
<file path=[Content_Types].xml><?xml version="1.0" encoding="utf-8"?>
<Types xmlns="http://schemas.openxmlformats.org/package/2006/content-types">
  <Default ContentType="image/gif" Extension="gif"/>
  <Default ContentType="image/jpeg" Extension="jpeg"/>
  <Default ContentType="image/jpeg" Extension="jpg"/>
  <Default ContentType="image/png" Extension="png"/>
  <Default ContentType="application/vnd.openxmlformats-package.relationships+xml" Extension="rels"/>
  <Default ContentType="image/tiff" Extension="tiff"/>
  <Default ContentType="image/png" Extension="tm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16.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15" r:id="rId2"/>
    <p:sldId id="464" r:id="rId3"/>
    <p:sldId id="258" r:id="rId4"/>
    <p:sldId id="260" r:id="rId5"/>
    <p:sldId id="263" r:id="rId6"/>
    <p:sldId id="269" r:id="rId7"/>
    <p:sldId id="270" r:id="rId8"/>
    <p:sldId id="271" r:id="rId9"/>
    <p:sldId id="272" r:id="rId10"/>
    <p:sldId id="281" r:id="rId11"/>
    <p:sldId id="274" r:id="rId12"/>
    <p:sldId id="275" r:id="rId13"/>
    <p:sldId id="283" r:id="rId14"/>
    <p:sldId id="282" r:id="rId15"/>
    <p:sldId id="284" r:id="rId16"/>
    <p:sldId id="477" r:id="rId17"/>
    <p:sldId id="446" r:id="rId18"/>
    <p:sldId id="469" r:id="rId19"/>
    <p:sldId id="470" r:id="rId20"/>
    <p:sldId id="465" r:id="rId21"/>
    <p:sldId id="467" r:id="rId22"/>
    <p:sldId id="457" r:id="rId23"/>
    <p:sldId id="384" r:id="rId24"/>
    <p:sldId id="304" r:id="rId25"/>
    <p:sldId id="447" r:id="rId26"/>
    <p:sldId id="400" r:id="rId27"/>
    <p:sldId id="402" r:id="rId28"/>
    <p:sldId id="403" r:id="rId29"/>
    <p:sldId id="460" r:id="rId30"/>
    <p:sldId id="404" r:id="rId31"/>
    <p:sldId id="459" r:id="rId32"/>
    <p:sldId id="405" r:id="rId33"/>
    <p:sldId id="461" r:id="rId34"/>
    <p:sldId id="478" r:id="rId35"/>
    <p:sldId id="462" r:id="rId36"/>
    <p:sldId id="264" r:id="rId37"/>
    <p:sldId id="468" r:id="rId38"/>
    <p:sldId id="268" r:id="rId39"/>
    <p:sldId id="463" r:id="rId40"/>
    <p:sldId id="386" r:id="rId41"/>
    <p:sldId id="267" r:id="rId42"/>
    <p:sldId id="397" r:id="rId43"/>
    <p:sldId id="285" r:id="rId44"/>
    <p:sldId id="286" r:id="rId45"/>
    <p:sldId id="287" r:id="rId46"/>
    <p:sldId id="314" r:id="rId47"/>
    <p:sldId id="359" r:id="rId48"/>
    <p:sldId id="315" r:id="rId49"/>
    <p:sldId id="316" r:id="rId50"/>
    <p:sldId id="288" r:id="rId51"/>
    <p:sldId id="476" r:id="rId52"/>
    <p:sldId id="473" r:id="rId53"/>
    <p:sldId id="474" r:id="rId54"/>
    <p:sldId id="475" r:id="rId5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A7"/>
    <a:srgbClr val="152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BF9500-9C5B-4720-BDED-90FC8555313C}"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s-CO"/>
        </a:p>
      </dgm:t>
    </dgm:pt>
    <dgm:pt modelId="{C2F676ED-1136-4894-9096-204615042092}">
      <dgm:prSet phldrT="[Texto]"/>
      <dgm:spPr/>
      <dgm:t>
        <a:bodyPr/>
        <a:lstStyle/>
        <a:p>
          <a:r>
            <a:rPr lang="es-ES" dirty="0">
              <a:latin typeface="Encode Sans ExtraLight" panose="020B0604020202020204" charset="0"/>
            </a:rPr>
            <a:t>Fracción de CVF que puede ser exhalada en el primer segundo. </a:t>
          </a:r>
          <a:endParaRPr lang="es-CO" dirty="0">
            <a:latin typeface="Encode Sans ExtraLight" charset="0"/>
          </a:endParaRPr>
        </a:p>
      </dgm:t>
    </dgm:pt>
    <dgm:pt modelId="{2E9DA8D4-E9EF-4A8B-A60F-79B853EA9C83}" type="parTrans" cxnId="{34FAAC8C-3AFE-43FD-9AE3-1FCAA6F30F71}">
      <dgm:prSet/>
      <dgm:spPr/>
      <dgm:t>
        <a:bodyPr/>
        <a:lstStyle/>
        <a:p>
          <a:endParaRPr lang="es-CO">
            <a:latin typeface="Encode Sans ExtraLight" charset="0"/>
          </a:endParaRPr>
        </a:p>
      </dgm:t>
    </dgm:pt>
    <dgm:pt modelId="{90A43A70-C469-420E-825A-30367A76A922}" type="sibTrans" cxnId="{34FAAC8C-3AFE-43FD-9AE3-1FCAA6F30F71}">
      <dgm:prSet/>
      <dgm:spPr/>
      <dgm:t>
        <a:bodyPr/>
        <a:lstStyle/>
        <a:p>
          <a:endParaRPr lang="es-CO">
            <a:latin typeface="Encode Sans ExtraLight" charset="0"/>
          </a:endParaRPr>
        </a:p>
      </dgm:t>
    </dgm:pt>
    <dgm:pt modelId="{D448FA5B-85BB-4EE4-B206-ECCBB6A33040}">
      <dgm:prSet phldrT="[Texto]"/>
      <dgm:spPr/>
      <dgm:t>
        <a:bodyPr/>
        <a:lstStyle/>
        <a:p>
          <a:r>
            <a:rPr lang="es-ES" dirty="0">
              <a:latin typeface="Encode Sans ExtraLight" panose="020B0604020202020204" charset="0"/>
            </a:rPr>
            <a:t>Indicador más S y E para identificar obstrucción. </a:t>
          </a:r>
          <a:endParaRPr lang="es-CO" dirty="0">
            <a:latin typeface="Encode Sans ExtraLight" charset="0"/>
          </a:endParaRPr>
        </a:p>
      </dgm:t>
    </dgm:pt>
    <dgm:pt modelId="{661A6219-46C8-42D3-A4C7-6A10937D0F17}" type="parTrans" cxnId="{80DCF501-CF9A-436A-9C69-7EED1A1921E3}">
      <dgm:prSet/>
      <dgm:spPr/>
      <dgm:t>
        <a:bodyPr/>
        <a:lstStyle/>
        <a:p>
          <a:endParaRPr lang="es-CO">
            <a:latin typeface="Encode Sans ExtraLight" charset="0"/>
          </a:endParaRPr>
        </a:p>
      </dgm:t>
    </dgm:pt>
    <dgm:pt modelId="{CEE5BF4E-7D89-4FFF-9A1B-EAD4B6F337A8}" type="sibTrans" cxnId="{80DCF501-CF9A-436A-9C69-7EED1A1921E3}">
      <dgm:prSet/>
      <dgm:spPr/>
      <dgm:t>
        <a:bodyPr/>
        <a:lstStyle/>
        <a:p>
          <a:endParaRPr lang="es-CO">
            <a:latin typeface="Encode Sans ExtraLight" charset="0"/>
          </a:endParaRPr>
        </a:p>
      </dgm:t>
    </dgm:pt>
    <dgm:pt modelId="{ADD3FA27-9D03-4EF5-AB3F-08A641FC0D05}">
      <dgm:prSet phldrT="[Texto]"/>
      <dgm:spPr/>
      <dgm:t>
        <a:bodyPr/>
        <a:lstStyle/>
        <a:p>
          <a:r>
            <a:rPr lang="es-ES" dirty="0">
              <a:latin typeface="Encode Sans ExtraLight" panose="020B0604020202020204" charset="0"/>
            </a:rPr>
            <a:t>↓ VEF1/CVF = Obstrucción.</a:t>
          </a:r>
          <a:endParaRPr lang="es-CO" dirty="0">
            <a:latin typeface="Encode Sans ExtraLight" charset="0"/>
          </a:endParaRPr>
        </a:p>
      </dgm:t>
    </dgm:pt>
    <dgm:pt modelId="{6C062EF8-B96C-4566-B6CF-652B6E97A15F}" type="parTrans" cxnId="{972C400C-BCFF-492F-A8B3-3DAF040AD2C2}">
      <dgm:prSet/>
      <dgm:spPr/>
      <dgm:t>
        <a:bodyPr/>
        <a:lstStyle/>
        <a:p>
          <a:endParaRPr lang="es-CO">
            <a:latin typeface="Encode Sans ExtraLight" charset="0"/>
          </a:endParaRPr>
        </a:p>
      </dgm:t>
    </dgm:pt>
    <dgm:pt modelId="{0CD17C7A-B5D5-44D0-8D48-53AF03264481}" type="sibTrans" cxnId="{972C400C-BCFF-492F-A8B3-3DAF040AD2C2}">
      <dgm:prSet/>
      <dgm:spPr/>
      <dgm:t>
        <a:bodyPr/>
        <a:lstStyle/>
        <a:p>
          <a:endParaRPr lang="es-CO">
            <a:latin typeface="Encode Sans ExtraLight" charset="0"/>
          </a:endParaRPr>
        </a:p>
      </dgm:t>
    </dgm:pt>
    <dgm:pt modelId="{EB0D568A-4924-4CFC-B5DD-286E3E4BB492}" type="pres">
      <dgm:prSet presAssocID="{F0BF9500-9C5B-4720-BDED-90FC8555313C}" presName="linearFlow" presStyleCnt="0">
        <dgm:presLayoutVars>
          <dgm:dir/>
          <dgm:resizeHandles val="exact"/>
        </dgm:presLayoutVars>
      </dgm:prSet>
      <dgm:spPr/>
    </dgm:pt>
    <dgm:pt modelId="{F3FA8FB0-7BFD-4159-AC58-0A5EEED86723}" type="pres">
      <dgm:prSet presAssocID="{C2F676ED-1136-4894-9096-204615042092}" presName="composite" presStyleCnt="0"/>
      <dgm:spPr/>
    </dgm:pt>
    <dgm:pt modelId="{DC6BEA24-638D-4836-A9AE-B4BBEB38BEDE}" type="pres">
      <dgm:prSet presAssocID="{C2F676ED-1136-4894-9096-204615042092}" presName="imgShp" presStyleLbl="fgImgPlace1" presStyleIdx="0" presStyleCnt="3"/>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AB568B3D-44B2-4C13-B6FA-BEED5129196E}" type="pres">
      <dgm:prSet presAssocID="{C2F676ED-1136-4894-9096-204615042092}" presName="txShp" presStyleLbl="node1" presStyleIdx="0" presStyleCnt="3">
        <dgm:presLayoutVars>
          <dgm:bulletEnabled val="1"/>
        </dgm:presLayoutVars>
      </dgm:prSet>
      <dgm:spPr/>
    </dgm:pt>
    <dgm:pt modelId="{7F5223B2-7504-4DF3-9A4D-AD6379E4FA4D}" type="pres">
      <dgm:prSet presAssocID="{90A43A70-C469-420E-825A-30367A76A922}" presName="spacing" presStyleCnt="0"/>
      <dgm:spPr/>
    </dgm:pt>
    <dgm:pt modelId="{2F2F9F00-F79D-4594-A433-142A16ABB42E}" type="pres">
      <dgm:prSet presAssocID="{D448FA5B-85BB-4EE4-B206-ECCBB6A33040}" presName="composite" presStyleCnt="0"/>
      <dgm:spPr/>
    </dgm:pt>
    <dgm:pt modelId="{E94697D9-FECE-4113-9DDF-3ED00F4B1C9A}" type="pres">
      <dgm:prSet presAssocID="{D448FA5B-85BB-4EE4-B206-ECCBB6A33040}" presName="imgShp" presStyleLbl="fgImgPlace1" presStyleIdx="1" presStyleCnt="3"/>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EA850CD3-9CC9-4A3F-8407-0E1177EA8F1B}" type="pres">
      <dgm:prSet presAssocID="{D448FA5B-85BB-4EE4-B206-ECCBB6A33040}" presName="txShp" presStyleLbl="node1" presStyleIdx="1" presStyleCnt="3">
        <dgm:presLayoutVars>
          <dgm:bulletEnabled val="1"/>
        </dgm:presLayoutVars>
      </dgm:prSet>
      <dgm:spPr/>
    </dgm:pt>
    <dgm:pt modelId="{252BEFFB-3C77-4224-82F2-F24458BD521B}" type="pres">
      <dgm:prSet presAssocID="{CEE5BF4E-7D89-4FFF-9A1B-EAD4B6F337A8}" presName="spacing" presStyleCnt="0"/>
      <dgm:spPr/>
    </dgm:pt>
    <dgm:pt modelId="{13AAE250-1D7D-4221-86F4-80173E231F93}" type="pres">
      <dgm:prSet presAssocID="{ADD3FA27-9D03-4EF5-AB3F-08A641FC0D05}" presName="composite" presStyleCnt="0"/>
      <dgm:spPr/>
    </dgm:pt>
    <dgm:pt modelId="{FD3E4B0E-91A4-4069-A4B6-743653BF1C69}" type="pres">
      <dgm:prSet presAssocID="{ADD3FA27-9D03-4EF5-AB3F-08A641FC0D05}" presName="imgShp" presStyleLbl="fgImgPlace1" presStyleIdx="2" presStyleCnt="3"/>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FAB30993-874C-4097-B73A-B87718BFF38B}" type="pres">
      <dgm:prSet presAssocID="{ADD3FA27-9D03-4EF5-AB3F-08A641FC0D05}" presName="txShp" presStyleLbl="node1" presStyleIdx="2" presStyleCnt="3">
        <dgm:presLayoutVars>
          <dgm:bulletEnabled val="1"/>
        </dgm:presLayoutVars>
      </dgm:prSet>
      <dgm:spPr/>
    </dgm:pt>
  </dgm:ptLst>
  <dgm:cxnLst>
    <dgm:cxn modelId="{38DEC501-5C8A-4F64-888F-A74DE8B8A6C7}" type="presOf" srcId="{D448FA5B-85BB-4EE4-B206-ECCBB6A33040}" destId="{EA850CD3-9CC9-4A3F-8407-0E1177EA8F1B}" srcOrd="0" destOrd="0" presId="urn:microsoft.com/office/officeart/2005/8/layout/vList3"/>
    <dgm:cxn modelId="{80DCF501-CF9A-436A-9C69-7EED1A1921E3}" srcId="{F0BF9500-9C5B-4720-BDED-90FC8555313C}" destId="{D448FA5B-85BB-4EE4-B206-ECCBB6A33040}" srcOrd="1" destOrd="0" parTransId="{661A6219-46C8-42D3-A4C7-6A10937D0F17}" sibTransId="{CEE5BF4E-7D89-4FFF-9A1B-EAD4B6F337A8}"/>
    <dgm:cxn modelId="{972C400C-BCFF-492F-A8B3-3DAF040AD2C2}" srcId="{F0BF9500-9C5B-4720-BDED-90FC8555313C}" destId="{ADD3FA27-9D03-4EF5-AB3F-08A641FC0D05}" srcOrd="2" destOrd="0" parTransId="{6C062EF8-B96C-4566-B6CF-652B6E97A15F}" sibTransId="{0CD17C7A-B5D5-44D0-8D48-53AF03264481}"/>
    <dgm:cxn modelId="{AE5FF23E-95EB-4F44-AC21-43E1A57613E9}" type="presOf" srcId="{ADD3FA27-9D03-4EF5-AB3F-08A641FC0D05}" destId="{FAB30993-874C-4097-B73A-B87718BFF38B}" srcOrd="0" destOrd="0" presId="urn:microsoft.com/office/officeart/2005/8/layout/vList3"/>
    <dgm:cxn modelId="{2752806C-CBCB-41C4-9DF6-0274EA305F07}" type="presOf" srcId="{F0BF9500-9C5B-4720-BDED-90FC8555313C}" destId="{EB0D568A-4924-4CFC-B5DD-286E3E4BB492}" srcOrd="0" destOrd="0" presId="urn:microsoft.com/office/officeart/2005/8/layout/vList3"/>
    <dgm:cxn modelId="{34FAAC8C-3AFE-43FD-9AE3-1FCAA6F30F71}" srcId="{F0BF9500-9C5B-4720-BDED-90FC8555313C}" destId="{C2F676ED-1136-4894-9096-204615042092}" srcOrd="0" destOrd="0" parTransId="{2E9DA8D4-E9EF-4A8B-A60F-79B853EA9C83}" sibTransId="{90A43A70-C469-420E-825A-30367A76A922}"/>
    <dgm:cxn modelId="{A0AA49EE-EC24-4771-9FBC-8DDA2A1A4F1C}" type="presOf" srcId="{C2F676ED-1136-4894-9096-204615042092}" destId="{AB568B3D-44B2-4C13-B6FA-BEED5129196E}" srcOrd="0" destOrd="0" presId="urn:microsoft.com/office/officeart/2005/8/layout/vList3"/>
    <dgm:cxn modelId="{4E635A5D-FB2F-4912-9F1C-9AC21F4FC99C}" type="presParOf" srcId="{EB0D568A-4924-4CFC-B5DD-286E3E4BB492}" destId="{F3FA8FB0-7BFD-4159-AC58-0A5EEED86723}" srcOrd="0" destOrd="0" presId="urn:microsoft.com/office/officeart/2005/8/layout/vList3"/>
    <dgm:cxn modelId="{3F63974E-16B2-4D44-84A6-485564D8266B}" type="presParOf" srcId="{F3FA8FB0-7BFD-4159-AC58-0A5EEED86723}" destId="{DC6BEA24-638D-4836-A9AE-B4BBEB38BEDE}" srcOrd="0" destOrd="0" presId="urn:microsoft.com/office/officeart/2005/8/layout/vList3"/>
    <dgm:cxn modelId="{D5C2A58E-4245-4BEB-A4E3-6D585C73A911}" type="presParOf" srcId="{F3FA8FB0-7BFD-4159-AC58-0A5EEED86723}" destId="{AB568B3D-44B2-4C13-B6FA-BEED5129196E}" srcOrd="1" destOrd="0" presId="urn:microsoft.com/office/officeart/2005/8/layout/vList3"/>
    <dgm:cxn modelId="{E2A277C1-FC55-4562-843E-023FF5902EA9}" type="presParOf" srcId="{EB0D568A-4924-4CFC-B5DD-286E3E4BB492}" destId="{7F5223B2-7504-4DF3-9A4D-AD6379E4FA4D}" srcOrd="1" destOrd="0" presId="urn:microsoft.com/office/officeart/2005/8/layout/vList3"/>
    <dgm:cxn modelId="{3DB91E35-2DBF-4DA5-9AF5-694F4E990FE8}" type="presParOf" srcId="{EB0D568A-4924-4CFC-B5DD-286E3E4BB492}" destId="{2F2F9F00-F79D-4594-A433-142A16ABB42E}" srcOrd="2" destOrd="0" presId="urn:microsoft.com/office/officeart/2005/8/layout/vList3"/>
    <dgm:cxn modelId="{41BCC1D9-DF01-4CE8-81A0-0EB84F3C3C8D}" type="presParOf" srcId="{2F2F9F00-F79D-4594-A433-142A16ABB42E}" destId="{E94697D9-FECE-4113-9DDF-3ED00F4B1C9A}" srcOrd="0" destOrd="0" presId="urn:microsoft.com/office/officeart/2005/8/layout/vList3"/>
    <dgm:cxn modelId="{73C5CF26-5BD0-4E9C-9365-65036881F90D}" type="presParOf" srcId="{2F2F9F00-F79D-4594-A433-142A16ABB42E}" destId="{EA850CD3-9CC9-4A3F-8407-0E1177EA8F1B}" srcOrd="1" destOrd="0" presId="urn:microsoft.com/office/officeart/2005/8/layout/vList3"/>
    <dgm:cxn modelId="{0AB15BB3-35DE-405B-8238-B14A2AA84098}" type="presParOf" srcId="{EB0D568A-4924-4CFC-B5DD-286E3E4BB492}" destId="{252BEFFB-3C77-4224-82F2-F24458BD521B}" srcOrd="3" destOrd="0" presId="urn:microsoft.com/office/officeart/2005/8/layout/vList3"/>
    <dgm:cxn modelId="{FBBDCAAB-6515-48A7-8B44-66ADE6D803BF}" type="presParOf" srcId="{EB0D568A-4924-4CFC-B5DD-286E3E4BB492}" destId="{13AAE250-1D7D-4221-86F4-80173E231F93}" srcOrd="4" destOrd="0" presId="urn:microsoft.com/office/officeart/2005/8/layout/vList3"/>
    <dgm:cxn modelId="{DC5AA3C5-BE9B-4A75-A2CE-51DFC2AD6EA5}" type="presParOf" srcId="{13AAE250-1D7D-4221-86F4-80173E231F93}" destId="{FD3E4B0E-91A4-4069-A4B6-743653BF1C69}" srcOrd="0" destOrd="0" presId="urn:microsoft.com/office/officeart/2005/8/layout/vList3"/>
    <dgm:cxn modelId="{30E49ACD-44E8-4F98-B975-C05027C5564A}" type="presParOf" srcId="{13AAE250-1D7D-4221-86F4-80173E231F93}" destId="{FAB30993-874C-4097-B73A-B87718BFF38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055D82-C2F0-47B5-8D9A-4B06B98174D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44AE50E2-F289-4D74-A25E-8D577D105B3F}">
      <dgm:prSet phldrT="[Texto]" custT="1"/>
      <dgm:spPr/>
      <dgm:t>
        <a:bodyPr/>
        <a:lstStyle/>
        <a:p>
          <a:r>
            <a:rPr lang="es-ES" sz="1200" dirty="0" err="1">
              <a:latin typeface="Montserrat" panose="00000500000000000000" pitchFamily="50" charset="0"/>
            </a:rPr>
            <a:t>Eigen</a:t>
          </a:r>
          <a:r>
            <a:rPr lang="es-ES" sz="1200" dirty="0">
              <a:latin typeface="Montserrat" panose="00000500000000000000" pitchFamily="50" charset="0"/>
            </a:rPr>
            <a:t> et al. </a:t>
          </a:r>
        </a:p>
      </dgm:t>
    </dgm:pt>
    <dgm:pt modelId="{33AE0821-A175-4E05-9368-8393B632B30E}" type="parTrans" cxnId="{C346DBA9-A604-43F8-84E8-5FC6D4C3A1DE}">
      <dgm:prSet/>
      <dgm:spPr/>
      <dgm:t>
        <a:bodyPr/>
        <a:lstStyle/>
        <a:p>
          <a:endParaRPr lang="es-ES" sz="1200">
            <a:latin typeface="Montserrat" panose="00000500000000000000" pitchFamily="50" charset="0"/>
          </a:endParaRPr>
        </a:p>
      </dgm:t>
    </dgm:pt>
    <dgm:pt modelId="{5E81EE27-5FE6-4026-9DD7-7817B8A5B410}" type="sibTrans" cxnId="{C346DBA9-A604-43F8-84E8-5FC6D4C3A1DE}">
      <dgm:prSet/>
      <dgm:spPr/>
      <dgm:t>
        <a:bodyPr/>
        <a:lstStyle/>
        <a:p>
          <a:endParaRPr lang="es-ES" sz="1200">
            <a:latin typeface="Montserrat" panose="00000500000000000000" pitchFamily="50" charset="0"/>
          </a:endParaRPr>
        </a:p>
      </dgm:t>
    </dgm:pt>
    <dgm:pt modelId="{97980D12-3497-4F70-BB14-85F084EA0A77}">
      <dgm:prSet phldrT="[Texto]" custT="1"/>
      <dgm:spPr/>
      <dgm:t>
        <a:bodyPr/>
        <a:lstStyle/>
        <a:p>
          <a:r>
            <a:rPr lang="es-ES" sz="1200" dirty="0">
              <a:latin typeface="Montserrat" panose="00000500000000000000" pitchFamily="50" charset="0"/>
            </a:rPr>
            <a:t>82,6% (214/259) de niños 3-6 años. </a:t>
          </a:r>
        </a:p>
      </dgm:t>
    </dgm:pt>
    <dgm:pt modelId="{215F1D8E-8459-4D0A-A953-E21E5867CD82}" type="parTrans" cxnId="{E5A6FF68-AE22-4210-A22D-D1980DDF509A}">
      <dgm:prSet/>
      <dgm:spPr/>
      <dgm:t>
        <a:bodyPr/>
        <a:lstStyle/>
        <a:p>
          <a:endParaRPr lang="es-ES" sz="1200">
            <a:latin typeface="Montserrat" panose="00000500000000000000" pitchFamily="50" charset="0"/>
          </a:endParaRPr>
        </a:p>
      </dgm:t>
    </dgm:pt>
    <dgm:pt modelId="{1C987164-DF77-4307-8539-D8F2759711F8}" type="sibTrans" cxnId="{E5A6FF68-AE22-4210-A22D-D1980DDF509A}">
      <dgm:prSet/>
      <dgm:spPr/>
      <dgm:t>
        <a:bodyPr/>
        <a:lstStyle/>
        <a:p>
          <a:endParaRPr lang="es-ES" sz="1200">
            <a:latin typeface="Montserrat" panose="00000500000000000000" pitchFamily="50" charset="0"/>
          </a:endParaRPr>
        </a:p>
      </dgm:t>
    </dgm:pt>
    <dgm:pt modelId="{8E86E2DC-5135-4F0D-A941-ED8FF209DCBC}">
      <dgm:prSet phldrT="[Texto]" custT="1"/>
      <dgm:spPr/>
      <dgm:t>
        <a:bodyPr/>
        <a:lstStyle/>
        <a:p>
          <a:r>
            <a:rPr lang="es-ES" sz="1200" dirty="0">
              <a:latin typeface="Montserrat" panose="00000500000000000000" pitchFamily="50" charset="0"/>
            </a:rPr>
            <a:t>Aurora et al. </a:t>
          </a:r>
        </a:p>
      </dgm:t>
    </dgm:pt>
    <dgm:pt modelId="{F4237A86-AA0C-4A9F-9332-CAE394AF7406}" type="parTrans" cxnId="{5CAB9B28-237C-4CAC-B845-3841B50FFD4C}">
      <dgm:prSet/>
      <dgm:spPr/>
      <dgm:t>
        <a:bodyPr/>
        <a:lstStyle/>
        <a:p>
          <a:endParaRPr lang="es-ES" sz="1200">
            <a:latin typeface="Montserrat" panose="00000500000000000000" pitchFamily="50" charset="0"/>
          </a:endParaRPr>
        </a:p>
      </dgm:t>
    </dgm:pt>
    <dgm:pt modelId="{726F2C0B-A4E0-4590-AD2A-BF455993AFF7}" type="sibTrans" cxnId="{5CAB9B28-237C-4CAC-B845-3841B50FFD4C}">
      <dgm:prSet/>
      <dgm:spPr/>
      <dgm:t>
        <a:bodyPr/>
        <a:lstStyle/>
        <a:p>
          <a:endParaRPr lang="es-ES" sz="1200">
            <a:latin typeface="Montserrat" panose="00000500000000000000" pitchFamily="50" charset="0"/>
          </a:endParaRPr>
        </a:p>
      </dgm:t>
    </dgm:pt>
    <dgm:pt modelId="{991291A8-FE7E-45F2-AB47-EC50A96AB925}">
      <dgm:prSet phldrT="[Texto]" custT="1"/>
      <dgm:spPr/>
      <dgm:t>
        <a:bodyPr/>
        <a:lstStyle/>
        <a:p>
          <a:r>
            <a:rPr lang="es-ES" sz="1200" dirty="0">
              <a:latin typeface="Montserrat" panose="00000500000000000000" pitchFamily="50" charset="0"/>
            </a:rPr>
            <a:t>75% de 2-5 años. (n=43 FQ- 37 sanos).</a:t>
          </a:r>
        </a:p>
      </dgm:t>
    </dgm:pt>
    <dgm:pt modelId="{FC992E11-5056-46EE-8B9C-3D07A73987E9}" type="parTrans" cxnId="{01315E9D-2D43-4167-A868-376B63DA4D65}">
      <dgm:prSet/>
      <dgm:spPr/>
      <dgm:t>
        <a:bodyPr/>
        <a:lstStyle/>
        <a:p>
          <a:endParaRPr lang="es-ES" sz="1200">
            <a:latin typeface="Montserrat" panose="00000500000000000000" pitchFamily="50" charset="0"/>
          </a:endParaRPr>
        </a:p>
      </dgm:t>
    </dgm:pt>
    <dgm:pt modelId="{BB714DE7-3644-4720-B6FB-96287496A65C}" type="sibTrans" cxnId="{01315E9D-2D43-4167-A868-376B63DA4D65}">
      <dgm:prSet/>
      <dgm:spPr/>
      <dgm:t>
        <a:bodyPr/>
        <a:lstStyle/>
        <a:p>
          <a:endParaRPr lang="es-ES" sz="1200">
            <a:latin typeface="Montserrat" panose="00000500000000000000" pitchFamily="50" charset="0"/>
          </a:endParaRPr>
        </a:p>
      </dgm:t>
    </dgm:pt>
    <dgm:pt modelId="{B6AFC3FE-1DEE-4DA1-B046-3253D4704C38}">
      <dgm:prSet phldrT="[Texto]" custT="1"/>
      <dgm:spPr/>
      <dgm:t>
        <a:bodyPr/>
        <a:lstStyle/>
        <a:p>
          <a:r>
            <a:rPr lang="es-ES" sz="1200" dirty="0" err="1">
              <a:latin typeface="Montserrat" panose="00000500000000000000" pitchFamily="50" charset="0"/>
            </a:rPr>
            <a:t>Crenesse</a:t>
          </a:r>
          <a:r>
            <a:rPr lang="es-ES" sz="1200" dirty="0">
              <a:latin typeface="Montserrat" panose="00000500000000000000" pitchFamily="50" charset="0"/>
            </a:rPr>
            <a:t> et al. </a:t>
          </a:r>
        </a:p>
      </dgm:t>
    </dgm:pt>
    <dgm:pt modelId="{E1BF09EF-3DB0-4985-88E9-529A485315D4}" type="parTrans" cxnId="{65E41367-4129-4098-8B61-0519C3092474}">
      <dgm:prSet/>
      <dgm:spPr/>
      <dgm:t>
        <a:bodyPr/>
        <a:lstStyle/>
        <a:p>
          <a:endParaRPr lang="es-ES" sz="1200">
            <a:latin typeface="Montserrat" panose="00000500000000000000" pitchFamily="50" charset="0"/>
          </a:endParaRPr>
        </a:p>
      </dgm:t>
    </dgm:pt>
    <dgm:pt modelId="{C3BEFFE7-F2F6-4595-908B-4D8B829DF959}" type="sibTrans" cxnId="{65E41367-4129-4098-8B61-0519C3092474}">
      <dgm:prSet/>
      <dgm:spPr/>
      <dgm:t>
        <a:bodyPr/>
        <a:lstStyle/>
        <a:p>
          <a:endParaRPr lang="es-ES" sz="1200">
            <a:latin typeface="Montserrat" panose="00000500000000000000" pitchFamily="50" charset="0"/>
          </a:endParaRPr>
        </a:p>
      </dgm:t>
    </dgm:pt>
    <dgm:pt modelId="{C0A81276-A6A5-48E4-8F22-4F273AC21016}">
      <dgm:prSet phldrT="[Texto]" custT="1"/>
      <dgm:spPr/>
      <dgm:t>
        <a:bodyPr/>
        <a:lstStyle/>
        <a:p>
          <a:r>
            <a:rPr lang="es-ES" sz="1200" dirty="0">
              <a:latin typeface="Montserrat" panose="00000500000000000000" pitchFamily="50" charset="0"/>
            </a:rPr>
            <a:t>55% (196/355) de 3-5 años.</a:t>
          </a:r>
        </a:p>
      </dgm:t>
    </dgm:pt>
    <dgm:pt modelId="{B41C5F55-8728-49C4-8863-B013EDC9CF59}" type="parTrans" cxnId="{44D2D5FD-2558-41A2-A23E-948E6E7F05FC}">
      <dgm:prSet/>
      <dgm:spPr/>
      <dgm:t>
        <a:bodyPr/>
        <a:lstStyle/>
        <a:p>
          <a:endParaRPr lang="es-ES" sz="1200">
            <a:latin typeface="Montserrat" panose="00000500000000000000" pitchFamily="50" charset="0"/>
          </a:endParaRPr>
        </a:p>
      </dgm:t>
    </dgm:pt>
    <dgm:pt modelId="{0539A964-E149-46F8-8E6B-9B9821B3A15F}" type="sibTrans" cxnId="{44D2D5FD-2558-41A2-A23E-948E6E7F05FC}">
      <dgm:prSet/>
      <dgm:spPr/>
      <dgm:t>
        <a:bodyPr/>
        <a:lstStyle/>
        <a:p>
          <a:endParaRPr lang="es-ES" sz="1200">
            <a:latin typeface="Montserrat" panose="00000500000000000000" pitchFamily="50" charset="0"/>
          </a:endParaRPr>
        </a:p>
      </dgm:t>
    </dgm:pt>
    <dgm:pt modelId="{4FC34884-9CB9-4B9E-88B3-E5858D484BF0}" type="pres">
      <dgm:prSet presAssocID="{C3055D82-C2F0-47B5-8D9A-4B06B98174D2}" presName="Name0" presStyleCnt="0">
        <dgm:presLayoutVars>
          <dgm:dir/>
          <dgm:animLvl val="lvl"/>
          <dgm:resizeHandles val="exact"/>
        </dgm:presLayoutVars>
      </dgm:prSet>
      <dgm:spPr/>
    </dgm:pt>
    <dgm:pt modelId="{ACF093C4-17F0-4C3C-BA94-030F786CC777}" type="pres">
      <dgm:prSet presAssocID="{44AE50E2-F289-4D74-A25E-8D577D105B3F}" presName="composite" presStyleCnt="0"/>
      <dgm:spPr/>
    </dgm:pt>
    <dgm:pt modelId="{ABF707CB-2B36-4661-9E7C-8CDBFE4BEFCB}" type="pres">
      <dgm:prSet presAssocID="{44AE50E2-F289-4D74-A25E-8D577D105B3F}" presName="parTx" presStyleLbl="alignNode1" presStyleIdx="0" presStyleCnt="3">
        <dgm:presLayoutVars>
          <dgm:chMax val="0"/>
          <dgm:chPref val="0"/>
          <dgm:bulletEnabled val="1"/>
        </dgm:presLayoutVars>
      </dgm:prSet>
      <dgm:spPr/>
    </dgm:pt>
    <dgm:pt modelId="{E7B568B4-4AC2-4DD9-A1B5-4A61F050ADB9}" type="pres">
      <dgm:prSet presAssocID="{44AE50E2-F289-4D74-A25E-8D577D105B3F}" presName="desTx" presStyleLbl="alignAccFollowNode1" presStyleIdx="0" presStyleCnt="3">
        <dgm:presLayoutVars>
          <dgm:bulletEnabled val="1"/>
        </dgm:presLayoutVars>
      </dgm:prSet>
      <dgm:spPr/>
    </dgm:pt>
    <dgm:pt modelId="{B12A2AD8-F848-4CA4-A0B3-395990946627}" type="pres">
      <dgm:prSet presAssocID="{5E81EE27-5FE6-4026-9DD7-7817B8A5B410}" presName="space" presStyleCnt="0"/>
      <dgm:spPr/>
    </dgm:pt>
    <dgm:pt modelId="{1D262EA3-E24A-4492-AA11-1A3698A59001}" type="pres">
      <dgm:prSet presAssocID="{8E86E2DC-5135-4F0D-A941-ED8FF209DCBC}" presName="composite" presStyleCnt="0"/>
      <dgm:spPr/>
    </dgm:pt>
    <dgm:pt modelId="{C0C441BC-777F-4C8B-911B-706177AD0570}" type="pres">
      <dgm:prSet presAssocID="{8E86E2DC-5135-4F0D-A941-ED8FF209DCBC}" presName="parTx" presStyleLbl="alignNode1" presStyleIdx="1" presStyleCnt="3">
        <dgm:presLayoutVars>
          <dgm:chMax val="0"/>
          <dgm:chPref val="0"/>
          <dgm:bulletEnabled val="1"/>
        </dgm:presLayoutVars>
      </dgm:prSet>
      <dgm:spPr/>
    </dgm:pt>
    <dgm:pt modelId="{DE2305D0-EA4F-4B30-A491-8C86EF7C943E}" type="pres">
      <dgm:prSet presAssocID="{8E86E2DC-5135-4F0D-A941-ED8FF209DCBC}" presName="desTx" presStyleLbl="alignAccFollowNode1" presStyleIdx="1" presStyleCnt="3">
        <dgm:presLayoutVars>
          <dgm:bulletEnabled val="1"/>
        </dgm:presLayoutVars>
      </dgm:prSet>
      <dgm:spPr/>
    </dgm:pt>
    <dgm:pt modelId="{565E40CD-8FFB-4753-BF1D-74AE8972AD19}" type="pres">
      <dgm:prSet presAssocID="{726F2C0B-A4E0-4590-AD2A-BF455993AFF7}" presName="space" presStyleCnt="0"/>
      <dgm:spPr/>
    </dgm:pt>
    <dgm:pt modelId="{6EDEB3E6-3DF4-4AA2-80EC-1809A0C0FCEA}" type="pres">
      <dgm:prSet presAssocID="{B6AFC3FE-1DEE-4DA1-B046-3253D4704C38}" presName="composite" presStyleCnt="0"/>
      <dgm:spPr/>
    </dgm:pt>
    <dgm:pt modelId="{664F9A8F-562F-4DA3-9B10-2A554681601F}" type="pres">
      <dgm:prSet presAssocID="{B6AFC3FE-1DEE-4DA1-B046-3253D4704C38}" presName="parTx" presStyleLbl="alignNode1" presStyleIdx="2" presStyleCnt="3">
        <dgm:presLayoutVars>
          <dgm:chMax val="0"/>
          <dgm:chPref val="0"/>
          <dgm:bulletEnabled val="1"/>
        </dgm:presLayoutVars>
      </dgm:prSet>
      <dgm:spPr/>
    </dgm:pt>
    <dgm:pt modelId="{60D13456-2405-48C7-98E7-61CE0FBD016B}" type="pres">
      <dgm:prSet presAssocID="{B6AFC3FE-1DEE-4DA1-B046-3253D4704C38}" presName="desTx" presStyleLbl="alignAccFollowNode1" presStyleIdx="2" presStyleCnt="3">
        <dgm:presLayoutVars>
          <dgm:bulletEnabled val="1"/>
        </dgm:presLayoutVars>
      </dgm:prSet>
      <dgm:spPr/>
    </dgm:pt>
  </dgm:ptLst>
  <dgm:cxnLst>
    <dgm:cxn modelId="{531F3905-936E-4A62-B3D1-FFB4D72C1B7D}" type="presOf" srcId="{C3055D82-C2F0-47B5-8D9A-4B06B98174D2}" destId="{4FC34884-9CB9-4B9E-88B3-E5858D484BF0}" srcOrd="0" destOrd="0" presId="urn:microsoft.com/office/officeart/2005/8/layout/hList1"/>
    <dgm:cxn modelId="{5CAB9B28-237C-4CAC-B845-3841B50FFD4C}" srcId="{C3055D82-C2F0-47B5-8D9A-4B06B98174D2}" destId="{8E86E2DC-5135-4F0D-A941-ED8FF209DCBC}" srcOrd="1" destOrd="0" parTransId="{F4237A86-AA0C-4A9F-9332-CAE394AF7406}" sibTransId="{726F2C0B-A4E0-4590-AD2A-BF455993AFF7}"/>
    <dgm:cxn modelId="{65E41367-4129-4098-8B61-0519C3092474}" srcId="{C3055D82-C2F0-47B5-8D9A-4B06B98174D2}" destId="{B6AFC3FE-1DEE-4DA1-B046-3253D4704C38}" srcOrd="2" destOrd="0" parTransId="{E1BF09EF-3DB0-4985-88E9-529A485315D4}" sibTransId="{C3BEFFE7-F2F6-4595-908B-4D8B829DF959}"/>
    <dgm:cxn modelId="{6D967167-3528-4514-99F8-82241EEFA1A9}" type="presOf" srcId="{B6AFC3FE-1DEE-4DA1-B046-3253D4704C38}" destId="{664F9A8F-562F-4DA3-9B10-2A554681601F}" srcOrd="0" destOrd="0" presId="urn:microsoft.com/office/officeart/2005/8/layout/hList1"/>
    <dgm:cxn modelId="{00403148-5625-457E-B1BC-3DF6CD3D6550}" type="presOf" srcId="{8E86E2DC-5135-4F0D-A941-ED8FF209DCBC}" destId="{C0C441BC-777F-4C8B-911B-706177AD0570}" srcOrd="0" destOrd="0" presId="urn:microsoft.com/office/officeart/2005/8/layout/hList1"/>
    <dgm:cxn modelId="{E5A6FF68-AE22-4210-A22D-D1980DDF509A}" srcId="{44AE50E2-F289-4D74-A25E-8D577D105B3F}" destId="{97980D12-3497-4F70-BB14-85F084EA0A77}" srcOrd="0" destOrd="0" parTransId="{215F1D8E-8459-4D0A-A953-E21E5867CD82}" sibTransId="{1C987164-DF77-4307-8539-D8F2759711F8}"/>
    <dgm:cxn modelId="{01315E9D-2D43-4167-A868-376B63DA4D65}" srcId="{8E86E2DC-5135-4F0D-A941-ED8FF209DCBC}" destId="{991291A8-FE7E-45F2-AB47-EC50A96AB925}" srcOrd="0" destOrd="0" parTransId="{FC992E11-5056-46EE-8B9C-3D07A73987E9}" sibTransId="{BB714DE7-3644-4720-B6FB-96287496A65C}"/>
    <dgm:cxn modelId="{C346DBA9-A604-43F8-84E8-5FC6D4C3A1DE}" srcId="{C3055D82-C2F0-47B5-8D9A-4B06B98174D2}" destId="{44AE50E2-F289-4D74-A25E-8D577D105B3F}" srcOrd="0" destOrd="0" parTransId="{33AE0821-A175-4E05-9368-8393B632B30E}" sibTransId="{5E81EE27-5FE6-4026-9DD7-7817B8A5B410}"/>
    <dgm:cxn modelId="{959312AA-2BC5-4008-A35F-E7FB27FCD893}" type="presOf" srcId="{44AE50E2-F289-4D74-A25E-8D577D105B3F}" destId="{ABF707CB-2B36-4661-9E7C-8CDBFE4BEFCB}" srcOrd="0" destOrd="0" presId="urn:microsoft.com/office/officeart/2005/8/layout/hList1"/>
    <dgm:cxn modelId="{ECBB47E1-2B06-4AA2-9679-2E67199D3A93}" type="presOf" srcId="{991291A8-FE7E-45F2-AB47-EC50A96AB925}" destId="{DE2305D0-EA4F-4B30-A491-8C86EF7C943E}" srcOrd="0" destOrd="0" presId="urn:microsoft.com/office/officeart/2005/8/layout/hList1"/>
    <dgm:cxn modelId="{3DAFA1E3-D09A-4685-BF5A-D36AC6DBD888}" type="presOf" srcId="{C0A81276-A6A5-48E4-8F22-4F273AC21016}" destId="{60D13456-2405-48C7-98E7-61CE0FBD016B}" srcOrd="0" destOrd="0" presId="urn:microsoft.com/office/officeart/2005/8/layout/hList1"/>
    <dgm:cxn modelId="{60F404EC-9C51-42F7-8C98-C995B00E566D}" type="presOf" srcId="{97980D12-3497-4F70-BB14-85F084EA0A77}" destId="{E7B568B4-4AC2-4DD9-A1B5-4A61F050ADB9}" srcOrd="0" destOrd="0" presId="urn:microsoft.com/office/officeart/2005/8/layout/hList1"/>
    <dgm:cxn modelId="{44D2D5FD-2558-41A2-A23E-948E6E7F05FC}" srcId="{B6AFC3FE-1DEE-4DA1-B046-3253D4704C38}" destId="{C0A81276-A6A5-48E4-8F22-4F273AC21016}" srcOrd="0" destOrd="0" parTransId="{B41C5F55-8728-49C4-8863-B013EDC9CF59}" sibTransId="{0539A964-E149-46F8-8E6B-9B9821B3A15F}"/>
    <dgm:cxn modelId="{9DEE5DBD-CA4B-44D2-A214-22D79CA558A0}" type="presParOf" srcId="{4FC34884-9CB9-4B9E-88B3-E5858D484BF0}" destId="{ACF093C4-17F0-4C3C-BA94-030F786CC777}" srcOrd="0" destOrd="0" presId="urn:microsoft.com/office/officeart/2005/8/layout/hList1"/>
    <dgm:cxn modelId="{EEFC7761-3E4B-492F-974F-B4D659D422AB}" type="presParOf" srcId="{ACF093C4-17F0-4C3C-BA94-030F786CC777}" destId="{ABF707CB-2B36-4661-9E7C-8CDBFE4BEFCB}" srcOrd="0" destOrd="0" presId="urn:microsoft.com/office/officeart/2005/8/layout/hList1"/>
    <dgm:cxn modelId="{53C0D807-245A-452B-8527-49C5D11ECBD9}" type="presParOf" srcId="{ACF093C4-17F0-4C3C-BA94-030F786CC777}" destId="{E7B568B4-4AC2-4DD9-A1B5-4A61F050ADB9}" srcOrd="1" destOrd="0" presId="urn:microsoft.com/office/officeart/2005/8/layout/hList1"/>
    <dgm:cxn modelId="{52ABEEF0-E4AA-4853-ABA2-C41FDBBAD076}" type="presParOf" srcId="{4FC34884-9CB9-4B9E-88B3-E5858D484BF0}" destId="{B12A2AD8-F848-4CA4-A0B3-395990946627}" srcOrd="1" destOrd="0" presId="urn:microsoft.com/office/officeart/2005/8/layout/hList1"/>
    <dgm:cxn modelId="{2FB2E03F-1498-466D-B13E-199766DC1CCE}" type="presParOf" srcId="{4FC34884-9CB9-4B9E-88B3-E5858D484BF0}" destId="{1D262EA3-E24A-4492-AA11-1A3698A59001}" srcOrd="2" destOrd="0" presId="urn:microsoft.com/office/officeart/2005/8/layout/hList1"/>
    <dgm:cxn modelId="{19E91D08-1304-4829-BC33-E0F4F23D7120}" type="presParOf" srcId="{1D262EA3-E24A-4492-AA11-1A3698A59001}" destId="{C0C441BC-777F-4C8B-911B-706177AD0570}" srcOrd="0" destOrd="0" presId="urn:microsoft.com/office/officeart/2005/8/layout/hList1"/>
    <dgm:cxn modelId="{D1BAF4EB-80E7-4143-A41F-1FB18F91FE40}" type="presParOf" srcId="{1D262EA3-E24A-4492-AA11-1A3698A59001}" destId="{DE2305D0-EA4F-4B30-A491-8C86EF7C943E}" srcOrd="1" destOrd="0" presId="urn:microsoft.com/office/officeart/2005/8/layout/hList1"/>
    <dgm:cxn modelId="{7180D94B-60C3-42E8-967A-AA8F3A274754}" type="presParOf" srcId="{4FC34884-9CB9-4B9E-88B3-E5858D484BF0}" destId="{565E40CD-8FFB-4753-BF1D-74AE8972AD19}" srcOrd="3" destOrd="0" presId="urn:microsoft.com/office/officeart/2005/8/layout/hList1"/>
    <dgm:cxn modelId="{A851E720-BC15-4BF6-86BF-2D9C6FAE0577}" type="presParOf" srcId="{4FC34884-9CB9-4B9E-88B3-E5858D484BF0}" destId="{6EDEB3E6-3DF4-4AA2-80EC-1809A0C0FCEA}" srcOrd="4" destOrd="0" presId="urn:microsoft.com/office/officeart/2005/8/layout/hList1"/>
    <dgm:cxn modelId="{076CD521-D319-48ED-957C-18610A328A24}" type="presParOf" srcId="{6EDEB3E6-3DF4-4AA2-80EC-1809A0C0FCEA}" destId="{664F9A8F-562F-4DA3-9B10-2A554681601F}" srcOrd="0" destOrd="0" presId="urn:microsoft.com/office/officeart/2005/8/layout/hList1"/>
    <dgm:cxn modelId="{C239D6FD-D590-47FA-BC1A-4B1B06ACEEAF}" type="presParOf" srcId="{6EDEB3E6-3DF4-4AA2-80EC-1809A0C0FCEA}" destId="{60D13456-2405-48C7-98E7-61CE0FBD01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434926-92ED-4048-8117-B36575D7E1BD}"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S"/>
        </a:p>
      </dgm:t>
    </dgm:pt>
    <dgm:pt modelId="{81D990D9-72B3-4CA0-A0ED-3B24188EB664}">
      <dgm:prSet phldrT="[Texto]"/>
      <dgm:spPr/>
      <dgm:t>
        <a:bodyPr/>
        <a:lstStyle/>
        <a:p>
          <a:pPr algn="ctr"/>
          <a:r>
            <a:rPr lang="es-ES" b="1" dirty="0">
              <a:latin typeface="Encode Sans ExtraLight" panose="020B0604020202020204" charset="0"/>
            </a:rPr>
            <a:t>Realizaron </a:t>
          </a:r>
          <a:r>
            <a:rPr lang="es-CO" b="1" dirty="0">
              <a:latin typeface="Encode Sans ExtraLight" panose="020B0604020202020204" charset="0"/>
            </a:rPr>
            <a:t>espirometrías técnicamente aceptables y reproducibles.</a:t>
          </a:r>
          <a:endParaRPr lang="es-ES" b="1" dirty="0">
            <a:latin typeface="Encode Sans ExtraLight" panose="020B0604020202020204" charset="0"/>
          </a:endParaRPr>
        </a:p>
      </dgm:t>
    </dgm:pt>
    <dgm:pt modelId="{26AF8CDF-B1F0-4A4C-866E-2E940BC35B52}" type="parTrans" cxnId="{33387824-4361-49E1-A793-2F67664BDDAD}">
      <dgm:prSet/>
      <dgm:spPr/>
      <dgm:t>
        <a:bodyPr/>
        <a:lstStyle/>
        <a:p>
          <a:pPr algn="ctr"/>
          <a:endParaRPr lang="es-ES"/>
        </a:p>
      </dgm:t>
    </dgm:pt>
    <dgm:pt modelId="{B5AF73C7-3BB5-4B09-A397-FEB1ACF992AD}" type="sibTrans" cxnId="{33387824-4361-49E1-A793-2F67664BDDAD}">
      <dgm:prSet/>
      <dgm:spPr/>
      <dgm:t>
        <a:bodyPr/>
        <a:lstStyle/>
        <a:p>
          <a:pPr algn="ctr"/>
          <a:endParaRPr lang="es-ES"/>
        </a:p>
      </dgm:t>
    </dgm:pt>
    <dgm:pt modelId="{E3614F52-C1C5-4231-9964-DE0AAAF3568A}" type="pres">
      <dgm:prSet presAssocID="{D5434926-92ED-4048-8117-B36575D7E1BD}" presName="linear" presStyleCnt="0">
        <dgm:presLayoutVars>
          <dgm:animLvl val="lvl"/>
          <dgm:resizeHandles val="exact"/>
        </dgm:presLayoutVars>
      </dgm:prSet>
      <dgm:spPr/>
    </dgm:pt>
    <dgm:pt modelId="{D17E5C8A-D710-4228-B057-445CB81BD3F8}" type="pres">
      <dgm:prSet presAssocID="{81D990D9-72B3-4CA0-A0ED-3B24188EB664}" presName="parentText" presStyleLbl="node1" presStyleIdx="0" presStyleCnt="1" custScaleY="9428" custLinFactNeighborX="-1784" custLinFactNeighborY="-10088">
        <dgm:presLayoutVars>
          <dgm:chMax val="0"/>
          <dgm:bulletEnabled val="1"/>
        </dgm:presLayoutVars>
      </dgm:prSet>
      <dgm:spPr/>
    </dgm:pt>
  </dgm:ptLst>
  <dgm:cxnLst>
    <dgm:cxn modelId="{33387824-4361-49E1-A793-2F67664BDDAD}" srcId="{D5434926-92ED-4048-8117-B36575D7E1BD}" destId="{81D990D9-72B3-4CA0-A0ED-3B24188EB664}" srcOrd="0" destOrd="0" parTransId="{26AF8CDF-B1F0-4A4C-866E-2E940BC35B52}" sibTransId="{B5AF73C7-3BB5-4B09-A397-FEB1ACF992AD}"/>
    <dgm:cxn modelId="{6A8DA745-692B-4D9F-98FA-4C3CEEC46C08}" type="presOf" srcId="{81D990D9-72B3-4CA0-A0ED-3B24188EB664}" destId="{D17E5C8A-D710-4228-B057-445CB81BD3F8}" srcOrd="0" destOrd="0" presId="urn:microsoft.com/office/officeart/2005/8/layout/vList2"/>
    <dgm:cxn modelId="{0F2D45BD-1B28-4C68-9310-1212687F08EF}" type="presOf" srcId="{D5434926-92ED-4048-8117-B36575D7E1BD}" destId="{E3614F52-C1C5-4231-9964-DE0AAAF3568A}" srcOrd="0" destOrd="0" presId="urn:microsoft.com/office/officeart/2005/8/layout/vList2"/>
    <dgm:cxn modelId="{9A515AD2-B4A7-4F2B-AB81-EE3A733A6746}" type="presParOf" srcId="{E3614F52-C1C5-4231-9964-DE0AAAF3568A}" destId="{D17E5C8A-D710-4228-B057-445CB81BD3F8}"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4B37B3-7753-4B82-A2E4-46441ECE8408}"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CO"/>
        </a:p>
      </dgm:t>
    </dgm:pt>
    <dgm:pt modelId="{FD558124-87A0-4DDC-98BD-B6376BABEDFA}">
      <dgm:prSet phldrT="[Texto]"/>
      <dgm:spPr/>
      <dgm:t>
        <a:bodyPr/>
        <a:lstStyle/>
        <a:p>
          <a:r>
            <a:rPr lang="es-CO" dirty="0" err="1">
              <a:latin typeface="Encode Sans ExtraLight" charset="0"/>
            </a:rPr>
            <a:t>Lange</a:t>
          </a:r>
          <a:r>
            <a:rPr lang="es-CO" dirty="0">
              <a:latin typeface="Encode Sans ExtraLight" charset="0"/>
            </a:rPr>
            <a:t> et al. </a:t>
          </a:r>
        </a:p>
      </dgm:t>
    </dgm:pt>
    <dgm:pt modelId="{5A887397-8700-4A1B-92AB-5A50BC81DF63}" type="parTrans" cxnId="{456C9825-6066-45C3-8A10-DF2768EDEC9D}">
      <dgm:prSet/>
      <dgm:spPr/>
      <dgm:t>
        <a:bodyPr/>
        <a:lstStyle/>
        <a:p>
          <a:endParaRPr lang="es-CO"/>
        </a:p>
      </dgm:t>
    </dgm:pt>
    <dgm:pt modelId="{F5A42646-D1AB-40D2-B96B-2FDEB7EB31E8}" type="sibTrans" cxnId="{456C9825-6066-45C3-8A10-DF2768EDEC9D}">
      <dgm:prSet/>
      <dgm:spPr/>
      <dgm:t>
        <a:bodyPr/>
        <a:lstStyle/>
        <a:p>
          <a:endParaRPr lang="es-CO"/>
        </a:p>
      </dgm:t>
    </dgm:pt>
    <dgm:pt modelId="{95FE1C56-63C3-4127-A1B8-FD7577FEBD2E}">
      <dgm:prSet/>
      <dgm:spPr/>
      <dgm:t>
        <a:bodyPr/>
        <a:lstStyle/>
        <a:p>
          <a:r>
            <a:rPr lang="es-CO" dirty="0">
              <a:latin typeface="Montserrat" panose="00000500000000000000" pitchFamily="50" charset="0"/>
            </a:rPr>
            <a:t>Comparable con adultos. </a:t>
          </a:r>
        </a:p>
      </dgm:t>
    </dgm:pt>
    <dgm:pt modelId="{46BC1EC3-E9F6-426F-8C34-504323CA53A9}" type="parTrans" cxnId="{AA3E5F9F-A123-486A-AAFC-A18B09BCCEF1}">
      <dgm:prSet/>
      <dgm:spPr/>
      <dgm:t>
        <a:bodyPr/>
        <a:lstStyle/>
        <a:p>
          <a:endParaRPr lang="es-CO"/>
        </a:p>
      </dgm:t>
    </dgm:pt>
    <dgm:pt modelId="{D27041FE-8D76-4270-96DC-AEDCBE1425AD}" type="sibTrans" cxnId="{AA3E5F9F-A123-486A-AAFC-A18B09BCCEF1}">
      <dgm:prSet/>
      <dgm:spPr/>
      <dgm:t>
        <a:bodyPr/>
        <a:lstStyle/>
        <a:p>
          <a:endParaRPr lang="es-CO"/>
        </a:p>
      </dgm:t>
    </dgm:pt>
    <dgm:pt modelId="{4084A38C-D76B-407D-9EC6-6A992FFBB380}" type="pres">
      <dgm:prSet presAssocID="{DF4B37B3-7753-4B82-A2E4-46441ECE8408}" presName="Name0" presStyleCnt="0">
        <dgm:presLayoutVars>
          <dgm:dir/>
          <dgm:animLvl val="lvl"/>
          <dgm:resizeHandles val="exact"/>
        </dgm:presLayoutVars>
      </dgm:prSet>
      <dgm:spPr/>
    </dgm:pt>
    <dgm:pt modelId="{27C2387F-22F0-4052-840D-F2C97D7CFCC5}" type="pres">
      <dgm:prSet presAssocID="{FD558124-87A0-4DDC-98BD-B6376BABEDFA}" presName="composite" presStyleCnt="0"/>
      <dgm:spPr/>
    </dgm:pt>
    <dgm:pt modelId="{4B659335-61EA-4E25-851D-99635F8D716E}" type="pres">
      <dgm:prSet presAssocID="{FD558124-87A0-4DDC-98BD-B6376BABEDFA}" presName="parTx" presStyleLbl="alignNode1" presStyleIdx="0" presStyleCnt="1">
        <dgm:presLayoutVars>
          <dgm:chMax val="0"/>
          <dgm:chPref val="0"/>
          <dgm:bulletEnabled val="1"/>
        </dgm:presLayoutVars>
      </dgm:prSet>
      <dgm:spPr/>
    </dgm:pt>
    <dgm:pt modelId="{89390181-8920-4D04-BB3C-D7B46889B180}" type="pres">
      <dgm:prSet presAssocID="{FD558124-87A0-4DDC-98BD-B6376BABEDFA}" presName="desTx" presStyleLbl="alignAccFollowNode1" presStyleIdx="0" presStyleCnt="1" custScaleY="152850" custLinFactNeighborY="27101">
        <dgm:presLayoutVars>
          <dgm:bulletEnabled val="1"/>
        </dgm:presLayoutVars>
      </dgm:prSet>
      <dgm:spPr/>
    </dgm:pt>
  </dgm:ptLst>
  <dgm:cxnLst>
    <dgm:cxn modelId="{1ABE8A02-7BDF-4055-9FA0-358D2EB76067}" type="presOf" srcId="{FD558124-87A0-4DDC-98BD-B6376BABEDFA}" destId="{4B659335-61EA-4E25-851D-99635F8D716E}" srcOrd="0" destOrd="0" presId="urn:microsoft.com/office/officeart/2005/8/layout/hList1"/>
    <dgm:cxn modelId="{DFCDD003-F284-4654-9B99-7667A0D784B5}" type="presOf" srcId="{95FE1C56-63C3-4127-A1B8-FD7577FEBD2E}" destId="{89390181-8920-4D04-BB3C-D7B46889B180}" srcOrd="0" destOrd="0" presId="urn:microsoft.com/office/officeart/2005/8/layout/hList1"/>
    <dgm:cxn modelId="{456C9825-6066-45C3-8A10-DF2768EDEC9D}" srcId="{DF4B37B3-7753-4B82-A2E4-46441ECE8408}" destId="{FD558124-87A0-4DDC-98BD-B6376BABEDFA}" srcOrd="0" destOrd="0" parTransId="{5A887397-8700-4A1B-92AB-5A50BC81DF63}" sibTransId="{F5A42646-D1AB-40D2-B96B-2FDEB7EB31E8}"/>
    <dgm:cxn modelId="{90E89B8C-CA6D-4523-8E8F-52A3DA4A4BE4}" type="presOf" srcId="{DF4B37B3-7753-4B82-A2E4-46441ECE8408}" destId="{4084A38C-D76B-407D-9EC6-6A992FFBB380}" srcOrd="0" destOrd="0" presId="urn:microsoft.com/office/officeart/2005/8/layout/hList1"/>
    <dgm:cxn modelId="{AA3E5F9F-A123-486A-AAFC-A18B09BCCEF1}" srcId="{FD558124-87A0-4DDC-98BD-B6376BABEDFA}" destId="{95FE1C56-63C3-4127-A1B8-FD7577FEBD2E}" srcOrd="0" destOrd="0" parTransId="{46BC1EC3-E9F6-426F-8C34-504323CA53A9}" sibTransId="{D27041FE-8D76-4270-96DC-AEDCBE1425AD}"/>
    <dgm:cxn modelId="{030FEDAD-67AE-40D6-B828-862CE3CF5E37}" type="presParOf" srcId="{4084A38C-D76B-407D-9EC6-6A992FFBB380}" destId="{27C2387F-22F0-4052-840D-F2C97D7CFCC5}" srcOrd="0" destOrd="0" presId="urn:microsoft.com/office/officeart/2005/8/layout/hList1"/>
    <dgm:cxn modelId="{EB15A511-AF9C-4C3A-96BF-5C4963AE7763}" type="presParOf" srcId="{27C2387F-22F0-4052-840D-F2C97D7CFCC5}" destId="{4B659335-61EA-4E25-851D-99635F8D716E}" srcOrd="0" destOrd="0" presId="urn:microsoft.com/office/officeart/2005/8/layout/hList1"/>
    <dgm:cxn modelId="{DB87DB40-8ED6-4C65-B40A-FA0388F32974}" type="presParOf" srcId="{27C2387F-22F0-4052-840D-F2C97D7CFCC5}" destId="{89390181-8920-4D04-BB3C-D7B46889B180}" srcOrd="1" destOrd="0" presId="urn:microsoft.com/office/officeart/2005/8/layout/h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434926-92ED-4048-8117-B36575D7E1BD}"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S"/>
        </a:p>
      </dgm:t>
    </dgm:pt>
    <dgm:pt modelId="{81D990D9-72B3-4CA0-A0ED-3B24188EB664}">
      <dgm:prSet phldrT="[Texto]" custT="1"/>
      <dgm:spPr/>
      <dgm:t>
        <a:bodyPr/>
        <a:lstStyle/>
        <a:p>
          <a:r>
            <a:rPr lang="es-CO" sz="1300" b="1" dirty="0">
              <a:latin typeface="Montserrat" panose="00000500000000000000" pitchFamily="50" charset="0"/>
            </a:rPr>
            <a:t>Preescolares (3 a 6 años)</a:t>
          </a:r>
          <a:endParaRPr lang="es-ES" sz="1300" b="1" dirty="0">
            <a:latin typeface="Montserrat" panose="00000500000000000000" pitchFamily="50" charset="0"/>
          </a:endParaRPr>
        </a:p>
      </dgm:t>
    </dgm:pt>
    <dgm:pt modelId="{26AF8CDF-B1F0-4A4C-866E-2E940BC35B52}" type="parTrans" cxnId="{33387824-4361-49E1-A793-2F67664BDDAD}">
      <dgm:prSet/>
      <dgm:spPr/>
      <dgm:t>
        <a:bodyPr/>
        <a:lstStyle/>
        <a:p>
          <a:endParaRPr lang="es-ES" sz="1300"/>
        </a:p>
      </dgm:t>
    </dgm:pt>
    <dgm:pt modelId="{B5AF73C7-3BB5-4B09-A397-FEB1ACF992AD}" type="sibTrans" cxnId="{33387824-4361-49E1-A793-2F67664BDDAD}">
      <dgm:prSet/>
      <dgm:spPr/>
      <dgm:t>
        <a:bodyPr/>
        <a:lstStyle/>
        <a:p>
          <a:endParaRPr lang="es-ES" sz="1300"/>
        </a:p>
      </dgm:t>
    </dgm:pt>
    <dgm:pt modelId="{E3614F52-C1C5-4231-9964-DE0AAAF3568A}" type="pres">
      <dgm:prSet presAssocID="{D5434926-92ED-4048-8117-B36575D7E1BD}" presName="linear" presStyleCnt="0">
        <dgm:presLayoutVars>
          <dgm:animLvl val="lvl"/>
          <dgm:resizeHandles val="exact"/>
        </dgm:presLayoutVars>
      </dgm:prSet>
      <dgm:spPr/>
    </dgm:pt>
    <dgm:pt modelId="{D17E5C8A-D710-4228-B057-445CB81BD3F8}" type="pres">
      <dgm:prSet presAssocID="{81D990D9-72B3-4CA0-A0ED-3B24188EB664}" presName="parentText" presStyleLbl="node1" presStyleIdx="0" presStyleCnt="1" custScaleY="30555" custLinFactNeighborY="963">
        <dgm:presLayoutVars>
          <dgm:chMax val="0"/>
          <dgm:bulletEnabled val="1"/>
        </dgm:presLayoutVars>
      </dgm:prSet>
      <dgm:spPr/>
    </dgm:pt>
  </dgm:ptLst>
  <dgm:cxnLst>
    <dgm:cxn modelId="{FF4B2D0F-93DA-4B89-9838-A6A3EFEA6766}" type="presOf" srcId="{81D990D9-72B3-4CA0-A0ED-3B24188EB664}" destId="{D17E5C8A-D710-4228-B057-445CB81BD3F8}" srcOrd="0" destOrd="0" presId="urn:microsoft.com/office/officeart/2005/8/layout/vList2"/>
    <dgm:cxn modelId="{33387824-4361-49E1-A793-2F67664BDDAD}" srcId="{D5434926-92ED-4048-8117-B36575D7E1BD}" destId="{81D990D9-72B3-4CA0-A0ED-3B24188EB664}" srcOrd="0" destOrd="0" parTransId="{26AF8CDF-B1F0-4A4C-866E-2E940BC35B52}" sibTransId="{B5AF73C7-3BB5-4B09-A397-FEB1ACF992AD}"/>
    <dgm:cxn modelId="{A13FC0D2-7ECB-43F7-B2FD-933760AE17BC}" type="presOf" srcId="{D5434926-92ED-4048-8117-B36575D7E1BD}" destId="{E3614F52-C1C5-4231-9964-DE0AAAF3568A}" srcOrd="0" destOrd="0" presId="urn:microsoft.com/office/officeart/2005/8/layout/vList2"/>
    <dgm:cxn modelId="{224A5518-BE5E-48AC-B4CF-4E59E4AF32EF}" type="presParOf" srcId="{E3614F52-C1C5-4231-9964-DE0AAAF3568A}" destId="{D17E5C8A-D710-4228-B057-445CB81BD3F8}"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434926-92ED-4048-8117-B36575D7E1BD}"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S"/>
        </a:p>
      </dgm:t>
    </dgm:pt>
    <dgm:pt modelId="{81D990D9-72B3-4CA0-A0ED-3B24188EB664}">
      <dgm:prSet phldrT="[Texto]" custT="1"/>
      <dgm:spPr/>
      <dgm:t>
        <a:bodyPr/>
        <a:lstStyle/>
        <a:p>
          <a:r>
            <a:rPr lang="es-CO" sz="1000" b="1" dirty="0">
              <a:latin typeface="Montserrat" panose="00000500000000000000" pitchFamily="50" charset="0"/>
            </a:rPr>
            <a:t>Escolares (mayores de 6 años)</a:t>
          </a:r>
          <a:endParaRPr lang="es-ES" sz="1000" b="1" dirty="0">
            <a:latin typeface="Montserrat" panose="00000500000000000000" pitchFamily="50" charset="0"/>
          </a:endParaRPr>
        </a:p>
      </dgm:t>
    </dgm:pt>
    <dgm:pt modelId="{26AF8CDF-B1F0-4A4C-866E-2E940BC35B52}" type="parTrans" cxnId="{33387824-4361-49E1-A793-2F67664BDDAD}">
      <dgm:prSet/>
      <dgm:spPr/>
      <dgm:t>
        <a:bodyPr/>
        <a:lstStyle/>
        <a:p>
          <a:endParaRPr lang="es-ES" sz="1300"/>
        </a:p>
      </dgm:t>
    </dgm:pt>
    <dgm:pt modelId="{B5AF73C7-3BB5-4B09-A397-FEB1ACF992AD}" type="sibTrans" cxnId="{33387824-4361-49E1-A793-2F67664BDDAD}">
      <dgm:prSet/>
      <dgm:spPr/>
      <dgm:t>
        <a:bodyPr/>
        <a:lstStyle/>
        <a:p>
          <a:endParaRPr lang="es-ES" sz="1300"/>
        </a:p>
      </dgm:t>
    </dgm:pt>
    <dgm:pt modelId="{E3614F52-C1C5-4231-9964-DE0AAAF3568A}" type="pres">
      <dgm:prSet presAssocID="{D5434926-92ED-4048-8117-B36575D7E1BD}" presName="linear" presStyleCnt="0">
        <dgm:presLayoutVars>
          <dgm:animLvl val="lvl"/>
          <dgm:resizeHandles val="exact"/>
        </dgm:presLayoutVars>
      </dgm:prSet>
      <dgm:spPr/>
    </dgm:pt>
    <dgm:pt modelId="{D17E5C8A-D710-4228-B057-445CB81BD3F8}" type="pres">
      <dgm:prSet presAssocID="{81D990D9-72B3-4CA0-A0ED-3B24188EB664}" presName="parentText" presStyleLbl="node1" presStyleIdx="0" presStyleCnt="1" custScaleY="31605" custLinFactNeighborX="395" custLinFactNeighborY="963">
        <dgm:presLayoutVars>
          <dgm:chMax val="0"/>
          <dgm:bulletEnabled val="1"/>
        </dgm:presLayoutVars>
      </dgm:prSet>
      <dgm:spPr/>
    </dgm:pt>
  </dgm:ptLst>
  <dgm:cxnLst>
    <dgm:cxn modelId="{33387824-4361-49E1-A793-2F67664BDDAD}" srcId="{D5434926-92ED-4048-8117-B36575D7E1BD}" destId="{81D990D9-72B3-4CA0-A0ED-3B24188EB664}" srcOrd="0" destOrd="0" parTransId="{26AF8CDF-B1F0-4A4C-866E-2E940BC35B52}" sibTransId="{B5AF73C7-3BB5-4B09-A397-FEB1ACF992AD}"/>
    <dgm:cxn modelId="{9D7E8224-2600-45D4-A39A-E919F91199B3}" type="presOf" srcId="{D5434926-92ED-4048-8117-B36575D7E1BD}" destId="{E3614F52-C1C5-4231-9964-DE0AAAF3568A}" srcOrd="0" destOrd="0" presId="urn:microsoft.com/office/officeart/2005/8/layout/vList2"/>
    <dgm:cxn modelId="{54782ECC-AC9C-4336-A1C2-F4C1B8CE18D4}" type="presOf" srcId="{81D990D9-72B3-4CA0-A0ED-3B24188EB664}" destId="{D17E5C8A-D710-4228-B057-445CB81BD3F8}" srcOrd="0" destOrd="0" presId="urn:microsoft.com/office/officeart/2005/8/layout/vList2"/>
    <dgm:cxn modelId="{0A18CD67-8C31-4A3A-9C21-B6E11016D5E4}" type="presParOf" srcId="{E3614F52-C1C5-4231-9964-DE0AAAF3568A}" destId="{D17E5C8A-D710-4228-B057-445CB81BD3F8}"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68B3D-44B2-4C13-B6FA-BEED5129196E}">
      <dsp:nvSpPr>
        <dsp:cNvPr id="0" name=""/>
        <dsp:cNvSpPr/>
      </dsp:nvSpPr>
      <dsp:spPr>
        <a:xfrm rot="10800000">
          <a:off x="1932872" y="2326"/>
          <a:ext cx="6486144" cy="1196578"/>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7658" tIns="125730" rIns="234696" bIns="125730" numCol="1" spcCol="1270" anchor="ctr" anchorCtr="0">
          <a:noAutofit/>
        </a:bodyPr>
        <a:lstStyle/>
        <a:p>
          <a:pPr marL="0" lvl="0" indent="0" algn="ctr" defTabSz="1466850">
            <a:lnSpc>
              <a:spcPct val="90000"/>
            </a:lnSpc>
            <a:spcBef>
              <a:spcPct val="0"/>
            </a:spcBef>
            <a:spcAft>
              <a:spcPct val="35000"/>
            </a:spcAft>
            <a:buNone/>
          </a:pPr>
          <a:r>
            <a:rPr lang="es-ES" sz="3300" kern="1200" dirty="0">
              <a:latin typeface="Encode Sans ExtraLight" panose="020B0604020202020204" charset="0"/>
            </a:rPr>
            <a:t>Fracción de CVF que puede ser exhalada en el primer segundo. </a:t>
          </a:r>
          <a:endParaRPr lang="es-CO" sz="3300" kern="1200" dirty="0">
            <a:latin typeface="Encode Sans ExtraLight" panose="020B0604020202020204" charset="0"/>
          </a:endParaRPr>
        </a:p>
      </dsp:txBody>
      <dsp:txXfrm rot="10800000">
        <a:off x="2232016" y="2326"/>
        <a:ext cx="6187000" cy="1196578"/>
      </dsp:txXfrm>
    </dsp:sp>
    <dsp:sp modelId="{DC6BEA24-638D-4836-A9AE-B4BBEB38BEDE}">
      <dsp:nvSpPr>
        <dsp:cNvPr id="0" name=""/>
        <dsp:cNvSpPr/>
      </dsp:nvSpPr>
      <dsp:spPr>
        <a:xfrm>
          <a:off x="1334583" y="2326"/>
          <a:ext cx="1196578" cy="1196578"/>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50CD3-9CC9-4A3F-8407-0E1177EA8F1B}">
      <dsp:nvSpPr>
        <dsp:cNvPr id="0" name=""/>
        <dsp:cNvSpPr/>
      </dsp:nvSpPr>
      <dsp:spPr>
        <a:xfrm rot="10800000">
          <a:off x="1932872" y="1556092"/>
          <a:ext cx="6486144" cy="1196578"/>
        </a:xfrm>
        <a:prstGeom prst="homePlat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7658" tIns="125730" rIns="234696" bIns="125730" numCol="1" spcCol="1270" anchor="ctr" anchorCtr="0">
          <a:noAutofit/>
        </a:bodyPr>
        <a:lstStyle/>
        <a:p>
          <a:pPr marL="0" lvl="0" indent="0" algn="ctr" defTabSz="1466850">
            <a:lnSpc>
              <a:spcPct val="90000"/>
            </a:lnSpc>
            <a:spcBef>
              <a:spcPct val="0"/>
            </a:spcBef>
            <a:spcAft>
              <a:spcPct val="35000"/>
            </a:spcAft>
            <a:buNone/>
          </a:pPr>
          <a:r>
            <a:rPr lang="es-ES" sz="3300" kern="1200" dirty="0">
              <a:latin typeface="Encode Sans ExtraLight" panose="020B0604020202020204" charset="0"/>
            </a:rPr>
            <a:t>Indicador más S y E para identificar obstrucción. </a:t>
          </a:r>
          <a:endParaRPr lang="es-CO" sz="3300" kern="1200" dirty="0">
            <a:latin typeface="Encode Sans ExtraLight" panose="020B0604020202020204" charset="0"/>
          </a:endParaRPr>
        </a:p>
      </dsp:txBody>
      <dsp:txXfrm rot="10800000">
        <a:off x="2232016" y="1556092"/>
        <a:ext cx="6187000" cy="1196578"/>
      </dsp:txXfrm>
    </dsp:sp>
    <dsp:sp modelId="{E94697D9-FECE-4113-9DDF-3ED00F4B1C9A}">
      <dsp:nvSpPr>
        <dsp:cNvPr id="0" name=""/>
        <dsp:cNvSpPr/>
      </dsp:nvSpPr>
      <dsp:spPr>
        <a:xfrm>
          <a:off x="1334583" y="1556092"/>
          <a:ext cx="1196578" cy="1196578"/>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B30993-874C-4097-B73A-B87718BFF38B}">
      <dsp:nvSpPr>
        <dsp:cNvPr id="0" name=""/>
        <dsp:cNvSpPr/>
      </dsp:nvSpPr>
      <dsp:spPr>
        <a:xfrm rot="10800000">
          <a:off x="1932872" y="3109858"/>
          <a:ext cx="6486144" cy="1196578"/>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7658" tIns="125730" rIns="234696" bIns="125730" numCol="1" spcCol="1270" anchor="ctr" anchorCtr="0">
          <a:noAutofit/>
        </a:bodyPr>
        <a:lstStyle/>
        <a:p>
          <a:pPr marL="0" lvl="0" indent="0" algn="ctr" defTabSz="1466850">
            <a:lnSpc>
              <a:spcPct val="90000"/>
            </a:lnSpc>
            <a:spcBef>
              <a:spcPct val="0"/>
            </a:spcBef>
            <a:spcAft>
              <a:spcPct val="35000"/>
            </a:spcAft>
            <a:buNone/>
          </a:pPr>
          <a:r>
            <a:rPr lang="es-ES" sz="3300" kern="1200" dirty="0">
              <a:latin typeface="Encode Sans ExtraLight" panose="020B0604020202020204" charset="0"/>
            </a:rPr>
            <a:t>↓ VEF1/CVF = Obstrucción.</a:t>
          </a:r>
          <a:endParaRPr lang="es-CO" sz="3300" kern="1200" dirty="0">
            <a:latin typeface="Encode Sans ExtraLight" panose="020B0604020202020204" charset="0"/>
          </a:endParaRPr>
        </a:p>
      </dsp:txBody>
      <dsp:txXfrm rot="10800000">
        <a:off x="2232016" y="3109858"/>
        <a:ext cx="6187000" cy="1196578"/>
      </dsp:txXfrm>
    </dsp:sp>
    <dsp:sp modelId="{FD3E4B0E-91A4-4069-A4B6-743653BF1C69}">
      <dsp:nvSpPr>
        <dsp:cNvPr id="0" name=""/>
        <dsp:cNvSpPr/>
      </dsp:nvSpPr>
      <dsp:spPr>
        <a:xfrm>
          <a:off x="1334583" y="3109858"/>
          <a:ext cx="1196578" cy="1196578"/>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707CB-2B36-4661-9E7C-8CDBFE4BEFCB}">
      <dsp:nvSpPr>
        <dsp:cNvPr id="0" name=""/>
        <dsp:cNvSpPr/>
      </dsp:nvSpPr>
      <dsp:spPr>
        <a:xfrm>
          <a:off x="1592" y="2382"/>
          <a:ext cx="1553103" cy="62124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kern="1200" dirty="0" err="1">
              <a:latin typeface="Montserrat" panose="00000500000000000000" pitchFamily="50" charset="0"/>
            </a:rPr>
            <a:t>Eigen</a:t>
          </a:r>
          <a:r>
            <a:rPr lang="es-ES" sz="1200" kern="1200" dirty="0">
              <a:latin typeface="Montserrat" panose="00000500000000000000" pitchFamily="50" charset="0"/>
            </a:rPr>
            <a:t> et al. </a:t>
          </a:r>
        </a:p>
      </dsp:txBody>
      <dsp:txXfrm>
        <a:off x="1592" y="2382"/>
        <a:ext cx="1553103" cy="621241"/>
      </dsp:txXfrm>
    </dsp:sp>
    <dsp:sp modelId="{E7B568B4-4AC2-4DD9-A1B5-4A61F050ADB9}">
      <dsp:nvSpPr>
        <dsp:cNvPr id="0" name=""/>
        <dsp:cNvSpPr/>
      </dsp:nvSpPr>
      <dsp:spPr>
        <a:xfrm>
          <a:off x="1592" y="623623"/>
          <a:ext cx="1553103" cy="10540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a:latin typeface="Montserrat" panose="00000500000000000000" pitchFamily="50" charset="0"/>
            </a:rPr>
            <a:t>82,6% (214/259) de niños 3-6 años. </a:t>
          </a:r>
        </a:p>
      </dsp:txBody>
      <dsp:txXfrm>
        <a:off x="1592" y="623623"/>
        <a:ext cx="1553103" cy="1054080"/>
      </dsp:txXfrm>
    </dsp:sp>
    <dsp:sp modelId="{C0C441BC-777F-4C8B-911B-706177AD0570}">
      <dsp:nvSpPr>
        <dsp:cNvPr id="0" name=""/>
        <dsp:cNvSpPr/>
      </dsp:nvSpPr>
      <dsp:spPr>
        <a:xfrm>
          <a:off x="1772130" y="2382"/>
          <a:ext cx="1553103" cy="621241"/>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Montserrat" panose="00000500000000000000" pitchFamily="50" charset="0"/>
            </a:rPr>
            <a:t>Aurora et al. </a:t>
          </a:r>
        </a:p>
      </dsp:txBody>
      <dsp:txXfrm>
        <a:off x="1772130" y="2382"/>
        <a:ext cx="1553103" cy="621241"/>
      </dsp:txXfrm>
    </dsp:sp>
    <dsp:sp modelId="{DE2305D0-EA4F-4B30-A491-8C86EF7C943E}">
      <dsp:nvSpPr>
        <dsp:cNvPr id="0" name=""/>
        <dsp:cNvSpPr/>
      </dsp:nvSpPr>
      <dsp:spPr>
        <a:xfrm>
          <a:off x="1772130" y="623623"/>
          <a:ext cx="1553103" cy="105408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a:latin typeface="Montserrat" panose="00000500000000000000" pitchFamily="50" charset="0"/>
            </a:rPr>
            <a:t>75% de 2-5 años. (n=43 FQ- 37 sanos).</a:t>
          </a:r>
        </a:p>
      </dsp:txBody>
      <dsp:txXfrm>
        <a:off x="1772130" y="623623"/>
        <a:ext cx="1553103" cy="1054080"/>
      </dsp:txXfrm>
    </dsp:sp>
    <dsp:sp modelId="{664F9A8F-562F-4DA3-9B10-2A554681601F}">
      <dsp:nvSpPr>
        <dsp:cNvPr id="0" name=""/>
        <dsp:cNvSpPr/>
      </dsp:nvSpPr>
      <dsp:spPr>
        <a:xfrm>
          <a:off x="3542667" y="2382"/>
          <a:ext cx="1553103" cy="621241"/>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kern="1200" dirty="0" err="1">
              <a:latin typeface="Montserrat" panose="00000500000000000000" pitchFamily="50" charset="0"/>
            </a:rPr>
            <a:t>Crenesse</a:t>
          </a:r>
          <a:r>
            <a:rPr lang="es-ES" sz="1200" kern="1200" dirty="0">
              <a:latin typeface="Montserrat" panose="00000500000000000000" pitchFamily="50" charset="0"/>
            </a:rPr>
            <a:t> et al. </a:t>
          </a:r>
        </a:p>
      </dsp:txBody>
      <dsp:txXfrm>
        <a:off x="3542667" y="2382"/>
        <a:ext cx="1553103" cy="621241"/>
      </dsp:txXfrm>
    </dsp:sp>
    <dsp:sp modelId="{60D13456-2405-48C7-98E7-61CE0FBD016B}">
      <dsp:nvSpPr>
        <dsp:cNvPr id="0" name=""/>
        <dsp:cNvSpPr/>
      </dsp:nvSpPr>
      <dsp:spPr>
        <a:xfrm>
          <a:off x="3542667" y="623623"/>
          <a:ext cx="1553103" cy="105408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a:latin typeface="Montserrat" panose="00000500000000000000" pitchFamily="50" charset="0"/>
            </a:rPr>
            <a:t>55% (196/355) de 3-5 años.</a:t>
          </a:r>
        </a:p>
      </dsp:txBody>
      <dsp:txXfrm>
        <a:off x="3542667" y="623623"/>
        <a:ext cx="1553103" cy="105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E5C8A-D710-4228-B057-445CB81BD3F8}">
      <dsp:nvSpPr>
        <dsp:cNvPr id="0" name=""/>
        <dsp:cNvSpPr/>
      </dsp:nvSpPr>
      <dsp:spPr>
        <a:xfrm>
          <a:off x="0" y="0"/>
          <a:ext cx="4652848" cy="408138"/>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Encode Sans ExtraLight" panose="020B0604020202020204" charset="0"/>
            </a:rPr>
            <a:t>Realizaron </a:t>
          </a:r>
          <a:r>
            <a:rPr lang="es-CO" sz="1200" b="1" kern="1200" dirty="0">
              <a:latin typeface="Encode Sans ExtraLight" panose="020B0604020202020204" charset="0"/>
            </a:rPr>
            <a:t>espirometrías técnicamente aceptables y reproducibles.</a:t>
          </a:r>
          <a:endParaRPr lang="es-ES" sz="1200" b="1" kern="1200" dirty="0">
            <a:latin typeface="Encode Sans ExtraLight" panose="020B0604020202020204" charset="0"/>
          </a:endParaRPr>
        </a:p>
      </dsp:txBody>
      <dsp:txXfrm>
        <a:off x="19924" y="19924"/>
        <a:ext cx="4613000" cy="368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59335-61EA-4E25-851D-99635F8D716E}">
      <dsp:nvSpPr>
        <dsp:cNvPr id="0" name=""/>
        <dsp:cNvSpPr/>
      </dsp:nvSpPr>
      <dsp:spPr>
        <a:xfrm>
          <a:off x="0" y="279207"/>
          <a:ext cx="1606691" cy="432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CO" sz="1500" kern="1200" dirty="0" err="1">
              <a:latin typeface="Encode Sans ExtraLight" charset="0"/>
            </a:rPr>
            <a:t>Lange</a:t>
          </a:r>
          <a:r>
            <a:rPr lang="es-CO" sz="1500" kern="1200" dirty="0">
              <a:latin typeface="Encode Sans ExtraLight" charset="0"/>
            </a:rPr>
            <a:t> et al. </a:t>
          </a:r>
        </a:p>
      </dsp:txBody>
      <dsp:txXfrm>
        <a:off x="0" y="279207"/>
        <a:ext cx="1606691" cy="432000"/>
      </dsp:txXfrm>
    </dsp:sp>
    <dsp:sp modelId="{89390181-8920-4D04-BB3C-D7B46889B180}">
      <dsp:nvSpPr>
        <dsp:cNvPr id="0" name=""/>
        <dsp:cNvSpPr/>
      </dsp:nvSpPr>
      <dsp:spPr>
        <a:xfrm>
          <a:off x="0" y="715799"/>
          <a:ext cx="1606691" cy="103844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CO" sz="1500" kern="1200" dirty="0">
              <a:latin typeface="Montserrat" panose="00000500000000000000" pitchFamily="50" charset="0"/>
            </a:rPr>
            <a:t>Comparable con adultos. </a:t>
          </a:r>
        </a:p>
      </dsp:txBody>
      <dsp:txXfrm>
        <a:off x="0" y="715799"/>
        <a:ext cx="1606691" cy="10384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E5C8A-D710-4228-B057-445CB81BD3F8}">
      <dsp:nvSpPr>
        <dsp:cNvPr id="0" name=""/>
        <dsp:cNvSpPr/>
      </dsp:nvSpPr>
      <dsp:spPr>
        <a:xfrm>
          <a:off x="0" y="153126"/>
          <a:ext cx="2697121" cy="371793"/>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CO" sz="1300" b="1" kern="1200" dirty="0">
              <a:latin typeface="Montserrat" panose="00000500000000000000" pitchFamily="50" charset="0"/>
            </a:rPr>
            <a:t>Preescolares (3 a 6 años)</a:t>
          </a:r>
          <a:endParaRPr lang="es-ES" sz="1300" b="1" kern="1200" dirty="0">
            <a:latin typeface="Montserrat" panose="00000500000000000000" pitchFamily="50" charset="0"/>
          </a:endParaRPr>
        </a:p>
      </dsp:txBody>
      <dsp:txXfrm>
        <a:off x="18149" y="171275"/>
        <a:ext cx="2660823" cy="3354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E5C8A-D710-4228-B057-445CB81BD3F8}">
      <dsp:nvSpPr>
        <dsp:cNvPr id="0" name=""/>
        <dsp:cNvSpPr/>
      </dsp:nvSpPr>
      <dsp:spPr>
        <a:xfrm>
          <a:off x="0" y="146738"/>
          <a:ext cx="2488908" cy="384569"/>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CO" sz="1000" b="1" kern="1200" dirty="0">
              <a:latin typeface="Montserrat" panose="00000500000000000000" pitchFamily="50" charset="0"/>
            </a:rPr>
            <a:t>Escolares (mayores de 6 años)</a:t>
          </a:r>
          <a:endParaRPr lang="es-ES" sz="1000" b="1" kern="1200" dirty="0">
            <a:latin typeface="Montserrat" panose="00000500000000000000" pitchFamily="50" charset="0"/>
          </a:endParaRPr>
        </a:p>
      </dsp:txBody>
      <dsp:txXfrm>
        <a:off x="18773" y="165511"/>
        <a:ext cx="2451362" cy="34702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604F7-BDC8-944B-BF4F-4156654FEB22}" type="datetimeFigureOut">
              <a:rPr lang="es-CO" smtClean="0"/>
              <a:t>31/01/2022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F2C5C-38AC-D94A-9AFB-F076B2F5BE3C}" type="slidenum">
              <a:rPr lang="es-CO" smtClean="0"/>
              <a:t>‹Nº›</a:t>
            </a:fld>
            <a:endParaRPr lang="es-CO"/>
          </a:p>
        </p:txBody>
      </p:sp>
    </p:spTree>
    <p:extLst>
      <p:ext uri="{BB962C8B-B14F-4D97-AF65-F5344CB8AC3E}">
        <p14:creationId xmlns:p14="http://schemas.microsoft.com/office/powerpoint/2010/main" val="201160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bi.nlm.nih.gov/pmc/articles/PMC5392482/#B19"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ncbi.nlm.nih.gov/pmc/articles/PMC5392482/#B2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62732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alérgenos, la contaminación del aire y otros estímulos menos definidos pueden estimular las células epiteliales mediante la activación de receptores de reconocimiento de patrones como el receptor Toll like 4 (TLR4), el receptor 2 activado por proteasa (PAR-2) y los quimiorreceptores menos definidos (expresados ​​principalmente por células Tuft) . Esto conduce a la producción de citocinas como IL-1, IL-33, TSLP, GM-CSF, M-CSF y TGF-b. Las células de los mechones y los PNEC producen IL-25 y el neuropéptido CGRP. La respuesta de citocinas epiteliales estimula posteriormente las DC para promover la inmunidad adaptativa Th2 mediante la inducción de OX40L y la supresión de IL-12 en las DC. Las citocinas epiteliales también estimulan ampliamente las células innatas de tipo 2 como ILC2, basófilos (Baso), eosinófilos (Eo), mastocitos (MC) y AAM que producen muchas citocinas efectoras y mediadores que contribuyen a la inflamación y al daño en el asma. La respuesta epitelial se puede amortiguar por la exposición previa a los contenidos microbianos, como los metabolitos de los microbiomas y los productos microbianos contenidos en el polvo de la granja. Esto conduce a la regulación positiva epitelial de la proteína 3 inducida por factor de necrosis tumoral aguda (TNFAIP-3) que puede suprimir el factor nuclear kB (NF-kB) en las células epiteliales.</a:t>
            </a:r>
            <a:endParaRPr lang="es-CO" dirty="0"/>
          </a:p>
        </p:txBody>
      </p:sp>
      <p:sp>
        <p:nvSpPr>
          <p:cNvPr id="4" name="Marcador de número de diapositiva 3"/>
          <p:cNvSpPr>
            <a:spLocks noGrp="1"/>
          </p:cNvSpPr>
          <p:nvPr>
            <p:ph type="sldNum" sz="quarter" idx="10"/>
          </p:nvPr>
        </p:nvSpPr>
        <p:spPr/>
        <p:txBody>
          <a:bodyPr/>
          <a:lstStyle/>
          <a:p>
            <a:fld id="{8F6C58DD-27A0-41DD-B40D-2F2233A83C61}" type="slidenum">
              <a:rPr lang="es-CO" smtClean="0"/>
              <a:t>13</a:t>
            </a:fld>
            <a:endParaRPr lang="es-CO" dirty="0"/>
          </a:p>
        </p:txBody>
      </p:sp>
    </p:spTree>
    <p:extLst>
      <p:ext uri="{BB962C8B-B14F-4D97-AF65-F5344CB8AC3E}">
        <p14:creationId xmlns:p14="http://schemas.microsoft.com/office/powerpoint/2010/main" val="2540656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ILC2 se activan en respuesta a las citocinas epiteliales IL-25 e IL-33 y TSLP. Expresan los factores de transcripción GATA3 y ROR-a y los receptores para las citocinas epiteliales. Producen grandes cantidades de PGD2 que causa la activación de ILC2 de manera autocrina al actuar sobre el receptor CRTH2. Los ILC2 hacen muchas cosas en común con las células Th2, pero son únicos en su alta secreción de IL-9 que puede promover la metaplasia de las células caliciformes y promover el crecimiento y la supervivencia de los mastocitos. También producen amphiregulina que puede promover la reparación después del daño. Mientras que las células Tfh productoras de IL-4 estimulan la síntesis de IgE específica de alérgenos, las ILC2 podrían promover la síntesis de IgE policlonal mediante la secreción de IL-4.</a:t>
            </a:r>
            <a:endParaRPr lang="es-CO" dirty="0"/>
          </a:p>
        </p:txBody>
      </p:sp>
      <p:sp>
        <p:nvSpPr>
          <p:cNvPr id="4" name="Marcador de número de diapositiva 3"/>
          <p:cNvSpPr>
            <a:spLocks noGrp="1"/>
          </p:cNvSpPr>
          <p:nvPr>
            <p:ph type="sldNum" sz="quarter" idx="10"/>
          </p:nvPr>
        </p:nvSpPr>
        <p:spPr/>
        <p:txBody>
          <a:bodyPr/>
          <a:lstStyle/>
          <a:p>
            <a:fld id="{8F6C58DD-27A0-41DD-B40D-2F2233A83C61}" type="slidenum">
              <a:rPr lang="es-CO" smtClean="0"/>
              <a:t>14</a:t>
            </a:fld>
            <a:endParaRPr lang="es-CO" dirty="0"/>
          </a:p>
        </p:txBody>
      </p:sp>
    </p:spTree>
    <p:extLst>
      <p:ext uri="{BB962C8B-B14F-4D97-AF65-F5344CB8AC3E}">
        <p14:creationId xmlns:p14="http://schemas.microsoft.com/office/powerpoint/2010/main" val="277537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DC capturan los alérgenos inhalados y los presentan a las células T CD4 en las moléculas MHCII al TCR. Al mismo tiempo, las células epiteliales producen citocinas que pueden potenciar la función DC para polarizar las células T CD4 y promover la polarización de las células Th2 que expresan el factor de transcripción GATA3, el receptor de citocinas IL-33R y los receptores de prostaglandinas como la molécula homóloga del receptor quimioatrayente expresada en Células Th2 (CRTH2). Las células Th2 producen las citocinas que inducen las diversas características clave del asma, como la eosinofilia tisular (IL-5), la metaplasia de células caliciformes (IL-4 e IL-13) y la hiperreactividad bronquial (IL-13). Algunas células T se convierten en Tfh, particularmente en los ganglios linfáticos que drenan los pulmones. Estas células Tfh controlan la síntesis de IgE a través de la secreción de IL-4 a las células B específicas de alérgenos. Algunas de las citocinas Th2 inducen la expresión de moléculas de adhesión clave como VCAM-1 o ICAM-1 para permitir la extravasación de eosinófilos.</a:t>
            </a:r>
            <a:endParaRPr lang="es-CO" dirty="0"/>
          </a:p>
        </p:txBody>
      </p:sp>
      <p:sp>
        <p:nvSpPr>
          <p:cNvPr id="4" name="Marcador de número de diapositiva 3"/>
          <p:cNvSpPr>
            <a:spLocks noGrp="1"/>
          </p:cNvSpPr>
          <p:nvPr>
            <p:ph type="sldNum" sz="quarter" idx="10"/>
          </p:nvPr>
        </p:nvSpPr>
        <p:spPr/>
        <p:txBody>
          <a:bodyPr/>
          <a:lstStyle/>
          <a:p>
            <a:fld id="{8F6C58DD-27A0-41DD-B40D-2F2233A83C61}" type="slidenum">
              <a:rPr lang="es-CO" smtClean="0"/>
              <a:t>15</a:t>
            </a:fld>
            <a:endParaRPr lang="es-CO" dirty="0"/>
          </a:p>
        </p:txBody>
      </p:sp>
    </p:spTree>
    <p:extLst>
      <p:ext uri="{BB962C8B-B14F-4D97-AF65-F5344CB8AC3E}">
        <p14:creationId xmlns:p14="http://schemas.microsoft.com/office/powerpoint/2010/main" val="3872689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E62C36E-E92D-5045-A657-6489B7DF67BD}" type="slidenum">
              <a:rPr lang="es-CO" smtClean="0"/>
              <a:t>20</a:t>
            </a:fld>
            <a:endParaRPr lang="es-CO"/>
          </a:p>
        </p:txBody>
      </p:sp>
    </p:spTree>
    <p:extLst>
      <p:ext uri="{BB962C8B-B14F-4D97-AF65-F5344CB8AC3E}">
        <p14:creationId xmlns:p14="http://schemas.microsoft.com/office/powerpoint/2010/main" val="199219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Δ</a:t>
            </a:r>
            <a:r>
              <a:rPr lang="es-CO" dirty="0"/>
              <a:t>P is the pressure difference between the two ends,L is the length of pipe,</a:t>
            </a:r>
            <a:r>
              <a:rPr lang="el-GR" dirty="0"/>
              <a:t>μ </a:t>
            </a:r>
            <a:r>
              <a:rPr lang="es-CO" dirty="0"/>
              <a:t>is the dynamic viscosity,Q is the volumetric flow rate,R is the pipe radius.</a:t>
            </a:r>
          </a:p>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a:p>
            <a:r>
              <a:rPr lang="es-ES" sz="1200" b="0" i="0" u="none" strike="noStrike" kern="1200" dirty="0">
                <a:solidFill>
                  <a:schemeClr val="tx1"/>
                </a:solidFill>
                <a:effectLst/>
                <a:latin typeface="+mn-lt"/>
                <a:ea typeface="+mn-ea"/>
                <a:cs typeface="+mn-cs"/>
              </a:rPr>
              <a:t>Más precisamente, un fluido es newtoniano solo si los tensores que describen la tensión viscosa y la velocidad de deformación están relacionados por un tensor de viscosidad constante que no depende del estado de tensión y la velocidad del flujo.</a:t>
            </a:r>
          </a:p>
          <a:p>
            <a:br>
              <a:rPr lang="es-ES" dirty="0"/>
            </a:br>
            <a:endParaRPr lang="es-CO" dirty="0"/>
          </a:p>
        </p:txBody>
      </p:sp>
      <p:sp>
        <p:nvSpPr>
          <p:cNvPr id="4" name="Marcador de número de diapositiva 3"/>
          <p:cNvSpPr>
            <a:spLocks noGrp="1"/>
          </p:cNvSpPr>
          <p:nvPr>
            <p:ph type="sldNum" sz="quarter" idx="5"/>
          </p:nvPr>
        </p:nvSpPr>
        <p:spPr/>
        <p:txBody>
          <a:bodyPr/>
          <a:lstStyle/>
          <a:p>
            <a:fld id="{10FC30A5-9BE4-484A-94A2-44A56FAA0523}" type="slidenum">
              <a:rPr lang="es-CO" smtClean="0"/>
              <a:t>22</a:t>
            </a:fld>
            <a:endParaRPr lang="es-CO"/>
          </a:p>
        </p:txBody>
      </p:sp>
    </p:spTree>
    <p:extLst>
      <p:ext uri="{BB962C8B-B14F-4D97-AF65-F5344CB8AC3E}">
        <p14:creationId xmlns:p14="http://schemas.microsoft.com/office/powerpoint/2010/main" val="1897551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s-CO" dirty="0"/>
              <a:t>VEF1/CVF:</a:t>
            </a:r>
            <a:r>
              <a:rPr lang="es-CO" baseline="0" dirty="0"/>
              <a:t> expresa el volumen de aire exhalado en el primer segundo respecto al volumen </a:t>
            </a:r>
            <a:r>
              <a:rPr lang="es-CO" baseline="0" dirty="0" err="1"/>
              <a:t>maximo</a:t>
            </a:r>
            <a:r>
              <a:rPr lang="es-CO" baseline="0" dirty="0"/>
              <a:t> que puede ser expulsado en la maniobra de </a:t>
            </a:r>
            <a:r>
              <a:rPr lang="es-CO" baseline="0" dirty="0" err="1"/>
              <a:t>espiracion</a:t>
            </a:r>
            <a:r>
              <a:rPr lang="es-CO" baseline="0" dirty="0"/>
              <a:t> forzada. el radio es la </a:t>
            </a:r>
            <a:r>
              <a:rPr lang="es-CO" baseline="0" dirty="0" err="1"/>
              <a:t>fraccion</a:t>
            </a:r>
            <a:r>
              <a:rPr lang="es-CO" baseline="0" dirty="0"/>
              <a:t> de la CVF </a:t>
            </a:r>
            <a:r>
              <a:rPr lang="es-CO" baseline="0" dirty="0" err="1"/>
              <a:t>quese</a:t>
            </a:r>
            <a:r>
              <a:rPr lang="es-CO" baseline="0" dirty="0"/>
              <a:t> puede exhalar en el primer segundo . Es el </a:t>
            </a:r>
            <a:r>
              <a:rPr lang="es-CO" baseline="0" dirty="0" err="1"/>
              <a:t>parametro</a:t>
            </a:r>
            <a:r>
              <a:rPr lang="es-CO" baseline="0" dirty="0"/>
              <a:t> mas importante para detectar </a:t>
            </a:r>
            <a:r>
              <a:rPr lang="es-CO" baseline="0" dirty="0" err="1"/>
              <a:t>limitacion</a:t>
            </a:r>
            <a:r>
              <a:rPr lang="es-CO" baseline="0" dirty="0"/>
              <a:t> del flujo </a:t>
            </a:r>
            <a:r>
              <a:rPr lang="es-CO" baseline="0" dirty="0" err="1"/>
              <a:t>aereo</a:t>
            </a:r>
            <a:r>
              <a:rPr lang="es-CO" baseline="0" dirty="0"/>
              <a:t> en enfermedades como el asma. Permite diferenciar los procesos obstructivos de los restrictivos  Tiene poco valor en predecir la </a:t>
            </a:r>
            <a:r>
              <a:rPr lang="es-CO" baseline="0" dirty="0" err="1"/>
              <a:t>progresion</a:t>
            </a:r>
            <a:r>
              <a:rPr lang="es-CO" baseline="0" dirty="0"/>
              <a:t> de la enfermedad porque </a:t>
            </a:r>
            <a:r>
              <a:rPr lang="es-CO" baseline="0" dirty="0" err="1"/>
              <a:t>tipicamente</a:t>
            </a:r>
            <a:r>
              <a:rPr lang="es-CO" baseline="0" dirty="0"/>
              <a:t> el VEF1 y la CVF disminuyen con la </a:t>
            </a:r>
            <a:r>
              <a:rPr lang="es-CO" baseline="0" dirty="0" err="1"/>
              <a:t>progresion</a:t>
            </a:r>
            <a:r>
              <a:rPr lang="es-CO" baseline="0" dirty="0"/>
              <a:t> de la </a:t>
            </a:r>
            <a:r>
              <a:rPr lang="es-CO" baseline="0" dirty="0" err="1"/>
              <a:t>enfermead</a:t>
            </a:r>
            <a:r>
              <a:rPr lang="es-CO" baseline="0" dirty="0"/>
              <a:t>. Un radio anormal es por debajo del percentil 5 del LIN. Se expresa en %El radio es un indicador mas sensible y especifico para identificar </a:t>
            </a:r>
            <a:r>
              <a:rPr lang="es-CO" baseline="0" dirty="0" err="1"/>
              <a:t>obstruccion</a:t>
            </a:r>
            <a:r>
              <a:rPr lang="es-CO" baseline="0" dirty="0"/>
              <a:t>.</a:t>
            </a:r>
          </a:p>
          <a:p>
            <a:pPr lvl="0">
              <a:spcBef>
                <a:spcPts val="0"/>
              </a:spcBef>
              <a:buNone/>
            </a:pPr>
            <a:r>
              <a:rPr lang="es-CO" baseline="0" dirty="0"/>
              <a:t>Cuando los bronquios </a:t>
            </a:r>
            <a:r>
              <a:rPr lang="es-CO" baseline="0" dirty="0" err="1"/>
              <a:t>estan</a:t>
            </a:r>
            <a:r>
              <a:rPr lang="es-CO" baseline="0" dirty="0"/>
              <a:t> obstruidos se </a:t>
            </a:r>
            <a:r>
              <a:rPr lang="es-CO" baseline="0" dirty="0" err="1"/>
              <a:t>sacamenos</a:t>
            </a:r>
            <a:r>
              <a:rPr lang="es-CO" baseline="0" dirty="0"/>
              <a:t> del 80% de aire en el primer segundo por lo que la </a:t>
            </a:r>
            <a:r>
              <a:rPr lang="es-CO" baseline="0" dirty="0" err="1"/>
              <a:t>relacion</a:t>
            </a:r>
            <a:r>
              <a:rPr lang="es-CO" baseline="0" dirty="0"/>
              <a:t> VEF1/CVF estar disminuida </a:t>
            </a:r>
            <a:endParaRPr lang="es-CO" dirty="0"/>
          </a:p>
          <a:p>
            <a:pPr lvl="0">
              <a:spcBef>
                <a:spcPts val="0"/>
              </a:spcBef>
              <a:buNone/>
            </a:pPr>
            <a:endParaRPr dirty="0"/>
          </a:p>
        </p:txBody>
      </p:sp>
    </p:spTree>
    <p:extLst>
      <p:ext uri="{BB962C8B-B14F-4D97-AF65-F5344CB8AC3E}">
        <p14:creationId xmlns:p14="http://schemas.microsoft.com/office/powerpoint/2010/main" val="3869970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s-CO" baseline="0" dirty="0"/>
              <a:t>En niños preescolares cerca del 86% entre 3 a 6 años, 75% entre 2 y 5 años y 55% de 3 a 5 años, pueden realizar una prueba con adecuada </a:t>
            </a:r>
            <a:r>
              <a:rPr lang="es-CO" baseline="0" dirty="0" err="1"/>
              <a:t>tecnica</a:t>
            </a:r>
            <a:r>
              <a:rPr lang="es-CO" baseline="0" dirty="0"/>
              <a:t> y reproducibilidad.</a:t>
            </a:r>
          </a:p>
          <a:p>
            <a:pPr lvl="0">
              <a:spcBef>
                <a:spcPts val="0"/>
              </a:spcBef>
              <a:buNone/>
            </a:pPr>
            <a:endParaRPr lang="es-CO" baseline="0" dirty="0"/>
          </a:p>
          <a:p>
            <a:pPr lvl="0">
              <a:spcBef>
                <a:spcPts val="0"/>
              </a:spcBef>
              <a:buNone/>
            </a:pPr>
            <a:r>
              <a:rPr lang="es-CO" baseline="0" dirty="0"/>
              <a:t>REALIZAR EN MAYORES DE 6 AÑOS, ANTES ES DIFICIL</a:t>
            </a:r>
            <a:endParaRPr/>
          </a:p>
        </p:txBody>
      </p:sp>
    </p:spTree>
    <p:extLst>
      <p:ext uri="{BB962C8B-B14F-4D97-AF65-F5344CB8AC3E}">
        <p14:creationId xmlns:p14="http://schemas.microsoft.com/office/powerpoint/2010/main" val="2088015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s-CO" baseline="0" dirty="0"/>
              <a:t>2. Identificar los patrones </a:t>
            </a:r>
            <a:r>
              <a:rPr lang="es-CO" baseline="0" dirty="0" err="1"/>
              <a:t>espirometricos</a:t>
            </a:r>
            <a:r>
              <a:rPr lang="es-CO" baseline="0" dirty="0"/>
              <a:t> (</a:t>
            </a:r>
            <a:r>
              <a:rPr lang="es-CO" baseline="0" dirty="0" err="1"/>
              <a:t>obstruccion</a:t>
            </a:r>
            <a:r>
              <a:rPr lang="es-CO" baseline="0" dirty="0"/>
              <a:t>, </a:t>
            </a:r>
            <a:r>
              <a:rPr lang="es-CO" baseline="0" dirty="0" err="1"/>
              <a:t>restriccion</a:t>
            </a:r>
            <a:r>
              <a:rPr lang="es-CO" baseline="0" dirty="0"/>
              <a:t>  mixto):</a:t>
            </a:r>
          </a:p>
          <a:p>
            <a:pPr lvl="0">
              <a:spcBef>
                <a:spcPts val="0"/>
              </a:spcBef>
              <a:buNone/>
            </a:pPr>
            <a:r>
              <a:rPr lang="es-CO" dirty="0"/>
              <a:t>Siempre</a:t>
            </a:r>
            <a:r>
              <a:rPr lang="es-CO" baseline="0" dirty="0"/>
              <a:t> es conveniente iniciar evaluando la </a:t>
            </a:r>
            <a:r>
              <a:rPr lang="es-CO" baseline="0" dirty="0" err="1"/>
              <a:t>relacion</a:t>
            </a:r>
            <a:r>
              <a:rPr lang="es-CO" baseline="0" dirty="0"/>
              <a:t> CVF/VEF1</a:t>
            </a:r>
          </a:p>
          <a:p>
            <a:pPr lvl="0">
              <a:spcBef>
                <a:spcPts val="0"/>
              </a:spcBef>
              <a:buNone/>
            </a:pPr>
            <a:r>
              <a:rPr lang="es-CO" baseline="0" dirty="0"/>
              <a:t>En general son tres patrones: </a:t>
            </a:r>
          </a:p>
          <a:p>
            <a:pPr lvl="0">
              <a:spcBef>
                <a:spcPts val="0"/>
              </a:spcBef>
              <a:buNone/>
            </a:pPr>
            <a:r>
              <a:rPr lang="es-CO" baseline="0" dirty="0"/>
              <a:t>Normal: </a:t>
            </a:r>
            <a:r>
              <a:rPr lang="es-CO" baseline="0" dirty="0" err="1"/>
              <a:t>relacion</a:t>
            </a:r>
            <a:r>
              <a:rPr lang="es-CO" baseline="0" dirty="0"/>
              <a:t> VEF1/CVF por encima del LIN y una CVF por encima del LIN </a:t>
            </a:r>
          </a:p>
          <a:p>
            <a:pPr lvl="0">
              <a:spcBef>
                <a:spcPts val="0"/>
              </a:spcBef>
              <a:buNone/>
            </a:pPr>
            <a:endParaRPr lang="es-CO" baseline="0" dirty="0"/>
          </a:p>
          <a:p>
            <a:pPr lvl="0">
              <a:spcBef>
                <a:spcPts val="0"/>
              </a:spcBef>
              <a:buNone/>
            </a:pPr>
            <a:r>
              <a:rPr lang="es-CO" baseline="0" dirty="0"/>
              <a:t>EN NIÑOS: USAR COMO NORMAL EN LA RELACION EL 80% SIEMPRE SE MIRA EL REAL EN LA RELACION VEF1/CVF, Y EN EL VEF1 MAS DEL 80% DEL PREDICHO, EN CASO DE QUE EN LA ESPIRO REPORTEN LOS LIN UTILIZAR ESTOS POR ENCIMA DEL PREDICHO </a:t>
            </a:r>
          </a:p>
          <a:p>
            <a:pPr lvl="0">
              <a:spcBef>
                <a:spcPts val="0"/>
              </a:spcBef>
              <a:buNone/>
            </a:pPr>
            <a:endParaRPr lang="es-C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baseline="0" dirty="0"/>
              <a:t>LECTURA FINAL: CURVA FLUJO VOLUMEN CON PATRON OBSTRUCTIVO O RESTRICTIVO  LEVE CON RESPUESTA SIGNIFICATIVA O NO SIGNIFICATIVA CON EL B2 INHALADO  (MAS DE 12% EN NIÑOS, MAS DE 200ML Y 12% EN ADULTOS), CUANDO SE DICE QUE REVIERTE ES PORQUE SE NORMALIZA EL VEF1</a:t>
            </a:r>
            <a:endParaRPr lang="es-CO" dirty="0"/>
          </a:p>
          <a:p>
            <a:pPr lvl="0">
              <a:spcBef>
                <a:spcPts val="0"/>
              </a:spcBef>
              <a:buNone/>
            </a:pPr>
            <a:endParaRPr dirty="0"/>
          </a:p>
        </p:txBody>
      </p:sp>
    </p:spTree>
    <p:extLst>
      <p:ext uri="{BB962C8B-B14F-4D97-AF65-F5344CB8AC3E}">
        <p14:creationId xmlns:p14="http://schemas.microsoft.com/office/powerpoint/2010/main" val="92449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s-CO" baseline="0" dirty="0"/>
              <a:t>RESTRICTIVO: si la </a:t>
            </a:r>
            <a:r>
              <a:rPr lang="es-CO" baseline="0" dirty="0" err="1"/>
              <a:t>relacion</a:t>
            </a:r>
            <a:r>
              <a:rPr lang="es-CO" baseline="0" dirty="0"/>
              <a:t> es normal )mayor al LIN) pero la CV es baja (menor del LIN) sugieren </a:t>
            </a:r>
            <a:r>
              <a:rPr lang="es-CO" baseline="0" dirty="0" err="1"/>
              <a:t>restriccion</a:t>
            </a:r>
            <a:r>
              <a:rPr lang="es-CO" baseline="0" dirty="0"/>
              <a:t>. El termino </a:t>
            </a:r>
            <a:r>
              <a:rPr lang="es-CO" baseline="0" dirty="0" err="1"/>
              <a:t>restriccion</a:t>
            </a:r>
            <a:r>
              <a:rPr lang="es-CO" baseline="0" dirty="0"/>
              <a:t> se refiere a capacidad pulmonar total por debajo del LIN lo que significa que el </a:t>
            </a:r>
            <a:r>
              <a:rPr lang="es-CO" baseline="0" dirty="0" err="1"/>
              <a:t>pulmon</a:t>
            </a:r>
            <a:r>
              <a:rPr lang="es-CO" baseline="0" dirty="0"/>
              <a:t> es pequeño. Sin embargo recordemos que la </a:t>
            </a:r>
            <a:r>
              <a:rPr lang="es-CO" baseline="0" dirty="0" err="1"/>
              <a:t>espirometria</a:t>
            </a:r>
            <a:r>
              <a:rPr lang="es-CO" baseline="0" dirty="0"/>
              <a:t> solo </a:t>
            </a:r>
            <a:r>
              <a:rPr lang="es-CO" baseline="0" dirty="0" err="1"/>
              <a:t>midala</a:t>
            </a:r>
            <a:r>
              <a:rPr lang="es-CO" baseline="0" dirty="0"/>
              <a:t> CVF que es el volumen de aire que se desplaza y no el que permanece dentro del </a:t>
            </a:r>
            <a:r>
              <a:rPr lang="es-CO" baseline="0" dirty="0" err="1"/>
              <a:t>torax</a:t>
            </a:r>
            <a:r>
              <a:rPr lang="es-CO" baseline="0" dirty="0"/>
              <a:t>, al final de una </a:t>
            </a:r>
            <a:r>
              <a:rPr lang="es-CO" baseline="0" dirty="0" err="1"/>
              <a:t>espiracion</a:t>
            </a:r>
            <a:r>
              <a:rPr lang="es-CO" baseline="0" dirty="0"/>
              <a:t> forzada (volumen residual) en casos de atrapamiento de aire como en el enfisema se puede desplazar poco aire sugiriendo un </a:t>
            </a:r>
            <a:r>
              <a:rPr lang="es-CO" baseline="0" dirty="0" err="1"/>
              <a:t>pulmon</a:t>
            </a:r>
            <a:r>
              <a:rPr lang="es-CO" baseline="0" dirty="0"/>
              <a:t> pequeño </a:t>
            </a:r>
          </a:p>
          <a:p>
            <a:pPr marL="0" lvl="0" indent="0">
              <a:spcBef>
                <a:spcPts val="0"/>
              </a:spcBef>
              <a:spcAft>
                <a:spcPts val="0"/>
              </a:spcAft>
              <a:buNone/>
            </a:pPr>
            <a:r>
              <a:rPr lang="es-CO" baseline="0" dirty="0"/>
              <a:t>Grafica </a:t>
            </a:r>
            <a:r>
              <a:rPr lang="es-CO" baseline="0" dirty="0" err="1"/>
              <a:t>relacion</a:t>
            </a:r>
            <a:r>
              <a:rPr lang="es-CO" baseline="0" dirty="0"/>
              <a:t> </a:t>
            </a:r>
            <a:r>
              <a:rPr lang="es-CO" baseline="0" dirty="0" err="1"/>
              <a:t>ddel</a:t>
            </a:r>
            <a:r>
              <a:rPr lang="es-CO" baseline="0" dirty="0"/>
              <a:t> 82% y CVF solo del 65%del predicho, </a:t>
            </a:r>
            <a:endParaRPr/>
          </a:p>
        </p:txBody>
      </p:sp>
    </p:spTree>
    <p:extLst>
      <p:ext uri="{BB962C8B-B14F-4D97-AF65-F5344CB8AC3E}">
        <p14:creationId xmlns:p14="http://schemas.microsoft.com/office/powerpoint/2010/main" val="2781874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s-CO" baseline="0" dirty="0"/>
              <a:t>OBSTRUCTIVO: se </a:t>
            </a:r>
            <a:r>
              <a:rPr lang="es-CO" baseline="0" dirty="0" err="1"/>
              <a:t>definde</a:t>
            </a:r>
            <a:r>
              <a:rPr lang="es-CO" baseline="0" dirty="0"/>
              <a:t> siempre que la </a:t>
            </a:r>
            <a:r>
              <a:rPr lang="es-CO" baseline="0" dirty="0" err="1"/>
              <a:t>relacion</a:t>
            </a:r>
            <a:r>
              <a:rPr lang="es-CO" baseline="0" dirty="0"/>
              <a:t> es baja (LIN bajo) lo que significa que la resistencia al flujo de aire esta aumentado y durante el primer segundo de la </a:t>
            </a:r>
            <a:r>
              <a:rPr lang="es-CO" baseline="0" dirty="0" err="1"/>
              <a:t>exhalacio</a:t>
            </a:r>
            <a:r>
              <a:rPr lang="es-CO" baseline="0" dirty="0"/>
              <a:t> forzada sale menos aire de lo normal. Una vez se determine un </a:t>
            </a:r>
            <a:r>
              <a:rPr lang="es-CO" baseline="0" dirty="0" err="1"/>
              <a:t>patron</a:t>
            </a:r>
            <a:r>
              <a:rPr lang="es-CO" baseline="0" dirty="0"/>
              <a:t> obstructivo se debe evaluar la severidad de la </a:t>
            </a:r>
            <a:r>
              <a:rPr lang="es-CO" baseline="0" dirty="0" err="1"/>
              <a:t>obstruccion</a:t>
            </a:r>
            <a:r>
              <a:rPr lang="es-CO" baseline="0" dirty="0"/>
              <a:t> para lo cual se usa el VEF1 </a:t>
            </a:r>
          </a:p>
          <a:p>
            <a:pPr marL="0" lvl="0" indent="0">
              <a:spcBef>
                <a:spcPts val="0"/>
              </a:spcBef>
              <a:spcAft>
                <a:spcPts val="0"/>
              </a:spcAft>
              <a:buNone/>
            </a:pPr>
            <a:r>
              <a:rPr lang="es-CO" baseline="0" dirty="0"/>
              <a:t>Si </a:t>
            </a:r>
            <a:r>
              <a:rPr lang="es-CO" baseline="0" dirty="0" err="1"/>
              <a:t>ademas</a:t>
            </a:r>
            <a:r>
              <a:rPr lang="es-CO" baseline="0" dirty="0"/>
              <a:t> la CVF esta reducida se habla de un </a:t>
            </a:r>
            <a:r>
              <a:rPr lang="es-CO" baseline="0" dirty="0" err="1"/>
              <a:t>patron</a:t>
            </a:r>
            <a:r>
              <a:rPr lang="es-CO" baseline="0" dirty="0"/>
              <a:t> mixto. </a:t>
            </a:r>
            <a:endParaRPr/>
          </a:p>
        </p:txBody>
      </p:sp>
    </p:spTree>
    <p:extLst>
      <p:ext uri="{BB962C8B-B14F-4D97-AF65-F5344CB8AC3E}">
        <p14:creationId xmlns:p14="http://schemas.microsoft.com/office/powerpoint/2010/main" val="313287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8" name="Google Shape;2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4039425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s-CO" baseline="0" dirty="0"/>
              <a:t>Se </a:t>
            </a:r>
            <a:r>
              <a:rPr lang="es-CO" baseline="0" dirty="0" err="1"/>
              <a:t>evalua</a:t>
            </a:r>
            <a:r>
              <a:rPr lang="es-CO" baseline="0" dirty="0"/>
              <a:t> particularmente cuando hay </a:t>
            </a:r>
            <a:r>
              <a:rPr lang="es-CO" baseline="0" dirty="0" err="1"/>
              <a:t>obtruccion</a:t>
            </a:r>
            <a:r>
              <a:rPr lang="es-CO" baseline="0" dirty="0"/>
              <a:t> al flujo </a:t>
            </a:r>
            <a:r>
              <a:rPr lang="es-CO" baseline="0" dirty="0" err="1"/>
              <a:t>aerea</a:t>
            </a:r>
            <a:r>
              <a:rPr lang="es-CO" baseline="0" dirty="0"/>
              <a:t>, se usa el VEF1 y CVF posterior al broncodilatador, que usualmente son 400mcg de </a:t>
            </a:r>
            <a:r>
              <a:rPr lang="es-CO" baseline="0" dirty="0" err="1"/>
              <a:t>salkbutamol</a:t>
            </a:r>
            <a:r>
              <a:rPr lang="es-CO" baseline="0" dirty="0"/>
              <a:t> </a:t>
            </a:r>
            <a:r>
              <a:rPr lang="es-CO" baseline="0" dirty="0" err="1"/>
              <a:t>inhalao</a:t>
            </a:r>
            <a:r>
              <a:rPr lang="es-CO" baseline="0" dirty="0"/>
              <a:t>. Una respuesta positiva al b2 se define cuando el VEF1 y/o la CVF mejoran mas de 200ml y mas del 12% del valor basal, ambos criterios de cambio de volumen y % deben cumplirse. Cuando hay respuesta al b2 y el VEF 1 se normaliza o </a:t>
            </a:r>
            <a:r>
              <a:rPr lang="es-CO" baseline="0" dirty="0" err="1"/>
              <a:t>casinormaliza</a:t>
            </a:r>
            <a:r>
              <a:rPr lang="es-CO" baseline="0" dirty="0"/>
              <a:t> sugiere </a:t>
            </a:r>
            <a:r>
              <a:rPr lang="es-CO" baseline="0" dirty="0" err="1"/>
              <a:t>hiperreactividad</a:t>
            </a:r>
            <a:r>
              <a:rPr lang="es-CO" baseline="0" dirty="0"/>
              <a:t> bronquial como sucede con el asma. En ausencia de respuesta </a:t>
            </a:r>
            <a:r>
              <a:rPr lang="es-CO" baseline="0" dirty="0" err="1"/>
              <a:t>positiba</a:t>
            </a:r>
            <a:r>
              <a:rPr lang="es-CO" baseline="0" dirty="0"/>
              <a:t> o </a:t>
            </a:r>
            <a:r>
              <a:rPr lang="es-CO" baseline="0" dirty="0" err="1"/>
              <a:t>rta</a:t>
            </a:r>
            <a:r>
              <a:rPr lang="es-CO" baseline="0" dirty="0"/>
              <a:t> positiva pero persiste el </a:t>
            </a:r>
            <a:r>
              <a:rPr lang="es-CO" baseline="0" dirty="0" err="1"/>
              <a:t>patron</a:t>
            </a:r>
            <a:r>
              <a:rPr lang="es-CO" baseline="0" dirty="0"/>
              <a:t> obstructivo, es compatible con </a:t>
            </a:r>
            <a:r>
              <a:rPr lang="es-CO" baseline="0" dirty="0" err="1"/>
              <a:t>obstruccion</a:t>
            </a:r>
            <a:r>
              <a:rPr lang="es-CO" baseline="0" dirty="0"/>
              <a:t> </a:t>
            </a:r>
            <a:r>
              <a:rPr lang="es-CO" baseline="0" dirty="0" err="1"/>
              <a:t>cronica</a:t>
            </a:r>
            <a:r>
              <a:rPr lang="es-CO" baseline="0" dirty="0"/>
              <a:t> del flujo </a:t>
            </a:r>
            <a:r>
              <a:rPr lang="es-CO" baseline="0" dirty="0" err="1"/>
              <a:t>aereo</a:t>
            </a:r>
            <a:r>
              <a:rPr lang="es-CO" baseline="0" dirty="0"/>
              <a:t> como ocurre en </a:t>
            </a:r>
            <a:r>
              <a:rPr lang="es-CO" baseline="0" dirty="0" err="1"/>
              <a:t>ell</a:t>
            </a:r>
            <a:r>
              <a:rPr lang="es-CO" baseline="0" dirty="0"/>
              <a:t> EPOC </a:t>
            </a:r>
          </a:p>
          <a:p>
            <a:pPr marL="0" lvl="0" indent="0">
              <a:spcBef>
                <a:spcPts val="0"/>
              </a:spcBef>
              <a:spcAft>
                <a:spcPts val="0"/>
              </a:spcAft>
              <a:buNone/>
            </a:pPr>
            <a:r>
              <a:rPr lang="es-CO" baseline="0" dirty="0"/>
              <a:t>Grafica: la prueba basal muestra </a:t>
            </a:r>
            <a:r>
              <a:rPr lang="es-CO" baseline="0" dirty="0" err="1"/>
              <a:t>obstruccion</a:t>
            </a:r>
            <a:r>
              <a:rPr lang="es-CO" baseline="0" dirty="0"/>
              <a:t> leve al flujo </a:t>
            </a:r>
            <a:r>
              <a:rPr lang="es-CO" baseline="0" dirty="0" err="1"/>
              <a:t>aereo</a:t>
            </a:r>
            <a:r>
              <a:rPr lang="es-CO" baseline="0" dirty="0"/>
              <a:t>, pos b2 hay </a:t>
            </a:r>
            <a:r>
              <a:rPr lang="es-CO" baseline="0" dirty="0" err="1"/>
              <a:t>mejoria</a:t>
            </a:r>
            <a:r>
              <a:rPr lang="es-CO" baseline="0" dirty="0"/>
              <a:t> de 550ml y cambio del 27% del VEf1 mientras que la CVF mejora 420ml y 16%</a:t>
            </a:r>
          </a:p>
          <a:p>
            <a:pPr marL="0" lvl="0" indent="0">
              <a:spcBef>
                <a:spcPts val="0"/>
              </a:spcBef>
              <a:spcAft>
                <a:spcPts val="0"/>
              </a:spcAft>
              <a:buNone/>
            </a:pPr>
            <a:endParaRPr lang="es-CO" baseline="0" dirty="0"/>
          </a:p>
          <a:p>
            <a:pPr marL="0" lvl="0" indent="0">
              <a:spcBef>
                <a:spcPts val="0"/>
              </a:spcBef>
              <a:spcAft>
                <a:spcPts val="0"/>
              </a:spcAft>
              <a:buNone/>
            </a:pPr>
            <a:r>
              <a:rPr lang="es-CO" baseline="0" dirty="0"/>
              <a:t>LECTURA FINAL: CURVA FLUJO VOLUMEN CON PATRON OBSTRUCTIVO LEVE CON RESPUESTA SIGNIFICATIVA O NO SIGNIFICATIVA CON EL B2 INHALADO  (MAS DE 12% EN NIÑOS, MAS DE 200ML Y 12% EN ADULTOS), CUANDO SE DICE QUE REVIERTE ES PORQUE SE NORMALIZA EL VEF1</a:t>
            </a:r>
          </a:p>
          <a:p>
            <a:pPr marL="0" lvl="0" indent="0">
              <a:spcBef>
                <a:spcPts val="0"/>
              </a:spcBef>
              <a:spcAft>
                <a:spcPts val="0"/>
              </a:spcAft>
              <a:buNone/>
            </a:pPr>
            <a:endParaRPr lang="es-CO" baseline="0" dirty="0"/>
          </a:p>
          <a:p>
            <a:pPr marL="0" lvl="0" indent="0">
              <a:spcBef>
                <a:spcPts val="0"/>
              </a:spcBef>
              <a:spcAft>
                <a:spcPts val="0"/>
              </a:spcAft>
              <a:buNone/>
            </a:pPr>
            <a:r>
              <a:rPr lang="es-CO" sz="1200" b="0" i="0" u="none" strike="noStrike" kern="1200" dirty="0">
                <a:solidFill>
                  <a:schemeClr val="tx1"/>
                </a:solidFill>
                <a:effectLst/>
                <a:latin typeface="+mn-lt"/>
                <a:ea typeface="+mn-ea"/>
                <a:cs typeface="+mn-cs"/>
              </a:rPr>
              <a:t>In the albuterol (short-acting </a:t>
            </a:r>
            <a:r>
              <a:rPr lang="el-GR" sz="1200" b="0" i="0" u="none" strike="noStrike" kern="1200" dirty="0">
                <a:solidFill>
                  <a:schemeClr val="tx1"/>
                </a:solidFill>
                <a:effectLst/>
                <a:latin typeface="+mn-lt"/>
                <a:ea typeface="+mn-ea"/>
                <a:cs typeface="+mn-cs"/>
              </a:rPr>
              <a:t>β</a:t>
            </a:r>
            <a:r>
              <a:rPr lang="el-GR" sz="1200" b="0" i="0" u="none" strike="noStrike" kern="1200" baseline="-25000" dirty="0">
                <a:solidFill>
                  <a:schemeClr val="tx1"/>
                </a:solidFill>
                <a:effectLst/>
                <a:latin typeface="+mn-lt"/>
                <a:ea typeface="+mn-ea"/>
                <a:cs typeface="+mn-cs"/>
              </a:rPr>
              <a:t>2</a:t>
            </a:r>
            <a:r>
              <a:rPr lang="el-GR" sz="1200" b="0" i="0" u="none" strike="noStrike" kern="1200" dirty="0">
                <a:solidFill>
                  <a:schemeClr val="tx1"/>
                </a:solidFill>
                <a:effectLst/>
                <a:latin typeface="+mn-lt"/>
                <a:ea typeface="+mn-ea"/>
                <a:cs typeface="+mn-cs"/>
              </a:rPr>
              <a:t>-</a:t>
            </a:r>
            <a:r>
              <a:rPr lang="es-CO" sz="1200" b="0" i="0" u="none" strike="noStrike" kern="1200" dirty="0">
                <a:solidFill>
                  <a:schemeClr val="tx1"/>
                </a:solidFill>
                <a:effectLst/>
                <a:latin typeface="+mn-lt"/>
                <a:ea typeface="+mn-ea"/>
                <a:cs typeface="+mn-cs"/>
              </a:rPr>
              <a:t>bronchodilator)</a:t>
            </a:r>
            <a:r>
              <a:rPr lang="es-CO" sz="1200" b="0" i="0" kern="1200" dirty="0">
                <a:solidFill>
                  <a:schemeClr val="tx1"/>
                </a:solidFill>
                <a:effectLst/>
                <a:latin typeface="+mn-lt"/>
                <a:ea typeface="+mn-ea"/>
                <a:cs typeface="+mn-cs"/>
                <a:hlinkClick r:id="rId3"/>
              </a:rPr>
              <a:t>19</a:t>
            </a:r>
            <a:r>
              <a:rPr lang="es-CO" sz="1200" b="0" i="0" u="none" strike="noStrike" kern="1200" dirty="0">
                <a:solidFill>
                  <a:schemeClr val="tx1"/>
                </a:solidFill>
                <a:effectLst/>
                <a:latin typeface="+mn-lt"/>
                <a:ea typeface="+mn-ea"/>
                <a:cs typeface="+mn-cs"/>
              </a:rPr>
              <a:t> bronchodilator test, the subject fully exhales slowly, and sprays an albuterol metered dose of 100 µg (1 puff) while biting a valved chamber. The subject then slowly and deeply inhales until reaching TLC over 3–5 seconds, holds the breath for 5–10 seconds, and exhales. This procedure is repeated four times (total 400 µg of albuterol), at intervals of 30 seconds. However, if there is any concern of affecting the pulse rate of the subject or causing occurrence of hand tremors, the dose may be decreased to 200 µg. After inhalation of the last medication, the spirometry test is conducted again between 10–20 minutes</a:t>
            </a:r>
            <a:r>
              <a:rPr lang="es-CO" sz="1200" b="0" i="0" kern="1200" dirty="0">
                <a:solidFill>
                  <a:schemeClr val="tx1"/>
                </a:solidFill>
                <a:effectLst/>
                <a:latin typeface="+mn-lt"/>
                <a:ea typeface="+mn-ea"/>
                <a:cs typeface="+mn-cs"/>
                <a:hlinkClick r:id="rId4"/>
              </a:rPr>
              <a:t>20</a:t>
            </a:r>
            <a:r>
              <a:rPr lang="es-CO" sz="1200" b="0" i="0" u="none" strike="noStrike" kern="1200" dirty="0">
                <a:solidFill>
                  <a:schemeClr val="tx1"/>
                </a:solidFill>
                <a:effectLst/>
                <a:latin typeface="+mn-lt"/>
                <a:ea typeface="+mn-ea"/>
                <a:cs typeface="+mn-cs"/>
              </a:rPr>
              <a:t>.</a:t>
            </a:r>
            <a:endParaRPr dirty="0"/>
          </a:p>
        </p:txBody>
      </p:sp>
    </p:spTree>
    <p:extLst>
      <p:ext uri="{BB962C8B-B14F-4D97-AF65-F5344CB8AC3E}">
        <p14:creationId xmlns:p14="http://schemas.microsoft.com/office/powerpoint/2010/main" val="1133276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s-CO" baseline="0" dirty="0"/>
              <a:t>Grafica: la prueba basal muestra </a:t>
            </a:r>
            <a:r>
              <a:rPr lang="es-CO" baseline="0" dirty="0" err="1"/>
              <a:t>obstruccion</a:t>
            </a:r>
            <a:r>
              <a:rPr lang="es-CO" baseline="0" dirty="0"/>
              <a:t> MOD al flujo </a:t>
            </a:r>
            <a:r>
              <a:rPr lang="es-CO" baseline="0" dirty="0" err="1"/>
              <a:t>aereo</a:t>
            </a:r>
            <a:r>
              <a:rPr lang="es-CO" baseline="0" dirty="0"/>
              <a:t>, pos b2 hay cambio de 110ml y cambio del 7% del VEf1 mientras que la CVF mejora 110ml y 7%</a:t>
            </a:r>
            <a:endParaRPr/>
          </a:p>
        </p:txBody>
      </p:sp>
    </p:spTree>
    <p:extLst>
      <p:ext uri="{BB962C8B-B14F-4D97-AF65-F5344CB8AC3E}">
        <p14:creationId xmlns:p14="http://schemas.microsoft.com/office/powerpoint/2010/main" val="142764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E62C36E-E92D-5045-A657-6489B7DF67BD}" type="slidenum">
              <a:rPr lang="es-CO" smtClean="0"/>
              <a:t>35</a:t>
            </a:fld>
            <a:endParaRPr lang="es-CO"/>
          </a:p>
        </p:txBody>
      </p:sp>
    </p:spTree>
    <p:extLst>
      <p:ext uri="{BB962C8B-B14F-4D97-AF65-F5344CB8AC3E}">
        <p14:creationId xmlns:p14="http://schemas.microsoft.com/office/powerpoint/2010/main" val="1416174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err="1">
                <a:solidFill>
                  <a:schemeClr val="tx1"/>
                </a:solidFill>
                <a:latin typeface="+mn-lt"/>
                <a:ea typeface="+mn-ea"/>
                <a:cs typeface="+mn-cs"/>
              </a:rPr>
              <a:t>Reddel</a:t>
            </a:r>
            <a:r>
              <a:rPr lang="en-AU" sz="1200" kern="1200" dirty="0">
                <a:solidFill>
                  <a:schemeClr val="tx1"/>
                </a:solidFill>
                <a:latin typeface="+mn-lt"/>
                <a:ea typeface="+mn-ea"/>
                <a:cs typeface="+mn-cs"/>
              </a:rPr>
              <a:t> HK, </a:t>
            </a:r>
            <a:r>
              <a:rPr lang="en-AU" sz="1200" kern="1200" dirty="0" err="1">
                <a:solidFill>
                  <a:schemeClr val="tx1"/>
                </a:solidFill>
                <a:latin typeface="+mn-lt"/>
                <a:ea typeface="+mn-ea"/>
                <a:cs typeface="+mn-cs"/>
              </a:rPr>
              <a:t>Ampon</a:t>
            </a:r>
            <a:r>
              <a:rPr lang="en-AU" sz="1200" kern="1200" dirty="0">
                <a:solidFill>
                  <a:schemeClr val="tx1"/>
                </a:solidFill>
                <a:latin typeface="+mn-lt"/>
                <a:ea typeface="+mn-ea"/>
                <a:cs typeface="+mn-cs"/>
              </a:rPr>
              <a:t> RD, Sawyer SM, Peters MJ. Risks associated with managing asthma without a preventer: urgent healthcare, poor asthma control and over-the-counter reliever use in a cross-sectional population survey. BMJ open 2017;7:e016688.</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err="1">
                <a:solidFill>
                  <a:schemeClr val="tx1"/>
                </a:solidFill>
                <a:latin typeface="+mn-lt"/>
                <a:ea typeface="+mn-ea"/>
                <a:cs typeface="+mn-cs"/>
              </a:rPr>
              <a:t>Hancox</a:t>
            </a:r>
            <a:r>
              <a:rPr lang="en-AU" sz="1200" kern="1200" dirty="0">
                <a:solidFill>
                  <a:schemeClr val="tx1"/>
                </a:solidFill>
                <a:latin typeface="+mn-lt"/>
                <a:ea typeface="+mn-ea"/>
                <a:cs typeface="+mn-cs"/>
              </a:rPr>
              <a:t> RJ, Cowan JO, Flannery EM, </a:t>
            </a:r>
            <a:r>
              <a:rPr lang="en-AU" sz="1200" kern="1200" dirty="0" err="1">
                <a:solidFill>
                  <a:schemeClr val="tx1"/>
                </a:solidFill>
                <a:latin typeface="+mn-lt"/>
                <a:ea typeface="+mn-ea"/>
                <a:cs typeface="+mn-cs"/>
              </a:rPr>
              <a:t>Herbison</a:t>
            </a:r>
            <a:r>
              <a:rPr lang="en-AU" sz="1200" kern="1200" dirty="0">
                <a:solidFill>
                  <a:schemeClr val="tx1"/>
                </a:solidFill>
                <a:latin typeface="+mn-lt"/>
                <a:ea typeface="+mn-ea"/>
                <a:cs typeface="+mn-cs"/>
              </a:rPr>
              <a:t> GP, McLachlan CR, Taylor DR. Bronchodilator tolerance and rebound bronchoconstriction during regular inhaled beta-agonist treatment. Respir Med 2000;94:767-71.</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latin typeface="+mn-lt"/>
                <a:ea typeface="+mn-ea"/>
                <a:cs typeface="+mn-cs"/>
              </a:rPr>
              <a:t>Aldridge RE, </a:t>
            </a:r>
            <a:r>
              <a:rPr lang="en-AU" sz="1200" kern="1200" dirty="0" err="1">
                <a:solidFill>
                  <a:schemeClr val="tx1"/>
                </a:solidFill>
                <a:latin typeface="+mn-lt"/>
                <a:ea typeface="+mn-ea"/>
                <a:cs typeface="+mn-cs"/>
              </a:rPr>
              <a:t>Hancox</a:t>
            </a:r>
            <a:r>
              <a:rPr lang="en-AU" sz="1200" kern="1200" dirty="0">
                <a:solidFill>
                  <a:schemeClr val="tx1"/>
                </a:solidFill>
                <a:latin typeface="+mn-lt"/>
                <a:ea typeface="+mn-ea"/>
                <a:cs typeface="+mn-cs"/>
              </a:rPr>
              <a:t> RJ, Robin Taylor D, Cowan JO, Winn MC, Frampton CM, Town GI. Effects of terbutaline and budesonide on sputum cells and bronchial hyperresponsiveness in asthma. Am J Respir </a:t>
            </a:r>
            <a:r>
              <a:rPr lang="en-AU" sz="1200" kern="1200" dirty="0" err="1">
                <a:solidFill>
                  <a:schemeClr val="tx1"/>
                </a:solidFill>
                <a:latin typeface="+mn-lt"/>
                <a:ea typeface="+mn-ea"/>
                <a:cs typeface="+mn-cs"/>
              </a:rPr>
              <a:t>Crit</a:t>
            </a:r>
            <a:r>
              <a:rPr lang="en-AU" sz="1200" kern="1200" dirty="0">
                <a:solidFill>
                  <a:schemeClr val="tx1"/>
                </a:solidFill>
                <a:latin typeface="+mn-lt"/>
                <a:ea typeface="+mn-ea"/>
                <a:cs typeface="+mn-cs"/>
              </a:rPr>
              <a:t> Care Med 2000;161:1459-64.</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latin typeface="+mn-lt"/>
                <a:ea typeface="+mn-ea"/>
                <a:cs typeface="+mn-cs"/>
              </a:rPr>
              <a:t>Stanford RH, Shah MB, D’Souza AO, </a:t>
            </a:r>
            <a:r>
              <a:rPr lang="en-AU" sz="1200" kern="1200" dirty="0" err="1">
                <a:solidFill>
                  <a:schemeClr val="tx1"/>
                </a:solidFill>
                <a:latin typeface="+mn-lt"/>
                <a:ea typeface="+mn-ea"/>
                <a:cs typeface="+mn-cs"/>
              </a:rPr>
              <a:t>Dhamane</a:t>
            </a:r>
            <a:r>
              <a:rPr lang="en-AU" sz="1200" kern="1200" dirty="0">
                <a:solidFill>
                  <a:schemeClr val="tx1"/>
                </a:solidFill>
                <a:latin typeface="+mn-lt"/>
                <a:ea typeface="+mn-ea"/>
                <a:cs typeface="+mn-cs"/>
              </a:rPr>
              <a:t> AD, Schatz M. Short-acting </a:t>
            </a:r>
            <a:r>
              <a:rPr lang="el-GR" sz="1200" kern="1200" dirty="0">
                <a:solidFill>
                  <a:schemeClr val="tx1"/>
                </a:solidFill>
                <a:latin typeface="+mn-lt"/>
                <a:ea typeface="+mn-ea"/>
                <a:cs typeface="+mn-cs"/>
              </a:rPr>
              <a:t>β-</a:t>
            </a:r>
            <a:r>
              <a:rPr lang="en-AU" sz="1200" kern="1200" dirty="0">
                <a:solidFill>
                  <a:schemeClr val="tx1"/>
                </a:solidFill>
                <a:latin typeface="+mn-lt"/>
                <a:ea typeface="+mn-ea"/>
                <a:cs typeface="+mn-cs"/>
              </a:rPr>
              <a:t>agonist use and its ability to predict future asthma-related outcomes. Annals of Allergy, Asthma &amp; Immunology 2012;109:403-7.</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err="1">
                <a:solidFill>
                  <a:schemeClr val="tx1"/>
                </a:solidFill>
                <a:latin typeface="+mn-lt"/>
                <a:ea typeface="+mn-ea"/>
                <a:cs typeface="+mn-cs"/>
              </a:rPr>
              <a:t>Suissa</a:t>
            </a:r>
            <a:r>
              <a:rPr lang="en-AU" sz="1200" kern="1200" dirty="0">
                <a:solidFill>
                  <a:schemeClr val="tx1"/>
                </a:solidFill>
                <a:latin typeface="+mn-lt"/>
                <a:ea typeface="+mn-ea"/>
                <a:cs typeface="+mn-cs"/>
              </a:rPr>
              <a:t> S, Ernst P, Boivin JF, Horwitz RI, </a:t>
            </a:r>
            <a:r>
              <a:rPr lang="en-AU" sz="1200" kern="1200" dirty="0" err="1">
                <a:solidFill>
                  <a:schemeClr val="tx1"/>
                </a:solidFill>
                <a:latin typeface="+mn-lt"/>
                <a:ea typeface="+mn-ea"/>
                <a:cs typeface="+mn-cs"/>
              </a:rPr>
              <a:t>Habbick</a:t>
            </a:r>
            <a:r>
              <a:rPr lang="en-AU" sz="1200" kern="1200" dirty="0">
                <a:solidFill>
                  <a:schemeClr val="tx1"/>
                </a:solidFill>
                <a:latin typeface="+mn-lt"/>
                <a:ea typeface="+mn-ea"/>
                <a:cs typeface="+mn-cs"/>
              </a:rPr>
              <a:t> B, </a:t>
            </a:r>
            <a:r>
              <a:rPr lang="en-AU" sz="1200" kern="1200" dirty="0" err="1">
                <a:solidFill>
                  <a:schemeClr val="tx1"/>
                </a:solidFill>
                <a:latin typeface="+mn-lt"/>
                <a:ea typeface="+mn-ea"/>
                <a:cs typeface="+mn-cs"/>
              </a:rPr>
              <a:t>Cockroft</a:t>
            </a:r>
            <a:r>
              <a:rPr lang="en-AU" sz="1200" kern="1200" dirty="0">
                <a:solidFill>
                  <a:schemeClr val="tx1"/>
                </a:solidFill>
                <a:latin typeface="+mn-lt"/>
                <a:ea typeface="+mn-ea"/>
                <a:cs typeface="+mn-cs"/>
              </a:rPr>
              <a:t> D, </a:t>
            </a:r>
            <a:r>
              <a:rPr lang="en-AU" sz="1200" kern="1200" dirty="0" err="1">
                <a:solidFill>
                  <a:schemeClr val="tx1"/>
                </a:solidFill>
                <a:latin typeface="+mn-lt"/>
                <a:ea typeface="+mn-ea"/>
                <a:cs typeface="+mn-cs"/>
              </a:rPr>
              <a:t>Blais</a:t>
            </a:r>
            <a:r>
              <a:rPr lang="en-AU" sz="1200" kern="1200" dirty="0">
                <a:solidFill>
                  <a:schemeClr val="tx1"/>
                </a:solidFill>
                <a:latin typeface="+mn-lt"/>
                <a:ea typeface="+mn-ea"/>
                <a:cs typeface="+mn-cs"/>
              </a:rPr>
              <a:t> L, et al. A cohort analysis of excess mortality in asthma and the use of inhaled beta-agonists. Am J Respir </a:t>
            </a:r>
            <a:r>
              <a:rPr lang="en-AU" sz="1200" kern="1200" dirty="0" err="1">
                <a:solidFill>
                  <a:schemeClr val="tx1"/>
                </a:solidFill>
                <a:latin typeface="+mn-lt"/>
                <a:ea typeface="+mn-ea"/>
                <a:cs typeface="+mn-cs"/>
              </a:rPr>
              <a:t>Crit</a:t>
            </a:r>
            <a:r>
              <a:rPr lang="en-AU" sz="1200" kern="1200" dirty="0">
                <a:solidFill>
                  <a:schemeClr val="tx1"/>
                </a:solidFill>
                <a:latin typeface="+mn-lt"/>
                <a:ea typeface="+mn-ea"/>
                <a:cs typeface="+mn-cs"/>
              </a:rPr>
              <a:t> Care Med 1994;149:604-10.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latin typeface="+mn-lt"/>
              <a:ea typeface="+mn-ea"/>
              <a:cs typeface="+mn-cs"/>
            </a:endParaRPr>
          </a:p>
          <a:p>
            <a:endParaRPr lang="en-AU" dirty="0"/>
          </a:p>
          <a:p>
            <a:endParaRPr lang="es-CO" dirty="0"/>
          </a:p>
        </p:txBody>
      </p:sp>
      <p:sp>
        <p:nvSpPr>
          <p:cNvPr id="4" name="Marcador de número de diapositiva 3"/>
          <p:cNvSpPr>
            <a:spLocks noGrp="1"/>
          </p:cNvSpPr>
          <p:nvPr>
            <p:ph type="sldNum" sz="quarter" idx="5"/>
          </p:nvPr>
        </p:nvSpPr>
        <p:spPr/>
        <p:txBody>
          <a:bodyPr/>
          <a:lstStyle/>
          <a:p>
            <a:fld id="{7AF5D0A2-C5C8-8048-A016-C70BE5AB4C7E}" type="slidenum">
              <a:rPr lang="es-CO" smtClean="0"/>
              <a:t>38</a:t>
            </a:fld>
            <a:endParaRPr lang="es-CO"/>
          </a:p>
        </p:txBody>
      </p:sp>
    </p:spTree>
    <p:extLst>
      <p:ext uri="{BB962C8B-B14F-4D97-AF65-F5344CB8AC3E}">
        <p14:creationId xmlns:p14="http://schemas.microsoft.com/office/powerpoint/2010/main" val="3668332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200" kern="1200" dirty="0">
                <a:solidFill>
                  <a:schemeClr val="tx1"/>
                </a:solidFill>
                <a:effectLst/>
                <a:latin typeface="+mn-lt"/>
                <a:ea typeface="+mn-ea"/>
                <a:cs typeface="+mn-cs"/>
              </a:rPr>
              <a:t>Se reconoce que los principales determinantes de la equivalencia terapéutica de </a:t>
            </a:r>
            <a:r>
              <a:rPr lang="es-US" sz="1200" kern="1200" dirty="0" err="1">
                <a:solidFill>
                  <a:schemeClr val="tx1"/>
                </a:solidFill>
                <a:effectLst/>
                <a:latin typeface="+mn-lt"/>
                <a:ea typeface="+mn-ea"/>
                <a:cs typeface="+mn-cs"/>
              </a:rPr>
              <a:t>corticosteroides</a:t>
            </a:r>
            <a:r>
              <a:rPr lang="es-US" sz="1200" kern="1200" dirty="0">
                <a:solidFill>
                  <a:schemeClr val="tx1"/>
                </a:solidFill>
                <a:effectLst/>
                <a:latin typeface="+mn-lt"/>
                <a:ea typeface="+mn-ea"/>
                <a:cs typeface="+mn-cs"/>
              </a:rPr>
              <a:t> inhalados son la potencia y la eficiencia del dispositivo utilizado para el suministro pulmonar, pero hay una consideración incompleta de la exposición sistémica y el riesgo relativo de efectos secundarios para llegar a  un índice terapéutico relativo para cada dosis de cada </a:t>
            </a:r>
            <a:r>
              <a:rPr lang="es-US" sz="1200" kern="1200" dirty="0" err="1">
                <a:solidFill>
                  <a:schemeClr val="tx1"/>
                </a:solidFill>
                <a:effectLst/>
                <a:latin typeface="+mn-lt"/>
                <a:ea typeface="+mn-ea"/>
                <a:cs typeface="+mn-cs"/>
              </a:rPr>
              <a:t>corticosteroide</a:t>
            </a:r>
            <a:r>
              <a:rPr lang="es-US" sz="1200" kern="1200" dirty="0">
                <a:solidFill>
                  <a:schemeClr val="tx1"/>
                </a:solidFill>
                <a:effectLst/>
                <a:latin typeface="+mn-lt"/>
                <a:ea typeface="+mn-ea"/>
                <a:cs typeface="+mn-cs"/>
              </a:rPr>
              <a:t> inhalado.</a:t>
            </a:r>
          </a:p>
          <a:p>
            <a:pPr marL="0" marR="0" indent="0" algn="l" defTabSz="914400" rtl="0" eaLnBrk="1" fontAlgn="auto" latinLnBrk="0" hangingPunct="1">
              <a:lnSpc>
                <a:spcPct val="100000"/>
              </a:lnSpc>
              <a:spcBef>
                <a:spcPts val="0"/>
              </a:spcBef>
              <a:spcAft>
                <a:spcPts val="0"/>
              </a:spcAft>
              <a:buClrTx/>
              <a:buSzTx/>
              <a:buFontTx/>
              <a:buNone/>
              <a:tabLst/>
              <a:defRPr/>
            </a:pPr>
            <a:endParaRPr lang="es-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US" sz="1200" kern="1200" dirty="0">
                <a:solidFill>
                  <a:schemeClr val="tx1"/>
                </a:solidFill>
                <a:effectLst/>
                <a:latin typeface="+mn-lt"/>
                <a:ea typeface="+mn-ea"/>
                <a:cs typeface="+mn-cs"/>
              </a:rPr>
              <a:t>La relación exponencial entre la afinidad de unión al receptor de glucocorticoides in vitro y la dosis terapéutica para el </a:t>
            </a:r>
            <a:r>
              <a:rPr lang="es-US" sz="1200" kern="1200" dirty="0" err="1">
                <a:solidFill>
                  <a:schemeClr val="tx1"/>
                </a:solidFill>
                <a:effectLst/>
                <a:latin typeface="+mn-lt"/>
                <a:ea typeface="+mn-ea"/>
                <a:cs typeface="+mn-cs"/>
              </a:rPr>
              <a:t>corticosteroide</a:t>
            </a:r>
            <a:r>
              <a:rPr lang="es-US" sz="1200" kern="1200" dirty="0">
                <a:solidFill>
                  <a:schemeClr val="tx1"/>
                </a:solidFill>
                <a:effectLst/>
                <a:latin typeface="+mn-lt"/>
                <a:ea typeface="+mn-ea"/>
                <a:cs typeface="+mn-cs"/>
              </a:rPr>
              <a:t> inhalado es una evidencia de que pueden administrarse moléculas más potentes a dosis mucho más bajas para lograr una eficacia clínica similar.</a:t>
            </a:r>
          </a:p>
          <a:p>
            <a:pPr marL="0" marR="0" indent="0" algn="l" defTabSz="914400" rtl="0" eaLnBrk="1" fontAlgn="auto" latinLnBrk="0" hangingPunct="1">
              <a:lnSpc>
                <a:spcPct val="100000"/>
              </a:lnSpc>
              <a:spcBef>
                <a:spcPts val="0"/>
              </a:spcBef>
              <a:spcAft>
                <a:spcPts val="0"/>
              </a:spcAft>
              <a:buClrTx/>
              <a:buSzTx/>
              <a:buFontTx/>
              <a:buNone/>
              <a:tabLst/>
              <a:defRPr/>
            </a:pPr>
            <a:endParaRPr lang="es-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US" sz="1200" kern="1200" dirty="0">
                <a:solidFill>
                  <a:schemeClr val="tx1"/>
                </a:solidFill>
                <a:effectLst/>
                <a:latin typeface="+mn-lt"/>
                <a:ea typeface="+mn-ea"/>
                <a:cs typeface="+mn-cs"/>
              </a:rPr>
              <a:t>Se</a:t>
            </a:r>
            <a:r>
              <a:rPr lang="es-US" sz="1200" kern="1200" baseline="0" dirty="0">
                <a:solidFill>
                  <a:schemeClr val="tx1"/>
                </a:solidFill>
                <a:effectLst/>
                <a:latin typeface="+mn-lt"/>
                <a:ea typeface="+mn-ea"/>
                <a:cs typeface="+mn-cs"/>
              </a:rPr>
              <a:t> necesita una diferencia de 4 veces en la potencia o la dosis para detectar diferencias clínicamente significativas en la eficacia en ensayos clínicos comparativos.</a:t>
            </a:r>
          </a:p>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endParaRPr lang="es-CO" dirty="0"/>
          </a:p>
        </p:txBody>
      </p:sp>
      <p:sp>
        <p:nvSpPr>
          <p:cNvPr id="4" name="3 Marcador de número de diapositiva"/>
          <p:cNvSpPr>
            <a:spLocks noGrp="1"/>
          </p:cNvSpPr>
          <p:nvPr>
            <p:ph type="sldNum" sz="quarter" idx="10"/>
          </p:nvPr>
        </p:nvSpPr>
        <p:spPr/>
        <p:txBody>
          <a:bodyPr/>
          <a:lstStyle/>
          <a:p>
            <a:fld id="{0905F47A-7500-7A44-A44E-C68CE1D6DB55}" type="slidenum">
              <a:rPr lang="es-ES_tradnl" smtClean="0"/>
              <a:pPr/>
              <a:t>40</a:t>
            </a:fld>
            <a:endParaRPr lang="es-ES_tradnl"/>
          </a:p>
        </p:txBody>
      </p:sp>
    </p:spTree>
    <p:extLst>
      <p:ext uri="{BB962C8B-B14F-4D97-AF65-F5344CB8AC3E}">
        <p14:creationId xmlns:p14="http://schemas.microsoft.com/office/powerpoint/2010/main" val="4025281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CO" dirty="0"/>
              <a:t>Step 1 EN MAYORES DE 12 AÑOS</a:t>
            </a:r>
          </a:p>
          <a:p>
            <a:r>
              <a:rPr lang="es-CO" dirty="0"/>
              <a:t>Pacientes con </a:t>
            </a:r>
            <a:r>
              <a:rPr lang="es-CO" dirty="0" err="1"/>
              <a:t>sintomas</a:t>
            </a:r>
            <a:r>
              <a:rPr lang="es-CO" dirty="0"/>
              <a:t> menos</a:t>
            </a:r>
            <a:r>
              <a:rPr lang="es-CO" baseline="0" dirty="0"/>
              <a:t> de dos veces al mes y sin factores de riesgo para exacerbaciones </a:t>
            </a:r>
          </a:p>
          <a:p>
            <a:r>
              <a:rPr lang="es-CO" baseline="0" dirty="0"/>
              <a:t>El uso de dosis bajas de </a:t>
            </a:r>
            <a:r>
              <a:rPr lang="es-CO" baseline="0" dirty="0" err="1"/>
              <a:t>ics-form</a:t>
            </a:r>
            <a:r>
              <a:rPr lang="es-CO" baseline="0" dirty="0"/>
              <a:t> a necesidad para el alivio de los </a:t>
            </a:r>
            <a:r>
              <a:rPr lang="es-CO" baseline="0" dirty="0" err="1"/>
              <a:t>sintomas</a:t>
            </a:r>
            <a:r>
              <a:rPr lang="es-CO" baseline="0" dirty="0"/>
              <a:t> en adultos y adolescentes (evidencia B) es soportado por evidencia indirecta de un estudio doble ciego que compara este </a:t>
            </a:r>
            <a:r>
              <a:rPr lang="es-CO" baseline="0" dirty="0" err="1"/>
              <a:t>regimen</a:t>
            </a:r>
            <a:r>
              <a:rPr lang="es-CO" baseline="0" dirty="0"/>
              <a:t> con SABA en </a:t>
            </a:r>
            <a:r>
              <a:rPr lang="es-CO" baseline="0" dirty="0" err="1"/>
              <a:t>monoterapiay</a:t>
            </a:r>
            <a:r>
              <a:rPr lang="es-CO" baseline="0" dirty="0"/>
              <a:t> con dosis </a:t>
            </a:r>
            <a:r>
              <a:rPr lang="es-CO" baseline="0" dirty="0" err="1"/>
              <a:t>regulates</a:t>
            </a:r>
            <a:r>
              <a:rPr lang="es-CO" baseline="0" dirty="0"/>
              <a:t> de ICS mas SABA a necesidad en pacientes con asma leve elegibles para step 2</a:t>
            </a:r>
          </a:p>
          <a:p>
            <a:r>
              <a:rPr lang="es-CO" baseline="0" dirty="0"/>
              <a:t>En el momento ICS-</a:t>
            </a:r>
            <a:r>
              <a:rPr lang="es-CO" baseline="0" dirty="0" err="1"/>
              <a:t>form</a:t>
            </a:r>
            <a:r>
              <a:rPr lang="es-CO" baseline="0" dirty="0"/>
              <a:t> a necesidad es off </a:t>
            </a:r>
            <a:r>
              <a:rPr lang="es-CO" baseline="0" dirty="0" err="1"/>
              <a:t>label</a:t>
            </a:r>
            <a:r>
              <a:rPr lang="es-CO" baseline="0" dirty="0"/>
              <a:t> en muchos </a:t>
            </a:r>
            <a:r>
              <a:rPr lang="es-CO" baseline="0" dirty="0" err="1"/>
              <a:t>paises</a:t>
            </a:r>
            <a:endParaRPr lang="es-CO" baseline="0" dirty="0"/>
          </a:p>
          <a:p>
            <a:r>
              <a:rPr lang="es-CO" baseline="0" dirty="0"/>
              <a:t>Consideraciones para esta recomendación: </a:t>
            </a:r>
          </a:p>
          <a:p>
            <a:r>
              <a:rPr lang="es-CO" baseline="0" dirty="0"/>
              <a:t>Pocos </a:t>
            </a:r>
            <a:r>
              <a:rPr lang="es-CO" baseline="0" dirty="0" err="1"/>
              <a:t>sintomas</a:t>
            </a:r>
            <a:r>
              <a:rPr lang="es-CO" baseline="0" dirty="0"/>
              <a:t> de asma </a:t>
            </a:r>
            <a:r>
              <a:rPr lang="es-CO" baseline="0" dirty="0" err="1"/>
              <a:t>tambien</a:t>
            </a:r>
            <a:r>
              <a:rPr lang="es-CO" baseline="0" dirty="0"/>
              <a:t> pueden presentar exacerbaciones graves o fatales</a:t>
            </a:r>
          </a:p>
          <a:p>
            <a:r>
              <a:rPr lang="es-CO" baseline="0" dirty="0"/>
              <a:t>La </a:t>
            </a:r>
            <a:r>
              <a:rPr lang="es-CO" baseline="0" dirty="0" err="1"/>
              <a:t>reduccion</a:t>
            </a:r>
            <a:r>
              <a:rPr lang="es-CO" baseline="0" dirty="0"/>
              <a:t> de 2/3 en exacerbaciones graves con </a:t>
            </a:r>
            <a:r>
              <a:rPr lang="es-CO" baseline="0" dirty="0" err="1"/>
              <a:t>bud-form</a:t>
            </a:r>
            <a:r>
              <a:rPr lang="es-CO" baseline="0" dirty="0"/>
              <a:t> a necesidad comparado con SABA solo y el hecho de que se alcance con menos del 20% del promedio de la dosis de ICS comparado con ICS diario. </a:t>
            </a:r>
          </a:p>
          <a:p>
            <a:r>
              <a:rPr lang="es-CO" baseline="0" dirty="0"/>
              <a:t>Toda la evidencia de ICS-</a:t>
            </a:r>
            <a:r>
              <a:rPr lang="es-CO" baseline="0" dirty="0" err="1"/>
              <a:t>form</a:t>
            </a:r>
            <a:r>
              <a:rPr lang="es-CO" baseline="0" dirty="0"/>
              <a:t> a necesidad en el asma leve es con bajas dosis de </a:t>
            </a:r>
            <a:r>
              <a:rPr lang="es-CO" baseline="0" dirty="0" err="1"/>
              <a:t>bud-form</a:t>
            </a:r>
            <a:r>
              <a:rPr lang="es-CO" baseline="0" dirty="0"/>
              <a:t> pero </a:t>
            </a:r>
            <a:r>
              <a:rPr lang="es-CO" baseline="0" dirty="0" err="1"/>
              <a:t>beclomet-form</a:t>
            </a:r>
            <a:r>
              <a:rPr lang="es-CO" baseline="0" dirty="0"/>
              <a:t> </a:t>
            </a:r>
            <a:r>
              <a:rPr lang="es-CO" baseline="0" dirty="0" err="1"/>
              <a:t>tambien</a:t>
            </a:r>
            <a:r>
              <a:rPr lang="es-CO" baseline="0" dirty="0"/>
              <a:t> </a:t>
            </a:r>
            <a:r>
              <a:rPr lang="es-CO" baseline="0" dirty="0" err="1"/>
              <a:t>podria</a:t>
            </a:r>
            <a:r>
              <a:rPr lang="es-CO" baseline="0" dirty="0"/>
              <a:t> funcionar ya que ambos son medicamentos aliviadores </a:t>
            </a:r>
            <a:endParaRPr lang="es-CO" dirty="0"/>
          </a:p>
          <a:p>
            <a:endParaRPr lang="es-CO" dirty="0"/>
          </a:p>
          <a:p>
            <a:r>
              <a:rPr lang="es-CO" dirty="0"/>
              <a:t>Step 2: dosis bajas diarias de ICS mas SABA a necesidad (adultos, adolescentes</a:t>
            </a:r>
            <a:r>
              <a:rPr lang="es-CO" baseline="0" dirty="0"/>
              <a:t> y niños</a:t>
            </a:r>
            <a:r>
              <a:rPr lang="es-CO" dirty="0"/>
              <a:t>) o dosis bajas diarias de ICS mas </a:t>
            </a:r>
            <a:r>
              <a:rPr lang="es-CO" dirty="0" err="1"/>
              <a:t>ICS+form</a:t>
            </a:r>
            <a:r>
              <a:rPr lang="es-CO" dirty="0"/>
              <a:t> a necesidad (adultos y adolescentes)</a:t>
            </a:r>
          </a:p>
          <a:p>
            <a:r>
              <a:rPr lang="es-CO" dirty="0"/>
              <a:t>Dosis bajas de ICS: estudios han demostrado que reduce el riesgo de exacerbaciones graves, </a:t>
            </a:r>
            <a:r>
              <a:rPr lang="es-CO" dirty="0" err="1"/>
              <a:t>hx</a:t>
            </a:r>
            <a:r>
              <a:rPr lang="es-CO" dirty="0"/>
              <a:t> y mortalidad, también reduce los síntomas inducidos por el ejercicio </a:t>
            </a:r>
          </a:p>
          <a:p>
            <a:r>
              <a:rPr lang="es-CO" dirty="0"/>
              <a:t>Dosis bajas de ICS-</a:t>
            </a:r>
            <a:r>
              <a:rPr lang="es-CO" dirty="0" err="1"/>
              <a:t>form</a:t>
            </a:r>
            <a:r>
              <a:rPr lang="es-CO" dirty="0"/>
              <a:t> a necesidad: la recomendación es con dosis bajas de </a:t>
            </a:r>
            <a:r>
              <a:rPr lang="es-CO" dirty="0" err="1"/>
              <a:t>bud-form</a:t>
            </a:r>
            <a:r>
              <a:rPr lang="es-CO" dirty="0"/>
              <a:t> (el mismo estudio de la diapo anterior y 2018 as </a:t>
            </a:r>
            <a:r>
              <a:rPr lang="es-CO" dirty="0" err="1"/>
              <a:t>needed</a:t>
            </a:r>
            <a:r>
              <a:rPr lang="es-CO" dirty="0"/>
              <a:t> </a:t>
            </a:r>
            <a:r>
              <a:rPr lang="es-CO" dirty="0" err="1"/>
              <a:t>budesonide</a:t>
            </a:r>
            <a:r>
              <a:rPr lang="es-CO" dirty="0"/>
              <a:t> </a:t>
            </a:r>
            <a:r>
              <a:rPr lang="es-CO" dirty="0" err="1"/>
              <a:t>form</a:t>
            </a:r>
            <a:r>
              <a:rPr lang="es-CO" dirty="0"/>
              <a:t> vs </a:t>
            </a:r>
            <a:r>
              <a:rPr lang="es-CO" dirty="0" err="1"/>
              <a:t>maintaneance</a:t>
            </a:r>
            <a:r>
              <a:rPr lang="es-CO" dirty="0"/>
              <a:t>…), esta recomendación se realiza para prevenir las </a:t>
            </a:r>
            <a:r>
              <a:rPr lang="es-CO" dirty="0" err="1"/>
              <a:t>exacerbaciónes</a:t>
            </a:r>
            <a:r>
              <a:rPr lang="es-CO" dirty="0"/>
              <a:t> y evitar dosis diarias de ICS en pacientes con asma leve, el ICS de forma diaria mejora el VEF1,el control de síntomas por </a:t>
            </a:r>
            <a:r>
              <a:rPr lang="es-CO" dirty="0" err="1"/>
              <a:t>ACQy</a:t>
            </a:r>
            <a:r>
              <a:rPr lang="es-CO" dirty="0"/>
              <a:t> los días libres de síntomas pero estas variables se consideraron menos importantes para dar esta recomendación </a:t>
            </a:r>
          </a:p>
        </p:txBody>
      </p:sp>
      <p:sp>
        <p:nvSpPr>
          <p:cNvPr id="4" name="3 Marcador de número de diapositiva"/>
          <p:cNvSpPr>
            <a:spLocks noGrp="1"/>
          </p:cNvSpPr>
          <p:nvPr>
            <p:ph type="sldNum" sz="quarter" idx="10"/>
          </p:nvPr>
        </p:nvSpPr>
        <p:spPr/>
        <p:txBody>
          <a:bodyPr/>
          <a:lstStyle/>
          <a:p>
            <a:fld id="{7F193D38-1462-4933-A95E-EC5E02AC5574}" type="slidenum">
              <a:rPr lang="es-CO" smtClean="0"/>
              <a:pPr/>
              <a:t>41</a:t>
            </a:fld>
            <a:endParaRPr lang="es-CO"/>
          </a:p>
        </p:txBody>
      </p:sp>
    </p:spTree>
    <p:extLst>
      <p:ext uri="{BB962C8B-B14F-4D97-AF65-F5344CB8AC3E}">
        <p14:creationId xmlns:p14="http://schemas.microsoft.com/office/powerpoint/2010/main" val="2312230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S" sz="1200" b="1" kern="1200" dirty="0">
                <a:solidFill>
                  <a:schemeClr val="tx1"/>
                </a:solidFill>
                <a:effectLst/>
                <a:latin typeface="+mn-lt"/>
                <a:ea typeface="+mn-ea"/>
                <a:cs typeface="+mn-cs"/>
              </a:rPr>
              <a:t>En comparación con el </a:t>
            </a:r>
            <a:r>
              <a:rPr lang="es-US" sz="1200" b="1" kern="1200" dirty="0" err="1">
                <a:solidFill>
                  <a:schemeClr val="tx1"/>
                </a:solidFill>
                <a:effectLst/>
                <a:latin typeface="+mn-lt"/>
                <a:ea typeface="+mn-ea"/>
                <a:cs typeface="+mn-cs"/>
              </a:rPr>
              <a:t>salmeterol</a:t>
            </a:r>
            <a:r>
              <a:rPr lang="es-US" sz="1200" b="1" kern="1200" dirty="0">
                <a:solidFill>
                  <a:schemeClr val="tx1"/>
                </a:solidFill>
                <a:effectLst/>
                <a:latin typeface="+mn-lt"/>
                <a:ea typeface="+mn-ea"/>
                <a:cs typeface="+mn-cs"/>
              </a:rPr>
              <a:t>, el </a:t>
            </a:r>
            <a:r>
              <a:rPr lang="es-US" sz="1200" b="1" kern="1200" dirty="0" err="1">
                <a:solidFill>
                  <a:schemeClr val="tx1"/>
                </a:solidFill>
                <a:effectLst/>
                <a:latin typeface="+mn-lt"/>
                <a:ea typeface="+mn-ea"/>
                <a:cs typeface="+mn-cs"/>
              </a:rPr>
              <a:t>formoterol</a:t>
            </a:r>
            <a:r>
              <a:rPr lang="es-US" sz="1200" b="1" kern="1200" dirty="0">
                <a:solidFill>
                  <a:schemeClr val="tx1"/>
                </a:solidFill>
                <a:effectLst/>
                <a:latin typeface="+mn-lt"/>
                <a:ea typeface="+mn-ea"/>
                <a:cs typeface="+mn-cs"/>
              </a:rPr>
              <a:t> tiene una mayor eficacia intrínseca y, por lo tanto, es completo en lugar de parcial, agonista en el receptor b2. </a:t>
            </a:r>
            <a:r>
              <a:rPr lang="es-CO" dirty="0"/>
              <a:t> Los receptores B2 existen en 2 conformaciones,</a:t>
            </a:r>
            <a:r>
              <a:rPr lang="es-CO" baseline="0" dirty="0"/>
              <a:t> activadas e inactivadas y oscilan entre las 2 formas. Se cree que los agonistas completos cambian el equilibrio completamente en la dirección de la forma activa, mientras que los agonistas parciales estabilizan cualquiera de la conformaciones </a:t>
            </a:r>
            <a:endParaRPr lang="es-CO" dirty="0"/>
          </a:p>
          <a:p>
            <a:endParaRPr lang="es-CO" dirty="0"/>
          </a:p>
          <a:p>
            <a:r>
              <a:rPr lang="es-CO" dirty="0" err="1"/>
              <a:t>Formoterol</a:t>
            </a:r>
            <a:r>
              <a:rPr lang="es-CO" dirty="0"/>
              <a:t>: Vida media 17 horas</a:t>
            </a:r>
          </a:p>
          <a:p>
            <a:endParaRPr lang="es-CO" dirty="0"/>
          </a:p>
          <a:p>
            <a:pPr marL="0" marR="0" indent="0" algn="l" defTabSz="914400" rtl="0" eaLnBrk="1" fontAlgn="auto" latinLnBrk="0" hangingPunct="1">
              <a:lnSpc>
                <a:spcPct val="100000"/>
              </a:lnSpc>
              <a:spcBef>
                <a:spcPts val="0"/>
              </a:spcBef>
              <a:spcAft>
                <a:spcPts val="0"/>
              </a:spcAft>
              <a:buClrTx/>
              <a:buSzTx/>
              <a:buFontTx/>
              <a:buNone/>
              <a:tabLst/>
              <a:defRPr/>
            </a:pPr>
            <a:r>
              <a:rPr lang="es-US" sz="1200" kern="1200" dirty="0">
                <a:solidFill>
                  <a:schemeClr val="tx1"/>
                </a:solidFill>
                <a:effectLst/>
                <a:latin typeface="+mn-lt"/>
                <a:ea typeface="+mn-ea"/>
                <a:cs typeface="+mn-cs"/>
              </a:rPr>
              <a:t>El </a:t>
            </a:r>
            <a:r>
              <a:rPr lang="es-US" sz="1200" kern="1200" dirty="0" err="1">
                <a:solidFill>
                  <a:schemeClr val="tx1"/>
                </a:solidFill>
                <a:effectLst/>
                <a:latin typeface="+mn-lt"/>
                <a:ea typeface="+mn-ea"/>
                <a:cs typeface="+mn-cs"/>
              </a:rPr>
              <a:t>formoterol</a:t>
            </a:r>
            <a:r>
              <a:rPr lang="es-US" sz="1200" kern="1200" dirty="0">
                <a:solidFill>
                  <a:schemeClr val="tx1"/>
                </a:solidFill>
                <a:effectLst/>
                <a:latin typeface="+mn-lt"/>
                <a:ea typeface="+mn-ea"/>
                <a:cs typeface="+mn-cs"/>
              </a:rPr>
              <a:t> es el LABA inhalado de acción más rápida disponible para el tratamiento del asma; en pacientes con la enfermedad tiene una acción broncodilatadora tan rápida como la del salbutamol</a:t>
            </a:r>
            <a:r>
              <a:rPr lang="es-US" sz="1200" kern="1200" baseline="0" dirty="0">
                <a:solidFill>
                  <a:schemeClr val="tx1"/>
                </a:solidFill>
                <a:effectLst/>
                <a:latin typeface="+mn-lt"/>
                <a:ea typeface="+mn-ea"/>
                <a:cs typeface="+mn-cs"/>
              </a:rPr>
              <a:t> </a:t>
            </a:r>
            <a:r>
              <a:rPr lang="es-US" sz="1200" kern="1200" dirty="0">
                <a:solidFill>
                  <a:schemeClr val="tx1"/>
                </a:solidFill>
                <a:effectLst/>
                <a:latin typeface="+mn-lt"/>
                <a:ea typeface="+mn-ea"/>
                <a:cs typeface="+mn-cs"/>
              </a:rPr>
              <a:t>(~ 13 minutos) y considerablemente más rápida que la del </a:t>
            </a:r>
            <a:r>
              <a:rPr lang="es-US" sz="1200" kern="1200" dirty="0" err="1">
                <a:solidFill>
                  <a:schemeClr val="tx1"/>
                </a:solidFill>
                <a:effectLst/>
                <a:latin typeface="+mn-lt"/>
                <a:ea typeface="+mn-ea"/>
                <a:cs typeface="+mn-cs"/>
              </a:rPr>
              <a:t>salmeterol</a:t>
            </a:r>
            <a:r>
              <a:rPr lang="es-US" sz="1200" kern="1200" dirty="0">
                <a:solidFill>
                  <a:schemeClr val="tx1"/>
                </a:solidFill>
                <a:effectLst/>
                <a:latin typeface="+mn-lt"/>
                <a:ea typeface="+mn-ea"/>
                <a:cs typeface="+mn-cs"/>
              </a:rPr>
              <a:t>.</a:t>
            </a:r>
            <a:endParaRPr lang="es-CO" sz="1200" kern="1200" dirty="0">
              <a:solidFill>
                <a:schemeClr val="tx1"/>
              </a:solidFill>
              <a:effectLst/>
              <a:latin typeface="+mn-lt"/>
              <a:ea typeface="+mn-ea"/>
              <a:cs typeface="+mn-cs"/>
            </a:endParaRPr>
          </a:p>
          <a:p>
            <a:endParaRPr lang="es-CO" dirty="0"/>
          </a:p>
          <a:p>
            <a:r>
              <a:rPr lang="es-US" sz="1200" b="0" kern="1200" dirty="0">
                <a:solidFill>
                  <a:schemeClr val="tx1"/>
                </a:solidFill>
                <a:effectLst/>
                <a:latin typeface="+mn-lt"/>
                <a:ea typeface="+mn-ea"/>
                <a:cs typeface="+mn-cs"/>
              </a:rPr>
              <a:t>Las diferencias en la velocidad de inicio de la acción observadas entre el </a:t>
            </a:r>
            <a:r>
              <a:rPr lang="es-US" sz="1200" b="0" kern="1200" dirty="0" err="1">
                <a:solidFill>
                  <a:schemeClr val="tx1"/>
                </a:solidFill>
                <a:effectLst/>
                <a:latin typeface="+mn-lt"/>
                <a:ea typeface="+mn-ea"/>
                <a:cs typeface="+mn-cs"/>
              </a:rPr>
              <a:t>formoterol</a:t>
            </a:r>
            <a:r>
              <a:rPr lang="es-US" sz="1200" b="0" kern="1200" dirty="0">
                <a:solidFill>
                  <a:schemeClr val="tx1"/>
                </a:solidFill>
                <a:effectLst/>
                <a:latin typeface="+mn-lt"/>
                <a:ea typeface="+mn-ea"/>
                <a:cs typeface="+mn-cs"/>
              </a:rPr>
              <a:t> y el </a:t>
            </a:r>
            <a:r>
              <a:rPr lang="es-US" sz="1200" b="0" kern="1200" dirty="0" err="1">
                <a:solidFill>
                  <a:schemeClr val="tx1"/>
                </a:solidFill>
                <a:effectLst/>
                <a:latin typeface="+mn-lt"/>
                <a:ea typeface="+mn-ea"/>
                <a:cs typeface="+mn-cs"/>
              </a:rPr>
              <a:t>salmeterol</a:t>
            </a:r>
            <a:r>
              <a:rPr lang="es-US" sz="1200" b="0" kern="1200" dirty="0">
                <a:solidFill>
                  <a:schemeClr val="tx1"/>
                </a:solidFill>
                <a:effectLst/>
                <a:latin typeface="+mn-lt"/>
                <a:ea typeface="+mn-ea"/>
                <a:cs typeface="+mn-cs"/>
              </a:rPr>
              <a:t> pueden estar relacionadas con las diferencias en su lipofilia.7La </a:t>
            </a:r>
            <a:r>
              <a:rPr lang="es-US" sz="1200" b="0" kern="1200" dirty="0" err="1">
                <a:solidFill>
                  <a:schemeClr val="tx1"/>
                </a:solidFill>
                <a:effectLst/>
                <a:latin typeface="+mn-lt"/>
                <a:ea typeface="+mn-ea"/>
                <a:cs typeface="+mn-cs"/>
              </a:rPr>
              <a:t>lipofilia</a:t>
            </a:r>
            <a:r>
              <a:rPr lang="es-US" sz="1200" b="0" kern="1200" dirty="0">
                <a:solidFill>
                  <a:schemeClr val="tx1"/>
                </a:solidFill>
                <a:effectLst/>
                <a:latin typeface="+mn-lt"/>
                <a:ea typeface="+mn-ea"/>
                <a:cs typeface="+mn-cs"/>
              </a:rPr>
              <a:t> del LABA también puede estar relacionada con la duración de su acción. El </a:t>
            </a:r>
            <a:r>
              <a:rPr lang="es-US" sz="1200" b="0" kern="1200" dirty="0" err="1">
                <a:solidFill>
                  <a:schemeClr val="tx1"/>
                </a:solidFill>
                <a:effectLst/>
                <a:latin typeface="+mn-lt"/>
                <a:ea typeface="+mn-ea"/>
                <a:cs typeface="+mn-cs"/>
              </a:rPr>
              <a:t>formoterol</a:t>
            </a:r>
            <a:r>
              <a:rPr lang="es-US" sz="1200" b="0" kern="1200" dirty="0">
                <a:solidFill>
                  <a:schemeClr val="tx1"/>
                </a:solidFill>
                <a:effectLst/>
                <a:latin typeface="+mn-lt"/>
                <a:ea typeface="+mn-ea"/>
                <a:cs typeface="+mn-cs"/>
              </a:rPr>
              <a:t> es moderadamente lipófilo y se recoge dentro de la membrana celular para formar un depósito, desde donde se filtra para interactuar con los receptores b2. El </a:t>
            </a:r>
            <a:r>
              <a:rPr lang="es-US" sz="1200" b="0" kern="1200" dirty="0" err="1">
                <a:solidFill>
                  <a:schemeClr val="tx1"/>
                </a:solidFill>
                <a:effectLst/>
                <a:latin typeface="+mn-lt"/>
                <a:ea typeface="+mn-ea"/>
                <a:cs typeface="+mn-cs"/>
              </a:rPr>
              <a:t>salmeterol</a:t>
            </a:r>
            <a:r>
              <a:rPr lang="es-US" sz="1200" b="0" kern="1200" dirty="0">
                <a:solidFill>
                  <a:schemeClr val="tx1"/>
                </a:solidFill>
                <a:effectLst/>
                <a:latin typeface="+mn-lt"/>
                <a:ea typeface="+mn-ea"/>
                <a:cs typeface="+mn-cs"/>
              </a:rPr>
              <a:t> es más lipófilo que el </a:t>
            </a:r>
            <a:r>
              <a:rPr lang="es-US" sz="1200" b="0" kern="1200" dirty="0" err="1">
                <a:solidFill>
                  <a:schemeClr val="tx1"/>
                </a:solidFill>
                <a:effectLst/>
                <a:latin typeface="+mn-lt"/>
                <a:ea typeface="+mn-ea"/>
                <a:cs typeface="+mn-cs"/>
              </a:rPr>
              <a:t>formoterol</a:t>
            </a:r>
            <a:r>
              <a:rPr lang="es-US" sz="1200" b="0" kern="1200" dirty="0">
                <a:solidFill>
                  <a:schemeClr val="tx1"/>
                </a:solidFill>
                <a:effectLst/>
                <a:latin typeface="+mn-lt"/>
                <a:ea typeface="+mn-ea"/>
                <a:cs typeface="+mn-cs"/>
              </a:rPr>
              <a:t>, por lo que se divide rápidamente en la membrana celular donde, en lugar de filtrar hacia afuera, se aproxima lentamente al sitio activo del receptor b2 difundiéndose a través de la bicapa de fosfolípidos</a:t>
            </a:r>
          </a:p>
          <a:p>
            <a:endParaRPr lang="es-US" sz="1200" b="0" kern="1200" dirty="0">
              <a:solidFill>
                <a:schemeClr val="tx1"/>
              </a:solidFill>
              <a:effectLst/>
              <a:latin typeface="+mn-lt"/>
              <a:ea typeface="+mn-ea"/>
              <a:cs typeface="+mn-cs"/>
            </a:endParaRPr>
          </a:p>
          <a:p>
            <a:endParaRPr lang="es-US" sz="1200" b="0" kern="1200" dirty="0">
              <a:solidFill>
                <a:schemeClr val="tx1"/>
              </a:solidFill>
              <a:effectLst/>
              <a:latin typeface="+mn-lt"/>
              <a:ea typeface="+mn-ea"/>
              <a:cs typeface="+mn-cs"/>
            </a:endParaRPr>
          </a:p>
          <a:p>
            <a:endParaRPr lang="es-US" sz="1200" b="0" kern="1200" dirty="0">
              <a:solidFill>
                <a:schemeClr val="tx1"/>
              </a:solidFill>
              <a:effectLst/>
              <a:latin typeface="+mn-lt"/>
              <a:ea typeface="+mn-ea"/>
              <a:cs typeface="+mn-cs"/>
            </a:endParaRPr>
          </a:p>
          <a:p>
            <a:endParaRPr lang="es-US" sz="1200" b="0" kern="1200" dirty="0">
              <a:solidFill>
                <a:schemeClr val="tx1"/>
              </a:solidFill>
              <a:effectLst/>
              <a:latin typeface="+mn-lt"/>
              <a:ea typeface="+mn-ea"/>
              <a:cs typeface="+mn-cs"/>
            </a:endParaRPr>
          </a:p>
          <a:p>
            <a:endParaRPr lang="es-US" sz="1200" b="0" kern="1200" dirty="0">
              <a:solidFill>
                <a:schemeClr val="tx1"/>
              </a:solidFill>
              <a:effectLst/>
              <a:latin typeface="+mn-lt"/>
              <a:ea typeface="+mn-ea"/>
              <a:cs typeface="+mn-cs"/>
            </a:endParaRPr>
          </a:p>
          <a:p>
            <a:endParaRPr lang="es-CO" b="0" dirty="0"/>
          </a:p>
        </p:txBody>
      </p:sp>
      <p:sp>
        <p:nvSpPr>
          <p:cNvPr id="4" name="3 Marcador de número de diapositiva"/>
          <p:cNvSpPr>
            <a:spLocks noGrp="1"/>
          </p:cNvSpPr>
          <p:nvPr>
            <p:ph type="sldNum" sz="quarter" idx="10"/>
          </p:nvPr>
        </p:nvSpPr>
        <p:spPr/>
        <p:txBody>
          <a:bodyPr/>
          <a:lstStyle/>
          <a:p>
            <a:fld id="{0905F47A-7500-7A44-A44E-C68CE1D6DB55}" type="slidenum">
              <a:rPr lang="es-ES_tradnl" smtClean="0"/>
              <a:pPr/>
              <a:t>42</a:t>
            </a:fld>
            <a:endParaRPr lang="es-ES_tradnl"/>
          </a:p>
        </p:txBody>
      </p:sp>
    </p:spTree>
    <p:extLst>
      <p:ext uri="{BB962C8B-B14F-4D97-AF65-F5344CB8AC3E}">
        <p14:creationId xmlns:p14="http://schemas.microsoft.com/office/powerpoint/2010/main" val="3558294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Paso 3: dosis bajas de ICS-LABA + saba a necesidad (niños de 6 a 11 años) o dosis bajas de ICS-</a:t>
            </a:r>
            <a:r>
              <a:rPr lang="es-CO" dirty="0" err="1"/>
              <a:t>form</a:t>
            </a:r>
            <a:r>
              <a:rPr lang="es-CO" dirty="0"/>
              <a:t> + ICS-</a:t>
            </a:r>
            <a:r>
              <a:rPr lang="es-CO" dirty="0" err="1"/>
              <a:t>form</a:t>
            </a:r>
            <a:r>
              <a:rPr lang="es-CO" dirty="0"/>
              <a:t> como terapia aliviadora (adultos y adolescentes), dosis medias de ICS+ saba a necesidad (niños de 6 a 11 años)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Dosis bajas de ICS-LABA + saba a necesidad: adicionar LABA mejora los síntomas y la función pulmonar con un menor riesgo de exacerbaciones comparado con la misma dosis de ICS sin LABA (evidencia A), actualmente  en el paso 3  como terapia d </a:t>
            </a:r>
            <a:r>
              <a:rPr lang="es-CO" dirty="0" err="1"/>
              <a:t>emantenimiento</a:t>
            </a:r>
            <a:r>
              <a:rPr lang="es-CO" dirty="0"/>
              <a:t> están aprobadas las dosis bajas de fluticasona-</a:t>
            </a:r>
            <a:r>
              <a:rPr lang="es-CO" dirty="0" err="1"/>
              <a:t>form</a:t>
            </a:r>
            <a:r>
              <a:rPr lang="es-CO" dirty="0"/>
              <a:t>, fluticasona-</a:t>
            </a:r>
            <a:r>
              <a:rPr lang="es-CO" dirty="0" err="1"/>
              <a:t>vilanterol</a:t>
            </a:r>
            <a:r>
              <a:rPr lang="es-CO" dirty="0"/>
              <a:t>, </a:t>
            </a:r>
            <a:r>
              <a:rPr lang="es-CO" dirty="0" err="1"/>
              <a:t>flut-salmeterol</a:t>
            </a:r>
            <a:r>
              <a:rPr lang="es-CO" dirty="0"/>
              <a:t>, </a:t>
            </a:r>
            <a:r>
              <a:rPr lang="es-CO" dirty="0" err="1"/>
              <a:t>beclo</a:t>
            </a:r>
            <a:r>
              <a:rPr lang="es-CO" dirty="0"/>
              <a:t>- </a:t>
            </a:r>
            <a:r>
              <a:rPr lang="es-CO" dirty="0" err="1"/>
              <a:t>form</a:t>
            </a:r>
            <a:r>
              <a:rPr lang="es-CO" dirty="0"/>
              <a:t>, </a:t>
            </a:r>
            <a:r>
              <a:rPr lang="es-CO" dirty="0" err="1"/>
              <a:t>bud-formy</a:t>
            </a:r>
            <a:r>
              <a:rPr lang="es-CO" dirty="0"/>
              <a:t> mometasona-</a:t>
            </a:r>
            <a:r>
              <a:rPr lang="es-CO" dirty="0" err="1"/>
              <a:t>formoterol</a:t>
            </a:r>
            <a:r>
              <a:rPr lang="es-CO" dirty="0"/>
              <a:t>. (2017 </a:t>
            </a:r>
            <a:r>
              <a:rPr lang="es-CO" dirty="0" err="1"/>
              <a:t>effectivness</a:t>
            </a:r>
            <a:r>
              <a:rPr lang="es-CO" dirty="0"/>
              <a:t> </a:t>
            </a:r>
            <a:r>
              <a:rPr lang="es-CO" dirty="0" err="1"/>
              <a:t>of</a:t>
            </a:r>
            <a:r>
              <a:rPr lang="es-CO" dirty="0"/>
              <a:t> </a:t>
            </a:r>
            <a:r>
              <a:rPr lang="es-CO" dirty="0" err="1"/>
              <a:t>flut-vilanterol</a:t>
            </a:r>
            <a:r>
              <a:rPr lang="es-CO" dirty="0"/>
              <a:t> )</a:t>
            </a:r>
          </a:p>
          <a:p>
            <a:r>
              <a:rPr lang="es-CO" dirty="0"/>
              <a:t>Dosis bajas de ICS-</a:t>
            </a:r>
            <a:r>
              <a:rPr lang="es-CO" dirty="0" err="1"/>
              <a:t>form</a:t>
            </a:r>
            <a:r>
              <a:rPr lang="es-CO" dirty="0"/>
              <a:t> + ICS-</a:t>
            </a:r>
            <a:r>
              <a:rPr lang="es-CO" dirty="0" err="1"/>
              <a:t>form</a:t>
            </a:r>
            <a:r>
              <a:rPr lang="es-CO" dirty="0"/>
              <a:t> como terapia aliviadora: puede ser con </a:t>
            </a:r>
            <a:r>
              <a:rPr lang="es-CO" dirty="0" err="1"/>
              <a:t>beclo-form</a:t>
            </a:r>
            <a:r>
              <a:rPr lang="es-CO" dirty="0"/>
              <a:t> o </a:t>
            </a:r>
            <a:r>
              <a:rPr lang="es-CO" dirty="0" err="1"/>
              <a:t>bud-form</a:t>
            </a:r>
            <a:r>
              <a:rPr lang="es-CO" dirty="0"/>
              <a:t>. Este régimen en los pacientes con mas de una </a:t>
            </a:r>
            <a:r>
              <a:rPr lang="es-CO" dirty="0" err="1"/>
              <a:t>excerbación</a:t>
            </a:r>
            <a:r>
              <a:rPr lang="es-CO" dirty="0"/>
              <a:t> al año reduce las exacerbaciones y provee un control similar del asma que cuando se usan dosis bajas de ICS, comparado con las dosis fijas de ICS-LABA de mantenimiento o dosis mas altas de ICS + SABA a necesidad. La terapia de mantenimiento ICS-LABA mejora síntomas y función pulmonar. Dosis bajas de ICS-</a:t>
            </a:r>
            <a:r>
              <a:rPr lang="es-CO" dirty="0" err="1"/>
              <a:t>form</a:t>
            </a:r>
            <a:r>
              <a:rPr lang="es-CO" dirty="0"/>
              <a:t> es la terapia aliviadora de elección para los pacientes  con tratamiento de mantenimiento y aliviador, no se debe usar  como aliviador para pacientes que reciben una combinación ICS-LABA con un LABA diferente  (2018 </a:t>
            </a:r>
            <a:r>
              <a:rPr lang="es-CO" dirty="0" err="1"/>
              <a:t>bud-formmaintaneance</a:t>
            </a:r>
            <a:r>
              <a:rPr lang="es-CO" dirty="0"/>
              <a:t> and </a:t>
            </a:r>
            <a:r>
              <a:rPr lang="es-CO" dirty="0" err="1"/>
              <a:t>reliever</a:t>
            </a:r>
            <a:r>
              <a:rPr lang="es-CO" dirty="0"/>
              <a:t> </a:t>
            </a:r>
            <a:r>
              <a:rPr lang="es-CO" dirty="0" err="1"/>
              <a:t>therapy</a:t>
            </a:r>
            <a:r>
              <a:rPr lang="es-CO" dirty="0"/>
              <a:t>….)</a:t>
            </a:r>
          </a:p>
          <a:p>
            <a:r>
              <a:rPr lang="es-CO" dirty="0"/>
              <a:t>Considerar IT SL</a:t>
            </a:r>
          </a:p>
          <a:p>
            <a:endParaRPr lang="es-CO" dirty="0"/>
          </a:p>
          <a:p>
            <a:endParaRPr lang="es-CO" dirty="0"/>
          </a:p>
        </p:txBody>
      </p:sp>
      <p:sp>
        <p:nvSpPr>
          <p:cNvPr id="4" name="3 Marcador de número de diapositiva"/>
          <p:cNvSpPr>
            <a:spLocks noGrp="1"/>
          </p:cNvSpPr>
          <p:nvPr>
            <p:ph type="sldNum" sz="quarter" idx="10"/>
          </p:nvPr>
        </p:nvSpPr>
        <p:spPr/>
        <p:txBody>
          <a:bodyPr/>
          <a:lstStyle/>
          <a:p>
            <a:fld id="{7F193D38-1462-4933-A95E-EC5E02AC5574}" type="slidenum">
              <a:rPr lang="es-CO" smtClean="0"/>
              <a:pPr/>
              <a:t>43</a:t>
            </a:fld>
            <a:endParaRPr lang="es-CO"/>
          </a:p>
        </p:txBody>
      </p:sp>
    </p:spTree>
    <p:extLst>
      <p:ext uri="{BB962C8B-B14F-4D97-AF65-F5344CB8AC3E}">
        <p14:creationId xmlns:p14="http://schemas.microsoft.com/office/powerpoint/2010/main" val="747319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a:t>Paso 4: bajas dosis de ICS-</a:t>
            </a:r>
            <a:r>
              <a:rPr lang="es-CO" dirty="0" err="1"/>
              <a:t>form</a:t>
            </a:r>
            <a:r>
              <a:rPr lang="es-CO" dirty="0"/>
              <a:t> de mantenimiento y terapia aliviadora (adultos y adolescentes) o dosis medias de ICS- LABA de mantenimiento mas SABA a necesidad (adultos, adolescentes y niños)</a:t>
            </a:r>
          </a:p>
          <a:p>
            <a:r>
              <a:rPr lang="es-CO" dirty="0"/>
              <a:t>La selección de tratamiento para el paso 4 depende de la selección del paso 3.  </a:t>
            </a:r>
          </a:p>
          <a:p>
            <a:r>
              <a:rPr lang="es-CO" dirty="0"/>
              <a:t>bajas dosis de ICS-</a:t>
            </a:r>
            <a:r>
              <a:rPr lang="es-CO" dirty="0" err="1"/>
              <a:t>form</a:t>
            </a:r>
            <a:r>
              <a:rPr lang="es-CO" dirty="0"/>
              <a:t> de mantenimiento y terapia aliviadora: es mas efectiva en reducir las exacerbaciones que la misma dosis de mantenimiento de ICS-</a:t>
            </a:r>
            <a:r>
              <a:rPr lang="es-CO" dirty="0" err="1"/>
              <a:t>laba</a:t>
            </a:r>
            <a:r>
              <a:rPr lang="es-CO" dirty="0"/>
              <a:t> o dosis mas altas de ICS (evidencia A). Puede usarse: </a:t>
            </a:r>
            <a:r>
              <a:rPr lang="es-CO" dirty="0" err="1"/>
              <a:t>bud-form</a:t>
            </a:r>
            <a:r>
              <a:rPr lang="es-CO" dirty="0"/>
              <a:t> o </a:t>
            </a:r>
            <a:r>
              <a:rPr lang="es-CO" dirty="0" err="1"/>
              <a:t>beclo-form</a:t>
            </a:r>
            <a:r>
              <a:rPr lang="es-CO" dirty="0"/>
              <a:t>, la dosis de mantenimiento se puede aumentar a dosis medias de ser necesario (viene de la recomendación del paso 3)</a:t>
            </a:r>
          </a:p>
          <a:p>
            <a:r>
              <a:rPr lang="es-CO" dirty="0"/>
              <a:t>dosis medias de ICS- LABA de mantenimiento mas SABA a necesidad: para pacientes  en dosis bajas de ICS-LABA + SABA a necesidad sin adecuado control (evidencia B)(2008 </a:t>
            </a:r>
            <a:r>
              <a:rPr lang="es-CO" dirty="0" err="1"/>
              <a:t>increasing</a:t>
            </a:r>
            <a:r>
              <a:rPr lang="es-CO" dirty="0"/>
              <a:t> doses </a:t>
            </a:r>
            <a:r>
              <a:rPr lang="es-CO" dirty="0" err="1"/>
              <a:t>of</a:t>
            </a:r>
            <a:r>
              <a:rPr lang="es-CO" dirty="0"/>
              <a:t> </a:t>
            </a:r>
            <a:r>
              <a:rPr lang="es-CO" dirty="0" err="1"/>
              <a:t>inhaled</a:t>
            </a:r>
            <a:r>
              <a:rPr lang="es-CO" dirty="0"/>
              <a:t> </a:t>
            </a:r>
            <a:r>
              <a:rPr lang="es-CO" dirty="0" err="1"/>
              <a:t>conrticost</a:t>
            </a:r>
            <a:r>
              <a:rPr lang="es-CO" dirty="0"/>
              <a:t> </a:t>
            </a:r>
            <a:r>
              <a:rPr lang="es-CO" dirty="0" err="1"/>
              <a:t>compared</a:t>
            </a:r>
            <a:r>
              <a:rPr lang="es-CO" dirty="0"/>
              <a:t> </a:t>
            </a:r>
            <a:r>
              <a:rPr lang="es-CO" dirty="0" err="1"/>
              <a:t>to</a:t>
            </a:r>
            <a:r>
              <a:rPr lang="es-CO" dirty="0"/>
              <a:t> </a:t>
            </a:r>
            <a:r>
              <a:rPr lang="es-CO" dirty="0" err="1"/>
              <a:t>adding</a:t>
            </a:r>
            <a:r>
              <a:rPr lang="es-CO" dirty="0"/>
              <a:t>---.)</a:t>
            </a:r>
          </a:p>
          <a:p>
            <a:r>
              <a:rPr lang="es-CO" dirty="0" err="1"/>
              <a:t>Tiotropio</a:t>
            </a:r>
            <a:r>
              <a:rPr lang="es-CO" dirty="0"/>
              <a:t>: mejora </a:t>
            </a:r>
            <a:r>
              <a:rPr lang="es-CO" dirty="0" err="1"/>
              <a:t>modestamentamente</a:t>
            </a:r>
            <a:r>
              <a:rPr lang="es-CO" dirty="0"/>
              <a:t> la función pulmonar y reduce exacerbaciones, no hay evidencia suficiente para soportar </a:t>
            </a:r>
            <a:r>
              <a:rPr lang="es-CO" dirty="0" err="1"/>
              <a:t>ICS+tiotropio</a:t>
            </a:r>
            <a:r>
              <a:rPr lang="es-CO" dirty="0"/>
              <a:t> sobre la combinación ICS-LABA</a:t>
            </a:r>
          </a:p>
          <a:p>
            <a:r>
              <a:rPr lang="es-CO" dirty="0"/>
              <a:t>SLIT: pacientes con rinitis sensibilizados a ácaros si VEF1 mayor de 70%</a:t>
            </a:r>
          </a:p>
        </p:txBody>
      </p:sp>
      <p:sp>
        <p:nvSpPr>
          <p:cNvPr id="4" name="3 Marcador de número de diapositiva"/>
          <p:cNvSpPr>
            <a:spLocks noGrp="1"/>
          </p:cNvSpPr>
          <p:nvPr>
            <p:ph type="sldNum" sz="quarter" idx="10"/>
          </p:nvPr>
        </p:nvSpPr>
        <p:spPr/>
        <p:txBody>
          <a:bodyPr/>
          <a:lstStyle/>
          <a:p>
            <a:fld id="{7F193D38-1462-4933-A95E-EC5E02AC5574}" type="slidenum">
              <a:rPr lang="es-CO" smtClean="0"/>
              <a:pPr/>
              <a:t>44</a:t>
            </a:fld>
            <a:endParaRPr lang="es-CO"/>
          </a:p>
        </p:txBody>
      </p:sp>
    </p:spTree>
    <p:extLst>
      <p:ext uri="{BB962C8B-B14F-4D97-AF65-F5344CB8AC3E}">
        <p14:creationId xmlns:p14="http://schemas.microsoft.com/office/powerpoint/2010/main" val="3061659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a:t>Paso 5: referir para evaluar fenotipo y considerar terapia </a:t>
            </a:r>
            <a:r>
              <a:rPr lang="es-CO" dirty="0" err="1"/>
              <a:t>add-on</a:t>
            </a:r>
            <a:endParaRPr lang="es-CO" dirty="0"/>
          </a:p>
          <a:p>
            <a:r>
              <a:rPr lang="es-CO" dirty="0"/>
              <a:t>Dosis altas ICS-LABA: incrementar la dosis de ICS provee poco beneficio adicional (evidencia A) y aumenta el riesgo de efectos adversos  incluyendo la supresión adrenal se recomiendan dosis altas solo como una prueba de 3 a 6 meses y si no logra el buen control del asma se debe continuar con dosis medias de ICS +LABA y/o un 3er controlador (LTRA o teofilina de liberación prolongada) (evidencia B)</a:t>
            </a:r>
          </a:p>
        </p:txBody>
      </p:sp>
      <p:sp>
        <p:nvSpPr>
          <p:cNvPr id="4" name="3 Marcador de número de diapositiva"/>
          <p:cNvSpPr>
            <a:spLocks noGrp="1"/>
          </p:cNvSpPr>
          <p:nvPr>
            <p:ph type="sldNum" sz="quarter" idx="10"/>
          </p:nvPr>
        </p:nvSpPr>
        <p:spPr/>
        <p:txBody>
          <a:bodyPr/>
          <a:lstStyle/>
          <a:p>
            <a:fld id="{7F193D38-1462-4933-A95E-EC5E02AC5574}" type="slidenum">
              <a:rPr lang="es-CO" smtClean="0"/>
              <a:pPr/>
              <a:t>45</a:t>
            </a:fld>
            <a:endParaRPr lang="es-CO"/>
          </a:p>
        </p:txBody>
      </p:sp>
    </p:spTree>
    <p:extLst>
      <p:ext uri="{BB962C8B-B14F-4D97-AF65-F5344CB8AC3E}">
        <p14:creationId xmlns:p14="http://schemas.microsoft.com/office/powerpoint/2010/main" val="138959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13 -14 años</a:t>
            </a:r>
            <a:r>
              <a:rPr lang="es-CO" baseline="0" dirty="0"/>
              <a:t>: </a:t>
            </a:r>
            <a:r>
              <a:rPr lang="es-ES" baseline="0" dirty="0"/>
              <a:t>Hubo 798 685 participantes de 233 centros en 97 países. 56 centros. </a:t>
            </a:r>
          </a:p>
          <a:p>
            <a:r>
              <a:rPr lang="es-ES" baseline="0" dirty="0"/>
              <a:t>6-7 años: 388 811 participantes de 144 centros en 61 países. La tasa de respuesta global fue del 84,5%.</a:t>
            </a:r>
          </a:p>
          <a:p>
            <a:r>
              <a:rPr lang="es-ES" dirty="0"/>
              <a:t>por un cuestionario escrito estándar sobre síntomas de asma, </a:t>
            </a:r>
            <a:r>
              <a:rPr lang="es-ES" dirty="0" err="1"/>
              <a:t>rinoconjuntivitis</a:t>
            </a:r>
            <a:r>
              <a:rPr lang="es-ES" dirty="0"/>
              <a:t> y eccema, y un cuestionario en video que mostraba cinco escenas diferentes de síntomas de asma. Ambos cuestionarios fueron completados por adolescentes en el grupo de edad de 13 a 14 años. mientras que el cuestionario escrito solo fue completado por padres de niños en el grupo de edad de 6 a 7 años. Los</a:t>
            </a:r>
            <a:r>
              <a:rPr lang="es-ES" baseline="0" dirty="0"/>
              <a:t> cuestionarios se tradujeron a los idiomas correspondientes. </a:t>
            </a:r>
            <a:endParaRPr lang="es-CO" dirty="0"/>
          </a:p>
        </p:txBody>
      </p:sp>
      <p:sp>
        <p:nvSpPr>
          <p:cNvPr id="4" name="Marcador de número de diapositiva 3"/>
          <p:cNvSpPr>
            <a:spLocks noGrp="1"/>
          </p:cNvSpPr>
          <p:nvPr>
            <p:ph type="sldNum" sz="quarter" idx="10"/>
          </p:nvPr>
        </p:nvSpPr>
        <p:spPr/>
        <p:txBody>
          <a:bodyPr/>
          <a:lstStyle/>
          <a:p>
            <a:fld id="{8F6C58DD-27A0-41DD-B40D-2F2233A83C61}" type="slidenum">
              <a:rPr lang="es-CO" smtClean="0"/>
              <a:t>5</a:t>
            </a:fld>
            <a:endParaRPr lang="es-CO" dirty="0"/>
          </a:p>
        </p:txBody>
      </p:sp>
    </p:spTree>
    <p:extLst>
      <p:ext uri="{BB962C8B-B14F-4D97-AF65-F5344CB8AC3E}">
        <p14:creationId xmlns:p14="http://schemas.microsoft.com/office/powerpoint/2010/main" val="2770882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only changes in this figure from the 2019 report are (in the arrowed circle) addition of patient preferences in the Assess section and addition of “adjust down or up” in the “Adjust” section, and removal of “off-label”. There are also some formatting changes to improve readability</a:t>
            </a:r>
          </a:p>
        </p:txBody>
      </p:sp>
      <p:sp>
        <p:nvSpPr>
          <p:cNvPr id="4" name="Slide Number Placeholder 3"/>
          <p:cNvSpPr>
            <a:spLocks noGrp="1"/>
          </p:cNvSpPr>
          <p:nvPr>
            <p:ph type="sldNum" sz="quarter" idx="5"/>
          </p:nvPr>
        </p:nvSpPr>
        <p:spPr/>
        <p:txBody>
          <a:bodyPr/>
          <a:lstStyle/>
          <a:p>
            <a:fld id="{F2DE7CD0-D342-4853-9B24-2629CAF6F161}" type="slidenum">
              <a:rPr lang="en-AU" smtClean="0"/>
              <a:t>46</a:t>
            </a:fld>
            <a:endParaRPr lang="en-AU"/>
          </a:p>
        </p:txBody>
      </p:sp>
    </p:spTree>
    <p:extLst>
      <p:ext uri="{BB962C8B-B14F-4D97-AF65-F5344CB8AC3E}">
        <p14:creationId xmlns:p14="http://schemas.microsoft.com/office/powerpoint/2010/main" val="2256640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the first version of this figure, published in April 2019, the qualifier about as-needed low dose ICS-formoterol being preferred reliever for patients prescribed maintenance and reliever therapy in Steps 3-5 was in the footnote immediately below. This wording was also added to the figure itself in June 2019 once we became aware that the footnote was sometimes being overlooked.  </a:t>
            </a:r>
          </a:p>
        </p:txBody>
      </p:sp>
      <p:sp>
        <p:nvSpPr>
          <p:cNvPr id="4" name="Slide Number Placeholder 3"/>
          <p:cNvSpPr>
            <a:spLocks noGrp="1"/>
          </p:cNvSpPr>
          <p:nvPr>
            <p:ph type="sldNum" sz="quarter" idx="5"/>
          </p:nvPr>
        </p:nvSpPr>
        <p:spPr/>
        <p:txBody>
          <a:bodyPr/>
          <a:lstStyle/>
          <a:p>
            <a:fld id="{F2DE7CD0-D342-4853-9B24-2629CAF6F161}" type="slidenum">
              <a:rPr lang="en-AU" smtClean="0"/>
              <a:t>47</a:t>
            </a:fld>
            <a:endParaRPr lang="en-AU"/>
          </a:p>
        </p:txBody>
      </p:sp>
    </p:spTree>
    <p:extLst>
      <p:ext uri="{BB962C8B-B14F-4D97-AF65-F5344CB8AC3E}">
        <p14:creationId xmlns:p14="http://schemas.microsoft.com/office/powerpoint/2010/main" val="3497444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 that, once initial treatment is started, it is important to revert to the main treatment figure for the prompts in the arrowed circle (Assess, Adjust, Review response). Treatment is not just about pharmacotherapy</a:t>
            </a:r>
          </a:p>
        </p:txBody>
      </p:sp>
      <p:sp>
        <p:nvSpPr>
          <p:cNvPr id="4" name="Slide Number Placeholder 3"/>
          <p:cNvSpPr>
            <a:spLocks noGrp="1"/>
          </p:cNvSpPr>
          <p:nvPr>
            <p:ph type="sldNum" sz="quarter" idx="5"/>
          </p:nvPr>
        </p:nvSpPr>
        <p:spPr/>
        <p:txBody>
          <a:bodyPr/>
          <a:lstStyle/>
          <a:p>
            <a:fld id="{F2DE7CD0-D342-4853-9B24-2629CAF6F161}" type="slidenum">
              <a:rPr lang="en-AU" smtClean="0"/>
              <a:t>48</a:t>
            </a:fld>
            <a:endParaRPr lang="en-AU"/>
          </a:p>
        </p:txBody>
      </p:sp>
    </p:spTree>
    <p:extLst>
      <p:ext uri="{BB962C8B-B14F-4D97-AF65-F5344CB8AC3E}">
        <p14:creationId xmlns:p14="http://schemas.microsoft.com/office/powerpoint/2010/main" val="765018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 alternative figure to Box 3-4A for teaching purposes, if audiences are not familiar with the GINA treatment figure</a:t>
            </a:r>
          </a:p>
        </p:txBody>
      </p:sp>
      <p:sp>
        <p:nvSpPr>
          <p:cNvPr id="4" name="Slide Number Placeholder 3"/>
          <p:cNvSpPr>
            <a:spLocks noGrp="1"/>
          </p:cNvSpPr>
          <p:nvPr>
            <p:ph type="sldNum" sz="quarter" idx="5"/>
          </p:nvPr>
        </p:nvSpPr>
        <p:spPr/>
        <p:txBody>
          <a:bodyPr/>
          <a:lstStyle/>
          <a:p>
            <a:fld id="{F2DE7CD0-D342-4853-9B24-2629CAF6F161}" type="slidenum">
              <a:rPr lang="en-AU" smtClean="0"/>
              <a:t>49</a:t>
            </a:fld>
            <a:endParaRPr lang="en-AU"/>
          </a:p>
        </p:txBody>
      </p:sp>
    </p:spTree>
    <p:extLst>
      <p:ext uri="{BB962C8B-B14F-4D97-AF65-F5344CB8AC3E}">
        <p14:creationId xmlns:p14="http://schemas.microsoft.com/office/powerpoint/2010/main" val="1742744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98018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00740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1976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47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81" name="Google Shape;3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58105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3" name="Google Shape;42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96633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0" name="Google Shape;44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76598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68" name="Google Shape;56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308576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25726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5C89-1E29-45AB-882A-5F7AEC6329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itle 2">
            <a:extLst>
              <a:ext uri="{FF2B5EF4-FFF2-40B4-BE49-F238E27FC236}">
                <a16:creationId xmlns:a16="http://schemas.microsoft.com/office/drawing/2014/main" id="{4329DF51-72EC-42D4-952D-715F01B3B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Date Placeholder 3">
            <a:extLst>
              <a:ext uri="{FF2B5EF4-FFF2-40B4-BE49-F238E27FC236}">
                <a16:creationId xmlns:a16="http://schemas.microsoft.com/office/drawing/2014/main" id="{9F18AD98-0823-444A-8FD3-5E07D86A1F39}"/>
              </a:ext>
            </a:extLst>
          </p:cNvPr>
          <p:cNvSpPr>
            <a:spLocks noGrp="1"/>
          </p:cNvSpPr>
          <p:nvPr>
            <p:ph type="dt" sz="half" idx="10"/>
          </p:nvPr>
        </p:nvSpPr>
        <p:spPr/>
        <p:txBody>
          <a:bodyPr/>
          <a:lstStyle/>
          <a:p>
            <a:fld id="{2C43C6D6-69BD-42B5-ADAC-E02D990CAA67}" type="datetimeFigureOut">
              <a:rPr lang="es-CO" smtClean="0"/>
              <a:t>31/01/2022</a:t>
            </a:fld>
            <a:endParaRPr lang="es-CO"/>
          </a:p>
        </p:txBody>
      </p:sp>
      <p:sp>
        <p:nvSpPr>
          <p:cNvPr id="5" name="Footer Placeholder 4">
            <a:extLst>
              <a:ext uri="{FF2B5EF4-FFF2-40B4-BE49-F238E27FC236}">
                <a16:creationId xmlns:a16="http://schemas.microsoft.com/office/drawing/2014/main" id="{ED212D8C-C114-4D3C-96A0-E4880554E96B}"/>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175DE797-0C8E-4B49-923F-73874173A05B}"/>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171145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B670-2B13-4502-A885-7D27731A73B2}"/>
              </a:ext>
            </a:extLst>
          </p:cNvPr>
          <p:cNvSpPr>
            <a:spLocks noGrp="1"/>
          </p:cNvSpPr>
          <p:nvPr>
            <p:ph type="title"/>
          </p:nvPr>
        </p:nvSpPr>
        <p:spPr/>
        <p:txBody>
          <a:bodyPr/>
          <a:lstStyle/>
          <a:p>
            <a:r>
              <a:rPr lang="es-ES"/>
              <a:t>Haga clic para modificar el estilo de título del patrón</a:t>
            </a:r>
            <a:endParaRPr lang="es-CO"/>
          </a:p>
        </p:txBody>
      </p:sp>
      <p:sp>
        <p:nvSpPr>
          <p:cNvPr id="3" name="Vertical Text Placeholder 2">
            <a:extLst>
              <a:ext uri="{FF2B5EF4-FFF2-40B4-BE49-F238E27FC236}">
                <a16:creationId xmlns:a16="http://schemas.microsoft.com/office/drawing/2014/main" id="{47E8BAA3-B61F-4844-9B2A-CA063E332FB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a:extLst>
              <a:ext uri="{FF2B5EF4-FFF2-40B4-BE49-F238E27FC236}">
                <a16:creationId xmlns:a16="http://schemas.microsoft.com/office/drawing/2014/main" id="{8146FBC9-B92D-4C2A-B716-EEA3E966EE79}"/>
              </a:ext>
            </a:extLst>
          </p:cNvPr>
          <p:cNvSpPr>
            <a:spLocks noGrp="1"/>
          </p:cNvSpPr>
          <p:nvPr>
            <p:ph type="dt" sz="half" idx="10"/>
          </p:nvPr>
        </p:nvSpPr>
        <p:spPr/>
        <p:txBody>
          <a:bodyPr/>
          <a:lstStyle/>
          <a:p>
            <a:fld id="{2C43C6D6-69BD-42B5-ADAC-E02D990CAA67}" type="datetimeFigureOut">
              <a:rPr lang="es-CO" smtClean="0"/>
              <a:t>31/01/2022</a:t>
            </a:fld>
            <a:endParaRPr lang="es-CO"/>
          </a:p>
        </p:txBody>
      </p:sp>
      <p:sp>
        <p:nvSpPr>
          <p:cNvPr id="5" name="Footer Placeholder 4">
            <a:extLst>
              <a:ext uri="{FF2B5EF4-FFF2-40B4-BE49-F238E27FC236}">
                <a16:creationId xmlns:a16="http://schemas.microsoft.com/office/drawing/2014/main" id="{7037EB05-F43B-4A0C-8997-75B1A12E12EB}"/>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6BDD1298-EB3D-417E-A953-3F0D82026604}"/>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3148771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6315D1-E8E1-4932-9699-1E7D11B5A43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Vertical Text Placeholder 2">
            <a:extLst>
              <a:ext uri="{FF2B5EF4-FFF2-40B4-BE49-F238E27FC236}">
                <a16:creationId xmlns:a16="http://schemas.microsoft.com/office/drawing/2014/main" id="{59520CA7-CB8C-48EE-BE19-564BCEA6500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a:extLst>
              <a:ext uri="{FF2B5EF4-FFF2-40B4-BE49-F238E27FC236}">
                <a16:creationId xmlns:a16="http://schemas.microsoft.com/office/drawing/2014/main" id="{A3B0F46F-266D-4556-8E94-EA454C598715}"/>
              </a:ext>
            </a:extLst>
          </p:cNvPr>
          <p:cNvSpPr>
            <a:spLocks noGrp="1"/>
          </p:cNvSpPr>
          <p:nvPr>
            <p:ph type="dt" sz="half" idx="10"/>
          </p:nvPr>
        </p:nvSpPr>
        <p:spPr/>
        <p:txBody>
          <a:bodyPr/>
          <a:lstStyle/>
          <a:p>
            <a:fld id="{2C43C6D6-69BD-42B5-ADAC-E02D990CAA67}" type="datetimeFigureOut">
              <a:rPr lang="es-CO" smtClean="0"/>
              <a:t>31/01/2022</a:t>
            </a:fld>
            <a:endParaRPr lang="es-CO"/>
          </a:p>
        </p:txBody>
      </p:sp>
      <p:sp>
        <p:nvSpPr>
          <p:cNvPr id="5" name="Footer Placeholder 4">
            <a:extLst>
              <a:ext uri="{FF2B5EF4-FFF2-40B4-BE49-F238E27FC236}">
                <a16:creationId xmlns:a16="http://schemas.microsoft.com/office/drawing/2014/main" id="{BBC16EA6-25A8-48B7-98B6-3AB1453D4F3C}"/>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C697D85A-6910-4DE1-8D44-53AFB25196F6}"/>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280611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22" name="Google Shape;22;p2"/>
          <p:cNvSpPr txBox="1">
            <a:spLocks noGrp="1"/>
          </p:cNvSpPr>
          <p:nvPr>
            <p:ph type="ctrTitle"/>
          </p:nvPr>
        </p:nvSpPr>
        <p:spPr>
          <a:xfrm>
            <a:off x="914400" y="1454333"/>
            <a:ext cx="7157200" cy="39492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1023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125900" y="563333"/>
            <a:ext cx="4302400" cy="11432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r>
              <a:rPr lang="es-ES"/>
              <a:t>Haga clic para modificar el estilo de título del patrón</a:t>
            </a:r>
            <a:endParaRPr/>
          </a:p>
        </p:txBody>
      </p:sp>
      <p:sp>
        <p:nvSpPr>
          <p:cNvPr id="32" name="Shape 32"/>
          <p:cNvSpPr txBox="1">
            <a:spLocks noGrp="1"/>
          </p:cNvSpPr>
          <p:nvPr>
            <p:ph type="body" idx="1"/>
          </p:nvPr>
        </p:nvSpPr>
        <p:spPr>
          <a:xfrm>
            <a:off x="1125900" y="2112933"/>
            <a:ext cx="4356400" cy="42920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pPr lvl="0"/>
            <a:r>
              <a:rPr lang="es-ES"/>
              <a:t>Haga clic para modificar el estilo de texto del patrón</a:t>
            </a:r>
          </a:p>
        </p:txBody>
      </p:sp>
      <p:sp>
        <p:nvSpPr>
          <p:cNvPr id="33" name="Shape 33"/>
          <p:cNvSpPr txBox="1">
            <a:spLocks noGrp="1"/>
          </p:cNvSpPr>
          <p:nvPr>
            <p:ph type="body" idx="2"/>
          </p:nvPr>
        </p:nvSpPr>
        <p:spPr>
          <a:xfrm>
            <a:off x="5744664" y="2112933"/>
            <a:ext cx="4356400" cy="4292000"/>
          </a:xfrm>
          <a:prstGeom prst="rect">
            <a:avLst/>
          </a:prstGeom>
        </p:spPr>
        <p:txBody>
          <a:bodyPr spcFirstLastPara="1" wrap="square" lIns="91425" tIns="91425" rIns="91425" bIns="91425" anchor="t" anchorCtr="0"/>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pPr lvl="0"/>
            <a:r>
              <a:rPr lang="es-ES"/>
              <a:t>Haga clic para modificar el estilo de texto del patrón</a:t>
            </a:r>
          </a:p>
        </p:txBody>
      </p:sp>
      <p:sp>
        <p:nvSpPr>
          <p:cNvPr id="34" name="Shape 34"/>
          <p:cNvSpPr/>
          <p:nvPr/>
        </p:nvSpPr>
        <p:spPr>
          <a:xfrm>
            <a:off x="772000" y="772000"/>
            <a:ext cx="72400" cy="900800"/>
          </a:xfrm>
          <a:prstGeom prst="rect">
            <a:avLst/>
          </a:prstGeom>
          <a:solidFill>
            <a:srgbClr val="FF004E"/>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35" name="Shape 35"/>
          <p:cNvSpPr/>
          <p:nvPr/>
        </p:nvSpPr>
        <p:spPr>
          <a:xfrm>
            <a:off x="12119600" y="0"/>
            <a:ext cx="72400" cy="6858000"/>
          </a:xfrm>
          <a:prstGeom prst="rect">
            <a:avLst/>
          </a:prstGeom>
          <a:solidFill>
            <a:srgbClr val="FF004E"/>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36" name="Shape 36"/>
          <p:cNvSpPr txBox="1">
            <a:spLocks noGrp="1"/>
          </p:cNvSpPr>
          <p:nvPr>
            <p:ph type="sldNum" idx="12"/>
          </p:nvPr>
        </p:nvSpPr>
        <p:spPr>
          <a:xfrm>
            <a:off x="113074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3368147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5"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C834639-7F67-43A3-A266-330C94FF1B03}" type="datetime1">
              <a:rPr lang="en-AU" altLang="en-US"/>
              <a:pPr/>
              <a:t>31/01/2022</a:t>
            </a:fld>
            <a:endParaRPr lang="en-AU" altLang="en-US"/>
          </a:p>
        </p:txBody>
      </p:sp>
      <p:sp>
        <p:nvSpPr>
          <p:cNvPr id="6"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B327612-2A87-402A-92F8-F921DC130266}" type="slidenum">
              <a:rPr lang="en-AU" altLang="en-US"/>
              <a:pPr/>
              <a:t>‹Nº›</a:t>
            </a:fld>
            <a:endParaRPr lang="en-AU" altLang="en-US"/>
          </a:p>
        </p:txBody>
      </p:sp>
      <p:pic>
        <p:nvPicPr>
          <p:cNvPr id="8" name="Picture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8069518" y="6653841"/>
            <a:ext cx="3797514"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62189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B1DB-92FC-4873-8598-1407A1780356}"/>
              </a:ext>
            </a:extLst>
          </p:cNvPr>
          <p:cNvSpPr>
            <a:spLocks noGrp="1"/>
          </p:cNvSpPr>
          <p:nvPr>
            <p:ph type="title"/>
          </p:nvPr>
        </p:nvSpPr>
        <p:spPr/>
        <p:txBody>
          <a:bodyPr/>
          <a:lstStyle/>
          <a:p>
            <a:r>
              <a:rPr lang="es-ES"/>
              <a:t>Haga clic para modificar el estilo de título del patrón</a:t>
            </a:r>
            <a:endParaRPr lang="es-CO"/>
          </a:p>
        </p:txBody>
      </p:sp>
      <p:sp>
        <p:nvSpPr>
          <p:cNvPr id="3" name="Content Placeholder 2">
            <a:extLst>
              <a:ext uri="{FF2B5EF4-FFF2-40B4-BE49-F238E27FC236}">
                <a16:creationId xmlns:a16="http://schemas.microsoft.com/office/drawing/2014/main" id="{DFDCEF25-EAF9-4104-8F1C-1DAC32E96F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a:extLst>
              <a:ext uri="{FF2B5EF4-FFF2-40B4-BE49-F238E27FC236}">
                <a16:creationId xmlns:a16="http://schemas.microsoft.com/office/drawing/2014/main" id="{BEE81649-35F2-420D-A9AB-29EB1D1DEDA5}"/>
              </a:ext>
            </a:extLst>
          </p:cNvPr>
          <p:cNvSpPr>
            <a:spLocks noGrp="1"/>
          </p:cNvSpPr>
          <p:nvPr>
            <p:ph type="dt" sz="half" idx="10"/>
          </p:nvPr>
        </p:nvSpPr>
        <p:spPr/>
        <p:txBody>
          <a:bodyPr/>
          <a:lstStyle/>
          <a:p>
            <a:fld id="{2C43C6D6-69BD-42B5-ADAC-E02D990CAA67}" type="datetimeFigureOut">
              <a:rPr lang="es-CO" smtClean="0"/>
              <a:t>31/01/2022</a:t>
            </a:fld>
            <a:endParaRPr lang="es-CO"/>
          </a:p>
        </p:txBody>
      </p:sp>
      <p:sp>
        <p:nvSpPr>
          <p:cNvPr id="5" name="Footer Placeholder 4">
            <a:extLst>
              <a:ext uri="{FF2B5EF4-FFF2-40B4-BE49-F238E27FC236}">
                <a16:creationId xmlns:a16="http://schemas.microsoft.com/office/drawing/2014/main" id="{F0CD10EA-CBE2-4245-BEC8-8826416540EF}"/>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CA20CF0C-498E-4DB6-B0A4-AD1387BC1AEC}"/>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234934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8EB3-C706-43FC-99C7-F8EC6A1AB1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Text Placeholder 2">
            <a:extLst>
              <a:ext uri="{FF2B5EF4-FFF2-40B4-BE49-F238E27FC236}">
                <a16:creationId xmlns:a16="http://schemas.microsoft.com/office/drawing/2014/main" id="{B9E3CB7C-D9C3-41A8-AAA7-DF0E1E392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5C30512C-4B39-4026-9046-37F63320016D}"/>
              </a:ext>
            </a:extLst>
          </p:cNvPr>
          <p:cNvSpPr>
            <a:spLocks noGrp="1"/>
          </p:cNvSpPr>
          <p:nvPr>
            <p:ph type="dt" sz="half" idx="10"/>
          </p:nvPr>
        </p:nvSpPr>
        <p:spPr/>
        <p:txBody>
          <a:bodyPr/>
          <a:lstStyle/>
          <a:p>
            <a:fld id="{2C43C6D6-69BD-42B5-ADAC-E02D990CAA67}" type="datetimeFigureOut">
              <a:rPr lang="es-CO" smtClean="0"/>
              <a:t>31/01/2022</a:t>
            </a:fld>
            <a:endParaRPr lang="es-CO"/>
          </a:p>
        </p:txBody>
      </p:sp>
      <p:sp>
        <p:nvSpPr>
          <p:cNvPr id="5" name="Footer Placeholder 4">
            <a:extLst>
              <a:ext uri="{FF2B5EF4-FFF2-40B4-BE49-F238E27FC236}">
                <a16:creationId xmlns:a16="http://schemas.microsoft.com/office/drawing/2014/main" id="{A72AB453-6547-4B52-BC2D-489C6A8B03CD}"/>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D2A32D1A-9866-4B0C-9A58-332B16DADD5C}"/>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51654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2A9D-F6FA-4244-9330-D4FA55C3598C}"/>
              </a:ext>
            </a:extLst>
          </p:cNvPr>
          <p:cNvSpPr>
            <a:spLocks noGrp="1"/>
          </p:cNvSpPr>
          <p:nvPr>
            <p:ph type="title"/>
          </p:nvPr>
        </p:nvSpPr>
        <p:spPr/>
        <p:txBody>
          <a:bodyPr/>
          <a:lstStyle/>
          <a:p>
            <a:r>
              <a:rPr lang="es-ES"/>
              <a:t>Haga clic para modificar el estilo de título del patrón</a:t>
            </a:r>
            <a:endParaRPr lang="es-CO"/>
          </a:p>
        </p:txBody>
      </p:sp>
      <p:sp>
        <p:nvSpPr>
          <p:cNvPr id="3" name="Content Placeholder 2">
            <a:extLst>
              <a:ext uri="{FF2B5EF4-FFF2-40B4-BE49-F238E27FC236}">
                <a16:creationId xmlns:a16="http://schemas.microsoft.com/office/drawing/2014/main" id="{6DB8413E-F18B-4F9F-A73C-34484DEADBE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Content Placeholder 3">
            <a:extLst>
              <a:ext uri="{FF2B5EF4-FFF2-40B4-BE49-F238E27FC236}">
                <a16:creationId xmlns:a16="http://schemas.microsoft.com/office/drawing/2014/main" id="{C2B42AD4-5AAE-4B24-A371-FCC828E84B5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Date Placeholder 4">
            <a:extLst>
              <a:ext uri="{FF2B5EF4-FFF2-40B4-BE49-F238E27FC236}">
                <a16:creationId xmlns:a16="http://schemas.microsoft.com/office/drawing/2014/main" id="{B5939ACD-935B-4043-AD00-7B861EE94F57}"/>
              </a:ext>
            </a:extLst>
          </p:cNvPr>
          <p:cNvSpPr>
            <a:spLocks noGrp="1"/>
          </p:cNvSpPr>
          <p:nvPr>
            <p:ph type="dt" sz="half" idx="10"/>
          </p:nvPr>
        </p:nvSpPr>
        <p:spPr/>
        <p:txBody>
          <a:bodyPr/>
          <a:lstStyle/>
          <a:p>
            <a:fld id="{2C43C6D6-69BD-42B5-ADAC-E02D990CAA67}" type="datetimeFigureOut">
              <a:rPr lang="es-CO" smtClean="0"/>
              <a:t>31/01/2022</a:t>
            </a:fld>
            <a:endParaRPr lang="es-CO"/>
          </a:p>
        </p:txBody>
      </p:sp>
      <p:sp>
        <p:nvSpPr>
          <p:cNvPr id="6" name="Footer Placeholder 5">
            <a:extLst>
              <a:ext uri="{FF2B5EF4-FFF2-40B4-BE49-F238E27FC236}">
                <a16:creationId xmlns:a16="http://schemas.microsoft.com/office/drawing/2014/main" id="{CA68E617-4D39-4140-9660-76B93FA2A96C}"/>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89AF9535-F73A-479B-AB85-78C95D8D92BC}"/>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176921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EC59-B81A-43EC-B785-7A3C46CACE5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Text Placeholder 2">
            <a:extLst>
              <a:ext uri="{FF2B5EF4-FFF2-40B4-BE49-F238E27FC236}">
                <a16:creationId xmlns:a16="http://schemas.microsoft.com/office/drawing/2014/main" id="{FE5CBE32-7470-4D1B-9FCD-08A6F7945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D092C83C-54D9-4781-AF78-E965BA6674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Text Placeholder 4">
            <a:extLst>
              <a:ext uri="{FF2B5EF4-FFF2-40B4-BE49-F238E27FC236}">
                <a16:creationId xmlns:a16="http://schemas.microsoft.com/office/drawing/2014/main" id="{95CA571C-A3F7-46E3-A86E-378811BF49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E996197E-68E7-4D65-8674-B3BD47F2A8F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Date Placeholder 6">
            <a:extLst>
              <a:ext uri="{FF2B5EF4-FFF2-40B4-BE49-F238E27FC236}">
                <a16:creationId xmlns:a16="http://schemas.microsoft.com/office/drawing/2014/main" id="{A0D3BE35-5969-4F18-B6BD-43F52C050556}"/>
              </a:ext>
            </a:extLst>
          </p:cNvPr>
          <p:cNvSpPr>
            <a:spLocks noGrp="1"/>
          </p:cNvSpPr>
          <p:nvPr>
            <p:ph type="dt" sz="half" idx="10"/>
          </p:nvPr>
        </p:nvSpPr>
        <p:spPr/>
        <p:txBody>
          <a:bodyPr/>
          <a:lstStyle/>
          <a:p>
            <a:fld id="{2C43C6D6-69BD-42B5-ADAC-E02D990CAA67}" type="datetimeFigureOut">
              <a:rPr lang="es-CO" smtClean="0"/>
              <a:t>31/01/2022</a:t>
            </a:fld>
            <a:endParaRPr lang="es-CO"/>
          </a:p>
        </p:txBody>
      </p:sp>
      <p:sp>
        <p:nvSpPr>
          <p:cNvPr id="8" name="Footer Placeholder 7">
            <a:extLst>
              <a:ext uri="{FF2B5EF4-FFF2-40B4-BE49-F238E27FC236}">
                <a16:creationId xmlns:a16="http://schemas.microsoft.com/office/drawing/2014/main" id="{7923D51A-3102-48D8-8707-78385D5C5B8C}"/>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5E703C00-A7ED-486B-9FCA-C67D56360D17}"/>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238719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0D0-DB1A-48C7-A6FA-42EE424FA9F6}"/>
              </a:ext>
            </a:extLst>
          </p:cNvPr>
          <p:cNvSpPr>
            <a:spLocks noGrp="1"/>
          </p:cNvSpPr>
          <p:nvPr>
            <p:ph type="title"/>
          </p:nvPr>
        </p:nvSpPr>
        <p:spPr/>
        <p:txBody>
          <a:bodyPr/>
          <a:lstStyle/>
          <a:p>
            <a:r>
              <a:rPr lang="es-ES"/>
              <a:t>Haga clic para modificar el estilo de título del patrón</a:t>
            </a:r>
            <a:endParaRPr lang="es-CO"/>
          </a:p>
        </p:txBody>
      </p:sp>
      <p:sp>
        <p:nvSpPr>
          <p:cNvPr id="3" name="Date Placeholder 2">
            <a:extLst>
              <a:ext uri="{FF2B5EF4-FFF2-40B4-BE49-F238E27FC236}">
                <a16:creationId xmlns:a16="http://schemas.microsoft.com/office/drawing/2014/main" id="{2AA063A7-1A40-4896-A2ED-BD690968047E}"/>
              </a:ext>
            </a:extLst>
          </p:cNvPr>
          <p:cNvSpPr>
            <a:spLocks noGrp="1"/>
          </p:cNvSpPr>
          <p:nvPr>
            <p:ph type="dt" sz="half" idx="10"/>
          </p:nvPr>
        </p:nvSpPr>
        <p:spPr/>
        <p:txBody>
          <a:bodyPr/>
          <a:lstStyle/>
          <a:p>
            <a:fld id="{2C43C6D6-69BD-42B5-ADAC-E02D990CAA67}" type="datetimeFigureOut">
              <a:rPr lang="es-CO" smtClean="0"/>
              <a:t>31/01/2022</a:t>
            </a:fld>
            <a:endParaRPr lang="es-CO"/>
          </a:p>
        </p:txBody>
      </p:sp>
      <p:sp>
        <p:nvSpPr>
          <p:cNvPr id="4" name="Footer Placeholder 3">
            <a:extLst>
              <a:ext uri="{FF2B5EF4-FFF2-40B4-BE49-F238E27FC236}">
                <a16:creationId xmlns:a16="http://schemas.microsoft.com/office/drawing/2014/main" id="{E56BCA3E-7111-4C63-ADE1-5AE496D977E1}"/>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43ECEFCA-6B31-46DA-A718-EEB92326A995}"/>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195808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EE870-10A2-43D6-8D70-AA5D717EC986}"/>
              </a:ext>
            </a:extLst>
          </p:cNvPr>
          <p:cNvSpPr>
            <a:spLocks noGrp="1"/>
          </p:cNvSpPr>
          <p:nvPr>
            <p:ph type="dt" sz="half" idx="10"/>
          </p:nvPr>
        </p:nvSpPr>
        <p:spPr/>
        <p:txBody>
          <a:bodyPr/>
          <a:lstStyle/>
          <a:p>
            <a:fld id="{2C43C6D6-69BD-42B5-ADAC-E02D990CAA67}" type="datetimeFigureOut">
              <a:rPr lang="es-CO" smtClean="0"/>
              <a:t>31/01/2022</a:t>
            </a:fld>
            <a:endParaRPr lang="es-CO"/>
          </a:p>
        </p:txBody>
      </p:sp>
      <p:sp>
        <p:nvSpPr>
          <p:cNvPr id="3" name="Footer Placeholder 2">
            <a:extLst>
              <a:ext uri="{FF2B5EF4-FFF2-40B4-BE49-F238E27FC236}">
                <a16:creationId xmlns:a16="http://schemas.microsoft.com/office/drawing/2014/main" id="{B05464A3-0EA4-4C46-A7CE-9C7A7340143B}"/>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78C137AE-452B-4A93-A3A6-7216741182D2}"/>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1067122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CB2B-22C7-4358-9A46-EF8F704585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Content Placeholder 2">
            <a:extLst>
              <a:ext uri="{FF2B5EF4-FFF2-40B4-BE49-F238E27FC236}">
                <a16:creationId xmlns:a16="http://schemas.microsoft.com/office/drawing/2014/main" id="{A44D606C-8EA9-4F98-9C0C-2D2025C76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Text Placeholder 3">
            <a:extLst>
              <a:ext uri="{FF2B5EF4-FFF2-40B4-BE49-F238E27FC236}">
                <a16:creationId xmlns:a16="http://schemas.microsoft.com/office/drawing/2014/main" id="{69C0C2A9-1786-42D8-9EE8-CB94EE1177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a:extLst>
              <a:ext uri="{FF2B5EF4-FFF2-40B4-BE49-F238E27FC236}">
                <a16:creationId xmlns:a16="http://schemas.microsoft.com/office/drawing/2014/main" id="{AEFD6DDD-9500-4C4B-BE4C-8BC57E7FB105}"/>
              </a:ext>
            </a:extLst>
          </p:cNvPr>
          <p:cNvSpPr>
            <a:spLocks noGrp="1"/>
          </p:cNvSpPr>
          <p:nvPr>
            <p:ph type="dt" sz="half" idx="10"/>
          </p:nvPr>
        </p:nvSpPr>
        <p:spPr/>
        <p:txBody>
          <a:bodyPr/>
          <a:lstStyle/>
          <a:p>
            <a:fld id="{2C43C6D6-69BD-42B5-ADAC-E02D990CAA67}" type="datetimeFigureOut">
              <a:rPr lang="es-CO" smtClean="0"/>
              <a:t>31/01/2022</a:t>
            </a:fld>
            <a:endParaRPr lang="es-CO"/>
          </a:p>
        </p:txBody>
      </p:sp>
      <p:sp>
        <p:nvSpPr>
          <p:cNvPr id="6" name="Footer Placeholder 5">
            <a:extLst>
              <a:ext uri="{FF2B5EF4-FFF2-40B4-BE49-F238E27FC236}">
                <a16:creationId xmlns:a16="http://schemas.microsoft.com/office/drawing/2014/main" id="{BE498888-D467-4996-8A5F-647696A2516B}"/>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EC3CF6D0-0B74-4121-8291-E5F17695B897}"/>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96828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96D9-4419-4938-AE58-B18B269CA5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Picture Placeholder 2">
            <a:extLst>
              <a:ext uri="{FF2B5EF4-FFF2-40B4-BE49-F238E27FC236}">
                <a16:creationId xmlns:a16="http://schemas.microsoft.com/office/drawing/2014/main" id="{A0620F21-0FC5-4F47-8EF5-E68569F20F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Text Placeholder 3">
            <a:extLst>
              <a:ext uri="{FF2B5EF4-FFF2-40B4-BE49-F238E27FC236}">
                <a16:creationId xmlns:a16="http://schemas.microsoft.com/office/drawing/2014/main" id="{D9DC75BD-D637-4C25-B988-3C9E3F766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a:extLst>
              <a:ext uri="{FF2B5EF4-FFF2-40B4-BE49-F238E27FC236}">
                <a16:creationId xmlns:a16="http://schemas.microsoft.com/office/drawing/2014/main" id="{F8CA651F-7A17-4603-A852-EE6184709D85}"/>
              </a:ext>
            </a:extLst>
          </p:cNvPr>
          <p:cNvSpPr>
            <a:spLocks noGrp="1"/>
          </p:cNvSpPr>
          <p:nvPr>
            <p:ph type="dt" sz="half" idx="10"/>
          </p:nvPr>
        </p:nvSpPr>
        <p:spPr/>
        <p:txBody>
          <a:bodyPr/>
          <a:lstStyle/>
          <a:p>
            <a:fld id="{2C43C6D6-69BD-42B5-ADAC-E02D990CAA67}" type="datetimeFigureOut">
              <a:rPr lang="es-CO" smtClean="0"/>
              <a:t>31/01/2022</a:t>
            </a:fld>
            <a:endParaRPr lang="es-CO"/>
          </a:p>
        </p:txBody>
      </p:sp>
      <p:sp>
        <p:nvSpPr>
          <p:cNvPr id="6" name="Footer Placeholder 5">
            <a:extLst>
              <a:ext uri="{FF2B5EF4-FFF2-40B4-BE49-F238E27FC236}">
                <a16:creationId xmlns:a16="http://schemas.microsoft.com/office/drawing/2014/main" id="{2F4AB103-8EB0-4A91-BB97-B8538AE7B2C5}"/>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D2FADCED-D582-42B7-B57A-0A9F52C6D250}"/>
              </a:ext>
            </a:extLst>
          </p:cNvPr>
          <p:cNvSpPr>
            <a:spLocks noGrp="1"/>
          </p:cNvSpPr>
          <p:nvPr>
            <p:ph type="sldNum" sz="quarter" idx="12"/>
          </p:nvPr>
        </p:nvSpPr>
        <p:spPr/>
        <p:txBody>
          <a:bodyPr/>
          <a:lstStyle/>
          <a:p>
            <a:fld id="{6C7F1395-05EF-4260-903B-4533783163AB}" type="slidenum">
              <a:rPr lang="es-CO" smtClean="0"/>
              <a:t>‹Nº›</a:t>
            </a:fld>
            <a:endParaRPr lang="es-CO"/>
          </a:p>
        </p:txBody>
      </p:sp>
    </p:spTree>
    <p:extLst>
      <p:ext uri="{BB962C8B-B14F-4D97-AF65-F5344CB8AC3E}">
        <p14:creationId xmlns:p14="http://schemas.microsoft.com/office/powerpoint/2010/main" val="223336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4B3B43-0B17-45C5-A3BA-9A6FBD6A8C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Text Placeholder 2">
            <a:extLst>
              <a:ext uri="{FF2B5EF4-FFF2-40B4-BE49-F238E27FC236}">
                <a16:creationId xmlns:a16="http://schemas.microsoft.com/office/drawing/2014/main" id="{70E137F0-2A52-4168-9002-ED7580EF5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a:extLst>
              <a:ext uri="{FF2B5EF4-FFF2-40B4-BE49-F238E27FC236}">
                <a16:creationId xmlns:a16="http://schemas.microsoft.com/office/drawing/2014/main" id="{78CB64B2-7BFE-4EEB-A27C-4B1FD76B45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6D6-69BD-42B5-ADAC-E02D990CAA67}" type="datetimeFigureOut">
              <a:rPr lang="es-CO" smtClean="0"/>
              <a:t>31/01/2022</a:t>
            </a:fld>
            <a:endParaRPr lang="es-CO"/>
          </a:p>
        </p:txBody>
      </p:sp>
      <p:sp>
        <p:nvSpPr>
          <p:cNvPr id="5" name="Footer Placeholder 4">
            <a:extLst>
              <a:ext uri="{FF2B5EF4-FFF2-40B4-BE49-F238E27FC236}">
                <a16:creationId xmlns:a16="http://schemas.microsoft.com/office/drawing/2014/main" id="{1C95C5DC-B62C-4220-A5BD-EF6039B71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6A2F837E-27A5-4FA6-A528-4BB398541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1395-05EF-4260-903B-4533783163AB}" type="slidenum">
              <a:rPr lang="es-CO" smtClean="0"/>
              <a:t>‹Nº›</a:t>
            </a:fld>
            <a:endParaRPr lang="es-CO"/>
          </a:p>
        </p:txBody>
      </p:sp>
    </p:spTree>
    <p:extLst>
      <p:ext uri="{BB962C8B-B14F-4D97-AF65-F5344CB8AC3E}">
        <p14:creationId xmlns:p14="http://schemas.microsoft.com/office/powerpoint/2010/main" val="4151207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arget="../media/image16.jpeg" Type="http://schemas.openxmlformats.org/officeDocument/2006/relationships/image"/><Relationship Id="rId2" Target="../notesSlides/notesSlide9.xml" Type="http://schemas.openxmlformats.org/officeDocument/2006/relationships/notesSlide"/><Relationship Id="rId1" Target="../slideLayouts/slideLayout7.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17.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 Id="rId5" Target="../media/image19.png" Type="http://schemas.openxmlformats.org/officeDocument/2006/relationships/image"/><Relationship Id="rId4" Target="../media/image18.jpeg" Type="http://schemas.openxmlformats.org/officeDocument/2006/relationships/image"/></Relationships>
</file>

<file path=ppt/slides/_rels/slide14.xml.rels><?xml version="1.0" encoding="UTF-8" standalone="yes" ?><Relationships xmlns="http://schemas.openxmlformats.org/package/2006/relationships"><Relationship Id="rId3" Target="../media/image20.jpe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21.jpe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 Id="rId4" Target="../media/image22.jpeg" Type="http://schemas.openxmlformats.org/officeDocument/2006/relationships/image"/></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arget="../media/image26.png" Type="http://schemas.openxmlformats.org/officeDocument/2006/relationships/image"/><Relationship Id="rId2" Target="../notesSlides/notesSlide14.xml" Type="http://schemas.openxmlformats.org/officeDocument/2006/relationships/notesSlide"/><Relationship Id="rId1" Target="../slideLayouts/slideLayout2.xml" Type="http://schemas.openxmlformats.org/officeDocument/2006/relationships/slideLayout"/><Relationship Id="rId5" Target="../media/image27.jpeg" Type="http://schemas.openxmlformats.org/officeDocument/2006/relationships/image"/><Relationship Id="rId4" Target="https://en.wikipedia.org/wiki/Digital_object_identifier" TargetMode="External" Type="http://schemas.openxmlformats.org/officeDocument/2006/relationships/hyperlink"/></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2" Type="http://schemas.openxmlformats.org/officeDocument/2006/relationships/notesSlide" Target="../notesSlides/notesSlide16.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arget="../media/image39.jpeg" Type="http://schemas.openxmlformats.org/officeDocument/2006/relationships/image"/><Relationship Id="rId1" Target="../slideLayouts/slideLayout7.xml" Type="http://schemas.openxmlformats.org/officeDocument/2006/relationships/slideLayout"/></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inasthm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asmagio.blogspot.com/2016/11/sintomas.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arget="../media/image8.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arget="../media/image10.jpeg" Type="http://schemas.openxmlformats.org/officeDocument/2006/relationships/image"/><Relationship Id="rId2" Target="../notesSlides/notesSlide6.xml" Type="http://schemas.openxmlformats.org/officeDocument/2006/relationships/notesSlide"/><Relationship Id="rId1" Target="../slideLayouts/slideLayout7.xml" Type="http://schemas.openxmlformats.org/officeDocument/2006/relationships/slideLayout"/><Relationship Id="rId4" Target="../media/image11.jpeg" Type="http://schemas.openxmlformats.org/officeDocument/2006/relationships/image"/></Relationships>
</file>

<file path=ppt/slides/_rels/slide9.xml.rels><?xml version="1.0" encoding="UTF-8" standalone="yes" ?><Relationships xmlns="http://schemas.openxmlformats.org/package/2006/relationships"><Relationship Id="rId3" Target="../media/image12.jpeg" Type="http://schemas.openxmlformats.org/officeDocument/2006/relationships/image"/><Relationship Id="rId2" Target="../notesSlides/notesSlide7.xml" Type="http://schemas.openxmlformats.org/officeDocument/2006/relationships/notesSlide"/><Relationship Id="rId1" Target="../slideLayouts/slideLayout7.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575DE-978D-8E40-8CD0-AD4FADE68AB6}"/>
              </a:ext>
            </a:extLst>
          </p:cNvPr>
          <p:cNvSpPr>
            <a:spLocks noGrp="1"/>
          </p:cNvSpPr>
          <p:nvPr>
            <p:ph type="ctrTitle"/>
          </p:nvPr>
        </p:nvSpPr>
        <p:spPr>
          <a:xfrm>
            <a:off x="3724231" y="2059623"/>
            <a:ext cx="9144000" cy="2387600"/>
          </a:xfrm>
        </p:spPr>
        <p:txBody>
          <a:bodyPr>
            <a:normAutofit/>
          </a:bodyPr>
          <a:lstStyle/>
          <a:p>
            <a:r>
              <a:rPr lang="es-CO" sz="5000" b="1" dirty="0">
                <a:solidFill>
                  <a:srgbClr val="00AAA7"/>
                </a:solidFill>
                <a:latin typeface="Montserrat" panose="00000500000000000000" pitchFamily="50" charset="0"/>
                <a:cs typeface="Mongolian Baiti" panose="03000500000000000000" pitchFamily="66" charset="0"/>
              </a:rPr>
              <a:t>Asma</a:t>
            </a:r>
          </a:p>
        </p:txBody>
      </p:sp>
      <p:sp>
        <p:nvSpPr>
          <p:cNvPr id="3" name="Subtítulo 2">
            <a:extLst>
              <a:ext uri="{FF2B5EF4-FFF2-40B4-BE49-F238E27FC236}">
                <a16:creationId xmlns:a16="http://schemas.microsoft.com/office/drawing/2014/main" id="{8E5FA42E-66EF-B244-9C48-DC1021785D43}"/>
              </a:ext>
            </a:extLst>
          </p:cNvPr>
          <p:cNvSpPr>
            <a:spLocks noGrp="1"/>
          </p:cNvSpPr>
          <p:nvPr>
            <p:ph type="subTitle" idx="1"/>
          </p:nvPr>
        </p:nvSpPr>
        <p:spPr>
          <a:xfrm>
            <a:off x="3724231" y="4447223"/>
            <a:ext cx="9144000" cy="1655762"/>
          </a:xfrm>
        </p:spPr>
        <p:txBody>
          <a:bodyPr>
            <a:normAutofit/>
          </a:bodyPr>
          <a:lstStyle/>
          <a:p>
            <a:r>
              <a:rPr lang="es-CO" sz="2000" dirty="0">
                <a:solidFill>
                  <a:srgbClr val="152B48"/>
                </a:solidFill>
                <a:latin typeface="Montserrat" panose="00000500000000000000" pitchFamily="50" charset="0"/>
                <a:cs typeface="Mongolian Baiti" panose="03000500000000000000" pitchFamily="66" charset="0"/>
              </a:rPr>
              <a:t>Jaime A. Sosa M.</a:t>
            </a:r>
          </a:p>
          <a:p>
            <a:r>
              <a:rPr lang="es-CO" sz="2000" dirty="0">
                <a:solidFill>
                  <a:srgbClr val="152B48"/>
                </a:solidFill>
                <a:latin typeface="Montserrat" panose="00000500000000000000" pitchFamily="50" charset="0"/>
                <a:cs typeface="Mongolian Baiti" panose="03000500000000000000" pitchFamily="66" charset="0"/>
              </a:rPr>
              <a:t>Residente de Alergología Clínica </a:t>
            </a:r>
          </a:p>
          <a:p>
            <a:r>
              <a:rPr lang="es-CO" sz="2000" dirty="0">
                <a:solidFill>
                  <a:srgbClr val="152B48"/>
                </a:solidFill>
                <a:latin typeface="Montserrat" panose="00000500000000000000" pitchFamily="50" charset="0"/>
                <a:cs typeface="Mongolian Baiti" panose="03000500000000000000" pitchFamily="66" charset="0"/>
              </a:rPr>
              <a:t>Universidad de Antioquia</a:t>
            </a:r>
          </a:p>
        </p:txBody>
      </p:sp>
      <p:pic>
        <p:nvPicPr>
          <p:cNvPr id="4" name="14 Imagen" descr="4ed45b94f0e1bc90fddad6f9eb70e30a.jpg">
            <a:extLst>
              <a:ext uri="{FF2B5EF4-FFF2-40B4-BE49-F238E27FC236}">
                <a16:creationId xmlns:a16="http://schemas.microsoft.com/office/drawing/2014/main" id="{C604673D-5671-E846-89C1-33EE2F9DEFF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781108" y="835022"/>
            <a:ext cx="3030245" cy="2767962"/>
          </a:xfrm>
          <a:prstGeom prst="rect">
            <a:avLst/>
          </a:prstGeom>
          <a:ln>
            <a:noFill/>
          </a:ln>
          <a:effectLst/>
        </p:spPr>
      </p:pic>
    </p:spTree>
    <p:extLst>
      <p:ext uri="{BB962C8B-B14F-4D97-AF65-F5344CB8AC3E}">
        <p14:creationId xmlns:p14="http://schemas.microsoft.com/office/powerpoint/2010/main" val="44901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4" name="Imagen 3">
            <a:extLst>
              <a:ext uri="{FF2B5EF4-FFF2-40B4-BE49-F238E27FC236}">
                <a16:creationId xmlns:a16="http://schemas.microsoft.com/office/drawing/2014/main" id="{8B8963F2-4213-4DB5-8A1D-040659D92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0205" y="277430"/>
            <a:ext cx="9036183" cy="5082853"/>
          </a:xfrm>
          <a:prstGeom prst="rect">
            <a:avLst/>
          </a:prstGeom>
        </p:spPr>
      </p:pic>
      <p:sp>
        <p:nvSpPr>
          <p:cNvPr id="608" name="Google Shape;608;p26"/>
          <p:cNvSpPr txBox="1"/>
          <p:nvPr/>
        </p:nvSpPr>
        <p:spPr>
          <a:xfrm>
            <a:off x="4751149" y="4878079"/>
            <a:ext cx="1209510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rgbClr val="00AAA7"/>
                </a:solidFill>
                <a:latin typeface="Montserrat" panose="00000500000000000000" pitchFamily="50" charset="0"/>
                <a:ea typeface="Century Gothic"/>
                <a:cs typeface="Century Gothic"/>
                <a:sym typeface="Century Gothic"/>
              </a:rPr>
              <a:t>Kuruvilla, M.E., Lee, F.EH., Lee, G.B. (2018). Understanding Asthma Phenotypes, Endotypes, and </a:t>
            </a:r>
          </a:p>
          <a:p>
            <a:pPr marL="0" marR="0" lvl="0" indent="0" algn="l" rtl="0">
              <a:spcBef>
                <a:spcPts val="0"/>
              </a:spcBef>
              <a:spcAft>
                <a:spcPts val="0"/>
              </a:spcAft>
              <a:buNone/>
            </a:pPr>
            <a:r>
              <a:rPr lang="en-US" sz="800" dirty="0">
                <a:solidFill>
                  <a:srgbClr val="00AAA7"/>
                </a:solidFill>
                <a:latin typeface="Montserrat" panose="00000500000000000000" pitchFamily="50" charset="0"/>
                <a:ea typeface="Century Gothic"/>
                <a:cs typeface="Century Gothic"/>
                <a:sym typeface="Century Gothic"/>
              </a:rPr>
              <a:t>Mechanisms of Disease. Clinical Reviews in Allergy &amp; Immunology. Pages 1-15.</a:t>
            </a:r>
            <a:endParaRPr sz="800" dirty="0">
              <a:solidFill>
                <a:srgbClr val="00AAA7"/>
              </a:solidFill>
              <a:latin typeface="Montserrat" panose="00000500000000000000" pitchFamily="50" charset="0"/>
            </a:endParaRPr>
          </a:p>
        </p:txBody>
      </p:sp>
    </p:spTree>
    <p:extLst>
      <p:ext uri="{BB962C8B-B14F-4D97-AF65-F5344CB8AC3E}">
        <p14:creationId xmlns:p14="http://schemas.microsoft.com/office/powerpoint/2010/main" val="105477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8588" y="582617"/>
            <a:ext cx="10515600" cy="1325563"/>
          </a:xfrm>
        </p:spPr>
        <p:txBody>
          <a:bodyPr>
            <a:normAutofit/>
          </a:bodyPr>
          <a:lstStyle/>
          <a:p>
            <a:r>
              <a:rPr lang="es-CO" sz="4000" b="1" dirty="0">
                <a:solidFill>
                  <a:srgbClr val="00AAA7"/>
                </a:solidFill>
                <a:latin typeface="Montserrat" panose="00000500000000000000" pitchFamily="50" charset="0"/>
              </a:rPr>
              <a:t>Alérgicos</a:t>
            </a:r>
          </a:p>
        </p:txBody>
      </p:sp>
      <p:sp>
        <p:nvSpPr>
          <p:cNvPr id="7" name="Rectangle 1"/>
          <p:cNvSpPr>
            <a:spLocks noChangeArrowheads="1"/>
          </p:cNvSpPr>
          <p:nvPr/>
        </p:nvSpPr>
        <p:spPr bwMode="auto">
          <a:xfrm>
            <a:off x="4796224" y="4682146"/>
            <a:ext cx="65453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AAA7"/>
                </a:solidFill>
                <a:effectLst/>
                <a:latin typeface="Montserrat" panose="00000500000000000000" pitchFamily="50" charset="0"/>
              </a:rPr>
              <a:t>Yang IV, Lozupone CA, Schwartz DA. The environment, epigenome, and asthma. J Allergy Clin Immunol. 2017 Jul;140(1):14-23.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AAA7"/>
                </a:solidFill>
                <a:effectLst/>
                <a:latin typeface="Montserrat" panose="00000500000000000000" pitchFamily="50" charset="0"/>
              </a:rPr>
              <a:t> doi: 10.1016/j.jaci.2017.05.011. Review </a:t>
            </a:r>
          </a:p>
        </p:txBody>
      </p:sp>
      <p:pic>
        <p:nvPicPr>
          <p:cNvPr id="11" name="Imagen 10" descr="GCP: EL EXTRAÑO MUNDO DE LOS ÁCARO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772" y="1908180"/>
            <a:ext cx="1859718" cy="1669598"/>
          </a:xfrm>
          <a:prstGeom prst="rect">
            <a:avLst/>
          </a:prstGeom>
        </p:spPr>
      </p:pic>
      <p:pic>
        <p:nvPicPr>
          <p:cNvPr id="12" name="Imagen 11">
            <a:extLst>
              <a:ext uri="{FF2B5EF4-FFF2-40B4-BE49-F238E27FC236}">
                <a16:creationId xmlns:a16="http://schemas.microsoft.com/office/drawing/2014/main" id="{07ABA4A2-1BF9-4522-8F09-08400F9712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67263" y="431074"/>
            <a:ext cx="9077777" cy="4055127"/>
          </a:xfrm>
          <a:prstGeom prst="rect">
            <a:avLst/>
          </a:prstGeom>
        </p:spPr>
      </p:pic>
    </p:spTree>
    <p:extLst>
      <p:ext uri="{BB962C8B-B14F-4D97-AF65-F5344CB8AC3E}">
        <p14:creationId xmlns:p14="http://schemas.microsoft.com/office/powerpoint/2010/main" val="335215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pSp>
        <p:nvGrpSpPr>
          <p:cNvPr id="500" name="Google Shape;500;p20"/>
          <p:cNvGrpSpPr/>
          <p:nvPr/>
        </p:nvGrpSpPr>
        <p:grpSpPr>
          <a:xfrm>
            <a:off x="556955" y="381054"/>
            <a:ext cx="842271" cy="5753515"/>
            <a:chOff x="324018" y="1224507"/>
            <a:chExt cx="1131678" cy="4170444"/>
          </a:xfrm>
        </p:grpSpPr>
        <p:sp>
          <p:nvSpPr>
            <p:cNvPr id="501" name="Google Shape;501;p20"/>
            <p:cNvSpPr/>
            <p:nvPr/>
          </p:nvSpPr>
          <p:spPr>
            <a:xfrm rot="-5400000">
              <a:off x="-1195365" y="2743890"/>
              <a:ext cx="4170444" cy="1131678"/>
            </a:xfrm>
            <a:prstGeom prst="rect">
              <a:avLst/>
            </a:prstGeom>
            <a:solidFill>
              <a:srgbClr val="571EDD"/>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50" charset="0"/>
              </a:endParaRPr>
            </a:p>
          </p:txBody>
        </p:sp>
        <p:sp>
          <p:nvSpPr>
            <p:cNvPr id="502" name="Google Shape;502;p20"/>
            <p:cNvSpPr txBox="1"/>
            <p:nvPr/>
          </p:nvSpPr>
          <p:spPr>
            <a:xfrm rot="-5400000">
              <a:off x="-1195365" y="2743890"/>
              <a:ext cx="4170444" cy="1131678"/>
            </a:xfrm>
            <a:prstGeom prst="rect">
              <a:avLst/>
            </a:prstGeom>
            <a:solidFill>
              <a:srgbClr val="5288E5"/>
            </a:solid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Century Gothic"/>
                <a:buNone/>
              </a:pPr>
              <a:r>
                <a:rPr lang="en-US" sz="2400" b="1" dirty="0">
                  <a:solidFill>
                    <a:schemeClr val="lt1"/>
                  </a:solidFill>
                  <a:latin typeface="Montserrat" panose="00000500000000000000" pitchFamily="50" charset="0"/>
                  <a:ea typeface="Century Gothic"/>
                  <a:cs typeface="Century Gothic"/>
                  <a:sym typeface="Century Gothic"/>
                </a:rPr>
                <a:t>INFLAMACIÓN DE LA VÍA AÉREA</a:t>
              </a:r>
              <a:endParaRPr sz="2400" dirty="0">
                <a:solidFill>
                  <a:schemeClr val="lt1"/>
                </a:solidFill>
                <a:latin typeface="Montserrat" panose="00000500000000000000" pitchFamily="50" charset="0"/>
                <a:ea typeface="Century Gothic"/>
                <a:cs typeface="Century Gothic"/>
                <a:sym typeface="Century Gothic"/>
              </a:endParaRPr>
            </a:p>
          </p:txBody>
        </p:sp>
      </p:grpSp>
      <p:grpSp>
        <p:nvGrpSpPr>
          <p:cNvPr id="503" name="Google Shape;503;p20"/>
          <p:cNvGrpSpPr/>
          <p:nvPr/>
        </p:nvGrpSpPr>
        <p:grpSpPr>
          <a:xfrm>
            <a:off x="2424793" y="104140"/>
            <a:ext cx="9254076" cy="6376667"/>
            <a:chOff x="1854557" y="1384114"/>
            <a:chExt cx="8044169" cy="5473886"/>
          </a:xfrm>
        </p:grpSpPr>
        <p:pic>
          <p:nvPicPr>
            <p:cNvPr id="504" name="Google Shape;504;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54557" y="1384114"/>
              <a:ext cx="8044169" cy="5473886"/>
            </a:xfrm>
            <a:prstGeom prst="rect">
              <a:avLst/>
            </a:prstGeom>
            <a:noFill/>
            <a:ln>
              <a:noFill/>
            </a:ln>
          </p:spPr>
        </p:pic>
        <p:sp>
          <p:nvSpPr>
            <p:cNvPr id="505" name="Google Shape;505;p20"/>
            <p:cNvSpPr txBox="1"/>
            <p:nvPr/>
          </p:nvSpPr>
          <p:spPr>
            <a:xfrm>
              <a:off x="2062619" y="1397730"/>
              <a:ext cx="1609859" cy="6076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u="sng">
                  <a:solidFill>
                    <a:srgbClr val="B01437"/>
                  </a:solidFill>
                  <a:latin typeface="Montserrat" panose="00000500000000000000" pitchFamily="50" charset="0"/>
                  <a:ea typeface="Century Gothic"/>
                  <a:cs typeface="Century Gothic"/>
                  <a:sym typeface="Century Gothic"/>
                </a:rPr>
                <a:t>T2-High Asthma</a:t>
              </a:r>
              <a:endParaRPr sz="2000" b="1" u="sng">
                <a:solidFill>
                  <a:srgbClr val="B01437"/>
                </a:solidFill>
                <a:latin typeface="Montserrat" panose="00000500000000000000" pitchFamily="50" charset="0"/>
                <a:ea typeface="Century Gothic"/>
                <a:cs typeface="Century Gothic"/>
                <a:sym typeface="Century Gothic"/>
              </a:endParaRPr>
            </a:p>
          </p:txBody>
        </p:sp>
        <p:sp>
          <p:nvSpPr>
            <p:cNvPr id="506" name="Google Shape;506;p20"/>
            <p:cNvSpPr txBox="1"/>
            <p:nvPr/>
          </p:nvSpPr>
          <p:spPr>
            <a:xfrm>
              <a:off x="7187600" y="1407198"/>
              <a:ext cx="2699437" cy="6076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u="sng">
                  <a:solidFill>
                    <a:srgbClr val="174385"/>
                  </a:solidFill>
                  <a:latin typeface="Montserrat" panose="00000500000000000000" pitchFamily="50" charset="0"/>
                  <a:ea typeface="Century Gothic"/>
                  <a:cs typeface="Century Gothic"/>
                  <a:sym typeface="Century Gothic"/>
                </a:rPr>
                <a:t>Non-T2 </a:t>
              </a:r>
              <a:br>
                <a:rPr lang="en-US" sz="2000" b="1" u="sng">
                  <a:solidFill>
                    <a:srgbClr val="174385"/>
                  </a:solidFill>
                  <a:latin typeface="Montserrat" panose="00000500000000000000" pitchFamily="50" charset="0"/>
                  <a:ea typeface="Century Gothic"/>
                  <a:cs typeface="Century Gothic"/>
                  <a:sym typeface="Century Gothic"/>
                </a:rPr>
              </a:br>
              <a:r>
                <a:rPr lang="en-US" sz="2000" b="1" u="sng">
                  <a:solidFill>
                    <a:srgbClr val="174385"/>
                  </a:solidFill>
                  <a:latin typeface="Montserrat" panose="00000500000000000000" pitchFamily="50" charset="0"/>
                  <a:ea typeface="Century Gothic"/>
                  <a:cs typeface="Century Gothic"/>
                  <a:sym typeface="Century Gothic"/>
                </a:rPr>
                <a:t>Asthma</a:t>
              </a:r>
              <a:endParaRPr sz="2000" b="1" u="sng">
                <a:solidFill>
                  <a:srgbClr val="174385"/>
                </a:solidFill>
                <a:latin typeface="Montserrat" panose="00000500000000000000" pitchFamily="50" charset="0"/>
                <a:ea typeface="Century Gothic"/>
                <a:cs typeface="Century Gothic"/>
                <a:sym typeface="Century Gothic"/>
              </a:endParaRPr>
            </a:p>
          </p:txBody>
        </p:sp>
      </p:grpSp>
      <p:sp>
        <p:nvSpPr>
          <p:cNvPr id="507" name="Google Shape;507;p20"/>
          <p:cNvSpPr txBox="1"/>
          <p:nvPr/>
        </p:nvSpPr>
        <p:spPr>
          <a:xfrm>
            <a:off x="556954" y="6557507"/>
            <a:ext cx="12192000"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rgbClr val="00AAA7"/>
                </a:solidFill>
                <a:latin typeface="Montserrat" panose="00000500000000000000" pitchFamily="50" charset="0"/>
                <a:ea typeface="Century Gothic"/>
                <a:cs typeface="Century Gothic"/>
                <a:sym typeface="Century Gothic"/>
              </a:rPr>
              <a:t>Russell, R.J., </a:t>
            </a:r>
            <a:r>
              <a:rPr lang="en-US" sz="800" dirty="0" err="1">
                <a:solidFill>
                  <a:srgbClr val="00AAA7"/>
                </a:solidFill>
                <a:latin typeface="Montserrat" panose="00000500000000000000" pitchFamily="50" charset="0"/>
                <a:ea typeface="Century Gothic"/>
                <a:cs typeface="Century Gothic"/>
                <a:sym typeface="Century Gothic"/>
              </a:rPr>
              <a:t>Brightling</a:t>
            </a:r>
            <a:r>
              <a:rPr lang="en-US" sz="800" dirty="0">
                <a:solidFill>
                  <a:srgbClr val="00AAA7"/>
                </a:solidFill>
                <a:latin typeface="Montserrat" panose="00000500000000000000" pitchFamily="50" charset="0"/>
                <a:ea typeface="Century Gothic"/>
                <a:cs typeface="Century Gothic"/>
                <a:sym typeface="Century Gothic"/>
              </a:rPr>
              <a:t>, C. (2017). Pathogenesis of asthma: implications for </a:t>
            </a:r>
            <a:r>
              <a:rPr lang="en-US" sz="800" dirty="0" err="1">
                <a:solidFill>
                  <a:srgbClr val="00AAA7"/>
                </a:solidFill>
                <a:latin typeface="Montserrat" panose="00000500000000000000" pitchFamily="50" charset="0"/>
                <a:ea typeface="Century Gothic"/>
                <a:cs typeface="Century Gothic"/>
                <a:sym typeface="Century Gothic"/>
              </a:rPr>
              <a:t>precisión</a:t>
            </a:r>
            <a:r>
              <a:rPr lang="en-US" sz="800" dirty="0">
                <a:solidFill>
                  <a:srgbClr val="00AAA7"/>
                </a:solidFill>
                <a:latin typeface="Montserrat" panose="00000500000000000000" pitchFamily="50" charset="0"/>
                <a:ea typeface="Century Gothic"/>
                <a:cs typeface="Century Gothic"/>
                <a:sym typeface="Century Gothic"/>
              </a:rPr>
              <a:t> medicine. Clinical Science. Vol 131. Pages 1723-1735</a:t>
            </a:r>
            <a:endParaRPr sz="800" dirty="0">
              <a:solidFill>
                <a:srgbClr val="00AAA7"/>
              </a:solidFill>
              <a:latin typeface="Montserrat" panose="00000500000000000000" pitchFamily="50" charset="0"/>
            </a:endParaRPr>
          </a:p>
        </p:txBody>
      </p:sp>
      <p:sp>
        <p:nvSpPr>
          <p:cNvPr id="508" name="Google Shape;508;p20"/>
          <p:cNvSpPr txBox="1"/>
          <p:nvPr/>
        </p:nvSpPr>
        <p:spPr>
          <a:xfrm>
            <a:off x="5055281" y="2269213"/>
            <a:ext cx="41778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1">
                <a:solidFill>
                  <a:schemeClr val="dk1"/>
                </a:solidFill>
                <a:latin typeface="Montserrat" panose="00000500000000000000" pitchFamily="50" charset="0"/>
                <a:ea typeface="Century Gothic"/>
                <a:cs typeface="Century Gothic"/>
                <a:sym typeface="Century Gothic"/>
              </a:rPr>
              <a:t>TSLP</a:t>
            </a:r>
            <a:endParaRPr>
              <a:latin typeface="Montserrat" panose="00000500000000000000" pitchFamily="50" charset="0"/>
            </a:endParaRPr>
          </a:p>
        </p:txBody>
      </p:sp>
      <p:sp>
        <p:nvSpPr>
          <p:cNvPr id="509" name="Google Shape;509;p20"/>
          <p:cNvSpPr/>
          <p:nvPr/>
        </p:nvSpPr>
        <p:spPr>
          <a:xfrm>
            <a:off x="2447146" y="1805673"/>
            <a:ext cx="1464454" cy="912127"/>
          </a:xfrm>
          <a:prstGeom prst="rect">
            <a:avLst/>
          </a:prstGeom>
          <a:solidFill>
            <a:srgbClr val="E5224E">
              <a:alpha val="29803"/>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panose="00000500000000000000" pitchFamily="50" charset="0"/>
              <a:ea typeface="Century Gothic"/>
              <a:cs typeface="Century Gothic"/>
              <a:sym typeface="Century Gothic"/>
            </a:endParaRPr>
          </a:p>
        </p:txBody>
      </p:sp>
      <p:sp>
        <p:nvSpPr>
          <p:cNvPr id="510" name="Google Shape;510;p20"/>
          <p:cNvSpPr/>
          <p:nvPr/>
        </p:nvSpPr>
        <p:spPr>
          <a:xfrm>
            <a:off x="3134559" y="4900840"/>
            <a:ext cx="1470285" cy="941160"/>
          </a:xfrm>
          <a:prstGeom prst="rect">
            <a:avLst/>
          </a:prstGeom>
          <a:solidFill>
            <a:srgbClr val="E5224E">
              <a:alpha val="29803"/>
            </a:srgbClr>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panose="00000500000000000000" pitchFamily="50" charset="0"/>
              <a:ea typeface="Century Gothic"/>
              <a:cs typeface="Century Gothic"/>
              <a:sym typeface="Century Gothic"/>
            </a:endParaRPr>
          </a:p>
        </p:txBody>
      </p:sp>
      <p:sp>
        <p:nvSpPr>
          <p:cNvPr id="511" name="Google Shape;511;p20"/>
          <p:cNvSpPr/>
          <p:nvPr/>
        </p:nvSpPr>
        <p:spPr>
          <a:xfrm>
            <a:off x="9764800" y="1972722"/>
            <a:ext cx="1936421" cy="643782"/>
          </a:xfrm>
          <a:prstGeom prst="rect">
            <a:avLst/>
          </a:prstGeom>
          <a:solidFill>
            <a:srgbClr val="174385">
              <a:alpha val="29803"/>
            </a:srgbClr>
          </a:solidFill>
          <a:ln w="12700" cap="flat" cmpd="sng">
            <a:solidFill>
              <a:srgbClr val="1743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panose="00000500000000000000" pitchFamily="50" charset="0"/>
              <a:ea typeface="Century Gothic"/>
              <a:cs typeface="Century Gothic"/>
              <a:sym typeface="Century Gothic"/>
            </a:endParaRPr>
          </a:p>
        </p:txBody>
      </p:sp>
      <p:sp>
        <p:nvSpPr>
          <p:cNvPr id="512" name="Google Shape;512;p20"/>
          <p:cNvSpPr/>
          <p:nvPr/>
        </p:nvSpPr>
        <p:spPr>
          <a:xfrm>
            <a:off x="9451489" y="4900840"/>
            <a:ext cx="1464552" cy="924849"/>
          </a:xfrm>
          <a:prstGeom prst="rect">
            <a:avLst/>
          </a:prstGeom>
          <a:solidFill>
            <a:srgbClr val="174385">
              <a:alpha val="29803"/>
            </a:srgbClr>
          </a:solidFill>
          <a:ln w="12700" cap="flat" cmpd="sng">
            <a:solidFill>
              <a:srgbClr val="1743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panose="00000500000000000000" pitchFamily="50" charset="0"/>
              <a:ea typeface="Century Gothic"/>
              <a:cs typeface="Century Gothic"/>
              <a:sym typeface="Century Gothic"/>
            </a:endParaRPr>
          </a:p>
        </p:txBody>
      </p:sp>
      <p:sp>
        <p:nvSpPr>
          <p:cNvPr id="513" name="Google Shape;513;p20"/>
          <p:cNvSpPr/>
          <p:nvPr/>
        </p:nvSpPr>
        <p:spPr>
          <a:xfrm>
            <a:off x="5531944" y="6159969"/>
            <a:ext cx="2735755" cy="321891"/>
          </a:xfrm>
          <a:prstGeom prst="rect">
            <a:avLst/>
          </a:prstGeom>
          <a:solidFill>
            <a:schemeClr val="accent3">
              <a:alpha val="29803"/>
            </a:schemeClr>
          </a:solidFill>
          <a:ln w="127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panose="00000500000000000000" pitchFamily="50" charset="0"/>
              <a:ea typeface="Century Gothic"/>
              <a:cs typeface="Century Gothic"/>
              <a:sym typeface="Century Gothic"/>
            </a:endParaRPr>
          </a:p>
        </p:txBody>
      </p:sp>
      <p:sp>
        <p:nvSpPr>
          <p:cNvPr id="514" name="Google Shape;514;p20"/>
          <p:cNvSpPr txBox="1"/>
          <p:nvPr/>
        </p:nvSpPr>
        <p:spPr>
          <a:xfrm>
            <a:off x="2039007" y="1201282"/>
            <a:ext cx="3314067" cy="1754326"/>
          </a:xfrm>
          <a:prstGeom prst="rect">
            <a:avLst/>
          </a:prstGeom>
          <a:solidFill>
            <a:srgbClr val="EF7993"/>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lt1"/>
                </a:solidFill>
                <a:latin typeface="Montserrat" panose="00000500000000000000" pitchFamily="50" charset="0"/>
                <a:ea typeface="Century Gothic"/>
                <a:cs typeface="Century Gothic"/>
                <a:sym typeface="Century Gothic"/>
              </a:rPr>
              <a:t>Mastocitos</a:t>
            </a:r>
            <a:r>
              <a:rPr lang="en-US" sz="1800" b="1" dirty="0">
                <a:solidFill>
                  <a:schemeClr val="lt1"/>
                </a:solidFill>
                <a:latin typeface="Montserrat" panose="00000500000000000000" pitchFamily="50" charset="0"/>
                <a:ea typeface="Century Gothic"/>
                <a:cs typeface="Century Gothic"/>
                <a:sym typeface="Century Gothic"/>
              </a:rPr>
              <a:t> – </a:t>
            </a:r>
            <a:r>
              <a:rPr lang="en-US" sz="1800" b="1" dirty="0" err="1">
                <a:solidFill>
                  <a:schemeClr val="lt1"/>
                </a:solidFill>
                <a:latin typeface="Montserrat" panose="00000500000000000000" pitchFamily="50" charset="0"/>
                <a:ea typeface="Century Gothic"/>
                <a:cs typeface="Century Gothic"/>
                <a:sym typeface="Century Gothic"/>
              </a:rPr>
              <a:t>Basófilos</a:t>
            </a:r>
            <a:endParaRPr dirty="0">
              <a:latin typeface="Montserrat" panose="00000500000000000000" pitchFamily="50" charset="0"/>
            </a:endParaRPr>
          </a:p>
          <a:p>
            <a:pPr marL="285750" marR="0" lvl="0" indent="-285750" algn="l" rtl="0">
              <a:spcBef>
                <a:spcPts val="0"/>
              </a:spcBef>
              <a:spcAft>
                <a:spcPts val="0"/>
              </a:spcAft>
              <a:buClr>
                <a:schemeClr val="lt1"/>
              </a:buClr>
              <a:buSzPts val="1800"/>
              <a:buFont typeface="Arial"/>
              <a:buChar char="•"/>
            </a:pPr>
            <a:r>
              <a:rPr lang="en-US" sz="1800" dirty="0" err="1">
                <a:solidFill>
                  <a:schemeClr val="lt1"/>
                </a:solidFill>
                <a:latin typeface="Montserrat" panose="00000500000000000000" pitchFamily="50" charset="0"/>
                <a:ea typeface="Century Gothic"/>
                <a:cs typeface="Century Gothic"/>
                <a:sym typeface="Century Gothic"/>
              </a:rPr>
              <a:t>Histamina</a:t>
            </a:r>
            <a:r>
              <a:rPr lang="en-US" sz="1800" dirty="0">
                <a:solidFill>
                  <a:schemeClr val="lt1"/>
                </a:solidFill>
                <a:latin typeface="Montserrat" panose="00000500000000000000" pitchFamily="50" charset="0"/>
                <a:ea typeface="Century Gothic"/>
                <a:cs typeface="Century Gothic"/>
                <a:sym typeface="Century Gothic"/>
              </a:rPr>
              <a:t>.</a:t>
            </a:r>
            <a:endParaRPr dirty="0">
              <a:latin typeface="Montserrat" panose="00000500000000000000" pitchFamily="50" charset="0"/>
            </a:endParaRPr>
          </a:p>
          <a:p>
            <a:pPr marL="285750" marR="0" lvl="0" indent="-285750" algn="l" rtl="0">
              <a:spcBef>
                <a:spcPts val="0"/>
              </a:spcBef>
              <a:spcAft>
                <a:spcPts val="0"/>
              </a:spcAft>
              <a:buClr>
                <a:schemeClr val="lt1"/>
              </a:buClr>
              <a:buSzPts val="1800"/>
              <a:buFont typeface="Arial"/>
              <a:buChar char="•"/>
            </a:pPr>
            <a:r>
              <a:rPr lang="en-US" sz="1800" dirty="0" err="1">
                <a:solidFill>
                  <a:schemeClr val="lt1"/>
                </a:solidFill>
                <a:latin typeface="Montserrat" panose="00000500000000000000" pitchFamily="50" charset="0"/>
                <a:ea typeface="Century Gothic"/>
                <a:cs typeface="Century Gothic"/>
                <a:sym typeface="Century Gothic"/>
              </a:rPr>
              <a:t>Prostaglandinas</a:t>
            </a:r>
            <a:r>
              <a:rPr lang="en-US" sz="1800" dirty="0">
                <a:solidFill>
                  <a:schemeClr val="lt1"/>
                </a:solidFill>
                <a:latin typeface="Montserrat" panose="00000500000000000000" pitchFamily="50" charset="0"/>
                <a:ea typeface="Century Gothic"/>
                <a:cs typeface="Century Gothic"/>
                <a:sym typeface="Century Gothic"/>
              </a:rPr>
              <a:t>.</a:t>
            </a:r>
            <a:endParaRPr dirty="0">
              <a:latin typeface="Montserrat" panose="00000500000000000000" pitchFamily="50" charset="0"/>
            </a:endParaRPr>
          </a:p>
          <a:p>
            <a:pPr marL="285750" marR="0" lvl="0" indent="-285750" algn="l" rtl="0">
              <a:spcBef>
                <a:spcPts val="0"/>
              </a:spcBef>
              <a:spcAft>
                <a:spcPts val="0"/>
              </a:spcAft>
              <a:buClr>
                <a:schemeClr val="lt1"/>
              </a:buClr>
              <a:buSzPts val="1800"/>
              <a:buFont typeface="Arial"/>
              <a:buChar char="•"/>
            </a:pPr>
            <a:r>
              <a:rPr lang="en-US" sz="1800" dirty="0" err="1">
                <a:solidFill>
                  <a:schemeClr val="lt1"/>
                </a:solidFill>
                <a:latin typeface="Montserrat" panose="00000500000000000000" pitchFamily="50" charset="0"/>
                <a:ea typeface="Century Gothic"/>
                <a:cs typeface="Century Gothic"/>
                <a:sym typeface="Century Gothic"/>
              </a:rPr>
              <a:t>Leucotrienos</a:t>
            </a:r>
            <a:r>
              <a:rPr lang="en-US" sz="1800" dirty="0">
                <a:solidFill>
                  <a:schemeClr val="lt1"/>
                </a:solidFill>
                <a:latin typeface="Montserrat" panose="00000500000000000000" pitchFamily="50" charset="0"/>
                <a:ea typeface="Century Gothic"/>
                <a:cs typeface="Century Gothic"/>
                <a:sym typeface="Century Gothic"/>
              </a:rPr>
              <a:t>.</a:t>
            </a:r>
            <a:endParaRPr dirty="0">
              <a:latin typeface="Montserrat" panose="00000500000000000000" pitchFamily="50" charset="0"/>
            </a:endParaRPr>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Montserrat" panose="00000500000000000000" pitchFamily="50" charset="0"/>
                <a:ea typeface="Century Gothic"/>
                <a:cs typeface="Century Gothic"/>
                <a:sym typeface="Century Gothic"/>
              </a:rPr>
              <a:t>PAF.</a:t>
            </a:r>
            <a:endParaRPr dirty="0">
              <a:latin typeface="Montserrat" panose="00000500000000000000" pitchFamily="50" charset="0"/>
            </a:endParaRPr>
          </a:p>
          <a:p>
            <a:pPr marL="285750" marR="0" lvl="0" indent="-285750" algn="l" rtl="0">
              <a:spcBef>
                <a:spcPts val="0"/>
              </a:spcBef>
              <a:spcAft>
                <a:spcPts val="0"/>
              </a:spcAft>
              <a:buClr>
                <a:schemeClr val="lt1"/>
              </a:buClr>
              <a:buSzPts val="1800"/>
              <a:buFont typeface="Arial"/>
              <a:buChar char="•"/>
            </a:pPr>
            <a:r>
              <a:rPr lang="en-US" sz="1800" dirty="0" err="1">
                <a:solidFill>
                  <a:schemeClr val="lt1"/>
                </a:solidFill>
                <a:latin typeface="Montserrat" panose="00000500000000000000" pitchFamily="50" charset="0"/>
                <a:ea typeface="Century Gothic"/>
                <a:cs typeface="Century Gothic"/>
                <a:sym typeface="Century Gothic"/>
              </a:rPr>
              <a:t>Citoquinas</a:t>
            </a:r>
            <a:r>
              <a:rPr lang="en-US" sz="1800" dirty="0">
                <a:solidFill>
                  <a:schemeClr val="lt1"/>
                </a:solidFill>
                <a:latin typeface="Montserrat" panose="00000500000000000000" pitchFamily="50" charset="0"/>
                <a:ea typeface="Century Gothic"/>
                <a:cs typeface="Century Gothic"/>
                <a:sym typeface="Century Gothic"/>
              </a:rPr>
              <a:t>.</a:t>
            </a:r>
            <a:endParaRPr dirty="0">
              <a:latin typeface="Montserrat" panose="00000500000000000000" pitchFamily="50" charset="0"/>
            </a:endParaRPr>
          </a:p>
        </p:txBody>
      </p:sp>
      <p:sp>
        <p:nvSpPr>
          <p:cNvPr id="515" name="Google Shape;515;p20"/>
          <p:cNvSpPr txBox="1"/>
          <p:nvPr/>
        </p:nvSpPr>
        <p:spPr>
          <a:xfrm>
            <a:off x="2057066" y="4023539"/>
            <a:ext cx="3314067" cy="2308324"/>
          </a:xfrm>
          <a:prstGeom prst="rect">
            <a:avLst/>
          </a:prstGeom>
          <a:solidFill>
            <a:srgbClr val="EF7993"/>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lt1"/>
                </a:solidFill>
                <a:latin typeface="Montserrat" panose="00000500000000000000" pitchFamily="50" charset="0"/>
                <a:ea typeface="Century Gothic"/>
                <a:cs typeface="Century Gothic"/>
                <a:sym typeface="Century Gothic"/>
              </a:rPr>
              <a:t>Eosinófilos</a:t>
            </a:r>
            <a:endParaRPr dirty="0">
              <a:latin typeface="Montserrat" panose="00000500000000000000" pitchFamily="50" charset="0"/>
            </a:endParaRPr>
          </a:p>
          <a:p>
            <a:pPr marL="285750" marR="0" lvl="0" indent="-285750" algn="l" rtl="0">
              <a:spcBef>
                <a:spcPts val="0"/>
              </a:spcBef>
              <a:spcAft>
                <a:spcPts val="0"/>
              </a:spcAft>
              <a:buClr>
                <a:schemeClr val="lt1"/>
              </a:buClr>
              <a:buSzPts val="1800"/>
              <a:buFont typeface="Arial"/>
              <a:buChar char="•"/>
            </a:pPr>
            <a:r>
              <a:rPr lang="en-US" sz="1800" dirty="0" err="1">
                <a:solidFill>
                  <a:schemeClr val="lt1"/>
                </a:solidFill>
                <a:latin typeface="Montserrat" panose="00000500000000000000" pitchFamily="50" charset="0"/>
                <a:ea typeface="Century Gothic"/>
                <a:cs typeface="Century Gothic"/>
                <a:sym typeface="Century Gothic"/>
              </a:rPr>
              <a:t>Citoquinas</a:t>
            </a:r>
            <a:r>
              <a:rPr lang="en-US" sz="1800" dirty="0">
                <a:solidFill>
                  <a:schemeClr val="lt1"/>
                </a:solidFill>
                <a:latin typeface="Montserrat" panose="00000500000000000000" pitchFamily="50" charset="0"/>
                <a:ea typeface="Century Gothic"/>
                <a:cs typeface="Century Gothic"/>
                <a:sym typeface="Century Gothic"/>
              </a:rPr>
              <a:t> (IL-5, IL-13).</a:t>
            </a:r>
            <a:endParaRPr dirty="0">
              <a:latin typeface="Montserrat" panose="00000500000000000000" pitchFamily="50" charset="0"/>
            </a:endParaRPr>
          </a:p>
          <a:p>
            <a:pPr marL="285750" marR="0" lvl="0" indent="-285750" algn="l" rtl="0">
              <a:spcBef>
                <a:spcPts val="0"/>
              </a:spcBef>
              <a:spcAft>
                <a:spcPts val="0"/>
              </a:spcAft>
              <a:buClr>
                <a:schemeClr val="lt1"/>
              </a:buClr>
              <a:buSzPts val="1800"/>
              <a:buFont typeface="Arial"/>
              <a:buChar char="•"/>
            </a:pPr>
            <a:r>
              <a:rPr lang="en-US" sz="1800" dirty="0" err="1">
                <a:solidFill>
                  <a:schemeClr val="lt1"/>
                </a:solidFill>
                <a:latin typeface="Montserrat" panose="00000500000000000000" pitchFamily="50" charset="0"/>
                <a:ea typeface="Century Gothic"/>
                <a:cs typeface="Century Gothic"/>
                <a:sym typeface="Century Gothic"/>
              </a:rPr>
              <a:t>Quimiocinas</a:t>
            </a:r>
            <a:r>
              <a:rPr lang="en-US" sz="1800" dirty="0">
                <a:solidFill>
                  <a:schemeClr val="lt1"/>
                </a:solidFill>
                <a:latin typeface="Montserrat" panose="00000500000000000000" pitchFamily="50" charset="0"/>
                <a:ea typeface="Century Gothic"/>
                <a:cs typeface="Century Gothic"/>
                <a:sym typeface="Century Gothic"/>
              </a:rPr>
              <a:t>.</a:t>
            </a:r>
            <a:endParaRPr sz="1800" dirty="0">
              <a:solidFill>
                <a:schemeClr val="lt1"/>
              </a:solidFill>
              <a:latin typeface="Montserrat" panose="00000500000000000000" pitchFamily="50" charset="0"/>
              <a:ea typeface="Century Gothic"/>
              <a:cs typeface="Century Gothic"/>
              <a:sym typeface="Century Gothic"/>
            </a:endParaRPr>
          </a:p>
          <a:p>
            <a:pPr marL="285750" marR="0" lvl="0" indent="-285750" algn="l" rtl="0">
              <a:spcBef>
                <a:spcPts val="0"/>
              </a:spcBef>
              <a:spcAft>
                <a:spcPts val="0"/>
              </a:spcAft>
              <a:buClr>
                <a:schemeClr val="lt1"/>
              </a:buClr>
              <a:buSzPts val="1800"/>
              <a:buFont typeface="Arial"/>
              <a:buChar char="•"/>
            </a:pPr>
            <a:r>
              <a:rPr lang="en-US" sz="1800" dirty="0" err="1">
                <a:solidFill>
                  <a:schemeClr val="lt1"/>
                </a:solidFill>
                <a:latin typeface="Montserrat" panose="00000500000000000000" pitchFamily="50" charset="0"/>
                <a:ea typeface="Century Gothic"/>
                <a:cs typeface="Century Gothic"/>
                <a:sym typeface="Century Gothic"/>
              </a:rPr>
              <a:t>Leucotrienos</a:t>
            </a:r>
            <a:r>
              <a:rPr lang="en-US" sz="1800" dirty="0">
                <a:solidFill>
                  <a:schemeClr val="lt1"/>
                </a:solidFill>
                <a:latin typeface="Montserrat" panose="00000500000000000000" pitchFamily="50" charset="0"/>
                <a:ea typeface="Century Gothic"/>
                <a:cs typeface="Century Gothic"/>
                <a:sym typeface="Century Gothic"/>
              </a:rPr>
              <a:t>.</a:t>
            </a:r>
            <a:endParaRPr dirty="0">
              <a:latin typeface="Montserrat" panose="00000500000000000000" pitchFamily="50" charset="0"/>
            </a:endParaRPr>
          </a:p>
          <a:p>
            <a:pPr marL="285750" marR="0" lvl="0" indent="-285750" algn="l" rtl="0">
              <a:spcBef>
                <a:spcPts val="0"/>
              </a:spcBef>
              <a:spcAft>
                <a:spcPts val="0"/>
              </a:spcAft>
              <a:buClr>
                <a:schemeClr val="lt1"/>
              </a:buClr>
              <a:buSzPts val="1800"/>
              <a:buFont typeface="Arial"/>
              <a:buChar char="•"/>
            </a:pPr>
            <a:r>
              <a:rPr lang="en-US" sz="1800" dirty="0" err="1">
                <a:solidFill>
                  <a:schemeClr val="lt1"/>
                </a:solidFill>
                <a:latin typeface="Montserrat" panose="00000500000000000000" pitchFamily="50" charset="0"/>
                <a:ea typeface="Century Gothic"/>
                <a:cs typeface="Century Gothic"/>
                <a:sym typeface="Century Gothic"/>
              </a:rPr>
              <a:t>Proteínas</a:t>
            </a:r>
            <a:r>
              <a:rPr lang="en-US" sz="1800" dirty="0">
                <a:solidFill>
                  <a:schemeClr val="lt1"/>
                </a:solidFill>
                <a:latin typeface="Montserrat" panose="00000500000000000000" pitchFamily="50" charset="0"/>
                <a:ea typeface="Century Gothic"/>
                <a:cs typeface="Century Gothic"/>
                <a:sym typeface="Century Gothic"/>
              </a:rPr>
              <a:t> </a:t>
            </a:r>
            <a:r>
              <a:rPr lang="en-US" sz="1800" dirty="0" err="1">
                <a:solidFill>
                  <a:schemeClr val="lt1"/>
                </a:solidFill>
                <a:latin typeface="Montserrat" panose="00000500000000000000" pitchFamily="50" charset="0"/>
                <a:ea typeface="Century Gothic"/>
                <a:cs typeface="Century Gothic"/>
                <a:sym typeface="Century Gothic"/>
              </a:rPr>
              <a:t>citotóxicas</a:t>
            </a:r>
            <a:r>
              <a:rPr lang="en-US" sz="1800" dirty="0">
                <a:solidFill>
                  <a:schemeClr val="lt1"/>
                </a:solidFill>
                <a:latin typeface="Montserrat" panose="00000500000000000000" pitchFamily="50" charset="0"/>
                <a:ea typeface="Century Gothic"/>
                <a:cs typeface="Century Gothic"/>
                <a:sym typeface="Century Gothic"/>
              </a:rPr>
              <a:t> del </a:t>
            </a:r>
            <a:r>
              <a:rPr lang="en-US" sz="1800" dirty="0" err="1">
                <a:solidFill>
                  <a:schemeClr val="lt1"/>
                </a:solidFill>
                <a:latin typeface="Montserrat" panose="00000500000000000000" pitchFamily="50" charset="0"/>
                <a:ea typeface="Century Gothic"/>
                <a:cs typeface="Century Gothic"/>
                <a:sym typeface="Century Gothic"/>
              </a:rPr>
              <a:t>eosinófilo</a:t>
            </a:r>
            <a:r>
              <a:rPr lang="en-US" sz="1800" dirty="0">
                <a:solidFill>
                  <a:schemeClr val="lt1"/>
                </a:solidFill>
                <a:latin typeface="Montserrat" panose="00000500000000000000" pitchFamily="50" charset="0"/>
                <a:ea typeface="Century Gothic"/>
                <a:cs typeface="Century Gothic"/>
                <a:sym typeface="Century Gothic"/>
              </a:rPr>
              <a:t>: MBP, EPO, ECP, NDE.</a:t>
            </a:r>
            <a:endParaRPr dirty="0">
              <a:latin typeface="Montserrat" panose="00000500000000000000" pitchFamily="50" charset="0"/>
            </a:endParaRPr>
          </a:p>
          <a:p>
            <a:pPr marL="285750" marR="0" lvl="0" indent="-285750" algn="l" rtl="0">
              <a:spcBef>
                <a:spcPts val="0"/>
              </a:spcBef>
              <a:spcAft>
                <a:spcPts val="0"/>
              </a:spcAft>
              <a:buClr>
                <a:schemeClr val="lt1"/>
              </a:buClr>
              <a:buSzPts val="1800"/>
              <a:buFont typeface="Arial"/>
              <a:buChar char="•"/>
            </a:pPr>
            <a:r>
              <a:rPr lang="en-US" sz="1800" dirty="0" err="1">
                <a:solidFill>
                  <a:schemeClr val="lt1"/>
                </a:solidFill>
                <a:latin typeface="Montserrat" panose="00000500000000000000" pitchFamily="50" charset="0"/>
                <a:ea typeface="Century Gothic"/>
                <a:cs typeface="Century Gothic"/>
                <a:sym typeface="Century Gothic"/>
              </a:rPr>
              <a:t>Factores</a:t>
            </a:r>
            <a:r>
              <a:rPr lang="en-US" sz="1800" dirty="0">
                <a:solidFill>
                  <a:schemeClr val="lt1"/>
                </a:solidFill>
                <a:latin typeface="Montserrat" panose="00000500000000000000" pitchFamily="50" charset="0"/>
                <a:ea typeface="Century Gothic"/>
                <a:cs typeface="Century Gothic"/>
                <a:sym typeface="Century Gothic"/>
              </a:rPr>
              <a:t> de </a:t>
            </a:r>
            <a:r>
              <a:rPr lang="en-US" sz="1800" dirty="0" err="1">
                <a:solidFill>
                  <a:schemeClr val="lt1"/>
                </a:solidFill>
                <a:latin typeface="Montserrat" panose="00000500000000000000" pitchFamily="50" charset="0"/>
                <a:ea typeface="Century Gothic"/>
                <a:cs typeface="Century Gothic"/>
                <a:sym typeface="Century Gothic"/>
              </a:rPr>
              <a:t>crecimiento</a:t>
            </a:r>
            <a:r>
              <a:rPr lang="en-US" sz="1800" dirty="0">
                <a:solidFill>
                  <a:schemeClr val="lt1"/>
                </a:solidFill>
                <a:latin typeface="Montserrat" panose="00000500000000000000" pitchFamily="50" charset="0"/>
                <a:ea typeface="Century Gothic"/>
                <a:cs typeface="Century Gothic"/>
                <a:sym typeface="Century Gothic"/>
              </a:rPr>
              <a:t>.</a:t>
            </a:r>
            <a:endParaRPr dirty="0">
              <a:latin typeface="Montserrat" panose="00000500000000000000" pitchFamily="50" charset="0"/>
            </a:endParaRPr>
          </a:p>
        </p:txBody>
      </p:sp>
      <p:sp>
        <p:nvSpPr>
          <p:cNvPr id="516" name="Google Shape;516;p20"/>
          <p:cNvSpPr txBox="1"/>
          <p:nvPr/>
        </p:nvSpPr>
        <p:spPr>
          <a:xfrm>
            <a:off x="8573415" y="1044314"/>
            <a:ext cx="3314067" cy="1477328"/>
          </a:xfrm>
          <a:prstGeom prst="rect">
            <a:avLst/>
          </a:prstGeom>
          <a:solidFill>
            <a:srgbClr val="99BAED"/>
          </a:solidFill>
          <a:ln w="9525" cap="flat" cmpd="sng">
            <a:solidFill>
              <a:srgbClr val="17438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lt1"/>
                </a:solidFill>
                <a:latin typeface="Montserrat" panose="00000500000000000000" pitchFamily="50" charset="0"/>
                <a:ea typeface="Century Gothic"/>
                <a:cs typeface="Century Gothic"/>
                <a:sym typeface="Century Gothic"/>
              </a:rPr>
              <a:t>Paucigranulocítica</a:t>
            </a:r>
            <a:endParaRPr sz="1800" b="1" dirty="0">
              <a:solidFill>
                <a:schemeClr val="lt1"/>
              </a:solidFill>
              <a:latin typeface="Montserrat" panose="00000500000000000000" pitchFamily="50" charset="0"/>
              <a:ea typeface="Century Gothic"/>
              <a:cs typeface="Century Gothic"/>
              <a:sym typeface="Century Gothic"/>
            </a:endParaRPr>
          </a:p>
          <a:p>
            <a:pPr marL="285750" marR="0" lvl="0" indent="-285750" algn="l" rtl="0">
              <a:spcBef>
                <a:spcPts val="0"/>
              </a:spcBef>
              <a:spcAft>
                <a:spcPts val="0"/>
              </a:spcAft>
              <a:buClr>
                <a:schemeClr val="lt1"/>
              </a:buClr>
              <a:buSzPts val="1800"/>
              <a:buFont typeface="Arial"/>
              <a:buChar char="•"/>
            </a:pPr>
            <a:r>
              <a:rPr lang="en-US" sz="1800" dirty="0" err="1">
                <a:solidFill>
                  <a:schemeClr val="lt1"/>
                </a:solidFill>
                <a:latin typeface="Montserrat" panose="00000500000000000000" pitchFamily="50" charset="0"/>
                <a:ea typeface="Century Gothic"/>
                <a:cs typeface="Century Gothic"/>
                <a:sym typeface="Century Gothic"/>
              </a:rPr>
              <a:t>Reconsiderar</a:t>
            </a:r>
            <a:r>
              <a:rPr lang="en-US" sz="1800" dirty="0">
                <a:solidFill>
                  <a:schemeClr val="lt1"/>
                </a:solidFill>
                <a:latin typeface="Montserrat" panose="00000500000000000000" pitchFamily="50" charset="0"/>
                <a:ea typeface="Century Gothic"/>
                <a:cs typeface="Century Gothic"/>
                <a:sym typeface="Century Gothic"/>
              </a:rPr>
              <a:t> Dx.</a:t>
            </a:r>
            <a:endParaRPr sz="1800" dirty="0">
              <a:solidFill>
                <a:schemeClr val="lt1"/>
              </a:solidFill>
              <a:latin typeface="Montserrat" panose="00000500000000000000" pitchFamily="50" charset="0"/>
              <a:ea typeface="Century Gothic"/>
              <a:cs typeface="Century Gothic"/>
              <a:sym typeface="Century Gothic"/>
            </a:endParaRPr>
          </a:p>
          <a:p>
            <a:pPr marL="285750" marR="0" lvl="0" indent="-285750" algn="l" rtl="0">
              <a:spcBef>
                <a:spcPts val="0"/>
              </a:spcBef>
              <a:spcAft>
                <a:spcPts val="0"/>
              </a:spcAft>
              <a:buClr>
                <a:schemeClr val="lt1"/>
              </a:buClr>
              <a:buSzPts val="1800"/>
              <a:buFont typeface="Arial"/>
              <a:buChar char="•"/>
            </a:pPr>
            <a:r>
              <a:rPr lang="en-US" sz="1800" dirty="0" err="1">
                <a:solidFill>
                  <a:schemeClr val="lt1"/>
                </a:solidFill>
                <a:latin typeface="Montserrat" panose="00000500000000000000" pitchFamily="50" charset="0"/>
                <a:ea typeface="Century Gothic"/>
                <a:cs typeface="Century Gothic"/>
                <a:sym typeface="Century Gothic"/>
              </a:rPr>
              <a:t>Obesos</a:t>
            </a:r>
            <a:r>
              <a:rPr lang="en-US" sz="1800" dirty="0">
                <a:solidFill>
                  <a:schemeClr val="lt1"/>
                </a:solidFill>
                <a:latin typeface="Montserrat" panose="00000500000000000000" pitchFamily="50" charset="0"/>
                <a:ea typeface="Century Gothic"/>
                <a:cs typeface="Century Gothic"/>
                <a:sym typeface="Century Gothic"/>
              </a:rPr>
              <a:t>, </a:t>
            </a:r>
            <a:r>
              <a:rPr lang="en-US" sz="1800" dirty="0" err="1">
                <a:solidFill>
                  <a:schemeClr val="lt1"/>
                </a:solidFill>
                <a:latin typeface="Montserrat" panose="00000500000000000000" pitchFamily="50" charset="0"/>
                <a:ea typeface="Century Gothic"/>
                <a:cs typeface="Century Gothic"/>
                <a:sym typeface="Century Gothic"/>
              </a:rPr>
              <a:t>asma</a:t>
            </a:r>
            <a:r>
              <a:rPr lang="en-US" sz="1800" dirty="0">
                <a:solidFill>
                  <a:schemeClr val="lt1"/>
                </a:solidFill>
                <a:latin typeface="Montserrat" panose="00000500000000000000" pitchFamily="50" charset="0"/>
                <a:ea typeface="Century Gothic"/>
                <a:cs typeface="Century Gothic"/>
                <a:sym typeface="Century Gothic"/>
              </a:rPr>
              <a:t> </a:t>
            </a:r>
            <a:r>
              <a:rPr lang="en-US" sz="1800" dirty="0" err="1">
                <a:solidFill>
                  <a:schemeClr val="lt1"/>
                </a:solidFill>
                <a:latin typeface="Montserrat" panose="00000500000000000000" pitchFamily="50" charset="0"/>
                <a:ea typeface="Century Gothic"/>
                <a:cs typeface="Century Gothic"/>
                <a:sym typeface="Century Gothic"/>
              </a:rPr>
              <a:t>leve</a:t>
            </a:r>
            <a:r>
              <a:rPr lang="en-US" sz="1800" dirty="0">
                <a:solidFill>
                  <a:schemeClr val="lt1"/>
                </a:solidFill>
                <a:latin typeface="Montserrat" panose="00000500000000000000" pitchFamily="50" charset="0"/>
                <a:ea typeface="Century Gothic"/>
                <a:cs typeface="Century Gothic"/>
                <a:sym typeface="Century Gothic"/>
              </a:rPr>
              <a:t>, </a:t>
            </a:r>
            <a:r>
              <a:rPr lang="en-US" sz="1800" dirty="0" err="1">
                <a:solidFill>
                  <a:schemeClr val="lt1"/>
                </a:solidFill>
                <a:latin typeface="Montserrat" panose="00000500000000000000" pitchFamily="50" charset="0"/>
                <a:ea typeface="Century Gothic"/>
                <a:cs typeface="Century Gothic"/>
                <a:sym typeface="Century Gothic"/>
              </a:rPr>
              <a:t>tratamiento</a:t>
            </a:r>
            <a:r>
              <a:rPr lang="en-US" sz="1800" dirty="0">
                <a:solidFill>
                  <a:schemeClr val="lt1"/>
                </a:solidFill>
                <a:latin typeface="Montserrat" panose="00000500000000000000" pitchFamily="50" charset="0"/>
                <a:ea typeface="Century Gothic"/>
                <a:cs typeface="Century Gothic"/>
                <a:sym typeface="Century Gothic"/>
              </a:rPr>
              <a:t> </a:t>
            </a:r>
            <a:r>
              <a:rPr lang="en-US" sz="1800" dirty="0" err="1">
                <a:solidFill>
                  <a:schemeClr val="lt1"/>
                </a:solidFill>
                <a:latin typeface="Montserrat" panose="00000500000000000000" pitchFamily="50" charset="0"/>
                <a:ea typeface="Century Gothic"/>
                <a:cs typeface="Century Gothic"/>
                <a:sym typeface="Century Gothic"/>
              </a:rPr>
              <a:t>prolongado</a:t>
            </a:r>
            <a:r>
              <a:rPr lang="en-US" sz="1800" dirty="0">
                <a:solidFill>
                  <a:schemeClr val="lt1"/>
                </a:solidFill>
                <a:latin typeface="Montserrat" panose="00000500000000000000" pitchFamily="50" charset="0"/>
                <a:ea typeface="Century Gothic"/>
                <a:cs typeface="Century Gothic"/>
                <a:sym typeface="Century Gothic"/>
              </a:rPr>
              <a:t> con </a:t>
            </a:r>
            <a:r>
              <a:rPr lang="en-US" sz="1800" dirty="0" err="1">
                <a:solidFill>
                  <a:schemeClr val="lt1"/>
                </a:solidFill>
                <a:latin typeface="Montserrat" panose="00000500000000000000" pitchFamily="50" charset="0"/>
                <a:ea typeface="Century Gothic"/>
                <a:cs typeface="Century Gothic"/>
                <a:sym typeface="Century Gothic"/>
              </a:rPr>
              <a:t>corticoides</a:t>
            </a:r>
            <a:r>
              <a:rPr lang="en-US" sz="1800" dirty="0">
                <a:solidFill>
                  <a:schemeClr val="lt1"/>
                </a:solidFill>
                <a:latin typeface="Montserrat" panose="00000500000000000000" pitchFamily="50" charset="0"/>
                <a:ea typeface="Century Gothic"/>
                <a:cs typeface="Century Gothic"/>
                <a:sym typeface="Century Gothic"/>
              </a:rPr>
              <a:t>.</a:t>
            </a:r>
            <a:endParaRPr dirty="0">
              <a:latin typeface="Montserrat" panose="00000500000000000000" pitchFamily="50" charset="0"/>
            </a:endParaRPr>
          </a:p>
        </p:txBody>
      </p:sp>
      <p:sp>
        <p:nvSpPr>
          <p:cNvPr id="517" name="Google Shape;517;p20"/>
          <p:cNvSpPr txBox="1"/>
          <p:nvPr/>
        </p:nvSpPr>
        <p:spPr>
          <a:xfrm>
            <a:off x="8573414" y="3937256"/>
            <a:ext cx="3314067" cy="1477328"/>
          </a:xfrm>
          <a:prstGeom prst="rect">
            <a:avLst/>
          </a:prstGeom>
          <a:solidFill>
            <a:srgbClr val="99BAED"/>
          </a:solidFill>
          <a:ln w="9525" cap="flat" cmpd="sng">
            <a:solidFill>
              <a:srgbClr val="17438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lt1"/>
                </a:solidFill>
                <a:latin typeface="Montserrat" panose="00000500000000000000" pitchFamily="50" charset="0"/>
                <a:ea typeface="Century Gothic"/>
                <a:cs typeface="Century Gothic"/>
                <a:sym typeface="Century Gothic"/>
              </a:rPr>
              <a:t>Neutrofílica</a:t>
            </a:r>
            <a:endParaRPr sz="1800" b="1" dirty="0">
              <a:solidFill>
                <a:schemeClr val="lt1"/>
              </a:solidFill>
              <a:latin typeface="Montserrat" panose="00000500000000000000" pitchFamily="50" charset="0"/>
              <a:ea typeface="Century Gothic"/>
              <a:cs typeface="Century Gothic"/>
              <a:sym typeface="Century Gothic"/>
            </a:endParaRPr>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Montserrat" panose="00000500000000000000" pitchFamily="50" charset="0"/>
                <a:ea typeface="Century Gothic"/>
                <a:cs typeface="Century Gothic"/>
                <a:sym typeface="Century Gothic"/>
              </a:rPr>
              <a:t>IL-23.</a:t>
            </a:r>
            <a:endParaRPr dirty="0">
              <a:latin typeface="Montserrat" panose="00000500000000000000" pitchFamily="50" charset="0"/>
            </a:endParaRPr>
          </a:p>
          <a:p>
            <a:pPr marL="285750" marR="0" lvl="0" indent="-285750" algn="l" rtl="0">
              <a:spcBef>
                <a:spcPts val="0"/>
              </a:spcBef>
              <a:spcAft>
                <a:spcPts val="0"/>
              </a:spcAft>
              <a:buClr>
                <a:schemeClr val="lt1"/>
              </a:buClr>
              <a:buSzPts val="1800"/>
              <a:buFont typeface="Arial"/>
              <a:buChar char="•"/>
            </a:pPr>
            <a:r>
              <a:rPr lang="en-US" sz="1800" dirty="0" err="1">
                <a:solidFill>
                  <a:schemeClr val="lt1"/>
                </a:solidFill>
                <a:latin typeface="Montserrat" panose="00000500000000000000" pitchFamily="50" charset="0"/>
                <a:ea typeface="Century Gothic"/>
                <a:cs typeface="Century Gothic"/>
                <a:sym typeface="Century Gothic"/>
              </a:rPr>
              <a:t>Supresión</a:t>
            </a:r>
            <a:r>
              <a:rPr lang="en-US" sz="1800" dirty="0">
                <a:solidFill>
                  <a:schemeClr val="lt1"/>
                </a:solidFill>
                <a:latin typeface="Montserrat" panose="00000500000000000000" pitchFamily="50" charset="0"/>
                <a:ea typeface="Century Gothic"/>
                <a:cs typeface="Century Gothic"/>
                <a:sym typeface="Century Gothic"/>
              </a:rPr>
              <a:t> T2.</a:t>
            </a:r>
            <a:endParaRPr dirty="0">
              <a:latin typeface="Montserrat" panose="00000500000000000000" pitchFamily="50" charset="0"/>
            </a:endParaRPr>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Montserrat" panose="00000500000000000000" pitchFamily="50" charset="0"/>
                <a:ea typeface="Century Gothic"/>
                <a:cs typeface="Century Gothic"/>
                <a:sym typeface="Century Gothic"/>
              </a:rPr>
              <a:t>ILC3.</a:t>
            </a:r>
            <a:endParaRPr dirty="0">
              <a:latin typeface="Montserrat" panose="00000500000000000000" pitchFamily="50" charset="0"/>
            </a:endParaRPr>
          </a:p>
          <a:p>
            <a:pPr marL="285750" marR="0" lvl="0" indent="-285750" algn="l" rtl="0">
              <a:spcBef>
                <a:spcPts val="0"/>
              </a:spcBef>
              <a:spcAft>
                <a:spcPts val="0"/>
              </a:spcAft>
              <a:buClr>
                <a:schemeClr val="lt1"/>
              </a:buClr>
              <a:buSzPts val="1800"/>
              <a:buFont typeface="Arial"/>
              <a:buChar char="•"/>
            </a:pPr>
            <a:r>
              <a:rPr lang="en-US" sz="1800" dirty="0" err="1">
                <a:solidFill>
                  <a:schemeClr val="lt1"/>
                </a:solidFill>
                <a:latin typeface="Montserrat" panose="00000500000000000000" pitchFamily="50" charset="0"/>
                <a:ea typeface="Century Gothic"/>
                <a:cs typeface="Century Gothic"/>
                <a:sym typeface="Century Gothic"/>
              </a:rPr>
              <a:t>Inflamasoma</a:t>
            </a:r>
            <a:r>
              <a:rPr lang="en-US" sz="1800" dirty="0">
                <a:solidFill>
                  <a:schemeClr val="lt1"/>
                </a:solidFill>
                <a:latin typeface="Montserrat" panose="00000500000000000000" pitchFamily="50" charset="0"/>
                <a:ea typeface="Century Gothic"/>
                <a:cs typeface="Century Gothic"/>
                <a:sym typeface="Century Gothic"/>
              </a:rPr>
              <a:t> NLRP3.</a:t>
            </a:r>
            <a:endParaRPr dirty="0">
              <a:latin typeface="Montserrat" panose="00000500000000000000" pitchFamily="50" charset="0"/>
            </a:endParaRPr>
          </a:p>
        </p:txBody>
      </p:sp>
    </p:spTree>
    <p:extLst>
      <p:ext uri="{BB962C8B-B14F-4D97-AF65-F5344CB8AC3E}">
        <p14:creationId xmlns:p14="http://schemas.microsoft.com/office/powerpoint/2010/main" val="20722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
                                        </p:tgtEl>
                                        <p:attrNameLst>
                                          <p:attrName>style.visibility</p:attrName>
                                        </p:attrNameLst>
                                      </p:cBhvr>
                                      <p:to>
                                        <p:strVal val="visible"/>
                                      </p:to>
                                    </p:set>
                                    <p:animEffect transition="in" filter="fade">
                                      <p:cBhvr>
                                        <p:cTn id="7" dur="500"/>
                                        <p:tgtEl>
                                          <p:spTgt spid="5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5"/>
                                        </p:tgtEl>
                                        <p:attrNameLst>
                                          <p:attrName>style.visibility</p:attrName>
                                        </p:attrNameLst>
                                      </p:cBhvr>
                                      <p:to>
                                        <p:strVal val="visible"/>
                                      </p:to>
                                    </p:set>
                                    <p:animEffect transition="in" filter="fade">
                                      <p:cBhvr>
                                        <p:cTn id="12" dur="500"/>
                                        <p:tgtEl>
                                          <p:spTgt spid="5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14"/>
                                        </p:tgtEl>
                                      </p:cBhvr>
                                    </p:animEffect>
                                    <p:set>
                                      <p:cBhvr>
                                        <p:cTn id="17" dur="1" fill="hold">
                                          <p:stCondLst>
                                            <p:cond delay="500"/>
                                          </p:stCondLst>
                                        </p:cTn>
                                        <p:tgtEl>
                                          <p:spTgt spid="5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15"/>
                                        </p:tgtEl>
                                      </p:cBhvr>
                                    </p:animEffect>
                                    <p:set>
                                      <p:cBhvr>
                                        <p:cTn id="22" dur="1" fill="hold">
                                          <p:stCondLst>
                                            <p:cond delay="500"/>
                                          </p:stCondLst>
                                        </p:cTn>
                                        <p:tgtEl>
                                          <p:spTgt spid="5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6"/>
                                        </p:tgtEl>
                                        <p:attrNameLst>
                                          <p:attrName>style.visibility</p:attrName>
                                        </p:attrNameLst>
                                      </p:cBhvr>
                                      <p:to>
                                        <p:strVal val="visible"/>
                                      </p:to>
                                    </p:set>
                                    <p:animEffect transition="in" filter="fade">
                                      <p:cBhvr>
                                        <p:cTn id="27" dur="500"/>
                                        <p:tgtEl>
                                          <p:spTgt spid="5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16"/>
                                        </p:tgtEl>
                                      </p:cBhvr>
                                    </p:animEffect>
                                    <p:set>
                                      <p:cBhvr>
                                        <p:cTn id="32" dur="1" fill="hold">
                                          <p:stCondLst>
                                            <p:cond delay="500"/>
                                          </p:stCondLst>
                                        </p:cTn>
                                        <p:tgtEl>
                                          <p:spTgt spid="5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7"/>
                                        </p:tgtEl>
                                        <p:attrNameLst>
                                          <p:attrName>style.visibility</p:attrName>
                                        </p:attrNameLst>
                                      </p:cBhvr>
                                      <p:to>
                                        <p:strVal val="visible"/>
                                      </p:to>
                                    </p:set>
                                    <p:animEffect transition="in" filter="fade">
                                      <p:cBhvr>
                                        <p:cTn id="37" dur="500"/>
                                        <p:tgtEl>
                                          <p:spTgt spid="5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517"/>
                                        </p:tgtEl>
                                      </p:cBhvr>
                                    </p:animEffect>
                                    <p:set>
                                      <p:cBhvr>
                                        <p:cTn id="42" dur="1" fill="hold">
                                          <p:stCondLst>
                                            <p:cond delay="500"/>
                                          </p:stCondLst>
                                        </p:cTn>
                                        <p:tgtEl>
                                          <p:spTgt spid="5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78468" y="482973"/>
            <a:ext cx="8911687" cy="1280890"/>
          </a:xfrm>
        </p:spPr>
        <p:txBody>
          <a:bodyPr>
            <a:normAutofit/>
          </a:bodyPr>
          <a:lstStyle/>
          <a:p>
            <a:r>
              <a:rPr lang="es-CO" sz="2400" dirty="0">
                <a:latin typeface="Montserrat" panose="00000500000000000000" pitchFamily="50" charset="0"/>
              </a:rPr>
              <a:t>Asma T2</a:t>
            </a:r>
          </a:p>
        </p:txBody>
      </p:sp>
      <p:sp>
        <p:nvSpPr>
          <p:cNvPr id="5" name="Rectangle 1"/>
          <p:cNvSpPr>
            <a:spLocks noChangeArrowheads="1"/>
          </p:cNvSpPr>
          <p:nvPr/>
        </p:nvSpPr>
        <p:spPr bwMode="auto">
          <a:xfrm>
            <a:off x="4085431" y="5676094"/>
            <a:ext cx="75664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dirty="0">
                <a:solidFill>
                  <a:srgbClr val="00AAA7"/>
                </a:solidFill>
                <a:latin typeface="Montserrat" panose="00000500000000000000" pitchFamily="50" charset="0"/>
              </a:rPr>
              <a:t>M</a:t>
            </a:r>
            <a:r>
              <a:rPr kumimoji="0" lang="en-US" altLang="en-US" sz="800" b="0" i="0" u="none" strike="noStrike" cap="none" normalizeH="0" baseline="0" dirty="0">
                <a:ln>
                  <a:noFill/>
                </a:ln>
                <a:solidFill>
                  <a:srgbClr val="00AAA7"/>
                </a:solidFill>
                <a:effectLst/>
                <a:latin typeface="Montserrat" panose="00000500000000000000" pitchFamily="50" charset="0"/>
              </a:rPr>
              <a:t>odificado: Lambrecht BN, Hammad H, Fahy JV. The Cytokines of Asthma. Immunity. 2019 Apr 16;50(4):975-991. doi: 10.1016/j.immuni.2019.03.018. </a:t>
            </a:r>
          </a:p>
        </p:txBody>
      </p:sp>
      <p:sp>
        <p:nvSpPr>
          <p:cNvPr id="6" name="Rectángulo redondeado 5"/>
          <p:cNvSpPr/>
          <p:nvPr/>
        </p:nvSpPr>
        <p:spPr>
          <a:xfrm>
            <a:off x="1827702" y="4832714"/>
            <a:ext cx="2101532" cy="77724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Montserrat" panose="00000500000000000000" pitchFamily="50" charset="0"/>
              </a:rPr>
              <a:t>IL-33, IL-25, TSLP y GM-CSF</a:t>
            </a:r>
            <a:endParaRPr lang="es-CO" sz="1600" dirty="0">
              <a:latin typeface="Montserrat" panose="00000500000000000000" pitchFamily="50" charset="0"/>
            </a:endParaRPr>
          </a:p>
        </p:txBody>
      </p:sp>
      <p:sp>
        <p:nvSpPr>
          <p:cNvPr id="7" name="Rectángulo redondeado 6"/>
          <p:cNvSpPr/>
          <p:nvPr/>
        </p:nvSpPr>
        <p:spPr>
          <a:xfrm>
            <a:off x="1753780" y="3633135"/>
            <a:ext cx="2269172" cy="62746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latin typeface="Montserrat" panose="00000500000000000000" pitchFamily="50" charset="0"/>
              </a:rPr>
              <a:t>PPR (reconocimiento)</a:t>
            </a:r>
          </a:p>
        </p:txBody>
      </p:sp>
      <p:sp>
        <p:nvSpPr>
          <p:cNvPr id="8" name="CuadroTexto 7"/>
          <p:cNvSpPr txBox="1"/>
          <p:nvPr/>
        </p:nvSpPr>
        <p:spPr>
          <a:xfrm>
            <a:off x="2422951" y="4346656"/>
            <a:ext cx="1293812" cy="338554"/>
          </a:xfrm>
          <a:prstGeom prst="rect">
            <a:avLst/>
          </a:prstGeom>
          <a:noFill/>
        </p:spPr>
        <p:txBody>
          <a:bodyPr wrap="square" rtlCol="0">
            <a:spAutoFit/>
          </a:bodyPr>
          <a:lstStyle/>
          <a:p>
            <a:r>
              <a:rPr lang="es-CO" sz="1600" b="1" dirty="0">
                <a:latin typeface="Montserrat" panose="00000500000000000000" pitchFamily="50" charset="0"/>
              </a:rPr>
              <a:t>NF-kB</a:t>
            </a:r>
          </a:p>
        </p:txBody>
      </p:sp>
      <p:pic>
        <p:nvPicPr>
          <p:cNvPr id="10" name="Imagen 9"/>
          <p:cNvPicPr>
            <a:picLocks noChangeAspect="1"/>
          </p:cNvPicPr>
          <p:nvPr/>
        </p:nvPicPr>
        <p:blipFill>
          <a:blip r:embed="rId3"/>
          <a:stretch>
            <a:fillRect/>
          </a:stretch>
        </p:blipFill>
        <p:spPr>
          <a:xfrm>
            <a:off x="4085431" y="1626504"/>
            <a:ext cx="7732712" cy="3933497"/>
          </a:xfrm>
          <a:prstGeom prst="rect">
            <a:avLst/>
          </a:prstGeom>
        </p:spPr>
      </p:pic>
      <p:sp>
        <p:nvSpPr>
          <p:cNvPr id="11" name="Rectángulo 10"/>
          <p:cNvSpPr/>
          <p:nvPr/>
        </p:nvSpPr>
        <p:spPr>
          <a:xfrm>
            <a:off x="9700532" y="5221334"/>
            <a:ext cx="165463" cy="338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latin typeface="Montserrat" panose="00000500000000000000" pitchFamily="50" charset="0"/>
            </a:endParaRPr>
          </a:p>
        </p:txBody>
      </p:sp>
      <p:sp>
        <p:nvSpPr>
          <p:cNvPr id="12" name="Rectángulo 11"/>
          <p:cNvSpPr/>
          <p:nvPr/>
        </p:nvSpPr>
        <p:spPr>
          <a:xfrm>
            <a:off x="4085431" y="1626504"/>
            <a:ext cx="7732712" cy="393349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s-CO" sz="1600" dirty="0">
              <a:latin typeface="Montserrat" panose="00000500000000000000" pitchFamily="50" charset="0"/>
            </a:endParaRPr>
          </a:p>
        </p:txBody>
      </p:sp>
      <p:pic>
        <p:nvPicPr>
          <p:cNvPr id="14" name="Imagen 13"/>
          <p:cNvPicPr>
            <a:picLocks noChangeAspect="1"/>
          </p:cNvPicPr>
          <p:nvPr/>
        </p:nvPicPr>
        <p:blipFill>
          <a:blip r:embed="rId4"/>
          <a:stretch>
            <a:fillRect/>
          </a:stretch>
        </p:blipFill>
        <p:spPr>
          <a:xfrm>
            <a:off x="4177399" y="4323174"/>
            <a:ext cx="1079125" cy="1079125"/>
          </a:xfrm>
          <a:prstGeom prst="rect">
            <a:avLst/>
          </a:prstGeom>
        </p:spPr>
      </p:pic>
      <p:sp>
        <p:nvSpPr>
          <p:cNvPr id="15" name="Elipse 14"/>
          <p:cNvSpPr/>
          <p:nvPr/>
        </p:nvSpPr>
        <p:spPr>
          <a:xfrm>
            <a:off x="3960473" y="2804899"/>
            <a:ext cx="3152697" cy="2755102"/>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CO" sz="1600" dirty="0">
              <a:latin typeface="Montserrat" panose="00000500000000000000" pitchFamily="50" charset="0"/>
            </a:endParaRPr>
          </a:p>
        </p:txBody>
      </p:sp>
      <p:sp>
        <p:nvSpPr>
          <p:cNvPr id="4" name="Rectángulo redondeado 3"/>
          <p:cNvSpPr/>
          <p:nvPr/>
        </p:nvSpPr>
        <p:spPr>
          <a:xfrm>
            <a:off x="1946905" y="2382187"/>
            <a:ext cx="1908701" cy="57320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latin typeface="Montserrat" panose="00000500000000000000" pitchFamily="50" charset="0"/>
              </a:rPr>
              <a:t>Daño epitelio respiratorio </a:t>
            </a:r>
          </a:p>
        </p:txBody>
      </p:sp>
      <p:sp>
        <p:nvSpPr>
          <p:cNvPr id="13" name="CuadroTexto 12"/>
          <p:cNvSpPr txBox="1"/>
          <p:nvPr/>
        </p:nvSpPr>
        <p:spPr>
          <a:xfrm>
            <a:off x="1444177" y="3106101"/>
            <a:ext cx="3028684" cy="338554"/>
          </a:xfrm>
          <a:prstGeom prst="rect">
            <a:avLst/>
          </a:prstGeom>
          <a:noFill/>
        </p:spPr>
        <p:txBody>
          <a:bodyPr wrap="square" rtlCol="0">
            <a:spAutoFit/>
          </a:bodyPr>
          <a:lstStyle/>
          <a:p>
            <a:r>
              <a:rPr lang="es-ES" sz="1600" dirty="0">
                <a:latin typeface="Montserrat" panose="00000500000000000000" pitchFamily="50" charset="0"/>
              </a:rPr>
              <a:t>E-</a:t>
            </a:r>
            <a:r>
              <a:rPr lang="es-ES" sz="1600" dirty="0" err="1">
                <a:latin typeface="Montserrat" panose="00000500000000000000" pitchFamily="50" charset="0"/>
              </a:rPr>
              <a:t>cadherina</a:t>
            </a:r>
            <a:r>
              <a:rPr lang="es-ES" sz="1600" dirty="0">
                <a:latin typeface="Montserrat" panose="00000500000000000000" pitchFamily="50" charset="0"/>
              </a:rPr>
              <a:t>, </a:t>
            </a:r>
            <a:r>
              <a:rPr lang="es-ES" sz="1600" dirty="0" err="1">
                <a:latin typeface="Montserrat" panose="00000500000000000000" pitchFamily="50" charset="0"/>
              </a:rPr>
              <a:t>claudina</a:t>
            </a:r>
            <a:endParaRPr lang="es-CO" sz="1600" dirty="0">
              <a:latin typeface="Montserrat" panose="00000500000000000000" pitchFamily="50" charset="0"/>
            </a:endParaRPr>
          </a:p>
        </p:txBody>
      </p:sp>
      <p:pic>
        <p:nvPicPr>
          <p:cNvPr id="16" name="Marcador de contenido 7" descr="File:Eozynofil.svg - Wikimedia Common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4312" y="3097400"/>
            <a:ext cx="1401616" cy="1698929"/>
          </a:xfrm>
          <a:prstGeom prst="rect">
            <a:avLst/>
          </a:prstGeom>
        </p:spPr>
      </p:pic>
      <p:sp>
        <p:nvSpPr>
          <p:cNvPr id="9" name="CuadroTexto 8"/>
          <p:cNvSpPr txBox="1"/>
          <p:nvPr/>
        </p:nvSpPr>
        <p:spPr>
          <a:xfrm>
            <a:off x="5094088" y="3633135"/>
            <a:ext cx="601151" cy="338554"/>
          </a:xfrm>
          <a:prstGeom prst="rect">
            <a:avLst/>
          </a:prstGeom>
          <a:noFill/>
        </p:spPr>
        <p:txBody>
          <a:bodyPr wrap="square" rtlCol="0">
            <a:spAutoFit/>
          </a:bodyPr>
          <a:lstStyle/>
          <a:p>
            <a:r>
              <a:rPr lang="es-CO" sz="1600">
                <a:latin typeface="Montserrat" panose="00000500000000000000" pitchFamily="50" charset="0"/>
              </a:rPr>
              <a:t>MS</a:t>
            </a:r>
          </a:p>
        </p:txBody>
      </p:sp>
    </p:spTree>
    <p:extLst>
      <p:ext uri="{BB962C8B-B14F-4D97-AF65-F5344CB8AC3E}">
        <p14:creationId xmlns:p14="http://schemas.microsoft.com/office/powerpoint/2010/main" val="98142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329847" y="697999"/>
            <a:ext cx="7450990" cy="5287112"/>
          </a:xfrm>
          <a:prstGeom prst="rect">
            <a:avLst/>
          </a:prstGeom>
        </p:spPr>
      </p:pic>
      <p:sp>
        <p:nvSpPr>
          <p:cNvPr id="5" name="Rectángulo 4"/>
          <p:cNvSpPr/>
          <p:nvPr/>
        </p:nvSpPr>
        <p:spPr>
          <a:xfrm>
            <a:off x="668918" y="6221835"/>
            <a:ext cx="9966960" cy="215444"/>
          </a:xfrm>
          <a:prstGeom prst="rect">
            <a:avLst/>
          </a:prstGeom>
        </p:spPr>
        <p:txBody>
          <a:bodyPr wrap="square">
            <a:spAutoFit/>
          </a:bodyPr>
          <a:lstStyle/>
          <a:p>
            <a:pPr lvl="0" defTabSz="914400" eaLnBrk="0" fontAlgn="base" hangingPunct="0">
              <a:spcBef>
                <a:spcPct val="0"/>
              </a:spcBef>
              <a:spcAft>
                <a:spcPct val="0"/>
              </a:spcAft>
            </a:pPr>
            <a:r>
              <a:rPr lang="en-US" altLang="en-US" sz="800" dirty="0">
                <a:solidFill>
                  <a:srgbClr val="00AAA7"/>
                </a:solidFill>
                <a:latin typeface="Montserrat" panose="00000500000000000000" pitchFamily="50" charset="0"/>
              </a:rPr>
              <a:t>Lambrecht BN, Hammad H, Fahy JV. The Cytokines of Asthma. Immunity. 2019 Apr 16;50(4):975-991. doi: 10.1016/j.immuni.2019.03.018. </a:t>
            </a:r>
          </a:p>
        </p:txBody>
      </p:sp>
      <p:sp>
        <p:nvSpPr>
          <p:cNvPr id="6" name="Rectángulo redondeado 5"/>
          <p:cNvSpPr/>
          <p:nvPr/>
        </p:nvSpPr>
        <p:spPr>
          <a:xfrm>
            <a:off x="901867" y="1325174"/>
            <a:ext cx="3292942" cy="125128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Montserrat" panose="00000500000000000000" pitchFamily="50" charset="0"/>
              </a:rPr>
              <a:t>TSLP: estimula C. dendríticas y promueve la inmunidad tipo 2.</a:t>
            </a:r>
            <a:endParaRPr lang="es-CO" sz="1600" dirty="0">
              <a:latin typeface="Montserrat" panose="00000500000000000000" pitchFamily="50" charset="0"/>
            </a:endParaRPr>
          </a:p>
        </p:txBody>
      </p:sp>
      <p:sp>
        <p:nvSpPr>
          <p:cNvPr id="7" name="Rectángulo redondeado 6"/>
          <p:cNvSpPr/>
          <p:nvPr/>
        </p:nvSpPr>
        <p:spPr>
          <a:xfrm>
            <a:off x="581025" y="2786316"/>
            <a:ext cx="3748822" cy="148172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Montserrat" panose="00000500000000000000" pitchFamily="50" charset="0"/>
              </a:rPr>
              <a:t>IL-33: expresión de citocinas Th2 (ILC2), activación de basófilos y eosinófilos. Remodelación vía respiratoria.</a:t>
            </a:r>
            <a:endParaRPr lang="es-CO" sz="1600" dirty="0">
              <a:latin typeface="Montserrat" panose="00000500000000000000" pitchFamily="50" charset="0"/>
            </a:endParaRPr>
          </a:p>
          <a:p>
            <a:pPr algn="ctr"/>
            <a:endParaRPr lang="es-CO" sz="1600" dirty="0">
              <a:latin typeface="Montserrat" panose="00000500000000000000" pitchFamily="50" charset="0"/>
            </a:endParaRPr>
          </a:p>
        </p:txBody>
      </p:sp>
      <p:sp>
        <p:nvSpPr>
          <p:cNvPr id="8" name="Rectángulo redondeado 7"/>
          <p:cNvSpPr/>
          <p:nvPr/>
        </p:nvSpPr>
        <p:spPr>
          <a:xfrm>
            <a:off x="581025" y="4477897"/>
            <a:ext cx="3748822" cy="125128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Montserrat" panose="00000500000000000000" pitchFamily="50" charset="0"/>
              </a:rPr>
              <a:t>IL-25: regulan a OX40L y suprimen la producción de IL-12. Activación y de células efectoras Th2, ILC2.</a:t>
            </a:r>
            <a:endParaRPr lang="es-CO" sz="1600" dirty="0">
              <a:latin typeface="Montserrat" panose="00000500000000000000" pitchFamily="50" charset="0"/>
            </a:endParaRPr>
          </a:p>
        </p:txBody>
      </p:sp>
      <p:sp>
        <p:nvSpPr>
          <p:cNvPr id="10" name="Rectángulo 9"/>
          <p:cNvSpPr/>
          <p:nvPr/>
        </p:nvSpPr>
        <p:spPr>
          <a:xfrm>
            <a:off x="7062036" y="2383952"/>
            <a:ext cx="352926" cy="192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latin typeface="Montserrat" panose="00000500000000000000" pitchFamily="50" charset="0"/>
            </a:endParaRPr>
          </a:p>
        </p:txBody>
      </p:sp>
      <p:sp>
        <p:nvSpPr>
          <p:cNvPr id="3" name="Rectángulo redondeado 2"/>
          <p:cNvSpPr/>
          <p:nvPr/>
        </p:nvSpPr>
        <p:spPr>
          <a:xfrm>
            <a:off x="9725025" y="559965"/>
            <a:ext cx="172212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latin typeface="Montserrat" panose="00000500000000000000" pitchFamily="50" charset="0"/>
              </a:rPr>
              <a:t>10 veces más potente</a:t>
            </a:r>
          </a:p>
        </p:txBody>
      </p:sp>
    </p:spTree>
    <p:extLst>
      <p:ext uri="{BB962C8B-B14F-4D97-AF65-F5344CB8AC3E}">
        <p14:creationId xmlns:p14="http://schemas.microsoft.com/office/powerpoint/2010/main" val="134818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3959141" y="662467"/>
            <a:ext cx="7000875" cy="5495925"/>
          </a:xfrm>
          <a:prstGeom prst="rect">
            <a:avLst/>
          </a:prstGeom>
        </p:spPr>
      </p:pic>
      <p:sp>
        <p:nvSpPr>
          <p:cNvPr id="5" name="Rectangle 1"/>
          <p:cNvSpPr>
            <a:spLocks noChangeArrowheads="1"/>
          </p:cNvSpPr>
          <p:nvPr/>
        </p:nvSpPr>
        <p:spPr bwMode="auto">
          <a:xfrm>
            <a:off x="429501" y="6391542"/>
            <a:ext cx="69605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AAA7"/>
                </a:solidFill>
                <a:effectLst/>
                <a:latin typeface="Montserrat" panose="00000500000000000000" pitchFamily="50" charset="0"/>
              </a:rPr>
              <a:t>Lambrecht BN, Hammad H, Fahy JV. The Cytokines of Asthma. Immunity. 2019 Apr 16;50(4):975-991. doi: 10.1016/j.immuni.2019.03.018. </a:t>
            </a:r>
          </a:p>
        </p:txBody>
      </p:sp>
      <p:sp>
        <p:nvSpPr>
          <p:cNvPr id="7" name="Rectángulo redondeado 6"/>
          <p:cNvSpPr/>
          <p:nvPr/>
        </p:nvSpPr>
        <p:spPr>
          <a:xfrm>
            <a:off x="388248" y="620904"/>
            <a:ext cx="3834064" cy="11621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Montserrat" panose="00000500000000000000" pitchFamily="50" charset="0"/>
              </a:rPr>
              <a:t>IL-4: diferenciación de células T vírgenes a células Th2, expresión células caliciformes e hiperreactividad vía respiratoria.</a:t>
            </a:r>
            <a:endParaRPr lang="es-CO" sz="1600" dirty="0">
              <a:latin typeface="Montserrat" panose="00000500000000000000" pitchFamily="50" charset="0"/>
            </a:endParaRPr>
          </a:p>
        </p:txBody>
      </p:sp>
      <p:sp>
        <p:nvSpPr>
          <p:cNvPr id="8" name="Rectángulo redondeado 7"/>
          <p:cNvSpPr/>
          <p:nvPr/>
        </p:nvSpPr>
        <p:spPr>
          <a:xfrm>
            <a:off x="8502316" y="5337820"/>
            <a:ext cx="3633538" cy="86213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IL-5: maduración y liberación de eosinófilos y basófilos en MO.</a:t>
            </a:r>
            <a:endParaRPr lang="es-CO" dirty="0"/>
          </a:p>
        </p:txBody>
      </p:sp>
      <p:sp>
        <p:nvSpPr>
          <p:cNvPr id="9" name="Rectángulo redondeado 8"/>
          <p:cNvSpPr/>
          <p:nvPr/>
        </p:nvSpPr>
        <p:spPr>
          <a:xfrm>
            <a:off x="8310668" y="423660"/>
            <a:ext cx="3834064" cy="78606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Montserrat" panose="00000500000000000000" pitchFamily="50" charset="0"/>
              </a:rPr>
              <a:t>IL-13: proliferación de células B productoras de IgE y células endoteliales.</a:t>
            </a:r>
            <a:endParaRPr lang="es-CO" sz="1600" dirty="0">
              <a:latin typeface="Montserrat" panose="00000500000000000000" pitchFamily="50" charset="0"/>
            </a:endParaRPr>
          </a:p>
        </p:txBody>
      </p:sp>
      <p:pic>
        <p:nvPicPr>
          <p:cNvPr id="12" name="Imagen 11"/>
          <p:cNvPicPr>
            <a:picLocks noChangeAspect="1"/>
          </p:cNvPicPr>
          <p:nvPr/>
        </p:nvPicPr>
        <p:blipFill>
          <a:blip r:embed="rId4"/>
          <a:stretch>
            <a:fillRect/>
          </a:stretch>
        </p:blipFill>
        <p:spPr>
          <a:xfrm>
            <a:off x="6206643" y="3927809"/>
            <a:ext cx="438150" cy="285750"/>
          </a:xfrm>
          <a:prstGeom prst="rect">
            <a:avLst/>
          </a:prstGeom>
        </p:spPr>
      </p:pic>
      <p:sp>
        <p:nvSpPr>
          <p:cNvPr id="13" name="Rectángulo redondeado 12"/>
          <p:cNvSpPr/>
          <p:nvPr/>
        </p:nvSpPr>
        <p:spPr>
          <a:xfrm>
            <a:off x="429501" y="5284657"/>
            <a:ext cx="3834064" cy="87373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IL-9: inflamación eosinofílica, moco e hiperreactividad en las vías respiratorias.</a:t>
            </a:r>
            <a:endParaRPr lang="es-CO" dirty="0"/>
          </a:p>
        </p:txBody>
      </p:sp>
      <p:sp>
        <p:nvSpPr>
          <p:cNvPr id="2" name="Flecha arriba 1"/>
          <p:cNvSpPr/>
          <p:nvPr/>
        </p:nvSpPr>
        <p:spPr>
          <a:xfrm>
            <a:off x="3867701" y="5842207"/>
            <a:ext cx="182880" cy="2092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50785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316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F68E-528F-6342-824B-A5A599A0B727}"/>
              </a:ext>
            </a:extLst>
          </p:cNvPr>
          <p:cNvSpPr>
            <a:spLocks noGrp="1"/>
          </p:cNvSpPr>
          <p:nvPr>
            <p:ph type="ctrTitle"/>
          </p:nvPr>
        </p:nvSpPr>
        <p:spPr>
          <a:xfrm>
            <a:off x="3763762" y="1290570"/>
            <a:ext cx="9144000" cy="1222057"/>
          </a:xfrm>
        </p:spPr>
        <p:txBody>
          <a:bodyPr/>
          <a:lstStyle/>
          <a:p>
            <a:r>
              <a:rPr lang="es-CO" b="1" dirty="0">
                <a:solidFill>
                  <a:srgbClr val="00AAA7"/>
                </a:solidFill>
                <a:latin typeface="Montserrat" panose="00000500000000000000" pitchFamily="50" charset="0"/>
              </a:rPr>
              <a:t>Diagnóstico </a:t>
            </a:r>
          </a:p>
        </p:txBody>
      </p:sp>
      <p:pic>
        <p:nvPicPr>
          <p:cNvPr id="4" name="Imagen 3">
            <a:extLst>
              <a:ext uri="{FF2B5EF4-FFF2-40B4-BE49-F238E27FC236}">
                <a16:creationId xmlns:a16="http://schemas.microsoft.com/office/drawing/2014/main" id="{46BC584B-1D35-5E4C-B86F-3256FF06FB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3124" y="2794966"/>
            <a:ext cx="4445275" cy="2963517"/>
          </a:xfrm>
          <a:prstGeom prst="rect">
            <a:avLst/>
          </a:prstGeom>
        </p:spPr>
      </p:pic>
    </p:spTree>
    <p:extLst>
      <p:ext uri="{BB962C8B-B14F-4D97-AF65-F5344CB8AC3E}">
        <p14:creationId xmlns:p14="http://schemas.microsoft.com/office/powerpoint/2010/main" val="9378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30A889-27E1-FC4C-80E8-BC0044928FBF}"/>
              </a:ext>
            </a:extLst>
          </p:cNvPr>
          <p:cNvSpPr>
            <a:spLocks noGrp="1"/>
          </p:cNvSpPr>
          <p:nvPr>
            <p:ph type="title"/>
          </p:nvPr>
        </p:nvSpPr>
        <p:spPr>
          <a:xfrm>
            <a:off x="4892894" y="1949897"/>
            <a:ext cx="6867765" cy="1325563"/>
          </a:xfrm>
        </p:spPr>
        <p:txBody>
          <a:bodyPr>
            <a:normAutofit/>
          </a:bodyPr>
          <a:lstStyle/>
          <a:p>
            <a:r>
              <a:rPr lang="es-CO" sz="2000" dirty="0">
                <a:solidFill>
                  <a:srgbClr val="00AAA7"/>
                </a:solidFill>
                <a:latin typeface="Montserrat" panose="00000500000000000000" pitchFamily="50" charset="0"/>
              </a:rPr>
              <a:t>Tiene dos características principales que la definen: </a:t>
            </a:r>
            <a:br>
              <a:rPr lang="es-CO" sz="2000" dirty="0">
                <a:solidFill>
                  <a:srgbClr val="00AAA7"/>
                </a:solidFill>
                <a:latin typeface="Montserrat" panose="00000500000000000000" pitchFamily="50" charset="0"/>
              </a:rPr>
            </a:br>
            <a:endParaRPr lang="es-CO" sz="2000" dirty="0">
              <a:solidFill>
                <a:srgbClr val="00AAA7"/>
              </a:solidFill>
              <a:latin typeface="Montserrat" panose="00000500000000000000" pitchFamily="50" charset="0"/>
            </a:endParaRPr>
          </a:p>
        </p:txBody>
      </p:sp>
      <p:sp>
        <p:nvSpPr>
          <p:cNvPr id="3" name="Marcador de contenido 2">
            <a:extLst>
              <a:ext uri="{FF2B5EF4-FFF2-40B4-BE49-F238E27FC236}">
                <a16:creationId xmlns:a16="http://schemas.microsoft.com/office/drawing/2014/main" id="{2F3467D3-567D-C24B-B793-BEF237AC8601}"/>
              </a:ext>
            </a:extLst>
          </p:cNvPr>
          <p:cNvSpPr>
            <a:spLocks noGrp="1"/>
          </p:cNvSpPr>
          <p:nvPr>
            <p:ph idx="1"/>
          </p:nvPr>
        </p:nvSpPr>
        <p:spPr>
          <a:xfrm>
            <a:off x="4943530" y="2996831"/>
            <a:ext cx="6359039" cy="4351338"/>
          </a:xfrm>
        </p:spPr>
        <p:txBody>
          <a:bodyPr>
            <a:normAutofit/>
          </a:bodyPr>
          <a:lstStyle/>
          <a:p>
            <a:pPr marL="0" indent="0">
              <a:buNone/>
            </a:pPr>
            <a:r>
              <a:rPr lang="es-CO" sz="2000" dirty="0">
                <a:solidFill>
                  <a:srgbClr val="152B48"/>
                </a:solidFill>
                <a:latin typeface="Montserrat" panose="00000500000000000000" pitchFamily="50" charset="0"/>
              </a:rPr>
              <a:t>• Antecedentes de síntomas respiratorios, tales como: respiración sibilante, disnea, opresión en el pecho y tos, que varían con el tiempo y en intensidad.</a:t>
            </a:r>
          </a:p>
          <a:p>
            <a:pPr marL="0" indent="0">
              <a:buNone/>
            </a:pPr>
            <a:endParaRPr lang="es-CO" sz="2000" dirty="0">
              <a:solidFill>
                <a:srgbClr val="152B48"/>
              </a:solidFill>
              <a:latin typeface="Montserrat" panose="00000500000000000000" pitchFamily="50" charset="0"/>
            </a:endParaRPr>
          </a:p>
          <a:p>
            <a:pPr marL="0" indent="0">
              <a:buNone/>
            </a:pPr>
            <a:r>
              <a:rPr lang="es-CO" sz="2000" dirty="0">
                <a:solidFill>
                  <a:srgbClr val="152B48"/>
                </a:solidFill>
                <a:latin typeface="Montserrat" panose="00000500000000000000" pitchFamily="50" charset="0"/>
              </a:rPr>
              <a:t>• Limitación variable del flujo de aire espiratorio.</a:t>
            </a:r>
          </a:p>
          <a:p>
            <a:endParaRPr lang="es-CO" sz="2000"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10999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D9CB7E-CB83-5143-B3D5-F78F43820B18}"/>
              </a:ext>
            </a:extLst>
          </p:cNvPr>
          <p:cNvSpPr>
            <a:spLocks noGrp="1"/>
          </p:cNvSpPr>
          <p:nvPr>
            <p:ph type="title"/>
          </p:nvPr>
        </p:nvSpPr>
        <p:spPr>
          <a:xfrm>
            <a:off x="5384217" y="897441"/>
            <a:ext cx="5562600" cy="1325563"/>
          </a:xfrm>
        </p:spPr>
        <p:txBody>
          <a:bodyPr>
            <a:normAutofit/>
          </a:bodyPr>
          <a:lstStyle/>
          <a:p>
            <a:r>
              <a:rPr lang="es-CO" sz="2000" b="1" dirty="0">
                <a:solidFill>
                  <a:srgbClr val="152B48"/>
                </a:solidFill>
                <a:latin typeface="Montserrat" panose="00000500000000000000" pitchFamily="50" charset="0"/>
              </a:rPr>
              <a:t>Los síntomas típicos son sibilancias, disnea, opresión en el pecho y tos. </a:t>
            </a:r>
            <a:br>
              <a:rPr lang="es-CO" sz="2000" b="1" dirty="0">
                <a:solidFill>
                  <a:srgbClr val="152B48"/>
                </a:solidFill>
                <a:latin typeface="Montserrat" panose="00000500000000000000" pitchFamily="50" charset="0"/>
              </a:rPr>
            </a:br>
            <a:endParaRPr lang="es-CO" sz="2000" b="1" dirty="0">
              <a:solidFill>
                <a:srgbClr val="152B48"/>
              </a:solidFill>
              <a:latin typeface="Montserrat" panose="00000500000000000000" pitchFamily="50" charset="0"/>
            </a:endParaRPr>
          </a:p>
        </p:txBody>
      </p:sp>
      <p:sp>
        <p:nvSpPr>
          <p:cNvPr id="3" name="Marcador de contenido 2">
            <a:extLst>
              <a:ext uri="{FF2B5EF4-FFF2-40B4-BE49-F238E27FC236}">
                <a16:creationId xmlns:a16="http://schemas.microsoft.com/office/drawing/2014/main" id="{20F6EAC9-5447-774F-BA02-EFCEEBE2ACA3}"/>
              </a:ext>
            </a:extLst>
          </p:cNvPr>
          <p:cNvSpPr>
            <a:spLocks noGrp="1"/>
          </p:cNvSpPr>
          <p:nvPr>
            <p:ph idx="1"/>
          </p:nvPr>
        </p:nvSpPr>
        <p:spPr>
          <a:xfrm>
            <a:off x="5384217" y="1933271"/>
            <a:ext cx="6175159" cy="4351338"/>
          </a:xfrm>
        </p:spPr>
        <p:txBody>
          <a:bodyPr>
            <a:normAutofit/>
          </a:bodyPr>
          <a:lstStyle/>
          <a:p>
            <a:pPr marL="0" indent="0">
              <a:buNone/>
            </a:pPr>
            <a:r>
              <a:rPr lang="es-CO" sz="1600" dirty="0">
                <a:solidFill>
                  <a:srgbClr val="152B48"/>
                </a:solidFill>
                <a:latin typeface="Montserrat" panose="00000500000000000000" pitchFamily="50" charset="0"/>
              </a:rPr>
              <a:t>• En general, las personas asmáticas manifiestan más de uno de estos </a:t>
            </a:r>
            <a:r>
              <a:rPr lang="es-CO" sz="1600" dirty="0" err="1">
                <a:solidFill>
                  <a:srgbClr val="152B48"/>
                </a:solidFill>
                <a:latin typeface="Montserrat" panose="00000500000000000000" pitchFamily="50" charset="0"/>
              </a:rPr>
              <a:t>síntomas</a:t>
            </a:r>
            <a:r>
              <a:rPr lang="es-CO" sz="1600" dirty="0">
                <a:solidFill>
                  <a:srgbClr val="152B48"/>
                </a:solidFill>
                <a:latin typeface="Montserrat" panose="00000500000000000000" pitchFamily="50" charset="0"/>
              </a:rPr>
              <a:t>.</a:t>
            </a:r>
          </a:p>
          <a:p>
            <a:pPr marL="0" indent="0">
              <a:buNone/>
            </a:pPr>
            <a:br>
              <a:rPr lang="es-CO" sz="1600" dirty="0">
                <a:solidFill>
                  <a:srgbClr val="152B48"/>
                </a:solidFill>
                <a:latin typeface="Montserrat" panose="00000500000000000000" pitchFamily="50" charset="0"/>
              </a:rPr>
            </a:br>
            <a:r>
              <a:rPr lang="es-CO" sz="1600" dirty="0">
                <a:solidFill>
                  <a:srgbClr val="152B48"/>
                </a:solidFill>
                <a:latin typeface="Montserrat" panose="00000500000000000000" pitchFamily="50" charset="0"/>
              </a:rPr>
              <a:t>• Los síntomas aparecen de forma variable a lo largo del tiempo y varían en intensidad.</a:t>
            </a:r>
          </a:p>
          <a:p>
            <a:pPr marL="0" indent="0">
              <a:buNone/>
            </a:pPr>
            <a:br>
              <a:rPr lang="es-CO" sz="1600" dirty="0">
                <a:solidFill>
                  <a:srgbClr val="152B48"/>
                </a:solidFill>
                <a:latin typeface="Montserrat" panose="00000500000000000000" pitchFamily="50" charset="0"/>
              </a:rPr>
            </a:br>
            <a:r>
              <a:rPr lang="es-CO" sz="1600" dirty="0">
                <a:solidFill>
                  <a:srgbClr val="152B48"/>
                </a:solidFill>
                <a:latin typeface="Montserrat" panose="00000500000000000000" pitchFamily="50" charset="0"/>
              </a:rPr>
              <a:t>• Los síntomas suelen aparecer o empeorar por la noche o al despertar.</a:t>
            </a:r>
          </a:p>
          <a:p>
            <a:pPr marL="0" indent="0">
              <a:buNone/>
            </a:pPr>
            <a:br>
              <a:rPr lang="es-CO" sz="1600" dirty="0">
                <a:solidFill>
                  <a:srgbClr val="152B48"/>
                </a:solidFill>
                <a:latin typeface="Montserrat" panose="00000500000000000000" pitchFamily="50" charset="0"/>
              </a:rPr>
            </a:br>
            <a:r>
              <a:rPr lang="es-CO" sz="1600" dirty="0">
                <a:solidFill>
                  <a:srgbClr val="152B48"/>
                </a:solidFill>
                <a:latin typeface="Montserrat" panose="00000500000000000000" pitchFamily="50" charset="0"/>
              </a:rPr>
              <a:t>• Los síntomas suelen ser desencadenados por el ejercicio, la risa, los alergenos o el aire </a:t>
            </a:r>
            <a:r>
              <a:rPr lang="es-CO" sz="1600" dirty="0" err="1">
                <a:solidFill>
                  <a:srgbClr val="152B48"/>
                </a:solidFill>
                <a:latin typeface="Montserrat" panose="00000500000000000000" pitchFamily="50" charset="0"/>
              </a:rPr>
              <a:t>frío</a:t>
            </a:r>
            <a:r>
              <a:rPr lang="es-CO" sz="1600" dirty="0">
                <a:solidFill>
                  <a:srgbClr val="152B48"/>
                </a:solidFill>
                <a:latin typeface="Montserrat" panose="00000500000000000000" pitchFamily="50" charset="0"/>
              </a:rPr>
              <a:t>. </a:t>
            </a:r>
          </a:p>
          <a:p>
            <a:pPr marL="0" indent="0">
              <a:buNone/>
            </a:pPr>
            <a:endParaRPr lang="es-CO" sz="1600" dirty="0">
              <a:solidFill>
                <a:srgbClr val="152B48"/>
              </a:solidFill>
              <a:latin typeface="Montserrat" panose="00000500000000000000" pitchFamily="50" charset="0"/>
            </a:endParaRPr>
          </a:p>
          <a:p>
            <a:pPr marL="0" indent="0">
              <a:buNone/>
            </a:pPr>
            <a:r>
              <a:rPr lang="es-CO" sz="1600" dirty="0">
                <a:solidFill>
                  <a:srgbClr val="152B48"/>
                </a:solidFill>
                <a:latin typeface="Montserrat" panose="00000500000000000000" pitchFamily="50" charset="0"/>
              </a:rPr>
              <a:t>• Los síntomas suelen aparecer o empeorar con las infecciones virales. </a:t>
            </a:r>
          </a:p>
          <a:p>
            <a:endParaRPr lang="es-CO" sz="1600"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333840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345288-F6EC-5542-BA78-F69E1329B6F0}"/>
              </a:ext>
            </a:extLst>
          </p:cNvPr>
          <p:cNvSpPr>
            <a:spLocks noGrp="1"/>
          </p:cNvSpPr>
          <p:nvPr>
            <p:ph idx="1"/>
          </p:nvPr>
        </p:nvSpPr>
        <p:spPr>
          <a:xfrm>
            <a:off x="1721158" y="3288597"/>
            <a:ext cx="8749683" cy="4351338"/>
          </a:xfrm>
        </p:spPr>
        <p:txBody>
          <a:bodyPr>
            <a:normAutofit/>
          </a:bodyPr>
          <a:lstStyle/>
          <a:p>
            <a:pPr marL="0" indent="0" algn="ctr">
              <a:buNone/>
            </a:pPr>
            <a:r>
              <a:rPr lang="es-CO" sz="2000" dirty="0">
                <a:solidFill>
                  <a:srgbClr val="152B48"/>
                </a:solidFill>
                <a:latin typeface="Montserrat" panose="00000500000000000000" pitchFamily="50" charset="0"/>
              </a:rPr>
              <a:t>DEBO USAR LA EDUCACIÓN Y LOS CORTICOSTEROIDES INHALADOS COMO PIEDRA ANGULAR DEL MANEJO ASMA.</a:t>
            </a:r>
          </a:p>
        </p:txBody>
      </p:sp>
      <p:pic>
        <p:nvPicPr>
          <p:cNvPr id="4" name="Imagen 3">
            <a:extLst>
              <a:ext uri="{FF2B5EF4-FFF2-40B4-BE49-F238E27FC236}">
                <a16:creationId xmlns:a16="http://schemas.microsoft.com/office/drawing/2014/main" id="{60981611-8B37-E044-9640-6E1C62BFB9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44443" y="879733"/>
            <a:ext cx="2503111" cy="2148019"/>
          </a:xfrm>
          <a:prstGeom prst="rect">
            <a:avLst/>
          </a:prstGeom>
        </p:spPr>
      </p:pic>
    </p:spTree>
    <p:extLst>
      <p:ext uri="{BB962C8B-B14F-4D97-AF65-F5344CB8AC3E}">
        <p14:creationId xmlns:p14="http://schemas.microsoft.com/office/powerpoint/2010/main" val="3249702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345288-F6EC-5542-BA78-F69E1329B6F0}"/>
              </a:ext>
            </a:extLst>
          </p:cNvPr>
          <p:cNvSpPr>
            <a:spLocks noGrp="1"/>
          </p:cNvSpPr>
          <p:nvPr>
            <p:ph idx="1"/>
          </p:nvPr>
        </p:nvSpPr>
        <p:spPr>
          <a:xfrm>
            <a:off x="2310832" y="798152"/>
            <a:ext cx="7570336" cy="4351338"/>
          </a:xfrm>
        </p:spPr>
        <p:txBody>
          <a:bodyPr/>
          <a:lstStyle/>
          <a:p>
            <a:pPr marL="0" indent="0" algn="ctr">
              <a:buNone/>
            </a:pPr>
            <a:r>
              <a:rPr lang="es-CO" dirty="0">
                <a:solidFill>
                  <a:srgbClr val="152B48"/>
                </a:solidFill>
                <a:latin typeface="Montserrat" panose="00000500000000000000" pitchFamily="50" charset="0"/>
              </a:rPr>
              <a:t>EL DIAGNÓSTICO DE ASMA ES CLÍNICO. </a:t>
            </a:r>
          </a:p>
          <a:p>
            <a:pPr marL="0" indent="0" algn="ctr">
              <a:buNone/>
            </a:pPr>
            <a:endParaRPr lang="es-CO" dirty="0">
              <a:solidFill>
                <a:srgbClr val="152B48"/>
              </a:solidFill>
              <a:latin typeface="Montserrat" panose="00000500000000000000" pitchFamily="50" charset="0"/>
            </a:endParaRPr>
          </a:p>
          <a:p>
            <a:pPr marL="0" indent="0" algn="ctr">
              <a:buNone/>
            </a:pPr>
            <a:r>
              <a:rPr lang="es-CO" dirty="0">
                <a:solidFill>
                  <a:srgbClr val="152B48"/>
                </a:solidFill>
                <a:latin typeface="Montserrat" panose="00000500000000000000" pitchFamily="50" charset="0"/>
              </a:rPr>
              <a:t>*DEBE SER DOCUMENTADA LA VARIABILIDAD DEL FLUJO AÉREO.</a:t>
            </a:r>
          </a:p>
        </p:txBody>
      </p:sp>
      <p:pic>
        <p:nvPicPr>
          <p:cNvPr id="4" name="Imagen 3">
            <a:extLst>
              <a:ext uri="{FF2B5EF4-FFF2-40B4-BE49-F238E27FC236}">
                <a16:creationId xmlns:a16="http://schemas.microsoft.com/office/drawing/2014/main" id="{60981611-8B37-E044-9640-6E1C62BFB9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3219" y="3119778"/>
            <a:ext cx="2365247" cy="2029712"/>
          </a:xfrm>
          <a:prstGeom prst="rect">
            <a:avLst/>
          </a:prstGeom>
        </p:spPr>
      </p:pic>
    </p:spTree>
    <p:extLst>
      <p:ext uri="{BB962C8B-B14F-4D97-AF65-F5344CB8AC3E}">
        <p14:creationId xmlns:p14="http://schemas.microsoft.com/office/powerpoint/2010/main" val="1388123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F68E-528F-6342-824B-A5A599A0B727}"/>
              </a:ext>
            </a:extLst>
          </p:cNvPr>
          <p:cNvSpPr>
            <a:spLocks noGrp="1"/>
          </p:cNvSpPr>
          <p:nvPr>
            <p:ph type="ctrTitle"/>
          </p:nvPr>
        </p:nvSpPr>
        <p:spPr>
          <a:xfrm>
            <a:off x="3834137" y="-575692"/>
            <a:ext cx="9144000" cy="2387600"/>
          </a:xfrm>
        </p:spPr>
        <p:txBody>
          <a:bodyPr>
            <a:normAutofit/>
          </a:bodyPr>
          <a:lstStyle/>
          <a:p>
            <a:r>
              <a:rPr lang="es-CO" sz="4000" dirty="0">
                <a:solidFill>
                  <a:srgbClr val="00AAA7"/>
                </a:solidFill>
                <a:latin typeface="Montserrat" panose="00000500000000000000" pitchFamily="50" charset="0"/>
              </a:rPr>
              <a:t>Espirometría</a:t>
            </a:r>
          </a:p>
        </p:txBody>
      </p:sp>
      <p:pic>
        <p:nvPicPr>
          <p:cNvPr id="5" name="Imagen 4">
            <a:extLst>
              <a:ext uri="{FF2B5EF4-FFF2-40B4-BE49-F238E27FC236}">
                <a16:creationId xmlns:a16="http://schemas.microsoft.com/office/drawing/2014/main" id="{AA72CBEB-08EE-C14B-8850-2FC5BC3769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598" y="1960932"/>
            <a:ext cx="6943078" cy="3471539"/>
          </a:xfrm>
          <a:prstGeom prst="rect">
            <a:avLst/>
          </a:prstGeom>
        </p:spPr>
      </p:pic>
    </p:spTree>
    <p:extLst>
      <p:ext uri="{BB962C8B-B14F-4D97-AF65-F5344CB8AC3E}">
        <p14:creationId xmlns:p14="http://schemas.microsoft.com/office/powerpoint/2010/main" val="400225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E8850-346D-174D-94B5-7E851F6F9105}"/>
              </a:ext>
            </a:extLst>
          </p:cNvPr>
          <p:cNvSpPr>
            <a:spLocks noGrp="1"/>
          </p:cNvSpPr>
          <p:nvPr>
            <p:ph type="title"/>
          </p:nvPr>
        </p:nvSpPr>
        <p:spPr/>
        <p:txBody>
          <a:bodyPr/>
          <a:lstStyle/>
          <a:p>
            <a:r>
              <a:rPr lang="es-CO" b="1" dirty="0">
                <a:solidFill>
                  <a:srgbClr val="00AAA7"/>
                </a:solidFill>
                <a:latin typeface="Montserrat" panose="00000500000000000000" pitchFamily="50" charset="0"/>
              </a:rPr>
              <a:t>Hagen–Poiseuille </a:t>
            </a:r>
            <a:endParaRPr lang="es-CO" dirty="0">
              <a:solidFill>
                <a:srgbClr val="00AAA7"/>
              </a:solidFill>
              <a:latin typeface="Montserrat" panose="00000500000000000000" pitchFamily="50" charset="0"/>
            </a:endParaRPr>
          </a:p>
        </p:txBody>
      </p:sp>
      <p:sp>
        <p:nvSpPr>
          <p:cNvPr id="7" name="AutoShape 8" descr="{\displaystyle \Delta P={\frac {8\mu LQ}{\pi R^{4}}}}">
            <a:extLst>
              <a:ext uri="{FF2B5EF4-FFF2-40B4-BE49-F238E27FC236}">
                <a16:creationId xmlns:a16="http://schemas.microsoft.com/office/drawing/2014/main" id="{525206D5-F0C4-594A-9C09-3DC697C52E90}"/>
              </a:ext>
            </a:extLst>
          </p:cNvPr>
          <p:cNvSpPr>
            <a:spLocks noChangeAspect="1" noChangeArrowheads="1"/>
          </p:cNvSpPr>
          <p:nvPr/>
        </p:nvSpPr>
        <p:spPr bwMode="auto">
          <a:xfrm>
            <a:off x="5943600" y="755374"/>
            <a:ext cx="2826026" cy="2826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 name="AutoShape 10" descr="{\displaystyle \Delta P={\frac {8\mu LQ}{\pi R^{4}}}}">
            <a:extLst>
              <a:ext uri="{FF2B5EF4-FFF2-40B4-BE49-F238E27FC236}">
                <a16:creationId xmlns:a16="http://schemas.microsoft.com/office/drawing/2014/main" id="{9766CA18-A790-884A-8E57-0EA8F0DD189F}"/>
              </a:ext>
            </a:extLst>
          </p:cNvPr>
          <p:cNvSpPr>
            <a:spLocks noChangeAspect="1" noChangeArrowheads="1"/>
          </p:cNvSpPr>
          <p:nvPr/>
        </p:nvSpPr>
        <p:spPr bwMode="auto">
          <a:xfrm>
            <a:off x="5943599" y="3276599"/>
            <a:ext cx="2249557" cy="22495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5" name="Imagen 14">
            <a:extLst>
              <a:ext uri="{FF2B5EF4-FFF2-40B4-BE49-F238E27FC236}">
                <a16:creationId xmlns:a16="http://schemas.microsoft.com/office/drawing/2014/main" id="{F440172E-46E3-1A42-97A4-8EED1727AD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4385" y="1629893"/>
            <a:ext cx="4533900" cy="2209800"/>
          </a:xfrm>
          <a:prstGeom prst="rect">
            <a:avLst/>
          </a:prstGeom>
        </p:spPr>
      </p:pic>
      <p:sp>
        <p:nvSpPr>
          <p:cNvPr id="16" name="Rectángulo 15">
            <a:extLst>
              <a:ext uri="{FF2B5EF4-FFF2-40B4-BE49-F238E27FC236}">
                <a16:creationId xmlns:a16="http://schemas.microsoft.com/office/drawing/2014/main" id="{5BE8F714-1F23-264C-B15B-9221FD48485B}"/>
              </a:ext>
            </a:extLst>
          </p:cNvPr>
          <p:cNvSpPr/>
          <p:nvPr/>
        </p:nvSpPr>
        <p:spPr>
          <a:xfrm>
            <a:off x="5778285" y="4765907"/>
            <a:ext cx="10929731" cy="338554"/>
          </a:xfrm>
          <a:prstGeom prst="rect">
            <a:avLst/>
          </a:prstGeom>
        </p:spPr>
        <p:txBody>
          <a:bodyPr wrap="square">
            <a:spAutoFit/>
          </a:bodyPr>
          <a:lstStyle/>
          <a:p>
            <a:r>
              <a:rPr lang="es-CO" sz="800" i="1" dirty="0">
                <a:solidFill>
                  <a:srgbClr val="00AAA7"/>
                </a:solidFill>
                <a:latin typeface="Arial" panose="020B0604020202020204" pitchFamily="34" charset="0"/>
              </a:rPr>
              <a:t>Sutera, S. P.; Skalak, R. (1993). "The history of Poiseuille's law". Annual Review of Fluid Mechanics. </a:t>
            </a:r>
          </a:p>
          <a:p>
            <a:r>
              <a:rPr lang="es-CO" sz="800" b="1" i="1" dirty="0">
                <a:solidFill>
                  <a:srgbClr val="00AAA7"/>
                </a:solidFill>
                <a:latin typeface="Arial" panose="020B0604020202020204" pitchFamily="34" charset="0"/>
              </a:rPr>
              <a:t>25</a:t>
            </a:r>
            <a:r>
              <a:rPr lang="es-CO" sz="800" i="1" dirty="0">
                <a:solidFill>
                  <a:srgbClr val="00AAA7"/>
                </a:solidFill>
                <a:latin typeface="Arial" panose="020B0604020202020204" pitchFamily="34" charset="0"/>
              </a:rPr>
              <a:t>: 1–19. Bibcode:1993AnRFM..25....1S. </a:t>
            </a:r>
            <a:r>
              <a:rPr lang="es-CO" sz="800" i="1" dirty="0">
                <a:solidFill>
                  <a:srgbClr val="00AAA7"/>
                </a:solidFill>
                <a:latin typeface="Arial" panose="020B0604020202020204" pitchFamily="34" charset="0"/>
                <a:hlinkClick r:id="rId4" tooltip="Digital object identifier">
                  <a:extLst>
                    <a:ext uri="{A12FA001-AC4F-418D-AE19-62706E023703}">
                      <ahyp:hlinkClr xmlns:ahyp="http://schemas.microsoft.com/office/drawing/2018/hyperlinkcolor" val="tx"/>
                    </a:ext>
                  </a:extLst>
                </a:hlinkClick>
              </a:rPr>
              <a:t>doi</a:t>
            </a:r>
            <a:r>
              <a:rPr lang="es-CO" sz="800" i="1" dirty="0">
                <a:solidFill>
                  <a:srgbClr val="00AAA7"/>
                </a:solidFill>
                <a:latin typeface="Arial" panose="020B0604020202020204" pitchFamily="34" charset="0"/>
              </a:rPr>
              <a:t>:10.1146/annurev.fl.25.010193.000245</a:t>
            </a:r>
            <a:r>
              <a:rPr lang="es-CO" sz="800" dirty="0">
                <a:solidFill>
                  <a:srgbClr val="00AAA7"/>
                </a:solidFill>
                <a:latin typeface="Arial" panose="020B0604020202020204" pitchFamily="34" charset="0"/>
              </a:rPr>
              <a:t>.</a:t>
            </a:r>
            <a:endParaRPr lang="es-CO" sz="800" b="0" i="0" u="none" strike="noStrike" dirty="0">
              <a:solidFill>
                <a:srgbClr val="00AAA7"/>
              </a:solidFill>
              <a:effectLst/>
              <a:latin typeface="Arial" panose="020B0604020202020204" pitchFamily="34" charset="0"/>
            </a:endParaRPr>
          </a:p>
        </p:txBody>
      </p:sp>
      <p:pic>
        <p:nvPicPr>
          <p:cNvPr id="17" name="Imagen 16">
            <a:extLst>
              <a:ext uri="{FF2B5EF4-FFF2-40B4-BE49-F238E27FC236}">
                <a16:creationId xmlns:a16="http://schemas.microsoft.com/office/drawing/2014/main" id="{7C2B07BC-C617-3040-AA10-D57371501E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21120" y="1661666"/>
            <a:ext cx="5689323" cy="2463703"/>
          </a:xfrm>
          <a:prstGeom prst="rect">
            <a:avLst/>
          </a:prstGeom>
        </p:spPr>
      </p:pic>
    </p:spTree>
    <p:extLst>
      <p:ext uri="{BB962C8B-B14F-4D97-AF65-F5344CB8AC3E}">
        <p14:creationId xmlns:p14="http://schemas.microsoft.com/office/powerpoint/2010/main" val="2842527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4" name="Rectángulo 3">
            <a:extLst>
              <a:ext uri="{FF2B5EF4-FFF2-40B4-BE49-F238E27FC236}">
                <a16:creationId xmlns:a16="http://schemas.microsoft.com/office/drawing/2014/main" id="{78611C11-1B89-4798-8280-31F0334AD9E2}"/>
              </a:ext>
            </a:extLst>
          </p:cNvPr>
          <p:cNvSpPr/>
          <p:nvPr/>
        </p:nvSpPr>
        <p:spPr>
          <a:xfrm>
            <a:off x="5009256" y="5490530"/>
            <a:ext cx="5360307" cy="215444"/>
          </a:xfrm>
          <a:prstGeom prst="rect">
            <a:avLst/>
          </a:prstGeom>
        </p:spPr>
        <p:txBody>
          <a:bodyPr wrap="square">
            <a:spAutoFit/>
          </a:bodyPr>
          <a:lstStyle/>
          <a:p>
            <a:r>
              <a:rPr lang="en-US" sz="800" dirty="0">
                <a:solidFill>
                  <a:srgbClr val="00AAA7"/>
                </a:solidFill>
                <a:latin typeface="Montserrat" panose="00000500000000000000" pitchFamily="50" charset="0"/>
              </a:rPr>
              <a:t>Parker MJ. </a:t>
            </a:r>
            <a:r>
              <a:rPr lang="en-US" sz="800" dirty="0" err="1">
                <a:solidFill>
                  <a:srgbClr val="00AAA7"/>
                </a:solidFill>
                <a:latin typeface="Montserrat" panose="00000500000000000000" pitchFamily="50" charset="0"/>
              </a:rPr>
              <a:t>Otolaryngol</a:t>
            </a:r>
            <a:r>
              <a:rPr lang="en-US" sz="800" dirty="0">
                <a:solidFill>
                  <a:srgbClr val="00AAA7"/>
                </a:solidFill>
                <a:latin typeface="Montserrat" panose="00000500000000000000" pitchFamily="50" charset="0"/>
              </a:rPr>
              <a:t> </a:t>
            </a:r>
            <a:r>
              <a:rPr lang="en-US" sz="800" dirty="0" err="1">
                <a:solidFill>
                  <a:srgbClr val="00AAA7"/>
                </a:solidFill>
                <a:latin typeface="Montserrat" panose="00000500000000000000" pitchFamily="50" charset="0"/>
              </a:rPr>
              <a:t>Clin</a:t>
            </a:r>
            <a:r>
              <a:rPr lang="en-US" sz="800" dirty="0">
                <a:solidFill>
                  <a:srgbClr val="00AAA7"/>
                </a:solidFill>
                <a:latin typeface="Montserrat" panose="00000500000000000000" pitchFamily="50" charset="0"/>
              </a:rPr>
              <a:t> North Am. 2014;47(1):39–53. </a:t>
            </a:r>
            <a:endParaRPr lang="es-CO" sz="800" dirty="0">
              <a:solidFill>
                <a:srgbClr val="00AAA7"/>
              </a:solidFill>
              <a:latin typeface="Montserrat" panose="00000500000000000000" pitchFamily="50" charset="0"/>
            </a:endParaRPr>
          </a:p>
        </p:txBody>
      </p:sp>
      <p:graphicFrame>
        <p:nvGraphicFramePr>
          <p:cNvPr id="5" name="4 Diagrama"/>
          <p:cNvGraphicFramePr/>
          <p:nvPr>
            <p:extLst>
              <p:ext uri="{D42A27DB-BD31-4B8C-83A1-F6EECF244321}">
                <p14:modId xmlns:p14="http://schemas.microsoft.com/office/powerpoint/2010/main" val="3866228374"/>
              </p:ext>
            </p:extLst>
          </p:nvPr>
        </p:nvGraphicFramePr>
        <p:xfrm>
          <a:off x="3532633" y="995425"/>
          <a:ext cx="9753600" cy="430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hape 102"/>
          <p:cNvSpPr txBox="1">
            <a:spLocks noGrp="1"/>
          </p:cNvSpPr>
          <p:nvPr>
            <p:ph type="title"/>
          </p:nvPr>
        </p:nvSpPr>
        <p:spPr>
          <a:xfrm>
            <a:off x="860859" y="444065"/>
            <a:ext cx="10390239" cy="1143200"/>
          </a:xfrm>
          <a:prstGeom prst="rect">
            <a:avLst/>
          </a:prstGeom>
        </p:spPr>
        <p:txBody>
          <a:bodyPr spcFirstLastPara="1" vert="horz" wrap="square" lIns="121900" tIns="121900" rIns="121900" bIns="121900" rtlCol="0" anchor="b" anchorCtr="0">
            <a:noAutofit/>
          </a:bodyPr>
          <a:lstStyle/>
          <a:p>
            <a:r>
              <a:rPr lang="en" dirty="0">
                <a:latin typeface="Montserrat" panose="00000500000000000000" pitchFamily="50" charset="0"/>
              </a:rPr>
              <a:t>VEF1/CVF</a:t>
            </a:r>
          </a:p>
        </p:txBody>
      </p:sp>
    </p:spTree>
    <p:extLst>
      <p:ext uri="{BB962C8B-B14F-4D97-AF65-F5344CB8AC3E}">
        <p14:creationId xmlns:p14="http://schemas.microsoft.com/office/powerpoint/2010/main" val="233894608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71387" y="0"/>
            <a:ext cx="6303363" cy="894698"/>
          </a:xfrm>
          <a:prstGeom prst="rect">
            <a:avLst/>
          </a:prstGeom>
        </p:spPr>
        <p:txBody>
          <a:bodyPr spcFirstLastPara="1" vert="horz" wrap="square" lIns="121900" tIns="121900" rIns="121900" bIns="121900" rtlCol="0" anchor="b" anchorCtr="0">
            <a:noAutofit/>
          </a:bodyPr>
          <a:lstStyle/>
          <a:p>
            <a:pPr algn="ctr"/>
            <a:r>
              <a:rPr lang="es-CO" sz="3000" b="1" dirty="0">
                <a:solidFill>
                  <a:srgbClr val="00AAA7"/>
                </a:solidFill>
                <a:latin typeface="Montserrat" panose="00000500000000000000" pitchFamily="50" charset="0"/>
              </a:rPr>
              <a:t>Espirometría en niños</a:t>
            </a:r>
            <a:endParaRPr lang="en" sz="3000" b="1" dirty="0">
              <a:solidFill>
                <a:srgbClr val="00AAA7"/>
              </a:solidFill>
              <a:latin typeface="Montserrat" panose="00000500000000000000" pitchFamily="50" charset="0"/>
            </a:endParaRPr>
          </a:p>
        </p:txBody>
      </p:sp>
      <p:graphicFrame>
        <p:nvGraphicFramePr>
          <p:cNvPr id="2" name="Diagrama 1">
            <a:extLst>
              <a:ext uri="{FF2B5EF4-FFF2-40B4-BE49-F238E27FC236}">
                <a16:creationId xmlns:a16="http://schemas.microsoft.com/office/drawing/2014/main" id="{72E8FD1B-6BE2-4577-9C29-83F1117BB128}"/>
              </a:ext>
            </a:extLst>
          </p:cNvPr>
          <p:cNvGraphicFramePr/>
          <p:nvPr>
            <p:extLst>
              <p:ext uri="{D42A27DB-BD31-4B8C-83A1-F6EECF244321}">
                <p14:modId xmlns:p14="http://schemas.microsoft.com/office/powerpoint/2010/main" val="1673853103"/>
              </p:ext>
            </p:extLst>
          </p:nvPr>
        </p:nvGraphicFramePr>
        <p:xfrm>
          <a:off x="5798208" y="2116119"/>
          <a:ext cx="5097364" cy="1680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a:extLst>
              <a:ext uri="{FF2B5EF4-FFF2-40B4-BE49-F238E27FC236}">
                <a16:creationId xmlns:a16="http://schemas.microsoft.com/office/drawing/2014/main" id="{1BB31441-A410-4BAB-A39D-47474471CB84}"/>
              </a:ext>
            </a:extLst>
          </p:cNvPr>
          <p:cNvGraphicFramePr/>
          <p:nvPr>
            <p:extLst>
              <p:ext uri="{D42A27DB-BD31-4B8C-83A1-F6EECF244321}">
                <p14:modId xmlns:p14="http://schemas.microsoft.com/office/powerpoint/2010/main" val="2324301758"/>
              </p:ext>
            </p:extLst>
          </p:nvPr>
        </p:nvGraphicFramePr>
        <p:xfrm>
          <a:off x="6105525" y="4121798"/>
          <a:ext cx="4652848" cy="6546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5 Diagrama"/>
          <p:cNvGraphicFramePr/>
          <p:nvPr>
            <p:extLst>
              <p:ext uri="{D42A27DB-BD31-4B8C-83A1-F6EECF244321}">
                <p14:modId xmlns:p14="http://schemas.microsoft.com/office/powerpoint/2010/main" val="3247188835"/>
              </p:ext>
            </p:extLst>
          </p:nvPr>
        </p:nvGraphicFramePr>
        <p:xfrm>
          <a:off x="2432516" y="2025724"/>
          <a:ext cx="1606691" cy="184933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a 2">
            <a:extLst>
              <a:ext uri="{FF2B5EF4-FFF2-40B4-BE49-F238E27FC236}">
                <a16:creationId xmlns:a16="http://schemas.microsoft.com/office/drawing/2014/main" id="{1BB31441-A410-4BAB-A39D-47474471CB84}"/>
              </a:ext>
            </a:extLst>
          </p:cNvPr>
          <p:cNvGraphicFramePr/>
          <p:nvPr>
            <p:extLst>
              <p:ext uri="{D42A27DB-BD31-4B8C-83A1-F6EECF244321}">
                <p14:modId xmlns:p14="http://schemas.microsoft.com/office/powerpoint/2010/main" val="4216270071"/>
              </p:ext>
            </p:extLst>
          </p:nvPr>
        </p:nvGraphicFramePr>
        <p:xfrm>
          <a:off x="7260950" y="1221421"/>
          <a:ext cx="2697122" cy="65461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9" name="Diagrama 2">
            <a:extLst>
              <a:ext uri="{FF2B5EF4-FFF2-40B4-BE49-F238E27FC236}">
                <a16:creationId xmlns:a16="http://schemas.microsoft.com/office/drawing/2014/main" id="{1BB31441-A410-4BAB-A39D-47474471CB84}"/>
              </a:ext>
            </a:extLst>
          </p:cNvPr>
          <p:cNvGraphicFramePr/>
          <p:nvPr>
            <p:extLst>
              <p:ext uri="{D42A27DB-BD31-4B8C-83A1-F6EECF244321}">
                <p14:modId xmlns:p14="http://schemas.microsoft.com/office/powerpoint/2010/main" val="2834272766"/>
              </p:ext>
            </p:extLst>
          </p:nvPr>
        </p:nvGraphicFramePr>
        <p:xfrm>
          <a:off x="1870884" y="1208687"/>
          <a:ext cx="2488908" cy="654611"/>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0" name="Rectángulo 9">
            <a:extLst>
              <a:ext uri="{FF2B5EF4-FFF2-40B4-BE49-F238E27FC236}">
                <a16:creationId xmlns:a16="http://schemas.microsoft.com/office/drawing/2014/main" id="{C8CB5338-889A-FA48-938A-FF33E65585E1}"/>
              </a:ext>
            </a:extLst>
          </p:cNvPr>
          <p:cNvSpPr/>
          <p:nvPr/>
        </p:nvSpPr>
        <p:spPr>
          <a:xfrm>
            <a:off x="5529105" y="4979804"/>
            <a:ext cx="11008625" cy="215444"/>
          </a:xfrm>
          <a:prstGeom prst="rect">
            <a:avLst/>
          </a:prstGeom>
        </p:spPr>
        <p:txBody>
          <a:bodyPr wrap="square">
            <a:spAutoFit/>
          </a:bodyPr>
          <a:lstStyle/>
          <a:p>
            <a:r>
              <a:rPr lang="es-CO" sz="800" b="0" i="0" u="none" strike="noStrike" dirty="0">
                <a:solidFill>
                  <a:srgbClr val="00AAA7"/>
                </a:solidFill>
                <a:effectLst/>
                <a:latin typeface="Montserrat" panose="00000500000000000000" pitchFamily="50" charset="0"/>
              </a:rPr>
              <a:t>Jat, K. (2013). Spirometry in children. </a:t>
            </a:r>
            <a:r>
              <a:rPr lang="es-CO" sz="800" b="0" i="1" u="none" strike="noStrike" dirty="0">
                <a:solidFill>
                  <a:srgbClr val="00AAA7"/>
                </a:solidFill>
                <a:effectLst/>
                <a:latin typeface="Montserrat" panose="00000500000000000000" pitchFamily="50" charset="0"/>
              </a:rPr>
              <a:t>Primary Care Respiratory Journal</a:t>
            </a:r>
            <a:r>
              <a:rPr lang="es-CO" sz="800" b="0" i="0" u="none" strike="noStrike" dirty="0">
                <a:solidFill>
                  <a:srgbClr val="00AAA7"/>
                </a:solidFill>
                <a:effectLst/>
                <a:latin typeface="Montserrat" panose="00000500000000000000" pitchFamily="50" charset="0"/>
              </a:rPr>
              <a:t>, </a:t>
            </a:r>
            <a:r>
              <a:rPr lang="es-CO" sz="800" b="0" i="1" u="none" strike="noStrike" dirty="0">
                <a:solidFill>
                  <a:srgbClr val="00AAA7"/>
                </a:solidFill>
                <a:effectLst/>
                <a:latin typeface="Montserrat" panose="00000500000000000000" pitchFamily="50" charset="0"/>
              </a:rPr>
              <a:t>22</a:t>
            </a:r>
            <a:r>
              <a:rPr lang="es-CO" sz="800" b="0" i="0" u="none" strike="noStrike" dirty="0">
                <a:solidFill>
                  <a:srgbClr val="00AAA7"/>
                </a:solidFill>
                <a:effectLst/>
                <a:latin typeface="Montserrat" panose="00000500000000000000" pitchFamily="50" charset="0"/>
              </a:rPr>
              <a:t>(2), 221-229. doi: 10.4104/pcrj.2013.00042</a:t>
            </a:r>
            <a:endParaRPr lang="es-CO" sz="800" dirty="0">
              <a:solidFill>
                <a:srgbClr val="00AAA7"/>
              </a:solidFill>
              <a:latin typeface="Montserrat" panose="00000500000000000000" pitchFamily="50" charset="0"/>
            </a:endParaRPr>
          </a:p>
        </p:txBody>
      </p:sp>
    </p:spTree>
    <p:extLst>
      <p:ext uri="{BB962C8B-B14F-4D97-AF65-F5344CB8AC3E}">
        <p14:creationId xmlns:p14="http://schemas.microsoft.com/office/powerpoint/2010/main" val="258624875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F68E-528F-6342-824B-A5A599A0B727}"/>
              </a:ext>
            </a:extLst>
          </p:cNvPr>
          <p:cNvSpPr>
            <a:spLocks noGrp="1"/>
          </p:cNvSpPr>
          <p:nvPr>
            <p:ph type="ctrTitle"/>
          </p:nvPr>
        </p:nvSpPr>
        <p:spPr>
          <a:xfrm>
            <a:off x="3705239" y="902179"/>
            <a:ext cx="9144000" cy="1184814"/>
          </a:xfrm>
        </p:spPr>
        <p:txBody>
          <a:bodyPr>
            <a:normAutofit/>
          </a:bodyPr>
          <a:lstStyle/>
          <a:p>
            <a:r>
              <a:rPr lang="es-CO" sz="4000" b="1" dirty="0">
                <a:solidFill>
                  <a:srgbClr val="00AAA7"/>
                </a:solidFill>
                <a:latin typeface="Montserrat" panose="00000500000000000000" pitchFamily="50" charset="0"/>
              </a:rPr>
              <a:t>Interpretación</a:t>
            </a:r>
          </a:p>
        </p:txBody>
      </p:sp>
      <p:pic>
        <p:nvPicPr>
          <p:cNvPr id="4" name="14 Imagen" descr="4ed45b94f0e1bc90fddad6f9eb70e30a.jpg">
            <a:extLst>
              <a:ext uri="{FF2B5EF4-FFF2-40B4-BE49-F238E27FC236}">
                <a16:creationId xmlns:a16="http://schemas.microsoft.com/office/drawing/2014/main" id="{22BC58AD-B769-8B4E-830A-8221F7A4B724}"/>
              </a:ext>
            </a:extLst>
          </p:cNvPr>
          <p:cNvPicPr>
            <a:picLocks noChangeAspect="1"/>
          </p:cNvPicPr>
          <p:nvPr/>
        </p:nvPicPr>
        <p:blipFill>
          <a:blip r:embed="rId2"/>
          <a:stretch>
            <a:fillRect/>
          </a:stretch>
        </p:blipFill>
        <p:spPr>
          <a:xfrm>
            <a:off x="6850776" y="2312366"/>
            <a:ext cx="2852927" cy="3121152"/>
          </a:xfrm>
          <a:prstGeom prst="rect">
            <a:avLst/>
          </a:prstGeom>
          <a:ln>
            <a:noFill/>
          </a:ln>
          <a:effectLst/>
        </p:spPr>
      </p:pic>
    </p:spTree>
    <p:extLst>
      <p:ext uri="{BB962C8B-B14F-4D97-AF65-F5344CB8AC3E}">
        <p14:creationId xmlns:p14="http://schemas.microsoft.com/office/powerpoint/2010/main" val="3443977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853516" y="511451"/>
            <a:ext cx="11726142" cy="1143200"/>
          </a:xfrm>
          <a:prstGeom prst="rect">
            <a:avLst/>
          </a:prstGeom>
        </p:spPr>
        <p:txBody>
          <a:bodyPr spcFirstLastPara="1" vert="horz" wrap="square" lIns="121900" tIns="121900" rIns="121900" bIns="121900" rtlCol="0" anchor="b" anchorCtr="0">
            <a:noAutofit/>
          </a:bodyPr>
          <a:lstStyle/>
          <a:p>
            <a:r>
              <a:rPr lang="es-CO" sz="5000" b="1" dirty="0">
                <a:solidFill>
                  <a:srgbClr val="00AAA7"/>
                </a:solidFill>
                <a:latin typeface="Montserrat" panose="00000500000000000000" pitchFamily="50" charset="0"/>
              </a:rPr>
              <a:t>Patrón Espirométrico: Normal</a:t>
            </a:r>
            <a:endParaRPr lang="en" sz="5000" b="1" dirty="0">
              <a:solidFill>
                <a:srgbClr val="00AAA7"/>
              </a:solidFill>
              <a:latin typeface="Montserrat" panose="00000500000000000000" pitchFamily="50" charset="0"/>
            </a:endParaRPr>
          </a:p>
        </p:txBody>
      </p:sp>
      <p:sp>
        <p:nvSpPr>
          <p:cNvPr id="6" name="CuadroTexto 5">
            <a:extLst>
              <a:ext uri="{FF2B5EF4-FFF2-40B4-BE49-F238E27FC236}">
                <a16:creationId xmlns:a16="http://schemas.microsoft.com/office/drawing/2014/main" id="{3FD47E2D-B907-450F-98B2-ACC16E546E2E}"/>
              </a:ext>
            </a:extLst>
          </p:cNvPr>
          <p:cNvSpPr txBox="1"/>
          <p:nvPr/>
        </p:nvSpPr>
        <p:spPr>
          <a:xfrm>
            <a:off x="653242" y="6290362"/>
            <a:ext cx="6703117" cy="215444"/>
          </a:xfrm>
          <a:prstGeom prst="rect">
            <a:avLst/>
          </a:prstGeom>
          <a:noFill/>
        </p:spPr>
        <p:txBody>
          <a:bodyPr wrap="square" rtlCol="0">
            <a:spAutoFit/>
          </a:bodyPr>
          <a:lstStyle/>
          <a:p>
            <a:r>
              <a:rPr lang="es-CO" sz="800" dirty="0">
                <a:solidFill>
                  <a:srgbClr val="00AAA7"/>
                </a:solidFill>
                <a:latin typeface="Montserrat" panose="00000500000000000000" pitchFamily="50" charset="0"/>
              </a:rPr>
              <a:t>Vásquez JC. Interpretación de la Espirometría en 10 Pasos, ALAT. 1 Ed. 2008</a:t>
            </a:r>
          </a:p>
        </p:txBody>
      </p:sp>
      <p:pic>
        <p:nvPicPr>
          <p:cNvPr id="3" name="Imagen 2">
            <a:extLst>
              <a:ext uri="{FF2B5EF4-FFF2-40B4-BE49-F238E27FC236}">
                <a16:creationId xmlns:a16="http://schemas.microsoft.com/office/drawing/2014/main" id="{5E2BEDC4-754E-42EA-8397-0436BD2672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6688" y="1799064"/>
            <a:ext cx="4875371" cy="4424872"/>
          </a:xfrm>
          <a:prstGeom prst="rect">
            <a:avLst/>
          </a:prstGeom>
        </p:spPr>
      </p:pic>
      <p:pic>
        <p:nvPicPr>
          <p:cNvPr id="9" name="8 Imagen" descr="IMG_2247.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499371" y="1828799"/>
            <a:ext cx="6212732" cy="4345023"/>
          </a:xfrm>
          <a:prstGeom prst="rect">
            <a:avLst/>
          </a:prstGeom>
        </p:spPr>
      </p:pic>
      <p:sp>
        <p:nvSpPr>
          <p:cNvPr id="11" name="10 Elipse"/>
          <p:cNvSpPr/>
          <p:nvPr/>
        </p:nvSpPr>
        <p:spPr>
          <a:xfrm>
            <a:off x="8140973" y="2758333"/>
            <a:ext cx="557719" cy="3501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
        <p:nvSpPr>
          <p:cNvPr id="2" name="CuadroTexto 1">
            <a:extLst>
              <a:ext uri="{FF2B5EF4-FFF2-40B4-BE49-F238E27FC236}">
                <a16:creationId xmlns:a16="http://schemas.microsoft.com/office/drawing/2014/main" id="{617931E2-5BBF-B949-8EE1-607B638EBCCB}"/>
              </a:ext>
            </a:extLst>
          </p:cNvPr>
          <p:cNvSpPr txBox="1"/>
          <p:nvPr/>
        </p:nvSpPr>
        <p:spPr>
          <a:xfrm>
            <a:off x="7489372" y="3429001"/>
            <a:ext cx="470262" cy="276999"/>
          </a:xfrm>
          <a:prstGeom prst="rect">
            <a:avLst/>
          </a:prstGeom>
          <a:solidFill>
            <a:schemeClr val="bg1"/>
          </a:solidFill>
        </p:spPr>
        <p:txBody>
          <a:bodyPr wrap="square" rtlCol="0">
            <a:spAutoFit/>
          </a:bodyPr>
          <a:lstStyle/>
          <a:p>
            <a:r>
              <a:rPr lang="es-CO" sz="1200" dirty="0"/>
              <a:t>90%</a:t>
            </a:r>
          </a:p>
        </p:txBody>
      </p:sp>
      <p:sp>
        <p:nvSpPr>
          <p:cNvPr id="10" name="9 Elipse"/>
          <p:cNvSpPr/>
          <p:nvPr/>
        </p:nvSpPr>
        <p:spPr>
          <a:xfrm>
            <a:off x="7445643" y="3392402"/>
            <a:ext cx="557719" cy="3501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Tree>
    <p:extLst>
      <p:ext uri="{BB962C8B-B14F-4D97-AF65-F5344CB8AC3E}">
        <p14:creationId xmlns:p14="http://schemas.microsoft.com/office/powerpoint/2010/main" val="278471340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866485" y="499525"/>
            <a:ext cx="10228235" cy="1143200"/>
          </a:xfrm>
          <a:prstGeom prst="rect">
            <a:avLst/>
          </a:prstGeom>
        </p:spPr>
        <p:txBody>
          <a:bodyPr spcFirstLastPara="1" vert="horz" wrap="square" lIns="121900" tIns="121900" rIns="121900" bIns="121900" rtlCol="0" anchor="b" anchorCtr="0">
            <a:noAutofit/>
          </a:bodyPr>
          <a:lstStyle/>
          <a:p>
            <a:r>
              <a:rPr lang="es-CO" b="1" dirty="0">
                <a:solidFill>
                  <a:srgbClr val="00AAA7"/>
                </a:solidFill>
                <a:latin typeface="Montserrat" panose="00000500000000000000" pitchFamily="50" charset="0"/>
              </a:rPr>
              <a:t>Patrón Espirométrico: Restrictivo</a:t>
            </a:r>
            <a:endParaRPr lang="en" b="1" dirty="0">
              <a:solidFill>
                <a:srgbClr val="00AAA7"/>
              </a:solidFill>
              <a:latin typeface="Montserrat" panose="00000500000000000000" pitchFamily="50" charset="0"/>
            </a:endParaRPr>
          </a:p>
        </p:txBody>
      </p:sp>
      <p:sp>
        <p:nvSpPr>
          <p:cNvPr id="6" name="CuadroTexto 5">
            <a:extLst>
              <a:ext uri="{FF2B5EF4-FFF2-40B4-BE49-F238E27FC236}">
                <a16:creationId xmlns:a16="http://schemas.microsoft.com/office/drawing/2014/main" id="{3FD47E2D-B907-450F-98B2-ACC16E546E2E}"/>
              </a:ext>
            </a:extLst>
          </p:cNvPr>
          <p:cNvSpPr txBox="1"/>
          <p:nvPr/>
        </p:nvSpPr>
        <p:spPr>
          <a:xfrm>
            <a:off x="610881" y="6350287"/>
            <a:ext cx="3993401" cy="338554"/>
          </a:xfrm>
          <a:prstGeom prst="rect">
            <a:avLst/>
          </a:prstGeom>
          <a:noFill/>
        </p:spPr>
        <p:txBody>
          <a:bodyPr wrap="none" rtlCol="0">
            <a:spAutoFit/>
          </a:bodyPr>
          <a:lstStyle/>
          <a:p>
            <a:pPr algn="r"/>
            <a:r>
              <a:rPr lang="es-CO" sz="800" dirty="0">
                <a:solidFill>
                  <a:srgbClr val="00AAA7"/>
                </a:solidFill>
                <a:latin typeface="Montserrat" panose="00000500000000000000" pitchFamily="50" charset="0"/>
              </a:rPr>
              <a:t>Vásquez JC. Interpretación de la Espirometría en 10 Pasos, ALAT. 1 Ed. 2008</a:t>
            </a:r>
          </a:p>
          <a:p>
            <a:pPr algn="r"/>
            <a:r>
              <a:rPr lang="en-US" sz="800" dirty="0">
                <a:solidFill>
                  <a:srgbClr val="00AAA7"/>
                </a:solidFill>
                <a:latin typeface="Montserrat" panose="00000500000000000000" pitchFamily="50" charset="0"/>
              </a:rPr>
              <a:t>.</a:t>
            </a:r>
            <a:endParaRPr lang="es-CO" sz="800" dirty="0">
              <a:solidFill>
                <a:srgbClr val="00AAA7"/>
              </a:solidFill>
              <a:latin typeface="Montserrat" panose="00000500000000000000" pitchFamily="50" charset="0"/>
            </a:endParaRPr>
          </a:p>
        </p:txBody>
      </p:sp>
      <p:pic>
        <p:nvPicPr>
          <p:cNvPr id="8" name="7 Imagen" descr="IMG_2249.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30753" y="1880681"/>
            <a:ext cx="6433225" cy="4267201"/>
          </a:xfrm>
          <a:prstGeom prst="rect">
            <a:avLst/>
          </a:prstGeom>
        </p:spPr>
      </p:pic>
      <p:sp>
        <p:nvSpPr>
          <p:cNvPr id="11" name="10 Elipse"/>
          <p:cNvSpPr/>
          <p:nvPr/>
        </p:nvSpPr>
        <p:spPr>
          <a:xfrm>
            <a:off x="8132322" y="2671869"/>
            <a:ext cx="648509" cy="2983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
        <p:nvSpPr>
          <p:cNvPr id="12" name="11 Elipse"/>
          <p:cNvSpPr/>
          <p:nvPr/>
        </p:nvSpPr>
        <p:spPr>
          <a:xfrm>
            <a:off x="7422312" y="3255527"/>
            <a:ext cx="648509" cy="293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pic>
        <p:nvPicPr>
          <p:cNvPr id="14" name="Imagen 2">
            <a:extLst>
              <a:ext uri="{FF2B5EF4-FFF2-40B4-BE49-F238E27FC236}">
                <a16:creationId xmlns:a16="http://schemas.microsoft.com/office/drawing/2014/main" id="{5E2BEDC4-754E-42EA-8397-0436BD26727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6688" y="1844648"/>
            <a:ext cx="4677339" cy="4379288"/>
          </a:xfrm>
          <a:prstGeom prst="rect">
            <a:avLst/>
          </a:prstGeom>
        </p:spPr>
      </p:pic>
    </p:spTree>
    <p:extLst>
      <p:ext uri="{BB962C8B-B14F-4D97-AF65-F5344CB8AC3E}">
        <p14:creationId xmlns:p14="http://schemas.microsoft.com/office/powerpoint/2010/main" val="281753424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854293" y="511717"/>
            <a:ext cx="10593995" cy="1143200"/>
          </a:xfrm>
          <a:prstGeom prst="rect">
            <a:avLst/>
          </a:prstGeom>
        </p:spPr>
        <p:txBody>
          <a:bodyPr spcFirstLastPara="1" vert="horz" wrap="square" lIns="121900" tIns="121900" rIns="121900" bIns="121900" rtlCol="0" anchor="b" anchorCtr="0">
            <a:noAutofit/>
          </a:bodyPr>
          <a:lstStyle/>
          <a:p>
            <a:r>
              <a:rPr lang="es-CO" b="1" dirty="0">
                <a:solidFill>
                  <a:srgbClr val="00AAA7"/>
                </a:solidFill>
                <a:latin typeface="Montserrat" panose="00000500000000000000" pitchFamily="50" charset="0"/>
              </a:rPr>
              <a:t>Patrón Espirométrico: Obstructivo</a:t>
            </a:r>
            <a:endParaRPr lang="en" b="1" dirty="0">
              <a:solidFill>
                <a:srgbClr val="00AAA7"/>
              </a:solidFill>
              <a:latin typeface="Montserrat" panose="00000500000000000000" pitchFamily="50" charset="0"/>
            </a:endParaRPr>
          </a:p>
        </p:txBody>
      </p:sp>
      <p:sp>
        <p:nvSpPr>
          <p:cNvPr id="6" name="CuadroTexto 5">
            <a:extLst>
              <a:ext uri="{FF2B5EF4-FFF2-40B4-BE49-F238E27FC236}">
                <a16:creationId xmlns:a16="http://schemas.microsoft.com/office/drawing/2014/main" id="{3FD47E2D-B907-450F-98B2-ACC16E546E2E}"/>
              </a:ext>
            </a:extLst>
          </p:cNvPr>
          <p:cNvSpPr txBox="1"/>
          <p:nvPr/>
        </p:nvSpPr>
        <p:spPr>
          <a:xfrm>
            <a:off x="437321" y="6389114"/>
            <a:ext cx="4041491" cy="215444"/>
          </a:xfrm>
          <a:prstGeom prst="rect">
            <a:avLst/>
          </a:prstGeom>
          <a:noFill/>
        </p:spPr>
        <p:txBody>
          <a:bodyPr wrap="none" rtlCol="0">
            <a:spAutoFit/>
          </a:bodyPr>
          <a:lstStyle/>
          <a:p>
            <a:pPr algn="r"/>
            <a:r>
              <a:rPr lang="es-CO" sz="800" dirty="0">
                <a:solidFill>
                  <a:srgbClr val="00AAA7"/>
                </a:solidFill>
                <a:latin typeface="Montserrat" panose="00000500000000000000" pitchFamily="50" charset="0"/>
              </a:rPr>
              <a:t>Vásquez JC. Interpretación de la Espirometría en 10 Pasos, ALAT. 1 Ed. 2008</a:t>
            </a:r>
            <a:r>
              <a:rPr lang="en-US" sz="800" dirty="0">
                <a:solidFill>
                  <a:srgbClr val="00AAA7"/>
                </a:solidFill>
                <a:latin typeface="Montserrat" panose="00000500000000000000" pitchFamily="50" charset="0"/>
              </a:rPr>
              <a:t>.</a:t>
            </a:r>
            <a:endParaRPr lang="es-CO" sz="800" dirty="0">
              <a:solidFill>
                <a:srgbClr val="00AAA7"/>
              </a:solidFill>
              <a:latin typeface="Montserrat" panose="00000500000000000000" pitchFamily="50" charset="0"/>
            </a:endParaRPr>
          </a:p>
        </p:txBody>
      </p:sp>
      <p:pic>
        <p:nvPicPr>
          <p:cNvPr id="9" name="8 Imagen" descr="IMG_225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37321" y="2001078"/>
            <a:ext cx="4876800" cy="4257319"/>
          </a:xfrm>
          <a:prstGeom prst="rect">
            <a:avLst/>
          </a:prstGeom>
        </p:spPr>
      </p:pic>
      <p:pic>
        <p:nvPicPr>
          <p:cNvPr id="10" name="9 Imagen" descr="IMG_2252.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367131" y="2040833"/>
            <a:ext cx="6414052" cy="4161184"/>
          </a:xfrm>
          <a:prstGeom prst="rect">
            <a:avLst/>
          </a:prstGeom>
        </p:spPr>
      </p:pic>
      <p:sp>
        <p:nvSpPr>
          <p:cNvPr id="12" name="11 Elipse"/>
          <p:cNvSpPr/>
          <p:nvPr/>
        </p:nvSpPr>
        <p:spPr>
          <a:xfrm>
            <a:off x="8090242" y="3097054"/>
            <a:ext cx="648509" cy="293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
        <p:nvSpPr>
          <p:cNvPr id="11" name="10 Elipse"/>
          <p:cNvSpPr/>
          <p:nvPr/>
        </p:nvSpPr>
        <p:spPr>
          <a:xfrm>
            <a:off x="7363695" y="3400739"/>
            <a:ext cx="648509" cy="2983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Tree>
    <p:extLst>
      <p:ext uri="{BB962C8B-B14F-4D97-AF65-F5344CB8AC3E}">
        <p14:creationId xmlns:p14="http://schemas.microsoft.com/office/powerpoint/2010/main" val="267103950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94EC2-C6B6-7E47-AF70-DAAB16DE8F0C}"/>
              </a:ext>
            </a:extLst>
          </p:cNvPr>
          <p:cNvSpPr>
            <a:spLocks noGrp="1"/>
          </p:cNvSpPr>
          <p:nvPr>
            <p:ph type="title"/>
          </p:nvPr>
        </p:nvSpPr>
        <p:spPr>
          <a:xfrm>
            <a:off x="1999488" y="449090"/>
            <a:ext cx="10515600" cy="1325563"/>
          </a:xfrm>
        </p:spPr>
        <p:txBody>
          <a:bodyPr/>
          <a:lstStyle/>
          <a:p>
            <a:r>
              <a:rPr lang="es-CO" b="1" dirty="0">
                <a:solidFill>
                  <a:srgbClr val="00AAA7"/>
                </a:solidFill>
                <a:latin typeface="Montserrat" panose="00000500000000000000" pitchFamily="50" charset="0"/>
              </a:rPr>
              <a:t>Severidad de la obstrucción</a:t>
            </a:r>
          </a:p>
        </p:txBody>
      </p:sp>
      <p:pic>
        <p:nvPicPr>
          <p:cNvPr id="4" name="Imagen 3">
            <a:extLst>
              <a:ext uri="{FF2B5EF4-FFF2-40B4-BE49-F238E27FC236}">
                <a16:creationId xmlns:a16="http://schemas.microsoft.com/office/drawing/2014/main" id="{9BC9CE3A-5B6F-494B-A988-38B354C881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9991" y="2171748"/>
            <a:ext cx="6983201" cy="2911600"/>
          </a:xfrm>
          <a:prstGeom prst="rect">
            <a:avLst/>
          </a:prstGeom>
        </p:spPr>
      </p:pic>
      <p:sp>
        <p:nvSpPr>
          <p:cNvPr id="5" name="Rectángulo 4">
            <a:extLst>
              <a:ext uri="{FF2B5EF4-FFF2-40B4-BE49-F238E27FC236}">
                <a16:creationId xmlns:a16="http://schemas.microsoft.com/office/drawing/2014/main" id="{DC43B277-9A18-FC4C-9650-0C87F7C93BF1}"/>
              </a:ext>
            </a:extLst>
          </p:cNvPr>
          <p:cNvSpPr/>
          <p:nvPr/>
        </p:nvSpPr>
        <p:spPr>
          <a:xfrm>
            <a:off x="4917066" y="4914071"/>
            <a:ext cx="10793617" cy="338554"/>
          </a:xfrm>
          <a:prstGeom prst="rect">
            <a:avLst/>
          </a:prstGeom>
        </p:spPr>
        <p:txBody>
          <a:bodyPr wrap="square">
            <a:spAutoFit/>
          </a:bodyPr>
          <a:lstStyle/>
          <a:p>
            <a:r>
              <a:rPr lang="es-CO" sz="800" dirty="0">
                <a:solidFill>
                  <a:srgbClr val="00AAA7"/>
                </a:solidFill>
                <a:latin typeface="Montserrat" panose="00000500000000000000" pitchFamily="50" charset="0"/>
              </a:rPr>
              <a:t>Sim, Y. S., Lee, J. H., Lee, W. Y., Suh, D. I., Oh, Y. M., Yoon, J. S., … Chang, J. H. (2017). Spirometry and </a:t>
            </a:r>
            <a:r>
              <a:rPr lang="es-CO" sz="800" dirty="0" err="1">
                <a:solidFill>
                  <a:srgbClr val="00AAA7"/>
                </a:solidFill>
                <a:latin typeface="Montserrat" panose="00000500000000000000" pitchFamily="50" charset="0"/>
              </a:rPr>
              <a:t>Bronchodilator</a:t>
            </a:r>
            <a:endParaRPr lang="es-CO" sz="800" dirty="0">
              <a:solidFill>
                <a:srgbClr val="00AAA7"/>
              </a:solidFill>
              <a:latin typeface="Montserrat" panose="00000500000000000000" pitchFamily="50" charset="0"/>
            </a:endParaRPr>
          </a:p>
          <a:p>
            <a:r>
              <a:rPr lang="es-CO" sz="800" dirty="0">
                <a:solidFill>
                  <a:srgbClr val="00AAA7"/>
                </a:solidFill>
                <a:latin typeface="Montserrat" panose="00000500000000000000" pitchFamily="50" charset="0"/>
              </a:rPr>
              <a:t>Test. </a:t>
            </a:r>
            <a:r>
              <a:rPr lang="es-CO" sz="800" i="1" dirty="0">
                <a:solidFill>
                  <a:srgbClr val="00AAA7"/>
                </a:solidFill>
                <a:latin typeface="Montserrat" panose="00000500000000000000" pitchFamily="50" charset="0"/>
              </a:rPr>
              <a:t>Tuberculosis and respiratory diseases</a:t>
            </a:r>
            <a:r>
              <a:rPr lang="es-CO" sz="800" dirty="0">
                <a:solidFill>
                  <a:srgbClr val="00AAA7"/>
                </a:solidFill>
                <a:latin typeface="Montserrat" panose="00000500000000000000" pitchFamily="50" charset="0"/>
              </a:rPr>
              <a:t>, </a:t>
            </a:r>
            <a:r>
              <a:rPr lang="es-CO" sz="800" i="1" dirty="0">
                <a:solidFill>
                  <a:srgbClr val="00AAA7"/>
                </a:solidFill>
                <a:latin typeface="Montserrat" panose="00000500000000000000" pitchFamily="50" charset="0"/>
              </a:rPr>
              <a:t>80</a:t>
            </a:r>
            <a:r>
              <a:rPr lang="es-CO" sz="800" dirty="0">
                <a:solidFill>
                  <a:srgbClr val="00AAA7"/>
                </a:solidFill>
                <a:latin typeface="Montserrat" panose="00000500000000000000" pitchFamily="50" charset="0"/>
              </a:rPr>
              <a:t>(2), 105–112. doi:10.4046/trd.2017.80.2.105</a:t>
            </a:r>
          </a:p>
        </p:txBody>
      </p:sp>
    </p:spTree>
    <p:extLst>
      <p:ext uri="{BB962C8B-B14F-4D97-AF65-F5344CB8AC3E}">
        <p14:creationId xmlns:p14="http://schemas.microsoft.com/office/powerpoint/2010/main" val="32686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a:spLocks noGrp="1"/>
          </p:cNvSpPr>
          <p:nvPr>
            <p:ph type="title"/>
          </p:nvPr>
        </p:nvSpPr>
        <p:spPr>
          <a:xfrm>
            <a:off x="0" y="1955906"/>
            <a:ext cx="8610600" cy="129302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entury Gothic"/>
              <a:buNone/>
            </a:pPr>
            <a:r>
              <a:rPr lang="en-US" sz="4000" b="1" dirty="0">
                <a:solidFill>
                  <a:srgbClr val="152B48"/>
                </a:solidFill>
                <a:latin typeface="Montserrat" panose="00000500000000000000" pitchFamily="50" charset="0"/>
              </a:rPr>
              <a:t>HISTORIA</a:t>
            </a:r>
            <a:endParaRPr sz="4000" dirty="0">
              <a:solidFill>
                <a:srgbClr val="152B48"/>
              </a:solidFill>
              <a:latin typeface="Montserrat" panose="00000500000000000000" pitchFamily="50" charset="0"/>
            </a:endParaRPr>
          </a:p>
        </p:txBody>
      </p:sp>
      <p:sp>
        <p:nvSpPr>
          <p:cNvPr id="185" name="Google Shape;185;p3"/>
          <p:cNvSpPr txBox="1">
            <a:spLocks noGrp="1"/>
          </p:cNvSpPr>
          <p:nvPr>
            <p:ph type="body" idx="1"/>
          </p:nvPr>
        </p:nvSpPr>
        <p:spPr>
          <a:xfrm>
            <a:off x="5824697" y="2865580"/>
            <a:ext cx="5334000" cy="1900363"/>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chemeClr val="dk1"/>
              </a:buClr>
              <a:buSzPts val="3200"/>
              <a:buNone/>
            </a:pPr>
            <a:r>
              <a:rPr lang="en-US" sz="3000" dirty="0">
                <a:solidFill>
                  <a:srgbClr val="152B48"/>
                </a:solidFill>
                <a:latin typeface="Montserrat" panose="00000500000000000000" pitchFamily="50" charset="0"/>
              </a:rPr>
              <a:t>Asma </a:t>
            </a:r>
            <a:r>
              <a:rPr lang="en-US" sz="3000" dirty="0" err="1">
                <a:solidFill>
                  <a:srgbClr val="152B48"/>
                </a:solidFill>
                <a:latin typeface="Montserrat" panose="00000500000000000000" pitchFamily="50" charset="0"/>
              </a:rPr>
              <a:t>viene</a:t>
            </a:r>
            <a:r>
              <a:rPr lang="en-US" sz="3000" dirty="0">
                <a:solidFill>
                  <a:srgbClr val="152B48"/>
                </a:solidFill>
                <a:latin typeface="Montserrat" panose="00000500000000000000" pitchFamily="50" charset="0"/>
              </a:rPr>
              <a:t> del verbo </a:t>
            </a:r>
            <a:r>
              <a:rPr lang="en-US" sz="3000" dirty="0" err="1">
                <a:solidFill>
                  <a:srgbClr val="152B48"/>
                </a:solidFill>
                <a:latin typeface="Montserrat" panose="00000500000000000000" pitchFamily="50" charset="0"/>
              </a:rPr>
              <a:t>griego</a:t>
            </a:r>
            <a:r>
              <a:rPr lang="en-US" sz="3000" dirty="0">
                <a:solidFill>
                  <a:srgbClr val="152B48"/>
                </a:solidFill>
                <a:latin typeface="Montserrat" panose="00000500000000000000" pitchFamily="50" charset="0"/>
              </a:rPr>
              <a:t> </a:t>
            </a:r>
            <a:r>
              <a:rPr lang="en-US" sz="3000" i="1" dirty="0" err="1">
                <a:solidFill>
                  <a:srgbClr val="152B48"/>
                </a:solidFill>
                <a:latin typeface="Montserrat" panose="00000500000000000000" pitchFamily="50" charset="0"/>
              </a:rPr>
              <a:t>aazein</a:t>
            </a:r>
            <a:r>
              <a:rPr lang="en-US" sz="3000" dirty="0">
                <a:solidFill>
                  <a:srgbClr val="152B48"/>
                </a:solidFill>
                <a:latin typeface="Montserrat" panose="00000500000000000000" pitchFamily="50" charset="0"/>
              </a:rPr>
              <a:t>, que </a:t>
            </a:r>
            <a:r>
              <a:rPr lang="en-US" sz="3000" dirty="0" err="1">
                <a:solidFill>
                  <a:srgbClr val="152B48"/>
                </a:solidFill>
                <a:latin typeface="Montserrat" panose="00000500000000000000" pitchFamily="50" charset="0"/>
              </a:rPr>
              <a:t>significa</a:t>
            </a:r>
            <a:r>
              <a:rPr lang="en-US" sz="3000" dirty="0">
                <a:solidFill>
                  <a:srgbClr val="152B48"/>
                </a:solidFill>
                <a:latin typeface="Montserrat" panose="00000500000000000000" pitchFamily="50" charset="0"/>
              </a:rPr>
              <a:t> </a:t>
            </a:r>
            <a:r>
              <a:rPr lang="en-US" sz="3000" dirty="0" err="1">
                <a:solidFill>
                  <a:srgbClr val="152B48"/>
                </a:solidFill>
                <a:latin typeface="Montserrat" panose="00000500000000000000" pitchFamily="50" charset="0"/>
              </a:rPr>
              <a:t>jadear</a:t>
            </a:r>
            <a:r>
              <a:rPr lang="en-US" sz="3000" dirty="0">
                <a:solidFill>
                  <a:srgbClr val="152B48"/>
                </a:solidFill>
                <a:latin typeface="Montserrat" panose="00000500000000000000" pitchFamily="50" charset="0"/>
              </a:rPr>
              <a:t> o </a:t>
            </a:r>
            <a:r>
              <a:rPr lang="en-US" sz="3000" dirty="0" err="1">
                <a:solidFill>
                  <a:srgbClr val="152B48"/>
                </a:solidFill>
                <a:latin typeface="Montserrat" panose="00000500000000000000" pitchFamily="50" charset="0"/>
              </a:rPr>
              <a:t>exhalar</a:t>
            </a:r>
            <a:r>
              <a:rPr lang="en-US" sz="3000" dirty="0">
                <a:solidFill>
                  <a:srgbClr val="152B48"/>
                </a:solidFill>
                <a:latin typeface="Montserrat" panose="00000500000000000000" pitchFamily="50" charset="0"/>
              </a:rPr>
              <a:t> con la boca </a:t>
            </a:r>
            <a:r>
              <a:rPr lang="en-US" sz="3000" dirty="0" err="1">
                <a:solidFill>
                  <a:srgbClr val="152B48"/>
                </a:solidFill>
                <a:latin typeface="Montserrat" panose="00000500000000000000" pitchFamily="50" charset="0"/>
              </a:rPr>
              <a:t>abierta</a:t>
            </a:r>
            <a:r>
              <a:rPr lang="en-US" sz="3000" dirty="0">
                <a:solidFill>
                  <a:srgbClr val="152B48"/>
                </a:solidFill>
                <a:latin typeface="Montserrat" panose="00000500000000000000" pitchFamily="50" charset="0"/>
              </a:rPr>
              <a:t>.</a:t>
            </a:r>
            <a:endParaRPr sz="3000" dirty="0">
              <a:solidFill>
                <a:srgbClr val="152B48"/>
              </a:solidFill>
              <a:latin typeface="Montserrat" panose="00000500000000000000" pitchFamily="50" charset="0"/>
            </a:endParaRPr>
          </a:p>
        </p:txBody>
      </p:sp>
      <p:pic>
        <p:nvPicPr>
          <p:cNvPr id="186" name="Google Shape;186;p3"/>
          <p:cNvPicPr preferRelativeResize="0"/>
          <p:nvPr/>
        </p:nvPicPr>
        <p:blipFill rotWithShape="1">
          <a:blip r:embed="rId3">
            <a:alphaModFix/>
          </a:blip>
          <a:srcRect/>
          <a:stretch/>
        </p:blipFill>
        <p:spPr>
          <a:xfrm>
            <a:off x="1642209" y="999785"/>
            <a:ext cx="3098093" cy="2631311"/>
          </a:xfrm>
          <a:prstGeom prst="rect">
            <a:avLst/>
          </a:prstGeom>
          <a:noFill/>
          <a:ln>
            <a:noFill/>
          </a:ln>
        </p:spPr>
      </p:pic>
      <p:sp>
        <p:nvSpPr>
          <p:cNvPr id="187" name="Google Shape;187;p3"/>
          <p:cNvSpPr txBox="1"/>
          <p:nvPr/>
        </p:nvSpPr>
        <p:spPr>
          <a:xfrm>
            <a:off x="2994991" y="3631096"/>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88" name="Google Shape;188;p3"/>
          <p:cNvSpPr txBox="1"/>
          <p:nvPr/>
        </p:nvSpPr>
        <p:spPr>
          <a:xfrm>
            <a:off x="5894801" y="4765943"/>
            <a:ext cx="121920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00AAA7"/>
                </a:solidFill>
                <a:latin typeface="Century Gothic"/>
                <a:ea typeface="Century Gothic"/>
                <a:cs typeface="Century Gothic"/>
                <a:sym typeface="Century Gothic"/>
              </a:rPr>
              <a:t>Pearce, N. Strachan, D. (2011). The global asthma report 2011 (</a:t>
            </a:r>
            <a:r>
              <a:rPr lang="en-US" sz="1000" dirty="0" err="1">
                <a:solidFill>
                  <a:srgbClr val="00AAA7"/>
                </a:solidFill>
                <a:latin typeface="Century Gothic"/>
                <a:ea typeface="Century Gothic"/>
                <a:cs typeface="Century Gothic"/>
                <a:sym typeface="Century Gothic"/>
              </a:rPr>
              <a:t>Figura</a:t>
            </a:r>
            <a:r>
              <a:rPr lang="en-US" sz="1000" dirty="0">
                <a:solidFill>
                  <a:srgbClr val="00AAA7"/>
                </a:solidFill>
                <a:latin typeface="Century Gothic"/>
                <a:ea typeface="Century Gothic"/>
                <a:cs typeface="Century Gothic"/>
                <a:sym typeface="Century Gothic"/>
              </a:rPr>
              <a:t>). </a:t>
            </a:r>
          </a:p>
          <a:p>
            <a:pPr marL="0" marR="0" lvl="0" indent="0" algn="l" rtl="0">
              <a:spcBef>
                <a:spcPts val="0"/>
              </a:spcBef>
              <a:spcAft>
                <a:spcPts val="0"/>
              </a:spcAft>
              <a:buNone/>
            </a:pPr>
            <a:r>
              <a:rPr lang="en-US" sz="1000" dirty="0" err="1">
                <a:solidFill>
                  <a:srgbClr val="00AAA7"/>
                </a:solidFill>
                <a:latin typeface="Century Gothic"/>
                <a:ea typeface="Century Gothic"/>
                <a:cs typeface="Century Gothic"/>
                <a:sym typeface="Century Gothic"/>
              </a:rPr>
              <a:t>Recuperado</a:t>
            </a:r>
            <a:r>
              <a:rPr lang="en-US" sz="1000" dirty="0">
                <a:solidFill>
                  <a:srgbClr val="00AAA7"/>
                </a:solidFill>
                <a:latin typeface="Century Gothic"/>
                <a:ea typeface="Century Gothic"/>
                <a:cs typeface="Century Gothic"/>
                <a:sym typeface="Century Gothic"/>
              </a:rPr>
              <a:t> de http://www.globalasthmareport.org/2011/about/about.php</a:t>
            </a:r>
            <a:endParaRPr sz="1000" dirty="0">
              <a:solidFill>
                <a:srgbClr val="00AAA7"/>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628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Effect transition="in" filter="fade">
                                      <p:cBhvr>
                                        <p:cTn id="7" dur="500"/>
                                        <p:tgtEl>
                                          <p:spTgt spid="18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6"/>
                                        </p:tgtEl>
                                        <p:attrNameLst>
                                          <p:attrName>style.visibility</p:attrName>
                                        </p:attrNameLst>
                                      </p:cBhvr>
                                      <p:to>
                                        <p:strVal val="visible"/>
                                      </p:to>
                                    </p:set>
                                    <p:animEffect transition="in" filter="fade">
                                      <p:cBhvr>
                                        <p:cTn id="10" dur="500"/>
                                        <p:tgtEl>
                                          <p:spTgt spid="186"/>
                                        </p:tgtEl>
                                      </p:cBhvr>
                                    </p:animEffect>
                                  </p:childTnLst>
                                </p:cTn>
                              </p:par>
                              <p:par>
                                <p:cTn id="11" presetID="10" presetClass="entr" presetSubtype="0" fill="hold" nodeType="with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841085" y="503081"/>
            <a:ext cx="9445915" cy="1143200"/>
          </a:xfrm>
          <a:prstGeom prst="rect">
            <a:avLst/>
          </a:prstGeom>
        </p:spPr>
        <p:txBody>
          <a:bodyPr spcFirstLastPara="1" vert="horz" wrap="square" lIns="121900" tIns="121900" rIns="121900" bIns="121900" rtlCol="0" anchor="b" anchorCtr="0">
            <a:noAutofit/>
          </a:bodyPr>
          <a:lstStyle/>
          <a:p>
            <a:r>
              <a:rPr lang="es-CO" b="1" dirty="0">
                <a:solidFill>
                  <a:srgbClr val="00AAA7"/>
                </a:solidFill>
                <a:latin typeface="Montserrat" panose="00000500000000000000" pitchFamily="50" charset="0"/>
              </a:rPr>
              <a:t>Respuesta al broncodilatador</a:t>
            </a:r>
            <a:endParaRPr lang="en" b="1" dirty="0">
              <a:solidFill>
                <a:srgbClr val="00AAA7"/>
              </a:solidFill>
              <a:latin typeface="Montserrat" panose="00000500000000000000" pitchFamily="50" charset="0"/>
            </a:endParaRPr>
          </a:p>
        </p:txBody>
      </p:sp>
      <p:sp>
        <p:nvSpPr>
          <p:cNvPr id="6" name="CuadroTexto 5">
            <a:extLst>
              <a:ext uri="{FF2B5EF4-FFF2-40B4-BE49-F238E27FC236}">
                <a16:creationId xmlns:a16="http://schemas.microsoft.com/office/drawing/2014/main" id="{3FD47E2D-B907-450F-98B2-ACC16E546E2E}"/>
              </a:ext>
            </a:extLst>
          </p:cNvPr>
          <p:cNvSpPr txBox="1"/>
          <p:nvPr/>
        </p:nvSpPr>
        <p:spPr>
          <a:xfrm>
            <a:off x="598304" y="6308707"/>
            <a:ext cx="4041491" cy="215444"/>
          </a:xfrm>
          <a:prstGeom prst="rect">
            <a:avLst/>
          </a:prstGeom>
          <a:noFill/>
        </p:spPr>
        <p:txBody>
          <a:bodyPr wrap="none" rtlCol="0">
            <a:spAutoFit/>
          </a:bodyPr>
          <a:lstStyle/>
          <a:p>
            <a:pPr algn="r"/>
            <a:r>
              <a:rPr lang="es-CO" sz="800" dirty="0">
                <a:solidFill>
                  <a:srgbClr val="00AAA7"/>
                </a:solidFill>
                <a:latin typeface="Montserrat" panose="00000500000000000000" pitchFamily="50" charset="0"/>
              </a:rPr>
              <a:t>Vásquez JC. Interpretación de la Espirometría en 10 Pasos, ALAT. 1 Ed. 2008</a:t>
            </a:r>
            <a:r>
              <a:rPr lang="en-US" sz="800" dirty="0">
                <a:solidFill>
                  <a:srgbClr val="00AAA7"/>
                </a:solidFill>
                <a:latin typeface="Montserrat" panose="00000500000000000000" pitchFamily="50" charset="0"/>
              </a:rPr>
              <a:t>.</a:t>
            </a:r>
            <a:endParaRPr lang="es-CO" sz="800" dirty="0">
              <a:solidFill>
                <a:srgbClr val="00AAA7"/>
              </a:solidFill>
              <a:latin typeface="Montserrat" panose="00000500000000000000" pitchFamily="50" charset="0"/>
            </a:endParaRPr>
          </a:p>
        </p:txBody>
      </p:sp>
      <p:pic>
        <p:nvPicPr>
          <p:cNvPr id="8" name="7 Imagen" descr="IMG_2253.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3400" y="1955801"/>
            <a:ext cx="4724400" cy="4305300"/>
          </a:xfrm>
          <a:prstGeom prst="rect">
            <a:avLst/>
          </a:prstGeom>
        </p:spPr>
      </p:pic>
      <p:pic>
        <p:nvPicPr>
          <p:cNvPr id="13" name="12 Imagen" descr="IMG_2254.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361991" y="1978090"/>
            <a:ext cx="6407020" cy="4217437"/>
          </a:xfrm>
          <a:prstGeom prst="rect">
            <a:avLst/>
          </a:prstGeom>
        </p:spPr>
      </p:pic>
      <p:sp>
        <p:nvSpPr>
          <p:cNvPr id="11" name="10 Elipse"/>
          <p:cNvSpPr/>
          <p:nvPr/>
        </p:nvSpPr>
        <p:spPr>
          <a:xfrm>
            <a:off x="7160232" y="3147488"/>
            <a:ext cx="648509" cy="2983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
        <p:nvSpPr>
          <p:cNvPr id="12" name="11 Elipse"/>
          <p:cNvSpPr/>
          <p:nvPr/>
        </p:nvSpPr>
        <p:spPr>
          <a:xfrm>
            <a:off x="7142148" y="3486833"/>
            <a:ext cx="648509" cy="293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
        <p:nvSpPr>
          <p:cNvPr id="14" name="13 Elipse"/>
          <p:cNvSpPr/>
          <p:nvPr/>
        </p:nvSpPr>
        <p:spPr>
          <a:xfrm>
            <a:off x="8740292" y="3172493"/>
            <a:ext cx="648509" cy="293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
        <p:nvSpPr>
          <p:cNvPr id="15" name="14 Elipse"/>
          <p:cNvSpPr/>
          <p:nvPr/>
        </p:nvSpPr>
        <p:spPr>
          <a:xfrm>
            <a:off x="8742867" y="2851606"/>
            <a:ext cx="648509" cy="293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
        <p:nvSpPr>
          <p:cNvPr id="16" name="15 Elipse"/>
          <p:cNvSpPr/>
          <p:nvPr/>
        </p:nvSpPr>
        <p:spPr>
          <a:xfrm>
            <a:off x="7168010" y="2847678"/>
            <a:ext cx="648509" cy="293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
        <p:nvSpPr>
          <p:cNvPr id="17" name="16 Elipse"/>
          <p:cNvSpPr/>
          <p:nvPr/>
        </p:nvSpPr>
        <p:spPr>
          <a:xfrm>
            <a:off x="11047283" y="3180185"/>
            <a:ext cx="648509" cy="293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
        <p:nvSpPr>
          <p:cNvPr id="18" name="17 Elipse"/>
          <p:cNvSpPr/>
          <p:nvPr/>
        </p:nvSpPr>
        <p:spPr>
          <a:xfrm>
            <a:off x="11050978" y="2829203"/>
            <a:ext cx="648509" cy="293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Tree>
    <p:extLst>
      <p:ext uri="{BB962C8B-B14F-4D97-AF65-F5344CB8AC3E}">
        <p14:creationId xmlns:p14="http://schemas.microsoft.com/office/powerpoint/2010/main" val="319459624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6DB14-FBE1-9046-A327-D074B11F04DA}"/>
              </a:ext>
            </a:extLst>
          </p:cNvPr>
          <p:cNvSpPr>
            <a:spLocks noGrp="1"/>
          </p:cNvSpPr>
          <p:nvPr>
            <p:ph type="title"/>
          </p:nvPr>
        </p:nvSpPr>
        <p:spPr>
          <a:xfrm>
            <a:off x="838200" y="877349"/>
            <a:ext cx="10515600" cy="1325563"/>
          </a:xfrm>
        </p:spPr>
        <p:txBody>
          <a:bodyPr>
            <a:normAutofit/>
          </a:bodyPr>
          <a:lstStyle/>
          <a:p>
            <a:r>
              <a:rPr lang="es-CO" sz="3000" b="1" dirty="0">
                <a:solidFill>
                  <a:srgbClr val="00AAA7"/>
                </a:solidFill>
                <a:latin typeface="Montserrat" panose="00000500000000000000" pitchFamily="50" charset="0"/>
              </a:rPr>
              <a:t>Global Initiative for Asthma </a:t>
            </a:r>
          </a:p>
        </p:txBody>
      </p:sp>
      <p:sp>
        <p:nvSpPr>
          <p:cNvPr id="3" name="Marcador de contenido 2">
            <a:extLst>
              <a:ext uri="{FF2B5EF4-FFF2-40B4-BE49-F238E27FC236}">
                <a16:creationId xmlns:a16="http://schemas.microsoft.com/office/drawing/2014/main" id="{F8AF9177-00D3-6046-A8A6-41B70728468C}"/>
              </a:ext>
            </a:extLst>
          </p:cNvPr>
          <p:cNvSpPr>
            <a:spLocks noGrp="1"/>
          </p:cNvSpPr>
          <p:nvPr>
            <p:ph idx="1"/>
          </p:nvPr>
        </p:nvSpPr>
        <p:spPr>
          <a:xfrm>
            <a:off x="838200" y="1913947"/>
            <a:ext cx="10515600" cy="4351338"/>
          </a:xfrm>
        </p:spPr>
        <p:txBody>
          <a:bodyPr>
            <a:normAutofit/>
          </a:bodyPr>
          <a:lstStyle/>
          <a:p>
            <a:pPr marL="0" indent="0">
              <a:buNone/>
            </a:pPr>
            <a:r>
              <a:rPr lang="es-CO" sz="2000" b="1" dirty="0">
                <a:solidFill>
                  <a:srgbClr val="152B48"/>
                </a:solidFill>
                <a:latin typeface="Montserrat" panose="00000500000000000000" pitchFamily="50" charset="0"/>
              </a:rPr>
              <a:t>Evidencia indicativa de una limitación variable del flujo de aire espiratorio. </a:t>
            </a:r>
            <a:endParaRPr lang="es-CO" sz="2000" dirty="0">
              <a:solidFill>
                <a:srgbClr val="152B48"/>
              </a:solidFill>
              <a:latin typeface="Montserrat" panose="00000500000000000000" pitchFamily="50" charset="0"/>
            </a:endParaRPr>
          </a:p>
          <a:p>
            <a:pPr marL="0" indent="0">
              <a:buNone/>
            </a:pPr>
            <a:r>
              <a:rPr lang="es-CO" sz="2000" dirty="0">
                <a:solidFill>
                  <a:srgbClr val="152B48"/>
                </a:solidFill>
                <a:latin typeface="Montserrat" panose="00000500000000000000" pitchFamily="50" charset="0"/>
              </a:rPr>
              <a:t>Aumento del FEV1 en más de un 12% y 200 ml (en niños, &gt; 12% del valor </a:t>
            </a:r>
            <a:r>
              <a:rPr lang="es-CO" sz="2000" dirty="0" err="1">
                <a:solidFill>
                  <a:srgbClr val="152B48"/>
                </a:solidFill>
                <a:latin typeface="Montserrat" panose="00000500000000000000" pitchFamily="50" charset="0"/>
              </a:rPr>
              <a:t>teórico</a:t>
            </a:r>
            <a:r>
              <a:rPr lang="es-CO" sz="2000" dirty="0">
                <a:solidFill>
                  <a:srgbClr val="152B48"/>
                </a:solidFill>
                <a:latin typeface="Montserrat" panose="00000500000000000000" pitchFamily="50" charset="0"/>
              </a:rPr>
              <a:t>), después la inhalación de un broncodilatador. Es lo que se denomina ‘reversibilidad con broncodilatador’. </a:t>
            </a:r>
            <a:br>
              <a:rPr lang="es-CO" sz="2000" dirty="0">
                <a:solidFill>
                  <a:srgbClr val="152B48"/>
                </a:solidFill>
                <a:latin typeface="Montserrat" panose="00000500000000000000" pitchFamily="50" charset="0"/>
              </a:rPr>
            </a:br>
            <a:endParaRPr lang="es-CO" sz="2000" dirty="0">
              <a:solidFill>
                <a:srgbClr val="152B48"/>
              </a:solidFill>
              <a:latin typeface="Montserrat" panose="00000500000000000000" pitchFamily="50" charset="0"/>
            </a:endParaRPr>
          </a:p>
          <a:p>
            <a:endParaRPr lang="es-CO" sz="2000"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3827442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991081" y="649099"/>
            <a:ext cx="5691910" cy="1143200"/>
          </a:xfrm>
          <a:prstGeom prst="rect">
            <a:avLst/>
          </a:prstGeom>
        </p:spPr>
        <p:txBody>
          <a:bodyPr spcFirstLastPara="1" vert="horz" wrap="square" lIns="121900" tIns="121900" rIns="121900" bIns="121900" rtlCol="0" anchor="b" anchorCtr="0">
            <a:noAutofit/>
          </a:bodyPr>
          <a:lstStyle/>
          <a:p>
            <a:r>
              <a:rPr lang="es-CO" sz="3000" b="1" dirty="0">
                <a:solidFill>
                  <a:srgbClr val="00AAA7"/>
                </a:solidFill>
                <a:latin typeface="Montserrat" panose="00000500000000000000" pitchFamily="50" charset="0"/>
              </a:rPr>
              <a:t>Sin respuesta al broncodilatador</a:t>
            </a:r>
            <a:endParaRPr lang="en" sz="3000" b="1" dirty="0">
              <a:solidFill>
                <a:srgbClr val="00AAA7"/>
              </a:solidFill>
              <a:latin typeface="Montserrat" panose="00000500000000000000" pitchFamily="50" charset="0"/>
            </a:endParaRPr>
          </a:p>
        </p:txBody>
      </p:sp>
      <p:sp>
        <p:nvSpPr>
          <p:cNvPr id="6" name="CuadroTexto 5">
            <a:extLst>
              <a:ext uri="{FF2B5EF4-FFF2-40B4-BE49-F238E27FC236}">
                <a16:creationId xmlns:a16="http://schemas.microsoft.com/office/drawing/2014/main" id="{3FD47E2D-B907-450F-98B2-ACC16E546E2E}"/>
              </a:ext>
            </a:extLst>
          </p:cNvPr>
          <p:cNvSpPr txBox="1"/>
          <p:nvPr/>
        </p:nvSpPr>
        <p:spPr>
          <a:xfrm>
            <a:off x="5136722" y="5485627"/>
            <a:ext cx="4015843" cy="215444"/>
          </a:xfrm>
          <a:prstGeom prst="rect">
            <a:avLst/>
          </a:prstGeom>
          <a:noFill/>
        </p:spPr>
        <p:txBody>
          <a:bodyPr wrap="none" rtlCol="0">
            <a:spAutoFit/>
          </a:bodyPr>
          <a:lstStyle/>
          <a:p>
            <a:pPr algn="r"/>
            <a:r>
              <a:rPr lang="es-CO" sz="800" dirty="0">
                <a:solidFill>
                  <a:srgbClr val="00AAA7"/>
                </a:solidFill>
                <a:latin typeface="Montserrat" panose="00000500000000000000" pitchFamily="50" charset="0"/>
              </a:rPr>
              <a:t>Vásquez JC. Interpretación de la Espirometría en 10 Pasos, ALAT. 1 Ed. 2008</a:t>
            </a:r>
            <a:r>
              <a:rPr lang="en-US" sz="800" dirty="0">
                <a:solidFill>
                  <a:srgbClr val="00AAA7"/>
                </a:solidFill>
                <a:latin typeface="Montserrat" panose="00000500000000000000" pitchFamily="50" charset="0"/>
              </a:rPr>
              <a:t>.</a:t>
            </a:r>
            <a:endParaRPr lang="es-CO" sz="800" dirty="0">
              <a:solidFill>
                <a:srgbClr val="00AAA7"/>
              </a:solidFill>
              <a:latin typeface="Montserrat" panose="00000500000000000000" pitchFamily="50" charset="0"/>
            </a:endParaRPr>
          </a:p>
        </p:txBody>
      </p:sp>
      <p:sp>
        <p:nvSpPr>
          <p:cNvPr id="17" name="16 Elipse"/>
          <p:cNvSpPr/>
          <p:nvPr/>
        </p:nvSpPr>
        <p:spPr>
          <a:xfrm>
            <a:off x="10894691" y="2151669"/>
            <a:ext cx="648509" cy="293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pic>
        <p:nvPicPr>
          <p:cNvPr id="19" name="18 Imagen" descr="IMG_2255.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16593" y="891374"/>
            <a:ext cx="6740635" cy="4442372"/>
          </a:xfrm>
          <a:prstGeom prst="rect">
            <a:avLst/>
          </a:prstGeom>
        </p:spPr>
      </p:pic>
      <p:sp>
        <p:nvSpPr>
          <p:cNvPr id="16" name="15 Elipse"/>
          <p:cNvSpPr/>
          <p:nvPr/>
        </p:nvSpPr>
        <p:spPr>
          <a:xfrm>
            <a:off x="6945348" y="1833177"/>
            <a:ext cx="648509" cy="293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
        <p:nvSpPr>
          <p:cNvPr id="11" name="10 Elipse"/>
          <p:cNvSpPr/>
          <p:nvPr/>
        </p:nvSpPr>
        <p:spPr>
          <a:xfrm>
            <a:off x="6923556" y="2132984"/>
            <a:ext cx="648509" cy="2983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
        <p:nvSpPr>
          <p:cNvPr id="12" name="11 Elipse"/>
          <p:cNvSpPr/>
          <p:nvPr/>
        </p:nvSpPr>
        <p:spPr>
          <a:xfrm>
            <a:off x="8446989" y="1830299"/>
            <a:ext cx="719591" cy="305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
        <p:nvSpPr>
          <p:cNvPr id="14" name="13 Elipse"/>
          <p:cNvSpPr/>
          <p:nvPr/>
        </p:nvSpPr>
        <p:spPr>
          <a:xfrm>
            <a:off x="8461574" y="2143977"/>
            <a:ext cx="690991" cy="274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
        <p:nvSpPr>
          <p:cNvPr id="15" name="14 Elipse"/>
          <p:cNvSpPr/>
          <p:nvPr/>
        </p:nvSpPr>
        <p:spPr>
          <a:xfrm>
            <a:off x="10930578" y="1837104"/>
            <a:ext cx="648509" cy="293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
        <p:nvSpPr>
          <p:cNvPr id="18" name="17 Elipse"/>
          <p:cNvSpPr/>
          <p:nvPr/>
        </p:nvSpPr>
        <p:spPr>
          <a:xfrm>
            <a:off x="10940427" y="2151032"/>
            <a:ext cx="648509" cy="293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p>
        </p:txBody>
      </p:sp>
    </p:spTree>
    <p:extLst>
      <p:ext uri="{BB962C8B-B14F-4D97-AF65-F5344CB8AC3E}">
        <p14:creationId xmlns:p14="http://schemas.microsoft.com/office/powerpoint/2010/main" val="21447859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C3AF3F-A898-6449-9A49-A64B9A7622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4046" y="361685"/>
            <a:ext cx="8260796" cy="4725220"/>
          </a:xfrm>
          <a:prstGeom prst="rect">
            <a:avLst/>
          </a:prstGeom>
        </p:spPr>
      </p:pic>
      <p:sp>
        <p:nvSpPr>
          <p:cNvPr id="3" name="Rectángulo 2">
            <a:extLst>
              <a:ext uri="{FF2B5EF4-FFF2-40B4-BE49-F238E27FC236}">
                <a16:creationId xmlns:a16="http://schemas.microsoft.com/office/drawing/2014/main" id="{80D7CF81-7201-C54A-B60E-E0DDFCE0C30A}"/>
              </a:ext>
            </a:extLst>
          </p:cNvPr>
          <p:cNvSpPr/>
          <p:nvPr/>
        </p:nvSpPr>
        <p:spPr>
          <a:xfrm>
            <a:off x="4646645" y="5164560"/>
            <a:ext cx="10793617" cy="307777"/>
          </a:xfrm>
          <a:prstGeom prst="rect">
            <a:avLst/>
          </a:prstGeom>
        </p:spPr>
        <p:txBody>
          <a:bodyPr wrap="square">
            <a:spAutoFit/>
          </a:bodyPr>
          <a:lstStyle/>
          <a:p>
            <a:r>
              <a:rPr lang="es-CO" sz="700" dirty="0">
                <a:solidFill>
                  <a:srgbClr val="00AAA7"/>
                </a:solidFill>
                <a:latin typeface="Montserrat" panose="00000500000000000000" pitchFamily="50" charset="0"/>
              </a:rPr>
              <a:t>Sim, Y. S., Lee, J. H., Lee, W. Y., Suh, D. I., Oh, Y. M., Yoon, J. S., … Chang, J. H. (2017). Spirometry and Bronchodilator Test. </a:t>
            </a:r>
          </a:p>
          <a:p>
            <a:r>
              <a:rPr lang="es-CO" sz="700" i="1" dirty="0">
                <a:solidFill>
                  <a:srgbClr val="00AAA7"/>
                </a:solidFill>
                <a:latin typeface="Montserrat" panose="00000500000000000000" pitchFamily="50" charset="0"/>
              </a:rPr>
              <a:t>Tuberculosis and respiratory diseases</a:t>
            </a:r>
            <a:r>
              <a:rPr lang="es-CO" sz="700" dirty="0">
                <a:solidFill>
                  <a:srgbClr val="00AAA7"/>
                </a:solidFill>
                <a:latin typeface="Montserrat" panose="00000500000000000000" pitchFamily="50" charset="0"/>
              </a:rPr>
              <a:t>, </a:t>
            </a:r>
            <a:r>
              <a:rPr lang="es-CO" sz="700" i="1" dirty="0">
                <a:solidFill>
                  <a:srgbClr val="00AAA7"/>
                </a:solidFill>
                <a:latin typeface="Montserrat" panose="00000500000000000000" pitchFamily="50" charset="0"/>
              </a:rPr>
              <a:t>80</a:t>
            </a:r>
            <a:r>
              <a:rPr lang="es-CO" sz="700" dirty="0">
                <a:solidFill>
                  <a:srgbClr val="00AAA7"/>
                </a:solidFill>
                <a:latin typeface="Montserrat" panose="00000500000000000000" pitchFamily="50" charset="0"/>
              </a:rPr>
              <a:t>(2), 105–112. doi:10.4046/trd.2017.80.2.105</a:t>
            </a:r>
          </a:p>
        </p:txBody>
      </p:sp>
    </p:spTree>
    <p:extLst>
      <p:ext uri="{BB962C8B-B14F-4D97-AF65-F5344CB8AC3E}">
        <p14:creationId xmlns:p14="http://schemas.microsoft.com/office/powerpoint/2010/main" val="4003641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242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575DE-978D-8E40-8CD0-AD4FADE68AB6}"/>
              </a:ext>
            </a:extLst>
          </p:cNvPr>
          <p:cNvSpPr>
            <a:spLocks noGrp="1"/>
          </p:cNvSpPr>
          <p:nvPr>
            <p:ph type="ctrTitle"/>
          </p:nvPr>
        </p:nvSpPr>
        <p:spPr>
          <a:xfrm>
            <a:off x="2602882" y="209457"/>
            <a:ext cx="9144000" cy="2387600"/>
          </a:xfrm>
        </p:spPr>
        <p:txBody>
          <a:bodyPr>
            <a:normAutofit/>
          </a:bodyPr>
          <a:lstStyle/>
          <a:p>
            <a:r>
              <a:rPr lang="es-CO" sz="4000" b="1" dirty="0">
                <a:solidFill>
                  <a:srgbClr val="00AAA7"/>
                </a:solidFill>
                <a:latin typeface="Montserrat" panose="00000500000000000000" pitchFamily="50" charset="0"/>
              </a:rPr>
              <a:t>Tratamiento</a:t>
            </a:r>
          </a:p>
        </p:txBody>
      </p:sp>
      <p:sp>
        <p:nvSpPr>
          <p:cNvPr id="7" name="Rectángulo 6">
            <a:extLst>
              <a:ext uri="{FF2B5EF4-FFF2-40B4-BE49-F238E27FC236}">
                <a16:creationId xmlns:a16="http://schemas.microsoft.com/office/drawing/2014/main" id="{2DD65DB9-EE5C-934C-8CB8-D74FB587E350}"/>
              </a:ext>
            </a:extLst>
          </p:cNvPr>
          <p:cNvSpPr/>
          <p:nvPr/>
        </p:nvSpPr>
        <p:spPr>
          <a:xfrm>
            <a:off x="5543828" y="2597057"/>
            <a:ext cx="6096000" cy="2862322"/>
          </a:xfrm>
          <a:prstGeom prst="rect">
            <a:avLst/>
          </a:prstGeom>
        </p:spPr>
        <p:txBody>
          <a:bodyPr>
            <a:spAutoFit/>
          </a:bodyPr>
          <a:lstStyle/>
          <a:p>
            <a:r>
              <a:rPr lang="es-CO" sz="2000" dirty="0">
                <a:latin typeface="Montserrat" panose="00000500000000000000" pitchFamily="50" charset="0"/>
              </a:rPr>
              <a:t>- Evitar síntomas molestos durante el día y la noche. 9Necesitar poca o ninguna medicación de rescate.</a:t>
            </a:r>
            <a:br>
              <a:rPr lang="es-CO" sz="2000" dirty="0">
                <a:latin typeface="Montserrat" panose="00000500000000000000" pitchFamily="50" charset="0"/>
              </a:rPr>
            </a:br>
            <a:r>
              <a:rPr lang="es-CO" sz="2000" dirty="0">
                <a:latin typeface="Montserrat" panose="00000500000000000000" pitchFamily="50" charset="0"/>
              </a:rPr>
              <a:t>- Llevar una vida productiva y físicamente activa.</a:t>
            </a:r>
            <a:br>
              <a:rPr lang="es-CO" sz="2000" dirty="0">
                <a:latin typeface="Montserrat" panose="00000500000000000000" pitchFamily="50" charset="0"/>
              </a:rPr>
            </a:br>
            <a:r>
              <a:rPr lang="es-CO" sz="2000" dirty="0">
                <a:latin typeface="Montserrat" panose="00000500000000000000" pitchFamily="50" charset="0"/>
              </a:rPr>
              <a:t>- Tener una función pulmonar normal o casi normal.</a:t>
            </a:r>
            <a:br>
              <a:rPr lang="es-CO" sz="2000" dirty="0">
                <a:latin typeface="Montserrat" panose="00000500000000000000" pitchFamily="50" charset="0"/>
              </a:rPr>
            </a:br>
            <a:r>
              <a:rPr lang="es-CO" sz="2000" dirty="0">
                <a:latin typeface="Montserrat" panose="00000500000000000000" pitchFamily="50" charset="0"/>
              </a:rPr>
              <a:t>- Evitar las crisis (exacerbaciones o ataques) asmáticas graves.</a:t>
            </a:r>
          </a:p>
        </p:txBody>
      </p:sp>
    </p:spTree>
    <p:extLst>
      <p:ext uri="{BB962C8B-B14F-4D97-AF65-F5344CB8AC3E}">
        <p14:creationId xmlns:p14="http://schemas.microsoft.com/office/powerpoint/2010/main" val="1737424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066BFA8-B7E9-4349-A7C0-ED19F9D9CAF6}"/>
              </a:ext>
            </a:extLst>
          </p:cNvPr>
          <p:cNvSpPr>
            <a:spLocks noGrp="1"/>
          </p:cNvSpPr>
          <p:nvPr>
            <p:ph idx="1"/>
          </p:nvPr>
        </p:nvSpPr>
        <p:spPr>
          <a:xfrm>
            <a:off x="838200" y="902341"/>
            <a:ext cx="10515600" cy="4351338"/>
          </a:xfrm>
        </p:spPr>
        <p:txBody>
          <a:bodyPr>
            <a:normAutofit/>
          </a:bodyPr>
          <a:lstStyle/>
          <a:p>
            <a:pPr marL="0" indent="0">
              <a:buNone/>
            </a:pPr>
            <a:r>
              <a:rPr lang="es-CO" sz="1600" dirty="0">
                <a:solidFill>
                  <a:srgbClr val="152B48"/>
                </a:solidFill>
                <a:latin typeface="Montserrat" panose="00000500000000000000" pitchFamily="50" charset="0"/>
              </a:rPr>
              <a:t>Los pacientes con asma aparentemente leve corren el riesgo de padecer acontecimientos adversos graves.</a:t>
            </a:r>
          </a:p>
          <a:p>
            <a:pPr marL="0" indent="0">
              <a:buNone/>
            </a:pPr>
            <a:endParaRPr lang="es-CO" sz="1600" dirty="0">
              <a:solidFill>
                <a:srgbClr val="152B48"/>
              </a:solidFill>
              <a:latin typeface="Montserrat" panose="00000500000000000000" pitchFamily="50" charset="0"/>
            </a:endParaRPr>
          </a:p>
          <a:p>
            <a:pPr marL="0" indent="0">
              <a:buNone/>
            </a:pPr>
            <a:r>
              <a:rPr lang="en-AU" sz="1600" dirty="0">
                <a:solidFill>
                  <a:srgbClr val="152B48"/>
                </a:solidFill>
                <a:latin typeface="Montserrat" panose="00000500000000000000" pitchFamily="50" charset="0"/>
              </a:rPr>
              <a:t>30–37% de los </a:t>
            </a:r>
            <a:r>
              <a:rPr lang="en-AU" sz="1600" dirty="0" err="1">
                <a:solidFill>
                  <a:srgbClr val="152B48"/>
                </a:solidFill>
                <a:latin typeface="Montserrat" panose="00000500000000000000" pitchFamily="50" charset="0"/>
              </a:rPr>
              <a:t>adultos</a:t>
            </a:r>
            <a:r>
              <a:rPr lang="en-AU" sz="1600" dirty="0">
                <a:solidFill>
                  <a:srgbClr val="152B48"/>
                </a:solidFill>
                <a:latin typeface="Montserrat" panose="00000500000000000000" pitchFamily="50" charset="0"/>
              </a:rPr>
              <a:t> con </a:t>
            </a:r>
            <a:r>
              <a:rPr lang="en-AU" sz="1600" dirty="0" err="1">
                <a:solidFill>
                  <a:srgbClr val="152B48"/>
                </a:solidFill>
                <a:latin typeface="Montserrat" panose="00000500000000000000" pitchFamily="50" charset="0"/>
              </a:rPr>
              <a:t>asma</a:t>
            </a:r>
            <a:r>
              <a:rPr lang="en-AU" sz="1600" dirty="0">
                <a:solidFill>
                  <a:srgbClr val="152B48"/>
                </a:solidFill>
                <a:latin typeface="Montserrat" panose="00000500000000000000" pitchFamily="50" charset="0"/>
              </a:rPr>
              <a:t> </a:t>
            </a:r>
            <a:r>
              <a:rPr lang="en-AU" sz="1600" dirty="0" err="1">
                <a:solidFill>
                  <a:srgbClr val="152B48"/>
                </a:solidFill>
                <a:latin typeface="Montserrat" panose="00000500000000000000" pitchFamily="50" charset="0"/>
              </a:rPr>
              <a:t>aguda</a:t>
            </a:r>
            <a:r>
              <a:rPr lang="en-AU" sz="1600" dirty="0">
                <a:solidFill>
                  <a:srgbClr val="152B48"/>
                </a:solidFill>
                <a:latin typeface="Montserrat" panose="00000500000000000000" pitchFamily="50" charset="0"/>
              </a:rPr>
              <a:t>.
16% de los </a:t>
            </a:r>
            <a:r>
              <a:rPr lang="en-AU" sz="1600" dirty="0" err="1">
                <a:solidFill>
                  <a:srgbClr val="152B48"/>
                </a:solidFill>
                <a:latin typeface="Montserrat" panose="00000500000000000000" pitchFamily="50" charset="0"/>
              </a:rPr>
              <a:t>pacientes</a:t>
            </a:r>
            <a:r>
              <a:rPr lang="en-AU" sz="1600" dirty="0">
                <a:solidFill>
                  <a:srgbClr val="152B48"/>
                </a:solidFill>
                <a:latin typeface="Montserrat" panose="00000500000000000000" pitchFamily="50" charset="0"/>
              </a:rPr>
              <a:t> con </a:t>
            </a:r>
            <a:r>
              <a:rPr lang="en-AU" sz="1600" dirty="0" err="1">
                <a:solidFill>
                  <a:srgbClr val="152B48"/>
                </a:solidFill>
                <a:latin typeface="Montserrat" panose="00000500000000000000" pitchFamily="50" charset="0"/>
              </a:rPr>
              <a:t>asma</a:t>
            </a:r>
            <a:r>
              <a:rPr lang="en-AU" sz="1600" dirty="0">
                <a:solidFill>
                  <a:srgbClr val="152B48"/>
                </a:solidFill>
                <a:latin typeface="Montserrat" panose="00000500000000000000" pitchFamily="50" charset="0"/>
              </a:rPr>
              <a:t> </a:t>
            </a:r>
            <a:r>
              <a:rPr lang="en-AU" sz="1600" dirty="0" err="1">
                <a:solidFill>
                  <a:srgbClr val="152B48"/>
                </a:solidFill>
                <a:latin typeface="Montserrat" panose="00000500000000000000" pitchFamily="50" charset="0"/>
              </a:rPr>
              <a:t>casi</a:t>
            </a:r>
            <a:r>
              <a:rPr lang="en-AU" sz="1600" dirty="0">
                <a:solidFill>
                  <a:srgbClr val="152B48"/>
                </a:solidFill>
                <a:latin typeface="Montserrat" panose="00000500000000000000" pitchFamily="50" charset="0"/>
              </a:rPr>
              <a:t> mortal.
15–20% de los </a:t>
            </a:r>
            <a:r>
              <a:rPr lang="en-AU" sz="1600" dirty="0" err="1">
                <a:solidFill>
                  <a:srgbClr val="152B48"/>
                </a:solidFill>
                <a:latin typeface="Montserrat" panose="00000500000000000000" pitchFamily="50" charset="0"/>
              </a:rPr>
              <a:t>adultos</a:t>
            </a:r>
            <a:r>
              <a:rPr lang="en-AU" sz="1600" dirty="0">
                <a:solidFill>
                  <a:srgbClr val="152B48"/>
                </a:solidFill>
                <a:latin typeface="Montserrat" panose="00000500000000000000" pitchFamily="50" charset="0"/>
              </a:rPr>
              <a:t> que </a:t>
            </a:r>
            <a:r>
              <a:rPr lang="en-AU" sz="1600" dirty="0" err="1">
                <a:solidFill>
                  <a:srgbClr val="152B48"/>
                </a:solidFill>
                <a:latin typeface="Montserrat" panose="00000500000000000000" pitchFamily="50" charset="0"/>
              </a:rPr>
              <a:t>mueren</a:t>
            </a:r>
            <a:r>
              <a:rPr lang="en-AU" sz="1600" dirty="0">
                <a:solidFill>
                  <a:srgbClr val="152B48"/>
                </a:solidFill>
                <a:latin typeface="Montserrat" panose="00000500000000000000" pitchFamily="50" charset="0"/>
              </a:rPr>
              <a:t> de </a:t>
            </a:r>
            <a:r>
              <a:rPr lang="en-AU" sz="1600" dirty="0" err="1">
                <a:solidFill>
                  <a:srgbClr val="152B48"/>
                </a:solidFill>
                <a:latin typeface="Montserrat" panose="00000500000000000000" pitchFamily="50" charset="0"/>
              </a:rPr>
              <a:t>asma</a:t>
            </a:r>
            <a:r>
              <a:rPr lang="en-AU" sz="1600" dirty="0">
                <a:solidFill>
                  <a:srgbClr val="152B48"/>
                </a:solidFill>
                <a:latin typeface="Montserrat" panose="00000500000000000000" pitchFamily="50" charset="0"/>
              </a:rPr>
              <a:t>.</a:t>
            </a:r>
            <a:endParaRPr lang="es-CO" sz="1600" dirty="0">
              <a:solidFill>
                <a:srgbClr val="152B48"/>
              </a:solidFill>
              <a:latin typeface="Montserrat" panose="00000500000000000000" pitchFamily="50" charset="0"/>
            </a:endParaRPr>
          </a:p>
        </p:txBody>
      </p:sp>
      <p:sp>
        <p:nvSpPr>
          <p:cNvPr id="6" name="Right Brace 3">
            <a:extLst>
              <a:ext uri="{FF2B5EF4-FFF2-40B4-BE49-F238E27FC236}">
                <a16:creationId xmlns:a16="http://schemas.microsoft.com/office/drawing/2014/main" id="{0C53A687-7D61-CC40-9AD0-9B20BC707FAD}"/>
              </a:ext>
            </a:extLst>
          </p:cNvPr>
          <p:cNvSpPr/>
          <p:nvPr/>
        </p:nvSpPr>
        <p:spPr>
          <a:xfrm>
            <a:off x="5735768" y="1664868"/>
            <a:ext cx="127798" cy="1175033"/>
          </a:xfrm>
          <a:prstGeom prst="rightBrace">
            <a:avLst/>
          </a:prstGeom>
        </p:spPr>
        <p:style>
          <a:lnRef idx="2">
            <a:schemeClr val="accent1"/>
          </a:lnRef>
          <a:fillRef idx="0">
            <a:schemeClr val="accent1"/>
          </a:fillRef>
          <a:effectRef idx="1">
            <a:schemeClr val="accent1"/>
          </a:effectRef>
          <a:fontRef idx="minor">
            <a:schemeClr val="tx1"/>
          </a:fontRef>
        </p:style>
        <p:txBody>
          <a:bodyPr lIns="91412" tIns="45706" rIns="91412" bIns="45706" spcCol="0" rtlCol="0" anchor="ctr"/>
          <a:lstStyle/>
          <a:p>
            <a:pPr algn="ctr" defTabSz="456638"/>
            <a:endParaRPr lang="en-AU">
              <a:solidFill>
                <a:srgbClr val="152B48"/>
              </a:solidFill>
            </a:endParaRPr>
          </a:p>
        </p:txBody>
      </p:sp>
      <p:sp>
        <p:nvSpPr>
          <p:cNvPr id="7" name="TextBox 4">
            <a:extLst>
              <a:ext uri="{FF2B5EF4-FFF2-40B4-BE49-F238E27FC236}">
                <a16:creationId xmlns:a16="http://schemas.microsoft.com/office/drawing/2014/main" id="{7381DDA9-84EB-EC45-96D0-0D72A29CC514}"/>
              </a:ext>
            </a:extLst>
          </p:cNvPr>
          <p:cNvSpPr txBox="1"/>
          <p:nvPr/>
        </p:nvSpPr>
        <p:spPr>
          <a:xfrm>
            <a:off x="6017820" y="2008933"/>
            <a:ext cx="4372300" cy="830968"/>
          </a:xfrm>
          <a:prstGeom prst="rect">
            <a:avLst/>
          </a:prstGeom>
          <a:noFill/>
        </p:spPr>
        <p:txBody>
          <a:bodyPr wrap="square" lIns="91412" tIns="45706" rIns="91412" bIns="45706" rtlCol="0">
            <a:spAutoFit/>
          </a:bodyPr>
          <a:lstStyle/>
          <a:p>
            <a:pPr defTabSz="456638"/>
            <a:r>
              <a:rPr lang="en-AU" sz="1600" dirty="0" err="1">
                <a:solidFill>
                  <a:srgbClr val="152B48"/>
                </a:solidFill>
                <a:latin typeface="Montserrat" panose="00000500000000000000" pitchFamily="50" charset="0"/>
              </a:rPr>
              <a:t>Tuvo</a:t>
            </a:r>
            <a:r>
              <a:rPr lang="en-AU" sz="1600" dirty="0">
                <a:solidFill>
                  <a:srgbClr val="152B48"/>
                </a:solidFill>
                <a:latin typeface="Montserrat" panose="00000500000000000000" pitchFamily="50" charset="0"/>
              </a:rPr>
              <a:t> </a:t>
            </a:r>
            <a:r>
              <a:rPr lang="en-AU" sz="1600" dirty="0" err="1">
                <a:solidFill>
                  <a:srgbClr val="152B48"/>
                </a:solidFill>
                <a:latin typeface="Montserrat" panose="00000500000000000000" pitchFamily="50" charset="0"/>
              </a:rPr>
              <a:t>síntomas</a:t>
            </a:r>
            <a:r>
              <a:rPr lang="en-AU" sz="1600" dirty="0">
                <a:solidFill>
                  <a:srgbClr val="152B48"/>
                </a:solidFill>
                <a:latin typeface="Montserrat" panose="00000500000000000000" pitchFamily="50" charset="0"/>
              </a:rPr>
              <a:t> </a:t>
            </a:r>
            <a:r>
              <a:rPr lang="en-AU" sz="1600" dirty="0" err="1">
                <a:solidFill>
                  <a:srgbClr val="152B48"/>
                </a:solidFill>
                <a:latin typeface="Montserrat" panose="00000500000000000000" pitchFamily="50" charset="0"/>
              </a:rPr>
              <a:t>menos</a:t>
            </a:r>
            <a:r>
              <a:rPr lang="en-AU" sz="1600" dirty="0">
                <a:solidFill>
                  <a:srgbClr val="152B48"/>
                </a:solidFill>
                <a:latin typeface="Montserrat" panose="00000500000000000000" pitchFamily="50" charset="0"/>
              </a:rPr>
              <a:t> que </a:t>
            </a:r>
            <a:r>
              <a:rPr lang="en-AU" sz="1600" dirty="0" err="1">
                <a:solidFill>
                  <a:srgbClr val="152B48"/>
                </a:solidFill>
                <a:latin typeface="Montserrat" panose="00000500000000000000" pitchFamily="50" charset="0"/>
              </a:rPr>
              <a:t>semanales</a:t>
            </a:r>
            <a:r>
              <a:rPr lang="en-AU" sz="1600" dirty="0">
                <a:solidFill>
                  <a:srgbClr val="152B48"/>
                </a:solidFill>
                <a:latin typeface="Montserrat" panose="00000500000000000000" pitchFamily="50" charset="0"/>
              </a:rPr>
              <a:t> </a:t>
            </a:r>
            <a:r>
              <a:rPr lang="en-AU" sz="1600" dirty="0" err="1">
                <a:solidFill>
                  <a:srgbClr val="152B48"/>
                </a:solidFill>
                <a:latin typeface="Montserrat" panose="00000500000000000000" pitchFamily="50" charset="0"/>
              </a:rPr>
              <a:t>en</a:t>
            </a:r>
            <a:r>
              <a:rPr lang="en-AU" sz="1600" dirty="0">
                <a:solidFill>
                  <a:srgbClr val="152B48"/>
                </a:solidFill>
                <a:latin typeface="Montserrat" panose="00000500000000000000" pitchFamily="50" charset="0"/>
              </a:rPr>
              <a:t> los 3 meses </a:t>
            </a:r>
            <a:r>
              <a:rPr lang="en-AU" sz="1600" dirty="0" err="1">
                <a:solidFill>
                  <a:srgbClr val="152B48"/>
                </a:solidFill>
                <a:latin typeface="Montserrat" panose="00000500000000000000" pitchFamily="50" charset="0"/>
              </a:rPr>
              <a:t>anteriores</a:t>
            </a:r>
            <a:r>
              <a:rPr lang="en-AU" sz="1600" dirty="0">
                <a:solidFill>
                  <a:srgbClr val="152B48"/>
                </a:solidFill>
                <a:latin typeface="Montserrat" panose="00000500000000000000" pitchFamily="50" charset="0"/>
              </a:rPr>
              <a:t>.
</a:t>
            </a:r>
            <a:endParaRPr lang="en-AU" sz="1600" i="1" dirty="0">
              <a:solidFill>
                <a:srgbClr val="152B48"/>
              </a:solidFill>
              <a:latin typeface="Montserrat" panose="00000500000000000000" pitchFamily="50" charset="0"/>
            </a:endParaRPr>
          </a:p>
        </p:txBody>
      </p:sp>
      <p:sp>
        <p:nvSpPr>
          <p:cNvPr id="8" name="Rectángulo 7">
            <a:extLst>
              <a:ext uri="{FF2B5EF4-FFF2-40B4-BE49-F238E27FC236}">
                <a16:creationId xmlns:a16="http://schemas.microsoft.com/office/drawing/2014/main" id="{7BD86803-259D-0246-9C65-1D0B1ED52F82}"/>
              </a:ext>
            </a:extLst>
          </p:cNvPr>
          <p:cNvSpPr/>
          <p:nvPr/>
        </p:nvSpPr>
        <p:spPr>
          <a:xfrm>
            <a:off x="838200" y="3223010"/>
            <a:ext cx="10515600" cy="338554"/>
          </a:xfrm>
          <a:prstGeom prst="rect">
            <a:avLst/>
          </a:prstGeom>
        </p:spPr>
        <p:txBody>
          <a:bodyPr wrap="square">
            <a:spAutoFit/>
          </a:bodyPr>
          <a:lstStyle/>
          <a:p>
            <a:r>
              <a:rPr lang="es-CO" sz="800" dirty="0">
                <a:solidFill>
                  <a:srgbClr val="00AAA7"/>
                </a:solidFill>
                <a:latin typeface="Montserrat" panose="00000500000000000000" pitchFamily="50" charset="0"/>
              </a:rPr>
              <a:t>Dusser D, Montani D, Chanez P, et al. Mild asthma: an expert review on epidemiology, clinical characteristics and treatment recommendations [published correction appears in Allergy. 2007 Aug;62(8):968. de Lara, M T [corrected to Tunon de Lara, M]]. </a:t>
            </a:r>
            <a:r>
              <a:rPr lang="es-CO" sz="800" i="1" dirty="0">
                <a:solidFill>
                  <a:srgbClr val="00AAA7"/>
                </a:solidFill>
                <a:latin typeface="Montserrat" panose="00000500000000000000" pitchFamily="50" charset="0"/>
              </a:rPr>
              <a:t>Allergy</a:t>
            </a:r>
            <a:r>
              <a:rPr lang="es-CO" sz="800" dirty="0">
                <a:solidFill>
                  <a:srgbClr val="00AAA7"/>
                </a:solidFill>
                <a:latin typeface="Montserrat" panose="00000500000000000000" pitchFamily="50" charset="0"/>
              </a:rPr>
              <a:t>. 2007;62(6):591‐604. </a:t>
            </a:r>
          </a:p>
        </p:txBody>
      </p:sp>
    </p:spTree>
    <p:extLst>
      <p:ext uri="{BB962C8B-B14F-4D97-AF65-F5344CB8AC3E}">
        <p14:creationId xmlns:p14="http://schemas.microsoft.com/office/powerpoint/2010/main" val="88995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64E18-D1CD-9B48-B9AE-C9F6A3C6DE82}"/>
              </a:ext>
            </a:extLst>
          </p:cNvPr>
          <p:cNvSpPr>
            <a:spLocks noGrp="1"/>
          </p:cNvSpPr>
          <p:nvPr>
            <p:ph type="title"/>
          </p:nvPr>
        </p:nvSpPr>
        <p:spPr>
          <a:xfrm>
            <a:off x="838200" y="905550"/>
            <a:ext cx="10515600" cy="1325563"/>
          </a:xfrm>
        </p:spPr>
        <p:txBody>
          <a:bodyPr>
            <a:normAutofit/>
          </a:bodyPr>
          <a:lstStyle/>
          <a:p>
            <a:r>
              <a:rPr lang="es-CO" sz="2000" b="1" dirty="0">
                <a:solidFill>
                  <a:srgbClr val="152B48"/>
                </a:solidFill>
                <a:latin typeface="Montserrat" panose="00000500000000000000" pitchFamily="50" charset="0"/>
              </a:rPr>
              <a:t>Por razones de seguridad,  GINA ya no recomienda el tratamiento con agonistas beta2 de acción corta (SABA) en monoterapia. </a:t>
            </a:r>
            <a:br>
              <a:rPr lang="es-CO" sz="2000" b="1" dirty="0">
                <a:solidFill>
                  <a:srgbClr val="152B48"/>
                </a:solidFill>
                <a:latin typeface="Montserrat" panose="00000500000000000000" pitchFamily="50" charset="0"/>
              </a:rPr>
            </a:br>
            <a:endParaRPr lang="es-CO" sz="2000" dirty="0">
              <a:solidFill>
                <a:srgbClr val="152B48"/>
              </a:solidFill>
              <a:latin typeface="Montserrat" panose="00000500000000000000" pitchFamily="50" charset="0"/>
            </a:endParaRPr>
          </a:p>
        </p:txBody>
      </p:sp>
      <p:sp>
        <p:nvSpPr>
          <p:cNvPr id="3" name="Marcador de contenido 2">
            <a:extLst>
              <a:ext uri="{FF2B5EF4-FFF2-40B4-BE49-F238E27FC236}">
                <a16:creationId xmlns:a16="http://schemas.microsoft.com/office/drawing/2014/main" id="{7FBDC82D-5542-D04C-9500-BF720BC105FD}"/>
              </a:ext>
            </a:extLst>
          </p:cNvPr>
          <p:cNvSpPr>
            <a:spLocks noGrp="1"/>
          </p:cNvSpPr>
          <p:nvPr>
            <p:ph idx="1"/>
          </p:nvPr>
        </p:nvSpPr>
        <p:spPr>
          <a:xfrm>
            <a:off x="838200" y="1663676"/>
            <a:ext cx="10515600" cy="4351338"/>
          </a:xfrm>
        </p:spPr>
        <p:txBody>
          <a:bodyPr>
            <a:normAutofit/>
          </a:bodyPr>
          <a:lstStyle/>
          <a:p>
            <a:pPr marL="0" indent="0">
              <a:buNone/>
            </a:pPr>
            <a:endParaRPr lang="es-CO" sz="2000" b="1" dirty="0">
              <a:solidFill>
                <a:srgbClr val="152B48"/>
              </a:solidFill>
              <a:latin typeface="Montserrat" panose="00000500000000000000" pitchFamily="50" charset="0"/>
            </a:endParaRPr>
          </a:p>
          <a:p>
            <a:pPr marL="0" indent="0">
              <a:buNone/>
            </a:pPr>
            <a:r>
              <a:rPr lang="es-CO" sz="2000" dirty="0">
                <a:solidFill>
                  <a:srgbClr val="152B48"/>
                </a:solidFill>
                <a:latin typeface="Montserrat" panose="00000500000000000000" pitchFamily="50" charset="0"/>
              </a:rPr>
              <a:t>Hay fuerte evidencia de que el tratamiento solo con SABA, aunque proporciona alivio a corto plazo de los síntomas del asma, no protege a los pacientes de las exacerbaciones severas, y que el uso regular o frecuente de SABA aumenta el riesgo de exacerbaciones. </a:t>
            </a:r>
          </a:p>
          <a:p>
            <a:endParaRPr lang="es-CO" sz="2000"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2002439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442F7AD-3513-9F40-8B9F-B61AC6076F77}"/>
              </a:ext>
            </a:extLst>
          </p:cNvPr>
          <p:cNvSpPr/>
          <p:nvPr/>
        </p:nvSpPr>
        <p:spPr>
          <a:xfrm>
            <a:off x="568171" y="429721"/>
            <a:ext cx="6096000" cy="461665"/>
          </a:xfrm>
          <a:prstGeom prst="rect">
            <a:avLst/>
          </a:prstGeom>
        </p:spPr>
        <p:txBody>
          <a:bodyPr>
            <a:spAutoFit/>
          </a:bodyPr>
          <a:lstStyle/>
          <a:p>
            <a:r>
              <a:rPr lang="en-AU" sz="1200" dirty="0">
                <a:solidFill>
                  <a:srgbClr val="152B48"/>
                </a:solidFill>
                <a:latin typeface="Montserrat" panose="00000500000000000000" pitchFamily="50" charset="0"/>
                <a:sym typeface="Wingdings"/>
              </a:rPr>
              <a:t>El </a:t>
            </a:r>
            <a:r>
              <a:rPr lang="en-AU" sz="1200" dirty="0" err="1">
                <a:solidFill>
                  <a:srgbClr val="152B48"/>
                </a:solidFill>
                <a:latin typeface="Montserrat" panose="00000500000000000000" pitchFamily="50" charset="0"/>
                <a:sym typeface="Wingdings"/>
              </a:rPr>
              <a:t>uso</a:t>
            </a:r>
            <a:r>
              <a:rPr lang="en-AU" sz="1200" dirty="0">
                <a:solidFill>
                  <a:srgbClr val="152B48"/>
                </a:solidFill>
                <a:latin typeface="Montserrat" panose="00000500000000000000" pitchFamily="50" charset="0"/>
                <a:sym typeface="Wingdings"/>
              </a:rPr>
              <a:t> regular o </a:t>
            </a:r>
            <a:r>
              <a:rPr lang="en-AU" sz="1200" dirty="0" err="1">
                <a:solidFill>
                  <a:srgbClr val="152B48"/>
                </a:solidFill>
                <a:latin typeface="Montserrat" panose="00000500000000000000" pitchFamily="50" charset="0"/>
                <a:sym typeface="Wingdings"/>
              </a:rPr>
              <a:t>frecuente</a:t>
            </a:r>
            <a:r>
              <a:rPr lang="en-AU" sz="1200" dirty="0">
                <a:solidFill>
                  <a:srgbClr val="152B48"/>
                </a:solidFill>
                <a:latin typeface="Montserrat" panose="00000500000000000000" pitchFamily="50" charset="0"/>
                <a:sym typeface="Wingdings"/>
              </a:rPr>
              <a:t> de SABA se </a:t>
            </a:r>
            <a:r>
              <a:rPr lang="en-AU" sz="1200" dirty="0" err="1">
                <a:solidFill>
                  <a:srgbClr val="152B48"/>
                </a:solidFill>
                <a:latin typeface="Montserrat" panose="00000500000000000000" pitchFamily="50" charset="0"/>
                <a:sym typeface="Wingdings"/>
              </a:rPr>
              <a:t>asocia</a:t>
            </a:r>
            <a:r>
              <a:rPr lang="en-AU" sz="1200" dirty="0">
                <a:solidFill>
                  <a:srgbClr val="152B48"/>
                </a:solidFill>
                <a:latin typeface="Montserrat" panose="00000500000000000000" pitchFamily="50" charset="0"/>
                <a:sym typeface="Wingdings"/>
              </a:rPr>
              <a:t> con </a:t>
            </a:r>
            <a:r>
              <a:rPr lang="en-AU" sz="1200" dirty="0" err="1">
                <a:solidFill>
                  <a:srgbClr val="152B48"/>
                </a:solidFill>
                <a:latin typeface="Montserrat" panose="00000500000000000000" pitchFamily="50" charset="0"/>
                <a:sym typeface="Wingdings"/>
              </a:rPr>
              <a:t>efectos</a:t>
            </a:r>
            <a:r>
              <a:rPr lang="en-AU" sz="1200" dirty="0">
                <a:solidFill>
                  <a:srgbClr val="152B48"/>
                </a:solidFill>
                <a:latin typeface="Montserrat" panose="00000500000000000000" pitchFamily="50" charset="0"/>
                <a:sym typeface="Wingdings"/>
              </a:rPr>
              <a:t> </a:t>
            </a:r>
            <a:r>
              <a:rPr lang="en-AU" sz="1200" dirty="0" err="1">
                <a:solidFill>
                  <a:srgbClr val="152B48"/>
                </a:solidFill>
                <a:latin typeface="Montserrat" panose="00000500000000000000" pitchFamily="50" charset="0"/>
                <a:sym typeface="Wingdings"/>
              </a:rPr>
              <a:t>adversos</a:t>
            </a:r>
            <a:r>
              <a:rPr lang="en-AU" sz="1200" dirty="0">
                <a:solidFill>
                  <a:srgbClr val="152B48"/>
                </a:solidFill>
                <a:latin typeface="Montserrat" panose="00000500000000000000" pitchFamily="50" charset="0"/>
                <a:sym typeface="Wingdings"/>
              </a:rPr>
              <a:t> (</a:t>
            </a:r>
            <a:r>
              <a:rPr lang="en-AU" sz="1200" dirty="0" err="1">
                <a:solidFill>
                  <a:srgbClr val="152B48"/>
                </a:solidFill>
                <a:latin typeface="Montserrat" panose="00000500000000000000" pitchFamily="50" charset="0"/>
              </a:rPr>
              <a:t>Reddel</a:t>
            </a:r>
            <a:r>
              <a:rPr lang="en-AU" sz="1200" dirty="0">
                <a:solidFill>
                  <a:srgbClr val="152B48"/>
                </a:solidFill>
                <a:latin typeface="Montserrat" panose="00000500000000000000" pitchFamily="50" charset="0"/>
              </a:rPr>
              <a:t>, BMJ open 2017).</a:t>
            </a:r>
            <a:endParaRPr lang="es-CO" sz="1200" dirty="0">
              <a:solidFill>
                <a:srgbClr val="152B48"/>
              </a:solidFill>
              <a:latin typeface="Montserrat" panose="00000500000000000000" pitchFamily="50" charset="0"/>
            </a:endParaRPr>
          </a:p>
        </p:txBody>
      </p:sp>
      <p:sp>
        <p:nvSpPr>
          <p:cNvPr id="6" name="Rectángulo 5">
            <a:extLst>
              <a:ext uri="{FF2B5EF4-FFF2-40B4-BE49-F238E27FC236}">
                <a16:creationId xmlns:a16="http://schemas.microsoft.com/office/drawing/2014/main" id="{88A622BE-5583-0C49-8E15-9188D7C7C4CE}"/>
              </a:ext>
            </a:extLst>
          </p:cNvPr>
          <p:cNvSpPr/>
          <p:nvPr/>
        </p:nvSpPr>
        <p:spPr>
          <a:xfrm>
            <a:off x="5563341" y="773301"/>
            <a:ext cx="6096000" cy="830997"/>
          </a:xfrm>
          <a:prstGeom prst="rect">
            <a:avLst/>
          </a:prstGeom>
        </p:spPr>
        <p:txBody>
          <a:bodyPr>
            <a:spAutoFit/>
          </a:bodyPr>
          <a:lstStyle/>
          <a:p>
            <a:r>
              <a:rPr lang="en-AU" sz="1200" dirty="0">
                <a:solidFill>
                  <a:srgbClr val="152B48"/>
                </a:solidFill>
                <a:latin typeface="Montserrat" panose="00000500000000000000" pitchFamily="50" charset="0"/>
                <a:sym typeface="Wingdings"/>
              </a:rPr>
              <a:t>El </a:t>
            </a:r>
            <a:r>
              <a:rPr lang="en-AU" sz="1200" dirty="0" err="1">
                <a:solidFill>
                  <a:srgbClr val="152B48"/>
                </a:solidFill>
                <a:latin typeface="Montserrat" panose="00000500000000000000" pitchFamily="50" charset="0"/>
                <a:sym typeface="Wingdings"/>
              </a:rPr>
              <a:t>uso</a:t>
            </a:r>
            <a:r>
              <a:rPr lang="en-AU" sz="1200" dirty="0">
                <a:solidFill>
                  <a:srgbClr val="152B48"/>
                </a:solidFill>
                <a:latin typeface="Montserrat" panose="00000500000000000000" pitchFamily="50" charset="0"/>
                <a:sym typeface="Wingdings"/>
              </a:rPr>
              <a:t> regular o </a:t>
            </a:r>
            <a:r>
              <a:rPr lang="en-AU" sz="1200" dirty="0" err="1">
                <a:solidFill>
                  <a:srgbClr val="152B48"/>
                </a:solidFill>
                <a:latin typeface="Montserrat" panose="00000500000000000000" pitchFamily="50" charset="0"/>
                <a:sym typeface="Wingdings"/>
              </a:rPr>
              <a:t>frecuente</a:t>
            </a:r>
            <a:r>
              <a:rPr lang="en-AU" sz="1200" dirty="0">
                <a:solidFill>
                  <a:srgbClr val="152B48"/>
                </a:solidFill>
                <a:latin typeface="Montserrat" panose="00000500000000000000" pitchFamily="50" charset="0"/>
                <a:sym typeface="Wingdings"/>
              </a:rPr>
              <a:t> de SABA se </a:t>
            </a:r>
            <a:r>
              <a:rPr lang="en-AU" sz="1200" dirty="0" err="1">
                <a:solidFill>
                  <a:srgbClr val="152B48"/>
                </a:solidFill>
                <a:latin typeface="Montserrat" panose="00000500000000000000" pitchFamily="50" charset="0"/>
                <a:sym typeface="Wingdings"/>
              </a:rPr>
              <a:t>asocia</a:t>
            </a:r>
            <a:r>
              <a:rPr lang="en-AU" sz="1200" dirty="0">
                <a:solidFill>
                  <a:srgbClr val="152B48"/>
                </a:solidFill>
                <a:latin typeface="Montserrat" panose="00000500000000000000" pitchFamily="50" charset="0"/>
                <a:sym typeface="Wingdings"/>
              </a:rPr>
              <a:t> con </a:t>
            </a:r>
            <a:r>
              <a:rPr lang="en-AU" sz="1200" dirty="0" err="1">
                <a:solidFill>
                  <a:srgbClr val="152B48"/>
                </a:solidFill>
                <a:latin typeface="Montserrat" panose="00000500000000000000" pitchFamily="50" charset="0"/>
                <a:sym typeface="Wingdings"/>
              </a:rPr>
              <a:t>efectos</a:t>
            </a:r>
            <a:r>
              <a:rPr lang="en-AU" sz="1200" dirty="0">
                <a:solidFill>
                  <a:srgbClr val="152B48"/>
                </a:solidFill>
                <a:latin typeface="Montserrat" panose="00000500000000000000" pitchFamily="50" charset="0"/>
                <a:sym typeface="Wingdings"/>
              </a:rPr>
              <a:t> </a:t>
            </a:r>
            <a:r>
              <a:rPr lang="en-AU" sz="1200" dirty="0" err="1">
                <a:solidFill>
                  <a:srgbClr val="152B48"/>
                </a:solidFill>
                <a:latin typeface="Montserrat" panose="00000500000000000000" pitchFamily="50" charset="0"/>
                <a:sym typeface="Wingdings"/>
              </a:rPr>
              <a:t>adversos</a:t>
            </a:r>
            <a:r>
              <a:rPr lang="en-AU" sz="1200" dirty="0">
                <a:solidFill>
                  <a:srgbClr val="152B48"/>
                </a:solidFill>
                <a:latin typeface="Montserrat" panose="00000500000000000000" pitchFamily="50" charset="0"/>
                <a:sym typeface="Wingdings"/>
              </a:rPr>
              <a:t>: </a:t>
            </a:r>
            <a:r>
              <a:rPr lang="en-AU" sz="1200" dirty="0" err="1">
                <a:solidFill>
                  <a:srgbClr val="152B48"/>
                </a:solidFill>
                <a:latin typeface="Montserrat" panose="00000500000000000000" pitchFamily="50" charset="0"/>
                <a:sym typeface="Wingdings"/>
              </a:rPr>
              <a:t>regulación</a:t>
            </a:r>
            <a:r>
              <a:rPr lang="en-AU" sz="1200" dirty="0">
                <a:solidFill>
                  <a:srgbClr val="152B48"/>
                </a:solidFill>
                <a:latin typeface="Montserrat" panose="00000500000000000000" pitchFamily="50" charset="0"/>
                <a:sym typeface="Wingdings"/>
              </a:rPr>
              <a:t> a la </a:t>
            </a:r>
            <a:r>
              <a:rPr lang="en-AU" sz="1200" dirty="0" err="1">
                <a:solidFill>
                  <a:srgbClr val="152B48"/>
                </a:solidFill>
                <a:latin typeface="Montserrat" panose="00000500000000000000" pitchFamily="50" charset="0"/>
                <a:sym typeface="Wingdings"/>
              </a:rPr>
              <a:t>baja</a:t>
            </a:r>
            <a:r>
              <a:rPr lang="en-AU" sz="1200" dirty="0">
                <a:solidFill>
                  <a:srgbClr val="152B48"/>
                </a:solidFill>
                <a:latin typeface="Montserrat" panose="00000500000000000000" pitchFamily="50" charset="0"/>
                <a:sym typeface="Wingdings"/>
              </a:rPr>
              <a:t> del receptor b, </a:t>
            </a:r>
            <a:r>
              <a:rPr lang="en-AU" sz="1200" dirty="0" err="1">
                <a:solidFill>
                  <a:srgbClr val="152B48"/>
                </a:solidFill>
                <a:latin typeface="Montserrat" panose="00000500000000000000" pitchFamily="50" charset="0"/>
                <a:sym typeface="Wingdings"/>
              </a:rPr>
              <a:t>disminución</a:t>
            </a:r>
            <a:r>
              <a:rPr lang="en-AU" sz="1200" dirty="0">
                <a:solidFill>
                  <a:srgbClr val="152B48"/>
                </a:solidFill>
                <a:latin typeface="Montserrat" panose="00000500000000000000" pitchFamily="50" charset="0"/>
                <a:sym typeface="Wingdings"/>
              </a:rPr>
              <a:t> de la </a:t>
            </a:r>
            <a:r>
              <a:rPr lang="en-AU" sz="1200" dirty="0" err="1">
                <a:solidFill>
                  <a:srgbClr val="152B48"/>
                </a:solidFill>
                <a:latin typeface="Montserrat" panose="00000500000000000000" pitchFamily="50" charset="0"/>
                <a:sym typeface="Wingdings"/>
              </a:rPr>
              <a:t>broncoprotección</a:t>
            </a:r>
            <a:r>
              <a:rPr lang="en-AU" sz="1200" dirty="0">
                <a:solidFill>
                  <a:srgbClr val="152B48"/>
                </a:solidFill>
                <a:latin typeface="Montserrat" panose="00000500000000000000" pitchFamily="50" charset="0"/>
                <a:sym typeface="Wingdings"/>
              </a:rPr>
              <a:t>, </a:t>
            </a:r>
            <a:r>
              <a:rPr lang="en-AU" sz="1200" dirty="0" err="1">
                <a:solidFill>
                  <a:srgbClr val="152B48"/>
                </a:solidFill>
                <a:latin typeface="Montserrat" panose="00000500000000000000" pitchFamily="50" charset="0"/>
                <a:sym typeface="Wingdings"/>
              </a:rPr>
              <a:t>hipersensibilidad</a:t>
            </a:r>
            <a:r>
              <a:rPr lang="en-AU" sz="1200" dirty="0">
                <a:solidFill>
                  <a:srgbClr val="152B48"/>
                </a:solidFill>
                <a:latin typeface="Montserrat" panose="00000500000000000000" pitchFamily="50" charset="0"/>
                <a:sym typeface="Wingdings"/>
              </a:rPr>
              <a:t> de </a:t>
            </a:r>
            <a:r>
              <a:rPr lang="en-AU" sz="1200" dirty="0" err="1">
                <a:solidFill>
                  <a:srgbClr val="152B48"/>
                </a:solidFill>
                <a:latin typeface="Montserrat" panose="00000500000000000000" pitchFamily="50" charset="0"/>
                <a:sym typeface="Wingdings"/>
              </a:rPr>
              <a:t>rebote</a:t>
            </a:r>
            <a:r>
              <a:rPr lang="en-AU" sz="1200" dirty="0">
                <a:solidFill>
                  <a:srgbClr val="152B48"/>
                </a:solidFill>
                <a:latin typeface="Montserrat" panose="00000500000000000000" pitchFamily="50" charset="0"/>
                <a:sym typeface="Wingdings"/>
              </a:rPr>
              <a:t>, </a:t>
            </a:r>
            <a:r>
              <a:rPr lang="en-AU" sz="1200" dirty="0" err="1">
                <a:solidFill>
                  <a:srgbClr val="152B48"/>
                </a:solidFill>
                <a:latin typeface="Montserrat" panose="00000500000000000000" pitchFamily="50" charset="0"/>
                <a:sym typeface="Wingdings"/>
              </a:rPr>
              <a:t>disminución</a:t>
            </a:r>
            <a:r>
              <a:rPr lang="en-AU" sz="1200" dirty="0">
                <a:solidFill>
                  <a:srgbClr val="152B48"/>
                </a:solidFill>
                <a:latin typeface="Montserrat" panose="00000500000000000000" pitchFamily="50" charset="0"/>
                <a:sym typeface="Wingdings"/>
              </a:rPr>
              <a:t> de la </a:t>
            </a:r>
            <a:r>
              <a:rPr lang="en-AU" sz="1200" dirty="0" err="1">
                <a:solidFill>
                  <a:srgbClr val="152B48"/>
                </a:solidFill>
                <a:latin typeface="Montserrat" panose="00000500000000000000" pitchFamily="50" charset="0"/>
                <a:sym typeface="Wingdings"/>
              </a:rPr>
              <a:t>respuesta</a:t>
            </a:r>
            <a:r>
              <a:rPr lang="en-AU" sz="1200" dirty="0">
                <a:solidFill>
                  <a:srgbClr val="152B48"/>
                </a:solidFill>
                <a:latin typeface="Montserrat" panose="00000500000000000000" pitchFamily="50" charset="0"/>
                <a:sym typeface="Wingdings"/>
              </a:rPr>
              <a:t> del </a:t>
            </a:r>
            <a:r>
              <a:rPr lang="en-AU" sz="1200" dirty="0" err="1">
                <a:solidFill>
                  <a:srgbClr val="152B48"/>
                </a:solidFill>
                <a:latin typeface="Montserrat" panose="00000500000000000000" pitchFamily="50" charset="0"/>
                <a:sym typeface="Wingdings"/>
              </a:rPr>
              <a:t>broncodilatador</a:t>
            </a:r>
            <a:r>
              <a:rPr lang="en-AU" sz="1200" dirty="0">
                <a:solidFill>
                  <a:srgbClr val="152B48"/>
                </a:solidFill>
                <a:latin typeface="Montserrat" panose="00000500000000000000" pitchFamily="50" charset="0"/>
                <a:sym typeface="Wingdings"/>
              </a:rPr>
              <a:t> (</a:t>
            </a:r>
            <a:r>
              <a:rPr lang="en-AU" sz="1200" dirty="0" err="1">
                <a:solidFill>
                  <a:srgbClr val="152B48"/>
                </a:solidFill>
                <a:latin typeface="Montserrat" panose="00000500000000000000" pitchFamily="50" charset="0"/>
                <a:sym typeface="Wingdings"/>
              </a:rPr>
              <a:t>Hancox</a:t>
            </a:r>
            <a:r>
              <a:rPr lang="en-AU" sz="1200" dirty="0">
                <a:solidFill>
                  <a:srgbClr val="152B48"/>
                </a:solidFill>
                <a:latin typeface="Montserrat" panose="00000500000000000000" pitchFamily="50" charset="0"/>
                <a:sym typeface="Wingdings"/>
              </a:rPr>
              <a:t>, Respir Med 2000).</a:t>
            </a:r>
            <a:endParaRPr lang="es-CO" sz="1200" dirty="0">
              <a:solidFill>
                <a:srgbClr val="152B48"/>
              </a:solidFill>
              <a:latin typeface="Montserrat" panose="00000500000000000000" pitchFamily="50" charset="0"/>
            </a:endParaRPr>
          </a:p>
        </p:txBody>
      </p:sp>
      <p:sp>
        <p:nvSpPr>
          <p:cNvPr id="7" name="Rectángulo 6">
            <a:extLst>
              <a:ext uri="{FF2B5EF4-FFF2-40B4-BE49-F238E27FC236}">
                <a16:creationId xmlns:a16="http://schemas.microsoft.com/office/drawing/2014/main" id="{38EA902D-FF63-6645-919D-F5B92CC2637B}"/>
              </a:ext>
            </a:extLst>
          </p:cNvPr>
          <p:cNvSpPr/>
          <p:nvPr/>
        </p:nvSpPr>
        <p:spPr>
          <a:xfrm>
            <a:off x="568171" y="1661793"/>
            <a:ext cx="6096000" cy="646331"/>
          </a:xfrm>
          <a:prstGeom prst="rect">
            <a:avLst/>
          </a:prstGeom>
        </p:spPr>
        <p:txBody>
          <a:bodyPr>
            <a:spAutoFit/>
          </a:bodyPr>
          <a:lstStyle/>
          <a:p>
            <a:r>
              <a:rPr lang="en-AU" sz="1200" dirty="0">
                <a:solidFill>
                  <a:srgbClr val="152B48"/>
                </a:solidFill>
                <a:latin typeface="Montserrat" panose="00000500000000000000" pitchFamily="50" charset="0"/>
                <a:sym typeface="Wingdings"/>
              </a:rPr>
              <a:t>
</a:t>
            </a:r>
            <a:r>
              <a:rPr lang="en-AU" sz="1200" dirty="0" err="1">
                <a:solidFill>
                  <a:srgbClr val="152B48"/>
                </a:solidFill>
                <a:latin typeface="Montserrat" panose="00000500000000000000" pitchFamily="50" charset="0"/>
                <a:sym typeface="Wingdings"/>
              </a:rPr>
              <a:t>Aumento</a:t>
            </a:r>
            <a:r>
              <a:rPr lang="en-AU" sz="1200" dirty="0">
                <a:solidFill>
                  <a:srgbClr val="152B48"/>
                </a:solidFill>
                <a:latin typeface="Montserrat" panose="00000500000000000000" pitchFamily="50" charset="0"/>
                <a:sym typeface="Wingdings"/>
              </a:rPr>
              <a:t> de la </a:t>
            </a:r>
            <a:r>
              <a:rPr lang="en-AU" sz="1200" dirty="0" err="1">
                <a:solidFill>
                  <a:srgbClr val="152B48"/>
                </a:solidFill>
                <a:latin typeface="Montserrat" panose="00000500000000000000" pitchFamily="50" charset="0"/>
                <a:sym typeface="Wingdings"/>
              </a:rPr>
              <a:t>respuesta</a:t>
            </a:r>
            <a:r>
              <a:rPr lang="en-AU" sz="1200" dirty="0">
                <a:solidFill>
                  <a:srgbClr val="152B48"/>
                </a:solidFill>
                <a:latin typeface="Montserrat" panose="00000500000000000000" pitchFamily="50" charset="0"/>
                <a:sym typeface="Wingdings"/>
              </a:rPr>
              <a:t> </a:t>
            </a:r>
            <a:r>
              <a:rPr lang="en-AU" sz="1200" dirty="0" err="1">
                <a:solidFill>
                  <a:srgbClr val="152B48"/>
                </a:solidFill>
                <a:latin typeface="Montserrat" panose="00000500000000000000" pitchFamily="50" charset="0"/>
                <a:sym typeface="Wingdings"/>
              </a:rPr>
              <a:t>alérgica</a:t>
            </a:r>
            <a:r>
              <a:rPr lang="en-AU" sz="1200" dirty="0">
                <a:solidFill>
                  <a:srgbClr val="152B48"/>
                </a:solidFill>
                <a:latin typeface="Montserrat" panose="00000500000000000000" pitchFamily="50" charset="0"/>
                <a:sym typeface="Wingdings"/>
              </a:rPr>
              <a:t> y </a:t>
            </a:r>
            <a:r>
              <a:rPr lang="en-AU" sz="1200" dirty="0" err="1">
                <a:solidFill>
                  <a:srgbClr val="152B48"/>
                </a:solidFill>
                <a:latin typeface="Montserrat" panose="00000500000000000000" pitchFamily="50" charset="0"/>
                <a:sym typeface="Wingdings"/>
              </a:rPr>
              <a:t>aumento</a:t>
            </a:r>
            <a:r>
              <a:rPr lang="en-AU" sz="1200" dirty="0">
                <a:solidFill>
                  <a:srgbClr val="152B48"/>
                </a:solidFill>
                <a:latin typeface="Montserrat" panose="00000500000000000000" pitchFamily="50" charset="0"/>
                <a:sym typeface="Wingdings"/>
              </a:rPr>
              <a:t> de la </a:t>
            </a:r>
            <a:r>
              <a:rPr lang="en-AU" sz="1200" dirty="0" err="1">
                <a:solidFill>
                  <a:srgbClr val="152B48"/>
                </a:solidFill>
                <a:latin typeface="Montserrat" panose="00000500000000000000" pitchFamily="50" charset="0"/>
                <a:sym typeface="Wingdings"/>
              </a:rPr>
              <a:t>inflamación</a:t>
            </a:r>
            <a:r>
              <a:rPr lang="en-AU" sz="1200" dirty="0">
                <a:solidFill>
                  <a:srgbClr val="152B48"/>
                </a:solidFill>
                <a:latin typeface="Montserrat" panose="00000500000000000000" pitchFamily="50" charset="0"/>
                <a:sym typeface="Wingdings"/>
              </a:rPr>
              <a:t> de las </a:t>
            </a:r>
            <a:r>
              <a:rPr lang="en-AU" sz="1200" dirty="0" err="1">
                <a:solidFill>
                  <a:srgbClr val="152B48"/>
                </a:solidFill>
                <a:latin typeface="Montserrat" panose="00000500000000000000" pitchFamily="50" charset="0"/>
                <a:sym typeface="Wingdings"/>
              </a:rPr>
              <a:t>vías</a:t>
            </a:r>
            <a:r>
              <a:rPr lang="en-AU" sz="1200" dirty="0">
                <a:solidFill>
                  <a:srgbClr val="152B48"/>
                </a:solidFill>
                <a:latin typeface="Montserrat" panose="00000500000000000000" pitchFamily="50" charset="0"/>
                <a:sym typeface="Wingdings"/>
              </a:rPr>
              <a:t> </a:t>
            </a:r>
            <a:r>
              <a:rPr lang="en-AU" sz="1200" dirty="0" err="1">
                <a:solidFill>
                  <a:srgbClr val="152B48"/>
                </a:solidFill>
                <a:latin typeface="Montserrat" panose="00000500000000000000" pitchFamily="50" charset="0"/>
                <a:sym typeface="Wingdings"/>
              </a:rPr>
              <a:t>respiratorias</a:t>
            </a:r>
            <a:r>
              <a:rPr lang="en-AU" sz="1200" dirty="0">
                <a:solidFill>
                  <a:srgbClr val="152B48"/>
                </a:solidFill>
                <a:latin typeface="Montserrat" panose="00000500000000000000" pitchFamily="50" charset="0"/>
                <a:sym typeface="Wingdings"/>
              </a:rPr>
              <a:t> </a:t>
            </a:r>
            <a:r>
              <a:rPr lang="en-AU" sz="1200" dirty="0" err="1">
                <a:solidFill>
                  <a:srgbClr val="152B48"/>
                </a:solidFill>
                <a:latin typeface="Montserrat" panose="00000500000000000000" pitchFamily="50" charset="0"/>
                <a:sym typeface="Wingdings"/>
              </a:rPr>
              <a:t>eosinofílicas</a:t>
            </a:r>
            <a:r>
              <a:rPr lang="en-AU" sz="1200" dirty="0">
                <a:solidFill>
                  <a:srgbClr val="152B48"/>
                </a:solidFill>
                <a:latin typeface="Montserrat" panose="00000500000000000000" pitchFamily="50" charset="0"/>
                <a:sym typeface="Wingdings"/>
              </a:rPr>
              <a:t> (Aldridge, AJRCCM 2000).</a:t>
            </a:r>
            <a:endParaRPr lang="es-CO" sz="1200" dirty="0">
              <a:solidFill>
                <a:srgbClr val="152B48"/>
              </a:solidFill>
              <a:latin typeface="Montserrat" panose="00000500000000000000" pitchFamily="50" charset="0"/>
            </a:endParaRPr>
          </a:p>
        </p:txBody>
      </p:sp>
      <p:sp>
        <p:nvSpPr>
          <p:cNvPr id="8" name="Rectángulo 7">
            <a:extLst>
              <a:ext uri="{FF2B5EF4-FFF2-40B4-BE49-F238E27FC236}">
                <a16:creationId xmlns:a16="http://schemas.microsoft.com/office/drawing/2014/main" id="{E0DD752D-760A-104D-8F46-D20604040148}"/>
              </a:ext>
            </a:extLst>
          </p:cNvPr>
          <p:cNvSpPr/>
          <p:nvPr/>
        </p:nvSpPr>
        <p:spPr>
          <a:xfrm>
            <a:off x="5629635" y="2431586"/>
            <a:ext cx="6096000" cy="461665"/>
          </a:xfrm>
          <a:prstGeom prst="rect">
            <a:avLst/>
          </a:prstGeom>
        </p:spPr>
        <p:txBody>
          <a:bodyPr>
            <a:spAutoFit/>
          </a:bodyPr>
          <a:lstStyle/>
          <a:p>
            <a:r>
              <a:rPr lang="en-AU" sz="1200" dirty="0">
                <a:solidFill>
                  <a:srgbClr val="152B48"/>
                </a:solidFill>
                <a:latin typeface="Montserrat" panose="00000500000000000000" pitchFamily="50" charset="0"/>
                <a:sym typeface="Wingdings"/>
              </a:rPr>
              <a:t>La </a:t>
            </a:r>
            <a:r>
              <a:rPr lang="en-AU" sz="1200" dirty="0" err="1">
                <a:solidFill>
                  <a:srgbClr val="152B48"/>
                </a:solidFill>
                <a:latin typeface="Montserrat" panose="00000500000000000000" pitchFamily="50" charset="0"/>
                <a:sym typeface="Wingdings"/>
              </a:rPr>
              <a:t>dispensación</a:t>
            </a:r>
            <a:r>
              <a:rPr lang="en-AU" sz="1200" dirty="0">
                <a:solidFill>
                  <a:srgbClr val="152B48"/>
                </a:solidFill>
                <a:latin typeface="Montserrat" panose="00000500000000000000" pitchFamily="50" charset="0"/>
                <a:sym typeface="Wingdings"/>
              </a:rPr>
              <a:t> de 3 </a:t>
            </a:r>
            <a:r>
              <a:rPr lang="en-AU" sz="1200" dirty="0" err="1">
                <a:solidFill>
                  <a:srgbClr val="152B48"/>
                </a:solidFill>
                <a:latin typeface="Montserrat" panose="00000500000000000000" pitchFamily="50" charset="0"/>
                <a:sym typeface="Wingdings"/>
              </a:rPr>
              <a:t>frascos</a:t>
            </a:r>
            <a:r>
              <a:rPr lang="en-AU" sz="1200" dirty="0">
                <a:solidFill>
                  <a:srgbClr val="152B48"/>
                </a:solidFill>
                <a:latin typeface="Montserrat" panose="00000500000000000000" pitchFamily="50" charset="0"/>
                <a:sym typeface="Wingdings"/>
              </a:rPr>
              <a:t> por </a:t>
            </a:r>
            <a:r>
              <a:rPr lang="en-AU" sz="1200" dirty="0" err="1">
                <a:solidFill>
                  <a:srgbClr val="152B48"/>
                </a:solidFill>
                <a:latin typeface="Montserrat" panose="00000500000000000000" pitchFamily="50" charset="0"/>
                <a:sym typeface="Wingdings"/>
              </a:rPr>
              <a:t>año</a:t>
            </a:r>
            <a:r>
              <a:rPr lang="en-AU" sz="1200" dirty="0">
                <a:solidFill>
                  <a:srgbClr val="152B48"/>
                </a:solidFill>
                <a:latin typeface="Montserrat" panose="00000500000000000000" pitchFamily="50" charset="0"/>
                <a:sym typeface="Wingdings"/>
              </a:rPr>
              <a:t> (</a:t>
            </a:r>
            <a:r>
              <a:rPr lang="en-AU" sz="1200" dirty="0" err="1">
                <a:solidFill>
                  <a:srgbClr val="152B48"/>
                </a:solidFill>
                <a:latin typeface="Montserrat" panose="00000500000000000000" pitchFamily="50" charset="0"/>
                <a:sym typeface="Wingdings"/>
              </a:rPr>
              <a:t>promedio</a:t>
            </a:r>
            <a:r>
              <a:rPr lang="en-AU" sz="1200" dirty="0">
                <a:solidFill>
                  <a:srgbClr val="152B48"/>
                </a:solidFill>
                <a:latin typeface="Montserrat" panose="00000500000000000000" pitchFamily="50" charset="0"/>
                <a:sym typeface="Wingdings"/>
              </a:rPr>
              <a:t> de 1,7 puff/día) se </a:t>
            </a:r>
            <a:r>
              <a:rPr lang="en-AU" sz="1200" dirty="0" err="1">
                <a:solidFill>
                  <a:srgbClr val="152B48"/>
                </a:solidFill>
                <a:latin typeface="Montserrat" panose="00000500000000000000" pitchFamily="50" charset="0"/>
                <a:sym typeface="Wingdings"/>
              </a:rPr>
              <a:t>asocia</a:t>
            </a:r>
            <a:r>
              <a:rPr lang="en-AU" sz="1200" dirty="0">
                <a:solidFill>
                  <a:srgbClr val="152B48"/>
                </a:solidFill>
                <a:latin typeface="Montserrat" panose="00000500000000000000" pitchFamily="50" charset="0"/>
                <a:sym typeface="Wingdings"/>
              </a:rPr>
              <a:t> con un mayor </a:t>
            </a:r>
            <a:r>
              <a:rPr lang="en-AU" sz="1200" dirty="0" err="1">
                <a:solidFill>
                  <a:srgbClr val="152B48"/>
                </a:solidFill>
                <a:latin typeface="Montserrat" panose="00000500000000000000" pitchFamily="50" charset="0"/>
                <a:sym typeface="Wingdings"/>
              </a:rPr>
              <a:t>riesgo</a:t>
            </a:r>
            <a:r>
              <a:rPr lang="en-AU" sz="1200" dirty="0">
                <a:solidFill>
                  <a:srgbClr val="152B48"/>
                </a:solidFill>
                <a:latin typeface="Montserrat" panose="00000500000000000000" pitchFamily="50" charset="0"/>
                <a:sym typeface="Wingdings"/>
              </a:rPr>
              <a:t> de consulta a </a:t>
            </a:r>
            <a:r>
              <a:rPr lang="en-AU" sz="1200" dirty="0" err="1">
                <a:solidFill>
                  <a:srgbClr val="152B48"/>
                </a:solidFill>
                <a:latin typeface="Montserrat" panose="00000500000000000000" pitchFamily="50" charset="0"/>
                <a:sym typeface="Wingdings"/>
              </a:rPr>
              <a:t>urgencias</a:t>
            </a:r>
            <a:r>
              <a:rPr lang="en-AU" sz="1200" dirty="0">
                <a:solidFill>
                  <a:srgbClr val="152B48"/>
                </a:solidFill>
                <a:latin typeface="Montserrat" panose="00000500000000000000" pitchFamily="50" charset="0"/>
                <a:sym typeface="Wingdings"/>
              </a:rPr>
              <a:t> (Stanford, AAAI 2012).</a:t>
            </a:r>
            <a:endParaRPr lang="es-CO" sz="1200" dirty="0">
              <a:solidFill>
                <a:srgbClr val="152B48"/>
              </a:solidFill>
              <a:latin typeface="Montserrat" panose="00000500000000000000" pitchFamily="50" charset="0"/>
            </a:endParaRPr>
          </a:p>
        </p:txBody>
      </p:sp>
      <p:sp>
        <p:nvSpPr>
          <p:cNvPr id="9" name="Rectángulo 8">
            <a:extLst>
              <a:ext uri="{FF2B5EF4-FFF2-40B4-BE49-F238E27FC236}">
                <a16:creationId xmlns:a16="http://schemas.microsoft.com/office/drawing/2014/main" id="{E0E57EA4-D275-9942-844A-F800D711A0C6}"/>
              </a:ext>
            </a:extLst>
          </p:cNvPr>
          <p:cNvSpPr/>
          <p:nvPr/>
        </p:nvSpPr>
        <p:spPr>
          <a:xfrm>
            <a:off x="568171" y="2992149"/>
            <a:ext cx="7323667" cy="646331"/>
          </a:xfrm>
          <a:prstGeom prst="rect">
            <a:avLst/>
          </a:prstGeom>
        </p:spPr>
        <p:txBody>
          <a:bodyPr wrap="square">
            <a:spAutoFit/>
          </a:bodyPr>
          <a:lstStyle/>
          <a:p>
            <a:r>
              <a:rPr lang="en-AU" sz="1200" dirty="0">
                <a:solidFill>
                  <a:srgbClr val="152B48"/>
                </a:solidFill>
                <a:latin typeface="Montserrat" panose="00000500000000000000" pitchFamily="50" charset="0"/>
                <a:sym typeface="Wingdings"/>
              </a:rPr>
              <a:t>
La </a:t>
            </a:r>
            <a:r>
              <a:rPr lang="en-AU" sz="1200" dirty="0" err="1">
                <a:solidFill>
                  <a:srgbClr val="152B48"/>
                </a:solidFill>
                <a:latin typeface="Montserrat" panose="00000500000000000000" pitchFamily="50" charset="0"/>
                <a:sym typeface="Wingdings"/>
              </a:rPr>
              <a:t>dispensación</a:t>
            </a:r>
            <a:r>
              <a:rPr lang="en-AU" sz="1200" dirty="0">
                <a:solidFill>
                  <a:srgbClr val="152B48"/>
                </a:solidFill>
                <a:latin typeface="Montserrat" panose="00000500000000000000" pitchFamily="50" charset="0"/>
                <a:sym typeface="Wingdings"/>
              </a:rPr>
              <a:t> de 12 </a:t>
            </a:r>
            <a:r>
              <a:rPr lang="en-AU" sz="1200" dirty="0" err="1">
                <a:solidFill>
                  <a:srgbClr val="152B48"/>
                </a:solidFill>
                <a:latin typeface="Montserrat" panose="00000500000000000000" pitchFamily="50" charset="0"/>
                <a:sym typeface="Wingdings"/>
              </a:rPr>
              <a:t>botes</a:t>
            </a:r>
            <a:r>
              <a:rPr lang="en-AU" sz="1200" dirty="0">
                <a:solidFill>
                  <a:srgbClr val="152B48"/>
                </a:solidFill>
                <a:latin typeface="Montserrat" panose="00000500000000000000" pitchFamily="50" charset="0"/>
                <a:sym typeface="Wingdings"/>
              </a:rPr>
              <a:t> al </a:t>
            </a:r>
            <a:r>
              <a:rPr lang="en-AU" sz="1200" dirty="0" err="1">
                <a:solidFill>
                  <a:srgbClr val="152B48"/>
                </a:solidFill>
                <a:latin typeface="Montserrat" panose="00000500000000000000" pitchFamily="50" charset="0"/>
                <a:sym typeface="Wingdings"/>
              </a:rPr>
              <a:t>año</a:t>
            </a:r>
            <a:r>
              <a:rPr lang="en-AU" sz="1200" dirty="0">
                <a:solidFill>
                  <a:srgbClr val="152B48"/>
                </a:solidFill>
                <a:latin typeface="Montserrat" panose="00000500000000000000" pitchFamily="50" charset="0"/>
                <a:sym typeface="Wingdings"/>
              </a:rPr>
              <a:t> se </a:t>
            </a:r>
            <a:r>
              <a:rPr lang="en-AU" sz="1200" dirty="0" err="1">
                <a:solidFill>
                  <a:srgbClr val="152B48"/>
                </a:solidFill>
                <a:latin typeface="Montserrat" panose="00000500000000000000" pitchFamily="50" charset="0"/>
                <a:sym typeface="Wingdings"/>
              </a:rPr>
              <a:t>asocia</a:t>
            </a:r>
            <a:r>
              <a:rPr lang="en-AU" sz="1200" dirty="0">
                <a:solidFill>
                  <a:srgbClr val="152B48"/>
                </a:solidFill>
                <a:latin typeface="Montserrat" panose="00000500000000000000" pitchFamily="50" charset="0"/>
                <a:sym typeface="Wingdings"/>
              </a:rPr>
              <a:t> con un mayor </a:t>
            </a:r>
            <a:r>
              <a:rPr lang="en-AU" sz="1200" dirty="0" err="1">
                <a:solidFill>
                  <a:srgbClr val="152B48"/>
                </a:solidFill>
                <a:latin typeface="Montserrat" panose="00000500000000000000" pitchFamily="50" charset="0"/>
                <a:sym typeface="Wingdings"/>
              </a:rPr>
              <a:t>riesgo</a:t>
            </a:r>
            <a:r>
              <a:rPr lang="en-AU" sz="1200" dirty="0">
                <a:solidFill>
                  <a:srgbClr val="152B48"/>
                </a:solidFill>
                <a:latin typeface="Montserrat" panose="00000500000000000000" pitchFamily="50" charset="0"/>
                <a:sym typeface="Wingdings"/>
              </a:rPr>
              <a:t> de </a:t>
            </a:r>
            <a:r>
              <a:rPr lang="en-AU" sz="1200" dirty="0" err="1">
                <a:solidFill>
                  <a:srgbClr val="152B48"/>
                </a:solidFill>
                <a:latin typeface="Montserrat" panose="00000500000000000000" pitchFamily="50" charset="0"/>
                <a:sym typeface="Wingdings"/>
              </a:rPr>
              <a:t>muerte</a:t>
            </a:r>
            <a:r>
              <a:rPr lang="en-AU" sz="1200" dirty="0">
                <a:solidFill>
                  <a:srgbClr val="152B48"/>
                </a:solidFill>
                <a:latin typeface="Montserrat" panose="00000500000000000000" pitchFamily="50" charset="0"/>
                <a:sym typeface="Wingdings"/>
              </a:rPr>
              <a:t> (</a:t>
            </a:r>
            <a:r>
              <a:rPr lang="en-AU" sz="1200" dirty="0" err="1">
                <a:solidFill>
                  <a:srgbClr val="152B48"/>
                </a:solidFill>
                <a:latin typeface="Montserrat" panose="00000500000000000000" pitchFamily="50" charset="0"/>
                <a:sym typeface="Wingdings"/>
              </a:rPr>
              <a:t>Suissa</a:t>
            </a:r>
            <a:r>
              <a:rPr lang="en-AU" sz="1200" dirty="0">
                <a:solidFill>
                  <a:srgbClr val="152B48"/>
                </a:solidFill>
                <a:latin typeface="Montserrat" panose="00000500000000000000" pitchFamily="50" charset="0"/>
                <a:sym typeface="Wingdings"/>
              </a:rPr>
              <a:t>, AJRCCM 1994).</a:t>
            </a:r>
            <a:endParaRPr lang="es-CO" sz="1200"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303043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345288-F6EC-5542-BA78-F69E1329B6F0}"/>
              </a:ext>
            </a:extLst>
          </p:cNvPr>
          <p:cNvSpPr>
            <a:spLocks noGrp="1"/>
          </p:cNvSpPr>
          <p:nvPr>
            <p:ph idx="1"/>
          </p:nvPr>
        </p:nvSpPr>
        <p:spPr>
          <a:xfrm>
            <a:off x="838200" y="1253331"/>
            <a:ext cx="10515600" cy="4351338"/>
          </a:xfrm>
        </p:spPr>
        <p:txBody>
          <a:bodyPr>
            <a:normAutofit/>
          </a:bodyPr>
          <a:lstStyle/>
          <a:p>
            <a:pPr marL="0" indent="0" algn="ctr">
              <a:buNone/>
            </a:pPr>
            <a:r>
              <a:rPr lang="es-CO" sz="2000" b="1" dirty="0">
                <a:solidFill>
                  <a:srgbClr val="00AAA7"/>
                </a:solidFill>
                <a:latin typeface="Montserrat" panose="00000500000000000000" pitchFamily="50" charset="0"/>
              </a:rPr>
              <a:t>DEBO USAR LA EDUCACIÓN Y LOS CORTICOSTEROIDES </a:t>
            </a:r>
          </a:p>
          <a:p>
            <a:pPr marL="0" indent="0" algn="ctr">
              <a:buNone/>
            </a:pPr>
            <a:r>
              <a:rPr lang="es-CO" sz="2000" b="1" dirty="0">
                <a:solidFill>
                  <a:srgbClr val="00AAA7"/>
                </a:solidFill>
                <a:latin typeface="Montserrat" panose="00000500000000000000" pitchFamily="50" charset="0"/>
              </a:rPr>
              <a:t>INHALADOS COMO PIEDRA ANGULAR DEL MANEJO ASMA </a:t>
            </a:r>
          </a:p>
        </p:txBody>
      </p:sp>
      <p:pic>
        <p:nvPicPr>
          <p:cNvPr id="4" name="Imagen 3">
            <a:extLst>
              <a:ext uri="{FF2B5EF4-FFF2-40B4-BE49-F238E27FC236}">
                <a16:creationId xmlns:a16="http://schemas.microsoft.com/office/drawing/2014/main" id="{60981611-8B37-E044-9640-6E1C62BFB9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3447" y="2224222"/>
            <a:ext cx="2807882" cy="2409555"/>
          </a:xfrm>
          <a:prstGeom prst="rect">
            <a:avLst/>
          </a:prstGeom>
        </p:spPr>
      </p:pic>
    </p:spTree>
    <p:extLst>
      <p:ext uri="{BB962C8B-B14F-4D97-AF65-F5344CB8AC3E}">
        <p14:creationId xmlns:p14="http://schemas.microsoft.com/office/powerpoint/2010/main" val="841585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5"/>
          <p:cNvSpPr txBox="1">
            <a:spLocks noGrp="1"/>
          </p:cNvSpPr>
          <p:nvPr>
            <p:ph type="title"/>
          </p:nvPr>
        </p:nvSpPr>
        <p:spPr>
          <a:xfrm>
            <a:off x="383160" y="491263"/>
            <a:ext cx="8610600" cy="1293028"/>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000"/>
              <a:buFont typeface="Century Gothic"/>
              <a:buNone/>
            </a:pPr>
            <a:r>
              <a:rPr lang="en-US" b="1" dirty="0">
                <a:solidFill>
                  <a:srgbClr val="00AAA7"/>
                </a:solidFill>
                <a:latin typeface="Montserrat" panose="00000500000000000000" pitchFamily="50" charset="0"/>
              </a:rPr>
              <a:t>DEFINICIÓN</a:t>
            </a:r>
            <a:endParaRPr dirty="0">
              <a:solidFill>
                <a:srgbClr val="00AAA7"/>
              </a:solidFill>
              <a:latin typeface="Montserrat" panose="00000500000000000000" pitchFamily="50" charset="0"/>
            </a:endParaRPr>
          </a:p>
        </p:txBody>
      </p:sp>
      <p:sp>
        <p:nvSpPr>
          <p:cNvPr id="231" name="Google Shape;231;p5"/>
          <p:cNvSpPr txBox="1">
            <a:spLocks noGrp="1"/>
          </p:cNvSpPr>
          <p:nvPr>
            <p:ph type="body" idx="1"/>
          </p:nvPr>
        </p:nvSpPr>
        <p:spPr>
          <a:xfrm>
            <a:off x="383160" y="1570892"/>
            <a:ext cx="6746966" cy="402412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000" dirty="0" err="1">
                <a:solidFill>
                  <a:srgbClr val="152B48"/>
                </a:solidFill>
                <a:latin typeface="Montserrat" panose="00000500000000000000" pitchFamily="50" charset="0"/>
              </a:rPr>
              <a:t>Enfermedad</a:t>
            </a:r>
            <a:r>
              <a:rPr lang="en-US" sz="2000" dirty="0">
                <a:solidFill>
                  <a:srgbClr val="152B48"/>
                </a:solidFill>
                <a:latin typeface="Montserrat" panose="00000500000000000000" pitchFamily="50" charset="0"/>
              </a:rPr>
              <a:t> </a:t>
            </a:r>
            <a:r>
              <a:rPr lang="en-US" sz="2000" dirty="0" err="1">
                <a:solidFill>
                  <a:srgbClr val="152B48"/>
                </a:solidFill>
                <a:latin typeface="Montserrat" panose="00000500000000000000" pitchFamily="50" charset="0"/>
              </a:rPr>
              <a:t>heterogénea</a:t>
            </a:r>
            <a:r>
              <a:rPr lang="en-US" sz="2000" dirty="0">
                <a:solidFill>
                  <a:srgbClr val="152B48"/>
                </a:solidFill>
                <a:latin typeface="Montserrat" panose="00000500000000000000" pitchFamily="50" charset="0"/>
              </a:rPr>
              <a:t> que, </a:t>
            </a:r>
            <a:r>
              <a:rPr lang="en-US" sz="2000" dirty="0" err="1">
                <a:solidFill>
                  <a:srgbClr val="152B48"/>
                </a:solidFill>
                <a:latin typeface="Montserrat" panose="00000500000000000000" pitchFamily="50" charset="0"/>
              </a:rPr>
              <a:t>generalmente</a:t>
            </a:r>
            <a:r>
              <a:rPr lang="en-US" sz="2000" dirty="0">
                <a:solidFill>
                  <a:srgbClr val="152B48"/>
                </a:solidFill>
                <a:latin typeface="Montserrat" panose="00000500000000000000" pitchFamily="50" charset="0"/>
              </a:rPr>
              <a:t>, se </a:t>
            </a:r>
            <a:r>
              <a:rPr lang="en-US" sz="2000" dirty="0" err="1">
                <a:solidFill>
                  <a:srgbClr val="152B48"/>
                </a:solidFill>
                <a:latin typeface="Montserrat" panose="00000500000000000000" pitchFamily="50" charset="0"/>
              </a:rPr>
              <a:t>caracteriza</a:t>
            </a:r>
            <a:r>
              <a:rPr lang="en-US" sz="2000" dirty="0">
                <a:solidFill>
                  <a:srgbClr val="152B48"/>
                </a:solidFill>
                <a:latin typeface="Montserrat" panose="00000500000000000000" pitchFamily="50" charset="0"/>
              </a:rPr>
              <a:t> por una </a:t>
            </a:r>
            <a:r>
              <a:rPr lang="en-US" sz="2000" dirty="0" err="1">
                <a:solidFill>
                  <a:srgbClr val="152B48"/>
                </a:solidFill>
                <a:latin typeface="Montserrat" panose="00000500000000000000" pitchFamily="50" charset="0"/>
              </a:rPr>
              <a:t>inflamación</a:t>
            </a:r>
            <a:r>
              <a:rPr lang="en-US" sz="2000" dirty="0">
                <a:solidFill>
                  <a:srgbClr val="152B48"/>
                </a:solidFill>
                <a:latin typeface="Montserrat" panose="00000500000000000000" pitchFamily="50" charset="0"/>
              </a:rPr>
              <a:t> </a:t>
            </a:r>
            <a:r>
              <a:rPr lang="en-US" sz="2000" dirty="0" err="1">
                <a:solidFill>
                  <a:srgbClr val="152B48"/>
                </a:solidFill>
                <a:latin typeface="Montserrat" panose="00000500000000000000" pitchFamily="50" charset="0"/>
              </a:rPr>
              <a:t>crónica</a:t>
            </a:r>
            <a:r>
              <a:rPr lang="en-US" sz="2000" dirty="0">
                <a:solidFill>
                  <a:srgbClr val="152B48"/>
                </a:solidFill>
                <a:latin typeface="Montserrat" panose="00000500000000000000" pitchFamily="50" charset="0"/>
              </a:rPr>
              <a:t> de las </a:t>
            </a:r>
            <a:r>
              <a:rPr lang="en-US" sz="2000" dirty="0" err="1">
                <a:solidFill>
                  <a:srgbClr val="152B48"/>
                </a:solidFill>
                <a:latin typeface="Montserrat" panose="00000500000000000000" pitchFamily="50" charset="0"/>
              </a:rPr>
              <a:t>vías</a:t>
            </a:r>
            <a:r>
              <a:rPr lang="en-US" sz="2000" dirty="0">
                <a:solidFill>
                  <a:srgbClr val="152B48"/>
                </a:solidFill>
                <a:latin typeface="Montserrat" panose="00000500000000000000" pitchFamily="50" charset="0"/>
              </a:rPr>
              <a:t> </a:t>
            </a:r>
            <a:r>
              <a:rPr lang="en-US" sz="2000" dirty="0" err="1">
                <a:solidFill>
                  <a:srgbClr val="152B48"/>
                </a:solidFill>
                <a:latin typeface="Montserrat" panose="00000500000000000000" pitchFamily="50" charset="0"/>
              </a:rPr>
              <a:t>respiratorias</a:t>
            </a:r>
            <a:r>
              <a:rPr lang="en-US" sz="2000" dirty="0">
                <a:solidFill>
                  <a:srgbClr val="152B48"/>
                </a:solidFill>
                <a:latin typeface="Montserrat" panose="00000500000000000000" pitchFamily="50" charset="0"/>
              </a:rPr>
              <a:t>.</a:t>
            </a:r>
          </a:p>
          <a:p>
            <a:pPr marL="228600" lvl="0" indent="-228600" algn="l" rtl="0">
              <a:lnSpc>
                <a:spcPct val="90000"/>
              </a:lnSpc>
              <a:spcBef>
                <a:spcPts val="0"/>
              </a:spcBef>
              <a:spcAft>
                <a:spcPts val="0"/>
              </a:spcAft>
              <a:buClr>
                <a:schemeClr val="dk1"/>
              </a:buClr>
              <a:buSzPts val="2200"/>
              <a:buChar char="•"/>
            </a:pPr>
            <a:endParaRPr sz="2000" dirty="0">
              <a:solidFill>
                <a:srgbClr val="152B48"/>
              </a:solidFill>
              <a:latin typeface="Montserrat" panose="00000500000000000000" pitchFamily="50" charset="0"/>
            </a:endParaRPr>
          </a:p>
          <a:p>
            <a:pPr marL="228600" lvl="0" indent="-228600" algn="l" rtl="0">
              <a:lnSpc>
                <a:spcPct val="90000"/>
              </a:lnSpc>
              <a:spcBef>
                <a:spcPts val="1000"/>
              </a:spcBef>
              <a:spcAft>
                <a:spcPts val="0"/>
              </a:spcAft>
              <a:buClr>
                <a:schemeClr val="dk1"/>
              </a:buClr>
              <a:buSzPts val="2200"/>
              <a:buChar char="•"/>
            </a:pPr>
            <a:r>
              <a:rPr lang="en-US" sz="2000" dirty="0">
                <a:solidFill>
                  <a:srgbClr val="152B48"/>
                </a:solidFill>
                <a:latin typeface="Montserrat" panose="00000500000000000000" pitchFamily="50" charset="0"/>
              </a:rPr>
              <a:t>Se define por la </a:t>
            </a:r>
            <a:r>
              <a:rPr lang="en-US" sz="2000" dirty="0" err="1">
                <a:solidFill>
                  <a:srgbClr val="152B48"/>
                </a:solidFill>
                <a:latin typeface="Montserrat" panose="00000500000000000000" pitchFamily="50" charset="0"/>
              </a:rPr>
              <a:t>historia</a:t>
            </a:r>
            <a:r>
              <a:rPr lang="en-US" sz="2000" dirty="0">
                <a:solidFill>
                  <a:srgbClr val="152B48"/>
                </a:solidFill>
                <a:latin typeface="Montserrat" panose="00000500000000000000" pitchFamily="50" charset="0"/>
              </a:rPr>
              <a:t> de </a:t>
            </a:r>
            <a:r>
              <a:rPr lang="en-US" sz="2000" dirty="0" err="1">
                <a:solidFill>
                  <a:srgbClr val="152B48"/>
                </a:solidFill>
                <a:latin typeface="Montserrat" panose="00000500000000000000" pitchFamily="50" charset="0"/>
              </a:rPr>
              <a:t>síntomas</a:t>
            </a:r>
            <a:r>
              <a:rPr lang="en-US" sz="2000" dirty="0">
                <a:solidFill>
                  <a:srgbClr val="152B48"/>
                </a:solidFill>
                <a:latin typeface="Montserrat" panose="00000500000000000000" pitchFamily="50" charset="0"/>
              </a:rPr>
              <a:t> </a:t>
            </a:r>
            <a:r>
              <a:rPr lang="en-US" sz="2000" dirty="0" err="1">
                <a:solidFill>
                  <a:srgbClr val="152B48"/>
                </a:solidFill>
                <a:latin typeface="Montserrat" panose="00000500000000000000" pitchFamily="50" charset="0"/>
              </a:rPr>
              <a:t>respiratorios</a:t>
            </a:r>
            <a:r>
              <a:rPr lang="en-US" sz="2000" dirty="0">
                <a:solidFill>
                  <a:srgbClr val="152B48"/>
                </a:solidFill>
                <a:latin typeface="Montserrat" panose="00000500000000000000" pitchFamily="50" charset="0"/>
              </a:rPr>
              <a:t>, junto con una </a:t>
            </a:r>
            <a:r>
              <a:rPr lang="en-US" sz="2000" dirty="0" err="1">
                <a:solidFill>
                  <a:srgbClr val="152B48"/>
                </a:solidFill>
                <a:latin typeface="Montserrat" panose="00000500000000000000" pitchFamily="50" charset="0"/>
              </a:rPr>
              <a:t>limitación</a:t>
            </a:r>
            <a:r>
              <a:rPr lang="en-US" sz="2000" dirty="0">
                <a:solidFill>
                  <a:srgbClr val="152B48"/>
                </a:solidFill>
                <a:latin typeface="Montserrat" panose="00000500000000000000" pitchFamily="50" charset="0"/>
              </a:rPr>
              <a:t> variable del </a:t>
            </a:r>
            <a:r>
              <a:rPr lang="en-US" sz="2000" dirty="0" err="1">
                <a:solidFill>
                  <a:srgbClr val="152B48"/>
                </a:solidFill>
                <a:latin typeface="Montserrat" panose="00000500000000000000" pitchFamily="50" charset="0"/>
              </a:rPr>
              <a:t>flujo</a:t>
            </a:r>
            <a:r>
              <a:rPr lang="en-US" sz="2000" dirty="0">
                <a:solidFill>
                  <a:srgbClr val="152B48"/>
                </a:solidFill>
                <a:latin typeface="Montserrat" panose="00000500000000000000" pitchFamily="50" charset="0"/>
              </a:rPr>
              <a:t> </a:t>
            </a:r>
            <a:r>
              <a:rPr lang="en-US" sz="2000" dirty="0" err="1">
                <a:solidFill>
                  <a:srgbClr val="152B48"/>
                </a:solidFill>
                <a:latin typeface="Montserrat" panose="00000500000000000000" pitchFamily="50" charset="0"/>
              </a:rPr>
              <a:t>aéreo</a:t>
            </a:r>
            <a:r>
              <a:rPr lang="en-US" sz="2000" dirty="0">
                <a:solidFill>
                  <a:srgbClr val="152B48"/>
                </a:solidFill>
                <a:latin typeface="Montserrat" panose="00000500000000000000" pitchFamily="50" charset="0"/>
              </a:rPr>
              <a:t>.</a:t>
            </a:r>
            <a:endParaRPr sz="2000" dirty="0">
              <a:solidFill>
                <a:srgbClr val="152B48"/>
              </a:solidFill>
              <a:latin typeface="Montserrat" panose="00000500000000000000" pitchFamily="50" charset="0"/>
            </a:endParaRPr>
          </a:p>
        </p:txBody>
      </p:sp>
      <p:sp>
        <p:nvSpPr>
          <p:cNvPr id="232" name="Google Shape;232;p5"/>
          <p:cNvSpPr txBox="1"/>
          <p:nvPr/>
        </p:nvSpPr>
        <p:spPr>
          <a:xfrm>
            <a:off x="5389779" y="4267079"/>
            <a:ext cx="9702140"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000" dirty="0">
                <a:solidFill>
                  <a:srgbClr val="00AAA7"/>
                </a:solidFill>
                <a:latin typeface="Century Gothic"/>
                <a:ea typeface="Century Gothic"/>
                <a:cs typeface="Century Gothic"/>
                <a:sym typeface="Century Gothic"/>
              </a:rPr>
              <a:t>Global Initiative for Asthma. Global Strategy for Asthma Management and Prevention, 2019. </a:t>
            </a:r>
          </a:p>
          <a:p>
            <a:pPr marL="0" marR="0" lvl="0" indent="0" rtl="0">
              <a:spcBef>
                <a:spcPts val="0"/>
              </a:spcBef>
              <a:spcAft>
                <a:spcPts val="0"/>
              </a:spcAft>
              <a:buNone/>
            </a:pPr>
            <a:r>
              <a:rPr lang="en-US" sz="1000" dirty="0">
                <a:solidFill>
                  <a:srgbClr val="00AAA7"/>
                </a:solidFill>
                <a:latin typeface="Century Gothic"/>
                <a:ea typeface="Century Gothic"/>
                <a:cs typeface="Century Gothic"/>
                <a:sym typeface="Century Gothic"/>
              </a:rPr>
              <a:t>Available from: </a:t>
            </a:r>
            <a:r>
              <a:rPr lang="en-US" sz="1000" u="sng" dirty="0">
                <a:solidFill>
                  <a:srgbClr val="00AAA7"/>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www.ginasthma.org</a:t>
            </a:r>
            <a:endParaRPr sz="1000" dirty="0">
              <a:solidFill>
                <a:srgbClr val="00AAA7"/>
              </a:solidFill>
              <a:latin typeface="Century Gothic"/>
              <a:ea typeface="Century Gothic"/>
              <a:cs typeface="Century Gothic"/>
              <a:sym typeface="Century Gothic"/>
            </a:endParaRPr>
          </a:p>
          <a:p>
            <a:pPr marL="0" marR="0" lvl="0" indent="0" rtl="0">
              <a:spcBef>
                <a:spcPts val="0"/>
              </a:spcBef>
              <a:spcAft>
                <a:spcPts val="0"/>
              </a:spcAft>
              <a:buNone/>
            </a:pPr>
            <a:r>
              <a:rPr lang="en-US" sz="1000" dirty="0">
                <a:solidFill>
                  <a:srgbClr val="00AAA7"/>
                </a:solidFill>
                <a:latin typeface="Century Gothic"/>
                <a:ea typeface="Century Gothic"/>
                <a:cs typeface="Century Gothic"/>
                <a:sym typeface="Century Gothic"/>
              </a:rPr>
              <a:t>Salazar, G. (2016). Asma. (</a:t>
            </a:r>
            <a:r>
              <a:rPr lang="en-US" sz="1000" dirty="0" err="1">
                <a:solidFill>
                  <a:srgbClr val="00AAA7"/>
                </a:solidFill>
                <a:latin typeface="Century Gothic"/>
                <a:ea typeface="Century Gothic"/>
                <a:cs typeface="Century Gothic"/>
                <a:sym typeface="Century Gothic"/>
              </a:rPr>
              <a:t>Figura</a:t>
            </a:r>
            <a:r>
              <a:rPr lang="en-US" sz="1000" dirty="0">
                <a:solidFill>
                  <a:srgbClr val="00AAA7"/>
                </a:solidFill>
                <a:latin typeface="Century Gothic"/>
                <a:ea typeface="Century Gothic"/>
                <a:cs typeface="Century Gothic"/>
                <a:sym typeface="Century Gothic"/>
              </a:rPr>
              <a:t>). </a:t>
            </a:r>
          </a:p>
          <a:p>
            <a:pPr marL="0" marR="0" lvl="0" indent="0" rtl="0">
              <a:spcBef>
                <a:spcPts val="0"/>
              </a:spcBef>
              <a:spcAft>
                <a:spcPts val="0"/>
              </a:spcAft>
              <a:buNone/>
            </a:pPr>
            <a:r>
              <a:rPr lang="en-US" sz="1000" dirty="0" err="1">
                <a:solidFill>
                  <a:srgbClr val="00AAA7"/>
                </a:solidFill>
                <a:latin typeface="Century Gothic"/>
                <a:ea typeface="Century Gothic"/>
                <a:cs typeface="Century Gothic"/>
                <a:sym typeface="Century Gothic"/>
              </a:rPr>
              <a:t>Recuperado</a:t>
            </a:r>
            <a:r>
              <a:rPr lang="en-US" sz="1000" dirty="0">
                <a:solidFill>
                  <a:srgbClr val="00AAA7"/>
                </a:solidFill>
                <a:latin typeface="Century Gothic"/>
                <a:ea typeface="Century Gothic"/>
                <a:cs typeface="Century Gothic"/>
                <a:sym typeface="Century Gothic"/>
              </a:rPr>
              <a:t> de </a:t>
            </a:r>
            <a:r>
              <a:rPr lang="en-US" sz="1000" u="sng" dirty="0">
                <a:solidFill>
                  <a:srgbClr val="00AAA7"/>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http://asmagio.blogspot.com/2016/11/sintomas.html</a:t>
            </a:r>
            <a:endParaRPr sz="1000" dirty="0">
              <a:solidFill>
                <a:srgbClr val="00AAA7"/>
              </a:solidFill>
              <a:latin typeface="Century Gothic"/>
              <a:ea typeface="Century Gothic"/>
              <a:cs typeface="Century Gothic"/>
              <a:sym typeface="Century Gothic"/>
            </a:endParaRPr>
          </a:p>
        </p:txBody>
      </p:sp>
      <p:pic>
        <p:nvPicPr>
          <p:cNvPr id="233" name="Google Shape;233;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0337" y="691136"/>
            <a:ext cx="1558184" cy="1583635"/>
          </a:xfrm>
          <a:prstGeom prst="rect">
            <a:avLst/>
          </a:prstGeom>
          <a:noFill/>
          <a:ln>
            <a:noFill/>
          </a:ln>
        </p:spPr>
      </p:pic>
      <p:pic>
        <p:nvPicPr>
          <p:cNvPr id="234" name="Google Shape;234;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410337" y="2530615"/>
            <a:ext cx="4398503" cy="893368"/>
          </a:xfrm>
          <a:prstGeom prst="rect">
            <a:avLst/>
          </a:prstGeom>
          <a:noFill/>
          <a:ln>
            <a:noFill/>
          </a:ln>
        </p:spPr>
      </p:pic>
    </p:spTree>
    <p:extLst>
      <p:ext uri="{BB962C8B-B14F-4D97-AF65-F5344CB8AC3E}">
        <p14:creationId xmlns:p14="http://schemas.microsoft.com/office/powerpoint/2010/main" val="382272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animEffect transition="in" filter="fade">
                                      <p:cBhvr>
                                        <p:cTn id="7" dur="500"/>
                                        <p:tgtEl>
                                          <p:spTgt spid="2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xEl>
                                              <p:pRg st="2" end="2"/>
                                            </p:txEl>
                                          </p:spTgt>
                                        </p:tgtEl>
                                        <p:attrNameLst>
                                          <p:attrName>style.visibility</p:attrName>
                                        </p:attrNameLst>
                                      </p:cBhvr>
                                      <p:to>
                                        <p:strVal val="visible"/>
                                      </p:to>
                                    </p:set>
                                    <p:animEffect transition="in" filter="fade">
                                      <p:cBhvr>
                                        <p:cTn id="12" dur="500"/>
                                        <p:tgtEl>
                                          <p:spTgt spid="23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34"/>
                                        </p:tgtEl>
                                        <p:attrNameLst>
                                          <p:attrName>style.visibility</p:attrName>
                                        </p:attrNameLst>
                                      </p:cBhvr>
                                      <p:to>
                                        <p:strVal val="visible"/>
                                      </p:to>
                                    </p:set>
                                    <p:animEffect transition="in" filter="fade">
                                      <p:cBhvr>
                                        <p:cTn id="15" dur="500"/>
                                        <p:tgtEl>
                                          <p:spTgt spid="23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3"/>
                                        </p:tgtEl>
                                        <p:attrNameLst>
                                          <p:attrName>style.visibility</p:attrName>
                                        </p:attrNameLst>
                                      </p:cBhvr>
                                      <p:to>
                                        <p:strVal val="visible"/>
                                      </p:to>
                                    </p:set>
                                    <p:anim calcmode="lin" valueType="num">
                                      <p:cBhvr additive="base">
                                        <p:cTn id="20" dur="500"/>
                                        <p:tgtEl>
                                          <p:spTgt spid="233"/>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2"/>
                                        </p:tgtEl>
                                        <p:attrNameLst>
                                          <p:attrName>style.visibility</p:attrName>
                                        </p:attrNameLst>
                                      </p:cBhvr>
                                      <p:to>
                                        <p:strVal val="visible"/>
                                      </p:to>
                                    </p:set>
                                    <p:anim calcmode="lin" valueType="num">
                                      <p:cBhvr additive="base">
                                        <p:cTn id="23" dur="500"/>
                                        <p:tgtEl>
                                          <p:spTgt spid="2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459579918"/>
              </p:ext>
            </p:extLst>
          </p:nvPr>
        </p:nvGraphicFramePr>
        <p:xfrm>
          <a:off x="4811696" y="1106072"/>
          <a:ext cx="7039223" cy="4109531"/>
        </p:xfrm>
        <a:graphic>
          <a:graphicData uri="http://schemas.openxmlformats.org/drawingml/2006/table">
            <a:tbl>
              <a:tblPr firstRow="1" bandRow="1">
                <a:tableStyleId>{5940675A-B579-460E-94D1-54222C63F5DA}</a:tableStyleId>
              </a:tblPr>
              <a:tblGrid>
                <a:gridCol w="1384584">
                  <a:extLst>
                    <a:ext uri="{9D8B030D-6E8A-4147-A177-3AD203B41FA5}">
                      <a16:colId xmlns:a16="http://schemas.microsoft.com/office/drawing/2014/main" val="20000"/>
                    </a:ext>
                  </a:extLst>
                </a:gridCol>
                <a:gridCol w="919363">
                  <a:extLst>
                    <a:ext uri="{9D8B030D-6E8A-4147-A177-3AD203B41FA5}">
                      <a16:colId xmlns:a16="http://schemas.microsoft.com/office/drawing/2014/main" val="20001"/>
                    </a:ext>
                  </a:extLst>
                </a:gridCol>
                <a:gridCol w="886133">
                  <a:extLst>
                    <a:ext uri="{9D8B030D-6E8A-4147-A177-3AD203B41FA5}">
                      <a16:colId xmlns:a16="http://schemas.microsoft.com/office/drawing/2014/main" val="20002"/>
                    </a:ext>
                  </a:extLst>
                </a:gridCol>
                <a:gridCol w="963670">
                  <a:extLst>
                    <a:ext uri="{9D8B030D-6E8A-4147-A177-3AD203B41FA5}">
                      <a16:colId xmlns:a16="http://schemas.microsoft.com/office/drawing/2014/main" val="20003"/>
                    </a:ext>
                  </a:extLst>
                </a:gridCol>
                <a:gridCol w="985823">
                  <a:extLst>
                    <a:ext uri="{9D8B030D-6E8A-4147-A177-3AD203B41FA5}">
                      <a16:colId xmlns:a16="http://schemas.microsoft.com/office/drawing/2014/main" val="20004"/>
                    </a:ext>
                  </a:extLst>
                </a:gridCol>
                <a:gridCol w="996900">
                  <a:extLst>
                    <a:ext uri="{9D8B030D-6E8A-4147-A177-3AD203B41FA5}">
                      <a16:colId xmlns:a16="http://schemas.microsoft.com/office/drawing/2014/main" val="20005"/>
                    </a:ext>
                  </a:extLst>
                </a:gridCol>
                <a:gridCol w="902750">
                  <a:extLst>
                    <a:ext uri="{9D8B030D-6E8A-4147-A177-3AD203B41FA5}">
                      <a16:colId xmlns:a16="http://schemas.microsoft.com/office/drawing/2014/main" val="20006"/>
                    </a:ext>
                  </a:extLst>
                </a:gridCol>
              </a:tblGrid>
              <a:tr h="370840">
                <a:tc>
                  <a:txBody>
                    <a:bodyPr/>
                    <a:lstStyle/>
                    <a:p>
                      <a:endParaRPr lang="es-CO" sz="1000" dirty="0">
                        <a:latin typeface="Montserrat" panose="00000500000000000000" pitchFamily="50" charset="0"/>
                      </a:endParaRPr>
                    </a:p>
                  </a:txBody>
                  <a:tcPr/>
                </a:tc>
                <a:tc gridSpan="2">
                  <a:txBody>
                    <a:bodyPr/>
                    <a:lstStyle/>
                    <a:p>
                      <a:pPr algn="ctr"/>
                      <a:r>
                        <a:rPr lang="es-CO" sz="1000" b="1" dirty="0">
                          <a:latin typeface="Montserrat" panose="00000500000000000000" pitchFamily="50" charset="0"/>
                          <a:cs typeface="Arial" pitchFamily="34" charset="0"/>
                        </a:rPr>
                        <a:t>Bajas</a:t>
                      </a:r>
                    </a:p>
                  </a:txBody>
                  <a:tcPr>
                    <a:solidFill>
                      <a:schemeClr val="accent5">
                        <a:lumMod val="20000"/>
                        <a:lumOff val="80000"/>
                      </a:schemeClr>
                    </a:solidFill>
                  </a:tcPr>
                </a:tc>
                <a:tc hMerge="1">
                  <a:txBody>
                    <a:bodyPr/>
                    <a:lstStyle/>
                    <a:p>
                      <a:endParaRPr lang="es-CO" dirty="0"/>
                    </a:p>
                  </a:txBody>
                  <a:tcPr/>
                </a:tc>
                <a:tc gridSpan="2">
                  <a:txBody>
                    <a:bodyPr/>
                    <a:lstStyle/>
                    <a:p>
                      <a:pPr algn="ctr"/>
                      <a:r>
                        <a:rPr lang="es-CO" sz="1000" b="1" dirty="0">
                          <a:latin typeface="Montserrat" panose="00000500000000000000" pitchFamily="50" charset="0"/>
                          <a:cs typeface="Arial" pitchFamily="34" charset="0"/>
                        </a:rPr>
                        <a:t>Medias </a:t>
                      </a:r>
                    </a:p>
                  </a:txBody>
                  <a:tcPr>
                    <a:solidFill>
                      <a:schemeClr val="accent5">
                        <a:lumMod val="20000"/>
                        <a:lumOff val="80000"/>
                      </a:schemeClr>
                    </a:solidFill>
                  </a:tcPr>
                </a:tc>
                <a:tc hMerge="1">
                  <a:txBody>
                    <a:bodyPr/>
                    <a:lstStyle/>
                    <a:p>
                      <a:endParaRPr lang="es-CO" dirty="0"/>
                    </a:p>
                  </a:txBody>
                  <a:tcPr/>
                </a:tc>
                <a:tc gridSpan="2">
                  <a:txBody>
                    <a:bodyPr/>
                    <a:lstStyle/>
                    <a:p>
                      <a:pPr algn="ctr"/>
                      <a:r>
                        <a:rPr lang="es-CO" sz="1000" b="1" dirty="0">
                          <a:latin typeface="Montserrat" panose="00000500000000000000" pitchFamily="50" charset="0"/>
                          <a:cs typeface="Arial" pitchFamily="34" charset="0"/>
                        </a:rPr>
                        <a:t>Altas </a:t>
                      </a:r>
                    </a:p>
                  </a:txBody>
                  <a:tcPr>
                    <a:solidFill>
                      <a:schemeClr val="accent5">
                        <a:lumMod val="20000"/>
                        <a:lumOff val="80000"/>
                      </a:schemeClr>
                    </a:solidFill>
                  </a:tcPr>
                </a:tc>
                <a:tc hMerge="1">
                  <a:txBody>
                    <a:bodyPr/>
                    <a:lstStyle/>
                    <a:p>
                      <a:endParaRPr lang="es-CO" dirty="0"/>
                    </a:p>
                  </a:txBody>
                  <a:tcPr/>
                </a:tc>
                <a:extLst>
                  <a:ext uri="{0D108BD9-81ED-4DB2-BD59-A6C34878D82A}">
                    <a16:rowId xmlns:a16="http://schemas.microsoft.com/office/drawing/2014/main" val="10000"/>
                  </a:ext>
                </a:extLst>
              </a:tr>
              <a:tr h="533211">
                <a:tc>
                  <a:txBody>
                    <a:bodyPr/>
                    <a:lstStyle/>
                    <a:p>
                      <a:endParaRPr lang="es-CO" sz="1000" dirty="0">
                        <a:latin typeface="Montserrat" panose="00000500000000000000" pitchFamily="50" charset="0"/>
                      </a:endParaRPr>
                    </a:p>
                  </a:txBody>
                  <a:tcPr/>
                </a:tc>
                <a:tc>
                  <a:txBody>
                    <a:bodyPr/>
                    <a:lstStyle/>
                    <a:p>
                      <a:pPr algn="ctr"/>
                      <a:r>
                        <a:rPr lang="es-CO" sz="1000" dirty="0">
                          <a:latin typeface="Montserrat" panose="00000500000000000000" pitchFamily="50" charset="0"/>
                          <a:cs typeface="Arial" pitchFamily="34" charset="0"/>
                        </a:rPr>
                        <a:t>Niños</a:t>
                      </a:r>
                      <a:r>
                        <a:rPr lang="es-CO" sz="1000" baseline="0" dirty="0">
                          <a:latin typeface="Montserrat" panose="00000500000000000000" pitchFamily="50" charset="0"/>
                          <a:cs typeface="Arial" pitchFamily="34" charset="0"/>
                        </a:rPr>
                        <a:t> </a:t>
                      </a:r>
                    </a:p>
                    <a:p>
                      <a:pPr algn="ctr"/>
                      <a:r>
                        <a:rPr lang="es-CO" sz="1000" baseline="0" dirty="0">
                          <a:latin typeface="Montserrat" panose="00000500000000000000" pitchFamily="50" charset="0"/>
                          <a:cs typeface="Arial" pitchFamily="34" charset="0"/>
                        </a:rPr>
                        <a:t>(5-11 años)</a:t>
                      </a:r>
                      <a:endParaRPr lang="es-CO" sz="1000" dirty="0">
                        <a:latin typeface="Montserrat" panose="00000500000000000000" pitchFamily="50" charset="0"/>
                        <a:cs typeface="Arial" pitchFamily="34" charset="0"/>
                      </a:endParaRPr>
                    </a:p>
                  </a:txBody>
                  <a:tcPr>
                    <a:solidFill>
                      <a:srgbClr val="FFFF99"/>
                    </a:solidFill>
                  </a:tcPr>
                </a:tc>
                <a:tc>
                  <a:txBody>
                    <a:bodyPr/>
                    <a:lstStyle/>
                    <a:p>
                      <a:pPr algn="ctr"/>
                      <a:r>
                        <a:rPr lang="es-CO" sz="1000" dirty="0">
                          <a:latin typeface="Montserrat" panose="00000500000000000000" pitchFamily="50" charset="0"/>
                          <a:cs typeface="Arial" pitchFamily="34" charset="0"/>
                        </a:rPr>
                        <a:t>Adultos</a:t>
                      </a:r>
                    </a:p>
                  </a:txBody>
                  <a:tcPr>
                    <a:solidFill>
                      <a:srgbClr val="FFFF9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000" dirty="0">
                          <a:latin typeface="Montserrat" panose="00000500000000000000" pitchFamily="50" charset="0"/>
                          <a:cs typeface="Arial" pitchFamily="34" charset="0"/>
                        </a:rPr>
                        <a:t>Niños</a:t>
                      </a:r>
                      <a:r>
                        <a:rPr lang="es-CO" sz="1000" baseline="0" dirty="0">
                          <a:latin typeface="Montserrat" panose="00000500000000000000" pitchFamily="50" charset="0"/>
                          <a:cs typeface="Arial"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000" baseline="0" dirty="0">
                          <a:latin typeface="Montserrat" panose="00000500000000000000" pitchFamily="50" charset="0"/>
                          <a:cs typeface="Arial" pitchFamily="34" charset="0"/>
                        </a:rPr>
                        <a:t>(5-11 años)</a:t>
                      </a:r>
                      <a:endParaRPr lang="es-CO" sz="1000" dirty="0">
                        <a:latin typeface="Montserrat" panose="00000500000000000000" pitchFamily="50" charset="0"/>
                        <a:cs typeface="Arial" pitchFamily="34" charset="0"/>
                      </a:endParaRPr>
                    </a:p>
                  </a:txBody>
                  <a:tcPr>
                    <a:solidFill>
                      <a:srgbClr val="FFFF99"/>
                    </a:solidFill>
                  </a:tcPr>
                </a:tc>
                <a:tc>
                  <a:txBody>
                    <a:bodyPr/>
                    <a:lstStyle/>
                    <a:p>
                      <a:pPr algn="ctr"/>
                      <a:r>
                        <a:rPr lang="es-CO" sz="1000" dirty="0">
                          <a:latin typeface="Montserrat" panose="00000500000000000000" pitchFamily="50" charset="0"/>
                          <a:cs typeface="Arial" pitchFamily="34" charset="0"/>
                        </a:rPr>
                        <a:t>Adultos</a:t>
                      </a:r>
                    </a:p>
                  </a:txBody>
                  <a:tcPr>
                    <a:solidFill>
                      <a:srgbClr val="FFFF9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000" dirty="0">
                          <a:latin typeface="Montserrat" panose="00000500000000000000" pitchFamily="50" charset="0"/>
                          <a:cs typeface="Arial" pitchFamily="34" charset="0"/>
                        </a:rPr>
                        <a:t>Niños</a:t>
                      </a:r>
                      <a:r>
                        <a:rPr lang="es-CO" sz="1000" baseline="0" dirty="0">
                          <a:latin typeface="Montserrat" panose="00000500000000000000" pitchFamily="50" charset="0"/>
                          <a:cs typeface="Arial" pitchFamily="34" charset="0"/>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000" baseline="0" dirty="0">
                          <a:latin typeface="Montserrat" panose="00000500000000000000" pitchFamily="50" charset="0"/>
                          <a:cs typeface="Arial" pitchFamily="34" charset="0"/>
                        </a:rPr>
                        <a:t>(5-11 años)</a:t>
                      </a:r>
                      <a:endParaRPr lang="es-CO" sz="1000" dirty="0">
                        <a:latin typeface="Montserrat" panose="00000500000000000000" pitchFamily="50" charset="0"/>
                        <a:cs typeface="Arial" pitchFamily="34" charset="0"/>
                      </a:endParaRPr>
                    </a:p>
                  </a:txBody>
                  <a:tcPr>
                    <a:solidFill>
                      <a:srgbClr val="FFFF99"/>
                    </a:solidFill>
                  </a:tcPr>
                </a:tc>
                <a:tc>
                  <a:txBody>
                    <a:bodyPr/>
                    <a:lstStyle/>
                    <a:p>
                      <a:pPr algn="ctr"/>
                      <a:r>
                        <a:rPr lang="es-CO" sz="1000" dirty="0">
                          <a:latin typeface="Montserrat" panose="00000500000000000000" pitchFamily="50" charset="0"/>
                          <a:cs typeface="Arial" pitchFamily="34" charset="0"/>
                        </a:rPr>
                        <a:t>Adultos</a:t>
                      </a:r>
                    </a:p>
                  </a:txBody>
                  <a:tcPr>
                    <a:solidFill>
                      <a:srgbClr val="FFFF99"/>
                    </a:solidFill>
                  </a:tcPr>
                </a:tc>
                <a:extLst>
                  <a:ext uri="{0D108BD9-81ED-4DB2-BD59-A6C34878D82A}">
                    <a16:rowId xmlns:a16="http://schemas.microsoft.com/office/drawing/2014/main" val="10001"/>
                  </a:ext>
                </a:extLst>
              </a:tr>
              <a:tr h="370840">
                <a:tc>
                  <a:txBody>
                    <a:bodyPr/>
                    <a:lstStyle/>
                    <a:p>
                      <a:pPr algn="ctr"/>
                      <a:r>
                        <a:rPr lang="es-CO" sz="1000" dirty="0" err="1">
                          <a:latin typeface="Montserrat" panose="00000500000000000000" pitchFamily="50" charset="0"/>
                          <a:cs typeface="Arial" pitchFamily="34" charset="0"/>
                        </a:rPr>
                        <a:t>Dipropionato</a:t>
                      </a:r>
                      <a:r>
                        <a:rPr lang="es-CO" sz="1000" dirty="0">
                          <a:latin typeface="Montserrat" panose="00000500000000000000" pitchFamily="50" charset="0"/>
                          <a:cs typeface="Arial" pitchFamily="34" charset="0"/>
                        </a:rPr>
                        <a:t> de </a:t>
                      </a:r>
                      <a:r>
                        <a:rPr lang="es-CO" sz="1000" dirty="0" err="1">
                          <a:latin typeface="Montserrat" panose="00000500000000000000" pitchFamily="50" charset="0"/>
                          <a:cs typeface="Arial" pitchFamily="34" charset="0"/>
                        </a:rPr>
                        <a:t>beclometasona</a:t>
                      </a:r>
                      <a:r>
                        <a:rPr lang="es-CO" sz="1000" dirty="0">
                          <a:latin typeface="Montserrat" panose="00000500000000000000" pitchFamily="50" charset="0"/>
                          <a:cs typeface="Arial" pitchFamily="34" charset="0"/>
                        </a:rPr>
                        <a:t> </a:t>
                      </a:r>
                      <a:r>
                        <a:rPr lang="es-CO" sz="1000" dirty="0" err="1">
                          <a:latin typeface="Montserrat" panose="00000500000000000000" pitchFamily="50" charset="0"/>
                          <a:cs typeface="Arial" pitchFamily="34" charset="0"/>
                        </a:rPr>
                        <a:t>HFA</a:t>
                      </a:r>
                      <a:r>
                        <a:rPr lang="es-CO" sz="1000" dirty="0">
                          <a:latin typeface="Montserrat" panose="00000500000000000000" pitchFamily="50" charset="0"/>
                          <a:cs typeface="Arial" pitchFamily="34" charset="0"/>
                        </a:rPr>
                        <a:t>-MDI</a:t>
                      </a:r>
                    </a:p>
                  </a:txBody>
                  <a:tcPr>
                    <a:solidFill>
                      <a:schemeClr val="accent6">
                        <a:lumMod val="20000"/>
                        <a:lumOff val="80000"/>
                      </a:schemeClr>
                    </a:solidFill>
                  </a:tcPr>
                </a:tc>
                <a:tc>
                  <a:txBody>
                    <a:bodyPr/>
                    <a:lstStyle/>
                    <a:p>
                      <a:pPr algn="ctr"/>
                      <a:r>
                        <a:rPr lang="es-CO" sz="1000" dirty="0">
                          <a:latin typeface="Montserrat" panose="00000500000000000000" pitchFamily="50" charset="0"/>
                          <a:cs typeface="Arial" pitchFamily="34" charset="0"/>
                        </a:rPr>
                        <a:t>80-160</a:t>
                      </a:r>
                    </a:p>
                  </a:txBody>
                  <a:tcPr/>
                </a:tc>
                <a:tc>
                  <a:txBody>
                    <a:bodyPr/>
                    <a:lstStyle/>
                    <a:p>
                      <a:pPr algn="ctr"/>
                      <a:r>
                        <a:rPr lang="es-CO" sz="1000" dirty="0">
                          <a:latin typeface="Montserrat" panose="00000500000000000000" pitchFamily="50" charset="0"/>
                          <a:cs typeface="Arial" pitchFamily="34" charset="0"/>
                        </a:rPr>
                        <a:t>80-240</a:t>
                      </a:r>
                    </a:p>
                  </a:txBody>
                  <a:tcPr/>
                </a:tc>
                <a:tc>
                  <a:txBody>
                    <a:bodyPr/>
                    <a:lstStyle/>
                    <a:p>
                      <a:pPr algn="ctr"/>
                      <a:r>
                        <a:rPr lang="es-CO" sz="1000" dirty="0">
                          <a:latin typeface="Montserrat" panose="00000500000000000000" pitchFamily="50" charset="0"/>
                          <a:cs typeface="Arial" pitchFamily="34" charset="0"/>
                        </a:rPr>
                        <a:t>&gt;160-320</a:t>
                      </a:r>
                    </a:p>
                  </a:txBody>
                  <a:tcPr/>
                </a:tc>
                <a:tc>
                  <a:txBody>
                    <a:bodyPr/>
                    <a:lstStyle/>
                    <a:p>
                      <a:pPr algn="ctr"/>
                      <a:r>
                        <a:rPr lang="es-CO" sz="1000" dirty="0">
                          <a:latin typeface="Montserrat" panose="00000500000000000000" pitchFamily="50" charset="0"/>
                          <a:cs typeface="Arial" pitchFamily="34" charset="0"/>
                        </a:rPr>
                        <a:t>&gt;</a:t>
                      </a:r>
                      <a:r>
                        <a:rPr lang="es-CO" sz="1000" baseline="0" dirty="0">
                          <a:latin typeface="Montserrat" panose="00000500000000000000" pitchFamily="50" charset="0"/>
                          <a:cs typeface="Arial" pitchFamily="34" charset="0"/>
                        </a:rPr>
                        <a:t> 240-480</a:t>
                      </a:r>
                      <a:endParaRPr lang="es-CO" sz="1000" dirty="0">
                        <a:latin typeface="Montserrat" panose="00000500000000000000" pitchFamily="50" charset="0"/>
                        <a:cs typeface="Arial" pitchFamily="34" charset="0"/>
                      </a:endParaRPr>
                    </a:p>
                  </a:txBody>
                  <a:tcPr/>
                </a:tc>
                <a:tc>
                  <a:txBody>
                    <a:bodyPr/>
                    <a:lstStyle/>
                    <a:p>
                      <a:pPr algn="ctr"/>
                      <a:r>
                        <a:rPr lang="es-CO" sz="1000" dirty="0">
                          <a:latin typeface="Montserrat" panose="00000500000000000000" pitchFamily="50" charset="0"/>
                          <a:cs typeface="Arial" pitchFamily="34" charset="0"/>
                        </a:rPr>
                        <a:t>&gt;</a:t>
                      </a:r>
                      <a:r>
                        <a:rPr lang="es-CO" sz="1000" baseline="0" dirty="0">
                          <a:latin typeface="Montserrat" panose="00000500000000000000" pitchFamily="50" charset="0"/>
                          <a:cs typeface="Arial" pitchFamily="34" charset="0"/>
                        </a:rPr>
                        <a:t> 320</a:t>
                      </a:r>
                      <a:endParaRPr lang="es-CO" sz="1000" dirty="0">
                        <a:latin typeface="Montserrat" panose="00000500000000000000" pitchFamily="50" charset="0"/>
                        <a:cs typeface="Arial" pitchFamily="34" charset="0"/>
                      </a:endParaRPr>
                    </a:p>
                  </a:txBody>
                  <a:tcPr/>
                </a:tc>
                <a:tc>
                  <a:txBody>
                    <a:bodyPr/>
                    <a:lstStyle/>
                    <a:p>
                      <a:pPr algn="ctr"/>
                      <a:r>
                        <a:rPr lang="es-CO" sz="1000" dirty="0">
                          <a:latin typeface="Montserrat" panose="00000500000000000000" pitchFamily="50" charset="0"/>
                          <a:cs typeface="Arial" pitchFamily="34" charset="0"/>
                        </a:rPr>
                        <a:t>&gt;</a:t>
                      </a:r>
                      <a:r>
                        <a:rPr lang="es-CO" sz="1000" baseline="0" dirty="0">
                          <a:latin typeface="Montserrat" panose="00000500000000000000" pitchFamily="50" charset="0"/>
                          <a:cs typeface="Arial" pitchFamily="34" charset="0"/>
                        </a:rPr>
                        <a:t> 480</a:t>
                      </a:r>
                      <a:endParaRPr lang="es-CO" sz="1000" dirty="0">
                        <a:latin typeface="Montserrat" panose="00000500000000000000" pitchFamily="50" charset="0"/>
                        <a:cs typeface="Arial" pitchFamily="34" charset="0"/>
                      </a:endParaRPr>
                    </a:p>
                  </a:txBody>
                  <a:tcPr/>
                </a:tc>
                <a:extLst>
                  <a:ext uri="{0D108BD9-81ED-4DB2-BD59-A6C34878D82A}">
                    <a16:rowId xmlns:a16="http://schemas.microsoft.com/office/drawing/2014/main" val="10002"/>
                  </a:ext>
                </a:extLst>
              </a:tr>
              <a:tr h="370840">
                <a:tc>
                  <a:txBody>
                    <a:bodyPr/>
                    <a:lstStyle/>
                    <a:p>
                      <a:pPr algn="ctr"/>
                      <a:r>
                        <a:rPr lang="es-CO" sz="1000" dirty="0" err="1">
                          <a:latin typeface="Montserrat" panose="00000500000000000000" pitchFamily="50" charset="0"/>
                          <a:cs typeface="Arial" pitchFamily="34" charset="0"/>
                        </a:rPr>
                        <a:t>Budesonida</a:t>
                      </a:r>
                      <a:r>
                        <a:rPr lang="es-CO" sz="1000" dirty="0">
                          <a:latin typeface="Montserrat" panose="00000500000000000000" pitchFamily="50" charset="0"/>
                          <a:cs typeface="Arial" pitchFamily="34" charset="0"/>
                        </a:rPr>
                        <a:t> DPI</a:t>
                      </a:r>
                    </a:p>
                  </a:txBody>
                  <a:tcPr>
                    <a:solidFill>
                      <a:schemeClr val="accent6">
                        <a:lumMod val="20000"/>
                        <a:lumOff val="80000"/>
                      </a:schemeClr>
                    </a:solidFill>
                  </a:tcPr>
                </a:tc>
                <a:tc>
                  <a:txBody>
                    <a:bodyPr/>
                    <a:lstStyle/>
                    <a:p>
                      <a:pPr algn="ctr"/>
                      <a:r>
                        <a:rPr lang="es-CO" sz="1000" dirty="0">
                          <a:latin typeface="Montserrat" panose="00000500000000000000" pitchFamily="50" charset="0"/>
                          <a:cs typeface="Arial" pitchFamily="34" charset="0"/>
                        </a:rPr>
                        <a:t>180-400</a:t>
                      </a:r>
                    </a:p>
                  </a:txBody>
                  <a:tcPr/>
                </a:tc>
                <a:tc>
                  <a:txBody>
                    <a:bodyPr/>
                    <a:lstStyle/>
                    <a:p>
                      <a:pPr algn="ctr"/>
                      <a:r>
                        <a:rPr lang="es-CO" sz="1000" dirty="0">
                          <a:latin typeface="Montserrat" panose="00000500000000000000" pitchFamily="50" charset="0"/>
                          <a:cs typeface="Arial" pitchFamily="34" charset="0"/>
                        </a:rPr>
                        <a:t>200-600</a:t>
                      </a:r>
                    </a:p>
                  </a:txBody>
                  <a:tcPr/>
                </a:tc>
                <a:tc>
                  <a:txBody>
                    <a:bodyPr/>
                    <a:lstStyle/>
                    <a:p>
                      <a:pPr algn="ctr"/>
                      <a:r>
                        <a:rPr lang="es-CO" sz="1000" dirty="0">
                          <a:latin typeface="Montserrat" panose="00000500000000000000" pitchFamily="50" charset="0"/>
                          <a:cs typeface="Arial" pitchFamily="34" charset="0"/>
                        </a:rPr>
                        <a:t>&gt;</a:t>
                      </a:r>
                      <a:r>
                        <a:rPr lang="es-CO" sz="1000" baseline="0" dirty="0">
                          <a:latin typeface="Montserrat" panose="00000500000000000000" pitchFamily="50" charset="0"/>
                          <a:cs typeface="Arial" pitchFamily="34" charset="0"/>
                        </a:rPr>
                        <a:t> 400-800</a:t>
                      </a:r>
                      <a:endParaRPr lang="es-CO" sz="1000" dirty="0">
                        <a:latin typeface="Montserrat" panose="00000500000000000000" pitchFamily="50" charset="0"/>
                        <a:cs typeface="Arial" pitchFamily="34" charset="0"/>
                      </a:endParaRPr>
                    </a:p>
                  </a:txBody>
                  <a:tcPr/>
                </a:tc>
                <a:tc>
                  <a:txBody>
                    <a:bodyPr/>
                    <a:lstStyle/>
                    <a:p>
                      <a:pPr algn="ctr"/>
                      <a:r>
                        <a:rPr lang="es-CO" sz="1000" dirty="0">
                          <a:latin typeface="Montserrat" panose="00000500000000000000" pitchFamily="50" charset="0"/>
                          <a:cs typeface="Arial" pitchFamily="34" charset="0"/>
                        </a:rPr>
                        <a:t>&gt; 600-1200</a:t>
                      </a:r>
                    </a:p>
                  </a:txBody>
                  <a:tcPr/>
                </a:tc>
                <a:tc>
                  <a:txBody>
                    <a:bodyPr/>
                    <a:lstStyle/>
                    <a:p>
                      <a:pPr algn="ctr"/>
                      <a:r>
                        <a:rPr lang="es-CO" sz="1000" dirty="0">
                          <a:latin typeface="Montserrat" panose="00000500000000000000" pitchFamily="50" charset="0"/>
                          <a:cs typeface="Arial" pitchFamily="34" charset="0"/>
                        </a:rPr>
                        <a:t>&gt; 800</a:t>
                      </a:r>
                    </a:p>
                  </a:txBody>
                  <a:tcPr/>
                </a:tc>
                <a:tc>
                  <a:txBody>
                    <a:bodyPr/>
                    <a:lstStyle/>
                    <a:p>
                      <a:pPr algn="ctr"/>
                      <a:r>
                        <a:rPr lang="es-CO" sz="1000" dirty="0">
                          <a:latin typeface="Montserrat" panose="00000500000000000000" pitchFamily="50" charset="0"/>
                          <a:cs typeface="Arial" pitchFamily="34" charset="0"/>
                        </a:rPr>
                        <a:t>&gt; 1200</a:t>
                      </a:r>
                    </a:p>
                  </a:txBody>
                  <a:tcPr/>
                </a:tc>
                <a:extLst>
                  <a:ext uri="{0D108BD9-81ED-4DB2-BD59-A6C34878D82A}">
                    <a16:rowId xmlns:a16="http://schemas.microsoft.com/office/drawing/2014/main" val="10003"/>
                  </a:ext>
                </a:extLst>
              </a:tr>
              <a:tr h="370840">
                <a:tc>
                  <a:txBody>
                    <a:bodyPr/>
                    <a:lstStyle/>
                    <a:p>
                      <a:pPr algn="ctr"/>
                      <a:r>
                        <a:rPr lang="es-CO" sz="1000" dirty="0" err="1">
                          <a:latin typeface="Montserrat" panose="00000500000000000000" pitchFamily="50" charset="0"/>
                          <a:cs typeface="Arial" pitchFamily="34" charset="0"/>
                        </a:rPr>
                        <a:t>Ciclesonida</a:t>
                      </a:r>
                      <a:r>
                        <a:rPr lang="es-CO" sz="1000" dirty="0">
                          <a:latin typeface="Montserrat" panose="00000500000000000000" pitchFamily="50" charset="0"/>
                          <a:cs typeface="Arial" pitchFamily="34" charset="0"/>
                        </a:rPr>
                        <a:t> </a:t>
                      </a:r>
                    </a:p>
                    <a:p>
                      <a:pPr algn="ctr"/>
                      <a:r>
                        <a:rPr lang="es-CO" sz="1000" dirty="0" err="1">
                          <a:latin typeface="Montserrat" panose="00000500000000000000" pitchFamily="50" charset="0"/>
                          <a:cs typeface="Arial" pitchFamily="34" charset="0"/>
                        </a:rPr>
                        <a:t>HFA</a:t>
                      </a:r>
                      <a:r>
                        <a:rPr lang="es-CO" sz="1000" dirty="0">
                          <a:latin typeface="Montserrat" panose="00000500000000000000" pitchFamily="50" charset="0"/>
                          <a:cs typeface="Arial" pitchFamily="34" charset="0"/>
                        </a:rPr>
                        <a:t>-MDI</a:t>
                      </a:r>
                    </a:p>
                  </a:txBody>
                  <a:tcPr>
                    <a:solidFill>
                      <a:schemeClr val="accent6">
                        <a:lumMod val="20000"/>
                        <a:lumOff val="80000"/>
                      </a:schemeClr>
                    </a:solidFill>
                  </a:tcPr>
                </a:tc>
                <a:tc>
                  <a:txBody>
                    <a:bodyPr/>
                    <a:lstStyle/>
                    <a:p>
                      <a:pPr algn="ctr"/>
                      <a:r>
                        <a:rPr lang="es-CO" sz="1000" dirty="0">
                          <a:latin typeface="Montserrat" panose="00000500000000000000" pitchFamily="50" charset="0"/>
                          <a:cs typeface="Arial" pitchFamily="34" charset="0"/>
                        </a:rPr>
                        <a:t>80-160</a:t>
                      </a:r>
                    </a:p>
                  </a:txBody>
                  <a:tcPr/>
                </a:tc>
                <a:tc>
                  <a:txBody>
                    <a:bodyPr/>
                    <a:lstStyle/>
                    <a:p>
                      <a:pPr algn="ctr"/>
                      <a:r>
                        <a:rPr lang="es-CO" sz="1000" dirty="0">
                          <a:latin typeface="Montserrat" panose="00000500000000000000" pitchFamily="50" charset="0"/>
                          <a:cs typeface="Arial" pitchFamily="34" charset="0"/>
                        </a:rPr>
                        <a:t>160-320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000" dirty="0">
                          <a:latin typeface="Montserrat" panose="00000500000000000000" pitchFamily="50" charset="0"/>
                          <a:cs typeface="Arial" pitchFamily="34" charset="0"/>
                        </a:rPr>
                        <a:t>&gt; 160-320</a:t>
                      </a:r>
                    </a:p>
                    <a:p>
                      <a:pPr algn="ctr"/>
                      <a:endParaRPr lang="es-CO" sz="1000" dirty="0">
                        <a:latin typeface="Montserrat" panose="00000500000000000000" pitchFamily="50" charset="0"/>
                        <a:cs typeface="Arial" pitchFamily="34" charset="0"/>
                      </a:endParaRPr>
                    </a:p>
                  </a:txBody>
                  <a:tcPr/>
                </a:tc>
                <a:tc>
                  <a:txBody>
                    <a:bodyPr/>
                    <a:lstStyle/>
                    <a:p>
                      <a:pPr algn="ctr"/>
                      <a:r>
                        <a:rPr lang="es-CO" sz="1000" dirty="0">
                          <a:latin typeface="Montserrat" panose="00000500000000000000" pitchFamily="50" charset="0"/>
                          <a:cs typeface="Arial" pitchFamily="34" charset="0"/>
                        </a:rPr>
                        <a:t>&gt; 320-640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000" dirty="0">
                          <a:latin typeface="Montserrat" panose="00000500000000000000" pitchFamily="50" charset="0"/>
                          <a:cs typeface="Arial" pitchFamily="34" charset="0"/>
                        </a:rPr>
                        <a:t>&gt; 320</a:t>
                      </a:r>
                    </a:p>
                    <a:p>
                      <a:pPr algn="ctr"/>
                      <a:endParaRPr lang="es-CO" sz="1000" dirty="0">
                        <a:latin typeface="Montserrat" panose="00000500000000000000" pitchFamily="50" charset="0"/>
                        <a:cs typeface="Arial" pitchFamily="34" charset="0"/>
                      </a:endParaRPr>
                    </a:p>
                  </a:txBody>
                  <a:tcPr/>
                </a:tc>
                <a:tc>
                  <a:txBody>
                    <a:bodyPr/>
                    <a:lstStyle/>
                    <a:p>
                      <a:pPr algn="ctr"/>
                      <a:r>
                        <a:rPr lang="es-CO" sz="1000" dirty="0">
                          <a:latin typeface="Montserrat" panose="00000500000000000000" pitchFamily="50" charset="0"/>
                          <a:cs typeface="Arial" pitchFamily="34" charset="0"/>
                        </a:rPr>
                        <a:t>&gt;</a:t>
                      </a:r>
                      <a:r>
                        <a:rPr lang="es-CO" sz="1000" baseline="0" dirty="0">
                          <a:latin typeface="Montserrat" panose="00000500000000000000" pitchFamily="50" charset="0"/>
                          <a:cs typeface="Arial" pitchFamily="34" charset="0"/>
                        </a:rPr>
                        <a:t> 640</a:t>
                      </a:r>
                      <a:endParaRPr lang="es-CO" sz="1000" dirty="0">
                        <a:latin typeface="Montserrat" panose="00000500000000000000" pitchFamily="50" charset="0"/>
                        <a:cs typeface="Arial" pitchFamily="34" charset="0"/>
                      </a:endParaRPr>
                    </a:p>
                  </a:txBody>
                  <a:tcPr/>
                </a:tc>
                <a:extLst>
                  <a:ext uri="{0D108BD9-81ED-4DB2-BD59-A6C34878D82A}">
                    <a16:rowId xmlns:a16="http://schemas.microsoft.com/office/drawing/2014/main" val="10004"/>
                  </a:ext>
                </a:extLst>
              </a:tr>
              <a:tr h="370840">
                <a:tc>
                  <a:txBody>
                    <a:bodyPr/>
                    <a:lstStyle/>
                    <a:p>
                      <a:pPr algn="ctr"/>
                      <a:r>
                        <a:rPr lang="es-CO" sz="1000" dirty="0" err="1">
                          <a:latin typeface="Montserrat" panose="00000500000000000000" pitchFamily="50" charset="0"/>
                          <a:cs typeface="Arial" pitchFamily="34" charset="0"/>
                        </a:rPr>
                        <a:t>Propionato</a:t>
                      </a:r>
                      <a:r>
                        <a:rPr lang="es-CO" sz="1000" dirty="0">
                          <a:latin typeface="Montserrat" panose="00000500000000000000" pitchFamily="50" charset="0"/>
                          <a:cs typeface="Arial" pitchFamily="34" charset="0"/>
                        </a:rPr>
                        <a:t> de </a:t>
                      </a:r>
                      <a:r>
                        <a:rPr lang="es-CO" sz="1000" dirty="0" err="1">
                          <a:latin typeface="Montserrat" panose="00000500000000000000" pitchFamily="50" charset="0"/>
                          <a:cs typeface="Arial" pitchFamily="34" charset="0"/>
                        </a:rPr>
                        <a:t>fluticasona</a:t>
                      </a:r>
                      <a:r>
                        <a:rPr lang="es-CO" sz="1000" dirty="0">
                          <a:latin typeface="Montserrat" panose="00000500000000000000" pitchFamily="50" charset="0"/>
                          <a:cs typeface="Arial" pitchFamily="34" charset="0"/>
                        </a:rPr>
                        <a:t>  </a:t>
                      </a:r>
                    </a:p>
                    <a:p>
                      <a:pPr algn="ctr"/>
                      <a:r>
                        <a:rPr lang="es-CO" sz="1000" dirty="0" err="1">
                          <a:latin typeface="Montserrat" panose="00000500000000000000" pitchFamily="50" charset="0"/>
                          <a:cs typeface="Arial" pitchFamily="34" charset="0"/>
                        </a:rPr>
                        <a:t>HFA</a:t>
                      </a:r>
                      <a:r>
                        <a:rPr lang="es-CO" sz="1000" dirty="0">
                          <a:latin typeface="Montserrat" panose="00000500000000000000" pitchFamily="50" charset="0"/>
                          <a:cs typeface="Arial" pitchFamily="34" charset="0"/>
                        </a:rPr>
                        <a:t>-MDI</a:t>
                      </a:r>
                    </a:p>
                  </a:txBody>
                  <a:tcPr>
                    <a:solidFill>
                      <a:schemeClr val="accent6">
                        <a:lumMod val="20000"/>
                        <a:lumOff val="80000"/>
                      </a:schemeClr>
                    </a:solidFill>
                  </a:tcPr>
                </a:tc>
                <a:tc>
                  <a:txBody>
                    <a:bodyPr/>
                    <a:lstStyle/>
                    <a:p>
                      <a:pPr algn="ctr"/>
                      <a:r>
                        <a:rPr lang="es-CO" sz="1000" dirty="0">
                          <a:latin typeface="Montserrat" panose="00000500000000000000" pitchFamily="50" charset="0"/>
                          <a:cs typeface="Arial" pitchFamily="34" charset="0"/>
                        </a:rPr>
                        <a:t>88-176</a:t>
                      </a:r>
                    </a:p>
                  </a:txBody>
                  <a:tcPr/>
                </a:tc>
                <a:tc>
                  <a:txBody>
                    <a:bodyPr/>
                    <a:lstStyle/>
                    <a:p>
                      <a:pPr algn="ctr"/>
                      <a:r>
                        <a:rPr lang="es-CO" sz="1000" dirty="0">
                          <a:latin typeface="Montserrat" panose="00000500000000000000" pitchFamily="50" charset="0"/>
                          <a:cs typeface="Arial" pitchFamily="34" charset="0"/>
                        </a:rPr>
                        <a:t>88-264</a:t>
                      </a:r>
                    </a:p>
                  </a:txBody>
                  <a:tcPr/>
                </a:tc>
                <a:tc>
                  <a:txBody>
                    <a:bodyPr/>
                    <a:lstStyle/>
                    <a:p>
                      <a:pPr algn="ctr"/>
                      <a:r>
                        <a:rPr lang="es-CO" sz="1000" dirty="0">
                          <a:latin typeface="Montserrat" panose="00000500000000000000" pitchFamily="50" charset="0"/>
                          <a:cs typeface="Arial" pitchFamily="34" charset="0"/>
                        </a:rPr>
                        <a:t>&gt; 176-352</a:t>
                      </a:r>
                    </a:p>
                  </a:txBody>
                  <a:tcPr/>
                </a:tc>
                <a:tc>
                  <a:txBody>
                    <a:bodyPr/>
                    <a:lstStyle/>
                    <a:p>
                      <a:pPr algn="ctr"/>
                      <a:r>
                        <a:rPr lang="es-CO" sz="1000" dirty="0">
                          <a:latin typeface="Montserrat" panose="00000500000000000000" pitchFamily="50" charset="0"/>
                          <a:cs typeface="Arial" pitchFamily="34" charset="0"/>
                        </a:rPr>
                        <a:t>264-440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000" dirty="0">
                          <a:latin typeface="Montserrat" panose="00000500000000000000" pitchFamily="50" charset="0"/>
                          <a:cs typeface="Arial" pitchFamily="34" charset="0"/>
                        </a:rPr>
                        <a:t>&gt; 352</a:t>
                      </a:r>
                    </a:p>
                    <a:p>
                      <a:pPr algn="ctr"/>
                      <a:endParaRPr lang="es-CO" sz="1000" dirty="0">
                        <a:latin typeface="Montserrat" panose="00000500000000000000" pitchFamily="50" charset="0"/>
                        <a:cs typeface="Arial"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000" dirty="0">
                          <a:latin typeface="Montserrat" panose="00000500000000000000" pitchFamily="50" charset="0"/>
                          <a:cs typeface="Arial" pitchFamily="34" charset="0"/>
                        </a:rPr>
                        <a:t>&gt; 440</a:t>
                      </a:r>
                    </a:p>
                    <a:p>
                      <a:pPr algn="ctr"/>
                      <a:endParaRPr lang="es-CO" sz="1000" dirty="0">
                        <a:latin typeface="Montserrat" panose="00000500000000000000" pitchFamily="50" charset="0"/>
                        <a:cs typeface="Arial" pitchFamily="34" charset="0"/>
                      </a:endParaRPr>
                    </a:p>
                  </a:txBody>
                  <a:tcPr/>
                </a:tc>
                <a:extLst>
                  <a:ext uri="{0D108BD9-81ED-4DB2-BD59-A6C34878D82A}">
                    <a16:rowId xmlns:a16="http://schemas.microsoft.com/office/drawing/2014/main" val="10005"/>
                  </a:ext>
                </a:extLst>
              </a:tr>
              <a:tr h="370840">
                <a:tc>
                  <a:txBody>
                    <a:bodyPr/>
                    <a:lstStyle/>
                    <a:p>
                      <a:pPr algn="ctr"/>
                      <a:r>
                        <a:rPr lang="es-CO" sz="1000" dirty="0" err="1">
                          <a:latin typeface="Montserrat" panose="00000500000000000000" pitchFamily="50" charset="0"/>
                          <a:cs typeface="Arial" pitchFamily="34" charset="0"/>
                        </a:rPr>
                        <a:t>Propionato</a:t>
                      </a:r>
                      <a:r>
                        <a:rPr lang="es-CO" sz="1000" dirty="0">
                          <a:latin typeface="Montserrat" panose="00000500000000000000" pitchFamily="50" charset="0"/>
                          <a:cs typeface="Arial" pitchFamily="34" charset="0"/>
                        </a:rPr>
                        <a:t> de </a:t>
                      </a:r>
                      <a:r>
                        <a:rPr lang="es-CO" sz="1000" dirty="0" err="1">
                          <a:latin typeface="Montserrat" panose="00000500000000000000" pitchFamily="50" charset="0"/>
                          <a:cs typeface="Arial" pitchFamily="34" charset="0"/>
                        </a:rPr>
                        <a:t>fluticasona</a:t>
                      </a:r>
                      <a:r>
                        <a:rPr lang="es-CO" sz="1000" dirty="0">
                          <a:latin typeface="Montserrat" panose="00000500000000000000" pitchFamily="50" charset="0"/>
                          <a:cs typeface="Arial" pitchFamily="34" charset="0"/>
                        </a:rPr>
                        <a:t> </a:t>
                      </a:r>
                      <a:r>
                        <a:rPr lang="es-CO" sz="1000" baseline="0" dirty="0">
                          <a:latin typeface="Montserrat" panose="00000500000000000000" pitchFamily="50" charset="0"/>
                          <a:cs typeface="Arial" pitchFamily="34" charset="0"/>
                        </a:rPr>
                        <a:t> DPI</a:t>
                      </a:r>
                      <a:endParaRPr lang="es-CO" sz="1000" dirty="0">
                        <a:latin typeface="Montserrat" panose="00000500000000000000" pitchFamily="50" charset="0"/>
                        <a:cs typeface="Arial" pitchFamily="34" charset="0"/>
                      </a:endParaRPr>
                    </a:p>
                  </a:txBody>
                  <a:tcPr>
                    <a:solidFill>
                      <a:schemeClr val="accent6">
                        <a:lumMod val="20000"/>
                        <a:lumOff val="80000"/>
                      </a:schemeClr>
                    </a:solidFill>
                  </a:tcPr>
                </a:tc>
                <a:tc>
                  <a:txBody>
                    <a:bodyPr/>
                    <a:lstStyle/>
                    <a:p>
                      <a:pPr algn="ctr"/>
                      <a:r>
                        <a:rPr lang="es-CO" sz="1000" dirty="0">
                          <a:latin typeface="Montserrat" panose="00000500000000000000" pitchFamily="50" charset="0"/>
                          <a:cs typeface="Arial" pitchFamily="34" charset="0"/>
                        </a:rPr>
                        <a:t>100-200</a:t>
                      </a:r>
                    </a:p>
                  </a:txBody>
                  <a:tcPr/>
                </a:tc>
                <a:tc>
                  <a:txBody>
                    <a:bodyPr/>
                    <a:lstStyle/>
                    <a:p>
                      <a:pPr algn="ctr"/>
                      <a:r>
                        <a:rPr lang="es-CO" sz="1000" dirty="0">
                          <a:latin typeface="Montserrat" panose="00000500000000000000" pitchFamily="50" charset="0"/>
                          <a:cs typeface="Arial" pitchFamily="34" charset="0"/>
                        </a:rPr>
                        <a:t>100-300</a:t>
                      </a:r>
                    </a:p>
                  </a:txBody>
                  <a:tcPr/>
                </a:tc>
                <a:tc>
                  <a:txBody>
                    <a:bodyPr/>
                    <a:lstStyle/>
                    <a:p>
                      <a:pPr algn="ctr"/>
                      <a:r>
                        <a:rPr lang="es-CO" sz="1000" dirty="0">
                          <a:latin typeface="Montserrat" panose="00000500000000000000" pitchFamily="50" charset="0"/>
                          <a:cs typeface="Arial" pitchFamily="34" charset="0"/>
                        </a:rPr>
                        <a:t>&gt;200-400</a:t>
                      </a:r>
                    </a:p>
                  </a:txBody>
                  <a:tcPr/>
                </a:tc>
                <a:tc>
                  <a:txBody>
                    <a:bodyPr/>
                    <a:lstStyle/>
                    <a:p>
                      <a:pPr algn="ctr"/>
                      <a:r>
                        <a:rPr lang="es-CO" sz="1000" dirty="0">
                          <a:latin typeface="Montserrat" panose="00000500000000000000" pitchFamily="50" charset="0"/>
                          <a:cs typeface="Arial" pitchFamily="34" charset="0"/>
                        </a:rPr>
                        <a:t>300-500</a:t>
                      </a:r>
                    </a:p>
                  </a:txBody>
                  <a:tcPr/>
                </a:tc>
                <a:tc>
                  <a:txBody>
                    <a:bodyPr/>
                    <a:lstStyle/>
                    <a:p>
                      <a:pPr algn="ctr"/>
                      <a:r>
                        <a:rPr lang="es-CO" sz="1000" dirty="0">
                          <a:latin typeface="Montserrat" panose="00000500000000000000" pitchFamily="50" charset="0"/>
                          <a:cs typeface="Arial" pitchFamily="34" charset="0"/>
                        </a:rPr>
                        <a:t>&gt; 400</a:t>
                      </a:r>
                    </a:p>
                  </a:txBody>
                  <a:tcPr/>
                </a:tc>
                <a:tc>
                  <a:txBody>
                    <a:bodyPr/>
                    <a:lstStyle/>
                    <a:p>
                      <a:pPr algn="ctr"/>
                      <a:r>
                        <a:rPr lang="es-CO" sz="1000" dirty="0">
                          <a:latin typeface="Montserrat" panose="00000500000000000000" pitchFamily="50" charset="0"/>
                          <a:cs typeface="Arial" pitchFamily="34" charset="0"/>
                        </a:rPr>
                        <a:t>&gt; 500</a:t>
                      </a:r>
                    </a:p>
                  </a:txBody>
                  <a:tcPr/>
                </a:tc>
                <a:extLst>
                  <a:ext uri="{0D108BD9-81ED-4DB2-BD59-A6C34878D82A}">
                    <a16:rowId xmlns:a16="http://schemas.microsoft.com/office/drawing/2014/main" val="10006"/>
                  </a:ext>
                </a:extLst>
              </a:tr>
              <a:tr h="370840">
                <a:tc>
                  <a:txBody>
                    <a:bodyPr/>
                    <a:lstStyle/>
                    <a:p>
                      <a:pPr algn="ctr"/>
                      <a:r>
                        <a:rPr lang="es-CO" sz="1000" dirty="0" err="1">
                          <a:latin typeface="Montserrat" panose="00000500000000000000" pitchFamily="50" charset="0"/>
                          <a:cs typeface="Arial" pitchFamily="34" charset="0"/>
                        </a:rPr>
                        <a:t>Furoato</a:t>
                      </a:r>
                      <a:r>
                        <a:rPr lang="es-CO" sz="1000" dirty="0">
                          <a:latin typeface="Montserrat" panose="00000500000000000000" pitchFamily="50" charset="0"/>
                          <a:cs typeface="Arial" pitchFamily="34" charset="0"/>
                        </a:rPr>
                        <a:t> de mometasona DPI</a:t>
                      </a:r>
                    </a:p>
                  </a:txBody>
                  <a:tcPr>
                    <a:solidFill>
                      <a:schemeClr val="accent6">
                        <a:lumMod val="20000"/>
                        <a:lumOff val="80000"/>
                      </a:schemeClr>
                    </a:solidFill>
                  </a:tcPr>
                </a:tc>
                <a:tc>
                  <a:txBody>
                    <a:bodyPr/>
                    <a:lstStyle/>
                    <a:p>
                      <a:pPr algn="ctr"/>
                      <a:r>
                        <a:rPr lang="es-CO" sz="1000" dirty="0">
                          <a:latin typeface="Montserrat" panose="00000500000000000000" pitchFamily="50" charset="0"/>
                          <a:cs typeface="Arial" pitchFamily="34" charset="0"/>
                        </a:rPr>
                        <a:t>110</a:t>
                      </a:r>
                    </a:p>
                  </a:txBody>
                  <a:tcPr/>
                </a:tc>
                <a:tc>
                  <a:txBody>
                    <a:bodyPr/>
                    <a:lstStyle/>
                    <a:p>
                      <a:pPr algn="ctr"/>
                      <a:r>
                        <a:rPr lang="es-CO" sz="1000" dirty="0">
                          <a:latin typeface="Montserrat" panose="00000500000000000000" pitchFamily="50" charset="0"/>
                          <a:cs typeface="Arial" pitchFamily="34" charset="0"/>
                        </a:rPr>
                        <a:t>220</a:t>
                      </a:r>
                    </a:p>
                  </a:txBody>
                  <a:tcPr/>
                </a:tc>
                <a:tc>
                  <a:txBody>
                    <a:bodyPr/>
                    <a:lstStyle/>
                    <a:p>
                      <a:pPr algn="ctr"/>
                      <a:r>
                        <a:rPr lang="es-CO" sz="1000" dirty="0">
                          <a:latin typeface="Montserrat" panose="00000500000000000000" pitchFamily="50" charset="0"/>
                          <a:cs typeface="Arial" pitchFamily="34" charset="0"/>
                        </a:rPr>
                        <a:t>220- 440</a:t>
                      </a:r>
                    </a:p>
                  </a:txBody>
                  <a:tcPr/>
                </a:tc>
                <a:tc>
                  <a:txBody>
                    <a:bodyPr/>
                    <a:lstStyle/>
                    <a:p>
                      <a:pPr algn="ctr"/>
                      <a:r>
                        <a:rPr lang="es-CO" sz="1000" dirty="0">
                          <a:latin typeface="Montserrat" panose="00000500000000000000" pitchFamily="50" charset="0"/>
                          <a:cs typeface="Arial" pitchFamily="34" charset="0"/>
                        </a:rPr>
                        <a:t>440</a:t>
                      </a:r>
                    </a:p>
                  </a:txBody>
                  <a:tcPr/>
                </a:tc>
                <a:tc>
                  <a:txBody>
                    <a:bodyPr/>
                    <a:lstStyle/>
                    <a:p>
                      <a:pPr algn="ctr"/>
                      <a:r>
                        <a:rPr lang="es-CO" sz="1000" dirty="0">
                          <a:latin typeface="Montserrat" panose="00000500000000000000" pitchFamily="50" charset="0"/>
                          <a:cs typeface="Arial" pitchFamily="34" charset="0"/>
                        </a:rPr>
                        <a:t>&gt;</a:t>
                      </a:r>
                      <a:r>
                        <a:rPr lang="es-CO" sz="1000" baseline="0" dirty="0">
                          <a:latin typeface="Montserrat" panose="00000500000000000000" pitchFamily="50" charset="0"/>
                          <a:cs typeface="Arial" pitchFamily="34" charset="0"/>
                        </a:rPr>
                        <a:t> 440</a:t>
                      </a:r>
                      <a:endParaRPr lang="es-CO" sz="1000" dirty="0">
                        <a:latin typeface="Montserrat" panose="00000500000000000000" pitchFamily="50" charset="0"/>
                        <a:cs typeface="Arial" pitchFamily="34" charset="0"/>
                      </a:endParaRPr>
                    </a:p>
                  </a:txBody>
                  <a:tcPr/>
                </a:tc>
                <a:tc>
                  <a:txBody>
                    <a:bodyPr/>
                    <a:lstStyle/>
                    <a:p>
                      <a:pPr algn="ctr"/>
                      <a:r>
                        <a:rPr lang="es-CO" sz="1000" dirty="0">
                          <a:latin typeface="Montserrat" panose="00000500000000000000" pitchFamily="50" charset="0"/>
                          <a:cs typeface="Arial" pitchFamily="34" charset="0"/>
                        </a:rPr>
                        <a:t>&gt; 440</a:t>
                      </a:r>
                    </a:p>
                  </a:txBody>
                  <a:tcPr/>
                </a:tc>
                <a:extLst>
                  <a:ext uri="{0D108BD9-81ED-4DB2-BD59-A6C34878D82A}">
                    <a16:rowId xmlns:a16="http://schemas.microsoft.com/office/drawing/2014/main" val="10007"/>
                  </a:ext>
                </a:extLst>
              </a:tr>
              <a:tr h="370840">
                <a:tc>
                  <a:txBody>
                    <a:bodyPr/>
                    <a:lstStyle/>
                    <a:p>
                      <a:pPr algn="ctr"/>
                      <a:r>
                        <a:rPr lang="es-CO" sz="1000" dirty="0" err="1">
                          <a:latin typeface="Montserrat" panose="00000500000000000000" pitchFamily="50" charset="0"/>
                          <a:cs typeface="Arial" pitchFamily="34" charset="0"/>
                        </a:rPr>
                        <a:t>Acetonide</a:t>
                      </a:r>
                      <a:r>
                        <a:rPr lang="es-CO" sz="1000" baseline="0" dirty="0">
                          <a:latin typeface="Montserrat" panose="00000500000000000000" pitchFamily="50" charset="0"/>
                          <a:cs typeface="Arial" pitchFamily="34" charset="0"/>
                        </a:rPr>
                        <a:t> de </a:t>
                      </a:r>
                      <a:r>
                        <a:rPr lang="es-CO" sz="1000" baseline="0" dirty="0" err="1">
                          <a:latin typeface="Montserrat" panose="00000500000000000000" pitchFamily="50" charset="0"/>
                          <a:cs typeface="Arial" pitchFamily="34" charset="0"/>
                        </a:rPr>
                        <a:t>triamcinolona</a:t>
                      </a:r>
                      <a:r>
                        <a:rPr lang="es-CO" sz="1000" baseline="0" dirty="0">
                          <a:latin typeface="Montserrat" panose="00000500000000000000" pitchFamily="50" charset="0"/>
                          <a:cs typeface="Arial" pitchFamily="34" charset="0"/>
                        </a:rPr>
                        <a:t> </a:t>
                      </a:r>
                      <a:r>
                        <a:rPr lang="es-CO" sz="1000" baseline="0" dirty="0" err="1">
                          <a:latin typeface="Montserrat" panose="00000500000000000000" pitchFamily="50" charset="0"/>
                          <a:cs typeface="Arial" pitchFamily="34" charset="0"/>
                        </a:rPr>
                        <a:t>CFC</a:t>
                      </a:r>
                      <a:r>
                        <a:rPr lang="es-CO" sz="1000" baseline="0" dirty="0">
                          <a:latin typeface="Montserrat" panose="00000500000000000000" pitchFamily="50" charset="0"/>
                          <a:cs typeface="Arial" pitchFamily="34" charset="0"/>
                        </a:rPr>
                        <a:t>-MDI</a:t>
                      </a:r>
                      <a:endParaRPr lang="es-CO" sz="1000" dirty="0">
                        <a:latin typeface="Montserrat" panose="00000500000000000000" pitchFamily="50" charset="0"/>
                        <a:cs typeface="Arial" pitchFamily="34" charset="0"/>
                      </a:endParaRPr>
                    </a:p>
                  </a:txBody>
                  <a:tcPr>
                    <a:solidFill>
                      <a:schemeClr val="accent6">
                        <a:lumMod val="20000"/>
                        <a:lumOff val="80000"/>
                      </a:schemeClr>
                    </a:solidFill>
                  </a:tcPr>
                </a:tc>
                <a:tc>
                  <a:txBody>
                    <a:bodyPr/>
                    <a:lstStyle/>
                    <a:p>
                      <a:pPr algn="ctr"/>
                      <a:r>
                        <a:rPr lang="es-CO" sz="1000" dirty="0">
                          <a:latin typeface="Montserrat" panose="00000500000000000000" pitchFamily="50" charset="0"/>
                          <a:cs typeface="Arial" pitchFamily="34" charset="0"/>
                        </a:rPr>
                        <a:t>300-600</a:t>
                      </a:r>
                    </a:p>
                  </a:txBody>
                  <a:tcPr/>
                </a:tc>
                <a:tc>
                  <a:txBody>
                    <a:bodyPr/>
                    <a:lstStyle/>
                    <a:p>
                      <a:pPr algn="ctr"/>
                      <a:r>
                        <a:rPr lang="es-CO" sz="1000" dirty="0">
                          <a:latin typeface="Montserrat" panose="00000500000000000000" pitchFamily="50" charset="0"/>
                          <a:cs typeface="Arial" pitchFamily="34" charset="0"/>
                        </a:rPr>
                        <a:t>300-750</a:t>
                      </a:r>
                    </a:p>
                  </a:txBody>
                  <a:tcPr/>
                </a:tc>
                <a:tc>
                  <a:txBody>
                    <a:bodyPr/>
                    <a:lstStyle/>
                    <a:p>
                      <a:pPr algn="ctr"/>
                      <a:r>
                        <a:rPr lang="es-CO" sz="1000" dirty="0">
                          <a:latin typeface="Montserrat" panose="00000500000000000000" pitchFamily="50" charset="0"/>
                          <a:cs typeface="Arial" pitchFamily="34" charset="0"/>
                        </a:rPr>
                        <a:t>&gt; 600-900</a:t>
                      </a:r>
                    </a:p>
                  </a:txBody>
                  <a:tcPr/>
                </a:tc>
                <a:tc>
                  <a:txBody>
                    <a:bodyPr/>
                    <a:lstStyle/>
                    <a:p>
                      <a:pPr algn="ctr"/>
                      <a:r>
                        <a:rPr lang="es-CO" sz="1000" dirty="0">
                          <a:latin typeface="Montserrat" panose="00000500000000000000" pitchFamily="50" charset="0"/>
                          <a:cs typeface="Arial" pitchFamily="34" charset="0"/>
                        </a:rPr>
                        <a:t>&gt;</a:t>
                      </a:r>
                      <a:r>
                        <a:rPr lang="es-CO" sz="1000" baseline="0" dirty="0">
                          <a:latin typeface="Montserrat" panose="00000500000000000000" pitchFamily="50" charset="0"/>
                          <a:cs typeface="Arial" pitchFamily="34" charset="0"/>
                        </a:rPr>
                        <a:t> 750-1500</a:t>
                      </a:r>
                      <a:endParaRPr lang="es-CO" sz="1000" dirty="0">
                        <a:latin typeface="Montserrat" panose="00000500000000000000" pitchFamily="50" charset="0"/>
                        <a:cs typeface="Arial" pitchFamily="34" charset="0"/>
                      </a:endParaRPr>
                    </a:p>
                  </a:txBody>
                  <a:tcPr/>
                </a:tc>
                <a:tc>
                  <a:txBody>
                    <a:bodyPr/>
                    <a:lstStyle/>
                    <a:p>
                      <a:pPr algn="ctr"/>
                      <a:r>
                        <a:rPr lang="es-CO" sz="1000" dirty="0">
                          <a:latin typeface="Montserrat" panose="00000500000000000000" pitchFamily="50" charset="0"/>
                          <a:cs typeface="Arial" pitchFamily="34" charset="0"/>
                        </a:rPr>
                        <a:t>&gt; 900</a:t>
                      </a:r>
                    </a:p>
                  </a:txBody>
                  <a:tcPr/>
                </a:tc>
                <a:tc>
                  <a:txBody>
                    <a:bodyPr/>
                    <a:lstStyle/>
                    <a:p>
                      <a:pPr algn="ctr"/>
                      <a:r>
                        <a:rPr lang="es-CO" sz="1000" dirty="0">
                          <a:latin typeface="Montserrat" panose="00000500000000000000" pitchFamily="50" charset="0"/>
                          <a:cs typeface="Arial" pitchFamily="34" charset="0"/>
                        </a:rPr>
                        <a:t>&gt; 1500</a:t>
                      </a:r>
                    </a:p>
                  </a:txBody>
                  <a:tcPr/>
                </a:tc>
                <a:extLst>
                  <a:ext uri="{0D108BD9-81ED-4DB2-BD59-A6C34878D82A}">
                    <a16:rowId xmlns:a16="http://schemas.microsoft.com/office/drawing/2014/main" val="10008"/>
                  </a:ext>
                </a:extLst>
              </a:tr>
            </a:tbl>
          </a:graphicData>
        </a:graphic>
      </p:graphicFrame>
      <p:sp>
        <p:nvSpPr>
          <p:cNvPr id="3" name="2 Rectángulo"/>
          <p:cNvSpPr/>
          <p:nvPr/>
        </p:nvSpPr>
        <p:spPr>
          <a:xfrm>
            <a:off x="159802" y="1106072"/>
            <a:ext cx="4899544" cy="707886"/>
          </a:xfrm>
          <a:prstGeom prst="rect">
            <a:avLst/>
          </a:prstGeom>
          <a:noFill/>
          <a:effectLst>
            <a:outerShdw blurRad="50800" dist="38100" dir="8100000" algn="tr" rotWithShape="0">
              <a:prstClr val="black">
                <a:alpha val="40000"/>
              </a:prstClr>
            </a:outerShdw>
          </a:effectLst>
        </p:spPr>
        <p:txBody>
          <a:bodyPr wrap="square">
            <a:spAutoFit/>
          </a:bodyPr>
          <a:lstStyle/>
          <a:p>
            <a:pPr algn="ctr"/>
            <a:r>
              <a:rPr lang="es-CO" sz="2000" dirty="0">
                <a:solidFill>
                  <a:srgbClr val="00AAA7"/>
                </a:solidFill>
                <a:latin typeface="Montserrat" panose="00000500000000000000" pitchFamily="50" charset="0"/>
              </a:rPr>
              <a:t>Dosis diarias comparativas de esteroides inhalados (</a:t>
            </a:r>
            <a:r>
              <a:rPr lang="es-US" sz="2000" dirty="0">
                <a:solidFill>
                  <a:srgbClr val="00AAA7"/>
                </a:solidFill>
                <a:latin typeface="Montserrat" panose="00000500000000000000" pitchFamily="50" charset="0"/>
              </a:rPr>
              <a:t>µg</a:t>
            </a:r>
            <a:r>
              <a:rPr lang="es-CO" sz="2000" dirty="0">
                <a:solidFill>
                  <a:srgbClr val="00AAA7"/>
                </a:solidFill>
                <a:latin typeface="Montserrat" panose="00000500000000000000" pitchFamily="50" charset="0"/>
              </a:rPr>
              <a:t>)</a:t>
            </a:r>
          </a:p>
        </p:txBody>
      </p:sp>
      <p:sp>
        <p:nvSpPr>
          <p:cNvPr id="4" name="3 Rectángulo"/>
          <p:cNvSpPr/>
          <p:nvPr/>
        </p:nvSpPr>
        <p:spPr>
          <a:xfrm>
            <a:off x="4726544" y="5556175"/>
            <a:ext cx="8952931" cy="338554"/>
          </a:xfrm>
          <a:prstGeom prst="rect">
            <a:avLst/>
          </a:prstGeom>
        </p:spPr>
        <p:txBody>
          <a:bodyPr wrap="square">
            <a:spAutoFit/>
          </a:bodyPr>
          <a:lstStyle/>
          <a:p>
            <a:r>
              <a:rPr lang="es-CO" sz="800" dirty="0" err="1">
                <a:solidFill>
                  <a:srgbClr val="00AAA7"/>
                </a:solidFill>
                <a:latin typeface="Montserrat" panose="00000500000000000000" pitchFamily="50" charset="0"/>
              </a:rPr>
              <a:t>Heffler</a:t>
            </a:r>
            <a:r>
              <a:rPr lang="es-CO" sz="800" dirty="0">
                <a:solidFill>
                  <a:srgbClr val="00AAA7"/>
                </a:solidFill>
                <a:latin typeface="Montserrat" panose="00000500000000000000" pitchFamily="50" charset="0"/>
              </a:rPr>
              <a:t> E, Madeira </a:t>
            </a:r>
            <a:r>
              <a:rPr lang="es-CO" sz="800" dirty="0" err="1">
                <a:solidFill>
                  <a:srgbClr val="00AAA7"/>
                </a:solidFill>
                <a:latin typeface="Montserrat" panose="00000500000000000000" pitchFamily="50" charset="0"/>
              </a:rPr>
              <a:t>LNG</a:t>
            </a:r>
            <a:r>
              <a:rPr lang="es-CO" sz="800" dirty="0">
                <a:solidFill>
                  <a:srgbClr val="00AAA7"/>
                </a:solidFill>
                <a:latin typeface="Montserrat" panose="00000500000000000000" pitchFamily="50" charset="0"/>
              </a:rPr>
              <a:t>, Ferrando M, </a:t>
            </a:r>
            <a:r>
              <a:rPr lang="es-CO" sz="800" dirty="0" err="1">
                <a:solidFill>
                  <a:srgbClr val="00AAA7"/>
                </a:solidFill>
                <a:latin typeface="Montserrat" panose="00000500000000000000" pitchFamily="50" charset="0"/>
              </a:rPr>
              <a:t>Puggioni</a:t>
            </a:r>
            <a:r>
              <a:rPr lang="es-CO" sz="800" dirty="0">
                <a:solidFill>
                  <a:srgbClr val="00AAA7"/>
                </a:solidFill>
                <a:latin typeface="Montserrat" panose="00000500000000000000" pitchFamily="50" charset="0"/>
              </a:rPr>
              <a:t> F, </a:t>
            </a:r>
            <a:r>
              <a:rPr lang="es-CO" sz="800" dirty="0" err="1">
                <a:solidFill>
                  <a:srgbClr val="00AAA7"/>
                </a:solidFill>
                <a:latin typeface="Montserrat" panose="00000500000000000000" pitchFamily="50" charset="0"/>
              </a:rPr>
              <a:t>Racca</a:t>
            </a:r>
            <a:r>
              <a:rPr lang="es-CO" sz="800" dirty="0">
                <a:solidFill>
                  <a:srgbClr val="00AAA7"/>
                </a:solidFill>
                <a:latin typeface="Montserrat" panose="00000500000000000000" pitchFamily="50" charset="0"/>
              </a:rPr>
              <a:t> F, </a:t>
            </a:r>
            <a:r>
              <a:rPr lang="es-CO" sz="800" dirty="0" err="1">
                <a:solidFill>
                  <a:srgbClr val="00AAA7"/>
                </a:solidFill>
                <a:latin typeface="Montserrat" panose="00000500000000000000" pitchFamily="50" charset="0"/>
              </a:rPr>
              <a:t>Malvezzi</a:t>
            </a:r>
            <a:r>
              <a:rPr lang="es-CO" sz="800" dirty="0">
                <a:solidFill>
                  <a:srgbClr val="00AAA7"/>
                </a:solidFill>
                <a:latin typeface="Montserrat" panose="00000500000000000000" pitchFamily="50" charset="0"/>
              </a:rPr>
              <a:t> L, et al. </a:t>
            </a:r>
            <a:r>
              <a:rPr lang="es-CO" sz="800" dirty="0" err="1">
                <a:solidFill>
                  <a:srgbClr val="00AAA7"/>
                </a:solidFill>
                <a:latin typeface="Montserrat" panose="00000500000000000000" pitchFamily="50" charset="0"/>
              </a:rPr>
              <a:t>Inhaled</a:t>
            </a:r>
            <a:r>
              <a:rPr lang="es-CO" sz="800" dirty="0">
                <a:solidFill>
                  <a:srgbClr val="00AAA7"/>
                </a:solidFill>
                <a:latin typeface="Montserrat" panose="00000500000000000000" pitchFamily="50" charset="0"/>
              </a:rPr>
              <a:t> </a:t>
            </a:r>
            <a:r>
              <a:rPr lang="es-CO" sz="800" dirty="0" err="1">
                <a:solidFill>
                  <a:srgbClr val="00AAA7"/>
                </a:solidFill>
                <a:latin typeface="Montserrat" panose="00000500000000000000" pitchFamily="50" charset="0"/>
              </a:rPr>
              <a:t>Corticosteroids</a:t>
            </a:r>
            <a:endParaRPr lang="es-CO" sz="800" dirty="0">
              <a:solidFill>
                <a:srgbClr val="00AAA7"/>
              </a:solidFill>
              <a:latin typeface="Montserrat" panose="00000500000000000000" pitchFamily="50" charset="0"/>
            </a:endParaRPr>
          </a:p>
          <a:p>
            <a:r>
              <a:rPr lang="es-CO" sz="800" dirty="0">
                <a:solidFill>
                  <a:srgbClr val="00AAA7"/>
                </a:solidFill>
                <a:latin typeface="Montserrat" panose="00000500000000000000" pitchFamily="50" charset="0"/>
              </a:rPr>
              <a:t>Safety and Adverse </a:t>
            </a:r>
            <a:r>
              <a:rPr lang="es-CO" sz="800" dirty="0" err="1">
                <a:solidFill>
                  <a:srgbClr val="00AAA7"/>
                </a:solidFill>
                <a:latin typeface="Montserrat" panose="00000500000000000000" pitchFamily="50" charset="0"/>
              </a:rPr>
              <a:t>Effects</a:t>
            </a:r>
            <a:r>
              <a:rPr lang="es-CO" sz="800" dirty="0">
                <a:solidFill>
                  <a:srgbClr val="00AAA7"/>
                </a:solidFill>
                <a:latin typeface="Montserrat" panose="00000500000000000000" pitchFamily="50" charset="0"/>
              </a:rPr>
              <a:t> in </a:t>
            </a:r>
            <a:r>
              <a:rPr lang="es-CO" sz="800" dirty="0" err="1">
                <a:solidFill>
                  <a:srgbClr val="00AAA7"/>
                </a:solidFill>
                <a:latin typeface="Montserrat" panose="00000500000000000000" pitchFamily="50" charset="0"/>
              </a:rPr>
              <a:t>Patients</a:t>
            </a:r>
            <a:r>
              <a:rPr lang="es-CO" sz="800" dirty="0">
                <a:solidFill>
                  <a:srgbClr val="00AAA7"/>
                </a:solidFill>
                <a:latin typeface="Montserrat" panose="00000500000000000000" pitchFamily="50" charset="0"/>
              </a:rPr>
              <a:t> </a:t>
            </a:r>
            <a:r>
              <a:rPr lang="es-CO" sz="800" dirty="0" err="1">
                <a:solidFill>
                  <a:srgbClr val="00AAA7"/>
                </a:solidFill>
                <a:latin typeface="Montserrat" panose="00000500000000000000" pitchFamily="50" charset="0"/>
              </a:rPr>
              <a:t>with</a:t>
            </a:r>
            <a:r>
              <a:rPr lang="es-CO" sz="800" dirty="0">
                <a:solidFill>
                  <a:srgbClr val="00AAA7"/>
                </a:solidFill>
                <a:latin typeface="Montserrat" panose="00000500000000000000" pitchFamily="50" charset="0"/>
              </a:rPr>
              <a:t> </a:t>
            </a:r>
            <a:r>
              <a:rPr lang="es-CO" sz="800" dirty="0" err="1">
                <a:solidFill>
                  <a:srgbClr val="00AAA7"/>
                </a:solidFill>
                <a:latin typeface="Montserrat" panose="00000500000000000000" pitchFamily="50" charset="0"/>
              </a:rPr>
              <a:t>Asthma</a:t>
            </a:r>
            <a:r>
              <a:rPr lang="es-CO" sz="800" dirty="0">
                <a:solidFill>
                  <a:srgbClr val="00AAA7"/>
                </a:solidFill>
                <a:latin typeface="Montserrat" panose="00000500000000000000" pitchFamily="50" charset="0"/>
              </a:rPr>
              <a:t>. J </a:t>
            </a:r>
            <a:r>
              <a:rPr lang="es-CO" sz="800" dirty="0" err="1">
                <a:solidFill>
                  <a:srgbClr val="00AAA7"/>
                </a:solidFill>
                <a:latin typeface="Montserrat" panose="00000500000000000000" pitchFamily="50" charset="0"/>
              </a:rPr>
              <a:t>Allergy</a:t>
            </a:r>
            <a:r>
              <a:rPr lang="es-CO" sz="800" dirty="0">
                <a:solidFill>
                  <a:srgbClr val="00AAA7"/>
                </a:solidFill>
                <a:latin typeface="Montserrat" panose="00000500000000000000" pitchFamily="50" charset="0"/>
              </a:rPr>
              <a:t> </a:t>
            </a:r>
            <a:r>
              <a:rPr lang="es-CO" sz="800" dirty="0" err="1">
                <a:solidFill>
                  <a:srgbClr val="00AAA7"/>
                </a:solidFill>
                <a:latin typeface="Montserrat" panose="00000500000000000000" pitchFamily="50" charset="0"/>
              </a:rPr>
              <a:t>Clin</a:t>
            </a:r>
            <a:r>
              <a:rPr lang="es-CO" sz="800" dirty="0">
                <a:solidFill>
                  <a:srgbClr val="00AAA7"/>
                </a:solidFill>
                <a:latin typeface="Montserrat" panose="00000500000000000000" pitchFamily="50" charset="0"/>
              </a:rPr>
              <a:t> </a:t>
            </a:r>
            <a:r>
              <a:rPr lang="es-CO" sz="800" dirty="0" err="1">
                <a:solidFill>
                  <a:srgbClr val="00AAA7"/>
                </a:solidFill>
                <a:latin typeface="Montserrat" panose="00000500000000000000" pitchFamily="50" charset="0"/>
              </a:rPr>
              <a:t>Immunol</a:t>
            </a:r>
            <a:r>
              <a:rPr lang="es-CO" sz="800" dirty="0">
                <a:solidFill>
                  <a:srgbClr val="00AAA7"/>
                </a:solidFill>
                <a:latin typeface="Montserrat" panose="00000500000000000000" pitchFamily="50" charset="0"/>
              </a:rPr>
              <a:t> </a:t>
            </a:r>
            <a:r>
              <a:rPr lang="es-CO" sz="800" dirty="0" err="1">
                <a:solidFill>
                  <a:srgbClr val="00AAA7"/>
                </a:solidFill>
                <a:latin typeface="Montserrat" panose="00000500000000000000" pitchFamily="50" charset="0"/>
              </a:rPr>
              <a:t>Pract</a:t>
            </a:r>
            <a:r>
              <a:rPr lang="es-CO" sz="800" dirty="0">
                <a:solidFill>
                  <a:srgbClr val="00AAA7"/>
                </a:solidFill>
                <a:latin typeface="Montserrat" panose="00000500000000000000" pitchFamily="50" charset="0"/>
              </a:rPr>
              <a:t>. 2018;6(3):776–81</a:t>
            </a:r>
          </a:p>
        </p:txBody>
      </p:sp>
    </p:spTree>
    <p:extLst>
      <p:ext uri="{BB962C8B-B14F-4D97-AF65-F5344CB8AC3E}">
        <p14:creationId xmlns:p14="http://schemas.microsoft.com/office/powerpoint/2010/main" val="3074190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AutoShape 6" descr="Resultado de imagen para step gina 2019"/>
          <p:cNvSpPr>
            <a:spLocks noChangeAspect="1" noChangeArrowheads="1"/>
          </p:cNvSpPr>
          <p:nvPr/>
        </p:nvSpPr>
        <p:spPr bwMode="auto">
          <a:xfrm>
            <a:off x="234450" y="-182033"/>
            <a:ext cx="396108" cy="397934"/>
          </a:xfrm>
          <a:prstGeom prst="rect">
            <a:avLst/>
          </a:prstGeom>
          <a:noFill/>
        </p:spPr>
        <p:txBody>
          <a:bodyPr vert="horz" wrap="square" lIns="91187" tIns="45593" rIns="91187" bIns="45593" numCol="1" anchor="t" anchorCtr="0" compatLnSpc="1">
            <a:prstTxWarp prst="textNoShape">
              <a:avLst/>
            </a:prstTxWarp>
          </a:bodyPr>
          <a:lstStyle/>
          <a:p>
            <a:endParaRPr lang="es-CO" sz="1795"/>
          </a:p>
        </p:txBody>
      </p:sp>
      <p:sp>
        <p:nvSpPr>
          <p:cNvPr id="54" name="53 CuadroTexto"/>
          <p:cNvSpPr txBox="1"/>
          <p:nvPr/>
        </p:nvSpPr>
        <p:spPr>
          <a:xfrm>
            <a:off x="875080" y="4856046"/>
            <a:ext cx="10619128" cy="215444"/>
          </a:xfrm>
          <a:prstGeom prst="rect">
            <a:avLst/>
          </a:prstGeom>
          <a:noFill/>
        </p:spPr>
        <p:txBody>
          <a:bodyPr wrap="square" rtlCol="0">
            <a:spAutoFit/>
          </a:bodyPr>
          <a:lstStyle/>
          <a:p>
            <a:pPr algn="r"/>
            <a:r>
              <a:rPr lang="es-CO" sz="800" dirty="0">
                <a:solidFill>
                  <a:srgbClr val="00AAA7"/>
                </a:solidFill>
                <a:latin typeface="Century Gothic" pitchFamily="34" charset="0"/>
                <a:cs typeface="Calibri"/>
              </a:rPr>
              <a:t>Global strategy for asthma management and prevention, GINA updated 2020</a:t>
            </a:r>
            <a:endParaRPr lang="es-CO" sz="800" dirty="0">
              <a:solidFill>
                <a:srgbClr val="00AAA7"/>
              </a:solidFill>
              <a:latin typeface="Century Gothic" pitchFamily="34" charset="0"/>
            </a:endParaRPr>
          </a:p>
        </p:txBody>
      </p:sp>
      <p:cxnSp>
        <p:nvCxnSpPr>
          <p:cNvPr id="36" name="35 Conector recto"/>
          <p:cNvCxnSpPr/>
          <p:nvPr/>
        </p:nvCxnSpPr>
        <p:spPr>
          <a:xfrm>
            <a:off x="1972508" y="689793"/>
            <a:ext cx="1139842" cy="15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1901268" y="691377"/>
            <a:ext cx="1611321" cy="460386"/>
          </a:xfrm>
          <a:prstGeom prst="rect">
            <a:avLst/>
          </a:prstGeom>
          <a:noFill/>
        </p:spPr>
        <p:txBody>
          <a:bodyPr wrap="square" rtlCol="0">
            <a:spAutoFit/>
          </a:bodyPr>
          <a:lstStyle/>
          <a:p>
            <a:r>
              <a:rPr lang="es-CO" sz="1197" dirty="0">
                <a:latin typeface="Century Gothic" pitchFamily="34" charset="0"/>
              </a:rPr>
              <a:t>Controlador preferido</a:t>
            </a:r>
          </a:p>
        </p:txBody>
      </p:sp>
      <p:sp>
        <p:nvSpPr>
          <p:cNvPr id="46" name="45 CuadroTexto"/>
          <p:cNvSpPr txBox="1"/>
          <p:nvPr/>
        </p:nvSpPr>
        <p:spPr>
          <a:xfrm>
            <a:off x="1616308" y="1474227"/>
            <a:ext cx="1611321" cy="460386"/>
          </a:xfrm>
          <a:prstGeom prst="rect">
            <a:avLst/>
          </a:prstGeom>
          <a:noFill/>
        </p:spPr>
        <p:txBody>
          <a:bodyPr wrap="square" rtlCol="0">
            <a:spAutoFit/>
          </a:bodyPr>
          <a:lstStyle/>
          <a:p>
            <a:pPr algn="r"/>
            <a:r>
              <a:rPr lang="es-CO" sz="1197" dirty="0">
                <a:latin typeface="Century Gothic" pitchFamily="34" charset="0"/>
              </a:rPr>
              <a:t>Otros controladores</a:t>
            </a:r>
          </a:p>
        </p:txBody>
      </p:sp>
      <p:cxnSp>
        <p:nvCxnSpPr>
          <p:cNvPr id="48" name="47 Conector recto"/>
          <p:cNvCxnSpPr/>
          <p:nvPr/>
        </p:nvCxnSpPr>
        <p:spPr>
          <a:xfrm flipV="1">
            <a:off x="2008105" y="3041981"/>
            <a:ext cx="1104245" cy="319"/>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flipV="1">
            <a:off x="2292546" y="1476343"/>
            <a:ext cx="1396479" cy="319"/>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976065" y="239890"/>
            <a:ext cx="5025124" cy="460386"/>
          </a:xfrm>
          <a:prstGeom prst="rect">
            <a:avLst/>
          </a:prstGeom>
          <a:noFill/>
        </p:spPr>
        <p:txBody>
          <a:bodyPr wrap="square" rtlCol="0">
            <a:spAutoFit/>
          </a:bodyPr>
          <a:lstStyle/>
          <a:p>
            <a:r>
              <a:rPr lang="es-CO" sz="2393" dirty="0">
                <a:solidFill>
                  <a:srgbClr val="00AAA7"/>
                </a:solidFill>
                <a:latin typeface="Montserrat" panose="00000500000000000000" pitchFamily="50" charset="0"/>
              </a:rPr>
              <a:t>GINA 2020</a:t>
            </a:r>
          </a:p>
        </p:txBody>
      </p:sp>
      <p:cxnSp>
        <p:nvCxnSpPr>
          <p:cNvPr id="52" name="51 Conector recto"/>
          <p:cNvCxnSpPr/>
          <p:nvPr/>
        </p:nvCxnSpPr>
        <p:spPr>
          <a:xfrm>
            <a:off x="2328710" y="3542194"/>
            <a:ext cx="1232577" cy="211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830029" y="3542194"/>
            <a:ext cx="1422204" cy="460386"/>
          </a:xfrm>
          <a:prstGeom prst="rect">
            <a:avLst/>
          </a:prstGeom>
          <a:noFill/>
        </p:spPr>
        <p:txBody>
          <a:bodyPr wrap="square" rtlCol="0">
            <a:spAutoFit/>
          </a:bodyPr>
          <a:lstStyle/>
          <a:p>
            <a:pPr algn="r"/>
            <a:r>
              <a:rPr lang="es-CO" sz="1197" dirty="0">
                <a:latin typeface="Century Gothic" pitchFamily="34" charset="0"/>
              </a:rPr>
              <a:t>Otros </a:t>
            </a:r>
          </a:p>
          <a:p>
            <a:pPr algn="r"/>
            <a:r>
              <a:rPr lang="es-CO" sz="1197" dirty="0">
                <a:latin typeface="Century Gothic" pitchFamily="34" charset="0"/>
              </a:rPr>
              <a:t>aliviadores</a:t>
            </a:r>
          </a:p>
        </p:txBody>
      </p:sp>
      <p:sp>
        <p:nvSpPr>
          <p:cNvPr id="56" name="55 CuadroTexto"/>
          <p:cNvSpPr txBox="1"/>
          <p:nvPr/>
        </p:nvSpPr>
        <p:spPr>
          <a:xfrm>
            <a:off x="7459701" y="499940"/>
            <a:ext cx="5094142" cy="951464"/>
          </a:xfrm>
          <a:prstGeom prst="rect">
            <a:avLst/>
          </a:prstGeom>
          <a:noFill/>
        </p:spPr>
        <p:txBody>
          <a:bodyPr wrap="square" rtlCol="0">
            <a:spAutoFit/>
          </a:bodyPr>
          <a:lstStyle/>
          <a:p>
            <a:r>
              <a:rPr lang="es-CO" sz="1396" dirty="0">
                <a:latin typeface="Century Gothic" pitchFamily="34" charset="0"/>
              </a:rPr>
              <a:t>ICS a bajas dosis:  (≥ 6 años)</a:t>
            </a:r>
          </a:p>
          <a:p>
            <a:r>
              <a:rPr lang="es-CO" sz="1396" dirty="0">
                <a:latin typeface="Century Gothic" pitchFamily="34" charset="0"/>
              </a:rPr>
              <a:t>Reducción de exacerbaciones, hospitalizaciones, mortalidad y síntomas inducidos por ejercicio</a:t>
            </a:r>
          </a:p>
          <a:p>
            <a:r>
              <a:rPr lang="es-CO" sz="1396" dirty="0">
                <a:latin typeface="Century Gothic" pitchFamily="34" charset="0"/>
              </a:rPr>
              <a:t>(Evidencia A)</a:t>
            </a:r>
          </a:p>
        </p:txBody>
      </p:sp>
      <p:grpSp>
        <p:nvGrpSpPr>
          <p:cNvPr id="2" name="Grupo 1">
            <a:extLst>
              <a:ext uri="{FF2B5EF4-FFF2-40B4-BE49-F238E27FC236}">
                <a16:creationId xmlns:a16="http://schemas.microsoft.com/office/drawing/2014/main" id="{250FC35C-1C8B-4D0C-86D0-8D824980C117}"/>
              </a:ext>
            </a:extLst>
          </p:cNvPr>
          <p:cNvGrpSpPr/>
          <p:nvPr/>
        </p:nvGrpSpPr>
        <p:grpSpPr>
          <a:xfrm>
            <a:off x="3234631" y="380979"/>
            <a:ext cx="8259578" cy="3733090"/>
            <a:chOff x="2064103" y="1840165"/>
            <a:chExt cx="8282521" cy="3743460"/>
          </a:xfrm>
        </p:grpSpPr>
        <p:sp>
          <p:nvSpPr>
            <p:cNvPr id="39" name="38 Rectángulo"/>
            <p:cNvSpPr/>
            <p:nvPr/>
          </p:nvSpPr>
          <p:spPr>
            <a:xfrm>
              <a:off x="2064104" y="4437441"/>
              <a:ext cx="3802995" cy="573092"/>
            </a:xfrm>
            <a:prstGeom prst="rect">
              <a:avLst/>
            </a:prstGeom>
            <a:solidFill>
              <a:srgbClr val="FBC69B"/>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97" dirty="0" err="1">
                  <a:solidFill>
                    <a:schemeClr val="tx1"/>
                  </a:solidFill>
                  <a:latin typeface="Century Gothic" pitchFamily="34" charset="0"/>
                </a:rPr>
                <a:t>ICS</a:t>
              </a:r>
              <a:r>
                <a:rPr lang="es-CO" sz="1197" dirty="0">
                  <a:solidFill>
                    <a:schemeClr val="tx1"/>
                  </a:solidFill>
                  <a:latin typeface="Century Gothic" pitchFamily="34" charset="0"/>
                </a:rPr>
                <a:t>-formoterol bajas dosis a necesidad*</a:t>
              </a:r>
            </a:p>
          </p:txBody>
        </p:sp>
        <p:sp>
          <p:nvSpPr>
            <p:cNvPr id="26" name="25 Rectángulo"/>
            <p:cNvSpPr/>
            <p:nvPr/>
          </p:nvSpPr>
          <p:spPr>
            <a:xfrm>
              <a:off x="3762837" y="2936450"/>
              <a:ext cx="2112258" cy="1539021"/>
            </a:xfrm>
            <a:prstGeom prst="rect">
              <a:avLst/>
            </a:prstGeom>
            <a:solidFill>
              <a:srgbClr val="F8A66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dirty="0">
                  <a:solidFill>
                    <a:schemeClr val="tx1"/>
                  </a:solidFill>
                  <a:latin typeface="Century Gothic" pitchFamily="34" charset="0"/>
                </a:rPr>
                <a:t>LTRA o bajas dosis de ICS cuando se requiera </a:t>
              </a:r>
            </a:p>
            <a:p>
              <a:r>
                <a:rPr lang="es-CO" sz="1197" dirty="0">
                  <a:solidFill>
                    <a:schemeClr val="tx1"/>
                  </a:solidFill>
                  <a:latin typeface="Century Gothic" pitchFamily="34" charset="0"/>
                </a:rPr>
                <a:t>SABA</a:t>
              </a:r>
              <a:r>
                <a:rPr lang="es-CO" sz="1197" dirty="0">
                  <a:solidFill>
                    <a:schemeClr val="tx1"/>
                  </a:solidFill>
                  <a:latin typeface="Century Gothic" pitchFamily="34" charset="0"/>
                  <a:cs typeface="Calibri"/>
                </a:rPr>
                <a:t> Ɨ </a:t>
              </a:r>
              <a:endParaRPr lang="es-CO" sz="1197" dirty="0">
                <a:solidFill>
                  <a:schemeClr val="tx1"/>
                </a:solidFill>
                <a:latin typeface="Century Gothic" pitchFamily="34" charset="0"/>
              </a:endParaRPr>
            </a:p>
          </p:txBody>
        </p:sp>
        <p:sp>
          <p:nvSpPr>
            <p:cNvPr id="43" name="42 Rectángulo"/>
            <p:cNvSpPr/>
            <p:nvPr/>
          </p:nvSpPr>
          <p:spPr>
            <a:xfrm>
              <a:off x="5867100" y="4470033"/>
              <a:ext cx="4479524" cy="5405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97" dirty="0" err="1">
                  <a:solidFill>
                    <a:schemeClr val="bg1">
                      <a:lumMod val="75000"/>
                    </a:schemeClr>
                  </a:solidFill>
                  <a:latin typeface="Century Gothic" pitchFamily="34" charset="0"/>
                </a:rPr>
                <a:t>ICS</a:t>
              </a:r>
              <a:r>
                <a:rPr lang="es-CO" sz="1197" dirty="0">
                  <a:solidFill>
                    <a:schemeClr val="bg1">
                      <a:lumMod val="75000"/>
                    </a:schemeClr>
                  </a:solidFill>
                  <a:latin typeface="Century Gothic" pitchFamily="34" charset="0"/>
                </a:rPr>
                <a:t>-formoterol bajas dosis a necesidad para pacientes con terapia de mantenimiento y terapia aliviadora</a:t>
              </a:r>
              <a:r>
                <a:rPr lang="es-CO" sz="1197" dirty="0">
                  <a:solidFill>
                    <a:schemeClr val="bg1">
                      <a:lumMod val="75000"/>
                    </a:schemeClr>
                  </a:solidFill>
                  <a:latin typeface="Century Gothic" pitchFamily="34" charset="0"/>
                  <a:cs typeface="Calibri"/>
                </a:rPr>
                <a:t> Ɨ </a:t>
              </a:r>
              <a:r>
                <a:rPr lang="es-CO" sz="1197" dirty="0" err="1">
                  <a:solidFill>
                    <a:schemeClr val="bg1">
                      <a:lumMod val="75000"/>
                    </a:schemeClr>
                  </a:solidFill>
                  <a:latin typeface="Century Gothic" pitchFamily="34" charset="0"/>
                  <a:cs typeface="Calibri"/>
                </a:rPr>
                <a:t>Ɨ</a:t>
              </a:r>
              <a:endParaRPr lang="es-CO" sz="1197" dirty="0">
                <a:solidFill>
                  <a:schemeClr val="bg1">
                    <a:lumMod val="75000"/>
                  </a:schemeClr>
                </a:solidFill>
                <a:latin typeface="Century Gothic" pitchFamily="34" charset="0"/>
              </a:endParaRPr>
            </a:p>
          </p:txBody>
        </p:sp>
        <p:sp>
          <p:nvSpPr>
            <p:cNvPr id="14" name="13 Rectángulo"/>
            <p:cNvSpPr/>
            <p:nvPr/>
          </p:nvSpPr>
          <p:spPr>
            <a:xfrm>
              <a:off x="3762837" y="1840165"/>
              <a:ext cx="2112258" cy="1097078"/>
            </a:xfrm>
            <a:prstGeom prst="rect">
              <a:avLst/>
            </a:prstGeom>
            <a:solidFill>
              <a:srgbClr val="F8A66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b="1" dirty="0">
                  <a:solidFill>
                    <a:schemeClr val="tx1"/>
                  </a:solidFill>
                  <a:latin typeface="Century Gothic" pitchFamily="34" charset="0"/>
                </a:rPr>
                <a:t>Paso 2</a:t>
              </a:r>
            </a:p>
            <a:p>
              <a:endParaRPr lang="es-CO" sz="1197" b="1" dirty="0">
                <a:solidFill>
                  <a:schemeClr val="tx1"/>
                </a:solidFill>
                <a:latin typeface="Century Gothic" pitchFamily="34" charset="0"/>
              </a:endParaRPr>
            </a:p>
            <a:p>
              <a:r>
                <a:rPr lang="es-CO" sz="1197" dirty="0">
                  <a:solidFill>
                    <a:schemeClr val="tx1"/>
                  </a:solidFill>
                  <a:latin typeface="Century Gothic" pitchFamily="34" charset="0"/>
                </a:rPr>
                <a:t>ICS dosis bajas diarias o </a:t>
              </a:r>
            </a:p>
            <a:p>
              <a:r>
                <a:rPr lang="es-CO" sz="1197" dirty="0">
                  <a:solidFill>
                    <a:schemeClr val="tx1"/>
                  </a:solidFill>
                  <a:latin typeface="Century Gothic" pitchFamily="34" charset="0"/>
                </a:rPr>
                <a:t>ICS- </a:t>
              </a:r>
              <a:r>
                <a:rPr lang="es-CO" sz="1197" dirty="0" err="1">
                  <a:solidFill>
                    <a:schemeClr val="tx1"/>
                  </a:solidFill>
                  <a:latin typeface="Century Gothic" pitchFamily="34" charset="0"/>
                </a:rPr>
                <a:t>form</a:t>
              </a:r>
              <a:r>
                <a:rPr lang="es-CO" sz="1197" dirty="0">
                  <a:solidFill>
                    <a:schemeClr val="tx1"/>
                  </a:solidFill>
                  <a:latin typeface="Century Gothic" pitchFamily="34" charset="0"/>
                </a:rPr>
                <a:t> dosis bajas a necesidad*</a:t>
              </a:r>
            </a:p>
          </p:txBody>
        </p:sp>
        <p:sp>
          <p:nvSpPr>
            <p:cNvPr id="13" name="12 Rectángulo"/>
            <p:cNvSpPr/>
            <p:nvPr/>
          </p:nvSpPr>
          <p:spPr>
            <a:xfrm>
              <a:off x="2064104" y="2119955"/>
              <a:ext cx="1698732" cy="817288"/>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b="1" dirty="0">
                  <a:solidFill>
                    <a:schemeClr val="tx1"/>
                  </a:solidFill>
                  <a:latin typeface="Century Gothic" pitchFamily="34" charset="0"/>
                </a:rPr>
                <a:t>Paso 1</a:t>
              </a:r>
            </a:p>
            <a:p>
              <a:endParaRPr lang="es-CO" sz="1197" b="1" dirty="0">
                <a:solidFill>
                  <a:schemeClr val="tx1"/>
                </a:solidFill>
                <a:latin typeface="Century Gothic" pitchFamily="34" charset="0"/>
              </a:endParaRPr>
            </a:p>
            <a:p>
              <a:endParaRPr lang="es-CO" sz="1197" b="1" dirty="0">
                <a:solidFill>
                  <a:schemeClr val="tx1"/>
                </a:solidFill>
                <a:latin typeface="Century Gothic" pitchFamily="34" charset="0"/>
              </a:endParaRPr>
            </a:p>
            <a:p>
              <a:endParaRPr lang="es-CO" sz="1197" b="1" dirty="0">
                <a:solidFill>
                  <a:schemeClr val="tx1"/>
                </a:solidFill>
                <a:latin typeface="Century Gothic" pitchFamily="34" charset="0"/>
              </a:endParaRPr>
            </a:p>
          </p:txBody>
        </p:sp>
        <p:sp>
          <p:nvSpPr>
            <p:cNvPr id="33" name="32 Rectángulo"/>
            <p:cNvSpPr/>
            <p:nvPr/>
          </p:nvSpPr>
          <p:spPr>
            <a:xfrm>
              <a:off x="2064103" y="2936448"/>
              <a:ext cx="1698733" cy="1539023"/>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dirty="0" err="1">
                  <a:solidFill>
                    <a:schemeClr val="tx1"/>
                  </a:solidFill>
                  <a:latin typeface="Century Gothic" pitchFamily="34" charset="0"/>
                </a:rPr>
                <a:t>ICS</a:t>
              </a:r>
              <a:r>
                <a:rPr lang="es-CO" sz="1197" dirty="0">
                  <a:solidFill>
                    <a:schemeClr val="tx1"/>
                  </a:solidFill>
                  <a:latin typeface="Century Gothic" pitchFamily="34" charset="0"/>
                </a:rPr>
                <a:t> dosis bajas cuando se requiera el </a:t>
              </a:r>
              <a:r>
                <a:rPr lang="es-CO" sz="1197" dirty="0" err="1">
                  <a:solidFill>
                    <a:schemeClr val="tx1"/>
                  </a:solidFill>
                  <a:latin typeface="Century Gothic" pitchFamily="34" charset="0"/>
                </a:rPr>
                <a:t>SABA</a:t>
              </a:r>
              <a:r>
                <a:rPr lang="es-CO" sz="1197" dirty="0">
                  <a:solidFill>
                    <a:schemeClr val="tx1"/>
                  </a:solidFill>
                  <a:latin typeface="Century Gothic" pitchFamily="34" charset="0"/>
                </a:rPr>
                <a:t> </a:t>
              </a:r>
              <a:r>
                <a:rPr lang="es-CO" sz="1197" dirty="0">
                  <a:solidFill>
                    <a:schemeClr val="tx1"/>
                  </a:solidFill>
                  <a:latin typeface="Century Gothic" pitchFamily="34" charset="0"/>
                  <a:cs typeface="Calibri"/>
                </a:rPr>
                <a:t>Ɨ</a:t>
              </a:r>
              <a:endParaRPr lang="es-CO" sz="1197" dirty="0">
                <a:solidFill>
                  <a:schemeClr val="tx1"/>
                </a:solidFill>
                <a:latin typeface="Century Gothic" pitchFamily="34" charset="0"/>
              </a:endParaRPr>
            </a:p>
          </p:txBody>
        </p:sp>
        <p:sp>
          <p:nvSpPr>
            <p:cNvPr id="30" name="29 Rectángulo"/>
            <p:cNvSpPr/>
            <p:nvPr/>
          </p:nvSpPr>
          <p:spPr>
            <a:xfrm>
              <a:off x="2088003" y="2437177"/>
              <a:ext cx="1640207" cy="461665"/>
            </a:xfrm>
            <a:prstGeom prst="rect">
              <a:avLst/>
            </a:prstGeom>
          </p:spPr>
          <p:txBody>
            <a:bodyPr wrap="square">
              <a:spAutoFit/>
            </a:bodyPr>
            <a:lstStyle/>
            <a:p>
              <a:r>
                <a:rPr lang="es-CO" sz="1197" dirty="0" err="1">
                  <a:latin typeface="Century Gothic" pitchFamily="34" charset="0"/>
                </a:rPr>
                <a:t>ICS-form</a:t>
              </a:r>
              <a:r>
                <a:rPr lang="es-CO" sz="1197" dirty="0">
                  <a:latin typeface="Century Gothic" pitchFamily="34" charset="0"/>
                </a:rPr>
                <a:t> dosis bajas a necesidad</a:t>
              </a:r>
            </a:p>
          </p:txBody>
        </p:sp>
        <p:sp>
          <p:nvSpPr>
            <p:cNvPr id="38" name="37 Rectángulo"/>
            <p:cNvSpPr/>
            <p:nvPr/>
          </p:nvSpPr>
          <p:spPr>
            <a:xfrm>
              <a:off x="2064103" y="5010533"/>
              <a:ext cx="8282520" cy="573092"/>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97" dirty="0" err="1">
                  <a:solidFill>
                    <a:schemeClr val="tx1"/>
                  </a:solidFill>
                  <a:latin typeface="Century Gothic" pitchFamily="34" charset="0"/>
                </a:rPr>
                <a:t>SABA</a:t>
              </a:r>
              <a:r>
                <a:rPr lang="es-CO" sz="1197" dirty="0">
                  <a:solidFill>
                    <a:schemeClr val="tx1"/>
                  </a:solidFill>
                  <a:latin typeface="Century Gothic" pitchFamily="34" charset="0"/>
                </a:rPr>
                <a:t> a necesidad</a:t>
              </a:r>
            </a:p>
          </p:txBody>
        </p:sp>
      </p:grpSp>
      <p:sp>
        <p:nvSpPr>
          <p:cNvPr id="58" name="57 CuadroTexto"/>
          <p:cNvSpPr txBox="1"/>
          <p:nvPr/>
        </p:nvSpPr>
        <p:spPr>
          <a:xfrm>
            <a:off x="7472156" y="1680147"/>
            <a:ext cx="3552256" cy="1166311"/>
          </a:xfrm>
          <a:prstGeom prst="rect">
            <a:avLst/>
          </a:prstGeom>
          <a:noFill/>
        </p:spPr>
        <p:txBody>
          <a:bodyPr wrap="square" rtlCol="0">
            <a:spAutoFit/>
          </a:bodyPr>
          <a:lstStyle/>
          <a:p>
            <a:r>
              <a:rPr lang="es-CO" sz="1396" dirty="0">
                <a:latin typeface="Century Gothic" pitchFamily="34" charset="0"/>
              </a:rPr>
              <a:t>ICS-</a:t>
            </a:r>
            <a:r>
              <a:rPr lang="es-CO" sz="1396" dirty="0" err="1">
                <a:latin typeface="Century Gothic" pitchFamily="34" charset="0"/>
              </a:rPr>
              <a:t>form</a:t>
            </a:r>
            <a:r>
              <a:rPr lang="es-CO" sz="1396" dirty="0">
                <a:latin typeface="Century Gothic" pitchFamily="34" charset="0"/>
              </a:rPr>
              <a:t> a necesidad: (≥ 12 años)</a:t>
            </a:r>
          </a:p>
          <a:p>
            <a:r>
              <a:rPr lang="es-CO" sz="1396" dirty="0">
                <a:latin typeface="Century Gothic" pitchFamily="34" charset="0"/>
              </a:rPr>
              <a:t>Alivio de síntomas y antes del ejercicio</a:t>
            </a:r>
          </a:p>
          <a:p>
            <a:r>
              <a:rPr lang="es-CO" sz="1396" dirty="0">
                <a:latin typeface="Century Gothic" pitchFamily="34" charset="0"/>
              </a:rPr>
              <a:t>(Evidencia B)</a:t>
            </a:r>
          </a:p>
          <a:p>
            <a:pPr marL="170970" indent="-170970">
              <a:buFont typeface="Arial" panose="020B0604020202020204" pitchFamily="34" charset="0"/>
              <a:buChar char="•"/>
            </a:pPr>
            <a:r>
              <a:rPr lang="es-CO" sz="1396" dirty="0">
                <a:latin typeface="Century Gothic" pitchFamily="34" charset="0"/>
              </a:rPr>
              <a:t>Bud-</a:t>
            </a:r>
            <a:r>
              <a:rPr lang="es-CO" sz="1396" dirty="0" err="1">
                <a:latin typeface="Century Gothic" pitchFamily="34" charset="0"/>
              </a:rPr>
              <a:t>form</a:t>
            </a:r>
            <a:endParaRPr lang="es-CO" sz="1396" dirty="0">
              <a:latin typeface="Century Gothic" pitchFamily="34" charset="0"/>
            </a:endParaRPr>
          </a:p>
          <a:p>
            <a:pPr marL="170970" indent="-170970">
              <a:buFont typeface="Arial" panose="020B0604020202020204" pitchFamily="34" charset="0"/>
              <a:buChar char="•"/>
            </a:pPr>
            <a:r>
              <a:rPr lang="es-CO" sz="1396" dirty="0" err="1">
                <a:latin typeface="Century Gothic" pitchFamily="34" charset="0"/>
              </a:rPr>
              <a:t>Beclo-form</a:t>
            </a:r>
            <a:r>
              <a:rPr lang="es-CO" sz="1396" dirty="0">
                <a:latin typeface="Century Gothic" pitchFamily="34" charset="0"/>
              </a:rPr>
              <a:t> </a:t>
            </a:r>
          </a:p>
        </p:txBody>
      </p:sp>
      <p:sp>
        <p:nvSpPr>
          <p:cNvPr id="28" name="49 CuadroTexto">
            <a:extLst>
              <a:ext uri="{FF2B5EF4-FFF2-40B4-BE49-F238E27FC236}">
                <a16:creationId xmlns:a16="http://schemas.microsoft.com/office/drawing/2014/main" id="{5E396497-7965-4ABE-8272-492D1C71E5CF}"/>
              </a:ext>
            </a:extLst>
          </p:cNvPr>
          <p:cNvSpPr txBox="1"/>
          <p:nvPr/>
        </p:nvSpPr>
        <p:spPr>
          <a:xfrm>
            <a:off x="1928471" y="3051029"/>
            <a:ext cx="1611321" cy="276232"/>
          </a:xfrm>
          <a:prstGeom prst="rect">
            <a:avLst/>
          </a:prstGeom>
          <a:noFill/>
        </p:spPr>
        <p:txBody>
          <a:bodyPr wrap="square" rtlCol="0">
            <a:spAutoFit/>
          </a:bodyPr>
          <a:lstStyle/>
          <a:p>
            <a:r>
              <a:rPr lang="es-CO" sz="1197" dirty="0">
                <a:latin typeface="Century Gothic" pitchFamily="34" charset="0"/>
              </a:rPr>
              <a:t>Aliviador</a:t>
            </a:r>
          </a:p>
        </p:txBody>
      </p:sp>
      <p:sp>
        <p:nvSpPr>
          <p:cNvPr id="29" name="46 CuadroTexto">
            <a:extLst>
              <a:ext uri="{FF2B5EF4-FFF2-40B4-BE49-F238E27FC236}">
                <a16:creationId xmlns:a16="http://schemas.microsoft.com/office/drawing/2014/main" id="{9781AC52-1EFC-47FA-B611-86BBA6A3BF9D}"/>
              </a:ext>
            </a:extLst>
          </p:cNvPr>
          <p:cNvSpPr txBox="1"/>
          <p:nvPr/>
        </p:nvSpPr>
        <p:spPr>
          <a:xfrm>
            <a:off x="3264897" y="4129167"/>
            <a:ext cx="4266614" cy="399002"/>
          </a:xfrm>
          <a:prstGeom prst="rect">
            <a:avLst/>
          </a:prstGeom>
          <a:noFill/>
        </p:spPr>
        <p:txBody>
          <a:bodyPr wrap="square" rtlCol="0">
            <a:spAutoFit/>
          </a:bodyPr>
          <a:lstStyle/>
          <a:p>
            <a:r>
              <a:rPr lang="es-CO" sz="997" dirty="0">
                <a:latin typeface="Century Gothic" pitchFamily="34" charset="0"/>
              </a:rPr>
              <a:t>* Off </a:t>
            </a:r>
            <a:r>
              <a:rPr lang="es-CO" sz="997" dirty="0" err="1">
                <a:latin typeface="Century Gothic" pitchFamily="34" charset="0"/>
              </a:rPr>
              <a:t>label</a:t>
            </a:r>
            <a:r>
              <a:rPr lang="es-CO" sz="997" dirty="0">
                <a:latin typeface="Century Gothic" pitchFamily="34" charset="0"/>
              </a:rPr>
              <a:t>- datos solo con </a:t>
            </a:r>
            <a:r>
              <a:rPr lang="es-CO" sz="997" dirty="0" err="1">
                <a:latin typeface="Century Gothic" pitchFamily="34" charset="0"/>
              </a:rPr>
              <a:t>bud-form</a:t>
            </a:r>
            <a:endParaRPr lang="es-CO" sz="997" dirty="0">
              <a:latin typeface="Century Gothic" pitchFamily="34" charset="0"/>
            </a:endParaRPr>
          </a:p>
          <a:p>
            <a:r>
              <a:rPr lang="es-CO" sz="997" dirty="0">
                <a:latin typeface="Century Gothic" pitchFamily="34" charset="0"/>
                <a:cs typeface="Calibri"/>
              </a:rPr>
              <a:t>Ɨ Off </a:t>
            </a:r>
            <a:r>
              <a:rPr lang="es-CO" sz="997" dirty="0" err="1">
                <a:latin typeface="Century Gothic" pitchFamily="34" charset="0"/>
                <a:cs typeface="Calibri"/>
              </a:rPr>
              <a:t>label</a:t>
            </a:r>
            <a:r>
              <a:rPr lang="es-CO" sz="997" dirty="0">
                <a:latin typeface="Century Gothic" pitchFamily="34" charset="0"/>
                <a:cs typeface="Calibri"/>
              </a:rPr>
              <a:t>, separados o inhalador combinado </a:t>
            </a:r>
            <a:r>
              <a:rPr lang="es-CO" sz="997" dirty="0" err="1">
                <a:latin typeface="Century Gothic" pitchFamily="34" charset="0"/>
                <a:cs typeface="Calibri"/>
              </a:rPr>
              <a:t>ICS</a:t>
            </a:r>
            <a:r>
              <a:rPr lang="es-CO" sz="997" dirty="0">
                <a:latin typeface="Century Gothic" pitchFamily="34" charset="0"/>
                <a:cs typeface="Calibri"/>
              </a:rPr>
              <a:t> y </a:t>
            </a:r>
            <a:r>
              <a:rPr lang="es-CO" sz="997" dirty="0" err="1">
                <a:latin typeface="Century Gothic" pitchFamily="34" charset="0"/>
                <a:cs typeface="Calibri"/>
              </a:rPr>
              <a:t>SABA</a:t>
            </a:r>
            <a:endParaRPr lang="es-CO" sz="997" dirty="0">
              <a:latin typeface="Century Gothic" pitchFamily="34" charset="0"/>
            </a:endParaRPr>
          </a:p>
        </p:txBody>
      </p:sp>
      <p:sp>
        <p:nvSpPr>
          <p:cNvPr id="32" name="50 CuadroTexto">
            <a:extLst>
              <a:ext uri="{FF2B5EF4-FFF2-40B4-BE49-F238E27FC236}">
                <a16:creationId xmlns:a16="http://schemas.microsoft.com/office/drawing/2014/main" id="{A9FAF1F0-6A11-4C83-83FA-1CB094217654}"/>
              </a:ext>
            </a:extLst>
          </p:cNvPr>
          <p:cNvSpPr txBox="1"/>
          <p:nvPr/>
        </p:nvSpPr>
        <p:spPr>
          <a:xfrm>
            <a:off x="7603319" y="4129169"/>
            <a:ext cx="3805853" cy="552463"/>
          </a:xfrm>
          <a:prstGeom prst="rect">
            <a:avLst/>
          </a:prstGeom>
          <a:noFill/>
        </p:spPr>
        <p:txBody>
          <a:bodyPr wrap="square" rtlCol="0">
            <a:spAutoFit/>
          </a:bodyPr>
          <a:lstStyle/>
          <a:p>
            <a:r>
              <a:rPr lang="es-CO" sz="997" dirty="0">
                <a:latin typeface="Century Gothic" pitchFamily="34" charset="0"/>
                <a:cs typeface="Calibri"/>
              </a:rPr>
              <a:t>Ɨ </a:t>
            </a:r>
            <a:r>
              <a:rPr lang="es-CO" sz="997" dirty="0" err="1">
                <a:latin typeface="Century Gothic" pitchFamily="34" charset="0"/>
                <a:cs typeface="Calibri"/>
              </a:rPr>
              <a:t>Ɨ</a:t>
            </a:r>
            <a:r>
              <a:rPr lang="es-CO" sz="997" dirty="0">
                <a:latin typeface="Century Gothic" pitchFamily="34" charset="0"/>
                <a:cs typeface="Calibri"/>
              </a:rPr>
              <a:t> ICS-</a:t>
            </a:r>
            <a:r>
              <a:rPr lang="es-CO" sz="997" dirty="0" err="1">
                <a:latin typeface="Century Gothic" pitchFamily="34" charset="0"/>
                <a:cs typeface="Calibri"/>
              </a:rPr>
              <a:t>form</a:t>
            </a:r>
            <a:r>
              <a:rPr lang="es-CO" sz="997" dirty="0">
                <a:latin typeface="Century Gothic" pitchFamily="34" charset="0"/>
                <a:cs typeface="Calibri"/>
              </a:rPr>
              <a:t> a bajas dosis es la terapia aliviadora para pacientes en terapia de mantenimiento y terapia aliviadora.  # Considere IT-SL</a:t>
            </a:r>
            <a:endParaRPr lang="es-CO" sz="997" dirty="0">
              <a:latin typeface="Century Gothic" pitchFamily="34" charset="0"/>
            </a:endParaRPr>
          </a:p>
        </p:txBody>
      </p:sp>
    </p:spTree>
    <p:extLst>
      <p:ext uri="{BB962C8B-B14F-4D97-AF65-F5344CB8AC3E}">
        <p14:creationId xmlns:p14="http://schemas.microsoft.com/office/powerpoint/2010/main" val="3174842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63879" y="755801"/>
            <a:ext cx="8229600" cy="1143000"/>
          </a:xfrm>
        </p:spPr>
        <p:txBody>
          <a:bodyPr>
            <a:normAutofit/>
          </a:bodyPr>
          <a:lstStyle/>
          <a:p>
            <a:r>
              <a:rPr lang="es-CO" sz="3000" dirty="0">
                <a:solidFill>
                  <a:srgbClr val="00AAA7"/>
                </a:solidFill>
                <a:latin typeface="Montserrat" panose="00000500000000000000" pitchFamily="50" charset="0"/>
              </a:rPr>
              <a:t>Perfil farmacológico de β2 agonistas </a:t>
            </a:r>
          </a:p>
        </p:txBody>
      </p:sp>
      <p:graphicFrame>
        <p:nvGraphicFramePr>
          <p:cNvPr id="4" name="3 Tabla"/>
          <p:cNvGraphicFramePr>
            <a:graphicFrameLocks noGrp="1"/>
          </p:cNvGraphicFramePr>
          <p:nvPr>
            <p:extLst>
              <p:ext uri="{D42A27DB-BD31-4B8C-83A1-F6EECF244321}">
                <p14:modId xmlns:p14="http://schemas.microsoft.com/office/powerpoint/2010/main" val="137456022"/>
              </p:ext>
            </p:extLst>
          </p:nvPr>
        </p:nvGraphicFramePr>
        <p:xfrm>
          <a:off x="4663879" y="1801843"/>
          <a:ext cx="7090012" cy="2306320"/>
        </p:xfrm>
        <a:graphic>
          <a:graphicData uri="http://schemas.openxmlformats.org/drawingml/2006/table">
            <a:tbl>
              <a:tblPr firstRow="1" bandRow="1">
                <a:tableStyleId>{5940675A-B579-460E-94D1-54222C63F5DA}</a:tableStyleId>
              </a:tblPr>
              <a:tblGrid>
                <a:gridCol w="1593998">
                  <a:extLst>
                    <a:ext uri="{9D8B030D-6E8A-4147-A177-3AD203B41FA5}">
                      <a16:colId xmlns:a16="http://schemas.microsoft.com/office/drawing/2014/main" val="20000"/>
                    </a:ext>
                  </a:extLst>
                </a:gridCol>
                <a:gridCol w="1593998">
                  <a:extLst>
                    <a:ext uri="{9D8B030D-6E8A-4147-A177-3AD203B41FA5}">
                      <a16:colId xmlns:a16="http://schemas.microsoft.com/office/drawing/2014/main" val="20001"/>
                    </a:ext>
                  </a:extLst>
                </a:gridCol>
                <a:gridCol w="1313688">
                  <a:extLst>
                    <a:ext uri="{9D8B030D-6E8A-4147-A177-3AD203B41FA5}">
                      <a16:colId xmlns:a16="http://schemas.microsoft.com/office/drawing/2014/main" val="20002"/>
                    </a:ext>
                  </a:extLst>
                </a:gridCol>
                <a:gridCol w="1278143">
                  <a:extLst>
                    <a:ext uri="{9D8B030D-6E8A-4147-A177-3AD203B41FA5}">
                      <a16:colId xmlns:a16="http://schemas.microsoft.com/office/drawing/2014/main" val="20003"/>
                    </a:ext>
                  </a:extLst>
                </a:gridCol>
                <a:gridCol w="1310185">
                  <a:extLst>
                    <a:ext uri="{9D8B030D-6E8A-4147-A177-3AD203B41FA5}">
                      <a16:colId xmlns:a16="http://schemas.microsoft.com/office/drawing/2014/main" val="20004"/>
                    </a:ext>
                  </a:extLst>
                </a:gridCol>
              </a:tblGrid>
              <a:tr h="370840">
                <a:tc>
                  <a:txBody>
                    <a:bodyPr/>
                    <a:lstStyle/>
                    <a:p>
                      <a:pPr algn="ctr"/>
                      <a:r>
                        <a:rPr lang="es-CO" sz="1600" dirty="0">
                          <a:latin typeface="Montserrat" panose="00000500000000000000" pitchFamily="50" charset="0"/>
                        </a:rPr>
                        <a:t>Clase de β2 agonista</a:t>
                      </a:r>
                    </a:p>
                  </a:txBody>
                  <a:tcPr>
                    <a:solidFill>
                      <a:schemeClr val="accent5">
                        <a:lumMod val="40000"/>
                        <a:lumOff val="60000"/>
                      </a:schemeClr>
                    </a:solidFill>
                  </a:tcPr>
                </a:tc>
                <a:tc>
                  <a:txBody>
                    <a:bodyPr/>
                    <a:lstStyle/>
                    <a:p>
                      <a:pPr algn="ctr"/>
                      <a:r>
                        <a:rPr lang="es-CO" sz="1600" dirty="0">
                          <a:latin typeface="Montserrat" panose="00000500000000000000" pitchFamily="50" charset="0"/>
                        </a:rPr>
                        <a:t>Agente</a:t>
                      </a:r>
                    </a:p>
                  </a:txBody>
                  <a:tcPr>
                    <a:solidFill>
                      <a:schemeClr val="accent5">
                        <a:lumMod val="40000"/>
                        <a:lumOff val="60000"/>
                      </a:schemeClr>
                    </a:solidFill>
                  </a:tcPr>
                </a:tc>
                <a:tc>
                  <a:txBody>
                    <a:bodyPr/>
                    <a:lstStyle/>
                    <a:p>
                      <a:pPr algn="ctr"/>
                      <a:r>
                        <a:rPr lang="es-CO" sz="1600" dirty="0">
                          <a:latin typeface="Montserrat" panose="00000500000000000000" pitchFamily="50" charset="0"/>
                        </a:rPr>
                        <a:t>Inicio de acción (min)</a:t>
                      </a:r>
                    </a:p>
                  </a:txBody>
                  <a:tcPr>
                    <a:solidFill>
                      <a:schemeClr val="accent5">
                        <a:lumMod val="40000"/>
                        <a:lumOff val="60000"/>
                      </a:schemeClr>
                    </a:solidFill>
                  </a:tcPr>
                </a:tc>
                <a:tc>
                  <a:txBody>
                    <a:bodyPr/>
                    <a:lstStyle/>
                    <a:p>
                      <a:pPr algn="ctr"/>
                      <a:r>
                        <a:rPr lang="es-CO" sz="1600" dirty="0">
                          <a:latin typeface="Montserrat" panose="00000500000000000000" pitchFamily="50" charset="0"/>
                        </a:rPr>
                        <a:t>Duración de acción (horas)</a:t>
                      </a:r>
                    </a:p>
                  </a:txBody>
                  <a:tcPr>
                    <a:solidFill>
                      <a:schemeClr val="accent5">
                        <a:lumMod val="40000"/>
                        <a:lumOff val="60000"/>
                      </a:schemeClr>
                    </a:solidFill>
                  </a:tcPr>
                </a:tc>
                <a:tc>
                  <a:txBody>
                    <a:bodyPr/>
                    <a:lstStyle/>
                    <a:p>
                      <a:pPr algn="ctr"/>
                      <a:r>
                        <a:rPr lang="es-CO" sz="1600" dirty="0">
                          <a:latin typeface="Montserrat" panose="00000500000000000000" pitchFamily="50" charset="0"/>
                        </a:rPr>
                        <a:t>Máximo efecto</a:t>
                      </a:r>
                    </a:p>
                    <a:p>
                      <a:pPr algn="ctr"/>
                      <a:r>
                        <a:rPr lang="es-CO" sz="1600" dirty="0">
                          <a:latin typeface="Montserrat" panose="00000500000000000000" pitchFamily="50" charset="0"/>
                        </a:rPr>
                        <a:t>(min)</a:t>
                      </a:r>
                    </a:p>
                  </a:txBody>
                  <a:tcPr>
                    <a:solidFill>
                      <a:schemeClr val="accent5">
                        <a:lumMod val="40000"/>
                        <a:lumOff val="60000"/>
                      </a:schemeClr>
                    </a:solidFill>
                  </a:tcPr>
                </a:tc>
                <a:extLst>
                  <a:ext uri="{0D108BD9-81ED-4DB2-BD59-A6C34878D82A}">
                    <a16:rowId xmlns:a16="http://schemas.microsoft.com/office/drawing/2014/main" val="10000"/>
                  </a:ext>
                </a:extLst>
              </a:tr>
              <a:tr h="370840">
                <a:tc>
                  <a:txBody>
                    <a:bodyPr/>
                    <a:lstStyle/>
                    <a:p>
                      <a:pPr algn="ctr"/>
                      <a:r>
                        <a:rPr lang="es-CO" sz="1600" dirty="0" err="1">
                          <a:latin typeface="Montserrat" panose="00000500000000000000" pitchFamily="50" charset="0"/>
                        </a:rPr>
                        <a:t>SABA</a:t>
                      </a:r>
                      <a:endParaRPr lang="es-CO" sz="1600" dirty="0">
                        <a:latin typeface="Montserrat" panose="00000500000000000000" pitchFamily="50" charset="0"/>
                      </a:endParaRPr>
                    </a:p>
                  </a:txBody>
                  <a:tcPr/>
                </a:tc>
                <a:tc>
                  <a:txBody>
                    <a:bodyPr/>
                    <a:lstStyle/>
                    <a:p>
                      <a:pPr algn="ctr"/>
                      <a:r>
                        <a:rPr lang="es-CO" sz="1600" dirty="0">
                          <a:latin typeface="Montserrat" panose="00000500000000000000" pitchFamily="50" charset="0"/>
                        </a:rPr>
                        <a:t>Salbutamol </a:t>
                      </a:r>
                    </a:p>
                  </a:txBody>
                  <a:tcPr/>
                </a:tc>
                <a:tc>
                  <a:txBody>
                    <a:bodyPr/>
                    <a:lstStyle/>
                    <a:p>
                      <a:pPr algn="ctr"/>
                      <a:r>
                        <a:rPr lang="es-CO" sz="1600" dirty="0">
                          <a:latin typeface="Montserrat" panose="00000500000000000000" pitchFamily="50" charset="0"/>
                        </a:rPr>
                        <a:t>3-5</a:t>
                      </a:r>
                      <a:endParaRPr lang="es-CO" sz="1600" u="none" dirty="0">
                        <a:latin typeface="Montserrat" panose="00000500000000000000" pitchFamily="50" charset="0"/>
                      </a:endParaRPr>
                    </a:p>
                  </a:txBody>
                  <a:tcPr/>
                </a:tc>
                <a:tc>
                  <a:txBody>
                    <a:bodyPr/>
                    <a:lstStyle/>
                    <a:p>
                      <a:pPr algn="ctr"/>
                      <a:r>
                        <a:rPr lang="es-CO" sz="1600" dirty="0">
                          <a:latin typeface="Montserrat" panose="00000500000000000000" pitchFamily="50" charset="0"/>
                        </a:rPr>
                        <a:t>4-6 </a:t>
                      </a:r>
                      <a:endParaRPr lang="es-CO" sz="1600" u="sng" dirty="0">
                        <a:latin typeface="Montserrat" panose="00000500000000000000" pitchFamily="50"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u="none" dirty="0">
                          <a:latin typeface="Montserrat" panose="00000500000000000000" pitchFamily="50" charset="0"/>
                        </a:rPr>
                        <a:t>60-90</a:t>
                      </a:r>
                    </a:p>
                  </a:txBody>
                  <a:tcPr/>
                </a:tc>
                <a:extLst>
                  <a:ext uri="{0D108BD9-81ED-4DB2-BD59-A6C34878D82A}">
                    <a16:rowId xmlns:a16="http://schemas.microsoft.com/office/drawing/2014/main" val="10001"/>
                  </a:ext>
                </a:extLst>
              </a:tr>
              <a:tr h="370840">
                <a:tc>
                  <a:txBody>
                    <a:bodyPr/>
                    <a:lstStyle/>
                    <a:p>
                      <a:pPr algn="ctr"/>
                      <a:r>
                        <a:rPr lang="es-CO" sz="1600" dirty="0">
                          <a:latin typeface="Montserrat" panose="00000500000000000000" pitchFamily="50" charset="0"/>
                        </a:rPr>
                        <a:t>LABA</a:t>
                      </a:r>
                    </a:p>
                  </a:txBody>
                  <a:tcPr/>
                </a:tc>
                <a:tc>
                  <a:txBody>
                    <a:bodyPr/>
                    <a:lstStyle/>
                    <a:p>
                      <a:pPr algn="ctr"/>
                      <a:r>
                        <a:rPr lang="es-CO" sz="1600" dirty="0" err="1">
                          <a:latin typeface="Montserrat" panose="00000500000000000000" pitchFamily="50" charset="0"/>
                        </a:rPr>
                        <a:t>Formoterol</a:t>
                      </a:r>
                      <a:endParaRPr lang="es-CO" sz="1600" dirty="0">
                        <a:latin typeface="Montserrat" panose="00000500000000000000" pitchFamily="50" charset="0"/>
                      </a:endParaRPr>
                    </a:p>
                  </a:txBody>
                  <a:tcPr/>
                </a:tc>
                <a:tc>
                  <a:txBody>
                    <a:bodyPr/>
                    <a:lstStyle/>
                    <a:p>
                      <a:pPr algn="ctr"/>
                      <a:r>
                        <a:rPr lang="es-CO" sz="1600" dirty="0">
                          <a:latin typeface="Montserrat" panose="00000500000000000000" pitchFamily="50" charset="0"/>
                        </a:rPr>
                        <a:t>3-5</a:t>
                      </a:r>
                      <a:endParaRPr lang="es-CO" sz="1600" u="sng" dirty="0">
                        <a:latin typeface="Montserrat" panose="00000500000000000000" pitchFamily="50" charset="0"/>
                      </a:endParaRPr>
                    </a:p>
                  </a:txBody>
                  <a:tcPr/>
                </a:tc>
                <a:tc>
                  <a:txBody>
                    <a:bodyPr/>
                    <a:lstStyle/>
                    <a:p>
                      <a:pPr algn="ctr"/>
                      <a:r>
                        <a:rPr lang="es-CO" sz="1600" u="none" dirty="0">
                          <a:latin typeface="Montserrat" panose="00000500000000000000" pitchFamily="50" charset="0"/>
                        </a:rPr>
                        <a:t>12</a:t>
                      </a:r>
                    </a:p>
                  </a:txBody>
                  <a:tcPr/>
                </a:tc>
                <a:tc>
                  <a:txBody>
                    <a:bodyPr/>
                    <a:lstStyle/>
                    <a:p>
                      <a:pPr algn="ctr"/>
                      <a:r>
                        <a:rPr lang="es-CO" sz="1600" u="none" dirty="0">
                          <a:latin typeface="Montserrat" panose="00000500000000000000" pitchFamily="50" charset="0"/>
                        </a:rPr>
                        <a:t>60-90</a:t>
                      </a:r>
                    </a:p>
                  </a:txBody>
                  <a:tcPr/>
                </a:tc>
                <a:extLst>
                  <a:ext uri="{0D108BD9-81ED-4DB2-BD59-A6C34878D82A}">
                    <a16:rowId xmlns:a16="http://schemas.microsoft.com/office/drawing/2014/main" val="10002"/>
                  </a:ext>
                </a:extLst>
              </a:tr>
              <a:tr h="370840">
                <a:tc>
                  <a:txBody>
                    <a:bodyPr/>
                    <a:lstStyle/>
                    <a:p>
                      <a:pPr algn="ctr"/>
                      <a:r>
                        <a:rPr lang="es-CO" sz="1600" dirty="0">
                          <a:latin typeface="Montserrat" panose="00000500000000000000" pitchFamily="50" charset="0"/>
                        </a:rPr>
                        <a:t>LABA</a:t>
                      </a:r>
                    </a:p>
                  </a:txBody>
                  <a:tcPr/>
                </a:tc>
                <a:tc>
                  <a:txBody>
                    <a:bodyPr/>
                    <a:lstStyle/>
                    <a:p>
                      <a:pPr algn="ctr"/>
                      <a:r>
                        <a:rPr lang="es-CO" sz="1600" dirty="0">
                          <a:latin typeface="Montserrat" panose="00000500000000000000" pitchFamily="50" charset="0"/>
                        </a:rPr>
                        <a:t>Salmeterol</a:t>
                      </a:r>
                    </a:p>
                  </a:txBody>
                  <a:tcPr/>
                </a:tc>
                <a:tc>
                  <a:txBody>
                    <a:bodyPr/>
                    <a:lstStyle/>
                    <a:p>
                      <a:pPr algn="ctr"/>
                      <a:r>
                        <a:rPr lang="es-CO" sz="1600" dirty="0">
                          <a:latin typeface="Montserrat" panose="00000500000000000000" pitchFamily="50" charset="0"/>
                        </a:rPr>
                        <a:t>20-45</a:t>
                      </a:r>
                      <a:endParaRPr lang="es-CO" sz="1600" u="sng" dirty="0">
                        <a:latin typeface="Montserrat" panose="00000500000000000000" pitchFamily="50" charset="0"/>
                      </a:endParaRPr>
                    </a:p>
                  </a:txBody>
                  <a:tcPr/>
                </a:tc>
                <a:tc>
                  <a:txBody>
                    <a:bodyPr/>
                    <a:lstStyle/>
                    <a:p>
                      <a:pPr algn="ctr"/>
                      <a:r>
                        <a:rPr lang="es-CO" sz="1600" dirty="0">
                          <a:latin typeface="Montserrat" panose="00000500000000000000" pitchFamily="50" charset="0"/>
                        </a:rPr>
                        <a:t>12 </a:t>
                      </a:r>
                      <a:endParaRPr lang="es-CO" sz="1600" u="sng" dirty="0">
                        <a:latin typeface="Montserrat" panose="00000500000000000000" pitchFamily="50" charset="0"/>
                      </a:endParaRPr>
                    </a:p>
                  </a:txBody>
                  <a:tcPr/>
                </a:tc>
                <a:tc>
                  <a:txBody>
                    <a:bodyPr/>
                    <a:lstStyle/>
                    <a:p>
                      <a:pPr algn="ctr"/>
                      <a:r>
                        <a:rPr lang="es-CO" sz="1600" u="none" dirty="0">
                          <a:latin typeface="Montserrat" panose="00000500000000000000" pitchFamily="50" charset="0"/>
                        </a:rPr>
                        <a:t>120-240</a:t>
                      </a:r>
                    </a:p>
                  </a:txBody>
                  <a:tcPr/>
                </a:tc>
                <a:extLst>
                  <a:ext uri="{0D108BD9-81ED-4DB2-BD59-A6C34878D82A}">
                    <a16:rowId xmlns:a16="http://schemas.microsoft.com/office/drawing/2014/main" val="10003"/>
                  </a:ext>
                </a:extLst>
              </a:tr>
              <a:tr h="370840">
                <a:tc>
                  <a:txBody>
                    <a:bodyPr/>
                    <a:lstStyle/>
                    <a:p>
                      <a:pPr algn="ctr"/>
                      <a:r>
                        <a:rPr lang="es-CO" sz="1600" dirty="0">
                          <a:latin typeface="Montserrat" panose="00000500000000000000" pitchFamily="50" charset="0"/>
                        </a:rPr>
                        <a:t>Ultra LABA</a:t>
                      </a:r>
                    </a:p>
                  </a:txBody>
                  <a:tcPr/>
                </a:tc>
                <a:tc>
                  <a:txBody>
                    <a:bodyPr/>
                    <a:lstStyle/>
                    <a:p>
                      <a:pPr algn="ctr"/>
                      <a:r>
                        <a:rPr lang="es-CO" sz="1600" dirty="0" err="1">
                          <a:latin typeface="Montserrat" panose="00000500000000000000" pitchFamily="50" charset="0"/>
                        </a:rPr>
                        <a:t>Vilanterol</a:t>
                      </a:r>
                      <a:endParaRPr lang="es-CO" sz="1600" dirty="0">
                        <a:latin typeface="Montserrat" panose="00000500000000000000" pitchFamily="50" charset="0"/>
                      </a:endParaRPr>
                    </a:p>
                  </a:txBody>
                  <a:tcPr/>
                </a:tc>
                <a:tc>
                  <a:txBody>
                    <a:bodyPr/>
                    <a:lstStyle/>
                    <a:p>
                      <a:pPr algn="ctr"/>
                      <a:r>
                        <a:rPr lang="es-CO" sz="1600" dirty="0">
                          <a:latin typeface="Montserrat" panose="00000500000000000000" pitchFamily="50" charset="0"/>
                        </a:rPr>
                        <a:t>3-5</a:t>
                      </a:r>
                      <a:endParaRPr lang="es-CO" sz="1600" u="none" dirty="0">
                        <a:latin typeface="Montserrat" panose="00000500000000000000" pitchFamily="50" charset="0"/>
                      </a:endParaRPr>
                    </a:p>
                  </a:txBody>
                  <a:tcPr/>
                </a:tc>
                <a:tc>
                  <a:txBody>
                    <a:bodyPr/>
                    <a:lstStyle/>
                    <a:p>
                      <a:pPr algn="ctr"/>
                      <a:r>
                        <a:rPr lang="es-CO" sz="1600" dirty="0">
                          <a:latin typeface="Montserrat" panose="00000500000000000000" pitchFamily="50" charset="0"/>
                        </a:rPr>
                        <a:t>24</a:t>
                      </a:r>
                      <a:r>
                        <a:rPr lang="es-CO" sz="1600" baseline="0" dirty="0">
                          <a:latin typeface="Montserrat" panose="00000500000000000000" pitchFamily="50" charset="0"/>
                        </a:rPr>
                        <a:t> </a:t>
                      </a:r>
                      <a:endParaRPr lang="es-CO" sz="1600" dirty="0">
                        <a:latin typeface="Montserrat" panose="00000500000000000000" pitchFamily="50" charset="0"/>
                      </a:endParaRPr>
                    </a:p>
                  </a:txBody>
                  <a:tcPr/>
                </a:tc>
                <a:tc>
                  <a:txBody>
                    <a:bodyPr/>
                    <a:lstStyle/>
                    <a:p>
                      <a:pPr algn="ctr"/>
                      <a:r>
                        <a:rPr lang="es-CO" sz="1600" dirty="0">
                          <a:latin typeface="Montserrat" panose="00000500000000000000" pitchFamily="50" charset="0"/>
                        </a:rPr>
                        <a:t>-</a:t>
                      </a:r>
                    </a:p>
                  </a:txBody>
                  <a:tcPr/>
                </a:tc>
                <a:extLst>
                  <a:ext uri="{0D108BD9-81ED-4DB2-BD59-A6C34878D82A}">
                    <a16:rowId xmlns:a16="http://schemas.microsoft.com/office/drawing/2014/main" val="10004"/>
                  </a:ext>
                </a:extLst>
              </a:tr>
            </a:tbl>
          </a:graphicData>
        </a:graphic>
      </p:graphicFrame>
      <p:sp>
        <p:nvSpPr>
          <p:cNvPr id="6" name="5 CuadroTexto"/>
          <p:cNvSpPr txBox="1"/>
          <p:nvPr/>
        </p:nvSpPr>
        <p:spPr>
          <a:xfrm>
            <a:off x="4663879" y="4302750"/>
            <a:ext cx="4415051" cy="338554"/>
          </a:xfrm>
          <a:prstGeom prst="rect">
            <a:avLst/>
          </a:prstGeom>
          <a:solidFill>
            <a:schemeClr val="accent6">
              <a:lumMod val="20000"/>
              <a:lumOff val="80000"/>
            </a:schemeClr>
          </a:solidFill>
          <a:effectLst>
            <a:outerShdw blurRad="50800" dist="38100" dir="8100000" algn="tr" rotWithShape="0">
              <a:prstClr val="black">
                <a:alpha val="40000"/>
              </a:prstClr>
            </a:outerShdw>
          </a:effectLst>
        </p:spPr>
        <p:txBody>
          <a:bodyPr wrap="square" rtlCol="0">
            <a:spAutoFit/>
          </a:bodyPr>
          <a:lstStyle/>
          <a:p>
            <a:r>
              <a:rPr lang="es-CO" sz="1600" dirty="0">
                <a:latin typeface="Montserrat" panose="00000500000000000000" pitchFamily="50" charset="0"/>
              </a:rPr>
              <a:t>Agonista parcial: Salmeterol, Salbutamol </a:t>
            </a:r>
          </a:p>
        </p:txBody>
      </p:sp>
      <p:sp>
        <p:nvSpPr>
          <p:cNvPr id="7" name="6 Rectángulo"/>
          <p:cNvSpPr/>
          <p:nvPr/>
        </p:nvSpPr>
        <p:spPr>
          <a:xfrm>
            <a:off x="4699391" y="4780373"/>
            <a:ext cx="4415050" cy="338554"/>
          </a:xfrm>
          <a:prstGeom prst="rect">
            <a:avLst/>
          </a:prstGeom>
          <a:solidFill>
            <a:schemeClr val="accent6">
              <a:lumMod val="20000"/>
              <a:lumOff val="80000"/>
            </a:schemeClr>
          </a:solidFill>
          <a:effectLst>
            <a:outerShdw blurRad="50800" dist="38100" dir="8100000" algn="tr" rotWithShape="0">
              <a:prstClr val="black">
                <a:alpha val="40000"/>
              </a:prstClr>
            </a:outerShdw>
          </a:effectLst>
        </p:spPr>
        <p:txBody>
          <a:bodyPr wrap="square">
            <a:spAutoFit/>
          </a:bodyPr>
          <a:lstStyle/>
          <a:p>
            <a:r>
              <a:rPr lang="es-CO" sz="1600" dirty="0">
                <a:latin typeface="Montserrat" panose="00000500000000000000" pitchFamily="50" charset="0"/>
              </a:rPr>
              <a:t>Agonista completo:  </a:t>
            </a:r>
            <a:r>
              <a:rPr lang="es-CO" sz="1600" dirty="0" err="1">
                <a:latin typeface="Montserrat" panose="00000500000000000000" pitchFamily="50" charset="0"/>
              </a:rPr>
              <a:t>Formoterol</a:t>
            </a:r>
            <a:endParaRPr lang="es-CO" sz="1600" dirty="0">
              <a:latin typeface="Montserrat" panose="00000500000000000000" pitchFamily="50" charset="0"/>
            </a:endParaRPr>
          </a:p>
        </p:txBody>
      </p:sp>
      <p:sp>
        <p:nvSpPr>
          <p:cNvPr id="3" name="2 Rectángulo"/>
          <p:cNvSpPr/>
          <p:nvPr/>
        </p:nvSpPr>
        <p:spPr>
          <a:xfrm>
            <a:off x="4663879" y="5300616"/>
            <a:ext cx="9007522" cy="338554"/>
          </a:xfrm>
          <a:prstGeom prst="rect">
            <a:avLst/>
          </a:prstGeom>
        </p:spPr>
        <p:txBody>
          <a:bodyPr wrap="square">
            <a:spAutoFit/>
          </a:bodyPr>
          <a:lstStyle/>
          <a:p>
            <a:r>
              <a:rPr lang="es-CO" sz="800" dirty="0">
                <a:solidFill>
                  <a:srgbClr val="00AAA7"/>
                </a:solidFill>
                <a:latin typeface="Montserrat" panose="00000500000000000000" pitchFamily="50" charset="0"/>
              </a:rPr>
              <a:t>Newton R, </a:t>
            </a:r>
            <a:r>
              <a:rPr lang="es-CO" sz="800" dirty="0" err="1">
                <a:solidFill>
                  <a:srgbClr val="00AAA7"/>
                </a:solidFill>
                <a:latin typeface="Montserrat" panose="00000500000000000000" pitchFamily="50" charset="0"/>
              </a:rPr>
              <a:t>Giembycz</a:t>
            </a:r>
            <a:r>
              <a:rPr lang="es-CO" sz="800" dirty="0">
                <a:solidFill>
                  <a:srgbClr val="00AAA7"/>
                </a:solidFill>
                <a:latin typeface="Montserrat" panose="00000500000000000000" pitchFamily="50" charset="0"/>
              </a:rPr>
              <a:t> MA. </a:t>
            </a:r>
            <a:r>
              <a:rPr lang="es-CO" sz="800" dirty="0" err="1">
                <a:solidFill>
                  <a:srgbClr val="00AAA7"/>
                </a:solidFill>
                <a:latin typeface="Montserrat" panose="00000500000000000000" pitchFamily="50" charset="0"/>
              </a:rPr>
              <a:t>Understanding</a:t>
            </a:r>
            <a:r>
              <a:rPr lang="es-CO" sz="800" dirty="0">
                <a:solidFill>
                  <a:srgbClr val="00AAA7"/>
                </a:solidFill>
                <a:latin typeface="Montserrat" panose="00000500000000000000" pitchFamily="50" charset="0"/>
              </a:rPr>
              <a:t> </a:t>
            </a:r>
            <a:r>
              <a:rPr lang="es-CO" sz="800" dirty="0" err="1">
                <a:solidFill>
                  <a:srgbClr val="00AAA7"/>
                </a:solidFill>
                <a:latin typeface="Montserrat" panose="00000500000000000000" pitchFamily="50" charset="0"/>
              </a:rPr>
              <a:t>how</a:t>
            </a:r>
            <a:r>
              <a:rPr lang="es-CO" sz="800" dirty="0">
                <a:solidFill>
                  <a:srgbClr val="00AAA7"/>
                </a:solidFill>
                <a:latin typeface="Montserrat" panose="00000500000000000000" pitchFamily="50" charset="0"/>
              </a:rPr>
              <a:t> </a:t>
            </a:r>
            <a:r>
              <a:rPr lang="es-CO" sz="800" dirty="0" err="1">
                <a:solidFill>
                  <a:srgbClr val="00AAA7"/>
                </a:solidFill>
                <a:latin typeface="Montserrat" panose="00000500000000000000" pitchFamily="50" charset="0"/>
              </a:rPr>
              <a:t>long-acting</a:t>
            </a:r>
            <a:r>
              <a:rPr lang="es-CO" sz="800" dirty="0">
                <a:solidFill>
                  <a:srgbClr val="00AAA7"/>
                </a:solidFill>
                <a:latin typeface="Montserrat" panose="00000500000000000000" pitchFamily="50" charset="0"/>
              </a:rPr>
              <a:t> </a:t>
            </a:r>
            <a:r>
              <a:rPr lang="el-GR" sz="800" dirty="0">
                <a:solidFill>
                  <a:srgbClr val="00AAA7"/>
                </a:solidFill>
              </a:rPr>
              <a:t>β2-</a:t>
            </a:r>
            <a:r>
              <a:rPr lang="es-CO" sz="800" dirty="0" err="1">
                <a:solidFill>
                  <a:srgbClr val="00AAA7"/>
                </a:solidFill>
                <a:latin typeface="Montserrat" panose="00000500000000000000" pitchFamily="50" charset="0"/>
              </a:rPr>
              <a:t>adrenoceptor</a:t>
            </a:r>
            <a:r>
              <a:rPr lang="es-CO" sz="800" dirty="0">
                <a:solidFill>
                  <a:srgbClr val="00AAA7"/>
                </a:solidFill>
                <a:latin typeface="Montserrat" panose="00000500000000000000" pitchFamily="50" charset="0"/>
              </a:rPr>
              <a:t> </a:t>
            </a:r>
            <a:r>
              <a:rPr lang="es-CO" sz="800" dirty="0" err="1">
                <a:solidFill>
                  <a:srgbClr val="00AAA7"/>
                </a:solidFill>
                <a:latin typeface="Montserrat" panose="00000500000000000000" pitchFamily="50" charset="0"/>
              </a:rPr>
              <a:t>agonists</a:t>
            </a:r>
            <a:r>
              <a:rPr lang="es-CO" sz="800" dirty="0">
                <a:solidFill>
                  <a:srgbClr val="00AAA7"/>
                </a:solidFill>
                <a:latin typeface="Montserrat" panose="00000500000000000000" pitchFamily="50" charset="0"/>
              </a:rPr>
              <a:t> </a:t>
            </a:r>
            <a:r>
              <a:rPr lang="es-CO" sz="800" dirty="0" err="1">
                <a:solidFill>
                  <a:srgbClr val="00AAA7"/>
                </a:solidFill>
                <a:latin typeface="Montserrat" panose="00000500000000000000" pitchFamily="50" charset="0"/>
              </a:rPr>
              <a:t>enhance</a:t>
            </a:r>
            <a:r>
              <a:rPr lang="es-CO" sz="800" dirty="0">
                <a:solidFill>
                  <a:srgbClr val="00AAA7"/>
                </a:solidFill>
                <a:latin typeface="Montserrat" panose="00000500000000000000" pitchFamily="50" charset="0"/>
              </a:rPr>
              <a:t> </a:t>
            </a:r>
            <a:r>
              <a:rPr lang="es-CO" sz="800" dirty="0" err="1">
                <a:solidFill>
                  <a:srgbClr val="00AAA7"/>
                </a:solidFill>
                <a:latin typeface="Montserrat" panose="00000500000000000000" pitchFamily="50" charset="0"/>
              </a:rPr>
              <a:t>the</a:t>
            </a:r>
            <a:r>
              <a:rPr lang="es-CO" sz="800" dirty="0">
                <a:solidFill>
                  <a:srgbClr val="00AAA7"/>
                </a:solidFill>
                <a:latin typeface="Montserrat" panose="00000500000000000000" pitchFamily="50" charset="0"/>
              </a:rPr>
              <a:t> </a:t>
            </a:r>
            <a:r>
              <a:rPr lang="es-CO" sz="800" dirty="0" err="1">
                <a:solidFill>
                  <a:srgbClr val="00AAA7"/>
                </a:solidFill>
                <a:latin typeface="Montserrat" panose="00000500000000000000" pitchFamily="50" charset="0"/>
              </a:rPr>
              <a:t>clinical</a:t>
            </a:r>
            <a:r>
              <a:rPr lang="es-CO" sz="800" dirty="0">
                <a:solidFill>
                  <a:srgbClr val="00AAA7"/>
                </a:solidFill>
                <a:latin typeface="Montserrat" panose="00000500000000000000" pitchFamily="50" charset="0"/>
              </a:rPr>
              <a:t> </a:t>
            </a:r>
          </a:p>
          <a:p>
            <a:r>
              <a:rPr lang="es-CO" sz="800" dirty="0" err="1">
                <a:solidFill>
                  <a:srgbClr val="00AAA7"/>
                </a:solidFill>
                <a:latin typeface="Montserrat" panose="00000500000000000000" pitchFamily="50" charset="0"/>
              </a:rPr>
              <a:t>efficacy</a:t>
            </a:r>
            <a:r>
              <a:rPr lang="es-CO" sz="800" dirty="0">
                <a:solidFill>
                  <a:srgbClr val="00AAA7"/>
                </a:solidFill>
                <a:latin typeface="Montserrat" panose="00000500000000000000" pitchFamily="50" charset="0"/>
              </a:rPr>
              <a:t> of </a:t>
            </a:r>
            <a:r>
              <a:rPr lang="es-CO" sz="800" dirty="0" err="1">
                <a:solidFill>
                  <a:srgbClr val="00AAA7"/>
                </a:solidFill>
                <a:latin typeface="Montserrat" panose="00000500000000000000" pitchFamily="50" charset="0"/>
              </a:rPr>
              <a:t>inhaled</a:t>
            </a:r>
            <a:r>
              <a:rPr lang="es-CO" sz="800" dirty="0">
                <a:solidFill>
                  <a:srgbClr val="00AAA7"/>
                </a:solidFill>
                <a:latin typeface="Montserrat" panose="00000500000000000000" pitchFamily="50" charset="0"/>
              </a:rPr>
              <a:t> </a:t>
            </a:r>
            <a:r>
              <a:rPr lang="es-CO" sz="800" dirty="0" err="1">
                <a:solidFill>
                  <a:srgbClr val="00AAA7"/>
                </a:solidFill>
                <a:latin typeface="Montserrat" panose="00000500000000000000" pitchFamily="50" charset="0"/>
              </a:rPr>
              <a:t>corticosteroids</a:t>
            </a:r>
            <a:r>
              <a:rPr lang="es-CO" sz="800" dirty="0">
                <a:solidFill>
                  <a:srgbClr val="00AAA7"/>
                </a:solidFill>
                <a:latin typeface="Montserrat" panose="00000500000000000000" pitchFamily="50" charset="0"/>
              </a:rPr>
              <a:t> in </a:t>
            </a:r>
            <a:r>
              <a:rPr lang="es-CO" sz="800" dirty="0" err="1">
                <a:solidFill>
                  <a:srgbClr val="00AAA7"/>
                </a:solidFill>
                <a:latin typeface="Montserrat" panose="00000500000000000000" pitchFamily="50" charset="0"/>
              </a:rPr>
              <a:t>asthma</a:t>
            </a:r>
            <a:r>
              <a:rPr lang="es-CO" sz="800" dirty="0">
                <a:solidFill>
                  <a:srgbClr val="00AAA7"/>
                </a:solidFill>
                <a:latin typeface="Montserrat" panose="00000500000000000000" pitchFamily="50" charset="0"/>
              </a:rPr>
              <a:t> – </a:t>
            </a:r>
            <a:r>
              <a:rPr lang="es-CO" sz="800" dirty="0" err="1">
                <a:solidFill>
                  <a:srgbClr val="00AAA7"/>
                </a:solidFill>
                <a:latin typeface="Montserrat" panose="00000500000000000000" pitchFamily="50" charset="0"/>
              </a:rPr>
              <a:t>an</a:t>
            </a:r>
            <a:r>
              <a:rPr lang="es-CO" sz="800" dirty="0">
                <a:solidFill>
                  <a:srgbClr val="00AAA7"/>
                </a:solidFill>
                <a:latin typeface="Montserrat" panose="00000500000000000000" pitchFamily="50" charset="0"/>
              </a:rPr>
              <a:t> </a:t>
            </a:r>
            <a:r>
              <a:rPr lang="es-CO" sz="800" dirty="0" err="1">
                <a:solidFill>
                  <a:srgbClr val="00AAA7"/>
                </a:solidFill>
                <a:latin typeface="Montserrat" panose="00000500000000000000" pitchFamily="50" charset="0"/>
              </a:rPr>
              <a:t>update</a:t>
            </a:r>
            <a:r>
              <a:rPr lang="es-CO" sz="800" dirty="0">
                <a:solidFill>
                  <a:srgbClr val="00AAA7"/>
                </a:solidFill>
                <a:latin typeface="Montserrat" panose="00000500000000000000" pitchFamily="50" charset="0"/>
              </a:rPr>
              <a:t>. Br J </a:t>
            </a:r>
            <a:r>
              <a:rPr lang="es-CO" sz="800" dirty="0" err="1">
                <a:solidFill>
                  <a:srgbClr val="00AAA7"/>
                </a:solidFill>
                <a:latin typeface="Montserrat" panose="00000500000000000000" pitchFamily="50" charset="0"/>
              </a:rPr>
              <a:t>Pharmacol</a:t>
            </a:r>
            <a:r>
              <a:rPr lang="es-CO" sz="800" dirty="0">
                <a:solidFill>
                  <a:srgbClr val="00AAA7"/>
                </a:solidFill>
                <a:latin typeface="Montserrat" panose="00000500000000000000" pitchFamily="50" charset="0"/>
              </a:rPr>
              <a:t>. 2016;173(24):3405–30. </a:t>
            </a:r>
          </a:p>
        </p:txBody>
      </p:sp>
    </p:spTree>
    <p:extLst>
      <p:ext uri="{BB962C8B-B14F-4D97-AF65-F5344CB8AC3E}">
        <p14:creationId xmlns:p14="http://schemas.microsoft.com/office/powerpoint/2010/main" val="1207476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3640989" y="3064950"/>
            <a:ext cx="1824488" cy="153476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dirty="0" err="1">
                <a:solidFill>
                  <a:schemeClr val="bg1">
                    <a:lumMod val="75000"/>
                  </a:schemeClr>
                </a:solidFill>
                <a:latin typeface="Century Gothic" pitchFamily="34" charset="0"/>
              </a:rPr>
              <a:t>LTRA</a:t>
            </a:r>
            <a:r>
              <a:rPr lang="es-CO" sz="1197" dirty="0">
                <a:solidFill>
                  <a:schemeClr val="bg1">
                    <a:lumMod val="75000"/>
                  </a:schemeClr>
                </a:solidFill>
                <a:latin typeface="Century Gothic" pitchFamily="34" charset="0"/>
              </a:rPr>
              <a:t> o bajas dosis de </a:t>
            </a:r>
            <a:r>
              <a:rPr lang="es-CO" sz="1197" dirty="0" err="1">
                <a:solidFill>
                  <a:schemeClr val="bg1">
                    <a:lumMod val="75000"/>
                  </a:schemeClr>
                </a:solidFill>
                <a:latin typeface="Century Gothic" pitchFamily="34" charset="0"/>
              </a:rPr>
              <a:t>ICS</a:t>
            </a:r>
            <a:r>
              <a:rPr lang="es-CO" sz="1197" dirty="0">
                <a:solidFill>
                  <a:schemeClr val="bg1">
                    <a:lumMod val="75000"/>
                  </a:schemeClr>
                </a:solidFill>
                <a:latin typeface="Century Gothic" pitchFamily="34" charset="0"/>
              </a:rPr>
              <a:t> cuando se requiera </a:t>
            </a:r>
            <a:r>
              <a:rPr lang="es-CO" sz="1197" dirty="0" err="1">
                <a:solidFill>
                  <a:schemeClr val="bg1">
                    <a:lumMod val="75000"/>
                  </a:schemeClr>
                </a:solidFill>
                <a:latin typeface="Century Gothic" pitchFamily="34" charset="0"/>
              </a:rPr>
              <a:t>SABA</a:t>
            </a:r>
            <a:r>
              <a:rPr lang="es-CO" sz="1197" dirty="0">
                <a:solidFill>
                  <a:schemeClr val="bg1">
                    <a:lumMod val="75000"/>
                  </a:schemeClr>
                </a:solidFill>
                <a:latin typeface="Century Gothic" pitchFamily="34" charset="0"/>
                <a:cs typeface="Calibri"/>
              </a:rPr>
              <a:t> Ɨ </a:t>
            </a:r>
            <a:endParaRPr lang="es-CO" sz="1197" dirty="0">
              <a:solidFill>
                <a:schemeClr val="bg1">
                  <a:lumMod val="75000"/>
                </a:schemeClr>
              </a:solidFill>
              <a:latin typeface="Century Gothic" pitchFamily="34" charset="0"/>
            </a:endParaRPr>
          </a:p>
        </p:txBody>
      </p:sp>
      <p:sp>
        <p:nvSpPr>
          <p:cNvPr id="14" name="13 Rectángulo"/>
          <p:cNvSpPr/>
          <p:nvPr/>
        </p:nvSpPr>
        <p:spPr>
          <a:xfrm>
            <a:off x="3640989" y="1971702"/>
            <a:ext cx="1824488" cy="109403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b="1" dirty="0">
                <a:solidFill>
                  <a:schemeClr val="bg1">
                    <a:lumMod val="75000"/>
                  </a:schemeClr>
                </a:solidFill>
                <a:latin typeface="Century Gothic" pitchFamily="34" charset="0"/>
              </a:rPr>
              <a:t>Paso 2</a:t>
            </a:r>
          </a:p>
          <a:p>
            <a:endParaRPr lang="es-CO" sz="1197" b="1" dirty="0">
              <a:solidFill>
                <a:schemeClr val="bg1">
                  <a:lumMod val="75000"/>
                </a:schemeClr>
              </a:solidFill>
              <a:latin typeface="Century Gothic" pitchFamily="34" charset="0"/>
            </a:endParaRPr>
          </a:p>
          <a:p>
            <a:r>
              <a:rPr lang="es-CO" sz="1197" dirty="0">
                <a:solidFill>
                  <a:schemeClr val="bg1">
                    <a:lumMod val="75000"/>
                  </a:schemeClr>
                </a:solidFill>
                <a:latin typeface="Century Gothic" pitchFamily="34" charset="0"/>
              </a:rPr>
              <a:t>ICS dosis bajas diarias o ICS- </a:t>
            </a:r>
            <a:r>
              <a:rPr lang="es-CO" sz="1197" dirty="0" err="1">
                <a:solidFill>
                  <a:schemeClr val="bg1">
                    <a:lumMod val="75000"/>
                  </a:schemeClr>
                </a:solidFill>
                <a:latin typeface="Century Gothic" pitchFamily="34" charset="0"/>
              </a:rPr>
              <a:t>form</a:t>
            </a:r>
            <a:r>
              <a:rPr lang="es-CO" sz="1197" dirty="0">
                <a:solidFill>
                  <a:schemeClr val="bg1">
                    <a:lumMod val="75000"/>
                  </a:schemeClr>
                </a:solidFill>
                <a:latin typeface="Century Gothic" pitchFamily="34" charset="0"/>
              </a:rPr>
              <a:t> dosis bajas a necesidad*</a:t>
            </a:r>
          </a:p>
        </p:txBody>
      </p:sp>
      <p:sp>
        <p:nvSpPr>
          <p:cNvPr id="13" name="12 Rectángulo"/>
          <p:cNvSpPr/>
          <p:nvPr/>
        </p:nvSpPr>
        <p:spPr>
          <a:xfrm>
            <a:off x="2086355" y="2250717"/>
            <a:ext cx="1554634" cy="81502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b="1" dirty="0">
                <a:solidFill>
                  <a:schemeClr val="bg1">
                    <a:lumMod val="75000"/>
                  </a:schemeClr>
                </a:solidFill>
                <a:latin typeface="Century Gothic" pitchFamily="34" charset="0"/>
              </a:rPr>
              <a:t>Paso 1</a:t>
            </a: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p:txBody>
      </p:sp>
      <p:sp>
        <p:nvSpPr>
          <p:cNvPr id="1030" name="AutoShape 6" descr="Resultado de imagen para step gina 2019"/>
          <p:cNvSpPr>
            <a:spLocks noChangeAspect="1" noChangeArrowheads="1"/>
          </p:cNvSpPr>
          <p:nvPr/>
        </p:nvSpPr>
        <p:spPr bwMode="auto">
          <a:xfrm>
            <a:off x="234450" y="-45399"/>
            <a:ext cx="396108" cy="397934"/>
          </a:xfrm>
          <a:prstGeom prst="rect">
            <a:avLst/>
          </a:prstGeom>
          <a:noFill/>
        </p:spPr>
        <p:txBody>
          <a:bodyPr vert="horz" wrap="square" lIns="91187" tIns="45593" rIns="91187" bIns="45593" numCol="1" anchor="t" anchorCtr="0" compatLnSpc="1">
            <a:prstTxWarp prst="textNoShape">
              <a:avLst/>
            </a:prstTxWarp>
          </a:bodyPr>
          <a:lstStyle/>
          <a:p>
            <a:endParaRPr lang="es-CO" sz="1795"/>
          </a:p>
        </p:txBody>
      </p:sp>
      <p:cxnSp>
        <p:nvCxnSpPr>
          <p:cNvPr id="36" name="35 Conector recto"/>
          <p:cNvCxnSpPr/>
          <p:nvPr/>
        </p:nvCxnSpPr>
        <p:spPr>
          <a:xfrm>
            <a:off x="824231" y="2280516"/>
            <a:ext cx="1139842" cy="15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752991" y="2282100"/>
            <a:ext cx="1611321" cy="460386"/>
          </a:xfrm>
          <a:prstGeom prst="rect">
            <a:avLst/>
          </a:prstGeom>
          <a:noFill/>
        </p:spPr>
        <p:txBody>
          <a:bodyPr wrap="square" rtlCol="0">
            <a:spAutoFit/>
          </a:bodyPr>
          <a:lstStyle/>
          <a:p>
            <a:r>
              <a:rPr lang="es-CO" sz="1197" dirty="0">
                <a:latin typeface="Century Gothic" pitchFamily="34" charset="0"/>
              </a:rPr>
              <a:t>Controlador preferido</a:t>
            </a:r>
          </a:p>
        </p:txBody>
      </p:sp>
      <p:sp>
        <p:nvSpPr>
          <p:cNvPr id="46" name="45 CuadroTexto"/>
          <p:cNvSpPr txBox="1"/>
          <p:nvPr/>
        </p:nvSpPr>
        <p:spPr>
          <a:xfrm>
            <a:off x="468031" y="3064951"/>
            <a:ext cx="1611321" cy="460386"/>
          </a:xfrm>
          <a:prstGeom prst="rect">
            <a:avLst/>
          </a:prstGeom>
          <a:noFill/>
        </p:spPr>
        <p:txBody>
          <a:bodyPr wrap="square" rtlCol="0">
            <a:spAutoFit/>
          </a:bodyPr>
          <a:lstStyle/>
          <a:p>
            <a:pPr algn="r"/>
            <a:r>
              <a:rPr lang="es-CO" sz="1197" dirty="0">
                <a:latin typeface="Century Gothic" pitchFamily="34" charset="0"/>
              </a:rPr>
              <a:t>Otros controladores</a:t>
            </a:r>
          </a:p>
        </p:txBody>
      </p:sp>
      <p:cxnSp>
        <p:nvCxnSpPr>
          <p:cNvPr id="48" name="47 Conector recto"/>
          <p:cNvCxnSpPr/>
          <p:nvPr/>
        </p:nvCxnSpPr>
        <p:spPr>
          <a:xfrm flipV="1">
            <a:off x="859828" y="4632704"/>
            <a:ext cx="1104245" cy="319"/>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flipV="1">
            <a:off x="1144269" y="3067066"/>
            <a:ext cx="1396479" cy="319"/>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0" name="49 CuadroTexto"/>
          <p:cNvSpPr txBox="1"/>
          <p:nvPr/>
        </p:nvSpPr>
        <p:spPr>
          <a:xfrm>
            <a:off x="739800" y="4641753"/>
            <a:ext cx="1611321" cy="276232"/>
          </a:xfrm>
          <a:prstGeom prst="rect">
            <a:avLst/>
          </a:prstGeom>
          <a:noFill/>
        </p:spPr>
        <p:txBody>
          <a:bodyPr wrap="square" rtlCol="0">
            <a:spAutoFit/>
          </a:bodyPr>
          <a:lstStyle/>
          <a:p>
            <a:r>
              <a:rPr lang="es-CO" sz="1197" dirty="0">
                <a:latin typeface="Century Gothic" pitchFamily="34" charset="0"/>
              </a:rPr>
              <a:t>Aliviador</a:t>
            </a:r>
          </a:p>
        </p:txBody>
      </p:sp>
      <p:sp>
        <p:nvSpPr>
          <p:cNvPr id="33" name="32 Rectángulo"/>
          <p:cNvSpPr/>
          <p:nvPr/>
        </p:nvSpPr>
        <p:spPr>
          <a:xfrm>
            <a:off x="2086354" y="3064949"/>
            <a:ext cx="1554635" cy="153476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dirty="0" err="1">
                <a:solidFill>
                  <a:schemeClr val="bg1">
                    <a:lumMod val="75000"/>
                  </a:schemeClr>
                </a:solidFill>
                <a:latin typeface="Century Gothic" pitchFamily="34" charset="0"/>
              </a:rPr>
              <a:t>ICS</a:t>
            </a:r>
            <a:r>
              <a:rPr lang="es-CO" sz="1197" dirty="0">
                <a:solidFill>
                  <a:schemeClr val="bg1">
                    <a:lumMod val="75000"/>
                  </a:schemeClr>
                </a:solidFill>
                <a:latin typeface="Century Gothic" pitchFamily="34" charset="0"/>
              </a:rPr>
              <a:t> dosis bajas cuando se requiera el </a:t>
            </a:r>
            <a:r>
              <a:rPr lang="es-CO" sz="1197" dirty="0" err="1">
                <a:solidFill>
                  <a:schemeClr val="bg1">
                    <a:lumMod val="75000"/>
                  </a:schemeClr>
                </a:solidFill>
                <a:latin typeface="Century Gothic" pitchFamily="34" charset="0"/>
              </a:rPr>
              <a:t>SABA</a:t>
            </a:r>
            <a:r>
              <a:rPr lang="es-CO" sz="1197" dirty="0">
                <a:solidFill>
                  <a:schemeClr val="bg1">
                    <a:lumMod val="75000"/>
                  </a:schemeClr>
                </a:solidFill>
                <a:latin typeface="Century Gothic" pitchFamily="34" charset="0"/>
              </a:rPr>
              <a:t> </a:t>
            </a:r>
            <a:r>
              <a:rPr lang="es-CO" sz="1197" dirty="0">
                <a:solidFill>
                  <a:schemeClr val="bg1">
                    <a:lumMod val="75000"/>
                  </a:schemeClr>
                </a:solidFill>
                <a:latin typeface="Century Gothic" pitchFamily="34" charset="0"/>
                <a:cs typeface="Calibri"/>
              </a:rPr>
              <a:t>Ɨ</a:t>
            </a:r>
            <a:endParaRPr lang="es-CO" sz="1197" dirty="0">
              <a:solidFill>
                <a:schemeClr val="bg1">
                  <a:lumMod val="75000"/>
                </a:schemeClr>
              </a:solidFill>
              <a:latin typeface="Century Gothic" pitchFamily="34" charset="0"/>
            </a:endParaRPr>
          </a:p>
        </p:txBody>
      </p:sp>
      <p:sp>
        <p:nvSpPr>
          <p:cNvPr id="30" name="29 Rectángulo"/>
          <p:cNvSpPr/>
          <p:nvPr/>
        </p:nvSpPr>
        <p:spPr>
          <a:xfrm>
            <a:off x="2110188" y="2567061"/>
            <a:ext cx="1635663" cy="460386"/>
          </a:xfrm>
          <a:prstGeom prst="rect">
            <a:avLst/>
          </a:prstGeom>
        </p:spPr>
        <p:txBody>
          <a:bodyPr wrap="square">
            <a:spAutoFit/>
          </a:bodyPr>
          <a:lstStyle/>
          <a:p>
            <a:r>
              <a:rPr lang="es-CO" sz="1197" dirty="0" err="1">
                <a:solidFill>
                  <a:schemeClr val="bg1">
                    <a:lumMod val="75000"/>
                  </a:schemeClr>
                </a:solidFill>
                <a:latin typeface="Century Gothic" pitchFamily="34" charset="0"/>
              </a:rPr>
              <a:t>ICS-form</a:t>
            </a:r>
            <a:r>
              <a:rPr lang="es-CO" sz="1197" dirty="0">
                <a:solidFill>
                  <a:schemeClr val="bg1">
                    <a:lumMod val="75000"/>
                  </a:schemeClr>
                </a:solidFill>
                <a:latin typeface="Century Gothic" pitchFamily="34" charset="0"/>
              </a:rPr>
              <a:t> dosis bajas a necesidad</a:t>
            </a:r>
          </a:p>
        </p:txBody>
      </p:sp>
      <p:cxnSp>
        <p:nvCxnSpPr>
          <p:cNvPr id="52" name="51 Conector recto"/>
          <p:cNvCxnSpPr>
            <a:cxnSpLocks/>
          </p:cNvCxnSpPr>
          <p:nvPr/>
        </p:nvCxnSpPr>
        <p:spPr>
          <a:xfrm>
            <a:off x="1180433" y="5132917"/>
            <a:ext cx="905921" cy="0"/>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681752" y="5132917"/>
            <a:ext cx="1422204" cy="460386"/>
          </a:xfrm>
          <a:prstGeom prst="rect">
            <a:avLst/>
          </a:prstGeom>
          <a:noFill/>
        </p:spPr>
        <p:txBody>
          <a:bodyPr wrap="square" rtlCol="0">
            <a:spAutoFit/>
          </a:bodyPr>
          <a:lstStyle/>
          <a:p>
            <a:pPr algn="r"/>
            <a:r>
              <a:rPr lang="es-CO" sz="1197" dirty="0">
                <a:latin typeface="Century Gothic" pitchFamily="34" charset="0"/>
              </a:rPr>
              <a:t>Otros </a:t>
            </a:r>
          </a:p>
          <a:p>
            <a:pPr algn="r"/>
            <a:r>
              <a:rPr lang="es-CO" sz="1197" dirty="0">
                <a:latin typeface="Century Gothic" pitchFamily="34" charset="0"/>
              </a:rPr>
              <a:t>aliviadores</a:t>
            </a:r>
          </a:p>
        </p:txBody>
      </p:sp>
      <p:sp>
        <p:nvSpPr>
          <p:cNvPr id="28" name="14 Rectángulo">
            <a:extLst>
              <a:ext uri="{FF2B5EF4-FFF2-40B4-BE49-F238E27FC236}">
                <a16:creationId xmlns:a16="http://schemas.microsoft.com/office/drawing/2014/main" id="{593CE2AA-E89B-44B1-8904-F70C71B17A92}"/>
              </a:ext>
            </a:extLst>
          </p:cNvPr>
          <p:cNvSpPr/>
          <p:nvPr/>
        </p:nvSpPr>
        <p:spPr>
          <a:xfrm>
            <a:off x="5449724" y="1641485"/>
            <a:ext cx="1994722" cy="1424257"/>
          </a:xfrm>
          <a:prstGeom prst="rect">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b="1" dirty="0">
                <a:solidFill>
                  <a:schemeClr val="tx1"/>
                </a:solidFill>
                <a:latin typeface="Century Gothic" pitchFamily="34" charset="0"/>
              </a:rPr>
              <a:t>Paso 3</a:t>
            </a:r>
          </a:p>
          <a:p>
            <a:endParaRPr lang="es-CO" sz="1197" b="1" dirty="0">
              <a:solidFill>
                <a:schemeClr val="tx1"/>
              </a:solidFill>
              <a:latin typeface="Century Gothic" pitchFamily="34" charset="0"/>
            </a:endParaRPr>
          </a:p>
          <a:p>
            <a:endParaRPr lang="es-CO" sz="1197" b="1" dirty="0">
              <a:solidFill>
                <a:schemeClr val="tx1"/>
              </a:solidFill>
              <a:latin typeface="Century Gothic" pitchFamily="34" charset="0"/>
            </a:endParaRPr>
          </a:p>
          <a:p>
            <a:endParaRPr lang="es-CO" sz="1197" b="1" dirty="0">
              <a:solidFill>
                <a:schemeClr val="tx1"/>
              </a:solidFill>
              <a:latin typeface="Century Gothic" pitchFamily="34" charset="0"/>
            </a:endParaRPr>
          </a:p>
          <a:p>
            <a:endParaRPr lang="es-CO" sz="1197" b="1" dirty="0">
              <a:solidFill>
                <a:schemeClr val="tx1"/>
              </a:solidFill>
              <a:latin typeface="Century Gothic" pitchFamily="34" charset="0"/>
            </a:endParaRPr>
          </a:p>
          <a:p>
            <a:endParaRPr lang="es-CO" sz="1197" b="1" dirty="0">
              <a:solidFill>
                <a:schemeClr val="tx1"/>
              </a:solidFill>
              <a:latin typeface="Century Gothic" pitchFamily="34" charset="0"/>
            </a:endParaRPr>
          </a:p>
        </p:txBody>
      </p:sp>
      <p:sp>
        <p:nvSpPr>
          <p:cNvPr id="29" name="26 Rectángulo">
            <a:extLst>
              <a:ext uri="{FF2B5EF4-FFF2-40B4-BE49-F238E27FC236}">
                <a16:creationId xmlns:a16="http://schemas.microsoft.com/office/drawing/2014/main" id="{B03E5EF5-AD66-49F8-9730-29DDB26E278E}"/>
              </a:ext>
            </a:extLst>
          </p:cNvPr>
          <p:cNvSpPr/>
          <p:nvPr/>
        </p:nvSpPr>
        <p:spPr>
          <a:xfrm>
            <a:off x="5449723" y="3064951"/>
            <a:ext cx="1994723" cy="1498046"/>
          </a:xfrm>
          <a:prstGeom prst="rect">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dirty="0">
                <a:solidFill>
                  <a:schemeClr val="tx1"/>
                </a:solidFill>
                <a:latin typeface="Century Gothic" pitchFamily="34" charset="0"/>
              </a:rPr>
              <a:t>Dosis medias de </a:t>
            </a:r>
            <a:r>
              <a:rPr lang="es-CO" sz="1197" dirty="0" err="1">
                <a:solidFill>
                  <a:schemeClr val="tx1"/>
                </a:solidFill>
                <a:latin typeface="Century Gothic" pitchFamily="34" charset="0"/>
              </a:rPr>
              <a:t>ICS</a:t>
            </a:r>
            <a:r>
              <a:rPr lang="es-CO" sz="1197" dirty="0">
                <a:solidFill>
                  <a:schemeClr val="tx1"/>
                </a:solidFill>
                <a:latin typeface="Century Gothic" pitchFamily="34" charset="0"/>
              </a:rPr>
              <a:t> o dosis bajas </a:t>
            </a:r>
            <a:r>
              <a:rPr lang="es-CO" sz="1197" dirty="0" err="1">
                <a:solidFill>
                  <a:schemeClr val="tx1"/>
                </a:solidFill>
                <a:latin typeface="Century Gothic" pitchFamily="34" charset="0"/>
              </a:rPr>
              <a:t>ICS</a:t>
            </a:r>
            <a:r>
              <a:rPr lang="es-CO" sz="1197" dirty="0">
                <a:solidFill>
                  <a:schemeClr val="tx1"/>
                </a:solidFill>
                <a:latin typeface="Century Gothic" pitchFamily="34" charset="0"/>
              </a:rPr>
              <a:t> + </a:t>
            </a:r>
            <a:r>
              <a:rPr lang="es-CO" sz="1197" dirty="0" err="1">
                <a:solidFill>
                  <a:schemeClr val="tx1"/>
                </a:solidFill>
                <a:latin typeface="Century Gothic" pitchFamily="34" charset="0"/>
              </a:rPr>
              <a:t>LTRA</a:t>
            </a:r>
            <a:r>
              <a:rPr lang="es-CO" sz="1197" dirty="0">
                <a:solidFill>
                  <a:schemeClr val="tx1"/>
                </a:solidFill>
                <a:latin typeface="Century Gothic" pitchFamily="34" charset="0"/>
              </a:rPr>
              <a:t>#</a:t>
            </a:r>
          </a:p>
        </p:txBody>
      </p:sp>
      <p:sp>
        <p:nvSpPr>
          <p:cNvPr id="32" name="31 Rectángulo">
            <a:extLst>
              <a:ext uri="{FF2B5EF4-FFF2-40B4-BE49-F238E27FC236}">
                <a16:creationId xmlns:a16="http://schemas.microsoft.com/office/drawing/2014/main" id="{7566F305-556F-47B7-9E87-DB1C058F66CC}"/>
              </a:ext>
            </a:extLst>
          </p:cNvPr>
          <p:cNvSpPr/>
          <p:nvPr/>
        </p:nvSpPr>
        <p:spPr>
          <a:xfrm>
            <a:off x="5449724" y="2362069"/>
            <a:ext cx="1824488" cy="276232"/>
          </a:xfrm>
          <a:prstGeom prst="rect">
            <a:avLst/>
          </a:prstGeom>
        </p:spPr>
        <p:txBody>
          <a:bodyPr wrap="square">
            <a:spAutoFit/>
          </a:bodyPr>
          <a:lstStyle/>
          <a:p>
            <a:r>
              <a:rPr lang="es-CO" sz="1197" dirty="0">
                <a:latin typeface="Century Gothic" pitchFamily="34" charset="0"/>
              </a:rPr>
              <a:t>ICS-LABA dosis bajas </a:t>
            </a:r>
          </a:p>
        </p:txBody>
      </p:sp>
      <p:sp>
        <p:nvSpPr>
          <p:cNvPr id="41" name="38 Rectángulo">
            <a:extLst>
              <a:ext uri="{FF2B5EF4-FFF2-40B4-BE49-F238E27FC236}">
                <a16:creationId xmlns:a16="http://schemas.microsoft.com/office/drawing/2014/main" id="{04F081AD-B1A5-4725-83D1-B103C3E55C61}"/>
              </a:ext>
            </a:extLst>
          </p:cNvPr>
          <p:cNvSpPr/>
          <p:nvPr/>
        </p:nvSpPr>
        <p:spPr>
          <a:xfrm>
            <a:off x="2086356" y="4561784"/>
            <a:ext cx="3379122" cy="57150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97" dirty="0" err="1">
                <a:solidFill>
                  <a:schemeClr val="bg1">
                    <a:lumMod val="75000"/>
                  </a:schemeClr>
                </a:solidFill>
                <a:latin typeface="Century Gothic" pitchFamily="34" charset="0"/>
              </a:rPr>
              <a:t>ICS</a:t>
            </a:r>
            <a:r>
              <a:rPr lang="es-CO" sz="1197" dirty="0">
                <a:solidFill>
                  <a:schemeClr val="bg1">
                    <a:lumMod val="75000"/>
                  </a:schemeClr>
                </a:solidFill>
                <a:latin typeface="Century Gothic" pitchFamily="34" charset="0"/>
              </a:rPr>
              <a:t>-formoterol bajas dosis a necesidad*</a:t>
            </a:r>
          </a:p>
        </p:txBody>
      </p:sp>
      <p:sp>
        <p:nvSpPr>
          <p:cNvPr id="42" name="42 Rectángulo">
            <a:extLst>
              <a:ext uri="{FF2B5EF4-FFF2-40B4-BE49-F238E27FC236}">
                <a16:creationId xmlns:a16="http://schemas.microsoft.com/office/drawing/2014/main" id="{8392A89D-2072-459E-A765-4086EEDD9E23}"/>
              </a:ext>
            </a:extLst>
          </p:cNvPr>
          <p:cNvSpPr/>
          <p:nvPr/>
        </p:nvSpPr>
        <p:spPr>
          <a:xfrm>
            <a:off x="5449722" y="4561784"/>
            <a:ext cx="4804909" cy="571504"/>
          </a:xfrm>
          <a:prstGeom prst="rect">
            <a:avLst/>
          </a:prstGeom>
          <a:solidFill>
            <a:srgbClr val="FBC69B"/>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97" dirty="0" err="1">
                <a:solidFill>
                  <a:schemeClr val="tx1"/>
                </a:solidFill>
                <a:latin typeface="Century Gothic" pitchFamily="34" charset="0"/>
              </a:rPr>
              <a:t>ICS</a:t>
            </a:r>
            <a:r>
              <a:rPr lang="es-CO" sz="1197" dirty="0">
                <a:solidFill>
                  <a:schemeClr val="tx1"/>
                </a:solidFill>
                <a:latin typeface="Century Gothic" pitchFamily="34" charset="0"/>
              </a:rPr>
              <a:t>-formoterol bajas dosis a necesidad para pacientes con terapia de mantenimiento y terapia aliviadora</a:t>
            </a:r>
            <a:r>
              <a:rPr lang="es-CO" sz="1197" dirty="0">
                <a:solidFill>
                  <a:schemeClr val="tx1"/>
                </a:solidFill>
                <a:latin typeface="Century Gothic" pitchFamily="34" charset="0"/>
                <a:cs typeface="Calibri"/>
              </a:rPr>
              <a:t> Ɨ </a:t>
            </a:r>
            <a:r>
              <a:rPr lang="es-CO" sz="1197" dirty="0" err="1">
                <a:solidFill>
                  <a:schemeClr val="tx1"/>
                </a:solidFill>
                <a:latin typeface="Century Gothic" pitchFamily="34" charset="0"/>
                <a:cs typeface="Calibri"/>
              </a:rPr>
              <a:t>Ɨ</a:t>
            </a:r>
            <a:endParaRPr lang="es-CO" sz="1197" dirty="0">
              <a:solidFill>
                <a:schemeClr val="tx1"/>
              </a:solidFill>
              <a:latin typeface="Century Gothic" pitchFamily="34" charset="0"/>
            </a:endParaRPr>
          </a:p>
        </p:txBody>
      </p:sp>
      <p:sp>
        <p:nvSpPr>
          <p:cNvPr id="37" name="30 CuadroTexto">
            <a:extLst>
              <a:ext uri="{FF2B5EF4-FFF2-40B4-BE49-F238E27FC236}">
                <a16:creationId xmlns:a16="http://schemas.microsoft.com/office/drawing/2014/main" id="{ED9C87E1-52A4-475E-A3DA-707AE20B36C3}"/>
              </a:ext>
            </a:extLst>
          </p:cNvPr>
          <p:cNvSpPr txBox="1"/>
          <p:nvPr/>
        </p:nvSpPr>
        <p:spPr>
          <a:xfrm>
            <a:off x="987051" y="598932"/>
            <a:ext cx="5025124" cy="460386"/>
          </a:xfrm>
          <a:prstGeom prst="rect">
            <a:avLst/>
          </a:prstGeom>
          <a:noFill/>
        </p:spPr>
        <p:txBody>
          <a:bodyPr wrap="square" rtlCol="0">
            <a:spAutoFit/>
          </a:bodyPr>
          <a:lstStyle/>
          <a:p>
            <a:r>
              <a:rPr lang="es-CO" sz="2393" dirty="0">
                <a:latin typeface="Century Gothic" pitchFamily="34" charset="0"/>
              </a:rPr>
              <a:t>GINA 2020</a:t>
            </a:r>
          </a:p>
        </p:txBody>
      </p:sp>
      <p:cxnSp>
        <p:nvCxnSpPr>
          <p:cNvPr id="35" name="56 Conector recto de flecha">
            <a:extLst>
              <a:ext uri="{FF2B5EF4-FFF2-40B4-BE49-F238E27FC236}">
                <a16:creationId xmlns:a16="http://schemas.microsoft.com/office/drawing/2014/main" id="{C357965D-263F-4540-9AB5-5D97E10BF3DC}"/>
              </a:ext>
            </a:extLst>
          </p:cNvPr>
          <p:cNvCxnSpPr>
            <a:cxnSpLocks/>
          </p:cNvCxnSpPr>
          <p:nvPr/>
        </p:nvCxnSpPr>
        <p:spPr>
          <a:xfrm flipV="1">
            <a:off x="6475255" y="1335513"/>
            <a:ext cx="0" cy="1908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1" name="Grupo 10">
            <a:extLst>
              <a:ext uri="{FF2B5EF4-FFF2-40B4-BE49-F238E27FC236}">
                <a16:creationId xmlns:a16="http://schemas.microsoft.com/office/drawing/2014/main" id="{2176CEF8-1BA1-451A-BD43-47DD8DE9EC80}"/>
              </a:ext>
            </a:extLst>
          </p:cNvPr>
          <p:cNvGrpSpPr/>
          <p:nvPr/>
        </p:nvGrpSpPr>
        <p:grpSpPr>
          <a:xfrm>
            <a:off x="7603980" y="2260374"/>
            <a:ext cx="4310743" cy="2813240"/>
            <a:chOff x="7597055" y="2129638"/>
            <a:chExt cx="4322717" cy="2821055"/>
          </a:xfrm>
        </p:grpSpPr>
        <p:sp>
          <p:nvSpPr>
            <p:cNvPr id="34" name="55 CuadroTexto">
              <a:extLst>
                <a:ext uri="{FF2B5EF4-FFF2-40B4-BE49-F238E27FC236}">
                  <a16:creationId xmlns:a16="http://schemas.microsoft.com/office/drawing/2014/main" id="{EBB50C36-B289-4200-959F-98CD889CABC3}"/>
                </a:ext>
              </a:extLst>
            </p:cNvPr>
            <p:cNvSpPr txBox="1"/>
            <p:nvPr/>
          </p:nvSpPr>
          <p:spPr>
            <a:xfrm>
              <a:off x="8571069" y="2129638"/>
              <a:ext cx="3348703" cy="307777"/>
            </a:xfrm>
            <a:prstGeom prst="rect">
              <a:avLst/>
            </a:prstGeom>
            <a:noFill/>
          </p:spPr>
          <p:txBody>
            <a:bodyPr wrap="square" rtlCol="0">
              <a:spAutoFit/>
            </a:bodyPr>
            <a:lstStyle/>
            <a:p>
              <a:r>
                <a:rPr lang="es-CO" sz="1396" dirty="0">
                  <a:latin typeface="Century Gothic" pitchFamily="34" charset="0"/>
                </a:rPr>
                <a:t>≥ 12 años</a:t>
              </a:r>
            </a:p>
          </p:txBody>
        </p:sp>
        <p:sp>
          <p:nvSpPr>
            <p:cNvPr id="2" name="Rectángulo 1">
              <a:extLst>
                <a:ext uri="{FF2B5EF4-FFF2-40B4-BE49-F238E27FC236}">
                  <a16:creationId xmlns:a16="http://schemas.microsoft.com/office/drawing/2014/main" id="{924516B3-5444-4EC4-B4E3-6D33443ACB1A}"/>
                </a:ext>
              </a:extLst>
            </p:cNvPr>
            <p:cNvSpPr/>
            <p:nvPr/>
          </p:nvSpPr>
          <p:spPr>
            <a:xfrm>
              <a:off x="9148551" y="2958276"/>
              <a:ext cx="2624968" cy="1200963"/>
            </a:xfrm>
            <a:prstGeom prst="rect">
              <a:avLst/>
            </a:prstGeom>
          </p:spPr>
          <p:txBody>
            <a:bodyPr wrap="square">
              <a:spAutoFit/>
            </a:bodyPr>
            <a:lstStyle/>
            <a:p>
              <a:pPr marL="170970" indent="-170970">
                <a:buFont typeface="Arial" panose="020B0604020202020204" pitchFamily="34" charset="0"/>
                <a:buChar char="•"/>
              </a:pPr>
              <a:r>
                <a:rPr lang="es-CO" sz="1197" dirty="0">
                  <a:solidFill>
                    <a:prstClr val="black"/>
                  </a:solidFill>
                  <a:latin typeface="Century Gothic" panose="020B0502020202020204" pitchFamily="34" charset="0"/>
                </a:rPr>
                <a:t>Flut-vil</a:t>
              </a:r>
            </a:p>
            <a:p>
              <a:pPr marL="170970" indent="-170970">
                <a:buFont typeface="Arial" panose="020B0604020202020204" pitchFamily="34" charset="0"/>
                <a:buChar char="•"/>
              </a:pPr>
              <a:r>
                <a:rPr lang="es-CO" sz="1197" dirty="0">
                  <a:solidFill>
                    <a:prstClr val="black"/>
                  </a:solidFill>
                  <a:latin typeface="Century Gothic" panose="020B0502020202020204" pitchFamily="34" charset="0"/>
                </a:rPr>
                <a:t>Flut-form</a:t>
              </a:r>
            </a:p>
            <a:p>
              <a:pPr marL="170970" indent="-170970">
                <a:buFont typeface="Arial" panose="020B0604020202020204" pitchFamily="34" charset="0"/>
                <a:buChar char="•"/>
              </a:pPr>
              <a:r>
                <a:rPr lang="es-CO" sz="1197" dirty="0">
                  <a:solidFill>
                    <a:prstClr val="black"/>
                  </a:solidFill>
                  <a:latin typeface="Century Gothic" panose="020B0502020202020204" pitchFamily="34" charset="0"/>
                </a:rPr>
                <a:t>Flut-salm</a:t>
              </a:r>
            </a:p>
            <a:p>
              <a:pPr marL="170970" indent="-170970">
                <a:buFont typeface="Arial" panose="020B0604020202020204" pitchFamily="34" charset="0"/>
                <a:buChar char="•"/>
              </a:pPr>
              <a:r>
                <a:rPr lang="es-CO" sz="1197" dirty="0" err="1">
                  <a:solidFill>
                    <a:prstClr val="black"/>
                  </a:solidFill>
                  <a:latin typeface="Century Gothic" panose="020B0502020202020204" pitchFamily="34" charset="0"/>
                </a:rPr>
                <a:t>Beclo</a:t>
              </a:r>
              <a:r>
                <a:rPr lang="es-CO" sz="1197" dirty="0">
                  <a:solidFill>
                    <a:prstClr val="black"/>
                  </a:solidFill>
                  <a:latin typeface="Century Gothic" panose="020B0502020202020204" pitchFamily="34" charset="0"/>
                </a:rPr>
                <a:t>- </a:t>
              </a:r>
              <a:r>
                <a:rPr lang="es-CO" sz="1197" dirty="0" err="1">
                  <a:solidFill>
                    <a:prstClr val="black"/>
                  </a:solidFill>
                  <a:latin typeface="Century Gothic" panose="020B0502020202020204" pitchFamily="34" charset="0"/>
                </a:rPr>
                <a:t>form</a:t>
              </a:r>
              <a:endParaRPr lang="es-CO" sz="1197" dirty="0">
                <a:solidFill>
                  <a:prstClr val="black"/>
                </a:solidFill>
                <a:latin typeface="Century Gothic" panose="020B0502020202020204" pitchFamily="34" charset="0"/>
              </a:endParaRPr>
            </a:p>
            <a:p>
              <a:pPr marL="170970" indent="-170970">
                <a:buFont typeface="Arial" panose="020B0604020202020204" pitchFamily="34" charset="0"/>
                <a:buChar char="•"/>
              </a:pPr>
              <a:r>
                <a:rPr lang="es-CO" sz="1197" dirty="0">
                  <a:solidFill>
                    <a:prstClr val="black"/>
                  </a:solidFill>
                  <a:latin typeface="Century Gothic" panose="020B0502020202020204" pitchFamily="34" charset="0"/>
                </a:rPr>
                <a:t>Bud-</a:t>
              </a:r>
              <a:r>
                <a:rPr lang="es-CO" sz="1197" dirty="0" err="1">
                  <a:solidFill>
                    <a:prstClr val="black"/>
                  </a:solidFill>
                  <a:latin typeface="Century Gothic" panose="020B0502020202020204" pitchFamily="34" charset="0"/>
                </a:rPr>
                <a:t>form</a:t>
              </a:r>
              <a:endParaRPr lang="es-CO" sz="1197" dirty="0">
                <a:solidFill>
                  <a:prstClr val="black"/>
                </a:solidFill>
                <a:latin typeface="Century Gothic" panose="020B0502020202020204" pitchFamily="34" charset="0"/>
              </a:endParaRPr>
            </a:p>
            <a:p>
              <a:pPr marL="170970" indent="-170970">
                <a:buFont typeface="Arial" panose="020B0604020202020204" pitchFamily="34" charset="0"/>
                <a:buChar char="•"/>
              </a:pPr>
              <a:r>
                <a:rPr lang="es-CO" sz="1197" dirty="0" err="1">
                  <a:solidFill>
                    <a:prstClr val="black"/>
                  </a:solidFill>
                  <a:latin typeface="Century Gothic" panose="020B0502020202020204" pitchFamily="34" charset="0"/>
                </a:rPr>
                <a:t>Momet-form</a:t>
              </a:r>
              <a:endParaRPr lang="es-CO" sz="1795" dirty="0">
                <a:latin typeface="Century Gothic" panose="020B0502020202020204" pitchFamily="34" charset="0"/>
              </a:endParaRPr>
            </a:p>
          </p:txBody>
        </p:sp>
        <p:sp>
          <p:nvSpPr>
            <p:cNvPr id="38" name="Rectángulo 37">
              <a:extLst>
                <a:ext uri="{FF2B5EF4-FFF2-40B4-BE49-F238E27FC236}">
                  <a16:creationId xmlns:a16="http://schemas.microsoft.com/office/drawing/2014/main" id="{A40731AC-6DD2-4988-AAF6-C1FF0D18D96A}"/>
                </a:ext>
              </a:extLst>
            </p:cNvPr>
            <p:cNvSpPr/>
            <p:nvPr/>
          </p:nvSpPr>
          <p:spPr>
            <a:xfrm>
              <a:off x="10377692" y="4489028"/>
              <a:ext cx="1282940" cy="461665"/>
            </a:xfrm>
            <a:prstGeom prst="rect">
              <a:avLst/>
            </a:prstGeom>
          </p:spPr>
          <p:txBody>
            <a:bodyPr wrap="square">
              <a:spAutoFit/>
            </a:bodyPr>
            <a:lstStyle/>
            <a:p>
              <a:pPr marL="170970" indent="-170970">
                <a:buFont typeface="Arial" panose="020B0604020202020204" pitchFamily="34" charset="0"/>
                <a:buChar char="•"/>
              </a:pPr>
              <a:r>
                <a:rPr lang="es-CO" sz="1197" dirty="0" err="1">
                  <a:solidFill>
                    <a:prstClr val="black"/>
                  </a:solidFill>
                  <a:latin typeface="Century Gothic" panose="020B0502020202020204" pitchFamily="34" charset="0"/>
                </a:rPr>
                <a:t>Beclo</a:t>
              </a:r>
              <a:r>
                <a:rPr lang="es-CO" sz="1197" dirty="0">
                  <a:solidFill>
                    <a:prstClr val="black"/>
                  </a:solidFill>
                  <a:latin typeface="Century Gothic" panose="020B0502020202020204" pitchFamily="34" charset="0"/>
                </a:rPr>
                <a:t>- </a:t>
              </a:r>
              <a:r>
                <a:rPr lang="es-CO" sz="1197" dirty="0" err="1">
                  <a:solidFill>
                    <a:prstClr val="black"/>
                  </a:solidFill>
                  <a:latin typeface="Century Gothic" panose="020B0502020202020204" pitchFamily="34" charset="0"/>
                </a:rPr>
                <a:t>form</a:t>
              </a:r>
              <a:endParaRPr lang="es-CO" sz="1197" dirty="0">
                <a:solidFill>
                  <a:prstClr val="black"/>
                </a:solidFill>
                <a:latin typeface="Century Gothic" panose="020B0502020202020204" pitchFamily="34" charset="0"/>
              </a:endParaRPr>
            </a:p>
            <a:p>
              <a:pPr marL="170970" indent="-170970">
                <a:buFont typeface="Arial" panose="020B0604020202020204" pitchFamily="34" charset="0"/>
                <a:buChar char="•"/>
              </a:pPr>
              <a:r>
                <a:rPr lang="es-CO" sz="1197" dirty="0">
                  <a:solidFill>
                    <a:prstClr val="black"/>
                  </a:solidFill>
                  <a:latin typeface="Century Gothic" panose="020B0502020202020204" pitchFamily="34" charset="0"/>
                </a:rPr>
                <a:t>Bud-</a:t>
              </a:r>
              <a:r>
                <a:rPr lang="es-CO" sz="1197" dirty="0" err="1">
                  <a:solidFill>
                    <a:prstClr val="black"/>
                  </a:solidFill>
                  <a:latin typeface="Century Gothic" panose="020B0502020202020204" pitchFamily="34" charset="0"/>
                </a:rPr>
                <a:t>form</a:t>
              </a:r>
              <a:endParaRPr lang="es-CO" sz="1197" dirty="0">
                <a:solidFill>
                  <a:prstClr val="black"/>
                </a:solidFill>
                <a:latin typeface="Century Gothic" panose="020B0502020202020204" pitchFamily="34" charset="0"/>
              </a:endParaRPr>
            </a:p>
          </p:txBody>
        </p:sp>
        <p:cxnSp>
          <p:nvCxnSpPr>
            <p:cNvPr id="5" name="Conector recto de flecha 4">
              <a:extLst>
                <a:ext uri="{FF2B5EF4-FFF2-40B4-BE49-F238E27FC236}">
                  <a16:creationId xmlns:a16="http://schemas.microsoft.com/office/drawing/2014/main" id="{5475DB10-E45A-4064-94A2-99BCF14BEF73}"/>
                </a:ext>
              </a:extLst>
            </p:cNvPr>
            <p:cNvCxnSpPr/>
            <p:nvPr/>
          </p:nvCxnSpPr>
          <p:spPr>
            <a:xfrm>
              <a:off x="7597055" y="2286397"/>
              <a:ext cx="864096" cy="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6F861C0C-F2F9-492E-964D-B3855CEA424E}"/>
                </a:ext>
              </a:extLst>
            </p:cNvPr>
            <p:cNvCxnSpPr>
              <a:cxnSpLocks/>
            </p:cNvCxnSpPr>
            <p:nvPr/>
          </p:nvCxnSpPr>
          <p:spPr>
            <a:xfrm flipV="1">
              <a:off x="8965207" y="2852319"/>
              <a:ext cx="0" cy="1378295"/>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upo 23">
            <a:extLst>
              <a:ext uri="{FF2B5EF4-FFF2-40B4-BE49-F238E27FC236}">
                <a16:creationId xmlns:a16="http://schemas.microsoft.com/office/drawing/2014/main" id="{D5A61260-FFFF-462E-8DAA-C0F0744FA260}"/>
              </a:ext>
            </a:extLst>
          </p:cNvPr>
          <p:cNvGrpSpPr/>
          <p:nvPr/>
        </p:nvGrpSpPr>
        <p:grpSpPr>
          <a:xfrm>
            <a:off x="7603979" y="2273082"/>
            <a:ext cx="4164895" cy="3194025"/>
            <a:chOff x="7597055" y="2142382"/>
            <a:chExt cx="4176464" cy="3202897"/>
          </a:xfrm>
        </p:grpSpPr>
        <p:cxnSp>
          <p:nvCxnSpPr>
            <p:cNvPr id="56" name="Conector recto de flecha 55">
              <a:extLst>
                <a:ext uri="{FF2B5EF4-FFF2-40B4-BE49-F238E27FC236}">
                  <a16:creationId xmlns:a16="http://schemas.microsoft.com/office/drawing/2014/main" id="{ED848246-3F47-4848-BEB8-5931A5B4B3EE}"/>
                </a:ext>
              </a:extLst>
            </p:cNvPr>
            <p:cNvCxnSpPr>
              <a:cxnSpLocks/>
            </p:cNvCxnSpPr>
            <p:nvPr/>
          </p:nvCxnSpPr>
          <p:spPr>
            <a:xfrm>
              <a:off x="7597055" y="2286397"/>
              <a:ext cx="2508616" cy="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55 CuadroTexto">
              <a:extLst>
                <a:ext uri="{FF2B5EF4-FFF2-40B4-BE49-F238E27FC236}">
                  <a16:creationId xmlns:a16="http://schemas.microsoft.com/office/drawing/2014/main" id="{ABD6BB1B-249D-4E67-A9E3-C497A445168C}"/>
                </a:ext>
              </a:extLst>
            </p:cNvPr>
            <p:cNvSpPr txBox="1"/>
            <p:nvPr/>
          </p:nvSpPr>
          <p:spPr>
            <a:xfrm>
              <a:off x="10275253" y="2142382"/>
              <a:ext cx="1498266" cy="276999"/>
            </a:xfrm>
            <a:prstGeom prst="rect">
              <a:avLst/>
            </a:prstGeom>
            <a:noFill/>
          </p:spPr>
          <p:txBody>
            <a:bodyPr wrap="square" rtlCol="0">
              <a:spAutoFit/>
            </a:bodyPr>
            <a:lstStyle/>
            <a:p>
              <a:r>
                <a:rPr lang="es-CO" sz="1197" dirty="0">
                  <a:latin typeface="Century Gothic" pitchFamily="34" charset="0"/>
                </a:rPr>
                <a:t>6 – 11 años</a:t>
              </a:r>
            </a:p>
          </p:txBody>
        </p:sp>
        <p:cxnSp>
          <p:nvCxnSpPr>
            <p:cNvPr id="15" name="Conector recto 14">
              <a:extLst>
                <a:ext uri="{FF2B5EF4-FFF2-40B4-BE49-F238E27FC236}">
                  <a16:creationId xmlns:a16="http://schemas.microsoft.com/office/drawing/2014/main" id="{348FDFD3-40C6-4147-8C23-EF9D68488919}"/>
                </a:ext>
              </a:extLst>
            </p:cNvPr>
            <p:cNvCxnSpPr/>
            <p:nvPr/>
          </p:nvCxnSpPr>
          <p:spPr>
            <a:xfrm>
              <a:off x="10333359" y="5335400"/>
              <a:ext cx="41101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7AD4994D-7734-4F0B-8A1C-4DBDE07F6040}"/>
                </a:ext>
              </a:extLst>
            </p:cNvPr>
            <p:cNvCxnSpPr>
              <a:cxnSpLocks/>
            </p:cNvCxnSpPr>
            <p:nvPr/>
          </p:nvCxnSpPr>
          <p:spPr>
            <a:xfrm flipV="1">
              <a:off x="10744369" y="2528599"/>
              <a:ext cx="0" cy="281668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86C529E4-E781-49ED-B86B-5EB966F9EFE6}"/>
                </a:ext>
              </a:extLst>
            </p:cNvPr>
            <p:cNvCxnSpPr/>
            <p:nvPr/>
          </p:nvCxnSpPr>
          <p:spPr>
            <a:xfrm>
              <a:off x="7597055" y="3654549"/>
              <a:ext cx="31473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0" name="55 CuadroTexto">
            <a:extLst>
              <a:ext uri="{FF2B5EF4-FFF2-40B4-BE49-F238E27FC236}">
                <a16:creationId xmlns:a16="http://schemas.microsoft.com/office/drawing/2014/main" id="{E3100488-3B45-4783-A7FA-C88C84F60033}"/>
              </a:ext>
            </a:extLst>
          </p:cNvPr>
          <p:cNvSpPr txBox="1"/>
          <p:nvPr/>
        </p:nvSpPr>
        <p:spPr>
          <a:xfrm>
            <a:off x="4947068" y="252050"/>
            <a:ext cx="3662231" cy="1166311"/>
          </a:xfrm>
          <a:prstGeom prst="rect">
            <a:avLst/>
          </a:prstGeom>
          <a:noFill/>
        </p:spPr>
        <p:txBody>
          <a:bodyPr wrap="square" rtlCol="0">
            <a:spAutoFit/>
          </a:bodyPr>
          <a:lstStyle/>
          <a:p>
            <a:r>
              <a:rPr lang="es-CO" sz="1396" dirty="0">
                <a:latin typeface="Century Gothic" pitchFamily="34" charset="0"/>
              </a:rPr>
              <a:t>ICS/LABA diario vs ICS igual dosis o dosis más altas + SABA a necesidad:</a:t>
            </a:r>
          </a:p>
          <a:p>
            <a:r>
              <a:rPr lang="es-CO" sz="1396" dirty="0">
                <a:latin typeface="Century Gothic" pitchFamily="34" charset="0"/>
              </a:rPr>
              <a:t>↑ síntomas, función pulmonar </a:t>
            </a:r>
          </a:p>
          <a:p>
            <a:r>
              <a:rPr lang="es-CO" sz="1396" dirty="0">
                <a:latin typeface="Century Gothic" pitchFamily="34" charset="0"/>
              </a:rPr>
              <a:t>↓ exacerbaciones </a:t>
            </a:r>
          </a:p>
          <a:p>
            <a:r>
              <a:rPr lang="es-CO" sz="1396" dirty="0">
                <a:latin typeface="Century Gothic" pitchFamily="34" charset="0"/>
              </a:rPr>
              <a:t>(Evidencia A)</a:t>
            </a:r>
          </a:p>
        </p:txBody>
      </p:sp>
      <p:sp>
        <p:nvSpPr>
          <p:cNvPr id="43" name="46 CuadroTexto">
            <a:extLst>
              <a:ext uri="{FF2B5EF4-FFF2-40B4-BE49-F238E27FC236}">
                <a16:creationId xmlns:a16="http://schemas.microsoft.com/office/drawing/2014/main" id="{37D50491-2FD4-4E7D-8161-FB117981A3C3}"/>
              </a:ext>
            </a:extLst>
          </p:cNvPr>
          <p:cNvSpPr txBox="1"/>
          <p:nvPr/>
        </p:nvSpPr>
        <p:spPr>
          <a:xfrm>
            <a:off x="2116620" y="5702838"/>
            <a:ext cx="4266614" cy="399002"/>
          </a:xfrm>
          <a:prstGeom prst="rect">
            <a:avLst/>
          </a:prstGeom>
          <a:noFill/>
        </p:spPr>
        <p:txBody>
          <a:bodyPr wrap="square" rtlCol="0">
            <a:spAutoFit/>
          </a:bodyPr>
          <a:lstStyle/>
          <a:p>
            <a:r>
              <a:rPr lang="es-CO" sz="997" dirty="0">
                <a:latin typeface="Century Gothic" pitchFamily="34" charset="0"/>
              </a:rPr>
              <a:t>* Off </a:t>
            </a:r>
            <a:r>
              <a:rPr lang="es-CO" sz="997" dirty="0" err="1">
                <a:latin typeface="Century Gothic" pitchFamily="34" charset="0"/>
              </a:rPr>
              <a:t>label</a:t>
            </a:r>
            <a:r>
              <a:rPr lang="es-CO" sz="997" dirty="0">
                <a:latin typeface="Century Gothic" pitchFamily="34" charset="0"/>
              </a:rPr>
              <a:t>- datos solo con </a:t>
            </a:r>
            <a:r>
              <a:rPr lang="es-CO" sz="997" dirty="0" err="1">
                <a:latin typeface="Century Gothic" pitchFamily="34" charset="0"/>
              </a:rPr>
              <a:t>bud-form</a:t>
            </a:r>
            <a:endParaRPr lang="es-CO" sz="997" dirty="0">
              <a:latin typeface="Century Gothic" pitchFamily="34" charset="0"/>
            </a:endParaRPr>
          </a:p>
          <a:p>
            <a:r>
              <a:rPr lang="es-CO" sz="997" dirty="0">
                <a:latin typeface="Century Gothic" pitchFamily="34" charset="0"/>
                <a:cs typeface="Calibri"/>
              </a:rPr>
              <a:t>Ɨ Off </a:t>
            </a:r>
            <a:r>
              <a:rPr lang="es-CO" sz="997" dirty="0" err="1">
                <a:latin typeface="Century Gothic" pitchFamily="34" charset="0"/>
                <a:cs typeface="Calibri"/>
              </a:rPr>
              <a:t>label</a:t>
            </a:r>
            <a:r>
              <a:rPr lang="es-CO" sz="997" dirty="0">
                <a:latin typeface="Century Gothic" pitchFamily="34" charset="0"/>
                <a:cs typeface="Calibri"/>
              </a:rPr>
              <a:t>, separados o inhalador combinado </a:t>
            </a:r>
            <a:r>
              <a:rPr lang="es-CO" sz="997" dirty="0" err="1">
                <a:latin typeface="Century Gothic" pitchFamily="34" charset="0"/>
                <a:cs typeface="Calibri"/>
              </a:rPr>
              <a:t>ICS</a:t>
            </a:r>
            <a:r>
              <a:rPr lang="es-CO" sz="997" dirty="0">
                <a:latin typeface="Century Gothic" pitchFamily="34" charset="0"/>
                <a:cs typeface="Calibri"/>
              </a:rPr>
              <a:t> y </a:t>
            </a:r>
            <a:r>
              <a:rPr lang="es-CO" sz="997" dirty="0" err="1">
                <a:latin typeface="Century Gothic" pitchFamily="34" charset="0"/>
                <a:cs typeface="Calibri"/>
              </a:rPr>
              <a:t>SABA</a:t>
            </a:r>
            <a:endParaRPr lang="es-CO" sz="997" dirty="0">
              <a:latin typeface="Century Gothic" pitchFamily="34" charset="0"/>
            </a:endParaRPr>
          </a:p>
        </p:txBody>
      </p:sp>
      <p:sp>
        <p:nvSpPr>
          <p:cNvPr id="45" name="50 CuadroTexto">
            <a:extLst>
              <a:ext uri="{FF2B5EF4-FFF2-40B4-BE49-F238E27FC236}">
                <a16:creationId xmlns:a16="http://schemas.microsoft.com/office/drawing/2014/main" id="{3BAB6DC2-259D-498A-ABF3-AAEB01BEA418}"/>
              </a:ext>
            </a:extLst>
          </p:cNvPr>
          <p:cNvSpPr txBox="1"/>
          <p:nvPr/>
        </p:nvSpPr>
        <p:spPr>
          <a:xfrm>
            <a:off x="6455042" y="5702840"/>
            <a:ext cx="3805853" cy="552463"/>
          </a:xfrm>
          <a:prstGeom prst="rect">
            <a:avLst/>
          </a:prstGeom>
          <a:noFill/>
        </p:spPr>
        <p:txBody>
          <a:bodyPr wrap="square" rtlCol="0">
            <a:spAutoFit/>
          </a:bodyPr>
          <a:lstStyle/>
          <a:p>
            <a:r>
              <a:rPr lang="es-CO" sz="997" dirty="0">
                <a:latin typeface="Century Gothic" pitchFamily="34" charset="0"/>
                <a:cs typeface="Calibri"/>
              </a:rPr>
              <a:t>Ɨ </a:t>
            </a:r>
            <a:r>
              <a:rPr lang="es-CO" sz="997" dirty="0" err="1">
                <a:latin typeface="Century Gothic" pitchFamily="34" charset="0"/>
                <a:cs typeface="Calibri"/>
              </a:rPr>
              <a:t>Ɨ</a:t>
            </a:r>
            <a:r>
              <a:rPr lang="es-CO" sz="997" dirty="0">
                <a:latin typeface="Century Gothic" pitchFamily="34" charset="0"/>
                <a:cs typeface="Calibri"/>
              </a:rPr>
              <a:t> ICS-</a:t>
            </a:r>
            <a:r>
              <a:rPr lang="es-CO" sz="997" dirty="0" err="1">
                <a:latin typeface="Century Gothic" pitchFamily="34" charset="0"/>
                <a:cs typeface="Calibri"/>
              </a:rPr>
              <a:t>form</a:t>
            </a:r>
            <a:r>
              <a:rPr lang="es-CO" sz="997" dirty="0">
                <a:latin typeface="Century Gothic" pitchFamily="34" charset="0"/>
                <a:cs typeface="Calibri"/>
              </a:rPr>
              <a:t> a bajas dosis es la terapia aliviadora para pacientes en terapia de mantenimiento y terapia aliviadora.  # Considere IT-SL</a:t>
            </a:r>
            <a:endParaRPr lang="es-CO" sz="997" dirty="0">
              <a:latin typeface="Century Gothic" pitchFamily="34" charset="0"/>
            </a:endParaRPr>
          </a:p>
        </p:txBody>
      </p:sp>
      <p:sp>
        <p:nvSpPr>
          <p:cNvPr id="40" name="37 Rectángulo">
            <a:extLst>
              <a:ext uri="{FF2B5EF4-FFF2-40B4-BE49-F238E27FC236}">
                <a16:creationId xmlns:a16="http://schemas.microsoft.com/office/drawing/2014/main" id="{5C364058-F620-4A3B-A502-024D838756AE}"/>
              </a:ext>
            </a:extLst>
          </p:cNvPr>
          <p:cNvSpPr/>
          <p:nvPr/>
        </p:nvSpPr>
        <p:spPr>
          <a:xfrm>
            <a:off x="2086354" y="5133288"/>
            <a:ext cx="8168277" cy="571504"/>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97" dirty="0" err="1">
                <a:solidFill>
                  <a:schemeClr val="tx1"/>
                </a:solidFill>
                <a:latin typeface="Century Gothic" pitchFamily="34" charset="0"/>
              </a:rPr>
              <a:t>SABA</a:t>
            </a:r>
            <a:r>
              <a:rPr lang="es-CO" sz="1197" dirty="0">
                <a:solidFill>
                  <a:schemeClr val="tx1"/>
                </a:solidFill>
                <a:latin typeface="Century Gothic" pitchFamily="34" charset="0"/>
              </a:rPr>
              <a:t> a necesidad</a:t>
            </a:r>
          </a:p>
        </p:txBody>
      </p:sp>
      <p:sp>
        <p:nvSpPr>
          <p:cNvPr id="47" name="53 CuadroTexto">
            <a:extLst>
              <a:ext uri="{FF2B5EF4-FFF2-40B4-BE49-F238E27FC236}">
                <a16:creationId xmlns:a16="http://schemas.microsoft.com/office/drawing/2014/main" id="{CB37AA36-D28C-434F-824C-35104060C0B8}"/>
              </a:ext>
            </a:extLst>
          </p:cNvPr>
          <p:cNvSpPr txBox="1"/>
          <p:nvPr/>
        </p:nvSpPr>
        <p:spPr>
          <a:xfrm>
            <a:off x="786438" y="6492325"/>
            <a:ext cx="10619128" cy="260885"/>
          </a:xfrm>
          <a:prstGeom prst="rect">
            <a:avLst/>
          </a:prstGeom>
          <a:noFill/>
        </p:spPr>
        <p:txBody>
          <a:bodyPr wrap="square" rtlCol="0">
            <a:spAutoFit/>
          </a:bodyPr>
          <a:lstStyle/>
          <a:p>
            <a:pPr algn="r"/>
            <a:r>
              <a:rPr lang="es-CO" sz="1097" dirty="0">
                <a:latin typeface="Century Gothic" pitchFamily="34" charset="0"/>
                <a:cs typeface="Calibri"/>
              </a:rPr>
              <a:t>Global strategy for asthma management and prevention, GINA updated 2020</a:t>
            </a:r>
            <a:endParaRPr lang="es-CO" sz="1097" dirty="0">
              <a:latin typeface="Century Gothic" pitchFamily="34" charset="0"/>
            </a:endParaRPr>
          </a:p>
        </p:txBody>
      </p:sp>
    </p:spTree>
    <p:extLst>
      <p:ext uri="{BB962C8B-B14F-4D97-AF65-F5344CB8AC3E}">
        <p14:creationId xmlns:p14="http://schemas.microsoft.com/office/powerpoint/2010/main" val="29266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3640989" y="3064950"/>
            <a:ext cx="1824488" cy="153476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dirty="0" err="1">
                <a:solidFill>
                  <a:schemeClr val="bg1">
                    <a:lumMod val="75000"/>
                  </a:schemeClr>
                </a:solidFill>
                <a:latin typeface="Century Gothic" pitchFamily="34" charset="0"/>
              </a:rPr>
              <a:t>LTRA</a:t>
            </a:r>
            <a:r>
              <a:rPr lang="es-CO" sz="1197" dirty="0">
                <a:solidFill>
                  <a:schemeClr val="bg1">
                    <a:lumMod val="75000"/>
                  </a:schemeClr>
                </a:solidFill>
                <a:latin typeface="Century Gothic" pitchFamily="34" charset="0"/>
              </a:rPr>
              <a:t> o bajas dosis de </a:t>
            </a:r>
            <a:r>
              <a:rPr lang="es-CO" sz="1197" dirty="0" err="1">
                <a:solidFill>
                  <a:schemeClr val="bg1">
                    <a:lumMod val="75000"/>
                  </a:schemeClr>
                </a:solidFill>
                <a:latin typeface="Century Gothic" pitchFamily="34" charset="0"/>
              </a:rPr>
              <a:t>ICS</a:t>
            </a:r>
            <a:r>
              <a:rPr lang="es-CO" sz="1197" dirty="0">
                <a:solidFill>
                  <a:schemeClr val="bg1">
                    <a:lumMod val="75000"/>
                  </a:schemeClr>
                </a:solidFill>
                <a:latin typeface="Century Gothic" pitchFamily="34" charset="0"/>
              </a:rPr>
              <a:t> cuando se requiera </a:t>
            </a:r>
            <a:r>
              <a:rPr lang="es-CO" sz="1197" dirty="0" err="1">
                <a:solidFill>
                  <a:schemeClr val="bg1">
                    <a:lumMod val="75000"/>
                  </a:schemeClr>
                </a:solidFill>
                <a:latin typeface="Century Gothic" pitchFamily="34" charset="0"/>
              </a:rPr>
              <a:t>SABA</a:t>
            </a:r>
            <a:r>
              <a:rPr lang="es-CO" sz="1197" dirty="0">
                <a:solidFill>
                  <a:schemeClr val="bg1">
                    <a:lumMod val="75000"/>
                  </a:schemeClr>
                </a:solidFill>
                <a:latin typeface="Century Gothic" pitchFamily="34" charset="0"/>
                <a:cs typeface="Calibri"/>
              </a:rPr>
              <a:t> Ɨ </a:t>
            </a:r>
            <a:endParaRPr lang="es-CO" sz="1197" dirty="0">
              <a:solidFill>
                <a:schemeClr val="bg1">
                  <a:lumMod val="75000"/>
                </a:schemeClr>
              </a:solidFill>
              <a:latin typeface="Century Gothic" pitchFamily="34" charset="0"/>
            </a:endParaRPr>
          </a:p>
        </p:txBody>
      </p:sp>
      <p:sp>
        <p:nvSpPr>
          <p:cNvPr id="14" name="13 Rectángulo"/>
          <p:cNvSpPr/>
          <p:nvPr/>
        </p:nvSpPr>
        <p:spPr>
          <a:xfrm>
            <a:off x="3640989" y="1971702"/>
            <a:ext cx="1824488" cy="109403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b="1" dirty="0">
                <a:solidFill>
                  <a:schemeClr val="bg1">
                    <a:lumMod val="75000"/>
                  </a:schemeClr>
                </a:solidFill>
                <a:latin typeface="Century Gothic" pitchFamily="34" charset="0"/>
              </a:rPr>
              <a:t>Paso 2</a:t>
            </a:r>
          </a:p>
          <a:p>
            <a:endParaRPr lang="es-CO" sz="1197" b="1" dirty="0">
              <a:solidFill>
                <a:schemeClr val="bg1">
                  <a:lumMod val="75000"/>
                </a:schemeClr>
              </a:solidFill>
              <a:latin typeface="Century Gothic" pitchFamily="34" charset="0"/>
            </a:endParaRPr>
          </a:p>
          <a:p>
            <a:r>
              <a:rPr lang="es-CO" sz="1197" dirty="0">
                <a:solidFill>
                  <a:schemeClr val="bg1">
                    <a:lumMod val="75000"/>
                  </a:schemeClr>
                </a:solidFill>
                <a:latin typeface="Century Gothic" pitchFamily="34" charset="0"/>
              </a:rPr>
              <a:t>ICS dosis bajas diarias o ICS- </a:t>
            </a:r>
            <a:r>
              <a:rPr lang="es-CO" sz="1197" dirty="0" err="1">
                <a:solidFill>
                  <a:schemeClr val="bg1">
                    <a:lumMod val="75000"/>
                  </a:schemeClr>
                </a:solidFill>
                <a:latin typeface="Century Gothic" pitchFamily="34" charset="0"/>
              </a:rPr>
              <a:t>form</a:t>
            </a:r>
            <a:r>
              <a:rPr lang="es-CO" sz="1197" dirty="0">
                <a:solidFill>
                  <a:schemeClr val="bg1">
                    <a:lumMod val="75000"/>
                  </a:schemeClr>
                </a:solidFill>
                <a:latin typeface="Century Gothic" pitchFamily="34" charset="0"/>
              </a:rPr>
              <a:t> dosis bajas a necesidad*</a:t>
            </a:r>
          </a:p>
        </p:txBody>
      </p:sp>
      <p:sp>
        <p:nvSpPr>
          <p:cNvPr id="29" name="26 Rectángulo">
            <a:extLst>
              <a:ext uri="{FF2B5EF4-FFF2-40B4-BE49-F238E27FC236}">
                <a16:creationId xmlns:a16="http://schemas.microsoft.com/office/drawing/2014/main" id="{B03E5EF5-AD66-49F8-9730-29DDB26E278E}"/>
              </a:ext>
            </a:extLst>
          </p:cNvPr>
          <p:cNvSpPr/>
          <p:nvPr/>
        </p:nvSpPr>
        <p:spPr>
          <a:xfrm>
            <a:off x="5449724" y="3064951"/>
            <a:ext cx="1579787" cy="149804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dirty="0">
                <a:solidFill>
                  <a:schemeClr val="bg1">
                    <a:lumMod val="75000"/>
                  </a:schemeClr>
                </a:solidFill>
                <a:latin typeface="Century Gothic" pitchFamily="34" charset="0"/>
              </a:rPr>
              <a:t>Dosis medias de </a:t>
            </a:r>
            <a:r>
              <a:rPr lang="es-CO" sz="1197" dirty="0" err="1">
                <a:solidFill>
                  <a:schemeClr val="bg1">
                    <a:lumMod val="75000"/>
                  </a:schemeClr>
                </a:solidFill>
                <a:latin typeface="Century Gothic" pitchFamily="34" charset="0"/>
              </a:rPr>
              <a:t>ICS</a:t>
            </a:r>
            <a:r>
              <a:rPr lang="es-CO" sz="1197" dirty="0">
                <a:solidFill>
                  <a:schemeClr val="bg1">
                    <a:lumMod val="75000"/>
                  </a:schemeClr>
                </a:solidFill>
                <a:latin typeface="Century Gothic" pitchFamily="34" charset="0"/>
              </a:rPr>
              <a:t> o dosis bajas </a:t>
            </a:r>
            <a:r>
              <a:rPr lang="es-CO" sz="1197" dirty="0" err="1">
                <a:solidFill>
                  <a:schemeClr val="bg1">
                    <a:lumMod val="75000"/>
                  </a:schemeClr>
                </a:solidFill>
                <a:latin typeface="Century Gothic" pitchFamily="34" charset="0"/>
              </a:rPr>
              <a:t>ICS</a:t>
            </a:r>
            <a:r>
              <a:rPr lang="es-CO" sz="1197" dirty="0">
                <a:solidFill>
                  <a:schemeClr val="bg1">
                    <a:lumMod val="75000"/>
                  </a:schemeClr>
                </a:solidFill>
                <a:latin typeface="Century Gothic" pitchFamily="34" charset="0"/>
              </a:rPr>
              <a:t> + </a:t>
            </a:r>
            <a:r>
              <a:rPr lang="es-CO" sz="1197" dirty="0" err="1">
                <a:solidFill>
                  <a:schemeClr val="bg1">
                    <a:lumMod val="75000"/>
                  </a:schemeClr>
                </a:solidFill>
                <a:latin typeface="Century Gothic" pitchFamily="34" charset="0"/>
              </a:rPr>
              <a:t>LTRA</a:t>
            </a:r>
            <a:r>
              <a:rPr lang="es-CO" sz="1197" dirty="0">
                <a:solidFill>
                  <a:schemeClr val="bg1">
                    <a:lumMod val="75000"/>
                  </a:schemeClr>
                </a:solidFill>
                <a:latin typeface="Century Gothic" pitchFamily="34" charset="0"/>
              </a:rPr>
              <a:t>#</a:t>
            </a:r>
          </a:p>
        </p:txBody>
      </p:sp>
      <p:sp>
        <p:nvSpPr>
          <p:cNvPr id="41" name="33 Rectángulo">
            <a:extLst>
              <a:ext uri="{FF2B5EF4-FFF2-40B4-BE49-F238E27FC236}">
                <a16:creationId xmlns:a16="http://schemas.microsoft.com/office/drawing/2014/main" id="{2E3B807D-AAD4-4060-92E7-8ECCE812FAFA}"/>
              </a:ext>
            </a:extLst>
          </p:cNvPr>
          <p:cNvSpPr/>
          <p:nvPr/>
        </p:nvSpPr>
        <p:spPr>
          <a:xfrm>
            <a:off x="7029512" y="3064951"/>
            <a:ext cx="1643290" cy="1534761"/>
          </a:xfrm>
          <a:prstGeom prst="rect">
            <a:avLst/>
          </a:prstGeom>
          <a:solidFill>
            <a:srgbClr val="EE5A08"/>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197" dirty="0">
              <a:solidFill>
                <a:schemeClr val="bg1"/>
              </a:solidFill>
              <a:latin typeface="Century Gothic" pitchFamily="34" charset="0"/>
            </a:endParaRPr>
          </a:p>
          <a:p>
            <a:r>
              <a:rPr lang="es-CO" sz="1197" dirty="0">
                <a:solidFill>
                  <a:schemeClr val="bg1"/>
                </a:solidFill>
                <a:latin typeface="Century Gothic" pitchFamily="34" charset="0"/>
              </a:rPr>
              <a:t>Altas dosis </a:t>
            </a:r>
            <a:r>
              <a:rPr lang="es-CO" sz="1197" dirty="0" err="1">
                <a:solidFill>
                  <a:schemeClr val="bg1"/>
                </a:solidFill>
                <a:latin typeface="Century Gothic" pitchFamily="34" charset="0"/>
              </a:rPr>
              <a:t>ICS</a:t>
            </a:r>
            <a:r>
              <a:rPr lang="es-CO" sz="1197" dirty="0">
                <a:solidFill>
                  <a:schemeClr val="bg1"/>
                </a:solidFill>
                <a:latin typeface="Century Gothic" pitchFamily="34" charset="0"/>
              </a:rPr>
              <a:t>, </a:t>
            </a:r>
            <a:r>
              <a:rPr lang="es-CO" sz="1197" dirty="0" err="1">
                <a:solidFill>
                  <a:schemeClr val="bg1"/>
                </a:solidFill>
                <a:latin typeface="Century Gothic" pitchFamily="34" charset="0"/>
              </a:rPr>
              <a:t>add-on</a:t>
            </a:r>
            <a:r>
              <a:rPr lang="es-CO" sz="1197" dirty="0">
                <a:solidFill>
                  <a:schemeClr val="bg1"/>
                </a:solidFill>
                <a:latin typeface="Century Gothic" pitchFamily="34" charset="0"/>
              </a:rPr>
              <a:t> tiotropio o </a:t>
            </a:r>
            <a:r>
              <a:rPr lang="es-CO" sz="1197" dirty="0" err="1">
                <a:solidFill>
                  <a:schemeClr val="bg1"/>
                </a:solidFill>
                <a:latin typeface="Century Gothic" pitchFamily="34" charset="0"/>
              </a:rPr>
              <a:t>add</a:t>
            </a:r>
            <a:r>
              <a:rPr lang="es-CO" sz="1197" dirty="0">
                <a:solidFill>
                  <a:schemeClr val="bg1"/>
                </a:solidFill>
                <a:latin typeface="Century Gothic" pitchFamily="34" charset="0"/>
              </a:rPr>
              <a:t> – </a:t>
            </a:r>
            <a:r>
              <a:rPr lang="es-CO" sz="1197" dirty="0" err="1">
                <a:solidFill>
                  <a:schemeClr val="bg1"/>
                </a:solidFill>
                <a:latin typeface="Century Gothic" pitchFamily="34" charset="0"/>
              </a:rPr>
              <a:t>on</a:t>
            </a:r>
            <a:r>
              <a:rPr lang="es-CO" sz="1197" dirty="0">
                <a:solidFill>
                  <a:schemeClr val="bg1"/>
                </a:solidFill>
                <a:latin typeface="Century Gothic" pitchFamily="34" charset="0"/>
              </a:rPr>
              <a:t> </a:t>
            </a:r>
            <a:r>
              <a:rPr lang="es-CO" sz="1197" dirty="0" err="1">
                <a:solidFill>
                  <a:schemeClr val="bg1"/>
                </a:solidFill>
                <a:latin typeface="Century Gothic" pitchFamily="34" charset="0"/>
              </a:rPr>
              <a:t>LTRA</a:t>
            </a:r>
            <a:r>
              <a:rPr lang="es-CO" sz="1197" dirty="0">
                <a:solidFill>
                  <a:schemeClr val="bg1"/>
                </a:solidFill>
                <a:latin typeface="Century Gothic" pitchFamily="34" charset="0"/>
              </a:rPr>
              <a:t>#</a:t>
            </a:r>
          </a:p>
          <a:p>
            <a:endParaRPr lang="es-CO" sz="1197" dirty="0">
              <a:solidFill>
                <a:schemeClr val="bg1"/>
              </a:solidFill>
              <a:latin typeface="Century Gothic" pitchFamily="34" charset="0"/>
            </a:endParaRPr>
          </a:p>
        </p:txBody>
      </p:sp>
      <p:sp>
        <p:nvSpPr>
          <p:cNvPr id="13" name="12 Rectángulo"/>
          <p:cNvSpPr/>
          <p:nvPr/>
        </p:nvSpPr>
        <p:spPr>
          <a:xfrm>
            <a:off x="2086355" y="2250717"/>
            <a:ext cx="1554634" cy="81502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b="1" dirty="0">
                <a:solidFill>
                  <a:schemeClr val="bg1">
                    <a:lumMod val="75000"/>
                  </a:schemeClr>
                </a:solidFill>
                <a:latin typeface="Century Gothic" pitchFamily="34" charset="0"/>
              </a:rPr>
              <a:t>Paso 1</a:t>
            </a: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p:txBody>
      </p:sp>
      <p:sp>
        <p:nvSpPr>
          <p:cNvPr id="1030" name="AutoShape 6" descr="Resultado de imagen para step gina 2019"/>
          <p:cNvSpPr>
            <a:spLocks noChangeAspect="1" noChangeArrowheads="1"/>
          </p:cNvSpPr>
          <p:nvPr/>
        </p:nvSpPr>
        <p:spPr bwMode="auto">
          <a:xfrm>
            <a:off x="234450" y="-182033"/>
            <a:ext cx="396108" cy="397934"/>
          </a:xfrm>
          <a:prstGeom prst="rect">
            <a:avLst/>
          </a:prstGeom>
          <a:noFill/>
        </p:spPr>
        <p:txBody>
          <a:bodyPr vert="horz" wrap="square" lIns="91187" tIns="45593" rIns="91187" bIns="45593" numCol="1" anchor="t" anchorCtr="0" compatLnSpc="1">
            <a:prstTxWarp prst="textNoShape">
              <a:avLst/>
            </a:prstTxWarp>
          </a:bodyPr>
          <a:lstStyle/>
          <a:p>
            <a:endParaRPr lang="es-CO" sz="1795"/>
          </a:p>
        </p:txBody>
      </p:sp>
      <p:cxnSp>
        <p:nvCxnSpPr>
          <p:cNvPr id="36" name="35 Conector recto"/>
          <p:cNvCxnSpPr/>
          <p:nvPr/>
        </p:nvCxnSpPr>
        <p:spPr>
          <a:xfrm>
            <a:off x="824231" y="2280516"/>
            <a:ext cx="1139842" cy="15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752991" y="2282100"/>
            <a:ext cx="1611321" cy="460386"/>
          </a:xfrm>
          <a:prstGeom prst="rect">
            <a:avLst/>
          </a:prstGeom>
          <a:noFill/>
        </p:spPr>
        <p:txBody>
          <a:bodyPr wrap="square" rtlCol="0">
            <a:spAutoFit/>
          </a:bodyPr>
          <a:lstStyle/>
          <a:p>
            <a:r>
              <a:rPr lang="es-CO" sz="1197" dirty="0">
                <a:latin typeface="Century Gothic" pitchFamily="34" charset="0"/>
              </a:rPr>
              <a:t>Controlador preferido</a:t>
            </a:r>
          </a:p>
        </p:txBody>
      </p:sp>
      <p:sp>
        <p:nvSpPr>
          <p:cNvPr id="46" name="45 CuadroTexto"/>
          <p:cNvSpPr txBox="1"/>
          <p:nvPr/>
        </p:nvSpPr>
        <p:spPr>
          <a:xfrm>
            <a:off x="468031" y="3064951"/>
            <a:ext cx="1611321" cy="460386"/>
          </a:xfrm>
          <a:prstGeom prst="rect">
            <a:avLst/>
          </a:prstGeom>
          <a:noFill/>
        </p:spPr>
        <p:txBody>
          <a:bodyPr wrap="square" rtlCol="0">
            <a:spAutoFit/>
          </a:bodyPr>
          <a:lstStyle/>
          <a:p>
            <a:pPr algn="r"/>
            <a:r>
              <a:rPr lang="es-CO" sz="1197" dirty="0">
                <a:latin typeface="Century Gothic" pitchFamily="34" charset="0"/>
              </a:rPr>
              <a:t>Otros controladores</a:t>
            </a:r>
          </a:p>
        </p:txBody>
      </p:sp>
      <p:cxnSp>
        <p:nvCxnSpPr>
          <p:cNvPr id="48" name="47 Conector recto"/>
          <p:cNvCxnSpPr/>
          <p:nvPr/>
        </p:nvCxnSpPr>
        <p:spPr>
          <a:xfrm flipV="1">
            <a:off x="859828" y="4632704"/>
            <a:ext cx="1104245" cy="319"/>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flipV="1">
            <a:off x="1144269" y="3067066"/>
            <a:ext cx="1396479" cy="319"/>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0" name="49 CuadroTexto"/>
          <p:cNvSpPr txBox="1"/>
          <p:nvPr/>
        </p:nvSpPr>
        <p:spPr>
          <a:xfrm>
            <a:off x="739800" y="4641753"/>
            <a:ext cx="1611321" cy="276232"/>
          </a:xfrm>
          <a:prstGeom prst="rect">
            <a:avLst/>
          </a:prstGeom>
          <a:noFill/>
        </p:spPr>
        <p:txBody>
          <a:bodyPr wrap="square" rtlCol="0">
            <a:spAutoFit/>
          </a:bodyPr>
          <a:lstStyle/>
          <a:p>
            <a:r>
              <a:rPr lang="es-CO" sz="1197" dirty="0">
                <a:latin typeface="Century Gothic" pitchFamily="34" charset="0"/>
              </a:rPr>
              <a:t>Aliviador</a:t>
            </a:r>
          </a:p>
        </p:txBody>
      </p:sp>
      <p:sp>
        <p:nvSpPr>
          <p:cNvPr id="33" name="32 Rectángulo"/>
          <p:cNvSpPr/>
          <p:nvPr/>
        </p:nvSpPr>
        <p:spPr>
          <a:xfrm>
            <a:off x="2086354" y="3064949"/>
            <a:ext cx="1554635" cy="153476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dirty="0" err="1">
                <a:solidFill>
                  <a:schemeClr val="bg1">
                    <a:lumMod val="75000"/>
                  </a:schemeClr>
                </a:solidFill>
                <a:latin typeface="Century Gothic" pitchFamily="34" charset="0"/>
              </a:rPr>
              <a:t>ICS</a:t>
            </a:r>
            <a:r>
              <a:rPr lang="es-CO" sz="1197" dirty="0">
                <a:solidFill>
                  <a:schemeClr val="bg1">
                    <a:lumMod val="75000"/>
                  </a:schemeClr>
                </a:solidFill>
                <a:latin typeface="Century Gothic" pitchFamily="34" charset="0"/>
              </a:rPr>
              <a:t> dosis bajas cuando se requiera el </a:t>
            </a:r>
            <a:r>
              <a:rPr lang="es-CO" sz="1197" dirty="0" err="1">
                <a:solidFill>
                  <a:schemeClr val="bg1">
                    <a:lumMod val="75000"/>
                  </a:schemeClr>
                </a:solidFill>
                <a:latin typeface="Century Gothic" pitchFamily="34" charset="0"/>
              </a:rPr>
              <a:t>SABA</a:t>
            </a:r>
            <a:r>
              <a:rPr lang="es-CO" sz="1197" dirty="0">
                <a:solidFill>
                  <a:schemeClr val="bg1">
                    <a:lumMod val="75000"/>
                  </a:schemeClr>
                </a:solidFill>
                <a:latin typeface="Century Gothic" pitchFamily="34" charset="0"/>
              </a:rPr>
              <a:t> </a:t>
            </a:r>
            <a:r>
              <a:rPr lang="es-CO" sz="1197" dirty="0">
                <a:solidFill>
                  <a:schemeClr val="bg1">
                    <a:lumMod val="75000"/>
                  </a:schemeClr>
                </a:solidFill>
                <a:latin typeface="Century Gothic" pitchFamily="34" charset="0"/>
                <a:cs typeface="Calibri"/>
              </a:rPr>
              <a:t>Ɨ</a:t>
            </a:r>
            <a:endParaRPr lang="es-CO" sz="1197" dirty="0">
              <a:solidFill>
                <a:schemeClr val="bg1">
                  <a:lumMod val="75000"/>
                </a:schemeClr>
              </a:solidFill>
              <a:latin typeface="Century Gothic" pitchFamily="34" charset="0"/>
            </a:endParaRPr>
          </a:p>
        </p:txBody>
      </p:sp>
      <p:sp>
        <p:nvSpPr>
          <p:cNvPr id="30" name="29 Rectángulo"/>
          <p:cNvSpPr/>
          <p:nvPr/>
        </p:nvSpPr>
        <p:spPr>
          <a:xfrm>
            <a:off x="2110188" y="2567061"/>
            <a:ext cx="1635663" cy="460386"/>
          </a:xfrm>
          <a:prstGeom prst="rect">
            <a:avLst/>
          </a:prstGeom>
        </p:spPr>
        <p:txBody>
          <a:bodyPr wrap="square">
            <a:spAutoFit/>
          </a:bodyPr>
          <a:lstStyle/>
          <a:p>
            <a:r>
              <a:rPr lang="es-CO" sz="1197" dirty="0" err="1">
                <a:solidFill>
                  <a:schemeClr val="bg1">
                    <a:lumMod val="75000"/>
                  </a:schemeClr>
                </a:solidFill>
                <a:latin typeface="Century Gothic" pitchFamily="34" charset="0"/>
              </a:rPr>
              <a:t>ICS-form</a:t>
            </a:r>
            <a:r>
              <a:rPr lang="es-CO" sz="1197" dirty="0">
                <a:solidFill>
                  <a:schemeClr val="bg1">
                    <a:lumMod val="75000"/>
                  </a:schemeClr>
                </a:solidFill>
                <a:latin typeface="Century Gothic" pitchFamily="34" charset="0"/>
              </a:rPr>
              <a:t> dosis bajas a necesidad</a:t>
            </a:r>
          </a:p>
        </p:txBody>
      </p:sp>
      <p:cxnSp>
        <p:nvCxnSpPr>
          <p:cNvPr id="52" name="51 Conector recto"/>
          <p:cNvCxnSpPr>
            <a:cxnSpLocks/>
          </p:cNvCxnSpPr>
          <p:nvPr/>
        </p:nvCxnSpPr>
        <p:spPr>
          <a:xfrm>
            <a:off x="1180433" y="5132917"/>
            <a:ext cx="905921" cy="367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681752" y="5132917"/>
            <a:ext cx="1422204" cy="460386"/>
          </a:xfrm>
          <a:prstGeom prst="rect">
            <a:avLst/>
          </a:prstGeom>
          <a:noFill/>
        </p:spPr>
        <p:txBody>
          <a:bodyPr wrap="square" rtlCol="0">
            <a:spAutoFit/>
          </a:bodyPr>
          <a:lstStyle/>
          <a:p>
            <a:pPr algn="r"/>
            <a:r>
              <a:rPr lang="es-CO" sz="1197" dirty="0">
                <a:latin typeface="Century Gothic" pitchFamily="34" charset="0"/>
              </a:rPr>
              <a:t>Otros </a:t>
            </a:r>
          </a:p>
          <a:p>
            <a:pPr algn="r"/>
            <a:r>
              <a:rPr lang="es-CO" sz="1197" dirty="0">
                <a:latin typeface="Century Gothic" pitchFamily="34" charset="0"/>
              </a:rPr>
              <a:t>aliviadores</a:t>
            </a:r>
          </a:p>
        </p:txBody>
      </p:sp>
      <p:sp>
        <p:nvSpPr>
          <p:cNvPr id="28" name="14 Rectángulo">
            <a:extLst>
              <a:ext uri="{FF2B5EF4-FFF2-40B4-BE49-F238E27FC236}">
                <a16:creationId xmlns:a16="http://schemas.microsoft.com/office/drawing/2014/main" id="{593CE2AA-E89B-44B1-8904-F70C71B17A92}"/>
              </a:ext>
            </a:extLst>
          </p:cNvPr>
          <p:cNvSpPr/>
          <p:nvPr/>
        </p:nvSpPr>
        <p:spPr>
          <a:xfrm>
            <a:off x="5449724" y="1641485"/>
            <a:ext cx="1583907" cy="142425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b="1" dirty="0">
                <a:solidFill>
                  <a:schemeClr val="bg1">
                    <a:lumMod val="75000"/>
                  </a:schemeClr>
                </a:solidFill>
                <a:latin typeface="Century Gothic" pitchFamily="34" charset="0"/>
              </a:rPr>
              <a:t>Paso 3</a:t>
            </a: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p:txBody>
      </p:sp>
      <p:sp>
        <p:nvSpPr>
          <p:cNvPr id="32" name="31 Rectángulo">
            <a:extLst>
              <a:ext uri="{FF2B5EF4-FFF2-40B4-BE49-F238E27FC236}">
                <a16:creationId xmlns:a16="http://schemas.microsoft.com/office/drawing/2014/main" id="{7566F305-556F-47B7-9E87-DB1C058F66CC}"/>
              </a:ext>
            </a:extLst>
          </p:cNvPr>
          <p:cNvSpPr/>
          <p:nvPr/>
        </p:nvSpPr>
        <p:spPr>
          <a:xfrm>
            <a:off x="5449724" y="2362069"/>
            <a:ext cx="1478396" cy="460386"/>
          </a:xfrm>
          <a:prstGeom prst="rect">
            <a:avLst/>
          </a:prstGeom>
        </p:spPr>
        <p:txBody>
          <a:bodyPr wrap="square">
            <a:spAutoFit/>
          </a:bodyPr>
          <a:lstStyle/>
          <a:p>
            <a:r>
              <a:rPr lang="es-CO" sz="1197" dirty="0" err="1">
                <a:solidFill>
                  <a:schemeClr val="bg1">
                    <a:lumMod val="75000"/>
                  </a:schemeClr>
                </a:solidFill>
                <a:latin typeface="Century Gothic" pitchFamily="34" charset="0"/>
              </a:rPr>
              <a:t>ICS-LABA</a:t>
            </a:r>
            <a:r>
              <a:rPr lang="es-CO" sz="1197" dirty="0">
                <a:solidFill>
                  <a:schemeClr val="bg1">
                    <a:lumMod val="75000"/>
                  </a:schemeClr>
                </a:solidFill>
                <a:latin typeface="Century Gothic" pitchFamily="34" charset="0"/>
              </a:rPr>
              <a:t> dosis bajas</a:t>
            </a:r>
          </a:p>
        </p:txBody>
      </p:sp>
      <p:sp>
        <p:nvSpPr>
          <p:cNvPr id="40" name="15 Rectángulo">
            <a:extLst>
              <a:ext uri="{FF2B5EF4-FFF2-40B4-BE49-F238E27FC236}">
                <a16:creationId xmlns:a16="http://schemas.microsoft.com/office/drawing/2014/main" id="{EDD54125-AE45-4797-94F4-84E473E55D22}"/>
              </a:ext>
            </a:extLst>
          </p:cNvPr>
          <p:cNvSpPr/>
          <p:nvPr/>
        </p:nvSpPr>
        <p:spPr>
          <a:xfrm>
            <a:off x="7029512" y="1317969"/>
            <a:ext cx="1643290" cy="1747773"/>
          </a:xfrm>
          <a:prstGeom prst="rect">
            <a:avLst/>
          </a:prstGeom>
          <a:solidFill>
            <a:srgbClr val="EE5A08"/>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197" b="1" dirty="0">
              <a:solidFill>
                <a:schemeClr val="bg1"/>
              </a:solidFill>
              <a:latin typeface="Century Gothic" pitchFamily="34" charset="0"/>
            </a:endParaRPr>
          </a:p>
          <a:p>
            <a:endParaRPr lang="es-CO" sz="1197" b="1" dirty="0">
              <a:solidFill>
                <a:schemeClr val="bg1"/>
              </a:solidFill>
              <a:latin typeface="Century Gothic" pitchFamily="34" charset="0"/>
            </a:endParaRPr>
          </a:p>
          <a:p>
            <a:r>
              <a:rPr lang="es-CO" sz="1197" b="1" dirty="0">
                <a:solidFill>
                  <a:schemeClr val="bg1"/>
                </a:solidFill>
                <a:latin typeface="Century Gothic" pitchFamily="34" charset="0"/>
              </a:rPr>
              <a:t>Paso 4</a:t>
            </a:r>
          </a:p>
          <a:p>
            <a:endParaRPr lang="es-CO" sz="1197" b="1" dirty="0">
              <a:solidFill>
                <a:schemeClr val="bg1"/>
              </a:solidFill>
              <a:latin typeface="Century Gothic" pitchFamily="34" charset="0"/>
            </a:endParaRPr>
          </a:p>
          <a:p>
            <a:endParaRPr lang="es-CO" sz="1197" b="1" dirty="0">
              <a:solidFill>
                <a:schemeClr val="bg1"/>
              </a:solidFill>
              <a:latin typeface="Century Gothic" pitchFamily="34" charset="0"/>
            </a:endParaRPr>
          </a:p>
          <a:p>
            <a:endParaRPr lang="es-CO" sz="1197" b="1" dirty="0">
              <a:solidFill>
                <a:schemeClr val="bg1"/>
              </a:solidFill>
              <a:latin typeface="Century Gothic" pitchFamily="34" charset="0"/>
            </a:endParaRPr>
          </a:p>
          <a:p>
            <a:endParaRPr lang="es-CO" sz="1197" b="1" dirty="0">
              <a:solidFill>
                <a:schemeClr val="bg1"/>
              </a:solidFill>
              <a:latin typeface="Century Gothic" pitchFamily="34" charset="0"/>
            </a:endParaRPr>
          </a:p>
          <a:p>
            <a:endParaRPr lang="es-CO" sz="1197" b="1" dirty="0">
              <a:solidFill>
                <a:schemeClr val="bg1"/>
              </a:solidFill>
              <a:latin typeface="Century Gothic" pitchFamily="34" charset="0"/>
            </a:endParaRPr>
          </a:p>
          <a:p>
            <a:endParaRPr lang="es-CO" sz="1197" b="1" dirty="0">
              <a:solidFill>
                <a:schemeClr val="bg1"/>
              </a:solidFill>
              <a:latin typeface="Century Gothic" pitchFamily="34" charset="0"/>
            </a:endParaRPr>
          </a:p>
          <a:p>
            <a:endParaRPr lang="es-CO" sz="1197" b="1" dirty="0">
              <a:solidFill>
                <a:schemeClr val="bg1"/>
              </a:solidFill>
              <a:latin typeface="Century Gothic" pitchFamily="34" charset="0"/>
            </a:endParaRPr>
          </a:p>
          <a:p>
            <a:endParaRPr lang="es-CO" sz="1197" dirty="0">
              <a:solidFill>
                <a:schemeClr val="bg1"/>
              </a:solidFill>
              <a:latin typeface="Century Gothic" pitchFamily="34" charset="0"/>
            </a:endParaRPr>
          </a:p>
        </p:txBody>
      </p:sp>
      <p:sp>
        <p:nvSpPr>
          <p:cNvPr id="42" name="36 Rectángulo">
            <a:extLst>
              <a:ext uri="{FF2B5EF4-FFF2-40B4-BE49-F238E27FC236}">
                <a16:creationId xmlns:a16="http://schemas.microsoft.com/office/drawing/2014/main" id="{E16FF163-AB1A-4456-82E2-B2A56B771C3B}"/>
              </a:ext>
            </a:extLst>
          </p:cNvPr>
          <p:cNvSpPr/>
          <p:nvPr/>
        </p:nvSpPr>
        <p:spPr>
          <a:xfrm>
            <a:off x="7060968" y="1985847"/>
            <a:ext cx="1611833" cy="644541"/>
          </a:xfrm>
          <a:prstGeom prst="rect">
            <a:avLst/>
          </a:prstGeom>
        </p:spPr>
        <p:txBody>
          <a:bodyPr wrap="square">
            <a:spAutoFit/>
          </a:bodyPr>
          <a:lstStyle/>
          <a:p>
            <a:endParaRPr lang="es-CO" sz="1197" b="1" dirty="0">
              <a:solidFill>
                <a:schemeClr val="bg1"/>
              </a:solidFill>
              <a:latin typeface="Century Gothic" pitchFamily="34" charset="0"/>
            </a:endParaRPr>
          </a:p>
          <a:p>
            <a:r>
              <a:rPr lang="es-CO" sz="1197" dirty="0" err="1">
                <a:solidFill>
                  <a:schemeClr val="bg1"/>
                </a:solidFill>
                <a:latin typeface="Century Gothic" pitchFamily="34" charset="0"/>
              </a:rPr>
              <a:t>ICS-LABA</a:t>
            </a:r>
            <a:r>
              <a:rPr lang="es-CO" sz="1197" dirty="0">
                <a:solidFill>
                  <a:schemeClr val="bg1"/>
                </a:solidFill>
                <a:latin typeface="Century Gothic" pitchFamily="34" charset="0"/>
              </a:rPr>
              <a:t> dosis medias</a:t>
            </a:r>
          </a:p>
        </p:txBody>
      </p:sp>
      <p:sp>
        <p:nvSpPr>
          <p:cNvPr id="43" name="55 CuadroTexto">
            <a:extLst>
              <a:ext uri="{FF2B5EF4-FFF2-40B4-BE49-F238E27FC236}">
                <a16:creationId xmlns:a16="http://schemas.microsoft.com/office/drawing/2014/main" id="{0077C564-BE41-4F80-900C-82D46B235A03}"/>
              </a:ext>
            </a:extLst>
          </p:cNvPr>
          <p:cNvSpPr txBox="1"/>
          <p:nvPr/>
        </p:nvSpPr>
        <p:spPr>
          <a:xfrm>
            <a:off x="9570281" y="1705595"/>
            <a:ext cx="2146817" cy="1012850"/>
          </a:xfrm>
          <a:prstGeom prst="rect">
            <a:avLst/>
          </a:prstGeom>
          <a:noFill/>
        </p:spPr>
        <p:txBody>
          <a:bodyPr wrap="square" rtlCol="0">
            <a:spAutoFit/>
          </a:bodyPr>
          <a:lstStyle/>
          <a:p>
            <a:pPr algn="ctr"/>
            <a:r>
              <a:rPr lang="es-CO" sz="1994" dirty="0">
                <a:latin typeface="Century Gothic" pitchFamily="34" charset="0"/>
              </a:rPr>
              <a:t>¿Asma difícil de tratar o asma grave?</a:t>
            </a:r>
          </a:p>
        </p:txBody>
      </p:sp>
      <p:cxnSp>
        <p:nvCxnSpPr>
          <p:cNvPr id="45" name="56 Conector recto de flecha">
            <a:extLst>
              <a:ext uri="{FF2B5EF4-FFF2-40B4-BE49-F238E27FC236}">
                <a16:creationId xmlns:a16="http://schemas.microsoft.com/office/drawing/2014/main" id="{57A698F7-A8C6-44FD-B061-C38068698494}"/>
              </a:ext>
            </a:extLst>
          </p:cNvPr>
          <p:cNvCxnSpPr/>
          <p:nvPr/>
        </p:nvCxnSpPr>
        <p:spPr>
          <a:xfrm rot="10800000">
            <a:off x="8752916" y="2190270"/>
            <a:ext cx="712401" cy="15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38 Rectángulo">
            <a:extLst>
              <a:ext uri="{FF2B5EF4-FFF2-40B4-BE49-F238E27FC236}">
                <a16:creationId xmlns:a16="http://schemas.microsoft.com/office/drawing/2014/main" id="{29A8E536-BAE4-4994-89A9-AF7E50473149}"/>
              </a:ext>
            </a:extLst>
          </p:cNvPr>
          <p:cNvSpPr/>
          <p:nvPr/>
        </p:nvSpPr>
        <p:spPr>
          <a:xfrm>
            <a:off x="2086356" y="4561784"/>
            <a:ext cx="3379122" cy="57150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97" dirty="0" err="1">
                <a:solidFill>
                  <a:schemeClr val="bg1">
                    <a:lumMod val="75000"/>
                  </a:schemeClr>
                </a:solidFill>
                <a:latin typeface="Century Gothic" pitchFamily="34" charset="0"/>
              </a:rPr>
              <a:t>ICS</a:t>
            </a:r>
            <a:r>
              <a:rPr lang="es-CO" sz="1197" dirty="0">
                <a:solidFill>
                  <a:schemeClr val="bg1">
                    <a:lumMod val="75000"/>
                  </a:schemeClr>
                </a:solidFill>
                <a:latin typeface="Century Gothic" pitchFamily="34" charset="0"/>
              </a:rPr>
              <a:t>-formoterol bajas dosis a necesidad*</a:t>
            </a:r>
          </a:p>
        </p:txBody>
      </p:sp>
      <p:sp>
        <p:nvSpPr>
          <p:cNvPr id="57" name="42 Rectángulo">
            <a:extLst>
              <a:ext uri="{FF2B5EF4-FFF2-40B4-BE49-F238E27FC236}">
                <a16:creationId xmlns:a16="http://schemas.microsoft.com/office/drawing/2014/main" id="{0679DB2E-5FFD-4DDA-9CA7-C9A53527B63A}"/>
              </a:ext>
            </a:extLst>
          </p:cNvPr>
          <p:cNvSpPr/>
          <p:nvPr/>
        </p:nvSpPr>
        <p:spPr>
          <a:xfrm>
            <a:off x="5465479" y="4561784"/>
            <a:ext cx="4789152" cy="571504"/>
          </a:xfrm>
          <a:prstGeom prst="rect">
            <a:avLst/>
          </a:prstGeom>
          <a:solidFill>
            <a:srgbClr val="FBC69B"/>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97" dirty="0" err="1">
                <a:solidFill>
                  <a:schemeClr val="tx1"/>
                </a:solidFill>
                <a:latin typeface="Century Gothic" pitchFamily="34" charset="0"/>
              </a:rPr>
              <a:t>ICS</a:t>
            </a:r>
            <a:r>
              <a:rPr lang="es-CO" sz="1197" dirty="0">
                <a:solidFill>
                  <a:schemeClr val="tx1"/>
                </a:solidFill>
                <a:latin typeface="Century Gothic" pitchFamily="34" charset="0"/>
              </a:rPr>
              <a:t>-formoterol bajas dosis a necesidad para pacientes con terapia de mantenimiento y terapia aliviadora</a:t>
            </a:r>
            <a:r>
              <a:rPr lang="es-CO" sz="1197" dirty="0">
                <a:solidFill>
                  <a:schemeClr val="tx1"/>
                </a:solidFill>
                <a:latin typeface="Century Gothic" pitchFamily="34" charset="0"/>
                <a:cs typeface="Calibri"/>
              </a:rPr>
              <a:t> Ɨ </a:t>
            </a:r>
            <a:r>
              <a:rPr lang="es-CO" sz="1197" dirty="0" err="1">
                <a:solidFill>
                  <a:schemeClr val="tx1"/>
                </a:solidFill>
                <a:latin typeface="Century Gothic" pitchFamily="34" charset="0"/>
                <a:cs typeface="Calibri"/>
              </a:rPr>
              <a:t>Ɨ</a:t>
            </a:r>
            <a:endParaRPr lang="es-CO" sz="1197" dirty="0">
              <a:solidFill>
                <a:schemeClr val="tx1"/>
              </a:solidFill>
              <a:latin typeface="Century Gothic" pitchFamily="34" charset="0"/>
            </a:endParaRPr>
          </a:p>
        </p:txBody>
      </p:sp>
      <p:sp>
        <p:nvSpPr>
          <p:cNvPr id="34" name="30 CuadroTexto">
            <a:extLst>
              <a:ext uri="{FF2B5EF4-FFF2-40B4-BE49-F238E27FC236}">
                <a16:creationId xmlns:a16="http://schemas.microsoft.com/office/drawing/2014/main" id="{6A6BFE61-E6C7-480C-BCDA-6FBDB9D8AF35}"/>
              </a:ext>
            </a:extLst>
          </p:cNvPr>
          <p:cNvSpPr txBox="1"/>
          <p:nvPr/>
        </p:nvSpPr>
        <p:spPr>
          <a:xfrm>
            <a:off x="976065" y="517389"/>
            <a:ext cx="5025124" cy="460386"/>
          </a:xfrm>
          <a:prstGeom prst="rect">
            <a:avLst/>
          </a:prstGeom>
          <a:noFill/>
        </p:spPr>
        <p:txBody>
          <a:bodyPr wrap="square" rtlCol="0">
            <a:spAutoFit/>
          </a:bodyPr>
          <a:lstStyle/>
          <a:p>
            <a:r>
              <a:rPr lang="es-CO" sz="2393" dirty="0">
                <a:latin typeface="Century Gothic" pitchFamily="34" charset="0"/>
              </a:rPr>
              <a:t>GINA 2020</a:t>
            </a:r>
          </a:p>
        </p:txBody>
      </p:sp>
      <p:sp>
        <p:nvSpPr>
          <p:cNvPr id="35" name="46 CuadroTexto">
            <a:extLst>
              <a:ext uri="{FF2B5EF4-FFF2-40B4-BE49-F238E27FC236}">
                <a16:creationId xmlns:a16="http://schemas.microsoft.com/office/drawing/2014/main" id="{0C3171EC-FD1C-45E6-B70C-1650D1E88E6C}"/>
              </a:ext>
            </a:extLst>
          </p:cNvPr>
          <p:cNvSpPr txBox="1"/>
          <p:nvPr/>
        </p:nvSpPr>
        <p:spPr>
          <a:xfrm>
            <a:off x="2116620" y="5702838"/>
            <a:ext cx="4266614" cy="399002"/>
          </a:xfrm>
          <a:prstGeom prst="rect">
            <a:avLst/>
          </a:prstGeom>
          <a:noFill/>
        </p:spPr>
        <p:txBody>
          <a:bodyPr wrap="square" rtlCol="0">
            <a:spAutoFit/>
          </a:bodyPr>
          <a:lstStyle/>
          <a:p>
            <a:r>
              <a:rPr lang="es-CO" sz="997" dirty="0">
                <a:latin typeface="Century Gothic" pitchFamily="34" charset="0"/>
              </a:rPr>
              <a:t>* Off </a:t>
            </a:r>
            <a:r>
              <a:rPr lang="es-CO" sz="997" dirty="0" err="1">
                <a:latin typeface="Century Gothic" pitchFamily="34" charset="0"/>
              </a:rPr>
              <a:t>label</a:t>
            </a:r>
            <a:r>
              <a:rPr lang="es-CO" sz="997" dirty="0">
                <a:latin typeface="Century Gothic" pitchFamily="34" charset="0"/>
              </a:rPr>
              <a:t>- datos solo con </a:t>
            </a:r>
            <a:r>
              <a:rPr lang="es-CO" sz="997" dirty="0" err="1">
                <a:latin typeface="Century Gothic" pitchFamily="34" charset="0"/>
              </a:rPr>
              <a:t>bud-form</a:t>
            </a:r>
            <a:endParaRPr lang="es-CO" sz="997" dirty="0">
              <a:latin typeface="Century Gothic" pitchFamily="34" charset="0"/>
            </a:endParaRPr>
          </a:p>
          <a:p>
            <a:r>
              <a:rPr lang="es-CO" sz="997" dirty="0">
                <a:latin typeface="Century Gothic" pitchFamily="34" charset="0"/>
                <a:cs typeface="Calibri"/>
              </a:rPr>
              <a:t>Ɨ Off </a:t>
            </a:r>
            <a:r>
              <a:rPr lang="es-CO" sz="997" dirty="0" err="1">
                <a:latin typeface="Century Gothic" pitchFamily="34" charset="0"/>
                <a:cs typeface="Calibri"/>
              </a:rPr>
              <a:t>label</a:t>
            </a:r>
            <a:r>
              <a:rPr lang="es-CO" sz="997" dirty="0">
                <a:latin typeface="Century Gothic" pitchFamily="34" charset="0"/>
                <a:cs typeface="Calibri"/>
              </a:rPr>
              <a:t>, separados o inhalador combinado </a:t>
            </a:r>
            <a:r>
              <a:rPr lang="es-CO" sz="997" dirty="0" err="1">
                <a:latin typeface="Century Gothic" pitchFamily="34" charset="0"/>
                <a:cs typeface="Calibri"/>
              </a:rPr>
              <a:t>ICS</a:t>
            </a:r>
            <a:r>
              <a:rPr lang="es-CO" sz="997" dirty="0">
                <a:latin typeface="Century Gothic" pitchFamily="34" charset="0"/>
                <a:cs typeface="Calibri"/>
              </a:rPr>
              <a:t> y </a:t>
            </a:r>
            <a:r>
              <a:rPr lang="es-CO" sz="997" dirty="0" err="1">
                <a:latin typeface="Century Gothic" pitchFamily="34" charset="0"/>
                <a:cs typeface="Calibri"/>
              </a:rPr>
              <a:t>SABA</a:t>
            </a:r>
            <a:endParaRPr lang="es-CO" sz="997" dirty="0">
              <a:latin typeface="Century Gothic" pitchFamily="34" charset="0"/>
            </a:endParaRPr>
          </a:p>
        </p:txBody>
      </p:sp>
      <p:sp>
        <p:nvSpPr>
          <p:cNvPr id="37" name="50 CuadroTexto">
            <a:extLst>
              <a:ext uri="{FF2B5EF4-FFF2-40B4-BE49-F238E27FC236}">
                <a16:creationId xmlns:a16="http://schemas.microsoft.com/office/drawing/2014/main" id="{7F3D0107-4758-41B3-B01D-EDB8315996B0}"/>
              </a:ext>
            </a:extLst>
          </p:cNvPr>
          <p:cNvSpPr txBox="1"/>
          <p:nvPr/>
        </p:nvSpPr>
        <p:spPr>
          <a:xfrm>
            <a:off x="6455042" y="5702840"/>
            <a:ext cx="3805853" cy="552463"/>
          </a:xfrm>
          <a:prstGeom prst="rect">
            <a:avLst/>
          </a:prstGeom>
          <a:noFill/>
        </p:spPr>
        <p:txBody>
          <a:bodyPr wrap="square" rtlCol="0">
            <a:spAutoFit/>
          </a:bodyPr>
          <a:lstStyle/>
          <a:p>
            <a:r>
              <a:rPr lang="es-CO" sz="997" dirty="0">
                <a:latin typeface="Century Gothic" pitchFamily="34" charset="0"/>
                <a:cs typeface="Calibri"/>
              </a:rPr>
              <a:t>Ɨ </a:t>
            </a:r>
            <a:r>
              <a:rPr lang="es-CO" sz="997" dirty="0" err="1">
                <a:latin typeface="Century Gothic" pitchFamily="34" charset="0"/>
                <a:cs typeface="Calibri"/>
              </a:rPr>
              <a:t>Ɨ</a:t>
            </a:r>
            <a:r>
              <a:rPr lang="es-CO" sz="997" dirty="0">
                <a:latin typeface="Century Gothic" pitchFamily="34" charset="0"/>
                <a:cs typeface="Calibri"/>
              </a:rPr>
              <a:t> ICS-</a:t>
            </a:r>
            <a:r>
              <a:rPr lang="es-CO" sz="997" dirty="0" err="1">
                <a:latin typeface="Century Gothic" pitchFamily="34" charset="0"/>
                <a:cs typeface="Calibri"/>
              </a:rPr>
              <a:t>form</a:t>
            </a:r>
            <a:r>
              <a:rPr lang="es-CO" sz="997" dirty="0">
                <a:latin typeface="Century Gothic" pitchFamily="34" charset="0"/>
                <a:cs typeface="Calibri"/>
              </a:rPr>
              <a:t> a bajas dosis es la terapia aliviadora para pacientes en terapia de mantenimiento y terapia aliviadora.  # Considere IT-SL</a:t>
            </a:r>
            <a:endParaRPr lang="es-CO" sz="997" dirty="0">
              <a:latin typeface="Century Gothic" pitchFamily="34" charset="0"/>
            </a:endParaRPr>
          </a:p>
        </p:txBody>
      </p:sp>
      <p:sp>
        <p:nvSpPr>
          <p:cNvPr id="38" name="55 CuadroTexto">
            <a:extLst>
              <a:ext uri="{FF2B5EF4-FFF2-40B4-BE49-F238E27FC236}">
                <a16:creationId xmlns:a16="http://schemas.microsoft.com/office/drawing/2014/main" id="{E10C65B5-160F-4C11-9F98-D5C6BB2DF905}"/>
              </a:ext>
            </a:extLst>
          </p:cNvPr>
          <p:cNvSpPr txBox="1"/>
          <p:nvPr/>
        </p:nvSpPr>
        <p:spPr>
          <a:xfrm>
            <a:off x="9707192" y="2856268"/>
            <a:ext cx="1846257" cy="521771"/>
          </a:xfrm>
          <a:prstGeom prst="rect">
            <a:avLst/>
          </a:prstGeom>
          <a:noFill/>
        </p:spPr>
        <p:txBody>
          <a:bodyPr wrap="square" rtlCol="0">
            <a:spAutoFit/>
          </a:bodyPr>
          <a:lstStyle/>
          <a:p>
            <a:pPr algn="ctr"/>
            <a:r>
              <a:rPr lang="es-CO" sz="1396" dirty="0">
                <a:latin typeface="Century Gothic" pitchFamily="34" charset="0"/>
              </a:rPr>
              <a:t>Evaluar factores modificables</a:t>
            </a:r>
          </a:p>
        </p:txBody>
      </p:sp>
      <p:sp>
        <p:nvSpPr>
          <p:cNvPr id="53" name="37 Rectángulo">
            <a:extLst>
              <a:ext uri="{FF2B5EF4-FFF2-40B4-BE49-F238E27FC236}">
                <a16:creationId xmlns:a16="http://schemas.microsoft.com/office/drawing/2014/main" id="{A82222AB-30A1-4F34-B88D-061669733823}"/>
              </a:ext>
            </a:extLst>
          </p:cNvPr>
          <p:cNvSpPr/>
          <p:nvPr/>
        </p:nvSpPr>
        <p:spPr>
          <a:xfrm>
            <a:off x="2086354" y="5133288"/>
            <a:ext cx="8168277" cy="571504"/>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97" dirty="0" err="1">
                <a:solidFill>
                  <a:schemeClr val="tx1"/>
                </a:solidFill>
                <a:latin typeface="Century Gothic" pitchFamily="34" charset="0"/>
              </a:rPr>
              <a:t>SABA</a:t>
            </a:r>
            <a:r>
              <a:rPr lang="es-CO" sz="1197" dirty="0">
                <a:solidFill>
                  <a:schemeClr val="tx1"/>
                </a:solidFill>
                <a:latin typeface="Century Gothic" pitchFamily="34" charset="0"/>
              </a:rPr>
              <a:t> a necesidad</a:t>
            </a:r>
          </a:p>
        </p:txBody>
      </p:sp>
      <p:sp>
        <p:nvSpPr>
          <p:cNvPr id="39" name="53 CuadroTexto">
            <a:extLst>
              <a:ext uri="{FF2B5EF4-FFF2-40B4-BE49-F238E27FC236}">
                <a16:creationId xmlns:a16="http://schemas.microsoft.com/office/drawing/2014/main" id="{01A8FF8B-DCA3-2941-B23B-EF1CDB057AFB}"/>
              </a:ext>
            </a:extLst>
          </p:cNvPr>
          <p:cNvSpPr txBox="1"/>
          <p:nvPr/>
        </p:nvSpPr>
        <p:spPr>
          <a:xfrm>
            <a:off x="786438" y="6492325"/>
            <a:ext cx="10619128" cy="260885"/>
          </a:xfrm>
          <a:prstGeom prst="rect">
            <a:avLst/>
          </a:prstGeom>
          <a:noFill/>
        </p:spPr>
        <p:txBody>
          <a:bodyPr wrap="square" rtlCol="0">
            <a:spAutoFit/>
          </a:bodyPr>
          <a:lstStyle/>
          <a:p>
            <a:pPr algn="r"/>
            <a:r>
              <a:rPr lang="es-CO" sz="1097" dirty="0">
                <a:latin typeface="Century Gothic" pitchFamily="34" charset="0"/>
                <a:cs typeface="Calibri"/>
              </a:rPr>
              <a:t>Global strategy for asthma management and prevention, GINA updated 2020</a:t>
            </a:r>
            <a:endParaRPr lang="es-CO" sz="1097" dirty="0">
              <a:latin typeface="Century Gothic" pitchFamily="34" charset="0"/>
            </a:endParaRPr>
          </a:p>
        </p:txBody>
      </p:sp>
    </p:spTree>
    <p:extLst>
      <p:ext uri="{BB962C8B-B14F-4D97-AF65-F5344CB8AC3E}">
        <p14:creationId xmlns:p14="http://schemas.microsoft.com/office/powerpoint/2010/main" val="3055217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33 Rectángulo">
            <a:extLst>
              <a:ext uri="{FF2B5EF4-FFF2-40B4-BE49-F238E27FC236}">
                <a16:creationId xmlns:a16="http://schemas.microsoft.com/office/drawing/2014/main" id="{2E3B807D-AAD4-4060-92E7-8ECCE812FAFA}"/>
              </a:ext>
            </a:extLst>
          </p:cNvPr>
          <p:cNvSpPr/>
          <p:nvPr/>
        </p:nvSpPr>
        <p:spPr>
          <a:xfrm>
            <a:off x="7029512" y="3064951"/>
            <a:ext cx="1643290" cy="153476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197" dirty="0">
              <a:solidFill>
                <a:schemeClr val="bg1">
                  <a:lumMod val="75000"/>
                </a:schemeClr>
              </a:solidFill>
              <a:latin typeface="Century Gothic" pitchFamily="34" charset="0"/>
            </a:endParaRPr>
          </a:p>
          <a:p>
            <a:r>
              <a:rPr lang="es-CO" sz="1197" dirty="0">
                <a:solidFill>
                  <a:schemeClr val="bg1">
                    <a:lumMod val="75000"/>
                  </a:schemeClr>
                </a:solidFill>
                <a:latin typeface="Century Gothic" pitchFamily="34" charset="0"/>
              </a:rPr>
              <a:t>Altas dosis </a:t>
            </a:r>
            <a:r>
              <a:rPr lang="es-CO" sz="1197" dirty="0" err="1">
                <a:solidFill>
                  <a:schemeClr val="bg1">
                    <a:lumMod val="75000"/>
                  </a:schemeClr>
                </a:solidFill>
                <a:latin typeface="Century Gothic" pitchFamily="34" charset="0"/>
              </a:rPr>
              <a:t>ICS</a:t>
            </a:r>
            <a:r>
              <a:rPr lang="es-CO" sz="1197" dirty="0">
                <a:solidFill>
                  <a:schemeClr val="bg1">
                    <a:lumMod val="75000"/>
                  </a:schemeClr>
                </a:solidFill>
                <a:latin typeface="Century Gothic" pitchFamily="34" charset="0"/>
              </a:rPr>
              <a:t>, </a:t>
            </a:r>
            <a:r>
              <a:rPr lang="es-CO" sz="1197" dirty="0" err="1">
                <a:solidFill>
                  <a:schemeClr val="bg1">
                    <a:lumMod val="75000"/>
                  </a:schemeClr>
                </a:solidFill>
                <a:latin typeface="Century Gothic" pitchFamily="34" charset="0"/>
              </a:rPr>
              <a:t>add-on</a:t>
            </a:r>
            <a:r>
              <a:rPr lang="es-CO" sz="1197" dirty="0">
                <a:solidFill>
                  <a:schemeClr val="bg1">
                    <a:lumMod val="75000"/>
                  </a:schemeClr>
                </a:solidFill>
                <a:latin typeface="Century Gothic" pitchFamily="34" charset="0"/>
              </a:rPr>
              <a:t> tiotropio o </a:t>
            </a:r>
            <a:r>
              <a:rPr lang="es-CO" sz="1197" dirty="0" err="1">
                <a:solidFill>
                  <a:schemeClr val="bg1">
                    <a:lumMod val="75000"/>
                  </a:schemeClr>
                </a:solidFill>
                <a:latin typeface="Century Gothic" pitchFamily="34" charset="0"/>
              </a:rPr>
              <a:t>add</a:t>
            </a:r>
            <a:r>
              <a:rPr lang="es-CO" sz="1197" dirty="0">
                <a:solidFill>
                  <a:schemeClr val="bg1">
                    <a:lumMod val="75000"/>
                  </a:schemeClr>
                </a:solidFill>
                <a:latin typeface="Century Gothic" pitchFamily="34" charset="0"/>
              </a:rPr>
              <a:t> – </a:t>
            </a:r>
            <a:r>
              <a:rPr lang="es-CO" sz="1197" dirty="0" err="1">
                <a:solidFill>
                  <a:schemeClr val="bg1">
                    <a:lumMod val="75000"/>
                  </a:schemeClr>
                </a:solidFill>
                <a:latin typeface="Century Gothic" pitchFamily="34" charset="0"/>
              </a:rPr>
              <a:t>on</a:t>
            </a:r>
            <a:r>
              <a:rPr lang="es-CO" sz="1197" dirty="0">
                <a:solidFill>
                  <a:schemeClr val="bg1">
                    <a:lumMod val="75000"/>
                  </a:schemeClr>
                </a:solidFill>
                <a:latin typeface="Century Gothic" pitchFamily="34" charset="0"/>
              </a:rPr>
              <a:t> </a:t>
            </a:r>
            <a:r>
              <a:rPr lang="es-CO" sz="1197" dirty="0" err="1">
                <a:solidFill>
                  <a:schemeClr val="bg1">
                    <a:lumMod val="75000"/>
                  </a:schemeClr>
                </a:solidFill>
                <a:latin typeface="Century Gothic" pitchFamily="34" charset="0"/>
              </a:rPr>
              <a:t>LTRA</a:t>
            </a:r>
            <a:r>
              <a:rPr lang="es-CO" sz="1197" dirty="0">
                <a:solidFill>
                  <a:schemeClr val="bg1">
                    <a:lumMod val="75000"/>
                  </a:schemeClr>
                </a:solidFill>
                <a:latin typeface="Century Gothic" pitchFamily="34" charset="0"/>
              </a:rPr>
              <a:t>#</a:t>
            </a:r>
          </a:p>
          <a:p>
            <a:endParaRPr lang="es-CO" sz="1197" dirty="0">
              <a:solidFill>
                <a:schemeClr val="bg1">
                  <a:lumMod val="75000"/>
                </a:schemeClr>
              </a:solidFill>
              <a:latin typeface="Century Gothic" pitchFamily="34" charset="0"/>
            </a:endParaRPr>
          </a:p>
        </p:txBody>
      </p:sp>
      <p:sp>
        <p:nvSpPr>
          <p:cNvPr id="35" name="28 Rectángulo">
            <a:extLst>
              <a:ext uri="{FF2B5EF4-FFF2-40B4-BE49-F238E27FC236}">
                <a16:creationId xmlns:a16="http://schemas.microsoft.com/office/drawing/2014/main" id="{2686CA30-1C82-4424-8B44-D6E7A572A448}"/>
              </a:ext>
            </a:extLst>
          </p:cNvPr>
          <p:cNvSpPr/>
          <p:nvPr/>
        </p:nvSpPr>
        <p:spPr>
          <a:xfrm>
            <a:off x="8681107" y="3064951"/>
            <a:ext cx="1573523" cy="1534761"/>
          </a:xfrm>
          <a:prstGeom prst="rect">
            <a:avLst/>
          </a:prstGeom>
          <a:solidFill>
            <a:srgbClr val="D0430A"/>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dirty="0">
                <a:solidFill>
                  <a:schemeClr val="bg1"/>
                </a:solidFill>
                <a:latin typeface="Century Gothic" pitchFamily="34" charset="0"/>
              </a:rPr>
              <a:t>CEO bajas dosis</a:t>
            </a:r>
          </a:p>
          <a:p>
            <a:r>
              <a:rPr lang="es-CO" sz="1197" dirty="0">
                <a:solidFill>
                  <a:schemeClr val="bg1"/>
                </a:solidFill>
                <a:latin typeface="Century Gothic" pitchFamily="34" charset="0"/>
              </a:rPr>
              <a:t>Azitromicina </a:t>
            </a:r>
          </a:p>
          <a:p>
            <a:r>
              <a:rPr lang="es-CO" sz="1197" dirty="0" err="1">
                <a:solidFill>
                  <a:schemeClr val="bg1"/>
                </a:solidFill>
                <a:latin typeface="Century Gothic" pitchFamily="34" charset="0"/>
              </a:rPr>
              <a:t>Termoplastia</a:t>
            </a:r>
            <a:r>
              <a:rPr lang="es-CO" sz="1197" dirty="0">
                <a:solidFill>
                  <a:schemeClr val="bg1"/>
                </a:solidFill>
                <a:latin typeface="Century Gothic" pitchFamily="34" charset="0"/>
              </a:rPr>
              <a:t> </a:t>
            </a:r>
          </a:p>
        </p:txBody>
      </p:sp>
      <p:sp>
        <p:nvSpPr>
          <p:cNvPr id="13" name="12 Rectángulo"/>
          <p:cNvSpPr/>
          <p:nvPr/>
        </p:nvSpPr>
        <p:spPr>
          <a:xfrm>
            <a:off x="2086355" y="2250717"/>
            <a:ext cx="1554634" cy="81502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b="1" dirty="0">
                <a:solidFill>
                  <a:schemeClr val="bg1">
                    <a:lumMod val="75000"/>
                  </a:schemeClr>
                </a:solidFill>
                <a:latin typeface="Century Gothic" pitchFamily="34" charset="0"/>
              </a:rPr>
              <a:t>Paso 1</a:t>
            </a: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p:txBody>
      </p:sp>
      <p:sp>
        <p:nvSpPr>
          <p:cNvPr id="1030" name="AutoShape 6" descr="Resultado de imagen para step gina 2019"/>
          <p:cNvSpPr>
            <a:spLocks noChangeAspect="1" noChangeArrowheads="1"/>
          </p:cNvSpPr>
          <p:nvPr/>
        </p:nvSpPr>
        <p:spPr bwMode="auto">
          <a:xfrm>
            <a:off x="234450" y="-182033"/>
            <a:ext cx="396108" cy="397934"/>
          </a:xfrm>
          <a:prstGeom prst="rect">
            <a:avLst/>
          </a:prstGeom>
          <a:noFill/>
        </p:spPr>
        <p:txBody>
          <a:bodyPr vert="horz" wrap="square" lIns="91187" tIns="45593" rIns="91187" bIns="45593" numCol="1" anchor="t" anchorCtr="0" compatLnSpc="1">
            <a:prstTxWarp prst="textNoShape">
              <a:avLst/>
            </a:prstTxWarp>
          </a:bodyPr>
          <a:lstStyle/>
          <a:p>
            <a:endParaRPr lang="es-CO" sz="1795"/>
          </a:p>
        </p:txBody>
      </p:sp>
      <p:cxnSp>
        <p:nvCxnSpPr>
          <p:cNvPr id="36" name="35 Conector recto"/>
          <p:cNvCxnSpPr/>
          <p:nvPr/>
        </p:nvCxnSpPr>
        <p:spPr>
          <a:xfrm>
            <a:off x="824231" y="2280516"/>
            <a:ext cx="1139842" cy="15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752991" y="2282100"/>
            <a:ext cx="1611321" cy="460386"/>
          </a:xfrm>
          <a:prstGeom prst="rect">
            <a:avLst/>
          </a:prstGeom>
          <a:noFill/>
        </p:spPr>
        <p:txBody>
          <a:bodyPr wrap="square" rtlCol="0">
            <a:spAutoFit/>
          </a:bodyPr>
          <a:lstStyle/>
          <a:p>
            <a:r>
              <a:rPr lang="es-CO" sz="1197" dirty="0">
                <a:latin typeface="Century Gothic" pitchFamily="34" charset="0"/>
              </a:rPr>
              <a:t>Controlador preferido</a:t>
            </a:r>
          </a:p>
        </p:txBody>
      </p:sp>
      <p:sp>
        <p:nvSpPr>
          <p:cNvPr id="46" name="45 CuadroTexto"/>
          <p:cNvSpPr txBox="1"/>
          <p:nvPr/>
        </p:nvSpPr>
        <p:spPr>
          <a:xfrm>
            <a:off x="468031" y="3064951"/>
            <a:ext cx="1611321" cy="460386"/>
          </a:xfrm>
          <a:prstGeom prst="rect">
            <a:avLst/>
          </a:prstGeom>
          <a:noFill/>
        </p:spPr>
        <p:txBody>
          <a:bodyPr wrap="square" rtlCol="0">
            <a:spAutoFit/>
          </a:bodyPr>
          <a:lstStyle/>
          <a:p>
            <a:pPr algn="r"/>
            <a:r>
              <a:rPr lang="es-CO" sz="1197" dirty="0">
                <a:latin typeface="Century Gothic" pitchFamily="34" charset="0"/>
              </a:rPr>
              <a:t>Otros controladores</a:t>
            </a:r>
          </a:p>
        </p:txBody>
      </p:sp>
      <p:cxnSp>
        <p:nvCxnSpPr>
          <p:cNvPr id="48" name="47 Conector recto"/>
          <p:cNvCxnSpPr/>
          <p:nvPr/>
        </p:nvCxnSpPr>
        <p:spPr>
          <a:xfrm flipV="1">
            <a:off x="859828" y="4632704"/>
            <a:ext cx="1104245" cy="319"/>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flipV="1">
            <a:off x="1144269" y="3067066"/>
            <a:ext cx="1396479" cy="319"/>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0" name="49 CuadroTexto"/>
          <p:cNvSpPr txBox="1"/>
          <p:nvPr/>
        </p:nvSpPr>
        <p:spPr>
          <a:xfrm>
            <a:off x="739800" y="4641753"/>
            <a:ext cx="1611321" cy="276232"/>
          </a:xfrm>
          <a:prstGeom prst="rect">
            <a:avLst/>
          </a:prstGeom>
          <a:noFill/>
        </p:spPr>
        <p:txBody>
          <a:bodyPr wrap="square" rtlCol="0">
            <a:spAutoFit/>
          </a:bodyPr>
          <a:lstStyle/>
          <a:p>
            <a:r>
              <a:rPr lang="es-CO" sz="1197" dirty="0">
                <a:latin typeface="Century Gothic" pitchFamily="34" charset="0"/>
              </a:rPr>
              <a:t>Aliviador</a:t>
            </a:r>
          </a:p>
        </p:txBody>
      </p:sp>
      <p:sp>
        <p:nvSpPr>
          <p:cNvPr id="33" name="32 Rectángulo"/>
          <p:cNvSpPr/>
          <p:nvPr/>
        </p:nvSpPr>
        <p:spPr>
          <a:xfrm>
            <a:off x="2086354" y="3064949"/>
            <a:ext cx="1554635" cy="153476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dirty="0" err="1">
                <a:solidFill>
                  <a:schemeClr val="bg1">
                    <a:lumMod val="75000"/>
                  </a:schemeClr>
                </a:solidFill>
                <a:latin typeface="Century Gothic" pitchFamily="34" charset="0"/>
              </a:rPr>
              <a:t>ICS</a:t>
            </a:r>
            <a:r>
              <a:rPr lang="es-CO" sz="1197" dirty="0">
                <a:solidFill>
                  <a:schemeClr val="bg1">
                    <a:lumMod val="75000"/>
                  </a:schemeClr>
                </a:solidFill>
                <a:latin typeface="Century Gothic" pitchFamily="34" charset="0"/>
              </a:rPr>
              <a:t> dosis bajas cuando se requiera el </a:t>
            </a:r>
            <a:r>
              <a:rPr lang="es-CO" sz="1197" dirty="0" err="1">
                <a:solidFill>
                  <a:schemeClr val="bg1">
                    <a:lumMod val="75000"/>
                  </a:schemeClr>
                </a:solidFill>
                <a:latin typeface="Century Gothic" pitchFamily="34" charset="0"/>
              </a:rPr>
              <a:t>SABA</a:t>
            </a:r>
            <a:r>
              <a:rPr lang="es-CO" sz="1197" dirty="0">
                <a:solidFill>
                  <a:schemeClr val="bg1">
                    <a:lumMod val="75000"/>
                  </a:schemeClr>
                </a:solidFill>
                <a:latin typeface="Century Gothic" pitchFamily="34" charset="0"/>
              </a:rPr>
              <a:t> </a:t>
            </a:r>
            <a:r>
              <a:rPr lang="es-CO" sz="1197" dirty="0">
                <a:solidFill>
                  <a:schemeClr val="bg1">
                    <a:lumMod val="75000"/>
                  </a:schemeClr>
                </a:solidFill>
                <a:latin typeface="Century Gothic" pitchFamily="34" charset="0"/>
                <a:cs typeface="Calibri"/>
              </a:rPr>
              <a:t>Ɨ</a:t>
            </a:r>
            <a:endParaRPr lang="es-CO" sz="1197" dirty="0">
              <a:solidFill>
                <a:schemeClr val="bg1">
                  <a:lumMod val="75000"/>
                </a:schemeClr>
              </a:solidFill>
              <a:latin typeface="Century Gothic" pitchFamily="34" charset="0"/>
            </a:endParaRPr>
          </a:p>
        </p:txBody>
      </p:sp>
      <p:sp>
        <p:nvSpPr>
          <p:cNvPr id="26" name="25 Rectángulo"/>
          <p:cNvSpPr/>
          <p:nvPr/>
        </p:nvSpPr>
        <p:spPr>
          <a:xfrm>
            <a:off x="3640989" y="3064950"/>
            <a:ext cx="1824488" cy="153476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dirty="0" err="1">
                <a:solidFill>
                  <a:schemeClr val="bg1">
                    <a:lumMod val="75000"/>
                  </a:schemeClr>
                </a:solidFill>
                <a:latin typeface="Century Gothic" pitchFamily="34" charset="0"/>
              </a:rPr>
              <a:t>LTRA</a:t>
            </a:r>
            <a:r>
              <a:rPr lang="es-CO" sz="1197" dirty="0">
                <a:solidFill>
                  <a:schemeClr val="bg1">
                    <a:lumMod val="75000"/>
                  </a:schemeClr>
                </a:solidFill>
                <a:latin typeface="Century Gothic" pitchFamily="34" charset="0"/>
              </a:rPr>
              <a:t> o bajas dosis de </a:t>
            </a:r>
            <a:r>
              <a:rPr lang="es-CO" sz="1197" dirty="0" err="1">
                <a:solidFill>
                  <a:schemeClr val="bg1">
                    <a:lumMod val="75000"/>
                  </a:schemeClr>
                </a:solidFill>
                <a:latin typeface="Century Gothic" pitchFamily="34" charset="0"/>
              </a:rPr>
              <a:t>ICS</a:t>
            </a:r>
            <a:r>
              <a:rPr lang="es-CO" sz="1197" dirty="0">
                <a:solidFill>
                  <a:schemeClr val="bg1">
                    <a:lumMod val="75000"/>
                  </a:schemeClr>
                </a:solidFill>
                <a:latin typeface="Century Gothic" pitchFamily="34" charset="0"/>
              </a:rPr>
              <a:t> cuando se requiera </a:t>
            </a:r>
            <a:r>
              <a:rPr lang="es-CO" sz="1197" dirty="0" err="1">
                <a:solidFill>
                  <a:schemeClr val="bg1">
                    <a:lumMod val="75000"/>
                  </a:schemeClr>
                </a:solidFill>
                <a:latin typeface="Century Gothic" pitchFamily="34" charset="0"/>
              </a:rPr>
              <a:t>SABA</a:t>
            </a:r>
            <a:r>
              <a:rPr lang="es-CO" sz="1197" dirty="0">
                <a:solidFill>
                  <a:schemeClr val="bg1">
                    <a:lumMod val="75000"/>
                  </a:schemeClr>
                </a:solidFill>
                <a:latin typeface="Century Gothic" pitchFamily="34" charset="0"/>
                <a:cs typeface="Calibri"/>
              </a:rPr>
              <a:t> Ɨ </a:t>
            </a:r>
            <a:endParaRPr lang="es-CO" sz="1197" dirty="0">
              <a:solidFill>
                <a:schemeClr val="bg1">
                  <a:lumMod val="75000"/>
                </a:schemeClr>
              </a:solidFill>
              <a:latin typeface="Century Gothic" pitchFamily="34" charset="0"/>
            </a:endParaRPr>
          </a:p>
        </p:txBody>
      </p:sp>
      <p:sp>
        <p:nvSpPr>
          <p:cNvPr id="30" name="29 Rectángulo"/>
          <p:cNvSpPr/>
          <p:nvPr/>
        </p:nvSpPr>
        <p:spPr>
          <a:xfrm>
            <a:off x="2110188" y="2567061"/>
            <a:ext cx="1635663" cy="460386"/>
          </a:xfrm>
          <a:prstGeom prst="rect">
            <a:avLst/>
          </a:prstGeom>
        </p:spPr>
        <p:txBody>
          <a:bodyPr wrap="square">
            <a:spAutoFit/>
          </a:bodyPr>
          <a:lstStyle/>
          <a:p>
            <a:r>
              <a:rPr lang="es-CO" sz="1197" dirty="0">
                <a:solidFill>
                  <a:schemeClr val="bg1">
                    <a:lumMod val="75000"/>
                  </a:schemeClr>
                </a:solidFill>
                <a:latin typeface="Century Gothic" pitchFamily="34" charset="0"/>
              </a:rPr>
              <a:t>ICS-</a:t>
            </a:r>
            <a:r>
              <a:rPr lang="es-CO" sz="1197" dirty="0" err="1">
                <a:solidFill>
                  <a:schemeClr val="bg1">
                    <a:lumMod val="75000"/>
                  </a:schemeClr>
                </a:solidFill>
                <a:latin typeface="Century Gothic" pitchFamily="34" charset="0"/>
              </a:rPr>
              <a:t>form</a:t>
            </a:r>
            <a:r>
              <a:rPr lang="es-CO" sz="1197" dirty="0">
                <a:solidFill>
                  <a:schemeClr val="bg1">
                    <a:lumMod val="75000"/>
                  </a:schemeClr>
                </a:solidFill>
                <a:latin typeface="Century Gothic" pitchFamily="34" charset="0"/>
              </a:rPr>
              <a:t> dosis bajas a necesidad</a:t>
            </a:r>
          </a:p>
        </p:txBody>
      </p:sp>
      <p:sp>
        <p:nvSpPr>
          <p:cNvPr id="39" name="38 Rectángulo"/>
          <p:cNvSpPr/>
          <p:nvPr/>
        </p:nvSpPr>
        <p:spPr>
          <a:xfrm>
            <a:off x="2086356" y="4561784"/>
            <a:ext cx="3379122" cy="57150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97" dirty="0" err="1">
                <a:solidFill>
                  <a:schemeClr val="bg1">
                    <a:lumMod val="75000"/>
                  </a:schemeClr>
                </a:solidFill>
                <a:latin typeface="Century Gothic" pitchFamily="34" charset="0"/>
              </a:rPr>
              <a:t>ICS</a:t>
            </a:r>
            <a:r>
              <a:rPr lang="es-CO" sz="1197" dirty="0">
                <a:solidFill>
                  <a:schemeClr val="bg1">
                    <a:lumMod val="75000"/>
                  </a:schemeClr>
                </a:solidFill>
                <a:latin typeface="Century Gothic" pitchFamily="34" charset="0"/>
              </a:rPr>
              <a:t>-formoterol bajas dosis a necesidad*</a:t>
            </a:r>
          </a:p>
        </p:txBody>
      </p:sp>
      <p:sp>
        <p:nvSpPr>
          <p:cNvPr id="47" name="46 CuadroTexto"/>
          <p:cNvSpPr txBox="1"/>
          <p:nvPr/>
        </p:nvSpPr>
        <p:spPr>
          <a:xfrm>
            <a:off x="2116620" y="5702838"/>
            <a:ext cx="4266614" cy="399002"/>
          </a:xfrm>
          <a:prstGeom prst="rect">
            <a:avLst/>
          </a:prstGeom>
          <a:noFill/>
        </p:spPr>
        <p:txBody>
          <a:bodyPr wrap="square" rtlCol="0">
            <a:spAutoFit/>
          </a:bodyPr>
          <a:lstStyle/>
          <a:p>
            <a:r>
              <a:rPr lang="es-CO" sz="997" dirty="0">
                <a:latin typeface="Century Gothic" pitchFamily="34" charset="0"/>
              </a:rPr>
              <a:t>* Off </a:t>
            </a:r>
            <a:r>
              <a:rPr lang="es-CO" sz="997" dirty="0" err="1">
                <a:latin typeface="Century Gothic" pitchFamily="34" charset="0"/>
              </a:rPr>
              <a:t>label</a:t>
            </a:r>
            <a:r>
              <a:rPr lang="es-CO" sz="997" dirty="0">
                <a:latin typeface="Century Gothic" pitchFamily="34" charset="0"/>
              </a:rPr>
              <a:t>- datos solo con </a:t>
            </a:r>
            <a:r>
              <a:rPr lang="es-CO" sz="997" dirty="0" err="1">
                <a:latin typeface="Century Gothic" pitchFamily="34" charset="0"/>
              </a:rPr>
              <a:t>bud-form</a:t>
            </a:r>
            <a:endParaRPr lang="es-CO" sz="997" dirty="0">
              <a:latin typeface="Century Gothic" pitchFamily="34" charset="0"/>
            </a:endParaRPr>
          </a:p>
          <a:p>
            <a:r>
              <a:rPr lang="es-CO" sz="997" dirty="0">
                <a:latin typeface="Century Gothic" pitchFamily="34" charset="0"/>
                <a:cs typeface="Calibri"/>
              </a:rPr>
              <a:t>Ɨ Off </a:t>
            </a:r>
            <a:r>
              <a:rPr lang="es-CO" sz="997" dirty="0" err="1">
                <a:latin typeface="Century Gothic" pitchFamily="34" charset="0"/>
                <a:cs typeface="Calibri"/>
              </a:rPr>
              <a:t>label</a:t>
            </a:r>
            <a:r>
              <a:rPr lang="es-CO" sz="997" dirty="0">
                <a:latin typeface="Century Gothic" pitchFamily="34" charset="0"/>
                <a:cs typeface="Calibri"/>
              </a:rPr>
              <a:t>, separados o inhalador combinado </a:t>
            </a:r>
            <a:r>
              <a:rPr lang="es-CO" sz="997" dirty="0" err="1">
                <a:latin typeface="Century Gothic" pitchFamily="34" charset="0"/>
                <a:cs typeface="Calibri"/>
              </a:rPr>
              <a:t>ICS</a:t>
            </a:r>
            <a:r>
              <a:rPr lang="es-CO" sz="997" dirty="0">
                <a:latin typeface="Century Gothic" pitchFamily="34" charset="0"/>
                <a:cs typeface="Calibri"/>
              </a:rPr>
              <a:t> y </a:t>
            </a:r>
            <a:r>
              <a:rPr lang="es-CO" sz="997" dirty="0" err="1">
                <a:latin typeface="Century Gothic" pitchFamily="34" charset="0"/>
                <a:cs typeface="Calibri"/>
              </a:rPr>
              <a:t>SABA</a:t>
            </a:r>
            <a:endParaRPr lang="es-CO" sz="997" dirty="0">
              <a:latin typeface="Century Gothic" pitchFamily="34" charset="0"/>
            </a:endParaRPr>
          </a:p>
        </p:txBody>
      </p:sp>
      <p:sp>
        <p:nvSpPr>
          <p:cNvPr id="51" name="50 CuadroTexto"/>
          <p:cNvSpPr txBox="1"/>
          <p:nvPr/>
        </p:nvSpPr>
        <p:spPr>
          <a:xfrm>
            <a:off x="6455042" y="5702840"/>
            <a:ext cx="3805853" cy="552463"/>
          </a:xfrm>
          <a:prstGeom prst="rect">
            <a:avLst/>
          </a:prstGeom>
          <a:noFill/>
        </p:spPr>
        <p:txBody>
          <a:bodyPr wrap="square" rtlCol="0">
            <a:spAutoFit/>
          </a:bodyPr>
          <a:lstStyle/>
          <a:p>
            <a:r>
              <a:rPr lang="es-CO" sz="997" dirty="0">
                <a:latin typeface="Century Gothic" pitchFamily="34" charset="0"/>
                <a:cs typeface="Calibri"/>
              </a:rPr>
              <a:t>Ɨ </a:t>
            </a:r>
            <a:r>
              <a:rPr lang="es-CO" sz="997" dirty="0" err="1">
                <a:latin typeface="Century Gothic" pitchFamily="34" charset="0"/>
                <a:cs typeface="Calibri"/>
              </a:rPr>
              <a:t>Ɨ</a:t>
            </a:r>
            <a:r>
              <a:rPr lang="es-CO" sz="997" dirty="0">
                <a:latin typeface="Century Gothic" pitchFamily="34" charset="0"/>
                <a:cs typeface="Calibri"/>
              </a:rPr>
              <a:t> ICS-</a:t>
            </a:r>
            <a:r>
              <a:rPr lang="es-CO" sz="997" dirty="0" err="1">
                <a:latin typeface="Century Gothic" pitchFamily="34" charset="0"/>
                <a:cs typeface="Calibri"/>
              </a:rPr>
              <a:t>form</a:t>
            </a:r>
            <a:r>
              <a:rPr lang="es-CO" sz="997" dirty="0">
                <a:latin typeface="Century Gothic" pitchFamily="34" charset="0"/>
                <a:cs typeface="Calibri"/>
              </a:rPr>
              <a:t> a bajas dosis es la terapia aliviadora para pacientes en terapia de mantenimiento y terapia aliviadora.  # Considere IT-SL</a:t>
            </a:r>
            <a:endParaRPr lang="es-CO" sz="997" dirty="0">
              <a:latin typeface="Century Gothic" pitchFamily="34" charset="0"/>
            </a:endParaRPr>
          </a:p>
        </p:txBody>
      </p:sp>
      <p:cxnSp>
        <p:nvCxnSpPr>
          <p:cNvPr id="52" name="51 Conector recto"/>
          <p:cNvCxnSpPr>
            <a:cxnSpLocks/>
          </p:cNvCxnSpPr>
          <p:nvPr/>
        </p:nvCxnSpPr>
        <p:spPr>
          <a:xfrm>
            <a:off x="1180433" y="5132917"/>
            <a:ext cx="923524" cy="0"/>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681752" y="5132917"/>
            <a:ext cx="1422204" cy="460386"/>
          </a:xfrm>
          <a:prstGeom prst="rect">
            <a:avLst/>
          </a:prstGeom>
          <a:noFill/>
        </p:spPr>
        <p:txBody>
          <a:bodyPr wrap="square" rtlCol="0">
            <a:spAutoFit/>
          </a:bodyPr>
          <a:lstStyle/>
          <a:p>
            <a:pPr algn="r"/>
            <a:r>
              <a:rPr lang="es-CO" sz="1197" dirty="0">
                <a:latin typeface="Century Gothic" pitchFamily="34" charset="0"/>
              </a:rPr>
              <a:t>Otros </a:t>
            </a:r>
          </a:p>
          <a:p>
            <a:pPr algn="r"/>
            <a:r>
              <a:rPr lang="es-CO" sz="1197" dirty="0">
                <a:latin typeface="Century Gothic" pitchFamily="34" charset="0"/>
              </a:rPr>
              <a:t>aliviadores</a:t>
            </a:r>
          </a:p>
        </p:txBody>
      </p:sp>
      <p:sp>
        <p:nvSpPr>
          <p:cNvPr id="14" name="13 Rectángulo"/>
          <p:cNvSpPr/>
          <p:nvPr/>
        </p:nvSpPr>
        <p:spPr>
          <a:xfrm>
            <a:off x="3640989" y="1971702"/>
            <a:ext cx="1824488" cy="109403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b="1" dirty="0">
                <a:solidFill>
                  <a:schemeClr val="bg1">
                    <a:lumMod val="75000"/>
                  </a:schemeClr>
                </a:solidFill>
                <a:latin typeface="Century Gothic" pitchFamily="34" charset="0"/>
              </a:rPr>
              <a:t>Paso 2</a:t>
            </a:r>
          </a:p>
          <a:p>
            <a:endParaRPr lang="es-CO" sz="1197" b="1" dirty="0">
              <a:solidFill>
                <a:schemeClr val="bg1">
                  <a:lumMod val="75000"/>
                </a:schemeClr>
              </a:solidFill>
              <a:latin typeface="Century Gothic" pitchFamily="34" charset="0"/>
            </a:endParaRPr>
          </a:p>
          <a:p>
            <a:r>
              <a:rPr lang="es-CO" sz="1197" dirty="0">
                <a:solidFill>
                  <a:schemeClr val="bg1">
                    <a:lumMod val="75000"/>
                  </a:schemeClr>
                </a:solidFill>
                <a:latin typeface="Century Gothic" pitchFamily="34" charset="0"/>
              </a:rPr>
              <a:t>ICS dosis bajas diarias o ICS- </a:t>
            </a:r>
            <a:r>
              <a:rPr lang="es-CO" sz="1197" dirty="0" err="1">
                <a:solidFill>
                  <a:schemeClr val="bg1">
                    <a:lumMod val="75000"/>
                  </a:schemeClr>
                </a:solidFill>
                <a:latin typeface="Century Gothic" pitchFamily="34" charset="0"/>
              </a:rPr>
              <a:t>form</a:t>
            </a:r>
            <a:r>
              <a:rPr lang="es-CO" sz="1197" dirty="0">
                <a:solidFill>
                  <a:schemeClr val="bg1">
                    <a:lumMod val="75000"/>
                  </a:schemeClr>
                </a:solidFill>
                <a:latin typeface="Century Gothic" pitchFamily="34" charset="0"/>
              </a:rPr>
              <a:t> dosis bajas a necesidad*</a:t>
            </a:r>
          </a:p>
        </p:txBody>
      </p:sp>
      <p:sp>
        <p:nvSpPr>
          <p:cNvPr id="28" name="14 Rectángulo">
            <a:extLst>
              <a:ext uri="{FF2B5EF4-FFF2-40B4-BE49-F238E27FC236}">
                <a16:creationId xmlns:a16="http://schemas.microsoft.com/office/drawing/2014/main" id="{593CE2AA-E89B-44B1-8904-F70C71B17A92}"/>
              </a:ext>
            </a:extLst>
          </p:cNvPr>
          <p:cNvSpPr/>
          <p:nvPr/>
        </p:nvSpPr>
        <p:spPr>
          <a:xfrm>
            <a:off x="5449724" y="1641485"/>
            <a:ext cx="1583907" cy="142425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b="1" dirty="0">
                <a:solidFill>
                  <a:schemeClr val="bg1">
                    <a:lumMod val="75000"/>
                  </a:schemeClr>
                </a:solidFill>
                <a:latin typeface="Century Gothic" pitchFamily="34" charset="0"/>
              </a:rPr>
              <a:t>Paso 3</a:t>
            </a: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p:txBody>
      </p:sp>
      <p:sp>
        <p:nvSpPr>
          <p:cNvPr id="29" name="26 Rectángulo">
            <a:extLst>
              <a:ext uri="{FF2B5EF4-FFF2-40B4-BE49-F238E27FC236}">
                <a16:creationId xmlns:a16="http://schemas.microsoft.com/office/drawing/2014/main" id="{B03E5EF5-AD66-49F8-9730-29DDB26E278E}"/>
              </a:ext>
            </a:extLst>
          </p:cNvPr>
          <p:cNvSpPr/>
          <p:nvPr/>
        </p:nvSpPr>
        <p:spPr>
          <a:xfrm>
            <a:off x="5449723" y="3064951"/>
            <a:ext cx="1579787" cy="149804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97" dirty="0">
                <a:solidFill>
                  <a:schemeClr val="bg1">
                    <a:lumMod val="75000"/>
                  </a:schemeClr>
                </a:solidFill>
                <a:latin typeface="Century Gothic" pitchFamily="34" charset="0"/>
              </a:rPr>
              <a:t>Dosis medias de </a:t>
            </a:r>
            <a:r>
              <a:rPr lang="es-CO" sz="1197" dirty="0" err="1">
                <a:solidFill>
                  <a:schemeClr val="bg1">
                    <a:lumMod val="75000"/>
                  </a:schemeClr>
                </a:solidFill>
                <a:latin typeface="Century Gothic" pitchFamily="34" charset="0"/>
              </a:rPr>
              <a:t>ICS</a:t>
            </a:r>
            <a:r>
              <a:rPr lang="es-CO" sz="1197" dirty="0">
                <a:solidFill>
                  <a:schemeClr val="bg1">
                    <a:lumMod val="75000"/>
                  </a:schemeClr>
                </a:solidFill>
                <a:latin typeface="Century Gothic" pitchFamily="34" charset="0"/>
              </a:rPr>
              <a:t> o dosis bajas </a:t>
            </a:r>
            <a:r>
              <a:rPr lang="es-CO" sz="1197" dirty="0" err="1">
                <a:solidFill>
                  <a:schemeClr val="bg1">
                    <a:lumMod val="75000"/>
                  </a:schemeClr>
                </a:solidFill>
                <a:latin typeface="Century Gothic" pitchFamily="34" charset="0"/>
              </a:rPr>
              <a:t>ICS</a:t>
            </a:r>
            <a:r>
              <a:rPr lang="es-CO" sz="1197" dirty="0">
                <a:solidFill>
                  <a:schemeClr val="bg1">
                    <a:lumMod val="75000"/>
                  </a:schemeClr>
                </a:solidFill>
                <a:latin typeface="Century Gothic" pitchFamily="34" charset="0"/>
              </a:rPr>
              <a:t> + </a:t>
            </a:r>
            <a:r>
              <a:rPr lang="es-CO" sz="1197" dirty="0" err="1">
                <a:solidFill>
                  <a:schemeClr val="bg1">
                    <a:lumMod val="75000"/>
                  </a:schemeClr>
                </a:solidFill>
                <a:latin typeface="Century Gothic" pitchFamily="34" charset="0"/>
              </a:rPr>
              <a:t>LTRA</a:t>
            </a:r>
            <a:r>
              <a:rPr lang="es-CO" sz="1197" dirty="0">
                <a:solidFill>
                  <a:schemeClr val="bg1">
                    <a:lumMod val="75000"/>
                  </a:schemeClr>
                </a:solidFill>
                <a:latin typeface="Century Gothic" pitchFamily="34" charset="0"/>
              </a:rPr>
              <a:t>#</a:t>
            </a:r>
          </a:p>
        </p:txBody>
      </p:sp>
      <p:sp>
        <p:nvSpPr>
          <p:cNvPr id="32" name="31 Rectángulo">
            <a:extLst>
              <a:ext uri="{FF2B5EF4-FFF2-40B4-BE49-F238E27FC236}">
                <a16:creationId xmlns:a16="http://schemas.microsoft.com/office/drawing/2014/main" id="{7566F305-556F-47B7-9E87-DB1C058F66CC}"/>
              </a:ext>
            </a:extLst>
          </p:cNvPr>
          <p:cNvSpPr/>
          <p:nvPr/>
        </p:nvSpPr>
        <p:spPr>
          <a:xfrm>
            <a:off x="5449724" y="2362069"/>
            <a:ext cx="1478396" cy="460386"/>
          </a:xfrm>
          <a:prstGeom prst="rect">
            <a:avLst/>
          </a:prstGeom>
        </p:spPr>
        <p:txBody>
          <a:bodyPr wrap="square">
            <a:spAutoFit/>
          </a:bodyPr>
          <a:lstStyle/>
          <a:p>
            <a:r>
              <a:rPr lang="es-CO" sz="1197" dirty="0" err="1">
                <a:solidFill>
                  <a:schemeClr val="bg1">
                    <a:lumMod val="75000"/>
                  </a:schemeClr>
                </a:solidFill>
                <a:latin typeface="Century Gothic" pitchFamily="34" charset="0"/>
              </a:rPr>
              <a:t>ICS-LABA</a:t>
            </a:r>
            <a:r>
              <a:rPr lang="es-CO" sz="1197" dirty="0">
                <a:solidFill>
                  <a:schemeClr val="bg1">
                    <a:lumMod val="75000"/>
                  </a:schemeClr>
                </a:solidFill>
                <a:latin typeface="Century Gothic" pitchFamily="34" charset="0"/>
              </a:rPr>
              <a:t> dosis bajas</a:t>
            </a:r>
          </a:p>
        </p:txBody>
      </p:sp>
      <p:sp>
        <p:nvSpPr>
          <p:cNvPr id="37" name="42 Rectángulo">
            <a:extLst>
              <a:ext uri="{FF2B5EF4-FFF2-40B4-BE49-F238E27FC236}">
                <a16:creationId xmlns:a16="http://schemas.microsoft.com/office/drawing/2014/main" id="{F464DB1F-667F-4537-A9B3-E10D83AD2014}"/>
              </a:ext>
            </a:extLst>
          </p:cNvPr>
          <p:cNvSpPr/>
          <p:nvPr/>
        </p:nvSpPr>
        <p:spPr>
          <a:xfrm>
            <a:off x="5465479" y="4561784"/>
            <a:ext cx="4789152" cy="571504"/>
          </a:xfrm>
          <a:prstGeom prst="rect">
            <a:avLst/>
          </a:prstGeom>
          <a:solidFill>
            <a:srgbClr val="FBC69B"/>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97" dirty="0" err="1">
                <a:solidFill>
                  <a:schemeClr val="tx1"/>
                </a:solidFill>
                <a:latin typeface="Century Gothic" pitchFamily="34" charset="0"/>
              </a:rPr>
              <a:t>ICS</a:t>
            </a:r>
            <a:r>
              <a:rPr lang="es-CO" sz="1197" dirty="0">
                <a:solidFill>
                  <a:schemeClr val="tx1"/>
                </a:solidFill>
                <a:latin typeface="Century Gothic" pitchFamily="34" charset="0"/>
              </a:rPr>
              <a:t>-formoterol bajas dosis a necesidad para pacientes con terapia de mantenimiento y terapia aliviadora</a:t>
            </a:r>
            <a:r>
              <a:rPr lang="es-CO" sz="1197" dirty="0">
                <a:solidFill>
                  <a:schemeClr val="tx1"/>
                </a:solidFill>
                <a:latin typeface="Century Gothic" pitchFamily="34" charset="0"/>
                <a:cs typeface="Calibri"/>
              </a:rPr>
              <a:t> Ɨ </a:t>
            </a:r>
            <a:r>
              <a:rPr lang="es-CO" sz="1197" dirty="0" err="1">
                <a:solidFill>
                  <a:schemeClr val="tx1"/>
                </a:solidFill>
                <a:latin typeface="Century Gothic" pitchFamily="34" charset="0"/>
                <a:cs typeface="Calibri"/>
              </a:rPr>
              <a:t>Ɨ</a:t>
            </a:r>
            <a:endParaRPr lang="es-CO" sz="1197" dirty="0">
              <a:solidFill>
                <a:schemeClr val="tx1"/>
              </a:solidFill>
              <a:latin typeface="Century Gothic" pitchFamily="34" charset="0"/>
            </a:endParaRPr>
          </a:p>
        </p:txBody>
      </p:sp>
      <p:sp>
        <p:nvSpPr>
          <p:cNvPr id="40" name="15 Rectángulo">
            <a:extLst>
              <a:ext uri="{FF2B5EF4-FFF2-40B4-BE49-F238E27FC236}">
                <a16:creationId xmlns:a16="http://schemas.microsoft.com/office/drawing/2014/main" id="{EDD54125-AE45-4797-94F4-84E473E55D22}"/>
              </a:ext>
            </a:extLst>
          </p:cNvPr>
          <p:cNvSpPr/>
          <p:nvPr/>
        </p:nvSpPr>
        <p:spPr>
          <a:xfrm>
            <a:off x="7029512" y="1317969"/>
            <a:ext cx="1643290" cy="1747773"/>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r>
              <a:rPr lang="es-CO" sz="1197" b="1" dirty="0">
                <a:solidFill>
                  <a:schemeClr val="bg1">
                    <a:lumMod val="75000"/>
                  </a:schemeClr>
                </a:solidFill>
                <a:latin typeface="Century Gothic" pitchFamily="34" charset="0"/>
              </a:rPr>
              <a:t>Paso 4</a:t>
            </a: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endParaRPr lang="es-CO" sz="1197" b="1" dirty="0">
              <a:solidFill>
                <a:schemeClr val="bg1">
                  <a:lumMod val="75000"/>
                </a:schemeClr>
              </a:solidFill>
              <a:latin typeface="Century Gothic" pitchFamily="34" charset="0"/>
            </a:endParaRPr>
          </a:p>
          <a:p>
            <a:endParaRPr lang="es-CO" sz="1197" dirty="0">
              <a:solidFill>
                <a:schemeClr val="bg1">
                  <a:lumMod val="75000"/>
                </a:schemeClr>
              </a:solidFill>
              <a:latin typeface="Century Gothic" pitchFamily="34" charset="0"/>
            </a:endParaRPr>
          </a:p>
        </p:txBody>
      </p:sp>
      <p:sp>
        <p:nvSpPr>
          <p:cNvPr id="42" name="36 Rectángulo">
            <a:extLst>
              <a:ext uri="{FF2B5EF4-FFF2-40B4-BE49-F238E27FC236}">
                <a16:creationId xmlns:a16="http://schemas.microsoft.com/office/drawing/2014/main" id="{E16FF163-AB1A-4456-82E2-B2A56B771C3B}"/>
              </a:ext>
            </a:extLst>
          </p:cNvPr>
          <p:cNvSpPr/>
          <p:nvPr/>
        </p:nvSpPr>
        <p:spPr>
          <a:xfrm>
            <a:off x="7060968" y="1985847"/>
            <a:ext cx="1611833" cy="644541"/>
          </a:xfrm>
          <a:prstGeom prst="rect">
            <a:avLst/>
          </a:prstGeom>
        </p:spPr>
        <p:txBody>
          <a:bodyPr wrap="square">
            <a:spAutoFit/>
          </a:bodyPr>
          <a:lstStyle/>
          <a:p>
            <a:endParaRPr lang="es-CO" sz="1197" b="1" dirty="0">
              <a:solidFill>
                <a:schemeClr val="bg1">
                  <a:lumMod val="75000"/>
                </a:schemeClr>
              </a:solidFill>
              <a:latin typeface="Century Gothic" pitchFamily="34" charset="0"/>
            </a:endParaRPr>
          </a:p>
          <a:p>
            <a:r>
              <a:rPr lang="es-CO" sz="1197" dirty="0" err="1">
                <a:solidFill>
                  <a:schemeClr val="bg1">
                    <a:lumMod val="75000"/>
                  </a:schemeClr>
                </a:solidFill>
                <a:latin typeface="Century Gothic" pitchFamily="34" charset="0"/>
              </a:rPr>
              <a:t>ICS-LABA</a:t>
            </a:r>
            <a:r>
              <a:rPr lang="es-CO" sz="1197" dirty="0">
                <a:solidFill>
                  <a:schemeClr val="bg1">
                    <a:lumMod val="75000"/>
                  </a:schemeClr>
                </a:solidFill>
                <a:latin typeface="Century Gothic" pitchFamily="34" charset="0"/>
              </a:rPr>
              <a:t> dosis medias</a:t>
            </a:r>
          </a:p>
        </p:txBody>
      </p:sp>
      <p:sp>
        <p:nvSpPr>
          <p:cNvPr id="43" name="55 CuadroTexto">
            <a:extLst>
              <a:ext uri="{FF2B5EF4-FFF2-40B4-BE49-F238E27FC236}">
                <a16:creationId xmlns:a16="http://schemas.microsoft.com/office/drawing/2014/main" id="{0077C564-BE41-4F80-900C-82D46B235A03}"/>
              </a:ext>
            </a:extLst>
          </p:cNvPr>
          <p:cNvSpPr txBox="1"/>
          <p:nvPr/>
        </p:nvSpPr>
        <p:spPr>
          <a:xfrm>
            <a:off x="10260895" y="979980"/>
            <a:ext cx="1846257" cy="1012850"/>
          </a:xfrm>
          <a:prstGeom prst="rect">
            <a:avLst/>
          </a:prstGeom>
          <a:noFill/>
        </p:spPr>
        <p:txBody>
          <a:bodyPr wrap="square" rtlCol="0">
            <a:spAutoFit/>
          </a:bodyPr>
          <a:lstStyle/>
          <a:p>
            <a:r>
              <a:rPr lang="es-CO" sz="1197" dirty="0">
                <a:latin typeface="Century Gothic" pitchFamily="34" charset="0"/>
              </a:rPr>
              <a:t>Dosis altas ICS/LABA: </a:t>
            </a:r>
          </a:p>
          <a:p>
            <a:r>
              <a:rPr lang="es-CO" sz="1197" dirty="0">
                <a:latin typeface="Century Gothic" pitchFamily="34" charset="0"/>
              </a:rPr>
              <a:t>Poco beneficio adicional</a:t>
            </a:r>
          </a:p>
          <a:p>
            <a:r>
              <a:rPr lang="es-CO" sz="1197" dirty="0">
                <a:latin typeface="Century Gothic" pitchFamily="34" charset="0"/>
              </a:rPr>
              <a:t>↑ </a:t>
            </a:r>
            <a:r>
              <a:rPr lang="es-CO" sz="1197" dirty="0" err="1">
                <a:latin typeface="Century Gothic" pitchFamily="34" charset="0"/>
              </a:rPr>
              <a:t>ef.adversos</a:t>
            </a:r>
            <a:endParaRPr lang="es-CO" sz="1197" dirty="0">
              <a:latin typeface="Century Gothic" pitchFamily="34" charset="0"/>
            </a:endParaRPr>
          </a:p>
          <a:p>
            <a:r>
              <a:rPr lang="es-CO" sz="1197" dirty="0">
                <a:latin typeface="Century Gothic" pitchFamily="34" charset="0"/>
              </a:rPr>
              <a:t>(Evidencia A)</a:t>
            </a:r>
          </a:p>
        </p:txBody>
      </p:sp>
      <p:sp>
        <p:nvSpPr>
          <p:cNvPr id="34" name="16 Rectángulo">
            <a:extLst>
              <a:ext uri="{FF2B5EF4-FFF2-40B4-BE49-F238E27FC236}">
                <a16:creationId xmlns:a16="http://schemas.microsoft.com/office/drawing/2014/main" id="{30955923-A6C6-448F-A2F8-177ED6C0DCF8}"/>
              </a:ext>
            </a:extLst>
          </p:cNvPr>
          <p:cNvSpPr/>
          <p:nvPr/>
        </p:nvSpPr>
        <p:spPr>
          <a:xfrm>
            <a:off x="8681107" y="929750"/>
            <a:ext cx="1573523" cy="2135991"/>
          </a:xfrm>
          <a:prstGeom prst="rect">
            <a:avLst/>
          </a:prstGeom>
          <a:solidFill>
            <a:srgbClr val="D0430A"/>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197" b="1" dirty="0">
              <a:solidFill>
                <a:schemeClr val="bg1"/>
              </a:solidFill>
              <a:latin typeface="Century Gothic" pitchFamily="34" charset="0"/>
            </a:endParaRPr>
          </a:p>
          <a:p>
            <a:endParaRPr lang="es-CO" sz="1197" b="1" dirty="0">
              <a:solidFill>
                <a:schemeClr val="bg1"/>
              </a:solidFill>
              <a:latin typeface="Century Gothic" pitchFamily="34" charset="0"/>
            </a:endParaRPr>
          </a:p>
          <a:p>
            <a:r>
              <a:rPr lang="es-CO" sz="1197" b="1" dirty="0">
                <a:solidFill>
                  <a:schemeClr val="bg1"/>
                </a:solidFill>
                <a:latin typeface="Century Gothic" pitchFamily="34" charset="0"/>
              </a:rPr>
              <a:t>Paso 5</a:t>
            </a:r>
          </a:p>
          <a:p>
            <a:endParaRPr lang="es-CO" sz="1197" b="1" dirty="0">
              <a:solidFill>
                <a:schemeClr val="bg1"/>
              </a:solidFill>
              <a:latin typeface="Century Gothic" pitchFamily="34" charset="0"/>
            </a:endParaRPr>
          </a:p>
          <a:p>
            <a:endParaRPr lang="es-CO" sz="1197" b="1" dirty="0">
              <a:solidFill>
                <a:schemeClr val="bg1"/>
              </a:solidFill>
              <a:latin typeface="Century Gothic" pitchFamily="34" charset="0"/>
            </a:endParaRPr>
          </a:p>
          <a:p>
            <a:r>
              <a:rPr lang="es-CO" sz="1197" dirty="0" err="1">
                <a:solidFill>
                  <a:schemeClr val="bg1"/>
                </a:solidFill>
                <a:latin typeface="Century Gothic" pitchFamily="34" charset="0"/>
              </a:rPr>
              <a:t>ICS-LABA</a:t>
            </a:r>
            <a:r>
              <a:rPr lang="es-CO" sz="1197" dirty="0">
                <a:solidFill>
                  <a:schemeClr val="bg1"/>
                </a:solidFill>
                <a:latin typeface="Century Gothic" pitchFamily="34" charset="0"/>
              </a:rPr>
              <a:t> dosis altas</a:t>
            </a:r>
          </a:p>
          <a:p>
            <a:r>
              <a:rPr lang="es-CO" sz="1197" dirty="0">
                <a:solidFill>
                  <a:schemeClr val="bg1"/>
                </a:solidFill>
                <a:latin typeface="Century Gothic" pitchFamily="34" charset="0"/>
              </a:rPr>
              <a:t>Fenotipo + terapia </a:t>
            </a:r>
            <a:r>
              <a:rPr lang="es-CO" sz="1197" dirty="0" err="1">
                <a:solidFill>
                  <a:schemeClr val="bg1"/>
                </a:solidFill>
                <a:latin typeface="Century Gothic" pitchFamily="34" charset="0"/>
              </a:rPr>
              <a:t>add-on</a:t>
            </a:r>
            <a:endParaRPr lang="es-CO" sz="1197" dirty="0">
              <a:solidFill>
                <a:schemeClr val="bg1"/>
              </a:solidFill>
              <a:latin typeface="Century Gothic" pitchFamily="34" charset="0"/>
            </a:endParaRPr>
          </a:p>
          <a:p>
            <a:r>
              <a:rPr lang="es-CO" sz="1197" dirty="0">
                <a:solidFill>
                  <a:schemeClr val="bg1"/>
                </a:solidFill>
                <a:latin typeface="Century Gothic" pitchFamily="34" charset="0"/>
              </a:rPr>
              <a:t>(tiotropio, anti IgE, Anti IL5/5R, anti IL4)</a:t>
            </a:r>
          </a:p>
          <a:p>
            <a:endParaRPr lang="es-CO" sz="1197" dirty="0">
              <a:solidFill>
                <a:schemeClr val="bg1"/>
              </a:solidFill>
              <a:latin typeface="Century Gothic" pitchFamily="34" charset="0"/>
            </a:endParaRPr>
          </a:p>
          <a:p>
            <a:endParaRPr lang="es-CO" sz="1197" dirty="0">
              <a:solidFill>
                <a:schemeClr val="bg1"/>
              </a:solidFill>
              <a:latin typeface="Century Gothic" pitchFamily="34" charset="0"/>
            </a:endParaRPr>
          </a:p>
        </p:txBody>
      </p:sp>
      <p:sp>
        <p:nvSpPr>
          <p:cNvPr id="56" name="30 CuadroTexto">
            <a:extLst>
              <a:ext uri="{FF2B5EF4-FFF2-40B4-BE49-F238E27FC236}">
                <a16:creationId xmlns:a16="http://schemas.microsoft.com/office/drawing/2014/main" id="{238B0F01-4410-443E-B9DA-A151B3B9D2B9}"/>
              </a:ext>
            </a:extLst>
          </p:cNvPr>
          <p:cNvSpPr txBox="1"/>
          <p:nvPr/>
        </p:nvSpPr>
        <p:spPr>
          <a:xfrm>
            <a:off x="976065" y="477333"/>
            <a:ext cx="5025124" cy="460386"/>
          </a:xfrm>
          <a:prstGeom prst="rect">
            <a:avLst/>
          </a:prstGeom>
          <a:noFill/>
        </p:spPr>
        <p:txBody>
          <a:bodyPr wrap="square" rtlCol="0">
            <a:spAutoFit/>
          </a:bodyPr>
          <a:lstStyle/>
          <a:p>
            <a:r>
              <a:rPr lang="es-CO" sz="2393" dirty="0">
                <a:latin typeface="Century Gothic" pitchFamily="34" charset="0"/>
              </a:rPr>
              <a:t>GINA 2020</a:t>
            </a:r>
          </a:p>
        </p:txBody>
      </p:sp>
      <p:sp>
        <p:nvSpPr>
          <p:cNvPr id="57" name="55 CuadroTexto">
            <a:extLst>
              <a:ext uri="{FF2B5EF4-FFF2-40B4-BE49-F238E27FC236}">
                <a16:creationId xmlns:a16="http://schemas.microsoft.com/office/drawing/2014/main" id="{C50399BA-9F73-4A1F-A81F-D42458E401BA}"/>
              </a:ext>
            </a:extLst>
          </p:cNvPr>
          <p:cNvSpPr txBox="1"/>
          <p:nvPr/>
        </p:nvSpPr>
        <p:spPr>
          <a:xfrm>
            <a:off x="10280927" y="2057108"/>
            <a:ext cx="1846257" cy="1013419"/>
          </a:xfrm>
          <a:prstGeom prst="rect">
            <a:avLst/>
          </a:prstGeom>
          <a:noFill/>
        </p:spPr>
        <p:txBody>
          <a:bodyPr wrap="square" rtlCol="0">
            <a:spAutoFit/>
          </a:bodyPr>
          <a:lstStyle/>
          <a:p>
            <a:r>
              <a:rPr lang="es-CO" sz="1197" dirty="0">
                <a:latin typeface="Century Gothic" pitchFamily="34" charset="0"/>
              </a:rPr>
              <a:t>Dosis medias ICS/LABA + 3er controlador LTRA o teofilina</a:t>
            </a:r>
          </a:p>
          <a:p>
            <a:r>
              <a:rPr lang="es-CO" sz="1197" dirty="0">
                <a:latin typeface="Century Gothic" pitchFamily="34" charset="0"/>
              </a:rPr>
              <a:t>(Evidencia B)</a:t>
            </a:r>
          </a:p>
        </p:txBody>
      </p:sp>
      <p:sp>
        <p:nvSpPr>
          <p:cNvPr id="38" name="37 Rectángulo"/>
          <p:cNvSpPr/>
          <p:nvPr/>
        </p:nvSpPr>
        <p:spPr>
          <a:xfrm>
            <a:off x="2086354" y="5133288"/>
            <a:ext cx="8168277" cy="571504"/>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97" dirty="0" err="1">
                <a:solidFill>
                  <a:schemeClr val="tx1"/>
                </a:solidFill>
                <a:latin typeface="Century Gothic" pitchFamily="34" charset="0"/>
              </a:rPr>
              <a:t>SABA</a:t>
            </a:r>
            <a:r>
              <a:rPr lang="es-CO" sz="1197" dirty="0">
                <a:solidFill>
                  <a:schemeClr val="tx1"/>
                </a:solidFill>
                <a:latin typeface="Century Gothic" pitchFamily="34" charset="0"/>
              </a:rPr>
              <a:t> a necesidad</a:t>
            </a:r>
          </a:p>
        </p:txBody>
      </p:sp>
      <p:sp>
        <p:nvSpPr>
          <p:cNvPr id="45" name="53 CuadroTexto">
            <a:extLst>
              <a:ext uri="{FF2B5EF4-FFF2-40B4-BE49-F238E27FC236}">
                <a16:creationId xmlns:a16="http://schemas.microsoft.com/office/drawing/2014/main" id="{CE69B83D-082E-1546-9175-79703D4512B1}"/>
              </a:ext>
            </a:extLst>
          </p:cNvPr>
          <p:cNvSpPr txBox="1"/>
          <p:nvPr/>
        </p:nvSpPr>
        <p:spPr>
          <a:xfrm>
            <a:off x="786438" y="6492325"/>
            <a:ext cx="10619128" cy="260885"/>
          </a:xfrm>
          <a:prstGeom prst="rect">
            <a:avLst/>
          </a:prstGeom>
          <a:noFill/>
        </p:spPr>
        <p:txBody>
          <a:bodyPr wrap="square" rtlCol="0">
            <a:spAutoFit/>
          </a:bodyPr>
          <a:lstStyle/>
          <a:p>
            <a:pPr algn="r"/>
            <a:r>
              <a:rPr lang="es-CO" sz="1097" dirty="0">
                <a:latin typeface="Century Gothic" pitchFamily="34" charset="0"/>
                <a:cs typeface="Calibri"/>
              </a:rPr>
              <a:t>Global strategy for asthma management and prevention, GINA updated 2020</a:t>
            </a:r>
            <a:endParaRPr lang="es-CO" sz="1097" dirty="0">
              <a:latin typeface="Century Gothic" pitchFamily="34" charset="0"/>
            </a:endParaRPr>
          </a:p>
        </p:txBody>
      </p:sp>
    </p:spTree>
    <p:extLst>
      <p:ext uri="{BB962C8B-B14F-4D97-AF65-F5344CB8AC3E}">
        <p14:creationId xmlns:p14="http://schemas.microsoft.com/office/powerpoint/2010/main" val="773628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D37DFC8-B984-44C8-BB07-D2885337BA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6966" y="47414"/>
            <a:ext cx="10218068" cy="6565052"/>
          </a:xfrm>
          <a:prstGeom prst="rect">
            <a:avLst/>
          </a:prstGeom>
        </p:spPr>
      </p:pic>
      <p:pic>
        <p:nvPicPr>
          <p:cNvPr id="4" name="Picture 3">
            <a:extLst>
              <a:ext uri="{FF2B5EF4-FFF2-40B4-BE49-F238E27FC236}">
                <a16:creationId xmlns:a16="http://schemas.microsoft.com/office/drawing/2014/main" id="{45C5619C-FA20-40A6-A277-8B1CBF592D5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CCD7463-3994-4F13-B216-DCB7C5BE25EE}"/>
              </a:ext>
            </a:extLst>
          </p:cNvPr>
          <p:cNvSpPr txBox="1">
            <a:spLocks noChangeArrowheads="1"/>
          </p:cNvSpPr>
          <p:nvPr/>
        </p:nvSpPr>
        <p:spPr bwMode="auto">
          <a:xfrm>
            <a:off x="285749" y="6315532"/>
            <a:ext cx="3793067"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467" i="1" dirty="0">
                <a:solidFill>
                  <a:srgbClr val="00AAA7"/>
                </a:solidFill>
              </a:rPr>
              <a:t>GINA 2020, Box 3-5A</a:t>
            </a:r>
          </a:p>
        </p:txBody>
      </p:sp>
    </p:spTree>
    <p:extLst>
      <p:ext uri="{BB962C8B-B14F-4D97-AF65-F5344CB8AC3E}">
        <p14:creationId xmlns:p14="http://schemas.microsoft.com/office/powerpoint/2010/main" val="1591648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D37DFC8-B984-44C8-BB07-D2885337BA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6966" y="47414"/>
            <a:ext cx="10218068" cy="6565052"/>
          </a:xfrm>
          <a:prstGeom prst="rect">
            <a:avLst/>
          </a:prstGeom>
        </p:spPr>
      </p:pic>
      <p:pic>
        <p:nvPicPr>
          <p:cNvPr id="4" name="Picture 3">
            <a:extLst>
              <a:ext uri="{FF2B5EF4-FFF2-40B4-BE49-F238E27FC236}">
                <a16:creationId xmlns:a16="http://schemas.microsoft.com/office/drawing/2014/main" id="{45C5619C-FA20-40A6-A277-8B1CBF592D5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Callout 2 50">
            <a:extLst>
              <a:ext uri="{FF2B5EF4-FFF2-40B4-BE49-F238E27FC236}">
                <a16:creationId xmlns:a16="http://schemas.microsoft.com/office/drawing/2014/main" id="{0FD640A0-1BCD-41E8-816F-56AFA2747DC5}"/>
              </a:ext>
            </a:extLst>
          </p:cNvPr>
          <p:cNvSpPr/>
          <p:nvPr/>
        </p:nvSpPr>
        <p:spPr>
          <a:xfrm flipH="1">
            <a:off x="8767482" y="1541929"/>
            <a:ext cx="2502505" cy="2114327"/>
          </a:xfrm>
          <a:prstGeom prst="borderCallout2">
            <a:avLst>
              <a:gd name="adj1" fmla="val 82575"/>
              <a:gd name="adj2" fmla="val -7352"/>
              <a:gd name="adj3" fmla="val 84453"/>
              <a:gd name="adj4" fmla="val -16667"/>
              <a:gd name="adj5" fmla="val 188392"/>
              <a:gd name="adj6" fmla="val 10882"/>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r>
              <a:rPr lang="en-AU" sz="1600" dirty="0">
                <a:solidFill>
                  <a:srgbClr val="002060"/>
                </a:solidFill>
              </a:rPr>
              <a:t>ICS-formoterol es el </a:t>
            </a:r>
            <a:r>
              <a:rPr lang="en-AU" sz="1600" dirty="0" err="1">
                <a:solidFill>
                  <a:srgbClr val="002060"/>
                </a:solidFill>
              </a:rPr>
              <a:t>aliviador</a:t>
            </a:r>
            <a:r>
              <a:rPr lang="en-AU" sz="1600" dirty="0">
                <a:solidFill>
                  <a:srgbClr val="002060"/>
                </a:solidFill>
              </a:rPr>
              <a:t> </a:t>
            </a:r>
            <a:r>
              <a:rPr lang="en-AU" sz="1600" dirty="0" err="1">
                <a:solidFill>
                  <a:srgbClr val="002060"/>
                </a:solidFill>
              </a:rPr>
              <a:t>preferido</a:t>
            </a:r>
            <a:r>
              <a:rPr lang="en-AU" sz="1600" dirty="0">
                <a:solidFill>
                  <a:srgbClr val="002060"/>
                </a:solidFill>
              </a:rPr>
              <a:t> para los </a:t>
            </a:r>
            <a:r>
              <a:rPr lang="en-AU" sz="1600" dirty="0" err="1">
                <a:solidFill>
                  <a:srgbClr val="002060"/>
                </a:solidFill>
              </a:rPr>
              <a:t>pacientes</a:t>
            </a:r>
            <a:r>
              <a:rPr lang="en-AU" sz="1600" dirty="0">
                <a:solidFill>
                  <a:srgbClr val="002060"/>
                </a:solidFill>
              </a:rPr>
              <a:t> con </a:t>
            </a:r>
            <a:r>
              <a:rPr lang="en-AU" sz="1600" dirty="0" err="1">
                <a:solidFill>
                  <a:srgbClr val="002060"/>
                </a:solidFill>
              </a:rPr>
              <a:t>este</a:t>
            </a:r>
            <a:r>
              <a:rPr lang="en-AU" sz="1600" dirty="0">
                <a:solidFill>
                  <a:srgbClr val="002060"/>
                </a:solidFill>
              </a:rPr>
              <a:t> </a:t>
            </a:r>
            <a:r>
              <a:rPr lang="en-AU" sz="1600" dirty="0" err="1">
                <a:solidFill>
                  <a:srgbClr val="002060"/>
                </a:solidFill>
              </a:rPr>
              <a:t>mismo</a:t>
            </a:r>
            <a:r>
              <a:rPr lang="en-AU" sz="1600" dirty="0">
                <a:solidFill>
                  <a:srgbClr val="002060"/>
                </a:solidFill>
              </a:rPr>
              <a:t> </a:t>
            </a:r>
            <a:r>
              <a:rPr lang="en-AU" sz="1600" dirty="0" err="1">
                <a:solidFill>
                  <a:srgbClr val="002060"/>
                </a:solidFill>
              </a:rPr>
              <a:t>en</a:t>
            </a:r>
            <a:r>
              <a:rPr lang="en-AU" sz="1600" dirty="0">
                <a:solidFill>
                  <a:srgbClr val="002060"/>
                </a:solidFill>
              </a:rPr>
              <a:t> </a:t>
            </a:r>
            <a:r>
              <a:rPr lang="en-AU" sz="1600" dirty="0" err="1">
                <a:solidFill>
                  <a:srgbClr val="002060"/>
                </a:solidFill>
              </a:rPr>
              <a:t>mantenimiento</a:t>
            </a:r>
            <a:r>
              <a:rPr lang="en-AU" sz="1600" dirty="0">
                <a:solidFill>
                  <a:srgbClr val="002060"/>
                </a:solidFill>
              </a:rPr>
              <a:t>.</a:t>
            </a:r>
          </a:p>
          <a:p>
            <a:pPr algn="ctr"/>
            <a:endParaRPr lang="en-AU" sz="1600" dirty="0">
              <a:solidFill>
                <a:srgbClr val="002060"/>
              </a:solidFill>
            </a:endParaRPr>
          </a:p>
          <a:p>
            <a:pPr algn="ctr"/>
            <a:r>
              <a:rPr lang="en-AU" sz="1600" dirty="0">
                <a:solidFill>
                  <a:srgbClr val="002060"/>
                </a:solidFill>
              </a:rPr>
              <a:t> Para </a:t>
            </a:r>
            <a:r>
              <a:rPr lang="en-AU" sz="1600" dirty="0" err="1">
                <a:solidFill>
                  <a:srgbClr val="002060"/>
                </a:solidFill>
              </a:rPr>
              <a:t>otros</a:t>
            </a:r>
            <a:r>
              <a:rPr lang="en-AU" sz="1600" dirty="0">
                <a:solidFill>
                  <a:srgbClr val="002060"/>
                </a:solidFill>
              </a:rPr>
              <a:t> con ICS-LABAs o ICS </a:t>
            </a:r>
            <a:r>
              <a:rPr lang="en-AU" sz="1600" dirty="0" err="1">
                <a:solidFill>
                  <a:srgbClr val="002060"/>
                </a:solidFill>
              </a:rPr>
              <a:t>en</a:t>
            </a:r>
            <a:r>
              <a:rPr lang="en-AU" sz="1600" dirty="0">
                <a:solidFill>
                  <a:srgbClr val="002060"/>
                </a:solidFill>
              </a:rPr>
              <a:t> </a:t>
            </a:r>
            <a:r>
              <a:rPr lang="en-AU" sz="1600" dirty="0" err="1">
                <a:solidFill>
                  <a:srgbClr val="002060"/>
                </a:solidFill>
              </a:rPr>
              <a:t>monoterapia</a:t>
            </a:r>
            <a:r>
              <a:rPr lang="en-AU" sz="1600" dirty="0">
                <a:solidFill>
                  <a:srgbClr val="002060"/>
                </a:solidFill>
              </a:rPr>
              <a:t>, el </a:t>
            </a:r>
            <a:r>
              <a:rPr lang="en-AU" sz="1600" dirty="0" err="1">
                <a:solidFill>
                  <a:srgbClr val="002060"/>
                </a:solidFill>
              </a:rPr>
              <a:t>aliviador</a:t>
            </a:r>
            <a:r>
              <a:rPr lang="en-AU" sz="1600" dirty="0">
                <a:solidFill>
                  <a:srgbClr val="002060"/>
                </a:solidFill>
              </a:rPr>
              <a:t> es SABA.
</a:t>
            </a:r>
          </a:p>
        </p:txBody>
      </p:sp>
      <p:sp>
        <p:nvSpPr>
          <p:cNvPr id="7" name="TextBox 6">
            <a:extLst>
              <a:ext uri="{FF2B5EF4-FFF2-40B4-BE49-F238E27FC236}">
                <a16:creationId xmlns:a16="http://schemas.microsoft.com/office/drawing/2014/main" id="{4E188FF5-885B-4AF1-9678-EDE1E5A42C85}"/>
              </a:ext>
            </a:extLst>
          </p:cNvPr>
          <p:cNvSpPr txBox="1">
            <a:spLocks noChangeArrowheads="1"/>
          </p:cNvSpPr>
          <p:nvPr/>
        </p:nvSpPr>
        <p:spPr bwMode="auto">
          <a:xfrm>
            <a:off x="285749" y="6294366"/>
            <a:ext cx="3793067"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467" i="1" dirty="0">
                <a:solidFill>
                  <a:srgbClr val="00AAA7"/>
                </a:solidFill>
              </a:rPr>
              <a:t>GINA 2020, Box 3-5A</a:t>
            </a:r>
          </a:p>
        </p:txBody>
      </p:sp>
    </p:spTree>
    <p:extLst>
      <p:ext uri="{BB962C8B-B14F-4D97-AF65-F5344CB8AC3E}">
        <p14:creationId xmlns:p14="http://schemas.microsoft.com/office/powerpoint/2010/main" val="819404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FC666FE-9BE1-476C-92C8-E40BB8AF60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98" y="245535"/>
            <a:ext cx="10714829" cy="6346863"/>
          </a:xfrm>
          <a:prstGeom prst="rect">
            <a:avLst/>
          </a:prstGeom>
        </p:spPr>
      </p:pic>
      <p:pic>
        <p:nvPicPr>
          <p:cNvPr id="4" name="Picture 3">
            <a:extLst>
              <a:ext uri="{FF2B5EF4-FFF2-40B4-BE49-F238E27FC236}">
                <a16:creationId xmlns:a16="http://schemas.microsoft.com/office/drawing/2014/main" id="{DB5617D2-661F-48CE-9AA7-3A2CC004D38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A0835BE-4C57-41C8-8B6A-0A050798FB08}"/>
              </a:ext>
            </a:extLst>
          </p:cNvPr>
          <p:cNvSpPr txBox="1">
            <a:spLocks noChangeArrowheads="1"/>
          </p:cNvSpPr>
          <p:nvPr/>
        </p:nvSpPr>
        <p:spPr bwMode="auto">
          <a:xfrm>
            <a:off x="277332" y="6316016"/>
            <a:ext cx="3793067"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467" i="1" dirty="0">
                <a:solidFill>
                  <a:srgbClr val="00AAA7"/>
                </a:solidFill>
              </a:rPr>
              <a:t>GINA 2020, Box 3-4A</a:t>
            </a:r>
          </a:p>
        </p:txBody>
      </p:sp>
      <p:sp>
        <p:nvSpPr>
          <p:cNvPr id="6" name="Oval 5">
            <a:extLst>
              <a:ext uri="{FF2B5EF4-FFF2-40B4-BE49-F238E27FC236}">
                <a16:creationId xmlns:a16="http://schemas.microsoft.com/office/drawing/2014/main" id="{ED0C11A8-918B-4C27-9392-A21AEEFFC6E2}"/>
              </a:ext>
            </a:extLst>
          </p:cNvPr>
          <p:cNvSpPr/>
          <p:nvPr/>
        </p:nvSpPr>
        <p:spPr>
          <a:xfrm>
            <a:off x="2458063" y="285138"/>
            <a:ext cx="576000" cy="4424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484459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9B8726A-2093-4953-8703-F35851D29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562" y="245807"/>
            <a:ext cx="9962255" cy="6001968"/>
          </a:xfrm>
          <a:prstGeom prst="rect">
            <a:avLst/>
          </a:prstGeom>
        </p:spPr>
      </p:pic>
      <p:sp>
        <p:nvSpPr>
          <p:cNvPr id="4" name="TextBox 3">
            <a:extLst>
              <a:ext uri="{FF2B5EF4-FFF2-40B4-BE49-F238E27FC236}">
                <a16:creationId xmlns:a16="http://schemas.microsoft.com/office/drawing/2014/main" id="{2F4F3296-AF19-45D5-8DB6-FF8F3D4E5C74}"/>
              </a:ext>
            </a:extLst>
          </p:cNvPr>
          <p:cNvSpPr txBox="1">
            <a:spLocks noChangeArrowheads="1"/>
          </p:cNvSpPr>
          <p:nvPr/>
        </p:nvSpPr>
        <p:spPr bwMode="auto">
          <a:xfrm>
            <a:off x="344007" y="6368945"/>
            <a:ext cx="3793067"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467" i="1" dirty="0">
                <a:solidFill>
                  <a:srgbClr val="00AAA7"/>
                </a:solidFill>
              </a:rPr>
              <a:t>GINA 2020, Box 3-4B</a:t>
            </a:r>
          </a:p>
        </p:txBody>
      </p:sp>
    </p:spTree>
    <p:extLst>
      <p:ext uri="{BB962C8B-B14F-4D97-AF65-F5344CB8AC3E}">
        <p14:creationId xmlns:p14="http://schemas.microsoft.com/office/powerpoint/2010/main" val="63710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9360" y="-290267"/>
            <a:ext cx="10515600" cy="1325563"/>
          </a:xfrm>
        </p:spPr>
        <p:txBody>
          <a:bodyPr>
            <a:normAutofit/>
          </a:bodyPr>
          <a:lstStyle/>
          <a:p>
            <a:r>
              <a:rPr lang="es-CO" sz="3000" b="1" dirty="0">
                <a:solidFill>
                  <a:srgbClr val="00AAA7"/>
                </a:solidFill>
                <a:latin typeface="Montserrat" panose="00000500000000000000" pitchFamily="50" charset="0"/>
              </a:rPr>
              <a:t>ISAAC</a:t>
            </a:r>
          </a:p>
        </p:txBody>
      </p:sp>
      <p:pic>
        <p:nvPicPr>
          <p:cNvPr id="4" name="Imagen 3"/>
          <p:cNvPicPr>
            <a:picLocks noChangeAspect="1"/>
          </p:cNvPicPr>
          <p:nvPr/>
        </p:nvPicPr>
        <p:blipFill>
          <a:blip r:embed="rId3"/>
          <a:stretch>
            <a:fillRect/>
          </a:stretch>
        </p:blipFill>
        <p:spPr>
          <a:xfrm>
            <a:off x="1202426" y="694046"/>
            <a:ext cx="9975615" cy="4108044"/>
          </a:xfrm>
          <a:prstGeom prst="rect">
            <a:avLst/>
          </a:prstGeom>
        </p:spPr>
      </p:pic>
      <p:sp>
        <p:nvSpPr>
          <p:cNvPr id="7" name="Rectángulo redondeado 6"/>
          <p:cNvSpPr/>
          <p:nvPr/>
        </p:nvSpPr>
        <p:spPr>
          <a:xfrm>
            <a:off x="1189360" y="3440400"/>
            <a:ext cx="9975615" cy="2394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CuadroTexto 7"/>
          <p:cNvSpPr txBox="1"/>
          <p:nvPr/>
        </p:nvSpPr>
        <p:spPr>
          <a:xfrm>
            <a:off x="6871706" y="4916658"/>
            <a:ext cx="10221043" cy="215444"/>
          </a:xfrm>
          <a:prstGeom prst="rect">
            <a:avLst/>
          </a:prstGeom>
          <a:noFill/>
        </p:spPr>
        <p:txBody>
          <a:bodyPr wrap="square" rtlCol="0">
            <a:spAutoFit/>
          </a:bodyPr>
          <a:lstStyle/>
          <a:p>
            <a:r>
              <a:rPr lang="es-CO" sz="800" dirty="0">
                <a:solidFill>
                  <a:srgbClr val="00AAA7"/>
                </a:solidFill>
                <a:latin typeface="Montserrat" panose="00000500000000000000" pitchFamily="50" charset="0"/>
              </a:rPr>
              <a:t>Three of the International </a:t>
            </a:r>
            <a:r>
              <a:rPr lang="en-US" sz="800" dirty="0">
                <a:solidFill>
                  <a:srgbClr val="00AAA7"/>
                </a:solidFill>
                <a:latin typeface="Montserrat" panose="00000500000000000000" pitchFamily="50" charset="0"/>
              </a:rPr>
              <a:t>Study of Asthma and Allergies in Childhood (ISAAC) 2009 </a:t>
            </a:r>
            <a:endParaRPr lang="es-CO" sz="800" dirty="0">
              <a:solidFill>
                <a:srgbClr val="00AAA7"/>
              </a:solidFill>
              <a:latin typeface="Montserrat" panose="00000500000000000000" pitchFamily="50" charset="0"/>
            </a:endParaRPr>
          </a:p>
        </p:txBody>
      </p:sp>
      <p:sp>
        <p:nvSpPr>
          <p:cNvPr id="9" name="Rectángulo redondeado 8"/>
          <p:cNvSpPr/>
          <p:nvPr/>
        </p:nvSpPr>
        <p:spPr>
          <a:xfrm>
            <a:off x="1202426" y="694046"/>
            <a:ext cx="1625683" cy="5708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6-7 años</a:t>
            </a:r>
          </a:p>
        </p:txBody>
      </p:sp>
      <p:sp>
        <p:nvSpPr>
          <p:cNvPr id="10" name="Rectángulo 9"/>
          <p:cNvSpPr/>
          <p:nvPr/>
        </p:nvSpPr>
        <p:spPr>
          <a:xfrm>
            <a:off x="4169230" y="4900386"/>
            <a:ext cx="2194560" cy="49046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s-CO" dirty="0">
                <a:solidFill>
                  <a:schemeClr val="bg1"/>
                </a:solidFill>
              </a:rPr>
              <a:t>15.9%            13.6%       </a:t>
            </a:r>
          </a:p>
        </p:txBody>
      </p:sp>
      <p:sp>
        <p:nvSpPr>
          <p:cNvPr id="15" name="Rectángulo 14"/>
          <p:cNvSpPr/>
          <p:nvPr/>
        </p:nvSpPr>
        <p:spPr>
          <a:xfrm>
            <a:off x="1241250" y="4916658"/>
            <a:ext cx="1548034" cy="490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13 – 14 años</a:t>
            </a:r>
          </a:p>
        </p:txBody>
      </p:sp>
      <p:sp>
        <p:nvSpPr>
          <p:cNvPr id="16" name="Rectángulo redondeado 15"/>
          <p:cNvSpPr/>
          <p:nvPr/>
        </p:nvSpPr>
        <p:spPr>
          <a:xfrm>
            <a:off x="4169226" y="1737824"/>
            <a:ext cx="1021080" cy="3925678"/>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CO" dirty="0"/>
          </a:p>
        </p:txBody>
      </p:sp>
      <p:sp>
        <p:nvSpPr>
          <p:cNvPr id="17" name="Rectángulo redondeado 16"/>
          <p:cNvSpPr/>
          <p:nvPr/>
        </p:nvSpPr>
        <p:spPr>
          <a:xfrm>
            <a:off x="5418906" y="1737824"/>
            <a:ext cx="944880" cy="3925678"/>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CO" dirty="0"/>
          </a:p>
        </p:txBody>
      </p:sp>
    </p:spTree>
    <p:extLst>
      <p:ext uri="{BB962C8B-B14F-4D97-AF65-F5344CB8AC3E}">
        <p14:creationId xmlns:p14="http://schemas.microsoft.com/office/powerpoint/2010/main" val="193870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2737BDE-346E-AC43-AC32-804F2A044BFF}"/>
              </a:ext>
            </a:extLst>
          </p:cNvPr>
          <p:cNvSpPr txBox="1"/>
          <p:nvPr/>
        </p:nvSpPr>
        <p:spPr>
          <a:xfrm>
            <a:off x="5136211" y="1572041"/>
            <a:ext cx="6758921" cy="4247317"/>
          </a:xfrm>
          <a:prstGeom prst="rect">
            <a:avLst/>
          </a:prstGeom>
          <a:noFill/>
        </p:spPr>
        <p:txBody>
          <a:bodyPr wrap="square" rtlCol="0">
            <a:spAutoFit/>
          </a:bodyPr>
          <a:lstStyle/>
          <a:p>
            <a:r>
              <a:rPr lang="es-CO" b="1" dirty="0">
                <a:solidFill>
                  <a:srgbClr val="152B48"/>
                </a:solidFill>
                <a:latin typeface="Montserrat" panose="00000500000000000000" pitchFamily="50" charset="0"/>
              </a:rPr>
              <a:t>En las últimas 4 semanas, ha tenido el paciente: </a:t>
            </a:r>
            <a:endParaRPr lang="es-CO" dirty="0">
              <a:solidFill>
                <a:srgbClr val="152B48"/>
              </a:solidFill>
              <a:latin typeface="Montserrat" panose="00000500000000000000" pitchFamily="50" charset="0"/>
            </a:endParaRPr>
          </a:p>
          <a:p>
            <a:pPr marL="285750" indent="-285750">
              <a:buFont typeface="Arial" panose="020B0604020202020204" pitchFamily="34" charset="0"/>
              <a:buChar char="•"/>
            </a:pPr>
            <a:r>
              <a:rPr lang="es-CO" dirty="0">
                <a:solidFill>
                  <a:srgbClr val="152B48"/>
                </a:solidFill>
                <a:latin typeface="Montserrat" panose="00000500000000000000" pitchFamily="50" charset="0"/>
              </a:rPr>
              <a:t>Síntomas diurnos más de dos veces/semana.</a:t>
            </a:r>
          </a:p>
          <a:p>
            <a:pPr marL="285750" indent="-285750">
              <a:buFont typeface="Arial" panose="020B0604020202020204" pitchFamily="34" charset="0"/>
              <a:buChar char="•"/>
            </a:pPr>
            <a:r>
              <a:rPr lang="es-CO" dirty="0" err="1">
                <a:solidFill>
                  <a:srgbClr val="152B48"/>
                </a:solidFill>
                <a:latin typeface="Montserrat" panose="00000500000000000000" pitchFamily="50" charset="0"/>
              </a:rPr>
              <a:t>Algún</a:t>
            </a:r>
            <a:r>
              <a:rPr lang="es-CO" dirty="0">
                <a:solidFill>
                  <a:srgbClr val="152B48"/>
                </a:solidFill>
                <a:latin typeface="Montserrat" panose="00000500000000000000" pitchFamily="50" charset="0"/>
              </a:rPr>
              <a:t> despertar nocturno debido al asma.</a:t>
            </a:r>
          </a:p>
          <a:p>
            <a:pPr marL="285750" indent="-285750">
              <a:buFont typeface="Arial" panose="020B0604020202020204" pitchFamily="34" charset="0"/>
              <a:buChar char="•"/>
            </a:pPr>
            <a:r>
              <a:rPr lang="es-CO" dirty="0">
                <a:solidFill>
                  <a:srgbClr val="152B48"/>
                </a:solidFill>
                <a:latin typeface="Montserrat" panose="00000500000000000000" pitchFamily="50" charset="0"/>
              </a:rPr>
              <a:t>Necesidad de utilizar medicación para el rescate más de dos veces/semana. </a:t>
            </a:r>
          </a:p>
          <a:p>
            <a:pPr marL="285750" indent="-285750">
              <a:buFont typeface="Arial" panose="020B0604020202020204" pitchFamily="34" charset="0"/>
              <a:buChar char="•"/>
            </a:pPr>
            <a:r>
              <a:rPr lang="es-CO" dirty="0">
                <a:solidFill>
                  <a:srgbClr val="152B48"/>
                </a:solidFill>
                <a:latin typeface="Montserrat" panose="00000500000000000000" pitchFamily="50" charset="0"/>
              </a:rPr>
              <a:t>Alguna limitación en la actividad debido al asma.</a:t>
            </a:r>
          </a:p>
          <a:p>
            <a:endParaRPr lang="es-CO" b="1" dirty="0">
              <a:solidFill>
                <a:srgbClr val="152B48"/>
              </a:solidFill>
              <a:latin typeface="Montserrat" panose="00000500000000000000" pitchFamily="50" charset="0"/>
            </a:endParaRPr>
          </a:p>
          <a:p>
            <a:endParaRPr lang="es-CO" b="1" dirty="0">
              <a:solidFill>
                <a:srgbClr val="152B48"/>
              </a:solidFill>
              <a:latin typeface="Montserrat" panose="00000500000000000000" pitchFamily="50" charset="0"/>
            </a:endParaRPr>
          </a:p>
          <a:p>
            <a:r>
              <a:rPr lang="es-CO" b="1" dirty="0">
                <a:solidFill>
                  <a:srgbClr val="152B48"/>
                </a:solidFill>
                <a:latin typeface="Montserrat" panose="00000500000000000000" pitchFamily="50" charset="0"/>
              </a:rPr>
              <a:t>Bien controlados: </a:t>
            </a:r>
            <a:endParaRPr lang="es-CO" dirty="0">
              <a:solidFill>
                <a:srgbClr val="152B48"/>
              </a:solidFill>
              <a:latin typeface="Montserrat" panose="00000500000000000000" pitchFamily="50" charset="0"/>
            </a:endParaRPr>
          </a:p>
          <a:p>
            <a:r>
              <a:rPr lang="es-CO" dirty="0">
                <a:solidFill>
                  <a:srgbClr val="152B48"/>
                </a:solidFill>
                <a:latin typeface="Montserrat" panose="00000500000000000000" pitchFamily="50" charset="0"/>
              </a:rPr>
              <a:t>Ninguno de estos. </a:t>
            </a:r>
          </a:p>
          <a:p>
            <a:r>
              <a:rPr lang="es-CO" b="1" dirty="0">
                <a:solidFill>
                  <a:srgbClr val="152B48"/>
                </a:solidFill>
                <a:latin typeface="Montserrat" panose="00000500000000000000" pitchFamily="50" charset="0"/>
              </a:rPr>
              <a:t>Parcialmente controlados: </a:t>
            </a:r>
            <a:endParaRPr lang="es-CO" dirty="0">
              <a:solidFill>
                <a:srgbClr val="152B48"/>
              </a:solidFill>
              <a:latin typeface="Montserrat" panose="00000500000000000000" pitchFamily="50" charset="0"/>
            </a:endParaRPr>
          </a:p>
          <a:p>
            <a:r>
              <a:rPr lang="es-CO" dirty="0">
                <a:solidFill>
                  <a:srgbClr val="152B48"/>
                </a:solidFill>
                <a:latin typeface="Montserrat" panose="00000500000000000000" pitchFamily="50" charset="0"/>
              </a:rPr>
              <a:t>1–2 de estos. </a:t>
            </a:r>
          </a:p>
          <a:p>
            <a:r>
              <a:rPr lang="es-CO" b="1" dirty="0">
                <a:solidFill>
                  <a:srgbClr val="152B48"/>
                </a:solidFill>
                <a:latin typeface="Montserrat" panose="00000500000000000000" pitchFamily="50" charset="0"/>
              </a:rPr>
              <a:t>No controlados: </a:t>
            </a:r>
            <a:endParaRPr lang="es-CO" dirty="0">
              <a:solidFill>
                <a:srgbClr val="152B48"/>
              </a:solidFill>
              <a:latin typeface="Montserrat" panose="00000500000000000000" pitchFamily="50" charset="0"/>
            </a:endParaRPr>
          </a:p>
          <a:p>
            <a:r>
              <a:rPr lang="es-CO" dirty="0">
                <a:solidFill>
                  <a:srgbClr val="152B48"/>
                </a:solidFill>
                <a:latin typeface="Montserrat" panose="00000500000000000000" pitchFamily="50" charset="0"/>
              </a:rPr>
              <a:t>3–4 de estos. </a:t>
            </a:r>
          </a:p>
          <a:p>
            <a:endParaRPr lang="es-CO" dirty="0">
              <a:solidFill>
                <a:srgbClr val="152B48"/>
              </a:solidFill>
              <a:latin typeface="Montserrat" panose="00000500000000000000" pitchFamily="50" charset="0"/>
            </a:endParaRPr>
          </a:p>
        </p:txBody>
      </p:sp>
      <p:sp>
        <p:nvSpPr>
          <p:cNvPr id="3" name="30 CuadroTexto">
            <a:extLst>
              <a:ext uri="{FF2B5EF4-FFF2-40B4-BE49-F238E27FC236}">
                <a16:creationId xmlns:a16="http://schemas.microsoft.com/office/drawing/2014/main" id="{F33F6D41-E58A-6F4E-8AC1-45C3F9BE760A}"/>
              </a:ext>
            </a:extLst>
          </p:cNvPr>
          <p:cNvSpPr txBox="1"/>
          <p:nvPr/>
        </p:nvSpPr>
        <p:spPr>
          <a:xfrm>
            <a:off x="5136211" y="996865"/>
            <a:ext cx="5025124" cy="707886"/>
          </a:xfrm>
          <a:prstGeom prst="rect">
            <a:avLst/>
          </a:prstGeom>
          <a:noFill/>
        </p:spPr>
        <p:txBody>
          <a:bodyPr wrap="square" rtlCol="0">
            <a:spAutoFit/>
          </a:bodyPr>
          <a:lstStyle/>
          <a:p>
            <a:r>
              <a:rPr lang="es-CO" sz="2000" b="1" dirty="0">
                <a:solidFill>
                  <a:srgbClr val="00AAA7"/>
                </a:solidFill>
                <a:latin typeface="Montserrat" panose="00000500000000000000" pitchFamily="50" charset="0"/>
              </a:rPr>
              <a:t>Control del asma </a:t>
            </a:r>
          </a:p>
          <a:p>
            <a:endParaRPr lang="es-CO" sz="2000" dirty="0">
              <a:solidFill>
                <a:srgbClr val="00AAA7"/>
              </a:solidFill>
              <a:latin typeface="Montserrat" panose="00000500000000000000" pitchFamily="50" charset="0"/>
            </a:endParaRPr>
          </a:p>
        </p:txBody>
      </p:sp>
      <p:sp>
        <p:nvSpPr>
          <p:cNvPr id="4" name="53 CuadroTexto">
            <a:extLst>
              <a:ext uri="{FF2B5EF4-FFF2-40B4-BE49-F238E27FC236}">
                <a16:creationId xmlns:a16="http://schemas.microsoft.com/office/drawing/2014/main" id="{5455196B-0FE5-AA48-905F-1C3FA13DA2DF}"/>
              </a:ext>
            </a:extLst>
          </p:cNvPr>
          <p:cNvSpPr txBox="1"/>
          <p:nvPr/>
        </p:nvSpPr>
        <p:spPr>
          <a:xfrm>
            <a:off x="-173353" y="5688915"/>
            <a:ext cx="10619128" cy="260885"/>
          </a:xfrm>
          <a:prstGeom prst="rect">
            <a:avLst/>
          </a:prstGeom>
          <a:noFill/>
        </p:spPr>
        <p:txBody>
          <a:bodyPr wrap="square" rtlCol="0">
            <a:spAutoFit/>
          </a:bodyPr>
          <a:lstStyle/>
          <a:p>
            <a:pPr algn="r"/>
            <a:r>
              <a:rPr lang="es-CO" sz="1050" dirty="0">
                <a:solidFill>
                  <a:srgbClr val="00AAA7"/>
                </a:solidFill>
                <a:latin typeface="Montserrat" panose="00000500000000000000" pitchFamily="50" charset="0"/>
                <a:cs typeface="Calibri"/>
              </a:rPr>
              <a:t>Global </a:t>
            </a:r>
            <a:r>
              <a:rPr lang="es-CO" sz="1050" dirty="0" err="1">
                <a:solidFill>
                  <a:srgbClr val="00AAA7"/>
                </a:solidFill>
                <a:latin typeface="Montserrat" panose="00000500000000000000" pitchFamily="50" charset="0"/>
                <a:cs typeface="Calibri"/>
              </a:rPr>
              <a:t>strategy</a:t>
            </a:r>
            <a:r>
              <a:rPr lang="es-CO" sz="1050" dirty="0">
                <a:solidFill>
                  <a:srgbClr val="00AAA7"/>
                </a:solidFill>
                <a:latin typeface="Montserrat" panose="00000500000000000000" pitchFamily="50" charset="0"/>
                <a:cs typeface="Calibri"/>
              </a:rPr>
              <a:t> </a:t>
            </a:r>
            <a:r>
              <a:rPr lang="es-CO" sz="1050" dirty="0" err="1">
                <a:solidFill>
                  <a:srgbClr val="00AAA7"/>
                </a:solidFill>
                <a:latin typeface="Montserrat" panose="00000500000000000000" pitchFamily="50" charset="0"/>
                <a:cs typeface="Calibri"/>
              </a:rPr>
              <a:t>for</a:t>
            </a:r>
            <a:r>
              <a:rPr lang="es-CO" sz="1050" dirty="0">
                <a:solidFill>
                  <a:srgbClr val="00AAA7"/>
                </a:solidFill>
                <a:latin typeface="Montserrat" panose="00000500000000000000" pitchFamily="50" charset="0"/>
                <a:cs typeface="Calibri"/>
              </a:rPr>
              <a:t> </a:t>
            </a:r>
            <a:r>
              <a:rPr lang="es-CO" sz="1050" dirty="0" err="1">
                <a:solidFill>
                  <a:srgbClr val="00AAA7"/>
                </a:solidFill>
                <a:latin typeface="Montserrat" panose="00000500000000000000" pitchFamily="50" charset="0"/>
                <a:cs typeface="Calibri"/>
              </a:rPr>
              <a:t>asthma</a:t>
            </a:r>
            <a:r>
              <a:rPr lang="es-CO" sz="1050" dirty="0">
                <a:solidFill>
                  <a:srgbClr val="00AAA7"/>
                </a:solidFill>
                <a:latin typeface="Montserrat" panose="00000500000000000000" pitchFamily="50" charset="0"/>
                <a:cs typeface="Calibri"/>
              </a:rPr>
              <a:t> </a:t>
            </a:r>
            <a:r>
              <a:rPr lang="es-CO" sz="1050" dirty="0" err="1">
                <a:solidFill>
                  <a:srgbClr val="00AAA7"/>
                </a:solidFill>
                <a:latin typeface="Montserrat" panose="00000500000000000000" pitchFamily="50" charset="0"/>
                <a:cs typeface="Calibri"/>
              </a:rPr>
              <a:t>management</a:t>
            </a:r>
            <a:r>
              <a:rPr lang="es-CO" sz="1050" dirty="0">
                <a:solidFill>
                  <a:srgbClr val="00AAA7"/>
                </a:solidFill>
                <a:latin typeface="Montserrat" panose="00000500000000000000" pitchFamily="50" charset="0"/>
                <a:cs typeface="Calibri"/>
              </a:rPr>
              <a:t> and </a:t>
            </a:r>
            <a:r>
              <a:rPr lang="es-CO" sz="1050" dirty="0" err="1">
                <a:solidFill>
                  <a:srgbClr val="00AAA7"/>
                </a:solidFill>
                <a:latin typeface="Montserrat" panose="00000500000000000000" pitchFamily="50" charset="0"/>
                <a:cs typeface="Calibri"/>
              </a:rPr>
              <a:t>prevention</a:t>
            </a:r>
            <a:r>
              <a:rPr lang="es-CO" sz="1050" dirty="0">
                <a:solidFill>
                  <a:srgbClr val="00AAA7"/>
                </a:solidFill>
                <a:latin typeface="Montserrat" panose="00000500000000000000" pitchFamily="50" charset="0"/>
                <a:cs typeface="Calibri"/>
              </a:rPr>
              <a:t>, GINA </a:t>
            </a:r>
            <a:r>
              <a:rPr lang="es-CO" sz="1050" dirty="0" err="1">
                <a:solidFill>
                  <a:srgbClr val="00AAA7"/>
                </a:solidFill>
                <a:latin typeface="Montserrat" panose="00000500000000000000" pitchFamily="50" charset="0"/>
                <a:cs typeface="Calibri"/>
              </a:rPr>
              <a:t>updated</a:t>
            </a:r>
            <a:r>
              <a:rPr lang="es-CO" sz="1050" dirty="0">
                <a:solidFill>
                  <a:srgbClr val="00AAA7"/>
                </a:solidFill>
                <a:latin typeface="Montserrat" panose="00000500000000000000" pitchFamily="50" charset="0"/>
                <a:cs typeface="Calibri"/>
              </a:rPr>
              <a:t> 2019</a:t>
            </a:r>
            <a:endParaRPr lang="es-CO" sz="1050" dirty="0">
              <a:solidFill>
                <a:srgbClr val="00AAA7"/>
              </a:solidFill>
              <a:latin typeface="Montserrat" panose="00000500000000000000" pitchFamily="50" charset="0"/>
            </a:endParaRPr>
          </a:p>
        </p:txBody>
      </p:sp>
    </p:spTree>
    <p:extLst>
      <p:ext uri="{BB962C8B-B14F-4D97-AF65-F5344CB8AC3E}">
        <p14:creationId xmlns:p14="http://schemas.microsoft.com/office/powerpoint/2010/main" val="3643337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0 CuadroTexto">
            <a:extLst>
              <a:ext uri="{FF2B5EF4-FFF2-40B4-BE49-F238E27FC236}">
                <a16:creationId xmlns:a16="http://schemas.microsoft.com/office/drawing/2014/main" id="{0A970D13-1CE5-C949-B1C8-C8C31B594A12}"/>
              </a:ext>
            </a:extLst>
          </p:cNvPr>
          <p:cNvSpPr txBox="1"/>
          <p:nvPr/>
        </p:nvSpPr>
        <p:spPr>
          <a:xfrm>
            <a:off x="5084454" y="513558"/>
            <a:ext cx="5025124" cy="953018"/>
          </a:xfrm>
          <a:prstGeom prst="rect">
            <a:avLst/>
          </a:prstGeom>
          <a:noFill/>
        </p:spPr>
        <p:txBody>
          <a:bodyPr wrap="square" rtlCol="0">
            <a:spAutoFit/>
          </a:bodyPr>
          <a:lstStyle/>
          <a:p>
            <a:r>
              <a:rPr lang="es-CO" sz="3200" b="1" dirty="0">
                <a:solidFill>
                  <a:srgbClr val="152B48"/>
                </a:solidFill>
                <a:latin typeface="Montserrat" panose="00000500000000000000" pitchFamily="50" charset="0"/>
              </a:rPr>
              <a:t>Conclusiones</a:t>
            </a:r>
          </a:p>
          <a:p>
            <a:endParaRPr lang="es-CO" sz="2393" dirty="0">
              <a:solidFill>
                <a:srgbClr val="152B48"/>
              </a:solidFill>
              <a:latin typeface="Montserrat" panose="00000500000000000000" pitchFamily="50" charset="0"/>
            </a:endParaRPr>
          </a:p>
        </p:txBody>
      </p:sp>
      <p:sp>
        <p:nvSpPr>
          <p:cNvPr id="3" name="CuadroTexto 2">
            <a:extLst>
              <a:ext uri="{FF2B5EF4-FFF2-40B4-BE49-F238E27FC236}">
                <a16:creationId xmlns:a16="http://schemas.microsoft.com/office/drawing/2014/main" id="{E98F8196-0CFC-8B4C-B13E-1EEA7B6B1CC7}"/>
              </a:ext>
            </a:extLst>
          </p:cNvPr>
          <p:cNvSpPr txBox="1"/>
          <p:nvPr/>
        </p:nvSpPr>
        <p:spPr>
          <a:xfrm>
            <a:off x="5084454" y="1319533"/>
            <a:ext cx="6065900" cy="3970318"/>
          </a:xfrm>
          <a:prstGeom prst="rect">
            <a:avLst/>
          </a:prstGeom>
          <a:noFill/>
        </p:spPr>
        <p:txBody>
          <a:bodyPr wrap="square" rtlCol="0">
            <a:spAutoFit/>
          </a:bodyPr>
          <a:lstStyle/>
          <a:p>
            <a:pPr marL="285750" indent="-285750">
              <a:buFont typeface="Arial" panose="020B0604020202020204" pitchFamily="34" charset="0"/>
              <a:buChar char="•"/>
            </a:pPr>
            <a:r>
              <a:rPr lang="es-CO" dirty="0">
                <a:solidFill>
                  <a:srgbClr val="152B48"/>
                </a:solidFill>
                <a:latin typeface="Montserrat" panose="00000500000000000000" pitchFamily="50" charset="0"/>
              </a:rPr>
              <a:t>La piedra angular del tratamiento del asma es el corticoide inhalado. </a:t>
            </a:r>
          </a:p>
          <a:p>
            <a:pPr marL="285750" indent="-285750">
              <a:buFont typeface="Arial" panose="020B0604020202020204" pitchFamily="34" charset="0"/>
              <a:buChar char="•"/>
            </a:pPr>
            <a:endParaRPr lang="es-CO" dirty="0">
              <a:solidFill>
                <a:srgbClr val="152B48"/>
              </a:solidFill>
              <a:latin typeface="Montserrat" panose="00000500000000000000" pitchFamily="50" charset="0"/>
            </a:endParaRPr>
          </a:p>
          <a:p>
            <a:pPr marL="285750" indent="-285750">
              <a:buFont typeface="Arial" panose="020B0604020202020204" pitchFamily="34" charset="0"/>
              <a:buChar char="•"/>
            </a:pPr>
            <a:r>
              <a:rPr lang="es-CO" dirty="0">
                <a:solidFill>
                  <a:srgbClr val="152B48"/>
                </a:solidFill>
                <a:latin typeface="Montserrat" panose="00000500000000000000" pitchFamily="50" charset="0"/>
              </a:rPr>
              <a:t>El SABA como monoterapia está contraindicado en pacientes que tengan síntomas más de 2 veces por mes. </a:t>
            </a:r>
          </a:p>
          <a:p>
            <a:pPr marL="285750" indent="-285750">
              <a:buFont typeface="Arial" panose="020B0604020202020204" pitchFamily="34" charset="0"/>
              <a:buChar char="•"/>
            </a:pPr>
            <a:endParaRPr lang="es-CO" dirty="0">
              <a:solidFill>
                <a:srgbClr val="152B48"/>
              </a:solidFill>
              <a:latin typeface="Montserrat" panose="00000500000000000000" pitchFamily="50" charset="0"/>
            </a:endParaRPr>
          </a:p>
          <a:p>
            <a:pPr marL="285750" indent="-285750">
              <a:buFont typeface="Arial" panose="020B0604020202020204" pitchFamily="34" charset="0"/>
              <a:buChar char="•"/>
            </a:pPr>
            <a:r>
              <a:rPr lang="es-CO" dirty="0">
                <a:solidFill>
                  <a:srgbClr val="152B48"/>
                </a:solidFill>
                <a:latin typeface="Montserrat" panose="00000500000000000000" pitchFamily="50" charset="0"/>
              </a:rPr>
              <a:t>La terapia combinada como aliviadora es una buena alternativa en pasos 1 y 2. </a:t>
            </a:r>
          </a:p>
          <a:p>
            <a:pPr marL="285750" indent="-285750">
              <a:buFont typeface="Arial" panose="020B0604020202020204" pitchFamily="34" charset="0"/>
              <a:buChar char="•"/>
            </a:pPr>
            <a:endParaRPr lang="es-CO" dirty="0">
              <a:solidFill>
                <a:srgbClr val="152B48"/>
              </a:solidFill>
              <a:latin typeface="Montserrat" panose="00000500000000000000" pitchFamily="50" charset="0"/>
            </a:endParaRPr>
          </a:p>
          <a:p>
            <a:pPr marL="285750" indent="-285750">
              <a:buFont typeface="Arial" panose="020B0604020202020204" pitchFamily="34" charset="0"/>
              <a:buChar char="•"/>
            </a:pPr>
            <a:r>
              <a:rPr lang="es-CO" dirty="0">
                <a:solidFill>
                  <a:srgbClr val="152B48"/>
                </a:solidFill>
                <a:latin typeface="Montserrat" panose="00000500000000000000" pitchFamily="50" charset="0"/>
              </a:rPr>
              <a:t>El manejo del asma debe ser multidisciplinario. </a:t>
            </a:r>
          </a:p>
          <a:p>
            <a:pPr marL="285750" indent="-285750">
              <a:buFont typeface="Arial" panose="020B0604020202020204" pitchFamily="34" charset="0"/>
              <a:buChar char="•"/>
            </a:pPr>
            <a:endParaRPr lang="es-CO" dirty="0">
              <a:solidFill>
                <a:srgbClr val="152B48"/>
              </a:solidFill>
              <a:latin typeface="Montserrat" panose="00000500000000000000" pitchFamily="50" charset="0"/>
            </a:endParaRPr>
          </a:p>
          <a:p>
            <a:pPr marL="285750" indent="-285750">
              <a:buFont typeface="Arial" panose="020B0604020202020204" pitchFamily="34" charset="0"/>
              <a:buChar char="•"/>
            </a:pPr>
            <a:r>
              <a:rPr lang="es-CO" dirty="0">
                <a:solidFill>
                  <a:srgbClr val="152B48"/>
                </a:solidFill>
                <a:latin typeface="Montserrat" panose="00000500000000000000" pitchFamily="50" charset="0"/>
              </a:rPr>
              <a:t>La educación en asma es una de las medidas no farmacológicas más eficaces. </a:t>
            </a:r>
          </a:p>
        </p:txBody>
      </p:sp>
    </p:spTree>
    <p:extLst>
      <p:ext uri="{BB962C8B-B14F-4D97-AF65-F5344CB8AC3E}">
        <p14:creationId xmlns:p14="http://schemas.microsoft.com/office/powerpoint/2010/main" val="152215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183"/>
        <p:cNvGrpSpPr/>
        <p:nvPr/>
      </p:nvGrpSpPr>
      <p:grpSpPr>
        <a:xfrm>
          <a:off x="0" y="0"/>
          <a:ext cx="0" cy="0"/>
          <a:chOff x="0" y="0"/>
          <a:chExt cx="0" cy="0"/>
        </a:xfrm>
      </p:grpSpPr>
      <p:sp>
        <p:nvSpPr>
          <p:cNvPr id="2" name="1 Rectángulo"/>
          <p:cNvSpPr/>
          <p:nvPr/>
        </p:nvSpPr>
        <p:spPr>
          <a:xfrm>
            <a:off x="5242537" y="1509259"/>
            <a:ext cx="6423369" cy="4247317"/>
          </a:xfrm>
          <a:prstGeom prst="rect">
            <a:avLst/>
          </a:prstGeom>
        </p:spPr>
        <p:txBody>
          <a:bodyPr wrap="square">
            <a:spAutoFit/>
          </a:bodyPr>
          <a:lstStyle/>
          <a:p>
            <a:r>
              <a:rPr lang="es-CO" b="1" dirty="0">
                <a:solidFill>
                  <a:srgbClr val="152B48"/>
                </a:solidFill>
                <a:latin typeface="Montserrat" panose="00000500000000000000" pitchFamily="50" charset="0"/>
              </a:rPr>
              <a:t>Paciente de 18 años con asma, controlado con beclometasona 600 </a:t>
            </a:r>
            <a:r>
              <a:rPr lang="es-CO" b="1" dirty="0" err="1">
                <a:solidFill>
                  <a:srgbClr val="152B48"/>
                </a:solidFill>
                <a:latin typeface="Montserrat" panose="00000500000000000000" pitchFamily="50" charset="0"/>
              </a:rPr>
              <a:t>mcg</a:t>
            </a:r>
            <a:r>
              <a:rPr lang="es-CO" b="1" dirty="0">
                <a:solidFill>
                  <a:srgbClr val="152B48"/>
                </a:solidFill>
                <a:latin typeface="Montserrat" panose="00000500000000000000" pitchFamily="50" charset="0"/>
              </a:rPr>
              <a:t> día. Durante la última semana, únicamente usa 3 veces aisladas salbutamol de rescate, pero se encuentra COMPLETAMENTE asintomático hace 1 mes.</a:t>
            </a:r>
          </a:p>
          <a:p>
            <a:r>
              <a:rPr lang="es-CO" b="1" dirty="0">
                <a:solidFill>
                  <a:srgbClr val="152B48"/>
                </a:solidFill>
                <a:latin typeface="Montserrat" panose="00000500000000000000" pitchFamily="50" charset="0"/>
              </a:rPr>
              <a:t>¿Cómo cataloga su asma según nivel de control GINA? </a:t>
            </a:r>
          </a:p>
          <a:p>
            <a:endParaRPr lang="es-CO" b="1" dirty="0">
              <a:solidFill>
                <a:srgbClr val="152B48"/>
              </a:solidFill>
              <a:latin typeface="Montserrat" panose="00000500000000000000" pitchFamily="50" charset="0"/>
            </a:endParaRPr>
          </a:p>
          <a:p>
            <a:endParaRPr lang="es-CO" b="1" dirty="0">
              <a:solidFill>
                <a:srgbClr val="152B48"/>
              </a:solidFill>
              <a:latin typeface="Montserrat" panose="00000500000000000000" pitchFamily="50" charset="0"/>
            </a:endParaRPr>
          </a:p>
          <a:p>
            <a:pPr marL="514337" indent="-514337">
              <a:buAutoNum type="alphaLcParenR"/>
            </a:pPr>
            <a:r>
              <a:rPr lang="es-CO" b="1" dirty="0">
                <a:solidFill>
                  <a:srgbClr val="152B48"/>
                </a:solidFill>
                <a:latin typeface="Montserrat" panose="00000500000000000000" pitchFamily="50" charset="0"/>
              </a:rPr>
              <a:t>Controlada.</a:t>
            </a:r>
          </a:p>
          <a:p>
            <a:pPr marL="514337" indent="-514337">
              <a:buAutoNum type="alphaLcParenR"/>
            </a:pPr>
            <a:r>
              <a:rPr lang="es-CO" b="1" dirty="0">
                <a:solidFill>
                  <a:srgbClr val="152B48"/>
                </a:solidFill>
                <a:latin typeface="Montserrat" panose="00000500000000000000" pitchFamily="50" charset="0"/>
              </a:rPr>
              <a:t> Parcialmente controlada.</a:t>
            </a:r>
          </a:p>
          <a:p>
            <a:pPr marL="514337" indent="-514337">
              <a:buAutoNum type="alphaLcParenR"/>
            </a:pPr>
            <a:r>
              <a:rPr lang="es-CO" b="1" dirty="0">
                <a:solidFill>
                  <a:srgbClr val="152B48"/>
                </a:solidFill>
                <a:latin typeface="Montserrat" panose="00000500000000000000" pitchFamily="50" charset="0"/>
              </a:rPr>
              <a:t>No controlada.</a:t>
            </a:r>
          </a:p>
          <a:p>
            <a:pPr marL="514337" indent="-514337">
              <a:buAutoNum type="alphaLcParenR"/>
            </a:pPr>
            <a:r>
              <a:rPr lang="es-CO" b="1" dirty="0">
                <a:solidFill>
                  <a:srgbClr val="152B48"/>
                </a:solidFill>
                <a:latin typeface="Montserrat" panose="00000500000000000000" pitchFamily="50" charset="0"/>
              </a:rPr>
              <a:t>Requiero de más datos.</a:t>
            </a:r>
            <a:br>
              <a:rPr lang="es-CO" b="1" dirty="0">
                <a:solidFill>
                  <a:srgbClr val="152B48"/>
                </a:solidFill>
                <a:latin typeface="Montserrat" panose="00000500000000000000" pitchFamily="50" charset="0"/>
              </a:rPr>
            </a:br>
            <a:br>
              <a:rPr lang="es-CO" dirty="0">
                <a:solidFill>
                  <a:srgbClr val="152B48"/>
                </a:solidFill>
                <a:latin typeface="Montserrat" panose="00000500000000000000" pitchFamily="50" charset="0"/>
              </a:rPr>
            </a:br>
            <a:endParaRPr lang="es-CO"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3791447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183"/>
        <p:cNvGrpSpPr/>
        <p:nvPr/>
      </p:nvGrpSpPr>
      <p:grpSpPr>
        <a:xfrm>
          <a:off x="0" y="0"/>
          <a:ext cx="0" cy="0"/>
          <a:chOff x="0" y="0"/>
          <a:chExt cx="0" cy="0"/>
        </a:xfrm>
      </p:grpSpPr>
      <p:sp>
        <p:nvSpPr>
          <p:cNvPr id="2" name="1 Rectángulo"/>
          <p:cNvSpPr/>
          <p:nvPr/>
        </p:nvSpPr>
        <p:spPr>
          <a:xfrm>
            <a:off x="5215904" y="2113932"/>
            <a:ext cx="5784176" cy="3139321"/>
          </a:xfrm>
          <a:prstGeom prst="rect">
            <a:avLst/>
          </a:prstGeom>
        </p:spPr>
        <p:txBody>
          <a:bodyPr wrap="square">
            <a:spAutoFit/>
          </a:bodyPr>
          <a:lstStyle/>
          <a:p>
            <a:r>
              <a:rPr lang="es-CO" b="1" dirty="0">
                <a:solidFill>
                  <a:srgbClr val="152B48"/>
                </a:solidFill>
                <a:latin typeface="Montserrat" panose="00000500000000000000" pitchFamily="50" charset="0"/>
              </a:rPr>
              <a:t>Paciente de 18 años con asma, controlado con beclometasona 600 </a:t>
            </a:r>
            <a:r>
              <a:rPr lang="es-CO" b="1" dirty="0" err="1">
                <a:solidFill>
                  <a:srgbClr val="152B48"/>
                </a:solidFill>
                <a:latin typeface="Montserrat" panose="00000500000000000000" pitchFamily="50" charset="0"/>
              </a:rPr>
              <a:t>mcg</a:t>
            </a:r>
            <a:r>
              <a:rPr lang="es-CO" b="1" dirty="0">
                <a:solidFill>
                  <a:srgbClr val="152B48"/>
                </a:solidFill>
                <a:latin typeface="Montserrat" panose="00000500000000000000" pitchFamily="50" charset="0"/>
              </a:rPr>
              <a:t> día. ¿Cómo cataloga su asma según nivel de gravedad GINA? </a:t>
            </a:r>
          </a:p>
          <a:p>
            <a:endParaRPr lang="es-CO" b="1" dirty="0">
              <a:solidFill>
                <a:srgbClr val="152B48"/>
              </a:solidFill>
              <a:latin typeface="Montserrat" panose="00000500000000000000" pitchFamily="50" charset="0"/>
            </a:endParaRPr>
          </a:p>
          <a:p>
            <a:endParaRPr lang="es-CO" b="1" dirty="0">
              <a:solidFill>
                <a:srgbClr val="152B48"/>
              </a:solidFill>
              <a:latin typeface="Montserrat" panose="00000500000000000000" pitchFamily="50" charset="0"/>
            </a:endParaRPr>
          </a:p>
          <a:p>
            <a:pPr marL="514337" indent="-514337">
              <a:buAutoNum type="alphaLcParenR"/>
            </a:pPr>
            <a:r>
              <a:rPr lang="es-CO" b="1" dirty="0">
                <a:solidFill>
                  <a:srgbClr val="152B48"/>
                </a:solidFill>
                <a:latin typeface="Montserrat" panose="00000500000000000000" pitchFamily="50" charset="0"/>
              </a:rPr>
              <a:t>Leve.</a:t>
            </a:r>
          </a:p>
          <a:p>
            <a:pPr marL="514337" indent="-514337">
              <a:buAutoNum type="alphaLcParenR"/>
            </a:pPr>
            <a:r>
              <a:rPr lang="es-CO" b="1" dirty="0">
                <a:solidFill>
                  <a:srgbClr val="152B48"/>
                </a:solidFill>
                <a:latin typeface="Montserrat" panose="00000500000000000000" pitchFamily="50" charset="0"/>
              </a:rPr>
              <a:t>Moderada.</a:t>
            </a:r>
          </a:p>
          <a:p>
            <a:pPr marL="514337" indent="-514337">
              <a:buAutoNum type="alphaLcParenR"/>
            </a:pPr>
            <a:r>
              <a:rPr lang="es-CO" b="1" dirty="0">
                <a:solidFill>
                  <a:srgbClr val="152B48"/>
                </a:solidFill>
                <a:latin typeface="Montserrat" panose="00000500000000000000" pitchFamily="50" charset="0"/>
              </a:rPr>
              <a:t>Grave.</a:t>
            </a:r>
          </a:p>
          <a:p>
            <a:pPr marL="514337" indent="-514337">
              <a:buAutoNum type="alphaLcParenR"/>
            </a:pPr>
            <a:r>
              <a:rPr lang="es-CO" b="1" dirty="0">
                <a:solidFill>
                  <a:srgbClr val="152B48"/>
                </a:solidFill>
                <a:latin typeface="Montserrat" panose="00000500000000000000" pitchFamily="50" charset="0"/>
              </a:rPr>
              <a:t>Requiero de más datos.</a:t>
            </a:r>
            <a:br>
              <a:rPr lang="es-CO" b="1" dirty="0">
                <a:solidFill>
                  <a:srgbClr val="152B48"/>
                </a:solidFill>
                <a:latin typeface="Montserrat" panose="00000500000000000000" pitchFamily="50" charset="0"/>
              </a:rPr>
            </a:br>
            <a:br>
              <a:rPr lang="es-CO" dirty="0">
                <a:solidFill>
                  <a:srgbClr val="152B48"/>
                </a:solidFill>
                <a:latin typeface="Montserrat" panose="00000500000000000000" pitchFamily="50" charset="0"/>
              </a:rPr>
            </a:br>
            <a:endParaRPr lang="es-CO"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6129485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183"/>
        <p:cNvGrpSpPr/>
        <p:nvPr/>
      </p:nvGrpSpPr>
      <p:grpSpPr>
        <a:xfrm>
          <a:off x="0" y="0"/>
          <a:ext cx="0" cy="0"/>
          <a:chOff x="0" y="0"/>
          <a:chExt cx="0" cy="0"/>
        </a:xfrm>
      </p:grpSpPr>
      <p:sp>
        <p:nvSpPr>
          <p:cNvPr id="2" name="1 Rectángulo"/>
          <p:cNvSpPr/>
          <p:nvPr/>
        </p:nvSpPr>
        <p:spPr>
          <a:xfrm>
            <a:off x="5156935" y="1418260"/>
            <a:ext cx="6588222" cy="4278094"/>
          </a:xfrm>
          <a:prstGeom prst="rect">
            <a:avLst/>
          </a:prstGeom>
        </p:spPr>
        <p:txBody>
          <a:bodyPr wrap="square">
            <a:spAutoFit/>
          </a:bodyPr>
          <a:lstStyle/>
          <a:p>
            <a:r>
              <a:rPr lang="es-CO" sz="1600" b="1" dirty="0">
                <a:solidFill>
                  <a:srgbClr val="152B48"/>
                </a:solidFill>
                <a:latin typeface="Montserrat" panose="00000500000000000000" pitchFamily="50" charset="0"/>
              </a:rPr>
              <a:t>Paciente de 8 años con tos diurna y nocturna y sibilancias ocasionales durante el último año. Además, en el último mes, 2 despertares por sibilancias, se cansa más rápido en educación física y tiene sibilancias de día 1 vez por semana. </a:t>
            </a:r>
          </a:p>
          <a:p>
            <a:r>
              <a:rPr lang="es-CO" sz="1600" b="1" dirty="0">
                <a:solidFill>
                  <a:srgbClr val="152B48"/>
                </a:solidFill>
                <a:latin typeface="Montserrat" panose="00000500000000000000" pitchFamily="50" charset="0"/>
              </a:rPr>
              <a:t>No tiene más síntomas ni ha consultado a urgencias. </a:t>
            </a:r>
          </a:p>
          <a:p>
            <a:r>
              <a:rPr lang="es-CO" sz="1600" b="1" dirty="0">
                <a:solidFill>
                  <a:srgbClr val="152B48"/>
                </a:solidFill>
                <a:latin typeface="Montserrat" panose="00000500000000000000" pitchFamily="50" charset="0"/>
              </a:rPr>
              <a:t>Su conducta con esto sería: </a:t>
            </a:r>
          </a:p>
          <a:p>
            <a:endParaRPr lang="es-CO" sz="1600" b="1" dirty="0">
              <a:solidFill>
                <a:srgbClr val="152B48"/>
              </a:solidFill>
              <a:latin typeface="Montserrat" panose="00000500000000000000" pitchFamily="50" charset="0"/>
            </a:endParaRPr>
          </a:p>
          <a:p>
            <a:endParaRPr lang="es-CO" sz="1600" b="1" dirty="0">
              <a:solidFill>
                <a:srgbClr val="152B48"/>
              </a:solidFill>
              <a:latin typeface="Montserrat" panose="00000500000000000000" pitchFamily="50" charset="0"/>
            </a:endParaRPr>
          </a:p>
          <a:p>
            <a:pPr marL="514337" indent="-514337">
              <a:buAutoNum type="alphaLcParenR"/>
            </a:pPr>
            <a:r>
              <a:rPr lang="es-CO" sz="1600" b="1" dirty="0">
                <a:solidFill>
                  <a:srgbClr val="152B48"/>
                </a:solidFill>
                <a:latin typeface="Montserrat" panose="00000500000000000000" pitchFamily="50" charset="0"/>
              </a:rPr>
              <a:t>Diagnosticar asma no controlada e iniciar esteroide inhalado y pedir espirometría.</a:t>
            </a:r>
          </a:p>
          <a:p>
            <a:pPr marL="514337" indent="-514337">
              <a:buAutoNum type="alphaLcParenR"/>
            </a:pPr>
            <a:r>
              <a:rPr lang="es-CO" sz="1600" b="1" dirty="0">
                <a:solidFill>
                  <a:srgbClr val="152B48"/>
                </a:solidFill>
                <a:latin typeface="Montserrat" panose="00000500000000000000" pitchFamily="50" charset="0"/>
              </a:rPr>
              <a:t>Enviar una espirometría y esperar resultado.</a:t>
            </a:r>
          </a:p>
          <a:p>
            <a:pPr marL="514337" indent="-514337">
              <a:buAutoNum type="alphaLcParenR"/>
            </a:pPr>
            <a:r>
              <a:rPr lang="es-CO" sz="1600" b="1" dirty="0">
                <a:solidFill>
                  <a:srgbClr val="152B48"/>
                </a:solidFill>
                <a:latin typeface="Montserrat" panose="00000500000000000000" pitchFamily="50" charset="0"/>
              </a:rPr>
              <a:t>Ver evolución durante el tiempo, pues no es claro el diagnóstico.</a:t>
            </a:r>
          </a:p>
          <a:p>
            <a:pPr marL="514337" indent="-514337">
              <a:buAutoNum type="alphaLcParenR"/>
            </a:pPr>
            <a:r>
              <a:rPr lang="es-CO" sz="1600" b="1" dirty="0">
                <a:solidFill>
                  <a:srgbClr val="152B48"/>
                </a:solidFill>
                <a:latin typeface="Montserrat" panose="00000500000000000000" pitchFamily="50" charset="0"/>
              </a:rPr>
              <a:t>Diagnosticar asma, aún no sé el control, e iniciar esteroide inhalado.</a:t>
            </a:r>
            <a:br>
              <a:rPr lang="es-CO" sz="1600" b="1" dirty="0">
                <a:solidFill>
                  <a:srgbClr val="152B48"/>
                </a:solidFill>
                <a:latin typeface="Montserrat" panose="00000500000000000000" pitchFamily="50" charset="0"/>
              </a:rPr>
            </a:br>
            <a:br>
              <a:rPr lang="es-CO" sz="1600" dirty="0">
                <a:solidFill>
                  <a:srgbClr val="152B48"/>
                </a:solidFill>
                <a:latin typeface="Montserrat" panose="00000500000000000000" pitchFamily="50" charset="0"/>
              </a:rPr>
            </a:br>
            <a:endParaRPr lang="es-CO" sz="1600"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132055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grpSp>
        <p:nvGrpSpPr>
          <p:cNvPr id="366" name="Google Shape;366;p14"/>
          <p:cNvGrpSpPr/>
          <p:nvPr/>
        </p:nvGrpSpPr>
        <p:grpSpPr>
          <a:xfrm>
            <a:off x="5625355" y="1653748"/>
            <a:ext cx="5781947" cy="3429882"/>
            <a:chOff x="808356" y="2571"/>
            <a:chExt cx="7131046" cy="4414457"/>
          </a:xfrm>
          <a:solidFill>
            <a:srgbClr val="00AAA7"/>
          </a:solidFill>
        </p:grpSpPr>
        <p:sp>
          <p:nvSpPr>
            <p:cNvPr id="367" name="Google Shape;367;p14"/>
            <p:cNvSpPr/>
            <p:nvPr/>
          </p:nvSpPr>
          <p:spPr>
            <a:xfrm>
              <a:off x="808356" y="2571"/>
              <a:ext cx="3395736" cy="2037442"/>
            </a:xfrm>
            <a:prstGeom prst="rect">
              <a:avLst/>
            </a:prstGeom>
            <a:gr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68" name="Google Shape;368;p14"/>
            <p:cNvSpPr txBox="1"/>
            <p:nvPr/>
          </p:nvSpPr>
          <p:spPr>
            <a:xfrm>
              <a:off x="808356" y="2571"/>
              <a:ext cx="3395736" cy="2037442"/>
            </a:xfrm>
            <a:prstGeom prst="rect">
              <a:avLst/>
            </a:prstGeom>
            <a:grp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entury Gothic"/>
                <a:buNone/>
              </a:pPr>
              <a:r>
                <a:rPr lang="en-US" sz="2000" dirty="0" err="1">
                  <a:solidFill>
                    <a:schemeClr val="lt1"/>
                  </a:solidFill>
                  <a:latin typeface="Century Gothic"/>
                  <a:ea typeface="Century Gothic"/>
                  <a:cs typeface="Century Gothic"/>
                  <a:sym typeface="Century Gothic"/>
                </a:rPr>
                <a:t>Remodelación</a:t>
              </a:r>
              <a:r>
                <a:rPr lang="en-US" sz="2000" dirty="0">
                  <a:solidFill>
                    <a:schemeClr val="lt1"/>
                  </a:solidFill>
                  <a:latin typeface="Century Gothic"/>
                  <a:ea typeface="Century Gothic"/>
                  <a:cs typeface="Century Gothic"/>
                  <a:sym typeface="Century Gothic"/>
                </a:rPr>
                <a:t> de </a:t>
              </a:r>
            </a:p>
            <a:p>
              <a:pPr marL="0" marR="0" lvl="0" indent="0" algn="ctr" rtl="0">
                <a:lnSpc>
                  <a:spcPct val="90000"/>
                </a:lnSpc>
                <a:spcBef>
                  <a:spcPts val="0"/>
                </a:spcBef>
                <a:spcAft>
                  <a:spcPts val="0"/>
                </a:spcAft>
                <a:buClr>
                  <a:schemeClr val="lt1"/>
                </a:buClr>
                <a:buSzPts val="2800"/>
                <a:buFont typeface="Century Gothic"/>
                <a:buNone/>
              </a:pPr>
              <a:r>
                <a:rPr lang="en-US" sz="2000" dirty="0">
                  <a:solidFill>
                    <a:schemeClr val="lt1"/>
                  </a:solidFill>
                  <a:latin typeface="Century Gothic"/>
                  <a:ea typeface="Century Gothic"/>
                  <a:cs typeface="Century Gothic"/>
                  <a:sym typeface="Century Gothic"/>
                </a:rPr>
                <a:t>la </a:t>
              </a:r>
              <a:r>
                <a:rPr lang="en-US" sz="2000" dirty="0" err="1">
                  <a:solidFill>
                    <a:schemeClr val="lt1"/>
                  </a:solidFill>
                  <a:latin typeface="Century Gothic"/>
                  <a:ea typeface="Century Gothic"/>
                  <a:cs typeface="Century Gothic"/>
                  <a:sym typeface="Century Gothic"/>
                </a:rPr>
                <a:t>vía</a:t>
              </a:r>
              <a:r>
                <a:rPr lang="en-US" sz="2000" dirty="0">
                  <a:solidFill>
                    <a:schemeClr val="lt1"/>
                  </a:solidFill>
                  <a:latin typeface="Century Gothic"/>
                  <a:ea typeface="Century Gothic"/>
                  <a:cs typeface="Century Gothic"/>
                  <a:sym typeface="Century Gothic"/>
                </a:rPr>
                <a:t> </a:t>
              </a:r>
              <a:r>
                <a:rPr lang="en-US" sz="2000" dirty="0" err="1">
                  <a:solidFill>
                    <a:schemeClr val="lt1"/>
                  </a:solidFill>
                  <a:latin typeface="Century Gothic"/>
                  <a:ea typeface="Century Gothic"/>
                  <a:cs typeface="Century Gothic"/>
                  <a:sym typeface="Century Gothic"/>
                </a:rPr>
                <a:t>aérea</a:t>
              </a:r>
              <a:r>
                <a:rPr lang="en-US" sz="2000" dirty="0">
                  <a:solidFill>
                    <a:schemeClr val="lt1"/>
                  </a:solidFill>
                  <a:latin typeface="Century Gothic"/>
                  <a:ea typeface="Century Gothic"/>
                  <a:cs typeface="Century Gothic"/>
                  <a:sym typeface="Century Gothic"/>
                </a:rPr>
                <a:t>.</a:t>
              </a:r>
              <a:endParaRPr sz="2000" dirty="0"/>
            </a:p>
          </p:txBody>
        </p:sp>
        <p:sp>
          <p:nvSpPr>
            <p:cNvPr id="369" name="Google Shape;369;p14"/>
            <p:cNvSpPr/>
            <p:nvPr/>
          </p:nvSpPr>
          <p:spPr>
            <a:xfrm>
              <a:off x="4543666" y="2571"/>
              <a:ext cx="3395736" cy="2037442"/>
            </a:xfrm>
            <a:prstGeom prst="rect">
              <a:avLst/>
            </a:prstGeom>
            <a:gr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70" name="Google Shape;370;p14"/>
            <p:cNvSpPr txBox="1"/>
            <p:nvPr/>
          </p:nvSpPr>
          <p:spPr>
            <a:xfrm>
              <a:off x="4543666" y="2571"/>
              <a:ext cx="3395736" cy="2037442"/>
            </a:xfrm>
            <a:prstGeom prst="rect">
              <a:avLst/>
            </a:prstGeom>
            <a:grp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entury Gothic"/>
                <a:buNone/>
              </a:pPr>
              <a:r>
                <a:rPr lang="en-US" sz="2400" dirty="0" err="1">
                  <a:solidFill>
                    <a:schemeClr val="lt1"/>
                  </a:solidFill>
                  <a:latin typeface="Century Gothic"/>
                  <a:ea typeface="Century Gothic"/>
                  <a:cs typeface="Century Gothic"/>
                  <a:sym typeface="Century Gothic"/>
                </a:rPr>
                <a:t>Limitación</a:t>
              </a:r>
              <a:r>
                <a:rPr lang="en-US" sz="2400" dirty="0">
                  <a:solidFill>
                    <a:schemeClr val="lt1"/>
                  </a:solidFill>
                  <a:latin typeface="Century Gothic"/>
                  <a:ea typeface="Century Gothic"/>
                  <a:cs typeface="Century Gothic"/>
                  <a:sym typeface="Century Gothic"/>
                </a:rPr>
                <a:t> del</a:t>
              </a:r>
            </a:p>
            <a:p>
              <a:pPr marL="0" marR="0" lvl="0" indent="0" algn="ctr" rtl="0">
                <a:lnSpc>
                  <a:spcPct val="90000"/>
                </a:lnSpc>
                <a:spcBef>
                  <a:spcPts val="0"/>
                </a:spcBef>
                <a:spcAft>
                  <a:spcPts val="0"/>
                </a:spcAft>
                <a:buClr>
                  <a:schemeClr val="lt1"/>
                </a:buClr>
                <a:buSzPts val="2800"/>
                <a:buFont typeface="Century Gothic"/>
                <a:buNone/>
              </a:pPr>
              <a:r>
                <a:rPr lang="en-US" sz="2400" dirty="0">
                  <a:solidFill>
                    <a:schemeClr val="lt1"/>
                  </a:solidFill>
                  <a:latin typeface="Century Gothic"/>
                  <a:ea typeface="Century Gothic"/>
                  <a:cs typeface="Century Gothic"/>
                  <a:sym typeface="Century Gothic"/>
                </a:rPr>
                <a:t> </a:t>
              </a:r>
              <a:r>
                <a:rPr lang="en-US" sz="2400" dirty="0" err="1">
                  <a:solidFill>
                    <a:schemeClr val="lt1"/>
                  </a:solidFill>
                  <a:latin typeface="Century Gothic"/>
                  <a:ea typeface="Century Gothic"/>
                  <a:cs typeface="Century Gothic"/>
                  <a:sym typeface="Century Gothic"/>
                </a:rPr>
                <a:t>flujo</a:t>
              </a:r>
              <a:r>
                <a:rPr lang="en-US" sz="2400" dirty="0">
                  <a:solidFill>
                    <a:schemeClr val="lt1"/>
                  </a:solidFill>
                  <a:latin typeface="Century Gothic"/>
                  <a:ea typeface="Century Gothic"/>
                  <a:cs typeface="Century Gothic"/>
                  <a:sym typeface="Century Gothic"/>
                </a:rPr>
                <a:t> </a:t>
              </a:r>
              <a:r>
                <a:rPr lang="en-US" sz="2400" dirty="0" err="1">
                  <a:solidFill>
                    <a:schemeClr val="lt1"/>
                  </a:solidFill>
                  <a:latin typeface="Century Gothic"/>
                  <a:ea typeface="Century Gothic"/>
                  <a:cs typeface="Century Gothic"/>
                  <a:sym typeface="Century Gothic"/>
                </a:rPr>
                <a:t>aéreo</a:t>
              </a:r>
              <a:r>
                <a:rPr lang="en-US" sz="2400" dirty="0">
                  <a:solidFill>
                    <a:schemeClr val="lt1"/>
                  </a:solidFill>
                  <a:latin typeface="Century Gothic"/>
                  <a:ea typeface="Century Gothic"/>
                  <a:cs typeface="Century Gothic"/>
                  <a:sym typeface="Century Gothic"/>
                </a:rPr>
                <a:t>.</a:t>
              </a:r>
              <a:endParaRPr sz="2400" dirty="0"/>
            </a:p>
          </p:txBody>
        </p:sp>
        <p:sp>
          <p:nvSpPr>
            <p:cNvPr id="371" name="Google Shape;371;p14"/>
            <p:cNvSpPr/>
            <p:nvPr/>
          </p:nvSpPr>
          <p:spPr>
            <a:xfrm>
              <a:off x="808356" y="2379586"/>
              <a:ext cx="3395736" cy="2037442"/>
            </a:xfrm>
            <a:prstGeom prst="rect">
              <a:avLst/>
            </a:prstGeom>
            <a:gr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72" name="Google Shape;372;p14"/>
            <p:cNvSpPr txBox="1"/>
            <p:nvPr/>
          </p:nvSpPr>
          <p:spPr>
            <a:xfrm>
              <a:off x="808356" y="2379586"/>
              <a:ext cx="3395736" cy="2037442"/>
            </a:xfrm>
            <a:prstGeom prst="rect">
              <a:avLst/>
            </a:prstGeom>
            <a:grp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entury Gothic"/>
                <a:buNone/>
              </a:pPr>
              <a:r>
                <a:rPr lang="en-US" sz="2400" dirty="0" err="1">
                  <a:solidFill>
                    <a:schemeClr val="lt1"/>
                  </a:solidFill>
                  <a:latin typeface="Century Gothic"/>
                  <a:ea typeface="Century Gothic"/>
                  <a:cs typeface="Century Gothic"/>
                  <a:sym typeface="Century Gothic"/>
                </a:rPr>
                <a:t>Hiperreactividad</a:t>
              </a:r>
              <a:r>
                <a:rPr lang="en-US" sz="2400" dirty="0">
                  <a:solidFill>
                    <a:schemeClr val="lt1"/>
                  </a:solidFill>
                  <a:latin typeface="Century Gothic"/>
                  <a:ea typeface="Century Gothic"/>
                  <a:cs typeface="Century Gothic"/>
                  <a:sym typeface="Century Gothic"/>
                </a:rPr>
                <a:t> </a:t>
              </a:r>
            </a:p>
            <a:p>
              <a:pPr marL="0" marR="0" lvl="0" indent="0" algn="ctr" rtl="0">
                <a:lnSpc>
                  <a:spcPct val="90000"/>
                </a:lnSpc>
                <a:spcBef>
                  <a:spcPts val="0"/>
                </a:spcBef>
                <a:spcAft>
                  <a:spcPts val="0"/>
                </a:spcAft>
                <a:buClr>
                  <a:schemeClr val="lt1"/>
                </a:buClr>
                <a:buSzPts val="2800"/>
                <a:buFont typeface="Century Gothic"/>
                <a:buNone/>
              </a:pPr>
              <a:r>
                <a:rPr lang="en-US" sz="2400" dirty="0">
                  <a:solidFill>
                    <a:schemeClr val="lt1"/>
                  </a:solidFill>
                  <a:latin typeface="Century Gothic"/>
                  <a:ea typeface="Century Gothic"/>
                  <a:cs typeface="Century Gothic"/>
                  <a:sym typeface="Century Gothic"/>
                </a:rPr>
                <a:t>de la </a:t>
              </a:r>
              <a:r>
                <a:rPr lang="en-US" sz="2400" dirty="0" err="1">
                  <a:solidFill>
                    <a:schemeClr val="lt1"/>
                  </a:solidFill>
                  <a:latin typeface="Century Gothic"/>
                  <a:ea typeface="Century Gothic"/>
                  <a:cs typeface="Century Gothic"/>
                  <a:sym typeface="Century Gothic"/>
                </a:rPr>
                <a:t>vía</a:t>
              </a:r>
              <a:r>
                <a:rPr lang="en-US" sz="2400" dirty="0">
                  <a:solidFill>
                    <a:schemeClr val="lt1"/>
                  </a:solidFill>
                  <a:latin typeface="Century Gothic"/>
                  <a:ea typeface="Century Gothic"/>
                  <a:cs typeface="Century Gothic"/>
                  <a:sym typeface="Century Gothic"/>
                </a:rPr>
                <a:t> </a:t>
              </a:r>
              <a:r>
                <a:rPr lang="en-US" sz="2400" dirty="0" err="1">
                  <a:solidFill>
                    <a:schemeClr val="lt1"/>
                  </a:solidFill>
                  <a:latin typeface="Century Gothic"/>
                  <a:ea typeface="Century Gothic"/>
                  <a:cs typeface="Century Gothic"/>
                  <a:sym typeface="Century Gothic"/>
                </a:rPr>
                <a:t>aérea</a:t>
              </a:r>
              <a:r>
                <a:rPr lang="en-US" sz="2400" dirty="0">
                  <a:solidFill>
                    <a:schemeClr val="lt1"/>
                  </a:solidFill>
                  <a:latin typeface="Century Gothic"/>
                  <a:ea typeface="Century Gothic"/>
                  <a:cs typeface="Century Gothic"/>
                  <a:sym typeface="Century Gothic"/>
                </a:rPr>
                <a:t>.</a:t>
              </a:r>
              <a:endParaRPr sz="2400" dirty="0"/>
            </a:p>
          </p:txBody>
        </p:sp>
        <p:sp>
          <p:nvSpPr>
            <p:cNvPr id="373" name="Google Shape;373;p14"/>
            <p:cNvSpPr/>
            <p:nvPr/>
          </p:nvSpPr>
          <p:spPr>
            <a:xfrm>
              <a:off x="4543666" y="2379586"/>
              <a:ext cx="3395736" cy="2037442"/>
            </a:xfrm>
            <a:prstGeom prst="rect">
              <a:avLst/>
            </a:prstGeom>
            <a:gr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74" name="Google Shape;374;p14"/>
            <p:cNvSpPr txBox="1"/>
            <p:nvPr/>
          </p:nvSpPr>
          <p:spPr>
            <a:xfrm>
              <a:off x="4543666" y="2379586"/>
              <a:ext cx="3395736" cy="2037442"/>
            </a:xfrm>
            <a:prstGeom prst="rect">
              <a:avLst/>
            </a:prstGeom>
            <a:grp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entury Gothic"/>
                <a:buNone/>
              </a:pPr>
              <a:r>
                <a:rPr lang="en-US" sz="2400" dirty="0" err="1">
                  <a:solidFill>
                    <a:schemeClr val="lt1"/>
                  </a:solidFill>
                  <a:latin typeface="Century Gothic"/>
                  <a:ea typeface="Century Gothic"/>
                  <a:cs typeface="Century Gothic"/>
                  <a:sym typeface="Century Gothic"/>
                </a:rPr>
                <a:t>Inflamación</a:t>
              </a:r>
              <a:r>
                <a:rPr lang="en-US" sz="2400" dirty="0">
                  <a:solidFill>
                    <a:schemeClr val="lt1"/>
                  </a:solidFill>
                  <a:latin typeface="Century Gothic"/>
                  <a:ea typeface="Century Gothic"/>
                  <a:cs typeface="Century Gothic"/>
                  <a:sym typeface="Century Gothic"/>
                </a:rPr>
                <a:t> de </a:t>
              </a:r>
            </a:p>
            <a:p>
              <a:pPr marL="0" marR="0" lvl="0" indent="0" algn="ctr" rtl="0">
                <a:lnSpc>
                  <a:spcPct val="90000"/>
                </a:lnSpc>
                <a:spcBef>
                  <a:spcPts val="0"/>
                </a:spcBef>
                <a:spcAft>
                  <a:spcPts val="0"/>
                </a:spcAft>
                <a:buClr>
                  <a:schemeClr val="lt1"/>
                </a:buClr>
                <a:buSzPts val="2800"/>
                <a:buFont typeface="Century Gothic"/>
                <a:buNone/>
              </a:pPr>
              <a:r>
                <a:rPr lang="en-US" sz="2400" dirty="0" err="1">
                  <a:solidFill>
                    <a:schemeClr val="lt1"/>
                  </a:solidFill>
                  <a:latin typeface="Century Gothic"/>
                  <a:ea typeface="Century Gothic"/>
                  <a:cs typeface="Century Gothic"/>
                  <a:sym typeface="Century Gothic"/>
                </a:rPr>
                <a:t>vía</a:t>
              </a:r>
              <a:r>
                <a:rPr lang="en-US" sz="2400" dirty="0">
                  <a:solidFill>
                    <a:schemeClr val="lt1"/>
                  </a:solidFill>
                  <a:latin typeface="Century Gothic"/>
                  <a:ea typeface="Century Gothic"/>
                  <a:cs typeface="Century Gothic"/>
                  <a:sym typeface="Century Gothic"/>
                </a:rPr>
                <a:t> </a:t>
              </a:r>
              <a:r>
                <a:rPr lang="en-US" sz="2400" dirty="0" err="1">
                  <a:solidFill>
                    <a:schemeClr val="lt1"/>
                  </a:solidFill>
                  <a:latin typeface="Century Gothic"/>
                  <a:ea typeface="Century Gothic"/>
                  <a:cs typeface="Century Gothic"/>
                  <a:sym typeface="Century Gothic"/>
                </a:rPr>
                <a:t>aérea</a:t>
              </a:r>
              <a:r>
                <a:rPr lang="en-US" sz="2400" dirty="0">
                  <a:solidFill>
                    <a:schemeClr val="lt1"/>
                  </a:solidFill>
                  <a:latin typeface="Century Gothic"/>
                  <a:ea typeface="Century Gothic"/>
                  <a:cs typeface="Century Gothic"/>
                  <a:sym typeface="Century Gothic"/>
                </a:rPr>
                <a:t>.</a:t>
              </a:r>
              <a:endParaRPr sz="2400" dirty="0"/>
            </a:p>
          </p:txBody>
        </p:sp>
      </p:grpSp>
      <p:sp>
        <p:nvSpPr>
          <p:cNvPr id="375" name="Google Shape;375;p14"/>
          <p:cNvSpPr txBox="1"/>
          <p:nvPr/>
        </p:nvSpPr>
        <p:spPr>
          <a:xfrm>
            <a:off x="5625355" y="5347466"/>
            <a:ext cx="1219199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rgbClr val="00AAA7"/>
                </a:solidFill>
                <a:latin typeface="Montserrat" panose="00000500000000000000" pitchFamily="50" charset="0"/>
                <a:ea typeface="Century Gothic"/>
                <a:cs typeface="Century Gothic"/>
                <a:sym typeface="Century Gothic"/>
              </a:rPr>
              <a:t>Irvin, CG. Middleton's Allergy: Principles and Practice. (2014). Chapter 44, Development, </a:t>
            </a:r>
          </a:p>
          <a:p>
            <a:pPr marL="0" marR="0" lvl="0" indent="0" algn="l" rtl="0">
              <a:spcBef>
                <a:spcPts val="0"/>
              </a:spcBef>
              <a:spcAft>
                <a:spcPts val="0"/>
              </a:spcAft>
              <a:buNone/>
            </a:pPr>
            <a:r>
              <a:rPr lang="en-US" sz="800" dirty="0">
                <a:solidFill>
                  <a:srgbClr val="00AAA7"/>
                </a:solidFill>
                <a:latin typeface="Montserrat" panose="00000500000000000000" pitchFamily="50" charset="0"/>
                <a:ea typeface="Century Gothic"/>
                <a:cs typeface="Century Gothic"/>
                <a:sym typeface="Century Gothic"/>
              </a:rPr>
              <a:t>Structure, and Physiology in Normal Lung and in Asthma; p. 700-714</a:t>
            </a:r>
            <a:endParaRPr sz="800" dirty="0">
              <a:solidFill>
                <a:srgbClr val="00AAA7"/>
              </a:solidFill>
              <a:latin typeface="Montserrat" panose="00000500000000000000" pitchFamily="50" charset="0"/>
            </a:endParaRPr>
          </a:p>
        </p:txBody>
      </p:sp>
      <p:sp>
        <p:nvSpPr>
          <p:cNvPr id="376" name="Google Shape;376;p14"/>
          <p:cNvSpPr txBox="1"/>
          <p:nvPr/>
        </p:nvSpPr>
        <p:spPr>
          <a:xfrm>
            <a:off x="3733480" y="1059076"/>
            <a:ext cx="9605682" cy="129302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Century Gothic"/>
              <a:buNone/>
            </a:pPr>
            <a:r>
              <a:rPr lang="en-US" sz="2300" b="1" cap="none" dirty="0">
                <a:solidFill>
                  <a:srgbClr val="152B48"/>
                </a:solidFill>
                <a:latin typeface="Montserrat" panose="00000500000000000000" pitchFamily="50" charset="0"/>
                <a:ea typeface="Century Gothic"/>
                <a:cs typeface="Century Gothic"/>
                <a:sym typeface="Century Gothic"/>
              </a:rPr>
              <a:t>CARACTERÍSTICAS FISIOPATOLÓGICAS</a:t>
            </a:r>
            <a:endParaRPr sz="2300" dirty="0">
              <a:solidFill>
                <a:srgbClr val="152B48"/>
              </a:solidFill>
              <a:latin typeface="Montserrat" panose="00000500000000000000" pitchFamily="50" charset="0"/>
            </a:endParaRPr>
          </a:p>
        </p:txBody>
      </p:sp>
      <p:sp>
        <p:nvSpPr>
          <p:cNvPr id="377" name="Google Shape;377;p14"/>
          <p:cNvSpPr/>
          <p:nvPr/>
        </p:nvSpPr>
        <p:spPr>
          <a:xfrm rot="2694898">
            <a:off x="8307721" y="3147233"/>
            <a:ext cx="457200" cy="442912"/>
          </a:xfrm>
          <a:prstGeom prst="quadArrow">
            <a:avLst>
              <a:gd name="adj1" fmla="val 22500"/>
              <a:gd name="adj2" fmla="val 22500"/>
              <a:gd name="adj3" fmla="val 22500"/>
            </a:avLst>
          </a:prstGeom>
          <a:solidFill>
            <a:schemeClr val="lt1"/>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8848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par>
                                <p:cTn id="8" presetID="2" presetClass="entr" presetSubtype="4" fill="hold" nodeType="withEffect">
                                  <p:stCondLst>
                                    <p:cond delay="0"/>
                                  </p:stCondLst>
                                  <p:childTnLst>
                                    <p:set>
                                      <p:cBhvr>
                                        <p:cTn id="9" dur="1" fill="hold">
                                          <p:stCondLst>
                                            <p:cond delay="0"/>
                                          </p:stCondLst>
                                        </p:cTn>
                                        <p:tgtEl>
                                          <p:spTgt spid="375"/>
                                        </p:tgtEl>
                                        <p:attrNameLst>
                                          <p:attrName>style.visibility</p:attrName>
                                        </p:attrNameLst>
                                      </p:cBhvr>
                                      <p:to>
                                        <p:strVal val="visible"/>
                                      </p:to>
                                    </p:set>
                                    <p:anim calcmode="lin" valueType="num">
                                      <p:cBhvr additive="base">
                                        <p:cTn id="10" dur="500"/>
                                        <p:tgtEl>
                                          <p:spTgt spid="3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72049" y="347117"/>
            <a:ext cx="5216985" cy="4430738"/>
          </a:xfrm>
          <a:prstGeom prst="rect">
            <a:avLst/>
          </a:prstGeom>
          <a:noFill/>
          <a:ln>
            <a:noFill/>
          </a:ln>
        </p:spPr>
      </p:pic>
      <p:sp>
        <p:nvSpPr>
          <p:cNvPr id="384" name="Google Shape;384;p15"/>
          <p:cNvSpPr txBox="1"/>
          <p:nvPr/>
        </p:nvSpPr>
        <p:spPr>
          <a:xfrm>
            <a:off x="5729968" y="4951024"/>
            <a:ext cx="12192000"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rgbClr val="00AAA7"/>
                </a:solidFill>
                <a:latin typeface="Montserrat" panose="00000500000000000000" pitchFamily="50" charset="0"/>
                <a:ea typeface="Century Gothic"/>
                <a:cs typeface="Century Gothic"/>
                <a:sym typeface="Century Gothic"/>
              </a:rPr>
              <a:t>Imagen: Israel, E., </a:t>
            </a:r>
            <a:r>
              <a:rPr lang="en-US" sz="800" dirty="0" err="1">
                <a:solidFill>
                  <a:srgbClr val="00AAA7"/>
                </a:solidFill>
                <a:latin typeface="Montserrat" panose="00000500000000000000" pitchFamily="50" charset="0"/>
                <a:ea typeface="Century Gothic"/>
                <a:cs typeface="Century Gothic"/>
                <a:sym typeface="Century Gothic"/>
              </a:rPr>
              <a:t>Reddel</a:t>
            </a:r>
            <a:r>
              <a:rPr lang="en-US" sz="800" dirty="0">
                <a:solidFill>
                  <a:srgbClr val="00AAA7"/>
                </a:solidFill>
                <a:latin typeface="Montserrat" panose="00000500000000000000" pitchFamily="50" charset="0"/>
                <a:ea typeface="Century Gothic"/>
                <a:cs typeface="Century Gothic"/>
                <a:sym typeface="Century Gothic"/>
              </a:rPr>
              <a:t>, H.K. (2017). Severe and Difficult-to-Treat Asthma in Adults. N </a:t>
            </a:r>
            <a:r>
              <a:rPr lang="en-US" sz="800" dirty="0" err="1">
                <a:solidFill>
                  <a:srgbClr val="00AAA7"/>
                </a:solidFill>
                <a:latin typeface="Montserrat" panose="00000500000000000000" pitchFamily="50" charset="0"/>
                <a:ea typeface="Century Gothic"/>
                <a:cs typeface="Century Gothic"/>
                <a:sym typeface="Century Gothic"/>
              </a:rPr>
              <a:t>Engl</a:t>
            </a:r>
            <a:r>
              <a:rPr lang="en-US" sz="800" dirty="0">
                <a:solidFill>
                  <a:srgbClr val="00AAA7"/>
                </a:solidFill>
                <a:latin typeface="Montserrat" panose="00000500000000000000" pitchFamily="50" charset="0"/>
                <a:ea typeface="Century Gothic"/>
                <a:cs typeface="Century Gothic"/>
                <a:sym typeface="Century Gothic"/>
              </a:rPr>
              <a:t> J </a:t>
            </a:r>
            <a:r>
              <a:rPr lang="en-US" sz="800" dirty="0" err="1">
                <a:solidFill>
                  <a:srgbClr val="00AAA7"/>
                </a:solidFill>
                <a:latin typeface="Montserrat" panose="00000500000000000000" pitchFamily="50" charset="0"/>
                <a:ea typeface="Century Gothic"/>
                <a:cs typeface="Century Gothic"/>
                <a:sym typeface="Century Gothic"/>
              </a:rPr>
              <a:t>Med.Vol</a:t>
            </a:r>
            <a:r>
              <a:rPr lang="en-US" sz="800" dirty="0">
                <a:solidFill>
                  <a:srgbClr val="00AAA7"/>
                </a:solidFill>
                <a:latin typeface="Montserrat" panose="00000500000000000000" pitchFamily="50" charset="0"/>
                <a:ea typeface="Century Gothic"/>
                <a:cs typeface="Century Gothic"/>
                <a:sym typeface="Century Gothic"/>
              </a:rPr>
              <a:t> 377. Pages 965-976</a:t>
            </a:r>
            <a:endParaRPr sz="800" dirty="0">
              <a:solidFill>
                <a:srgbClr val="00AAA7"/>
              </a:solidFill>
              <a:latin typeface="Montserrat" panose="00000500000000000000" pitchFamily="50" charset="0"/>
            </a:endParaRPr>
          </a:p>
        </p:txBody>
      </p:sp>
      <p:grpSp>
        <p:nvGrpSpPr>
          <p:cNvPr id="385" name="Google Shape;385;p15"/>
          <p:cNvGrpSpPr/>
          <p:nvPr/>
        </p:nvGrpSpPr>
        <p:grpSpPr>
          <a:xfrm>
            <a:off x="492860" y="268970"/>
            <a:ext cx="5073082" cy="5000709"/>
            <a:chOff x="138258" y="3211"/>
            <a:chExt cx="5073082" cy="6459439"/>
          </a:xfrm>
        </p:grpSpPr>
        <p:sp>
          <p:nvSpPr>
            <p:cNvPr id="386" name="Google Shape;386;p15"/>
            <p:cNvSpPr/>
            <p:nvPr/>
          </p:nvSpPr>
          <p:spPr>
            <a:xfrm>
              <a:off x="1299749" y="3232931"/>
              <a:ext cx="456023" cy="3041318"/>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F7B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87" name="Google Shape;387;p15"/>
            <p:cNvSpPr txBox="1"/>
            <p:nvPr/>
          </p:nvSpPr>
          <p:spPr>
            <a:xfrm>
              <a:off x="1450878" y="4676707"/>
              <a:ext cx="153765" cy="15376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050"/>
                <a:buFont typeface="Century Gothic"/>
                <a:buNone/>
              </a:pPr>
              <a:endParaRPr sz="1600">
                <a:solidFill>
                  <a:schemeClr val="dk1"/>
                </a:solidFill>
                <a:latin typeface="Century Gothic"/>
                <a:ea typeface="Century Gothic"/>
                <a:cs typeface="Century Gothic"/>
                <a:sym typeface="Century Gothic"/>
              </a:endParaRPr>
            </a:p>
          </p:txBody>
        </p:sp>
        <p:sp>
          <p:nvSpPr>
            <p:cNvPr id="388" name="Google Shape;388;p15"/>
            <p:cNvSpPr/>
            <p:nvPr/>
          </p:nvSpPr>
          <p:spPr>
            <a:xfrm>
              <a:off x="1299749" y="3232931"/>
              <a:ext cx="456023" cy="2331547"/>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F7B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89" name="Google Shape;389;p15"/>
            <p:cNvSpPr txBox="1"/>
            <p:nvPr/>
          </p:nvSpPr>
          <p:spPr>
            <a:xfrm>
              <a:off x="1468368" y="4339312"/>
              <a:ext cx="118786" cy="11878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Century Gothic"/>
                <a:buNone/>
              </a:pPr>
              <a:endParaRPr sz="1600">
                <a:solidFill>
                  <a:schemeClr val="dk1"/>
                </a:solidFill>
                <a:latin typeface="Century Gothic"/>
                <a:ea typeface="Century Gothic"/>
                <a:cs typeface="Century Gothic"/>
                <a:sym typeface="Century Gothic"/>
              </a:endParaRPr>
            </a:p>
          </p:txBody>
        </p:sp>
        <p:sp>
          <p:nvSpPr>
            <p:cNvPr id="390" name="Google Shape;390;p15"/>
            <p:cNvSpPr/>
            <p:nvPr/>
          </p:nvSpPr>
          <p:spPr>
            <a:xfrm>
              <a:off x="1299749" y="3232931"/>
              <a:ext cx="456023" cy="1462599"/>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F7B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91" name="Google Shape;391;p15"/>
            <p:cNvSpPr txBox="1"/>
            <p:nvPr/>
          </p:nvSpPr>
          <p:spPr>
            <a:xfrm>
              <a:off x="1489460" y="3925930"/>
              <a:ext cx="76602" cy="7660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entury Gothic"/>
                <a:buNone/>
              </a:pPr>
              <a:endParaRPr sz="1600">
                <a:solidFill>
                  <a:schemeClr val="dk1"/>
                </a:solidFill>
                <a:latin typeface="Century Gothic"/>
                <a:ea typeface="Century Gothic"/>
                <a:cs typeface="Century Gothic"/>
                <a:sym typeface="Century Gothic"/>
              </a:endParaRPr>
            </a:p>
          </p:txBody>
        </p:sp>
        <p:sp>
          <p:nvSpPr>
            <p:cNvPr id="392" name="Google Shape;392;p15"/>
            <p:cNvSpPr/>
            <p:nvPr/>
          </p:nvSpPr>
          <p:spPr>
            <a:xfrm>
              <a:off x="1299749" y="3232931"/>
              <a:ext cx="456023" cy="593651"/>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F7B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93" name="Google Shape;393;p15"/>
            <p:cNvSpPr txBox="1"/>
            <p:nvPr/>
          </p:nvSpPr>
          <p:spPr>
            <a:xfrm>
              <a:off x="1509047" y="3511042"/>
              <a:ext cx="37429" cy="374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entury Gothic"/>
                <a:buNone/>
              </a:pPr>
              <a:endParaRPr sz="1600">
                <a:solidFill>
                  <a:schemeClr val="dk1"/>
                </a:solidFill>
                <a:latin typeface="Century Gothic"/>
                <a:ea typeface="Century Gothic"/>
                <a:cs typeface="Century Gothic"/>
                <a:sym typeface="Century Gothic"/>
              </a:endParaRPr>
            </a:p>
          </p:txBody>
        </p:sp>
        <p:sp>
          <p:nvSpPr>
            <p:cNvPr id="394" name="Google Shape;394;p15"/>
            <p:cNvSpPr/>
            <p:nvPr/>
          </p:nvSpPr>
          <p:spPr>
            <a:xfrm>
              <a:off x="1299749" y="2957634"/>
              <a:ext cx="456023" cy="275296"/>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F7B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95" name="Google Shape;395;p15"/>
            <p:cNvSpPr txBox="1"/>
            <p:nvPr/>
          </p:nvSpPr>
          <p:spPr>
            <a:xfrm>
              <a:off x="1514444" y="3081966"/>
              <a:ext cx="26633" cy="2663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entury Gothic"/>
                <a:buNone/>
              </a:pPr>
              <a:endParaRPr sz="1600">
                <a:solidFill>
                  <a:schemeClr val="dk1"/>
                </a:solidFill>
                <a:latin typeface="Century Gothic"/>
                <a:ea typeface="Century Gothic"/>
                <a:cs typeface="Century Gothic"/>
                <a:sym typeface="Century Gothic"/>
              </a:endParaRPr>
            </a:p>
          </p:txBody>
        </p:sp>
        <p:sp>
          <p:nvSpPr>
            <p:cNvPr id="396" name="Google Shape;396;p15"/>
            <p:cNvSpPr/>
            <p:nvPr/>
          </p:nvSpPr>
          <p:spPr>
            <a:xfrm>
              <a:off x="1299749" y="2088686"/>
              <a:ext cx="456023" cy="1144244"/>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F7B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97" name="Google Shape;397;p15"/>
            <p:cNvSpPr txBox="1"/>
            <p:nvPr/>
          </p:nvSpPr>
          <p:spPr>
            <a:xfrm>
              <a:off x="1496967" y="2630014"/>
              <a:ext cx="61588" cy="615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entury Gothic"/>
                <a:buNone/>
              </a:pPr>
              <a:endParaRPr sz="1600">
                <a:solidFill>
                  <a:schemeClr val="dk1"/>
                </a:solidFill>
                <a:latin typeface="Century Gothic"/>
                <a:ea typeface="Century Gothic"/>
                <a:cs typeface="Century Gothic"/>
                <a:sym typeface="Century Gothic"/>
              </a:endParaRPr>
            </a:p>
          </p:txBody>
        </p:sp>
        <p:sp>
          <p:nvSpPr>
            <p:cNvPr id="398" name="Google Shape;398;p15"/>
            <p:cNvSpPr/>
            <p:nvPr/>
          </p:nvSpPr>
          <p:spPr>
            <a:xfrm>
              <a:off x="1299749" y="1219738"/>
              <a:ext cx="456023" cy="2013192"/>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F7B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99" name="Google Shape;399;p15"/>
            <p:cNvSpPr txBox="1"/>
            <p:nvPr/>
          </p:nvSpPr>
          <p:spPr>
            <a:xfrm>
              <a:off x="1476156" y="2174730"/>
              <a:ext cx="103209" cy="10320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Century Gothic"/>
                <a:buNone/>
              </a:pPr>
              <a:endParaRPr sz="1600">
                <a:solidFill>
                  <a:schemeClr val="dk1"/>
                </a:solidFill>
                <a:latin typeface="Century Gothic"/>
                <a:ea typeface="Century Gothic"/>
                <a:cs typeface="Century Gothic"/>
                <a:sym typeface="Century Gothic"/>
              </a:endParaRPr>
            </a:p>
          </p:txBody>
        </p:sp>
        <p:sp>
          <p:nvSpPr>
            <p:cNvPr id="400" name="Google Shape;400;p15"/>
            <p:cNvSpPr/>
            <p:nvPr/>
          </p:nvSpPr>
          <p:spPr>
            <a:xfrm>
              <a:off x="1299749" y="350790"/>
              <a:ext cx="456023" cy="288214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F7B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01" name="Google Shape;401;p15"/>
            <p:cNvSpPr txBox="1"/>
            <p:nvPr/>
          </p:nvSpPr>
          <p:spPr>
            <a:xfrm>
              <a:off x="1454811" y="1718911"/>
              <a:ext cx="145899" cy="14589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050"/>
                <a:buFont typeface="Century Gothic"/>
                <a:buNone/>
              </a:pPr>
              <a:endParaRPr sz="1600">
                <a:solidFill>
                  <a:schemeClr val="dk1"/>
                </a:solidFill>
                <a:latin typeface="Century Gothic"/>
                <a:ea typeface="Century Gothic"/>
                <a:cs typeface="Century Gothic"/>
                <a:sym typeface="Century Gothic"/>
              </a:endParaRPr>
            </a:p>
          </p:txBody>
        </p:sp>
        <p:sp>
          <p:nvSpPr>
            <p:cNvPr id="402" name="Google Shape;402;p15"/>
            <p:cNvSpPr/>
            <p:nvPr/>
          </p:nvSpPr>
          <p:spPr>
            <a:xfrm rot="-5400000">
              <a:off x="-1421151" y="2652185"/>
              <a:ext cx="4280310" cy="1161491"/>
            </a:xfrm>
            <a:prstGeom prst="rect">
              <a:avLst/>
            </a:prstGeom>
            <a:solidFill>
              <a:srgbClr val="9E48EC"/>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03" name="Google Shape;403;p15"/>
            <p:cNvSpPr txBox="1"/>
            <p:nvPr/>
          </p:nvSpPr>
          <p:spPr>
            <a:xfrm rot="-5400000">
              <a:off x="-1421151" y="2652185"/>
              <a:ext cx="4280310" cy="1161491"/>
            </a:xfrm>
            <a:prstGeom prst="rect">
              <a:avLst/>
            </a:prstGeom>
            <a:solidFill>
              <a:srgbClr val="00AAA7"/>
            </a:solid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Century Gothic"/>
                <a:buNone/>
              </a:pPr>
              <a:r>
                <a:rPr lang="en-US" sz="1600" b="1">
                  <a:solidFill>
                    <a:schemeClr val="lt1"/>
                  </a:solidFill>
                  <a:latin typeface="Century Gothic"/>
                  <a:ea typeface="Century Gothic"/>
                  <a:cs typeface="Century Gothic"/>
                  <a:sym typeface="Century Gothic"/>
                </a:rPr>
                <a:t>REMODELACIÓN DE LA VIA AÉREA</a:t>
              </a:r>
              <a:endParaRPr sz="1600">
                <a:solidFill>
                  <a:schemeClr val="lt1"/>
                </a:solidFill>
                <a:latin typeface="Century Gothic"/>
                <a:ea typeface="Century Gothic"/>
                <a:cs typeface="Century Gothic"/>
                <a:sym typeface="Century Gothic"/>
              </a:endParaRPr>
            </a:p>
          </p:txBody>
        </p:sp>
        <p:sp>
          <p:nvSpPr>
            <p:cNvPr id="404" name="Google Shape;404;p15"/>
            <p:cNvSpPr/>
            <p:nvPr/>
          </p:nvSpPr>
          <p:spPr>
            <a:xfrm>
              <a:off x="1755773" y="3211"/>
              <a:ext cx="3455567" cy="695158"/>
            </a:xfrm>
            <a:prstGeom prst="rect">
              <a:avLst/>
            </a:prstGeom>
            <a:solidFill>
              <a:srgbClr val="0F7BA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05" name="Google Shape;405;p15"/>
            <p:cNvSpPr txBox="1"/>
            <p:nvPr/>
          </p:nvSpPr>
          <p:spPr>
            <a:xfrm>
              <a:off x="1755773" y="3211"/>
              <a:ext cx="3455567" cy="695158"/>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1600" dirty="0" err="1">
                  <a:solidFill>
                    <a:schemeClr val="lt1"/>
                  </a:solidFill>
                  <a:latin typeface="Century Gothic"/>
                  <a:ea typeface="Century Gothic"/>
                  <a:cs typeface="Century Gothic"/>
                  <a:sym typeface="Century Gothic"/>
                </a:rPr>
                <a:t>Daño</a:t>
              </a:r>
              <a:r>
                <a:rPr lang="en-US" sz="1600" dirty="0">
                  <a:solidFill>
                    <a:schemeClr val="lt1"/>
                  </a:solidFill>
                  <a:latin typeface="Century Gothic"/>
                  <a:ea typeface="Century Gothic"/>
                  <a:cs typeface="Century Gothic"/>
                  <a:sym typeface="Century Gothic"/>
                </a:rPr>
                <a:t> </a:t>
              </a:r>
              <a:r>
                <a:rPr lang="en-US" sz="1600" dirty="0" err="1">
                  <a:solidFill>
                    <a:schemeClr val="lt1"/>
                  </a:solidFill>
                  <a:latin typeface="Century Gothic"/>
                  <a:ea typeface="Century Gothic"/>
                  <a:cs typeface="Century Gothic"/>
                  <a:sym typeface="Century Gothic"/>
                </a:rPr>
                <a:t>epitelial</a:t>
              </a:r>
              <a:r>
                <a:rPr lang="en-US" sz="1600" dirty="0">
                  <a:solidFill>
                    <a:schemeClr val="lt1"/>
                  </a:solidFill>
                  <a:latin typeface="Century Gothic"/>
                  <a:ea typeface="Century Gothic"/>
                  <a:cs typeface="Century Gothic"/>
                  <a:sym typeface="Century Gothic"/>
                </a:rPr>
                <a:t>.</a:t>
              </a:r>
              <a:endParaRPr sz="1600" dirty="0"/>
            </a:p>
          </p:txBody>
        </p:sp>
        <p:sp>
          <p:nvSpPr>
            <p:cNvPr id="406" name="Google Shape;406;p15"/>
            <p:cNvSpPr/>
            <p:nvPr/>
          </p:nvSpPr>
          <p:spPr>
            <a:xfrm>
              <a:off x="1755773" y="872159"/>
              <a:ext cx="3455567" cy="695158"/>
            </a:xfrm>
            <a:prstGeom prst="rect">
              <a:avLst/>
            </a:prstGeom>
            <a:solidFill>
              <a:srgbClr val="0F7BA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07" name="Google Shape;407;p15"/>
            <p:cNvSpPr txBox="1"/>
            <p:nvPr/>
          </p:nvSpPr>
          <p:spPr>
            <a:xfrm>
              <a:off x="1755773" y="872159"/>
              <a:ext cx="3455567" cy="695158"/>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1600" dirty="0" err="1">
                  <a:solidFill>
                    <a:schemeClr val="lt1"/>
                  </a:solidFill>
                  <a:latin typeface="Century Gothic"/>
                  <a:ea typeface="Century Gothic"/>
                  <a:cs typeface="Century Gothic"/>
                  <a:sym typeface="Century Gothic"/>
                </a:rPr>
                <a:t>Engrosamiento</a:t>
              </a:r>
              <a:r>
                <a:rPr lang="en-US" sz="1600" dirty="0">
                  <a:solidFill>
                    <a:schemeClr val="lt1"/>
                  </a:solidFill>
                  <a:latin typeface="Century Gothic"/>
                  <a:ea typeface="Century Gothic"/>
                  <a:cs typeface="Century Gothic"/>
                  <a:sym typeface="Century Gothic"/>
                </a:rPr>
                <a:t> de la </a:t>
              </a:r>
            </a:p>
            <a:p>
              <a:pPr marL="0" marR="0" lvl="0" indent="0" algn="ctr" rtl="0">
                <a:lnSpc>
                  <a:spcPct val="90000"/>
                </a:lnSpc>
                <a:spcBef>
                  <a:spcPts val="0"/>
                </a:spcBef>
                <a:spcAft>
                  <a:spcPts val="0"/>
                </a:spcAft>
                <a:buClr>
                  <a:schemeClr val="lt1"/>
                </a:buClr>
                <a:buSzPts val="2000"/>
                <a:buFont typeface="Century Gothic"/>
                <a:buNone/>
              </a:pPr>
              <a:r>
                <a:rPr lang="en-US" sz="1600" dirty="0" err="1">
                  <a:solidFill>
                    <a:schemeClr val="lt1"/>
                  </a:solidFill>
                  <a:latin typeface="Century Gothic"/>
                  <a:ea typeface="Century Gothic"/>
                  <a:cs typeface="Century Gothic"/>
                  <a:sym typeface="Century Gothic"/>
                </a:rPr>
                <a:t>membrana</a:t>
              </a:r>
              <a:r>
                <a:rPr lang="en-US" sz="1600" dirty="0">
                  <a:solidFill>
                    <a:schemeClr val="lt1"/>
                  </a:solidFill>
                  <a:latin typeface="Century Gothic"/>
                  <a:ea typeface="Century Gothic"/>
                  <a:cs typeface="Century Gothic"/>
                  <a:sym typeface="Century Gothic"/>
                </a:rPr>
                <a:t> basal.</a:t>
              </a:r>
              <a:endParaRPr sz="1600" dirty="0"/>
            </a:p>
          </p:txBody>
        </p:sp>
        <p:sp>
          <p:nvSpPr>
            <p:cNvPr id="408" name="Google Shape;408;p15"/>
            <p:cNvSpPr/>
            <p:nvPr/>
          </p:nvSpPr>
          <p:spPr>
            <a:xfrm>
              <a:off x="1755773" y="1741107"/>
              <a:ext cx="3455567" cy="695158"/>
            </a:xfrm>
            <a:prstGeom prst="rect">
              <a:avLst/>
            </a:prstGeom>
            <a:solidFill>
              <a:srgbClr val="0F7BA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09" name="Google Shape;409;p15"/>
            <p:cNvSpPr txBox="1"/>
            <p:nvPr/>
          </p:nvSpPr>
          <p:spPr>
            <a:xfrm>
              <a:off x="1755773" y="1741107"/>
              <a:ext cx="3455567" cy="695158"/>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1600" dirty="0">
                  <a:solidFill>
                    <a:schemeClr val="lt1"/>
                  </a:solidFill>
                  <a:latin typeface="Century Gothic"/>
                  <a:ea typeface="Century Gothic"/>
                  <a:cs typeface="Century Gothic"/>
                  <a:sym typeface="Century Gothic"/>
                </a:rPr>
                <a:t>Unidad </a:t>
              </a:r>
              <a:r>
                <a:rPr lang="en-US" sz="1600" dirty="0" err="1">
                  <a:solidFill>
                    <a:schemeClr val="lt1"/>
                  </a:solidFill>
                  <a:latin typeface="Century Gothic"/>
                  <a:ea typeface="Century Gothic"/>
                  <a:cs typeface="Century Gothic"/>
                  <a:sym typeface="Century Gothic"/>
                </a:rPr>
                <a:t>trófica</a:t>
              </a:r>
              <a:r>
                <a:rPr lang="en-US" sz="1600" dirty="0">
                  <a:solidFill>
                    <a:schemeClr val="lt1"/>
                  </a:solidFill>
                  <a:latin typeface="Century Gothic"/>
                  <a:ea typeface="Century Gothic"/>
                  <a:cs typeface="Century Gothic"/>
                  <a:sym typeface="Century Gothic"/>
                </a:rPr>
                <a:t> </a:t>
              </a:r>
            </a:p>
            <a:p>
              <a:pPr marL="0" marR="0" lvl="0" indent="0" algn="ctr" rtl="0">
                <a:lnSpc>
                  <a:spcPct val="90000"/>
                </a:lnSpc>
                <a:spcBef>
                  <a:spcPts val="0"/>
                </a:spcBef>
                <a:spcAft>
                  <a:spcPts val="0"/>
                </a:spcAft>
                <a:buClr>
                  <a:schemeClr val="lt1"/>
                </a:buClr>
                <a:buSzPts val="2000"/>
                <a:buFont typeface="Century Gothic"/>
                <a:buNone/>
              </a:pPr>
              <a:r>
                <a:rPr lang="en-US" sz="1600" dirty="0" err="1">
                  <a:solidFill>
                    <a:schemeClr val="lt1"/>
                  </a:solidFill>
                  <a:latin typeface="Century Gothic"/>
                  <a:ea typeface="Century Gothic"/>
                  <a:cs typeface="Century Gothic"/>
                  <a:sym typeface="Century Gothic"/>
                </a:rPr>
                <a:t>epitelio-mesenquimatosa</a:t>
              </a:r>
              <a:r>
                <a:rPr lang="en-US" sz="1600" dirty="0">
                  <a:solidFill>
                    <a:schemeClr val="lt1"/>
                  </a:solidFill>
                  <a:latin typeface="Century Gothic"/>
                  <a:ea typeface="Century Gothic"/>
                  <a:cs typeface="Century Gothic"/>
                  <a:sym typeface="Century Gothic"/>
                </a:rPr>
                <a:t>.</a:t>
              </a:r>
              <a:endParaRPr sz="1600" dirty="0">
                <a:solidFill>
                  <a:schemeClr val="lt1"/>
                </a:solidFill>
                <a:latin typeface="Century Gothic"/>
                <a:ea typeface="Century Gothic"/>
                <a:cs typeface="Century Gothic"/>
                <a:sym typeface="Century Gothic"/>
              </a:endParaRPr>
            </a:p>
          </p:txBody>
        </p:sp>
        <p:sp>
          <p:nvSpPr>
            <p:cNvPr id="410" name="Google Shape;410;p15"/>
            <p:cNvSpPr/>
            <p:nvPr/>
          </p:nvSpPr>
          <p:spPr>
            <a:xfrm>
              <a:off x="1755773" y="2610055"/>
              <a:ext cx="3455567" cy="695158"/>
            </a:xfrm>
            <a:prstGeom prst="rect">
              <a:avLst/>
            </a:prstGeom>
            <a:solidFill>
              <a:srgbClr val="0F7BA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11" name="Google Shape;411;p15"/>
            <p:cNvSpPr txBox="1"/>
            <p:nvPr/>
          </p:nvSpPr>
          <p:spPr>
            <a:xfrm>
              <a:off x="1755773" y="2610055"/>
              <a:ext cx="3455567" cy="695158"/>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1600" dirty="0" err="1">
                  <a:solidFill>
                    <a:schemeClr val="lt1"/>
                  </a:solidFill>
                  <a:latin typeface="Century Gothic"/>
                  <a:ea typeface="Century Gothic"/>
                  <a:cs typeface="Century Gothic"/>
                  <a:sym typeface="Century Gothic"/>
                </a:rPr>
                <a:t>Angiogénesis</a:t>
              </a:r>
              <a:r>
                <a:rPr lang="en-US" sz="1600" dirty="0">
                  <a:solidFill>
                    <a:schemeClr val="lt1"/>
                  </a:solidFill>
                  <a:latin typeface="Century Gothic"/>
                  <a:ea typeface="Century Gothic"/>
                  <a:cs typeface="Century Gothic"/>
                  <a:sym typeface="Century Gothic"/>
                </a:rPr>
                <a:t>.</a:t>
              </a:r>
              <a:endParaRPr sz="1600" dirty="0"/>
            </a:p>
          </p:txBody>
        </p:sp>
        <p:sp>
          <p:nvSpPr>
            <p:cNvPr id="412" name="Google Shape;412;p15"/>
            <p:cNvSpPr/>
            <p:nvPr/>
          </p:nvSpPr>
          <p:spPr>
            <a:xfrm>
              <a:off x="1755773" y="3479003"/>
              <a:ext cx="3455567" cy="695158"/>
            </a:xfrm>
            <a:prstGeom prst="rect">
              <a:avLst/>
            </a:prstGeom>
            <a:solidFill>
              <a:srgbClr val="0F7BA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13" name="Google Shape;413;p15"/>
            <p:cNvSpPr txBox="1"/>
            <p:nvPr/>
          </p:nvSpPr>
          <p:spPr>
            <a:xfrm>
              <a:off x="1755773" y="3479003"/>
              <a:ext cx="3455567" cy="695158"/>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1600" dirty="0" err="1">
                  <a:solidFill>
                    <a:schemeClr val="lt1"/>
                  </a:solidFill>
                  <a:latin typeface="Century Gothic"/>
                  <a:ea typeface="Century Gothic"/>
                  <a:cs typeface="Century Gothic"/>
                  <a:sym typeface="Century Gothic"/>
                </a:rPr>
                <a:t>Proliferación</a:t>
              </a:r>
              <a:r>
                <a:rPr lang="en-US" sz="1600" dirty="0">
                  <a:solidFill>
                    <a:schemeClr val="lt1"/>
                  </a:solidFill>
                  <a:latin typeface="Century Gothic"/>
                  <a:ea typeface="Century Gothic"/>
                  <a:cs typeface="Century Gothic"/>
                  <a:sym typeface="Century Gothic"/>
                </a:rPr>
                <a:t> neuronal.</a:t>
              </a:r>
              <a:endParaRPr sz="1600" dirty="0"/>
            </a:p>
          </p:txBody>
        </p:sp>
        <p:sp>
          <p:nvSpPr>
            <p:cNvPr id="414" name="Google Shape;414;p15"/>
            <p:cNvSpPr/>
            <p:nvPr/>
          </p:nvSpPr>
          <p:spPr>
            <a:xfrm>
              <a:off x="1755773" y="4347951"/>
              <a:ext cx="3455567" cy="695158"/>
            </a:xfrm>
            <a:prstGeom prst="rect">
              <a:avLst/>
            </a:prstGeom>
            <a:solidFill>
              <a:srgbClr val="0F7BA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15" name="Google Shape;415;p15"/>
            <p:cNvSpPr txBox="1"/>
            <p:nvPr/>
          </p:nvSpPr>
          <p:spPr>
            <a:xfrm>
              <a:off x="1755773" y="4347951"/>
              <a:ext cx="3455567" cy="695158"/>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1600" dirty="0" err="1">
                  <a:solidFill>
                    <a:schemeClr val="lt1"/>
                  </a:solidFill>
                  <a:latin typeface="Century Gothic"/>
                  <a:ea typeface="Century Gothic"/>
                  <a:cs typeface="Century Gothic"/>
                  <a:sym typeface="Century Gothic"/>
                </a:rPr>
                <a:t>Aumento</a:t>
              </a:r>
              <a:r>
                <a:rPr lang="en-US" sz="1600" dirty="0">
                  <a:solidFill>
                    <a:schemeClr val="lt1"/>
                  </a:solidFill>
                  <a:latin typeface="Century Gothic"/>
                  <a:ea typeface="Century Gothic"/>
                  <a:cs typeface="Century Gothic"/>
                  <a:sym typeface="Century Gothic"/>
                </a:rPr>
                <a:t> del </a:t>
              </a:r>
              <a:r>
                <a:rPr lang="en-US" sz="1600" dirty="0" err="1">
                  <a:solidFill>
                    <a:schemeClr val="lt1"/>
                  </a:solidFill>
                  <a:latin typeface="Century Gothic"/>
                  <a:ea typeface="Century Gothic"/>
                  <a:cs typeface="Century Gothic"/>
                  <a:sym typeface="Century Gothic"/>
                </a:rPr>
                <a:t>músculo</a:t>
              </a:r>
              <a:r>
                <a:rPr lang="en-US" sz="1600" dirty="0">
                  <a:solidFill>
                    <a:schemeClr val="lt1"/>
                  </a:solidFill>
                  <a:latin typeface="Century Gothic"/>
                  <a:ea typeface="Century Gothic"/>
                  <a:cs typeface="Century Gothic"/>
                  <a:sym typeface="Century Gothic"/>
                </a:rPr>
                <a:t> </a:t>
              </a:r>
              <a:r>
                <a:rPr lang="en-US" sz="1600" dirty="0" err="1">
                  <a:solidFill>
                    <a:schemeClr val="lt1"/>
                  </a:solidFill>
                  <a:latin typeface="Century Gothic"/>
                  <a:ea typeface="Century Gothic"/>
                  <a:cs typeface="Century Gothic"/>
                  <a:sym typeface="Century Gothic"/>
                </a:rPr>
                <a:t>liso</a:t>
              </a:r>
              <a:r>
                <a:rPr lang="en-US" sz="1600" dirty="0">
                  <a:solidFill>
                    <a:schemeClr val="lt1"/>
                  </a:solidFill>
                  <a:latin typeface="Century Gothic"/>
                  <a:ea typeface="Century Gothic"/>
                  <a:cs typeface="Century Gothic"/>
                  <a:sym typeface="Century Gothic"/>
                </a:rPr>
                <a:t>.</a:t>
              </a:r>
              <a:endParaRPr sz="1600" dirty="0"/>
            </a:p>
          </p:txBody>
        </p:sp>
        <p:sp>
          <p:nvSpPr>
            <p:cNvPr id="416" name="Google Shape;416;p15"/>
            <p:cNvSpPr/>
            <p:nvPr/>
          </p:nvSpPr>
          <p:spPr>
            <a:xfrm>
              <a:off x="1755773" y="5216899"/>
              <a:ext cx="3455567" cy="695158"/>
            </a:xfrm>
            <a:prstGeom prst="rect">
              <a:avLst/>
            </a:prstGeom>
            <a:solidFill>
              <a:srgbClr val="0F7BA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17" name="Google Shape;417;p15"/>
            <p:cNvSpPr txBox="1"/>
            <p:nvPr/>
          </p:nvSpPr>
          <p:spPr>
            <a:xfrm>
              <a:off x="1755773" y="5216899"/>
              <a:ext cx="3455567" cy="695158"/>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1600" dirty="0" err="1">
                  <a:solidFill>
                    <a:schemeClr val="lt1"/>
                  </a:solidFill>
                  <a:latin typeface="Century Gothic"/>
                  <a:ea typeface="Century Gothic"/>
                  <a:cs typeface="Century Gothic"/>
                  <a:sym typeface="Century Gothic"/>
                </a:rPr>
                <a:t>Hiperplasia</a:t>
              </a:r>
              <a:r>
                <a:rPr lang="en-US" sz="1600" dirty="0">
                  <a:solidFill>
                    <a:schemeClr val="lt1"/>
                  </a:solidFill>
                  <a:latin typeface="Century Gothic"/>
                  <a:ea typeface="Century Gothic"/>
                  <a:cs typeface="Century Gothic"/>
                  <a:sym typeface="Century Gothic"/>
                </a:rPr>
                <a:t> de </a:t>
              </a:r>
              <a:r>
                <a:rPr lang="en-US" sz="1600" dirty="0" err="1">
                  <a:solidFill>
                    <a:schemeClr val="lt1"/>
                  </a:solidFill>
                  <a:latin typeface="Century Gothic"/>
                  <a:ea typeface="Century Gothic"/>
                  <a:cs typeface="Century Gothic"/>
                  <a:sym typeface="Century Gothic"/>
                </a:rPr>
                <a:t>glándulas</a:t>
              </a:r>
              <a:r>
                <a:rPr lang="en-US" sz="1600" dirty="0">
                  <a:solidFill>
                    <a:schemeClr val="lt1"/>
                  </a:solidFill>
                  <a:latin typeface="Century Gothic"/>
                  <a:ea typeface="Century Gothic"/>
                  <a:cs typeface="Century Gothic"/>
                  <a:sym typeface="Century Gothic"/>
                </a:rPr>
                <a:t> </a:t>
              </a:r>
              <a:r>
                <a:rPr lang="en-US" sz="1600" dirty="0" err="1">
                  <a:solidFill>
                    <a:schemeClr val="lt1"/>
                  </a:solidFill>
                  <a:latin typeface="Century Gothic"/>
                  <a:ea typeface="Century Gothic"/>
                  <a:cs typeface="Century Gothic"/>
                  <a:sym typeface="Century Gothic"/>
                </a:rPr>
                <a:t>mucosas</a:t>
              </a:r>
              <a:r>
                <a:rPr lang="en-US" sz="1600" dirty="0">
                  <a:solidFill>
                    <a:schemeClr val="lt1"/>
                  </a:solidFill>
                  <a:latin typeface="Century Gothic"/>
                  <a:ea typeface="Century Gothic"/>
                  <a:cs typeface="Century Gothic"/>
                  <a:sym typeface="Century Gothic"/>
                </a:rPr>
                <a:t>.</a:t>
              </a:r>
              <a:endParaRPr sz="1600" dirty="0"/>
            </a:p>
          </p:txBody>
        </p:sp>
        <p:sp>
          <p:nvSpPr>
            <p:cNvPr id="418" name="Google Shape;418;p15"/>
            <p:cNvSpPr/>
            <p:nvPr/>
          </p:nvSpPr>
          <p:spPr>
            <a:xfrm>
              <a:off x="1755773" y="6085847"/>
              <a:ext cx="3455567" cy="376803"/>
            </a:xfrm>
            <a:prstGeom prst="rect">
              <a:avLst/>
            </a:prstGeom>
            <a:solidFill>
              <a:srgbClr val="0F7BA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19" name="Google Shape;419;p15"/>
            <p:cNvSpPr txBox="1"/>
            <p:nvPr/>
          </p:nvSpPr>
          <p:spPr>
            <a:xfrm>
              <a:off x="1755773" y="6085847"/>
              <a:ext cx="3455567" cy="376803"/>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1600" dirty="0">
                  <a:solidFill>
                    <a:schemeClr val="lt1"/>
                  </a:solidFill>
                  <a:latin typeface="Century Gothic"/>
                  <a:ea typeface="Century Gothic"/>
                  <a:cs typeface="Century Gothic"/>
                  <a:sym typeface="Century Gothic"/>
                </a:rPr>
                <a:t>Fibrosis.</a:t>
              </a:r>
              <a:endParaRPr sz="1600" dirty="0"/>
            </a:p>
          </p:txBody>
        </p:sp>
      </p:grpSp>
    </p:spTree>
    <p:extLst>
      <p:ext uri="{BB962C8B-B14F-4D97-AF65-F5344CB8AC3E}">
        <p14:creationId xmlns:p14="http://schemas.microsoft.com/office/powerpoint/2010/main" val="322462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grpSp>
        <p:nvGrpSpPr>
          <p:cNvPr id="425" name="Google Shape;425;p16"/>
          <p:cNvGrpSpPr/>
          <p:nvPr/>
        </p:nvGrpSpPr>
        <p:grpSpPr>
          <a:xfrm rot="5400000">
            <a:off x="8365139" y="-964290"/>
            <a:ext cx="1131678" cy="5255693"/>
            <a:chOff x="324018" y="1224507"/>
            <a:chExt cx="1131678" cy="4170444"/>
          </a:xfrm>
        </p:grpSpPr>
        <p:sp>
          <p:nvSpPr>
            <p:cNvPr id="426" name="Google Shape;426;p16"/>
            <p:cNvSpPr/>
            <p:nvPr/>
          </p:nvSpPr>
          <p:spPr>
            <a:xfrm rot="-5400000">
              <a:off x="-1195365" y="2743890"/>
              <a:ext cx="4170444" cy="1131678"/>
            </a:xfrm>
            <a:prstGeom prst="rect">
              <a:avLst/>
            </a:prstGeom>
            <a:solidFill>
              <a:srgbClr val="7D4FEA"/>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txBox="1"/>
            <p:nvPr/>
          </p:nvSpPr>
          <p:spPr>
            <a:xfrm rot="-5400000">
              <a:off x="-1195365" y="2743890"/>
              <a:ext cx="4170444" cy="1131678"/>
            </a:xfrm>
            <a:prstGeom prst="rect">
              <a:avLst/>
            </a:prstGeom>
            <a:solidFill>
              <a:srgbClr val="00AAA7"/>
            </a:solid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Century Gothic"/>
                <a:buNone/>
              </a:pPr>
              <a:r>
                <a:rPr lang="en-US" sz="2000" b="1" dirty="0">
                  <a:solidFill>
                    <a:schemeClr val="lt1"/>
                  </a:solidFill>
                  <a:latin typeface="Montserrat" panose="00000500000000000000" pitchFamily="50" charset="0"/>
                  <a:ea typeface="Century Gothic"/>
                  <a:cs typeface="Century Gothic"/>
                  <a:sym typeface="Century Gothic"/>
                </a:rPr>
                <a:t>LIMITACIÓN DEL FLUJO AÉREO</a:t>
              </a:r>
              <a:endParaRPr sz="2000" dirty="0">
                <a:solidFill>
                  <a:schemeClr val="lt1"/>
                </a:solidFill>
                <a:latin typeface="Montserrat" panose="00000500000000000000" pitchFamily="50" charset="0"/>
                <a:ea typeface="Century Gothic"/>
                <a:cs typeface="Century Gothic"/>
                <a:sym typeface="Century Gothic"/>
              </a:endParaRPr>
            </a:p>
          </p:txBody>
        </p:sp>
      </p:grpSp>
      <p:pic>
        <p:nvPicPr>
          <p:cNvPr id="428" name="Google Shape;428;p16"/>
          <p:cNvPicPr preferRelativeResize="0"/>
          <p:nvPr/>
        </p:nvPicPr>
        <p:blipFill rotWithShape="1">
          <a:blip r:embed="rId3">
            <a:alphaModFix/>
          </a:blip>
          <a:srcRect/>
          <a:stretch/>
        </p:blipFill>
        <p:spPr>
          <a:xfrm>
            <a:off x="8026809" y="2660651"/>
            <a:ext cx="2870200" cy="2832100"/>
          </a:xfrm>
          <a:prstGeom prst="rect">
            <a:avLst/>
          </a:prstGeom>
          <a:noFill/>
          <a:ln>
            <a:noFill/>
          </a:ln>
        </p:spPr>
      </p:pic>
      <p:cxnSp>
        <p:nvCxnSpPr>
          <p:cNvPr id="429" name="Google Shape;429;p16"/>
          <p:cNvCxnSpPr>
            <a:endCxn id="428" idx="1"/>
          </p:cNvCxnSpPr>
          <p:nvPr/>
        </p:nvCxnSpPr>
        <p:spPr>
          <a:xfrm>
            <a:off x="7093209" y="4076701"/>
            <a:ext cx="933600" cy="0"/>
          </a:xfrm>
          <a:prstGeom prst="straightConnector1">
            <a:avLst/>
          </a:prstGeom>
          <a:noFill/>
          <a:ln w="57150" cap="flat" cmpd="sng">
            <a:solidFill>
              <a:srgbClr val="571EDD"/>
            </a:solidFill>
            <a:prstDash val="solid"/>
            <a:round/>
            <a:headEnd type="none" w="sm" len="sm"/>
            <a:tailEnd type="triangle" w="med" len="med"/>
          </a:ln>
        </p:spPr>
      </p:cxnSp>
      <p:grpSp>
        <p:nvGrpSpPr>
          <p:cNvPr id="430" name="Google Shape;430;p16"/>
          <p:cNvGrpSpPr/>
          <p:nvPr/>
        </p:nvGrpSpPr>
        <p:grpSpPr>
          <a:xfrm>
            <a:off x="633176" y="384624"/>
            <a:ext cx="5072743" cy="3294155"/>
            <a:chOff x="365759" y="1802673"/>
            <a:chExt cx="6668300" cy="4330283"/>
          </a:xfrm>
        </p:grpSpPr>
        <p:grpSp>
          <p:nvGrpSpPr>
            <p:cNvPr id="431" name="Google Shape;431;p16"/>
            <p:cNvGrpSpPr/>
            <p:nvPr/>
          </p:nvGrpSpPr>
          <p:grpSpPr>
            <a:xfrm>
              <a:off x="365759" y="1802673"/>
              <a:ext cx="6668300" cy="4330283"/>
              <a:chOff x="1658983" y="1841101"/>
              <a:chExt cx="7674140" cy="4918873"/>
            </a:xfrm>
          </p:grpSpPr>
          <p:pic>
            <p:nvPicPr>
              <p:cNvPr id="432" name="Google Shape;432;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58983" y="1841101"/>
                <a:ext cx="7674140" cy="4918873"/>
              </a:xfrm>
              <a:prstGeom prst="rect">
                <a:avLst/>
              </a:prstGeom>
              <a:noFill/>
              <a:ln>
                <a:noFill/>
              </a:ln>
            </p:spPr>
          </p:pic>
          <p:sp>
            <p:nvSpPr>
              <p:cNvPr id="433" name="Google Shape;433;p16"/>
              <p:cNvSpPr/>
              <p:nvPr/>
            </p:nvSpPr>
            <p:spPr>
              <a:xfrm>
                <a:off x="7897148" y="5773243"/>
                <a:ext cx="287167" cy="279610"/>
              </a:xfrm>
              <a:prstGeom prst="irregularSeal1">
                <a:avLst/>
              </a:prstGeom>
              <a:solidFill>
                <a:srgbClr val="92D050"/>
              </a:solidFill>
              <a:ln w="127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34" name="Google Shape;434;p16"/>
              <p:cNvSpPr/>
              <p:nvPr/>
            </p:nvSpPr>
            <p:spPr>
              <a:xfrm>
                <a:off x="7158445" y="3253876"/>
                <a:ext cx="895350" cy="1543050"/>
              </a:xfrm>
              <a:custGeom>
                <a:avLst/>
                <a:gdLst/>
                <a:ahLst/>
                <a:cxnLst/>
                <a:rect l="l" t="t" r="r" b="b"/>
                <a:pathLst>
                  <a:path w="895350" h="1543050" extrusionOk="0">
                    <a:moveTo>
                      <a:pt x="0" y="0"/>
                    </a:moveTo>
                    <a:cubicBezTo>
                      <a:pt x="3807" y="19032"/>
                      <a:pt x="4801" y="39712"/>
                      <a:pt x="23813" y="52387"/>
                    </a:cubicBezTo>
                    <a:lnTo>
                      <a:pt x="52388" y="71437"/>
                    </a:lnTo>
                    <a:cubicBezTo>
                      <a:pt x="63111" y="103612"/>
                      <a:pt x="48239" y="68738"/>
                      <a:pt x="71438" y="95250"/>
                    </a:cubicBezTo>
                    <a:cubicBezTo>
                      <a:pt x="110334" y="139702"/>
                      <a:pt x="72628" y="111918"/>
                      <a:pt x="104775" y="133350"/>
                    </a:cubicBezTo>
                    <a:cubicBezTo>
                      <a:pt x="130177" y="171452"/>
                      <a:pt x="96835" y="125409"/>
                      <a:pt x="128588" y="157162"/>
                    </a:cubicBezTo>
                    <a:cubicBezTo>
                      <a:pt x="160341" y="188915"/>
                      <a:pt x="114298" y="155573"/>
                      <a:pt x="152400" y="180975"/>
                    </a:cubicBezTo>
                    <a:cubicBezTo>
                      <a:pt x="177802" y="219077"/>
                      <a:pt x="144460" y="173034"/>
                      <a:pt x="176213" y="204787"/>
                    </a:cubicBezTo>
                    <a:cubicBezTo>
                      <a:pt x="180260" y="208834"/>
                      <a:pt x="182074" y="214678"/>
                      <a:pt x="185738" y="219075"/>
                    </a:cubicBezTo>
                    <a:cubicBezTo>
                      <a:pt x="209003" y="246994"/>
                      <a:pt x="190231" y="221481"/>
                      <a:pt x="214313" y="242887"/>
                    </a:cubicBezTo>
                    <a:cubicBezTo>
                      <a:pt x="224381" y="251836"/>
                      <a:pt x="235416" y="260254"/>
                      <a:pt x="242888" y="271462"/>
                    </a:cubicBezTo>
                    <a:cubicBezTo>
                      <a:pt x="246063" y="276225"/>
                      <a:pt x="248366" y="281702"/>
                      <a:pt x="252413" y="285750"/>
                    </a:cubicBezTo>
                    <a:cubicBezTo>
                      <a:pt x="256460" y="289797"/>
                      <a:pt x="261938" y="292100"/>
                      <a:pt x="266700" y="295275"/>
                    </a:cubicBezTo>
                    <a:cubicBezTo>
                      <a:pt x="268288" y="300037"/>
                      <a:pt x="268678" y="305385"/>
                      <a:pt x="271463" y="309562"/>
                    </a:cubicBezTo>
                    <a:cubicBezTo>
                      <a:pt x="292525" y="341155"/>
                      <a:pt x="279696" y="306980"/>
                      <a:pt x="295275" y="338137"/>
                    </a:cubicBezTo>
                    <a:cubicBezTo>
                      <a:pt x="303022" y="353631"/>
                      <a:pt x="295914" y="353063"/>
                      <a:pt x="309563" y="366712"/>
                    </a:cubicBezTo>
                    <a:cubicBezTo>
                      <a:pt x="313610" y="370759"/>
                      <a:pt x="319088" y="373062"/>
                      <a:pt x="323850" y="376237"/>
                    </a:cubicBezTo>
                    <a:cubicBezTo>
                      <a:pt x="327025" y="381000"/>
                      <a:pt x="329328" y="386478"/>
                      <a:pt x="333375" y="390525"/>
                    </a:cubicBezTo>
                    <a:cubicBezTo>
                      <a:pt x="337422" y="394572"/>
                      <a:pt x="343894" y="395742"/>
                      <a:pt x="347663" y="400050"/>
                    </a:cubicBezTo>
                    <a:cubicBezTo>
                      <a:pt x="355201" y="408665"/>
                      <a:pt x="366713" y="428625"/>
                      <a:pt x="366713" y="428625"/>
                    </a:cubicBezTo>
                    <a:cubicBezTo>
                      <a:pt x="369888" y="438150"/>
                      <a:pt x="370669" y="448846"/>
                      <a:pt x="376238" y="457200"/>
                    </a:cubicBezTo>
                    <a:lnTo>
                      <a:pt x="404813" y="500062"/>
                    </a:lnTo>
                    <a:lnTo>
                      <a:pt x="414338" y="514350"/>
                    </a:lnTo>
                    <a:lnTo>
                      <a:pt x="423863" y="528637"/>
                    </a:lnTo>
                    <a:lnTo>
                      <a:pt x="438150" y="571500"/>
                    </a:lnTo>
                    <a:cubicBezTo>
                      <a:pt x="439737" y="576262"/>
                      <a:pt x="440128" y="581610"/>
                      <a:pt x="442913" y="585787"/>
                    </a:cubicBezTo>
                    <a:cubicBezTo>
                      <a:pt x="449263" y="595312"/>
                      <a:pt x="453869" y="606267"/>
                      <a:pt x="461963" y="614362"/>
                    </a:cubicBezTo>
                    <a:cubicBezTo>
                      <a:pt x="466725" y="619125"/>
                      <a:pt x="472115" y="623334"/>
                      <a:pt x="476250" y="628650"/>
                    </a:cubicBezTo>
                    <a:cubicBezTo>
                      <a:pt x="483278" y="637686"/>
                      <a:pt x="488950" y="647700"/>
                      <a:pt x="495300" y="657225"/>
                    </a:cubicBezTo>
                    <a:cubicBezTo>
                      <a:pt x="498475" y="661987"/>
                      <a:pt x="503015" y="666082"/>
                      <a:pt x="504825" y="671512"/>
                    </a:cubicBezTo>
                    <a:cubicBezTo>
                      <a:pt x="511398" y="691230"/>
                      <a:pt x="506803" y="681623"/>
                      <a:pt x="519113" y="700087"/>
                    </a:cubicBezTo>
                    <a:cubicBezTo>
                      <a:pt x="523829" y="714234"/>
                      <a:pt x="526843" y="731629"/>
                      <a:pt x="538163" y="742950"/>
                    </a:cubicBezTo>
                    <a:cubicBezTo>
                      <a:pt x="542210" y="746997"/>
                      <a:pt x="547688" y="749300"/>
                      <a:pt x="552450" y="752475"/>
                    </a:cubicBezTo>
                    <a:cubicBezTo>
                      <a:pt x="555625" y="758825"/>
                      <a:pt x="557848" y="765748"/>
                      <a:pt x="561975" y="771525"/>
                    </a:cubicBezTo>
                    <a:cubicBezTo>
                      <a:pt x="565890" y="777006"/>
                      <a:pt x="572527" y="780208"/>
                      <a:pt x="576263" y="785812"/>
                    </a:cubicBezTo>
                    <a:cubicBezTo>
                      <a:pt x="579048" y="789989"/>
                      <a:pt x="578587" y="795712"/>
                      <a:pt x="581025" y="800100"/>
                    </a:cubicBezTo>
                    <a:cubicBezTo>
                      <a:pt x="586584" y="810107"/>
                      <a:pt x="596454" y="817815"/>
                      <a:pt x="600075" y="828675"/>
                    </a:cubicBezTo>
                    <a:cubicBezTo>
                      <a:pt x="601663" y="833437"/>
                      <a:pt x="602593" y="838472"/>
                      <a:pt x="604838" y="842962"/>
                    </a:cubicBezTo>
                    <a:cubicBezTo>
                      <a:pt x="611470" y="856225"/>
                      <a:pt x="618116" y="861003"/>
                      <a:pt x="628650" y="871537"/>
                    </a:cubicBezTo>
                    <a:cubicBezTo>
                      <a:pt x="640625" y="907458"/>
                      <a:pt x="624470" y="863175"/>
                      <a:pt x="642938" y="900112"/>
                    </a:cubicBezTo>
                    <a:cubicBezTo>
                      <a:pt x="645183" y="904602"/>
                      <a:pt x="645262" y="910012"/>
                      <a:pt x="647700" y="914400"/>
                    </a:cubicBezTo>
                    <a:cubicBezTo>
                      <a:pt x="653259" y="924407"/>
                      <a:pt x="660400" y="933450"/>
                      <a:pt x="666750" y="942975"/>
                    </a:cubicBezTo>
                    <a:cubicBezTo>
                      <a:pt x="669925" y="947737"/>
                      <a:pt x="674465" y="951832"/>
                      <a:pt x="676275" y="957262"/>
                    </a:cubicBezTo>
                    <a:cubicBezTo>
                      <a:pt x="682848" y="976980"/>
                      <a:pt x="678253" y="967373"/>
                      <a:pt x="690563" y="985837"/>
                    </a:cubicBezTo>
                    <a:cubicBezTo>
                      <a:pt x="699584" y="1012904"/>
                      <a:pt x="691776" y="996576"/>
                      <a:pt x="723900" y="1028700"/>
                    </a:cubicBezTo>
                    <a:cubicBezTo>
                      <a:pt x="742233" y="1047032"/>
                      <a:pt x="732586" y="1039252"/>
                      <a:pt x="752475" y="1052512"/>
                    </a:cubicBezTo>
                    <a:lnTo>
                      <a:pt x="771525" y="1081087"/>
                    </a:lnTo>
                    <a:cubicBezTo>
                      <a:pt x="774700" y="1085850"/>
                      <a:pt x="779240" y="1089945"/>
                      <a:pt x="781050" y="1095375"/>
                    </a:cubicBezTo>
                    <a:lnTo>
                      <a:pt x="800100" y="1152525"/>
                    </a:lnTo>
                    <a:cubicBezTo>
                      <a:pt x="801687" y="1157287"/>
                      <a:pt x="802078" y="1162635"/>
                      <a:pt x="804863" y="1166812"/>
                    </a:cubicBezTo>
                    <a:lnTo>
                      <a:pt x="814388" y="1181100"/>
                    </a:lnTo>
                    <a:lnTo>
                      <a:pt x="847725" y="1281112"/>
                    </a:lnTo>
                    <a:cubicBezTo>
                      <a:pt x="849313" y="1285875"/>
                      <a:pt x="851271" y="1290530"/>
                      <a:pt x="852488" y="1295400"/>
                    </a:cubicBezTo>
                    <a:cubicBezTo>
                      <a:pt x="854015" y="1301510"/>
                      <a:pt x="858594" y="1321900"/>
                      <a:pt x="862013" y="1328737"/>
                    </a:cubicBezTo>
                    <a:cubicBezTo>
                      <a:pt x="864573" y="1333857"/>
                      <a:pt x="868363" y="1338262"/>
                      <a:pt x="871538" y="1343025"/>
                    </a:cubicBezTo>
                    <a:cubicBezTo>
                      <a:pt x="873125" y="1347787"/>
                      <a:pt x="875211" y="1352412"/>
                      <a:pt x="876300" y="1357312"/>
                    </a:cubicBezTo>
                    <a:cubicBezTo>
                      <a:pt x="884183" y="1392785"/>
                      <a:pt x="878216" y="1381180"/>
                      <a:pt x="885825" y="1419225"/>
                    </a:cubicBezTo>
                    <a:cubicBezTo>
                      <a:pt x="886810" y="1424148"/>
                      <a:pt x="889370" y="1428642"/>
                      <a:pt x="890588" y="1433512"/>
                    </a:cubicBezTo>
                    <a:cubicBezTo>
                      <a:pt x="892551" y="1441365"/>
                      <a:pt x="893763" y="1449387"/>
                      <a:pt x="895350" y="1457325"/>
                    </a:cubicBezTo>
                    <a:cubicBezTo>
                      <a:pt x="893763" y="1477962"/>
                      <a:pt x="893155" y="1498699"/>
                      <a:pt x="890588" y="1519237"/>
                    </a:cubicBezTo>
                    <a:cubicBezTo>
                      <a:pt x="889965" y="1524219"/>
                      <a:pt x="885825" y="1528505"/>
                      <a:pt x="885825" y="1533525"/>
                    </a:cubicBezTo>
                    <a:cubicBezTo>
                      <a:pt x="885825" y="1537075"/>
                      <a:pt x="889000" y="1539875"/>
                      <a:pt x="890588" y="1543050"/>
                    </a:cubicBezTo>
                  </a:path>
                </a:pathLst>
              </a:custGeom>
              <a:noFill/>
              <a:ln w="381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435" name="Google Shape;435;p16"/>
            <p:cNvSpPr/>
            <p:nvPr/>
          </p:nvSpPr>
          <p:spPr>
            <a:xfrm>
              <a:off x="3567448" y="2382592"/>
              <a:ext cx="1481070" cy="476518"/>
            </a:xfrm>
            <a:prstGeom prst="rect">
              <a:avLst/>
            </a:prstGeom>
            <a:noFill/>
            <a:ln w="28575" cap="flat" cmpd="sng">
              <a:solidFill>
                <a:srgbClr val="911AE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436" name="Google Shape;436;p16"/>
          <p:cNvSpPr txBox="1"/>
          <p:nvPr/>
        </p:nvSpPr>
        <p:spPr>
          <a:xfrm>
            <a:off x="6303132" y="5492751"/>
            <a:ext cx="8714245"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rgbClr val="00AAA7"/>
                </a:solidFill>
                <a:latin typeface="Montserrat" panose="00000500000000000000" pitchFamily="50" charset="0"/>
                <a:ea typeface="Century Gothic"/>
                <a:cs typeface="Century Gothic"/>
                <a:sym typeface="Century Gothic"/>
              </a:rPr>
              <a:t>Imagen </a:t>
            </a:r>
            <a:r>
              <a:rPr lang="en-US" sz="800" dirty="0" err="1">
                <a:solidFill>
                  <a:srgbClr val="00AAA7"/>
                </a:solidFill>
                <a:latin typeface="Montserrat" panose="00000500000000000000" pitchFamily="50" charset="0"/>
                <a:ea typeface="Century Gothic"/>
                <a:cs typeface="Century Gothic"/>
                <a:sym typeface="Century Gothic"/>
              </a:rPr>
              <a:t>recuperada</a:t>
            </a:r>
            <a:r>
              <a:rPr lang="en-US" sz="800" dirty="0">
                <a:solidFill>
                  <a:srgbClr val="00AAA7"/>
                </a:solidFill>
                <a:latin typeface="Montserrat" panose="00000500000000000000" pitchFamily="50" charset="0"/>
                <a:ea typeface="Century Gothic"/>
                <a:cs typeface="Century Gothic"/>
                <a:sym typeface="Century Gothic"/>
              </a:rPr>
              <a:t> de: https://www.brightonfwc.com.au/asthma-action-plan-asthma-treatment</a:t>
            </a:r>
            <a:endParaRPr sz="800" dirty="0">
              <a:solidFill>
                <a:srgbClr val="00AAA7"/>
              </a:solidFill>
              <a:latin typeface="Montserrat" panose="00000500000000000000" pitchFamily="50" charset="0"/>
              <a:ea typeface="Century Gothic"/>
              <a:cs typeface="Century Gothic"/>
              <a:sym typeface="Century Gothic"/>
            </a:endParaRPr>
          </a:p>
        </p:txBody>
      </p:sp>
    </p:spTree>
    <p:extLst>
      <p:ext uri="{BB962C8B-B14F-4D97-AF65-F5344CB8AC3E}">
        <p14:creationId xmlns:p14="http://schemas.microsoft.com/office/powerpoint/2010/main" val="137947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500"/>
                                        <p:tgtEl>
                                          <p:spTgt spid="430"/>
                                        </p:tgtEl>
                                      </p:cBhvr>
                                    </p:animEffect>
                                  </p:childTnLst>
                                </p:cTn>
                              </p:par>
                              <p:par>
                                <p:cTn id="8" presetID="10" presetClass="entr" presetSubtype="0" fill="hold" nodeType="withEffect">
                                  <p:stCondLst>
                                    <p:cond delay="0"/>
                                  </p:stCondLst>
                                  <p:childTnLst>
                                    <p:set>
                                      <p:cBhvr>
                                        <p:cTn id="9" dur="1" fill="hold">
                                          <p:stCondLst>
                                            <p:cond delay="0"/>
                                          </p:stCondLst>
                                        </p:cTn>
                                        <p:tgtEl>
                                          <p:spTgt spid="429"/>
                                        </p:tgtEl>
                                        <p:attrNameLst>
                                          <p:attrName>style.visibility</p:attrName>
                                        </p:attrNameLst>
                                      </p:cBhvr>
                                      <p:to>
                                        <p:strVal val="visible"/>
                                      </p:to>
                                    </p:set>
                                    <p:animEffect transition="in" filter="fade">
                                      <p:cBhvr>
                                        <p:cTn id="10" dur="500"/>
                                        <p:tgtEl>
                                          <p:spTgt spid="429"/>
                                        </p:tgtEl>
                                      </p:cBhvr>
                                    </p:animEffect>
                                  </p:childTnLst>
                                </p:cTn>
                              </p:par>
                              <p:par>
                                <p:cTn id="11" presetID="10" presetClass="entr" presetSubtype="0" fill="hold" nodeType="withEffect">
                                  <p:stCondLst>
                                    <p:cond delay="0"/>
                                  </p:stCondLst>
                                  <p:childTnLst>
                                    <p:set>
                                      <p:cBhvr>
                                        <p:cTn id="12" dur="1" fill="hold">
                                          <p:stCondLst>
                                            <p:cond delay="0"/>
                                          </p:stCondLst>
                                        </p:cTn>
                                        <p:tgtEl>
                                          <p:spTgt spid="428"/>
                                        </p:tgtEl>
                                        <p:attrNameLst>
                                          <p:attrName>style.visibility</p:attrName>
                                        </p:attrNameLst>
                                      </p:cBhvr>
                                      <p:to>
                                        <p:strVal val="visible"/>
                                      </p:to>
                                    </p:set>
                                    <p:animEffect transition="in" filter="fade">
                                      <p:cBhvr>
                                        <p:cTn id="13" dur="500"/>
                                        <p:tgtEl>
                                          <p:spTgt spid="428"/>
                                        </p:tgtEl>
                                      </p:cBhvr>
                                    </p:animEffect>
                                  </p:childTnLst>
                                </p:cTn>
                              </p:par>
                              <p:par>
                                <p:cTn id="14" presetID="2" presetClass="entr" presetSubtype="4" fill="hold" nodeType="withEffect">
                                  <p:stCondLst>
                                    <p:cond delay="0"/>
                                  </p:stCondLst>
                                  <p:childTnLst>
                                    <p:set>
                                      <p:cBhvr>
                                        <p:cTn id="15" dur="1" fill="hold">
                                          <p:stCondLst>
                                            <p:cond delay="0"/>
                                          </p:stCondLst>
                                        </p:cTn>
                                        <p:tgtEl>
                                          <p:spTgt spid="436"/>
                                        </p:tgtEl>
                                        <p:attrNameLst>
                                          <p:attrName>style.visibility</p:attrName>
                                        </p:attrNameLst>
                                      </p:cBhvr>
                                      <p:to>
                                        <p:strVal val="visible"/>
                                      </p:to>
                                    </p:set>
                                    <p:anim calcmode="lin" valueType="num">
                                      <p:cBhvr additive="base">
                                        <p:cTn id="16" dur="500"/>
                                        <p:tgtEl>
                                          <p:spTgt spid="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4" name="Google Shape;444;p17"/>
          <p:cNvSpPr txBox="1"/>
          <p:nvPr/>
        </p:nvSpPr>
        <p:spPr>
          <a:xfrm>
            <a:off x="5526251" y="927728"/>
            <a:ext cx="5606450" cy="641407"/>
          </a:xfrm>
          <a:prstGeom prst="rect">
            <a:avLst/>
          </a:prstGeom>
          <a:solidFill>
            <a:srgbClr val="00AAA7"/>
          </a:solidFill>
          <a:ln>
            <a:noFill/>
          </a:ln>
        </p:spPr>
        <p:txBody>
          <a:bodyPr spcFirstLastPara="1" wrap="square" lIns="17775" tIns="17775" rIns="17775" bIns="17775" anchor="ctr" anchorCtr="0">
            <a:noAutofit/>
          </a:bodyPr>
          <a:lstStyle/>
          <a:p>
            <a:pPr algn="ctr">
              <a:lnSpc>
                <a:spcPct val="90000"/>
              </a:lnSpc>
              <a:buClr>
                <a:schemeClr val="lt1"/>
              </a:buClr>
              <a:buSzPts val="2800"/>
            </a:pPr>
            <a:endParaRPr lang="es-MX" sz="2000" b="1" dirty="0">
              <a:solidFill>
                <a:schemeClr val="lt1"/>
              </a:solidFill>
              <a:latin typeface="Montserrat" panose="00000500000000000000" pitchFamily="50" charset="0"/>
              <a:ea typeface="Century Gothic"/>
              <a:cs typeface="Century Gothic"/>
              <a:sym typeface="Century Gothic"/>
            </a:endParaRPr>
          </a:p>
          <a:p>
            <a:pPr algn="ctr">
              <a:lnSpc>
                <a:spcPct val="90000"/>
              </a:lnSpc>
              <a:buClr>
                <a:schemeClr val="lt1"/>
              </a:buClr>
              <a:buSzPts val="2800"/>
            </a:pPr>
            <a:r>
              <a:rPr lang="es-MX" sz="2000" b="1" dirty="0">
                <a:solidFill>
                  <a:schemeClr val="lt1"/>
                </a:solidFill>
                <a:latin typeface="Montserrat" panose="00000500000000000000" pitchFamily="50" charset="0"/>
                <a:ea typeface="Century Gothic"/>
                <a:cs typeface="Century Gothic"/>
                <a:sym typeface="Century Gothic"/>
              </a:rPr>
              <a:t>HIPERREACTIVIDAD DE LA VÍA AÉREA</a:t>
            </a:r>
            <a:endParaRPr lang="es-MX" sz="2000" dirty="0">
              <a:solidFill>
                <a:schemeClr val="lt1"/>
              </a:solidFill>
              <a:latin typeface="Montserrat" panose="00000500000000000000" pitchFamily="50" charset="0"/>
              <a:ea typeface="Century Gothic"/>
              <a:cs typeface="Century Gothic"/>
              <a:sym typeface="Century Gothic"/>
            </a:endParaRPr>
          </a:p>
          <a:p>
            <a:pPr marL="0" marR="0" lvl="0" indent="0" algn="ctr" rtl="0">
              <a:lnSpc>
                <a:spcPct val="90000"/>
              </a:lnSpc>
              <a:spcBef>
                <a:spcPts val="0"/>
              </a:spcBef>
              <a:spcAft>
                <a:spcPts val="0"/>
              </a:spcAft>
              <a:buClr>
                <a:schemeClr val="lt1"/>
              </a:buClr>
              <a:buSzPts val="2800"/>
              <a:buFont typeface="Century Gothic"/>
              <a:buNone/>
            </a:pPr>
            <a:endParaRPr sz="2000" dirty="0">
              <a:solidFill>
                <a:schemeClr val="lt1"/>
              </a:solidFill>
              <a:latin typeface="Montserrat" panose="00000500000000000000" pitchFamily="50" charset="0"/>
              <a:ea typeface="Century Gothic"/>
              <a:cs typeface="Century Gothic"/>
              <a:sym typeface="Century Gothic"/>
            </a:endParaRPr>
          </a:p>
        </p:txBody>
      </p:sp>
      <p:grpSp>
        <p:nvGrpSpPr>
          <p:cNvPr id="445" name="Google Shape;445;p17"/>
          <p:cNvGrpSpPr/>
          <p:nvPr/>
        </p:nvGrpSpPr>
        <p:grpSpPr>
          <a:xfrm>
            <a:off x="5207931" y="1646649"/>
            <a:ext cx="6243090" cy="4049572"/>
            <a:chOff x="2483457" y="1932091"/>
            <a:chExt cx="7082583" cy="4594108"/>
          </a:xfrm>
        </p:grpSpPr>
        <p:pic>
          <p:nvPicPr>
            <p:cNvPr id="446" name="Google Shape;446;p17"/>
            <p:cNvPicPr preferRelativeResize="0"/>
            <p:nvPr/>
          </p:nvPicPr>
          <p:blipFill rotWithShape="1">
            <a:blip r:embed="rId3">
              <a:alphaModFix/>
            </a:blip>
            <a:srcRect/>
            <a:stretch/>
          </p:blipFill>
          <p:spPr>
            <a:xfrm>
              <a:off x="2483457" y="1932091"/>
              <a:ext cx="7082583" cy="4594108"/>
            </a:xfrm>
            <a:prstGeom prst="rect">
              <a:avLst/>
            </a:prstGeom>
            <a:noFill/>
            <a:ln w="9525" cap="flat" cmpd="sng">
              <a:solidFill>
                <a:schemeClr val="dk1"/>
              </a:solidFill>
              <a:prstDash val="solid"/>
              <a:round/>
              <a:headEnd type="none" w="sm" len="sm"/>
              <a:tailEnd type="none" w="sm" len="sm"/>
            </a:ln>
          </p:spPr>
        </p:pic>
        <p:sp>
          <p:nvSpPr>
            <p:cNvPr id="447" name="Google Shape;447;p17"/>
            <p:cNvSpPr txBox="1"/>
            <p:nvPr/>
          </p:nvSpPr>
          <p:spPr>
            <a:xfrm>
              <a:off x="3360717" y="3859813"/>
              <a:ext cx="1246909" cy="307736"/>
            </a:xfrm>
            <a:prstGeom prst="rect">
              <a:avLst/>
            </a:prstGeom>
            <a:solidFill>
              <a:srgbClr val="92D050">
                <a:alpha val="60000"/>
              </a:srgbClr>
            </a:solidFill>
            <a:ln w="28575" cap="flat" cmpd="sng">
              <a:solidFill>
                <a:srgbClr val="92D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Montserrat" panose="00000500000000000000" pitchFamily="50" charset="0"/>
                  <a:ea typeface="Century Gothic"/>
                  <a:cs typeface="Century Gothic"/>
                  <a:sym typeface="Century Gothic"/>
                </a:rPr>
                <a:t>Químicos</a:t>
              </a:r>
              <a:endParaRPr sz="1400">
                <a:latin typeface="Montserrat" panose="00000500000000000000" pitchFamily="50" charset="0"/>
              </a:endParaRPr>
            </a:p>
          </p:txBody>
        </p:sp>
        <p:sp>
          <p:nvSpPr>
            <p:cNvPr id="448" name="Google Shape;448;p17"/>
            <p:cNvSpPr txBox="1"/>
            <p:nvPr/>
          </p:nvSpPr>
          <p:spPr>
            <a:xfrm>
              <a:off x="7403401" y="3874101"/>
              <a:ext cx="916380" cy="307736"/>
            </a:xfrm>
            <a:prstGeom prst="rect">
              <a:avLst/>
            </a:prstGeom>
            <a:solidFill>
              <a:srgbClr val="00B0F0">
                <a:alpha val="60000"/>
              </a:srgbClr>
            </a:solid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err="1">
                  <a:solidFill>
                    <a:schemeClr val="dk1"/>
                  </a:solidFill>
                  <a:latin typeface="Montserrat" panose="00000500000000000000" pitchFamily="50" charset="0"/>
                  <a:ea typeface="Century Gothic"/>
                  <a:cs typeface="Century Gothic"/>
                  <a:sym typeface="Century Gothic"/>
                </a:rPr>
                <a:t>Físicos</a:t>
              </a:r>
              <a:endParaRPr sz="1400" dirty="0">
                <a:latin typeface="Montserrat" panose="00000500000000000000" pitchFamily="50" charset="0"/>
              </a:endParaRPr>
            </a:p>
          </p:txBody>
        </p:sp>
        <p:cxnSp>
          <p:nvCxnSpPr>
            <p:cNvPr id="449" name="Google Shape;449;p17"/>
            <p:cNvCxnSpPr/>
            <p:nvPr/>
          </p:nvCxnSpPr>
          <p:spPr>
            <a:xfrm>
              <a:off x="4607626" y="4025547"/>
              <a:ext cx="391886" cy="106878"/>
            </a:xfrm>
            <a:prstGeom prst="straightConnector1">
              <a:avLst/>
            </a:prstGeom>
            <a:noFill/>
            <a:ln w="28575" cap="flat" cmpd="sng">
              <a:solidFill>
                <a:srgbClr val="00B050"/>
              </a:solidFill>
              <a:prstDash val="solid"/>
              <a:round/>
              <a:headEnd type="none" w="sm" len="sm"/>
              <a:tailEnd type="triangle" w="med" len="med"/>
            </a:ln>
          </p:spPr>
        </p:cxnSp>
        <p:cxnSp>
          <p:nvCxnSpPr>
            <p:cNvPr id="450" name="Google Shape;450;p17"/>
            <p:cNvCxnSpPr/>
            <p:nvPr/>
          </p:nvCxnSpPr>
          <p:spPr>
            <a:xfrm flipH="1">
              <a:off x="7025367" y="4039835"/>
              <a:ext cx="378034" cy="106878"/>
            </a:xfrm>
            <a:prstGeom prst="straightConnector1">
              <a:avLst/>
            </a:prstGeom>
            <a:noFill/>
            <a:ln w="28575" cap="flat" cmpd="sng">
              <a:solidFill>
                <a:srgbClr val="0070C0"/>
              </a:solidFill>
              <a:prstDash val="solid"/>
              <a:round/>
              <a:headEnd type="none" w="sm" len="sm"/>
              <a:tailEnd type="triangle" w="med" len="med"/>
            </a:ln>
          </p:spPr>
        </p:cxnSp>
      </p:grpSp>
      <p:sp>
        <p:nvSpPr>
          <p:cNvPr id="451" name="Google Shape;451;p17"/>
          <p:cNvSpPr txBox="1"/>
          <p:nvPr/>
        </p:nvSpPr>
        <p:spPr>
          <a:xfrm>
            <a:off x="5142616" y="5721483"/>
            <a:ext cx="10190610"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rgbClr val="00AAA7"/>
                </a:solidFill>
                <a:latin typeface="Montserrat" panose="00000500000000000000" pitchFamily="50" charset="0"/>
                <a:ea typeface="Century Gothic"/>
                <a:cs typeface="Century Gothic"/>
                <a:sym typeface="Century Gothic"/>
              </a:rPr>
              <a:t>Imagen </a:t>
            </a:r>
            <a:r>
              <a:rPr lang="en-US" sz="800" dirty="0" err="1">
                <a:solidFill>
                  <a:srgbClr val="00AAA7"/>
                </a:solidFill>
                <a:latin typeface="Montserrat" panose="00000500000000000000" pitchFamily="50" charset="0"/>
                <a:ea typeface="Century Gothic"/>
                <a:cs typeface="Century Gothic"/>
                <a:sym typeface="Century Gothic"/>
              </a:rPr>
              <a:t>recuperada</a:t>
            </a:r>
            <a:r>
              <a:rPr lang="en-US" sz="800" dirty="0">
                <a:solidFill>
                  <a:srgbClr val="00AAA7"/>
                </a:solidFill>
                <a:latin typeface="Montserrat" panose="00000500000000000000" pitchFamily="50" charset="0"/>
                <a:ea typeface="Century Gothic"/>
                <a:cs typeface="Century Gothic"/>
                <a:sym typeface="Century Gothic"/>
              </a:rPr>
              <a:t> de: http://www.socmucimm.org/assessment-of-airway-hyperresponsiveness-in-mouse-models/</a:t>
            </a:r>
            <a:endParaRPr sz="800" dirty="0">
              <a:solidFill>
                <a:srgbClr val="00AAA7"/>
              </a:solidFill>
              <a:latin typeface="Montserrat" panose="00000500000000000000" pitchFamily="50" charset="0"/>
            </a:endParaRPr>
          </a:p>
        </p:txBody>
      </p:sp>
    </p:spTree>
    <p:extLst>
      <p:ext uri="{BB962C8B-B14F-4D97-AF65-F5344CB8AC3E}">
        <p14:creationId xmlns:p14="http://schemas.microsoft.com/office/powerpoint/2010/main" val="73915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Effect transition="in" filter="fade">
                                      <p:cBhvr>
                                        <p:cTn id="7" dur="500"/>
                                        <p:tgtEl>
                                          <p:spTgt spid="445"/>
                                        </p:tgtEl>
                                      </p:cBhvr>
                                    </p:animEffect>
                                  </p:childTnLst>
                                </p:cTn>
                              </p:par>
                              <p:par>
                                <p:cTn id="8" presetID="2" presetClass="entr" presetSubtype="4" fill="hold" nodeType="withEffect">
                                  <p:stCondLst>
                                    <p:cond delay="0"/>
                                  </p:stCondLst>
                                  <p:childTnLst>
                                    <p:set>
                                      <p:cBhvr>
                                        <p:cTn id="9" dur="1" fill="hold">
                                          <p:stCondLst>
                                            <p:cond delay="0"/>
                                          </p:stCondLst>
                                        </p:cTn>
                                        <p:tgtEl>
                                          <p:spTgt spid="451"/>
                                        </p:tgtEl>
                                        <p:attrNameLst>
                                          <p:attrName>style.visibility</p:attrName>
                                        </p:attrNameLst>
                                      </p:cBhvr>
                                      <p:to>
                                        <p:strVal val="visible"/>
                                      </p:to>
                                    </p:set>
                                    <p:anim calcmode="lin" valueType="num">
                                      <p:cBhvr additive="base">
                                        <p:cTn id="10" dur="500"/>
                                        <p:tgtEl>
                                          <p:spTgt spid="4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36D434D-E43E-46B1-B15C-3F8F1C7CD985}" vid="{2065B3BA-C76D-4BC7-A0DF-9D99B62B031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de Office</Template>
  <TotalTime>409</TotalTime>
  <Words>6564</Words>
  <Application>Microsoft Office PowerPoint</Application>
  <PresentationFormat>Panorámica</PresentationFormat>
  <Paragraphs>609</Paragraphs>
  <Slides>54</Slides>
  <Notes>36</Notes>
  <HiddenSlides>3</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54</vt:i4>
      </vt:variant>
    </vt:vector>
  </HeadingPairs>
  <TitlesOfParts>
    <vt:vector size="61" baseType="lpstr">
      <vt:lpstr>Arial</vt:lpstr>
      <vt:lpstr>Calibri</vt:lpstr>
      <vt:lpstr>Calibri Light</vt:lpstr>
      <vt:lpstr>Century Gothic</vt:lpstr>
      <vt:lpstr>Encode Sans ExtraLight</vt:lpstr>
      <vt:lpstr>Montserrat</vt:lpstr>
      <vt:lpstr>Tema de Office</vt:lpstr>
      <vt:lpstr>Asma</vt:lpstr>
      <vt:lpstr>Presentación de PowerPoint</vt:lpstr>
      <vt:lpstr>HISTORIA</vt:lpstr>
      <vt:lpstr>DEFINICIÓN</vt:lpstr>
      <vt:lpstr>ISAAC</vt:lpstr>
      <vt:lpstr>Presentación de PowerPoint</vt:lpstr>
      <vt:lpstr>Presentación de PowerPoint</vt:lpstr>
      <vt:lpstr>Presentación de PowerPoint</vt:lpstr>
      <vt:lpstr>Presentación de PowerPoint</vt:lpstr>
      <vt:lpstr>Presentación de PowerPoint</vt:lpstr>
      <vt:lpstr>Alérgicos</vt:lpstr>
      <vt:lpstr>Presentación de PowerPoint</vt:lpstr>
      <vt:lpstr>Asma T2</vt:lpstr>
      <vt:lpstr>Presentación de PowerPoint</vt:lpstr>
      <vt:lpstr>Presentación de PowerPoint</vt:lpstr>
      <vt:lpstr>Presentación de PowerPoint</vt:lpstr>
      <vt:lpstr>Diagnóstico </vt:lpstr>
      <vt:lpstr>Tiene dos características principales que la definen:  </vt:lpstr>
      <vt:lpstr>Los síntomas típicos son sibilancias, disnea, opresión en el pecho y tos.  </vt:lpstr>
      <vt:lpstr>Presentación de PowerPoint</vt:lpstr>
      <vt:lpstr>Espirometría</vt:lpstr>
      <vt:lpstr>Hagen–Poiseuille </vt:lpstr>
      <vt:lpstr>VEF1/CVF</vt:lpstr>
      <vt:lpstr>Espirometría en niños</vt:lpstr>
      <vt:lpstr>Interpretación</vt:lpstr>
      <vt:lpstr>Patrón Espirométrico: Normal</vt:lpstr>
      <vt:lpstr>Patrón Espirométrico: Restrictivo</vt:lpstr>
      <vt:lpstr>Patrón Espirométrico: Obstructivo</vt:lpstr>
      <vt:lpstr>Severidad de la obstrucción</vt:lpstr>
      <vt:lpstr>Respuesta al broncodilatador</vt:lpstr>
      <vt:lpstr>Global Initiative for Asthma </vt:lpstr>
      <vt:lpstr>Sin respuesta al broncodilatador</vt:lpstr>
      <vt:lpstr>Presentación de PowerPoint</vt:lpstr>
      <vt:lpstr>Presentación de PowerPoint</vt:lpstr>
      <vt:lpstr>Tratamiento</vt:lpstr>
      <vt:lpstr>Presentación de PowerPoint</vt:lpstr>
      <vt:lpstr>Por razones de seguridad,  GINA ya no recomienda el tratamiento con agonistas beta2 de acción corta (SABA) en monoterapia.  </vt:lpstr>
      <vt:lpstr>Presentación de PowerPoint</vt:lpstr>
      <vt:lpstr>Presentación de PowerPoint</vt:lpstr>
      <vt:lpstr>Presentación de PowerPoint</vt:lpstr>
      <vt:lpstr>Presentación de PowerPoint</vt:lpstr>
      <vt:lpstr>Perfil farmacológico de β2 agonistas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Andres Guerra</cp:lastModifiedBy>
  <cp:revision>32</cp:revision>
  <dcterms:created xsi:type="dcterms:W3CDTF">2020-11-04T13:51:40Z</dcterms:created>
  <dcterms:modified xsi:type="dcterms:W3CDTF">2022-01-31T19:27:54Z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1245936</vt:lpwstr>
  </property>
  <property fmtid="{D5CDD505-2E9C-101B-9397-08002B2CF9AE}" name="NXPowerLiteSettings" pid="3">
    <vt:lpwstr>F7000400038000</vt:lpwstr>
  </property>
  <property fmtid="{D5CDD505-2E9C-101B-9397-08002B2CF9AE}" name="NXPowerLiteVersion" pid="4">
    <vt:lpwstr>S9.1.2</vt:lpwstr>
  </property>
</Properties>
</file>