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vnd.openxmlformats-officedocument.vmlDrawing" Extension="vml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735" r:id="rId2"/>
    <p:sldId id="500" r:id="rId3"/>
    <p:sldId id="784" r:id="rId4"/>
    <p:sldId id="785" r:id="rId5"/>
    <p:sldId id="786" r:id="rId6"/>
    <p:sldId id="507" r:id="rId7"/>
    <p:sldId id="508" r:id="rId8"/>
    <p:sldId id="509" r:id="rId9"/>
    <p:sldId id="566" r:id="rId10"/>
    <p:sldId id="336" r:id="rId11"/>
    <p:sldId id="567" r:id="rId12"/>
    <p:sldId id="354" r:id="rId13"/>
    <p:sldId id="342" r:id="rId14"/>
    <p:sldId id="334" r:id="rId15"/>
    <p:sldId id="787" r:id="rId16"/>
    <p:sldId id="789" r:id="rId17"/>
    <p:sldId id="788" r:id="rId18"/>
    <p:sldId id="570" r:id="rId19"/>
    <p:sldId id="355" r:id="rId20"/>
    <p:sldId id="511" r:id="rId21"/>
    <p:sldId id="512" r:id="rId22"/>
    <p:sldId id="513" r:id="rId23"/>
    <p:sldId id="516" r:id="rId24"/>
    <p:sldId id="571" r:id="rId25"/>
    <p:sldId id="572" r:id="rId26"/>
    <p:sldId id="573" r:id="rId27"/>
    <p:sldId id="574" r:id="rId28"/>
    <p:sldId id="575" r:id="rId29"/>
    <p:sldId id="531" r:id="rId30"/>
    <p:sldId id="457" r:id="rId31"/>
    <p:sldId id="576" r:id="rId32"/>
    <p:sldId id="577" r:id="rId33"/>
    <p:sldId id="371" r:id="rId34"/>
    <p:sldId id="790" r:id="rId35"/>
    <p:sldId id="791" r:id="rId36"/>
    <p:sldId id="578" r:id="rId37"/>
    <p:sldId id="792" r:id="rId38"/>
    <p:sldId id="462" r:id="rId39"/>
    <p:sldId id="579" r:id="rId40"/>
    <p:sldId id="465" r:id="rId41"/>
    <p:sldId id="537" r:id="rId42"/>
    <p:sldId id="543" r:id="rId43"/>
    <p:sldId id="793" r:id="rId44"/>
    <p:sldId id="546" r:id="rId45"/>
    <p:sldId id="482" r:id="rId46"/>
    <p:sldId id="580" r:id="rId47"/>
    <p:sldId id="553" r:id="rId48"/>
    <p:sldId id="554" r:id="rId49"/>
    <p:sldId id="555" r:id="rId50"/>
    <p:sldId id="454" r:id="rId5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9343E-C245-44DC-8031-15D2F10B3F0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12A21F7-885A-4295-8FA3-1698660B9894}">
      <dgm:prSet/>
      <dgm:spPr>
        <a:solidFill>
          <a:srgbClr val="06B0AA"/>
        </a:solidFill>
      </dgm:spPr>
      <dgm:t>
        <a:bodyPr/>
        <a:lstStyle/>
        <a:p>
          <a:pPr rtl="0"/>
          <a:r>
            <a:rPr lang="es-ES" dirty="0">
              <a:solidFill>
                <a:schemeClr val="bg1"/>
              </a:solidFill>
            </a:rPr>
            <a:t>Alérgica </a:t>
          </a:r>
        </a:p>
      </dgm:t>
    </dgm:pt>
    <dgm:pt modelId="{67E5DA5F-DFDD-4561-AC06-2D512A96D959}" type="parTrans" cxnId="{7F8E018D-EB45-4E95-A15A-7D0CE1AFAD74}">
      <dgm:prSet/>
      <dgm:spPr/>
      <dgm:t>
        <a:bodyPr/>
        <a:lstStyle/>
        <a:p>
          <a:endParaRPr lang="es-ES"/>
        </a:p>
      </dgm:t>
    </dgm:pt>
    <dgm:pt modelId="{95D8C867-B99F-4CFC-A043-6328899B92D9}" type="sibTrans" cxnId="{7F8E018D-EB45-4E95-A15A-7D0CE1AFAD74}">
      <dgm:prSet/>
      <dgm:spPr/>
      <dgm:t>
        <a:bodyPr/>
        <a:lstStyle/>
        <a:p>
          <a:endParaRPr lang="es-ES"/>
        </a:p>
      </dgm:t>
    </dgm:pt>
    <dgm:pt modelId="{62F509DA-014A-479A-BA11-3AB8AD17C4B5}">
      <dgm:prSet/>
      <dgm:spPr>
        <a:solidFill>
          <a:srgbClr val="06B0AA"/>
        </a:solidFill>
      </dgm:spPr>
      <dgm:t>
        <a:bodyPr/>
        <a:lstStyle/>
        <a:p>
          <a:pPr rtl="0"/>
          <a:r>
            <a:rPr lang="es-ES" dirty="0">
              <a:solidFill>
                <a:schemeClr val="bg1"/>
              </a:solidFill>
            </a:rPr>
            <a:t>Irritativa</a:t>
          </a:r>
        </a:p>
      </dgm:t>
    </dgm:pt>
    <dgm:pt modelId="{F6F5093E-51B2-499F-ACDB-CE626073A029}" type="parTrans" cxnId="{194E065A-B7F9-4895-90E4-B81C80C4C687}">
      <dgm:prSet/>
      <dgm:spPr/>
      <dgm:t>
        <a:bodyPr/>
        <a:lstStyle/>
        <a:p>
          <a:endParaRPr lang="es-ES"/>
        </a:p>
      </dgm:t>
    </dgm:pt>
    <dgm:pt modelId="{F3C7D91A-8D4A-41B7-87AE-9A78C7CAAF8C}" type="sibTrans" cxnId="{194E065A-B7F9-4895-90E4-B81C80C4C687}">
      <dgm:prSet/>
      <dgm:spPr/>
      <dgm:t>
        <a:bodyPr/>
        <a:lstStyle/>
        <a:p>
          <a:endParaRPr lang="es-ES"/>
        </a:p>
      </dgm:t>
    </dgm:pt>
    <dgm:pt modelId="{9BF82076-EE70-4B09-B6CE-6D8B08E2BC68}">
      <dgm:prSet/>
      <dgm:spPr>
        <a:solidFill>
          <a:srgbClr val="06B0AA"/>
        </a:solidFill>
      </dgm:spPr>
      <dgm:t>
        <a:bodyPr/>
        <a:lstStyle/>
        <a:p>
          <a:pPr rtl="0"/>
          <a:r>
            <a:rPr lang="es-ES" dirty="0" err="1">
              <a:solidFill>
                <a:schemeClr val="bg1"/>
              </a:solidFill>
            </a:rPr>
            <a:t>Fotocontacto</a:t>
          </a:r>
          <a:endParaRPr lang="es-ES" dirty="0">
            <a:solidFill>
              <a:schemeClr val="bg1"/>
            </a:solidFill>
          </a:endParaRPr>
        </a:p>
      </dgm:t>
    </dgm:pt>
    <dgm:pt modelId="{2012BD32-6097-46E3-91BE-D10F47CE17DB}" type="parTrans" cxnId="{A9887BCF-7FE0-4EE9-BFC1-C7E13CD8F667}">
      <dgm:prSet/>
      <dgm:spPr/>
      <dgm:t>
        <a:bodyPr/>
        <a:lstStyle/>
        <a:p>
          <a:endParaRPr lang="es-ES"/>
        </a:p>
      </dgm:t>
    </dgm:pt>
    <dgm:pt modelId="{CDC65BFF-3C1D-48D5-9B30-922D219678B0}" type="sibTrans" cxnId="{A9887BCF-7FE0-4EE9-BFC1-C7E13CD8F667}">
      <dgm:prSet/>
      <dgm:spPr/>
      <dgm:t>
        <a:bodyPr/>
        <a:lstStyle/>
        <a:p>
          <a:endParaRPr lang="es-ES"/>
        </a:p>
      </dgm:t>
    </dgm:pt>
    <dgm:pt modelId="{99ADDA19-D36C-4596-BE03-5015E0174670}">
      <dgm:prSet custT="1"/>
      <dgm:spPr>
        <a:solidFill>
          <a:srgbClr val="D4ECBA">
            <a:alpha val="90000"/>
          </a:srgbClr>
        </a:solidFill>
      </dgm:spPr>
      <dgm:t>
        <a:bodyPr/>
        <a:lstStyle/>
        <a:p>
          <a:r>
            <a:rPr lang="es-ES" sz="2800" dirty="0" err="1"/>
            <a:t>Fototóxica</a:t>
          </a:r>
          <a:endParaRPr lang="es-ES" sz="2800" dirty="0"/>
        </a:p>
      </dgm:t>
    </dgm:pt>
    <dgm:pt modelId="{FBFB2DFF-4ED7-40AB-815F-A12753ABDFAC}" type="parTrans" cxnId="{C48D8A89-27CB-4717-93D7-A1D2649837D2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40044B1A-36A4-4A3A-90A0-4AECA1FE22ED}" type="sibTrans" cxnId="{C48D8A89-27CB-4717-93D7-A1D2649837D2}">
      <dgm:prSet/>
      <dgm:spPr/>
      <dgm:t>
        <a:bodyPr/>
        <a:lstStyle/>
        <a:p>
          <a:endParaRPr lang="es-ES"/>
        </a:p>
      </dgm:t>
    </dgm:pt>
    <dgm:pt modelId="{B6869583-4F94-4B46-8FD3-33514FB2C71D}">
      <dgm:prSet custT="1"/>
      <dgm:spPr>
        <a:solidFill>
          <a:srgbClr val="D4ECBA">
            <a:alpha val="89804"/>
          </a:srgbClr>
        </a:solidFill>
      </dgm:spPr>
      <dgm:t>
        <a:bodyPr/>
        <a:lstStyle/>
        <a:p>
          <a:r>
            <a:rPr lang="es-ES" sz="2800" dirty="0" err="1"/>
            <a:t>Fotoalérgica</a:t>
          </a:r>
          <a:endParaRPr lang="es-ES" sz="2800" dirty="0"/>
        </a:p>
      </dgm:t>
    </dgm:pt>
    <dgm:pt modelId="{9A00BE75-8FB3-47A6-9E36-F7546CC8F5C0}" type="parTrans" cxnId="{C5DA1A80-0CC3-43F4-80A2-7894B6311960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D8E881CF-85C0-4613-94D2-1051AA574F1D}" type="sibTrans" cxnId="{C5DA1A80-0CC3-43F4-80A2-7894B6311960}">
      <dgm:prSet/>
      <dgm:spPr/>
      <dgm:t>
        <a:bodyPr/>
        <a:lstStyle/>
        <a:p>
          <a:endParaRPr lang="es-ES"/>
        </a:p>
      </dgm:t>
    </dgm:pt>
    <dgm:pt modelId="{A39347EB-48A3-47D0-A620-355574B65131}" type="pres">
      <dgm:prSet presAssocID="{AA89343E-C245-44DC-8031-15D2F10B3F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41A857-77DA-4D0D-A695-C5707256C027}" type="pres">
      <dgm:prSet presAssocID="{012A21F7-885A-4295-8FA3-1698660B9894}" presName="root" presStyleCnt="0"/>
      <dgm:spPr/>
    </dgm:pt>
    <dgm:pt modelId="{0202B6EE-BF28-4ED5-9D78-BD9970279616}" type="pres">
      <dgm:prSet presAssocID="{012A21F7-885A-4295-8FA3-1698660B9894}" presName="rootComposite" presStyleCnt="0"/>
      <dgm:spPr/>
    </dgm:pt>
    <dgm:pt modelId="{078387CF-8C9B-41DC-802D-D6701FA1DC4E}" type="pres">
      <dgm:prSet presAssocID="{012A21F7-885A-4295-8FA3-1698660B9894}" presName="rootText" presStyleLbl="node1" presStyleIdx="0" presStyleCnt="3" custScaleX="123587"/>
      <dgm:spPr/>
    </dgm:pt>
    <dgm:pt modelId="{1993DC33-E115-429D-BC73-712EBC580591}" type="pres">
      <dgm:prSet presAssocID="{012A21F7-885A-4295-8FA3-1698660B9894}" presName="rootConnector" presStyleLbl="node1" presStyleIdx="0" presStyleCnt="3"/>
      <dgm:spPr/>
    </dgm:pt>
    <dgm:pt modelId="{62B83B09-C6BE-4615-B29B-4F04708DBA93}" type="pres">
      <dgm:prSet presAssocID="{012A21F7-885A-4295-8FA3-1698660B9894}" presName="childShape" presStyleCnt="0"/>
      <dgm:spPr/>
    </dgm:pt>
    <dgm:pt modelId="{D4E0EF9B-E041-4678-85C1-5239277A7B1D}" type="pres">
      <dgm:prSet presAssocID="{62F509DA-014A-479A-BA11-3AB8AD17C4B5}" presName="root" presStyleCnt="0"/>
      <dgm:spPr/>
    </dgm:pt>
    <dgm:pt modelId="{48B638CD-26D5-4746-89C2-B1DBE63DCC0D}" type="pres">
      <dgm:prSet presAssocID="{62F509DA-014A-479A-BA11-3AB8AD17C4B5}" presName="rootComposite" presStyleCnt="0"/>
      <dgm:spPr/>
    </dgm:pt>
    <dgm:pt modelId="{6CAE7F4B-8578-4A9C-B367-63D05D47462E}" type="pres">
      <dgm:prSet presAssocID="{62F509DA-014A-479A-BA11-3AB8AD17C4B5}" presName="rootText" presStyleLbl="node1" presStyleIdx="1" presStyleCnt="3" custScaleX="123587" custLinFactNeighborX="-1688" custLinFactNeighborY="1464"/>
      <dgm:spPr/>
    </dgm:pt>
    <dgm:pt modelId="{E97E4A8A-AED6-4B13-8BEA-E6EEF1519E68}" type="pres">
      <dgm:prSet presAssocID="{62F509DA-014A-479A-BA11-3AB8AD17C4B5}" presName="rootConnector" presStyleLbl="node1" presStyleIdx="1" presStyleCnt="3"/>
      <dgm:spPr/>
    </dgm:pt>
    <dgm:pt modelId="{4FCF37A8-C48B-439A-9F1F-CA75B8768E65}" type="pres">
      <dgm:prSet presAssocID="{62F509DA-014A-479A-BA11-3AB8AD17C4B5}" presName="childShape" presStyleCnt="0"/>
      <dgm:spPr/>
    </dgm:pt>
    <dgm:pt modelId="{67C0A5EA-370E-40D8-AA33-2CBEB65EB313}" type="pres">
      <dgm:prSet presAssocID="{9BF82076-EE70-4B09-B6CE-6D8B08E2BC68}" presName="root" presStyleCnt="0"/>
      <dgm:spPr/>
    </dgm:pt>
    <dgm:pt modelId="{F74EA84A-7FCA-4ACE-8DCF-BB499DA19FF8}" type="pres">
      <dgm:prSet presAssocID="{9BF82076-EE70-4B09-B6CE-6D8B08E2BC68}" presName="rootComposite" presStyleCnt="0"/>
      <dgm:spPr/>
    </dgm:pt>
    <dgm:pt modelId="{6A8F973D-1B63-4C77-9345-5BA1873AD62F}" type="pres">
      <dgm:prSet presAssocID="{9BF82076-EE70-4B09-B6CE-6D8B08E2BC68}" presName="rootText" presStyleLbl="node1" presStyleIdx="2" presStyleCnt="3" custScaleX="155901" custLinFactNeighborX="-7369" custLinFactNeighborY="210"/>
      <dgm:spPr/>
    </dgm:pt>
    <dgm:pt modelId="{3F51B64C-44CE-44B0-AEBF-4311AFEF088D}" type="pres">
      <dgm:prSet presAssocID="{9BF82076-EE70-4B09-B6CE-6D8B08E2BC68}" presName="rootConnector" presStyleLbl="node1" presStyleIdx="2" presStyleCnt="3"/>
      <dgm:spPr/>
    </dgm:pt>
    <dgm:pt modelId="{C5E92636-CE23-4E0C-9DE3-A115166B3097}" type="pres">
      <dgm:prSet presAssocID="{9BF82076-EE70-4B09-B6CE-6D8B08E2BC68}" presName="childShape" presStyleCnt="0"/>
      <dgm:spPr/>
    </dgm:pt>
    <dgm:pt modelId="{5F016D4B-3307-4DF9-844E-48D2F7A6445C}" type="pres">
      <dgm:prSet presAssocID="{9A00BE75-8FB3-47A6-9E36-F7546CC8F5C0}" presName="Name13" presStyleLbl="parChTrans1D2" presStyleIdx="0" presStyleCnt="2"/>
      <dgm:spPr/>
    </dgm:pt>
    <dgm:pt modelId="{D4D6FC25-71DC-4973-BD0D-2518F7A6AB06}" type="pres">
      <dgm:prSet presAssocID="{B6869583-4F94-4B46-8FD3-33514FB2C71D}" presName="childText" presStyleLbl="bgAcc1" presStyleIdx="0" presStyleCnt="2" custScaleX="172813">
        <dgm:presLayoutVars>
          <dgm:bulletEnabled val="1"/>
        </dgm:presLayoutVars>
      </dgm:prSet>
      <dgm:spPr/>
    </dgm:pt>
    <dgm:pt modelId="{273FDC96-240A-44F7-9010-FE5306C857D7}" type="pres">
      <dgm:prSet presAssocID="{FBFB2DFF-4ED7-40AB-815F-A12753ABDFAC}" presName="Name13" presStyleLbl="parChTrans1D2" presStyleIdx="1" presStyleCnt="2"/>
      <dgm:spPr/>
    </dgm:pt>
    <dgm:pt modelId="{13BCA0A8-9A4C-4E1A-A41B-E6A884428F6B}" type="pres">
      <dgm:prSet presAssocID="{99ADDA19-D36C-4596-BE03-5015E0174670}" presName="childText" presStyleLbl="bgAcc1" presStyleIdx="1" presStyleCnt="2" custScaleX="163571" custLinFactNeighborX="6684" custLinFactNeighborY="5304">
        <dgm:presLayoutVars>
          <dgm:bulletEnabled val="1"/>
        </dgm:presLayoutVars>
      </dgm:prSet>
      <dgm:spPr/>
    </dgm:pt>
  </dgm:ptLst>
  <dgm:cxnLst>
    <dgm:cxn modelId="{6497092F-BA87-4984-8047-0DD4612BC3A9}" type="presOf" srcId="{B6869583-4F94-4B46-8FD3-33514FB2C71D}" destId="{D4D6FC25-71DC-4973-BD0D-2518F7A6AB06}" srcOrd="0" destOrd="0" presId="urn:microsoft.com/office/officeart/2005/8/layout/hierarchy3"/>
    <dgm:cxn modelId="{C6489D3B-7E04-4C0B-A472-1D96583B72BC}" type="presOf" srcId="{9BF82076-EE70-4B09-B6CE-6D8B08E2BC68}" destId="{6A8F973D-1B63-4C77-9345-5BA1873AD62F}" srcOrd="0" destOrd="0" presId="urn:microsoft.com/office/officeart/2005/8/layout/hierarchy3"/>
    <dgm:cxn modelId="{F5986864-73F3-4E93-B2DB-042BCD2D608B}" type="presOf" srcId="{9BF82076-EE70-4B09-B6CE-6D8B08E2BC68}" destId="{3F51B64C-44CE-44B0-AEBF-4311AFEF088D}" srcOrd="1" destOrd="0" presId="urn:microsoft.com/office/officeart/2005/8/layout/hierarchy3"/>
    <dgm:cxn modelId="{D46B356A-4327-4ED6-8667-09CC6FF7A71B}" type="presOf" srcId="{FBFB2DFF-4ED7-40AB-815F-A12753ABDFAC}" destId="{273FDC96-240A-44F7-9010-FE5306C857D7}" srcOrd="0" destOrd="0" presId="urn:microsoft.com/office/officeart/2005/8/layout/hierarchy3"/>
    <dgm:cxn modelId="{194E065A-B7F9-4895-90E4-B81C80C4C687}" srcId="{AA89343E-C245-44DC-8031-15D2F10B3F03}" destId="{62F509DA-014A-479A-BA11-3AB8AD17C4B5}" srcOrd="1" destOrd="0" parTransId="{F6F5093E-51B2-499F-ACDB-CE626073A029}" sibTransId="{F3C7D91A-8D4A-41B7-87AE-9A78C7CAAF8C}"/>
    <dgm:cxn modelId="{C5DA1A80-0CC3-43F4-80A2-7894B6311960}" srcId="{9BF82076-EE70-4B09-B6CE-6D8B08E2BC68}" destId="{B6869583-4F94-4B46-8FD3-33514FB2C71D}" srcOrd="0" destOrd="0" parTransId="{9A00BE75-8FB3-47A6-9E36-F7546CC8F5C0}" sibTransId="{D8E881CF-85C0-4613-94D2-1051AA574F1D}"/>
    <dgm:cxn modelId="{C48D8A89-27CB-4717-93D7-A1D2649837D2}" srcId="{9BF82076-EE70-4B09-B6CE-6D8B08E2BC68}" destId="{99ADDA19-D36C-4596-BE03-5015E0174670}" srcOrd="1" destOrd="0" parTransId="{FBFB2DFF-4ED7-40AB-815F-A12753ABDFAC}" sibTransId="{40044B1A-36A4-4A3A-90A0-4AECA1FE22ED}"/>
    <dgm:cxn modelId="{7F8E018D-EB45-4E95-A15A-7D0CE1AFAD74}" srcId="{AA89343E-C245-44DC-8031-15D2F10B3F03}" destId="{012A21F7-885A-4295-8FA3-1698660B9894}" srcOrd="0" destOrd="0" parTransId="{67E5DA5F-DFDD-4561-AC06-2D512A96D959}" sibTransId="{95D8C867-B99F-4CFC-A043-6328899B92D9}"/>
    <dgm:cxn modelId="{390ABD9A-0E27-4AE1-A5E6-B9B519818DDE}" type="presOf" srcId="{AA89343E-C245-44DC-8031-15D2F10B3F03}" destId="{A39347EB-48A3-47D0-A620-355574B65131}" srcOrd="0" destOrd="0" presId="urn:microsoft.com/office/officeart/2005/8/layout/hierarchy3"/>
    <dgm:cxn modelId="{51AA889B-B824-494A-8573-9584CE618B29}" type="presOf" srcId="{62F509DA-014A-479A-BA11-3AB8AD17C4B5}" destId="{E97E4A8A-AED6-4B13-8BEA-E6EEF1519E68}" srcOrd="1" destOrd="0" presId="urn:microsoft.com/office/officeart/2005/8/layout/hierarchy3"/>
    <dgm:cxn modelId="{8B5513A0-2E2D-4DE1-9DD2-012EE67D3080}" type="presOf" srcId="{012A21F7-885A-4295-8FA3-1698660B9894}" destId="{078387CF-8C9B-41DC-802D-D6701FA1DC4E}" srcOrd="0" destOrd="0" presId="urn:microsoft.com/office/officeart/2005/8/layout/hierarchy3"/>
    <dgm:cxn modelId="{A1B7CAC0-15FB-4A19-93F6-BFFEE127E32C}" type="presOf" srcId="{012A21F7-885A-4295-8FA3-1698660B9894}" destId="{1993DC33-E115-429D-BC73-712EBC580591}" srcOrd="1" destOrd="0" presId="urn:microsoft.com/office/officeart/2005/8/layout/hierarchy3"/>
    <dgm:cxn modelId="{16D5A8C5-AB83-4063-9DDC-69B6FB34B8C4}" type="presOf" srcId="{99ADDA19-D36C-4596-BE03-5015E0174670}" destId="{13BCA0A8-9A4C-4E1A-A41B-E6A884428F6B}" srcOrd="0" destOrd="0" presId="urn:microsoft.com/office/officeart/2005/8/layout/hierarchy3"/>
    <dgm:cxn modelId="{A9887BCF-7FE0-4EE9-BFC1-C7E13CD8F667}" srcId="{AA89343E-C245-44DC-8031-15D2F10B3F03}" destId="{9BF82076-EE70-4B09-B6CE-6D8B08E2BC68}" srcOrd="2" destOrd="0" parTransId="{2012BD32-6097-46E3-91BE-D10F47CE17DB}" sibTransId="{CDC65BFF-3C1D-48D5-9B30-922D219678B0}"/>
    <dgm:cxn modelId="{AC113BEF-4D32-42B3-926A-E92792C89CD3}" type="presOf" srcId="{62F509DA-014A-479A-BA11-3AB8AD17C4B5}" destId="{6CAE7F4B-8578-4A9C-B367-63D05D47462E}" srcOrd="0" destOrd="0" presId="urn:microsoft.com/office/officeart/2005/8/layout/hierarchy3"/>
    <dgm:cxn modelId="{1DB2C6F3-C617-4FA5-BA6C-9951098A1CED}" type="presOf" srcId="{9A00BE75-8FB3-47A6-9E36-F7546CC8F5C0}" destId="{5F016D4B-3307-4DF9-844E-48D2F7A6445C}" srcOrd="0" destOrd="0" presId="urn:microsoft.com/office/officeart/2005/8/layout/hierarchy3"/>
    <dgm:cxn modelId="{467AF204-DA3A-4659-8838-832D8FF21ABC}" type="presParOf" srcId="{A39347EB-48A3-47D0-A620-355574B65131}" destId="{9541A857-77DA-4D0D-A695-C5707256C027}" srcOrd="0" destOrd="0" presId="urn:microsoft.com/office/officeart/2005/8/layout/hierarchy3"/>
    <dgm:cxn modelId="{1722E26D-ECFA-468A-B7B7-EB28B25A330E}" type="presParOf" srcId="{9541A857-77DA-4D0D-A695-C5707256C027}" destId="{0202B6EE-BF28-4ED5-9D78-BD9970279616}" srcOrd="0" destOrd="0" presId="urn:microsoft.com/office/officeart/2005/8/layout/hierarchy3"/>
    <dgm:cxn modelId="{77AA5D4A-AA1B-49DE-B403-1BA4B4347B12}" type="presParOf" srcId="{0202B6EE-BF28-4ED5-9D78-BD9970279616}" destId="{078387CF-8C9B-41DC-802D-D6701FA1DC4E}" srcOrd="0" destOrd="0" presId="urn:microsoft.com/office/officeart/2005/8/layout/hierarchy3"/>
    <dgm:cxn modelId="{F016FCE6-5511-4D81-8235-5ACB74AC7C0A}" type="presParOf" srcId="{0202B6EE-BF28-4ED5-9D78-BD9970279616}" destId="{1993DC33-E115-429D-BC73-712EBC580591}" srcOrd="1" destOrd="0" presId="urn:microsoft.com/office/officeart/2005/8/layout/hierarchy3"/>
    <dgm:cxn modelId="{4AC1E7B8-8432-451F-A09E-DDBB97D51612}" type="presParOf" srcId="{9541A857-77DA-4D0D-A695-C5707256C027}" destId="{62B83B09-C6BE-4615-B29B-4F04708DBA93}" srcOrd="1" destOrd="0" presId="urn:microsoft.com/office/officeart/2005/8/layout/hierarchy3"/>
    <dgm:cxn modelId="{CE19982C-A707-439C-B6E3-2149E8BC5610}" type="presParOf" srcId="{A39347EB-48A3-47D0-A620-355574B65131}" destId="{D4E0EF9B-E041-4678-85C1-5239277A7B1D}" srcOrd="1" destOrd="0" presId="urn:microsoft.com/office/officeart/2005/8/layout/hierarchy3"/>
    <dgm:cxn modelId="{0D7B8262-E255-4D96-967A-EEBF1C828C1F}" type="presParOf" srcId="{D4E0EF9B-E041-4678-85C1-5239277A7B1D}" destId="{48B638CD-26D5-4746-89C2-B1DBE63DCC0D}" srcOrd="0" destOrd="0" presId="urn:microsoft.com/office/officeart/2005/8/layout/hierarchy3"/>
    <dgm:cxn modelId="{CF7F6DC7-7396-4835-8C68-A524CA31878E}" type="presParOf" srcId="{48B638CD-26D5-4746-89C2-B1DBE63DCC0D}" destId="{6CAE7F4B-8578-4A9C-B367-63D05D47462E}" srcOrd="0" destOrd="0" presId="urn:microsoft.com/office/officeart/2005/8/layout/hierarchy3"/>
    <dgm:cxn modelId="{647F6372-13C8-4551-B035-EE977111F0D9}" type="presParOf" srcId="{48B638CD-26D5-4746-89C2-B1DBE63DCC0D}" destId="{E97E4A8A-AED6-4B13-8BEA-E6EEF1519E68}" srcOrd="1" destOrd="0" presId="urn:microsoft.com/office/officeart/2005/8/layout/hierarchy3"/>
    <dgm:cxn modelId="{E6C5D9EC-5E9D-4C18-A056-E5F666DC74EE}" type="presParOf" srcId="{D4E0EF9B-E041-4678-85C1-5239277A7B1D}" destId="{4FCF37A8-C48B-439A-9F1F-CA75B8768E65}" srcOrd="1" destOrd="0" presId="urn:microsoft.com/office/officeart/2005/8/layout/hierarchy3"/>
    <dgm:cxn modelId="{E00483B5-1821-43E6-AC5E-3AF590FA1C0B}" type="presParOf" srcId="{A39347EB-48A3-47D0-A620-355574B65131}" destId="{67C0A5EA-370E-40D8-AA33-2CBEB65EB313}" srcOrd="2" destOrd="0" presId="urn:microsoft.com/office/officeart/2005/8/layout/hierarchy3"/>
    <dgm:cxn modelId="{E973A691-C4F3-417F-A0AE-83F40796D5C6}" type="presParOf" srcId="{67C0A5EA-370E-40D8-AA33-2CBEB65EB313}" destId="{F74EA84A-7FCA-4ACE-8DCF-BB499DA19FF8}" srcOrd="0" destOrd="0" presId="urn:microsoft.com/office/officeart/2005/8/layout/hierarchy3"/>
    <dgm:cxn modelId="{DE72DF85-BC93-4B21-AF3A-E5438EF882FF}" type="presParOf" srcId="{F74EA84A-7FCA-4ACE-8DCF-BB499DA19FF8}" destId="{6A8F973D-1B63-4C77-9345-5BA1873AD62F}" srcOrd="0" destOrd="0" presId="urn:microsoft.com/office/officeart/2005/8/layout/hierarchy3"/>
    <dgm:cxn modelId="{2BA297E3-F9EF-4543-8A96-B57A75FBC569}" type="presParOf" srcId="{F74EA84A-7FCA-4ACE-8DCF-BB499DA19FF8}" destId="{3F51B64C-44CE-44B0-AEBF-4311AFEF088D}" srcOrd="1" destOrd="0" presId="urn:microsoft.com/office/officeart/2005/8/layout/hierarchy3"/>
    <dgm:cxn modelId="{2CEDFB68-DB8E-4C0B-8E32-8456EC515D27}" type="presParOf" srcId="{67C0A5EA-370E-40D8-AA33-2CBEB65EB313}" destId="{C5E92636-CE23-4E0C-9DE3-A115166B3097}" srcOrd="1" destOrd="0" presId="urn:microsoft.com/office/officeart/2005/8/layout/hierarchy3"/>
    <dgm:cxn modelId="{26748CDF-B803-4015-86EF-7B2BFE0B496E}" type="presParOf" srcId="{C5E92636-CE23-4E0C-9DE3-A115166B3097}" destId="{5F016D4B-3307-4DF9-844E-48D2F7A6445C}" srcOrd="0" destOrd="0" presId="urn:microsoft.com/office/officeart/2005/8/layout/hierarchy3"/>
    <dgm:cxn modelId="{AD2DF6B9-A95C-4C4D-8168-C5E4CADD7031}" type="presParOf" srcId="{C5E92636-CE23-4E0C-9DE3-A115166B3097}" destId="{D4D6FC25-71DC-4973-BD0D-2518F7A6AB06}" srcOrd="1" destOrd="0" presId="urn:microsoft.com/office/officeart/2005/8/layout/hierarchy3"/>
    <dgm:cxn modelId="{915377E7-8BAB-45B6-8C6F-86730E6FE014}" type="presParOf" srcId="{C5E92636-CE23-4E0C-9DE3-A115166B3097}" destId="{273FDC96-240A-44F7-9010-FE5306C857D7}" srcOrd="2" destOrd="0" presId="urn:microsoft.com/office/officeart/2005/8/layout/hierarchy3"/>
    <dgm:cxn modelId="{CE2A22F7-AD6C-4F47-9E11-1001BBFF8927}" type="presParOf" srcId="{C5E92636-CE23-4E0C-9DE3-A115166B3097}" destId="{13BCA0A8-9A4C-4E1A-A41B-E6A884428F6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73CA23-1BFC-4576-98A4-556C3ED69847}" type="doc">
      <dgm:prSet loTypeId="urn:microsoft.com/office/officeart/2005/8/layout/cycle5" loCatId="cycle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33D426EF-E50F-468A-B4B9-BE458C23C76E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2800" dirty="0">
              <a:latin typeface="Montserrat" panose="00000500000000000000" pitchFamily="50" charset="0"/>
            </a:rPr>
            <a:t>Rascado</a:t>
          </a:r>
        </a:p>
      </dgm:t>
    </dgm:pt>
    <dgm:pt modelId="{25D368A1-1B0E-4150-BE0A-4F88088FB828}" type="parTrans" cxnId="{261B964A-0914-449A-ABE5-3E9E9BB577CC}">
      <dgm:prSet/>
      <dgm:spPr/>
      <dgm:t>
        <a:bodyPr/>
        <a:lstStyle/>
        <a:p>
          <a:endParaRPr lang="es-ES" sz="2400">
            <a:latin typeface="Montserrat" panose="00000500000000000000" pitchFamily="50" charset="0"/>
          </a:endParaRPr>
        </a:p>
      </dgm:t>
    </dgm:pt>
    <dgm:pt modelId="{D9EB3E7A-0924-47BB-8E84-CC98BFF7C8FE}" type="sibTrans" cxnId="{261B964A-0914-449A-ABE5-3E9E9BB577CC}">
      <dgm:prSet/>
      <dgm:spPr/>
      <dgm:t>
        <a:bodyPr/>
        <a:lstStyle/>
        <a:p>
          <a:endParaRPr lang="es-ES" sz="2400">
            <a:latin typeface="Montserrat" panose="00000500000000000000" pitchFamily="50" charset="0"/>
          </a:endParaRPr>
        </a:p>
      </dgm:t>
    </dgm:pt>
    <dgm:pt modelId="{9FE697E4-9D21-4B4F-8210-EB75EC8697CA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2800" dirty="0">
              <a:latin typeface="Montserrat" panose="00000500000000000000" pitchFamily="50" charset="0"/>
            </a:rPr>
            <a:t>Liquenificación</a:t>
          </a:r>
        </a:p>
      </dgm:t>
    </dgm:pt>
    <dgm:pt modelId="{F1C1FEB5-CD88-4277-93FF-0A85C325374A}" type="parTrans" cxnId="{35504375-A80F-4D8C-AF4F-281FF22817A4}">
      <dgm:prSet/>
      <dgm:spPr/>
      <dgm:t>
        <a:bodyPr/>
        <a:lstStyle/>
        <a:p>
          <a:endParaRPr lang="es-ES" sz="2400">
            <a:latin typeface="Montserrat" panose="00000500000000000000" pitchFamily="50" charset="0"/>
          </a:endParaRPr>
        </a:p>
      </dgm:t>
    </dgm:pt>
    <dgm:pt modelId="{2BE12F6B-740C-4430-9855-5A249FF1A63C}" type="sibTrans" cxnId="{35504375-A80F-4D8C-AF4F-281FF22817A4}">
      <dgm:prSet/>
      <dgm:spPr/>
      <dgm:t>
        <a:bodyPr/>
        <a:lstStyle/>
        <a:p>
          <a:endParaRPr lang="es-ES" sz="2400">
            <a:latin typeface="Montserrat" panose="00000500000000000000" pitchFamily="50" charset="0"/>
          </a:endParaRPr>
        </a:p>
      </dgm:t>
    </dgm:pt>
    <dgm:pt modelId="{9604F02D-2602-4B6A-BF2A-381DC4D91FF4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2800" dirty="0">
              <a:latin typeface="Montserrat" panose="00000500000000000000" pitchFamily="50" charset="0"/>
            </a:rPr>
            <a:t>Prurito</a:t>
          </a:r>
        </a:p>
      </dgm:t>
    </dgm:pt>
    <dgm:pt modelId="{D99C0AC7-53C7-46D6-BDF6-5E9507EEDF75}" type="parTrans" cxnId="{584C4F46-2B92-4E3E-827B-02C36238819D}">
      <dgm:prSet/>
      <dgm:spPr/>
      <dgm:t>
        <a:bodyPr/>
        <a:lstStyle/>
        <a:p>
          <a:endParaRPr lang="es-ES" sz="2400">
            <a:latin typeface="Montserrat" panose="00000500000000000000" pitchFamily="50" charset="0"/>
          </a:endParaRPr>
        </a:p>
      </dgm:t>
    </dgm:pt>
    <dgm:pt modelId="{4A9BDC60-4575-4359-ACCC-0EC81AEF39A9}" type="sibTrans" cxnId="{584C4F46-2B92-4E3E-827B-02C36238819D}">
      <dgm:prSet/>
      <dgm:spPr/>
      <dgm:t>
        <a:bodyPr/>
        <a:lstStyle/>
        <a:p>
          <a:endParaRPr lang="es-ES" sz="2400">
            <a:latin typeface="Montserrat" panose="00000500000000000000" pitchFamily="50" charset="0"/>
          </a:endParaRPr>
        </a:p>
      </dgm:t>
    </dgm:pt>
    <dgm:pt modelId="{417B5E8C-0389-4647-8791-47E05BCBDE25}" type="pres">
      <dgm:prSet presAssocID="{7A73CA23-1BFC-4576-98A4-556C3ED69847}" presName="cycle" presStyleCnt="0">
        <dgm:presLayoutVars>
          <dgm:dir/>
          <dgm:resizeHandles val="exact"/>
        </dgm:presLayoutVars>
      </dgm:prSet>
      <dgm:spPr/>
    </dgm:pt>
    <dgm:pt modelId="{D295ADFD-4B68-469E-AB78-9656430DC986}" type="pres">
      <dgm:prSet presAssocID="{33D426EF-E50F-468A-B4B9-BE458C23C76E}" presName="node" presStyleLbl="node1" presStyleIdx="0" presStyleCnt="3" custScaleX="113817" custScaleY="75546">
        <dgm:presLayoutVars>
          <dgm:bulletEnabled val="1"/>
        </dgm:presLayoutVars>
      </dgm:prSet>
      <dgm:spPr/>
    </dgm:pt>
    <dgm:pt modelId="{AB874217-8FE5-4438-AC11-DB94CD08CB5D}" type="pres">
      <dgm:prSet presAssocID="{33D426EF-E50F-468A-B4B9-BE458C23C76E}" presName="spNode" presStyleCnt="0"/>
      <dgm:spPr/>
    </dgm:pt>
    <dgm:pt modelId="{EFDB3903-8F7D-4F3C-AFFF-1308B3381B59}" type="pres">
      <dgm:prSet presAssocID="{D9EB3E7A-0924-47BB-8E84-CC98BFF7C8FE}" presName="sibTrans" presStyleLbl="sibTrans1D1" presStyleIdx="0" presStyleCnt="3"/>
      <dgm:spPr/>
    </dgm:pt>
    <dgm:pt modelId="{E6FA3CB6-6A86-4228-BCF9-736FDA7CE60D}" type="pres">
      <dgm:prSet presAssocID="{9FE697E4-9D21-4B4F-8210-EB75EC8697CA}" presName="node" presStyleLbl="node1" presStyleIdx="1" presStyleCnt="3" custScaleX="161467" custScaleY="80107" custRadScaleRad="115500" custRadScaleInc="-33120">
        <dgm:presLayoutVars>
          <dgm:bulletEnabled val="1"/>
        </dgm:presLayoutVars>
      </dgm:prSet>
      <dgm:spPr/>
    </dgm:pt>
    <dgm:pt modelId="{D4EBF449-7044-44B8-8044-6936A7B73A42}" type="pres">
      <dgm:prSet presAssocID="{9FE697E4-9D21-4B4F-8210-EB75EC8697CA}" presName="spNode" presStyleCnt="0"/>
      <dgm:spPr/>
    </dgm:pt>
    <dgm:pt modelId="{E3CAB1A4-FA6F-43DB-8CE6-F31188F52D98}" type="pres">
      <dgm:prSet presAssocID="{2BE12F6B-740C-4430-9855-5A249FF1A63C}" presName="sibTrans" presStyleLbl="sibTrans1D1" presStyleIdx="1" presStyleCnt="3"/>
      <dgm:spPr/>
    </dgm:pt>
    <dgm:pt modelId="{A397E74E-0554-465A-A71F-0C56C4565940}" type="pres">
      <dgm:prSet presAssocID="{9604F02D-2602-4B6A-BF2A-381DC4D91FF4}" presName="node" presStyleLbl="node1" presStyleIdx="2" presStyleCnt="3" custScaleX="117471" custScaleY="80108" custRadScaleRad="101487" custRadScaleInc="27128">
        <dgm:presLayoutVars>
          <dgm:bulletEnabled val="1"/>
        </dgm:presLayoutVars>
      </dgm:prSet>
      <dgm:spPr/>
    </dgm:pt>
    <dgm:pt modelId="{6F85F2AD-93A9-4E7A-836B-8562A4C1E1D2}" type="pres">
      <dgm:prSet presAssocID="{9604F02D-2602-4B6A-BF2A-381DC4D91FF4}" presName="spNode" presStyleCnt="0"/>
      <dgm:spPr/>
    </dgm:pt>
    <dgm:pt modelId="{AB084284-A9C2-4D01-84EC-BBFAFCE6E58A}" type="pres">
      <dgm:prSet presAssocID="{4A9BDC60-4575-4359-ACCC-0EC81AEF39A9}" presName="sibTrans" presStyleLbl="sibTrans1D1" presStyleIdx="2" presStyleCnt="3"/>
      <dgm:spPr/>
    </dgm:pt>
  </dgm:ptLst>
  <dgm:cxnLst>
    <dgm:cxn modelId="{5478981F-5364-469E-9C34-8FADB058784B}" type="presOf" srcId="{D9EB3E7A-0924-47BB-8E84-CC98BFF7C8FE}" destId="{EFDB3903-8F7D-4F3C-AFFF-1308B3381B59}" srcOrd="0" destOrd="0" presId="urn:microsoft.com/office/officeart/2005/8/layout/cycle5"/>
    <dgm:cxn modelId="{584C4F46-2B92-4E3E-827B-02C36238819D}" srcId="{7A73CA23-1BFC-4576-98A4-556C3ED69847}" destId="{9604F02D-2602-4B6A-BF2A-381DC4D91FF4}" srcOrd="2" destOrd="0" parTransId="{D99C0AC7-53C7-46D6-BDF6-5E9507EEDF75}" sibTransId="{4A9BDC60-4575-4359-ACCC-0EC81AEF39A9}"/>
    <dgm:cxn modelId="{261B964A-0914-449A-ABE5-3E9E9BB577CC}" srcId="{7A73CA23-1BFC-4576-98A4-556C3ED69847}" destId="{33D426EF-E50F-468A-B4B9-BE458C23C76E}" srcOrd="0" destOrd="0" parTransId="{25D368A1-1B0E-4150-BE0A-4F88088FB828}" sibTransId="{D9EB3E7A-0924-47BB-8E84-CC98BFF7C8FE}"/>
    <dgm:cxn modelId="{B462FA4F-5CE5-4D44-8BFF-1EB1492E422A}" type="presOf" srcId="{9604F02D-2602-4B6A-BF2A-381DC4D91FF4}" destId="{A397E74E-0554-465A-A71F-0C56C4565940}" srcOrd="0" destOrd="0" presId="urn:microsoft.com/office/officeart/2005/8/layout/cycle5"/>
    <dgm:cxn modelId="{35504375-A80F-4D8C-AF4F-281FF22817A4}" srcId="{7A73CA23-1BFC-4576-98A4-556C3ED69847}" destId="{9FE697E4-9D21-4B4F-8210-EB75EC8697CA}" srcOrd="1" destOrd="0" parTransId="{F1C1FEB5-CD88-4277-93FF-0A85C325374A}" sibTransId="{2BE12F6B-740C-4430-9855-5A249FF1A63C}"/>
    <dgm:cxn modelId="{764BAB7D-5481-4831-A37D-22AC4323D0C9}" type="presOf" srcId="{2BE12F6B-740C-4430-9855-5A249FF1A63C}" destId="{E3CAB1A4-FA6F-43DB-8CE6-F31188F52D98}" srcOrd="0" destOrd="0" presId="urn:microsoft.com/office/officeart/2005/8/layout/cycle5"/>
    <dgm:cxn modelId="{D2A941AA-97B7-477D-90B7-192348E9B715}" type="presOf" srcId="{33D426EF-E50F-468A-B4B9-BE458C23C76E}" destId="{D295ADFD-4B68-469E-AB78-9656430DC986}" srcOrd="0" destOrd="0" presId="urn:microsoft.com/office/officeart/2005/8/layout/cycle5"/>
    <dgm:cxn modelId="{23F58EC1-6EB3-4E87-8BCE-AB51DB9D7E27}" type="presOf" srcId="{7A73CA23-1BFC-4576-98A4-556C3ED69847}" destId="{417B5E8C-0389-4647-8791-47E05BCBDE25}" srcOrd="0" destOrd="0" presId="urn:microsoft.com/office/officeart/2005/8/layout/cycle5"/>
    <dgm:cxn modelId="{C5534FCD-D860-4455-83AE-F1035466363D}" type="presOf" srcId="{9FE697E4-9D21-4B4F-8210-EB75EC8697CA}" destId="{E6FA3CB6-6A86-4228-BCF9-736FDA7CE60D}" srcOrd="0" destOrd="0" presId="urn:microsoft.com/office/officeart/2005/8/layout/cycle5"/>
    <dgm:cxn modelId="{2B7CE9D0-18B3-489C-8289-F2AB638843B7}" type="presOf" srcId="{4A9BDC60-4575-4359-ACCC-0EC81AEF39A9}" destId="{AB084284-A9C2-4D01-84EC-BBFAFCE6E58A}" srcOrd="0" destOrd="0" presId="urn:microsoft.com/office/officeart/2005/8/layout/cycle5"/>
    <dgm:cxn modelId="{DA326234-01B3-46D1-987D-7397D50AD07C}" type="presParOf" srcId="{417B5E8C-0389-4647-8791-47E05BCBDE25}" destId="{D295ADFD-4B68-469E-AB78-9656430DC986}" srcOrd="0" destOrd="0" presId="urn:microsoft.com/office/officeart/2005/8/layout/cycle5"/>
    <dgm:cxn modelId="{468CCC45-E6DD-4650-9AC6-B1348A7C4460}" type="presParOf" srcId="{417B5E8C-0389-4647-8791-47E05BCBDE25}" destId="{AB874217-8FE5-4438-AC11-DB94CD08CB5D}" srcOrd="1" destOrd="0" presId="urn:microsoft.com/office/officeart/2005/8/layout/cycle5"/>
    <dgm:cxn modelId="{028713BC-7078-4CBE-A1F4-64754DE2830A}" type="presParOf" srcId="{417B5E8C-0389-4647-8791-47E05BCBDE25}" destId="{EFDB3903-8F7D-4F3C-AFFF-1308B3381B59}" srcOrd="2" destOrd="0" presId="urn:microsoft.com/office/officeart/2005/8/layout/cycle5"/>
    <dgm:cxn modelId="{36F23A9C-6DA5-4448-825A-DDE8BBA2E1EA}" type="presParOf" srcId="{417B5E8C-0389-4647-8791-47E05BCBDE25}" destId="{E6FA3CB6-6A86-4228-BCF9-736FDA7CE60D}" srcOrd="3" destOrd="0" presId="urn:microsoft.com/office/officeart/2005/8/layout/cycle5"/>
    <dgm:cxn modelId="{85D376A5-A9E3-412B-81A1-C855111763AC}" type="presParOf" srcId="{417B5E8C-0389-4647-8791-47E05BCBDE25}" destId="{D4EBF449-7044-44B8-8044-6936A7B73A42}" srcOrd="4" destOrd="0" presId="urn:microsoft.com/office/officeart/2005/8/layout/cycle5"/>
    <dgm:cxn modelId="{F53773CD-BA55-449A-99B2-A46FBDA8ECF4}" type="presParOf" srcId="{417B5E8C-0389-4647-8791-47E05BCBDE25}" destId="{E3CAB1A4-FA6F-43DB-8CE6-F31188F52D98}" srcOrd="5" destOrd="0" presId="urn:microsoft.com/office/officeart/2005/8/layout/cycle5"/>
    <dgm:cxn modelId="{B8CB24ED-0AF6-42FC-9301-B9BA0D016656}" type="presParOf" srcId="{417B5E8C-0389-4647-8791-47E05BCBDE25}" destId="{A397E74E-0554-465A-A71F-0C56C4565940}" srcOrd="6" destOrd="0" presId="urn:microsoft.com/office/officeart/2005/8/layout/cycle5"/>
    <dgm:cxn modelId="{898B5E84-68E0-4B65-A820-C5239F802A08}" type="presParOf" srcId="{417B5E8C-0389-4647-8791-47E05BCBDE25}" destId="{6F85F2AD-93A9-4E7A-836B-8562A4C1E1D2}" srcOrd="7" destOrd="0" presId="urn:microsoft.com/office/officeart/2005/8/layout/cycle5"/>
    <dgm:cxn modelId="{E4DA317C-6FAA-4936-AEA7-4954783D6C30}" type="presParOf" srcId="{417B5E8C-0389-4647-8791-47E05BCBDE25}" destId="{AB084284-A9C2-4D01-84EC-BBFAFCE6E58A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87CF-8C9B-41DC-802D-D6701FA1DC4E}">
      <dsp:nvSpPr>
        <dsp:cNvPr id="0" name=""/>
        <dsp:cNvSpPr/>
      </dsp:nvSpPr>
      <dsp:spPr>
        <a:xfrm>
          <a:off x="62646" y="1038"/>
          <a:ext cx="2429100" cy="982749"/>
        </a:xfrm>
        <a:prstGeom prst="roundRect">
          <a:avLst>
            <a:gd name="adj" fmla="val 10000"/>
          </a:avLst>
        </a:prstGeom>
        <a:solidFill>
          <a:srgbClr val="06B0A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>
              <a:solidFill>
                <a:schemeClr val="bg1"/>
              </a:solidFill>
            </a:rPr>
            <a:t>Alérgica </a:t>
          </a:r>
        </a:p>
      </dsp:txBody>
      <dsp:txXfrm>
        <a:off x="91430" y="29822"/>
        <a:ext cx="2371532" cy="925181"/>
      </dsp:txXfrm>
    </dsp:sp>
    <dsp:sp modelId="{6CAE7F4B-8578-4A9C-B367-63D05D47462E}">
      <dsp:nvSpPr>
        <dsp:cNvPr id="0" name=""/>
        <dsp:cNvSpPr/>
      </dsp:nvSpPr>
      <dsp:spPr>
        <a:xfrm>
          <a:off x="2949944" y="15426"/>
          <a:ext cx="2429100" cy="982749"/>
        </a:xfrm>
        <a:prstGeom prst="roundRect">
          <a:avLst>
            <a:gd name="adj" fmla="val 10000"/>
          </a:avLst>
        </a:prstGeom>
        <a:solidFill>
          <a:srgbClr val="06B0A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>
              <a:solidFill>
                <a:schemeClr val="bg1"/>
              </a:solidFill>
            </a:rPr>
            <a:t>Irritativa</a:t>
          </a:r>
        </a:p>
      </dsp:txBody>
      <dsp:txXfrm>
        <a:off x="2978728" y="44210"/>
        <a:ext cx="2371532" cy="925181"/>
      </dsp:txXfrm>
    </dsp:sp>
    <dsp:sp modelId="{6A8F973D-1B63-4C77-9345-5BA1873AD62F}">
      <dsp:nvSpPr>
        <dsp:cNvPr id="0" name=""/>
        <dsp:cNvSpPr/>
      </dsp:nvSpPr>
      <dsp:spPr>
        <a:xfrm>
          <a:off x="5758759" y="3102"/>
          <a:ext cx="3064232" cy="982749"/>
        </a:xfrm>
        <a:prstGeom prst="roundRect">
          <a:avLst>
            <a:gd name="adj" fmla="val 10000"/>
          </a:avLst>
        </a:prstGeom>
        <a:solidFill>
          <a:srgbClr val="06B0A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 err="1">
              <a:solidFill>
                <a:schemeClr val="bg1"/>
              </a:solidFill>
            </a:rPr>
            <a:t>Fotocontacto</a:t>
          </a:r>
          <a:endParaRPr lang="es-ES" sz="4100" kern="1200" dirty="0">
            <a:solidFill>
              <a:schemeClr val="bg1"/>
            </a:solidFill>
          </a:endParaRPr>
        </a:p>
      </dsp:txBody>
      <dsp:txXfrm>
        <a:off x="5787543" y="31886"/>
        <a:ext cx="3006664" cy="925181"/>
      </dsp:txXfrm>
    </dsp:sp>
    <dsp:sp modelId="{5F016D4B-3307-4DF9-844E-48D2F7A6445C}">
      <dsp:nvSpPr>
        <dsp:cNvPr id="0" name=""/>
        <dsp:cNvSpPr/>
      </dsp:nvSpPr>
      <dsp:spPr>
        <a:xfrm>
          <a:off x="6065182" y="985851"/>
          <a:ext cx="451260" cy="734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998"/>
              </a:lnTo>
              <a:lnTo>
                <a:pt x="451260" y="73499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6FC25-71DC-4973-BD0D-2518F7A6AB06}">
      <dsp:nvSpPr>
        <dsp:cNvPr id="0" name=""/>
        <dsp:cNvSpPr/>
      </dsp:nvSpPr>
      <dsp:spPr>
        <a:xfrm>
          <a:off x="6516443" y="1229475"/>
          <a:ext cx="2717309" cy="982749"/>
        </a:xfrm>
        <a:prstGeom prst="roundRect">
          <a:avLst>
            <a:gd name="adj" fmla="val 10000"/>
          </a:avLst>
        </a:prstGeom>
        <a:solidFill>
          <a:srgbClr val="D4ECBA">
            <a:alpha val="89804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 err="1"/>
            <a:t>Fotoalérgica</a:t>
          </a:r>
          <a:endParaRPr lang="es-ES" sz="2800" kern="1200" dirty="0"/>
        </a:p>
      </dsp:txBody>
      <dsp:txXfrm>
        <a:off x="6545227" y="1258259"/>
        <a:ext cx="2659741" cy="925181"/>
      </dsp:txXfrm>
    </dsp:sp>
    <dsp:sp modelId="{273FDC96-240A-44F7-9010-FE5306C857D7}">
      <dsp:nvSpPr>
        <dsp:cNvPr id="0" name=""/>
        <dsp:cNvSpPr/>
      </dsp:nvSpPr>
      <dsp:spPr>
        <a:xfrm>
          <a:off x="6065182" y="985851"/>
          <a:ext cx="556359" cy="1964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4473"/>
              </a:lnTo>
              <a:lnTo>
                <a:pt x="556359" y="19644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CA0A8-9A4C-4E1A-A41B-E6A884428F6B}">
      <dsp:nvSpPr>
        <dsp:cNvPr id="0" name=""/>
        <dsp:cNvSpPr/>
      </dsp:nvSpPr>
      <dsp:spPr>
        <a:xfrm>
          <a:off x="6621542" y="2458950"/>
          <a:ext cx="2571988" cy="982749"/>
        </a:xfrm>
        <a:prstGeom prst="roundRect">
          <a:avLst>
            <a:gd name="adj" fmla="val 10000"/>
          </a:avLst>
        </a:prstGeom>
        <a:solidFill>
          <a:srgbClr val="D4ECBA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 err="1"/>
            <a:t>Fototóxica</a:t>
          </a:r>
          <a:endParaRPr lang="es-ES" sz="2800" kern="1200" dirty="0"/>
        </a:p>
      </dsp:txBody>
      <dsp:txXfrm>
        <a:off x="6650326" y="2487734"/>
        <a:ext cx="2514420" cy="925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5ADFD-4B68-469E-AB78-9656430DC986}">
      <dsp:nvSpPr>
        <dsp:cNvPr id="0" name=""/>
        <dsp:cNvSpPr/>
      </dsp:nvSpPr>
      <dsp:spPr>
        <a:xfrm>
          <a:off x="2324896" y="84614"/>
          <a:ext cx="2361405" cy="101879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Montserrat" panose="00000500000000000000" pitchFamily="50" charset="0"/>
            </a:rPr>
            <a:t>Rascado</a:t>
          </a:r>
        </a:p>
      </dsp:txBody>
      <dsp:txXfrm>
        <a:off x="2374630" y="134348"/>
        <a:ext cx="2261937" cy="919330"/>
      </dsp:txXfrm>
    </dsp:sp>
    <dsp:sp modelId="{EFDB3903-8F7D-4F3C-AFFF-1308B3381B59}">
      <dsp:nvSpPr>
        <dsp:cNvPr id="0" name=""/>
        <dsp:cNvSpPr/>
      </dsp:nvSpPr>
      <dsp:spPr>
        <a:xfrm>
          <a:off x="1990172" y="796103"/>
          <a:ext cx="3598366" cy="3598366"/>
        </a:xfrm>
        <a:custGeom>
          <a:avLst/>
          <a:gdLst/>
          <a:ahLst/>
          <a:cxnLst/>
          <a:rect l="0" t="0" r="0" b="0"/>
          <a:pathLst>
            <a:path>
              <a:moveTo>
                <a:pt x="2969546" y="432687"/>
              </a:moveTo>
              <a:arcTo wR="1799183" hR="1799183" stAng="18634745" swAng="2050606"/>
            </a:path>
          </a:pathLst>
        </a:custGeom>
        <a:noFill/>
        <a:ln w="6350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A3CB6-6A86-4228-BCF9-736FDA7CE60D}">
      <dsp:nvSpPr>
        <dsp:cNvPr id="0" name=""/>
        <dsp:cNvSpPr/>
      </dsp:nvSpPr>
      <dsp:spPr>
        <a:xfrm>
          <a:off x="3820457" y="2452000"/>
          <a:ext cx="3350017" cy="1080306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Montserrat" panose="00000500000000000000" pitchFamily="50" charset="0"/>
            </a:rPr>
            <a:t>Liquenificación</a:t>
          </a:r>
        </a:p>
      </dsp:txBody>
      <dsp:txXfrm>
        <a:off x="3873193" y="2504736"/>
        <a:ext cx="3244545" cy="974834"/>
      </dsp:txXfrm>
    </dsp:sp>
    <dsp:sp modelId="{E3CAB1A4-FA6F-43DB-8CE6-F31188F52D98}">
      <dsp:nvSpPr>
        <dsp:cNvPr id="0" name=""/>
        <dsp:cNvSpPr/>
      </dsp:nvSpPr>
      <dsp:spPr>
        <a:xfrm>
          <a:off x="1861905" y="877187"/>
          <a:ext cx="3598366" cy="3598366"/>
        </a:xfrm>
        <a:custGeom>
          <a:avLst/>
          <a:gdLst/>
          <a:ahLst/>
          <a:cxnLst/>
          <a:rect l="0" t="0" r="0" b="0"/>
          <a:pathLst>
            <a:path>
              <a:moveTo>
                <a:pt x="2989805" y="3148063"/>
              </a:moveTo>
              <a:arcTo wR="1799183" hR="1799183" stAng="2913959" swAng="4972088"/>
            </a:path>
          </a:pathLst>
        </a:custGeom>
        <a:noFill/>
        <a:ln w="6350" cap="flat" cmpd="sng" algn="ctr">
          <a:solidFill>
            <a:schemeClr val="accent2">
              <a:shade val="90000"/>
              <a:hueOff val="-287340"/>
              <a:satOff val="204"/>
              <a:lumOff val="1605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7E74E-0554-465A-A71F-0C56C4565940}">
      <dsp:nvSpPr>
        <dsp:cNvPr id="0" name=""/>
        <dsp:cNvSpPr/>
      </dsp:nvSpPr>
      <dsp:spPr>
        <a:xfrm>
          <a:off x="562083" y="2451985"/>
          <a:ext cx="2437216" cy="10803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Montserrat" panose="00000500000000000000" pitchFamily="50" charset="0"/>
            </a:rPr>
            <a:t>Prurito</a:t>
          </a:r>
        </a:p>
      </dsp:txBody>
      <dsp:txXfrm>
        <a:off x="614820" y="2504722"/>
        <a:ext cx="2331742" cy="974846"/>
      </dsp:txXfrm>
    </dsp:sp>
    <dsp:sp modelId="{AB084284-A9C2-4D01-84EC-BBFAFCE6E58A}">
      <dsp:nvSpPr>
        <dsp:cNvPr id="0" name=""/>
        <dsp:cNvSpPr/>
      </dsp:nvSpPr>
      <dsp:spPr>
        <a:xfrm>
          <a:off x="1680239" y="616343"/>
          <a:ext cx="3598366" cy="3598366"/>
        </a:xfrm>
        <a:custGeom>
          <a:avLst/>
          <a:gdLst/>
          <a:ahLst/>
          <a:cxnLst/>
          <a:rect l="0" t="0" r="0" b="0"/>
          <a:pathLst>
            <a:path>
              <a:moveTo>
                <a:pt x="20936" y="1525507"/>
              </a:moveTo>
              <a:arcTo wR="1799183" hR="1799183" stAng="11324958" swAng="1885322"/>
            </a:path>
          </a:pathLst>
        </a:custGeom>
        <a:noFill/>
        <a:ln w="6350" cap="flat" cmpd="sng" algn="ctr">
          <a:solidFill>
            <a:schemeClr val="accent2">
              <a:shade val="90000"/>
              <a:hueOff val="-574681"/>
              <a:satOff val="409"/>
              <a:lumOff val="3211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431DB-A6C8-D447-9F45-3A61DEB31F7B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FF7A5-B4AA-A740-899F-6FAA0B36FB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75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>
            <a:extLst>
              <a:ext uri="{FF2B5EF4-FFF2-40B4-BE49-F238E27FC236}">
                <a16:creationId xmlns:a16="http://schemas.microsoft.com/office/drawing/2014/main" id="{188C01F8-1E6D-5345-87ED-275F4AD77D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2 Marcador de notas">
            <a:extLst>
              <a:ext uri="{FF2B5EF4-FFF2-40B4-BE49-F238E27FC236}">
                <a16:creationId xmlns:a16="http://schemas.microsoft.com/office/drawing/2014/main" id="{943DC4F5-BB68-7A41-8F36-88373F9E0E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altLang="es-ES"/>
              <a:t>Comencemos  definiendo que es eczema o dermatitis:  es la respuesta inflamatoria que se da en la piel, inducida por diversos factores estos pueden ser  endogenos o exogenos.</a:t>
            </a:r>
          </a:p>
          <a:p>
            <a:pPr eaLnBrk="1" hangingPunct="1">
              <a:spcBef>
                <a:spcPct val="0"/>
              </a:spcBef>
            </a:pPr>
            <a:r>
              <a:rPr lang="es-MX" altLang="es-ES"/>
              <a:t>Por ejemplo dentro de los endogenos, pacientes con hipotiroidismo, las mujeres perimenopausicas, los pacienets con dermatistis atopica eyc.. Y dentro de los exogenos el abuso de los jabones, jabon ReY, BAÑOS DE RAMA, ALCOHOl o vehìculos o antibióticos que traen algunos medicamentos tópicos.</a:t>
            </a:r>
            <a:endParaRPr lang="es-ES" altLang="es-ES"/>
          </a:p>
        </p:txBody>
      </p:sp>
      <p:sp>
        <p:nvSpPr>
          <p:cNvPr id="11268" name="3 Marcador de número de diapositiva">
            <a:extLst>
              <a:ext uri="{FF2B5EF4-FFF2-40B4-BE49-F238E27FC236}">
                <a16:creationId xmlns:a16="http://schemas.microsoft.com/office/drawing/2014/main" id="{6E578765-C2F3-7448-BDC6-6187451452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E5BEC-2621-C149-974C-D23826BE04B4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2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7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>
            <a:extLst>
              <a:ext uri="{FF2B5EF4-FFF2-40B4-BE49-F238E27FC236}">
                <a16:creationId xmlns:a16="http://schemas.microsoft.com/office/drawing/2014/main" id="{E4638874-6285-A847-8122-37C599F52E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Marcador de notas">
            <a:extLst>
              <a:ext uri="{FF2B5EF4-FFF2-40B4-BE49-F238E27FC236}">
                <a16:creationId xmlns:a16="http://schemas.microsoft.com/office/drawing/2014/main" id="{73BFBF8A-EB36-1446-9F63-D5F09B7F4A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Requiere una sensibilización previa del individuo al alérgeno: es cuando el paciente entra en contacto por primera vez con éste</a:t>
            </a:r>
          </a:p>
          <a:p>
            <a:pPr eaLnBrk="1" hangingPunct="1"/>
            <a:r>
              <a:rPr lang="es-ES" altLang="es-ES"/>
              <a:t>Exposiciones siguientes: el alergeno es presentado a LoT ya sensibilizados lo que lleva a la liberación de citoquinas y factores quimiotácticos, incluso con bajas concentraciones del alérgeno</a:t>
            </a:r>
          </a:p>
        </p:txBody>
      </p:sp>
      <p:sp>
        <p:nvSpPr>
          <p:cNvPr id="34820" name="3 Marcador de número de diapositiva">
            <a:extLst>
              <a:ext uri="{FF2B5EF4-FFF2-40B4-BE49-F238E27FC236}">
                <a16:creationId xmlns:a16="http://schemas.microsoft.com/office/drawing/2014/main" id="{589FBB26-DF88-C140-BDFF-B770FBF400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5AA85E-50BB-5847-B41B-4712BBF0E1AA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32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82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>
            <a:extLst>
              <a:ext uri="{FF2B5EF4-FFF2-40B4-BE49-F238E27FC236}">
                <a16:creationId xmlns:a16="http://schemas.microsoft.com/office/drawing/2014/main" id="{B4017FC9-3639-F64A-ABE4-2B2C1A3B91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2 Marcador de notas">
            <a:extLst>
              <a:ext uri="{FF2B5EF4-FFF2-40B4-BE49-F238E27FC236}">
                <a16:creationId xmlns:a16="http://schemas.microsoft.com/office/drawing/2014/main" id="{703D8C82-05A5-FF44-A68A-7FFA1015AE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Indagar por las posibles exposiciones, tanto en la casa como en el trabajo. Hacer un inventario de todos los productos de cuidado personal  e indagar en las aficiones.</a:t>
            </a:r>
          </a:p>
          <a:p>
            <a:pPr eaLnBrk="1" hangingPunct="1"/>
            <a:r>
              <a:rPr lang="es-ES" altLang="es-ES"/>
              <a:t>Las pruebas de parche o epicutáneas traen un múmero determinado de alegenos por ej el true test trae 23 y un control, se aplican en la espalda en la parte superior, y se leen a las 48 horas y a las 72 o una semana. No se deben mojar.  No debe estar tomando esteroides, si es necesario solo 20 mg diarios y el resultado positivo se mide según el eritema, hasta ampolla que produzca y se le asignan +</a:t>
            </a:r>
          </a:p>
        </p:txBody>
      </p:sp>
      <p:sp>
        <p:nvSpPr>
          <p:cNvPr id="77828" name="3 Marcador de número de diapositiva">
            <a:extLst>
              <a:ext uri="{FF2B5EF4-FFF2-40B4-BE49-F238E27FC236}">
                <a16:creationId xmlns:a16="http://schemas.microsoft.com/office/drawing/2014/main" id="{7F2FCB59-23DF-4942-9393-E69BC471B3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580880-A6F3-4743-B24C-725143D39A15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38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923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>
            <a:extLst>
              <a:ext uri="{FF2B5EF4-FFF2-40B4-BE49-F238E27FC236}">
                <a16:creationId xmlns:a16="http://schemas.microsoft.com/office/drawing/2014/main" id="{B4017FC9-3639-F64A-ABE4-2B2C1A3B91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2 Marcador de notas">
            <a:extLst>
              <a:ext uri="{FF2B5EF4-FFF2-40B4-BE49-F238E27FC236}">
                <a16:creationId xmlns:a16="http://schemas.microsoft.com/office/drawing/2014/main" id="{703D8C82-05A5-FF44-A68A-7FFA1015AE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Indagar por las posibles exposiciones, tanto en la casa como en el trabajo. Hacer un inventario de todos los productos de cuidado personal  e indagar en las aficiones.</a:t>
            </a:r>
          </a:p>
          <a:p>
            <a:pPr eaLnBrk="1" hangingPunct="1"/>
            <a:r>
              <a:rPr lang="es-ES" altLang="es-ES"/>
              <a:t>Las pruebas de parche o epicutáneas traen un múmero determinado de alegenos por ej el true test trae 23 y un control, se aplican en la espalda en la parte superior, y se leen a las 48 horas y a las 72 o una semana. No se deben mojar.  No debe estar tomando esteroides, si es necesario solo 20 mg diarios y el resultado positivo se mide según el eritema, hasta ampolla que produzca y se le asignan +</a:t>
            </a:r>
          </a:p>
        </p:txBody>
      </p:sp>
      <p:sp>
        <p:nvSpPr>
          <p:cNvPr id="77828" name="3 Marcador de número de diapositiva">
            <a:extLst>
              <a:ext uri="{FF2B5EF4-FFF2-40B4-BE49-F238E27FC236}">
                <a16:creationId xmlns:a16="http://schemas.microsoft.com/office/drawing/2014/main" id="{7F2FCB59-23DF-4942-9393-E69BC471B3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580880-A6F3-4743-B24C-725143D39A15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39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029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>
            <a:extLst>
              <a:ext uri="{FF2B5EF4-FFF2-40B4-BE49-F238E27FC236}">
                <a16:creationId xmlns:a16="http://schemas.microsoft.com/office/drawing/2014/main" id="{E0E027D8-1291-7B47-A8EB-D6F3A84824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2 Marcador de notas">
            <a:extLst>
              <a:ext uri="{FF2B5EF4-FFF2-40B4-BE49-F238E27FC236}">
                <a16:creationId xmlns:a16="http://schemas.microsoft.com/office/drawing/2014/main" id="{CD958E6C-319A-8D49-915A-2E21E4B4FC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Cambio frecuente del pañal</a:t>
            </a:r>
          </a:p>
          <a:p>
            <a:pPr eaLnBrk="1" hangingPunct="1"/>
            <a:r>
              <a:rPr lang="es-ES" altLang="es-ES"/>
              <a:t>Uso de nuevos pañales desechables que traen un gel superabsorbente absorbe los líquidos, los retiene y  no deja filtrarlos, son mejores que los de tela.</a:t>
            </a:r>
          </a:p>
        </p:txBody>
      </p:sp>
      <p:sp>
        <p:nvSpPr>
          <p:cNvPr id="87044" name="3 Marcador de número de diapositiva">
            <a:extLst>
              <a:ext uri="{FF2B5EF4-FFF2-40B4-BE49-F238E27FC236}">
                <a16:creationId xmlns:a16="http://schemas.microsoft.com/office/drawing/2014/main" id="{90D64B1C-0951-CE4E-B55B-1A5C692793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4FA985-AE30-864B-9CF1-73D7A9840048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40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00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Marcador de imagen de diapositiva">
            <a:extLst>
              <a:ext uri="{FF2B5EF4-FFF2-40B4-BE49-F238E27FC236}">
                <a16:creationId xmlns:a16="http://schemas.microsoft.com/office/drawing/2014/main" id="{5BAE183D-2F71-A14A-A741-888EE6C4D9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2 Marcador de notas">
            <a:extLst>
              <a:ext uri="{FF2B5EF4-FFF2-40B4-BE49-F238E27FC236}">
                <a16:creationId xmlns:a16="http://schemas.microsoft.com/office/drawing/2014/main" id="{D78CBF03-E3C3-7B41-9557-594FC49BB1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La piel seca se denomina xerosis o asteatosis.</a:t>
            </a:r>
          </a:p>
          <a:p>
            <a:pPr eaLnBrk="1" hangingPunct="1"/>
            <a:r>
              <a:rPr lang="es-ES" altLang="es-ES"/>
              <a:t>Se carcteriza piel seca, áspera, con descamación y a veces con inflamación y grietas superficiales que parecen el “lecho seco de un río”. Generalmente es asintomática, cuando es mas acentuada puede producir prurito</a:t>
            </a:r>
          </a:p>
          <a:p>
            <a:pPr eaLnBrk="1" hangingPunct="1"/>
            <a:r>
              <a:rPr lang="es-ES" altLang="es-ES"/>
              <a:t>Aumenta la inflamación por liberación de citoquina proinflamatorias secundarias a la perturbación de la barrera, factores mecánicos como el rascado y sustancias irritantes de jabones, tópicos o geles de ducha.</a:t>
            </a:r>
          </a:p>
          <a:p>
            <a:pPr eaLnBrk="1" hangingPunct="1"/>
            <a:r>
              <a:rPr lang="es-ES" altLang="es-ES"/>
              <a:t>Causas endógenas: Malnutrición, IRC, ictiosis vulgar, atopia, el envejecimiento (causa mas frecuente) y exógenas: climas seco, baños frecuentes,  uso de álcalis y detergentes</a:t>
            </a:r>
          </a:p>
          <a:p>
            <a:pPr eaLnBrk="1" hangingPunct="1"/>
            <a:r>
              <a:rPr lang="es-ES" altLang="es-ES"/>
              <a:t>Se localiza principalmente en la cara anterior de las piernas, parte inferior de los costados</a:t>
            </a:r>
          </a:p>
        </p:txBody>
      </p:sp>
      <p:sp>
        <p:nvSpPr>
          <p:cNvPr id="89092" name="3 Marcador de número de diapositiva">
            <a:extLst>
              <a:ext uri="{FF2B5EF4-FFF2-40B4-BE49-F238E27FC236}">
                <a16:creationId xmlns:a16="http://schemas.microsoft.com/office/drawing/2014/main" id="{8F1148F5-C31F-F746-A81D-B05030B80E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387DEF-7B3F-D440-9DF7-C44D10E873C2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41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61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Marcador de imagen de diapositiva">
            <a:extLst>
              <a:ext uri="{FF2B5EF4-FFF2-40B4-BE49-F238E27FC236}">
                <a16:creationId xmlns:a16="http://schemas.microsoft.com/office/drawing/2014/main" id="{6C358012-F688-6F48-9936-A717CC6406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2 Marcador de notas">
            <a:extLst>
              <a:ext uri="{FF2B5EF4-FFF2-40B4-BE49-F238E27FC236}">
                <a16:creationId xmlns:a16="http://schemas.microsoft.com/office/drawing/2014/main" id="{659512D9-B358-FA4E-BAF8-0BDD1D44DC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No hay alteración de las glándulas sudoríparas</a:t>
            </a:r>
          </a:p>
        </p:txBody>
      </p:sp>
      <p:sp>
        <p:nvSpPr>
          <p:cNvPr id="103428" name="3 Marcador de número de diapositiva">
            <a:extLst>
              <a:ext uri="{FF2B5EF4-FFF2-40B4-BE49-F238E27FC236}">
                <a16:creationId xmlns:a16="http://schemas.microsoft.com/office/drawing/2014/main" id="{C5CFC424-F549-9D40-B2E3-98ED67E76A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740568-7B47-3E4D-AD2C-8B873DAA77DD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42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2531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>
            <a:extLst>
              <a:ext uri="{FF2B5EF4-FFF2-40B4-BE49-F238E27FC236}">
                <a16:creationId xmlns:a16="http://schemas.microsoft.com/office/drawing/2014/main" id="{E0E027D8-1291-7B47-A8EB-D6F3A84824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2 Marcador de notas">
            <a:extLst>
              <a:ext uri="{FF2B5EF4-FFF2-40B4-BE49-F238E27FC236}">
                <a16:creationId xmlns:a16="http://schemas.microsoft.com/office/drawing/2014/main" id="{CD958E6C-319A-8D49-915A-2E21E4B4FC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Cambio frecuente del pañal</a:t>
            </a:r>
          </a:p>
          <a:p>
            <a:pPr eaLnBrk="1" hangingPunct="1"/>
            <a:r>
              <a:rPr lang="es-ES" altLang="es-ES"/>
              <a:t>Uso de nuevos pañales desechables que traen un gel superabsorbente absorbe los líquidos, los retiene y  no deja filtrarlos, son mejores que los de tela.</a:t>
            </a:r>
          </a:p>
        </p:txBody>
      </p:sp>
      <p:sp>
        <p:nvSpPr>
          <p:cNvPr id="87044" name="3 Marcador de número de diapositiva">
            <a:extLst>
              <a:ext uri="{FF2B5EF4-FFF2-40B4-BE49-F238E27FC236}">
                <a16:creationId xmlns:a16="http://schemas.microsoft.com/office/drawing/2014/main" id="{90D64B1C-0951-CE4E-B55B-1A5C692793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4FA985-AE30-864B-9CF1-73D7A9840048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43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45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1 Marcador de imagen de diapositiva">
            <a:extLst>
              <a:ext uri="{FF2B5EF4-FFF2-40B4-BE49-F238E27FC236}">
                <a16:creationId xmlns:a16="http://schemas.microsoft.com/office/drawing/2014/main" id="{BCD53F7D-6103-AE4C-AF99-2A4818D026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2 Marcador de notas">
            <a:extLst>
              <a:ext uri="{FF2B5EF4-FFF2-40B4-BE49-F238E27FC236}">
                <a16:creationId xmlns:a16="http://schemas.microsoft.com/office/drawing/2014/main" id="{29502F12-06A5-B044-BFE1-B6BED9E2FB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s-ES"/>
              <a:t>Disfunción de las válvulas del sma venoso lleva a hipertensión venosa = distensión de los capilares y daño de la barrera de permeabilidad capilar = filtración de líquido … que lleva a edema y la extravasación de eritrocitos = púrpura  y depósitos de hemosiderina. Todo esto lleva a microangiopatía y procesos inflamatorios = eczema </a:t>
            </a:r>
          </a:p>
          <a:p>
            <a:endParaRPr lang="es-ES" altLang="es-ES"/>
          </a:p>
        </p:txBody>
      </p:sp>
      <p:sp>
        <p:nvSpPr>
          <p:cNvPr id="111620" name="3 Marcador de número de diapositiva">
            <a:extLst>
              <a:ext uri="{FF2B5EF4-FFF2-40B4-BE49-F238E27FC236}">
                <a16:creationId xmlns:a16="http://schemas.microsoft.com/office/drawing/2014/main" id="{6507EC7A-1EBF-734C-99EA-D1CA5E96AE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FC9C11-31BB-234F-89EB-C577B08E1F41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44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8694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1 Marcador de imagen de diapositiva">
            <a:extLst>
              <a:ext uri="{FF2B5EF4-FFF2-40B4-BE49-F238E27FC236}">
                <a16:creationId xmlns:a16="http://schemas.microsoft.com/office/drawing/2014/main" id="{26601AD5-F707-8946-A61A-F1CE413020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2 Marcador de notas">
            <a:extLst>
              <a:ext uri="{FF2B5EF4-FFF2-40B4-BE49-F238E27FC236}">
                <a16:creationId xmlns:a16="http://schemas.microsoft.com/office/drawing/2014/main" id="{A2EF7B79-D54A-9C42-933C-4D5358722F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Es un transtorno desencadenado por el rascado excesivo de la piel</a:t>
            </a:r>
          </a:p>
          <a:p>
            <a:pPr eaLnBrk="1" hangingPunct="1"/>
            <a:r>
              <a:rPr lang="es-ES" altLang="es-ES"/>
              <a:t>La xerosis y la atopia son factores agravantes</a:t>
            </a:r>
          </a:p>
        </p:txBody>
      </p:sp>
      <p:sp>
        <p:nvSpPr>
          <p:cNvPr id="128004" name="3 Marcador de número de diapositiva">
            <a:extLst>
              <a:ext uri="{FF2B5EF4-FFF2-40B4-BE49-F238E27FC236}">
                <a16:creationId xmlns:a16="http://schemas.microsoft.com/office/drawing/2014/main" id="{906F3386-6E86-0F41-8861-DEF3F28951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00B168-840F-5343-A538-ACB332357C08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47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8005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Marcador de imagen de diapositiva">
            <a:extLst>
              <a:ext uri="{FF2B5EF4-FFF2-40B4-BE49-F238E27FC236}">
                <a16:creationId xmlns:a16="http://schemas.microsoft.com/office/drawing/2014/main" id="{3BD124AB-220B-7248-A8A3-9A5220AA8A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2 Marcador de notas">
            <a:extLst>
              <a:ext uri="{FF2B5EF4-FFF2-40B4-BE49-F238E27FC236}">
                <a16:creationId xmlns:a16="http://schemas.microsoft.com/office/drawing/2014/main" id="{C2608EB9-5E4D-5348-BDC6-CED240ADA8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altLang="es-ES"/>
          </a:p>
        </p:txBody>
      </p:sp>
      <p:sp>
        <p:nvSpPr>
          <p:cNvPr id="133124" name="3 Marcador de número de diapositiva">
            <a:extLst>
              <a:ext uri="{FF2B5EF4-FFF2-40B4-BE49-F238E27FC236}">
                <a16:creationId xmlns:a16="http://schemas.microsoft.com/office/drawing/2014/main" id="{24975AB5-AE86-AF44-848A-267052C835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FF2908-59A5-0742-BAB1-ADB7803424D4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49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49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>
            <a:extLst>
              <a:ext uri="{FF2B5EF4-FFF2-40B4-BE49-F238E27FC236}">
                <a16:creationId xmlns:a16="http://schemas.microsoft.com/office/drawing/2014/main" id="{188C01F8-1E6D-5345-87ED-275F4AD77D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2 Marcador de notas">
            <a:extLst>
              <a:ext uri="{FF2B5EF4-FFF2-40B4-BE49-F238E27FC236}">
                <a16:creationId xmlns:a16="http://schemas.microsoft.com/office/drawing/2014/main" id="{943DC4F5-BB68-7A41-8F36-88373F9E0E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altLang="es-ES"/>
              <a:t>Comencemos  definiendo que es eczema o dermatitis:  es la respuesta inflamatoria que se da en la piel, inducida por diversos factores estos pueden ser  endogenos o exogenos.</a:t>
            </a:r>
          </a:p>
          <a:p>
            <a:pPr eaLnBrk="1" hangingPunct="1">
              <a:spcBef>
                <a:spcPct val="0"/>
              </a:spcBef>
            </a:pPr>
            <a:r>
              <a:rPr lang="es-MX" altLang="es-ES"/>
              <a:t>Por ejemplo dentro de los endogenos, pacientes con hipotiroidismo, las mujeres perimenopausicas, los pacienets con dermatistis atopica eyc.. Y dentro de los exogenos el abuso de los jabones, jabon ReY, BAÑOS DE RAMA, ALCOHOl o vehìculos o antibióticos que traen algunos medicamentos tópicos.</a:t>
            </a:r>
            <a:endParaRPr lang="es-ES" altLang="es-ES"/>
          </a:p>
        </p:txBody>
      </p:sp>
      <p:sp>
        <p:nvSpPr>
          <p:cNvPr id="11268" name="3 Marcador de número de diapositiva">
            <a:extLst>
              <a:ext uri="{FF2B5EF4-FFF2-40B4-BE49-F238E27FC236}">
                <a16:creationId xmlns:a16="http://schemas.microsoft.com/office/drawing/2014/main" id="{6E578765-C2F3-7448-BDC6-6187451452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E5BEC-2621-C149-974C-D23826BE04B4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3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5574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Marcador de imagen de diapositiva">
            <a:extLst>
              <a:ext uri="{FF2B5EF4-FFF2-40B4-BE49-F238E27FC236}">
                <a16:creationId xmlns:a16="http://schemas.microsoft.com/office/drawing/2014/main" id="{FF26137C-7D8C-A849-B022-D4DD2F2352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2 Marcador de notas">
            <a:extLst>
              <a:ext uri="{FF2B5EF4-FFF2-40B4-BE49-F238E27FC236}">
                <a16:creationId xmlns:a16="http://schemas.microsoft.com/office/drawing/2014/main" id="{E1D744B2-2328-2D45-A101-257D960491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Si hay algún transtorno de base como T. de ansiedad, TOC o abordar factor estresante situacional</a:t>
            </a:r>
          </a:p>
        </p:txBody>
      </p:sp>
      <p:sp>
        <p:nvSpPr>
          <p:cNvPr id="135172" name="3 Marcador de número de diapositiva">
            <a:extLst>
              <a:ext uri="{FF2B5EF4-FFF2-40B4-BE49-F238E27FC236}">
                <a16:creationId xmlns:a16="http://schemas.microsoft.com/office/drawing/2014/main" id="{57C4FAD0-F040-7C45-A8F2-5685421173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F25923-373C-8549-BD1C-4A32B8911F74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50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966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>
            <a:extLst>
              <a:ext uri="{FF2B5EF4-FFF2-40B4-BE49-F238E27FC236}">
                <a16:creationId xmlns:a16="http://schemas.microsoft.com/office/drawing/2014/main" id="{188C01F8-1E6D-5345-87ED-275F4AD77D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2 Marcador de notas">
            <a:extLst>
              <a:ext uri="{FF2B5EF4-FFF2-40B4-BE49-F238E27FC236}">
                <a16:creationId xmlns:a16="http://schemas.microsoft.com/office/drawing/2014/main" id="{943DC4F5-BB68-7A41-8F36-88373F9E0E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altLang="es-ES"/>
              <a:t>Comencemos  definiendo que es eczema o dermatitis:  es la respuesta inflamatoria que se da en la piel, inducida por diversos factores estos pueden ser  endogenos o exogenos.</a:t>
            </a:r>
          </a:p>
          <a:p>
            <a:pPr eaLnBrk="1" hangingPunct="1">
              <a:spcBef>
                <a:spcPct val="0"/>
              </a:spcBef>
            </a:pPr>
            <a:r>
              <a:rPr lang="es-MX" altLang="es-ES"/>
              <a:t>Por ejemplo dentro de los endogenos, pacientes con hipotiroidismo, las mujeres perimenopausicas, los pacienets con dermatistis atopica eyc.. Y dentro de los exogenos el abuso de los jabones, jabon ReY, BAÑOS DE RAMA, ALCOHOl o vehìculos o antibióticos que traen algunos medicamentos tópicos.</a:t>
            </a:r>
            <a:endParaRPr lang="es-ES" altLang="es-ES"/>
          </a:p>
        </p:txBody>
      </p:sp>
      <p:sp>
        <p:nvSpPr>
          <p:cNvPr id="11268" name="3 Marcador de número de diapositiva">
            <a:extLst>
              <a:ext uri="{FF2B5EF4-FFF2-40B4-BE49-F238E27FC236}">
                <a16:creationId xmlns:a16="http://schemas.microsoft.com/office/drawing/2014/main" id="{6E578765-C2F3-7448-BDC6-6187451452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E5BEC-2621-C149-974C-D23826BE04B4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4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95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>
            <a:extLst>
              <a:ext uri="{FF2B5EF4-FFF2-40B4-BE49-F238E27FC236}">
                <a16:creationId xmlns:a16="http://schemas.microsoft.com/office/drawing/2014/main" id="{188C01F8-1E6D-5345-87ED-275F4AD77D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2 Marcador de notas">
            <a:extLst>
              <a:ext uri="{FF2B5EF4-FFF2-40B4-BE49-F238E27FC236}">
                <a16:creationId xmlns:a16="http://schemas.microsoft.com/office/drawing/2014/main" id="{943DC4F5-BB68-7A41-8F36-88373F9E0E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MX" altLang="es-ES"/>
              <a:t>Comencemos  definiendo que es eczema o dermatitis:  es la respuesta inflamatoria que se da en la piel, inducida por diversos factores estos pueden ser  endogenos o exogenos.</a:t>
            </a:r>
          </a:p>
          <a:p>
            <a:pPr eaLnBrk="1" hangingPunct="1">
              <a:spcBef>
                <a:spcPct val="0"/>
              </a:spcBef>
            </a:pPr>
            <a:r>
              <a:rPr lang="es-MX" altLang="es-ES"/>
              <a:t>Por ejemplo dentro de los endogenos, pacientes con hipotiroidismo, las mujeres perimenopausicas, los pacienets con dermatistis atopica eyc.. Y dentro de los exogenos el abuso de los jabones, jabon ReY, BAÑOS DE RAMA, ALCOHOl o vehìculos o antibióticos que traen algunos medicamentos tópicos.</a:t>
            </a:r>
            <a:endParaRPr lang="es-ES" altLang="es-ES"/>
          </a:p>
        </p:txBody>
      </p:sp>
      <p:sp>
        <p:nvSpPr>
          <p:cNvPr id="11268" name="3 Marcador de número de diapositiva">
            <a:extLst>
              <a:ext uri="{FF2B5EF4-FFF2-40B4-BE49-F238E27FC236}">
                <a16:creationId xmlns:a16="http://schemas.microsoft.com/office/drawing/2014/main" id="{6E578765-C2F3-7448-BDC6-6187451452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E5BEC-2621-C149-974C-D23826BE04B4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5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22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>
            <a:extLst>
              <a:ext uri="{FF2B5EF4-FFF2-40B4-BE49-F238E27FC236}">
                <a16:creationId xmlns:a16="http://schemas.microsoft.com/office/drawing/2014/main" id="{C0E68FB2-4681-4F41-89AA-D254C81515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>
            <a:extLst>
              <a:ext uri="{FF2B5EF4-FFF2-40B4-BE49-F238E27FC236}">
                <a16:creationId xmlns:a16="http://schemas.microsoft.com/office/drawing/2014/main" id="{2E80A075-C9FB-8C43-88B8-A0AEF68193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Agudo: Compresas secantes, por ejemplo el Domeboro (acetato de aluminio)</a:t>
            </a:r>
          </a:p>
          <a:p>
            <a:pPr eaLnBrk="1" hangingPunct="1"/>
            <a:r>
              <a:rPr lang="es-ES" altLang="es-ES"/>
              <a:t>Crónico: esteroides tópicos  intralesionales de moderada a alta potencia o  smcos según la extensión</a:t>
            </a:r>
          </a:p>
        </p:txBody>
      </p:sp>
      <p:sp>
        <p:nvSpPr>
          <p:cNvPr id="24580" name="3 Marcador de número de diapositiva">
            <a:extLst>
              <a:ext uri="{FF2B5EF4-FFF2-40B4-BE49-F238E27FC236}">
                <a16:creationId xmlns:a16="http://schemas.microsoft.com/office/drawing/2014/main" id="{1F85B395-012B-1C4F-B1A4-CDCB4A1D81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4E9BA6-014C-1A4A-A3E0-981CEA8C0323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6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14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>
            <a:extLst>
              <a:ext uri="{FF2B5EF4-FFF2-40B4-BE49-F238E27FC236}">
                <a16:creationId xmlns:a16="http://schemas.microsoft.com/office/drawing/2014/main" id="{B1D538C0-97F4-C545-B971-21E5843BEB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2 Marcador de notas">
            <a:extLst>
              <a:ext uri="{FF2B5EF4-FFF2-40B4-BE49-F238E27FC236}">
                <a16:creationId xmlns:a16="http://schemas.microsoft.com/office/drawing/2014/main" id="{3E2A1165-2E41-6743-8B7A-BEDCDFBA73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Evitar la automedicación y sobre todo irritantes usuales como los baños de ramas, el alcohol o el hipoclorito </a:t>
            </a:r>
          </a:p>
          <a:p>
            <a:pPr eaLnBrk="1" hangingPunct="1"/>
            <a:r>
              <a:rPr lang="es-ES" altLang="es-ES"/>
              <a:t>Antihistamínicos para el prurito</a:t>
            </a:r>
          </a:p>
        </p:txBody>
      </p:sp>
      <p:sp>
        <p:nvSpPr>
          <p:cNvPr id="26628" name="3 Marcador de número de diapositiva">
            <a:extLst>
              <a:ext uri="{FF2B5EF4-FFF2-40B4-BE49-F238E27FC236}">
                <a16:creationId xmlns:a16="http://schemas.microsoft.com/office/drawing/2014/main" id="{441A0A9A-00E4-9942-8A22-A9680CD2C4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461145-50AB-CB42-B34A-0CBDD1347F42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7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479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B01D8-77E4-E949-B9BA-6836B67CA140}" type="slidenum">
              <a:rPr lang="es-ES_tradnl" smtClean="0"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4101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>
            <a:extLst>
              <a:ext uri="{FF2B5EF4-FFF2-40B4-BE49-F238E27FC236}">
                <a16:creationId xmlns:a16="http://schemas.microsoft.com/office/drawing/2014/main" id="{E4638874-6285-A847-8122-37C599F52E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Marcador de notas">
            <a:extLst>
              <a:ext uri="{FF2B5EF4-FFF2-40B4-BE49-F238E27FC236}">
                <a16:creationId xmlns:a16="http://schemas.microsoft.com/office/drawing/2014/main" id="{73BFBF8A-EB36-1446-9F63-D5F09B7F4A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Requiere una sensibilización previa del individuo al alérgeno: es cuando el paciente entra en contacto por primera vez con éste</a:t>
            </a:r>
          </a:p>
          <a:p>
            <a:pPr eaLnBrk="1" hangingPunct="1"/>
            <a:r>
              <a:rPr lang="es-ES" altLang="es-ES"/>
              <a:t>Exposiciones siguientes: el alergeno es presentado a LoT ya sensibilizados lo que lleva a la liberación de citoquinas y factores quimiotácticos, incluso con bajas concentraciones del alérgeno</a:t>
            </a:r>
          </a:p>
        </p:txBody>
      </p:sp>
      <p:sp>
        <p:nvSpPr>
          <p:cNvPr id="34820" name="3 Marcador de número de diapositiva">
            <a:extLst>
              <a:ext uri="{FF2B5EF4-FFF2-40B4-BE49-F238E27FC236}">
                <a16:creationId xmlns:a16="http://schemas.microsoft.com/office/drawing/2014/main" id="{589FBB26-DF88-C140-BDFF-B770FBF400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5AA85E-50BB-5847-B41B-4712BBF0E1AA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22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69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>
            <a:extLst>
              <a:ext uri="{FF2B5EF4-FFF2-40B4-BE49-F238E27FC236}">
                <a16:creationId xmlns:a16="http://schemas.microsoft.com/office/drawing/2014/main" id="{E4638874-6285-A847-8122-37C599F52E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Marcador de notas">
            <a:extLst>
              <a:ext uri="{FF2B5EF4-FFF2-40B4-BE49-F238E27FC236}">
                <a16:creationId xmlns:a16="http://schemas.microsoft.com/office/drawing/2014/main" id="{73BFBF8A-EB36-1446-9F63-D5F09B7F4A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/>
              <a:t>Requiere una sensibilización previa del individuo al alérgeno: es cuando el paciente entra en contacto por primera vez con éste</a:t>
            </a:r>
          </a:p>
          <a:p>
            <a:pPr eaLnBrk="1" hangingPunct="1"/>
            <a:r>
              <a:rPr lang="es-ES" altLang="es-ES"/>
              <a:t>Exposiciones siguientes: el alergeno es presentado a LoT ya sensibilizados lo que lleva a la liberación de citoquinas y factores quimiotácticos, incluso con bajas concentraciones del alérgeno</a:t>
            </a:r>
          </a:p>
        </p:txBody>
      </p:sp>
      <p:sp>
        <p:nvSpPr>
          <p:cNvPr id="34820" name="3 Marcador de número de diapositiva">
            <a:extLst>
              <a:ext uri="{FF2B5EF4-FFF2-40B4-BE49-F238E27FC236}">
                <a16:creationId xmlns:a16="http://schemas.microsoft.com/office/drawing/2014/main" id="{589FBB26-DF88-C140-BDFF-B770FBF400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5AA85E-50BB-5847-B41B-4712BBF0E1AA}" type="slidenum">
              <a:rPr lang="es-ES" altLang="es-ES">
                <a:latin typeface="Comic Sans MS" panose="030F0902030302020204" pitchFamily="66" charset="0"/>
              </a:rPr>
              <a:pPr>
                <a:spcBef>
                  <a:spcPct val="0"/>
                </a:spcBef>
              </a:pPr>
              <a:t>31</a:t>
            </a:fld>
            <a:endParaRPr lang="es-ES" altLang="es-ES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8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5C89-1E29-45AB-882A-5F7AEC632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9DF51-72EC-42D4-952D-715F01B3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8AD98-0823-444A-8FD3-5E07D86A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12D8C-C114-4D3C-96A0-E4880554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DE797-0C8E-4B49-923F-73874173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45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B670-2B13-4502-A885-7D27731A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8BAA3-B61F-4844-9B2A-CA063E332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FBC9-B92D-4C2A-B716-EEA3E966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7EB05-F43B-4A0C-8997-75B1A12E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D1298-EB3D-417E-A953-3F0D8202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77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315D1-E8E1-4932-9699-1E7D11B5A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20CA7-CB8C-48EE-BE19-564BCEA6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0F46F-266D-4556-8E94-EA454C59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6EA6-25A8-48B7-98B6-3AB1453D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7D85A-6910-4DE1-8D44-53AFB251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11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B1DB-92FC-4873-8598-1407A1780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EF25-EAF9-4104-8F1C-1DAC32E9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1649-35F2-420D-A9AB-29EB1D1D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10EA-CBE2-4245-BEC8-88264165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CF0C-498E-4DB6-B0A4-AD1387BC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934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8EB3-C706-43FC-99C7-F8EC6A1A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3CB7C-D9C3-41A8-AAA7-DF0E1E392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512C-4B39-4026-9046-37F63320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AB453-6547-4B52-BC2D-489C6A8B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2D1A-9866-4B0C-9A58-332B16D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654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2A9D-F6FA-4244-9330-D4FA55C35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413E-F18B-4F9F-A73C-34484DEAD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42AD4-5AAE-4B24-A371-FCC828E84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939ACD-935B-4043-AD00-7B861EE9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8E617-4D39-4140-9660-76B93FA2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F9535-F73A-479B-AB85-78C95D8D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2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CEC59-B81A-43EC-B785-7A3C46CAC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CBE32-7470-4D1B-9FCD-08A6F794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2C83C-54D9-4781-AF78-E965BA667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A571C-A3F7-46E3-A86E-378811BF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6197E-68E7-4D65-8674-B3BD47F2A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3BE35-5969-4F18-B6BD-43F52C05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3D51A-3102-48D8-8707-78385D5C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03C00-A7ED-486B-9FCA-C67D5636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71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0D0-DB1A-48C7-A6FA-42EE424F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063A7-1A40-4896-A2ED-BD690968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BCA3E-7111-4C63-ADE1-5AE496D9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CEFCA-6B31-46DA-A718-EEB92326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80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E870-10A2-43D6-8D70-AA5D717E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464A3-0EA4-4C46-A7CE-9C7A7340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137AE-452B-4A93-A3A6-72167411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12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CB2B-22C7-4358-9A46-EF8F7045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606C-8EA9-4F98-9C0C-2D2025C7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0C2A9-1786-42D8-9EE8-CB94EE117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D6DDD-9500-4C4B-BE4C-8BC57E7F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98888-D467-4996-8A5F-647696A2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CF6D0-0B74-4121-8291-E5F17695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28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96D9-4419-4938-AE58-B18B269CA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20F21-0FC5-4F47-8EF5-E68569F20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C75BD-D637-4C25-B988-3C9E3F766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A651F-7A17-4603-A852-EE618470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AB103-8EB0-4A91-BB97-B8538AE7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ADCED-D582-42B7-B57A-0A9F52C6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336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4B3B43-0B17-45C5-A3BA-9A6FBD6A8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137F0-2A52-4168-9002-ED7580EF5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64B2-7BFE-4EEB-A27C-4B1FD76B4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6D6-69BD-42B5-ADAC-E02D990CAA67}" type="datetimeFigureOut">
              <a:rPr lang="es-CO" smtClean="0"/>
              <a:t>31/01/2022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5C5DC-B62C-4220-A5BD-EF6039B71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F837E-27A5-4FA6-A528-4BB398541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1395-05EF-4260-903B-4533783163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120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9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5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 ?><Relationships xmlns="http://schemas.openxmlformats.org/package/2006/relationships"><Relationship Id="rId3" Target="../notesSlides/notesSlide16.xml" Type="http://schemas.openxmlformats.org/officeDocument/2006/relationships/notesSlide"/><Relationship Id="rId7" Target="../media/image42.jpeg" Type="http://schemas.openxmlformats.org/officeDocument/2006/relationships/image"/><Relationship Id="rId2" Target="../slideLayouts/slideLayout2.xml" Type="http://schemas.openxmlformats.org/officeDocument/2006/relationships/slideLayout"/><Relationship Id="rId6" Target="../media/image41.jpeg" Type="http://schemas.openxmlformats.org/officeDocument/2006/relationships/image"/><Relationship Id="rId5" Target="../media/image40.png" Type="http://schemas.openxmlformats.org/officeDocument/2006/relationships/image"/><Relationship Id="rId4" Target="../media/image40.png" Type="http://schemas.openxmlformats.org/officeDocument/2006/relationships/image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 ?><Relationships xmlns="http://schemas.openxmlformats.org/package/2006/relationships"><Relationship Id="rId3" Target="../media/image44.jpeg" Type="http://schemas.openxmlformats.org/officeDocument/2006/relationships/image"/><Relationship Id="rId2" Target="../media/image4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6.jpeg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74;p39">
            <a:extLst>
              <a:ext uri="{FF2B5EF4-FFF2-40B4-BE49-F238E27FC236}">
                <a16:creationId xmlns:a16="http://schemas.microsoft.com/office/drawing/2014/main" id="{82545453-78E5-1344-AA50-F8580A263607}"/>
              </a:ext>
            </a:extLst>
          </p:cNvPr>
          <p:cNvSpPr/>
          <p:nvPr/>
        </p:nvSpPr>
        <p:spPr>
          <a:xfrm rot="20147656">
            <a:off x="1659717" y="1490061"/>
            <a:ext cx="2738211" cy="2281714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378;p39">
            <a:extLst>
              <a:ext uri="{FF2B5EF4-FFF2-40B4-BE49-F238E27FC236}">
                <a16:creationId xmlns:a16="http://schemas.microsoft.com/office/drawing/2014/main" id="{01729424-A371-7949-9244-447F50FF78C0}"/>
              </a:ext>
            </a:extLst>
          </p:cNvPr>
          <p:cNvSpPr/>
          <p:nvPr/>
        </p:nvSpPr>
        <p:spPr>
          <a:xfrm>
            <a:off x="2256915" y="1660221"/>
            <a:ext cx="2225615" cy="2191109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40AC85F-0D7D-E64D-BD2E-4CDB8F8A8885}"/>
              </a:ext>
            </a:extLst>
          </p:cNvPr>
          <p:cNvSpPr txBox="1">
            <a:spLocks/>
          </p:cNvSpPr>
          <p:nvPr/>
        </p:nvSpPr>
        <p:spPr>
          <a:xfrm>
            <a:off x="5244087" y="1540999"/>
            <a:ext cx="6065580" cy="2449974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sz="4800" dirty="0"/>
              <a:t>DERMATITIS O ECCEMAS</a:t>
            </a:r>
            <a:br>
              <a:rPr lang="es-CO" sz="4800" dirty="0"/>
            </a:br>
            <a:endParaRPr lang="es-CO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2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820DD356-4943-594A-9993-5A5DF1C8D8A4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6910" y="1283825"/>
            <a:ext cx="6488606" cy="4525452"/>
          </a:xfrm>
          <a:prstGeom prst="rect">
            <a:avLst/>
          </a:prstGeom>
        </p:spPr>
      </p:pic>
      <p:sp>
        <p:nvSpPr>
          <p:cNvPr id="9" name="Marcador de contenido 9">
            <a:extLst>
              <a:ext uri="{FF2B5EF4-FFF2-40B4-BE49-F238E27FC236}">
                <a16:creationId xmlns:a16="http://schemas.microsoft.com/office/drawing/2014/main" id="{F8CA87EE-F2B2-374A-BE21-83D35F0AC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484" y="1077806"/>
            <a:ext cx="4365576" cy="26171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sz="2400" dirty="0">
              <a:solidFill>
                <a:srgbClr val="152B48"/>
              </a:solidFill>
              <a:latin typeface="Montserrat" panose="00000500000000000000" pitchFamily="50" charset="0"/>
            </a:endParaRPr>
          </a:p>
          <a:p>
            <a:r>
              <a:rPr lang="es-ES_tradnl" sz="2400" dirty="0">
                <a:solidFill>
                  <a:srgbClr val="152B48"/>
                </a:solidFill>
                <a:latin typeface="Montserrat" panose="00000500000000000000" pitchFamily="50" charset="0"/>
              </a:rPr>
              <a:t>&gt; 80% de los niños con dermatitis atópica pueden desarrollar manifestaciones en otros sistemas.</a:t>
            </a:r>
          </a:p>
          <a:p>
            <a:endParaRPr lang="es-CO" sz="24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id="{00CF0D34-3DC3-8342-97B4-B31365166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484" y="824290"/>
            <a:ext cx="3614141" cy="507031"/>
          </a:xfrm>
        </p:spPr>
        <p:txBody>
          <a:bodyPr>
            <a:normAutofit/>
          </a:bodyPr>
          <a:lstStyle/>
          <a:p>
            <a:r>
              <a:rPr lang="es-CO" sz="2600" b="1" dirty="0">
                <a:solidFill>
                  <a:srgbClr val="00AAA7"/>
                </a:solidFill>
                <a:latin typeface="Montserrat" panose="00000500000000000000" pitchFamily="50" charset="0"/>
              </a:rPr>
              <a:t>Marcha atópica:</a:t>
            </a:r>
          </a:p>
        </p:txBody>
      </p:sp>
    </p:spTree>
    <p:extLst>
      <p:ext uri="{BB962C8B-B14F-4D97-AF65-F5344CB8AC3E}">
        <p14:creationId xmlns:p14="http://schemas.microsoft.com/office/powerpoint/2010/main" val="98565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5DF4315D-0F55-364E-A067-AF73A7404F23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id="{89F6CFBD-2B20-5347-8A6F-344A71D3F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97" y="1890451"/>
            <a:ext cx="4056303" cy="591073"/>
          </a:xfrm>
        </p:spPr>
        <p:txBody>
          <a:bodyPr>
            <a:normAutofit fontScale="90000"/>
          </a:bodyPr>
          <a:lstStyle/>
          <a:p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Epidemiología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48120394-AA40-F34B-A144-908701ADB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3749" y="1890451"/>
            <a:ext cx="7070295" cy="3437407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 Prevalencia mundial aproximada </a:t>
            </a:r>
            <a:r>
              <a:rPr lang="es-ES_tradnl" b="1" dirty="0">
                <a:solidFill>
                  <a:srgbClr val="152B48"/>
                </a:solidFill>
                <a:latin typeface="Montserrat" panose="00000500000000000000" pitchFamily="50" charset="0"/>
              </a:rPr>
              <a:t>10%.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10-30% de los niños.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2-10% de los adultos.</a:t>
            </a:r>
          </a:p>
          <a:p>
            <a:pPr marL="457200" indent="-457200">
              <a:buFont typeface="Arial" charset="0"/>
              <a:buChar char="•"/>
            </a:pPr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Especialmente en países de altos ingresos.</a:t>
            </a:r>
            <a:endParaRPr lang="en-US" dirty="0">
              <a:solidFill>
                <a:srgbClr val="152B48"/>
              </a:solidFill>
              <a:latin typeface="Montserrat" panose="00000500000000000000" pitchFamily="50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Riesgo de desarrollar dermatitis atópica: </a:t>
            </a:r>
            <a:r>
              <a:rPr lang="es-ES_tradnl" b="1" dirty="0">
                <a:solidFill>
                  <a:srgbClr val="152B48"/>
                </a:solidFill>
                <a:latin typeface="Montserrat" panose="00000500000000000000" pitchFamily="50" charset="0"/>
              </a:rPr>
              <a:t>70%</a:t>
            </a:r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 (ambos padres atópicos), </a:t>
            </a:r>
            <a:r>
              <a:rPr lang="es-ES_tradnl" b="1" dirty="0">
                <a:solidFill>
                  <a:srgbClr val="152B48"/>
                </a:solidFill>
                <a:latin typeface="Montserrat" panose="00000500000000000000" pitchFamily="50" charset="0"/>
              </a:rPr>
              <a:t>30%</a:t>
            </a:r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 (un solo padre atópico).</a:t>
            </a:r>
          </a:p>
          <a:p>
            <a:endParaRPr lang="es-CO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767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B7A0B116-6BB3-7C44-B8B4-13ADF2CF3CCD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/>
          <p:cNvSpPr/>
          <p:nvPr/>
        </p:nvSpPr>
        <p:spPr>
          <a:xfrm>
            <a:off x="9686939" y="2929254"/>
            <a:ext cx="232682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_tradnl" sz="1600">
                <a:solidFill>
                  <a:srgbClr val="152B48"/>
                </a:solidFill>
                <a:latin typeface="Montserrat" panose="00000500000000000000" pitchFamily="50" charset="0"/>
              </a:rPr>
              <a:t>Alteración de la barrera epidérmica</a:t>
            </a:r>
            <a:endParaRPr lang="es-ES_tradnl" sz="16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9" name="Flecha curva 8"/>
          <p:cNvSpPr/>
          <p:nvPr/>
        </p:nvSpPr>
        <p:spPr>
          <a:xfrm rot="5400000">
            <a:off x="10040513" y="741370"/>
            <a:ext cx="863035" cy="2628900"/>
          </a:xfrm>
          <a:prstGeom prst="ben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60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Flecha curva 9"/>
          <p:cNvSpPr/>
          <p:nvPr/>
        </p:nvSpPr>
        <p:spPr>
          <a:xfrm rot="10800000">
            <a:off x="9786227" y="3994263"/>
            <a:ext cx="1943102" cy="1021714"/>
          </a:xfrm>
          <a:prstGeom prst="ben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60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14" name="Título 2">
            <a:extLst>
              <a:ext uri="{FF2B5EF4-FFF2-40B4-BE49-F238E27FC236}">
                <a16:creationId xmlns:a16="http://schemas.microsoft.com/office/drawing/2014/main" id="{7BDF9003-E4F2-1541-9087-4EB4C7A15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985074"/>
            <a:ext cx="3357418" cy="591073"/>
          </a:xfrm>
        </p:spPr>
        <p:txBody>
          <a:bodyPr>
            <a:normAutofit fontScale="90000"/>
          </a:bodyPr>
          <a:lstStyle/>
          <a:p>
            <a:r>
              <a:rPr lang="es-CO" sz="3600" b="1" dirty="0">
                <a:solidFill>
                  <a:srgbClr val="00AAA7"/>
                </a:solidFill>
                <a:latin typeface="Montserrat" panose="00000500000000000000" pitchFamily="50" charset="0"/>
              </a:rPr>
              <a:t>Fisiopatología</a:t>
            </a:r>
          </a:p>
        </p:txBody>
      </p:sp>
      <p:sp>
        <p:nvSpPr>
          <p:cNvPr id="15" name="Marcador de contenido 9">
            <a:extLst>
              <a:ext uri="{FF2B5EF4-FFF2-40B4-BE49-F238E27FC236}">
                <a16:creationId xmlns:a16="http://schemas.microsoft.com/office/drawing/2014/main" id="{195D5B6E-1BC1-CD4D-8E1B-05024EC08F41}"/>
              </a:ext>
            </a:extLst>
          </p:cNvPr>
          <p:cNvSpPr txBox="1">
            <a:spLocks/>
          </p:cNvSpPr>
          <p:nvPr/>
        </p:nvSpPr>
        <p:spPr>
          <a:xfrm>
            <a:off x="5132588" y="1286281"/>
            <a:ext cx="4024992" cy="22163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600" dirty="0">
                <a:solidFill>
                  <a:srgbClr val="152B48"/>
                </a:solidFill>
                <a:latin typeface="Montserrat" panose="00000500000000000000" pitchFamily="50" charset="0"/>
              </a:rPr>
              <a:t>Genéticos: gen de la </a:t>
            </a:r>
            <a:r>
              <a:rPr lang="es-ES_tradnl" sz="1600" dirty="0" err="1">
                <a:solidFill>
                  <a:srgbClr val="152B48"/>
                </a:solidFill>
                <a:latin typeface="Montserrat" panose="00000500000000000000" pitchFamily="50" charset="0"/>
              </a:rPr>
              <a:t>filagrina</a:t>
            </a:r>
            <a:r>
              <a:rPr lang="es-ES_tradnl" sz="1600" dirty="0">
                <a:solidFill>
                  <a:srgbClr val="152B48"/>
                </a:solidFill>
                <a:latin typeface="Montserrat" panose="00000500000000000000" pitchFamily="50" charset="0"/>
              </a:rPr>
              <a:t>.</a:t>
            </a:r>
          </a:p>
          <a:p>
            <a:pPr algn="ctr"/>
            <a:r>
              <a:rPr lang="es-ES_tradnl" sz="1600" dirty="0">
                <a:solidFill>
                  <a:srgbClr val="152B48"/>
                </a:solidFill>
                <a:latin typeface="Montserrat" panose="00000500000000000000" pitchFamily="50" charset="0"/>
              </a:rPr>
              <a:t>Ambientales: contactantes, aeroalergenos, alimentos, factores climáticos, emocionales.</a:t>
            </a:r>
          </a:p>
          <a:p>
            <a:pPr algn="ctr"/>
            <a:r>
              <a:rPr lang="es-ES_tradnl" sz="1600" dirty="0">
                <a:solidFill>
                  <a:srgbClr val="152B48"/>
                </a:solidFill>
                <a:latin typeface="Montserrat" panose="00000500000000000000" pitchFamily="50" charset="0"/>
              </a:rPr>
              <a:t>Infecciosos: </a:t>
            </a:r>
            <a:r>
              <a:rPr lang="es-ES_tradnl" sz="1600" i="1" dirty="0">
                <a:solidFill>
                  <a:srgbClr val="152B48"/>
                </a:solidFill>
                <a:latin typeface="Montserrat" panose="00000500000000000000" pitchFamily="50" charset="0"/>
              </a:rPr>
              <a:t>S. aureus, Malassezia spp., Cándida spp.</a:t>
            </a:r>
          </a:p>
          <a:p>
            <a:endParaRPr lang="es-CO" sz="16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16" name="Marcador de contenido 9">
            <a:extLst>
              <a:ext uri="{FF2B5EF4-FFF2-40B4-BE49-F238E27FC236}">
                <a16:creationId xmlns:a16="http://schemas.microsoft.com/office/drawing/2014/main" id="{35A05010-1729-5F4E-8E99-B5396369CE21}"/>
              </a:ext>
            </a:extLst>
          </p:cNvPr>
          <p:cNvSpPr txBox="1">
            <a:spLocks/>
          </p:cNvSpPr>
          <p:nvPr/>
        </p:nvSpPr>
        <p:spPr>
          <a:xfrm>
            <a:off x="4759753" y="3742822"/>
            <a:ext cx="4770662" cy="24021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sz="1600" dirty="0">
                <a:solidFill>
                  <a:srgbClr val="152B48"/>
                </a:solidFill>
                <a:latin typeface="Montserrat" panose="00000500000000000000" pitchFamily="50" charset="0"/>
              </a:rPr>
              <a:t>- Pérdida transepidérmica de agua.</a:t>
            </a:r>
          </a:p>
          <a:p>
            <a:pPr marL="0" indent="0" algn="ctr">
              <a:buNone/>
            </a:pPr>
            <a:r>
              <a:rPr lang="es-ES_tradnl" sz="1600" dirty="0">
                <a:solidFill>
                  <a:srgbClr val="152B48"/>
                </a:solidFill>
                <a:latin typeface="Montserrat" panose="00000500000000000000" pitchFamily="50" charset="0"/>
              </a:rPr>
              <a:t>- Disminución en ácidos grasos.</a:t>
            </a:r>
          </a:p>
          <a:p>
            <a:pPr marL="0" indent="0" algn="ctr">
              <a:buNone/>
            </a:pPr>
            <a:r>
              <a:rPr lang="es-ES_tradnl" sz="1600" dirty="0">
                <a:solidFill>
                  <a:srgbClr val="152B48"/>
                </a:solidFill>
                <a:latin typeface="Montserrat" panose="00000500000000000000" pitchFamily="50" charset="0"/>
              </a:rPr>
              <a:t>- Alteración del pH de la piel.</a:t>
            </a:r>
          </a:p>
          <a:p>
            <a:pPr marL="0" indent="0" algn="ctr">
              <a:buNone/>
            </a:pPr>
            <a:r>
              <a:rPr lang="es-ES_tradnl" sz="1600" dirty="0">
                <a:solidFill>
                  <a:srgbClr val="152B48"/>
                </a:solidFill>
                <a:latin typeface="Montserrat" panose="00000500000000000000" pitchFamily="50" charset="0"/>
              </a:rPr>
              <a:t>- Disminución de péptidos antimicrobianos. </a:t>
            </a:r>
          </a:p>
          <a:p>
            <a:pPr marL="0" indent="0" algn="ctr">
              <a:buNone/>
            </a:pPr>
            <a:r>
              <a:rPr lang="es-ES_tradnl" sz="1600" dirty="0">
                <a:solidFill>
                  <a:srgbClr val="152B48"/>
                </a:solidFill>
                <a:latin typeface="Montserrat" panose="00000500000000000000" pitchFamily="50" charset="0"/>
              </a:rPr>
              <a:t>- Aumento en permeabilidad a Ag exógenos y activación inmunológica.</a:t>
            </a:r>
          </a:p>
        </p:txBody>
      </p:sp>
    </p:spTree>
    <p:extLst>
      <p:ext uri="{BB962C8B-B14F-4D97-AF65-F5344CB8AC3E}">
        <p14:creationId xmlns:p14="http://schemas.microsoft.com/office/powerpoint/2010/main" val="3599930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E9545BB-3C39-EA4F-9AFC-4CE2DE43C5FA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id="{10D5A255-CEB3-2345-AF45-AE01820F3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302" y="819555"/>
            <a:ext cx="3552707" cy="1001730"/>
          </a:xfrm>
        </p:spPr>
        <p:txBody>
          <a:bodyPr>
            <a:normAutofit/>
          </a:bodyPr>
          <a:lstStyle/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</a:rPr>
              <a:t>Clínica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32F4C24C-856A-FF45-B162-0669ED9D6152}"/>
              </a:ext>
            </a:extLst>
          </p:cNvPr>
          <p:cNvSpPr txBox="1">
            <a:spLocks/>
          </p:cNvSpPr>
          <p:nvPr/>
        </p:nvSpPr>
        <p:spPr>
          <a:xfrm>
            <a:off x="1270866" y="1840325"/>
            <a:ext cx="10306050" cy="37290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000" dirty="0">
                <a:solidFill>
                  <a:srgbClr val="152B48"/>
                </a:solidFill>
              </a:rPr>
              <a:t>Brotes </a:t>
            </a:r>
            <a:r>
              <a:rPr lang="es-ES_tradnl" sz="2000" b="1" dirty="0">
                <a:solidFill>
                  <a:srgbClr val="152B48"/>
                </a:solidFill>
              </a:rPr>
              <a:t>episódicos</a:t>
            </a:r>
            <a:r>
              <a:rPr lang="es-ES_tradnl" sz="2000" dirty="0">
                <a:solidFill>
                  <a:srgbClr val="152B48"/>
                </a:solidFill>
              </a:rPr>
              <a:t> de eczema que aparecen de acuerdo a patrón característico.</a:t>
            </a:r>
          </a:p>
          <a:p>
            <a:r>
              <a:rPr lang="es-ES_tradnl" sz="2000" b="1" dirty="0">
                <a:solidFill>
                  <a:srgbClr val="152B48"/>
                </a:solidFill>
              </a:rPr>
              <a:t>Prurito</a:t>
            </a:r>
            <a:r>
              <a:rPr lang="es-ES_tradnl" sz="2000" dirty="0">
                <a:solidFill>
                  <a:srgbClr val="152B48"/>
                </a:solidFill>
              </a:rPr>
              <a:t> que comienza en edad temprana.</a:t>
            </a:r>
          </a:p>
          <a:p>
            <a:r>
              <a:rPr lang="es-ES_tradnl" sz="2000" b="1" dirty="0">
                <a:solidFill>
                  <a:srgbClr val="152B48"/>
                </a:solidFill>
              </a:rPr>
              <a:t>Comorbilidades</a:t>
            </a:r>
            <a:r>
              <a:rPr lang="es-ES_tradnl" sz="2000" dirty="0">
                <a:solidFill>
                  <a:srgbClr val="152B48"/>
                </a:solidFill>
              </a:rPr>
              <a:t>: atopia en otros sistemas (rinitis, asma, alergia alimentaria), ictiosis vulgar, queratoconjuntivitis (atópica, vernal), obesidad, síndrome metabólico, anemia, trastornos psiquiátricos.</a:t>
            </a:r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595579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2">
            <a:extLst>
              <a:ext uri="{FF2B5EF4-FFF2-40B4-BE49-F238E27FC236}">
                <a16:creationId xmlns:a16="http://schemas.microsoft.com/office/drawing/2014/main" id="{CBFB504E-B11D-454D-BBAA-6CA14C4DC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9427" y="3693109"/>
            <a:ext cx="7861300" cy="1428926"/>
          </a:xfrm>
        </p:spPr>
        <p:txBody>
          <a:bodyPr>
            <a:normAutofit/>
          </a:bodyPr>
          <a:lstStyle/>
          <a:p>
            <a:pPr algn="r"/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</a:rPr>
              <a:t>Fases de la dermatitis atópica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59AEA2BD-9747-924A-8C6F-584FF1041C32}"/>
              </a:ext>
            </a:extLst>
          </p:cNvPr>
          <p:cNvSpPr txBox="1">
            <a:spLocks/>
          </p:cNvSpPr>
          <p:nvPr/>
        </p:nvSpPr>
        <p:spPr>
          <a:xfrm>
            <a:off x="4616390" y="621145"/>
            <a:ext cx="3343275" cy="2795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sz="2000" u="sng" dirty="0">
                <a:solidFill>
                  <a:schemeClr val="tx1"/>
                </a:solidFill>
              </a:rPr>
              <a:t>INFANTIL </a:t>
            </a:r>
          </a:p>
          <a:p>
            <a:pPr marL="0" indent="0" algn="ctr">
              <a:buNone/>
            </a:pPr>
            <a:r>
              <a:rPr lang="es-ES_tradnl" sz="2000" dirty="0">
                <a:solidFill>
                  <a:schemeClr val="tx1"/>
                </a:solidFill>
              </a:rPr>
              <a:t>(2 - 12 años de edad)</a:t>
            </a:r>
          </a:p>
          <a:p>
            <a:pPr algn="ctr"/>
            <a:r>
              <a:rPr lang="es-ES_tradnl" sz="2000" b="1" dirty="0">
                <a:solidFill>
                  <a:schemeClr val="tx1"/>
                </a:solidFill>
              </a:rPr>
              <a:t>Subagudo</a:t>
            </a:r>
            <a:r>
              <a:rPr lang="es-ES_tradnl" sz="2000" dirty="0">
                <a:solidFill>
                  <a:schemeClr val="tx1"/>
                </a:solidFill>
              </a:rPr>
              <a:t>: excoriaciones, liquenificación.</a:t>
            </a:r>
          </a:p>
          <a:p>
            <a:pPr algn="ctr"/>
            <a:r>
              <a:rPr lang="es-ES_tradnl" sz="2000" b="1" dirty="0">
                <a:solidFill>
                  <a:schemeClr val="tx1"/>
                </a:solidFill>
              </a:rPr>
              <a:t>Superficies flexoras.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CC023ECE-1DFB-6D48-AC34-28C1FE87E5B7}"/>
              </a:ext>
            </a:extLst>
          </p:cNvPr>
          <p:cNvSpPr txBox="1">
            <a:spLocks/>
          </p:cNvSpPr>
          <p:nvPr/>
        </p:nvSpPr>
        <p:spPr>
          <a:xfrm>
            <a:off x="558740" y="621146"/>
            <a:ext cx="3714749" cy="2795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sz="2000" u="sng" dirty="0">
                <a:solidFill>
                  <a:schemeClr val="tx1"/>
                </a:solidFill>
              </a:rPr>
              <a:t>LACTANTE </a:t>
            </a:r>
          </a:p>
          <a:p>
            <a:pPr marL="0" indent="0" algn="ctr">
              <a:buNone/>
            </a:pPr>
            <a:r>
              <a:rPr lang="es-ES_tradnl" sz="2000" dirty="0">
                <a:solidFill>
                  <a:schemeClr val="tx1"/>
                </a:solidFill>
              </a:rPr>
              <a:t>(3 meses - 2 años de edad)</a:t>
            </a:r>
          </a:p>
          <a:p>
            <a:pPr algn="ctr"/>
            <a:r>
              <a:rPr lang="es-ES_tradnl" sz="2000" b="1" dirty="0">
                <a:solidFill>
                  <a:schemeClr val="tx1"/>
                </a:solidFill>
              </a:rPr>
              <a:t>Agudo</a:t>
            </a:r>
            <a:r>
              <a:rPr lang="es-ES_tradnl" sz="2000" dirty="0">
                <a:solidFill>
                  <a:schemeClr val="tx1"/>
                </a:solidFill>
              </a:rPr>
              <a:t>: exudativo.</a:t>
            </a:r>
          </a:p>
          <a:p>
            <a:pPr algn="ctr"/>
            <a:r>
              <a:rPr lang="es-ES_tradnl" sz="2000" b="1" dirty="0">
                <a:solidFill>
                  <a:schemeClr val="tx1"/>
                </a:solidFill>
              </a:rPr>
              <a:t>Cara </a:t>
            </a:r>
            <a:r>
              <a:rPr lang="es-ES_tradnl" sz="2000" dirty="0">
                <a:solidFill>
                  <a:schemeClr val="tx1"/>
                </a:solidFill>
              </a:rPr>
              <a:t>(mejillas), cuello, superficies extensoras, tronco. 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66686A6-896E-7149-8908-DE338B557298}"/>
              </a:ext>
            </a:extLst>
          </p:cNvPr>
          <p:cNvSpPr txBox="1">
            <a:spLocks/>
          </p:cNvSpPr>
          <p:nvPr/>
        </p:nvSpPr>
        <p:spPr>
          <a:xfrm>
            <a:off x="8169215" y="621144"/>
            <a:ext cx="3314699" cy="2795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_tradnl" sz="2000" u="sng" dirty="0">
                <a:solidFill>
                  <a:schemeClr val="tx1"/>
                </a:solidFill>
              </a:rPr>
              <a:t>ADOLESCENTE Y ADULTO </a:t>
            </a:r>
          </a:p>
          <a:p>
            <a:pPr marL="0" indent="0" algn="ctr">
              <a:buNone/>
            </a:pPr>
            <a:r>
              <a:rPr lang="es-ES_tradnl" sz="2000" dirty="0">
                <a:solidFill>
                  <a:schemeClr val="tx1"/>
                </a:solidFill>
              </a:rPr>
              <a:t>(&gt;12 años)</a:t>
            </a:r>
          </a:p>
          <a:p>
            <a:pPr algn="ctr"/>
            <a:r>
              <a:rPr lang="es-ES_tradnl" sz="2000" b="1" dirty="0">
                <a:solidFill>
                  <a:schemeClr val="tx1"/>
                </a:solidFill>
              </a:rPr>
              <a:t>Crónico</a:t>
            </a:r>
            <a:r>
              <a:rPr lang="es-ES_tradnl" sz="2000" dirty="0">
                <a:solidFill>
                  <a:schemeClr val="tx1"/>
                </a:solidFill>
              </a:rPr>
              <a:t>: dorso de manos, párpados y zonas de flexión.</a:t>
            </a:r>
          </a:p>
        </p:txBody>
      </p:sp>
    </p:spTree>
    <p:extLst>
      <p:ext uri="{BB962C8B-B14F-4D97-AF65-F5344CB8AC3E}">
        <p14:creationId xmlns:p14="http://schemas.microsoft.com/office/powerpoint/2010/main" val="1898984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0523E65-FD0A-432C-8749-296790C2DA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722" y="513010"/>
            <a:ext cx="4485479" cy="3403956"/>
          </a:xfrm>
          <a:prstGeom prst="rect">
            <a:avLst/>
          </a:prstGeom>
        </p:spPr>
      </p:pic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AAA576E7-4DC8-4252-848D-20AC41C2F9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02539" y="513010"/>
            <a:ext cx="4313595" cy="583198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Elipse 15">
            <a:extLst>
              <a:ext uri="{FF2B5EF4-FFF2-40B4-BE49-F238E27FC236}">
                <a16:creationId xmlns:a16="http://schemas.microsoft.com/office/drawing/2014/main" id="{F8B3D159-05DC-477F-921D-EFD1A6EE4CD4}"/>
              </a:ext>
            </a:extLst>
          </p:cNvPr>
          <p:cNvSpPr/>
          <p:nvPr/>
        </p:nvSpPr>
        <p:spPr>
          <a:xfrm rot="1314693">
            <a:off x="8622949" y="2363319"/>
            <a:ext cx="688184" cy="410934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E71840E-DB8D-4AC7-8E00-683536397258}"/>
              </a:ext>
            </a:extLst>
          </p:cNvPr>
          <p:cNvSpPr/>
          <p:nvPr/>
        </p:nvSpPr>
        <p:spPr>
          <a:xfrm rot="1188711">
            <a:off x="9396391" y="2671433"/>
            <a:ext cx="675774" cy="486435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3362AE9C-C68D-4C90-AC3B-0891A14FCD9A}"/>
              </a:ext>
            </a:extLst>
          </p:cNvPr>
          <p:cNvSpPr/>
          <p:nvPr/>
        </p:nvSpPr>
        <p:spPr>
          <a:xfrm rot="18575078">
            <a:off x="2234011" y="825140"/>
            <a:ext cx="859098" cy="5887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4112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F2E9B77-ABE2-4E4C-9467-C44D1C6DEA6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8611658" y="1148741"/>
            <a:ext cx="2698755" cy="4748714"/>
          </a:xfrm>
          <a:prstGeom prst="rect">
            <a:avLst/>
          </a:prstGeom>
        </p:spPr>
      </p:pic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B0BDF20C-9D1F-495D-B34B-41C6DFC9B3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4584184" y="2029976"/>
            <a:ext cx="4748715" cy="2986244"/>
          </a:xfrm>
          <a:prstGeom prst="rect">
            <a:avLst/>
          </a:prstGeom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944B0A0F-6980-40D0-B4F7-5EDF91747197}"/>
              </a:ext>
            </a:extLst>
          </p:cNvPr>
          <p:cNvSpPr/>
          <p:nvPr/>
        </p:nvSpPr>
        <p:spPr>
          <a:xfrm rot="20784910">
            <a:off x="6197410" y="2313280"/>
            <a:ext cx="285543" cy="213252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1E6B2B33-E4EA-4784-85BC-D985F49BEBC2}"/>
              </a:ext>
            </a:extLst>
          </p:cNvPr>
          <p:cNvSpPr/>
          <p:nvPr/>
        </p:nvSpPr>
        <p:spPr>
          <a:xfrm>
            <a:off x="6642947" y="2193247"/>
            <a:ext cx="372956" cy="226659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6541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4379FF5-E098-449C-88FD-AF7A2EC7321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5955" y="1820044"/>
            <a:ext cx="4101483" cy="336873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8DCB35E-C132-40B9-986D-4575DC6856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8682293" y="2120428"/>
            <a:ext cx="3760093" cy="261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54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2">
            <a:extLst>
              <a:ext uri="{FF2B5EF4-FFF2-40B4-BE49-F238E27FC236}">
                <a16:creationId xmlns:a16="http://schemas.microsoft.com/office/drawing/2014/main" id="{16172674-CA0D-FF45-9C29-04C331BD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052823"/>
            <a:ext cx="3314700" cy="756076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5693120-D0C0-4AED-B741-EF1C7C3501C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51553" y="1520098"/>
            <a:ext cx="7479950" cy="390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14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/>
          <p:cNvGrpSpPr/>
          <p:nvPr/>
        </p:nvGrpSpPr>
        <p:grpSpPr>
          <a:xfrm>
            <a:off x="531263" y="1845375"/>
            <a:ext cx="2941715" cy="1936235"/>
            <a:chOff x="4118" y="1357788"/>
            <a:chExt cx="1981051" cy="1810385"/>
          </a:xfrm>
        </p:grpSpPr>
        <p:sp>
          <p:nvSpPr>
            <p:cNvPr id="15" name="Rectángulo redondeado 14"/>
            <p:cNvSpPr/>
            <p:nvPr/>
          </p:nvSpPr>
          <p:spPr>
            <a:xfrm>
              <a:off x="4118" y="1357788"/>
              <a:ext cx="1981051" cy="1810385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ángulo 15"/>
            <p:cNvSpPr/>
            <p:nvPr/>
          </p:nvSpPr>
          <p:spPr>
            <a:xfrm>
              <a:off x="92494" y="1446164"/>
              <a:ext cx="1804299" cy="1633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600" dirty="0">
                  <a:solidFill>
                    <a:srgbClr val="152B48"/>
                  </a:solidFill>
                  <a:latin typeface="Montserrat" panose="00000500000000000000" pitchFamily="50" charset="0"/>
                </a:rPr>
                <a:t>Metas</a:t>
              </a:r>
              <a:endParaRPr lang="es-ES" sz="1600" dirty="0">
                <a:solidFill>
                  <a:srgbClr val="152B48"/>
                </a:solidFill>
                <a:latin typeface="Montserrat" panose="00000500000000000000" pitchFamily="50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CO" sz="1600" dirty="0">
                  <a:solidFill>
                    <a:srgbClr val="152B48"/>
                  </a:solidFill>
                  <a:latin typeface="Montserrat" panose="00000500000000000000" pitchFamily="50" charset="0"/>
                </a:rPr>
                <a:t>Reducir síntomas.</a:t>
              </a:r>
              <a:endParaRPr lang="es-ES" sz="1600" dirty="0">
                <a:solidFill>
                  <a:srgbClr val="152B48"/>
                </a:solidFill>
                <a:latin typeface="Montserrat" panose="00000500000000000000" pitchFamily="50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CO" sz="1600" dirty="0">
                  <a:solidFill>
                    <a:srgbClr val="152B48"/>
                  </a:solidFill>
                  <a:latin typeface="Montserrat" panose="00000500000000000000" pitchFamily="50" charset="0"/>
                </a:rPr>
                <a:t>Prevenir exacerbaciones.</a:t>
              </a:r>
              <a:endParaRPr lang="es-ES" sz="1600" dirty="0">
                <a:solidFill>
                  <a:srgbClr val="152B48"/>
                </a:solidFill>
                <a:latin typeface="Montserrat" panose="00000500000000000000" pitchFamily="50" charset="0"/>
              </a:endParaRPr>
            </a:p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CO" sz="1600" dirty="0">
                  <a:solidFill>
                    <a:srgbClr val="152B48"/>
                  </a:solidFill>
                  <a:latin typeface="Montserrat" panose="00000500000000000000" pitchFamily="50" charset="0"/>
                </a:rPr>
                <a:t>Minimizar riesgo terapéutico.</a:t>
              </a:r>
              <a:endParaRPr lang="es-ES" sz="1600" dirty="0">
                <a:solidFill>
                  <a:srgbClr val="152B48"/>
                </a:solidFill>
                <a:latin typeface="Montserrat" panose="00000500000000000000" pitchFamily="50" charset="0"/>
              </a:endParaRPr>
            </a:p>
          </p:txBody>
        </p:sp>
      </p:grpSp>
      <p:grpSp>
        <p:nvGrpSpPr>
          <p:cNvPr id="6" name="Agrupar 5"/>
          <p:cNvGrpSpPr/>
          <p:nvPr/>
        </p:nvGrpSpPr>
        <p:grpSpPr>
          <a:xfrm>
            <a:off x="3703712" y="1845375"/>
            <a:ext cx="2485095" cy="1936235"/>
            <a:chOff x="2084222" y="1357788"/>
            <a:chExt cx="1981051" cy="1810385"/>
          </a:xfrm>
        </p:grpSpPr>
        <p:sp>
          <p:nvSpPr>
            <p:cNvPr id="13" name="Rectángulo redondeado 12"/>
            <p:cNvSpPr/>
            <p:nvPr/>
          </p:nvSpPr>
          <p:spPr>
            <a:xfrm>
              <a:off x="2084222" y="1357788"/>
              <a:ext cx="1981051" cy="1810385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ángulo 13"/>
            <p:cNvSpPr/>
            <p:nvPr/>
          </p:nvSpPr>
          <p:spPr>
            <a:xfrm>
              <a:off x="2172598" y="1446164"/>
              <a:ext cx="1881396" cy="1633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600" dirty="0">
                  <a:solidFill>
                    <a:srgbClr val="152B48"/>
                  </a:solidFill>
                  <a:latin typeface="Montserrat" panose="00000500000000000000" pitchFamily="50" charset="0"/>
                </a:rPr>
                <a:t>Antiinflamatorios tópicos.</a:t>
              </a:r>
              <a:endParaRPr lang="es-ES" sz="1600" dirty="0">
                <a:solidFill>
                  <a:srgbClr val="152B48"/>
                </a:solidFill>
                <a:latin typeface="Montserrat" panose="00000500000000000000" pitchFamily="50" charset="0"/>
              </a:endParaRPr>
            </a:p>
          </p:txBody>
        </p:sp>
      </p:grpSp>
      <p:grpSp>
        <p:nvGrpSpPr>
          <p:cNvPr id="7" name="Agrupar 6"/>
          <p:cNvGrpSpPr/>
          <p:nvPr/>
        </p:nvGrpSpPr>
        <p:grpSpPr>
          <a:xfrm>
            <a:off x="6419541" y="1845376"/>
            <a:ext cx="2258745" cy="1936234"/>
            <a:chOff x="4164326" y="1357788"/>
            <a:chExt cx="1981051" cy="1810385"/>
          </a:xfrm>
        </p:grpSpPr>
        <p:sp>
          <p:nvSpPr>
            <p:cNvPr id="11" name="Rectángulo redondeado 10"/>
            <p:cNvSpPr/>
            <p:nvPr/>
          </p:nvSpPr>
          <p:spPr>
            <a:xfrm>
              <a:off x="4164326" y="1357788"/>
              <a:ext cx="1981051" cy="1810385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4252702" y="1446164"/>
              <a:ext cx="1804299" cy="1633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600" dirty="0">
                  <a:solidFill>
                    <a:srgbClr val="152B48"/>
                  </a:solidFill>
                  <a:latin typeface="Montserrat" panose="00000500000000000000" pitchFamily="50" charset="0"/>
                </a:rPr>
                <a:t>Hidratación cutánea.</a:t>
              </a:r>
              <a:endParaRPr lang="es-ES" sz="1600" dirty="0">
                <a:solidFill>
                  <a:srgbClr val="152B48"/>
                </a:solidFill>
                <a:latin typeface="Montserrat" panose="00000500000000000000" pitchFamily="50" charset="0"/>
              </a:endParaRPr>
            </a:p>
          </p:txBody>
        </p:sp>
      </p:grpSp>
      <p:grpSp>
        <p:nvGrpSpPr>
          <p:cNvPr id="8" name="Agrupar 7"/>
          <p:cNvGrpSpPr/>
          <p:nvPr/>
        </p:nvGrpSpPr>
        <p:grpSpPr>
          <a:xfrm>
            <a:off x="8860878" y="1845377"/>
            <a:ext cx="2941715" cy="1936234"/>
            <a:chOff x="6244430" y="1357788"/>
            <a:chExt cx="1981051" cy="1810385"/>
          </a:xfrm>
        </p:grpSpPr>
        <p:sp>
          <p:nvSpPr>
            <p:cNvPr id="9" name="Rectángulo redondeado 8"/>
            <p:cNvSpPr/>
            <p:nvPr/>
          </p:nvSpPr>
          <p:spPr>
            <a:xfrm>
              <a:off x="6244430" y="1357788"/>
              <a:ext cx="1981051" cy="1810385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ángulo 9"/>
            <p:cNvSpPr/>
            <p:nvPr/>
          </p:nvSpPr>
          <p:spPr>
            <a:xfrm>
              <a:off x="6332806" y="1446164"/>
              <a:ext cx="1804299" cy="1633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600" dirty="0">
                  <a:solidFill>
                    <a:srgbClr val="152B48"/>
                  </a:solidFill>
                  <a:latin typeface="Montserrat" panose="00000500000000000000" pitchFamily="50" charset="0"/>
                </a:rPr>
                <a:t>Casos graves: fototerapia - terapia sistémica y biológica.</a:t>
              </a:r>
              <a:endParaRPr lang="es-ES" sz="1600" dirty="0">
                <a:solidFill>
                  <a:srgbClr val="152B48"/>
                </a:solidFill>
                <a:latin typeface="Montserrat" panose="00000500000000000000" pitchFamily="50" charset="0"/>
              </a:endParaRPr>
            </a:p>
          </p:txBody>
        </p:sp>
      </p:grpSp>
      <p:sp>
        <p:nvSpPr>
          <p:cNvPr id="23" name="Título 2">
            <a:extLst>
              <a:ext uri="{FF2B5EF4-FFF2-40B4-BE49-F238E27FC236}">
                <a16:creationId xmlns:a16="http://schemas.microsoft.com/office/drawing/2014/main" id="{47F23FAE-B150-CD4A-A340-5C4A146A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63" y="994780"/>
            <a:ext cx="3028949" cy="756076"/>
          </a:xfrm>
        </p:spPr>
        <p:txBody>
          <a:bodyPr>
            <a:normAutofit/>
          </a:bodyPr>
          <a:lstStyle/>
          <a:p>
            <a:pPr algn="ctr"/>
            <a:r>
              <a:rPr lang="es-CO" sz="2600" b="1" dirty="0">
                <a:solidFill>
                  <a:srgbClr val="00AAA7"/>
                </a:solidFill>
                <a:latin typeface="Montserrat" panose="00000500000000000000" pitchFamily="50" charset="0"/>
              </a:rPr>
              <a:t>Tratamiento</a:t>
            </a:r>
          </a:p>
        </p:txBody>
      </p:sp>
    </p:spTree>
    <p:extLst>
      <p:ext uri="{BB962C8B-B14F-4D97-AF65-F5344CB8AC3E}">
        <p14:creationId xmlns:p14="http://schemas.microsoft.com/office/powerpoint/2010/main" val="142970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A9E87F01-DE17-554C-A1DF-3F54405B175D}"/>
              </a:ext>
            </a:extLst>
          </p:cNvPr>
          <p:cNvSpPr txBox="1">
            <a:spLocks/>
          </p:cNvSpPr>
          <p:nvPr/>
        </p:nvSpPr>
        <p:spPr>
          <a:xfrm>
            <a:off x="4938508" y="1679971"/>
            <a:ext cx="7062992" cy="42029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dirty="0"/>
              <a:t>Respuesta inflamatoria de la piel inducida por múltiples factores, tanto exógenos como endógenos.</a:t>
            </a:r>
          </a:p>
          <a:p>
            <a:r>
              <a:rPr lang="es-CO" sz="2000" dirty="0"/>
              <a:t>Se clasifica de acuerdo al estadio clínico y el tipo de dermatitis. </a:t>
            </a:r>
          </a:p>
          <a:p>
            <a:r>
              <a:rPr lang="es-CO" sz="2000" dirty="0"/>
              <a:t>Estadio clínico: </a:t>
            </a:r>
          </a:p>
          <a:p>
            <a:pPr>
              <a:buFontTx/>
              <a:buChar char="-"/>
            </a:pPr>
            <a:r>
              <a:rPr lang="es-CO" sz="2000" dirty="0"/>
              <a:t>Agudo: prurito, eritema, exudación, edema, vesículas.</a:t>
            </a:r>
          </a:p>
          <a:p>
            <a:pPr>
              <a:buFontTx/>
              <a:buChar char="-"/>
            </a:pPr>
            <a:r>
              <a:rPr lang="es-CO" sz="2000" dirty="0"/>
              <a:t>Subagudo: prurito, eritema, descamación, costras.</a:t>
            </a:r>
          </a:p>
          <a:p>
            <a:pPr>
              <a:buFontTx/>
              <a:buChar char="-"/>
            </a:pPr>
            <a:r>
              <a:rPr lang="es-CO" sz="2000" dirty="0"/>
              <a:t>Crónico: prurito, excoriaciones, hiperpigmentación, liquenificación.</a:t>
            </a:r>
          </a:p>
        </p:txBody>
      </p:sp>
    </p:spTree>
    <p:extLst>
      <p:ext uri="{BB962C8B-B14F-4D97-AF65-F5344CB8AC3E}">
        <p14:creationId xmlns:p14="http://schemas.microsoft.com/office/powerpoint/2010/main" val="263955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BAAA0F8-284D-E648-87FE-58B14DC54832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B927868-E19A-514B-A553-EB525449F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53" y="562968"/>
            <a:ext cx="6495415" cy="903926"/>
          </a:xfrm>
        </p:spPr>
        <p:txBody>
          <a:bodyPr>
            <a:normAutofit/>
          </a:bodyPr>
          <a:lstStyle/>
          <a:p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Dermatitis de contacto</a:t>
            </a:r>
          </a:p>
        </p:txBody>
      </p: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7D7C4C77-AB40-D345-9BDE-FB094ECE485C}"/>
              </a:ext>
            </a:extLst>
          </p:cNvPr>
          <p:cNvSpPr txBox="1">
            <a:spLocks/>
          </p:cNvSpPr>
          <p:nvPr/>
        </p:nvSpPr>
        <p:spPr>
          <a:xfrm>
            <a:off x="708415" y="1304687"/>
            <a:ext cx="4806477" cy="26431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Contacto de una sustancia externa con la piel.</a:t>
            </a:r>
          </a:p>
          <a:p>
            <a:r>
              <a:rPr lang="es-ES_tradnl" dirty="0">
                <a:solidFill>
                  <a:srgbClr val="152B48"/>
                </a:solidFill>
                <a:latin typeface="Montserrat" panose="00000500000000000000" pitchFamily="50" charset="0"/>
              </a:rPr>
              <a:t>Dermatosis ocupacional más frecuente.</a:t>
            </a:r>
          </a:p>
          <a:p>
            <a:endParaRPr lang="es-CO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F8091626-A85E-A44D-B8E8-508B70B0A79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5350" y="1428794"/>
            <a:ext cx="4458235" cy="44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735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BEACC7C-10BF-4546-832C-7BF94EFBF84A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5 Marcador de contenido">
            <a:extLst>
              <a:ext uri="{FF2B5EF4-FFF2-40B4-BE49-F238E27FC236}">
                <a16:creationId xmlns:a16="http://schemas.microsoft.com/office/drawing/2014/main" id="{06D862FF-A5AF-ED41-8EB3-19A10E133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902079"/>
              </p:ext>
            </p:extLst>
          </p:nvPr>
        </p:nvGraphicFramePr>
        <p:xfrm>
          <a:off x="1733550" y="1708150"/>
          <a:ext cx="9296400" cy="344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635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69F9BC55-4B82-9A41-A4D0-FC6E75694013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794" name="Text Box 3">
            <a:extLst>
              <a:ext uri="{FF2B5EF4-FFF2-40B4-BE49-F238E27FC236}">
                <a16:creationId xmlns:a16="http://schemas.microsoft.com/office/drawing/2014/main" id="{3EA728EF-5318-DA4D-979A-AC9C6B0C5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2125663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2800">
              <a:latin typeface="Times New Roman" panose="02020603050405020304" pitchFamily="18" charset="0"/>
            </a:endParaRPr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id="{0D43BE56-E759-0F4B-8AA0-44C986754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932" y="683911"/>
            <a:ext cx="10912635" cy="1173327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>
                <a:solidFill>
                  <a:srgbClr val="00AAA7"/>
                </a:solidFill>
                <a:latin typeface="Montserrat" panose="00000500000000000000" pitchFamily="50" charset="0"/>
              </a:rPr>
              <a:t>Dermatitis de contacto alérgica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4D2E5B3F-66E9-D04C-AD5F-632ABBB13551}"/>
              </a:ext>
            </a:extLst>
          </p:cNvPr>
          <p:cNvSpPr txBox="1">
            <a:spLocks/>
          </p:cNvSpPr>
          <p:nvPr/>
        </p:nvSpPr>
        <p:spPr>
          <a:xfrm>
            <a:off x="734932" y="1647672"/>
            <a:ext cx="10701645" cy="9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dirty="0"/>
              <a:t>Reacción inmune tipo IV o de hipersensibilidad retardada (mediada por células).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A72F3AEF-F1CA-DC4E-B355-C41880A226DE}"/>
              </a:ext>
            </a:extLst>
          </p:cNvPr>
          <p:cNvSpPr txBox="1">
            <a:spLocks/>
          </p:cNvSpPr>
          <p:nvPr/>
        </p:nvSpPr>
        <p:spPr>
          <a:xfrm>
            <a:off x="1598604" y="2711905"/>
            <a:ext cx="9545401" cy="26431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b="1" dirty="0">
                <a:solidFill>
                  <a:srgbClr val="27B0AA"/>
                </a:solidFill>
              </a:rPr>
              <a:t>Fase aferente </a:t>
            </a:r>
            <a:r>
              <a:rPr lang="es-CO" sz="2000" dirty="0"/>
              <a:t>(</a:t>
            </a:r>
            <a:r>
              <a:rPr lang="es-CO" sz="2000" b="1" dirty="0"/>
              <a:t>sensibilización</a:t>
            </a:r>
            <a:r>
              <a:rPr lang="es-CO" sz="2000" dirty="0"/>
              <a:t>): días a semanas.</a:t>
            </a:r>
          </a:p>
          <a:p>
            <a:pPr marL="0" indent="0" algn="ctr">
              <a:buNone/>
            </a:pPr>
            <a:r>
              <a:rPr lang="es-CO" sz="2000" b="1" dirty="0">
                <a:solidFill>
                  <a:srgbClr val="27B0AA"/>
                </a:solidFill>
              </a:rPr>
              <a:t>Fase eferente </a:t>
            </a:r>
            <a:r>
              <a:rPr lang="es-CO" sz="2000" dirty="0"/>
              <a:t>(</a:t>
            </a:r>
            <a:r>
              <a:rPr lang="es-CO" sz="2000" b="1" dirty="0"/>
              <a:t>reacción clínica</a:t>
            </a:r>
            <a:r>
              <a:rPr lang="es-CO" sz="2000" dirty="0"/>
              <a:t>): 48 horas.</a:t>
            </a:r>
          </a:p>
          <a:p>
            <a:pPr marL="0" indent="0" algn="ctr">
              <a:buNone/>
            </a:pPr>
            <a:r>
              <a:rPr lang="es-CO" sz="2000" dirty="0"/>
              <a:t>Frecuentes las recaídas “</a:t>
            </a:r>
            <a:r>
              <a:rPr lang="es-CO" sz="2000" b="1" dirty="0"/>
              <a:t>IDES</a:t>
            </a:r>
            <a:r>
              <a:rPr lang="es-CO" sz="20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590577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016FF93-605C-6F4F-BBF7-14808A6F6DB8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88881BD-6101-5C42-9C35-A0F1F433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312" y="837457"/>
            <a:ext cx="2815590" cy="725264"/>
          </a:xfrm>
        </p:spPr>
        <p:txBody>
          <a:bodyPr>
            <a:norm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</a:rPr>
              <a:t>Níquel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3D1B770-1DE5-744F-8298-85169D8CCA5E}"/>
              </a:ext>
            </a:extLst>
          </p:cNvPr>
          <p:cNvSpPr txBox="1">
            <a:spLocks/>
          </p:cNvSpPr>
          <p:nvPr/>
        </p:nvSpPr>
        <p:spPr>
          <a:xfrm>
            <a:off x="915312" y="1523191"/>
            <a:ext cx="3685263" cy="26431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000" dirty="0"/>
              <a:t>- Joyas de fantasía.</a:t>
            </a:r>
          </a:p>
          <a:p>
            <a:pPr>
              <a:buFontTx/>
              <a:buChar char="-"/>
            </a:pPr>
            <a:r>
              <a:rPr lang="es-CO" sz="2000" dirty="0"/>
              <a:t>Monedas, llaves.</a:t>
            </a:r>
          </a:p>
          <a:p>
            <a:pPr>
              <a:buFontTx/>
              <a:buChar char="-"/>
            </a:pPr>
            <a:r>
              <a:rPr lang="es-CO" sz="2000" dirty="0"/>
              <a:t>Cierres, broches.</a:t>
            </a:r>
          </a:p>
          <a:p>
            <a:pPr>
              <a:buFontTx/>
              <a:buChar char="-"/>
            </a:pPr>
            <a:r>
              <a:rPr lang="es-CO" sz="2000" dirty="0"/>
              <a:t>Botones.</a:t>
            </a:r>
          </a:p>
          <a:p>
            <a:pPr>
              <a:buFontTx/>
              <a:buChar char="-"/>
            </a:pPr>
            <a:r>
              <a:rPr lang="es-CO" sz="2000" dirty="0"/>
              <a:t>Objetos metálicos.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AB7C1C0-A2F8-D045-9268-0E9D4E52D7D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0528" y="1336193"/>
            <a:ext cx="5961144" cy="447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25824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016FF93-605C-6F4F-BBF7-14808A6F6DB8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id="{74D074B1-6562-6F4C-BD07-ECA9C247531E}"/>
              </a:ext>
            </a:extLst>
          </p:cNvPr>
          <p:cNvSpPr txBox="1">
            <a:spLocks/>
          </p:cNvSpPr>
          <p:nvPr/>
        </p:nvSpPr>
        <p:spPr>
          <a:xfrm>
            <a:off x="503106" y="645568"/>
            <a:ext cx="6436599" cy="1070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sz="2800" dirty="0"/>
              <a:t>Cosméticos y productos de aseo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E33D8984-4834-DB40-9E32-1019448481F2}"/>
              </a:ext>
            </a:extLst>
          </p:cNvPr>
          <p:cNvSpPr txBox="1">
            <a:spLocks/>
          </p:cNvSpPr>
          <p:nvPr/>
        </p:nvSpPr>
        <p:spPr>
          <a:xfrm>
            <a:off x="503106" y="1364713"/>
            <a:ext cx="4724054" cy="3126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s-CO" sz="2000" dirty="0"/>
              <a:t>Barnices: toluidina, acetona, fucsina, labiales.</a:t>
            </a:r>
          </a:p>
          <a:p>
            <a:pPr>
              <a:buFontTx/>
              <a:buChar char="-"/>
            </a:pPr>
            <a:r>
              <a:rPr lang="es-CO" sz="2000" dirty="0"/>
              <a:t>Desodorantes, </a:t>
            </a:r>
            <a:r>
              <a:rPr lang="es-CO" sz="2000" dirty="0">
                <a:solidFill>
                  <a:srgbClr val="152B48"/>
                </a:solidFill>
              </a:rPr>
              <a:t>perfumes</a:t>
            </a:r>
            <a:r>
              <a:rPr lang="es-CO" sz="2000" dirty="0"/>
              <a:t>, bergamota.</a:t>
            </a:r>
          </a:p>
          <a:p>
            <a:pPr>
              <a:buFontTx/>
              <a:buChar char="-"/>
            </a:pPr>
            <a:r>
              <a:rPr lang="es-CO" sz="2000" dirty="0"/>
              <a:t>Cremas: bálsamo del Perú.</a:t>
            </a:r>
          </a:p>
          <a:p>
            <a:pPr>
              <a:buFontTx/>
              <a:buChar char="-"/>
            </a:pPr>
            <a:r>
              <a:rPr lang="es-CO" sz="2000" dirty="0"/>
              <a:t>Tinturas: </a:t>
            </a:r>
            <a:r>
              <a:rPr lang="es-CO" sz="2000" dirty="0" err="1"/>
              <a:t>parafenilendiamina</a:t>
            </a:r>
            <a:r>
              <a:rPr lang="es-CO" sz="2000" dirty="0"/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3BFB315-DB74-0148-BA5C-B90096BBAE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7658828" y="510047"/>
            <a:ext cx="3814049" cy="295335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B11B214-3DA0-2B4C-8232-8A5B44AF4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2165" y="3786666"/>
            <a:ext cx="3950583" cy="271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44839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016FF93-605C-6F4F-BBF7-14808A6F6DB8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id="{74D074B1-6562-6F4C-BD07-ECA9C247531E}"/>
              </a:ext>
            </a:extLst>
          </p:cNvPr>
          <p:cNvSpPr txBox="1">
            <a:spLocks/>
          </p:cNvSpPr>
          <p:nvPr/>
        </p:nvSpPr>
        <p:spPr>
          <a:xfrm>
            <a:off x="807149" y="1056540"/>
            <a:ext cx="6355855" cy="1070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sz="3600" dirty="0"/>
              <a:t>Cementos y dicromatos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E33D8984-4834-DB40-9E32-1019448481F2}"/>
              </a:ext>
            </a:extLst>
          </p:cNvPr>
          <p:cNvSpPr txBox="1">
            <a:spLocks/>
          </p:cNvSpPr>
          <p:nvPr/>
        </p:nvSpPr>
        <p:spPr>
          <a:xfrm>
            <a:off x="807149" y="1698088"/>
            <a:ext cx="2971108" cy="3126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s-CO" sz="2400" dirty="0">
                <a:solidFill>
                  <a:srgbClr val="152B48"/>
                </a:solidFill>
              </a:rPr>
              <a:t>Cemento.</a:t>
            </a:r>
          </a:p>
          <a:p>
            <a:pPr>
              <a:buFontTx/>
              <a:buChar char="-"/>
            </a:pPr>
            <a:r>
              <a:rPr lang="es-CO" sz="2400" dirty="0">
                <a:solidFill>
                  <a:srgbClr val="152B48"/>
                </a:solidFill>
              </a:rPr>
              <a:t>Pinturas.</a:t>
            </a:r>
          </a:p>
          <a:p>
            <a:pPr>
              <a:buFontTx/>
              <a:buChar char="-"/>
            </a:pPr>
            <a:r>
              <a:rPr lang="es-CO" sz="2400" dirty="0">
                <a:solidFill>
                  <a:srgbClr val="152B48"/>
                </a:solidFill>
              </a:rPr>
              <a:t>Resinas.</a:t>
            </a:r>
          </a:p>
          <a:p>
            <a:pPr>
              <a:buFontTx/>
              <a:buChar char="-"/>
            </a:pPr>
            <a:r>
              <a:rPr lang="es-CO" sz="2400" dirty="0">
                <a:solidFill>
                  <a:srgbClr val="152B48"/>
                </a:solidFill>
              </a:rPr>
              <a:t>Cerillas.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65489DC-7340-3445-BD22-C08986769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678747" y="1849756"/>
            <a:ext cx="4732601" cy="354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163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016FF93-605C-6F4F-BBF7-14808A6F6DB8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id="{74D074B1-6562-6F4C-BD07-ECA9C247531E}"/>
              </a:ext>
            </a:extLst>
          </p:cNvPr>
          <p:cNvSpPr txBox="1">
            <a:spLocks/>
          </p:cNvSpPr>
          <p:nvPr/>
        </p:nvSpPr>
        <p:spPr>
          <a:xfrm>
            <a:off x="-185286" y="945111"/>
            <a:ext cx="3999808" cy="1070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600" dirty="0"/>
              <a:t>Calzado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E33D8984-4834-DB40-9E32-1019448481F2}"/>
              </a:ext>
            </a:extLst>
          </p:cNvPr>
          <p:cNvSpPr txBox="1">
            <a:spLocks/>
          </p:cNvSpPr>
          <p:nvPr/>
        </p:nvSpPr>
        <p:spPr>
          <a:xfrm>
            <a:off x="836792" y="1587320"/>
            <a:ext cx="3974408" cy="16929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s-CO" sz="2400" dirty="0"/>
              <a:t>Cuero: cromatos y colorantes.</a:t>
            </a:r>
          </a:p>
          <a:p>
            <a:pPr>
              <a:buFontTx/>
              <a:buChar char="-"/>
            </a:pPr>
            <a:r>
              <a:rPr lang="es-CO" sz="2400" dirty="0"/>
              <a:t>Caucho.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DCCB39D-BDB2-194A-BF60-8C2AA68C5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286" y="1182970"/>
            <a:ext cx="5989413" cy="449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8606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016FF93-605C-6F4F-BBF7-14808A6F6DB8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id="{74D074B1-6562-6F4C-BD07-ECA9C247531E}"/>
              </a:ext>
            </a:extLst>
          </p:cNvPr>
          <p:cNvSpPr txBox="1">
            <a:spLocks/>
          </p:cNvSpPr>
          <p:nvPr/>
        </p:nvSpPr>
        <p:spPr>
          <a:xfrm>
            <a:off x="875992" y="829697"/>
            <a:ext cx="3999808" cy="1070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sz="2800" dirty="0"/>
              <a:t>Aerotransportados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E33D8984-4834-DB40-9E32-1019448481F2}"/>
              </a:ext>
            </a:extLst>
          </p:cNvPr>
          <p:cNvSpPr txBox="1">
            <a:spLocks/>
          </p:cNvSpPr>
          <p:nvPr/>
        </p:nvSpPr>
        <p:spPr>
          <a:xfrm>
            <a:off x="875992" y="1364713"/>
            <a:ext cx="4945958" cy="26029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s-CO" sz="2200" dirty="0"/>
              <a:t>Piel expuesta.</a:t>
            </a:r>
          </a:p>
          <a:p>
            <a:pPr>
              <a:buFontTx/>
              <a:buChar char="-"/>
            </a:pPr>
            <a:r>
              <a:rPr lang="es-CO" sz="2200" dirty="0"/>
              <a:t>Zonas submentoniana y retroauricular.</a:t>
            </a:r>
          </a:p>
          <a:p>
            <a:pPr>
              <a:buFontTx/>
              <a:buChar char="-"/>
            </a:pPr>
            <a:r>
              <a:rPr lang="es-CO" sz="2200" dirty="0"/>
              <a:t>Respeta zonas cubiertas.</a:t>
            </a:r>
          </a:p>
          <a:p>
            <a:pPr>
              <a:buFontTx/>
              <a:buChar char="-"/>
            </a:pPr>
            <a:r>
              <a:rPr lang="es-CO" sz="2200" dirty="0"/>
              <a:t>Puede semejarse a reacciones </a:t>
            </a:r>
            <a:r>
              <a:rPr lang="es-CO" sz="2200" dirty="0" err="1"/>
              <a:t>fotoinducidas</a:t>
            </a:r>
            <a:r>
              <a:rPr lang="es-CO" sz="2200" dirty="0"/>
              <a:t>.</a:t>
            </a:r>
          </a:p>
        </p:txBody>
      </p:sp>
      <p:pic>
        <p:nvPicPr>
          <p:cNvPr id="10" name="Picture 4" descr="D:\dermatología\fotos pacientes guardados\P1140059.JPG">
            <a:extLst>
              <a:ext uri="{FF2B5EF4-FFF2-40B4-BE49-F238E27FC236}">
                <a16:creationId xmlns:a16="http://schemas.microsoft.com/office/drawing/2014/main" id="{21BA2535-C424-4B46-B547-5870DA272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5390" y="766720"/>
            <a:ext cx="3993378" cy="5324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464461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016FF93-605C-6F4F-BBF7-14808A6F6DB8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id="{74D074B1-6562-6F4C-BD07-ECA9C247531E}"/>
              </a:ext>
            </a:extLst>
          </p:cNvPr>
          <p:cNvSpPr txBox="1">
            <a:spLocks/>
          </p:cNvSpPr>
          <p:nvPr/>
        </p:nvSpPr>
        <p:spPr>
          <a:xfrm>
            <a:off x="1128631" y="1089898"/>
            <a:ext cx="3074405" cy="84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Prendas </a:t>
            </a:r>
          </a:p>
          <a:p>
            <a:pPr algn="ctr"/>
            <a:r>
              <a:rPr lang="es-CO" dirty="0"/>
              <a:t>textiles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E33D8984-4834-DB40-9E32-1019448481F2}"/>
              </a:ext>
            </a:extLst>
          </p:cNvPr>
          <p:cNvSpPr txBox="1">
            <a:spLocks/>
          </p:cNvSpPr>
          <p:nvPr/>
        </p:nvSpPr>
        <p:spPr>
          <a:xfrm>
            <a:off x="967996" y="1937568"/>
            <a:ext cx="3235040" cy="25995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s-CO" sz="2400" dirty="0"/>
              <a:t>Colorantes.</a:t>
            </a:r>
          </a:p>
          <a:p>
            <a:pPr algn="ctr">
              <a:buFontTx/>
              <a:buChar char="-"/>
            </a:pPr>
            <a:r>
              <a:rPr lang="es-CO" sz="2400" dirty="0"/>
              <a:t>Formaldehído.</a:t>
            </a:r>
          </a:p>
          <a:p>
            <a:pPr algn="ctr">
              <a:buFontTx/>
              <a:buChar char="-"/>
            </a:pPr>
            <a:r>
              <a:rPr lang="es-CO" sz="2400" dirty="0"/>
              <a:t>Lycra.</a:t>
            </a:r>
          </a:p>
          <a:p>
            <a:pPr algn="ctr">
              <a:buFontTx/>
              <a:buChar char="-"/>
            </a:pPr>
            <a:r>
              <a:rPr lang="es-CO" sz="2400" dirty="0"/>
              <a:t>Caucho.</a:t>
            </a:r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id="{AE0F6A6D-5FF5-394B-B336-D0E5B98A3FDC}"/>
              </a:ext>
            </a:extLst>
          </p:cNvPr>
          <p:cNvSpPr txBox="1">
            <a:spLocks/>
          </p:cNvSpPr>
          <p:nvPr/>
        </p:nvSpPr>
        <p:spPr>
          <a:xfrm>
            <a:off x="4011844" y="1089898"/>
            <a:ext cx="3999808" cy="1070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Medicamentos </a:t>
            </a:r>
          </a:p>
          <a:p>
            <a:pPr algn="ctr"/>
            <a:r>
              <a:rPr lang="es-CO" dirty="0"/>
              <a:t>tópicos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2C61B100-DC12-D74C-99ED-85FF938CF5FA}"/>
              </a:ext>
            </a:extLst>
          </p:cNvPr>
          <p:cNvSpPr txBox="1">
            <a:spLocks/>
          </p:cNvSpPr>
          <p:nvPr/>
        </p:nvSpPr>
        <p:spPr>
          <a:xfrm>
            <a:off x="4203036" y="1937568"/>
            <a:ext cx="3617424" cy="250553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s-CO" sz="2400" dirty="0"/>
              <a:t>Antibióticos.</a:t>
            </a:r>
          </a:p>
          <a:p>
            <a:pPr algn="ctr">
              <a:buFontTx/>
              <a:buChar char="-"/>
            </a:pPr>
            <a:r>
              <a:rPr lang="es-CO" sz="2400" dirty="0"/>
              <a:t>Anestésicos.</a:t>
            </a:r>
          </a:p>
          <a:p>
            <a:pPr algn="ctr">
              <a:buFontTx/>
              <a:buChar char="-"/>
            </a:pPr>
            <a:r>
              <a:rPr lang="es-CO" sz="2400" dirty="0"/>
              <a:t>Antimicóticos.</a:t>
            </a:r>
          </a:p>
          <a:p>
            <a:pPr algn="ctr">
              <a:buFontTx/>
              <a:buChar char="-"/>
            </a:pPr>
            <a:r>
              <a:rPr lang="es-CO" sz="2400" dirty="0"/>
              <a:t>Antisolares.</a:t>
            </a:r>
          </a:p>
        </p:txBody>
      </p:sp>
      <p:sp>
        <p:nvSpPr>
          <p:cNvPr id="11" name="Título 2">
            <a:extLst>
              <a:ext uri="{FF2B5EF4-FFF2-40B4-BE49-F238E27FC236}">
                <a16:creationId xmlns:a16="http://schemas.microsoft.com/office/drawing/2014/main" id="{AECAD159-57C8-3745-8838-DA3BBB045B43}"/>
              </a:ext>
            </a:extLst>
          </p:cNvPr>
          <p:cNvSpPr txBox="1">
            <a:spLocks/>
          </p:cNvSpPr>
          <p:nvPr/>
        </p:nvSpPr>
        <p:spPr>
          <a:xfrm>
            <a:off x="7735254" y="1128171"/>
            <a:ext cx="3447012" cy="1070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Material de curación</a:t>
            </a: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4605DB5B-C912-4D4C-8254-16CCFCBD93E8}"/>
              </a:ext>
            </a:extLst>
          </p:cNvPr>
          <p:cNvSpPr txBox="1">
            <a:spLocks/>
          </p:cNvSpPr>
          <p:nvPr/>
        </p:nvSpPr>
        <p:spPr>
          <a:xfrm>
            <a:off x="7650048" y="1937568"/>
            <a:ext cx="3617424" cy="24289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Char char="-"/>
            </a:pPr>
            <a:r>
              <a:rPr lang="es-CO" sz="2400" dirty="0" err="1"/>
              <a:t>Mercuriocromo</a:t>
            </a:r>
            <a:r>
              <a:rPr lang="es-CO" sz="2400" dirty="0"/>
              <a:t>.</a:t>
            </a:r>
          </a:p>
          <a:p>
            <a:pPr algn="ctr">
              <a:buFontTx/>
              <a:buChar char="-"/>
            </a:pPr>
            <a:r>
              <a:rPr lang="es-CO" sz="2400" dirty="0" err="1"/>
              <a:t>Timerosal</a:t>
            </a:r>
            <a:r>
              <a:rPr lang="es-CO" sz="2400" dirty="0"/>
              <a:t>.</a:t>
            </a:r>
          </a:p>
          <a:p>
            <a:pPr algn="ctr">
              <a:buFontTx/>
              <a:buChar char="-"/>
            </a:pPr>
            <a:r>
              <a:rPr lang="es-CO" sz="2400" dirty="0"/>
              <a:t>Esparadrapo.</a:t>
            </a:r>
          </a:p>
          <a:p>
            <a:pPr algn="ctr">
              <a:buFontTx/>
              <a:buChar char="-"/>
            </a:pPr>
            <a:r>
              <a:rPr lang="es-CO" sz="2400" dirty="0"/>
              <a:t>Microporo.</a:t>
            </a:r>
          </a:p>
        </p:txBody>
      </p:sp>
    </p:spTree>
    <p:extLst>
      <p:ext uri="{BB962C8B-B14F-4D97-AF65-F5344CB8AC3E}">
        <p14:creationId xmlns:p14="http://schemas.microsoft.com/office/powerpoint/2010/main" val="107174807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535207AC-75F4-8F47-816B-E40526C425A2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8372" name="Picture 4" descr="http://www.almanaqueazul.org/images/lospanama/manzanillo_r.JPG">
            <a:extLst>
              <a:ext uri="{FF2B5EF4-FFF2-40B4-BE49-F238E27FC236}">
                <a16:creationId xmlns:a16="http://schemas.microsoft.com/office/drawing/2014/main" id="{03AFD4D7-10A9-1E4A-AB04-7BF5C8515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889" y="815772"/>
            <a:ext cx="2494565" cy="280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6" descr="http://www.drapc.min-agricultura.pt/images/fotos/crisantemos_spray.jpg">
            <a:extLst>
              <a:ext uri="{FF2B5EF4-FFF2-40B4-BE49-F238E27FC236}">
                <a16:creationId xmlns:a16="http://schemas.microsoft.com/office/drawing/2014/main" id="{45FB5F3B-1ACA-7B4D-84EF-B2263EAB1D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27361" y="815772"/>
            <a:ext cx="3198768" cy="280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Picture 8" descr="http://www.usatourist.com/photos/adventure/poisonivy1a.jpg">
            <a:extLst>
              <a:ext uri="{FF2B5EF4-FFF2-40B4-BE49-F238E27FC236}">
                <a16:creationId xmlns:a16="http://schemas.microsoft.com/office/drawing/2014/main" id="{7D0B5E26-7FAF-F84A-B5D4-3386D9664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2212" y="3674620"/>
            <a:ext cx="2293917" cy="2579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5" name="Picture 10" descr="http://hifasdaterra.com/cogumelame/wp-content/uploads/2008/06/planta-en-primavera-003.jpg">
            <a:extLst>
              <a:ext uri="{FF2B5EF4-FFF2-40B4-BE49-F238E27FC236}">
                <a16:creationId xmlns:a16="http://schemas.microsoft.com/office/drawing/2014/main" id="{C75B41C3-9024-5A40-BBE4-AA9E9B379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889" y="3692806"/>
            <a:ext cx="3414827" cy="2561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C21D6492-9C52-714C-958B-887DCC45314B}"/>
              </a:ext>
            </a:extLst>
          </p:cNvPr>
          <p:cNvSpPr txBox="1">
            <a:spLocks/>
          </p:cNvSpPr>
          <p:nvPr/>
        </p:nvSpPr>
        <p:spPr>
          <a:xfrm>
            <a:off x="981566" y="1722411"/>
            <a:ext cx="3321771" cy="25995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s-CO" sz="2000" dirty="0">
                <a:solidFill>
                  <a:srgbClr val="152B48"/>
                </a:solidFill>
              </a:rPr>
              <a:t>Manzanillo.</a:t>
            </a:r>
          </a:p>
          <a:p>
            <a:pPr>
              <a:buFontTx/>
              <a:buChar char="-"/>
            </a:pPr>
            <a:r>
              <a:rPr lang="es-CO" sz="2000" dirty="0">
                <a:solidFill>
                  <a:srgbClr val="152B48"/>
                </a:solidFill>
              </a:rPr>
              <a:t>Hiedra venenosa.</a:t>
            </a:r>
          </a:p>
          <a:p>
            <a:pPr>
              <a:buFontTx/>
              <a:buChar char="-"/>
            </a:pPr>
            <a:r>
              <a:rPr lang="es-CO" sz="2000" dirty="0">
                <a:solidFill>
                  <a:srgbClr val="152B48"/>
                </a:solidFill>
              </a:rPr>
              <a:t>Crisantemo.</a:t>
            </a:r>
          </a:p>
          <a:p>
            <a:pPr>
              <a:buFontTx/>
              <a:buChar char="-"/>
            </a:pPr>
            <a:r>
              <a:rPr lang="es-CO" sz="2000" dirty="0">
                <a:solidFill>
                  <a:srgbClr val="152B48"/>
                </a:solidFill>
              </a:rPr>
              <a:t>Primavera.</a:t>
            </a:r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id="{946BE39C-1EB2-A64E-BEF0-E1C93E707343}"/>
              </a:ext>
            </a:extLst>
          </p:cNvPr>
          <p:cNvSpPr txBox="1">
            <a:spLocks/>
          </p:cNvSpPr>
          <p:nvPr/>
        </p:nvSpPr>
        <p:spPr>
          <a:xfrm>
            <a:off x="961342" y="815772"/>
            <a:ext cx="4827181" cy="11561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Dermatitis </a:t>
            </a:r>
            <a:r>
              <a:rPr lang="es-CO" dirty="0" err="1"/>
              <a:t>venenata</a:t>
            </a:r>
            <a:endParaRPr lang="es-CO" dirty="0"/>
          </a:p>
          <a:p>
            <a:r>
              <a:rPr lang="es-CO" dirty="0"/>
              <a:t>(por plantas)</a:t>
            </a:r>
          </a:p>
        </p:txBody>
      </p:sp>
    </p:spTree>
    <p:extLst>
      <p:ext uri="{BB962C8B-B14F-4D97-AF65-F5344CB8AC3E}">
        <p14:creationId xmlns:p14="http://schemas.microsoft.com/office/powerpoint/2010/main" val="2336019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rmatitis de contacto a sulfas">
            <a:extLst>
              <a:ext uri="{FF2B5EF4-FFF2-40B4-BE49-F238E27FC236}">
                <a16:creationId xmlns:a16="http://schemas.microsoft.com/office/drawing/2014/main" id="{C3BFBFF3-6C41-4FD0-A1A2-7AA7D36B8C4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11945" y="1084117"/>
            <a:ext cx="3625118" cy="2719171"/>
          </a:xfrm>
        </p:spPr>
      </p:pic>
      <p:pic>
        <p:nvPicPr>
          <p:cNvPr id="5" name="Picture 5" descr="C:\Documents and Settings\zully\Escritorio\P1090312.JPG">
            <a:extLst>
              <a:ext uri="{FF2B5EF4-FFF2-40B4-BE49-F238E27FC236}">
                <a16:creationId xmlns:a16="http://schemas.microsoft.com/office/drawing/2014/main" id="{94A9B4CC-4B02-4369-B0AA-6863E4B96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13115" y="2778659"/>
            <a:ext cx="3859893" cy="289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>
            <a:extLst>
              <a:ext uri="{FF2B5EF4-FFF2-40B4-BE49-F238E27FC236}">
                <a16:creationId xmlns:a16="http://schemas.microsoft.com/office/drawing/2014/main" id="{73373805-163B-41B9-9BE7-7F5E01A85BF2}"/>
              </a:ext>
            </a:extLst>
          </p:cNvPr>
          <p:cNvSpPr txBox="1">
            <a:spLocks noChangeArrowheads="1"/>
          </p:cNvSpPr>
          <p:nvPr/>
        </p:nvSpPr>
        <p:spPr>
          <a:xfrm>
            <a:off x="391649" y="2138903"/>
            <a:ext cx="4553162" cy="5608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" altLang="es-ES" sz="3600" dirty="0"/>
              <a:t>Eccema agudo</a:t>
            </a:r>
          </a:p>
        </p:txBody>
      </p:sp>
    </p:spTree>
    <p:extLst>
      <p:ext uri="{BB962C8B-B14F-4D97-AF65-F5344CB8AC3E}">
        <p14:creationId xmlns:p14="http://schemas.microsoft.com/office/powerpoint/2010/main" val="2199353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EBBF5D3-94CD-F34B-BC0E-7FDEF131A046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9394" name="Picture 2" descr="Eczemas y eritrodermia 003">
            <a:extLst>
              <a:ext uri="{FF2B5EF4-FFF2-40B4-BE49-F238E27FC236}">
                <a16:creationId xmlns:a16="http://schemas.microsoft.com/office/drawing/2014/main" id="{0DE1097B-960F-0947-988E-4919846A2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0057" y="510047"/>
            <a:ext cx="3731673" cy="58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5" name="Picture 3" descr="Eczemas y eritrodermia 051">
            <a:extLst>
              <a:ext uri="{FF2B5EF4-FFF2-40B4-BE49-F238E27FC236}">
                <a16:creationId xmlns:a16="http://schemas.microsoft.com/office/drawing/2014/main" id="{FDCDFF8C-627A-F744-A2B7-D2E3BA72C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5970" y="510047"/>
            <a:ext cx="5033380" cy="33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501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69F9BC55-4B82-9A41-A4D0-FC6E75694013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794" name="Text Box 3">
            <a:extLst>
              <a:ext uri="{FF2B5EF4-FFF2-40B4-BE49-F238E27FC236}">
                <a16:creationId xmlns:a16="http://schemas.microsoft.com/office/drawing/2014/main" id="{3EA728EF-5318-DA4D-979A-AC9C6B0C5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2125663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2800">
              <a:latin typeface="Times New Roman" panose="02020603050405020304" pitchFamily="18" charset="0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A72F3AEF-F1CA-DC4E-B355-C41880A226DE}"/>
              </a:ext>
            </a:extLst>
          </p:cNvPr>
          <p:cNvSpPr txBox="1">
            <a:spLocks/>
          </p:cNvSpPr>
          <p:nvPr/>
        </p:nvSpPr>
        <p:spPr>
          <a:xfrm>
            <a:off x="277150" y="1830443"/>
            <a:ext cx="11637699" cy="26431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dirty="0"/>
              <a:t>Inflamación por el daño </a:t>
            </a:r>
            <a:r>
              <a:rPr lang="es-CO" b="1" dirty="0"/>
              <a:t>físico</a:t>
            </a:r>
            <a:r>
              <a:rPr lang="es-CO" dirty="0"/>
              <a:t> o </a:t>
            </a:r>
            <a:r>
              <a:rPr lang="es-CO" b="1" dirty="0"/>
              <a:t>químico</a:t>
            </a:r>
            <a:r>
              <a:rPr lang="es-CO" dirty="0"/>
              <a:t> causado </a:t>
            </a:r>
          </a:p>
          <a:p>
            <a:pPr marL="0" indent="0" algn="ctr">
              <a:buNone/>
            </a:pPr>
            <a:r>
              <a:rPr lang="es-CO" dirty="0"/>
              <a:t>por el contacto con sustancias irritantes fuertes o </a:t>
            </a:r>
          </a:p>
          <a:p>
            <a:pPr marL="0" indent="0" algn="ctr">
              <a:buNone/>
            </a:pPr>
            <a:r>
              <a:rPr lang="es-CO" dirty="0"/>
              <a:t>débiles (ácidos o álcalis).</a:t>
            </a:r>
          </a:p>
          <a:p>
            <a:pPr marL="0" indent="0" algn="ctr">
              <a:buNone/>
            </a:pPr>
            <a:r>
              <a:rPr lang="es-CO" b="1" dirty="0"/>
              <a:t>No hay sensibilización </a:t>
            </a:r>
            <a:r>
              <a:rPr lang="es-CO" dirty="0"/>
              <a:t>ni reacción inmune.</a:t>
            </a:r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id="{225E802E-502B-CA4D-8DCA-F53C78CB9B3B}"/>
              </a:ext>
            </a:extLst>
          </p:cNvPr>
          <p:cNvSpPr txBox="1">
            <a:spLocks/>
          </p:cNvSpPr>
          <p:nvPr/>
        </p:nvSpPr>
        <p:spPr>
          <a:xfrm>
            <a:off x="1738350" y="969539"/>
            <a:ext cx="8715297" cy="11561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600" dirty="0"/>
              <a:t>Dermatitis de contacto irritativa</a:t>
            </a:r>
          </a:p>
        </p:txBody>
      </p:sp>
    </p:spTree>
    <p:extLst>
      <p:ext uri="{BB962C8B-B14F-4D97-AF65-F5344CB8AC3E}">
        <p14:creationId xmlns:p14="http://schemas.microsoft.com/office/powerpoint/2010/main" val="1328953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69F9BC55-4B82-9A41-A4D0-FC6E75694013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794" name="Text Box 3">
            <a:extLst>
              <a:ext uri="{FF2B5EF4-FFF2-40B4-BE49-F238E27FC236}">
                <a16:creationId xmlns:a16="http://schemas.microsoft.com/office/drawing/2014/main" id="{3EA728EF-5318-DA4D-979A-AC9C6B0C5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2125663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2800">
              <a:latin typeface="Times New Roman" panose="02020603050405020304" pitchFamily="18" charset="0"/>
            </a:endParaRP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A72F3AEF-F1CA-DC4E-B355-C41880A226DE}"/>
              </a:ext>
            </a:extLst>
          </p:cNvPr>
          <p:cNvSpPr txBox="1">
            <a:spLocks/>
          </p:cNvSpPr>
          <p:nvPr/>
        </p:nvSpPr>
        <p:spPr>
          <a:xfrm>
            <a:off x="2126769" y="1505610"/>
            <a:ext cx="9545401" cy="26431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400" dirty="0"/>
              <a:t>Concentración y propiedades de la sustancia.</a:t>
            </a:r>
          </a:p>
          <a:p>
            <a:r>
              <a:rPr lang="es-CO" sz="2400" dirty="0"/>
              <a:t>Tiempo y frecuencia del contacto.</a:t>
            </a:r>
          </a:p>
          <a:p>
            <a:r>
              <a:rPr lang="es-CO" sz="2400" dirty="0"/>
              <a:t>Temperatura y oclusión.</a:t>
            </a:r>
          </a:p>
          <a:p>
            <a:r>
              <a:rPr lang="es-CO" sz="2400" dirty="0"/>
              <a:t>Susceptibilidad individual a las sustancias.</a:t>
            </a:r>
          </a:p>
          <a:p>
            <a:r>
              <a:rPr lang="es-CO" sz="2400" dirty="0"/>
              <a:t>Puede predisponer a dermatitis de contacto alérgica.</a:t>
            </a:r>
          </a:p>
        </p:txBody>
      </p:sp>
      <p:sp>
        <p:nvSpPr>
          <p:cNvPr id="9" name="Título 2">
            <a:extLst>
              <a:ext uri="{FF2B5EF4-FFF2-40B4-BE49-F238E27FC236}">
                <a16:creationId xmlns:a16="http://schemas.microsoft.com/office/drawing/2014/main" id="{0C871480-BEEE-654F-8441-F05C034C104B}"/>
              </a:ext>
            </a:extLst>
          </p:cNvPr>
          <p:cNvSpPr txBox="1">
            <a:spLocks/>
          </p:cNvSpPr>
          <p:nvPr/>
        </p:nvSpPr>
        <p:spPr>
          <a:xfrm>
            <a:off x="2126769" y="703710"/>
            <a:ext cx="7938461" cy="11561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600" dirty="0"/>
              <a:t>Dermatitis de contacto irritativa</a:t>
            </a:r>
          </a:p>
        </p:txBody>
      </p:sp>
    </p:spTree>
    <p:extLst>
      <p:ext uri="{BB962C8B-B14F-4D97-AF65-F5344CB8AC3E}">
        <p14:creationId xmlns:p14="http://schemas.microsoft.com/office/powerpoint/2010/main" val="1321377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ítulo 1">
            <a:extLst>
              <a:ext uri="{FF2B5EF4-FFF2-40B4-BE49-F238E27FC236}">
                <a16:creationId xmlns:a16="http://schemas.microsoft.com/office/drawing/2014/main" id="{D4948935-EF23-954B-9948-F2E8D90E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065" y="1329568"/>
            <a:ext cx="6579870" cy="982029"/>
          </a:xfrm>
        </p:spPr>
        <p:txBody>
          <a:bodyPr>
            <a:normAutofit/>
          </a:bodyPr>
          <a:lstStyle/>
          <a:p>
            <a:pPr algn="ctr"/>
            <a:r>
              <a:rPr lang="es-ES" altLang="es-CO" sz="3200" b="1" dirty="0">
                <a:solidFill>
                  <a:srgbClr val="00AAA7"/>
                </a:solidFill>
                <a:latin typeface="Montserrat" panose="00000500000000000000" pitchFamily="50" charset="0"/>
                <a:cs typeface="Calibri" panose="020F0502020204030204" pitchFamily="34" charset="0"/>
              </a:rPr>
              <a:t>Irritantes más comunes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39AA042-246C-134B-8330-99AA542B20E9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C26342D4-5325-1746-991F-429CE9A00997}"/>
              </a:ext>
            </a:extLst>
          </p:cNvPr>
          <p:cNvSpPr txBox="1">
            <a:spLocks/>
          </p:cNvSpPr>
          <p:nvPr/>
        </p:nvSpPr>
        <p:spPr>
          <a:xfrm>
            <a:off x="2995275" y="2311597"/>
            <a:ext cx="5959516" cy="26431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400" dirty="0"/>
              <a:t>Ácidos (clorhídrico, nítrico).</a:t>
            </a:r>
          </a:p>
          <a:p>
            <a:pPr algn="ctr"/>
            <a:r>
              <a:rPr lang="es-CO" sz="2400" dirty="0"/>
              <a:t>Álcalis (hidróxido de sodio).</a:t>
            </a:r>
          </a:p>
          <a:p>
            <a:pPr algn="ctr"/>
            <a:r>
              <a:rPr lang="es-CO" sz="2400" dirty="0"/>
              <a:t>Amoníaco (orina, heces).</a:t>
            </a:r>
          </a:p>
          <a:p>
            <a:pPr algn="ctr"/>
            <a:r>
              <a:rPr lang="es-CO" sz="2400" dirty="0"/>
              <a:t>Enzimas (saliva).</a:t>
            </a:r>
          </a:p>
          <a:p>
            <a:pPr algn="ctr"/>
            <a:r>
              <a:rPr lang="es-CO" sz="2400" dirty="0"/>
              <a:t>Medicamentos.</a:t>
            </a:r>
          </a:p>
        </p:txBody>
      </p:sp>
    </p:spTree>
    <p:extLst>
      <p:ext uri="{BB962C8B-B14F-4D97-AF65-F5344CB8AC3E}">
        <p14:creationId xmlns:p14="http://schemas.microsoft.com/office/powerpoint/2010/main" val="10044610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39AA042-246C-134B-8330-99AA542B20E9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9" name="Picture 5" descr="Dermatitis atopica">
            <a:extLst>
              <a:ext uri="{FF2B5EF4-FFF2-40B4-BE49-F238E27FC236}">
                <a16:creationId xmlns:a16="http://schemas.microsoft.com/office/drawing/2014/main" id="{4356D5F4-DAA6-40EF-BBB8-6327D18DD75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8236" y="510047"/>
            <a:ext cx="3901418" cy="3073173"/>
          </a:xfrm>
        </p:spPr>
      </p:pic>
      <p:pic>
        <p:nvPicPr>
          <p:cNvPr id="10" name="Picture 6" descr="Eczemas y eritrodermia 091">
            <a:extLst>
              <a:ext uri="{FF2B5EF4-FFF2-40B4-BE49-F238E27FC236}">
                <a16:creationId xmlns:a16="http://schemas.microsoft.com/office/drawing/2014/main" id="{C4AD4804-70B8-47C8-884C-62C3C25AD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85670" y="1195933"/>
            <a:ext cx="6049080" cy="446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27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39AA042-246C-134B-8330-99AA542B20E9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2 Imagen" descr="P1130860.JPG">
            <a:extLst>
              <a:ext uri="{FF2B5EF4-FFF2-40B4-BE49-F238E27FC236}">
                <a16:creationId xmlns:a16="http://schemas.microsoft.com/office/drawing/2014/main" id="{DF7DBE49-2F93-413F-BC04-7C8821D26A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lum bright="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2938" y="1842512"/>
            <a:ext cx="5851139" cy="366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A2BA13D-0C26-4036-AA80-03FDF8568EF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923" y="510047"/>
            <a:ext cx="4219852" cy="316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347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39AA042-246C-134B-8330-99AA542B20E9}"/>
              </a:ext>
            </a:extLst>
          </p:cNvPr>
          <p:cNvSpPr/>
          <p:nvPr/>
        </p:nvSpPr>
        <p:spPr>
          <a:xfrm>
            <a:off x="8861898" y="510048"/>
            <a:ext cx="3330102" cy="16015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C26342D4-5325-1746-991F-429CE9A00997}"/>
              </a:ext>
            </a:extLst>
          </p:cNvPr>
          <p:cNvSpPr txBox="1">
            <a:spLocks/>
          </p:cNvSpPr>
          <p:nvPr/>
        </p:nvSpPr>
        <p:spPr>
          <a:xfrm>
            <a:off x="2266950" y="1908555"/>
            <a:ext cx="7655767" cy="1056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dirty="0"/>
              <a:t>Sustancias que se transforman en irritantes o alérgenos con la exposición a la luz UV.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E78F72A4-9CA3-1342-9F0E-F82F7E36E7A3}"/>
              </a:ext>
            </a:extLst>
          </p:cNvPr>
          <p:cNvSpPr txBox="1">
            <a:spLocks/>
          </p:cNvSpPr>
          <p:nvPr/>
        </p:nvSpPr>
        <p:spPr>
          <a:xfrm>
            <a:off x="2453906" y="3082102"/>
            <a:ext cx="7886700" cy="124732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b="1" dirty="0"/>
              <a:t>Fotoalérgica</a:t>
            </a:r>
            <a:r>
              <a:rPr lang="es-CO" sz="2000" dirty="0"/>
              <a:t>: medicamentos.</a:t>
            </a:r>
          </a:p>
          <a:p>
            <a:pPr marL="0" indent="0" algn="ctr">
              <a:buNone/>
            </a:pPr>
            <a:r>
              <a:rPr lang="es-CO" sz="2000" b="1" dirty="0"/>
              <a:t>Fototóxica</a:t>
            </a:r>
            <a:r>
              <a:rPr lang="es-CO" sz="2000" dirty="0"/>
              <a:t>: medicamentos, </a:t>
            </a:r>
            <a:r>
              <a:rPr lang="es-CO" sz="2000" dirty="0" err="1"/>
              <a:t>fitofotodermatosis</a:t>
            </a:r>
            <a:r>
              <a:rPr lang="es-CO" sz="2000" dirty="0"/>
              <a:t>.</a:t>
            </a:r>
          </a:p>
        </p:txBody>
      </p:sp>
      <p:sp>
        <p:nvSpPr>
          <p:cNvPr id="9" name="Título 2">
            <a:extLst>
              <a:ext uri="{FF2B5EF4-FFF2-40B4-BE49-F238E27FC236}">
                <a16:creationId xmlns:a16="http://schemas.microsoft.com/office/drawing/2014/main" id="{E5A04308-9DCA-A747-A36A-285196F74E1B}"/>
              </a:ext>
            </a:extLst>
          </p:cNvPr>
          <p:cNvSpPr txBox="1">
            <a:spLocks/>
          </p:cNvSpPr>
          <p:nvPr/>
        </p:nvSpPr>
        <p:spPr>
          <a:xfrm>
            <a:off x="2374162" y="1363865"/>
            <a:ext cx="8046188" cy="7477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ES" altLang="es-CO" sz="2600" dirty="0"/>
              <a:t>Dermatitis de </a:t>
            </a:r>
            <a:r>
              <a:rPr lang="es-ES" altLang="es-CO" sz="2600" dirty="0" err="1"/>
              <a:t>fotocontacto</a:t>
            </a:r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30127302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39AA042-246C-134B-8330-99AA542B20E9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" name="Picture 2" descr="Eczemas y eritrodermia 053">
            <a:extLst>
              <a:ext uri="{FF2B5EF4-FFF2-40B4-BE49-F238E27FC236}">
                <a16:creationId xmlns:a16="http://schemas.microsoft.com/office/drawing/2014/main" id="{D305CACA-4332-4005-9599-84C329028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7976" y="1217378"/>
            <a:ext cx="2971453" cy="442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Eczemas y eritrodermia 055">
            <a:extLst>
              <a:ext uri="{FF2B5EF4-FFF2-40B4-BE49-F238E27FC236}">
                <a16:creationId xmlns:a16="http://schemas.microsoft.com/office/drawing/2014/main" id="{51E0D429-4F13-4EF8-972A-651CB9AEB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61898" y="1217378"/>
            <a:ext cx="2746855" cy="442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4AFD638-10A2-48CA-AD59-474BF1A46DC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4765" y="510047"/>
            <a:ext cx="3164889" cy="316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410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CFEB2B02-0A12-8B43-8372-D8F3CF3DF9D6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6804" name="Picture 6" descr="http://www.nzms.co.nz/_assets/08_allergy_diagnostics_and_treatment/TT%20panels%20on%20back.jpg">
            <a:extLst>
              <a:ext uri="{FF2B5EF4-FFF2-40B4-BE49-F238E27FC236}">
                <a16:creationId xmlns:a16="http://schemas.microsoft.com/office/drawing/2014/main" id="{DFE6888A-8BAB-9947-89B4-3686835C4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8729" y="1511367"/>
            <a:ext cx="5433294" cy="383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2C545239-04A9-AB46-91C1-FD1FF9B8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92" y="811238"/>
            <a:ext cx="3009900" cy="794386"/>
          </a:xfrm>
        </p:spPr>
        <p:txBody>
          <a:bodyPr>
            <a:normAutofit fontScale="90000"/>
          </a:bodyPr>
          <a:lstStyle/>
          <a:p>
            <a:r>
              <a:rPr lang="es-CO" sz="3600" b="1" dirty="0">
                <a:solidFill>
                  <a:srgbClr val="00AAA7"/>
                </a:solidFill>
                <a:latin typeface="Montserrat" panose="00000500000000000000" pitchFamily="50" charset="0"/>
              </a:rPr>
              <a:t>Diagnóstico</a:t>
            </a:r>
          </a:p>
        </p:txBody>
      </p:sp>
      <p:sp>
        <p:nvSpPr>
          <p:cNvPr id="13" name="Marcador de contenido 5">
            <a:extLst>
              <a:ext uri="{FF2B5EF4-FFF2-40B4-BE49-F238E27FC236}">
                <a16:creationId xmlns:a16="http://schemas.microsoft.com/office/drawing/2014/main" id="{D0896A35-37AF-FF4D-83F4-9F392784EA64}"/>
              </a:ext>
            </a:extLst>
          </p:cNvPr>
          <p:cNvSpPr txBox="1">
            <a:spLocks/>
          </p:cNvSpPr>
          <p:nvPr/>
        </p:nvSpPr>
        <p:spPr>
          <a:xfrm>
            <a:off x="692192" y="1679385"/>
            <a:ext cx="4572000" cy="14630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3200" dirty="0"/>
              <a:t>Clínica característica.</a:t>
            </a:r>
          </a:p>
          <a:p>
            <a:r>
              <a:rPr lang="es-CO" sz="3200" dirty="0"/>
              <a:t>Pruebas de parches.</a:t>
            </a:r>
          </a:p>
        </p:txBody>
      </p:sp>
    </p:spTree>
    <p:extLst>
      <p:ext uri="{BB962C8B-B14F-4D97-AF65-F5344CB8AC3E}">
        <p14:creationId xmlns:p14="http://schemas.microsoft.com/office/powerpoint/2010/main" val="15673613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CFEB2B02-0A12-8B43-8372-D8F3CF3DF9D6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Marcador de contenido 5">
            <a:extLst>
              <a:ext uri="{FF2B5EF4-FFF2-40B4-BE49-F238E27FC236}">
                <a16:creationId xmlns:a16="http://schemas.microsoft.com/office/drawing/2014/main" id="{D0896A35-37AF-FF4D-83F4-9F392784EA64}"/>
              </a:ext>
            </a:extLst>
          </p:cNvPr>
          <p:cNvSpPr txBox="1">
            <a:spLocks/>
          </p:cNvSpPr>
          <p:nvPr/>
        </p:nvSpPr>
        <p:spPr>
          <a:xfrm>
            <a:off x="601537" y="1430664"/>
            <a:ext cx="5160971" cy="40512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dirty="0"/>
              <a:t>Forma de dermatitis de contacto </a:t>
            </a:r>
            <a:r>
              <a:rPr lang="es-CO" sz="2000" b="1" dirty="0"/>
              <a:t>irritativa</a:t>
            </a:r>
            <a:r>
              <a:rPr lang="es-CO" sz="2000" dirty="0"/>
              <a:t>, causada por el contacto prolongado con </a:t>
            </a:r>
            <a:r>
              <a:rPr lang="es-CO" sz="2000" b="1" dirty="0"/>
              <a:t>pañales húmedos </a:t>
            </a:r>
            <a:r>
              <a:rPr lang="es-CO" sz="2000" dirty="0"/>
              <a:t>(heces, orina).</a:t>
            </a:r>
          </a:p>
          <a:p>
            <a:r>
              <a:rPr lang="es-CO" sz="2000" dirty="0"/>
              <a:t>Respeta los pliegues profundos.</a:t>
            </a:r>
          </a:p>
          <a:p>
            <a:r>
              <a:rPr lang="es-CO" sz="2000" b="1" dirty="0"/>
              <a:t>Candidiasis</a:t>
            </a:r>
            <a:r>
              <a:rPr lang="es-CO" sz="2000" dirty="0"/>
              <a:t>: complicación frecuente.</a:t>
            </a:r>
          </a:p>
        </p:txBody>
      </p:sp>
      <p:pic>
        <p:nvPicPr>
          <p:cNvPr id="10" name="Picture 4" descr="Eczemas y eritrodermia 047">
            <a:extLst>
              <a:ext uri="{FF2B5EF4-FFF2-40B4-BE49-F238E27FC236}">
                <a16:creationId xmlns:a16="http://schemas.microsoft.com/office/drawing/2014/main" id="{B18240D8-B0F9-9B4E-A808-BD494496A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1611006"/>
            <a:ext cx="5264346" cy="363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2">
            <a:extLst>
              <a:ext uri="{FF2B5EF4-FFF2-40B4-BE49-F238E27FC236}">
                <a16:creationId xmlns:a16="http://schemas.microsoft.com/office/drawing/2014/main" id="{23DD0E58-D736-204F-AEC5-0A492B2C1195}"/>
              </a:ext>
            </a:extLst>
          </p:cNvPr>
          <p:cNvSpPr txBox="1">
            <a:spLocks/>
          </p:cNvSpPr>
          <p:nvPr/>
        </p:nvSpPr>
        <p:spPr>
          <a:xfrm>
            <a:off x="-1551533" y="981185"/>
            <a:ext cx="9073881" cy="11244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dirty="0"/>
              <a:t>Dermatitis del área del pañal</a:t>
            </a:r>
          </a:p>
        </p:txBody>
      </p:sp>
    </p:spTree>
    <p:extLst>
      <p:ext uri="{BB962C8B-B14F-4D97-AF65-F5344CB8AC3E}">
        <p14:creationId xmlns:p14="http://schemas.microsoft.com/office/powerpoint/2010/main" val="107685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5B1BA8E-7CF2-4ED7-AFE5-B87EF148B01F}"/>
              </a:ext>
            </a:extLst>
          </p:cNvPr>
          <p:cNvSpPr txBox="1">
            <a:spLocks noChangeArrowheads="1"/>
          </p:cNvSpPr>
          <p:nvPr/>
        </p:nvSpPr>
        <p:spPr>
          <a:xfrm>
            <a:off x="482903" y="1667790"/>
            <a:ext cx="4553162" cy="5608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" altLang="es-ES" sz="3600" dirty="0"/>
              <a:t>Eccema subagudo</a:t>
            </a:r>
          </a:p>
        </p:txBody>
      </p:sp>
      <p:pic>
        <p:nvPicPr>
          <p:cNvPr id="9" name="Picture 5" descr="C:\Documents and Settings\zully\Escritorio\P1060490.JPG">
            <a:extLst>
              <a:ext uri="{FF2B5EF4-FFF2-40B4-BE49-F238E27FC236}">
                <a16:creationId xmlns:a16="http://schemas.microsoft.com/office/drawing/2014/main" id="{DE080C98-E110-48A9-AF15-4722E951D67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lum bright="2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43266" y="737370"/>
            <a:ext cx="3975670" cy="2982551"/>
          </a:xfrm>
        </p:spPr>
      </p:pic>
      <p:pic>
        <p:nvPicPr>
          <p:cNvPr id="10" name="Picture 6" descr="C:\Documents and Settings\zully\Escritorio\P1060479.JPG">
            <a:extLst>
              <a:ext uri="{FF2B5EF4-FFF2-40B4-BE49-F238E27FC236}">
                <a16:creationId xmlns:a16="http://schemas.microsoft.com/office/drawing/2014/main" id="{FE1B906D-382A-4EFE-AF30-9E0285B6F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lum bright="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39542" y="3083953"/>
            <a:ext cx="3976734" cy="298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512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9B5534A-B74C-C34B-BADC-189186D81B7E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69019E5-B8E6-DF48-AB3B-7820A095F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9649" y="1334384"/>
            <a:ext cx="3402249" cy="584891"/>
          </a:xfrm>
        </p:spPr>
        <p:txBody>
          <a:bodyPr>
            <a:normAutofit/>
          </a:bodyPr>
          <a:lstStyle/>
          <a:p>
            <a:r>
              <a:rPr lang="es-CO" sz="3000" b="1" dirty="0">
                <a:solidFill>
                  <a:srgbClr val="00AAA7"/>
                </a:solidFill>
                <a:latin typeface="Montserrat" panose="00000500000000000000" pitchFamily="50" charset="0"/>
              </a:rPr>
              <a:t>Tratamiento</a:t>
            </a:r>
          </a:p>
        </p:txBody>
      </p:sp>
      <p:sp>
        <p:nvSpPr>
          <p:cNvPr id="11" name="Marcador de contenido 5">
            <a:extLst>
              <a:ext uri="{FF2B5EF4-FFF2-40B4-BE49-F238E27FC236}">
                <a16:creationId xmlns:a16="http://schemas.microsoft.com/office/drawing/2014/main" id="{608DE66C-B857-9C48-8A04-49EE787CE38D}"/>
              </a:ext>
            </a:extLst>
          </p:cNvPr>
          <p:cNvSpPr txBox="1">
            <a:spLocks/>
          </p:cNvSpPr>
          <p:nvPr/>
        </p:nvSpPr>
        <p:spPr>
          <a:xfrm>
            <a:off x="5547720" y="1919275"/>
            <a:ext cx="5829300" cy="40512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b="1" dirty="0"/>
              <a:t>Puericultura</a:t>
            </a:r>
            <a:r>
              <a:rPr lang="es-CO" dirty="0"/>
              <a:t>: cuidados.</a:t>
            </a:r>
          </a:p>
          <a:p>
            <a:r>
              <a:rPr lang="es-CO" dirty="0"/>
              <a:t>Protectores cutáneos: pastas con </a:t>
            </a:r>
            <a:r>
              <a:rPr lang="es-CO" b="1" dirty="0"/>
              <a:t>óxido de zinc.</a:t>
            </a:r>
          </a:p>
          <a:p>
            <a:r>
              <a:rPr lang="es-CO" dirty="0"/>
              <a:t>Esteroides tópicos por períodos breves (</a:t>
            </a:r>
            <a:r>
              <a:rPr lang="es-CO" b="1" dirty="0"/>
              <a:t>solo hidrocortisona</a:t>
            </a:r>
            <a:r>
              <a:rPr lang="es-CO" dirty="0"/>
              <a:t>).</a:t>
            </a:r>
          </a:p>
          <a:p>
            <a:r>
              <a:rPr lang="es-CO" b="1" dirty="0"/>
              <a:t>Antimicótico</a:t>
            </a:r>
            <a:r>
              <a:rPr lang="es-CO" dirty="0"/>
              <a:t> tópico si candidiasis.</a:t>
            </a:r>
          </a:p>
        </p:txBody>
      </p:sp>
    </p:spTree>
    <p:extLst>
      <p:ext uri="{BB962C8B-B14F-4D97-AF65-F5344CB8AC3E}">
        <p14:creationId xmlns:p14="http://schemas.microsoft.com/office/powerpoint/2010/main" val="5828996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E8EE2A61-023E-E743-AC7D-0A037C1F965A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Marcador de contenido 5">
            <a:extLst>
              <a:ext uri="{FF2B5EF4-FFF2-40B4-BE49-F238E27FC236}">
                <a16:creationId xmlns:a16="http://schemas.microsoft.com/office/drawing/2014/main" id="{7116B030-8FEF-9144-82B3-6FF68357BF7D}"/>
              </a:ext>
            </a:extLst>
          </p:cNvPr>
          <p:cNvSpPr txBox="1">
            <a:spLocks/>
          </p:cNvSpPr>
          <p:nvPr/>
        </p:nvSpPr>
        <p:spPr>
          <a:xfrm>
            <a:off x="557467" y="1565703"/>
            <a:ext cx="6133728" cy="23457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dirty="0">
                <a:solidFill>
                  <a:srgbClr val="152B48"/>
                </a:solidFill>
              </a:rPr>
              <a:t>Piel seca = xerosis o </a:t>
            </a:r>
            <a:r>
              <a:rPr lang="es-CO" sz="2000" dirty="0" err="1">
                <a:solidFill>
                  <a:srgbClr val="152B48"/>
                </a:solidFill>
              </a:rPr>
              <a:t>asteatosis</a:t>
            </a:r>
            <a:r>
              <a:rPr lang="es-CO" sz="2000" dirty="0">
                <a:solidFill>
                  <a:srgbClr val="152B48"/>
                </a:solidFill>
              </a:rPr>
              <a:t>.</a:t>
            </a:r>
          </a:p>
          <a:p>
            <a:r>
              <a:rPr lang="es-CO" sz="2000" dirty="0">
                <a:solidFill>
                  <a:srgbClr val="152B48"/>
                </a:solidFill>
              </a:rPr>
              <a:t>Descamación y grietas.</a:t>
            </a:r>
          </a:p>
          <a:p>
            <a:r>
              <a:rPr lang="es-CO" sz="2000" dirty="0">
                <a:solidFill>
                  <a:srgbClr val="152B48"/>
                </a:solidFill>
              </a:rPr>
              <a:t>Causas endógenas y exógenas.</a:t>
            </a:r>
          </a:p>
          <a:p>
            <a:r>
              <a:rPr lang="es-CO" sz="2000" dirty="0">
                <a:solidFill>
                  <a:srgbClr val="152B48"/>
                </a:solidFill>
              </a:rPr>
              <a:t>Envejecimiento es la causa más común.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0B4E6B8-C438-E249-9B7D-DF8655E990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679996" y="1503089"/>
            <a:ext cx="4873192" cy="3654894"/>
          </a:xfrm>
          <a:prstGeom prst="rect">
            <a:avLst/>
          </a:prstGeom>
        </p:spPr>
      </p:pic>
      <p:sp>
        <p:nvSpPr>
          <p:cNvPr id="7" name="Título 2">
            <a:extLst>
              <a:ext uri="{FF2B5EF4-FFF2-40B4-BE49-F238E27FC236}">
                <a16:creationId xmlns:a16="http://schemas.microsoft.com/office/drawing/2014/main" id="{5D7E4742-D75D-4D48-8535-AF3ACCBA54EA}"/>
              </a:ext>
            </a:extLst>
          </p:cNvPr>
          <p:cNvSpPr txBox="1">
            <a:spLocks/>
          </p:cNvSpPr>
          <p:nvPr/>
        </p:nvSpPr>
        <p:spPr>
          <a:xfrm>
            <a:off x="442781" y="1094930"/>
            <a:ext cx="6329775" cy="11244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2200" dirty="0"/>
              <a:t>Eccema xerótico (Asteatósico o craquelé)</a:t>
            </a:r>
          </a:p>
        </p:txBody>
      </p:sp>
    </p:spTree>
    <p:extLst>
      <p:ext uri="{BB962C8B-B14F-4D97-AF65-F5344CB8AC3E}">
        <p14:creationId xmlns:p14="http://schemas.microsoft.com/office/powerpoint/2010/main" val="23254142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B021E411-1653-D042-9363-BD050FF4CB55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Marcador de contenido 5">
            <a:extLst>
              <a:ext uri="{FF2B5EF4-FFF2-40B4-BE49-F238E27FC236}">
                <a16:creationId xmlns:a16="http://schemas.microsoft.com/office/drawing/2014/main" id="{92DD1E23-FEAA-044F-B460-F596B961BF26}"/>
              </a:ext>
            </a:extLst>
          </p:cNvPr>
          <p:cNvSpPr txBox="1">
            <a:spLocks/>
          </p:cNvSpPr>
          <p:nvPr/>
        </p:nvSpPr>
        <p:spPr>
          <a:xfrm>
            <a:off x="1089049" y="3222813"/>
            <a:ext cx="2855037" cy="10955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dirty="0"/>
              <a:t>Tensión emocional (idiopático).</a:t>
            </a:r>
          </a:p>
        </p:txBody>
      </p:sp>
      <p:sp>
        <p:nvSpPr>
          <p:cNvPr id="15" name="Marcador de contenido 5">
            <a:extLst>
              <a:ext uri="{FF2B5EF4-FFF2-40B4-BE49-F238E27FC236}">
                <a16:creationId xmlns:a16="http://schemas.microsoft.com/office/drawing/2014/main" id="{4E8E259A-3B0F-704B-9EA9-43C469EF18B0}"/>
              </a:ext>
            </a:extLst>
          </p:cNvPr>
          <p:cNvSpPr txBox="1">
            <a:spLocks/>
          </p:cNvSpPr>
          <p:nvPr/>
        </p:nvSpPr>
        <p:spPr>
          <a:xfrm>
            <a:off x="4086841" y="1568597"/>
            <a:ext cx="4799368" cy="7438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dirty="0"/>
              <a:t>SÍNDROME REACCIONAL</a:t>
            </a:r>
          </a:p>
        </p:txBody>
      </p:sp>
      <p:sp>
        <p:nvSpPr>
          <p:cNvPr id="16" name="Marcador de contenido 5">
            <a:extLst>
              <a:ext uri="{FF2B5EF4-FFF2-40B4-BE49-F238E27FC236}">
                <a16:creationId xmlns:a16="http://schemas.microsoft.com/office/drawing/2014/main" id="{315C2283-6F7D-B14A-8AE7-B6207F85FC79}"/>
              </a:ext>
            </a:extLst>
          </p:cNvPr>
          <p:cNvSpPr txBox="1">
            <a:spLocks/>
          </p:cNvSpPr>
          <p:nvPr/>
        </p:nvSpPr>
        <p:spPr>
          <a:xfrm>
            <a:off x="3363087" y="3222812"/>
            <a:ext cx="3655137" cy="10955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dirty="0" err="1"/>
              <a:t>Dermatofitide</a:t>
            </a:r>
            <a:r>
              <a:rPr lang="es-CO" sz="2000" dirty="0"/>
              <a:t>.</a:t>
            </a:r>
          </a:p>
        </p:txBody>
      </p:sp>
      <p:sp>
        <p:nvSpPr>
          <p:cNvPr id="17" name="Marcador de contenido 5">
            <a:extLst>
              <a:ext uri="{FF2B5EF4-FFF2-40B4-BE49-F238E27FC236}">
                <a16:creationId xmlns:a16="http://schemas.microsoft.com/office/drawing/2014/main" id="{76738648-C0B6-BC43-8F98-83D8A7C7F0A8}"/>
              </a:ext>
            </a:extLst>
          </p:cNvPr>
          <p:cNvSpPr txBox="1">
            <a:spLocks/>
          </p:cNvSpPr>
          <p:nvPr/>
        </p:nvSpPr>
        <p:spPr>
          <a:xfrm>
            <a:off x="5664948" y="3116059"/>
            <a:ext cx="3655137" cy="10955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dirty="0"/>
              <a:t>Dermatitis </a:t>
            </a:r>
          </a:p>
          <a:p>
            <a:pPr marL="0" indent="0" algn="ctr">
              <a:buNone/>
            </a:pPr>
            <a:r>
              <a:rPr lang="es-CO" sz="2000" dirty="0"/>
              <a:t>de contacto.</a:t>
            </a:r>
          </a:p>
        </p:txBody>
      </p:sp>
      <p:sp>
        <p:nvSpPr>
          <p:cNvPr id="19" name="Marcador de contenido 5">
            <a:extLst>
              <a:ext uri="{FF2B5EF4-FFF2-40B4-BE49-F238E27FC236}">
                <a16:creationId xmlns:a16="http://schemas.microsoft.com/office/drawing/2014/main" id="{9917DE0C-1A63-694D-83C7-B4B986F6573C}"/>
              </a:ext>
            </a:extLst>
          </p:cNvPr>
          <p:cNvSpPr txBox="1">
            <a:spLocks/>
          </p:cNvSpPr>
          <p:nvPr/>
        </p:nvSpPr>
        <p:spPr>
          <a:xfrm>
            <a:off x="8682607" y="3121642"/>
            <a:ext cx="2897282" cy="10955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dirty="0"/>
              <a:t>Dermatitis </a:t>
            </a:r>
          </a:p>
          <a:p>
            <a:pPr marL="0" indent="0" algn="ctr">
              <a:buNone/>
            </a:pPr>
            <a:r>
              <a:rPr lang="es-CO" sz="2000" dirty="0"/>
              <a:t>atópica.</a:t>
            </a: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48AB2D11-C197-894C-A797-DE894D984370}"/>
              </a:ext>
            </a:extLst>
          </p:cNvPr>
          <p:cNvSpPr/>
          <p:nvPr/>
        </p:nvSpPr>
        <p:spPr>
          <a:xfrm rot="5400000">
            <a:off x="5976853" y="-1038336"/>
            <a:ext cx="1019344" cy="7289445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2000"/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id="{3C14E2B8-C49A-2149-BF6B-2778A17A744F}"/>
              </a:ext>
            </a:extLst>
          </p:cNvPr>
          <p:cNvSpPr txBox="1">
            <a:spLocks/>
          </p:cNvSpPr>
          <p:nvPr/>
        </p:nvSpPr>
        <p:spPr>
          <a:xfrm>
            <a:off x="984274" y="730868"/>
            <a:ext cx="10794952" cy="11244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600" dirty="0"/>
              <a:t>Eccema dishidrótico o pónfolix</a:t>
            </a:r>
          </a:p>
        </p:txBody>
      </p:sp>
    </p:spTree>
    <p:extLst>
      <p:ext uri="{BB962C8B-B14F-4D97-AF65-F5344CB8AC3E}">
        <p14:creationId xmlns:p14="http://schemas.microsoft.com/office/powerpoint/2010/main" val="1678455823"/>
      </p:ext>
    </p:extLst>
  </p:cSld>
  <p:clrMapOvr>
    <a:masterClrMapping/>
  </p:clrMapOvr>
</p:sld>
</file>

<file path=ppt/slides/slide4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17504" y="2792147"/>
            <a:ext cx="3590414" cy="2949801"/>
          </a:xfrm>
          <a:prstGeom prst="rect"/>
          <a:noFill/>
        </p:spPr>
      </p:pic>
      <p:pic>
        <p:nvPicPr>
          <p:cNvPr descr="Eczemas y eritrodermia 076" id="7" name="Picture 4">
            <a:extLst>
              <a:ext uri="{FF2B5EF4-FFF2-40B4-BE49-F238E27FC236}">
                <a16:creationId xmlns:a16="http://schemas.microsoft.com/office/drawing/2014/main" id="{E27DAC09-11E3-4E72-9CB7-241E5E4AB2F5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5293" y="3478563"/>
            <a:ext cx="3397595" cy="2263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72021554-FCFB-4B94-8355-3E4F32211D28}"/>
              </a:ext>
            </a:extLst>
          </p:cNvPr>
          <p:cNvPicPr>
            <a:picLocks noChangeAspect="1"/>
          </p:cNvPicPr>
          <p:nvPr/>
        </p:nvPicPr>
        <p:blipFill>
          <a:blip cstate="email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293" y="486504"/>
            <a:ext cx="3330102" cy="287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563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Line 9">
            <a:extLst>
              <a:ext uri="{FF2B5EF4-FFF2-40B4-BE49-F238E27FC236}">
                <a16:creationId xmlns:a16="http://schemas.microsoft.com/office/drawing/2014/main" id="{CA48FEA6-0864-1445-8F1F-D6AD23C612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03839" y="2507387"/>
            <a:ext cx="734849" cy="89562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CO"/>
          </a:p>
        </p:txBody>
      </p:sp>
      <p:cxnSp>
        <p:nvCxnSpPr>
          <p:cNvPr id="110597" name="10 Conector recto de flecha">
            <a:extLst>
              <a:ext uri="{FF2B5EF4-FFF2-40B4-BE49-F238E27FC236}">
                <a16:creationId xmlns:a16="http://schemas.microsoft.com/office/drawing/2014/main" id="{6F1E017E-2C8A-2D42-9E06-AF3DA21F426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7588" y="2578824"/>
            <a:ext cx="0" cy="89562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598" name="Line 8">
            <a:extLst>
              <a:ext uri="{FF2B5EF4-FFF2-40B4-BE49-F238E27FC236}">
                <a16:creationId xmlns:a16="http://schemas.microsoft.com/office/drawing/2014/main" id="{EB14C055-2E94-C04C-8E45-E576364538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2578823"/>
            <a:ext cx="608239" cy="8241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CO"/>
          </a:p>
        </p:txBody>
      </p:sp>
      <p:sp>
        <p:nvSpPr>
          <p:cNvPr id="15" name="Marcador de contenido 5">
            <a:extLst>
              <a:ext uri="{FF2B5EF4-FFF2-40B4-BE49-F238E27FC236}">
                <a16:creationId xmlns:a16="http://schemas.microsoft.com/office/drawing/2014/main" id="{1672C012-5111-C841-8CE4-FF60D8F651CE}"/>
              </a:ext>
            </a:extLst>
          </p:cNvPr>
          <p:cNvSpPr txBox="1">
            <a:spLocks/>
          </p:cNvSpPr>
          <p:nvPr/>
        </p:nvSpPr>
        <p:spPr>
          <a:xfrm>
            <a:off x="2684262" y="1310394"/>
            <a:ext cx="6820302" cy="16448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2000" dirty="0">
                <a:solidFill>
                  <a:srgbClr val="152B48"/>
                </a:solidFill>
              </a:rPr>
              <a:t>Falla en el retorno venoso.</a:t>
            </a:r>
          </a:p>
          <a:p>
            <a:pPr algn="ctr"/>
            <a:r>
              <a:rPr lang="es-CO" sz="2000" dirty="0">
                <a:solidFill>
                  <a:srgbClr val="152B48"/>
                </a:solidFill>
              </a:rPr>
              <a:t>Filtración de líquido rico en proteínas y eritrocitos al espacio intersticial.</a:t>
            </a:r>
          </a:p>
        </p:txBody>
      </p:sp>
      <p:sp>
        <p:nvSpPr>
          <p:cNvPr id="17" name="Marcador de contenido 5">
            <a:extLst>
              <a:ext uri="{FF2B5EF4-FFF2-40B4-BE49-F238E27FC236}">
                <a16:creationId xmlns:a16="http://schemas.microsoft.com/office/drawing/2014/main" id="{5543A223-D6A7-E941-878A-C262E9B2001C}"/>
              </a:ext>
            </a:extLst>
          </p:cNvPr>
          <p:cNvSpPr txBox="1">
            <a:spLocks/>
          </p:cNvSpPr>
          <p:nvPr/>
        </p:nvSpPr>
        <p:spPr>
          <a:xfrm>
            <a:off x="3168594" y="3416330"/>
            <a:ext cx="1687604" cy="6088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dirty="0">
                <a:solidFill>
                  <a:srgbClr val="152B48"/>
                </a:solidFill>
              </a:rPr>
              <a:t>Edema</a:t>
            </a:r>
          </a:p>
        </p:txBody>
      </p:sp>
      <p:sp>
        <p:nvSpPr>
          <p:cNvPr id="18" name="Marcador de contenido 5">
            <a:extLst>
              <a:ext uri="{FF2B5EF4-FFF2-40B4-BE49-F238E27FC236}">
                <a16:creationId xmlns:a16="http://schemas.microsoft.com/office/drawing/2014/main" id="{2FF3FBFA-E204-8843-8B3D-FFA379ECEF16}"/>
              </a:ext>
            </a:extLst>
          </p:cNvPr>
          <p:cNvSpPr txBox="1">
            <a:spLocks/>
          </p:cNvSpPr>
          <p:nvPr/>
        </p:nvSpPr>
        <p:spPr>
          <a:xfrm>
            <a:off x="5337380" y="3555352"/>
            <a:ext cx="1687604" cy="6088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dirty="0">
                <a:solidFill>
                  <a:srgbClr val="152B48"/>
                </a:solidFill>
              </a:rPr>
              <a:t>Púrpura</a:t>
            </a:r>
          </a:p>
        </p:txBody>
      </p:sp>
      <p:sp>
        <p:nvSpPr>
          <p:cNvPr id="19" name="Marcador de contenido 5">
            <a:extLst>
              <a:ext uri="{FF2B5EF4-FFF2-40B4-BE49-F238E27FC236}">
                <a16:creationId xmlns:a16="http://schemas.microsoft.com/office/drawing/2014/main" id="{EF281C3A-8204-C64E-88F6-D9F701D5564E}"/>
              </a:ext>
            </a:extLst>
          </p:cNvPr>
          <p:cNvSpPr txBox="1">
            <a:spLocks/>
          </p:cNvSpPr>
          <p:nvPr/>
        </p:nvSpPr>
        <p:spPr>
          <a:xfrm>
            <a:off x="7541222" y="3497060"/>
            <a:ext cx="1687604" cy="6088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dirty="0">
                <a:solidFill>
                  <a:srgbClr val="152B48"/>
                </a:solidFill>
              </a:rPr>
              <a:t>Eccema</a:t>
            </a:r>
          </a:p>
        </p:txBody>
      </p:sp>
      <p:sp>
        <p:nvSpPr>
          <p:cNvPr id="20" name="Título 2">
            <a:extLst>
              <a:ext uri="{FF2B5EF4-FFF2-40B4-BE49-F238E27FC236}">
                <a16:creationId xmlns:a16="http://schemas.microsoft.com/office/drawing/2014/main" id="{64F98485-A9E1-CC4D-B7BC-CC1A2D29DF04}"/>
              </a:ext>
            </a:extLst>
          </p:cNvPr>
          <p:cNvSpPr txBox="1">
            <a:spLocks/>
          </p:cNvSpPr>
          <p:nvPr/>
        </p:nvSpPr>
        <p:spPr>
          <a:xfrm>
            <a:off x="356733" y="697908"/>
            <a:ext cx="11478533" cy="11244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600" dirty="0"/>
              <a:t>Dermatitis por estasis venosa</a:t>
            </a:r>
          </a:p>
        </p:txBody>
      </p:sp>
    </p:spTree>
    <p:extLst>
      <p:ext uri="{BB962C8B-B14F-4D97-AF65-F5344CB8AC3E}">
        <p14:creationId xmlns:p14="http://schemas.microsoft.com/office/powerpoint/2010/main" val="23664981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D9CDCDB-7853-D642-BAF3-322A3C1052D7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Marcador de contenido 5">
            <a:extLst>
              <a:ext uri="{FF2B5EF4-FFF2-40B4-BE49-F238E27FC236}">
                <a16:creationId xmlns:a16="http://schemas.microsoft.com/office/drawing/2014/main" id="{B121FF07-0526-0640-821A-5188196B6629}"/>
              </a:ext>
            </a:extLst>
          </p:cNvPr>
          <p:cNvSpPr txBox="1">
            <a:spLocks/>
          </p:cNvSpPr>
          <p:nvPr/>
        </p:nvSpPr>
        <p:spPr>
          <a:xfrm>
            <a:off x="830781" y="1031338"/>
            <a:ext cx="10530438" cy="35307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dirty="0">
                <a:solidFill>
                  <a:srgbClr val="152B48"/>
                </a:solidFill>
              </a:rPr>
              <a:t>Tercio inferior de las piernas.</a:t>
            </a:r>
          </a:p>
          <a:p>
            <a:pPr algn="ctr"/>
            <a:r>
              <a:rPr lang="es-CO" dirty="0">
                <a:solidFill>
                  <a:srgbClr val="152B48"/>
                </a:solidFill>
              </a:rPr>
              <a:t>Signos de </a:t>
            </a:r>
            <a:r>
              <a:rPr lang="es-CO" b="1" dirty="0">
                <a:solidFill>
                  <a:srgbClr val="152B48"/>
                </a:solidFill>
              </a:rPr>
              <a:t>insuficiencia venosa </a:t>
            </a:r>
            <a:r>
              <a:rPr lang="es-CO" dirty="0">
                <a:solidFill>
                  <a:srgbClr val="152B48"/>
                </a:solidFill>
              </a:rPr>
              <a:t>crónica (edema, várices, pigmentación ocre, disminución de anexos).</a:t>
            </a:r>
          </a:p>
          <a:p>
            <a:pPr algn="ctr"/>
            <a:r>
              <a:rPr lang="es-CO" dirty="0">
                <a:solidFill>
                  <a:srgbClr val="152B48"/>
                </a:solidFill>
              </a:rPr>
              <a:t>Eritema, </a:t>
            </a:r>
            <a:r>
              <a:rPr lang="es-CO" b="1" dirty="0">
                <a:solidFill>
                  <a:srgbClr val="152B48"/>
                </a:solidFill>
              </a:rPr>
              <a:t>prurito</a:t>
            </a:r>
            <a:r>
              <a:rPr lang="es-CO" dirty="0">
                <a:solidFill>
                  <a:srgbClr val="152B48"/>
                </a:solidFill>
              </a:rPr>
              <a:t>, descamación.</a:t>
            </a:r>
          </a:p>
          <a:p>
            <a:pPr algn="ctr"/>
            <a:r>
              <a:rPr lang="es-CO" dirty="0">
                <a:solidFill>
                  <a:srgbClr val="152B48"/>
                </a:solidFill>
              </a:rPr>
              <a:t>Frecuente eccema de contacto sobreagregado.</a:t>
            </a:r>
          </a:p>
          <a:p>
            <a:pPr algn="ctr"/>
            <a:r>
              <a:rPr lang="es-CO" b="1" dirty="0">
                <a:solidFill>
                  <a:srgbClr val="152B48"/>
                </a:solidFill>
              </a:rPr>
              <a:t>Lipodermatoesclerosis</a:t>
            </a:r>
            <a:r>
              <a:rPr lang="es-CO" dirty="0">
                <a:solidFill>
                  <a:srgbClr val="152B48"/>
                </a:solidFill>
              </a:rPr>
              <a:t>: botella de champaña invertida.</a:t>
            </a:r>
          </a:p>
        </p:txBody>
      </p:sp>
    </p:spTree>
    <p:extLst>
      <p:ext uri="{BB962C8B-B14F-4D97-AF65-F5344CB8AC3E}">
        <p14:creationId xmlns:p14="http://schemas.microsoft.com/office/powerpoint/2010/main" val="15841224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250890E-91F8-954F-95E2-39035A7B8D33}"/>
              </a:ext>
            </a:extLst>
          </p:cNvPr>
          <p:cNvSpPr/>
          <p:nvPr/>
        </p:nvSpPr>
        <p:spPr>
          <a:xfrm>
            <a:off x="8861898" y="510047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37C6A2A-C611-C641-BF96-EEA7B21C885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064765" y="1845317"/>
            <a:ext cx="4224120" cy="316736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620A436-57C4-7741-AA26-BB310E1FEBE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95518" y="1360318"/>
            <a:ext cx="3698993" cy="332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274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4 Marcador de contenido">
            <a:extLst>
              <a:ext uri="{FF2B5EF4-FFF2-40B4-BE49-F238E27FC236}">
                <a16:creationId xmlns:a16="http://schemas.microsoft.com/office/drawing/2014/main" id="{C97C4BED-9A6C-AF4C-98A8-493134D3D6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862034"/>
              </p:ext>
            </p:extLst>
          </p:nvPr>
        </p:nvGraphicFramePr>
        <p:xfrm>
          <a:off x="4591050" y="1166018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B6E06D6C-9FBA-354A-B4C6-183C9CBE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45" y="1166018"/>
            <a:ext cx="4813080" cy="1845778"/>
          </a:xfrm>
        </p:spPr>
        <p:txBody>
          <a:bodyPr>
            <a:normAutofit/>
          </a:bodyPr>
          <a:lstStyle/>
          <a:p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Neurodermatitis </a:t>
            </a:r>
            <a:b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</a:br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(Liquen simple crónico)</a:t>
            </a:r>
          </a:p>
        </p:txBody>
      </p:sp>
    </p:spTree>
    <p:extLst>
      <p:ext uri="{BB962C8B-B14F-4D97-AF65-F5344CB8AC3E}">
        <p14:creationId xmlns:p14="http://schemas.microsoft.com/office/powerpoint/2010/main" val="22804258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9F2C6A4-5B60-C543-B2F9-CE222712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399" y="1119976"/>
            <a:ext cx="7933539" cy="4639104"/>
          </a:xfrm>
        </p:spPr>
        <p:txBody>
          <a:bodyPr>
            <a:normAutofit/>
          </a:bodyPr>
          <a:lstStyle/>
          <a:p>
            <a:br>
              <a:rPr lang="es-CO" sz="3200" b="0" dirty="0">
                <a:solidFill>
                  <a:srgbClr val="132C48"/>
                </a:solidFill>
              </a:rPr>
            </a:br>
            <a:r>
              <a:rPr lang="es-CO" sz="3200" dirty="0">
                <a:solidFill>
                  <a:srgbClr val="132C48"/>
                </a:solidFill>
              </a:rPr>
              <a:t>Primaria</a:t>
            </a:r>
            <a:r>
              <a:rPr lang="es-CO" sz="3200" b="0" dirty="0">
                <a:solidFill>
                  <a:srgbClr val="132C48"/>
                </a:solidFill>
              </a:rPr>
              <a:t>: problemas psicoemocionales.</a:t>
            </a:r>
            <a:br>
              <a:rPr lang="es-CO" sz="3200" b="0" dirty="0">
                <a:solidFill>
                  <a:srgbClr val="132C48"/>
                </a:solidFill>
              </a:rPr>
            </a:br>
            <a:r>
              <a:rPr lang="es-CO" sz="3200" dirty="0">
                <a:solidFill>
                  <a:srgbClr val="132C48"/>
                </a:solidFill>
              </a:rPr>
              <a:t>Secundaria</a:t>
            </a:r>
            <a:r>
              <a:rPr lang="es-CO" sz="3200" b="0" dirty="0">
                <a:solidFill>
                  <a:srgbClr val="132C48"/>
                </a:solidFill>
              </a:rPr>
              <a:t>: enfermedad cutánea de base.</a:t>
            </a:r>
            <a:br>
              <a:rPr lang="es-CO" sz="3200" b="0" dirty="0">
                <a:solidFill>
                  <a:srgbClr val="132C48"/>
                </a:solidFill>
              </a:rPr>
            </a:br>
            <a:br>
              <a:rPr lang="es-CO" sz="3200" b="0" dirty="0">
                <a:solidFill>
                  <a:srgbClr val="132C48"/>
                </a:solidFill>
              </a:rPr>
            </a:br>
            <a:br>
              <a:rPr lang="es-CO" sz="3200" b="0" dirty="0">
                <a:solidFill>
                  <a:srgbClr val="132C48"/>
                </a:solidFill>
              </a:rPr>
            </a:br>
            <a:r>
              <a:rPr lang="es-CO" sz="3200" b="0" dirty="0">
                <a:solidFill>
                  <a:srgbClr val="132C48"/>
                </a:solidFill>
              </a:rPr>
              <a:t>Sitios accesibles al rascado:</a:t>
            </a:r>
            <a:br>
              <a:rPr lang="es-CO" sz="3200" b="0" dirty="0">
                <a:solidFill>
                  <a:srgbClr val="132C48"/>
                </a:solidFill>
              </a:rPr>
            </a:br>
            <a:r>
              <a:rPr lang="es-CO" sz="3200" b="0" dirty="0">
                <a:solidFill>
                  <a:srgbClr val="132C48"/>
                </a:solidFill>
              </a:rPr>
              <a:t>- Cuello.</a:t>
            </a:r>
            <a:br>
              <a:rPr lang="es-CO" sz="3200" b="0" dirty="0">
                <a:solidFill>
                  <a:srgbClr val="132C48"/>
                </a:solidFill>
              </a:rPr>
            </a:br>
            <a:r>
              <a:rPr lang="es-CO" sz="3200" b="0" dirty="0">
                <a:solidFill>
                  <a:srgbClr val="132C48"/>
                </a:solidFill>
              </a:rPr>
              <a:t>- Piernas.</a:t>
            </a:r>
            <a:br>
              <a:rPr lang="es-CO" sz="3200" b="0" dirty="0">
                <a:solidFill>
                  <a:srgbClr val="132C48"/>
                </a:solidFill>
              </a:rPr>
            </a:br>
            <a:r>
              <a:rPr lang="es-CO" sz="3200" b="0" dirty="0">
                <a:solidFill>
                  <a:srgbClr val="132C48"/>
                </a:solidFill>
              </a:rPr>
              <a:t>- Espalda.</a:t>
            </a:r>
            <a:br>
              <a:rPr lang="es-CO" sz="3200" b="0" dirty="0">
                <a:solidFill>
                  <a:srgbClr val="132C48"/>
                </a:solidFill>
              </a:rPr>
            </a:br>
            <a:r>
              <a:rPr lang="es-CO" sz="3200" b="0" dirty="0">
                <a:solidFill>
                  <a:srgbClr val="132C48"/>
                </a:solidFill>
              </a:rPr>
              <a:t>- Genitales (vulva, escroto).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0071F2C-21A2-8B43-B922-2E7A72ADAC95}"/>
              </a:ext>
            </a:extLst>
          </p:cNvPr>
          <p:cNvSpPr/>
          <p:nvPr/>
        </p:nvSpPr>
        <p:spPr>
          <a:xfrm>
            <a:off x="4870399" y="1119976"/>
            <a:ext cx="26917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Etiología: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68B9E9A-4D05-FE4A-A373-27606EE508D9}"/>
              </a:ext>
            </a:extLst>
          </p:cNvPr>
          <p:cNvSpPr/>
          <p:nvPr/>
        </p:nvSpPr>
        <p:spPr>
          <a:xfrm>
            <a:off x="4870399" y="2881128"/>
            <a:ext cx="36343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Localización:</a:t>
            </a:r>
          </a:p>
        </p:txBody>
      </p:sp>
    </p:spTree>
    <p:extLst>
      <p:ext uri="{BB962C8B-B14F-4D97-AF65-F5344CB8AC3E}">
        <p14:creationId xmlns:p14="http://schemas.microsoft.com/office/powerpoint/2010/main" val="35742786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54A3E18B-640F-E64F-BED1-71851CDB9FD6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Rectángulo">
            <a:extLst>
              <a:ext uri="{FF2B5EF4-FFF2-40B4-BE49-F238E27FC236}">
                <a16:creationId xmlns:a16="http://schemas.microsoft.com/office/drawing/2014/main" id="{11563354-317B-524C-A91D-D51305DF9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571876"/>
            <a:ext cx="1143000" cy="1357313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3600">
              <a:latin typeface="Comic Sans MS" panose="030F0902030302020204" pitchFamily="66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5DB821B8-AD20-8E49-AC01-3BCD8B22161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97780" y="2013058"/>
            <a:ext cx="3170253" cy="4180553"/>
          </a:xfrm>
          <a:prstGeom prst="rect">
            <a:avLst/>
          </a:prstGeom>
        </p:spPr>
      </p:pic>
      <p:pic>
        <p:nvPicPr>
          <p:cNvPr id="17" name="Picture 12" descr="E:\Liquen simple crònico6.JPG">
            <a:extLst>
              <a:ext uri="{FF2B5EF4-FFF2-40B4-BE49-F238E27FC236}">
                <a16:creationId xmlns:a16="http://schemas.microsoft.com/office/drawing/2014/main" id="{AA201DEA-C6A6-1E4C-9153-5CCD93F7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654" y="808146"/>
            <a:ext cx="3674244" cy="275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37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363762-A023-44E8-A925-0EE8EE95AE61}"/>
              </a:ext>
            </a:extLst>
          </p:cNvPr>
          <p:cNvSpPr txBox="1">
            <a:spLocks noChangeArrowheads="1"/>
          </p:cNvSpPr>
          <p:nvPr/>
        </p:nvSpPr>
        <p:spPr>
          <a:xfrm>
            <a:off x="726304" y="1659491"/>
            <a:ext cx="3943350" cy="5608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" altLang="es-ES" sz="3600" dirty="0"/>
              <a:t>Eccema crónico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1DCA16A-001E-439D-9B47-E3CFBEE91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5706" y="600415"/>
            <a:ext cx="3576615" cy="26790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89DBD1F-CA8A-4BC2-85C1-FED32BBA114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518" y="3279424"/>
            <a:ext cx="3943350" cy="269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591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CB8A09B0-4203-254D-9F1B-7F5ED17758D8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2B1B290-A823-EF47-A317-4034A14BA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413" y="653414"/>
            <a:ext cx="4032543" cy="708661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800" b="1" dirty="0">
                <a:solidFill>
                  <a:srgbClr val="00AAA7"/>
                </a:solidFill>
                <a:latin typeface="Montserrat" panose="00000500000000000000" pitchFamily="50" charset="0"/>
                <a:cs typeface="Calibri" panose="020F0502020204030204" pitchFamily="34" charset="0"/>
              </a:rPr>
              <a:t>Tratamiento</a:t>
            </a:r>
          </a:p>
        </p:txBody>
      </p:sp>
      <p:sp>
        <p:nvSpPr>
          <p:cNvPr id="13" name="Título 2">
            <a:extLst>
              <a:ext uri="{FF2B5EF4-FFF2-40B4-BE49-F238E27FC236}">
                <a16:creationId xmlns:a16="http://schemas.microsoft.com/office/drawing/2014/main" id="{C098A377-5479-DA41-9ED4-797890F87B65}"/>
              </a:ext>
            </a:extLst>
          </p:cNvPr>
          <p:cNvSpPr txBox="1">
            <a:spLocks/>
          </p:cNvSpPr>
          <p:nvPr/>
        </p:nvSpPr>
        <p:spPr>
          <a:xfrm>
            <a:off x="1911093" y="1476375"/>
            <a:ext cx="8671182" cy="3009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6B0AA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0" dirty="0">
                <a:solidFill>
                  <a:srgbClr val="152B48"/>
                </a:solidFill>
              </a:rPr>
              <a:t>Esteroides intralesionales o tópicos potentes (oclusivos).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b="0" dirty="0">
                <a:solidFill>
                  <a:srgbClr val="152B48"/>
                </a:solidFill>
              </a:rPr>
              <a:t>Romper ciclo rascado – prurito – rascado:  </a:t>
            </a:r>
          </a:p>
          <a:p>
            <a:pPr marL="457200" indent="-457200">
              <a:buFontTx/>
              <a:buChar char="-"/>
            </a:pPr>
            <a:r>
              <a:rPr lang="es-CO" sz="2800" b="0" dirty="0">
                <a:solidFill>
                  <a:srgbClr val="152B48"/>
                </a:solidFill>
              </a:rPr>
              <a:t>Apoyo psicología.</a:t>
            </a:r>
          </a:p>
          <a:p>
            <a:pPr marL="457200" indent="-457200">
              <a:buFontTx/>
              <a:buChar char="-"/>
            </a:pPr>
            <a:r>
              <a:rPr lang="es-CO" sz="2800" b="0" dirty="0">
                <a:solidFill>
                  <a:srgbClr val="152B48"/>
                </a:solidFill>
              </a:rPr>
              <a:t>Antihistamínicos sedantes.</a:t>
            </a:r>
          </a:p>
          <a:p>
            <a:pPr marL="457200" indent="-457200">
              <a:buFontTx/>
              <a:buChar char="-"/>
            </a:pPr>
            <a:r>
              <a:rPr lang="es-CO" sz="2800" b="0" dirty="0">
                <a:solidFill>
                  <a:srgbClr val="152B48"/>
                </a:solidFill>
              </a:rPr>
              <a:t>Antidepresivos (ISRS).</a:t>
            </a:r>
          </a:p>
        </p:txBody>
      </p:sp>
    </p:spTree>
    <p:extLst>
      <p:ext uri="{BB962C8B-B14F-4D97-AF65-F5344CB8AC3E}">
        <p14:creationId xmlns:p14="http://schemas.microsoft.com/office/powerpoint/2010/main" val="330517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D4C40385-A629-FB47-A4AF-0AE6FD713010}"/>
              </a:ext>
            </a:extLst>
          </p:cNvPr>
          <p:cNvSpPr/>
          <p:nvPr/>
        </p:nvSpPr>
        <p:spPr>
          <a:xfrm>
            <a:off x="8557100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60C5A61C-B480-1340-9B09-276530DF1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866" y="1803947"/>
            <a:ext cx="11977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solidFill>
                  <a:srgbClr val="132C48"/>
                </a:solidFill>
                <a:latin typeface="Montserrat" panose="00000500000000000000" pitchFamily="50" charset="0"/>
              </a:rPr>
              <a:t>AGUDO</a:t>
            </a:r>
          </a:p>
        </p:txBody>
      </p:sp>
      <p:sp>
        <p:nvSpPr>
          <p:cNvPr id="23556" name="AutoShape 5">
            <a:extLst>
              <a:ext uri="{FF2B5EF4-FFF2-40B4-BE49-F238E27FC236}">
                <a16:creationId xmlns:a16="http://schemas.microsoft.com/office/drawing/2014/main" id="{6E3CE0FD-6FD8-8C49-B215-9909124C4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7611" y="1889702"/>
            <a:ext cx="1143000" cy="2286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2000">
              <a:latin typeface="Montserrat" panose="00000500000000000000" pitchFamily="50" charset="0"/>
            </a:endParaRPr>
          </a:p>
        </p:txBody>
      </p:sp>
      <p:sp>
        <p:nvSpPr>
          <p:cNvPr id="23557" name="AutoShape 6">
            <a:extLst>
              <a:ext uri="{FF2B5EF4-FFF2-40B4-BE49-F238E27FC236}">
                <a16:creationId xmlns:a16="http://schemas.microsoft.com/office/drawing/2014/main" id="{4AF71B63-82D3-1348-81F4-87315B16A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7611" y="3318452"/>
            <a:ext cx="1143000" cy="214312"/>
          </a:xfrm>
          <a:prstGeom prst="rightArrow">
            <a:avLst>
              <a:gd name="adj1" fmla="val 50000"/>
              <a:gd name="adj2" fmla="val 124988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2000">
              <a:latin typeface="Montserrat" panose="00000500000000000000" pitchFamily="50" charset="0"/>
            </a:endParaRPr>
          </a:p>
        </p:txBody>
      </p:sp>
      <p:sp>
        <p:nvSpPr>
          <p:cNvPr id="23558" name="AutoShape 7">
            <a:extLst>
              <a:ext uri="{FF2B5EF4-FFF2-40B4-BE49-F238E27FC236}">
                <a16:creationId xmlns:a16="http://schemas.microsoft.com/office/drawing/2014/main" id="{0A6AB9E8-1E48-2544-8E42-1367A948B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7611" y="4890077"/>
            <a:ext cx="1143000" cy="2286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2000">
              <a:latin typeface="Montserrat" panose="00000500000000000000" pitchFamily="50" charset="0"/>
            </a:endParaRPr>
          </a:p>
        </p:txBody>
      </p:sp>
      <p:sp>
        <p:nvSpPr>
          <p:cNvPr id="23559" name="Text Box 8">
            <a:extLst>
              <a:ext uri="{FF2B5EF4-FFF2-40B4-BE49-F238E27FC236}">
                <a16:creationId xmlns:a16="http://schemas.microsoft.com/office/drawing/2014/main" id="{7D1F2D19-7DDC-314C-915F-B686EAEF2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208" y="3225553"/>
            <a:ext cx="17524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solidFill>
                  <a:srgbClr val="132C48"/>
                </a:solidFill>
                <a:latin typeface="Montserrat" panose="00000500000000000000" pitchFamily="50" charset="0"/>
              </a:rPr>
              <a:t>SUBAGUDO</a:t>
            </a:r>
          </a:p>
        </p:txBody>
      </p:sp>
      <p:sp>
        <p:nvSpPr>
          <p:cNvPr id="23560" name="Text Box 9">
            <a:extLst>
              <a:ext uri="{FF2B5EF4-FFF2-40B4-BE49-F238E27FC236}">
                <a16:creationId xmlns:a16="http://schemas.microsoft.com/office/drawing/2014/main" id="{965CADA9-FD1E-E44B-929A-C9F4DB00A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3367" y="4804322"/>
            <a:ext cx="14542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solidFill>
                  <a:srgbClr val="132C48"/>
                </a:solidFill>
                <a:latin typeface="Montserrat" panose="00000500000000000000" pitchFamily="50" charset="0"/>
              </a:rPr>
              <a:t>CRÓNICO</a:t>
            </a:r>
          </a:p>
        </p:txBody>
      </p:sp>
      <p:sp>
        <p:nvSpPr>
          <p:cNvPr id="23561" name="Text Box 10">
            <a:extLst>
              <a:ext uri="{FF2B5EF4-FFF2-40B4-BE49-F238E27FC236}">
                <a16:creationId xmlns:a16="http://schemas.microsoft.com/office/drawing/2014/main" id="{BBDD9909-4DC6-8C41-B689-CBA65FACE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8573" y="1389640"/>
            <a:ext cx="330731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latin typeface="Montserrat" panose="00000500000000000000" pitchFamily="50" charset="0"/>
              </a:rPr>
              <a:t>Compresas secantes.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latin typeface="Montserrat" panose="00000500000000000000" pitchFamily="50" charset="0"/>
              </a:rPr>
              <a:t>Esteroides sistémicos 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latin typeface="Montserrat" panose="00000500000000000000" pitchFamily="50" charset="0"/>
              </a:rPr>
              <a:t>tópicos al secar lesiones.</a:t>
            </a:r>
          </a:p>
        </p:txBody>
      </p:sp>
      <p:sp>
        <p:nvSpPr>
          <p:cNvPr id="23562" name="Text Box 11">
            <a:extLst>
              <a:ext uri="{FF2B5EF4-FFF2-40B4-BE49-F238E27FC236}">
                <a16:creationId xmlns:a16="http://schemas.microsoft.com/office/drawing/2014/main" id="{402E8A88-64AB-9045-A46C-AB825C972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6362" y="2961265"/>
            <a:ext cx="38827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latin typeface="Montserrat" panose="00000500000000000000" pitchFamily="50" charset="0"/>
              </a:rPr>
              <a:t>Compresas si hay exudación.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latin typeface="Montserrat" panose="00000500000000000000" pitchFamily="50" charset="0"/>
              </a:rPr>
              <a:t>Esteroides tópicos 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ES" sz="2000" dirty="0">
                <a:latin typeface="Montserrat" panose="00000500000000000000" pitchFamily="50" charset="0"/>
              </a:rPr>
              <a:t>sistémicos según extensión.</a:t>
            </a:r>
            <a:endParaRPr lang="es-ES" altLang="es-ES" sz="2000" dirty="0">
              <a:latin typeface="Montserrat" panose="00000500000000000000" pitchFamily="50" charset="0"/>
            </a:endParaRPr>
          </a:p>
        </p:txBody>
      </p:sp>
      <p:sp>
        <p:nvSpPr>
          <p:cNvPr id="23563" name="Text Box 12">
            <a:extLst>
              <a:ext uri="{FF2B5EF4-FFF2-40B4-BE49-F238E27FC236}">
                <a16:creationId xmlns:a16="http://schemas.microsoft.com/office/drawing/2014/main" id="{942DF27C-37B0-5E4D-9AB7-F347A14A2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6361" y="4532889"/>
            <a:ext cx="4000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2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latin typeface="Montserrat" panose="00000500000000000000" pitchFamily="50" charset="0"/>
              </a:rPr>
              <a:t>Esteroides tópicos,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 err="1">
                <a:latin typeface="Montserrat" panose="00000500000000000000" pitchFamily="50" charset="0"/>
              </a:rPr>
              <a:t>intralesionales</a:t>
            </a:r>
            <a:r>
              <a:rPr lang="es-ES" altLang="es-ES" sz="2000" dirty="0">
                <a:latin typeface="Montserrat" panose="00000500000000000000" pitchFamily="50" charset="0"/>
              </a:rPr>
              <a:t> o </a:t>
            </a:r>
            <a:r>
              <a:rPr lang="es-ES_tradnl" altLang="es-ES" sz="2000" dirty="0">
                <a:latin typeface="Montserrat" panose="00000500000000000000" pitchFamily="50" charset="0"/>
              </a:rPr>
              <a:t>sistémicos según extensión.</a:t>
            </a:r>
            <a:endParaRPr lang="es-ES" altLang="es-ES" sz="2000" dirty="0">
              <a:latin typeface="Montserrat" panose="00000500000000000000" pitchFamily="50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AC9F329-B6FA-7A4A-9DC5-652BE4EDA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258" y="1999883"/>
            <a:ext cx="3176588" cy="606575"/>
          </a:xfrm>
        </p:spPr>
        <p:txBody>
          <a:bodyPr/>
          <a:lstStyle/>
          <a:p>
            <a:r>
              <a:rPr lang="es-CO" sz="3600" b="1" dirty="0">
                <a:solidFill>
                  <a:srgbClr val="00AAA7"/>
                </a:solidFill>
                <a:latin typeface="Montserrat" panose="00000500000000000000" pitchFamily="50" charset="0"/>
              </a:rPr>
              <a:t>Tratamiento</a:t>
            </a:r>
          </a:p>
        </p:txBody>
      </p:sp>
    </p:spTree>
    <p:extLst>
      <p:ext uri="{BB962C8B-B14F-4D97-AF65-F5344CB8AC3E}">
        <p14:creationId xmlns:p14="http://schemas.microsoft.com/office/powerpoint/2010/main" val="387295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6E82D6C-12D2-5440-9686-FE4A5AB83C0B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14BBE22-22BE-3540-9363-C185D0537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382" y="1143303"/>
            <a:ext cx="6613235" cy="551499"/>
          </a:xfrm>
        </p:spPr>
        <p:txBody>
          <a:bodyPr>
            <a:noAutofit/>
          </a:bodyPr>
          <a:lstStyle/>
          <a:p>
            <a:pPr algn="ctr"/>
            <a:r>
              <a:rPr lang="es-CO" b="1" dirty="0">
                <a:solidFill>
                  <a:srgbClr val="00AAA7"/>
                </a:solidFill>
                <a:latin typeface="Montserrat" panose="00000500000000000000" pitchFamily="50" charset="0"/>
              </a:rPr>
              <a:t>Medidas generales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5CC8A76A-221E-6B49-9784-3A7B4BC3A781}"/>
              </a:ext>
            </a:extLst>
          </p:cNvPr>
          <p:cNvSpPr txBox="1">
            <a:spLocks/>
          </p:cNvSpPr>
          <p:nvPr/>
        </p:nvSpPr>
        <p:spPr>
          <a:xfrm>
            <a:off x="2607541" y="1812882"/>
            <a:ext cx="8343900" cy="37290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dirty="0"/>
              <a:t>Suprimir la causa y los factores desencadenantes.</a:t>
            </a:r>
          </a:p>
          <a:p>
            <a:r>
              <a:rPr lang="es-CO" sz="2000" dirty="0"/>
              <a:t>Evitar la automedicación.</a:t>
            </a:r>
          </a:p>
          <a:p>
            <a:r>
              <a:rPr lang="es-CO" sz="2000" dirty="0"/>
              <a:t>Evitar el uso de contactantes (jabones, baños de ramas).</a:t>
            </a:r>
          </a:p>
          <a:p>
            <a:r>
              <a:rPr lang="es-CO" sz="2000" dirty="0"/>
              <a:t>Lubricar o humectar la piel cuando esté seca.</a:t>
            </a:r>
          </a:p>
          <a:p>
            <a:r>
              <a:rPr lang="es-CO" sz="2000" dirty="0"/>
              <a:t>Antihistamínicos.</a:t>
            </a:r>
          </a:p>
        </p:txBody>
      </p:sp>
    </p:spTree>
    <p:extLst>
      <p:ext uri="{BB962C8B-B14F-4D97-AF65-F5344CB8AC3E}">
        <p14:creationId xmlns:p14="http://schemas.microsoft.com/office/powerpoint/2010/main" val="95869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743B7EB-2A8A-944D-A75B-B480E9969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283" y="208540"/>
            <a:ext cx="5385187" cy="1204150"/>
          </a:xfrm>
        </p:spPr>
        <p:txBody>
          <a:bodyPr>
            <a:normAutofit/>
          </a:bodyPr>
          <a:lstStyle/>
          <a:p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Tipos de dermatitis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ADB2416C-A795-A245-9B3C-746A5D742823}"/>
              </a:ext>
            </a:extLst>
          </p:cNvPr>
          <p:cNvSpPr txBox="1">
            <a:spLocks/>
          </p:cNvSpPr>
          <p:nvPr/>
        </p:nvSpPr>
        <p:spPr>
          <a:xfrm>
            <a:off x="2049077" y="1223152"/>
            <a:ext cx="4210050" cy="37290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Atópica.</a:t>
            </a:r>
          </a:p>
          <a:p>
            <a:r>
              <a:rPr lang="es-CO" dirty="0"/>
              <a:t>Contacto.</a:t>
            </a:r>
          </a:p>
          <a:p>
            <a:r>
              <a:rPr lang="es-CO" dirty="0"/>
              <a:t>Del área del pañal.</a:t>
            </a:r>
          </a:p>
          <a:p>
            <a:r>
              <a:rPr lang="es-CO" dirty="0"/>
              <a:t>Xerótico o craquelé.</a:t>
            </a:r>
          </a:p>
          <a:p>
            <a:r>
              <a:rPr lang="es-CO" dirty="0"/>
              <a:t>Seborreica.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28C4D774-1E53-C243-A7CD-CF5E27CC205B}"/>
              </a:ext>
            </a:extLst>
          </p:cNvPr>
          <p:cNvSpPr txBox="1">
            <a:spLocks/>
          </p:cNvSpPr>
          <p:nvPr/>
        </p:nvSpPr>
        <p:spPr>
          <a:xfrm>
            <a:off x="7174712" y="1240226"/>
            <a:ext cx="4125515" cy="37290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32C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 err="1"/>
              <a:t>Dishidrótico</a:t>
            </a:r>
            <a:r>
              <a:rPr lang="es-CO" dirty="0"/>
              <a:t>.</a:t>
            </a:r>
          </a:p>
          <a:p>
            <a:r>
              <a:rPr lang="es-CO" dirty="0"/>
              <a:t>Por estasis venosa.</a:t>
            </a:r>
          </a:p>
          <a:p>
            <a:r>
              <a:rPr lang="es-CO" dirty="0"/>
              <a:t>Numular.</a:t>
            </a:r>
          </a:p>
          <a:p>
            <a:r>
              <a:rPr lang="es-CO" dirty="0" err="1"/>
              <a:t>Neurodermatitis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422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FACE765-A4BC-F24F-A2E4-FE181E525245}"/>
              </a:ext>
            </a:extLst>
          </p:cNvPr>
          <p:cNvSpPr/>
          <p:nvPr/>
        </p:nvSpPr>
        <p:spPr>
          <a:xfrm>
            <a:off x="8861898" y="476655"/>
            <a:ext cx="3330102" cy="170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8450" y="2185988"/>
            <a:ext cx="4699782" cy="3073658"/>
          </a:xfrm>
          <a:prstGeom prst="rect">
            <a:avLst/>
          </a:prstGeom>
        </p:spPr>
      </p:pic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5EE01CDB-54EE-E246-84CA-9C233D487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731" y="1373834"/>
            <a:ext cx="5551170" cy="2617139"/>
          </a:xfrm>
        </p:spPr>
        <p:txBody>
          <a:bodyPr/>
          <a:lstStyle/>
          <a:p>
            <a:r>
              <a:rPr lang="es-ES_tradnl" sz="2400" dirty="0">
                <a:solidFill>
                  <a:schemeClr val="tx1"/>
                </a:solidFill>
                <a:latin typeface="Montserrat" panose="00000500000000000000" pitchFamily="50" charset="0"/>
              </a:rPr>
              <a:t>Enfermedad crónica, inflamatoria, recurrente.</a:t>
            </a:r>
          </a:p>
          <a:p>
            <a:r>
              <a:rPr lang="es-ES_tradnl" sz="2400" dirty="0">
                <a:solidFill>
                  <a:schemeClr val="tx1"/>
                </a:solidFill>
                <a:latin typeface="Montserrat" panose="00000500000000000000" pitchFamily="50" charset="0"/>
              </a:rPr>
              <a:t>Compromiso de la barrera epidérmica por disfunción del sistema inmune.</a:t>
            </a:r>
          </a:p>
          <a:p>
            <a:r>
              <a:rPr lang="es-ES_tradnl" sz="2400" dirty="0">
                <a:solidFill>
                  <a:schemeClr val="tx1"/>
                </a:solidFill>
                <a:latin typeface="Montserrat" panose="00000500000000000000" pitchFamily="50" charset="0"/>
              </a:rPr>
              <a:t>Especialmente común en niños.</a:t>
            </a:r>
          </a:p>
          <a:p>
            <a:endParaRPr lang="es-CO" sz="2400" dirty="0">
              <a:latin typeface="Montserrat" panose="00000500000000000000" pitchFamily="50" charset="0"/>
            </a:endParaRPr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id="{985533FB-155D-1648-9881-9E7DF759E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31" y="229493"/>
            <a:ext cx="4819650" cy="896057"/>
          </a:xfrm>
        </p:spPr>
        <p:txBody>
          <a:bodyPr>
            <a:normAutofit fontScale="90000"/>
          </a:bodyPr>
          <a:lstStyle/>
          <a:p>
            <a:r>
              <a:rPr lang="es-CO" sz="4000" b="1" dirty="0">
                <a:solidFill>
                  <a:srgbClr val="00AAA7"/>
                </a:solidFill>
                <a:latin typeface="Montserrat" panose="00000500000000000000" pitchFamily="50" charset="0"/>
              </a:rPr>
              <a:t>Dermatitis atópica:</a:t>
            </a:r>
          </a:p>
        </p:txBody>
      </p:sp>
    </p:spTree>
    <p:extLst>
      <p:ext uri="{BB962C8B-B14F-4D97-AF65-F5344CB8AC3E}">
        <p14:creationId xmlns:p14="http://schemas.microsoft.com/office/powerpoint/2010/main" val="2742318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36D434D-E43E-46B1-B15C-3F8F1C7CD985}" vid="{2065B3BA-C76D-4BC7-A0DF-9D99B62B03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8072</TotalTime>
  <Words>2153</Words>
  <Application>Microsoft Office PowerPoint</Application>
  <PresentationFormat>Panorámica</PresentationFormat>
  <Paragraphs>272</Paragraphs>
  <Slides>50</Slides>
  <Notes>20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8" baseType="lpstr">
      <vt:lpstr>Arial</vt:lpstr>
      <vt:lpstr>Calibri</vt:lpstr>
      <vt:lpstr>Calibri Light</vt:lpstr>
      <vt:lpstr>Comic Sans MS</vt:lpstr>
      <vt:lpstr>Montserrat</vt:lpstr>
      <vt:lpstr>Times New Roman</vt:lpstr>
      <vt:lpstr>Tema de Office</vt:lpstr>
      <vt:lpstr>Imagen de mapa de bits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Tratamiento</vt:lpstr>
      <vt:lpstr>Medidas generales</vt:lpstr>
      <vt:lpstr>Tipos de dermatitis</vt:lpstr>
      <vt:lpstr>Dermatitis atópica:</vt:lpstr>
      <vt:lpstr>Marcha atópica:</vt:lpstr>
      <vt:lpstr>Epidemiología</vt:lpstr>
      <vt:lpstr>Fisiopatología</vt:lpstr>
      <vt:lpstr>Clínica</vt:lpstr>
      <vt:lpstr>Fases de la dermatitis atópica</vt:lpstr>
      <vt:lpstr>Presentación de PowerPoint</vt:lpstr>
      <vt:lpstr>Presentación de PowerPoint</vt:lpstr>
      <vt:lpstr>Presentación de PowerPoint</vt:lpstr>
      <vt:lpstr>Diagnóstico</vt:lpstr>
      <vt:lpstr>Tratamiento</vt:lpstr>
      <vt:lpstr>Dermatitis de contacto</vt:lpstr>
      <vt:lpstr>Presentación de PowerPoint</vt:lpstr>
      <vt:lpstr>Dermatitis de contacto alérgica</vt:lpstr>
      <vt:lpstr>Níquel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Irritantes más comunes</vt:lpstr>
      <vt:lpstr>Presentación de PowerPoint</vt:lpstr>
      <vt:lpstr>Presentación de PowerPoint</vt:lpstr>
      <vt:lpstr>Presentación de PowerPoint</vt:lpstr>
      <vt:lpstr>Presentación de PowerPoint</vt:lpstr>
      <vt:lpstr>Diagnóstico</vt:lpstr>
      <vt:lpstr>Presentación de PowerPoint</vt:lpstr>
      <vt:lpstr>Tratamiento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Neurodermatitis  (Liquen simple crónico)</vt:lpstr>
      <vt:lpstr> Primaria: problemas psicoemocionales. Secundaria: enfermedad cutánea de base.   Sitios accesibles al rascado: - Cuello. - Piernas. - Espalda. - Genitales (vulva, escroto). </vt:lpstr>
      <vt:lpstr>Presentación de PowerPoint</vt:lpstr>
      <vt:lpstr>Tratamiento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Andres Guerra</cp:lastModifiedBy>
  <cp:revision>108</cp:revision>
  <dcterms:created xsi:type="dcterms:W3CDTF">2020-10-28T22:57:21Z</dcterms:created>
  <dcterms:modified xsi:type="dcterms:W3CDTF">2022-01-31T19:12:09Z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850531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