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6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13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presentationml.notesSlide+xml" PartName="/ppt/notesSlides/notesSlide14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presentationml.notesSlide+xml" PartName="/ppt/notesSlides/notesSlide17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presentationml.notesSlide+xml" PartName="/ppt/notesSlides/notesSlide18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6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257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7" r:id="rId56"/>
    <p:sldId id="366" r:id="rId57"/>
    <p:sldId id="368" r:id="rId58"/>
    <p:sldId id="369" r:id="rId59"/>
    <p:sldId id="370" r:id="rId60"/>
    <p:sldId id="371" r:id="rId61"/>
    <p:sldId id="372" r:id="rId62"/>
    <p:sldId id="373" r:id="rId63"/>
    <p:sldId id="374" r:id="rId64"/>
    <p:sldId id="375" r:id="rId65"/>
    <p:sldId id="376" r:id="rId66"/>
    <p:sldId id="377" r:id="rId67"/>
    <p:sldId id="378" r:id="rId68"/>
    <p:sldId id="379" r:id="rId69"/>
    <p:sldId id="380" r:id="rId70"/>
    <p:sldId id="381" r:id="rId71"/>
    <p:sldId id="313" r:id="rId7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C45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32061-5CAA-441B-91B9-E90D35CEA443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3651011-99BB-4149-AAF4-5566966BE977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Infecciosa</a:t>
          </a:r>
        </a:p>
      </dgm:t>
    </dgm:pt>
    <dgm:pt modelId="{B5F3FCF3-1B66-47BE-9CCE-C349B453D8E3}" type="parTrans" cxnId="{E07FBACC-792A-4724-A7B9-A1CFA9F99B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93372A0-486C-46D8-82CA-52834CA69890}" type="sibTrans" cxnId="{E07FBACC-792A-4724-A7B9-A1CFA9F99B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84C744B-5CB3-4968-9C89-F304CD14BD4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Inmunológica</a:t>
          </a:r>
        </a:p>
      </dgm:t>
    </dgm:pt>
    <dgm:pt modelId="{C2A54A28-7820-4EEC-824E-065D81447A86}" type="parTrans" cxnId="{5FED7B2E-4EC6-4CD7-9F80-0B4A5198498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E89398B-D38A-497F-A57B-1F878AA7CDB8}" type="sibTrans" cxnId="{5FED7B2E-4EC6-4CD7-9F80-0B4A5198498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433C83E-C651-472E-90FF-461DF9BB980C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Medicamentosa</a:t>
          </a:r>
        </a:p>
      </dgm:t>
    </dgm:pt>
    <dgm:pt modelId="{6D652E73-57EE-40B2-97E2-CEBBB37D3595}" type="parTrans" cxnId="{0C0E29EA-2A46-49FF-92DE-2425208D81D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03B361F-CB64-4550-8F33-CD748363BF76}" type="sibTrans" cxnId="{0C0E29EA-2A46-49FF-92DE-2425208D81D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942A107-6C5B-4F9B-87DD-5E617CD19423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Inflamatoria </a:t>
          </a:r>
        </a:p>
      </dgm:t>
    </dgm:pt>
    <dgm:pt modelId="{7DA80ABC-5672-4CAF-9BE6-B5D7F130DD3D}" type="parTrans" cxnId="{15B6FB6D-6B7E-4D49-AEC2-97E1BE1CDAE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A440066-B531-448E-BCC7-4EDA0BFEDF41}" type="sibTrans" cxnId="{15B6FB6D-6B7E-4D49-AEC2-97E1BE1CDAE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6A6C59E-717C-45FF-8259-A8069ADCB715}" type="pres">
      <dgm:prSet presAssocID="{52632061-5CAA-441B-91B9-E90D35CEA443}" presName="matrix" presStyleCnt="0">
        <dgm:presLayoutVars>
          <dgm:chMax val="1"/>
          <dgm:dir/>
          <dgm:resizeHandles val="exact"/>
        </dgm:presLayoutVars>
      </dgm:prSet>
      <dgm:spPr/>
    </dgm:pt>
    <dgm:pt modelId="{EE87E3AE-0A57-4472-B3BE-D3AACC78D42C}" type="pres">
      <dgm:prSet presAssocID="{52632061-5CAA-441B-91B9-E90D35CEA443}" presName="diamond" presStyleLbl="bgShp" presStyleIdx="0" presStyleCnt="1" custLinFactNeighborX="22543"/>
      <dgm:spPr/>
    </dgm:pt>
    <dgm:pt modelId="{65DB6C31-5ABE-48D1-9C04-91A4EE3C3CB4}" type="pres">
      <dgm:prSet presAssocID="{52632061-5CAA-441B-91B9-E90D35CEA443}" presName="quad1" presStyleLbl="node1" presStyleIdx="0" presStyleCnt="4" custLinFactNeighborX="59047" custLinFactNeighborY="-7879">
        <dgm:presLayoutVars>
          <dgm:chMax val="0"/>
          <dgm:chPref val="0"/>
          <dgm:bulletEnabled val="1"/>
        </dgm:presLayoutVars>
      </dgm:prSet>
      <dgm:spPr/>
    </dgm:pt>
    <dgm:pt modelId="{3F2EF77A-CEED-4EA2-91B1-5F8BB5634D1C}" type="pres">
      <dgm:prSet presAssocID="{52632061-5CAA-441B-91B9-E90D35CEA443}" presName="quad2" presStyleLbl="node1" presStyleIdx="1" presStyleCnt="4" custLinFactNeighborX="59047" custLinFactNeighborY="-7879">
        <dgm:presLayoutVars>
          <dgm:chMax val="0"/>
          <dgm:chPref val="0"/>
          <dgm:bulletEnabled val="1"/>
        </dgm:presLayoutVars>
      </dgm:prSet>
      <dgm:spPr/>
    </dgm:pt>
    <dgm:pt modelId="{83594011-79E1-4E1E-B61F-FE3F6D5CDD7A}" type="pres">
      <dgm:prSet presAssocID="{52632061-5CAA-441B-91B9-E90D35CEA443}" presName="quad3" presStyleLbl="node1" presStyleIdx="2" presStyleCnt="4" custLinFactNeighborX="59047" custLinFactNeighborY="-7879">
        <dgm:presLayoutVars>
          <dgm:chMax val="0"/>
          <dgm:chPref val="0"/>
          <dgm:bulletEnabled val="1"/>
        </dgm:presLayoutVars>
      </dgm:prSet>
      <dgm:spPr/>
    </dgm:pt>
    <dgm:pt modelId="{336E1D55-46F6-4CF4-80CF-2D65A4EE0572}" type="pres">
      <dgm:prSet presAssocID="{52632061-5CAA-441B-91B9-E90D35CEA443}" presName="quad4" presStyleLbl="node1" presStyleIdx="3" presStyleCnt="4" custLinFactNeighborX="59047" custLinFactNeighborY="-7879">
        <dgm:presLayoutVars>
          <dgm:chMax val="0"/>
          <dgm:chPref val="0"/>
          <dgm:bulletEnabled val="1"/>
        </dgm:presLayoutVars>
      </dgm:prSet>
      <dgm:spPr/>
    </dgm:pt>
  </dgm:ptLst>
  <dgm:cxnLst>
    <dgm:cxn modelId="{FE627F2C-AAA4-47FC-ACD3-5963B04ABDBD}" type="presOf" srcId="{984C744B-5CB3-4968-9C89-F304CD14BD42}" destId="{3F2EF77A-CEED-4EA2-91B1-5F8BB5634D1C}" srcOrd="0" destOrd="0" presId="urn:microsoft.com/office/officeart/2005/8/layout/matrix3"/>
    <dgm:cxn modelId="{5FED7B2E-4EC6-4CD7-9F80-0B4A51984981}" srcId="{52632061-5CAA-441B-91B9-E90D35CEA443}" destId="{984C744B-5CB3-4968-9C89-F304CD14BD42}" srcOrd="1" destOrd="0" parTransId="{C2A54A28-7820-4EEC-824E-065D81447A86}" sibTransId="{FE89398B-D38A-497F-A57B-1F878AA7CDB8}"/>
    <dgm:cxn modelId="{1C74FA6C-E547-47F6-9FFB-C2D1140C928C}" type="presOf" srcId="{A3651011-99BB-4149-AAF4-5566966BE977}" destId="{65DB6C31-5ABE-48D1-9C04-91A4EE3C3CB4}" srcOrd="0" destOrd="0" presId="urn:microsoft.com/office/officeart/2005/8/layout/matrix3"/>
    <dgm:cxn modelId="{15B6FB6D-6B7E-4D49-AEC2-97E1BE1CDAEE}" srcId="{52632061-5CAA-441B-91B9-E90D35CEA443}" destId="{6942A107-6C5B-4F9B-87DD-5E617CD19423}" srcOrd="3" destOrd="0" parTransId="{7DA80ABC-5672-4CAF-9BE6-B5D7F130DD3D}" sibTransId="{1A440066-B531-448E-BCC7-4EDA0BFEDF41}"/>
    <dgm:cxn modelId="{AAEF5D8A-8403-4114-9B45-A73F25D8335B}" type="presOf" srcId="{6942A107-6C5B-4F9B-87DD-5E617CD19423}" destId="{336E1D55-46F6-4CF4-80CF-2D65A4EE0572}" srcOrd="0" destOrd="0" presId="urn:microsoft.com/office/officeart/2005/8/layout/matrix3"/>
    <dgm:cxn modelId="{0B6F7DA4-9AA8-4DBB-AB78-D9C7CA447425}" type="presOf" srcId="{8433C83E-C651-472E-90FF-461DF9BB980C}" destId="{83594011-79E1-4E1E-B61F-FE3F6D5CDD7A}" srcOrd="0" destOrd="0" presId="urn:microsoft.com/office/officeart/2005/8/layout/matrix3"/>
    <dgm:cxn modelId="{E07FBACC-792A-4724-A7B9-A1CFA9F99BC3}" srcId="{52632061-5CAA-441B-91B9-E90D35CEA443}" destId="{A3651011-99BB-4149-AAF4-5566966BE977}" srcOrd="0" destOrd="0" parTransId="{B5F3FCF3-1B66-47BE-9CCE-C349B453D8E3}" sibTransId="{F93372A0-486C-46D8-82CA-52834CA69890}"/>
    <dgm:cxn modelId="{0C0E29EA-2A46-49FF-92DE-2425208D81D1}" srcId="{52632061-5CAA-441B-91B9-E90D35CEA443}" destId="{8433C83E-C651-472E-90FF-461DF9BB980C}" srcOrd="2" destOrd="0" parTransId="{6D652E73-57EE-40B2-97E2-CEBBB37D3595}" sibTransId="{603B361F-CB64-4550-8F33-CD748363BF76}"/>
    <dgm:cxn modelId="{E19D11FF-6CDC-4ED1-B811-5323477C8C3B}" type="presOf" srcId="{52632061-5CAA-441B-91B9-E90D35CEA443}" destId="{76A6C59E-717C-45FF-8259-A8069ADCB715}" srcOrd="0" destOrd="0" presId="urn:microsoft.com/office/officeart/2005/8/layout/matrix3"/>
    <dgm:cxn modelId="{198682E0-A255-4F36-A31E-38882749534A}" type="presParOf" srcId="{76A6C59E-717C-45FF-8259-A8069ADCB715}" destId="{EE87E3AE-0A57-4472-B3BE-D3AACC78D42C}" srcOrd="0" destOrd="0" presId="urn:microsoft.com/office/officeart/2005/8/layout/matrix3"/>
    <dgm:cxn modelId="{EDE82022-ECEB-4820-B2F0-5997FB06FC26}" type="presParOf" srcId="{76A6C59E-717C-45FF-8259-A8069ADCB715}" destId="{65DB6C31-5ABE-48D1-9C04-91A4EE3C3CB4}" srcOrd="1" destOrd="0" presId="urn:microsoft.com/office/officeart/2005/8/layout/matrix3"/>
    <dgm:cxn modelId="{0D6EFD57-3598-4AEE-B226-DBC8D86E2727}" type="presParOf" srcId="{76A6C59E-717C-45FF-8259-A8069ADCB715}" destId="{3F2EF77A-CEED-4EA2-91B1-5F8BB5634D1C}" srcOrd="2" destOrd="0" presId="urn:microsoft.com/office/officeart/2005/8/layout/matrix3"/>
    <dgm:cxn modelId="{2A58F6AF-54FC-409E-A6A5-3ADDF43CE788}" type="presParOf" srcId="{76A6C59E-717C-45FF-8259-A8069ADCB715}" destId="{83594011-79E1-4E1E-B61F-FE3F6D5CDD7A}" srcOrd="3" destOrd="0" presId="urn:microsoft.com/office/officeart/2005/8/layout/matrix3"/>
    <dgm:cxn modelId="{DAC3961C-DA14-4896-9E42-319BCA8470AB}" type="presParOf" srcId="{76A6C59E-717C-45FF-8259-A8069ADCB715}" destId="{336E1D55-46F6-4CF4-80CF-2D65A4EE05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Panencefalitis esclerosante subaguda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Progresiva.</a:t>
          </a: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Sarampión negro </a:t>
          </a: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Síndrome febril persistente. 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B0CE3A10-5D87-4F2C-9DD5-8ABA043F1661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Fatal. </a:t>
          </a:r>
        </a:p>
      </dgm:t>
    </dgm:pt>
    <dgm:pt modelId="{35355324-842E-4461-8241-A2928BE539D8}" type="parTrans" cxnId="{7B0B90FF-50D4-4371-99A6-F10F0465025C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56EA9A65-EE5F-4D8A-A4A5-009C753E0E3C}" type="sibTrans" cxnId="{7B0B90FF-50D4-4371-99A6-F10F0465025C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F2E299FA-2C7B-4CE5-8FDC-19D7E949F06C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Meses a años tras la infección. </a:t>
          </a:r>
        </a:p>
      </dgm:t>
    </dgm:pt>
    <dgm:pt modelId="{044608BA-A9B0-42AB-B5D4-CC2E6BAFD954}" type="parTrans" cxnId="{85134734-D5D2-4110-82C5-398A86AE2098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1B00A8C0-FCA2-421F-A1E8-7D756AC96D4B}" type="sibTrans" cxnId="{85134734-D5D2-4110-82C5-398A86AE2098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3449408C-EDEA-4A39-BD04-A081891AA37A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Múltiples lesiones hemorrágicas confluentes.</a:t>
          </a:r>
        </a:p>
      </dgm:t>
    </dgm:pt>
    <dgm:pt modelId="{5258B73F-666F-48D9-8614-4058D6A82A80}" type="parTrans" cxnId="{C67EE59E-E617-4B95-A237-E4DBA6E6AAA8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239DD1A3-C065-4603-8F44-CA00C58F6860}" type="sibTrans" cxnId="{C67EE59E-E617-4B95-A237-E4DBA6E6AAA8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4AAA77F4-86C4-4CD8-9434-A5520A88FF5F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CID.</a:t>
          </a:r>
        </a:p>
      </dgm:t>
    </dgm:pt>
    <dgm:pt modelId="{1E811293-F43A-4D8C-8304-85C51D479E34}" type="parTrans" cxnId="{D3D5144E-7622-47A3-9858-ECD0C93D29BB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FD02CF44-DB1F-45A7-B0DC-D756450FE624}" type="sibTrans" cxnId="{D3D5144E-7622-47A3-9858-ECD0C93D29BB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2" custLinFactNeighborY="4179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BE80FF21-04C6-4BA5-AAB9-7802C0309FAA}" type="presOf" srcId="{3449408C-EDEA-4A39-BD04-A081891AA37A}" destId="{64012CCB-B045-483F-9728-73AB554885B3}" srcOrd="0" destOrd="1" presId="urn:microsoft.com/office/officeart/2005/8/layout/hList1"/>
    <dgm:cxn modelId="{09F80822-6C04-4FB9-9CE9-4421A13A83F1}" type="presOf" srcId="{4AAA77F4-86C4-4CD8-9434-A5520A88FF5F}" destId="{64012CCB-B045-483F-9728-73AB554885B3}" srcOrd="0" destOrd="2" presId="urn:microsoft.com/office/officeart/2005/8/layout/hList1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85134734-D5D2-4110-82C5-398A86AE2098}" srcId="{4CFEA7E0-6A7B-4188-8229-032E5F7FD9ED}" destId="{F2E299FA-2C7B-4CE5-8FDC-19D7E949F06C}" srcOrd="2" destOrd="0" parTransId="{044608BA-A9B0-42AB-B5D4-CC2E6BAFD954}" sibTransId="{1B00A8C0-FCA2-421F-A1E8-7D756AC96D4B}"/>
    <dgm:cxn modelId="{D3D5144E-7622-47A3-9858-ECD0C93D29BB}" srcId="{C54EEB71-D9F3-4E3A-922F-433430EFB8D8}" destId="{4AAA77F4-86C4-4CD8-9434-A5520A88FF5F}" srcOrd="2" destOrd="0" parTransId="{1E811293-F43A-4D8C-8304-85C51D479E34}" sibTransId="{FD02CF44-DB1F-45A7-B0DC-D756450FE624}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C67EE59E-E617-4B95-A237-E4DBA6E6AAA8}" srcId="{C54EEB71-D9F3-4E3A-922F-433430EFB8D8}" destId="{3449408C-EDEA-4A39-BD04-A081891AA37A}" srcOrd="1" destOrd="0" parTransId="{5258B73F-666F-48D9-8614-4058D6A82A80}" sibTransId="{239DD1A3-C065-4603-8F44-CA00C58F6860}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373D1CD6-C2BF-4C58-B340-8C99CA0BFD00}" type="presOf" srcId="{F2E299FA-2C7B-4CE5-8FDC-19D7E949F06C}" destId="{22673051-9286-4579-A9AA-E46ED3AB48AF}" srcOrd="0" destOrd="2" presId="urn:microsoft.com/office/officeart/2005/8/layout/hList1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3EF93BFD-E341-441C-8BF3-53F4DCA000EE}" type="presOf" srcId="{B0CE3A10-5D87-4F2C-9DD5-8ABA043F1661}" destId="{22673051-9286-4579-A9AA-E46ED3AB48AF}" srcOrd="0" destOrd="1" presId="urn:microsoft.com/office/officeart/2005/8/layout/hList1"/>
    <dgm:cxn modelId="{7B0B90FF-50D4-4371-99A6-F10F0465025C}" srcId="{4CFEA7E0-6A7B-4188-8229-032E5F7FD9ED}" destId="{B0CE3A10-5D87-4F2C-9DD5-8ABA043F1661}" srcOrd="1" destOrd="0" parTransId="{35355324-842E-4461-8241-A2928BE539D8}" sibTransId="{56EA9A65-EE5F-4D8A-A4A5-009C753E0E3C}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632061-5CAA-441B-91B9-E90D35CEA443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3651011-99BB-4149-AAF4-5566966BE977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Clínica </a:t>
          </a:r>
        </a:p>
      </dgm:t>
    </dgm:pt>
    <dgm:pt modelId="{B5F3FCF3-1B66-47BE-9CCE-C349B453D8E3}" type="parTrans" cxnId="{E07FBACC-792A-4724-A7B9-A1CFA9F99BC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93372A0-486C-46D8-82CA-52834CA69890}" type="sibTrans" cxnId="{E07FBACC-792A-4724-A7B9-A1CFA9F99BC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84C744B-5CB3-4968-9C89-F304CD14BD42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Aislamiento viral</a:t>
          </a:r>
        </a:p>
      </dgm:t>
    </dgm:pt>
    <dgm:pt modelId="{C2A54A28-7820-4EEC-824E-065D81447A86}" type="parTrans" cxnId="{5FED7B2E-4EC6-4CD7-9F80-0B4A5198498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E89398B-D38A-497F-A57B-1F878AA7CDB8}" type="sibTrans" cxnId="{5FED7B2E-4EC6-4CD7-9F80-0B4A5198498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433C83E-C651-472E-90FF-461DF9BB980C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IgM o IgG</a:t>
          </a:r>
        </a:p>
      </dgm:t>
    </dgm:pt>
    <dgm:pt modelId="{6D652E73-57EE-40B2-97E2-CEBBB37D3595}" type="parTrans" cxnId="{0C0E29EA-2A46-49FF-92DE-2425208D81D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03B361F-CB64-4550-8F33-CD748363BF76}" type="sibTrans" cxnId="{0C0E29EA-2A46-49FF-92DE-2425208D81D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942A107-6C5B-4F9B-87DD-5E617CD19423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Aparición de exantema coincide con aparición de anticuerpos</a:t>
          </a:r>
        </a:p>
      </dgm:t>
    </dgm:pt>
    <dgm:pt modelId="{7DA80ABC-5672-4CAF-9BE6-B5D7F130DD3D}" type="parTrans" cxnId="{15B6FB6D-6B7E-4D49-AEC2-97E1BE1CDAEE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A440066-B531-448E-BCC7-4EDA0BFEDF41}" type="sibTrans" cxnId="{15B6FB6D-6B7E-4D49-AEC2-97E1BE1CDAEE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6A6C59E-717C-45FF-8259-A8069ADCB715}" type="pres">
      <dgm:prSet presAssocID="{52632061-5CAA-441B-91B9-E90D35CEA443}" presName="matrix" presStyleCnt="0">
        <dgm:presLayoutVars>
          <dgm:chMax val="1"/>
          <dgm:dir/>
          <dgm:resizeHandles val="exact"/>
        </dgm:presLayoutVars>
      </dgm:prSet>
      <dgm:spPr/>
    </dgm:pt>
    <dgm:pt modelId="{EE87E3AE-0A57-4472-B3BE-D3AACC78D42C}" type="pres">
      <dgm:prSet presAssocID="{52632061-5CAA-441B-91B9-E90D35CEA443}" presName="diamond" presStyleLbl="bgShp" presStyleIdx="0" presStyleCnt="1"/>
      <dgm:spPr/>
    </dgm:pt>
    <dgm:pt modelId="{65DB6C31-5ABE-48D1-9C04-91A4EE3C3CB4}" type="pres">
      <dgm:prSet presAssocID="{52632061-5CAA-441B-91B9-E90D35CEA44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F2EF77A-CEED-4EA2-91B1-5F8BB5634D1C}" type="pres">
      <dgm:prSet presAssocID="{52632061-5CAA-441B-91B9-E90D35CEA44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3594011-79E1-4E1E-B61F-FE3F6D5CDD7A}" type="pres">
      <dgm:prSet presAssocID="{52632061-5CAA-441B-91B9-E90D35CEA44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6E1D55-46F6-4CF4-80CF-2D65A4EE0572}" type="pres">
      <dgm:prSet presAssocID="{52632061-5CAA-441B-91B9-E90D35CEA44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E627F2C-AAA4-47FC-ACD3-5963B04ABDBD}" type="presOf" srcId="{984C744B-5CB3-4968-9C89-F304CD14BD42}" destId="{3F2EF77A-CEED-4EA2-91B1-5F8BB5634D1C}" srcOrd="0" destOrd="0" presId="urn:microsoft.com/office/officeart/2005/8/layout/matrix3"/>
    <dgm:cxn modelId="{5FED7B2E-4EC6-4CD7-9F80-0B4A51984981}" srcId="{52632061-5CAA-441B-91B9-E90D35CEA443}" destId="{984C744B-5CB3-4968-9C89-F304CD14BD42}" srcOrd="1" destOrd="0" parTransId="{C2A54A28-7820-4EEC-824E-065D81447A86}" sibTransId="{FE89398B-D38A-497F-A57B-1F878AA7CDB8}"/>
    <dgm:cxn modelId="{1C74FA6C-E547-47F6-9FFB-C2D1140C928C}" type="presOf" srcId="{A3651011-99BB-4149-AAF4-5566966BE977}" destId="{65DB6C31-5ABE-48D1-9C04-91A4EE3C3CB4}" srcOrd="0" destOrd="0" presId="urn:microsoft.com/office/officeart/2005/8/layout/matrix3"/>
    <dgm:cxn modelId="{15B6FB6D-6B7E-4D49-AEC2-97E1BE1CDAEE}" srcId="{52632061-5CAA-441B-91B9-E90D35CEA443}" destId="{6942A107-6C5B-4F9B-87DD-5E617CD19423}" srcOrd="3" destOrd="0" parTransId="{7DA80ABC-5672-4CAF-9BE6-B5D7F130DD3D}" sibTransId="{1A440066-B531-448E-BCC7-4EDA0BFEDF41}"/>
    <dgm:cxn modelId="{AAEF5D8A-8403-4114-9B45-A73F25D8335B}" type="presOf" srcId="{6942A107-6C5B-4F9B-87DD-5E617CD19423}" destId="{336E1D55-46F6-4CF4-80CF-2D65A4EE0572}" srcOrd="0" destOrd="0" presId="urn:microsoft.com/office/officeart/2005/8/layout/matrix3"/>
    <dgm:cxn modelId="{0B6F7DA4-9AA8-4DBB-AB78-D9C7CA447425}" type="presOf" srcId="{8433C83E-C651-472E-90FF-461DF9BB980C}" destId="{83594011-79E1-4E1E-B61F-FE3F6D5CDD7A}" srcOrd="0" destOrd="0" presId="urn:microsoft.com/office/officeart/2005/8/layout/matrix3"/>
    <dgm:cxn modelId="{E07FBACC-792A-4724-A7B9-A1CFA9F99BC3}" srcId="{52632061-5CAA-441B-91B9-E90D35CEA443}" destId="{A3651011-99BB-4149-AAF4-5566966BE977}" srcOrd="0" destOrd="0" parTransId="{B5F3FCF3-1B66-47BE-9CCE-C349B453D8E3}" sibTransId="{F93372A0-486C-46D8-82CA-52834CA69890}"/>
    <dgm:cxn modelId="{0C0E29EA-2A46-49FF-92DE-2425208D81D1}" srcId="{52632061-5CAA-441B-91B9-E90D35CEA443}" destId="{8433C83E-C651-472E-90FF-461DF9BB980C}" srcOrd="2" destOrd="0" parTransId="{6D652E73-57EE-40B2-97E2-CEBBB37D3595}" sibTransId="{603B361F-CB64-4550-8F33-CD748363BF76}"/>
    <dgm:cxn modelId="{E19D11FF-6CDC-4ED1-B811-5323477C8C3B}" type="presOf" srcId="{52632061-5CAA-441B-91B9-E90D35CEA443}" destId="{76A6C59E-717C-45FF-8259-A8069ADCB715}" srcOrd="0" destOrd="0" presId="urn:microsoft.com/office/officeart/2005/8/layout/matrix3"/>
    <dgm:cxn modelId="{198682E0-A255-4F36-A31E-38882749534A}" type="presParOf" srcId="{76A6C59E-717C-45FF-8259-A8069ADCB715}" destId="{EE87E3AE-0A57-4472-B3BE-D3AACC78D42C}" srcOrd="0" destOrd="0" presId="urn:microsoft.com/office/officeart/2005/8/layout/matrix3"/>
    <dgm:cxn modelId="{EDE82022-ECEB-4820-B2F0-5997FB06FC26}" type="presParOf" srcId="{76A6C59E-717C-45FF-8259-A8069ADCB715}" destId="{65DB6C31-5ABE-48D1-9C04-91A4EE3C3CB4}" srcOrd="1" destOrd="0" presId="urn:microsoft.com/office/officeart/2005/8/layout/matrix3"/>
    <dgm:cxn modelId="{0D6EFD57-3598-4AEE-B226-DBC8D86E2727}" type="presParOf" srcId="{76A6C59E-717C-45FF-8259-A8069ADCB715}" destId="{3F2EF77A-CEED-4EA2-91B1-5F8BB5634D1C}" srcOrd="2" destOrd="0" presId="urn:microsoft.com/office/officeart/2005/8/layout/matrix3"/>
    <dgm:cxn modelId="{2A58F6AF-54FC-409E-A6A5-3ADDF43CE788}" type="presParOf" srcId="{76A6C59E-717C-45FF-8259-A8069ADCB715}" destId="{83594011-79E1-4E1E-B61F-FE3F6D5CDD7A}" srcOrd="3" destOrd="0" presId="urn:microsoft.com/office/officeart/2005/8/layout/matrix3"/>
    <dgm:cxn modelId="{DAC3961C-DA14-4896-9E42-319BCA8470AB}" type="presParOf" srcId="{76A6C59E-717C-45FF-8259-A8069ADCB715}" destId="{336E1D55-46F6-4CF4-80CF-2D65A4EE05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632061-5CAA-441B-91B9-E90D35CEA443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3651011-99BB-4149-AAF4-5566966BE977}">
      <dgm:prSet phldrT="[Texto]" custT="1"/>
      <dgm:spPr/>
      <dgm:t>
        <a:bodyPr/>
        <a:lstStyle/>
        <a:p>
          <a:r>
            <a:rPr lang="es-CO" sz="2100" dirty="0"/>
            <a:t>Artritis </a:t>
          </a:r>
        </a:p>
      </dgm:t>
    </dgm:pt>
    <dgm:pt modelId="{B5F3FCF3-1B66-47BE-9CCE-C349B453D8E3}" type="parTrans" cxnId="{E07FBACC-792A-4724-A7B9-A1CFA9F99BC3}">
      <dgm:prSet/>
      <dgm:spPr/>
      <dgm:t>
        <a:bodyPr/>
        <a:lstStyle/>
        <a:p>
          <a:endParaRPr lang="es-CO"/>
        </a:p>
      </dgm:t>
    </dgm:pt>
    <dgm:pt modelId="{F93372A0-486C-46D8-82CA-52834CA69890}" type="sibTrans" cxnId="{E07FBACC-792A-4724-A7B9-A1CFA9F99BC3}">
      <dgm:prSet/>
      <dgm:spPr/>
      <dgm:t>
        <a:bodyPr/>
        <a:lstStyle/>
        <a:p>
          <a:endParaRPr lang="es-CO"/>
        </a:p>
      </dgm:t>
    </dgm:pt>
    <dgm:pt modelId="{984C744B-5CB3-4968-9C89-F304CD14BD42}">
      <dgm:prSet phldrT="[Texto]" custT="1"/>
      <dgm:spPr/>
      <dgm:t>
        <a:bodyPr/>
        <a:lstStyle/>
        <a:p>
          <a:r>
            <a:rPr lang="es-CO" sz="2100" dirty="0"/>
            <a:t>Encefalitis </a:t>
          </a:r>
        </a:p>
      </dgm:t>
    </dgm:pt>
    <dgm:pt modelId="{C2A54A28-7820-4EEC-824E-065D81447A86}" type="parTrans" cxnId="{5FED7B2E-4EC6-4CD7-9F80-0B4A51984981}">
      <dgm:prSet/>
      <dgm:spPr/>
      <dgm:t>
        <a:bodyPr/>
        <a:lstStyle/>
        <a:p>
          <a:endParaRPr lang="es-CO"/>
        </a:p>
      </dgm:t>
    </dgm:pt>
    <dgm:pt modelId="{FE89398B-D38A-497F-A57B-1F878AA7CDB8}" type="sibTrans" cxnId="{5FED7B2E-4EC6-4CD7-9F80-0B4A51984981}">
      <dgm:prSet/>
      <dgm:spPr/>
      <dgm:t>
        <a:bodyPr/>
        <a:lstStyle/>
        <a:p>
          <a:endParaRPr lang="es-CO"/>
        </a:p>
      </dgm:t>
    </dgm:pt>
    <dgm:pt modelId="{8433C83E-C651-472E-90FF-461DF9BB980C}">
      <dgm:prSet phldrT="[Texto]" custT="1"/>
      <dgm:spPr/>
      <dgm:t>
        <a:bodyPr/>
        <a:lstStyle/>
        <a:p>
          <a:r>
            <a:rPr lang="es-CO" sz="2100" dirty="0"/>
            <a:t>Púrpura </a:t>
          </a:r>
          <a:r>
            <a:rPr lang="es-CO" sz="2100" dirty="0" err="1"/>
            <a:t>trombocitopé</a:t>
          </a:r>
          <a:r>
            <a:rPr lang="es-CO" sz="2100" dirty="0"/>
            <a:t>-nica</a:t>
          </a:r>
        </a:p>
      </dgm:t>
    </dgm:pt>
    <dgm:pt modelId="{6D652E73-57EE-40B2-97E2-CEBBB37D3595}" type="parTrans" cxnId="{0C0E29EA-2A46-49FF-92DE-2425208D81D1}">
      <dgm:prSet/>
      <dgm:spPr/>
      <dgm:t>
        <a:bodyPr/>
        <a:lstStyle/>
        <a:p>
          <a:endParaRPr lang="es-CO"/>
        </a:p>
      </dgm:t>
    </dgm:pt>
    <dgm:pt modelId="{603B361F-CB64-4550-8F33-CD748363BF76}" type="sibTrans" cxnId="{0C0E29EA-2A46-49FF-92DE-2425208D81D1}">
      <dgm:prSet/>
      <dgm:spPr/>
      <dgm:t>
        <a:bodyPr/>
        <a:lstStyle/>
        <a:p>
          <a:endParaRPr lang="es-CO"/>
        </a:p>
      </dgm:t>
    </dgm:pt>
    <dgm:pt modelId="{6942A107-6C5B-4F9B-87DD-5E617CD19423}">
      <dgm:prSet phldrT="[Texto]" custT="1"/>
      <dgm:spPr/>
      <dgm:t>
        <a:bodyPr/>
        <a:lstStyle/>
        <a:p>
          <a:r>
            <a:rPr lang="es-CO" sz="2100" dirty="0"/>
            <a:t>Neuritis periférica</a:t>
          </a:r>
        </a:p>
      </dgm:t>
    </dgm:pt>
    <dgm:pt modelId="{7DA80ABC-5672-4CAF-9BE6-B5D7F130DD3D}" type="parTrans" cxnId="{15B6FB6D-6B7E-4D49-AEC2-97E1BE1CDAEE}">
      <dgm:prSet/>
      <dgm:spPr/>
      <dgm:t>
        <a:bodyPr/>
        <a:lstStyle/>
        <a:p>
          <a:endParaRPr lang="es-CO"/>
        </a:p>
      </dgm:t>
    </dgm:pt>
    <dgm:pt modelId="{1A440066-B531-448E-BCC7-4EDA0BFEDF41}" type="sibTrans" cxnId="{15B6FB6D-6B7E-4D49-AEC2-97E1BE1CDAEE}">
      <dgm:prSet/>
      <dgm:spPr/>
      <dgm:t>
        <a:bodyPr/>
        <a:lstStyle/>
        <a:p>
          <a:endParaRPr lang="es-CO"/>
        </a:p>
      </dgm:t>
    </dgm:pt>
    <dgm:pt modelId="{76A6C59E-717C-45FF-8259-A8069ADCB715}" type="pres">
      <dgm:prSet presAssocID="{52632061-5CAA-441B-91B9-E90D35CEA443}" presName="matrix" presStyleCnt="0">
        <dgm:presLayoutVars>
          <dgm:chMax val="1"/>
          <dgm:dir/>
          <dgm:resizeHandles val="exact"/>
        </dgm:presLayoutVars>
      </dgm:prSet>
      <dgm:spPr/>
    </dgm:pt>
    <dgm:pt modelId="{EE87E3AE-0A57-4472-B3BE-D3AACC78D42C}" type="pres">
      <dgm:prSet presAssocID="{52632061-5CAA-441B-91B9-E90D35CEA443}" presName="diamond" presStyleLbl="bgShp" presStyleIdx="0" presStyleCnt="1"/>
      <dgm:spPr/>
    </dgm:pt>
    <dgm:pt modelId="{65DB6C31-5ABE-48D1-9C04-91A4EE3C3CB4}" type="pres">
      <dgm:prSet presAssocID="{52632061-5CAA-441B-91B9-E90D35CEA44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F2EF77A-CEED-4EA2-91B1-5F8BB5634D1C}" type="pres">
      <dgm:prSet presAssocID="{52632061-5CAA-441B-91B9-E90D35CEA44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3594011-79E1-4E1E-B61F-FE3F6D5CDD7A}" type="pres">
      <dgm:prSet presAssocID="{52632061-5CAA-441B-91B9-E90D35CEA44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6E1D55-46F6-4CF4-80CF-2D65A4EE0572}" type="pres">
      <dgm:prSet presAssocID="{52632061-5CAA-441B-91B9-E90D35CEA44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E627F2C-AAA4-47FC-ACD3-5963B04ABDBD}" type="presOf" srcId="{984C744B-5CB3-4968-9C89-F304CD14BD42}" destId="{3F2EF77A-CEED-4EA2-91B1-5F8BB5634D1C}" srcOrd="0" destOrd="0" presId="urn:microsoft.com/office/officeart/2005/8/layout/matrix3"/>
    <dgm:cxn modelId="{5FED7B2E-4EC6-4CD7-9F80-0B4A51984981}" srcId="{52632061-5CAA-441B-91B9-E90D35CEA443}" destId="{984C744B-5CB3-4968-9C89-F304CD14BD42}" srcOrd="1" destOrd="0" parTransId="{C2A54A28-7820-4EEC-824E-065D81447A86}" sibTransId="{FE89398B-D38A-497F-A57B-1F878AA7CDB8}"/>
    <dgm:cxn modelId="{1C74FA6C-E547-47F6-9FFB-C2D1140C928C}" type="presOf" srcId="{A3651011-99BB-4149-AAF4-5566966BE977}" destId="{65DB6C31-5ABE-48D1-9C04-91A4EE3C3CB4}" srcOrd="0" destOrd="0" presId="urn:microsoft.com/office/officeart/2005/8/layout/matrix3"/>
    <dgm:cxn modelId="{15B6FB6D-6B7E-4D49-AEC2-97E1BE1CDAEE}" srcId="{52632061-5CAA-441B-91B9-E90D35CEA443}" destId="{6942A107-6C5B-4F9B-87DD-5E617CD19423}" srcOrd="3" destOrd="0" parTransId="{7DA80ABC-5672-4CAF-9BE6-B5D7F130DD3D}" sibTransId="{1A440066-B531-448E-BCC7-4EDA0BFEDF41}"/>
    <dgm:cxn modelId="{AAEF5D8A-8403-4114-9B45-A73F25D8335B}" type="presOf" srcId="{6942A107-6C5B-4F9B-87DD-5E617CD19423}" destId="{336E1D55-46F6-4CF4-80CF-2D65A4EE0572}" srcOrd="0" destOrd="0" presId="urn:microsoft.com/office/officeart/2005/8/layout/matrix3"/>
    <dgm:cxn modelId="{0B6F7DA4-9AA8-4DBB-AB78-D9C7CA447425}" type="presOf" srcId="{8433C83E-C651-472E-90FF-461DF9BB980C}" destId="{83594011-79E1-4E1E-B61F-FE3F6D5CDD7A}" srcOrd="0" destOrd="0" presId="urn:microsoft.com/office/officeart/2005/8/layout/matrix3"/>
    <dgm:cxn modelId="{E07FBACC-792A-4724-A7B9-A1CFA9F99BC3}" srcId="{52632061-5CAA-441B-91B9-E90D35CEA443}" destId="{A3651011-99BB-4149-AAF4-5566966BE977}" srcOrd="0" destOrd="0" parTransId="{B5F3FCF3-1B66-47BE-9CCE-C349B453D8E3}" sibTransId="{F93372A0-486C-46D8-82CA-52834CA69890}"/>
    <dgm:cxn modelId="{0C0E29EA-2A46-49FF-92DE-2425208D81D1}" srcId="{52632061-5CAA-441B-91B9-E90D35CEA443}" destId="{8433C83E-C651-472E-90FF-461DF9BB980C}" srcOrd="2" destOrd="0" parTransId="{6D652E73-57EE-40B2-97E2-CEBBB37D3595}" sibTransId="{603B361F-CB64-4550-8F33-CD748363BF76}"/>
    <dgm:cxn modelId="{E19D11FF-6CDC-4ED1-B811-5323477C8C3B}" type="presOf" srcId="{52632061-5CAA-441B-91B9-E90D35CEA443}" destId="{76A6C59E-717C-45FF-8259-A8069ADCB715}" srcOrd="0" destOrd="0" presId="urn:microsoft.com/office/officeart/2005/8/layout/matrix3"/>
    <dgm:cxn modelId="{198682E0-A255-4F36-A31E-38882749534A}" type="presParOf" srcId="{76A6C59E-717C-45FF-8259-A8069ADCB715}" destId="{EE87E3AE-0A57-4472-B3BE-D3AACC78D42C}" srcOrd="0" destOrd="0" presId="urn:microsoft.com/office/officeart/2005/8/layout/matrix3"/>
    <dgm:cxn modelId="{EDE82022-ECEB-4820-B2F0-5997FB06FC26}" type="presParOf" srcId="{76A6C59E-717C-45FF-8259-A8069ADCB715}" destId="{65DB6C31-5ABE-48D1-9C04-91A4EE3C3CB4}" srcOrd="1" destOrd="0" presId="urn:microsoft.com/office/officeart/2005/8/layout/matrix3"/>
    <dgm:cxn modelId="{0D6EFD57-3598-4AEE-B226-DBC8D86E2727}" type="presParOf" srcId="{76A6C59E-717C-45FF-8259-A8069ADCB715}" destId="{3F2EF77A-CEED-4EA2-91B1-5F8BB5634D1C}" srcOrd="2" destOrd="0" presId="urn:microsoft.com/office/officeart/2005/8/layout/matrix3"/>
    <dgm:cxn modelId="{2A58F6AF-54FC-409E-A6A5-3ADDF43CE788}" type="presParOf" srcId="{76A6C59E-717C-45FF-8259-A8069ADCB715}" destId="{83594011-79E1-4E1E-B61F-FE3F6D5CDD7A}" srcOrd="3" destOrd="0" presId="urn:microsoft.com/office/officeart/2005/8/layout/matrix3"/>
    <dgm:cxn modelId="{DAC3961C-DA14-4896-9E42-319BCA8470AB}" type="presParOf" srcId="{76A6C59E-717C-45FF-8259-A8069ADCB715}" destId="{336E1D55-46F6-4CF4-80CF-2D65A4EE05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52FC7A9-57F1-4004-9FB6-66B70AF58C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3A80EB0-A985-42C7-8689-7747D3398D04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Exantema</a:t>
          </a:r>
        </a:p>
      </dgm:t>
    </dgm:pt>
    <dgm:pt modelId="{0BA0F22E-5BFC-4A22-B296-300FF8DEE5DC}" type="parTrans" cxnId="{7E1A29F3-9B46-4DFF-8010-71588DE263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9FCD407-348F-4C55-97B3-6EFAC4C8243B}" type="sibTrans" cxnId="{7E1A29F3-9B46-4DFF-8010-71588DE263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6D609F4-D2B9-46D7-84CC-07BFB038DADB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Complejos circulantes Ag-Ac.</a:t>
          </a:r>
        </a:p>
      </dgm:t>
    </dgm:pt>
    <dgm:pt modelId="{5BCA9DFE-B1E6-4175-A3EC-0AD5DAE181F1}" type="parTrans" cxnId="{394F7EFB-65CD-49D4-9D50-607C67EF2372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6ED5A28-9AFB-4B48-93F6-1370E227249D}" type="sibTrans" cxnId="{394F7EFB-65CD-49D4-9D50-607C67EF2372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96A4239-9114-4900-AA06-29A81F972294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Pródromos </a:t>
          </a:r>
        </a:p>
      </dgm:t>
    </dgm:pt>
    <dgm:pt modelId="{AD58A0B3-0CD8-4BB8-9E39-8DBDFB06677B}" type="parTrans" cxnId="{28FF77B8-39AA-481D-AE51-1018C898829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EBB93687-9D3D-4699-9304-1993D5C468FB}" type="sibTrans" cxnId="{28FF77B8-39AA-481D-AE51-1018C898829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0B934DE-D892-4722-9647-0FD882DE095E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Fiebre, cefalea, prurito, faringitis, mialgias, náuseas, diarrea, dolor articular. </a:t>
          </a:r>
        </a:p>
      </dgm:t>
    </dgm:pt>
    <dgm:pt modelId="{9B298AF3-6886-4372-BF1C-DD487CF67A0B}" type="parTrans" cxnId="{32B4EC02-C739-413E-98CB-2CC5136B00A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EDB8BA51-4B32-465E-981A-11DAE7DE92BD}" type="sibTrans" cxnId="{32B4EC02-C739-413E-98CB-2CC5136B00A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6BE1F68-9F06-4E6D-8F14-F98F214FA2FC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Erupción </a:t>
          </a:r>
        </a:p>
      </dgm:t>
    </dgm:pt>
    <dgm:pt modelId="{B8C386D7-F16C-4A4F-B4A1-283C2E791F5A}" type="parTrans" cxnId="{5BD1DA00-8A0C-498F-9065-4A600CBD58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291192F-857B-4227-8725-FAFC7D8A1217}" type="sibTrans" cxnId="{5BD1DA00-8A0C-498F-9065-4A600CBD58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AA86A96-3BF2-473F-9763-056D3FEF1271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Eritema maculopapular en ambas regiones malares “cachetada”. </a:t>
          </a:r>
        </a:p>
      </dgm:t>
    </dgm:pt>
    <dgm:pt modelId="{1FF1DA28-2522-4498-967D-909BD85F47C4}" type="parTrans" cxnId="{41C64D47-94BF-4077-854F-B85A47F1D627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1FAD7F9-FC19-4D55-917D-8C244CABC713}" type="sibTrans" cxnId="{41C64D47-94BF-4077-854F-B85A47F1D627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FC61FEC-672C-4075-9D29-7AB7D4EEAF9A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Incubación 4-10 días. </a:t>
          </a:r>
        </a:p>
      </dgm:t>
    </dgm:pt>
    <dgm:pt modelId="{68EC3A72-8D70-4F14-9719-C78872E71C38}" type="parTrans" cxnId="{C986C275-5994-45B6-8B5D-1469B329224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D1620C0-B51A-4C5F-8093-29D21E6E75AC}" type="sibTrans" cxnId="{C986C275-5994-45B6-8B5D-1469B329224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04A2D05-E760-45D4-88C1-9B45B3F35C5E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Halo periférico claro. </a:t>
          </a:r>
        </a:p>
      </dgm:t>
    </dgm:pt>
    <dgm:pt modelId="{F2F79250-DFB9-4B41-BDCA-2E5FC4A73024}" type="parTrans" cxnId="{2385B3B2-B46B-4F31-8F23-EFBE94ACDDC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442BCA7-7264-4BB6-9604-0C25B4100670}" type="sibTrans" cxnId="{2385B3B2-B46B-4F31-8F23-EFBE94ACDDC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8F4E4C8-8EEA-40B2-B767-329A16198617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3-5 días. </a:t>
          </a:r>
        </a:p>
      </dgm:t>
    </dgm:pt>
    <dgm:pt modelId="{C45DA526-759F-484C-A60A-4A6C161DFDDE}" type="parTrans" cxnId="{3EBC98EC-96A3-4399-87A4-319F6B7AFF1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E59A408-0383-407D-BD35-FBC405082C02}" type="sibTrans" cxnId="{3EBC98EC-96A3-4399-87A4-319F6B7AFF1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E37DBCF-B046-4942-9D0A-7EC86EC6F808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Tronco, extremidades, glúteos.</a:t>
          </a:r>
        </a:p>
      </dgm:t>
    </dgm:pt>
    <dgm:pt modelId="{82518F16-5BED-41CE-8DC2-DE7D201ECFDF}" type="parTrans" cxnId="{A43C3B6D-3823-4743-A002-42B396D4488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1AFDBE6-D5B4-47FA-8418-235ABD0D50C5}" type="sibTrans" cxnId="{A43C3B6D-3823-4743-A002-42B396D4488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2DBE7DD-1720-48CF-8022-905A7E6F6D9B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Aspecto reticular - encaje. </a:t>
          </a:r>
        </a:p>
      </dgm:t>
    </dgm:pt>
    <dgm:pt modelId="{5A4BAD64-4898-4773-87C7-A445FB68569D}" type="parTrans" cxnId="{DCFF142D-BB21-4700-8A5E-EDA6F6BF9F7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463C1EE-0532-44DF-AF8B-611C4F068142}" type="sibTrans" cxnId="{DCFF142D-BB21-4700-8A5E-EDA6F6BF9F7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CA28606-D1A8-47B0-B2C1-C09EC1073FD4}">
      <dgm:prSet phldrT="[Texto]"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Pueden afectarse palmas y plantas.</a:t>
          </a:r>
        </a:p>
      </dgm:t>
    </dgm:pt>
    <dgm:pt modelId="{E1B9C74C-EA14-44A6-8999-594C87AEE801}" type="parTrans" cxnId="{3BF5EBEC-E16F-401B-81B8-C1ADA6E5181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904366F-C27A-434A-B2DF-5748B140CA26}" type="sibTrans" cxnId="{3BF5EBEC-E16F-401B-81B8-C1ADA6E5181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CC50A44-E720-4142-8B66-AFD49B245BBF}" type="pres">
      <dgm:prSet presAssocID="{252FC7A9-57F1-4004-9FB6-66B70AF58CD4}" presName="Name0" presStyleCnt="0">
        <dgm:presLayoutVars>
          <dgm:dir/>
          <dgm:animLvl val="lvl"/>
          <dgm:resizeHandles val="exact"/>
        </dgm:presLayoutVars>
      </dgm:prSet>
      <dgm:spPr/>
    </dgm:pt>
    <dgm:pt modelId="{85A4F580-AF9D-4959-B0C4-4CCAC8FF2012}" type="pres">
      <dgm:prSet presAssocID="{73A80EB0-A985-42C7-8689-7747D3398D04}" presName="composite" presStyleCnt="0"/>
      <dgm:spPr/>
    </dgm:pt>
    <dgm:pt modelId="{3016F458-3A8C-42BB-B846-A9FC9855762C}" type="pres">
      <dgm:prSet presAssocID="{73A80EB0-A985-42C7-8689-7747D3398D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D74B930-A346-4599-9736-9B7264A0D699}" type="pres">
      <dgm:prSet presAssocID="{73A80EB0-A985-42C7-8689-7747D3398D04}" presName="desTx" presStyleLbl="alignAccFollowNode1" presStyleIdx="0" presStyleCnt="3">
        <dgm:presLayoutVars>
          <dgm:bulletEnabled val="1"/>
        </dgm:presLayoutVars>
      </dgm:prSet>
      <dgm:spPr/>
    </dgm:pt>
    <dgm:pt modelId="{FEDBE187-ECB8-4C61-B4BA-C8035139F6E2}" type="pres">
      <dgm:prSet presAssocID="{19FCD407-348F-4C55-97B3-6EFAC4C8243B}" presName="space" presStyleCnt="0"/>
      <dgm:spPr/>
    </dgm:pt>
    <dgm:pt modelId="{15FAA5AE-78CB-4624-B895-41DFB00CE7B1}" type="pres">
      <dgm:prSet presAssocID="{A96A4239-9114-4900-AA06-29A81F972294}" presName="composite" presStyleCnt="0"/>
      <dgm:spPr/>
    </dgm:pt>
    <dgm:pt modelId="{329A95BC-3DE9-4B6F-99FB-0BFA19462248}" type="pres">
      <dgm:prSet presAssocID="{A96A4239-9114-4900-AA06-29A81F97229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7877051-9C7C-4BA6-9BC3-DDE7425C7590}" type="pres">
      <dgm:prSet presAssocID="{A96A4239-9114-4900-AA06-29A81F972294}" presName="desTx" presStyleLbl="alignAccFollowNode1" presStyleIdx="1" presStyleCnt="3">
        <dgm:presLayoutVars>
          <dgm:bulletEnabled val="1"/>
        </dgm:presLayoutVars>
      </dgm:prSet>
      <dgm:spPr/>
    </dgm:pt>
    <dgm:pt modelId="{E6759FC5-D653-4925-982D-F3A8B9A35B76}" type="pres">
      <dgm:prSet presAssocID="{EBB93687-9D3D-4699-9304-1993D5C468FB}" presName="space" presStyleCnt="0"/>
      <dgm:spPr/>
    </dgm:pt>
    <dgm:pt modelId="{F7E198EC-439C-4BD9-8C43-1514F09CC69C}" type="pres">
      <dgm:prSet presAssocID="{16BE1F68-9F06-4E6D-8F14-F98F214FA2FC}" presName="composite" presStyleCnt="0"/>
      <dgm:spPr/>
    </dgm:pt>
    <dgm:pt modelId="{D2B89516-D80D-4AB7-9AC7-E7E2FFAE6AB5}" type="pres">
      <dgm:prSet presAssocID="{16BE1F68-9F06-4E6D-8F14-F98F214FA2F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5D9D285-1A4B-42C5-970B-D9AAC2B4C077}" type="pres">
      <dgm:prSet presAssocID="{16BE1F68-9F06-4E6D-8F14-F98F214FA2F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BD1DA00-8A0C-498F-9065-4A600CBD58CC}" srcId="{252FC7A9-57F1-4004-9FB6-66B70AF58CD4}" destId="{16BE1F68-9F06-4E6D-8F14-F98F214FA2FC}" srcOrd="2" destOrd="0" parTransId="{B8C386D7-F16C-4A4F-B4A1-283C2E791F5A}" sibTransId="{C291192F-857B-4227-8725-FAFC7D8A1217}"/>
    <dgm:cxn modelId="{32B4EC02-C739-413E-98CB-2CC5136B00A0}" srcId="{A96A4239-9114-4900-AA06-29A81F972294}" destId="{20B934DE-D892-4722-9647-0FD882DE095E}" srcOrd="0" destOrd="0" parTransId="{9B298AF3-6886-4372-BF1C-DD487CF67A0B}" sibTransId="{EDB8BA51-4B32-465E-981A-11DAE7DE92BD}"/>
    <dgm:cxn modelId="{42141519-86F9-40A5-AED2-3768F23EF47E}" type="presOf" srcId="{20B934DE-D892-4722-9647-0FD882DE095E}" destId="{A7877051-9C7C-4BA6-9BC3-DDE7425C7590}" srcOrd="0" destOrd="0" presId="urn:microsoft.com/office/officeart/2005/8/layout/hList1"/>
    <dgm:cxn modelId="{DCFF142D-BB21-4700-8A5E-EDA6F6BF9F71}" srcId="{16BE1F68-9F06-4E6D-8F14-F98F214FA2FC}" destId="{32DBE7DD-1720-48CF-8022-905A7E6F6D9B}" srcOrd="4" destOrd="0" parTransId="{5A4BAD64-4898-4773-87C7-A445FB68569D}" sibTransId="{2463C1EE-0532-44DF-AF8B-611C4F068142}"/>
    <dgm:cxn modelId="{730DBB5B-C58D-4739-B847-AF552F656D91}" type="presOf" srcId="{6CA28606-D1A8-47B0-B2C1-C09EC1073FD4}" destId="{25D9D285-1A4B-42C5-970B-D9AAC2B4C077}" srcOrd="0" destOrd="5" presId="urn:microsoft.com/office/officeart/2005/8/layout/hList1"/>
    <dgm:cxn modelId="{41C64D47-94BF-4077-854F-B85A47F1D627}" srcId="{16BE1F68-9F06-4E6D-8F14-F98F214FA2FC}" destId="{3AA86A96-3BF2-473F-9763-056D3FEF1271}" srcOrd="0" destOrd="0" parTransId="{1FF1DA28-2522-4498-967D-909BD85F47C4}" sibTransId="{51FAD7F9-FC19-4D55-917D-8C244CABC713}"/>
    <dgm:cxn modelId="{A43C3B6D-3823-4743-A002-42B396D44885}" srcId="{16BE1F68-9F06-4E6D-8F14-F98F214FA2FC}" destId="{1E37DBCF-B046-4942-9D0A-7EC86EC6F808}" srcOrd="3" destOrd="0" parTransId="{82518F16-5BED-41CE-8DC2-DE7D201ECFDF}" sibTransId="{31AFDBE6-D5B4-47FA-8418-235ABD0D50C5}"/>
    <dgm:cxn modelId="{089F826F-CE55-4185-B69C-1D9EF9CB107D}" type="presOf" srcId="{3AA86A96-3BF2-473F-9763-056D3FEF1271}" destId="{25D9D285-1A4B-42C5-970B-D9AAC2B4C077}" srcOrd="0" destOrd="0" presId="urn:microsoft.com/office/officeart/2005/8/layout/hList1"/>
    <dgm:cxn modelId="{864FE973-EF31-4B03-80FB-DD6029CC846C}" type="presOf" srcId="{73A80EB0-A985-42C7-8689-7747D3398D04}" destId="{3016F458-3A8C-42BB-B846-A9FC9855762C}" srcOrd="0" destOrd="0" presId="urn:microsoft.com/office/officeart/2005/8/layout/hList1"/>
    <dgm:cxn modelId="{C986C275-5994-45B6-8B5D-1469B3292243}" srcId="{73A80EB0-A985-42C7-8689-7747D3398D04}" destId="{6FC61FEC-672C-4075-9D29-7AB7D4EEAF9A}" srcOrd="1" destOrd="0" parTransId="{68EC3A72-8D70-4F14-9719-C78872E71C38}" sibTransId="{2D1620C0-B51A-4C5F-8093-29D21E6E75AC}"/>
    <dgm:cxn modelId="{F179237C-4D52-46EE-8EA4-F714B0EAEF2B}" type="presOf" srcId="{304A2D05-E760-45D4-88C1-9B45B3F35C5E}" destId="{25D9D285-1A4B-42C5-970B-D9AAC2B4C077}" srcOrd="0" destOrd="1" presId="urn:microsoft.com/office/officeart/2005/8/layout/hList1"/>
    <dgm:cxn modelId="{F7FCA382-478F-44DB-8A87-ACFF057E24CB}" type="presOf" srcId="{6FC61FEC-672C-4075-9D29-7AB7D4EEAF9A}" destId="{0D74B930-A346-4599-9736-9B7264A0D699}" srcOrd="0" destOrd="1" presId="urn:microsoft.com/office/officeart/2005/8/layout/hList1"/>
    <dgm:cxn modelId="{891C8585-6453-4218-B54B-44B9FC2DBCA5}" type="presOf" srcId="{32DBE7DD-1720-48CF-8022-905A7E6F6D9B}" destId="{25D9D285-1A4B-42C5-970B-D9AAC2B4C077}" srcOrd="0" destOrd="4" presId="urn:microsoft.com/office/officeart/2005/8/layout/hList1"/>
    <dgm:cxn modelId="{76BE5291-9280-40A3-8C51-62177CC14A95}" type="presOf" srcId="{F8F4E4C8-8EEA-40B2-B767-329A16198617}" destId="{25D9D285-1A4B-42C5-970B-D9AAC2B4C077}" srcOrd="0" destOrd="2" presId="urn:microsoft.com/office/officeart/2005/8/layout/hList1"/>
    <dgm:cxn modelId="{4CA8BCA8-4FCD-4A59-8B5D-2578A416C974}" type="presOf" srcId="{A96A4239-9114-4900-AA06-29A81F972294}" destId="{329A95BC-3DE9-4B6F-99FB-0BFA19462248}" srcOrd="0" destOrd="0" presId="urn:microsoft.com/office/officeart/2005/8/layout/hList1"/>
    <dgm:cxn modelId="{2385B3B2-B46B-4F31-8F23-EFBE94ACDDCB}" srcId="{16BE1F68-9F06-4E6D-8F14-F98F214FA2FC}" destId="{304A2D05-E760-45D4-88C1-9B45B3F35C5E}" srcOrd="1" destOrd="0" parTransId="{F2F79250-DFB9-4B41-BDCA-2E5FC4A73024}" sibTransId="{1442BCA7-7264-4BB6-9604-0C25B4100670}"/>
    <dgm:cxn modelId="{28FF77B8-39AA-481D-AE51-1018C8988299}" srcId="{252FC7A9-57F1-4004-9FB6-66B70AF58CD4}" destId="{A96A4239-9114-4900-AA06-29A81F972294}" srcOrd="1" destOrd="0" parTransId="{AD58A0B3-0CD8-4BB8-9E39-8DBDFB06677B}" sibTransId="{EBB93687-9D3D-4699-9304-1993D5C468FB}"/>
    <dgm:cxn modelId="{398741C0-E312-431B-9A66-A6B705D853BE}" type="presOf" srcId="{1E37DBCF-B046-4942-9D0A-7EC86EC6F808}" destId="{25D9D285-1A4B-42C5-970B-D9AAC2B4C077}" srcOrd="0" destOrd="3" presId="urn:microsoft.com/office/officeart/2005/8/layout/hList1"/>
    <dgm:cxn modelId="{F42C87CC-61E2-4510-A80B-AF63014DD105}" type="presOf" srcId="{F6D609F4-D2B9-46D7-84CC-07BFB038DADB}" destId="{0D74B930-A346-4599-9736-9B7264A0D699}" srcOrd="0" destOrd="0" presId="urn:microsoft.com/office/officeart/2005/8/layout/hList1"/>
    <dgm:cxn modelId="{A502D4CE-C844-4FC6-BFD1-CA59702F8A64}" type="presOf" srcId="{252FC7A9-57F1-4004-9FB6-66B70AF58CD4}" destId="{7CC50A44-E720-4142-8B66-AFD49B245BBF}" srcOrd="0" destOrd="0" presId="urn:microsoft.com/office/officeart/2005/8/layout/hList1"/>
    <dgm:cxn modelId="{FA8989DD-AA6D-45F3-9F14-DA58F1E1E238}" type="presOf" srcId="{16BE1F68-9F06-4E6D-8F14-F98F214FA2FC}" destId="{D2B89516-D80D-4AB7-9AC7-E7E2FFAE6AB5}" srcOrd="0" destOrd="0" presId="urn:microsoft.com/office/officeart/2005/8/layout/hList1"/>
    <dgm:cxn modelId="{3EBC98EC-96A3-4399-87A4-319F6B7AFF1B}" srcId="{16BE1F68-9F06-4E6D-8F14-F98F214FA2FC}" destId="{F8F4E4C8-8EEA-40B2-B767-329A16198617}" srcOrd="2" destOrd="0" parTransId="{C45DA526-759F-484C-A60A-4A6C161DFDDE}" sibTransId="{5E59A408-0383-407D-BD35-FBC405082C02}"/>
    <dgm:cxn modelId="{3BF5EBEC-E16F-401B-81B8-C1ADA6E5181C}" srcId="{16BE1F68-9F06-4E6D-8F14-F98F214FA2FC}" destId="{6CA28606-D1A8-47B0-B2C1-C09EC1073FD4}" srcOrd="5" destOrd="0" parTransId="{E1B9C74C-EA14-44A6-8999-594C87AEE801}" sibTransId="{8904366F-C27A-434A-B2DF-5748B140CA26}"/>
    <dgm:cxn modelId="{7E1A29F3-9B46-4DFF-8010-71588DE263CC}" srcId="{252FC7A9-57F1-4004-9FB6-66B70AF58CD4}" destId="{73A80EB0-A985-42C7-8689-7747D3398D04}" srcOrd="0" destOrd="0" parTransId="{0BA0F22E-5BFC-4A22-B296-300FF8DEE5DC}" sibTransId="{19FCD407-348F-4C55-97B3-6EFAC4C8243B}"/>
    <dgm:cxn modelId="{394F7EFB-65CD-49D4-9D50-607C67EF2372}" srcId="{73A80EB0-A985-42C7-8689-7747D3398D04}" destId="{F6D609F4-D2B9-46D7-84CC-07BFB038DADB}" srcOrd="0" destOrd="0" parTransId="{5BCA9DFE-B1E6-4175-A3EC-0AD5DAE181F1}" sibTransId="{16ED5A28-9AFB-4B48-93F6-1370E227249D}"/>
    <dgm:cxn modelId="{B66115B9-F940-4EA8-AE69-DEB307C0EA59}" type="presParOf" srcId="{7CC50A44-E720-4142-8B66-AFD49B245BBF}" destId="{85A4F580-AF9D-4959-B0C4-4CCAC8FF2012}" srcOrd="0" destOrd="0" presId="urn:microsoft.com/office/officeart/2005/8/layout/hList1"/>
    <dgm:cxn modelId="{ABA8D647-157C-431D-A8EE-6174288980BA}" type="presParOf" srcId="{85A4F580-AF9D-4959-B0C4-4CCAC8FF2012}" destId="{3016F458-3A8C-42BB-B846-A9FC9855762C}" srcOrd="0" destOrd="0" presId="urn:microsoft.com/office/officeart/2005/8/layout/hList1"/>
    <dgm:cxn modelId="{01D5E9A2-B5B1-4C7D-AC13-D8A0BBBA33D4}" type="presParOf" srcId="{85A4F580-AF9D-4959-B0C4-4CCAC8FF2012}" destId="{0D74B930-A346-4599-9736-9B7264A0D699}" srcOrd="1" destOrd="0" presId="urn:microsoft.com/office/officeart/2005/8/layout/hList1"/>
    <dgm:cxn modelId="{B4CBD973-A30C-4D7E-8E8F-A7FE62175F0F}" type="presParOf" srcId="{7CC50A44-E720-4142-8B66-AFD49B245BBF}" destId="{FEDBE187-ECB8-4C61-B4BA-C8035139F6E2}" srcOrd="1" destOrd="0" presId="urn:microsoft.com/office/officeart/2005/8/layout/hList1"/>
    <dgm:cxn modelId="{F0067D91-D34F-4A32-9B7A-155ECED5628E}" type="presParOf" srcId="{7CC50A44-E720-4142-8B66-AFD49B245BBF}" destId="{15FAA5AE-78CB-4624-B895-41DFB00CE7B1}" srcOrd="2" destOrd="0" presId="urn:microsoft.com/office/officeart/2005/8/layout/hList1"/>
    <dgm:cxn modelId="{8F5561E8-F03E-40AC-AD0D-AA9070E828C1}" type="presParOf" srcId="{15FAA5AE-78CB-4624-B895-41DFB00CE7B1}" destId="{329A95BC-3DE9-4B6F-99FB-0BFA19462248}" srcOrd="0" destOrd="0" presId="urn:microsoft.com/office/officeart/2005/8/layout/hList1"/>
    <dgm:cxn modelId="{81F7B990-CB4E-4433-B27C-FFCDCBC33C98}" type="presParOf" srcId="{15FAA5AE-78CB-4624-B895-41DFB00CE7B1}" destId="{A7877051-9C7C-4BA6-9BC3-DDE7425C7590}" srcOrd="1" destOrd="0" presId="urn:microsoft.com/office/officeart/2005/8/layout/hList1"/>
    <dgm:cxn modelId="{BBA7798A-027A-4FDB-9E26-6D792E12F6BC}" type="presParOf" srcId="{7CC50A44-E720-4142-8B66-AFD49B245BBF}" destId="{E6759FC5-D653-4925-982D-F3A8B9A35B76}" srcOrd="3" destOrd="0" presId="urn:microsoft.com/office/officeart/2005/8/layout/hList1"/>
    <dgm:cxn modelId="{C5B4D259-8E94-4BDC-B325-609F027B5EFC}" type="presParOf" srcId="{7CC50A44-E720-4142-8B66-AFD49B245BBF}" destId="{F7E198EC-439C-4BD9-8C43-1514F09CC69C}" srcOrd="4" destOrd="0" presId="urn:microsoft.com/office/officeart/2005/8/layout/hList1"/>
    <dgm:cxn modelId="{16F93986-5734-42A3-AECE-1D03A7BB063C}" type="presParOf" srcId="{F7E198EC-439C-4BD9-8C43-1514F09CC69C}" destId="{D2B89516-D80D-4AB7-9AC7-E7E2FFAE6AB5}" srcOrd="0" destOrd="0" presId="urn:microsoft.com/office/officeart/2005/8/layout/hList1"/>
    <dgm:cxn modelId="{69720722-1149-4E50-B4EF-47ACD6C6D1E5}" type="presParOf" srcId="{F7E198EC-439C-4BD9-8C43-1514F09CC69C}" destId="{25D9D285-1A4B-42C5-970B-D9AAC2B4C0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632061-5CAA-441B-91B9-E90D35CEA443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3651011-99BB-4149-AAF4-5566966BE977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Clínico  </a:t>
          </a:r>
        </a:p>
      </dgm:t>
    </dgm:pt>
    <dgm:pt modelId="{B5F3FCF3-1B66-47BE-9CCE-C349B453D8E3}" type="parTrans" cxnId="{E07FBACC-792A-4724-A7B9-A1CFA9F99BC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93372A0-486C-46D8-82CA-52834CA69890}" type="sibTrans" cxnId="{E07FBACC-792A-4724-A7B9-A1CFA9F99BC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84C744B-5CB3-4968-9C89-F304CD14BD42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Medición de Ac específicos</a:t>
          </a:r>
        </a:p>
        <a:p>
          <a:r>
            <a:rPr lang="es-CO" sz="1800" dirty="0">
              <a:latin typeface="Montserrat" panose="00000500000000000000" pitchFamily="50" charset="0"/>
            </a:rPr>
            <a:t>Test de avidez</a:t>
          </a:r>
        </a:p>
      </dgm:t>
    </dgm:pt>
    <dgm:pt modelId="{C2A54A28-7820-4EEC-824E-065D81447A86}" type="parTrans" cxnId="{5FED7B2E-4EC6-4CD7-9F80-0B4A5198498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E89398B-D38A-497F-A57B-1F878AA7CDB8}" type="sibTrans" cxnId="{5FED7B2E-4EC6-4CD7-9F80-0B4A5198498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433C83E-C651-472E-90FF-461DF9BB980C}">
      <dgm:prSet phldrT="[Texto]" custT="1"/>
      <dgm:spPr/>
      <dgm:t>
        <a:bodyPr/>
        <a:lstStyle/>
        <a:p>
          <a:r>
            <a:rPr lang="es-CO" sz="1800" dirty="0" err="1">
              <a:latin typeface="Montserrat" panose="00000500000000000000" pitchFamily="50" charset="0"/>
            </a:rPr>
            <a:t>Inmunofluore-scencia</a:t>
          </a:r>
          <a:r>
            <a:rPr lang="es-CO" sz="1800" dirty="0">
              <a:latin typeface="Montserrat" panose="00000500000000000000" pitchFamily="50" charset="0"/>
            </a:rPr>
            <a:t> indirecta </a:t>
          </a:r>
        </a:p>
      </dgm:t>
    </dgm:pt>
    <dgm:pt modelId="{6D652E73-57EE-40B2-97E2-CEBBB37D3595}" type="parTrans" cxnId="{0C0E29EA-2A46-49FF-92DE-2425208D81D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03B361F-CB64-4550-8F33-CD748363BF76}" type="sibTrans" cxnId="{0C0E29EA-2A46-49FF-92DE-2425208D81D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942A107-6C5B-4F9B-87DD-5E617CD19423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PCR</a:t>
          </a:r>
        </a:p>
      </dgm:t>
    </dgm:pt>
    <dgm:pt modelId="{7DA80ABC-5672-4CAF-9BE6-B5D7F130DD3D}" type="parTrans" cxnId="{15B6FB6D-6B7E-4D49-AEC2-97E1BE1CDAE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A440066-B531-448E-BCC7-4EDA0BFEDF41}" type="sibTrans" cxnId="{15B6FB6D-6B7E-4D49-AEC2-97E1BE1CDAE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6A6C59E-717C-45FF-8259-A8069ADCB715}" type="pres">
      <dgm:prSet presAssocID="{52632061-5CAA-441B-91B9-E90D35CEA443}" presName="matrix" presStyleCnt="0">
        <dgm:presLayoutVars>
          <dgm:chMax val="1"/>
          <dgm:dir/>
          <dgm:resizeHandles val="exact"/>
        </dgm:presLayoutVars>
      </dgm:prSet>
      <dgm:spPr/>
    </dgm:pt>
    <dgm:pt modelId="{EE87E3AE-0A57-4472-B3BE-D3AACC78D42C}" type="pres">
      <dgm:prSet presAssocID="{52632061-5CAA-441B-91B9-E90D35CEA443}" presName="diamond" presStyleLbl="bgShp" presStyleIdx="0" presStyleCnt="1"/>
      <dgm:spPr/>
    </dgm:pt>
    <dgm:pt modelId="{65DB6C31-5ABE-48D1-9C04-91A4EE3C3CB4}" type="pres">
      <dgm:prSet presAssocID="{52632061-5CAA-441B-91B9-E90D35CEA44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F2EF77A-CEED-4EA2-91B1-5F8BB5634D1C}" type="pres">
      <dgm:prSet presAssocID="{52632061-5CAA-441B-91B9-E90D35CEA44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3594011-79E1-4E1E-B61F-FE3F6D5CDD7A}" type="pres">
      <dgm:prSet presAssocID="{52632061-5CAA-441B-91B9-E90D35CEA44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6E1D55-46F6-4CF4-80CF-2D65A4EE0572}" type="pres">
      <dgm:prSet presAssocID="{52632061-5CAA-441B-91B9-E90D35CEA44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E627F2C-AAA4-47FC-ACD3-5963B04ABDBD}" type="presOf" srcId="{984C744B-5CB3-4968-9C89-F304CD14BD42}" destId="{3F2EF77A-CEED-4EA2-91B1-5F8BB5634D1C}" srcOrd="0" destOrd="0" presId="urn:microsoft.com/office/officeart/2005/8/layout/matrix3"/>
    <dgm:cxn modelId="{5FED7B2E-4EC6-4CD7-9F80-0B4A51984981}" srcId="{52632061-5CAA-441B-91B9-E90D35CEA443}" destId="{984C744B-5CB3-4968-9C89-F304CD14BD42}" srcOrd="1" destOrd="0" parTransId="{C2A54A28-7820-4EEC-824E-065D81447A86}" sibTransId="{FE89398B-D38A-497F-A57B-1F878AA7CDB8}"/>
    <dgm:cxn modelId="{1C74FA6C-E547-47F6-9FFB-C2D1140C928C}" type="presOf" srcId="{A3651011-99BB-4149-AAF4-5566966BE977}" destId="{65DB6C31-5ABE-48D1-9C04-91A4EE3C3CB4}" srcOrd="0" destOrd="0" presId="urn:microsoft.com/office/officeart/2005/8/layout/matrix3"/>
    <dgm:cxn modelId="{15B6FB6D-6B7E-4D49-AEC2-97E1BE1CDAEE}" srcId="{52632061-5CAA-441B-91B9-E90D35CEA443}" destId="{6942A107-6C5B-4F9B-87DD-5E617CD19423}" srcOrd="3" destOrd="0" parTransId="{7DA80ABC-5672-4CAF-9BE6-B5D7F130DD3D}" sibTransId="{1A440066-B531-448E-BCC7-4EDA0BFEDF41}"/>
    <dgm:cxn modelId="{AAEF5D8A-8403-4114-9B45-A73F25D8335B}" type="presOf" srcId="{6942A107-6C5B-4F9B-87DD-5E617CD19423}" destId="{336E1D55-46F6-4CF4-80CF-2D65A4EE0572}" srcOrd="0" destOrd="0" presId="urn:microsoft.com/office/officeart/2005/8/layout/matrix3"/>
    <dgm:cxn modelId="{0B6F7DA4-9AA8-4DBB-AB78-D9C7CA447425}" type="presOf" srcId="{8433C83E-C651-472E-90FF-461DF9BB980C}" destId="{83594011-79E1-4E1E-B61F-FE3F6D5CDD7A}" srcOrd="0" destOrd="0" presId="urn:microsoft.com/office/officeart/2005/8/layout/matrix3"/>
    <dgm:cxn modelId="{E07FBACC-792A-4724-A7B9-A1CFA9F99BC3}" srcId="{52632061-5CAA-441B-91B9-E90D35CEA443}" destId="{A3651011-99BB-4149-AAF4-5566966BE977}" srcOrd="0" destOrd="0" parTransId="{B5F3FCF3-1B66-47BE-9CCE-C349B453D8E3}" sibTransId="{F93372A0-486C-46D8-82CA-52834CA69890}"/>
    <dgm:cxn modelId="{0C0E29EA-2A46-49FF-92DE-2425208D81D1}" srcId="{52632061-5CAA-441B-91B9-E90D35CEA443}" destId="{8433C83E-C651-472E-90FF-461DF9BB980C}" srcOrd="2" destOrd="0" parTransId="{6D652E73-57EE-40B2-97E2-CEBBB37D3595}" sibTransId="{603B361F-CB64-4550-8F33-CD748363BF76}"/>
    <dgm:cxn modelId="{E19D11FF-6CDC-4ED1-B811-5323477C8C3B}" type="presOf" srcId="{52632061-5CAA-441B-91B9-E90D35CEA443}" destId="{76A6C59E-717C-45FF-8259-A8069ADCB715}" srcOrd="0" destOrd="0" presId="urn:microsoft.com/office/officeart/2005/8/layout/matrix3"/>
    <dgm:cxn modelId="{198682E0-A255-4F36-A31E-38882749534A}" type="presParOf" srcId="{76A6C59E-717C-45FF-8259-A8069ADCB715}" destId="{EE87E3AE-0A57-4472-B3BE-D3AACC78D42C}" srcOrd="0" destOrd="0" presId="urn:microsoft.com/office/officeart/2005/8/layout/matrix3"/>
    <dgm:cxn modelId="{EDE82022-ECEB-4820-B2F0-5997FB06FC26}" type="presParOf" srcId="{76A6C59E-717C-45FF-8259-A8069ADCB715}" destId="{65DB6C31-5ABE-48D1-9C04-91A4EE3C3CB4}" srcOrd="1" destOrd="0" presId="urn:microsoft.com/office/officeart/2005/8/layout/matrix3"/>
    <dgm:cxn modelId="{0D6EFD57-3598-4AEE-B226-DBC8D86E2727}" type="presParOf" srcId="{76A6C59E-717C-45FF-8259-A8069ADCB715}" destId="{3F2EF77A-CEED-4EA2-91B1-5F8BB5634D1C}" srcOrd="2" destOrd="0" presId="urn:microsoft.com/office/officeart/2005/8/layout/matrix3"/>
    <dgm:cxn modelId="{2A58F6AF-54FC-409E-A6A5-3ADDF43CE788}" type="presParOf" srcId="{76A6C59E-717C-45FF-8259-A8069ADCB715}" destId="{83594011-79E1-4E1E-B61F-FE3F6D5CDD7A}" srcOrd="3" destOrd="0" presId="urn:microsoft.com/office/officeart/2005/8/layout/matrix3"/>
    <dgm:cxn modelId="{DAC3961C-DA14-4896-9E42-319BCA8470AB}" type="presParOf" srcId="{76A6C59E-717C-45FF-8259-A8069ADCB715}" destId="{336E1D55-46F6-4CF4-80CF-2D65A4EE05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Invasión directa de la piel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Por</a:t>
          </a:r>
          <a:r>
            <a:rPr lang="es-CO" sz="1600" baseline="0" dirty="0">
              <a:latin typeface="Montserrat" panose="00000500000000000000" pitchFamily="50" charset="0"/>
            </a:rPr>
            <a:t> vía hematógena</a:t>
          </a:r>
          <a:r>
            <a:rPr lang="es-CO" sz="1600" baseline="0" dirty="0">
              <a:latin typeface="Montserrat" panose="00000500000000000000" pitchFamily="50" charset="0"/>
              <a:sym typeface="Wingdings" panose="05000000000000000000" pitchFamily="2" charset="2"/>
            </a:rPr>
            <a:t> </a:t>
          </a:r>
          <a:r>
            <a:rPr lang="es-CO" sz="1600" baseline="0" dirty="0" err="1">
              <a:latin typeface="Montserrat" panose="00000500000000000000" pitchFamily="50" charset="0"/>
              <a:sym typeface="Wingdings" panose="05000000000000000000" pitchFamily="2" charset="2"/>
            </a:rPr>
            <a:t>rash</a:t>
          </a:r>
          <a:r>
            <a:rPr lang="es-CO" sz="1600" baseline="0" dirty="0">
              <a:latin typeface="Montserrat" panose="00000500000000000000" pitchFamily="50" charset="0"/>
              <a:sym typeface="Wingdings" panose="05000000000000000000" pitchFamily="2" charset="2"/>
            </a:rPr>
            <a:t>. </a:t>
          </a:r>
          <a:endParaRPr lang="es-CO" sz="1600" dirty="0">
            <a:latin typeface="Montserrat" panose="00000500000000000000" pitchFamily="50" charset="0"/>
          </a:endParaRP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44C7314-B09C-4A8C-818C-E2E6316D5BF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Lesiones suelen ser vesiculosas o ulcerosas (varicela, viruela, enterovirus).</a:t>
          </a:r>
        </a:p>
      </dgm:t>
    </dgm:pt>
    <dgm:pt modelId="{319DAC9B-AEC8-442E-B252-A297E05BE42F}" type="parTrans" cxnId="{EA27A49D-A3B3-4972-B0B7-E83045E14BA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F074577-8ED2-4418-B51B-E2FD2550C5CE}" type="sibTrans" cxnId="{EA27A49D-A3B3-4972-B0B7-E83045E14BA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Reflejo de interacción entre el virus y la respuesta inmune</a:t>
          </a: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Sarampión, rubeola.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DDCE7B95-13DD-42BA-8FE9-5763E4094DEC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Se puede aislar el virus en la piel.</a:t>
          </a:r>
        </a:p>
      </dgm:t>
    </dgm:pt>
    <dgm:pt modelId="{32645454-D710-48D9-A614-4755807B11B1}" type="parTrans" cxnId="{92BCCB79-B061-43F3-8634-EF852B87FA7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33AF483-AC0F-47B5-8AA1-EEC4FC46F249}" type="sibTrans" cxnId="{92BCCB79-B061-43F3-8634-EF852B87FA7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CC7D11E-6DD6-462A-B09C-6933FFECA75E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Anticuerpos circulantes</a:t>
          </a:r>
        </a:p>
      </dgm:t>
    </dgm:pt>
    <dgm:pt modelId="{731F3B49-0344-4973-8F89-FD04D529A528}" type="parTrans" cxnId="{3294F550-51CA-432E-BF4D-6CAD49278CF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0B6F1CC-890C-4E6E-8F04-6DAA81F8815B}" type="sibTrans" cxnId="{3294F550-51CA-432E-BF4D-6CAD49278CF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FBE1646-3B39-4FB5-AA3C-35BFC3AB9DE7}">
      <dgm:prSet phldrT="[Texto]" custT="1"/>
      <dgm:spPr/>
      <dgm:t>
        <a:bodyPr/>
        <a:lstStyle/>
        <a:p>
          <a:pPr algn="l"/>
          <a:r>
            <a:rPr lang="es-CO" sz="1600" dirty="0">
              <a:latin typeface="Montserrat" panose="00000500000000000000" pitchFamily="50" charset="0"/>
            </a:rPr>
            <a:t>Son los determinantes del </a:t>
          </a:r>
          <a:r>
            <a:rPr lang="es-CO" sz="1600" dirty="0" err="1">
              <a:latin typeface="Montserrat" panose="00000500000000000000" pitchFamily="50" charset="0"/>
            </a:rPr>
            <a:t>rash</a:t>
          </a:r>
          <a:r>
            <a:rPr lang="es-CO" sz="1600" dirty="0">
              <a:latin typeface="Montserrat" panose="00000500000000000000" pitchFamily="50" charset="0"/>
            </a:rPr>
            <a:t>.</a:t>
          </a:r>
        </a:p>
      </dgm:t>
    </dgm:pt>
    <dgm:pt modelId="{9E838C23-8AD5-447D-BCDA-9BC72A6FA7CD}" type="parTrans" cxnId="{B0F893D5-7E0B-4984-B7BC-76F6FF2470D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692A3AA-5601-4FE8-9D4D-A9B0E8669DC5}" type="sibTrans" cxnId="{B0F893D5-7E0B-4984-B7BC-76F6FF2470D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3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3">
        <dgm:presLayoutVars>
          <dgm:bulletEnabled val="1"/>
        </dgm:presLayoutVars>
      </dgm:prSet>
      <dgm:spPr/>
    </dgm:pt>
    <dgm:pt modelId="{5EFAF98F-28F4-4ACE-9F52-F2F7DADEB779}" type="pres">
      <dgm:prSet presAssocID="{91247CAC-187F-4F76-A03A-FD04F425E348}" presName="space" presStyleCnt="0"/>
      <dgm:spPr/>
    </dgm:pt>
    <dgm:pt modelId="{2C8719F3-4FF1-4177-83AB-1246F69A6E19}" type="pres">
      <dgm:prSet presAssocID="{6CC7D11E-6DD6-462A-B09C-6933FFECA75E}" presName="composite" presStyleCnt="0"/>
      <dgm:spPr/>
    </dgm:pt>
    <dgm:pt modelId="{733CF3A9-333B-4087-97DC-BF3EC28300D5}" type="pres">
      <dgm:prSet presAssocID="{6CC7D11E-6DD6-462A-B09C-6933FFECA75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2683FCB-2EFC-4E44-89AB-AE249B8D69C8}" type="pres">
      <dgm:prSet presAssocID="{6CC7D11E-6DD6-462A-B09C-6933FFECA75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3294F550-51CA-432E-BF4D-6CAD49278CF8}" srcId="{7BD06B52-4EDC-47F0-9CC1-28F0D9E2B279}" destId="{6CC7D11E-6DD6-462A-B09C-6933FFECA75E}" srcOrd="2" destOrd="0" parTransId="{731F3B49-0344-4973-8F89-FD04D529A528}" sibTransId="{50B6F1CC-890C-4E6E-8F04-6DAA81F8815B}"/>
    <dgm:cxn modelId="{4A04F154-C035-4D43-AFE9-4620D8E9361E}" type="presOf" srcId="{DDCE7B95-13DD-42BA-8FE9-5763E4094DEC}" destId="{64012CCB-B045-483F-9728-73AB554885B3}" srcOrd="0" destOrd="1" presId="urn:microsoft.com/office/officeart/2005/8/layout/hList1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92BCCB79-B061-43F3-8634-EF852B87FA7D}" srcId="{C54EEB71-D9F3-4E3A-922F-433430EFB8D8}" destId="{DDCE7B95-13DD-42BA-8FE9-5763E4094DEC}" srcOrd="1" destOrd="0" parTransId="{32645454-D710-48D9-A614-4755807B11B1}" sibTransId="{133AF483-AC0F-47B5-8AA1-EEC4FC46F249}"/>
    <dgm:cxn modelId="{C49EFF5A-7EE6-45DF-AFEB-7DE9F4FDE84F}" type="presOf" srcId="{F44C7314-B09C-4A8C-818C-E2E6316D5BF5}" destId="{22673051-9286-4579-A9AA-E46ED3AB48AF}" srcOrd="0" destOrd="1" presId="urn:microsoft.com/office/officeart/2005/8/layout/hList1"/>
    <dgm:cxn modelId="{EA27A49D-A3B3-4972-B0B7-E83045E14BAC}" srcId="{4CFEA7E0-6A7B-4188-8229-032E5F7FD9ED}" destId="{F44C7314-B09C-4A8C-818C-E2E6316D5BF5}" srcOrd="1" destOrd="0" parTransId="{319DAC9B-AEC8-442E-B252-A297E05BE42F}" sibTransId="{6F074577-8ED2-4418-B51B-E2FD2550C5CE}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B47ABDAA-D564-43C7-B754-7D6AFF03346B}" type="presOf" srcId="{3FBE1646-3B39-4FB5-AA3C-35BFC3AB9DE7}" destId="{22683FCB-2EFC-4E44-89AB-AE249B8D69C8}" srcOrd="0" destOrd="0" presId="urn:microsoft.com/office/officeart/2005/8/layout/hList1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CE51A7CA-3FAF-4997-AA0D-02222C9A3184}" type="presOf" srcId="{6CC7D11E-6DD6-462A-B09C-6933FFECA75E}" destId="{733CF3A9-333B-4087-97DC-BF3EC28300D5}" srcOrd="0" destOrd="0" presId="urn:microsoft.com/office/officeart/2005/8/layout/hList1"/>
    <dgm:cxn modelId="{B0F893D5-7E0B-4984-B7BC-76F6FF2470D5}" srcId="{6CC7D11E-6DD6-462A-B09C-6933FFECA75E}" destId="{3FBE1646-3B39-4FB5-AA3C-35BFC3AB9DE7}" srcOrd="0" destOrd="0" parTransId="{9E838C23-8AD5-447D-BCDA-9BC72A6FA7CD}" sibTransId="{9692A3AA-5601-4FE8-9D4D-A9B0E8669DC5}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  <dgm:cxn modelId="{D9E550C0-0161-497D-92C5-9676BB51CEB1}" type="presParOf" srcId="{B84D6473-634D-4AF8-85FB-C13D207FAE4A}" destId="{5EFAF98F-28F4-4ACE-9F52-F2F7DADEB779}" srcOrd="3" destOrd="0" presId="urn:microsoft.com/office/officeart/2005/8/layout/hList1"/>
    <dgm:cxn modelId="{7860D069-C5C6-44A2-8010-5A988A2DEF2B}" type="presParOf" srcId="{B84D6473-634D-4AF8-85FB-C13D207FAE4A}" destId="{2C8719F3-4FF1-4177-83AB-1246F69A6E19}" srcOrd="4" destOrd="0" presId="urn:microsoft.com/office/officeart/2005/8/layout/hList1"/>
    <dgm:cxn modelId="{C601F6B8-B303-4F5C-9205-B502243CF545}" type="presParOf" srcId="{2C8719F3-4FF1-4177-83AB-1246F69A6E19}" destId="{733CF3A9-333B-4087-97DC-BF3EC28300D5}" srcOrd="0" destOrd="0" presId="urn:microsoft.com/office/officeart/2005/8/layout/hList1"/>
    <dgm:cxn modelId="{26145825-69C6-491D-A6F8-98B40B9F2453}" type="presParOf" srcId="{2C8719F3-4FF1-4177-83AB-1246F69A6E19}" destId="{22683FCB-2EFC-4E44-89AB-AE249B8D69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400" b="1" dirty="0">
              <a:latin typeface="Montserrat" panose="00000500000000000000" pitchFamily="50" charset="0"/>
            </a:rPr>
            <a:t>ERITEMATOSAS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Adenovirus </a:t>
          </a: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400" b="1" dirty="0">
              <a:latin typeface="Montserrat" panose="00000500000000000000" pitchFamily="50" charset="0"/>
            </a:rPr>
            <a:t>PETEQUIAL Y PURPÚRICO</a:t>
          </a: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Adenovirus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412F87B2-AD14-40EE-A3EE-A57FEE44F15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CMV</a:t>
          </a:r>
        </a:p>
      </dgm:t>
    </dgm:pt>
    <dgm:pt modelId="{6406F1C7-6C49-40AA-86E1-A3E255441B62}" type="parTrans" cxnId="{2CA03DA1-EBDB-43E4-92A7-83EC8A45586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7F6EBB1-4DA1-470E-9655-6CB02B9424D3}" type="sibTrans" cxnId="{2CA03DA1-EBDB-43E4-92A7-83EC8A45586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2144512-E165-4D4F-9888-F4425D8B9DC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Enterovirus</a:t>
          </a:r>
        </a:p>
      </dgm:t>
    </dgm:pt>
    <dgm:pt modelId="{6C64B718-FD82-4729-B70F-64F296D9B2BE}" type="parTrans" cxnId="{20F1BA30-D490-4935-91B7-9FF743A4904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8AF7FAE-685D-4295-8484-0402FBDC8F1D}" type="sibTrans" cxnId="{20F1BA30-D490-4935-91B7-9FF743A4904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3F8323F9-2FAB-4462-8EA5-89B4C6CC663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Virus EB</a:t>
          </a:r>
        </a:p>
      </dgm:t>
    </dgm:pt>
    <dgm:pt modelId="{8B505B2C-43F5-4300-A961-E335C952865D}" type="parTrans" cxnId="{717D0729-6C96-452D-84A4-3792496D37A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E7D4ED6-4956-4141-B206-2373DE239762}" type="sibTrans" cxnId="{717D0729-6C96-452D-84A4-3792496D37A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7FE9CD4-0ED4-45DE-9711-A41957D4C80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VIH</a:t>
          </a:r>
        </a:p>
      </dgm:t>
    </dgm:pt>
    <dgm:pt modelId="{069AEC4A-BBC6-4582-9556-68A3860F9F5B}" type="parTrans" cxnId="{3396A2FC-9FF7-40CD-8D53-E799180F442C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46D206B-C4FB-4BFA-AC1D-992B087CBF37}" type="sibTrans" cxnId="{3396A2FC-9FF7-40CD-8D53-E799180F442C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DF591823-B29E-4DF0-AC6C-96EFE469284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Parvovirus B19</a:t>
          </a:r>
        </a:p>
      </dgm:t>
    </dgm:pt>
    <dgm:pt modelId="{8F258006-0644-4317-8A4B-44C0AFD9F016}" type="parTrans" cxnId="{BAB411D9-9BA2-4D8C-884E-CE5C5912AF1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49A36380-5B04-47BF-B0C9-0AF9F172429E}" type="sibTrans" cxnId="{BAB411D9-9BA2-4D8C-884E-CE5C5912AF1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24D1297-FCDF-40A9-81BA-D88D160F4E8A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Rubeola</a:t>
          </a:r>
        </a:p>
      </dgm:t>
    </dgm:pt>
    <dgm:pt modelId="{4DFC7358-54AF-4D2D-97DB-EECACFF88D16}" type="parTrans" cxnId="{058F4ACC-AD01-4043-A1A5-15B1110066E9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E3A7503-5E82-41EE-A388-DB7D139DA097}" type="sibTrans" cxnId="{058F4ACC-AD01-4043-A1A5-15B1110066E9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E58BA4A-AEA9-4765-AF4B-C6F9B151E928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Hepatitis B </a:t>
          </a:r>
        </a:p>
      </dgm:t>
    </dgm:pt>
    <dgm:pt modelId="{800464E6-A6D1-4324-8832-4A1B0FD2991B}" type="parTrans" cxnId="{7B2234E4-F947-4215-8EE2-F4309E47604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DB602A77-9B09-47FC-9A1F-FED4483BAC44}" type="sibTrans" cxnId="{7B2234E4-F947-4215-8EE2-F4309E47604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2527D7D-4176-40E4-852F-FF2CD5FACA5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Sarampión </a:t>
          </a:r>
        </a:p>
      </dgm:t>
    </dgm:pt>
    <dgm:pt modelId="{10B19EE6-F682-4595-891B-B32EF8CF7CF8}" type="parTrans" cxnId="{F5F8933C-311E-4E5E-BD75-1B50BA87C2C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48321D34-A8AD-4562-B766-7A8927EEFEF0}" type="sibTrans" cxnId="{F5F8933C-311E-4E5E-BD75-1B50BA87C2C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968336E-0A40-47D4-A986-4E0D53B2BD0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Meningococo</a:t>
          </a:r>
        </a:p>
      </dgm:t>
    </dgm:pt>
    <dgm:pt modelId="{867F6CAE-2588-41F5-8AF5-EC0CD5F9124E}" type="parTrans" cxnId="{BCE2E357-18C7-4E25-ABEF-AE2EA939C34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1B7CDB9-9F18-4551-978A-75A18E4561A0}" type="sibTrans" cxnId="{BCE2E357-18C7-4E25-ABEF-AE2EA939C34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8344513-38D6-4462-A589-AEF83FA3712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Enterovirus </a:t>
          </a:r>
        </a:p>
      </dgm:t>
    </dgm:pt>
    <dgm:pt modelId="{F58B463E-5B23-47F9-A86E-04C04E5EA014}" type="parTrans" cxnId="{CA3A7DF0-45BA-4205-A67C-E567BACCC2A5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47942101-45F6-414A-9B93-A7026FEFD6AA}" type="sibTrans" cxnId="{CA3A7DF0-45BA-4205-A67C-E567BACCC2A5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1B5C4FD-A46B-4E02-A04A-AEBA8F44BE8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Parvovirus B19</a:t>
          </a:r>
        </a:p>
      </dgm:t>
    </dgm:pt>
    <dgm:pt modelId="{CE4691EE-6BCE-4CC3-9A96-E3C94EBD6397}" type="parTrans" cxnId="{4EDAE742-B807-42D2-90B7-17BA24202DCB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E7D9B66-93B5-466F-89E4-8271BCAE8BA6}" type="sibTrans" cxnId="{4EDAE742-B807-42D2-90B7-17BA24202DCB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1D11BD1-2855-4BDD-814A-5A42BA1F473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Púrpura de Henoch-</a:t>
          </a:r>
          <a:r>
            <a:rPr lang="es-CO" sz="1400" dirty="0" err="1">
              <a:latin typeface="Montserrat" panose="00000500000000000000" pitchFamily="50" charset="0"/>
            </a:rPr>
            <a:t>Schonlein</a:t>
          </a:r>
          <a:endParaRPr lang="es-CO" sz="1400" dirty="0">
            <a:latin typeface="Montserrat" panose="00000500000000000000" pitchFamily="50" charset="0"/>
          </a:endParaRPr>
        </a:p>
      </dgm:t>
    </dgm:pt>
    <dgm:pt modelId="{86F34D3E-2F73-4F4C-8CF8-2135FC68333E}" type="parTrans" cxnId="{31E3ECAE-4379-4159-B7F5-D8A81571A03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4881EBC-E7A2-4813-B3DF-4C23F2AE3D5A}" type="sibTrans" cxnId="{31E3ECAE-4379-4159-B7F5-D8A81571A03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46A3EFF-6DDE-427F-A4C7-E38350197951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Edema hemorrágico del lactante</a:t>
          </a:r>
        </a:p>
      </dgm:t>
    </dgm:pt>
    <dgm:pt modelId="{F172C12E-E6EC-4F14-A7A8-CA4D309EFD6E}" type="parTrans" cxnId="{F7EDAC54-B972-428F-8910-250F3DC325C7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22978C9-1EF0-46F4-BA7D-13505A505AAD}" type="sibTrans" cxnId="{F7EDAC54-B972-428F-8910-250F3DC325C7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E5303F0-B3E9-4F65-92FC-B470842EFB87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Reacciones medicamentosas</a:t>
          </a:r>
        </a:p>
      </dgm:t>
    </dgm:pt>
    <dgm:pt modelId="{B03EA8F8-22E5-4A28-B6FE-611F405C46DC}" type="parTrans" cxnId="{AC69729F-D1A5-4638-A76D-4BE8E86BFA15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48E0A359-6304-4252-9570-7E45C8CEE758}" type="sibTrans" cxnId="{AC69729F-D1A5-4638-A76D-4BE8E86BFA15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2" custScaleX="47963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2" custScaleX="47830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2" custScaleX="54480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2" custScaleX="54066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E005D60C-8565-4EE1-A4F0-A4AC0821B488}" type="presOf" srcId="{72144512-E165-4D4F-9888-F4425D8B9DCE}" destId="{22673051-9286-4579-A9AA-E46ED3AB48AF}" srcOrd="0" destOrd="2" presId="urn:microsoft.com/office/officeart/2005/8/layout/hList1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53DE791F-D493-4798-A233-0A7A25349E0A}" type="presOf" srcId="{412F87B2-AD14-40EE-A3EE-A57FEE44F159}" destId="{22673051-9286-4579-A9AA-E46ED3AB48AF}" srcOrd="0" destOrd="1" presId="urn:microsoft.com/office/officeart/2005/8/layout/hList1"/>
    <dgm:cxn modelId="{717D0729-6C96-452D-84A4-3792496D37AF}" srcId="{4CFEA7E0-6A7B-4188-8229-032E5F7FD9ED}" destId="{3F8323F9-2FAB-4462-8EA5-89B4C6CC663E}" srcOrd="3" destOrd="0" parTransId="{8B505B2C-43F5-4300-A961-E335C952865D}" sibTransId="{0E7D4ED6-4956-4141-B206-2373DE239762}"/>
    <dgm:cxn modelId="{20F1BA30-D490-4935-91B7-9FF743A49046}" srcId="{4CFEA7E0-6A7B-4188-8229-032E5F7FD9ED}" destId="{72144512-E165-4D4F-9888-F4425D8B9DCE}" srcOrd="2" destOrd="0" parTransId="{6C64B718-FD82-4729-B70F-64F296D9B2BE}" sibTransId="{C8AF7FAE-685D-4295-8484-0402FBDC8F1D}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F5F8933C-311E-4E5E-BD75-1B50BA87C2C6}" srcId="{C54EEB71-D9F3-4E3A-922F-433430EFB8D8}" destId="{62527D7D-4176-40E4-852F-FF2CD5FACA5C}" srcOrd="2" destOrd="0" parTransId="{10B19EE6-F682-4595-891B-B32EF8CF7CF8}" sibTransId="{48321D34-A8AD-4562-B766-7A8927EEFEF0}"/>
    <dgm:cxn modelId="{4EDAE742-B807-42D2-90B7-17BA24202DCB}" srcId="{C54EEB71-D9F3-4E3A-922F-433430EFB8D8}" destId="{B1B5C4FD-A46B-4E02-A04A-AEBA8F44BE83}" srcOrd="5" destOrd="0" parTransId="{CE4691EE-6BCE-4CC3-9A96-E3C94EBD6397}" sibTransId="{7E7D9B66-93B5-466F-89E4-8271BCAE8BA6}"/>
    <dgm:cxn modelId="{7F440464-6277-44DF-A942-979B09D9C053}" type="presOf" srcId="{B1B5C4FD-A46B-4E02-A04A-AEBA8F44BE83}" destId="{64012CCB-B045-483F-9728-73AB554885B3}" srcOrd="0" destOrd="5" presId="urn:microsoft.com/office/officeart/2005/8/layout/hList1"/>
    <dgm:cxn modelId="{FD9CE350-5D15-4042-A72D-6A456EA766AE}" type="presOf" srcId="{DF591823-B29E-4DF0-AC6C-96EFE4692846}" destId="{22673051-9286-4579-A9AA-E46ED3AB48AF}" srcOrd="0" destOrd="5" presId="urn:microsoft.com/office/officeart/2005/8/layout/hList1"/>
    <dgm:cxn modelId="{F7EDAC54-B972-428F-8910-250F3DC325C7}" srcId="{C54EEB71-D9F3-4E3A-922F-433430EFB8D8}" destId="{046A3EFF-6DDE-427F-A4C7-E38350197951}" srcOrd="7" destOrd="0" parTransId="{F172C12E-E6EC-4F14-A7A8-CA4D309EFD6E}" sibTransId="{F22978C9-1EF0-46F4-BA7D-13505A505AAD}"/>
    <dgm:cxn modelId="{BCE2E357-18C7-4E25-ABEF-AE2EA939C343}" srcId="{C54EEB71-D9F3-4E3A-922F-433430EFB8D8}" destId="{8968336E-0A40-47D4-A986-4E0D53B2BD06}" srcOrd="3" destOrd="0" parTransId="{867F6CAE-2588-41F5-8AF5-EC0CD5F9124E}" sibTransId="{C1B7CDB9-9F18-4551-978A-75A18E4561A0}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AB3DE085-0F3E-4983-B31D-CC16A415C5D0}" type="presOf" srcId="{62527D7D-4176-40E4-852F-FF2CD5FACA5C}" destId="{64012CCB-B045-483F-9728-73AB554885B3}" srcOrd="0" destOrd="2" presId="urn:microsoft.com/office/officeart/2005/8/layout/hList1"/>
    <dgm:cxn modelId="{0B81A697-E3F0-4DCD-B350-DDDE403BF6B0}" type="presOf" srcId="{046A3EFF-6DDE-427F-A4C7-E38350197951}" destId="{64012CCB-B045-483F-9728-73AB554885B3}" srcOrd="0" destOrd="7" presId="urn:microsoft.com/office/officeart/2005/8/layout/hList1"/>
    <dgm:cxn modelId="{875EDF9C-66A6-4017-8C54-769F0AE8F151}" type="presOf" srcId="{8E5303F0-B3E9-4F65-92FC-B470842EFB87}" destId="{64012CCB-B045-483F-9728-73AB554885B3}" srcOrd="0" destOrd="8" presId="urn:microsoft.com/office/officeart/2005/8/layout/hList1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AC69729F-D1A5-4638-A76D-4BE8E86BFA15}" srcId="{C54EEB71-D9F3-4E3A-922F-433430EFB8D8}" destId="{8E5303F0-B3E9-4F65-92FC-B470842EFB87}" srcOrd="8" destOrd="0" parTransId="{B03EA8F8-22E5-4A28-B6FE-611F405C46DC}" sibTransId="{48E0A359-6304-4252-9570-7E45C8CEE758}"/>
    <dgm:cxn modelId="{2CA03DA1-EBDB-43E4-92A7-83EC8A45586D}" srcId="{4CFEA7E0-6A7B-4188-8229-032E5F7FD9ED}" destId="{412F87B2-AD14-40EE-A3EE-A57FEE44F159}" srcOrd="1" destOrd="0" parTransId="{6406F1C7-6C49-40AA-86E1-A3E255441B62}" sibTransId="{57F6EBB1-4DA1-470E-9655-6CB02B9424D3}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31E3ECAE-4379-4159-B7F5-D8A81571A031}" srcId="{C54EEB71-D9F3-4E3A-922F-433430EFB8D8}" destId="{B1D11BD1-2855-4BDD-814A-5A42BA1F4736}" srcOrd="6" destOrd="0" parTransId="{86F34D3E-2F73-4F4C-8CF8-2135FC68333E}" sibTransId="{B4881EBC-E7A2-4813-B3DF-4C23F2AE3D5A}"/>
    <dgm:cxn modelId="{2EDBD3B6-14B8-4B15-8F38-E6F8701FA17E}" type="presOf" srcId="{3F8323F9-2FAB-4462-8EA5-89B4C6CC663E}" destId="{22673051-9286-4579-A9AA-E46ED3AB48AF}" srcOrd="0" destOrd="3" presId="urn:microsoft.com/office/officeart/2005/8/layout/hList1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610550B8-F885-4918-96E9-BCFE99C1FF5C}" type="presOf" srcId="{BE58BA4A-AEA9-4765-AF4B-C6F9B151E928}" destId="{64012CCB-B045-483F-9728-73AB554885B3}" srcOrd="0" destOrd="1" presId="urn:microsoft.com/office/officeart/2005/8/layout/hList1"/>
    <dgm:cxn modelId="{17FF5ACB-A577-4EBD-AFC5-0D5B7B45F5CB}" type="presOf" srcId="{98344513-38D6-4462-A589-AEF83FA37123}" destId="{64012CCB-B045-483F-9728-73AB554885B3}" srcOrd="0" destOrd="4" presId="urn:microsoft.com/office/officeart/2005/8/layout/hList1"/>
    <dgm:cxn modelId="{058F4ACC-AD01-4043-A1A5-15B1110066E9}" srcId="{4CFEA7E0-6A7B-4188-8229-032E5F7FD9ED}" destId="{024D1297-FCDF-40A9-81BA-D88D160F4E8A}" srcOrd="6" destOrd="0" parTransId="{4DFC7358-54AF-4D2D-97DB-EECACFF88D16}" sibTransId="{0E3A7503-5E82-41EE-A388-DB7D139DA097}"/>
    <dgm:cxn modelId="{ED073DCE-74E7-4A24-B544-8D5FBB7901A2}" type="presOf" srcId="{B1D11BD1-2855-4BDD-814A-5A42BA1F4736}" destId="{64012CCB-B045-483F-9728-73AB554885B3}" srcOrd="0" destOrd="6" presId="urn:microsoft.com/office/officeart/2005/8/layout/hList1"/>
    <dgm:cxn modelId="{40262CD7-DF04-4A84-9F97-B88E4920631C}" type="presOf" srcId="{8968336E-0A40-47D4-A986-4E0D53B2BD06}" destId="{64012CCB-B045-483F-9728-73AB554885B3}" srcOrd="0" destOrd="3" presId="urn:microsoft.com/office/officeart/2005/8/layout/hList1"/>
    <dgm:cxn modelId="{BAB411D9-9BA2-4D8C-884E-CE5C5912AF16}" srcId="{4CFEA7E0-6A7B-4188-8229-032E5F7FD9ED}" destId="{DF591823-B29E-4DF0-AC6C-96EFE4692846}" srcOrd="5" destOrd="0" parTransId="{8F258006-0644-4317-8A4B-44C0AFD9F016}" sibTransId="{49A36380-5B04-47BF-B0C9-0AF9F172429E}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510A97E3-3A85-4AA9-8F7E-A005EBBA689E}" type="presOf" srcId="{67FE9CD4-0ED4-45DE-9711-A41957D4C802}" destId="{22673051-9286-4579-A9AA-E46ED3AB48AF}" srcOrd="0" destOrd="4" presId="urn:microsoft.com/office/officeart/2005/8/layout/hList1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7B2234E4-F947-4215-8EE2-F4309E47604D}" srcId="{C54EEB71-D9F3-4E3A-922F-433430EFB8D8}" destId="{BE58BA4A-AEA9-4765-AF4B-C6F9B151E928}" srcOrd="1" destOrd="0" parTransId="{800464E6-A6D1-4324-8832-4A1B0FD2991B}" sibTransId="{DB602A77-9B09-47FC-9A1F-FED4483BAC44}"/>
    <dgm:cxn modelId="{CA3A7DF0-45BA-4205-A67C-E567BACCC2A5}" srcId="{C54EEB71-D9F3-4E3A-922F-433430EFB8D8}" destId="{98344513-38D6-4462-A589-AEF83FA37123}" srcOrd="4" destOrd="0" parTransId="{F58B463E-5B23-47F9-A86E-04C04E5EA014}" sibTransId="{47942101-45F6-414A-9B93-A7026FEFD6AA}"/>
    <dgm:cxn modelId="{3396A2FC-9FF7-40CD-8D53-E799180F442C}" srcId="{4CFEA7E0-6A7B-4188-8229-032E5F7FD9ED}" destId="{67FE9CD4-0ED4-45DE-9711-A41957D4C802}" srcOrd="4" destOrd="0" parTransId="{069AEC4A-BBC6-4582-9556-68A3860F9F5B}" sibTransId="{F46D206B-C4FB-4BFA-AC1D-992B087CBF37}"/>
    <dgm:cxn modelId="{3AF8C0FF-3D55-42CB-AD3A-4B2CE96EF777}" type="presOf" srcId="{024D1297-FCDF-40A9-81BA-D88D160F4E8A}" destId="{22673051-9286-4579-A9AA-E46ED3AB48AF}" srcOrd="0" destOrd="6" presId="urn:microsoft.com/office/officeart/2005/8/layout/hList1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600" b="1" dirty="0">
              <a:latin typeface="Montserrat" panose="00000500000000000000" pitchFamily="50" charset="0"/>
            </a:rPr>
            <a:t>HEMORRÁGICO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Arenavirus</a:t>
          </a: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ERITRODERMIA DIFUSO</a:t>
          </a: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Estrepotoco del grupo A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E99DA8BF-1956-4134-B866-72581790806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Bunyavirus</a:t>
          </a:r>
        </a:p>
      </dgm:t>
    </dgm:pt>
    <dgm:pt modelId="{098444FD-5CCE-4233-B490-37DEE0690B5D}" type="parTrans" cxnId="{3BF19185-E291-47F0-8880-1136FF5CF8E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572C283-716F-41CF-95D7-DCCABAFA42CF}" type="sibTrans" cxnId="{3BF19185-E291-47F0-8880-1136FF5CF8E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D8D66AD4-DB95-4955-8710-1D5051CCE67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Filovirus</a:t>
          </a:r>
        </a:p>
      </dgm:t>
    </dgm:pt>
    <dgm:pt modelId="{D9A00819-B83F-4E73-866F-B8B37E609596}" type="parTrans" cxnId="{F0894979-2780-42A5-AF1C-E7F6BAA4023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F651FA5-F272-4F02-9DF3-510711C93939}" type="sibTrans" cxnId="{F0894979-2780-42A5-AF1C-E7F6BAA4023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E301678-3528-45D0-A37C-EC4D12AE3C1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Togavirus</a:t>
          </a:r>
        </a:p>
      </dgm:t>
    </dgm:pt>
    <dgm:pt modelId="{6B8E0C20-F329-4C29-AD5F-6799AB60639F}" type="parTrans" cxnId="{4617D858-A4F1-44B7-8C11-285E86F5042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7E48393-5839-4DC0-AC92-68BDDC8CB007}" type="sibTrans" cxnId="{4617D858-A4F1-44B7-8C11-285E86F5042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D15668E-4A5C-4582-8FC9-1E214955A17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Staphylococcus aureus</a:t>
          </a:r>
        </a:p>
      </dgm:t>
    </dgm:pt>
    <dgm:pt modelId="{8257E049-BD8A-4D93-B851-36FC7DDDB59C}" type="parTrans" cxnId="{AE0613AD-F678-462F-AA6D-5FB16FB260B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877E89C-DE92-41EC-AD82-D7B5DF2AA544}" type="sibTrans" cxnId="{AE0613AD-F678-462F-AA6D-5FB16FB260B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2" custScaleX="46547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2" custScaleX="46896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2" custScaleX="48714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2" custScaleX="47946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1357F95C-2C0D-4735-A666-26C31870C7F3}" type="presOf" srcId="{E99DA8BF-1956-4134-B866-725817908067}" destId="{22673051-9286-4579-A9AA-E46ED3AB48AF}" srcOrd="0" destOrd="1" presId="urn:microsoft.com/office/officeart/2005/8/layout/hList1"/>
    <dgm:cxn modelId="{D597F56B-02AA-4B27-8EE5-13E07DB13EBC}" type="presOf" srcId="{D8D66AD4-DB95-4955-8710-1D5051CCE675}" destId="{22673051-9286-4579-A9AA-E46ED3AB48AF}" srcOrd="0" destOrd="2" presId="urn:microsoft.com/office/officeart/2005/8/layout/hList1"/>
    <dgm:cxn modelId="{4617D858-A4F1-44B7-8C11-285E86F5042F}" srcId="{4CFEA7E0-6A7B-4188-8229-032E5F7FD9ED}" destId="{0E301678-3528-45D0-A37C-EC4D12AE3C17}" srcOrd="3" destOrd="0" parTransId="{6B8E0C20-F329-4C29-AD5F-6799AB60639F}" sibTransId="{F7E48393-5839-4DC0-AC92-68BDDC8CB007}"/>
    <dgm:cxn modelId="{F0894979-2780-42A5-AF1C-E7F6BAA4023F}" srcId="{4CFEA7E0-6A7B-4188-8229-032E5F7FD9ED}" destId="{D8D66AD4-DB95-4955-8710-1D5051CCE675}" srcOrd="2" destOrd="0" parTransId="{D9A00819-B83F-4E73-866F-B8B37E609596}" sibTransId="{6F651FA5-F272-4F02-9DF3-510711C93939}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3BF19185-E291-47F0-8880-1136FF5CF8EA}" srcId="{4CFEA7E0-6A7B-4188-8229-032E5F7FD9ED}" destId="{E99DA8BF-1956-4134-B866-725817908067}" srcOrd="1" destOrd="0" parTransId="{098444FD-5CCE-4233-B490-37DEE0690B5D}" sibTransId="{7572C283-716F-41CF-95D7-DCCABAFA42CF}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AE0613AD-F678-462F-AA6D-5FB16FB260BA}" srcId="{C54EEB71-D9F3-4E3A-922F-433430EFB8D8}" destId="{0D15668E-4A5C-4582-8FC9-1E214955A170}" srcOrd="1" destOrd="0" parTransId="{8257E049-BD8A-4D93-B851-36FC7DDDB59C}" sibTransId="{F877E89C-DE92-41EC-AD82-D7B5DF2AA544}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07B66FC2-B4BF-43F3-B4C7-7C78270DB486}" type="presOf" srcId="{0E301678-3528-45D0-A37C-EC4D12AE3C17}" destId="{22673051-9286-4579-A9AA-E46ED3AB48AF}" srcOrd="0" destOrd="3" presId="urn:microsoft.com/office/officeart/2005/8/layout/hList1"/>
    <dgm:cxn modelId="{B7990CD8-F7D4-4B0A-93C5-7523170B9BE9}" type="presOf" srcId="{0D15668E-4A5C-4582-8FC9-1E214955A170}" destId="{64012CCB-B045-483F-9728-73AB554885B3}" srcOrd="0" destOrd="1" presId="urn:microsoft.com/office/officeart/2005/8/layout/hList1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8449D0-6DA9-4A61-8437-EF0D73F6A4D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DE5D45D-2A23-4577-82F2-845084F87E95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Menores de 1 año</a:t>
          </a:r>
        </a:p>
      </dgm:t>
    </dgm:pt>
    <dgm:pt modelId="{F8493DF4-5AF7-4EAB-8DBD-177A9393F3A7}" type="parTrans" cxnId="{065D98E4-F2BD-4BDD-AC1F-F08087FC9AC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50534A76-9242-4ECE-9BEF-960F51729C02}" type="sibTrans" cxnId="{065D98E4-F2BD-4BDD-AC1F-F08087FC9AC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1ECABEC7-A665-4FA8-B06C-5390C9AFEC9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Forma sin exantema  o evolución benigna.</a:t>
          </a:r>
        </a:p>
      </dgm:t>
    </dgm:pt>
    <dgm:pt modelId="{758563C8-9E7B-4952-A4A3-C6F82D9F55CC}" type="parTrans" cxnId="{7781A538-DB39-44ED-B102-91F497CB7E3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AFFE49A7-7592-4F6B-A910-54414FA67724}" type="sibTrans" cxnId="{7781A538-DB39-44ED-B102-91F497CB7E3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2F4EA49F-DA39-457D-A972-F33BCFB6267B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Inmunosuprimidos</a:t>
          </a:r>
        </a:p>
      </dgm:t>
    </dgm:pt>
    <dgm:pt modelId="{BACD58ED-904A-4388-8EE6-93EB5619173C}" type="parTrans" cxnId="{F9A7FA6D-ABBD-47A9-BAF8-C5A87DD49E0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8052A851-222B-4638-B3A5-BFFB12DFBDB7}" type="sibTrans" cxnId="{F9A7FA6D-ABBD-47A9-BAF8-C5A87DD49E0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C9138B94-CD20-4A56-BD18-B383C2395F9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Encefalitis y neumonitis grave.</a:t>
          </a:r>
        </a:p>
      </dgm:t>
    </dgm:pt>
    <dgm:pt modelId="{47E4CF07-3265-46AF-B985-63912076FD72}" type="parTrans" cxnId="{FC7ECD6B-F3A7-46EB-8BB7-E91E558952BC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A5A83AF7-BE57-4D80-87C3-F8EAFDDB2DF4}" type="sibTrans" cxnId="{FC7ECD6B-F3A7-46EB-8BB7-E91E558952BC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032D91D4-8E11-4E39-BFB3-A402A8083600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Sarampión modificado </a:t>
          </a:r>
        </a:p>
      </dgm:t>
    </dgm:pt>
    <dgm:pt modelId="{EFAC4A3D-299F-4AAF-9D38-8BA8995AFDB3}" type="parTrans" cxnId="{217CD94A-57C8-480A-837D-9F093298C4D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F8980DFE-927F-4BB3-BA2B-163BE0ACB099}" type="sibTrans" cxnId="{217CD94A-57C8-480A-837D-9F093298C4D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CDD75E8F-3934-4471-A10B-32D107102EF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Paciente inmunizado, &lt; 9 meses.</a:t>
          </a:r>
        </a:p>
      </dgm:t>
    </dgm:pt>
    <dgm:pt modelId="{E1E84C0D-59FB-4649-AEC4-7BA288D3870D}" type="parTrans" cxnId="{11481F14-D9B5-44E3-BD08-F0335EC7705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78D4D02E-8570-468F-8A5F-8289F7BADC41}" type="sibTrans" cxnId="{11481F14-D9B5-44E3-BD08-F0335EC7705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1684C27B-0BF2-4BAB-8CC0-B28291538AE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Pródromo poco evidente, clínica menos intensa.</a:t>
          </a:r>
        </a:p>
      </dgm:t>
    </dgm:pt>
    <dgm:pt modelId="{444A49AB-CC3C-43B8-8060-0E3B3FE0762B}" type="parTrans" cxnId="{DB5F3AA0-8286-449C-BE89-3447E583FC2D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04F72670-D264-4697-AEC1-EC60BC3E061C}" type="sibTrans" cxnId="{DB5F3AA0-8286-449C-BE89-3447E583FC2D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08D67D38-38A3-470F-AA9F-A5796CA2AE0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Sin exantema, ni respuesta serológica.</a:t>
          </a:r>
        </a:p>
      </dgm:t>
    </dgm:pt>
    <dgm:pt modelId="{7E816D60-73F7-4F15-BD97-5A40D7D427D2}" type="parTrans" cxnId="{6D6D8862-F4C5-4562-AAAF-C983351722FE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20106986-2A5C-4ACC-A44E-ADD7C75C4BFB}" type="sibTrans" cxnId="{6D6D8862-F4C5-4562-AAAF-C983351722FE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D9738E83-9198-4423-A213-7154886562F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Aspecto clínico inespecífico.</a:t>
          </a:r>
        </a:p>
      </dgm:t>
    </dgm:pt>
    <dgm:pt modelId="{E012A05C-DD4E-4E35-AD95-179EA4F41DCA}" type="parTrans" cxnId="{12EADDE0-CA9E-48CC-ACC3-3B9A07AC5F6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0B468D4E-7924-484F-9C11-A81D705DC65E}" type="sibTrans" cxnId="{12EADDE0-CA9E-48CC-ACC3-3B9A07AC5F6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90EF905C-13F5-4CE4-9F5C-E35368041F67}" type="pres">
      <dgm:prSet presAssocID="{818449D0-6DA9-4A61-8437-EF0D73F6A4D8}" presName="Name0" presStyleCnt="0">
        <dgm:presLayoutVars>
          <dgm:dir/>
          <dgm:animLvl val="lvl"/>
          <dgm:resizeHandles val="exact"/>
        </dgm:presLayoutVars>
      </dgm:prSet>
      <dgm:spPr/>
    </dgm:pt>
    <dgm:pt modelId="{F451253A-BE12-4899-9AF8-502D0683F047}" type="pres">
      <dgm:prSet presAssocID="{FDE5D45D-2A23-4577-82F2-845084F87E95}" presName="composite" presStyleCnt="0"/>
      <dgm:spPr/>
    </dgm:pt>
    <dgm:pt modelId="{B5BFD21B-88D6-450F-B6E3-C5FA7ADDEFB9}" type="pres">
      <dgm:prSet presAssocID="{FDE5D45D-2A23-4577-82F2-845084F87E95}" presName="parTx" presStyleLbl="alignNode1" presStyleIdx="0" presStyleCnt="3" custScaleY="114209">
        <dgm:presLayoutVars>
          <dgm:chMax val="0"/>
          <dgm:chPref val="0"/>
          <dgm:bulletEnabled val="1"/>
        </dgm:presLayoutVars>
      </dgm:prSet>
      <dgm:spPr/>
    </dgm:pt>
    <dgm:pt modelId="{9F2DCB99-CD72-4DF7-BFDA-381AF79BFAF3}" type="pres">
      <dgm:prSet presAssocID="{FDE5D45D-2A23-4577-82F2-845084F87E95}" presName="desTx" presStyleLbl="alignAccFollowNode1" presStyleIdx="0" presStyleCnt="3">
        <dgm:presLayoutVars>
          <dgm:bulletEnabled val="1"/>
        </dgm:presLayoutVars>
      </dgm:prSet>
      <dgm:spPr/>
    </dgm:pt>
    <dgm:pt modelId="{344C7AB7-803B-485B-8C0B-DED11BBA7705}" type="pres">
      <dgm:prSet presAssocID="{50534A76-9242-4ECE-9BEF-960F51729C02}" presName="space" presStyleCnt="0"/>
      <dgm:spPr/>
    </dgm:pt>
    <dgm:pt modelId="{BA8FC026-5A0F-4010-8B61-20F088BD0D4F}" type="pres">
      <dgm:prSet presAssocID="{2F4EA49F-DA39-457D-A972-F33BCFB6267B}" presName="composite" presStyleCnt="0"/>
      <dgm:spPr/>
    </dgm:pt>
    <dgm:pt modelId="{D7FC9591-9F2A-4574-A9AE-B36A52F1E6EA}" type="pres">
      <dgm:prSet presAssocID="{2F4EA49F-DA39-457D-A972-F33BCFB626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6CDA69C-EFBF-44D7-BC25-57E4E800A76C}" type="pres">
      <dgm:prSet presAssocID="{2F4EA49F-DA39-457D-A972-F33BCFB6267B}" presName="desTx" presStyleLbl="alignAccFollowNode1" presStyleIdx="1" presStyleCnt="3">
        <dgm:presLayoutVars>
          <dgm:bulletEnabled val="1"/>
        </dgm:presLayoutVars>
      </dgm:prSet>
      <dgm:spPr/>
    </dgm:pt>
    <dgm:pt modelId="{0B00A005-3DE5-4E33-BB89-FCE6D189317C}" type="pres">
      <dgm:prSet presAssocID="{8052A851-222B-4638-B3A5-BFFB12DFBDB7}" presName="space" presStyleCnt="0"/>
      <dgm:spPr/>
    </dgm:pt>
    <dgm:pt modelId="{7453B58A-39D6-4964-A745-3CF01B1E4507}" type="pres">
      <dgm:prSet presAssocID="{032D91D4-8E11-4E39-BFB3-A402A8083600}" presName="composite" presStyleCnt="0"/>
      <dgm:spPr/>
    </dgm:pt>
    <dgm:pt modelId="{FDE7DBCE-0B18-433C-A0CE-18E3622B15FA}" type="pres">
      <dgm:prSet presAssocID="{032D91D4-8E11-4E39-BFB3-A402A808360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14F1127-3A57-41C4-8F11-C461F46A1F70}" type="pres">
      <dgm:prSet presAssocID="{032D91D4-8E11-4E39-BFB3-A402A808360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1481F14-D9B5-44E3-BD08-F0335EC77056}" srcId="{032D91D4-8E11-4E39-BFB3-A402A8083600}" destId="{CDD75E8F-3934-4471-A10B-32D107102EFC}" srcOrd="0" destOrd="0" parTransId="{E1E84C0D-59FB-4649-AEC4-7BA288D3870D}" sibTransId="{78D4D02E-8570-468F-8A5F-8289F7BADC41}"/>
    <dgm:cxn modelId="{80C41217-589E-4E97-87B2-2C55A05F9F4E}" type="presOf" srcId="{FDE5D45D-2A23-4577-82F2-845084F87E95}" destId="{B5BFD21B-88D6-450F-B6E3-C5FA7ADDEFB9}" srcOrd="0" destOrd="0" presId="urn:microsoft.com/office/officeart/2005/8/layout/hList1"/>
    <dgm:cxn modelId="{A38A1F34-92CC-4C21-B137-3525AF49E2C1}" type="presOf" srcId="{08D67D38-38A3-470F-AA9F-A5796CA2AE0D}" destId="{86CDA69C-EFBF-44D7-BC25-57E4E800A76C}" srcOrd="0" destOrd="1" presId="urn:microsoft.com/office/officeart/2005/8/layout/hList1"/>
    <dgm:cxn modelId="{7781A538-DB39-44ED-B102-91F497CB7E3A}" srcId="{FDE5D45D-2A23-4577-82F2-845084F87E95}" destId="{1ECABEC7-A665-4FA8-B06C-5390C9AFEC92}" srcOrd="0" destOrd="0" parTransId="{758563C8-9E7B-4952-A4A3-C6F82D9F55CC}" sibTransId="{AFFE49A7-7592-4F6B-A910-54414FA67724}"/>
    <dgm:cxn modelId="{AE1CAA60-73A7-430A-B418-1E8878B04E15}" type="presOf" srcId="{CDD75E8F-3934-4471-A10B-32D107102EFC}" destId="{F14F1127-3A57-41C4-8F11-C461F46A1F70}" srcOrd="0" destOrd="0" presId="urn:microsoft.com/office/officeart/2005/8/layout/hList1"/>
    <dgm:cxn modelId="{6D6D8862-F4C5-4562-AAAF-C983351722FE}" srcId="{2F4EA49F-DA39-457D-A972-F33BCFB6267B}" destId="{08D67D38-38A3-470F-AA9F-A5796CA2AE0D}" srcOrd="1" destOrd="0" parTransId="{7E816D60-73F7-4F15-BD97-5A40D7D427D2}" sibTransId="{20106986-2A5C-4ACC-A44E-ADD7C75C4BFB}"/>
    <dgm:cxn modelId="{2028C468-B221-45FB-8181-D06DDE45AFBF}" type="presOf" srcId="{2F4EA49F-DA39-457D-A972-F33BCFB6267B}" destId="{D7FC9591-9F2A-4574-A9AE-B36A52F1E6EA}" srcOrd="0" destOrd="0" presId="urn:microsoft.com/office/officeart/2005/8/layout/hList1"/>
    <dgm:cxn modelId="{A682CC49-145A-40E2-BE3A-84BA4578828C}" type="presOf" srcId="{818449D0-6DA9-4A61-8437-EF0D73F6A4D8}" destId="{90EF905C-13F5-4CE4-9F5C-E35368041F67}" srcOrd="0" destOrd="0" presId="urn:microsoft.com/office/officeart/2005/8/layout/hList1"/>
    <dgm:cxn modelId="{217CD94A-57C8-480A-837D-9F093298C4DB}" srcId="{818449D0-6DA9-4A61-8437-EF0D73F6A4D8}" destId="{032D91D4-8E11-4E39-BFB3-A402A8083600}" srcOrd="2" destOrd="0" parTransId="{EFAC4A3D-299F-4AAF-9D38-8BA8995AFDB3}" sibTransId="{F8980DFE-927F-4BB3-BA2B-163BE0ACB099}"/>
    <dgm:cxn modelId="{FC7ECD6B-F3A7-46EB-8BB7-E91E558952BC}" srcId="{2F4EA49F-DA39-457D-A972-F33BCFB6267B}" destId="{C9138B94-CD20-4A56-BD18-B383C2395F9C}" srcOrd="0" destOrd="0" parTransId="{47E4CF07-3265-46AF-B985-63912076FD72}" sibTransId="{A5A83AF7-BE57-4D80-87C3-F8EAFDDB2DF4}"/>
    <dgm:cxn modelId="{F9A7FA6D-ABBD-47A9-BAF8-C5A87DD49E06}" srcId="{818449D0-6DA9-4A61-8437-EF0D73F6A4D8}" destId="{2F4EA49F-DA39-457D-A972-F33BCFB6267B}" srcOrd="1" destOrd="0" parTransId="{BACD58ED-904A-4388-8EE6-93EB5619173C}" sibTransId="{8052A851-222B-4638-B3A5-BFFB12DFBDB7}"/>
    <dgm:cxn modelId="{E39FE052-2E9D-48F5-AB77-A322F41FDA6A}" type="presOf" srcId="{032D91D4-8E11-4E39-BFB3-A402A8083600}" destId="{FDE7DBCE-0B18-433C-A0CE-18E3622B15FA}" srcOrd="0" destOrd="0" presId="urn:microsoft.com/office/officeart/2005/8/layout/hList1"/>
    <dgm:cxn modelId="{522CCB78-68C6-4769-AB68-9765850B38E9}" type="presOf" srcId="{C9138B94-CD20-4A56-BD18-B383C2395F9C}" destId="{86CDA69C-EFBF-44D7-BC25-57E4E800A76C}" srcOrd="0" destOrd="0" presId="urn:microsoft.com/office/officeart/2005/8/layout/hList1"/>
    <dgm:cxn modelId="{DB5F3AA0-8286-449C-BE89-3447E583FC2D}" srcId="{032D91D4-8E11-4E39-BFB3-A402A8083600}" destId="{1684C27B-0BF2-4BAB-8CC0-B28291538AE9}" srcOrd="1" destOrd="0" parTransId="{444A49AB-CC3C-43B8-8060-0E3B3FE0762B}" sibTransId="{04F72670-D264-4697-AEC1-EC60BC3E061C}"/>
    <dgm:cxn modelId="{237085A0-7AC4-4F56-A2F2-43A5DB150101}" type="presOf" srcId="{1684C27B-0BF2-4BAB-8CC0-B28291538AE9}" destId="{F14F1127-3A57-41C4-8F11-C461F46A1F70}" srcOrd="0" destOrd="1" presId="urn:microsoft.com/office/officeart/2005/8/layout/hList1"/>
    <dgm:cxn modelId="{B44EF7CD-C136-4728-8737-4F84FF4F0F2D}" type="presOf" srcId="{1ECABEC7-A665-4FA8-B06C-5390C9AFEC92}" destId="{9F2DCB99-CD72-4DF7-BFDA-381AF79BFAF3}" srcOrd="0" destOrd="0" presId="urn:microsoft.com/office/officeart/2005/8/layout/hList1"/>
    <dgm:cxn modelId="{12EADDE0-CA9E-48CC-ACC3-3B9A07AC5F6B}" srcId="{032D91D4-8E11-4E39-BFB3-A402A8083600}" destId="{D9738E83-9198-4423-A213-7154886562F3}" srcOrd="2" destOrd="0" parTransId="{E012A05C-DD4E-4E35-AD95-179EA4F41DCA}" sibTransId="{0B468D4E-7924-484F-9C11-A81D705DC65E}"/>
    <dgm:cxn modelId="{065D98E4-F2BD-4BDD-AC1F-F08087FC9ACB}" srcId="{818449D0-6DA9-4A61-8437-EF0D73F6A4D8}" destId="{FDE5D45D-2A23-4577-82F2-845084F87E95}" srcOrd="0" destOrd="0" parTransId="{F8493DF4-5AF7-4EAB-8DBD-177A9393F3A7}" sibTransId="{50534A76-9242-4ECE-9BEF-960F51729C02}"/>
    <dgm:cxn modelId="{E2F98BF5-6A6D-4EED-A740-9AC8937DA7C7}" type="presOf" srcId="{D9738E83-9198-4423-A213-7154886562F3}" destId="{F14F1127-3A57-41C4-8F11-C461F46A1F70}" srcOrd="0" destOrd="2" presId="urn:microsoft.com/office/officeart/2005/8/layout/hList1"/>
    <dgm:cxn modelId="{27F8F0F5-2879-422F-922F-29460B8E4146}" type="presParOf" srcId="{90EF905C-13F5-4CE4-9F5C-E35368041F67}" destId="{F451253A-BE12-4899-9AF8-502D0683F047}" srcOrd="0" destOrd="0" presId="urn:microsoft.com/office/officeart/2005/8/layout/hList1"/>
    <dgm:cxn modelId="{917EC746-847C-48F3-B13D-CC7E9A0C6354}" type="presParOf" srcId="{F451253A-BE12-4899-9AF8-502D0683F047}" destId="{B5BFD21B-88D6-450F-B6E3-C5FA7ADDEFB9}" srcOrd="0" destOrd="0" presId="urn:microsoft.com/office/officeart/2005/8/layout/hList1"/>
    <dgm:cxn modelId="{2A8580F1-3ED6-47C7-97B7-3203D47AC08D}" type="presParOf" srcId="{F451253A-BE12-4899-9AF8-502D0683F047}" destId="{9F2DCB99-CD72-4DF7-BFDA-381AF79BFAF3}" srcOrd="1" destOrd="0" presId="urn:microsoft.com/office/officeart/2005/8/layout/hList1"/>
    <dgm:cxn modelId="{B1EDA5FD-1BC6-4349-96EF-05EDC46F8DF6}" type="presParOf" srcId="{90EF905C-13F5-4CE4-9F5C-E35368041F67}" destId="{344C7AB7-803B-485B-8C0B-DED11BBA7705}" srcOrd="1" destOrd="0" presId="urn:microsoft.com/office/officeart/2005/8/layout/hList1"/>
    <dgm:cxn modelId="{26962CD5-1C48-4A66-817C-9E3BE70BEFA2}" type="presParOf" srcId="{90EF905C-13F5-4CE4-9F5C-E35368041F67}" destId="{BA8FC026-5A0F-4010-8B61-20F088BD0D4F}" srcOrd="2" destOrd="0" presId="urn:microsoft.com/office/officeart/2005/8/layout/hList1"/>
    <dgm:cxn modelId="{6B5BA654-2076-4F87-B0CE-2C4994F08990}" type="presParOf" srcId="{BA8FC026-5A0F-4010-8B61-20F088BD0D4F}" destId="{D7FC9591-9F2A-4574-A9AE-B36A52F1E6EA}" srcOrd="0" destOrd="0" presId="urn:microsoft.com/office/officeart/2005/8/layout/hList1"/>
    <dgm:cxn modelId="{4824D90D-895A-41AB-927C-464E9E6840AF}" type="presParOf" srcId="{BA8FC026-5A0F-4010-8B61-20F088BD0D4F}" destId="{86CDA69C-EFBF-44D7-BC25-57E4E800A76C}" srcOrd="1" destOrd="0" presId="urn:microsoft.com/office/officeart/2005/8/layout/hList1"/>
    <dgm:cxn modelId="{D90F325E-29F6-4102-8707-245B5809D878}" type="presParOf" srcId="{90EF905C-13F5-4CE4-9F5C-E35368041F67}" destId="{0B00A005-3DE5-4E33-BB89-FCE6D189317C}" srcOrd="3" destOrd="0" presId="urn:microsoft.com/office/officeart/2005/8/layout/hList1"/>
    <dgm:cxn modelId="{134E151B-51A5-4B3E-82F2-18779D605703}" type="presParOf" srcId="{90EF905C-13F5-4CE4-9F5C-E35368041F67}" destId="{7453B58A-39D6-4964-A745-3CF01B1E4507}" srcOrd="4" destOrd="0" presId="urn:microsoft.com/office/officeart/2005/8/layout/hList1"/>
    <dgm:cxn modelId="{E42505E7-7594-41C0-AAA8-D53871699FA2}" type="presParOf" srcId="{7453B58A-39D6-4964-A745-3CF01B1E4507}" destId="{FDE7DBCE-0B18-433C-A0CE-18E3622B15FA}" srcOrd="0" destOrd="0" presId="urn:microsoft.com/office/officeart/2005/8/layout/hList1"/>
    <dgm:cxn modelId="{6693BCCB-315B-488D-9831-1C154A9E04D0}" type="presParOf" srcId="{7453B58A-39D6-4964-A745-3CF01B1E4507}" destId="{F14F1127-3A57-41C4-8F11-C461F46A1F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8449D0-6DA9-4A61-8437-EF0D73F6A4D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DE5D45D-2A23-4577-82F2-845084F87E95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Sarampión atípico </a:t>
          </a:r>
        </a:p>
      </dgm:t>
    </dgm:pt>
    <dgm:pt modelId="{F8493DF4-5AF7-4EAB-8DBD-177A9393F3A7}" type="parTrans" cxnId="{065D98E4-F2BD-4BDD-AC1F-F08087FC9AC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50534A76-9242-4ECE-9BEF-960F51729C02}" type="sibTrans" cxnId="{065D98E4-F2BD-4BDD-AC1F-F08087FC9AC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1ECABEC7-A665-4FA8-B06C-5390C9AFEC92}">
      <dgm:prSet phldrT="[Texto]"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Vacunación e infección por virus natural.  </a:t>
          </a:r>
          <a:endParaRPr lang="es-CO" sz="1400" dirty="0">
            <a:latin typeface="Montserrat" panose="00000500000000000000" pitchFamily="50" charset="0"/>
          </a:endParaRPr>
        </a:p>
      </dgm:t>
    </dgm:pt>
    <dgm:pt modelId="{758563C8-9E7B-4952-A4A3-C6F82D9F55CC}" type="parTrans" cxnId="{7781A538-DB39-44ED-B102-91F497CB7E3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AFFE49A7-7592-4F6B-A910-54414FA67724}" type="sibTrans" cxnId="{7781A538-DB39-44ED-B102-91F497CB7E3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2F4EA49F-DA39-457D-A972-F33BCFB6267B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Exantema de la vacunación </a:t>
          </a:r>
        </a:p>
      </dgm:t>
    </dgm:pt>
    <dgm:pt modelId="{BACD58ED-904A-4388-8EE6-93EB5619173C}" type="parTrans" cxnId="{F9A7FA6D-ABBD-47A9-BAF8-C5A87DD49E0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8052A851-222B-4638-B3A5-BFFB12DFBDB7}" type="sibTrans" cxnId="{F9A7FA6D-ABBD-47A9-BAF8-C5A87DD49E06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C9138B94-CD20-4A56-BD18-B383C2395F9C}">
      <dgm:prSet phldrT="[Texto]"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Exantema maculopapular.</a:t>
          </a:r>
          <a:endParaRPr lang="es-CO" sz="1400" dirty="0">
            <a:latin typeface="Montserrat" panose="00000500000000000000" pitchFamily="50" charset="0"/>
          </a:endParaRPr>
        </a:p>
      </dgm:t>
    </dgm:pt>
    <dgm:pt modelId="{47E4CF07-3265-46AF-B985-63912076FD72}" type="parTrans" cxnId="{FC7ECD6B-F3A7-46EB-8BB7-E91E558952BC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A5A83AF7-BE57-4D80-87C3-F8EAFDDB2DF4}" type="sibTrans" cxnId="{FC7ECD6B-F3A7-46EB-8BB7-E91E558952BC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4F368F7B-DBD0-44B5-8E07-4768F8A3BABA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Fiebre, cefalea, mialgias, náuseas, vómito  y dolor abdominal.</a:t>
          </a:r>
        </a:p>
      </dgm:t>
    </dgm:pt>
    <dgm:pt modelId="{24A296B9-208B-4792-8C02-4A967F8722AD}" type="parTrans" cxnId="{045085B3-B2A5-4017-AD4C-8A5F322B1F09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8A5989B6-3A0A-42A7-B8D0-E4B15C508A52}" type="sibTrans" cxnId="{045085B3-B2A5-4017-AD4C-8A5F322B1F09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5B082D67-2544-454D-9C59-CBE162FCA3ED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Exantema </a:t>
          </a:r>
          <a:r>
            <a:rPr lang="es-ES" sz="1400" b="0" i="0" dirty="0">
              <a:latin typeface="Montserrat" panose="00000500000000000000" pitchFamily="50" charset="0"/>
            </a:rPr>
            <a:t>zonas distales </a:t>
          </a:r>
          <a:r>
            <a:rPr lang="es-ES" sz="1400" dirty="0">
              <a:latin typeface="Montserrat" panose="00000500000000000000" pitchFamily="50" charset="0"/>
            </a:rPr>
            <a:t>de las extremidades, se concentra en las muñecas y tobillos.</a:t>
          </a:r>
        </a:p>
      </dgm:t>
    </dgm:pt>
    <dgm:pt modelId="{0B6EEDE6-F5C5-4C69-BD65-9D57620FD23B}" type="parTrans" cxnId="{8C0468E1-1441-4519-8065-2C14504ECD69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E362F57F-6478-4A6C-B393-FEC1F7E791A8}" type="sibTrans" cxnId="{8C0468E1-1441-4519-8065-2C14504ECD69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BE6CCD60-3E96-4FD9-8467-BCEABD0563A1}">
      <dgm:prSet custT="1"/>
      <dgm:spPr/>
      <dgm:t>
        <a:bodyPr/>
        <a:lstStyle/>
        <a:p>
          <a:r>
            <a:rPr lang="es-ES" sz="1400">
              <a:latin typeface="Montserrat" panose="00000500000000000000" pitchFamily="50" charset="0"/>
            </a:rPr>
            <a:t>Edema distal. </a:t>
          </a:r>
          <a:endParaRPr lang="es-ES" sz="1400" dirty="0">
            <a:latin typeface="Montserrat" panose="00000500000000000000" pitchFamily="50" charset="0"/>
          </a:endParaRPr>
        </a:p>
      </dgm:t>
    </dgm:pt>
    <dgm:pt modelId="{88BB3EDD-1A43-4632-8D9C-A1EED5405C31}" type="parTrans" cxnId="{FF211B9C-3F94-48A2-B0D1-DB36C12DF8B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D6B18010-CBB8-417D-BA84-A441BB7ACFA0}" type="sibTrans" cxnId="{FF211B9C-3F94-48A2-B0D1-DB36C12DF8BA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5578D4BF-5AB0-4148-A222-B1CE7A9020F8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Mayor elevación Ac.</a:t>
          </a:r>
          <a:endParaRPr lang="es-CO" sz="1400" dirty="0">
            <a:latin typeface="Montserrat" panose="00000500000000000000" pitchFamily="50" charset="0"/>
          </a:endParaRPr>
        </a:p>
      </dgm:t>
    </dgm:pt>
    <dgm:pt modelId="{BF8A7173-8097-41A1-B143-E86310D40E59}" type="parTrans" cxnId="{E282B31E-6C69-4836-9FB1-25651819A63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81EF41B6-D170-4552-803F-78899DAFE56D}" type="sibTrans" cxnId="{E282B31E-6C69-4836-9FB1-25651819A63B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4D98FA98-CB3B-435E-AC22-C6202CE6DFD4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7 a 10 días de la vacunación con virus atenuado.</a:t>
          </a:r>
        </a:p>
      </dgm:t>
    </dgm:pt>
    <dgm:pt modelId="{CCCBD412-2D31-4DEA-B9C5-F20E82A215B1}" type="parTrans" cxnId="{2042E206-9E99-46BC-BA4B-2BC2BDB61298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1A9DD897-A8BE-4459-A976-5E8414ACD5E1}" type="sibTrans" cxnId="{2042E206-9E99-46BC-BA4B-2BC2BDB61298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EF9E331C-D770-45D7-A141-3CBB2F413F14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Necrosis epidérmica tóxica y púrpura trombocitopénica.</a:t>
          </a:r>
          <a:endParaRPr lang="es-CO" sz="1400" dirty="0">
            <a:latin typeface="Montserrat" panose="00000500000000000000" pitchFamily="50" charset="0"/>
          </a:endParaRPr>
        </a:p>
      </dgm:t>
    </dgm:pt>
    <dgm:pt modelId="{CFDDC161-2DED-4EB6-87DF-7AEDEF13B2B7}" type="parTrans" cxnId="{B3B95DE6-C2EC-48EC-AC5E-5CFB3E035002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2011C1F5-D7D3-42E3-9855-AC06A40ADD7E}" type="sibTrans" cxnId="{B3B95DE6-C2EC-48EC-AC5E-5CFB3E035002}">
      <dgm:prSet/>
      <dgm:spPr/>
      <dgm:t>
        <a:bodyPr/>
        <a:lstStyle/>
        <a:p>
          <a:endParaRPr lang="es-CO" sz="1200">
            <a:latin typeface="Montserrat" panose="00000500000000000000" pitchFamily="50" charset="0"/>
          </a:endParaRPr>
        </a:p>
      </dgm:t>
    </dgm:pt>
    <dgm:pt modelId="{90EF905C-13F5-4CE4-9F5C-E35368041F67}" type="pres">
      <dgm:prSet presAssocID="{818449D0-6DA9-4A61-8437-EF0D73F6A4D8}" presName="Name0" presStyleCnt="0">
        <dgm:presLayoutVars>
          <dgm:dir/>
          <dgm:animLvl val="lvl"/>
          <dgm:resizeHandles val="exact"/>
        </dgm:presLayoutVars>
      </dgm:prSet>
      <dgm:spPr/>
    </dgm:pt>
    <dgm:pt modelId="{F451253A-BE12-4899-9AF8-502D0683F047}" type="pres">
      <dgm:prSet presAssocID="{FDE5D45D-2A23-4577-82F2-845084F87E95}" presName="composite" presStyleCnt="0"/>
      <dgm:spPr/>
    </dgm:pt>
    <dgm:pt modelId="{B5BFD21B-88D6-450F-B6E3-C5FA7ADDEFB9}" type="pres">
      <dgm:prSet presAssocID="{FDE5D45D-2A23-4577-82F2-845084F87E95}" presName="parTx" presStyleLbl="alignNode1" presStyleIdx="0" presStyleCnt="2" custScaleY="114209">
        <dgm:presLayoutVars>
          <dgm:chMax val="0"/>
          <dgm:chPref val="0"/>
          <dgm:bulletEnabled val="1"/>
        </dgm:presLayoutVars>
      </dgm:prSet>
      <dgm:spPr/>
    </dgm:pt>
    <dgm:pt modelId="{9F2DCB99-CD72-4DF7-BFDA-381AF79BFAF3}" type="pres">
      <dgm:prSet presAssocID="{FDE5D45D-2A23-4577-82F2-845084F87E95}" presName="desTx" presStyleLbl="alignAccFollowNode1" presStyleIdx="0" presStyleCnt="2">
        <dgm:presLayoutVars>
          <dgm:bulletEnabled val="1"/>
        </dgm:presLayoutVars>
      </dgm:prSet>
      <dgm:spPr/>
    </dgm:pt>
    <dgm:pt modelId="{344C7AB7-803B-485B-8C0B-DED11BBA7705}" type="pres">
      <dgm:prSet presAssocID="{50534A76-9242-4ECE-9BEF-960F51729C02}" presName="space" presStyleCnt="0"/>
      <dgm:spPr/>
    </dgm:pt>
    <dgm:pt modelId="{BA8FC026-5A0F-4010-8B61-20F088BD0D4F}" type="pres">
      <dgm:prSet presAssocID="{2F4EA49F-DA39-457D-A972-F33BCFB6267B}" presName="composite" presStyleCnt="0"/>
      <dgm:spPr/>
    </dgm:pt>
    <dgm:pt modelId="{D7FC9591-9F2A-4574-A9AE-B36A52F1E6EA}" type="pres">
      <dgm:prSet presAssocID="{2F4EA49F-DA39-457D-A972-F33BCFB6267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6CDA69C-EFBF-44D7-BC25-57E4E800A76C}" type="pres">
      <dgm:prSet presAssocID="{2F4EA49F-DA39-457D-A972-F33BCFB6267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042E206-9E99-46BC-BA4B-2BC2BDB61298}" srcId="{2F4EA49F-DA39-457D-A972-F33BCFB6267B}" destId="{4D98FA98-CB3B-435E-AC22-C6202CE6DFD4}" srcOrd="1" destOrd="0" parTransId="{CCCBD412-2D31-4DEA-B9C5-F20E82A215B1}" sibTransId="{1A9DD897-A8BE-4459-A976-5E8414ACD5E1}"/>
    <dgm:cxn modelId="{1507D60A-DCCF-46C5-B894-D1EA5A59019C}" type="presOf" srcId="{5578D4BF-5AB0-4148-A222-B1CE7A9020F8}" destId="{9F2DCB99-CD72-4DF7-BFDA-381AF79BFAF3}" srcOrd="0" destOrd="4" presId="urn:microsoft.com/office/officeart/2005/8/layout/hList1"/>
    <dgm:cxn modelId="{80C41217-589E-4E97-87B2-2C55A05F9F4E}" type="presOf" srcId="{FDE5D45D-2A23-4577-82F2-845084F87E95}" destId="{B5BFD21B-88D6-450F-B6E3-C5FA7ADDEFB9}" srcOrd="0" destOrd="0" presId="urn:microsoft.com/office/officeart/2005/8/layout/hList1"/>
    <dgm:cxn modelId="{E282B31E-6C69-4836-9FB1-25651819A63B}" srcId="{FDE5D45D-2A23-4577-82F2-845084F87E95}" destId="{5578D4BF-5AB0-4148-A222-B1CE7A9020F8}" srcOrd="4" destOrd="0" parTransId="{BF8A7173-8097-41A1-B143-E86310D40E59}" sibTransId="{81EF41B6-D170-4552-803F-78899DAFE56D}"/>
    <dgm:cxn modelId="{92BE682A-F57B-4956-8548-3E15C68A9A0C}" type="presOf" srcId="{EF9E331C-D770-45D7-A141-3CBB2F413F14}" destId="{86CDA69C-EFBF-44D7-BC25-57E4E800A76C}" srcOrd="0" destOrd="2" presId="urn:microsoft.com/office/officeart/2005/8/layout/hList1"/>
    <dgm:cxn modelId="{7781A538-DB39-44ED-B102-91F497CB7E3A}" srcId="{FDE5D45D-2A23-4577-82F2-845084F87E95}" destId="{1ECABEC7-A665-4FA8-B06C-5390C9AFEC92}" srcOrd="0" destOrd="0" parTransId="{758563C8-9E7B-4952-A4A3-C6F82D9F55CC}" sibTransId="{AFFE49A7-7592-4F6B-A910-54414FA67724}"/>
    <dgm:cxn modelId="{2028C468-B221-45FB-8181-D06DDE45AFBF}" type="presOf" srcId="{2F4EA49F-DA39-457D-A972-F33BCFB6267B}" destId="{D7FC9591-9F2A-4574-A9AE-B36A52F1E6EA}" srcOrd="0" destOrd="0" presId="urn:microsoft.com/office/officeart/2005/8/layout/hList1"/>
    <dgm:cxn modelId="{A682CC49-145A-40E2-BE3A-84BA4578828C}" type="presOf" srcId="{818449D0-6DA9-4A61-8437-EF0D73F6A4D8}" destId="{90EF905C-13F5-4CE4-9F5C-E35368041F67}" srcOrd="0" destOrd="0" presId="urn:microsoft.com/office/officeart/2005/8/layout/hList1"/>
    <dgm:cxn modelId="{92F1BE6A-F2E6-4F92-AABA-4E7D4B6C9A98}" type="presOf" srcId="{4D98FA98-CB3B-435E-AC22-C6202CE6DFD4}" destId="{86CDA69C-EFBF-44D7-BC25-57E4E800A76C}" srcOrd="0" destOrd="1" presId="urn:microsoft.com/office/officeart/2005/8/layout/hList1"/>
    <dgm:cxn modelId="{FC7ECD6B-F3A7-46EB-8BB7-E91E558952BC}" srcId="{2F4EA49F-DA39-457D-A972-F33BCFB6267B}" destId="{C9138B94-CD20-4A56-BD18-B383C2395F9C}" srcOrd="0" destOrd="0" parTransId="{47E4CF07-3265-46AF-B985-63912076FD72}" sibTransId="{A5A83AF7-BE57-4D80-87C3-F8EAFDDB2DF4}"/>
    <dgm:cxn modelId="{F9A7FA6D-ABBD-47A9-BAF8-C5A87DD49E06}" srcId="{818449D0-6DA9-4A61-8437-EF0D73F6A4D8}" destId="{2F4EA49F-DA39-457D-A972-F33BCFB6267B}" srcOrd="1" destOrd="0" parTransId="{BACD58ED-904A-4388-8EE6-93EB5619173C}" sibTransId="{8052A851-222B-4638-B3A5-BFFB12DFBDB7}"/>
    <dgm:cxn modelId="{039F1876-AA54-4C5D-8C7A-03AC0722C801}" type="presOf" srcId="{4F368F7B-DBD0-44B5-8E07-4768F8A3BABA}" destId="{9F2DCB99-CD72-4DF7-BFDA-381AF79BFAF3}" srcOrd="0" destOrd="1" presId="urn:microsoft.com/office/officeart/2005/8/layout/hList1"/>
    <dgm:cxn modelId="{522CCB78-68C6-4769-AB68-9765850B38E9}" type="presOf" srcId="{C9138B94-CD20-4A56-BD18-B383C2395F9C}" destId="{86CDA69C-EFBF-44D7-BC25-57E4E800A76C}" srcOrd="0" destOrd="0" presId="urn:microsoft.com/office/officeart/2005/8/layout/hList1"/>
    <dgm:cxn modelId="{7718707C-3BEF-4EA4-A5F7-94EA2B8DF5AD}" type="presOf" srcId="{5B082D67-2544-454D-9C59-CBE162FCA3ED}" destId="{9F2DCB99-CD72-4DF7-BFDA-381AF79BFAF3}" srcOrd="0" destOrd="2" presId="urn:microsoft.com/office/officeart/2005/8/layout/hList1"/>
    <dgm:cxn modelId="{FF211B9C-3F94-48A2-B0D1-DB36C12DF8BA}" srcId="{FDE5D45D-2A23-4577-82F2-845084F87E95}" destId="{BE6CCD60-3E96-4FD9-8467-BCEABD0563A1}" srcOrd="3" destOrd="0" parTransId="{88BB3EDD-1A43-4632-8D9C-A1EED5405C31}" sibTransId="{D6B18010-CBB8-417D-BA84-A441BB7ACFA0}"/>
    <dgm:cxn modelId="{045085B3-B2A5-4017-AD4C-8A5F322B1F09}" srcId="{FDE5D45D-2A23-4577-82F2-845084F87E95}" destId="{4F368F7B-DBD0-44B5-8E07-4768F8A3BABA}" srcOrd="1" destOrd="0" parTransId="{24A296B9-208B-4792-8C02-4A967F8722AD}" sibTransId="{8A5989B6-3A0A-42A7-B8D0-E4B15C508A52}"/>
    <dgm:cxn modelId="{B44EF7CD-C136-4728-8737-4F84FF4F0F2D}" type="presOf" srcId="{1ECABEC7-A665-4FA8-B06C-5390C9AFEC92}" destId="{9F2DCB99-CD72-4DF7-BFDA-381AF79BFAF3}" srcOrd="0" destOrd="0" presId="urn:microsoft.com/office/officeart/2005/8/layout/hList1"/>
    <dgm:cxn modelId="{8C0468E1-1441-4519-8065-2C14504ECD69}" srcId="{FDE5D45D-2A23-4577-82F2-845084F87E95}" destId="{5B082D67-2544-454D-9C59-CBE162FCA3ED}" srcOrd="2" destOrd="0" parTransId="{0B6EEDE6-F5C5-4C69-BD65-9D57620FD23B}" sibTransId="{E362F57F-6478-4A6C-B393-FEC1F7E791A8}"/>
    <dgm:cxn modelId="{065D98E4-F2BD-4BDD-AC1F-F08087FC9ACB}" srcId="{818449D0-6DA9-4A61-8437-EF0D73F6A4D8}" destId="{FDE5D45D-2A23-4577-82F2-845084F87E95}" srcOrd="0" destOrd="0" parTransId="{F8493DF4-5AF7-4EAB-8DBD-177A9393F3A7}" sibTransId="{50534A76-9242-4ECE-9BEF-960F51729C02}"/>
    <dgm:cxn modelId="{B3B95DE6-C2EC-48EC-AC5E-5CFB3E035002}" srcId="{2F4EA49F-DA39-457D-A972-F33BCFB6267B}" destId="{EF9E331C-D770-45D7-A141-3CBB2F413F14}" srcOrd="2" destOrd="0" parTransId="{CFDDC161-2DED-4EB6-87DF-7AEDEF13B2B7}" sibTransId="{2011C1F5-D7D3-42E3-9855-AC06A40ADD7E}"/>
    <dgm:cxn modelId="{40567FE9-0BAF-4BCA-809D-EC99AC57ADF0}" type="presOf" srcId="{BE6CCD60-3E96-4FD9-8467-BCEABD0563A1}" destId="{9F2DCB99-CD72-4DF7-BFDA-381AF79BFAF3}" srcOrd="0" destOrd="3" presId="urn:microsoft.com/office/officeart/2005/8/layout/hList1"/>
    <dgm:cxn modelId="{27F8F0F5-2879-422F-922F-29460B8E4146}" type="presParOf" srcId="{90EF905C-13F5-4CE4-9F5C-E35368041F67}" destId="{F451253A-BE12-4899-9AF8-502D0683F047}" srcOrd="0" destOrd="0" presId="urn:microsoft.com/office/officeart/2005/8/layout/hList1"/>
    <dgm:cxn modelId="{917EC746-847C-48F3-B13D-CC7E9A0C6354}" type="presParOf" srcId="{F451253A-BE12-4899-9AF8-502D0683F047}" destId="{B5BFD21B-88D6-450F-B6E3-C5FA7ADDEFB9}" srcOrd="0" destOrd="0" presId="urn:microsoft.com/office/officeart/2005/8/layout/hList1"/>
    <dgm:cxn modelId="{2A8580F1-3ED6-47C7-97B7-3203D47AC08D}" type="presParOf" srcId="{F451253A-BE12-4899-9AF8-502D0683F047}" destId="{9F2DCB99-CD72-4DF7-BFDA-381AF79BFAF3}" srcOrd="1" destOrd="0" presId="urn:microsoft.com/office/officeart/2005/8/layout/hList1"/>
    <dgm:cxn modelId="{B1EDA5FD-1BC6-4349-96EF-05EDC46F8DF6}" type="presParOf" srcId="{90EF905C-13F5-4CE4-9F5C-E35368041F67}" destId="{344C7AB7-803B-485B-8C0B-DED11BBA7705}" srcOrd="1" destOrd="0" presId="urn:microsoft.com/office/officeart/2005/8/layout/hList1"/>
    <dgm:cxn modelId="{26962CD5-1C48-4A66-817C-9E3BE70BEFA2}" type="presParOf" srcId="{90EF905C-13F5-4CE4-9F5C-E35368041F67}" destId="{BA8FC026-5A0F-4010-8B61-20F088BD0D4F}" srcOrd="2" destOrd="0" presId="urn:microsoft.com/office/officeart/2005/8/layout/hList1"/>
    <dgm:cxn modelId="{6B5BA654-2076-4F87-B0CE-2C4994F08990}" type="presParOf" srcId="{BA8FC026-5A0F-4010-8B61-20F088BD0D4F}" destId="{D7FC9591-9F2A-4574-A9AE-B36A52F1E6EA}" srcOrd="0" destOrd="0" presId="urn:microsoft.com/office/officeart/2005/8/layout/hList1"/>
    <dgm:cxn modelId="{4824D90D-895A-41AB-927C-464E9E6840AF}" type="presParOf" srcId="{BA8FC026-5A0F-4010-8B61-20F088BD0D4F}" destId="{86CDA69C-EFBF-44D7-BC25-57E4E800A7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632061-5CAA-441B-91B9-E90D35CEA443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3651011-99BB-4149-AAF4-5566966BE977}">
      <dgm:prSet phldrT="[Texto]" custT="1"/>
      <dgm:spPr/>
      <dgm:t>
        <a:bodyPr/>
        <a:lstStyle/>
        <a:p>
          <a:r>
            <a:rPr lang="es-CO" sz="1600" dirty="0"/>
            <a:t>Clínica </a:t>
          </a:r>
        </a:p>
      </dgm:t>
    </dgm:pt>
    <dgm:pt modelId="{B5F3FCF3-1B66-47BE-9CCE-C349B453D8E3}" type="parTrans" cxnId="{E07FBACC-792A-4724-A7B9-A1CFA9F99BC3}">
      <dgm:prSet/>
      <dgm:spPr/>
      <dgm:t>
        <a:bodyPr/>
        <a:lstStyle/>
        <a:p>
          <a:endParaRPr lang="es-CO" sz="1200"/>
        </a:p>
      </dgm:t>
    </dgm:pt>
    <dgm:pt modelId="{F93372A0-486C-46D8-82CA-52834CA69890}" type="sibTrans" cxnId="{E07FBACC-792A-4724-A7B9-A1CFA9F99BC3}">
      <dgm:prSet/>
      <dgm:spPr/>
      <dgm:t>
        <a:bodyPr/>
        <a:lstStyle/>
        <a:p>
          <a:endParaRPr lang="es-CO" sz="1200"/>
        </a:p>
      </dgm:t>
    </dgm:pt>
    <dgm:pt modelId="{984C744B-5CB3-4968-9C89-F304CD14BD42}">
      <dgm:prSet phldrT="[Texto]" custT="1"/>
      <dgm:spPr/>
      <dgm:t>
        <a:bodyPr/>
        <a:lstStyle/>
        <a:p>
          <a:r>
            <a:rPr lang="es-CO" sz="1600" dirty="0"/>
            <a:t>Histopatología </a:t>
          </a:r>
        </a:p>
      </dgm:t>
    </dgm:pt>
    <dgm:pt modelId="{C2A54A28-7820-4EEC-824E-065D81447A86}" type="parTrans" cxnId="{5FED7B2E-4EC6-4CD7-9F80-0B4A51984981}">
      <dgm:prSet/>
      <dgm:spPr/>
      <dgm:t>
        <a:bodyPr/>
        <a:lstStyle/>
        <a:p>
          <a:endParaRPr lang="es-CO" sz="1200"/>
        </a:p>
      </dgm:t>
    </dgm:pt>
    <dgm:pt modelId="{FE89398B-D38A-497F-A57B-1F878AA7CDB8}" type="sibTrans" cxnId="{5FED7B2E-4EC6-4CD7-9F80-0B4A51984981}">
      <dgm:prSet/>
      <dgm:spPr/>
      <dgm:t>
        <a:bodyPr/>
        <a:lstStyle/>
        <a:p>
          <a:endParaRPr lang="es-CO" sz="1200"/>
        </a:p>
      </dgm:t>
    </dgm:pt>
    <dgm:pt modelId="{8433C83E-C651-472E-90FF-461DF9BB980C}">
      <dgm:prSet phldrT="[Texto]" custT="1"/>
      <dgm:spPr/>
      <dgm:t>
        <a:bodyPr/>
        <a:lstStyle/>
        <a:p>
          <a:r>
            <a:rPr lang="es-CO" sz="1600" dirty="0"/>
            <a:t>Anticuerpos</a:t>
          </a:r>
        </a:p>
      </dgm:t>
    </dgm:pt>
    <dgm:pt modelId="{6D652E73-57EE-40B2-97E2-CEBBB37D3595}" type="parTrans" cxnId="{0C0E29EA-2A46-49FF-92DE-2425208D81D1}">
      <dgm:prSet/>
      <dgm:spPr/>
      <dgm:t>
        <a:bodyPr/>
        <a:lstStyle/>
        <a:p>
          <a:endParaRPr lang="es-CO" sz="1200"/>
        </a:p>
      </dgm:t>
    </dgm:pt>
    <dgm:pt modelId="{603B361F-CB64-4550-8F33-CD748363BF76}" type="sibTrans" cxnId="{0C0E29EA-2A46-49FF-92DE-2425208D81D1}">
      <dgm:prSet/>
      <dgm:spPr/>
      <dgm:t>
        <a:bodyPr/>
        <a:lstStyle/>
        <a:p>
          <a:endParaRPr lang="es-CO" sz="1200"/>
        </a:p>
      </dgm:t>
    </dgm:pt>
    <dgm:pt modelId="{6942A107-6C5B-4F9B-87DD-5E617CD19423}">
      <dgm:prSet phldrT="[Texto]" custT="1"/>
      <dgm:spPr/>
      <dgm:t>
        <a:bodyPr/>
        <a:lstStyle/>
        <a:p>
          <a:r>
            <a:rPr lang="es-CO" sz="1600" dirty="0"/>
            <a:t>PCR </a:t>
          </a:r>
        </a:p>
      </dgm:t>
    </dgm:pt>
    <dgm:pt modelId="{7DA80ABC-5672-4CAF-9BE6-B5D7F130DD3D}" type="parTrans" cxnId="{15B6FB6D-6B7E-4D49-AEC2-97E1BE1CDAEE}">
      <dgm:prSet/>
      <dgm:spPr/>
      <dgm:t>
        <a:bodyPr/>
        <a:lstStyle/>
        <a:p>
          <a:endParaRPr lang="es-CO" sz="1200"/>
        </a:p>
      </dgm:t>
    </dgm:pt>
    <dgm:pt modelId="{1A440066-B531-448E-BCC7-4EDA0BFEDF41}" type="sibTrans" cxnId="{15B6FB6D-6B7E-4D49-AEC2-97E1BE1CDAEE}">
      <dgm:prSet/>
      <dgm:spPr/>
      <dgm:t>
        <a:bodyPr/>
        <a:lstStyle/>
        <a:p>
          <a:endParaRPr lang="es-CO" sz="1200"/>
        </a:p>
      </dgm:t>
    </dgm:pt>
    <dgm:pt modelId="{76A6C59E-717C-45FF-8259-A8069ADCB715}" type="pres">
      <dgm:prSet presAssocID="{52632061-5CAA-441B-91B9-E90D35CEA443}" presName="matrix" presStyleCnt="0">
        <dgm:presLayoutVars>
          <dgm:chMax val="1"/>
          <dgm:dir/>
          <dgm:resizeHandles val="exact"/>
        </dgm:presLayoutVars>
      </dgm:prSet>
      <dgm:spPr/>
    </dgm:pt>
    <dgm:pt modelId="{EE87E3AE-0A57-4472-B3BE-D3AACC78D42C}" type="pres">
      <dgm:prSet presAssocID="{52632061-5CAA-441B-91B9-E90D35CEA443}" presName="diamond" presStyleLbl="bgShp" presStyleIdx="0" presStyleCnt="1"/>
      <dgm:spPr/>
    </dgm:pt>
    <dgm:pt modelId="{65DB6C31-5ABE-48D1-9C04-91A4EE3C3CB4}" type="pres">
      <dgm:prSet presAssocID="{52632061-5CAA-441B-91B9-E90D35CEA44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F2EF77A-CEED-4EA2-91B1-5F8BB5634D1C}" type="pres">
      <dgm:prSet presAssocID="{52632061-5CAA-441B-91B9-E90D35CEA44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3594011-79E1-4E1E-B61F-FE3F6D5CDD7A}" type="pres">
      <dgm:prSet presAssocID="{52632061-5CAA-441B-91B9-E90D35CEA44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6E1D55-46F6-4CF4-80CF-2D65A4EE0572}" type="pres">
      <dgm:prSet presAssocID="{52632061-5CAA-441B-91B9-E90D35CEA44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E627F2C-AAA4-47FC-ACD3-5963B04ABDBD}" type="presOf" srcId="{984C744B-5CB3-4968-9C89-F304CD14BD42}" destId="{3F2EF77A-CEED-4EA2-91B1-5F8BB5634D1C}" srcOrd="0" destOrd="0" presId="urn:microsoft.com/office/officeart/2005/8/layout/matrix3"/>
    <dgm:cxn modelId="{5FED7B2E-4EC6-4CD7-9F80-0B4A51984981}" srcId="{52632061-5CAA-441B-91B9-E90D35CEA443}" destId="{984C744B-5CB3-4968-9C89-F304CD14BD42}" srcOrd="1" destOrd="0" parTransId="{C2A54A28-7820-4EEC-824E-065D81447A86}" sibTransId="{FE89398B-D38A-497F-A57B-1F878AA7CDB8}"/>
    <dgm:cxn modelId="{1C74FA6C-E547-47F6-9FFB-C2D1140C928C}" type="presOf" srcId="{A3651011-99BB-4149-AAF4-5566966BE977}" destId="{65DB6C31-5ABE-48D1-9C04-91A4EE3C3CB4}" srcOrd="0" destOrd="0" presId="urn:microsoft.com/office/officeart/2005/8/layout/matrix3"/>
    <dgm:cxn modelId="{15B6FB6D-6B7E-4D49-AEC2-97E1BE1CDAEE}" srcId="{52632061-5CAA-441B-91B9-E90D35CEA443}" destId="{6942A107-6C5B-4F9B-87DD-5E617CD19423}" srcOrd="3" destOrd="0" parTransId="{7DA80ABC-5672-4CAF-9BE6-B5D7F130DD3D}" sibTransId="{1A440066-B531-448E-BCC7-4EDA0BFEDF41}"/>
    <dgm:cxn modelId="{AAEF5D8A-8403-4114-9B45-A73F25D8335B}" type="presOf" srcId="{6942A107-6C5B-4F9B-87DD-5E617CD19423}" destId="{336E1D55-46F6-4CF4-80CF-2D65A4EE0572}" srcOrd="0" destOrd="0" presId="urn:microsoft.com/office/officeart/2005/8/layout/matrix3"/>
    <dgm:cxn modelId="{0B6F7DA4-9AA8-4DBB-AB78-D9C7CA447425}" type="presOf" srcId="{8433C83E-C651-472E-90FF-461DF9BB980C}" destId="{83594011-79E1-4E1E-B61F-FE3F6D5CDD7A}" srcOrd="0" destOrd="0" presId="urn:microsoft.com/office/officeart/2005/8/layout/matrix3"/>
    <dgm:cxn modelId="{E07FBACC-792A-4724-A7B9-A1CFA9F99BC3}" srcId="{52632061-5CAA-441B-91B9-E90D35CEA443}" destId="{A3651011-99BB-4149-AAF4-5566966BE977}" srcOrd="0" destOrd="0" parTransId="{B5F3FCF3-1B66-47BE-9CCE-C349B453D8E3}" sibTransId="{F93372A0-486C-46D8-82CA-52834CA69890}"/>
    <dgm:cxn modelId="{0C0E29EA-2A46-49FF-92DE-2425208D81D1}" srcId="{52632061-5CAA-441B-91B9-E90D35CEA443}" destId="{8433C83E-C651-472E-90FF-461DF9BB980C}" srcOrd="2" destOrd="0" parTransId="{6D652E73-57EE-40B2-97E2-CEBBB37D3595}" sibTransId="{603B361F-CB64-4550-8F33-CD748363BF76}"/>
    <dgm:cxn modelId="{E19D11FF-6CDC-4ED1-B811-5323477C8C3B}" type="presOf" srcId="{52632061-5CAA-441B-91B9-E90D35CEA443}" destId="{76A6C59E-717C-45FF-8259-A8069ADCB715}" srcOrd="0" destOrd="0" presId="urn:microsoft.com/office/officeart/2005/8/layout/matrix3"/>
    <dgm:cxn modelId="{198682E0-A255-4F36-A31E-38882749534A}" type="presParOf" srcId="{76A6C59E-717C-45FF-8259-A8069ADCB715}" destId="{EE87E3AE-0A57-4472-B3BE-D3AACC78D42C}" srcOrd="0" destOrd="0" presId="urn:microsoft.com/office/officeart/2005/8/layout/matrix3"/>
    <dgm:cxn modelId="{EDE82022-ECEB-4820-B2F0-5997FB06FC26}" type="presParOf" srcId="{76A6C59E-717C-45FF-8259-A8069ADCB715}" destId="{65DB6C31-5ABE-48D1-9C04-91A4EE3C3CB4}" srcOrd="1" destOrd="0" presId="urn:microsoft.com/office/officeart/2005/8/layout/matrix3"/>
    <dgm:cxn modelId="{0D6EFD57-3598-4AEE-B226-DBC8D86E2727}" type="presParOf" srcId="{76A6C59E-717C-45FF-8259-A8069ADCB715}" destId="{3F2EF77A-CEED-4EA2-91B1-5F8BB5634D1C}" srcOrd="2" destOrd="0" presId="urn:microsoft.com/office/officeart/2005/8/layout/matrix3"/>
    <dgm:cxn modelId="{2A58F6AF-54FC-409E-A6A5-3ADDF43CE788}" type="presParOf" srcId="{76A6C59E-717C-45FF-8259-A8069ADCB715}" destId="{83594011-79E1-4E1E-B61F-FE3F6D5CDD7A}" srcOrd="3" destOrd="0" presId="urn:microsoft.com/office/officeart/2005/8/layout/matrix3"/>
    <dgm:cxn modelId="{DAC3961C-DA14-4896-9E42-319BCA8470AB}" type="presParOf" srcId="{76A6C59E-717C-45FF-8259-A8069ADCB715}" destId="{336E1D55-46F6-4CF4-80CF-2D65A4EE05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Infección bacteriana secundaria 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Bronconeumonía, otitis media.</a:t>
          </a: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Laringitis estenosante</a:t>
          </a: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 menor edad.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FDC16E9-EEB0-49C8-9638-D3ED8E872828}">
      <dgm:prSet phldrT="[Texto]" custT="1"/>
      <dgm:spPr/>
      <dgm:t>
        <a:bodyPr/>
        <a:lstStyle/>
        <a:p>
          <a:r>
            <a:rPr lang="es-ES" sz="1600" i="1" dirty="0" err="1">
              <a:latin typeface="Montserrat" panose="00000500000000000000" pitchFamily="50" charset="0"/>
            </a:rPr>
            <a:t>Haemophilus</a:t>
          </a:r>
          <a:r>
            <a:rPr lang="es-ES" sz="1600" i="1" dirty="0">
              <a:latin typeface="Montserrat" panose="00000500000000000000" pitchFamily="50" charset="0"/>
            </a:rPr>
            <a:t> </a:t>
          </a:r>
          <a:r>
            <a:rPr lang="es-ES" sz="1600" i="1" dirty="0" err="1">
              <a:latin typeface="Montserrat" panose="00000500000000000000" pitchFamily="50" charset="0"/>
            </a:rPr>
            <a:t>influenzae</a:t>
          </a:r>
          <a:r>
            <a:rPr lang="es-ES" sz="1600" i="1" dirty="0">
              <a:latin typeface="Montserrat" panose="00000500000000000000" pitchFamily="50" charset="0"/>
            </a:rPr>
            <a:t>, </a:t>
          </a:r>
          <a:r>
            <a:rPr lang="es-ES" sz="1600" i="1" dirty="0" err="1">
              <a:latin typeface="Montserrat" panose="00000500000000000000" pitchFamily="50" charset="0"/>
            </a:rPr>
            <a:t>Neisseria</a:t>
          </a:r>
          <a:r>
            <a:rPr lang="es-ES" sz="1600" i="1" dirty="0">
              <a:latin typeface="Montserrat" panose="00000500000000000000" pitchFamily="50" charset="0"/>
            </a:rPr>
            <a:t> meningitis y </a:t>
          </a:r>
          <a:r>
            <a:rPr lang="es-ES" sz="1600" i="1" dirty="0" err="1">
              <a:latin typeface="Montserrat" panose="00000500000000000000" pitchFamily="50" charset="0"/>
            </a:rPr>
            <a:t>Streptococcus</a:t>
          </a:r>
          <a:r>
            <a:rPr lang="es-ES" sz="1600" i="1" dirty="0">
              <a:latin typeface="Montserrat" panose="00000500000000000000" pitchFamily="50" charset="0"/>
            </a:rPr>
            <a:t> </a:t>
          </a:r>
          <a:r>
            <a:rPr lang="es-ES" sz="1600" i="1" dirty="0" err="1">
              <a:latin typeface="Montserrat" panose="00000500000000000000" pitchFamily="50" charset="0"/>
            </a:rPr>
            <a:t>pneumoniae</a:t>
          </a:r>
          <a:r>
            <a:rPr lang="es-ES" sz="1600" i="1" dirty="0">
              <a:latin typeface="Montserrat" panose="00000500000000000000" pitchFamily="50" charset="0"/>
            </a:rPr>
            <a:t>. </a:t>
          </a:r>
          <a:endParaRPr lang="es-CO" sz="1600" dirty="0">
            <a:latin typeface="Montserrat" panose="00000500000000000000" pitchFamily="50" charset="0"/>
          </a:endParaRPr>
        </a:p>
      </dgm:t>
    </dgm:pt>
    <dgm:pt modelId="{CDA758E8-A714-43A8-A9B3-17822D64A0E8}" type="parTrans" cxnId="{94F6E314-244A-4ABD-A4B1-92F19999B2E7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B57A0F7-8A9B-4630-9EAD-290A48E74036}" type="sibTrans" cxnId="{94F6E314-244A-4ABD-A4B1-92F19999B2E7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43030E0-39CA-443D-BDE6-F79AA2C7AAD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Ronquera, tos perruna, disnea y estridor.</a:t>
          </a:r>
        </a:p>
      </dgm:t>
    </dgm:pt>
    <dgm:pt modelId="{AFFE461F-0FBB-4C7E-9312-14072E7F2F14}" type="parTrans" cxnId="{A51785A4-D753-4503-A11A-C753EAF8327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FEE6C99-CF04-4BAA-AAE9-7D2FE33DC96A}" type="sibTrans" cxnId="{A51785A4-D753-4503-A11A-C753EAF8327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2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94F6E314-244A-4ABD-A4B1-92F19999B2E7}" srcId="{4CFEA7E0-6A7B-4188-8229-032E5F7FD9ED}" destId="{5FDC16E9-EEB0-49C8-9638-D3ED8E872828}" srcOrd="1" destOrd="0" parTransId="{CDA758E8-A714-43A8-A9B3-17822D64A0E8}" sibTransId="{1B57A0F7-8A9B-4630-9EAD-290A48E74036}"/>
    <dgm:cxn modelId="{2E0A8416-F888-48C3-8EF1-FDBC97C4952C}" type="presOf" srcId="{143030E0-39CA-443D-BDE6-F79AA2C7AAD3}" destId="{64012CCB-B045-483F-9728-73AB554885B3}" srcOrd="0" destOrd="1" presId="urn:microsoft.com/office/officeart/2005/8/layout/hList1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8A73727A-0B79-48C9-AAFB-A5FCF1C6CFEA}" type="presOf" srcId="{5FDC16E9-EEB0-49C8-9638-D3ED8E872828}" destId="{22673051-9286-4579-A9AA-E46ED3AB48AF}" srcOrd="0" destOrd="1" presId="urn:microsoft.com/office/officeart/2005/8/layout/hList1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A51785A4-D753-4503-A11A-C753EAF83276}" srcId="{C54EEB71-D9F3-4E3A-922F-433430EFB8D8}" destId="{143030E0-39CA-443D-BDE6-F79AA2C7AAD3}" srcOrd="1" destOrd="0" parTransId="{AFFE461F-0FBB-4C7E-9312-14072E7F2F14}" sibTransId="{0FEE6C99-CF04-4BAA-AAE9-7D2FE33DC96A}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D06B52-4EDC-47F0-9CC1-28F0D9E2B279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CFEA7E0-6A7B-4188-8229-032E5F7FD9E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Neumonía de células gigantes </a:t>
          </a:r>
        </a:p>
      </dgm:t>
    </dgm:pt>
    <dgm:pt modelId="{D4D29240-46C9-4787-B911-0A8A5687BE2E}" type="parTrans" cxnId="{3C3B8F79-5402-4885-8496-7D7C2B9E65E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4FAD3A0-8607-47EA-AB9F-C122F307860C}" type="sibTrans" cxnId="{3C3B8F79-5402-4885-8496-7D7C2B9E65E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C589F2A-5A88-48EB-BB23-7A86ED6C531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Cuadro respiratorio grave.</a:t>
          </a:r>
        </a:p>
      </dgm:t>
    </dgm:pt>
    <dgm:pt modelId="{84063FED-2A53-461A-8771-AC3E44CBB750}" type="parTrans" cxnId="{F3E7B400-F7F1-4B15-996D-32EE68D265A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2550DFC-36B9-4E01-92F5-B0A5D77CF1E5}" type="sibTrans" cxnId="{F3E7B400-F7F1-4B15-996D-32EE68D265A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54EEB71-D9F3-4E3A-922F-433430EFB8D8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Encefalomielitis </a:t>
          </a:r>
          <a:r>
            <a:rPr lang="es-CO" sz="1400" dirty="0" err="1">
              <a:latin typeface="Montserrat" panose="00000500000000000000" pitchFamily="50" charset="0"/>
            </a:rPr>
            <a:t>pos-infecciosa</a:t>
          </a:r>
          <a:endParaRPr lang="es-CO" sz="1400" dirty="0">
            <a:latin typeface="Montserrat" panose="00000500000000000000" pitchFamily="50" charset="0"/>
          </a:endParaRPr>
        </a:p>
      </dgm:t>
    </dgm:pt>
    <dgm:pt modelId="{EB53A550-6689-4B9F-B110-E8B31C1FAEB7}" type="parTrans" cxnId="{0FF544D9-30E9-4BEC-B00C-2F677C0724E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1247CAC-187F-4F76-A03A-FD04F425E348}" type="sibTrans" cxnId="{0FF544D9-30E9-4BEC-B00C-2F677C0724E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DD9BC8D-02A5-4A75-ABC7-DDD652AF954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Enfermedad desmielinizante.</a:t>
          </a:r>
        </a:p>
      </dgm:t>
    </dgm:pt>
    <dgm:pt modelId="{C14BB8AF-E876-4819-AB2F-52262FCEE418}" type="parTrans" cxnId="{9E335F11-1E3C-46CD-8CEB-575204C9B6A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BB585BD-A856-4F26-8846-B90CCE1EDFB8}" type="sibTrans" cxnId="{9E335F11-1E3C-46CD-8CEB-575204C9B6A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0C6516B5-35F1-4948-A401-19F1FBD45CD7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Infiltración pulmonar intensa con sintomatología respiratoria aguda.</a:t>
          </a:r>
        </a:p>
      </dgm:t>
    </dgm:pt>
    <dgm:pt modelId="{4A54A09B-8505-4949-8994-4B6E849B6D1E}" type="parTrans" cxnId="{7597307B-B4AF-46F3-9ACF-CAD7E9B3570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697DE1B-D68C-43AA-92A2-4B587D893550}" type="sibTrans" cxnId="{7597307B-B4AF-46F3-9ACF-CAD7E9B3570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324D62F-3378-41A1-A23F-E5D04C7FEF2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Generalmente fatal. </a:t>
          </a:r>
        </a:p>
      </dgm:t>
    </dgm:pt>
    <dgm:pt modelId="{71EE743D-6BBF-4EA8-A2CB-3C755CC4C417}" type="parTrans" cxnId="{972888A3-2C2C-45B5-863C-EEA0B4ADD18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D9AC82C-406C-40FE-94C9-E50D2DA3C0AD}" type="sibTrans" cxnId="{972888A3-2C2C-45B5-863C-EEA0B4ADD18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D86FD75-3B05-464E-A422-12BC6DE4E72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Común en inmunosuprimidos.</a:t>
          </a:r>
        </a:p>
      </dgm:t>
    </dgm:pt>
    <dgm:pt modelId="{D126EC14-D1F7-494F-A816-BEC9ACC81879}" type="parTrans" cxnId="{6CAC33D9-B66A-4BA4-9428-36F5D6FF2B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266B62E-BE9E-459C-BB41-904F3CFABF24}" type="sibTrans" cxnId="{6CAC33D9-B66A-4BA4-9428-36F5D6FF2BC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207A6E5-CABF-4BE5-8160-21075DBF473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Mortalidad 10-20%.</a:t>
          </a:r>
        </a:p>
      </dgm:t>
    </dgm:pt>
    <dgm:pt modelId="{77DF9561-D459-42FC-9FFC-3E05BD0D6C80}" type="parTrans" cxnId="{638C73BB-A34D-4E2C-8934-39D621564FB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87B6B7B-475B-465C-87B5-F08B77F51C17}" type="sibTrans" cxnId="{638C73BB-A34D-4E2C-8934-39D621564FB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D0B6D6C-5A0F-4F2A-845D-D9DE7CBE9A5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Inicio 2-6 días </a:t>
          </a:r>
          <a:r>
            <a:rPr lang="es-CO" sz="1400" dirty="0">
              <a:latin typeface="Montserrat" panose="00000500000000000000" pitchFamily="50" charset="0"/>
              <a:sym typeface="Wingdings" panose="05000000000000000000" pitchFamily="2" charset="2"/>
            </a:rPr>
            <a:t> fiebre, vómitos, obnubilación, convulsiones generalizadas.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F019564-1607-4352-9798-276D7DE12DE8}" type="parTrans" cxnId="{8EB316B5-0075-452B-813C-C08AD8D9F19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5DB59CA-2876-4195-8D1A-192335E0BE18}" type="sibTrans" cxnId="{8EB316B5-0075-452B-813C-C08AD8D9F19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84D6473-634D-4AF8-85FB-C13D207FAE4A}" type="pres">
      <dgm:prSet presAssocID="{7BD06B52-4EDC-47F0-9CC1-28F0D9E2B279}" presName="Name0" presStyleCnt="0">
        <dgm:presLayoutVars>
          <dgm:dir/>
          <dgm:animLvl val="lvl"/>
          <dgm:resizeHandles val="exact"/>
        </dgm:presLayoutVars>
      </dgm:prSet>
      <dgm:spPr/>
    </dgm:pt>
    <dgm:pt modelId="{BA146B04-4647-4524-9D42-3A0E0011CC31}" type="pres">
      <dgm:prSet presAssocID="{4CFEA7E0-6A7B-4188-8229-032E5F7FD9ED}" presName="composite" presStyleCnt="0"/>
      <dgm:spPr/>
    </dgm:pt>
    <dgm:pt modelId="{49B4B090-9B37-4AE5-9770-B4761A17D734}" type="pres">
      <dgm:prSet presAssocID="{4CFEA7E0-6A7B-4188-8229-032E5F7FD9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2673051-9286-4579-A9AA-E46ED3AB48AF}" type="pres">
      <dgm:prSet presAssocID="{4CFEA7E0-6A7B-4188-8229-032E5F7FD9ED}" presName="desTx" presStyleLbl="alignAccFollowNode1" presStyleIdx="0" presStyleCnt="2">
        <dgm:presLayoutVars>
          <dgm:bulletEnabled val="1"/>
        </dgm:presLayoutVars>
      </dgm:prSet>
      <dgm:spPr/>
    </dgm:pt>
    <dgm:pt modelId="{918CB902-2174-47DE-A8C3-C3D764D2B52E}" type="pres">
      <dgm:prSet presAssocID="{54FAD3A0-8607-47EA-AB9F-C122F307860C}" presName="space" presStyleCnt="0"/>
      <dgm:spPr/>
    </dgm:pt>
    <dgm:pt modelId="{E099DD03-1272-4922-B8A4-7C0273B20001}" type="pres">
      <dgm:prSet presAssocID="{C54EEB71-D9F3-4E3A-922F-433430EFB8D8}" presName="composite" presStyleCnt="0"/>
      <dgm:spPr/>
    </dgm:pt>
    <dgm:pt modelId="{CBA0B316-2378-4698-A1E7-995EFDD5C549}" type="pres">
      <dgm:prSet presAssocID="{C54EEB71-D9F3-4E3A-922F-433430EFB8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4012CCB-B045-483F-9728-73AB554885B3}" type="pres">
      <dgm:prSet presAssocID="{C54EEB71-D9F3-4E3A-922F-433430EFB8D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3E7B400-F7F1-4B15-996D-32EE68D265AA}" srcId="{4CFEA7E0-6A7B-4188-8229-032E5F7FD9ED}" destId="{2C589F2A-5A88-48EB-BB23-7A86ED6C531D}" srcOrd="0" destOrd="0" parTransId="{84063FED-2A53-461A-8771-AC3E44CBB750}" sibTransId="{12550DFC-36B9-4E01-92F5-B0A5D77CF1E5}"/>
    <dgm:cxn modelId="{9E335F11-1E3C-46CD-8CEB-575204C9B6A4}" srcId="{C54EEB71-D9F3-4E3A-922F-433430EFB8D8}" destId="{CDD9BC8D-02A5-4A75-ABC7-DDD652AF9543}" srcOrd="0" destOrd="0" parTransId="{C14BB8AF-E876-4819-AB2F-52262FCEE418}" sibTransId="{6BB585BD-A856-4F26-8846-B90CCE1EDFB8}"/>
    <dgm:cxn modelId="{BB4B8327-0006-440B-809C-6E63CEF22370}" type="presOf" srcId="{CD0B6D6C-5A0F-4F2A-845D-D9DE7CBE9A59}" destId="{64012CCB-B045-483F-9728-73AB554885B3}" srcOrd="0" destOrd="2" presId="urn:microsoft.com/office/officeart/2005/8/layout/hList1"/>
    <dgm:cxn modelId="{D4E9B932-81AC-4472-ACD1-3762009CF2A8}" type="presOf" srcId="{2C589F2A-5A88-48EB-BB23-7A86ED6C531D}" destId="{22673051-9286-4579-A9AA-E46ED3AB48AF}" srcOrd="0" destOrd="0" presId="urn:microsoft.com/office/officeart/2005/8/layout/hList1"/>
    <dgm:cxn modelId="{3C3B8F79-5402-4885-8496-7D7C2B9E65E0}" srcId="{7BD06B52-4EDC-47F0-9CC1-28F0D9E2B279}" destId="{4CFEA7E0-6A7B-4188-8229-032E5F7FD9ED}" srcOrd="0" destOrd="0" parTransId="{D4D29240-46C9-4787-B911-0A8A5687BE2E}" sibTransId="{54FAD3A0-8607-47EA-AB9F-C122F307860C}"/>
    <dgm:cxn modelId="{7597307B-B4AF-46F3-9ACF-CAD7E9B3570E}" srcId="{4CFEA7E0-6A7B-4188-8229-032E5F7FD9ED}" destId="{0C6516B5-35F1-4948-A401-19F1FBD45CD7}" srcOrd="1" destOrd="0" parTransId="{4A54A09B-8505-4949-8994-4B6E849B6D1E}" sibTransId="{B697DE1B-D68C-43AA-92A2-4B587D893550}"/>
    <dgm:cxn modelId="{4FACE38D-FDE1-4450-A184-C6EC0569394B}" type="presOf" srcId="{9324D62F-3378-41A1-A23F-E5D04C7FEF26}" destId="{22673051-9286-4579-A9AA-E46ED3AB48AF}" srcOrd="0" destOrd="2" presId="urn:microsoft.com/office/officeart/2005/8/layout/hList1"/>
    <dgm:cxn modelId="{37949490-8D64-4422-A512-34E789F7D8D6}" type="presOf" srcId="{5D86FD75-3B05-464E-A422-12BC6DE4E722}" destId="{22673051-9286-4579-A9AA-E46ED3AB48AF}" srcOrd="0" destOrd="3" presId="urn:microsoft.com/office/officeart/2005/8/layout/hList1"/>
    <dgm:cxn modelId="{ACA4109F-770F-4394-B20E-F38410A8A7AD}" type="presOf" srcId="{4CFEA7E0-6A7B-4188-8229-032E5F7FD9ED}" destId="{49B4B090-9B37-4AE5-9770-B4761A17D734}" srcOrd="0" destOrd="0" presId="urn:microsoft.com/office/officeart/2005/8/layout/hList1"/>
    <dgm:cxn modelId="{9D03A4A1-146A-41D8-8F65-A9EC2FEAD142}" type="presOf" srcId="{C54EEB71-D9F3-4E3A-922F-433430EFB8D8}" destId="{CBA0B316-2378-4698-A1E7-995EFDD5C549}" srcOrd="0" destOrd="0" presId="urn:microsoft.com/office/officeart/2005/8/layout/hList1"/>
    <dgm:cxn modelId="{972888A3-2C2C-45B5-863C-EEA0B4ADD18D}" srcId="{4CFEA7E0-6A7B-4188-8229-032E5F7FD9ED}" destId="{9324D62F-3378-41A1-A23F-E5D04C7FEF26}" srcOrd="2" destOrd="0" parTransId="{71EE743D-6BBF-4EA8-A2CB-3C755CC4C417}" sibTransId="{6D9AC82C-406C-40FE-94C9-E50D2DA3C0AD}"/>
    <dgm:cxn modelId="{F4E773A5-E243-49C1-A5EB-67D500BBF1FF}" type="presOf" srcId="{5207A6E5-CABF-4BE5-8160-21075DBF473D}" destId="{64012CCB-B045-483F-9728-73AB554885B3}" srcOrd="0" destOrd="1" presId="urn:microsoft.com/office/officeart/2005/8/layout/hList1"/>
    <dgm:cxn modelId="{0F21A7AC-B32D-4CEF-89C9-D16D45526F32}" type="presOf" srcId="{0C6516B5-35F1-4948-A401-19F1FBD45CD7}" destId="{22673051-9286-4579-A9AA-E46ED3AB48AF}" srcOrd="0" destOrd="1" presId="urn:microsoft.com/office/officeart/2005/8/layout/hList1"/>
    <dgm:cxn modelId="{8EB316B5-0075-452B-813C-C08AD8D9F190}" srcId="{C54EEB71-D9F3-4E3A-922F-433430EFB8D8}" destId="{CD0B6D6C-5A0F-4F2A-845D-D9DE7CBE9A59}" srcOrd="2" destOrd="0" parTransId="{0F019564-1607-4352-9798-276D7DE12DE8}" sibTransId="{75DB59CA-2876-4195-8D1A-192335E0BE18}"/>
    <dgm:cxn modelId="{FE914BB8-542F-4469-ACB9-08E97B44DA56}" type="presOf" srcId="{7BD06B52-4EDC-47F0-9CC1-28F0D9E2B279}" destId="{B84D6473-634D-4AF8-85FB-C13D207FAE4A}" srcOrd="0" destOrd="0" presId="urn:microsoft.com/office/officeart/2005/8/layout/hList1"/>
    <dgm:cxn modelId="{638C73BB-A34D-4E2C-8934-39D621564FBC}" srcId="{C54EEB71-D9F3-4E3A-922F-433430EFB8D8}" destId="{5207A6E5-CABF-4BE5-8160-21075DBF473D}" srcOrd="1" destOrd="0" parTransId="{77DF9561-D459-42FC-9FFC-3E05BD0D6C80}" sibTransId="{287B6B7B-475B-465C-87B5-F08B77F51C17}"/>
    <dgm:cxn modelId="{6CAC33D9-B66A-4BA4-9428-36F5D6FF2BCC}" srcId="{4CFEA7E0-6A7B-4188-8229-032E5F7FD9ED}" destId="{5D86FD75-3B05-464E-A422-12BC6DE4E722}" srcOrd="3" destOrd="0" parTransId="{D126EC14-D1F7-494F-A816-BEC9ACC81879}" sibTransId="{2266B62E-BE9E-459C-BB41-904F3CFABF24}"/>
    <dgm:cxn modelId="{0FF544D9-30E9-4BEC-B00C-2F677C0724E3}" srcId="{7BD06B52-4EDC-47F0-9CC1-28F0D9E2B279}" destId="{C54EEB71-D9F3-4E3A-922F-433430EFB8D8}" srcOrd="1" destOrd="0" parTransId="{EB53A550-6689-4B9F-B110-E8B31C1FAEB7}" sibTransId="{91247CAC-187F-4F76-A03A-FD04F425E348}"/>
    <dgm:cxn modelId="{2516E0E3-68E3-44E2-9F3E-2B8896E84540}" type="presOf" srcId="{CDD9BC8D-02A5-4A75-ABC7-DDD652AF9543}" destId="{64012CCB-B045-483F-9728-73AB554885B3}" srcOrd="0" destOrd="0" presId="urn:microsoft.com/office/officeart/2005/8/layout/hList1"/>
    <dgm:cxn modelId="{A222AEC4-2C49-4722-B118-EA35967000A1}" type="presParOf" srcId="{B84D6473-634D-4AF8-85FB-C13D207FAE4A}" destId="{BA146B04-4647-4524-9D42-3A0E0011CC31}" srcOrd="0" destOrd="0" presId="urn:microsoft.com/office/officeart/2005/8/layout/hList1"/>
    <dgm:cxn modelId="{2F3FEFF4-CB3A-496C-8BDC-E5EBB7AD7EFD}" type="presParOf" srcId="{BA146B04-4647-4524-9D42-3A0E0011CC31}" destId="{49B4B090-9B37-4AE5-9770-B4761A17D734}" srcOrd="0" destOrd="0" presId="urn:microsoft.com/office/officeart/2005/8/layout/hList1"/>
    <dgm:cxn modelId="{BC8B7918-6CD9-4F9E-BAAC-4080F9360DC6}" type="presParOf" srcId="{BA146B04-4647-4524-9D42-3A0E0011CC31}" destId="{22673051-9286-4579-A9AA-E46ED3AB48AF}" srcOrd="1" destOrd="0" presId="urn:microsoft.com/office/officeart/2005/8/layout/hList1"/>
    <dgm:cxn modelId="{38C4E382-328D-487A-9016-650DC08C7725}" type="presParOf" srcId="{B84D6473-634D-4AF8-85FB-C13D207FAE4A}" destId="{918CB902-2174-47DE-A8C3-C3D764D2B52E}" srcOrd="1" destOrd="0" presId="urn:microsoft.com/office/officeart/2005/8/layout/hList1"/>
    <dgm:cxn modelId="{0F2115EF-137B-4635-983F-3CD8F05831D5}" type="presParOf" srcId="{B84D6473-634D-4AF8-85FB-C13D207FAE4A}" destId="{E099DD03-1272-4922-B8A4-7C0273B20001}" srcOrd="2" destOrd="0" presId="urn:microsoft.com/office/officeart/2005/8/layout/hList1"/>
    <dgm:cxn modelId="{963E571B-AA28-401F-A367-8E16FF8DA515}" type="presParOf" srcId="{E099DD03-1272-4922-B8A4-7C0273B20001}" destId="{CBA0B316-2378-4698-A1E7-995EFDD5C549}" srcOrd="0" destOrd="0" presId="urn:microsoft.com/office/officeart/2005/8/layout/hList1"/>
    <dgm:cxn modelId="{FC861929-AF3F-4726-9195-B5FE9DBDE50B}" type="presParOf" srcId="{E099DD03-1272-4922-B8A4-7C0273B20001}" destId="{64012CCB-B045-483F-9728-73AB554885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E3AE-0A57-4472-B3BE-D3AACC78D42C}">
      <dsp:nvSpPr>
        <dsp:cNvPr id="0" name=""/>
        <dsp:cNvSpPr/>
      </dsp:nvSpPr>
      <dsp:spPr>
        <a:xfrm>
          <a:off x="4307269" y="0"/>
          <a:ext cx="5079481" cy="507948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6C31-5ABE-48D1-9C04-91A4EE3C3CB4}">
      <dsp:nvSpPr>
        <dsp:cNvPr id="0" name=""/>
        <dsp:cNvSpPr/>
      </dsp:nvSpPr>
      <dsp:spPr>
        <a:xfrm>
          <a:off x="4814472" y="326467"/>
          <a:ext cx="1980997" cy="1980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Infecciosa</a:t>
          </a:r>
        </a:p>
      </dsp:txBody>
      <dsp:txXfrm>
        <a:off x="4911176" y="423171"/>
        <a:ext cx="1787589" cy="1787589"/>
      </dsp:txXfrm>
    </dsp:sp>
    <dsp:sp modelId="{3F2EF77A-CEED-4EA2-91B1-5F8BB5634D1C}">
      <dsp:nvSpPr>
        <dsp:cNvPr id="0" name=""/>
        <dsp:cNvSpPr/>
      </dsp:nvSpPr>
      <dsp:spPr>
        <a:xfrm>
          <a:off x="6947854" y="326467"/>
          <a:ext cx="1980997" cy="1980997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Inmunológica</a:t>
          </a:r>
        </a:p>
      </dsp:txBody>
      <dsp:txXfrm>
        <a:off x="7044558" y="423171"/>
        <a:ext cx="1787589" cy="1787589"/>
      </dsp:txXfrm>
    </dsp:sp>
    <dsp:sp modelId="{83594011-79E1-4E1E-B61F-FE3F6D5CDD7A}">
      <dsp:nvSpPr>
        <dsp:cNvPr id="0" name=""/>
        <dsp:cNvSpPr/>
      </dsp:nvSpPr>
      <dsp:spPr>
        <a:xfrm>
          <a:off x="4814472" y="2459849"/>
          <a:ext cx="1980997" cy="198099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Medicamentosa</a:t>
          </a:r>
        </a:p>
      </dsp:txBody>
      <dsp:txXfrm>
        <a:off x="4911176" y="2556553"/>
        <a:ext cx="1787589" cy="1787589"/>
      </dsp:txXfrm>
    </dsp:sp>
    <dsp:sp modelId="{336E1D55-46F6-4CF4-80CF-2D65A4EE0572}">
      <dsp:nvSpPr>
        <dsp:cNvPr id="0" name=""/>
        <dsp:cNvSpPr/>
      </dsp:nvSpPr>
      <dsp:spPr>
        <a:xfrm>
          <a:off x="6947854" y="2459849"/>
          <a:ext cx="1980997" cy="198099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Inflamatoria </a:t>
          </a:r>
        </a:p>
      </dsp:txBody>
      <dsp:txXfrm>
        <a:off x="7044558" y="2556553"/>
        <a:ext cx="1787589" cy="17875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48" y="20765"/>
          <a:ext cx="4635210" cy="950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Panencefalitis esclerosante subaguda</a:t>
          </a:r>
        </a:p>
      </dsp:txBody>
      <dsp:txXfrm>
        <a:off x="48" y="20765"/>
        <a:ext cx="4635210" cy="950400"/>
      </dsp:txXfrm>
    </dsp:sp>
    <dsp:sp modelId="{22673051-9286-4579-A9AA-E46ED3AB48AF}">
      <dsp:nvSpPr>
        <dsp:cNvPr id="0" name=""/>
        <dsp:cNvSpPr/>
      </dsp:nvSpPr>
      <dsp:spPr>
        <a:xfrm>
          <a:off x="48" y="991931"/>
          <a:ext cx="4635210" cy="14493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Progresiva.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Fatal.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Meses a años tras la infección. </a:t>
          </a:r>
        </a:p>
      </dsp:txBody>
      <dsp:txXfrm>
        <a:off x="48" y="991931"/>
        <a:ext cx="4635210" cy="1449360"/>
      </dsp:txXfrm>
    </dsp:sp>
    <dsp:sp modelId="{CBA0B316-2378-4698-A1E7-995EFDD5C549}">
      <dsp:nvSpPr>
        <dsp:cNvPr id="0" name=""/>
        <dsp:cNvSpPr/>
      </dsp:nvSpPr>
      <dsp:spPr>
        <a:xfrm>
          <a:off x="5284188" y="20765"/>
          <a:ext cx="4635210" cy="950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Sarampión negro </a:t>
          </a:r>
        </a:p>
      </dsp:txBody>
      <dsp:txXfrm>
        <a:off x="5284188" y="20765"/>
        <a:ext cx="4635210" cy="950400"/>
      </dsp:txXfrm>
    </dsp:sp>
    <dsp:sp modelId="{64012CCB-B045-483F-9728-73AB554885B3}">
      <dsp:nvSpPr>
        <dsp:cNvPr id="0" name=""/>
        <dsp:cNvSpPr/>
      </dsp:nvSpPr>
      <dsp:spPr>
        <a:xfrm>
          <a:off x="5284188" y="971166"/>
          <a:ext cx="4635210" cy="14493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Síndrome febril persistente.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Múltiples lesiones hemorrágicas confluentes.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 pitchFamily="50" charset="0"/>
            </a:rPr>
            <a:t>CID.</a:t>
          </a:r>
        </a:p>
      </dsp:txBody>
      <dsp:txXfrm>
        <a:off x="5284188" y="971166"/>
        <a:ext cx="4635210" cy="14493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E3AE-0A57-4472-B3BE-D3AACC78D42C}">
      <dsp:nvSpPr>
        <dsp:cNvPr id="0" name=""/>
        <dsp:cNvSpPr/>
      </dsp:nvSpPr>
      <dsp:spPr>
        <a:xfrm>
          <a:off x="3162202" y="0"/>
          <a:ext cx="5079481" cy="507948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6C31-5ABE-48D1-9C04-91A4EE3C3CB4}">
      <dsp:nvSpPr>
        <dsp:cNvPr id="0" name=""/>
        <dsp:cNvSpPr/>
      </dsp:nvSpPr>
      <dsp:spPr>
        <a:xfrm>
          <a:off x="3644753" y="482550"/>
          <a:ext cx="1980997" cy="1980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Clínica </a:t>
          </a:r>
        </a:p>
      </dsp:txBody>
      <dsp:txXfrm>
        <a:off x="3741457" y="579254"/>
        <a:ext cx="1787589" cy="1787589"/>
      </dsp:txXfrm>
    </dsp:sp>
    <dsp:sp modelId="{3F2EF77A-CEED-4EA2-91B1-5F8BB5634D1C}">
      <dsp:nvSpPr>
        <dsp:cNvPr id="0" name=""/>
        <dsp:cNvSpPr/>
      </dsp:nvSpPr>
      <dsp:spPr>
        <a:xfrm>
          <a:off x="5778135" y="482550"/>
          <a:ext cx="1980997" cy="1980997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Aislamiento viral</a:t>
          </a:r>
        </a:p>
      </dsp:txBody>
      <dsp:txXfrm>
        <a:off x="5874839" y="579254"/>
        <a:ext cx="1787589" cy="1787589"/>
      </dsp:txXfrm>
    </dsp:sp>
    <dsp:sp modelId="{83594011-79E1-4E1E-B61F-FE3F6D5CDD7A}">
      <dsp:nvSpPr>
        <dsp:cNvPr id="0" name=""/>
        <dsp:cNvSpPr/>
      </dsp:nvSpPr>
      <dsp:spPr>
        <a:xfrm>
          <a:off x="3644753" y="2615932"/>
          <a:ext cx="1980997" cy="198099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IgM o IgG</a:t>
          </a:r>
        </a:p>
      </dsp:txBody>
      <dsp:txXfrm>
        <a:off x="3741457" y="2712636"/>
        <a:ext cx="1787589" cy="1787589"/>
      </dsp:txXfrm>
    </dsp:sp>
    <dsp:sp modelId="{336E1D55-46F6-4CF4-80CF-2D65A4EE0572}">
      <dsp:nvSpPr>
        <dsp:cNvPr id="0" name=""/>
        <dsp:cNvSpPr/>
      </dsp:nvSpPr>
      <dsp:spPr>
        <a:xfrm>
          <a:off x="5778135" y="2615932"/>
          <a:ext cx="1980997" cy="198099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Aparición de exantema coincide con aparición de anticuerpos</a:t>
          </a:r>
        </a:p>
      </dsp:txBody>
      <dsp:txXfrm>
        <a:off x="5874839" y="2712636"/>
        <a:ext cx="1787589" cy="17875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E3AE-0A57-4472-B3BE-D3AACC78D42C}">
      <dsp:nvSpPr>
        <dsp:cNvPr id="0" name=""/>
        <dsp:cNvSpPr/>
      </dsp:nvSpPr>
      <dsp:spPr>
        <a:xfrm>
          <a:off x="3162202" y="0"/>
          <a:ext cx="5079481" cy="507948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6C31-5ABE-48D1-9C04-91A4EE3C3CB4}">
      <dsp:nvSpPr>
        <dsp:cNvPr id="0" name=""/>
        <dsp:cNvSpPr/>
      </dsp:nvSpPr>
      <dsp:spPr>
        <a:xfrm>
          <a:off x="3644753" y="482550"/>
          <a:ext cx="1980997" cy="1980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/>
            <a:t>Artritis </a:t>
          </a:r>
        </a:p>
      </dsp:txBody>
      <dsp:txXfrm>
        <a:off x="3741457" y="579254"/>
        <a:ext cx="1787589" cy="1787589"/>
      </dsp:txXfrm>
    </dsp:sp>
    <dsp:sp modelId="{3F2EF77A-CEED-4EA2-91B1-5F8BB5634D1C}">
      <dsp:nvSpPr>
        <dsp:cNvPr id="0" name=""/>
        <dsp:cNvSpPr/>
      </dsp:nvSpPr>
      <dsp:spPr>
        <a:xfrm>
          <a:off x="5778135" y="482550"/>
          <a:ext cx="1980997" cy="1980997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/>
            <a:t>Encefalitis </a:t>
          </a:r>
        </a:p>
      </dsp:txBody>
      <dsp:txXfrm>
        <a:off x="5874839" y="579254"/>
        <a:ext cx="1787589" cy="1787589"/>
      </dsp:txXfrm>
    </dsp:sp>
    <dsp:sp modelId="{83594011-79E1-4E1E-B61F-FE3F6D5CDD7A}">
      <dsp:nvSpPr>
        <dsp:cNvPr id="0" name=""/>
        <dsp:cNvSpPr/>
      </dsp:nvSpPr>
      <dsp:spPr>
        <a:xfrm>
          <a:off x="3644753" y="2615932"/>
          <a:ext cx="1980997" cy="198099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/>
            <a:t>Púrpura </a:t>
          </a:r>
          <a:r>
            <a:rPr lang="es-CO" sz="2100" kern="1200" dirty="0" err="1"/>
            <a:t>trombocitopé</a:t>
          </a:r>
          <a:r>
            <a:rPr lang="es-CO" sz="2100" kern="1200" dirty="0"/>
            <a:t>-nica</a:t>
          </a:r>
        </a:p>
      </dsp:txBody>
      <dsp:txXfrm>
        <a:off x="3741457" y="2712636"/>
        <a:ext cx="1787589" cy="1787589"/>
      </dsp:txXfrm>
    </dsp:sp>
    <dsp:sp modelId="{336E1D55-46F6-4CF4-80CF-2D65A4EE0572}">
      <dsp:nvSpPr>
        <dsp:cNvPr id="0" name=""/>
        <dsp:cNvSpPr/>
      </dsp:nvSpPr>
      <dsp:spPr>
        <a:xfrm>
          <a:off x="5778135" y="2615932"/>
          <a:ext cx="1980997" cy="198099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/>
            <a:t>Neuritis periférica</a:t>
          </a:r>
        </a:p>
      </dsp:txBody>
      <dsp:txXfrm>
        <a:off x="5874839" y="2712636"/>
        <a:ext cx="1787589" cy="17875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6F458-3A8C-42BB-B846-A9FC9855762C}">
      <dsp:nvSpPr>
        <dsp:cNvPr id="0" name=""/>
        <dsp:cNvSpPr/>
      </dsp:nvSpPr>
      <dsp:spPr>
        <a:xfrm>
          <a:off x="3355" y="20670"/>
          <a:ext cx="3271871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Exantema</a:t>
          </a:r>
        </a:p>
      </dsp:txBody>
      <dsp:txXfrm>
        <a:off x="3355" y="20670"/>
        <a:ext cx="3271871" cy="403200"/>
      </dsp:txXfrm>
    </dsp:sp>
    <dsp:sp modelId="{0D74B930-A346-4599-9736-9B7264A0D699}">
      <dsp:nvSpPr>
        <dsp:cNvPr id="0" name=""/>
        <dsp:cNvSpPr/>
      </dsp:nvSpPr>
      <dsp:spPr>
        <a:xfrm>
          <a:off x="3355" y="423870"/>
          <a:ext cx="3271871" cy="16428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Complejos circulantes Ag-Ac.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Incubación 4-10 días. </a:t>
          </a:r>
        </a:p>
      </dsp:txBody>
      <dsp:txXfrm>
        <a:off x="3355" y="423870"/>
        <a:ext cx="3271871" cy="1642882"/>
      </dsp:txXfrm>
    </dsp:sp>
    <dsp:sp modelId="{329A95BC-3DE9-4B6F-99FB-0BFA19462248}">
      <dsp:nvSpPr>
        <dsp:cNvPr id="0" name=""/>
        <dsp:cNvSpPr/>
      </dsp:nvSpPr>
      <dsp:spPr>
        <a:xfrm>
          <a:off x="3733288" y="20670"/>
          <a:ext cx="3271871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Pródromos </a:t>
          </a:r>
        </a:p>
      </dsp:txBody>
      <dsp:txXfrm>
        <a:off x="3733288" y="20670"/>
        <a:ext cx="3271871" cy="403200"/>
      </dsp:txXfrm>
    </dsp:sp>
    <dsp:sp modelId="{A7877051-9C7C-4BA6-9BC3-DDE7425C7590}">
      <dsp:nvSpPr>
        <dsp:cNvPr id="0" name=""/>
        <dsp:cNvSpPr/>
      </dsp:nvSpPr>
      <dsp:spPr>
        <a:xfrm>
          <a:off x="3733288" y="423870"/>
          <a:ext cx="3271871" cy="16428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Fiebre, cefalea, prurito, faringitis, mialgias, náuseas, diarrea, dolor articular. </a:t>
          </a:r>
        </a:p>
      </dsp:txBody>
      <dsp:txXfrm>
        <a:off x="3733288" y="423870"/>
        <a:ext cx="3271871" cy="1642882"/>
      </dsp:txXfrm>
    </dsp:sp>
    <dsp:sp modelId="{D2B89516-D80D-4AB7-9AC7-E7E2FFAE6AB5}">
      <dsp:nvSpPr>
        <dsp:cNvPr id="0" name=""/>
        <dsp:cNvSpPr/>
      </dsp:nvSpPr>
      <dsp:spPr>
        <a:xfrm>
          <a:off x="7463222" y="20670"/>
          <a:ext cx="3271871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Erupción </a:t>
          </a:r>
        </a:p>
      </dsp:txBody>
      <dsp:txXfrm>
        <a:off x="7463222" y="20670"/>
        <a:ext cx="3271871" cy="403200"/>
      </dsp:txXfrm>
    </dsp:sp>
    <dsp:sp modelId="{25D9D285-1A4B-42C5-970B-D9AAC2B4C077}">
      <dsp:nvSpPr>
        <dsp:cNvPr id="0" name=""/>
        <dsp:cNvSpPr/>
      </dsp:nvSpPr>
      <dsp:spPr>
        <a:xfrm>
          <a:off x="7463222" y="423870"/>
          <a:ext cx="3271871" cy="16428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Eritema maculopapular en ambas regiones malares “cachetada”.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Halo periférico claro.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3-5 días.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Tronco, extremidades, glúteos.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Aspecto reticular - encaje.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Pueden afectarse palmas y plantas.</a:t>
          </a:r>
        </a:p>
      </dsp:txBody>
      <dsp:txXfrm>
        <a:off x="7463222" y="423870"/>
        <a:ext cx="3271871" cy="16428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E3AE-0A57-4472-B3BE-D3AACC78D42C}">
      <dsp:nvSpPr>
        <dsp:cNvPr id="0" name=""/>
        <dsp:cNvSpPr/>
      </dsp:nvSpPr>
      <dsp:spPr>
        <a:xfrm>
          <a:off x="3162202" y="0"/>
          <a:ext cx="5079481" cy="507948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6C31-5ABE-48D1-9C04-91A4EE3C3CB4}">
      <dsp:nvSpPr>
        <dsp:cNvPr id="0" name=""/>
        <dsp:cNvSpPr/>
      </dsp:nvSpPr>
      <dsp:spPr>
        <a:xfrm>
          <a:off x="3644753" y="482550"/>
          <a:ext cx="1980997" cy="1980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Clínico  </a:t>
          </a:r>
        </a:p>
      </dsp:txBody>
      <dsp:txXfrm>
        <a:off x="3741457" y="579254"/>
        <a:ext cx="1787589" cy="1787589"/>
      </dsp:txXfrm>
    </dsp:sp>
    <dsp:sp modelId="{3F2EF77A-CEED-4EA2-91B1-5F8BB5634D1C}">
      <dsp:nvSpPr>
        <dsp:cNvPr id="0" name=""/>
        <dsp:cNvSpPr/>
      </dsp:nvSpPr>
      <dsp:spPr>
        <a:xfrm>
          <a:off x="5778135" y="482550"/>
          <a:ext cx="1980997" cy="1980997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Medición de Ac específicos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Test de avidez</a:t>
          </a:r>
        </a:p>
      </dsp:txBody>
      <dsp:txXfrm>
        <a:off x="5874839" y="579254"/>
        <a:ext cx="1787589" cy="1787589"/>
      </dsp:txXfrm>
    </dsp:sp>
    <dsp:sp modelId="{83594011-79E1-4E1E-B61F-FE3F6D5CDD7A}">
      <dsp:nvSpPr>
        <dsp:cNvPr id="0" name=""/>
        <dsp:cNvSpPr/>
      </dsp:nvSpPr>
      <dsp:spPr>
        <a:xfrm>
          <a:off x="3644753" y="2615932"/>
          <a:ext cx="1980997" cy="198099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 err="1">
              <a:latin typeface="Montserrat" panose="00000500000000000000" pitchFamily="50" charset="0"/>
            </a:rPr>
            <a:t>Inmunofluore-scencia</a:t>
          </a:r>
          <a:r>
            <a:rPr lang="es-CO" sz="1800" kern="1200" dirty="0">
              <a:latin typeface="Montserrat" panose="00000500000000000000" pitchFamily="50" charset="0"/>
            </a:rPr>
            <a:t> indirecta </a:t>
          </a:r>
        </a:p>
      </dsp:txBody>
      <dsp:txXfrm>
        <a:off x="3741457" y="2712636"/>
        <a:ext cx="1787589" cy="1787589"/>
      </dsp:txXfrm>
    </dsp:sp>
    <dsp:sp modelId="{336E1D55-46F6-4CF4-80CF-2D65A4EE0572}">
      <dsp:nvSpPr>
        <dsp:cNvPr id="0" name=""/>
        <dsp:cNvSpPr/>
      </dsp:nvSpPr>
      <dsp:spPr>
        <a:xfrm>
          <a:off x="5778135" y="2615932"/>
          <a:ext cx="1980997" cy="198099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PCR</a:t>
          </a:r>
        </a:p>
      </dsp:txBody>
      <dsp:txXfrm>
        <a:off x="5874839" y="2712636"/>
        <a:ext cx="1787589" cy="1787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3099" y="27330"/>
          <a:ext cx="3022331" cy="1094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Invasión directa de la piel</a:t>
          </a:r>
        </a:p>
      </dsp:txBody>
      <dsp:txXfrm>
        <a:off x="3099" y="27330"/>
        <a:ext cx="3022331" cy="1094400"/>
      </dsp:txXfrm>
    </dsp:sp>
    <dsp:sp modelId="{22673051-9286-4579-A9AA-E46ED3AB48AF}">
      <dsp:nvSpPr>
        <dsp:cNvPr id="0" name=""/>
        <dsp:cNvSpPr/>
      </dsp:nvSpPr>
      <dsp:spPr>
        <a:xfrm>
          <a:off x="3099" y="1121730"/>
          <a:ext cx="3022331" cy="17732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Por</a:t>
          </a:r>
          <a:r>
            <a:rPr lang="es-CO" sz="1600" kern="1200" baseline="0" dirty="0">
              <a:latin typeface="Montserrat" panose="00000500000000000000" pitchFamily="50" charset="0"/>
            </a:rPr>
            <a:t> vía hematógena</a:t>
          </a:r>
          <a:r>
            <a:rPr lang="es-CO" sz="1600" kern="1200" baseline="0" dirty="0">
              <a:latin typeface="Montserrat" panose="00000500000000000000" pitchFamily="50" charset="0"/>
              <a:sym typeface="Wingdings" panose="05000000000000000000" pitchFamily="2" charset="2"/>
            </a:rPr>
            <a:t> </a:t>
          </a:r>
          <a:r>
            <a:rPr lang="es-CO" sz="1600" kern="1200" baseline="0" dirty="0" err="1">
              <a:latin typeface="Montserrat" panose="00000500000000000000" pitchFamily="50" charset="0"/>
              <a:sym typeface="Wingdings" panose="05000000000000000000" pitchFamily="2" charset="2"/>
            </a:rPr>
            <a:t>rash</a:t>
          </a:r>
          <a:r>
            <a:rPr lang="es-CO" sz="1600" kern="1200" baseline="0" dirty="0">
              <a:latin typeface="Montserrat" panose="00000500000000000000" pitchFamily="50" charset="0"/>
              <a:sym typeface="Wingdings" panose="05000000000000000000" pitchFamily="2" charset="2"/>
            </a:rPr>
            <a:t>. </a:t>
          </a:r>
          <a:endParaRPr lang="es-CO" sz="1600" kern="1200" dirty="0">
            <a:latin typeface="Montserrat" panose="00000500000000000000" pitchFamily="50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Lesiones suelen ser vesiculosas o ulcerosas (varicela, viruela, enterovirus).</a:t>
          </a:r>
        </a:p>
      </dsp:txBody>
      <dsp:txXfrm>
        <a:off x="3099" y="1121730"/>
        <a:ext cx="3022331" cy="1773269"/>
      </dsp:txXfrm>
    </dsp:sp>
    <dsp:sp modelId="{CBA0B316-2378-4698-A1E7-995EFDD5C549}">
      <dsp:nvSpPr>
        <dsp:cNvPr id="0" name=""/>
        <dsp:cNvSpPr/>
      </dsp:nvSpPr>
      <dsp:spPr>
        <a:xfrm>
          <a:off x="3448557" y="27330"/>
          <a:ext cx="3022331" cy="10944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Reflejo de interacción entre el virus y la respuesta inmune</a:t>
          </a:r>
        </a:p>
      </dsp:txBody>
      <dsp:txXfrm>
        <a:off x="3448557" y="27330"/>
        <a:ext cx="3022331" cy="1094400"/>
      </dsp:txXfrm>
    </dsp:sp>
    <dsp:sp modelId="{64012CCB-B045-483F-9728-73AB554885B3}">
      <dsp:nvSpPr>
        <dsp:cNvPr id="0" name=""/>
        <dsp:cNvSpPr/>
      </dsp:nvSpPr>
      <dsp:spPr>
        <a:xfrm>
          <a:off x="3448557" y="1121730"/>
          <a:ext cx="3022331" cy="177326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Sarampión, rubeola.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Se puede aislar el virus en la piel.</a:t>
          </a:r>
        </a:p>
      </dsp:txBody>
      <dsp:txXfrm>
        <a:off x="3448557" y="1121730"/>
        <a:ext cx="3022331" cy="1773269"/>
      </dsp:txXfrm>
    </dsp:sp>
    <dsp:sp modelId="{733CF3A9-333B-4087-97DC-BF3EC28300D5}">
      <dsp:nvSpPr>
        <dsp:cNvPr id="0" name=""/>
        <dsp:cNvSpPr/>
      </dsp:nvSpPr>
      <dsp:spPr>
        <a:xfrm>
          <a:off x="6894015" y="27330"/>
          <a:ext cx="3022331" cy="10944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Anticuerpos circulantes</a:t>
          </a:r>
        </a:p>
      </dsp:txBody>
      <dsp:txXfrm>
        <a:off x="6894015" y="27330"/>
        <a:ext cx="3022331" cy="1094400"/>
      </dsp:txXfrm>
    </dsp:sp>
    <dsp:sp modelId="{22683FCB-2EFC-4E44-89AB-AE249B8D69C8}">
      <dsp:nvSpPr>
        <dsp:cNvPr id="0" name=""/>
        <dsp:cNvSpPr/>
      </dsp:nvSpPr>
      <dsp:spPr>
        <a:xfrm>
          <a:off x="6894015" y="1121730"/>
          <a:ext cx="3022331" cy="177326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Son los determinantes del </a:t>
          </a:r>
          <a:r>
            <a:rPr lang="es-CO" sz="1600" kern="1200" dirty="0" err="1">
              <a:latin typeface="Montserrat" panose="00000500000000000000" pitchFamily="50" charset="0"/>
            </a:rPr>
            <a:t>rash</a:t>
          </a:r>
          <a:r>
            <a:rPr lang="es-CO" sz="1600" kern="1200" dirty="0">
              <a:latin typeface="Montserrat" panose="00000500000000000000" pitchFamily="50" charset="0"/>
            </a:rPr>
            <a:t>.</a:t>
          </a:r>
        </a:p>
      </dsp:txBody>
      <dsp:txXfrm>
        <a:off x="6894015" y="1121730"/>
        <a:ext cx="3022331" cy="177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2257" y="5302"/>
          <a:ext cx="4083971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ERITEMATOSAS</a:t>
          </a:r>
        </a:p>
      </dsp:txBody>
      <dsp:txXfrm>
        <a:off x="2257" y="5302"/>
        <a:ext cx="4083971" cy="777600"/>
      </dsp:txXfrm>
    </dsp:sp>
    <dsp:sp modelId="{22673051-9286-4579-A9AA-E46ED3AB48AF}">
      <dsp:nvSpPr>
        <dsp:cNvPr id="0" name=""/>
        <dsp:cNvSpPr/>
      </dsp:nvSpPr>
      <dsp:spPr>
        <a:xfrm>
          <a:off x="7919" y="782903"/>
          <a:ext cx="4072646" cy="22234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Adenovirus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CMV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Enterovirus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Virus EB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VIH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Parvovirus B19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Rubeola</a:t>
          </a:r>
        </a:p>
      </dsp:txBody>
      <dsp:txXfrm>
        <a:off x="7919" y="782903"/>
        <a:ext cx="4072646" cy="2223450"/>
      </dsp:txXfrm>
    </dsp:sp>
    <dsp:sp modelId="{CBA0B316-2378-4698-A1E7-995EFDD5C549}">
      <dsp:nvSpPr>
        <dsp:cNvPr id="0" name=""/>
        <dsp:cNvSpPr/>
      </dsp:nvSpPr>
      <dsp:spPr>
        <a:xfrm>
          <a:off x="5278306" y="5302"/>
          <a:ext cx="4638883" cy="777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PETEQUIAL Y PURPÚRICO</a:t>
          </a:r>
        </a:p>
      </dsp:txBody>
      <dsp:txXfrm>
        <a:off x="5278306" y="5302"/>
        <a:ext cx="4638883" cy="777600"/>
      </dsp:txXfrm>
    </dsp:sp>
    <dsp:sp modelId="{64012CCB-B045-483F-9728-73AB554885B3}">
      <dsp:nvSpPr>
        <dsp:cNvPr id="0" name=""/>
        <dsp:cNvSpPr/>
      </dsp:nvSpPr>
      <dsp:spPr>
        <a:xfrm>
          <a:off x="5295931" y="782903"/>
          <a:ext cx="4603632" cy="222345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Adenovirus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Hepatitis B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Sarampión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Meningococo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Enterovirus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Parvovirus B19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Púrpura de Henoch-</a:t>
          </a:r>
          <a:r>
            <a:rPr lang="es-CO" sz="1400" kern="1200" dirty="0" err="1">
              <a:latin typeface="Montserrat" panose="00000500000000000000" pitchFamily="50" charset="0"/>
            </a:rPr>
            <a:t>Schonlein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Edema hemorrágico del lactante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Reacciones medicamentosas</a:t>
          </a:r>
        </a:p>
      </dsp:txBody>
      <dsp:txXfrm>
        <a:off x="5295931" y="782903"/>
        <a:ext cx="4603632" cy="2223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16963" y="13740"/>
          <a:ext cx="4211395" cy="1123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Montserrat" panose="00000500000000000000" pitchFamily="50" charset="0"/>
            </a:rPr>
            <a:t>HEMORRÁGICO</a:t>
          </a:r>
        </a:p>
      </dsp:txBody>
      <dsp:txXfrm>
        <a:off x="16963" y="13740"/>
        <a:ext cx="4211395" cy="1123200"/>
      </dsp:txXfrm>
    </dsp:sp>
    <dsp:sp modelId="{22673051-9286-4579-A9AA-E46ED3AB48AF}">
      <dsp:nvSpPr>
        <dsp:cNvPr id="0" name=""/>
        <dsp:cNvSpPr/>
      </dsp:nvSpPr>
      <dsp:spPr>
        <a:xfrm>
          <a:off x="1175" y="1136941"/>
          <a:ext cx="4242972" cy="17128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Arenavirus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Bunyavirus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Filovirus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Togavirus</a:t>
          </a:r>
        </a:p>
      </dsp:txBody>
      <dsp:txXfrm>
        <a:off x="1175" y="1136941"/>
        <a:ext cx="4242972" cy="1712880"/>
      </dsp:txXfrm>
    </dsp:sp>
    <dsp:sp modelId="{CBA0B316-2378-4698-A1E7-995EFDD5C549}">
      <dsp:nvSpPr>
        <dsp:cNvPr id="0" name=""/>
        <dsp:cNvSpPr/>
      </dsp:nvSpPr>
      <dsp:spPr>
        <a:xfrm>
          <a:off x="5510814" y="13740"/>
          <a:ext cx="4407457" cy="1123200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ERITRODERMIA DIFUSO</a:t>
          </a:r>
        </a:p>
      </dsp:txBody>
      <dsp:txXfrm>
        <a:off x="5510814" y="13740"/>
        <a:ext cx="4407457" cy="1123200"/>
      </dsp:txXfrm>
    </dsp:sp>
    <dsp:sp modelId="{64012CCB-B045-483F-9728-73AB554885B3}">
      <dsp:nvSpPr>
        <dsp:cNvPr id="0" name=""/>
        <dsp:cNvSpPr/>
      </dsp:nvSpPr>
      <dsp:spPr>
        <a:xfrm>
          <a:off x="5545556" y="1136941"/>
          <a:ext cx="4337972" cy="1712880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Estrepotoco del grupo 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Staphylococcus aureus</a:t>
          </a:r>
        </a:p>
      </dsp:txBody>
      <dsp:txXfrm>
        <a:off x="5545556" y="1136941"/>
        <a:ext cx="4337972" cy="1712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FD21B-88D6-450F-B6E3-C5FA7ADDEFB9}">
      <dsp:nvSpPr>
        <dsp:cNvPr id="0" name=""/>
        <dsp:cNvSpPr/>
      </dsp:nvSpPr>
      <dsp:spPr>
        <a:xfrm>
          <a:off x="3045" y="10489"/>
          <a:ext cx="2969478" cy="11841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Menores de 1 año</a:t>
          </a:r>
        </a:p>
      </dsp:txBody>
      <dsp:txXfrm>
        <a:off x="3045" y="10489"/>
        <a:ext cx="2969478" cy="1184118"/>
      </dsp:txXfrm>
    </dsp:sp>
    <dsp:sp modelId="{9F2DCB99-CD72-4DF7-BFDA-381AF79BFAF3}">
      <dsp:nvSpPr>
        <dsp:cNvPr id="0" name=""/>
        <dsp:cNvSpPr/>
      </dsp:nvSpPr>
      <dsp:spPr>
        <a:xfrm>
          <a:off x="3045" y="1120948"/>
          <a:ext cx="2969478" cy="15811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Forma sin exantema  o evolución benigna.</a:t>
          </a:r>
        </a:p>
      </dsp:txBody>
      <dsp:txXfrm>
        <a:off x="3045" y="1120948"/>
        <a:ext cx="2969478" cy="1581120"/>
      </dsp:txXfrm>
    </dsp:sp>
    <dsp:sp modelId="{D7FC9591-9F2A-4574-A9AE-B36A52F1E6EA}">
      <dsp:nvSpPr>
        <dsp:cNvPr id="0" name=""/>
        <dsp:cNvSpPr/>
      </dsp:nvSpPr>
      <dsp:spPr>
        <a:xfrm>
          <a:off x="3388250" y="47318"/>
          <a:ext cx="2969478" cy="10368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Inmunosuprimidos</a:t>
          </a:r>
        </a:p>
      </dsp:txBody>
      <dsp:txXfrm>
        <a:off x="3388250" y="47318"/>
        <a:ext cx="2969478" cy="1036800"/>
      </dsp:txXfrm>
    </dsp:sp>
    <dsp:sp modelId="{86CDA69C-EFBF-44D7-BC25-57E4E800A76C}">
      <dsp:nvSpPr>
        <dsp:cNvPr id="0" name=""/>
        <dsp:cNvSpPr/>
      </dsp:nvSpPr>
      <dsp:spPr>
        <a:xfrm>
          <a:off x="3388250" y="1084119"/>
          <a:ext cx="2969478" cy="158112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Encefalitis y neumonitis grave.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Sin exantema, ni respuesta serológica.</a:t>
          </a:r>
        </a:p>
      </dsp:txBody>
      <dsp:txXfrm>
        <a:off x="3388250" y="1084119"/>
        <a:ext cx="2969478" cy="1581120"/>
      </dsp:txXfrm>
    </dsp:sp>
    <dsp:sp modelId="{FDE7DBCE-0B18-433C-A0CE-18E3622B15FA}">
      <dsp:nvSpPr>
        <dsp:cNvPr id="0" name=""/>
        <dsp:cNvSpPr/>
      </dsp:nvSpPr>
      <dsp:spPr>
        <a:xfrm>
          <a:off x="6773456" y="47318"/>
          <a:ext cx="2969478" cy="10368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Sarampión modificado </a:t>
          </a:r>
        </a:p>
      </dsp:txBody>
      <dsp:txXfrm>
        <a:off x="6773456" y="47318"/>
        <a:ext cx="2969478" cy="1036800"/>
      </dsp:txXfrm>
    </dsp:sp>
    <dsp:sp modelId="{F14F1127-3A57-41C4-8F11-C461F46A1F70}">
      <dsp:nvSpPr>
        <dsp:cNvPr id="0" name=""/>
        <dsp:cNvSpPr/>
      </dsp:nvSpPr>
      <dsp:spPr>
        <a:xfrm>
          <a:off x="6773456" y="1084119"/>
          <a:ext cx="2969478" cy="158112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Paciente inmunizado, &lt; 9 meses.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Pródromo poco evidente, clínica menos intensa.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Aspecto clínico inespecífico.</a:t>
          </a:r>
        </a:p>
      </dsp:txBody>
      <dsp:txXfrm>
        <a:off x="6773456" y="1084119"/>
        <a:ext cx="2969478" cy="1581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FD21B-88D6-450F-B6E3-C5FA7ADDEFB9}">
      <dsp:nvSpPr>
        <dsp:cNvPr id="0" name=""/>
        <dsp:cNvSpPr/>
      </dsp:nvSpPr>
      <dsp:spPr>
        <a:xfrm>
          <a:off x="47" y="156"/>
          <a:ext cx="4554151" cy="6578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Sarampión atípico </a:t>
          </a:r>
        </a:p>
      </dsp:txBody>
      <dsp:txXfrm>
        <a:off x="47" y="156"/>
        <a:ext cx="4554151" cy="657843"/>
      </dsp:txXfrm>
    </dsp:sp>
    <dsp:sp modelId="{9F2DCB99-CD72-4DF7-BFDA-381AF79BFAF3}">
      <dsp:nvSpPr>
        <dsp:cNvPr id="0" name=""/>
        <dsp:cNvSpPr/>
      </dsp:nvSpPr>
      <dsp:spPr>
        <a:xfrm>
          <a:off x="47" y="617077"/>
          <a:ext cx="4554151" cy="17018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Vacunación e infección por virus natural.  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Fiebre, cefalea, mialgias, náuseas, vómito  y dolor abdominal.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Exantema </a:t>
          </a:r>
          <a:r>
            <a:rPr lang="es-ES" sz="1400" b="0" i="0" kern="1200" dirty="0">
              <a:latin typeface="Montserrat" panose="00000500000000000000" pitchFamily="50" charset="0"/>
            </a:rPr>
            <a:t>zonas distales </a:t>
          </a:r>
          <a:r>
            <a:rPr lang="es-ES" sz="1400" kern="1200" dirty="0">
              <a:latin typeface="Montserrat" panose="00000500000000000000" pitchFamily="50" charset="0"/>
            </a:rPr>
            <a:t>de las extremidades, se concentra en las muñecas y tobillos.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>
              <a:latin typeface="Montserrat" panose="00000500000000000000" pitchFamily="50" charset="0"/>
            </a:rPr>
            <a:t>Edema distal. </a:t>
          </a:r>
          <a:endParaRPr lang="es-ES" sz="1400" kern="1200" dirty="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Mayor elevación Ac.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47" y="617077"/>
        <a:ext cx="4554151" cy="1701899"/>
      </dsp:txXfrm>
    </dsp:sp>
    <dsp:sp modelId="{D7FC9591-9F2A-4574-A9AE-B36A52F1E6EA}">
      <dsp:nvSpPr>
        <dsp:cNvPr id="0" name=""/>
        <dsp:cNvSpPr/>
      </dsp:nvSpPr>
      <dsp:spPr>
        <a:xfrm>
          <a:off x="5191780" y="20617"/>
          <a:ext cx="4554151" cy="5760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Exantema de la vacunación </a:t>
          </a:r>
        </a:p>
      </dsp:txBody>
      <dsp:txXfrm>
        <a:off x="5191780" y="20617"/>
        <a:ext cx="4554151" cy="576000"/>
      </dsp:txXfrm>
    </dsp:sp>
    <dsp:sp modelId="{86CDA69C-EFBF-44D7-BC25-57E4E800A76C}">
      <dsp:nvSpPr>
        <dsp:cNvPr id="0" name=""/>
        <dsp:cNvSpPr/>
      </dsp:nvSpPr>
      <dsp:spPr>
        <a:xfrm>
          <a:off x="5191780" y="596617"/>
          <a:ext cx="4554151" cy="170189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Exantema maculopapular.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7 a 10 días de la vacunación con virus atenuado.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Montserrat" panose="00000500000000000000" pitchFamily="50" charset="0"/>
            </a:rPr>
            <a:t>Necrosis epidérmica tóxica y púrpura trombocitopénica.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5191780" y="596617"/>
        <a:ext cx="4554151" cy="17018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E3AE-0A57-4472-B3BE-D3AACC78D42C}">
      <dsp:nvSpPr>
        <dsp:cNvPr id="0" name=""/>
        <dsp:cNvSpPr/>
      </dsp:nvSpPr>
      <dsp:spPr>
        <a:xfrm>
          <a:off x="3648329" y="0"/>
          <a:ext cx="4107227" cy="4107227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6C31-5ABE-48D1-9C04-91A4EE3C3CB4}">
      <dsp:nvSpPr>
        <dsp:cNvPr id="0" name=""/>
        <dsp:cNvSpPr/>
      </dsp:nvSpPr>
      <dsp:spPr>
        <a:xfrm>
          <a:off x="4038516" y="390186"/>
          <a:ext cx="1601818" cy="16018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Clínica </a:t>
          </a:r>
        </a:p>
      </dsp:txBody>
      <dsp:txXfrm>
        <a:off x="4116710" y="468380"/>
        <a:ext cx="1445430" cy="1445430"/>
      </dsp:txXfrm>
    </dsp:sp>
    <dsp:sp modelId="{3F2EF77A-CEED-4EA2-91B1-5F8BB5634D1C}">
      <dsp:nvSpPr>
        <dsp:cNvPr id="0" name=""/>
        <dsp:cNvSpPr/>
      </dsp:nvSpPr>
      <dsp:spPr>
        <a:xfrm>
          <a:off x="5763551" y="390186"/>
          <a:ext cx="1601818" cy="160181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Histopatología </a:t>
          </a:r>
        </a:p>
      </dsp:txBody>
      <dsp:txXfrm>
        <a:off x="5841745" y="468380"/>
        <a:ext cx="1445430" cy="1445430"/>
      </dsp:txXfrm>
    </dsp:sp>
    <dsp:sp modelId="{83594011-79E1-4E1E-B61F-FE3F6D5CDD7A}">
      <dsp:nvSpPr>
        <dsp:cNvPr id="0" name=""/>
        <dsp:cNvSpPr/>
      </dsp:nvSpPr>
      <dsp:spPr>
        <a:xfrm>
          <a:off x="4038516" y="2115221"/>
          <a:ext cx="1601818" cy="160181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Anticuerpos</a:t>
          </a:r>
        </a:p>
      </dsp:txBody>
      <dsp:txXfrm>
        <a:off x="4116710" y="2193415"/>
        <a:ext cx="1445430" cy="1445430"/>
      </dsp:txXfrm>
    </dsp:sp>
    <dsp:sp modelId="{336E1D55-46F6-4CF4-80CF-2D65A4EE0572}">
      <dsp:nvSpPr>
        <dsp:cNvPr id="0" name=""/>
        <dsp:cNvSpPr/>
      </dsp:nvSpPr>
      <dsp:spPr>
        <a:xfrm>
          <a:off x="5763551" y="2115221"/>
          <a:ext cx="1601818" cy="16018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PCR </a:t>
          </a:r>
        </a:p>
      </dsp:txBody>
      <dsp:txXfrm>
        <a:off x="5841745" y="2193415"/>
        <a:ext cx="1445430" cy="14454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48" y="8246"/>
          <a:ext cx="4635210" cy="1094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Infección bacteriana secundaria </a:t>
          </a:r>
        </a:p>
      </dsp:txBody>
      <dsp:txXfrm>
        <a:off x="48" y="8246"/>
        <a:ext cx="4635210" cy="1094400"/>
      </dsp:txXfrm>
    </dsp:sp>
    <dsp:sp modelId="{22673051-9286-4579-A9AA-E46ED3AB48AF}">
      <dsp:nvSpPr>
        <dsp:cNvPr id="0" name=""/>
        <dsp:cNvSpPr/>
      </dsp:nvSpPr>
      <dsp:spPr>
        <a:xfrm>
          <a:off x="48" y="1102646"/>
          <a:ext cx="4635210" cy="16689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Bronconeumonía, otitis media.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i="1" kern="1200" dirty="0" err="1">
              <a:latin typeface="Montserrat" panose="00000500000000000000" pitchFamily="50" charset="0"/>
            </a:rPr>
            <a:t>Haemophilus</a:t>
          </a:r>
          <a:r>
            <a:rPr lang="es-ES" sz="1600" i="1" kern="1200" dirty="0">
              <a:latin typeface="Montserrat" panose="00000500000000000000" pitchFamily="50" charset="0"/>
            </a:rPr>
            <a:t> </a:t>
          </a:r>
          <a:r>
            <a:rPr lang="es-ES" sz="1600" i="1" kern="1200" dirty="0" err="1">
              <a:latin typeface="Montserrat" panose="00000500000000000000" pitchFamily="50" charset="0"/>
            </a:rPr>
            <a:t>influenzae</a:t>
          </a:r>
          <a:r>
            <a:rPr lang="es-ES" sz="1600" i="1" kern="1200" dirty="0">
              <a:latin typeface="Montserrat" panose="00000500000000000000" pitchFamily="50" charset="0"/>
            </a:rPr>
            <a:t>, </a:t>
          </a:r>
          <a:r>
            <a:rPr lang="es-ES" sz="1600" i="1" kern="1200" dirty="0" err="1">
              <a:latin typeface="Montserrat" panose="00000500000000000000" pitchFamily="50" charset="0"/>
            </a:rPr>
            <a:t>Neisseria</a:t>
          </a:r>
          <a:r>
            <a:rPr lang="es-ES" sz="1600" i="1" kern="1200" dirty="0">
              <a:latin typeface="Montserrat" panose="00000500000000000000" pitchFamily="50" charset="0"/>
            </a:rPr>
            <a:t> meningitis y </a:t>
          </a:r>
          <a:r>
            <a:rPr lang="es-ES" sz="1600" i="1" kern="1200" dirty="0" err="1">
              <a:latin typeface="Montserrat" panose="00000500000000000000" pitchFamily="50" charset="0"/>
            </a:rPr>
            <a:t>Streptococcus</a:t>
          </a:r>
          <a:r>
            <a:rPr lang="es-ES" sz="1600" i="1" kern="1200" dirty="0">
              <a:latin typeface="Montserrat" panose="00000500000000000000" pitchFamily="50" charset="0"/>
            </a:rPr>
            <a:t> </a:t>
          </a:r>
          <a:r>
            <a:rPr lang="es-ES" sz="1600" i="1" kern="1200" dirty="0" err="1">
              <a:latin typeface="Montserrat" panose="00000500000000000000" pitchFamily="50" charset="0"/>
            </a:rPr>
            <a:t>pneumoniae</a:t>
          </a:r>
          <a:r>
            <a:rPr lang="es-ES" sz="1600" i="1" kern="1200" dirty="0">
              <a:latin typeface="Montserrat" panose="00000500000000000000" pitchFamily="50" charset="0"/>
            </a:rPr>
            <a:t>. 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48" y="1102646"/>
        <a:ext cx="4635210" cy="1668960"/>
      </dsp:txXfrm>
    </dsp:sp>
    <dsp:sp modelId="{CBA0B316-2378-4698-A1E7-995EFDD5C549}">
      <dsp:nvSpPr>
        <dsp:cNvPr id="0" name=""/>
        <dsp:cNvSpPr/>
      </dsp:nvSpPr>
      <dsp:spPr>
        <a:xfrm>
          <a:off x="5284188" y="8246"/>
          <a:ext cx="4635210" cy="1094400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Laringitis estenosante</a:t>
          </a:r>
        </a:p>
      </dsp:txBody>
      <dsp:txXfrm>
        <a:off x="5284188" y="8246"/>
        <a:ext cx="4635210" cy="1094400"/>
      </dsp:txXfrm>
    </dsp:sp>
    <dsp:sp modelId="{64012CCB-B045-483F-9728-73AB554885B3}">
      <dsp:nvSpPr>
        <dsp:cNvPr id="0" name=""/>
        <dsp:cNvSpPr/>
      </dsp:nvSpPr>
      <dsp:spPr>
        <a:xfrm>
          <a:off x="5284188" y="1102646"/>
          <a:ext cx="4635210" cy="1668960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A menor edad.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</a:rPr>
            <a:t>Ronquera, tos perruna, disnea y estridor.</a:t>
          </a:r>
        </a:p>
      </dsp:txBody>
      <dsp:txXfrm>
        <a:off x="5284188" y="1102646"/>
        <a:ext cx="4635210" cy="16689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B090-9B37-4AE5-9770-B4761A17D734}">
      <dsp:nvSpPr>
        <dsp:cNvPr id="0" name=""/>
        <dsp:cNvSpPr/>
      </dsp:nvSpPr>
      <dsp:spPr>
        <a:xfrm>
          <a:off x="48" y="25759"/>
          <a:ext cx="4635210" cy="1008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Neumonía de células gigantes </a:t>
          </a:r>
        </a:p>
      </dsp:txBody>
      <dsp:txXfrm>
        <a:off x="48" y="25759"/>
        <a:ext cx="4635210" cy="1008000"/>
      </dsp:txXfrm>
    </dsp:sp>
    <dsp:sp modelId="{22673051-9286-4579-A9AA-E46ED3AB48AF}">
      <dsp:nvSpPr>
        <dsp:cNvPr id="0" name=""/>
        <dsp:cNvSpPr/>
      </dsp:nvSpPr>
      <dsp:spPr>
        <a:xfrm>
          <a:off x="48" y="1033759"/>
          <a:ext cx="4635210" cy="1537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Cuadro respiratorio grave.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Infiltración pulmonar intensa con sintomatología respiratoria aguda.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Generalmente fatal.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Común en inmunosuprimidos.</a:t>
          </a:r>
        </a:p>
      </dsp:txBody>
      <dsp:txXfrm>
        <a:off x="48" y="1033759"/>
        <a:ext cx="4635210" cy="1537199"/>
      </dsp:txXfrm>
    </dsp:sp>
    <dsp:sp modelId="{CBA0B316-2378-4698-A1E7-995EFDD5C549}">
      <dsp:nvSpPr>
        <dsp:cNvPr id="0" name=""/>
        <dsp:cNvSpPr/>
      </dsp:nvSpPr>
      <dsp:spPr>
        <a:xfrm>
          <a:off x="5284188" y="25759"/>
          <a:ext cx="4635210" cy="10080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Encefalomielitis </a:t>
          </a:r>
          <a:r>
            <a:rPr lang="es-CO" sz="1400" kern="1200" dirty="0" err="1">
              <a:latin typeface="Montserrat" panose="00000500000000000000" pitchFamily="50" charset="0"/>
            </a:rPr>
            <a:t>pos-infecciosa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5284188" y="25759"/>
        <a:ext cx="4635210" cy="1008000"/>
      </dsp:txXfrm>
    </dsp:sp>
    <dsp:sp modelId="{64012CCB-B045-483F-9728-73AB554885B3}">
      <dsp:nvSpPr>
        <dsp:cNvPr id="0" name=""/>
        <dsp:cNvSpPr/>
      </dsp:nvSpPr>
      <dsp:spPr>
        <a:xfrm>
          <a:off x="5284188" y="1033759"/>
          <a:ext cx="4635210" cy="153719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Enfermedad desmielinizante.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Mortalidad 10-20%.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Inicio 2-6 días </a:t>
          </a:r>
          <a:r>
            <a:rPr lang="es-CO" sz="1400" kern="1200" dirty="0">
              <a:latin typeface="Montserrat" panose="00000500000000000000" pitchFamily="50" charset="0"/>
              <a:sym typeface="Wingdings" panose="05000000000000000000" pitchFamily="2" charset="2"/>
            </a:rPr>
            <a:t> fiebre, vómitos, obnubilación, convulsiones generalizadas.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5284188" y="1033759"/>
        <a:ext cx="4635210" cy="1537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04288-0662-45BD-8819-B27CA071F60B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7FE04-23B5-4B80-BFD1-FBFD512DA8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329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Infeccioso: virus o bacterias</a:t>
            </a:r>
            <a:r>
              <a:rPr lang="es-CO" dirty="0">
                <a:sym typeface="Wingdings" panose="05000000000000000000" pitchFamily="2" charset="2"/>
              </a:rPr>
              <a:t> virus más común en niños </a:t>
            </a:r>
          </a:p>
          <a:p>
            <a:pPr lvl="0"/>
            <a:r>
              <a:rPr lang="es-CO" dirty="0">
                <a:sym typeface="Wingdings" panose="05000000000000000000" pitchFamily="2" charset="2"/>
              </a:rPr>
              <a:t>Inmunológicas: </a:t>
            </a:r>
            <a:r>
              <a:rPr lang="es-CO" dirty="0"/>
              <a:t>Kawasaki, Enfermedad de Still</a:t>
            </a:r>
          </a:p>
          <a:p>
            <a:pPr lvl="0"/>
            <a:r>
              <a:rPr lang="es-CO" dirty="0"/>
              <a:t>Medicamentosa</a:t>
            </a:r>
          </a:p>
          <a:p>
            <a:pPr lvl="0"/>
            <a:r>
              <a:rPr lang="es-CO" dirty="0"/>
              <a:t>Inflamatoria:  </a:t>
            </a:r>
            <a:r>
              <a:rPr lang="es-CO" dirty="0" err="1"/>
              <a:t>Pseudoangiomatosis</a:t>
            </a:r>
            <a:r>
              <a:rPr lang="es-CO" dirty="0"/>
              <a:t> eruptiva</a:t>
            </a:r>
          </a:p>
          <a:p>
            <a:pPr lvl="0"/>
            <a:r>
              <a:rPr lang="es-CO" dirty="0"/>
              <a:t>Exantema torácico unilateral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6890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Manchas de </a:t>
            </a:r>
            <a:r>
              <a:rPr lang="es-CO" dirty="0" err="1"/>
              <a:t>koplick</a:t>
            </a:r>
            <a:r>
              <a:rPr lang="es-CO" dirty="0"/>
              <a:t>: patognomónicos de sarampión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02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2291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862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166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8885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0713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898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5825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7819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80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5907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219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623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793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577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7185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108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618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3507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1688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043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43468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419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59512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65820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5975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06458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1256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4442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hay pródromo, inicia con fiebre de 38 a 39 grados , se puede acompañar de convulsiones , lesiones mucosas  o conjuntivas  o síntomas respiratorios. </a:t>
            </a:r>
          </a:p>
          <a:p>
            <a:r>
              <a:rPr lang="es-ES" dirty="0"/>
              <a:t>Fiebre de 3 días de duración tras lo que cede apareciendo el exantema</a:t>
            </a:r>
          </a:p>
          <a:p>
            <a:r>
              <a:rPr lang="es-ES" dirty="0" err="1"/>
              <a:t>Poliadenopatías</a:t>
            </a:r>
            <a:r>
              <a:rPr lang="es-ES" dirty="0"/>
              <a:t>  occipitales son signo clínico característico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39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27217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2641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0930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08785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95061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7799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61499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8754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94569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94276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0625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49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015653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41141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71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78183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8944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7778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73597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70883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56005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5151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78677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59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35166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73907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0751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25509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99866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4184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769035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64398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59000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94399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8921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69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09210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70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574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797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515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3 mecanismos patogénicos implicados </a:t>
            </a:r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FE04-23B5-4B80-BFD1-FBFD512DA83A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47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notesSlides/notesSlide19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31.jpeg" Type="http://schemas.openxmlformats.org/officeDocument/2006/relationships/image"/><Relationship Id="rId4" Target="../media/image30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notesSlides/notesSlide20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8" Target="../media/image36.jpeg" Type="http://schemas.openxmlformats.org/officeDocument/2006/relationships/image"/><Relationship Id="rId3" Target="../diagrams/data11.xml" Type="http://schemas.openxmlformats.org/officeDocument/2006/relationships/diagramData"/><Relationship Id="rId7" Target="../diagrams/drawing11.xml" Type="http://schemas.microsoft.com/office/2007/relationships/diagramDrawing"/><Relationship Id="rId2" Target="../notesSlides/notesSlide24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diagrams/colors11.xml" Type="http://schemas.openxmlformats.org/officeDocument/2006/relationships/diagramColors"/><Relationship Id="rId5" Target="../diagrams/quickStyle11.xml" Type="http://schemas.openxmlformats.org/officeDocument/2006/relationships/diagramQuickStyle"/><Relationship Id="rId4" Target="../diagrams/layout11.xml" Type="http://schemas.openxmlformats.org/officeDocument/2006/relationships/diagramLayout"/></Relationships>
</file>

<file path=ppt/slides/_rels/slide27.xml.rels><?xml version="1.0" encoding="UTF-8" standalone="yes" ?><Relationships xmlns="http://schemas.openxmlformats.org/package/2006/relationships"><Relationship Id="rId3" Target="../media/image37.jpeg" Type="http://schemas.openxmlformats.org/officeDocument/2006/relationships/image"/><Relationship Id="rId2" Target="../notesSlides/notesSlide25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 ?><Relationships xmlns="http://schemas.openxmlformats.org/package/2006/relationships"><Relationship Id="rId3" Target="../media/image50.jpeg" Type="http://schemas.openxmlformats.org/officeDocument/2006/relationships/image"/><Relationship Id="rId2" Target="../notesSlides/notesSlide41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51.jpeg" Type="http://schemas.openxmlformats.org/officeDocument/2006/relationships/image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 ?><Relationships xmlns="http://schemas.openxmlformats.org/package/2006/relationships"><Relationship Id="rId3" Target="../media/image53.jpeg" Type="http://schemas.openxmlformats.org/officeDocument/2006/relationships/image"/><Relationship Id="rId2" Target="../notesSlides/notesSlide43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46.xml.rels><?xml version="1.0" encoding="UTF-8" standalone="yes" ?><Relationships xmlns="http://schemas.openxmlformats.org/package/2006/relationships"><Relationship Id="rId3" Target="../media/image51.jpeg" Type="http://schemas.openxmlformats.org/officeDocument/2006/relationships/image"/><Relationship Id="rId2" Target="../notesSlides/notesSlide44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 ?><Relationships xmlns="http://schemas.openxmlformats.org/package/2006/relationships"><Relationship Id="rId3" Target="../media/image54.jpeg" Type="http://schemas.openxmlformats.org/officeDocument/2006/relationships/image"/><Relationship Id="rId2" Target="../notesSlides/notesSlide48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55.jpeg" Type="http://schemas.openxmlformats.org/officeDocument/2006/relationships/image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 ?><Relationships xmlns="http://schemas.openxmlformats.org/package/2006/relationships"><Relationship Id="rId3" Target="../media/image57.jpeg" Type="http://schemas.openxmlformats.org/officeDocument/2006/relationships/image"/><Relationship Id="rId2" Target="../notesSlides/notesSlide51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54.xml.rels><?xml version="1.0" encoding="UTF-8" standalone="yes" ?><Relationships xmlns="http://schemas.openxmlformats.org/package/2006/relationships"><Relationship Id="rId3" Target="../media/image58.jpeg" Type="http://schemas.openxmlformats.org/officeDocument/2006/relationships/image"/><Relationship Id="rId2" Target="../notesSlides/notesSlide5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55.xml.rels><?xml version="1.0" encoding="UTF-8" standalone="yes" ?><Relationships xmlns="http://schemas.openxmlformats.org/package/2006/relationships"><Relationship Id="rId3" Target="../media/image59.jpeg" Type="http://schemas.openxmlformats.org/officeDocument/2006/relationships/image"/><Relationship Id="rId2" Target="../notesSlides/notesSlide53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60.jpeg" Type="http://schemas.openxmlformats.org/officeDocument/2006/relationships/image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jpeg"/></Relationships>
</file>

<file path=ppt/slides/_rels/slide59.xml.rels><?xml version="1.0" encoding="UTF-8" standalone="yes" ?><Relationships xmlns="http://schemas.openxmlformats.org/package/2006/relationships"><Relationship Id="rId3" Target="../media/image63.jpeg" Type="http://schemas.openxmlformats.org/officeDocument/2006/relationships/image"/><Relationship Id="rId2" Target="../notesSlides/notesSlide57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0.xml.rels><?xml version="1.0" encoding="UTF-8" standalone="yes" ?><Relationships xmlns="http://schemas.openxmlformats.org/package/2006/relationships"><Relationship Id="rId3" Target="../media/image64.jpeg" Type="http://schemas.openxmlformats.org/officeDocument/2006/relationships/image"/><Relationship Id="rId2" Target="../notesSlides/notesSlide58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 ?><Relationships xmlns="http://schemas.openxmlformats.org/package/2006/relationships"><Relationship Id="rId3" Target="../media/image65.jpeg" Type="http://schemas.openxmlformats.org/officeDocument/2006/relationships/image"/><Relationship Id="rId2" Target="../notesSlides/notesSlide60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66.jpeg" Type="http://schemas.openxmlformats.org/officeDocument/2006/relationships/image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 ?><Relationships xmlns="http://schemas.openxmlformats.org/package/2006/relationships"><Relationship Id="rId3" Target="../media/image66.jpeg" Type="http://schemas.openxmlformats.org/officeDocument/2006/relationships/image"/><Relationship Id="rId2" Target="../notesSlides/notesSlide6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 ?><Relationships xmlns="http://schemas.openxmlformats.org/package/2006/relationships"><Relationship Id="rId3" Target="../media/image68.jpeg" Type="http://schemas.openxmlformats.org/officeDocument/2006/relationships/image"/><Relationship Id="rId2" Target="../notesSlides/notesSlide65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 ?><Relationships xmlns="http://schemas.openxmlformats.org/package/2006/relationships"><Relationship Id="rId3" Target="../media/image70.jpg" Type="http://schemas.openxmlformats.org/officeDocument/2006/relationships/image"/><Relationship Id="rId2" Target="../notesSlides/notesSlide67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71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1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3.jpeg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17.jpeg" Type="http://schemas.openxmlformats.org/officeDocument/2006/relationships/image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368A7D-B102-4ABA-B920-7FD2A2871476}"/>
              </a:ext>
            </a:extLst>
          </p:cNvPr>
          <p:cNvSpPr txBox="1"/>
          <p:nvPr/>
        </p:nvSpPr>
        <p:spPr>
          <a:xfrm>
            <a:off x="2077319" y="1365583"/>
            <a:ext cx="8182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EXANTEMÁTICAS</a:t>
            </a:r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5C1958-1C9C-42E9-B9DC-3EB42B4FD883}"/>
              </a:ext>
            </a:extLst>
          </p:cNvPr>
          <p:cNvSpPr txBox="1"/>
          <p:nvPr/>
        </p:nvSpPr>
        <p:spPr>
          <a:xfrm>
            <a:off x="2950155" y="2607815"/>
            <a:ext cx="6436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Manuela Rendón Díez </a:t>
            </a:r>
          </a:p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Residente</a:t>
            </a:r>
          </a:p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Pediatría - UPB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982746" y="40776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31075" y="1308948"/>
            <a:ext cx="7253800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Virus RNA-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Familia </a:t>
            </a:r>
            <a:r>
              <a:rPr lang="es-CO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Paramyxoviridae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Humano 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huésped natural y único reservorio.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Se destruye fácilmente con calor, pH, luz.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Pico niños de 5 a 9 años.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Epidemias cada 2 a 5 años, duración de 3 a 4 meses.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Luego de vacunación edad pico de 10 años.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Ritmo estacional  invierno y primavera.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Complicaciones más en hombres.</a:t>
            </a:r>
          </a:p>
        </p:txBody>
      </p:sp>
      <p:pic>
        <p:nvPicPr>
          <p:cNvPr id="9218" name="Picture 2" descr="Sarampión: los mitos también se contagian | Diálogo Pandémico: pregúntale a  Dr. Drexler | DW | 12.03.2019">
            <a:extLst>
              <a:ext uri="{FF2B5EF4-FFF2-40B4-BE49-F238E27FC236}">
                <a16:creationId xmlns:a16="http://schemas.microsoft.com/office/drawing/2014/main" id="{1304B7ED-8476-479C-8129-9C1658143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85" y="1661658"/>
            <a:ext cx="3457398" cy="194570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50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42820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14901" y="1387391"/>
            <a:ext cx="7857649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Transmisión aérea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utilizar N95.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Se replica en los linfocitos B y 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Incubación 9-12 días.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Contagio máximo en pródromo hasta 48 horas después de que desaparecen las lesiones.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Pródromo de 2-4 días: coriza, conjuntivitis, tos, fiebre y malestar.</a:t>
            </a:r>
            <a:endParaRPr lang="es-ES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pic>
        <p:nvPicPr>
          <p:cNvPr id="10242" name="Picture 2" descr="Síntomas y complicaciones del sarampión | CDC">
            <a:extLst>
              <a:ext uri="{FF2B5EF4-FFF2-40B4-BE49-F238E27FC236}">
                <a16:creationId xmlns:a16="http://schemas.microsoft.com/office/drawing/2014/main" id="{EABD26D0-533D-4461-A551-1D531B7FA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1387391"/>
            <a:ext cx="2381250" cy="23812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94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1296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952764" y="1634074"/>
            <a:ext cx="7437974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000" b="1" u="sng" dirty="0">
                <a:solidFill>
                  <a:srgbClr val="112C45"/>
                </a:solidFill>
                <a:latin typeface="Montserrat" panose="00000500000000000000" pitchFamily="50" charset="0"/>
              </a:rPr>
              <a:t>Manchas de </a:t>
            </a:r>
            <a:r>
              <a:rPr lang="es-ES" sz="2000" b="1" u="sng" dirty="0" err="1">
                <a:solidFill>
                  <a:srgbClr val="112C45"/>
                </a:solidFill>
                <a:latin typeface="Montserrat" panose="00000500000000000000" pitchFamily="50" charset="0"/>
              </a:rPr>
              <a:t>Koplik</a:t>
            </a:r>
            <a:r>
              <a:rPr lang="es-ES" sz="2000" b="1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Manchas puntiformes azules, sobre base eritematosa entre primer y segundo molar.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Desaparecen a los 2-3 días con aparición de brote. </a:t>
            </a:r>
            <a:r>
              <a:rPr lang="es-ES" sz="2000" b="1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 </a:t>
            </a:r>
          </a:p>
          <a:p>
            <a:pPr lvl="1"/>
            <a:endParaRPr lang="es-ES" sz="2000" b="1" u="sng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  <a:p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Puede presentar esplenomegalia, adenopatías y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linfopenia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 absoluta. </a:t>
            </a:r>
          </a:p>
        </p:txBody>
      </p:sp>
      <p:pic>
        <p:nvPicPr>
          <p:cNvPr id="11266" name="Picture 2" descr="SARAMPIÓN? MANCHAS DE KOPLIK. Henry... - Coordinación de Servicios  Integrados para el Bienestar -Cosib | Facebook">
            <a:extLst>
              <a:ext uri="{FF2B5EF4-FFF2-40B4-BE49-F238E27FC236}">
                <a16:creationId xmlns:a16="http://schemas.microsoft.com/office/drawing/2014/main" id="{0D440CB1-DF2F-472F-A3C5-5C3ED8834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302" y="1556183"/>
            <a:ext cx="2731394" cy="21291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21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824557" y="1243211"/>
            <a:ext cx="9040906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Máculas y pápulas.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Aparece en la línea de implantación del cabello, retro auricular, frente, cervical y se extiende a tronco.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Lesiones pueden confluir.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Afecta palmas y plantas.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Facies abotagada.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2 a 3 días después </a:t>
            </a: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</a:t>
            </a: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 mejoría brusca, desaparecen lesiones en orden inverso.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Puede haber descamación fina en zonas confluentes con discreta hiperpigmentación cobriza residual.</a:t>
            </a:r>
            <a:endParaRPr lang="es-ES" sz="1400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12290" name="Picture 2" descr="Brote de sarampión: lo que necesitas saber - Infobae">
            <a:extLst>
              <a:ext uri="{FF2B5EF4-FFF2-40B4-BE49-F238E27FC236}">
                <a16:creationId xmlns:a16="http://schemas.microsoft.com/office/drawing/2014/main" id="{31CDFFBA-A455-406A-AED5-6DC0785F2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46" t="3802"/>
          <a:stretch/>
        </p:blipFill>
        <p:spPr bwMode="auto">
          <a:xfrm>
            <a:off x="9398861" y="1772129"/>
            <a:ext cx="2306128" cy="18044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532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278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06202" y="986639"/>
            <a:ext cx="498979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Manifestaciones poco frecuentes: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AD1FBE30-0592-490B-9BC7-731B9317B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245158"/>
              </p:ext>
            </p:extLst>
          </p:nvPr>
        </p:nvGraphicFramePr>
        <p:xfrm>
          <a:off x="1223010" y="1415557"/>
          <a:ext cx="9745980" cy="271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4" name="Picture 2" descr="Linda niña de dibujos animados aislado en un fondo blanco | Dibujo bebe  niña, Arte infantil, Dibujos animados de chicas">
            <a:extLst>
              <a:ext uri="{FF2B5EF4-FFF2-40B4-BE49-F238E27FC236}">
                <a16:creationId xmlns:a16="http://schemas.microsoft.com/office/drawing/2014/main" id="{DF89F11F-2A8F-4CA7-9051-648EB12BE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" y="3009995"/>
            <a:ext cx="1325563" cy="13255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883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2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AD1FBE30-0592-490B-9BC7-731B9317B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454080"/>
              </p:ext>
            </p:extLst>
          </p:nvPr>
        </p:nvGraphicFramePr>
        <p:xfrm>
          <a:off x="1223010" y="1763561"/>
          <a:ext cx="9745980" cy="231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C3F9B837-EC17-4074-9C07-39FA809233EA}"/>
              </a:ext>
            </a:extLst>
          </p:cNvPr>
          <p:cNvSpPr txBox="1"/>
          <p:nvPr/>
        </p:nvSpPr>
        <p:spPr>
          <a:xfrm>
            <a:off x="1223010" y="1116169"/>
            <a:ext cx="4989798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b="1" u="sng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Manifestaciones poco frecuentes:</a:t>
            </a:r>
          </a:p>
        </p:txBody>
      </p:sp>
      <p:pic>
        <p:nvPicPr>
          <p:cNvPr id="14338" name="Picture 2" descr="VACUNAS son mi mejor escudo, prevenir es mejor que curar.">
            <a:extLst>
              <a:ext uri="{FF2B5EF4-FFF2-40B4-BE49-F238E27FC236}">
                <a16:creationId xmlns:a16="http://schemas.microsoft.com/office/drawing/2014/main" id="{00055BF2-4FD5-4A84-8DEE-4F6574436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17" y="365125"/>
            <a:ext cx="2237026" cy="16519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1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11EDEB7-60D3-4038-B7E1-C642D6B0CD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0789968"/>
              </p:ext>
            </p:extLst>
          </p:nvPr>
        </p:nvGraphicFramePr>
        <p:xfrm>
          <a:off x="394057" y="1005187"/>
          <a:ext cx="11403886" cy="4107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27249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28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838200" y="704447"/>
            <a:ext cx="184762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00AAA7"/>
                </a:solidFill>
                <a:sym typeface="Wingdings" panose="05000000000000000000" pitchFamily="2" charset="2"/>
              </a:rPr>
              <a:t>Diagnóstico: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725EF7-742A-4D60-B1DD-77FF16577F7B}"/>
              </a:ext>
            </a:extLst>
          </p:cNvPr>
          <p:cNvSpPr txBox="1"/>
          <p:nvPr/>
        </p:nvSpPr>
        <p:spPr>
          <a:xfrm>
            <a:off x="744984" y="3238380"/>
            <a:ext cx="318171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</a:rPr>
              <a:t>-Detectan 1-2 días del exantema.</a:t>
            </a:r>
          </a:p>
          <a:p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</a:rPr>
              <a:t>-Pico 2-4 semanas. </a:t>
            </a:r>
          </a:p>
          <a:p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</a:rPr>
              <a:t>-IgG positivo por la vacunación. </a:t>
            </a:r>
          </a:p>
        </p:txBody>
      </p:sp>
      <p:pic>
        <p:nvPicPr>
          <p:cNvPr id="15362" name="Picture 2" descr="Las complicaciones del sarampión son graves y diversas - Noticias médicas -  IntraMed">
            <a:extLst>
              <a:ext uri="{FF2B5EF4-FFF2-40B4-BE49-F238E27FC236}">
                <a16:creationId xmlns:a16="http://schemas.microsoft.com/office/drawing/2014/main" id="{BD2BBDA1-DEA7-4351-AC1E-0B596AC2B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03" y="1199817"/>
            <a:ext cx="2543773" cy="17543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D142089-98F5-4DB3-B0CA-47562D8EBED0}"/>
              </a:ext>
            </a:extLst>
          </p:cNvPr>
          <p:cNvSpPr txBox="1"/>
          <p:nvPr/>
        </p:nvSpPr>
        <p:spPr>
          <a:xfrm>
            <a:off x="8327568" y="1291872"/>
            <a:ext cx="32483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Montserrat" panose="00000500000000000000" pitchFamily="50" charset="0"/>
              </a:rPr>
              <a:t>-Células </a:t>
            </a:r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</a:rPr>
              <a:t>gigantes</a:t>
            </a:r>
            <a:r>
              <a:rPr lang="es-CO" sz="1400" dirty="0">
                <a:latin typeface="Montserrat" panose="00000500000000000000" pitchFamily="50" charset="0"/>
              </a:rPr>
              <a:t> multinucleadas en los tejidos linfoides.</a:t>
            </a:r>
          </a:p>
          <a:p>
            <a:r>
              <a:rPr lang="es-CO" sz="1400" dirty="0">
                <a:latin typeface="Montserrat" panose="00000500000000000000" pitchFamily="50" charset="0"/>
              </a:rPr>
              <a:t>-Hiperplasia epidérmica, paraqueratosis focal, leve espongiosis, infiltrado linfoide perivascular inespecífico.</a:t>
            </a:r>
          </a:p>
        </p:txBody>
      </p:sp>
    </p:spTree>
    <p:extLst>
      <p:ext uri="{BB962C8B-B14F-4D97-AF65-F5344CB8AC3E}">
        <p14:creationId xmlns:p14="http://schemas.microsoft.com/office/powerpoint/2010/main" val="59476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643670" y="1027906"/>
            <a:ext cx="184762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00AAA7"/>
                </a:solidFill>
                <a:sym typeface="Wingdings" panose="05000000000000000000" pitchFamily="2" charset="2"/>
              </a:rPr>
              <a:t>Tratamiento: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708B1B8-80CE-4E55-A7CF-66702A494726}"/>
              </a:ext>
            </a:extLst>
          </p:cNvPr>
          <p:cNvSpPr txBox="1"/>
          <p:nvPr/>
        </p:nvSpPr>
        <p:spPr>
          <a:xfrm>
            <a:off x="1893504" y="1582625"/>
            <a:ext cx="8768578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Sintomático.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u="sng" dirty="0">
                <a:solidFill>
                  <a:srgbClr val="112C45"/>
                </a:solidFill>
                <a:latin typeface="Montserrat" panose="00000500000000000000" pitchFamily="50" charset="0"/>
              </a:rPr>
              <a:t>Vitamina A.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200.000 UI 2 días consecutivos.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Reduce complicaciones y morbimortalidad.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Inmunoglobulina IV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administrar en los primeros 6 días posterior a exposición en niños pequeños no vacunados o inmunosuprimidos.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 Vacunación MMR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 efectiva en 95% mayores de 15 meses.  </a:t>
            </a:r>
          </a:p>
        </p:txBody>
      </p:sp>
      <p:pic>
        <p:nvPicPr>
          <p:cNvPr id="16386" name="Picture 2" descr="Pin on Little Graphics">
            <a:extLst>
              <a:ext uri="{FF2B5EF4-FFF2-40B4-BE49-F238E27FC236}">
                <a16:creationId xmlns:a16="http://schemas.microsoft.com/office/drawing/2014/main" id="{E2C1358D-14F2-4CCB-969C-A2FBD5D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8501751" y="413469"/>
            <a:ext cx="3053931" cy="2177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738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2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838200" y="1017484"/>
            <a:ext cx="223624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8EBC18A-5621-45D9-96DD-732D18457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942238"/>
              </p:ext>
            </p:extLst>
          </p:nvPr>
        </p:nvGraphicFramePr>
        <p:xfrm>
          <a:off x="1136276" y="1427021"/>
          <a:ext cx="9919447" cy="2779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0" name="Picture 2" descr="Colonia de bacterias de dibujos animados Imagen Vector de stock - Alamy">
            <a:extLst>
              <a:ext uri="{FF2B5EF4-FFF2-40B4-BE49-F238E27FC236}">
                <a16:creationId xmlns:a16="http://schemas.microsoft.com/office/drawing/2014/main" id="{E0A73727-D380-4916-9214-3E311249B7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3271" r="8097" b="14717"/>
          <a:stretch/>
        </p:blipFill>
        <p:spPr bwMode="auto">
          <a:xfrm>
            <a:off x="4816778" y="3678967"/>
            <a:ext cx="2743200" cy="17520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5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36276" y="1127338"/>
            <a:ext cx="223624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8EBC18A-5621-45D9-96DD-732D18457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1953432"/>
              </p:ext>
            </p:extLst>
          </p:nvPr>
        </p:nvGraphicFramePr>
        <p:xfrm>
          <a:off x="1136276" y="1569033"/>
          <a:ext cx="9919447" cy="2596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4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DF6F4361-242D-4B1A-8AEA-F9C665563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93" y="3437329"/>
            <a:ext cx="1952012" cy="19323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60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82676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DEFINICIÓN</a:t>
            </a:r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8754C2-4D08-47DD-9DA8-DF2AD6BE55E9}"/>
              </a:ext>
            </a:extLst>
          </p:cNvPr>
          <p:cNvSpPr txBox="1"/>
          <p:nvPr/>
        </p:nvSpPr>
        <p:spPr>
          <a:xfrm>
            <a:off x="1318970" y="2047315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112C45"/>
                </a:solidFill>
                <a:latin typeface="Montserrat" panose="00000500000000000000" pitchFamily="50" charset="0"/>
              </a:rPr>
              <a:t>Exantema: 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erupción eritematosa difusa de extensión y distribución variable, autolimitada, formada por lesiones de características morfológicas variables.</a:t>
            </a:r>
          </a:p>
        </p:txBody>
      </p:sp>
      <p:pic>
        <p:nvPicPr>
          <p:cNvPr id="2050" name="Picture 2" descr="Exantema - Wikipedia, la enciclopedia libre">
            <a:extLst>
              <a:ext uri="{FF2B5EF4-FFF2-40B4-BE49-F238E27FC236}">
                <a16:creationId xmlns:a16="http://schemas.microsoft.com/office/drawing/2014/main" id="{0A5350BE-076A-4068-A792-BEADA9AD0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739" y="1789427"/>
            <a:ext cx="2559475" cy="24547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672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9230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220241" y="1126995"/>
            <a:ext cx="223624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8EBC18A-5621-45D9-96DD-732D18457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251728"/>
              </p:ext>
            </p:extLst>
          </p:nvPr>
        </p:nvGraphicFramePr>
        <p:xfrm>
          <a:off x="1220241" y="1598453"/>
          <a:ext cx="9919447" cy="244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58" name="Picture 2" descr="Minsal: Hay pocas posibilidades de brote de sarampión - Diario El Mundo">
            <a:extLst>
              <a:ext uri="{FF2B5EF4-FFF2-40B4-BE49-F238E27FC236}">
                <a16:creationId xmlns:a16="http://schemas.microsoft.com/office/drawing/2014/main" id="{F43CEB43-46B0-4DEA-ACC2-4966B6DB6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52" y="482724"/>
            <a:ext cx="2068317" cy="24412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27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457200" y="1875435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br>
              <a:rPr lang="es-ES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r>
              <a:rPr lang="es-ES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SARAMPIÓN ALEMÁN O DE LOS 3 DÍAS </a:t>
            </a:r>
            <a:endParaRPr lang="es-CO" sz="32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20483" name="Picture 2" descr="http://static.tuasaude.com/img/posts/2013/01/c5ab0611b2fbee34661f2d56adaf2700.jpeg">
            <a:extLst>
              <a:ext uri="{FF2B5EF4-FFF2-40B4-BE49-F238E27FC236}">
                <a16:creationId xmlns:a16="http://schemas.microsoft.com/office/drawing/2014/main" id="{229A16D4-CB5D-404B-B332-470E41715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557" y="237574"/>
            <a:ext cx="1989825" cy="16872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Imagen 4">
            <a:extLst>
              <a:ext uri="{FF2B5EF4-FFF2-40B4-BE49-F238E27FC236}">
                <a16:creationId xmlns:a16="http://schemas.microsoft.com/office/drawing/2014/main" id="{188A98AE-6151-4BB4-88E2-069A8300B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6" t="15074" r="22865" b="18073"/>
          <a:stretch>
            <a:fillRect/>
          </a:stretch>
        </p:blipFill>
        <p:spPr bwMode="auto">
          <a:xfrm>
            <a:off x="3774298" y="3157070"/>
            <a:ext cx="2254227" cy="16069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1" name="Imagen 1">
            <a:extLst>
              <a:ext uri="{FF2B5EF4-FFF2-40B4-BE49-F238E27FC236}">
                <a16:creationId xmlns:a16="http://schemas.microsoft.com/office/drawing/2014/main" id="{FB6B5A0D-6D44-4E5D-B2CD-81AC26D4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45" y="3101833"/>
            <a:ext cx="1916021" cy="17573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8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690207"/>
            <a:ext cx="10515600" cy="132556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667214" y="1708446"/>
            <a:ext cx="520589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Virus ARN del género </a:t>
            </a:r>
            <a:r>
              <a:rPr lang="es-ES" dirty="0" err="1">
                <a:solidFill>
                  <a:srgbClr val="112C45"/>
                </a:solidFill>
                <a:latin typeface="Montserrat" panose="00000500000000000000" pitchFamily="50" charset="0"/>
              </a:rPr>
              <a:t>rubivirus</a:t>
            </a: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Familia Togavirus.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Único reservorio es el hombre.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Distribución universal.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Brotes epidémicos cada 5 a 9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Primavera.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Transmite por gotas.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Incubación es de 12 a 23 días. </a:t>
            </a:r>
          </a:p>
        </p:txBody>
      </p:sp>
      <p:pic>
        <p:nvPicPr>
          <p:cNvPr id="21506" name="Picture 2" descr="Descubiertos los primeros parientes del virus de la rubeola en murciélagos  de Uganda y ratones de Alemania - Axon Comunicacion. Expertos en soluciones  integrales y formación en veterinaria">
            <a:extLst>
              <a:ext uri="{FF2B5EF4-FFF2-40B4-BE49-F238E27FC236}">
                <a16:creationId xmlns:a16="http://schemas.microsoft.com/office/drawing/2014/main" id="{4D34E2A9-BCFF-4E46-BBF9-2D3DC7130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548" y="1501881"/>
            <a:ext cx="3066427" cy="27214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44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8732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08646" y="1678217"/>
            <a:ext cx="8052607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Contagiosa desde los 5-7 días previos al inicio de la erupción hasta 3-5 días tras su aparición.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Proceso benigno autolimitado.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50 al 80% de los pacientes no se diagnostica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subclínica.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Adenopatías suboccipitales o cervicales.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Fase de viremia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 se aísla de muestras de faringe, piel, orina y heces. </a:t>
            </a:r>
          </a:p>
        </p:txBody>
      </p:sp>
      <p:pic>
        <p:nvPicPr>
          <p:cNvPr id="22530" name="Picture 2" descr="Rubéola | La Historia de las Vacunas">
            <a:extLst>
              <a:ext uri="{FF2B5EF4-FFF2-40B4-BE49-F238E27FC236}">
                <a16:creationId xmlns:a16="http://schemas.microsoft.com/office/drawing/2014/main" id="{C4D2AAB6-0945-4D33-81C9-EDFBBB94C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464" y="1317028"/>
            <a:ext cx="2524125" cy="2524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194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683342" y="1379533"/>
            <a:ext cx="120021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CEB139F-6864-4499-B103-73486C3D6271}"/>
              </a:ext>
            </a:extLst>
          </p:cNvPr>
          <p:cNvSpPr txBox="1"/>
          <p:nvPr/>
        </p:nvSpPr>
        <p:spPr>
          <a:xfrm>
            <a:off x="2038414" y="1379533"/>
            <a:ext cx="8830869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Pródromo: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1-5 días.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Tos, faringitis, dolor ocular, cefalea, náuseas.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Exantema puede ser el primer síntoma.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Erupción maculopapular: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Color rosado, de 1-4 </a:t>
            </a:r>
            <a:r>
              <a:rPr lang="es-ES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mm.</a:t>
            </a:r>
            <a:endParaRPr lang="es-ES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Inicia en cara, cuero cabelludo o región cervical y se generaliza.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Al progresar lesiones, desaparece en zonas previas.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Duración de 24 horas – 5 días.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Descamación fina.</a:t>
            </a:r>
          </a:p>
        </p:txBody>
      </p:sp>
      <p:pic>
        <p:nvPicPr>
          <p:cNvPr id="23554" name="Picture 2" descr="ᐈ Sarampión imágenes de stock, dibujos sarampion rubeola | descargar en  Depositphotos®">
            <a:extLst>
              <a:ext uri="{FF2B5EF4-FFF2-40B4-BE49-F238E27FC236}">
                <a16:creationId xmlns:a16="http://schemas.microsoft.com/office/drawing/2014/main" id="{5B291AC6-111E-4FC8-B7BC-A2A1650CC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60"/>
          <a:stretch/>
        </p:blipFill>
        <p:spPr bwMode="auto">
          <a:xfrm>
            <a:off x="8828662" y="453446"/>
            <a:ext cx="2282880" cy="23572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060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4892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677325" y="1211706"/>
            <a:ext cx="120021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AAA7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</a:t>
            </a:r>
            <a:endParaRPr lang="es-ES" sz="1400" b="1" dirty="0">
              <a:solidFill>
                <a:srgbClr val="00AAA7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CEB139F-6864-4499-B103-73486C3D6271}"/>
              </a:ext>
            </a:extLst>
          </p:cNvPr>
          <p:cNvSpPr txBox="1"/>
          <p:nvPr/>
        </p:nvSpPr>
        <p:spPr>
          <a:xfrm>
            <a:off x="1575547" y="1825607"/>
            <a:ext cx="9040906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Enantema: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20%.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Signos de Frochheimer: máculas puntiformes de color rojizo o lesiones petequiales en paladar blando.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Aparece en fase prodrómica o en los primeros días del exantema.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Fiebre, cefalea, mialgias, poliartritis.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Adenopatías retroauriculares, cervicales posteriores y suboccipitales.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Leucopenia o neutropenia. </a:t>
            </a:r>
          </a:p>
        </p:txBody>
      </p:sp>
      <p:pic>
        <p:nvPicPr>
          <p:cNvPr id="24578" name="Picture 2" descr="Enfermedades exantematicas | Mapa Mental">
            <a:extLst>
              <a:ext uri="{FF2B5EF4-FFF2-40B4-BE49-F238E27FC236}">
                <a16:creationId xmlns:a16="http://schemas.microsoft.com/office/drawing/2014/main" id="{A0A4C79B-618E-457F-827E-ABF6E301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725" y="548924"/>
            <a:ext cx="2505075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15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BB150DF-B9B5-46C6-8707-1EA83F62BF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0870696"/>
              </p:ext>
            </p:extLst>
          </p:nvPr>
        </p:nvGraphicFramePr>
        <p:xfrm>
          <a:off x="1470474" y="889259"/>
          <a:ext cx="11403886" cy="507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-3343183" y="46515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32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72986" y="1364532"/>
            <a:ext cx="20141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D1D5F6C-D8BB-448F-825B-6125598264FE}"/>
              </a:ext>
            </a:extLst>
          </p:cNvPr>
          <p:cNvSpPr txBox="1"/>
          <p:nvPr/>
        </p:nvSpPr>
        <p:spPr>
          <a:xfrm>
            <a:off x="9425950" y="1897847"/>
            <a:ext cx="26602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</a:rPr>
              <a:t>- Frotis faríngeo, orina u otros fluidos durante la fase de viremia.</a:t>
            </a:r>
          </a:p>
        </p:txBody>
      </p:sp>
      <p:pic>
        <p:nvPicPr>
          <p:cNvPr id="25602" name="Picture 2" descr="Inmunoglobulinas: qué debe saber un estudiante de medicina - Docsity">
            <a:extLst>
              <a:ext uri="{FF2B5EF4-FFF2-40B4-BE49-F238E27FC236}">
                <a16:creationId xmlns:a16="http://schemas.microsoft.com/office/drawing/2014/main" id="{D9EF5872-CBAF-4DC9-9B99-FD9DF271BC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11"/>
          <a:stretch/>
        </p:blipFill>
        <p:spPr bwMode="auto">
          <a:xfrm>
            <a:off x="1914617" y="1790718"/>
            <a:ext cx="2493034" cy="20720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09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050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08646" y="1630592"/>
            <a:ext cx="415864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 DIFERENCIAL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579512-1B7F-4D79-8E3D-71E07FBEFDBE}"/>
              </a:ext>
            </a:extLst>
          </p:cNvPr>
          <p:cNvSpPr txBox="1"/>
          <p:nvPr/>
        </p:nvSpPr>
        <p:spPr>
          <a:xfrm>
            <a:off x="1108646" y="2303582"/>
            <a:ext cx="4239160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Exantemas virales por: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Reovirus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Adenovirus.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Sarampión.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Escarlatina. </a:t>
            </a:r>
          </a:p>
        </p:txBody>
      </p:sp>
      <p:pic>
        <p:nvPicPr>
          <p:cNvPr id="26626" name="Picture 2" descr="Sarampión y Rubéola: Las Diferencias | Enfermagem Ilustrada">
            <a:extLst>
              <a:ext uri="{FF2B5EF4-FFF2-40B4-BE49-F238E27FC236}">
                <a16:creationId xmlns:a16="http://schemas.microsoft.com/office/drawing/2014/main" id="{5EB9EE32-D09F-4169-B64A-F7126465E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990" y="1644782"/>
            <a:ext cx="4983810" cy="26165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654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60482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055379" y="1882403"/>
            <a:ext cx="283304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TRATAMIENTO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579512-1B7F-4D79-8E3D-71E07FBEFDBE}"/>
              </a:ext>
            </a:extLst>
          </p:cNvPr>
          <p:cNvSpPr txBox="1"/>
          <p:nvPr/>
        </p:nvSpPr>
        <p:spPr>
          <a:xfrm>
            <a:off x="958625" y="2690959"/>
            <a:ext cx="6516535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Sintomático.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No deben asistir al colegio hasta 5 días después de inicio de erupción. </a:t>
            </a:r>
          </a:p>
          <a:p>
            <a:endParaRPr lang="es-ES" sz="2400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4" name="Picture 2" descr="Pin on Little Graphics">
            <a:extLst>
              <a:ext uri="{FF2B5EF4-FFF2-40B4-BE49-F238E27FC236}">
                <a16:creationId xmlns:a16="http://schemas.microsoft.com/office/drawing/2014/main" id="{68D80E80-5F42-41EC-9A79-F9283AA88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7989260" y="1767006"/>
            <a:ext cx="3053931" cy="2177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223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-2884977" y="81832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RUBEOLA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668539" y="1796399"/>
            <a:ext cx="31717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FC97764-28B7-4578-AC3F-366B69479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955671"/>
              </p:ext>
            </p:extLst>
          </p:nvPr>
        </p:nvGraphicFramePr>
        <p:xfrm>
          <a:off x="1510424" y="964332"/>
          <a:ext cx="11403886" cy="507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8152A7C-C8DB-48F3-B282-F23ACDBE9EE1}"/>
              </a:ext>
            </a:extLst>
          </p:cNvPr>
          <p:cNvSpPr txBox="1"/>
          <p:nvPr/>
        </p:nvSpPr>
        <p:spPr>
          <a:xfrm>
            <a:off x="688491" y="2318760"/>
            <a:ext cx="2853905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</a:rPr>
              <a:t>-Más frecuente.</a:t>
            </a:r>
          </a:p>
          <a:p>
            <a:pPr lvl="0"/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</a:rPr>
              <a:t>-Migratoria.</a:t>
            </a:r>
          </a:p>
          <a:p>
            <a:pPr lvl="0"/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</a:rPr>
              <a:t>-Articulaciones distales.</a:t>
            </a:r>
          </a:p>
          <a:p>
            <a:pPr lvl="0"/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</a:rPr>
              <a:t>-Mujeres 4/1.</a:t>
            </a:r>
          </a:p>
          <a:p>
            <a:pPr lvl="0"/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</a:rPr>
              <a:t>-Suele tener derrame articular persistente. </a:t>
            </a:r>
          </a:p>
        </p:txBody>
      </p:sp>
      <p:pic>
        <p:nvPicPr>
          <p:cNvPr id="10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BEF77F8C-1176-427B-BE5C-B7D6385BA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137" y="1796399"/>
            <a:ext cx="1992109" cy="19720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05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-2751246" y="313880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DEFINICIÓN</a:t>
            </a:r>
            <a:r>
              <a:rPr lang="es-CO" sz="4000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BA0A873-81B0-4383-972A-68C19A637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5594366"/>
              </p:ext>
            </p:extLst>
          </p:nvPr>
        </p:nvGraphicFramePr>
        <p:xfrm>
          <a:off x="1207873" y="1046425"/>
          <a:ext cx="11403886" cy="507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Conjunto de microorganismos patógenos | Vector Gratis">
            <a:extLst>
              <a:ext uri="{FF2B5EF4-FFF2-40B4-BE49-F238E27FC236}">
                <a16:creationId xmlns:a16="http://schemas.microsoft.com/office/drawing/2014/main" id="{048CF3A4-9AD3-4813-AE48-453C50B34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899" y="1558477"/>
            <a:ext cx="1545027" cy="15450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istema inmunitario niño niña | Vector Premium">
            <a:extLst>
              <a:ext uri="{FF2B5EF4-FFF2-40B4-BE49-F238E27FC236}">
                <a16:creationId xmlns:a16="http://schemas.microsoft.com/office/drawing/2014/main" id="{41397FD9-9EBA-4E0A-909C-D342FCDDB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296" y="1668208"/>
            <a:ext cx="1877381" cy="13255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ratamiento Médico Público, Ilustración De Medicamentos, Ilustración De  Dibujos Animados, Ilustración Médica Pública PNG y PSD para Descargar  Gratis | Pngtree">
            <a:extLst>
              <a:ext uri="{FF2B5EF4-FFF2-40B4-BE49-F238E27FC236}">
                <a16:creationId xmlns:a16="http://schemas.microsoft.com/office/drawing/2014/main" id="{346E9345-3D7C-4C83-8868-3E4448224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831" y="3801590"/>
            <a:ext cx="1751162" cy="17511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La dieta para domar la inflamación">
            <a:extLst>
              <a:ext uri="{FF2B5EF4-FFF2-40B4-BE49-F238E27FC236}">
                <a16:creationId xmlns:a16="http://schemas.microsoft.com/office/drawing/2014/main" id="{C44EAE5C-6224-468E-9DCE-53BE0325B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617" y="4065285"/>
            <a:ext cx="1922060" cy="12237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860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419100" y="2681672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</a:p>
          <a:p>
            <a:pPr algn="ctr"/>
            <a:r>
              <a:rPr lang="es-ES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O QUINTA ENFERMEDAD 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651" name="Picture 8" descr="http://doutissima.com.br/content/uploads/2014/04/eritema_infeccioso07.jpg">
            <a:extLst>
              <a:ext uri="{FF2B5EF4-FFF2-40B4-BE49-F238E27FC236}">
                <a16:creationId xmlns:a16="http://schemas.microsoft.com/office/drawing/2014/main" id="{8B5E045E-5121-49FD-AA51-0BC3A95B6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729" y="553018"/>
            <a:ext cx="2606441" cy="19520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http://cuidatusaludcondiane.com/wordpress/wp-content/uploads/2010/05/Quinta-enfermedad.jpg">
            <a:extLst>
              <a:ext uri="{FF2B5EF4-FFF2-40B4-BE49-F238E27FC236}">
                <a16:creationId xmlns:a16="http://schemas.microsoft.com/office/drawing/2014/main" id="{9823A61A-E81A-4BB5-84B5-7A7FC7B73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921" y="620331"/>
            <a:ext cx="2800350" cy="1638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49" name="Imagen 1">
            <a:extLst>
              <a:ext uri="{FF2B5EF4-FFF2-40B4-BE49-F238E27FC236}">
                <a16:creationId xmlns:a16="http://schemas.microsoft.com/office/drawing/2014/main" id="{54F9DC6E-F0FD-478C-AF00-C0ED0CE0B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236" y="445780"/>
            <a:ext cx="2590800" cy="21717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1363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515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579512-1B7F-4D79-8E3D-71E07FBEFDBE}"/>
              </a:ext>
            </a:extLst>
          </p:cNvPr>
          <p:cNvSpPr txBox="1"/>
          <p:nvPr/>
        </p:nvSpPr>
        <p:spPr>
          <a:xfrm>
            <a:off x="4998172" y="1738360"/>
            <a:ext cx="6516535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112C45"/>
                </a:solidFill>
                <a:latin typeface="Montserrat" panose="00000500000000000000" pitchFamily="50" charset="0"/>
              </a:rPr>
              <a:t>Parvovirus B-19.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Virus ADN de cadena única y sin envoltura.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Familia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Parvoviridae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, 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género </a:t>
            </a:r>
            <a:r>
              <a:rPr lang="es-CO" sz="2000" i="1" dirty="0" err="1">
                <a:solidFill>
                  <a:srgbClr val="112C45"/>
                </a:solidFill>
                <a:latin typeface="Montserrat" panose="00000500000000000000" pitchFamily="50" charset="0"/>
              </a:rPr>
              <a:t>Erythrovirus</a:t>
            </a:r>
            <a:r>
              <a:rPr lang="es-CO" sz="2000" i="1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  <a:endParaRPr lang="es-ES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Tropismo por las células progenitoras eritrocitarias.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60% de los adultos tiene Ac.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Primavera - verano.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112C45"/>
                </a:solidFill>
                <a:latin typeface="Montserrat" panose="00000500000000000000" pitchFamily="50" charset="0"/>
              </a:rPr>
              <a:t>Niños de 5 a 14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Transmisión por gotas.</a:t>
            </a:r>
          </a:p>
        </p:txBody>
      </p:sp>
      <p:pic>
        <p:nvPicPr>
          <p:cNvPr id="28674" name="Picture 2" descr="Ilustración de stock sobre Parvovirus B19 Structure Human Parvovirus B19  339731102">
            <a:extLst>
              <a:ext uri="{FF2B5EF4-FFF2-40B4-BE49-F238E27FC236}">
                <a16:creationId xmlns:a16="http://schemas.microsoft.com/office/drawing/2014/main" id="{AED91CAB-344D-43A6-89D5-17491B63D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6"/>
          <a:stretch/>
        </p:blipFill>
        <p:spPr bwMode="auto">
          <a:xfrm>
            <a:off x="1296418" y="1938876"/>
            <a:ext cx="2857500" cy="18562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352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515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843425" y="1545751"/>
            <a:ext cx="12916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DDDF5DF-1C6E-4BEE-99B5-80ACE11EE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99676"/>
              </p:ext>
            </p:extLst>
          </p:nvPr>
        </p:nvGraphicFramePr>
        <p:xfrm>
          <a:off x="838200" y="2063623"/>
          <a:ext cx="10738449" cy="208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Marcador de contenido 3">
            <a:extLst>
              <a:ext uri="{FF2B5EF4-FFF2-40B4-BE49-F238E27FC236}">
                <a16:creationId xmlns:a16="http://schemas.microsoft.com/office/drawing/2014/main" id="{FF2986E2-FB98-42FA-964E-EFADCF08C1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22" y="3429000"/>
            <a:ext cx="2387355" cy="2104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3156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08646" y="1536175"/>
            <a:ext cx="12916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5128841" y="1936285"/>
            <a:ext cx="6516535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Exantema en lengua y faringe.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Poliartritis simétrica, articulaciones manos, pies, muñecas, tobillos y rodillas.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Mejora 1 a 2 semanas, puede tener hiperpigmentación residual.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Recidivas con exposición solar intensa, situaciones de tensión emocional, cambios de temperatura, tras baño caliente o ejercicio físico.</a:t>
            </a:r>
          </a:p>
        </p:txBody>
      </p:sp>
      <p:pic>
        <p:nvPicPr>
          <p:cNvPr id="30722" name="Picture 2" descr="Eritema infeccioso - Síntomas y causas - Mayo Clinic">
            <a:extLst>
              <a:ext uri="{FF2B5EF4-FFF2-40B4-BE49-F238E27FC236}">
                <a16:creationId xmlns:a16="http://schemas.microsoft.com/office/drawing/2014/main" id="{9435C3FF-3C09-461E-AAB1-8EB5CDB2F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89" y="2106565"/>
            <a:ext cx="3048129" cy="20015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78;p3">
            <a:extLst>
              <a:ext uri="{FF2B5EF4-FFF2-40B4-BE49-F238E27FC236}">
                <a16:creationId xmlns:a16="http://schemas.microsoft.com/office/drawing/2014/main" id="{4066D11F-5495-4C65-90C5-61F668289F00}"/>
              </a:ext>
            </a:extLst>
          </p:cNvPr>
          <p:cNvSpPr/>
          <p:nvPr/>
        </p:nvSpPr>
        <p:spPr>
          <a:xfrm>
            <a:off x="7813" y="4108105"/>
            <a:ext cx="4669654" cy="2867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490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2204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001643" y="1808166"/>
            <a:ext cx="29484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4948236" y="1762227"/>
            <a:ext cx="6405564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Hidrops fetales, muerte fetal.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Crisis aplásicas en pacientes con hemoglobinopatías.</a:t>
            </a:r>
            <a:endParaRPr lang="es-CO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Casos aislados de encefalitis, neumonías, gastroenteritis.</a:t>
            </a:r>
            <a:endParaRPr lang="es-CO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Síndrome guante y calcetín.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Síndrome de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Gianotti-Crosti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: exantema,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linfadenopatía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, hepatitis anictérica.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Grave en inmunocomprometidos, embarazada y hemoglobinopatías. </a:t>
            </a:r>
          </a:p>
        </p:txBody>
      </p:sp>
      <p:pic>
        <p:nvPicPr>
          <p:cNvPr id="4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83FCBA5A-7307-4187-AF18-A41F005EE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814" y="2361266"/>
            <a:ext cx="1992109" cy="19720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65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1559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53034" y="1714027"/>
            <a:ext cx="22696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1952232" y="2407421"/>
            <a:ext cx="7307178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Clínico.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Determinación de Ac específicos (pico a los 7 a 20 días y bajan a las 4 a 5 semanas).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PCR.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u="sng" dirty="0">
                <a:solidFill>
                  <a:srgbClr val="112C45"/>
                </a:solidFill>
                <a:latin typeface="Montserrat" panose="00000500000000000000" pitchFamily="50" charset="0"/>
              </a:rPr>
              <a:t>Diagnóstico diferencial: 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sarampión atípico.</a:t>
            </a:r>
          </a:p>
        </p:txBody>
      </p:sp>
      <p:pic>
        <p:nvPicPr>
          <p:cNvPr id="31746" name="Picture 2" descr="Conjunto de iconos de análisis de sangre, estilo de dibujos animados |  Vector Premium">
            <a:extLst>
              <a:ext uri="{FF2B5EF4-FFF2-40B4-BE49-F238E27FC236}">
                <a16:creationId xmlns:a16="http://schemas.microsoft.com/office/drawing/2014/main" id="{8BCFDDEE-C980-412B-BEC9-B879853CD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722" y="1841162"/>
            <a:ext cx="2269646" cy="22696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006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4267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ERITEMA INFECCIOSO 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522926" y="1738073"/>
            <a:ext cx="263773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TRATAMIENTO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1522926" y="2541996"/>
            <a:ext cx="547485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Artritis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AINES.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Inmunocomprometido con anemia crónica inmunoglobulina. </a:t>
            </a:r>
            <a:endParaRPr lang="es-ES" sz="2400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pic>
        <p:nvPicPr>
          <p:cNvPr id="4" name="Picture 2" descr="Pin on Little Graphics">
            <a:extLst>
              <a:ext uri="{FF2B5EF4-FFF2-40B4-BE49-F238E27FC236}">
                <a16:creationId xmlns:a16="http://schemas.microsoft.com/office/drawing/2014/main" id="{7591271E-C712-42C3-BCF3-03DD22969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7615143" y="1868241"/>
            <a:ext cx="3053931" cy="2177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51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419100" y="1857840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 O SEXTA ENFERMEDAD</a:t>
            </a:r>
            <a:endParaRPr lang="es-CO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32770" name="Marcador de contenido 3">
            <a:extLst>
              <a:ext uri="{FF2B5EF4-FFF2-40B4-BE49-F238E27FC236}">
                <a16:creationId xmlns:a16="http://schemas.microsoft.com/office/drawing/2014/main" id="{EAFFB77B-62EE-4CAC-94D9-FE0F6318BA76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28" y="466725"/>
            <a:ext cx="2152650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69" name="Imagen 8">
            <a:extLst>
              <a:ext uri="{FF2B5EF4-FFF2-40B4-BE49-F238E27FC236}">
                <a16:creationId xmlns:a16="http://schemas.microsoft.com/office/drawing/2014/main" id="{39B901FA-09BA-44A9-B028-F845DDB2C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083" y="3485956"/>
            <a:ext cx="2056807" cy="16634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7478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6722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4928014" y="1997839"/>
            <a:ext cx="5474851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Herpes virus humano tipo 6-HHV6.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Género </a:t>
            </a:r>
            <a:r>
              <a:rPr lang="es-CO" sz="2000" i="1" dirty="0" err="1">
                <a:solidFill>
                  <a:srgbClr val="112C45"/>
                </a:solidFill>
                <a:latin typeface="Montserrat" panose="00000500000000000000" pitchFamily="50" charset="0"/>
              </a:rPr>
              <a:t>Roseolovirus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, subfamilia </a:t>
            </a:r>
            <a:r>
              <a:rPr lang="es-CO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Betaherpesviridae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  <a:endParaRPr lang="es-ES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Más frecuente en primeros 2 años.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Ocurre en el 20% de los niños que se infectan por HHV 6.</a:t>
            </a:r>
            <a:endParaRPr lang="es-ES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Primavera y otoño.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Transmisión por saliva contaminada y por hemoderivados.</a:t>
            </a:r>
          </a:p>
        </p:txBody>
      </p:sp>
      <p:sp>
        <p:nvSpPr>
          <p:cNvPr id="5" name="AutoShape 2" descr="Risk of MS Increases with Human Herpes Virus 6, Study Suggests">
            <a:extLst>
              <a:ext uri="{FF2B5EF4-FFF2-40B4-BE49-F238E27FC236}">
                <a16:creationId xmlns:a16="http://schemas.microsoft.com/office/drawing/2014/main" id="{4517F4EF-94EE-4FA0-BD17-501FD6BA9B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3796" name="Picture 4" descr="Risk of MS Increases with Human Herpes Virus 6, Study Suggests">
            <a:extLst>
              <a:ext uri="{FF2B5EF4-FFF2-40B4-BE49-F238E27FC236}">
                <a16:creationId xmlns:a16="http://schemas.microsoft.com/office/drawing/2014/main" id="{9751D268-F399-4FF5-AB6A-2185A509F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97" y="1890179"/>
            <a:ext cx="3255789" cy="21716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304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6911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962240" y="1690688"/>
            <a:ext cx="136023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35DDEB-5338-4873-98E7-7CC0B49C4599}"/>
              </a:ext>
            </a:extLst>
          </p:cNvPr>
          <p:cNvSpPr txBox="1"/>
          <p:nvPr/>
        </p:nvSpPr>
        <p:spPr>
          <a:xfrm>
            <a:off x="4962240" y="2297559"/>
            <a:ext cx="6901703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Incubación 15 días, sin fase prodrómica.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Fiebre 3 – 5 días.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Cae la fiebre y aparece el exantema maculopapular discreto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Desaparece en horas.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Adenopatías occipitales.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Asociación con convulsiones febriles.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Edema palpebral y peri orbitario (signo de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Berliner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).</a:t>
            </a:r>
            <a:endParaRPr lang="es-CO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D190A3-C537-4209-A6E8-2A7535D965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13" y="1544856"/>
            <a:ext cx="2946770" cy="23920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007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81788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GENERALIDADES</a:t>
            </a:r>
            <a:r>
              <a:rPr lang="es-CO" sz="3600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29542DE-216F-422F-B81F-09436B707DEB}"/>
              </a:ext>
            </a:extLst>
          </p:cNvPr>
          <p:cNvSpPr txBox="1"/>
          <p:nvPr/>
        </p:nvSpPr>
        <p:spPr>
          <a:xfrm>
            <a:off x="1070186" y="1770577"/>
            <a:ext cx="7227921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Exantema viral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 manifestación de primo infección.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Puede acompañarse de síntomas generales.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Puede asociarse a lesiones en mucosas.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La clasificación se da por características clínicas.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Solo en algunas situaciones como embarazo, inmunosupresión o situación de riesgo es necesario reconocer el agente causal.  </a:t>
            </a:r>
          </a:p>
        </p:txBody>
      </p:sp>
      <p:pic>
        <p:nvPicPr>
          <p:cNvPr id="4098" name="Picture 2" descr="Pin en Pintar amb aquarel·la">
            <a:extLst>
              <a:ext uri="{FF2B5EF4-FFF2-40B4-BE49-F238E27FC236}">
                <a16:creationId xmlns:a16="http://schemas.microsoft.com/office/drawing/2014/main" id="{90298339-8EE7-4D09-A21D-951B94984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07" y="1555132"/>
            <a:ext cx="2617534" cy="26776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659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</a:t>
            </a:r>
            <a:endParaRPr lang="es-CO" sz="32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241811" y="1352254"/>
            <a:ext cx="218319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DIAGNÓSTICO:  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6ECD5BB-C4AB-4585-9192-5CEB9AD13B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141433"/>
              </p:ext>
            </p:extLst>
          </p:nvPr>
        </p:nvGraphicFramePr>
        <p:xfrm>
          <a:off x="2960351" y="1027906"/>
          <a:ext cx="11403886" cy="507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Conjunto de iconos de análisis de sangre, estilo de dibujos animados |  Vector Premium">
            <a:extLst>
              <a:ext uri="{FF2B5EF4-FFF2-40B4-BE49-F238E27FC236}">
                <a16:creationId xmlns:a16="http://schemas.microsoft.com/office/drawing/2014/main" id="{A7EDA735-AFEB-40DD-B8B1-E7A97D542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46" y="1954737"/>
            <a:ext cx="2183193" cy="21831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5194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41066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801105" y="1536175"/>
            <a:ext cx="588695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DIAGNÓSTICOS DIFERENCIALES: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741730" y="2137839"/>
            <a:ext cx="3002854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Rubeola.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Sarampión.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Escarlatina.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Mononucleosis.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112C45"/>
                </a:solidFill>
                <a:latin typeface="Montserrat" panose="00000500000000000000" pitchFamily="50" charset="0"/>
              </a:rPr>
              <a:t>Toxicodermias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</a:p>
        </p:txBody>
      </p:sp>
      <p:pic>
        <p:nvPicPr>
          <p:cNvPr id="34818" name="Picture 2" descr="Personaje De Dibujos Animados Que Se Pregunta Del Niño Pequeño Ilustración  del Vector - Ilustración de personaje, niño: 83708066">
            <a:extLst>
              <a:ext uri="{FF2B5EF4-FFF2-40B4-BE49-F238E27FC236}">
                <a16:creationId xmlns:a16="http://schemas.microsoft.com/office/drawing/2014/main" id="{9BECE7A0-6330-4CB2-946F-942FB2B79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072" y="1794669"/>
            <a:ext cx="3268662" cy="32686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3240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2758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SÚBITO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08646" y="1536175"/>
            <a:ext cx="27546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215337" y="2206231"/>
            <a:ext cx="8146354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Convulsiones (generalmente febriles).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u="sng" dirty="0">
                <a:solidFill>
                  <a:srgbClr val="112C45"/>
                </a:solidFill>
                <a:latin typeface="Montserrat" panose="00000500000000000000" pitchFamily="50" charset="0"/>
              </a:rPr>
              <a:t>Raras: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Encefalitis.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Púrpura trombocitopénica.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Hepatitis, neumonitis, neuropatía, meningoencefalitis, trombocitopenia y encefalopatía.</a:t>
            </a:r>
          </a:p>
        </p:txBody>
      </p:sp>
      <p:pic>
        <p:nvPicPr>
          <p:cNvPr id="4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5A84B04F-06EE-48E1-9E3C-6DE3E599A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440" y="1970844"/>
            <a:ext cx="2313767" cy="22904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650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381000" y="2180007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35842" name="Picture 2">
            <a:extLst>
              <a:ext uri="{FF2B5EF4-FFF2-40B4-BE49-F238E27FC236}">
                <a16:creationId xmlns:a16="http://schemas.microsoft.com/office/drawing/2014/main" id="{BEAEDE9D-7545-4A06-B158-F76912298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40" y="819143"/>
            <a:ext cx="1987526" cy="23779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1" name="Imagen 3">
            <a:extLst>
              <a:ext uri="{FF2B5EF4-FFF2-40B4-BE49-F238E27FC236}">
                <a16:creationId xmlns:a16="http://schemas.microsoft.com/office/drawing/2014/main" id="{A7CB8996-BE0A-4F07-847F-501F96A05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787" y="2422695"/>
            <a:ext cx="2332223" cy="25116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7036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169276" y="1690688"/>
            <a:ext cx="7505134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Virus 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Varicela zoster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 VZV.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Humano es el único reservorio.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Transmisión por vía respiratoria aérea o por contacto directo.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Contagioso desde 2 días antes del brote hasta 5 días después.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Incubación de 14 a 17 días.  (Aislamiento 21 días, en inmunosuprimidos o IVIG 28 días).</a:t>
            </a:r>
          </a:p>
        </p:txBody>
      </p:sp>
      <p:pic>
        <p:nvPicPr>
          <p:cNvPr id="36866" name="Picture 2" descr="Sesiones Alza: Herpes Zoster: complicaciones poco frecuentes">
            <a:extLst>
              <a:ext uri="{FF2B5EF4-FFF2-40B4-BE49-F238E27FC236}">
                <a16:creationId xmlns:a16="http://schemas.microsoft.com/office/drawing/2014/main" id="{0584366B-0CEA-4FD1-A45A-2EC584EAA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56622"/>
            <a:ext cx="2680734" cy="26770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30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380169" y="1332336"/>
            <a:ext cx="17871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412202" y="1382286"/>
            <a:ext cx="6823751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Pródromo: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Infección de vía aérea superior.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Raras: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Máculas pequeñas, pápulas eritematosas que se transforman en vesículas de 2-3 mm con umbilicación central.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Halo eritematoso que da característica de gota de rocío sobre pétalo de rosa.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Las vesículas evolucionan a pústulas y luego a costras con hipopigmentación residual o cicatrices atróficas.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Lesiones similares en mucosas, sobre todo en paladar duro.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EEDB5F-A6B5-4711-A856-E33EC3E77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56346"/>
            <a:ext cx="2871093" cy="1886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24847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43613" y="67264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222232" y="1463312"/>
            <a:ext cx="18404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222232" y="2223791"/>
            <a:ext cx="903732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Pruriginosas.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“Imagen de cielo estrellado”.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TODOS los estadios.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Duración de 2 a 6 semanas.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Puede acompañarse de fiebre, cefalea, malestar general, mialgias y adenopatías de predominio latero cervicales.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A7B445-4498-475A-95AD-0A8A3FB43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209" y="915096"/>
            <a:ext cx="2460685" cy="28197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49481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184429" y="1440220"/>
            <a:ext cx="33474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5245184" y="1440220"/>
            <a:ext cx="5910603" cy="31700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Sobreinfección bacteriana.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Alteración del SNC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ataxia, encefalitis.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Síndrome de Reye.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Polirradiculitis y mielitis.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Síndrome de Guillén-Barré.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Neumonitis.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Otras glomerulonefritis, 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púrpura de </a:t>
            </a:r>
            <a:r>
              <a:rPr lang="es-ES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Schönlein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- Henoch, neuritis óptica, orquitis o pancreatitis.</a:t>
            </a:r>
            <a:endParaRPr lang="es-CO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Inmunosuprimidos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neumonitis, encefalitis, lesiones hemorrágicas.</a:t>
            </a: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 </a:t>
            </a:r>
          </a:p>
        </p:txBody>
      </p:sp>
      <p:pic>
        <p:nvPicPr>
          <p:cNvPr id="5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3615F1E7-4BE5-44B1-ACE9-FC7ADE57A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84" y="2086099"/>
            <a:ext cx="1992109" cy="19720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9971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62695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319294" y="1707386"/>
            <a:ext cx="21129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TRATAMIENTO: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970980" y="1514931"/>
            <a:ext cx="5901726" cy="34470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Sintomático.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Volver al colegio: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Una semana.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Todas las lesiones en costras.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En inmunosuprimidos o casos graves: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Aciclovir 1.500 mg/m2/d o 10-20mg/kg cada 8 horas durante 7-10 días.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Inmunizaciones pasivas: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Inmunoglobulinas (72-92 horas post exposición).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Vacunas virus atenuados de la cepa Oka.</a:t>
            </a:r>
            <a:endParaRPr lang="es-ES" sz="2000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pic>
        <p:nvPicPr>
          <p:cNvPr id="4" name="Picture 2" descr="Pin on Little Graphics">
            <a:extLst>
              <a:ext uri="{FF2B5EF4-FFF2-40B4-BE49-F238E27FC236}">
                <a16:creationId xmlns:a16="http://schemas.microsoft.com/office/drawing/2014/main" id="{EB41E369-DE2C-4FBE-93F5-4EEAB488EF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1006014" y="2175369"/>
            <a:ext cx="2674819" cy="19074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845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4716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VARICELA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989286" y="1529208"/>
            <a:ext cx="457474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MANEJO DE CONTACTOS: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6096000" y="1440338"/>
            <a:ext cx="5072250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Vacunación en las primeras 96 horas post exposición.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Aciclovir VO a partir de 7to día post exposición.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err="1">
                <a:solidFill>
                  <a:srgbClr val="112C45"/>
                </a:solidFill>
                <a:latin typeface="Montserrat" panose="00000500000000000000" pitchFamily="50" charset="0"/>
              </a:rPr>
              <a:t>Gamaglobulina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 específica: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 err="1">
                <a:solidFill>
                  <a:srgbClr val="112C45"/>
                </a:solidFill>
                <a:latin typeface="Montserrat" panose="00000500000000000000" pitchFamily="50" charset="0"/>
              </a:rPr>
              <a:t>Varitect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 aplicar lo antes posible (</a:t>
            </a:r>
            <a:r>
              <a:rPr lang="es-CO" sz="2400" dirty="0" err="1">
                <a:solidFill>
                  <a:srgbClr val="112C45"/>
                </a:solidFill>
                <a:latin typeface="Montserrat" panose="00000500000000000000" pitchFamily="50" charset="0"/>
              </a:rPr>
              <a:t>sln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 al 10%) 1ml/kg IV.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Neonatos.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Inmunosuprimidos.</a:t>
            </a:r>
          </a:p>
        </p:txBody>
      </p:sp>
      <p:pic>
        <p:nvPicPr>
          <p:cNvPr id="4" name="Picture 2" descr="Pin on Little Graphics">
            <a:extLst>
              <a:ext uri="{FF2B5EF4-FFF2-40B4-BE49-F238E27FC236}">
                <a16:creationId xmlns:a16="http://schemas.microsoft.com/office/drawing/2014/main" id="{D17EE5EE-902D-4ED8-A2A5-5AE0C2252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1749691" y="2001961"/>
            <a:ext cx="3053931" cy="2177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42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77951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SIEMPRE TENER EN CUENTA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29542DE-216F-422F-B81F-09436B707DEB}"/>
              </a:ext>
            </a:extLst>
          </p:cNvPr>
          <p:cNvSpPr txBox="1"/>
          <p:nvPr/>
        </p:nvSpPr>
        <p:spPr>
          <a:xfrm>
            <a:off x="1801820" y="1902566"/>
            <a:ext cx="4936678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Pródromos o síntomas asociados.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Contactos.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Viajes.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Vacunación.</a:t>
            </a:r>
          </a:p>
        </p:txBody>
      </p:sp>
      <p:pic>
        <p:nvPicPr>
          <p:cNvPr id="5122" name="Picture 2" descr="Viaje Tema Viajar Alrededor Del Mundo Ilustración De Dibujos Animados  Nadar, El Agua De Mar, Viajar, Playa PNG y PSD para Descargar Gratis |  Pngtree en 2020 | Imagenes de viaje, Ilustración">
            <a:extLst>
              <a:ext uri="{FF2B5EF4-FFF2-40B4-BE49-F238E27FC236}">
                <a16:creationId xmlns:a16="http://schemas.microsoft.com/office/drawing/2014/main" id="{9B6980B3-E2EA-4A76-A6B6-D7C2D6A02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641" y="1507040"/>
            <a:ext cx="3559834" cy="35598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095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552265" y="2172096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HERPES ZOSTER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37890" name="Imagen 3">
            <a:extLst>
              <a:ext uri="{FF2B5EF4-FFF2-40B4-BE49-F238E27FC236}">
                <a16:creationId xmlns:a16="http://schemas.microsoft.com/office/drawing/2014/main" id="{CE5BAE69-36EC-4C29-B7D2-E6D9D40E8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59" y="697931"/>
            <a:ext cx="2438400" cy="23907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9" name="Imagen 4">
            <a:extLst>
              <a:ext uri="{FF2B5EF4-FFF2-40B4-BE49-F238E27FC236}">
                <a16:creationId xmlns:a16="http://schemas.microsoft.com/office/drawing/2014/main" id="{619F0DC9-81E6-4E22-A1B1-05F9C37A6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404" y="2356644"/>
            <a:ext cx="2095500" cy="23717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3">
            <a:extLst>
              <a:ext uri="{FF2B5EF4-FFF2-40B4-BE49-F238E27FC236}">
                <a16:creationId xmlns:a16="http://schemas.microsoft.com/office/drawing/2014/main" id="{0A17CC6D-2A6D-4B37-A53D-168E4D66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1FC6B47-B938-4884-8162-6E00CA0C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19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55150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52642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HERPES ZOSTER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568247" y="1550270"/>
            <a:ext cx="83058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Base eritematosa en dermatoma, con múltiples lesiones vesiculares con distribución “en ramillete”.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Más frecuente en tórax.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Síndrome de Ramsay-Hunt: afecta nervios faciales y auditivo, puede provocar parálisis facial, sordera, vértigo y </a:t>
            </a:r>
            <a:r>
              <a:rPr lang="es-ES" sz="2400" dirty="0" err="1">
                <a:solidFill>
                  <a:srgbClr val="112C45"/>
                </a:solidFill>
                <a:latin typeface="Montserrat" panose="00000500000000000000" pitchFamily="50" charset="0"/>
              </a:rPr>
              <a:t>tinitus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</a:p>
        </p:txBody>
      </p:sp>
      <p:pic>
        <p:nvPicPr>
          <p:cNvPr id="38914" name="Picture 2" descr="Zóster - Síntomas y causas - Mayo Clinic">
            <a:extLst>
              <a:ext uri="{FF2B5EF4-FFF2-40B4-BE49-F238E27FC236}">
                <a16:creationId xmlns:a16="http://schemas.microsoft.com/office/drawing/2014/main" id="{F0A2B907-3256-43A5-81B9-CA7431B19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101" y="730481"/>
            <a:ext cx="2743303" cy="27823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0930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584515" y="1820622"/>
            <a:ext cx="325951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584515" y="2596718"/>
            <a:ext cx="83058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Inmunosuprimidos.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Herpes zoster generalizado.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Alteración pulmonar, hepática y del sistema nervioso central.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49505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HERPES ZOSTER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9DF162B1-9596-4FF4-A790-53722F074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723" y="2235951"/>
            <a:ext cx="2386145" cy="23620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8731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419100" y="1988344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ENFERMEDAD MANO PIE-BOCA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0A17CC6D-2A6D-4B37-A53D-168E4D66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1FC6B47-B938-4884-8162-6E00CA0C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19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9" name="Marcador de contenido 3">
            <a:extLst>
              <a:ext uri="{FF2B5EF4-FFF2-40B4-BE49-F238E27FC236}">
                <a16:creationId xmlns:a16="http://schemas.microsoft.com/office/drawing/2014/main" id="{C99DF75C-554D-4A1E-BF5C-F02D2D8E46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4193467" y="2928788"/>
            <a:ext cx="3425503" cy="22576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607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882281" y="2072427"/>
            <a:ext cx="6951653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Coxsackie A 16.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Virus RNA.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Familia </a:t>
            </a:r>
            <a:r>
              <a:rPr lang="es-CO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Picornaviridae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, género </a:t>
            </a:r>
            <a:r>
              <a:rPr lang="es-CO" sz="2000" i="1" dirty="0">
                <a:solidFill>
                  <a:srgbClr val="112C45"/>
                </a:solidFill>
                <a:latin typeface="Montserrat" panose="00000500000000000000" pitchFamily="50" charset="0"/>
              </a:rPr>
              <a:t>Enterovirus.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Transmisión fecal – oral.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Incubación 3 – 6 días.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Otros: Coxsackie A5, A7, A9, A10, B2, B3, B5 y enterovirus 71.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Niños de 2 a 7 años.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Verano y otoño.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Incubación de 4 a 6 días. 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6520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ENFERMEDAD MANO PIE BOCA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44034" name="Picture 2" descr="Coxsackievirus A16 - microbewiki">
            <a:extLst>
              <a:ext uri="{FF2B5EF4-FFF2-40B4-BE49-F238E27FC236}">
                <a16:creationId xmlns:a16="http://schemas.microsoft.com/office/drawing/2014/main" id="{527499B4-60C4-4CDB-A33F-8289F8739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116" y="1690688"/>
            <a:ext cx="2194718" cy="21947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5789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963370" y="1567458"/>
            <a:ext cx="143959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5457659" y="1828260"/>
            <a:ext cx="6045095" cy="31393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112C45"/>
                </a:solidFill>
                <a:latin typeface="Montserrat" panose="00000500000000000000" pitchFamily="50" charset="0"/>
              </a:rPr>
              <a:t>Pródromos: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2-4 días.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Fiebre, pérdida de apetito.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Odinofagia, dolor abdominal. </a:t>
            </a:r>
          </a:p>
          <a:p>
            <a:r>
              <a:rPr lang="es-ES" u="sng" dirty="0">
                <a:solidFill>
                  <a:srgbClr val="112C45"/>
                </a:solidFill>
                <a:latin typeface="Montserrat" panose="00000500000000000000" pitchFamily="50" charset="0"/>
              </a:rPr>
              <a:t>Exantema: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Inician máculas-pápulas en zona lateral y dorsal de manos y pies.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Brote eritematoso macular en cara, brazos y glúteos.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Aftas dolorosas.</a:t>
            </a:r>
          </a:p>
          <a:p>
            <a:r>
              <a:rPr lang="es-ES" u="sng" dirty="0">
                <a:solidFill>
                  <a:srgbClr val="112C45"/>
                </a:solidFill>
                <a:latin typeface="Montserrat" panose="00000500000000000000" pitchFamily="50" charset="0"/>
              </a:rPr>
              <a:t>Resolución: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10 días.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6378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ENFERMEDAD MANO PIE BOCA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1242695-7350-4D00-A28E-9E6325DA0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783" y="1828260"/>
            <a:ext cx="2577026" cy="1325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66EC76A-AE7B-4571-93AA-AABDDDA07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403" y="2424255"/>
            <a:ext cx="1960185" cy="15601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41262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5271062" y="2460192"/>
            <a:ext cx="328078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5271061" y="3209678"/>
            <a:ext cx="5299333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Neumonitis.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Miocarditis (Coxsackie A7).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Meningitis.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Encefalitis (Enterovirus 71).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75310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ENFERMEDAD MANO PIE BOCA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D525F171-4C7C-4AE9-A66E-ED7BFC5BA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06" y="2022485"/>
            <a:ext cx="1992109" cy="19720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5420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602431" y="2375820"/>
            <a:ext cx="226964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602431" y="2907533"/>
            <a:ext cx="694182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Clínico.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Estudio histopatológico de las lesiones edema intra e intercelular con formación de ampollas subepidérmicas, necrosis epidérmica e infiltrado linfohistiocitario perivascular superficial.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Diagnóstico diferencial:  HSV oral. 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71817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ENFERMEDAD MANO PIE BOCA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Conjunto de iconos de análisis de sangre, estilo de dibujos animados |  Vector Premium">
            <a:extLst>
              <a:ext uri="{FF2B5EF4-FFF2-40B4-BE49-F238E27FC236}">
                <a16:creationId xmlns:a16="http://schemas.microsoft.com/office/drawing/2014/main" id="{C7F50C92-F9A9-484C-85C2-C7CBCC95A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920" y="1772710"/>
            <a:ext cx="2269646" cy="22696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6170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419100" y="2403475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POR ADENOVIRUS</a:t>
            </a:r>
            <a:endParaRPr lang="es-CO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0A17CC6D-2A6D-4B37-A53D-168E4D66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1FC6B47-B938-4884-8162-6E00CA0C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19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41986" name="Picture 2" descr="Exantemas en pediatría">
            <a:extLst>
              <a:ext uri="{FF2B5EF4-FFF2-40B4-BE49-F238E27FC236}">
                <a16:creationId xmlns:a16="http://schemas.microsoft.com/office/drawing/2014/main" id="{E3538EE5-CF0F-4F99-8383-2A9244CB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369" y="571130"/>
            <a:ext cx="2990850" cy="1524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Exantemas ramifinal2013.ppt [modo de compatibilidad]">
            <a:extLst>
              <a:ext uri="{FF2B5EF4-FFF2-40B4-BE49-F238E27FC236}">
                <a16:creationId xmlns:a16="http://schemas.microsoft.com/office/drawing/2014/main" id="{558F9994-911E-4453-B8C4-E9C56DA90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58" y="377577"/>
            <a:ext cx="2672772" cy="18893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943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993959" y="2496648"/>
            <a:ext cx="4110918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Montserrat" panose="00000500000000000000" pitchFamily="50" charset="0"/>
              </a:rPr>
              <a:t>Virus DNA.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Montserrat" panose="00000500000000000000" pitchFamily="50" charset="0"/>
              </a:rPr>
              <a:t>40 serotipos.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Montserrat" panose="00000500000000000000" pitchFamily="50" charset="0"/>
              </a:rPr>
              <a:t>6 meses a 5 años.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Montserrat" panose="00000500000000000000" pitchFamily="50" charset="0"/>
              </a:rPr>
              <a:t>Serotipos 1, 2, 3, 4, 7 y 21.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POR ADENOVIRUS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45058" name="Picture 2" descr="GeneProof Adenovirus PCR Kit">
            <a:extLst>
              <a:ext uri="{FF2B5EF4-FFF2-40B4-BE49-F238E27FC236}">
                <a16:creationId xmlns:a16="http://schemas.microsoft.com/office/drawing/2014/main" id="{F20FB2E8-1B70-4830-955E-130DD3142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307" y="2496648"/>
            <a:ext cx="3496574" cy="16317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31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FISIOPATOLOGÍA</a:t>
            </a:r>
            <a:endParaRPr lang="es-CO" sz="32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E386A50-FA2B-475F-9313-630E048FB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257768"/>
              </p:ext>
            </p:extLst>
          </p:nvPr>
        </p:nvGraphicFramePr>
        <p:xfrm>
          <a:off x="1136276" y="1161397"/>
          <a:ext cx="9919447" cy="292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Alteraciones en células neuronales y cardiacas en la infección por el virus  Zika - Universidad Veracruzana">
            <a:extLst>
              <a:ext uri="{FF2B5EF4-FFF2-40B4-BE49-F238E27FC236}">
                <a16:creationId xmlns:a16="http://schemas.microsoft.com/office/drawing/2014/main" id="{CA8165B3-F7EB-4A71-8CC7-A34BCE95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341592"/>
            <a:ext cx="3468190" cy="23550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872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1658460" y="1645518"/>
            <a:ext cx="13128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758214" y="1849721"/>
            <a:ext cx="6941820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Exantemas escarlatiniformes, </a:t>
            </a:r>
            <a:r>
              <a:rPr lang="es-ES" dirty="0" err="1">
                <a:solidFill>
                  <a:srgbClr val="112C45"/>
                </a:solidFill>
                <a:latin typeface="Montserrat" panose="00000500000000000000" pitchFamily="50" charset="0"/>
              </a:rPr>
              <a:t>rubeoliformes</a:t>
            </a: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 (semejantes a la rubeola).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Morbiliformes (semejantes al sarampión).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Roseoliformes (semejantes a un exantema súbito).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Petequiales.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12C45"/>
                </a:solidFill>
                <a:latin typeface="Montserrat" panose="00000500000000000000" pitchFamily="50" charset="0"/>
              </a:rPr>
              <a:t>Eritema exudativo multiforme.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</a:rPr>
              <a:t>Frecuentemente cursa con: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</a:rPr>
              <a:t>Faringitis.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</a:rPr>
              <a:t>Conjuntivitis.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</a:rPr>
              <a:t>Diarrea.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52415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POR ADENOVIRUS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362E8F-0F21-49A9-859C-3DAA50175298}"/>
              </a:ext>
            </a:extLst>
          </p:cNvPr>
          <p:cNvSpPr txBox="1"/>
          <p:nvPr/>
        </p:nvSpPr>
        <p:spPr>
          <a:xfrm>
            <a:off x="584516" y="3293343"/>
            <a:ext cx="6092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dirty="0"/>
          </a:p>
        </p:txBody>
      </p:sp>
      <p:pic>
        <p:nvPicPr>
          <p:cNvPr id="46082" name="Picture 2" descr="Exantemas en pediatría">
            <a:extLst>
              <a:ext uri="{FF2B5EF4-FFF2-40B4-BE49-F238E27FC236}">
                <a16:creationId xmlns:a16="http://schemas.microsoft.com/office/drawing/2014/main" id="{49B9591D-CEB6-4542-BFED-9FE6E0513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59" y="2314153"/>
            <a:ext cx="2214563" cy="16478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138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844968" y="2514318"/>
            <a:ext cx="324778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DIANGÓSTICO: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823796" y="3177044"/>
            <a:ext cx="694182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Aislamiento a partir de orina, sangre, aspirados nasofaríngeos o heces.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PCR DNA. 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5959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EXANTEMA POR ADENOVIRUS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Conjunto de iconos de análisis de sangre, estilo de dibujos animados |  Vector Premium">
            <a:extLst>
              <a:ext uri="{FF2B5EF4-FFF2-40B4-BE49-F238E27FC236}">
                <a16:creationId xmlns:a16="http://schemas.microsoft.com/office/drawing/2014/main" id="{83161E87-9093-4A79-956A-ACE47A457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93" y="1752371"/>
            <a:ext cx="2269646" cy="22696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6899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630663" y="2941451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HERPANGINA</a:t>
            </a:r>
            <a:endParaRPr lang="es-CO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7537" y="30463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0A17CC6D-2A6D-4B37-A53D-168E4D66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1FC6B47-B938-4884-8162-6E00CA0C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19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40962" name="Picture 2" descr="Herpangina">
            <a:extLst>
              <a:ext uri="{FF2B5EF4-FFF2-40B4-BE49-F238E27FC236}">
                <a16:creationId xmlns:a16="http://schemas.microsoft.com/office/drawing/2014/main" id="{8052400E-ADA3-4BD1-BAC0-3220D1A0B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636" y="712734"/>
            <a:ext cx="2857500" cy="23336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250C1DF-7C6F-4BDA-AAA3-A5E3BA460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765" y="561210"/>
            <a:ext cx="3126014" cy="2614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025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610387" y="2078057"/>
            <a:ext cx="694182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Niños entre 3 y 10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Verano y otoño.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Incubación entre 2 y 15 días.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Diversos enterovirus: 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Coxsackie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 virus 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A1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 al 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A10, A16, A22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, del 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B1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 al 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B5</a:t>
            </a: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, y los </a:t>
            </a:r>
            <a:r>
              <a:rPr lang="es-ES" sz="2400" i="1" dirty="0" err="1">
                <a:solidFill>
                  <a:srgbClr val="112C45"/>
                </a:solidFill>
                <a:latin typeface="Montserrat" panose="00000500000000000000" pitchFamily="50" charset="0"/>
              </a:rPr>
              <a:t>Echovirus</a:t>
            </a:r>
            <a:r>
              <a:rPr lang="es-ES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 3, 6, 9 11, 16, 17, 25 y 30.</a:t>
            </a:r>
            <a:endParaRPr lang="es-ES" sz="2400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74387" y="6126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HERPANGINA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47106" name="Picture 2" descr="Virus como zombis | El Comercio">
            <a:extLst>
              <a:ext uri="{FF2B5EF4-FFF2-40B4-BE49-F238E27FC236}">
                <a16:creationId xmlns:a16="http://schemas.microsoft.com/office/drawing/2014/main" id="{8320C74A-BB50-47C8-882F-27B056A6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13" y="1938258"/>
            <a:ext cx="3468145" cy="2139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981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838200" y="1120084"/>
            <a:ext cx="142716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087627" y="1659285"/>
            <a:ext cx="6941820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Síndrome febril de inicio brusco 4 o 5 días con odinofagia, náuseas, vómitos, disfagia y dolor abdominal.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Lesiones vesiculares de 1 a 2 mm de diámetro, en número aproximado de 15 o 20, con un borde eritematoso, localizadas en la faringe, amígdalas, úvula y paladar blando.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Se ulcera 2 a 3 días después y desaparece a los 4 a 5 días</a:t>
            </a:r>
            <a:r>
              <a:rPr lang="es-ES" sz="2800" dirty="0">
                <a:solidFill>
                  <a:srgbClr val="112C45"/>
                </a:solidFill>
                <a:latin typeface="Montserrat" panose="00000500000000000000" pitchFamily="50" charset="0"/>
              </a:rPr>
              <a:t>. 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HERPANGINA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862000-433C-41C7-AF24-9F3F23231D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57" y="1587454"/>
            <a:ext cx="3126014" cy="2614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3298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411980" y="2539282"/>
            <a:ext cx="24694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DIAGNÓSTICO: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411980" y="3069034"/>
            <a:ext cx="694182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Clínico.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12C45"/>
                </a:solidFill>
                <a:latin typeface="Montserrat" panose="00000500000000000000" pitchFamily="50" charset="0"/>
              </a:rPr>
              <a:t>Se puede aislar virus de las heces o lesiones.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74686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HERPANGINA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Conjunto de iconos de análisis de sangre, estilo de dibujos animados |  Vector Premium">
            <a:extLst>
              <a:ext uri="{FF2B5EF4-FFF2-40B4-BE49-F238E27FC236}">
                <a16:creationId xmlns:a16="http://schemas.microsoft.com/office/drawing/2014/main" id="{D0E2BAEF-A4AE-47F6-AD64-12DBBDC65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570" y="1845600"/>
            <a:ext cx="2269646" cy="22696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045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6202532" y="2629756"/>
            <a:ext cx="296070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latin typeface="Montserrat" panose="00000500000000000000" pitchFamily="50" charset="0"/>
                <a:sym typeface="Wingdings" panose="05000000000000000000" pitchFamily="2" charset="2"/>
              </a:rPr>
              <a:t>TRATAMIENTO: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6202533" y="3224697"/>
            <a:ext cx="29607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Sintomático.</a:t>
            </a:r>
            <a:endParaRPr lang="es-ES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50716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HERPANGINA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Pin on Little Graphics">
            <a:extLst>
              <a:ext uri="{FF2B5EF4-FFF2-40B4-BE49-F238E27FC236}">
                <a16:creationId xmlns:a16="http://schemas.microsoft.com/office/drawing/2014/main" id="{6E6376A9-55F9-484E-A74D-0520BF8C6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2"/>
          <a:stretch/>
        </p:blipFill>
        <p:spPr bwMode="auto">
          <a:xfrm>
            <a:off x="2614116" y="1894875"/>
            <a:ext cx="3053931" cy="2177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1715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5228712" y="1965324"/>
            <a:ext cx="737316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FIEBRE ESCARLATINA</a:t>
            </a:r>
            <a:endParaRPr lang="es-CO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FFFE8-536D-4C21-81B4-57AC12B8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BBB9A2-FF24-4D49-950D-06D2942C3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51402F-6720-40FB-B725-8BC776F0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781" y="2790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126072C-0BB2-47CA-8078-C72F601E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09EBCAA-66FC-44EC-BE14-6E5772A5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128CF5-CB73-411D-B41C-E2763A4D7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957C0E4-1AD1-4647-8AED-69086DD5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9334637-490A-40CB-90A8-E340E9AC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C9E3B-D295-4620-9F12-6766654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A5C5A57-9FEB-4C6C-A5F8-0EF3BC64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0A17CC6D-2A6D-4B37-A53D-168E4D66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61FC6B47-B938-4884-8162-6E00CA0C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19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1964A4C0-0558-400F-9871-A63335BC21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2" t="16775" r="8337" b="13509"/>
          <a:stretch/>
        </p:blipFill>
        <p:spPr>
          <a:xfrm>
            <a:off x="1381331" y="1040708"/>
            <a:ext cx="3657600" cy="35002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771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1022484" y="2436346"/>
            <a:ext cx="548769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i="1" dirty="0" err="1">
                <a:solidFill>
                  <a:srgbClr val="112C45"/>
                </a:solidFill>
                <a:latin typeface="Montserrat" panose="00000500000000000000" pitchFamily="50" charset="0"/>
              </a:rPr>
              <a:t>Estreptococcus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 </a:t>
            </a:r>
            <a:r>
              <a:rPr lang="es-CO" sz="2400" i="1" dirty="0" err="1">
                <a:solidFill>
                  <a:srgbClr val="112C45"/>
                </a:solidFill>
                <a:latin typeface="Montserrat" panose="00000500000000000000" pitchFamily="50" charset="0"/>
              </a:rPr>
              <a:t>pyogenes</a:t>
            </a:r>
            <a:r>
              <a:rPr lang="es-CO" sz="2400" i="1" dirty="0">
                <a:solidFill>
                  <a:srgbClr val="112C45"/>
                </a:solidFill>
                <a:latin typeface="Montserrat" panose="00000500000000000000" pitchFamily="50" charset="0"/>
              </a:rPr>
              <a:t> – S. Grupo 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</a:rPr>
              <a:t>Período de incubación de 7 días.</a:t>
            </a:r>
            <a:endParaRPr lang="es-ES" sz="3200" dirty="0">
              <a:solidFill>
                <a:srgbClr val="112C45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88890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FIEBRE ESCARLATINA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48130" name="Picture 2" descr="Streptococcus pyogenes, ¿qué es y cómo nos afecta? - MisionesOnline">
            <a:extLst>
              <a:ext uri="{FF2B5EF4-FFF2-40B4-BE49-F238E27FC236}">
                <a16:creationId xmlns:a16="http://schemas.microsoft.com/office/drawing/2014/main" id="{C68626BC-C7FD-4A61-8393-D9A07DD34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31" y="2038484"/>
            <a:ext cx="4334519" cy="24577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1627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4582432" y="1463272"/>
            <a:ext cx="236442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CLÍNICA: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4582432" y="1969939"/>
            <a:ext cx="6941820" cy="31700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Exantema al 2do día de la enfermedad.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Eritema difuso en región superior del tórax que se extiende progresivamente.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Rostro rubicundo con palidez peribucal.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Lengua en frambuesa.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Desaparece a los 7 días.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Deja una descamación residual.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Se asocia a faringitis.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Líneas de </a:t>
            </a:r>
            <a:r>
              <a:rPr lang="es-CO" sz="2000" dirty="0" err="1">
                <a:solidFill>
                  <a:srgbClr val="112C45"/>
                </a:solidFill>
                <a:latin typeface="Montserrat" panose="00000500000000000000" pitchFamily="50" charset="0"/>
              </a:rPr>
              <a:t>Pastia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</a:rPr>
              <a:t>Piel como “papel de lija”.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FIEBRE ESCARLATINA</a:t>
            </a:r>
            <a:endParaRPr lang="es-CO" sz="40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D21CC1-151F-4DF7-B569-1CEE9F1B6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43" y="2062584"/>
            <a:ext cx="2147565" cy="2198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FC8E5C8B-B833-4C5C-8C37-BFEC75508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081" y="1232744"/>
            <a:ext cx="1889077" cy="18566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189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TIPOS DE LESIÓN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E386A50-FA2B-475F-9313-630E048FB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2179559"/>
              </p:ext>
            </p:extLst>
          </p:nvPr>
        </p:nvGraphicFramePr>
        <p:xfrm>
          <a:off x="1034855" y="1267378"/>
          <a:ext cx="9919447" cy="301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 descr="Púrpura de Schöenlein-Henoch - HealthyChildren.org">
            <a:extLst>
              <a:ext uri="{FF2B5EF4-FFF2-40B4-BE49-F238E27FC236}">
                <a16:creationId xmlns:a16="http://schemas.microsoft.com/office/drawing/2014/main" id="{EF29E087-6AC7-4CEC-8F9A-9480EC643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2" r="27942"/>
          <a:stretch/>
        </p:blipFill>
        <p:spPr bwMode="auto">
          <a:xfrm>
            <a:off x="9727913" y="1990249"/>
            <a:ext cx="1690778" cy="2019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irus - Microbiologia II">
            <a:extLst>
              <a:ext uri="{FF2B5EF4-FFF2-40B4-BE49-F238E27FC236}">
                <a16:creationId xmlns:a16="http://schemas.microsoft.com/office/drawing/2014/main" id="{97EAF415-A4D0-41AE-9C54-9F5B2DAA4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82" y="2144470"/>
            <a:ext cx="2655092" cy="17700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672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3F1846-DD3B-4166-BD26-EC8809E7277A}"/>
              </a:ext>
            </a:extLst>
          </p:cNvPr>
          <p:cNvSpPr txBox="1"/>
          <p:nvPr/>
        </p:nvSpPr>
        <p:spPr>
          <a:xfrm>
            <a:off x="2222047" y="1661052"/>
            <a:ext cx="341735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F002A3-8EDD-4361-8E06-1283AC46618D}"/>
              </a:ext>
            </a:extLst>
          </p:cNvPr>
          <p:cNvSpPr txBox="1"/>
          <p:nvPr/>
        </p:nvSpPr>
        <p:spPr>
          <a:xfrm>
            <a:off x="6401811" y="1661052"/>
            <a:ext cx="3700977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Supurativas: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Otitis.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Sinusitis.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Mastoiditis.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Abscesos.</a:t>
            </a:r>
          </a:p>
          <a:p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NO supurativas: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Fiebre reumática.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12C45"/>
                </a:solidFill>
                <a:latin typeface="Montserrat" panose="00000500000000000000" pitchFamily="50" charset="0"/>
              </a:rPr>
              <a:t>Glomerulonefritis.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A27EEE-B761-41AC-A51D-13725D5BE2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FIEBRE ESCARLATINA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2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33D47F9A-9017-45E7-B5F0-C54B6AC9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988" y="2261505"/>
            <a:ext cx="1992109" cy="19720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7765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Sizzix Thinlits Die - Gracias (Thank You) | Cool words, Thank you quotes,  Sizzix">
            <a:extLst>
              <a:ext uri="{FF2B5EF4-FFF2-40B4-BE49-F238E27FC236}">
                <a16:creationId xmlns:a16="http://schemas.microsoft.com/office/drawing/2014/main" id="{5FFB87FF-7CB8-44D9-8A3F-1718B7D8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2965"/>
            <a:ext cx="6858000" cy="488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F2ACB53-18BB-4321-9C5D-683C02A40B62}"/>
              </a:ext>
            </a:extLst>
          </p:cNvPr>
          <p:cNvSpPr txBox="1"/>
          <p:nvPr/>
        </p:nvSpPr>
        <p:spPr>
          <a:xfrm rot="10800000" flipH="1" flipV="1">
            <a:off x="3925875" y="3830021"/>
            <a:ext cx="434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rgbClr val="112C45"/>
                </a:solidFill>
                <a:latin typeface="Montserrat" panose="00000500000000000000" pitchFamily="50" charset="0"/>
              </a:rPr>
              <a:t>Correo: 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5487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TIPOS DE LESIÓN</a:t>
            </a:r>
            <a:endParaRPr lang="es-CO" sz="3600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E386A50-FA2B-475F-9313-630E048FB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9578435"/>
              </p:ext>
            </p:extLst>
          </p:nvPr>
        </p:nvGraphicFramePr>
        <p:xfrm>
          <a:off x="1296331" y="1291189"/>
          <a:ext cx="9919447" cy="286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194" name="Picture 2" descr="Dengue, crónica de una epidemia anunciada: transmisión, cuadro clínico y  diagnóstico diferencial (II) - Medwave">
            <a:extLst>
              <a:ext uri="{FF2B5EF4-FFF2-40B4-BE49-F238E27FC236}">
                <a16:creationId xmlns:a16="http://schemas.microsoft.com/office/drawing/2014/main" id="{5ACADDD5-BC45-4AF5-9B6F-3E8CA39B9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29"/>
          <a:stretch/>
        </p:blipFill>
        <p:spPr bwMode="auto">
          <a:xfrm>
            <a:off x="4082483" y="2806532"/>
            <a:ext cx="2173571" cy="16287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ritrodermias">
            <a:extLst>
              <a:ext uri="{FF2B5EF4-FFF2-40B4-BE49-F238E27FC236}">
                <a16:creationId xmlns:a16="http://schemas.microsoft.com/office/drawing/2014/main" id="{FEDBA56B-6DBF-4BD5-A10B-B5734C7F6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49" y="2393942"/>
            <a:ext cx="1498840" cy="22319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77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FECA6-EA6A-425B-BAB4-305FD3F8F9E8}"/>
              </a:ext>
            </a:extLst>
          </p:cNvPr>
          <p:cNvSpPr txBox="1">
            <a:spLocks/>
          </p:cNvSpPr>
          <p:nvPr/>
        </p:nvSpPr>
        <p:spPr>
          <a:xfrm>
            <a:off x="579120" y="2103437"/>
            <a:ext cx="11353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latin typeface="+mn-lt"/>
              </a:rPr>
              <a:t>SARAMPIÓN</a:t>
            </a:r>
            <a:endParaRPr lang="es-CO" dirty="0">
              <a:latin typeface="Berlin Sans FB Demi" panose="020E0802020502020306" pitchFamily="34" charset="0"/>
            </a:endParaRPr>
          </a:p>
        </p:txBody>
      </p:sp>
      <p:pic>
        <p:nvPicPr>
          <p:cNvPr id="1028" name="Picture 6" descr="http://pequelia.es/files/2012/04/ni%C3%B1o-sarampion.jpg">
            <a:extLst>
              <a:ext uri="{FF2B5EF4-FFF2-40B4-BE49-F238E27FC236}">
                <a16:creationId xmlns:a16="http://schemas.microsoft.com/office/drawing/2014/main" id="{A137BC55-BF37-4462-8F21-B3943B851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2" y="1695449"/>
            <a:ext cx="2396534" cy="171925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AA88604-81E8-4AC2-93DB-7C60041C9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60" y="376110"/>
            <a:ext cx="2176876" cy="17076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43CDC84-101F-4E2D-A8BF-76181369D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2" y="2087962"/>
            <a:ext cx="3202275" cy="17192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">
            <a:extLst>
              <a:ext uri="{FF2B5EF4-FFF2-40B4-BE49-F238E27FC236}">
                <a16:creationId xmlns:a16="http://schemas.microsoft.com/office/drawing/2014/main" id="{DC629814-E620-4EFF-A1F8-316BB76D1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64" y="3428210"/>
            <a:ext cx="3650111" cy="17192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3B85EEA1-B39A-4F5E-8B9D-0C7E26C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F2651-7B9A-4363-99ED-B342B571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10AD24-C446-4D82-B131-F91675DD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F3373B-8688-41E2-9844-1340A4E9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2064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3598</TotalTime>
  <Words>2691</Words>
  <Application>Microsoft Office PowerPoint</Application>
  <PresentationFormat>Panorámica</PresentationFormat>
  <Paragraphs>604</Paragraphs>
  <Slides>71</Slides>
  <Notes>68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71</vt:i4>
      </vt:variant>
    </vt:vector>
  </HeadingPairs>
  <TitlesOfParts>
    <vt:vector size="77" baseType="lpstr">
      <vt:lpstr>Arial</vt:lpstr>
      <vt:lpstr>Berlin Sans FB Demi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Rendón Díez</dc:creator>
  <cp:lastModifiedBy>Sentire Taller SAS</cp:lastModifiedBy>
  <cp:revision>58</cp:revision>
  <dcterms:created xsi:type="dcterms:W3CDTF">2020-11-03T20:49:41Z</dcterms:created>
  <dcterms:modified xsi:type="dcterms:W3CDTF">2020-11-11T02:25:49Z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912095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