
<file path=[Content_Types].xml><?xml version="1.0" encoding="utf-8"?>
<Types xmlns="http://schemas.openxmlformats.org/package/2006/content-types">
  <Default ContentType="image/gif" Extension="gi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9" r:id="rId2"/>
    <p:sldId id="260" r:id="rId3"/>
    <p:sldId id="261" r:id="rId4"/>
    <p:sldId id="262" r:id="rId5"/>
    <p:sldId id="263" r:id="rId6"/>
    <p:sldId id="264" r:id="rId7"/>
    <p:sldId id="315" r:id="rId8"/>
    <p:sldId id="266" r:id="rId9"/>
    <p:sldId id="267" r:id="rId10"/>
    <p:sldId id="269" r:id="rId11"/>
    <p:sldId id="270" r:id="rId12"/>
    <p:sldId id="316" r:id="rId13"/>
    <p:sldId id="317" r:id="rId14"/>
    <p:sldId id="273" r:id="rId15"/>
    <p:sldId id="318" r:id="rId16"/>
    <p:sldId id="319" r:id="rId17"/>
    <p:sldId id="320" r:id="rId18"/>
    <p:sldId id="321"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322" r:id="rId32"/>
    <p:sldId id="323" r:id="rId33"/>
    <p:sldId id="292" r:id="rId34"/>
    <p:sldId id="293" r:id="rId35"/>
    <p:sldId id="294" r:id="rId36"/>
    <p:sldId id="295" r:id="rId37"/>
    <p:sldId id="324" r:id="rId38"/>
    <p:sldId id="297" r:id="rId39"/>
    <p:sldId id="298" r:id="rId40"/>
    <p:sldId id="299" r:id="rId41"/>
    <p:sldId id="300" r:id="rId42"/>
    <p:sldId id="325" r:id="rId43"/>
    <p:sldId id="301" r:id="rId44"/>
    <p:sldId id="303" r:id="rId45"/>
    <p:sldId id="304" r:id="rId46"/>
    <p:sldId id="305" r:id="rId47"/>
    <p:sldId id="306" r:id="rId48"/>
    <p:sldId id="307" r:id="rId49"/>
    <p:sldId id="308" r:id="rId50"/>
    <p:sldId id="326" r:id="rId51"/>
    <p:sldId id="310" r:id="rId52"/>
    <p:sldId id="311" r:id="rId53"/>
    <p:sldId id="312" r:id="rId54"/>
    <p:sldId id="313" r:id="rId55"/>
    <p:sldId id="314" r:id="rId5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AEAA"/>
    <a:srgbClr val="152B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72" autoAdjust="0"/>
    <p:restoredTop sz="94660"/>
  </p:normalViewPr>
  <p:slideViewPr>
    <p:cSldViewPr snapToGrid="0">
      <p:cViewPr varScale="1">
        <p:scale>
          <a:sx n="85" d="100"/>
          <a:sy n="85" d="100"/>
        </p:scale>
        <p:origin x="59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CB8B49-953E-4211-B0A7-E1465EC9E62F}" type="doc">
      <dgm:prSet loTypeId="urn:microsoft.com/office/officeart/2005/8/layout/hProcess9" loCatId="process" qsTypeId="urn:microsoft.com/office/officeart/2005/8/quickstyle/3d1" qsCatId="3D" csTypeId="urn:microsoft.com/office/officeart/2005/8/colors/accent1_2" csCatId="accent1" phldr="1"/>
      <dgm:spPr/>
      <dgm:t>
        <a:bodyPr/>
        <a:lstStyle/>
        <a:p>
          <a:endParaRPr lang="es-ES"/>
        </a:p>
      </dgm:t>
    </dgm:pt>
    <dgm:pt modelId="{32083F67-4DAE-4FAF-8F76-942127E5B2C1}">
      <dgm:prSet custT="1"/>
      <dgm:spPr/>
      <dgm:t>
        <a:bodyPr/>
        <a:lstStyle/>
        <a:p>
          <a:pPr algn="ctr" rtl="0"/>
          <a:r>
            <a:rPr lang="es-ES" sz="1400" b="0" dirty="0">
              <a:latin typeface="Montserrat" panose="00000500000000000000" pitchFamily="50" charset="0"/>
            </a:rPr>
            <a:t>Varios sistemas de clasificación.</a:t>
          </a:r>
          <a:endParaRPr lang="es-CO" sz="1400" b="0" dirty="0">
            <a:latin typeface="Montserrat" panose="00000500000000000000" pitchFamily="50" charset="0"/>
          </a:endParaRPr>
        </a:p>
      </dgm:t>
    </dgm:pt>
    <dgm:pt modelId="{3098CD83-2C69-4110-8196-C710A6D24378}" type="parTrans" cxnId="{71895308-957F-412A-A937-F2E6DC64EFA3}">
      <dgm:prSet/>
      <dgm:spPr/>
      <dgm:t>
        <a:bodyPr/>
        <a:lstStyle/>
        <a:p>
          <a:pPr algn="ctr"/>
          <a:endParaRPr lang="es-ES" sz="1400" b="0">
            <a:latin typeface="Montserrat" panose="00000500000000000000" pitchFamily="50" charset="0"/>
          </a:endParaRPr>
        </a:p>
      </dgm:t>
    </dgm:pt>
    <dgm:pt modelId="{29DAEFCF-FDA5-4DEF-8577-06121887AE74}" type="sibTrans" cxnId="{71895308-957F-412A-A937-F2E6DC64EFA3}">
      <dgm:prSet/>
      <dgm:spPr/>
      <dgm:t>
        <a:bodyPr/>
        <a:lstStyle/>
        <a:p>
          <a:pPr algn="ctr"/>
          <a:endParaRPr lang="es-ES" sz="1400" b="0">
            <a:latin typeface="Montserrat" panose="00000500000000000000" pitchFamily="50" charset="0"/>
          </a:endParaRPr>
        </a:p>
      </dgm:t>
    </dgm:pt>
    <dgm:pt modelId="{4BFA2267-2031-46F5-9522-E42AC270B533}">
      <dgm:prSet custT="1"/>
      <dgm:spPr/>
      <dgm:t>
        <a:bodyPr/>
        <a:lstStyle/>
        <a:p>
          <a:pPr algn="ctr" rtl="0"/>
          <a:r>
            <a:rPr lang="es-ES" sz="1400" b="0" dirty="0">
              <a:latin typeface="Montserrat" panose="00000500000000000000" pitchFamily="50" charset="0"/>
            </a:rPr>
            <a:t>Ninguno es universalmente aceptado</a:t>
          </a:r>
          <a:r>
            <a:rPr lang="es-ES" sz="1100" b="0" dirty="0">
              <a:latin typeface="Montserrat" panose="00000500000000000000" pitchFamily="50" charset="0"/>
            </a:rPr>
            <a:t>.</a:t>
          </a:r>
          <a:endParaRPr lang="es-CO" sz="1100" b="0" dirty="0">
            <a:latin typeface="Montserrat" panose="00000500000000000000" pitchFamily="50" charset="0"/>
          </a:endParaRPr>
        </a:p>
      </dgm:t>
    </dgm:pt>
    <dgm:pt modelId="{A08DBEFF-7698-4C27-84FC-7B298FB62EB6}" type="parTrans" cxnId="{940FBBCA-8E39-459B-87B4-8B97CAAF06D1}">
      <dgm:prSet/>
      <dgm:spPr/>
      <dgm:t>
        <a:bodyPr/>
        <a:lstStyle/>
        <a:p>
          <a:pPr algn="ctr"/>
          <a:endParaRPr lang="es-ES" sz="1400" b="0">
            <a:latin typeface="Montserrat" panose="00000500000000000000" pitchFamily="50" charset="0"/>
          </a:endParaRPr>
        </a:p>
      </dgm:t>
    </dgm:pt>
    <dgm:pt modelId="{CD2B5D56-15A7-406A-B8A4-B328DD86D59C}" type="sibTrans" cxnId="{940FBBCA-8E39-459B-87B4-8B97CAAF06D1}">
      <dgm:prSet/>
      <dgm:spPr/>
      <dgm:t>
        <a:bodyPr/>
        <a:lstStyle/>
        <a:p>
          <a:pPr algn="ctr"/>
          <a:endParaRPr lang="es-ES" sz="1400" b="0">
            <a:latin typeface="Montserrat" panose="00000500000000000000" pitchFamily="50" charset="0"/>
          </a:endParaRPr>
        </a:p>
      </dgm:t>
    </dgm:pt>
    <dgm:pt modelId="{A9749BF8-DB6F-4FAE-A74D-5F81B6A56D4D}">
      <dgm:prSet custT="1"/>
      <dgm:spPr/>
      <dgm:t>
        <a:bodyPr/>
        <a:lstStyle/>
        <a:p>
          <a:pPr algn="ctr" rtl="0"/>
          <a:r>
            <a:rPr lang="es-ES" sz="1400" b="0" dirty="0">
              <a:latin typeface="Montserrat" panose="00000500000000000000" pitchFamily="50" charset="0"/>
            </a:rPr>
            <a:t>Poca reproducibilidad, poco valor pronóstico y un alto nivel de complejidad. </a:t>
          </a:r>
          <a:endParaRPr lang="es-CO" sz="1400" b="0" dirty="0">
            <a:latin typeface="Montserrat" panose="00000500000000000000" pitchFamily="50" charset="0"/>
          </a:endParaRPr>
        </a:p>
      </dgm:t>
    </dgm:pt>
    <dgm:pt modelId="{DF02C2F4-EC4D-4CF5-8D55-4705EA97FAC1}" type="parTrans" cxnId="{AAC53235-B23C-4D65-8CCB-C7D4C26CB98D}">
      <dgm:prSet/>
      <dgm:spPr/>
      <dgm:t>
        <a:bodyPr/>
        <a:lstStyle/>
        <a:p>
          <a:pPr algn="ctr"/>
          <a:endParaRPr lang="es-ES" sz="1400" b="0">
            <a:latin typeface="Montserrat" panose="00000500000000000000" pitchFamily="50" charset="0"/>
          </a:endParaRPr>
        </a:p>
      </dgm:t>
    </dgm:pt>
    <dgm:pt modelId="{962FB62C-2F0A-4DF3-9A10-1A440106697B}" type="sibTrans" cxnId="{AAC53235-B23C-4D65-8CCB-C7D4C26CB98D}">
      <dgm:prSet/>
      <dgm:spPr/>
      <dgm:t>
        <a:bodyPr/>
        <a:lstStyle/>
        <a:p>
          <a:pPr algn="ctr"/>
          <a:endParaRPr lang="es-ES" sz="1400" b="0">
            <a:latin typeface="Montserrat" panose="00000500000000000000" pitchFamily="50" charset="0"/>
          </a:endParaRPr>
        </a:p>
      </dgm:t>
    </dgm:pt>
    <dgm:pt modelId="{10892F84-B9A0-4902-968B-05F187903CFC}">
      <dgm:prSet custT="1"/>
      <dgm:spPr/>
      <dgm:t>
        <a:bodyPr/>
        <a:lstStyle/>
        <a:p>
          <a:pPr algn="ctr" rtl="0"/>
          <a:r>
            <a:rPr lang="es-ES" sz="1400" b="0" dirty="0">
              <a:latin typeface="Montserrat" panose="00000500000000000000" pitchFamily="50" charset="0"/>
            </a:rPr>
            <a:t>Clasificación fiable y reproducible, necesario para determinar el adecuado </a:t>
          </a:r>
          <a:r>
            <a:rPr lang="es-ES" sz="1400" b="0" dirty="0" err="1">
              <a:latin typeface="Montserrat" panose="00000500000000000000" pitchFamily="50" charset="0"/>
            </a:rPr>
            <a:t>tto</a:t>
          </a:r>
          <a:r>
            <a:rPr lang="es-ES" sz="1400" b="0" dirty="0">
              <a:latin typeface="Montserrat" panose="00000500000000000000" pitchFamily="50" charset="0"/>
            </a:rPr>
            <a:t>.</a:t>
          </a:r>
          <a:endParaRPr lang="es-CO" sz="1400" b="0" dirty="0">
            <a:latin typeface="Montserrat" panose="00000500000000000000" pitchFamily="50" charset="0"/>
          </a:endParaRPr>
        </a:p>
      </dgm:t>
    </dgm:pt>
    <dgm:pt modelId="{29DEF783-52BD-43A7-9B5C-C3A6C7639E0A}" type="parTrans" cxnId="{9EB6B838-F8B4-40B0-9D0F-E5E0E782300B}">
      <dgm:prSet/>
      <dgm:spPr/>
      <dgm:t>
        <a:bodyPr/>
        <a:lstStyle/>
        <a:p>
          <a:pPr algn="ctr"/>
          <a:endParaRPr lang="es-ES" sz="1400" b="0">
            <a:latin typeface="Montserrat" panose="00000500000000000000" pitchFamily="50" charset="0"/>
          </a:endParaRPr>
        </a:p>
      </dgm:t>
    </dgm:pt>
    <dgm:pt modelId="{60EFB5DF-D2EE-427D-8E3B-52A3DFAC1D42}" type="sibTrans" cxnId="{9EB6B838-F8B4-40B0-9D0F-E5E0E782300B}">
      <dgm:prSet/>
      <dgm:spPr/>
      <dgm:t>
        <a:bodyPr/>
        <a:lstStyle/>
        <a:p>
          <a:pPr algn="ctr"/>
          <a:endParaRPr lang="es-ES" sz="1400" b="0">
            <a:latin typeface="Montserrat" panose="00000500000000000000" pitchFamily="50" charset="0"/>
          </a:endParaRPr>
        </a:p>
      </dgm:t>
    </dgm:pt>
    <dgm:pt modelId="{91994EA7-2221-480A-A848-4F291E902EDD}" type="pres">
      <dgm:prSet presAssocID="{B0CB8B49-953E-4211-B0A7-E1465EC9E62F}" presName="CompostProcess" presStyleCnt="0">
        <dgm:presLayoutVars>
          <dgm:dir/>
          <dgm:resizeHandles val="exact"/>
        </dgm:presLayoutVars>
      </dgm:prSet>
      <dgm:spPr/>
    </dgm:pt>
    <dgm:pt modelId="{0D6E6D5C-EAD4-4BCD-8BC8-A849EED881A6}" type="pres">
      <dgm:prSet presAssocID="{B0CB8B49-953E-4211-B0A7-E1465EC9E62F}" presName="arrow" presStyleLbl="bgShp" presStyleIdx="0" presStyleCnt="1"/>
      <dgm:spPr/>
    </dgm:pt>
    <dgm:pt modelId="{1A4C38AF-13E9-421B-AFC3-7FCF4BAD8C25}" type="pres">
      <dgm:prSet presAssocID="{B0CB8B49-953E-4211-B0A7-E1465EC9E62F}" presName="linearProcess" presStyleCnt="0"/>
      <dgm:spPr/>
    </dgm:pt>
    <dgm:pt modelId="{E1DEA19C-CA31-49AD-BF60-A150B448CE63}" type="pres">
      <dgm:prSet presAssocID="{32083F67-4DAE-4FAF-8F76-942127E5B2C1}" presName="textNode" presStyleLbl="node1" presStyleIdx="0" presStyleCnt="3">
        <dgm:presLayoutVars>
          <dgm:bulletEnabled val="1"/>
        </dgm:presLayoutVars>
      </dgm:prSet>
      <dgm:spPr/>
    </dgm:pt>
    <dgm:pt modelId="{2EBF78BF-3668-49F1-8543-A74D0D079E68}" type="pres">
      <dgm:prSet presAssocID="{29DAEFCF-FDA5-4DEF-8577-06121887AE74}" presName="sibTrans" presStyleCnt="0"/>
      <dgm:spPr/>
    </dgm:pt>
    <dgm:pt modelId="{215EEC19-C0BE-4998-9375-DD2BA5A0BC28}" type="pres">
      <dgm:prSet presAssocID="{A9749BF8-DB6F-4FAE-A74D-5F81B6A56D4D}" presName="textNode" presStyleLbl="node1" presStyleIdx="1" presStyleCnt="3">
        <dgm:presLayoutVars>
          <dgm:bulletEnabled val="1"/>
        </dgm:presLayoutVars>
      </dgm:prSet>
      <dgm:spPr/>
    </dgm:pt>
    <dgm:pt modelId="{D5CB67EC-8728-4C5B-B1C5-84C9D90175FE}" type="pres">
      <dgm:prSet presAssocID="{962FB62C-2F0A-4DF3-9A10-1A440106697B}" presName="sibTrans" presStyleCnt="0"/>
      <dgm:spPr/>
    </dgm:pt>
    <dgm:pt modelId="{ED1E32D8-6EE0-4330-9653-8A3DD7104696}" type="pres">
      <dgm:prSet presAssocID="{10892F84-B9A0-4902-968B-05F187903CFC}" presName="textNode" presStyleLbl="node1" presStyleIdx="2" presStyleCnt="3">
        <dgm:presLayoutVars>
          <dgm:bulletEnabled val="1"/>
        </dgm:presLayoutVars>
      </dgm:prSet>
      <dgm:spPr/>
    </dgm:pt>
  </dgm:ptLst>
  <dgm:cxnLst>
    <dgm:cxn modelId="{71895308-957F-412A-A937-F2E6DC64EFA3}" srcId="{B0CB8B49-953E-4211-B0A7-E1465EC9E62F}" destId="{32083F67-4DAE-4FAF-8F76-942127E5B2C1}" srcOrd="0" destOrd="0" parTransId="{3098CD83-2C69-4110-8196-C710A6D24378}" sibTransId="{29DAEFCF-FDA5-4DEF-8577-06121887AE74}"/>
    <dgm:cxn modelId="{B2C7EB0A-080E-4076-BC03-59E9C615ED01}" type="presOf" srcId="{4BFA2267-2031-46F5-9522-E42AC270B533}" destId="{E1DEA19C-CA31-49AD-BF60-A150B448CE63}" srcOrd="0" destOrd="1" presId="urn:microsoft.com/office/officeart/2005/8/layout/hProcess9"/>
    <dgm:cxn modelId="{EC812A17-5187-4103-8482-E3D55E1FA5FA}" type="presOf" srcId="{B0CB8B49-953E-4211-B0A7-E1465EC9E62F}" destId="{91994EA7-2221-480A-A848-4F291E902EDD}" srcOrd="0" destOrd="0" presId="urn:microsoft.com/office/officeart/2005/8/layout/hProcess9"/>
    <dgm:cxn modelId="{AAC53235-B23C-4D65-8CCB-C7D4C26CB98D}" srcId="{B0CB8B49-953E-4211-B0A7-E1465EC9E62F}" destId="{A9749BF8-DB6F-4FAE-A74D-5F81B6A56D4D}" srcOrd="1" destOrd="0" parTransId="{DF02C2F4-EC4D-4CF5-8D55-4705EA97FAC1}" sibTransId="{962FB62C-2F0A-4DF3-9A10-1A440106697B}"/>
    <dgm:cxn modelId="{9EB6B838-F8B4-40B0-9D0F-E5E0E782300B}" srcId="{B0CB8B49-953E-4211-B0A7-E1465EC9E62F}" destId="{10892F84-B9A0-4902-968B-05F187903CFC}" srcOrd="2" destOrd="0" parTransId="{29DEF783-52BD-43A7-9B5C-C3A6C7639E0A}" sibTransId="{60EFB5DF-D2EE-427D-8E3B-52A3DFAC1D42}"/>
    <dgm:cxn modelId="{2BD10C65-D981-464D-B78E-D1B56D4AAE19}" type="presOf" srcId="{10892F84-B9A0-4902-968B-05F187903CFC}" destId="{ED1E32D8-6EE0-4330-9653-8A3DD7104696}" srcOrd="0" destOrd="0" presId="urn:microsoft.com/office/officeart/2005/8/layout/hProcess9"/>
    <dgm:cxn modelId="{445F2E94-4268-4B33-B355-53DB545F3618}" type="presOf" srcId="{32083F67-4DAE-4FAF-8F76-942127E5B2C1}" destId="{E1DEA19C-CA31-49AD-BF60-A150B448CE63}" srcOrd="0" destOrd="0" presId="urn:microsoft.com/office/officeart/2005/8/layout/hProcess9"/>
    <dgm:cxn modelId="{BBBC48AD-E489-4267-97CD-58FBAE22030A}" type="presOf" srcId="{A9749BF8-DB6F-4FAE-A74D-5F81B6A56D4D}" destId="{215EEC19-C0BE-4998-9375-DD2BA5A0BC28}" srcOrd="0" destOrd="0" presId="urn:microsoft.com/office/officeart/2005/8/layout/hProcess9"/>
    <dgm:cxn modelId="{940FBBCA-8E39-459B-87B4-8B97CAAF06D1}" srcId="{32083F67-4DAE-4FAF-8F76-942127E5B2C1}" destId="{4BFA2267-2031-46F5-9522-E42AC270B533}" srcOrd="0" destOrd="0" parTransId="{A08DBEFF-7698-4C27-84FC-7B298FB62EB6}" sibTransId="{CD2B5D56-15A7-406A-B8A4-B328DD86D59C}"/>
    <dgm:cxn modelId="{96E07A3C-74F9-4A0A-9F60-2B17761638EB}" type="presParOf" srcId="{91994EA7-2221-480A-A848-4F291E902EDD}" destId="{0D6E6D5C-EAD4-4BCD-8BC8-A849EED881A6}" srcOrd="0" destOrd="0" presId="urn:microsoft.com/office/officeart/2005/8/layout/hProcess9"/>
    <dgm:cxn modelId="{FA259510-D01A-4599-8494-D12E5754818B}" type="presParOf" srcId="{91994EA7-2221-480A-A848-4F291E902EDD}" destId="{1A4C38AF-13E9-421B-AFC3-7FCF4BAD8C25}" srcOrd="1" destOrd="0" presId="urn:microsoft.com/office/officeart/2005/8/layout/hProcess9"/>
    <dgm:cxn modelId="{2687CAAB-42BC-4C33-BF5A-F6F8F9B534A2}" type="presParOf" srcId="{1A4C38AF-13E9-421B-AFC3-7FCF4BAD8C25}" destId="{E1DEA19C-CA31-49AD-BF60-A150B448CE63}" srcOrd="0" destOrd="0" presId="urn:microsoft.com/office/officeart/2005/8/layout/hProcess9"/>
    <dgm:cxn modelId="{13148A18-37CF-424C-BD4B-7B1D65009438}" type="presParOf" srcId="{1A4C38AF-13E9-421B-AFC3-7FCF4BAD8C25}" destId="{2EBF78BF-3668-49F1-8543-A74D0D079E68}" srcOrd="1" destOrd="0" presId="urn:microsoft.com/office/officeart/2005/8/layout/hProcess9"/>
    <dgm:cxn modelId="{08DE7C4D-BBB0-4ACC-BA33-E23A8E655F12}" type="presParOf" srcId="{1A4C38AF-13E9-421B-AFC3-7FCF4BAD8C25}" destId="{215EEC19-C0BE-4998-9375-DD2BA5A0BC28}" srcOrd="2" destOrd="0" presId="urn:microsoft.com/office/officeart/2005/8/layout/hProcess9"/>
    <dgm:cxn modelId="{7DF81617-5B4C-4CE2-BEF0-F8343DCF3A7A}" type="presParOf" srcId="{1A4C38AF-13E9-421B-AFC3-7FCF4BAD8C25}" destId="{D5CB67EC-8728-4C5B-B1C5-84C9D90175FE}" srcOrd="3" destOrd="0" presId="urn:microsoft.com/office/officeart/2005/8/layout/hProcess9"/>
    <dgm:cxn modelId="{1399E9E1-352E-415C-BB35-1DA6503281AC}" type="presParOf" srcId="{1A4C38AF-13E9-421B-AFC3-7FCF4BAD8C25}" destId="{ED1E32D8-6EE0-4330-9653-8A3DD710469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D091D7-A6C4-4AC5-9ECD-7061BC6D36EB}" type="doc">
      <dgm:prSet loTypeId="urn:microsoft.com/office/officeart/2005/8/layout/hierarchy5" loCatId="hierarchy" qsTypeId="urn:microsoft.com/office/officeart/2005/8/quickstyle/simple1" qsCatId="simple" csTypeId="urn:microsoft.com/office/officeart/2005/8/colors/accent0_2" csCatId="mainScheme" phldr="1"/>
      <dgm:spPr/>
      <dgm:t>
        <a:bodyPr/>
        <a:lstStyle/>
        <a:p>
          <a:endParaRPr lang="es-ES"/>
        </a:p>
      </dgm:t>
    </dgm:pt>
    <dgm:pt modelId="{1A971FFA-B1AF-439F-A3D1-A02CF3897258}">
      <dgm:prSet phldrT="[Text]" custT="1"/>
      <dgm:spPr/>
      <dgm:t>
        <a:bodyPr/>
        <a:lstStyle/>
        <a:p>
          <a:r>
            <a:rPr lang="de-DE" sz="1100" dirty="0"/>
            <a:t>Magerl</a:t>
          </a:r>
          <a:endParaRPr lang="es-ES" sz="1100" dirty="0"/>
        </a:p>
      </dgm:t>
    </dgm:pt>
    <dgm:pt modelId="{9448F0BF-B304-45E7-8466-48F2F9969742}" type="sibTrans" cxnId="{69F8AA2D-77AF-448F-80D7-4F9D587A79F5}">
      <dgm:prSet/>
      <dgm:spPr/>
      <dgm:t>
        <a:bodyPr/>
        <a:lstStyle/>
        <a:p>
          <a:endParaRPr lang="es-ES"/>
        </a:p>
      </dgm:t>
    </dgm:pt>
    <dgm:pt modelId="{BCDC7ECD-BEC7-4357-B587-A8FFBE4DDE2A}" type="parTrans" cxnId="{69F8AA2D-77AF-448F-80D7-4F9D587A79F5}">
      <dgm:prSet/>
      <dgm:spPr/>
      <dgm:t>
        <a:bodyPr/>
        <a:lstStyle/>
        <a:p>
          <a:endParaRPr lang="es-ES"/>
        </a:p>
      </dgm:t>
    </dgm:pt>
    <dgm:pt modelId="{CF3CE38B-4C34-44F7-BAE4-8D1B821BDB2D}">
      <dgm:prSet phldrT="[Text]"/>
      <dgm:spPr>
        <a:ln w="19050"/>
      </dgm:spPr>
      <dgm:t>
        <a:bodyPr/>
        <a:lstStyle/>
        <a:p>
          <a:r>
            <a:rPr lang="de-DE" dirty="0"/>
            <a:t>A</a:t>
          </a:r>
          <a:endParaRPr lang="es-ES" dirty="0"/>
        </a:p>
      </dgm:t>
    </dgm:pt>
    <dgm:pt modelId="{FDCCF764-BE57-4B83-B95D-EFFC3A144685}" type="sibTrans" cxnId="{9918D713-0EFB-4AF4-B074-AD5EE7B71BEC}">
      <dgm:prSet/>
      <dgm:spPr/>
      <dgm:t>
        <a:bodyPr/>
        <a:lstStyle/>
        <a:p>
          <a:endParaRPr lang="es-ES"/>
        </a:p>
      </dgm:t>
    </dgm:pt>
    <dgm:pt modelId="{2B6C5DBE-3AE3-4A83-9FD0-99DD25CD547A}" type="parTrans" cxnId="{9918D713-0EFB-4AF4-B074-AD5EE7B71BEC}">
      <dgm:prSet/>
      <dgm:spPr>
        <a:ln w="19050"/>
      </dgm:spPr>
      <dgm:t>
        <a:bodyPr/>
        <a:lstStyle/>
        <a:p>
          <a:endParaRPr lang="es-ES"/>
        </a:p>
      </dgm:t>
    </dgm:pt>
    <dgm:pt modelId="{A29525F8-C9BD-4568-AF4C-BFCCD51C34CB}">
      <dgm:prSet phldrT="[Text]"/>
      <dgm:spPr>
        <a:solidFill>
          <a:srgbClr val="B2DE82"/>
        </a:solidFill>
        <a:ln w="19050"/>
      </dgm:spPr>
      <dgm:t>
        <a:bodyPr/>
        <a:lstStyle/>
        <a:p>
          <a:r>
            <a:rPr lang="de-DE" dirty="0"/>
            <a:t>A1</a:t>
          </a:r>
          <a:endParaRPr lang="es-ES" dirty="0"/>
        </a:p>
      </dgm:t>
    </dgm:pt>
    <dgm:pt modelId="{889BF3D4-058F-4141-85FB-F96C7C84075B}" type="sibTrans" cxnId="{71297863-CFB3-4F93-9874-F17F824DFD57}">
      <dgm:prSet/>
      <dgm:spPr/>
      <dgm:t>
        <a:bodyPr/>
        <a:lstStyle/>
        <a:p>
          <a:endParaRPr lang="es-ES"/>
        </a:p>
      </dgm:t>
    </dgm:pt>
    <dgm:pt modelId="{148D8DEA-4EF9-4083-A622-EDAFB98AD15B}" type="parTrans" cxnId="{71297863-CFB3-4F93-9874-F17F824DFD57}">
      <dgm:prSet/>
      <dgm:spPr>
        <a:ln w="19050"/>
      </dgm:spPr>
      <dgm:t>
        <a:bodyPr/>
        <a:lstStyle/>
        <a:p>
          <a:endParaRPr lang="es-ES"/>
        </a:p>
      </dgm:t>
    </dgm:pt>
    <dgm:pt modelId="{2C615177-209F-42E1-9C1A-70BE3F3BE17C}">
      <dgm:prSet phldrT="[Text]"/>
      <dgm:spPr>
        <a:solidFill>
          <a:srgbClr val="D6EEBC"/>
        </a:solidFill>
        <a:ln w="19050"/>
      </dgm:spPr>
      <dgm:t>
        <a:bodyPr/>
        <a:lstStyle/>
        <a:p>
          <a:r>
            <a:rPr lang="de-DE" dirty="0"/>
            <a:t>A2</a:t>
          </a:r>
          <a:endParaRPr lang="es-ES" dirty="0"/>
        </a:p>
      </dgm:t>
    </dgm:pt>
    <dgm:pt modelId="{D67BE550-5ABC-4B84-816F-2662B7E1FC80}" type="sibTrans" cxnId="{8A8A9657-FA4E-4E15-82DF-CCB6B2074511}">
      <dgm:prSet/>
      <dgm:spPr/>
      <dgm:t>
        <a:bodyPr/>
        <a:lstStyle/>
        <a:p>
          <a:endParaRPr lang="es-ES"/>
        </a:p>
      </dgm:t>
    </dgm:pt>
    <dgm:pt modelId="{DFE206FD-A00E-4120-8063-C67D18B77C8D}" type="parTrans" cxnId="{8A8A9657-FA4E-4E15-82DF-CCB6B2074511}">
      <dgm:prSet/>
      <dgm:spPr>
        <a:ln w="19050"/>
      </dgm:spPr>
      <dgm:t>
        <a:bodyPr/>
        <a:lstStyle/>
        <a:p>
          <a:endParaRPr lang="es-ES"/>
        </a:p>
      </dgm:t>
    </dgm:pt>
    <dgm:pt modelId="{02351849-A41B-42D8-8FED-00446BD7A156}">
      <dgm:prSet phldrT="[Text]"/>
      <dgm:spPr>
        <a:solidFill>
          <a:srgbClr val="EEF8E4"/>
        </a:solidFill>
        <a:ln w="19050"/>
      </dgm:spPr>
      <dgm:t>
        <a:bodyPr/>
        <a:lstStyle/>
        <a:p>
          <a:r>
            <a:rPr lang="de-DE" dirty="0"/>
            <a:t>A3</a:t>
          </a:r>
          <a:endParaRPr lang="es-ES" dirty="0"/>
        </a:p>
      </dgm:t>
    </dgm:pt>
    <dgm:pt modelId="{8850830B-53AF-4F15-87D5-061600228526}" type="sibTrans" cxnId="{63CE9CE5-1794-481F-8FB7-854C90E64AEC}">
      <dgm:prSet/>
      <dgm:spPr/>
      <dgm:t>
        <a:bodyPr/>
        <a:lstStyle/>
        <a:p>
          <a:endParaRPr lang="es-ES"/>
        </a:p>
      </dgm:t>
    </dgm:pt>
    <dgm:pt modelId="{2B654C7E-D32F-45C4-BA74-9ED658301536}" type="parTrans" cxnId="{63CE9CE5-1794-481F-8FB7-854C90E64AEC}">
      <dgm:prSet/>
      <dgm:spPr>
        <a:ln w="19050"/>
      </dgm:spPr>
      <dgm:t>
        <a:bodyPr/>
        <a:lstStyle/>
        <a:p>
          <a:endParaRPr lang="es-ES"/>
        </a:p>
      </dgm:t>
    </dgm:pt>
    <dgm:pt modelId="{5585526A-A8AA-45C3-8BA4-124A4FD95851}">
      <dgm:prSet phldrT="[Text]"/>
      <dgm:spPr>
        <a:solidFill>
          <a:srgbClr val="F7FBF3"/>
        </a:solidFill>
        <a:ln w="19050"/>
      </dgm:spPr>
      <dgm:t>
        <a:bodyPr/>
        <a:lstStyle/>
        <a:p>
          <a:r>
            <a:rPr lang="de-DE" dirty="0"/>
            <a:t>A4</a:t>
          </a:r>
          <a:endParaRPr lang="es-ES" dirty="0"/>
        </a:p>
      </dgm:t>
    </dgm:pt>
    <dgm:pt modelId="{493479CC-171D-4F23-89F0-6B274ABBB1BD}" type="sibTrans" cxnId="{D5E4B9D9-D9E5-4BC4-B29F-D56EE4CCA1E3}">
      <dgm:prSet/>
      <dgm:spPr/>
      <dgm:t>
        <a:bodyPr/>
        <a:lstStyle/>
        <a:p>
          <a:endParaRPr lang="es-ES"/>
        </a:p>
      </dgm:t>
    </dgm:pt>
    <dgm:pt modelId="{5255BC0D-DD53-438B-BBA2-2697365E9A1A}" type="parTrans" cxnId="{D5E4B9D9-D9E5-4BC4-B29F-D56EE4CCA1E3}">
      <dgm:prSet/>
      <dgm:spPr/>
      <dgm:t>
        <a:bodyPr/>
        <a:lstStyle/>
        <a:p>
          <a:endParaRPr lang="es-ES"/>
        </a:p>
      </dgm:t>
    </dgm:pt>
    <dgm:pt modelId="{EF544115-68B8-446C-9569-E4041177775C}">
      <dgm:prSet phldrT="[Text]"/>
      <dgm:spPr>
        <a:ln w="19050"/>
      </dgm:spPr>
      <dgm:t>
        <a:bodyPr/>
        <a:lstStyle/>
        <a:p>
          <a:r>
            <a:rPr lang="de-DE" dirty="0"/>
            <a:t>B</a:t>
          </a:r>
          <a:endParaRPr lang="es-ES" dirty="0"/>
        </a:p>
      </dgm:t>
    </dgm:pt>
    <dgm:pt modelId="{B415AB09-C4EA-42DF-A236-C3397762FAD1}" type="sibTrans" cxnId="{EE2562E8-9EE1-44D7-A3AC-CAF002A62FA2}">
      <dgm:prSet/>
      <dgm:spPr/>
      <dgm:t>
        <a:bodyPr/>
        <a:lstStyle/>
        <a:p>
          <a:endParaRPr lang="es-ES"/>
        </a:p>
      </dgm:t>
    </dgm:pt>
    <dgm:pt modelId="{1C181140-C3EF-48FA-985D-E32932F4F6E0}" type="parTrans" cxnId="{EE2562E8-9EE1-44D7-A3AC-CAF002A62FA2}">
      <dgm:prSet/>
      <dgm:spPr>
        <a:ln w="19050"/>
      </dgm:spPr>
      <dgm:t>
        <a:bodyPr/>
        <a:lstStyle/>
        <a:p>
          <a:endParaRPr lang="es-ES"/>
        </a:p>
      </dgm:t>
    </dgm:pt>
    <dgm:pt modelId="{CF4D026E-9D6A-4531-84C1-0132A95A154D}">
      <dgm:prSet phldrT="[Text]"/>
      <dgm:spPr>
        <a:solidFill>
          <a:srgbClr val="FFFFE7"/>
        </a:solidFill>
        <a:ln w="19050"/>
      </dgm:spPr>
      <dgm:t>
        <a:bodyPr/>
        <a:lstStyle/>
        <a:p>
          <a:r>
            <a:rPr lang="de-DE" dirty="0"/>
            <a:t>B1</a:t>
          </a:r>
          <a:endParaRPr lang="es-ES" dirty="0"/>
        </a:p>
      </dgm:t>
    </dgm:pt>
    <dgm:pt modelId="{A339007C-9807-497E-8E15-104B087D3CF5}" type="sibTrans" cxnId="{72647D42-8C16-4363-BDE7-5E502889E984}">
      <dgm:prSet/>
      <dgm:spPr/>
      <dgm:t>
        <a:bodyPr/>
        <a:lstStyle/>
        <a:p>
          <a:endParaRPr lang="es-ES"/>
        </a:p>
      </dgm:t>
    </dgm:pt>
    <dgm:pt modelId="{69FCB517-32DC-42AF-8086-127368F2FCC2}" type="parTrans" cxnId="{72647D42-8C16-4363-BDE7-5E502889E984}">
      <dgm:prSet/>
      <dgm:spPr>
        <a:ln w="19050"/>
      </dgm:spPr>
      <dgm:t>
        <a:bodyPr/>
        <a:lstStyle/>
        <a:p>
          <a:endParaRPr lang="es-ES"/>
        </a:p>
      </dgm:t>
    </dgm:pt>
    <dgm:pt modelId="{12D6B41F-64D9-475F-A0F5-7891615879E2}">
      <dgm:prSet phldrT="[Text]"/>
      <dgm:spPr>
        <a:solidFill>
          <a:srgbClr val="FFFFC9"/>
        </a:solidFill>
        <a:ln w="19050"/>
      </dgm:spPr>
      <dgm:t>
        <a:bodyPr/>
        <a:lstStyle/>
        <a:p>
          <a:r>
            <a:rPr lang="de-DE" dirty="0"/>
            <a:t>B2</a:t>
          </a:r>
          <a:endParaRPr lang="es-ES" dirty="0"/>
        </a:p>
      </dgm:t>
    </dgm:pt>
    <dgm:pt modelId="{A2035F31-12EC-4CC8-94A8-27FC582DF63E}" type="sibTrans" cxnId="{4BF254B8-FDAC-49EA-9947-9C608FF0641E}">
      <dgm:prSet/>
      <dgm:spPr/>
      <dgm:t>
        <a:bodyPr/>
        <a:lstStyle/>
        <a:p>
          <a:endParaRPr lang="es-ES"/>
        </a:p>
      </dgm:t>
    </dgm:pt>
    <dgm:pt modelId="{DD790CD5-AF08-4C2B-A8E4-A37E649E45F7}" type="parTrans" cxnId="{4BF254B8-FDAC-49EA-9947-9C608FF0641E}">
      <dgm:prSet/>
      <dgm:spPr>
        <a:ln w="19050"/>
      </dgm:spPr>
      <dgm:t>
        <a:bodyPr/>
        <a:lstStyle/>
        <a:p>
          <a:endParaRPr lang="es-ES"/>
        </a:p>
      </dgm:t>
    </dgm:pt>
    <dgm:pt modelId="{D46CA69C-37B3-4A57-952B-885CD49F3086}">
      <dgm:prSet phldrT="[Text]"/>
      <dgm:spPr>
        <a:ln w="19050"/>
      </dgm:spPr>
      <dgm:t>
        <a:bodyPr/>
        <a:lstStyle/>
        <a:p>
          <a:r>
            <a:rPr lang="de-DE" dirty="0"/>
            <a:t>C</a:t>
          </a:r>
          <a:endParaRPr lang="es-ES" dirty="0"/>
        </a:p>
      </dgm:t>
    </dgm:pt>
    <dgm:pt modelId="{F77A08C8-F868-4E85-B05D-7599631BD855}" type="sibTrans" cxnId="{52E189D1-BED5-42B7-8781-98F717BE14C1}">
      <dgm:prSet/>
      <dgm:spPr/>
      <dgm:t>
        <a:bodyPr/>
        <a:lstStyle/>
        <a:p>
          <a:endParaRPr lang="es-ES"/>
        </a:p>
      </dgm:t>
    </dgm:pt>
    <dgm:pt modelId="{9F2D495D-05B2-4625-A5E3-40B3AE69EA4E}" type="parTrans" cxnId="{52E189D1-BED5-42B7-8781-98F717BE14C1}">
      <dgm:prSet/>
      <dgm:spPr>
        <a:ln w="19050"/>
      </dgm:spPr>
      <dgm:t>
        <a:bodyPr/>
        <a:lstStyle/>
        <a:p>
          <a:endParaRPr lang="es-ES"/>
        </a:p>
      </dgm:t>
    </dgm:pt>
    <dgm:pt modelId="{CBA2D50A-C296-47B6-AD74-C5656B1E99FD}">
      <dgm:prSet phldrT="[Text]"/>
      <dgm:spPr>
        <a:solidFill>
          <a:srgbClr val="FF7D7D"/>
        </a:solidFill>
        <a:ln w="19050"/>
      </dgm:spPr>
      <dgm:t>
        <a:bodyPr/>
        <a:lstStyle/>
        <a:p>
          <a:r>
            <a:rPr lang="de-DE" dirty="0"/>
            <a:t>C</a:t>
          </a:r>
          <a:endParaRPr lang="es-ES" dirty="0"/>
        </a:p>
      </dgm:t>
    </dgm:pt>
    <dgm:pt modelId="{99145180-A80A-4340-B043-D74730D92387}" type="sibTrans" cxnId="{C75DEE30-316B-42ED-B5A8-C053CAED2973}">
      <dgm:prSet/>
      <dgm:spPr/>
      <dgm:t>
        <a:bodyPr/>
        <a:lstStyle/>
        <a:p>
          <a:endParaRPr lang="es-ES"/>
        </a:p>
      </dgm:t>
    </dgm:pt>
    <dgm:pt modelId="{52B14793-8C1E-4AC5-A73B-31974C4CA006}" type="parTrans" cxnId="{C75DEE30-316B-42ED-B5A8-C053CAED2973}">
      <dgm:prSet/>
      <dgm:spPr>
        <a:ln w="19050"/>
      </dgm:spPr>
      <dgm:t>
        <a:bodyPr/>
        <a:lstStyle/>
        <a:p>
          <a:endParaRPr lang="es-ES"/>
        </a:p>
      </dgm:t>
    </dgm:pt>
    <dgm:pt modelId="{E35030F9-1902-42D4-87A5-6166BCB004D2}">
      <dgm:prSet phldrT="[Text]"/>
      <dgm:spPr/>
      <dgm:t>
        <a:bodyPr/>
        <a:lstStyle/>
        <a:p>
          <a:endParaRPr lang="es-ES" dirty="0"/>
        </a:p>
      </dgm:t>
    </dgm:pt>
    <dgm:pt modelId="{D245B9F0-30B7-4529-B28B-7B3E5B792531}" type="sibTrans" cxnId="{7A79AED7-B271-4755-AB23-F81B7FF7C2CD}">
      <dgm:prSet/>
      <dgm:spPr/>
      <dgm:t>
        <a:bodyPr/>
        <a:lstStyle/>
        <a:p>
          <a:endParaRPr lang="es-ES"/>
        </a:p>
      </dgm:t>
    </dgm:pt>
    <dgm:pt modelId="{BB53744A-E4EB-4F24-A1A3-4D4F42BE8930}" type="parTrans" cxnId="{7A79AED7-B271-4755-AB23-F81B7FF7C2CD}">
      <dgm:prSet/>
      <dgm:spPr/>
      <dgm:t>
        <a:bodyPr/>
        <a:lstStyle/>
        <a:p>
          <a:endParaRPr lang="es-ES"/>
        </a:p>
      </dgm:t>
    </dgm:pt>
    <dgm:pt modelId="{4CF8845E-1F8D-451E-A6C7-288A58603499}">
      <dgm:prSet phldrT="[Text]"/>
      <dgm:spPr/>
      <dgm:t>
        <a:bodyPr/>
        <a:lstStyle/>
        <a:p>
          <a:endParaRPr lang="es-ES" dirty="0"/>
        </a:p>
      </dgm:t>
    </dgm:pt>
    <dgm:pt modelId="{1227F04B-9526-45CE-A805-3F00BC0E3026}" type="sibTrans" cxnId="{9EB41541-1D8C-4796-8832-3B5E0D1BF044}">
      <dgm:prSet/>
      <dgm:spPr/>
      <dgm:t>
        <a:bodyPr/>
        <a:lstStyle/>
        <a:p>
          <a:endParaRPr lang="es-ES"/>
        </a:p>
      </dgm:t>
    </dgm:pt>
    <dgm:pt modelId="{5F4A6737-E9E0-40B0-91E6-1AFB57F852D9}" type="parTrans" cxnId="{9EB41541-1D8C-4796-8832-3B5E0D1BF044}">
      <dgm:prSet/>
      <dgm:spPr/>
      <dgm:t>
        <a:bodyPr/>
        <a:lstStyle/>
        <a:p>
          <a:endParaRPr lang="es-ES"/>
        </a:p>
      </dgm:t>
    </dgm:pt>
    <dgm:pt modelId="{46D96825-D1A7-4573-955F-D475691D97A6}">
      <dgm:prSet phldrT="[Text]"/>
      <dgm:spPr/>
      <dgm:t>
        <a:bodyPr/>
        <a:lstStyle/>
        <a:p>
          <a:r>
            <a:rPr lang="de-DE" dirty="0" err="1"/>
            <a:t>Subgrupo</a:t>
          </a:r>
          <a:endParaRPr lang="es-ES" dirty="0"/>
        </a:p>
      </dgm:t>
    </dgm:pt>
    <dgm:pt modelId="{0960C2F0-AE2D-42A9-AB11-B9291E541B66}" type="sibTrans" cxnId="{691BE7D5-E524-4B7E-96BE-90A9C0AA333F}">
      <dgm:prSet/>
      <dgm:spPr/>
      <dgm:t>
        <a:bodyPr/>
        <a:lstStyle/>
        <a:p>
          <a:endParaRPr lang="es-ES"/>
        </a:p>
      </dgm:t>
    </dgm:pt>
    <dgm:pt modelId="{E0E53338-670F-46CC-BB86-246809DEC113}" type="parTrans" cxnId="{691BE7D5-E524-4B7E-96BE-90A9C0AA333F}">
      <dgm:prSet/>
      <dgm:spPr/>
      <dgm:t>
        <a:bodyPr/>
        <a:lstStyle/>
        <a:p>
          <a:endParaRPr lang="es-ES"/>
        </a:p>
      </dgm:t>
    </dgm:pt>
    <dgm:pt modelId="{B43CD178-7856-4874-987E-A742F52C3FBD}">
      <dgm:prSet phldrT="[Text]"/>
      <dgm:spPr>
        <a:solidFill>
          <a:srgbClr val="93D14F"/>
        </a:solidFill>
        <a:ln w="19050"/>
      </dgm:spPr>
      <dgm:t>
        <a:bodyPr/>
        <a:lstStyle/>
        <a:p>
          <a:r>
            <a:rPr lang="de-DE" dirty="0"/>
            <a:t>A0</a:t>
          </a:r>
          <a:endParaRPr lang="es-ES" dirty="0"/>
        </a:p>
      </dgm:t>
    </dgm:pt>
    <dgm:pt modelId="{7282360D-85D8-48CA-B2AA-4F10B2DF5427}" type="parTrans" cxnId="{A70A8366-A12E-4969-8DDE-218EC979E89D}">
      <dgm:prSet/>
      <dgm:spPr/>
      <dgm:t>
        <a:bodyPr/>
        <a:lstStyle/>
        <a:p>
          <a:endParaRPr lang="es-ES"/>
        </a:p>
      </dgm:t>
    </dgm:pt>
    <dgm:pt modelId="{9542F923-984D-4CBF-9358-8B6A0FD2569A}" type="sibTrans" cxnId="{A70A8366-A12E-4969-8DDE-218EC979E89D}">
      <dgm:prSet/>
      <dgm:spPr/>
      <dgm:t>
        <a:bodyPr/>
        <a:lstStyle/>
        <a:p>
          <a:endParaRPr lang="es-ES"/>
        </a:p>
      </dgm:t>
    </dgm:pt>
    <dgm:pt modelId="{854ADE88-12BC-464D-A524-DCEDF4CA75C3}">
      <dgm:prSet phldrT="[Text]"/>
      <dgm:spPr>
        <a:solidFill>
          <a:srgbClr val="FFFF93"/>
        </a:solidFill>
        <a:ln w="19050"/>
      </dgm:spPr>
      <dgm:t>
        <a:bodyPr/>
        <a:lstStyle/>
        <a:p>
          <a:r>
            <a:rPr lang="de-DE" dirty="0"/>
            <a:t>B3</a:t>
          </a:r>
          <a:endParaRPr lang="es-ES" dirty="0"/>
        </a:p>
      </dgm:t>
    </dgm:pt>
    <dgm:pt modelId="{A2B069E1-3A79-483A-8357-52276DB10989}" type="parTrans" cxnId="{A97E8AD3-E6BD-4896-9EDB-3887F050050B}">
      <dgm:prSet/>
      <dgm:spPr/>
      <dgm:t>
        <a:bodyPr/>
        <a:lstStyle/>
        <a:p>
          <a:endParaRPr lang="es-ES"/>
        </a:p>
      </dgm:t>
    </dgm:pt>
    <dgm:pt modelId="{3A97FBFF-5CD8-4397-9195-6D63D962FC97}" type="sibTrans" cxnId="{A97E8AD3-E6BD-4896-9EDB-3887F050050B}">
      <dgm:prSet/>
      <dgm:spPr/>
      <dgm:t>
        <a:bodyPr/>
        <a:lstStyle/>
        <a:p>
          <a:endParaRPr lang="es-ES"/>
        </a:p>
      </dgm:t>
    </dgm:pt>
    <dgm:pt modelId="{21CCE024-DA97-4241-A4FB-0FA55CDD3BF4}" type="pres">
      <dgm:prSet presAssocID="{72D091D7-A6C4-4AC5-9ECD-7061BC6D36EB}" presName="mainComposite" presStyleCnt="0">
        <dgm:presLayoutVars>
          <dgm:chPref val="1"/>
          <dgm:dir/>
          <dgm:animOne val="branch"/>
          <dgm:animLvl val="lvl"/>
          <dgm:resizeHandles val="exact"/>
        </dgm:presLayoutVars>
      </dgm:prSet>
      <dgm:spPr/>
    </dgm:pt>
    <dgm:pt modelId="{3EE32087-D009-4130-A30A-35029AC3E530}" type="pres">
      <dgm:prSet presAssocID="{72D091D7-A6C4-4AC5-9ECD-7061BC6D36EB}" presName="hierFlow" presStyleCnt="0"/>
      <dgm:spPr/>
    </dgm:pt>
    <dgm:pt modelId="{D3F71396-5B14-4790-9EFD-C7AF739EDC3B}" type="pres">
      <dgm:prSet presAssocID="{72D091D7-A6C4-4AC5-9ECD-7061BC6D36EB}" presName="firstBuf" presStyleCnt="0"/>
      <dgm:spPr/>
    </dgm:pt>
    <dgm:pt modelId="{CF6D2FB7-B7EC-43D8-896B-3A478D2BED50}" type="pres">
      <dgm:prSet presAssocID="{72D091D7-A6C4-4AC5-9ECD-7061BC6D36EB}" presName="hierChild1" presStyleCnt="0">
        <dgm:presLayoutVars>
          <dgm:chPref val="1"/>
          <dgm:animOne val="branch"/>
          <dgm:animLvl val="lvl"/>
        </dgm:presLayoutVars>
      </dgm:prSet>
      <dgm:spPr/>
    </dgm:pt>
    <dgm:pt modelId="{4CF63935-A092-4E70-9889-90EFC88CEBDD}" type="pres">
      <dgm:prSet presAssocID="{1A971FFA-B1AF-439F-A3D1-A02CF3897258}" presName="Name17" presStyleCnt="0"/>
      <dgm:spPr/>
    </dgm:pt>
    <dgm:pt modelId="{2392C31E-BBA4-4C82-ABB0-27011E3753D5}" type="pres">
      <dgm:prSet presAssocID="{1A971FFA-B1AF-439F-A3D1-A02CF3897258}" presName="level1Shape" presStyleLbl="node0" presStyleIdx="0" presStyleCnt="1" custAng="16200000">
        <dgm:presLayoutVars>
          <dgm:chPref val="3"/>
        </dgm:presLayoutVars>
      </dgm:prSet>
      <dgm:spPr/>
    </dgm:pt>
    <dgm:pt modelId="{5BA48C21-7B80-4B85-A468-BD92720A7D31}" type="pres">
      <dgm:prSet presAssocID="{1A971FFA-B1AF-439F-A3D1-A02CF3897258}" presName="hierChild2" presStyleCnt="0"/>
      <dgm:spPr/>
    </dgm:pt>
    <dgm:pt modelId="{38A0740C-8C2F-4244-9D93-8C34F1897E0C}" type="pres">
      <dgm:prSet presAssocID="{2B6C5DBE-3AE3-4A83-9FD0-99DD25CD547A}" presName="Name25" presStyleLbl="parChTrans1D2" presStyleIdx="0" presStyleCnt="3"/>
      <dgm:spPr/>
    </dgm:pt>
    <dgm:pt modelId="{526A05CF-F78E-46EB-95B5-3BFD74CED7A8}" type="pres">
      <dgm:prSet presAssocID="{2B6C5DBE-3AE3-4A83-9FD0-99DD25CD547A}" presName="connTx" presStyleLbl="parChTrans1D2" presStyleIdx="0" presStyleCnt="3"/>
      <dgm:spPr/>
    </dgm:pt>
    <dgm:pt modelId="{14E8FF33-AFBC-450C-8DC8-47FA0364EE1F}" type="pres">
      <dgm:prSet presAssocID="{CF3CE38B-4C34-44F7-BAE4-8D1B821BDB2D}" presName="Name30" presStyleCnt="0"/>
      <dgm:spPr/>
    </dgm:pt>
    <dgm:pt modelId="{8F021A19-50CB-4505-8DBC-5093A92D257A}" type="pres">
      <dgm:prSet presAssocID="{CF3CE38B-4C34-44F7-BAE4-8D1B821BDB2D}" presName="level2Shape" presStyleLbl="node2" presStyleIdx="0" presStyleCnt="3" custLinFactNeighborY="-69493"/>
      <dgm:spPr/>
    </dgm:pt>
    <dgm:pt modelId="{94C0A4BA-89E0-4C39-B3EC-6344C629BC2D}" type="pres">
      <dgm:prSet presAssocID="{CF3CE38B-4C34-44F7-BAE4-8D1B821BDB2D}" presName="hierChild3" presStyleCnt="0"/>
      <dgm:spPr/>
    </dgm:pt>
    <dgm:pt modelId="{3247A387-D680-4D42-A84F-D1AF87980C18}" type="pres">
      <dgm:prSet presAssocID="{7282360D-85D8-48CA-B2AA-4F10B2DF5427}" presName="Name25" presStyleLbl="parChTrans1D3" presStyleIdx="0" presStyleCnt="9"/>
      <dgm:spPr/>
    </dgm:pt>
    <dgm:pt modelId="{F788FA09-5BC2-404F-8329-581A1FDBB275}" type="pres">
      <dgm:prSet presAssocID="{7282360D-85D8-48CA-B2AA-4F10B2DF5427}" presName="connTx" presStyleLbl="parChTrans1D3" presStyleIdx="0" presStyleCnt="9"/>
      <dgm:spPr/>
    </dgm:pt>
    <dgm:pt modelId="{7BE19884-3D12-4D95-B154-A0A4FBAE20FF}" type="pres">
      <dgm:prSet presAssocID="{B43CD178-7856-4874-987E-A742F52C3FBD}" presName="Name30" presStyleCnt="0"/>
      <dgm:spPr/>
    </dgm:pt>
    <dgm:pt modelId="{07569958-D15F-4416-9E6B-37C5C60D3DE2}" type="pres">
      <dgm:prSet presAssocID="{B43CD178-7856-4874-987E-A742F52C3FBD}" presName="level2Shape" presStyleLbl="node3" presStyleIdx="0" presStyleCnt="9" custLinFactNeighborY="-68911"/>
      <dgm:spPr/>
    </dgm:pt>
    <dgm:pt modelId="{94D33D89-4D45-44A9-AC64-E5017C1810E7}" type="pres">
      <dgm:prSet presAssocID="{B43CD178-7856-4874-987E-A742F52C3FBD}" presName="hierChild3" presStyleCnt="0"/>
      <dgm:spPr/>
    </dgm:pt>
    <dgm:pt modelId="{0A754AD4-CEB0-4251-8179-D88418F3576D}" type="pres">
      <dgm:prSet presAssocID="{148D8DEA-4EF9-4083-A622-EDAFB98AD15B}" presName="Name25" presStyleLbl="parChTrans1D3" presStyleIdx="1" presStyleCnt="9"/>
      <dgm:spPr/>
    </dgm:pt>
    <dgm:pt modelId="{178AD9DE-FB34-4642-8980-8683C4B82218}" type="pres">
      <dgm:prSet presAssocID="{148D8DEA-4EF9-4083-A622-EDAFB98AD15B}" presName="connTx" presStyleLbl="parChTrans1D3" presStyleIdx="1" presStyleCnt="9"/>
      <dgm:spPr/>
    </dgm:pt>
    <dgm:pt modelId="{E021E5CD-30BD-4800-989D-40C0A86C0802}" type="pres">
      <dgm:prSet presAssocID="{A29525F8-C9BD-4568-AF4C-BFCCD51C34CB}" presName="Name30" presStyleCnt="0"/>
      <dgm:spPr/>
    </dgm:pt>
    <dgm:pt modelId="{0915C88D-39B5-4E7F-A09F-5DADAA86222D}" type="pres">
      <dgm:prSet presAssocID="{A29525F8-C9BD-4568-AF4C-BFCCD51C34CB}" presName="level2Shape" presStyleLbl="node3" presStyleIdx="1" presStyleCnt="9" custLinFactNeighborY="-69493"/>
      <dgm:spPr/>
    </dgm:pt>
    <dgm:pt modelId="{E066EE43-82B6-4EB6-8156-5B101D0E736B}" type="pres">
      <dgm:prSet presAssocID="{A29525F8-C9BD-4568-AF4C-BFCCD51C34CB}" presName="hierChild3" presStyleCnt="0"/>
      <dgm:spPr/>
    </dgm:pt>
    <dgm:pt modelId="{A9150766-2FED-400D-9355-DF4F3530BB51}" type="pres">
      <dgm:prSet presAssocID="{DFE206FD-A00E-4120-8063-C67D18B77C8D}" presName="Name25" presStyleLbl="parChTrans1D3" presStyleIdx="2" presStyleCnt="9"/>
      <dgm:spPr/>
    </dgm:pt>
    <dgm:pt modelId="{DDB8EC9D-CFB5-4DE2-BDF9-5DB76DBF970C}" type="pres">
      <dgm:prSet presAssocID="{DFE206FD-A00E-4120-8063-C67D18B77C8D}" presName="connTx" presStyleLbl="parChTrans1D3" presStyleIdx="2" presStyleCnt="9"/>
      <dgm:spPr/>
    </dgm:pt>
    <dgm:pt modelId="{D7F4359F-2F3A-4A6B-9D4D-C8CB373407F9}" type="pres">
      <dgm:prSet presAssocID="{2C615177-209F-42E1-9C1A-70BE3F3BE17C}" presName="Name30" presStyleCnt="0"/>
      <dgm:spPr/>
    </dgm:pt>
    <dgm:pt modelId="{DC8A6BA3-ACDF-47D5-8775-9D82E6E0C556}" type="pres">
      <dgm:prSet presAssocID="{2C615177-209F-42E1-9C1A-70BE3F3BE17C}" presName="level2Shape" presStyleLbl="node3" presStyleIdx="2" presStyleCnt="9" custLinFactNeighborY="-69493"/>
      <dgm:spPr/>
    </dgm:pt>
    <dgm:pt modelId="{AA173587-831D-491A-9EE0-855F6B0C3937}" type="pres">
      <dgm:prSet presAssocID="{2C615177-209F-42E1-9C1A-70BE3F3BE17C}" presName="hierChild3" presStyleCnt="0"/>
      <dgm:spPr/>
    </dgm:pt>
    <dgm:pt modelId="{868D6EB8-FDDE-457D-95B8-F1B960592A5C}" type="pres">
      <dgm:prSet presAssocID="{2B654C7E-D32F-45C4-BA74-9ED658301536}" presName="Name25" presStyleLbl="parChTrans1D3" presStyleIdx="3" presStyleCnt="9"/>
      <dgm:spPr/>
    </dgm:pt>
    <dgm:pt modelId="{3F12196C-0184-4E19-A82A-6DE9974F553F}" type="pres">
      <dgm:prSet presAssocID="{2B654C7E-D32F-45C4-BA74-9ED658301536}" presName="connTx" presStyleLbl="parChTrans1D3" presStyleIdx="3" presStyleCnt="9"/>
      <dgm:spPr/>
    </dgm:pt>
    <dgm:pt modelId="{67EAB227-8F05-4865-920D-B10A653D6009}" type="pres">
      <dgm:prSet presAssocID="{02351849-A41B-42D8-8FED-00446BD7A156}" presName="Name30" presStyleCnt="0"/>
      <dgm:spPr/>
    </dgm:pt>
    <dgm:pt modelId="{0A9B39FE-7342-4A08-A94E-C3634E76CCD3}" type="pres">
      <dgm:prSet presAssocID="{02351849-A41B-42D8-8FED-00446BD7A156}" presName="level2Shape" presStyleLbl="node3" presStyleIdx="3" presStyleCnt="9" custLinFactNeighborY="-69493"/>
      <dgm:spPr/>
    </dgm:pt>
    <dgm:pt modelId="{3C209725-227B-4AE4-BEA9-D9DBF33DA7F7}" type="pres">
      <dgm:prSet presAssocID="{02351849-A41B-42D8-8FED-00446BD7A156}" presName="hierChild3" presStyleCnt="0"/>
      <dgm:spPr/>
    </dgm:pt>
    <dgm:pt modelId="{279A235C-2DB2-41DC-8C7C-0568F6FEAF60}" type="pres">
      <dgm:prSet presAssocID="{5255BC0D-DD53-438B-BBA2-2697365E9A1A}" presName="Name25" presStyleLbl="parChTrans1D3" presStyleIdx="4" presStyleCnt="9"/>
      <dgm:spPr/>
    </dgm:pt>
    <dgm:pt modelId="{E43FDCA5-EFCC-4650-B979-A6F8ED42B2BA}" type="pres">
      <dgm:prSet presAssocID="{5255BC0D-DD53-438B-BBA2-2697365E9A1A}" presName="connTx" presStyleLbl="parChTrans1D3" presStyleIdx="4" presStyleCnt="9"/>
      <dgm:spPr/>
    </dgm:pt>
    <dgm:pt modelId="{15837555-6FB7-4A7E-80AE-C6971A73C81A}" type="pres">
      <dgm:prSet presAssocID="{5585526A-A8AA-45C3-8BA4-124A4FD95851}" presName="Name30" presStyleCnt="0"/>
      <dgm:spPr/>
    </dgm:pt>
    <dgm:pt modelId="{6DF5E337-E06C-4273-8241-D122F0AAABCA}" type="pres">
      <dgm:prSet presAssocID="{5585526A-A8AA-45C3-8BA4-124A4FD95851}" presName="level2Shape" presStyleLbl="node3" presStyleIdx="4" presStyleCnt="9" custLinFactNeighborX="-39" custLinFactNeighborY="-67365"/>
      <dgm:spPr/>
    </dgm:pt>
    <dgm:pt modelId="{853878F3-004A-4C8E-9CDE-78A8653A2A2C}" type="pres">
      <dgm:prSet presAssocID="{5585526A-A8AA-45C3-8BA4-124A4FD95851}" presName="hierChild3" presStyleCnt="0"/>
      <dgm:spPr/>
    </dgm:pt>
    <dgm:pt modelId="{9F2666BC-2F8B-43DF-9975-CF53A1C97F0B}" type="pres">
      <dgm:prSet presAssocID="{1C181140-C3EF-48FA-985D-E32932F4F6E0}" presName="Name25" presStyleLbl="parChTrans1D2" presStyleIdx="1" presStyleCnt="3"/>
      <dgm:spPr/>
    </dgm:pt>
    <dgm:pt modelId="{EDDFB9C6-9B46-48A5-8E6A-63BECAC95A1A}" type="pres">
      <dgm:prSet presAssocID="{1C181140-C3EF-48FA-985D-E32932F4F6E0}" presName="connTx" presStyleLbl="parChTrans1D2" presStyleIdx="1" presStyleCnt="3"/>
      <dgm:spPr/>
    </dgm:pt>
    <dgm:pt modelId="{0EA5CEBA-A34B-48B2-A2FF-89B7543043F1}" type="pres">
      <dgm:prSet presAssocID="{EF544115-68B8-446C-9569-E4041177775C}" presName="Name30" presStyleCnt="0"/>
      <dgm:spPr/>
    </dgm:pt>
    <dgm:pt modelId="{64DC5C06-F793-4423-82B7-DD7E261E0513}" type="pres">
      <dgm:prSet presAssocID="{EF544115-68B8-446C-9569-E4041177775C}" presName="level2Shape" presStyleLbl="node2" presStyleIdx="1" presStyleCnt="3"/>
      <dgm:spPr/>
    </dgm:pt>
    <dgm:pt modelId="{1D89D557-C1CC-4034-9DFF-AD9960370BEF}" type="pres">
      <dgm:prSet presAssocID="{EF544115-68B8-446C-9569-E4041177775C}" presName="hierChild3" presStyleCnt="0"/>
      <dgm:spPr/>
    </dgm:pt>
    <dgm:pt modelId="{BDD57283-7CCC-49D2-A928-D4B6866AF5B6}" type="pres">
      <dgm:prSet presAssocID="{69FCB517-32DC-42AF-8086-127368F2FCC2}" presName="Name25" presStyleLbl="parChTrans1D3" presStyleIdx="5" presStyleCnt="9"/>
      <dgm:spPr/>
    </dgm:pt>
    <dgm:pt modelId="{A1196787-2E7D-4513-9467-014FA5379F39}" type="pres">
      <dgm:prSet presAssocID="{69FCB517-32DC-42AF-8086-127368F2FCC2}" presName="connTx" presStyleLbl="parChTrans1D3" presStyleIdx="5" presStyleCnt="9"/>
      <dgm:spPr/>
    </dgm:pt>
    <dgm:pt modelId="{0782110A-F640-45C6-ABCA-5D9FA77FC2AC}" type="pres">
      <dgm:prSet presAssocID="{CF4D026E-9D6A-4531-84C1-0132A95A154D}" presName="Name30" presStyleCnt="0"/>
      <dgm:spPr/>
    </dgm:pt>
    <dgm:pt modelId="{2D424B9F-1DD1-470C-9CB1-E89D1D53BBBB}" type="pres">
      <dgm:prSet presAssocID="{CF4D026E-9D6A-4531-84C1-0132A95A154D}" presName="level2Shape" presStyleLbl="node3" presStyleIdx="5" presStyleCnt="9"/>
      <dgm:spPr/>
    </dgm:pt>
    <dgm:pt modelId="{9FE05DB9-3F1D-426F-BA6B-F0A7DF63F425}" type="pres">
      <dgm:prSet presAssocID="{CF4D026E-9D6A-4531-84C1-0132A95A154D}" presName="hierChild3" presStyleCnt="0"/>
      <dgm:spPr/>
    </dgm:pt>
    <dgm:pt modelId="{3B77A74C-D3E2-4EE1-A9FA-0E2B70741015}" type="pres">
      <dgm:prSet presAssocID="{DD790CD5-AF08-4C2B-A8E4-A37E649E45F7}" presName="Name25" presStyleLbl="parChTrans1D3" presStyleIdx="6" presStyleCnt="9"/>
      <dgm:spPr/>
    </dgm:pt>
    <dgm:pt modelId="{FE196FFF-C4B4-4D3A-BA54-A6DFEFC15D04}" type="pres">
      <dgm:prSet presAssocID="{DD790CD5-AF08-4C2B-A8E4-A37E649E45F7}" presName="connTx" presStyleLbl="parChTrans1D3" presStyleIdx="6" presStyleCnt="9"/>
      <dgm:spPr/>
    </dgm:pt>
    <dgm:pt modelId="{3BD504C2-D5E6-476D-88F1-5EBAFAC8A883}" type="pres">
      <dgm:prSet presAssocID="{12D6B41F-64D9-475F-A0F5-7891615879E2}" presName="Name30" presStyleCnt="0"/>
      <dgm:spPr/>
    </dgm:pt>
    <dgm:pt modelId="{BE2A7959-8267-48AC-A1A9-FDDD6B9BBBF1}" type="pres">
      <dgm:prSet presAssocID="{12D6B41F-64D9-475F-A0F5-7891615879E2}" presName="level2Shape" presStyleLbl="node3" presStyleIdx="6" presStyleCnt="9"/>
      <dgm:spPr/>
    </dgm:pt>
    <dgm:pt modelId="{521BDF5D-D42B-469D-80F6-F1B4DAE832E6}" type="pres">
      <dgm:prSet presAssocID="{12D6B41F-64D9-475F-A0F5-7891615879E2}" presName="hierChild3" presStyleCnt="0"/>
      <dgm:spPr/>
    </dgm:pt>
    <dgm:pt modelId="{21BB6CDA-AE8D-458E-AD1B-3C40A8D4989A}" type="pres">
      <dgm:prSet presAssocID="{A2B069E1-3A79-483A-8357-52276DB10989}" presName="Name25" presStyleLbl="parChTrans1D3" presStyleIdx="7" presStyleCnt="9"/>
      <dgm:spPr/>
    </dgm:pt>
    <dgm:pt modelId="{365634F6-4E31-4D5B-BD43-74FD9684CD99}" type="pres">
      <dgm:prSet presAssocID="{A2B069E1-3A79-483A-8357-52276DB10989}" presName="connTx" presStyleLbl="parChTrans1D3" presStyleIdx="7" presStyleCnt="9"/>
      <dgm:spPr/>
    </dgm:pt>
    <dgm:pt modelId="{F58639DE-CC8C-4546-98B4-B2B26B9EE55C}" type="pres">
      <dgm:prSet presAssocID="{854ADE88-12BC-464D-A524-DCEDF4CA75C3}" presName="Name30" presStyleCnt="0"/>
      <dgm:spPr/>
    </dgm:pt>
    <dgm:pt modelId="{8A32BEF9-DA7B-4B42-997A-31208ACEDA88}" type="pres">
      <dgm:prSet presAssocID="{854ADE88-12BC-464D-A524-DCEDF4CA75C3}" presName="level2Shape" presStyleLbl="node3" presStyleIdx="7" presStyleCnt="9"/>
      <dgm:spPr/>
    </dgm:pt>
    <dgm:pt modelId="{6A691A86-A903-4247-ADC4-613DA34C62BF}" type="pres">
      <dgm:prSet presAssocID="{854ADE88-12BC-464D-A524-DCEDF4CA75C3}" presName="hierChild3" presStyleCnt="0"/>
      <dgm:spPr/>
    </dgm:pt>
    <dgm:pt modelId="{209E11F8-CEEE-4611-ADD3-B686DAF29F59}" type="pres">
      <dgm:prSet presAssocID="{9F2D495D-05B2-4625-A5E3-40B3AE69EA4E}" presName="Name25" presStyleLbl="parChTrans1D2" presStyleIdx="2" presStyleCnt="3"/>
      <dgm:spPr/>
    </dgm:pt>
    <dgm:pt modelId="{E53B8922-BA31-4DE3-817A-E578D8806D44}" type="pres">
      <dgm:prSet presAssocID="{9F2D495D-05B2-4625-A5E3-40B3AE69EA4E}" presName="connTx" presStyleLbl="parChTrans1D2" presStyleIdx="2" presStyleCnt="3"/>
      <dgm:spPr/>
    </dgm:pt>
    <dgm:pt modelId="{19DB5493-8B95-44FF-91F5-E70DE32B6A59}" type="pres">
      <dgm:prSet presAssocID="{D46CA69C-37B3-4A57-952B-885CD49F3086}" presName="Name30" presStyleCnt="0"/>
      <dgm:spPr/>
    </dgm:pt>
    <dgm:pt modelId="{1059D884-3556-46BD-9ACF-B098CBF991F5}" type="pres">
      <dgm:prSet presAssocID="{D46CA69C-37B3-4A57-952B-885CD49F3086}" presName="level2Shape" presStyleLbl="node2" presStyleIdx="2" presStyleCnt="3" custLinFactNeighborY="67254"/>
      <dgm:spPr/>
    </dgm:pt>
    <dgm:pt modelId="{E0D74899-0680-4BC0-9942-2CFACDBBDE23}" type="pres">
      <dgm:prSet presAssocID="{D46CA69C-37B3-4A57-952B-885CD49F3086}" presName="hierChild3" presStyleCnt="0"/>
      <dgm:spPr/>
    </dgm:pt>
    <dgm:pt modelId="{F7119EDF-E670-48F0-93E0-5EAFAA519ADC}" type="pres">
      <dgm:prSet presAssocID="{52B14793-8C1E-4AC5-A73B-31974C4CA006}" presName="Name25" presStyleLbl="parChTrans1D3" presStyleIdx="8" presStyleCnt="9"/>
      <dgm:spPr/>
    </dgm:pt>
    <dgm:pt modelId="{12E61AB5-0C04-4CF0-93E0-B5BDC123F78C}" type="pres">
      <dgm:prSet presAssocID="{52B14793-8C1E-4AC5-A73B-31974C4CA006}" presName="connTx" presStyleLbl="parChTrans1D3" presStyleIdx="8" presStyleCnt="9"/>
      <dgm:spPr/>
    </dgm:pt>
    <dgm:pt modelId="{992F1AED-2D2B-458C-8230-9D8F6D553A48}" type="pres">
      <dgm:prSet presAssocID="{CBA2D50A-C296-47B6-AD74-C5656B1E99FD}" presName="Name30" presStyleCnt="0"/>
      <dgm:spPr/>
    </dgm:pt>
    <dgm:pt modelId="{9B3B577B-52FF-499A-BAFA-E06432C15984}" type="pres">
      <dgm:prSet presAssocID="{CBA2D50A-C296-47B6-AD74-C5656B1E99FD}" presName="level2Shape" presStyleLbl="node3" presStyleIdx="8" presStyleCnt="9" custLinFactNeighborY="67254"/>
      <dgm:spPr/>
    </dgm:pt>
    <dgm:pt modelId="{CF7A231A-03D2-456A-896B-0674FA3B6080}" type="pres">
      <dgm:prSet presAssocID="{CBA2D50A-C296-47B6-AD74-C5656B1E99FD}" presName="hierChild3" presStyleCnt="0"/>
      <dgm:spPr/>
    </dgm:pt>
    <dgm:pt modelId="{0CAE8E7A-61D2-4572-9019-27CAB7A8EF5E}" type="pres">
      <dgm:prSet presAssocID="{72D091D7-A6C4-4AC5-9ECD-7061BC6D36EB}" presName="bgShapesFlow" presStyleCnt="0"/>
      <dgm:spPr/>
    </dgm:pt>
    <dgm:pt modelId="{4827FFCB-1891-4608-9F9D-E7DE2BF8F0A3}" type="pres">
      <dgm:prSet presAssocID="{E35030F9-1902-42D4-87A5-6166BCB004D2}" presName="rectComp" presStyleCnt="0"/>
      <dgm:spPr/>
    </dgm:pt>
    <dgm:pt modelId="{383E3020-13BD-438C-AF76-CB7CCCE8C5E3}" type="pres">
      <dgm:prSet presAssocID="{E35030F9-1902-42D4-87A5-6166BCB004D2}" presName="bgRect" presStyleLbl="bgShp" presStyleIdx="0" presStyleCnt="3" custScaleY="79083" custLinFactNeighborX="-125" custLinFactNeighborY="12338"/>
      <dgm:spPr/>
    </dgm:pt>
    <dgm:pt modelId="{86D26888-400C-434A-8F0F-E03428E78B35}" type="pres">
      <dgm:prSet presAssocID="{E35030F9-1902-42D4-87A5-6166BCB004D2}" presName="bgRectTx" presStyleLbl="bgShp" presStyleIdx="0" presStyleCnt="3">
        <dgm:presLayoutVars>
          <dgm:bulletEnabled val="1"/>
        </dgm:presLayoutVars>
      </dgm:prSet>
      <dgm:spPr/>
    </dgm:pt>
    <dgm:pt modelId="{7CD298E9-9656-4372-8D29-07C55432214D}" type="pres">
      <dgm:prSet presAssocID="{E35030F9-1902-42D4-87A5-6166BCB004D2}" presName="spComp" presStyleCnt="0"/>
      <dgm:spPr/>
    </dgm:pt>
    <dgm:pt modelId="{27B21308-6055-4BE8-AC2C-4D2C238D8713}" type="pres">
      <dgm:prSet presAssocID="{E35030F9-1902-42D4-87A5-6166BCB004D2}" presName="hSp" presStyleCnt="0"/>
      <dgm:spPr/>
    </dgm:pt>
    <dgm:pt modelId="{084C01FC-AFB7-47C0-B4F7-F27F62188C20}" type="pres">
      <dgm:prSet presAssocID="{4CF8845E-1F8D-451E-A6C7-288A58603499}" presName="rectComp" presStyleCnt="0"/>
      <dgm:spPr/>
    </dgm:pt>
    <dgm:pt modelId="{173FB9D9-ED14-41E1-A8C0-6F5158FF83B4}" type="pres">
      <dgm:prSet presAssocID="{4CF8845E-1F8D-451E-A6C7-288A58603499}" presName="bgRect" presStyleLbl="bgShp" presStyleIdx="1" presStyleCnt="3" custScaleY="79083" custLinFactNeighborX="-125" custLinFactNeighborY="12230"/>
      <dgm:spPr/>
    </dgm:pt>
    <dgm:pt modelId="{8EDE7E46-D18E-474A-A1FA-5D1A3CB33946}" type="pres">
      <dgm:prSet presAssocID="{4CF8845E-1F8D-451E-A6C7-288A58603499}" presName="bgRectTx" presStyleLbl="bgShp" presStyleIdx="1" presStyleCnt="3">
        <dgm:presLayoutVars>
          <dgm:bulletEnabled val="1"/>
        </dgm:presLayoutVars>
      </dgm:prSet>
      <dgm:spPr/>
    </dgm:pt>
    <dgm:pt modelId="{F63AEA63-D05D-4D4A-B042-20371E463112}" type="pres">
      <dgm:prSet presAssocID="{4CF8845E-1F8D-451E-A6C7-288A58603499}" presName="spComp" presStyleCnt="0"/>
      <dgm:spPr/>
    </dgm:pt>
    <dgm:pt modelId="{C8DF7E8A-12A5-40E3-9E57-A7C0679FDC17}" type="pres">
      <dgm:prSet presAssocID="{4CF8845E-1F8D-451E-A6C7-288A58603499}" presName="hSp" presStyleCnt="0"/>
      <dgm:spPr/>
    </dgm:pt>
    <dgm:pt modelId="{CB938B96-0B57-4DFD-B733-65B9FB424A65}" type="pres">
      <dgm:prSet presAssocID="{46D96825-D1A7-4573-955F-D475691D97A6}" presName="rectComp" presStyleCnt="0"/>
      <dgm:spPr/>
    </dgm:pt>
    <dgm:pt modelId="{6B3BB380-ABA6-43C4-B4CD-DF0E811DE16E}" type="pres">
      <dgm:prSet presAssocID="{46D96825-D1A7-4573-955F-D475691D97A6}" presName="bgRect" presStyleLbl="bgShp" presStyleIdx="2" presStyleCnt="3" custScaleY="79083" custLinFactNeighborX="-125" custLinFactNeighborY="12230"/>
      <dgm:spPr/>
    </dgm:pt>
    <dgm:pt modelId="{D37509B7-0D64-4E6B-86D6-7C5FF7D83EF7}" type="pres">
      <dgm:prSet presAssocID="{46D96825-D1A7-4573-955F-D475691D97A6}" presName="bgRectTx" presStyleLbl="bgShp" presStyleIdx="2" presStyleCnt="3">
        <dgm:presLayoutVars>
          <dgm:bulletEnabled val="1"/>
        </dgm:presLayoutVars>
      </dgm:prSet>
      <dgm:spPr/>
    </dgm:pt>
  </dgm:ptLst>
  <dgm:cxnLst>
    <dgm:cxn modelId="{40B2AC12-55B4-4B8A-91E9-E088BC2AE739}" type="presOf" srcId="{B43CD178-7856-4874-987E-A742F52C3FBD}" destId="{07569958-D15F-4416-9E6B-37C5C60D3DE2}" srcOrd="0" destOrd="0" presId="urn:microsoft.com/office/officeart/2005/8/layout/hierarchy5"/>
    <dgm:cxn modelId="{9918D713-0EFB-4AF4-B074-AD5EE7B71BEC}" srcId="{1A971FFA-B1AF-439F-A3D1-A02CF3897258}" destId="{CF3CE38B-4C34-44F7-BAE4-8D1B821BDB2D}" srcOrd="0" destOrd="0" parTransId="{2B6C5DBE-3AE3-4A83-9FD0-99DD25CD547A}" sibTransId="{FDCCF764-BE57-4B83-B95D-EFFC3A144685}"/>
    <dgm:cxn modelId="{97D23014-6FAD-4594-8779-76B7970CD1CE}" type="presOf" srcId="{E35030F9-1902-42D4-87A5-6166BCB004D2}" destId="{383E3020-13BD-438C-AF76-CB7CCCE8C5E3}" srcOrd="0" destOrd="0" presId="urn:microsoft.com/office/officeart/2005/8/layout/hierarchy5"/>
    <dgm:cxn modelId="{8662FA1B-D169-4C0A-9E00-A47AD72D3EDC}" type="presOf" srcId="{DFE206FD-A00E-4120-8063-C67D18B77C8D}" destId="{DDB8EC9D-CFB5-4DE2-BDF9-5DB76DBF970C}" srcOrd="1" destOrd="0" presId="urn:microsoft.com/office/officeart/2005/8/layout/hierarchy5"/>
    <dgm:cxn modelId="{8C7C391C-01BB-4E84-806D-9C415DBA444C}" type="presOf" srcId="{5255BC0D-DD53-438B-BBA2-2697365E9A1A}" destId="{279A235C-2DB2-41DC-8C7C-0568F6FEAF60}" srcOrd="0" destOrd="0" presId="urn:microsoft.com/office/officeart/2005/8/layout/hierarchy5"/>
    <dgm:cxn modelId="{F43C5722-58A7-475E-9FBE-F5F7E6B86E5D}" type="presOf" srcId="{72D091D7-A6C4-4AC5-9ECD-7061BC6D36EB}" destId="{21CCE024-DA97-4241-A4FB-0FA55CDD3BF4}" srcOrd="0" destOrd="0" presId="urn:microsoft.com/office/officeart/2005/8/layout/hierarchy5"/>
    <dgm:cxn modelId="{C782A023-F549-4EC2-BF7E-98EC5A66593F}" type="presOf" srcId="{52B14793-8C1E-4AC5-A73B-31974C4CA006}" destId="{F7119EDF-E670-48F0-93E0-5EAFAA519ADC}" srcOrd="0" destOrd="0" presId="urn:microsoft.com/office/officeart/2005/8/layout/hierarchy5"/>
    <dgm:cxn modelId="{C1D68626-2A3B-4BA1-903C-DE6F3B48284A}" type="presOf" srcId="{4CF8845E-1F8D-451E-A6C7-288A58603499}" destId="{8EDE7E46-D18E-474A-A1FA-5D1A3CB33946}" srcOrd="1" destOrd="0" presId="urn:microsoft.com/office/officeart/2005/8/layout/hierarchy5"/>
    <dgm:cxn modelId="{69F8AA2D-77AF-448F-80D7-4F9D587A79F5}" srcId="{72D091D7-A6C4-4AC5-9ECD-7061BC6D36EB}" destId="{1A971FFA-B1AF-439F-A3D1-A02CF3897258}" srcOrd="0" destOrd="0" parTransId="{BCDC7ECD-BEC7-4357-B587-A8FFBE4DDE2A}" sibTransId="{9448F0BF-B304-45E7-8466-48F2F9969742}"/>
    <dgm:cxn modelId="{5405A92F-2921-489E-BF66-E9B6BC45CF5C}" type="presOf" srcId="{2B6C5DBE-3AE3-4A83-9FD0-99DD25CD547A}" destId="{526A05CF-F78E-46EB-95B5-3BFD74CED7A8}" srcOrd="1" destOrd="0" presId="urn:microsoft.com/office/officeart/2005/8/layout/hierarchy5"/>
    <dgm:cxn modelId="{C75DEE30-316B-42ED-B5A8-C053CAED2973}" srcId="{D46CA69C-37B3-4A57-952B-885CD49F3086}" destId="{CBA2D50A-C296-47B6-AD74-C5656B1E99FD}" srcOrd="0" destOrd="0" parTransId="{52B14793-8C1E-4AC5-A73B-31974C4CA006}" sibTransId="{99145180-A80A-4340-B043-D74730D92387}"/>
    <dgm:cxn modelId="{DE936B39-E138-49DB-93F6-7A7CC5D46CA1}" type="presOf" srcId="{A2B069E1-3A79-483A-8357-52276DB10989}" destId="{365634F6-4E31-4D5B-BD43-74FD9684CD99}" srcOrd="1" destOrd="0" presId="urn:microsoft.com/office/officeart/2005/8/layout/hierarchy5"/>
    <dgm:cxn modelId="{3108013A-EB10-472E-B827-A7724E6DF5A7}" type="presOf" srcId="{CF3CE38B-4C34-44F7-BAE4-8D1B821BDB2D}" destId="{8F021A19-50CB-4505-8DBC-5093A92D257A}" srcOrd="0" destOrd="0" presId="urn:microsoft.com/office/officeart/2005/8/layout/hierarchy5"/>
    <dgm:cxn modelId="{7F289A3F-47E1-4FAB-8FBA-5F77630F2C08}" type="presOf" srcId="{46D96825-D1A7-4573-955F-D475691D97A6}" destId="{D37509B7-0D64-4E6B-86D6-7C5FF7D83EF7}" srcOrd="1" destOrd="0" presId="urn:microsoft.com/office/officeart/2005/8/layout/hierarchy5"/>
    <dgm:cxn modelId="{6A31C15C-70A7-4FF7-8C8D-B84A1704E3D9}" type="presOf" srcId="{148D8DEA-4EF9-4083-A622-EDAFB98AD15B}" destId="{178AD9DE-FB34-4642-8980-8683C4B82218}" srcOrd="1" destOrd="0" presId="urn:microsoft.com/office/officeart/2005/8/layout/hierarchy5"/>
    <dgm:cxn modelId="{BBF01E60-E621-4ED6-9D7D-10E655B0C7B8}" type="presOf" srcId="{2B654C7E-D32F-45C4-BA74-9ED658301536}" destId="{868D6EB8-FDDE-457D-95B8-F1B960592A5C}" srcOrd="0" destOrd="0" presId="urn:microsoft.com/office/officeart/2005/8/layout/hierarchy5"/>
    <dgm:cxn modelId="{9EB41541-1D8C-4796-8832-3B5E0D1BF044}" srcId="{72D091D7-A6C4-4AC5-9ECD-7061BC6D36EB}" destId="{4CF8845E-1F8D-451E-A6C7-288A58603499}" srcOrd="2" destOrd="0" parTransId="{5F4A6737-E9E0-40B0-91E6-1AFB57F852D9}" sibTransId="{1227F04B-9526-45CE-A805-3F00BC0E3026}"/>
    <dgm:cxn modelId="{72647D42-8C16-4363-BDE7-5E502889E984}" srcId="{EF544115-68B8-446C-9569-E4041177775C}" destId="{CF4D026E-9D6A-4531-84C1-0132A95A154D}" srcOrd="0" destOrd="0" parTransId="{69FCB517-32DC-42AF-8086-127368F2FCC2}" sibTransId="{A339007C-9807-497E-8E15-104B087D3CF5}"/>
    <dgm:cxn modelId="{71297863-CFB3-4F93-9874-F17F824DFD57}" srcId="{CF3CE38B-4C34-44F7-BAE4-8D1B821BDB2D}" destId="{A29525F8-C9BD-4568-AF4C-BFCCD51C34CB}" srcOrd="1" destOrd="0" parTransId="{148D8DEA-4EF9-4083-A622-EDAFB98AD15B}" sibTransId="{889BF3D4-058F-4141-85FB-F96C7C84075B}"/>
    <dgm:cxn modelId="{A70A8366-A12E-4969-8DDE-218EC979E89D}" srcId="{CF3CE38B-4C34-44F7-BAE4-8D1B821BDB2D}" destId="{B43CD178-7856-4874-987E-A742F52C3FBD}" srcOrd="0" destOrd="0" parTransId="{7282360D-85D8-48CA-B2AA-4F10B2DF5427}" sibTransId="{9542F923-984D-4CBF-9358-8B6A0FD2569A}"/>
    <dgm:cxn modelId="{C5B85A4D-EA7B-4007-9B85-CFB9B021CA8F}" type="presOf" srcId="{CBA2D50A-C296-47B6-AD74-C5656B1E99FD}" destId="{9B3B577B-52FF-499A-BAFA-E06432C15984}" srcOrd="0" destOrd="0" presId="urn:microsoft.com/office/officeart/2005/8/layout/hierarchy5"/>
    <dgm:cxn modelId="{0252044E-EA09-4FD4-BBFB-CAAC0931FA73}" type="presOf" srcId="{52B14793-8C1E-4AC5-A73B-31974C4CA006}" destId="{12E61AB5-0C04-4CF0-93E0-B5BDC123F78C}" srcOrd="1" destOrd="0" presId="urn:microsoft.com/office/officeart/2005/8/layout/hierarchy5"/>
    <dgm:cxn modelId="{48477770-4D65-47BE-8DBA-4C448EF27C31}" type="presOf" srcId="{12D6B41F-64D9-475F-A0F5-7891615879E2}" destId="{BE2A7959-8267-48AC-A1A9-FDDD6B9BBBF1}" srcOrd="0" destOrd="0" presId="urn:microsoft.com/office/officeart/2005/8/layout/hierarchy5"/>
    <dgm:cxn modelId="{8098EB72-85D0-4D88-A831-0F09572F88D9}" type="presOf" srcId="{148D8DEA-4EF9-4083-A622-EDAFB98AD15B}" destId="{0A754AD4-CEB0-4251-8179-D88418F3576D}" srcOrd="0" destOrd="0" presId="urn:microsoft.com/office/officeart/2005/8/layout/hierarchy5"/>
    <dgm:cxn modelId="{C8162055-63CD-4728-A011-6BE32F962F43}" type="presOf" srcId="{2C615177-209F-42E1-9C1A-70BE3F3BE17C}" destId="{DC8A6BA3-ACDF-47D5-8775-9D82E6E0C556}" srcOrd="0" destOrd="0" presId="urn:microsoft.com/office/officeart/2005/8/layout/hierarchy5"/>
    <dgm:cxn modelId="{8A8A9657-FA4E-4E15-82DF-CCB6B2074511}" srcId="{CF3CE38B-4C34-44F7-BAE4-8D1B821BDB2D}" destId="{2C615177-209F-42E1-9C1A-70BE3F3BE17C}" srcOrd="2" destOrd="0" parTransId="{DFE206FD-A00E-4120-8063-C67D18B77C8D}" sibTransId="{D67BE550-5ABC-4B84-816F-2662B7E1FC80}"/>
    <dgm:cxn modelId="{19D29F77-F28A-42CF-9074-12FA883B27B9}" type="presOf" srcId="{DD790CD5-AF08-4C2B-A8E4-A37E649E45F7}" destId="{3B77A74C-D3E2-4EE1-A9FA-0E2B70741015}" srcOrd="0" destOrd="0" presId="urn:microsoft.com/office/officeart/2005/8/layout/hierarchy5"/>
    <dgm:cxn modelId="{8624E77A-4138-4F0C-8563-CE0F7A1E8A8B}" type="presOf" srcId="{1A971FFA-B1AF-439F-A3D1-A02CF3897258}" destId="{2392C31E-BBA4-4C82-ABB0-27011E3753D5}" srcOrd="0" destOrd="0" presId="urn:microsoft.com/office/officeart/2005/8/layout/hierarchy5"/>
    <dgm:cxn modelId="{07A90C80-AEA3-46A3-8606-4B11E7FFEF99}" type="presOf" srcId="{A29525F8-C9BD-4568-AF4C-BFCCD51C34CB}" destId="{0915C88D-39B5-4E7F-A09F-5DADAA86222D}" srcOrd="0" destOrd="0" presId="urn:microsoft.com/office/officeart/2005/8/layout/hierarchy5"/>
    <dgm:cxn modelId="{E44ED985-F0A7-4577-8A5C-4BE6DE57509C}" type="presOf" srcId="{1C181140-C3EF-48FA-985D-E32932F4F6E0}" destId="{EDDFB9C6-9B46-48A5-8E6A-63BECAC95A1A}" srcOrd="1" destOrd="0" presId="urn:microsoft.com/office/officeart/2005/8/layout/hierarchy5"/>
    <dgm:cxn modelId="{C288FE8D-AFCE-4E15-A433-A3B2E8431526}" type="presOf" srcId="{E35030F9-1902-42D4-87A5-6166BCB004D2}" destId="{86D26888-400C-434A-8F0F-E03428E78B35}" srcOrd="1" destOrd="0" presId="urn:microsoft.com/office/officeart/2005/8/layout/hierarchy5"/>
    <dgm:cxn modelId="{AA7A2B90-5FBA-48DE-9B03-76C6C5C1BF63}" type="presOf" srcId="{2B654C7E-D32F-45C4-BA74-9ED658301536}" destId="{3F12196C-0184-4E19-A82A-6DE9974F553F}" srcOrd="1" destOrd="0" presId="urn:microsoft.com/office/officeart/2005/8/layout/hierarchy5"/>
    <dgm:cxn modelId="{52EF6890-209B-452C-A4F6-602C42D58CE7}" type="presOf" srcId="{5255BC0D-DD53-438B-BBA2-2697365E9A1A}" destId="{E43FDCA5-EFCC-4650-B979-A6F8ED42B2BA}" srcOrd="1" destOrd="0" presId="urn:microsoft.com/office/officeart/2005/8/layout/hierarchy5"/>
    <dgm:cxn modelId="{09387D97-4A31-4424-A139-9E22E705DC81}" type="presOf" srcId="{DFE206FD-A00E-4120-8063-C67D18B77C8D}" destId="{A9150766-2FED-400D-9355-DF4F3530BB51}" srcOrd="0" destOrd="0" presId="urn:microsoft.com/office/officeart/2005/8/layout/hierarchy5"/>
    <dgm:cxn modelId="{3BB45C99-325C-4F6F-A0DB-1BE1242CCC03}" type="presOf" srcId="{69FCB517-32DC-42AF-8086-127368F2FCC2}" destId="{A1196787-2E7D-4513-9467-014FA5379F39}" srcOrd="1" destOrd="0" presId="urn:microsoft.com/office/officeart/2005/8/layout/hierarchy5"/>
    <dgm:cxn modelId="{4002F599-F3FC-44DF-A7FD-A2668526B7ED}" type="presOf" srcId="{46D96825-D1A7-4573-955F-D475691D97A6}" destId="{6B3BB380-ABA6-43C4-B4CD-DF0E811DE16E}" srcOrd="0" destOrd="0" presId="urn:microsoft.com/office/officeart/2005/8/layout/hierarchy5"/>
    <dgm:cxn modelId="{2A4B489A-457C-414C-9175-F01583D04523}" type="presOf" srcId="{1C181140-C3EF-48FA-985D-E32932F4F6E0}" destId="{9F2666BC-2F8B-43DF-9975-CF53A1C97F0B}" srcOrd="0" destOrd="0" presId="urn:microsoft.com/office/officeart/2005/8/layout/hierarchy5"/>
    <dgm:cxn modelId="{1EC934A6-0A5B-416F-A095-DC6B34EA825D}" type="presOf" srcId="{A2B069E1-3A79-483A-8357-52276DB10989}" destId="{21BB6CDA-AE8D-458E-AD1B-3C40A8D4989A}" srcOrd="0" destOrd="0" presId="urn:microsoft.com/office/officeart/2005/8/layout/hierarchy5"/>
    <dgm:cxn modelId="{926C4FA6-F022-4FDE-8A0B-2EA7A6147B65}" type="presOf" srcId="{5585526A-A8AA-45C3-8BA4-124A4FD95851}" destId="{6DF5E337-E06C-4273-8241-D122F0AAABCA}" srcOrd="0" destOrd="0" presId="urn:microsoft.com/office/officeart/2005/8/layout/hierarchy5"/>
    <dgm:cxn modelId="{D8A243AD-A6DA-475D-A92B-D57C809D7E49}" type="presOf" srcId="{9F2D495D-05B2-4625-A5E3-40B3AE69EA4E}" destId="{209E11F8-CEEE-4611-ADD3-B686DAF29F59}" srcOrd="0" destOrd="0" presId="urn:microsoft.com/office/officeart/2005/8/layout/hierarchy5"/>
    <dgm:cxn modelId="{8C296FAF-183A-4ADB-B907-277225FF6A56}" type="presOf" srcId="{4CF8845E-1F8D-451E-A6C7-288A58603499}" destId="{173FB9D9-ED14-41E1-A8C0-6F5158FF83B4}" srcOrd="0" destOrd="0" presId="urn:microsoft.com/office/officeart/2005/8/layout/hierarchy5"/>
    <dgm:cxn modelId="{384258B1-F85A-4978-8165-7263E28713C9}" type="presOf" srcId="{02351849-A41B-42D8-8FED-00446BD7A156}" destId="{0A9B39FE-7342-4A08-A94E-C3634E76CCD3}" srcOrd="0" destOrd="0" presId="urn:microsoft.com/office/officeart/2005/8/layout/hierarchy5"/>
    <dgm:cxn modelId="{B34588B6-746B-4379-8A2E-9A8E8469726E}" type="presOf" srcId="{9F2D495D-05B2-4625-A5E3-40B3AE69EA4E}" destId="{E53B8922-BA31-4DE3-817A-E578D8806D44}" srcOrd="1" destOrd="0" presId="urn:microsoft.com/office/officeart/2005/8/layout/hierarchy5"/>
    <dgm:cxn modelId="{4BF254B8-FDAC-49EA-9947-9C608FF0641E}" srcId="{EF544115-68B8-446C-9569-E4041177775C}" destId="{12D6B41F-64D9-475F-A0F5-7891615879E2}" srcOrd="1" destOrd="0" parTransId="{DD790CD5-AF08-4C2B-A8E4-A37E649E45F7}" sibTransId="{A2035F31-12EC-4CC8-94A8-27FC582DF63E}"/>
    <dgm:cxn modelId="{BC27DFC7-4F94-4597-A8CB-F3F9A100A4CB}" type="presOf" srcId="{D46CA69C-37B3-4A57-952B-885CD49F3086}" destId="{1059D884-3556-46BD-9ACF-B098CBF991F5}" srcOrd="0" destOrd="0" presId="urn:microsoft.com/office/officeart/2005/8/layout/hierarchy5"/>
    <dgm:cxn modelId="{04C421CA-DD66-4088-B029-9464C8598F01}" type="presOf" srcId="{69FCB517-32DC-42AF-8086-127368F2FCC2}" destId="{BDD57283-7CCC-49D2-A928-D4B6866AF5B6}" srcOrd="0" destOrd="0" presId="urn:microsoft.com/office/officeart/2005/8/layout/hierarchy5"/>
    <dgm:cxn modelId="{331530D0-DFD1-49ED-AB0F-C8136405B84F}" type="presOf" srcId="{2B6C5DBE-3AE3-4A83-9FD0-99DD25CD547A}" destId="{38A0740C-8C2F-4244-9D93-8C34F1897E0C}" srcOrd="0" destOrd="0" presId="urn:microsoft.com/office/officeart/2005/8/layout/hierarchy5"/>
    <dgm:cxn modelId="{52E189D1-BED5-42B7-8781-98F717BE14C1}" srcId="{1A971FFA-B1AF-439F-A3D1-A02CF3897258}" destId="{D46CA69C-37B3-4A57-952B-885CD49F3086}" srcOrd="2" destOrd="0" parTransId="{9F2D495D-05B2-4625-A5E3-40B3AE69EA4E}" sibTransId="{F77A08C8-F868-4E85-B05D-7599631BD855}"/>
    <dgm:cxn modelId="{A97E8AD3-E6BD-4896-9EDB-3887F050050B}" srcId="{EF544115-68B8-446C-9569-E4041177775C}" destId="{854ADE88-12BC-464D-A524-DCEDF4CA75C3}" srcOrd="2" destOrd="0" parTransId="{A2B069E1-3A79-483A-8357-52276DB10989}" sibTransId="{3A97FBFF-5CD8-4397-9195-6D63D962FC97}"/>
    <dgm:cxn modelId="{691BE7D5-E524-4B7E-96BE-90A9C0AA333F}" srcId="{72D091D7-A6C4-4AC5-9ECD-7061BC6D36EB}" destId="{46D96825-D1A7-4573-955F-D475691D97A6}" srcOrd="3" destOrd="0" parTransId="{E0E53338-670F-46CC-BB86-246809DEC113}" sibTransId="{0960C2F0-AE2D-42A9-AB11-B9291E541B66}"/>
    <dgm:cxn modelId="{7A79AED7-B271-4755-AB23-F81B7FF7C2CD}" srcId="{72D091D7-A6C4-4AC5-9ECD-7061BC6D36EB}" destId="{E35030F9-1902-42D4-87A5-6166BCB004D2}" srcOrd="1" destOrd="0" parTransId="{BB53744A-E4EB-4F24-A1A3-4D4F42BE8930}" sibTransId="{D245B9F0-30B7-4529-B28B-7B3E5B792531}"/>
    <dgm:cxn modelId="{D5E4B9D9-D9E5-4BC4-B29F-D56EE4CCA1E3}" srcId="{CF3CE38B-4C34-44F7-BAE4-8D1B821BDB2D}" destId="{5585526A-A8AA-45C3-8BA4-124A4FD95851}" srcOrd="4" destOrd="0" parTransId="{5255BC0D-DD53-438B-BBA2-2697365E9A1A}" sibTransId="{493479CC-171D-4F23-89F0-6B274ABBB1BD}"/>
    <dgm:cxn modelId="{63CE9CE5-1794-481F-8FB7-854C90E64AEC}" srcId="{CF3CE38B-4C34-44F7-BAE4-8D1B821BDB2D}" destId="{02351849-A41B-42D8-8FED-00446BD7A156}" srcOrd="3" destOrd="0" parTransId="{2B654C7E-D32F-45C4-BA74-9ED658301536}" sibTransId="{8850830B-53AF-4F15-87D5-061600228526}"/>
    <dgm:cxn modelId="{EE2562E8-9EE1-44D7-A3AC-CAF002A62FA2}" srcId="{1A971FFA-B1AF-439F-A3D1-A02CF3897258}" destId="{EF544115-68B8-446C-9569-E4041177775C}" srcOrd="1" destOrd="0" parTransId="{1C181140-C3EF-48FA-985D-E32932F4F6E0}" sibTransId="{B415AB09-C4EA-42DF-A236-C3397762FAD1}"/>
    <dgm:cxn modelId="{3D8A14E9-7A98-4B99-91AA-3EB0CEC0B44D}" type="presOf" srcId="{7282360D-85D8-48CA-B2AA-4F10B2DF5427}" destId="{3247A387-D680-4D42-A84F-D1AF87980C18}" srcOrd="0" destOrd="0" presId="urn:microsoft.com/office/officeart/2005/8/layout/hierarchy5"/>
    <dgm:cxn modelId="{1C7D30E9-16ED-47AD-BCF6-2739838BC351}" type="presOf" srcId="{7282360D-85D8-48CA-B2AA-4F10B2DF5427}" destId="{F788FA09-5BC2-404F-8329-581A1FDBB275}" srcOrd="1" destOrd="0" presId="urn:microsoft.com/office/officeart/2005/8/layout/hierarchy5"/>
    <dgm:cxn modelId="{24800BEB-2472-44F9-96E1-EA3A6D1C7529}" type="presOf" srcId="{CF4D026E-9D6A-4531-84C1-0132A95A154D}" destId="{2D424B9F-1DD1-470C-9CB1-E89D1D53BBBB}" srcOrd="0" destOrd="0" presId="urn:microsoft.com/office/officeart/2005/8/layout/hierarchy5"/>
    <dgm:cxn modelId="{966A9EF2-DD13-4FBC-AE43-3EE56810D454}" type="presOf" srcId="{EF544115-68B8-446C-9569-E4041177775C}" destId="{64DC5C06-F793-4423-82B7-DD7E261E0513}" srcOrd="0" destOrd="0" presId="urn:microsoft.com/office/officeart/2005/8/layout/hierarchy5"/>
    <dgm:cxn modelId="{705F53F3-F171-4E06-94C5-529A67873932}" type="presOf" srcId="{854ADE88-12BC-464D-A524-DCEDF4CA75C3}" destId="{8A32BEF9-DA7B-4B42-997A-31208ACEDA88}" srcOrd="0" destOrd="0" presId="urn:microsoft.com/office/officeart/2005/8/layout/hierarchy5"/>
    <dgm:cxn modelId="{311C06F9-23B2-490C-8A7E-2C3AC45694DF}" type="presOf" srcId="{DD790CD5-AF08-4C2B-A8E4-A37E649E45F7}" destId="{FE196FFF-C4B4-4D3A-BA54-A6DFEFC15D04}" srcOrd="1" destOrd="0" presId="urn:microsoft.com/office/officeart/2005/8/layout/hierarchy5"/>
    <dgm:cxn modelId="{0AA7171A-238A-40BF-A229-0623B6426173}" type="presParOf" srcId="{21CCE024-DA97-4241-A4FB-0FA55CDD3BF4}" destId="{3EE32087-D009-4130-A30A-35029AC3E530}" srcOrd="0" destOrd="0" presId="urn:microsoft.com/office/officeart/2005/8/layout/hierarchy5"/>
    <dgm:cxn modelId="{9CD8595B-3165-4A28-A277-EFD80E639DE2}" type="presParOf" srcId="{3EE32087-D009-4130-A30A-35029AC3E530}" destId="{D3F71396-5B14-4790-9EFD-C7AF739EDC3B}" srcOrd="0" destOrd="0" presId="urn:microsoft.com/office/officeart/2005/8/layout/hierarchy5"/>
    <dgm:cxn modelId="{BD387E6D-8A38-48DB-BA3B-01275B430AF0}" type="presParOf" srcId="{3EE32087-D009-4130-A30A-35029AC3E530}" destId="{CF6D2FB7-B7EC-43D8-896B-3A478D2BED50}" srcOrd="1" destOrd="0" presId="urn:microsoft.com/office/officeart/2005/8/layout/hierarchy5"/>
    <dgm:cxn modelId="{DAB44B25-9D36-4AF2-9406-9008E0F82865}" type="presParOf" srcId="{CF6D2FB7-B7EC-43D8-896B-3A478D2BED50}" destId="{4CF63935-A092-4E70-9889-90EFC88CEBDD}" srcOrd="0" destOrd="0" presId="urn:microsoft.com/office/officeart/2005/8/layout/hierarchy5"/>
    <dgm:cxn modelId="{066E27E6-DE21-42D2-BD39-8E327D45C796}" type="presParOf" srcId="{4CF63935-A092-4E70-9889-90EFC88CEBDD}" destId="{2392C31E-BBA4-4C82-ABB0-27011E3753D5}" srcOrd="0" destOrd="0" presId="urn:microsoft.com/office/officeart/2005/8/layout/hierarchy5"/>
    <dgm:cxn modelId="{CCFBC853-04DC-4150-9EFE-226A1D07DDFF}" type="presParOf" srcId="{4CF63935-A092-4E70-9889-90EFC88CEBDD}" destId="{5BA48C21-7B80-4B85-A468-BD92720A7D31}" srcOrd="1" destOrd="0" presId="urn:microsoft.com/office/officeart/2005/8/layout/hierarchy5"/>
    <dgm:cxn modelId="{0FB1EBFF-E553-406E-A5D7-F556FAAAD2F2}" type="presParOf" srcId="{5BA48C21-7B80-4B85-A468-BD92720A7D31}" destId="{38A0740C-8C2F-4244-9D93-8C34F1897E0C}" srcOrd="0" destOrd="0" presId="urn:microsoft.com/office/officeart/2005/8/layout/hierarchy5"/>
    <dgm:cxn modelId="{5D364192-61C3-4FB6-8A22-53274310298E}" type="presParOf" srcId="{38A0740C-8C2F-4244-9D93-8C34F1897E0C}" destId="{526A05CF-F78E-46EB-95B5-3BFD74CED7A8}" srcOrd="0" destOrd="0" presId="urn:microsoft.com/office/officeart/2005/8/layout/hierarchy5"/>
    <dgm:cxn modelId="{F9E6B26C-D655-4D40-8BED-3B97956AA3BA}" type="presParOf" srcId="{5BA48C21-7B80-4B85-A468-BD92720A7D31}" destId="{14E8FF33-AFBC-450C-8DC8-47FA0364EE1F}" srcOrd="1" destOrd="0" presId="urn:microsoft.com/office/officeart/2005/8/layout/hierarchy5"/>
    <dgm:cxn modelId="{63EF68D7-7422-41FB-9FA0-37BC80D058D2}" type="presParOf" srcId="{14E8FF33-AFBC-450C-8DC8-47FA0364EE1F}" destId="{8F021A19-50CB-4505-8DBC-5093A92D257A}" srcOrd="0" destOrd="0" presId="urn:microsoft.com/office/officeart/2005/8/layout/hierarchy5"/>
    <dgm:cxn modelId="{783E007D-28FF-4E45-B2CB-3A1AA86E7B76}" type="presParOf" srcId="{14E8FF33-AFBC-450C-8DC8-47FA0364EE1F}" destId="{94C0A4BA-89E0-4C39-B3EC-6344C629BC2D}" srcOrd="1" destOrd="0" presId="urn:microsoft.com/office/officeart/2005/8/layout/hierarchy5"/>
    <dgm:cxn modelId="{6B725BD7-6F3C-4692-8902-78AD06BE755B}" type="presParOf" srcId="{94C0A4BA-89E0-4C39-B3EC-6344C629BC2D}" destId="{3247A387-D680-4D42-A84F-D1AF87980C18}" srcOrd="0" destOrd="0" presId="urn:microsoft.com/office/officeart/2005/8/layout/hierarchy5"/>
    <dgm:cxn modelId="{7D47C55B-1F8A-40F2-B1C5-B79C073ABC2B}" type="presParOf" srcId="{3247A387-D680-4D42-A84F-D1AF87980C18}" destId="{F788FA09-5BC2-404F-8329-581A1FDBB275}" srcOrd="0" destOrd="0" presId="urn:microsoft.com/office/officeart/2005/8/layout/hierarchy5"/>
    <dgm:cxn modelId="{A20747E6-F098-4611-B47C-159C3278A64F}" type="presParOf" srcId="{94C0A4BA-89E0-4C39-B3EC-6344C629BC2D}" destId="{7BE19884-3D12-4D95-B154-A0A4FBAE20FF}" srcOrd="1" destOrd="0" presId="urn:microsoft.com/office/officeart/2005/8/layout/hierarchy5"/>
    <dgm:cxn modelId="{F43F3CCA-0453-4F1B-BA08-DEF5F02BBBD8}" type="presParOf" srcId="{7BE19884-3D12-4D95-B154-A0A4FBAE20FF}" destId="{07569958-D15F-4416-9E6B-37C5C60D3DE2}" srcOrd="0" destOrd="0" presId="urn:microsoft.com/office/officeart/2005/8/layout/hierarchy5"/>
    <dgm:cxn modelId="{8B425F9B-1429-4D9A-966C-C0023D57F867}" type="presParOf" srcId="{7BE19884-3D12-4D95-B154-A0A4FBAE20FF}" destId="{94D33D89-4D45-44A9-AC64-E5017C1810E7}" srcOrd="1" destOrd="0" presId="urn:microsoft.com/office/officeart/2005/8/layout/hierarchy5"/>
    <dgm:cxn modelId="{E681CAA6-2442-45F9-BE2D-B8BE5BC3F449}" type="presParOf" srcId="{94C0A4BA-89E0-4C39-B3EC-6344C629BC2D}" destId="{0A754AD4-CEB0-4251-8179-D88418F3576D}" srcOrd="2" destOrd="0" presId="urn:microsoft.com/office/officeart/2005/8/layout/hierarchy5"/>
    <dgm:cxn modelId="{C5D6B667-450B-451D-A0F4-95FAFCB97167}" type="presParOf" srcId="{0A754AD4-CEB0-4251-8179-D88418F3576D}" destId="{178AD9DE-FB34-4642-8980-8683C4B82218}" srcOrd="0" destOrd="0" presId="urn:microsoft.com/office/officeart/2005/8/layout/hierarchy5"/>
    <dgm:cxn modelId="{F780649E-C42C-4273-98D5-BD501C14D959}" type="presParOf" srcId="{94C0A4BA-89E0-4C39-B3EC-6344C629BC2D}" destId="{E021E5CD-30BD-4800-989D-40C0A86C0802}" srcOrd="3" destOrd="0" presId="urn:microsoft.com/office/officeart/2005/8/layout/hierarchy5"/>
    <dgm:cxn modelId="{855FFA0D-C8F4-4796-8620-73DD7C60438F}" type="presParOf" srcId="{E021E5CD-30BD-4800-989D-40C0A86C0802}" destId="{0915C88D-39B5-4E7F-A09F-5DADAA86222D}" srcOrd="0" destOrd="0" presId="urn:microsoft.com/office/officeart/2005/8/layout/hierarchy5"/>
    <dgm:cxn modelId="{C92A054C-FB63-4958-8A50-BF7CAC35E6AF}" type="presParOf" srcId="{E021E5CD-30BD-4800-989D-40C0A86C0802}" destId="{E066EE43-82B6-4EB6-8156-5B101D0E736B}" srcOrd="1" destOrd="0" presId="urn:microsoft.com/office/officeart/2005/8/layout/hierarchy5"/>
    <dgm:cxn modelId="{A9CEA8FA-DC1C-4A28-BD55-B0788A0EFC2B}" type="presParOf" srcId="{94C0A4BA-89E0-4C39-B3EC-6344C629BC2D}" destId="{A9150766-2FED-400D-9355-DF4F3530BB51}" srcOrd="4" destOrd="0" presId="urn:microsoft.com/office/officeart/2005/8/layout/hierarchy5"/>
    <dgm:cxn modelId="{F15D87F7-DB6F-48BA-9F50-C476F77C6768}" type="presParOf" srcId="{A9150766-2FED-400D-9355-DF4F3530BB51}" destId="{DDB8EC9D-CFB5-4DE2-BDF9-5DB76DBF970C}" srcOrd="0" destOrd="0" presId="urn:microsoft.com/office/officeart/2005/8/layout/hierarchy5"/>
    <dgm:cxn modelId="{1B8AEB2F-87AE-4DD7-9CB5-F92DB3EEB368}" type="presParOf" srcId="{94C0A4BA-89E0-4C39-B3EC-6344C629BC2D}" destId="{D7F4359F-2F3A-4A6B-9D4D-C8CB373407F9}" srcOrd="5" destOrd="0" presId="urn:microsoft.com/office/officeart/2005/8/layout/hierarchy5"/>
    <dgm:cxn modelId="{EA8EE269-9C23-4B08-BFD3-CB4871953FD4}" type="presParOf" srcId="{D7F4359F-2F3A-4A6B-9D4D-C8CB373407F9}" destId="{DC8A6BA3-ACDF-47D5-8775-9D82E6E0C556}" srcOrd="0" destOrd="0" presId="urn:microsoft.com/office/officeart/2005/8/layout/hierarchy5"/>
    <dgm:cxn modelId="{B9397D0B-B895-4241-B4EE-44C0DD864F52}" type="presParOf" srcId="{D7F4359F-2F3A-4A6B-9D4D-C8CB373407F9}" destId="{AA173587-831D-491A-9EE0-855F6B0C3937}" srcOrd="1" destOrd="0" presId="urn:microsoft.com/office/officeart/2005/8/layout/hierarchy5"/>
    <dgm:cxn modelId="{90418579-06D2-40AE-9FE5-ACBE6DACE020}" type="presParOf" srcId="{94C0A4BA-89E0-4C39-B3EC-6344C629BC2D}" destId="{868D6EB8-FDDE-457D-95B8-F1B960592A5C}" srcOrd="6" destOrd="0" presId="urn:microsoft.com/office/officeart/2005/8/layout/hierarchy5"/>
    <dgm:cxn modelId="{35622A71-B924-466A-A8B7-90629D7C3C4A}" type="presParOf" srcId="{868D6EB8-FDDE-457D-95B8-F1B960592A5C}" destId="{3F12196C-0184-4E19-A82A-6DE9974F553F}" srcOrd="0" destOrd="0" presId="urn:microsoft.com/office/officeart/2005/8/layout/hierarchy5"/>
    <dgm:cxn modelId="{6CF02089-81F6-469F-8B2D-E6A5CF4348ED}" type="presParOf" srcId="{94C0A4BA-89E0-4C39-B3EC-6344C629BC2D}" destId="{67EAB227-8F05-4865-920D-B10A653D6009}" srcOrd="7" destOrd="0" presId="urn:microsoft.com/office/officeart/2005/8/layout/hierarchy5"/>
    <dgm:cxn modelId="{B8E44822-B65A-4D57-A782-2E76012CB364}" type="presParOf" srcId="{67EAB227-8F05-4865-920D-B10A653D6009}" destId="{0A9B39FE-7342-4A08-A94E-C3634E76CCD3}" srcOrd="0" destOrd="0" presId="urn:microsoft.com/office/officeart/2005/8/layout/hierarchy5"/>
    <dgm:cxn modelId="{FCBD1A1F-A963-4419-BE9C-803B8EC24858}" type="presParOf" srcId="{67EAB227-8F05-4865-920D-B10A653D6009}" destId="{3C209725-227B-4AE4-BEA9-D9DBF33DA7F7}" srcOrd="1" destOrd="0" presId="urn:microsoft.com/office/officeart/2005/8/layout/hierarchy5"/>
    <dgm:cxn modelId="{75B3E20B-3D3A-487E-9FE3-F8F5885558C6}" type="presParOf" srcId="{94C0A4BA-89E0-4C39-B3EC-6344C629BC2D}" destId="{279A235C-2DB2-41DC-8C7C-0568F6FEAF60}" srcOrd="8" destOrd="0" presId="urn:microsoft.com/office/officeart/2005/8/layout/hierarchy5"/>
    <dgm:cxn modelId="{4931FE37-2389-47D7-9A78-47BF60191A60}" type="presParOf" srcId="{279A235C-2DB2-41DC-8C7C-0568F6FEAF60}" destId="{E43FDCA5-EFCC-4650-B979-A6F8ED42B2BA}" srcOrd="0" destOrd="0" presId="urn:microsoft.com/office/officeart/2005/8/layout/hierarchy5"/>
    <dgm:cxn modelId="{FD92A2A1-B24A-4A48-8A3B-3693F6257D32}" type="presParOf" srcId="{94C0A4BA-89E0-4C39-B3EC-6344C629BC2D}" destId="{15837555-6FB7-4A7E-80AE-C6971A73C81A}" srcOrd="9" destOrd="0" presId="urn:microsoft.com/office/officeart/2005/8/layout/hierarchy5"/>
    <dgm:cxn modelId="{EB3361F5-0C73-4311-9CD6-7FC00484DCAE}" type="presParOf" srcId="{15837555-6FB7-4A7E-80AE-C6971A73C81A}" destId="{6DF5E337-E06C-4273-8241-D122F0AAABCA}" srcOrd="0" destOrd="0" presId="urn:microsoft.com/office/officeart/2005/8/layout/hierarchy5"/>
    <dgm:cxn modelId="{A136E678-8604-4115-8453-A6210EBBC811}" type="presParOf" srcId="{15837555-6FB7-4A7E-80AE-C6971A73C81A}" destId="{853878F3-004A-4C8E-9CDE-78A8653A2A2C}" srcOrd="1" destOrd="0" presId="urn:microsoft.com/office/officeart/2005/8/layout/hierarchy5"/>
    <dgm:cxn modelId="{7D236F0B-D502-45F0-8D7B-5B6E04559FE5}" type="presParOf" srcId="{5BA48C21-7B80-4B85-A468-BD92720A7D31}" destId="{9F2666BC-2F8B-43DF-9975-CF53A1C97F0B}" srcOrd="2" destOrd="0" presId="urn:microsoft.com/office/officeart/2005/8/layout/hierarchy5"/>
    <dgm:cxn modelId="{1C914210-6F91-4873-B228-E20095C15399}" type="presParOf" srcId="{9F2666BC-2F8B-43DF-9975-CF53A1C97F0B}" destId="{EDDFB9C6-9B46-48A5-8E6A-63BECAC95A1A}" srcOrd="0" destOrd="0" presId="urn:microsoft.com/office/officeart/2005/8/layout/hierarchy5"/>
    <dgm:cxn modelId="{765459BF-48F4-41B0-9BB5-69F5DB1015AD}" type="presParOf" srcId="{5BA48C21-7B80-4B85-A468-BD92720A7D31}" destId="{0EA5CEBA-A34B-48B2-A2FF-89B7543043F1}" srcOrd="3" destOrd="0" presId="urn:microsoft.com/office/officeart/2005/8/layout/hierarchy5"/>
    <dgm:cxn modelId="{3C4E2965-FC95-44DA-BA2B-5491FAE12F6E}" type="presParOf" srcId="{0EA5CEBA-A34B-48B2-A2FF-89B7543043F1}" destId="{64DC5C06-F793-4423-82B7-DD7E261E0513}" srcOrd="0" destOrd="0" presId="urn:microsoft.com/office/officeart/2005/8/layout/hierarchy5"/>
    <dgm:cxn modelId="{E2A14DAD-1E79-49C4-BC49-8ECC8C60FAB1}" type="presParOf" srcId="{0EA5CEBA-A34B-48B2-A2FF-89B7543043F1}" destId="{1D89D557-C1CC-4034-9DFF-AD9960370BEF}" srcOrd="1" destOrd="0" presId="urn:microsoft.com/office/officeart/2005/8/layout/hierarchy5"/>
    <dgm:cxn modelId="{8A5EF20E-D3FC-4665-A22C-05DDECEF53D1}" type="presParOf" srcId="{1D89D557-C1CC-4034-9DFF-AD9960370BEF}" destId="{BDD57283-7CCC-49D2-A928-D4B6866AF5B6}" srcOrd="0" destOrd="0" presId="urn:microsoft.com/office/officeart/2005/8/layout/hierarchy5"/>
    <dgm:cxn modelId="{DC3DF82B-B24E-4E82-870B-E539F05B8A04}" type="presParOf" srcId="{BDD57283-7CCC-49D2-A928-D4B6866AF5B6}" destId="{A1196787-2E7D-4513-9467-014FA5379F39}" srcOrd="0" destOrd="0" presId="urn:microsoft.com/office/officeart/2005/8/layout/hierarchy5"/>
    <dgm:cxn modelId="{A910681B-662A-4585-8A1E-8C624D76E32B}" type="presParOf" srcId="{1D89D557-C1CC-4034-9DFF-AD9960370BEF}" destId="{0782110A-F640-45C6-ABCA-5D9FA77FC2AC}" srcOrd="1" destOrd="0" presId="urn:microsoft.com/office/officeart/2005/8/layout/hierarchy5"/>
    <dgm:cxn modelId="{B5415328-96A2-4C86-90AA-8AB72B6C9DAA}" type="presParOf" srcId="{0782110A-F640-45C6-ABCA-5D9FA77FC2AC}" destId="{2D424B9F-1DD1-470C-9CB1-E89D1D53BBBB}" srcOrd="0" destOrd="0" presId="urn:microsoft.com/office/officeart/2005/8/layout/hierarchy5"/>
    <dgm:cxn modelId="{FC1C4029-323A-47DB-A75B-BE5C56B9F7DD}" type="presParOf" srcId="{0782110A-F640-45C6-ABCA-5D9FA77FC2AC}" destId="{9FE05DB9-3F1D-426F-BA6B-F0A7DF63F425}" srcOrd="1" destOrd="0" presId="urn:microsoft.com/office/officeart/2005/8/layout/hierarchy5"/>
    <dgm:cxn modelId="{0F8F7F03-C675-4030-B708-B62A7C499592}" type="presParOf" srcId="{1D89D557-C1CC-4034-9DFF-AD9960370BEF}" destId="{3B77A74C-D3E2-4EE1-A9FA-0E2B70741015}" srcOrd="2" destOrd="0" presId="urn:microsoft.com/office/officeart/2005/8/layout/hierarchy5"/>
    <dgm:cxn modelId="{9356B60F-85A4-4F36-A1AD-2A2911398B16}" type="presParOf" srcId="{3B77A74C-D3E2-4EE1-A9FA-0E2B70741015}" destId="{FE196FFF-C4B4-4D3A-BA54-A6DFEFC15D04}" srcOrd="0" destOrd="0" presId="urn:microsoft.com/office/officeart/2005/8/layout/hierarchy5"/>
    <dgm:cxn modelId="{AF46A791-5ECE-48C4-A2DA-A10F3C984B7A}" type="presParOf" srcId="{1D89D557-C1CC-4034-9DFF-AD9960370BEF}" destId="{3BD504C2-D5E6-476D-88F1-5EBAFAC8A883}" srcOrd="3" destOrd="0" presId="urn:microsoft.com/office/officeart/2005/8/layout/hierarchy5"/>
    <dgm:cxn modelId="{BD4AB2DA-2881-4C47-A682-341DBCFDBA4E}" type="presParOf" srcId="{3BD504C2-D5E6-476D-88F1-5EBAFAC8A883}" destId="{BE2A7959-8267-48AC-A1A9-FDDD6B9BBBF1}" srcOrd="0" destOrd="0" presId="urn:microsoft.com/office/officeart/2005/8/layout/hierarchy5"/>
    <dgm:cxn modelId="{8C2D3DF5-AECE-48AA-B5C1-1032EBD9D817}" type="presParOf" srcId="{3BD504C2-D5E6-476D-88F1-5EBAFAC8A883}" destId="{521BDF5D-D42B-469D-80F6-F1B4DAE832E6}" srcOrd="1" destOrd="0" presId="urn:microsoft.com/office/officeart/2005/8/layout/hierarchy5"/>
    <dgm:cxn modelId="{54C16819-013B-4392-B141-A138F058B35F}" type="presParOf" srcId="{1D89D557-C1CC-4034-9DFF-AD9960370BEF}" destId="{21BB6CDA-AE8D-458E-AD1B-3C40A8D4989A}" srcOrd="4" destOrd="0" presId="urn:microsoft.com/office/officeart/2005/8/layout/hierarchy5"/>
    <dgm:cxn modelId="{C42D7732-8DBB-45D2-848F-AF2CD9B799EB}" type="presParOf" srcId="{21BB6CDA-AE8D-458E-AD1B-3C40A8D4989A}" destId="{365634F6-4E31-4D5B-BD43-74FD9684CD99}" srcOrd="0" destOrd="0" presId="urn:microsoft.com/office/officeart/2005/8/layout/hierarchy5"/>
    <dgm:cxn modelId="{CB312E7E-F682-49F0-A1AC-92862041E875}" type="presParOf" srcId="{1D89D557-C1CC-4034-9DFF-AD9960370BEF}" destId="{F58639DE-CC8C-4546-98B4-B2B26B9EE55C}" srcOrd="5" destOrd="0" presId="urn:microsoft.com/office/officeart/2005/8/layout/hierarchy5"/>
    <dgm:cxn modelId="{B105A862-7EB9-4398-A3C4-80FC5C418221}" type="presParOf" srcId="{F58639DE-CC8C-4546-98B4-B2B26B9EE55C}" destId="{8A32BEF9-DA7B-4B42-997A-31208ACEDA88}" srcOrd="0" destOrd="0" presId="urn:microsoft.com/office/officeart/2005/8/layout/hierarchy5"/>
    <dgm:cxn modelId="{1DFA1AD5-DB32-44A9-9EF7-817B95DE0E52}" type="presParOf" srcId="{F58639DE-CC8C-4546-98B4-B2B26B9EE55C}" destId="{6A691A86-A903-4247-ADC4-613DA34C62BF}" srcOrd="1" destOrd="0" presId="urn:microsoft.com/office/officeart/2005/8/layout/hierarchy5"/>
    <dgm:cxn modelId="{8D7F3CEE-E038-4ADF-8783-AD460EDB139E}" type="presParOf" srcId="{5BA48C21-7B80-4B85-A468-BD92720A7D31}" destId="{209E11F8-CEEE-4611-ADD3-B686DAF29F59}" srcOrd="4" destOrd="0" presId="urn:microsoft.com/office/officeart/2005/8/layout/hierarchy5"/>
    <dgm:cxn modelId="{934B94D8-398C-4B87-9F25-70052624F5B1}" type="presParOf" srcId="{209E11F8-CEEE-4611-ADD3-B686DAF29F59}" destId="{E53B8922-BA31-4DE3-817A-E578D8806D44}" srcOrd="0" destOrd="0" presId="urn:microsoft.com/office/officeart/2005/8/layout/hierarchy5"/>
    <dgm:cxn modelId="{9D5E1765-A98B-41B0-8D5F-839B1B5559D7}" type="presParOf" srcId="{5BA48C21-7B80-4B85-A468-BD92720A7D31}" destId="{19DB5493-8B95-44FF-91F5-E70DE32B6A59}" srcOrd="5" destOrd="0" presId="urn:microsoft.com/office/officeart/2005/8/layout/hierarchy5"/>
    <dgm:cxn modelId="{1AF0E3DD-CBAC-4355-99C5-9FA127A14A77}" type="presParOf" srcId="{19DB5493-8B95-44FF-91F5-E70DE32B6A59}" destId="{1059D884-3556-46BD-9ACF-B098CBF991F5}" srcOrd="0" destOrd="0" presId="urn:microsoft.com/office/officeart/2005/8/layout/hierarchy5"/>
    <dgm:cxn modelId="{6CCB56F4-41A5-44E6-8566-CB505A4AE409}" type="presParOf" srcId="{19DB5493-8B95-44FF-91F5-E70DE32B6A59}" destId="{E0D74899-0680-4BC0-9942-2CFACDBBDE23}" srcOrd="1" destOrd="0" presId="urn:microsoft.com/office/officeart/2005/8/layout/hierarchy5"/>
    <dgm:cxn modelId="{DB20A367-64F4-49D5-9F49-0C13D5C45C3F}" type="presParOf" srcId="{E0D74899-0680-4BC0-9942-2CFACDBBDE23}" destId="{F7119EDF-E670-48F0-93E0-5EAFAA519ADC}" srcOrd="0" destOrd="0" presId="urn:microsoft.com/office/officeart/2005/8/layout/hierarchy5"/>
    <dgm:cxn modelId="{DAEABAFF-0615-4014-BB70-D14B24BFC509}" type="presParOf" srcId="{F7119EDF-E670-48F0-93E0-5EAFAA519ADC}" destId="{12E61AB5-0C04-4CF0-93E0-B5BDC123F78C}" srcOrd="0" destOrd="0" presId="urn:microsoft.com/office/officeart/2005/8/layout/hierarchy5"/>
    <dgm:cxn modelId="{1060DD10-AB6C-4E1F-8F2C-DF1F5D038799}" type="presParOf" srcId="{E0D74899-0680-4BC0-9942-2CFACDBBDE23}" destId="{992F1AED-2D2B-458C-8230-9D8F6D553A48}" srcOrd="1" destOrd="0" presId="urn:microsoft.com/office/officeart/2005/8/layout/hierarchy5"/>
    <dgm:cxn modelId="{F7E06AA3-B279-4762-AAB7-B6CB89B67D80}" type="presParOf" srcId="{992F1AED-2D2B-458C-8230-9D8F6D553A48}" destId="{9B3B577B-52FF-499A-BAFA-E06432C15984}" srcOrd="0" destOrd="0" presId="urn:microsoft.com/office/officeart/2005/8/layout/hierarchy5"/>
    <dgm:cxn modelId="{F606505D-3AFE-4BD2-B273-EF1179718CB4}" type="presParOf" srcId="{992F1AED-2D2B-458C-8230-9D8F6D553A48}" destId="{CF7A231A-03D2-456A-896B-0674FA3B6080}" srcOrd="1" destOrd="0" presId="urn:microsoft.com/office/officeart/2005/8/layout/hierarchy5"/>
    <dgm:cxn modelId="{F92A28D3-1089-4DAB-8A1F-87B2A9CAC432}" type="presParOf" srcId="{21CCE024-DA97-4241-A4FB-0FA55CDD3BF4}" destId="{0CAE8E7A-61D2-4572-9019-27CAB7A8EF5E}" srcOrd="1" destOrd="0" presId="urn:microsoft.com/office/officeart/2005/8/layout/hierarchy5"/>
    <dgm:cxn modelId="{D96993AA-C88F-4723-A000-B8F4B2EB7763}" type="presParOf" srcId="{0CAE8E7A-61D2-4572-9019-27CAB7A8EF5E}" destId="{4827FFCB-1891-4608-9F9D-E7DE2BF8F0A3}" srcOrd="0" destOrd="0" presId="urn:microsoft.com/office/officeart/2005/8/layout/hierarchy5"/>
    <dgm:cxn modelId="{8FDE53F5-49FF-4D95-896E-4CD587F91E38}" type="presParOf" srcId="{4827FFCB-1891-4608-9F9D-E7DE2BF8F0A3}" destId="{383E3020-13BD-438C-AF76-CB7CCCE8C5E3}" srcOrd="0" destOrd="0" presId="urn:microsoft.com/office/officeart/2005/8/layout/hierarchy5"/>
    <dgm:cxn modelId="{5A62F701-0DCB-496B-AC0C-30E1BDFB1CE9}" type="presParOf" srcId="{4827FFCB-1891-4608-9F9D-E7DE2BF8F0A3}" destId="{86D26888-400C-434A-8F0F-E03428E78B35}" srcOrd="1" destOrd="0" presId="urn:microsoft.com/office/officeart/2005/8/layout/hierarchy5"/>
    <dgm:cxn modelId="{4B126C2C-6905-4AA4-BBD4-945AE2642D58}" type="presParOf" srcId="{0CAE8E7A-61D2-4572-9019-27CAB7A8EF5E}" destId="{7CD298E9-9656-4372-8D29-07C55432214D}" srcOrd="1" destOrd="0" presId="urn:microsoft.com/office/officeart/2005/8/layout/hierarchy5"/>
    <dgm:cxn modelId="{4ACEBC75-043F-45DD-9407-6E1FB5F9AAEF}" type="presParOf" srcId="{7CD298E9-9656-4372-8D29-07C55432214D}" destId="{27B21308-6055-4BE8-AC2C-4D2C238D8713}" srcOrd="0" destOrd="0" presId="urn:microsoft.com/office/officeart/2005/8/layout/hierarchy5"/>
    <dgm:cxn modelId="{6BD0F142-B60B-4791-92EA-64CD81490FCE}" type="presParOf" srcId="{0CAE8E7A-61D2-4572-9019-27CAB7A8EF5E}" destId="{084C01FC-AFB7-47C0-B4F7-F27F62188C20}" srcOrd="2" destOrd="0" presId="urn:microsoft.com/office/officeart/2005/8/layout/hierarchy5"/>
    <dgm:cxn modelId="{1DFC70BE-5708-46AA-80BF-2857632FF675}" type="presParOf" srcId="{084C01FC-AFB7-47C0-B4F7-F27F62188C20}" destId="{173FB9D9-ED14-41E1-A8C0-6F5158FF83B4}" srcOrd="0" destOrd="0" presId="urn:microsoft.com/office/officeart/2005/8/layout/hierarchy5"/>
    <dgm:cxn modelId="{1B246357-69F6-4496-8020-0A01759D6515}" type="presParOf" srcId="{084C01FC-AFB7-47C0-B4F7-F27F62188C20}" destId="{8EDE7E46-D18E-474A-A1FA-5D1A3CB33946}" srcOrd="1" destOrd="0" presId="urn:microsoft.com/office/officeart/2005/8/layout/hierarchy5"/>
    <dgm:cxn modelId="{F0A6C063-568C-4BDE-9275-5231D20816A6}" type="presParOf" srcId="{0CAE8E7A-61D2-4572-9019-27CAB7A8EF5E}" destId="{F63AEA63-D05D-4D4A-B042-20371E463112}" srcOrd="3" destOrd="0" presId="urn:microsoft.com/office/officeart/2005/8/layout/hierarchy5"/>
    <dgm:cxn modelId="{0C05DEC9-C6B0-4DE9-8518-CFFB05A617B4}" type="presParOf" srcId="{F63AEA63-D05D-4D4A-B042-20371E463112}" destId="{C8DF7E8A-12A5-40E3-9E57-A7C0679FDC17}" srcOrd="0" destOrd="0" presId="urn:microsoft.com/office/officeart/2005/8/layout/hierarchy5"/>
    <dgm:cxn modelId="{A3B3C8DD-F13C-497D-BA77-994C7D6082EA}" type="presParOf" srcId="{0CAE8E7A-61D2-4572-9019-27CAB7A8EF5E}" destId="{CB938B96-0B57-4DFD-B733-65B9FB424A65}" srcOrd="4" destOrd="0" presId="urn:microsoft.com/office/officeart/2005/8/layout/hierarchy5"/>
    <dgm:cxn modelId="{C355E303-6B43-4496-880E-3926B46D9727}" type="presParOf" srcId="{CB938B96-0B57-4DFD-B733-65B9FB424A65}" destId="{6B3BB380-ABA6-43C4-B4CD-DF0E811DE16E}" srcOrd="0" destOrd="0" presId="urn:microsoft.com/office/officeart/2005/8/layout/hierarchy5"/>
    <dgm:cxn modelId="{36984B2C-612E-4C09-9107-14ADBCFD7D0B}" type="presParOf" srcId="{CB938B96-0B57-4DFD-B733-65B9FB424A65}" destId="{D37509B7-0D64-4E6B-86D6-7C5FF7D83EF7}" srcOrd="1" destOrd="0" presId="urn:microsoft.com/office/officeart/2005/8/layout/hierarchy5"/>
  </dgm:cxnLst>
  <dgm:bg/>
  <dgm:whole>
    <a:ln w="3175"/>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E6D5C-EAD4-4BCD-8BC8-A849EED881A6}">
      <dsp:nvSpPr>
        <dsp:cNvPr id="0" name=""/>
        <dsp:cNvSpPr/>
      </dsp:nvSpPr>
      <dsp:spPr>
        <a:xfrm>
          <a:off x="810713" y="0"/>
          <a:ext cx="9188086" cy="2656408"/>
        </a:xfrm>
        <a:prstGeom prst="right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1DEA19C-CA31-49AD-BF60-A150B448CE63}">
      <dsp:nvSpPr>
        <dsp:cNvPr id="0" name=""/>
        <dsp:cNvSpPr/>
      </dsp:nvSpPr>
      <dsp:spPr>
        <a:xfrm>
          <a:off x="0" y="796922"/>
          <a:ext cx="3242853" cy="106256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rtl="0">
            <a:lnSpc>
              <a:spcPct val="90000"/>
            </a:lnSpc>
            <a:spcBef>
              <a:spcPct val="0"/>
            </a:spcBef>
            <a:spcAft>
              <a:spcPct val="35000"/>
            </a:spcAft>
            <a:buNone/>
          </a:pPr>
          <a:r>
            <a:rPr lang="es-ES" sz="1400" b="0" kern="1200" dirty="0">
              <a:latin typeface="Montserrat" panose="00000500000000000000" pitchFamily="50" charset="0"/>
            </a:rPr>
            <a:t>Varios sistemas de clasificación.</a:t>
          </a:r>
          <a:endParaRPr lang="es-CO" sz="1400" b="0" kern="1200" dirty="0">
            <a:latin typeface="Montserrat" panose="00000500000000000000" pitchFamily="50" charset="0"/>
          </a:endParaRPr>
        </a:p>
        <a:p>
          <a:pPr marL="114300" lvl="1" indent="-114300" algn="ctr" defTabSz="622300" rtl="0">
            <a:lnSpc>
              <a:spcPct val="90000"/>
            </a:lnSpc>
            <a:spcBef>
              <a:spcPct val="0"/>
            </a:spcBef>
            <a:spcAft>
              <a:spcPct val="15000"/>
            </a:spcAft>
            <a:buChar char="•"/>
          </a:pPr>
          <a:r>
            <a:rPr lang="es-ES" sz="1400" b="0" kern="1200" dirty="0">
              <a:latin typeface="Montserrat" panose="00000500000000000000" pitchFamily="50" charset="0"/>
            </a:rPr>
            <a:t>Ninguno es universalmente aceptado</a:t>
          </a:r>
          <a:r>
            <a:rPr lang="es-ES" sz="1100" b="0" kern="1200" dirty="0">
              <a:latin typeface="Montserrat" panose="00000500000000000000" pitchFamily="50" charset="0"/>
            </a:rPr>
            <a:t>.</a:t>
          </a:r>
          <a:endParaRPr lang="es-CO" sz="1100" b="0" kern="1200" dirty="0">
            <a:latin typeface="Montserrat" panose="00000500000000000000" pitchFamily="50" charset="0"/>
          </a:endParaRPr>
        </a:p>
      </dsp:txBody>
      <dsp:txXfrm>
        <a:off x="51870" y="848792"/>
        <a:ext cx="3139113" cy="958823"/>
      </dsp:txXfrm>
    </dsp:sp>
    <dsp:sp modelId="{215EEC19-C0BE-4998-9375-DD2BA5A0BC28}">
      <dsp:nvSpPr>
        <dsp:cNvPr id="0" name=""/>
        <dsp:cNvSpPr/>
      </dsp:nvSpPr>
      <dsp:spPr>
        <a:xfrm>
          <a:off x="3783329" y="796922"/>
          <a:ext cx="3242853" cy="106256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s-ES" sz="1400" b="0" kern="1200" dirty="0">
              <a:latin typeface="Montserrat" panose="00000500000000000000" pitchFamily="50" charset="0"/>
            </a:rPr>
            <a:t>Poca reproducibilidad, poco valor pronóstico y un alto nivel de complejidad. </a:t>
          </a:r>
          <a:endParaRPr lang="es-CO" sz="1400" b="0" kern="1200" dirty="0">
            <a:latin typeface="Montserrat" panose="00000500000000000000" pitchFamily="50" charset="0"/>
          </a:endParaRPr>
        </a:p>
      </dsp:txBody>
      <dsp:txXfrm>
        <a:off x="3835199" y="848792"/>
        <a:ext cx="3139113" cy="958823"/>
      </dsp:txXfrm>
    </dsp:sp>
    <dsp:sp modelId="{ED1E32D8-6EE0-4330-9653-8A3DD7104696}">
      <dsp:nvSpPr>
        <dsp:cNvPr id="0" name=""/>
        <dsp:cNvSpPr/>
      </dsp:nvSpPr>
      <dsp:spPr>
        <a:xfrm>
          <a:off x="7566659" y="796922"/>
          <a:ext cx="3242853" cy="106256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s-ES" sz="1400" b="0" kern="1200" dirty="0">
              <a:latin typeface="Montserrat" panose="00000500000000000000" pitchFamily="50" charset="0"/>
            </a:rPr>
            <a:t>Clasificación fiable y reproducible, necesario para determinar el adecuado </a:t>
          </a:r>
          <a:r>
            <a:rPr lang="es-ES" sz="1400" b="0" kern="1200" dirty="0" err="1">
              <a:latin typeface="Montserrat" panose="00000500000000000000" pitchFamily="50" charset="0"/>
            </a:rPr>
            <a:t>tto</a:t>
          </a:r>
          <a:r>
            <a:rPr lang="es-ES" sz="1400" b="0" kern="1200" dirty="0">
              <a:latin typeface="Montserrat" panose="00000500000000000000" pitchFamily="50" charset="0"/>
            </a:rPr>
            <a:t>.</a:t>
          </a:r>
          <a:endParaRPr lang="es-CO" sz="1400" b="0" kern="1200" dirty="0">
            <a:latin typeface="Montserrat" panose="00000500000000000000" pitchFamily="50" charset="0"/>
          </a:endParaRPr>
        </a:p>
      </dsp:txBody>
      <dsp:txXfrm>
        <a:off x="7618529" y="848792"/>
        <a:ext cx="3139113" cy="9588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BB380-ABA6-43C4-B4CD-DF0E811DE16E}">
      <dsp:nvSpPr>
        <dsp:cNvPr id="0" name=""/>
        <dsp:cNvSpPr/>
      </dsp:nvSpPr>
      <dsp:spPr>
        <a:xfrm>
          <a:off x="2081638" y="1117856"/>
          <a:ext cx="891883" cy="45424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de-DE" sz="1300" kern="1200" dirty="0" err="1"/>
            <a:t>Subgrupo</a:t>
          </a:r>
          <a:endParaRPr lang="es-ES" sz="1300" kern="1200" dirty="0"/>
        </a:p>
      </dsp:txBody>
      <dsp:txXfrm>
        <a:off x="2081638" y="1117856"/>
        <a:ext cx="891883" cy="1362746"/>
      </dsp:txXfrm>
    </dsp:sp>
    <dsp:sp modelId="{173FB9D9-ED14-41E1-A8C0-6F5158FF83B4}">
      <dsp:nvSpPr>
        <dsp:cNvPr id="0" name=""/>
        <dsp:cNvSpPr/>
      </dsp:nvSpPr>
      <dsp:spPr>
        <a:xfrm>
          <a:off x="1041108" y="1117856"/>
          <a:ext cx="891883" cy="45424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es-ES" sz="1300" kern="1200" dirty="0"/>
        </a:p>
      </dsp:txBody>
      <dsp:txXfrm>
        <a:off x="1041108" y="1117856"/>
        <a:ext cx="891883" cy="1362746"/>
      </dsp:txXfrm>
    </dsp:sp>
    <dsp:sp modelId="{383E3020-13BD-438C-AF76-CB7CCCE8C5E3}">
      <dsp:nvSpPr>
        <dsp:cNvPr id="0" name=""/>
        <dsp:cNvSpPr/>
      </dsp:nvSpPr>
      <dsp:spPr>
        <a:xfrm>
          <a:off x="578" y="1124059"/>
          <a:ext cx="891883" cy="45424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es-ES" sz="1300" kern="1200" dirty="0"/>
        </a:p>
      </dsp:txBody>
      <dsp:txXfrm>
        <a:off x="578" y="1124059"/>
        <a:ext cx="891883" cy="1362746"/>
      </dsp:txXfrm>
    </dsp:sp>
    <dsp:sp modelId="{2392C31E-BBA4-4C82-ABB0-27011E3753D5}">
      <dsp:nvSpPr>
        <dsp:cNvPr id="0" name=""/>
        <dsp:cNvSpPr/>
      </dsp:nvSpPr>
      <dsp:spPr>
        <a:xfrm rot="16200000">
          <a:off x="76016" y="3674881"/>
          <a:ext cx="743235" cy="371617"/>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e-DE" sz="1100" kern="1200" dirty="0"/>
            <a:t>Magerl</a:t>
          </a:r>
          <a:endParaRPr lang="es-ES" sz="1100" kern="1200" dirty="0"/>
        </a:p>
      </dsp:txBody>
      <dsp:txXfrm>
        <a:off x="86900" y="3685765"/>
        <a:ext cx="721467" cy="349849"/>
      </dsp:txXfrm>
    </dsp:sp>
    <dsp:sp modelId="{38A0740C-8C2F-4244-9D93-8C34F1897E0C}">
      <dsp:nvSpPr>
        <dsp:cNvPr id="0" name=""/>
        <dsp:cNvSpPr/>
      </dsp:nvSpPr>
      <dsp:spPr>
        <a:xfrm rot="16855449">
          <a:off x="183520" y="3084702"/>
          <a:ext cx="1568758" cy="11645"/>
        </a:xfrm>
        <a:custGeom>
          <a:avLst/>
          <a:gdLst/>
          <a:ahLst/>
          <a:cxnLst/>
          <a:rect l="0" t="0" r="0" b="0"/>
          <a:pathLst>
            <a:path>
              <a:moveTo>
                <a:pt x="0" y="5822"/>
              </a:moveTo>
              <a:lnTo>
                <a:pt x="1568758" y="5822"/>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928680" y="3051305"/>
        <a:ext cx="78437" cy="78437"/>
      </dsp:txXfrm>
    </dsp:sp>
    <dsp:sp modelId="{8F021A19-50CB-4505-8DBC-5093A92D257A}">
      <dsp:nvSpPr>
        <dsp:cNvPr id="0" name=""/>
        <dsp:cNvSpPr/>
      </dsp:nvSpPr>
      <dsp:spPr>
        <a:xfrm>
          <a:off x="1116547" y="2134550"/>
          <a:ext cx="743235" cy="371617"/>
        </a:xfrm>
        <a:prstGeom prst="roundRect">
          <a:avLst>
            <a:gd name="adj" fmla="val 10000"/>
          </a:avLst>
        </a:prstGeom>
        <a:solidFill>
          <a:schemeClr val="lt1">
            <a:hueOff val="0"/>
            <a:satOff val="0"/>
            <a:lumOff val="0"/>
            <a:alphaOff val="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A</a:t>
          </a:r>
          <a:endParaRPr lang="es-ES" sz="2200" kern="1200" dirty="0"/>
        </a:p>
      </dsp:txBody>
      <dsp:txXfrm>
        <a:off x="1127431" y="2145434"/>
        <a:ext cx="721467" cy="349849"/>
      </dsp:txXfrm>
    </dsp:sp>
    <dsp:sp modelId="{3247A387-D680-4D42-A84F-D1AF87980C18}">
      <dsp:nvSpPr>
        <dsp:cNvPr id="0" name=""/>
        <dsp:cNvSpPr/>
      </dsp:nvSpPr>
      <dsp:spPr>
        <a:xfrm rot="17353446">
          <a:off x="1556976" y="1888257"/>
          <a:ext cx="902906" cy="11645"/>
        </a:xfrm>
        <a:custGeom>
          <a:avLst/>
          <a:gdLst/>
          <a:ahLst/>
          <a:cxnLst/>
          <a:rect l="0" t="0" r="0" b="0"/>
          <a:pathLst>
            <a:path>
              <a:moveTo>
                <a:pt x="0" y="5822"/>
              </a:moveTo>
              <a:lnTo>
                <a:pt x="902906" y="582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985857" y="1871507"/>
        <a:ext cx="45145" cy="45145"/>
      </dsp:txXfrm>
    </dsp:sp>
    <dsp:sp modelId="{07569958-D15F-4416-9E6B-37C5C60D3DE2}">
      <dsp:nvSpPr>
        <dsp:cNvPr id="0" name=""/>
        <dsp:cNvSpPr/>
      </dsp:nvSpPr>
      <dsp:spPr>
        <a:xfrm>
          <a:off x="2157077" y="1281991"/>
          <a:ext cx="743235" cy="371617"/>
        </a:xfrm>
        <a:prstGeom prst="roundRect">
          <a:avLst>
            <a:gd name="adj" fmla="val 10000"/>
          </a:avLst>
        </a:prstGeom>
        <a:solidFill>
          <a:srgbClr val="93D14F"/>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A0</a:t>
          </a:r>
          <a:endParaRPr lang="es-ES" sz="2200" kern="1200" dirty="0"/>
        </a:p>
      </dsp:txBody>
      <dsp:txXfrm>
        <a:off x="2167961" y="1292875"/>
        <a:ext cx="721467" cy="349849"/>
      </dsp:txXfrm>
    </dsp:sp>
    <dsp:sp modelId="{0A754AD4-CEB0-4251-8179-D88418F3576D}">
      <dsp:nvSpPr>
        <dsp:cNvPr id="0" name=""/>
        <dsp:cNvSpPr/>
      </dsp:nvSpPr>
      <dsp:spPr>
        <a:xfrm rot="18289469">
          <a:off x="1748131" y="2100856"/>
          <a:ext cx="520596" cy="11645"/>
        </a:xfrm>
        <a:custGeom>
          <a:avLst/>
          <a:gdLst/>
          <a:ahLst/>
          <a:cxnLst/>
          <a:rect l="0" t="0" r="0" b="0"/>
          <a:pathLst>
            <a:path>
              <a:moveTo>
                <a:pt x="0" y="5822"/>
              </a:moveTo>
              <a:lnTo>
                <a:pt x="520596" y="5822"/>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995415" y="2093664"/>
        <a:ext cx="26029" cy="26029"/>
      </dsp:txXfrm>
    </dsp:sp>
    <dsp:sp modelId="{0915C88D-39B5-4E7F-A09F-5DADAA86222D}">
      <dsp:nvSpPr>
        <dsp:cNvPr id="0" name=""/>
        <dsp:cNvSpPr/>
      </dsp:nvSpPr>
      <dsp:spPr>
        <a:xfrm>
          <a:off x="2157077" y="1707189"/>
          <a:ext cx="743235" cy="371617"/>
        </a:xfrm>
        <a:prstGeom prst="roundRect">
          <a:avLst>
            <a:gd name="adj" fmla="val 10000"/>
          </a:avLst>
        </a:prstGeom>
        <a:solidFill>
          <a:srgbClr val="B2DE82"/>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A1</a:t>
          </a:r>
          <a:endParaRPr lang="es-ES" sz="2200" kern="1200" dirty="0"/>
        </a:p>
      </dsp:txBody>
      <dsp:txXfrm>
        <a:off x="2167961" y="1718073"/>
        <a:ext cx="721467" cy="349849"/>
      </dsp:txXfrm>
    </dsp:sp>
    <dsp:sp modelId="{A9150766-2FED-400D-9355-DF4F3530BB51}">
      <dsp:nvSpPr>
        <dsp:cNvPr id="0" name=""/>
        <dsp:cNvSpPr/>
      </dsp:nvSpPr>
      <dsp:spPr>
        <a:xfrm>
          <a:off x="1859782" y="2314536"/>
          <a:ext cx="297294" cy="11645"/>
        </a:xfrm>
        <a:custGeom>
          <a:avLst/>
          <a:gdLst/>
          <a:ahLst/>
          <a:cxnLst/>
          <a:rect l="0" t="0" r="0" b="0"/>
          <a:pathLst>
            <a:path>
              <a:moveTo>
                <a:pt x="0" y="5822"/>
              </a:moveTo>
              <a:lnTo>
                <a:pt x="297294" y="5822"/>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000997" y="2312927"/>
        <a:ext cx="14864" cy="14864"/>
      </dsp:txXfrm>
    </dsp:sp>
    <dsp:sp modelId="{DC8A6BA3-ACDF-47D5-8775-9D82E6E0C556}">
      <dsp:nvSpPr>
        <dsp:cNvPr id="0" name=""/>
        <dsp:cNvSpPr/>
      </dsp:nvSpPr>
      <dsp:spPr>
        <a:xfrm>
          <a:off x="2157077" y="2134550"/>
          <a:ext cx="743235" cy="371617"/>
        </a:xfrm>
        <a:prstGeom prst="roundRect">
          <a:avLst>
            <a:gd name="adj" fmla="val 10000"/>
          </a:avLst>
        </a:prstGeom>
        <a:solidFill>
          <a:srgbClr val="D6EEBC"/>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A2</a:t>
          </a:r>
          <a:endParaRPr lang="es-ES" sz="2200" kern="1200" dirty="0"/>
        </a:p>
      </dsp:txBody>
      <dsp:txXfrm>
        <a:off x="2167961" y="2145434"/>
        <a:ext cx="721467" cy="349849"/>
      </dsp:txXfrm>
    </dsp:sp>
    <dsp:sp modelId="{868D6EB8-FDDE-457D-95B8-F1B960592A5C}">
      <dsp:nvSpPr>
        <dsp:cNvPr id="0" name=""/>
        <dsp:cNvSpPr/>
      </dsp:nvSpPr>
      <dsp:spPr>
        <a:xfrm rot="3310531">
          <a:off x="1748131" y="2528217"/>
          <a:ext cx="520596" cy="11645"/>
        </a:xfrm>
        <a:custGeom>
          <a:avLst/>
          <a:gdLst/>
          <a:ahLst/>
          <a:cxnLst/>
          <a:rect l="0" t="0" r="0" b="0"/>
          <a:pathLst>
            <a:path>
              <a:moveTo>
                <a:pt x="0" y="5822"/>
              </a:moveTo>
              <a:lnTo>
                <a:pt x="520596" y="5822"/>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995415" y="2521024"/>
        <a:ext cx="26029" cy="26029"/>
      </dsp:txXfrm>
    </dsp:sp>
    <dsp:sp modelId="{0A9B39FE-7342-4A08-A94E-C3634E76CCD3}">
      <dsp:nvSpPr>
        <dsp:cNvPr id="0" name=""/>
        <dsp:cNvSpPr/>
      </dsp:nvSpPr>
      <dsp:spPr>
        <a:xfrm>
          <a:off x="2157077" y="2561911"/>
          <a:ext cx="743235" cy="371617"/>
        </a:xfrm>
        <a:prstGeom prst="roundRect">
          <a:avLst>
            <a:gd name="adj" fmla="val 10000"/>
          </a:avLst>
        </a:prstGeom>
        <a:solidFill>
          <a:srgbClr val="EEF8E4"/>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A3</a:t>
          </a:r>
          <a:endParaRPr lang="es-ES" sz="2200" kern="1200" dirty="0"/>
        </a:p>
      </dsp:txBody>
      <dsp:txXfrm>
        <a:off x="2167961" y="2572795"/>
        <a:ext cx="721467" cy="349849"/>
      </dsp:txXfrm>
    </dsp:sp>
    <dsp:sp modelId="{279A235C-2DB2-41DC-8C7C-0568F6FEAF60}">
      <dsp:nvSpPr>
        <dsp:cNvPr id="0" name=""/>
        <dsp:cNvSpPr/>
      </dsp:nvSpPr>
      <dsp:spPr>
        <a:xfrm rot="4260081">
          <a:off x="1552121" y="2745851"/>
          <a:ext cx="912327" cy="11645"/>
        </a:xfrm>
        <a:custGeom>
          <a:avLst/>
          <a:gdLst/>
          <a:ahLst/>
          <a:cxnLst/>
          <a:rect l="0" t="0" r="0" b="0"/>
          <a:pathLst>
            <a:path>
              <a:moveTo>
                <a:pt x="0" y="5822"/>
              </a:moveTo>
              <a:lnTo>
                <a:pt x="912327" y="582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985477" y="2728866"/>
        <a:ext cx="45616" cy="45616"/>
      </dsp:txXfrm>
    </dsp:sp>
    <dsp:sp modelId="{6DF5E337-E06C-4273-8241-D122F0AAABCA}">
      <dsp:nvSpPr>
        <dsp:cNvPr id="0" name=""/>
        <dsp:cNvSpPr/>
      </dsp:nvSpPr>
      <dsp:spPr>
        <a:xfrm>
          <a:off x="2156787" y="2997179"/>
          <a:ext cx="743235" cy="371617"/>
        </a:xfrm>
        <a:prstGeom prst="roundRect">
          <a:avLst>
            <a:gd name="adj" fmla="val 10000"/>
          </a:avLst>
        </a:prstGeom>
        <a:solidFill>
          <a:srgbClr val="F7FBF3"/>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A4</a:t>
          </a:r>
          <a:endParaRPr lang="es-ES" sz="2200" kern="1200" dirty="0"/>
        </a:p>
      </dsp:txBody>
      <dsp:txXfrm>
        <a:off x="2167671" y="3008063"/>
        <a:ext cx="721467" cy="349849"/>
      </dsp:txXfrm>
    </dsp:sp>
    <dsp:sp modelId="{9F2666BC-2F8B-43DF-9975-CF53A1C97F0B}">
      <dsp:nvSpPr>
        <dsp:cNvPr id="0" name=""/>
        <dsp:cNvSpPr/>
      </dsp:nvSpPr>
      <dsp:spPr>
        <a:xfrm rot="3310531">
          <a:off x="707601" y="4068547"/>
          <a:ext cx="520596" cy="11645"/>
        </a:xfrm>
        <a:custGeom>
          <a:avLst/>
          <a:gdLst/>
          <a:ahLst/>
          <a:cxnLst/>
          <a:rect l="0" t="0" r="0" b="0"/>
          <a:pathLst>
            <a:path>
              <a:moveTo>
                <a:pt x="0" y="5822"/>
              </a:moveTo>
              <a:lnTo>
                <a:pt x="520596" y="5822"/>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954884" y="4061355"/>
        <a:ext cx="26029" cy="26029"/>
      </dsp:txXfrm>
    </dsp:sp>
    <dsp:sp modelId="{64DC5C06-F793-4423-82B7-DD7E261E0513}">
      <dsp:nvSpPr>
        <dsp:cNvPr id="0" name=""/>
        <dsp:cNvSpPr/>
      </dsp:nvSpPr>
      <dsp:spPr>
        <a:xfrm>
          <a:off x="1116547" y="4102241"/>
          <a:ext cx="743235" cy="371617"/>
        </a:xfrm>
        <a:prstGeom prst="roundRect">
          <a:avLst>
            <a:gd name="adj" fmla="val 10000"/>
          </a:avLst>
        </a:prstGeom>
        <a:solidFill>
          <a:schemeClr val="lt1">
            <a:hueOff val="0"/>
            <a:satOff val="0"/>
            <a:lumOff val="0"/>
            <a:alphaOff val="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B</a:t>
          </a:r>
          <a:endParaRPr lang="es-ES" sz="2200" kern="1200" dirty="0"/>
        </a:p>
      </dsp:txBody>
      <dsp:txXfrm>
        <a:off x="1127431" y="4113125"/>
        <a:ext cx="721467" cy="349849"/>
      </dsp:txXfrm>
    </dsp:sp>
    <dsp:sp modelId="{BDD57283-7CCC-49D2-A928-D4B6866AF5B6}">
      <dsp:nvSpPr>
        <dsp:cNvPr id="0" name=""/>
        <dsp:cNvSpPr/>
      </dsp:nvSpPr>
      <dsp:spPr>
        <a:xfrm rot="18289469">
          <a:off x="1748131" y="4068547"/>
          <a:ext cx="520596" cy="11645"/>
        </a:xfrm>
        <a:custGeom>
          <a:avLst/>
          <a:gdLst/>
          <a:ahLst/>
          <a:cxnLst/>
          <a:rect l="0" t="0" r="0" b="0"/>
          <a:pathLst>
            <a:path>
              <a:moveTo>
                <a:pt x="0" y="5822"/>
              </a:moveTo>
              <a:lnTo>
                <a:pt x="520596" y="5822"/>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995415" y="4061355"/>
        <a:ext cx="26029" cy="26029"/>
      </dsp:txXfrm>
    </dsp:sp>
    <dsp:sp modelId="{2D424B9F-1DD1-470C-9CB1-E89D1D53BBBB}">
      <dsp:nvSpPr>
        <dsp:cNvPr id="0" name=""/>
        <dsp:cNvSpPr/>
      </dsp:nvSpPr>
      <dsp:spPr>
        <a:xfrm>
          <a:off x="2157077" y="3674881"/>
          <a:ext cx="743235" cy="371617"/>
        </a:xfrm>
        <a:prstGeom prst="roundRect">
          <a:avLst>
            <a:gd name="adj" fmla="val 10000"/>
          </a:avLst>
        </a:prstGeom>
        <a:solidFill>
          <a:srgbClr val="FFFFE7"/>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B1</a:t>
          </a:r>
          <a:endParaRPr lang="es-ES" sz="2200" kern="1200" dirty="0"/>
        </a:p>
      </dsp:txBody>
      <dsp:txXfrm>
        <a:off x="2167961" y="3685765"/>
        <a:ext cx="721467" cy="349849"/>
      </dsp:txXfrm>
    </dsp:sp>
    <dsp:sp modelId="{3B77A74C-D3E2-4EE1-A9FA-0E2B70741015}">
      <dsp:nvSpPr>
        <dsp:cNvPr id="0" name=""/>
        <dsp:cNvSpPr/>
      </dsp:nvSpPr>
      <dsp:spPr>
        <a:xfrm>
          <a:off x="1859782" y="4282228"/>
          <a:ext cx="297294" cy="11645"/>
        </a:xfrm>
        <a:custGeom>
          <a:avLst/>
          <a:gdLst/>
          <a:ahLst/>
          <a:cxnLst/>
          <a:rect l="0" t="0" r="0" b="0"/>
          <a:pathLst>
            <a:path>
              <a:moveTo>
                <a:pt x="0" y="5822"/>
              </a:moveTo>
              <a:lnTo>
                <a:pt x="297294" y="5822"/>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000997" y="4280618"/>
        <a:ext cx="14864" cy="14864"/>
      </dsp:txXfrm>
    </dsp:sp>
    <dsp:sp modelId="{BE2A7959-8267-48AC-A1A9-FDDD6B9BBBF1}">
      <dsp:nvSpPr>
        <dsp:cNvPr id="0" name=""/>
        <dsp:cNvSpPr/>
      </dsp:nvSpPr>
      <dsp:spPr>
        <a:xfrm>
          <a:off x="2157077" y="4102241"/>
          <a:ext cx="743235" cy="371617"/>
        </a:xfrm>
        <a:prstGeom prst="roundRect">
          <a:avLst>
            <a:gd name="adj" fmla="val 10000"/>
          </a:avLst>
        </a:prstGeom>
        <a:solidFill>
          <a:srgbClr val="FFFFC9"/>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B2</a:t>
          </a:r>
          <a:endParaRPr lang="es-ES" sz="2200" kern="1200" dirty="0"/>
        </a:p>
      </dsp:txBody>
      <dsp:txXfrm>
        <a:off x="2167961" y="4113125"/>
        <a:ext cx="721467" cy="349849"/>
      </dsp:txXfrm>
    </dsp:sp>
    <dsp:sp modelId="{21BB6CDA-AE8D-458E-AD1B-3C40A8D4989A}">
      <dsp:nvSpPr>
        <dsp:cNvPr id="0" name=""/>
        <dsp:cNvSpPr/>
      </dsp:nvSpPr>
      <dsp:spPr>
        <a:xfrm rot="3310531">
          <a:off x="1748131" y="4495908"/>
          <a:ext cx="520596" cy="11645"/>
        </a:xfrm>
        <a:custGeom>
          <a:avLst/>
          <a:gdLst/>
          <a:ahLst/>
          <a:cxnLst/>
          <a:rect l="0" t="0" r="0" b="0"/>
          <a:pathLst>
            <a:path>
              <a:moveTo>
                <a:pt x="0" y="5822"/>
              </a:moveTo>
              <a:lnTo>
                <a:pt x="520596" y="582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1995415" y="4488716"/>
        <a:ext cx="26029" cy="26029"/>
      </dsp:txXfrm>
    </dsp:sp>
    <dsp:sp modelId="{8A32BEF9-DA7B-4B42-997A-31208ACEDA88}">
      <dsp:nvSpPr>
        <dsp:cNvPr id="0" name=""/>
        <dsp:cNvSpPr/>
      </dsp:nvSpPr>
      <dsp:spPr>
        <a:xfrm>
          <a:off x="2157077" y="4529602"/>
          <a:ext cx="743235" cy="371617"/>
        </a:xfrm>
        <a:prstGeom prst="roundRect">
          <a:avLst>
            <a:gd name="adj" fmla="val 10000"/>
          </a:avLst>
        </a:prstGeom>
        <a:solidFill>
          <a:srgbClr val="FFFF93"/>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B3</a:t>
          </a:r>
          <a:endParaRPr lang="es-ES" sz="2200" kern="1200" dirty="0"/>
        </a:p>
      </dsp:txBody>
      <dsp:txXfrm>
        <a:off x="2167961" y="4540486"/>
        <a:ext cx="721467" cy="349849"/>
      </dsp:txXfrm>
    </dsp:sp>
    <dsp:sp modelId="{209E11F8-CEEE-4611-ADD3-B686DAF29F59}">
      <dsp:nvSpPr>
        <dsp:cNvPr id="0" name=""/>
        <dsp:cNvSpPr/>
      </dsp:nvSpPr>
      <dsp:spPr>
        <a:xfrm rot="4741077">
          <a:off x="187605" y="4620872"/>
          <a:ext cx="1560589" cy="11645"/>
        </a:xfrm>
        <a:custGeom>
          <a:avLst/>
          <a:gdLst/>
          <a:ahLst/>
          <a:cxnLst/>
          <a:rect l="0" t="0" r="0" b="0"/>
          <a:pathLst>
            <a:path>
              <a:moveTo>
                <a:pt x="0" y="5822"/>
              </a:moveTo>
              <a:lnTo>
                <a:pt x="1560589" y="5822"/>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928885" y="4587680"/>
        <a:ext cx="78029" cy="78029"/>
      </dsp:txXfrm>
    </dsp:sp>
    <dsp:sp modelId="{1059D884-3556-46BD-9ACF-B098CBF991F5}">
      <dsp:nvSpPr>
        <dsp:cNvPr id="0" name=""/>
        <dsp:cNvSpPr/>
      </dsp:nvSpPr>
      <dsp:spPr>
        <a:xfrm>
          <a:off x="1116547" y="5206891"/>
          <a:ext cx="743235" cy="371617"/>
        </a:xfrm>
        <a:prstGeom prst="roundRect">
          <a:avLst>
            <a:gd name="adj" fmla="val 10000"/>
          </a:avLst>
        </a:prstGeom>
        <a:solidFill>
          <a:schemeClr val="lt1">
            <a:hueOff val="0"/>
            <a:satOff val="0"/>
            <a:lumOff val="0"/>
            <a:alphaOff val="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C</a:t>
          </a:r>
          <a:endParaRPr lang="es-ES" sz="2200" kern="1200" dirty="0"/>
        </a:p>
      </dsp:txBody>
      <dsp:txXfrm>
        <a:off x="1127431" y="5217775"/>
        <a:ext cx="721467" cy="349849"/>
      </dsp:txXfrm>
    </dsp:sp>
    <dsp:sp modelId="{F7119EDF-E670-48F0-93E0-5EAFAA519ADC}">
      <dsp:nvSpPr>
        <dsp:cNvPr id="0" name=""/>
        <dsp:cNvSpPr/>
      </dsp:nvSpPr>
      <dsp:spPr>
        <a:xfrm>
          <a:off x="1859782" y="5386877"/>
          <a:ext cx="297294" cy="11645"/>
        </a:xfrm>
        <a:custGeom>
          <a:avLst/>
          <a:gdLst/>
          <a:ahLst/>
          <a:cxnLst/>
          <a:rect l="0" t="0" r="0" b="0"/>
          <a:pathLst>
            <a:path>
              <a:moveTo>
                <a:pt x="0" y="5822"/>
              </a:moveTo>
              <a:lnTo>
                <a:pt x="297294" y="5822"/>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000997" y="5385267"/>
        <a:ext cx="14864" cy="14864"/>
      </dsp:txXfrm>
    </dsp:sp>
    <dsp:sp modelId="{9B3B577B-52FF-499A-BAFA-E06432C15984}">
      <dsp:nvSpPr>
        <dsp:cNvPr id="0" name=""/>
        <dsp:cNvSpPr/>
      </dsp:nvSpPr>
      <dsp:spPr>
        <a:xfrm>
          <a:off x="2157077" y="5206891"/>
          <a:ext cx="743235" cy="371617"/>
        </a:xfrm>
        <a:prstGeom prst="roundRect">
          <a:avLst>
            <a:gd name="adj" fmla="val 10000"/>
          </a:avLst>
        </a:prstGeom>
        <a:solidFill>
          <a:srgbClr val="FF7D7D"/>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de-DE" sz="2200" kern="1200" dirty="0"/>
            <a:t>C</a:t>
          </a:r>
          <a:endParaRPr lang="es-ES" sz="2200" kern="1200" dirty="0"/>
        </a:p>
      </dsp:txBody>
      <dsp:txXfrm>
        <a:off x="2167961" y="5217775"/>
        <a:ext cx="721467" cy="34984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CE5FDC-294E-4402-BFEF-EFE728A468B8}" type="datetimeFigureOut">
              <a:rPr lang="en-US" smtClean="0"/>
              <a:t>2/1/2022</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F90B36-70B4-4F5B-9072-75FB87DE6415}" type="slidenum">
              <a:rPr lang="en-US" smtClean="0"/>
              <a:t>‹Nº›</a:t>
            </a:fld>
            <a:endParaRPr lang="en-US"/>
          </a:p>
        </p:txBody>
      </p:sp>
    </p:spTree>
    <p:extLst>
      <p:ext uri="{BB962C8B-B14F-4D97-AF65-F5344CB8AC3E}">
        <p14:creationId xmlns:p14="http://schemas.microsoft.com/office/powerpoint/2010/main" val="3244227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u="none" strike="noStrike" kern="1200" baseline="0" dirty="0">
                <a:solidFill>
                  <a:schemeClr val="tx1"/>
                </a:solidFill>
                <a:latin typeface="+mn-lt"/>
                <a:ea typeface="+mn-ea"/>
                <a:cs typeface="+mn-cs"/>
              </a:rPr>
              <a:t>Fracturas de la Unión Tóracolumbar</a:t>
            </a:r>
          </a:p>
          <a:p>
            <a:endParaRPr lang="es-CO" sz="1200" b="0" i="0" u="none" strike="noStrike" kern="1200" baseline="0" dirty="0">
              <a:solidFill>
                <a:schemeClr val="tx1"/>
              </a:solidFill>
              <a:latin typeface="+mn-lt"/>
              <a:ea typeface="+mn-ea"/>
              <a:cs typeface="+mn-cs"/>
            </a:endParaRPr>
          </a:p>
          <a:p>
            <a:endParaRPr lang="es-CO" sz="1200" b="0" i="0" u="none" strike="noStrike" kern="1200" baseline="0" dirty="0">
              <a:solidFill>
                <a:schemeClr val="tx1"/>
              </a:solidFill>
              <a:latin typeface="+mn-lt"/>
              <a:ea typeface="+mn-ea"/>
              <a:cs typeface="+mn-cs"/>
            </a:endParaRPr>
          </a:p>
          <a:p>
            <a:r>
              <a:rPr lang="es-CO" sz="1200" b="0" i="0" u="none" strike="noStrike" kern="1200" baseline="0" dirty="0">
                <a:solidFill>
                  <a:schemeClr val="tx1"/>
                </a:solidFill>
                <a:latin typeface="+mn-lt"/>
                <a:ea typeface="+mn-ea"/>
                <a:cs typeface="+mn-cs"/>
              </a:rPr>
              <a:t>Fig. 2 </a:t>
            </a:r>
            <a:r>
              <a:rPr lang="es-CO" sz="1200" b="0" i="0" u="none" strike="noStrike" kern="1200" baseline="0" dirty="0" err="1">
                <a:solidFill>
                  <a:schemeClr val="tx1"/>
                </a:solidFill>
                <a:latin typeface="+mn-lt"/>
                <a:ea typeface="+mn-ea"/>
                <a:cs typeface="+mn-cs"/>
              </a:rPr>
              <a:t>Compression</a:t>
            </a:r>
            <a:r>
              <a:rPr lang="es-CO" sz="1200" b="0" i="0" u="none" strike="noStrike" kern="1200" baseline="0" dirty="0">
                <a:solidFill>
                  <a:schemeClr val="tx1"/>
                </a:solidFill>
                <a:latin typeface="+mn-lt"/>
                <a:ea typeface="+mn-ea"/>
                <a:cs typeface="+mn-cs"/>
              </a:rPr>
              <a:t> fracture</a:t>
            </a:r>
          </a:p>
          <a:p>
            <a:r>
              <a:rPr lang="en-US" sz="1200" b="0" i="0" u="none" strike="noStrike" kern="1200" baseline="0" dirty="0">
                <a:solidFill>
                  <a:schemeClr val="tx1"/>
                </a:solidFill>
                <a:latin typeface="+mn-lt"/>
                <a:ea typeface="+mn-ea"/>
                <a:cs typeface="+mn-cs"/>
              </a:rPr>
              <a:t>showing MRI signals of </a:t>
            </a:r>
            <a:r>
              <a:rPr lang="en-US" sz="1200" b="0" i="0" u="none" strike="noStrike" kern="1200" baseline="0" dirty="0" err="1">
                <a:solidFill>
                  <a:schemeClr val="tx1"/>
                </a:solidFill>
                <a:latin typeface="+mn-lt"/>
                <a:ea typeface="+mn-ea"/>
                <a:cs typeface="+mn-cs"/>
              </a:rPr>
              <a:t>ISL</a:t>
            </a:r>
            <a:endParaRPr lang="en-US" sz="1200" b="0" i="0" u="none" strike="noStrike" kern="1200" baseline="0" dirty="0">
              <a:solidFill>
                <a:schemeClr val="tx1"/>
              </a:solidFill>
              <a:latin typeface="+mn-lt"/>
              <a:ea typeface="+mn-ea"/>
              <a:cs typeface="+mn-cs"/>
            </a:endParaRPr>
          </a:p>
          <a:p>
            <a:r>
              <a:rPr lang="es-CO" sz="1200" b="0" i="0" u="none" strike="noStrike" kern="1200" baseline="0" dirty="0">
                <a:solidFill>
                  <a:schemeClr val="tx1"/>
                </a:solidFill>
                <a:latin typeface="+mn-lt"/>
                <a:ea typeface="+mn-ea"/>
                <a:cs typeface="+mn-cs"/>
              </a:rPr>
              <a:t>edema (superior </a:t>
            </a:r>
            <a:r>
              <a:rPr lang="es-CO" sz="1200" b="0" i="0" u="none" strike="noStrike" kern="1200" baseline="0" dirty="0" err="1">
                <a:solidFill>
                  <a:schemeClr val="tx1"/>
                </a:solidFill>
                <a:latin typeface="+mn-lt"/>
                <a:ea typeface="+mn-ea"/>
                <a:cs typeface="+mn-cs"/>
              </a:rPr>
              <a:t>white</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arrow</a:t>
            </a:r>
            <a:r>
              <a:rPr lang="es-CO" sz="1200" b="0" i="0" u="none" strike="noStrike" kern="1200" baseline="0" dirty="0">
                <a:solidFill>
                  <a:schemeClr val="tx1"/>
                </a:solidFill>
                <a:latin typeface="+mn-lt"/>
                <a:ea typeface="+mn-ea"/>
                <a:cs typeface="+mn-cs"/>
              </a:rPr>
              <a:t>)</a:t>
            </a:r>
          </a:p>
          <a:p>
            <a:r>
              <a:rPr lang="es-CO" sz="1200" b="0" i="0" u="none" strike="noStrike" kern="1200" baseline="0" dirty="0" err="1">
                <a:solidFill>
                  <a:schemeClr val="tx1"/>
                </a:solidFill>
                <a:latin typeface="+mn-lt"/>
                <a:ea typeface="+mn-ea"/>
                <a:cs typeface="+mn-cs"/>
              </a:rPr>
              <a:t>without</a:t>
            </a:r>
            <a:r>
              <a:rPr lang="es-CO" sz="1200" b="0" i="0" u="none" strike="noStrike" kern="1200" baseline="0" dirty="0">
                <a:solidFill>
                  <a:schemeClr val="tx1"/>
                </a:solidFill>
                <a:latin typeface="+mn-lt"/>
                <a:ea typeface="+mn-ea"/>
                <a:cs typeface="+mn-cs"/>
              </a:rPr>
              <a:t> SSL (</a:t>
            </a:r>
            <a:r>
              <a:rPr lang="es-CO" sz="1200" b="0" i="0" u="none" strike="noStrike" kern="1200" baseline="0" dirty="0" err="1">
                <a:solidFill>
                  <a:schemeClr val="tx1"/>
                </a:solidFill>
                <a:latin typeface="+mn-lt"/>
                <a:ea typeface="+mn-ea"/>
                <a:cs typeface="+mn-cs"/>
              </a:rPr>
              <a:t>black-straight</a:t>
            </a:r>
            <a:endParaRPr lang="es-CO" sz="1200" b="0" i="0" u="none" strike="noStrike" kern="1200" baseline="0" dirty="0">
              <a:solidFill>
                <a:schemeClr val="tx1"/>
              </a:solidFill>
              <a:latin typeface="+mn-lt"/>
              <a:ea typeface="+mn-ea"/>
              <a:cs typeface="+mn-cs"/>
            </a:endParaRPr>
          </a:p>
          <a:p>
            <a:r>
              <a:rPr lang="es-CO" sz="1200" b="0" i="0" u="none" strike="noStrike" kern="1200" baseline="0" dirty="0" err="1">
                <a:solidFill>
                  <a:schemeClr val="tx1"/>
                </a:solidFill>
                <a:latin typeface="+mn-lt"/>
                <a:ea typeface="+mn-ea"/>
                <a:cs typeface="+mn-cs"/>
              </a:rPr>
              <a:t>arrow</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or</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LF</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black-angled</a:t>
            </a:r>
            <a:endParaRPr lang="es-CO"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arrow) rupture. It is associated</a:t>
            </a:r>
          </a:p>
          <a:p>
            <a:r>
              <a:rPr lang="en-US" sz="1200" b="0" i="0" u="none" strike="noStrike" kern="1200" baseline="0" dirty="0">
                <a:solidFill>
                  <a:schemeClr val="tx1"/>
                </a:solidFill>
                <a:latin typeface="+mn-lt"/>
                <a:ea typeface="+mn-ea"/>
                <a:cs typeface="+mn-cs"/>
              </a:rPr>
              <a:t>with facet joint distraction and</a:t>
            </a:r>
          </a:p>
          <a:p>
            <a:r>
              <a:rPr lang="es-CO" sz="1200" b="0" i="0" u="none" strike="noStrike" kern="1200" baseline="0" dirty="0" err="1">
                <a:solidFill>
                  <a:schemeClr val="tx1"/>
                </a:solidFill>
                <a:latin typeface="+mn-lt"/>
                <a:ea typeface="+mn-ea"/>
                <a:cs typeface="+mn-cs"/>
              </a:rPr>
              <a:t>intracapsular</a:t>
            </a:r>
            <a:r>
              <a:rPr lang="es-CO" sz="1200" b="0" i="0" u="none" strike="noStrike" kern="1200" baseline="0" dirty="0">
                <a:solidFill>
                  <a:schemeClr val="tx1"/>
                </a:solidFill>
                <a:latin typeface="+mn-lt"/>
                <a:ea typeface="+mn-ea"/>
                <a:cs typeface="+mn-cs"/>
              </a:rPr>
              <a:t> fluid (inferior</a:t>
            </a:r>
          </a:p>
          <a:p>
            <a:r>
              <a:rPr lang="es-CO" sz="1200" b="0" i="0" u="none" strike="noStrike" kern="1200" baseline="0" dirty="0" err="1">
                <a:solidFill>
                  <a:schemeClr val="tx1"/>
                </a:solidFill>
                <a:latin typeface="+mn-lt"/>
                <a:ea typeface="+mn-ea"/>
                <a:cs typeface="+mn-cs"/>
              </a:rPr>
              <a:t>circle</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IDI</a:t>
            </a:r>
            <a:r>
              <a:rPr lang="es-CO" sz="1200" b="0" i="0" u="none" strike="noStrike" kern="1200" baseline="0" dirty="0">
                <a:solidFill>
                  <a:schemeClr val="tx1"/>
                </a:solidFill>
                <a:latin typeface="+mn-lt"/>
                <a:ea typeface="+mn-ea"/>
                <a:cs typeface="+mn-cs"/>
              </a:rPr>
              <a:t> = 1, </a:t>
            </a:r>
            <a:r>
              <a:rPr lang="es-CO" sz="1200" b="0" i="0" u="none" strike="noStrike" kern="1200" baseline="0" dirty="0" err="1">
                <a:solidFill>
                  <a:schemeClr val="tx1"/>
                </a:solidFill>
                <a:latin typeface="+mn-lt"/>
                <a:ea typeface="+mn-ea"/>
                <a:cs typeface="+mn-cs"/>
              </a:rPr>
              <a:t>LKV</a:t>
            </a:r>
            <a:r>
              <a:rPr lang="es-CO" sz="1200" b="0" i="0" u="none" strike="noStrike" kern="1200" baseline="0" dirty="0">
                <a:solidFill>
                  <a:schemeClr val="tx1"/>
                </a:solidFill>
                <a:latin typeface="+mn-lt"/>
                <a:ea typeface="+mn-ea"/>
                <a:cs typeface="+mn-cs"/>
              </a:rPr>
              <a:t> = 128,</a:t>
            </a:r>
          </a:p>
          <a:p>
            <a:r>
              <a:rPr lang="es-CO" sz="1200" b="0" i="0" u="none" strike="noStrike" kern="1200" baseline="0" dirty="0" err="1">
                <a:solidFill>
                  <a:schemeClr val="tx1"/>
                </a:solidFill>
                <a:latin typeface="+mn-lt"/>
                <a:ea typeface="+mn-ea"/>
                <a:cs typeface="+mn-cs"/>
              </a:rPr>
              <a:t>ISS</a:t>
            </a:r>
            <a:r>
              <a:rPr lang="es-CO" sz="1200" b="0" i="0" u="none" strike="noStrike" kern="1200" baseline="0" dirty="0">
                <a:solidFill>
                  <a:schemeClr val="tx1"/>
                </a:solidFill>
                <a:latin typeface="+mn-lt"/>
                <a:ea typeface="+mn-ea"/>
                <a:cs typeface="+mn-cs"/>
              </a:rPr>
              <a:t> = 3 (</a:t>
            </a:r>
            <a:r>
              <a:rPr lang="es-CO" sz="1200" b="0" i="0" u="none" strike="noStrike" kern="1200" baseline="0" dirty="0" err="1">
                <a:solidFill>
                  <a:schemeClr val="tx1"/>
                </a:solidFill>
                <a:latin typeface="+mn-lt"/>
                <a:ea typeface="+mn-ea"/>
                <a:cs typeface="+mn-cs"/>
              </a:rPr>
              <a:t>compression</a:t>
            </a:r>
            <a:r>
              <a:rPr lang="es-CO" sz="1200" b="0" i="0" u="none" strike="noStrike" kern="1200" baseline="0" dirty="0">
                <a:solidFill>
                  <a:schemeClr val="tx1"/>
                </a:solidFill>
                <a:latin typeface="+mn-lt"/>
                <a:ea typeface="+mn-ea"/>
                <a:cs typeface="+mn-cs"/>
              </a:rPr>
              <a:t> ?</a:t>
            </a:r>
          </a:p>
          <a:p>
            <a:r>
              <a:rPr lang="es-CO" sz="1200" b="0" i="0" u="none" strike="noStrike" kern="1200" baseline="0" dirty="0" err="1">
                <a:solidFill>
                  <a:schemeClr val="tx1"/>
                </a:solidFill>
                <a:latin typeface="+mn-lt"/>
                <a:ea typeface="+mn-ea"/>
                <a:cs typeface="+mn-cs"/>
              </a:rPr>
              <a:t>indeterminate</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PLC</a:t>
            </a:r>
            <a:r>
              <a:rPr lang="es-CO" sz="1200" b="0" i="0" u="none" strike="noStrike" kern="1200" baseline="0" dirty="0">
                <a:solidFill>
                  <a:schemeClr val="tx1"/>
                </a:solidFill>
                <a:latin typeface="+mn-lt"/>
                <a:ea typeface="+mn-ea"/>
                <a:cs typeface="+mn-cs"/>
              </a:rPr>
              <a:t>)</a:t>
            </a:r>
            <a:endParaRPr lang="es-CO" dirty="0"/>
          </a:p>
        </p:txBody>
      </p:sp>
      <p:sp>
        <p:nvSpPr>
          <p:cNvPr id="4" name="Marcador de número de diapositiva 3"/>
          <p:cNvSpPr>
            <a:spLocks noGrp="1"/>
          </p:cNvSpPr>
          <p:nvPr>
            <p:ph type="sldNum" sz="quarter" idx="10"/>
          </p:nvPr>
        </p:nvSpPr>
        <p:spPr/>
        <p:txBody>
          <a:bodyPr/>
          <a:lstStyle/>
          <a:p>
            <a:fld id="{E0F4387F-6836-4C8F-8241-6058686C45CA}" type="slidenum">
              <a:rPr lang="es-CO" smtClean="0"/>
              <a:t>1</a:t>
            </a:fld>
            <a:endParaRPr lang="es-CO"/>
          </a:p>
        </p:txBody>
      </p:sp>
    </p:spTree>
    <p:extLst>
      <p:ext uri="{BB962C8B-B14F-4D97-AF65-F5344CB8AC3E}">
        <p14:creationId xmlns:p14="http://schemas.microsoft.com/office/powerpoint/2010/main" val="666778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lgn="ctr" rtl="0"/>
            <a:r>
              <a:rPr lang="es-ES" sz="1200" dirty="0"/>
              <a:t>Debido a la frecuencia y a la severidad de estas lesiones:</a:t>
            </a:r>
            <a:endParaRPr lang="es-CO" sz="1200" dirty="0"/>
          </a:p>
          <a:p>
            <a:pPr lvl="1" algn="ctr" rtl="0"/>
            <a:r>
              <a:rPr lang="es-ES" sz="1200" dirty="0"/>
              <a:t>Clasificación fiable y reproducible, es necesario para determinar el adecuado </a:t>
            </a:r>
            <a:r>
              <a:rPr lang="es-ES" sz="1200" dirty="0" err="1"/>
              <a:t>tto</a:t>
            </a:r>
            <a:r>
              <a:rPr lang="es-ES" sz="1200" dirty="0"/>
              <a:t>.</a:t>
            </a:r>
            <a:endParaRPr lang="es-CO" sz="1200" dirty="0"/>
          </a:p>
          <a:p>
            <a:endParaRPr lang="es-CO" dirty="0"/>
          </a:p>
        </p:txBody>
      </p:sp>
      <p:sp>
        <p:nvSpPr>
          <p:cNvPr id="4" name="Marcador de número de diapositiva 3"/>
          <p:cNvSpPr>
            <a:spLocks noGrp="1"/>
          </p:cNvSpPr>
          <p:nvPr>
            <p:ph type="sldNum" sz="quarter" idx="10"/>
          </p:nvPr>
        </p:nvSpPr>
        <p:spPr/>
        <p:txBody>
          <a:bodyPr/>
          <a:lstStyle/>
          <a:p>
            <a:fld id="{6B8FBFA8-E9D5-47ED-8835-8C5491F9CED3}" type="slidenum">
              <a:rPr lang="es-CO" smtClean="0"/>
              <a:t>13</a:t>
            </a:fld>
            <a:endParaRPr lang="es-CO"/>
          </a:p>
        </p:txBody>
      </p:sp>
    </p:spTree>
    <p:extLst>
      <p:ext uri="{BB962C8B-B14F-4D97-AF65-F5344CB8AC3E}">
        <p14:creationId xmlns:p14="http://schemas.microsoft.com/office/powerpoint/2010/main" val="4035983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a:t>Imagne</a:t>
            </a:r>
            <a:r>
              <a:rPr lang="es-CO" dirty="0"/>
              <a:t> 2 : </a:t>
            </a:r>
            <a:r>
              <a:rPr lang="es-CO" dirty="0" err="1"/>
              <a:t>fx</a:t>
            </a:r>
            <a:r>
              <a:rPr lang="es-CO" dirty="0"/>
              <a:t> </a:t>
            </a:r>
            <a:r>
              <a:rPr lang="es-CO" dirty="0" err="1"/>
              <a:t>a1</a:t>
            </a:r>
            <a:r>
              <a:rPr lang="es-CO" dirty="0"/>
              <a:t> mas </a:t>
            </a:r>
            <a:r>
              <a:rPr lang="es-CO" dirty="0" err="1"/>
              <a:t>a0</a:t>
            </a:r>
            <a:r>
              <a:rPr lang="es-CO" dirty="0"/>
              <a:t>:</a:t>
            </a:r>
            <a:r>
              <a:rPr lang="es-CO" baseline="0" dirty="0"/>
              <a:t> sospecha de </a:t>
            </a:r>
            <a:r>
              <a:rPr lang="es-CO" baseline="0" dirty="0" err="1"/>
              <a:t>fx</a:t>
            </a:r>
            <a:r>
              <a:rPr lang="es-CO" baseline="0" dirty="0"/>
              <a:t> tipo B</a:t>
            </a:r>
            <a:endParaRPr lang="es-CO" dirty="0"/>
          </a:p>
        </p:txBody>
      </p:sp>
      <p:sp>
        <p:nvSpPr>
          <p:cNvPr id="4" name="Marcador de número de diapositiva 3"/>
          <p:cNvSpPr>
            <a:spLocks noGrp="1"/>
          </p:cNvSpPr>
          <p:nvPr>
            <p:ph type="sldNum" sz="quarter" idx="10"/>
          </p:nvPr>
        </p:nvSpPr>
        <p:spPr/>
        <p:txBody>
          <a:bodyPr/>
          <a:lstStyle/>
          <a:p>
            <a:fld id="{1FE27B19-7399-4509-B357-BB05A8013768}" type="slidenum">
              <a:rPr lang="es-CO" smtClean="0"/>
              <a:t>21</a:t>
            </a:fld>
            <a:endParaRPr lang="es-CO"/>
          </a:p>
        </p:txBody>
      </p:sp>
    </p:spTree>
    <p:extLst>
      <p:ext uri="{BB962C8B-B14F-4D97-AF65-F5344CB8AC3E}">
        <p14:creationId xmlns:p14="http://schemas.microsoft.com/office/powerpoint/2010/main" val="4153114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B1: TRAUMA EN FLEXO EXTENSION - AUMENTO DEL ESPACIO INTERESPINOSO</a:t>
            </a:r>
          </a:p>
        </p:txBody>
      </p:sp>
      <p:sp>
        <p:nvSpPr>
          <p:cNvPr id="4" name="Marcador de número de diapositiva 3"/>
          <p:cNvSpPr>
            <a:spLocks noGrp="1"/>
          </p:cNvSpPr>
          <p:nvPr>
            <p:ph type="sldNum" sz="quarter" idx="10"/>
          </p:nvPr>
        </p:nvSpPr>
        <p:spPr/>
        <p:txBody>
          <a:bodyPr/>
          <a:lstStyle/>
          <a:p>
            <a:fld id="{01925538-11C7-49CD-8E58-5CDF5CDFEED2}" type="slidenum">
              <a:rPr lang="es-CO" smtClean="0"/>
              <a:t>25</a:t>
            </a:fld>
            <a:endParaRPr lang="es-CO"/>
          </a:p>
        </p:txBody>
      </p:sp>
    </p:spTree>
    <p:extLst>
      <p:ext uri="{BB962C8B-B14F-4D97-AF65-F5344CB8AC3E}">
        <p14:creationId xmlns:p14="http://schemas.microsoft.com/office/powerpoint/2010/main" val="2399801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a:t>B1</a:t>
            </a:r>
            <a:endParaRPr lang="es-CO" dirty="0"/>
          </a:p>
        </p:txBody>
      </p:sp>
      <p:sp>
        <p:nvSpPr>
          <p:cNvPr id="4" name="Marcador de número de diapositiva 3"/>
          <p:cNvSpPr>
            <a:spLocks noGrp="1"/>
          </p:cNvSpPr>
          <p:nvPr>
            <p:ph type="sldNum" sz="quarter" idx="10"/>
          </p:nvPr>
        </p:nvSpPr>
        <p:spPr/>
        <p:txBody>
          <a:bodyPr/>
          <a:lstStyle/>
          <a:p>
            <a:fld id="{1FE27B19-7399-4509-B357-BB05A8013768}" type="slidenum">
              <a:rPr lang="es-CO" smtClean="0"/>
              <a:t>26</a:t>
            </a:fld>
            <a:endParaRPr lang="es-CO"/>
          </a:p>
        </p:txBody>
      </p:sp>
    </p:spTree>
    <p:extLst>
      <p:ext uri="{BB962C8B-B14F-4D97-AF65-F5344CB8AC3E}">
        <p14:creationId xmlns:p14="http://schemas.microsoft.com/office/powerpoint/2010/main" val="2357543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B2: TRAZO DE FRACTURA QUE COMPROMETE DISCO Y LIGAMENTOS - AUMENTO DEL ESPACIO INTERESPINOSO</a:t>
            </a:r>
          </a:p>
        </p:txBody>
      </p:sp>
      <p:sp>
        <p:nvSpPr>
          <p:cNvPr id="4" name="Marcador de número de diapositiva 3"/>
          <p:cNvSpPr>
            <a:spLocks noGrp="1"/>
          </p:cNvSpPr>
          <p:nvPr>
            <p:ph type="sldNum" sz="quarter" idx="10"/>
          </p:nvPr>
        </p:nvSpPr>
        <p:spPr/>
        <p:txBody>
          <a:bodyPr/>
          <a:lstStyle/>
          <a:p>
            <a:fld id="{01925538-11C7-49CD-8E58-5CDF5CDFEED2}" type="slidenum">
              <a:rPr lang="es-CO" smtClean="0"/>
              <a:t>27</a:t>
            </a:fld>
            <a:endParaRPr lang="es-CO"/>
          </a:p>
        </p:txBody>
      </p:sp>
    </p:spTree>
    <p:extLst>
      <p:ext uri="{BB962C8B-B14F-4D97-AF65-F5344CB8AC3E}">
        <p14:creationId xmlns:p14="http://schemas.microsoft.com/office/powerpoint/2010/main" val="1837097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B3: TRAUMA</a:t>
            </a:r>
            <a:r>
              <a:rPr lang="es-CO" baseline="0" dirty="0"/>
              <a:t> EN EXTENSION - DISMINUCION</a:t>
            </a:r>
            <a:r>
              <a:rPr lang="es-CO" dirty="0"/>
              <a:t> DEL ESPACIO INTERESPINOSO</a:t>
            </a:r>
          </a:p>
          <a:p>
            <a:pPr marL="285750" lvl="0" indent="-285750">
              <a:buFont typeface="Arial" panose="020B0604020202020204" pitchFamily="34" charset="0"/>
              <a:buChar char="•"/>
            </a:pPr>
            <a:r>
              <a:rPr lang="es-CO" sz="1200" dirty="0">
                <a:latin typeface="Arial" panose="020B0604020202020204" pitchFamily="34" charset="0"/>
                <a:cs typeface="Arial" panose="020B0604020202020204" pitchFamily="34" charset="0"/>
              </a:rPr>
              <a:t>Hiperextensión implican una alteración del ligamento longitudinal anterior con falla del disco intervertebral o del cuerpo vertebral.</a:t>
            </a:r>
          </a:p>
          <a:p>
            <a:pPr marL="285750" indent="-285750">
              <a:buFont typeface="Arial" panose="020B0604020202020204" pitchFamily="34" charset="0"/>
              <a:buChar char="•"/>
            </a:pPr>
            <a:r>
              <a:rPr lang="es-CO" sz="1200" dirty="0">
                <a:latin typeface="Arial" panose="020B0604020202020204" pitchFamily="34" charset="0"/>
                <a:cs typeface="Arial" panose="020B0604020202020204" pitchFamily="34" charset="0"/>
              </a:rPr>
              <a:t>Las lesiones de tipo B3 involucran el disco intervertebral o el cuerpo vertebral, la parte posterior La banda de tensión se libra, y por lo tanto no hay desplazamiento </a:t>
            </a:r>
          </a:p>
          <a:p>
            <a:endParaRPr lang="es-CO" dirty="0"/>
          </a:p>
        </p:txBody>
      </p:sp>
      <p:sp>
        <p:nvSpPr>
          <p:cNvPr id="4" name="Marcador de número de diapositiva 3"/>
          <p:cNvSpPr>
            <a:spLocks noGrp="1"/>
          </p:cNvSpPr>
          <p:nvPr>
            <p:ph type="sldNum" sz="quarter" idx="10"/>
          </p:nvPr>
        </p:nvSpPr>
        <p:spPr/>
        <p:txBody>
          <a:bodyPr/>
          <a:lstStyle/>
          <a:p>
            <a:fld id="{01925538-11C7-49CD-8E58-5CDF5CDFEED2}" type="slidenum">
              <a:rPr lang="es-CO" smtClean="0"/>
              <a:t>29</a:t>
            </a:fld>
            <a:endParaRPr lang="es-CO"/>
          </a:p>
        </p:txBody>
      </p:sp>
    </p:spTree>
    <p:extLst>
      <p:ext uri="{BB962C8B-B14F-4D97-AF65-F5344CB8AC3E}">
        <p14:creationId xmlns:p14="http://schemas.microsoft.com/office/powerpoint/2010/main" val="1442076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C</a:t>
            </a:r>
          </a:p>
        </p:txBody>
      </p:sp>
      <p:sp>
        <p:nvSpPr>
          <p:cNvPr id="4" name="Marcador de número de diapositiva 3"/>
          <p:cNvSpPr>
            <a:spLocks noGrp="1"/>
          </p:cNvSpPr>
          <p:nvPr>
            <p:ph type="sldNum" sz="quarter" idx="10"/>
          </p:nvPr>
        </p:nvSpPr>
        <p:spPr/>
        <p:txBody>
          <a:bodyPr/>
          <a:lstStyle/>
          <a:p>
            <a:fld id="{01925538-11C7-49CD-8E58-5CDF5CDFEED2}" type="slidenum">
              <a:rPr lang="es-CO" smtClean="0"/>
              <a:t>30</a:t>
            </a:fld>
            <a:endParaRPr lang="es-CO"/>
          </a:p>
        </p:txBody>
      </p:sp>
    </p:spTree>
    <p:extLst>
      <p:ext uri="{BB962C8B-B14F-4D97-AF65-F5344CB8AC3E}">
        <p14:creationId xmlns:p14="http://schemas.microsoft.com/office/powerpoint/2010/main" val="1190646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C</a:t>
            </a:r>
          </a:p>
        </p:txBody>
      </p:sp>
      <p:sp>
        <p:nvSpPr>
          <p:cNvPr id="4" name="Marcador de número de diapositiva 3"/>
          <p:cNvSpPr>
            <a:spLocks noGrp="1"/>
          </p:cNvSpPr>
          <p:nvPr>
            <p:ph type="sldNum" sz="quarter" idx="10"/>
          </p:nvPr>
        </p:nvSpPr>
        <p:spPr/>
        <p:txBody>
          <a:bodyPr/>
          <a:lstStyle/>
          <a:p>
            <a:fld id="{01925538-11C7-49CD-8E58-5CDF5CDFEED2}" type="slidenum">
              <a:rPr lang="es-CO" smtClean="0"/>
              <a:t>31</a:t>
            </a:fld>
            <a:endParaRPr lang="es-CO"/>
          </a:p>
        </p:txBody>
      </p:sp>
    </p:spTree>
    <p:extLst>
      <p:ext uri="{BB962C8B-B14F-4D97-AF65-F5344CB8AC3E}">
        <p14:creationId xmlns:p14="http://schemas.microsoft.com/office/powerpoint/2010/main" val="1573541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C</a:t>
            </a:r>
          </a:p>
        </p:txBody>
      </p:sp>
      <p:sp>
        <p:nvSpPr>
          <p:cNvPr id="4" name="Marcador de número de diapositiva 3"/>
          <p:cNvSpPr>
            <a:spLocks noGrp="1"/>
          </p:cNvSpPr>
          <p:nvPr>
            <p:ph type="sldNum" sz="quarter" idx="10"/>
          </p:nvPr>
        </p:nvSpPr>
        <p:spPr/>
        <p:txBody>
          <a:bodyPr/>
          <a:lstStyle/>
          <a:p>
            <a:fld id="{01925538-11C7-49CD-8E58-5CDF5CDFEED2}" type="slidenum">
              <a:rPr lang="es-CO" smtClean="0"/>
              <a:t>32</a:t>
            </a:fld>
            <a:endParaRPr lang="es-CO"/>
          </a:p>
        </p:txBody>
      </p:sp>
    </p:spTree>
    <p:extLst>
      <p:ext uri="{BB962C8B-B14F-4D97-AF65-F5344CB8AC3E}">
        <p14:creationId xmlns:p14="http://schemas.microsoft.com/office/powerpoint/2010/main" val="291877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6B8FBFA8-E9D5-47ED-8835-8C5491F9CED3}" type="slidenum">
              <a:rPr lang="es-CO" smtClean="0"/>
              <a:t>33</a:t>
            </a:fld>
            <a:endParaRPr lang="es-CO"/>
          </a:p>
        </p:txBody>
      </p:sp>
    </p:spTree>
    <p:extLst>
      <p:ext uri="{BB962C8B-B14F-4D97-AF65-F5344CB8AC3E}">
        <p14:creationId xmlns:p14="http://schemas.microsoft.com/office/powerpoint/2010/main" val="717529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1925538-11C7-49CD-8E58-5CDF5CDFEED2}" type="slidenum">
              <a:rPr lang="es-CO" smtClean="0"/>
              <a:t>2</a:t>
            </a:fld>
            <a:endParaRPr lang="es-CO"/>
          </a:p>
        </p:txBody>
      </p:sp>
    </p:spTree>
    <p:extLst>
      <p:ext uri="{BB962C8B-B14F-4D97-AF65-F5344CB8AC3E}">
        <p14:creationId xmlns:p14="http://schemas.microsoft.com/office/powerpoint/2010/main" val="2823723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i="1" dirty="0"/>
              <a:t>Subcategoría </a:t>
            </a:r>
            <a:r>
              <a:rPr lang="es-ES" b="1" i="1" dirty="0" err="1"/>
              <a:t>M2</a:t>
            </a:r>
            <a:r>
              <a:rPr lang="es-ES" b="1" i="1" dirty="0"/>
              <a:t>:</a:t>
            </a:r>
          </a:p>
          <a:p>
            <a:endParaRPr lang="es-ES" dirty="0"/>
          </a:p>
          <a:p>
            <a:pPr marL="742950" lvl="1" indent="-285750">
              <a:buFont typeface="Arial" panose="020B0604020202020204" pitchFamily="34" charset="0"/>
              <a:buChar char="•"/>
            </a:pPr>
            <a:r>
              <a:rPr lang="es-ES" dirty="0"/>
              <a:t>Comorbilidad específica que puede obstaculizar la </a:t>
            </a:r>
            <a:r>
              <a:rPr lang="es-ES" dirty="0" err="1"/>
              <a:t>Cx</a:t>
            </a:r>
            <a:r>
              <a:rPr lang="es-ES" dirty="0"/>
              <a:t>.</a:t>
            </a:r>
          </a:p>
          <a:p>
            <a:pPr marL="742950" lvl="1" indent="-285750">
              <a:buFont typeface="Arial" panose="020B0604020202020204" pitchFamily="34" charset="0"/>
              <a:buChar char="•"/>
            </a:pPr>
            <a:endParaRPr lang="es-ES" dirty="0"/>
          </a:p>
          <a:p>
            <a:pPr marL="742950" lvl="1" indent="-285750">
              <a:buFont typeface="Arial" panose="020B0604020202020204" pitchFamily="34" charset="0"/>
              <a:buChar char="•"/>
            </a:pPr>
            <a:r>
              <a:rPr lang="es-ES" dirty="0"/>
              <a:t>Patologías reumatológicas, quemaduras adyacentes a la columna vertebral, espondilitis anquilosante, osteopenia / osteoporosis e hiperostosis esquelética idiopática difusa. </a:t>
            </a:r>
            <a:endParaRPr lang="es-CO" dirty="0"/>
          </a:p>
          <a:p>
            <a:endParaRPr lang="es-CO" dirty="0"/>
          </a:p>
        </p:txBody>
      </p:sp>
      <p:sp>
        <p:nvSpPr>
          <p:cNvPr id="4" name="Marcador de número de diapositiva 3"/>
          <p:cNvSpPr>
            <a:spLocks noGrp="1"/>
          </p:cNvSpPr>
          <p:nvPr>
            <p:ph type="sldNum" sz="quarter" idx="10"/>
          </p:nvPr>
        </p:nvSpPr>
        <p:spPr/>
        <p:txBody>
          <a:bodyPr/>
          <a:lstStyle/>
          <a:p>
            <a:fld id="{1FE27B19-7399-4509-B357-BB05A8013768}" type="slidenum">
              <a:rPr lang="es-CO" smtClean="0"/>
              <a:t>34</a:t>
            </a:fld>
            <a:endParaRPr lang="es-CO"/>
          </a:p>
        </p:txBody>
      </p:sp>
    </p:spTree>
    <p:extLst>
      <p:ext uri="{BB962C8B-B14F-4D97-AF65-F5344CB8AC3E}">
        <p14:creationId xmlns:p14="http://schemas.microsoft.com/office/powerpoint/2010/main" val="2779181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Después de la publicación de la clasificación, Kepler y </a:t>
            </a:r>
            <a:r>
              <a:rPr lang="es-ES" dirty="0" err="1"/>
              <a:t>colegas8</a:t>
            </a:r>
            <a:r>
              <a:rPr lang="es-ES" dirty="0"/>
              <a:t> realizaron un análisis de confiabilidad de 100 cirujanos mundiales, y encontraron sustanciales (k 5 0,74) fiabilidad global </a:t>
            </a:r>
            <a:r>
              <a:rPr lang="es-ES" dirty="0" err="1"/>
              <a:t>interobservador</a:t>
            </a:r>
            <a:r>
              <a:rPr lang="es-ES" dirty="0"/>
              <a:t> para los 3 tipos principales, y excelente (k 5 0,81) confiabilidad </a:t>
            </a:r>
            <a:r>
              <a:rPr lang="es-ES" dirty="0" err="1"/>
              <a:t>intraobservador</a:t>
            </a:r>
            <a:r>
              <a:rPr lang="es-ES" dirty="0"/>
              <a:t>. Además, informaron </a:t>
            </a:r>
            <a:r>
              <a:rPr lang="es-ES" dirty="0" err="1"/>
              <a:t>interobservador</a:t>
            </a:r>
            <a:r>
              <a:rPr lang="es-ES" dirty="0"/>
              <a:t> moderado (k 5 0.56) y </a:t>
            </a:r>
            <a:r>
              <a:rPr lang="es-ES" dirty="0" err="1"/>
              <a:t>intraobservador</a:t>
            </a:r>
            <a:r>
              <a:rPr lang="es-ES" dirty="0"/>
              <a:t> (k 5 0,43-0,57) fiabilidad de la fractura subtipos Estos resultados han sido desde entonces validado independientemente por múltiples autores; Urrutia y </a:t>
            </a:r>
            <a:r>
              <a:rPr lang="es-ES" dirty="0" err="1"/>
              <a:t>colegas37</a:t>
            </a:r>
            <a:r>
              <a:rPr lang="es-ES" dirty="0"/>
              <a:t> encontraron </a:t>
            </a:r>
            <a:r>
              <a:rPr lang="es-ES" dirty="0" err="1"/>
              <a:t>interobservador</a:t>
            </a:r>
            <a:r>
              <a:rPr lang="es-ES" dirty="0"/>
              <a:t> sustancial fiabilidad de los 3 tipos principales (k 5 0,62) y moderada fiabilidad de los subtipos (k 5 0.55), y </a:t>
            </a:r>
            <a:r>
              <a:rPr lang="es-ES" dirty="0" err="1"/>
              <a:t>Azimi</a:t>
            </a:r>
            <a:r>
              <a:rPr lang="es-ES" dirty="0"/>
              <a:t> y </a:t>
            </a:r>
            <a:r>
              <a:rPr lang="es-ES" dirty="0" err="1"/>
              <a:t>colegas38</a:t>
            </a:r>
            <a:r>
              <a:rPr lang="es-ES" dirty="0"/>
              <a:t> informaron Excelente fiabilidad </a:t>
            </a:r>
            <a:r>
              <a:rPr lang="es-ES" dirty="0" err="1"/>
              <a:t>interobservador</a:t>
            </a:r>
            <a:r>
              <a:rPr lang="es-ES" dirty="0"/>
              <a:t> de los 3 principales tipos de lesiones (k 5 0.83–0.89). Después de establecer la fiabilidad de la clasificación, la jerarquía la naturaleza del sistema de clasificación fue verificada por Schroeder y </a:t>
            </a:r>
            <a:r>
              <a:rPr lang="es-ES" dirty="0" err="1"/>
              <a:t>colegas12</a:t>
            </a:r>
            <a:r>
              <a:rPr lang="es-ES" dirty="0"/>
              <a:t> en una encuesta de 74 cirujanos, y estos resultados fueron utilizados para desarrollar el puntaje de lesión </a:t>
            </a:r>
            <a:r>
              <a:rPr lang="es-ES" dirty="0" err="1"/>
              <a:t>toracolumbar</a:t>
            </a:r>
            <a:r>
              <a:rPr lang="es-ES" dirty="0"/>
              <a:t> </a:t>
            </a:r>
            <a:r>
              <a:rPr lang="es-ES" dirty="0" err="1"/>
              <a:t>AOSpine</a:t>
            </a:r>
            <a:r>
              <a:rPr lang="es-ES" dirty="0"/>
              <a:t> (TL </a:t>
            </a:r>
            <a:r>
              <a:rPr lang="es-ES" dirty="0" err="1"/>
              <a:t>AOSIS</a:t>
            </a:r>
            <a:r>
              <a:rPr lang="es-ES" dirty="0"/>
              <a:t> ver Tablas 3 y 4) .9 Similar a los </a:t>
            </a:r>
            <a:r>
              <a:rPr lang="es-ES" dirty="0" err="1"/>
              <a:t>TLICS</a:t>
            </a:r>
            <a:r>
              <a:rPr lang="es-ES" dirty="0"/>
              <a:t> puntuación, el TL </a:t>
            </a:r>
            <a:r>
              <a:rPr lang="es-ES" dirty="0" err="1"/>
              <a:t>AOSIS</a:t>
            </a:r>
            <a:r>
              <a:rPr lang="es-ES" dirty="0"/>
              <a:t> tiene un número entero asignado a cada variable posible en el </a:t>
            </a:r>
            <a:r>
              <a:rPr lang="es-ES" dirty="0" err="1"/>
              <a:t>toracolumbar</a:t>
            </a:r>
            <a:r>
              <a:rPr lang="es-ES" dirty="0"/>
              <a:t> </a:t>
            </a:r>
            <a:r>
              <a:rPr lang="es-ES" dirty="0" err="1"/>
              <a:t>AOSpine</a:t>
            </a:r>
            <a:r>
              <a:rPr lang="es-ES" dirty="0"/>
              <a:t> Sistema de clasificación de lesiones. Los valores de todas las variables se suman para determinar El total de TL </a:t>
            </a:r>
            <a:r>
              <a:rPr lang="es-ES" dirty="0" err="1"/>
              <a:t>AOSIS</a:t>
            </a:r>
            <a:r>
              <a:rPr lang="es-ES" dirty="0"/>
              <a:t>. En un intento por evitar el rechazo regional de la clasificación, el algoritmo de tratamiento fue desarrollado con el aporte de más de 500 cirujanos de todas las regiones del mundo. Si menos del 30% de los encuestados recomendó cirugía intervención, el tratamiento no quirúrgico fue recomendado para la lesión, y si es más de El 70% de los encuestados recomendó la intervención quirúrgica, se recomendó manejo quirúrgico por la herida Usando estos resultados y el TL </a:t>
            </a:r>
            <a:r>
              <a:rPr lang="es-ES" dirty="0" err="1"/>
              <a:t>AOSIS</a:t>
            </a:r>
            <a:r>
              <a:rPr lang="es-ES" dirty="0"/>
              <a:t>, un algoritmo quirúrgico simple y fácil de usar fue propuesto. Pacientes con un TL total </a:t>
            </a:r>
            <a:r>
              <a:rPr lang="es-ES" dirty="0" err="1"/>
              <a:t>AOSIS</a:t>
            </a:r>
            <a:r>
              <a:rPr lang="es-ES" dirty="0"/>
              <a:t> de menos de 4 debe someterse a una prueba de tratamiento no quirúrgico e intervención quirúrgica temprana es apropiado para pacientes con TL </a:t>
            </a:r>
            <a:r>
              <a:rPr lang="es-ES" dirty="0" err="1"/>
              <a:t>AOSIS</a:t>
            </a:r>
            <a:r>
              <a:rPr lang="es-ES" dirty="0"/>
              <a:t> de más de 5. Tratamiento de pacientes con un TL </a:t>
            </a:r>
            <a:r>
              <a:rPr lang="es-ES" dirty="0" err="1"/>
              <a:t>AOSIS</a:t>
            </a:r>
            <a:r>
              <a:rPr lang="es-ES" dirty="0"/>
              <a:t> de 4 o 5 debe ser individualizado basado en las variables del cirujano y del paciente, porque </a:t>
            </a:r>
            <a:br>
              <a:rPr lang="es-CO" dirty="0"/>
            </a:br>
            <a:r>
              <a:rPr lang="es-CO" sz="1200" b="0" i="0" kern="1200" dirty="0">
                <a:solidFill>
                  <a:schemeClr val="tx1"/>
                </a:solidFill>
                <a:effectLst/>
                <a:latin typeface="+mn-lt"/>
                <a:ea typeface="+mn-ea"/>
                <a:cs typeface="+mn-cs"/>
              </a:rPr>
              <a:t>La atención quirúrgica o no quirúrgica puede ser </a:t>
            </a:r>
            <a:r>
              <a:rPr lang="es-CO" sz="1200" b="0" i="0" kern="1200" dirty="0" err="1">
                <a:solidFill>
                  <a:schemeClr val="tx1"/>
                </a:solidFill>
                <a:effectLst/>
                <a:latin typeface="+mn-lt"/>
                <a:ea typeface="+mn-ea"/>
                <a:cs typeface="+mn-cs"/>
              </a:rPr>
              <a:t>apropiado.14</a:t>
            </a:r>
            <a:r>
              <a:rPr lang="es-CO" sz="1200" b="0" i="0" kern="1200" dirty="0">
                <a:solidFill>
                  <a:schemeClr val="tx1"/>
                </a:solidFill>
                <a:effectLst/>
                <a:latin typeface="+mn-lt"/>
                <a:ea typeface="+mn-ea"/>
                <a:cs typeface="+mn-cs"/>
              </a:rPr>
              <a:t> RESUMEN Actualmente, existe una variabilidad regional significativa en el tratamiento del trauma </a:t>
            </a:r>
            <a:r>
              <a:rPr lang="es-CO" sz="1200" b="0" i="0" kern="1200" dirty="0" err="1">
                <a:solidFill>
                  <a:schemeClr val="tx1"/>
                </a:solidFill>
                <a:effectLst/>
                <a:latin typeface="+mn-lt"/>
                <a:ea typeface="+mn-ea"/>
                <a:cs typeface="+mn-cs"/>
              </a:rPr>
              <a:t>toracolumbar</a:t>
            </a:r>
            <a:r>
              <a:rPr lang="es-CO" sz="1200" b="0" i="0" kern="1200" dirty="0">
                <a:solidFill>
                  <a:schemeClr val="tx1"/>
                </a:solidFill>
                <a:effectLst/>
                <a:latin typeface="+mn-lt"/>
                <a:ea typeface="+mn-ea"/>
                <a:cs typeface="+mn-cs"/>
              </a:rPr>
              <a:t>, y Una de las posibles causas de esto es la falta de un sistema de clasificación globalmente aceptado. Histórico las clasificaciones a menudo separan cada espinal segmentar en 2 o 3 columnas, y luego clasificarse la lesión basada en lesiones óseas específicas o un mecanismo de lesión inferido. Contemporáneo clasificaciones se han centrado no solo en el morfología de la lesión, pero también otra crítica determinantes del tratamiento, como la integridad del </a:t>
            </a:r>
            <a:r>
              <a:rPr lang="es-CO" sz="1200" b="0" i="0" kern="1200" dirty="0" err="1">
                <a:solidFill>
                  <a:schemeClr val="tx1"/>
                </a:solidFill>
                <a:effectLst/>
                <a:latin typeface="+mn-lt"/>
                <a:ea typeface="+mn-ea"/>
                <a:cs typeface="+mn-cs"/>
              </a:rPr>
              <a:t>PLC</a:t>
            </a:r>
            <a:r>
              <a:rPr lang="es-CO" sz="1200" b="0" i="0" kern="1200" dirty="0">
                <a:solidFill>
                  <a:schemeClr val="tx1"/>
                </a:solidFill>
                <a:effectLst/>
                <a:latin typeface="+mn-lt"/>
                <a:ea typeface="+mn-ea"/>
                <a:cs typeface="+mn-cs"/>
              </a:rPr>
              <a:t> y la neurología. Más recientemente, el Clasificación de lesión de columna </a:t>
            </a:r>
            <a:r>
              <a:rPr lang="es-CO" sz="1200" b="0" i="0" kern="1200" dirty="0" err="1">
                <a:solidFill>
                  <a:schemeClr val="tx1"/>
                </a:solidFill>
                <a:effectLst/>
                <a:latin typeface="+mn-lt"/>
                <a:ea typeface="+mn-ea"/>
                <a:cs typeface="+mn-cs"/>
              </a:rPr>
              <a:t>toracolumbar</a:t>
            </a:r>
            <a:r>
              <a:rPr lang="es-CO" sz="1200" b="0" i="0" kern="1200" dirty="0">
                <a:solidFill>
                  <a:schemeClr val="tx1"/>
                </a:solidFill>
                <a:effectLst/>
                <a:latin typeface="+mn-lt"/>
                <a:ea typeface="+mn-ea"/>
                <a:cs typeface="+mn-cs"/>
              </a:rPr>
              <a:t> de </a:t>
            </a:r>
            <a:r>
              <a:rPr lang="es-CO" sz="1200" b="0" i="0" kern="1200" dirty="0" err="1">
                <a:solidFill>
                  <a:schemeClr val="tx1"/>
                </a:solidFill>
                <a:effectLst/>
                <a:latin typeface="+mn-lt"/>
                <a:ea typeface="+mn-ea"/>
                <a:cs typeface="+mn-cs"/>
              </a:rPr>
              <a:t>AOSpine</a:t>
            </a:r>
            <a:r>
              <a:rPr lang="es-CO" sz="1200" b="0" i="0" kern="1200" dirty="0">
                <a:solidFill>
                  <a:schemeClr val="tx1"/>
                </a:solidFill>
                <a:effectLst/>
                <a:latin typeface="+mn-lt"/>
                <a:ea typeface="+mn-ea"/>
                <a:cs typeface="+mn-cs"/>
              </a:rPr>
              <a:t> Sistema y su algoritmo de tratamiento acompañante fueron desarrollados, y dado el único y proceso de desarrollo globalmente inclusivo utilizado en El diseño del sistema, hay cauteloso optimismo para aceptación global.</a:t>
            </a:r>
            <a:endParaRPr lang="es-CO" dirty="0"/>
          </a:p>
        </p:txBody>
      </p:sp>
      <p:sp>
        <p:nvSpPr>
          <p:cNvPr id="4" name="Marcador de número de diapositiva 3"/>
          <p:cNvSpPr>
            <a:spLocks noGrp="1"/>
          </p:cNvSpPr>
          <p:nvPr>
            <p:ph type="sldNum" sz="quarter" idx="10"/>
          </p:nvPr>
        </p:nvSpPr>
        <p:spPr/>
        <p:txBody>
          <a:bodyPr/>
          <a:lstStyle/>
          <a:p>
            <a:fld id="{E0F4387F-6836-4C8F-8241-6058686C45CA}" type="slidenum">
              <a:rPr lang="es-CO" smtClean="0"/>
              <a:t>35</a:t>
            </a:fld>
            <a:endParaRPr lang="es-CO"/>
          </a:p>
        </p:txBody>
      </p:sp>
    </p:spTree>
    <p:extLst>
      <p:ext uri="{BB962C8B-B14F-4D97-AF65-F5344CB8AC3E}">
        <p14:creationId xmlns:p14="http://schemas.microsoft.com/office/powerpoint/2010/main" val="2002561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MENCIONAR</a:t>
            </a:r>
            <a:r>
              <a:rPr lang="es-ES" baseline="0" dirty="0"/>
              <a:t> LA IMPORTANCIA DEL DI, </a:t>
            </a:r>
            <a:r>
              <a:rPr lang="es-ES" baseline="0" dirty="0" err="1"/>
              <a:t>ANGULACION</a:t>
            </a:r>
            <a:r>
              <a:rPr lang="es-ES" baseline="0" dirty="0"/>
              <a:t> </a:t>
            </a:r>
            <a:r>
              <a:rPr lang="es-ES" baseline="0" dirty="0" err="1"/>
              <a:t>CIFOTICA</a:t>
            </a:r>
            <a:r>
              <a:rPr lang="es-ES" baseline="0" dirty="0"/>
              <a:t> Y </a:t>
            </a:r>
            <a:r>
              <a:rPr lang="es-ES" baseline="0" dirty="0" err="1"/>
              <a:t>ESCOLIOTICA</a:t>
            </a:r>
            <a:endParaRPr lang="es-ES" dirty="0"/>
          </a:p>
          <a:p>
            <a:r>
              <a:rPr lang="es-ES" dirty="0"/>
              <a:t>TL </a:t>
            </a:r>
            <a:r>
              <a:rPr lang="es-ES" dirty="0" err="1"/>
              <a:t>AOSIS</a:t>
            </a:r>
            <a:r>
              <a:rPr lang="es-ES" dirty="0"/>
              <a:t>: &lt;4</a:t>
            </a:r>
            <a:r>
              <a:rPr lang="es-ES" baseline="0" dirty="0"/>
              <a:t> Manejo Médico - &gt;5 Manejo Quirúrgico</a:t>
            </a:r>
            <a:endParaRPr lang="es-ES" dirty="0"/>
          </a:p>
          <a:p>
            <a:r>
              <a:rPr lang="es-ES" dirty="0"/>
              <a:t>Estudio de diseño Encuesta de 100 cirujanos de columna en todo el mundo. Objetivo Desarrollar un puntaje de lesión de columna para la lesión de columna </a:t>
            </a:r>
            <a:r>
              <a:rPr lang="es-ES" dirty="0" err="1"/>
              <a:t>toracolumbar</a:t>
            </a:r>
            <a:r>
              <a:rPr lang="es-ES" dirty="0"/>
              <a:t> de </a:t>
            </a:r>
            <a:r>
              <a:rPr lang="es-ES" dirty="0" err="1"/>
              <a:t>AOSpine</a:t>
            </a:r>
            <a:r>
              <a:rPr lang="es-ES" dirty="0"/>
              <a:t> Sistema de clasificación. Métodos Se pidió a cada encuestado que calificara numéricamente la gravedad de cada variable del sistema de clasificación de lesiones de columna </a:t>
            </a:r>
            <a:r>
              <a:rPr lang="es-ES" dirty="0" err="1"/>
              <a:t>toracolumbar</a:t>
            </a:r>
            <a:r>
              <a:rPr lang="es-ES" dirty="0"/>
              <a:t> de </a:t>
            </a:r>
            <a:r>
              <a:rPr lang="es-ES" dirty="0" err="1"/>
              <a:t>AOSpine</a:t>
            </a:r>
            <a:r>
              <a:rPr lang="es-ES" dirty="0"/>
              <a:t>. Utilizando la resultados, así como aportes limitados del Foro de Conocimiento de Trauma de </a:t>
            </a:r>
            <a:r>
              <a:rPr lang="es-ES" dirty="0" err="1"/>
              <a:t>AOSpine</a:t>
            </a:r>
            <a:r>
              <a:rPr lang="es-ES" dirty="0"/>
              <a:t>, el Se desarrolló el puntaje de lesión </a:t>
            </a:r>
            <a:r>
              <a:rPr lang="es-ES" dirty="0" err="1"/>
              <a:t>toracolumbar</a:t>
            </a:r>
            <a:r>
              <a:rPr lang="es-ES" dirty="0"/>
              <a:t> </a:t>
            </a:r>
            <a:r>
              <a:rPr lang="es-ES" dirty="0" err="1"/>
              <a:t>AOSpine</a:t>
            </a:r>
            <a:r>
              <a:rPr lang="es-ES" dirty="0"/>
              <a:t>. Resultados Comenzando con 1 punto para </a:t>
            </a:r>
            <a:r>
              <a:rPr lang="es-ES" dirty="0" err="1"/>
              <a:t>A1</a:t>
            </a:r>
            <a:r>
              <a:rPr lang="es-ES" dirty="0"/>
              <a:t>, los grupos A, B y C recibieron consecutivamente un punto adicional (</a:t>
            </a:r>
            <a:r>
              <a:rPr lang="es-ES" dirty="0" err="1"/>
              <a:t>A1</a:t>
            </a:r>
            <a:r>
              <a:rPr lang="es-ES" dirty="0"/>
              <a:t>, 1 punto; </a:t>
            </a:r>
            <a:r>
              <a:rPr lang="es-ES" dirty="0" err="1"/>
              <a:t>A2</a:t>
            </a:r>
            <a:r>
              <a:rPr lang="es-ES" dirty="0"/>
              <a:t>, 2 puntos; </a:t>
            </a:r>
            <a:r>
              <a:rPr lang="es-ES" dirty="0" err="1"/>
              <a:t>A3</a:t>
            </a:r>
            <a:r>
              <a:rPr lang="es-ES" dirty="0"/>
              <a:t>, 3 puntos); sin embargo, debido a un significativo aumento de la gravedad entre </a:t>
            </a:r>
            <a:r>
              <a:rPr lang="es-ES" dirty="0" err="1"/>
              <a:t>A3</a:t>
            </a:r>
            <a:r>
              <a:rPr lang="es-ES" dirty="0"/>
              <a:t> y </a:t>
            </a:r>
            <a:r>
              <a:rPr lang="es-ES" dirty="0" err="1"/>
              <a:t>A4</a:t>
            </a:r>
            <a:r>
              <a:rPr lang="es-ES" dirty="0"/>
              <a:t> y debido a que la gravedad de </a:t>
            </a:r>
            <a:r>
              <a:rPr lang="es-ES" dirty="0" err="1"/>
              <a:t>A4</a:t>
            </a:r>
            <a:r>
              <a:rPr lang="es-ES" dirty="0"/>
              <a:t> y </a:t>
            </a:r>
            <a:r>
              <a:rPr lang="es-ES" dirty="0" err="1"/>
              <a:t>B1</a:t>
            </a:r>
            <a:r>
              <a:rPr lang="es-ES" dirty="0"/>
              <a:t> fue similar, Tanto </a:t>
            </a:r>
            <a:r>
              <a:rPr lang="es-ES" dirty="0" err="1"/>
              <a:t>A4</a:t>
            </a:r>
            <a:r>
              <a:rPr lang="es-ES" dirty="0"/>
              <a:t> como </a:t>
            </a:r>
            <a:r>
              <a:rPr lang="es-ES" dirty="0" err="1"/>
              <a:t>B1</a:t>
            </a:r>
            <a:r>
              <a:rPr lang="es-ES" dirty="0"/>
              <a:t> obtuvieron 5 puntos. Un aumento escalonado desigual en la gravedad que se mueve de </a:t>
            </a:r>
            <a:r>
              <a:rPr lang="es-ES" dirty="0" err="1"/>
              <a:t>N0</a:t>
            </a:r>
            <a:r>
              <a:rPr lang="es-ES" dirty="0"/>
              <a:t> a </a:t>
            </a:r>
            <a:r>
              <a:rPr lang="es-ES" dirty="0" err="1"/>
              <a:t>N4</a:t>
            </a:r>
            <a:r>
              <a:rPr lang="es-ES" dirty="0"/>
              <a:t>, con un aumento sustancial en la gravedad entre </a:t>
            </a:r>
            <a:r>
              <a:rPr lang="es-ES" dirty="0" err="1"/>
              <a:t>N2</a:t>
            </a:r>
            <a:r>
              <a:rPr lang="es-ES" dirty="0"/>
              <a:t> (lesión de la raíz nerviosa con radicular síntomas) y se identificaron lesiones </a:t>
            </a:r>
            <a:r>
              <a:rPr lang="es-ES" dirty="0" err="1"/>
              <a:t>N3</a:t>
            </a:r>
            <a:r>
              <a:rPr lang="es-ES" dirty="0"/>
              <a:t> (lesión medular incompleta). Por lo tanto, cada grado de lesión neurológica se le dio progresivamente un punto adicional comenzando con 0 puntos para </a:t>
            </a:r>
            <a:r>
              <a:rPr lang="es-ES" dirty="0" err="1"/>
              <a:t>N0</a:t>
            </a:r>
            <a:r>
              <a:rPr lang="es-ES" dirty="0"/>
              <a:t>, y la diferencia sustancial en la gravedad entre las lesiones </a:t>
            </a:r>
            <a:r>
              <a:rPr lang="es-ES" dirty="0" err="1"/>
              <a:t>N2</a:t>
            </a:r>
            <a:r>
              <a:rPr lang="es-ES" dirty="0"/>
              <a:t> y </a:t>
            </a:r>
            <a:r>
              <a:rPr lang="es-ES" dirty="0" err="1"/>
              <a:t>N3</a:t>
            </a:r>
            <a:r>
              <a:rPr lang="es-ES" dirty="0"/>
              <a:t> fue reconocida por elevando </a:t>
            </a:r>
            <a:r>
              <a:rPr lang="es-ES" dirty="0" err="1"/>
              <a:t>N3</a:t>
            </a:r>
            <a:r>
              <a:rPr lang="es-ES" dirty="0"/>
              <a:t> a 4 puntos. Finalmente, se otorgó 1 punto al modificador </a:t>
            </a:r>
            <a:r>
              <a:rPr lang="es-ES" dirty="0" err="1"/>
              <a:t>M1</a:t>
            </a:r>
            <a:r>
              <a:rPr lang="es-ES" dirty="0"/>
              <a:t> (indeterminado lesión del complejo ligamentoso </a:t>
            </a:r>
            <a:r>
              <a:rPr lang="es-ES" dirty="0" err="1"/>
              <a:t>posterolateral</a:t>
            </a:r>
            <a:r>
              <a:rPr lang="es-ES" dirty="0"/>
              <a:t>).</a:t>
            </a:r>
          </a:p>
          <a:p>
            <a:endParaRPr lang="es-ES" dirty="0"/>
          </a:p>
          <a:p>
            <a:br>
              <a:rPr lang="es-CO" dirty="0"/>
            </a:br>
            <a:r>
              <a:rPr lang="es-CO" sz="1200" b="0" i="0" kern="1200" dirty="0">
                <a:solidFill>
                  <a:schemeClr val="tx1"/>
                </a:solidFill>
                <a:effectLst/>
                <a:latin typeface="+mn-lt"/>
                <a:ea typeface="+mn-ea"/>
                <a:cs typeface="+mn-cs"/>
              </a:rPr>
              <a:t>Discusión Aunque el </a:t>
            </a:r>
            <a:r>
              <a:rPr lang="es-CO" sz="1200" b="0" i="0" kern="1200" dirty="0" err="1">
                <a:solidFill>
                  <a:schemeClr val="tx1"/>
                </a:solidFill>
                <a:effectLst/>
                <a:latin typeface="+mn-lt"/>
                <a:ea typeface="+mn-ea"/>
                <a:cs typeface="+mn-cs"/>
              </a:rPr>
              <a:t>TLICS</a:t>
            </a:r>
            <a:r>
              <a:rPr lang="es-CO" sz="1200" b="0" i="0" kern="1200" dirty="0">
                <a:solidFill>
                  <a:schemeClr val="tx1"/>
                </a:solidFill>
                <a:effectLst/>
                <a:latin typeface="+mn-lt"/>
                <a:ea typeface="+mn-ea"/>
                <a:cs typeface="+mn-cs"/>
              </a:rPr>
              <a:t> de </a:t>
            </a:r>
            <a:r>
              <a:rPr lang="es-CO" sz="1200" b="0" i="0" kern="1200" dirty="0" err="1">
                <a:solidFill>
                  <a:schemeClr val="tx1"/>
                </a:solidFill>
                <a:effectLst/>
                <a:latin typeface="+mn-lt"/>
                <a:ea typeface="+mn-ea"/>
                <a:cs typeface="+mn-cs"/>
              </a:rPr>
              <a:t>AOSpine</a:t>
            </a:r>
            <a:r>
              <a:rPr lang="es-CO" sz="1200" b="0" i="0" kern="1200" dirty="0">
                <a:solidFill>
                  <a:schemeClr val="tx1"/>
                </a:solidFill>
                <a:effectLst/>
                <a:latin typeface="+mn-lt"/>
                <a:ea typeface="+mn-ea"/>
                <a:cs typeface="+mn-cs"/>
              </a:rPr>
              <a:t> describe un nuevo esquema que fue diseñado para superar las deficiencias descritas anteriormente sistemas de clasificación, la descripción de morfológicos patrones de lesiones y lesiones neurológicas asociadas solo es probablemente sea insuficiente para estimular la adopción generalizada, particularmente entre los clínicos Para proporcionar un mayor beneficio a los pacientes. y clínicos, una clasificación de lesión </a:t>
            </a:r>
            <a:r>
              <a:rPr lang="es-CO" sz="1200" b="0" i="0" kern="1200" dirty="0" err="1">
                <a:solidFill>
                  <a:schemeClr val="tx1"/>
                </a:solidFill>
                <a:effectLst/>
                <a:latin typeface="+mn-lt"/>
                <a:ea typeface="+mn-ea"/>
                <a:cs typeface="+mn-cs"/>
              </a:rPr>
              <a:t>toracolumbar</a:t>
            </a:r>
            <a:r>
              <a:rPr lang="es-CO" sz="1200" b="0" i="0" kern="1200" dirty="0">
                <a:solidFill>
                  <a:schemeClr val="tx1"/>
                </a:solidFill>
                <a:effectLst/>
                <a:latin typeface="+mn-lt"/>
                <a:ea typeface="+mn-ea"/>
                <a:cs typeface="+mn-cs"/>
              </a:rPr>
              <a:t> el sistema debe proporcionar una orientación sólida para los médicos que tratan pacientes con estas lesiones. Críticas pasadas de la puntuación sistema y algoritmo de tratamiento asociado con </a:t>
            </a:r>
            <a:r>
              <a:rPr lang="es-CO" sz="1200" b="0" i="0" kern="1200" dirty="0" err="1">
                <a:solidFill>
                  <a:schemeClr val="tx1"/>
                </a:solidFill>
                <a:effectLst/>
                <a:latin typeface="+mn-lt"/>
                <a:ea typeface="+mn-ea"/>
                <a:cs typeface="+mn-cs"/>
              </a:rPr>
              <a:t>TLICS</a:t>
            </a:r>
            <a:r>
              <a:rPr lang="es-CO" sz="1200" b="0" i="0" kern="1200" dirty="0">
                <a:solidFill>
                  <a:schemeClr val="tx1"/>
                </a:solidFill>
                <a:effectLst/>
                <a:latin typeface="+mn-lt"/>
                <a:ea typeface="+mn-ea"/>
                <a:cs typeface="+mn-cs"/>
              </a:rPr>
              <a:t> fue centrado en la percepción de que </a:t>
            </a:r>
            <a:r>
              <a:rPr lang="es-CO" sz="1200" b="0" i="0" kern="1200" dirty="0" err="1">
                <a:solidFill>
                  <a:schemeClr val="tx1"/>
                </a:solidFill>
                <a:effectLst/>
                <a:latin typeface="+mn-lt"/>
                <a:ea typeface="+mn-ea"/>
                <a:cs typeface="+mn-cs"/>
              </a:rPr>
              <a:t>TLICS</a:t>
            </a:r>
            <a:r>
              <a:rPr lang="es-CO" sz="1200" b="0" i="0" kern="1200" dirty="0">
                <a:solidFill>
                  <a:schemeClr val="tx1"/>
                </a:solidFill>
                <a:effectLst/>
                <a:latin typeface="+mn-lt"/>
                <a:ea typeface="+mn-ea"/>
                <a:cs typeface="+mn-cs"/>
              </a:rPr>
              <a:t> representa en gran medida el sesgos de tratamiento de sus creadores y no con precisión representar algoritmos de tratamiento comúnmente utilizados en muchos partes del </a:t>
            </a:r>
            <a:r>
              <a:rPr lang="es-CO" sz="1200" b="0" i="0" kern="1200" dirty="0" err="1">
                <a:solidFill>
                  <a:schemeClr val="tx1"/>
                </a:solidFill>
                <a:effectLst/>
                <a:latin typeface="+mn-lt"/>
                <a:ea typeface="+mn-ea"/>
                <a:cs typeface="+mn-cs"/>
              </a:rPr>
              <a:t>mundo.11,15,16</a:t>
            </a:r>
            <a:r>
              <a:rPr lang="es-CO" sz="1200" b="0" i="0" kern="1200" dirty="0">
                <a:solidFill>
                  <a:schemeClr val="tx1"/>
                </a:solidFill>
                <a:effectLst/>
                <a:latin typeface="+mn-lt"/>
                <a:ea typeface="+mn-ea"/>
                <a:cs typeface="+mn-cs"/>
              </a:rPr>
              <a:t> A pesar de esta crítica, hay un amplio precedencia para establecer escalas de gravedad ampliamente utilizadas basadas en opinión de expertos y consenso; la escala de gravedad de lesiones, su predecesora de la Escala Abreviada de Lesiones y el Glasgow La escala de coma se desarrolló a través de un consenso de expertos. </a:t>
            </a:r>
            <a:r>
              <a:rPr lang="es-CO" sz="1200" b="0" i="0" kern="1200" dirty="0" err="1">
                <a:solidFill>
                  <a:schemeClr val="tx1"/>
                </a:solidFill>
                <a:effectLst/>
                <a:latin typeface="+mn-lt"/>
                <a:ea typeface="+mn-ea"/>
                <a:cs typeface="+mn-cs"/>
              </a:rPr>
              <a:t>proceso.17</a:t>
            </a:r>
            <a:r>
              <a:rPr lang="es-CO" sz="1200" b="0" i="0" kern="1200" dirty="0">
                <a:solidFill>
                  <a:schemeClr val="tx1"/>
                </a:solidFill>
                <a:effectLst/>
                <a:latin typeface="+mn-lt"/>
                <a:ea typeface="+mn-ea"/>
                <a:cs typeface="+mn-cs"/>
              </a:rPr>
              <a:t>–19 Sin embargo, debido a la cantidad de Estudio del trauma </a:t>
            </a:r>
            <a:r>
              <a:rPr lang="es-CO" sz="1200" b="0" i="0" kern="1200" dirty="0" err="1">
                <a:solidFill>
                  <a:schemeClr val="tx1"/>
                </a:solidFill>
                <a:effectLst/>
                <a:latin typeface="+mn-lt"/>
                <a:ea typeface="+mn-ea"/>
                <a:cs typeface="+mn-cs"/>
              </a:rPr>
              <a:t>toracolumbar</a:t>
            </a:r>
            <a:r>
              <a:rPr lang="es-CO" sz="1200" b="0" i="0" kern="1200" dirty="0">
                <a:solidFill>
                  <a:schemeClr val="tx1"/>
                </a:solidFill>
                <a:effectLst/>
                <a:latin typeface="+mn-lt"/>
                <a:ea typeface="+mn-ea"/>
                <a:cs typeface="+mn-cs"/>
              </a:rPr>
              <a:t> y las actitudes divergentes. hacia el manejo de estos pacientes, sentimos que era crítico use un enfoque basado en gran parte en datos con solo una edición suave por el grupo más pequeño de cirujanos para establecer un esquema de puntuación para acompañar el </a:t>
            </a:r>
            <a:r>
              <a:rPr lang="es-CO" sz="1200" b="0" i="0" kern="1200" dirty="0" err="1">
                <a:solidFill>
                  <a:schemeClr val="tx1"/>
                </a:solidFill>
                <a:effectLst/>
                <a:latin typeface="+mn-lt"/>
                <a:ea typeface="+mn-ea"/>
                <a:cs typeface="+mn-cs"/>
              </a:rPr>
              <a:t>AICSpine</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TLICS</a:t>
            </a:r>
            <a:r>
              <a:rPr lang="es-CO" sz="1200" b="0" i="0" kern="1200" dirty="0">
                <a:solidFill>
                  <a:schemeClr val="tx1"/>
                </a:solidFill>
                <a:effectLst/>
                <a:latin typeface="+mn-lt"/>
                <a:ea typeface="+mn-ea"/>
                <a:cs typeface="+mn-cs"/>
              </a:rPr>
              <a:t>. En lugar de confiar en el consenso solo, el desarrollo del puntaje de lesión de la columna vertebral fue impulsado por datos y creado en consideración de la percepción de gravedad de la lesión de un grupo mucho más grande de cirujanos en todo regiones del mundo para reflejar los diversos aspectos de la cultura diversidad que probablemente juega un papel en los algoritmos de tratamiento.</a:t>
            </a:r>
          </a:p>
          <a:p>
            <a:endParaRPr lang="es-CO" sz="1200" b="0" i="0" kern="1200" dirty="0">
              <a:solidFill>
                <a:schemeClr val="tx1"/>
              </a:solidFill>
              <a:effectLst/>
              <a:latin typeface="+mn-lt"/>
              <a:ea typeface="+mn-ea"/>
              <a:cs typeface="+mn-cs"/>
            </a:endParaRPr>
          </a:p>
          <a:p>
            <a:br>
              <a:rPr lang="es-CO" dirty="0"/>
            </a:br>
            <a:r>
              <a:rPr lang="es-CO" sz="1200" b="0" i="0" kern="1200" dirty="0">
                <a:solidFill>
                  <a:schemeClr val="tx1"/>
                </a:solidFill>
                <a:effectLst/>
                <a:latin typeface="+mn-lt"/>
                <a:ea typeface="+mn-ea"/>
                <a:cs typeface="+mn-cs"/>
              </a:rPr>
              <a:t>Aunque los resultados de la encuesta de gravedad se permitieron dicta el valor del punto TL </a:t>
            </a:r>
            <a:r>
              <a:rPr lang="es-CO" sz="1200" b="0" i="0" kern="1200" dirty="0" err="1">
                <a:solidFill>
                  <a:schemeClr val="tx1"/>
                </a:solidFill>
                <a:effectLst/>
                <a:latin typeface="+mn-lt"/>
                <a:ea typeface="+mn-ea"/>
                <a:cs typeface="+mn-cs"/>
              </a:rPr>
              <a:t>AOSIS</a:t>
            </a:r>
            <a:r>
              <a:rPr lang="es-CO" sz="1200" b="0" i="0" kern="1200" dirty="0">
                <a:solidFill>
                  <a:schemeClr val="tx1"/>
                </a:solidFill>
                <a:effectLst/>
                <a:latin typeface="+mn-lt"/>
                <a:ea typeface="+mn-ea"/>
                <a:cs typeface="+mn-cs"/>
              </a:rPr>
              <a:t> asociado en casi todos los casos, el grupo de clasificación intervino para aumentar la puntuación asignado a </a:t>
            </a:r>
            <a:r>
              <a:rPr lang="es-CO" sz="1200" b="0" i="0" kern="1200" dirty="0" err="1">
                <a:solidFill>
                  <a:schemeClr val="tx1"/>
                </a:solidFill>
                <a:effectLst/>
                <a:latin typeface="+mn-lt"/>
                <a:ea typeface="+mn-ea"/>
                <a:cs typeface="+mn-cs"/>
              </a:rPr>
              <a:t>A4</a:t>
            </a:r>
            <a:r>
              <a:rPr lang="es-CO" sz="1200" b="0" i="0" kern="1200" dirty="0">
                <a:solidFill>
                  <a:schemeClr val="tx1"/>
                </a:solidFill>
                <a:effectLst/>
                <a:latin typeface="+mn-lt"/>
                <a:ea typeface="+mn-ea"/>
                <a:cs typeface="+mn-cs"/>
              </a:rPr>
              <a:t> para darle el mismo valor en puntos que las lesiones </a:t>
            </a:r>
            <a:r>
              <a:rPr lang="es-CO" sz="1200" b="0" i="0" kern="1200" dirty="0" err="1">
                <a:solidFill>
                  <a:schemeClr val="tx1"/>
                </a:solidFill>
                <a:effectLst/>
                <a:latin typeface="+mn-lt"/>
                <a:ea typeface="+mn-ea"/>
                <a:cs typeface="+mn-cs"/>
              </a:rPr>
              <a:t>B1</a:t>
            </a:r>
            <a:r>
              <a:rPr lang="es-CO" sz="1200" b="0" i="0" kern="1200" dirty="0">
                <a:solidFill>
                  <a:schemeClr val="tx1"/>
                </a:solidFill>
                <a:effectLst/>
                <a:latin typeface="+mn-lt"/>
                <a:ea typeface="+mn-ea"/>
                <a:cs typeface="+mn-cs"/>
              </a:rPr>
              <a:t> basado en los puntajes de severidad casi idénticos de estos dos Patrones de lesiones. En lugar de disminuir el puntaje </a:t>
            </a:r>
            <a:r>
              <a:rPr lang="es-CO" sz="1200" b="0" i="0" kern="1200" dirty="0" err="1">
                <a:solidFill>
                  <a:schemeClr val="tx1"/>
                </a:solidFill>
                <a:effectLst/>
                <a:latin typeface="+mn-lt"/>
                <a:ea typeface="+mn-ea"/>
                <a:cs typeface="+mn-cs"/>
              </a:rPr>
              <a:t>B1</a:t>
            </a:r>
            <a:r>
              <a:rPr lang="es-CO" sz="1200" b="0" i="0" kern="1200" dirty="0">
                <a:solidFill>
                  <a:schemeClr val="tx1"/>
                </a:solidFill>
                <a:effectLst/>
                <a:latin typeface="+mn-lt"/>
                <a:ea typeface="+mn-ea"/>
                <a:cs typeface="+mn-cs"/>
              </a:rPr>
              <a:t>, el </a:t>
            </a:r>
            <a:r>
              <a:rPr lang="es-CO" sz="1200" b="0" i="0" kern="1200" dirty="0" err="1">
                <a:solidFill>
                  <a:schemeClr val="tx1"/>
                </a:solidFill>
                <a:effectLst/>
                <a:latin typeface="+mn-lt"/>
                <a:ea typeface="+mn-ea"/>
                <a:cs typeface="+mn-cs"/>
              </a:rPr>
              <a:t>A4</a:t>
            </a:r>
            <a:r>
              <a:rPr lang="es-CO" sz="1200" b="0" i="0" kern="1200" dirty="0">
                <a:solidFill>
                  <a:schemeClr val="tx1"/>
                </a:solidFill>
                <a:effectLst/>
                <a:latin typeface="+mn-lt"/>
                <a:ea typeface="+mn-ea"/>
                <a:cs typeface="+mn-cs"/>
              </a:rPr>
              <a:t> Se aumentó la puntuación para reflejar varias consideraciones. Primero, el puntaje </a:t>
            </a:r>
            <a:r>
              <a:rPr lang="es-CO" sz="1200" b="0" i="0" kern="1200" dirty="0" err="1">
                <a:solidFill>
                  <a:schemeClr val="tx1"/>
                </a:solidFill>
                <a:effectLst/>
                <a:latin typeface="+mn-lt"/>
                <a:ea typeface="+mn-ea"/>
                <a:cs typeface="+mn-cs"/>
              </a:rPr>
              <a:t>A4</a:t>
            </a:r>
            <a:r>
              <a:rPr lang="es-CO" sz="1200" b="0" i="0" kern="1200" dirty="0">
                <a:solidFill>
                  <a:schemeClr val="tx1"/>
                </a:solidFill>
                <a:effectLst/>
                <a:latin typeface="+mn-lt"/>
                <a:ea typeface="+mn-ea"/>
                <a:cs typeface="+mn-cs"/>
              </a:rPr>
              <a:t> estaba más cerca del puntaje </a:t>
            </a:r>
            <a:r>
              <a:rPr lang="es-CO" sz="1200" b="0" i="0" kern="1200" dirty="0" err="1">
                <a:solidFill>
                  <a:schemeClr val="tx1"/>
                </a:solidFill>
                <a:effectLst/>
                <a:latin typeface="+mn-lt"/>
                <a:ea typeface="+mn-ea"/>
                <a:cs typeface="+mn-cs"/>
              </a:rPr>
              <a:t>B2</a:t>
            </a:r>
            <a:r>
              <a:rPr lang="es-CO" sz="1200" b="0" i="0" kern="1200" dirty="0">
                <a:solidFill>
                  <a:schemeClr val="tx1"/>
                </a:solidFill>
                <a:effectLst/>
                <a:latin typeface="+mn-lt"/>
                <a:ea typeface="+mn-ea"/>
                <a:cs typeface="+mn-cs"/>
              </a:rPr>
              <a:t> (diferencia &lt;10 puntos) de lo que era para el puntaje </a:t>
            </a:r>
            <a:r>
              <a:rPr lang="es-CO" sz="1200" b="0" i="0" kern="1200" dirty="0" err="1">
                <a:solidFill>
                  <a:schemeClr val="tx1"/>
                </a:solidFill>
                <a:effectLst/>
                <a:latin typeface="+mn-lt"/>
                <a:ea typeface="+mn-ea"/>
                <a:cs typeface="+mn-cs"/>
              </a:rPr>
              <a:t>A3</a:t>
            </a:r>
            <a:r>
              <a:rPr lang="es-CO" sz="1200" b="0" i="0" kern="1200" dirty="0">
                <a:solidFill>
                  <a:schemeClr val="tx1"/>
                </a:solidFill>
                <a:effectLst/>
                <a:latin typeface="+mn-lt"/>
                <a:ea typeface="+mn-ea"/>
                <a:cs typeface="+mn-cs"/>
              </a:rPr>
              <a:t> (diferencia&gt; 15 puntos). En segundo lugar, los pacientes neurológicamente intactos con fracturas estalladas son comúnmente tratado con intervención quirúrgica en muchas partes de el mundo, lo que sugiere que los cirujanos sienten pacientes con estos las lesiones tienen peor resultado con el tratamiento no quirúrgico. Aunque este artículo aún no proporciona pautas de tratamiento, es lógico promover tal lesión a un puntaje más alto en lugar de degradar una lesión (</a:t>
            </a:r>
            <a:r>
              <a:rPr lang="es-CO" sz="1200" b="0" i="0" kern="1200" dirty="0" err="1">
                <a:solidFill>
                  <a:schemeClr val="tx1"/>
                </a:solidFill>
                <a:effectLst/>
                <a:latin typeface="+mn-lt"/>
                <a:ea typeface="+mn-ea"/>
                <a:cs typeface="+mn-cs"/>
              </a:rPr>
              <a:t>B2</a:t>
            </a:r>
            <a:r>
              <a:rPr lang="es-CO" sz="1200" b="0" i="0" kern="1200" dirty="0">
                <a:solidFill>
                  <a:schemeClr val="tx1"/>
                </a:solidFill>
                <a:effectLst/>
                <a:latin typeface="+mn-lt"/>
                <a:ea typeface="+mn-ea"/>
                <a:cs typeface="+mn-cs"/>
              </a:rPr>
              <a:t>) que es más común tratado con cirugía a una puntuación más baja. Es importante tener en cuenta que a pesar de un aumento en la puntuación de lesiones C en comparación Lesiones </a:t>
            </a:r>
            <a:r>
              <a:rPr lang="es-CO" sz="1200" b="0" i="0" kern="1200" dirty="0" err="1">
                <a:solidFill>
                  <a:schemeClr val="tx1"/>
                </a:solidFill>
                <a:effectLst/>
                <a:latin typeface="+mn-lt"/>
                <a:ea typeface="+mn-ea"/>
                <a:cs typeface="+mn-cs"/>
              </a:rPr>
              <a:t>B3</a:t>
            </a:r>
            <a:r>
              <a:rPr lang="es-CO" sz="1200" b="0" i="0" kern="1200" dirty="0">
                <a:solidFill>
                  <a:schemeClr val="tx1"/>
                </a:solidFill>
                <a:effectLst/>
                <a:latin typeface="+mn-lt"/>
                <a:ea typeface="+mn-ea"/>
                <a:cs typeface="+mn-cs"/>
              </a:rPr>
              <a:t>, ambas lesiones son inestables y requieren estabilización quirúrgica Informes de tratamiento no quirúrgico de lesiones torácicas de extensión-distracción o </a:t>
            </a:r>
            <a:r>
              <a:rPr lang="es-CO" sz="1200" b="0" i="0" kern="1200" dirty="0" err="1">
                <a:solidFill>
                  <a:schemeClr val="tx1"/>
                </a:solidFill>
                <a:effectLst/>
                <a:latin typeface="+mn-lt"/>
                <a:ea typeface="+mn-ea"/>
                <a:cs typeface="+mn-cs"/>
              </a:rPr>
              <a:t>traslacionales</a:t>
            </a:r>
            <a:r>
              <a:rPr lang="es-CO" sz="1200" b="0" i="0" kern="1200" dirty="0">
                <a:solidFill>
                  <a:schemeClr val="tx1"/>
                </a:solidFill>
                <a:effectLst/>
                <a:latin typeface="+mn-lt"/>
                <a:ea typeface="+mn-ea"/>
                <a:cs typeface="+mn-cs"/>
              </a:rPr>
              <a:t> las lesiones son raras y todas las clasificaciones morfológicas anteriores sistema ha reconocido la naturaleza inestable de estos lesiones y la indicación asociada para la cirugía salvo Circunstancias atenuantes que impiden la descompresión absoluta y </a:t>
            </a:r>
            <a:r>
              <a:rPr lang="es-CO" sz="1200" b="0" i="0" kern="1200" dirty="0" err="1">
                <a:solidFill>
                  <a:schemeClr val="tx1"/>
                </a:solidFill>
                <a:effectLst/>
                <a:latin typeface="+mn-lt"/>
                <a:ea typeface="+mn-ea"/>
                <a:cs typeface="+mn-cs"/>
              </a:rPr>
              <a:t>estabilización1</a:t>
            </a:r>
            <a:r>
              <a:rPr lang="es-CO" sz="1200" b="0" i="0" kern="1200" dirty="0">
                <a:solidFill>
                  <a:schemeClr val="tx1"/>
                </a:solidFill>
                <a:effectLst/>
                <a:latin typeface="+mn-lt"/>
                <a:ea typeface="+mn-ea"/>
                <a:cs typeface="+mn-cs"/>
              </a:rPr>
              <a:t>–3,5 El grupo de clasificación tuvo un debate significativo al intentar determinar el valor en puntos para un paciente quien no puede ser examinado (</a:t>
            </a:r>
            <a:r>
              <a:rPr lang="es-CO" sz="1200" b="0" i="0" kern="1200" dirty="0" err="1">
                <a:solidFill>
                  <a:schemeClr val="tx1"/>
                </a:solidFill>
                <a:effectLst/>
                <a:latin typeface="+mn-lt"/>
                <a:ea typeface="+mn-ea"/>
                <a:cs typeface="+mn-cs"/>
              </a:rPr>
              <a:t>Nx</a:t>
            </a:r>
            <a:r>
              <a:rPr lang="es-CO" sz="1200" b="0" i="0" kern="1200" dirty="0">
                <a:solidFill>
                  <a:schemeClr val="tx1"/>
                </a:solidFill>
                <a:effectLst/>
                <a:latin typeface="+mn-lt"/>
                <a:ea typeface="+mn-ea"/>
                <a:cs typeface="+mn-cs"/>
              </a:rPr>
              <a:t>). Es probable que los pacientes quienes sufren una lesión lo suficientemente grave como para limitar la capacidad del cirujano para obtener un examen neurológico adecuado son politraumatismos pacientes, e incluso en un paciente neurológicamente intacto, La estabilidad inmediata es particularmente beneficiosa en estos pacientes. Además, el riesgo de secuelas neurológicas catastróficas </a:t>
            </a:r>
            <a:r>
              <a:rPr lang="es-ES" dirty="0"/>
              <a:t>por la incapacidad de estabilizar rápidamente a un paciente no puede ser ignorado Hay muy poca variación en la morfología de la fractura gradual o en la percepción de la gravedad de la lesión sobre una base geográfica. Schroeder et al no encontraron variaciones regionales significativas en percepción de la gravedad de la fractura en cualquiera de los morfológicos o elementos neurológicos graduados, 13 que es altamente relevante para el presente investigación, ya que sugiere fuertemente que no hay Es necesario considerar un sistema de puntos con variación regional. Nosotros esperar que el sistema de puntos descrito anteriormente sea preciso reflejar las percepciones mundiales de la gravedad de la lesión, y nosotros anticipar que habrá una adopción generalizada de la sistema de puntuación dada la falta de variación en la percepción de gravedad de la lesión Los esfuerzos futuros establecerán umbrales quirúrgicos basados ​​en cuestionarios diseñados para distinguir qué morfología Se cree que los patrones de lesiones y los déficits neurológicos requieren estabilización / descompresión y enviado a un gran grupo de cirujanos con interés y experiencia en trauma espinal. Esperamos que esta estrategia de investigación capture la amplia variación en la práctica patrones. Un enfoque inclusivo aumentará la generalización de las recomendaciones resultantes y permitir para evaluar los umbrales quirúrgicos a nivel regional para capturar diferencias culturales entre cirujanos y pacientes que tratamiento de influencia. El objetivo final es usar esta clasificación y marco de sistema de puntuación para realizar aleatorizado, ensayos controlados que permitirían resultados del paciente y no percepción del cirujano de los resultados del paciente para establecer el Umbrales quirúrgicos y algoritmos.</a:t>
            </a:r>
          </a:p>
          <a:p>
            <a:endParaRPr lang="es-ES" dirty="0"/>
          </a:p>
          <a:p>
            <a:br>
              <a:rPr lang="es-CO" dirty="0"/>
            </a:br>
            <a:r>
              <a:rPr lang="es-CO" sz="1200" b="0" i="0" kern="1200" dirty="0">
                <a:solidFill>
                  <a:schemeClr val="tx1"/>
                </a:solidFill>
                <a:effectLst/>
                <a:latin typeface="+mn-lt"/>
                <a:ea typeface="+mn-ea"/>
                <a:cs typeface="+mn-cs"/>
              </a:rPr>
              <a:t>Esta investigación tiene varias deficiencias. Aunque nosotros utilizó los resultados de una encuesta enviada a cirujanos que se creía que tenían especial experiencia y experiencia en el tratamiento de pacientes con traumatismo espinal, no había una medida práctica para verificar si Esta creencia era cierta. Este defecto es inherente a todos los estudios que utilizar "opinión de expertos", aunque nuestra intención de incluir un gran número de cirujanos fue mitigar la influencia de cualquier solo cirujano se quedaría con los resultados del estudio. Los puntos asignados a cada lesión fueron arbitrarios, al igual que el pariente importancia de la morfología y la lesión neurológica. Nosotros usamos la percepción gradual en gran medida uniforme de la gravedad de la lesión en los subgrupos de lesiones ascendentes para asignar aumentos de un solo punto con las pocas excepciones descritas anteriormente, pero La magnitud de la escala de puntos y la relativa gravedad. implícito es algo arbitrario. Aplicación prospectiva a pacientes lesionados con medidas de resultado de seguimiento a lo largo con las investigaciones para identificar umbrales quirúrgicos proporcionar comentarios sobre el sistema de puntos descrito aquí, que se puede modificar si es necesario. Conclusión En este artículo, proporcionamos validez aparente para </a:t>
            </a:r>
            <a:r>
              <a:rPr lang="es-CO" sz="1200" b="0" i="0" kern="1200" dirty="0" err="1">
                <a:solidFill>
                  <a:schemeClr val="tx1"/>
                </a:solidFill>
                <a:effectLst/>
                <a:latin typeface="+mn-lt"/>
                <a:ea typeface="+mn-ea"/>
                <a:cs typeface="+mn-cs"/>
              </a:rPr>
              <a:t>AOSpine</a:t>
            </a:r>
            <a:r>
              <a:rPr lang="es-CO" sz="1200" b="0" i="0" kern="1200" dirty="0">
                <a:solidFill>
                  <a:schemeClr val="tx1"/>
                </a:solidFill>
                <a:effectLst/>
                <a:latin typeface="+mn-lt"/>
                <a:ea typeface="+mn-ea"/>
                <a:cs typeface="+mn-cs"/>
              </a:rPr>
              <a:t> Sistema de clasificación </a:t>
            </a:r>
            <a:r>
              <a:rPr lang="es-CO" sz="1200" b="0" i="0" kern="1200" dirty="0" err="1">
                <a:solidFill>
                  <a:schemeClr val="tx1"/>
                </a:solidFill>
                <a:effectLst/>
                <a:latin typeface="+mn-lt"/>
                <a:ea typeface="+mn-ea"/>
                <a:cs typeface="+mn-cs"/>
              </a:rPr>
              <a:t>toracolumbar</a:t>
            </a:r>
            <a:r>
              <a:rPr lang="es-CO" sz="1200" b="0" i="0" kern="1200" dirty="0">
                <a:solidFill>
                  <a:schemeClr val="tx1"/>
                </a:solidFill>
                <a:effectLst/>
                <a:latin typeface="+mn-lt"/>
                <a:ea typeface="+mn-ea"/>
                <a:cs typeface="+mn-cs"/>
              </a:rPr>
              <a:t> en que el consenso sistema de puntuación que se ha desarrollado se alinea con el clasificación ordenada en sí. Además, la jerarquía de los modificadores neurológicos y de otro tipo fueron constantemente calificados y puntuado por cirujanos y confirma la creciente gravedad de lesión expresada dentro de este sistema de clasificación. Estas los resultados indican que al utilizar TL </a:t>
            </a:r>
            <a:r>
              <a:rPr lang="es-CO" sz="1200" b="0" i="0" kern="1200" dirty="0" err="1">
                <a:solidFill>
                  <a:schemeClr val="tx1"/>
                </a:solidFill>
                <a:effectLst/>
                <a:latin typeface="+mn-lt"/>
                <a:ea typeface="+mn-ea"/>
                <a:cs typeface="+mn-cs"/>
              </a:rPr>
              <a:t>AOSIS</a:t>
            </a:r>
            <a:r>
              <a:rPr lang="es-CO" sz="1200" b="0" i="0" kern="1200" dirty="0">
                <a:solidFill>
                  <a:schemeClr val="tx1"/>
                </a:solidFill>
                <a:effectLst/>
                <a:latin typeface="+mn-lt"/>
                <a:ea typeface="+mn-ea"/>
                <a:cs typeface="+mn-cs"/>
              </a:rPr>
              <a:t>, el </a:t>
            </a:r>
            <a:r>
              <a:rPr lang="es-CO" sz="1200" b="0" i="0" kern="1200" dirty="0" err="1">
                <a:solidFill>
                  <a:schemeClr val="tx1"/>
                </a:solidFill>
                <a:effectLst/>
                <a:latin typeface="+mn-lt"/>
                <a:ea typeface="+mn-ea"/>
                <a:cs typeface="+mn-cs"/>
              </a:rPr>
              <a:t>El</a:t>
            </a:r>
            <a:r>
              <a:rPr lang="es-CO" sz="1200" b="0" i="0" kern="1200" dirty="0">
                <a:solidFill>
                  <a:schemeClr val="tx1"/>
                </a:solidFill>
                <a:effectLst/>
                <a:latin typeface="+mn-lt"/>
                <a:ea typeface="+mn-ea"/>
                <a:cs typeface="+mn-cs"/>
              </a:rPr>
              <a:t> sistema de clasificación </a:t>
            </a:r>
            <a:r>
              <a:rPr lang="es-CO" sz="1200" b="0" i="0" kern="1200" dirty="0" err="1">
                <a:solidFill>
                  <a:schemeClr val="tx1"/>
                </a:solidFill>
                <a:effectLst/>
                <a:latin typeface="+mn-lt"/>
                <a:ea typeface="+mn-ea"/>
                <a:cs typeface="+mn-cs"/>
              </a:rPr>
              <a:t>toracolumbar</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AOSpine</a:t>
            </a:r>
            <a:r>
              <a:rPr lang="es-CO" sz="1200" b="0" i="0" kern="1200" dirty="0">
                <a:solidFill>
                  <a:schemeClr val="tx1"/>
                </a:solidFill>
                <a:effectLst/>
                <a:latin typeface="+mn-lt"/>
                <a:ea typeface="+mn-ea"/>
                <a:cs typeface="+mn-cs"/>
              </a:rPr>
              <a:t> es ideal sistema para el establecimiento de un tratamiento globalmente aceptado algoritmo para trauma </a:t>
            </a:r>
            <a:r>
              <a:rPr lang="es-CO" sz="1200" b="0" i="0" kern="1200" dirty="0" err="1">
                <a:solidFill>
                  <a:schemeClr val="tx1"/>
                </a:solidFill>
                <a:effectLst/>
                <a:latin typeface="+mn-lt"/>
                <a:ea typeface="+mn-ea"/>
                <a:cs typeface="+mn-cs"/>
              </a:rPr>
              <a:t>toracolumbar</a:t>
            </a:r>
            <a:r>
              <a:rPr lang="es-CO" sz="1200" b="0" i="0" kern="1200" dirty="0">
                <a:solidFill>
                  <a:schemeClr val="tx1"/>
                </a:solidFill>
                <a:effectLst/>
                <a:latin typeface="+mn-lt"/>
                <a:ea typeface="+mn-ea"/>
                <a:cs typeface="+mn-cs"/>
              </a:rPr>
              <a:t>.</a:t>
            </a:r>
            <a:endParaRPr lang="es-CO" dirty="0"/>
          </a:p>
        </p:txBody>
      </p:sp>
      <p:sp>
        <p:nvSpPr>
          <p:cNvPr id="4" name="Marcador de número de diapositiva 3"/>
          <p:cNvSpPr>
            <a:spLocks noGrp="1"/>
          </p:cNvSpPr>
          <p:nvPr>
            <p:ph type="sldNum" sz="quarter" idx="10"/>
          </p:nvPr>
        </p:nvSpPr>
        <p:spPr/>
        <p:txBody>
          <a:bodyPr/>
          <a:lstStyle/>
          <a:p>
            <a:fld id="{E0F4387F-6836-4C8F-8241-6058686C45CA}" type="slidenum">
              <a:rPr lang="es-CO" smtClean="0"/>
              <a:t>36</a:t>
            </a:fld>
            <a:endParaRPr lang="es-CO"/>
          </a:p>
        </p:txBody>
      </p:sp>
    </p:spTree>
    <p:extLst>
      <p:ext uri="{BB962C8B-B14F-4D97-AF65-F5344CB8AC3E}">
        <p14:creationId xmlns:p14="http://schemas.microsoft.com/office/powerpoint/2010/main" val="1601438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MENCIONAR</a:t>
            </a:r>
            <a:r>
              <a:rPr lang="es-ES" baseline="0" dirty="0"/>
              <a:t> LA IMPORTANCIA DEL DI, </a:t>
            </a:r>
            <a:r>
              <a:rPr lang="es-ES" baseline="0" dirty="0" err="1"/>
              <a:t>ANGULACION</a:t>
            </a:r>
            <a:r>
              <a:rPr lang="es-ES" baseline="0" dirty="0"/>
              <a:t> </a:t>
            </a:r>
            <a:r>
              <a:rPr lang="es-ES" baseline="0" dirty="0" err="1"/>
              <a:t>CIFOTICA</a:t>
            </a:r>
            <a:r>
              <a:rPr lang="es-ES" baseline="0" dirty="0"/>
              <a:t> Y </a:t>
            </a:r>
            <a:r>
              <a:rPr lang="es-ES" baseline="0" dirty="0" err="1"/>
              <a:t>ESCOLIOTICA</a:t>
            </a:r>
            <a:endParaRPr lang="es-ES" dirty="0"/>
          </a:p>
          <a:p>
            <a:r>
              <a:rPr lang="es-ES" dirty="0"/>
              <a:t>TL </a:t>
            </a:r>
            <a:r>
              <a:rPr lang="es-ES" dirty="0" err="1"/>
              <a:t>AOSIS</a:t>
            </a:r>
            <a:r>
              <a:rPr lang="es-ES" dirty="0"/>
              <a:t>: &lt;4</a:t>
            </a:r>
            <a:r>
              <a:rPr lang="es-ES" baseline="0" dirty="0"/>
              <a:t> Manejo Médico - &gt;5 Manejo Quirúrgico</a:t>
            </a:r>
            <a:endParaRPr lang="es-ES" dirty="0"/>
          </a:p>
          <a:p>
            <a:r>
              <a:rPr lang="es-ES" dirty="0"/>
              <a:t>Estudio de diseño Encuesta de 100 cirujanos de columna en todo el mundo. Objetivo Desarrollar un puntaje de lesión de columna para la lesión de columna </a:t>
            </a:r>
            <a:r>
              <a:rPr lang="es-ES" dirty="0" err="1"/>
              <a:t>toracolumbar</a:t>
            </a:r>
            <a:r>
              <a:rPr lang="es-ES" dirty="0"/>
              <a:t> de </a:t>
            </a:r>
            <a:r>
              <a:rPr lang="es-ES" dirty="0" err="1"/>
              <a:t>AOSpine</a:t>
            </a:r>
            <a:r>
              <a:rPr lang="es-ES" dirty="0"/>
              <a:t> Sistema de clasificación. Métodos Se pidió a cada encuestado que calificara numéricamente la gravedad de cada variable del sistema de clasificación de lesiones de columna </a:t>
            </a:r>
            <a:r>
              <a:rPr lang="es-ES" dirty="0" err="1"/>
              <a:t>toracolumbar</a:t>
            </a:r>
            <a:r>
              <a:rPr lang="es-ES" dirty="0"/>
              <a:t> de </a:t>
            </a:r>
            <a:r>
              <a:rPr lang="es-ES" dirty="0" err="1"/>
              <a:t>AOSpine</a:t>
            </a:r>
            <a:r>
              <a:rPr lang="es-ES" dirty="0"/>
              <a:t>. Utilizando la resultados, así como aportes limitados del Foro de Conocimiento de Trauma de </a:t>
            </a:r>
            <a:r>
              <a:rPr lang="es-ES" dirty="0" err="1"/>
              <a:t>AOSpine</a:t>
            </a:r>
            <a:r>
              <a:rPr lang="es-ES" dirty="0"/>
              <a:t>, el Se desarrolló el puntaje de lesión </a:t>
            </a:r>
            <a:r>
              <a:rPr lang="es-ES" dirty="0" err="1"/>
              <a:t>toracolumbar</a:t>
            </a:r>
            <a:r>
              <a:rPr lang="es-ES" dirty="0"/>
              <a:t> </a:t>
            </a:r>
            <a:r>
              <a:rPr lang="es-ES" dirty="0" err="1"/>
              <a:t>AOSpine</a:t>
            </a:r>
            <a:r>
              <a:rPr lang="es-ES" dirty="0"/>
              <a:t>. Resultados Comenzando con 1 punto para </a:t>
            </a:r>
            <a:r>
              <a:rPr lang="es-ES" dirty="0" err="1"/>
              <a:t>A1</a:t>
            </a:r>
            <a:r>
              <a:rPr lang="es-ES" dirty="0"/>
              <a:t>, los grupos A, B y C recibieron consecutivamente un punto adicional (</a:t>
            </a:r>
            <a:r>
              <a:rPr lang="es-ES" dirty="0" err="1"/>
              <a:t>A1</a:t>
            </a:r>
            <a:r>
              <a:rPr lang="es-ES" dirty="0"/>
              <a:t>, 1 punto; </a:t>
            </a:r>
            <a:r>
              <a:rPr lang="es-ES" dirty="0" err="1"/>
              <a:t>A2</a:t>
            </a:r>
            <a:r>
              <a:rPr lang="es-ES" dirty="0"/>
              <a:t>, 2 puntos; </a:t>
            </a:r>
            <a:r>
              <a:rPr lang="es-ES" dirty="0" err="1"/>
              <a:t>A3</a:t>
            </a:r>
            <a:r>
              <a:rPr lang="es-ES" dirty="0"/>
              <a:t>, 3 puntos); sin embargo, debido a un significativo aumento de la gravedad entre </a:t>
            </a:r>
            <a:r>
              <a:rPr lang="es-ES" dirty="0" err="1"/>
              <a:t>A3</a:t>
            </a:r>
            <a:r>
              <a:rPr lang="es-ES" dirty="0"/>
              <a:t> y </a:t>
            </a:r>
            <a:r>
              <a:rPr lang="es-ES" dirty="0" err="1"/>
              <a:t>A4</a:t>
            </a:r>
            <a:r>
              <a:rPr lang="es-ES" dirty="0"/>
              <a:t> y debido a que la gravedad de </a:t>
            </a:r>
            <a:r>
              <a:rPr lang="es-ES" dirty="0" err="1"/>
              <a:t>A4</a:t>
            </a:r>
            <a:r>
              <a:rPr lang="es-ES" dirty="0"/>
              <a:t> y </a:t>
            </a:r>
            <a:r>
              <a:rPr lang="es-ES" dirty="0" err="1"/>
              <a:t>B1</a:t>
            </a:r>
            <a:r>
              <a:rPr lang="es-ES" dirty="0"/>
              <a:t> fue similar, Tanto </a:t>
            </a:r>
            <a:r>
              <a:rPr lang="es-ES" dirty="0" err="1"/>
              <a:t>A4</a:t>
            </a:r>
            <a:r>
              <a:rPr lang="es-ES" dirty="0"/>
              <a:t> como </a:t>
            </a:r>
            <a:r>
              <a:rPr lang="es-ES" dirty="0" err="1"/>
              <a:t>B1</a:t>
            </a:r>
            <a:r>
              <a:rPr lang="es-ES" dirty="0"/>
              <a:t> obtuvieron 5 puntos. Un aumento escalonado desigual en la gravedad que se mueve de </a:t>
            </a:r>
            <a:r>
              <a:rPr lang="es-ES" dirty="0" err="1"/>
              <a:t>N0</a:t>
            </a:r>
            <a:r>
              <a:rPr lang="es-ES" dirty="0"/>
              <a:t> a </a:t>
            </a:r>
            <a:r>
              <a:rPr lang="es-ES" dirty="0" err="1"/>
              <a:t>N4</a:t>
            </a:r>
            <a:r>
              <a:rPr lang="es-ES" dirty="0"/>
              <a:t>, con un aumento sustancial en la gravedad entre </a:t>
            </a:r>
            <a:r>
              <a:rPr lang="es-ES" dirty="0" err="1"/>
              <a:t>N2</a:t>
            </a:r>
            <a:r>
              <a:rPr lang="es-ES" dirty="0"/>
              <a:t> (lesión de la raíz nerviosa con radicular síntomas) y se identificaron lesiones </a:t>
            </a:r>
            <a:r>
              <a:rPr lang="es-ES" dirty="0" err="1"/>
              <a:t>N3</a:t>
            </a:r>
            <a:r>
              <a:rPr lang="es-ES" dirty="0"/>
              <a:t> (lesión medular incompleta). Por lo tanto, cada grado de lesión neurológica se le dio progresivamente un punto adicional comenzando con 0 puntos para </a:t>
            </a:r>
            <a:r>
              <a:rPr lang="es-ES" dirty="0" err="1"/>
              <a:t>N0</a:t>
            </a:r>
            <a:r>
              <a:rPr lang="es-ES" dirty="0"/>
              <a:t>, y la diferencia sustancial en la gravedad entre las lesiones </a:t>
            </a:r>
            <a:r>
              <a:rPr lang="es-ES" dirty="0" err="1"/>
              <a:t>N2</a:t>
            </a:r>
            <a:r>
              <a:rPr lang="es-ES" dirty="0"/>
              <a:t> y </a:t>
            </a:r>
            <a:r>
              <a:rPr lang="es-ES" dirty="0" err="1"/>
              <a:t>N3</a:t>
            </a:r>
            <a:r>
              <a:rPr lang="es-ES" dirty="0"/>
              <a:t> fue reconocida por elevando </a:t>
            </a:r>
            <a:r>
              <a:rPr lang="es-ES" dirty="0" err="1"/>
              <a:t>N3</a:t>
            </a:r>
            <a:r>
              <a:rPr lang="es-ES" dirty="0"/>
              <a:t> a 4 puntos. Finalmente, se otorgó 1 punto al modificador </a:t>
            </a:r>
            <a:r>
              <a:rPr lang="es-ES" dirty="0" err="1"/>
              <a:t>M1</a:t>
            </a:r>
            <a:r>
              <a:rPr lang="es-ES" dirty="0"/>
              <a:t> (indeterminado lesión del complejo ligamentoso </a:t>
            </a:r>
            <a:r>
              <a:rPr lang="es-ES" dirty="0" err="1"/>
              <a:t>posterolateral</a:t>
            </a:r>
            <a:r>
              <a:rPr lang="es-ES" dirty="0"/>
              <a:t>).</a:t>
            </a:r>
          </a:p>
          <a:p>
            <a:endParaRPr lang="es-ES" dirty="0"/>
          </a:p>
          <a:p>
            <a:br>
              <a:rPr lang="es-CO" dirty="0"/>
            </a:br>
            <a:r>
              <a:rPr lang="es-CO" sz="1200" b="0" i="0" kern="1200" dirty="0">
                <a:solidFill>
                  <a:schemeClr val="tx1"/>
                </a:solidFill>
                <a:effectLst/>
                <a:latin typeface="+mn-lt"/>
                <a:ea typeface="+mn-ea"/>
                <a:cs typeface="+mn-cs"/>
              </a:rPr>
              <a:t>Discusión Aunque el </a:t>
            </a:r>
            <a:r>
              <a:rPr lang="es-CO" sz="1200" b="0" i="0" kern="1200" dirty="0" err="1">
                <a:solidFill>
                  <a:schemeClr val="tx1"/>
                </a:solidFill>
                <a:effectLst/>
                <a:latin typeface="+mn-lt"/>
                <a:ea typeface="+mn-ea"/>
                <a:cs typeface="+mn-cs"/>
              </a:rPr>
              <a:t>TLICS</a:t>
            </a:r>
            <a:r>
              <a:rPr lang="es-CO" sz="1200" b="0" i="0" kern="1200" dirty="0">
                <a:solidFill>
                  <a:schemeClr val="tx1"/>
                </a:solidFill>
                <a:effectLst/>
                <a:latin typeface="+mn-lt"/>
                <a:ea typeface="+mn-ea"/>
                <a:cs typeface="+mn-cs"/>
              </a:rPr>
              <a:t> de </a:t>
            </a:r>
            <a:r>
              <a:rPr lang="es-CO" sz="1200" b="0" i="0" kern="1200" dirty="0" err="1">
                <a:solidFill>
                  <a:schemeClr val="tx1"/>
                </a:solidFill>
                <a:effectLst/>
                <a:latin typeface="+mn-lt"/>
                <a:ea typeface="+mn-ea"/>
                <a:cs typeface="+mn-cs"/>
              </a:rPr>
              <a:t>AOSpine</a:t>
            </a:r>
            <a:r>
              <a:rPr lang="es-CO" sz="1200" b="0" i="0" kern="1200" dirty="0">
                <a:solidFill>
                  <a:schemeClr val="tx1"/>
                </a:solidFill>
                <a:effectLst/>
                <a:latin typeface="+mn-lt"/>
                <a:ea typeface="+mn-ea"/>
                <a:cs typeface="+mn-cs"/>
              </a:rPr>
              <a:t> describe un nuevo esquema que fue diseñado para superar las deficiencias descritas anteriormente sistemas de clasificación, la descripción de morfológicos patrones de lesiones y lesiones neurológicas asociadas solo es probablemente sea insuficiente para estimular la adopción generalizada, particularmente entre los clínicos Para proporcionar un mayor beneficio a los pacientes. y clínicos, una clasificación de lesión </a:t>
            </a:r>
            <a:r>
              <a:rPr lang="es-CO" sz="1200" b="0" i="0" kern="1200" dirty="0" err="1">
                <a:solidFill>
                  <a:schemeClr val="tx1"/>
                </a:solidFill>
                <a:effectLst/>
                <a:latin typeface="+mn-lt"/>
                <a:ea typeface="+mn-ea"/>
                <a:cs typeface="+mn-cs"/>
              </a:rPr>
              <a:t>toracolumbar</a:t>
            </a:r>
            <a:r>
              <a:rPr lang="es-CO" sz="1200" b="0" i="0" kern="1200" dirty="0">
                <a:solidFill>
                  <a:schemeClr val="tx1"/>
                </a:solidFill>
                <a:effectLst/>
                <a:latin typeface="+mn-lt"/>
                <a:ea typeface="+mn-ea"/>
                <a:cs typeface="+mn-cs"/>
              </a:rPr>
              <a:t> el sistema debe proporcionar una orientación sólida para los médicos que tratan pacientes con estas lesiones. Críticas pasadas de la puntuación sistema y algoritmo de tratamiento asociado con </a:t>
            </a:r>
            <a:r>
              <a:rPr lang="es-CO" sz="1200" b="0" i="0" kern="1200" dirty="0" err="1">
                <a:solidFill>
                  <a:schemeClr val="tx1"/>
                </a:solidFill>
                <a:effectLst/>
                <a:latin typeface="+mn-lt"/>
                <a:ea typeface="+mn-ea"/>
                <a:cs typeface="+mn-cs"/>
              </a:rPr>
              <a:t>TLICS</a:t>
            </a:r>
            <a:r>
              <a:rPr lang="es-CO" sz="1200" b="0" i="0" kern="1200" dirty="0">
                <a:solidFill>
                  <a:schemeClr val="tx1"/>
                </a:solidFill>
                <a:effectLst/>
                <a:latin typeface="+mn-lt"/>
                <a:ea typeface="+mn-ea"/>
                <a:cs typeface="+mn-cs"/>
              </a:rPr>
              <a:t> fue centrado en la percepción de que </a:t>
            </a:r>
            <a:r>
              <a:rPr lang="es-CO" sz="1200" b="0" i="0" kern="1200" dirty="0" err="1">
                <a:solidFill>
                  <a:schemeClr val="tx1"/>
                </a:solidFill>
                <a:effectLst/>
                <a:latin typeface="+mn-lt"/>
                <a:ea typeface="+mn-ea"/>
                <a:cs typeface="+mn-cs"/>
              </a:rPr>
              <a:t>TLICS</a:t>
            </a:r>
            <a:r>
              <a:rPr lang="es-CO" sz="1200" b="0" i="0" kern="1200" dirty="0">
                <a:solidFill>
                  <a:schemeClr val="tx1"/>
                </a:solidFill>
                <a:effectLst/>
                <a:latin typeface="+mn-lt"/>
                <a:ea typeface="+mn-ea"/>
                <a:cs typeface="+mn-cs"/>
              </a:rPr>
              <a:t> representa en gran medida el sesgos de tratamiento de sus creadores y no con precisión representar algoritmos de tratamiento comúnmente utilizados en muchos partes del </a:t>
            </a:r>
            <a:r>
              <a:rPr lang="es-CO" sz="1200" b="0" i="0" kern="1200" dirty="0" err="1">
                <a:solidFill>
                  <a:schemeClr val="tx1"/>
                </a:solidFill>
                <a:effectLst/>
                <a:latin typeface="+mn-lt"/>
                <a:ea typeface="+mn-ea"/>
                <a:cs typeface="+mn-cs"/>
              </a:rPr>
              <a:t>mundo.11,15,16</a:t>
            </a:r>
            <a:r>
              <a:rPr lang="es-CO" sz="1200" b="0" i="0" kern="1200" dirty="0">
                <a:solidFill>
                  <a:schemeClr val="tx1"/>
                </a:solidFill>
                <a:effectLst/>
                <a:latin typeface="+mn-lt"/>
                <a:ea typeface="+mn-ea"/>
                <a:cs typeface="+mn-cs"/>
              </a:rPr>
              <a:t> A pesar de esta crítica, hay un amplio precedencia para establecer escalas de gravedad ampliamente utilizadas basadas en opinión de expertos y consenso; la escala de gravedad de lesiones, su predecesora de la Escala Abreviada de Lesiones y el Glasgow La escala de coma se desarrolló a través de un consenso de expertos. </a:t>
            </a:r>
            <a:r>
              <a:rPr lang="es-CO" sz="1200" b="0" i="0" kern="1200" dirty="0" err="1">
                <a:solidFill>
                  <a:schemeClr val="tx1"/>
                </a:solidFill>
                <a:effectLst/>
                <a:latin typeface="+mn-lt"/>
                <a:ea typeface="+mn-ea"/>
                <a:cs typeface="+mn-cs"/>
              </a:rPr>
              <a:t>proceso.17</a:t>
            </a:r>
            <a:r>
              <a:rPr lang="es-CO" sz="1200" b="0" i="0" kern="1200" dirty="0">
                <a:solidFill>
                  <a:schemeClr val="tx1"/>
                </a:solidFill>
                <a:effectLst/>
                <a:latin typeface="+mn-lt"/>
                <a:ea typeface="+mn-ea"/>
                <a:cs typeface="+mn-cs"/>
              </a:rPr>
              <a:t>–19 Sin embargo, debido a la cantidad de Estudio del trauma </a:t>
            </a:r>
            <a:r>
              <a:rPr lang="es-CO" sz="1200" b="0" i="0" kern="1200" dirty="0" err="1">
                <a:solidFill>
                  <a:schemeClr val="tx1"/>
                </a:solidFill>
                <a:effectLst/>
                <a:latin typeface="+mn-lt"/>
                <a:ea typeface="+mn-ea"/>
                <a:cs typeface="+mn-cs"/>
              </a:rPr>
              <a:t>toracolumbar</a:t>
            </a:r>
            <a:r>
              <a:rPr lang="es-CO" sz="1200" b="0" i="0" kern="1200" dirty="0">
                <a:solidFill>
                  <a:schemeClr val="tx1"/>
                </a:solidFill>
                <a:effectLst/>
                <a:latin typeface="+mn-lt"/>
                <a:ea typeface="+mn-ea"/>
                <a:cs typeface="+mn-cs"/>
              </a:rPr>
              <a:t> y las actitudes divergentes. hacia el manejo de estos pacientes, sentimos que era crítico use un enfoque basado en gran parte en datos con solo una edición suave por el grupo más pequeño de cirujanos para establecer un esquema de puntuación para acompañar el </a:t>
            </a:r>
            <a:r>
              <a:rPr lang="es-CO" sz="1200" b="0" i="0" kern="1200" dirty="0" err="1">
                <a:solidFill>
                  <a:schemeClr val="tx1"/>
                </a:solidFill>
                <a:effectLst/>
                <a:latin typeface="+mn-lt"/>
                <a:ea typeface="+mn-ea"/>
                <a:cs typeface="+mn-cs"/>
              </a:rPr>
              <a:t>AICSpine</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TLICS</a:t>
            </a:r>
            <a:r>
              <a:rPr lang="es-CO" sz="1200" b="0" i="0" kern="1200" dirty="0">
                <a:solidFill>
                  <a:schemeClr val="tx1"/>
                </a:solidFill>
                <a:effectLst/>
                <a:latin typeface="+mn-lt"/>
                <a:ea typeface="+mn-ea"/>
                <a:cs typeface="+mn-cs"/>
              </a:rPr>
              <a:t>. En lugar de confiar en el consenso solo, el desarrollo del puntaje de lesión de la columna vertebral fue impulsado por datos y creado en consideración de la percepción de gravedad de la lesión de un grupo mucho más grande de cirujanos en todo regiones del mundo para reflejar los diversos aspectos de la cultura diversidad que probablemente juega un papel en los algoritmos de tratamiento.</a:t>
            </a:r>
          </a:p>
          <a:p>
            <a:endParaRPr lang="es-CO" sz="1200" b="0" i="0" kern="1200" dirty="0">
              <a:solidFill>
                <a:schemeClr val="tx1"/>
              </a:solidFill>
              <a:effectLst/>
              <a:latin typeface="+mn-lt"/>
              <a:ea typeface="+mn-ea"/>
              <a:cs typeface="+mn-cs"/>
            </a:endParaRPr>
          </a:p>
          <a:p>
            <a:br>
              <a:rPr lang="es-CO" dirty="0"/>
            </a:br>
            <a:r>
              <a:rPr lang="es-CO" sz="1200" b="0" i="0" kern="1200" dirty="0">
                <a:solidFill>
                  <a:schemeClr val="tx1"/>
                </a:solidFill>
                <a:effectLst/>
                <a:latin typeface="+mn-lt"/>
                <a:ea typeface="+mn-ea"/>
                <a:cs typeface="+mn-cs"/>
              </a:rPr>
              <a:t>Aunque los resultados de la encuesta de gravedad se permitieron dicta el valor del punto TL </a:t>
            </a:r>
            <a:r>
              <a:rPr lang="es-CO" sz="1200" b="0" i="0" kern="1200" dirty="0" err="1">
                <a:solidFill>
                  <a:schemeClr val="tx1"/>
                </a:solidFill>
                <a:effectLst/>
                <a:latin typeface="+mn-lt"/>
                <a:ea typeface="+mn-ea"/>
                <a:cs typeface="+mn-cs"/>
              </a:rPr>
              <a:t>AOSIS</a:t>
            </a:r>
            <a:r>
              <a:rPr lang="es-CO" sz="1200" b="0" i="0" kern="1200" dirty="0">
                <a:solidFill>
                  <a:schemeClr val="tx1"/>
                </a:solidFill>
                <a:effectLst/>
                <a:latin typeface="+mn-lt"/>
                <a:ea typeface="+mn-ea"/>
                <a:cs typeface="+mn-cs"/>
              </a:rPr>
              <a:t> asociado en casi todos los casos, el grupo de clasificación intervino para aumentar la puntuación asignado a </a:t>
            </a:r>
            <a:r>
              <a:rPr lang="es-CO" sz="1200" b="0" i="0" kern="1200" dirty="0" err="1">
                <a:solidFill>
                  <a:schemeClr val="tx1"/>
                </a:solidFill>
                <a:effectLst/>
                <a:latin typeface="+mn-lt"/>
                <a:ea typeface="+mn-ea"/>
                <a:cs typeface="+mn-cs"/>
              </a:rPr>
              <a:t>A4</a:t>
            </a:r>
            <a:r>
              <a:rPr lang="es-CO" sz="1200" b="0" i="0" kern="1200" dirty="0">
                <a:solidFill>
                  <a:schemeClr val="tx1"/>
                </a:solidFill>
                <a:effectLst/>
                <a:latin typeface="+mn-lt"/>
                <a:ea typeface="+mn-ea"/>
                <a:cs typeface="+mn-cs"/>
              </a:rPr>
              <a:t> para darle el mismo valor en puntos que las lesiones </a:t>
            </a:r>
            <a:r>
              <a:rPr lang="es-CO" sz="1200" b="0" i="0" kern="1200" dirty="0" err="1">
                <a:solidFill>
                  <a:schemeClr val="tx1"/>
                </a:solidFill>
                <a:effectLst/>
                <a:latin typeface="+mn-lt"/>
                <a:ea typeface="+mn-ea"/>
                <a:cs typeface="+mn-cs"/>
              </a:rPr>
              <a:t>B1</a:t>
            </a:r>
            <a:r>
              <a:rPr lang="es-CO" sz="1200" b="0" i="0" kern="1200" dirty="0">
                <a:solidFill>
                  <a:schemeClr val="tx1"/>
                </a:solidFill>
                <a:effectLst/>
                <a:latin typeface="+mn-lt"/>
                <a:ea typeface="+mn-ea"/>
                <a:cs typeface="+mn-cs"/>
              </a:rPr>
              <a:t> basado en los puntajes de severidad casi idénticos de estos dos Patrones de lesiones. En lugar de disminuir el puntaje </a:t>
            </a:r>
            <a:r>
              <a:rPr lang="es-CO" sz="1200" b="0" i="0" kern="1200" dirty="0" err="1">
                <a:solidFill>
                  <a:schemeClr val="tx1"/>
                </a:solidFill>
                <a:effectLst/>
                <a:latin typeface="+mn-lt"/>
                <a:ea typeface="+mn-ea"/>
                <a:cs typeface="+mn-cs"/>
              </a:rPr>
              <a:t>B1</a:t>
            </a:r>
            <a:r>
              <a:rPr lang="es-CO" sz="1200" b="0" i="0" kern="1200" dirty="0">
                <a:solidFill>
                  <a:schemeClr val="tx1"/>
                </a:solidFill>
                <a:effectLst/>
                <a:latin typeface="+mn-lt"/>
                <a:ea typeface="+mn-ea"/>
                <a:cs typeface="+mn-cs"/>
              </a:rPr>
              <a:t>, el </a:t>
            </a:r>
            <a:r>
              <a:rPr lang="es-CO" sz="1200" b="0" i="0" kern="1200" dirty="0" err="1">
                <a:solidFill>
                  <a:schemeClr val="tx1"/>
                </a:solidFill>
                <a:effectLst/>
                <a:latin typeface="+mn-lt"/>
                <a:ea typeface="+mn-ea"/>
                <a:cs typeface="+mn-cs"/>
              </a:rPr>
              <a:t>A4</a:t>
            </a:r>
            <a:r>
              <a:rPr lang="es-CO" sz="1200" b="0" i="0" kern="1200" dirty="0">
                <a:solidFill>
                  <a:schemeClr val="tx1"/>
                </a:solidFill>
                <a:effectLst/>
                <a:latin typeface="+mn-lt"/>
                <a:ea typeface="+mn-ea"/>
                <a:cs typeface="+mn-cs"/>
              </a:rPr>
              <a:t> Se aumentó la puntuación para reflejar varias consideraciones. Primero, el puntaje </a:t>
            </a:r>
            <a:r>
              <a:rPr lang="es-CO" sz="1200" b="0" i="0" kern="1200" dirty="0" err="1">
                <a:solidFill>
                  <a:schemeClr val="tx1"/>
                </a:solidFill>
                <a:effectLst/>
                <a:latin typeface="+mn-lt"/>
                <a:ea typeface="+mn-ea"/>
                <a:cs typeface="+mn-cs"/>
              </a:rPr>
              <a:t>A4</a:t>
            </a:r>
            <a:r>
              <a:rPr lang="es-CO" sz="1200" b="0" i="0" kern="1200" dirty="0">
                <a:solidFill>
                  <a:schemeClr val="tx1"/>
                </a:solidFill>
                <a:effectLst/>
                <a:latin typeface="+mn-lt"/>
                <a:ea typeface="+mn-ea"/>
                <a:cs typeface="+mn-cs"/>
              </a:rPr>
              <a:t> estaba más cerca del puntaje </a:t>
            </a:r>
            <a:r>
              <a:rPr lang="es-CO" sz="1200" b="0" i="0" kern="1200" dirty="0" err="1">
                <a:solidFill>
                  <a:schemeClr val="tx1"/>
                </a:solidFill>
                <a:effectLst/>
                <a:latin typeface="+mn-lt"/>
                <a:ea typeface="+mn-ea"/>
                <a:cs typeface="+mn-cs"/>
              </a:rPr>
              <a:t>B2</a:t>
            </a:r>
            <a:r>
              <a:rPr lang="es-CO" sz="1200" b="0" i="0" kern="1200" dirty="0">
                <a:solidFill>
                  <a:schemeClr val="tx1"/>
                </a:solidFill>
                <a:effectLst/>
                <a:latin typeface="+mn-lt"/>
                <a:ea typeface="+mn-ea"/>
                <a:cs typeface="+mn-cs"/>
              </a:rPr>
              <a:t> (diferencia &lt;10 puntos) de lo que era para el puntaje </a:t>
            </a:r>
            <a:r>
              <a:rPr lang="es-CO" sz="1200" b="0" i="0" kern="1200" dirty="0" err="1">
                <a:solidFill>
                  <a:schemeClr val="tx1"/>
                </a:solidFill>
                <a:effectLst/>
                <a:latin typeface="+mn-lt"/>
                <a:ea typeface="+mn-ea"/>
                <a:cs typeface="+mn-cs"/>
              </a:rPr>
              <a:t>A3</a:t>
            </a:r>
            <a:r>
              <a:rPr lang="es-CO" sz="1200" b="0" i="0" kern="1200" dirty="0">
                <a:solidFill>
                  <a:schemeClr val="tx1"/>
                </a:solidFill>
                <a:effectLst/>
                <a:latin typeface="+mn-lt"/>
                <a:ea typeface="+mn-ea"/>
                <a:cs typeface="+mn-cs"/>
              </a:rPr>
              <a:t> (diferencia&gt; 15 puntos). En segundo lugar, los pacientes neurológicamente intactos con fracturas estalladas son comúnmente tratado con intervención quirúrgica en muchas partes de el mundo, lo que sugiere que los cirujanos sienten pacientes con estos las lesiones tienen peor resultado con el tratamiento no quirúrgico. Aunque este artículo aún no proporciona pautas de tratamiento, es lógico promover tal lesión a un puntaje más alto en lugar de degradar una lesión (</a:t>
            </a:r>
            <a:r>
              <a:rPr lang="es-CO" sz="1200" b="0" i="0" kern="1200" dirty="0" err="1">
                <a:solidFill>
                  <a:schemeClr val="tx1"/>
                </a:solidFill>
                <a:effectLst/>
                <a:latin typeface="+mn-lt"/>
                <a:ea typeface="+mn-ea"/>
                <a:cs typeface="+mn-cs"/>
              </a:rPr>
              <a:t>B2</a:t>
            </a:r>
            <a:r>
              <a:rPr lang="es-CO" sz="1200" b="0" i="0" kern="1200" dirty="0">
                <a:solidFill>
                  <a:schemeClr val="tx1"/>
                </a:solidFill>
                <a:effectLst/>
                <a:latin typeface="+mn-lt"/>
                <a:ea typeface="+mn-ea"/>
                <a:cs typeface="+mn-cs"/>
              </a:rPr>
              <a:t>) que es más común tratado con cirugía a una puntuación más baja. Es importante tener en cuenta que a pesar de un aumento en la puntuación de lesiones C en comparación Lesiones </a:t>
            </a:r>
            <a:r>
              <a:rPr lang="es-CO" sz="1200" b="0" i="0" kern="1200" dirty="0" err="1">
                <a:solidFill>
                  <a:schemeClr val="tx1"/>
                </a:solidFill>
                <a:effectLst/>
                <a:latin typeface="+mn-lt"/>
                <a:ea typeface="+mn-ea"/>
                <a:cs typeface="+mn-cs"/>
              </a:rPr>
              <a:t>B3</a:t>
            </a:r>
            <a:r>
              <a:rPr lang="es-CO" sz="1200" b="0" i="0" kern="1200" dirty="0">
                <a:solidFill>
                  <a:schemeClr val="tx1"/>
                </a:solidFill>
                <a:effectLst/>
                <a:latin typeface="+mn-lt"/>
                <a:ea typeface="+mn-ea"/>
                <a:cs typeface="+mn-cs"/>
              </a:rPr>
              <a:t>, ambas lesiones son inestables y requieren estabilización quirúrgica Informes de tratamiento no quirúrgico de lesiones torácicas de extensión-distracción o </a:t>
            </a:r>
            <a:r>
              <a:rPr lang="es-CO" sz="1200" b="0" i="0" kern="1200" dirty="0" err="1">
                <a:solidFill>
                  <a:schemeClr val="tx1"/>
                </a:solidFill>
                <a:effectLst/>
                <a:latin typeface="+mn-lt"/>
                <a:ea typeface="+mn-ea"/>
                <a:cs typeface="+mn-cs"/>
              </a:rPr>
              <a:t>traslacionales</a:t>
            </a:r>
            <a:r>
              <a:rPr lang="es-CO" sz="1200" b="0" i="0" kern="1200" dirty="0">
                <a:solidFill>
                  <a:schemeClr val="tx1"/>
                </a:solidFill>
                <a:effectLst/>
                <a:latin typeface="+mn-lt"/>
                <a:ea typeface="+mn-ea"/>
                <a:cs typeface="+mn-cs"/>
              </a:rPr>
              <a:t> las lesiones son raras y todas las clasificaciones morfológicas anteriores sistema ha reconocido la naturaleza inestable de estos lesiones y la indicación asociada para la cirugía salvo Circunstancias atenuantes que impiden la descompresión absoluta y </a:t>
            </a:r>
            <a:r>
              <a:rPr lang="es-CO" sz="1200" b="0" i="0" kern="1200" dirty="0" err="1">
                <a:solidFill>
                  <a:schemeClr val="tx1"/>
                </a:solidFill>
                <a:effectLst/>
                <a:latin typeface="+mn-lt"/>
                <a:ea typeface="+mn-ea"/>
                <a:cs typeface="+mn-cs"/>
              </a:rPr>
              <a:t>estabilización1</a:t>
            </a:r>
            <a:r>
              <a:rPr lang="es-CO" sz="1200" b="0" i="0" kern="1200" dirty="0">
                <a:solidFill>
                  <a:schemeClr val="tx1"/>
                </a:solidFill>
                <a:effectLst/>
                <a:latin typeface="+mn-lt"/>
                <a:ea typeface="+mn-ea"/>
                <a:cs typeface="+mn-cs"/>
              </a:rPr>
              <a:t>–3,5 El grupo de clasificación tuvo un debate significativo al intentar determinar el valor en puntos para un paciente quien no puede ser examinado (</a:t>
            </a:r>
            <a:r>
              <a:rPr lang="es-CO" sz="1200" b="0" i="0" kern="1200" dirty="0" err="1">
                <a:solidFill>
                  <a:schemeClr val="tx1"/>
                </a:solidFill>
                <a:effectLst/>
                <a:latin typeface="+mn-lt"/>
                <a:ea typeface="+mn-ea"/>
                <a:cs typeface="+mn-cs"/>
              </a:rPr>
              <a:t>Nx</a:t>
            </a:r>
            <a:r>
              <a:rPr lang="es-CO" sz="1200" b="0" i="0" kern="1200" dirty="0">
                <a:solidFill>
                  <a:schemeClr val="tx1"/>
                </a:solidFill>
                <a:effectLst/>
                <a:latin typeface="+mn-lt"/>
                <a:ea typeface="+mn-ea"/>
                <a:cs typeface="+mn-cs"/>
              </a:rPr>
              <a:t>). Es probable que los pacientes quienes sufren una lesión lo suficientemente grave como para limitar la capacidad del cirujano para obtener un examen neurológico adecuado son politraumatismos pacientes, e incluso en un paciente neurológicamente intacto, La estabilidad inmediata es particularmente beneficiosa en estos pacientes. Además, el riesgo de secuelas neurológicas catastróficas </a:t>
            </a:r>
            <a:r>
              <a:rPr lang="es-ES" dirty="0"/>
              <a:t>por la incapacidad de estabilizar rápidamente a un paciente no puede ser ignorado Hay muy poca variación en la morfología de la fractura gradual o en la percepción de la gravedad de la lesión sobre una base geográfica. Schroeder et al no encontraron variaciones regionales significativas en percepción de la gravedad de la fractura en cualquiera de los morfológicos o elementos neurológicos graduados, 13 que es altamente relevante para el presente investigación, ya que sugiere fuertemente que no hay Es necesario considerar un sistema de puntos con variación regional. Nosotros esperar que el sistema de puntos descrito anteriormente sea preciso reflejar las percepciones mundiales de la gravedad de la lesión, y nosotros anticipar que habrá una adopción generalizada de la sistema de puntuación dada la falta de variación en la percepción de gravedad de la lesión Los esfuerzos futuros establecerán umbrales quirúrgicos basados ​​en cuestionarios diseñados para distinguir qué morfología Se cree que los patrones de lesiones y los déficits neurológicos requieren estabilización / descompresión y enviado a un gran grupo de cirujanos con interés y experiencia en trauma espinal. Esperamos que esta estrategia de investigación capture la amplia variación en la práctica patrones. Un enfoque inclusivo aumentará la generalización de las recomendaciones resultantes y permitir para evaluar los umbrales quirúrgicos a nivel regional para capturar diferencias culturales entre cirujanos y pacientes que tratamiento de influencia. El objetivo final es usar esta clasificación y marco de sistema de puntuación para realizar aleatorizado, ensayos controlados que permitirían resultados del paciente y no percepción del cirujano de los resultados del paciente para establecer el Umbrales quirúrgicos y algoritmos.</a:t>
            </a:r>
          </a:p>
          <a:p>
            <a:endParaRPr lang="es-ES" dirty="0"/>
          </a:p>
          <a:p>
            <a:br>
              <a:rPr lang="es-CO" dirty="0"/>
            </a:br>
            <a:r>
              <a:rPr lang="es-CO" sz="1200" b="0" i="0" kern="1200" dirty="0">
                <a:solidFill>
                  <a:schemeClr val="tx1"/>
                </a:solidFill>
                <a:effectLst/>
                <a:latin typeface="+mn-lt"/>
                <a:ea typeface="+mn-ea"/>
                <a:cs typeface="+mn-cs"/>
              </a:rPr>
              <a:t>Esta investigación tiene varias deficiencias. Aunque nosotros utilizó los resultados de una encuesta enviada a cirujanos que se creía que tenían especial experiencia y experiencia en el tratamiento de pacientes con traumatismo espinal, no había una medida práctica para verificar si Esta creencia era cierta. Este defecto es inherente a todos los estudios que utilizar "opinión de expertos", aunque nuestra intención de incluir un gran número de cirujanos fue mitigar la influencia de cualquier solo cirujano se quedaría con los resultados del estudio. Los puntos asignados a cada lesión fueron arbitrarios, al igual que el pariente importancia de la morfología y la lesión neurológica. Nosotros usamos la percepción gradual en gran medida uniforme de la gravedad de la lesión en los subgrupos de lesiones ascendentes para asignar aumentos de un solo punto con las pocas excepciones descritas anteriormente, pero La magnitud de la escala de puntos y la relativa gravedad. implícito es algo arbitrario. Aplicación prospectiva a pacientes lesionados con medidas de resultado de seguimiento a lo largo con las investigaciones para identificar umbrales quirúrgicos proporcionar comentarios sobre el sistema de puntos descrito aquí, que se puede modificar si es necesario. Conclusión En este artículo, proporcionamos validez aparente para </a:t>
            </a:r>
            <a:r>
              <a:rPr lang="es-CO" sz="1200" b="0" i="0" kern="1200" dirty="0" err="1">
                <a:solidFill>
                  <a:schemeClr val="tx1"/>
                </a:solidFill>
                <a:effectLst/>
                <a:latin typeface="+mn-lt"/>
                <a:ea typeface="+mn-ea"/>
                <a:cs typeface="+mn-cs"/>
              </a:rPr>
              <a:t>AOSpine</a:t>
            </a:r>
            <a:r>
              <a:rPr lang="es-CO" sz="1200" b="0" i="0" kern="1200" dirty="0">
                <a:solidFill>
                  <a:schemeClr val="tx1"/>
                </a:solidFill>
                <a:effectLst/>
                <a:latin typeface="+mn-lt"/>
                <a:ea typeface="+mn-ea"/>
                <a:cs typeface="+mn-cs"/>
              </a:rPr>
              <a:t> Sistema de clasificación </a:t>
            </a:r>
            <a:r>
              <a:rPr lang="es-CO" sz="1200" b="0" i="0" kern="1200" dirty="0" err="1">
                <a:solidFill>
                  <a:schemeClr val="tx1"/>
                </a:solidFill>
                <a:effectLst/>
                <a:latin typeface="+mn-lt"/>
                <a:ea typeface="+mn-ea"/>
                <a:cs typeface="+mn-cs"/>
              </a:rPr>
              <a:t>toracolumbar</a:t>
            </a:r>
            <a:r>
              <a:rPr lang="es-CO" sz="1200" b="0" i="0" kern="1200" dirty="0">
                <a:solidFill>
                  <a:schemeClr val="tx1"/>
                </a:solidFill>
                <a:effectLst/>
                <a:latin typeface="+mn-lt"/>
                <a:ea typeface="+mn-ea"/>
                <a:cs typeface="+mn-cs"/>
              </a:rPr>
              <a:t> en que el consenso sistema de puntuación que se ha desarrollado se alinea con el clasificación ordenada en sí. Además, la jerarquía de los modificadores neurológicos y de otro tipo fueron constantemente calificados y puntuado por cirujanos y confirma la creciente gravedad de lesión expresada dentro de este sistema de clasificación. Estas los resultados indican que al utilizar TL </a:t>
            </a:r>
            <a:r>
              <a:rPr lang="es-CO" sz="1200" b="0" i="0" kern="1200" dirty="0" err="1">
                <a:solidFill>
                  <a:schemeClr val="tx1"/>
                </a:solidFill>
                <a:effectLst/>
                <a:latin typeface="+mn-lt"/>
                <a:ea typeface="+mn-ea"/>
                <a:cs typeface="+mn-cs"/>
              </a:rPr>
              <a:t>AOSIS</a:t>
            </a:r>
            <a:r>
              <a:rPr lang="es-CO" sz="1200" b="0" i="0" kern="1200" dirty="0">
                <a:solidFill>
                  <a:schemeClr val="tx1"/>
                </a:solidFill>
                <a:effectLst/>
                <a:latin typeface="+mn-lt"/>
                <a:ea typeface="+mn-ea"/>
                <a:cs typeface="+mn-cs"/>
              </a:rPr>
              <a:t>, el </a:t>
            </a:r>
            <a:r>
              <a:rPr lang="es-CO" sz="1200" b="0" i="0" kern="1200" dirty="0" err="1">
                <a:solidFill>
                  <a:schemeClr val="tx1"/>
                </a:solidFill>
                <a:effectLst/>
                <a:latin typeface="+mn-lt"/>
                <a:ea typeface="+mn-ea"/>
                <a:cs typeface="+mn-cs"/>
              </a:rPr>
              <a:t>El</a:t>
            </a:r>
            <a:r>
              <a:rPr lang="es-CO" sz="1200" b="0" i="0" kern="1200" dirty="0">
                <a:solidFill>
                  <a:schemeClr val="tx1"/>
                </a:solidFill>
                <a:effectLst/>
                <a:latin typeface="+mn-lt"/>
                <a:ea typeface="+mn-ea"/>
                <a:cs typeface="+mn-cs"/>
              </a:rPr>
              <a:t> sistema de clasificación </a:t>
            </a:r>
            <a:r>
              <a:rPr lang="es-CO" sz="1200" b="0" i="0" kern="1200" dirty="0" err="1">
                <a:solidFill>
                  <a:schemeClr val="tx1"/>
                </a:solidFill>
                <a:effectLst/>
                <a:latin typeface="+mn-lt"/>
                <a:ea typeface="+mn-ea"/>
                <a:cs typeface="+mn-cs"/>
              </a:rPr>
              <a:t>toracolumbar</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AOSpine</a:t>
            </a:r>
            <a:r>
              <a:rPr lang="es-CO" sz="1200" b="0" i="0" kern="1200" dirty="0">
                <a:solidFill>
                  <a:schemeClr val="tx1"/>
                </a:solidFill>
                <a:effectLst/>
                <a:latin typeface="+mn-lt"/>
                <a:ea typeface="+mn-ea"/>
                <a:cs typeface="+mn-cs"/>
              </a:rPr>
              <a:t> es ideal sistema para el establecimiento de un tratamiento globalmente aceptado algoritmo para trauma </a:t>
            </a:r>
            <a:r>
              <a:rPr lang="es-CO" sz="1200" b="0" i="0" kern="1200" dirty="0" err="1">
                <a:solidFill>
                  <a:schemeClr val="tx1"/>
                </a:solidFill>
                <a:effectLst/>
                <a:latin typeface="+mn-lt"/>
                <a:ea typeface="+mn-ea"/>
                <a:cs typeface="+mn-cs"/>
              </a:rPr>
              <a:t>toracolumbar</a:t>
            </a:r>
            <a:r>
              <a:rPr lang="es-CO" sz="1200" b="0" i="0" kern="1200" dirty="0">
                <a:solidFill>
                  <a:schemeClr val="tx1"/>
                </a:solidFill>
                <a:effectLst/>
                <a:latin typeface="+mn-lt"/>
                <a:ea typeface="+mn-ea"/>
                <a:cs typeface="+mn-cs"/>
              </a:rPr>
              <a:t>.</a:t>
            </a:r>
            <a:endParaRPr lang="es-CO" dirty="0"/>
          </a:p>
        </p:txBody>
      </p:sp>
      <p:sp>
        <p:nvSpPr>
          <p:cNvPr id="4" name="Marcador de número de diapositiva 3"/>
          <p:cNvSpPr>
            <a:spLocks noGrp="1"/>
          </p:cNvSpPr>
          <p:nvPr>
            <p:ph type="sldNum" sz="quarter" idx="10"/>
          </p:nvPr>
        </p:nvSpPr>
        <p:spPr/>
        <p:txBody>
          <a:bodyPr/>
          <a:lstStyle/>
          <a:p>
            <a:fld id="{E0F4387F-6836-4C8F-8241-6058686C45CA}" type="slidenum">
              <a:rPr lang="es-CO" smtClean="0"/>
              <a:t>37</a:t>
            </a:fld>
            <a:endParaRPr lang="es-CO"/>
          </a:p>
        </p:txBody>
      </p:sp>
    </p:spTree>
    <p:extLst>
      <p:ext uri="{BB962C8B-B14F-4D97-AF65-F5344CB8AC3E}">
        <p14:creationId xmlns:p14="http://schemas.microsoft.com/office/powerpoint/2010/main" val="1310692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Figure 2. Morphological modifier 1 (MM 1): Disorder in the physiological</a:t>
            </a:r>
          </a:p>
          <a:p>
            <a:r>
              <a:rPr lang="en-US" sz="1200" b="0" i="0" u="none" strike="noStrike" kern="1200" baseline="0" dirty="0">
                <a:solidFill>
                  <a:schemeClr val="tx1"/>
                </a:solidFill>
                <a:latin typeface="+mn-lt"/>
                <a:ea typeface="+mn-ea"/>
                <a:cs typeface="+mn-cs"/>
              </a:rPr>
              <a:t>alignment of the vertebral column: </a:t>
            </a:r>
            <a:r>
              <a:rPr lang="en-US" sz="1200" b="0" i="0" u="none" strike="noStrike" kern="1200" baseline="0" dirty="0" err="1">
                <a:solidFill>
                  <a:schemeClr val="tx1"/>
                </a:solidFill>
                <a:latin typeface="+mn-lt"/>
                <a:ea typeface="+mn-ea"/>
                <a:cs typeface="+mn-cs"/>
              </a:rPr>
              <a:t>monosegmental</a:t>
            </a:r>
            <a:r>
              <a:rPr lang="en-US" sz="1200" b="0" i="0" u="none" strike="noStrike" kern="1200" baseline="0" dirty="0">
                <a:solidFill>
                  <a:schemeClr val="tx1"/>
                </a:solidFill>
                <a:latin typeface="+mn-lt"/>
                <a:ea typeface="+mn-ea"/>
                <a:cs typeface="+mn-cs"/>
              </a:rPr>
              <a:t> endplate</a:t>
            </a:r>
          </a:p>
          <a:p>
            <a:r>
              <a:rPr lang="es-CO" sz="1200" b="0" i="0" u="none" strike="noStrike" kern="1200" baseline="0" dirty="0" err="1">
                <a:solidFill>
                  <a:schemeClr val="tx1"/>
                </a:solidFill>
                <a:latin typeface="+mn-lt"/>
                <a:ea typeface="+mn-ea"/>
                <a:cs typeface="+mn-cs"/>
              </a:rPr>
              <a:t>angle</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EPA</a:t>
            </a:r>
            <a:r>
              <a:rPr lang="es-CO" sz="1200" b="0" i="0" u="none" strike="noStrike" kern="1200" baseline="0" dirty="0">
                <a:solidFill>
                  <a:schemeClr val="tx1"/>
                </a:solidFill>
                <a:latin typeface="+mn-lt"/>
                <a:ea typeface="+mn-ea"/>
                <a:cs typeface="+mn-cs"/>
              </a:rPr>
              <a:t>).</a:t>
            </a:r>
            <a:endParaRPr lang="es-CO" baseline="0" dirty="0"/>
          </a:p>
          <a:p>
            <a:endParaRPr lang="es-CO" baseline="0" dirty="0"/>
          </a:p>
          <a:p>
            <a:r>
              <a:rPr lang="en-US" sz="1200" b="0" i="0" u="none" strike="noStrike" kern="1200" baseline="0" dirty="0">
                <a:solidFill>
                  <a:schemeClr val="tx1"/>
                </a:solidFill>
                <a:latin typeface="+mn-lt"/>
                <a:ea typeface="+mn-ea"/>
                <a:cs typeface="+mn-cs"/>
              </a:rPr>
              <a:t>Figure 3. Morphological modifier 1 (MM 1): Disorder in the physiological</a:t>
            </a:r>
          </a:p>
          <a:p>
            <a:r>
              <a:rPr lang="en-US" sz="1200" b="0" i="0" u="none" strike="noStrike" kern="1200" baseline="0" dirty="0">
                <a:solidFill>
                  <a:schemeClr val="tx1"/>
                </a:solidFill>
                <a:latin typeface="+mn-lt"/>
                <a:ea typeface="+mn-ea"/>
                <a:cs typeface="+mn-cs"/>
              </a:rPr>
              <a:t>alignment of the vertebral column: </a:t>
            </a:r>
            <a:r>
              <a:rPr lang="en-US" sz="1200" b="0" i="0" u="none" strike="noStrike" kern="1200" baseline="0" dirty="0" err="1">
                <a:solidFill>
                  <a:schemeClr val="tx1"/>
                </a:solidFill>
                <a:latin typeface="+mn-lt"/>
                <a:ea typeface="+mn-ea"/>
                <a:cs typeface="+mn-cs"/>
              </a:rPr>
              <a:t>bisegmental</a:t>
            </a:r>
            <a:r>
              <a:rPr lang="en-US" sz="1200" b="0" i="0" u="none" strike="noStrike" kern="1200" baseline="0" dirty="0">
                <a:solidFill>
                  <a:schemeClr val="tx1"/>
                </a:solidFill>
                <a:latin typeface="+mn-lt"/>
                <a:ea typeface="+mn-ea"/>
                <a:cs typeface="+mn-cs"/>
              </a:rPr>
              <a:t> endplate angle</a:t>
            </a:r>
          </a:p>
          <a:p>
            <a:r>
              <a:rPr lang="es-CO" sz="1200" b="0" i="0" u="none" strike="noStrike" kern="1200" baseline="0" dirty="0">
                <a:solidFill>
                  <a:schemeClr val="tx1"/>
                </a:solidFill>
                <a:latin typeface="+mn-lt"/>
                <a:ea typeface="+mn-ea"/>
                <a:cs typeface="+mn-cs"/>
              </a:rPr>
              <a:t>(</a:t>
            </a:r>
            <a:r>
              <a:rPr lang="es-CO" sz="1200" b="0" i="0" u="none" strike="noStrike" kern="1200" baseline="0" dirty="0" err="1">
                <a:solidFill>
                  <a:schemeClr val="tx1"/>
                </a:solidFill>
                <a:latin typeface="+mn-lt"/>
                <a:ea typeface="+mn-ea"/>
                <a:cs typeface="+mn-cs"/>
              </a:rPr>
              <a:t>EPA</a:t>
            </a:r>
            <a:r>
              <a:rPr lang="es-CO" sz="1200" b="0" i="0" u="none" strike="noStrike" kern="1200" baseline="0" dirty="0">
                <a:solidFill>
                  <a:schemeClr val="tx1"/>
                </a:solidFill>
                <a:latin typeface="+mn-lt"/>
                <a:ea typeface="+mn-ea"/>
                <a:cs typeface="+mn-cs"/>
              </a:rPr>
              <a:t>).</a:t>
            </a:r>
          </a:p>
          <a:p>
            <a:endParaRPr lang="es-CO"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Figure 4. Morphological modifier 1 (MM 1): Disorder in the physiological</a:t>
            </a:r>
          </a:p>
          <a:p>
            <a:r>
              <a:rPr lang="en-US" sz="1200" b="0" i="0" u="none" strike="noStrike" kern="1200" baseline="0" dirty="0">
                <a:solidFill>
                  <a:schemeClr val="tx1"/>
                </a:solidFill>
                <a:latin typeface="+mn-lt"/>
                <a:ea typeface="+mn-ea"/>
                <a:cs typeface="+mn-cs"/>
              </a:rPr>
              <a:t>alignment of the vertebral column: scoliosis angle.</a:t>
            </a:r>
            <a:br>
              <a:rPr lang="es-CO" dirty="0"/>
            </a:br>
            <a:r>
              <a:rPr lang="es-CO" sz="1200" b="0" i="0" kern="1200" dirty="0">
                <a:solidFill>
                  <a:schemeClr val="tx1"/>
                </a:solidFill>
                <a:effectLst/>
                <a:latin typeface="+mn-lt"/>
                <a:ea typeface="+mn-ea"/>
                <a:cs typeface="+mn-cs"/>
              </a:rPr>
              <a:t>Criterios morfológicos La evaluación precisa y la clasificación de las fracturas espinales es de gran importancia, particularmente con respecto a la decisión de tratamiento </a:t>
            </a:r>
            <a:r>
              <a:rPr lang="es-CO" sz="1200" b="0" i="0" kern="1200" dirty="0" err="1">
                <a:solidFill>
                  <a:schemeClr val="tx1"/>
                </a:solidFill>
                <a:effectLst/>
                <a:latin typeface="+mn-lt"/>
                <a:ea typeface="+mn-ea"/>
                <a:cs typeface="+mn-cs"/>
              </a:rPr>
              <a:t>fabricación.54</a:t>
            </a:r>
            <a:r>
              <a:rPr lang="es-CO" sz="1200" b="0" i="0" kern="1200" dirty="0">
                <a:solidFill>
                  <a:schemeClr val="tx1"/>
                </a:solidFill>
                <a:effectLst/>
                <a:latin typeface="+mn-lt"/>
                <a:ea typeface="+mn-ea"/>
                <a:cs typeface="+mn-cs"/>
              </a:rPr>
              <a:t> Para facilitar esto además de la </a:t>
            </a:r>
            <a:r>
              <a:rPr lang="es-CO" sz="1200" b="0" i="0" kern="1200" dirty="0" err="1">
                <a:solidFill>
                  <a:schemeClr val="tx1"/>
                </a:solidFill>
                <a:effectLst/>
                <a:latin typeface="+mn-lt"/>
                <a:ea typeface="+mn-ea"/>
                <a:cs typeface="+mn-cs"/>
              </a:rPr>
              <a:t>AOSpine</a:t>
            </a:r>
            <a:r>
              <a:rPr lang="es-CO" sz="1200" b="0" i="0" kern="1200" dirty="0">
                <a:solidFill>
                  <a:schemeClr val="tx1"/>
                </a:solidFill>
                <a:effectLst/>
                <a:latin typeface="+mn-lt"/>
                <a:ea typeface="+mn-ea"/>
                <a:cs typeface="+mn-cs"/>
              </a:rPr>
              <a:t> Sistema de clasificación </a:t>
            </a:r>
            <a:r>
              <a:rPr lang="es-CO" sz="1200" b="0" i="0" kern="1200" dirty="0" err="1">
                <a:solidFill>
                  <a:schemeClr val="tx1"/>
                </a:solidFill>
                <a:effectLst/>
                <a:latin typeface="+mn-lt"/>
                <a:ea typeface="+mn-ea"/>
                <a:cs typeface="+mn-cs"/>
              </a:rPr>
              <a:t>toracolumbar</a:t>
            </a:r>
            <a:r>
              <a:rPr lang="es-CO" sz="1200" b="0" i="0" kern="1200" dirty="0">
                <a:solidFill>
                  <a:schemeClr val="tx1"/>
                </a:solidFill>
                <a:effectLst/>
                <a:latin typeface="+mn-lt"/>
                <a:ea typeface="+mn-ea"/>
                <a:cs typeface="+mn-cs"/>
              </a:rPr>
              <a:t> 4 criterios morfológicos son derivables de rayos X de rutina y tomografía computarizada (</a:t>
            </a:r>
            <a:r>
              <a:rPr lang="es-CO" sz="1200" b="0" i="0" kern="1200" dirty="0" err="1">
                <a:solidFill>
                  <a:schemeClr val="tx1"/>
                </a:solidFill>
                <a:effectLst/>
                <a:latin typeface="+mn-lt"/>
                <a:ea typeface="+mn-ea"/>
                <a:cs typeface="+mn-cs"/>
              </a:rPr>
              <a:t>CT</a:t>
            </a:r>
            <a:r>
              <a:rPr lang="es-CO" sz="1200" b="0" i="0" kern="1200" dirty="0">
                <a:solidFill>
                  <a:schemeClr val="tx1"/>
                </a:solidFill>
                <a:effectLst/>
                <a:latin typeface="+mn-lt"/>
                <a:ea typeface="+mn-ea"/>
                <a:cs typeface="+mn-cs"/>
              </a:rPr>
              <a:t>) imágenes. Estos pueden funcionar como modificadores morfológicos (MM) para algoritmos de tratamiento: MM 1: Trastorno en la alineación fisiológica de los vertebrales Columna. Las fracturas pueden alterar la alineación fisiológica de la columna vertebral tanto en el plano coronal como sagital. Para el Descripción de la desviación en el plano sagital, el </a:t>
            </a:r>
            <a:r>
              <a:rPr lang="es-CO" sz="1200" b="0" i="0" kern="1200" dirty="0" err="1">
                <a:solidFill>
                  <a:schemeClr val="tx1"/>
                </a:solidFill>
                <a:effectLst/>
                <a:latin typeface="+mn-lt"/>
                <a:ea typeface="+mn-ea"/>
                <a:cs typeface="+mn-cs"/>
              </a:rPr>
              <a:t>monosegmental</a:t>
            </a:r>
            <a:r>
              <a:rPr lang="es-CO" sz="1200" b="0" i="0" kern="1200" dirty="0">
                <a:solidFill>
                  <a:schemeClr val="tx1"/>
                </a:solidFill>
                <a:effectLst/>
                <a:latin typeface="+mn-lt"/>
                <a:ea typeface="+mn-ea"/>
                <a:cs typeface="+mn-cs"/>
              </a:rPr>
              <a:t> y el ángulo de placa terminal </a:t>
            </a:r>
            <a:r>
              <a:rPr lang="es-CO" sz="1200" b="0" i="0" kern="1200" dirty="0" err="1">
                <a:solidFill>
                  <a:schemeClr val="tx1"/>
                </a:solidFill>
                <a:effectLst/>
                <a:latin typeface="+mn-lt"/>
                <a:ea typeface="+mn-ea"/>
                <a:cs typeface="+mn-cs"/>
              </a:rPr>
              <a:t>bisegmental</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EPA</a:t>
            </a:r>
            <a:r>
              <a:rPr lang="es-CO" sz="1200" b="0" i="0" kern="1200" dirty="0">
                <a:solidFill>
                  <a:schemeClr val="tx1"/>
                </a:solidFill>
                <a:effectLst/>
                <a:latin typeface="+mn-lt"/>
                <a:ea typeface="+mn-ea"/>
                <a:cs typeface="+mn-cs"/>
              </a:rPr>
              <a:t>) se utilizan de forma análoga a el ángulo de </a:t>
            </a:r>
            <a:r>
              <a:rPr lang="es-CO" sz="1200" b="0" i="0" kern="1200" dirty="0" err="1">
                <a:solidFill>
                  <a:schemeClr val="tx1"/>
                </a:solidFill>
                <a:effectLst/>
                <a:latin typeface="+mn-lt"/>
                <a:ea typeface="+mn-ea"/>
                <a:cs typeface="+mn-cs"/>
              </a:rPr>
              <a:t>Cobb.55,56</a:t>
            </a:r>
            <a:r>
              <a:rPr lang="es-CO" sz="1200" b="0" i="0" kern="1200" dirty="0">
                <a:solidFill>
                  <a:schemeClr val="tx1"/>
                </a:solidFill>
                <a:effectLst/>
                <a:latin typeface="+mn-lt"/>
                <a:ea typeface="+mn-ea"/>
                <a:cs typeface="+mn-cs"/>
              </a:rPr>
              <a:t> El </a:t>
            </a:r>
            <a:r>
              <a:rPr lang="es-CO" sz="1200" b="0" i="0" kern="1200" dirty="0" err="1">
                <a:solidFill>
                  <a:schemeClr val="tx1"/>
                </a:solidFill>
                <a:effectLst/>
                <a:latin typeface="+mn-lt"/>
                <a:ea typeface="+mn-ea"/>
                <a:cs typeface="+mn-cs"/>
              </a:rPr>
              <a:t>EPA</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monosegmental</a:t>
            </a:r>
            <a:r>
              <a:rPr lang="es-CO" sz="1200" b="0" i="0" kern="1200" dirty="0">
                <a:solidFill>
                  <a:schemeClr val="tx1"/>
                </a:solidFill>
                <a:effectLst/>
                <a:latin typeface="+mn-lt"/>
                <a:ea typeface="+mn-ea"/>
                <a:cs typeface="+mn-cs"/>
              </a:rPr>
              <a:t> se mide dibujando líneas paralela a la placa terminal superior del cuerpo vertebral adyacente a la fractura y a la placa terminal inferior de la fractura vertebral </a:t>
            </a:r>
            <a:r>
              <a:rPr lang="es-CO" sz="1200" b="0" i="0" kern="1200" dirty="0" err="1">
                <a:solidFill>
                  <a:schemeClr val="tx1"/>
                </a:solidFill>
                <a:effectLst/>
                <a:latin typeface="+mn-lt"/>
                <a:ea typeface="+mn-ea"/>
                <a:cs typeface="+mn-cs"/>
              </a:rPr>
              <a:t>cuerpo.57,58</a:t>
            </a:r>
            <a:r>
              <a:rPr lang="es-CO" sz="1200" b="0" i="0" kern="1200" dirty="0">
                <a:solidFill>
                  <a:schemeClr val="tx1"/>
                </a:solidFill>
                <a:effectLst/>
                <a:latin typeface="+mn-lt"/>
                <a:ea typeface="+mn-ea"/>
                <a:cs typeface="+mn-cs"/>
              </a:rPr>
              <a:t> El ángulo entre estas líneas es el </a:t>
            </a:r>
            <a:r>
              <a:rPr lang="es-CO" sz="1200" b="0" i="0" kern="1200" dirty="0" err="1">
                <a:solidFill>
                  <a:schemeClr val="tx1"/>
                </a:solidFill>
                <a:effectLst/>
                <a:latin typeface="+mn-lt"/>
                <a:ea typeface="+mn-ea"/>
                <a:cs typeface="+mn-cs"/>
              </a:rPr>
              <a:t>EPA</a:t>
            </a:r>
            <a:r>
              <a:rPr lang="es-CO" sz="1200" b="0" i="0" kern="1200" dirty="0">
                <a:solidFill>
                  <a:schemeClr val="tx1"/>
                </a:solidFill>
                <a:effectLst/>
                <a:latin typeface="+mn-lt"/>
                <a:ea typeface="+mn-ea"/>
                <a:cs typeface="+mn-cs"/>
              </a:rPr>
              <a:t> (ilustrado en la figura 2). El </a:t>
            </a:r>
            <a:r>
              <a:rPr lang="es-CO" sz="1200" b="0" i="0" kern="1200" dirty="0" err="1">
                <a:solidFill>
                  <a:schemeClr val="tx1"/>
                </a:solidFill>
                <a:effectLst/>
                <a:latin typeface="+mn-lt"/>
                <a:ea typeface="+mn-ea"/>
                <a:cs typeface="+mn-cs"/>
              </a:rPr>
              <a:t>EPA</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monosegmental</a:t>
            </a:r>
            <a:r>
              <a:rPr lang="es-CO" sz="1200" b="0" i="0" kern="1200" dirty="0">
                <a:solidFill>
                  <a:schemeClr val="tx1"/>
                </a:solidFill>
                <a:effectLst/>
                <a:latin typeface="+mn-lt"/>
                <a:ea typeface="+mn-ea"/>
                <a:cs typeface="+mn-cs"/>
              </a:rPr>
              <a:t> no se puede definir para completar fracturas de estallido; en estos casos, la </a:t>
            </a:r>
            <a:r>
              <a:rPr lang="es-CO" sz="1200" b="0" i="0" kern="1200" dirty="0" err="1">
                <a:solidFill>
                  <a:schemeClr val="tx1"/>
                </a:solidFill>
                <a:effectLst/>
                <a:latin typeface="+mn-lt"/>
                <a:ea typeface="+mn-ea"/>
                <a:cs typeface="+mn-cs"/>
              </a:rPr>
              <a:t>EPA</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bisegmental</a:t>
            </a:r>
            <a:r>
              <a:rPr lang="es-CO" sz="1200" b="0" i="0" kern="1200" dirty="0">
                <a:solidFill>
                  <a:schemeClr val="tx1"/>
                </a:solidFill>
                <a:effectLst/>
                <a:latin typeface="+mn-lt"/>
                <a:ea typeface="+mn-ea"/>
                <a:cs typeface="+mn-cs"/>
              </a:rPr>
              <a:t> tiene que ser usado. El </a:t>
            </a:r>
            <a:r>
              <a:rPr lang="es-CO" sz="1200" b="0" i="0" kern="1200" dirty="0" err="1">
                <a:solidFill>
                  <a:schemeClr val="tx1"/>
                </a:solidFill>
                <a:effectLst/>
                <a:latin typeface="+mn-lt"/>
                <a:ea typeface="+mn-ea"/>
                <a:cs typeface="+mn-cs"/>
              </a:rPr>
              <a:t>EPA</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bisegmental</a:t>
            </a:r>
            <a:r>
              <a:rPr lang="es-CO" sz="1200" b="0" i="0" kern="1200" dirty="0">
                <a:solidFill>
                  <a:schemeClr val="tx1"/>
                </a:solidFill>
                <a:effectLst/>
                <a:latin typeface="+mn-lt"/>
                <a:ea typeface="+mn-ea"/>
                <a:cs typeface="+mn-cs"/>
              </a:rPr>
              <a:t> se mide dibujando líneas paralelas a la placa terminal superior del cuerpo vertebral adyacente craneal a la fractura y la placa terminal inferior del caudal adjunto cuerpo vertebral. El ángulo entre estas líneas es el </a:t>
            </a:r>
            <a:r>
              <a:rPr lang="es-CO" sz="1200" b="0" i="0" kern="1200" dirty="0" err="1">
                <a:solidFill>
                  <a:schemeClr val="tx1"/>
                </a:solidFill>
                <a:effectLst/>
                <a:latin typeface="+mn-lt"/>
                <a:ea typeface="+mn-ea"/>
                <a:cs typeface="+mn-cs"/>
              </a:rPr>
              <a:t>bisegmental</a:t>
            </a:r>
            <a:r>
              <a:rPr lang="es-CO" sz="1200" b="0" i="0" kern="1200" dirty="0">
                <a:solidFill>
                  <a:schemeClr val="tx1"/>
                </a:solidFill>
                <a:effectLst/>
                <a:latin typeface="+mn-lt"/>
                <a:ea typeface="+mn-ea"/>
                <a:cs typeface="+mn-cs"/>
              </a:rPr>
              <a:t>. </a:t>
            </a:r>
            <a:r>
              <a:rPr lang="es-CO" sz="1200" b="0" i="0" kern="1200" dirty="0" err="1">
                <a:solidFill>
                  <a:schemeClr val="tx1"/>
                </a:solidFill>
                <a:effectLst/>
                <a:latin typeface="+mn-lt"/>
                <a:ea typeface="+mn-ea"/>
                <a:cs typeface="+mn-cs"/>
              </a:rPr>
              <a:t>EPA</a:t>
            </a:r>
            <a:r>
              <a:rPr lang="es-CO" sz="1200" b="0" i="0" kern="1200" dirty="0">
                <a:solidFill>
                  <a:schemeClr val="tx1"/>
                </a:solidFill>
                <a:effectLst/>
                <a:latin typeface="+mn-lt"/>
                <a:ea typeface="+mn-ea"/>
                <a:cs typeface="+mn-cs"/>
              </a:rPr>
              <a:t> (ilustrado en la Figura 3). Del mismo modo, el ángulo de escoliosis también se puede utilizar para Deformidades del plano coronal. Esto se puede hacer tanto mono como </a:t>
            </a:r>
            <a:r>
              <a:rPr lang="es-CO" sz="1200" b="0" i="0" kern="1200" dirty="0" err="1">
                <a:solidFill>
                  <a:schemeClr val="tx1"/>
                </a:solidFill>
                <a:effectLst/>
                <a:latin typeface="+mn-lt"/>
                <a:ea typeface="+mn-ea"/>
                <a:cs typeface="+mn-cs"/>
              </a:rPr>
              <a:t>bisegmentalmente</a:t>
            </a:r>
            <a:r>
              <a:rPr lang="es-CO" sz="1200" b="0" i="0" kern="1200" dirty="0">
                <a:solidFill>
                  <a:schemeClr val="tx1"/>
                </a:solidFill>
                <a:effectLst/>
                <a:latin typeface="+mn-lt"/>
                <a:ea typeface="+mn-ea"/>
                <a:cs typeface="+mn-cs"/>
              </a:rPr>
              <a:t> (Figura 4). Siempre que sea posible, la </a:t>
            </a:r>
            <a:r>
              <a:rPr lang="es-CO" sz="1200" b="0" i="0" kern="1200" dirty="0" err="1">
                <a:solidFill>
                  <a:schemeClr val="tx1"/>
                </a:solidFill>
                <a:effectLst/>
                <a:latin typeface="+mn-lt"/>
                <a:ea typeface="+mn-ea"/>
                <a:cs typeface="+mn-cs"/>
              </a:rPr>
              <a:t>EPA</a:t>
            </a:r>
            <a:r>
              <a:rPr lang="es-CO" sz="1200" b="0" i="0" kern="1200" dirty="0">
                <a:solidFill>
                  <a:schemeClr val="tx1"/>
                </a:solidFill>
                <a:effectLst/>
                <a:latin typeface="+mn-lt"/>
                <a:ea typeface="+mn-ea"/>
                <a:cs typeface="+mn-cs"/>
              </a:rPr>
              <a:t> debe medirse en </a:t>
            </a:r>
            <a:r>
              <a:rPr lang="es-CO" sz="1200" b="0" i="0" kern="1200" dirty="0" err="1">
                <a:solidFill>
                  <a:schemeClr val="tx1"/>
                </a:solidFill>
                <a:effectLst/>
                <a:latin typeface="+mn-lt"/>
                <a:ea typeface="+mn-ea"/>
                <a:cs typeface="+mn-cs"/>
              </a:rPr>
              <a:t>posterioranterior</a:t>
            </a:r>
            <a:r>
              <a:rPr lang="es-CO" sz="1200" b="0" i="0" kern="1200" dirty="0">
                <a:solidFill>
                  <a:schemeClr val="tx1"/>
                </a:solidFill>
                <a:effectLst/>
                <a:latin typeface="+mn-lt"/>
                <a:ea typeface="+mn-ea"/>
                <a:cs typeface="+mn-cs"/>
              </a:rPr>
              <a:t> radiografías de </a:t>
            </a:r>
            <a:r>
              <a:rPr lang="es-CO" sz="1200" b="0" i="0" kern="1200" dirty="0" err="1">
                <a:solidFill>
                  <a:schemeClr val="tx1"/>
                </a:solidFill>
                <a:effectLst/>
                <a:latin typeface="+mn-lt"/>
                <a:ea typeface="+mn-ea"/>
                <a:cs typeface="+mn-cs"/>
              </a:rPr>
              <a:t>pie.59</a:t>
            </a:r>
            <a:r>
              <a:rPr lang="es-CO" sz="1200" b="0" i="0" kern="1200" dirty="0">
                <a:solidFill>
                  <a:schemeClr val="tx1"/>
                </a:solidFill>
                <a:effectLst/>
                <a:latin typeface="+mn-lt"/>
                <a:ea typeface="+mn-ea"/>
                <a:cs typeface="+mn-cs"/>
              </a:rPr>
              <a:t> Excluidos de pie son pacientes con sospecha de fracturas altamente inestables. Para la selección del tratamiento, más importante que el medido </a:t>
            </a:r>
            <a:r>
              <a:rPr lang="es-CO" sz="1200" b="0" i="0" kern="1200" dirty="0" err="1">
                <a:solidFill>
                  <a:schemeClr val="tx1"/>
                </a:solidFill>
                <a:effectLst/>
                <a:latin typeface="+mn-lt"/>
                <a:ea typeface="+mn-ea"/>
                <a:cs typeface="+mn-cs"/>
              </a:rPr>
              <a:t>EPA</a:t>
            </a:r>
            <a:r>
              <a:rPr lang="es-CO" sz="1200" b="0" i="0" kern="1200" dirty="0">
                <a:solidFill>
                  <a:schemeClr val="tx1"/>
                </a:solidFill>
                <a:effectLst/>
                <a:latin typeface="+mn-lt"/>
                <a:ea typeface="+mn-ea"/>
                <a:cs typeface="+mn-cs"/>
              </a:rPr>
              <a:t> es el </a:t>
            </a:r>
            <a:r>
              <a:rPr lang="es-CO" sz="1200" b="0" i="0" kern="1200" dirty="0" err="1">
                <a:solidFill>
                  <a:schemeClr val="tx1"/>
                </a:solidFill>
                <a:effectLst/>
                <a:latin typeface="+mn-lt"/>
                <a:ea typeface="+mn-ea"/>
                <a:cs typeface="+mn-cs"/>
              </a:rPr>
              <a:t>dEPA</a:t>
            </a:r>
            <a:r>
              <a:rPr lang="es-CO" sz="1200" b="0" i="0" kern="1200" dirty="0">
                <a:solidFill>
                  <a:schemeClr val="tx1"/>
                </a:solidFill>
                <a:effectLst/>
                <a:latin typeface="+mn-lt"/>
                <a:ea typeface="+mn-ea"/>
                <a:cs typeface="+mn-cs"/>
              </a:rPr>
              <a:t> calculado. Este ángulo describe el desviación traumática del perfil sagital individual de la columna vertebral (Figura 5). Cuando el </a:t>
            </a:r>
            <a:r>
              <a:rPr lang="es-CO" sz="1200" b="0" i="0" kern="1200" dirty="0" err="1">
                <a:solidFill>
                  <a:schemeClr val="tx1"/>
                </a:solidFill>
                <a:effectLst/>
                <a:latin typeface="+mn-lt"/>
                <a:ea typeface="+mn-ea"/>
                <a:cs typeface="+mn-cs"/>
              </a:rPr>
              <a:t>dEPA</a:t>
            </a:r>
            <a:r>
              <a:rPr lang="es-CO" sz="1200" b="0" i="0" kern="1200" dirty="0">
                <a:solidFill>
                  <a:schemeClr val="tx1"/>
                </a:solidFill>
                <a:effectLst/>
                <a:latin typeface="+mn-lt"/>
                <a:ea typeface="+mn-ea"/>
                <a:cs typeface="+mn-cs"/>
              </a:rPr>
              <a:t> calculado es menor de 15 a 20, no más desviación de la alineación espinal en un grado quirúrgico exigente se espera </a:t>
            </a:r>
            <a:r>
              <a:rPr lang="es-CO" sz="1200" b="0" i="0" kern="1200" dirty="0" err="1">
                <a:solidFill>
                  <a:schemeClr val="tx1"/>
                </a:solidFill>
                <a:effectLst/>
                <a:latin typeface="+mn-lt"/>
                <a:ea typeface="+mn-ea"/>
                <a:cs typeface="+mn-cs"/>
              </a:rPr>
              <a:t>corrección60</a:t>
            </a:r>
            <a:r>
              <a:rPr lang="es-CO" sz="1200" b="0" i="0" kern="1200" dirty="0">
                <a:solidFill>
                  <a:schemeClr val="tx1"/>
                </a:solidFill>
                <a:effectLst/>
                <a:latin typeface="+mn-lt"/>
                <a:ea typeface="+mn-ea"/>
                <a:cs typeface="+mn-cs"/>
              </a:rPr>
              <a:t>. Por lo tanto, funcional conservador La terapia está indicada en estos casos. Sin embargo, más clínica y los seguimientos radiológicos son necesarios para descartar desviación de la alineación. En casos, </a:t>
            </a:r>
            <a:r>
              <a:rPr lang="es-CO" sz="1200" b="0" i="0" kern="1200" dirty="0" err="1">
                <a:solidFill>
                  <a:schemeClr val="tx1"/>
                </a:solidFill>
                <a:effectLst/>
                <a:latin typeface="+mn-lt"/>
                <a:ea typeface="+mn-ea"/>
                <a:cs typeface="+mn-cs"/>
              </a:rPr>
              <a:t>dEPA</a:t>
            </a:r>
            <a:r>
              <a:rPr lang="es-CO" sz="1200" b="0" i="0" kern="1200" dirty="0">
                <a:solidFill>
                  <a:schemeClr val="tx1"/>
                </a:solidFill>
                <a:effectLst/>
                <a:latin typeface="+mn-lt"/>
                <a:ea typeface="+mn-ea"/>
                <a:cs typeface="+mn-cs"/>
              </a:rPr>
              <a:t> es mayor de 15 a 20, una lesión en el complejo del ligamento posterior es muy común y el tratamiento quirúrgico debe </a:t>
            </a:r>
            <a:r>
              <a:rPr lang="es-CO" sz="1200" b="0" i="0" kern="1200" dirty="0" err="1">
                <a:solidFill>
                  <a:schemeClr val="tx1"/>
                </a:solidFill>
                <a:effectLst/>
                <a:latin typeface="+mn-lt"/>
                <a:ea typeface="+mn-ea"/>
                <a:cs typeface="+mn-cs"/>
              </a:rPr>
              <a:t>considerarse.57</a:t>
            </a:r>
            <a:r>
              <a:rPr lang="es-CO" sz="1200" b="0" i="0" kern="1200" dirty="0">
                <a:solidFill>
                  <a:schemeClr val="tx1"/>
                </a:solidFill>
                <a:effectLst/>
                <a:latin typeface="+mn-lt"/>
                <a:ea typeface="+mn-ea"/>
                <a:cs typeface="+mn-cs"/>
              </a:rPr>
              <a:t> Los pacientes con un ángulo </a:t>
            </a:r>
            <a:r>
              <a:rPr lang="es-CO" sz="1200" b="0" i="0" kern="1200" dirty="0" err="1">
                <a:solidFill>
                  <a:schemeClr val="tx1"/>
                </a:solidFill>
                <a:effectLst/>
                <a:latin typeface="+mn-lt"/>
                <a:ea typeface="+mn-ea"/>
                <a:cs typeface="+mn-cs"/>
              </a:rPr>
              <a:t>escoliótico</a:t>
            </a:r>
            <a:r>
              <a:rPr lang="es-CO" sz="1200" b="0" i="0" kern="1200" dirty="0">
                <a:solidFill>
                  <a:schemeClr val="tx1"/>
                </a:solidFill>
                <a:effectLst/>
                <a:latin typeface="+mn-lt"/>
                <a:ea typeface="+mn-ea"/>
                <a:cs typeface="+mn-cs"/>
              </a:rPr>
              <a:t> de menos de 10 pueden ser tratados conservadoramente, en caso de más de 10 terapia operatoria tiene Para ser discutido.</a:t>
            </a:r>
            <a:endParaRPr lang="es-CO" baseline="0" dirty="0"/>
          </a:p>
        </p:txBody>
      </p:sp>
      <p:sp>
        <p:nvSpPr>
          <p:cNvPr id="4" name="Marcador de número de diapositiva 3"/>
          <p:cNvSpPr>
            <a:spLocks noGrp="1"/>
          </p:cNvSpPr>
          <p:nvPr>
            <p:ph type="sldNum" sz="quarter" idx="10"/>
          </p:nvPr>
        </p:nvSpPr>
        <p:spPr/>
        <p:txBody>
          <a:bodyPr/>
          <a:lstStyle/>
          <a:p>
            <a:fld id="{E0F4387F-6836-4C8F-8241-6058686C45CA}" type="slidenum">
              <a:rPr lang="es-CO" smtClean="0"/>
              <a:t>39</a:t>
            </a:fld>
            <a:endParaRPr lang="es-CO"/>
          </a:p>
        </p:txBody>
      </p:sp>
    </p:spTree>
    <p:extLst>
      <p:ext uri="{BB962C8B-B14F-4D97-AF65-F5344CB8AC3E}">
        <p14:creationId xmlns:p14="http://schemas.microsoft.com/office/powerpoint/2010/main" val="3292829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MM 2: </a:t>
            </a:r>
            <a:r>
              <a:rPr lang="es-ES" dirty="0" err="1"/>
              <a:t>Conminución</a:t>
            </a:r>
            <a:r>
              <a:rPr lang="es-ES" dirty="0"/>
              <a:t> del cuerpo vertebral. La extensión de vertebral la destrucción del cuerpo tiene un alto impacto en la estrategia de tratamiento, especialmente con respecto a la necesidad de columna anterior </a:t>
            </a:r>
            <a:r>
              <a:rPr lang="es-ES" dirty="0" err="1"/>
              <a:t>reconstrucción8,61</a:t>
            </a:r>
            <a:r>
              <a:rPr lang="es-ES" dirty="0"/>
              <a:t> El grado de destrucción se puede clasificar de acuerdo con el Clasificación de carga compartida de </a:t>
            </a:r>
            <a:r>
              <a:rPr lang="es-ES" dirty="0" err="1"/>
              <a:t>McCormack</a:t>
            </a:r>
            <a:r>
              <a:rPr lang="es-ES" dirty="0"/>
              <a:t>. El cuerpo vertebral es dividido equitativamente en horizontal craneal, medio y caudal </a:t>
            </a:r>
            <a:r>
              <a:rPr lang="es-ES" dirty="0" err="1"/>
              <a:t>tercios61</a:t>
            </a:r>
            <a:r>
              <a:rPr lang="es-ES" dirty="0"/>
              <a:t> (Figura 6). Los fragmentos pueden estar desplazados o no desplazados. Mas el desplazamiento se produce cuanto mayor es el grado de inestabilidad y la pérdida de corrección. Desplazamiento de fragmentos en la parte superior o la placa terminal inferior generalmente se asocia con intervertebral adyacente lesión de disco</a:t>
            </a:r>
            <a:endParaRPr lang="es-CO" dirty="0"/>
          </a:p>
        </p:txBody>
      </p:sp>
      <p:sp>
        <p:nvSpPr>
          <p:cNvPr id="4" name="Marcador de número de diapositiva 3"/>
          <p:cNvSpPr>
            <a:spLocks noGrp="1"/>
          </p:cNvSpPr>
          <p:nvPr>
            <p:ph type="sldNum" sz="quarter" idx="10"/>
          </p:nvPr>
        </p:nvSpPr>
        <p:spPr/>
        <p:txBody>
          <a:bodyPr/>
          <a:lstStyle/>
          <a:p>
            <a:fld id="{E0F4387F-6836-4C8F-8241-6058686C45CA}" type="slidenum">
              <a:rPr lang="es-CO" smtClean="0"/>
              <a:t>40</a:t>
            </a:fld>
            <a:endParaRPr lang="es-CO"/>
          </a:p>
        </p:txBody>
      </p:sp>
    </p:spTree>
    <p:extLst>
      <p:ext uri="{BB962C8B-B14F-4D97-AF65-F5344CB8AC3E}">
        <p14:creationId xmlns:p14="http://schemas.microsoft.com/office/powerpoint/2010/main" val="2896857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MM 3: Estenosis del canal espinal. La estenosis del canal espinal es definido como la pérdida porcentual estimada del área del canal espinal a nivel del canal espinal más estrecho en la TC axial comparado con el tamaño fisiológico en los niveles adyacentes (Figura 7).</a:t>
            </a:r>
          </a:p>
          <a:p>
            <a:endParaRPr lang="es-ES" dirty="0"/>
          </a:p>
          <a:p>
            <a:r>
              <a:rPr lang="es-CO" sz="1200" b="0" i="0" kern="1200" dirty="0">
                <a:solidFill>
                  <a:schemeClr val="tx1"/>
                </a:solidFill>
                <a:effectLst/>
                <a:latin typeface="+mn-lt"/>
                <a:ea typeface="+mn-ea"/>
                <a:cs typeface="+mn-cs"/>
              </a:rPr>
              <a:t>ESTENOSIS DEL CANAL LUMBAR</a:t>
            </a:r>
          </a:p>
          <a:p>
            <a:r>
              <a:rPr lang="es-ES" dirty="0"/>
              <a:t>Descripción El diámetro AP en la radiografía de la canales lumbares o el canal </a:t>
            </a:r>
            <a:r>
              <a:rPr lang="es-ES" dirty="0" err="1"/>
              <a:t>intraespinal</a:t>
            </a:r>
            <a:r>
              <a:rPr lang="es-ES" dirty="0"/>
              <a:t> área medida en la resonancia magnética. Interpretación Grave: &lt;12 mm o canal </a:t>
            </a:r>
            <a:r>
              <a:rPr lang="es-ES" dirty="0" err="1"/>
              <a:t>intraespinal</a:t>
            </a:r>
            <a:r>
              <a:rPr lang="es-ES" dirty="0"/>
              <a:t> área &lt;76 mm² Moderado: &lt;100 mm² Las medidas absolutas no son valioso en todos los casos. Relevancia clínica Si está clínicamente correlacionado, un pequeño canal diámetro en una radiografía lateral puede indicar estenosis avanzada.</a:t>
            </a:r>
            <a:endParaRPr lang="es-CO" dirty="0"/>
          </a:p>
          <a:p>
            <a:endParaRPr lang="es-CO" dirty="0"/>
          </a:p>
        </p:txBody>
      </p:sp>
      <p:sp>
        <p:nvSpPr>
          <p:cNvPr id="4" name="Marcador de número de diapositiva 3"/>
          <p:cNvSpPr>
            <a:spLocks noGrp="1"/>
          </p:cNvSpPr>
          <p:nvPr>
            <p:ph type="sldNum" sz="quarter" idx="10"/>
          </p:nvPr>
        </p:nvSpPr>
        <p:spPr/>
        <p:txBody>
          <a:bodyPr/>
          <a:lstStyle/>
          <a:p>
            <a:fld id="{E0F4387F-6836-4C8F-8241-6058686C45CA}" type="slidenum">
              <a:rPr lang="es-CO" smtClean="0"/>
              <a:t>41</a:t>
            </a:fld>
            <a:endParaRPr lang="es-CO"/>
          </a:p>
        </p:txBody>
      </p:sp>
    </p:spTree>
    <p:extLst>
      <p:ext uri="{BB962C8B-B14F-4D97-AF65-F5344CB8AC3E}">
        <p14:creationId xmlns:p14="http://schemas.microsoft.com/office/powerpoint/2010/main" val="3256832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MM 4: Lesión del disco intervertebral. Disco intervertebral traumático las lesiones no muestran suficiente capacidad de curación espontánea en </a:t>
            </a:r>
            <a:r>
              <a:rPr lang="es-ES" dirty="0" err="1"/>
              <a:t>adultos.62</a:t>
            </a:r>
            <a:r>
              <a:rPr lang="es-ES" dirty="0"/>
              <a:t> Se pueden esperar lesiones de disco en pacientes con enfermedades graves. defectos en la placa terminal. Teniendo en cuenta el deterioro esperado de la alineación sagital individual, la </a:t>
            </a:r>
            <a:r>
              <a:rPr lang="es-ES" dirty="0" err="1"/>
              <a:t>espondilodesis</a:t>
            </a:r>
            <a:r>
              <a:rPr lang="es-ES" dirty="0"/>
              <a:t> anterior tiene que ser discutido En casos de grado poco claro de lesión de disco adicional la evaluación por resonancia magnética (</a:t>
            </a:r>
            <a:r>
              <a:rPr lang="es-ES" dirty="0" err="1"/>
              <a:t>MRI</a:t>
            </a:r>
            <a:r>
              <a:rPr lang="es-ES" dirty="0"/>
              <a:t>) es </a:t>
            </a:r>
            <a:r>
              <a:rPr lang="es-ES" dirty="0" err="1"/>
              <a:t>útil.63,64</a:t>
            </a:r>
            <a:endParaRPr lang="es-CO" dirty="0"/>
          </a:p>
        </p:txBody>
      </p:sp>
      <p:sp>
        <p:nvSpPr>
          <p:cNvPr id="4" name="Marcador de número de diapositiva 3"/>
          <p:cNvSpPr>
            <a:spLocks noGrp="1"/>
          </p:cNvSpPr>
          <p:nvPr>
            <p:ph type="sldNum" sz="quarter" idx="10"/>
          </p:nvPr>
        </p:nvSpPr>
        <p:spPr/>
        <p:txBody>
          <a:bodyPr/>
          <a:lstStyle/>
          <a:p>
            <a:fld id="{E0F4387F-6836-4C8F-8241-6058686C45CA}" type="slidenum">
              <a:rPr lang="es-CO" smtClean="0"/>
              <a:t>42</a:t>
            </a:fld>
            <a:endParaRPr lang="es-CO"/>
          </a:p>
        </p:txBody>
      </p:sp>
    </p:spTree>
    <p:extLst>
      <p:ext uri="{BB962C8B-B14F-4D97-AF65-F5344CB8AC3E}">
        <p14:creationId xmlns:p14="http://schemas.microsoft.com/office/powerpoint/2010/main" val="2343624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MM 4: Lesión del disco intervertebral. Disco intervertebral traumático las lesiones no muestran suficiente capacidad de curación espontánea en </a:t>
            </a:r>
            <a:r>
              <a:rPr lang="es-ES" dirty="0" err="1"/>
              <a:t>adultos.62</a:t>
            </a:r>
            <a:r>
              <a:rPr lang="es-ES" dirty="0"/>
              <a:t> Se pueden esperar lesiones de disco en pacientes con enfermedades graves. defectos en la placa terminal. Teniendo en cuenta el deterioro esperado de la alineación sagital individual, la </a:t>
            </a:r>
            <a:r>
              <a:rPr lang="es-ES" dirty="0" err="1"/>
              <a:t>espondilodesis</a:t>
            </a:r>
            <a:r>
              <a:rPr lang="es-ES" dirty="0"/>
              <a:t> anterior tiene que ser discutido En casos de grado poco claro de lesión de disco adicional la evaluación por resonancia magnética (</a:t>
            </a:r>
            <a:r>
              <a:rPr lang="es-ES" dirty="0" err="1"/>
              <a:t>MRI</a:t>
            </a:r>
            <a:r>
              <a:rPr lang="es-ES" dirty="0"/>
              <a:t>) es </a:t>
            </a:r>
            <a:r>
              <a:rPr lang="es-ES" dirty="0" err="1"/>
              <a:t>útil.63,64</a:t>
            </a:r>
            <a:endParaRPr lang="es-CO" dirty="0"/>
          </a:p>
        </p:txBody>
      </p:sp>
      <p:sp>
        <p:nvSpPr>
          <p:cNvPr id="4" name="Marcador de número de diapositiva 3"/>
          <p:cNvSpPr>
            <a:spLocks noGrp="1"/>
          </p:cNvSpPr>
          <p:nvPr>
            <p:ph type="sldNum" sz="quarter" idx="10"/>
          </p:nvPr>
        </p:nvSpPr>
        <p:spPr/>
        <p:txBody>
          <a:bodyPr/>
          <a:lstStyle/>
          <a:p>
            <a:fld id="{E0F4387F-6836-4C8F-8241-6058686C45CA}" type="slidenum">
              <a:rPr lang="es-CO" smtClean="0"/>
              <a:t>43</a:t>
            </a:fld>
            <a:endParaRPr lang="es-CO"/>
          </a:p>
        </p:txBody>
      </p:sp>
    </p:spTree>
    <p:extLst>
      <p:ext uri="{BB962C8B-B14F-4D97-AF65-F5344CB8AC3E}">
        <p14:creationId xmlns:p14="http://schemas.microsoft.com/office/powerpoint/2010/main" val="7079850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a:t>Rx</a:t>
            </a:r>
            <a:r>
              <a:rPr lang="es-CO" dirty="0"/>
              <a:t> de pie</a:t>
            </a:r>
          </a:p>
          <a:p>
            <a:r>
              <a:rPr lang="es-CO" dirty="0" err="1"/>
              <a:t>Rx</a:t>
            </a:r>
            <a:r>
              <a:rPr lang="es-CO" dirty="0"/>
              <a:t> dinámica inestabilidad</a:t>
            </a:r>
            <a:r>
              <a:rPr lang="es-CO" baseline="0" dirty="0"/>
              <a:t> dinámica y en otros segmentos</a:t>
            </a:r>
            <a:endParaRPr lang="es-CO" dirty="0"/>
          </a:p>
        </p:txBody>
      </p:sp>
      <p:sp>
        <p:nvSpPr>
          <p:cNvPr id="4" name="Marcador de número de diapositiva 3"/>
          <p:cNvSpPr>
            <a:spLocks noGrp="1"/>
          </p:cNvSpPr>
          <p:nvPr>
            <p:ph type="sldNum" sz="quarter" idx="10"/>
          </p:nvPr>
        </p:nvSpPr>
        <p:spPr/>
        <p:txBody>
          <a:bodyPr/>
          <a:lstStyle/>
          <a:p>
            <a:fld id="{E0F4387F-6836-4C8F-8241-6058686C45CA}" type="slidenum">
              <a:rPr lang="es-CO" smtClean="0"/>
              <a:t>45</a:t>
            </a:fld>
            <a:endParaRPr lang="es-CO"/>
          </a:p>
        </p:txBody>
      </p:sp>
    </p:spTree>
    <p:extLst>
      <p:ext uri="{BB962C8B-B14F-4D97-AF65-F5344CB8AC3E}">
        <p14:creationId xmlns:p14="http://schemas.microsoft.com/office/powerpoint/2010/main" val="2944869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1FE27B19-7399-4509-B357-BB05A8013768}" type="slidenum">
              <a:rPr lang="es-CO" smtClean="0"/>
              <a:t>3</a:t>
            </a:fld>
            <a:endParaRPr lang="es-CO"/>
          </a:p>
        </p:txBody>
      </p:sp>
    </p:spTree>
    <p:extLst>
      <p:ext uri="{BB962C8B-B14F-4D97-AF65-F5344CB8AC3E}">
        <p14:creationId xmlns:p14="http://schemas.microsoft.com/office/powerpoint/2010/main" val="2829386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baseline="0" dirty="0"/>
              <a:t>Trauma. 2009;67: 651-659</a:t>
            </a:r>
            <a:endParaRPr lang="es-CO" dirty="0"/>
          </a:p>
        </p:txBody>
      </p:sp>
      <p:sp>
        <p:nvSpPr>
          <p:cNvPr id="4" name="Marcador de número de diapositiva 3"/>
          <p:cNvSpPr>
            <a:spLocks noGrp="1"/>
          </p:cNvSpPr>
          <p:nvPr>
            <p:ph type="sldNum" sz="quarter" idx="10"/>
          </p:nvPr>
        </p:nvSpPr>
        <p:spPr/>
        <p:txBody>
          <a:bodyPr/>
          <a:lstStyle/>
          <a:p>
            <a:fld id="{01925538-11C7-49CD-8E58-5CDF5CDFEED2}" type="slidenum">
              <a:rPr lang="es-CO" smtClean="0"/>
              <a:t>46</a:t>
            </a:fld>
            <a:endParaRPr lang="es-CO"/>
          </a:p>
        </p:txBody>
      </p:sp>
    </p:spTree>
    <p:extLst>
      <p:ext uri="{BB962C8B-B14F-4D97-AF65-F5344CB8AC3E}">
        <p14:creationId xmlns:p14="http://schemas.microsoft.com/office/powerpoint/2010/main" val="2962518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a:ln/>
        </p:spPr>
      </p:sp>
      <p:sp>
        <p:nvSpPr>
          <p:cNvPr id="645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altLang="es-CO" dirty="0">
                <a:latin typeface="Arial" panose="020B0604020202020204" pitchFamily="34" charset="0"/>
                <a:cs typeface="Arial" panose="020B0604020202020204" pitchFamily="34" charset="0"/>
              </a:rPr>
              <a:t>Información útil sobre la extensión e importancia de la lesión del tejido blando que se ha producido durante la lesión de la médula. </a:t>
            </a:r>
          </a:p>
          <a:p>
            <a:r>
              <a:rPr lang="es-CO" altLang="es-CO" dirty="0">
                <a:latin typeface="Arial" panose="020B0604020202020204" pitchFamily="34" charset="0"/>
                <a:cs typeface="Arial" panose="020B0604020202020204" pitchFamily="34" charset="0"/>
              </a:rPr>
              <a:t>Precisión en el grado de compresión de la médula, edema, hemorragia y la presencia de sección medular </a:t>
            </a:r>
          </a:p>
          <a:p>
            <a:endParaRPr lang="es-CO" altLang="es-CO" dirty="0">
              <a:latin typeface="Arial" panose="020B0604020202020204" pitchFamily="34" charset="0"/>
              <a:cs typeface="Arial" panose="020B0604020202020204" pitchFamily="34" charset="0"/>
            </a:endParaRPr>
          </a:p>
          <a:p>
            <a:r>
              <a:rPr lang="es-CO" altLang="es-CO" dirty="0">
                <a:latin typeface="Arial" panose="020B0604020202020204" pitchFamily="34" charset="0"/>
                <a:cs typeface="Arial" panose="020B0604020202020204" pitchFamily="34" charset="0"/>
              </a:rPr>
              <a:t>-----------</a:t>
            </a:r>
          </a:p>
          <a:p>
            <a:r>
              <a:rPr lang="es-CO" altLang="es-CO" dirty="0" err="1">
                <a:latin typeface="Arial" panose="020B0604020202020204" pitchFamily="34" charset="0"/>
                <a:cs typeface="Arial" panose="020B0604020202020204" pitchFamily="34" charset="0"/>
              </a:rPr>
              <a:t>CNS</a:t>
            </a:r>
            <a:r>
              <a:rPr lang="es-CO" altLang="es-CO" baseline="0" dirty="0">
                <a:latin typeface="Arial" panose="020B0604020202020204" pitchFamily="34" charset="0"/>
                <a:cs typeface="Arial" panose="020B0604020202020204" pitchFamily="34" charset="0"/>
              </a:rPr>
              <a:t> 2018</a:t>
            </a:r>
          </a:p>
          <a:p>
            <a:pPr marL="0" marR="0" indent="0" algn="l" defTabSz="914400" rtl="0" eaLnBrk="1" fontAlgn="auto" latinLnBrk="0" hangingPunct="1">
              <a:lnSpc>
                <a:spcPct val="100000"/>
              </a:lnSpc>
              <a:spcBef>
                <a:spcPts val="0"/>
              </a:spcBef>
              <a:spcAft>
                <a:spcPts val="0"/>
              </a:spcAft>
              <a:buClrTx/>
              <a:buSzTx/>
              <a:buFontTx/>
              <a:buNone/>
              <a:tabLst/>
              <a:defRPr/>
            </a:pPr>
            <a:br>
              <a:rPr lang="es-CO" dirty="0"/>
            </a:br>
            <a:r>
              <a:rPr lang="es-CO" sz="1200" b="0" i="0" kern="1200" dirty="0">
                <a:solidFill>
                  <a:schemeClr val="tx1"/>
                </a:solidFill>
                <a:effectLst/>
                <a:latin typeface="+mn-lt"/>
                <a:ea typeface="+mn-ea"/>
                <a:cs typeface="+mn-cs"/>
              </a:rPr>
              <a:t>Pregunta 2 ¿Existen hallazgos radiográficos en pacientes con fracturas </a:t>
            </a:r>
            <a:r>
              <a:rPr lang="es-CO" sz="1200" b="0" i="0" kern="1200" dirty="0" err="1">
                <a:solidFill>
                  <a:schemeClr val="tx1"/>
                </a:solidFill>
                <a:effectLst/>
                <a:latin typeface="+mn-lt"/>
                <a:ea typeface="+mn-ea"/>
                <a:cs typeface="+mn-cs"/>
              </a:rPr>
              <a:t>toracolumbares</a:t>
            </a:r>
            <a:r>
              <a:rPr lang="es-CO" sz="1200" b="0" i="0" kern="1200" dirty="0">
                <a:solidFill>
                  <a:schemeClr val="tx1"/>
                </a:solidFill>
                <a:effectLst/>
                <a:latin typeface="+mn-lt"/>
                <a:ea typeface="+mn-ea"/>
                <a:cs typeface="+mn-cs"/>
              </a:rPr>
              <a:t> traumáticas que pueden ayudar a predecir resultados clínicos? Recomendación 2 Debido a la escasez de estudios publicados, no hay pruebas suficientes de que los hallazgos radiográficos se puedan usar como predictores de resultados clínicos en fracturas </a:t>
            </a:r>
            <a:r>
              <a:rPr lang="es-CO" sz="1200" b="0" i="0" kern="1200" dirty="0" err="1">
                <a:solidFill>
                  <a:schemeClr val="tx1"/>
                </a:solidFill>
                <a:effectLst/>
                <a:latin typeface="+mn-lt"/>
                <a:ea typeface="+mn-ea"/>
                <a:cs typeface="+mn-cs"/>
              </a:rPr>
              <a:t>toracolumbares</a:t>
            </a:r>
            <a:r>
              <a:rPr lang="es-CO" sz="1200" b="0" i="0" kern="1200" dirty="0">
                <a:solidFill>
                  <a:schemeClr val="tx1"/>
                </a:solidFill>
                <a:effectLst/>
                <a:latin typeface="+mn-lt"/>
                <a:ea typeface="+mn-ea"/>
                <a:cs typeface="+mn-cs"/>
              </a:rPr>
              <a:t>. Fuerza de la recomendación: Grado insuficiente Investigación futura Existen varios vacíos en la literatura sobre la capacidad de los estudios radiológicos para predecir la necesidad de cirugía y los resultados clínicos en pacientes con lesiones agudas traumáticas de la columna </a:t>
            </a:r>
            <a:r>
              <a:rPr lang="es-CO" sz="1200" b="0" i="0" kern="1200" dirty="0" err="1">
                <a:solidFill>
                  <a:schemeClr val="tx1"/>
                </a:solidFill>
                <a:effectLst/>
                <a:latin typeface="+mn-lt"/>
                <a:ea typeface="+mn-ea"/>
                <a:cs typeface="+mn-cs"/>
              </a:rPr>
              <a:t>toracolumbar</a:t>
            </a:r>
            <a:r>
              <a:rPr lang="es-CO" sz="1200" b="0" i="0" kern="1200" dirty="0">
                <a:solidFill>
                  <a:schemeClr val="tx1"/>
                </a:solidFill>
                <a:effectLst/>
                <a:latin typeface="+mn-lt"/>
                <a:ea typeface="+mn-ea"/>
                <a:cs typeface="+mn-cs"/>
              </a:rPr>
              <a:t>. Actualmente, solo hay evidencia de nivel III basada en un número limitado de estudios de que la resonancia magnética puede ayudar a predecir la necesidad de cirugía y la gravedad de la lesión de la médula espinal. Se necesitan estudios que proporcionen un mayor nivel de evidencia para cada una de estas preguntas. Además, sigue siendo difícil para los médicos que usan </a:t>
            </a:r>
            <a:r>
              <a:rPr lang="es-CO" sz="1200" b="0" i="0" kern="1200" dirty="0" err="1">
                <a:solidFill>
                  <a:schemeClr val="tx1"/>
                </a:solidFill>
                <a:effectLst/>
                <a:latin typeface="+mn-lt"/>
                <a:ea typeface="+mn-ea"/>
                <a:cs typeface="+mn-cs"/>
              </a:rPr>
              <a:t>IRM</a:t>
            </a:r>
            <a:r>
              <a:rPr lang="es-CO" sz="1200" b="0" i="0" kern="1200" dirty="0">
                <a:solidFill>
                  <a:schemeClr val="tx1"/>
                </a:solidFill>
                <a:effectLst/>
                <a:latin typeface="+mn-lt"/>
                <a:ea typeface="+mn-ea"/>
                <a:cs typeface="+mn-cs"/>
              </a:rPr>
              <a:t> visualizar con certeza una ruptura completa versus incompleta del </a:t>
            </a:r>
            <a:r>
              <a:rPr lang="es-CO" sz="1200" b="0" i="0" kern="1200" dirty="0" err="1">
                <a:solidFill>
                  <a:schemeClr val="tx1"/>
                </a:solidFill>
                <a:effectLst/>
                <a:latin typeface="+mn-lt"/>
                <a:ea typeface="+mn-ea"/>
                <a:cs typeface="+mn-cs"/>
              </a:rPr>
              <a:t>PLC</a:t>
            </a:r>
            <a:r>
              <a:rPr lang="es-CO" sz="1200" b="0" i="0" kern="1200" dirty="0">
                <a:solidFill>
                  <a:schemeClr val="tx1"/>
                </a:solidFill>
                <a:effectLst/>
                <a:latin typeface="+mn-lt"/>
                <a:ea typeface="+mn-ea"/>
                <a:cs typeface="+mn-cs"/>
              </a:rPr>
              <a:t>. Además, la tecnología de imagen actual no puede ayudar a identificar las rupturas de </a:t>
            </a:r>
            <a:r>
              <a:rPr lang="es-CO" sz="1200" b="0" i="0" kern="1200" dirty="0" err="1">
                <a:solidFill>
                  <a:schemeClr val="tx1"/>
                </a:solidFill>
                <a:effectLst/>
                <a:latin typeface="+mn-lt"/>
                <a:ea typeface="+mn-ea"/>
                <a:cs typeface="+mn-cs"/>
              </a:rPr>
              <a:t>PLC</a:t>
            </a:r>
            <a:r>
              <a:rPr lang="es-CO" sz="1200" b="0" i="0" kern="1200" dirty="0">
                <a:solidFill>
                  <a:schemeClr val="tx1"/>
                </a:solidFill>
                <a:effectLst/>
                <a:latin typeface="+mn-lt"/>
                <a:ea typeface="+mn-ea"/>
                <a:cs typeface="+mn-cs"/>
              </a:rPr>
              <a:t> que son </a:t>
            </a:r>
            <a:r>
              <a:rPr lang="es-CO" sz="1200" b="0" i="0" kern="1200" dirty="0" err="1">
                <a:solidFill>
                  <a:schemeClr val="tx1"/>
                </a:solidFill>
                <a:effectLst/>
                <a:latin typeface="+mn-lt"/>
                <a:ea typeface="+mn-ea"/>
                <a:cs typeface="+mn-cs"/>
              </a:rPr>
              <a:t>autocurativas</a:t>
            </a:r>
            <a:r>
              <a:rPr lang="es-CO" sz="1200" b="0" i="0" kern="1200" dirty="0">
                <a:solidFill>
                  <a:schemeClr val="tx1"/>
                </a:solidFill>
                <a:effectLst/>
                <a:latin typeface="+mn-lt"/>
                <a:ea typeface="+mn-ea"/>
                <a:cs typeface="+mn-cs"/>
              </a:rPr>
              <a:t> frente a las que </a:t>
            </a:r>
            <a:br>
              <a:rPr lang="es-CO" dirty="0"/>
            </a:br>
            <a:r>
              <a:rPr lang="es-CO" sz="1200" b="0" i="0" kern="1200" dirty="0">
                <a:solidFill>
                  <a:schemeClr val="tx1"/>
                </a:solidFill>
                <a:effectLst/>
                <a:latin typeface="+mn-lt"/>
                <a:ea typeface="+mn-ea"/>
                <a:cs typeface="+mn-cs"/>
              </a:rPr>
              <a:t>requerirá cirugía para prevenir el colapso. Los futuros estudios radiológicos que se centren en las características de las lesiones </a:t>
            </a:r>
            <a:r>
              <a:rPr lang="es-CO" sz="1200" b="0" i="0" kern="1200" dirty="0" err="1">
                <a:solidFill>
                  <a:schemeClr val="tx1"/>
                </a:solidFill>
                <a:effectLst/>
                <a:latin typeface="+mn-lt"/>
                <a:ea typeface="+mn-ea"/>
                <a:cs typeface="+mn-cs"/>
              </a:rPr>
              <a:t>PLC</a:t>
            </a:r>
            <a:r>
              <a:rPr lang="es-CO" sz="1200" b="0" i="0" kern="1200" dirty="0">
                <a:solidFill>
                  <a:schemeClr val="tx1"/>
                </a:solidFill>
                <a:effectLst/>
                <a:latin typeface="+mn-lt"/>
                <a:ea typeface="+mn-ea"/>
                <a:cs typeface="+mn-cs"/>
              </a:rPr>
              <a:t> serán valiosos para llenar el vacío de conocimiento. Actualmente, no hay pruebas suficientes de que los hallazgos radiológicos se puedan utilizar para predecir los resultados clínicos. Se necesita investigación adicional para evaluar la capacidad de las imágenes por resonancia magnética y otras modalidades de imágenes para predecir el resultado a largo plazo. Conclusiones Dos estudios proporcionan evidencia de nivel III de que las imágenes por resonancia magnética en pacientes con traumatismos agudos de la columna torácica y torácica pueden afectar la clasificación de la lesión y la decisión de proceder con la intervención quirúrgica. </a:t>
            </a:r>
            <a:r>
              <a:rPr lang="es-CO" sz="1200" b="0" i="0" kern="1200" dirty="0" err="1">
                <a:solidFill>
                  <a:schemeClr val="tx1"/>
                </a:solidFill>
                <a:effectLst/>
                <a:latin typeface="+mn-lt"/>
                <a:ea typeface="+mn-ea"/>
                <a:cs typeface="+mn-cs"/>
              </a:rPr>
              <a:t>Winklhofer</a:t>
            </a:r>
            <a:r>
              <a:rPr lang="es-CO" sz="1200" b="0" i="0" kern="1200" dirty="0">
                <a:solidFill>
                  <a:schemeClr val="tx1"/>
                </a:solidFill>
                <a:effectLst/>
                <a:latin typeface="+mn-lt"/>
                <a:ea typeface="+mn-ea"/>
                <a:cs typeface="+mn-cs"/>
              </a:rPr>
              <a:t> et </a:t>
            </a:r>
            <a:r>
              <a:rPr lang="es-CO" sz="1200" b="0" i="0" kern="1200" dirty="0" err="1">
                <a:solidFill>
                  <a:schemeClr val="tx1"/>
                </a:solidFill>
                <a:effectLst/>
                <a:latin typeface="+mn-lt"/>
                <a:ea typeface="+mn-ea"/>
                <a:cs typeface="+mn-cs"/>
              </a:rPr>
              <a:t>al11</a:t>
            </a:r>
            <a:r>
              <a:rPr lang="es-CO" sz="1200" b="0" i="0" kern="1200" dirty="0">
                <a:solidFill>
                  <a:schemeClr val="tx1"/>
                </a:solidFill>
                <a:effectLst/>
                <a:latin typeface="+mn-lt"/>
                <a:ea typeface="+mn-ea"/>
                <a:cs typeface="+mn-cs"/>
              </a:rPr>
              <a:t> encontraron que la adición de una resonancia magnética dio como resultado una mejor identificación de fracturas y un cambio en la clasificación de </a:t>
            </a:r>
            <a:r>
              <a:rPr lang="es-CO" sz="1200" b="0" i="0" kern="1200" dirty="0" err="1">
                <a:solidFill>
                  <a:schemeClr val="tx1"/>
                </a:solidFill>
                <a:effectLst/>
                <a:latin typeface="+mn-lt"/>
                <a:ea typeface="+mn-ea"/>
                <a:cs typeface="+mn-cs"/>
              </a:rPr>
              <a:t>AO</a:t>
            </a:r>
            <a:r>
              <a:rPr lang="es-CO" sz="1200" b="0" i="0" kern="1200" dirty="0">
                <a:solidFill>
                  <a:schemeClr val="tx1"/>
                </a:solidFill>
                <a:effectLst/>
                <a:latin typeface="+mn-lt"/>
                <a:ea typeface="+mn-ea"/>
                <a:cs typeface="+mn-cs"/>
              </a:rPr>
              <a:t>, así como un aumento en la puntuación </a:t>
            </a:r>
            <a:r>
              <a:rPr lang="es-CO" sz="1200" b="0" i="0" kern="1200" dirty="0" err="1">
                <a:solidFill>
                  <a:schemeClr val="tx1"/>
                </a:solidFill>
                <a:effectLst/>
                <a:latin typeface="+mn-lt"/>
                <a:ea typeface="+mn-ea"/>
                <a:cs typeface="+mn-cs"/>
              </a:rPr>
              <a:t>TLICS</a:t>
            </a:r>
            <a:r>
              <a:rPr lang="es-CO" sz="1200" b="0" i="0" kern="1200" dirty="0">
                <a:solidFill>
                  <a:schemeClr val="tx1"/>
                </a:solidFill>
                <a:effectLst/>
                <a:latin typeface="+mn-lt"/>
                <a:ea typeface="+mn-ea"/>
                <a:cs typeface="+mn-cs"/>
              </a:rPr>
              <a:t>. Del mismo modo, </a:t>
            </a:r>
            <a:r>
              <a:rPr lang="es-CO" sz="1200" b="0" i="0" kern="1200" dirty="0" err="1">
                <a:solidFill>
                  <a:schemeClr val="tx1"/>
                </a:solidFill>
                <a:effectLst/>
                <a:latin typeface="+mn-lt"/>
                <a:ea typeface="+mn-ea"/>
                <a:cs typeface="+mn-cs"/>
              </a:rPr>
              <a:t>Pizones</a:t>
            </a:r>
            <a:r>
              <a:rPr lang="es-CO" sz="1200" b="0" i="0" kern="1200" dirty="0">
                <a:solidFill>
                  <a:schemeClr val="tx1"/>
                </a:solidFill>
                <a:effectLst/>
                <a:latin typeface="+mn-lt"/>
                <a:ea typeface="+mn-ea"/>
                <a:cs typeface="+mn-cs"/>
              </a:rPr>
              <a:t> et </a:t>
            </a:r>
            <a:r>
              <a:rPr lang="es-CO" sz="1200" b="0" i="0" kern="1200" dirty="0" err="1">
                <a:solidFill>
                  <a:schemeClr val="tx1"/>
                </a:solidFill>
                <a:effectLst/>
                <a:latin typeface="+mn-lt"/>
                <a:ea typeface="+mn-ea"/>
                <a:cs typeface="+mn-cs"/>
              </a:rPr>
              <a:t>al12</a:t>
            </a:r>
            <a:r>
              <a:rPr lang="es-CO" sz="1200" b="0" i="0" kern="1200" dirty="0">
                <a:solidFill>
                  <a:schemeClr val="tx1"/>
                </a:solidFill>
                <a:effectLst/>
                <a:latin typeface="+mn-lt"/>
                <a:ea typeface="+mn-ea"/>
                <a:cs typeface="+mn-cs"/>
              </a:rPr>
              <a:t> informaron que una resonancia magnética resultó en un cambio en el diagnóstico, la clasificación y el tratamiento terapéutico. Con respecto a los hallazgos radiológicos que ayudan a predecir los resultados clínicos, no hay pruebas suficientes de que la </a:t>
            </a:r>
            <a:r>
              <a:rPr lang="es-CO" sz="1200" b="0" i="0" kern="1200" dirty="0" err="1">
                <a:solidFill>
                  <a:schemeClr val="tx1"/>
                </a:solidFill>
                <a:effectLst/>
                <a:latin typeface="+mn-lt"/>
                <a:ea typeface="+mn-ea"/>
                <a:cs typeface="+mn-cs"/>
              </a:rPr>
              <a:t>RM</a:t>
            </a:r>
            <a:r>
              <a:rPr lang="es-CO" sz="1200" b="0" i="0" kern="1200" dirty="0">
                <a:solidFill>
                  <a:schemeClr val="tx1"/>
                </a:solidFill>
                <a:effectLst/>
                <a:latin typeface="+mn-lt"/>
                <a:ea typeface="+mn-ea"/>
                <a:cs typeface="+mn-cs"/>
              </a:rPr>
              <a:t> sea útil. La evidencia existente sugiere que la resonancia magnética de pacientes con trauma espinal </a:t>
            </a:r>
            <a:r>
              <a:rPr lang="es-CO" sz="1200" b="0" i="0" kern="1200" dirty="0" err="1">
                <a:solidFill>
                  <a:schemeClr val="tx1"/>
                </a:solidFill>
                <a:effectLst/>
                <a:latin typeface="+mn-lt"/>
                <a:ea typeface="+mn-ea"/>
                <a:cs typeface="+mn-cs"/>
              </a:rPr>
              <a:t>toracolumbar</a:t>
            </a:r>
            <a:r>
              <a:rPr lang="es-CO" sz="1200" b="0" i="0" kern="1200" dirty="0">
                <a:solidFill>
                  <a:schemeClr val="tx1"/>
                </a:solidFill>
                <a:effectLst/>
                <a:latin typeface="+mn-lt"/>
                <a:ea typeface="+mn-ea"/>
                <a:cs typeface="+mn-cs"/>
              </a:rPr>
              <a:t> mejora la detección de fracturas y tejidos blandos en comparación con la TC sola y cambia la clasificación general del trauma. La resonancia magnética es una herramienta útil en la evaluación de las fracturas </a:t>
            </a:r>
            <a:r>
              <a:rPr lang="es-CO" sz="1200" b="0" i="0" kern="1200" dirty="0" err="1">
                <a:solidFill>
                  <a:schemeClr val="tx1"/>
                </a:solidFill>
                <a:effectLst/>
                <a:latin typeface="+mn-lt"/>
                <a:ea typeface="+mn-ea"/>
                <a:cs typeface="+mn-cs"/>
              </a:rPr>
              <a:t>toracolumbares</a:t>
            </a:r>
            <a:r>
              <a:rPr lang="es-CO" sz="1200" b="0" i="0" kern="1200" dirty="0">
                <a:solidFill>
                  <a:schemeClr val="tx1"/>
                </a:solidFill>
                <a:effectLst/>
                <a:latin typeface="+mn-lt"/>
                <a:ea typeface="+mn-ea"/>
                <a:cs typeface="+mn-cs"/>
              </a:rPr>
              <a:t> agudas, ya que permite una mejor visualización de los ligamentos posteriores</a:t>
            </a:r>
            <a:endParaRPr lang="es-CO" dirty="0"/>
          </a:p>
          <a:p>
            <a:endParaRPr lang="es-CO" altLang="es-CO" dirty="0">
              <a:latin typeface="Arial" panose="020B0604020202020204" pitchFamily="34" charset="0"/>
              <a:cs typeface="Arial" panose="020B0604020202020204" pitchFamily="34" charset="0"/>
            </a:endParaRPr>
          </a:p>
        </p:txBody>
      </p:sp>
      <p:sp>
        <p:nvSpPr>
          <p:cNvPr id="6451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F5CEBC1-BF33-42E5-A77B-2208029DA8B5}" type="slidenum">
              <a:rPr lang="es-ES" altLang="es-CO"/>
              <a:pPr eaLnBrk="1" hangingPunct="1"/>
              <a:t>47</a:t>
            </a:fld>
            <a:endParaRPr lang="es-ES" altLang="es-CO"/>
          </a:p>
        </p:txBody>
      </p:sp>
    </p:spTree>
    <p:extLst>
      <p:ext uri="{BB962C8B-B14F-4D97-AF65-F5344CB8AC3E}">
        <p14:creationId xmlns:p14="http://schemas.microsoft.com/office/powerpoint/2010/main" val="3773671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a:ln/>
        </p:spPr>
      </p:sp>
      <p:sp>
        <p:nvSpPr>
          <p:cNvPr id="645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dirty="0" err="1"/>
              <a:t>Pizones</a:t>
            </a:r>
            <a:r>
              <a:rPr lang="es-ES" dirty="0"/>
              <a:t> et al. han descrito un progresivo secuencia de ruptura de los diferentes componentes del </a:t>
            </a:r>
            <a:r>
              <a:rPr lang="es-ES" dirty="0" err="1"/>
              <a:t>PLC</a:t>
            </a:r>
            <a:r>
              <a:rPr lang="es-ES" dirty="0"/>
              <a:t> como progresan las fuerzas traumáticas, comenzando con la </a:t>
            </a:r>
            <a:r>
              <a:rPr lang="es-ES" dirty="0" err="1"/>
              <a:t>diástasis</a:t>
            </a:r>
            <a:r>
              <a:rPr lang="es-ES" dirty="0"/>
              <a:t> de FC, luego edema </a:t>
            </a:r>
            <a:r>
              <a:rPr lang="es-ES" dirty="0" err="1"/>
              <a:t>ISL</a:t>
            </a:r>
            <a:r>
              <a:rPr lang="es-ES" dirty="0"/>
              <a:t>, progresando a desprendimiento / ruptura de SSL y finalmente la interrupción de </a:t>
            </a:r>
            <a:r>
              <a:rPr lang="es-ES" dirty="0" err="1"/>
              <a:t>ISL</a:t>
            </a:r>
            <a:r>
              <a:rPr lang="es-ES" dirty="0"/>
              <a:t> y </a:t>
            </a:r>
            <a:r>
              <a:rPr lang="es-ES" dirty="0" err="1"/>
              <a:t>LF</a:t>
            </a:r>
            <a:r>
              <a:rPr lang="es-ES" dirty="0"/>
              <a:t> [10].</a:t>
            </a:r>
            <a:r>
              <a:rPr lang="es-CO" altLang="es-CO" dirty="0">
                <a:latin typeface="Arial" panose="020B0604020202020204" pitchFamily="34" charset="0"/>
                <a:cs typeface="Arial" panose="020B0604020202020204" pitchFamily="34" charset="0"/>
              </a:rPr>
              <a:t> </a:t>
            </a:r>
          </a:p>
          <a:p>
            <a:r>
              <a:rPr lang="es-CO" sz="1200" b="1" i="0" u="none" strike="noStrike" kern="1200" baseline="0" dirty="0" err="1">
                <a:solidFill>
                  <a:schemeClr val="tx1"/>
                </a:solidFill>
                <a:latin typeface="+mn-lt"/>
                <a:ea typeface="+mn-ea"/>
                <a:cs typeface="+mn-cs"/>
              </a:rPr>
              <a:t>Pizones</a:t>
            </a:r>
            <a:r>
              <a:rPr lang="es-CO" sz="1200" b="1" i="0" u="none" strike="noStrike" kern="1200" baseline="0" dirty="0">
                <a:solidFill>
                  <a:schemeClr val="tx1"/>
                </a:solidFill>
                <a:latin typeface="+mn-lt"/>
                <a:ea typeface="+mn-ea"/>
                <a:cs typeface="+mn-cs"/>
              </a:rPr>
              <a:t> J, Izquierdo E, </a:t>
            </a:r>
            <a:r>
              <a:rPr lang="es-CO" sz="1200" b="1" i="0" u="none" strike="noStrike" kern="1200" baseline="0" dirty="0" err="1">
                <a:solidFill>
                  <a:schemeClr val="tx1"/>
                </a:solidFill>
                <a:latin typeface="+mn-lt"/>
                <a:ea typeface="+mn-ea"/>
                <a:cs typeface="+mn-cs"/>
              </a:rPr>
              <a:t>Sa´nchez</a:t>
            </a:r>
            <a:r>
              <a:rPr lang="es-CO" sz="1200" b="1" i="0" u="none" strike="noStrike" kern="1200" baseline="0" dirty="0">
                <a:solidFill>
                  <a:schemeClr val="tx1"/>
                </a:solidFill>
                <a:latin typeface="+mn-lt"/>
                <a:ea typeface="+mn-ea"/>
                <a:cs typeface="+mn-cs"/>
              </a:rPr>
              <a:t>-Mariscal F, </a:t>
            </a:r>
            <a:r>
              <a:rPr lang="es-CO" sz="1200" b="1" i="0" u="none" strike="noStrike" kern="1200" baseline="0" dirty="0" err="1">
                <a:solidFill>
                  <a:schemeClr val="tx1"/>
                </a:solidFill>
                <a:latin typeface="+mn-lt"/>
                <a:ea typeface="+mn-ea"/>
                <a:cs typeface="+mn-cs"/>
              </a:rPr>
              <a:t>Zu´n˜iga</a:t>
            </a:r>
            <a:r>
              <a:rPr lang="es-CO" sz="1200" b="1" i="0" u="none" strike="noStrike" kern="1200" baseline="0" dirty="0">
                <a:solidFill>
                  <a:schemeClr val="tx1"/>
                </a:solidFill>
                <a:latin typeface="+mn-lt"/>
                <a:ea typeface="+mn-ea"/>
                <a:cs typeface="+mn-cs"/>
              </a:rPr>
              <a:t> L, A ´ </a:t>
            </a:r>
            <a:r>
              <a:rPr lang="es-CO" sz="1200" b="1" i="0" u="none" strike="noStrike" kern="1200" baseline="0" dirty="0" err="1">
                <a:solidFill>
                  <a:schemeClr val="tx1"/>
                </a:solidFill>
                <a:latin typeface="+mn-lt"/>
                <a:ea typeface="+mn-ea"/>
                <a:cs typeface="+mn-cs"/>
              </a:rPr>
              <a:t>lvarez</a:t>
            </a:r>
            <a:r>
              <a:rPr lang="es-CO" sz="1200" b="1" i="0" u="none" strike="noStrike" kern="1200" baseline="0" dirty="0">
                <a:solidFill>
                  <a:schemeClr val="tx1"/>
                </a:solidFill>
                <a:latin typeface="+mn-lt"/>
                <a:ea typeface="+mn-ea"/>
                <a:cs typeface="+mn-cs"/>
              </a:rPr>
              <a:t> P,</a:t>
            </a:r>
          </a:p>
          <a:p>
            <a:r>
              <a:rPr lang="en-US" sz="1200" b="1" i="0" u="none" strike="noStrike" kern="1200" baseline="0" dirty="0" err="1">
                <a:solidFill>
                  <a:schemeClr val="tx1"/>
                </a:solidFill>
                <a:latin typeface="+mn-lt"/>
                <a:ea typeface="+mn-ea"/>
                <a:cs typeface="+mn-cs"/>
              </a:rPr>
              <a:t>Go´mez</a:t>
            </a:r>
            <a:r>
              <a:rPr lang="en-US" sz="1200" b="1" i="0" u="none" strike="noStrike" kern="1200" baseline="0" dirty="0">
                <a:solidFill>
                  <a:schemeClr val="tx1"/>
                </a:solidFill>
                <a:latin typeface="+mn-lt"/>
                <a:ea typeface="+mn-ea"/>
                <a:cs typeface="+mn-cs"/>
              </a:rPr>
              <a:t>-Rice A (2012) Sequential damage assessment of the</a:t>
            </a:r>
          </a:p>
          <a:p>
            <a:r>
              <a:rPr lang="en-US" sz="1200" b="1" i="0" u="none" strike="noStrike" kern="1200" baseline="0" dirty="0">
                <a:solidFill>
                  <a:schemeClr val="tx1"/>
                </a:solidFill>
                <a:latin typeface="+mn-lt"/>
                <a:ea typeface="+mn-ea"/>
                <a:cs typeface="+mn-cs"/>
              </a:rPr>
              <a:t>different components of the posterior ligamentous complex after</a:t>
            </a:r>
          </a:p>
          <a:p>
            <a:r>
              <a:rPr lang="en-US" sz="1200" b="1" i="0" u="none" strike="noStrike" kern="1200" baseline="0" dirty="0">
                <a:solidFill>
                  <a:schemeClr val="tx1"/>
                </a:solidFill>
                <a:latin typeface="+mn-lt"/>
                <a:ea typeface="+mn-ea"/>
                <a:cs typeface="+mn-cs"/>
              </a:rPr>
              <a:t>magnetic resonance imaging interpretation. Prospective study 74</a:t>
            </a:r>
          </a:p>
          <a:p>
            <a:r>
              <a:rPr lang="es-CO" sz="1200" b="1" i="0" u="none" strike="noStrike" kern="1200" baseline="0" dirty="0" err="1">
                <a:solidFill>
                  <a:schemeClr val="tx1"/>
                </a:solidFill>
                <a:latin typeface="+mn-lt"/>
                <a:ea typeface="+mn-ea"/>
                <a:cs typeface="+mn-cs"/>
              </a:rPr>
              <a:t>traumatic</a:t>
            </a:r>
            <a:r>
              <a:rPr lang="es-CO" sz="1200" b="1" i="0" u="none" strike="noStrike" kern="1200" baseline="0" dirty="0">
                <a:solidFill>
                  <a:schemeClr val="tx1"/>
                </a:solidFill>
                <a:latin typeface="+mn-lt"/>
                <a:ea typeface="+mn-ea"/>
                <a:cs typeface="+mn-cs"/>
              </a:rPr>
              <a:t> fractures. </a:t>
            </a:r>
            <a:r>
              <a:rPr lang="es-CO" sz="1200" b="1" i="0" u="none" strike="noStrike" kern="1200" baseline="0" dirty="0" err="1">
                <a:solidFill>
                  <a:schemeClr val="tx1"/>
                </a:solidFill>
                <a:latin typeface="+mn-lt"/>
                <a:ea typeface="+mn-ea"/>
                <a:cs typeface="+mn-cs"/>
              </a:rPr>
              <a:t>Spine</a:t>
            </a:r>
            <a:r>
              <a:rPr lang="es-CO" sz="1200" b="1" i="0" u="none" strike="noStrike" kern="1200" baseline="0" dirty="0">
                <a:solidFill>
                  <a:schemeClr val="tx1"/>
                </a:solidFill>
                <a:latin typeface="+mn-lt"/>
                <a:ea typeface="+mn-ea"/>
                <a:cs typeface="+mn-cs"/>
              </a:rPr>
              <a:t> 37(11):</a:t>
            </a:r>
            <a:r>
              <a:rPr lang="es-CO" sz="1200" b="1" i="0" u="none" strike="noStrike" kern="1200" baseline="0" dirty="0" err="1">
                <a:solidFill>
                  <a:schemeClr val="tx1"/>
                </a:solidFill>
                <a:latin typeface="+mn-lt"/>
                <a:ea typeface="+mn-ea"/>
                <a:cs typeface="+mn-cs"/>
              </a:rPr>
              <a:t>E662</a:t>
            </a:r>
            <a:r>
              <a:rPr lang="es-CO" sz="1200" b="1" i="0" u="none" strike="noStrike" kern="1200" baseline="0" dirty="0">
                <a:solidFill>
                  <a:schemeClr val="tx1"/>
                </a:solidFill>
                <a:latin typeface="+mn-lt"/>
                <a:ea typeface="+mn-ea"/>
                <a:cs typeface="+mn-cs"/>
              </a:rPr>
              <a:t>–</a:t>
            </a:r>
            <a:r>
              <a:rPr lang="es-CO" sz="1200" b="1" i="0" u="none" strike="noStrike" kern="1200" baseline="0" dirty="0" err="1">
                <a:solidFill>
                  <a:schemeClr val="tx1"/>
                </a:solidFill>
                <a:latin typeface="+mn-lt"/>
                <a:ea typeface="+mn-ea"/>
                <a:cs typeface="+mn-cs"/>
              </a:rPr>
              <a:t>E667</a:t>
            </a:r>
            <a:endParaRPr lang="es-CO" altLang="es-CO" b="1" dirty="0">
              <a:latin typeface="Arial" panose="020B0604020202020204" pitchFamily="34" charset="0"/>
              <a:cs typeface="Arial" panose="020B0604020202020204" pitchFamily="34" charset="0"/>
            </a:endParaRPr>
          </a:p>
          <a:p>
            <a:endParaRPr lang="es-CO" altLang="es-CO" b="1" dirty="0">
              <a:latin typeface="Arial" panose="020B0604020202020204" pitchFamily="34" charset="0"/>
              <a:cs typeface="Arial" panose="020B0604020202020204" pitchFamily="34" charset="0"/>
            </a:endParaRPr>
          </a:p>
          <a:p>
            <a:r>
              <a:rPr lang="es-ES" dirty="0"/>
              <a:t>Sin embargo, no hay datos se presentaron sobre en qué momento del daño secuencia, surge la inestabilidad posterior. Con nuestro presente estudio, pretendimos aclarar y definir si hay un corte claro entre </a:t>
            </a:r>
            <a:r>
              <a:rPr lang="es-ES" dirty="0" err="1"/>
              <a:t>PLC</a:t>
            </a:r>
            <a:r>
              <a:rPr lang="es-ES" dirty="0"/>
              <a:t> intacto e interrumpido. Al analizar cada componente del </a:t>
            </a:r>
            <a:r>
              <a:rPr lang="es-ES" dirty="0" err="1"/>
              <a:t>PLC</a:t>
            </a:r>
            <a:r>
              <a:rPr lang="es-ES" dirty="0"/>
              <a:t> por separado con saturación de grasa </a:t>
            </a:r>
            <a:r>
              <a:rPr lang="es-ES" dirty="0" err="1"/>
              <a:t>MRI</a:t>
            </a:r>
            <a:r>
              <a:rPr lang="es-ES" dirty="0"/>
              <a:t> protocolo [15], podemos demostrar que un aislado </a:t>
            </a:r>
            <a:r>
              <a:rPr lang="es-ES" dirty="0" err="1"/>
              <a:t>suptura</a:t>
            </a:r>
            <a:r>
              <a:rPr lang="es-ES" dirty="0"/>
              <a:t> </a:t>
            </a:r>
            <a:r>
              <a:rPr lang="es-ES" dirty="0" err="1"/>
              <a:t>LSS</a:t>
            </a:r>
            <a:r>
              <a:rPr lang="es-ES" dirty="0"/>
              <a:t> </a:t>
            </a:r>
            <a:r>
              <a:rPr lang="es-ES" dirty="0" err="1"/>
              <a:t>prodce</a:t>
            </a:r>
            <a:r>
              <a:rPr lang="es-ES" dirty="0"/>
              <a:t> inestabilidad</a:t>
            </a:r>
            <a:r>
              <a:rPr lang="es-ES" baseline="0" dirty="0"/>
              <a:t> dado que </a:t>
            </a:r>
            <a:r>
              <a:rPr lang="es-ES" baseline="0" dirty="0" err="1"/>
              <a:t>generalemte</a:t>
            </a:r>
            <a:r>
              <a:rPr lang="es-ES" baseline="0" dirty="0"/>
              <a:t> tiene ruptura del </a:t>
            </a:r>
            <a:r>
              <a:rPr lang="es-ES" baseline="0" dirty="0" err="1"/>
              <a:t>ligamneto</a:t>
            </a:r>
            <a:r>
              <a:rPr lang="es-ES" baseline="0" dirty="0"/>
              <a:t> amarillo e </a:t>
            </a:r>
            <a:r>
              <a:rPr lang="es-ES" baseline="0" dirty="0" err="1"/>
              <a:t>interespinoso</a:t>
            </a:r>
            <a:r>
              <a:rPr lang="es-ES" baseline="0" dirty="0"/>
              <a:t>.</a:t>
            </a:r>
            <a:endParaRPr lang="es-CO" altLang="es-CO" dirty="0">
              <a:latin typeface="Arial" panose="020B0604020202020204" pitchFamily="34" charset="0"/>
              <a:cs typeface="Arial" panose="020B0604020202020204" pitchFamily="34" charset="0"/>
            </a:endParaRPr>
          </a:p>
        </p:txBody>
      </p:sp>
      <p:sp>
        <p:nvSpPr>
          <p:cNvPr id="6451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F5CEBC1-BF33-42E5-A77B-2208029DA8B5}" type="slidenum">
              <a:rPr lang="es-ES" altLang="es-CO"/>
              <a:pPr eaLnBrk="1" hangingPunct="1"/>
              <a:t>49</a:t>
            </a:fld>
            <a:endParaRPr lang="es-ES" altLang="es-CO"/>
          </a:p>
        </p:txBody>
      </p:sp>
    </p:spTree>
    <p:extLst>
      <p:ext uri="{BB962C8B-B14F-4D97-AF65-F5344CB8AC3E}">
        <p14:creationId xmlns:p14="http://schemas.microsoft.com/office/powerpoint/2010/main" val="15604424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a:ln/>
        </p:spPr>
      </p:sp>
      <p:sp>
        <p:nvSpPr>
          <p:cNvPr id="645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dirty="0" err="1"/>
              <a:t>Pizones</a:t>
            </a:r>
            <a:r>
              <a:rPr lang="es-ES" dirty="0"/>
              <a:t> et al. han descrito un progresivo secuencia de ruptura de los diferentes componentes del </a:t>
            </a:r>
            <a:r>
              <a:rPr lang="es-ES" dirty="0" err="1"/>
              <a:t>PLC</a:t>
            </a:r>
            <a:r>
              <a:rPr lang="es-ES" dirty="0"/>
              <a:t> como progresan las fuerzas traumáticas, comenzando con la </a:t>
            </a:r>
            <a:r>
              <a:rPr lang="es-ES" dirty="0" err="1"/>
              <a:t>diástasis</a:t>
            </a:r>
            <a:r>
              <a:rPr lang="es-ES" dirty="0"/>
              <a:t> de FC, luego edema </a:t>
            </a:r>
            <a:r>
              <a:rPr lang="es-ES" dirty="0" err="1"/>
              <a:t>ISL</a:t>
            </a:r>
            <a:r>
              <a:rPr lang="es-ES" dirty="0"/>
              <a:t>, progresando a desprendimiento / ruptura de SSL y finalmente la interrupción de </a:t>
            </a:r>
            <a:r>
              <a:rPr lang="es-ES" dirty="0" err="1"/>
              <a:t>ISL</a:t>
            </a:r>
            <a:r>
              <a:rPr lang="es-ES" dirty="0"/>
              <a:t> y </a:t>
            </a:r>
            <a:r>
              <a:rPr lang="es-ES" dirty="0" err="1"/>
              <a:t>LF</a:t>
            </a:r>
            <a:r>
              <a:rPr lang="es-ES" dirty="0"/>
              <a:t> [10].</a:t>
            </a:r>
            <a:r>
              <a:rPr lang="es-CO" altLang="es-CO" dirty="0">
                <a:latin typeface="Arial" panose="020B0604020202020204" pitchFamily="34" charset="0"/>
                <a:cs typeface="Arial" panose="020B0604020202020204" pitchFamily="34" charset="0"/>
              </a:rPr>
              <a:t> </a:t>
            </a:r>
          </a:p>
          <a:p>
            <a:r>
              <a:rPr lang="es-CO" sz="1200" b="1" i="0" u="none" strike="noStrike" kern="1200" baseline="0" dirty="0" err="1">
                <a:solidFill>
                  <a:schemeClr val="tx1"/>
                </a:solidFill>
                <a:latin typeface="+mn-lt"/>
                <a:ea typeface="+mn-ea"/>
                <a:cs typeface="+mn-cs"/>
              </a:rPr>
              <a:t>Pizones</a:t>
            </a:r>
            <a:r>
              <a:rPr lang="es-CO" sz="1200" b="1" i="0" u="none" strike="noStrike" kern="1200" baseline="0" dirty="0">
                <a:solidFill>
                  <a:schemeClr val="tx1"/>
                </a:solidFill>
                <a:latin typeface="+mn-lt"/>
                <a:ea typeface="+mn-ea"/>
                <a:cs typeface="+mn-cs"/>
              </a:rPr>
              <a:t> J, Izquierdo E, </a:t>
            </a:r>
            <a:r>
              <a:rPr lang="es-CO" sz="1200" b="1" i="0" u="none" strike="noStrike" kern="1200" baseline="0" dirty="0" err="1">
                <a:solidFill>
                  <a:schemeClr val="tx1"/>
                </a:solidFill>
                <a:latin typeface="+mn-lt"/>
                <a:ea typeface="+mn-ea"/>
                <a:cs typeface="+mn-cs"/>
              </a:rPr>
              <a:t>Sa´nchez</a:t>
            </a:r>
            <a:r>
              <a:rPr lang="es-CO" sz="1200" b="1" i="0" u="none" strike="noStrike" kern="1200" baseline="0" dirty="0">
                <a:solidFill>
                  <a:schemeClr val="tx1"/>
                </a:solidFill>
                <a:latin typeface="+mn-lt"/>
                <a:ea typeface="+mn-ea"/>
                <a:cs typeface="+mn-cs"/>
              </a:rPr>
              <a:t>-Mariscal F, </a:t>
            </a:r>
            <a:r>
              <a:rPr lang="es-CO" sz="1200" b="1" i="0" u="none" strike="noStrike" kern="1200" baseline="0" dirty="0" err="1">
                <a:solidFill>
                  <a:schemeClr val="tx1"/>
                </a:solidFill>
                <a:latin typeface="+mn-lt"/>
                <a:ea typeface="+mn-ea"/>
                <a:cs typeface="+mn-cs"/>
              </a:rPr>
              <a:t>Zu´n˜iga</a:t>
            </a:r>
            <a:r>
              <a:rPr lang="es-CO" sz="1200" b="1" i="0" u="none" strike="noStrike" kern="1200" baseline="0" dirty="0">
                <a:solidFill>
                  <a:schemeClr val="tx1"/>
                </a:solidFill>
                <a:latin typeface="+mn-lt"/>
                <a:ea typeface="+mn-ea"/>
                <a:cs typeface="+mn-cs"/>
              </a:rPr>
              <a:t> L, A ´ </a:t>
            </a:r>
            <a:r>
              <a:rPr lang="es-CO" sz="1200" b="1" i="0" u="none" strike="noStrike" kern="1200" baseline="0" dirty="0" err="1">
                <a:solidFill>
                  <a:schemeClr val="tx1"/>
                </a:solidFill>
                <a:latin typeface="+mn-lt"/>
                <a:ea typeface="+mn-ea"/>
                <a:cs typeface="+mn-cs"/>
              </a:rPr>
              <a:t>lvarez</a:t>
            </a:r>
            <a:r>
              <a:rPr lang="es-CO" sz="1200" b="1" i="0" u="none" strike="noStrike" kern="1200" baseline="0" dirty="0">
                <a:solidFill>
                  <a:schemeClr val="tx1"/>
                </a:solidFill>
                <a:latin typeface="+mn-lt"/>
                <a:ea typeface="+mn-ea"/>
                <a:cs typeface="+mn-cs"/>
              </a:rPr>
              <a:t> P,</a:t>
            </a:r>
          </a:p>
          <a:p>
            <a:r>
              <a:rPr lang="en-US" sz="1200" b="1" i="0" u="none" strike="noStrike" kern="1200" baseline="0" dirty="0" err="1">
                <a:solidFill>
                  <a:schemeClr val="tx1"/>
                </a:solidFill>
                <a:latin typeface="+mn-lt"/>
                <a:ea typeface="+mn-ea"/>
                <a:cs typeface="+mn-cs"/>
              </a:rPr>
              <a:t>Go´mez</a:t>
            </a:r>
            <a:r>
              <a:rPr lang="en-US" sz="1200" b="1" i="0" u="none" strike="noStrike" kern="1200" baseline="0" dirty="0">
                <a:solidFill>
                  <a:schemeClr val="tx1"/>
                </a:solidFill>
                <a:latin typeface="+mn-lt"/>
                <a:ea typeface="+mn-ea"/>
                <a:cs typeface="+mn-cs"/>
              </a:rPr>
              <a:t>-Rice A (2012) Sequential damage assessment of the</a:t>
            </a:r>
          </a:p>
          <a:p>
            <a:r>
              <a:rPr lang="en-US" sz="1200" b="1" i="0" u="none" strike="noStrike" kern="1200" baseline="0" dirty="0">
                <a:solidFill>
                  <a:schemeClr val="tx1"/>
                </a:solidFill>
                <a:latin typeface="+mn-lt"/>
                <a:ea typeface="+mn-ea"/>
                <a:cs typeface="+mn-cs"/>
              </a:rPr>
              <a:t>different components of the posterior ligamentous complex after</a:t>
            </a:r>
          </a:p>
          <a:p>
            <a:r>
              <a:rPr lang="en-US" sz="1200" b="1" i="0" u="none" strike="noStrike" kern="1200" baseline="0" dirty="0">
                <a:solidFill>
                  <a:schemeClr val="tx1"/>
                </a:solidFill>
                <a:latin typeface="+mn-lt"/>
                <a:ea typeface="+mn-ea"/>
                <a:cs typeface="+mn-cs"/>
              </a:rPr>
              <a:t>magnetic resonance imaging interpretation. Prospective study 74</a:t>
            </a:r>
          </a:p>
          <a:p>
            <a:r>
              <a:rPr lang="es-CO" sz="1200" b="1" i="0" u="none" strike="noStrike" kern="1200" baseline="0" dirty="0" err="1">
                <a:solidFill>
                  <a:schemeClr val="tx1"/>
                </a:solidFill>
                <a:latin typeface="+mn-lt"/>
                <a:ea typeface="+mn-ea"/>
                <a:cs typeface="+mn-cs"/>
              </a:rPr>
              <a:t>traumatic</a:t>
            </a:r>
            <a:r>
              <a:rPr lang="es-CO" sz="1200" b="1" i="0" u="none" strike="noStrike" kern="1200" baseline="0" dirty="0">
                <a:solidFill>
                  <a:schemeClr val="tx1"/>
                </a:solidFill>
                <a:latin typeface="+mn-lt"/>
                <a:ea typeface="+mn-ea"/>
                <a:cs typeface="+mn-cs"/>
              </a:rPr>
              <a:t> fractures. </a:t>
            </a:r>
            <a:r>
              <a:rPr lang="es-CO" sz="1200" b="1" i="0" u="none" strike="noStrike" kern="1200" baseline="0" dirty="0" err="1">
                <a:solidFill>
                  <a:schemeClr val="tx1"/>
                </a:solidFill>
                <a:latin typeface="+mn-lt"/>
                <a:ea typeface="+mn-ea"/>
                <a:cs typeface="+mn-cs"/>
              </a:rPr>
              <a:t>Spine</a:t>
            </a:r>
            <a:r>
              <a:rPr lang="es-CO" sz="1200" b="1" i="0" u="none" strike="noStrike" kern="1200" baseline="0" dirty="0">
                <a:solidFill>
                  <a:schemeClr val="tx1"/>
                </a:solidFill>
                <a:latin typeface="+mn-lt"/>
                <a:ea typeface="+mn-ea"/>
                <a:cs typeface="+mn-cs"/>
              </a:rPr>
              <a:t> 37(11):</a:t>
            </a:r>
            <a:r>
              <a:rPr lang="es-CO" sz="1200" b="1" i="0" u="none" strike="noStrike" kern="1200" baseline="0" dirty="0" err="1">
                <a:solidFill>
                  <a:schemeClr val="tx1"/>
                </a:solidFill>
                <a:latin typeface="+mn-lt"/>
                <a:ea typeface="+mn-ea"/>
                <a:cs typeface="+mn-cs"/>
              </a:rPr>
              <a:t>E662</a:t>
            </a:r>
            <a:r>
              <a:rPr lang="es-CO" sz="1200" b="1" i="0" u="none" strike="noStrike" kern="1200" baseline="0" dirty="0">
                <a:solidFill>
                  <a:schemeClr val="tx1"/>
                </a:solidFill>
                <a:latin typeface="+mn-lt"/>
                <a:ea typeface="+mn-ea"/>
                <a:cs typeface="+mn-cs"/>
              </a:rPr>
              <a:t>–</a:t>
            </a:r>
            <a:r>
              <a:rPr lang="es-CO" sz="1200" b="1" i="0" u="none" strike="noStrike" kern="1200" baseline="0" dirty="0" err="1">
                <a:solidFill>
                  <a:schemeClr val="tx1"/>
                </a:solidFill>
                <a:latin typeface="+mn-lt"/>
                <a:ea typeface="+mn-ea"/>
                <a:cs typeface="+mn-cs"/>
              </a:rPr>
              <a:t>E667</a:t>
            </a:r>
            <a:endParaRPr lang="es-CO" altLang="es-CO" b="1" dirty="0">
              <a:latin typeface="Arial" panose="020B0604020202020204" pitchFamily="34" charset="0"/>
              <a:cs typeface="Arial" panose="020B0604020202020204" pitchFamily="34" charset="0"/>
            </a:endParaRPr>
          </a:p>
          <a:p>
            <a:endParaRPr lang="es-CO" altLang="es-CO" b="1" dirty="0">
              <a:latin typeface="Arial" panose="020B0604020202020204" pitchFamily="34" charset="0"/>
              <a:cs typeface="Arial" panose="020B0604020202020204" pitchFamily="34" charset="0"/>
            </a:endParaRPr>
          </a:p>
          <a:p>
            <a:r>
              <a:rPr lang="es-ES" dirty="0"/>
              <a:t>Sin embargo, no hay datos se presentaron sobre en qué momento del daño secuencia, surge la inestabilidad posterior. Con nuestro presente estudio, pretendimos aclarar y definir si hay un corte claro entre </a:t>
            </a:r>
            <a:r>
              <a:rPr lang="es-ES" dirty="0" err="1"/>
              <a:t>PLC</a:t>
            </a:r>
            <a:r>
              <a:rPr lang="es-ES" dirty="0"/>
              <a:t> intacto e interrumpido. Al analizar cada componente del </a:t>
            </a:r>
            <a:r>
              <a:rPr lang="es-ES" dirty="0" err="1"/>
              <a:t>PLC</a:t>
            </a:r>
            <a:r>
              <a:rPr lang="es-ES" dirty="0"/>
              <a:t> por separado con saturación de grasa </a:t>
            </a:r>
            <a:r>
              <a:rPr lang="es-ES" dirty="0" err="1"/>
              <a:t>MRI</a:t>
            </a:r>
            <a:r>
              <a:rPr lang="es-ES" dirty="0"/>
              <a:t> protocolo [15], podemos demostrar que un aislado </a:t>
            </a:r>
            <a:r>
              <a:rPr lang="es-ES" dirty="0" err="1"/>
              <a:t>suptura</a:t>
            </a:r>
            <a:r>
              <a:rPr lang="es-ES" dirty="0"/>
              <a:t> </a:t>
            </a:r>
            <a:r>
              <a:rPr lang="es-ES" dirty="0" err="1"/>
              <a:t>LSS</a:t>
            </a:r>
            <a:r>
              <a:rPr lang="es-ES" dirty="0"/>
              <a:t> </a:t>
            </a:r>
            <a:r>
              <a:rPr lang="es-ES" dirty="0" err="1"/>
              <a:t>prodce</a:t>
            </a:r>
            <a:r>
              <a:rPr lang="es-ES" dirty="0"/>
              <a:t> inestabilidad</a:t>
            </a:r>
            <a:r>
              <a:rPr lang="es-ES" baseline="0" dirty="0"/>
              <a:t> dado que </a:t>
            </a:r>
            <a:r>
              <a:rPr lang="es-ES" baseline="0" dirty="0" err="1"/>
              <a:t>generalemte</a:t>
            </a:r>
            <a:r>
              <a:rPr lang="es-ES" baseline="0" dirty="0"/>
              <a:t> tiene ruptura del </a:t>
            </a:r>
            <a:r>
              <a:rPr lang="es-ES" baseline="0" dirty="0" err="1"/>
              <a:t>ligamneto</a:t>
            </a:r>
            <a:r>
              <a:rPr lang="es-ES" baseline="0" dirty="0"/>
              <a:t> amarillo e </a:t>
            </a:r>
            <a:r>
              <a:rPr lang="es-ES" baseline="0" dirty="0" err="1"/>
              <a:t>interespinoso</a:t>
            </a:r>
            <a:r>
              <a:rPr lang="es-ES" baseline="0" dirty="0"/>
              <a:t>.</a:t>
            </a:r>
            <a:endParaRPr lang="es-CO" altLang="es-CO" dirty="0">
              <a:latin typeface="Arial" panose="020B0604020202020204" pitchFamily="34" charset="0"/>
              <a:cs typeface="Arial" panose="020B0604020202020204" pitchFamily="34" charset="0"/>
            </a:endParaRPr>
          </a:p>
        </p:txBody>
      </p:sp>
      <p:sp>
        <p:nvSpPr>
          <p:cNvPr id="6451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F5CEBC1-BF33-42E5-A77B-2208029DA8B5}" type="slidenum">
              <a:rPr lang="es-ES" altLang="es-CO"/>
              <a:pPr eaLnBrk="1" hangingPunct="1"/>
              <a:t>50</a:t>
            </a:fld>
            <a:endParaRPr lang="es-ES" altLang="es-CO"/>
          </a:p>
        </p:txBody>
      </p:sp>
    </p:spTree>
    <p:extLst>
      <p:ext uri="{BB962C8B-B14F-4D97-AF65-F5344CB8AC3E}">
        <p14:creationId xmlns:p14="http://schemas.microsoft.com/office/powerpoint/2010/main" val="10206773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Resumen Diseño del estudio: revisión narrativa. Objetivo: existe una fuerte justificación biológica para realizar una descompresión temprana después de una lesión traumática de la médula espinal (LME). Con un Aumentando la base de evidencia clínica, la mayoría de los cirujanos de columna a nivel internacional ahora favorecen la descompresión temprana para la mayoría de las LME pacientes; sin embargo, quedan varias preguntas pertinentes en torno a esta terapia. Métodos: una revisión narrativa que evalúa el estado de la cirugía temprana para LME. En particular, abordamos las siguientes preguntas: (1) ¿Qué pacientes se beneficiarán más de la cirugía temprana? 2) ¿Cuál es el umbral de tiempo más apropiado que define temprano ¿cirugía? Resultados: aunque existe heterogeneidad, la evidencia generalmente parece apoyar la cirugía temprana. Si bien existe la mejor evidencia para LME cervical, no hay datos suficientes para respaldar un efecto diferencial para la cirugía temprana según el nivel neurológico o la lesión gravedad. Al comparar los umbrales para definir la cirugía temprana versus la tardía, incluido un umbral posterior (48-72 horas), un umbral (24 horas) y un umbral ultra temprano (8-12 horas): los 2 puntos de tiempo anteriores parecen estar asociados con el mayor potencial para mejores resultados. Sin embargo, la logística </a:t>
            </a:r>
            <a:r>
              <a:rPr lang="es-ES" dirty="0" err="1"/>
              <a:t>prehospitalaria</a:t>
            </a:r>
            <a:r>
              <a:rPr lang="es-ES" dirty="0"/>
              <a:t> y hospitalaria existente plantea barreras para la cirugía temprana en un proporción de pacientes. Se proporciona una descripción general de las recomendaciones de las directrices recientes de </a:t>
            </a:r>
            <a:r>
              <a:rPr lang="es-ES" dirty="0" err="1"/>
              <a:t>AOSpine</a:t>
            </a:r>
            <a:r>
              <a:rPr lang="es-ES" dirty="0"/>
              <a:t>. Conclusión: a pesar de la creciente aceptación de la cirugía temprana después de la LME, se necesita más investigación para (1) identificar subgrupos de pacientes que pueden obtener un beneficio particular, en particular para desarrollar enfoques más basados ​​en la evidencia para el cordón central síndrome y (2) investigan la eficacia y la viabilidad de la cirugía ultra temprana que se dirige a plazos más agresivos.</a:t>
            </a:r>
          </a:p>
          <a:p>
            <a:endParaRPr lang="es-ES" dirty="0"/>
          </a:p>
          <a:p>
            <a:r>
              <a:rPr lang="es-ES" b="1" dirty="0"/>
              <a:t>Pautas basadas en evidencia</a:t>
            </a:r>
          </a:p>
          <a:p>
            <a:endParaRPr lang="es-ES" dirty="0"/>
          </a:p>
          <a:p>
            <a:r>
              <a:rPr lang="es-ES" dirty="0"/>
              <a:t>En un esfuerzo por destilar la evidencia existente en una práctica y formato utilizable para los médicos, el momento de la cirugía se incluyó como 1 de los 6 temas cubiertos en el 2017 </a:t>
            </a:r>
            <a:r>
              <a:rPr lang="es-ES" dirty="0" err="1"/>
              <a:t>AOSpine</a:t>
            </a:r>
            <a:r>
              <a:rPr lang="es-ES" dirty="0"/>
              <a:t> </a:t>
            </a:r>
            <a:r>
              <a:rPr lang="es-ES" dirty="0" err="1"/>
              <a:t>Evidence</a:t>
            </a:r>
            <a:r>
              <a:rPr lang="es-ES" dirty="0"/>
              <a:t> </a:t>
            </a:r>
            <a:r>
              <a:rPr lang="es-ES" dirty="0" err="1"/>
              <a:t>Based</a:t>
            </a:r>
            <a:r>
              <a:rPr lang="es-ES" dirty="0"/>
              <a:t> Pautas para el tratamiento de la lesión aguda de la médula </a:t>
            </a:r>
            <a:r>
              <a:rPr lang="es-ES" dirty="0" err="1"/>
              <a:t>espinal40</a:t>
            </a:r>
            <a:r>
              <a:rPr lang="es-ES" dirty="0"/>
              <a:t>. Estas pautas se ensamblaron utilizando la calificación de recomendaciones Evaluación, desarrollo y evaluación (GRADE) proceso y fueron supervisados ​​por una directriz multidisciplinaria comité de desarrollo. Sobre el tema del tiempo quirúrgico, basado en extensa revisión de la </a:t>
            </a:r>
            <a:r>
              <a:rPr lang="es-ES" dirty="0" err="1"/>
              <a:t>literatura41</a:t>
            </a:r>
            <a:r>
              <a:rPr lang="es-ES" dirty="0"/>
              <a:t> y posterior estructuración rigurosa evaluación por el comité, la directriz dice: "sugerimos que la cirugía temprana (24 horas después de la LME) se ofrezca como opción para pacientes adultos con LME aguda independientemente del nivel. (Grado: Recomendación débil, evidencia baja). El uso de la palabra. "Sugerir" en lugar de "recomendar", junto con "grado: débil recomendación "destaca las discusiones anteriores; Aunque el la evidencia generalmente respalda la cirugía temprana, la mayoría de las El cuerpo de evidencia es de baja calidad, parte de la literatura es conflictiva, y queda una cantidad de preguntas sin respuesta. Resumen La opinión quirúrgica internacional existente parece apoyar el principio de cirugía precoz después de LME traumática. Mientras que el mejor La evidencia de esta práctica involucra a pacientes con LME cervical, no hay pruebas suficientes para respaldar un efecto diferencial para cirugía temprana según el nivel neurológico de la lesión o gravedad de la lesión Se necesita más trabajo para identificar subgrupos de pacientes que pueden obtener un beneficio particular: específicamente para desarrollar más consistente y basado en evidencia enfoques para manejar el síndrome del cordón central. Cuando se considera los diversos umbrales en la literatura, parece que hay Aumento de la evidencia clínica que respalde la preclínica previa trabajo, que descomprimir la médula espinal temprano después de la lesión puede confieren beneficio clínico. Esto se destaca por los estudios que muestran mejores resultados neurológicos en aquellos que reciben temprano (&lt;24 horas) y cirugía ultra temprana (&lt;8-12 horas). En el presente, la logística </a:t>
            </a:r>
            <a:r>
              <a:rPr lang="es-ES" dirty="0" err="1"/>
              <a:t>prehospitalaria</a:t>
            </a:r>
            <a:r>
              <a:rPr lang="es-ES" dirty="0"/>
              <a:t> y hospitalaria existente parece plantear barreras a cirugía temprana en una proporción significativa de pacientes; como La evidencia continúa acumulándose apoyando esta práctica, modificaciones para el transporte y la atención temprana pueden ser necesarios para garantizar Acceso oportuno a la descompresión quirúrgica para pacientes con LME.</a:t>
            </a:r>
            <a:endParaRPr lang="es-CO" dirty="0"/>
          </a:p>
        </p:txBody>
      </p:sp>
      <p:sp>
        <p:nvSpPr>
          <p:cNvPr id="4" name="Marcador de número de diapositiva 3"/>
          <p:cNvSpPr>
            <a:spLocks noGrp="1"/>
          </p:cNvSpPr>
          <p:nvPr>
            <p:ph type="sldNum" sz="quarter" idx="10"/>
          </p:nvPr>
        </p:nvSpPr>
        <p:spPr/>
        <p:txBody>
          <a:bodyPr/>
          <a:lstStyle/>
          <a:p>
            <a:fld id="{E0F4387F-6836-4C8F-8241-6058686C45CA}" type="slidenum">
              <a:rPr lang="es-CO" smtClean="0"/>
              <a:t>52</a:t>
            </a:fld>
            <a:endParaRPr lang="es-CO"/>
          </a:p>
        </p:txBody>
      </p:sp>
    </p:spTree>
    <p:extLst>
      <p:ext uri="{BB962C8B-B14F-4D97-AF65-F5344CB8AC3E}">
        <p14:creationId xmlns:p14="http://schemas.microsoft.com/office/powerpoint/2010/main" val="18054567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En Resumen…. ¿Cuál es el </a:t>
            </a:r>
            <a:r>
              <a:rPr lang="es-CO" dirty="0" err="1"/>
              <a:t>Tratatamiento</a:t>
            </a:r>
            <a:r>
              <a:rPr lang="es-CO" dirty="0"/>
              <a:t>?</a:t>
            </a:r>
          </a:p>
        </p:txBody>
      </p:sp>
      <p:sp>
        <p:nvSpPr>
          <p:cNvPr id="4" name="Marcador de número de diapositiva 3"/>
          <p:cNvSpPr>
            <a:spLocks noGrp="1"/>
          </p:cNvSpPr>
          <p:nvPr>
            <p:ph type="sldNum" sz="quarter" idx="10"/>
          </p:nvPr>
        </p:nvSpPr>
        <p:spPr/>
        <p:txBody>
          <a:bodyPr/>
          <a:lstStyle/>
          <a:p>
            <a:fld id="{E0F4387F-6836-4C8F-8241-6058686C45CA}" type="slidenum">
              <a:rPr lang="es-CO" smtClean="0"/>
              <a:t>53</a:t>
            </a:fld>
            <a:endParaRPr lang="es-CO"/>
          </a:p>
        </p:txBody>
      </p:sp>
    </p:spTree>
    <p:extLst>
      <p:ext uri="{BB962C8B-B14F-4D97-AF65-F5344CB8AC3E}">
        <p14:creationId xmlns:p14="http://schemas.microsoft.com/office/powerpoint/2010/main" val="14896336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A: </a:t>
            </a:r>
            <a:r>
              <a:rPr lang="es-CO" dirty="0" err="1"/>
              <a:t>LLA</a:t>
            </a:r>
            <a:r>
              <a:rPr lang="es-CO" dirty="0"/>
              <a:t> – CUERPO – DISCO</a:t>
            </a:r>
          </a:p>
          <a:p>
            <a:r>
              <a:rPr lang="es-CO" dirty="0"/>
              <a:t>M: </a:t>
            </a:r>
            <a:r>
              <a:rPr lang="es-CO" dirty="0" err="1"/>
              <a:t>LLP</a:t>
            </a:r>
            <a:r>
              <a:rPr lang="es-CO" dirty="0"/>
              <a:t> – CUERPO </a:t>
            </a:r>
            <a:r>
              <a:rPr lang="es-CO"/>
              <a:t>- DISCO</a:t>
            </a:r>
          </a:p>
          <a:p>
            <a:r>
              <a:rPr lang="es-CO" dirty="0"/>
              <a:t>P: CLP</a:t>
            </a:r>
            <a:r>
              <a:rPr lang="es-CO" baseline="0" dirty="0"/>
              <a:t> – TRANSVERSAS – ESPINOSAS</a:t>
            </a:r>
          </a:p>
        </p:txBody>
      </p:sp>
      <p:sp>
        <p:nvSpPr>
          <p:cNvPr id="4" name="Marcador de número de diapositiva 3"/>
          <p:cNvSpPr>
            <a:spLocks noGrp="1"/>
          </p:cNvSpPr>
          <p:nvPr>
            <p:ph type="sldNum" sz="quarter" idx="10"/>
          </p:nvPr>
        </p:nvSpPr>
        <p:spPr/>
        <p:txBody>
          <a:bodyPr/>
          <a:lstStyle/>
          <a:p>
            <a:fld id="{1FE27B19-7399-4509-B357-BB05A8013768}" type="slidenum">
              <a:rPr lang="es-CO" smtClean="0"/>
              <a:t>55</a:t>
            </a:fld>
            <a:endParaRPr lang="es-CO"/>
          </a:p>
        </p:txBody>
      </p:sp>
    </p:spTree>
    <p:extLst>
      <p:ext uri="{BB962C8B-B14F-4D97-AF65-F5344CB8AC3E}">
        <p14:creationId xmlns:p14="http://schemas.microsoft.com/office/powerpoint/2010/main" val="471944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1" i="0" u="none" strike="noStrike" kern="1200" baseline="0" dirty="0" err="1">
                <a:solidFill>
                  <a:schemeClr val="tx1"/>
                </a:solidFill>
                <a:latin typeface="+mn-lt"/>
                <a:ea typeface="+mn-ea"/>
                <a:cs typeface="+mn-cs"/>
              </a:rPr>
              <a:t>Complication</a:t>
            </a:r>
            <a:r>
              <a:rPr lang="es-CO" sz="1200" b="1" i="0" u="none" strike="noStrike" kern="1200" baseline="0" dirty="0">
                <a:solidFill>
                  <a:schemeClr val="tx1"/>
                </a:solidFill>
                <a:latin typeface="+mn-lt"/>
                <a:ea typeface="+mn-ea"/>
                <a:cs typeface="+mn-cs"/>
              </a:rPr>
              <a:t> </a:t>
            </a:r>
            <a:r>
              <a:rPr lang="es-CO" sz="1200" b="1" i="0" u="none" strike="noStrike" kern="1200" baseline="0" dirty="0" err="1">
                <a:solidFill>
                  <a:schemeClr val="tx1"/>
                </a:solidFill>
                <a:latin typeface="+mn-lt"/>
                <a:ea typeface="+mn-ea"/>
                <a:cs typeface="+mn-cs"/>
              </a:rPr>
              <a:t>Avoidance</a:t>
            </a:r>
            <a:r>
              <a:rPr lang="es-CO" sz="1200" b="1" i="0" u="none" strike="noStrike" kern="1200" baseline="0" dirty="0">
                <a:solidFill>
                  <a:schemeClr val="tx1"/>
                </a:solidFill>
                <a:latin typeface="+mn-lt"/>
                <a:ea typeface="+mn-ea"/>
                <a:cs typeface="+mn-cs"/>
              </a:rPr>
              <a:t>: </a:t>
            </a:r>
            <a:r>
              <a:rPr lang="es-CO" sz="1200" b="1" i="0" u="none" strike="noStrike" kern="1200" baseline="0" dirty="0" err="1">
                <a:solidFill>
                  <a:schemeClr val="tx1"/>
                </a:solidFill>
                <a:latin typeface="+mn-lt"/>
                <a:ea typeface="+mn-ea"/>
                <a:cs typeface="+mn-cs"/>
              </a:rPr>
              <a:t>Thoracolumbar</a:t>
            </a:r>
            <a:r>
              <a:rPr lang="es-CO" sz="1200" b="1" i="0" u="none" strike="noStrike" kern="1200" baseline="0" dirty="0">
                <a:solidFill>
                  <a:schemeClr val="tx1"/>
                </a:solidFill>
                <a:latin typeface="+mn-lt"/>
                <a:ea typeface="+mn-ea"/>
                <a:cs typeface="+mn-cs"/>
              </a:rPr>
              <a:t> and Lumbar </a:t>
            </a:r>
            <a:r>
              <a:rPr lang="es-CO" sz="1200" b="1" i="0" u="none" strike="noStrike" kern="1200" baseline="0" dirty="0" err="1">
                <a:solidFill>
                  <a:schemeClr val="tx1"/>
                </a:solidFill>
                <a:latin typeface="+mn-lt"/>
                <a:ea typeface="+mn-ea"/>
                <a:cs typeface="+mn-cs"/>
              </a:rPr>
              <a:t>Burst</a:t>
            </a:r>
            <a:r>
              <a:rPr lang="es-CO" sz="1200" b="1" i="0" u="none" strike="noStrike" kern="1200" baseline="0" dirty="0">
                <a:solidFill>
                  <a:schemeClr val="tx1"/>
                </a:solidFill>
                <a:latin typeface="+mn-lt"/>
                <a:ea typeface="+mn-ea"/>
                <a:cs typeface="+mn-cs"/>
              </a:rPr>
              <a:t> Fractures. </a:t>
            </a:r>
            <a:r>
              <a:rPr lang="de-DE" sz="1200" b="1" i="0" u="none" strike="noStrike" kern="1200" baseline="0" dirty="0">
                <a:solidFill>
                  <a:schemeClr val="tx1"/>
                </a:solidFill>
                <a:latin typeface="+mn-lt"/>
                <a:ea typeface="+mn-ea"/>
                <a:cs typeface="+mn-cs"/>
              </a:rPr>
              <a:t>Neurosurg Clin N Am 2006; (17): 377–388.</a:t>
            </a:r>
            <a:endParaRPr lang="es-CO"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Of the 79,000 spinal fractures that occur in the</a:t>
            </a:r>
          </a:p>
          <a:p>
            <a:r>
              <a:rPr lang="en-US" sz="1200" b="0" i="0" u="none" strike="noStrike" kern="1200" baseline="0" dirty="0">
                <a:solidFill>
                  <a:schemeClr val="tx1"/>
                </a:solidFill>
                <a:latin typeface="+mn-lt"/>
                <a:ea typeface="+mn-ea"/>
                <a:cs typeface="+mn-cs"/>
              </a:rPr>
              <a:t>United States each year [1], 72.5% involve the thoracic</a:t>
            </a:r>
          </a:p>
          <a:p>
            <a:r>
              <a:rPr lang="en-US" sz="1200" b="0" i="0" u="none" strike="noStrike" kern="1200" baseline="0" dirty="0">
                <a:solidFill>
                  <a:schemeClr val="tx1"/>
                </a:solidFill>
                <a:latin typeface="+mn-lt"/>
                <a:ea typeface="+mn-ea"/>
                <a:cs typeface="+mn-cs"/>
              </a:rPr>
              <a:t>or lumbar spine [2]. The most common site of</a:t>
            </a:r>
          </a:p>
          <a:p>
            <a:r>
              <a:rPr lang="en-US" sz="1200" b="0" i="0" u="none" strike="noStrike" kern="1200" baseline="0" dirty="0">
                <a:solidFill>
                  <a:schemeClr val="tx1"/>
                </a:solidFill>
                <a:latin typeface="+mn-lt"/>
                <a:ea typeface="+mn-ea"/>
                <a:cs typeface="+mn-cs"/>
              </a:rPr>
              <a:t>injury is the thoracolumbar junction, which represents</a:t>
            </a:r>
          </a:p>
          <a:p>
            <a:r>
              <a:rPr lang="en-US" sz="1200" b="0" i="0" u="none" strike="noStrike" kern="1200" baseline="0" dirty="0">
                <a:solidFill>
                  <a:schemeClr val="tx1"/>
                </a:solidFill>
                <a:latin typeface="+mn-lt"/>
                <a:ea typeface="+mn-ea"/>
                <a:cs typeface="+mn-cs"/>
              </a:rPr>
              <a:t>a mechanical transition zone between the rigid</a:t>
            </a:r>
          </a:p>
          <a:p>
            <a:r>
              <a:rPr lang="en-US" sz="1200" b="0" i="0" u="none" strike="noStrike" kern="1200" baseline="0" dirty="0">
                <a:solidFill>
                  <a:schemeClr val="tx1"/>
                </a:solidFill>
                <a:latin typeface="+mn-lt"/>
                <a:ea typeface="+mn-ea"/>
                <a:cs typeface="+mn-cs"/>
              </a:rPr>
              <a:t>thoracic and the more mobile lumbar spine [3–5].</a:t>
            </a:r>
          </a:p>
          <a:p>
            <a:r>
              <a:rPr lang="en-US" sz="1200" b="0" i="0" u="none" strike="noStrike" kern="1200" baseline="0" dirty="0">
                <a:solidFill>
                  <a:schemeClr val="tx1"/>
                </a:solidFill>
                <a:latin typeface="+mn-lt"/>
                <a:ea typeface="+mn-ea"/>
                <a:cs typeface="+mn-cs"/>
              </a:rPr>
              <a:t>Notwithstanding the thoracolumbar junction, the</a:t>
            </a:r>
          </a:p>
          <a:p>
            <a:r>
              <a:rPr lang="en-US" sz="1200" b="0" i="0" u="none" strike="noStrike" kern="1200" baseline="0" dirty="0">
                <a:solidFill>
                  <a:schemeClr val="tx1"/>
                </a:solidFill>
                <a:latin typeface="+mn-lt"/>
                <a:ea typeface="+mn-ea"/>
                <a:cs typeface="+mn-cs"/>
              </a:rPr>
              <a:t>lumbar spine itself may be more prone to injury</a:t>
            </a:r>
          </a:p>
          <a:p>
            <a:r>
              <a:rPr lang="en-US" sz="1200" b="0" i="0" u="none" strike="noStrike" kern="1200" baseline="0" dirty="0">
                <a:solidFill>
                  <a:schemeClr val="tx1"/>
                </a:solidFill>
                <a:latin typeface="+mn-lt"/>
                <a:ea typeface="+mn-ea"/>
                <a:cs typeface="+mn-cs"/>
              </a:rPr>
              <a:t>than the thoracic spine. Anatomic explanations include</a:t>
            </a:r>
          </a:p>
          <a:p>
            <a:r>
              <a:rPr lang="en-US" sz="1200" b="0" i="0" u="none" strike="noStrike" kern="1200" baseline="0" dirty="0">
                <a:solidFill>
                  <a:schemeClr val="tx1"/>
                </a:solidFill>
                <a:latin typeface="+mn-lt"/>
                <a:ea typeface="+mn-ea"/>
                <a:cs typeface="+mn-cs"/>
              </a:rPr>
              <a:t>the lumbar spine’s absence of stabilizing articulations</a:t>
            </a:r>
          </a:p>
          <a:p>
            <a:r>
              <a:rPr lang="en-US" sz="1200" b="0" i="0" u="none" strike="noStrike" kern="1200" baseline="0" dirty="0">
                <a:solidFill>
                  <a:schemeClr val="tx1"/>
                </a:solidFill>
                <a:latin typeface="+mn-lt"/>
                <a:ea typeface="+mn-ea"/>
                <a:cs typeface="+mn-cs"/>
              </a:rPr>
              <a:t>with the ribs, </a:t>
            </a:r>
            <a:r>
              <a:rPr lang="en-US" sz="1200" b="0" i="0" u="none" strike="noStrike" kern="1200" baseline="0" dirty="0" err="1">
                <a:solidFill>
                  <a:schemeClr val="tx1"/>
                </a:solidFill>
                <a:latin typeface="+mn-lt"/>
                <a:ea typeface="+mn-ea"/>
                <a:cs typeface="+mn-cs"/>
              </a:rPr>
              <a:t>lordotic</a:t>
            </a:r>
            <a:r>
              <a:rPr lang="en-US" sz="1200" b="0" i="0" u="none" strike="noStrike" kern="1200" baseline="0" dirty="0">
                <a:solidFill>
                  <a:schemeClr val="tx1"/>
                </a:solidFill>
                <a:latin typeface="+mn-lt"/>
                <a:ea typeface="+mn-ea"/>
                <a:cs typeface="+mn-cs"/>
              </a:rPr>
              <a:t> posture, and</a:t>
            </a:r>
          </a:p>
          <a:p>
            <a:r>
              <a:rPr lang="en-US" sz="1200" b="0" i="0" u="none" strike="noStrike" kern="1200" baseline="0" dirty="0">
                <a:solidFill>
                  <a:schemeClr val="tx1"/>
                </a:solidFill>
                <a:latin typeface="+mn-lt"/>
                <a:ea typeface="+mn-ea"/>
                <a:cs typeface="+mn-cs"/>
              </a:rPr>
              <a:t>more </a:t>
            </a:r>
            <a:r>
              <a:rPr lang="en-US" sz="1200" b="0" i="0" u="none" strike="noStrike" kern="1200" baseline="0" dirty="0" err="1">
                <a:solidFill>
                  <a:schemeClr val="tx1"/>
                </a:solidFill>
                <a:latin typeface="+mn-lt"/>
                <a:ea typeface="+mn-ea"/>
                <a:cs typeface="+mn-cs"/>
              </a:rPr>
              <a:t>sagittally</a:t>
            </a:r>
            <a:r>
              <a:rPr lang="en-US" sz="1200" b="0" i="0" u="none" strike="noStrike" kern="1200" baseline="0" dirty="0">
                <a:solidFill>
                  <a:schemeClr val="tx1"/>
                </a:solidFill>
                <a:latin typeface="+mn-lt"/>
                <a:ea typeface="+mn-ea"/>
                <a:cs typeface="+mn-cs"/>
              </a:rPr>
              <a:t> oriented facet joints [6]. In contrast,</a:t>
            </a:r>
          </a:p>
          <a:p>
            <a:r>
              <a:rPr lang="en-US" sz="1200" b="0" i="0" u="none" strike="noStrike" kern="1200" baseline="0" dirty="0">
                <a:solidFill>
                  <a:schemeClr val="tx1"/>
                </a:solidFill>
                <a:latin typeface="+mn-lt"/>
                <a:ea typeface="+mn-ea"/>
                <a:cs typeface="+mn-cs"/>
              </a:rPr>
              <a:t>greater energy is required to produce an injury in</a:t>
            </a:r>
          </a:p>
          <a:p>
            <a:r>
              <a:rPr lang="en-US" sz="1200" b="0" i="0" u="none" strike="noStrike" kern="1200" baseline="0" dirty="0">
                <a:solidFill>
                  <a:schemeClr val="tx1"/>
                </a:solidFill>
                <a:latin typeface="+mn-lt"/>
                <a:ea typeface="+mn-ea"/>
                <a:cs typeface="+mn-cs"/>
              </a:rPr>
              <a:t>the more inherently stable thoracic spine, which</a:t>
            </a:r>
          </a:p>
          <a:p>
            <a:r>
              <a:rPr lang="en-US" sz="1200" b="0" i="0" u="none" strike="noStrike" kern="1200" baseline="0" dirty="0">
                <a:solidFill>
                  <a:schemeClr val="tx1"/>
                </a:solidFill>
                <a:latin typeface="+mn-lt"/>
                <a:ea typeface="+mn-ea"/>
                <a:cs typeface="+mn-cs"/>
              </a:rPr>
              <a:t>may help explain the higher rate of neurologic deficits</a:t>
            </a:r>
          </a:p>
          <a:p>
            <a:r>
              <a:rPr lang="en-US" sz="1200" b="0" i="0" u="none" strike="noStrike" kern="1200" baseline="0" dirty="0">
                <a:solidFill>
                  <a:schemeClr val="tx1"/>
                </a:solidFill>
                <a:latin typeface="+mn-lt"/>
                <a:ea typeface="+mn-ea"/>
                <a:cs typeface="+mn-cs"/>
              </a:rPr>
              <a:t>with fractures in this region [2,6]</a:t>
            </a:r>
            <a:endParaRPr lang="es-CO"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Common associated injuries, especially associated</a:t>
            </a:r>
          </a:p>
          <a:p>
            <a:r>
              <a:rPr lang="en-US" sz="1200" b="0" i="0" u="none" strike="noStrike" kern="1200" baseline="0" dirty="0">
                <a:solidFill>
                  <a:schemeClr val="tx1"/>
                </a:solidFill>
                <a:latin typeface="+mn-lt"/>
                <a:ea typeface="+mn-ea"/>
                <a:cs typeface="+mn-cs"/>
              </a:rPr>
              <a:t>with thoracic-level fractures, reflect the forces of blunt trauma</a:t>
            </a:r>
          </a:p>
          <a:p>
            <a:r>
              <a:rPr lang="en-US" sz="1200" b="0" i="0" u="none" strike="noStrike" kern="1200" baseline="0" dirty="0">
                <a:solidFill>
                  <a:schemeClr val="tx1"/>
                </a:solidFill>
                <a:latin typeface="+mn-lt"/>
                <a:ea typeface="+mn-ea"/>
                <a:cs typeface="+mn-cs"/>
              </a:rPr>
              <a:t>and rapid acceleration and deceleration: pneumothorax, </a:t>
            </a:r>
            <a:r>
              <a:rPr lang="en-US" sz="1200" b="0" i="0" u="none" strike="noStrike" kern="1200" baseline="0" dirty="0" err="1">
                <a:solidFill>
                  <a:schemeClr val="tx1"/>
                </a:solidFill>
                <a:latin typeface="+mn-lt"/>
                <a:ea typeface="+mn-ea"/>
                <a:cs typeface="+mn-cs"/>
              </a:rPr>
              <a:t>hemothorax</a:t>
            </a:r>
            <a:r>
              <a:rPr lang="en-US" sz="1200" b="0" i="0" u="none" strike="noStrike" kern="1200" baseline="0" dirty="0">
                <a:solidFill>
                  <a:schemeClr val="tx1"/>
                </a:solidFill>
                <a:latin typeface="+mn-lt"/>
                <a:ea typeface="+mn-ea"/>
                <a:cs typeface="+mn-cs"/>
              </a:rPr>
              <a:t>,</a:t>
            </a:r>
          </a:p>
          <a:p>
            <a:r>
              <a:rPr lang="es-CO" sz="1200" b="0" i="0" u="none" strike="noStrike" kern="1200" baseline="0" dirty="0" err="1">
                <a:solidFill>
                  <a:schemeClr val="tx1"/>
                </a:solidFill>
                <a:latin typeface="+mn-lt"/>
                <a:ea typeface="+mn-ea"/>
                <a:cs typeface="+mn-cs"/>
              </a:rPr>
              <a:t>rib</a:t>
            </a:r>
            <a:r>
              <a:rPr lang="es-CO" sz="1200" b="0" i="0" u="none" strike="noStrike" kern="1200" baseline="0" dirty="0">
                <a:solidFill>
                  <a:schemeClr val="tx1"/>
                </a:solidFill>
                <a:latin typeface="+mn-lt"/>
                <a:ea typeface="+mn-ea"/>
                <a:cs typeface="+mn-cs"/>
              </a:rPr>
              <a:t> fractures, </a:t>
            </a:r>
            <a:r>
              <a:rPr lang="es-CO" sz="1200" b="0" i="0" u="none" strike="noStrike" kern="1200" baseline="0" dirty="0" err="1">
                <a:solidFill>
                  <a:schemeClr val="tx1"/>
                </a:solidFill>
                <a:latin typeface="+mn-lt"/>
                <a:ea typeface="+mn-ea"/>
                <a:cs typeface="+mn-cs"/>
              </a:rPr>
              <a:t>bronchial</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disruption</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myocardial</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or</a:t>
            </a:r>
            <a:endParaRPr lang="es-CO"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pulmonary contusion, great vessel injuries, </a:t>
            </a:r>
            <a:r>
              <a:rPr lang="en-US" sz="1200" b="0" i="0" u="none" strike="noStrike" kern="1200" baseline="0" dirty="0" err="1">
                <a:solidFill>
                  <a:schemeClr val="tx1"/>
                </a:solidFill>
                <a:latin typeface="+mn-lt"/>
                <a:ea typeface="+mn-ea"/>
                <a:cs typeface="+mn-cs"/>
              </a:rPr>
              <a:t>hemopericardium</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cardiac tamponade, and diaphragmatic rupture. Seat-belt or</a:t>
            </a:r>
          </a:p>
          <a:p>
            <a:r>
              <a:rPr lang="en-US" sz="1200" b="0" i="0" u="none" strike="noStrike" kern="1200" baseline="0" dirty="0">
                <a:solidFill>
                  <a:schemeClr val="tx1"/>
                </a:solidFill>
                <a:latin typeface="+mn-lt"/>
                <a:ea typeface="+mn-ea"/>
                <a:cs typeface="+mn-cs"/>
              </a:rPr>
              <a:t>Chance fractures and classic flexion-distraction injuries are</a:t>
            </a:r>
          </a:p>
          <a:p>
            <a:r>
              <a:rPr lang="en-US" sz="1200" b="0" i="0" u="none" strike="noStrike" kern="1200" baseline="0" dirty="0">
                <a:solidFill>
                  <a:schemeClr val="tx1"/>
                </a:solidFill>
                <a:latin typeface="+mn-lt"/>
                <a:ea typeface="+mn-ea"/>
                <a:cs typeface="+mn-cs"/>
              </a:rPr>
              <a:t>often associated with visceral injuries both hollow and solid.</a:t>
            </a:r>
          </a:p>
          <a:p>
            <a:r>
              <a:rPr lang="en-US" sz="1200" b="0" i="0" u="none" strike="noStrike" kern="1200" baseline="0" dirty="0">
                <a:solidFill>
                  <a:schemeClr val="tx1"/>
                </a:solidFill>
                <a:latin typeface="+mn-lt"/>
                <a:ea typeface="+mn-ea"/>
                <a:cs typeface="+mn-cs"/>
              </a:rPr>
              <a:t>Finally, long bone skeletal injuries are common and, if multiple,</a:t>
            </a:r>
          </a:p>
          <a:p>
            <a:r>
              <a:rPr lang="en-US" sz="1200" b="0" i="0" u="none" strike="noStrike" kern="1200" baseline="0" dirty="0">
                <a:solidFill>
                  <a:schemeClr val="tx1"/>
                </a:solidFill>
                <a:latin typeface="+mn-lt"/>
                <a:ea typeface="+mn-ea"/>
                <a:cs typeface="+mn-cs"/>
              </a:rPr>
              <a:t>can lead to shock-like conditions.</a:t>
            </a:r>
            <a:endParaRPr lang="es-CO" dirty="0"/>
          </a:p>
        </p:txBody>
      </p:sp>
      <p:sp>
        <p:nvSpPr>
          <p:cNvPr id="4" name="Marcador de número de diapositiva 3"/>
          <p:cNvSpPr>
            <a:spLocks noGrp="1"/>
          </p:cNvSpPr>
          <p:nvPr>
            <p:ph type="sldNum" sz="quarter" idx="10"/>
          </p:nvPr>
        </p:nvSpPr>
        <p:spPr/>
        <p:txBody>
          <a:bodyPr/>
          <a:lstStyle/>
          <a:p>
            <a:fld id="{E0F4387F-6836-4C8F-8241-6058686C45CA}" type="slidenum">
              <a:rPr lang="es-CO" smtClean="0"/>
              <a:t>4</a:t>
            </a:fld>
            <a:endParaRPr lang="es-CO"/>
          </a:p>
        </p:txBody>
      </p:sp>
    </p:spTree>
    <p:extLst>
      <p:ext uri="{BB962C8B-B14F-4D97-AF65-F5344CB8AC3E}">
        <p14:creationId xmlns:p14="http://schemas.microsoft.com/office/powerpoint/2010/main" val="1638250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RANGOS DE MOVIMIENTO LUMBAR</a:t>
            </a:r>
          </a:p>
          <a:p>
            <a:endParaRPr lang="es-CO" dirty="0"/>
          </a:p>
          <a:p>
            <a:r>
              <a:rPr lang="es-CO" dirty="0" err="1"/>
              <a:t>FLEXION</a:t>
            </a:r>
            <a:endParaRPr lang="es-CO" dirty="0"/>
          </a:p>
          <a:p>
            <a:r>
              <a:rPr lang="es-ES" dirty="0"/>
              <a:t>Descripción Movimiento en el plano sagital. Interpretación Rango de movimiento normal: 40–60º Relevancia clínica La tendencia general es ese rango de el movimiento varía entre individuos y disminuye a medida que aumenta la edad. Atención debe darse a los cambios en serie exámenes o asimetría.</a:t>
            </a:r>
          </a:p>
          <a:p>
            <a:endParaRPr lang="es-ES" dirty="0"/>
          </a:p>
          <a:p>
            <a:r>
              <a:rPr lang="es-ES" dirty="0"/>
              <a:t>EXTENSIÓN</a:t>
            </a:r>
          </a:p>
          <a:p>
            <a:r>
              <a:rPr lang="es-ES" dirty="0"/>
              <a:t>Descripción Movimiento en el plano sagital. Interpretación Rango de movimiento normal: 20–35º Relevancia clínica La tendencia general es ese rango de el movimiento varía entre individuos y disminuye a medida que aumenta la edad. Atención debe darse a los cambios en serie exámenes o asimetría.</a:t>
            </a:r>
          </a:p>
          <a:p>
            <a:endParaRPr lang="es-ES" dirty="0"/>
          </a:p>
          <a:p>
            <a:r>
              <a:rPr lang="es-ES" dirty="0"/>
              <a:t>LATERAL</a:t>
            </a:r>
          </a:p>
          <a:p>
            <a:r>
              <a:rPr lang="es-ES" dirty="0"/>
              <a:t>Descripción Movimiento en el plano coronal. Interpretación Rango de movimiento normal: 15–20º Relevancia clínica La tendencia general es ese rango de el movimiento varía entre individuos y disminuye a medida que aumenta la edad. Atención debe darse a los cambios en serie exámenes o asimetría.</a:t>
            </a:r>
          </a:p>
          <a:p>
            <a:endParaRPr lang="es-ES" dirty="0"/>
          </a:p>
          <a:p>
            <a:r>
              <a:rPr lang="es-ES" dirty="0"/>
              <a:t>ROTACIÓN</a:t>
            </a:r>
          </a:p>
          <a:p>
            <a:r>
              <a:rPr lang="es-ES" dirty="0"/>
              <a:t>Descripción Movimiento en el plano axial. Interpretación Rango de movimiento normal: 3–18º Relevancia clínica La tendencia general es ese rango de el movimiento varía entre individuos y disminuye a medida que aumenta la edad. Atención debe darse a los cambios en serie exámenes o asimetría.</a:t>
            </a:r>
            <a:endParaRPr lang="es-CO" dirty="0"/>
          </a:p>
        </p:txBody>
      </p:sp>
      <p:sp>
        <p:nvSpPr>
          <p:cNvPr id="4" name="Marcador de número de diapositiva 3"/>
          <p:cNvSpPr>
            <a:spLocks noGrp="1"/>
          </p:cNvSpPr>
          <p:nvPr>
            <p:ph type="sldNum" sz="quarter" idx="10"/>
          </p:nvPr>
        </p:nvSpPr>
        <p:spPr/>
        <p:txBody>
          <a:bodyPr/>
          <a:lstStyle/>
          <a:p>
            <a:fld id="{E0F4387F-6836-4C8F-8241-6058686C45CA}" type="slidenum">
              <a:rPr lang="es-CO" smtClean="0"/>
              <a:t>7</a:t>
            </a:fld>
            <a:endParaRPr lang="es-CO"/>
          </a:p>
        </p:txBody>
      </p:sp>
    </p:spTree>
    <p:extLst>
      <p:ext uri="{BB962C8B-B14F-4D97-AF65-F5344CB8AC3E}">
        <p14:creationId xmlns:p14="http://schemas.microsoft.com/office/powerpoint/2010/main" val="2307984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RANGOS DE MOVIMIENTO LUMBAR</a:t>
            </a:r>
          </a:p>
          <a:p>
            <a:endParaRPr lang="es-CO" dirty="0"/>
          </a:p>
          <a:p>
            <a:r>
              <a:rPr lang="es-CO" dirty="0" err="1"/>
              <a:t>FLEXION</a:t>
            </a:r>
            <a:endParaRPr lang="es-CO" dirty="0"/>
          </a:p>
          <a:p>
            <a:r>
              <a:rPr lang="es-ES" dirty="0"/>
              <a:t>Descripción Movimiento en el plano sagital. Interpretación Rango de movimiento normal: 40–60º Relevancia clínica La tendencia general es ese rango de el movimiento varía entre individuos y disminuye a medida que aumenta la edad. Atención debe darse a los cambios en serie exámenes o asimetría.</a:t>
            </a:r>
          </a:p>
          <a:p>
            <a:endParaRPr lang="es-ES" dirty="0"/>
          </a:p>
          <a:p>
            <a:r>
              <a:rPr lang="es-ES" dirty="0"/>
              <a:t>EXTENSIÓN</a:t>
            </a:r>
          </a:p>
          <a:p>
            <a:r>
              <a:rPr lang="es-ES" dirty="0"/>
              <a:t>Descripción Movimiento en el plano sagital. Interpretación Rango de movimiento normal: 20–35º Relevancia clínica La tendencia general es ese rango de el movimiento varía entre individuos y disminuye a medida que aumenta la edad. Atención debe darse a los cambios en serie exámenes o asimetría.</a:t>
            </a:r>
          </a:p>
          <a:p>
            <a:endParaRPr lang="es-ES" dirty="0"/>
          </a:p>
          <a:p>
            <a:r>
              <a:rPr lang="es-ES" dirty="0"/>
              <a:t>LATERAL</a:t>
            </a:r>
          </a:p>
          <a:p>
            <a:r>
              <a:rPr lang="es-ES" dirty="0"/>
              <a:t>Descripción Movimiento en el plano coronal. Interpretación Rango de movimiento normal: 15–20º Relevancia clínica La tendencia general es ese rango de el movimiento varía entre individuos y disminuye a medida que aumenta la edad. Atención debe darse a los cambios en serie exámenes o asimetría.</a:t>
            </a:r>
          </a:p>
          <a:p>
            <a:endParaRPr lang="es-ES" dirty="0"/>
          </a:p>
          <a:p>
            <a:r>
              <a:rPr lang="es-ES" dirty="0"/>
              <a:t>ROTACIÓN</a:t>
            </a:r>
          </a:p>
          <a:p>
            <a:r>
              <a:rPr lang="es-ES" dirty="0"/>
              <a:t>Descripción Movimiento en el plano axial. Interpretación Rango de movimiento normal: 3–18º Relevancia clínica La tendencia general es ese rango de el movimiento varía entre individuos y disminuye a medida que aumenta la edad. Atención debe darse a los cambios en serie exámenes o asimetría.</a:t>
            </a:r>
            <a:endParaRPr lang="es-CO" dirty="0"/>
          </a:p>
        </p:txBody>
      </p:sp>
      <p:sp>
        <p:nvSpPr>
          <p:cNvPr id="4" name="Marcador de número de diapositiva 3"/>
          <p:cNvSpPr>
            <a:spLocks noGrp="1"/>
          </p:cNvSpPr>
          <p:nvPr>
            <p:ph type="sldNum" sz="quarter" idx="10"/>
          </p:nvPr>
        </p:nvSpPr>
        <p:spPr/>
        <p:txBody>
          <a:bodyPr/>
          <a:lstStyle/>
          <a:p>
            <a:fld id="{E0F4387F-6836-4C8F-8241-6058686C45CA}" type="slidenum">
              <a:rPr lang="es-CO" smtClean="0"/>
              <a:t>8</a:t>
            </a:fld>
            <a:endParaRPr lang="es-CO"/>
          </a:p>
        </p:txBody>
      </p:sp>
    </p:spTree>
    <p:extLst>
      <p:ext uri="{BB962C8B-B14F-4D97-AF65-F5344CB8AC3E}">
        <p14:creationId xmlns:p14="http://schemas.microsoft.com/office/powerpoint/2010/main" val="902493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White y </a:t>
            </a:r>
            <a:r>
              <a:rPr lang="es-ES" dirty="0" err="1"/>
              <a:t>Panjabi</a:t>
            </a:r>
            <a:r>
              <a:rPr lang="es-ES" dirty="0"/>
              <a:t> [24] lo describieron como "la pérdida de la capacidad de la columna vertebral bajo cargas fisiológicas para mantener su patrón de desplazamiento, para que no haya déficit neurológico, deformidad mayor y dolor incapacitante".</a:t>
            </a:r>
          </a:p>
          <a:p>
            <a:endParaRPr lang="es-ES" dirty="0"/>
          </a:p>
          <a:p>
            <a:br>
              <a:rPr lang="es-CO" dirty="0"/>
            </a:br>
            <a:r>
              <a:rPr lang="es-CO" sz="1200" b="0" i="0" kern="1200" dirty="0">
                <a:solidFill>
                  <a:schemeClr val="tx1"/>
                </a:solidFill>
                <a:effectLst/>
                <a:latin typeface="+mn-lt"/>
                <a:ea typeface="+mn-ea"/>
                <a:cs typeface="+mn-cs"/>
              </a:rPr>
              <a:t>La estabilidad de la columna se refiere a un estado en el cual hay control y soporte entre dos segmentos vertebrales adyacentes en la columna vertebral Esto se logra mediante ambas estructuras pasivas. (es decir, disco, ligamentos, cápsulas articulares) y estructuras activas (es decir, músculos). Cuando hay un colapso en las estructuras pasivas, generalmente resulta en dolor, es esencial que los músculos (estructuras activas) están entrenados para compensar. Esto puede mejor lograrse con entrenamiento muscular abdominal, espinal ejercicios de estabilización administrados por un fisioterapeuta, o por medios similares. La inestabilidad segmentaria puede ser causada por anomalías congénitas. como la espondilolistesis / diálisis, pero también podría ser el resultado de una enfermedad adquirida, como las etapas temprana a media de </a:t>
            </a:r>
            <a:r>
              <a:rPr lang="es-ES" dirty="0"/>
              <a:t>degeneración (fig. 4.1-11), neoplasia o infección con destrucción de estructuras pasivas. La inestabilidad también puede ser una complicación de trauma espinal o puede ser iatrogénico como resultado de la columna vertebral cirugía. Cualquier cirugía que corte o elimine estructuras pasivas. (es decir, </a:t>
            </a:r>
            <a:r>
              <a:rPr lang="es-ES" dirty="0" err="1"/>
              <a:t>facetectomía</a:t>
            </a:r>
            <a:r>
              <a:rPr lang="es-ES" dirty="0"/>
              <a:t>, </a:t>
            </a:r>
            <a:r>
              <a:rPr lang="es-ES" dirty="0" err="1"/>
              <a:t>laminectomía</a:t>
            </a:r>
            <a:r>
              <a:rPr lang="es-ES" dirty="0"/>
              <a:t>, </a:t>
            </a:r>
            <a:r>
              <a:rPr lang="es-ES" dirty="0" err="1"/>
              <a:t>discectomía</a:t>
            </a:r>
            <a:r>
              <a:rPr lang="es-ES" dirty="0"/>
              <a:t>) puede potencialmente conducir a la inestabilidad segmentaria. Para diagnosticar la inestabilidad segmentaria, los médicos utilizan desde el principio Aumento de las manifestaciones de rango de movimiento, como anteroposterior cizallamiento [25] o </a:t>
            </a:r>
            <a:r>
              <a:rPr lang="es-ES" dirty="0" err="1"/>
              <a:t>fl</a:t>
            </a:r>
            <a:r>
              <a:rPr lang="es-ES" dirty="0"/>
              <a:t> </a:t>
            </a:r>
            <a:r>
              <a:rPr lang="es-ES" dirty="0" err="1"/>
              <a:t>exión</a:t>
            </a:r>
            <a:r>
              <a:rPr lang="es-ES" dirty="0"/>
              <a:t> / extensión. Pero segmentario la inestabilidad no se puede describir de manera exhaustiva cuando se usa rayos X de rango de movimiento estático (irónicamente llamado "dinámico rayos X"). Pérdidas en la rigidez segmentaria [26], así como cambios en patrones de movimiento acoplados fueron igualmente descritos [27] como manifestaciones clínicas de inestabilidad segmentaria. La inestabilidad segmentaria es probablemente mejor identificada bajo aumento carga axial, provocando un movimiento segmentario anormal [28]. Los cambios repentinos en la carga pueden resultar en imprevistos o movimiento </a:t>
            </a:r>
            <a:r>
              <a:rPr lang="es-ES" dirty="0" err="1"/>
              <a:t>intersegmental</a:t>
            </a:r>
            <a:r>
              <a:rPr lang="es-ES" dirty="0"/>
              <a:t> impredecible. Incluso durante continuo y movimientos amplios del tronco, particularmente en ligamento bajo pretensión, movimiento segmentario abrupto puede ocurrir. La manifestación de inestabilidad es más probable que se observe en el rangos medios de movimiento espinal, y pueden tener una amplia gama de manifestaciones (fig. 4.1-12). </a:t>
            </a:r>
            <a:r>
              <a:rPr lang="es-ES" dirty="0" err="1"/>
              <a:t>Kaigle</a:t>
            </a:r>
            <a:r>
              <a:rPr lang="es-ES" dirty="0"/>
              <a:t> et al [29] han demostrado movimiento de inestabilidad segmentaria de rango medio en una inestabilidad porcina modelo así como en pacientes sintomáticos. Una manifestación específica de inestabilidad se debe a la carga axial. Una estructura ligada y alta, como la columna ligamentosa, es inherentemente inestable y puede doblarse ya en vertical muy baja cargas [30]. La inestabilidad o el pandeo se produce cuando se produce un desplazamiento. la perturbación de una posición de equilibrio da como resultado una fuerza tendiendo a aumentar el desplazamiento. Pero, la columna vertebral no puede ser analizado como una estructura independiente. In vivo, la columna vertebral hace no colapsan fácilmente porque el tronco (costillas, tejido conectivo, musculatura pasiva) ya endurece la columna ligamentosa por aproximadamente un factor de diez. Las acciones musculares dinámicas estabilizan el columna vertebral adicional, que es particularmente importante para el cuello uterino columna vertebral. La activación muscular sola puede aumentar la columna cervical rigidez por un factor de cinco.</a:t>
            </a:r>
            <a:endParaRPr lang="es-CO" dirty="0"/>
          </a:p>
        </p:txBody>
      </p:sp>
      <p:sp>
        <p:nvSpPr>
          <p:cNvPr id="4" name="Marcador de número de diapositiva 3"/>
          <p:cNvSpPr>
            <a:spLocks noGrp="1"/>
          </p:cNvSpPr>
          <p:nvPr>
            <p:ph type="sldNum" sz="quarter" idx="10"/>
          </p:nvPr>
        </p:nvSpPr>
        <p:spPr/>
        <p:txBody>
          <a:bodyPr/>
          <a:lstStyle/>
          <a:p>
            <a:fld id="{E0F4387F-6836-4C8F-8241-6058686C45CA}" type="slidenum">
              <a:rPr lang="es-CO" smtClean="0"/>
              <a:t>9</a:t>
            </a:fld>
            <a:endParaRPr lang="es-CO"/>
          </a:p>
        </p:txBody>
      </p:sp>
    </p:spTree>
    <p:extLst>
      <p:ext uri="{BB962C8B-B14F-4D97-AF65-F5344CB8AC3E}">
        <p14:creationId xmlns:p14="http://schemas.microsoft.com/office/powerpoint/2010/main" val="1101546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lgn="ctr" rtl="0"/>
            <a:r>
              <a:rPr lang="es-ES" sz="1200" dirty="0"/>
              <a:t>Debido a la frecuencia y a la severidad de estas lesiones:</a:t>
            </a:r>
            <a:endParaRPr lang="es-CO" sz="1200" dirty="0"/>
          </a:p>
          <a:p>
            <a:pPr lvl="1" algn="ctr" rtl="0"/>
            <a:r>
              <a:rPr lang="es-ES" sz="1200" dirty="0"/>
              <a:t>Clasificación fiable y reproducible, es necesario para determinar el adecuado </a:t>
            </a:r>
            <a:r>
              <a:rPr lang="es-ES" sz="1200" dirty="0" err="1"/>
              <a:t>tto</a:t>
            </a:r>
            <a:r>
              <a:rPr lang="es-ES" sz="1200" dirty="0"/>
              <a:t>.</a:t>
            </a:r>
            <a:endParaRPr lang="es-CO" sz="1200" dirty="0"/>
          </a:p>
          <a:p>
            <a:endParaRPr lang="es-CO" dirty="0"/>
          </a:p>
        </p:txBody>
      </p:sp>
      <p:sp>
        <p:nvSpPr>
          <p:cNvPr id="4" name="Marcador de número de diapositiva 3"/>
          <p:cNvSpPr>
            <a:spLocks noGrp="1"/>
          </p:cNvSpPr>
          <p:nvPr>
            <p:ph type="sldNum" sz="quarter" idx="10"/>
          </p:nvPr>
        </p:nvSpPr>
        <p:spPr/>
        <p:txBody>
          <a:bodyPr/>
          <a:lstStyle/>
          <a:p>
            <a:fld id="{6B8FBFA8-E9D5-47ED-8835-8C5491F9CED3}" type="slidenum">
              <a:rPr lang="es-CO" smtClean="0"/>
              <a:t>11</a:t>
            </a:fld>
            <a:endParaRPr lang="es-CO"/>
          </a:p>
        </p:txBody>
      </p:sp>
    </p:spTree>
    <p:extLst>
      <p:ext uri="{BB962C8B-B14F-4D97-AF65-F5344CB8AC3E}">
        <p14:creationId xmlns:p14="http://schemas.microsoft.com/office/powerpoint/2010/main" val="4193991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lgn="ctr" rtl="0"/>
            <a:r>
              <a:rPr lang="es-ES" sz="1200" dirty="0"/>
              <a:t>Debido a la frecuencia y a la severidad de estas lesiones:</a:t>
            </a:r>
            <a:endParaRPr lang="es-CO" sz="1200" dirty="0"/>
          </a:p>
          <a:p>
            <a:pPr lvl="1" algn="ctr" rtl="0"/>
            <a:r>
              <a:rPr lang="es-ES" sz="1200" dirty="0"/>
              <a:t>Clasificación fiable y reproducible, es necesario para determinar el adecuado </a:t>
            </a:r>
            <a:r>
              <a:rPr lang="es-ES" sz="1200" dirty="0" err="1"/>
              <a:t>tto</a:t>
            </a:r>
            <a:r>
              <a:rPr lang="es-ES" sz="1200" dirty="0"/>
              <a:t>.</a:t>
            </a:r>
            <a:endParaRPr lang="es-CO" sz="1200" dirty="0"/>
          </a:p>
          <a:p>
            <a:endParaRPr lang="es-CO" dirty="0"/>
          </a:p>
        </p:txBody>
      </p:sp>
      <p:sp>
        <p:nvSpPr>
          <p:cNvPr id="4" name="Marcador de número de diapositiva 3"/>
          <p:cNvSpPr>
            <a:spLocks noGrp="1"/>
          </p:cNvSpPr>
          <p:nvPr>
            <p:ph type="sldNum" sz="quarter" idx="10"/>
          </p:nvPr>
        </p:nvSpPr>
        <p:spPr/>
        <p:txBody>
          <a:bodyPr/>
          <a:lstStyle/>
          <a:p>
            <a:fld id="{6B8FBFA8-E9D5-47ED-8835-8C5491F9CED3}" type="slidenum">
              <a:rPr lang="es-CO" smtClean="0"/>
              <a:t>12</a:t>
            </a:fld>
            <a:endParaRPr lang="es-CO"/>
          </a:p>
        </p:txBody>
      </p:sp>
    </p:spTree>
    <p:extLst>
      <p:ext uri="{BB962C8B-B14F-4D97-AF65-F5344CB8AC3E}">
        <p14:creationId xmlns:p14="http://schemas.microsoft.com/office/powerpoint/2010/main" val="623133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047A-6EC4-4A2D-B8AF-4C5A172A4703}"/>
              </a:ext>
            </a:extLst>
          </p:cNvPr>
          <p:cNvSpPr>
            <a:spLocks noGrp="1"/>
          </p:cNvSpPr>
          <p:nvPr>
            <p:ph type="ctrTitle"/>
          </p:nvPr>
        </p:nvSpPr>
        <p:spPr>
          <a:xfrm>
            <a:off x="1524000" y="914972"/>
            <a:ext cx="9144000" cy="2387600"/>
          </a:xfrm>
        </p:spPr>
        <p:txBody>
          <a:bodyPr anchor="b">
            <a:normAutofit/>
          </a:bodyPr>
          <a:lstStyle>
            <a:lvl1pPr algn="ctr">
              <a:defRPr sz="60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Subtitle 2">
            <a:extLst>
              <a:ext uri="{FF2B5EF4-FFF2-40B4-BE49-F238E27FC236}">
                <a16:creationId xmlns:a16="http://schemas.microsoft.com/office/drawing/2014/main" id="{FC012E75-5901-4AB9-BA44-79DAC562EF0C}"/>
              </a:ext>
            </a:extLst>
          </p:cNvPr>
          <p:cNvSpPr>
            <a:spLocks noGrp="1"/>
          </p:cNvSpPr>
          <p:nvPr>
            <p:ph type="subTitle" idx="1"/>
          </p:nvPr>
        </p:nvSpPr>
        <p:spPr>
          <a:xfrm>
            <a:off x="1524000" y="3394647"/>
            <a:ext cx="9144000" cy="1655762"/>
          </a:xfrm>
        </p:spPr>
        <p:txBody>
          <a:bodyPr/>
          <a:lstStyle>
            <a:lvl1pPr marL="0" indent="0" algn="ctr">
              <a:buNone/>
              <a:defRPr sz="2400">
                <a:solidFill>
                  <a:srgbClr val="152B48"/>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dirty="0"/>
          </a:p>
        </p:txBody>
      </p:sp>
      <p:sp>
        <p:nvSpPr>
          <p:cNvPr id="7" name="Footer Placeholder 5">
            <a:extLst>
              <a:ext uri="{FF2B5EF4-FFF2-40B4-BE49-F238E27FC236}">
                <a16:creationId xmlns:a16="http://schemas.microsoft.com/office/drawing/2014/main" id="{CF14C973-513F-41DA-A3AB-77550ECE20FC}"/>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2057214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58FCC-6E3B-47E9-801A-B6268B66FB53}"/>
              </a:ext>
            </a:extLst>
          </p:cNvPr>
          <p:cNvSpPr>
            <a:spLocks noGrp="1"/>
          </p:cNvSpPr>
          <p:nvPr>
            <p:ph type="title"/>
          </p:nvPr>
        </p:nvSpPr>
        <p:spPr>
          <a:xfrm>
            <a:off x="838200" y="365126"/>
            <a:ext cx="10515600" cy="794372"/>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Vertical Text Placeholder 2">
            <a:extLst>
              <a:ext uri="{FF2B5EF4-FFF2-40B4-BE49-F238E27FC236}">
                <a16:creationId xmlns:a16="http://schemas.microsoft.com/office/drawing/2014/main" id="{6E60BF2F-53A6-45FA-BA44-A39B9CD76850}"/>
              </a:ext>
            </a:extLst>
          </p:cNvPr>
          <p:cNvSpPr>
            <a:spLocks noGrp="1"/>
          </p:cNvSpPr>
          <p:nvPr>
            <p:ph type="body" orient="vert" idx="1"/>
          </p:nvPr>
        </p:nvSpPr>
        <p:spPr>
          <a:xfrm>
            <a:off x="838200" y="1263193"/>
            <a:ext cx="10515600" cy="3874416"/>
          </a:xfrm>
        </p:spPr>
        <p:txBody>
          <a:bodyPr vert="eaVert"/>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84837F9C-EF2D-4624-8666-D15412D81961}"/>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53353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61AAF6-645E-45DB-88C5-B685DED37FB1}"/>
              </a:ext>
            </a:extLst>
          </p:cNvPr>
          <p:cNvSpPr>
            <a:spLocks noGrp="1"/>
          </p:cNvSpPr>
          <p:nvPr>
            <p:ph type="title" orient="vert"/>
          </p:nvPr>
        </p:nvSpPr>
        <p:spPr>
          <a:xfrm>
            <a:off x="8724900" y="365125"/>
            <a:ext cx="2628900" cy="5008153"/>
          </a:xfrm>
        </p:spPr>
        <p:txBody>
          <a:bodyPr vert="eaVert"/>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Vertical Text Placeholder 2">
            <a:extLst>
              <a:ext uri="{FF2B5EF4-FFF2-40B4-BE49-F238E27FC236}">
                <a16:creationId xmlns:a16="http://schemas.microsoft.com/office/drawing/2014/main" id="{A7EA42E8-4EE7-4CDB-82E1-0D6F70FB5ED3}"/>
              </a:ext>
            </a:extLst>
          </p:cNvPr>
          <p:cNvSpPr>
            <a:spLocks noGrp="1"/>
          </p:cNvSpPr>
          <p:nvPr>
            <p:ph type="body" orient="vert" idx="1"/>
          </p:nvPr>
        </p:nvSpPr>
        <p:spPr>
          <a:xfrm>
            <a:off x="838200" y="365125"/>
            <a:ext cx="7734300" cy="5008153"/>
          </a:xfrm>
        </p:spPr>
        <p:txBody>
          <a:bodyPr vert="eaVert"/>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416C949A-1DB0-484C-B83A-73B793034BC3}"/>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060846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07E2-18A0-4E89-8129-4F3B4CE59C57}"/>
              </a:ext>
            </a:extLst>
          </p:cNvPr>
          <p:cNvSpPr>
            <a:spLocks noGrp="1"/>
          </p:cNvSpPr>
          <p:nvPr>
            <p:ph type="title"/>
          </p:nvPr>
        </p:nvSpPr>
        <p:spPr>
          <a:xfrm>
            <a:off x="838200" y="487676"/>
            <a:ext cx="10515600" cy="1325563"/>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Content Placeholder 2">
            <a:extLst>
              <a:ext uri="{FF2B5EF4-FFF2-40B4-BE49-F238E27FC236}">
                <a16:creationId xmlns:a16="http://schemas.microsoft.com/office/drawing/2014/main" id="{57CE751E-DC67-45AE-AC21-1BAF627AD1E8}"/>
              </a:ext>
            </a:extLst>
          </p:cNvPr>
          <p:cNvSpPr>
            <a:spLocks noGrp="1"/>
          </p:cNvSpPr>
          <p:nvPr>
            <p:ph idx="1"/>
          </p:nvPr>
        </p:nvSpPr>
        <p:spPr>
          <a:xfrm>
            <a:off x="838200" y="1948176"/>
            <a:ext cx="10515600" cy="3142301"/>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4B8CF820-BA39-44DA-B961-85651CA30197}"/>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48618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DEBAD-7D2B-47CB-80B5-6403037F04E3}"/>
              </a:ext>
            </a:extLst>
          </p:cNvPr>
          <p:cNvSpPr>
            <a:spLocks noGrp="1"/>
          </p:cNvSpPr>
          <p:nvPr>
            <p:ph type="title"/>
          </p:nvPr>
        </p:nvSpPr>
        <p:spPr>
          <a:xfrm>
            <a:off x="831850" y="616229"/>
            <a:ext cx="10515600" cy="2852737"/>
          </a:xfrm>
        </p:spPr>
        <p:txBody>
          <a:bodyPr anchor="b"/>
          <a:lstStyle>
            <a:lvl1pPr>
              <a:defRPr sz="60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Text Placeholder 2">
            <a:extLst>
              <a:ext uri="{FF2B5EF4-FFF2-40B4-BE49-F238E27FC236}">
                <a16:creationId xmlns:a16="http://schemas.microsoft.com/office/drawing/2014/main" id="{9FA489C9-371B-45E3-A6DB-E33EE1A30E07}"/>
              </a:ext>
            </a:extLst>
          </p:cNvPr>
          <p:cNvSpPr>
            <a:spLocks noGrp="1"/>
          </p:cNvSpPr>
          <p:nvPr>
            <p:ph type="body" idx="1"/>
          </p:nvPr>
        </p:nvSpPr>
        <p:spPr>
          <a:xfrm>
            <a:off x="831850" y="3495954"/>
            <a:ext cx="10515600" cy="1500187"/>
          </a:xfrm>
        </p:spPr>
        <p:txBody>
          <a:bodyPr/>
          <a:lstStyle>
            <a:lvl1pPr marL="0" indent="0">
              <a:buNone/>
              <a:defRPr sz="2400">
                <a:solidFill>
                  <a:srgbClr val="152B48"/>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7" name="Footer Placeholder 5">
            <a:extLst>
              <a:ext uri="{FF2B5EF4-FFF2-40B4-BE49-F238E27FC236}">
                <a16:creationId xmlns:a16="http://schemas.microsoft.com/office/drawing/2014/main" id="{0029BDD4-EE3B-47E9-A956-B5F90223CD25}"/>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436847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2702F-78D2-4AF1-983C-DA18C98DF5D1}"/>
              </a:ext>
            </a:extLst>
          </p:cNvPr>
          <p:cNvSpPr>
            <a:spLocks noGrp="1"/>
          </p:cNvSpPr>
          <p:nvPr>
            <p:ph type="title"/>
          </p:nvPr>
        </p:nvSpPr>
        <p:spPr>
          <a:xfrm>
            <a:off x="838200" y="365126"/>
            <a:ext cx="10515600" cy="747238"/>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Content Placeholder 2">
            <a:extLst>
              <a:ext uri="{FF2B5EF4-FFF2-40B4-BE49-F238E27FC236}">
                <a16:creationId xmlns:a16="http://schemas.microsoft.com/office/drawing/2014/main" id="{F6D59DBA-9112-4EFB-B9A3-F8978A8B1C16}"/>
              </a:ext>
            </a:extLst>
          </p:cNvPr>
          <p:cNvSpPr>
            <a:spLocks noGrp="1"/>
          </p:cNvSpPr>
          <p:nvPr>
            <p:ph sz="half" idx="1"/>
          </p:nvPr>
        </p:nvSpPr>
        <p:spPr>
          <a:xfrm>
            <a:off x="838200" y="1310327"/>
            <a:ext cx="5181600" cy="3987538"/>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Content Placeholder 3">
            <a:extLst>
              <a:ext uri="{FF2B5EF4-FFF2-40B4-BE49-F238E27FC236}">
                <a16:creationId xmlns:a16="http://schemas.microsoft.com/office/drawing/2014/main" id="{4FA2B617-1355-47D0-8D4F-5AC8EDA4C1CE}"/>
              </a:ext>
            </a:extLst>
          </p:cNvPr>
          <p:cNvSpPr>
            <a:spLocks noGrp="1"/>
          </p:cNvSpPr>
          <p:nvPr>
            <p:ph sz="half" idx="2"/>
          </p:nvPr>
        </p:nvSpPr>
        <p:spPr>
          <a:xfrm>
            <a:off x="6172200" y="1310327"/>
            <a:ext cx="5181600" cy="3987538"/>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6" name="Footer Placeholder 5">
            <a:extLst>
              <a:ext uri="{FF2B5EF4-FFF2-40B4-BE49-F238E27FC236}">
                <a16:creationId xmlns:a16="http://schemas.microsoft.com/office/drawing/2014/main" id="{F552D606-F212-4585-9FAA-747E2569E2CD}"/>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359209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CB48D-F53C-414C-84D0-89B177ABFD6D}"/>
              </a:ext>
            </a:extLst>
          </p:cNvPr>
          <p:cNvSpPr>
            <a:spLocks noGrp="1"/>
          </p:cNvSpPr>
          <p:nvPr>
            <p:ph type="title"/>
          </p:nvPr>
        </p:nvSpPr>
        <p:spPr>
          <a:xfrm>
            <a:off x="839788" y="365126"/>
            <a:ext cx="10515600" cy="823912"/>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Text Placeholder 2">
            <a:extLst>
              <a:ext uri="{FF2B5EF4-FFF2-40B4-BE49-F238E27FC236}">
                <a16:creationId xmlns:a16="http://schemas.microsoft.com/office/drawing/2014/main" id="{902994F5-3A06-471D-814D-DC1C1A451C8D}"/>
              </a:ext>
            </a:extLst>
          </p:cNvPr>
          <p:cNvSpPr>
            <a:spLocks noGrp="1"/>
          </p:cNvSpPr>
          <p:nvPr>
            <p:ph type="body" idx="1"/>
          </p:nvPr>
        </p:nvSpPr>
        <p:spPr>
          <a:xfrm>
            <a:off x="839788" y="1266385"/>
            <a:ext cx="5157787" cy="823912"/>
          </a:xfrm>
        </p:spPr>
        <p:txBody>
          <a:bodyPr anchor="b"/>
          <a:lstStyle>
            <a:lvl1pPr marL="0" indent="0">
              <a:buNone/>
              <a:defRPr sz="2400" b="1">
                <a:solidFill>
                  <a:srgbClr val="152B48"/>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a:extLst>
              <a:ext uri="{FF2B5EF4-FFF2-40B4-BE49-F238E27FC236}">
                <a16:creationId xmlns:a16="http://schemas.microsoft.com/office/drawing/2014/main" id="{226751E4-B757-4C66-94E7-CE7C811370DE}"/>
              </a:ext>
            </a:extLst>
          </p:cNvPr>
          <p:cNvSpPr>
            <a:spLocks noGrp="1"/>
          </p:cNvSpPr>
          <p:nvPr>
            <p:ph sz="half" idx="2"/>
          </p:nvPr>
        </p:nvSpPr>
        <p:spPr>
          <a:xfrm>
            <a:off x="839788" y="2090296"/>
            <a:ext cx="5157787" cy="3332455"/>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5" name="Text Placeholder 4">
            <a:extLst>
              <a:ext uri="{FF2B5EF4-FFF2-40B4-BE49-F238E27FC236}">
                <a16:creationId xmlns:a16="http://schemas.microsoft.com/office/drawing/2014/main" id="{DB203A93-6FB4-44E7-8C29-347536F75625}"/>
              </a:ext>
            </a:extLst>
          </p:cNvPr>
          <p:cNvSpPr>
            <a:spLocks noGrp="1"/>
          </p:cNvSpPr>
          <p:nvPr>
            <p:ph type="body" sz="quarter" idx="3"/>
          </p:nvPr>
        </p:nvSpPr>
        <p:spPr>
          <a:xfrm>
            <a:off x="6172200" y="1266385"/>
            <a:ext cx="5183188" cy="823912"/>
          </a:xfrm>
        </p:spPr>
        <p:txBody>
          <a:bodyPr anchor="b"/>
          <a:lstStyle>
            <a:lvl1pPr marL="0" indent="0">
              <a:buNone/>
              <a:defRPr sz="2400" b="1">
                <a:solidFill>
                  <a:srgbClr val="152B48"/>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a:extLst>
              <a:ext uri="{FF2B5EF4-FFF2-40B4-BE49-F238E27FC236}">
                <a16:creationId xmlns:a16="http://schemas.microsoft.com/office/drawing/2014/main" id="{4592DC14-50BB-4409-B856-127CD069E119}"/>
              </a:ext>
            </a:extLst>
          </p:cNvPr>
          <p:cNvSpPr>
            <a:spLocks noGrp="1"/>
          </p:cNvSpPr>
          <p:nvPr>
            <p:ph sz="quarter" idx="4"/>
          </p:nvPr>
        </p:nvSpPr>
        <p:spPr>
          <a:xfrm>
            <a:off x="6172200" y="2090297"/>
            <a:ext cx="5183188" cy="3332454"/>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10" name="Footer Placeholder 5">
            <a:extLst>
              <a:ext uri="{FF2B5EF4-FFF2-40B4-BE49-F238E27FC236}">
                <a16:creationId xmlns:a16="http://schemas.microsoft.com/office/drawing/2014/main" id="{DAD5AE52-F7EF-4469-B97A-6232CC89BC56}"/>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27024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565D4-46AF-4EC5-9850-A3103999F05F}"/>
              </a:ext>
            </a:extLst>
          </p:cNvPr>
          <p:cNvSpPr>
            <a:spLocks noGrp="1"/>
          </p:cNvSpPr>
          <p:nvPr>
            <p:ph type="title"/>
          </p:nvPr>
        </p:nvSpPr>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6" name="Footer Placeholder 5">
            <a:extLst>
              <a:ext uri="{FF2B5EF4-FFF2-40B4-BE49-F238E27FC236}">
                <a16:creationId xmlns:a16="http://schemas.microsoft.com/office/drawing/2014/main" id="{F5BD86CA-CE51-4727-B90C-9AE9BDC7B333}"/>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238771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Footer Placeholder 5">
            <a:extLst>
              <a:ext uri="{FF2B5EF4-FFF2-40B4-BE49-F238E27FC236}">
                <a16:creationId xmlns:a16="http://schemas.microsoft.com/office/drawing/2014/main" id="{CD957EEA-F866-4147-A1E6-014124E687CD}"/>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4236643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3D072-B9E5-442A-A8D1-C784A3D0A21B}"/>
              </a:ext>
            </a:extLst>
          </p:cNvPr>
          <p:cNvSpPr>
            <a:spLocks noGrp="1"/>
          </p:cNvSpPr>
          <p:nvPr>
            <p:ph type="title"/>
          </p:nvPr>
        </p:nvSpPr>
        <p:spPr>
          <a:xfrm>
            <a:off x="839788" y="457200"/>
            <a:ext cx="3932237" cy="1600200"/>
          </a:xfrm>
        </p:spPr>
        <p:txBody>
          <a:bodyPr anchor="b"/>
          <a:lstStyle>
            <a:lvl1pPr>
              <a:defRPr sz="32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Content Placeholder 2">
            <a:extLst>
              <a:ext uri="{FF2B5EF4-FFF2-40B4-BE49-F238E27FC236}">
                <a16:creationId xmlns:a16="http://schemas.microsoft.com/office/drawing/2014/main" id="{72139CC3-7CE2-400C-AC74-ADEF44A5A860}"/>
              </a:ext>
            </a:extLst>
          </p:cNvPr>
          <p:cNvSpPr>
            <a:spLocks noGrp="1"/>
          </p:cNvSpPr>
          <p:nvPr>
            <p:ph idx="1"/>
          </p:nvPr>
        </p:nvSpPr>
        <p:spPr>
          <a:xfrm>
            <a:off x="5183188" y="987426"/>
            <a:ext cx="6172200" cy="4319866"/>
          </a:xfrm>
        </p:spPr>
        <p:txBody>
          <a:bodyPr/>
          <a:lstStyle>
            <a:lvl1pPr>
              <a:defRPr sz="3200">
                <a:solidFill>
                  <a:srgbClr val="152B48"/>
                </a:solidFill>
                <a:latin typeface="Montserrat" panose="00000500000000000000" pitchFamily="50" charset="0"/>
              </a:defRPr>
            </a:lvl1pPr>
            <a:lvl2pPr>
              <a:defRPr sz="2800">
                <a:solidFill>
                  <a:srgbClr val="152B48"/>
                </a:solidFill>
                <a:latin typeface="Montserrat" panose="00000500000000000000" pitchFamily="50" charset="0"/>
              </a:defRPr>
            </a:lvl2pPr>
            <a:lvl3pPr>
              <a:defRPr sz="2400">
                <a:solidFill>
                  <a:srgbClr val="152B48"/>
                </a:solidFill>
                <a:latin typeface="Montserrat" panose="00000500000000000000" pitchFamily="50" charset="0"/>
              </a:defRPr>
            </a:lvl3pPr>
            <a:lvl4pPr>
              <a:defRPr sz="2000">
                <a:solidFill>
                  <a:srgbClr val="152B48"/>
                </a:solidFill>
                <a:latin typeface="Montserrat" panose="00000500000000000000" pitchFamily="50" charset="0"/>
              </a:defRPr>
            </a:lvl4pPr>
            <a:lvl5pPr>
              <a:defRPr sz="2000">
                <a:solidFill>
                  <a:srgbClr val="152B48"/>
                </a:solidFill>
                <a:latin typeface="Montserrat" panose="00000500000000000000" pitchFamily="50" charset="0"/>
              </a:defRPr>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Text Placeholder 3">
            <a:extLst>
              <a:ext uri="{FF2B5EF4-FFF2-40B4-BE49-F238E27FC236}">
                <a16:creationId xmlns:a16="http://schemas.microsoft.com/office/drawing/2014/main" id="{3BB08FEE-50F8-4AB8-BB85-E508A07F9E1E}"/>
              </a:ext>
            </a:extLst>
          </p:cNvPr>
          <p:cNvSpPr>
            <a:spLocks noGrp="1"/>
          </p:cNvSpPr>
          <p:nvPr>
            <p:ph type="body" sz="half" idx="2"/>
          </p:nvPr>
        </p:nvSpPr>
        <p:spPr>
          <a:xfrm>
            <a:off x="839788" y="2057400"/>
            <a:ext cx="3932237" cy="3249891"/>
          </a:xfrm>
        </p:spPr>
        <p:txBody>
          <a:bodyPr/>
          <a:lstStyle>
            <a:lvl1pPr marL="0" indent="0">
              <a:buNone/>
              <a:defRPr sz="1600">
                <a:solidFill>
                  <a:srgbClr val="152B48"/>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Footer Placeholder 5">
            <a:extLst>
              <a:ext uri="{FF2B5EF4-FFF2-40B4-BE49-F238E27FC236}">
                <a16:creationId xmlns:a16="http://schemas.microsoft.com/office/drawing/2014/main" id="{D2E27C76-4A91-47CA-B503-7097C21B35F4}"/>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3645948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866C-B389-49E5-8F02-3D3335841130}"/>
              </a:ext>
            </a:extLst>
          </p:cNvPr>
          <p:cNvSpPr>
            <a:spLocks noGrp="1"/>
          </p:cNvSpPr>
          <p:nvPr>
            <p:ph type="title"/>
          </p:nvPr>
        </p:nvSpPr>
        <p:spPr>
          <a:xfrm>
            <a:off x="839788" y="457200"/>
            <a:ext cx="3932237" cy="1600200"/>
          </a:xfrm>
        </p:spPr>
        <p:txBody>
          <a:bodyPr anchor="b"/>
          <a:lstStyle>
            <a:lvl1pPr>
              <a:defRPr sz="32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Picture Placeholder 2">
            <a:extLst>
              <a:ext uri="{FF2B5EF4-FFF2-40B4-BE49-F238E27FC236}">
                <a16:creationId xmlns:a16="http://schemas.microsoft.com/office/drawing/2014/main" id="{9156A72E-87D8-40FA-A59C-EC6BDDF6F72D}"/>
              </a:ext>
            </a:extLst>
          </p:cNvPr>
          <p:cNvSpPr>
            <a:spLocks noGrp="1"/>
          </p:cNvSpPr>
          <p:nvPr>
            <p:ph type="pic" idx="1"/>
          </p:nvPr>
        </p:nvSpPr>
        <p:spPr>
          <a:xfrm>
            <a:off x="5180012" y="457200"/>
            <a:ext cx="6172200" cy="4404707"/>
          </a:xfrm>
        </p:spPr>
        <p:txBody>
          <a:bodyPr/>
          <a:lstStyle>
            <a:lvl1pPr marL="0" indent="0">
              <a:buNone/>
              <a:defRPr sz="3200">
                <a:solidFill>
                  <a:srgbClr val="152B48"/>
                </a:solidFill>
                <a:latin typeface="Montserrat" panose="00000500000000000000"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dirty="0"/>
          </a:p>
        </p:txBody>
      </p:sp>
      <p:sp>
        <p:nvSpPr>
          <p:cNvPr id="4" name="Text Placeholder 3">
            <a:extLst>
              <a:ext uri="{FF2B5EF4-FFF2-40B4-BE49-F238E27FC236}">
                <a16:creationId xmlns:a16="http://schemas.microsoft.com/office/drawing/2014/main" id="{A3D373FC-0E16-41C4-BE15-F8C74A781396}"/>
              </a:ext>
            </a:extLst>
          </p:cNvPr>
          <p:cNvSpPr>
            <a:spLocks noGrp="1"/>
          </p:cNvSpPr>
          <p:nvPr>
            <p:ph type="body" sz="half" idx="2"/>
          </p:nvPr>
        </p:nvSpPr>
        <p:spPr>
          <a:xfrm>
            <a:off x="839788" y="2057400"/>
            <a:ext cx="3932237" cy="3334732"/>
          </a:xfrm>
        </p:spPr>
        <p:txBody>
          <a:bodyPr/>
          <a:lstStyle>
            <a:lvl1pPr marL="0" indent="0">
              <a:buNone/>
              <a:defRPr sz="1600">
                <a:solidFill>
                  <a:srgbClr val="152B48"/>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Footer Placeholder 5">
            <a:extLst>
              <a:ext uri="{FF2B5EF4-FFF2-40B4-BE49-F238E27FC236}">
                <a16:creationId xmlns:a16="http://schemas.microsoft.com/office/drawing/2014/main" id="{DE7B3239-B346-4CBD-BEDB-FCE674D575DF}"/>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2806861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A1E9BE-6297-4FF5-8CFC-C0643BD20B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dirty="0"/>
          </a:p>
        </p:txBody>
      </p:sp>
      <p:sp>
        <p:nvSpPr>
          <p:cNvPr id="3" name="Text Placeholder 2">
            <a:extLst>
              <a:ext uri="{FF2B5EF4-FFF2-40B4-BE49-F238E27FC236}">
                <a16:creationId xmlns:a16="http://schemas.microsoft.com/office/drawing/2014/main" id="{9E805350-59D5-4EFA-92C0-A5BEBAD80BC9}"/>
              </a:ext>
            </a:extLst>
          </p:cNvPr>
          <p:cNvSpPr>
            <a:spLocks noGrp="1"/>
          </p:cNvSpPr>
          <p:nvPr>
            <p:ph type="body" idx="1"/>
          </p:nvPr>
        </p:nvSpPr>
        <p:spPr>
          <a:xfrm>
            <a:off x="838200" y="1825625"/>
            <a:ext cx="10515600" cy="353822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ECD52E45-B1F2-47DC-949B-127B2639E3CE}"/>
              </a:ext>
            </a:extLst>
          </p:cNvPr>
          <p:cNvSpPr>
            <a:spLocks noGrp="1"/>
          </p:cNvSpPr>
          <p:nvPr>
            <p:ph type="ftr" sz="quarter" idx="3"/>
          </p:nvPr>
        </p:nvSpPr>
        <p:spPr>
          <a:xfrm>
            <a:off x="838200" y="6324011"/>
            <a:ext cx="4114800" cy="365125"/>
          </a:xfrm>
          <a:prstGeom prst="rect">
            <a:avLst/>
          </a:prstGeom>
        </p:spPr>
        <p:txBody>
          <a:bodyPr/>
          <a:lstStyle>
            <a:lvl1pPr algn="l">
              <a:defRPr sz="1200">
                <a:solidFill>
                  <a:schemeClr val="bg1"/>
                </a:solidFill>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762617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2B48"/>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2B48"/>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2B48"/>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2B48"/>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arget="../media/image18.jpeg" Type="http://schemas.openxmlformats.org/officeDocument/2006/relationships/image"/><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arget="../media/image19.jpeg" Type="http://schemas.openxmlformats.org/officeDocument/2006/relationships/image"/><Relationship Id="rId2" Target="../notesSlides/notesSlide9.xml" Type="http://schemas.openxmlformats.org/officeDocument/2006/relationships/notesSlide"/><Relationship Id="rId1" Target="../slideLayouts/slideLayout6.xml" Type="http://schemas.openxmlformats.org/officeDocument/2006/relationships/slideLayout"/></Relationships>
</file>

<file path=ppt/slides/_rels/slide13.xml.rels><?xml version="1.0" encoding="UTF-8" standalone="yes" ?><Relationships xmlns="http://schemas.openxmlformats.org/package/2006/relationships"><Relationship Id="rId3" Target="../media/image20.jpeg" Type="http://schemas.openxmlformats.org/officeDocument/2006/relationships/image"/><Relationship Id="rId2" Target="../notesSlides/notesSlide10.xml" Type="http://schemas.openxmlformats.org/officeDocument/2006/relationships/notesSlide"/><Relationship Id="rId1" Target="../slideLayouts/slideLayout6.xml" Type="http://schemas.openxmlformats.org/officeDocument/2006/relationships/slideLayout"/><Relationship Id="rId4" Target="../media/image21.png" Type="http://schemas.openxmlformats.org/officeDocument/2006/relationships/image"/></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arget="../media/image25.jpeg" Type="http://schemas.openxmlformats.org/officeDocument/2006/relationships/image"/><Relationship Id="rId2" Target="../media/image24.png" Type="http://schemas.openxmlformats.org/officeDocument/2006/relationships/image"/><Relationship Id="rId1" Target="../slideLayouts/slideLayout2.xml" Type="http://schemas.openxmlformats.org/officeDocument/2006/relationships/slideLayout"/><Relationship Id="rId4" Target="../media/image26.jpeg" Type="http://schemas.openxmlformats.org/officeDocument/2006/relationships/image"/></Relationships>
</file>

<file path=ppt/slides/_rels/slide17.xml.rels><?xml version="1.0" encoding="UTF-8" standalone="yes" ?><Relationships xmlns="http://schemas.openxmlformats.org/package/2006/relationships"><Relationship Id="rId3" Target="../media/image28.jpeg" Type="http://schemas.openxmlformats.org/officeDocument/2006/relationships/image"/><Relationship Id="rId7" Target="../media/image32.jpeg" Type="http://schemas.openxmlformats.org/officeDocument/2006/relationships/image"/><Relationship Id="rId2" Target="../media/image27.png" Type="http://schemas.openxmlformats.org/officeDocument/2006/relationships/image"/><Relationship Id="rId1" Target="../slideLayouts/slideLayout2.xml" Type="http://schemas.openxmlformats.org/officeDocument/2006/relationships/slideLayout"/><Relationship Id="rId6" Target="../media/image31.jpeg" Type="http://schemas.openxmlformats.org/officeDocument/2006/relationships/image"/><Relationship Id="rId5" Target="../media/image30.jpeg" Type="http://schemas.openxmlformats.org/officeDocument/2006/relationships/image"/><Relationship Id="rId4" Target="../media/image29.jpeg" Type="http://schemas.openxmlformats.org/officeDocument/2006/relationships/image"/></Relationships>
</file>

<file path=ppt/slides/_rels/slide18.xml.rels><?xml version="1.0" encoding="UTF-8" standalone="yes" ?><Relationships xmlns="http://schemas.openxmlformats.org/package/2006/relationships"><Relationship Id="rId3" Target="../diagrams/layout2.xml" Type="http://schemas.openxmlformats.org/officeDocument/2006/relationships/diagramLayout"/><Relationship Id="rId7" Target="../media/image33.jpeg" Type="http://schemas.openxmlformats.org/officeDocument/2006/relationships/image"/><Relationship Id="rId2" Target="../diagrams/data2.xml" Type="http://schemas.openxmlformats.org/officeDocument/2006/relationships/diagramData"/><Relationship Id="rId1" Target="../slideLayouts/slideLayout2.xml" Type="http://schemas.openxmlformats.org/officeDocument/2006/relationships/slideLayout"/><Relationship Id="rId6" Target="../diagrams/drawing2.xml" Type="http://schemas.microsoft.com/office/2007/relationships/diagramDrawing"/><Relationship Id="rId5" Target="../diagrams/colors2.xml" Type="http://schemas.openxmlformats.org/officeDocument/2006/relationships/diagramColors"/><Relationship Id="rId4" Target="../diagrams/quickStyle2.xml" Type="http://schemas.openxmlformats.org/officeDocument/2006/relationships/diagramQuickStyle"/></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arget="../media/image36.jpeg" Type="http://schemas.openxmlformats.org/officeDocument/2006/relationships/image"/><Relationship Id="rId2" Target="../media/image35.jpeg" Type="http://schemas.openxmlformats.org/officeDocument/2006/relationships/image"/><Relationship Id="rId1" Target="../slideLayouts/slideLayout2.xml" Type="http://schemas.openxmlformats.org/officeDocument/2006/relationships/slideLayout"/><Relationship Id="rId4" Target="../media/image37.png" Type="http://schemas.openxmlformats.org/officeDocument/2006/relationships/image"/></Relationships>
</file>

<file path=ppt/slides/_rels/slide21.xml.rels><?xml version="1.0" encoding="UTF-8" standalone="yes" ?><Relationships xmlns="http://schemas.openxmlformats.org/package/2006/relationships"><Relationship Id="rId3" Target="../media/image38.jpeg" Type="http://schemas.openxmlformats.org/officeDocument/2006/relationships/image"/><Relationship Id="rId2" Target="../notesSlides/notesSlide11.xml" Type="http://schemas.openxmlformats.org/officeDocument/2006/relationships/notesSlide"/><Relationship Id="rId1" Target="../slideLayouts/slideLayout2.xml" Type="http://schemas.openxmlformats.org/officeDocument/2006/relationships/slideLayout"/><Relationship Id="rId5" Target="../media/image40.jpeg" Type="http://schemas.openxmlformats.org/officeDocument/2006/relationships/image"/><Relationship Id="rId4" Target="../media/image39.png" Type="http://schemas.openxmlformats.org/officeDocument/2006/relationships/image"/></Relationships>
</file>

<file path=ppt/slides/_rels/slide22.xml.rels><?xml version="1.0" encoding="UTF-8" standalone="yes" ?><Relationships xmlns="http://schemas.openxmlformats.org/package/2006/relationships"><Relationship Id="rId3" Target="../media/image42.jpeg" Type="http://schemas.openxmlformats.org/officeDocument/2006/relationships/image"/><Relationship Id="rId2" Target="../media/image41.jpeg" Type="http://schemas.openxmlformats.org/officeDocument/2006/relationships/image"/><Relationship Id="rId1" Target="../slideLayouts/slideLayout2.xml" Type="http://schemas.openxmlformats.org/officeDocument/2006/relationships/slideLayout"/></Relationships>
</file>

<file path=ppt/slides/_rels/slide23.xml.rels><?xml version="1.0" encoding="UTF-8" standalone="yes" ?><Relationships xmlns="http://schemas.openxmlformats.org/package/2006/relationships"><Relationship Id="rId3" Target="../media/image44.jpeg" Type="http://schemas.openxmlformats.org/officeDocument/2006/relationships/image"/><Relationship Id="rId2" Target="../media/image43.jpeg" Type="http://schemas.openxmlformats.org/officeDocument/2006/relationships/image"/><Relationship Id="rId1" Target="../slideLayouts/slideLayout2.xml" Type="http://schemas.openxmlformats.org/officeDocument/2006/relationships/slideLayout"/><Relationship Id="rId6" Target="../media/image47.jpeg" Type="http://schemas.openxmlformats.org/officeDocument/2006/relationships/image"/><Relationship Id="rId5" Target="../media/image46.jpeg" Type="http://schemas.openxmlformats.org/officeDocument/2006/relationships/image"/><Relationship Id="rId4" Target="../media/image45.jpeg" Type="http://schemas.openxmlformats.org/officeDocument/2006/relationships/image"/></Relationships>
</file>

<file path=ppt/slides/_rels/slide24.xml.rels><?xml version="1.0" encoding="UTF-8" standalone="yes" ?><Relationships xmlns="http://schemas.openxmlformats.org/package/2006/relationships"><Relationship Id="rId3" Target="../media/image49.jpeg" Type="http://schemas.openxmlformats.org/officeDocument/2006/relationships/image"/><Relationship Id="rId2" Target="../media/image48.jpeg" Type="http://schemas.openxmlformats.org/officeDocument/2006/relationships/image"/><Relationship Id="rId1" Target="../slideLayouts/slideLayout2.xml" Type="http://schemas.openxmlformats.org/officeDocument/2006/relationships/slideLayout"/><Relationship Id="rId5" Target="../media/image51.jpeg" Type="http://schemas.openxmlformats.org/officeDocument/2006/relationships/image"/><Relationship Id="rId4" Target="../media/image50.jpeg" Type="http://schemas.openxmlformats.org/officeDocument/2006/relationships/image"/></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arget="../media/image53.jpeg" Type="http://schemas.openxmlformats.org/officeDocument/2006/relationships/image"/><Relationship Id="rId2" Target="../notesSlides/notesSlide13.xml" Type="http://schemas.openxmlformats.org/officeDocument/2006/relationships/notesSlide"/><Relationship Id="rId1" Target="../slideLayouts/slideLayout2.xml" Type="http://schemas.openxmlformats.org/officeDocument/2006/relationships/slideLayout"/><Relationship Id="rId4" Target="../media/image54.jpeg" Type="http://schemas.openxmlformats.org/officeDocument/2006/relationships/image"/></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8.xml.rels><?xml version="1.0" encoding="UTF-8" standalone="yes" ?><Relationships xmlns="http://schemas.openxmlformats.org/package/2006/relationships"><Relationship Id="rId3" Target="../media/image61.jpeg" Type="http://schemas.openxmlformats.org/officeDocument/2006/relationships/image"/><Relationship Id="rId2" Target="../media/image60.jpeg" Type="http://schemas.openxmlformats.org/officeDocument/2006/relationships/image"/><Relationship Id="rId1" Target="../slideLayouts/slideLayout2.xml" Type="http://schemas.openxmlformats.org/officeDocument/2006/relationships/slideLayout"/></Relationships>
</file>

<file path=ppt/slides/_rels/slide29.xml.rels><?xml version="1.0" encoding="UTF-8" standalone="yes" ?><Relationships xmlns="http://schemas.openxmlformats.org/package/2006/relationships"><Relationship Id="rId3" Target="../media/image62.jpeg" Type="http://schemas.openxmlformats.org/officeDocument/2006/relationships/image"/><Relationship Id="rId2" Target="../notesSlides/notesSlide15.xml" Type="http://schemas.openxmlformats.org/officeDocument/2006/relationships/notesSlide"/><Relationship Id="rId1" Target="../slideLayouts/slideLayout2.xml" Type="http://schemas.openxmlformats.org/officeDocument/2006/relationships/slideLayout"/><Relationship Id="rId4" Target="../media/image63.jpeg" Type="http://schemas.openxmlformats.org/officeDocument/2006/relationships/image"/></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arget="../media/image64.png" Type="http://schemas.openxmlformats.org/officeDocument/2006/relationships/image"/><Relationship Id="rId2" Target="../notesSlides/notesSlide16.xml" Type="http://schemas.openxmlformats.org/officeDocument/2006/relationships/notesSlide"/><Relationship Id="rId1" Target="../slideLayouts/slideLayout2.xml" Type="http://schemas.openxmlformats.org/officeDocument/2006/relationships/slideLayout"/><Relationship Id="rId6" Target="../media/image67.jpeg" Type="http://schemas.openxmlformats.org/officeDocument/2006/relationships/image"/><Relationship Id="rId5" Target="../media/image66.jpeg" Type="http://schemas.openxmlformats.org/officeDocument/2006/relationships/image"/><Relationship Id="rId4" Target="../media/image65.jpeg" Type="http://schemas.openxmlformats.org/officeDocument/2006/relationships/image"/></Relationships>
</file>

<file path=ppt/slides/_rels/slide31.xml.rels><?xml version="1.0" encoding="UTF-8" standalone="yes" ?><Relationships xmlns="http://schemas.openxmlformats.org/package/2006/relationships"><Relationship Id="rId3" Target="../media/image68.png" Type="http://schemas.openxmlformats.org/officeDocument/2006/relationships/image"/><Relationship Id="rId2" Target="../notesSlides/notesSlide17.xml" Type="http://schemas.openxmlformats.org/officeDocument/2006/relationships/notesSlide"/><Relationship Id="rId1" Target="../slideLayouts/slideLayout2.xml" Type="http://schemas.openxmlformats.org/officeDocument/2006/relationships/slideLayout"/><Relationship Id="rId5" Target="../media/image70.jpeg" Type="http://schemas.openxmlformats.org/officeDocument/2006/relationships/image"/><Relationship Id="rId4" Target="../media/image69.jpeg" Type="http://schemas.openxmlformats.org/officeDocument/2006/relationships/image"/></Relationships>
</file>

<file path=ppt/slides/_rels/slide32.xml.rels><?xml version="1.0" encoding="UTF-8" standalone="yes" ?><Relationships xmlns="http://schemas.openxmlformats.org/package/2006/relationships"><Relationship Id="rId3" Target="../media/image71.jpeg" Type="http://schemas.openxmlformats.org/officeDocument/2006/relationships/image"/><Relationship Id="rId2" Target="../notesSlides/notesSlide18.xml" Type="http://schemas.openxmlformats.org/officeDocument/2006/relationships/notesSlide"/><Relationship Id="rId1" Target="../slideLayouts/slideLayout2.xml" Type="http://schemas.openxmlformats.org/officeDocument/2006/relationships/slideLayout"/><Relationship Id="rId4" Target="../media/image72.png" Type="http://schemas.openxmlformats.org/officeDocument/2006/relationships/image"/></Relationships>
</file>

<file path=ppt/slides/_rels/slide3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35.xml.rels><?xml version="1.0" encoding="UTF-8" standalone="yes" ?><Relationships xmlns="http://schemas.openxmlformats.org/package/2006/relationships"><Relationship Id="rId3" Target="../media/image76.jpeg" Type="http://schemas.openxmlformats.org/officeDocument/2006/relationships/image"/><Relationship Id="rId2" Target="../notesSlides/notesSlide21.xml" Type="http://schemas.openxmlformats.org/officeDocument/2006/relationships/notesSlide"/><Relationship Id="rId1" Target="../slideLayouts/slideLayout2.xml" Type="http://schemas.openxmlformats.org/officeDocument/2006/relationships/slideLayout"/><Relationship Id="rId4" Target="../media/image77.jpeg" Type="http://schemas.openxmlformats.org/officeDocument/2006/relationships/image"/></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5.png"/></Relationships>
</file>

<file path=ppt/slides/_rels/slide38.xml.rels><?xml version="1.0" encoding="UTF-8" standalone="yes" ?><Relationships xmlns="http://schemas.openxmlformats.org/package/2006/relationships"><Relationship Id="rId2" Target="../media/image82.jpeg" Type="http://schemas.openxmlformats.org/officeDocument/2006/relationships/image"/><Relationship Id="rId1" Target="../slideLayouts/slideLayout7.xml" Type="http://schemas.openxmlformats.org/officeDocument/2006/relationships/slideLayout"/></Relationships>
</file>

<file path=ppt/slides/_rels/slide39.xml.rels><?xml version="1.0" encoding="UTF-8" standalone="yes" ?><Relationships xmlns="http://schemas.openxmlformats.org/package/2006/relationships"><Relationship Id="rId3" Target="../media/image83.jpeg" Type="http://schemas.openxmlformats.org/officeDocument/2006/relationships/image"/><Relationship Id="rId2" Target="../notesSlides/notesSlide24.xml" Type="http://schemas.openxmlformats.org/officeDocument/2006/relationships/notesSlide"/><Relationship Id="rId1" Target="../slideLayouts/slideLayout7.xml" Type="http://schemas.openxmlformats.org/officeDocument/2006/relationships/slideLayout"/><Relationship Id="rId6" Target="../media/image86.png" Type="http://schemas.openxmlformats.org/officeDocument/2006/relationships/image"/><Relationship Id="rId5" Target="../media/image85.jpeg" Type="http://schemas.openxmlformats.org/officeDocument/2006/relationships/image"/><Relationship Id="rId4" Target="../media/image84.jpeg" Type="http://schemas.openxmlformats.org/officeDocument/2006/relationships/image"/></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41.xml.rels><?xml version="1.0" encoding="UTF-8" standalone="yes" ?><Relationships xmlns="http://schemas.openxmlformats.org/package/2006/relationships"><Relationship Id="rId3" Target="../media/image86.png" Type="http://schemas.openxmlformats.org/officeDocument/2006/relationships/image"/><Relationship Id="rId2" Target="../notesSlides/notesSlide26.xml" Type="http://schemas.openxmlformats.org/officeDocument/2006/relationships/notesSlide"/><Relationship Id="rId1" Target="../slideLayouts/slideLayout7.xml" Type="http://schemas.openxmlformats.org/officeDocument/2006/relationships/slideLayout"/><Relationship Id="rId5" Target="../media/image89.jpeg" Type="http://schemas.openxmlformats.org/officeDocument/2006/relationships/image"/><Relationship Id="rId4" Target="../media/image88.png" Type="http://schemas.openxmlformats.org/officeDocument/2006/relationships/image"/></Relationships>
</file>

<file path=ppt/slides/_rels/slide4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90.jpeg"/></Relationships>
</file>

<file path=ppt/slides/_rels/slide43.xml.rels><?xml version="1.0" encoding="UTF-8" standalone="yes" ?><Relationships xmlns="http://schemas.openxmlformats.org/package/2006/relationships"><Relationship Id="rId3" Target="../media/image91.jpeg" Type="http://schemas.openxmlformats.org/officeDocument/2006/relationships/image"/><Relationship Id="rId2" Target="../notesSlides/notesSlide28.xml" Type="http://schemas.openxmlformats.org/officeDocument/2006/relationships/notesSlide"/><Relationship Id="rId1" Target="../slideLayouts/slideLayout7.xml" Type="http://schemas.openxmlformats.org/officeDocument/2006/relationships/slideLayout"/><Relationship Id="rId5" Target="../media/image93.jpeg" Type="http://schemas.openxmlformats.org/officeDocument/2006/relationships/image"/><Relationship Id="rId4" Target="../media/image92.jpeg" Type="http://schemas.openxmlformats.org/officeDocument/2006/relationships/image"/></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arget="../media/image94.jpeg" Type="http://schemas.openxmlformats.org/officeDocument/2006/relationships/image"/><Relationship Id="rId2" Target="../notesSlides/notesSlide29.xml" Type="http://schemas.openxmlformats.org/officeDocument/2006/relationships/notesSlide"/><Relationship Id="rId1" Target="../slideLayouts/slideLayout2.xml" Type="http://schemas.openxmlformats.org/officeDocument/2006/relationships/slideLayout"/></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arget="../media/image95.jpeg" Type="http://schemas.openxmlformats.org/officeDocument/2006/relationships/image"/><Relationship Id="rId2" Target="../notesSlides/notesSlide31.xml" Type="http://schemas.openxmlformats.org/officeDocument/2006/relationships/notesSlide"/><Relationship Id="rId1" Target="../slideLayouts/slideLayout2.xml" Type="http://schemas.openxmlformats.org/officeDocument/2006/relationships/slideLayout"/><Relationship Id="rId4" Target="../media/image96.jpeg" Type="http://schemas.openxmlformats.org/officeDocument/2006/relationships/image"/></Relationships>
</file>

<file path=ppt/slides/_rels/slide48.xml.rels><?xml version="1.0" encoding="UTF-8" standalone="yes" ?><Relationships xmlns="http://schemas.openxmlformats.org/package/2006/relationships"><Relationship Id="rId8" Target="../media/image102.png" Type="http://schemas.openxmlformats.org/officeDocument/2006/relationships/image"/><Relationship Id="rId3" Target="../media/image98.jpeg" Type="http://schemas.openxmlformats.org/officeDocument/2006/relationships/image"/><Relationship Id="rId7" Target="../media/image101.jpeg" Type="http://schemas.openxmlformats.org/officeDocument/2006/relationships/image"/><Relationship Id="rId2" Target="../media/image97.jpeg" Type="http://schemas.openxmlformats.org/officeDocument/2006/relationships/image"/><Relationship Id="rId1" Target="../slideLayouts/slideLayout5.xml" Type="http://schemas.openxmlformats.org/officeDocument/2006/relationships/slideLayout"/><Relationship Id="rId6" Target="../media/image92.jpeg" Type="http://schemas.openxmlformats.org/officeDocument/2006/relationships/image"/><Relationship Id="rId5" Target="../media/image100.jpeg" Type="http://schemas.openxmlformats.org/officeDocument/2006/relationships/image"/><Relationship Id="rId4" Target="../media/image99.jpeg" Type="http://schemas.openxmlformats.org/officeDocument/2006/relationships/image"/></Relationships>
</file>

<file path=ppt/slides/_rels/slide49.xml.rels><?xml version="1.0" encoding="UTF-8" standalone="yes" ?><Relationships xmlns="http://schemas.openxmlformats.org/package/2006/relationships"><Relationship Id="rId3" Target="../media/image103.jpeg" Type="http://schemas.openxmlformats.org/officeDocument/2006/relationships/image"/><Relationship Id="rId2" Target="../notesSlides/notesSlide32.xml" Type="http://schemas.openxmlformats.org/officeDocument/2006/relationships/notesSlide"/><Relationship Id="rId1" Target="../slideLayouts/slideLayout2.xml" Type="http://schemas.openxmlformats.org/officeDocument/2006/relationships/slideLayout"/><Relationship Id="rId4" Target="../media/image104.jpeg" Type="http://schemas.openxmlformats.org/officeDocument/2006/relationships/image"/></Relationships>
</file>

<file path=ppt/slides/_rels/slide5.xml.rels><?xml version="1.0" encoding="UTF-8" standalone="yes" ?><Relationships xmlns="http://schemas.openxmlformats.org/package/2006/relationships"><Relationship Id="rId3" Target="../media/image7.jpeg" Type="http://schemas.openxmlformats.org/officeDocument/2006/relationships/image"/><Relationship Id="rId2" Target="../media/image6.jpeg" Type="http://schemas.openxmlformats.org/officeDocument/2006/relationships/image"/><Relationship Id="rId1" Target="../slideLayouts/slideLayout2.xml" Type="http://schemas.openxmlformats.org/officeDocument/2006/relationships/slideLayout"/><Relationship Id="rId6" Target="../media/image10.jpeg" Type="http://schemas.openxmlformats.org/officeDocument/2006/relationships/image"/><Relationship Id="rId5" Target="../media/image9.jpeg" Type="http://schemas.openxmlformats.org/officeDocument/2006/relationships/image"/><Relationship Id="rId4" Target="../media/image8.jpeg" Type="http://schemas.openxmlformats.org/officeDocument/2006/relationships/image"/></Relationships>
</file>

<file path=ppt/slides/_rels/slide50.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06.jpeg"/></Relationships>
</file>

<file path=ppt/slides/_rels/slide51.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arget="../media/image108.jpeg" Type="http://schemas.openxmlformats.org/officeDocument/2006/relationships/image"/><Relationship Id="rId2" Target="../notesSlides/notesSlide34.xml" Type="http://schemas.openxmlformats.org/officeDocument/2006/relationships/notesSlide"/><Relationship Id="rId1" Target="../slideLayouts/slideLayout7.xml" Type="http://schemas.openxmlformats.org/officeDocument/2006/relationships/slideLayout"/></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arget="../media/image109.jpeg" Type="http://schemas.openxmlformats.org/officeDocument/2006/relationships/image"/><Relationship Id="rId2" Target="../notesSlides/notesSlide36.xml" Type="http://schemas.openxmlformats.org/officeDocument/2006/relationships/notesSlide"/><Relationship Id="rId1" Target="../slideLayouts/slideLayout2.xml" Type="http://schemas.openxmlformats.org/officeDocument/2006/relationships/slideLayout"/><Relationship Id="rId6" Target="../media/image112.jpeg" Type="http://schemas.openxmlformats.org/officeDocument/2006/relationships/image"/><Relationship Id="rId5" Target="../media/image111.jpeg" Type="http://schemas.openxmlformats.org/officeDocument/2006/relationships/image"/><Relationship Id="rId4" Target="../media/image110.jpeg" Type="http://schemas.openxmlformats.org/officeDocument/2006/relationships/image"/></Relationships>
</file>

<file path=ppt/slides/_rels/slide6.xml.rels><?xml version="1.0" encoding="UTF-8" standalone="yes" ?><Relationships xmlns="http://schemas.openxmlformats.org/package/2006/relationships"><Relationship Id="rId3" Target="../media/image12.jpeg" Type="http://schemas.openxmlformats.org/officeDocument/2006/relationships/image"/><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arget="../media/image14.png" Type="http://schemas.openxmlformats.org/officeDocument/2006/relationships/image"/><Relationship Id="rId2" Target="../notesSlides/notesSlide6.xml" Type="http://schemas.openxmlformats.org/officeDocument/2006/relationships/notesSlide"/><Relationship Id="rId1" Target="../slideLayouts/slideLayout6.xml" Type="http://schemas.openxmlformats.org/officeDocument/2006/relationships/slideLayout"/><Relationship Id="rId6" Target="../media/image17.jpeg" Type="http://schemas.openxmlformats.org/officeDocument/2006/relationships/image"/><Relationship Id="rId5" Target="../media/image16.jpeg" Type="http://schemas.openxmlformats.org/officeDocument/2006/relationships/image"/><Relationship Id="rId4" Target="../media/image15.png" Type="http://schemas.openxmlformats.org/officeDocument/2006/relationships/image"/></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752599" y="1028492"/>
            <a:ext cx="8686801" cy="923330"/>
          </a:xfrm>
          <a:prstGeom prst="rect">
            <a:avLst/>
          </a:prstGeom>
          <a:solidFill>
            <a:schemeClr val="bg1">
              <a:alpha val="80000"/>
            </a:schemeClr>
          </a:solidFill>
        </p:spPr>
        <p:txBody>
          <a:bodyPr wrap="square">
            <a:spAutoFit/>
          </a:bodyPr>
          <a:lstStyle/>
          <a:p>
            <a:pPr algn="ctr"/>
            <a:r>
              <a:rPr lang="es-CO" sz="5400" b="1" dirty="0">
                <a:solidFill>
                  <a:srgbClr val="06AEAA"/>
                </a:solidFill>
                <a:latin typeface="Montserrat" panose="00000500000000000000" pitchFamily="50" charset="0"/>
              </a:rPr>
              <a:t>Fracturas toracolumbares</a:t>
            </a:r>
          </a:p>
        </p:txBody>
      </p:sp>
      <p:sp>
        <p:nvSpPr>
          <p:cNvPr id="7" name="Rectángulo 6"/>
          <p:cNvSpPr/>
          <p:nvPr/>
        </p:nvSpPr>
        <p:spPr>
          <a:xfrm>
            <a:off x="3343274" y="3143865"/>
            <a:ext cx="5505450" cy="1015663"/>
          </a:xfrm>
          <a:prstGeom prst="rect">
            <a:avLst/>
          </a:prstGeom>
          <a:solidFill>
            <a:schemeClr val="bg1">
              <a:alpha val="80000"/>
            </a:schemeClr>
          </a:solidFill>
        </p:spPr>
        <p:txBody>
          <a:bodyPr wrap="square">
            <a:spAutoFit/>
          </a:bodyPr>
          <a:lstStyle/>
          <a:p>
            <a:pPr algn="ctr"/>
            <a:r>
              <a:rPr lang="es-CO" sz="2000" dirty="0">
                <a:solidFill>
                  <a:srgbClr val="152B48"/>
                </a:solidFill>
                <a:latin typeface="Montserrat" panose="00000500000000000000" pitchFamily="50" charset="0"/>
              </a:rPr>
              <a:t>Juan Felipe Peláez Pérez</a:t>
            </a:r>
          </a:p>
          <a:p>
            <a:pPr algn="ctr"/>
            <a:r>
              <a:rPr lang="es-CO" sz="2000" dirty="0">
                <a:solidFill>
                  <a:srgbClr val="152B48"/>
                </a:solidFill>
                <a:latin typeface="Montserrat" panose="00000500000000000000" pitchFamily="50" charset="0"/>
              </a:rPr>
              <a:t>Neurocirugía</a:t>
            </a:r>
          </a:p>
          <a:p>
            <a:pPr algn="ctr"/>
            <a:r>
              <a:rPr lang="es-CO" sz="2000" dirty="0">
                <a:solidFill>
                  <a:srgbClr val="152B48"/>
                </a:solidFill>
                <a:latin typeface="Montserrat" panose="00000500000000000000" pitchFamily="50" charset="0"/>
              </a:rPr>
              <a:t>Universidad de Antioquia</a:t>
            </a:r>
          </a:p>
        </p:txBody>
      </p:sp>
    </p:spTree>
    <p:extLst>
      <p:ext uri="{BB962C8B-B14F-4D97-AF65-F5344CB8AC3E}">
        <p14:creationId xmlns:p14="http://schemas.microsoft.com/office/powerpoint/2010/main" val="209391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894009" y="1057999"/>
            <a:ext cx="8491017" cy="3485510"/>
          </a:xfrm>
          <a:noFill/>
        </p:spPr>
      </p:pic>
      <p:cxnSp>
        <p:nvCxnSpPr>
          <p:cNvPr id="9" name="8 Conector recto de flecha"/>
          <p:cNvCxnSpPr>
            <a:cxnSpLocks/>
          </p:cNvCxnSpPr>
          <p:nvPr/>
        </p:nvCxnSpPr>
        <p:spPr>
          <a:xfrm>
            <a:off x="3074795" y="1148080"/>
            <a:ext cx="0" cy="126320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a:cxnSpLocks/>
          </p:cNvCxnSpPr>
          <p:nvPr/>
        </p:nvCxnSpPr>
        <p:spPr>
          <a:xfrm flipV="1">
            <a:off x="5179114" y="1180241"/>
            <a:ext cx="139335" cy="956923"/>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a:cxnSpLocks/>
          </p:cNvCxnSpPr>
          <p:nvPr/>
        </p:nvCxnSpPr>
        <p:spPr>
          <a:xfrm>
            <a:off x="5179114" y="2800754"/>
            <a:ext cx="120814" cy="101675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curvado"/>
          <p:cNvCxnSpPr>
            <a:cxnSpLocks/>
          </p:cNvCxnSpPr>
          <p:nvPr/>
        </p:nvCxnSpPr>
        <p:spPr>
          <a:xfrm>
            <a:off x="8361680" y="1771694"/>
            <a:ext cx="1351687" cy="811485"/>
          </a:xfrm>
          <a:prstGeom prst="curvedConnector3">
            <a:avLst>
              <a:gd name="adj1" fmla="val -27420"/>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ítulo 1"/>
          <p:cNvSpPr>
            <a:spLocks noGrp="1"/>
          </p:cNvSpPr>
          <p:nvPr>
            <p:ph type="title"/>
          </p:nvPr>
        </p:nvSpPr>
        <p:spPr>
          <a:xfrm>
            <a:off x="604493" y="263024"/>
            <a:ext cx="11070051" cy="794975"/>
          </a:xfrm>
        </p:spPr>
        <p:txBody>
          <a:bodyPr>
            <a:noAutofit/>
          </a:bodyPr>
          <a:lstStyle/>
          <a:p>
            <a:pPr algn="ctr"/>
            <a:r>
              <a:rPr lang="es-CO" sz="2800" b="1" dirty="0"/>
              <a:t>Clasificaciones de fracturas toracolumbares</a:t>
            </a:r>
          </a:p>
        </p:txBody>
      </p:sp>
    </p:spTree>
    <p:extLst>
      <p:ext uri="{BB962C8B-B14F-4D97-AF65-F5344CB8AC3E}">
        <p14:creationId xmlns:p14="http://schemas.microsoft.com/office/powerpoint/2010/main" val="820723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61357" y="1265146"/>
            <a:ext cx="4388191" cy="338554"/>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wrap="square">
            <a:spAutoFit/>
          </a:bodyPr>
          <a:lstStyle/>
          <a:p>
            <a:pPr algn="ctr">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s-ES" sz="1600" b="1" dirty="0">
                <a:solidFill>
                  <a:schemeClr val="bg1"/>
                </a:solidFill>
                <a:latin typeface="Montserrat" panose="00000500000000000000" pitchFamily="50" charset="0"/>
                <a:ea typeface="Times New Roman" panose="02020603050405020304" pitchFamily="18" charset="0"/>
                <a:cs typeface="Times New Roman" panose="02020603050405020304" pitchFamily="18" charset="0"/>
              </a:rPr>
              <a:t>La clasificación es un desafío continuo </a:t>
            </a:r>
          </a:p>
        </p:txBody>
      </p:sp>
      <p:sp>
        <p:nvSpPr>
          <p:cNvPr id="4" name="Rectángulo 3"/>
          <p:cNvSpPr/>
          <p:nvPr/>
        </p:nvSpPr>
        <p:spPr>
          <a:xfrm>
            <a:off x="5449548" y="6211392"/>
            <a:ext cx="10548258" cy="369332"/>
          </a:xfrm>
          <a:prstGeom prst="rect">
            <a:avLst/>
          </a:prstGeom>
        </p:spPr>
        <p:txBody>
          <a:bodyPr wrap="square">
            <a:spAutoFit/>
          </a:bodyPr>
          <a:lstStyle/>
          <a:p>
            <a:pPr marL="228600" indent="-228600">
              <a:buAutoNum type="arabicPeriod"/>
            </a:pPr>
            <a:r>
              <a:rPr lang="es-CO" sz="600" dirty="0">
                <a:latin typeface="Montserrat" panose="00000500000000000000" pitchFamily="50" charset="0"/>
                <a:cs typeface="Arial" panose="020B0604020202020204" pitchFamily="34" charset="0"/>
              </a:rPr>
              <a:t>Schroeder GD, </a:t>
            </a:r>
            <a:r>
              <a:rPr lang="es-CO" sz="600" dirty="0" err="1">
                <a:latin typeface="Montserrat" panose="00000500000000000000" pitchFamily="50" charset="0"/>
                <a:cs typeface="Arial" panose="020B0604020202020204" pitchFamily="34" charset="0"/>
              </a:rPr>
              <a:t>Harrop</a:t>
            </a:r>
            <a:r>
              <a:rPr lang="es-CO" sz="600" dirty="0">
                <a:latin typeface="Montserrat" panose="00000500000000000000" pitchFamily="50" charset="0"/>
                <a:cs typeface="Arial" panose="020B0604020202020204" pitchFamily="34" charset="0"/>
              </a:rPr>
              <a:t> </a:t>
            </a:r>
            <a:r>
              <a:rPr lang="es-CO" sz="600" dirty="0" err="1">
                <a:latin typeface="Montserrat" panose="00000500000000000000" pitchFamily="50" charset="0"/>
                <a:cs typeface="Arial" panose="020B0604020202020204" pitchFamily="34" charset="0"/>
              </a:rPr>
              <a:t>JS</a:t>
            </a:r>
            <a:r>
              <a:rPr lang="es-CO" sz="600" dirty="0">
                <a:latin typeface="Montserrat" panose="00000500000000000000" pitchFamily="50" charset="0"/>
                <a:cs typeface="Arial" panose="020B0604020202020204" pitchFamily="34" charset="0"/>
              </a:rPr>
              <a:t>, </a:t>
            </a:r>
            <a:r>
              <a:rPr lang="es-CO" sz="600" dirty="0" err="1">
                <a:latin typeface="Montserrat" panose="00000500000000000000" pitchFamily="50" charset="0"/>
                <a:cs typeface="Arial" panose="020B0604020202020204" pitchFamily="34" charset="0"/>
              </a:rPr>
              <a:t>Vaccaro</a:t>
            </a:r>
            <a:r>
              <a:rPr lang="es-CO" sz="600" dirty="0">
                <a:latin typeface="Montserrat" panose="00000500000000000000" pitchFamily="50" charset="0"/>
                <a:cs typeface="Arial" panose="020B0604020202020204" pitchFamily="34" charset="0"/>
              </a:rPr>
              <a:t> AR. </a:t>
            </a:r>
            <a:r>
              <a:rPr lang="es-CO" sz="600" dirty="0" err="1">
                <a:latin typeface="Montserrat" panose="00000500000000000000" pitchFamily="50" charset="0"/>
                <a:cs typeface="Arial" panose="020B0604020202020204" pitchFamily="34" charset="0"/>
              </a:rPr>
              <a:t>Thoracolumbar</a:t>
            </a:r>
            <a:r>
              <a:rPr lang="es-CO" sz="600" dirty="0">
                <a:latin typeface="Montserrat" panose="00000500000000000000" pitchFamily="50" charset="0"/>
                <a:cs typeface="Arial" panose="020B0604020202020204" pitchFamily="34" charset="0"/>
              </a:rPr>
              <a:t> trauma </a:t>
            </a:r>
            <a:r>
              <a:rPr lang="es-CO" sz="600" dirty="0" err="1">
                <a:latin typeface="Montserrat" panose="00000500000000000000" pitchFamily="50" charset="0"/>
                <a:cs typeface="Arial" panose="020B0604020202020204" pitchFamily="34" charset="0"/>
              </a:rPr>
              <a:t>classification</a:t>
            </a:r>
            <a:r>
              <a:rPr lang="es-CO" sz="600" dirty="0">
                <a:latin typeface="Montserrat" panose="00000500000000000000" pitchFamily="50" charset="0"/>
                <a:cs typeface="Arial" panose="020B0604020202020204" pitchFamily="34" charset="0"/>
              </a:rPr>
              <a:t>. </a:t>
            </a:r>
            <a:r>
              <a:rPr lang="es-CO" sz="600" dirty="0" err="1">
                <a:latin typeface="Montserrat" panose="00000500000000000000" pitchFamily="50" charset="0"/>
                <a:cs typeface="Arial" panose="020B0604020202020204" pitchFamily="34" charset="0"/>
              </a:rPr>
              <a:t>Neurosurg</a:t>
            </a:r>
            <a:r>
              <a:rPr lang="es-CO" sz="600" dirty="0">
                <a:latin typeface="Montserrat" panose="00000500000000000000" pitchFamily="50" charset="0"/>
                <a:cs typeface="Arial" panose="020B0604020202020204" pitchFamily="34" charset="0"/>
              </a:rPr>
              <a:t> </a:t>
            </a:r>
            <a:r>
              <a:rPr lang="es-CO" sz="600" dirty="0" err="1">
                <a:latin typeface="Montserrat" panose="00000500000000000000" pitchFamily="50" charset="0"/>
                <a:cs typeface="Arial" panose="020B0604020202020204" pitchFamily="34" charset="0"/>
              </a:rPr>
              <a:t>Clin</a:t>
            </a:r>
            <a:r>
              <a:rPr lang="es-CO" sz="600" dirty="0">
                <a:latin typeface="Montserrat" panose="00000500000000000000" pitchFamily="50" charset="0"/>
                <a:cs typeface="Arial" panose="020B0604020202020204" pitchFamily="34" charset="0"/>
              </a:rPr>
              <a:t> N Am 2017;28:23-29.</a:t>
            </a:r>
          </a:p>
          <a:p>
            <a:pPr marL="228600" indent="-228600">
              <a:buAutoNum type="arabicPeriod"/>
            </a:pPr>
            <a:r>
              <a:rPr lang="es-CO" sz="600" dirty="0" err="1">
                <a:latin typeface="Montserrat" panose="00000500000000000000" pitchFamily="50" charset="0"/>
                <a:cs typeface="Arial" panose="020B0604020202020204" pitchFamily="34" charset="0"/>
              </a:rPr>
              <a:t>Abedi</a:t>
            </a:r>
            <a:r>
              <a:rPr lang="es-CO" sz="600" dirty="0">
                <a:latin typeface="Montserrat" panose="00000500000000000000" pitchFamily="50" charset="0"/>
                <a:cs typeface="Arial" panose="020B0604020202020204" pitchFamily="34" charset="0"/>
              </a:rPr>
              <a:t> A., et al. </a:t>
            </a:r>
            <a:r>
              <a:rPr lang="es-CO" sz="600" dirty="0" err="1">
                <a:latin typeface="Montserrat" panose="00000500000000000000" pitchFamily="50" charset="0"/>
                <a:cs typeface="Arial" panose="020B0604020202020204" pitchFamily="34" charset="0"/>
              </a:rPr>
              <a:t>Reliability</a:t>
            </a:r>
            <a:r>
              <a:rPr lang="es-CO" sz="600" dirty="0">
                <a:latin typeface="Montserrat" panose="00000500000000000000" pitchFamily="50" charset="0"/>
                <a:cs typeface="Arial" panose="020B0604020202020204" pitchFamily="34" charset="0"/>
              </a:rPr>
              <a:t> and </a:t>
            </a:r>
            <a:r>
              <a:rPr lang="es-CO" sz="600" dirty="0" err="1">
                <a:latin typeface="Montserrat" panose="00000500000000000000" pitchFamily="50" charset="0"/>
                <a:cs typeface="Arial" panose="020B0604020202020204" pitchFamily="34" charset="0"/>
              </a:rPr>
              <a:t>Validity</a:t>
            </a:r>
            <a:r>
              <a:rPr lang="es-CO" sz="600" dirty="0">
                <a:latin typeface="Montserrat" panose="00000500000000000000" pitchFamily="50" charset="0"/>
                <a:cs typeface="Arial" panose="020B0604020202020204" pitchFamily="34" charset="0"/>
              </a:rPr>
              <a:t> of </a:t>
            </a:r>
            <a:r>
              <a:rPr lang="es-CO" sz="600" dirty="0" err="1">
                <a:latin typeface="Montserrat" panose="00000500000000000000" pitchFamily="50" charset="0"/>
                <a:cs typeface="Arial" panose="020B0604020202020204" pitchFamily="34" charset="0"/>
              </a:rPr>
              <a:t>the</a:t>
            </a:r>
            <a:r>
              <a:rPr lang="es-CO" sz="600" dirty="0">
                <a:latin typeface="Montserrat" panose="00000500000000000000" pitchFamily="50" charset="0"/>
                <a:cs typeface="Arial" panose="020B0604020202020204" pitchFamily="34" charset="0"/>
              </a:rPr>
              <a:t> </a:t>
            </a:r>
            <a:r>
              <a:rPr lang="es-CO" sz="600" dirty="0" err="1">
                <a:latin typeface="Montserrat" panose="00000500000000000000" pitchFamily="50" charset="0"/>
                <a:cs typeface="Arial" panose="020B0604020202020204" pitchFamily="34" charset="0"/>
              </a:rPr>
              <a:t>AOSpine</a:t>
            </a:r>
            <a:r>
              <a:rPr lang="es-CO" sz="600" dirty="0">
                <a:latin typeface="Montserrat" panose="00000500000000000000" pitchFamily="50" charset="0"/>
                <a:cs typeface="Arial" panose="020B0604020202020204" pitchFamily="34" charset="0"/>
              </a:rPr>
              <a:t> </a:t>
            </a:r>
            <a:r>
              <a:rPr lang="es-CO" sz="600" dirty="0" err="1">
                <a:latin typeface="Montserrat" panose="00000500000000000000" pitchFamily="50" charset="0"/>
                <a:cs typeface="Arial" panose="020B0604020202020204" pitchFamily="34" charset="0"/>
              </a:rPr>
              <a:t>Thoracolumbar</a:t>
            </a:r>
            <a:r>
              <a:rPr lang="es-CO" sz="600" dirty="0">
                <a:latin typeface="Montserrat" panose="00000500000000000000" pitchFamily="50" charset="0"/>
                <a:cs typeface="Arial" panose="020B0604020202020204" pitchFamily="34" charset="0"/>
              </a:rPr>
              <a:t> </a:t>
            </a:r>
            <a:r>
              <a:rPr lang="es-CO" sz="600" dirty="0" err="1">
                <a:latin typeface="Montserrat" panose="00000500000000000000" pitchFamily="50" charset="0"/>
                <a:cs typeface="Arial" panose="020B0604020202020204" pitchFamily="34" charset="0"/>
              </a:rPr>
              <a:t>Injury</a:t>
            </a:r>
            <a:r>
              <a:rPr lang="es-CO" sz="600" dirty="0">
                <a:latin typeface="Montserrat" panose="00000500000000000000" pitchFamily="50" charset="0"/>
                <a:cs typeface="Arial" panose="020B0604020202020204" pitchFamily="34" charset="0"/>
              </a:rPr>
              <a:t> </a:t>
            </a:r>
            <a:r>
              <a:rPr lang="es-CO" sz="600" dirty="0" err="1">
                <a:latin typeface="Montserrat" panose="00000500000000000000" pitchFamily="50" charset="0"/>
                <a:cs typeface="Arial" panose="020B0604020202020204" pitchFamily="34" charset="0"/>
              </a:rPr>
              <a:t>Classification</a:t>
            </a:r>
            <a:r>
              <a:rPr lang="es-CO" sz="600" dirty="0">
                <a:latin typeface="Montserrat" panose="00000500000000000000" pitchFamily="50" charset="0"/>
                <a:cs typeface="Arial" panose="020B0604020202020204" pitchFamily="34" charset="0"/>
              </a:rPr>
              <a:t> </a:t>
            </a:r>
            <a:r>
              <a:rPr lang="es-CO" sz="600" dirty="0" err="1">
                <a:latin typeface="Montserrat" panose="00000500000000000000" pitchFamily="50" charset="0"/>
                <a:cs typeface="Arial" panose="020B0604020202020204" pitchFamily="34" charset="0"/>
              </a:rPr>
              <a:t>System</a:t>
            </a:r>
            <a:r>
              <a:rPr lang="es-CO" sz="600" dirty="0">
                <a:latin typeface="Montserrat" panose="00000500000000000000" pitchFamily="50" charset="0"/>
                <a:cs typeface="Arial" panose="020B0604020202020204" pitchFamily="34" charset="0"/>
              </a:rPr>
              <a:t>: A </a:t>
            </a:r>
            <a:r>
              <a:rPr lang="es-CO" sz="600" dirty="0" err="1">
                <a:latin typeface="Montserrat" panose="00000500000000000000" pitchFamily="50" charset="0"/>
                <a:cs typeface="Arial" panose="020B0604020202020204" pitchFamily="34" charset="0"/>
              </a:rPr>
              <a:t>Systematic</a:t>
            </a:r>
            <a:r>
              <a:rPr lang="es-CO" sz="600" dirty="0">
                <a:latin typeface="Montserrat" panose="00000500000000000000" pitchFamily="50" charset="0"/>
                <a:cs typeface="Arial" panose="020B0604020202020204" pitchFamily="34" charset="0"/>
              </a:rPr>
              <a:t> </a:t>
            </a:r>
            <a:r>
              <a:rPr lang="es-CO" sz="600" dirty="0" err="1">
                <a:latin typeface="Montserrat" panose="00000500000000000000" pitchFamily="50" charset="0"/>
                <a:cs typeface="Arial" panose="020B0604020202020204" pitchFamily="34" charset="0"/>
              </a:rPr>
              <a:t>Review</a:t>
            </a:r>
            <a:r>
              <a:rPr lang="es-CO" sz="600" dirty="0">
                <a:latin typeface="Montserrat" panose="00000500000000000000" pitchFamily="50" charset="0"/>
                <a:cs typeface="Arial" panose="020B0604020202020204" pitchFamily="34" charset="0"/>
              </a:rPr>
              <a:t>. Global </a:t>
            </a:r>
            <a:r>
              <a:rPr lang="es-CO" sz="600" dirty="0" err="1">
                <a:latin typeface="Montserrat" panose="00000500000000000000" pitchFamily="50" charset="0"/>
                <a:cs typeface="Arial" panose="020B0604020202020204" pitchFamily="34" charset="0"/>
              </a:rPr>
              <a:t>Spine</a:t>
            </a:r>
            <a:r>
              <a:rPr lang="es-CO" sz="600" dirty="0">
                <a:latin typeface="Montserrat" panose="00000500000000000000" pitchFamily="50" charset="0"/>
                <a:cs typeface="Arial" panose="020B0604020202020204" pitchFamily="34" charset="0"/>
              </a:rPr>
              <a:t> </a:t>
            </a:r>
            <a:r>
              <a:rPr lang="es-CO" sz="600" dirty="0" err="1">
                <a:latin typeface="Montserrat" panose="00000500000000000000" pitchFamily="50" charset="0"/>
                <a:cs typeface="Arial" panose="020B0604020202020204" pitchFamily="34" charset="0"/>
              </a:rPr>
              <a:t>Journal</a:t>
            </a:r>
            <a:r>
              <a:rPr lang="es-CO" sz="600" dirty="0">
                <a:latin typeface="Montserrat" panose="00000500000000000000" pitchFamily="50" charset="0"/>
                <a:cs typeface="Arial" panose="020B0604020202020204" pitchFamily="34" charset="0"/>
              </a:rPr>
              <a:t> 2019;9(2): 231-242.</a:t>
            </a:r>
          </a:p>
          <a:p>
            <a:endParaRPr lang="es-CO" sz="600" dirty="0">
              <a:latin typeface="Montserrat" panose="00000500000000000000" pitchFamily="50" charset="0"/>
              <a:cs typeface="Arial" panose="020B0604020202020204" pitchFamily="34" charset="0"/>
            </a:endParaRPr>
          </a:p>
        </p:txBody>
      </p:sp>
      <p:sp>
        <p:nvSpPr>
          <p:cNvPr id="6" name="Rectángulo 5"/>
          <p:cNvSpPr/>
          <p:nvPr/>
        </p:nvSpPr>
        <p:spPr>
          <a:xfrm>
            <a:off x="6335486" y="1003536"/>
            <a:ext cx="4887607" cy="738664"/>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wrap="square">
            <a:spAutoFit/>
          </a:bodyPr>
          <a:lstStyle/>
          <a:p>
            <a:pPr marL="214313" indent="-214313" algn="just">
              <a:buFont typeface="Arial" panose="020B0604020202020204" pitchFamily="34" charset="0"/>
              <a:buChar char="•"/>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s-ES" sz="1400" b="1" dirty="0" err="1">
                <a:solidFill>
                  <a:schemeClr val="bg1"/>
                </a:solidFill>
                <a:latin typeface="Montserrat" panose="00000500000000000000" pitchFamily="50" charset="0"/>
                <a:ea typeface="Times New Roman" panose="02020603050405020304" pitchFamily="18" charset="0"/>
                <a:cs typeface="Times New Roman" panose="02020603050405020304" pitchFamily="18" charset="0"/>
              </a:rPr>
              <a:t>1era</a:t>
            </a:r>
            <a:r>
              <a:rPr lang="es-ES" sz="1400" b="1" dirty="0">
                <a:solidFill>
                  <a:schemeClr val="bg1"/>
                </a:solidFill>
                <a:latin typeface="Montserrat" panose="00000500000000000000" pitchFamily="50" charset="0"/>
                <a:ea typeface="Times New Roman" panose="02020603050405020304" pitchFamily="18" charset="0"/>
                <a:cs typeface="Times New Roman" panose="02020603050405020304" pitchFamily="18" charset="0"/>
              </a:rPr>
              <a:t> clasificación por Watson-Jones en 1938:</a:t>
            </a:r>
          </a:p>
          <a:p>
            <a:pPr marL="557213" lvl="1" indent="-214313" algn="just">
              <a:buFont typeface="Arial" panose="020B0604020202020204" pitchFamily="34" charset="0"/>
              <a:buChar char="•"/>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s-ES" sz="1400" dirty="0">
                <a:solidFill>
                  <a:schemeClr val="bg1"/>
                </a:solidFill>
                <a:latin typeface="Montserrat" panose="00000500000000000000" pitchFamily="50" charset="0"/>
                <a:ea typeface="Times New Roman" panose="02020603050405020304" pitchFamily="18" charset="0"/>
                <a:cs typeface="Times New Roman" panose="02020603050405020304" pitchFamily="18" charset="0"/>
              </a:rPr>
              <a:t>Esfuerzos para diseñar un esquema ideal que sea válido y fiable. </a:t>
            </a:r>
          </a:p>
        </p:txBody>
      </p:sp>
      <p:graphicFrame>
        <p:nvGraphicFramePr>
          <p:cNvPr id="8" name="Diagrama 7"/>
          <p:cNvGraphicFramePr/>
          <p:nvPr>
            <p:extLst>
              <p:ext uri="{D42A27DB-BD31-4B8C-83A1-F6EECF244321}">
                <p14:modId xmlns:p14="http://schemas.microsoft.com/office/powerpoint/2010/main" val="3031276238"/>
              </p:ext>
            </p:extLst>
          </p:nvPr>
        </p:nvGraphicFramePr>
        <p:xfrm>
          <a:off x="930729" y="1824153"/>
          <a:ext cx="10809513" cy="2656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ítulo 1"/>
          <p:cNvSpPr txBox="1">
            <a:spLocks/>
          </p:cNvSpPr>
          <p:nvPr/>
        </p:nvSpPr>
        <p:spPr>
          <a:xfrm>
            <a:off x="417884" y="350169"/>
            <a:ext cx="10958946" cy="5415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2800" b="1" dirty="0">
                <a:solidFill>
                  <a:srgbClr val="06AEAA"/>
                </a:solidFill>
                <a:latin typeface="Montserrat" panose="00000500000000000000" pitchFamily="50" charset="0"/>
              </a:rPr>
              <a:t>Clasificación de fracturas toracolumbares</a:t>
            </a:r>
          </a:p>
        </p:txBody>
      </p:sp>
    </p:spTree>
    <p:extLst>
      <p:ext uri="{BB962C8B-B14F-4D97-AF65-F5344CB8AC3E}">
        <p14:creationId xmlns:p14="http://schemas.microsoft.com/office/powerpoint/2010/main" val="148763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Graphic spid="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98">
            <a:extLst>
              <a:ext uri="{FF2B5EF4-FFF2-40B4-BE49-F238E27FC236}">
                <a16:creationId xmlns:a16="http://schemas.microsoft.com/office/drawing/2014/main" id="{57428F36-666B-43A7-9CCB-C77F2D292F8A}"/>
              </a:ext>
            </a:extLst>
          </p:cNvPr>
          <p:cNvSpPr txBox="1">
            <a:spLocks/>
          </p:cNvSpPr>
          <p:nvPr/>
        </p:nvSpPr>
        <p:spPr>
          <a:xfrm>
            <a:off x="750720" y="288604"/>
            <a:ext cx="10507843" cy="681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600"/>
              <a:buFont typeface="Raleway"/>
              <a:buNone/>
              <a:defRPr sz="2600" b="1" i="0" u="none" strike="noStrike" cap="none">
                <a:solidFill>
                  <a:schemeClr val="dk2"/>
                </a:solidFill>
                <a:latin typeface="Raleway"/>
                <a:ea typeface="Raleway"/>
                <a:cs typeface="Raleway"/>
                <a:sym typeface="Raleway"/>
              </a:defRPr>
            </a:lvl9pPr>
          </a:lstStyle>
          <a:p>
            <a:pPr algn="ctr"/>
            <a:r>
              <a:rPr lang="es-ES" sz="2800" dirty="0">
                <a:solidFill>
                  <a:srgbClr val="152B48"/>
                </a:solidFill>
                <a:latin typeface="Montserrat" panose="00000500000000000000" pitchFamily="50" charset="0"/>
              </a:rPr>
              <a:t>Clasificaciones de fracturas toracolumbares</a:t>
            </a:r>
          </a:p>
        </p:txBody>
      </p:sp>
      <p:sp>
        <p:nvSpPr>
          <p:cNvPr id="10" name="18 CuadroTexto">
            <a:extLst>
              <a:ext uri="{FF2B5EF4-FFF2-40B4-BE49-F238E27FC236}">
                <a16:creationId xmlns:a16="http://schemas.microsoft.com/office/drawing/2014/main" id="{6A716134-170B-414B-90E0-2AD61EA7764F}"/>
              </a:ext>
            </a:extLst>
          </p:cNvPr>
          <p:cNvSpPr txBox="1"/>
          <p:nvPr/>
        </p:nvSpPr>
        <p:spPr>
          <a:xfrm>
            <a:off x="4507277" y="883900"/>
            <a:ext cx="2890535" cy="369332"/>
          </a:xfrm>
          <a:prstGeom prst="rect">
            <a:avLst/>
          </a:prstGeom>
          <a:noFill/>
        </p:spPr>
        <p:txBody>
          <a:bodyPr wrap="none" rtlCol="0">
            <a:spAutoFit/>
          </a:bodyPr>
          <a:lstStyle/>
          <a:p>
            <a:r>
              <a:rPr lang="es-CO" b="1" u="sng" dirty="0">
                <a:solidFill>
                  <a:srgbClr val="06AEAA"/>
                </a:solidFill>
                <a:latin typeface="Montserrat" panose="00000500000000000000" pitchFamily="50" charset="0"/>
              </a:rPr>
              <a:t>Según ambos lesiones</a:t>
            </a:r>
          </a:p>
        </p:txBody>
      </p:sp>
      <p:sp>
        <p:nvSpPr>
          <p:cNvPr id="11" name="18 CuadroTexto">
            <a:extLst>
              <a:ext uri="{FF2B5EF4-FFF2-40B4-BE49-F238E27FC236}">
                <a16:creationId xmlns:a16="http://schemas.microsoft.com/office/drawing/2014/main" id="{F45D2A3C-BC46-4769-82CF-A88694995C0D}"/>
              </a:ext>
            </a:extLst>
          </p:cNvPr>
          <p:cNvSpPr txBox="1"/>
          <p:nvPr/>
        </p:nvSpPr>
        <p:spPr>
          <a:xfrm>
            <a:off x="8285981" y="886275"/>
            <a:ext cx="3291728" cy="369332"/>
          </a:xfrm>
          <a:prstGeom prst="rect">
            <a:avLst/>
          </a:prstGeom>
          <a:noFill/>
        </p:spPr>
        <p:txBody>
          <a:bodyPr wrap="square" rtlCol="0">
            <a:spAutoFit/>
          </a:bodyPr>
          <a:lstStyle/>
          <a:p>
            <a:pPr algn="ctr"/>
            <a:r>
              <a:rPr lang="es-CO" b="1" u="sng" dirty="0">
                <a:solidFill>
                  <a:srgbClr val="06AEAA"/>
                </a:solidFill>
                <a:latin typeface="Montserrat" panose="00000500000000000000" pitchFamily="50" charset="0"/>
              </a:rPr>
              <a:t>Según lesión medular</a:t>
            </a:r>
          </a:p>
        </p:txBody>
      </p:sp>
      <p:sp>
        <p:nvSpPr>
          <p:cNvPr id="12" name="16 CuadroTexto">
            <a:extLst>
              <a:ext uri="{FF2B5EF4-FFF2-40B4-BE49-F238E27FC236}">
                <a16:creationId xmlns:a16="http://schemas.microsoft.com/office/drawing/2014/main" id="{444216AD-1C92-4009-8AB5-DDE54A80E881}"/>
              </a:ext>
            </a:extLst>
          </p:cNvPr>
          <p:cNvSpPr txBox="1"/>
          <p:nvPr/>
        </p:nvSpPr>
        <p:spPr>
          <a:xfrm>
            <a:off x="8476063" y="1476297"/>
            <a:ext cx="3374581" cy="1123384"/>
          </a:xfrm>
          <a:prstGeom prst="rect">
            <a:avLst/>
          </a:prstGeom>
          <a:solidFill>
            <a:srgbClr val="152B48"/>
          </a:solidFill>
          <a:ln>
            <a:solidFill>
              <a:srgbClr val="06AEAA"/>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200" b="1" u="sng" dirty="0">
                <a:solidFill>
                  <a:schemeClr val="bg1"/>
                </a:solidFill>
                <a:latin typeface="Montserrat" panose="00000500000000000000" pitchFamily="50" charset="0"/>
              </a:rPr>
              <a:t>Frankel Score</a:t>
            </a:r>
          </a:p>
          <a:p>
            <a:r>
              <a:rPr lang="de-DE" sz="1100" i="1" dirty="0">
                <a:solidFill>
                  <a:schemeClr val="bg1"/>
                </a:solidFill>
                <a:latin typeface="Montserrat" panose="00000500000000000000" pitchFamily="50" charset="0"/>
              </a:rPr>
              <a:t>A = </a:t>
            </a:r>
            <a:r>
              <a:rPr lang="de-DE" sz="1100" i="1" dirty="0" err="1">
                <a:solidFill>
                  <a:schemeClr val="bg1"/>
                </a:solidFill>
                <a:latin typeface="Montserrat" panose="00000500000000000000" pitchFamily="50" charset="0"/>
              </a:rPr>
              <a:t>lesión</a:t>
            </a:r>
            <a:r>
              <a:rPr lang="de-DE" sz="1100" i="1" dirty="0">
                <a:solidFill>
                  <a:schemeClr val="bg1"/>
                </a:solidFill>
                <a:latin typeface="Montserrat" panose="00000500000000000000" pitchFamily="50" charset="0"/>
              </a:rPr>
              <a:t> </a:t>
            </a:r>
            <a:r>
              <a:rPr lang="de-DE" sz="1100" i="1" dirty="0" err="1">
                <a:solidFill>
                  <a:schemeClr val="bg1"/>
                </a:solidFill>
                <a:latin typeface="Montserrat" panose="00000500000000000000" pitchFamily="50" charset="0"/>
              </a:rPr>
              <a:t>completa</a:t>
            </a:r>
            <a:endParaRPr lang="de-DE" sz="1100" i="1" dirty="0">
              <a:solidFill>
                <a:schemeClr val="bg1"/>
              </a:solidFill>
              <a:latin typeface="Montserrat" panose="00000500000000000000" pitchFamily="50" charset="0"/>
            </a:endParaRPr>
          </a:p>
          <a:p>
            <a:r>
              <a:rPr lang="de-DE" sz="1100" i="1" dirty="0">
                <a:solidFill>
                  <a:schemeClr val="bg1"/>
                </a:solidFill>
                <a:latin typeface="Montserrat" panose="00000500000000000000" pitchFamily="50" charset="0"/>
              </a:rPr>
              <a:t>B = solo </a:t>
            </a:r>
            <a:r>
              <a:rPr lang="de-DE" sz="1100" i="1" dirty="0" err="1">
                <a:solidFill>
                  <a:schemeClr val="bg1"/>
                </a:solidFill>
                <a:latin typeface="Montserrat" panose="00000500000000000000" pitchFamily="50" charset="0"/>
              </a:rPr>
              <a:t>sensibilidad</a:t>
            </a:r>
            <a:endParaRPr lang="de-DE" sz="1100" i="1" dirty="0">
              <a:solidFill>
                <a:schemeClr val="bg1"/>
              </a:solidFill>
              <a:latin typeface="Montserrat" panose="00000500000000000000" pitchFamily="50" charset="0"/>
            </a:endParaRPr>
          </a:p>
          <a:p>
            <a:r>
              <a:rPr lang="de-DE" sz="1100" i="1" dirty="0">
                <a:solidFill>
                  <a:schemeClr val="bg1"/>
                </a:solidFill>
                <a:latin typeface="Montserrat" panose="00000500000000000000" pitchFamily="50" charset="0"/>
              </a:rPr>
              <a:t>C = </a:t>
            </a:r>
            <a:r>
              <a:rPr lang="de-DE" sz="1100" i="1" dirty="0" err="1">
                <a:solidFill>
                  <a:schemeClr val="bg1"/>
                </a:solidFill>
                <a:latin typeface="Montserrat" panose="00000500000000000000" pitchFamily="50" charset="0"/>
              </a:rPr>
              <a:t>motor</a:t>
            </a:r>
            <a:r>
              <a:rPr lang="de-DE" sz="1100" i="1" dirty="0">
                <a:solidFill>
                  <a:schemeClr val="bg1"/>
                </a:solidFill>
                <a:latin typeface="Montserrat" panose="00000500000000000000" pitchFamily="50" charset="0"/>
              </a:rPr>
              <a:t> </a:t>
            </a:r>
            <a:r>
              <a:rPr lang="de-DE" sz="1100" i="1" dirty="0" err="1">
                <a:solidFill>
                  <a:schemeClr val="bg1"/>
                </a:solidFill>
                <a:latin typeface="Montserrat" panose="00000500000000000000" pitchFamily="50" charset="0"/>
              </a:rPr>
              <a:t>no-funcional</a:t>
            </a:r>
            <a:endParaRPr lang="de-DE" sz="1100" i="1" dirty="0">
              <a:solidFill>
                <a:schemeClr val="bg1"/>
              </a:solidFill>
              <a:latin typeface="Montserrat" panose="00000500000000000000" pitchFamily="50" charset="0"/>
            </a:endParaRPr>
          </a:p>
          <a:p>
            <a:r>
              <a:rPr lang="de-DE" sz="1100" i="1" dirty="0">
                <a:solidFill>
                  <a:schemeClr val="bg1"/>
                </a:solidFill>
                <a:latin typeface="Montserrat" panose="00000500000000000000" pitchFamily="50" charset="0"/>
              </a:rPr>
              <a:t>D = </a:t>
            </a:r>
            <a:r>
              <a:rPr lang="de-DE" sz="1100" i="1" dirty="0" err="1">
                <a:solidFill>
                  <a:schemeClr val="bg1"/>
                </a:solidFill>
                <a:latin typeface="Montserrat" panose="00000500000000000000" pitchFamily="50" charset="0"/>
              </a:rPr>
              <a:t>motor</a:t>
            </a:r>
            <a:r>
              <a:rPr lang="de-DE" sz="1100" i="1" dirty="0">
                <a:solidFill>
                  <a:schemeClr val="bg1"/>
                </a:solidFill>
                <a:latin typeface="Montserrat" panose="00000500000000000000" pitchFamily="50" charset="0"/>
              </a:rPr>
              <a:t> </a:t>
            </a:r>
            <a:r>
              <a:rPr lang="de-DE" sz="1100" i="1" dirty="0" err="1">
                <a:solidFill>
                  <a:schemeClr val="bg1"/>
                </a:solidFill>
                <a:latin typeface="Montserrat" panose="00000500000000000000" pitchFamily="50" charset="0"/>
              </a:rPr>
              <a:t>funcional</a:t>
            </a:r>
            <a:endParaRPr lang="de-DE" sz="1100" i="1" dirty="0">
              <a:solidFill>
                <a:schemeClr val="bg1"/>
              </a:solidFill>
              <a:latin typeface="Montserrat" panose="00000500000000000000" pitchFamily="50" charset="0"/>
            </a:endParaRPr>
          </a:p>
          <a:p>
            <a:r>
              <a:rPr lang="de-DE" sz="1100" i="1" dirty="0">
                <a:solidFill>
                  <a:schemeClr val="bg1"/>
                </a:solidFill>
                <a:latin typeface="Montserrat" panose="00000500000000000000" pitchFamily="50" charset="0"/>
              </a:rPr>
              <a:t>E = normal</a:t>
            </a:r>
            <a:endParaRPr lang="en-US" sz="1100" i="1" dirty="0">
              <a:solidFill>
                <a:schemeClr val="bg1"/>
              </a:solidFill>
              <a:latin typeface="Montserrat" panose="00000500000000000000" pitchFamily="50" charset="0"/>
            </a:endParaRPr>
          </a:p>
        </p:txBody>
      </p:sp>
      <p:sp>
        <p:nvSpPr>
          <p:cNvPr id="13" name="16 CuadroTexto">
            <a:extLst>
              <a:ext uri="{FF2B5EF4-FFF2-40B4-BE49-F238E27FC236}">
                <a16:creationId xmlns:a16="http://schemas.microsoft.com/office/drawing/2014/main" id="{9ADEEDB1-1A89-443B-8E4C-13A8EEC39053}"/>
              </a:ext>
            </a:extLst>
          </p:cNvPr>
          <p:cNvSpPr txBox="1"/>
          <p:nvPr/>
        </p:nvSpPr>
        <p:spPr>
          <a:xfrm>
            <a:off x="8447619" y="3136916"/>
            <a:ext cx="3341953" cy="523220"/>
          </a:xfrm>
          <a:prstGeom prst="rect">
            <a:avLst/>
          </a:prstGeom>
          <a:solidFill>
            <a:srgbClr val="152B48"/>
          </a:solidFill>
          <a:ln>
            <a:solidFill>
              <a:srgbClr val="06AEAA"/>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b="1" u="sng" dirty="0">
                <a:solidFill>
                  <a:schemeClr val="bg1"/>
                </a:solidFill>
                <a:latin typeface="Montserrat" panose="00000500000000000000" pitchFamily="50" charset="0"/>
              </a:rPr>
              <a:t>ASIA Impairment Scale  </a:t>
            </a:r>
          </a:p>
          <a:p>
            <a:pPr algn="ctr"/>
            <a:r>
              <a:rPr lang="es-ES" sz="1400" i="1" dirty="0">
                <a:solidFill>
                  <a:schemeClr val="bg1"/>
                </a:solidFill>
                <a:latin typeface="Montserrat" panose="00000500000000000000" pitchFamily="50" charset="0"/>
              </a:rPr>
              <a:t>= Modernización</a:t>
            </a:r>
            <a:r>
              <a:rPr lang="en-US" sz="1400" i="1" dirty="0">
                <a:solidFill>
                  <a:schemeClr val="bg1"/>
                </a:solidFill>
                <a:latin typeface="Montserrat" panose="00000500000000000000" pitchFamily="50" charset="0"/>
              </a:rPr>
              <a:t> del Frankel</a:t>
            </a:r>
          </a:p>
        </p:txBody>
      </p:sp>
      <p:sp>
        <p:nvSpPr>
          <p:cNvPr id="14" name="Rechteck 3">
            <a:extLst>
              <a:ext uri="{FF2B5EF4-FFF2-40B4-BE49-F238E27FC236}">
                <a16:creationId xmlns:a16="http://schemas.microsoft.com/office/drawing/2014/main" id="{4B0754BD-DC44-4E62-885C-2D4D339BA4B1}"/>
              </a:ext>
            </a:extLst>
          </p:cNvPr>
          <p:cNvSpPr/>
          <p:nvPr/>
        </p:nvSpPr>
        <p:spPr>
          <a:xfrm>
            <a:off x="11194527" y="1287782"/>
            <a:ext cx="837915" cy="401367"/>
          </a:xfrm>
          <a:prstGeom prst="rect">
            <a:avLst/>
          </a:prstGeom>
          <a:solidFill>
            <a:srgbClr val="152B48"/>
          </a:solidFill>
          <a:ln w="28575">
            <a:solidFill>
              <a:srgbClr val="06A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bg1"/>
                </a:solidFill>
                <a:latin typeface="Montserrat" panose="00000500000000000000" pitchFamily="50" charset="0"/>
              </a:rPr>
              <a:t>1967</a:t>
            </a:r>
            <a:endParaRPr lang="es-ES" sz="1200" b="1" dirty="0">
              <a:solidFill>
                <a:schemeClr val="bg1"/>
              </a:solidFill>
              <a:latin typeface="Montserrat" panose="00000500000000000000" pitchFamily="50" charset="0"/>
            </a:endParaRPr>
          </a:p>
        </p:txBody>
      </p:sp>
      <p:sp>
        <p:nvSpPr>
          <p:cNvPr id="15" name="Rechteck 22">
            <a:extLst>
              <a:ext uri="{FF2B5EF4-FFF2-40B4-BE49-F238E27FC236}">
                <a16:creationId xmlns:a16="http://schemas.microsoft.com/office/drawing/2014/main" id="{86480697-9B3F-4142-9880-26ED5E724602}"/>
              </a:ext>
            </a:extLst>
          </p:cNvPr>
          <p:cNvSpPr/>
          <p:nvPr/>
        </p:nvSpPr>
        <p:spPr>
          <a:xfrm>
            <a:off x="11153268" y="2795148"/>
            <a:ext cx="837915" cy="401367"/>
          </a:xfrm>
          <a:prstGeom prst="rect">
            <a:avLst/>
          </a:prstGeom>
          <a:solidFill>
            <a:srgbClr val="152B48"/>
          </a:solidFill>
          <a:ln w="28575">
            <a:solidFill>
              <a:srgbClr val="06AE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latin typeface="Montserrat" panose="00000500000000000000" pitchFamily="50" charset="0"/>
              </a:rPr>
              <a:t>1982</a:t>
            </a:r>
            <a:endParaRPr lang="es-ES" sz="1400" b="1" dirty="0">
              <a:solidFill>
                <a:schemeClr val="bg1"/>
              </a:solidFill>
              <a:latin typeface="Montserrat" panose="00000500000000000000" pitchFamily="50" charset="0"/>
            </a:endParaRPr>
          </a:p>
        </p:txBody>
      </p:sp>
      <p:sp>
        <p:nvSpPr>
          <p:cNvPr id="16" name="18 CuadroTexto">
            <a:extLst>
              <a:ext uri="{FF2B5EF4-FFF2-40B4-BE49-F238E27FC236}">
                <a16:creationId xmlns:a16="http://schemas.microsoft.com/office/drawing/2014/main" id="{6D0AF6AE-CFD8-4A22-8071-12B9563585A4}"/>
              </a:ext>
            </a:extLst>
          </p:cNvPr>
          <p:cNvSpPr txBox="1"/>
          <p:nvPr/>
        </p:nvSpPr>
        <p:spPr>
          <a:xfrm>
            <a:off x="460288" y="883900"/>
            <a:ext cx="3458573" cy="369332"/>
          </a:xfrm>
          <a:prstGeom prst="rect">
            <a:avLst/>
          </a:prstGeom>
          <a:noFill/>
        </p:spPr>
        <p:txBody>
          <a:bodyPr wrap="square" rtlCol="0">
            <a:spAutoFit/>
          </a:bodyPr>
          <a:lstStyle/>
          <a:p>
            <a:r>
              <a:rPr lang="es-CO" b="1" u="sng" dirty="0">
                <a:solidFill>
                  <a:srgbClr val="06AEAA"/>
                </a:solidFill>
                <a:latin typeface="Montserrat" panose="00000500000000000000" pitchFamily="50" charset="0"/>
              </a:rPr>
              <a:t>Según lesión ósea-</a:t>
            </a:r>
            <a:r>
              <a:rPr lang="es-CO" b="1" u="sng" dirty="0" err="1">
                <a:solidFill>
                  <a:srgbClr val="06AEAA"/>
                </a:solidFill>
                <a:latin typeface="Montserrat" panose="00000500000000000000" pitchFamily="50" charset="0"/>
              </a:rPr>
              <a:t>lig</a:t>
            </a:r>
            <a:r>
              <a:rPr lang="es-CO" b="1" u="sng" dirty="0">
                <a:solidFill>
                  <a:srgbClr val="06AEAA"/>
                </a:solidFill>
                <a:latin typeface="Montserrat" panose="00000500000000000000" pitchFamily="50" charset="0"/>
              </a:rPr>
              <a:t>.</a:t>
            </a:r>
          </a:p>
        </p:txBody>
      </p:sp>
      <p:grpSp>
        <p:nvGrpSpPr>
          <p:cNvPr id="17" name="Gruppieren 4">
            <a:extLst>
              <a:ext uri="{FF2B5EF4-FFF2-40B4-BE49-F238E27FC236}">
                <a16:creationId xmlns:a16="http://schemas.microsoft.com/office/drawing/2014/main" id="{26424587-B4F9-4D66-AD98-07C13AD64F43}"/>
              </a:ext>
            </a:extLst>
          </p:cNvPr>
          <p:cNvGrpSpPr/>
          <p:nvPr/>
        </p:nvGrpSpPr>
        <p:grpSpPr>
          <a:xfrm>
            <a:off x="460288" y="1470936"/>
            <a:ext cx="3184581" cy="788468"/>
            <a:chOff x="802316" y="1565737"/>
            <a:chExt cx="2185508" cy="591350"/>
          </a:xfrm>
          <a:solidFill>
            <a:srgbClr val="152B48"/>
          </a:solidFill>
        </p:grpSpPr>
        <p:sp>
          <p:nvSpPr>
            <p:cNvPr id="18" name="16 CuadroTexto">
              <a:extLst>
                <a:ext uri="{FF2B5EF4-FFF2-40B4-BE49-F238E27FC236}">
                  <a16:creationId xmlns:a16="http://schemas.microsoft.com/office/drawing/2014/main" id="{4E79BABB-4A1B-4171-929A-BF3DDFE618E1}"/>
                </a:ext>
              </a:extLst>
            </p:cNvPr>
            <p:cNvSpPr txBox="1"/>
            <p:nvPr/>
          </p:nvSpPr>
          <p:spPr>
            <a:xfrm>
              <a:off x="802316" y="1672339"/>
              <a:ext cx="1861875" cy="484748"/>
            </a:xfrm>
            <a:prstGeom prst="rect">
              <a:avLst/>
            </a:prstGeom>
            <a:grpFill/>
            <a:ln>
              <a:solidFill>
                <a:srgbClr val="06AEAA"/>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200" b="1" u="sng" dirty="0">
                  <a:solidFill>
                    <a:schemeClr val="bg1"/>
                  </a:solidFill>
                  <a:latin typeface="Montserrat" panose="00000500000000000000" pitchFamily="50" charset="0"/>
                </a:rPr>
                <a:t>Denis</a:t>
              </a:r>
            </a:p>
            <a:p>
              <a:pPr algn="ctr"/>
              <a:r>
                <a:rPr lang="de-DE" sz="1200" b="1" i="1" dirty="0">
                  <a:solidFill>
                    <a:schemeClr val="bg1"/>
                  </a:solidFill>
                  <a:latin typeface="Montserrat" panose="00000500000000000000" pitchFamily="50" charset="0"/>
                </a:rPr>
                <a:t>Las 3 columnas</a:t>
              </a:r>
            </a:p>
            <a:p>
              <a:pPr algn="ctr"/>
              <a:r>
                <a:rPr lang="de-DE" sz="1200" i="1" dirty="0">
                  <a:solidFill>
                    <a:schemeClr val="bg1"/>
                  </a:solidFill>
                  <a:latin typeface="Montserrat" panose="00000500000000000000" pitchFamily="50" charset="0"/>
                </a:rPr>
                <a:t>4 grupos de Fx</a:t>
              </a:r>
              <a:endParaRPr lang="es-CO" sz="1200" i="1" dirty="0">
                <a:solidFill>
                  <a:schemeClr val="bg1"/>
                </a:solidFill>
                <a:latin typeface="Montserrat" panose="00000500000000000000" pitchFamily="50" charset="0"/>
              </a:endParaRPr>
            </a:p>
          </p:txBody>
        </p:sp>
        <p:sp>
          <p:nvSpPr>
            <p:cNvPr id="19" name="Rechteck 25">
              <a:extLst>
                <a:ext uri="{FF2B5EF4-FFF2-40B4-BE49-F238E27FC236}">
                  <a16:creationId xmlns:a16="http://schemas.microsoft.com/office/drawing/2014/main" id="{1261409A-14E3-4FD7-81B3-8A98ECF93B00}"/>
                </a:ext>
              </a:extLst>
            </p:cNvPr>
            <p:cNvSpPr/>
            <p:nvPr/>
          </p:nvSpPr>
          <p:spPr>
            <a:xfrm>
              <a:off x="2359388" y="1565737"/>
              <a:ext cx="628436" cy="301025"/>
            </a:xfrm>
            <a:prstGeom prst="rect">
              <a:avLst/>
            </a:prstGeom>
            <a:grpFill/>
            <a:ln w="28575">
              <a:solidFill>
                <a:srgbClr val="06AEAA"/>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b="1" dirty="0">
                  <a:solidFill>
                    <a:schemeClr val="bg1"/>
                  </a:solidFill>
                  <a:latin typeface="Montserrat" panose="00000500000000000000" pitchFamily="50" charset="0"/>
                </a:rPr>
                <a:t>1983</a:t>
              </a:r>
              <a:endParaRPr lang="es-ES" sz="1200" b="1" dirty="0">
                <a:solidFill>
                  <a:schemeClr val="bg1"/>
                </a:solidFill>
                <a:latin typeface="Montserrat" panose="00000500000000000000" pitchFamily="50" charset="0"/>
              </a:endParaRPr>
            </a:p>
          </p:txBody>
        </p:sp>
      </p:grpSp>
      <p:grpSp>
        <p:nvGrpSpPr>
          <p:cNvPr id="20" name="Gruppieren 29">
            <a:extLst>
              <a:ext uri="{FF2B5EF4-FFF2-40B4-BE49-F238E27FC236}">
                <a16:creationId xmlns:a16="http://schemas.microsoft.com/office/drawing/2014/main" id="{9EA79B8C-7388-4DE2-B740-A441BE009902}"/>
              </a:ext>
            </a:extLst>
          </p:cNvPr>
          <p:cNvGrpSpPr/>
          <p:nvPr/>
        </p:nvGrpSpPr>
        <p:grpSpPr>
          <a:xfrm>
            <a:off x="530829" y="3281214"/>
            <a:ext cx="3404032" cy="929759"/>
            <a:chOff x="802316" y="1459768"/>
            <a:chExt cx="2319134" cy="697319"/>
          </a:xfrm>
          <a:solidFill>
            <a:srgbClr val="152B48"/>
          </a:solidFill>
        </p:grpSpPr>
        <p:sp>
          <p:nvSpPr>
            <p:cNvPr id="21" name="16 CuadroTexto">
              <a:extLst>
                <a:ext uri="{FF2B5EF4-FFF2-40B4-BE49-F238E27FC236}">
                  <a16:creationId xmlns:a16="http://schemas.microsoft.com/office/drawing/2014/main" id="{7155E320-236A-412C-AC83-0C62ABA541DE}"/>
                </a:ext>
              </a:extLst>
            </p:cNvPr>
            <p:cNvSpPr txBox="1"/>
            <p:nvPr/>
          </p:nvSpPr>
          <p:spPr>
            <a:xfrm>
              <a:off x="802316" y="1672339"/>
              <a:ext cx="1861875" cy="484748"/>
            </a:xfrm>
            <a:prstGeom prst="rect">
              <a:avLst/>
            </a:prstGeom>
            <a:grpFill/>
            <a:ln>
              <a:solidFill>
                <a:srgbClr val="06AEAA"/>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200" b="1" u="sng" dirty="0">
                  <a:solidFill>
                    <a:schemeClr val="bg1"/>
                  </a:solidFill>
                  <a:latin typeface="Montserrat" panose="00000500000000000000" pitchFamily="50" charset="0"/>
                </a:rPr>
                <a:t>Load Sharing Classification</a:t>
              </a:r>
            </a:p>
            <a:p>
              <a:pPr algn="ctr"/>
              <a:r>
                <a:rPr lang="es-ES" sz="1200" b="1" i="1" dirty="0">
                  <a:solidFill>
                    <a:schemeClr val="bg1"/>
                  </a:solidFill>
                  <a:latin typeface="Montserrat" panose="00000500000000000000" pitchFamily="50" charset="0"/>
                </a:rPr>
                <a:t>Sistema</a:t>
              </a:r>
              <a:r>
                <a:rPr lang="de-DE" sz="1200" b="1" i="1" dirty="0">
                  <a:solidFill>
                    <a:schemeClr val="bg1"/>
                  </a:solidFill>
                  <a:latin typeface="Montserrat" panose="00000500000000000000" pitchFamily="50" charset="0"/>
                </a:rPr>
                <a:t> de puntos </a:t>
              </a:r>
              <a:r>
                <a:rPr lang="de-DE" sz="1200" i="1" dirty="0">
                  <a:solidFill>
                    <a:schemeClr val="bg1"/>
                  </a:solidFill>
                  <a:latin typeface="Montserrat" panose="00000500000000000000" pitchFamily="50" charset="0"/>
                </a:rPr>
                <a:t>(3 a 9 para cada Fx)</a:t>
              </a:r>
              <a:endParaRPr lang="es-CO" sz="1200" i="1" dirty="0">
                <a:solidFill>
                  <a:schemeClr val="bg1"/>
                </a:solidFill>
                <a:latin typeface="Montserrat" panose="00000500000000000000" pitchFamily="50" charset="0"/>
              </a:endParaRPr>
            </a:p>
          </p:txBody>
        </p:sp>
        <p:sp>
          <p:nvSpPr>
            <p:cNvPr id="22" name="Rechteck 31">
              <a:extLst>
                <a:ext uri="{FF2B5EF4-FFF2-40B4-BE49-F238E27FC236}">
                  <a16:creationId xmlns:a16="http://schemas.microsoft.com/office/drawing/2014/main" id="{906FB4DD-092E-4B32-BE67-433C95625E94}"/>
                </a:ext>
              </a:extLst>
            </p:cNvPr>
            <p:cNvSpPr/>
            <p:nvPr/>
          </p:nvSpPr>
          <p:spPr>
            <a:xfrm>
              <a:off x="2493014" y="1459768"/>
              <a:ext cx="628436" cy="301025"/>
            </a:xfrm>
            <a:prstGeom prst="rect">
              <a:avLst/>
            </a:prstGeom>
            <a:grpFill/>
            <a:ln w="28575">
              <a:solidFill>
                <a:srgbClr val="06AEAA"/>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b="1" dirty="0">
                  <a:solidFill>
                    <a:schemeClr val="bg1"/>
                  </a:solidFill>
                  <a:latin typeface="Montserrat" panose="00000500000000000000" pitchFamily="50" charset="0"/>
                </a:rPr>
                <a:t>1994</a:t>
              </a:r>
              <a:endParaRPr lang="es-ES" sz="1200" b="1" dirty="0">
                <a:solidFill>
                  <a:schemeClr val="bg1"/>
                </a:solidFill>
                <a:latin typeface="Montserrat" panose="00000500000000000000" pitchFamily="50" charset="0"/>
              </a:endParaRPr>
            </a:p>
          </p:txBody>
        </p:sp>
      </p:grpSp>
      <p:grpSp>
        <p:nvGrpSpPr>
          <p:cNvPr id="23" name="Gruppieren 38">
            <a:extLst>
              <a:ext uri="{FF2B5EF4-FFF2-40B4-BE49-F238E27FC236}">
                <a16:creationId xmlns:a16="http://schemas.microsoft.com/office/drawing/2014/main" id="{D7AC2522-583F-4BAB-AF9C-CCD1157FB31D}"/>
              </a:ext>
            </a:extLst>
          </p:cNvPr>
          <p:cNvGrpSpPr/>
          <p:nvPr/>
        </p:nvGrpSpPr>
        <p:grpSpPr>
          <a:xfrm>
            <a:off x="4258585" y="1410852"/>
            <a:ext cx="3529841" cy="1031682"/>
            <a:chOff x="3059832" y="1497907"/>
            <a:chExt cx="2647381" cy="773761"/>
          </a:xfrm>
          <a:solidFill>
            <a:srgbClr val="152B48"/>
          </a:solidFill>
        </p:grpSpPr>
        <p:sp>
          <p:nvSpPr>
            <p:cNvPr id="24" name="16 CuadroTexto">
              <a:extLst>
                <a:ext uri="{FF2B5EF4-FFF2-40B4-BE49-F238E27FC236}">
                  <a16:creationId xmlns:a16="http://schemas.microsoft.com/office/drawing/2014/main" id="{98EF9D5E-8BF7-488B-BC40-E0962DC94C80}"/>
                </a:ext>
              </a:extLst>
            </p:cNvPr>
            <p:cNvSpPr txBox="1"/>
            <p:nvPr/>
          </p:nvSpPr>
          <p:spPr>
            <a:xfrm>
              <a:off x="3059832" y="1648420"/>
              <a:ext cx="2504571" cy="623248"/>
            </a:xfrm>
            <a:prstGeom prst="rect">
              <a:avLst/>
            </a:prstGeom>
            <a:grpFill/>
            <a:ln>
              <a:solidFill>
                <a:srgbClr val="06AEAA"/>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200" b="1" u="sng" dirty="0">
                  <a:solidFill>
                    <a:schemeClr val="bg1"/>
                  </a:solidFill>
                  <a:latin typeface="Montserrat" panose="00000500000000000000" pitchFamily="50" charset="0"/>
                </a:rPr>
                <a:t>TLISS</a:t>
              </a:r>
            </a:p>
            <a:p>
              <a:r>
                <a:rPr lang="en-US" sz="1200" i="1" dirty="0">
                  <a:solidFill>
                    <a:schemeClr val="bg1"/>
                  </a:solidFill>
                  <a:latin typeface="Montserrat" panose="00000500000000000000" pitchFamily="50" charset="0"/>
                </a:rPr>
                <a:t>1) </a:t>
              </a:r>
              <a:r>
                <a:rPr lang="es-ES" sz="1200" i="1" dirty="0">
                  <a:solidFill>
                    <a:schemeClr val="bg1"/>
                  </a:solidFill>
                  <a:latin typeface="Montserrat" panose="00000500000000000000" pitchFamily="50" charset="0"/>
                </a:rPr>
                <a:t>Mecanismo</a:t>
              </a:r>
              <a:r>
                <a:rPr lang="en-US" sz="1200" i="1" dirty="0">
                  <a:solidFill>
                    <a:schemeClr val="bg1"/>
                  </a:solidFill>
                  <a:latin typeface="Montserrat" panose="00000500000000000000" pitchFamily="50" charset="0"/>
                </a:rPr>
                <a:t> del trauma 2) </a:t>
              </a:r>
              <a:r>
                <a:rPr lang="en-US" sz="1200" i="1" dirty="0" err="1">
                  <a:solidFill>
                    <a:schemeClr val="bg1"/>
                  </a:solidFill>
                  <a:latin typeface="Montserrat" panose="00000500000000000000" pitchFamily="50" charset="0"/>
                </a:rPr>
                <a:t>Lesión</a:t>
              </a:r>
              <a:r>
                <a:rPr lang="en-US" sz="1200" i="1" dirty="0">
                  <a:solidFill>
                    <a:schemeClr val="bg1"/>
                  </a:solidFill>
                  <a:latin typeface="Montserrat" panose="00000500000000000000" pitchFamily="50" charset="0"/>
                </a:rPr>
                <a:t> </a:t>
              </a:r>
              <a:r>
                <a:rPr lang="es-ES" sz="1200" i="1" dirty="0">
                  <a:solidFill>
                    <a:schemeClr val="bg1"/>
                  </a:solidFill>
                  <a:latin typeface="Montserrat" panose="00000500000000000000" pitchFamily="50" charset="0"/>
                </a:rPr>
                <a:t>neurológica</a:t>
              </a:r>
              <a:r>
                <a:rPr lang="en-US" sz="1200" i="1" dirty="0">
                  <a:solidFill>
                    <a:schemeClr val="bg1"/>
                  </a:solidFill>
                  <a:latin typeface="Montserrat" panose="00000500000000000000" pitchFamily="50" charset="0"/>
                </a:rPr>
                <a:t> </a:t>
              </a:r>
            </a:p>
            <a:p>
              <a:r>
                <a:rPr lang="en-US" sz="1200" i="1" dirty="0">
                  <a:solidFill>
                    <a:schemeClr val="bg1"/>
                  </a:solidFill>
                  <a:latin typeface="Montserrat" panose="00000500000000000000" pitchFamily="50" charset="0"/>
                </a:rPr>
                <a:t>3) </a:t>
              </a:r>
              <a:r>
                <a:rPr lang="es-ES" sz="1200" i="1" dirty="0">
                  <a:solidFill>
                    <a:schemeClr val="bg1"/>
                  </a:solidFill>
                  <a:latin typeface="Montserrat" panose="00000500000000000000" pitchFamily="50" charset="0"/>
                </a:rPr>
                <a:t>Integridad</a:t>
              </a:r>
              <a:r>
                <a:rPr lang="en-US" sz="1200" i="1" dirty="0">
                  <a:solidFill>
                    <a:schemeClr val="bg1"/>
                  </a:solidFill>
                  <a:latin typeface="Montserrat" panose="00000500000000000000" pitchFamily="50" charset="0"/>
                </a:rPr>
                <a:t> del CLP</a:t>
              </a:r>
            </a:p>
          </p:txBody>
        </p:sp>
        <p:sp>
          <p:nvSpPr>
            <p:cNvPr id="25" name="Rechteck 37">
              <a:extLst>
                <a:ext uri="{FF2B5EF4-FFF2-40B4-BE49-F238E27FC236}">
                  <a16:creationId xmlns:a16="http://schemas.microsoft.com/office/drawing/2014/main" id="{E294043E-D7F4-45BF-B4CF-0B4CB92D4FC3}"/>
                </a:ext>
              </a:extLst>
            </p:cNvPr>
            <p:cNvSpPr/>
            <p:nvPr/>
          </p:nvSpPr>
          <p:spPr>
            <a:xfrm>
              <a:off x="5078777" y="1497907"/>
              <a:ext cx="628436" cy="301025"/>
            </a:xfrm>
            <a:prstGeom prst="rect">
              <a:avLst/>
            </a:prstGeom>
            <a:grpFill/>
            <a:ln w="28575">
              <a:solidFill>
                <a:srgbClr val="06AEA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1200" b="1" dirty="0">
                  <a:solidFill>
                    <a:schemeClr val="bg1"/>
                  </a:solidFill>
                  <a:latin typeface="Montserrat" panose="00000500000000000000" pitchFamily="50" charset="0"/>
                </a:rPr>
                <a:t>2005</a:t>
              </a:r>
              <a:endParaRPr lang="es-ES" sz="1200" b="1" dirty="0">
                <a:solidFill>
                  <a:schemeClr val="bg1"/>
                </a:solidFill>
                <a:latin typeface="Montserrat" panose="00000500000000000000" pitchFamily="50" charset="0"/>
              </a:endParaRPr>
            </a:p>
          </p:txBody>
        </p:sp>
      </p:grpSp>
      <p:grpSp>
        <p:nvGrpSpPr>
          <p:cNvPr id="26" name="Gruppieren 40">
            <a:extLst>
              <a:ext uri="{FF2B5EF4-FFF2-40B4-BE49-F238E27FC236}">
                <a16:creationId xmlns:a16="http://schemas.microsoft.com/office/drawing/2014/main" id="{A76ED2D2-3D1F-4D8C-8A8C-74122EB4020C}"/>
              </a:ext>
            </a:extLst>
          </p:cNvPr>
          <p:cNvGrpSpPr/>
          <p:nvPr/>
        </p:nvGrpSpPr>
        <p:grpSpPr>
          <a:xfrm>
            <a:off x="4284351" y="2573028"/>
            <a:ext cx="3546216" cy="606654"/>
            <a:chOff x="2902928" y="2711642"/>
            <a:chExt cx="2659662" cy="454991"/>
          </a:xfrm>
          <a:solidFill>
            <a:srgbClr val="152B48"/>
          </a:solidFill>
        </p:grpSpPr>
        <p:sp>
          <p:nvSpPr>
            <p:cNvPr id="27" name="16 CuadroTexto">
              <a:extLst>
                <a:ext uri="{FF2B5EF4-FFF2-40B4-BE49-F238E27FC236}">
                  <a16:creationId xmlns:a16="http://schemas.microsoft.com/office/drawing/2014/main" id="{990DF545-5942-417C-9033-8B47581AE2E6}"/>
                </a:ext>
              </a:extLst>
            </p:cNvPr>
            <p:cNvSpPr txBox="1"/>
            <p:nvPr/>
          </p:nvSpPr>
          <p:spPr>
            <a:xfrm>
              <a:off x="2902928" y="2820384"/>
              <a:ext cx="2504571" cy="346249"/>
            </a:xfrm>
            <a:prstGeom prst="rect">
              <a:avLst/>
            </a:prstGeom>
            <a:grpFill/>
            <a:ln>
              <a:solidFill>
                <a:srgbClr val="06AEAA"/>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200" b="1" u="sng" dirty="0">
                  <a:solidFill>
                    <a:schemeClr val="bg1"/>
                  </a:solidFill>
                  <a:latin typeface="Montserrat" panose="00000500000000000000" pitchFamily="50" charset="0"/>
                </a:rPr>
                <a:t>TLICSS</a:t>
              </a:r>
            </a:p>
            <a:p>
              <a:pPr algn="ctr"/>
              <a:r>
                <a:rPr lang="en-US" sz="1200" i="1" dirty="0">
                  <a:solidFill>
                    <a:schemeClr val="bg1"/>
                  </a:solidFill>
                  <a:latin typeface="Montserrat" panose="00000500000000000000" pitchFamily="50" charset="0"/>
                </a:rPr>
                <a:t>= </a:t>
              </a:r>
              <a:r>
                <a:rPr lang="en-US" sz="1200" i="1" dirty="0" err="1">
                  <a:solidFill>
                    <a:schemeClr val="bg1"/>
                  </a:solidFill>
                  <a:latin typeface="Montserrat" panose="00000500000000000000" pitchFamily="50" charset="0"/>
                </a:rPr>
                <a:t>Modernización</a:t>
              </a:r>
              <a:r>
                <a:rPr lang="en-US" sz="1200" i="1" dirty="0">
                  <a:solidFill>
                    <a:schemeClr val="bg1"/>
                  </a:solidFill>
                  <a:latin typeface="Montserrat" panose="00000500000000000000" pitchFamily="50" charset="0"/>
                </a:rPr>
                <a:t> del TLISS</a:t>
              </a:r>
            </a:p>
          </p:txBody>
        </p:sp>
        <p:sp>
          <p:nvSpPr>
            <p:cNvPr id="28" name="Rechteck 42">
              <a:extLst>
                <a:ext uri="{FF2B5EF4-FFF2-40B4-BE49-F238E27FC236}">
                  <a16:creationId xmlns:a16="http://schemas.microsoft.com/office/drawing/2014/main" id="{8255AB2D-FB75-4BC4-97CC-884B0BC01AF7}"/>
                </a:ext>
              </a:extLst>
            </p:cNvPr>
            <p:cNvSpPr/>
            <p:nvPr/>
          </p:nvSpPr>
          <p:spPr>
            <a:xfrm>
              <a:off x="4934154" y="2711642"/>
              <a:ext cx="628436" cy="301025"/>
            </a:xfrm>
            <a:prstGeom prst="rect">
              <a:avLst/>
            </a:prstGeom>
            <a:grpFill/>
            <a:ln w="28575">
              <a:solidFill>
                <a:srgbClr val="06AEA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1200" b="1" dirty="0">
                  <a:solidFill>
                    <a:schemeClr val="bg1"/>
                  </a:solidFill>
                  <a:latin typeface="Montserrat" panose="00000500000000000000" pitchFamily="50" charset="0"/>
                </a:rPr>
                <a:t>2005</a:t>
              </a:r>
              <a:endParaRPr lang="es-ES" sz="1200" b="1" dirty="0">
                <a:solidFill>
                  <a:schemeClr val="bg1"/>
                </a:solidFill>
                <a:latin typeface="Montserrat" panose="00000500000000000000" pitchFamily="50" charset="0"/>
              </a:endParaRPr>
            </a:p>
          </p:txBody>
        </p:sp>
      </p:grpSp>
      <p:pic>
        <p:nvPicPr>
          <p:cNvPr id="29" name="Grafik 39">
            <a:extLst>
              <a:ext uri="{FF2B5EF4-FFF2-40B4-BE49-F238E27FC236}">
                <a16:creationId xmlns:a16="http://schemas.microsoft.com/office/drawing/2014/main" id="{EF24D8CA-0FF9-4B2C-8F51-148C785BCAEE}"/>
              </a:ext>
            </a:extLst>
          </p:cNvPr>
          <p:cNvPicPr>
            <a:picLocks noChangeAspect="1"/>
          </p:cNvPicPr>
          <p:nvPr/>
        </p:nvPicPr>
        <p:blipFill>
          <a:blip r:embed="rId3"/>
          <a:stretch>
            <a:fillRect/>
          </a:stretch>
        </p:blipFill>
        <p:spPr>
          <a:xfrm>
            <a:off x="12858321" y="1754403"/>
            <a:ext cx="5232400" cy="4089400"/>
          </a:xfrm>
          <a:prstGeom prst="rect">
            <a:avLst/>
          </a:prstGeom>
        </p:spPr>
      </p:pic>
      <p:grpSp>
        <p:nvGrpSpPr>
          <p:cNvPr id="30" name="Gruppieren 44">
            <a:extLst>
              <a:ext uri="{FF2B5EF4-FFF2-40B4-BE49-F238E27FC236}">
                <a16:creationId xmlns:a16="http://schemas.microsoft.com/office/drawing/2014/main" id="{BE87013C-DDA5-4A9F-989A-1A9EDDA35128}"/>
              </a:ext>
            </a:extLst>
          </p:cNvPr>
          <p:cNvGrpSpPr/>
          <p:nvPr/>
        </p:nvGrpSpPr>
        <p:grpSpPr>
          <a:xfrm>
            <a:off x="4284351" y="3336749"/>
            <a:ext cx="3637579" cy="1041122"/>
            <a:chOff x="2840553" y="2626911"/>
            <a:chExt cx="3000430" cy="780841"/>
          </a:xfrm>
          <a:solidFill>
            <a:srgbClr val="152B48"/>
          </a:solidFill>
        </p:grpSpPr>
        <p:sp>
          <p:nvSpPr>
            <p:cNvPr id="31" name="16 CuadroTexto">
              <a:extLst>
                <a:ext uri="{FF2B5EF4-FFF2-40B4-BE49-F238E27FC236}">
                  <a16:creationId xmlns:a16="http://schemas.microsoft.com/office/drawing/2014/main" id="{D8A4B519-EE8E-4BDB-BD8C-30C68236A515}"/>
                </a:ext>
              </a:extLst>
            </p:cNvPr>
            <p:cNvSpPr txBox="1"/>
            <p:nvPr/>
          </p:nvSpPr>
          <p:spPr>
            <a:xfrm>
              <a:off x="2840553" y="2830672"/>
              <a:ext cx="2723420" cy="577080"/>
            </a:xfrm>
            <a:prstGeom prst="rect">
              <a:avLst/>
            </a:prstGeom>
            <a:grpFill/>
            <a:ln>
              <a:solidFill>
                <a:srgbClr val="06AEAA"/>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100" b="1" u="sng" dirty="0">
                  <a:solidFill>
                    <a:schemeClr val="bg1"/>
                  </a:solidFill>
                  <a:latin typeface="Montserrat" panose="00000500000000000000" pitchFamily="50" charset="0"/>
                </a:rPr>
                <a:t>Nueva </a:t>
              </a:r>
              <a:r>
                <a:rPr lang="en-US" sz="1100" b="1" u="sng" dirty="0" err="1">
                  <a:solidFill>
                    <a:schemeClr val="bg1"/>
                  </a:solidFill>
                  <a:latin typeface="Montserrat" panose="00000500000000000000" pitchFamily="50" charset="0"/>
                </a:rPr>
                <a:t>clasificación</a:t>
              </a:r>
              <a:r>
                <a:rPr lang="en-US" sz="1100" b="1" u="sng" dirty="0">
                  <a:solidFill>
                    <a:schemeClr val="bg1"/>
                  </a:solidFill>
                  <a:latin typeface="Montserrat" panose="00000500000000000000" pitchFamily="50" charset="0"/>
                </a:rPr>
                <a:t> AO    </a:t>
              </a:r>
            </a:p>
            <a:p>
              <a:r>
                <a:rPr lang="en-US" sz="1100" i="1" dirty="0">
                  <a:solidFill>
                    <a:schemeClr val="bg1"/>
                  </a:solidFill>
                  <a:latin typeface="Montserrat" panose="00000500000000000000" pitchFamily="50" charset="0"/>
                </a:rPr>
                <a:t>1) </a:t>
              </a:r>
              <a:r>
                <a:rPr lang="en-US" sz="1100" i="1" dirty="0" err="1">
                  <a:solidFill>
                    <a:schemeClr val="bg1"/>
                  </a:solidFill>
                  <a:latin typeface="Montserrat" panose="00000500000000000000" pitchFamily="50" charset="0"/>
                </a:rPr>
                <a:t>Morfología</a:t>
              </a:r>
              <a:r>
                <a:rPr lang="en-US" sz="1100" i="1" dirty="0">
                  <a:solidFill>
                    <a:schemeClr val="bg1"/>
                  </a:solidFill>
                  <a:latin typeface="Montserrat" panose="00000500000000000000" pitchFamily="50" charset="0"/>
                </a:rPr>
                <a:t> </a:t>
              </a:r>
            </a:p>
            <a:p>
              <a:r>
                <a:rPr lang="en-US" sz="1100" i="1" dirty="0">
                  <a:solidFill>
                    <a:schemeClr val="bg1"/>
                  </a:solidFill>
                  <a:latin typeface="Montserrat" panose="00000500000000000000" pitchFamily="50" charset="0"/>
                </a:rPr>
                <a:t>2) </a:t>
              </a:r>
              <a:r>
                <a:rPr lang="en-US" sz="1100" i="1" dirty="0" err="1">
                  <a:solidFill>
                    <a:schemeClr val="bg1"/>
                  </a:solidFill>
                  <a:latin typeface="Montserrat" panose="00000500000000000000" pitchFamily="50" charset="0"/>
                </a:rPr>
                <a:t>Lesión</a:t>
              </a:r>
              <a:r>
                <a:rPr lang="en-US" sz="1100" i="1" dirty="0">
                  <a:solidFill>
                    <a:schemeClr val="bg1"/>
                  </a:solidFill>
                  <a:latin typeface="Montserrat" panose="00000500000000000000" pitchFamily="50" charset="0"/>
                </a:rPr>
                <a:t> </a:t>
              </a:r>
              <a:r>
                <a:rPr lang="en-US" sz="1100" i="1" dirty="0" err="1">
                  <a:solidFill>
                    <a:schemeClr val="bg1"/>
                  </a:solidFill>
                  <a:latin typeface="Montserrat" panose="00000500000000000000" pitchFamily="50" charset="0"/>
                </a:rPr>
                <a:t>neurológica</a:t>
              </a:r>
              <a:r>
                <a:rPr lang="en-US" sz="1100" i="1" dirty="0">
                  <a:solidFill>
                    <a:schemeClr val="bg1"/>
                  </a:solidFill>
                  <a:latin typeface="Montserrat" panose="00000500000000000000" pitchFamily="50" charset="0"/>
                </a:rPr>
                <a:t> </a:t>
              </a:r>
            </a:p>
            <a:p>
              <a:r>
                <a:rPr lang="en-US" sz="1100" i="1" dirty="0">
                  <a:solidFill>
                    <a:schemeClr val="bg1"/>
                  </a:solidFill>
                  <a:latin typeface="Montserrat" panose="00000500000000000000" pitchFamily="50" charset="0"/>
                </a:rPr>
                <a:t>3) </a:t>
              </a:r>
              <a:r>
                <a:rPr lang="en-US" sz="1100" i="1" dirty="0" err="1">
                  <a:solidFill>
                    <a:schemeClr val="bg1"/>
                  </a:solidFill>
                  <a:latin typeface="Montserrat" panose="00000500000000000000" pitchFamily="50" charset="0"/>
                </a:rPr>
                <a:t>Modificador</a:t>
              </a:r>
              <a:r>
                <a:rPr lang="en-US" sz="1100" i="1" dirty="0">
                  <a:solidFill>
                    <a:schemeClr val="bg1"/>
                  </a:solidFill>
                  <a:latin typeface="Montserrat" panose="00000500000000000000" pitchFamily="50" charset="0"/>
                </a:rPr>
                <a:t> </a:t>
              </a:r>
            </a:p>
          </p:txBody>
        </p:sp>
        <p:sp>
          <p:nvSpPr>
            <p:cNvPr id="32" name="Rechteck 46">
              <a:extLst>
                <a:ext uri="{FF2B5EF4-FFF2-40B4-BE49-F238E27FC236}">
                  <a16:creationId xmlns:a16="http://schemas.microsoft.com/office/drawing/2014/main" id="{88B4F038-E77A-48C7-8685-D1EE1D0E11A3}"/>
                </a:ext>
              </a:extLst>
            </p:cNvPr>
            <p:cNvSpPr/>
            <p:nvPr/>
          </p:nvSpPr>
          <p:spPr>
            <a:xfrm>
              <a:off x="5057943" y="2626911"/>
              <a:ext cx="783040" cy="335467"/>
            </a:xfrm>
            <a:prstGeom prst="rect">
              <a:avLst/>
            </a:prstGeom>
            <a:grpFill/>
            <a:ln w="28575">
              <a:solidFill>
                <a:srgbClr val="06AEA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1100" b="1" dirty="0">
                  <a:solidFill>
                    <a:schemeClr val="bg1"/>
                  </a:solidFill>
                  <a:latin typeface="Montserrat" panose="00000500000000000000" pitchFamily="50" charset="0"/>
                </a:rPr>
                <a:t>2013</a:t>
              </a:r>
              <a:endParaRPr lang="es-ES" sz="1100" b="1" dirty="0">
                <a:solidFill>
                  <a:schemeClr val="bg1"/>
                </a:solidFill>
                <a:latin typeface="Montserrat" panose="00000500000000000000" pitchFamily="50" charset="0"/>
              </a:endParaRPr>
            </a:p>
          </p:txBody>
        </p:sp>
      </p:grpSp>
      <p:grpSp>
        <p:nvGrpSpPr>
          <p:cNvPr id="33" name="Gruppieren 26">
            <a:extLst>
              <a:ext uri="{FF2B5EF4-FFF2-40B4-BE49-F238E27FC236}">
                <a16:creationId xmlns:a16="http://schemas.microsoft.com/office/drawing/2014/main" id="{8264A287-DFDB-4F4D-B832-C9D5CF80D0A3}"/>
              </a:ext>
            </a:extLst>
          </p:cNvPr>
          <p:cNvGrpSpPr/>
          <p:nvPr/>
        </p:nvGrpSpPr>
        <p:grpSpPr>
          <a:xfrm>
            <a:off x="521191" y="2448244"/>
            <a:ext cx="3194748" cy="771115"/>
            <a:chOff x="802316" y="1578751"/>
            <a:chExt cx="2139576" cy="578336"/>
          </a:xfrm>
          <a:solidFill>
            <a:srgbClr val="152B48"/>
          </a:solidFill>
        </p:grpSpPr>
        <p:sp>
          <p:nvSpPr>
            <p:cNvPr id="34" name="16 CuadroTexto">
              <a:extLst>
                <a:ext uri="{FF2B5EF4-FFF2-40B4-BE49-F238E27FC236}">
                  <a16:creationId xmlns:a16="http://schemas.microsoft.com/office/drawing/2014/main" id="{11CC2EE4-13B4-4078-821F-EDA0CEF83C01}"/>
                </a:ext>
              </a:extLst>
            </p:cNvPr>
            <p:cNvSpPr txBox="1"/>
            <p:nvPr/>
          </p:nvSpPr>
          <p:spPr>
            <a:xfrm>
              <a:off x="802316" y="1672339"/>
              <a:ext cx="1861875" cy="484748"/>
            </a:xfrm>
            <a:prstGeom prst="rect">
              <a:avLst/>
            </a:prstGeom>
            <a:grpFill/>
            <a:ln>
              <a:solidFill>
                <a:srgbClr val="06AEAA"/>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200" b="1" u="sng" dirty="0" err="1">
                  <a:solidFill>
                    <a:schemeClr val="bg1"/>
                  </a:solidFill>
                  <a:latin typeface="Montserrat" panose="00000500000000000000" pitchFamily="50" charset="0"/>
                </a:rPr>
                <a:t>Magerl</a:t>
              </a:r>
              <a:r>
                <a:rPr lang="en-US" sz="1200" b="1" u="sng" dirty="0">
                  <a:solidFill>
                    <a:schemeClr val="bg1"/>
                  </a:solidFill>
                  <a:latin typeface="Montserrat" panose="00000500000000000000" pitchFamily="50" charset="0"/>
                </a:rPr>
                <a:t> (AO)</a:t>
              </a:r>
            </a:p>
            <a:p>
              <a:pPr algn="ctr"/>
              <a:r>
                <a:rPr lang="de-DE" sz="1200" b="1" i="1" dirty="0">
                  <a:solidFill>
                    <a:schemeClr val="bg1"/>
                  </a:solidFill>
                  <a:latin typeface="Montserrat" panose="00000500000000000000" pitchFamily="50" charset="0"/>
                </a:rPr>
                <a:t>A – B - C</a:t>
              </a:r>
            </a:p>
            <a:p>
              <a:pPr algn="ctr"/>
              <a:r>
                <a:rPr lang="de-DE" sz="1200" i="1" dirty="0">
                  <a:solidFill>
                    <a:schemeClr val="bg1"/>
                  </a:solidFill>
                  <a:latin typeface="Montserrat" panose="00000500000000000000" pitchFamily="50" charset="0"/>
                </a:rPr>
                <a:t>3 </a:t>
              </a:r>
              <a:r>
                <a:rPr lang="de-DE" sz="1200" i="1" dirty="0" err="1">
                  <a:solidFill>
                    <a:schemeClr val="bg1"/>
                  </a:solidFill>
                  <a:latin typeface="Montserrat" panose="00000500000000000000" pitchFamily="50" charset="0"/>
                </a:rPr>
                <a:t>grupos</a:t>
              </a:r>
              <a:r>
                <a:rPr lang="de-DE" sz="1200" i="1" dirty="0">
                  <a:solidFill>
                    <a:schemeClr val="bg1"/>
                  </a:solidFill>
                  <a:latin typeface="Montserrat" panose="00000500000000000000" pitchFamily="50" charset="0"/>
                </a:rPr>
                <a:t> de FX (53 </a:t>
              </a:r>
              <a:r>
                <a:rPr lang="de-DE" sz="1200" i="1" dirty="0" err="1">
                  <a:solidFill>
                    <a:schemeClr val="bg1"/>
                  </a:solidFill>
                  <a:latin typeface="Montserrat" panose="00000500000000000000" pitchFamily="50" charset="0"/>
                </a:rPr>
                <a:t>patrones</a:t>
              </a:r>
              <a:r>
                <a:rPr lang="de-DE" sz="1200" i="1" dirty="0">
                  <a:solidFill>
                    <a:schemeClr val="bg1"/>
                  </a:solidFill>
                  <a:latin typeface="Montserrat" panose="00000500000000000000" pitchFamily="50" charset="0"/>
                </a:rPr>
                <a:t> de </a:t>
              </a:r>
              <a:r>
                <a:rPr lang="de-DE" sz="1200" i="1" dirty="0" err="1">
                  <a:solidFill>
                    <a:schemeClr val="bg1"/>
                  </a:solidFill>
                  <a:latin typeface="Montserrat" panose="00000500000000000000" pitchFamily="50" charset="0"/>
                </a:rPr>
                <a:t>fx</a:t>
              </a:r>
              <a:r>
                <a:rPr lang="de-DE" sz="1200" i="1" dirty="0">
                  <a:solidFill>
                    <a:schemeClr val="bg1"/>
                  </a:solidFill>
                  <a:latin typeface="Montserrat" panose="00000500000000000000" pitchFamily="50" charset="0"/>
                </a:rPr>
                <a:t>)</a:t>
              </a:r>
              <a:endParaRPr lang="es-CO" sz="1200" i="1" dirty="0">
                <a:solidFill>
                  <a:schemeClr val="bg1"/>
                </a:solidFill>
                <a:latin typeface="Montserrat" panose="00000500000000000000" pitchFamily="50" charset="0"/>
              </a:endParaRPr>
            </a:p>
          </p:txBody>
        </p:sp>
        <p:sp>
          <p:nvSpPr>
            <p:cNvPr id="35" name="Rechteck 28">
              <a:extLst>
                <a:ext uri="{FF2B5EF4-FFF2-40B4-BE49-F238E27FC236}">
                  <a16:creationId xmlns:a16="http://schemas.microsoft.com/office/drawing/2014/main" id="{8CC2CE7C-C282-4EAC-863A-489A65675B19}"/>
                </a:ext>
              </a:extLst>
            </p:cNvPr>
            <p:cNvSpPr/>
            <p:nvPr/>
          </p:nvSpPr>
          <p:spPr>
            <a:xfrm>
              <a:off x="2313456" y="1578751"/>
              <a:ext cx="628436" cy="301025"/>
            </a:xfrm>
            <a:prstGeom prst="rect">
              <a:avLst/>
            </a:prstGeom>
            <a:grpFill/>
            <a:ln w="28575">
              <a:solidFill>
                <a:srgbClr val="06AEAA"/>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b="1" dirty="0">
                  <a:solidFill>
                    <a:schemeClr val="bg1"/>
                  </a:solidFill>
                  <a:latin typeface="Montserrat" panose="00000500000000000000" pitchFamily="50" charset="0"/>
                </a:rPr>
                <a:t>1994</a:t>
              </a:r>
              <a:endParaRPr lang="es-ES" sz="1200" b="1" dirty="0">
                <a:solidFill>
                  <a:schemeClr val="bg1"/>
                </a:solidFill>
                <a:latin typeface="Montserrat" panose="00000500000000000000" pitchFamily="50" charset="0"/>
              </a:endParaRPr>
            </a:p>
          </p:txBody>
        </p:sp>
      </p:grpSp>
      <p:grpSp>
        <p:nvGrpSpPr>
          <p:cNvPr id="36" name="Gruppieren 44">
            <a:extLst>
              <a:ext uri="{FF2B5EF4-FFF2-40B4-BE49-F238E27FC236}">
                <a16:creationId xmlns:a16="http://schemas.microsoft.com/office/drawing/2014/main" id="{ADEE9272-D133-4E8A-8B42-E9BF126BA2E8}"/>
              </a:ext>
            </a:extLst>
          </p:cNvPr>
          <p:cNvGrpSpPr/>
          <p:nvPr/>
        </p:nvGrpSpPr>
        <p:grpSpPr>
          <a:xfrm>
            <a:off x="8476062" y="3857310"/>
            <a:ext cx="3462266" cy="1039179"/>
            <a:chOff x="2778589" y="1944953"/>
            <a:chExt cx="2855824" cy="779384"/>
          </a:xfrm>
          <a:solidFill>
            <a:srgbClr val="152B48"/>
          </a:solidFill>
        </p:grpSpPr>
        <p:sp>
          <p:nvSpPr>
            <p:cNvPr id="37" name="16 CuadroTexto">
              <a:extLst>
                <a:ext uri="{FF2B5EF4-FFF2-40B4-BE49-F238E27FC236}">
                  <a16:creationId xmlns:a16="http://schemas.microsoft.com/office/drawing/2014/main" id="{8AA652E4-4A23-4CFF-9542-D842ED010A0E}"/>
                </a:ext>
              </a:extLst>
            </p:cNvPr>
            <p:cNvSpPr txBox="1"/>
            <p:nvPr/>
          </p:nvSpPr>
          <p:spPr>
            <a:xfrm>
              <a:off x="2778589" y="2101089"/>
              <a:ext cx="2723420" cy="623248"/>
            </a:xfrm>
            <a:prstGeom prst="rect">
              <a:avLst/>
            </a:prstGeom>
            <a:grpFill/>
            <a:ln>
              <a:solidFill>
                <a:srgbClr val="06AEAA"/>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200" b="1" u="sng" dirty="0">
                  <a:solidFill>
                    <a:schemeClr val="bg1"/>
                  </a:solidFill>
                  <a:latin typeface="Montserrat" panose="00000500000000000000" pitchFamily="50" charset="0"/>
                </a:rPr>
                <a:t>TL </a:t>
              </a:r>
              <a:r>
                <a:rPr lang="en-US" sz="1200" b="1" u="sng" dirty="0" err="1">
                  <a:solidFill>
                    <a:schemeClr val="bg1"/>
                  </a:solidFill>
                  <a:latin typeface="Montserrat" panose="00000500000000000000" pitchFamily="50" charset="0"/>
                </a:rPr>
                <a:t>AOSIS</a:t>
              </a:r>
              <a:r>
                <a:rPr lang="en-US" sz="1200" b="1" u="sng" dirty="0">
                  <a:solidFill>
                    <a:schemeClr val="bg1"/>
                  </a:solidFill>
                  <a:latin typeface="Montserrat" panose="00000500000000000000" pitchFamily="50" charset="0"/>
                </a:rPr>
                <a:t>    </a:t>
              </a:r>
            </a:p>
            <a:p>
              <a:r>
                <a:rPr lang="en-US" sz="1200" i="1" dirty="0">
                  <a:solidFill>
                    <a:schemeClr val="bg1"/>
                  </a:solidFill>
                  <a:latin typeface="Montserrat" panose="00000500000000000000" pitchFamily="50" charset="0"/>
                </a:rPr>
                <a:t>1) </a:t>
              </a:r>
              <a:r>
                <a:rPr lang="en-US" sz="1200" i="1" dirty="0" err="1">
                  <a:solidFill>
                    <a:schemeClr val="bg1"/>
                  </a:solidFill>
                  <a:latin typeface="Montserrat" panose="00000500000000000000" pitchFamily="50" charset="0"/>
                </a:rPr>
                <a:t>Morfología</a:t>
              </a:r>
              <a:r>
                <a:rPr lang="en-US" sz="1200" i="1" dirty="0">
                  <a:solidFill>
                    <a:schemeClr val="bg1"/>
                  </a:solidFill>
                  <a:latin typeface="Montserrat" panose="00000500000000000000" pitchFamily="50" charset="0"/>
                </a:rPr>
                <a:t> </a:t>
              </a:r>
            </a:p>
            <a:p>
              <a:r>
                <a:rPr lang="en-US" sz="1200" i="1" dirty="0">
                  <a:solidFill>
                    <a:schemeClr val="bg1"/>
                  </a:solidFill>
                  <a:latin typeface="Montserrat" panose="00000500000000000000" pitchFamily="50" charset="0"/>
                </a:rPr>
                <a:t>2) </a:t>
              </a:r>
              <a:r>
                <a:rPr lang="en-US" sz="1200" i="1" dirty="0" err="1">
                  <a:solidFill>
                    <a:schemeClr val="bg1"/>
                  </a:solidFill>
                  <a:latin typeface="Montserrat" panose="00000500000000000000" pitchFamily="50" charset="0"/>
                </a:rPr>
                <a:t>Lesión</a:t>
              </a:r>
              <a:r>
                <a:rPr lang="en-US" sz="1200" i="1" dirty="0">
                  <a:solidFill>
                    <a:schemeClr val="bg1"/>
                  </a:solidFill>
                  <a:latin typeface="Montserrat" panose="00000500000000000000" pitchFamily="50" charset="0"/>
                </a:rPr>
                <a:t> </a:t>
              </a:r>
              <a:r>
                <a:rPr lang="en-US" sz="1200" i="1" dirty="0" err="1">
                  <a:solidFill>
                    <a:schemeClr val="bg1"/>
                  </a:solidFill>
                  <a:latin typeface="Montserrat" panose="00000500000000000000" pitchFamily="50" charset="0"/>
                </a:rPr>
                <a:t>neurológica</a:t>
              </a:r>
              <a:r>
                <a:rPr lang="en-US" sz="1200" i="1" dirty="0">
                  <a:solidFill>
                    <a:schemeClr val="bg1"/>
                  </a:solidFill>
                  <a:latin typeface="Montserrat" panose="00000500000000000000" pitchFamily="50" charset="0"/>
                </a:rPr>
                <a:t> </a:t>
              </a:r>
            </a:p>
            <a:p>
              <a:r>
                <a:rPr lang="en-US" sz="1200" i="1" dirty="0">
                  <a:solidFill>
                    <a:schemeClr val="bg1"/>
                  </a:solidFill>
                  <a:latin typeface="Montserrat" panose="00000500000000000000" pitchFamily="50" charset="0"/>
                </a:rPr>
                <a:t>3) </a:t>
              </a:r>
              <a:r>
                <a:rPr lang="en-US" sz="1200" i="1" dirty="0" err="1">
                  <a:solidFill>
                    <a:schemeClr val="bg1"/>
                  </a:solidFill>
                  <a:latin typeface="Montserrat" panose="00000500000000000000" pitchFamily="50" charset="0"/>
                </a:rPr>
                <a:t>Modificador</a:t>
              </a:r>
              <a:r>
                <a:rPr lang="en-US" sz="1200" i="1" dirty="0">
                  <a:solidFill>
                    <a:schemeClr val="bg1"/>
                  </a:solidFill>
                  <a:latin typeface="Montserrat" panose="00000500000000000000" pitchFamily="50" charset="0"/>
                </a:rPr>
                <a:t> </a:t>
              </a:r>
            </a:p>
          </p:txBody>
        </p:sp>
        <p:sp>
          <p:nvSpPr>
            <p:cNvPr id="38" name="Rechteck 46">
              <a:extLst>
                <a:ext uri="{FF2B5EF4-FFF2-40B4-BE49-F238E27FC236}">
                  <a16:creationId xmlns:a16="http://schemas.microsoft.com/office/drawing/2014/main" id="{B1B63E5D-D70A-402C-8DE1-52E4727A4A74}"/>
                </a:ext>
              </a:extLst>
            </p:cNvPr>
            <p:cNvSpPr/>
            <p:nvPr/>
          </p:nvSpPr>
          <p:spPr>
            <a:xfrm>
              <a:off x="4851373" y="1944953"/>
              <a:ext cx="783040" cy="335467"/>
            </a:xfrm>
            <a:prstGeom prst="rect">
              <a:avLst/>
            </a:prstGeom>
            <a:grpFill/>
            <a:ln w="28575">
              <a:solidFill>
                <a:srgbClr val="06AEA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1200" b="1" dirty="0">
                  <a:solidFill>
                    <a:schemeClr val="bg1"/>
                  </a:solidFill>
                  <a:latin typeface="Montserrat" panose="00000500000000000000" pitchFamily="50" charset="0"/>
                </a:rPr>
                <a:t>2015</a:t>
              </a:r>
              <a:endParaRPr lang="es-ES" sz="1200" b="1" dirty="0">
                <a:solidFill>
                  <a:schemeClr val="bg1"/>
                </a:solidFill>
                <a:latin typeface="Montserrat" panose="00000500000000000000" pitchFamily="50" charset="0"/>
              </a:endParaRPr>
            </a:p>
          </p:txBody>
        </p:sp>
      </p:grpSp>
    </p:spTree>
    <p:extLst>
      <p:ext uri="{BB962C8B-B14F-4D97-AF65-F5344CB8AC3E}">
        <p14:creationId xmlns:p14="http://schemas.microsoft.com/office/powerpoint/2010/main" val="94437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1000"/>
                                        <p:tgtEl>
                                          <p:spTgt spid="23"/>
                                        </p:tgtEl>
                                      </p:cBhvr>
                                    </p:animEffect>
                                    <p:anim calcmode="lin" valueType="num">
                                      <p:cBhvr>
                                        <p:cTn id="65" dur="1000" fill="hold"/>
                                        <p:tgtEl>
                                          <p:spTgt spid="23"/>
                                        </p:tgtEl>
                                        <p:attrNameLst>
                                          <p:attrName>ppt_x</p:attrName>
                                        </p:attrNameLst>
                                      </p:cBhvr>
                                      <p:tavLst>
                                        <p:tav tm="0">
                                          <p:val>
                                            <p:strVal val="#ppt_x"/>
                                          </p:val>
                                        </p:tav>
                                        <p:tav tm="100000">
                                          <p:val>
                                            <p:strVal val="#ppt_x"/>
                                          </p:val>
                                        </p:tav>
                                      </p:tavLst>
                                    </p:anim>
                                    <p:anim calcmode="lin" valueType="num">
                                      <p:cBhvr>
                                        <p:cTn id="66" dur="1000" fill="hold"/>
                                        <p:tgtEl>
                                          <p:spTgt spid="23"/>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1000"/>
                                        <p:tgtEl>
                                          <p:spTgt spid="26"/>
                                        </p:tgtEl>
                                      </p:cBhvr>
                                    </p:animEffect>
                                    <p:anim calcmode="lin" valueType="num">
                                      <p:cBhvr>
                                        <p:cTn id="70" dur="1000" fill="hold"/>
                                        <p:tgtEl>
                                          <p:spTgt spid="26"/>
                                        </p:tgtEl>
                                        <p:attrNameLst>
                                          <p:attrName>ppt_x</p:attrName>
                                        </p:attrNameLst>
                                      </p:cBhvr>
                                      <p:tavLst>
                                        <p:tav tm="0">
                                          <p:val>
                                            <p:strVal val="#ppt_x"/>
                                          </p:val>
                                        </p:tav>
                                        <p:tav tm="100000">
                                          <p:val>
                                            <p:strVal val="#ppt_x"/>
                                          </p:val>
                                        </p:tav>
                                      </p:tavLst>
                                    </p:anim>
                                    <p:anim calcmode="lin" valueType="num">
                                      <p:cBhvr>
                                        <p:cTn id="71" dur="1000" fill="hold"/>
                                        <p:tgtEl>
                                          <p:spTgt spid="26"/>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1000"/>
                                        <p:tgtEl>
                                          <p:spTgt spid="36"/>
                                        </p:tgtEl>
                                      </p:cBhvr>
                                    </p:animEffect>
                                    <p:anim calcmode="lin" valueType="num">
                                      <p:cBhvr>
                                        <p:cTn id="80" dur="1000" fill="hold"/>
                                        <p:tgtEl>
                                          <p:spTgt spid="36"/>
                                        </p:tgtEl>
                                        <p:attrNameLst>
                                          <p:attrName>ppt_x</p:attrName>
                                        </p:attrNameLst>
                                      </p:cBhvr>
                                      <p:tavLst>
                                        <p:tav tm="0">
                                          <p:val>
                                            <p:strVal val="#ppt_x"/>
                                          </p:val>
                                        </p:tav>
                                        <p:tav tm="100000">
                                          <p:val>
                                            <p:strVal val="#ppt_x"/>
                                          </p:val>
                                        </p:tav>
                                      </p:tavLst>
                                    </p:anim>
                                    <p:anim calcmode="lin" valueType="num">
                                      <p:cBhvr>
                                        <p:cTn id="8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animBg="1"/>
      <p:bldP spid="14" grpId="0" animBg="1"/>
      <p:bldP spid="15"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F2D7C92B-846D-49FF-BF2B-254F24E7987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912757" y="2095765"/>
            <a:ext cx="48768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Grafik 1">
            <a:extLst>
              <a:ext uri="{FF2B5EF4-FFF2-40B4-BE49-F238E27FC236}">
                <a16:creationId xmlns:a16="http://schemas.microsoft.com/office/drawing/2014/main" id="{E6F46D79-6533-4A0C-B24D-52594B0AFB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67284" y="1267565"/>
            <a:ext cx="9257430" cy="3220476"/>
          </a:xfrm>
          <a:prstGeom prst="rect">
            <a:avLst/>
          </a:prstGeom>
        </p:spPr>
      </p:pic>
      <p:cxnSp>
        <p:nvCxnSpPr>
          <p:cNvPr id="4" name="Gerader Verbinder 5">
            <a:extLst>
              <a:ext uri="{FF2B5EF4-FFF2-40B4-BE49-F238E27FC236}">
                <a16:creationId xmlns:a16="http://schemas.microsoft.com/office/drawing/2014/main" id="{5BA97331-8615-4907-88DC-7976F9B39B25}"/>
              </a:ext>
            </a:extLst>
          </p:cNvPr>
          <p:cNvCxnSpPr>
            <a:cxnSpLocks/>
          </p:cNvCxnSpPr>
          <p:nvPr/>
        </p:nvCxnSpPr>
        <p:spPr>
          <a:xfrm>
            <a:off x="7501259" y="3382811"/>
            <a:ext cx="12481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Gerader Verbinder 18">
            <a:extLst>
              <a:ext uri="{FF2B5EF4-FFF2-40B4-BE49-F238E27FC236}">
                <a16:creationId xmlns:a16="http://schemas.microsoft.com/office/drawing/2014/main" id="{92CC4073-5C27-4F6C-8DC8-FE794F085ACD}"/>
              </a:ext>
            </a:extLst>
          </p:cNvPr>
          <p:cNvCxnSpPr>
            <a:cxnSpLocks/>
          </p:cNvCxnSpPr>
          <p:nvPr/>
        </p:nvCxnSpPr>
        <p:spPr>
          <a:xfrm>
            <a:off x="4833240" y="3572695"/>
            <a:ext cx="7680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Gerader Verbinder 20">
            <a:extLst>
              <a:ext uri="{FF2B5EF4-FFF2-40B4-BE49-F238E27FC236}">
                <a16:creationId xmlns:a16="http://schemas.microsoft.com/office/drawing/2014/main" id="{5BEC2FC8-90BC-41DD-8DE7-C51F4E7BE13A}"/>
              </a:ext>
            </a:extLst>
          </p:cNvPr>
          <p:cNvCxnSpPr>
            <a:cxnSpLocks/>
          </p:cNvCxnSpPr>
          <p:nvPr/>
        </p:nvCxnSpPr>
        <p:spPr>
          <a:xfrm>
            <a:off x="7598470" y="4003588"/>
            <a:ext cx="12481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Gerader Verbinder 21">
            <a:extLst>
              <a:ext uri="{FF2B5EF4-FFF2-40B4-BE49-F238E27FC236}">
                <a16:creationId xmlns:a16="http://schemas.microsoft.com/office/drawing/2014/main" id="{4133427C-D9DB-48CA-B6F5-65004BFDC659}"/>
              </a:ext>
            </a:extLst>
          </p:cNvPr>
          <p:cNvCxnSpPr>
            <a:cxnSpLocks/>
          </p:cNvCxnSpPr>
          <p:nvPr/>
        </p:nvCxnSpPr>
        <p:spPr>
          <a:xfrm>
            <a:off x="9809611" y="4003588"/>
            <a:ext cx="7680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ítulo 1">
            <a:extLst>
              <a:ext uri="{FF2B5EF4-FFF2-40B4-BE49-F238E27FC236}">
                <a16:creationId xmlns:a16="http://schemas.microsoft.com/office/drawing/2014/main" id="{48AC40AE-A57C-4D7F-B9FF-0E835DE3677B}"/>
              </a:ext>
            </a:extLst>
          </p:cNvPr>
          <p:cNvSpPr txBox="1">
            <a:spLocks/>
          </p:cNvSpPr>
          <p:nvPr/>
        </p:nvSpPr>
        <p:spPr>
          <a:xfrm>
            <a:off x="465180" y="213707"/>
            <a:ext cx="10958946" cy="5415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2800" b="1" dirty="0">
                <a:solidFill>
                  <a:srgbClr val="06AEAA"/>
                </a:solidFill>
                <a:latin typeface="Montserrat" panose="00000500000000000000" pitchFamily="50" charset="0"/>
              </a:rPr>
              <a:t>Clasificación de fracturas toracolumbares</a:t>
            </a:r>
          </a:p>
        </p:txBody>
      </p:sp>
      <p:sp>
        <p:nvSpPr>
          <p:cNvPr id="10" name="Rectángulo 2">
            <a:extLst>
              <a:ext uri="{FF2B5EF4-FFF2-40B4-BE49-F238E27FC236}">
                <a16:creationId xmlns:a16="http://schemas.microsoft.com/office/drawing/2014/main" id="{0861F94B-44D3-4ACA-B8DD-C5EAAFEA6F1C}"/>
              </a:ext>
            </a:extLst>
          </p:cNvPr>
          <p:cNvSpPr/>
          <p:nvPr/>
        </p:nvSpPr>
        <p:spPr>
          <a:xfrm>
            <a:off x="4516079" y="720113"/>
            <a:ext cx="2209259" cy="461665"/>
          </a:xfrm>
          <a:prstGeom prst="rect">
            <a:avLst/>
          </a:prstGeom>
        </p:spPr>
        <p:txBody>
          <a:bodyPr wrap="none">
            <a:spAutoFit/>
          </a:bodyPr>
          <a:lstStyle/>
          <a:p>
            <a:r>
              <a:rPr lang="es-CO" sz="2400" b="1" dirty="0">
                <a:solidFill>
                  <a:srgbClr val="152B48"/>
                </a:solidFill>
                <a:latin typeface="Montserrat" panose="00000500000000000000" pitchFamily="50" charset="0"/>
              </a:rPr>
              <a:t> Lesión medular</a:t>
            </a:r>
            <a:endParaRPr lang="es-CO" sz="2400" dirty="0">
              <a:solidFill>
                <a:srgbClr val="152B48"/>
              </a:solidFill>
              <a:latin typeface="Montserrat" panose="00000500000000000000" pitchFamily="50" charset="0"/>
            </a:endParaRPr>
          </a:p>
        </p:txBody>
      </p:sp>
      <p:sp>
        <p:nvSpPr>
          <p:cNvPr id="11" name="Rectángulo 12">
            <a:extLst>
              <a:ext uri="{FF2B5EF4-FFF2-40B4-BE49-F238E27FC236}">
                <a16:creationId xmlns:a16="http://schemas.microsoft.com/office/drawing/2014/main" id="{5A31D7FE-963C-4A29-93A0-11A74B24CEEF}"/>
              </a:ext>
            </a:extLst>
          </p:cNvPr>
          <p:cNvSpPr/>
          <p:nvPr/>
        </p:nvSpPr>
        <p:spPr>
          <a:xfrm>
            <a:off x="6539289" y="6187755"/>
            <a:ext cx="5259421" cy="338554"/>
          </a:xfrm>
          <a:prstGeom prst="rect">
            <a:avLst/>
          </a:prstGeom>
        </p:spPr>
        <p:txBody>
          <a:bodyPr wrap="square">
            <a:spAutoFit/>
          </a:bodyPr>
          <a:lstStyle/>
          <a:p>
            <a:r>
              <a:rPr lang="en-US" sz="800" dirty="0">
                <a:latin typeface="Montserrat" panose="00000500000000000000" pitchFamily="50" charset="0"/>
                <a:cs typeface="Arial" panose="020B0604020202020204" pitchFamily="34" charset="0"/>
              </a:rPr>
              <a:t>American Spinal Injury Association: International Standards for Neurological Classification of Spinal Cord Injury, revised 2011; Atlanta, GA . Reprinted 2011.</a:t>
            </a:r>
            <a:endParaRPr lang="es-CO" sz="800" dirty="0">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653719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343337771"/>
              </p:ext>
            </p:extLst>
          </p:nvPr>
        </p:nvGraphicFramePr>
        <p:xfrm>
          <a:off x="702868" y="1137844"/>
          <a:ext cx="10776859" cy="2808510"/>
        </p:xfrm>
        <a:graphic>
          <a:graphicData uri="http://schemas.openxmlformats.org/drawingml/2006/table">
            <a:tbl>
              <a:tblPr firstRow="1" bandRow="1">
                <a:tableStyleId>{7DF18680-E054-41AD-8BC1-D1AEF772440D}</a:tableStyleId>
              </a:tblPr>
              <a:tblGrid>
                <a:gridCol w="1476562">
                  <a:extLst>
                    <a:ext uri="{9D8B030D-6E8A-4147-A177-3AD203B41FA5}">
                      <a16:colId xmlns:a16="http://schemas.microsoft.com/office/drawing/2014/main" val="992363902"/>
                    </a:ext>
                  </a:extLst>
                </a:gridCol>
                <a:gridCol w="7074440">
                  <a:extLst>
                    <a:ext uri="{9D8B030D-6E8A-4147-A177-3AD203B41FA5}">
                      <a16:colId xmlns:a16="http://schemas.microsoft.com/office/drawing/2014/main" val="1954202695"/>
                    </a:ext>
                  </a:extLst>
                </a:gridCol>
                <a:gridCol w="2225857">
                  <a:extLst>
                    <a:ext uri="{9D8B030D-6E8A-4147-A177-3AD203B41FA5}">
                      <a16:colId xmlns:a16="http://schemas.microsoft.com/office/drawing/2014/main" val="2237020692"/>
                    </a:ext>
                  </a:extLst>
                </a:gridCol>
              </a:tblGrid>
              <a:tr h="561702">
                <a:tc>
                  <a:txBody>
                    <a:bodyPr/>
                    <a:lstStyle/>
                    <a:p>
                      <a:endParaRPr lang="es-CO" sz="1400" dirty="0">
                        <a:solidFill>
                          <a:srgbClr val="152B48"/>
                        </a:solidFill>
                        <a:latin typeface="Montserrat" panose="00000500000000000000" pitchFamily="50" charset="0"/>
                      </a:endParaRPr>
                    </a:p>
                  </a:txBody>
                  <a:tcPr>
                    <a:noFill/>
                  </a:tcPr>
                </a:tc>
                <a:tc>
                  <a:txBody>
                    <a:bodyPr/>
                    <a:lstStyle/>
                    <a:p>
                      <a:pPr algn="ctr"/>
                      <a:r>
                        <a:rPr lang="es-CO" sz="1800" dirty="0">
                          <a:solidFill>
                            <a:srgbClr val="152B48"/>
                          </a:solidFill>
                          <a:latin typeface="Montserrat" panose="00000500000000000000" pitchFamily="50" charset="0"/>
                        </a:rPr>
                        <a:t>Mejoría</a:t>
                      </a:r>
                    </a:p>
                  </a:txBody>
                  <a:tcPr/>
                </a:tc>
                <a:tc>
                  <a:txBody>
                    <a:bodyPr/>
                    <a:lstStyle/>
                    <a:p>
                      <a:pPr algn="ctr"/>
                      <a:r>
                        <a:rPr lang="es-CO" sz="1800" dirty="0">
                          <a:solidFill>
                            <a:srgbClr val="152B48"/>
                          </a:solidFill>
                          <a:latin typeface="Montserrat" panose="00000500000000000000" pitchFamily="50" charset="0"/>
                        </a:rPr>
                        <a:t>Empeoramiento</a:t>
                      </a:r>
                    </a:p>
                  </a:txBody>
                  <a:tcPr/>
                </a:tc>
                <a:extLst>
                  <a:ext uri="{0D108BD9-81ED-4DB2-BD59-A6C34878D82A}">
                    <a16:rowId xmlns:a16="http://schemas.microsoft.com/office/drawing/2014/main" val="1645167853"/>
                  </a:ext>
                </a:extLst>
              </a:tr>
              <a:tr h="561702">
                <a:tc>
                  <a:txBody>
                    <a:bodyPr/>
                    <a:lstStyle/>
                    <a:p>
                      <a:r>
                        <a:rPr lang="es-CO" sz="1400" b="1" dirty="0">
                          <a:solidFill>
                            <a:srgbClr val="152B48"/>
                          </a:solidFill>
                          <a:latin typeface="Montserrat" panose="00000500000000000000" pitchFamily="50" charset="0"/>
                        </a:rPr>
                        <a:t>ASIA A</a:t>
                      </a:r>
                    </a:p>
                  </a:txBody>
                  <a:tcPr/>
                </a:tc>
                <a:tc>
                  <a:txBody>
                    <a:bodyPr/>
                    <a:lstStyle/>
                    <a:p>
                      <a:r>
                        <a:rPr lang="es-CO" sz="1400" b="1" dirty="0">
                          <a:solidFill>
                            <a:srgbClr val="152B48"/>
                          </a:solidFill>
                          <a:latin typeface="Montserrat" panose="00000500000000000000" pitchFamily="50" charset="0"/>
                        </a:rPr>
                        <a:t>11%   </a:t>
                      </a:r>
                      <a:r>
                        <a:rPr lang="es-CO" sz="1400" b="0" dirty="0">
                          <a:solidFill>
                            <a:srgbClr val="152B48"/>
                          </a:solidFill>
                          <a:latin typeface="Montserrat" panose="00000500000000000000" pitchFamily="50" charset="0"/>
                        </a:rPr>
                        <a:t>C</a:t>
                      </a:r>
                      <a:r>
                        <a:rPr lang="es-CO" sz="1400" dirty="0">
                          <a:solidFill>
                            <a:srgbClr val="152B48"/>
                          </a:solidFill>
                          <a:latin typeface="Montserrat" panose="00000500000000000000" pitchFamily="50" charset="0"/>
                        </a:rPr>
                        <a:t>onversión a ASIA B</a:t>
                      </a:r>
                      <a:r>
                        <a:rPr lang="es-CO" sz="1400" baseline="0" dirty="0">
                          <a:solidFill>
                            <a:srgbClr val="152B48"/>
                          </a:solidFill>
                          <a:latin typeface="Montserrat" panose="00000500000000000000" pitchFamily="50" charset="0"/>
                        </a:rPr>
                        <a:t>     </a:t>
                      </a:r>
                      <a:r>
                        <a:rPr lang="es-CO" sz="1400" b="1" baseline="0" dirty="0">
                          <a:solidFill>
                            <a:srgbClr val="152B48"/>
                          </a:solidFill>
                          <a:latin typeface="Montserrat" panose="00000500000000000000" pitchFamily="50" charset="0"/>
                        </a:rPr>
                        <a:t> * </a:t>
                      </a:r>
                      <a:r>
                        <a:rPr lang="es-CO" sz="1400" b="1" dirty="0">
                          <a:solidFill>
                            <a:srgbClr val="152B48"/>
                          </a:solidFill>
                          <a:latin typeface="Montserrat" panose="00000500000000000000" pitchFamily="50" charset="0"/>
                        </a:rPr>
                        <a:t>10%</a:t>
                      </a:r>
                      <a:r>
                        <a:rPr lang="es-CO" sz="1400" dirty="0">
                          <a:solidFill>
                            <a:srgbClr val="152B48"/>
                          </a:solidFill>
                          <a:latin typeface="Montserrat" panose="00000500000000000000" pitchFamily="50" charset="0"/>
                        </a:rPr>
                        <a:t> </a:t>
                      </a:r>
                      <a:r>
                        <a:rPr lang="es-CO" sz="1400" baseline="0" dirty="0">
                          <a:solidFill>
                            <a:srgbClr val="152B48"/>
                          </a:solidFill>
                          <a:latin typeface="Montserrat" panose="00000500000000000000" pitchFamily="50" charset="0"/>
                        </a:rPr>
                        <a:t> </a:t>
                      </a:r>
                      <a:r>
                        <a:rPr lang="es-CO" sz="1400" dirty="0">
                          <a:solidFill>
                            <a:srgbClr val="152B48"/>
                          </a:solidFill>
                          <a:latin typeface="Montserrat" panose="00000500000000000000" pitchFamily="50" charset="0"/>
                        </a:rPr>
                        <a:t>ASIA C/D</a:t>
                      </a:r>
                    </a:p>
                  </a:txBody>
                  <a:tcPr/>
                </a:tc>
                <a:tc>
                  <a:txBody>
                    <a:bodyPr/>
                    <a:lstStyle/>
                    <a:p>
                      <a:endParaRPr lang="es-CO" sz="1400" dirty="0">
                        <a:solidFill>
                          <a:srgbClr val="152B48"/>
                        </a:solidFill>
                        <a:latin typeface="Montserrat" panose="00000500000000000000" pitchFamily="50" charset="0"/>
                      </a:endParaRPr>
                    </a:p>
                  </a:txBody>
                  <a:tcPr/>
                </a:tc>
                <a:extLst>
                  <a:ext uri="{0D108BD9-81ED-4DB2-BD59-A6C34878D82A}">
                    <a16:rowId xmlns:a16="http://schemas.microsoft.com/office/drawing/2014/main" val="2689758396"/>
                  </a:ext>
                </a:extLst>
              </a:tr>
              <a:tr h="561702">
                <a:tc>
                  <a:txBody>
                    <a:bodyPr/>
                    <a:lstStyle/>
                    <a:p>
                      <a:r>
                        <a:rPr lang="es-CO" sz="1400" b="1" dirty="0">
                          <a:solidFill>
                            <a:srgbClr val="152B48"/>
                          </a:solidFill>
                          <a:latin typeface="Montserrat" panose="00000500000000000000" pitchFamily="50" charset="0"/>
                        </a:rPr>
                        <a:t>ASIA B</a:t>
                      </a:r>
                    </a:p>
                  </a:txBody>
                  <a:tcPr/>
                </a:tc>
                <a:tc>
                  <a:txBody>
                    <a:bodyPr/>
                    <a:lstStyle/>
                    <a:p>
                      <a:r>
                        <a:rPr lang="es-CO" sz="1400" b="1" dirty="0">
                          <a:solidFill>
                            <a:srgbClr val="152B48"/>
                          </a:solidFill>
                          <a:latin typeface="Montserrat" panose="00000500000000000000" pitchFamily="50" charset="0"/>
                        </a:rPr>
                        <a:t>44%   </a:t>
                      </a:r>
                      <a:r>
                        <a:rPr lang="es-CO" sz="1400" b="0" dirty="0">
                          <a:solidFill>
                            <a:srgbClr val="152B48"/>
                          </a:solidFill>
                          <a:latin typeface="Montserrat" panose="00000500000000000000" pitchFamily="50" charset="0"/>
                        </a:rPr>
                        <a:t>M</a:t>
                      </a:r>
                      <a:r>
                        <a:rPr lang="es-CO" sz="1400" dirty="0">
                          <a:solidFill>
                            <a:srgbClr val="152B48"/>
                          </a:solidFill>
                          <a:latin typeface="Montserrat" panose="00000500000000000000" pitchFamily="50" charset="0"/>
                        </a:rPr>
                        <a:t>ejoran a ASIA C</a:t>
                      </a:r>
                      <a:r>
                        <a:rPr lang="es-CO" sz="1400" baseline="0" dirty="0">
                          <a:solidFill>
                            <a:srgbClr val="152B48"/>
                          </a:solidFill>
                          <a:latin typeface="Montserrat" panose="00000500000000000000" pitchFamily="50" charset="0"/>
                        </a:rPr>
                        <a:t>           </a:t>
                      </a:r>
                      <a:r>
                        <a:rPr lang="es-CO" sz="1400" b="1" baseline="0" dirty="0">
                          <a:solidFill>
                            <a:srgbClr val="152B48"/>
                          </a:solidFill>
                          <a:latin typeface="Montserrat" panose="00000500000000000000" pitchFamily="50" charset="0"/>
                        </a:rPr>
                        <a:t>* </a:t>
                      </a:r>
                      <a:r>
                        <a:rPr lang="es-CO" sz="1400" b="1" dirty="0">
                          <a:solidFill>
                            <a:srgbClr val="152B48"/>
                          </a:solidFill>
                          <a:latin typeface="Montserrat" panose="00000500000000000000" pitchFamily="50" charset="0"/>
                        </a:rPr>
                        <a:t>28%</a:t>
                      </a:r>
                      <a:r>
                        <a:rPr lang="es-CO" sz="1400" dirty="0">
                          <a:solidFill>
                            <a:srgbClr val="152B48"/>
                          </a:solidFill>
                          <a:latin typeface="Montserrat" panose="00000500000000000000" pitchFamily="50" charset="0"/>
                        </a:rPr>
                        <a:t> </a:t>
                      </a:r>
                      <a:r>
                        <a:rPr lang="es-CO" sz="1400" baseline="0" dirty="0">
                          <a:solidFill>
                            <a:srgbClr val="152B48"/>
                          </a:solidFill>
                          <a:latin typeface="Montserrat" panose="00000500000000000000" pitchFamily="50" charset="0"/>
                        </a:rPr>
                        <a:t> </a:t>
                      </a:r>
                      <a:r>
                        <a:rPr lang="es-CO" sz="1400" dirty="0">
                          <a:solidFill>
                            <a:srgbClr val="152B48"/>
                          </a:solidFill>
                          <a:latin typeface="Montserrat" panose="00000500000000000000" pitchFamily="50" charset="0"/>
                        </a:rPr>
                        <a:t>ASIA D/E</a:t>
                      </a:r>
                    </a:p>
                  </a:txBody>
                  <a:tcPr/>
                </a:tc>
                <a:tc>
                  <a:txBody>
                    <a:bodyPr/>
                    <a:lstStyle/>
                    <a:p>
                      <a:r>
                        <a:rPr lang="es-CO" sz="1400" dirty="0">
                          <a:solidFill>
                            <a:srgbClr val="152B48"/>
                          </a:solidFill>
                          <a:latin typeface="Montserrat" panose="00000500000000000000" pitchFamily="50" charset="0"/>
                        </a:rPr>
                        <a:t>5% </a:t>
                      </a:r>
                    </a:p>
                  </a:txBody>
                  <a:tcPr/>
                </a:tc>
                <a:extLst>
                  <a:ext uri="{0D108BD9-81ED-4DB2-BD59-A6C34878D82A}">
                    <a16:rowId xmlns:a16="http://schemas.microsoft.com/office/drawing/2014/main" val="2944696765"/>
                  </a:ext>
                </a:extLst>
              </a:tr>
              <a:tr h="561702">
                <a:tc>
                  <a:txBody>
                    <a:bodyPr/>
                    <a:lstStyle/>
                    <a:p>
                      <a:r>
                        <a:rPr lang="es-CO" sz="1400" b="1" dirty="0">
                          <a:solidFill>
                            <a:srgbClr val="152B48"/>
                          </a:solidFill>
                          <a:latin typeface="Montserrat" panose="00000500000000000000" pitchFamily="50" charset="0"/>
                        </a:rPr>
                        <a:t>ASIA C</a:t>
                      </a:r>
                    </a:p>
                  </a:txBody>
                  <a:tcPr/>
                </a:tc>
                <a:tc>
                  <a:txBody>
                    <a:bodyPr/>
                    <a:lstStyle/>
                    <a:p>
                      <a:r>
                        <a:rPr lang="es-CO" sz="1400" b="1" dirty="0">
                          <a:solidFill>
                            <a:srgbClr val="152B48"/>
                          </a:solidFill>
                          <a:latin typeface="Montserrat" panose="00000500000000000000" pitchFamily="50" charset="0"/>
                        </a:rPr>
                        <a:t>55%   </a:t>
                      </a:r>
                      <a:r>
                        <a:rPr lang="es-CO" sz="1400" b="0" dirty="0">
                          <a:solidFill>
                            <a:srgbClr val="152B48"/>
                          </a:solidFill>
                          <a:latin typeface="Montserrat" panose="00000500000000000000" pitchFamily="50" charset="0"/>
                        </a:rPr>
                        <a:t>M</a:t>
                      </a:r>
                      <a:r>
                        <a:rPr lang="es-CO" sz="1400" dirty="0">
                          <a:solidFill>
                            <a:srgbClr val="152B48"/>
                          </a:solidFill>
                          <a:latin typeface="Montserrat" panose="00000500000000000000" pitchFamily="50" charset="0"/>
                        </a:rPr>
                        <a:t>ejoran a ASIA D/E</a:t>
                      </a:r>
                    </a:p>
                  </a:txBody>
                  <a:tcPr/>
                </a:tc>
                <a:tc>
                  <a:txBody>
                    <a:bodyPr/>
                    <a:lstStyle/>
                    <a:p>
                      <a:r>
                        <a:rPr lang="es-CO" sz="1400" dirty="0">
                          <a:solidFill>
                            <a:srgbClr val="152B48"/>
                          </a:solidFill>
                          <a:latin typeface="Montserrat" panose="00000500000000000000" pitchFamily="50" charset="0"/>
                        </a:rPr>
                        <a:t>3% </a:t>
                      </a:r>
                    </a:p>
                  </a:txBody>
                  <a:tcPr/>
                </a:tc>
                <a:extLst>
                  <a:ext uri="{0D108BD9-81ED-4DB2-BD59-A6C34878D82A}">
                    <a16:rowId xmlns:a16="http://schemas.microsoft.com/office/drawing/2014/main" val="3656432192"/>
                  </a:ext>
                </a:extLst>
              </a:tr>
              <a:tr h="561702">
                <a:tc>
                  <a:txBody>
                    <a:bodyPr/>
                    <a:lstStyle/>
                    <a:p>
                      <a:r>
                        <a:rPr lang="es-CO" sz="1400" b="1" dirty="0">
                          <a:solidFill>
                            <a:srgbClr val="152B48"/>
                          </a:solidFill>
                          <a:latin typeface="Montserrat" panose="00000500000000000000" pitchFamily="50" charset="0"/>
                        </a:rPr>
                        <a:t>ASIA D</a:t>
                      </a:r>
                    </a:p>
                  </a:txBody>
                  <a:tcPr/>
                </a:tc>
                <a:tc>
                  <a:txBody>
                    <a:bodyPr/>
                    <a:lstStyle/>
                    <a:p>
                      <a:r>
                        <a:rPr lang="fi-FI" sz="1400" b="1" dirty="0">
                          <a:solidFill>
                            <a:srgbClr val="152B48"/>
                          </a:solidFill>
                          <a:latin typeface="Montserrat" panose="00000500000000000000" pitchFamily="50" charset="0"/>
                        </a:rPr>
                        <a:t>97%   </a:t>
                      </a:r>
                      <a:r>
                        <a:rPr lang="fi-FI" sz="1400" b="0" dirty="0">
                          <a:solidFill>
                            <a:srgbClr val="152B48"/>
                          </a:solidFill>
                          <a:latin typeface="Montserrat" panose="00000500000000000000" pitchFamily="50" charset="0"/>
                        </a:rPr>
                        <a:t>S</a:t>
                      </a:r>
                      <a:r>
                        <a:rPr lang="fi-FI" sz="1400" dirty="0">
                          <a:solidFill>
                            <a:srgbClr val="152B48"/>
                          </a:solidFill>
                          <a:latin typeface="Montserrat" panose="00000500000000000000" pitchFamily="50" charset="0"/>
                        </a:rPr>
                        <a:t>e mantienen en ASIA D/E</a:t>
                      </a:r>
                      <a:endParaRPr lang="es-CO" sz="1400" dirty="0">
                        <a:solidFill>
                          <a:srgbClr val="152B48"/>
                        </a:solidFill>
                        <a:latin typeface="Montserrat" panose="00000500000000000000" pitchFamily="50" charset="0"/>
                      </a:endParaRPr>
                    </a:p>
                  </a:txBody>
                  <a:tcPr/>
                </a:tc>
                <a:tc>
                  <a:txBody>
                    <a:bodyPr/>
                    <a:lstStyle/>
                    <a:p>
                      <a:r>
                        <a:rPr lang="es-CO" sz="1400" dirty="0">
                          <a:solidFill>
                            <a:srgbClr val="152B48"/>
                          </a:solidFill>
                          <a:latin typeface="Montserrat" panose="00000500000000000000" pitchFamily="50" charset="0"/>
                        </a:rPr>
                        <a:t>2%</a:t>
                      </a:r>
                    </a:p>
                  </a:txBody>
                  <a:tcPr/>
                </a:tc>
                <a:extLst>
                  <a:ext uri="{0D108BD9-81ED-4DB2-BD59-A6C34878D82A}">
                    <a16:rowId xmlns:a16="http://schemas.microsoft.com/office/drawing/2014/main" val="862353714"/>
                  </a:ext>
                </a:extLst>
              </a:tr>
            </a:tbl>
          </a:graphicData>
        </a:graphic>
      </p:graphicFrame>
      <p:sp>
        <p:nvSpPr>
          <p:cNvPr id="2" name="CuadroTexto 1"/>
          <p:cNvSpPr txBox="1"/>
          <p:nvPr/>
        </p:nvSpPr>
        <p:spPr>
          <a:xfrm>
            <a:off x="5967424" y="6246221"/>
            <a:ext cx="6610448" cy="261610"/>
          </a:xfrm>
          <a:prstGeom prst="rect">
            <a:avLst/>
          </a:prstGeom>
          <a:noFill/>
        </p:spPr>
        <p:txBody>
          <a:bodyPr wrap="square" rtlCol="0">
            <a:spAutoFit/>
          </a:bodyPr>
          <a:lstStyle/>
          <a:p>
            <a:r>
              <a:rPr lang="en-US" sz="1100" dirty="0">
                <a:latin typeface="Montserrat" panose="00000500000000000000" pitchFamily="50" charset="0"/>
              </a:rPr>
              <a:t>ANTHONY S. BURNS. Handbook of Clinical Neurology. Spinal Cord Injury. 2012</a:t>
            </a:r>
            <a:endParaRPr lang="es-CO" sz="1100" dirty="0">
              <a:latin typeface="Montserrat" panose="00000500000000000000" pitchFamily="50" charset="0"/>
            </a:endParaRPr>
          </a:p>
        </p:txBody>
      </p:sp>
      <p:sp>
        <p:nvSpPr>
          <p:cNvPr id="6" name="Título 1"/>
          <p:cNvSpPr txBox="1">
            <a:spLocks/>
          </p:cNvSpPr>
          <p:nvPr/>
        </p:nvSpPr>
        <p:spPr>
          <a:xfrm>
            <a:off x="417884" y="350169"/>
            <a:ext cx="10958946" cy="5415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4000" b="1" dirty="0">
                <a:solidFill>
                  <a:srgbClr val="06AEAA"/>
                </a:solidFill>
                <a:latin typeface="Montserrat" panose="00000500000000000000" pitchFamily="50" charset="0"/>
              </a:rPr>
              <a:t>Clasificación ASIA: pronóstico</a:t>
            </a:r>
          </a:p>
        </p:txBody>
      </p:sp>
    </p:spTree>
    <p:extLst>
      <p:ext uri="{BB962C8B-B14F-4D97-AF65-F5344CB8AC3E}">
        <p14:creationId xmlns:p14="http://schemas.microsoft.com/office/powerpoint/2010/main" val="2959430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1">
            <a:extLst>
              <a:ext uri="{FF2B5EF4-FFF2-40B4-BE49-F238E27FC236}">
                <a16:creationId xmlns:a16="http://schemas.microsoft.com/office/drawing/2014/main" id="{B129A4AF-2D6C-4B7F-B2F6-958ABE84DE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77950" y="2007891"/>
            <a:ext cx="7571149" cy="4018810"/>
          </a:xfrm>
          <a:prstGeom prst="rect">
            <a:avLst/>
          </a:prstGeom>
        </p:spPr>
      </p:pic>
      <p:pic>
        <p:nvPicPr>
          <p:cNvPr id="8" name="Grafik 2">
            <a:extLst>
              <a:ext uri="{FF2B5EF4-FFF2-40B4-BE49-F238E27FC236}">
                <a16:creationId xmlns:a16="http://schemas.microsoft.com/office/drawing/2014/main" id="{C93242DF-54E2-455A-9A54-4C1DA6602ECE}"/>
              </a:ext>
            </a:extLst>
          </p:cNvPr>
          <p:cNvPicPr>
            <a:picLocks noChangeAspect="1"/>
          </p:cNvPicPr>
          <p:nvPr/>
        </p:nvPicPr>
        <p:blipFill>
          <a:blip r:embed="rId3"/>
          <a:stretch>
            <a:fillRect/>
          </a:stretch>
        </p:blipFill>
        <p:spPr>
          <a:xfrm>
            <a:off x="1010571" y="270522"/>
            <a:ext cx="10475657" cy="1524289"/>
          </a:xfrm>
          <a:prstGeom prst="rect">
            <a:avLst/>
          </a:prstGeom>
        </p:spPr>
      </p:pic>
    </p:spTree>
    <p:extLst>
      <p:ext uri="{BB962C8B-B14F-4D97-AF65-F5344CB8AC3E}">
        <p14:creationId xmlns:p14="http://schemas.microsoft.com/office/powerpoint/2010/main" val="3357422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8">
            <a:extLst>
              <a:ext uri="{FF2B5EF4-FFF2-40B4-BE49-F238E27FC236}">
                <a16:creationId xmlns:a16="http://schemas.microsoft.com/office/drawing/2014/main" id="{1F237F80-9990-4865-B395-CBCA978D4919}"/>
              </a:ext>
            </a:extLst>
          </p:cNvPr>
          <p:cNvSpPr txBox="1">
            <a:spLocks noGrp="1"/>
          </p:cNvSpPr>
          <p:nvPr>
            <p:ph type="title"/>
          </p:nvPr>
        </p:nvSpPr>
        <p:spPr>
          <a:xfrm>
            <a:off x="239347" y="243271"/>
            <a:ext cx="11809312" cy="681200"/>
          </a:xfrm>
          <a:prstGeom prst="rect">
            <a:avLst/>
          </a:prstGeom>
        </p:spPr>
        <p:txBody>
          <a:bodyPr spcFirstLastPara="1" vert="horz" wrap="square" lIns="121900" tIns="121900" rIns="121900" bIns="121900" rtlCol="0" anchor="t" anchorCtr="0">
            <a:noAutofit/>
          </a:bodyPr>
          <a:lstStyle/>
          <a:p>
            <a:pPr lvl="0" algn="ctr"/>
            <a:r>
              <a:rPr lang="es-ES" sz="2800" b="1" u="sng" dirty="0"/>
              <a:t>Vaccaro et al (2005/06):</a:t>
            </a:r>
            <a:r>
              <a:rPr lang="es-ES" sz="2800" b="1" dirty="0"/>
              <a:t> TLICS</a:t>
            </a:r>
          </a:p>
        </p:txBody>
      </p:sp>
      <p:sp>
        <p:nvSpPr>
          <p:cNvPr id="5" name="Shape 99">
            <a:extLst>
              <a:ext uri="{FF2B5EF4-FFF2-40B4-BE49-F238E27FC236}">
                <a16:creationId xmlns:a16="http://schemas.microsoft.com/office/drawing/2014/main" id="{346B59F8-4E6A-4B9A-9F39-52B48854EDDF}"/>
              </a:ext>
            </a:extLst>
          </p:cNvPr>
          <p:cNvSpPr txBox="1">
            <a:spLocks/>
          </p:cNvSpPr>
          <p:nvPr/>
        </p:nvSpPr>
        <p:spPr>
          <a:xfrm>
            <a:off x="1293632" y="3860787"/>
            <a:ext cx="9700740" cy="865044"/>
          </a:xfrm>
          <a:prstGeom prst="rect">
            <a:avLst/>
          </a:prstGeom>
          <a:solidFill>
            <a:srgbClr val="FFFFFF"/>
          </a:solidFill>
          <a:ln>
            <a:solidFill>
              <a:schemeClr val="bg1"/>
            </a:solidFill>
          </a:ln>
          <a:effectLst>
            <a:softEdge rad="63500"/>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186262" indent="0" algn="ctr">
              <a:lnSpc>
                <a:spcPct val="100000"/>
              </a:lnSpc>
              <a:spcBef>
                <a:spcPts val="800"/>
              </a:spcBef>
              <a:buSzPts val="1400"/>
              <a:buNone/>
            </a:pPr>
            <a:r>
              <a:rPr lang="es-CO" sz="1600" b="1" dirty="0" err="1">
                <a:solidFill>
                  <a:srgbClr val="152B48"/>
                </a:solidFill>
                <a:latin typeface="Montserrat" panose="00000500000000000000" pitchFamily="50" charset="0"/>
              </a:rPr>
              <a:t>TLICS</a:t>
            </a:r>
            <a:r>
              <a:rPr lang="es-CO" sz="1600" dirty="0">
                <a:solidFill>
                  <a:srgbClr val="152B48"/>
                </a:solidFill>
                <a:latin typeface="Montserrat" panose="00000500000000000000" pitchFamily="50" charset="0"/>
              </a:rPr>
              <a:t> ≤3 = </a:t>
            </a:r>
            <a:r>
              <a:rPr lang="es-CO" sz="1600" b="1" dirty="0">
                <a:solidFill>
                  <a:srgbClr val="152B48"/>
                </a:solidFill>
                <a:latin typeface="Montserrat" panose="00000500000000000000" pitchFamily="50" charset="0"/>
              </a:rPr>
              <a:t>No quirúrgico  </a:t>
            </a:r>
            <a:r>
              <a:rPr lang="es-CO" sz="1600" dirty="0">
                <a:solidFill>
                  <a:srgbClr val="152B48"/>
                </a:solidFill>
                <a:latin typeface="Montserrat" panose="00000500000000000000" pitchFamily="50" charset="0"/>
              </a:rPr>
              <a:t>–  4 = Indefinido –  ≥5 = </a:t>
            </a:r>
            <a:r>
              <a:rPr lang="es-CO" sz="1600" b="1" dirty="0">
                <a:solidFill>
                  <a:srgbClr val="152B48"/>
                </a:solidFill>
                <a:latin typeface="Montserrat" panose="00000500000000000000" pitchFamily="50" charset="0"/>
              </a:rPr>
              <a:t>Quirúrgico</a:t>
            </a:r>
            <a:endParaRPr lang="es-CO" sz="1400" i="1" dirty="0">
              <a:solidFill>
                <a:srgbClr val="152B48"/>
              </a:solidFill>
              <a:latin typeface="Montserrat" panose="00000500000000000000" pitchFamily="50" charset="0"/>
            </a:endParaRPr>
          </a:p>
        </p:txBody>
      </p:sp>
      <p:pic>
        <p:nvPicPr>
          <p:cNvPr id="6" name="Grafik 4">
            <a:extLst>
              <a:ext uri="{FF2B5EF4-FFF2-40B4-BE49-F238E27FC236}">
                <a16:creationId xmlns:a16="http://schemas.microsoft.com/office/drawing/2014/main" id="{5FD1425B-7A64-48C2-B7CE-3180B6C29F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447" y="1398938"/>
            <a:ext cx="10789106" cy="2526129"/>
          </a:xfrm>
          <a:prstGeom prst="rect">
            <a:avLst/>
          </a:prstGeom>
        </p:spPr>
      </p:pic>
      <p:pic>
        <p:nvPicPr>
          <p:cNvPr id="9" name="Grafik 5">
            <a:extLst>
              <a:ext uri="{FF2B5EF4-FFF2-40B4-BE49-F238E27FC236}">
                <a16:creationId xmlns:a16="http://schemas.microsoft.com/office/drawing/2014/main" id="{BAE49BCA-F5C1-4F3E-AE91-39716688AC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6330" y="3525011"/>
            <a:ext cx="4224469" cy="2195068"/>
          </a:xfrm>
          <a:prstGeom prst="rect">
            <a:avLst/>
          </a:prstGeom>
        </p:spPr>
      </p:pic>
      <p:pic>
        <p:nvPicPr>
          <p:cNvPr id="10" name="Grafik 6">
            <a:extLst>
              <a:ext uri="{FF2B5EF4-FFF2-40B4-BE49-F238E27FC236}">
                <a16:creationId xmlns:a16="http://schemas.microsoft.com/office/drawing/2014/main" id="{E8CDD866-A532-49B1-B6E9-01E4D49766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27624" y="0"/>
            <a:ext cx="4004944" cy="3044957"/>
          </a:xfrm>
          <a:prstGeom prst="rect">
            <a:avLst/>
          </a:prstGeom>
        </p:spPr>
      </p:pic>
      <p:sp>
        <p:nvSpPr>
          <p:cNvPr id="11" name="Textfeld 1">
            <a:extLst>
              <a:ext uri="{FF2B5EF4-FFF2-40B4-BE49-F238E27FC236}">
                <a16:creationId xmlns:a16="http://schemas.microsoft.com/office/drawing/2014/main" id="{7E2CBB15-A3D5-4921-8A7A-BB78A77CB6A0}"/>
              </a:ext>
            </a:extLst>
          </p:cNvPr>
          <p:cNvSpPr txBox="1"/>
          <p:nvPr/>
        </p:nvSpPr>
        <p:spPr>
          <a:xfrm>
            <a:off x="6450924" y="2059573"/>
            <a:ext cx="561372" cy="307777"/>
          </a:xfrm>
          <a:prstGeom prst="rect">
            <a:avLst/>
          </a:prstGeom>
          <a:noFill/>
        </p:spPr>
        <p:txBody>
          <a:bodyPr wrap="none" rtlCol="0">
            <a:spAutoFit/>
          </a:bodyPr>
          <a:lstStyle/>
          <a:p>
            <a:r>
              <a:rPr lang="de-DE" sz="1400" b="1" dirty="0"/>
              <a:t>RMN</a:t>
            </a:r>
            <a:endParaRPr lang="es-ES" sz="1400" b="1" dirty="0"/>
          </a:p>
        </p:txBody>
      </p:sp>
      <p:sp>
        <p:nvSpPr>
          <p:cNvPr id="12" name="Rectángulo 2">
            <a:extLst>
              <a:ext uri="{FF2B5EF4-FFF2-40B4-BE49-F238E27FC236}">
                <a16:creationId xmlns:a16="http://schemas.microsoft.com/office/drawing/2014/main" id="{3C462128-0129-4773-AC88-2DC47E78AD18}"/>
              </a:ext>
            </a:extLst>
          </p:cNvPr>
          <p:cNvSpPr/>
          <p:nvPr/>
        </p:nvSpPr>
        <p:spPr>
          <a:xfrm>
            <a:off x="4449308" y="844238"/>
            <a:ext cx="2781274" cy="461665"/>
          </a:xfrm>
          <a:prstGeom prst="rect">
            <a:avLst/>
          </a:prstGeom>
        </p:spPr>
        <p:txBody>
          <a:bodyPr wrap="none">
            <a:spAutoFit/>
          </a:bodyPr>
          <a:lstStyle/>
          <a:p>
            <a:pPr marL="186262">
              <a:lnSpc>
                <a:spcPct val="100000"/>
              </a:lnSpc>
              <a:spcBef>
                <a:spcPts val="800"/>
              </a:spcBef>
              <a:buSzPts val="1400"/>
            </a:pPr>
            <a:r>
              <a:rPr lang="es-CO" sz="2400" b="1" dirty="0">
                <a:solidFill>
                  <a:srgbClr val="152B48"/>
                </a:solidFill>
                <a:latin typeface="Montserrat" panose="00000500000000000000" pitchFamily="50" charset="0"/>
                <a:cs typeface="Arial" panose="020B0604020202020204" pitchFamily="34" charset="0"/>
              </a:rPr>
              <a:t>Manejo y abordaje</a:t>
            </a:r>
          </a:p>
        </p:txBody>
      </p:sp>
    </p:spTree>
    <p:extLst>
      <p:ext uri="{BB962C8B-B14F-4D97-AF65-F5344CB8AC3E}">
        <p14:creationId xmlns:p14="http://schemas.microsoft.com/office/powerpoint/2010/main" val="423756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
            <a:extLst>
              <a:ext uri="{FF2B5EF4-FFF2-40B4-BE49-F238E27FC236}">
                <a16:creationId xmlns:a16="http://schemas.microsoft.com/office/drawing/2014/main" id="{D7A96AB8-ED42-49E2-8AC2-717F0A0815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3052" y="272687"/>
            <a:ext cx="6761916" cy="2355568"/>
          </a:xfrm>
          <a:prstGeom prst="rect">
            <a:avLst/>
          </a:prstGeom>
        </p:spPr>
      </p:pic>
      <p:pic>
        <p:nvPicPr>
          <p:cNvPr id="14" name="Grafik 2">
            <a:extLst>
              <a:ext uri="{FF2B5EF4-FFF2-40B4-BE49-F238E27FC236}">
                <a16:creationId xmlns:a16="http://schemas.microsoft.com/office/drawing/2014/main" id="{5EFA188E-4EF8-4AFA-A87F-8749257B72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4113" y="2628256"/>
            <a:ext cx="3919736" cy="2430457"/>
          </a:xfrm>
          <a:prstGeom prst="rect">
            <a:avLst/>
          </a:prstGeom>
        </p:spPr>
      </p:pic>
      <p:pic>
        <p:nvPicPr>
          <p:cNvPr id="15" name="Grafik 3">
            <a:extLst>
              <a:ext uri="{FF2B5EF4-FFF2-40B4-BE49-F238E27FC236}">
                <a16:creationId xmlns:a16="http://schemas.microsoft.com/office/drawing/2014/main" id="{BF89109F-F1E5-4A14-9BF2-10D323B76B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9698" y="1874018"/>
            <a:ext cx="3810436" cy="4904923"/>
          </a:xfrm>
          <a:prstGeom prst="rect">
            <a:avLst/>
          </a:prstGeom>
        </p:spPr>
      </p:pic>
      <p:pic>
        <p:nvPicPr>
          <p:cNvPr id="16" name="Grafik 14">
            <a:extLst>
              <a:ext uri="{FF2B5EF4-FFF2-40B4-BE49-F238E27FC236}">
                <a16:creationId xmlns:a16="http://schemas.microsoft.com/office/drawing/2014/main" id="{25994514-ABDE-4E8B-9800-4D101B26D9B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069318" y="5056951"/>
            <a:ext cx="3884531" cy="818963"/>
          </a:xfrm>
          <a:prstGeom prst="rect">
            <a:avLst/>
          </a:prstGeom>
        </p:spPr>
      </p:pic>
      <p:pic>
        <p:nvPicPr>
          <p:cNvPr id="17" name="Grafik 5">
            <a:extLst>
              <a:ext uri="{FF2B5EF4-FFF2-40B4-BE49-F238E27FC236}">
                <a16:creationId xmlns:a16="http://schemas.microsoft.com/office/drawing/2014/main" id="{F97FC06C-7D05-4265-857E-563B755915A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2378" y="259454"/>
            <a:ext cx="2809439" cy="3229127"/>
          </a:xfrm>
          <a:prstGeom prst="rect">
            <a:avLst/>
          </a:prstGeom>
        </p:spPr>
      </p:pic>
      <p:pic>
        <p:nvPicPr>
          <p:cNvPr id="18" name="Grafik 7">
            <a:extLst>
              <a:ext uri="{FF2B5EF4-FFF2-40B4-BE49-F238E27FC236}">
                <a16:creationId xmlns:a16="http://schemas.microsoft.com/office/drawing/2014/main" id="{9F1F1586-FAEE-4C13-A86D-75A64A602C9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624725" y="2320884"/>
            <a:ext cx="4210840" cy="2216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Shape 99">
            <a:extLst>
              <a:ext uri="{FF2B5EF4-FFF2-40B4-BE49-F238E27FC236}">
                <a16:creationId xmlns:a16="http://schemas.microsoft.com/office/drawing/2014/main" id="{6D155E11-63A0-498D-8376-DCFE5C8844E5}"/>
              </a:ext>
            </a:extLst>
          </p:cNvPr>
          <p:cNvSpPr txBox="1">
            <a:spLocks/>
          </p:cNvSpPr>
          <p:nvPr/>
        </p:nvSpPr>
        <p:spPr>
          <a:xfrm>
            <a:off x="12837536" y="4509149"/>
            <a:ext cx="3587264" cy="923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186262" indent="0" algn="ctr">
              <a:lnSpc>
                <a:spcPct val="100000"/>
              </a:lnSpc>
              <a:buSzPts val="1400"/>
              <a:buNone/>
            </a:pPr>
            <a:r>
              <a:rPr lang="es-CO" sz="2133" i="1" dirty="0">
                <a:solidFill>
                  <a:srgbClr val="0070C0"/>
                </a:solidFill>
              </a:rPr>
              <a:t>Barrow </a:t>
            </a:r>
            <a:r>
              <a:rPr lang="es-CO" sz="2133" i="1" dirty="0" err="1">
                <a:solidFill>
                  <a:srgbClr val="0070C0"/>
                </a:solidFill>
              </a:rPr>
              <a:t>Neurological</a:t>
            </a:r>
            <a:r>
              <a:rPr lang="es-CO" sz="2133" i="1" dirty="0">
                <a:solidFill>
                  <a:srgbClr val="0070C0"/>
                </a:solidFill>
              </a:rPr>
              <a:t> </a:t>
            </a:r>
            <a:r>
              <a:rPr lang="es-CO" sz="2133" i="1" dirty="0" err="1">
                <a:solidFill>
                  <a:srgbClr val="0070C0"/>
                </a:solidFill>
              </a:rPr>
              <a:t>Institute</a:t>
            </a:r>
            <a:r>
              <a:rPr lang="es-CO" sz="2133" i="1" dirty="0">
                <a:solidFill>
                  <a:srgbClr val="0070C0"/>
                </a:solidFill>
              </a:rPr>
              <a:t>, Phoenix</a:t>
            </a:r>
          </a:p>
        </p:txBody>
      </p:sp>
    </p:spTree>
    <p:extLst>
      <p:ext uri="{BB962C8B-B14F-4D97-AF65-F5344CB8AC3E}">
        <p14:creationId xmlns:p14="http://schemas.microsoft.com/office/powerpoint/2010/main" val="3446751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13">
            <a:extLst>
              <a:ext uri="{FF2B5EF4-FFF2-40B4-BE49-F238E27FC236}">
                <a16:creationId xmlns:a16="http://schemas.microsoft.com/office/drawing/2014/main" id="{9DB95828-B011-4DEA-9125-E0AC477EB48E}"/>
              </a:ext>
            </a:extLst>
          </p:cNvPr>
          <p:cNvSpPr/>
          <p:nvPr/>
        </p:nvSpPr>
        <p:spPr>
          <a:xfrm>
            <a:off x="892467" y="1469459"/>
            <a:ext cx="1363107" cy="288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ontserrat" panose="00000500000000000000" pitchFamily="50" charset="0"/>
            </a:endParaRPr>
          </a:p>
        </p:txBody>
      </p:sp>
      <p:grpSp>
        <p:nvGrpSpPr>
          <p:cNvPr id="10" name="Gruppieren 53">
            <a:extLst>
              <a:ext uri="{FF2B5EF4-FFF2-40B4-BE49-F238E27FC236}">
                <a16:creationId xmlns:a16="http://schemas.microsoft.com/office/drawing/2014/main" id="{82FA816D-D1D9-4FE3-B126-033922788456}"/>
              </a:ext>
            </a:extLst>
          </p:cNvPr>
          <p:cNvGrpSpPr/>
          <p:nvPr/>
        </p:nvGrpSpPr>
        <p:grpSpPr>
          <a:xfrm>
            <a:off x="1295467" y="221321"/>
            <a:ext cx="4362773" cy="5743952"/>
            <a:chOff x="4067944" y="581235"/>
            <a:chExt cx="3272080" cy="4307964"/>
          </a:xfrm>
        </p:grpSpPr>
        <p:graphicFrame>
          <p:nvGraphicFramePr>
            <p:cNvPr id="11" name="Diagramm 54">
              <a:extLst>
                <a:ext uri="{FF2B5EF4-FFF2-40B4-BE49-F238E27FC236}">
                  <a16:creationId xmlns:a16="http://schemas.microsoft.com/office/drawing/2014/main" id="{8147BCF3-158B-412A-A593-35575016FCBB}"/>
                </a:ext>
              </a:extLst>
            </p:cNvPr>
            <p:cNvGraphicFramePr/>
            <p:nvPr/>
          </p:nvGraphicFramePr>
          <p:xfrm>
            <a:off x="4067944" y="581235"/>
            <a:ext cx="2232248" cy="4307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hteck 55">
              <a:extLst>
                <a:ext uri="{FF2B5EF4-FFF2-40B4-BE49-F238E27FC236}">
                  <a16:creationId xmlns:a16="http://schemas.microsoft.com/office/drawing/2014/main" id="{06C159F7-61B6-474D-9EAC-6C92DCC1F82F}"/>
                </a:ext>
              </a:extLst>
            </p:cNvPr>
            <p:cNvSpPr/>
            <p:nvPr/>
          </p:nvSpPr>
          <p:spPr>
            <a:xfrm>
              <a:off x="4211959" y="2796436"/>
              <a:ext cx="420624" cy="1025159"/>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sp>
          <p:nvSpPr>
            <p:cNvPr id="20" name="Rechteck: abgerundete Ecken 56">
              <a:extLst>
                <a:ext uri="{FF2B5EF4-FFF2-40B4-BE49-F238E27FC236}">
                  <a16:creationId xmlns:a16="http://schemas.microsoft.com/office/drawing/2014/main" id="{3FB79F3C-B1CC-4250-B98C-78D120B18322}"/>
                </a:ext>
              </a:extLst>
            </p:cNvPr>
            <p:cNvSpPr/>
            <p:nvPr/>
          </p:nvSpPr>
          <p:spPr>
            <a:xfrm rot="16200000">
              <a:off x="3151859" y="3003491"/>
              <a:ext cx="2735588" cy="301965"/>
            </a:xfrm>
            <a:prstGeom prst="round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rgbClr val="0070C0"/>
                  </a:solidFill>
                </a:rPr>
                <a:t>Nueva clasificación AO </a:t>
              </a:r>
              <a:endParaRPr lang="es-ES" sz="2400" dirty="0">
                <a:solidFill>
                  <a:srgbClr val="0070C0"/>
                </a:solidFill>
              </a:endParaRPr>
            </a:p>
          </p:txBody>
        </p:sp>
        <p:sp>
          <p:nvSpPr>
            <p:cNvPr id="21" name="Textfeld 57">
              <a:extLst>
                <a:ext uri="{FF2B5EF4-FFF2-40B4-BE49-F238E27FC236}">
                  <a16:creationId xmlns:a16="http://schemas.microsoft.com/office/drawing/2014/main" id="{C442DE0B-562A-4556-A528-50A1B50224B1}"/>
                </a:ext>
              </a:extLst>
            </p:cNvPr>
            <p:cNvSpPr txBox="1"/>
            <p:nvPr/>
          </p:nvSpPr>
          <p:spPr>
            <a:xfrm>
              <a:off x="6271051" y="3657834"/>
              <a:ext cx="1052535" cy="346249"/>
            </a:xfrm>
            <a:prstGeom prst="rect">
              <a:avLst/>
            </a:prstGeom>
            <a:solidFill>
              <a:srgbClr val="CCCCCC"/>
            </a:solidFill>
          </p:spPr>
          <p:txBody>
            <a:bodyPr wrap="square" rtlCol="0">
              <a:spAutoFit/>
            </a:bodyPr>
            <a:lstStyle/>
            <a:p>
              <a:r>
                <a:rPr lang="de-DE" sz="2400" b="1" dirty="0"/>
                <a:t>+   </a:t>
              </a:r>
              <a:endParaRPr lang="es-ES" sz="2400" b="1" dirty="0"/>
            </a:p>
          </p:txBody>
        </p:sp>
        <p:sp>
          <p:nvSpPr>
            <p:cNvPr id="22" name="Rechteck: abgerundete Ecken 58">
              <a:extLst>
                <a:ext uri="{FF2B5EF4-FFF2-40B4-BE49-F238E27FC236}">
                  <a16:creationId xmlns:a16="http://schemas.microsoft.com/office/drawing/2014/main" id="{850D951D-5CF1-4982-A7B2-0A5F58B5DCD2}"/>
                </a:ext>
              </a:extLst>
            </p:cNvPr>
            <p:cNvSpPr/>
            <p:nvPr/>
          </p:nvSpPr>
          <p:spPr>
            <a:xfrm>
              <a:off x="6523911" y="3654776"/>
              <a:ext cx="799676" cy="288745"/>
            </a:xfrm>
            <a:prstGeom prst="roundRect">
              <a:avLst/>
            </a:prstGeom>
            <a:solidFill>
              <a:schemeClr val="bg2">
                <a:lumMod val="10000"/>
                <a:lumOff val="90000"/>
              </a:scheme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err="1">
                  <a:solidFill>
                    <a:srgbClr val="006600"/>
                  </a:solidFill>
                </a:rPr>
                <a:t>Tipo</a:t>
              </a:r>
              <a:r>
                <a:rPr lang="de-DE" sz="2400" b="1" dirty="0">
                  <a:solidFill>
                    <a:srgbClr val="006600"/>
                  </a:solidFill>
                </a:rPr>
                <a:t> A</a:t>
              </a:r>
              <a:endParaRPr lang="es-ES" sz="2400" b="1" dirty="0">
                <a:solidFill>
                  <a:srgbClr val="006600"/>
                </a:solidFill>
              </a:endParaRPr>
            </a:p>
          </p:txBody>
        </p:sp>
        <p:sp>
          <p:nvSpPr>
            <p:cNvPr id="23" name="Textfeld 59">
              <a:extLst>
                <a:ext uri="{FF2B5EF4-FFF2-40B4-BE49-F238E27FC236}">
                  <a16:creationId xmlns:a16="http://schemas.microsoft.com/office/drawing/2014/main" id="{49ADA070-7B77-43C0-9183-DEFC773B06C1}"/>
                </a:ext>
              </a:extLst>
            </p:cNvPr>
            <p:cNvSpPr txBox="1"/>
            <p:nvPr/>
          </p:nvSpPr>
          <p:spPr>
            <a:xfrm>
              <a:off x="6287488" y="4469667"/>
              <a:ext cx="1052535" cy="346249"/>
            </a:xfrm>
            <a:prstGeom prst="rect">
              <a:avLst/>
            </a:prstGeom>
            <a:solidFill>
              <a:srgbClr val="CCCCCC"/>
            </a:solidFill>
          </p:spPr>
          <p:txBody>
            <a:bodyPr wrap="square" rtlCol="0">
              <a:spAutoFit/>
            </a:bodyPr>
            <a:lstStyle/>
            <a:p>
              <a:r>
                <a:rPr lang="de-DE" sz="2400" b="1" dirty="0"/>
                <a:t>+   </a:t>
              </a:r>
              <a:endParaRPr lang="es-ES" sz="2400" b="1" dirty="0"/>
            </a:p>
          </p:txBody>
        </p:sp>
        <p:sp>
          <p:nvSpPr>
            <p:cNvPr id="24" name="Rechteck: abgerundete Ecken 60">
              <a:extLst>
                <a:ext uri="{FF2B5EF4-FFF2-40B4-BE49-F238E27FC236}">
                  <a16:creationId xmlns:a16="http://schemas.microsoft.com/office/drawing/2014/main" id="{8EFAB1F5-29A6-47CB-8AB8-9C07089105D7}"/>
                </a:ext>
              </a:extLst>
            </p:cNvPr>
            <p:cNvSpPr/>
            <p:nvPr/>
          </p:nvSpPr>
          <p:spPr>
            <a:xfrm>
              <a:off x="6540348" y="4469667"/>
              <a:ext cx="799676" cy="303113"/>
            </a:xfrm>
            <a:prstGeom prst="roundRect">
              <a:avLst/>
            </a:prstGeom>
            <a:solidFill>
              <a:schemeClr val="bg2">
                <a:lumMod val="10000"/>
                <a:lumOff val="90000"/>
              </a:scheme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err="1">
                  <a:solidFill>
                    <a:srgbClr val="006600"/>
                  </a:solidFill>
                </a:rPr>
                <a:t>Tipo</a:t>
              </a:r>
              <a:r>
                <a:rPr lang="de-DE" sz="2400" b="1" dirty="0">
                  <a:solidFill>
                    <a:srgbClr val="006600"/>
                  </a:solidFill>
                </a:rPr>
                <a:t> A</a:t>
              </a:r>
              <a:endParaRPr lang="es-ES" sz="2400" b="1" dirty="0">
                <a:solidFill>
                  <a:srgbClr val="006600"/>
                </a:solidFill>
              </a:endParaRPr>
            </a:p>
          </p:txBody>
        </p:sp>
      </p:grpSp>
      <p:pic>
        <p:nvPicPr>
          <p:cNvPr id="25" name="Grafik 1">
            <a:extLst>
              <a:ext uri="{FF2B5EF4-FFF2-40B4-BE49-F238E27FC236}">
                <a16:creationId xmlns:a16="http://schemas.microsoft.com/office/drawing/2014/main" id="{102E5509-99F2-4BC4-9EF4-1891AC451301}"/>
              </a:ext>
            </a:extLst>
          </p:cNvPr>
          <p:cNvPicPr>
            <a:picLocks noChangeAspect="1"/>
          </p:cNvPicPr>
          <p:nvPr/>
        </p:nvPicPr>
        <p:blipFill>
          <a:blip r:embed="rId7"/>
          <a:stretch>
            <a:fillRect/>
          </a:stretch>
        </p:blipFill>
        <p:spPr>
          <a:xfrm>
            <a:off x="12299085" y="229145"/>
            <a:ext cx="4715501" cy="6858000"/>
          </a:xfrm>
          <a:prstGeom prst="rect">
            <a:avLst/>
          </a:prstGeom>
        </p:spPr>
      </p:pic>
      <p:sp>
        <p:nvSpPr>
          <p:cNvPr id="26" name="Rechteck: abgerundete Ecken 62">
            <a:extLst>
              <a:ext uri="{FF2B5EF4-FFF2-40B4-BE49-F238E27FC236}">
                <a16:creationId xmlns:a16="http://schemas.microsoft.com/office/drawing/2014/main" id="{D419055B-B4EB-40D0-B73A-303B7AAE16FA}"/>
              </a:ext>
            </a:extLst>
          </p:cNvPr>
          <p:cNvSpPr/>
          <p:nvPr/>
        </p:nvSpPr>
        <p:spPr>
          <a:xfrm>
            <a:off x="5717020" y="5405896"/>
            <a:ext cx="649563" cy="410369"/>
          </a:xfrm>
          <a:prstGeom prst="roundRect">
            <a:avLst/>
          </a:prstGeom>
          <a:solidFill>
            <a:srgbClr val="FFFFE7"/>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accent6">
                    <a:lumMod val="50000"/>
                  </a:schemeClr>
                </a:solidFill>
                <a:latin typeface="Montserrat" panose="00000500000000000000" pitchFamily="50" charset="0"/>
              </a:rPr>
              <a:t>/ B</a:t>
            </a:r>
            <a:endParaRPr lang="es-ES" b="1" dirty="0">
              <a:solidFill>
                <a:schemeClr val="accent6">
                  <a:lumMod val="50000"/>
                </a:schemeClr>
              </a:solidFill>
              <a:latin typeface="Montserrat" panose="00000500000000000000" pitchFamily="50" charset="0"/>
            </a:endParaRPr>
          </a:p>
        </p:txBody>
      </p:sp>
      <p:sp>
        <p:nvSpPr>
          <p:cNvPr id="27" name="Rechteck: abgerundete Ecken 2">
            <a:extLst>
              <a:ext uri="{FF2B5EF4-FFF2-40B4-BE49-F238E27FC236}">
                <a16:creationId xmlns:a16="http://schemas.microsoft.com/office/drawing/2014/main" id="{6E7143D9-7CF7-4E14-9C66-F60721F3ADE2}"/>
              </a:ext>
            </a:extLst>
          </p:cNvPr>
          <p:cNvSpPr/>
          <p:nvPr/>
        </p:nvSpPr>
        <p:spPr>
          <a:xfrm>
            <a:off x="1316768" y="5984063"/>
            <a:ext cx="2465040" cy="713317"/>
          </a:xfrm>
          <a:prstGeom prst="round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ontserrat" panose="00000500000000000000" pitchFamily="50" charset="0"/>
            </a:endParaRPr>
          </a:p>
        </p:txBody>
      </p:sp>
      <p:sp>
        <p:nvSpPr>
          <p:cNvPr id="28" name="Rechteck 4">
            <a:extLst>
              <a:ext uri="{FF2B5EF4-FFF2-40B4-BE49-F238E27FC236}">
                <a16:creationId xmlns:a16="http://schemas.microsoft.com/office/drawing/2014/main" id="{EBD95AB1-F3BC-4AAA-8F33-522FC1519612}"/>
              </a:ext>
            </a:extLst>
          </p:cNvPr>
          <p:cNvSpPr/>
          <p:nvPr/>
        </p:nvSpPr>
        <p:spPr>
          <a:xfrm>
            <a:off x="1362023" y="6139081"/>
            <a:ext cx="535723" cy="369332"/>
          </a:xfrm>
          <a:prstGeom prst="rect">
            <a:avLst/>
          </a:prstGeom>
        </p:spPr>
        <p:txBody>
          <a:bodyPr wrap="square">
            <a:spAutoFit/>
          </a:bodyPr>
          <a:lstStyle/>
          <a:p>
            <a:r>
              <a:rPr lang="de-DE" b="1" dirty="0">
                <a:latin typeface="Montserrat" panose="00000500000000000000" pitchFamily="50" charset="0"/>
              </a:rPr>
              <a:t>+</a:t>
            </a:r>
            <a:endParaRPr lang="es-ES" dirty="0">
              <a:latin typeface="Montserrat" panose="00000500000000000000" pitchFamily="50" charset="0"/>
            </a:endParaRPr>
          </a:p>
        </p:txBody>
      </p:sp>
      <p:sp>
        <p:nvSpPr>
          <p:cNvPr id="29" name="Rechteck: abgerundete Ecken 75">
            <a:extLst>
              <a:ext uri="{FF2B5EF4-FFF2-40B4-BE49-F238E27FC236}">
                <a16:creationId xmlns:a16="http://schemas.microsoft.com/office/drawing/2014/main" id="{47127007-5C93-4793-941B-68D8B607A882}"/>
              </a:ext>
            </a:extLst>
          </p:cNvPr>
          <p:cNvSpPr/>
          <p:nvPr/>
        </p:nvSpPr>
        <p:spPr>
          <a:xfrm>
            <a:off x="1685362" y="6157545"/>
            <a:ext cx="982039" cy="391904"/>
          </a:xfrm>
          <a:prstGeom prst="round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0070C0"/>
                </a:solidFill>
                <a:latin typeface="Montserrat" panose="00000500000000000000" pitchFamily="50" charset="0"/>
              </a:rPr>
              <a:t>N0-4</a:t>
            </a:r>
            <a:endParaRPr lang="es-ES" dirty="0">
              <a:solidFill>
                <a:srgbClr val="0070C0"/>
              </a:solidFill>
              <a:latin typeface="Montserrat" panose="00000500000000000000" pitchFamily="50" charset="0"/>
            </a:endParaRPr>
          </a:p>
        </p:txBody>
      </p:sp>
      <p:sp>
        <p:nvSpPr>
          <p:cNvPr id="30" name="Rechteck: abgerundete Ecken 76">
            <a:extLst>
              <a:ext uri="{FF2B5EF4-FFF2-40B4-BE49-F238E27FC236}">
                <a16:creationId xmlns:a16="http://schemas.microsoft.com/office/drawing/2014/main" id="{5DA67A2B-464D-4C9E-AB37-989460093C93}"/>
              </a:ext>
            </a:extLst>
          </p:cNvPr>
          <p:cNvSpPr/>
          <p:nvPr/>
        </p:nvSpPr>
        <p:spPr>
          <a:xfrm>
            <a:off x="3854043" y="5984063"/>
            <a:ext cx="2465040" cy="713317"/>
          </a:xfrm>
          <a:prstGeom prst="round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ontserrat" panose="00000500000000000000" pitchFamily="50" charset="0"/>
            </a:endParaRPr>
          </a:p>
        </p:txBody>
      </p:sp>
      <p:sp>
        <p:nvSpPr>
          <p:cNvPr id="31" name="Rechteck 77">
            <a:extLst>
              <a:ext uri="{FF2B5EF4-FFF2-40B4-BE49-F238E27FC236}">
                <a16:creationId xmlns:a16="http://schemas.microsoft.com/office/drawing/2014/main" id="{54BDEA94-BD25-4639-BEE8-BBBBD1B81A7F}"/>
              </a:ext>
            </a:extLst>
          </p:cNvPr>
          <p:cNvSpPr/>
          <p:nvPr/>
        </p:nvSpPr>
        <p:spPr>
          <a:xfrm>
            <a:off x="3899297" y="6139081"/>
            <a:ext cx="535723" cy="369332"/>
          </a:xfrm>
          <a:prstGeom prst="rect">
            <a:avLst/>
          </a:prstGeom>
        </p:spPr>
        <p:txBody>
          <a:bodyPr wrap="square">
            <a:spAutoFit/>
          </a:bodyPr>
          <a:lstStyle/>
          <a:p>
            <a:r>
              <a:rPr lang="de-DE" b="1" dirty="0">
                <a:latin typeface="Montserrat" panose="00000500000000000000" pitchFamily="50" charset="0"/>
              </a:rPr>
              <a:t>+</a:t>
            </a:r>
            <a:endParaRPr lang="es-ES" dirty="0">
              <a:latin typeface="Montserrat" panose="00000500000000000000" pitchFamily="50" charset="0"/>
            </a:endParaRPr>
          </a:p>
        </p:txBody>
      </p:sp>
      <p:sp>
        <p:nvSpPr>
          <p:cNvPr id="32" name="Rechteck: abgerundete Ecken 78">
            <a:extLst>
              <a:ext uri="{FF2B5EF4-FFF2-40B4-BE49-F238E27FC236}">
                <a16:creationId xmlns:a16="http://schemas.microsoft.com/office/drawing/2014/main" id="{5762A7B0-DBB1-4FEE-90B3-572035002A20}"/>
              </a:ext>
            </a:extLst>
          </p:cNvPr>
          <p:cNvSpPr/>
          <p:nvPr/>
        </p:nvSpPr>
        <p:spPr>
          <a:xfrm>
            <a:off x="4222637" y="6157545"/>
            <a:ext cx="982039" cy="391904"/>
          </a:xfrm>
          <a:prstGeom prst="roundRect">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0070C0"/>
                </a:solidFill>
                <a:latin typeface="Montserrat" panose="00000500000000000000" pitchFamily="50" charset="0"/>
              </a:rPr>
              <a:t>M1/2</a:t>
            </a:r>
            <a:endParaRPr lang="es-ES" dirty="0">
              <a:solidFill>
                <a:srgbClr val="0070C0"/>
              </a:solidFill>
              <a:latin typeface="Montserrat" panose="00000500000000000000" pitchFamily="50" charset="0"/>
            </a:endParaRPr>
          </a:p>
        </p:txBody>
      </p:sp>
      <p:sp>
        <p:nvSpPr>
          <p:cNvPr id="33" name="Rechteck 79">
            <a:extLst>
              <a:ext uri="{FF2B5EF4-FFF2-40B4-BE49-F238E27FC236}">
                <a16:creationId xmlns:a16="http://schemas.microsoft.com/office/drawing/2014/main" id="{D43B3221-6021-45D4-9BEA-EFC0E7DAC899}"/>
              </a:ext>
            </a:extLst>
          </p:cNvPr>
          <p:cNvSpPr/>
          <p:nvPr/>
        </p:nvSpPr>
        <p:spPr>
          <a:xfrm>
            <a:off x="2655409" y="6053463"/>
            <a:ext cx="1198635" cy="430887"/>
          </a:xfrm>
          <a:prstGeom prst="rect">
            <a:avLst/>
          </a:prstGeom>
        </p:spPr>
        <p:txBody>
          <a:bodyPr wrap="square">
            <a:spAutoFit/>
          </a:bodyPr>
          <a:lstStyle/>
          <a:p>
            <a:r>
              <a:rPr lang="de-DE" sz="1100" dirty="0">
                <a:latin typeface="Montserrat" panose="00000500000000000000" pitchFamily="50" charset="0"/>
              </a:rPr>
              <a:t>Déficit neurológico</a:t>
            </a:r>
            <a:endParaRPr lang="es-ES" sz="1100" dirty="0">
              <a:latin typeface="Montserrat" panose="00000500000000000000" pitchFamily="50" charset="0"/>
            </a:endParaRPr>
          </a:p>
        </p:txBody>
      </p:sp>
      <p:sp>
        <p:nvSpPr>
          <p:cNvPr id="34" name="Rechteck 80">
            <a:extLst>
              <a:ext uri="{FF2B5EF4-FFF2-40B4-BE49-F238E27FC236}">
                <a16:creationId xmlns:a16="http://schemas.microsoft.com/office/drawing/2014/main" id="{756CB7B5-F06E-434C-AED3-8350EC4691A5}"/>
              </a:ext>
            </a:extLst>
          </p:cNvPr>
          <p:cNvSpPr/>
          <p:nvPr/>
        </p:nvSpPr>
        <p:spPr>
          <a:xfrm>
            <a:off x="5189804" y="6184809"/>
            <a:ext cx="1198635" cy="261610"/>
          </a:xfrm>
          <a:prstGeom prst="rect">
            <a:avLst/>
          </a:prstGeom>
        </p:spPr>
        <p:txBody>
          <a:bodyPr wrap="square">
            <a:spAutoFit/>
          </a:bodyPr>
          <a:lstStyle/>
          <a:p>
            <a:r>
              <a:rPr lang="de-DE" sz="1100" dirty="0" err="1">
                <a:latin typeface="Montserrat" panose="00000500000000000000" pitchFamily="50" charset="0"/>
              </a:rPr>
              <a:t>Modificador</a:t>
            </a:r>
            <a:endParaRPr lang="es-ES" sz="1100" dirty="0">
              <a:latin typeface="Montserrat" panose="00000500000000000000" pitchFamily="50" charset="0"/>
            </a:endParaRPr>
          </a:p>
        </p:txBody>
      </p:sp>
      <p:sp>
        <p:nvSpPr>
          <p:cNvPr id="35" name="Textfeld 82">
            <a:extLst>
              <a:ext uri="{FF2B5EF4-FFF2-40B4-BE49-F238E27FC236}">
                <a16:creationId xmlns:a16="http://schemas.microsoft.com/office/drawing/2014/main" id="{31D3A352-C011-4DA0-8FC0-CD8EDAD0A677}"/>
              </a:ext>
            </a:extLst>
          </p:cNvPr>
          <p:cNvSpPr txBox="1"/>
          <p:nvPr/>
        </p:nvSpPr>
        <p:spPr>
          <a:xfrm>
            <a:off x="4187013" y="1942155"/>
            <a:ext cx="1430328" cy="276999"/>
          </a:xfrm>
          <a:prstGeom prst="rect">
            <a:avLst/>
          </a:prstGeom>
          <a:noFill/>
        </p:spPr>
        <p:txBody>
          <a:bodyPr wrap="none" rtlCol="0">
            <a:spAutoFit/>
          </a:bodyPr>
          <a:lstStyle/>
          <a:p>
            <a:r>
              <a:rPr lang="es-ES" sz="1200" b="1" dirty="0">
                <a:solidFill>
                  <a:schemeClr val="bg1">
                    <a:lumMod val="50000"/>
                  </a:schemeClr>
                </a:solidFill>
                <a:latin typeface="Montserrat" panose="00000500000000000000" pitchFamily="50" charset="0"/>
              </a:rPr>
              <a:t>Cuña/Impactación</a:t>
            </a:r>
            <a:r>
              <a:rPr lang="de-DE" sz="1200" b="1" dirty="0">
                <a:solidFill>
                  <a:schemeClr val="bg1">
                    <a:lumMod val="50000"/>
                  </a:schemeClr>
                </a:solidFill>
                <a:latin typeface="Montserrat" panose="00000500000000000000" pitchFamily="50" charset="0"/>
              </a:rPr>
              <a:t> </a:t>
            </a:r>
            <a:endParaRPr lang="es-ES" sz="1200" b="1" dirty="0">
              <a:solidFill>
                <a:schemeClr val="bg1">
                  <a:lumMod val="50000"/>
                </a:schemeClr>
              </a:solidFill>
              <a:latin typeface="Montserrat" panose="00000500000000000000" pitchFamily="50" charset="0"/>
            </a:endParaRPr>
          </a:p>
        </p:txBody>
      </p:sp>
      <p:sp>
        <p:nvSpPr>
          <p:cNvPr id="36" name="Textfeld 83">
            <a:extLst>
              <a:ext uri="{FF2B5EF4-FFF2-40B4-BE49-F238E27FC236}">
                <a16:creationId xmlns:a16="http://schemas.microsoft.com/office/drawing/2014/main" id="{EE272FA5-5BD1-46B3-BA7C-63C5F80B1006}"/>
              </a:ext>
            </a:extLst>
          </p:cNvPr>
          <p:cNvSpPr txBox="1"/>
          <p:nvPr/>
        </p:nvSpPr>
        <p:spPr>
          <a:xfrm>
            <a:off x="4185065" y="2359270"/>
            <a:ext cx="1866217" cy="276999"/>
          </a:xfrm>
          <a:prstGeom prst="rect">
            <a:avLst/>
          </a:prstGeom>
          <a:noFill/>
        </p:spPr>
        <p:txBody>
          <a:bodyPr wrap="none" rtlCol="0">
            <a:spAutoFit/>
          </a:bodyPr>
          <a:lstStyle/>
          <a:p>
            <a:r>
              <a:rPr lang="de-DE" sz="1200" b="1" dirty="0">
                <a:solidFill>
                  <a:schemeClr val="bg1">
                    <a:lumMod val="50000"/>
                  </a:schemeClr>
                </a:solidFill>
                <a:latin typeface="Montserrat" panose="00000500000000000000" pitchFamily="50" charset="0"/>
              </a:rPr>
              <a:t>División</a:t>
            </a:r>
            <a:r>
              <a:rPr lang="de-DE" sz="1200" dirty="0">
                <a:solidFill>
                  <a:schemeClr val="bg1">
                    <a:lumMod val="50000"/>
                  </a:schemeClr>
                </a:solidFill>
                <a:latin typeface="Montserrat" panose="00000500000000000000" pitchFamily="50" charset="0"/>
              </a:rPr>
              <a:t> (Split/Pincer)</a:t>
            </a:r>
            <a:endParaRPr lang="es-ES" sz="1200" dirty="0">
              <a:solidFill>
                <a:schemeClr val="bg1">
                  <a:lumMod val="50000"/>
                </a:schemeClr>
              </a:solidFill>
              <a:latin typeface="Montserrat" panose="00000500000000000000" pitchFamily="50" charset="0"/>
            </a:endParaRPr>
          </a:p>
        </p:txBody>
      </p:sp>
      <p:sp>
        <p:nvSpPr>
          <p:cNvPr id="37" name="Textfeld 84">
            <a:extLst>
              <a:ext uri="{FF2B5EF4-FFF2-40B4-BE49-F238E27FC236}">
                <a16:creationId xmlns:a16="http://schemas.microsoft.com/office/drawing/2014/main" id="{686DAEFB-F955-4E05-8890-FC501EA71736}"/>
              </a:ext>
            </a:extLst>
          </p:cNvPr>
          <p:cNvSpPr txBox="1"/>
          <p:nvPr/>
        </p:nvSpPr>
        <p:spPr>
          <a:xfrm>
            <a:off x="4207257" y="2780830"/>
            <a:ext cx="1888659" cy="276999"/>
          </a:xfrm>
          <a:prstGeom prst="rect">
            <a:avLst/>
          </a:prstGeom>
          <a:noFill/>
        </p:spPr>
        <p:txBody>
          <a:bodyPr wrap="none" rtlCol="0">
            <a:spAutoFit/>
          </a:bodyPr>
          <a:lstStyle/>
          <a:p>
            <a:r>
              <a:rPr lang="de-DE" sz="1200" b="1" dirty="0" err="1">
                <a:solidFill>
                  <a:schemeClr val="bg1">
                    <a:lumMod val="50000"/>
                  </a:schemeClr>
                </a:solidFill>
                <a:latin typeface="Montserrat" panose="00000500000000000000" pitchFamily="50" charset="0"/>
              </a:rPr>
              <a:t>Estallido</a:t>
            </a:r>
            <a:r>
              <a:rPr lang="de-DE" sz="1200" b="1" dirty="0">
                <a:solidFill>
                  <a:schemeClr val="bg1">
                    <a:lumMod val="50000"/>
                  </a:schemeClr>
                </a:solidFill>
                <a:latin typeface="Montserrat" panose="00000500000000000000" pitchFamily="50" charset="0"/>
              </a:rPr>
              <a:t> </a:t>
            </a:r>
            <a:r>
              <a:rPr lang="de-DE" sz="1200" b="1" dirty="0" err="1">
                <a:solidFill>
                  <a:schemeClr val="bg1">
                    <a:lumMod val="50000"/>
                  </a:schemeClr>
                </a:solidFill>
                <a:latin typeface="Montserrat" panose="00000500000000000000" pitchFamily="50" charset="0"/>
              </a:rPr>
              <a:t>incompleto</a:t>
            </a:r>
            <a:r>
              <a:rPr lang="de-DE" sz="1200" b="1" dirty="0">
                <a:solidFill>
                  <a:schemeClr val="bg1">
                    <a:lumMod val="50000"/>
                  </a:schemeClr>
                </a:solidFill>
                <a:latin typeface="Montserrat" panose="00000500000000000000" pitchFamily="50" charset="0"/>
              </a:rPr>
              <a:t> </a:t>
            </a:r>
            <a:endParaRPr lang="es-ES" sz="1200" dirty="0">
              <a:solidFill>
                <a:schemeClr val="bg1">
                  <a:lumMod val="50000"/>
                </a:schemeClr>
              </a:solidFill>
              <a:latin typeface="Montserrat" panose="00000500000000000000" pitchFamily="50" charset="0"/>
            </a:endParaRPr>
          </a:p>
        </p:txBody>
      </p:sp>
      <p:sp>
        <p:nvSpPr>
          <p:cNvPr id="38" name="Textfeld 85">
            <a:extLst>
              <a:ext uri="{FF2B5EF4-FFF2-40B4-BE49-F238E27FC236}">
                <a16:creationId xmlns:a16="http://schemas.microsoft.com/office/drawing/2014/main" id="{4C958136-4D37-44F0-977A-8E5D4B17DF4F}"/>
              </a:ext>
            </a:extLst>
          </p:cNvPr>
          <p:cNvSpPr txBox="1"/>
          <p:nvPr/>
        </p:nvSpPr>
        <p:spPr>
          <a:xfrm>
            <a:off x="4200756" y="3207479"/>
            <a:ext cx="1693092" cy="276999"/>
          </a:xfrm>
          <a:prstGeom prst="rect">
            <a:avLst/>
          </a:prstGeom>
          <a:noFill/>
        </p:spPr>
        <p:txBody>
          <a:bodyPr wrap="none" rtlCol="0">
            <a:spAutoFit/>
          </a:bodyPr>
          <a:lstStyle/>
          <a:p>
            <a:r>
              <a:rPr lang="de-DE" sz="1200" b="1" dirty="0" err="1">
                <a:solidFill>
                  <a:schemeClr val="bg1">
                    <a:lumMod val="50000"/>
                  </a:schemeClr>
                </a:solidFill>
                <a:latin typeface="Montserrat" panose="00000500000000000000" pitchFamily="50" charset="0"/>
              </a:rPr>
              <a:t>Estallido</a:t>
            </a:r>
            <a:r>
              <a:rPr lang="de-DE" sz="1200" b="1" dirty="0">
                <a:solidFill>
                  <a:schemeClr val="bg1">
                    <a:lumMod val="50000"/>
                  </a:schemeClr>
                </a:solidFill>
                <a:latin typeface="Montserrat" panose="00000500000000000000" pitchFamily="50" charset="0"/>
              </a:rPr>
              <a:t> </a:t>
            </a:r>
            <a:r>
              <a:rPr lang="de-DE" sz="1200" b="1" dirty="0" err="1">
                <a:solidFill>
                  <a:schemeClr val="bg1">
                    <a:lumMod val="50000"/>
                  </a:schemeClr>
                </a:solidFill>
                <a:latin typeface="Montserrat" panose="00000500000000000000" pitchFamily="50" charset="0"/>
              </a:rPr>
              <a:t>completo</a:t>
            </a:r>
            <a:endParaRPr lang="es-ES" sz="1200" dirty="0">
              <a:solidFill>
                <a:schemeClr val="bg1">
                  <a:lumMod val="50000"/>
                </a:schemeClr>
              </a:solidFill>
              <a:latin typeface="Montserrat" panose="00000500000000000000" pitchFamily="50" charset="0"/>
            </a:endParaRPr>
          </a:p>
        </p:txBody>
      </p:sp>
      <p:sp>
        <p:nvSpPr>
          <p:cNvPr id="39" name="Textfeld 86">
            <a:extLst>
              <a:ext uri="{FF2B5EF4-FFF2-40B4-BE49-F238E27FC236}">
                <a16:creationId xmlns:a16="http://schemas.microsoft.com/office/drawing/2014/main" id="{C731D359-28BF-4CED-AC44-C9EF4C0D60BE}"/>
              </a:ext>
            </a:extLst>
          </p:cNvPr>
          <p:cNvSpPr txBox="1"/>
          <p:nvPr/>
        </p:nvSpPr>
        <p:spPr>
          <a:xfrm>
            <a:off x="4185879" y="1490027"/>
            <a:ext cx="2039341" cy="276999"/>
          </a:xfrm>
          <a:prstGeom prst="rect">
            <a:avLst/>
          </a:prstGeom>
          <a:noFill/>
        </p:spPr>
        <p:txBody>
          <a:bodyPr wrap="none" rtlCol="0">
            <a:spAutoFit/>
          </a:bodyPr>
          <a:lstStyle/>
          <a:p>
            <a:r>
              <a:rPr lang="de-DE" sz="1200" b="1" dirty="0">
                <a:solidFill>
                  <a:schemeClr val="bg1">
                    <a:lumMod val="50000"/>
                  </a:schemeClr>
                </a:solidFill>
                <a:latin typeface="Montserrat" panose="00000500000000000000" pitchFamily="50" charset="0"/>
              </a:rPr>
              <a:t>Fx espinosa/transversa</a:t>
            </a:r>
            <a:endParaRPr lang="es-ES" sz="1200" b="1" dirty="0">
              <a:solidFill>
                <a:schemeClr val="bg1">
                  <a:lumMod val="50000"/>
                </a:schemeClr>
              </a:solidFill>
              <a:latin typeface="Montserrat" panose="00000500000000000000" pitchFamily="50" charset="0"/>
            </a:endParaRPr>
          </a:p>
        </p:txBody>
      </p:sp>
      <p:sp>
        <p:nvSpPr>
          <p:cNvPr id="40" name="Textfeld 87">
            <a:extLst>
              <a:ext uri="{FF2B5EF4-FFF2-40B4-BE49-F238E27FC236}">
                <a16:creationId xmlns:a16="http://schemas.microsoft.com/office/drawing/2014/main" id="{CB9E5B0D-D351-4842-9605-BF06DD3E1949}"/>
              </a:ext>
            </a:extLst>
          </p:cNvPr>
          <p:cNvSpPr txBox="1"/>
          <p:nvPr/>
        </p:nvSpPr>
        <p:spPr>
          <a:xfrm>
            <a:off x="4209218" y="3930426"/>
            <a:ext cx="2393604" cy="276999"/>
          </a:xfrm>
          <a:prstGeom prst="rect">
            <a:avLst/>
          </a:prstGeom>
          <a:noFill/>
        </p:spPr>
        <p:txBody>
          <a:bodyPr wrap="none" rtlCol="0">
            <a:spAutoFit/>
          </a:bodyPr>
          <a:lstStyle/>
          <a:p>
            <a:r>
              <a:rPr lang="de-DE" sz="1200" b="1" dirty="0" err="1">
                <a:solidFill>
                  <a:schemeClr val="bg1">
                    <a:lumMod val="50000"/>
                  </a:schemeClr>
                </a:solidFill>
                <a:latin typeface="Montserrat" panose="00000500000000000000" pitchFamily="50" charset="0"/>
              </a:rPr>
              <a:t>Disrupción</a:t>
            </a:r>
            <a:r>
              <a:rPr lang="de-DE" sz="1200" b="1" dirty="0">
                <a:solidFill>
                  <a:schemeClr val="bg1">
                    <a:lumMod val="50000"/>
                  </a:schemeClr>
                </a:solidFill>
                <a:latin typeface="Montserrat" panose="00000500000000000000" pitchFamily="50" charset="0"/>
              </a:rPr>
              <a:t> trans-</a:t>
            </a:r>
            <a:r>
              <a:rPr lang="de-DE" sz="1200" b="1" dirty="0" err="1">
                <a:solidFill>
                  <a:schemeClr val="bg1">
                    <a:lumMod val="50000"/>
                  </a:schemeClr>
                </a:solidFill>
                <a:latin typeface="Montserrat" panose="00000500000000000000" pitchFamily="50" charset="0"/>
              </a:rPr>
              <a:t>ósea</a:t>
            </a:r>
            <a:r>
              <a:rPr lang="de-DE" sz="1200" b="1" dirty="0">
                <a:solidFill>
                  <a:schemeClr val="bg1">
                    <a:lumMod val="50000"/>
                  </a:schemeClr>
                </a:solidFill>
                <a:latin typeface="Montserrat" panose="00000500000000000000" pitchFamily="50" charset="0"/>
              </a:rPr>
              <a:t> </a:t>
            </a:r>
            <a:r>
              <a:rPr lang="de-DE" sz="1200" b="1" dirty="0" err="1">
                <a:solidFill>
                  <a:schemeClr val="bg1">
                    <a:lumMod val="50000"/>
                  </a:schemeClr>
                </a:solidFill>
                <a:latin typeface="Montserrat" panose="00000500000000000000" pitchFamily="50" charset="0"/>
              </a:rPr>
              <a:t>post</a:t>
            </a:r>
            <a:r>
              <a:rPr lang="de-DE" sz="1200" b="1" dirty="0">
                <a:solidFill>
                  <a:schemeClr val="bg1">
                    <a:lumMod val="50000"/>
                  </a:schemeClr>
                </a:solidFill>
                <a:latin typeface="Montserrat" panose="00000500000000000000" pitchFamily="50" charset="0"/>
              </a:rPr>
              <a:t>.</a:t>
            </a:r>
            <a:endParaRPr lang="es-ES" sz="1200" dirty="0">
              <a:solidFill>
                <a:schemeClr val="bg1">
                  <a:lumMod val="50000"/>
                </a:schemeClr>
              </a:solidFill>
              <a:latin typeface="Montserrat" panose="00000500000000000000" pitchFamily="50" charset="0"/>
            </a:endParaRPr>
          </a:p>
        </p:txBody>
      </p:sp>
      <p:sp>
        <p:nvSpPr>
          <p:cNvPr id="41" name="Textfeld 88">
            <a:extLst>
              <a:ext uri="{FF2B5EF4-FFF2-40B4-BE49-F238E27FC236}">
                <a16:creationId xmlns:a16="http://schemas.microsoft.com/office/drawing/2014/main" id="{01792B58-F7FA-4855-B642-F70D735DBB2F}"/>
              </a:ext>
            </a:extLst>
          </p:cNvPr>
          <p:cNvSpPr txBox="1"/>
          <p:nvPr/>
        </p:nvSpPr>
        <p:spPr>
          <a:xfrm>
            <a:off x="5636323" y="4356824"/>
            <a:ext cx="2283041" cy="276999"/>
          </a:xfrm>
          <a:prstGeom prst="rect">
            <a:avLst/>
          </a:prstGeom>
          <a:noFill/>
        </p:spPr>
        <p:txBody>
          <a:bodyPr wrap="square" rtlCol="0">
            <a:spAutoFit/>
          </a:bodyPr>
          <a:lstStyle/>
          <a:p>
            <a:r>
              <a:rPr lang="de-DE" sz="1200" b="1" dirty="0" err="1">
                <a:solidFill>
                  <a:schemeClr val="bg1">
                    <a:lumMod val="50000"/>
                  </a:schemeClr>
                </a:solidFill>
                <a:latin typeface="Montserrat" panose="00000500000000000000" pitchFamily="50" charset="0"/>
              </a:rPr>
              <a:t>Disrupción</a:t>
            </a:r>
            <a:r>
              <a:rPr lang="de-DE" sz="1200" b="1" dirty="0">
                <a:solidFill>
                  <a:schemeClr val="bg1">
                    <a:lumMod val="50000"/>
                  </a:schemeClr>
                </a:solidFill>
                <a:latin typeface="Montserrat" panose="00000500000000000000" pitchFamily="50" charset="0"/>
              </a:rPr>
              <a:t> osteo-</a:t>
            </a:r>
            <a:r>
              <a:rPr lang="de-DE" sz="1200" b="1" dirty="0" err="1">
                <a:solidFill>
                  <a:schemeClr val="bg1">
                    <a:lumMod val="50000"/>
                  </a:schemeClr>
                </a:solidFill>
                <a:latin typeface="Montserrat" panose="00000500000000000000" pitchFamily="50" charset="0"/>
              </a:rPr>
              <a:t>lig</a:t>
            </a:r>
            <a:r>
              <a:rPr lang="de-DE" sz="1200" b="1" dirty="0">
                <a:solidFill>
                  <a:schemeClr val="bg1">
                    <a:lumMod val="50000"/>
                  </a:schemeClr>
                </a:solidFill>
                <a:latin typeface="Montserrat" panose="00000500000000000000" pitchFamily="50" charset="0"/>
              </a:rPr>
              <a:t>. </a:t>
            </a:r>
            <a:r>
              <a:rPr lang="de-DE" sz="1200" b="1" dirty="0" err="1">
                <a:solidFill>
                  <a:schemeClr val="bg1">
                    <a:lumMod val="50000"/>
                  </a:schemeClr>
                </a:solidFill>
                <a:latin typeface="Montserrat" panose="00000500000000000000" pitchFamily="50" charset="0"/>
              </a:rPr>
              <a:t>post</a:t>
            </a:r>
            <a:r>
              <a:rPr lang="de-DE" sz="1200" b="1" dirty="0">
                <a:solidFill>
                  <a:schemeClr val="bg1">
                    <a:lumMod val="50000"/>
                  </a:schemeClr>
                </a:solidFill>
                <a:latin typeface="Montserrat" panose="00000500000000000000" pitchFamily="50" charset="0"/>
              </a:rPr>
              <a:t>.</a:t>
            </a:r>
            <a:endParaRPr lang="es-ES" sz="1200" dirty="0">
              <a:solidFill>
                <a:schemeClr val="bg1">
                  <a:lumMod val="50000"/>
                </a:schemeClr>
              </a:solidFill>
              <a:latin typeface="Montserrat" panose="00000500000000000000" pitchFamily="50" charset="0"/>
            </a:endParaRPr>
          </a:p>
        </p:txBody>
      </p:sp>
      <p:sp>
        <p:nvSpPr>
          <p:cNvPr id="42" name="Textfeld 89">
            <a:extLst>
              <a:ext uri="{FF2B5EF4-FFF2-40B4-BE49-F238E27FC236}">
                <a16:creationId xmlns:a16="http://schemas.microsoft.com/office/drawing/2014/main" id="{0C10E8E7-EA00-4E5D-9622-D16B56DDB18F}"/>
              </a:ext>
            </a:extLst>
          </p:cNvPr>
          <p:cNvSpPr txBox="1"/>
          <p:nvPr/>
        </p:nvSpPr>
        <p:spPr>
          <a:xfrm>
            <a:off x="4173735" y="4850282"/>
            <a:ext cx="3176342" cy="276999"/>
          </a:xfrm>
          <a:prstGeom prst="rect">
            <a:avLst/>
          </a:prstGeom>
          <a:noFill/>
        </p:spPr>
        <p:txBody>
          <a:bodyPr wrap="square" rtlCol="0">
            <a:spAutoFit/>
          </a:bodyPr>
          <a:lstStyle/>
          <a:p>
            <a:r>
              <a:rPr lang="de-DE" sz="1200" b="1" dirty="0" err="1">
                <a:solidFill>
                  <a:schemeClr val="bg1">
                    <a:lumMod val="50000"/>
                  </a:schemeClr>
                </a:solidFill>
                <a:latin typeface="Montserrat" panose="00000500000000000000" pitchFamily="50" charset="0"/>
              </a:rPr>
              <a:t>Hiperextensión</a:t>
            </a:r>
            <a:r>
              <a:rPr lang="de-DE" sz="1200" b="1" dirty="0">
                <a:solidFill>
                  <a:schemeClr val="bg1">
                    <a:lumMod val="50000"/>
                  </a:schemeClr>
                </a:solidFill>
                <a:latin typeface="Montserrat" panose="00000500000000000000" pitchFamily="50" charset="0"/>
              </a:rPr>
              <a:t> (</a:t>
            </a:r>
            <a:r>
              <a:rPr lang="de-DE" sz="1200" b="1" dirty="0" err="1">
                <a:solidFill>
                  <a:schemeClr val="bg1">
                    <a:lumMod val="50000"/>
                  </a:schemeClr>
                </a:solidFill>
                <a:latin typeface="Montserrat" panose="00000500000000000000" pitchFamily="50" charset="0"/>
              </a:rPr>
              <a:t>Disrupción</a:t>
            </a:r>
            <a:r>
              <a:rPr lang="de-DE" sz="1200" b="1" dirty="0">
                <a:solidFill>
                  <a:schemeClr val="bg1">
                    <a:lumMod val="50000"/>
                  </a:schemeClr>
                </a:solidFill>
                <a:latin typeface="Montserrat" panose="00000500000000000000" pitchFamily="50" charset="0"/>
              </a:rPr>
              <a:t> anterior)</a:t>
            </a:r>
            <a:endParaRPr lang="es-ES" sz="1200" dirty="0">
              <a:solidFill>
                <a:schemeClr val="bg1">
                  <a:lumMod val="50000"/>
                </a:schemeClr>
              </a:solidFill>
              <a:latin typeface="Montserrat" panose="00000500000000000000" pitchFamily="50" charset="0"/>
            </a:endParaRPr>
          </a:p>
        </p:txBody>
      </p:sp>
      <p:sp>
        <p:nvSpPr>
          <p:cNvPr id="43" name="Textfeld 90">
            <a:extLst>
              <a:ext uri="{FF2B5EF4-FFF2-40B4-BE49-F238E27FC236}">
                <a16:creationId xmlns:a16="http://schemas.microsoft.com/office/drawing/2014/main" id="{B35835AA-8732-4F76-B90F-B61248D614CE}"/>
              </a:ext>
            </a:extLst>
          </p:cNvPr>
          <p:cNvSpPr txBox="1"/>
          <p:nvPr/>
        </p:nvSpPr>
        <p:spPr>
          <a:xfrm>
            <a:off x="6327417" y="5431584"/>
            <a:ext cx="1275216" cy="276999"/>
          </a:xfrm>
          <a:prstGeom prst="rect">
            <a:avLst/>
          </a:prstGeom>
          <a:noFill/>
        </p:spPr>
        <p:txBody>
          <a:bodyPr wrap="square" rtlCol="0">
            <a:spAutoFit/>
          </a:bodyPr>
          <a:lstStyle/>
          <a:p>
            <a:r>
              <a:rPr lang="de-DE" sz="1200" b="1" dirty="0">
                <a:solidFill>
                  <a:schemeClr val="bg1">
                    <a:lumMod val="50000"/>
                  </a:schemeClr>
                </a:solidFill>
                <a:latin typeface="Montserrat" panose="00000500000000000000" pitchFamily="50" charset="0"/>
              </a:rPr>
              <a:t>Traslación</a:t>
            </a:r>
            <a:endParaRPr lang="es-ES" sz="1200" dirty="0">
              <a:solidFill>
                <a:schemeClr val="bg1">
                  <a:lumMod val="50000"/>
                </a:schemeClr>
              </a:solidFill>
              <a:latin typeface="Montserrat" panose="00000500000000000000" pitchFamily="50" charset="0"/>
            </a:endParaRPr>
          </a:p>
        </p:txBody>
      </p:sp>
      <p:sp>
        <p:nvSpPr>
          <p:cNvPr id="44" name="Shape 99">
            <a:extLst>
              <a:ext uri="{FF2B5EF4-FFF2-40B4-BE49-F238E27FC236}">
                <a16:creationId xmlns:a16="http://schemas.microsoft.com/office/drawing/2014/main" id="{34E1B7E1-BD69-4397-8600-FE3ED3E6720F}"/>
              </a:ext>
            </a:extLst>
          </p:cNvPr>
          <p:cNvSpPr txBox="1">
            <a:spLocks/>
          </p:cNvSpPr>
          <p:nvPr/>
        </p:nvSpPr>
        <p:spPr>
          <a:xfrm>
            <a:off x="7072172" y="1524806"/>
            <a:ext cx="4784289" cy="3859621"/>
          </a:xfrm>
          <a:prstGeom prst="rect">
            <a:avLst/>
          </a:prstGeom>
          <a:solidFill>
            <a:srgbClr val="FFFFFF">
              <a:alpha val="30196"/>
            </a:srgbClr>
          </a:solidFill>
          <a:ln>
            <a:noFill/>
          </a:ln>
          <a:effectLst>
            <a:softEdge rad="63500"/>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186262" indent="0" algn="ctr">
              <a:lnSpc>
                <a:spcPct val="100000"/>
              </a:lnSpc>
              <a:spcBef>
                <a:spcPts val="800"/>
              </a:spcBef>
              <a:buSzPts val="1400"/>
              <a:buNone/>
            </a:pPr>
            <a:r>
              <a:rPr lang="es-CO" sz="1800" b="1" u="sng" dirty="0" err="1">
                <a:solidFill>
                  <a:srgbClr val="152B48"/>
                </a:solidFill>
                <a:latin typeface="Montserrat" panose="00000500000000000000" pitchFamily="50" charset="0"/>
              </a:rPr>
              <a:t>The</a:t>
            </a:r>
            <a:r>
              <a:rPr lang="es-CO" sz="1800" b="1" u="sng" dirty="0">
                <a:solidFill>
                  <a:srgbClr val="152B48"/>
                </a:solidFill>
                <a:latin typeface="Montserrat" panose="00000500000000000000" pitchFamily="50" charset="0"/>
              </a:rPr>
              <a:t> </a:t>
            </a:r>
            <a:r>
              <a:rPr lang="es-CO" sz="1800" b="1" u="sng" dirty="0" err="1">
                <a:solidFill>
                  <a:srgbClr val="152B48"/>
                </a:solidFill>
                <a:latin typeface="Montserrat" panose="00000500000000000000" pitchFamily="50" charset="0"/>
              </a:rPr>
              <a:t>AOSpine</a:t>
            </a:r>
            <a:r>
              <a:rPr lang="es-CO" sz="1800" b="1" u="sng" dirty="0">
                <a:solidFill>
                  <a:srgbClr val="152B48"/>
                </a:solidFill>
                <a:latin typeface="Montserrat" panose="00000500000000000000" pitchFamily="50" charset="0"/>
              </a:rPr>
              <a:t> </a:t>
            </a:r>
            <a:r>
              <a:rPr lang="es-CO" sz="1800" b="1" u="sng" dirty="0" err="1">
                <a:solidFill>
                  <a:srgbClr val="152B48"/>
                </a:solidFill>
                <a:latin typeface="Montserrat" panose="00000500000000000000" pitchFamily="50" charset="0"/>
              </a:rPr>
              <a:t>Thoracolumbar</a:t>
            </a:r>
            <a:r>
              <a:rPr lang="es-CO" sz="1800" b="1" u="sng" dirty="0">
                <a:solidFill>
                  <a:srgbClr val="152B48"/>
                </a:solidFill>
                <a:latin typeface="Montserrat" panose="00000500000000000000" pitchFamily="50" charset="0"/>
              </a:rPr>
              <a:t> </a:t>
            </a:r>
            <a:r>
              <a:rPr lang="es-CO" sz="1800" b="1" u="sng" dirty="0" err="1">
                <a:solidFill>
                  <a:srgbClr val="152B48"/>
                </a:solidFill>
                <a:latin typeface="Montserrat" panose="00000500000000000000" pitchFamily="50" charset="0"/>
              </a:rPr>
              <a:t>Injury</a:t>
            </a:r>
            <a:r>
              <a:rPr lang="es-CO" sz="1800" b="1" u="sng" dirty="0">
                <a:solidFill>
                  <a:srgbClr val="152B48"/>
                </a:solidFill>
                <a:latin typeface="Montserrat" panose="00000500000000000000" pitchFamily="50" charset="0"/>
              </a:rPr>
              <a:t> </a:t>
            </a:r>
            <a:r>
              <a:rPr lang="es-CO" sz="1800" b="1" u="sng" dirty="0" err="1">
                <a:solidFill>
                  <a:srgbClr val="152B48"/>
                </a:solidFill>
                <a:latin typeface="Montserrat" panose="00000500000000000000" pitchFamily="50" charset="0"/>
              </a:rPr>
              <a:t>Classification</a:t>
            </a:r>
            <a:endParaRPr lang="es-CO" sz="1800" b="1" u="sng" dirty="0">
              <a:solidFill>
                <a:srgbClr val="152B48"/>
              </a:solidFill>
              <a:latin typeface="Montserrat" panose="00000500000000000000" pitchFamily="50" charset="0"/>
            </a:endParaRPr>
          </a:p>
          <a:p>
            <a:pPr marL="567252" indent="-380990">
              <a:lnSpc>
                <a:spcPct val="100000"/>
              </a:lnSpc>
              <a:spcBef>
                <a:spcPts val="800"/>
              </a:spcBef>
              <a:buSzPts val="1400"/>
              <a:buFont typeface="Wingdings" panose="05000000000000000000" pitchFamily="2" charset="2"/>
              <a:buChar char="Ø"/>
            </a:pPr>
            <a:endParaRPr lang="es-CO" sz="1800" dirty="0">
              <a:solidFill>
                <a:srgbClr val="152B48"/>
              </a:solidFill>
              <a:latin typeface="Montserrat" panose="00000500000000000000" pitchFamily="50" charset="0"/>
            </a:endParaRPr>
          </a:p>
          <a:p>
            <a:pPr marL="567252" indent="-380990">
              <a:lnSpc>
                <a:spcPct val="100000"/>
              </a:lnSpc>
              <a:spcBef>
                <a:spcPts val="800"/>
              </a:spcBef>
              <a:buSzPts val="1400"/>
              <a:buFont typeface="Wingdings" panose="05000000000000000000" pitchFamily="2" charset="2"/>
              <a:buChar char="Ø"/>
            </a:pPr>
            <a:r>
              <a:rPr lang="es-CO" sz="1800" dirty="0">
                <a:solidFill>
                  <a:srgbClr val="152B48"/>
                </a:solidFill>
                <a:latin typeface="Montserrat" panose="00000500000000000000" pitchFamily="50" charset="0"/>
              </a:rPr>
              <a:t>Consideración de 3 variables: </a:t>
            </a:r>
          </a:p>
          <a:p>
            <a:pPr marL="1176837" lvl="1" indent="-380990">
              <a:lnSpc>
                <a:spcPct val="100000"/>
              </a:lnSpc>
              <a:buSzPts val="1400"/>
              <a:buFont typeface="+mj-lt"/>
              <a:buAutoNum type="arabicParenR"/>
            </a:pPr>
            <a:r>
              <a:rPr lang="es-CO" sz="1800" b="1" dirty="0">
                <a:solidFill>
                  <a:srgbClr val="152B48"/>
                </a:solidFill>
                <a:latin typeface="Montserrat" panose="00000500000000000000" pitchFamily="50" charset="0"/>
              </a:rPr>
              <a:t>Clasificación morfológica.</a:t>
            </a:r>
          </a:p>
          <a:p>
            <a:pPr marL="1176837" lvl="1" indent="-380990">
              <a:lnSpc>
                <a:spcPct val="100000"/>
              </a:lnSpc>
              <a:buSzPts val="1400"/>
              <a:buFont typeface="+mj-lt"/>
              <a:buAutoNum type="arabicParenR"/>
            </a:pPr>
            <a:r>
              <a:rPr lang="es-CO" sz="1800" b="1" dirty="0">
                <a:solidFill>
                  <a:srgbClr val="152B48"/>
                </a:solidFill>
                <a:latin typeface="Montserrat" panose="00000500000000000000" pitchFamily="50" charset="0"/>
              </a:rPr>
              <a:t>Estado neurológico.</a:t>
            </a:r>
          </a:p>
          <a:p>
            <a:pPr marL="1176837" lvl="1" indent="-380990">
              <a:lnSpc>
                <a:spcPct val="100000"/>
              </a:lnSpc>
              <a:buSzPts val="1400"/>
              <a:buFont typeface="+mj-lt"/>
              <a:buAutoNum type="arabicParenR"/>
            </a:pPr>
            <a:r>
              <a:rPr lang="es-CO" sz="1800" b="1" dirty="0">
                <a:solidFill>
                  <a:srgbClr val="152B48"/>
                </a:solidFill>
                <a:latin typeface="Montserrat" panose="00000500000000000000" pitchFamily="50" charset="0"/>
              </a:rPr>
              <a:t>Modificadores específicos del paciente.</a:t>
            </a:r>
          </a:p>
          <a:p>
            <a:pPr marL="567252" indent="-380990">
              <a:lnSpc>
                <a:spcPct val="100000"/>
              </a:lnSpc>
              <a:spcBef>
                <a:spcPts val="800"/>
              </a:spcBef>
              <a:buSzPts val="1400"/>
              <a:buFont typeface="Wingdings" panose="05000000000000000000" pitchFamily="2" charset="2"/>
              <a:buChar char="Ø"/>
            </a:pPr>
            <a:endParaRPr lang="es-CO" sz="1800" dirty="0">
              <a:solidFill>
                <a:srgbClr val="152B48"/>
              </a:solidFill>
              <a:latin typeface="Montserrat" panose="00000500000000000000" pitchFamily="50" charset="0"/>
            </a:endParaRPr>
          </a:p>
        </p:txBody>
      </p:sp>
      <p:sp>
        <p:nvSpPr>
          <p:cNvPr id="45" name="Título 1">
            <a:extLst>
              <a:ext uri="{FF2B5EF4-FFF2-40B4-BE49-F238E27FC236}">
                <a16:creationId xmlns:a16="http://schemas.microsoft.com/office/drawing/2014/main" id="{01B26649-2F05-4049-8CBA-F52F90EA6557}"/>
              </a:ext>
            </a:extLst>
          </p:cNvPr>
          <p:cNvSpPr txBox="1">
            <a:spLocks/>
          </p:cNvSpPr>
          <p:nvPr/>
        </p:nvSpPr>
        <p:spPr>
          <a:xfrm>
            <a:off x="1685362" y="193087"/>
            <a:ext cx="8816677" cy="7949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4800" b="1" dirty="0">
                <a:solidFill>
                  <a:srgbClr val="06AEAA"/>
                </a:solidFill>
                <a:latin typeface="Montserrat" panose="00000500000000000000" pitchFamily="50" charset="0"/>
              </a:rPr>
              <a:t>Clasificación de </a:t>
            </a:r>
            <a:r>
              <a:rPr lang="es-CO" sz="4800" b="1" i="1" dirty="0" err="1">
                <a:solidFill>
                  <a:srgbClr val="06AEAA"/>
                </a:solidFill>
                <a:latin typeface="Montserrat" panose="00000500000000000000" pitchFamily="50" charset="0"/>
              </a:rPr>
              <a:t>AO</a:t>
            </a:r>
            <a:r>
              <a:rPr lang="es-CO" sz="4800" b="1" i="1" dirty="0">
                <a:solidFill>
                  <a:srgbClr val="06AEAA"/>
                </a:solidFill>
                <a:latin typeface="Montserrat" panose="00000500000000000000" pitchFamily="50" charset="0"/>
              </a:rPr>
              <a:t> </a:t>
            </a:r>
            <a:r>
              <a:rPr lang="es-CO" sz="4800" b="1" i="1" dirty="0" err="1">
                <a:solidFill>
                  <a:srgbClr val="06AEAA"/>
                </a:solidFill>
                <a:latin typeface="Montserrat" panose="00000500000000000000" pitchFamily="50" charset="0"/>
              </a:rPr>
              <a:t>Spine</a:t>
            </a:r>
            <a:endParaRPr lang="es-CO" sz="4800" b="1" dirty="0">
              <a:solidFill>
                <a:srgbClr val="06AEAA"/>
              </a:solidFill>
              <a:latin typeface="Montserrat" panose="00000500000000000000" pitchFamily="50" charset="0"/>
            </a:endParaRPr>
          </a:p>
        </p:txBody>
      </p:sp>
    </p:spTree>
    <p:extLst>
      <p:ext uri="{BB962C8B-B14F-4D97-AF65-F5344CB8AC3E}">
        <p14:creationId xmlns:p14="http://schemas.microsoft.com/office/powerpoint/2010/main" val="11891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367116" y="1510881"/>
            <a:ext cx="7457767" cy="3061367"/>
          </a:xfrm>
          <a:noFill/>
        </p:spPr>
      </p:pic>
      <p:sp>
        <p:nvSpPr>
          <p:cNvPr id="5" name="4 CuadroTexto"/>
          <p:cNvSpPr txBox="1">
            <a:spLocks noChangeArrowheads="1"/>
          </p:cNvSpPr>
          <p:nvPr/>
        </p:nvSpPr>
        <p:spPr bwMode="auto">
          <a:xfrm>
            <a:off x="2707463" y="1139962"/>
            <a:ext cx="13051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CO" altLang="es-CO" sz="1200" b="1" dirty="0">
                <a:solidFill>
                  <a:srgbClr val="06AEAA"/>
                </a:solidFill>
                <a:latin typeface="Montserrat" panose="00000500000000000000" pitchFamily="50" charset="0"/>
              </a:rPr>
              <a:t>COMPRESIÓN</a:t>
            </a:r>
          </a:p>
        </p:txBody>
      </p:sp>
      <p:sp>
        <p:nvSpPr>
          <p:cNvPr id="6" name="5 CuadroTexto"/>
          <p:cNvSpPr txBox="1">
            <a:spLocks noChangeArrowheads="1"/>
          </p:cNvSpPr>
          <p:nvPr/>
        </p:nvSpPr>
        <p:spPr bwMode="auto">
          <a:xfrm>
            <a:off x="5627300" y="1152501"/>
            <a:ext cx="13147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CO" altLang="es-CO" sz="1200" b="1" dirty="0">
                <a:solidFill>
                  <a:srgbClr val="06AEAA"/>
                </a:solidFill>
                <a:latin typeface="Montserrat" panose="00000500000000000000" pitchFamily="50" charset="0"/>
              </a:rPr>
              <a:t>DISTRACCIÓN</a:t>
            </a:r>
          </a:p>
        </p:txBody>
      </p:sp>
      <p:sp>
        <p:nvSpPr>
          <p:cNvPr id="7" name="6 CuadroTexto"/>
          <p:cNvSpPr txBox="1">
            <a:spLocks noChangeArrowheads="1"/>
          </p:cNvSpPr>
          <p:nvPr/>
        </p:nvSpPr>
        <p:spPr bwMode="auto">
          <a:xfrm>
            <a:off x="7706646" y="1161542"/>
            <a:ext cx="17702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CO" altLang="es-CO" sz="1200" b="1" dirty="0">
                <a:solidFill>
                  <a:srgbClr val="06AEAA"/>
                </a:solidFill>
                <a:latin typeface="Montserrat" panose="00000500000000000000" pitchFamily="50" charset="0"/>
              </a:rPr>
              <a:t>ROTACIÓN/TRASLACIÓN</a:t>
            </a:r>
          </a:p>
        </p:txBody>
      </p:sp>
      <p:cxnSp>
        <p:nvCxnSpPr>
          <p:cNvPr id="9" name="8 Conector recto de flecha"/>
          <p:cNvCxnSpPr>
            <a:cxnSpLocks/>
          </p:cNvCxnSpPr>
          <p:nvPr/>
        </p:nvCxnSpPr>
        <p:spPr>
          <a:xfrm>
            <a:off x="3183402" y="1594400"/>
            <a:ext cx="21863" cy="1097051"/>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a:cxnSpLocks/>
          </p:cNvCxnSpPr>
          <p:nvPr/>
        </p:nvCxnSpPr>
        <p:spPr>
          <a:xfrm flipV="1">
            <a:off x="5200650" y="1594400"/>
            <a:ext cx="102797" cy="104235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a:cxnSpLocks/>
          </p:cNvCxnSpPr>
          <p:nvPr/>
        </p:nvCxnSpPr>
        <p:spPr>
          <a:xfrm>
            <a:off x="5114925" y="3084017"/>
            <a:ext cx="115862" cy="96442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curvado"/>
          <p:cNvCxnSpPr>
            <a:cxnSpLocks/>
          </p:cNvCxnSpPr>
          <p:nvPr/>
        </p:nvCxnSpPr>
        <p:spPr>
          <a:xfrm>
            <a:off x="8239125" y="2115575"/>
            <a:ext cx="952673" cy="764347"/>
          </a:xfrm>
          <a:prstGeom prst="curvedConnector3">
            <a:avLst>
              <a:gd name="adj1" fmla="val -5498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Rectángulo 2"/>
          <p:cNvSpPr/>
          <p:nvPr/>
        </p:nvSpPr>
        <p:spPr>
          <a:xfrm>
            <a:off x="9003453" y="320711"/>
            <a:ext cx="2952423" cy="523220"/>
          </a:xfrm>
          <a:prstGeom prst="rect">
            <a:avLst/>
          </a:prstGeom>
          <a:solidFill>
            <a:srgbClr val="152B48"/>
          </a:solidFill>
        </p:spPr>
        <p:txBody>
          <a:bodyPr wrap="square">
            <a:spAutoFit/>
          </a:bodyPr>
          <a:lstStyle/>
          <a:p>
            <a:pPr algn="ctr"/>
            <a:r>
              <a:rPr lang="es-CO" altLang="es-CO" sz="1400" b="1" dirty="0">
                <a:solidFill>
                  <a:schemeClr val="bg1"/>
                </a:solidFill>
                <a:latin typeface="Montserrat" panose="00000500000000000000" pitchFamily="50" charset="0"/>
              </a:rPr>
              <a:t>Tipo A 65% - Tipo B 15% - </a:t>
            </a:r>
          </a:p>
          <a:p>
            <a:pPr algn="ctr"/>
            <a:r>
              <a:rPr lang="es-CO" altLang="es-CO" sz="1400" b="1" dirty="0">
                <a:solidFill>
                  <a:schemeClr val="bg1"/>
                </a:solidFill>
                <a:latin typeface="Montserrat" panose="00000500000000000000" pitchFamily="50" charset="0"/>
              </a:rPr>
              <a:t>Tipo C 20%</a:t>
            </a:r>
          </a:p>
        </p:txBody>
      </p:sp>
      <p:sp>
        <p:nvSpPr>
          <p:cNvPr id="15" name="Título 1"/>
          <p:cNvSpPr>
            <a:spLocks noGrp="1"/>
          </p:cNvSpPr>
          <p:nvPr>
            <p:ph type="title"/>
          </p:nvPr>
        </p:nvSpPr>
        <p:spPr>
          <a:xfrm>
            <a:off x="2601464" y="90673"/>
            <a:ext cx="6620356" cy="794975"/>
          </a:xfrm>
        </p:spPr>
        <p:txBody>
          <a:bodyPr>
            <a:normAutofit/>
          </a:bodyPr>
          <a:lstStyle/>
          <a:p>
            <a:pPr algn="ctr"/>
            <a:r>
              <a:rPr lang="es-CO" sz="2400" b="1" dirty="0"/>
              <a:t>Clasificación de </a:t>
            </a:r>
            <a:r>
              <a:rPr lang="es-CO" sz="2400" b="1" i="1" dirty="0" err="1"/>
              <a:t>AO</a:t>
            </a:r>
            <a:r>
              <a:rPr lang="es-CO" sz="2400" b="1" i="1" dirty="0"/>
              <a:t> </a:t>
            </a:r>
            <a:r>
              <a:rPr lang="es-CO" sz="2400" b="1" i="1" dirty="0" err="1"/>
              <a:t>Spine</a:t>
            </a:r>
            <a:endParaRPr lang="es-CO" sz="2400" b="1" dirty="0"/>
          </a:p>
        </p:txBody>
      </p:sp>
      <p:sp>
        <p:nvSpPr>
          <p:cNvPr id="16" name="Rectángulo 15"/>
          <p:cNvSpPr/>
          <p:nvPr/>
        </p:nvSpPr>
        <p:spPr>
          <a:xfrm>
            <a:off x="4291647" y="674654"/>
            <a:ext cx="2559932" cy="338554"/>
          </a:xfrm>
          <a:prstGeom prst="rect">
            <a:avLst/>
          </a:prstGeom>
        </p:spPr>
        <p:txBody>
          <a:bodyPr wrap="none">
            <a:spAutoFit/>
          </a:bodyPr>
          <a:lstStyle/>
          <a:p>
            <a:r>
              <a:rPr lang="es-CO" sz="1600" b="1" dirty="0">
                <a:solidFill>
                  <a:srgbClr val="002060"/>
                </a:solidFill>
                <a:latin typeface="Montserrat" panose="00000500000000000000" pitchFamily="50" charset="0"/>
              </a:rPr>
              <a:t>Características morfológicas</a:t>
            </a:r>
          </a:p>
        </p:txBody>
      </p:sp>
      <p:sp>
        <p:nvSpPr>
          <p:cNvPr id="2" name="Rectángulo 1"/>
          <p:cNvSpPr/>
          <p:nvPr/>
        </p:nvSpPr>
        <p:spPr>
          <a:xfrm>
            <a:off x="1777288" y="3216198"/>
            <a:ext cx="2514359" cy="613245"/>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wrap="square">
            <a:spAutoFit/>
          </a:bodyPr>
          <a:lstStyle/>
          <a:p>
            <a:pPr marL="214313" indent="-214313" algn="just">
              <a:lnSpc>
                <a:spcPct val="150000"/>
              </a:lnSpc>
              <a:buFont typeface="Arial" panose="020B0604020202020204" pitchFamily="34" charset="0"/>
              <a:buChar char="•"/>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s-ES" sz="1200" dirty="0">
                <a:latin typeface="Montserrat" panose="00000500000000000000" pitchFamily="50" charset="0"/>
                <a:ea typeface="Times New Roman" panose="02020603050405020304" pitchFamily="18" charset="0"/>
                <a:cs typeface="Times New Roman" panose="02020603050405020304" pitchFamily="18" charset="0"/>
              </a:rPr>
              <a:t>No hay</a:t>
            </a:r>
            <a:r>
              <a:rPr lang="es-CO" sz="1200" dirty="0">
                <a:latin typeface="Montserrat" panose="00000500000000000000" pitchFamily="50" charset="0"/>
                <a:ea typeface="Times New Roman" panose="02020603050405020304" pitchFamily="18" charset="0"/>
                <a:cs typeface="Times New Roman" panose="02020603050405020304" pitchFamily="18" charset="0"/>
              </a:rPr>
              <a:t> </a:t>
            </a:r>
            <a:r>
              <a:rPr lang="es-ES" sz="1200" dirty="0">
                <a:latin typeface="Montserrat" panose="00000500000000000000" pitchFamily="50" charset="0"/>
                <a:ea typeface="Times New Roman" panose="02020603050405020304" pitchFamily="18" charset="0"/>
              </a:rPr>
              <a:t>lesión del CLP.</a:t>
            </a:r>
          </a:p>
          <a:p>
            <a:pPr marL="214313" indent="-214313" algn="just">
              <a:lnSpc>
                <a:spcPct val="150000"/>
              </a:lnSpc>
              <a:buFont typeface="Arial" panose="020B0604020202020204" pitchFamily="34" charset="0"/>
              <a:buChar char="•"/>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s-ES" sz="1200" dirty="0">
                <a:latin typeface="Montserrat" panose="00000500000000000000" pitchFamily="50" charset="0"/>
                <a:ea typeface="Times New Roman" panose="02020603050405020304" pitchFamily="18" charset="0"/>
              </a:rPr>
              <a:t>Sin desplazamiento.</a:t>
            </a:r>
            <a:endParaRPr lang="es-CO" sz="1200" dirty="0">
              <a:latin typeface="Montserrat" panose="00000500000000000000" pitchFamily="50" charset="0"/>
            </a:endParaRPr>
          </a:p>
        </p:txBody>
      </p:sp>
      <p:sp>
        <p:nvSpPr>
          <p:cNvPr id="4" name="Rectángulo 3"/>
          <p:cNvSpPr/>
          <p:nvPr/>
        </p:nvSpPr>
        <p:spPr>
          <a:xfrm>
            <a:off x="4522644" y="3216199"/>
            <a:ext cx="2802082" cy="613245"/>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wrap="square">
            <a:spAutoFit/>
          </a:bodyPr>
          <a:lstStyle/>
          <a:p>
            <a:pPr marL="214313" indent="-214313">
              <a:lnSpc>
                <a:spcPct val="150000"/>
              </a:lnSpc>
              <a:buFont typeface="Arial" panose="020B0604020202020204" pitchFamily="34" charset="0"/>
              <a:buChar char="•"/>
            </a:pPr>
            <a:r>
              <a:rPr lang="es-CO" sz="1200" dirty="0">
                <a:latin typeface="Montserrat" panose="00000500000000000000" pitchFamily="50" charset="0"/>
                <a:ea typeface="HelveticaNeueLTStd-LtCn"/>
                <a:cs typeface="Times New Roman" panose="02020603050405020304" pitchFamily="18" charset="0"/>
              </a:rPr>
              <a:t>Lesión en flexión/extensión.</a:t>
            </a:r>
          </a:p>
          <a:p>
            <a:pPr marL="214313" indent="-214313">
              <a:lnSpc>
                <a:spcPct val="150000"/>
              </a:lnSpc>
              <a:buFont typeface="Arial" panose="020B0604020202020204" pitchFamily="34" charset="0"/>
              <a:buChar char="•"/>
            </a:pPr>
            <a:r>
              <a:rPr lang="es-CO" sz="1200" dirty="0">
                <a:latin typeface="Montserrat" panose="00000500000000000000" pitchFamily="50" charset="0"/>
                <a:ea typeface="HelveticaNeueLTStd-LtCn"/>
                <a:cs typeface="Times New Roman" panose="02020603050405020304" pitchFamily="18" charset="0"/>
              </a:rPr>
              <a:t>Disrupción</a:t>
            </a:r>
            <a:r>
              <a:rPr lang="es-ES" sz="1200" dirty="0">
                <a:latin typeface="Montserrat" panose="00000500000000000000" pitchFamily="50" charset="0"/>
                <a:ea typeface="Calibri" panose="020F0502020204030204" pitchFamily="34" charset="0"/>
              </a:rPr>
              <a:t> banda de tensión. </a:t>
            </a:r>
            <a:endParaRPr lang="es-CO" sz="1200" dirty="0">
              <a:latin typeface="Montserrat" panose="00000500000000000000" pitchFamily="50" charset="0"/>
            </a:endParaRPr>
          </a:p>
        </p:txBody>
      </p:sp>
      <p:sp>
        <p:nvSpPr>
          <p:cNvPr id="8" name="Rectángulo 7"/>
          <p:cNvSpPr/>
          <p:nvPr/>
        </p:nvSpPr>
        <p:spPr>
          <a:xfrm>
            <a:off x="7531637" y="2996805"/>
            <a:ext cx="3191173" cy="1721240"/>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wrap="square">
            <a:spAutoFit/>
          </a:bodyPr>
          <a:lstStyle/>
          <a:p>
            <a:pPr marL="214313" indent="-214313" algn="just">
              <a:lnSpc>
                <a:spcPct val="150000"/>
              </a:lnSpc>
              <a:buFont typeface="Arial" panose="020B0604020202020204" pitchFamily="34" charset="0"/>
              <a:buChar char="•"/>
            </a:pPr>
            <a:r>
              <a:rPr lang="es-CO" sz="1200" dirty="0">
                <a:latin typeface="Montserrat" panose="00000500000000000000" pitchFamily="50" charset="0"/>
                <a:ea typeface="HelveticaNeueLTStd-LtCn"/>
                <a:cs typeface="Times New Roman" panose="02020603050405020304" pitchFamily="18" charset="0"/>
              </a:rPr>
              <a:t>Lesión por rotación.</a:t>
            </a:r>
          </a:p>
          <a:p>
            <a:pPr marL="214313" indent="-214313" algn="just">
              <a:lnSpc>
                <a:spcPct val="150000"/>
              </a:lnSpc>
              <a:buFont typeface="Arial" panose="020B0604020202020204" pitchFamily="34" charset="0"/>
              <a:buChar char="•"/>
            </a:pPr>
            <a:r>
              <a:rPr lang="es-CO" sz="1200" dirty="0">
                <a:latin typeface="Montserrat" panose="00000500000000000000" pitchFamily="50" charset="0"/>
                <a:ea typeface="HelveticaNeueLTStd-LtCn"/>
                <a:cs typeface="Times New Roman" panose="02020603050405020304" pitchFamily="18" charset="0"/>
              </a:rPr>
              <a:t>Desplazamiento.</a:t>
            </a:r>
            <a:endParaRPr lang="es-CO" sz="1200" dirty="0">
              <a:latin typeface="Montserrat" panose="00000500000000000000" pitchFamily="50" charset="0"/>
              <a:ea typeface="Calibri" panose="020F0502020204030204" pitchFamily="34" charset="0"/>
              <a:cs typeface="Times New Roman" panose="02020603050405020304" pitchFamily="18" charset="0"/>
            </a:endParaRPr>
          </a:p>
          <a:p>
            <a:pPr marL="214313" indent="-214313" algn="just">
              <a:lnSpc>
                <a:spcPct val="150000"/>
              </a:lnSpc>
              <a:buFont typeface="Arial" panose="020B0604020202020204" pitchFamily="34" charset="0"/>
              <a:buChar char="•"/>
            </a:pPr>
            <a:r>
              <a:rPr lang="es-CO" sz="1200" dirty="0">
                <a:latin typeface="Montserrat" panose="00000500000000000000" pitchFamily="50" charset="0"/>
                <a:ea typeface="HelveticaNeueLTStd-LtCn"/>
                <a:cs typeface="Times New Roman" panose="02020603050405020304" pitchFamily="18" charset="0"/>
              </a:rPr>
              <a:t>&gt; lesión neurológica completa.</a:t>
            </a:r>
          </a:p>
          <a:p>
            <a:pPr marL="214313" indent="-214313" algn="just">
              <a:lnSpc>
                <a:spcPct val="150000"/>
              </a:lnSpc>
              <a:buFont typeface="Arial" panose="020B0604020202020204" pitchFamily="34" charset="0"/>
              <a:buChar char="•"/>
            </a:pPr>
            <a:r>
              <a:rPr lang="es-CO" sz="1200" dirty="0">
                <a:latin typeface="Montserrat" panose="00000500000000000000" pitchFamily="50" charset="0"/>
                <a:ea typeface="HelveticaNeueLTStd-LtCn"/>
                <a:cs typeface="Times New Roman" panose="02020603050405020304" pitchFamily="18" charset="0"/>
              </a:rPr>
              <a:t>Altamente inestable.</a:t>
            </a:r>
            <a:endParaRPr lang="es-CO" sz="1200" dirty="0">
              <a:latin typeface="Montserrat" panose="00000500000000000000" pitchFamily="50" charset="0"/>
              <a:ea typeface="Calibri" panose="020F0502020204030204" pitchFamily="34" charset="0"/>
              <a:cs typeface="Times New Roman" panose="02020603050405020304" pitchFamily="18" charset="0"/>
            </a:endParaRPr>
          </a:p>
          <a:p>
            <a:pPr marL="214313" indent="-214313" algn="just">
              <a:lnSpc>
                <a:spcPct val="150000"/>
              </a:lnSpc>
              <a:buFont typeface="Arial" panose="020B0604020202020204" pitchFamily="34" charset="0"/>
              <a:buChar char="•"/>
            </a:pPr>
            <a:r>
              <a:rPr lang="es-CO" sz="1200" dirty="0">
                <a:latin typeface="Montserrat" panose="00000500000000000000" pitchFamily="50" charset="0"/>
                <a:ea typeface="Calibri" panose="020F0502020204030204" pitchFamily="34" charset="0"/>
                <a:cs typeface="Times New Roman" panose="02020603050405020304" pitchFamily="18" charset="0"/>
              </a:rPr>
              <a:t>Falla de todos los elementos.</a:t>
            </a:r>
          </a:p>
          <a:p>
            <a:pPr marL="214313" indent="-214313" algn="just">
              <a:lnSpc>
                <a:spcPct val="150000"/>
              </a:lnSpc>
              <a:buFont typeface="Arial" panose="020B0604020202020204" pitchFamily="34" charset="0"/>
              <a:buChar char="•"/>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s-CO" sz="1200" dirty="0">
                <a:latin typeface="Montserrat" panose="00000500000000000000" pitchFamily="50" charset="0"/>
                <a:ea typeface="Calibri" panose="020F0502020204030204" pitchFamily="34" charset="0"/>
                <a:cs typeface="Times New Roman" panose="02020603050405020304" pitchFamily="18" charset="0"/>
              </a:rPr>
              <a:t>Asociado con </a:t>
            </a:r>
            <a:r>
              <a:rPr lang="es-CO" sz="1200" dirty="0" err="1">
                <a:latin typeface="Montserrat" panose="00000500000000000000" pitchFamily="50" charset="0"/>
                <a:ea typeface="Calibri" panose="020F0502020204030204" pitchFamily="34" charset="0"/>
                <a:cs typeface="Times New Roman" panose="02020603050405020304" pitchFamily="18" charset="0"/>
              </a:rPr>
              <a:t>Fx</a:t>
            </a:r>
            <a:r>
              <a:rPr lang="es-CO" sz="1200" dirty="0">
                <a:latin typeface="Montserrat" panose="00000500000000000000" pitchFamily="50" charset="0"/>
                <a:ea typeface="Calibri" panose="020F0502020204030204" pitchFamily="34" charset="0"/>
                <a:cs typeface="Times New Roman" panose="02020603050405020304" pitchFamily="18" charset="0"/>
              </a:rPr>
              <a:t> A-B?</a:t>
            </a:r>
          </a:p>
        </p:txBody>
      </p:sp>
      <p:sp>
        <p:nvSpPr>
          <p:cNvPr id="19" name="CuadroTexto 18">
            <a:extLst>
              <a:ext uri="{FF2B5EF4-FFF2-40B4-BE49-F238E27FC236}">
                <a16:creationId xmlns:a16="http://schemas.microsoft.com/office/drawing/2014/main" id="{7A7A86FB-D847-4E56-A49A-C50D21117C83}"/>
              </a:ext>
            </a:extLst>
          </p:cNvPr>
          <p:cNvSpPr txBox="1"/>
          <p:nvPr/>
        </p:nvSpPr>
        <p:spPr>
          <a:xfrm>
            <a:off x="5114925" y="6321845"/>
            <a:ext cx="7652154" cy="215444"/>
          </a:xfrm>
          <a:prstGeom prst="rect">
            <a:avLst/>
          </a:prstGeom>
          <a:noFill/>
        </p:spPr>
        <p:txBody>
          <a:bodyPr wrap="square" rtlCol="0">
            <a:spAutoFit/>
          </a:bodyPr>
          <a:lstStyle/>
          <a:p>
            <a:pPr algn="ctr"/>
            <a:r>
              <a:rPr lang="es-CO" sz="800" dirty="0" err="1">
                <a:latin typeface="Montserrat" panose="00000500000000000000" pitchFamily="50" charset="0"/>
                <a:cs typeface="Arial" panose="020B0604020202020204" pitchFamily="34" charset="0"/>
              </a:rPr>
              <a:t>Bellabarba</a:t>
            </a:r>
            <a:r>
              <a:rPr lang="es-CO" sz="800" dirty="0">
                <a:latin typeface="Montserrat" panose="00000500000000000000" pitchFamily="50" charset="0"/>
                <a:cs typeface="Arial" panose="020B0604020202020204" pitchFamily="34" charset="0"/>
              </a:rPr>
              <a:t>, C, </a:t>
            </a:r>
            <a:r>
              <a:rPr lang="es-CO" sz="800" dirty="0" err="1">
                <a:latin typeface="Montserrat" panose="00000500000000000000" pitchFamily="50" charset="0"/>
                <a:cs typeface="Arial" panose="020B0604020202020204" pitchFamily="34" charset="0"/>
              </a:rPr>
              <a:t>Kandziora</a:t>
            </a:r>
            <a:r>
              <a:rPr lang="es-CO" sz="800" dirty="0">
                <a:latin typeface="Montserrat" panose="00000500000000000000" pitchFamily="50" charset="0"/>
                <a:cs typeface="Arial" panose="020B0604020202020204" pitchFamily="34" charset="0"/>
              </a:rPr>
              <a:t> F, LR </a:t>
            </a:r>
            <a:r>
              <a:rPr lang="es-CO" sz="800" dirty="0" err="1">
                <a:latin typeface="Montserrat" panose="00000500000000000000" pitchFamily="50" charset="0"/>
                <a:cs typeface="Arial" panose="020B0604020202020204" pitchFamily="34" charset="0"/>
              </a:rPr>
              <a:t>Vialle</a:t>
            </a:r>
            <a:r>
              <a:rPr lang="es-CO" sz="800" dirty="0">
                <a:latin typeface="Montserrat" panose="00000500000000000000" pitchFamily="50" charset="0"/>
                <a:cs typeface="Arial" panose="020B0604020202020204" pitchFamily="34" charset="0"/>
              </a:rPr>
              <a:t>. </a:t>
            </a:r>
            <a:r>
              <a:rPr lang="es-CO" sz="800" dirty="0" err="1">
                <a:latin typeface="Montserrat" panose="00000500000000000000" pitchFamily="50" charset="0"/>
                <a:cs typeface="Arial" panose="020B0604020202020204" pitchFamily="34" charset="0"/>
              </a:rPr>
              <a:t>AOSpine</a:t>
            </a:r>
            <a:r>
              <a:rPr lang="es-CO" sz="800" dirty="0">
                <a:latin typeface="Montserrat" panose="00000500000000000000" pitchFamily="50" charset="0"/>
                <a:cs typeface="Arial" panose="020B0604020202020204" pitchFamily="34" charset="0"/>
              </a:rPr>
              <a:t> Masters Series, Volumen 6: </a:t>
            </a:r>
            <a:r>
              <a:rPr lang="es-CO" sz="800" dirty="0" err="1">
                <a:latin typeface="Montserrat" panose="00000500000000000000" pitchFamily="50" charset="0"/>
                <a:cs typeface="Arial" panose="020B0604020202020204" pitchFamily="34" charset="0"/>
              </a:rPr>
              <a:t>Thoracolumbar</a:t>
            </a:r>
            <a:r>
              <a:rPr lang="es-CO" sz="800" dirty="0">
                <a:latin typeface="Montserrat" panose="00000500000000000000" pitchFamily="50" charset="0"/>
                <a:cs typeface="Arial" panose="020B0604020202020204" pitchFamily="34" charset="0"/>
              </a:rPr>
              <a:t> </a:t>
            </a:r>
            <a:r>
              <a:rPr lang="es-CO" sz="800" dirty="0" err="1">
                <a:latin typeface="Montserrat" panose="00000500000000000000" pitchFamily="50" charset="0"/>
                <a:cs typeface="Arial" panose="020B0604020202020204" pitchFamily="34" charset="0"/>
              </a:rPr>
              <a:t>Spine</a:t>
            </a:r>
            <a:r>
              <a:rPr lang="es-CO" sz="800" dirty="0">
                <a:latin typeface="Montserrat" panose="00000500000000000000" pitchFamily="50" charset="0"/>
                <a:cs typeface="Arial" panose="020B0604020202020204" pitchFamily="34" charset="0"/>
              </a:rPr>
              <a:t> Trauma 2015.</a:t>
            </a:r>
          </a:p>
        </p:txBody>
      </p:sp>
    </p:spTree>
    <p:extLst>
      <p:ext uri="{BB962C8B-B14F-4D97-AF65-F5344CB8AC3E}">
        <p14:creationId xmlns:p14="http://schemas.microsoft.com/office/powerpoint/2010/main" val="832572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9" presetClass="entr" presetSubtype="1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0" fill="hold"/>
                                        <p:tgtEl>
                                          <p:spTgt spid="17"/>
                                        </p:tgtEl>
                                        <p:attrNameLst>
                                          <p:attrName>ppt_w</p:attrName>
                                        </p:attrNameLst>
                                      </p:cBhvr>
                                      <p:tavLst>
                                        <p:tav tm="0" fmla="#ppt_w*sin(2.5*pi*$)">
                                          <p:val>
                                            <p:fltVal val="0"/>
                                          </p:val>
                                        </p:tav>
                                        <p:tav tm="100000">
                                          <p:val>
                                            <p:fltVal val="1"/>
                                          </p:val>
                                        </p:tav>
                                      </p:tavLst>
                                    </p:anim>
                                    <p:anim calcmode="lin" valueType="num">
                                      <p:cBhvr>
                                        <p:cTn id="40" dur="5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 grpId="0" animBg="1"/>
      <p:bldP spid="4"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olumna1.gif"/>
          <p:cNvPicPr>
            <a:picLocks noChangeAspect="1"/>
          </p:cNvPicPr>
          <p:nvPr/>
        </p:nvPicPr>
        <p:blipFill rotWithShape="1">
          <a:blip r:embed="rId3" cstate="email">
            <a:extLst>
              <a:ext uri="{28A0092B-C50C-407E-A947-70E740481C1C}">
                <a14:useLocalDpi xmlns:a14="http://schemas.microsoft.com/office/drawing/2010/main"/>
              </a:ext>
            </a:extLst>
          </a:blip>
          <a:srcRect l="33849" r="33418"/>
          <a:stretch/>
        </p:blipFill>
        <p:spPr>
          <a:xfrm>
            <a:off x="5848773" y="0"/>
            <a:ext cx="2820494" cy="6600281"/>
          </a:xfrm>
          <a:prstGeom prst="rect">
            <a:avLst/>
          </a:prstGeom>
        </p:spPr>
      </p:pic>
      <p:sp>
        <p:nvSpPr>
          <p:cNvPr id="5" name="CuadroTexto 4"/>
          <p:cNvSpPr txBox="1"/>
          <p:nvPr/>
        </p:nvSpPr>
        <p:spPr>
          <a:xfrm>
            <a:off x="8661336" y="506033"/>
            <a:ext cx="2233304" cy="1354217"/>
          </a:xfrm>
          <a:prstGeom prst="rect">
            <a:avLst/>
          </a:prstGeom>
          <a:noFill/>
        </p:spPr>
        <p:txBody>
          <a:bodyPr wrap="none" rtlCol="0">
            <a:spAutoFit/>
          </a:bodyPr>
          <a:lstStyle/>
          <a:p>
            <a:r>
              <a:rPr lang="es-ES" b="1" dirty="0">
                <a:solidFill>
                  <a:srgbClr val="152B48"/>
                </a:solidFill>
                <a:latin typeface="Montserrat" panose="00000500000000000000" pitchFamily="50" charset="0"/>
              </a:rPr>
              <a:t>Cervical (20-33%</a:t>
            </a:r>
            <a:r>
              <a:rPr lang="es-ES" sz="1600" b="1" dirty="0">
                <a:solidFill>
                  <a:srgbClr val="152B48"/>
                </a:solidFill>
                <a:latin typeface="Montserrat" panose="00000500000000000000" pitchFamily="50" charset="0"/>
              </a:rPr>
              <a:t>)</a:t>
            </a:r>
          </a:p>
          <a:p>
            <a:pPr marL="742950" lvl="1" indent="-285750">
              <a:buFont typeface="Arial" panose="020B0604020202020204" pitchFamily="34" charset="0"/>
              <a:buChar char="•"/>
            </a:pPr>
            <a:endParaRPr lang="es-ES" sz="1600" b="1" dirty="0">
              <a:solidFill>
                <a:srgbClr val="152B48"/>
              </a:solidFill>
              <a:latin typeface="Montserrat" panose="00000500000000000000" pitchFamily="50" charset="0"/>
            </a:endParaRPr>
          </a:p>
          <a:p>
            <a:pPr marL="742950" lvl="1" indent="-285750">
              <a:buFont typeface="Arial" panose="020B0604020202020204" pitchFamily="34" charset="0"/>
              <a:buChar char="•"/>
            </a:pPr>
            <a:r>
              <a:rPr lang="es-ES" sz="1600" b="1" dirty="0">
                <a:solidFill>
                  <a:srgbClr val="152B48"/>
                </a:solidFill>
                <a:latin typeface="Montserrat" panose="00000500000000000000" pitchFamily="50" charset="0"/>
              </a:rPr>
              <a:t>CO-</a:t>
            </a:r>
            <a:r>
              <a:rPr lang="es-ES" sz="1600" b="1" dirty="0" err="1">
                <a:solidFill>
                  <a:srgbClr val="152B48"/>
                </a:solidFill>
                <a:latin typeface="Montserrat" panose="00000500000000000000" pitchFamily="50" charset="0"/>
              </a:rPr>
              <a:t>C2</a:t>
            </a:r>
            <a:r>
              <a:rPr lang="es-ES" sz="1600" b="1" dirty="0">
                <a:solidFill>
                  <a:srgbClr val="152B48"/>
                </a:solidFill>
                <a:latin typeface="Montserrat" panose="00000500000000000000" pitchFamily="50" charset="0"/>
              </a:rPr>
              <a:t>: 20%</a:t>
            </a:r>
          </a:p>
          <a:p>
            <a:pPr marL="742950" lvl="1" indent="-285750">
              <a:buFont typeface="Arial" panose="020B0604020202020204" pitchFamily="34" charset="0"/>
              <a:buChar char="•"/>
            </a:pPr>
            <a:endParaRPr lang="es-ES" sz="1600" b="1" dirty="0">
              <a:solidFill>
                <a:srgbClr val="152B48"/>
              </a:solidFill>
              <a:latin typeface="Montserrat" panose="00000500000000000000" pitchFamily="50" charset="0"/>
            </a:endParaRPr>
          </a:p>
          <a:p>
            <a:pPr marL="742950" lvl="1" indent="-285750">
              <a:buFont typeface="Arial" panose="020B0604020202020204" pitchFamily="34" charset="0"/>
              <a:buChar char="•"/>
            </a:pPr>
            <a:r>
              <a:rPr lang="es-ES" sz="1600" b="1" dirty="0" err="1">
                <a:solidFill>
                  <a:srgbClr val="152B48"/>
                </a:solidFill>
                <a:latin typeface="Montserrat" panose="00000500000000000000" pitchFamily="50" charset="0"/>
              </a:rPr>
              <a:t>C3-C7</a:t>
            </a:r>
            <a:r>
              <a:rPr lang="es-ES" sz="1600" b="1" dirty="0">
                <a:solidFill>
                  <a:srgbClr val="152B48"/>
                </a:solidFill>
                <a:latin typeface="Montserrat" panose="00000500000000000000" pitchFamily="50" charset="0"/>
              </a:rPr>
              <a:t>: 80%</a:t>
            </a:r>
          </a:p>
        </p:txBody>
      </p:sp>
      <p:sp>
        <p:nvSpPr>
          <p:cNvPr id="7" name="CuadroTexto 6"/>
          <p:cNvSpPr txBox="1"/>
          <p:nvPr/>
        </p:nvSpPr>
        <p:spPr>
          <a:xfrm>
            <a:off x="8916730" y="3736457"/>
            <a:ext cx="2401107" cy="1846659"/>
          </a:xfrm>
          <a:prstGeom prst="rect">
            <a:avLst/>
          </a:prstGeom>
          <a:noFill/>
        </p:spPr>
        <p:txBody>
          <a:bodyPr wrap="none" rtlCol="0">
            <a:spAutoFit/>
          </a:bodyPr>
          <a:lstStyle/>
          <a:p>
            <a:r>
              <a:rPr lang="es-ES" b="1" dirty="0">
                <a:solidFill>
                  <a:srgbClr val="152B48"/>
                </a:solidFill>
                <a:latin typeface="Montserrat" panose="00000500000000000000" pitchFamily="50" charset="0"/>
              </a:rPr>
              <a:t>Toracolumbar (67-80%)</a:t>
            </a:r>
          </a:p>
          <a:p>
            <a:pPr marL="742950" lvl="1" indent="-285750">
              <a:buFont typeface="Arial" panose="020B0604020202020204" pitchFamily="34" charset="0"/>
              <a:buChar char="•"/>
            </a:pPr>
            <a:endParaRPr lang="es-ES" sz="1600" b="1" dirty="0">
              <a:solidFill>
                <a:srgbClr val="152B48"/>
              </a:solidFill>
              <a:latin typeface="Montserrat" panose="00000500000000000000" pitchFamily="50" charset="0"/>
            </a:endParaRPr>
          </a:p>
          <a:p>
            <a:pPr marL="742950" lvl="1" indent="-285750">
              <a:buFont typeface="Arial" panose="020B0604020202020204" pitchFamily="34" charset="0"/>
              <a:buChar char="•"/>
            </a:pPr>
            <a:r>
              <a:rPr lang="es-ES" sz="1600" b="1" dirty="0" err="1">
                <a:solidFill>
                  <a:srgbClr val="152B48"/>
                </a:solidFill>
                <a:latin typeface="Montserrat" panose="00000500000000000000" pitchFamily="50" charset="0"/>
              </a:rPr>
              <a:t>T1-T10</a:t>
            </a:r>
            <a:r>
              <a:rPr lang="es-ES" sz="1600" b="1" dirty="0">
                <a:solidFill>
                  <a:srgbClr val="152B48"/>
                </a:solidFill>
                <a:latin typeface="Montserrat" panose="00000500000000000000" pitchFamily="50" charset="0"/>
              </a:rPr>
              <a:t>: 18-40%</a:t>
            </a:r>
          </a:p>
          <a:p>
            <a:pPr marL="742950" lvl="1" indent="-285750">
              <a:buFont typeface="Arial" panose="020B0604020202020204" pitchFamily="34" charset="0"/>
              <a:buChar char="•"/>
            </a:pPr>
            <a:endParaRPr lang="es-ES" sz="1600" b="1" dirty="0">
              <a:solidFill>
                <a:srgbClr val="152B48"/>
              </a:solidFill>
              <a:latin typeface="Montserrat" panose="00000500000000000000" pitchFamily="50" charset="0"/>
            </a:endParaRPr>
          </a:p>
          <a:p>
            <a:pPr marL="742950" lvl="1" indent="-285750">
              <a:buFont typeface="Arial" panose="020B0604020202020204" pitchFamily="34" charset="0"/>
              <a:buChar char="•"/>
            </a:pPr>
            <a:r>
              <a:rPr lang="es-ES" sz="1600" b="1" dirty="0" err="1">
                <a:solidFill>
                  <a:srgbClr val="152B48"/>
                </a:solidFill>
                <a:latin typeface="Montserrat" panose="00000500000000000000" pitchFamily="50" charset="0"/>
              </a:rPr>
              <a:t>T11-L2</a:t>
            </a:r>
            <a:r>
              <a:rPr lang="es-ES" sz="1600" b="1" dirty="0">
                <a:solidFill>
                  <a:srgbClr val="152B48"/>
                </a:solidFill>
                <a:latin typeface="Montserrat" panose="00000500000000000000" pitchFamily="50" charset="0"/>
              </a:rPr>
              <a:t>: 50-74%</a:t>
            </a:r>
          </a:p>
          <a:p>
            <a:pPr marL="742950" lvl="1" indent="-285750">
              <a:buFont typeface="Arial" panose="020B0604020202020204" pitchFamily="34" charset="0"/>
              <a:buChar char="•"/>
            </a:pPr>
            <a:endParaRPr lang="es-ES" sz="1600" b="1" dirty="0">
              <a:solidFill>
                <a:srgbClr val="152B48"/>
              </a:solidFill>
              <a:latin typeface="Montserrat" panose="00000500000000000000" pitchFamily="50" charset="0"/>
            </a:endParaRPr>
          </a:p>
          <a:p>
            <a:pPr marL="742950" lvl="1" indent="-285750">
              <a:buFont typeface="Arial" panose="020B0604020202020204" pitchFamily="34" charset="0"/>
              <a:buChar char="•"/>
            </a:pPr>
            <a:r>
              <a:rPr lang="es-ES" sz="1600" b="1" dirty="0" err="1">
                <a:solidFill>
                  <a:srgbClr val="152B48"/>
                </a:solidFill>
                <a:latin typeface="Montserrat" panose="00000500000000000000" pitchFamily="50" charset="0"/>
              </a:rPr>
              <a:t>L3-L5</a:t>
            </a:r>
            <a:r>
              <a:rPr lang="es-ES" sz="1600" b="1" dirty="0">
                <a:solidFill>
                  <a:srgbClr val="152B48"/>
                </a:solidFill>
                <a:latin typeface="Montserrat" panose="00000500000000000000" pitchFamily="50" charset="0"/>
              </a:rPr>
              <a:t>: 10-14%</a:t>
            </a:r>
          </a:p>
        </p:txBody>
      </p:sp>
      <p:cxnSp>
        <p:nvCxnSpPr>
          <p:cNvPr id="9" name="Conector recto de flecha 8"/>
          <p:cNvCxnSpPr/>
          <p:nvPr/>
        </p:nvCxnSpPr>
        <p:spPr>
          <a:xfrm>
            <a:off x="7308553" y="960272"/>
            <a:ext cx="1360714" cy="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10" name="Conector recto de flecha 9"/>
          <p:cNvCxnSpPr/>
          <p:nvPr/>
        </p:nvCxnSpPr>
        <p:spPr>
          <a:xfrm>
            <a:off x="7556016" y="3956689"/>
            <a:ext cx="1360714" cy="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2" name="Rectángulo 1"/>
          <p:cNvSpPr/>
          <p:nvPr/>
        </p:nvSpPr>
        <p:spPr>
          <a:xfrm>
            <a:off x="2118037" y="1813173"/>
            <a:ext cx="4230594" cy="923330"/>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txBody>
          <a:bodyPr wrap="square">
            <a:spAutoFit/>
          </a:bodyPr>
          <a:lstStyle/>
          <a:p>
            <a:pPr marL="285750" indent="-285750">
              <a:buFont typeface="Wingdings" panose="05000000000000000000" pitchFamily="2" charset="2"/>
              <a:buChar char="v"/>
            </a:pPr>
            <a:r>
              <a:rPr lang="es-CO" b="1" dirty="0">
                <a:solidFill>
                  <a:schemeClr val="bg1"/>
                </a:solidFill>
              </a:rPr>
              <a:t>5% </a:t>
            </a:r>
            <a:r>
              <a:rPr lang="es-CO" b="1" dirty="0" err="1">
                <a:solidFill>
                  <a:schemeClr val="bg1"/>
                </a:solidFill>
              </a:rPr>
              <a:t>TEC</a:t>
            </a:r>
            <a:r>
              <a:rPr lang="es-CO" b="1" dirty="0">
                <a:solidFill>
                  <a:schemeClr val="bg1"/>
                </a:solidFill>
              </a:rPr>
              <a:t> tienen asociado </a:t>
            </a:r>
            <a:r>
              <a:rPr lang="es-CO" b="1" dirty="0" err="1">
                <a:solidFill>
                  <a:schemeClr val="bg1"/>
                </a:solidFill>
              </a:rPr>
              <a:t>TRM</a:t>
            </a:r>
            <a:r>
              <a:rPr lang="es-CO" b="1" dirty="0">
                <a:solidFill>
                  <a:schemeClr val="bg1"/>
                </a:solidFill>
              </a:rPr>
              <a:t>.</a:t>
            </a:r>
          </a:p>
          <a:p>
            <a:pPr marL="285750" indent="-285750">
              <a:buFont typeface="Wingdings" panose="05000000000000000000" pitchFamily="2" charset="2"/>
              <a:buChar char="v"/>
            </a:pPr>
            <a:endParaRPr lang="es-CO" b="1" dirty="0">
              <a:solidFill>
                <a:schemeClr val="bg1"/>
              </a:solidFill>
            </a:endParaRPr>
          </a:p>
          <a:p>
            <a:pPr marL="285750" indent="-285750">
              <a:buFont typeface="Wingdings" panose="05000000000000000000" pitchFamily="2" charset="2"/>
              <a:buChar char="v"/>
            </a:pPr>
            <a:r>
              <a:rPr lang="es-CO" b="1" dirty="0">
                <a:solidFill>
                  <a:schemeClr val="bg1"/>
                </a:solidFill>
              </a:rPr>
              <a:t>25% </a:t>
            </a:r>
            <a:r>
              <a:rPr lang="es-CO" b="1" dirty="0" err="1">
                <a:solidFill>
                  <a:schemeClr val="bg1"/>
                </a:solidFill>
              </a:rPr>
              <a:t>TRM</a:t>
            </a:r>
            <a:r>
              <a:rPr lang="es-CO" b="1" dirty="0">
                <a:solidFill>
                  <a:schemeClr val="bg1"/>
                </a:solidFill>
              </a:rPr>
              <a:t> tiene asociado </a:t>
            </a:r>
            <a:r>
              <a:rPr lang="es-CO" b="1" dirty="0" err="1">
                <a:solidFill>
                  <a:schemeClr val="bg1"/>
                </a:solidFill>
              </a:rPr>
              <a:t>TEC</a:t>
            </a:r>
            <a:r>
              <a:rPr lang="es-CO" b="1" dirty="0">
                <a:solidFill>
                  <a:schemeClr val="bg1"/>
                </a:solidFill>
              </a:rPr>
              <a:t> leve.</a:t>
            </a:r>
          </a:p>
        </p:txBody>
      </p:sp>
      <p:sp>
        <p:nvSpPr>
          <p:cNvPr id="17" name="Título 1"/>
          <p:cNvSpPr txBox="1">
            <a:spLocks/>
          </p:cNvSpPr>
          <p:nvPr/>
        </p:nvSpPr>
        <p:spPr>
          <a:xfrm>
            <a:off x="565151" y="497774"/>
            <a:ext cx="5530849" cy="5415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3200" b="1" dirty="0">
                <a:solidFill>
                  <a:srgbClr val="06AEAA"/>
                </a:solidFill>
                <a:latin typeface="Montserrat" panose="00000500000000000000" pitchFamily="50" charset="0"/>
              </a:rPr>
              <a:t>Trauma raquimedular</a:t>
            </a:r>
          </a:p>
        </p:txBody>
      </p:sp>
      <p:sp>
        <p:nvSpPr>
          <p:cNvPr id="24" name="CuadroTexto 23">
            <a:extLst>
              <a:ext uri="{FF2B5EF4-FFF2-40B4-BE49-F238E27FC236}">
                <a16:creationId xmlns:a16="http://schemas.microsoft.com/office/drawing/2014/main" id="{60A8B20E-1282-4CD1-9FAB-D301BD0721C4}"/>
              </a:ext>
            </a:extLst>
          </p:cNvPr>
          <p:cNvSpPr txBox="1"/>
          <p:nvPr/>
        </p:nvSpPr>
        <p:spPr>
          <a:xfrm>
            <a:off x="5693771" y="6260699"/>
            <a:ext cx="8168434" cy="338554"/>
          </a:xfrm>
          <a:prstGeom prst="rect">
            <a:avLst/>
          </a:prstGeom>
          <a:noFill/>
        </p:spPr>
        <p:txBody>
          <a:bodyPr wrap="square" rtlCol="0">
            <a:spAutoFit/>
          </a:bodyPr>
          <a:lstStyle/>
          <a:p>
            <a:pPr algn="ctr"/>
            <a:r>
              <a:rPr lang="es-ES" sz="800" dirty="0" err="1">
                <a:latin typeface="Montserrat" panose="00000500000000000000" pitchFamily="50" charset="0"/>
                <a:cs typeface="Arial" panose="020B0604020202020204" pitchFamily="34" charset="0"/>
              </a:rPr>
              <a:t>The</a:t>
            </a:r>
            <a:r>
              <a:rPr lang="es-ES" sz="800" dirty="0">
                <a:latin typeface="Montserrat" panose="00000500000000000000" pitchFamily="50" charset="0"/>
                <a:cs typeface="Arial" panose="020B0604020202020204" pitchFamily="34" charset="0"/>
              </a:rPr>
              <a:t> </a:t>
            </a:r>
            <a:r>
              <a:rPr lang="es-ES" sz="800" dirty="0" err="1">
                <a:latin typeface="Montserrat" panose="00000500000000000000" pitchFamily="50" charset="0"/>
                <a:cs typeface="Arial" panose="020B0604020202020204" pitchFamily="34" charset="0"/>
              </a:rPr>
              <a:t>Committee</a:t>
            </a:r>
            <a:r>
              <a:rPr lang="es-ES" sz="800" dirty="0">
                <a:latin typeface="Montserrat" panose="00000500000000000000" pitchFamily="50" charset="0"/>
                <a:cs typeface="Arial" panose="020B0604020202020204" pitchFamily="34" charset="0"/>
              </a:rPr>
              <a:t> </a:t>
            </a:r>
            <a:r>
              <a:rPr lang="es-ES" sz="800" dirty="0" err="1">
                <a:latin typeface="Montserrat" panose="00000500000000000000" pitchFamily="50" charset="0"/>
                <a:cs typeface="Arial" panose="020B0604020202020204" pitchFamily="34" charset="0"/>
              </a:rPr>
              <a:t>On</a:t>
            </a:r>
            <a:r>
              <a:rPr lang="es-ES" sz="800" dirty="0">
                <a:latin typeface="Montserrat" panose="00000500000000000000" pitchFamily="50" charset="0"/>
                <a:cs typeface="Arial" panose="020B0604020202020204" pitchFamily="34" charset="0"/>
              </a:rPr>
              <a:t> Trauma. (2018). </a:t>
            </a:r>
            <a:r>
              <a:rPr lang="es-ES" sz="800" i="1" dirty="0">
                <a:latin typeface="Montserrat" panose="00000500000000000000" pitchFamily="50" charset="0"/>
                <a:cs typeface="Arial" panose="020B0604020202020204" pitchFamily="34" charset="0"/>
              </a:rPr>
              <a:t>ATLS: </a:t>
            </a:r>
            <a:r>
              <a:rPr lang="es-ES" sz="800" i="1" dirty="0" err="1">
                <a:latin typeface="Montserrat" panose="00000500000000000000" pitchFamily="50" charset="0"/>
                <a:cs typeface="Arial" panose="020B0604020202020204" pitchFamily="34" charset="0"/>
              </a:rPr>
              <a:t>Advanced</a:t>
            </a:r>
            <a:r>
              <a:rPr lang="es-ES" sz="800" i="1" dirty="0">
                <a:latin typeface="Montserrat" panose="00000500000000000000" pitchFamily="50" charset="0"/>
                <a:cs typeface="Arial" panose="020B0604020202020204" pitchFamily="34" charset="0"/>
              </a:rPr>
              <a:t> Trauma </a:t>
            </a:r>
            <a:r>
              <a:rPr lang="es-ES" sz="800" i="1" dirty="0" err="1">
                <a:latin typeface="Montserrat" panose="00000500000000000000" pitchFamily="50" charset="0"/>
                <a:cs typeface="Arial" panose="020B0604020202020204" pitchFamily="34" charset="0"/>
              </a:rPr>
              <a:t>Life</a:t>
            </a:r>
            <a:r>
              <a:rPr lang="es-ES" sz="800" i="1" dirty="0">
                <a:latin typeface="Montserrat" panose="00000500000000000000" pitchFamily="50" charset="0"/>
                <a:cs typeface="Arial" panose="020B0604020202020204" pitchFamily="34" charset="0"/>
              </a:rPr>
              <a:t> </a:t>
            </a:r>
            <a:r>
              <a:rPr lang="es-ES" sz="800" i="1" dirty="0" err="1">
                <a:latin typeface="Montserrat" panose="00000500000000000000" pitchFamily="50" charset="0"/>
                <a:cs typeface="Arial" panose="020B0604020202020204" pitchFamily="34" charset="0"/>
              </a:rPr>
              <a:t>Support</a:t>
            </a:r>
            <a:r>
              <a:rPr lang="es-ES" sz="800" dirty="0">
                <a:latin typeface="Montserrat" panose="00000500000000000000" pitchFamily="50" charset="0"/>
                <a:cs typeface="Arial" panose="020B0604020202020204" pitchFamily="34" charset="0"/>
              </a:rPr>
              <a:t> (10 </a:t>
            </a:r>
            <a:r>
              <a:rPr lang="es-ES" sz="800" dirty="0" err="1">
                <a:latin typeface="Montserrat" panose="00000500000000000000" pitchFamily="50" charset="0"/>
                <a:cs typeface="Arial" panose="020B0604020202020204" pitchFamily="34" charset="0"/>
              </a:rPr>
              <a:t>ed</a:t>
            </a:r>
            <a:r>
              <a:rPr lang="es-ES" sz="800" dirty="0">
                <a:latin typeface="Montserrat" panose="00000500000000000000" pitchFamily="50" charset="0"/>
                <a:cs typeface="Arial" panose="020B0604020202020204" pitchFamily="34" charset="0"/>
              </a:rPr>
              <a:t>).</a:t>
            </a:r>
          </a:p>
          <a:p>
            <a:pPr algn="ctr"/>
            <a:r>
              <a:rPr lang="es-ES" sz="800" dirty="0" err="1">
                <a:latin typeface="Montserrat" panose="00000500000000000000" pitchFamily="50" charset="0"/>
                <a:cs typeface="Arial" panose="020B0604020202020204" pitchFamily="34" charset="0"/>
              </a:rPr>
              <a:t>Blauth</a:t>
            </a:r>
            <a:r>
              <a:rPr lang="es-ES" sz="800" dirty="0">
                <a:latin typeface="Montserrat" panose="00000500000000000000" pitchFamily="50" charset="0"/>
                <a:cs typeface="Arial" panose="020B0604020202020204" pitchFamily="34" charset="0"/>
              </a:rPr>
              <a:t> M. </a:t>
            </a:r>
            <a:r>
              <a:rPr lang="es-ES" sz="800" dirty="0" err="1">
                <a:latin typeface="Montserrat" panose="00000500000000000000" pitchFamily="50" charset="0"/>
                <a:cs typeface="Arial" panose="020B0604020202020204" pitchFamily="34" charset="0"/>
              </a:rPr>
              <a:t>Spinal</a:t>
            </a:r>
            <a:r>
              <a:rPr lang="es-ES" sz="800" dirty="0">
                <a:latin typeface="Montserrat" panose="00000500000000000000" pitchFamily="50" charset="0"/>
                <a:cs typeface="Arial" panose="020B0604020202020204" pitchFamily="34" charset="0"/>
              </a:rPr>
              <a:t> Trauma. </a:t>
            </a:r>
            <a:r>
              <a:rPr lang="es-ES" sz="800" dirty="0" err="1">
                <a:latin typeface="Montserrat" panose="00000500000000000000" pitchFamily="50" charset="0"/>
                <a:cs typeface="Arial" panose="020B0604020202020204" pitchFamily="34" charset="0"/>
              </a:rPr>
              <a:t>AOSpine</a:t>
            </a:r>
            <a:r>
              <a:rPr lang="es-ES" sz="800" dirty="0">
                <a:latin typeface="Montserrat" panose="00000500000000000000" pitchFamily="50" charset="0"/>
                <a:cs typeface="Arial" panose="020B0604020202020204" pitchFamily="34" charset="0"/>
              </a:rPr>
              <a:t> Manual-</a:t>
            </a:r>
            <a:r>
              <a:rPr lang="es-ES" sz="800" dirty="0" err="1">
                <a:latin typeface="Montserrat" panose="00000500000000000000" pitchFamily="50" charset="0"/>
                <a:cs typeface="Arial" panose="020B0604020202020204" pitchFamily="34" charset="0"/>
              </a:rPr>
              <a:t>Clinical</a:t>
            </a:r>
            <a:r>
              <a:rPr lang="es-ES" sz="800" dirty="0">
                <a:latin typeface="Montserrat" panose="00000500000000000000" pitchFamily="50" charset="0"/>
                <a:cs typeface="Arial" panose="020B0604020202020204" pitchFamily="34" charset="0"/>
              </a:rPr>
              <a:t> </a:t>
            </a:r>
            <a:r>
              <a:rPr lang="es-ES" sz="800" dirty="0" err="1">
                <a:latin typeface="Montserrat" panose="00000500000000000000" pitchFamily="50" charset="0"/>
                <a:cs typeface="Arial" panose="020B0604020202020204" pitchFamily="34" charset="0"/>
              </a:rPr>
              <a:t>Applications</a:t>
            </a:r>
            <a:r>
              <a:rPr lang="es-ES" sz="800" dirty="0">
                <a:latin typeface="Montserrat" panose="00000500000000000000" pitchFamily="50" charset="0"/>
                <a:cs typeface="Arial" panose="020B0604020202020204" pitchFamily="34" charset="0"/>
              </a:rPr>
              <a:t>.</a:t>
            </a:r>
            <a:endParaRPr lang="es-CO" sz="800" dirty="0">
              <a:latin typeface="Montserrat" panose="00000500000000000000" pitchFamily="50" charset="0"/>
              <a:cs typeface="Arial" panose="020B0604020202020204" pitchFamily="34" charset="0"/>
            </a:endParaRPr>
          </a:p>
        </p:txBody>
      </p:sp>
      <p:pic>
        <p:nvPicPr>
          <p:cNvPr id="25" name="Imagen 2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3480" y="1435313"/>
            <a:ext cx="1241872" cy="2521376"/>
          </a:xfrm>
          <a:prstGeom prst="rect">
            <a:avLst/>
          </a:prstGeom>
        </p:spPr>
      </p:pic>
    </p:spTree>
    <p:extLst>
      <p:ext uri="{BB962C8B-B14F-4D97-AF65-F5344CB8AC3E}">
        <p14:creationId xmlns:p14="http://schemas.microsoft.com/office/powerpoint/2010/main" val="3695348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7501122" y="1956414"/>
            <a:ext cx="3577536" cy="3326265"/>
          </a:xfrm>
          <a:noFill/>
        </p:spPr>
      </p:pic>
      <p:sp>
        <p:nvSpPr>
          <p:cNvPr id="9" name="Rectángulo 8"/>
          <p:cNvSpPr/>
          <p:nvPr/>
        </p:nvSpPr>
        <p:spPr>
          <a:xfrm>
            <a:off x="9062894" y="1206000"/>
            <a:ext cx="2694969" cy="230832"/>
          </a:xfrm>
          <a:prstGeom prst="rect">
            <a:avLst/>
          </a:prstGeom>
        </p:spPr>
        <p:txBody>
          <a:bodyPr wrap="none">
            <a:spAutoFit/>
          </a:bodyPr>
          <a:lstStyle/>
          <a:p>
            <a:r>
              <a:rPr lang="es-CO" sz="900" dirty="0">
                <a:latin typeface="Montserrat" panose="00000500000000000000" pitchFamily="50" charset="0"/>
              </a:rPr>
              <a:t>Tomado de: https://www2.aofoundation.org</a:t>
            </a:r>
          </a:p>
        </p:txBody>
      </p:sp>
      <p:pic>
        <p:nvPicPr>
          <p:cNvPr id="13" name="Imagen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48752" y="2051360"/>
            <a:ext cx="2160241" cy="3347923"/>
          </a:xfrm>
          <a:prstGeom prst="rect">
            <a:avLst/>
          </a:prstGeom>
        </p:spPr>
      </p:pic>
      <p:pic>
        <p:nvPicPr>
          <p:cNvPr id="14" name="Imagen 1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55899" y="1485464"/>
            <a:ext cx="5701964" cy="4549190"/>
          </a:xfrm>
          <a:prstGeom prst="rect">
            <a:avLst/>
          </a:prstGeom>
        </p:spPr>
      </p:pic>
      <p:sp>
        <p:nvSpPr>
          <p:cNvPr id="3" name="Rectángulo 2"/>
          <p:cNvSpPr/>
          <p:nvPr/>
        </p:nvSpPr>
        <p:spPr>
          <a:xfrm>
            <a:off x="548082" y="1485464"/>
            <a:ext cx="5368668" cy="1997919"/>
          </a:xfrm>
          <a:prstGeom prst="rect">
            <a:avLst/>
          </a:prstGeom>
          <a:solidFill>
            <a:srgbClr val="06AEAA"/>
          </a:solidFill>
          <a:ln>
            <a:noFill/>
          </a:ln>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wrap="square">
            <a:spAutoFit/>
          </a:bodyPr>
          <a:lstStyle/>
          <a:p>
            <a:pPr marL="214313" indent="-214313" algn="just">
              <a:lnSpc>
                <a:spcPct val="150000"/>
              </a:lnSpc>
              <a:buFont typeface="Wingdings" panose="05000000000000000000" pitchFamily="2" charset="2"/>
              <a:buChar char="ü"/>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s-ES" sz="1400" dirty="0">
                <a:solidFill>
                  <a:schemeClr val="bg1"/>
                </a:solidFill>
                <a:latin typeface="Montserrat" panose="00000500000000000000" pitchFamily="50" charset="0"/>
                <a:ea typeface="Times New Roman" panose="02020603050405020304" pitchFamily="18" charset="0"/>
                <a:cs typeface="Times New Roman" panose="02020603050405020304" pitchFamily="18" charset="0"/>
              </a:rPr>
              <a:t>Fracturas de las apófisis transversas y/o espinosas, sin extensión en el cuerpo vertebral. </a:t>
            </a:r>
            <a:endParaRPr lang="es-CO" sz="1400" dirty="0">
              <a:solidFill>
                <a:schemeClr val="bg1"/>
              </a:solidFill>
              <a:latin typeface="Montserrat" panose="00000500000000000000" pitchFamily="50" charset="0"/>
              <a:ea typeface="Calibri" panose="020F0502020204030204" pitchFamily="34" charset="0"/>
              <a:cs typeface="Times New Roman" panose="02020603050405020304" pitchFamily="18" charset="0"/>
            </a:endParaRPr>
          </a:p>
          <a:p>
            <a:pPr marL="214313" indent="-214313" algn="just">
              <a:lnSpc>
                <a:spcPct val="150000"/>
              </a:lnSpc>
              <a:buFont typeface="Wingdings" panose="05000000000000000000" pitchFamily="2" charset="2"/>
              <a:buChar char="ü"/>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endParaRPr lang="es-CO" sz="1400" dirty="0">
              <a:solidFill>
                <a:schemeClr val="bg1"/>
              </a:solidFill>
              <a:latin typeface="Montserrat" panose="00000500000000000000" pitchFamily="50" charset="0"/>
              <a:ea typeface="Calibri" panose="020F0502020204030204" pitchFamily="34" charset="0"/>
              <a:cs typeface="Times New Roman" panose="02020603050405020304" pitchFamily="18" charset="0"/>
            </a:endParaRPr>
          </a:p>
          <a:p>
            <a:pPr marL="214313" indent="-214313" algn="just">
              <a:lnSpc>
                <a:spcPct val="150000"/>
              </a:lnSpc>
              <a:buFont typeface="Wingdings" panose="05000000000000000000" pitchFamily="2" charset="2"/>
              <a:buChar char="ü"/>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s-ES" sz="1400" dirty="0">
                <a:solidFill>
                  <a:schemeClr val="bg1"/>
                </a:solidFill>
                <a:latin typeface="Montserrat" panose="00000500000000000000" pitchFamily="50" charset="0"/>
                <a:ea typeface="Times New Roman" panose="02020603050405020304" pitchFamily="18" charset="0"/>
                <a:cs typeface="Times New Roman" panose="02020603050405020304" pitchFamily="18" charset="0"/>
              </a:rPr>
              <a:t>La inestabilidad mecánica y el déficit neurológico no es común.</a:t>
            </a:r>
            <a:endParaRPr lang="es-CO" sz="1400" dirty="0">
              <a:solidFill>
                <a:schemeClr val="bg1"/>
              </a:solidFill>
              <a:latin typeface="Montserrat" panose="00000500000000000000" pitchFamily="50" charset="0"/>
              <a:ea typeface="Calibri" panose="020F0502020204030204" pitchFamily="34" charset="0"/>
              <a:cs typeface="Times New Roman" panose="02020603050405020304" pitchFamily="18" charset="0"/>
            </a:endParaRPr>
          </a:p>
          <a:p>
            <a:pPr algn="just">
              <a:lnSpc>
                <a:spcPct val="150000"/>
              </a:lnSpc>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endParaRPr lang="es-CO" sz="1400" dirty="0">
              <a:solidFill>
                <a:schemeClr val="bg1"/>
              </a:solidFill>
              <a:latin typeface="Montserrat" panose="00000500000000000000" pitchFamily="50" charset="0"/>
              <a:ea typeface="Calibri" panose="020F0502020204030204" pitchFamily="34" charset="0"/>
              <a:cs typeface="Times New Roman" panose="02020603050405020304" pitchFamily="18" charset="0"/>
            </a:endParaRPr>
          </a:p>
          <a:p>
            <a:pPr marL="214313" indent="-214313" algn="just">
              <a:lnSpc>
                <a:spcPct val="150000"/>
              </a:lnSpc>
              <a:buFont typeface="Wingdings" panose="05000000000000000000" pitchFamily="2" charset="2"/>
              <a:buChar char="ü"/>
            </a:pPr>
            <a:r>
              <a:rPr lang="es-CO" sz="1400" dirty="0">
                <a:solidFill>
                  <a:schemeClr val="bg1"/>
                </a:solidFill>
                <a:latin typeface="Montserrat" panose="00000500000000000000" pitchFamily="50" charset="0"/>
                <a:ea typeface="HelveticaNeueLTStd-LtCn"/>
                <a:cs typeface="Times New Roman" panose="02020603050405020304" pitchFamily="18" charset="0"/>
              </a:rPr>
              <a:t>Tratamiento: </a:t>
            </a:r>
            <a:r>
              <a:rPr lang="es-CO" sz="1400" b="1" dirty="0">
                <a:solidFill>
                  <a:schemeClr val="bg1"/>
                </a:solidFill>
                <a:latin typeface="Montserrat" panose="00000500000000000000" pitchFamily="50" charset="0"/>
                <a:ea typeface="HelveticaNeueLTStd-LtCn"/>
                <a:cs typeface="Times New Roman" panose="02020603050405020304" pitchFamily="18" charset="0"/>
              </a:rPr>
              <a:t>analgesia.</a:t>
            </a:r>
            <a:endParaRPr lang="es-CO" sz="1400" b="1" dirty="0">
              <a:solidFill>
                <a:schemeClr val="bg1"/>
              </a:solidFill>
              <a:latin typeface="Montserrat" panose="00000500000000000000" pitchFamily="50" charset="0"/>
              <a:ea typeface="Calibri" panose="020F0502020204030204" pitchFamily="34" charset="0"/>
              <a:cs typeface="Times New Roman" panose="02020603050405020304" pitchFamily="18" charset="0"/>
            </a:endParaRPr>
          </a:p>
        </p:txBody>
      </p:sp>
      <p:sp>
        <p:nvSpPr>
          <p:cNvPr id="12" name="Rectángulo 11"/>
          <p:cNvSpPr/>
          <p:nvPr/>
        </p:nvSpPr>
        <p:spPr>
          <a:xfrm>
            <a:off x="3994108" y="787409"/>
            <a:ext cx="3152530" cy="400110"/>
          </a:xfrm>
          <a:prstGeom prst="rect">
            <a:avLst/>
          </a:prstGeom>
        </p:spPr>
        <p:txBody>
          <a:bodyPr wrap="none">
            <a:spAutoFit/>
          </a:bodyPr>
          <a:lstStyle/>
          <a:p>
            <a:r>
              <a:rPr lang="es-CO" sz="2000" b="1" dirty="0">
                <a:solidFill>
                  <a:srgbClr val="002060"/>
                </a:solidFill>
                <a:latin typeface="Montserrat" panose="00000500000000000000" pitchFamily="50" charset="0"/>
              </a:rPr>
              <a:t>Características morfológicas</a:t>
            </a:r>
          </a:p>
        </p:txBody>
      </p:sp>
      <p:sp>
        <p:nvSpPr>
          <p:cNvPr id="10" name="CuadroTexto 9">
            <a:extLst>
              <a:ext uri="{FF2B5EF4-FFF2-40B4-BE49-F238E27FC236}">
                <a16:creationId xmlns:a16="http://schemas.microsoft.com/office/drawing/2014/main" id="{7A7A86FB-D847-4E56-A49A-C50D21117C83}"/>
              </a:ext>
            </a:extLst>
          </p:cNvPr>
          <p:cNvSpPr txBox="1"/>
          <p:nvPr/>
        </p:nvSpPr>
        <p:spPr>
          <a:xfrm>
            <a:off x="5080804" y="6365782"/>
            <a:ext cx="7652154" cy="200055"/>
          </a:xfrm>
          <a:prstGeom prst="rect">
            <a:avLst/>
          </a:prstGeom>
          <a:noFill/>
        </p:spPr>
        <p:txBody>
          <a:bodyPr wrap="square" rtlCol="0">
            <a:spAutoFit/>
          </a:bodyPr>
          <a:lstStyle/>
          <a:p>
            <a:pPr algn="ctr"/>
            <a:r>
              <a:rPr lang="es-CO" sz="700" dirty="0" err="1">
                <a:latin typeface="Montserrat" panose="00000500000000000000" pitchFamily="50" charset="0"/>
                <a:cs typeface="Arial" panose="020B0604020202020204" pitchFamily="34" charset="0"/>
              </a:rPr>
              <a:t>Bellabarba</a:t>
            </a:r>
            <a:r>
              <a:rPr lang="es-CO" sz="700" dirty="0">
                <a:latin typeface="Montserrat" panose="00000500000000000000" pitchFamily="50" charset="0"/>
                <a:cs typeface="Arial" panose="020B0604020202020204" pitchFamily="34" charset="0"/>
              </a:rPr>
              <a:t>, C, </a:t>
            </a:r>
            <a:r>
              <a:rPr lang="es-CO" sz="700" dirty="0" err="1">
                <a:latin typeface="Montserrat" panose="00000500000000000000" pitchFamily="50" charset="0"/>
                <a:cs typeface="Arial" panose="020B0604020202020204" pitchFamily="34" charset="0"/>
              </a:rPr>
              <a:t>Kandziora</a:t>
            </a:r>
            <a:r>
              <a:rPr lang="es-CO" sz="700" dirty="0">
                <a:latin typeface="Montserrat" panose="00000500000000000000" pitchFamily="50" charset="0"/>
                <a:cs typeface="Arial" panose="020B0604020202020204" pitchFamily="34" charset="0"/>
              </a:rPr>
              <a:t> F, LR </a:t>
            </a:r>
            <a:r>
              <a:rPr lang="es-CO" sz="700" dirty="0" err="1">
                <a:latin typeface="Montserrat" panose="00000500000000000000" pitchFamily="50" charset="0"/>
                <a:cs typeface="Arial" panose="020B0604020202020204" pitchFamily="34" charset="0"/>
              </a:rPr>
              <a:t>Vialle</a:t>
            </a:r>
            <a:r>
              <a:rPr lang="es-CO" sz="700" dirty="0">
                <a:latin typeface="Montserrat" panose="00000500000000000000" pitchFamily="50" charset="0"/>
                <a:cs typeface="Arial" panose="020B0604020202020204" pitchFamily="34" charset="0"/>
              </a:rPr>
              <a:t>. </a:t>
            </a:r>
            <a:r>
              <a:rPr lang="es-CO" sz="700" dirty="0" err="1">
                <a:latin typeface="Montserrat" panose="00000500000000000000" pitchFamily="50" charset="0"/>
                <a:cs typeface="Arial" panose="020B0604020202020204" pitchFamily="34" charset="0"/>
              </a:rPr>
              <a:t>AOSpine</a:t>
            </a:r>
            <a:r>
              <a:rPr lang="es-CO" sz="700" dirty="0">
                <a:latin typeface="Montserrat" panose="00000500000000000000" pitchFamily="50" charset="0"/>
                <a:cs typeface="Arial" panose="020B0604020202020204" pitchFamily="34" charset="0"/>
              </a:rPr>
              <a:t> Masters Series, Volumen 6: </a:t>
            </a:r>
            <a:r>
              <a:rPr lang="es-CO" sz="700" dirty="0" err="1">
                <a:latin typeface="Montserrat" panose="00000500000000000000" pitchFamily="50" charset="0"/>
                <a:cs typeface="Arial" panose="020B0604020202020204" pitchFamily="34" charset="0"/>
              </a:rPr>
              <a:t>Thoracolumbar</a:t>
            </a:r>
            <a:r>
              <a:rPr lang="es-CO" sz="700" dirty="0">
                <a:latin typeface="Montserrat" panose="00000500000000000000" pitchFamily="50" charset="0"/>
                <a:cs typeface="Arial" panose="020B0604020202020204" pitchFamily="34" charset="0"/>
              </a:rPr>
              <a:t> </a:t>
            </a:r>
            <a:r>
              <a:rPr lang="es-CO" sz="700" dirty="0" err="1">
                <a:latin typeface="Montserrat" panose="00000500000000000000" pitchFamily="50" charset="0"/>
                <a:cs typeface="Arial" panose="020B0604020202020204" pitchFamily="34" charset="0"/>
              </a:rPr>
              <a:t>Spine</a:t>
            </a:r>
            <a:r>
              <a:rPr lang="es-CO" sz="700" dirty="0">
                <a:latin typeface="Montserrat" panose="00000500000000000000" pitchFamily="50" charset="0"/>
                <a:cs typeface="Arial" panose="020B0604020202020204" pitchFamily="34" charset="0"/>
              </a:rPr>
              <a:t> Trauma 2015.</a:t>
            </a:r>
          </a:p>
        </p:txBody>
      </p:sp>
      <p:sp>
        <p:nvSpPr>
          <p:cNvPr id="16" name="Título 1"/>
          <p:cNvSpPr txBox="1">
            <a:spLocks/>
          </p:cNvSpPr>
          <p:nvPr/>
        </p:nvSpPr>
        <p:spPr>
          <a:xfrm>
            <a:off x="2313444" y="110155"/>
            <a:ext cx="7116305" cy="7949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600" b="1" dirty="0">
                <a:solidFill>
                  <a:srgbClr val="06AEAA"/>
                </a:solidFill>
                <a:latin typeface="Montserrat" panose="00000500000000000000" pitchFamily="50" charset="0"/>
              </a:rPr>
              <a:t>Clasificación de </a:t>
            </a:r>
            <a:r>
              <a:rPr lang="es-CO" sz="3600" b="1" i="1" dirty="0" err="1">
                <a:solidFill>
                  <a:srgbClr val="06AEAA"/>
                </a:solidFill>
                <a:latin typeface="Montserrat" panose="00000500000000000000" pitchFamily="50" charset="0"/>
              </a:rPr>
              <a:t>AO</a:t>
            </a:r>
            <a:r>
              <a:rPr lang="es-CO" sz="3600" b="1" i="1" dirty="0">
                <a:solidFill>
                  <a:srgbClr val="06AEAA"/>
                </a:solidFill>
                <a:latin typeface="Montserrat" panose="00000500000000000000" pitchFamily="50" charset="0"/>
              </a:rPr>
              <a:t> </a:t>
            </a:r>
            <a:r>
              <a:rPr lang="es-CO" sz="3600" b="1" i="1" dirty="0" err="1">
                <a:solidFill>
                  <a:srgbClr val="06AEAA"/>
                </a:solidFill>
                <a:latin typeface="Montserrat" panose="00000500000000000000" pitchFamily="50" charset="0"/>
              </a:rPr>
              <a:t>Spine</a:t>
            </a:r>
            <a:endParaRPr lang="es-CO" sz="3600" b="1" dirty="0">
              <a:solidFill>
                <a:srgbClr val="06AEAA"/>
              </a:solidFill>
              <a:latin typeface="Montserrat" panose="00000500000000000000" pitchFamily="50" charset="0"/>
            </a:endParaRPr>
          </a:p>
        </p:txBody>
      </p:sp>
    </p:spTree>
    <p:extLst>
      <p:ext uri="{BB962C8B-B14F-4D97-AF65-F5344CB8AC3E}">
        <p14:creationId xmlns:p14="http://schemas.microsoft.com/office/powerpoint/2010/main" val="19145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58212" y="1913535"/>
            <a:ext cx="5599817" cy="409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p:cNvSpPr/>
          <p:nvPr/>
        </p:nvSpPr>
        <p:spPr>
          <a:xfrm>
            <a:off x="5158212" y="1545534"/>
            <a:ext cx="3267241" cy="261610"/>
          </a:xfrm>
          <a:prstGeom prst="rect">
            <a:avLst/>
          </a:prstGeom>
        </p:spPr>
        <p:txBody>
          <a:bodyPr wrap="none">
            <a:spAutoFit/>
          </a:bodyPr>
          <a:lstStyle/>
          <a:p>
            <a:r>
              <a:rPr lang="es-CO" sz="1100" dirty="0">
                <a:latin typeface="Montserrat" panose="00000500000000000000" pitchFamily="50" charset="0"/>
              </a:rPr>
              <a:t>Tomado de: https://www2.aofoundation.org</a:t>
            </a:r>
          </a:p>
        </p:txBody>
      </p:sp>
      <p:sp>
        <p:nvSpPr>
          <p:cNvPr id="2" name="Rectángulo 1"/>
          <p:cNvSpPr/>
          <p:nvPr/>
        </p:nvSpPr>
        <p:spPr>
          <a:xfrm>
            <a:off x="545330" y="1351508"/>
            <a:ext cx="4464820" cy="2601161"/>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wrap="square">
            <a:spAutoFit/>
          </a:bodyPr>
          <a:lstStyle/>
          <a:p>
            <a:pPr marL="214313" indent="-214313" algn="just">
              <a:lnSpc>
                <a:spcPct val="150000"/>
              </a:lnSpc>
              <a:buFont typeface="Wingdings" panose="05000000000000000000" pitchFamily="2" charset="2"/>
              <a:buChar char="ü"/>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s-ES" sz="1100" dirty="0">
                <a:solidFill>
                  <a:schemeClr val="bg1"/>
                </a:solidFill>
                <a:latin typeface="Montserrat" panose="00000500000000000000" pitchFamily="50" charset="0"/>
                <a:ea typeface="Times New Roman" panose="02020603050405020304" pitchFamily="18" charset="0"/>
                <a:cs typeface="Times New Roman" panose="02020603050405020304" pitchFamily="18" charset="0"/>
              </a:rPr>
              <a:t>Compresión en cuña.</a:t>
            </a:r>
          </a:p>
          <a:p>
            <a:pPr marL="214313" indent="-214313" algn="just">
              <a:lnSpc>
                <a:spcPct val="150000"/>
              </a:lnSpc>
              <a:buFont typeface="Wingdings" panose="05000000000000000000" pitchFamily="2" charset="2"/>
              <a:buChar char="ü"/>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endParaRPr lang="es-ES" sz="1100" dirty="0">
              <a:solidFill>
                <a:schemeClr val="bg1"/>
              </a:solidFill>
              <a:latin typeface="Montserrat" panose="00000500000000000000" pitchFamily="50" charset="0"/>
              <a:ea typeface="Times New Roman" panose="02020603050405020304" pitchFamily="18" charset="0"/>
              <a:cs typeface="Times New Roman" panose="02020603050405020304" pitchFamily="18" charset="0"/>
            </a:endParaRPr>
          </a:p>
          <a:p>
            <a:pPr marL="214313" indent="-214313" algn="just">
              <a:lnSpc>
                <a:spcPct val="150000"/>
              </a:lnSpc>
              <a:buFont typeface="Wingdings" panose="05000000000000000000" pitchFamily="2" charset="2"/>
              <a:buChar char="ü"/>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s-ES" sz="1100" dirty="0">
                <a:solidFill>
                  <a:schemeClr val="bg1"/>
                </a:solidFill>
                <a:latin typeface="Montserrat" panose="00000500000000000000" pitchFamily="50" charset="0"/>
                <a:ea typeface="Times New Roman" panose="02020603050405020304" pitchFamily="18" charset="0"/>
                <a:cs typeface="Times New Roman" panose="02020603050405020304" pitchFamily="18" charset="0"/>
              </a:rPr>
              <a:t>Fractura de la placa terminal superior o inferior, sin compromiso de la pared posterior.</a:t>
            </a:r>
            <a:endParaRPr lang="es-CO" sz="1100" dirty="0">
              <a:solidFill>
                <a:schemeClr val="bg1"/>
              </a:solidFill>
              <a:latin typeface="Montserrat" panose="00000500000000000000" pitchFamily="50" charset="0"/>
              <a:ea typeface="Calibri" panose="020F0502020204030204" pitchFamily="34" charset="0"/>
              <a:cs typeface="Times New Roman" panose="02020603050405020304" pitchFamily="18" charset="0"/>
            </a:endParaRPr>
          </a:p>
          <a:p>
            <a:pPr algn="just">
              <a:lnSpc>
                <a:spcPct val="150000"/>
              </a:lnSpc>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endParaRPr lang="es-CO" sz="1100" dirty="0">
              <a:solidFill>
                <a:schemeClr val="bg1"/>
              </a:solidFill>
              <a:latin typeface="Montserrat" panose="00000500000000000000" pitchFamily="50" charset="0"/>
              <a:ea typeface="Calibri" panose="020F0502020204030204" pitchFamily="34" charset="0"/>
              <a:cs typeface="Times New Roman" panose="02020603050405020304" pitchFamily="18" charset="0"/>
            </a:endParaRPr>
          </a:p>
          <a:p>
            <a:pPr marL="214313" indent="-214313" algn="just">
              <a:lnSpc>
                <a:spcPct val="150000"/>
              </a:lnSpc>
              <a:buFont typeface="Wingdings" panose="05000000000000000000" pitchFamily="2" charset="2"/>
              <a:buChar char="ü"/>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s-ES" sz="1100" dirty="0">
                <a:solidFill>
                  <a:schemeClr val="bg1"/>
                </a:solidFill>
                <a:latin typeface="Montserrat" panose="00000500000000000000" pitchFamily="50" charset="0"/>
                <a:ea typeface="Times New Roman" panose="02020603050405020304" pitchFamily="18" charset="0"/>
                <a:cs typeface="Times New Roman" panose="02020603050405020304" pitchFamily="18" charset="0"/>
              </a:rPr>
              <a:t>Generalmente son fracturas estables.</a:t>
            </a:r>
            <a:endParaRPr lang="es-CO" sz="1100" dirty="0">
              <a:solidFill>
                <a:schemeClr val="bg1"/>
              </a:solidFill>
              <a:latin typeface="Montserrat" panose="00000500000000000000" pitchFamily="50" charset="0"/>
              <a:ea typeface="Calibri" panose="020F0502020204030204" pitchFamily="34" charset="0"/>
              <a:cs typeface="Times New Roman" panose="02020603050405020304" pitchFamily="18" charset="0"/>
            </a:endParaRPr>
          </a:p>
          <a:p>
            <a:pPr algn="just">
              <a:lnSpc>
                <a:spcPct val="150000"/>
              </a:lnSpc>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s-ES" sz="1100" dirty="0">
                <a:solidFill>
                  <a:schemeClr val="bg1"/>
                </a:solidFill>
                <a:latin typeface="Montserrat" panose="00000500000000000000" pitchFamily="50" charset="0"/>
                <a:ea typeface="Times New Roman" panose="02020603050405020304" pitchFamily="18" charset="0"/>
                <a:cs typeface="Times New Roman" panose="02020603050405020304" pitchFamily="18" charset="0"/>
              </a:rPr>
              <a:t> </a:t>
            </a:r>
            <a:endParaRPr lang="es-CO" sz="1100" dirty="0">
              <a:solidFill>
                <a:schemeClr val="bg1"/>
              </a:solidFill>
              <a:latin typeface="Montserrat" panose="00000500000000000000" pitchFamily="50" charset="0"/>
              <a:ea typeface="Calibri" panose="020F0502020204030204" pitchFamily="34" charset="0"/>
              <a:cs typeface="Times New Roman" panose="02020603050405020304" pitchFamily="18" charset="0"/>
            </a:endParaRPr>
          </a:p>
          <a:p>
            <a:pPr marL="214313" indent="-214313" algn="just">
              <a:lnSpc>
                <a:spcPct val="150000"/>
              </a:lnSpc>
              <a:buFont typeface="Wingdings" panose="05000000000000000000" pitchFamily="2" charset="2"/>
              <a:buChar char="ü"/>
            </a:pPr>
            <a:r>
              <a:rPr lang="es-CO" sz="1100" dirty="0">
                <a:solidFill>
                  <a:schemeClr val="bg1"/>
                </a:solidFill>
                <a:latin typeface="Montserrat" panose="00000500000000000000" pitchFamily="50" charset="0"/>
                <a:ea typeface="HelveticaNeueLTStd-LtCn"/>
                <a:cs typeface="Times New Roman" panose="02020603050405020304" pitchFamily="18" charset="0"/>
              </a:rPr>
              <a:t>En la &gt; de los casos, no se asocia con déficit neurológico.</a:t>
            </a:r>
            <a:endParaRPr lang="es-CO" sz="1100" dirty="0">
              <a:solidFill>
                <a:schemeClr val="bg1"/>
              </a:solidFill>
              <a:latin typeface="Montserrat" panose="00000500000000000000" pitchFamily="50" charset="0"/>
              <a:ea typeface="Calibri" panose="020F0502020204030204" pitchFamily="34" charset="0"/>
              <a:cs typeface="Times New Roman" panose="02020603050405020304" pitchFamily="18" charset="0"/>
            </a:endParaRPr>
          </a:p>
          <a:p>
            <a:pPr algn="just">
              <a:lnSpc>
                <a:spcPct val="150000"/>
              </a:lnSpc>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s-ES" sz="1100" dirty="0">
                <a:solidFill>
                  <a:schemeClr val="bg1"/>
                </a:solidFill>
                <a:latin typeface="Montserrat" panose="00000500000000000000" pitchFamily="50" charset="0"/>
                <a:ea typeface="Times New Roman" panose="02020603050405020304" pitchFamily="18" charset="0"/>
                <a:cs typeface="Times New Roman" panose="02020603050405020304" pitchFamily="18" charset="0"/>
              </a:rPr>
              <a:t> </a:t>
            </a:r>
            <a:endParaRPr lang="es-CO" sz="1100" dirty="0">
              <a:solidFill>
                <a:schemeClr val="bg1"/>
              </a:solidFill>
              <a:latin typeface="Montserrat" panose="00000500000000000000" pitchFamily="50" charset="0"/>
              <a:ea typeface="Calibri" panose="020F0502020204030204" pitchFamily="34" charset="0"/>
              <a:cs typeface="Times New Roman" panose="02020603050405020304" pitchFamily="18" charset="0"/>
            </a:endParaRPr>
          </a:p>
          <a:p>
            <a:pPr marL="214313" indent="-214313" algn="just">
              <a:lnSpc>
                <a:spcPct val="150000"/>
              </a:lnSpc>
              <a:buFont typeface="Wingdings" panose="05000000000000000000" pitchFamily="2" charset="2"/>
              <a:buChar char="ü"/>
            </a:pPr>
            <a:r>
              <a:rPr lang="es-CO" sz="1100" dirty="0">
                <a:solidFill>
                  <a:schemeClr val="bg1"/>
                </a:solidFill>
                <a:latin typeface="Montserrat" panose="00000500000000000000" pitchFamily="50" charset="0"/>
                <a:ea typeface="HelveticaNeueLTStd-LtCn"/>
                <a:cs typeface="Times New Roman" panose="02020603050405020304" pitchFamily="18" charset="0"/>
              </a:rPr>
              <a:t>Tratamiento: </a:t>
            </a:r>
            <a:r>
              <a:rPr lang="es-CO" sz="1100" b="1" dirty="0">
                <a:solidFill>
                  <a:schemeClr val="bg1"/>
                </a:solidFill>
                <a:latin typeface="Montserrat" panose="00000500000000000000" pitchFamily="50" charset="0"/>
                <a:ea typeface="HelveticaNeueLTStd-LtCn"/>
                <a:cs typeface="Times New Roman" panose="02020603050405020304" pitchFamily="18" charset="0"/>
              </a:rPr>
              <a:t>analgesia.</a:t>
            </a:r>
            <a:endParaRPr lang="es-CO" sz="1100" b="1" dirty="0">
              <a:solidFill>
                <a:schemeClr val="bg1"/>
              </a:solidFill>
              <a:latin typeface="Montserrat" panose="00000500000000000000" pitchFamily="50"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56287" y="1856753"/>
            <a:ext cx="3794199" cy="4172037"/>
          </a:xfrm>
          <a:prstGeom prst="rect">
            <a:avLst/>
          </a:prstGeom>
        </p:spPr>
      </p:pic>
      <p:pic>
        <p:nvPicPr>
          <p:cNvPr id="4" name="Imagen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256287" y="1885827"/>
            <a:ext cx="3771937" cy="4142964"/>
          </a:xfrm>
          <a:prstGeom prst="rect">
            <a:avLst/>
          </a:prstGeom>
        </p:spPr>
      </p:pic>
      <p:sp>
        <p:nvSpPr>
          <p:cNvPr id="10" name="CuadroTexto 9">
            <a:extLst>
              <a:ext uri="{FF2B5EF4-FFF2-40B4-BE49-F238E27FC236}">
                <a16:creationId xmlns:a16="http://schemas.microsoft.com/office/drawing/2014/main" id="{7A7A86FB-D847-4E56-A49A-C50D21117C83}"/>
              </a:ext>
            </a:extLst>
          </p:cNvPr>
          <p:cNvSpPr txBox="1"/>
          <p:nvPr/>
        </p:nvSpPr>
        <p:spPr>
          <a:xfrm>
            <a:off x="4884982" y="6442487"/>
            <a:ext cx="7652154" cy="230832"/>
          </a:xfrm>
          <a:prstGeom prst="rect">
            <a:avLst/>
          </a:prstGeom>
          <a:noFill/>
        </p:spPr>
        <p:txBody>
          <a:bodyPr wrap="square" rtlCol="0">
            <a:spAutoFit/>
          </a:bodyPr>
          <a:lstStyle/>
          <a:p>
            <a:pPr algn="ctr"/>
            <a:r>
              <a:rPr lang="es-CO" sz="900" dirty="0" err="1">
                <a:latin typeface="Montserrat" panose="00000500000000000000" pitchFamily="50" charset="0"/>
                <a:cs typeface="Arial" panose="020B0604020202020204" pitchFamily="34" charset="0"/>
              </a:rPr>
              <a:t>Bellabarba</a:t>
            </a:r>
            <a:r>
              <a:rPr lang="es-CO" sz="900" dirty="0">
                <a:latin typeface="Montserrat" panose="00000500000000000000" pitchFamily="50" charset="0"/>
                <a:cs typeface="Arial" panose="020B0604020202020204" pitchFamily="34" charset="0"/>
              </a:rPr>
              <a:t>, C, </a:t>
            </a:r>
            <a:r>
              <a:rPr lang="es-CO" sz="900" dirty="0" err="1">
                <a:latin typeface="Montserrat" panose="00000500000000000000" pitchFamily="50" charset="0"/>
                <a:cs typeface="Arial" panose="020B0604020202020204" pitchFamily="34" charset="0"/>
              </a:rPr>
              <a:t>Kandziora</a:t>
            </a:r>
            <a:r>
              <a:rPr lang="es-CO" sz="900" dirty="0">
                <a:latin typeface="Montserrat" panose="00000500000000000000" pitchFamily="50" charset="0"/>
                <a:cs typeface="Arial" panose="020B0604020202020204" pitchFamily="34" charset="0"/>
              </a:rPr>
              <a:t> F, LR </a:t>
            </a:r>
            <a:r>
              <a:rPr lang="es-CO" sz="900" dirty="0" err="1">
                <a:latin typeface="Montserrat" panose="00000500000000000000" pitchFamily="50" charset="0"/>
                <a:cs typeface="Arial" panose="020B0604020202020204" pitchFamily="34" charset="0"/>
              </a:rPr>
              <a:t>Vialle</a:t>
            </a:r>
            <a:r>
              <a:rPr lang="es-CO" sz="900" dirty="0">
                <a:latin typeface="Montserrat" panose="00000500000000000000" pitchFamily="50" charset="0"/>
                <a:cs typeface="Arial" panose="020B0604020202020204" pitchFamily="34" charset="0"/>
              </a:rPr>
              <a:t>. </a:t>
            </a:r>
            <a:r>
              <a:rPr lang="es-CO" sz="900" dirty="0" err="1">
                <a:latin typeface="Montserrat" panose="00000500000000000000" pitchFamily="50" charset="0"/>
                <a:cs typeface="Arial" panose="020B0604020202020204" pitchFamily="34" charset="0"/>
              </a:rPr>
              <a:t>AOSpine</a:t>
            </a:r>
            <a:r>
              <a:rPr lang="es-CO" sz="900" dirty="0">
                <a:latin typeface="Montserrat" panose="00000500000000000000" pitchFamily="50" charset="0"/>
                <a:cs typeface="Arial" panose="020B0604020202020204" pitchFamily="34" charset="0"/>
              </a:rPr>
              <a:t> Masters Series, Volumen 6: </a:t>
            </a:r>
            <a:r>
              <a:rPr lang="es-CO" sz="900" dirty="0" err="1">
                <a:latin typeface="Montserrat" panose="00000500000000000000" pitchFamily="50" charset="0"/>
                <a:cs typeface="Arial" panose="020B0604020202020204" pitchFamily="34" charset="0"/>
              </a:rPr>
              <a:t>Thoracolumbar</a:t>
            </a:r>
            <a:r>
              <a:rPr lang="es-CO" sz="900" dirty="0">
                <a:latin typeface="Montserrat" panose="00000500000000000000" pitchFamily="50" charset="0"/>
                <a:cs typeface="Arial" panose="020B0604020202020204" pitchFamily="34" charset="0"/>
              </a:rPr>
              <a:t> </a:t>
            </a:r>
            <a:r>
              <a:rPr lang="es-CO" sz="900" dirty="0" err="1">
                <a:latin typeface="Montserrat" panose="00000500000000000000" pitchFamily="50" charset="0"/>
                <a:cs typeface="Arial" panose="020B0604020202020204" pitchFamily="34" charset="0"/>
              </a:rPr>
              <a:t>Spine</a:t>
            </a:r>
            <a:r>
              <a:rPr lang="es-CO" sz="900" dirty="0">
                <a:latin typeface="Montserrat" panose="00000500000000000000" pitchFamily="50" charset="0"/>
                <a:cs typeface="Arial" panose="020B0604020202020204" pitchFamily="34" charset="0"/>
              </a:rPr>
              <a:t> Trauma 2015.</a:t>
            </a:r>
          </a:p>
        </p:txBody>
      </p:sp>
      <p:sp>
        <p:nvSpPr>
          <p:cNvPr id="13" name="Título 1"/>
          <p:cNvSpPr txBox="1">
            <a:spLocks/>
          </p:cNvSpPr>
          <p:nvPr/>
        </p:nvSpPr>
        <p:spPr>
          <a:xfrm>
            <a:off x="2590801" y="110155"/>
            <a:ext cx="6877050" cy="794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600" b="1" dirty="0">
                <a:solidFill>
                  <a:srgbClr val="06AEAA"/>
                </a:solidFill>
                <a:latin typeface="Montserrat" panose="00000500000000000000" pitchFamily="50" charset="0"/>
              </a:rPr>
              <a:t>Clasificación de </a:t>
            </a:r>
            <a:r>
              <a:rPr lang="es-CO" sz="3600" b="1" i="1" dirty="0" err="1">
                <a:solidFill>
                  <a:srgbClr val="06AEAA"/>
                </a:solidFill>
                <a:latin typeface="Montserrat" panose="00000500000000000000" pitchFamily="50" charset="0"/>
              </a:rPr>
              <a:t>AO</a:t>
            </a:r>
            <a:r>
              <a:rPr lang="es-CO" sz="3600" b="1" i="1" dirty="0">
                <a:solidFill>
                  <a:srgbClr val="06AEAA"/>
                </a:solidFill>
                <a:latin typeface="Montserrat" panose="00000500000000000000" pitchFamily="50" charset="0"/>
              </a:rPr>
              <a:t> </a:t>
            </a:r>
            <a:r>
              <a:rPr lang="es-CO" sz="3600" b="1" i="1" dirty="0" err="1">
                <a:solidFill>
                  <a:srgbClr val="06AEAA"/>
                </a:solidFill>
                <a:latin typeface="Montserrat" panose="00000500000000000000" pitchFamily="50" charset="0"/>
              </a:rPr>
              <a:t>Spine</a:t>
            </a:r>
            <a:endParaRPr lang="es-CO" sz="3600" b="1" dirty="0">
              <a:solidFill>
                <a:srgbClr val="06AEAA"/>
              </a:solidFill>
              <a:latin typeface="Montserrat" panose="00000500000000000000" pitchFamily="50" charset="0"/>
            </a:endParaRPr>
          </a:p>
        </p:txBody>
      </p:sp>
      <p:sp>
        <p:nvSpPr>
          <p:cNvPr id="16" name="Rectángulo 15"/>
          <p:cNvSpPr/>
          <p:nvPr/>
        </p:nvSpPr>
        <p:spPr>
          <a:xfrm>
            <a:off x="3718586" y="731079"/>
            <a:ext cx="3746731" cy="461665"/>
          </a:xfrm>
          <a:prstGeom prst="rect">
            <a:avLst/>
          </a:prstGeom>
        </p:spPr>
        <p:txBody>
          <a:bodyPr wrap="none">
            <a:spAutoFit/>
          </a:bodyPr>
          <a:lstStyle/>
          <a:p>
            <a:r>
              <a:rPr lang="es-CO" sz="2400" b="1" dirty="0">
                <a:solidFill>
                  <a:srgbClr val="002060"/>
                </a:solidFill>
                <a:latin typeface="Montserrat" panose="00000500000000000000" pitchFamily="50" charset="0"/>
              </a:rPr>
              <a:t>Características morfológicas</a:t>
            </a:r>
          </a:p>
        </p:txBody>
      </p:sp>
    </p:spTree>
    <p:extLst>
      <p:ext uri="{BB962C8B-B14F-4D97-AF65-F5344CB8AC3E}">
        <p14:creationId xmlns:p14="http://schemas.microsoft.com/office/powerpoint/2010/main" val="185229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additive="base">
                                        <p:cTn id="7" dur="500" fill="hold"/>
                                        <p:tgtEl>
                                          <p:spTgt spid="24581"/>
                                        </p:tgtEl>
                                        <p:attrNameLst>
                                          <p:attrName>ppt_x</p:attrName>
                                        </p:attrNameLst>
                                      </p:cBhvr>
                                      <p:tavLst>
                                        <p:tav tm="0">
                                          <p:val>
                                            <p:strVal val="#ppt_x"/>
                                          </p:val>
                                        </p:tav>
                                        <p:tav tm="100000">
                                          <p:val>
                                            <p:strVal val="#ppt_x"/>
                                          </p:val>
                                        </p:tav>
                                      </p:tavLst>
                                    </p:anim>
                                    <p:anim calcmode="lin" valueType="num">
                                      <p:cBhvr additive="base">
                                        <p:cTn id="8" dur="500" fill="hold"/>
                                        <p:tgtEl>
                                          <p:spTgt spid="245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06574" y="1631302"/>
            <a:ext cx="5807130" cy="450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p:cNvSpPr/>
          <p:nvPr/>
        </p:nvSpPr>
        <p:spPr>
          <a:xfrm>
            <a:off x="7531046" y="1945872"/>
            <a:ext cx="2977097" cy="246221"/>
          </a:xfrm>
          <a:prstGeom prst="rect">
            <a:avLst/>
          </a:prstGeom>
        </p:spPr>
        <p:txBody>
          <a:bodyPr wrap="none">
            <a:spAutoFit/>
          </a:bodyPr>
          <a:lstStyle/>
          <a:p>
            <a:r>
              <a:rPr lang="es-CO" sz="1000" dirty="0">
                <a:latin typeface="Montserrat" panose="00000500000000000000" pitchFamily="50" charset="0"/>
              </a:rPr>
              <a:t>Tomado de: https://www2.aofoundation.org</a:t>
            </a:r>
          </a:p>
        </p:txBody>
      </p:sp>
      <p:sp>
        <p:nvSpPr>
          <p:cNvPr id="2" name="Rectángulo 1"/>
          <p:cNvSpPr/>
          <p:nvPr/>
        </p:nvSpPr>
        <p:spPr>
          <a:xfrm>
            <a:off x="762291" y="1543871"/>
            <a:ext cx="4877792" cy="2275238"/>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wrap="square">
            <a:spAutoFit/>
          </a:bodyPr>
          <a:lstStyle/>
          <a:p>
            <a:pPr marL="214313" indent="-214313" algn="just">
              <a:lnSpc>
                <a:spcPct val="150000"/>
              </a:lnSpc>
              <a:buFont typeface="Wingdings" panose="05000000000000000000" pitchFamily="2" charset="2"/>
              <a:buChar char="ü"/>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s-ES" sz="1200" dirty="0">
                <a:solidFill>
                  <a:schemeClr val="bg1"/>
                </a:solidFill>
                <a:latin typeface="Montserrat" panose="00000500000000000000" pitchFamily="50" charset="0"/>
                <a:ea typeface="Times New Roman" panose="02020603050405020304" pitchFamily="18" charset="0"/>
                <a:cs typeface="Arial" panose="020B0604020202020204" pitchFamily="34" charset="0"/>
              </a:rPr>
              <a:t>Fractura</a:t>
            </a:r>
            <a:r>
              <a:rPr lang="es-ES" sz="1200" dirty="0">
                <a:solidFill>
                  <a:schemeClr val="bg1"/>
                </a:solidFill>
                <a:latin typeface="Montserrat" panose="00000500000000000000" pitchFamily="50" charset="0"/>
                <a:ea typeface="Times New Roman" panose="02020603050405020304" pitchFamily="18" charset="0"/>
                <a:cs typeface="Times New Roman" panose="02020603050405020304" pitchFamily="18" charset="0"/>
              </a:rPr>
              <a:t> de ambas placas terminales, sin compromiso de la pared posterior.</a:t>
            </a:r>
          </a:p>
          <a:p>
            <a:pPr marL="214313" indent="-214313" algn="just">
              <a:lnSpc>
                <a:spcPct val="150000"/>
              </a:lnSpc>
              <a:buFont typeface="Wingdings" panose="05000000000000000000" pitchFamily="2" charset="2"/>
              <a:buChar char="ü"/>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endParaRPr lang="es-CO" sz="1200" dirty="0">
              <a:solidFill>
                <a:schemeClr val="bg1"/>
              </a:solidFill>
              <a:latin typeface="Montserrat" panose="00000500000000000000" pitchFamily="50" charset="0"/>
              <a:ea typeface="Calibri" panose="020F0502020204030204" pitchFamily="34" charset="0"/>
              <a:cs typeface="Times New Roman" panose="02020603050405020304" pitchFamily="18" charset="0"/>
            </a:endParaRPr>
          </a:p>
          <a:p>
            <a:pPr marL="214313" indent="-214313" algn="just">
              <a:lnSpc>
                <a:spcPct val="150000"/>
              </a:lnSpc>
              <a:buFont typeface="Wingdings" panose="05000000000000000000" pitchFamily="2" charset="2"/>
              <a:buChar char="ü"/>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s-CO" sz="1200" dirty="0">
                <a:solidFill>
                  <a:schemeClr val="bg1"/>
                </a:solidFill>
                <a:latin typeface="Montserrat" panose="00000500000000000000" pitchFamily="50" charset="0"/>
                <a:ea typeface="HelveticaNeueLTStd-LtCn"/>
                <a:cs typeface="Times New Roman" panose="02020603050405020304" pitchFamily="18" charset="0"/>
              </a:rPr>
              <a:t>En la &gt; de los casos, no se asocia con déficit neurológico.</a:t>
            </a:r>
          </a:p>
          <a:p>
            <a:pPr marL="214313" indent="-214313" algn="just">
              <a:lnSpc>
                <a:spcPct val="150000"/>
              </a:lnSpc>
              <a:buFont typeface="Wingdings" panose="05000000000000000000" pitchFamily="2" charset="2"/>
              <a:buChar char="ü"/>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endParaRPr lang="es-CO" sz="1200" dirty="0">
              <a:solidFill>
                <a:schemeClr val="bg1"/>
              </a:solidFill>
              <a:latin typeface="Montserrat" panose="00000500000000000000" pitchFamily="50" charset="0"/>
              <a:ea typeface="Calibri" panose="020F0502020204030204" pitchFamily="34" charset="0"/>
              <a:cs typeface="Times New Roman" panose="02020603050405020304" pitchFamily="18" charset="0"/>
            </a:endParaRPr>
          </a:p>
          <a:p>
            <a:pPr marL="214313" indent="-214313" algn="just">
              <a:lnSpc>
                <a:spcPct val="150000"/>
              </a:lnSpc>
              <a:buFont typeface="Wingdings" panose="05000000000000000000" pitchFamily="2" charset="2"/>
              <a:buChar char="ü"/>
            </a:pPr>
            <a:r>
              <a:rPr lang="es-CO" sz="1200" dirty="0">
                <a:solidFill>
                  <a:schemeClr val="bg1"/>
                </a:solidFill>
                <a:latin typeface="Montserrat" panose="00000500000000000000" pitchFamily="50" charset="0"/>
                <a:ea typeface="HelveticaNeueLTStd-LtCn"/>
                <a:cs typeface="Times New Roman" panose="02020603050405020304" pitchFamily="18" charset="0"/>
              </a:rPr>
              <a:t>Generalmente son fracturas estables: </a:t>
            </a:r>
            <a:r>
              <a:rPr lang="es-CO" sz="1200" b="1" dirty="0">
                <a:solidFill>
                  <a:schemeClr val="bg1"/>
                </a:solidFill>
                <a:latin typeface="Montserrat" panose="00000500000000000000" pitchFamily="50" charset="0"/>
                <a:ea typeface="HelveticaNeueLTStd-LtCn"/>
                <a:cs typeface="Times New Roman" panose="02020603050405020304" pitchFamily="18" charset="0"/>
              </a:rPr>
              <a:t>analgesia.</a:t>
            </a:r>
          </a:p>
          <a:p>
            <a:pPr marL="214313" indent="-214313" algn="just">
              <a:lnSpc>
                <a:spcPct val="150000"/>
              </a:lnSpc>
              <a:buFont typeface="Wingdings" panose="05000000000000000000" pitchFamily="2" charset="2"/>
              <a:buChar char="ü"/>
            </a:pPr>
            <a:endParaRPr lang="es-CO" sz="1200" dirty="0">
              <a:solidFill>
                <a:schemeClr val="bg1"/>
              </a:solidFill>
              <a:latin typeface="Montserrat" panose="00000500000000000000" pitchFamily="50" charset="0"/>
              <a:ea typeface="HelveticaNeueLTStd-LtCn"/>
              <a:cs typeface="Times New Roman" panose="02020603050405020304" pitchFamily="18" charset="0"/>
            </a:endParaRPr>
          </a:p>
          <a:p>
            <a:pPr marL="214313" indent="-214313" algn="just">
              <a:lnSpc>
                <a:spcPct val="150000"/>
              </a:lnSpc>
              <a:buFont typeface="Wingdings" panose="05000000000000000000" pitchFamily="2" charset="2"/>
              <a:buChar char="ü"/>
            </a:pPr>
            <a:r>
              <a:rPr lang="es-CO" sz="1200" dirty="0">
                <a:solidFill>
                  <a:schemeClr val="bg1"/>
                </a:solidFill>
                <a:latin typeface="Montserrat" panose="00000500000000000000" pitchFamily="50" charset="0"/>
                <a:ea typeface="HelveticaNeueLTStd-LtCn"/>
                <a:cs typeface="Times New Roman" panose="02020603050405020304" pitchFamily="18" charset="0"/>
              </a:rPr>
              <a:t>Tratamiento de deformidad en cifosis a largo plazo: </a:t>
            </a:r>
            <a:r>
              <a:rPr lang="es-CO" sz="1200" b="1" dirty="0" err="1">
                <a:solidFill>
                  <a:schemeClr val="bg1"/>
                </a:solidFill>
                <a:latin typeface="Montserrat" panose="00000500000000000000" pitchFamily="50" charset="0"/>
                <a:ea typeface="HelveticaNeueLTStd-LtCn"/>
                <a:cs typeface="Times New Roman" panose="02020603050405020304" pitchFamily="18" charset="0"/>
              </a:rPr>
              <a:t>Cx</a:t>
            </a:r>
            <a:r>
              <a:rPr lang="es-CO" sz="1200" b="1" dirty="0">
                <a:solidFill>
                  <a:schemeClr val="bg1"/>
                </a:solidFill>
                <a:latin typeface="Montserrat" panose="00000500000000000000" pitchFamily="50" charset="0"/>
                <a:ea typeface="HelveticaNeueLTStd-LtCn"/>
                <a:cs typeface="Times New Roman" panose="02020603050405020304" pitchFamily="18" charset="0"/>
              </a:rPr>
              <a:t>. </a:t>
            </a:r>
            <a:endParaRPr lang="es-CO" sz="1200" b="1" dirty="0">
              <a:solidFill>
                <a:schemeClr val="bg1"/>
              </a:solidFill>
              <a:latin typeface="Montserrat" panose="00000500000000000000" pitchFamily="50"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1562257"/>
            <a:ext cx="5304003" cy="4492091"/>
          </a:xfrm>
          <a:prstGeom prst="rect">
            <a:avLst/>
          </a:prstGeom>
        </p:spPr>
      </p:pic>
      <p:sp>
        <p:nvSpPr>
          <p:cNvPr id="12" name="CuadroTexto 11">
            <a:extLst>
              <a:ext uri="{FF2B5EF4-FFF2-40B4-BE49-F238E27FC236}">
                <a16:creationId xmlns:a16="http://schemas.microsoft.com/office/drawing/2014/main" id="{7A7A86FB-D847-4E56-A49A-C50D21117C83}"/>
              </a:ext>
            </a:extLst>
          </p:cNvPr>
          <p:cNvSpPr txBox="1"/>
          <p:nvPr/>
        </p:nvSpPr>
        <p:spPr>
          <a:xfrm>
            <a:off x="4989969" y="6443361"/>
            <a:ext cx="7652154" cy="215444"/>
          </a:xfrm>
          <a:prstGeom prst="rect">
            <a:avLst/>
          </a:prstGeom>
          <a:noFill/>
        </p:spPr>
        <p:txBody>
          <a:bodyPr wrap="square" rtlCol="0">
            <a:spAutoFit/>
          </a:bodyPr>
          <a:lstStyle/>
          <a:p>
            <a:pPr algn="ctr"/>
            <a:r>
              <a:rPr lang="es-CO" sz="800" dirty="0" err="1">
                <a:latin typeface="Montserrat" panose="00000500000000000000" pitchFamily="50" charset="0"/>
                <a:cs typeface="Arial" panose="020B0604020202020204" pitchFamily="34" charset="0"/>
              </a:rPr>
              <a:t>Bellabarba</a:t>
            </a:r>
            <a:r>
              <a:rPr lang="es-CO" sz="800" dirty="0">
                <a:latin typeface="Montserrat" panose="00000500000000000000" pitchFamily="50" charset="0"/>
                <a:cs typeface="Arial" panose="020B0604020202020204" pitchFamily="34" charset="0"/>
              </a:rPr>
              <a:t>, C, </a:t>
            </a:r>
            <a:r>
              <a:rPr lang="es-CO" sz="800" dirty="0" err="1">
                <a:latin typeface="Montserrat" panose="00000500000000000000" pitchFamily="50" charset="0"/>
                <a:cs typeface="Arial" panose="020B0604020202020204" pitchFamily="34" charset="0"/>
              </a:rPr>
              <a:t>Kandziora</a:t>
            </a:r>
            <a:r>
              <a:rPr lang="es-CO" sz="800" dirty="0">
                <a:latin typeface="Montserrat" panose="00000500000000000000" pitchFamily="50" charset="0"/>
                <a:cs typeface="Arial" panose="020B0604020202020204" pitchFamily="34" charset="0"/>
              </a:rPr>
              <a:t> F, LR </a:t>
            </a:r>
            <a:r>
              <a:rPr lang="es-CO" sz="800" dirty="0" err="1">
                <a:latin typeface="Montserrat" panose="00000500000000000000" pitchFamily="50" charset="0"/>
                <a:cs typeface="Arial" panose="020B0604020202020204" pitchFamily="34" charset="0"/>
              </a:rPr>
              <a:t>Vialle</a:t>
            </a:r>
            <a:r>
              <a:rPr lang="es-CO" sz="800" dirty="0">
                <a:latin typeface="Montserrat" panose="00000500000000000000" pitchFamily="50" charset="0"/>
                <a:cs typeface="Arial" panose="020B0604020202020204" pitchFamily="34" charset="0"/>
              </a:rPr>
              <a:t>. </a:t>
            </a:r>
            <a:r>
              <a:rPr lang="es-CO" sz="800" dirty="0" err="1">
                <a:latin typeface="Montserrat" panose="00000500000000000000" pitchFamily="50" charset="0"/>
                <a:cs typeface="Arial" panose="020B0604020202020204" pitchFamily="34" charset="0"/>
              </a:rPr>
              <a:t>AOSpine</a:t>
            </a:r>
            <a:r>
              <a:rPr lang="es-CO" sz="800" dirty="0">
                <a:latin typeface="Montserrat" panose="00000500000000000000" pitchFamily="50" charset="0"/>
                <a:cs typeface="Arial" panose="020B0604020202020204" pitchFamily="34" charset="0"/>
              </a:rPr>
              <a:t> Masters Series, Volumen 6: </a:t>
            </a:r>
            <a:r>
              <a:rPr lang="es-CO" sz="800" dirty="0" err="1">
                <a:latin typeface="Montserrat" panose="00000500000000000000" pitchFamily="50" charset="0"/>
                <a:cs typeface="Arial" panose="020B0604020202020204" pitchFamily="34" charset="0"/>
              </a:rPr>
              <a:t>Thoracolumbar</a:t>
            </a:r>
            <a:r>
              <a:rPr lang="es-CO" sz="800" dirty="0">
                <a:latin typeface="Montserrat" panose="00000500000000000000" pitchFamily="50" charset="0"/>
                <a:cs typeface="Arial" panose="020B0604020202020204" pitchFamily="34" charset="0"/>
              </a:rPr>
              <a:t> </a:t>
            </a:r>
            <a:r>
              <a:rPr lang="es-CO" sz="800" dirty="0" err="1">
                <a:latin typeface="Montserrat" panose="00000500000000000000" pitchFamily="50" charset="0"/>
                <a:cs typeface="Arial" panose="020B0604020202020204" pitchFamily="34" charset="0"/>
              </a:rPr>
              <a:t>Spine</a:t>
            </a:r>
            <a:r>
              <a:rPr lang="es-CO" sz="800" dirty="0">
                <a:latin typeface="Montserrat" panose="00000500000000000000" pitchFamily="50" charset="0"/>
                <a:cs typeface="Arial" panose="020B0604020202020204" pitchFamily="34" charset="0"/>
              </a:rPr>
              <a:t> Trauma 2015.</a:t>
            </a:r>
          </a:p>
        </p:txBody>
      </p:sp>
      <p:sp>
        <p:nvSpPr>
          <p:cNvPr id="14" name="Título 1"/>
          <p:cNvSpPr txBox="1">
            <a:spLocks/>
          </p:cNvSpPr>
          <p:nvPr/>
        </p:nvSpPr>
        <p:spPr>
          <a:xfrm>
            <a:off x="2590800" y="141298"/>
            <a:ext cx="6667499" cy="794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600" b="1" dirty="0">
                <a:solidFill>
                  <a:srgbClr val="06AEAA"/>
                </a:solidFill>
                <a:latin typeface="Montserrat" panose="00000500000000000000" pitchFamily="50" charset="0"/>
              </a:rPr>
              <a:t>Clasificación de </a:t>
            </a:r>
            <a:r>
              <a:rPr lang="es-CO" sz="3600" b="1" i="1" dirty="0" err="1">
                <a:solidFill>
                  <a:srgbClr val="06AEAA"/>
                </a:solidFill>
                <a:latin typeface="Montserrat" panose="00000500000000000000" pitchFamily="50" charset="0"/>
              </a:rPr>
              <a:t>AO</a:t>
            </a:r>
            <a:r>
              <a:rPr lang="es-CO" sz="3600" b="1" i="1" dirty="0">
                <a:solidFill>
                  <a:srgbClr val="06AEAA"/>
                </a:solidFill>
                <a:latin typeface="Montserrat" panose="00000500000000000000" pitchFamily="50" charset="0"/>
              </a:rPr>
              <a:t> </a:t>
            </a:r>
            <a:r>
              <a:rPr lang="es-CO" sz="3600" b="1" i="1" dirty="0" err="1">
                <a:solidFill>
                  <a:srgbClr val="06AEAA"/>
                </a:solidFill>
                <a:latin typeface="Montserrat" panose="00000500000000000000" pitchFamily="50" charset="0"/>
              </a:rPr>
              <a:t>Spine</a:t>
            </a:r>
            <a:endParaRPr lang="es-CO" sz="3600" b="1" dirty="0">
              <a:solidFill>
                <a:srgbClr val="06AEAA"/>
              </a:solidFill>
              <a:latin typeface="Montserrat" panose="00000500000000000000" pitchFamily="50" charset="0"/>
            </a:endParaRPr>
          </a:p>
        </p:txBody>
      </p:sp>
      <p:sp>
        <p:nvSpPr>
          <p:cNvPr id="16" name="Rectángulo 15"/>
          <p:cNvSpPr/>
          <p:nvPr/>
        </p:nvSpPr>
        <p:spPr>
          <a:xfrm>
            <a:off x="3780141" y="875358"/>
            <a:ext cx="3746731" cy="461665"/>
          </a:xfrm>
          <a:prstGeom prst="rect">
            <a:avLst/>
          </a:prstGeom>
        </p:spPr>
        <p:txBody>
          <a:bodyPr wrap="none">
            <a:spAutoFit/>
          </a:bodyPr>
          <a:lstStyle/>
          <a:p>
            <a:r>
              <a:rPr lang="es-CO" sz="2400" b="1" dirty="0">
                <a:solidFill>
                  <a:srgbClr val="002060"/>
                </a:solidFill>
                <a:latin typeface="Montserrat" panose="00000500000000000000" pitchFamily="50" charset="0"/>
              </a:rPr>
              <a:t>Características morfológicas</a:t>
            </a:r>
          </a:p>
        </p:txBody>
      </p:sp>
    </p:spTree>
    <p:extLst>
      <p:ext uri="{BB962C8B-B14F-4D97-AF65-F5344CB8AC3E}">
        <p14:creationId xmlns:p14="http://schemas.microsoft.com/office/powerpoint/2010/main" val="104954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anim calcmode="lin" valueType="num">
                                      <p:cBhvr additive="base">
                                        <p:cTn id="7" dur="500" fill="hold"/>
                                        <p:tgtEl>
                                          <p:spTgt spid="24582"/>
                                        </p:tgtEl>
                                        <p:attrNameLst>
                                          <p:attrName>ppt_x</p:attrName>
                                        </p:attrNameLst>
                                      </p:cBhvr>
                                      <p:tavLst>
                                        <p:tav tm="0">
                                          <p:val>
                                            <p:strVal val="#ppt_x"/>
                                          </p:val>
                                        </p:tav>
                                        <p:tav tm="100000">
                                          <p:val>
                                            <p:strVal val="#ppt_x"/>
                                          </p:val>
                                        </p:tav>
                                      </p:tavLst>
                                    </p:anim>
                                    <p:anim calcmode="lin" valueType="num">
                                      <p:cBhvr additive="base">
                                        <p:cTn id="8"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3"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1600" y="1550791"/>
            <a:ext cx="4356376" cy="463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569781" y="1550791"/>
            <a:ext cx="6213520" cy="2601161"/>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wrap="square">
            <a:spAutoFit/>
          </a:bodyPr>
          <a:lstStyle/>
          <a:p>
            <a:pPr marL="214313" indent="-214313" algn="just">
              <a:lnSpc>
                <a:spcPct val="150000"/>
              </a:lnSpc>
              <a:buFont typeface="Wingdings" panose="05000000000000000000" pitchFamily="2" charset="2"/>
              <a:buChar char="ü"/>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s-ES" sz="1100" b="1" i="1" dirty="0">
                <a:solidFill>
                  <a:schemeClr val="bg1"/>
                </a:solidFill>
                <a:latin typeface="Montserrat" panose="00000500000000000000" pitchFamily="50" charset="0"/>
                <a:ea typeface="Times New Roman" panose="02020603050405020304" pitchFamily="18" charset="0"/>
                <a:cs typeface="Arial" panose="020B0604020202020204" pitchFamily="34" charset="0"/>
              </a:rPr>
              <a:t>Estallido incompleto.</a:t>
            </a:r>
          </a:p>
          <a:p>
            <a:pPr marL="214313" indent="-214313" algn="just">
              <a:lnSpc>
                <a:spcPct val="150000"/>
              </a:lnSpc>
              <a:buFont typeface="Wingdings" panose="05000000000000000000" pitchFamily="2" charset="2"/>
              <a:buChar char="ü"/>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endParaRPr lang="es-ES" sz="1100" b="1" i="1" dirty="0">
              <a:solidFill>
                <a:schemeClr val="bg1"/>
              </a:solidFill>
              <a:latin typeface="Montserrat" panose="00000500000000000000" pitchFamily="50" charset="0"/>
              <a:ea typeface="Times New Roman" panose="02020603050405020304" pitchFamily="18" charset="0"/>
              <a:cs typeface="Arial" panose="020B0604020202020204" pitchFamily="34" charset="0"/>
            </a:endParaRPr>
          </a:p>
          <a:p>
            <a:pPr marL="214313" indent="-214313" algn="just">
              <a:lnSpc>
                <a:spcPct val="150000"/>
              </a:lnSpc>
              <a:buFont typeface="Wingdings" panose="05000000000000000000" pitchFamily="2" charset="2"/>
              <a:buChar char="ü"/>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s-ES" sz="1100" dirty="0">
                <a:solidFill>
                  <a:schemeClr val="bg1"/>
                </a:solidFill>
                <a:latin typeface="Montserrat" panose="00000500000000000000" pitchFamily="50" charset="0"/>
                <a:ea typeface="Times New Roman" panose="02020603050405020304" pitchFamily="18" charset="0"/>
                <a:cs typeface="Arial" panose="020B0604020202020204" pitchFamily="34" charset="0"/>
              </a:rPr>
              <a:t>Fractura de un plato terminal con compromiso de la pared posterior.</a:t>
            </a:r>
          </a:p>
          <a:p>
            <a:pPr marL="214313" indent="-214313" algn="just">
              <a:lnSpc>
                <a:spcPct val="150000"/>
              </a:lnSpc>
              <a:buFont typeface="Wingdings" panose="05000000000000000000" pitchFamily="2" charset="2"/>
              <a:buChar char="ü"/>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endParaRPr lang="es-ES" sz="1100" dirty="0">
              <a:solidFill>
                <a:schemeClr val="bg1"/>
              </a:solidFill>
              <a:latin typeface="Montserrat" panose="00000500000000000000" pitchFamily="50" charset="0"/>
              <a:ea typeface="Calibri" panose="020F0502020204030204" pitchFamily="34" charset="0"/>
              <a:cs typeface="Arial" panose="020B0604020202020204" pitchFamily="34" charset="0"/>
            </a:endParaRPr>
          </a:p>
          <a:p>
            <a:pPr marL="214313" indent="-214313" algn="just">
              <a:lnSpc>
                <a:spcPct val="150000"/>
              </a:lnSpc>
              <a:buFont typeface="Wingdings" panose="05000000000000000000" pitchFamily="2" charset="2"/>
              <a:buChar char="ü"/>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s-ES" sz="1100" dirty="0">
                <a:solidFill>
                  <a:schemeClr val="bg1"/>
                </a:solidFill>
                <a:latin typeface="Montserrat" panose="00000500000000000000" pitchFamily="50" charset="0"/>
                <a:ea typeface="Calibri" panose="020F0502020204030204" pitchFamily="34" charset="0"/>
                <a:cs typeface="Arial" panose="020B0604020202020204" pitchFamily="34" charset="0"/>
              </a:rPr>
              <a:t>R</a:t>
            </a:r>
            <a:r>
              <a:rPr lang="es-CO" sz="1100" dirty="0" err="1">
                <a:solidFill>
                  <a:schemeClr val="bg1"/>
                </a:solidFill>
                <a:latin typeface="Montserrat" panose="00000500000000000000" pitchFamily="50" charset="0"/>
                <a:ea typeface="Calibri" panose="020F0502020204030204" pitchFamily="34" charset="0"/>
                <a:cs typeface="Arial" panose="020B0604020202020204" pitchFamily="34" charset="0"/>
              </a:rPr>
              <a:t>iesgo</a:t>
            </a:r>
            <a:r>
              <a:rPr lang="es-CO" sz="1100" dirty="0">
                <a:solidFill>
                  <a:schemeClr val="bg1"/>
                </a:solidFill>
                <a:latin typeface="Montserrat" panose="00000500000000000000" pitchFamily="50" charset="0"/>
                <a:ea typeface="Calibri" panose="020F0502020204030204" pitchFamily="34" charset="0"/>
                <a:cs typeface="Arial" panose="020B0604020202020204" pitchFamily="34" charset="0"/>
              </a:rPr>
              <a:t> alto de retropulsión de fragmentos en el canal. </a:t>
            </a:r>
          </a:p>
          <a:p>
            <a:pPr marL="214313" indent="-214313" algn="just">
              <a:lnSpc>
                <a:spcPct val="150000"/>
              </a:lnSpc>
              <a:buFont typeface="Wingdings" panose="05000000000000000000" pitchFamily="2" charset="2"/>
              <a:buChar char="ü"/>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endParaRPr lang="es-CO" sz="1100" dirty="0">
              <a:solidFill>
                <a:schemeClr val="bg1"/>
              </a:solidFill>
              <a:latin typeface="Montserrat" panose="00000500000000000000" pitchFamily="50" charset="0"/>
              <a:ea typeface="Calibri" panose="020F0502020204030204" pitchFamily="34" charset="0"/>
              <a:cs typeface="Arial" panose="020B0604020202020204" pitchFamily="34" charset="0"/>
            </a:endParaRPr>
          </a:p>
          <a:p>
            <a:pPr marL="214313" indent="-214313" algn="just">
              <a:lnSpc>
                <a:spcPct val="150000"/>
              </a:lnSpc>
              <a:buFont typeface="Wingdings" panose="05000000000000000000" pitchFamily="2" charset="2"/>
              <a:buChar char="ü"/>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s-CO" sz="1100" dirty="0">
                <a:solidFill>
                  <a:schemeClr val="bg1"/>
                </a:solidFill>
                <a:latin typeface="Montserrat" panose="00000500000000000000" pitchFamily="50" charset="0"/>
                <a:ea typeface="Calibri" panose="020F0502020204030204" pitchFamily="34" charset="0"/>
                <a:cs typeface="Arial" panose="020B0604020202020204" pitchFamily="34" charset="0"/>
              </a:rPr>
              <a:t>Más frecuentemente déficit neurológico con respecto a </a:t>
            </a:r>
            <a:r>
              <a:rPr lang="es-CO" sz="1100" dirty="0" err="1">
                <a:solidFill>
                  <a:schemeClr val="bg1"/>
                </a:solidFill>
                <a:latin typeface="Montserrat" panose="00000500000000000000" pitchFamily="50" charset="0"/>
                <a:ea typeface="Calibri" panose="020F0502020204030204" pitchFamily="34" charset="0"/>
                <a:cs typeface="Arial" panose="020B0604020202020204" pitchFamily="34" charset="0"/>
              </a:rPr>
              <a:t>A1</a:t>
            </a:r>
            <a:r>
              <a:rPr lang="es-CO" sz="1100" dirty="0">
                <a:solidFill>
                  <a:schemeClr val="bg1"/>
                </a:solidFill>
                <a:latin typeface="Montserrat" panose="00000500000000000000" pitchFamily="50" charset="0"/>
                <a:ea typeface="Calibri" panose="020F0502020204030204" pitchFamily="34" charset="0"/>
                <a:cs typeface="Arial" panose="020B0604020202020204" pitchFamily="34" charset="0"/>
              </a:rPr>
              <a:t> y </a:t>
            </a:r>
            <a:r>
              <a:rPr lang="es-CO" sz="1100" dirty="0" err="1">
                <a:solidFill>
                  <a:schemeClr val="bg1"/>
                </a:solidFill>
                <a:latin typeface="Montserrat" panose="00000500000000000000" pitchFamily="50" charset="0"/>
                <a:ea typeface="Calibri" panose="020F0502020204030204" pitchFamily="34" charset="0"/>
                <a:cs typeface="Arial" panose="020B0604020202020204" pitchFamily="34" charset="0"/>
              </a:rPr>
              <a:t>A2</a:t>
            </a:r>
            <a:r>
              <a:rPr lang="es-CO" sz="1100" dirty="0">
                <a:solidFill>
                  <a:schemeClr val="bg1"/>
                </a:solidFill>
                <a:latin typeface="Montserrat" panose="00000500000000000000" pitchFamily="50" charset="0"/>
                <a:ea typeface="Calibri" panose="020F0502020204030204" pitchFamily="34" charset="0"/>
                <a:cs typeface="Arial" panose="020B0604020202020204" pitchFamily="34" charset="0"/>
              </a:rPr>
              <a:t>.</a:t>
            </a:r>
          </a:p>
          <a:p>
            <a:pPr marL="214313" indent="-214313" algn="just">
              <a:lnSpc>
                <a:spcPct val="150000"/>
              </a:lnSpc>
              <a:buFont typeface="Wingdings" panose="05000000000000000000" pitchFamily="2" charset="2"/>
              <a:buChar char="ü"/>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endParaRPr lang="es-CO" sz="1100" dirty="0">
              <a:solidFill>
                <a:schemeClr val="bg1"/>
              </a:solidFill>
              <a:latin typeface="Montserrat" panose="00000500000000000000" pitchFamily="50" charset="0"/>
              <a:ea typeface="Calibri" panose="020F0502020204030204" pitchFamily="34" charset="0"/>
              <a:cs typeface="Arial" panose="020B0604020202020204" pitchFamily="34" charset="0"/>
            </a:endParaRPr>
          </a:p>
          <a:p>
            <a:pPr marL="214313" indent="-214313" algn="just">
              <a:lnSpc>
                <a:spcPct val="150000"/>
              </a:lnSpc>
              <a:buFont typeface="Wingdings" panose="05000000000000000000" pitchFamily="2" charset="2"/>
              <a:buChar char="ü"/>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s-CO" sz="1100" dirty="0">
                <a:solidFill>
                  <a:schemeClr val="bg1"/>
                </a:solidFill>
                <a:latin typeface="Montserrat" panose="00000500000000000000" pitchFamily="50" charset="0"/>
                <a:ea typeface="Calibri" panose="020F0502020204030204" pitchFamily="34" charset="0"/>
                <a:cs typeface="Arial" panose="020B0604020202020204" pitchFamily="34" charset="0"/>
              </a:rPr>
              <a:t>Tratamiento: </a:t>
            </a:r>
            <a:r>
              <a:rPr lang="es-CO" sz="1100" b="1" dirty="0">
                <a:solidFill>
                  <a:schemeClr val="bg1"/>
                </a:solidFill>
                <a:latin typeface="Montserrat" panose="00000500000000000000" pitchFamily="50" charset="0"/>
                <a:ea typeface="Calibri" panose="020F0502020204030204" pitchFamily="34" charset="0"/>
                <a:cs typeface="Arial" panose="020B0604020202020204" pitchFamily="34" charset="0"/>
              </a:rPr>
              <a:t>analgésico vs </a:t>
            </a:r>
            <a:r>
              <a:rPr lang="es-CO" sz="1100" b="1" dirty="0" err="1">
                <a:solidFill>
                  <a:schemeClr val="bg1"/>
                </a:solidFill>
                <a:latin typeface="Montserrat" panose="00000500000000000000" pitchFamily="50" charset="0"/>
                <a:ea typeface="Calibri" panose="020F0502020204030204" pitchFamily="34" charset="0"/>
                <a:cs typeface="Arial" panose="020B0604020202020204" pitchFamily="34" charset="0"/>
              </a:rPr>
              <a:t>Cx</a:t>
            </a:r>
            <a:r>
              <a:rPr lang="es-CO" sz="1100" b="1" dirty="0">
                <a:solidFill>
                  <a:schemeClr val="bg1"/>
                </a:solidFill>
                <a:latin typeface="Montserrat" panose="00000500000000000000" pitchFamily="50" charset="0"/>
                <a:ea typeface="Calibri" panose="020F0502020204030204" pitchFamily="34" charset="0"/>
                <a:cs typeface="Arial" panose="020B0604020202020204" pitchFamily="34" charset="0"/>
              </a:rPr>
              <a:t>.</a:t>
            </a:r>
          </a:p>
          <a:p>
            <a:pPr marL="557213" lvl="1" indent="-214313" algn="just">
              <a:lnSpc>
                <a:spcPct val="150000"/>
              </a:lnSpc>
              <a:buFont typeface="Wingdings" panose="05000000000000000000" pitchFamily="2" charset="2"/>
              <a:buChar char="Ø"/>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s-CO" sz="1100" dirty="0">
                <a:solidFill>
                  <a:schemeClr val="bg1"/>
                </a:solidFill>
                <a:latin typeface="Montserrat" panose="00000500000000000000" pitchFamily="50" charset="0"/>
                <a:ea typeface="Calibri" panose="020F0502020204030204" pitchFamily="34" charset="0"/>
                <a:cs typeface="Arial" panose="020B0604020202020204" pitchFamily="34" charset="0"/>
              </a:rPr>
              <a:t>Fractura inestable, deformidad, déficit neurológico.</a:t>
            </a:r>
          </a:p>
        </p:txBody>
      </p:sp>
      <p:pic>
        <p:nvPicPr>
          <p:cNvPr id="4" name="Imagen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93420" y="1652713"/>
            <a:ext cx="2468724" cy="4554437"/>
          </a:xfrm>
          <a:prstGeom prst="rect">
            <a:avLst/>
          </a:prstGeom>
        </p:spPr>
      </p:pic>
      <p:pic>
        <p:nvPicPr>
          <p:cNvPr id="10" name="Imagen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89613" y="1637808"/>
            <a:ext cx="4771117" cy="4545721"/>
          </a:xfrm>
          <a:prstGeom prst="rect">
            <a:avLst/>
          </a:prstGeom>
        </p:spPr>
      </p:pic>
      <p:pic>
        <p:nvPicPr>
          <p:cNvPr id="5" name="Imagen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021761" y="1637808"/>
            <a:ext cx="2351571" cy="4469528"/>
          </a:xfrm>
          <a:prstGeom prst="rect">
            <a:avLst/>
          </a:prstGeom>
        </p:spPr>
      </p:pic>
      <p:pic>
        <p:nvPicPr>
          <p:cNvPr id="11" name="Imagen 1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988198" y="1614187"/>
            <a:ext cx="4835781" cy="4569342"/>
          </a:xfrm>
          <a:prstGeom prst="rect">
            <a:avLst/>
          </a:prstGeom>
        </p:spPr>
      </p:pic>
      <p:sp>
        <p:nvSpPr>
          <p:cNvPr id="12" name="CuadroTexto 11">
            <a:extLst>
              <a:ext uri="{FF2B5EF4-FFF2-40B4-BE49-F238E27FC236}">
                <a16:creationId xmlns:a16="http://schemas.microsoft.com/office/drawing/2014/main" id="{7A7A86FB-D847-4E56-A49A-C50D21117C83}"/>
              </a:ext>
            </a:extLst>
          </p:cNvPr>
          <p:cNvSpPr txBox="1"/>
          <p:nvPr/>
        </p:nvSpPr>
        <p:spPr>
          <a:xfrm>
            <a:off x="5203711" y="6423121"/>
            <a:ext cx="7652154" cy="215444"/>
          </a:xfrm>
          <a:prstGeom prst="rect">
            <a:avLst/>
          </a:prstGeom>
          <a:noFill/>
        </p:spPr>
        <p:txBody>
          <a:bodyPr wrap="square" rtlCol="0">
            <a:spAutoFit/>
          </a:bodyPr>
          <a:lstStyle/>
          <a:p>
            <a:pPr algn="ctr"/>
            <a:r>
              <a:rPr lang="es-CO" sz="800" dirty="0" err="1">
                <a:latin typeface="Montserrat" panose="00000500000000000000" pitchFamily="50" charset="0"/>
                <a:cs typeface="Arial" panose="020B0604020202020204" pitchFamily="34" charset="0"/>
              </a:rPr>
              <a:t>Bellabarba</a:t>
            </a:r>
            <a:r>
              <a:rPr lang="es-CO" sz="800" dirty="0">
                <a:latin typeface="Montserrat" panose="00000500000000000000" pitchFamily="50" charset="0"/>
                <a:cs typeface="Arial" panose="020B0604020202020204" pitchFamily="34" charset="0"/>
              </a:rPr>
              <a:t>, C, </a:t>
            </a:r>
            <a:r>
              <a:rPr lang="es-CO" sz="800" dirty="0" err="1">
                <a:latin typeface="Montserrat" panose="00000500000000000000" pitchFamily="50" charset="0"/>
                <a:cs typeface="Arial" panose="020B0604020202020204" pitchFamily="34" charset="0"/>
              </a:rPr>
              <a:t>Kandziora</a:t>
            </a:r>
            <a:r>
              <a:rPr lang="es-CO" sz="800" dirty="0">
                <a:latin typeface="Montserrat" panose="00000500000000000000" pitchFamily="50" charset="0"/>
                <a:cs typeface="Arial" panose="020B0604020202020204" pitchFamily="34" charset="0"/>
              </a:rPr>
              <a:t> F, LR </a:t>
            </a:r>
            <a:r>
              <a:rPr lang="es-CO" sz="800" dirty="0" err="1">
                <a:latin typeface="Montserrat" panose="00000500000000000000" pitchFamily="50" charset="0"/>
                <a:cs typeface="Arial" panose="020B0604020202020204" pitchFamily="34" charset="0"/>
              </a:rPr>
              <a:t>Vialle</a:t>
            </a:r>
            <a:r>
              <a:rPr lang="es-CO" sz="800" dirty="0">
                <a:latin typeface="Montserrat" panose="00000500000000000000" pitchFamily="50" charset="0"/>
                <a:cs typeface="Arial" panose="020B0604020202020204" pitchFamily="34" charset="0"/>
              </a:rPr>
              <a:t>. </a:t>
            </a:r>
            <a:r>
              <a:rPr lang="es-CO" sz="800" dirty="0" err="1">
                <a:latin typeface="Montserrat" panose="00000500000000000000" pitchFamily="50" charset="0"/>
                <a:cs typeface="Arial" panose="020B0604020202020204" pitchFamily="34" charset="0"/>
              </a:rPr>
              <a:t>AOSpine</a:t>
            </a:r>
            <a:r>
              <a:rPr lang="es-CO" sz="800" dirty="0">
                <a:latin typeface="Montserrat" panose="00000500000000000000" pitchFamily="50" charset="0"/>
                <a:cs typeface="Arial" panose="020B0604020202020204" pitchFamily="34" charset="0"/>
              </a:rPr>
              <a:t> Masters Series, Volumen 6: </a:t>
            </a:r>
            <a:r>
              <a:rPr lang="es-CO" sz="800" dirty="0" err="1">
                <a:latin typeface="Montserrat" panose="00000500000000000000" pitchFamily="50" charset="0"/>
                <a:cs typeface="Arial" panose="020B0604020202020204" pitchFamily="34" charset="0"/>
              </a:rPr>
              <a:t>Thoracolumbar</a:t>
            </a:r>
            <a:r>
              <a:rPr lang="es-CO" sz="800" dirty="0">
                <a:latin typeface="Montserrat" panose="00000500000000000000" pitchFamily="50" charset="0"/>
                <a:cs typeface="Arial" panose="020B0604020202020204" pitchFamily="34" charset="0"/>
              </a:rPr>
              <a:t> </a:t>
            </a:r>
            <a:r>
              <a:rPr lang="es-CO" sz="800" dirty="0" err="1">
                <a:latin typeface="Montserrat" panose="00000500000000000000" pitchFamily="50" charset="0"/>
                <a:cs typeface="Arial" panose="020B0604020202020204" pitchFamily="34" charset="0"/>
              </a:rPr>
              <a:t>Spine</a:t>
            </a:r>
            <a:r>
              <a:rPr lang="es-CO" sz="800" dirty="0">
                <a:latin typeface="Montserrat" panose="00000500000000000000" pitchFamily="50" charset="0"/>
                <a:cs typeface="Arial" panose="020B0604020202020204" pitchFamily="34" charset="0"/>
              </a:rPr>
              <a:t> Trauma 2015.</a:t>
            </a:r>
          </a:p>
        </p:txBody>
      </p:sp>
      <p:sp>
        <p:nvSpPr>
          <p:cNvPr id="13" name="Título 1"/>
          <p:cNvSpPr txBox="1">
            <a:spLocks/>
          </p:cNvSpPr>
          <p:nvPr/>
        </p:nvSpPr>
        <p:spPr>
          <a:xfrm>
            <a:off x="2852768" y="166577"/>
            <a:ext cx="6575495" cy="794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600" b="1" dirty="0">
                <a:solidFill>
                  <a:srgbClr val="06AEAA"/>
                </a:solidFill>
                <a:latin typeface="Montserrat" panose="00000500000000000000" pitchFamily="50" charset="0"/>
              </a:rPr>
              <a:t>Clasificación de </a:t>
            </a:r>
            <a:r>
              <a:rPr lang="es-CO" sz="3600" b="1" i="1" dirty="0" err="1">
                <a:solidFill>
                  <a:srgbClr val="06AEAA"/>
                </a:solidFill>
                <a:latin typeface="Montserrat" panose="00000500000000000000" pitchFamily="50" charset="0"/>
              </a:rPr>
              <a:t>AO</a:t>
            </a:r>
            <a:r>
              <a:rPr lang="es-CO" sz="3600" b="1" i="1" dirty="0">
                <a:solidFill>
                  <a:srgbClr val="06AEAA"/>
                </a:solidFill>
                <a:latin typeface="Montserrat" panose="00000500000000000000" pitchFamily="50" charset="0"/>
              </a:rPr>
              <a:t> </a:t>
            </a:r>
            <a:r>
              <a:rPr lang="es-CO" sz="3600" b="1" i="1" dirty="0" err="1">
                <a:solidFill>
                  <a:srgbClr val="06AEAA"/>
                </a:solidFill>
                <a:latin typeface="Montserrat" panose="00000500000000000000" pitchFamily="50" charset="0"/>
              </a:rPr>
              <a:t>Spine</a:t>
            </a:r>
            <a:endParaRPr lang="es-CO" sz="3600" b="1" dirty="0">
              <a:solidFill>
                <a:srgbClr val="06AEAA"/>
              </a:solidFill>
              <a:latin typeface="Montserrat" panose="00000500000000000000" pitchFamily="50" charset="0"/>
            </a:endParaRPr>
          </a:p>
        </p:txBody>
      </p:sp>
      <p:sp>
        <p:nvSpPr>
          <p:cNvPr id="20" name="Rectángulo 19"/>
          <p:cNvSpPr/>
          <p:nvPr/>
        </p:nvSpPr>
        <p:spPr>
          <a:xfrm>
            <a:off x="3762107" y="922787"/>
            <a:ext cx="3746731" cy="461665"/>
          </a:xfrm>
          <a:prstGeom prst="rect">
            <a:avLst/>
          </a:prstGeom>
        </p:spPr>
        <p:txBody>
          <a:bodyPr wrap="none">
            <a:spAutoFit/>
          </a:bodyPr>
          <a:lstStyle/>
          <a:p>
            <a:r>
              <a:rPr lang="es-CO" sz="2400" b="1" dirty="0">
                <a:solidFill>
                  <a:srgbClr val="002060"/>
                </a:solidFill>
                <a:latin typeface="Montserrat" panose="00000500000000000000" pitchFamily="50" charset="0"/>
              </a:rPr>
              <a:t>Características morfológicas</a:t>
            </a:r>
          </a:p>
        </p:txBody>
      </p:sp>
    </p:spTree>
    <p:extLst>
      <p:ext uri="{BB962C8B-B14F-4D97-AF65-F5344CB8AC3E}">
        <p14:creationId xmlns:p14="http://schemas.microsoft.com/office/powerpoint/2010/main" val="364832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83"/>
                                        </p:tgtEl>
                                        <p:attrNameLst>
                                          <p:attrName>style.visibility</p:attrName>
                                        </p:attrNameLst>
                                      </p:cBhvr>
                                      <p:to>
                                        <p:strVal val="visible"/>
                                      </p:to>
                                    </p:set>
                                    <p:anim calcmode="lin" valueType="num">
                                      <p:cBhvr additive="base">
                                        <p:cTn id="7" dur="500" fill="hold"/>
                                        <p:tgtEl>
                                          <p:spTgt spid="24583"/>
                                        </p:tgtEl>
                                        <p:attrNameLst>
                                          <p:attrName>ppt_x</p:attrName>
                                        </p:attrNameLst>
                                      </p:cBhvr>
                                      <p:tavLst>
                                        <p:tav tm="0">
                                          <p:val>
                                            <p:strVal val="#ppt_x"/>
                                          </p:val>
                                        </p:tav>
                                        <p:tav tm="100000">
                                          <p:val>
                                            <p:strVal val="#ppt_x"/>
                                          </p:val>
                                        </p:tav>
                                      </p:tavLst>
                                    </p:anim>
                                    <p:anim calcmode="lin" valueType="num">
                                      <p:cBhvr additive="base">
                                        <p:cTn id="8" dur="500" fill="hold"/>
                                        <p:tgtEl>
                                          <p:spTgt spid="2458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ircle(in)">
                                      <p:cBhvr>
                                        <p:cTn id="3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4"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43999" y="1421723"/>
            <a:ext cx="4766181" cy="462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1040297" y="1467509"/>
            <a:ext cx="5055703" cy="2312171"/>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vert="horz" wrap="square" lIns="68580" tIns="34290" rIns="68580" bIns="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214313" indent="-214313" algn="just" defTabSz="685800">
              <a:buFont typeface="Wingdings" panose="05000000000000000000" pitchFamily="2" charset="2"/>
              <a:buChar char="ü"/>
              <a:tabLst>
                <a:tab pos="435769" algn="l"/>
                <a:tab pos="872729" algn="l"/>
                <a:tab pos="1308497" algn="l"/>
                <a:tab pos="1745456" algn="l"/>
                <a:tab pos="2181225" algn="l"/>
                <a:tab pos="2616994" algn="l"/>
                <a:tab pos="3053954" algn="l"/>
                <a:tab pos="3489722" algn="l"/>
                <a:tab pos="3926681" algn="l"/>
                <a:tab pos="4362450" algn="l"/>
                <a:tab pos="4798219" algn="l"/>
                <a:tab pos="5235179" algn="l"/>
                <a:tab pos="5670947" algn="l"/>
                <a:tab pos="6107906" algn="l"/>
                <a:tab pos="6543675" algn="l"/>
                <a:tab pos="6979444" algn="l"/>
              </a:tabLst>
            </a:pPr>
            <a:r>
              <a:rPr lang="es-CO" altLang="es-CO" sz="1600" b="1" dirty="0">
                <a:solidFill>
                  <a:schemeClr val="bg1"/>
                </a:solidFill>
                <a:latin typeface="Montserrat" panose="00000500000000000000" pitchFamily="50" charset="0"/>
                <a:ea typeface="Calibri" panose="020F0502020204030204" pitchFamily="34" charset="0"/>
                <a:cs typeface="Arial" panose="020B0604020202020204" pitchFamily="34" charset="0"/>
              </a:rPr>
              <a:t>Estallido completo.</a:t>
            </a:r>
          </a:p>
          <a:p>
            <a:pPr marL="214313" indent="-214313" algn="just" defTabSz="685800">
              <a:buFont typeface="Wingdings" panose="05000000000000000000" pitchFamily="2" charset="2"/>
              <a:buChar char="ü"/>
              <a:tabLst>
                <a:tab pos="435769" algn="l"/>
                <a:tab pos="872729" algn="l"/>
                <a:tab pos="1308497" algn="l"/>
                <a:tab pos="1745456" algn="l"/>
                <a:tab pos="2181225" algn="l"/>
                <a:tab pos="2616994" algn="l"/>
                <a:tab pos="3053954" algn="l"/>
                <a:tab pos="3489722" algn="l"/>
                <a:tab pos="3926681" algn="l"/>
                <a:tab pos="4362450" algn="l"/>
                <a:tab pos="4798219" algn="l"/>
                <a:tab pos="5235179" algn="l"/>
                <a:tab pos="5670947" algn="l"/>
                <a:tab pos="6107906" algn="l"/>
                <a:tab pos="6543675" algn="l"/>
                <a:tab pos="6979444" algn="l"/>
              </a:tabLst>
            </a:pPr>
            <a:endParaRPr lang="es-CO" altLang="es-CO" sz="1600" dirty="0">
              <a:solidFill>
                <a:schemeClr val="bg1"/>
              </a:solidFill>
              <a:latin typeface="Montserrat" panose="00000500000000000000" pitchFamily="50" charset="0"/>
              <a:ea typeface="Calibri" panose="020F0502020204030204" pitchFamily="34" charset="0"/>
              <a:cs typeface="Arial" panose="020B0604020202020204" pitchFamily="34" charset="0"/>
            </a:endParaRPr>
          </a:p>
          <a:p>
            <a:pPr marL="214313" indent="-214313" algn="just" defTabSz="685800">
              <a:buFont typeface="Wingdings" panose="05000000000000000000" pitchFamily="2" charset="2"/>
              <a:buChar char="ü"/>
              <a:tabLst>
                <a:tab pos="435769" algn="l"/>
                <a:tab pos="872729" algn="l"/>
                <a:tab pos="1308497" algn="l"/>
                <a:tab pos="1745456" algn="l"/>
                <a:tab pos="2181225" algn="l"/>
                <a:tab pos="2616994" algn="l"/>
                <a:tab pos="3053954" algn="l"/>
                <a:tab pos="3489722" algn="l"/>
                <a:tab pos="3926681" algn="l"/>
                <a:tab pos="4362450" algn="l"/>
                <a:tab pos="4798219" algn="l"/>
                <a:tab pos="5235179" algn="l"/>
                <a:tab pos="5670947" algn="l"/>
                <a:tab pos="6107906" algn="l"/>
                <a:tab pos="6543675" algn="l"/>
                <a:tab pos="6979444" algn="l"/>
              </a:tabLst>
            </a:pPr>
            <a:r>
              <a:rPr lang="es-CO" altLang="es-CO" sz="1600" dirty="0">
                <a:solidFill>
                  <a:schemeClr val="bg1"/>
                </a:solidFill>
                <a:latin typeface="Montserrat" panose="00000500000000000000" pitchFamily="50" charset="0"/>
                <a:ea typeface="Calibri" panose="020F0502020204030204" pitchFamily="34" charset="0"/>
                <a:cs typeface="Arial" panose="020B0604020202020204" pitchFamily="34" charset="0"/>
              </a:rPr>
              <a:t>Fracturas de ambas placas terminales y la pared posterior.</a:t>
            </a:r>
            <a:endParaRPr lang="es-ES" altLang="es-CO" sz="1600" dirty="0">
              <a:solidFill>
                <a:schemeClr val="bg1"/>
              </a:solidFill>
              <a:latin typeface="Montserrat" panose="00000500000000000000" pitchFamily="50" charset="0"/>
              <a:ea typeface="Times New Roman" panose="02020603050405020304" pitchFamily="18" charset="0"/>
              <a:cs typeface="Arial" panose="020B0604020202020204" pitchFamily="34" charset="0"/>
            </a:endParaRPr>
          </a:p>
          <a:p>
            <a:pPr marL="214313" indent="-214313" algn="just" defTabSz="685800">
              <a:buFont typeface="Wingdings" panose="05000000000000000000" pitchFamily="2" charset="2"/>
              <a:buChar char="ü"/>
              <a:tabLst>
                <a:tab pos="435769" algn="l"/>
                <a:tab pos="872729" algn="l"/>
                <a:tab pos="1308497" algn="l"/>
                <a:tab pos="1745456" algn="l"/>
                <a:tab pos="2181225" algn="l"/>
                <a:tab pos="2616994" algn="l"/>
                <a:tab pos="3053954" algn="l"/>
                <a:tab pos="3489722" algn="l"/>
                <a:tab pos="3926681" algn="l"/>
                <a:tab pos="4362450" algn="l"/>
                <a:tab pos="4798219" algn="l"/>
                <a:tab pos="5235179" algn="l"/>
                <a:tab pos="5670947" algn="l"/>
                <a:tab pos="6107906" algn="l"/>
                <a:tab pos="6543675" algn="l"/>
                <a:tab pos="6979444" algn="l"/>
              </a:tabLst>
            </a:pPr>
            <a:endParaRPr lang="es-ES" altLang="es-CO" sz="1600" dirty="0">
              <a:solidFill>
                <a:schemeClr val="bg1"/>
              </a:solidFill>
              <a:latin typeface="Montserrat" panose="00000500000000000000" pitchFamily="50" charset="0"/>
              <a:ea typeface="Times New Roman" panose="02020603050405020304" pitchFamily="18" charset="0"/>
              <a:cs typeface="Arial" panose="020B0604020202020204" pitchFamily="34" charset="0"/>
            </a:endParaRPr>
          </a:p>
          <a:p>
            <a:pPr marL="214313" indent="-214313" algn="just" defTabSz="685800">
              <a:buFont typeface="Wingdings" panose="05000000000000000000" pitchFamily="2" charset="2"/>
              <a:buChar char="ü"/>
              <a:tabLst>
                <a:tab pos="435769" algn="l"/>
                <a:tab pos="872729" algn="l"/>
                <a:tab pos="1308497" algn="l"/>
                <a:tab pos="1745456" algn="l"/>
                <a:tab pos="2181225" algn="l"/>
                <a:tab pos="2616994" algn="l"/>
                <a:tab pos="3053954" algn="l"/>
                <a:tab pos="3489722" algn="l"/>
                <a:tab pos="3926681" algn="l"/>
                <a:tab pos="4362450" algn="l"/>
                <a:tab pos="4798219" algn="l"/>
                <a:tab pos="5235179" algn="l"/>
                <a:tab pos="5670947" algn="l"/>
                <a:tab pos="6107906" algn="l"/>
                <a:tab pos="6543675" algn="l"/>
                <a:tab pos="6979444" algn="l"/>
              </a:tabLst>
            </a:pPr>
            <a:r>
              <a:rPr lang="es-ES" altLang="es-CO" sz="1600" dirty="0">
                <a:solidFill>
                  <a:schemeClr val="bg1"/>
                </a:solidFill>
                <a:latin typeface="Montserrat" panose="00000500000000000000" pitchFamily="50" charset="0"/>
                <a:ea typeface="Times New Roman" panose="02020603050405020304" pitchFamily="18" charset="0"/>
                <a:cs typeface="Arial" panose="020B0604020202020204" pitchFamily="34" charset="0"/>
              </a:rPr>
              <a:t>Mayor inestabilidad e incidencia de lesión neurológica dentro de la categoría A.</a:t>
            </a:r>
          </a:p>
          <a:p>
            <a:pPr marL="214313" indent="-214313" algn="just" defTabSz="685800">
              <a:buFont typeface="Wingdings" panose="05000000000000000000" pitchFamily="2" charset="2"/>
              <a:buChar char="ü"/>
              <a:tabLst>
                <a:tab pos="435769" algn="l"/>
                <a:tab pos="872729" algn="l"/>
                <a:tab pos="1308497" algn="l"/>
                <a:tab pos="1745456" algn="l"/>
                <a:tab pos="2181225" algn="l"/>
                <a:tab pos="2616994" algn="l"/>
                <a:tab pos="3053954" algn="l"/>
                <a:tab pos="3489722" algn="l"/>
                <a:tab pos="3926681" algn="l"/>
                <a:tab pos="4362450" algn="l"/>
                <a:tab pos="4798219" algn="l"/>
                <a:tab pos="5235179" algn="l"/>
                <a:tab pos="5670947" algn="l"/>
                <a:tab pos="6107906" algn="l"/>
                <a:tab pos="6543675" algn="l"/>
                <a:tab pos="6979444" algn="l"/>
              </a:tabLst>
            </a:pPr>
            <a:endParaRPr lang="es-ES" altLang="es-CO" sz="1600" dirty="0">
              <a:solidFill>
                <a:schemeClr val="bg1"/>
              </a:solidFill>
              <a:latin typeface="Montserrat" panose="00000500000000000000" pitchFamily="50" charset="0"/>
              <a:ea typeface="Times New Roman" panose="02020603050405020304" pitchFamily="18" charset="0"/>
              <a:cs typeface="Arial" panose="020B0604020202020204" pitchFamily="34" charset="0"/>
            </a:endParaRPr>
          </a:p>
          <a:p>
            <a:pPr marL="214313" indent="-214313" algn="just" defTabSz="685800">
              <a:buFont typeface="Wingdings" panose="05000000000000000000" pitchFamily="2" charset="2"/>
              <a:buChar char="ü"/>
              <a:tabLst>
                <a:tab pos="435769" algn="l"/>
                <a:tab pos="872729" algn="l"/>
                <a:tab pos="1308497" algn="l"/>
                <a:tab pos="1745456" algn="l"/>
                <a:tab pos="2181225" algn="l"/>
                <a:tab pos="2616994" algn="l"/>
                <a:tab pos="3053954" algn="l"/>
                <a:tab pos="3489722" algn="l"/>
                <a:tab pos="3926681" algn="l"/>
                <a:tab pos="4362450" algn="l"/>
                <a:tab pos="4798219" algn="l"/>
                <a:tab pos="5235179" algn="l"/>
                <a:tab pos="5670947" algn="l"/>
                <a:tab pos="6107906" algn="l"/>
                <a:tab pos="6543675" algn="l"/>
                <a:tab pos="6979444" algn="l"/>
              </a:tabLst>
            </a:pPr>
            <a:r>
              <a:rPr lang="es-ES" altLang="es-CO" sz="1600" dirty="0">
                <a:solidFill>
                  <a:schemeClr val="bg1"/>
                </a:solidFill>
                <a:latin typeface="Montserrat" panose="00000500000000000000" pitchFamily="50" charset="0"/>
                <a:ea typeface="Times New Roman" panose="02020603050405020304" pitchFamily="18" charset="0"/>
                <a:cs typeface="Arial" panose="020B0604020202020204" pitchFamily="34" charset="0"/>
              </a:rPr>
              <a:t>Tratamiento: </a:t>
            </a:r>
            <a:r>
              <a:rPr lang="es-ES" altLang="es-CO" sz="1600" b="1" dirty="0">
                <a:solidFill>
                  <a:schemeClr val="bg1"/>
                </a:solidFill>
                <a:latin typeface="Montserrat" panose="00000500000000000000" pitchFamily="50" charset="0"/>
                <a:ea typeface="Times New Roman" panose="02020603050405020304" pitchFamily="18" charset="0"/>
                <a:cs typeface="Arial" panose="020B0604020202020204" pitchFamily="34" charset="0"/>
              </a:rPr>
              <a:t>cirugía.</a:t>
            </a:r>
            <a:r>
              <a:rPr lang="es-CO" altLang="es-CO" sz="1600" dirty="0">
                <a:solidFill>
                  <a:schemeClr val="bg1"/>
                </a:solidFill>
                <a:latin typeface="Montserrat" panose="00000500000000000000" pitchFamily="50" charset="0"/>
                <a:cs typeface="Arial" panose="020B0604020202020204" pitchFamily="34" charset="0"/>
              </a:rPr>
              <a:t> </a:t>
            </a:r>
          </a:p>
        </p:txBody>
      </p:sp>
      <p:pic>
        <p:nvPicPr>
          <p:cNvPr id="3" name="Imagen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27089" y="1516930"/>
            <a:ext cx="2431532" cy="4532999"/>
          </a:xfrm>
          <a:prstGeom prst="rect">
            <a:avLst/>
          </a:prstGeom>
        </p:spPr>
      </p:pic>
      <p:pic>
        <p:nvPicPr>
          <p:cNvPr id="4" name="Imagen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43998" y="1516930"/>
            <a:ext cx="5055703" cy="4530263"/>
          </a:xfrm>
          <a:prstGeom prst="rect">
            <a:avLst/>
          </a:prstGeom>
        </p:spPr>
      </p:pic>
      <p:pic>
        <p:nvPicPr>
          <p:cNvPr id="5" name="Imagen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734443" y="1514194"/>
            <a:ext cx="2585289" cy="45309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7A7A86FB-D847-4E56-A49A-C50D21117C83}"/>
              </a:ext>
            </a:extLst>
          </p:cNvPr>
          <p:cNvSpPr txBox="1"/>
          <p:nvPr/>
        </p:nvSpPr>
        <p:spPr>
          <a:xfrm>
            <a:off x="5345772" y="6394128"/>
            <a:ext cx="7652154" cy="215444"/>
          </a:xfrm>
          <a:prstGeom prst="rect">
            <a:avLst/>
          </a:prstGeom>
          <a:noFill/>
        </p:spPr>
        <p:txBody>
          <a:bodyPr wrap="square" rtlCol="0">
            <a:spAutoFit/>
          </a:bodyPr>
          <a:lstStyle/>
          <a:p>
            <a:pPr algn="ctr"/>
            <a:r>
              <a:rPr lang="es-CO" sz="800" dirty="0" err="1">
                <a:latin typeface="Montserrat" panose="00000500000000000000" pitchFamily="50" charset="0"/>
                <a:cs typeface="Arial" panose="020B0604020202020204" pitchFamily="34" charset="0"/>
              </a:rPr>
              <a:t>Bellabarba</a:t>
            </a:r>
            <a:r>
              <a:rPr lang="es-CO" sz="800" dirty="0">
                <a:latin typeface="Montserrat" panose="00000500000000000000" pitchFamily="50" charset="0"/>
                <a:cs typeface="Arial" panose="020B0604020202020204" pitchFamily="34" charset="0"/>
              </a:rPr>
              <a:t>, C, </a:t>
            </a:r>
            <a:r>
              <a:rPr lang="es-CO" sz="800" dirty="0" err="1">
                <a:latin typeface="Montserrat" panose="00000500000000000000" pitchFamily="50" charset="0"/>
                <a:cs typeface="Arial" panose="020B0604020202020204" pitchFamily="34" charset="0"/>
              </a:rPr>
              <a:t>Kandziora</a:t>
            </a:r>
            <a:r>
              <a:rPr lang="es-CO" sz="800" dirty="0">
                <a:latin typeface="Montserrat" panose="00000500000000000000" pitchFamily="50" charset="0"/>
                <a:cs typeface="Arial" panose="020B0604020202020204" pitchFamily="34" charset="0"/>
              </a:rPr>
              <a:t> F, LR </a:t>
            </a:r>
            <a:r>
              <a:rPr lang="es-CO" sz="800" dirty="0" err="1">
                <a:latin typeface="Montserrat" panose="00000500000000000000" pitchFamily="50" charset="0"/>
                <a:cs typeface="Arial" panose="020B0604020202020204" pitchFamily="34" charset="0"/>
              </a:rPr>
              <a:t>Vialle</a:t>
            </a:r>
            <a:r>
              <a:rPr lang="es-CO" sz="800" dirty="0">
                <a:latin typeface="Montserrat" panose="00000500000000000000" pitchFamily="50" charset="0"/>
                <a:cs typeface="Arial" panose="020B0604020202020204" pitchFamily="34" charset="0"/>
              </a:rPr>
              <a:t>. </a:t>
            </a:r>
            <a:r>
              <a:rPr lang="es-CO" sz="800" dirty="0" err="1">
                <a:latin typeface="Montserrat" panose="00000500000000000000" pitchFamily="50" charset="0"/>
                <a:cs typeface="Arial" panose="020B0604020202020204" pitchFamily="34" charset="0"/>
              </a:rPr>
              <a:t>AOSpine</a:t>
            </a:r>
            <a:r>
              <a:rPr lang="es-CO" sz="800" dirty="0">
                <a:latin typeface="Montserrat" panose="00000500000000000000" pitchFamily="50" charset="0"/>
                <a:cs typeface="Arial" panose="020B0604020202020204" pitchFamily="34" charset="0"/>
              </a:rPr>
              <a:t> Masters Series, Volumen 6: </a:t>
            </a:r>
            <a:r>
              <a:rPr lang="es-CO" sz="800" dirty="0" err="1">
                <a:latin typeface="Montserrat" panose="00000500000000000000" pitchFamily="50" charset="0"/>
                <a:cs typeface="Arial" panose="020B0604020202020204" pitchFamily="34" charset="0"/>
              </a:rPr>
              <a:t>Thoracolumbar</a:t>
            </a:r>
            <a:r>
              <a:rPr lang="es-CO" sz="800" dirty="0">
                <a:latin typeface="Montserrat" panose="00000500000000000000" pitchFamily="50" charset="0"/>
                <a:cs typeface="Arial" panose="020B0604020202020204" pitchFamily="34" charset="0"/>
              </a:rPr>
              <a:t> </a:t>
            </a:r>
            <a:r>
              <a:rPr lang="es-CO" sz="800" dirty="0" err="1">
                <a:latin typeface="Montserrat" panose="00000500000000000000" pitchFamily="50" charset="0"/>
                <a:cs typeface="Arial" panose="020B0604020202020204" pitchFamily="34" charset="0"/>
              </a:rPr>
              <a:t>Spine</a:t>
            </a:r>
            <a:r>
              <a:rPr lang="es-CO" sz="800" dirty="0">
                <a:latin typeface="Montserrat" panose="00000500000000000000" pitchFamily="50" charset="0"/>
                <a:cs typeface="Arial" panose="020B0604020202020204" pitchFamily="34" charset="0"/>
              </a:rPr>
              <a:t> Trauma 2015.</a:t>
            </a:r>
          </a:p>
        </p:txBody>
      </p:sp>
      <p:sp>
        <p:nvSpPr>
          <p:cNvPr id="15" name="Título 1"/>
          <p:cNvSpPr txBox="1">
            <a:spLocks/>
          </p:cNvSpPr>
          <p:nvPr/>
        </p:nvSpPr>
        <p:spPr>
          <a:xfrm>
            <a:off x="2743200" y="110155"/>
            <a:ext cx="6476999" cy="794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600" b="1" dirty="0">
                <a:solidFill>
                  <a:srgbClr val="06AEAA"/>
                </a:solidFill>
                <a:latin typeface="Montserrat" panose="00000500000000000000" pitchFamily="50" charset="0"/>
              </a:rPr>
              <a:t>Clasificación de </a:t>
            </a:r>
            <a:r>
              <a:rPr lang="es-CO" sz="3600" b="1" i="1" dirty="0" err="1">
                <a:solidFill>
                  <a:srgbClr val="06AEAA"/>
                </a:solidFill>
                <a:latin typeface="Montserrat" panose="00000500000000000000" pitchFamily="50" charset="0"/>
              </a:rPr>
              <a:t>AO</a:t>
            </a:r>
            <a:r>
              <a:rPr lang="es-CO" sz="3600" b="1" i="1" dirty="0">
                <a:solidFill>
                  <a:srgbClr val="06AEAA"/>
                </a:solidFill>
                <a:latin typeface="Montserrat" panose="00000500000000000000" pitchFamily="50" charset="0"/>
              </a:rPr>
              <a:t> </a:t>
            </a:r>
            <a:r>
              <a:rPr lang="es-CO" sz="3600" b="1" i="1" dirty="0" err="1">
                <a:solidFill>
                  <a:srgbClr val="06AEAA"/>
                </a:solidFill>
                <a:latin typeface="Montserrat" panose="00000500000000000000" pitchFamily="50" charset="0"/>
              </a:rPr>
              <a:t>Spine</a:t>
            </a:r>
            <a:endParaRPr lang="es-CO" sz="3600" b="1" dirty="0">
              <a:solidFill>
                <a:srgbClr val="06AEAA"/>
              </a:solidFill>
              <a:latin typeface="Montserrat" panose="00000500000000000000" pitchFamily="50" charset="0"/>
            </a:endParaRPr>
          </a:p>
        </p:txBody>
      </p:sp>
      <p:sp>
        <p:nvSpPr>
          <p:cNvPr id="17" name="Rectángulo 16"/>
          <p:cNvSpPr/>
          <p:nvPr/>
        </p:nvSpPr>
        <p:spPr>
          <a:xfrm>
            <a:off x="3788647" y="766768"/>
            <a:ext cx="3746731" cy="461665"/>
          </a:xfrm>
          <a:prstGeom prst="rect">
            <a:avLst/>
          </a:prstGeom>
        </p:spPr>
        <p:txBody>
          <a:bodyPr wrap="none">
            <a:spAutoFit/>
          </a:bodyPr>
          <a:lstStyle/>
          <a:p>
            <a:r>
              <a:rPr lang="es-CO" sz="2400" b="1" dirty="0">
                <a:solidFill>
                  <a:srgbClr val="002060"/>
                </a:solidFill>
                <a:latin typeface="Montserrat" panose="00000500000000000000" pitchFamily="50" charset="0"/>
              </a:rPr>
              <a:t>Características morfológicas</a:t>
            </a:r>
          </a:p>
        </p:txBody>
      </p:sp>
    </p:spTree>
    <p:extLst>
      <p:ext uri="{BB962C8B-B14F-4D97-AF65-F5344CB8AC3E}">
        <p14:creationId xmlns:p14="http://schemas.microsoft.com/office/powerpoint/2010/main" val="409202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84"/>
                                        </p:tgtEl>
                                        <p:attrNameLst>
                                          <p:attrName>style.visibility</p:attrName>
                                        </p:attrNameLst>
                                      </p:cBhvr>
                                      <p:to>
                                        <p:strVal val="visible"/>
                                      </p:to>
                                    </p:set>
                                    <p:anim calcmode="lin" valueType="num">
                                      <p:cBhvr additive="base">
                                        <p:cTn id="7" dur="500" fill="hold"/>
                                        <p:tgtEl>
                                          <p:spTgt spid="24584"/>
                                        </p:tgtEl>
                                        <p:attrNameLst>
                                          <p:attrName>ppt_x</p:attrName>
                                        </p:attrNameLst>
                                      </p:cBhvr>
                                      <p:tavLst>
                                        <p:tav tm="0">
                                          <p:val>
                                            <p:strVal val="#ppt_x"/>
                                          </p:val>
                                        </p:tav>
                                        <p:tav tm="100000">
                                          <p:val>
                                            <p:strVal val="#ppt_x"/>
                                          </p:val>
                                        </p:tav>
                                      </p:tavLst>
                                    </p:anim>
                                    <p:anim calcmode="lin" valueType="num">
                                      <p:cBhvr additive="base">
                                        <p:cTn id="8" dur="500" fill="hold"/>
                                        <p:tgtEl>
                                          <p:spTgt spid="245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733743" y="1272826"/>
            <a:ext cx="5821776" cy="3026323"/>
          </a:xfrm>
          <a:noFill/>
        </p:spPr>
      </p:pic>
      <p:sp>
        <p:nvSpPr>
          <p:cNvPr id="25604" name="4 CuadroTexto"/>
          <p:cNvSpPr txBox="1">
            <a:spLocks noChangeArrowheads="1"/>
          </p:cNvSpPr>
          <p:nvPr/>
        </p:nvSpPr>
        <p:spPr bwMode="auto">
          <a:xfrm>
            <a:off x="5016105" y="5859067"/>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s-CO" sz="1350"/>
          </a:p>
        </p:txBody>
      </p:sp>
      <p:sp>
        <p:nvSpPr>
          <p:cNvPr id="25605" name="5 CuadroTexto"/>
          <p:cNvSpPr txBox="1">
            <a:spLocks noChangeArrowheads="1"/>
          </p:cNvSpPr>
          <p:nvPr/>
        </p:nvSpPr>
        <p:spPr bwMode="auto">
          <a:xfrm>
            <a:off x="5974896" y="6047573"/>
            <a:ext cx="61409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indent="-228600" eaLnBrk="1" hangingPunct="1">
              <a:buAutoNum type="arabicPeriod"/>
            </a:pPr>
            <a:r>
              <a:rPr lang="en-US" altLang="es-CO" sz="700" dirty="0" err="1"/>
              <a:t>Bellabarba</a:t>
            </a:r>
            <a:r>
              <a:rPr lang="en-US" altLang="es-CO" sz="700" dirty="0"/>
              <a:t> C, et al. AO spine injury classification system: a revision proposal for the thoracic and lumbar spin. </a:t>
            </a:r>
            <a:r>
              <a:rPr lang="en-US" altLang="es-CO" sz="700" dirty="0" err="1"/>
              <a:t>Eur</a:t>
            </a:r>
            <a:r>
              <a:rPr lang="en-US" altLang="es-CO" sz="700" dirty="0"/>
              <a:t> Spine J 2013;22:2184–2201.</a:t>
            </a:r>
          </a:p>
          <a:p>
            <a:pPr marL="228600" indent="-228600" eaLnBrk="1" hangingPunct="1">
              <a:buAutoNum type="arabicPeriod"/>
            </a:pPr>
            <a:r>
              <a:rPr lang="es-CO" sz="700" dirty="0" err="1"/>
              <a:t>Bellabarba</a:t>
            </a:r>
            <a:r>
              <a:rPr lang="es-CO" sz="700" dirty="0"/>
              <a:t> C, </a:t>
            </a:r>
            <a:r>
              <a:rPr lang="es-CO" sz="700" dirty="0" err="1"/>
              <a:t>Kandziora</a:t>
            </a:r>
            <a:r>
              <a:rPr lang="es-CO" sz="700" dirty="0"/>
              <a:t> F, LR </a:t>
            </a:r>
            <a:r>
              <a:rPr lang="es-CO" sz="700" dirty="0" err="1"/>
              <a:t>Vialle</a:t>
            </a:r>
            <a:r>
              <a:rPr lang="es-CO" sz="700" dirty="0"/>
              <a:t>. </a:t>
            </a:r>
            <a:r>
              <a:rPr lang="es-CO" sz="700" dirty="0" err="1"/>
              <a:t>AOSpine</a:t>
            </a:r>
            <a:r>
              <a:rPr lang="es-CO" sz="700" dirty="0"/>
              <a:t> Masters Series, Volumen 6: </a:t>
            </a:r>
            <a:r>
              <a:rPr lang="es-CO" sz="700" dirty="0" err="1"/>
              <a:t>Thoracolumbar</a:t>
            </a:r>
            <a:r>
              <a:rPr lang="es-CO" sz="700" dirty="0"/>
              <a:t> </a:t>
            </a:r>
            <a:r>
              <a:rPr lang="es-CO" sz="700" dirty="0" err="1"/>
              <a:t>Spine</a:t>
            </a:r>
            <a:r>
              <a:rPr lang="es-CO" sz="700" dirty="0"/>
              <a:t> Trauma 2015.</a:t>
            </a:r>
            <a:endParaRPr lang="es-CO" altLang="es-CO" sz="700" dirty="0"/>
          </a:p>
        </p:txBody>
      </p:sp>
      <p:sp>
        <p:nvSpPr>
          <p:cNvPr id="8" name="7 CuadroTexto"/>
          <p:cNvSpPr txBox="1">
            <a:spLocks noChangeArrowheads="1"/>
          </p:cNvSpPr>
          <p:nvPr/>
        </p:nvSpPr>
        <p:spPr bwMode="auto">
          <a:xfrm>
            <a:off x="8069719" y="1662050"/>
            <a:ext cx="2538708" cy="646331"/>
          </a:xfrm>
          <a:prstGeom prst="rect">
            <a:avLst/>
          </a:prstGeom>
          <a:solidFill>
            <a:srgbClr val="152B48"/>
          </a:solidFill>
          <a:ln/>
        </p:spPr>
        <p:style>
          <a:lnRef idx="0">
            <a:schemeClr val="dk1"/>
          </a:lnRef>
          <a:fillRef idx="3">
            <a:schemeClr val="dk1"/>
          </a:fillRef>
          <a:effectRef idx="3">
            <a:schemeClr val="dk1"/>
          </a:effectRef>
          <a:fontRef idx="minor">
            <a:schemeClr val="lt1"/>
          </a:fontRef>
        </p:style>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s-CO" dirty="0">
                <a:solidFill>
                  <a:schemeClr val="bg1"/>
                </a:solidFill>
                <a:latin typeface="Montserrat" panose="00000500000000000000" pitchFamily="50" charset="0"/>
              </a:rPr>
              <a:t>George Quentin Chance, </a:t>
            </a:r>
          </a:p>
          <a:p>
            <a:pPr algn="ctr" eaLnBrk="1" hangingPunct="1"/>
            <a:r>
              <a:rPr lang="en-US" altLang="es-CO" dirty="0" err="1">
                <a:solidFill>
                  <a:schemeClr val="bg1"/>
                </a:solidFill>
                <a:latin typeface="Montserrat" panose="00000500000000000000" pitchFamily="50" charset="0"/>
              </a:rPr>
              <a:t>radiólogo</a:t>
            </a:r>
            <a:r>
              <a:rPr lang="en-US" altLang="es-CO" dirty="0">
                <a:solidFill>
                  <a:schemeClr val="bg1"/>
                </a:solidFill>
                <a:latin typeface="Montserrat" panose="00000500000000000000" pitchFamily="50" charset="0"/>
              </a:rPr>
              <a:t> </a:t>
            </a:r>
            <a:r>
              <a:rPr lang="en-US" altLang="es-CO" dirty="0" err="1">
                <a:solidFill>
                  <a:schemeClr val="bg1"/>
                </a:solidFill>
                <a:latin typeface="Montserrat" panose="00000500000000000000" pitchFamily="50" charset="0"/>
              </a:rPr>
              <a:t>británico</a:t>
            </a:r>
            <a:r>
              <a:rPr lang="en-US" altLang="es-CO" dirty="0">
                <a:solidFill>
                  <a:schemeClr val="bg1"/>
                </a:solidFill>
                <a:latin typeface="Montserrat" panose="00000500000000000000" pitchFamily="50" charset="0"/>
              </a:rPr>
              <a:t>, 1948</a:t>
            </a:r>
            <a:endParaRPr lang="es-CO" altLang="es-CO" dirty="0">
              <a:solidFill>
                <a:schemeClr val="bg1"/>
              </a:solidFill>
              <a:latin typeface="Montserrat" panose="00000500000000000000" pitchFamily="50" charset="0"/>
            </a:endParaRPr>
          </a:p>
        </p:txBody>
      </p:sp>
      <p:sp>
        <p:nvSpPr>
          <p:cNvPr id="9" name="1 Título"/>
          <p:cNvSpPr>
            <a:spLocks noGrp="1"/>
          </p:cNvSpPr>
          <p:nvPr>
            <p:ph type="title"/>
          </p:nvPr>
        </p:nvSpPr>
        <p:spPr>
          <a:xfrm>
            <a:off x="2825544" y="2857068"/>
            <a:ext cx="1561974" cy="473421"/>
          </a:xfrm>
        </p:spPr>
        <p:txBody>
          <a:bodyPr>
            <a:normAutofit/>
          </a:bodyPr>
          <a:lstStyle/>
          <a:p>
            <a:pPr>
              <a:defRPr/>
            </a:pPr>
            <a:r>
              <a:rPr lang="es-CO" sz="1600" b="1" dirty="0">
                <a:solidFill>
                  <a:schemeClr val="accent5">
                    <a:lumMod val="50000"/>
                  </a:schemeClr>
                </a:solidFill>
              </a:rPr>
              <a:t>“CHANCE”  </a:t>
            </a:r>
          </a:p>
        </p:txBody>
      </p:sp>
      <p:sp>
        <p:nvSpPr>
          <p:cNvPr id="2" name="Rectángulo 1"/>
          <p:cNvSpPr/>
          <p:nvPr/>
        </p:nvSpPr>
        <p:spPr>
          <a:xfrm>
            <a:off x="7334921" y="2568894"/>
            <a:ext cx="4008305" cy="2585323"/>
          </a:xfrm>
          <a:prstGeom prst="rect">
            <a:avLst/>
          </a:prstGeom>
          <a:solidFill>
            <a:srgbClr val="06AEAA"/>
          </a:solidFill>
          <a:ln>
            <a:noFill/>
          </a:ln>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a:spAutoFit/>
          </a:bodyPr>
          <a:lstStyle/>
          <a:p>
            <a:pPr marL="214313" indent="-214313" algn="just">
              <a:lnSpc>
                <a:spcPct val="150000"/>
              </a:lnSpc>
              <a:buFont typeface="Arial" panose="020B0604020202020204" pitchFamily="34" charset="0"/>
              <a:buChar char="•"/>
            </a:pPr>
            <a:r>
              <a:rPr lang="es-CO" dirty="0">
                <a:solidFill>
                  <a:schemeClr val="bg1"/>
                </a:solidFill>
                <a:latin typeface="Montserrat" panose="00000500000000000000" pitchFamily="50" charset="0"/>
                <a:ea typeface="HelveticaNeueLTStd-LtCn"/>
                <a:cs typeface="Times New Roman" panose="02020603050405020304" pitchFamily="18" charset="0"/>
              </a:rPr>
              <a:t>Trazo de fractura a través del pedículo y la faceta hasta el CV. </a:t>
            </a:r>
          </a:p>
          <a:p>
            <a:pPr marL="214313" indent="-214313" algn="just">
              <a:lnSpc>
                <a:spcPct val="150000"/>
              </a:lnSpc>
              <a:buFont typeface="Arial" panose="020B0604020202020204" pitchFamily="34" charset="0"/>
              <a:buChar char="•"/>
            </a:pPr>
            <a:r>
              <a:rPr lang="es-CO" dirty="0">
                <a:solidFill>
                  <a:schemeClr val="bg1"/>
                </a:solidFill>
                <a:latin typeface="Montserrat" panose="00000500000000000000" pitchFamily="50" charset="0"/>
                <a:ea typeface="HelveticaNeueLTStd-LtCn"/>
                <a:cs typeface="Times New Roman" panose="02020603050405020304" pitchFamily="18" charset="0"/>
              </a:rPr>
              <a:t>Lesión puramente ósea. </a:t>
            </a:r>
            <a:endParaRPr lang="es-CO" dirty="0">
              <a:solidFill>
                <a:schemeClr val="bg1"/>
              </a:solidFill>
              <a:latin typeface="Montserrat" panose="00000500000000000000" pitchFamily="50" charset="0"/>
              <a:ea typeface="Calibri" panose="020F0502020204030204" pitchFamily="34" charset="0"/>
              <a:cs typeface="Times New Roman" panose="02020603050405020304" pitchFamily="18" charset="0"/>
            </a:endParaRPr>
          </a:p>
          <a:p>
            <a:pPr marL="214313" indent="-214313" algn="just">
              <a:lnSpc>
                <a:spcPct val="150000"/>
              </a:lnSpc>
              <a:buFont typeface="Arial" panose="020B0604020202020204" pitchFamily="34" charset="0"/>
              <a:buChar char="•"/>
            </a:pPr>
            <a:r>
              <a:rPr lang="es-CO" dirty="0">
                <a:solidFill>
                  <a:schemeClr val="bg1"/>
                </a:solidFill>
                <a:latin typeface="Montserrat" panose="00000500000000000000" pitchFamily="50" charset="0"/>
                <a:ea typeface="HelveticaNeueLTStd-LtCn"/>
                <a:cs typeface="Times New Roman" panose="02020603050405020304" pitchFamily="18" charset="0"/>
              </a:rPr>
              <a:t>&gt; tiene lesión medular.</a:t>
            </a:r>
          </a:p>
          <a:p>
            <a:pPr marL="214313" indent="-214313" algn="just">
              <a:lnSpc>
                <a:spcPct val="150000"/>
              </a:lnSpc>
              <a:buFont typeface="Arial" panose="020B0604020202020204" pitchFamily="34" charset="0"/>
              <a:buChar char="•"/>
            </a:pPr>
            <a:r>
              <a:rPr lang="es-CO" dirty="0">
                <a:solidFill>
                  <a:schemeClr val="bg1"/>
                </a:solidFill>
                <a:latin typeface="Montserrat" panose="00000500000000000000" pitchFamily="50" charset="0"/>
                <a:ea typeface="HelveticaNeueLTStd-LtCn"/>
                <a:cs typeface="Times New Roman" panose="02020603050405020304" pitchFamily="18" charset="0"/>
              </a:rPr>
              <a:t>Inestable.</a:t>
            </a:r>
          </a:p>
          <a:p>
            <a:pPr marL="214313" indent="-214313" algn="just">
              <a:lnSpc>
                <a:spcPct val="150000"/>
              </a:lnSpc>
              <a:buFont typeface="Arial" panose="020B0604020202020204" pitchFamily="34" charset="0"/>
              <a:buChar char="•"/>
            </a:pPr>
            <a:r>
              <a:rPr lang="es-CO" dirty="0">
                <a:solidFill>
                  <a:schemeClr val="bg1"/>
                </a:solidFill>
                <a:latin typeface="Montserrat" panose="00000500000000000000" pitchFamily="50" charset="0"/>
                <a:ea typeface="HelveticaNeueLTStd-LtCn"/>
                <a:cs typeface="Times New Roman" panose="02020603050405020304" pitchFamily="18" charset="0"/>
              </a:rPr>
              <a:t>Tratamiento: </a:t>
            </a:r>
            <a:r>
              <a:rPr lang="es-CO" b="1" dirty="0">
                <a:solidFill>
                  <a:schemeClr val="bg1"/>
                </a:solidFill>
                <a:latin typeface="Montserrat" panose="00000500000000000000" pitchFamily="50" charset="0"/>
                <a:ea typeface="HelveticaNeueLTStd-LtCn"/>
                <a:cs typeface="Times New Roman" panose="02020603050405020304" pitchFamily="18" charset="0"/>
              </a:rPr>
              <a:t>cirugía.</a:t>
            </a:r>
            <a:endParaRPr lang="es-CO" b="1" dirty="0">
              <a:solidFill>
                <a:schemeClr val="bg1"/>
              </a:solidFill>
              <a:latin typeface="Montserrat" panose="00000500000000000000" pitchFamily="50" charset="0"/>
              <a:ea typeface="Calibri" panose="020F0502020204030204" pitchFamily="34" charset="0"/>
              <a:cs typeface="Times New Roman" panose="02020603050405020304" pitchFamily="18" charset="0"/>
            </a:endParaRPr>
          </a:p>
        </p:txBody>
      </p:sp>
      <p:sp>
        <p:nvSpPr>
          <p:cNvPr id="12" name="Título 1"/>
          <p:cNvSpPr txBox="1">
            <a:spLocks/>
          </p:cNvSpPr>
          <p:nvPr/>
        </p:nvSpPr>
        <p:spPr>
          <a:xfrm>
            <a:off x="2876551" y="110155"/>
            <a:ext cx="6362700" cy="794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800" b="1" dirty="0">
                <a:solidFill>
                  <a:srgbClr val="06AEAA"/>
                </a:solidFill>
                <a:latin typeface="Montserrat" panose="00000500000000000000" pitchFamily="50" charset="0"/>
              </a:rPr>
              <a:t>Clasificación de </a:t>
            </a:r>
            <a:r>
              <a:rPr lang="es-CO" sz="2800" b="1" i="1" dirty="0" err="1">
                <a:solidFill>
                  <a:srgbClr val="06AEAA"/>
                </a:solidFill>
                <a:latin typeface="Montserrat" panose="00000500000000000000" pitchFamily="50" charset="0"/>
              </a:rPr>
              <a:t>AO</a:t>
            </a:r>
            <a:r>
              <a:rPr lang="es-CO" sz="2800" b="1" i="1" dirty="0">
                <a:solidFill>
                  <a:srgbClr val="06AEAA"/>
                </a:solidFill>
                <a:latin typeface="Montserrat" panose="00000500000000000000" pitchFamily="50" charset="0"/>
              </a:rPr>
              <a:t> </a:t>
            </a:r>
            <a:r>
              <a:rPr lang="es-CO" sz="2800" b="1" i="1" dirty="0" err="1">
                <a:solidFill>
                  <a:srgbClr val="06AEAA"/>
                </a:solidFill>
                <a:latin typeface="Montserrat" panose="00000500000000000000" pitchFamily="50" charset="0"/>
              </a:rPr>
              <a:t>Spine</a:t>
            </a:r>
            <a:endParaRPr lang="es-CO" sz="2800" b="1" dirty="0">
              <a:solidFill>
                <a:srgbClr val="06AEAA"/>
              </a:solidFill>
              <a:latin typeface="Montserrat" panose="00000500000000000000" pitchFamily="50" charset="0"/>
            </a:endParaRPr>
          </a:p>
        </p:txBody>
      </p:sp>
      <p:sp>
        <p:nvSpPr>
          <p:cNvPr id="14" name="Rectángulo 13"/>
          <p:cNvSpPr/>
          <p:nvPr/>
        </p:nvSpPr>
        <p:spPr>
          <a:xfrm>
            <a:off x="3912710" y="656538"/>
            <a:ext cx="4344138" cy="523220"/>
          </a:xfrm>
          <a:prstGeom prst="rect">
            <a:avLst/>
          </a:prstGeom>
        </p:spPr>
        <p:txBody>
          <a:bodyPr wrap="none">
            <a:spAutoFit/>
          </a:bodyPr>
          <a:lstStyle/>
          <a:p>
            <a:r>
              <a:rPr lang="es-CO" sz="2800" b="1" dirty="0">
                <a:solidFill>
                  <a:srgbClr val="002060"/>
                </a:solidFill>
              </a:rPr>
              <a:t>Características morfológicas</a:t>
            </a:r>
          </a:p>
        </p:txBody>
      </p:sp>
    </p:spTree>
    <p:extLst>
      <p:ext uri="{BB962C8B-B14F-4D97-AF65-F5344CB8AC3E}">
        <p14:creationId xmlns:p14="http://schemas.microsoft.com/office/powerpoint/2010/main" val="2059356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24425" y="897731"/>
            <a:ext cx="6172200" cy="939404"/>
          </a:xfrm>
        </p:spPr>
        <p:txBody>
          <a:bodyPr/>
          <a:lstStyle/>
          <a:p>
            <a:pPr eaLnBrk="1" hangingPunct="1">
              <a:defRPr/>
            </a:pPr>
            <a:endParaRPr lang="es-CO"/>
          </a:p>
        </p:txBody>
      </p:sp>
      <p:pic>
        <p:nvPicPr>
          <p:cNvPr id="26627" name="Picture 7"/>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4050086" y="328465"/>
            <a:ext cx="7933399" cy="6014785"/>
          </a:xfrm>
          <a:noFill/>
        </p:spPr>
      </p:pic>
      <p:pic>
        <p:nvPicPr>
          <p:cNvPr id="2662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t="-14"/>
          <a:stretch>
            <a:fillRect/>
          </a:stretch>
        </p:blipFill>
        <p:spPr bwMode="auto">
          <a:xfrm>
            <a:off x="4049700" y="329001"/>
            <a:ext cx="1129947" cy="150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8849294" y="6458881"/>
            <a:ext cx="3134191" cy="253916"/>
          </a:xfrm>
          <a:prstGeom prst="rect">
            <a:avLst/>
          </a:prstGeom>
        </p:spPr>
        <p:txBody>
          <a:bodyPr wrap="none">
            <a:spAutoFit/>
          </a:bodyPr>
          <a:lstStyle/>
          <a:p>
            <a:pPr algn="r"/>
            <a:r>
              <a:rPr lang="es-CO" sz="1050" dirty="0">
                <a:latin typeface="Montserrat" panose="00000500000000000000" pitchFamily="50" charset="0"/>
              </a:rPr>
              <a:t>Tomado de: https://www2.aofoundation.org</a:t>
            </a:r>
          </a:p>
        </p:txBody>
      </p:sp>
      <p:sp>
        <p:nvSpPr>
          <p:cNvPr id="3" name="Rectángulo 2"/>
          <p:cNvSpPr/>
          <p:nvPr/>
        </p:nvSpPr>
        <p:spPr>
          <a:xfrm>
            <a:off x="6930406" y="255308"/>
            <a:ext cx="785793" cy="715581"/>
          </a:xfrm>
          <a:prstGeom prst="rect">
            <a:avLst/>
          </a:prstGeom>
          <a:solidFill>
            <a:srgbClr val="06AEA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wrap="none">
            <a:spAutoFit/>
          </a:bodyPr>
          <a:lstStyle/>
          <a:p>
            <a:r>
              <a:rPr lang="es-CO" sz="4050" b="1" dirty="0" err="1">
                <a:solidFill>
                  <a:schemeClr val="bg1"/>
                </a:solidFill>
                <a:latin typeface="Montserrat" panose="00000500000000000000" pitchFamily="50" charset="0"/>
              </a:rPr>
              <a:t>B1</a:t>
            </a:r>
            <a:endParaRPr lang="es-CO" sz="4050" b="1"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3943028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7206594" y="1466220"/>
            <a:ext cx="4193941" cy="4329476"/>
          </a:xfrm>
          <a:noFill/>
        </p:spPr>
      </p:pic>
      <p:sp>
        <p:nvSpPr>
          <p:cNvPr id="2" name="Rectángulo 1"/>
          <p:cNvSpPr/>
          <p:nvPr/>
        </p:nvSpPr>
        <p:spPr>
          <a:xfrm>
            <a:off x="579828" y="1309777"/>
            <a:ext cx="6047415" cy="2605265"/>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wrap="square">
            <a:spAutoFit/>
          </a:bodyPr>
          <a:lstStyle/>
          <a:p>
            <a:pPr marL="214313" indent="-214313" algn="just">
              <a:lnSpc>
                <a:spcPct val="150000"/>
              </a:lnSpc>
              <a:buFont typeface="Wingdings" panose="05000000000000000000" pitchFamily="2" charset="2"/>
              <a:buChar char="ü"/>
            </a:pPr>
            <a:r>
              <a:rPr lang="es-CO" sz="1100" dirty="0">
                <a:solidFill>
                  <a:schemeClr val="bg1"/>
                </a:solidFill>
                <a:latin typeface="Montserrat" panose="00000500000000000000" pitchFamily="50" charset="0"/>
                <a:ea typeface="HelveticaNeueLTStd-LtCn"/>
                <a:cs typeface="Arial" panose="020B0604020202020204" pitchFamily="34" charset="0"/>
              </a:rPr>
              <a:t>Fractura en flexión.</a:t>
            </a:r>
          </a:p>
          <a:p>
            <a:pPr marL="214313" indent="-214313" algn="just">
              <a:lnSpc>
                <a:spcPct val="150000"/>
              </a:lnSpc>
              <a:buFont typeface="Wingdings" panose="05000000000000000000" pitchFamily="2" charset="2"/>
              <a:buChar char="ü"/>
            </a:pPr>
            <a:endParaRPr lang="es-CO" sz="1100" dirty="0">
              <a:solidFill>
                <a:schemeClr val="bg1"/>
              </a:solidFill>
              <a:latin typeface="Montserrat" panose="00000500000000000000" pitchFamily="50" charset="0"/>
              <a:ea typeface="HelveticaNeueLTStd-LtCn"/>
              <a:cs typeface="Arial" panose="020B0604020202020204" pitchFamily="34" charset="0"/>
            </a:endParaRPr>
          </a:p>
          <a:p>
            <a:pPr marL="214313" indent="-214313" algn="just">
              <a:lnSpc>
                <a:spcPct val="150000"/>
              </a:lnSpc>
              <a:buFont typeface="Wingdings" panose="05000000000000000000" pitchFamily="2" charset="2"/>
              <a:buChar char="ü"/>
            </a:pPr>
            <a:r>
              <a:rPr lang="es-CO" sz="1100" dirty="0">
                <a:solidFill>
                  <a:schemeClr val="bg1"/>
                </a:solidFill>
                <a:latin typeface="Montserrat" panose="00000500000000000000" pitchFamily="50" charset="0"/>
                <a:ea typeface="HelveticaNeueLTStd-LtCn"/>
                <a:cs typeface="Arial" panose="020B0604020202020204" pitchFamily="34" charset="0"/>
              </a:rPr>
              <a:t>Trazo de fractura través de la articulación facetaria y el disco. </a:t>
            </a:r>
            <a:endParaRPr lang="es-CO" sz="1100" dirty="0">
              <a:solidFill>
                <a:schemeClr val="bg1"/>
              </a:solidFill>
              <a:latin typeface="Montserrat" panose="00000500000000000000" pitchFamily="50" charset="0"/>
              <a:ea typeface="Calibri" panose="020F0502020204030204" pitchFamily="34" charset="0"/>
              <a:cs typeface="Arial" panose="020B0604020202020204" pitchFamily="34" charset="0"/>
            </a:endParaRPr>
          </a:p>
          <a:p>
            <a:pPr marL="214313" indent="-214313" algn="just">
              <a:lnSpc>
                <a:spcPct val="150000"/>
              </a:lnSpc>
              <a:buFont typeface="Wingdings" panose="05000000000000000000" pitchFamily="2" charset="2"/>
              <a:buChar char="ü"/>
            </a:pPr>
            <a:endParaRPr lang="es-CO" sz="1100" dirty="0">
              <a:solidFill>
                <a:schemeClr val="bg1"/>
              </a:solidFill>
              <a:latin typeface="Montserrat" panose="00000500000000000000" pitchFamily="50" charset="0"/>
              <a:ea typeface="Calibri" panose="020F0502020204030204" pitchFamily="34" charset="0"/>
              <a:cs typeface="Arial" panose="020B0604020202020204" pitchFamily="34" charset="0"/>
            </a:endParaRPr>
          </a:p>
          <a:p>
            <a:pPr marL="214313" indent="-214313" algn="just">
              <a:lnSpc>
                <a:spcPct val="150000"/>
              </a:lnSpc>
              <a:buFont typeface="Wingdings" panose="05000000000000000000" pitchFamily="2" charset="2"/>
              <a:buChar char="ü"/>
            </a:pPr>
            <a:r>
              <a:rPr lang="es-CO" sz="1100" dirty="0">
                <a:solidFill>
                  <a:schemeClr val="bg1"/>
                </a:solidFill>
                <a:latin typeface="Montserrat" panose="00000500000000000000" pitchFamily="50" charset="0"/>
                <a:ea typeface="HelveticaNeueLTStd-LtCn"/>
                <a:cs typeface="Arial" panose="020B0604020202020204" pitchFamily="34" charset="0"/>
              </a:rPr>
              <a:t>Apertura de los elementos posteriores, son inestables y se asocian con déficit neurológico. </a:t>
            </a:r>
            <a:endParaRPr lang="es-CO" sz="1100" dirty="0">
              <a:solidFill>
                <a:schemeClr val="bg1"/>
              </a:solidFill>
              <a:latin typeface="Montserrat" panose="00000500000000000000" pitchFamily="50" charset="0"/>
              <a:ea typeface="Calibri" panose="020F0502020204030204" pitchFamily="34" charset="0"/>
              <a:cs typeface="Arial" panose="020B0604020202020204" pitchFamily="34" charset="0"/>
            </a:endParaRPr>
          </a:p>
          <a:p>
            <a:pPr marL="214313" indent="-214313" algn="just">
              <a:lnSpc>
                <a:spcPct val="150000"/>
              </a:lnSpc>
              <a:buFont typeface="Wingdings" panose="05000000000000000000" pitchFamily="2" charset="2"/>
              <a:buChar char="ü"/>
            </a:pPr>
            <a:endParaRPr lang="es-CO" sz="1100" dirty="0">
              <a:solidFill>
                <a:schemeClr val="bg1"/>
              </a:solidFill>
              <a:latin typeface="Montserrat" panose="00000500000000000000" pitchFamily="50" charset="0"/>
              <a:ea typeface="Calibri" panose="020F0502020204030204" pitchFamily="34" charset="0"/>
              <a:cs typeface="Arial" panose="020B0604020202020204" pitchFamily="34" charset="0"/>
            </a:endParaRPr>
          </a:p>
          <a:p>
            <a:pPr marL="214313" indent="-214313" algn="just">
              <a:lnSpc>
                <a:spcPct val="150000"/>
              </a:lnSpc>
              <a:buFont typeface="Wingdings" panose="05000000000000000000" pitchFamily="2" charset="2"/>
              <a:buChar char="ü"/>
            </a:pPr>
            <a:r>
              <a:rPr lang="es-CO" sz="1100" dirty="0">
                <a:solidFill>
                  <a:schemeClr val="bg1"/>
                </a:solidFill>
                <a:latin typeface="Montserrat" panose="00000500000000000000" pitchFamily="50" charset="0"/>
                <a:ea typeface="HelveticaNeueLTStd-LtCn"/>
                <a:cs typeface="Arial" panose="020B0604020202020204" pitchFamily="34" charset="0"/>
              </a:rPr>
              <a:t>Mecanismo de trauma más común: caída de un objeto pesado sobre la región dorsal mientras la columna está en flexión.</a:t>
            </a:r>
            <a:endParaRPr lang="es-CO" sz="1100" dirty="0">
              <a:solidFill>
                <a:schemeClr val="bg1"/>
              </a:solidFill>
              <a:latin typeface="Montserrat" panose="00000500000000000000" pitchFamily="50" charset="0"/>
              <a:ea typeface="Calibri" panose="020F0502020204030204" pitchFamily="34" charset="0"/>
              <a:cs typeface="Arial" panose="020B0604020202020204" pitchFamily="34" charset="0"/>
            </a:endParaRPr>
          </a:p>
          <a:p>
            <a:pPr marL="214313" indent="-214313" algn="just">
              <a:lnSpc>
                <a:spcPct val="150000"/>
              </a:lnSpc>
              <a:buFont typeface="Wingdings" panose="05000000000000000000" pitchFamily="2" charset="2"/>
              <a:buChar char="ü"/>
            </a:pPr>
            <a:endParaRPr lang="es-CO" sz="1100" dirty="0">
              <a:solidFill>
                <a:schemeClr val="bg1"/>
              </a:solidFill>
              <a:latin typeface="Montserrat" panose="00000500000000000000" pitchFamily="50" charset="0"/>
              <a:ea typeface="Calibri" panose="020F0502020204030204" pitchFamily="34" charset="0"/>
              <a:cs typeface="Arial" panose="020B0604020202020204" pitchFamily="34" charset="0"/>
            </a:endParaRPr>
          </a:p>
          <a:p>
            <a:pPr marL="214313" indent="-214313" algn="just">
              <a:lnSpc>
                <a:spcPct val="150000"/>
              </a:lnSpc>
              <a:buFont typeface="Wingdings" panose="05000000000000000000" pitchFamily="2" charset="2"/>
              <a:buChar char="ü"/>
            </a:pPr>
            <a:r>
              <a:rPr lang="es-CO" sz="1100" dirty="0">
                <a:solidFill>
                  <a:schemeClr val="bg1"/>
                </a:solidFill>
                <a:latin typeface="Montserrat" panose="00000500000000000000" pitchFamily="50" charset="0"/>
                <a:ea typeface="HelveticaNeueLTStd-LtCn"/>
                <a:cs typeface="Arial" panose="020B0604020202020204" pitchFamily="34" charset="0"/>
              </a:rPr>
              <a:t>Tratamiento:</a:t>
            </a:r>
            <a:r>
              <a:rPr lang="es-CO" sz="1100" b="1" dirty="0">
                <a:solidFill>
                  <a:schemeClr val="bg1"/>
                </a:solidFill>
                <a:latin typeface="Montserrat" panose="00000500000000000000" pitchFamily="50" charset="0"/>
                <a:ea typeface="HelveticaNeueLTStd-LtCn"/>
                <a:cs typeface="Arial" panose="020B0604020202020204" pitchFamily="34" charset="0"/>
              </a:rPr>
              <a:t> cirugía.</a:t>
            </a:r>
            <a:endParaRPr lang="es-CO" sz="1100" b="1" dirty="0">
              <a:solidFill>
                <a:schemeClr val="bg1"/>
              </a:solidFill>
              <a:latin typeface="Montserrat" panose="00000500000000000000" pitchFamily="50" charset="0"/>
              <a:ea typeface="Calibri" panose="020F0502020204030204" pitchFamily="34" charset="0"/>
              <a:cs typeface="Arial" panose="020B0604020202020204" pitchFamily="34" charset="0"/>
            </a:endParaRPr>
          </a:p>
        </p:txBody>
      </p:sp>
      <p:pic>
        <p:nvPicPr>
          <p:cNvPr id="4" name="Imagen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219279" y="1466220"/>
            <a:ext cx="2173368" cy="4405478"/>
          </a:xfrm>
          <a:prstGeom prst="rect">
            <a:avLst/>
          </a:prstGeom>
        </p:spPr>
      </p:pic>
      <p:pic>
        <p:nvPicPr>
          <p:cNvPr id="7" name="Imagen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145384" y="1466220"/>
            <a:ext cx="4466788" cy="4405478"/>
          </a:xfrm>
          <a:prstGeom prst="rect">
            <a:avLst/>
          </a:prstGeom>
        </p:spPr>
      </p:pic>
      <p:pic>
        <p:nvPicPr>
          <p:cNvPr id="6" name="Imagen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011853" y="1442061"/>
            <a:ext cx="2740875" cy="44267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040950" y="1417902"/>
            <a:ext cx="2711778" cy="44335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5 CuadroTexto"/>
          <p:cNvSpPr txBox="1">
            <a:spLocks noChangeArrowheads="1"/>
          </p:cNvSpPr>
          <p:nvPr/>
        </p:nvSpPr>
        <p:spPr bwMode="auto">
          <a:xfrm>
            <a:off x="5277193" y="6234486"/>
            <a:ext cx="69148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s-CO" sz="700" dirty="0" err="1">
                <a:latin typeface="Montserrat" panose="00000500000000000000" pitchFamily="50" charset="0"/>
              </a:rPr>
              <a:t>Bellabarba</a:t>
            </a:r>
            <a:r>
              <a:rPr lang="en-US" altLang="es-CO" sz="700" dirty="0">
                <a:latin typeface="Montserrat" panose="00000500000000000000" pitchFamily="50" charset="0"/>
              </a:rPr>
              <a:t> C, et al. AO spine injury classification system: a revision proposal for the thoracic and lumbar spin. </a:t>
            </a:r>
            <a:r>
              <a:rPr lang="en-US" altLang="es-CO" sz="700" dirty="0" err="1">
                <a:latin typeface="Montserrat" panose="00000500000000000000" pitchFamily="50" charset="0"/>
              </a:rPr>
              <a:t>Eur</a:t>
            </a:r>
            <a:r>
              <a:rPr lang="en-US" altLang="es-CO" sz="700" dirty="0">
                <a:latin typeface="Montserrat" panose="00000500000000000000" pitchFamily="50" charset="0"/>
              </a:rPr>
              <a:t> Spine J 2013;22:2184–2201.</a:t>
            </a:r>
          </a:p>
          <a:p>
            <a:pPr algn="r" eaLnBrk="1" hangingPunct="1"/>
            <a:r>
              <a:rPr lang="es-CO" sz="700" dirty="0" err="1">
                <a:latin typeface="Montserrat" panose="00000500000000000000" pitchFamily="50" charset="0"/>
              </a:rPr>
              <a:t>Bellabarba</a:t>
            </a:r>
            <a:r>
              <a:rPr lang="es-CO" sz="700" dirty="0">
                <a:latin typeface="Montserrat" panose="00000500000000000000" pitchFamily="50" charset="0"/>
              </a:rPr>
              <a:t> C, </a:t>
            </a:r>
            <a:r>
              <a:rPr lang="es-CO" sz="700" dirty="0" err="1">
                <a:latin typeface="Montserrat" panose="00000500000000000000" pitchFamily="50" charset="0"/>
              </a:rPr>
              <a:t>Kandziora</a:t>
            </a:r>
            <a:r>
              <a:rPr lang="es-CO" sz="700" dirty="0">
                <a:latin typeface="Montserrat" panose="00000500000000000000" pitchFamily="50" charset="0"/>
              </a:rPr>
              <a:t> F, LR </a:t>
            </a:r>
            <a:r>
              <a:rPr lang="es-CO" sz="700" dirty="0" err="1">
                <a:latin typeface="Montserrat" panose="00000500000000000000" pitchFamily="50" charset="0"/>
              </a:rPr>
              <a:t>Vialle</a:t>
            </a:r>
            <a:r>
              <a:rPr lang="es-CO" sz="700" dirty="0">
                <a:latin typeface="Montserrat" panose="00000500000000000000" pitchFamily="50" charset="0"/>
              </a:rPr>
              <a:t>. </a:t>
            </a:r>
            <a:r>
              <a:rPr lang="es-CO" sz="700" dirty="0" err="1">
                <a:latin typeface="Montserrat" panose="00000500000000000000" pitchFamily="50" charset="0"/>
              </a:rPr>
              <a:t>AOSpine</a:t>
            </a:r>
            <a:r>
              <a:rPr lang="es-CO" sz="700" dirty="0">
                <a:latin typeface="Montserrat" panose="00000500000000000000" pitchFamily="50" charset="0"/>
              </a:rPr>
              <a:t> Masters Series, Volumen 6: </a:t>
            </a:r>
            <a:r>
              <a:rPr lang="es-CO" sz="700" dirty="0" err="1">
                <a:latin typeface="Montserrat" panose="00000500000000000000" pitchFamily="50" charset="0"/>
              </a:rPr>
              <a:t>Thoracolumbar</a:t>
            </a:r>
            <a:r>
              <a:rPr lang="es-CO" sz="700" dirty="0">
                <a:latin typeface="Montserrat" panose="00000500000000000000" pitchFamily="50" charset="0"/>
              </a:rPr>
              <a:t> </a:t>
            </a:r>
            <a:r>
              <a:rPr lang="es-CO" sz="700" dirty="0" err="1">
                <a:latin typeface="Montserrat" panose="00000500000000000000" pitchFamily="50" charset="0"/>
              </a:rPr>
              <a:t>Spine</a:t>
            </a:r>
            <a:r>
              <a:rPr lang="es-CO" sz="700" dirty="0">
                <a:latin typeface="Montserrat" panose="00000500000000000000" pitchFamily="50" charset="0"/>
              </a:rPr>
              <a:t> Trauma 2015.</a:t>
            </a:r>
            <a:endParaRPr lang="es-CO" altLang="es-CO" sz="700" dirty="0">
              <a:latin typeface="Montserrat" panose="00000500000000000000" pitchFamily="50" charset="0"/>
            </a:endParaRPr>
          </a:p>
        </p:txBody>
      </p:sp>
      <p:sp>
        <p:nvSpPr>
          <p:cNvPr id="13" name="Título 1"/>
          <p:cNvSpPr txBox="1">
            <a:spLocks/>
          </p:cNvSpPr>
          <p:nvPr/>
        </p:nvSpPr>
        <p:spPr>
          <a:xfrm>
            <a:off x="2876551" y="110155"/>
            <a:ext cx="6362700" cy="794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800" b="1" dirty="0">
                <a:solidFill>
                  <a:srgbClr val="06AEAA"/>
                </a:solidFill>
                <a:latin typeface="Montserrat" panose="00000500000000000000" pitchFamily="50" charset="0"/>
              </a:rPr>
              <a:t>Clasificación de </a:t>
            </a:r>
            <a:r>
              <a:rPr lang="es-CO" sz="2800" b="1" i="1" dirty="0" err="1">
                <a:solidFill>
                  <a:srgbClr val="06AEAA"/>
                </a:solidFill>
                <a:latin typeface="Montserrat" panose="00000500000000000000" pitchFamily="50" charset="0"/>
              </a:rPr>
              <a:t>AO</a:t>
            </a:r>
            <a:r>
              <a:rPr lang="es-CO" sz="2800" b="1" i="1" dirty="0">
                <a:solidFill>
                  <a:srgbClr val="06AEAA"/>
                </a:solidFill>
                <a:latin typeface="Montserrat" panose="00000500000000000000" pitchFamily="50" charset="0"/>
              </a:rPr>
              <a:t> </a:t>
            </a:r>
            <a:r>
              <a:rPr lang="es-CO" sz="2800" b="1" i="1" dirty="0" err="1">
                <a:solidFill>
                  <a:srgbClr val="06AEAA"/>
                </a:solidFill>
                <a:latin typeface="Montserrat" panose="00000500000000000000" pitchFamily="50" charset="0"/>
              </a:rPr>
              <a:t>Spine</a:t>
            </a:r>
            <a:endParaRPr lang="es-CO" sz="2800" b="1" dirty="0">
              <a:solidFill>
                <a:srgbClr val="06AEAA"/>
              </a:solidFill>
              <a:latin typeface="Montserrat" panose="00000500000000000000" pitchFamily="50" charset="0"/>
            </a:endParaRPr>
          </a:p>
        </p:txBody>
      </p:sp>
      <p:sp>
        <p:nvSpPr>
          <p:cNvPr id="15" name="Rectángulo 14"/>
          <p:cNvSpPr/>
          <p:nvPr/>
        </p:nvSpPr>
        <p:spPr>
          <a:xfrm>
            <a:off x="3976350" y="767365"/>
            <a:ext cx="3152530" cy="400110"/>
          </a:xfrm>
          <a:prstGeom prst="rect">
            <a:avLst/>
          </a:prstGeom>
        </p:spPr>
        <p:txBody>
          <a:bodyPr wrap="none">
            <a:spAutoFit/>
          </a:bodyPr>
          <a:lstStyle/>
          <a:p>
            <a:r>
              <a:rPr lang="es-CO" sz="2000" b="1" dirty="0">
                <a:solidFill>
                  <a:srgbClr val="002060"/>
                </a:solidFill>
                <a:latin typeface="Montserrat" panose="00000500000000000000" pitchFamily="50" charset="0"/>
              </a:rPr>
              <a:t>Características morfológicas</a:t>
            </a:r>
          </a:p>
        </p:txBody>
      </p:sp>
    </p:spTree>
    <p:extLst>
      <p:ext uri="{BB962C8B-B14F-4D97-AF65-F5344CB8AC3E}">
        <p14:creationId xmlns:p14="http://schemas.microsoft.com/office/powerpoint/2010/main" val="132877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4470306" y="459322"/>
            <a:ext cx="7502619" cy="5778972"/>
          </a:xfrm>
          <a:noFill/>
        </p:spPr>
      </p:pic>
      <p:pic>
        <p:nvPicPr>
          <p:cNvPr id="2867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88885" y="3413942"/>
            <a:ext cx="2163615" cy="264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8705684" y="6303428"/>
            <a:ext cx="3267241" cy="261610"/>
          </a:xfrm>
          <a:prstGeom prst="rect">
            <a:avLst/>
          </a:prstGeom>
        </p:spPr>
        <p:txBody>
          <a:bodyPr wrap="none">
            <a:spAutoFit/>
          </a:bodyPr>
          <a:lstStyle/>
          <a:p>
            <a:r>
              <a:rPr lang="es-CO" sz="1100" dirty="0">
                <a:latin typeface="Montserrat" panose="00000500000000000000" pitchFamily="50" charset="0"/>
              </a:rPr>
              <a:t>Tomado de: https://www2.aofoundation.org</a:t>
            </a:r>
          </a:p>
        </p:txBody>
      </p:sp>
    </p:spTree>
    <p:extLst>
      <p:ext uri="{BB962C8B-B14F-4D97-AF65-F5344CB8AC3E}">
        <p14:creationId xmlns:p14="http://schemas.microsoft.com/office/powerpoint/2010/main" val="2018330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5537007" y="1393351"/>
            <a:ext cx="6420186" cy="4059892"/>
          </a:xfrm>
          <a:noFill/>
        </p:spPr>
      </p:pic>
      <p:sp>
        <p:nvSpPr>
          <p:cNvPr id="3" name="Rectángulo 2"/>
          <p:cNvSpPr/>
          <p:nvPr/>
        </p:nvSpPr>
        <p:spPr>
          <a:xfrm>
            <a:off x="699442" y="1355226"/>
            <a:ext cx="4672658" cy="2855077"/>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wrap="square">
            <a:spAutoFit/>
          </a:bodyPr>
          <a:lstStyle/>
          <a:p>
            <a:pPr marL="214313" indent="-214313" algn="just">
              <a:lnSpc>
                <a:spcPct val="150000"/>
              </a:lnSpc>
              <a:buFont typeface="Wingdings" panose="05000000000000000000" pitchFamily="2" charset="2"/>
              <a:buChar char="ü"/>
            </a:pPr>
            <a:r>
              <a:rPr lang="es-CO" sz="1100" dirty="0">
                <a:solidFill>
                  <a:schemeClr val="bg1"/>
                </a:solidFill>
                <a:latin typeface="Montserrat" panose="00000500000000000000" pitchFamily="50" charset="0"/>
                <a:ea typeface="HelveticaNeueLTStd-LtCn"/>
                <a:cs typeface="Arial" panose="020B0604020202020204" pitchFamily="34" charset="0"/>
              </a:rPr>
              <a:t>Fractura en extensión.</a:t>
            </a:r>
            <a:endParaRPr lang="es-CO" sz="1100" dirty="0">
              <a:solidFill>
                <a:schemeClr val="bg1"/>
              </a:solidFill>
              <a:latin typeface="Montserrat" panose="00000500000000000000" pitchFamily="50" charset="0"/>
              <a:ea typeface="Calibri" panose="020F0502020204030204" pitchFamily="34" charset="0"/>
              <a:cs typeface="Arial" panose="020B0604020202020204" pitchFamily="34" charset="0"/>
            </a:endParaRPr>
          </a:p>
          <a:p>
            <a:pPr marL="214313" indent="-214313" algn="just">
              <a:lnSpc>
                <a:spcPct val="150000"/>
              </a:lnSpc>
              <a:buFont typeface="Wingdings" panose="05000000000000000000" pitchFamily="2" charset="2"/>
              <a:buChar char="ü"/>
            </a:pPr>
            <a:endParaRPr lang="es-CO" sz="1100" dirty="0">
              <a:solidFill>
                <a:schemeClr val="bg1"/>
              </a:solidFill>
              <a:latin typeface="Montserrat" panose="00000500000000000000" pitchFamily="50" charset="0"/>
              <a:ea typeface="HelveticaNeueLTStd-LtCn"/>
              <a:cs typeface="Arial" panose="020B0604020202020204" pitchFamily="34" charset="0"/>
            </a:endParaRPr>
          </a:p>
          <a:p>
            <a:pPr marL="214313" indent="-214313" algn="just">
              <a:lnSpc>
                <a:spcPct val="150000"/>
              </a:lnSpc>
              <a:buFont typeface="Wingdings" panose="05000000000000000000" pitchFamily="2" charset="2"/>
              <a:buChar char="ü"/>
            </a:pPr>
            <a:r>
              <a:rPr lang="es-CO" sz="1100" dirty="0">
                <a:solidFill>
                  <a:schemeClr val="bg1"/>
                </a:solidFill>
                <a:latin typeface="Montserrat" panose="00000500000000000000" pitchFamily="50" charset="0"/>
                <a:ea typeface="HelveticaNeueLTStd-LtCn"/>
                <a:cs typeface="Arial" panose="020B0604020202020204" pitchFamily="34" charset="0"/>
              </a:rPr>
              <a:t>Accidentes de tránsito. </a:t>
            </a:r>
            <a:endParaRPr lang="es-CO" sz="1100" dirty="0">
              <a:solidFill>
                <a:schemeClr val="bg1"/>
              </a:solidFill>
              <a:latin typeface="Montserrat" panose="00000500000000000000" pitchFamily="50" charset="0"/>
              <a:ea typeface="Calibri" panose="020F0502020204030204" pitchFamily="34" charset="0"/>
              <a:cs typeface="Arial" panose="020B0604020202020204" pitchFamily="34" charset="0"/>
            </a:endParaRPr>
          </a:p>
          <a:p>
            <a:pPr algn="just">
              <a:lnSpc>
                <a:spcPct val="150000"/>
              </a:lnSpc>
            </a:pPr>
            <a:endParaRPr lang="es-CO" sz="1100" dirty="0">
              <a:solidFill>
                <a:schemeClr val="bg1"/>
              </a:solidFill>
              <a:latin typeface="Montserrat" panose="00000500000000000000" pitchFamily="50" charset="0"/>
              <a:ea typeface="Calibri" panose="020F0502020204030204" pitchFamily="34" charset="0"/>
              <a:cs typeface="Arial" panose="020B0604020202020204" pitchFamily="34" charset="0"/>
            </a:endParaRPr>
          </a:p>
          <a:p>
            <a:pPr marL="214313" indent="-214313" algn="just">
              <a:lnSpc>
                <a:spcPct val="150000"/>
              </a:lnSpc>
              <a:buFont typeface="Wingdings" panose="05000000000000000000" pitchFamily="2" charset="2"/>
              <a:buChar char="ü"/>
            </a:pPr>
            <a:r>
              <a:rPr lang="es-CO" sz="1100" dirty="0">
                <a:solidFill>
                  <a:schemeClr val="bg1"/>
                </a:solidFill>
                <a:latin typeface="Montserrat" panose="00000500000000000000" pitchFamily="50" charset="0"/>
                <a:ea typeface="HelveticaNeueLTStd-LtCn"/>
                <a:cs typeface="Arial" panose="020B0604020202020204" pitchFamily="34" charset="0"/>
              </a:rPr>
              <a:t>Fractura se inicia en el disco y se dirige hacia atrás. </a:t>
            </a:r>
            <a:endParaRPr lang="es-CO" sz="1100" dirty="0">
              <a:solidFill>
                <a:schemeClr val="bg1"/>
              </a:solidFill>
              <a:latin typeface="Montserrat" panose="00000500000000000000" pitchFamily="50" charset="0"/>
              <a:ea typeface="Calibri" panose="020F0502020204030204" pitchFamily="34" charset="0"/>
              <a:cs typeface="Arial" panose="020B0604020202020204" pitchFamily="34" charset="0"/>
            </a:endParaRPr>
          </a:p>
          <a:p>
            <a:pPr algn="just">
              <a:lnSpc>
                <a:spcPct val="150000"/>
              </a:lnSpc>
            </a:pPr>
            <a:r>
              <a:rPr lang="es-CO" sz="1100" dirty="0">
                <a:solidFill>
                  <a:schemeClr val="bg1"/>
                </a:solidFill>
                <a:latin typeface="Montserrat" panose="00000500000000000000" pitchFamily="50" charset="0"/>
                <a:ea typeface="HelveticaNeueLTStd-LtCn"/>
                <a:cs typeface="Arial" panose="020B0604020202020204" pitchFamily="34" charset="0"/>
              </a:rPr>
              <a:t> </a:t>
            </a:r>
            <a:endParaRPr lang="es-CO" sz="1100" dirty="0">
              <a:solidFill>
                <a:schemeClr val="bg1"/>
              </a:solidFill>
              <a:latin typeface="Montserrat" panose="00000500000000000000" pitchFamily="50" charset="0"/>
              <a:ea typeface="Calibri" panose="020F0502020204030204" pitchFamily="34" charset="0"/>
              <a:cs typeface="Arial" panose="020B0604020202020204" pitchFamily="34" charset="0"/>
            </a:endParaRPr>
          </a:p>
          <a:p>
            <a:pPr marL="214313" indent="-214313" algn="just">
              <a:lnSpc>
                <a:spcPct val="150000"/>
              </a:lnSpc>
              <a:buFont typeface="Wingdings" panose="05000000000000000000" pitchFamily="2" charset="2"/>
              <a:buChar char="ü"/>
            </a:pPr>
            <a:r>
              <a:rPr lang="es-CO" sz="1100" dirty="0">
                <a:solidFill>
                  <a:schemeClr val="bg1"/>
                </a:solidFill>
                <a:latin typeface="Montserrat" panose="00000500000000000000" pitchFamily="50" charset="0"/>
                <a:ea typeface="HelveticaNeueLTStd-LtCn"/>
                <a:cs typeface="Arial" panose="020B0604020202020204" pitchFamily="34" charset="0"/>
              </a:rPr>
              <a:t>Apertura del disco y el cierre de los elementos posteriores. </a:t>
            </a:r>
            <a:endParaRPr lang="es-CO" sz="1100" dirty="0">
              <a:solidFill>
                <a:schemeClr val="bg1"/>
              </a:solidFill>
              <a:latin typeface="Montserrat" panose="00000500000000000000" pitchFamily="50" charset="0"/>
              <a:ea typeface="Calibri" panose="020F0502020204030204" pitchFamily="34" charset="0"/>
              <a:cs typeface="Arial" panose="020B0604020202020204" pitchFamily="34" charset="0"/>
            </a:endParaRPr>
          </a:p>
          <a:p>
            <a:pPr algn="just">
              <a:lnSpc>
                <a:spcPct val="150000"/>
              </a:lnSpc>
            </a:pPr>
            <a:r>
              <a:rPr lang="es-CO" sz="1100" dirty="0">
                <a:solidFill>
                  <a:schemeClr val="bg1"/>
                </a:solidFill>
                <a:latin typeface="Montserrat" panose="00000500000000000000" pitchFamily="50" charset="0"/>
                <a:ea typeface="HelveticaNeueLTStd-LtCn"/>
                <a:cs typeface="Arial" panose="020B0604020202020204" pitchFamily="34" charset="0"/>
              </a:rPr>
              <a:t> </a:t>
            </a:r>
            <a:endParaRPr lang="es-CO" sz="1100" dirty="0">
              <a:solidFill>
                <a:schemeClr val="bg1"/>
              </a:solidFill>
              <a:latin typeface="Montserrat" panose="00000500000000000000" pitchFamily="50" charset="0"/>
              <a:ea typeface="Calibri" panose="020F0502020204030204" pitchFamily="34" charset="0"/>
              <a:cs typeface="Arial" panose="020B0604020202020204" pitchFamily="34" charset="0"/>
            </a:endParaRPr>
          </a:p>
          <a:p>
            <a:pPr marL="214313" indent="-214313" algn="just">
              <a:lnSpc>
                <a:spcPct val="150000"/>
              </a:lnSpc>
              <a:buFont typeface="Wingdings" panose="05000000000000000000" pitchFamily="2" charset="2"/>
              <a:buChar char="ü"/>
            </a:pPr>
            <a:r>
              <a:rPr lang="es-CO" sz="1100" dirty="0">
                <a:solidFill>
                  <a:schemeClr val="bg1"/>
                </a:solidFill>
                <a:latin typeface="Montserrat" panose="00000500000000000000" pitchFamily="50" charset="0"/>
                <a:ea typeface="HelveticaNeueLTStd-LtCn"/>
                <a:cs typeface="Arial" panose="020B0604020202020204" pitchFamily="34" charset="0"/>
              </a:rPr>
              <a:t>Lesión inestable asociada con déficit neurológico.</a:t>
            </a:r>
            <a:endParaRPr lang="es-CO" sz="1100" dirty="0">
              <a:solidFill>
                <a:schemeClr val="bg1"/>
              </a:solidFill>
              <a:latin typeface="Montserrat" panose="00000500000000000000" pitchFamily="50" charset="0"/>
              <a:ea typeface="Calibri" panose="020F0502020204030204" pitchFamily="34" charset="0"/>
              <a:cs typeface="Arial" panose="020B0604020202020204" pitchFamily="34" charset="0"/>
            </a:endParaRPr>
          </a:p>
          <a:p>
            <a:pPr algn="just">
              <a:lnSpc>
                <a:spcPct val="150000"/>
              </a:lnSpc>
            </a:pPr>
            <a:r>
              <a:rPr lang="es-CO" sz="1100" dirty="0">
                <a:solidFill>
                  <a:schemeClr val="bg1"/>
                </a:solidFill>
                <a:latin typeface="Montserrat" panose="00000500000000000000" pitchFamily="50" charset="0"/>
                <a:ea typeface="HelveticaNeueLTStd-LtCn"/>
                <a:cs typeface="Arial" panose="020B0604020202020204" pitchFamily="34" charset="0"/>
              </a:rPr>
              <a:t> </a:t>
            </a:r>
            <a:endParaRPr lang="es-CO" sz="1100" dirty="0">
              <a:solidFill>
                <a:schemeClr val="bg1"/>
              </a:solidFill>
              <a:latin typeface="Montserrat" panose="00000500000000000000" pitchFamily="50" charset="0"/>
              <a:ea typeface="Calibri" panose="020F0502020204030204" pitchFamily="34" charset="0"/>
              <a:cs typeface="Arial" panose="020B0604020202020204" pitchFamily="34" charset="0"/>
            </a:endParaRPr>
          </a:p>
          <a:p>
            <a:pPr marL="214313" indent="-214313" algn="just">
              <a:lnSpc>
                <a:spcPct val="150000"/>
              </a:lnSpc>
              <a:buFont typeface="Wingdings" panose="05000000000000000000" pitchFamily="2" charset="2"/>
              <a:buChar char="ü"/>
            </a:pPr>
            <a:r>
              <a:rPr lang="es-CO" sz="1100" dirty="0">
                <a:solidFill>
                  <a:schemeClr val="bg1"/>
                </a:solidFill>
                <a:latin typeface="Montserrat" panose="00000500000000000000" pitchFamily="50" charset="0"/>
                <a:ea typeface="HelveticaNeueLTStd-LtCn"/>
                <a:cs typeface="Arial" panose="020B0604020202020204" pitchFamily="34" charset="0"/>
              </a:rPr>
              <a:t>Tratamiento: </a:t>
            </a:r>
            <a:r>
              <a:rPr lang="es-CO" sz="1100" b="1" dirty="0">
                <a:solidFill>
                  <a:schemeClr val="bg1"/>
                </a:solidFill>
                <a:latin typeface="Montserrat" panose="00000500000000000000" pitchFamily="50" charset="0"/>
                <a:ea typeface="HelveticaNeueLTStd-LtCn"/>
                <a:cs typeface="Arial" panose="020B0604020202020204" pitchFamily="34" charset="0"/>
              </a:rPr>
              <a:t>cirugía.</a:t>
            </a:r>
            <a:endParaRPr lang="es-CO" sz="1100" b="1" dirty="0">
              <a:solidFill>
                <a:schemeClr val="bg1"/>
              </a:solidFill>
              <a:latin typeface="Montserrat" panose="00000500000000000000" pitchFamily="50" charset="0"/>
              <a:ea typeface="Calibri" panose="020F0502020204030204" pitchFamily="34" charset="0"/>
              <a:cs typeface="Arial" panose="020B0604020202020204" pitchFamily="34" charset="0"/>
            </a:endParaRPr>
          </a:p>
        </p:txBody>
      </p:sp>
      <p:pic>
        <p:nvPicPr>
          <p:cNvPr id="2" name="Imagen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329595" y="1356632"/>
            <a:ext cx="2627598" cy="4144736"/>
          </a:xfrm>
          <a:prstGeom prst="rect">
            <a:avLst/>
          </a:prstGeom>
        </p:spPr>
      </p:pic>
      <p:sp>
        <p:nvSpPr>
          <p:cNvPr id="6" name="5 CuadroTexto"/>
          <p:cNvSpPr txBox="1">
            <a:spLocks noChangeArrowheads="1"/>
          </p:cNvSpPr>
          <p:nvPr/>
        </p:nvSpPr>
        <p:spPr bwMode="auto">
          <a:xfrm>
            <a:off x="5372100" y="6209083"/>
            <a:ext cx="100257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indent="-228600" eaLnBrk="1" hangingPunct="1">
              <a:buAutoNum type="arabicPeriod"/>
            </a:pPr>
            <a:r>
              <a:rPr lang="en-US" altLang="es-CO" sz="700" dirty="0" err="1">
                <a:latin typeface="Montserrat" panose="00000500000000000000" pitchFamily="50" charset="0"/>
              </a:rPr>
              <a:t>Bellabarba</a:t>
            </a:r>
            <a:r>
              <a:rPr lang="en-US" altLang="es-CO" sz="700" dirty="0">
                <a:latin typeface="Montserrat" panose="00000500000000000000" pitchFamily="50" charset="0"/>
              </a:rPr>
              <a:t> C, et al. AO spine injury classification system: a revision proposal for the thoracic and lumbar spin. </a:t>
            </a:r>
            <a:r>
              <a:rPr lang="en-US" altLang="es-CO" sz="700" dirty="0" err="1">
                <a:latin typeface="Montserrat" panose="00000500000000000000" pitchFamily="50" charset="0"/>
              </a:rPr>
              <a:t>Eur</a:t>
            </a:r>
            <a:r>
              <a:rPr lang="en-US" altLang="es-CO" sz="700" dirty="0">
                <a:latin typeface="Montserrat" panose="00000500000000000000" pitchFamily="50" charset="0"/>
              </a:rPr>
              <a:t> Spine J 2013;22:2184–2201.</a:t>
            </a:r>
          </a:p>
          <a:p>
            <a:pPr marL="228600" indent="-228600" eaLnBrk="1" hangingPunct="1">
              <a:buAutoNum type="arabicPeriod"/>
            </a:pPr>
            <a:r>
              <a:rPr lang="es-CO" sz="700" dirty="0" err="1">
                <a:latin typeface="Montserrat" panose="00000500000000000000" pitchFamily="50" charset="0"/>
              </a:rPr>
              <a:t>Bellabarba</a:t>
            </a:r>
            <a:r>
              <a:rPr lang="es-CO" sz="700" dirty="0">
                <a:latin typeface="Montserrat" panose="00000500000000000000" pitchFamily="50" charset="0"/>
              </a:rPr>
              <a:t> C, </a:t>
            </a:r>
            <a:r>
              <a:rPr lang="es-CO" sz="700" dirty="0" err="1">
                <a:latin typeface="Montserrat" panose="00000500000000000000" pitchFamily="50" charset="0"/>
              </a:rPr>
              <a:t>Kandziora</a:t>
            </a:r>
            <a:r>
              <a:rPr lang="es-CO" sz="700" dirty="0">
                <a:latin typeface="Montserrat" panose="00000500000000000000" pitchFamily="50" charset="0"/>
              </a:rPr>
              <a:t> F, LR </a:t>
            </a:r>
            <a:r>
              <a:rPr lang="es-CO" sz="700" dirty="0" err="1">
                <a:latin typeface="Montserrat" panose="00000500000000000000" pitchFamily="50" charset="0"/>
              </a:rPr>
              <a:t>Vialle</a:t>
            </a:r>
            <a:r>
              <a:rPr lang="es-CO" sz="700" dirty="0">
                <a:latin typeface="Montserrat" panose="00000500000000000000" pitchFamily="50" charset="0"/>
              </a:rPr>
              <a:t>. </a:t>
            </a:r>
            <a:r>
              <a:rPr lang="es-CO" sz="700" dirty="0" err="1">
                <a:latin typeface="Montserrat" panose="00000500000000000000" pitchFamily="50" charset="0"/>
              </a:rPr>
              <a:t>AOSpine</a:t>
            </a:r>
            <a:r>
              <a:rPr lang="es-CO" sz="700" dirty="0">
                <a:latin typeface="Montserrat" panose="00000500000000000000" pitchFamily="50" charset="0"/>
              </a:rPr>
              <a:t> Masters Series, Volumen 6: </a:t>
            </a:r>
            <a:r>
              <a:rPr lang="es-CO" sz="700" dirty="0" err="1">
                <a:latin typeface="Montserrat" panose="00000500000000000000" pitchFamily="50" charset="0"/>
              </a:rPr>
              <a:t>Thoracolumbar</a:t>
            </a:r>
            <a:r>
              <a:rPr lang="es-CO" sz="700" dirty="0">
                <a:latin typeface="Montserrat" panose="00000500000000000000" pitchFamily="50" charset="0"/>
              </a:rPr>
              <a:t> </a:t>
            </a:r>
            <a:r>
              <a:rPr lang="es-CO" sz="700" dirty="0" err="1">
                <a:latin typeface="Montserrat" panose="00000500000000000000" pitchFamily="50" charset="0"/>
              </a:rPr>
              <a:t>Spine</a:t>
            </a:r>
            <a:r>
              <a:rPr lang="es-CO" sz="700" dirty="0">
                <a:latin typeface="Montserrat" panose="00000500000000000000" pitchFamily="50" charset="0"/>
              </a:rPr>
              <a:t> Trauma 2015.</a:t>
            </a:r>
            <a:endParaRPr lang="es-CO" altLang="es-CO" sz="700" dirty="0">
              <a:latin typeface="Montserrat" panose="00000500000000000000" pitchFamily="50" charset="0"/>
            </a:endParaRPr>
          </a:p>
        </p:txBody>
      </p:sp>
      <p:sp>
        <p:nvSpPr>
          <p:cNvPr id="9" name="Título 1"/>
          <p:cNvSpPr txBox="1">
            <a:spLocks/>
          </p:cNvSpPr>
          <p:nvPr/>
        </p:nvSpPr>
        <p:spPr>
          <a:xfrm>
            <a:off x="2743201" y="110155"/>
            <a:ext cx="6419850" cy="794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800" b="1" dirty="0">
                <a:solidFill>
                  <a:srgbClr val="06AEAA"/>
                </a:solidFill>
                <a:latin typeface="Montserrat" panose="00000500000000000000" pitchFamily="50" charset="0"/>
              </a:rPr>
              <a:t>Clasificación de </a:t>
            </a:r>
            <a:r>
              <a:rPr lang="es-CO" sz="2800" b="1" i="1" dirty="0" err="1">
                <a:solidFill>
                  <a:srgbClr val="06AEAA"/>
                </a:solidFill>
                <a:latin typeface="Montserrat" panose="00000500000000000000" pitchFamily="50" charset="0"/>
              </a:rPr>
              <a:t>AO</a:t>
            </a:r>
            <a:r>
              <a:rPr lang="es-CO" sz="2800" b="1" i="1" dirty="0">
                <a:solidFill>
                  <a:srgbClr val="06AEAA"/>
                </a:solidFill>
                <a:latin typeface="Montserrat" panose="00000500000000000000" pitchFamily="50" charset="0"/>
              </a:rPr>
              <a:t> </a:t>
            </a:r>
            <a:r>
              <a:rPr lang="es-CO" sz="2800" b="1" i="1" dirty="0" err="1">
                <a:solidFill>
                  <a:srgbClr val="06AEAA"/>
                </a:solidFill>
                <a:latin typeface="Montserrat" panose="00000500000000000000" pitchFamily="50" charset="0"/>
              </a:rPr>
              <a:t>Spine</a:t>
            </a:r>
            <a:endParaRPr lang="es-CO" sz="2800" b="1" dirty="0">
              <a:solidFill>
                <a:srgbClr val="06AEAA"/>
              </a:solidFill>
              <a:latin typeface="Montserrat" panose="00000500000000000000" pitchFamily="50" charset="0"/>
            </a:endParaRPr>
          </a:p>
        </p:txBody>
      </p:sp>
      <p:sp>
        <p:nvSpPr>
          <p:cNvPr id="11" name="Rectángulo 10"/>
          <p:cNvSpPr/>
          <p:nvPr/>
        </p:nvSpPr>
        <p:spPr>
          <a:xfrm>
            <a:off x="3953219" y="727515"/>
            <a:ext cx="3152530" cy="400110"/>
          </a:xfrm>
          <a:prstGeom prst="rect">
            <a:avLst/>
          </a:prstGeom>
        </p:spPr>
        <p:txBody>
          <a:bodyPr wrap="none">
            <a:spAutoFit/>
          </a:bodyPr>
          <a:lstStyle/>
          <a:p>
            <a:r>
              <a:rPr lang="es-CO" sz="2000" b="1" dirty="0">
                <a:solidFill>
                  <a:srgbClr val="002060"/>
                </a:solidFill>
                <a:latin typeface="Montserrat" panose="00000500000000000000" pitchFamily="50" charset="0"/>
              </a:rPr>
              <a:t>Características morfológicas</a:t>
            </a:r>
          </a:p>
        </p:txBody>
      </p:sp>
    </p:spTree>
    <p:extLst>
      <p:ext uri="{BB962C8B-B14F-4D97-AF65-F5344CB8AC3E}">
        <p14:creationId xmlns:p14="http://schemas.microsoft.com/office/powerpoint/2010/main" val="232674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67867" y="6309649"/>
            <a:ext cx="7647093" cy="251479"/>
          </a:xfrm>
          <a:prstGeom prst="rect">
            <a:avLst/>
          </a:prstGeom>
        </p:spPr>
        <p:txBody>
          <a:bodyPr wrap="square">
            <a:spAutoFit/>
          </a:bodyPr>
          <a:lstStyle/>
          <a:p>
            <a:pPr marL="228600" indent="-228600">
              <a:lnSpc>
                <a:spcPct val="107000"/>
              </a:lnSpc>
              <a:buAutoNum type="arabicPeriod"/>
            </a:pPr>
            <a:r>
              <a:rPr lang="es-CO" sz="500" dirty="0" err="1">
                <a:latin typeface="Montserrat" panose="00000500000000000000" pitchFamily="50" charset="0"/>
                <a:ea typeface="Calibri" panose="020F0502020204030204" pitchFamily="34" charset="0"/>
                <a:cs typeface="Arial" panose="020B0604020202020204" pitchFamily="34" charset="0"/>
              </a:rPr>
              <a:t>Khorasanizadeh</a:t>
            </a:r>
            <a:r>
              <a:rPr lang="es-CO" sz="500" dirty="0">
                <a:latin typeface="Montserrat" panose="00000500000000000000" pitchFamily="50" charset="0"/>
                <a:ea typeface="Calibri" panose="020F0502020204030204" pitchFamily="34" charset="0"/>
                <a:cs typeface="Arial" panose="020B0604020202020204" pitchFamily="34" charset="0"/>
              </a:rPr>
              <a:t> M., et al. </a:t>
            </a:r>
            <a:r>
              <a:rPr lang="es-CO" sz="500" dirty="0" err="1">
                <a:latin typeface="Montserrat" panose="00000500000000000000" pitchFamily="50" charset="0"/>
                <a:ea typeface="Calibri" panose="020F0502020204030204" pitchFamily="34" charset="0"/>
                <a:cs typeface="Arial" panose="020B0604020202020204" pitchFamily="34" charset="0"/>
              </a:rPr>
              <a:t>Neurological</a:t>
            </a:r>
            <a:r>
              <a:rPr lang="es-CO" sz="500" dirty="0">
                <a:latin typeface="Montserrat" panose="00000500000000000000" pitchFamily="50" charset="0"/>
                <a:ea typeface="Calibri" panose="020F0502020204030204" pitchFamily="34" charset="0"/>
                <a:cs typeface="Arial" panose="020B0604020202020204" pitchFamily="34" charset="0"/>
              </a:rPr>
              <a:t> </a:t>
            </a:r>
            <a:r>
              <a:rPr lang="es-CO" sz="500" dirty="0" err="1">
                <a:latin typeface="Montserrat" panose="00000500000000000000" pitchFamily="50" charset="0"/>
                <a:ea typeface="Calibri" panose="020F0502020204030204" pitchFamily="34" charset="0"/>
                <a:cs typeface="Arial" panose="020B0604020202020204" pitchFamily="34" charset="0"/>
              </a:rPr>
              <a:t>recovery</a:t>
            </a:r>
            <a:r>
              <a:rPr lang="es-CO" sz="500" dirty="0">
                <a:latin typeface="Montserrat" panose="00000500000000000000" pitchFamily="50" charset="0"/>
                <a:ea typeface="Calibri" panose="020F0502020204030204" pitchFamily="34" charset="0"/>
                <a:cs typeface="Arial" panose="020B0604020202020204" pitchFamily="34" charset="0"/>
              </a:rPr>
              <a:t> </a:t>
            </a:r>
            <a:r>
              <a:rPr lang="es-CO" sz="500" dirty="0" err="1">
                <a:latin typeface="Montserrat" panose="00000500000000000000" pitchFamily="50" charset="0"/>
                <a:ea typeface="Calibri" panose="020F0502020204030204" pitchFamily="34" charset="0"/>
                <a:cs typeface="Arial" panose="020B0604020202020204" pitchFamily="34" charset="0"/>
              </a:rPr>
              <a:t>following</a:t>
            </a:r>
            <a:r>
              <a:rPr lang="es-CO" sz="500" dirty="0">
                <a:latin typeface="Montserrat" panose="00000500000000000000" pitchFamily="50" charset="0"/>
                <a:ea typeface="Calibri" panose="020F0502020204030204" pitchFamily="34" charset="0"/>
                <a:cs typeface="Arial" panose="020B0604020202020204" pitchFamily="34" charset="0"/>
              </a:rPr>
              <a:t> </a:t>
            </a:r>
            <a:r>
              <a:rPr lang="es-CO" sz="500" dirty="0" err="1">
                <a:latin typeface="Montserrat" panose="00000500000000000000" pitchFamily="50" charset="0"/>
                <a:ea typeface="Calibri" panose="020F0502020204030204" pitchFamily="34" charset="0"/>
                <a:cs typeface="Arial" panose="020B0604020202020204" pitchFamily="34" charset="0"/>
              </a:rPr>
              <a:t>traumatic</a:t>
            </a:r>
            <a:r>
              <a:rPr lang="es-CO" sz="500" dirty="0">
                <a:latin typeface="Montserrat" panose="00000500000000000000" pitchFamily="50" charset="0"/>
                <a:ea typeface="Calibri" panose="020F0502020204030204" pitchFamily="34" charset="0"/>
                <a:cs typeface="Arial" panose="020B0604020202020204" pitchFamily="34" charset="0"/>
              </a:rPr>
              <a:t> </a:t>
            </a:r>
            <a:r>
              <a:rPr lang="es-CO" sz="500" dirty="0" err="1">
                <a:latin typeface="Montserrat" panose="00000500000000000000" pitchFamily="50" charset="0"/>
                <a:ea typeface="Calibri" panose="020F0502020204030204" pitchFamily="34" charset="0"/>
                <a:cs typeface="Arial" panose="020B0604020202020204" pitchFamily="34" charset="0"/>
              </a:rPr>
              <a:t>spinal</a:t>
            </a:r>
            <a:r>
              <a:rPr lang="es-CO" sz="500" dirty="0">
                <a:latin typeface="Montserrat" panose="00000500000000000000" pitchFamily="50" charset="0"/>
                <a:ea typeface="Calibri" panose="020F0502020204030204" pitchFamily="34" charset="0"/>
                <a:cs typeface="Arial" panose="020B0604020202020204" pitchFamily="34" charset="0"/>
              </a:rPr>
              <a:t> </a:t>
            </a:r>
            <a:r>
              <a:rPr lang="es-CO" sz="500" dirty="0" err="1">
                <a:latin typeface="Montserrat" panose="00000500000000000000" pitchFamily="50" charset="0"/>
                <a:ea typeface="Calibri" panose="020F0502020204030204" pitchFamily="34" charset="0"/>
                <a:cs typeface="Arial" panose="020B0604020202020204" pitchFamily="34" charset="0"/>
              </a:rPr>
              <a:t>cord</a:t>
            </a:r>
            <a:r>
              <a:rPr lang="es-CO" sz="500" dirty="0">
                <a:latin typeface="Montserrat" panose="00000500000000000000" pitchFamily="50" charset="0"/>
                <a:ea typeface="Calibri" panose="020F0502020204030204" pitchFamily="34" charset="0"/>
                <a:cs typeface="Arial" panose="020B0604020202020204" pitchFamily="34" charset="0"/>
              </a:rPr>
              <a:t> </a:t>
            </a:r>
            <a:r>
              <a:rPr lang="es-CO" sz="500" dirty="0" err="1">
                <a:latin typeface="Montserrat" panose="00000500000000000000" pitchFamily="50" charset="0"/>
                <a:ea typeface="Calibri" panose="020F0502020204030204" pitchFamily="34" charset="0"/>
                <a:cs typeface="Arial" panose="020B0604020202020204" pitchFamily="34" charset="0"/>
              </a:rPr>
              <a:t>injury</a:t>
            </a:r>
            <a:r>
              <a:rPr lang="es-CO" sz="500" dirty="0">
                <a:latin typeface="Montserrat" panose="00000500000000000000" pitchFamily="50" charset="0"/>
                <a:ea typeface="Calibri" panose="020F0502020204030204" pitchFamily="34" charset="0"/>
                <a:cs typeface="Arial" panose="020B0604020202020204" pitchFamily="34" charset="0"/>
              </a:rPr>
              <a:t>: a </a:t>
            </a:r>
            <a:r>
              <a:rPr lang="es-CO" sz="500" dirty="0" err="1">
                <a:latin typeface="Montserrat" panose="00000500000000000000" pitchFamily="50" charset="0"/>
                <a:ea typeface="Calibri" panose="020F0502020204030204" pitchFamily="34" charset="0"/>
                <a:cs typeface="Arial" panose="020B0604020202020204" pitchFamily="34" charset="0"/>
              </a:rPr>
              <a:t>systematic</a:t>
            </a:r>
            <a:r>
              <a:rPr lang="es-CO" sz="500" dirty="0">
                <a:latin typeface="Montserrat" panose="00000500000000000000" pitchFamily="50" charset="0"/>
                <a:ea typeface="Calibri" panose="020F0502020204030204" pitchFamily="34" charset="0"/>
                <a:cs typeface="Arial" panose="020B0604020202020204" pitchFamily="34" charset="0"/>
              </a:rPr>
              <a:t> </a:t>
            </a:r>
            <a:r>
              <a:rPr lang="es-CO" sz="500" dirty="0" err="1">
                <a:latin typeface="Montserrat" panose="00000500000000000000" pitchFamily="50" charset="0"/>
                <a:ea typeface="Calibri" panose="020F0502020204030204" pitchFamily="34" charset="0"/>
                <a:cs typeface="Arial" panose="020B0604020202020204" pitchFamily="34" charset="0"/>
              </a:rPr>
              <a:t>review</a:t>
            </a:r>
            <a:r>
              <a:rPr lang="es-CO" sz="500" dirty="0">
                <a:latin typeface="Montserrat" panose="00000500000000000000" pitchFamily="50" charset="0"/>
                <a:ea typeface="Calibri" panose="020F0502020204030204" pitchFamily="34" charset="0"/>
                <a:cs typeface="Arial" panose="020B0604020202020204" pitchFamily="34" charset="0"/>
              </a:rPr>
              <a:t> and meta-</a:t>
            </a:r>
            <a:r>
              <a:rPr lang="es-CO" sz="500" dirty="0" err="1">
                <a:latin typeface="Montserrat" panose="00000500000000000000" pitchFamily="50" charset="0"/>
                <a:ea typeface="Calibri" panose="020F0502020204030204" pitchFamily="34" charset="0"/>
                <a:cs typeface="Arial" panose="020B0604020202020204" pitchFamily="34" charset="0"/>
              </a:rPr>
              <a:t>analysis</a:t>
            </a:r>
            <a:r>
              <a:rPr lang="es-CO" sz="500" dirty="0">
                <a:latin typeface="Montserrat" panose="00000500000000000000" pitchFamily="50" charset="0"/>
                <a:ea typeface="Calibri" panose="020F0502020204030204" pitchFamily="34" charset="0"/>
                <a:cs typeface="Arial" panose="020B0604020202020204" pitchFamily="34" charset="0"/>
              </a:rPr>
              <a:t>. J </a:t>
            </a:r>
            <a:r>
              <a:rPr lang="es-CO" sz="500" dirty="0" err="1">
                <a:latin typeface="Montserrat" panose="00000500000000000000" pitchFamily="50" charset="0"/>
                <a:ea typeface="Calibri" panose="020F0502020204030204" pitchFamily="34" charset="0"/>
                <a:cs typeface="Arial" panose="020B0604020202020204" pitchFamily="34" charset="0"/>
              </a:rPr>
              <a:t>Neurosurg</a:t>
            </a:r>
            <a:r>
              <a:rPr lang="es-CO" sz="500" dirty="0">
                <a:latin typeface="Montserrat" panose="00000500000000000000" pitchFamily="50" charset="0"/>
                <a:ea typeface="Calibri" panose="020F0502020204030204" pitchFamily="34" charset="0"/>
                <a:cs typeface="Arial" panose="020B0604020202020204" pitchFamily="34" charset="0"/>
              </a:rPr>
              <a:t> </a:t>
            </a:r>
            <a:r>
              <a:rPr lang="es-CO" sz="500" dirty="0" err="1">
                <a:latin typeface="Montserrat" panose="00000500000000000000" pitchFamily="50" charset="0"/>
                <a:ea typeface="Calibri" panose="020F0502020204030204" pitchFamily="34" charset="0"/>
                <a:cs typeface="Arial" panose="020B0604020202020204" pitchFamily="34" charset="0"/>
              </a:rPr>
              <a:t>Spine</a:t>
            </a:r>
            <a:r>
              <a:rPr lang="es-CO" sz="500" dirty="0">
                <a:latin typeface="Montserrat" panose="00000500000000000000" pitchFamily="50" charset="0"/>
                <a:ea typeface="Calibri" panose="020F0502020204030204" pitchFamily="34" charset="0"/>
                <a:cs typeface="Arial" panose="020B0604020202020204" pitchFamily="34" charset="0"/>
              </a:rPr>
              <a:t> 2019: 1-17.</a:t>
            </a:r>
          </a:p>
          <a:p>
            <a:pPr marL="228600" indent="-228600">
              <a:lnSpc>
                <a:spcPct val="107000"/>
              </a:lnSpc>
              <a:buAutoNum type="arabicPeriod"/>
            </a:pPr>
            <a:r>
              <a:rPr lang="es-CO" sz="500" i="1" dirty="0" err="1">
                <a:latin typeface="Montserrat" panose="00000500000000000000" pitchFamily="50" charset="0"/>
                <a:ea typeface="Calibri" panose="020F0502020204030204" pitchFamily="34" charset="0"/>
                <a:cs typeface="Arial" panose="020B0604020202020204" pitchFamily="34" charset="0"/>
              </a:rPr>
              <a:t>Azarhomayoun</a:t>
            </a:r>
            <a:r>
              <a:rPr lang="es-CO" sz="500" i="1" dirty="0">
                <a:latin typeface="Montserrat" panose="00000500000000000000" pitchFamily="50" charset="0"/>
                <a:ea typeface="Calibri" panose="020F0502020204030204" pitchFamily="34" charset="0"/>
                <a:cs typeface="Arial" panose="020B0604020202020204" pitchFamily="34" charset="0"/>
              </a:rPr>
              <a:t> A., et al. </a:t>
            </a:r>
            <a:r>
              <a:rPr lang="es-CO" sz="500" dirty="0" err="1">
                <a:latin typeface="Montserrat" panose="00000500000000000000" pitchFamily="50" charset="0"/>
                <a:ea typeface="Calibri" panose="020F0502020204030204" pitchFamily="34" charset="0"/>
                <a:cs typeface="Arial" panose="020B0604020202020204" pitchFamily="34" charset="0"/>
              </a:rPr>
              <a:t>Mortality</a:t>
            </a:r>
            <a:r>
              <a:rPr lang="es-CO" sz="500" dirty="0">
                <a:latin typeface="Montserrat" panose="00000500000000000000" pitchFamily="50" charset="0"/>
                <a:ea typeface="Calibri" panose="020F0502020204030204" pitchFamily="34" charset="0"/>
                <a:cs typeface="Arial" panose="020B0604020202020204" pitchFamily="34" charset="0"/>
              </a:rPr>
              <a:t> </a:t>
            </a:r>
            <a:r>
              <a:rPr lang="es-CO" sz="500" dirty="0" err="1">
                <a:latin typeface="Montserrat" panose="00000500000000000000" pitchFamily="50" charset="0"/>
                <a:ea typeface="Calibri" panose="020F0502020204030204" pitchFamily="34" charset="0"/>
                <a:cs typeface="Arial" panose="020B0604020202020204" pitchFamily="34" charset="0"/>
              </a:rPr>
              <a:t>Rate</a:t>
            </a:r>
            <a:r>
              <a:rPr lang="es-CO" sz="500" dirty="0">
                <a:latin typeface="Montserrat" panose="00000500000000000000" pitchFamily="50" charset="0"/>
                <a:ea typeface="Calibri" panose="020F0502020204030204" pitchFamily="34" charset="0"/>
                <a:cs typeface="Arial" panose="020B0604020202020204" pitchFamily="34" charset="0"/>
              </a:rPr>
              <a:t> and </a:t>
            </a:r>
            <a:r>
              <a:rPr lang="es-CO" sz="500" dirty="0" err="1">
                <a:latin typeface="Montserrat" panose="00000500000000000000" pitchFamily="50" charset="0"/>
                <a:ea typeface="Calibri" panose="020F0502020204030204" pitchFamily="34" charset="0"/>
                <a:cs typeface="Arial" panose="020B0604020202020204" pitchFamily="34" charset="0"/>
              </a:rPr>
              <a:t>Predicting</a:t>
            </a:r>
            <a:r>
              <a:rPr lang="es-CO" sz="500" dirty="0">
                <a:latin typeface="Montserrat" panose="00000500000000000000" pitchFamily="50" charset="0"/>
                <a:ea typeface="Calibri" panose="020F0502020204030204" pitchFamily="34" charset="0"/>
                <a:cs typeface="Arial" panose="020B0604020202020204" pitchFamily="34" charset="0"/>
              </a:rPr>
              <a:t> </a:t>
            </a:r>
            <a:r>
              <a:rPr lang="es-CO" sz="500" dirty="0" err="1">
                <a:latin typeface="Montserrat" panose="00000500000000000000" pitchFamily="50" charset="0"/>
                <a:ea typeface="Calibri" panose="020F0502020204030204" pitchFamily="34" charset="0"/>
                <a:cs typeface="Arial" panose="020B0604020202020204" pitchFamily="34" charset="0"/>
              </a:rPr>
              <a:t>Factors</a:t>
            </a:r>
            <a:r>
              <a:rPr lang="es-CO" sz="500" dirty="0">
                <a:latin typeface="Montserrat" panose="00000500000000000000" pitchFamily="50" charset="0"/>
                <a:ea typeface="Calibri" panose="020F0502020204030204" pitchFamily="34" charset="0"/>
                <a:cs typeface="Arial" panose="020B0604020202020204" pitchFamily="34" charset="0"/>
              </a:rPr>
              <a:t> of </a:t>
            </a:r>
            <a:r>
              <a:rPr lang="es-CO" sz="500" dirty="0" err="1">
                <a:latin typeface="Montserrat" panose="00000500000000000000" pitchFamily="50" charset="0"/>
                <a:ea typeface="Calibri" panose="020F0502020204030204" pitchFamily="34" charset="0"/>
                <a:cs typeface="Arial" panose="020B0604020202020204" pitchFamily="34" charset="0"/>
              </a:rPr>
              <a:t>Traumatic</a:t>
            </a:r>
            <a:r>
              <a:rPr lang="es-CO" sz="500" dirty="0">
                <a:latin typeface="Montserrat" panose="00000500000000000000" pitchFamily="50" charset="0"/>
                <a:ea typeface="Calibri" panose="020F0502020204030204" pitchFamily="34" charset="0"/>
                <a:cs typeface="Arial" panose="020B0604020202020204" pitchFamily="34" charset="0"/>
              </a:rPr>
              <a:t> </a:t>
            </a:r>
            <a:r>
              <a:rPr lang="es-CO" sz="500" dirty="0" err="1">
                <a:latin typeface="Montserrat" panose="00000500000000000000" pitchFamily="50" charset="0"/>
                <a:ea typeface="Calibri" panose="020F0502020204030204" pitchFamily="34" charset="0"/>
                <a:cs typeface="Arial" panose="020B0604020202020204" pitchFamily="34" charset="0"/>
              </a:rPr>
              <a:t>Thoracolumbar</a:t>
            </a:r>
            <a:r>
              <a:rPr lang="es-CO" sz="500" dirty="0">
                <a:latin typeface="Montserrat" panose="00000500000000000000" pitchFamily="50" charset="0"/>
                <a:ea typeface="Calibri" panose="020F0502020204030204" pitchFamily="34" charset="0"/>
                <a:cs typeface="Arial" panose="020B0604020202020204" pitchFamily="34" charset="0"/>
              </a:rPr>
              <a:t> </a:t>
            </a:r>
            <a:r>
              <a:rPr lang="es-CO" sz="500" dirty="0" err="1">
                <a:latin typeface="Montserrat" panose="00000500000000000000" pitchFamily="50" charset="0"/>
                <a:ea typeface="Calibri" panose="020F0502020204030204" pitchFamily="34" charset="0"/>
                <a:cs typeface="Arial" panose="020B0604020202020204" pitchFamily="34" charset="0"/>
              </a:rPr>
              <a:t>Spinal</a:t>
            </a:r>
            <a:r>
              <a:rPr lang="es-CO" sz="500" dirty="0">
                <a:latin typeface="Montserrat" panose="00000500000000000000" pitchFamily="50" charset="0"/>
                <a:ea typeface="Calibri" panose="020F0502020204030204" pitchFamily="34" charset="0"/>
                <a:cs typeface="Arial" panose="020B0604020202020204" pitchFamily="34" charset="0"/>
              </a:rPr>
              <a:t> </a:t>
            </a:r>
            <a:r>
              <a:rPr lang="es-CO" sz="500" dirty="0" err="1">
                <a:latin typeface="Montserrat" panose="00000500000000000000" pitchFamily="50" charset="0"/>
                <a:ea typeface="Calibri" panose="020F0502020204030204" pitchFamily="34" charset="0"/>
                <a:cs typeface="Arial" panose="020B0604020202020204" pitchFamily="34" charset="0"/>
              </a:rPr>
              <a:t>Cord</a:t>
            </a:r>
            <a:r>
              <a:rPr lang="es-CO" sz="500" dirty="0">
                <a:latin typeface="Montserrat" panose="00000500000000000000" pitchFamily="50" charset="0"/>
                <a:ea typeface="Calibri" panose="020F0502020204030204" pitchFamily="34" charset="0"/>
                <a:cs typeface="Arial" panose="020B0604020202020204" pitchFamily="34" charset="0"/>
              </a:rPr>
              <a:t> </a:t>
            </a:r>
            <a:r>
              <a:rPr lang="es-CO" sz="500" dirty="0" err="1">
                <a:latin typeface="Montserrat" panose="00000500000000000000" pitchFamily="50" charset="0"/>
                <a:ea typeface="Calibri" panose="020F0502020204030204" pitchFamily="34" charset="0"/>
                <a:cs typeface="Arial" panose="020B0604020202020204" pitchFamily="34" charset="0"/>
              </a:rPr>
              <a:t>Injury</a:t>
            </a:r>
            <a:r>
              <a:rPr lang="es-CO" sz="500" dirty="0">
                <a:latin typeface="Montserrat" panose="00000500000000000000" pitchFamily="50" charset="0"/>
                <a:ea typeface="Calibri" panose="020F0502020204030204" pitchFamily="34" charset="0"/>
                <a:cs typeface="Arial" panose="020B0604020202020204" pitchFamily="34" charset="0"/>
              </a:rPr>
              <a:t>; A </a:t>
            </a:r>
            <a:r>
              <a:rPr lang="es-CO" sz="500" dirty="0" err="1">
                <a:latin typeface="Montserrat" panose="00000500000000000000" pitchFamily="50" charset="0"/>
                <a:ea typeface="Calibri" panose="020F0502020204030204" pitchFamily="34" charset="0"/>
                <a:cs typeface="Arial" panose="020B0604020202020204" pitchFamily="34" charset="0"/>
              </a:rPr>
              <a:t>Systematic</a:t>
            </a:r>
            <a:r>
              <a:rPr lang="es-CO" sz="500" dirty="0">
                <a:latin typeface="Montserrat" panose="00000500000000000000" pitchFamily="50" charset="0"/>
                <a:ea typeface="Calibri" panose="020F0502020204030204" pitchFamily="34" charset="0"/>
                <a:cs typeface="Arial" panose="020B0604020202020204" pitchFamily="34" charset="0"/>
              </a:rPr>
              <a:t> </a:t>
            </a:r>
            <a:r>
              <a:rPr lang="es-CO" sz="500" dirty="0" err="1">
                <a:latin typeface="Montserrat" panose="00000500000000000000" pitchFamily="50" charset="0"/>
                <a:ea typeface="Calibri" panose="020F0502020204030204" pitchFamily="34" charset="0"/>
                <a:cs typeface="Arial" panose="020B0604020202020204" pitchFamily="34" charset="0"/>
              </a:rPr>
              <a:t>Review</a:t>
            </a:r>
            <a:r>
              <a:rPr lang="es-CO" sz="500" dirty="0">
                <a:latin typeface="Montserrat" panose="00000500000000000000" pitchFamily="50" charset="0"/>
                <a:ea typeface="Calibri" panose="020F0502020204030204" pitchFamily="34" charset="0"/>
                <a:cs typeface="Arial" panose="020B0604020202020204" pitchFamily="34" charset="0"/>
              </a:rPr>
              <a:t> and Meta-</a:t>
            </a:r>
            <a:r>
              <a:rPr lang="es-CO" sz="500" dirty="0" err="1">
                <a:latin typeface="Montserrat" panose="00000500000000000000" pitchFamily="50" charset="0"/>
                <a:ea typeface="Calibri" panose="020F0502020204030204" pitchFamily="34" charset="0"/>
                <a:cs typeface="Arial" panose="020B0604020202020204" pitchFamily="34" charset="0"/>
              </a:rPr>
              <a:t>Analysis</a:t>
            </a:r>
            <a:r>
              <a:rPr lang="es-CO" sz="500" dirty="0">
                <a:latin typeface="Montserrat" panose="00000500000000000000" pitchFamily="50" charset="0"/>
                <a:ea typeface="Calibri" panose="020F0502020204030204" pitchFamily="34" charset="0"/>
                <a:cs typeface="Arial" panose="020B0604020202020204" pitchFamily="34" charset="0"/>
              </a:rPr>
              <a:t>. </a:t>
            </a:r>
            <a:r>
              <a:rPr lang="es-CO" sz="500" i="1" dirty="0">
                <a:latin typeface="Montserrat" panose="00000500000000000000" pitchFamily="50" charset="0"/>
                <a:ea typeface="Calibri" panose="020F0502020204030204" pitchFamily="34" charset="0"/>
                <a:cs typeface="Arial" panose="020B0604020202020204" pitchFamily="34" charset="0"/>
              </a:rPr>
              <a:t>Bull </a:t>
            </a:r>
            <a:r>
              <a:rPr lang="es-CO" sz="500" i="1" dirty="0" err="1">
                <a:latin typeface="Montserrat" panose="00000500000000000000" pitchFamily="50" charset="0"/>
                <a:ea typeface="Calibri" panose="020F0502020204030204" pitchFamily="34" charset="0"/>
                <a:cs typeface="Arial" panose="020B0604020202020204" pitchFamily="34" charset="0"/>
              </a:rPr>
              <a:t>Emerg</a:t>
            </a:r>
            <a:r>
              <a:rPr lang="es-CO" sz="500" i="1" dirty="0">
                <a:latin typeface="Montserrat" panose="00000500000000000000" pitchFamily="50" charset="0"/>
                <a:ea typeface="Calibri" panose="020F0502020204030204" pitchFamily="34" charset="0"/>
                <a:cs typeface="Arial" panose="020B0604020202020204" pitchFamily="34" charset="0"/>
              </a:rPr>
              <a:t> Trauma </a:t>
            </a:r>
            <a:r>
              <a:rPr lang="es-CO" sz="500" dirty="0">
                <a:latin typeface="Montserrat" panose="00000500000000000000" pitchFamily="50" charset="0"/>
                <a:ea typeface="Calibri" panose="020F0502020204030204" pitchFamily="34" charset="0"/>
                <a:cs typeface="Arial" panose="020B0604020202020204" pitchFamily="34" charset="0"/>
              </a:rPr>
              <a:t>2018;6(3):181-194.</a:t>
            </a:r>
          </a:p>
        </p:txBody>
      </p:sp>
      <p:sp>
        <p:nvSpPr>
          <p:cNvPr id="10" name="Título 1"/>
          <p:cNvSpPr txBox="1">
            <a:spLocks/>
          </p:cNvSpPr>
          <p:nvPr/>
        </p:nvSpPr>
        <p:spPr>
          <a:xfrm>
            <a:off x="581891" y="422611"/>
            <a:ext cx="10958946" cy="5415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4000" b="1" dirty="0">
                <a:solidFill>
                  <a:srgbClr val="06AEAA"/>
                </a:solidFill>
                <a:latin typeface="Montserrat" panose="00000500000000000000" pitchFamily="50" charset="0"/>
              </a:rPr>
              <a:t>Fracturas toracolumbares </a:t>
            </a:r>
          </a:p>
        </p:txBody>
      </p:sp>
      <p:pic>
        <p:nvPicPr>
          <p:cNvPr id="12" name="Picture 2" descr="Globo terrÃ¡queo giratorio Mapa Mundi"/>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21520" y="1376096"/>
            <a:ext cx="2273256" cy="2273257"/>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17"/>
          <p:cNvSpPr/>
          <p:nvPr/>
        </p:nvSpPr>
        <p:spPr>
          <a:xfrm>
            <a:off x="581891" y="1877767"/>
            <a:ext cx="4294822" cy="276999"/>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a:spAutoFit/>
          </a:bodyPr>
          <a:lstStyle/>
          <a:p>
            <a:pPr marR="18574" algn="ctr">
              <a:tabLst>
                <a:tab pos="4523423" algn="l"/>
              </a:tabLst>
            </a:pPr>
            <a:r>
              <a:rPr lang="es-CO" sz="1200" dirty="0">
                <a:solidFill>
                  <a:schemeClr val="bg1"/>
                </a:solidFill>
                <a:latin typeface="Montserrat" panose="00000500000000000000" pitchFamily="50" charset="0"/>
                <a:ea typeface="Calibri" panose="020F0502020204030204" pitchFamily="34" charset="0"/>
                <a:cs typeface="Times New Roman" panose="02020603050405020304" pitchFamily="18" charset="0"/>
              </a:rPr>
              <a:t>7% de todos los traumas cerrados.</a:t>
            </a:r>
          </a:p>
        </p:txBody>
      </p:sp>
      <p:sp>
        <p:nvSpPr>
          <p:cNvPr id="19" name="Rectángulo 18"/>
          <p:cNvSpPr/>
          <p:nvPr/>
        </p:nvSpPr>
        <p:spPr>
          <a:xfrm>
            <a:off x="7443132" y="1823769"/>
            <a:ext cx="4383803" cy="276999"/>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a:spAutoFit/>
          </a:bodyPr>
          <a:lstStyle/>
          <a:p>
            <a:pPr marR="18574" algn="ctr">
              <a:tabLst>
                <a:tab pos="4523423" algn="l"/>
              </a:tabLst>
            </a:pPr>
            <a:r>
              <a:rPr lang="es-CO" sz="1200" dirty="0">
                <a:solidFill>
                  <a:schemeClr val="bg1"/>
                </a:solidFill>
                <a:latin typeface="Montserrat" panose="00000500000000000000" pitchFamily="50" charset="0"/>
                <a:ea typeface="Calibri" panose="020F0502020204030204" pitchFamily="34" charset="0"/>
                <a:cs typeface="Times New Roman" panose="02020603050405020304" pitchFamily="18" charset="0"/>
              </a:rPr>
              <a:t>50% al 90% de las 160.000 fracturas traumáticas de la CV en USA.</a:t>
            </a:r>
          </a:p>
        </p:txBody>
      </p:sp>
      <p:sp>
        <p:nvSpPr>
          <p:cNvPr id="20" name="Rectángulo 19"/>
          <p:cNvSpPr/>
          <p:nvPr/>
        </p:nvSpPr>
        <p:spPr>
          <a:xfrm>
            <a:off x="581892" y="2512725"/>
            <a:ext cx="4294822" cy="276999"/>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a:spAutoFit/>
          </a:bodyPr>
          <a:lstStyle/>
          <a:p>
            <a:pPr marR="18574" algn="ctr">
              <a:tabLst>
                <a:tab pos="4523423" algn="l"/>
              </a:tabLst>
            </a:pPr>
            <a:r>
              <a:rPr lang="es-CO" sz="1200" dirty="0">
                <a:solidFill>
                  <a:schemeClr val="bg1"/>
                </a:solidFill>
                <a:latin typeface="Montserrat" panose="00000500000000000000" pitchFamily="50" charset="0"/>
                <a:ea typeface="Calibri" panose="020F0502020204030204" pitchFamily="34" charset="0"/>
                <a:cs typeface="Times New Roman" panose="02020603050405020304" pitchFamily="18" charset="0"/>
              </a:rPr>
              <a:t>P</a:t>
            </a:r>
            <a:r>
              <a:rPr lang="es-ES" sz="1200" dirty="0" err="1">
                <a:solidFill>
                  <a:schemeClr val="bg1"/>
                </a:solidFill>
                <a:latin typeface="Montserrat" panose="00000500000000000000" pitchFamily="50" charset="0"/>
                <a:ea typeface="Calibri" panose="020F0502020204030204" pitchFamily="34" charset="0"/>
                <a:cs typeface="Times New Roman" panose="02020603050405020304" pitchFamily="18" charset="0"/>
              </a:rPr>
              <a:t>revalencia</a:t>
            </a:r>
            <a:r>
              <a:rPr lang="es-ES" sz="1200" dirty="0">
                <a:solidFill>
                  <a:schemeClr val="bg1"/>
                </a:solidFill>
                <a:latin typeface="Montserrat" panose="00000500000000000000" pitchFamily="50" charset="0"/>
                <a:ea typeface="Calibri" panose="020F0502020204030204" pitchFamily="34" charset="0"/>
                <a:cs typeface="Times New Roman" panose="02020603050405020304" pitchFamily="18" charset="0"/>
              </a:rPr>
              <a:t> global de la lesión medular </a:t>
            </a:r>
            <a:r>
              <a:rPr lang="es-ES" sz="1200" dirty="0" err="1">
                <a:solidFill>
                  <a:schemeClr val="bg1"/>
                </a:solidFill>
                <a:latin typeface="Montserrat" panose="00000500000000000000" pitchFamily="50" charset="0"/>
                <a:ea typeface="Calibri" panose="020F0502020204030204" pitchFamily="34" charset="0"/>
                <a:cs typeface="Times New Roman" panose="02020603050405020304" pitchFamily="18" charset="0"/>
              </a:rPr>
              <a:t>tx</a:t>
            </a:r>
            <a:r>
              <a:rPr lang="es-ES" sz="1200" dirty="0">
                <a:solidFill>
                  <a:schemeClr val="bg1"/>
                </a:solidFill>
                <a:latin typeface="Montserrat" panose="00000500000000000000" pitchFamily="50" charset="0"/>
                <a:ea typeface="Calibri" panose="020F0502020204030204" pitchFamily="34" charset="0"/>
                <a:cs typeface="Times New Roman" panose="02020603050405020304" pitchFamily="18" charset="0"/>
              </a:rPr>
              <a:t>: en los últimos 30 años.</a:t>
            </a:r>
            <a:endParaRPr lang="es-CO" sz="1200" dirty="0">
              <a:solidFill>
                <a:schemeClr val="bg1"/>
              </a:solidFill>
              <a:latin typeface="Montserrat" panose="00000500000000000000" pitchFamily="50" charset="0"/>
              <a:ea typeface="Calibri" panose="020F0502020204030204" pitchFamily="34" charset="0"/>
              <a:cs typeface="Times New Roman" panose="02020603050405020304" pitchFamily="18" charset="0"/>
            </a:endParaRPr>
          </a:p>
        </p:txBody>
      </p:sp>
      <p:sp>
        <p:nvSpPr>
          <p:cNvPr id="21" name="Rectángulo 20"/>
          <p:cNvSpPr/>
          <p:nvPr/>
        </p:nvSpPr>
        <p:spPr>
          <a:xfrm>
            <a:off x="7443131" y="2643455"/>
            <a:ext cx="4383804" cy="276999"/>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a:spAutoFit/>
          </a:bodyPr>
          <a:lstStyle/>
          <a:p>
            <a:pPr algn="ctr">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s-ES" sz="1200" dirty="0">
                <a:solidFill>
                  <a:schemeClr val="bg1"/>
                </a:solidFill>
                <a:latin typeface="Montserrat" panose="00000500000000000000" pitchFamily="50" charset="0"/>
                <a:ea typeface="Calibri" panose="020F0502020204030204" pitchFamily="34" charset="0"/>
                <a:cs typeface="Times New Roman" panose="02020603050405020304" pitchFamily="18" charset="0"/>
              </a:rPr>
              <a:t>~1.298 pacientes/millón en diferentes países. </a:t>
            </a:r>
            <a:endParaRPr lang="es-CO" sz="1200" dirty="0">
              <a:solidFill>
                <a:schemeClr val="bg1"/>
              </a:solidFill>
              <a:latin typeface="Montserrat" panose="00000500000000000000" pitchFamily="50" charset="0"/>
              <a:ea typeface="Calibri" panose="020F0502020204030204" pitchFamily="34" charset="0"/>
              <a:cs typeface="Times New Roman" panose="02020603050405020304" pitchFamily="18" charset="0"/>
            </a:endParaRPr>
          </a:p>
        </p:txBody>
      </p:sp>
      <p:sp>
        <p:nvSpPr>
          <p:cNvPr id="22" name="Flecha arriba 21"/>
          <p:cNvSpPr/>
          <p:nvPr/>
        </p:nvSpPr>
        <p:spPr>
          <a:xfrm>
            <a:off x="1651836" y="2856289"/>
            <a:ext cx="185444" cy="263958"/>
          </a:xfrm>
          <a:prstGeom prst="up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39752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88619" y="469924"/>
            <a:ext cx="7386286" cy="5186935"/>
          </a:xfrm>
          <a:prstGeom prst="rect">
            <a:avLst/>
          </a:prstGeom>
        </p:spPr>
      </p:pic>
      <p:pic>
        <p:nvPicPr>
          <p:cNvPr id="5" name="Imagen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81466" y="199743"/>
            <a:ext cx="3287283" cy="4144210"/>
          </a:xfrm>
          <a:prstGeom prst="rect">
            <a:avLst/>
          </a:prstGeom>
        </p:spPr>
      </p:pic>
      <p:sp>
        <p:nvSpPr>
          <p:cNvPr id="7" name="Rectángulo 6"/>
          <p:cNvSpPr/>
          <p:nvPr/>
        </p:nvSpPr>
        <p:spPr>
          <a:xfrm>
            <a:off x="7340957" y="5656859"/>
            <a:ext cx="2763898" cy="253916"/>
          </a:xfrm>
          <a:prstGeom prst="rect">
            <a:avLst/>
          </a:prstGeom>
        </p:spPr>
        <p:txBody>
          <a:bodyPr wrap="none">
            <a:spAutoFit/>
          </a:bodyPr>
          <a:lstStyle/>
          <a:p>
            <a:r>
              <a:rPr lang="es-CO" sz="1050" dirty="0">
                <a:solidFill>
                  <a:schemeClr val="bg1"/>
                </a:solidFill>
                <a:latin typeface="HelveticaNeueLTStd-LtCn"/>
              </a:rPr>
              <a:t>Tomado de: https://www2.aofoundation.org</a:t>
            </a:r>
            <a:endParaRPr lang="es-CO" sz="1050" dirty="0">
              <a:solidFill>
                <a:schemeClr val="bg1"/>
              </a:solidFill>
            </a:endParaRPr>
          </a:p>
        </p:txBody>
      </p:sp>
      <p:pic>
        <p:nvPicPr>
          <p:cNvPr id="2" name="Imagen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39846" y="199743"/>
            <a:ext cx="7314888" cy="6336728"/>
          </a:xfrm>
          <a:prstGeom prst="rect">
            <a:avLst/>
          </a:prstGeom>
        </p:spPr>
      </p:pic>
      <p:pic>
        <p:nvPicPr>
          <p:cNvPr id="3" name="Imagen 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07327" y="231255"/>
            <a:ext cx="2469026" cy="40951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7A7A86FB-D847-4E56-A49A-C50D21117C83}"/>
              </a:ext>
            </a:extLst>
          </p:cNvPr>
          <p:cNvSpPr txBox="1"/>
          <p:nvPr/>
        </p:nvSpPr>
        <p:spPr>
          <a:xfrm>
            <a:off x="4539846" y="6566522"/>
            <a:ext cx="7652154" cy="230832"/>
          </a:xfrm>
          <a:prstGeom prst="rect">
            <a:avLst/>
          </a:prstGeom>
          <a:noFill/>
        </p:spPr>
        <p:txBody>
          <a:bodyPr wrap="square" rtlCol="0">
            <a:spAutoFit/>
          </a:bodyPr>
          <a:lstStyle/>
          <a:p>
            <a:pPr algn="ctr"/>
            <a:r>
              <a:rPr lang="es-CO" sz="900" dirty="0" err="1">
                <a:latin typeface="Montserrat" panose="00000500000000000000" pitchFamily="50" charset="0"/>
                <a:cs typeface="Arial" panose="020B0604020202020204" pitchFamily="34" charset="0"/>
              </a:rPr>
              <a:t>Bellabarba</a:t>
            </a:r>
            <a:r>
              <a:rPr lang="es-CO" sz="900" dirty="0">
                <a:latin typeface="Montserrat" panose="00000500000000000000" pitchFamily="50" charset="0"/>
                <a:cs typeface="Arial" panose="020B0604020202020204" pitchFamily="34" charset="0"/>
              </a:rPr>
              <a:t>, C, </a:t>
            </a:r>
            <a:r>
              <a:rPr lang="es-CO" sz="900" dirty="0" err="1">
                <a:latin typeface="Montserrat" panose="00000500000000000000" pitchFamily="50" charset="0"/>
                <a:cs typeface="Arial" panose="020B0604020202020204" pitchFamily="34" charset="0"/>
              </a:rPr>
              <a:t>Kandziora</a:t>
            </a:r>
            <a:r>
              <a:rPr lang="es-CO" sz="900" dirty="0">
                <a:latin typeface="Montserrat" panose="00000500000000000000" pitchFamily="50" charset="0"/>
                <a:cs typeface="Arial" panose="020B0604020202020204" pitchFamily="34" charset="0"/>
              </a:rPr>
              <a:t> F, LR </a:t>
            </a:r>
            <a:r>
              <a:rPr lang="es-CO" sz="900" dirty="0" err="1">
                <a:latin typeface="Montserrat" panose="00000500000000000000" pitchFamily="50" charset="0"/>
                <a:cs typeface="Arial" panose="020B0604020202020204" pitchFamily="34" charset="0"/>
              </a:rPr>
              <a:t>Vialle</a:t>
            </a:r>
            <a:r>
              <a:rPr lang="es-CO" sz="900" dirty="0">
                <a:latin typeface="Montserrat" panose="00000500000000000000" pitchFamily="50" charset="0"/>
                <a:cs typeface="Arial" panose="020B0604020202020204" pitchFamily="34" charset="0"/>
              </a:rPr>
              <a:t>. </a:t>
            </a:r>
            <a:r>
              <a:rPr lang="es-CO" sz="900" dirty="0" err="1">
                <a:latin typeface="Montserrat" panose="00000500000000000000" pitchFamily="50" charset="0"/>
                <a:cs typeface="Arial" panose="020B0604020202020204" pitchFamily="34" charset="0"/>
              </a:rPr>
              <a:t>AOSpine</a:t>
            </a:r>
            <a:r>
              <a:rPr lang="es-CO" sz="900" dirty="0">
                <a:latin typeface="Montserrat" panose="00000500000000000000" pitchFamily="50" charset="0"/>
                <a:cs typeface="Arial" panose="020B0604020202020204" pitchFamily="34" charset="0"/>
              </a:rPr>
              <a:t> Masters Series, Volumen 6: </a:t>
            </a:r>
            <a:r>
              <a:rPr lang="es-CO" sz="900" dirty="0" err="1">
                <a:latin typeface="Montserrat" panose="00000500000000000000" pitchFamily="50" charset="0"/>
                <a:cs typeface="Arial" panose="020B0604020202020204" pitchFamily="34" charset="0"/>
              </a:rPr>
              <a:t>Thoracolumbar</a:t>
            </a:r>
            <a:r>
              <a:rPr lang="es-CO" sz="900" dirty="0">
                <a:latin typeface="Montserrat" panose="00000500000000000000" pitchFamily="50" charset="0"/>
                <a:cs typeface="Arial" panose="020B0604020202020204" pitchFamily="34" charset="0"/>
              </a:rPr>
              <a:t> </a:t>
            </a:r>
            <a:r>
              <a:rPr lang="es-CO" sz="900" dirty="0" err="1">
                <a:latin typeface="Montserrat" panose="00000500000000000000" pitchFamily="50" charset="0"/>
                <a:cs typeface="Arial" panose="020B0604020202020204" pitchFamily="34" charset="0"/>
              </a:rPr>
              <a:t>Spine</a:t>
            </a:r>
            <a:r>
              <a:rPr lang="es-CO" sz="900" dirty="0">
                <a:latin typeface="Montserrat" panose="00000500000000000000" pitchFamily="50" charset="0"/>
                <a:cs typeface="Arial" panose="020B0604020202020204" pitchFamily="34" charset="0"/>
              </a:rPr>
              <a:t> Trauma 2015.</a:t>
            </a:r>
          </a:p>
        </p:txBody>
      </p:sp>
    </p:spTree>
    <p:extLst>
      <p:ext uri="{BB962C8B-B14F-4D97-AF65-F5344CB8AC3E}">
        <p14:creationId xmlns:p14="http://schemas.microsoft.com/office/powerpoint/2010/main" val="180597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13">
            <a:extLst>
              <a:ext uri="{FF2B5EF4-FFF2-40B4-BE49-F238E27FC236}">
                <a16:creationId xmlns:a16="http://schemas.microsoft.com/office/drawing/2014/main" id="{E8E35AC0-0077-4122-98EF-8E4EEED60006}"/>
              </a:ext>
            </a:extLst>
          </p:cNvPr>
          <p:cNvSpPr/>
          <p:nvPr/>
        </p:nvSpPr>
        <p:spPr>
          <a:xfrm>
            <a:off x="844971" y="1508787"/>
            <a:ext cx="1363107" cy="288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pic>
        <p:nvPicPr>
          <p:cNvPr id="10" name="Grafik 5">
            <a:extLst>
              <a:ext uri="{FF2B5EF4-FFF2-40B4-BE49-F238E27FC236}">
                <a16:creationId xmlns:a16="http://schemas.microsoft.com/office/drawing/2014/main" id="{9CDB5BB7-798E-446C-8FFE-9B7D6A2CB1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83397" y="1596766"/>
            <a:ext cx="8669965" cy="4737133"/>
          </a:xfrm>
          <a:prstGeom prst="rect">
            <a:avLst/>
          </a:prstGeom>
        </p:spPr>
      </p:pic>
      <p:pic>
        <p:nvPicPr>
          <p:cNvPr id="11" name="Imagen 6">
            <a:extLst>
              <a:ext uri="{FF2B5EF4-FFF2-40B4-BE49-F238E27FC236}">
                <a16:creationId xmlns:a16="http://schemas.microsoft.com/office/drawing/2014/main" id="{508A1583-D6DB-40C2-9FF7-A707221D68A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175705" y="458669"/>
            <a:ext cx="2757715" cy="607516"/>
          </a:xfrm>
          <a:prstGeom prst="rect">
            <a:avLst/>
          </a:prstGeom>
        </p:spPr>
      </p:pic>
      <p:pic>
        <p:nvPicPr>
          <p:cNvPr id="12" name="Imagen 7">
            <a:extLst>
              <a:ext uri="{FF2B5EF4-FFF2-40B4-BE49-F238E27FC236}">
                <a16:creationId xmlns:a16="http://schemas.microsoft.com/office/drawing/2014/main" id="{6CF0B3CB-5EDF-4EA0-A037-6FA23B6B67A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959677" y="207804"/>
            <a:ext cx="4980216" cy="1109247"/>
          </a:xfrm>
          <a:prstGeom prst="rect">
            <a:avLst/>
          </a:prstGeom>
        </p:spPr>
      </p:pic>
    </p:spTree>
    <p:extLst>
      <p:ext uri="{BB962C8B-B14F-4D97-AF65-F5344CB8AC3E}">
        <p14:creationId xmlns:p14="http://schemas.microsoft.com/office/powerpoint/2010/main" val="1439914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13">
            <a:extLst>
              <a:ext uri="{FF2B5EF4-FFF2-40B4-BE49-F238E27FC236}">
                <a16:creationId xmlns:a16="http://schemas.microsoft.com/office/drawing/2014/main" id="{89D26180-4DC8-4859-84D9-6FD47E3D0A6C}"/>
              </a:ext>
            </a:extLst>
          </p:cNvPr>
          <p:cNvSpPr/>
          <p:nvPr/>
        </p:nvSpPr>
        <p:spPr>
          <a:xfrm>
            <a:off x="844971" y="1508787"/>
            <a:ext cx="1363107" cy="288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solidFill>
                <a:srgbClr val="152B48"/>
              </a:solidFill>
              <a:latin typeface="Montserrat" panose="00000500000000000000" pitchFamily="50" charset="0"/>
            </a:endParaRPr>
          </a:p>
        </p:txBody>
      </p:sp>
      <p:sp>
        <p:nvSpPr>
          <p:cNvPr id="7" name="Rechteck 10">
            <a:extLst>
              <a:ext uri="{FF2B5EF4-FFF2-40B4-BE49-F238E27FC236}">
                <a16:creationId xmlns:a16="http://schemas.microsoft.com/office/drawing/2014/main" id="{EE33BFA2-D376-4915-8B4F-CF7220A818F0}"/>
              </a:ext>
            </a:extLst>
          </p:cNvPr>
          <p:cNvSpPr/>
          <p:nvPr/>
        </p:nvSpPr>
        <p:spPr>
          <a:xfrm>
            <a:off x="844971" y="1412776"/>
            <a:ext cx="10435605" cy="5280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solidFill>
                <a:srgbClr val="152B48"/>
              </a:solidFill>
              <a:latin typeface="Montserrat" panose="00000500000000000000" pitchFamily="50" charset="0"/>
            </a:endParaRPr>
          </a:p>
        </p:txBody>
      </p:sp>
      <p:sp>
        <p:nvSpPr>
          <p:cNvPr id="9" name="Shape 98">
            <a:extLst>
              <a:ext uri="{FF2B5EF4-FFF2-40B4-BE49-F238E27FC236}">
                <a16:creationId xmlns:a16="http://schemas.microsoft.com/office/drawing/2014/main" id="{CD803B60-78D6-43A5-BA6E-26607C4A6821}"/>
              </a:ext>
            </a:extLst>
          </p:cNvPr>
          <p:cNvSpPr txBox="1">
            <a:spLocks noGrp="1"/>
          </p:cNvSpPr>
          <p:nvPr>
            <p:ph type="title"/>
          </p:nvPr>
        </p:nvSpPr>
        <p:spPr>
          <a:xfrm>
            <a:off x="239349" y="260648"/>
            <a:ext cx="11809312" cy="681200"/>
          </a:xfrm>
          <a:prstGeom prst="rect">
            <a:avLst/>
          </a:prstGeom>
        </p:spPr>
        <p:txBody>
          <a:bodyPr spcFirstLastPara="1" vert="horz" wrap="square" lIns="121900" tIns="121900" rIns="121900" bIns="121900" rtlCol="0" anchor="t" anchorCtr="0">
            <a:noAutofit/>
          </a:bodyPr>
          <a:lstStyle/>
          <a:p>
            <a:pPr lvl="0" algn="ctr"/>
            <a:r>
              <a:rPr lang="es-ES" sz="3600" b="1" u="sng" dirty="0" err="1"/>
              <a:t>Vaccaro</a:t>
            </a:r>
            <a:r>
              <a:rPr lang="es-ES" sz="3600" b="1" u="sng" dirty="0"/>
              <a:t> et al. (2013):</a:t>
            </a:r>
            <a:r>
              <a:rPr lang="es-ES" sz="3600" b="1" dirty="0"/>
              <a:t> fracturas múltiples</a:t>
            </a:r>
          </a:p>
        </p:txBody>
      </p:sp>
      <p:pic>
        <p:nvPicPr>
          <p:cNvPr id="13" name="Grafik 2">
            <a:extLst>
              <a:ext uri="{FF2B5EF4-FFF2-40B4-BE49-F238E27FC236}">
                <a16:creationId xmlns:a16="http://schemas.microsoft.com/office/drawing/2014/main" id="{C571F3F1-33CF-452D-8880-5124F25789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839958" y="1332825"/>
            <a:ext cx="1014141" cy="4869160"/>
          </a:xfrm>
          <a:prstGeom prst="rect">
            <a:avLst/>
          </a:prstGeom>
        </p:spPr>
      </p:pic>
      <p:cxnSp>
        <p:nvCxnSpPr>
          <p:cNvPr id="14" name="Gerader Verbinder 15">
            <a:extLst>
              <a:ext uri="{FF2B5EF4-FFF2-40B4-BE49-F238E27FC236}">
                <a16:creationId xmlns:a16="http://schemas.microsoft.com/office/drawing/2014/main" id="{D523EED5-9B6F-4E9F-BA9F-1C76BDD929CE}"/>
              </a:ext>
            </a:extLst>
          </p:cNvPr>
          <p:cNvCxnSpPr>
            <a:cxnSpLocks/>
          </p:cNvCxnSpPr>
          <p:nvPr/>
        </p:nvCxnSpPr>
        <p:spPr>
          <a:xfrm>
            <a:off x="11104860" y="3572295"/>
            <a:ext cx="281668"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feld 18">
            <a:extLst>
              <a:ext uri="{FF2B5EF4-FFF2-40B4-BE49-F238E27FC236}">
                <a16:creationId xmlns:a16="http://schemas.microsoft.com/office/drawing/2014/main" id="{B349A5E1-4BC1-4CE3-8AB2-65E5CF803955}"/>
              </a:ext>
            </a:extLst>
          </p:cNvPr>
          <p:cNvSpPr txBox="1"/>
          <p:nvPr/>
        </p:nvSpPr>
        <p:spPr>
          <a:xfrm>
            <a:off x="5734310" y="1508787"/>
            <a:ext cx="4009431" cy="400110"/>
          </a:xfrm>
          <a:prstGeom prst="rect">
            <a:avLst/>
          </a:prstGeom>
          <a:noFill/>
          <a:ln>
            <a:noFill/>
          </a:ln>
        </p:spPr>
        <p:txBody>
          <a:bodyPr wrap="none" rtlCol="0">
            <a:spAutoFit/>
          </a:bodyPr>
          <a:lstStyle/>
          <a:p>
            <a:r>
              <a:rPr lang="de-DE" sz="2000" b="1" u="sng" spc="800" dirty="0">
                <a:solidFill>
                  <a:srgbClr val="152B48"/>
                </a:solidFill>
                <a:latin typeface="Montserrat" panose="00000500000000000000" pitchFamily="50" charset="0"/>
              </a:rPr>
              <a:t>DOCUMENTACIÓN</a:t>
            </a:r>
            <a:endParaRPr lang="es-ES" sz="2000" b="1" u="sng" spc="800" dirty="0">
              <a:solidFill>
                <a:srgbClr val="152B48"/>
              </a:solidFill>
              <a:latin typeface="Montserrat" panose="00000500000000000000" pitchFamily="50" charset="0"/>
            </a:endParaRPr>
          </a:p>
        </p:txBody>
      </p:sp>
      <p:pic>
        <p:nvPicPr>
          <p:cNvPr id="16" name="Grafik 19">
            <a:extLst>
              <a:ext uri="{FF2B5EF4-FFF2-40B4-BE49-F238E27FC236}">
                <a16:creationId xmlns:a16="http://schemas.microsoft.com/office/drawing/2014/main" id="{0AA32365-F873-408A-95F7-97CCC77D504B}"/>
              </a:ext>
            </a:extLst>
          </p:cNvPr>
          <p:cNvPicPr>
            <a:picLocks noChangeAspect="1"/>
          </p:cNvPicPr>
          <p:nvPr/>
        </p:nvPicPr>
        <p:blipFill>
          <a:blip r:embed="rId4"/>
          <a:stretch>
            <a:fillRect/>
          </a:stretch>
        </p:blipFill>
        <p:spPr>
          <a:xfrm>
            <a:off x="12849659" y="1027642"/>
            <a:ext cx="5930900" cy="5473700"/>
          </a:xfrm>
          <a:prstGeom prst="rect">
            <a:avLst/>
          </a:prstGeom>
        </p:spPr>
      </p:pic>
      <p:sp>
        <p:nvSpPr>
          <p:cNvPr id="17" name="Rechteck 20">
            <a:extLst>
              <a:ext uri="{FF2B5EF4-FFF2-40B4-BE49-F238E27FC236}">
                <a16:creationId xmlns:a16="http://schemas.microsoft.com/office/drawing/2014/main" id="{AC5B3812-A697-4CAF-B53A-2466309B371D}"/>
              </a:ext>
            </a:extLst>
          </p:cNvPr>
          <p:cNvSpPr/>
          <p:nvPr/>
        </p:nvSpPr>
        <p:spPr>
          <a:xfrm>
            <a:off x="4441441" y="2084851"/>
            <a:ext cx="6363307" cy="4380686"/>
          </a:xfrm>
          <a:prstGeom prst="rect">
            <a:avLst/>
          </a:prstGeom>
        </p:spPr>
        <p:txBody>
          <a:bodyPr wrap="square">
            <a:spAutoFit/>
          </a:bodyPr>
          <a:lstStyle/>
          <a:p>
            <a:pPr marL="643451" indent="-457189">
              <a:spcBef>
                <a:spcPts val="800"/>
              </a:spcBef>
              <a:buSzPts val="1400"/>
              <a:buFont typeface="+mj-lt"/>
              <a:buAutoNum type="arabicParenR"/>
            </a:pPr>
            <a:r>
              <a:rPr lang="es-CO" sz="2000" dirty="0">
                <a:solidFill>
                  <a:srgbClr val="152B48"/>
                </a:solidFill>
                <a:latin typeface="Montserrat" panose="00000500000000000000" pitchFamily="50" charset="0"/>
              </a:rPr>
              <a:t>Clasificar </a:t>
            </a:r>
            <a:r>
              <a:rPr lang="es-CO" sz="2000" b="1" dirty="0">
                <a:solidFill>
                  <a:srgbClr val="152B48"/>
                </a:solidFill>
                <a:latin typeface="Montserrat" panose="00000500000000000000" pitchFamily="50" charset="0"/>
              </a:rPr>
              <a:t>cada </a:t>
            </a:r>
            <a:r>
              <a:rPr lang="es-CO" sz="2000" b="1" dirty="0" err="1">
                <a:solidFill>
                  <a:srgbClr val="152B48"/>
                </a:solidFill>
                <a:latin typeface="Montserrat" panose="00000500000000000000" pitchFamily="50" charset="0"/>
              </a:rPr>
              <a:t>fx</a:t>
            </a:r>
            <a:r>
              <a:rPr lang="es-CO" sz="2000" b="1" dirty="0">
                <a:solidFill>
                  <a:srgbClr val="152B48"/>
                </a:solidFill>
                <a:latin typeface="Montserrat" panose="00000500000000000000" pitchFamily="50" charset="0"/>
              </a:rPr>
              <a:t> individualmente</a:t>
            </a:r>
            <a:r>
              <a:rPr lang="es-CO" sz="2000" dirty="0">
                <a:solidFill>
                  <a:srgbClr val="152B48"/>
                </a:solidFill>
                <a:latin typeface="Montserrat" panose="00000500000000000000" pitchFamily="50" charset="0"/>
              </a:rPr>
              <a:t>.</a:t>
            </a:r>
          </a:p>
          <a:p>
            <a:pPr marL="643451" indent="-457189">
              <a:spcBef>
                <a:spcPts val="800"/>
              </a:spcBef>
              <a:buSzPts val="1400"/>
              <a:buFont typeface="+mj-lt"/>
              <a:buAutoNum type="arabicParenR"/>
            </a:pPr>
            <a:r>
              <a:rPr lang="es-CO" sz="2000" dirty="0">
                <a:solidFill>
                  <a:srgbClr val="152B48"/>
                </a:solidFill>
                <a:latin typeface="Montserrat" panose="00000500000000000000" pitchFamily="50" charset="0"/>
              </a:rPr>
              <a:t>Enumerar de la </a:t>
            </a:r>
            <a:r>
              <a:rPr lang="es-CO" sz="2000" b="1" dirty="0">
                <a:solidFill>
                  <a:srgbClr val="152B48"/>
                </a:solidFill>
                <a:latin typeface="Montserrat" panose="00000500000000000000" pitchFamily="50" charset="0"/>
              </a:rPr>
              <a:t>fractura más severa </a:t>
            </a:r>
            <a:r>
              <a:rPr lang="es-CO" sz="2000" dirty="0">
                <a:solidFill>
                  <a:srgbClr val="152B48"/>
                </a:solidFill>
                <a:latin typeface="Montserrat" panose="00000500000000000000" pitchFamily="50" charset="0"/>
              </a:rPr>
              <a:t>hasta la fractura menos severa.</a:t>
            </a:r>
          </a:p>
          <a:p>
            <a:pPr marL="643451" indent="-457189">
              <a:spcBef>
                <a:spcPts val="800"/>
              </a:spcBef>
              <a:buSzPts val="1400"/>
              <a:buFont typeface="+mj-lt"/>
              <a:buAutoNum type="arabicParenR"/>
            </a:pPr>
            <a:r>
              <a:rPr lang="es-CO" sz="2000" b="1" u="sng" dirty="0">
                <a:solidFill>
                  <a:srgbClr val="152B48"/>
                </a:solidFill>
                <a:latin typeface="Montserrat" panose="00000500000000000000" pitchFamily="50" charset="0"/>
              </a:rPr>
              <a:t>En caso de fracturas del mismo subtipo:</a:t>
            </a:r>
            <a:r>
              <a:rPr lang="es-CO" sz="2000" b="1" dirty="0">
                <a:solidFill>
                  <a:srgbClr val="152B48"/>
                </a:solidFill>
                <a:latin typeface="Montserrat" panose="00000500000000000000" pitchFamily="50" charset="0"/>
              </a:rPr>
              <a:t> </a:t>
            </a:r>
            <a:r>
              <a:rPr lang="es-CO" sz="2000" dirty="0">
                <a:solidFill>
                  <a:srgbClr val="152B48"/>
                </a:solidFill>
                <a:latin typeface="Montserrat" panose="00000500000000000000" pitchFamily="50" charset="0"/>
              </a:rPr>
              <a:t>enumerar esas fracturas </a:t>
            </a:r>
            <a:r>
              <a:rPr lang="es-CO" sz="2000" b="1" dirty="0">
                <a:solidFill>
                  <a:srgbClr val="152B48"/>
                </a:solidFill>
                <a:latin typeface="Montserrat" panose="00000500000000000000" pitchFamily="50" charset="0"/>
              </a:rPr>
              <a:t>desde craneal hacia caudal</a:t>
            </a:r>
            <a:r>
              <a:rPr lang="es-CO" sz="2000" dirty="0">
                <a:solidFill>
                  <a:srgbClr val="152B48"/>
                </a:solidFill>
                <a:latin typeface="Montserrat" panose="00000500000000000000" pitchFamily="50" charset="0"/>
              </a:rPr>
              <a:t>.</a:t>
            </a:r>
          </a:p>
          <a:p>
            <a:pPr marL="643451" indent="-457189">
              <a:spcBef>
                <a:spcPts val="800"/>
              </a:spcBef>
              <a:buSzPts val="1400"/>
              <a:buFont typeface="+mj-lt"/>
              <a:buAutoNum type="arabicParenR"/>
            </a:pPr>
            <a:r>
              <a:rPr lang="es-CO" sz="2000" b="1" u="sng" dirty="0">
                <a:solidFill>
                  <a:srgbClr val="152B48"/>
                </a:solidFill>
                <a:latin typeface="Montserrat" panose="00000500000000000000" pitchFamily="50" charset="0"/>
              </a:rPr>
              <a:t>Nomenclatura:</a:t>
            </a:r>
          </a:p>
          <a:p>
            <a:pPr marL="1100651" lvl="5" indent="-457189">
              <a:spcBef>
                <a:spcPts val="800"/>
              </a:spcBef>
              <a:buSzPts val="1400"/>
              <a:buFontTx/>
              <a:buChar char="-"/>
            </a:pPr>
            <a:r>
              <a:rPr lang="es-CO" b="1" dirty="0">
                <a:solidFill>
                  <a:srgbClr val="152B48"/>
                </a:solidFill>
                <a:latin typeface="Montserrat" panose="00000500000000000000" pitchFamily="50" charset="0"/>
              </a:rPr>
              <a:t>A </a:t>
            </a:r>
            <a:r>
              <a:rPr lang="es-CO" b="1" dirty="0" err="1">
                <a:solidFill>
                  <a:srgbClr val="152B48"/>
                </a:solidFill>
                <a:latin typeface="Montserrat" panose="00000500000000000000" pitchFamily="50" charset="0"/>
              </a:rPr>
              <a:t>a</a:t>
            </a:r>
            <a:r>
              <a:rPr lang="es-CO" b="1" dirty="0">
                <a:solidFill>
                  <a:srgbClr val="152B48"/>
                </a:solidFill>
                <a:latin typeface="Montserrat" panose="00000500000000000000" pitchFamily="50" charset="0"/>
              </a:rPr>
              <a:t> B1: </a:t>
            </a:r>
            <a:r>
              <a:rPr lang="es-CO" dirty="0">
                <a:solidFill>
                  <a:srgbClr val="152B48"/>
                </a:solidFill>
                <a:latin typeface="Montserrat" panose="00000500000000000000" pitchFamily="50" charset="0"/>
              </a:rPr>
              <a:t>compromiso vertebral de un solo nivel </a:t>
            </a:r>
            <a:r>
              <a:rPr lang="es-CO" dirty="0">
                <a:solidFill>
                  <a:srgbClr val="152B48"/>
                </a:solidFill>
                <a:latin typeface="Montserrat" panose="00000500000000000000" pitchFamily="50" charset="0"/>
                <a:cs typeface="Arial" panose="020B0604020202020204" pitchFamily="34" charset="0"/>
              </a:rPr>
              <a:t>→ </a:t>
            </a:r>
            <a:r>
              <a:rPr lang="es-CO" dirty="0" err="1">
                <a:solidFill>
                  <a:srgbClr val="152B48"/>
                </a:solidFill>
                <a:latin typeface="Montserrat" panose="00000500000000000000" pitchFamily="50" charset="0"/>
                <a:cs typeface="Arial" panose="020B0604020202020204" pitchFamily="34" charset="0"/>
              </a:rPr>
              <a:t>e.g</a:t>
            </a:r>
            <a:r>
              <a:rPr lang="es-CO" dirty="0">
                <a:solidFill>
                  <a:srgbClr val="152B48"/>
                </a:solidFill>
                <a:latin typeface="Montserrat" panose="00000500000000000000" pitchFamily="50" charset="0"/>
                <a:cs typeface="Arial" panose="020B0604020202020204" pitchFamily="34" charset="0"/>
              </a:rPr>
              <a:t>. T10.</a:t>
            </a:r>
            <a:endParaRPr lang="es-CO" dirty="0">
              <a:solidFill>
                <a:srgbClr val="152B48"/>
              </a:solidFill>
              <a:latin typeface="Montserrat" panose="00000500000000000000" pitchFamily="50" charset="0"/>
            </a:endParaRPr>
          </a:p>
          <a:p>
            <a:pPr marL="1100651" lvl="5" indent="-457189">
              <a:spcBef>
                <a:spcPts val="800"/>
              </a:spcBef>
              <a:buSzPts val="1400"/>
              <a:buFontTx/>
              <a:buChar char="-"/>
            </a:pPr>
            <a:r>
              <a:rPr lang="es-CO" b="1" dirty="0">
                <a:solidFill>
                  <a:srgbClr val="152B48"/>
                </a:solidFill>
                <a:latin typeface="Montserrat" panose="00000500000000000000" pitchFamily="50" charset="0"/>
              </a:rPr>
              <a:t>B2, B3 y C: </a:t>
            </a:r>
            <a:r>
              <a:rPr lang="es-CO" dirty="0">
                <a:solidFill>
                  <a:srgbClr val="152B48"/>
                </a:solidFill>
                <a:latin typeface="Montserrat" panose="00000500000000000000" pitchFamily="50" charset="0"/>
              </a:rPr>
              <a:t>compromiso de un “</a:t>
            </a:r>
            <a:r>
              <a:rPr lang="es-CO" dirty="0" err="1">
                <a:solidFill>
                  <a:srgbClr val="152B48"/>
                </a:solidFill>
                <a:latin typeface="Montserrat" panose="00000500000000000000" pitchFamily="50" charset="0"/>
              </a:rPr>
              <a:t>spinal</a:t>
            </a:r>
            <a:r>
              <a:rPr lang="es-CO" dirty="0">
                <a:solidFill>
                  <a:srgbClr val="152B48"/>
                </a:solidFill>
                <a:latin typeface="Montserrat" panose="00000500000000000000" pitchFamily="50" charset="0"/>
              </a:rPr>
              <a:t> </a:t>
            </a:r>
            <a:r>
              <a:rPr lang="es-CO" dirty="0" err="1">
                <a:solidFill>
                  <a:srgbClr val="152B48"/>
                </a:solidFill>
                <a:latin typeface="Montserrat" panose="00000500000000000000" pitchFamily="50" charset="0"/>
              </a:rPr>
              <a:t>motion</a:t>
            </a:r>
            <a:r>
              <a:rPr lang="es-CO" dirty="0">
                <a:solidFill>
                  <a:srgbClr val="152B48"/>
                </a:solidFill>
                <a:latin typeface="Montserrat" panose="00000500000000000000" pitchFamily="50" charset="0"/>
              </a:rPr>
              <a:t> </a:t>
            </a:r>
            <a:r>
              <a:rPr lang="es-CO" dirty="0" err="1">
                <a:solidFill>
                  <a:srgbClr val="152B48"/>
                </a:solidFill>
                <a:latin typeface="Montserrat" panose="00000500000000000000" pitchFamily="50" charset="0"/>
              </a:rPr>
              <a:t>segment</a:t>
            </a:r>
            <a:r>
              <a:rPr lang="es-CO" dirty="0">
                <a:solidFill>
                  <a:srgbClr val="152B48"/>
                </a:solidFill>
                <a:latin typeface="Montserrat" panose="00000500000000000000" pitchFamily="50" charset="0"/>
              </a:rPr>
              <a:t>” (SMS) </a:t>
            </a:r>
            <a:r>
              <a:rPr lang="es-CO" dirty="0">
                <a:solidFill>
                  <a:srgbClr val="152B48"/>
                </a:solidFill>
                <a:latin typeface="Montserrat" panose="00000500000000000000" pitchFamily="50" charset="0"/>
                <a:cs typeface="Arial" panose="020B0604020202020204" pitchFamily="34" charset="0"/>
              </a:rPr>
              <a:t>→ </a:t>
            </a:r>
            <a:r>
              <a:rPr lang="es-CO" dirty="0" err="1">
                <a:solidFill>
                  <a:srgbClr val="152B48"/>
                </a:solidFill>
                <a:latin typeface="Montserrat" panose="00000500000000000000" pitchFamily="50" charset="0"/>
                <a:cs typeface="Arial" panose="020B0604020202020204" pitchFamily="34" charset="0"/>
              </a:rPr>
              <a:t>e.g</a:t>
            </a:r>
            <a:r>
              <a:rPr lang="es-CO" dirty="0">
                <a:solidFill>
                  <a:srgbClr val="152B48"/>
                </a:solidFill>
                <a:latin typeface="Montserrat" panose="00000500000000000000" pitchFamily="50" charset="0"/>
                <a:cs typeface="Arial" panose="020B0604020202020204" pitchFamily="34" charset="0"/>
              </a:rPr>
              <a:t>. T11-T12.</a:t>
            </a:r>
            <a:endParaRPr lang="es-CO" dirty="0">
              <a:solidFill>
                <a:srgbClr val="152B48"/>
              </a:solidFill>
              <a:latin typeface="Montserrat" panose="00000500000000000000" pitchFamily="50" charset="0"/>
            </a:endParaRPr>
          </a:p>
          <a:p>
            <a:pPr marL="643451" indent="-457189">
              <a:spcBef>
                <a:spcPts val="800"/>
              </a:spcBef>
              <a:buSzPts val="1400"/>
              <a:buFontTx/>
              <a:buChar char="-"/>
            </a:pPr>
            <a:endParaRPr lang="es-CO" sz="2000" b="1" dirty="0">
              <a:solidFill>
                <a:srgbClr val="152B48"/>
              </a:solidFill>
              <a:latin typeface="Montserrat" panose="00000500000000000000" pitchFamily="50" charset="0"/>
            </a:endParaRPr>
          </a:p>
          <a:p>
            <a:pPr marL="643451" indent="-457189">
              <a:spcBef>
                <a:spcPts val="800"/>
              </a:spcBef>
              <a:buSzPts val="1400"/>
              <a:buFont typeface="+mj-lt"/>
              <a:buAutoNum type="arabicParenR"/>
            </a:pPr>
            <a:endParaRPr lang="es-CO" sz="2000" b="1" dirty="0">
              <a:solidFill>
                <a:srgbClr val="152B48"/>
              </a:solidFill>
              <a:latin typeface="Montserrat" panose="00000500000000000000" pitchFamily="50" charset="0"/>
            </a:endParaRPr>
          </a:p>
        </p:txBody>
      </p:sp>
    </p:spTree>
    <p:extLst>
      <p:ext uri="{BB962C8B-B14F-4D97-AF65-F5344CB8AC3E}">
        <p14:creationId xmlns:p14="http://schemas.microsoft.com/office/powerpoint/2010/main" val="261972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500"/>
                                        <p:tgtEl>
                                          <p:spTgt spid="17">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xEl>
                                              <p:pRg st="4" end="4"/>
                                            </p:txEl>
                                          </p:spTgt>
                                        </p:tgtEl>
                                        <p:attrNameLst>
                                          <p:attrName>style.visibility</p:attrName>
                                        </p:attrNameLst>
                                      </p:cBhvr>
                                      <p:to>
                                        <p:strVal val="visible"/>
                                      </p:to>
                                    </p:set>
                                    <p:animEffect transition="in" filter="fade">
                                      <p:cBhvr>
                                        <p:cTn id="25" dur="500"/>
                                        <p:tgtEl>
                                          <p:spTgt spid="17">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xEl>
                                              <p:pRg st="5" end="5"/>
                                            </p:txEl>
                                          </p:spTgt>
                                        </p:tgtEl>
                                        <p:attrNameLst>
                                          <p:attrName>style.visibility</p:attrName>
                                        </p:attrNameLst>
                                      </p:cBhvr>
                                      <p:to>
                                        <p:strVal val="visible"/>
                                      </p:to>
                                    </p:set>
                                    <p:animEffect transition="in" filter="fade">
                                      <p:cBhvr>
                                        <p:cTn id="28"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4770329" y="754010"/>
            <a:ext cx="2215478" cy="400110"/>
          </a:xfrm>
          <a:prstGeom prst="rect">
            <a:avLst/>
          </a:prstGeom>
        </p:spPr>
        <p:txBody>
          <a:bodyPr wrap="none">
            <a:spAutoFit/>
          </a:bodyPr>
          <a:lstStyle/>
          <a:p>
            <a:r>
              <a:rPr lang="es-CO" sz="2000" b="1" dirty="0">
                <a:solidFill>
                  <a:srgbClr val="002060"/>
                </a:solidFill>
                <a:latin typeface="Montserrat" panose="00000500000000000000" pitchFamily="50" charset="0"/>
              </a:rPr>
              <a:t>Estado neurológico</a:t>
            </a:r>
          </a:p>
        </p:txBody>
      </p:sp>
      <p:sp>
        <p:nvSpPr>
          <p:cNvPr id="4" name="Rectángulo 3"/>
          <p:cNvSpPr/>
          <p:nvPr/>
        </p:nvSpPr>
        <p:spPr>
          <a:xfrm>
            <a:off x="816126" y="1225579"/>
            <a:ext cx="6999406" cy="2449710"/>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wrap="square">
            <a:spAutoFit/>
          </a:bodyPr>
          <a:lstStyle/>
          <a:p>
            <a:pPr marL="551498" indent="-214313">
              <a:lnSpc>
                <a:spcPct val="150000"/>
              </a:lnSpc>
              <a:buFont typeface="Wingdings" panose="05000000000000000000" pitchFamily="2" charset="2"/>
              <a:buChar char="v"/>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s-ES" sz="1150" b="1" i="1" dirty="0" err="1">
                <a:solidFill>
                  <a:schemeClr val="bg1"/>
                </a:solidFill>
                <a:latin typeface="Montserrat" panose="00000500000000000000" pitchFamily="50" charset="0"/>
                <a:ea typeface="Times New Roman" panose="02020603050405020304" pitchFamily="18" charset="0"/>
                <a:cs typeface="Arial" panose="020B0604020202020204" pitchFamily="34" charset="0"/>
              </a:rPr>
              <a:t>N0</a:t>
            </a:r>
            <a:r>
              <a:rPr lang="es-ES" sz="1150" b="1" dirty="0">
                <a:solidFill>
                  <a:schemeClr val="bg1"/>
                </a:solidFill>
                <a:latin typeface="Montserrat" panose="00000500000000000000" pitchFamily="50" charset="0"/>
                <a:ea typeface="Times New Roman" panose="02020603050405020304" pitchFamily="18" charset="0"/>
                <a:cs typeface="Arial" panose="020B0604020202020204" pitchFamily="34" charset="0"/>
              </a:rPr>
              <a:t>:</a:t>
            </a:r>
            <a:r>
              <a:rPr lang="es-ES" sz="1150" dirty="0">
                <a:solidFill>
                  <a:schemeClr val="bg1"/>
                </a:solidFill>
                <a:latin typeface="Montserrat" panose="00000500000000000000" pitchFamily="50" charset="0"/>
                <a:ea typeface="Times New Roman" panose="02020603050405020304" pitchFamily="18" charset="0"/>
                <a:cs typeface="Arial" panose="020B0604020202020204" pitchFamily="34" charset="0"/>
              </a:rPr>
              <a:t> neurológicamente intacto.</a:t>
            </a:r>
          </a:p>
          <a:p>
            <a:pPr marL="551498" indent="-214313">
              <a:lnSpc>
                <a:spcPct val="150000"/>
              </a:lnSpc>
              <a:buFont typeface="Wingdings" panose="05000000000000000000" pitchFamily="2" charset="2"/>
              <a:buChar char="v"/>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endParaRPr lang="es-CO" sz="1150" dirty="0">
              <a:solidFill>
                <a:schemeClr val="bg1"/>
              </a:solidFill>
              <a:latin typeface="Montserrat" panose="00000500000000000000" pitchFamily="50" charset="0"/>
              <a:ea typeface="Calibri" panose="020F0502020204030204" pitchFamily="34" charset="0"/>
              <a:cs typeface="Arial" panose="020B0604020202020204" pitchFamily="34" charset="0"/>
            </a:endParaRPr>
          </a:p>
          <a:p>
            <a:pPr marL="551498" indent="-214313" algn="just">
              <a:lnSpc>
                <a:spcPct val="150000"/>
              </a:lnSpc>
              <a:buFont typeface="Wingdings" panose="05000000000000000000" pitchFamily="2" charset="2"/>
              <a:buChar char="v"/>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s-ES" sz="1150" b="1" i="1" dirty="0" err="1">
                <a:solidFill>
                  <a:schemeClr val="bg1"/>
                </a:solidFill>
                <a:latin typeface="Montserrat" panose="00000500000000000000" pitchFamily="50" charset="0"/>
                <a:ea typeface="Times New Roman" panose="02020603050405020304" pitchFamily="18" charset="0"/>
                <a:cs typeface="Arial" panose="020B0604020202020204" pitchFamily="34" charset="0"/>
              </a:rPr>
              <a:t>N1</a:t>
            </a:r>
            <a:r>
              <a:rPr lang="es-ES" sz="1150" b="1" dirty="0">
                <a:solidFill>
                  <a:schemeClr val="bg1"/>
                </a:solidFill>
                <a:latin typeface="Montserrat" panose="00000500000000000000" pitchFamily="50" charset="0"/>
                <a:ea typeface="Times New Roman" panose="02020603050405020304" pitchFamily="18" charset="0"/>
                <a:cs typeface="Arial" panose="020B0604020202020204" pitchFamily="34" charset="0"/>
              </a:rPr>
              <a:t>:</a:t>
            </a:r>
            <a:r>
              <a:rPr lang="es-ES" sz="1150" dirty="0">
                <a:solidFill>
                  <a:schemeClr val="bg1"/>
                </a:solidFill>
                <a:latin typeface="Montserrat" panose="00000500000000000000" pitchFamily="50" charset="0"/>
                <a:ea typeface="Times New Roman" panose="02020603050405020304" pitchFamily="18" charset="0"/>
                <a:cs typeface="Arial" panose="020B0604020202020204" pitchFamily="34" charset="0"/>
              </a:rPr>
              <a:t> déficit neurológico transitorio, que ya no está presente.</a:t>
            </a:r>
            <a:endParaRPr lang="es-CO" sz="1150" dirty="0">
              <a:solidFill>
                <a:schemeClr val="bg1"/>
              </a:solidFill>
              <a:latin typeface="Montserrat" panose="00000500000000000000" pitchFamily="50" charset="0"/>
              <a:ea typeface="Calibri" panose="020F0502020204030204" pitchFamily="34" charset="0"/>
              <a:cs typeface="Arial" panose="020B0604020202020204" pitchFamily="34" charset="0"/>
            </a:endParaRPr>
          </a:p>
          <a:p>
            <a:pPr marL="551498" indent="-214313" algn="just">
              <a:lnSpc>
                <a:spcPct val="150000"/>
              </a:lnSpc>
              <a:buFont typeface="Wingdings" panose="05000000000000000000" pitchFamily="2" charset="2"/>
              <a:buChar char="v"/>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endParaRPr lang="es-ES" sz="1150" b="1" i="1" dirty="0">
              <a:solidFill>
                <a:schemeClr val="bg1"/>
              </a:solidFill>
              <a:latin typeface="Montserrat" panose="00000500000000000000" pitchFamily="50" charset="0"/>
              <a:ea typeface="Times New Roman" panose="02020603050405020304" pitchFamily="18" charset="0"/>
              <a:cs typeface="Arial" panose="020B0604020202020204" pitchFamily="34" charset="0"/>
            </a:endParaRPr>
          </a:p>
          <a:p>
            <a:pPr marL="551498" indent="-214313" algn="just">
              <a:lnSpc>
                <a:spcPct val="150000"/>
              </a:lnSpc>
              <a:buFont typeface="Wingdings" panose="05000000000000000000" pitchFamily="2" charset="2"/>
              <a:buChar char="v"/>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s-ES" sz="1150" b="1" i="1" dirty="0" err="1">
                <a:solidFill>
                  <a:schemeClr val="bg1"/>
                </a:solidFill>
                <a:latin typeface="Montserrat" panose="00000500000000000000" pitchFamily="50" charset="0"/>
                <a:ea typeface="Times New Roman" panose="02020603050405020304" pitchFamily="18" charset="0"/>
                <a:cs typeface="Arial" panose="020B0604020202020204" pitchFamily="34" charset="0"/>
              </a:rPr>
              <a:t>N2</a:t>
            </a:r>
            <a:r>
              <a:rPr lang="es-ES" sz="1150" b="1" dirty="0">
                <a:solidFill>
                  <a:schemeClr val="bg1"/>
                </a:solidFill>
                <a:latin typeface="Montserrat" panose="00000500000000000000" pitchFamily="50" charset="0"/>
                <a:ea typeface="Times New Roman" panose="02020603050405020304" pitchFamily="18" charset="0"/>
                <a:cs typeface="Arial" panose="020B0604020202020204" pitchFamily="34" charset="0"/>
              </a:rPr>
              <a:t>:</a:t>
            </a:r>
            <a:r>
              <a:rPr lang="es-ES" sz="1150" dirty="0">
                <a:solidFill>
                  <a:schemeClr val="bg1"/>
                </a:solidFill>
                <a:latin typeface="Montserrat" panose="00000500000000000000" pitchFamily="50" charset="0"/>
                <a:ea typeface="Times New Roman" panose="02020603050405020304" pitchFamily="18" charset="0"/>
                <a:cs typeface="Arial" panose="020B0604020202020204" pitchFamily="34" charset="0"/>
              </a:rPr>
              <a:t> síntomas o signos de radiculopatía.</a:t>
            </a:r>
          </a:p>
          <a:p>
            <a:pPr marL="551498" indent="-214313" algn="just">
              <a:lnSpc>
                <a:spcPct val="150000"/>
              </a:lnSpc>
              <a:buFont typeface="Wingdings" panose="05000000000000000000" pitchFamily="2" charset="2"/>
              <a:buChar char="v"/>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endParaRPr lang="es-ES" sz="1150" dirty="0">
              <a:solidFill>
                <a:schemeClr val="bg1"/>
              </a:solidFill>
              <a:latin typeface="Montserrat" panose="00000500000000000000" pitchFamily="50" charset="0"/>
              <a:ea typeface="Calibri" panose="020F0502020204030204" pitchFamily="34" charset="0"/>
              <a:cs typeface="Arial" panose="020B0604020202020204" pitchFamily="34" charset="0"/>
            </a:endParaRPr>
          </a:p>
          <a:p>
            <a:pPr marL="551498" indent="-214313" algn="just">
              <a:lnSpc>
                <a:spcPct val="150000"/>
              </a:lnSpc>
              <a:buFont typeface="Wingdings" panose="05000000000000000000" pitchFamily="2" charset="2"/>
              <a:buChar char="v"/>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s-ES" sz="1150" b="1" i="1" dirty="0" err="1">
                <a:solidFill>
                  <a:schemeClr val="bg1"/>
                </a:solidFill>
                <a:latin typeface="Montserrat" panose="00000500000000000000" pitchFamily="50" charset="0"/>
                <a:ea typeface="Times New Roman" panose="02020603050405020304" pitchFamily="18" charset="0"/>
                <a:cs typeface="Arial" panose="020B0604020202020204" pitchFamily="34" charset="0"/>
              </a:rPr>
              <a:t>N3</a:t>
            </a:r>
            <a:r>
              <a:rPr lang="es-ES" sz="1150" b="1" dirty="0">
                <a:solidFill>
                  <a:schemeClr val="bg1"/>
                </a:solidFill>
                <a:latin typeface="Montserrat" panose="00000500000000000000" pitchFamily="50" charset="0"/>
                <a:ea typeface="Times New Roman" panose="02020603050405020304" pitchFamily="18" charset="0"/>
                <a:cs typeface="Arial" panose="020B0604020202020204" pitchFamily="34" charset="0"/>
              </a:rPr>
              <a:t>:</a:t>
            </a:r>
            <a:r>
              <a:rPr lang="es-ES" sz="1150" dirty="0">
                <a:solidFill>
                  <a:schemeClr val="bg1"/>
                </a:solidFill>
                <a:latin typeface="Montserrat" panose="00000500000000000000" pitchFamily="50" charset="0"/>
                <a:ea typeface="Times New Roman" panose="02020603050405020304" pitchFamily="18" charset="0"/>
                <a:cs typeface="Arial" panose="020B0604020202020204" pitchFamily="34" charset="0"/>
              </a:rPr>
              <a:t> lesión medular incompleta o lesión de la cauda equina.</a:t>
            </a:r>
          </a:p>
          <a:p>
            <a:pPr marL="551498" indent="-214313" algn="just">
              <a:lnSpc>
                <a:spcPct val="150000"/>
              </a:lnSpc>
              <a:buFont typeface="Wingdings" panose="05000000000000000000" pitchFamily="2" charset="2"/>
              <a:buChar char="v"/>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endParaRPr lang="es-CO" sz="1150" dirty="0">
              <a:solidFill>
                <a:schemeClr val="bg1"/>
              </a:solidFill>
              <a:latin typeface="Montserrat" panose="00000500000000000000" pitchFamily="50" charset="0"/>
              <a:ea typeface="Calibri" panose="020F0502020204030204" pitchFamily="34" charset="0"/>
              <a:cs typeface="Arial" panose="020B0604020202020204" pitchFamily="34" charset="0"/>
            </a:endParaRPr>
          </a:p>
          <a:p>
            <a:pPr marL="551498" indent="-214313" algn="just">
              <a:lnSpc>
                <a:spcPct val="150000"/>
              </a:lnSpc>
              <a:buFont typeface="Wingdings" panose="05000000000000000000" pitchFamily="2" charset="2"/>
              <a:buChar char="v"/>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s-ES" sz="1150" b="1" i="1" dirty="0" err="1">
                <a:solidFill>
                  <a:schemeClr val="bg1"/>
                </a:solidFill>
                <a:latin typeface="Montserrat" panose="00000500000000000000" pitchFamily="50" charset="0"/>
                <a:ea typeface="Times New Roman" panose="02020603050405020304" pitchFamily="18" charset="0"/>
                <a:cs typeface="Arial" panose="020B0604020202020204" pitchFamily="34" charset="0"/>
              </a:rPr>
              <a:t>N4</a:t>
            </a:r>
            <a:r>
              <a:rPr lang="es-ES" sz="1150" b="1" dirty="0">
                <a:solidFill>
                  <a:schemeClr val="bg1"/>
                </a:solidFill>
                <a:latin typeface="Montserrat" panose="00000500000000000000" pitchFamily="50" charset="0"/>
                <a:ea typeface="Times New Roman" panose="02020603050405020304" pitchFamily="18" charset="0"/>
                <a:cs typeface="Arial" panose="020B0604020202020204" pitchFamily="34" charset="0"/>
              </a:rPr>
              <a:t>:</a:t>
            </a:r>
            <a:r>
              <a:rPr lang="es-ES" sz="1150" dirty="0">
                <a:solidFill>
                  <a:schemeClr val="bg1"/>
                </a:solidFill>
                <a:latin typeface="Montserrat" panose="00000500000000000000" pitchFamily="50" charset="0"/>
                <a:ea typeface="Times New Roman" panose="02020603050405020304" pitchFamily="18" charset="0"/>
                <a:cs typeface="Arial" panose="020B0604020202020204" pitchFamily="34" charset="0"/>
              </a:rPr>
              <a:t> lesión medular completa.</a:t>
            </a:r>
            <a:endParaRPr lang="es-CO" sz="1150" dirty="0">
              <a:solidFill>
                <a:schemeClr val="bg1"/>
              </a:solidFill>
              <a:latin typeface="Montserrat" panose="00000500000000000000" pitchFamily="50" charset="0"/>
              <a:ea typeface="Calibri" panose="020F0502020204030204" pitchFamily="34" charset="0"/>
              <a:cs typeface="Arial" panose="020B0604020202020204" pitchFamily="34" charset="0"/>
            </a:endParaRPr>
          </a:p>
        </p:txBody>
      </p:sp>
      <p:sp>
        <p:nvSpPr>
          <p:cNvPr id="2" name="Rectángulo 1"/>
          <p:cNvSpPr/>
          <p:nvPr/>
        </p:nvSpPr>
        <p:spPr>
          <a:xfrm>
            <a:off x="816126" y="3741840"/>
            <a:ext cx="9907900" cy="336246"/>
          </a:xfrm>
          <a:prstGeom prst="rect">
            <a:avLst/>
          </a:prstGeom>
          <a:solidFill>
            <a:srgbClr val="06AEAA"/>
          </a:solidFill>
          <a:ln>
            <a:noFill/>
          </a:ln>
          <a:effectLst/>
          <a:scene3d>
            <a:camera prst="orthographicFront">
              <a:rot lat="0" lon="0" rev="0"/>
            </a:camera>
            <a:lightRig rig="glow" dir="t">
              <a:rot lat="0" lon="0" rev="4800000"/>
            </a:lightRig>
          </a:scene3d>
          <a:sp3d prstMaterial="matte">
            <a:bevelT w="127000" h="63500"/>
          </a:sp3d>
        </p:spPr>
        <p:style>
          <a:lnRef idx="0">
            <a:schemeClr val="dk1"/>
          </a:lnRef>
          <a:fillRef idx="3">
            <a:schemeClr val="dk1"/>
          </a:fillRef>
          <a:effectRef idx="3">
            <a:schemeClr val="dk1"/>
          </a:effectRef>
          <a:fontRef idx="minor">
            <a:schemeClr val="lt1"/>
          </a:fontRef>
        </p:style>
        <p:txBody>
          <a:bodyPr wrap="square">
            <a:spAutoFit/>
          </a:bodyPr>
          <a:lstStyle/>
          <a:p>
            <a:pPr marL="551498" indent="-214313" algn="ctr">
              <a:lnSpc>
                <a:spcPct val="150000"/>
              </a:lnSpc>
              <a:buFont typeface="Wingdings" panose="05000000000000000000" pitchFamily="2" charset="2"/>
              <a:buChar char="v"/>
              <a:tabLst>
                <a:tab pos="436245" algn="l"/>
                <a:tab pos="872490" algn="l"/>
                <a:tab pos="1308735" algn="l"/>
                <a:tab pos="1744980" algn="l"/>
                <a:tab pos="2181225" algn="l"/>
                <a:tab pos="2617470" algn="l"/>
                <a:tab pos="3053715" algn="l"/>
                <a:tab pos="3489960" algn="l"/>
                <a:tab pos="3926205" algn="l"/>
                <a:tab pos="4362450" algn="l"/>
                <a:tab pos="4798695" algn="l"/>
                <a:tab pos="5234940" algn="l"/>
                <a:tab pos="5671185" algn="l"/>
                <a:tab pos="6107430" algn="l"/>
                <a:tab pos="6543675" algn="l"/>
                <a:tab pos="6979920" algn="l"/>
              </a:tabLst>
            </a:pPr>
            <a:r>
              <a:rPr lang="es-ES" sz="1200" b="1" i="1" dirty="0" err="1">
                <a:solidFill>
                  <a:schemeClr val="bg1"/>
                </a:solidFill>
                <a:latin typeface="Montserrat" panose="00000500000000000000" pitchFamily="50" charset="0"/>
                <a:ea typeface="Times New Roman" panose="02020603050405020304" pitchFamily="18" charset="0"/>
                <a:cs typeface="Arial" panose="020B0604020202020204" pitchFamily="34" charset="0"/>
              </a:rPr>
              <a:t>NX</a:t>
            </a:r>
            <a:r>
              <a:rPr lang="es-ES" sz="1200" b="1" dirty="0">
                <a:solidFill>
                  <a:schemeClr val="bg1"/>
                </a:solidFill>
                <a:latin typeface="Montserrat" panose="00000500000000000000" pitchFamily="50" charset="0"/>
                <a:ea typeface="Times New Roman" panose="02020603050405020304" pitchFamily="18" charset="0"/>
                <a:cs typeface="Arial" panose="020B0604020202020204" pitchFamily="34" charset="0"/>
              </a:rPr>
              <a:t>:</a:t>
            </a:r>
            <a:r>
              <a:rPr lang="es-ES" sz="1200" dirty="0">
                <a:solidFill>
                  <a:schemeClr val="bg1"/>
                </a:solidFill>
                <a:latin typeface="Montserrat" panose="00000500000000000000" pitchFamily="50" charset="0"/>
                <a:ea typeface="Times New Roman" panose="02020603050405020304" pitchFamily="18" charset="0"/>
                <a:cs typeface="Arial" panose="020B0604020202020204" pitchFamily="34" charset="0"/>
              </a:rPr>
              <a:t> estado no concluyente debido a la incapacidad para realizarse un preciso examen neurológico.</a:t>
            </a:r>
            <a:endParaRPr lang="es-CO" sz="1200" dirty="0">
              <a:solidFill>
                <a:schemeClr val="bg1"/>
              </a:solidFill>
              <a:latin typeface="Montserrat" panose="00000500000000000000" pitchFamily="50" charset="0"/>
              <a:cs typeface="Arial" panose="020B0604020202020204" pitchFamily="34" charset="0"/>
            </a:endParaRPr>
          </a:p>
        </p:txBody>
      </p:sp>
      <p:sp>
        <p:nvSpPr>
          <p:cNvPr id="8" name="5 CuadroTexto"/>
          <p:cNvSpPr txBox="1">
            <a:spLocks noChangeArrowheads="1"/>
          </p:cNvSpPr>
          <p:nvPr/>
        </p:nvSpPr>
        <p:spPr bwMode="auto">
          <a:xfrm>
            <a:off x="5399634" y="6267769"/>
            <a:ext cx="6595721" cy="30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indent="-228600" eaLnBrk="1" hangingPunct="1">
              <a:buAutoNum type="arabicPeriod"/>
            </a:pPr>
            <a:r>
              <a:rPr lang="en-US" altLang="es-CO" sz="700" dirty="0" err="1">
                <a:latin typeface="Montserrat" panose="00000500000000000000" pitchFamily="50" charset="0"/>
              </a:rPr>
              <a:t>Bellabarba</a:t>
            </a:r>
            <a:r>
              <a:rPr lang="en-US" altLang="es-CO" sz="700" dirty="0">
                <a:latin typeface="Montserrat" panose="00000500000000000000" pitchFamily="50" charset="0"/>
              </a:rPr>
              <a:t> C, et al. AO spine injury classification system: a revision proposal for the thoracic and lumbar spin. </a:t>
            </a:r>
            <a:r>
              <a:rPr lang="en-US" altLang="es-CO" sz="700" dirty="0" err="1">
                <a:latin typeface="Montserrat" panose="00000500000000000000" pitchFamily="50" charset="0"/>
              </a:rPr>
              <a:t>Eur</a:t>
            </a:r>
            <a:r>
              <a:rPr lang="en-US" altLang="es-CO" sz="700" dirty="0">
                <a:latin typeface="Montserrat" panose="00000500000000000000" pitchFamily="50" charset="0"/>
              </a:rPr>
              <a:t> Spine J 2013;22:2184–2201.</a:t>
            </a:r>
          </a:p>
          <a:p>
            <a:pPr marL="228600" indent="-228600" eaLnBrk="1" hangingPunct="1">
              <a:buAutoNum type="arabicPeriod"/>
            </a:pPr>
            <a:r>
              <a:rPr lang="es-CO" sz="700" dirty="0" err="1">
                <a:latin typeface="Montserrat" panose="00000500000000000000" pitchFamily="50" charset="0"/>
              </a:rPr>
              <a:t>Bellabarba</a:t>
            </a:r>
            <a:r>
              <a:rPr lang="es-CO" sz="700" dirty="0">
                <a:latin typeface="Montserrat" panose="00000500000000000000" pitchFamily="50" charset="0"/>
              </a:rPr>
              <a:t> C, </a:t>
            </a:r>
            <a:r>
              <a:rPr lang="es-CO" sz="700" dirty="0" err="1">
                <a:latin typeface="Montserrat" panose="00000500000000000000" pitchFamily="50" charset="0"/>
              </a:rPr>
              <a:t>Kandziora</a:t>
            </a:r>
            <a:r>
              <a:rPr lang="es-CO" sz="700" dirty="0">
                <a:latin typeface="Montserrat" panose="00000500000000000000" pitchFamily="50" charset="0"/>
              </a:rPr>
              <a:t> F, LR </a:t>
            </a:r>
            <a:r>
              <a:rPr lang="es-CO" sz="700" dirty="0" err="1">
                <a:latin typeface="Montserrat" panose="00000500000000000000" pitchFamily="50" charset="0"/>
              </a:rPr>
              <a:t>Vialle</a:t>
            </a:r>
            <a:r>
              <a:rPr lang="es-CO" sz="700" dirty="0">
                <a:latin typeface="Montserrat" panose="00000500000000000000" pitchFamily="50" charset="0"/>
              </a:rPr>
              <a:t>. </a:t>
            </a:r>
            <a:r>
              <a:rPr lang="es-CO" sz="700" dirty="0" err="1">
                <a:latin typeface="Montserrat" panose="00000500000000000000" pitchFamily="50" charset="0"/>
              </a:rPr>
              <a:t>AOSpine</a:t>
            </a:r>
            <a:r>
              <a:rPr lang="es-CO" sz="700" dirty="0">
                <a:latin typeface="Montserrat" panose="00000500000000000000" pitchFamily="50" charset="0"/>
              </a:rPr>
              <a:t> Masters Series, Volumen 6: </a:t>
            </a:r>
            <a:r>
              <a:rPr lang="es-CO" sz="700" dirty="0" err="1">
                <a:latin typeface="Montserrat" panose="00000500000000000000" pitchFamily="50" charset="0"/>
              </a:rPr>
              <a:t>Thoracolumbar</a:t>
            </a:r>
            <a:r>
              <a:rPr lang="es-CO" sz="700" dirty="0">
                <a:latin typeface="Montserrat" panose="00000500000000000000" pitchFamily="50" charset="0"/>
              </a:rPr>
              <a:t> </a:t>
            </a:r>
            <a:r>
              <a:rPr lang="es-CO" sz="700" dirty="0" err="1">
                <a:latin typeface="Montserrat" panose="00000500000000000000" pitchFamily="50" charset="0"/>
              </a:rPr>
              <a:t>Spine</a:t>
            </a:r>
            <a:r>
              <a:rPr lang="es-CO" sz="700" dirty="0">
                <a:latin typeface="Montserrat" panose="00000500000000000000" pitchFamily="50" charset="0"/>
              </a:rPr>
              <a:t> Trauma 2015.</a:t>
            </a:r>
            <a:endParaRPr lang="es-CO" altLang="es-CO" sz="700" dirty="0">
              <a:latin typeface="Montserrat" panose="00000500000000000000" pitchFamily="50" charset="0"/>
            </a:endParaRPr>
          </a:p>
        </p:txBody>
      </p:sp>
      <p:sp>
        <p:nvSpPr>
          <p:cNvPr id="6" name="Rectángulo 5"/>
          <p:cNvSpPr/>
          <p:nvPr/>
        </p:nvSpPr>
        <p:spPr>
          <a:xfrm>
            <a:off x="9395222" y="2108027"/>
            <a:ext cx="2297729" cy="830997"/>
          </a:xfrm>
          <a:prstGeom prst="rect">
            <a:avLst/>
          </a:prstGeom>
          <a:solidFill>
            <a:srgbClr val="06AEAA"/>
          </a:solidFill>
          <a:effectLst/>
        </p:spPr>
        <p:style>
          <a:lnRef idx="0">
            <a:schemeClr val="accent1"/>
          </a:lnRef>
          <a:fillRef idx="3">
            <a:schemeClr val="accent1"/>
          </a:fillRef>
          <a:effectRef idx="3">
            <a:schemeClr val="accent1"/>
          </a:effectRef>
          <a:fontRef idx="minor">
            <a:schemeClr val="lt1"/>
          </a:fontRef>
        </p:style>
        <p:txBody>
          <a:bodyPr wrap="square">
            <a:spAutoFit/>
          </a:bodyPr>
          <a:lstStyle/>
          <a:p>
            <a:pPr marL="285750" indent="-285750">
              <a:buFont typeface="Arial" panose="020B0604020202020204" pitchFamily="34" charset="0"/>
              <a:buChar char="•"/>
              <a:defRPr/>
            </a:pPr>
            <a:r>
              <a:rPr lang="es-ES" sz="1200" dirty="0" err="1">
                <a:latin typeface="Montserrat" panose="00000500000000000000" pitchFamily="50" charset="0"/>
                <a:ea typeface="Times New Roman" panose="02020603050405020304" pitchFamily="18" charset="0"/>
                <a:cs typeface="Arial" panose="020B0604020202020204" pitchFamily="34" charset="0"/>
              </a:rPr>
              <a:t>TCE</a:t>
            </a:r>
            <a:r>
              <a:rPr lang="es-ES" sz="1200" dirty="0">
                <a:latin typeface="Montserrat" panose="00000500000000000000" pitchFamily="50" charset="0"/>
                <a:ea typeface="Times New Roman" panose="02020603050405020304" pitchFamily="18" charset="0"/>
                <a:cs typeface="Arial" panose="020B0604020202020204" pitchFamily="34" charset="0"/>
              </a:rPr>
              <a:t>.</a:t>
            </a:r>
          </a:p>
          <a:p>
            <a:pPr marL="285750" indent="-285750">
              <a:buFont typeface="Arial" panose="020B0604020202020204" pitchFamily="34" charset="0"/>
              <a:buChar char="•"/>
              <a:defRPr/>
            </a:pPr>
            <a:r>
              <a:rPr lang="es-ES" sz="1200" dirty="0">
                <a:latin typeface="Montserrat" panose="00000500000000000000" pitchFamily="50" charset="0"/>
                <a:ea typeface="Times New Roman" panose="02020603050405020304" pitchFamily="18" charset="0"/>
                <a:cs typeface="Arial" panose="020B0604020202020204" pitchFamily="34" charset="0"/>
              </a:rPr>
              <a:t>Intoxicación.</a:t>
            </a:r>
          </a:p>
          <a:p>
            <a:pPr marL="285750" indent="-285750">
              <a:buFont typeface="Arial" panose="020B0604020202020204" pitchFamily="34" charset="0"/>
              <a:buChar char="•"/>
              <a:defRPr/>
            </a:pPr>
            <a:r>
              <a:rPr lang="es-ES" sz="1200" dirty="0">
                <a:latin typeface="Montserrat" panose="00000500000000000000" pitchFamily="50" charset="0"/>
                <a:ea typeface="Times New Roman" panose="02020603050405020304" pitchFamily="18" charset="0"/>
                <a:cs typeface="Arial" panose="020B0604020202020204" pitchFamily="34" charset="0"/>
              </a:rPr>
              <a:t>Politraumatismo.</a:t>
            </a:r>
          </a:p>
          <a:p>
            <a:pPr marL="285750" indent="-285750">
              <a:buFont typeface="Arial" panose="020B0604020202020204" pitchFamily="34" charset="0"/>
              <a:buChar char="•"/>
              <a:defRPr/>
            </a:pPr>
            <a:r>
              <a:rPr lang="es-ES" sz="1200" dirty="0">
                <a:latin typeface="Montserrat" panose="00000500000000000000" pitchFamily="50" charset="0"/>
                <a:ea typeface="Times New Roman" panose="02020603050405020304" pitchFamily="18" charset="0"/>
                <a:cs typeface="Arial" panose="020B0604020202020204" pitchFamily="34" charset="0"/>
              </a:rPr>
              <a:t>Intubación/sedación.</a:t>
            </a:r>
            <a:endParaRPr lang="es-CO" sz="1200" dirty="0">
              <a:latin typeface="Montserrat" panose="00000500000000000000" pitchFamily="50" charset="0"/>
              <a:cs typeface="Arial" panose="020B0604020202020204" pitchFamily="34" charset="0"/>
            </a:endParaRPr>
          </a:p>
        </p:txBody>
      </p:sp>
      <p:sp>
        <p:nvSpPr>
          <p:cNvPr id="10" name="Título 1"/>
          <p:cNvSpPr txBox="1">
            <a:spLocks/>
          </p:cNvSpPr>
          <p:nvPr/>
        </p:nvSpPr>
        <p:spPr>
          <a:xfrm>
            <a:off x="2296659" y="106268"/>
            <a:ext cx="8081279" cy="7949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200" b="1" dirty="0">
                <a:solidFill>
                  <a:srgbClr val="06AEAA"/>
                </a:solidFill>
                <a:latin typeface="Montserrat" panose="00000500000000000000" pitchFamily="50" charset="0"/>
              </a:rPr>
              <a:t>Clasificación de </a:t>
            </a:r>
            <a:r>
              <a:rPr lang="es-CO" sz="3200" b="1" i="1" dirty="0" err="1">
                <a:solidFill>
                  <a:srgbClr val="06AEAA"/>
                </a:solidFill>
                <a:latin typeface="Montserrat" panose="00000500000000000000" pitchFamily="50" charset="0"/>
              </a:rPr>
              <a:t>AO</a:t>
            </a:r>
            <a:r>
              <a:rPr lang="es-CO" sz="3200" b="1" i="1" dirty="0">
                <a:solidFill>
                  <a:srgbClr val="06AEAA"/>
                </a:solidFill>
                <a:latin typeface="Montserrat" panose="00000500000000000000" pitchFamily="50" charset="0"/>
              </a:rPr>
              <a:t> </a:t>
            </a:r>
            <a:r>
              <a:rPr lang="es-CO" sz="3200" b="1" i="1" dirty="0" err="1">
                <a:solidFill>
                  <a:srgbClr val="06AEAA"/>
                </a:solidFill>
                <a:latin typeface="Montserrat" panose="00000500000000000000" pitchFamily="50" charset="0"/>
              </a:rPr>
              <a:t>Spine</a:t>
            </a:r>
            <a:endParaRPr lang="es-CO" sz="3200" b="1" dirty="0">
              <a:solidFill>
                <a:srgbClr val="06AEAA"/>
              </a:solidFill>
              <a:latin typeface="Montserrat" panose="00000500000000000000" pitchFamily="50" charset="0"/>
            </a:endParaRPr>
          </a:p>
        </p:txBody>
      </p:sp>
      <p:sp>
        <p:nvSpPr>
          <p:cNvPr id="13" name="Flecha curvada hacia arriba 12"/>
          <p:cNvSpPr/>
          <p:nvPr/>
        </p:nvSpPr>
        <p:spPr>
          <a:xfrm rot="17621779">
            <a:off x="10684170" y="3401585"/>
            <a:ext cx="1080710" cy="51945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400">
              <a:solidFill>
                <a:schemeClr val="tx1"/>
              </a:solidFill>
              <a:latin typeface="Montserrat" panose="00000500000000000000" pitchFamily="50" charset="0"/>
            </a:endParaRPr>
          </a:p>
        </p:txBody>
      </p:sp>
      <p:pic>
        <p:nvPicPr>
          <p:cNvPr id="15" name="Grafik 6">
            <a:extLst>
              <a:ext uri="{FF2B5EF4-FFF2-40B4-BE49-F238E27FC236}">
                <a16:creationId xmlns:a16="http://schemas.microsoft.com/office/drawing/2014/main" id="{49F9B884-38E9-4404-8B3E-567093AEBF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9216" y="1456732"/>
            <a:ext cx="4315772" cy="2579819"/>
          </a:xfrm>
          <a:prstGeom prst="rect">
            <a:avLst/>
          </a:prstGeom>
        </p:spPr>
      </p:pic>
    </p:spTree>
    <p:extLst>
      <p:ext uri="{BB962C8B-B14F-4D97-AF65-F5344CB8AC3E}">
        <p14:creationId xmlns:p14="http://schemas.microsoft.com/office/powerpoint/2010/main" val="67590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6"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4696765" y="1048763"/>
            <a:ext cx="2557880" cy="400110"/>
          </a:xfrm>
          <a:prstGeom prst="rect">
            <a:avLst/>
          </a:prstGeom>
          <a:effectLst/>
        </p:spPr>
        <p:txBody>
          <a:bodyPr wrap="none">
            <a:spAutoFit/>
          </a:bodyPr>
          <a:lstStyle/>
          <a:p>
            <a:pPr algn="ctr"/>
            <a:r>
              <a:rPr lang="es-CO" sz="2000" b="1" dirty="0">
                <a:solidFill>
                  <a:srgbClr val="002060"/>
                </a:solidFill>
                <a:latin typeface="Montserrat" panose="00000500000000000000" pitchFamily="50" charset="0"/>
              </a:rPr>
              <a:t>Modificadores clínicos</a:t>
            </a:r>
          </a:p>
        </p:txBody>
      </p:sp>
      <p:sp>
        <p:nvSpPr>
          <p:cNvPr id="2" name="Rectángulo 1"/>
          <p:cNvSpPr/>
          <p:nvPr/>
        </p:nvSpPr>
        <p:spPr>
          <a:xfrm>
            <a:off x="2800227" y="1493853"/>
            <a:ext cx="6591546" cy="461665"/>
          </a:xfrm>
          <a:prstGeom prst="rect">
            <a:avLst/>
          </a:prstGeom>
          <a:solidFill>
            <a:srgbClr val="06AEAA"/>
          </a:solidFill>
          <a:effectLst/>
        </p:spPr>
        <p:style>
          <a:lnRef idx="0">
            <a:schemeClr val="dk1"/>
          </a:lnRef>
          <a:fillRef idx="3">
            <a:schemeClr val="dk1"/>
          </a:fillRef>
          <a:effectRef idx="3">
            <a:schemeClr val="dk1"/>
          </a:effectRef>
          <a:fontRef idx="minor">
            <a:schemeClr val="lt1"/>
          </a:fontRef>
        </p:style>
        <p:txBody>
          <a:bodyPr wrap="square">
            <a:spAutoFit/>
          </a:bodyPr>
          <a:lstStyle/>
          <a:p>
            <a:pPr algn="ctr"/>
            <a:r>
              <a:rPr lang="es-ES" sz="1200" b="1" dirty="0">
                <a:solidFill>
                  <a:schemeClr val="bg1"/>
                </a:solidFill>
                <a:latin typeface="Montserrat" panose="00000500000000000000" pitchFamily="50" charset="0"/>
                <a:ea typeface="Times New Roman" panose="02020603050405020304" pitchFamily="18" charset="0"/>
              </a:rPr>
              <a:t>Modificadores específicos del paciente y comorbilidades que afectan la decisión clínica del tratamiento.</a:t>
            </a:r>
            <a:endParaRPr lang="es-CO" sz="1200" b="1" dirty="0">
              <a:solidFill>
                <a:schemeClr val="bg1"/>
              </a:solidFill>
              <a:latin typeface="Montserrat" panose="00000500000000000000" pitchFamily="50" charset="0"/>
            </a:endParaRPr>
          </a:p>
        </p:txBody>
      </p:sp>
      <p:sp>
        <p:nvSpPr>
          <p:cNvPr id="5" name="Rectángulo 4"/>
          <p:cNvSpPr/>
          <p:nvPr/>
        </p:nvSpPr>
        <p:spPr>
          <a:xfrm>
            <a:off x="492310" y="2086756"/>
            <a:ext cx="6041974" cy="1569660"/>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wrap="square">
            <a:spAutoFit/>
          </a:bodyPr>
          <a:lstStyle/>
          <a:p>
            <a:r>
              <a:rPr lang="es-ES" sz="1200" b="1" i="1" dirty="0">
                <a:solidFill>
                  <a:schemeClr val="bg1"/>
                </a:solidFill>
                <a:latin typeface="Montserrat" panose="00000500000000000000" pitchFamily="50" charset="0"/>
              </a:rPr>
              <a:t>Subcategoría </a:t>
            </a:r>
            <a:r>
              <a:rPr lang="es-ES" sz="1200" b="1" i="1" dirty="0" err="1">
                <a:solidFill>
                  <a:schemeClr val="bg1"/>
                </a:solidFill>
                <a:latin typeface="Montserrat" panose="00000500000000000000" pitchFamily="50" charset="0"/>
              </a:rPr>
              <a:t>M1</a:t>
            </a:r>
            <a:r>
              <a:rPr lang="es-ES" sz="1200" b="1" i="1" dirty="0">
                <a:solidFill>
                  <a:schemeClr val="bg1"/>
                </a:solidFill>
                <a:latin typeface="Montserrat" panose="00000500000000000000" pitchFamily="50" charset="0"/>
              </a:rPr>
              <a:t>: </a:t>
            </a:r>
          </a:p>
          <a:p>
            <a:pPr marL="557213" lvl="1" indent="-214313">
              <a:buFont typeface="Arial" panose="020B0604020202020204" pitchFamily="34" charset="0"/>
              <a:buChar char="•"/>
            </a:pPr>
            <a:endParaRPr lang="es-ES" sz="1200" dirty="0">
              <a:solidFill>
                <a:schemeClr val="bg1"/>
              </a:solidFill>
              <a:latin typeface="Montserrat" panose="00000500000000000000" pitchFamily="50" charset="0"/>
            </a:endParaRPr>
          </a:p>
          <a:p>
            <a:pPr marL="557213" lvl="1" indent="-214313">
              <a:buFont typeface="Arial" panose="020B0604020202020204" pitchFamily="34" charset="0"/>
              <a:buChar char="•"/>
            </a:pPr>
            <a:r>
              <a:rPr lang="es-ES" sz="1200" dirty="0">
                <a:solidFill>
                  <a:schemeClr val="bg1"/>
                </a:solidFill>
                <a:latin typeface="Montserrat" panose="00000500000000000000" pitchFamily="50" charset="0"/>
              </a:rPr>
              <a:t>Fracturas con una </a:t>
            </a:r>
            <a:r>
              <a:rPr lang="es-ES" sz="1200" b="1" dirty="0">
                <a:solidFill>
                  <a:schemeClr val="bg1"/>
                </a:solidFill>
                <a:latin typeface="Montserrat" panose="00000500000000000000" pitchFamily="50" charset="0"/>
              </a:rPr>
              <a:t>lesión indeterminada del CLP </a:t>
            </a:r>
            <a:r>
              <a:rPr lang="es-ES" sz="1200" dirty="0">
                <a:solidFill>
                  <a:schemeClr val="bg1"/>
                </a:solidFill>
                <a:latin typeface="Montserrat" panose="00000500000000000000" pitchFamily="50" charset="0"/>
              </a:rPr>
              <a:t>en el examen clínico o estudio de imagen. </a:t>
            </a:r>
          </a:p>
          <a:p>
            <a:pPr marL="557213" lvl="1" indent="-214313">
              <a:buFont typeface="Arial" panose="020B0604020202020204" pitchFamily="34" charset="0"/>
              <a:buChar char="•"/>
            </a:pPr>
            <a:endParaRPr lang="es-ES" sz="1200" dirty="0">
              <a:solidFill>
                <a:schemeClr val="bg1"/>
              </a:solidFill>
              <a:latin typeface="Montserrat" panose="00000500000000000000" pitchFamily="50" charset="0"/>
            </a:endParaRPr>
          </a:p>
          <a:p>
            <a:pPr marL="557213" lvl="1" indent="-214313">
              <a:buFont typeface="Arial" panose="020B0604020202020204" pitchFamily="34" charset="0"/>
              <a:buChar char="•"/>
            </a:pPr>
            <a:r>
              <a:rPr lang="es-ES" sz="1200" dirty="0">
                <a:solidFill>
                  <a:schemeClr val="bg1"/>
                </a:solidFill>
                <a:latin typeface="Montserrat" panose="00000500000000000000" pitchFamily="50" charset="0"/>
              </a:rPr>
              <a:t>Ayuda a identificar fracturas que parecen estables desde un punto de vista óseo, pero tiene un componente ligamentario que puede volverlos inestables y requerir </a:t>
            </a:r>
            <a:r>
              <a:rPr lang="es-ES" sz="1200" dirty="0" err="1">
                <a:solidFill>
                  <a:schemeClr val="bg1"/>
                </a:solidFill>
                <a:latin typeface="Montserrat" panose="00000500000000000000" pitchFamily="50" charset="0"/>
              </a:rPr>
              <a:t>Cx</a:t>
            </a:r>
            <a:r>
              <a:rPr lang="es-ES" sz="1200" dirty="0">
                <a:solidFill>
                  <a:schemeClr val="bg1"/>
                </a:solidFill>
                <a:latin typeface="Montserrat" panose="00000500000000000000" pitchFamily="50" charset="0"/>
              </a:rPr>
              <a:t>.</a:t>
            </a:r>
            <a:endParaRPr lang="es-CO" sz="1200" dirty="0">
              <a:solidFill>
                <a:schemeClr val="bg1"/>
              </a:solidFill>
              <a:latin typeface="Montserrat" panose="00000500000000000000" pitchFamily="50" charset="0"/>
            </a:endParaRPr>
          </a:p>
        </p:txBody>
      </p:sp>
      <p:sp>
        <p:nvSpPr>
          <p:cNvPr id="6" name="Rectángulo 5"/>
          <p:cNvSpPr/>
          <p:nvPr/>
        </p:nvSpPr>
        <p:spPr>
          <a:xfrm>
            <a:off x="6732092" y="2094441"/>
            <a:ext cx="5319362" cy="1200329"/>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wrap="square">
            <a:spAutoFit/>
          </a:bodyPr>
          <a:lstStyle/>
          <a:p>
            <a:r>
              <a:rPr lang="es-ES" sz="1200" b="1" i="1" dirty="0">
                <a:solidFill>
                  <a:schemeClr val="bg1"/>
                </a:solidFill>
                <a:latin typeface="Montserrat" panose="00000500000000000000" pitchFamily="50" charset="0"/>
              </a:rPr>
              <a:t>Subcategoría </a:t>
            </a:r>
            <a:r>
              <a:rPr lang="es-ES" sz="1200" b="1" i="1" dirty="0" err="1">
                <a:solidFill>
                  <a:schemeClr val="bg1"/>
                </a:solidFill>
                <a:latin typeface="Montserrat" panose="00000500000000000000" pitchFamily="50" charset="0"/>
              </a:rPr>
              <a:t>M2</a:t>
            </a:r>
            <a:r>
              <a:rPr lang="es-ES" sz="1200" b="1" i="1" dirty="0">
                <a:solidFill>
                  <a:schemeClr val="bg1"/>
                </a:solidFill>
                <a:latin typeface="Montserrat" panose="00000500000000000000" pitchFamily="50" charset="0"/>
              </a:rPr>
              <a:t>:</a:t>
            </a:r>
          </a:p>
          <a:p>
            <a:endParaRPr lang="es-ES" sz="1200" dirty="0">
              <a:solidFill>
                <a:schemeClr val="bg1"/>
              </a:solidFill>
              <a:latin typeface="Montserrat" panose="00000500000000000000" pitchFamily="50" charset="0"/>
            </a:endParaRPr>
          </a:p>
          <a:p>
            <a:pPr marL="557213" lvl="1" indent="-214313">
              <a:buFont typeface="Arial" panose="020B0604020202020204" pitchFamily="34" charset="0"/>
              <a:buChar char="•"/>
            </a:pPr>
            <a:r>
              <a:rPr lang="es-ES" sz="1200" b="1" dirty="0">
                <a:solidFill>
                  <a:schemeClr val="bg1"/>
                </a:solidFill>
                <a:latin typeface="Montserrat" panose="00000500000000000000" pitchFamily="50" charset="0"/>
              </a:rPr>
              <a:t>Comorbilidad específica que puede obstaculizar la </a:t>
            </a:r>
            <a:r>
              <a:rPr lang="es-ES" sz="1200" b="1" dirty="0" err="1">
                <a:solidFill>
                  <a:schemeClr val="bg1"/>
                </a:solidFill>
                <a:latin typeface="Montserrat" panose="00000500000000000000" pitchFamily="50" charset="0"/>
              </a:rPr>
              <a:t>Cx</a:t>
            </a:r>
            <a:r>
              <a:rPr lang="es-ES" sz="1200" b="1" dirty="0">
                <a:solidFill>
                  <a:schemeClr val="bg1"/>
                </a:solidFill>
                <a:latin typeface="Montserrat" panose="00000500000000000000" pitchFamily="50" charset="0"/>
              </a:rPr>
              <a:t>.</a:t>
            </a:r>
          </a:p>
          <a:p>
            <a:pPr marL="557213" lvl="1" indent="-214313">
              <a:buFont typeface="Arial" panose="020B0604020202020204" pitchFamily="34" charset="0"/>
              <a:buChar char="•"/>
            </a:pPr>
            <a:endParaRPr lang="es-ES" sz="1200" dirty="0">
              <a:solidFill>
                <a:schemeClr val="bg1"/>
              </a:solidFill>
              <a:latin typeface="Montserrat" panose="00000500000000000000" pitchFamily="50" charset="0"/>
            </a:endParaRPr>
          </a:p>
          <a:p>
            <a:pPr marL="557213" lvl="1" indent="-214313">
              <a:buFont typeface="Arial" panose="020B0604020202020204" pitchFamily="34" charset="0"/>
              <a:buChar char="•"/>
            </a:pPr>
            <a:r>
              <a:rPr lang="es-ES" sz="1200" dirty="0">
                <a:solidFill>
                  <a:schemeClr val="bg1"/>
                </a:solidFill>
                <a:latin typeface="Montserrat" panose="00000500000000000000" pitchFamily="50" charset="0"/>
              </a:rPr>
              <a:t>Patologías reumatológicas, quemaduras adyacentes a la columna vertebral, espondilitis anquilosante, osteoporosis e HEID. </a:t>
            </a:r>
            <a:endParaRPr lang="es-CO" sz="1200" dirty="0">
              <a:solidFill>
                <a:schemeClr val="bg1"/>
              </a:solidFill>
              <a:latin typeface="Montserrat" panose="00000500000000000000" pitchFamily="50" charset="0"/>
            </a:endParaRPr>
          </a:p>
        </p:txBody>
      </p:sp>
      <p:sp>
        <p:nvSpPr>
          <p:cNvPr id="10" name="Título 1"/>
          <p:cNvSpPr txBox="1">
            <a:spLocks/>
          </p:cNvSpPr>
          <p:nvPr/>
        </p:nvSpPr>
        <p:spPr>
          <a:xfrm>
            <a:off x="3007887" y="110155"/>
            <a:ext cx="6194479" cy="794975"/>
          </a:xfrm>
          <a:prstGeom prst="rect">
            <a:avLst/>
          </a:prstGeom>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4000" b="1" dirty="0">
                <a:solidFill>
                  <a:srgbClr val="06AEAA"/>
                </a:solidFill>
                <a:latin typeface="Montserrat" panose="00000500000000000000" pitchFamily="50" charset="0"/>
              </a:rPr>
              <a:t>Clasificación de </a:t>
            </a:r>
            <a:r>
              <a:rPr lang="es-CO" sz="4000" b="1" i="1" dirty="0" err="1">
                <a:solidFill>
                  <a:srgbClr val="06AEAA"/>
                </a:solidFill>
                <a:latin typeface="Montserrat" panose="00000500000000000000" pitchFamily="50" charset="0"/>
              </a:rPr>
              <a:t>AO</a:t>
            </a:r>
            <a:r>
              <a:rPr lang="es-CO" sz="4000" b="1" i="1" dirty="0">
                <a:solidFill>
                  <a:srgbClr val="06AEAA"/>
                </a:solidFill>
                <a:latin typeface="Montserrat" panose="00000500000000000000" pitchFamily="50" charset="0"/>
              </a:rPr>
              <a:t> </a:t>
            </a:r>
            <a:r>
              <a:rPr lang="es-CO" sz="4000" b="1" i="1" dirty="0" err="1">
                <a:solidFill>
                  <a:srgbClr val="06AEAA"/>
                </a:solidFill>
                <a:latin typeface="Montserrat" panose="00000500000000000000" pitchFamily="50" charset="0"/>
              </a:rPr>
              <a:t>Spine</a:t>
            </a:r>
            <a:endParaRPr lang="es-CO" sz="4000" b="1" dirty="0">
              <a:solidFill>
                <a:srgbClr val="06AEAA"/>
              </a:solidFill>
              <a:latin typeface="Montserrat" panose="00000500000000000000" pitchFamily="50" charset="0"/>
            </a:endParaRPr>
          </a:p>
        </p:txBody>
      </p:sp>
      <p:sp>
        <p:nvSpPr>
          <p:cNvPr id="12" name="5 CuadroTexto"/>
          <p:cNvSpPr txBox="1">
            <a:spLocks noChangeArrowheads="1"/>
          </p:cNvSpPr>
          <p:nvPr/>
        </p:nvSpPr>
        <p:spPr bwMode="auto">
          <a:xfrm>
            <a:off x="5445315" y="6317151"/>
            <a:ext cx="9878786"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indent="-228600" eaLnBrk="1" hangingPunct="1">
              <a:buAutoNum type="arabicPeriod"/>
            </a:pPr>
            <a:r>
              <a:rPr lang="en-US" altLang="es-CO" sz="700" dirty="0" err="1">
                <a:latin typeface="Montserrat" panose="00000500000000000000" pitchFamily="50" charset="0"/>
              </a:rPr>
              <a:t>Bellabarba</a:t>
            </a:r>
            <a:r>
              <a:rPr lang="en-US" altLang="es-CO" sz="700" dirty="0">
                <a:latin typeface="Montserrat" panose="00000500000000000000" pitchFamily="50" charset="0"/>
              </a:rPr>
              <a:t> C, et al. AO spine injury classification system: a revision proposal for the thoracic and lumbar spin. </a:t>
            </a:r>
            <a:r>
              <a:rPr lang="en-US" altLang="es-CO" sz="700" dirty="0" err="1">
                <a:latin typeface="Montserrat" panose="00000500000000000000" pitchFamily="50" charset="0"/>
              </a:rPr>
              <a:t>Eur</a:t>
            </a:r>
            <a:r>
              <a:rPr lang="en-US" altLang="es-CO" sz="700" dirty="0">
                <a:latin typeface="Montserrat" panose="00000500000000000000" pitchFamily="50" charset="0"/>
              </a:rPr>
              <a:t> Spine J 2013;22:2184–2201.</a:t>
            </a:r>
          </a:p>
          <a:p>
            <a:pPr marL="228600" indent="-228600" eaLnBrk="1" hangingPunct="1">
              <a:buAutoNum type="arabicPeriod"/>
            </a:pPr>
            <a:r>
              <a:rPr lang="es-CO" sz="700" dirty="0" err="1">
                <a:latin typeface="Montserrat" panose="00000500000000000000" pitchFamily="50" charset="0"/>
              </a:rPr>
              <a:t>Bellabarba</a:t>
            </a:r>
            <a:r>
              <a:rPr lang="es-CO" sz="700" dirty="0">
                <a:latin typeface="Montserrat" panose="00000500000000000000" pitchFamily="50" charset="0"/>
              </a:rPr>
              <a:t> C, </a:t>
            </a:r>
            <a:r>
              <a:rPr lang="es-CO" sz="700" dirty="0" err="1">
                <a:latin typeface="Montserrat" panose="00000500000000000000" pitchFamily="50" charset="0"/>
              </a:rPr>
              <a:t>Kandziora</a:t>
            </a:r>
            <a:r>
              <a:rPr lang="es-CO" sz="700" dirty="0">
                <a:latin typeface="Montserrat" panose="00000500000000000000" pitchFamily="50" charset="0"/>
              </a:rPr>
              <a:t> F, LR </a:t>
            </a:r>
            <a:r>
              <a:rPr lang="es-CO" sz="700" dirty="0" err="1">
                <a:latin typeface="Montserrat" panose="00000500000000000000" pitchFamily="50" charset="0"/>
              </a:rPr>
              <a:t>Vialle</a:t>
            </a:r>
            <a:r>
              <a:rPr lang="es-CO" sz="700" dirty="0">
                <a:latin typeface="Montserrat" panose="00000500000000000000" pitchFamily="50" charset="0"/>
              </a:rPr>
              <a:t>. </a:t>
            </a:r>
            <a:r>
              <a:rPr lang="es-CO" sz="700" dirty="0" err="1">
                <a:latin typeface="Montserrat" panose="00000500000000000000" pitchFamily="50" charset="0"/>
              </a:rPr>
              <a:t>AOSpine</a:t>
            </a:r>
            <a:r>
              <a:rPr lang="es-CO" sz="700" dirty="0">
                <a:latin typeface="Montserrat" panose="00000500000000000000" pitchFamily="50" charset="0"/>
              </a:rPr>
              <a:t> Masters Series, Volumen 6: </a:t>
            </a:r>
            <a:r>
              <a:rPr lang="es-CO" sz="700" dirty="0" err="1">
                <a:latin typeface="Montserrat" panose="00000500000000000000" pitchFamily="50" charset="0"/>
              </a:rPr>
              <a:t>Thoracolumbar</a:t>
            </a:r>
            <a:r>
              <a:rPr lang="es-CO" sz="700" dirty="0">
                <a:latin typeface="Montserrat" panose="00000500000000000000" pitchFamily="50" charset="0"/>
              </a:rPr>
              <a:t> </a:t>
            </a:r>
            <a:r>
              <a:rPr lang="es-CO" sz="700" dirty="0" err="1">
                <a:latin typeface="Montserrat" panose="00000500000000000000" pitchFamily="50" charset="0"/>
              </a:rPr>
              <a:t>Spine</a:t>
            </a:r>
            <a:r>
              <a:rPr lang="es-CO" sz="700" dirty="0">
                <a:latin typeface="Montserrat" panose="00000500000000000000" pitchFamily="50" charset="0"/>
              </a:rPr>
              <a:t> Trauma 2015.</a:t>
            </a:r>
            <a:endParaRPr lang="es-CO" altLang="es-CO" sz="700" dirty="0">
              <a:latin typeface="Montserrat" panose="00000500000000000000" pitchFamily="50" charset="0"/>
            </a:endParaRPr>
          </a:p>
        </p:txBody>
      </p:sp>
      <p:pic>
        <p:nvPicPr>
          <p:cNvPr id="13" name="Grafik 7">
            <a:extLst>
              <a:ext uri="{FF2B5EF4-FFF2-40B4-BE49-F238E27FC236}">
                <a16:creationId xmlns:a16="http://schemas.microsoft.com/office/drawing/2014/main" id="{CF0A3DDC-D037-49FF-8D7F-B7CF0B5F31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5594" y="3902352"/>
            <a:ext cx="4842333" cy="4581128"/>
          </a:xfrm>
          <a:prstGeom prst="rect">
            <a:avLst/>
          </a:prstGeom>
        </p:spPr>
      </p:pic>
      <p:pic>
        <p:nvPicPr>
          <p:cNvPr id="14" name="Grafik 8">
            <a:extLst>
              <a:ext uri="{FF2B5EF4-FFF2-40B4-BE49-F238E27FC236}">
                <a16:creationId xmlns:a16="http://schemas.microsoft.com/office/drawing/2014/main" id="{62D2830E-C067-476E-BC92-3A0EF90195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1919" y="1351496"/>
            <a:ext cx="5094983" cy="2550856"/>
          </a:xfrm>
          <a:prstGeom prst="rect">
            <a:avLst/>
          </a:prstGeom>
        </p:spPr>
      </p:pic>
    </p:spTree>
    <p:extLst>
      <p:ext uri="{BB962C8B-B14F-4D97-AF65-F5344CB8AC3E}">
        <p14:creationId xmlns:p14="http://schemas.microsoft.com/office/powerpoint/2010/main" val="272037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86250" y="358093"/>
            <a:ext cx="7591426" cy="2113742"/>
          </a:xfrm>
          <a:prstGeom prst="rect">
            <a:avLst/>
          </a:prstGeom>
        </p:spPr>
      </p:pic>
      <p:pic>
        <p:nvPicPr>
          <p:cNvPr id="6" name="Imagen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86250" y="2780523"/>
            <a:ext cx="7591426" cy="3708546"/>
          </a:xfrm>
          <a:prstGeom prst="rect">
            <a:avLst/>
          </a:prstGeom>
        </p:spPr>
      </p:pic>
      <p:sp>
        <p:nvSpPr>
          <p:cNvPr id="7" name="Rectángulo 6"/>
          <p:cNvSpPr/>
          <p:nvPr/>
        </p:nvSpPr>
        <p:spPr>
          <a:xfrm>
            <a:off x="10076922" y="1261075"/>
            <a:ext cx="1874231" cy="307777"/>
          </a:xfrm>
          <a:prstGeom prst="rect">
            <a:avLst/>
          </a:prstGeom>
        </p:spPr>
        <p:txBody>
          <a:bodyPr wrap="none">
            <a:spAutoFit/>
          </a:bodyPr>
          <a:lstStyle/>
          <a:p>
            <a:r>
              <a:rPr lang="es-CO" sz="1400" b="1" dirty="0">
                <a:solidFill>
                  <a:srgbClr val="0070C0"/>
                </a:solidFill>
                <a:latin typeface="AdvTT349184da"/>
              </a:rPr>
              <a:t>Global </a:t>
            </a:r>
            <a:r>
              <a:rPr lang="es-CO" sz="1400" b="1" dirty="0" err="1">
                <a:solidFill>
                  <a:srgbClr val="0070C0"/>
                </a:solidFill>
                <a:latin typeface="AdvTT349184da"/>
              </a:rPr>
              <a:t>Spine</a:t>
            </a:r>
            <a:r>
              <a:rPr lang="es-CO" sz="1400" b="1" dirty="0">
                <a:solidFill>
                  <a:srgbClr val="0070C0"/>
                </a:solidFill>
                <a:latin typeface="AdvTT349184da"/>
              </a:rPr>
              <a:t> J 2015</a:t>
            </a:r>
            <a:endParaRPr lang="es-CO" sz="4000" b="1" dirty="0">
              <a:solidFill>
                <a:srgbClr val="0070C0"/>
              </a:solidFill>
            </a:endParaRPr>
          </a:p>
        </p:txBody>
      </p:sp>
    </p:spTree>
    <p:extLst>
      <p:ext uri="{BB962C8B-B14F-4D97-AF65-F5344CB8AC3E}">
        <p14:creationId xmlns:p14="http://schemas.microsoft.com/office/powerpoint/2010/main" val="24595093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53509" y="909922"/>
            <a:ext cx="4140335" cy="3430932"/>
          </a:xfrm>
          <a:prstGeom prst="rect">
            <a:avLst/>
          </a:prstGeom>
        </p:spPr>
      </p:pic>
      <p:pic>
        <p:nvPicPr>
          <p:cNvPr id="3" name="Imagen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76990" y="966278"/>
            <a:ext cx="4851152" cy="3374575"/>
          </a:xfrm>
          <a:prstGeom prst="rect">
            <a:avLst/>
          </a:prstGeom>
        </p:spPr>
      </p:pic>
      <p:sp>
        <p:nvSpPr>
          <p:cNvPr id="4" name="Título 1"/>
          <p:cNvSpPr txBox="1">
            <a:spLocks/>
          </p:cNvSpPr>
          <p:nvPr/>
        </p:nvSpPr>
        <p:spPr>
          <a:xfrm>
            <a:off x="617764" y="114947"/>
            <a:ext cx="10956470" cy="794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800" b="1" dirty="0" err="1">
                <a:solidFill>
                  <a:srgbClr val="06AEAA"/>
                </a:solidFill>
                <a:latin typeface="Montserrat" panose="00000500000000000000" pitchFamily="50" charset="0"/>
              </a:rPr>
              <a:t>Thoracolumbar</a:t>
            </a:r>
            <a:r>
              <a:rPr lang="es-CO" sz="2800" b="1" dirty="0">
                <a:solidFill>
                  <a:srgbClr val="06AEAA"/>
                </a:solidFill>
                <a:latin typeface="Montserrat" panose="00000500000000000000" pitchFamily="50" charset="0"/>
              </a:rPr>
              <a:t> </a:t>
            </a:r>
            <a:r>
              <a:rPr lang="es-CO" sz="2800" b="1" dirty="0" err="1">
                <a:solidFill>
                  <a:srgbClr val="06AEAA"/>
                </a:solidFill>
                <a:latin typeface="Montserrat" panose="00000500000000000000" pitchFamily="50" charset="0"/>
              </a:rPr>
              <a:t>AOSpine</a:t>
            </a:r>
            <a:r>
              <a:rPr lang="es-CO" sz="2800" b="1" dirty="0">
                <a:solidFill>
                  <a:srgbClr val="06AEAA"/>
                </a:solidFill>
                <a:latin typeface="Montserrat" panose="00000500000000000000" pitchFamily="50" charset="0"/>
              </a:rPr>
              <a:t> </a:t>
            </a:r>
            <a:r>
              <a:rPr lang="es-CO" sz="2800" b="1" dirty="0" err="1">
                <a:solidFill>
                  <a:srgbClr val="06AEAA"/>
                </a:solidFill>
                <a:latin typeface="Montserrat" panose="00000500000000000000" pitchFamily="50" charset="0"/>
              </a:rPr>
              <a:t>Injury</a:t>
            </a:r>
            <a:r>
              <a:rPr lang="es-CO" sz="2800" b="1" dirty="0">
                <a:solidFill>
                  <a:srgbClr val="06AEAA"/>
                </a:solidFill>
                <a:latin typeface="Montserrat" panose="00000500000000000000" pitchFamily="50" charset="0"/>
              </a:rPr>
              <a:t> Score (TL </a:t>
            </a:r>
            <a:r>
              <a:rPr lang="es-CO" sz="2800" b="1" dirty="0" err="1">
                <a:solidFill>
                  <a:srgbClr val="06AEAA"/>
                </a:solidFill>
                <a:latin typeface="Montserrat" panose="00000500000000000000" pitchFamily="50" charset="0"/>
              </a:rPr>
              <a:t>AOSIS</a:t>
            </a:r>
            <a:r>
              <a:rPr lang="es-CO" sz="2800" b="1" dirty="0">
                <a:solidFill>
                  <a:srgbClr val="06AEAA"/>
                </a:solidFill>
                <a:latin typeface="Montserrat" panose="00000500000000000000" pitchFamily="50" charset="0"/>
              </a:rPr>
              <a:t>)</a:t>
            </a:r>
          </a:p>
        </p:txBody>
      </p:sp>
      <p:sp>
        <p:nvSpPr>
          <p:cNvPr id="6" name="Rectángulo 5"/>
          <p:cNvSpPr/>
          <p:nvPr/>
        </p:nvSpPr>
        <p:spPr>
          <a:xfrm>
            <a:off x="4215722" y="1202993"/>
            <a:ext cx="3557093" cy="369332"/>
          </a:xfrm>
          <a:prstGeom prst="rect">
            <a:avLst/>
          </a:prstGeom>
          <a:solidFill>
            <a:srgbClr val="06AEA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s-ES" b="1" dirty="0">
                <a:latin typeface="Montserrat" panose="00000500000000000000" pitchFamily="50" charset="0"/>
              </a:rPr>
              <a:t>TL AOSIS &lt;3: manejo médico </a:t>
            </a:r>
          </a:p>
        </p:txBody>
      </p:sp>
      <p:sp>
        <p:nvSpPr>
          <p:cNvPr id="9" name="Rectángulo 8"/>
          <p:cNvSpPr/>
          <p:nvPr/>
        </p:nvSpPr>
        <p:spPr>
          <a:xfrm>
            <a:off x="9415814" y="6254948"/>
            <a:ext cx="1712328" cy="276999"/>
          </a:xfrm>
          <a:prstGeom prst="rect">
            <a:avLst/>
          </a:prstGeom>
        </p:spPr>
        <p:txBody>
          <a:bodyPr wrap="none">
            <a:spAutoFit/>
          </a:bodyPr>
          <a:lstStyle/>
          <a:p>
            <a:r>
              <a:rPr lang="es-CO" sz="1200" b="1" dirty="0">
                <a:solidFill>
                  <a:srgbClr val="152B48"/>
                </a:solidFill>
                <a:latin typeface="Montserrat" panose="00000500000000000000" pitchFamily="50" charset="0"/>
              </a:rPr>
              <a:t>Global </a:t>
            </a:r>
            <a:r>
              <a:rPr lang="es-CO" sz="1200" b="1" dirty="0" err="1">
                <a:solidFill>
                  <a:srgbClr val="152B48"/>
                </a:solidFill>
                <a:latin typeface="Montserrat" panose="00000500000000000000" pitchFamily="50" charset="0"/>
              </a:rPr>
              <a:t>Spine</a:t>
            </a:r>
            <a:r>
              <a:rPr lang="es-CO" sz="1200" b="1" dirty="0">
                <a:solidFill>
                  <a:srgbClr val="152B48"/>
                </a:solidFill>
                <a:latin typeface="Montserrat" panose="00000500000000000000" pitchFamily="50" charset="0"/>
              </a:rPr>
              <a:t> J 2015</a:t>
            </a:r>
            <a:endParaRPr lang="es-CO" sz="3600" b="1" dirty="0">
              <a:solidFill>
                <a:srgbClr val="152B48"/>
              </a:solidFill>
              <a:latin typeface="Montserrat" panose="00000500000000000000" pitchFamily="50" charset="0"/>
            </a:endParaRPr>
          </a:p>
        </p:txBody>
      </p:sp>
      <p:sp>
        <p:nvSpPr>
          <p:cNvPr id="10" name="Rectángulo 9"/>
          <p:cNvSpPr/>
          <p:nvPr/>
        </p:nvSpPr>
        <p:spPr>
          <a:xfrm>
            <a:off x="3160882" y="2357099"/>
            <a:ext cx="5295550" cy="369332"/>
          </a:xfrm>
          <a:prstGeom prst="rect">
            <a:avLst/>
          </a:prstGeom>
          <a:solidFill>
            <a:srgbClr val="152B4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s-CO" b="1" dirty="0">
                <a:solidFill>
                  <a:srgbClr val="FFFFFF"/>
                </a:solidFill>
                <a:latin typeface="Montserrat" panose="00000500000000000000" pitchFamily="50" charset="0"/>
              </a:rPr>
              <a:t>TL AOSIS 4 - 5: individualizar al paciente</a:t>
            </a:r>
            <a:endParaRPr lang="es-CO" b="1" dirty="0">
              <a:latin typeface="Montserrat" panose="00000500000000000000" pitchFamily="50" charset="0"/>
            </a:endParaRPr>
          </a:p>
        </p:txBody>
      </p:sp>
      <p:sp>
        <p:nvSpPr>
          <p:cNvPr id="11" name="Rectángulo 10"/>
          <p:cNvSpPr/>
          <p:nvPr/>
        </p:nvSpPr>
        <p:spPr>
          <a:xfrm>
            <a:off x="3613018" y="3414305"/>
            <a:ext cx="4603985" cy="369332"/>
          </a:xfrm>
          <a:prstGeom prst="rect">
            <a:avLst/>
          </a:prstGeom>
          <a:solidFill>
            <a:srgbClr val="06AEA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s-ES" b="1" dirty="0">
                <a:latin typeface="Montserrat" panose="00000500000000000000" pitchFamily="50" charset="0"/>
              </a:rPr>
              <a:t>TL AOSIS &gt;6: manejo quirúrgico</a:t>
            </a:r>
            <a:endParaRPr lang="es-CO" dirty="0">
              <a:latin typeface="Montserrat" panose="00000500000000000000" pitchFamily="50" charset="0"/>
            </a:endParaRPr>
          </a:p>
        </p:txBody>
      </p:sp>
    </p:spTree>
    <p:extLst>
      <p:ext uri="{BB962C8B-B14F-4D97-AF65-F5344CB8AC3E}">
        <p14:creationId xmlns:p14="http://schemas.microsoft.com/office/powerpoint/2010/main" val="322981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2" name="Rechteck 13">
            <a:extLst>
              <a:ext uri="{FF2B5EF4-FFF2-40B4-BE49-F238E27FC236}">
                <a16:creationId xmlns:a16="http://schemas.microsoft.com/office/drawing/2014/main" id="{0E5EB6E4-8883-4C4A-8610-CD9E74BF5AAB}"/>
              </a:ext>
            </a:extLst>
          </p:cNvPr>
          <p:cNvSpPr/>
          <p:nvPr/>
        </p:nvSpPr>
        <p:spPr>
          <a:xfrm>
            <a:off x="892467" y="1439963"/>
            <a:ext cx="1363107" cy="288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ES">
              <a:latin charset="0" panose="00000500000000000000" pitchFamily="50" typeface="Montserrat"/>
            </a:endParaRPr>
          </a:p>
        </p:txBody>
      </p:sp>
      <p:pic>
        <p:nvPicPr>
          <p:cNvPr id="13" name="Grafik 7">
            <a:extLst>
              <a:ext uri="{FF2B5EF4-FFF2-40B4-BE49-F238E27FC236}">
                <a16:creationId xmlns:a16="http://schemas.microsoft.com/office/drawing/2014/main" id="{F0AD8433-D8DA-43CD-8C6C-C85A52D948DF}"/>
              </a:ext>
            </a:extLst>
          </p:cNvPr>
          <p:cNvPicPr>
            <a:picLocks noChangeAspect="1"/>
          </p:cNvPicPr>
          <p:nvPr/>
        </p:nvPicPr>
        <p:blipFill>
          <a:blip cstate="email" r:embed="rId3">
            <a:extLst>
              <a:ext uri="{28A0092B-C50C-407E-A947-70E740481C1C}">
                <a14:useLocalDpi xmlns:a14="http://schemas.microsoft.com/office/drawing/2010/main"/>
              </a:ext>
            </a:extLst>
          </a:blip>
          <a:stretch>
            <a:fillRect/>
          </a:stretch>
        </p:blipFill>
        <p:spPr>
          <a:xfrm>
            <a:off x="-5455594" y="3902352"/>
            <a:ext cx="4842333" cy="4581128"/>
          </a:xfrm>
          <a:prstGeom prst="rect">
            <a:avLst/>
          </a:prstGeom>
        </p:spPr>
      </p:pic>
      <p:pic>
        <p:nvPicPr>
          <p:cNvPr id="14" name="Grafik 8">
            <a:extLst>
              <a:ext uri="{FF2B5EF4-FFF2-40B4-BE49-F238E27FC236}">
                <a16:creationId xmlns:a16="http://schemas.microsoft.com/office/drawing/2014/main" id="{DDE60F4C-2C80-442B-97B4-B559D08C69F1}"/>
              </a:ext>
            </a:extLst>
          </p:cNvPr>
          <p:cNvPicPr>
            <a:picLocks noChangeAspect="1"/>
          </p:cNvPicPr>
          <p:nvPr/>
        </p:nvPicPr>
        <p:blipFill>
          <a:blip cstate="email" r:embed="rId4">
            <a:extLst>
              <a:ext uri="{28A0092B-C50C-407E-A947-70E740481C1C}">
                <a14:useLocalDpi xmlns:a14="http://schemas.microsoft.com/office/drawing/2010/main"/>
              </a:ext>
            </a:extLst>
          </a:blip>
          <a:stretch>
            <a:fillRect/>
          </a:stretch>
        </p:blipFill>
        <p:spPr>
          <a:xfrm>
            <a:off x="-5581919" y="1351496"/>
            <a:ext cx="5094983" cy="2550856"/>
          </a:xfrm>
          <a:prstGeom prst="rect">
            <a:avLst/>
          </a:prstGeom>
        </p:spPr>
      </p:pic>
      <p:pic>
        <p:nvPicPr>
          <p:cNvPr id="15" name="Grafik 1">
            <a:extLst>
              <a:ext uri="{FF2B5EF4-FFF2-40B4-BE49-F238E27FC236}">
                <a16:creationId xmlns:a16="http://schemas.microsoft.com/office/drawing/2014/main" id="{1BE632F3-4287-4E23-B39E-B97862A7DB4D}"/>
              </a:ext>
            </a:extLst>
          </p:cNvPr>
          <p:cNvPicPr>
            <a:picLocks noChangeAspect="1"/>
          </p:cNvPicPr>
          <p:nvPr/>
        </p:nvPicPr>
        <p:blipFill rotWithShape="1">
          <a:blip cstate="email" r:embed="rId5">
            <a:extLst>
              <a:ext uri="{28A0092B-C50C-407E-A947-70E740481C1C}">
                <a14:useLocalDpi xmlns:a14="http://schemas.microsoft.com/office/drawing/2010/main"/>
              </a:ext>
            </a:extLst>
          </a:blip>
          <a:srcRect b="-4"/>
          <a:stretch/>
        </p:blipFill>
        <p:spPr>
          <a:xfrm>
            <a:off x="1039824" y="707738"/>
            <a:ext cx="4634584" cy="2652438"/>
          </a:xfrm>
          <a:prstGeom prst="rect">
            <a:avLst/>
          </a:prstGeom>
          <a:ln w="28575">
            <a:solidFill>
              <a:schemeClr val="accent1">
                <a:lumMod val="75000"/>
              </a:schemeClr>
            </a:solidFill>
          </a:ln>
        </p:spPr>
      </p:pic>
      <p:sp>
        <p:nvSpPr>
          <p:cNvPr id="16" name="Título 1">
            <a:extLst>
              <a:ext uri="{FF2B5EF4-FFF2-40B4-BE49-F238E27FC236}">
                <a16:creationId xmlns:a16="http://schemas.microsoft.com/office/drawing/2014/main" id="{D5C0DAE5-DC7C-4F20-94C6-C3CBF87CEC71}"/>
              </a:ext>
            </a:extLst>
          </p:cNvPr>
          <p:cNvSpPr txBox="1">
            <a:spLocks/>
          </p:cNvSpPr>
          <p:nvPr/>
        </p:nvSpPr>
        <p:spPr>
          <a:xfrm>
            <a:off x="2044981" y="-36238"/>
            <a:ext cx="8102037" cy="794975"/>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a:r>
              <a:rPr b="1" dirty="0" lang="es-CO" sz="2800">
                <a:solidFill>
                  <a:srgbClr val="06AEAA"/>
                </a:solidFill>
                <a:latin charset="0" panose="00000500000000000000" pitchFamily="50" typeface="Montserrat"/>
              </a:rPr>
              <a:t>Clasificaciones y </a:t>
            </a:r>
            <a:r>
              <a:rPr b="1" dirty="0" i="1" lang="es-CO" sz="2800">
                <a:solidFill>
                  <a:srgbClr val="06AEAA"/>
                </a:solidFill>
                <a:latin charset="0" panose="00000500000000000000" pitchFamily="50" typeface="Montserrat"/>
              </a:rPr>
              <a:t>Fiabilidad</a:t>
            </a:r>
            <a:endParaRPr b="1" dirty="0" lang="es-CO" sz="2800">
              <a:solidFill>
                <a:srgbClr val="06AEAA"/>
              </a:solidFill>
              <a:latin charset="0" panose="00000500000000000000" pitchFamily="50" typeface="Montserrat"/>
            </a:endParaRPr>
          </a:p>
        </p:txBody>
      </p:sp>
      <p:pic>
        <p:nvPicPr>
          <p:cNvPr id="18" name="Grafik 18">
            <a:extLst>
              <a:ext uri="{FF2B5EF4-FFF2-40B4-BE49-F238E27FC236}">
                <a16:creationId xmlns:a16="http://schemas.microsoft.com/office/drawing/2014/main" id="{C97C65F1-FBBC-4C9B-8308-9047B2E15578}"/>
              </a:ext>
            </a:extLst>
          </p:cNvPr>
          <p:cNvPicPr>
            <a:picLocks noChangeAspect="1"/>
          </p:cNvPicPr>
          <p:nvPr/>
        </p:nvPicPr>
        <p:blipFill rotWithShape="1">
          <a:blip cstate="email" r:embed="rId6">
            <a:extLst>
              <a:ext uri="{28A0092B-C50C-407E-A947-70E740481C1C}">
                <a14:useLocalDpi xmlns:a14="http://schemas.microsoft.com/office/drawing/2010/main"/>
              </a:ext>
            </a:extLst>
          </a:blip>
          <a:srcRect/>
          <a:stretch/>
        </p:blipFill>
        <p:spPr>
          <a:xfrm>
            <a:off x="6309854" y="776562"/>
            <a:ext cx="5882146" cy="5800313"/>
          </a:xfrm>
          <a:prstGeom prst="rect">
            <a:avLst/>
          </a:prstGeom>
        </p:spPr>
      </p:pic>
      <p:sp>
        <p:nvSpPr>
          <p:cNvPr id="19" name="Rechteck 21">
            <a:extLst>
              <a:ext uri="{FF2B5EF4-FFF2-40B4-BE49-F238E27FC236}">
                <a16:creationId xmlns:a16="http://schemas.microsoft.com/office/drawing/2014/main" id="{451A3218-05C5-4875-BCB1-1BFCEC019128}"/>
              </a:ext>
            </a:extLst>
          </p:cNvPr>
          <p:cNvSpPr/>
          <p:nvPr/>
        </p:nvSpPr>
        <p:spPr>
          <a:xfrm>
            <a:off x="1718730" y="4000482"/>
            <a:ext cx="3017173" cy="230832"/>
          </a:xfrm>
          <a:prstGeom prst="rect">
            <a:avLst/>
          </a:prstGeom>
        </p:spPr>
        <p:txBody>
          <a:bodyPr wrap="none">
            <a:spAutoFit/>
          </a:bodyPr>
          <a:lstStyle/>
          <a:p>
            <a:r>
              <a:rPr dirty="0" err="1" lang="es-ES" sz="900">
                <a:latin charset="0" panose="00000500000000000000" pitchFamily="50" typeface="Montserrat"/>
                <a:cs charset="0" panose="020B0604020202020204" pitchFamily="34" typeface="Arial"/>
              </a:rPr>
              <a:t>Thoracolumbar</a:t>
            </a:r>
            <a:r>
              <a:rPr dirty="0" lang="es-ES" sz="900">
                <a:latin charset="0" panose="00000500000000000000" pitchFamily="50" typeface="Montserrat"/>
                <a:cs charset="0" panose="020B0604020202020204" pitchFamily="34" typeface="Arial"/>
              </a:rPr>
              <a:t> Fractures. </a:t>
            </a:r>
            <a:r>
              <a:rPr dirty="0" err="1" lang="es-ES" sz="900">
                <a:latin charset="0" panose="00000500000000000000" pitchFamily="50" typeface="Montserrat"/>
                <a:cs charset="0" panose="020B0604020202020204" pitchFamily="34" typeface="Arial"/>
              </a:rPr>
              <a:t>Skeletal</a:t>
            </a:r>
            <a:r>
              <a:rPr dirty="0" lang="es-ES" sz="900">
                <a:latin charset="0" panose="00000500000000000000" pitchFamily="50" typeface="Montserrat"/>
                <a:cs charset="0" panose="020B0604020202020204" pitchFamily="34" typeface="Arial"/>
              </a:rPr>
              <a:t> Trauma (2015).</a:t>
            </a:r>
          </a:p>
        </p:txBody>
      </p:sp>
      <p:sp>
        <p:nvSpPr>
          <p:cNvPr id="20" name="Rectángulo 12">
            <a:extLst>
              <a:ext uri="{FF2B5EF4-FFF2-40B4-BE49-F238E27FC236}">
                <a16:creationId xmlns:a16="http://schemas.microsoft.com/office/drawing/2014/main" id="{35EA9009-A9EC-4F4A-8D0B-6AE75851C7EA}"/>
              </a:ext>
            </a:extLst>
          </p:cNvPr>
          <p:cNvSpPr/>
          <p:nvPr/>
        </p:nvSpPr>
        <p:spPr>
          <a:xfrm>
            <a:off x="516738" y="3470244"/>
            <a:ext cx="5421159" cy="430887"/>
          </a:xfrm>
          <a:prstGeom prst="rect">
            <a:avLst/>
          </a:prstGeom>
          <a:solidFill>
            <a:srgbClr val="152B48"/>
          </a:solidFill>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indent="0" marL="186262">
              <a:lnSpc>
                <a:spcPct val="100000"/>
              </a:lnSpc>
              <a:spcBef>
                <a:spcPts val="800"/>
              </a:spcBef>
              <a:buSzPts val="1400"/>
              <a:buNone/>
            </a:pPr>
            <a:r>
              <a:rPr b="1" dirty="0" i="1" lang="es-CO" sz="1100">
                <a:solidFill>
                  <a:schemeClr val="bg1"/>
                </a:solidFill>
                <a:latin charset="0" panose="00000500000000000000" pitchFamily="50" typeface="Montserrat"/>
              </a:rPr>
              <a:t>k</a:t>
            </a:r>
            <a:r>
              <a:rPr b="1" dirty="0" lang="es-CO" sz="1100">
                <a:solidFill>
                  <a:schemeClr val="bg1"/>
                </a:solidFill>
                <a:latin charset="0" panose="00000500000000000000" pitchFamily="50" typeface="Montserrat"/>
              </a:rPr>
              <a:t>  de Cohen= </a:t>
            </a:r>
            <a:r>
              <a:rPr dirty="0" lang="es-CO" sz="1100">
                <a:solidFill>
                  <a:schemeClr val="bg1"/>
                </a:solidFill>
                <a:latin charset="0" panose="00000500000000000000" pitchFamily="50" typeface="Montserrat"/>
              </a:rPr>
              <a:t>instrumento estadístico para evaluar la concordancia (</a:t>
            </a:r>
            <a:r>
              <a:rPr dirty="0" err="1" lang="es-CO" sz="1100">
                <a:solidFill>
                  <a:schemeClr val="bg1"/>
                </a:solidFill>
                <a:latin charset="0" panose="00000500000000000000" pitchFamily="50" typeface="Montserrat"/>
              </a:rPr>
              <a:t>intra-interobservador</a:t>
            </a:r>
            <a:r>
              <a:rPr dirty="0" lang="es-CO" sz="1100">
                <a:solidFill>
                  <a:schemeClr val="bg1"/>
                </a:solidFill>
                <a:latin charset="0" panose="00000500000000000000" pitchFamily="50" typeface="Montserrat"/>
              </a:rPr>
              <a:t>).</a:t>
            </a:r>
            <a:endParaRPr dirty="0" i="1" lang="es-CO" sz="1100">
              <a:solidFill>
                <a:schemeClr val="bg1"/>
              </a:solidFill>
              <a:latin charset="0" panose="00000500000000000000" pitchFamily="50" typeface="Montserrat"/>
            </a:endParaRPr>
          </a:p>
        </p:txBody>
      </p:sp>
      <p:sp>
        <p:nvSpPr>
          <p:cNvPr id="21" name="Rectángulo 5">
            <a:extLst>
              <a:ext uri="{FF2B5EF4-FFF2-40B4-BE49-F238E27FC236}">
                <a16:creationId xmlns:a16="http://schemas.microsoft.com/office/drawing/2014/main" id="{014759D6-E942-42A8-A601-0E1BE85D037A}"/>
              </a:ext>
            </a:extLst>
          </p:cNvPr>
          <p:cNvSpPr/>
          <p:nvPr/>
        </p:nvSpPr>
        <p:spPr>
          <a:xfrm>
            <a:off x="9646695" y="5068089"/>
            <a:ext cx="658649" cy="6959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sz="1400">
              <a:latin charset="0" panose="00000500000000000000" pitchFamily="50" typeface="Montserrat"/>
            </a:endParaRPr>
          </a:p>
        </p:txBody>
      </p:sp>
      <p:sp>
        <p:nvSpPr>
          <p:cNvPr id="22" name="Rectángulo 6">
            <a:extLst>
              <a:ext uri="{FF2B5EF4-FFF2-40B4-BE49-F238E27FC236}">
                <a16:creationId xmlns:a16="http://schemas.microsoft.com/office/drawing/2014/main" id="{02F1A3AF-A33D-4FF2-839D-A3242E62EFAA}"/>
              </a:ext>
            </a:extLst>
          </p:cNvPr>
          <p:cNvSpPr/>
          <p:nvPr/>
        </p:nvSpPr>
        <p:spPr>
          <a:xfrm>
            <a:off x="9646695" y="3918342"/>
            <a:ext cx="1100666" cy="8805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s-CO" sz="1400">
              <a:latin charset="0" panose="00000500000000000000" pitchFamily="50" typeface="Montserrat"/>
            </a:endParaRPr>
          </a:p>
        </p:txBody>
      </p:sp>
    </p:spTree>
    <p:extLst>
      <p:ext uri="{BB962C8B-B14F-4D97-AF65-F5344CB8AC3E}">
        <p14:creationId xmlns:p14="http://schemas.microsoft.com/office/powerpoint/2010/main" val="1550499977"/>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500" fill="hold" id="7"/>
                                        <p:tgtEl>
                                          <p:spTgt spid="15"/>
                                        </p:tgtEl>
                                        <p:attrNameLst>
                                          <p:attrName>ppt_x</p:attrName>
                                        </p:attrNameLst>
                                      </p:cBhvr>
                                      <p:tavLst>
                                        <p:tav tm="0">
                                          <p:val>
                                            <p:strVal val="#ppt_x"/>
                                          </p:val>
                                        </p:tav>
                                        <p:tav tm="100000">
                                          <p:val>
                                            <p:strVal val="#ppt_x"/>
                                          </p:val>
                                        </p:tav>
                                      </p:tavLst>
                                    </p:anim>
                                    <p:anim calcmode="lin" valueType="num">
                                      <p:cBhvr additive="base">
                                        <p:cTn dur="500" fill="hold" id="8"/>
                                        <p:tgtEl>
                                          <p:spTgt spid="15"/>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20"/>
                                        </p:tgtEl>
                                        <p:attrNameLst>
                                          <p:attrName>style.visibility</p:attrName>
                                        </p:attrNameLst>
                                      </p:cBhvr>
                                      <p:to>
                                        <p:strVal val="visible"/>
                                      </p:to>
                                    </p:set>
                                    <p:anim calcmode="lin" valueType="num">
                                      <p:cBhvr additive="base">
                                        <p:cTn dur="500" fill="hold" id="11"/>
                                        <p:tgtEl>
                                          <p:spTgt spid="20"/>
                                        </p:tgtEl>
                                        <p:attrNameLst>
                                          <p:attrName>ppt_x</p:attrName>
                                        </p:attrNameLst>
                                      </p:cBhvr>
                                      <p:tavLst>
                                        <p:tav tm="0">
                                          <p:val>
                                            <p:strVal val="#ppt_x"/>
                                          </p:val>
                                        </p:tav>
                                        <p:tav tm="100000">
                                          <p:val>
                                            <p:strVal val="#ppt_x"/>
                                          </p:val>
                                        </p:tav>
                                      </p:tavLst>
                                    </p:anim>
                                    <p:anim calcmode="lin" valueType="num">
                                      <p:cBhvr additive="base">
                                        <p:cTn dur="500" fill="hold" id="12"/>
                                        <p:tgtEl>
                                          <p:spTgt spid="20"/>
                                        </p:tgtEl>
                                        <p:attrNameLst>
                                          <p:attrName>ppt_y</p:attrName>
                                        </p:attrNameLst>
                                      </p:cBhvr>
                                      <p:tavLst>
                                        <p:tav tm="0">
                                          <p:val>
                                            <p:strVal val="1+#ppt_h/2"/>
                                          </p:val>
                                        </p:tav>
                                        <p:tav tm="100000">
                                          <p:val>
                                            <p:strVal val="#ppt_y"/>
                                          </p:val>
                                        </p:tav>
                                      </p:tavLst>
                                    </p:anim>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2" presetSubtype="4">
                                  <p:stCondLst>
                                    <p:cond delay="0"/>
                                  </p:stCondLst>
                                  <p:childTnLst>
                                    <p:set>
                                      <p:cBhvr>
                                        <p:cTn dur="1" fill="hold" id="16">
                                          <p:stCondLst>
                                            <p:cond delay="0"/>
                                          </p:stCondLst>
                                        </p:cTn>
                                        <p:tgtEl>
                                          <p:spTgt spid="18"/>
                                        </p:tgtEl>
                                        <p:attrNameLst>
                                          <p:attrName>style.visibility</p:attrName>
                                        </p:attrNameLst>
                                      </p:cBhvr>
                                      <p:to>
                                        <p:strVal val="visible"/>
                                      </p:to>
                                    </p:set>
                                    <p:anim calcmode="lin" valueType="num">
                                      <p:cBhvr additive="base">
                                        <p:cTn dur="500" fill="hold" id="17"/>
                                        <p:tgtEl>
                                          <p:spTgt spid="18"/>
                                        </p:tgtEl>
                                        <p:attrNameLst>
                                          <p:attrName>ppt_x</p:attrName>
                                        </p:attrNameLst>
                                      </p:cBhvr>
                                      <p:tavLst>
                                        <p:tav tm="0">
                                          <p:val>
                                            <p:strVal val="#ppt_x"/>
                                          </p:val>
                                        </p:tav>
                                        <p:tav tm="100000">
                                          <p:val>
                                            <p:strVal val="#ppt_x"/>
                                          </p:val>
                                        </p:tav>
                                      </p:tavLst>
                                    </p:anim>
                                    <p:anim calcmode="lin" valueType="num">
                                      <p:cBhvr additive="base">
                                        <p:cTn dur="500" fill="hold" id="18"/>
                                        <p:tgtEl>
                                          <p:spTgt spid="18"/>
                                        </p:tgtEl>
                                        <p:attrNameLst>
                                          <p:attrName>ppt_y</p:attrName>
                                        </p:attrNameLst>
                                      </p:cBhvr>
                                      <p:tavLst>
                                        <p:tav tm="0">
                                          <p:val>
                                            <p:strVal val="1+#ppt_h/2"/>
                                          </p:val>
                                        </p:tav>
                                        <p:tav tm="100000">
                                          <p:val>
                                            <p:strVal val="#ppt_y"/>
                                          </p:val>
                                        </p:tav>
                                      </p:tavLst>
                                    </p:anim>
                                  </p:childTnLst>
                                </p:cTn>
                              </p:par>
                            </p:childTnLst>
                          </p:cTn>
                        </p:par>
                      </p:childTnLst>
                    </p:cTn>
                  </p:par>
                  <p:par>
                    <p:cTn fill="hold" id="19">
                      <p:stCondLst>
                        <p:cond delay="indefinite"/>
                      </p:stCondLst>
                      <p:childTnLst>
                        <p:par>
                          <p:cTn fill="hold" id="20">
                            <p:stCondLst>
                              <p:cond delay="0"/>
                            </p:stCondLst>
                            <p:childTnLst>
                              <p:par>
                                <p:cTn fill="hold" grpId="0" id="21" nodeType="clickEffect" presetClass="entr" presetID="2" presetSubtype="4">
                                  <p:stCondLst>
                                    <p:cond delay="0"/>
                                  </p:stCondLst>
                                  <p:childTnLst>
                                    <p:set>
                                      <p:cBhvr>
                                        <p:cTn dur="1" fill="hold" id="22">
                                          <p:stCondLst>
                                            <p:cond delay="0"/>
                                          </p:stCondLst>
                                        </p:cTn>
                                        <p:tgtEl>
                                          <p:spTgt spid="22"/>
                                        </p:tgtEl>
                                        <p:attrNameLst>
                                          <p:attrName>style.visibility</p:attrName>
                                        </p:attrNameLst>
                                      </p:cBhvr>
                                      <p:to>
                                        <p:strVal val="visible"/>
                                      </p:to>
                                    </p:set>
                                    <p:anim calcmode="lin" valueType="num">
                                      <p:cBhvr additive="base">
                                        <p:cTn dur="500" fill="hold" id="23"/>
                                        <p:tgtEl>
                                          <p:spTgt spid="22"/>
                                        </p:tgtEl>
                                        <p:attrNameLst>
                                          <p:attrName>ppt_x</p:attrName>
                                        </p:attrNameLst>
                                      </p:cBhvr>
                                      <p:tavLst>
                                        <p:tav tm="0">
                                          <p:val>
                                            <p:strVal val="#ppt_x"/>
                                          </p:val>
                                        </p:tav>
                                        <p:tav tm="100000">
                                          <p:val>
                                            <p:strVal val="#ppt_x"/>
                                          </p:val>
                                        </p:tav>
                                      </p:tavLst>
                                    </p:anim>
                                    <p:anim calcmode="lin" valueType="num">
                                      <p:cBhvr additive="base">
                                        <p:cTn dur="500" fill="hold" id="24"/>
                                        <p:tgtEl>
                                          <p:spTgt spid="22"/>
                                        </p:tgtEl>
                                        <p:attrNameLst>
                                          <p:attrName>ppt_y</p:attrName>
                                        </p:attrNameLst>
                                      </p:cBhvr>
                                      <p:tavLst>
                                        <p:tav tm="0">
                                          <p:val>
                                            <p:strVal val="1+#ppt_h/2"/>
                                          </p:val>
                                        </p:tav>
                                        <p:tav tm="100000">
                                          <p:val>
                                            <p:strVal val="#ppt_y"/>
                                          </p:val>
                                        </p:tav>
                                      </p:tavLst>
                                    </p:anim>
                                  </p:childTnLst>
                                </p:cTn>
                              </p:par>
                            </p:childTnLst>
                          </p:cTn>
                        </p:par>
                      </p:childTnLst>
                    </p:cTn>
                  </p:par>
                  <p:par>
                    <p:cTn fill="hold" id="25">
                      <p:stCondLst>
                        <p:cond delay="indefinite"/>
                      </p:stCondLst>
                      <p:childTnLst>
                        <p:par>
                          <p:cTn fill="hold" id="26">
                            <p:stCondLst>
                              <p:cond delay="0"/>
                            </p:stCondLst>
                            <p:childTnLst>
                              <p:par>
                                <p:cTn fill="hold" grpId="0" id="27" nodeType="clickEffect" presetClass="entr" presetID="2" presetSubtype="4">
                                  <p:stCondLst>
                                    <p:cond delay="0"/>
                                  </p:stCondLst>
                                  <p:childTnLst>
                                    <p:set>
                                      <p:cBhvr>
                                        <p:cTn dur="1" fill="hold" id="28">
                                          <p:stCondLst>
                                            <p:cond delay="0"/>
                                          </p:stCondLst>
                                        </p:cTn>
                                        <p:tgtEl>
                                          <p:spTgt spid="21"/>
                                        </p:tgtEl>
                                        <p:attrNameLst>
                                          <p:attrName>style.visibility</p:attrName>
                                        </p:attrNameLst>
                                      </p:cBhvr>
                                      <p:to>
                                        <p:strVal val="visible"/>
                                      </p:to>
                                    </p:set>
                                    <p:anim calcmode="lin" valueType="num">
                                      <p:cBhvr additive="base">
                                        <p:cTn dur="500" fill="hold" id="29"/>
                                        <p:tgtEl>
                                          <p:spTgt spid="21"/>
                                        </p:tgtEl>
                                        <p:attrNameLst>
                                          <p:attrName>ppt_x</p:attrName>
                                        </p:attrNameLst>
                                      </p:cBhvr>
                                      <p:tavLst>
                                        <p:tav tm="0">
                                          <p:val>
                                            <p:strVal val="#ppt_x"/>
                                          </p:val>
                                        </p:tav>
                                        <p:tav tm="100000">
                                          <p:val>
                                            <p:strVal val="#ppt_x"/>
                                          </p:val>
                                        </p:tav>
                                      </p:tavLst>
                                    </p:anim>
                                    <p:anim calcmode="lin" valueType="num">
                                      <p:cBhvr additive="base">
                                        <p:cTn dur="500" fill="hold" id="30"/>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20"/>
      <p:bldP animBg="1" grpId="0" spid="21"/>
      <p:bldP animBg="1" grpId="0" spid="2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33901" y="727526"/>
            <a:ext cx="7379560" cy="4098136"/>
          </a:xfrm>
          <a:prstGeom prst="rect">
            <a:avLst/>
          </a:prstGeom>
        </p:spPr>
      </p:pic>
      <p:sp>
        <p:nvSpPr>
          <p:cNvPr id="3" name="Rectángulo 2"/>
          <p:cNvSpPr/>
          <p:nvPr/>
        </p:nvSpPr>
        <p:spPr>
          <a:xfrm>
            <a:off x="5243716" y="5053256"/>
            <a:ext cx="5949997" cy="1077218"/>
          </a:xfrm>
          <a:prstGeom prst="rect">
            <a:avLst/>
          </a:prstGeom>
          <a:solidFill>
            <a:srgbClr val="152B48"/>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342900" indent="-342900">
              <a:buFont typeface="Wingdings" panose="05000000000000000000" pitchFamily="2" charset="2"/>
              <a:buChar char="ü"/>
            </a:pPr>
            <a:r>
              <a:rPr lang="es-CO" sz="1600" dirty="0">
                <a:solidFill>
                  <a:schemeClr val="bg1"/>
                </a:solidFill>
                <a:latin typeface="Montserrat" panose="00000500000000000000" pitchFamily="50" charset="0"/>
              </a:rPr>
              <a:t>MM1: trastorno en la alineación fisiológica de la CV.</a:t>
            </a:r>
          </a:p>
          <a:p>
            <a:pPr marL="342900" indent="-342900">
              <a:buFont typeface="Wingdings" panose="05000000000000000000" pitchFamily="2" charset="2"/>
              <a:buChar char="ü"/>
            </a:pPr>
            <a:r>
              <a:rPr lang="es-ES" sz="1600" dirty="0">
                <a:solidFill>
                  <a:schemeClr val="bg1"/>
                </a:solidFill>
                <a:latin typeface="Montserrat" panose="00000500000000000000" pitchFamily="50" charset="0"/>
              </a:rPr>
              <a:t>MM 2: conminución del cuerpo vertebral.</a:t>
            </a:r>
          </a:p>
          <a:p>
            <a:pPr marL="342900" indent="-342900">
              <a:buFont typeface="Wingdings" panose="05000000000000000000" pitchFamily="2" charset="2"/>
              <a:buChar char="ü"/>
            </a:pPr>
            <a:r>
              <a:rPr lang="es-ES" sz="1600" dirty="0">
                <a:solidFill>
                  <a:schemeClr val="bg1"/>
                </a:solidFill>
                <a:latin typeface="Montserrat" panose="00000500000000000000" pitchFamily="50" charset="0"/>
              </a:rPr>
              <a:t>MM 3: estenosis del canal espinal.</a:t>
            </a:r>
          </a:p>
          <a:p>
            <a:pPr marL="342900" indent="-342900">
              <a:buFont typeface="Wingdings" panose="05000000000000000000" pitchFamily="2" charset="2"/>
              <a:buChar char="ü"/>
            </a:pPr>
            <a:r>
              <a:rPr lang="es-ES" sz="1600" dirty="0">
                <a:solidFill>
                  <a:schemeClr val="bg1"/>
                </a:solidFill>
                <a:latin typeface="Montserrat" panose="00000500000000000000" pitchFamily="50" charset="0"/>
              </a:rPr>
              <a:t>MM 4: lesión del disco intervertebral.</a:t>
            </a:r>
          </a:p>
        </p:txBody>
      </p:sp>
      <p:sp>
        <p:nvSpPr>
          <p:cNvPr id="8" name="Rectángulo 7"/>
          <p:cNvSpPr/>
          <p:nvPr/>
        </p:nvSpPr>
        <p:spPr>
          <a:xfrm>
            <a:off x="4533901" y="2794337"/>
            <a:ext cx="6988628" cy="2031325"/>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285750" indent="-285750">
              <a:buFont typeface="Wingdings" panose="05000000000000000000" pitchFamily="2" charset="2"/>
              <a:buChar char="v"/>
            </a:pPr>
            <a:r>
              <a:rPr lang="es-ES" sz="1400" dirty="0">
                <a:solidFill>
                  <a:schemeClr val="bg1"/>
                </a:solidFill>
                <a:latin typeface="Montserrat" panose="00000500000000000000" pitchFamily="50" charset="0"/>
              </a:rPr>
              <a:t>Los estudios existentes con el más alto nivel de evidencia, no dan una recomendación clara sobre el tratamiento (quirúrgico vs conservador) o con respecto al tipo abordaje </a:t>
            </a:r>
            <a:r>
              <a:rPr lang="es-ES" sz="1400" dirty="0" err="1">
                <a:solidFill>
                  <a:schemeClr val="bg1"/>
                </a:solidFill>
                <a:latin typeface="Montserrat" panose="00000500000000000000" pitchFamily="50" charset="0"/>
              </a:rPr>
              <a:t>Qx</a:t>
            </a:r>
            <a:r>
              <a:rPr lang="es-ES" sz="1400" dirty="0">
                <a:solidFill>
                  <a:schemeClr val="bg1"/>
                </a:solidFill>
                <a:latin typeface="Montserrat" panose="00000500000000000000" pitchFamily="50" charset="0"/>
              </a:rPr>
              <a:t> (posterior vs anterior vs combinado).</a:t>
            </a:r>
          </a:p>
          <a:p>
            <a:pPr marL="285750" indent="-285750">
              <a:buFont typeface="Wingdings" panose="05000000000000000000" pitchFamily="2" charset="2"/>
              <a:buChar char="v"/>
            </a:pPr>
            <a:endParaRPr lang="es-ES" sz="1400" dirty="0">
              <a:solidFill>
                <a:schemeClr val="bg1"/>
              </a:solidFill>
              <a:latin typeface="Montserrat" panose="00000500000000000000" pitchFamily="50" charset="0"/>
            </a:endParaRPr>
          </a:p>
          <a:p>
            <a:pPr marL="285750" indent="-285750">
              <a:buFont typeface="Wingdings" panose="05000000000000000000" pitchFamily="2" charset="2"/>
              <a:buChar char="v"/>
            </a:pPr>
            <a:r>
              <a:rPr lang="es-ES" sz="1400" dirty="0">
                <a:solidFill>
                  <a:schemeClr val="bg1"/>
                </a:solidFill>
                <a:latin typeface="Montserrat" panose="00000500000000000000" pitchFamily="50" charset="0"/>
              </a:rPr>
              <a:t>Las propuestas de manejo se basan principalmente en experiencia clínica con bajo nivel de evidencia.</a:t>
            </a:r>
          </a:p>
          <a:p>
            <a:pPr marL="285750" indent="-285750">
              <a:buFont typeface="Wingdings" panose="05000000000000000000" pitchFamily="2" charset="2"/>
              <a:buChar char="v"/>
            </a:pPr>
            <a:endParaRPr lang="es-ES" sz="1400" dirty="0">
              <a:solidFill>
                <a:schemeClr val="bg1"/>
              </a:solidFill>
              <a:latin typeface="Montserrat" panose="00000500000000000000" pitchFamily="50" charset="0"/>
            </a:endParaRPr>
          </a:p>
          <a:p>
            <a:pPr marL="285750" indent="-285750">
              <a:buFont typeface="Wingdings" panose="05000000000000000000" pitchFamily="2" charset="2"/>
              <a:buChar char="v"/>
            </a:pPr>
            <a:r>
              <a:rPr lang="es-ES" sz="1400" dirty="0">
                <a:solidFill>
                  <a:schemeClr val="bg1"/>
                </a:solidFill>
                <a:latin typeface="Montserrat" panose="00000500000000000000" pitchFamily="50" charset="0"/>
              </a:rPr>
              <a:t>Las recomendaciones terapéuticas en este artículo han demostrado ser útiles para la práctica diaria en varios centros de trauma.</a:t>
            </a:r>
            <a:endParaRPr lang="es-CO" sz="1400"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210522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1021" y="1613000"/>
            <a:ext cx="5928853" cy="1954381"/>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s-CO" sz="1100" b="1" dirty="0">
                <a:solidFill>
                  <a:schemeClr val="bg1"/>
                </a:solidFill>
                <a:latin typeface="Montserrat" panose="00000500000000000000" pitchFamily="50" charset="0"/>
              </a:rPr>
              <a:t>MM1: trastorno en la alineación fisiológica de la CV</a:t>
            </a:r>
          </a:p>
          <a:p>
            <a:pPr marL="742950" lvl="1" indent="-285750">
              <a:buFont typeface="Arial" panose="020B0604020202020204" pitchFamily="34" charset="0"/>
              <a:buChar char="•"/>
            </a:pPr>
            <a:endParaRPr lang="es-CO" sz="1100" b="1" dirty="0">
              <a:solidFill>
                <a:schemeClr val="bg1"/>
              </a:solidFill>
              <a:latin typeface="Montserrat" panose="00000500000000000000" pitchFamily="50" charset="0"/>
            </a:endParaRPr>
          </a:p>
          <a:p>
            <a:pPr marL="742950" lvl="1" indent="-285750">
              <a:buFont typeface="Arial" panose="020B0604020202020204" pitchFamily="34" charset="0"/>
              <a:buChar char="•"/>
            </a:pPr>
            <a:r>
              <a:rPr lang="es-CO" sz="1100" b="1" dirty="0">
                <a:solidFill>
                  <a:schemeClr val="bg1"/>
                </a:solidFill>
                <a:latin typeface="Montserrat" panose="00000500000000000000" pitchFamily="50" charset="0"/>
              </a:rPr>
              <a:t>Ángulo del plato terminal </a:t>
            </a:r>
            <a:r>
              <a:rPr lang="es-CO" sz="1100" b="1" dirty="0" err="1">
                <a:solidFill>
                  <a:schemeClr val="bg1"/>
                </a:solidFill>
                <a:latin typeface="Montserrat" panose="00000500000000000000" pitchFamily="50" charset="0"/>
              </a:rPr>
              <a:t>bisegmentario</a:t>
            </a:r>
            <a:r>
              <a:rPr lang="es-CO" sz="1100" b="1" dirty="0">
                <a:solidFill>
                  <a:schemeClr val="bg1"/>
                </a:solidFill>
                <a:latin typeface="Montserrat" panose="00000500000000000000" pitchFamily="50" charset="0"/>
              </a:rPr>
              <a:t> y </a:t>
            </a:r>
            <a:r>
              <a:rPr lang="es-CO" sz="1100" b="1" dirty="0" err="1">
                <a:solidFill>
                  <a:schemeClr val="bg1"/>
                </a:solidFill>
                <a:latin typeface="Montserrat" panose="00000500000000000000" pitchFamily="50" charset="0"/>
              </a:rPr>
              <a:t>monosegmentario</a:t>
            </a:r>
            <a:r>
              <a:rPr lang="es-CO" sz="1100" b="1" dirty="0">
                <a:solidFill>
                  <a:schemeClr val="bg1"/>
                </a:solidFill>
                <a:latin typeface="Montserrat" panose="00000500000000000000" pitchFamily="50" charset="0"/>
              </a:rPr>
              <a:t>: ángulo de Cobb.</a:t>
            </a:r>
          </a:p>
          <a:p>
            <a:pPr marL="742950" lvl="1" indent="-285750">
              <a:buFont typeface="Arial" panose="020B0604020202020204" pitchFamily="34" charset="0"/>
              <a:buChar char="•"/>
            </a:pPr>
            <a:endParaRPr lang="es-CO" sz="1100" b="1" dirty="0">
              <a:solidFill>
                <a:schemeClr val="bg1"/>
              </a:solidFill>
              <a:latin typeface="Montserrat" panose="00000500000000000000" pitchFamily="50" charset="0"/>
            </a:endParaRPr>
          </a:p>
          <a:p>
            <a:pPr marL="742950" lvl="1" indent="-285750">
              <a:buFont typeface="Arial" panose="020B0604020202020204" pitchFamily="34" charset="0"/>
              <a:buChar char="•"/>
            </a:pPr>
            <a:r>
              <a:rPr lang="es-CO" sz="1100" b="1" dirty="0" err="1">
                <a:solidFill>
                  <a:schemeClr val="bg1"/>
                </a:solidFill>
                <a:latin typeface="Montserrat" panose="00000500000000000000" pitchFamily="50" charset="0"/>
              </a:rPr>
              <a:t>Monosegmentario</a:t>
            </a:r>
            <a:r>
              <a:rPr lang="es-CO" sz="1100" b="1" dirty="0">
                <a:solidFill>
                  <a:schemeClr val="bg1"/>
                </a:solidFill>
                <a:latin typeface="Montserrat" panose="00000500000000000000" pitchFamily="50" charset="0"/>
              </a:rPr>
              <a:t>: no en </a:t>
            </a:r>
            <a:r>
              <a:rPr lang="es-CO" sz="1100" b="1" dirty="0" err="1">
                <a:solidFill>
                  <a:schemeClr val="bg1"/>
                </a:solidFill>
                <a:latin typeface="Montserrat" panose="00000500000000000000" pitchFamily="50" charset="0"/>
              </a:rPr>
              <a:t>Fx</a:t>
            </a:r>
            <a:r>
              <a:rPr lang="es-CO" sz="1100" b="1" dirty="0">
                <a:solidFill>
                  <a:schemeClr val="bg1"/>
                </a:solidFill>
                <a:latin typeface="Montserrat" panose="00000500000000000000" pitchFamily="50" charset="0"/>
              </a:rPr>
              <a:t> por estallido completo.</a:t>
            </a:r>
          </a:p>
          <a:p>
            <a:pPr marL="742950" lvl="1" indent="-285750">
              <a:buFont typeface="Arial" panose="020B0604020202020204" pitchFamily="34" charset="0"/>
              <a:buChar char="•"/>
            </a:pPr>
            <a:endParaRPr lang="es-CO" sz="1100" b="1" dirty="0">
              <a:solidFill>
                <a:schemeClr val="bg1"/>
              </a:solidFill>
              <a:latin typeface="Montserrat" panose="00000500000000000000" pitchFamily="50" charset="0"/>
            </a:endParaRPr>
          </a:p>
          <a:p>
            <a:pPr marL="742950" lvl="1" indent="-285750">
              <a:buFont typeface="Arial" panose="020B0604020202020204" pitchFamily="34" charset="0"/>
              <a:buChar char="•"/>
            </a:pPr>
            <a:r>
              <a:rPr lang="es-CO" sz="1100" b="1" dirty="0" err="1">
                <a:solidFill>
                  <a:schemeClr val="bg1"/>
                </a:solidFill>
                <a:latin typeface="Montserrat" panose="00000500000000000000" pitchFamily="50" charset="0"/>
              </a:rPr>
              <a:t>Rx</a:t>
            </a:r>
            <a:r>
              <a:rPr lang="es-CO" sz="1100" b="1" dirty="0">
                <a:solidFill>
                  <a:schemeClr val="bg1"/>
                </a:solidFill>
                <a:latin typeface="Montserrat" panose="00000500000000000000" pitchFamily="50" charset="0"/>
              </a:rPr>
              <a:t> de Pie AP y lateral (principal/).</a:t>
            </a:r>
          </a:p>
          <a:p>
            <a:pPr marL="742950" lvl="1" indent="-285750">
              <a:buFont typeface="Arial" panose="020B0604020202020204" pitchFamily="34" charset="0"/>
              <a:buChar char="•"/>
            </a:pPr>
            <a:endParaRPr lang="es-CO" sz="1100" b="1" dirty="0">
              <a:solidFill>
                <a:schemeClr val="bg1"/>
              </a:solidFill>
              <a:latin typeface="Montserrat" panose="00000500000000000000" pitchFamily="50" charset="0"/>
            </a:endParaRPr>
          </a:p>
          <a:p>
            <a:pPr marL="742950" lvl="1" indent="-285750">
              <a:buFont typeface="Arial" panose="020B0604020202020204" pitchFamily="34" charset="0"/>
              <a:buChar char="•"/>
            </a:pPr>
            <a:r>
              <a:rPr lang="es-CO" sz="1100" b="1" dirty="0">
                <a:solidFill>
                  <a:schemeClr val="bg1"/>
                </a:solidFill>
                <a:latin typeface="Montserrat" panose="00000500000000000000" pitchFamily="50" charset="0"/>
              </a:rPr>
              <a:t>Deformidad en el plano sagital: &gt;15.</a:t>
            </a:r>
          </a:p>
          <a:p>
            <a:pPr marL="742950" lvl="1" indent="-285750">
              <a:buFont typeface="Arial" panose="020B0604020202020204" pitchFamily="34" charset="0"/>
              <a:buChar char="•"/>
            </a:pPr>
            <a:endParaRPr lang="es-CO" sz="1100" b="1" dirty="0">
              <a:solidFill>
                <a:schemeClr val="bg1"/>
              </a:solidFill>
              <a:latin typeface="Montserrat" panose="00000500000000000000" pitchFamily="50" charset="0"/>
            </a:endParaRPr>
          </a:p>
          <a:p>
            <a:pPr marL="742950" lvl="1" indent="-285750">
              <a:buFont typeface="Arial" panose="020B0604020202020204" pitchFamily="34" charset="0"/>
              <a:buChar char="•"/>
            </a:pPr>
            <a:r>
              <a:rPr lang="es-CO" sz="1100" b="1" dirty="0">
                <a:solidFill>
                  <a:schemeClr val="bg1"/>
                </a:solidFill>
                <a:latin typeface="Montserrat" panose="00000500000000000000" pitchFamily="50" charset="0"/>
              </a:rPr>
              <a:t>Deformidad en el plano coronal: &gt;10.</a:t>
            </a:r>
          </a:p>
        </p:txBody>
      </p:sp>
      <p:pic>
        <p:nvPicPr>
          <p:cNvPr id="3" name="Imagen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81591" y="1067285"/>
            <a:ext cx="4991102" cy="5097296"/>
          </a:xfrm>
          <a:prstGeom prst="rect">
            <a:avLst/>
          </a:prstGeom>
        </p:spPr>
      </p:pic>
      <p:pic>
        <p:nvPicPr>
          <p:cNvPr id="5" name="Imagen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23016" y="1120874"/>
            <a:ext cx="4949677" cy="5061186"/>
          </a:xfrm>
          <a:prstGeom prst="rect">
            <a:avLst/>
          </a:prstGeom>
        </p:spPr>
      </p:pic>
      <p:pic>
        <p:nvPicPr>
          <p:cNvPr id="6" name="Imagen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64440" y="1108506"/>
            <a:ext cx="4949678" cy="5085921"/>
          </a:xfrm>
          <a:prstGeom prst="rect">
            <a:avLst/>
          </a:prstGeom>
        </p:spPr>
      </p:pic>
      <p:sp>
        <p:nvSpPr>
          <p:cNvPr id="10" name="Título 1"/>
          <p:cNvSpPr txBox="1">
            <a:spLocks/>
          </p:cNvSpPr>
          <p:nvPr/>
        </p:nvSpPr>
        <p:spPr>
          <a:xfrm>
            <a:off x="529303" y="35963"/>
            <a:ext cx="11559143" cy="7949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800" b="1" dirty="0">
                <a:solidFill>
                  <a:srgbClr val="06AEAA"/>
                </a:solidFill>
                <a:latin typeface="Montserrat" panose="00000500000000000000" pitchFamily="50" charset="0"/>
              </a:rPr>
              <a:t>MM1: trastorno en la alineación fisiológica del CV</a:t>
            </a:r>
          </a:p>
        </p:txBody>
      </p:sp>
      <p:pic>
        <p:nvPicPr>
          <p:cNvPr id="11" name="Imagen 1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217402" y="540155"/>
            <a:ext cx="2876090" cy="742949"/>
          </a:xfrm>
          <a:prstGeom prst="rect">
            <a:avLst/>
          </a:prstGeom>
        </p:spPr>
      </p:pic>
      <p:sp>
        <p:nvSpPr>
          <p:cNvPr id="12" name="Rectángulo 11"/>
          <p:cNvSpPr/>
          <p:nvPr/>
        </p:nvSpPr>
        <p:spPr>
          <a:xfrm>
            <a:off x="1858886" y="1283104"/>
            <a:ext cx="4082939" cy="261610"/>
          </a:xfrm>
          <a:prstGeom prst="rect">
            <a:avLst/>
          </a:prstGeom>
        </p:spPr>
        <p:txBody>
          <a:bodyPr wrap="square">
            <a:spAutoFit/>
          </a:bodyPr>
          <a:lstStyle/>
          <a:p>
            <a:r>
              <a:rPr lang="es-CO" sz="1050" b="1" dirty="0">
                <a:solidFill>
                  <a:srgbClr val="002060"/>
                </a:solidFill>
                <a:latin typeface="Montserrat" panose="00000500000000000000" pitchFamily="50" charset="0"/>
              </a:rPr>
              <a:t>Global </a:t>
            </a:r>
            <a:r>
              <a:rPr lang="es-CO" sz="1050" b="1" dirty="0" err="1">
                <a:solidFill>
                  <a:srgbClr val="002060"/>
                </a:solidFill>
                <a:latin typeface="Montserrat" panose="00000500000000000000" pitchFamily="50" charset="0"/>
              </a:rPr>
              <a:t>Spine</a:t>
            </a:r>
            <a:r>
              <a:rPr lang="es-CO" sz="1050" b="1" dirty="0">
                <a:solidFill>
                  <a:srgbClr val="002060"/>
                </a:solidFill>
                <a:latin typeface="Montserrat" panose="00000500000000000000" pitchFamily="50" charset="0"/>
              </a:rPr>
              <a:t> </a:t>
            </a:r>
            <a:r>
              <a:rPr lang="es-CO" sz="1050" b="1" dirty="0" err="1">
                <a:solidFill>
                  <a:srgbClr val="002060"/>
                </a:solidFill>
                <a:latin typeface="Montserrat" panose="00000500000000000000" pitchFamily="50" charset="0"/>
              </a:rPr>
              <a:t>Journal</a:t>
            </a:r>
            <a:r>
              <a:rPr lang="es-CO" sz="1050" b="1" dirty="0">
                <a:solidFill>
                  <a:srgbClr val="002060"/>
                </a:solidFill>
                <a:latin typeface="Montserrat" panose="00000500000000000000" pitchFamily="50" charset="0"/>
              </a:rPr>
              <a:t> 2018, Vol. 8(</a:t>
            </a:r>
            <a:r>
              <a:rPr lang="es-CO" sz="1050" b="1" dirty="0" err="1">
                <a:solidFill>
                  <a:srgbClr val="002060"/>
                </a:solidFill>
                <a:latin typeface="Montserrat" panose="00000500000000000000" pitchFamily="50" charset="0"/>
              </a:rPr>
              <a:t>2S</a:t>
            </a:r>
            <a:r>
              <a:rPr lang="es-CO" sz="1050" b="1" dirty="0">
                <a:solidFill>
                  <a:srgbClr val="002060"/>
                </a:solidFill>
                <a:latin typeface="Montserrat" panose="00000500000000000000" pitchFamily="50" charset="0"/>
              </a:rPr>
              <a:t>) </a:t>
            </a:r>
            <a:r>
              <a:rPr lang="es-CO" sz="1050" b="1" dirty="0" err="1">
                <a:solidFill>
                  <a:srgbClr val="002060"/>
                </a:solidFill>
                <a:latin typeface="Montserrat" panose="00000500000000000000" pitchFamily="50" charset="0"/>
              </a:rPr>
              <a:t>34S-45S</a:t>
            </a:r>
            <a:endParaRPr lang="es-CO" sz="2800" b="1" dirty="0">
              <a:solidFill>
                <a:srgbClr val="002060"/>
              </a:solidFill>
              <a:latin typeface="Montserrat" panose="00000500000000000000" pitchFamily="50" charset="0"/>
            </a:endParaRPr>
          </a:p>
        </p:txBody>
      </p:sp>
    </p:spTree>
    <p:extLst>
      <p:ext uri="{BB962C8B-B14F-4D97-AF65-F5344CB8AC3E}">
        <p14:creationId xmlns:p14="http://schemas.microsoft.com/office/powerpoint/2010/main" val="43660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649909" y="477700"/>
            <a:ext cx="10958946" cy="5415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2800" b="1" dirty="0">
                <a:solidFill>
                  <a:srgbClr val="06AEAA"/>
                </a:solidFill>
                <a:latin typeface="Montserrat" panose="00000500000000000000" pitchFamily="50" charset="0"/>
              </a:rPr>
              <a:t>Fracturas de la unión toracolumbar </a:t>
            </a:r>
          </a:p>
        </p:txBody>
      </p:sp>
      <p:pic>
        <p:nvPicPr>
          <p:cNvPr id="9" name="Imagen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46788" y="1180789"/>
            <a:ext cx="3466269" cy="3599588"/>
          </a:xfrm>
          <a:prstGeom prst="rect">
            <a:avLst/>
          </a:prstGeom>
        </p:spPr>
      </p:pic>
      <p:sp>
        <p:nvSpPr>
          <p:cNvPr id="10" name="Rectángulo 9"/>
          <p:cNvSpPr/>
          <p:nvPr/>
        </p:nvSpPr>
        <p:spPr>
          <a:xfrm>
            <a:off x="667326" y="1851131"/>
            <a:ext cx="4913417" cy="461665"/>
          </a:xfrm>
          <a:prstGeom prst="rect">
            <a:avLst/>
          </a:prstGeom>
        </p:spPr>
        <p:txBody>
          <a:bodyPr wrap="square">
            <a:spAutoFit/>
          </a:bodyPr>
          <a:lstStyle/>
          <a:p>
            <a:pPr marL="285750" indent="-285750">
              <a:buFont typeface="Arial" panose="020B0604020202020204" pitchFamily="34" charset="0"/>
              <a:buChar char="•"/>
            </a:pPr>
            <a:r>
              <a:rPr lang="es-CO" sz="1200" b="1" dirty="0">
                <a:solidFill>
                  <a:srgbClr val="152B48"/>
                </a:solidFill>
                <a:latin typeface="Montserrat" panose="00000500000000000000" pitchFamily="50" charset="0"/>
              </a:rPr>
              <a:t>El 75-90% de las fracturas de CV comprometen la columna torácica o lumbar.</a:t>
            </a:r>
          </a:p>
        </p:txBody>
      </p:sp>
      <p:sp>
        <p:nvSpPr>
          <p:cNvPr id="11" name="Rectángulo 10"/>
          <p:cNvSpPr/>
          <p:nvPr/>
        </p:nvSpPr>
        <p:spPr>
          <a:xfrm>
            <a:off x="7988786" y="1715931"/>
            <a:ext cx="4914580" cy="276999"/>
          </a:xfrm>
          <a:prstGeom prst="rect">
            <a:avLst/>
          </a:prstGeom>
        </p:spPr>
        <p:txBody>
          <a:bodyPr wrap="square">
            <a:spAutoFit/>
          </a:bodyPr>
          <a:lstStyle/>
          <a:p>
            <a:pPr marL="285750" lvl="0" indent="-285750">
              <a:buFont typeface="Arial" panose="020B0604020202020204" pitchFamily="34" charset="0"/>
              <a:buChar char="•"/>
            </a:pPr>
            <a:r>
              <a:rPr lang="es-CO" sz="1200" b="1" dirty="0">
                <a:latin typeface="Montserrat" panose="00000500000000000000" pitchFamily="50" charset="0"/>
              </a:rPr>
              <a:t>Combinación de </a:t>
            </a:r>
            <a:r>
              <a:rPr lang="es-CO" sz="1200" b="1" dirty="0" err="1">
                <a:latin typeface="Montserrat" panose="00000500000000000000" pitchFamily="50" charset="0"/>
              </a:rPr>
              <a:t>hiperflexión</a:t>
            </a:r>
            <a:r>
              <a:rPr lang="es-CO" sz="1200" b="1" dirty="0">
                <a:latin typeface="Montserrat" panose="00000500000000000000" pitchFamily="50" charset="0"/>
              </a:rPr>
              <a:t> aguda y rotación.</a:t>
            </a:r>
            <a:endParaRPr lang="es-ES" sz="1200" b="1" dirty="0">
              <a:latin typeface="Montserrat" panose="00000500000000000000" pitchFamily="50" charset="0"/>
            </a:endParaRPr>
          </a:p>
        </p:txBody>
      </p:sp>
      <p:sp>
        <p:nvSpPr>
          <p:cNvPr id="12" name="Rectángulo 11"/>
          <p:cNvSpPr/>
          <p:nvPr/>
        </p:nvSpPr>
        <p:spPr>
          <a:xfrm>
            <a:off x="667326" y="2441744"/>
            <a:ext cx="3982687" cy="276999"/>
          </a:xfrm>
          <a:prstGeom prst="rect">
            <a:avLst/>
          </a:prstGeom>
        </p:spPr>
        <p:txBody>
          <a:bodyPr wrap="square">
            <a:spAutoFit/>
          </a:bodyPr>
          <a:lstStyle/>
          <a:p>
            <a:pPr marL="285750" indent="-285750">
              <a:buFont typeface="Arial" panose="020B0604020202020204" pitchFamily="34" charset="0"/>
              <a:buChar char="•"/>
            </a:pPr>
            <a:r>
              <a:rPr lang="es-CO" sz="1200" b="1" dirty="0">
                <a:solidFill>
                  <a:srgbClr val="152B48"/>
                </a:solidFill>
                <a:latin typeface="Montserrat" panose="00000500000000000000" pitchFamily="50" charset="0"/>
              </a:rPr>
              <a:t>50-60% afectan la región </a:t>
            </a:r>
            <a:r>
              <a:rPr lang="es-CO" sz="1200" b="1" dirty="0" err="1">
                <a:solidFill>
                  <a:srgbClr val="152B48"/>
                </a:solidFill>
                <a:latin typeface="Montserrat" panose="00000500000000000000" pitchFamily="50" charset="0"/>
              </a:rPr>
              <a:t>T10</a:t>
            </a:r>
            <a:r>
              <a:rPr lang="es-CO" sz="1200" b="1" dirty="0">
                <a:solidFill>
                  <a:srgbClr val="152B48"/>
                </a:solidFill>
                <a:latin typeface="Montserrat" panose="00000500000000000000" pitchFamily="50" charset="0"/>
              </a:rPr>
              <a:t> – </a:t>
            </a:r>
            <a:r>
              <a:rPr lang="es-CO" sz="1200" b="1" dirty="0" err="1">
                <a:solidFill>
                  <a:srgbClr val="152B48"/>
                </a:solidFill>
                <a:latin typeface="Montserrat" panose="00000500000000000000" pitchFamily="50" charset="0"/>
              </a:rPr>
              <a:t>L2</a:t>
            </a:r>
            <a:r>
              <a:rPr lang="es-CO" sz="1200" b="1" dirty="0">
                <a:solidFill>
                  <a:srgbClr val="152B48"/>
                </a:solidFill>
                <a:latin typeface="Montserrat" panose="00000500000000000000" pitchFamily="50" charset="0"/>
              </a:rPr>
              <a:t>.</a:t>
            </a:r>
          </a:p>
        </p:txBody>
      </p:sp>
      <p:sp>
        <p:nvSpPr>
          <p:cNvPr id="13" name="Rectángulo 12"/>
          <p:cNvSpPr/>
          <p:nvPr/>
        </p:nvSpPr>
        <p:spPr>
          <a:xfrm>
            <a:off x="671718" y="3700936"/>
            <a:ext cx="4424609" cy="276999"/>
          </a:xfrm>
          <a:prstGeom prst="rect">
            <a:avLst/>
          </a:prstGeom>
        </p:spPr>
        <p:txBody>
          <a:bodyPr wrap="none">
            <a:spAutoFit/>
          </a:bodyPr>
          <a:lstStyle/>
          <a:p>
            <a:pPr marL="285750" indent="-285750">
              <a:buFont typeface="Arial" panose="020B0604020202020204" pitchFamily="34" charset="0"/>
              <a:buChar char="•"/>
            </a:pPr>
            <a:r>
              <a:rPr lang="es-CO" sz="1200" b="1" dirty="0">
                <a:solidFill>
                  <a:srgbClr val="152B48"/>
                </a:solidFill>
                <a:latin typeface="Montserrat" panose="00000500000000000000" pitchFamily="50" charset="0"/>
              </a:rPr>
              <a:t>Sitio más común de </a:t>
            </a:r>
            <a:r>
              <a:rPr lang="es-CO" sz="1200" b="1" dirty="0" err="1">
                <a:solidFill>
                  <a:srgbClr val="152B48"/>
                </a:solidFill>
                <a:latin typeface="Montserrat" panose="00000500000000000000" pitchFamily="50" charset="0"/>
              </a:rPr>
              <a:t>Fx</a:t>
            </a:r>
            <a:r>
              <a:rPr lang="es-CO" sz="1200" b="1" dirty="0">
                <a:solidFill>
                  <a:srgbClr val="152B48"/>
                </a:solidFill>
                <a:latin typeface="Montserrat" panose="00000500000000000000" pitchFamily="50" charset="0"/>
              </a:rPr>
              <a:t> estallido inestables (20%).</a:t>
            </a:r>
          </a:p>
        </p:txBody>
      </p:sp>
      <p:sp>
        <p:nvSpPr>
          <p:cNvPr id="14" name="Rectángulo 13"/>
          <p:cNvSpPr/>
          <p:nvPr/>
        </p:nvSpPr>
        <p:spPr>
          <a:xfrm>
            <a:off x="7988786" y="2217108"/>
            <a:ext cx="3728357" cy="276999"/>
          </a:xfrm>
          <a:prstGeom prst="rect">
            <a:avLst/>
          </a:prstGeom>
        </p:spPr>
        <p:txBody>
          <a:bodyPr wrap="square">
            <a:spAutoFit/>
          </a:bodyPr>
          <a:lstStyle/>
          <a:p>
            <a:pPr marL="285750" indent="-285750">
              <a:buFont typeface="Arial" panose="020B0604020202020204" pitchFamily="34" charset="0"/>
              <a:buChar char="•"/>
            </a:pPr>
            <a:r>
              <a:rPr lang="es-CO" sz="1200" b="1" dirty="0">
                <a:solidFill>
                  <a:srgbClr val="152B48"/>
                </a:solidFill>
                <a:latin typeface="Montserrat" panose="00000500000000000000" pitchFamily="50" charset="0"/>
              </a:rPr>
              <a:t>Déficit neurológico del 22-51%.</a:t>
            </a:r>
          </a:p>
        </p:txBody>
      </p:sp>
      <p:sp>
        <p:nvSpPr>
          <p:cNvPr id="15" name="Rectángulo 14"/>
          <p:cNvSpPr/>
          <p:nvPr/>
        </p:nvSpPr>
        <p:spPr>
          <a:xfrm>
            <a:off x="7988786" y="2706883"/>
            <a:ext cx="3549384" cy="276999"/>
          </a:xfrm>
          <a:prstGeom prst="rect">
            <a:avLst/>
          </a:prstGeom>
        </p:spPr>
        <p:txBody>
          <a:bodyPr wrap="square">
            <a:spAutoFit/>
          </a:bodyPr>
          <a:lstStyle/>
          <a:p>
            <a:pPr marL="285750" indent="-285750">
              <a:buFont typeface="Arial" panose="020B0604020202020204" pitchFamily="34" charset="0"/>
              <a:buChar char="•"/>
            </a:pPr>
            <a:r>
              <a:rPr lang="es-CO" sz="1200" b="1" dirty="0">
                <a:solidFill>
                  <a:srgbClr val="152B48"/>
                </a:solidFill>
                <a:latin typeface="Montserrat" panose="00000500000000000000" pitchFamily="50" charset="0"/>
              </a:rPr>
              <a:t>Trauma de alta energía 40-80%.</a:t>
            </a:r>
          </a:p>
        </p:txBody>
      </p:sp>
      <p:sp>
        <p:nvSpPr>
          <p:cNvPr id="16" name="Rectángulo 15"/>
          <p:cNvSpPr/>
          <p:nvPr/>
        </p:nvSpPr>
        <p:spPr>
          <a:xfrm>
            <a:off x="7988786" y="3133692"/>
            <a:ext cx="2053767" cy="276999"/>
          </a:xfrm>
          <a:prstGeom prst="rect">
            <a:avLst/>
          </a:prstGeom>
        </p:spPr>
        <p:txBody>
          <a:bodyPr wrap="none">
            <a:spAutoFit/>
          </a:bodyPr>
          <a:lstStyle/>
          <a:p>
            <a:pPr marL="285750" indent="-285750">
              <a:buFont typeface="Arial" panose="020B0604020202020204" pitchFamily="34" charset="0"/>
              <a:buChar char="•"/>
            </a:pPr>
            <a:r>
              <a:rPr lang="es-CO" sz="1200" b="1" dirty="0">
                <a:solidFill>
                  <a:srgbClr val="152B48"/>
                </a:solidFill>
                <a:latin typeface="Montserrat" panose="00000500000000000000" pitchFamily="50" charset="0"/>
              </a:rPr>
              <a:t>Lesiones asociadas.</a:t>
            </a:r>
          </a:p>
        </p:txBody>
      </p:sp>
      <p:sp>
        <p:nvSpPr>
          <p:cNvPr id="2" name="Rectángulo 1"/>
          <p:cNvSpPr/>
          <p:nvPr/>
        </p:nvSpPr>
        <p:spPr>
          <a:xfrm>
            <a:off x="667326" y="2998285"/>
            <a:ext cx="4429001" cy="461665"/>
          </a:xfrm>
          <a:prstGeom prst="rect">
            <a:avLst/>
          </a:prstGeom>
        </p:spPr>
        <p:txBody>
          <a:bodyPr wrap="square">
            <a:spAutoFit/>
          </a:bodyPr>
          <a:lstStyle/>
          <a:p>
            <a:pPr marL="285750" indent="-285750">
              <a:buFont typeface="Arial" panose="020B0604020202020204" pitchFamily="34" charset="0"/>
              <a:buChar char="•"/>
            </a:pPr>
            <a:r>
              <a:rPr lang="es-CO" sz="1200" b="1" dirty="0">
                <a:solidFill>
                  <a:srgbClr val="152B48"/>
                </a:solidFill>
                <a:latin typeface="Montserrat" panose="00000500000000000000" pitchFamily="50" charset="0"/>
              </a:rPr>
              <a:t>Zona de transición entre cifosis torácica rígida y lordosis lumbar móvil.</a:t>
            </a:r>
          </a:p>
        </p:txBody>
      </p:sp>
      <p:sp>
        <p:nvSpPr>
          <p:cNvPr id="17" name="Rectángulo 16"/>
          <p:cNvSpPr/>
          <p:nvPr/>
        </p:nvSpPr>
        <p:spPr>
          <a:xfrm>
            <a:off x="5760720" y="6173779"/>
            <a:ext cx="5982092" cy="246221"/>
          </a:xfrm>
          <a:prstGeom prst="rect">
            <a:avLst/>
          </a:prstGeom>
        </p:spPr>
        <p:txBody>
          <a:bodyPr wrap="square">
            <a:spAutoFit/>
          </a:bodyPr>
          <a:lstStyle/>
          <a:p>
            <a:pPr algn="ctr"/>
            <a:r>
              <a:rPr lang="es-CO" sz="1000" dirty="0" err="1">
                <a:latin typeface="Montserrat" panose="00000500000000000000" pitchFamily="50" charset="0"/>
                <a:cs typeface="Arial" panose="020B0604020202020204" pitchFamily="34" charset="0"/>
              </a:rPr>
              <a:t>Thoracolumbar</a:t>
            </a:r>
            <a:r>
              <a:rPr lang="es-CO" sz="1000" dirty="0">
                <a:latin typeface="Montserrat" panose="00000500000000000000" pitchFamily="50" charset="0"/>
                <a:cs typeface="Arial" panose="020B0604020202020204" pitchFamily="34" charset="0"/>
              </a:rPr>
              <a:t> </a:t>
            </a:r>
            <a:r>
              <a:rPr lang="es-CO" sz="1000" dirty="0" err="1">
                <a:latin typeface="Montserrat" panose="00000500000000000000" pitchFamily="50" charset="0"/>
                <a:cs typeface="Arial" panose="020B0604020202020204" pitchFamily="34" charset="0"/>
              </a:rPr>
              <a:t>Spine</a:t>
            </a:r>
            <a:r>
              <a:rPr lang="es-CO" sz="1000" dirty="0">
                <a:latin typeface="Montserrat" panose="00000500000000000000" pitchFamily="50" charset="0"/>
                <a:cs typeface="Arial" panose="020B0604020202020204" pitchFamily="34" charset="0"/>
              </a:rPr>
              <a:t> Trauma. </a:t>
            </a:r>
            <a:r>
              <a:rPr lang="es-CO" sz="1000" dirty="0" err="1">
                <a:latin typeface="Montserrat" panose="00000500000000000000" pitchFamily="50" charset="0"/>
                <a:cs typeface="Arial" panose="020B0604020202020204" pitchFamily="34" charset="0"/>
              </a:rPr>
              <a:t>The</a:t>
            </a:r>
            <a:r>
              <a:rPr lang="es-CO" sz="1000" dirty="0">
                <a:latin typeface="Montserrat" panose="00000500000000000000" pitchFamily="50" charset="0"/>
                <a:cs typeface="Arial" panose="020B0604020202020204" pitchFamily="34" charset="0"/>
              </a:rPr>
              <a:t> </a:t>
            </a:r>
            <a:r>
              <a:rPr lang="es-CO" sz="1000" dirty="0" err="1">
                <a:latin typeface="Montserrat" panose="00000500000000000000" pitchFamily="50" charset="0"/>
                <a:cs typeface="Arial" panose="020B0604020202020204" pitchFamily="34" charset="0"/>
              </a:rPr>
              <a:t>AOSpine</a:t>
            </a:r>
            <a:r>
              <a:rPr lang="es-CO" sz="1000" dirty="0">
                <a:latin typeface="Montserrat" panose="00000500000000000000" pitchFamily="50" charset="0"/>
                <a:cs typeface="Arial" panose="020B0604020202020204" pitchFamily="34" charset="0"/>
              </a:rPr>
              <a:t> </a:t>
            </a:r>
            <a:r>
              <a:rPr lang="es-CO" sz="1000" dirty="0" err="1">
                <a:latin typeface="Montserrat" panose="00000500000000000000" pitchFamily="50" charset="0"/>
                <a:cs typeface="Arial" panose="020B0604020202020204" pitchFamily="34" charset="0"/>
              </a:rPr>
              <a:t>Thoracolumbar</a:t>
            </a:r>
            <a:r>
              <a:rPr lang="es-CO" sz="1000" dirty="0">
                <a:latin typeface="Montserrat" panose="00000500000000000000" pitchFamily="50" charset="0"/>
                <a:cs typeface="Arial" panose="020B0604020202020204" pitchFamily="34" charset="0"/>
              </a:rPr>
              <a:t> </a:t>
            </a:r>
            <a:r>
              <a:rPr lang="es-CO" sz="1000" dirty="0" err="1">
                <a:latin typeface="Montserrat" panose="00000500000000000000" pitchFamily="50" charset="0"/>
                <a:cs typeface="Arial" panose="020B0604020202020204" pitchFamily="34" charset="0"/>
              </a:rPr>
              <a:t>Injury</a:t>
            </a:r>
            <a:r>
              <a:rPr lang="es-CO" sz="1000" dirty="0">
                <a:latin typeface="Montserrat" panose="00000500000000000000" pitchFamily="50" charset="0"/>
                <a:cs typeface="Arial" panose="020B0604020202020204" pitchFamily="34" charset="0"/>
              </a:rPr>
              <a:t> </a:t>
            </a:r>
            <a:r>
              <a:rPr lang="es-CO" sz="1000" dirty="0" err="1">
                <a:latin typeface="Montserrat" panose="00000500000000000000" pitchFamily="50" charset="0"/>
                <a:cs typeface="Arial" panose="020B0604020202020204" pitchFamily="34" charset="0"/>
              </a:rPr>
              <a:t>Classification</a:t>
            </a:r>
            <a:r>
              <a:rPr lang="es-CO" sz="1000" dirty="0">
                <a:latin typeface="Montserrat" panose="00000500000000000000" pitchFamily="50" charset="0"/>
                <a:cs typeface="Arial" panose="020B0604020202020204" pitchFamily="34" charset="0"/>
              </a:rPr>
              <a:t> 2015. 1-8. .</a:t>
            </a:r>
          </a:p>
        </p:txBody>
      </p:sp>
    </p:spTree>
    <p:extLst>
      <p:ext uri="{BB962C8B-B14F-4D97-AF65-F5344CB8AC3E}">
        <p14:creationId xmlns:p14="http://schemas.microsoft.com/office/powerpoint/2010/main" val="42282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48546" y="860151"/>
            <a:ext cx="10574081" cy="2893100"/>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285750" indent="-285750">
              <a:buFont typeface="Arial" panose="020B0604020202020204" pitchFamily="34" charset="0"/>
              <a:buChar char="•"/>
            </a:pPr>
            <a:r>
              <a:rPr lang="es-ES" sz="1400" dirty="0">
                <a:solidFill>
                  <a:schemeClr val="bg1"/>
                </a:solidFill>
                <a:latin typeface="Montserrat" panose="00000500000000000000" pitchFamily="50" charset="0"/>
              </a:rPr>
              <a:t>Alto impacto en la estrategia de tratamiento.</a:t>
            </a:r>
          </a:p>
          <a:p>
            <a:pPr marL="285750" indent="-285750">
              <a:buFont typeface="Arial" panose="020B0604020202020204" pitchFamily="34" charset="0"/>
              <a:buChar char="•"/>
            </a:pPr>
            <a:endParaRPr lang="es-ES" sz="1400" dirty="0">
              <a:solidFill>
                <a:schemeClr val="bg1"/>
              </a:solidFill>
              <a:latin typeface="Montserrat" panose="00000500000000000000" pitchFamily="50" charset="0"/>
            </a:endParaRPr>
          </a:p>
          <a:p>
            <a:pPr marL="285750" indent="-285750">
              <a:buFont typeface="Arial" panose="020B0604020202020204" pitchFamily="34" charset="0"/>
              <a:buChar char="•"/>
            </a:pPr>
            <a:r>
              <a:rPr lang="es-ES" sz="1400" dirty="0">
                <a:solidFill>
                  <a:schemeClr val="bg1"/>
                </a:solidFill>
                <a:latin typeface="Montserrat" panose="00000500000000000000" pitchFamily="50" charset="0"/>
              </a:rPr>
              <a:t>Reconstrucción de la columna anterior.</a:t>
            </a:r>
          </a:p>
          <a:p>
            <a:pPr marL="285750" indent="-285750">
              <a:buFont typeface="Arial" panose="020B0604020202020204" pitchFamily="34" charset="0"/>
              <a:buChar char="•"/>
            </a:pPr>
            <a:endParaRPr lang="es-ES" sz="1400" dirty="0">
              <a:solidFill>
                <a:schemeClr val="bg1"/>
              </a:solidFill>
              <a:latin typeface="Montserrat" panose="00000500000000000000" pitchFamily="50" charset="0"/>
            </a:endParaRPr>
          </a:p>
          <a:p>
            <a:pPr marL="285750" indent="-285750">
              <a:buFont typeface="Arial" panose="020B0604020202020204" pitchFamily="34" charset="0"/>
              <a:buChar char="•"/>
            </a:pPr>
            <a:r>
              <a:rPr lang="es-ES" sz="1400" dirty="0">
                <a:solidFill>
                  <a:schemeClr val="bg1"/>
                </a:solidFill>
                <a:latin typeface="Montserrat" panose="00000500000000000000" pitchFamily="50" charset="0"/>
              </a:rPr>
              <a:t>El grado de destrucción se puede clasificar de acuerdo con el </a:t>
            </a:r>
            <a:r>
              <a:rPr lang="es-ES" sz="1400" dirty="0" err="1">
                <a:solidFill>
                  <a:schemeClr val="bg1"/>
                </a:solidFill>
                <a:latin typeface="Montserrat" panose="00000500000000000000" pitchFamily="50" charset="0"/>
              </a:rPr>
              <a:t>McCormack</a:t>
            </a:r>
            <a:r>
              <a:rPr lang="es-ES" sz="1400" dirty="0">
                <a:solidFill>
                  <a:schemeClr val="bg1"/>
                </a:solidFill>
                <a:latin typeface="Montserrat" panose="00000500000000000000" pitchFamily="50" charset="0"/>
              </a:rPr>
              <a:t>. </a:t>
            </a:r>
          </a:p>
          <a:p>
            <a:pPr marL="285750" indent="-285750">
              <a:buFont typeface="Arial" panose="020B0604020202020204" pitchFamily="34" charset="0"/>
              <a:buChar char="•"/>
            </a:pPr>
            <a:endParaRPr lang="es-ES" sz="1400" dirty="0">
              <a:solidFill>
                <a:schemeClr val="bg1"/>
              </a:solidFill>
              <a:latin typeface="Montserrat" panose="00000500000000000000" pitchFamily="50" charset="0"/>
            </a:endParaRPr>
          </a:p>
          <a:p>
            <a:pPr marL="285750" indent="-285750">
              <a:buFont typeface="Arial" panose="020B0604020202020204" pitchFamily="34" charset="0"/>
              <a:buChar char="•"/>
            </a:pPr>
            <a:r>
              <a:rPr lang="es-ES" sz="1400" dirty="0">
                <a:solidFill>
                  <a:schemeClr val="bg1"/>
                </a:solidFill>
                <a:latin typeface="Montserrat" panose="00000500000000000000" pitchFamily="50" charset="0"/>
              </a:rPr>
              <a:t>CV se divide en 3/3 en el eje horizontal.</a:t>
            </a:r>
          </a:p>
          <a:p>
            <a:pPr marL="285750" indent="-285750">
              <a:buFont typeface="Arial" panose="020B0604020202020204" pitchFamily="34" charset="0"/>
              <a:buChar char="•"/>
            </a:pPr>
            <a:endParaRPr lang="es-ES" sz="1400" dirty="0">
              <a:solidFill>
                <a:schemeClr val="bg1"/>
              </a:solidFill>
              <a:latin typeface="Montserrat" panose="00000500000000000000" pitchFamily="50" charset="0"/>
            </a:endParaRPr>
          </a:p>
          <a:p>
            <a:pPr marL="285750" indent="-285750">
              <a:buFont typeface="Arial" panose="020B0604020202020204" pitchFamily="34" charset="0"/>
              <a:buChar char="•"/>
            </a:pPr>
            <a:r>
              <a:rPr lang="es-ES" sz="1400" dirty="0">
                <a:solidFill>
                  <a:schemeClr val="bg1"/>
                </a:solidFill>
                <a:latin typeface="Montserrat" panose="00000500000000000000" pitchFamily="50" charset="0"/>
              </a:rPr>
              <a:t>Fragmentos pueden estar desplazados o no.</a:t>
            </a:r>
          </a:p>
          <a:p>
            <a:pPr marL="285750" indent="-285750">
              <a:buFont typeface="Arial" panose="020B0604020202020204" pitchFamily="34" charset="0"/>
              <a:buChar char="•"/>
            </a:pPr>
            <a:endParaRPr lang="es-ES" sz="1400" dirty="0">
              <a:solidFill>
                <a:schemeClr val="bg1"/>
              </a:solidFill>
              <a:latin typeface="Montserrat" panose="00000500000000000000" pitchFamily="50" charset="0"/>
            </a:endParaRPr>
          </a:p>
          <a:p>
            <a:pPr marL="285750" indent="-285750">
              <a:buFont typeface="Arial" panose="020B0604020202020204" pitchFamily="34" charset="0"/>
              <a:buChar char="•"/>
            </a:pPr>
            <a:r>
              <a:rPr lang="es-ES" sz="1400" dirty="0">
                <a:solidFill>
                  <a:schemeClr val="bg1"/>
                </a:solidFill>
                <a:latin typeface="Montserrat" panose="00000500000000000000" pitchFamily="50" charset="0"/>
              </a:rPr>
              <a:t>&gt; desplazamiento: &gt; inestabilidad y pérdida de corrección. </a:t>
            </a:r>
          </a:p>
          <a:p>
            <a:pPr marL="285750" indent="-285750">
              <a:buFont typeface="Arial" panose="020B0604020202020204" pitchFamily="34" charset="0"/>
              <a:buChar char="•"/>
            </a:pPr>
            <a:endParaRPr lang="es-ES" sz="1400" dirty="0">
              <a:solidFill>
                <a:schemeClr val="bg1"/>
              </a:solidFill>
              <a:latin typeface="Montserrat" panose="00000500000000000000" pitchFamily="50" charset="0"/>
            </a:endParaRPr>
          </a:p>
          <a:p>
            <a:pPr marL="285750" indent="-285750">
              <a:buFont typeface="Arial" panose="020B0604020202020204" pitchFamily="34" charset="0"/>
              <a:buChar char="•"/>
            </a:pPr>
            <a:r>
              <a:rPr lang="es-ES" sz="1400" dirty="0">
                <a:solidFill>
                  <a:schemeClr val="bg1"/>
                </a:solidFill>
                <a:latin typeface="Montserrat" panose="00000500000000000000" pitchFamily="50" charset="0"/>
              </a:rPr>
              <a:t>Desplazamiento de fragmentos en la placa superior o inferior: lesión del DI adyacente.</a:t>
            </a:r>
            <a:endParaRPr lang="es-CO" sz="1400" dirty="0">
              <a:solidFill>
                <a:schemeClr val="bg1"/>
              </a:solidFill>
              <a:latin typeface="Montserrat" panose="00000500000000000000" pitchFamily="50" charset="0"/>
            </a:endParaRPr>
          </a:p>
        </p:txBody>
      </p:sp>
      <p:pic>
        <p:nvPicPr>
          <p:cNvPr id="3" name="Imagen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79028" y="4043045"/>
            <a:ext cx="5943599" cy="1344996"/>
          </a:xfrm>
          <a:prstGeom prst="rect">
            <a:avLst/>
          </a:prstGeom>
        </p:spPr>
      </p:pic>
      <p:sp>
        <p:nvSpPr>
          <p:cNvPr id="7" name="Título 1"/>
          <p:cNvSpPr txBox="1">
            <a:spLocks/>
          </p:cNvSpPr>
          <p:nvPr/>
        </p:nvSpPr>
        <p:spPr>
          <a:xfrm>
            <a:off x="316426" y="110233"/>
            <a:ext cx="11559143" cy="7949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b="1" dirty="0">
                <a:solidFill>
                  <a:srgbClr val="06AEAA"/>
                </a:solidFill>
                <a:latin typeface="Montserrat" panose="00000500000000000000" pitchFamily="50" charset="0"/>
              </a:rPr>
              <a:t>MM 2: conminución del cuerpo vertebral</a:t>
            </a:r>
          </a:p>
        </p:txBody>
      </p:sp>
      <p:pic>
        <p:nvPicPr>
          <p:cNvPr id="8" name="Imagen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60517" y="5496034"/>
            <a:ext cx="2876090" cy="742949"/>
          </a:xfrm>
          <a:prstGeom prst="rect">
            <a:avLst/>
          </a:prstGeom>
          <a:effectLst/>
        </p:spPr>
      </p:pic>
      <p:sp>
        <p:nvSpPr>
          <p:cNvPr id="9" name="Rectángulo 8"/>
          <p:cNvSpPr/>
          <p:nvPr/>
        </p:nvSpPr>
        <p:spPr>
          <a:xfrm>
            <a:off x="6973121" y="6346976"/>
            <a:ext cx="4082939" cy="261610"/>
          </a:xfrm>
          <a:prstGeom prst="rect">
            <a:avLst/>
          </a:prstGeom>
          <a:effectLst/>
        </p:spPr>
        <p:txBody>
          <a:bodyPr wrap="square">
            <a:spAutoFit/>
          </a:bodyPr>
          <a:lstStyle/>
          <a:p>
            <a:r>
              <a:rPr lang="es-CO" sz="1100" dirty="0">
                <a:solidFill>
                  <a:srgbClr val="002060"/>
                </a:solidFill>
                <a:latin typeface="Montserrat" panose="00000500000000000000" pitchFamily="50" charset="0"/>
              </a:rPr>
              <a:t>Global </a:t>
            </a:r>
            <a:r>
              <a:rPr lang="es-CO" sz="1100" dirty="0" err="1">
                <a:solidFill>
                  <a:srgbClr val="002060"/>
                </a:solidFill>
                <a:latin typeface="Montserrat" panose="00000500000000000000" pitchFamily="50" charset="0"/>
              </a:rPr>
              <a:t>Spine</a:t>
            </a:r>
            <a:r>
              <a:rPr lang="es-CO" sz="1100" dirty="0">
                <a:solidFill>
                  <a:srgbClr val="002060"/>
                </a:solidFill>
                <a:latin typeface="Montserrat" panose="00000500000000000000" pitchFamily="50" charset="0"/>
              </a:rPr>
              <a:t> </a:t>
            </a:r>
            <a:r>
              <a:rPr lang="es-CO" sz="1100" dirty="0" err="1">
                <a:solidFill>
                  <a:srgbClr val="002060"/>
                </a:solidFill>
                <a:latin typeface="Montserrat" panose="00000500000000000000" pitchFamily="50" charset="0"/>
              </a:rPr>
              <a:t>Journal</a:t>
            </a:r>
            <a:r>
              <a:rPr lang="es-CO" sz="1100" dirty="0">
                <a:solidFill>
                  <a:srgbClr val="002060"/>
                </a:solidFill>
                <a:latin typeface="Montserrat" panose="00000500000000000000" pitchFamily="50" charset="0"/>
              </a:rPr>
              <a:t> 2018, Vol. 8(</a:t>
            </a:r>
            <a:r>
              <a:rPr lang="es-CO" sz="1100" dirty="0" err="1">
                <a:solidFill>
                  <a:srgbClr val="002060"/>
                </a:solidFill>
                <a:latin typeface="Montserrat" panose="00000500000000000000" pitchFamily="50" charset="0"/>
              </a:rPr>
              <a:t>2S</a:t>
            </a:r>
            <a:r>
              <a:rPr lang="es-CO" sz="1100" dirty="0">
                <a:solidFill>
                  <a:srgbClr val="002060"/>
                </a:solidFill>
                <a:latin typeface="Montserrat" panose="00000500000000000000" pitchFamily="50" charset="0"/>
              </a:rPr>
              <a:t>) </a:t>
            </a:r>
            <a:r>
              <a:rPr lang="es-CO" sz="1100" dirty="0" err="1">
                <a:solidFill>
                  <a:srgbClr val="002060"/>
                </a:solidFill>
                <a:latin typeface="Montserrat" panose="00000500000000000000" pitchFamily="50" charset="0"/>
              </a:rPr>
              <a:t>34S-45S</a:t>
            </a:r>
            <a:endParaRPr lang="es-CO" sz="3200" dirty="0">
              <a:solidFill>
                <a:srgbClr val="002060"/>
              </a:solidFill>
              <a:latin typeface="Montserrat" panose="00000500000000000000" pitchFamily="50" charset="0"/>
            </a:endParaRPr>
          </a:p>
        </p:txBody>
      </p:sp>
    </p:spTree>
    <p:extLst>
      <p:ext uri="{BB962C8B-B14F-4D97-AF65-F5344CB8AC3E}">
        <p14:creationId xmlns:p14="http://schemas.microsoft.com/office/powerpoint/2010/main" val="73551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4954" y="3057525"/>
            <a:ext cx="2876090" cy="742949"/>
          </a:xfrm>
          <a:prstGeom prst="rect">
            <a:avLst/>
          </a:prstGeom>
        </p:spPr>
      </p:pic>
      <p:sp>
        <p:nvSpPr>
          <p:cNvPr id="2" name="Rectángulo 1"/>
          <p:cNvSpPr/>
          <p:nvPr/>
        </p:nvSpPr>
        <p:spPr>
          <a:xfrm>
            <a:off x="572896" y="1162265"/>
            <a:ext cx="6440444" cy="2031325"/>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285750" indent="-285750">
              <a:buFont typeface="Arial" panose="020B0604020202020204" pitchFamily="34" charset="0"/>
              <a:buChar char="•"/>
            </a:pPr>
            <a:r>
              <a:rPr lang="es-ES" dirty="0">
                <a:latin typeface="Montserrat" panose="00000500000000000000" pitchFamily="50" charset="0"/>
              </a:rPr>
              <a:t>Pérdida porcentual estimada del área del canal espinal al nivel de la zona más estrecha.</a:t>
            </a:r>
          </a:p>
          <a:p>
            <a:pPr marL="285750" indent="-285750">
              <a:buFont typeface="Arial" panose="020B0604020202020204" pitchFamily="34" charset="0"/>
              <a:buChar char="•"/>
            </a:pPr>
            <a:endParaRPr lang="es-ES" dirty="0">
              <a:latin typeface="Montserrat" panose="00000500000000000000" pitchFamily="50" charset="0"/>
            </a:endParaRPr>
          </a:p>
          <a:p>
            <a:pPr marL="285750" indent="-285750">
              <a:buFont typeface="Arial" panose="020B0604020202020204" pitchFamily="34" charset="0"/>
              <a:buChar char="•"/>
            </a:pPr>
            <a:r>
              <a:rPr lang="es-ES" dirty="0">
                <a:latin typeface="Montserrat" panose="00000500000000000000" pitchFamily="50" charset="0"/>
              </a:rPr>
              <a:t>Comparación con el tamaño fisiológico en los niveles  adyacentes.</a:t>
            </a:r>
          </a:p>
          <a:p>
            <a:pPr marL="285750" indent="-285750">
              <a:buFont typeface="Arial" panose="020B0604020202020204" pitchFamily="34" charset="0"/>
              <a:buChar char="•"/>
            </a:pPr>
            <a:endParaRPr lang="es-ES" dirty="0">
              <a:latin typeface="Montserrat" panose="00000500000000000000" pitchFamily="50" charset="0"/>
            </a:endParaRPr>
          </a:p>
          <a:p>
            <a:pPr marL="285750" indent="-285750">
              <a:buFont typeface="Arial" panose="020B0604020202020204" pitchFamily="34" charset="0"/>
              <a:buChar char="•"/>
            </a:pPr>
            <a:r>
              <a:rPr lang="es-ES" dirty="0">
                <a:latin typeface="Montserrat" panose="00000500000000000000" pitchFamily="50" charset="0"/>
              </a:rPr>
              <a:t>Corte axial de la TC.</a:t>
            </a:r>
            <a:endParaRPr lang="es-CO" dirty="0">
              <a:latin typeface="Montserrat" panose="00000500000000000000" pitchFamily="50" charset="0"/>
            </a:endParaRPr>
          </a:p>
        </p:txBody>
      </p:sp>
      <p:sp>
        <p:nvSpPr>
          <p:cNvPr id="6" name="Título 1"/>
          <p:cNvSpPr txBox="1">
            <a:spLocks/>
          </p:cNvSpPr>
          <p:nvPr/>
        </p:nvSpPr>
        <p:spPr>
          <a:xfrm>
            <a:off x="316428" y="217435"/>
            <a:ext cx="11559143" cy="794975"/>
          </a:xfrm>
          <a:prstGeom prst="rect">
            <a:avLst/>
          </a:prstGeom>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200" b="1" dirty="0">
                <a:solidFill>
                  <a:srgbClr val="06AEAA"/>
                </a:solidFill>
                <a:latin typeface="Montserrat" panose="00000500000000000000" pitchFamily="50" charset="0"/>
              </a:rPr>
              <a:t>MM 3: estenosis del canal espinal</a:t>
            </a:r>
          </a:p>
        </p:txBody>
      </p:sp>
      <p:sp>
        <p:nvSpPr>
          <p:cNvPr id="7" name="Rectángulo 6"/>
          <p:cNvSpPr/>
          <p:nvPr/>
        </p:nvSpPr>
        <p:spPr>
          <a:xfrm>
            <a:off x="3664839" y="3298194"/>
            <a:ext cx="4082939" cy="261610"/>
          </a:xfrm>
          <a:prstGeom prst="rect">
            <a:avLst/>
          </a:prstGeom>
          <a:effectLst/>
        </p:spPr>
        <p:txBody>
          <a:bodyPr wrap="square">
            <a:spAutoFit/>
          </a:bodyPr>
          <a:lstStyle/>
          <a:p>
            <a:r>
              <a:rPr lang="es-CO" sz="1050" dirty="0">
                <a:solidFill>
                  <a:srgbClr val="002060"/>
                </a:solidFill>
                <a:latin typeface="Montserrat" panose="00000500000000000000" pitchFamily="50" charset="0"/>
              </a:rPr>
              <a:t>Global </a:t>
            </a:r>
            <a:r>
              <a:rPr lang="es-CO" sz="1050" dirty="0" err="1">
                <a:solidFill>
                  <a:srgbClr val="002060"/>
                </a:solidFill>
                <a:latin typeface="Montserrat" panose="00000500000000000000" pitchFamily="50" charset="0"/>
              </a:rPr>
              <a:t>Spine</a:t>
            </a:r>
            <a:r>
              <a:rPr lang="es-CO" sz="1050" dirty="0">
                <a:solidFill>
                  <a:srgbClr val="002060"/>
                </a:solidFill>
                <a:latin typeface="Montserrat" panose="00000500000000000000" pitchFamily="50" charset="0"/>
              </a:rPr>
              <a:t> </a:t>
            </a:r>
            <a:r>
              <a:rPr lang="es-CO" sz="1050" dirty="0" err="1">
                <a:solidFill>
                  <a:srgbClr val="002060"/>
                </a:solidFill>
                <a:latin typeface="Montserrat" panose="00000500000000000000" pitchFamily="50" charset="0"/>
              </a:rPr>
              <a:t>Journal</a:t>
            </a:r>
            <a:r>
              <a:rPr lang="es-CO" sz="1050" dirty="0">
                <a:solidFill>
                  <a:srgbClr val="002060"/>
                </a:solidFill>
                <a:latin typeface="Montserrat" panose="00000500000000000000" pitchFamily="50" charset="0"/>
              </a:rPr>
              <a:t> 2018, Vol. 8(</a:t>
            </a:r>
            <a:r>
              <a:rPr lang="es-CO" sz="1050" dirty="0" err="1">
                <a:solidFill>
                  <a:srgbClr val="002060"/>
                </a:solidFill>
                <a:latin typeface="Montserrat" panose="00000500000000000000" pitchFamily="50" charset="0"/>
              </a:rPr>
              <a:t>2S</a:t>
            </a:r>
            <a:r>
              <a:rPr lang="es-CO" sz="1050" dirty="0">
                <a:solidFill>
                  <a:srgbClr val="002060"/>
                </a:solidFill>
                <a:latin typeface="Montserrat" panose="00000500000000000000" pitchFamily="50" charset="0"/>
              </a:rPr>
              <a:t>) </a:t>
            </a:r>
            <a:r>
              <a:rPr lang="es-CO" sz="1050" dirty="0" err="1">
                <a:solidFill>
                  <a:srgbClr val="002060"/>
                </a:solidFill>
                <a:latin typeface="Montserrat" panose="00000500000000000000" pitchFamily="50" charset="0"/>
              </a:rPr>
              <a:t>34S-45S</a:t>
            </a:r>
            <a:endParaRPr lang="es-CO" sz="2800" dirty="0">
              <a:solidFill>
                <a:srgbClr val="002060"/>
              </a:solidFill>
              <a:latin typeface="Montserrat" panose="00000500000000000000" pitchFamily="50" charset="0"/>
            </a:endParaRPr>
          </a:p>
        </p:txBody>
      </p:sp>
      <p:pic>
        <p:nvPicPr>
          <p:cNvPr id="9" name="Imagen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136455" y="2055246"/>
            <a:ext cx="4922195" cy="3871609"/>
          </a:xfrm>
          <a:prstGeom prst="rect">
            <a:avLst/>
          </a:prstGeom>
        </p:spPr>
      </p:pic>
      <p:pic>
        <p:nvPicPr>
          <p:cNvPr id="10" name="Imagen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162800" y="1547824"/>
            <a:ext cx="4895850" cy="4688399"/>
          </a:xfrm>
          <a:prstGeom prst="rect">
            <a:avLst/>
          </a:prstGeom>
        </p:spPr>
      </p:pic>
    </p:spTree>
    <p:extLst>
      <p:ext uri="{BB962C8B-B14F-4D97-AF65-F5344CB8AC3E}">
        <p14:creationId xmlns:p14="http://schemas.microsoft.com/office/powerpoint/2010/main" val="60879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3024" y="2882382"/>
            <a:ext cx="2876090" cy="742949"/>
          </a:xfrm>
          <a:prstGeom prst="rect">
            <a:avLst/>
          </a:prstGeom>
        </p:spPr>
      </p:pic>
      <p:sp>
        <p:nvSpPr>
          <p:cNvPr id="4" name="Rectángulo 3"/>
          <p:cNvSpPr/>
          <p:nvPr/>
        </p:nvSpPr>
        <p:spPr>
          <a:xfrm>
            <a:off x="634924" y="1263682"/>
            <a:ext cx="6096000" cy="1754326"/>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marL="285750" indent="-285750">
              <a:buFont typeface="Arial" panose="020B0604020202020204" pitchFamily="34" charset="0"/>
              <a:buChar char="•"/>
            </a:pPr>
            <a:r>
              <a:rPr lang="es-ES" dirty="0">
                <a:latin typeface="Montserrat" panose="00000500000000000000" pitchFamily="50" charset="0"/>
              </a:rPr>
              <a:t>No muestran suficiente capacidad de curación espontánea en adultos.</a:t>
            </a:r>
          </a:p>
          <a:p>
            <a:pPr marL="285750" indent="-285750">
              <a:buFont typeface="Arial" panose="020B0604020202020204" pitchFamily="34" charset="0"/>
              <a:buChar char="•"/>
            </a:pPr>
            <a:endParaRPr lang="es-ES" dirty="0">
              <a:latin typeface="Montserrat" panose="00000500000000000000" pitchFamily="50" charset="0"/>
            </a:endParaRPr>
          </a:p>
          <a:p>
            <a:pPr marL="285750" indent="-285750">
              <a:buFont typeface="Arial" panose="020B0604020202020204" pitchFamily="34" charset="0"/>
              <a:buChar char="•"/>
            </a:pPr>
            <a:r>
              <a:rPr lang="es-ES" dirty="0">
                <a:latin typeface="Montserrat" panose="00000500000000000000" pitchFamily="50" charset="0"/>
              </a:rPr>
              <a:t>Alineación sagital individual.</a:t>
            </a:r>
          </a:p>
          <a:p>
            <a:pPr marL="285750" indent="-285750">
              <a:buFont typeface="Arial" panose="020B0604020202020204" pitchFamily="34" charset="0"/>
              <a:buChar char="•"/>
            </a:pPr>
            <a:endParaRPr lang="es-ES" dirty="0">
              <a:latin typeface="Montserrat" panose="00000500000000000000" pitchFamily="50" charset="0"/>
            </a:endParaRPr>
          </a:p>
          <a:p>
            <a:pPr marL="285750" indent="-285750">
              <a:buFont typeface="Arial" panose="020B0604020202020204" pitchFamily="34" charset="0"/>
              <a:buChar char="•"/>
            </a:pPr>
            <a:r>
              <a:rPr lang="es-ES" dirty="0" err="1">
                <a:latin typeface="Montserrat" panose="00000500000000000000" pitchFamily="50" charset="0"/>
              </a:rPr>
              <a:t>RMN</a:t>
            </a:r>
            <a:r>
              <a:rPr lang="es-ES" dirty="0">
                <a:latin typeface="Montserrat" panose="00000500000000000000" pitchFamily="50" charset="0"/>
              </a:rPr>
              <a:t>.</a:t>
            </a:r>
            <a:endParaRPr lang="es-CO" dirty="0">
              <a:latin typeface="Montserrat" panose="00000500000000000000" pitchFamily="50" charset="0"/>
            </a:endParaRPr>
          </a:p>
        </p:txBody>
      </p:sp>
      <p:sp>
        <p:nvSpPr>
          <p:cNvPr id="6" name="Rectángulo 5"/>
          <p:cNvSpPr/>
          <p:nvPr/>
        </p:nvSpPr>
        <p:spPr>
          <a:xfrm>
            <a:off x="3459678" y="3190864"/>
            <a:ext cx="4082939" cy="261610"/>
          </a:xfrm>
          <a:prstGeom prst="rect">
            <a:avLst/>
          </a:prstGeom>
        </p:spPr>
        <p:txBody>
          <a:bodyPr wrap="square">
            <a:spAutoFit/>
          </a:bodyPr>
          <a:lstStyle/>
          <a:p>
            <a:r>
              <a:rPr lang="es-CO" sz="1100" dirty="0">
                <a:solidFill>
                  <a:srgbClr val="002060"/>
                </a:solidFill>
                <a:latin typeface="Montserrat" panose="00000500000000000000" pitchFamily="50" charset="0"/>
              </a:rPr>
              <a:t>Global </a:t>
            </a:r>
            <a:r>
              <a:rPr lang="es-CO" sz="1100" dirty="0" err="1">
                <a:solidFill>
                  <a:srgbClr val="002060"/>
                </a:solidFill>
                <a:latin typeface="Montserrat" panose="00000500000000000000" pitchFamily="50" charset="0"/>
              </a:rPr>
              <a:t>Spine</a:t>
            </a:r>
            <a:r>
              <a:rPr lang="es-CO" sz="1100" dirty="0">
                <a:solidFill>
                  <a:srgbClr val="002060"/>
                </a:solidFill>
                <a:latin typeface="Montserrat" panose="00000500000000000000" pitchFamily="50" charset="0"/>
              </a:rPr>
              <a:t> </a:t>
            </a:r>
            <a:r>
              <a:rPr lang="es-CO" sz="1100" dirty="0" err="1">
                <a:solidFill>
                  <a:srgbClr val="002060"/>
                </a:solidFill>
                <a:latin typeface="Montserrat" panose="00000500000000000000" pitchFamily="50" charset="0"/>
              </a:rPr>
              <a:t>Journal</a:t>
            </a:r>
            <a:r>
              <a:rPr lang="es-CO" sz="1100" dirty="0">
                <a:solidFill>
                  <a:srgbClr val="002060"/>
                </a:solidFill>
                <a:latin typeface="Montserrat" panose="00000500000000000000" pitchFamily="50" charset="0"/>
              </a:rPr>
              <a:t> 2018, Vol. 8(</a:t>
            </a:r>
            <a:r>
              <a:rPr lang="es-CO" sz="1100" dirty="0" err="1">
                <a:solidFill>
                  <a:srgbClr val="002060"/>
                </a:solidFill>
                <a:latin typeface="Montserrat" panose="00000500000000000000" pitchFamily="50" charset="0"/>
              </a:rPr>
              <a:t>2S</a:t>
            </a:r>
            <a:r>
              <a:rPr lang="es-CO" sz="1100" dirty="0">
                <a:solidFill>
                  <a:srgbClr val="002060"/>
                </a:solidFill>
                <a:latin typeface="Montserrat" panose="00000500000000000000" pitchFamily="50" charset="0"/>
              </a:rPr>
              <a:t>) </a:t>
            </a:r>
            <a:r>
              <a:rPr lang="es-CO" sz="1100" dirty="0" err="1">
                <a:solidFill>
                  <a:srgbClr val="002060"/>
                </a:solidFill>
                <a:latin typeface="Montserrat" panose="00000500000000000000" pitchFamily="50" charset="0"/>
              </a:rPr>
              <a:t>34S-45S</a:t>
            </a:r>
            <a:endParaRPr lang="es-CO" sz="3200" dirty="0">
              <a:solidFill>
                <a:srgbClr val="002060"/>
              </a:solidFill>
              <a:latin typeface="Montserrat" panose="00000500000000000000" pitchFamily="50" charset="0"/>
            </a:endParaRPr>
          </a:p>
        </p:txBody>
      </p:sp>
      <p:sp>
        <p:nvSpPr>
          <p:cNvPr id="8" name="Título 1"/>
          <p:cNvSpPr txBox="1">
            <a:spLocks/>
          </p:cNvSpPr>
          <p:nvPr/>
        </p:nvSpPr>
        <p:spPr>
          <a:xfrm>
            <a:off x="316428" y="380953"/>
            <a:ext cx="11559143" cy="6339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b="1" dirty="0">
                <a:solidFill>
                  <a:srgbClr val="06AEAA"/>
                </a:solidFill>
                <a:latin typeface="Montserrat" panose="00000500000000000000" pitchFamily="50" charset="0"/>
              </a:rPr>
              <a:t>MM 4: lesión del disco intervertebral</a:t>
            </a:r>
          </a:p>
        </p:txBody>
      </p:sp>
      <p:pic>
        <p:nvPicPr>
          <p:cNvPr id="9" name="Imagen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169486" y="2601736"/>
            <a:ext cx="4601310" cy="2992582"/>
          </a:xfrm>
          <a:prstGeom prst="rect">
            <a:avLst/>
          </a:prstGeom>
        </p:spPr>
      </p:pic>
    </p:spTree>
    <p:extLst>
      <p:ext uri="{BB962C8B-B14F-4D97-AF65-F5344CB8AC3E}">
        <p14:creationId xmlns:p14="http://schemas.microsoft.com/office/powerpoint/2010/main" val="421808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4">
            <a:extLst>
              <a:ext uri="{FF2B5EF4-FFF2-40B4-BE49-F238E27FC236}">
                <a16:creationId xmlns:a16="http://schemas.microsoft.com/office/drawing/2014/main" id="{088F6F59-B540-461E-8B63-7205BE7377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67269" y="285749"/>
            <a:ext cx="2090839" cy="3448050"/>
          </a:xfrm>
          <a:prstGeom prst="rect">
            <a:avLst/>
          </a:prstGeom>
        </p:spPr>
      </p:pic>
      <p:pic>
        <p:nvPicPr>
          <p:cNvPr id="12" name="Picture 10" descr="El examen del paciente: Evaluación Radiológica (XR, CT, MRI)">
            <a:extLst>
              <a:ext uri="{FF2B5EF4-FFF2-40B4-BE49-F238E27FC236}">
                <a16:creationId xmlns:a16="http://schemas.microsoft.com/office/drawing/2014/main" id="{8454D387-A8AC-43F4-B780-BB240221346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22009"/>
          <a:stretch/>
        </p:blipFill>
        <p:spPr bwMode="auto">
          <a:xfrm>
            <a:off x="7367075" y="285750"/>
            <a:ext cx="2077616"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7">
            <a:extLst>
              <a:ext uri="{FF2B5EF4-FFF2-40B4-BE49-F238E27FC236}">
                <a16:creationId xmlns:a16="http://schemas.microsoft.com/office/drawing/2014/main" id="{CD16BC72-C55A-4124-B628-6B7E4E98A5A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96057" y="269835"/>
            <a:ext cx="1982038" cy="3461514"/>
          </a:xfrm>
          <a:prstGeom prst="rect">
            <a:avLst/>
          </a:prstGeom>
          <a:ln>
            <a:noFill/>
          </a:ln>
          <a:effectLst/>
        </p:spPr>
      </p:pic>
      <p:sp>
        <p:nvSpPr>
          <p:cNvPr id="14" name="Rectángulo 1">
            <a:extLst>
              <a:ext uri="{FF2B5EF4-FFF2-40B4-BE49-F238E27FC236}">
                <a16:creationId xmlns:a16="http://schemas.microsoft.com/office/drawing/2014/main" id="{9F7860B5-ECA5-4451-B8DE-7F0A4249B07B}"/>
              </a:ext>
            </a:extLst>
          </p:cNvPr>
          <p:cNvSpPr/>
          <p:nvPr/>
        </p:nvSpPr>
        <p:spPr>
          <a:xfrm>
            <a:off x="-200024" y="3834522"/>
            <a:ext cx="12211049" cy="461665"/>
          </a:xfrm>
          <a:prstGeom prst="rect">
            <a:avLst/>
          </a:prstGeom>
          <a:noFill/>
        </p:spPr>
        <p:txBody>
          <a:bodyPr wrap="square">
            <a:spAutoFit/>
          </a:bodyPr>
          <a:lstStyle/>
          <a:p>
            <a:pPr algn="ctr"/>
            <a:r>
              <a:rPr lang="es-CO" sz="2400" b="1" dirty="0">
                <a:solidFill>
                  <a:srgbClr val="06AEAA"/>
                </a:solidFill>
                <a:latin typeface="Montserrat" panose="00000500000000000000" pitchFamily="50" charset="0"/>
              </a:rPr>
              <a:t>Imágenes en fracturas toracolumbares</a:t>
            </a:r>
            <a:endParaRPr lang="es-CO" sz="2400" dirty="0">
              <a:solidFill>
                <a:srgbClr val="06AEAA"/>
              </a:solidFill>
              <a:latin typeface="Montserrat" panose="00000500000000000000" pitchFamily="50" charset="0"/>
            </a:endParaRPr>
          </a:p>
        </p:txBody>
      </p:sp>
    </p:spTree>
    <p:extLst>
      <p:ext uri="{BB962C8B-B14F-4D97-AF65-F5344CB8AC3E}">
        <p14:creationId xmlns:p14="http://schemas.microsoft.com/office/powerpoint/2010/main" val="1413934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2 Marcador de contenido"/>
          <p:cNvSpPr>
            <a:spLocks noGrp="1"/>
          </p:cNvSpPr>
          <p:nvPr>
            <p:ph idx="1"/>
          </p:nvPr>
        </p:nvSpPr>
        <p:spPr>
          <a:xfrm>
            <a:off x="5891852" y="1498628"/>
            <a:ext cx="5704263" cy="3900376"/>
          </a:xfrm>
          <a:solidFill>
            <a:srgbClr val="152B4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3">
            <a:schemeClr val="accent5"/>
          </a:fillRef>
          <a:effectRef idx="2">
            <a:schemeClr val="accent5"/>
          </a:effectRef>
          <a:fontRef idx="minor">
            <a:schemeClr val="lt1"/>
          </a:fontRef>
        </p:style>
        <p:txBody>
          <a:bodyPr>
            <a:noAutofit/>
          </a:bodyPr>
          <a:lstStyle/>
          <a:p>
            <a:pPr lvl="1">
              <a:buFont typeface="Wingdings" panose="05000000000000000000" pitchFamily="2" charset="2"/>
              <a:buChar char="§"/>
            </a:pPr>
            <a:r>
              <a:rPr lang="es-CO" altLang="es-CO" sz="2000" b="1" dirty="0">
                <a:solidFill>
                  <a:schemeClr val="bg1"/>
                </a:solidFill>
              </a:rPr>
              <a:t>Ubicación y extensión de la lesión.</a:t>
            </a:r>
          </a:p>
          <a:p>
            <a:pPr lvl="1">
              <a:buFont typeface="Wingdings" panose="05000000000000000000" pitchFamily="2" charset="2"/>
              <a:buChar char="§"/>
            </a:pPr>
            <a:endParaRPr lang="es-CO" altLang="es-CO" sz="2000" b="1" dirty="0">
              <a:solidFill>
                <a:schemeClr val="bg1"/>
              </a:solidFill>
            </a:endParaRPr>
          </a:p>
          <a:p>
            <a:pPr lvl="1">
              <a:buFont typeface="Wingdings" panose="05000000000000000000" pitchFamily="2" charset="2"/>
              <a:buChar char="§"/>
            </a:pPr>
            <a:r>
              <a:rPr lang="es-CO" altLang="es-CO" sz="2000" b="1" dirty="0">
                <a:solidFill>
                  <a:schemeClr val="bg1"/>
                </a:solidFill>
              </a:rPr>
              <a:t>Inestabilidad vertebral.</a:t>
            </a:r>
          </a:p>
          <a:p>
            <a:pPr lvl="1">
              <a:buFont typeface="Wingdings" panose="05000000000000000000" pitchFamily="2" charset="2"/>
              <a:buChar char="§"/>
            </a:pPr>
            <a:endParaRPr lang="es-CO" altLang="es-CO" sz="2000" b="1" dirty="0">
              <a:solidFill>
                <a:schemeClr val="bg1"/>
              </a:solidFill>
            </a:endParaRPr>
          </a:p>
          <a:p>
            <a:pPr lvl="1">
              <a:buFont typeface="Wingdings" panose="05000000000000000000" pitchFamily="2" charset="2"/>
              <a:buChar char="§"/>
            </a:pPr>
            <a:r>
              <a:rPr lang="es-CO" altLang="es-CO" sz="2000" b="1" dirty="0">
                <a:solidFill>
                  <a:schemeClr val="bg1"/>
                </a:solidFill>
              </a:rPr>
              <a:t>Severidad de la compresión neurológica.</a:t>
            </a:r>
          </a:p>
          <a:p>
            <a:pPr lvl="1">
              <a:buFont typeface="Wingdings" panose="05000000000000000000" pitchFamily="2" charset="2"/>
              <a:buChar char="§"/>
            </a:pPr>
            <a:endParaRPr lang="es-CO" altLang="es-CO" sz="2000" b="1" dirty="0">
              <a:solidFill>
                <a:schemeClr val="bg1"/>
              </a:solidFill>
            </a:endParaRPr>
          </a:p>
          <a:p>
            <a:pPr lvl="1">
              <a:buFont typeface="Wingdings" panose="05000000000000000000" pitchFamily="2" charset="2"/>
              <a:buChar char="§"/>
            </a:pPr>
            <a:r>
              <a:rPr lang="es-CO" altLang="es-CO" sz="2000" b="1" dirty="0">
                <a:solidFill>
                  <a:schemeClr val="bg1"/>
                </a:solidFill>
              </a:rPr>
              <a:t>Clasificar patrones de lesión.</a:t>
            </a:r>
          </a:p>
          <a:p>
            <a:pPr lvl="1">
              <a:buFont typeface="Wingdings" panose="05000000000000000000" pitchFamily="2" charset="2"/>
              <a:buChar char="§"/>
            </a:pPr>
            <a:endParaRPr lang="es-CO" altLang="es-CO" sz="2000" b="1" dirty="0">
              <a:solidFill>
                <a:schemeClr val="bg1"/>
              </a:solidFill>
            </a:endParaRPr>
          </a:p>
          <a:p>
            <a:pPr lvl="1">
              <a:buFont typeface="Wingdings" panose="05000000000000000000" pitchFamily="2" charset="2"/>
              <a:buChar char="§"/>
            </a:pPr>
            <a:r>
              <a:rPr lang="es-CO" altLang="es-CO" sz="2000" b="1" dirty="0">
                <a:solidFill>
                  <a:schemeClr val="bg1"/>
                </a:solidFill>
              </a:rPr>
              <a:t>Identificar lesiones de varios niveles.</a:t>
            </a:r>
          </a:p>
        </p:txBody>
      </p:sp>
      <p:sp>
        <p:nvSpPr>
          <p:cNvPr id="3" name="Rectángulo 2"/>
          <p:cNvSpPr/>
          <p:nvPr/>
        </p:nvSpPr>
        <p:spPr>
          <a:xfrm>
            <a:off x="860917" y="1509824"/>
            <a:ext cx="4623624" cy="1938992"/>
          </a:xfrm>
          <a:prstGeom prst="rect">
            <a:avLst/>
          </a:prstGeom>
        </p:spPr>
        <p:txBody>
          <a:bodyPr wrap="square">
            <a:spAutoFit/>
          </a:bodyPr>
          <a:lstStyle/>
          <a:p>
            <a:pPr>
              <a:buFont typeface="Wingdings" panose="05000000000000000000" pitchFamily="2" charset="2"/>
              <a:buChar char="v"/>
            </a:pPr>
            <a:r>
              <a:rPr lang="es-CO" altLang="es-CO" sz="2400" dirty="0">
                <a:solidFill>
                  <a:srgbClr val="152B48"/>
                </a:solidFill>
                <a:latin typeface="Montserrat" panose="00000500000000000000" pitchFamily="50" charset="0"/>
              </a:rPr>
              <a:t>Radiografía simple.</a:t>
            </a:r>
          </a:p>
          <a:p>
            <a:pPr>
              <a:buFont typeface="Wingdings" panose="05000000000000000000" pitchFamily="2" charset="2"/>
              <a:buChar char="v"/>
            </a:pPr>
            <a:endParaRPr lang="es-CO" altLang="es-CO" sz="2400" dirty="0">
              <a:solidFill>
                <a:srgbClr val="152B48"/>
              </a:solidFill>
              <a:latin typeface="Montserrat" panose="00000500000000000000" pitchFamily="50" charset="0"/>
            </a:endParaRPr>
          </a:p>
          <a:p>
            <a:pPr>
              <a:buFont typeface="Wingdings" panose="05000000000000000000" pitchFamily="2" charset="2"/>
              <a:buChar char="v"/>
            </a:pPr>
            <a:r>
              <a:rPr lang="es-CO" altLang="es-CO" sz="2400" dirty="0">
                <a:solidFill>
                  <a:srgbClr val="152B48"/>
                </a:solidFill>
                <a:latin typeface="Montserrat" panose="00000500000000000000" pitchFamily="50" charset="0"/>
              </a:rPr>
              <a:t>Tomografía computarizada. </a:t>
            </a:r>
          </a:p>
          <a:p>
            <a:pPr>
              <a:buFont typeface="Wingdings" panose="05000000000000000000" pitchFamily="2" charset="2"/>
              <a:buChar char="v"/>
            </a:pPr>
            <a:endParaRPr lang="es-CO" altLang="es-CO" sz="2400" dirty="0">
              <a:solidFill>
                <a:srgbClr val="152B48"/>
              </a:solidFill>
              <a:latin typeface="Montserrat" panose="00000500000000000000" pitchFamily="50" charset="0"/>
            </a:endParaRPr>
          </a:p>
          <a:p>
            <a:pPr>
              <a:buFont typeface="Wingdings" panose="05000000000000000000" pitchFamily="2" charset="2"/>
              <a:buChar char="v"/>
            </a:pPr>
            <a:r>
              <a:rPr lang="es-CO" altLang="es-CO" sz="2400" dirty="0">
                <a:solidFill>
                  <a:srgbClr val="152B48"/>
                </a:solidFill>
                <a:latin typeface="Montserrat" panose="00000500000000000000" pitchFamily="50" charset="0"/>
              </a:rPr>
              <a:t>Resonancia magnética. </a:t>
            </a:r>
          </a:p>
        </p:txBody>
      </p:sp>
      <p:sp>
        <p:nvSpPr>
          <p:cNvPr id="8" name="Título 1"/>
          <p:cNvSpPr txBox="1">
            <a:spLocks/>
          </p:cNvSpPr>
          <p:nvPr/>
        </p:nvSpPr>
        <p:spPr>
          <a:xfrm>
            <a:off x="2044981" y="305226"/>
            <a:ext cx="8102037" cy="7949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4800" b="1" dirty="0">
                <a:solidFill>
                  <a:srgbClr val="06AEAA"/>
                </a:solidFill>
                <a:latin typeface="Montserrat" panose="00000500000000000000" pitchFamily="50" charset="0"/>
              </a:rPr>
              <a:t>Imágenes</a:t>
            </a:r>
          </a:p>
        </p:txBody>
      </p:sp>
    </p:spTree>
    <p:extLst>
      <p:ext uri="{BB962C8B-B14F-4D97-AF65-F5344CB8AC3E}">
        <p14:creationId xmlns:p14="http://schemas.microsoft.com/office/powerpoint/2010/main" val="386980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bg/>
                                          </p:spTgt>
                                        </p:tgtEl>
                                        <p:attrNameLst>
                                          <p:attrName>style.visibility</p:attrName>
                                        </p:attrNameLst>
                                      </p:cBhvr>
                                      <p:to>
                                        <p:strVal val="visible"/>
                                      </p:to>
                                    </p:set>
                                    <p:anim calcmode="lin" valueType="num">
                                      <p:cBhvr additive="base">
                                        <p:cTn id="7" dur="500" fill="hold"/>
                                        <p:tgtEl>
                                          <p:spTgt spid="3481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819">
                                            <p:txEl>
                                              <p:pRg st="0" end="0"/>
                                            </p:txEl>
                                          </p:spTgt>
                                        </p:tgtEl>
                                        <p:attrNameLst>
                                          <p:attrName>style.visibility</p:attrName>
                                        </p:attrNameLst>
                                      </p:cBhvr>
                                      <p:to>
                                        <p:strVal val="visible"/>
                                      </p:to>
                                    </p:set>
                                    <p:anim calcmode="lin" valueType="num">
                                      <p:cBhvr additive="base">
                                        <p:cTn id="11"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481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anim calcmode="lin" valueType="num">
                                      <p:cBhvr additive="base">
                                        <p:cTn id="15"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481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anim calcmode="lin" valueType="num">
                                      <p:cBhvr additive="base">
                                        <p:cTn id="19"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4819">
                                            <p:txEl>
                                              <p:pRg st="6" end="6"/>
                                            </p:txEl>
                                          </p:spTgt>
                                        </p:tgtEl>
                                        <p:attrNameLst>
                                          <p:attrName>style.visibility</p:attrName>
                                        </p:attrNameLst>
                                      </p:cBhvr>
                                      <p:to>
                                        <p:strVal val="visible"/>
                                      </p:to>
                                    </p:set>
                                    <p:anim calcmode="lin" valueType="num">
                                      <p:cBhvr additive="base">
                                        <p:cTn id="23" dur="5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4819">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4819">
                                            <p:txEl>
                                              <p:pRg st="8" end="8"/>
                                            </p:txEl>
                                          </p:spTgt>
                                        </p:tgtEl>
                                        <p:attrNameLst>
                                          <p:attrName>style.visibility</p:attrName>
                                        </p:attrNameLst>
                                      </p:cBhvr>
                                      <p:to>
                                        <p:strVal val="visible"/>
                                      </p:to>
                                    </p:set>
                                    <p:anim calcmode="lin" valueType="num">
                                      <p:cBhvr additive="base">
                                        <p:cTn id="27" dur="500" fill="hold"/>
                                        <p:tgtEl>
                                          <p:spTgt spid="34819">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481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2 Marcador de contenido"/>
          <p:cNvSpPr>
            <a:spLocks noGrp="1"/>
          </p:cNvSpPr>
          <p:nvPr>
            <p:ph idx="1"/>
          </p:nvPr>
        </p:nvSpPr>
        <p:spPr>
          <a:xfrm>
            <a:off x="1304161" y="995426"/>
            <a:ext cx="9944101" cy="2886073"/>
          </a:xfr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a:noAutofit/>
          </a:bodyPr>
          <a:lstStyle/>
          <a:p>
            <a:pPr eaLnBrk="1" hangingPunct="1"/>
            <a:r>
              <a:rPr lang="es-CO" altLang="es-CO" sz="1800" dirty="0">
                <a:solidFill>
                  <a:schemeClr val="bg1"/>
                </a:solidFill>
              </a:rPr>
              <a:t>Buena calidad.</a:t>
            </a:r>
          </a:p>
          <a:p>
            <a:pPr eaLnBrk="1" hangingPunct="1">
              <a:buFont typeface="Wingdings 2" panose="05020102010507070707" pitchFamily="18" charset="2"/>
              <a:buNone/>
            </a:pPr>
            <a:endParaRPr lang="es-CO" altLang="es-CO" sz="1800" dirty="0">
              <a:solidFill>
                <a:schemeClr val="bg1"/>
              </a:solidFill>
            </a:endParaRPr>
          </a:p>
          <a:p>
            <a:pPr eaLnBrk="1" hangingPunct="1"/>
            <a:r>
              <a:rPr lang="es-CO" altLang="es-CO" sz="1800" dirty="0">
                <a:solidFill>
                  <a:schemeClr val="bg1"/>
                </a:solidFill>
              </a:rPr>
              <a:t>Antero-posterior y lateral.</a:t>
            </a:r>
          </a:p>
          <a:p>
            <a:pPr eaLnBrk="1" hangingPunct="1">
              <a:buFont typeface="Wingdings 2" panose="05020102010507070707" pitchFamily="18" charset="2"/>
              <a:buNone/>
            </a:pPr>
            <a:r>
              <a:rPr lang="es-CO" altLang="es-CO" sz="1800" dirty="0">
                <a:solidFill>
                  <a:schemeClr val="bg1"/>
                </a:solidFill>
              </a:rPr>
              <a:t> </a:t>
            </a:r>
          </a:p>
          <a:p>
            <a:pPr eaLnBrk="1" hangingPunct="1"/>
            <a:r>
              <a:rPr lang="es-CO" altLang="es-CO" sz="1800" dirty="0">
                <a:solidFill>
                  <a:schemeClr val="bg1"/>
                </a:solidFill>
              </a:rPr>
              <a:t>Realizarse en todos los pacientes con sospecha de traumatismo de la CV*.</a:t>
            </a:r>
          </a:p>
          <a:p>
            <a:pPr eaLnBrk="1" hangingPunct="1">
              <a:buFont typeface="Wingdings 2" panose="05020102010507070707" pitchFamily="18" charset="2"/>
              <a:buNone/>
            </a:pPr>
            <a:endParaRPr lang="es-CO" altLang="es-CO" sz="1800" dirty="0">
              <a:solidFill>
                <a:schemeClr val="bg1"/>
              </a:solidFill>
            </a:endParaRPr>
          </a:p>
          <a:p>
            <a:pPr eaLnBrk="1" hangingPunct="1"/>
            <a:r>
              <a:rPr lang="es-CO" altLang="es-CO" sz="1800" dirty="0">
                <a:solidFill>
                  <a:schemeClr val="bg1"/>
                </a:solidFill>
              </a:rPr>
              <a:t>En el sitio de sensibilidad local o deformidad y/o según nivel neurológico.</a:t>
            </a:r>
          </a:p>
        </p:txBody>
      </p:sp>
      <p:sp>
        <p:nvSpPr>
          <p:cNvPr id="5" name="5 CuadroTexto"/>
          <p:cNvSpPr txBox="1">
            <a:spLocks noChangeArrowheads="1"/>
          </p:cNvSpPr>
          <p:nvPr/>
        </p:nvSpPr>
        <p:spPr bwMode="auto">
          <a:xfrm>
            <a:off x="1704975" y="6160413"/>
            <a:ext cx="95432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s-CO" sz="700" dirty="0" err="1">
                <a:latin typeface="Montserrat" panose="00000500000000000000" pitchFamily="50" charset="0"/>
              </a:rPr>
              <a:t>Bellabarba</a:t>
            </a:r>
            <a:r>
              <a:rPr lang="en-US" altLang="es-CO" sz="700" dirty="0">
                <a:latin typeface="Montserrat" panose="00000500000000000000" pitchFamily="50" charset="0"/>
              </a:rPr>
              <a:t> C, et al. AO spine injury classification system: a revision proposal for the thoracic and lumbar spin. </a:t>
            </a:r>
            <a:r>
              <a:rPr lang="en-US" altLang="es-CO" sz="700" dirty="0" err="1">
                <a:latin typeface="Montserrat" panose="00000500000000000000" pitchFamily="50" charset="0"/>
              </a:rPr>
              <a:t>Eur</a:t>
            </a:r>
            <a:r>
              <a:rPr lang="en-US" altLang="es-CO" sz="700" dirty="0">
                <a:latin typeface="Montserrat" panose="00000500000000000000" pitchFamily="50" charset="0"/>
              </a:rPr>
              <a:t> Spine J 2013;22:2184–2201.</a:t>
            </a:r>
          </a:p>
          <a:p>
            <a:pPr algn="r" eaLnBrk="1" hangingPunct="1"/>
            <a:r>
              <a:rPr lang="es-CO" sz="700" dirty="0" err="1">
                <a:latin typeface="Montserrat" panose="00000500000000000000" pitchFamily="50" charset="0"/>
              </a:rPr>
              <a:t>Bellabarba</a:t>
            </a:r>
            <a:r>
              <a:rPr lang="es-CO" sz="700" dirty="0">
                <a:latin typeface="Montserrat" panose="00000500000000000000" pitchFamily="50" charset="0"/>
              </a:rPr>
              <a:t> C, </a:t>
            </a:r>
            <a:r>
              <a:rPr lang="es-CO" sz="700" dirty="0" err="1">
                <a:latin typeface="Montserrat" panose="00000500000000000000" pitchFamily="50" charset="0"/>
              </a:rPr>
              <a:t>Kandziora</a:t>
            </a:r>
            <a:r>
              <a:rPr lang="es-CO" sz="700" dirty="0">
                <a:latin typeface="Montserrat" panose="00000500000000000000" pitchFamily="50" charset="0"/>
              </a:rPr>
              <a:t> F, LR </a:t>
            </a:r>
            <a:r>
              <a:rPr lang="es-CO" sz="700" dirty="0" err="1">
                <a:latin typeface="Montserrat" panose="00000500000000000000" pitchFamily="50" charset="0"/>
              </a:rPr>
              <a:t>Vialle</a:t>
            </a:r>
            <a:r>
              <a:rPr lang="es-CO" sz="700" dirty="0">
                <a:latin typeface="Montserrat" panose="00000500000000000000" pitchFamily="50" charset="0"/>
              </a:rPr>
              <a:t>. </a:t>
            </a:r>
            <a:r>
              <a:rPr lang="es-CO" sz="700" dirty="0" err="1">
                <a:latin typeface="Montserrat" panose="00000500000000000000" pitchFamily="50" charset="0"/>
              </a:rPr>
              <a:t>AOSpine</a:t>
            </a:r>
            <a:r>
              <a:rPr lang="es-CO" sz="700" dirty="0">
                <a:latin typeface="Montserrat" panose="00000500000000000000" pitchFamily="50" charset="0"/>
              </a:rPr>
              <a:t> Masters Series, Volumen 6: </a:t>
            </a:r>
            <a:r>
              <a:rPr lang="es-CO" sz="700" dirty="0" err="1">
                <a:latin typeface="Montserrat" panose="00000500000000000000" pitchFamily="50" charset="0"/>
              </a:rPr>
              <a:t>Thoracolumbar</a:t>
            </a:r>
            <a:r>
              <a:rPr lang="es-CO" sz="700" dirty="0">
                <a:latin typeface="Montserrat" panose="00000500000000000000" pitchFamily="50" charset="0"/>
              </a:rPr>
              <a:t> </a:t>
            </a:r>
            <a:r>
              <a:rPr lang="es-CO" sz="700" dirty="0" err="1">
                <a:latin typeface="Montserrat" panose="00000500000000000000" pitchFamily="50" charset="0"/>
              </a:rPr>
              <a:t>Spine</a:t>
            </a:r>
            <a:r>
              <a:rPr lang="es-CO" sz="700" dirty="0">
                <a:latin typeface="Montserrat" panose="00000500000000000000" pitchFamily="50" charset="0"/>
              </a:rPr>
              <a:t> Trauma 2015.</a:t>
            </a:r>
            <a:endParaRPr lang="es-CO" altLang="es-CO" sz="700" dirty="0">
              <a:latin typeface="Montserrat" panose="00000500000000000000" pitchFamily="50" charset="0"/>
            </a:endParaRPr>
          </a:p>
        </p:txBody>
      </p:sp>
      <p:sp>
        <p:nvSpPr>
          <p:cNvPr id="8" name="Título 1"/>
          <p:cNvSpPr txBox="1">
            <a:spLocks/>
          </p:cNvSpPr>
          <p:nvPr/>
        </p:nvSpPr>
        <p:spPr>
          <a:xfrm>
            <a:off x="1886879" y="200451"/>
            <a:ext cx="8102037" cy="7949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200" b="1" dirty="0">
                <a:solidFill>
                  <a:srgbClr val="06AEAA"/>
                </a:solidFill>
                <a:latin typeface="Montserrat" panose="00000500000000000000" pitchFamily="50" charset="0"/>
              </a:rPr>
              <a:t>Radiografía simple</a:t>
            </a:r>
          </a:p>
        </p:txBody>
      </p:sp>
      <p:pic>
        <p:nvPicPr>
          <p:cNvPr id="9" name="Imagen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18526" y="1553315"/>
            <a:ext cx="2675165" cy="636310"/>
          </a:xfrm>
          <a:prstGeom prst="rect">
            <a:avLst/>
          </a:prstGeom>
        </p:spPr>
      </p:pic>
    </p:spTree>
    <p:extLst>
      <p:ext uri="{BB962C8B-B14F-4D97-AF65-F5344CB8AC3E}">
        <p14:creationId xmlns:p14="http://schemas.microsoft.com/office/powerpoint/2010/main" val="1046280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3 Marcador de contenido"/>
          <p:cNvSpPr>
            <a:spLocks noGrp="1"/>
          </p:cNvSpPr>
          <p:nvPr>
            <p:ph sz="half" idx="2"/>
          </p:nvPr>
        </p:nvSpPr>
        <p:spPr>
          <a:xfrm>
            <a:off x="972589" y="1976647"/>
            <a:ext cx="5123411" cy="2023853"/>
          </a:xfrm>
          <a:ln w="28575">
            <a:solidFill>
              <a:srgbClr val="06AEAA"/>
            </a:solidFill>
          </a:ln>
        </p:spPr>
        <p:style>
          <a:lnRef idx="2">
            <a:schemeClr val="accent2"/>
          </a:lnRef>
          <a:fillRef idx="1">
            <a:schemeClr val="lt1"/>
          </a:fillRef>
          <a:effectRef idx="0">
            <a:schemeClr val="accent2"/>
          </a:effectRef>
          <a:fontRef idx="minor">
            <a:schemeClr val="dk1"/>
          </a:fontRef>
        </p:style>
        <p:txBody>
          <a:bodyPr>
            <a:noAutofit/>
          </a:bodyPr>
          <a:lstStyle/>
          <a:p>
            <a:pPr eaLnBrk="1" hangingPunct="1">
              <a:buFont typeface="Wingdings 2" panose="05020102010507070707" pitchFamily="18" charset="2"/>
              <a:buNone/>
            </a:pPr>
            <a:r>
              <a:rPr lang="es-CO" altLang="es-CO" sz="1400" b="1" i="1" dirty="0"/>
              <a:t>Ventajas:</a:t>
            </a:r>
            <a:endParaRPr lang="es-CO" altLang="es-CO" sz="1400" b="1" dirty="0"/>
          </a:p>
          <a:p>
            <a:pPr eaLnBrk="1" hangingPunct="1"/>
            <a:r>
              <a:rPr lang="es-CO" altLang="es-CO" sz="1400" b="1" dirty="0"/>
              <a:t>Sensibilidad y la especificidad &gt; 95%.</a:t>
            </a:r>
          </a:p>
          <a:p>
            <a:pPr eaLnBrk="1" hangingPunct="1">
              <a:buFont typeface="Wingdings 2" panose="05020102010507070707" pitchFamily="18" charset="2"/>
              <a:buNone/>
            </a:pPr>
            <a:endParaRPr lang="es-CO" altLang="es-CO" sz="1400" b="1" dirty="0"/>
          </a:p>
          <a:p>
            <a:pPr eaLnBrk="1" hangingPunct="1"/>
            <a:r>
              <a:rPr lang="es-CO" altLang="es-CO" sz="1400" b="1" dirty="0"/>
              <a:t>Concomitante TC de tórax, abdomen y pelvis.</a:t>
            </a:r>
          </a:p>
          <a:p>
            <a:pPr eaLnBrk="1" hangingPunct="1">
              <a:buFont typeface="Wingdings 2" panose="05020102010507070707" pitchFamily="18" charset="2"/>
              <a:buNone/>
            </a:pPr>
            <a:endParaRPr lang="es-CO" altLang="es-CO" sz="1400" b="1" dirty="0"/>
          </a:p>
          <a:p>
            <a:pPr eaLnBrk="1" hangingPunct="1"/>
            <a:r>
              <a:rPr lang="es-CO" altLang="es-CO" sz="1400" b="1" dirty="0"/>
              <a:t>Rápido, menor costo.</a:t>
            </a:r>
          </a:p>
        </p:txBody>
      </p:sp>
      <p:sp>
        <p:nvSpPr>
          <p:cNvPr id="3" name="Marcador de contenido 2"/>
          <p:cNvSpPr>
            <a:spLocks noGrp="1"/>
          </p:cNvSpPr>
          <p:nvPr>
            <p:ph sz="quarter" idx="4"/>
          </p:nvPr>
        </p:nvSpPr>
        <p:spPr>
          <a:xfrm>
            <a:off x="6619091" y="1258287"/>
            <a:ext cx="4875310" cy="4456732"/>
          </a:xfrm>
          <a:ln w="28575">
            <a:solidFill>
              <a:srgbClr val="06AEAA"/>
            </a:solidFill>
          </a:ln>
        </p:spPr>
        <p:style>
          <a:lnRef idx="2">
            <a:schemeClr val="accent4"/>
          </a:lnRef>
          <a:fillRef idx="1">
            <a:schemeClr val="lt1"/>
          </a:fillRef>
          <a:effectRef idx="0">
            <a:schemeClr val="accent4"/>
          </a:effectRef>
          <a:fontRef idx="minor">
            <a:schemeClr val="dk1"/>
          </a:fontRef>
        </p:style>
        <p:txBody>
          <a:bodyPr>
            <a:noAutofit/>
          </a:bodyPr>
          <a:lstStyle/>
          <a:p>
            <a:pPr marL="0" indent="0">
              <a:buNone/>
            </a:pPr>
            <a:r>
              <a:rPr lang="es-CO" sz="1400" b="1" dirty="0"/>
              <a:t>Indicaciones:</a:t>
            </a:r>
          </a:p>
          <a:p>
            <a:pPr>
              <a:buFont typeface="Wingdings" panose="05000000000000000000" pitchFamily="2" charset="2"/>
              <a:buChar char="ü"/>
            </a:pPr>
            <a:r>
              <a:rPr lang="es-CO" sz="1400" b="1" dirty="0"/>
              <a:t>Sospecha de lesión cervical que vayan a ser llevados a TAC cráneo.</a:t>
            </a:r>
          </a:p>
          <a:p>
            <a:pPr>
              <a:buFont typeface="Wingdings" panose="05000000000000000000" pitchFamily="2" charset="2"/>
              <a:buChar char="ü"/>
            </a:pPr>
            <a:endParaRPr lang="es-CO" sz="1400" b="1" dirty="0"/>
          </a:p>
          <a:p>
            <a:pPr>
              <a:buFont typeface="Wingdings" panose="05000000000000000000" pitchFamily="2" charset="2"/>
              <a:buChar char="ü"/>
            </a:pPr>
            <a:r>
              <a:rPr lang="es-CO" sz="1400" b="1" dirty="0"/>
              <a:t>Fracturas de columna en </a:t>
            </a:r>
            <a:r>
              <a:rPr lang="es-CO" sz="1400" b="1" dirty="0" err="1"/>
              <a:t>Rx</a:t>
            </a:r>
            <a:r>
              <a:rPr lang="es-CO" sz="1400" b="1" dirty="0"/>
              <a:t>.</a:t>
            </a:r>
          </a:p>
          <a:p>
            <a:pPr>
              <a:buFont typeface="Wingdings" panose="05000000000000000000" pitchFamily="2" charset="2"/>
              <a:buChar char="ü"/>
            </a:pPr>
            <a:endParaRPr lang="es-CO" sz="1400" b="1" dirty="0"/>
          </a:p>
          <a:p>
            <a:pPr>
              <a:buFont typeface="Wingdings" panose="05000000000000000000" pitchFamily="2" charset="2"/>
              <a:buChar char="ü"/>
            </a:pPr>
            <a:r>
              <a:rPr lang="es-CO" sz="1400" b="1" dirty="0" err="1"/>
              <a:t>Rx</a:t>
            </a:r>
            <a:r>
              <a:rPr lang="es-CO" sz="1400" b="1" dirty="0"/>
              <a:t> técnicamente no evaluables.</a:t>
            </a:r>
          </a:p>
          <a:p>
            <a:pPr>
              <a:buFont typeface="Wingdings" panose="05000000000000000000" pitchFamily="2" charset="2"/>
              <a:buChar char="ü"/>
            </a:pPr>
            <a:endParaRPr lang="es-CO" sz="1400" b="1" dirty="0"/>
          </a:p>
          <a:p>
            <a:pPr>
              <a:buFont typeface="Wingdings" panose="05000000000000000000" pitchFamily="2" charset="2"/>
              <a:buChar char="ü"/>
            </a:pPr>
            <a:r>
              <a:rPr lang="es-CO" sz="1400" b="1" dirty="0" err="1"/>
              <a:t>Rx</a:t>
            </a:r>
            <a:r>
              <a:rPr lang="es-CO" sz="1400" b="1" dirty="0"/>
              <a:t> normales con persistencia de síntomas desproporcionados.</a:t>
            </a:r>
          </a:p>
          <a:p>
            <a:pPr>
              <a:buFont typeface="Wingdings" panose="05000000000000000000" pitchFamily="2" charset="2"/>
              <a:buChar char="ü"/>
            </a:pPr>
            <a:endParaRPr lang="es-CO" sz="1400" b="1" dirty="0"/>
          </a:p>
          <a:p>
            <a:pPr>
              <a:buFont typeface="Wingdings" panose="05000000000000000000" pitchFamily="2" charset="2"/>
              <a:buChar char="ü"/>
            </a:pPr>
            <a:r>
              <a:rPr lang="es-CO" sz="1400" b="1" dirty="0"/>
              <a:t>Estenosis e/o inestabilidad que no pueden ser descartadas.</a:t>
            </a:r>
          </a:p>
          <a:p>
            <a:pPr>
              <a:buFont typeface="Wingdings" panose="05000000000000000000" pitchFamily="2" charset="2"/>
              <a:buChar char="ü"/>
            </a:pPr>
            <a:endParaRPr lang="es-CO" sz="1400" b="1" dirty="0"/>
          </a:p>
          <a:p>
            <a:pPr>
              <a:buFont typeface="Wingdings" panose="05000000000000000000" pitchFamily="2" charset="2"/>
              <a:buChar char="ü"/>
            </a:pPr>
            <a:r>
              <a:rPr lang="es-CO" sz="1400" b="1" dirty="0"/>
              <a:t>Déficit neurológico focal.</a:t>
            </a:r>
          </a:p>
          <a:p>
            <a:endParaRPr lang="es-CO" sz="1400" b="1" dirty="0"/>
          </a:p>
          <a:p>
            <a:endParaRPr lang="es-CO" sz="1400" b="1" dirty="0"/>
          </a:p>
        </p:txBody>
      </p:sp>
      <p:sp>
        <p:nvSpPr>
          <p:cNvPr id="4" name="Rectángulo 3"/>
          <p:cNvSpPr/>
          <p:nvPr/>
        </p:nvSpPr>
        <p:spPr>
          <a:xfrm>
            <a:off x="10046569" y="5946535"/>
            <a:ext cx="1447832" cy="200055"/>
          </a:xfrm>
          <a:prstGeom prst="rect">
            <a:avLst/>
          </a:prstGeom>
        </p:spPr>
        <p:txBody>
          <a:bodyPr wrap="none">
            <a:spAutoFit/>
          </a:bodyPr>
          <a:lstStyle/>
          <a:p>
            <a:r>
              <a:rPr lang="es-CO" sz="700" b="1" i="1" dirty="0">
                <a:solidFill>
                  <a:srgbClr val="152B48"/>
                </a:solidFill>
                <a:latin typeface="Montserrat" panose="00000500000000000000" pitchFamily="50" charset="0"/>
              </a:rPr>
              <a:t>J Trauma. 2009;67: 651-659</a:t>
            </a:r>
          </a:p>
        </p:txBody>
      </p:sp>
      <p:sp>
        <p:nvSpPr>
          <p:cNvPr id="5" name="Rectángulo 4"/>
          <p:cNvSpPr/>
          <p:nvPr/>
        </p:nvSpPr>
        <p:spPr>
          <a:xfrm>
            <a:off x="1316906" y="1102327"/>
            <a:ext cx="4434779" cy="646331"/>
          </a:xfrm>
          <a:prstGeom prst="rect">
            <a:avLst/>
          </a:prstGeom>
          <a:solidFill>
            <a:srgbClr val="152B4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s-CO" altLang="es-CO" b="1" dirty="0">
                <a:solidFill>
                  <a:schemeClr val="bg1"/>
                </a:solidFill>
                <a:latin typeface="Montserrat" panose="00000500000000000000" pitchFamily="50" charset="0"/>
              </a:rPr>
              <a:t>Revela fracturas no visibles en las </a:t>
            </a:r>
            <a:r>
              <a:rPr lang="es-CO" altLang="es-CO" b="1" dirty="0" err="1">
                <a:solidFill>
                  <a:schemeClr val="bg1"/>
                </a:solidFill>
                <a:latin typeface="Montserrat" panose="00000500000000000000" pitchFamily="50" charset="0"/>
              </a:rPr>
              <a:t>Rx</a:t>
            </a:r>
            <a:r>
              <a:rPr lang="es-CO" altLang="es-CO" b="1" dirty="0">
                <a:solidFill>
                  <a:schemeClr val="bg1"/>
                </a:solidFill>
                <a:latin typeface="Montserrat" panose="00000500000000000000" pitchFamily="50" charset="0"/>
              </a:rPr>
              <a:t> simples en más del 20%. </a:t>
            </a:r>
            <a:endParaRPr lang="es-CO" b="1" dirty="0">
              <a:solidFill>
                <a:schemeClr val="bg1"/>
              </a:solidFill>
              <a:latin typeface="Montserrat" panose="00000500000000000000" pitchFamily="50" charset="0"/>
            </a:endParaRPr>
          </a:p>
        </p:txBody>
      </p:sp>
      <p:sp>
        <p:nvSpPr>
          <p:cNvPr id="8" name="Título 1"/>
          <p:cNvSpPr txBox="1">
            <a:spLocks/>
          </p:cNvSpPr>
          <p:nvPr/>
        </p:nvSpPr>
        <p:spPr>
          <a:xfrm>
            <a:off x="2044981" y="231796"/>
            <a:ext cx="8102037" cy="7949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4000" b="1" dirty="0">
                <a:solidFill>
                  <a:srgbClr val="06AEAA"/>
                </a:solidFill>
                <a:latin typeface="Montserrat" panose="00000500000000000000" pitchFamily="50" charset="0"/>
              </a:rPr>
              <a:t>TC de columna simple</a:t>
            </a:r>
          </a:p>
        </p:txBody>
      </p:sp>
    </p:spTree>
    <p:extLst>
      <p:ext uri="{BB962C8B-B14F-4D97-AF65-F5344CB8AC3E}">
        <p14:creationId xmlns:p14="http://schemas.microsoft.com/office/powerpoint/2010/main" val="275990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6">
                                            <p:bg/>
                                          </p:spTgt>
                                        </p:tgtEl>
                                        <p:attrNameLst>
                                          <p:attrName>style.visibility</p:attrName>
                                        </p:attrNameLst>
                                      </p:cBhvr>
                                      <p:to>
                                        <p:strVal val="visible"/>
                                      </p:to>
                                    </p:set>
                                    <p:anim calcmode="lin" valueType="num">
                                      <p:cBhvr additive="base">
                                        <p:cTn id="13" dur="500" fill="hold"/>
                                        <p:tgtEl>
                                          <p:spTgt spid="3891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6">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6">
                                            <p:txEl>
                                              <p:pRg st="0" end="0"/>
                                            </p:txEl>
                                          </p:spTgt>
                                        </p:tgtEl>
                                        <p:attrNameLst>
                                          <p:attrName>style.visibility</p:attrName>
                                        </p:attrNameLst>
                                      </p:cBhvr>
                                      <p:to>
                                        <p:strVal val="visible"/>
                                      </p:to>
                                    </p:set>
                                    <p:anim calcmode="lin" valueType="num">
                                      <p:cBhvr additive="base">
                                        <p:cTn id="19" dur="500" fill="hold"/>
                                        <p:tgtEl>
                                          <p:spTgt spid="389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916">
                                            <p:txEl>
                                              <p:pRg st="1" end="1"/>
                                            </p:txEl>
                                          </p:spTgt>
                                        </p:tgtEl>
                                        <p:attrNameLst>
                                          <p:attrName>style.visibility</p:attrName>
                                        </p:attrNameLst>
                                      </p:cBhvr>
                                      <p:to>
                                        <p:strVal val="visible"/>
                                      </p:to>
                                    </p:set>
                                    <p:anim calcmode="lin" valueType="num">
                                      <p:cBhvr additive="base">
                                        <p:cTn id="25" dur="500" fill="hold"/>
                                        <p:tgtEl>
                                          <p:spTgt spid="3891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916">
                                            <p:txEl>
                                              <p:pRg st="3" end="3"/>
                                            </p:txEl>
                                          </p:spTgt>
                                        </p:tgtEl>
                                        <p:attrNameLst>
                                          <p:attrName>style.visibility</p:attrName>
                                        </p:attrNameLst>
                                      </p:cBhvr>
                                      <p:to>
                                        <p:strVal val="visible"/>
                                      </p:to>
                                    </p:set>
                                    <p:anim calcmode="lin" valueType="num">
                                      <p:cBhvr additive="base">
                                        <p:cTn id="31" dur="500" fill="hold"/>
                                        <p:tgtEl>
                                          <p:spTgt spid="3891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9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8916">
                                            <p:txEl>
                                              <p:pRg st="5" end="5"/>
                                            </p:txEl>
                                          </p:spTgt>
                                        </p:tgtEl>
                                        <p:attrNameLst>
                                          <p:attrName>style.visibility</p:attrName>
                                        </p:attrNameLst>
                                      </p:cBhvr>
                                      <p:to>
                                        <p:strVal val="visible"/>
                                      </p:to>
                                    </p:set>
                                    <p:anim calcmode="lin" valueType="num">
                                      <p:cBhvr additive="base">
                                        <p:cTn id="37" dur="500" fill="hold"/>
                                        <p:tgtEl>
                                          <p:spTgt spid="3891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891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bg/>
                                          </p:spTgt>
                                        </p:tgtEl>
                                        <p:attrNameLst>
                                          <p:attrName>style.visibility</p:attrName>
                                        </p:attrNameLst>
                                      </p:cBhvr>
                                      <p:to>
                                        <p:strVal val="visible"/>
                                      </p:to>
                                    </p:set>
                                    <p:anim calcmode="lin" valueType="num">
                                      <p:cBhvr additive="base">
                                        <p:cTn id="4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 calcmode="lin" valueType="num">
                                      <p:cBhvr additive="base">
                                        <p:cTn id="4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anim calcmode="lin" valueType="num">
                                      <p:cBhvr additive="base">
                                        <p:cTn id="5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 calcmode="lin" valueType="num">
                                      <p:cBhvr additive="base">
                                        <p:cTn id="6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 calcmode="lin" valueType="num">
                                      <p:cBhvr additive="base">
                                        <p:cTn id="6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7" end="7"/>
                                            </p:txEl>
                                          </p:spTgt>
                                        </p:tgtEl>
                                        <p:attrNameLst>
                                          <p:attrName>style.visibility</p:attrName>
                                        </p:attrNameLst>
                                      </p:cBhvr>
                                      <p:to>
                                        <p:strVal val="visible"/>
                                      </p:to>
                                    </p:set>
                                    <p:anim calcmode="lin" valueType="num">
                                      <p:cBhvr additive="base">
                                        <p:cTn id="7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additive="base">
                                        <p:cTn id="7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1" end="11"/>
                                            </p:txEl>
                                          </p:spTgt>
                                        </p:tgtEl>
                                        <p:attrNameLst>
                                          <p:attrName>style.visibility</p:attrName>
                                        </p:attrNameLst>
                                      </p:cBhvr>
                                      <p:to>
                                        <p:strVal val="visible"/>
                                      </p:to>
                                    </p:set>
                                    <p:anim calcmode="lin" valueType="num">
                                      <p:cBhvr additive="base">
                                        <p:cTn id="8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build="p" animBg="1"/>
      <p:bldP spid="3" grpId="0" build="p" animBg="1"/>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579154" y="2656337"/>
            <a:ext cx="4030538" cy="1200329"/>
          </a:xfrm>
          <a:prstGeom prst="rect">
            <a:avLst/>
          </a:prstGeom>
          <a:solidFill>
            <a:srgbClr val="06AEAA"/>
          </a:solidFill>
          <a:ln>
            <a:noFill/>
          </a:ln>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wrap="square">
            <a:spAutoFit/>
          </a:bodyPr>
          <a:lstStyle/>
          <a:p>
            <a:r>
              <a:rPr lang="es-CO" altLang="es-CO" sz="1200" b="1" i="1" u="sng" dirty="0">
                <a:solidFill>
                  <a:schemeClr val="bg1"/>
                </a:solidFill>
                <a:latin typeface="Montserrat" panose="00000500000000000000" pitchFamily="50" charset="0"/>
              </a:rPr>
              <a:t>Ventajas:</a:t>
            </a:r>
          </a:p>
          <a:p>
            <a:endParaRPr lang="es-CO" altLang="es-CO" sz="1200" b="1" i="1" dirty="0">
              <a:solidFill>
                <a:schemeClr val="bg1"/>
              </a:solidFill>
              <a:latin typeface="Montserrat" panose="00000500000000000000" pitchFamily="50" charset="0"/>
            </a:endParaRPr>
          </a:p>
          <a:p>
            <a:pPr marL="557213" lvl="1" indent="-214313">
              <a:buFont typeface="Arial" panose="020B0604020202020204" pitchFamily="34" charset="0"/>
              <a:buChar char="•"/>
            </a:pPr>
            <a:r>
              <a:rPr lang="es-CO" altLang="es-CO" sz="1200" b="1" dirty="0">
                <a:solidFill>
                  <a:schemeClr val="bg1"/>
                </a:solidFill>
                <a:latin typeface="Montserrat" panose="00000500000000000000" pitchFamily="50" charset="0"/>
              </a:rPr>
              <a:t>Precisión.</a:t>
            </a:r>
          </a:p>
          <a:p>
            <a:pPr marL="557213" lvl="1" indent="-214313">
              <a:buFont typeface="Arial" panose="020B0604020202020204" pitchFamily="34" charset="0"/>
              <a:buChar char="•"/>
            </a:pPr>
            <a:r>
              <a:rPr lang="es-CO" altLang="es-CO" sz="1200" b="1" dirty="0">
                <a:solidFill>
                  <a:schemeClr val="bg1"/>
                </a:solidFill>
                <a:latin typeface="Montserrat" panose="00000500000000000000" pitchFamily="50" charset="0"/>
              </a:rPr>
              <a:t>Extensión de la lesión en CLP. </a:t>
            </a:r>
          </a:p>
          <a:p>
            <a:pPr marL="557213" lvl="1" indent="-214313">
              <a:buFont typeface="Arial" panose="020B0604020202020204" pitchFamily="34" charset="0"/>
              <a:buChar char="•"/>
            </a:pPr>
            <a:r>
              <a:rPr lang="es-CO" altLang="es-CO" sz="1200" b="1" dirty="0">
                <a:solidFill>
                  <a:schemeClr val="bg1"/>
                </a:solidFill>
                <a:latin typeface="Montserrat" panose="00000500000000000000" pitchFamily="50" charset="0"/>
              </a:rPr>
              <a:t>Identifica daño al complejo </a:t>
            </a:r>
            <a:r>
              <a:rPr lang="es-CO" altLang="es-CO" sz="1200" b="1" dirty="0" err="1">
                <a:solidFill>
                  <a:schemeClr val="bg1"/>
                </a:solidFill>
                <a:latin typeface="Montserrat" panose="00000500000000000000" pitchFamily="50" charset="0"/>
              </a:rPr>
              <a:t>discoligamentario</a:t>
            </a:r>
            <a:r>
              <a:rPr lang="es-CO" altLang="es-CO" sz="1200" b="1" dirty="0">
                <a:solidFill>
                  <a:schemeClr val="bg1"/>
                </a:solidFill>
                <a:latin typeface="Montserrat" panose="00000500000000000000" pitchFamily="50" charset="0"/>
              </a:rPr>
              <a:t>.</a:t>
            </a:r>
          </a:p>
        </p:txBody>
      </p:sp>
      <p:sp>
        <p:nvSpPr>
          <p:cNvPr id="4" name="Rectángulo 3"/>
          <p:cNvSpPr/>
          <p:nvPr/>
        </p:nvSpPr>
        <p:spPr>
          <a:xfrm>
            <a:off x="6961259" y="2724484"/>
            <a:ext cx="4057650" cy="1015663"/>
          </a:xfrm>
          <a:prstGeom prst="rect">
            <a:avLst/>
          </a:prstGeom>
          <a:solidFill>
            <a:srgbClr val="06AEAA"/>
          </a:solidFill>
          <a:ln>
            <a:noFill/>
          </a:ln>
          <a:effectLst/>
          <a:scene3d>
            <a:camera prst="orthographicFront">
              <a:rot lat="0" lon="0" rev="0"/>
            </a:camera>
            <a:lightRig rig="glow" dir="t">
              <a:rot lat="0" lon="0" rev="4800000"/>
            </a:lightRig>
          </a:scene3d>
          <a:sp3d prstMaterial="matte">
            <a:bevelT w="127000" h="63500"/>
          </a:sp3d>
        </p:spPr>
        <p:txBody>
          <a:bodyPr wrap="square">
            <a:spAutoFit/>
          </a:bodyPr>
          <a:lstStyle/>
          <a:p>
            <a:r>
              <a:rPr lang="es-CO" altLang="es-CO" sz="1200" b="1" i="1" u="sng" dirty="0">
                <a:solidFill>
                  <a:schemeClr val="bg1"/>
                </a:solidFill>
                <a:latin typeface="Montserrat" panose="00000500000000000000" pitchFamily="50" charset="0"/>
              </a:rPr>
              <a:t>Desventajas:</a:t>
            </a:r>
          </a:p>
          <a:p>
            <a:endParaRPr lang="es-CO" altLang="es-CO" sz="1200" b="1" dirty="0">
              <a:solidFill>
                <a:schemeClr val="bg1"/>
              </a:solidFill>
              <a:latin typeface="Montserrat" panose="00000500000000000000" pitchFamily="50" charset="0"/>
            </a:endParaRPr>
          </a:p>
          <a:p>
            <a:pPr marL="557213" lvl="1" indent="-214313">
              <a:buFont typeface="Arial" panose="020B0604020202020204" pitchFamily="34" charset="0"/>
              <a:buChar char="•"/>
            </a:pPr>
            <a:r>
              <a:rPr lang="es-CO" altLang="es-CO" sz="1200" b="1" dirty="0">
                <a:solidFill>
                  <a:schemeClr val="bg1"/>
                </a:solidFill>
                <a:latin typeface="Montserrat" panose="00000500000000000000" pitchFamily="50" charset="0"/>
              </a:rPr>
              <a:t>Costo y disponibilidad.</a:t>
            </a:r>
          </a:p>
          <a:p>
            <a:pPr marL="557213" lvl="1" indent="-214313">
              <a:buFont typeface="Arial" panose="020B0604020202020204" pitchFamily="34" charset="0"/>
              <a:buChar char="•"/>
            </a:pPr>
            <a:endParaRPr lang="es-CO" altLang="es-CO" sz="1200" b="1" dirty="0">
              <a:solidFill>
                <a:schemeClr val="bg1"/>
              </a:solidFill>
              <a:latin typeface="Montserrat" panose="00000500000000000000" pitchFamily="50" charset="0"/>
            </a:endParaRPr>
          </a:p>
          <a:p>
            <a:pPr marL="557213" lvl="1" indent="-214313">
              <a:buFont typeface="Arial" panose="020B0604020202020204" pitchFamily="34" charset="0"/>
              <a:buChar char="•"/>
            </a:pPr>
            <a:r>
              <a:rPr lang="es-CO" altLang="es-CO" sz="1200" b="1" dirty="0">
                <a:solidFill>
                  <a:schemeClr val="bg1"/>
                </a:solidFill>
                <a:latin typeface="Montserrat" panose="00000500000000000000" pitchFamily="50" charset="0"/>
              </a:rPr>
              <a:t>Retraso en el tratamiento definitivo.</a:t>
            </a:r>
          </a:p>
        </p:txBody>
      </p:sp>
      <p:sp>
        <p:nvSpPr>
          <p:cNvPr id="6" name="Rectángulo 5"/>
          <p:cNvSpPr/>
          <p:nvPr/>
        </p:nvSpPr>
        <p:spPr>
          <a:xfrm>
            <a:off x="449778" y="1485034"/>
            <a:ext cx="5159914" cy="1046440"/>
          </a:xfrm>
          <a:prstGeom prst="rect">
            <a:avLst/>
          </a:prstGeom>
          <a:solidFill>
            <a:srgbClr val="152B48"/>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s-CO" altLang="es-CO" sz="1600" b="1" dirty="0">
                <a:solidFill>
                  <a:schemeClr val="bg1"/>
                </a:solidFill>
                <a:latin typeface="Montserrat" panose="00000500000000000000" pitchFamily="50" charset="0"/>
              </a:rPr>
              <a:t>Indicaciones</a:t>
            </a:r>
          </a:p>
          <a:p>
            <a:pPr algn="ctr"/>
            <a:endParaRPr lang="es-CO" altLang="es-CO" sz="1000" b="1" dirty="0">
              <a:solidFill>
                <a:schemeClr val="bg1"/>
              </a:solidFill>
              <a:latin typeface="Montserrat" panose="00000500000000000000" pitchFamily="50" charset="0"/>
            </a:endParaRPr>
          </a:p>
          <a:p>
            <a:pPr marL="742950" lvl="1" indent="-285750">
              <a:buFont typeface="Wingdings" panose="05000000000000000000" pitchFamily="2" charset="2"/>
              <a:buChar char="ü"/>
            </a:pPr>
            <a:r>
              <a:rPr lang="es-CO" altLang="es-CO" sz="1200" b="1" dirty="0">
                <a:solidFill>
                  <a:schemeClr val="bg1"/>
                </a:solidFill>
                <a:latin typeface="Montserrat" panose="00000500000000000000" pitchFamily="50" charset="0"/>
              </a:rPr>
              <a:t>Déficit neurológico.</a:t>
            </a:r>
          </a:p>
          <a:p>
            <a:pPr marL="742950" lvl="1" indent="-285750">
              <a:buFont typeface="Wingdings" panose="05000000000000000000" pitchFamily="2" charset="2"/>
              <a:buChar char="ü"/>
            </a:pPr>
            <a:endParaRPr lang="es-CO" altLang="es-CO" sz="1200" b="1" dirty="0">
              <a:solidFill>
                <a:schemeClr val="bg1"/>
              </a:solidFill>
              <a:latin typeface="Montserrat" panose="00000500000000000000" pitchFamily="50" charset="0"/>
            </a:endParaRPr>
          </a:p>
          <a:p>
            <a:pPr marL="742950" lvl="1" indent="-285750">
              <a:buFont typeface="Wingdings" panose="05000000000000000000" pitchFamily="2" charset="2"/>
              <a:buChar char="ü"/>
            </a:pPr>
            <a:r>
              <a:rPr lang="es-CO" altLang="es-CO" sz="1200" b="1" dirty="0">
                <a:solidFill>
                  <a:schemeClr val="bg1"/>
                </a:solidFill>
                <a:latin typeface="Montserrat" panose="00000500000000000000" pitchFamily="50" charset="0"/>
              </a:rPr>
              <a:t>Lesiones sospechosas de daño del CLP.</a:t>
            </a:r>
            <a:endParaRPr lang="es-CO" sz="1100" b="1" dirty="0">
              <a:solidFill>
                <a:schemeClr val="bg1"/>
              </a:solidFill>
              <a:latin typeface="Montserrat" panose="00000500000000000000" pitchFamily="50" charset="0"/>
            </a:endParaRPr>
          </a:p>
        </p:txBody>
      </p:sp>
      <p:sp>
        <p:nvSpPr>
          <p:cNvPr id="7" name="5 CuadroTexto"/>
          <p:cNvSpPr txBox="1">
            <a:spLocks noChangeArrowheads="1"/>
          </p:cNvSpPr>
          <p:nvPr/>
        </p:nvSpPr>
        <p:spPr bwMode="auto">
          <a:xfrm>
            <a:off x="2579935" y="6240621"/>
            <a:ext cx="92956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s-CO" sz="700" dirty="0" err="1">
                <a:latin typeface="Montserrat" panose="00000500000000000000" pitchFamily="50" charset="0"/>
              </a:rPr>
              <a:t>Bellabarba</a:t>
            </a:r>
            <a:r>
              <a:rPr lang="en-US" altLang="es-CO" sz="700" dirty="0">
                <a:latin typeface="Montserrat" panose="00000500000000000000" pitchFamily="50" charset="0"/>
              </a:rPr>
              <a:t> C, et al. AO spine injury classification system: a revision proposal for the thoracic and lumbar spin. </a:t>
            </a:r>
            <a:r>
              <a:rPr lang="en-US" altLang="es-CO" sz="700" dirty="0" err="1">
                <a:latin typeface="Montserrat" panose="00000500000000000000" pitchFamily="50" charset="0"/>
              </a:rPr>
              <a:t>Eur</a:t>
            </a:r>
            <a:r>
              <a:rPr lang="en-US" altLang="es-CO" sz="700" dirty="0">
                <a:latin typeface="Montserrat" panose="00000500000000000000" pitchFamily="50" charset="0"/>
              </a:rPr>
              <a:t> Spine J 2013;22:2184–2201.</a:t>
            </a:r>
          </a:p>
          <a:p>
            <a:pPr algn="r" eaLnBrk="1" hangingPunct="1"/>
            <a:r>
              <a:rPr lang="es-CO" sz="700" dirty="0" err="1">
                <a:latin typeface="Montserrat" panose="00000500000000000000" pitchFamily="50" charset="0"/>
              </a:rPr>
              <a:t>Bellabarba</a:t>
            </a:r>
            <a:r>
              <a:rPr lang="es-CO" sz="700" dirty="0">
                <a:latin typeface="Montserrat" panose="00000500000000000000" pitchFamily="50" charset="0"/>
              </a:rPr>
              <a:t> C, </a:t>
            </a:r>
            <a:r>
              <a:rPr lang="es-CO" sz="700" dirty="0" err="1">
                <a:latin typeface="Montserrat" panose="00000500000000000000" pitchFamily="50" charset="0"/>
              </a:rPr>
              <a:t>Kandziora</a:t>
            </a:r>
            <a:r>
              <a:rPr lang="es-CO" sz="700" dirty="0">
                <a:latin typeface="Montserrat" panose="00000500000000000000" pitchFamily="50" charset="0"/>
              </a:rPr>
              <a:t> F, LR </a:t>
            </a:r>
            <a:r>
              <a:rPr lang="es-CO" sz="700" dirty="0" err="1">
                <a:latin typeface="Montserrat" panose="00000500000000000000" pitchFamily="50" charset="0"/>
              </a:rPr>
              <a:t>Vialle</a:t>
            </a:r>
            <a:r>
              <a:rPr lang="es-CO" sz="700" dirty="0">
                <a:latin typeface="Montserrat" panose="00000500000000000000" pitchFamily="50" charset="0"/>
              </a:rPr>
              <a:t>. </a:t>
            </a:r>
            <a:r>
              <a:rPr lang="es-CO" sz="700" dirty="0" err="1">
                <a:latin typeface="Montserrat" panose="00000500000000000000" pitchFamily="50" charset="0"/>
              </a:rPr>
              <a:t>AOSpine</a:t>
            </a:r>
            <a:r>
              <a:rPr lang="es-CO" sz="700" dirty="0">
                <a:latin typeface="Montserrat" panose="00000500000000000000" pitchFamily="50" charset="0"/>
              </a:rPr>
              <a:t> Masters Series, Volumen 6: </a:t>
            </a:r>
            <a:r>
              <a:rPr lang="es-CO" sz="700" dirty="0" err="1">
                <a:latin typeface="Montserrat" panose="00000500000000000000" pitchFamily="50" charset="0"/>
              </a:rPr>
              <a:t>Thoracolumbar</a:t>
            </a:r>
            <a:r>
              <a:rPr lang="es-CO" sz="700" dirty="0">
                <a:latin typeface="Montserrat" panose="00000500000000000000" pitchFamily="50" charset="0"/>
              </a:rPr>
              <a:t> </a:t>
            </a:r>
            <a:r>
              <a:rPr lang="es-CO" sz="700" dirty="0" err="1">
                <a:latin typeface="Montserrat" panose="00000500000000000000" pitchFamily="50" charset="0"/>
              </a:rPr>
              <a:t>Spine</a:t>
            </a:r>
            <a:r>
              <a:rPr lang="es-CO" sz="700" dirty="0">
                <a:latin typeface="Montserrat" panose="00000500000000000000" pitchFamily="50" charset="0"/>
              </a:rPr>
              <a:t> Trauma 2015.</a:t>
            </a:r>
            <a:endParaRPr lang="es-CO" altLang="es-CO" sz="700" dirty="0">
              <a:latin typeface="Montserrat" panose="00000500000000000000" pitchFamily="50" charset="0"/>
            </a:endParaRPr>
          </a:p>
        </p:txBody>
      </p:sp>
      <p:sp>
        <p:nvSpPr>
          <p:cNvPr id="9" name="Título 1"/>
          <p:cNvSpPr txBox="1">
            <a:spLocks/>
          </p:cNvSpPr>
          <p:nvPr/>
        </p:nvSpPr>
        <p:spPr>
          <a:xfrm>
            <a:off x="2044981" y="266386"/>
            <a:ext cx="8102037" cy="7949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4000" b="1" dirty="0">
                <a:solidFill>
                  <a:srgbClr val="06AEAA"/>
                </a:solidFill>
                <a:latin typeface="Montserrat" panose="00000500000000000000" pitchFamily="50" charset="0"/>
              </a:rPr>
              <a:t>RMN columna simple</a:t>
            </a:r>
          </a:p>
        </p:txBody>
      </p:sp>
      <p:pic>
        <p:nvPicPr>
          <p:cNvPr id="10" name="Imagen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5513" y="659748"/>
            <a:ext cx="2105077" cy="500710"/>
          </a:xfrm>
          <a:prstGeom prst="rect">
            <a:avLst/>
          </a:prstGeom>
        </p:spPr>
      </p:pic>
      <p:sp>
        <p:nvSpPr>
          <p:cNvPr id="11" name="Rectángulo 10"/>
          <p:cNvSpPr/>
          <p:nvPr/>
        </p:nvSpPr>
        <p:spPr>
          <a:xfrm>
            <a:off x="6934200" y="1393921"/>
            <a:ext cx="5074722" cy="1107996"/>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s-CO" sz="1100" b="1" dirty="0" err="1">
                <a:solidFill>
                  <a:schemeClr val="bg1"/>
                </a:solidFill>
                <a:latin typeface="Montserrat" panose="00000500000000000000" pitchFamily="50" charset="0"/>
              </a:rPr>
              <a:t>RMN</a:t>
            </a:r>
            <a:r>
              <a:rPr lang="es-CO" sz="1100" b="1" dirty="0">
                <a:solidFill>
                  <a:schemeClr val="bg1"/>
                </a:solidFill>
                <a:latin typeface="Montserrat" panose="00000500000000000000" pitchFamily="50" charset="0"/>
              </a:rPr>
              <a:t> influye:</a:t>
            </a:r>
          </a:p>
          <a:p>
            <a:pPr marL="742950" lvl="1" indent="-285750">
              <a:buFont typeface="Wingdings" panose="05000000000000000000" pitchFamily="2" charset="2"/>
              <a:buChar char="ü"/>
            </a:pPr>
            <a:r>
              <a:rPr lang="es-CO" sz="1100" b="1" dirty="0">
                <a:solidFill>
                  <a:schemeClr val="bg1"/>
                </a:solidFill>
                <a:latin typeface="Montserrat" panose="00000500000000000000" pitchFamily="50" charset="0"/>
              </a:rPr>
              <a:t>Clasificación.</a:t>
            </a:r>
          </a:p>
          <a:p>
            <a:pPr marL="742950" lvl="1" indent="-285750">
              <a:buFont typeface="Wingdings" panose="05000000000000000000" pitchFamily="2" charset="2"/>
              <a:buChar char="ü"/>
            </a:pPr>
            <a:r>
              <a:rPr lang="es-CO" sz="1100" b="1" dirty="0">
                <a:solidFill>
                  <a:schemeClr val="bg1"/>
                </a:solidFill>
                <a:latin typeface="Montserrat" panose="00000500000000000000" pitchFamily="50" charset="0"/>
              </a:rPr>
              <a:t>Diagnóstico.</a:t>
            </a:r>
          </a:p>
          <a:p>
            <a:pPr marL="742950" lvl="1" indent="-285750">
              <a:buFont typeface="Wingdings" panose="05000000000000000000" pitchFamily="2" charset="2"/>
              <a:buChar char="ü"/>
            </a:pPr>
            <a:r>
              <a:rPr lang="es-CO" sz="1100" b="1" dirty="0">
                <a:solidFill>
                  <a:schemeClr val="bg1"/>
                </a:solidFill>
                <a:latin typeface="Montserrat" panose="00000500000000000000" pitchFamily="50" charset="0"/>
              </a:rPr>
              <a:t>Intervención </a:t>
            </a:r>
            <a:r>
              <a:rPr lang="es-CO" sz="1100" b="1" dirty="0" err="1">
                <a:solidFill>
                  <a:schemeClr val="bg1"/>
                </a:solidFill>
                <a:latin typeface="Montserrat" panose="00000500000000000000" pitchFamily="50" charset="0"/>
              </a:rPr>
              <a:t>Qx</a:t>
            </a:r>
            <a:r>
              <a:rPr lang="es-CO" sz="1100" b="1" dirty="0">
                <a:solidFill>
                  <a:schemeClr val="bg1"/>
                </a:solidFill>
                <a:latin typeface="Montserrat" panose="00000500000000000000" pitchFamily="50" charset="0"/>
              </a:rPr>
              <a:t> (25%).</a:t>
            </a:r>
          </a:p>
          <a:p>
            <a:endParaRPr lang="es-CO" sz="1100" b="1" dirty="0">
              <a:solidFill>
                <a:schemeClr val="bg1"/>
              </a:solidFill>
              <a:latin typeface="Montserrat" panose="00000500000000000000" pitchFamily="50" charset="0"/>
            </a:endParaRPr>
          </a:p>
          <a:p>
            <a:pPr lvl="1" algn="r"/>
            <a:r>
              <a:rPr lang="es-CO" sz="1100" b="1" i="1" dirty="0">
                <a:solidFill>
                  <a:schemeClr val="bg1"/>
                </a:solidFill>
                <a:latin typeface="Montserrat" panose="00000500000000000000" pitchFamily="50" charset="0"/>
              </a:rPr>
              <a:t>Recomendación: grado B</a:t>
            </a:r>
          </a:p>
        </p:txBody>
      </p:sp>
      <p:pic>
        <p:nvPicPr>
          <p:cNvPr id="12" name="Imagen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162246" y="266386"/>
            <a:ext cx="1713326" cy="862571"/>
          </a:xfrm>
          <a:prstGeom prst="rect">
            <a:avLst/>
          </a:prstGeom>
        </p:spPr>
      </p:pic>
      <p:sp>
        <p:nvSpPr>
          <p:cNvPr id="5" name="Flecha derecha 4"/>
          <p:cNvSpPr/>
          <p:nvPr/>
        </p:nvSpPr>
        <p:spPr>
          <a:xfrm>
            <a:off x="5704942" y="1828768"/>
            <a:ext cx="1134008" cy="358971"/>
          </a:xfrm>
          <a:prstGeom prst="rightArrow">
            <a:avLst/>
          </a:prstGeom>
          <a:solidFill>
            <a:srgbClr val="152B48"/>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a:solidFill>
                <a:schemeClr val="bg1"/>
              </a:solidFill>
              <a:latin typeface="Montserrat" panose="00000500000000000000" pitchFamily="50" charset="0"/>
            </a:endParaRPr>
          </a:p>
        </p:txBody>
      </p:sp>
    </p:spTree>
    <p:extLst>
      <p:ext uri="{BB962C8B-B14F-4D97-AF65-F5344CB8AC3E}">
        <p14:creationId xmlns:p14="http://schemas.microsoft.com/office/powerpoint/2010/main" val="197357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ircle(in)">
                                      <p:cBhvr>
                                        <p:cTn id="31" dur="20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circle(in)">
                                      <p:cBhvr>
                                        <p:cTn id="3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1"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7" name="Picture 2" descr="Patient Examination: Radiological evaluation (XR,CT, MRI)"/>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23863" y="1246767"/>
            <a:ext cx="3854454" cy="520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4" descr="Patient Examination: Radiological evaluation (XR,CT, MR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23863" y="1246767"/>
            <a:ext cx="3854454" cy="522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Picture 6" descr="Patient Examination: Radiological evaluation (XR,CT, MRI)"/>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23863" y="1246767"/>
            <a:ext cx="3854454" cy="52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0" name="Picture 8" descr="El examen del paciente: Evaluación Radiológica (XR, CT, MRI)"/>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23863" y="1246764"/>
            <a:ext cx="3854454" cy="522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2" name="Picture 10" descr="El examen del paciente: Evaluación Radiológica (XR, CT, MRI)"/>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523863" y="1246761"/>
            <a:ext cx="3854454" cy="522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4" name="Picture 12" descr="El examen del paciente: Evaluación Radiológica (XR, CT, MRI)"/>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523863" y="1246757"/>
            <a:ext cx="3854454" cy="522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ítulo 1"/>
          <p:cNvSpPr txBox="1">
            <a:spLocks/>
          </p:cNvSpPr>
          <p:nvPr/>
        </p:nvSpPr>
        <p:spPr>
          <a:xfrm>
            <a:off x="1886879" y="200451"/>
            <a:ext cx="8102037" cy="7949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4000" b="1" dirty="0">
                <a:solidFill>
                  <a:srgbClr val="06AEAA"/>
                </a:solidFill>
                <a:latin typeface="Montserrat" panose="00000500000000000000" pitchFamily="50" charset="0"/>
              </a:rPr>
              <a:t>RMN columna simple</a:t>
            </a:r>
          </a:p>
        </p:txBody>
      </p:sp>
      <p:pic>
        <p:nvPicPr>
          <p:cNvPr id="13"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62025" y="239270"/>
            <a:ext cx="1100138" cy="75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962025" y="1246757"/>
            <a:ext cx="5586412" cy="2462213"/>
          </a:xfrm>
          <a:prstGeom prst="rect">
            <a:avLst/>
          </a:prstGeom>
          <a:solidFill>
            <a:srgbClr val="152B48"/>
          </a:solidFill>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285750" indent="-285750">
              <a:buFont typeface="Wingdings" panose="05000000000000000000" pitchFamily="2" charset="2"/>
              <a:buChar char="ü"/>
            </a:pPr>
            <a:r>
              <a:rPr lang="es-CO" altLang="es-CO" sz="1400" b="1" dirty="0">
                <a:solidFill>
                  <a:schemeClr val="bg1"/>
                </a:solidFill>
                <a:latin typeface="Montserrat" panose="00000500000000000000" pitchFamily="50" charset="0"/>
              </a:rPr>
              <a:t>Compresión ósea de la ME.</a:t>
            </a:r>
          </a:p>
          <a:p>
            <a:pPr marL="285750" indent="-285750">
              <a:buFont typeface="Wingdings" panose="05000000000000000000" pitchFamily="2" charset="2"/>
              <a:buChar char="ü"/>
            </a:pPr>
            <a:endParaRPr lang="es-CO" altLang="es-CO" sz="1400" b="1" dirty="0">
              <a:solidFill>
                <a:schemeClr val="bg1"/>
              </a:solidFill>
              <a:latin typeface="Montserrat" panose="00000500000000000000" pitchFamily="50" charset="0"/>
            </a:endParaRPr>
          </a:p>
          <a:p>
            <a:pPr marL="285750" indent="-285750">
              <a:buFont typeface="Wingdings" panose="05000000000000000000" pitchFamily="2" charset="2"/>
              <a:buChar char="ü"/>
            </a:pPr>
            <a:r>
              <a:rPr lang="es-CO" altLang="es-CO" sz="1400" b="1" dirty="0">
                <a:solidFill>
                  <a:schemeClr val="bg1"/>
                </a:solidFill>
                <a:latin typeface="Montserrat" panose="00000500000000000000" pitchFamily="50" charset="0"/>
              </a:rPr>
              <a:t>Cambios en la intensidad de la ME.</a:t>
            </a:r>
          </a:p>
          <a:p>
            <a:pPr marL="285750" indent="-285750">
              <a:buFont typeface="Wingdings" panose="05000000000000000000" pitchFamily="2" charset="2"/>
              <a:buChar char="ü"/>
            </a:pPr>
            <a:endParaRPr lang="es-CO" altLang="es-CO" sz="1400" b="1" dirty="0">
              <a:solidFill>
                <a:schemeClr val="bg1"/>
              </a:solidFill>
              <a:latin typeface="Montserrat" panose="00000500000000000000" pitchFamily="50" charset="0"/>
            </a:endParaRPr>
          </a:p>
          <a:p>
            <a:pPr marL="285750" indent="-285750">
              <a:buFont typeface="Wingdings" panose="05000000000000000000" pitchFamily="2" charset="2"/>
              <a:buChar char="ü"/>
            </a:pPr>
            <a:r>
              <a:rPr lang="es-CO" altLang="es-CO" sz="1400" b="1" dirty="0">
                <a:solidFill>
                  <a:schemeClr val="bg1"/>
                </a:solidFill>
                <a:latin typeface="Montserrat" panose="00000500000000000000" pitchFamily="50" charset="0"/>
              </a:rPr>
              <a:t>Cambios en intensidad de señal de CLP. </a:t>
            </a:r>
          </a:p>
          <a:p>
            <a:pPr marL="285750" indent="-285750">
              <a:buFont typeface="Wingdings" panose="05000000000000000000" pitchFamily="2" charset="2"/>
              <a:buChar char="ü"/>
            </a:pPr>
            <a:endParaRPr lang="es-CO" altLang="es-CO" sz="1400" b="1" dirty="0">
              <a:solidFill>
                <a:schemeClr val="bg1"/>
              </a:solidFill>
              <a:latin typeface="Montserrat" panose="00000500000000000000" pitchFamily="50" charset="0"/>
            </a:endParaRPr>
          </a:p>
          <a:p>
            <a:pPr marL="285750" indent="-285750">
              <a:buFont typeface="Wingdings" panose="05000000000000000000" pitchFamily="2" charset="2"/>
              <a:buChar char="ü"/>
            </a:pPr>
            <a:r>
              <a:rPr lang="es-CO" altLang="es-CO" sz="1400" b="1" dirty="0" err="1">
                <a:solidFill>
                  <a:schemeClr val="bg1"/>
                </a:solidFill>
                <a:latin typeface="Montserrat" panose="00000500000000000000" pitchFamily="50" charset="0"/>
              </a:rPr>
              <a:t>HED</a:t>
            </a:r>
            <a:r>
              <a:rPr lang="es-CO" altLang="es-CO" sz="1400" b="1" dirty="0">
                <a:solidFill>
                  <a:schemeClr val="bg1"/>
                </a:solidFill>
                <a:latin typeface="Montserrat" panose="00000500000000000000" pitchFamily="50" charset="0"/>
              </a:rPr>
              <a:t>, lesión extensa.</a:t>
            </a:r>
          </a:p>
          <a:p>
            <a:pPr marL="285750" indent="-285750">
              <a:buFont typeface="Wingdings" panose="05000000000000000000" pitchFamily="2" charset="2"/>
              <a:buChar char="ü"/>
            </a:pPr>
            <a:endParaRPr lang="es-CO" altLang="es-CO" sz="1400" b="1" dirty="0">
              <a:solidFill>
                <a:schemeClr val="bg1"/>
              </a:solidFill>
              <a:latin typeface="Montserrat" panose="00000500000000000000" pitchFamily="50" charset="0"/>
            </a:endParaRPr>
          </a:p>
          <a:p>
            <a:pPr marL="285750" indent="-285750">
              <a:buFont typeface="Wingdings" panose="05000000000000000000" pitchFamily="2" charset="2"/>
              <a:buChar char="ü"/>
            </a:pPr>
            <a:r>
              <a:rPr lang="es-CO" altLang="es-CO" sz="1400" b="1" dirty="0">
                <a:solidFill>
                  <a:schemeClr val="bg1"/>
                </a:solidFill>
                <a:latin typeface="Montserrat" panose="00000500000000000000" pitchFamily="50" charset="0"/>
              </a:rPr>
              <a:t>Sección ME.</a:t>
            </a:r>
          </a:p>
          <a:p>
            <a:pPr marL="285750" indent="-285750">
              <a:buFont typeface="Wingdings" panose="05000000000000000000" pitchFamily="2" charset="2"/>
              <a:buChar char="ü"/>
            </a:pPr>
            <a:endParaRPr lang="es-CO" altLang="es-CO" sz="1400" b="1" dirty="0">
              <a:solidFill>
                <a:schemeClr val="bg1"/>
              </a:solidFill>
              <a:latin typeface="Montserrat" panose="00000500000000000000" pitchFamily="50" charset="0"/>
            </a:endParaRPr>
          </a:p>
          <a:p>
            <a:pPr marL="285750" indent="-285750">
              <a:buFont typeface="Wingdings" panose="05000000000000000000" pitchFamily="2" charset="2"/>
              <a:buChar char="ü"/>
            </a:pPr>
            <a:r>
              <a:rPr lang="es-CO" altLang="es-CO" sz="1400" b="1" dirty="0">
                <a:solidFill>
                  <a:schemeClr val="bg1"/>
                </a:solidFill>
                <a:latin typeface="Montserrat" panose="00000500000000000000" pitchFamily="50" charset="0"/>
              </a:rPr>
              <a:t>Lesiones multinivel.</a:t>
            </a:r>
          </a:p>
        </p:txBody>
      </p:sp>
    </p:spTree>
    <p:extLst>
      <p:ext uri="{BB962C8B-B14F-4D97-AF65-F5344CB8AC3E}">
        <p14:creationId xmlns:p14="http://schemas.microsoft.com/office/powerpoint/2010/main" val="3989674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01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01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01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01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0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2044981" y="200451"/>
            <a:ext cx="8102037" cy="7949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600" b="1" dirty="0">
                <a:solidFill>
                  <a:srgbClr val="06AEAA"/>
                </a:solidFill>
                <a:latin typeface="Montserrat" panose="00000500000000000000" pitchFamily="50" charset="0"/>
              </a:rPr>
              <a:t>RMN columna simple</a:t>
            </a:r>
          </a:p>
        </p:txBody>
      </p:sp>
      <p:pic>
        <p:nvPicPr>
          <p:cNvPr id="13" name="Imagen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75893" y="995426"/>
            <a:ext cx="6942992" cy="4791969"/>
          </a:xfrm>
          <a:prstGeom prst="rect">
            <a:avLst/>
          </a:prstGeom>
        </p:spPr>
      </p:pic>
      <p:sp>
        <p:nvSpPr>
          <p:cNvPr id="15" name="5 CuadroTexto"/>
          <p:cNvSpPr txBox="1">
            <a:spLocks noChangeArrowheads="1"/>
          </p:cNvSpPr>
          <p:nvPr/>
        </p:nvSpPr>
        <p:spPr bwMode="auto">
          <a:xfrm>
            <a:off x="2524888" y="6267684"/>
            <a:ext cx="92956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s-CO" sz="700" dirty="0" err="1">
                <a:solidFill>
                  <a:srgbClr val="152B48"/>
                </a:solidFill>
                <a:latin typeface="Montserrat" panose="00000500000000000000" pitchFamily="50" charset="0"/>
              </a:rPr>
              <a:t>Bellabarba</a:t>
            </a:r>
            <a:r>
              <a:rPr lang="en-US" altLang="es-CO" sz="700" dirty="0">
                <a:solidFill>
                  <a:srgbClr val="152B48"/>
                </a:solidFill>
                <a:latin typeface="Montserrat" panose="00000500000000000000" pitchFamily="50" charset="0"/>
              </a:rPr>
              <a:t> C, et al. AO spine injury classification system: a revision proposal for the thoracic and lumbar spin. </a:t>
            </a:r>
            <a:r>
              <a:rPr lang="en-US" altLang="es-CO" sz="700" dirty="0" err="1">
                <a:solidFill>
                  <a:srgbClr val="152B48"/>
                </a:solidFill>
                <a:latin typeface="Montserrat" panose="00000500000000000000" pitchFamily="50" charset="0"/>
              </a:rPr>
              <a:t>Eur</a:t>
            </a:r>
            <a:r>
              <a:rPr lang="en-US" altLang="es-CO" sz="700" dirty="0">
                <a:solidFill>
                  <a:srgbClr val="152B48"/>
                </a:solidFill>
                <a:latin typeface="Montserrat" panose="00000500000000000000" pitchFamily="50" charset="0"/>
              </a:rPr>
              <a:t> Spine J 2013;22:2184–2201.</a:t>
            </a:r>
          </a:p>
          <a:p>
            <a:pPr algn="r" eaLnBrk="1" hangingPunct="1"/>
            <a:r>
              <a:rPr lang="es-CO" sz="700" dirty="0" err="1">
                <a:solidFill>
                  <a:srgbClr val="152B48"/>
                </a:solidFill>
                <a:latin typeface="Montserrat" panose="00000500000000000000" pitchFamily="50" charset="0"/>
              </a:rPr>
              <a:t>Bellabarba</a:t>
            </a:r>
            <a:r>
              <a:rPr lang="es-CO" sz="700" dirty="0">
                <a:solidFill>
                  <a:srgbClr val="152B48"/>
                </a:solidFill>
                <a:latin typeface="Montserrat" panose="00000500000000000000" pitchFamily="50" charset="0"/>
              </a:rPr>
              <a:t> C, </a:t>
            </a:r>
            <a:r>
              <a:rPr lang="es-CO" sz="700" dirty="0" err="1">
                <a:solidFill>
                  <a:srgbClr val="152B48"/>
                </a:solidFill>
                <a:latin typeface="Montserrat" panose="00000500000000000000" pitchFamily="50" charset="0"/>
              </a:rPr>
              <a:t>Kandziora</a:t>
            </a:r>
            <a:r>
              <a:rPr lang="es-CO" sz="700" dirty="0">
                <a:solidFill>
                  <a:srgbClr val="152B48"/>
                </a:solidFill>
                <a:latin typeface="Montserrat" panose="00000500000000000000" pitchFamily="50" charset="0"/>
              </a:rPr>
              <a:t> F, LR </a:t>
            </a:r>
            <a:r>
              <a:rPr lang="es-CO" sz="700" dirty="0" err="1">
                <a:solidFill>
                  <a:srgbClr val="152B48"/>
                </a:solidFill>
                <a:latin typeface="Montserrat" panose="00000500000000000000" pitchFamily="50" charset="0"/>
              </a:rPr>
              <a:t>Vialle</a:t>
            </a:r>
            <a:r>
              <a:rPr lang="es-CO" sz="700" dirty="0">
                <a:solidFill>
                  <a:srgbClr val="152B48"/>
                </a:solidFill>
                <a:latin typeface="Montserrat" panose="00000500000000000000" pitchFamily="50" charset="0"/>
              </a:rPr>
              <a:t>. </a:t>
            </a:r>
            <a:r>
              <a:rPr lang="es-CO" sz="700" dirty="0" err="1">
                <a:solidFill>
                  <a:srgbClr val="152B48"/>
                </a:solidFill>
                <a:latin typeface="Montserrat" panose="00000500000000000000" pitchFamily="50" charset="0"/>
              </a:rPr>
              <a:t>AOSpine</a:t>
            </a:r>
            <a:r>
              <a:rPr lang="es-CO" sz="700" dirty="0">
                <a:solidFill>
                  <a:srgbClr val="152B48"/>
                </a:solidFill>
                <a:latin typeface="Montserrat" panose="00000500000000000000" pitchFamily="50" charset="0"/>
              </a:rPr>
              <a:t> Masters Series, Volumen 6: </a:t>
            </a:r>
            <a:r>
              <a:rPr lang="es-CO" sz="700" dirty="0" err="1">
                <a:solidFill>
                  <a:srgbClr val="152B48"/>
                </a:solidFill>
                <a:latin typeface="Montserrat" panose="00000500000000000000" pitchFamily="50" charset="0"/>
              </a:rPr>
              <a:t>Thoracolumbar</a:t>
            </a:r>
            <a:r>
              <a:rPr lang="es-CO" sz="700" dirty="0">
                <a:solidFill>
                  <a:srgbClr val="152B48"/>
                </a:solidFill>
                <a:latin typeface="Montserrat" panose="00000500000000000000" pitchFamily="50" charset="0"/>
              </a:rPr>
              <a:t> </a:t>
            </a:r>
            <a:r>
              <a:rPr lang="es-CO" sz="700" dirty="0" err="1">
                <a:solidFill>
                  <a:srgbClr val="152B48"/>
                </a:solidFill>
                <a:latin typeface="Montserrat" panose="00000500000000000000" pitchFamily="50" charset="0"/>
              </a:rPr>
              <a:t>Spine</a:t>
            </a:r>
            <a:r>
              <a:rPr lang="es-CO" sz="700" dirty="0">
                <a:solidFill>
                  <a:srgbClr val="152B48"/>
                </a:solidFill>
                <a:latin typeface="Montserrat" panose="00000500000000000000" pitchFamily="50" charset="0"/>
              </a:rPr>
              <a:t> Trauma 2015.</a:t>
            </a:r>
            <a:endParaRPr lang="es-CO" altLang="es-CO" sz="700" dirty="0">
              <a:solidFill>
                <a:srgbClr val="152B48"/>
              </a:solidFill>
              <a:latin typeface="Montserrat" panose="00000500000000000000" pitchFamily="50" charset="0"/>
            </a:endParaRPr>
          </a:p>
        </p:txBody>
      </p:sp>
      <p:sp>
        <p:nvSpPr>
          <p:cNvPr id="16" name="Rectángulo 15"/>
          <p:cNvSpPr/>
          <p:nvPr/>
        </p:nvSpPr>
        <p:spPr>
          <a:xfrm>
            <a:off x="520719" y="995426"/>
            <a:ext cx="4258454" cy="2970044"/>
          </a:xfrm>
          <a:prstGeom prst="rect">
            <a:avLst/>
          </a:prstGeom>
          <a:solidFill>
            <a:srgbClr val="152B48"/>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s-CO" sz="1100" dirty="0">
                <a:solidFill>
                  <a:schemeClr val="bg1"/>
                </a:solidFill>
                <a:latin typeface="Montserrat" panose="00000500000000000000" pitchFamily="50" charset="0"/>
              </a:rPr>
              <a:t>Signos indirectos de lesión CLP:</a:t>
            </a:r>
          </a:p>
          <a:p>
            <a:endParaRPr lang="es-CO" sz="1100" dirty="0">
              <a:solidFill>
                <a:schemeClr val="bg1"/>
              </a:solidFill>
              <a:latin typeface="Montserrat" panose="00000500000000000000" pitchFamily="50" charset="0"/>
            </a:endParaRPr>
          </a:p>
          <a:p>
            <a:pPr marL="742950" lvl="1" indent="-285750">
              <a:buFont typeface="Wingdings" panose="05000000000000000000" pitchFamily="2" charset="2"/>
              <a:buChar char="ü"/>
            </a:pPr>
            <a:r>
              <a:rPr lang="es-CO" sz="1100" dirty="0">
                <a:solidFill>
                  <a:schemeClr val="bg1"/>
                </a:solidFill>
                <a:latin typeface="Montserrat" panose="00000500000000000000" pitchFamily="50" charset="0"/>
              </a:rPr>
              <a:t>Aumento del espacio </a:t>
            </a:r>
            <a:r>
              <a:rPr lang="es-CO" sz="1100" dirty="0" err="1">
                <a:solidFill>
                  <a:schemeClr val="bg1"/>
                </a:solidFill>
                <a:latin typeface="Montserrat" panose="00000500000000000000" pitchFamily="50" charset="0"/>
              </a:rPr>
              <a:t>interespinoso</a:t>
            </a:r>
            <a:r>
              <a:rPr lang="es-CO" sz="1100" dirty="0">
                <a:solidFill>
                  <a:schemeClr val="bg1"/>
                </a:solidFill>
                <a:latin typeface="Montserrat" panose="00000500000000000000" pitchFamily="50" charset="0"/>
              </a:rPr>
              <a:t>.</a:t>
            </a:r>
          </a:p>
          <a:p>
            <a:pPr marL="1200150" lvl="2" indent="-285750">
              <a:buFont typeface="Wingdings" panose="05000000000000000000" pitchFamily="2" charset="2"/>
              <a:buChar char="ü"/>
            </a:pPr>
            <a:r>
              <a:rPr lang="es-CO" sz="1100" dirty="0">
                <a:solidFill>
                  <a:schemeClr val="bg1"/>
                </a:solidFill>
                <a:latin typeface="Montserrat" panose="00000500000000000000" pitchFamily="50" charset="0"/>
              </a:rPr>
              <a:t>&gt;2mm </a:t>
            </a:r>
            <a:r>
              <a:rPr lang="es-CO" sz="1100" i="1" dirty="0">
                <a:solidFill>
                  <a:schemeClr val="bg1"/>
                </a:solidFill>
                <a:latin typeface="Montserrat" panose="00000500000000000000" pitchFamily="50" charset="0"/>
              </a:rPr>
              <a:t>(</a:t>
            </a:r>
            <a:r>
              <a:rPr lang="es-CO" sz="1100" i="1" dirty="0" err="1">
                <a:solidFill>
                  <a:schemeClr val="bg1"/>
                </a:solidFill>
                <a:latin typeface="Montserrat" panose="00000500000000000000" pitchFamily="50" charset="0"/>
              </a:rPr>
              <a:t>Daffner</a:t>
            </a:r>
            <a:r>
              <a:rPr lang="es-CO" sz="1100" i="1" dirty="0">
                <a:solidFill>
                  <a:schemeClr val="bg1"/>
                </a:solidFill>
                <a:latin typeface="Montserrat" panose="00000500000000000000" pitchFamily="50" charset="0"/>
              </a:rPr>
              <a:t> et al.).</a:t>
            </a:r>
          </a:p>
          <a:p>
            <a:pPr marL="742950" lvl="1" indent="-285750">
              <a:buFont typeface="Wingdings" panose="05000000000000000000" pitchFamily="2" charset="2"/>
              <a:buChar char="ü"/>
            </a:pPr>
            <a:endParaRPr lang="es-CO" sz="1100" dirty="0">
              <a:solidFill>
                <a:schemeClr val="bg1"/>
              </a:solidFill>
              <a:latin typeface="Montserrat" panose="00000500000000000000" pitchFamily="50" charset="0"/>
            </a:endParaRPr>
          </a:p>
          <a:p>
            <a:pPr marL="742950" lvl="1" indent="-285750">
              <a:buFont typeface="Wingdings" panose="05000000000000000000" pitchFamily="2" charset="2"/>
              <a:buChar char="ü"/>
            </a:pPr>
            <a:r>
              <a:rPr lang="es-CO" sz="1100" dirty="0">
                <a:solidFill>
                  <a:schemeClr val="bg1"/>
                </a:solidFill>
                <a:latin typeface="Montserrat" panose="00000500000000000000" pitchFamily="50" charset="0"/>
              </a:rPr>
              <a:t>Diástasis de las facetas.</a:t>
            </a:r>
          </a:p>
          <a:p>
            <a:pPr marL="742950" lvl="1" indent="-285750">
              <a:buFont typeface="Wingdings" panose="05000000000000000000" pitchFamily="2" charset="2"/>
              <a:buChar char="ü"/>
            </a:pPr>
            <a:endParaRPr lang="es-CO" sz="1100" dirty="0">
              <a:solidFill>
                <a:schemeClr val="bg1"/>
              </a:solidFill>
              <a:latin typeface="Montserrat" panose="00000500000000000000" pitchFamily="50" charset="0"/>
            </a:endParaRPr>
          </a:p>
          <a:p>
            <a:pPr marL="742950" lvl="1" indent="-285750">
              <a:buFont typeface="Wingdings" panose="05000000000000000000" pitchFamily="2" charset="2"/>
              <a:buChar char="ü"/>
            </a:pPr>
            <a:r>
              <a:rPr lang="es-CO" sz="1100" dirty="0">
                <a:solidFill>
                  <a:schemeClr val="bg1"/>
                </a:solidFill>
                <a:latin typeface="Montserrat" panose="00000500000000000000" pitchFamily="50" charset="0"/>
              </a:rPr>
              <a:t>Subluxación facetaria.</a:t>
            </a:r>
          </a:p>
          <a:p>
            <a:pPr marL="742950" lvl="1" indent="-285750">
              <a:buFont typeface="Wingdings" panose="05000000000000000000" pitchFamily="2" charset="2"/>
              <a:buChar char="ü"/>
            </a:pPr>
            <a:endParaRPr lang="es-CO" sz="1100" dirty="0">
              <a:solidFill>
                <a:schemeClr val="bg1"/>
              </a:solidFill>
              <a:latin typeface="Montserrat" panose="00000500000000000000" pitchFamily="50" charset="0"/>
            </a:endParaRPr>
          </a:p>
          <a:p>
            <a:pPr marL="742950" lvl="1" indent="-285750">
              <a:buFont typeface="Wingdings" panose="05000000000000000000" pitchFamily="2" charset="2"/>
              <a:buChar char="ü"/>
            </a:pPr>
            <a:r>
              <a:rPr lang="es-CO" sz="1100" dirty="0">
                <a:solidFill>
                  <a:schemeClr val="bg1"/>
                </a:solidFill>
                <a:latin typeface="Montserrat" panose="00000500000000000000" pitchFamily="50" charset="0"/>
              </a:rPr>
              <a:t>Cifosis local sin lesión vertebral.</a:t>
            </a:r>
          </a:p>
          <a:p>
            <a:pPr marL="742950" lvl="1" indent="-285750">
              <a:buFont typeface="Wingdings" panose="05000000000000000000" pitchFamily="2" charset="2"/>
              <a:buChar char="ü"/>
            </a:pPr>
            <a:endParaRPr lang="es-CO" sz="1100" dirty="0">
              <a:solidFill>
                <a:schemeClr val="bg1"/>
              </a:solidFill>
              <a:latin typeface="Montserrat" panose="00000500000000000000" pitchFamily="50" charset="0"/>
            </a:endParaRPr>
          </a:p>
          <a:p>
            <a:pPr marL="742950" lvl="1" indent="-285750">
              <a:buFont typeface="Wingdings" panose="05000000000000000000" pitchFamily="2" charset="2"/>
              <a:buChar char="ü"/>
            </a:pPr>
            <a:r>
              <a:rPr lang="es-CO" sz="1100" dirty="0">
                <a:solidFill>
                  <a:schemeClr val="bg1"/>
                </a:solidFill>
                <a:latin typeface="Montserrat" panose="00000500000000000000" pitchFamily="50" charset="0"/>
              </a:rPr>
              <a:t>Rotación o traslación del CV.</a:t>
            </a:r>
          </a:p>
          <a:p>
            <a:pPr marL="742950" lvl="1" indent="-285750">
              <a:buFont typeface="Wingdings" panose="05000000000000000000" pitchFamily="2" charset="2"/>
              <a:buChar char="ü"/>
            </a:pPr>
            <a:endParaRPr lang="es-CO" sz="1100" dirty="0">
              <a:solidFill>
                <a:schemeClr val="bg1"/>
              </a:solidFill>
              <a:latin typeface="Montserrat" panose="00000500000000000000" pitchFamily="50" charset="0"/>
            </a:endParaRPr>
          </a:p>
          <a:p>
            <a:pPr marL="742950" lvl="1" indent="-285750">
              <a:buFont typeface="Wingdings" panose="05000000000000000000" pitchFamily="2" charset="2"/>
              <a:buChar char="ü"/>
            </a:pPr>
            <a:r>
              <a:rPr lang="es-CO" sz="1100" dirty="0">
                <a:solidFill>
                  <a:schemeClr val="bg1"/>
                </a:solidFill>
                <a:latin typeface="Montserrat" panose="00000500000000000000" pitchFamily="50" charset="0"/>
              </a:rPr>
              <a:t>Avulsión espinosa + Compresión CV &gt;50% + Muro post íntegro.</a:t>
            </a:r>
          </a:p>
          <a:p>
            <a:pPr marL="742950" lvl="1" indent="-285750">
              <a:buFont typeface="Wingdings" panose="05000000000000000000" pitchFamily="2" charset="2"/>
              <a:buChar char="ü"/>
            </a:pPr>
            <a:endParaRPr lang="es-CO" sz="1100" dirty="0">
              <a:solidFill>
                <a:schemeClr val="bg1"/>
              </a:solidFill>
              <a:latin typeface="Montserrat" panose="00000500000000000000" pitchFamily="50" charset="0"/>
            </a:endParaRPr>
          </a:p>
          <a:p>
            <a:pPr marL="742950" lvl="1" indent="-285750">
              <a:buFont typeface="Wingdings" panose="05000000000000000000" pitchFamily="2" charset="2"/>
              <a:buChar char="ü"/>
            </a:pPr>
            <a:r>
              <a:rPr lang="es-CO" sz="1100" dirty="0">
                <a:solidFill>
                  <a:schemeClr val="bg1"/>
                </a:solidFill>
                <a:latin typeface="Montserrat" panose="00000500000000000000" pitchFamily="50" charset="0"/>
              </a:rPr>
              <a:t>Gap al EF.</a:t>
            </a:r>
          </a:p>
        </p:txBody>
      </p:sp>
      <p:pic>
        <p:nvPicPr>
          <p:cNvPr id="17" name="Imagen 1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568750" y="436427"/>
            <a:ext cx="2350135" cy="558999"/>
          </a:xfrm>
          <a:prstGeom prst="rect">
            <a:avLst/>
          </a:prstGeom>
        </p:spPr>
      </p:pic>
    </p:spTree>
    <p:extLst>
      <p:ext uri="{BB962C8B-B14F-4D97-AF65-F5344CB8AC3E}">
        <p14:creationId xmlns:p14="http://schemas.microsoft.com/office/powerpoint/2010/main" val="124649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Resultado de imagen para espalda"/>
          <p:cNvPicPr>
            <a:picLocks noChangeAspect="1" noChangeArrowheads="1"/>
          </p:cNvPicPr>
          <p:nvPr/>
        </p:nvPicPr>
        <p:blipFill rotWithShape="1">
          <a:blip r:embed="rId2" cstate="email">
            <a:clrChange>
              <a:clrFrom>
                <a:srgbClr val="F7F7FB"/>
              </a:clrFrom>
              <a:clrTo>
                <a:srgbClr val="F7F7FB">
                  <a:alpha val="0"/>
                </a:srgbClr>
              </a:clrTo>
            </a:clrChange>
            <a:extLst>
              <a:ext uri="{28A0092B-C50C-407E-A947-70E740481C1C}">
                <a14:useLocalDpi xmlns:a14="http://schemas.microsoft.com/office/drawing/2010/main"/>
              </a:ext>
            </a:extLst>
          </a:blip>
          <a:srcRect/>
          <a:stretch/>
        </p:blipFill>
        <p:spPr bwMode="auto">
          <a:xfrm>
            <a:off x="1391058" y="236235"/>
            <a:ext cx="2916489" cy="3601117"/>
          </a:xfrm>
          <a:prstGeom prst="rect">
            <a:avLst/>
          </a:prstGeom>
          <a:solidFill>
            <a:schemeClr val="bg1"/>
          </a:solidFill>
        </p:spPr>
      </p:pic>
      <p:pic>
        <p:nvPicPr>
          <p:cNvPr id="15" name="Imagen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21526" y="236237"/>
            <a:ext cx="2956240" cy="3603242"/>
          </a:xfrm>
          <a:prstGeom prst="rect">
            <a:avLst/>
          </a:prstGeom>
        </p:spPr>
      </p:pic>
      <p:pic>
        <p:nvPicPr>
          <p:cNvPr id="14" name="Imagen 1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21526" y="230293"/>
            <a:ext cx="2956239" cy="3604515"/>
          </a:xfrm>
          <a:prstGeom prst="rect">
            <a:avLst/>
          </a:prstGeom>
        </p:spPr>
      </p:pic>
      <p:pic>
        <p:nvPicPr>
          <p:cNvPr id="13" name="Imagen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21526" y="239956"/>
            <a:ext cx="2956239" cy="3604515"/>
          </a:xfrm>
          <a:prstGeom prst="rect">
            <a:avLst/>
          </a:prstGeom>
        </p:spPr>
      </p:pic>
      <p:pic>
        <p:nvPicPr>
          <p:cNvPr id="12" name="Imagen 1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321527" y="239956"/>
            <a:ext cx="2956239" cy="3604515"/>
          </a:xfrm>
          <a:prstGeom prst="rect">
            <a:avLst/>
          </a:prstGeom>
        </p:spPr>
      </p:pic>
      <p:sp>
        <p:nvSpPr>
          <p:cNvPr id="16" name="Título 1"/>
          <p:cNvSpPr txBox="1">
            <a:spLocks/>
          </p:cNvSpPr>
          <p:nvPr/>
        </p:nvSpPr>
        <p:spPr>
          <a:xfrm>
            <a:off x="5638956" y="371515"/>
            <a:ext cx="6462147" cy="5415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O" sz="2800" b="1" dirty="0">
                <a:solidFill>
                  <a:srgbClr val="06AEAA"/>
                </a:solidFill>
                <a:latin typeface="Montserrat" panose="00000500000000000000" pitchFamily="50" charset="0"/>
              </a:rPr>
              <a:t>Consideraciones biomecánicas</a:t>
            </a:r>
          </a:p>
        </p:txBody>
      </p:sp>
      <p:sp>
        <p:nvSpPr>
          <p:cNvPr id="18" name="Rectángulo 17"/>
          <p:cNvSpPr/>
          <p:nvPr/>
        </p:nvSpPr>
        <p:spPr>
          <a:xfrm>
            <a:off x="7179854" y="1139856"/>
            <a:ext cx="4381499" cy="4154984"/>
          </a:xfrm>
          <a:prstGeom prst="rect">
            <a:avLst/>
          </a:prstGeom>
        </p:spPr>
        <p:txBody>
          <a:bodyPr wrap="square">
            <a:spAutoFit/>
          </a:bodyPr>
          <a:lstStyle/>
          <a:p>
            <a:pPr marL="285750" indent="-285750">
              <a:buFont typeface="Wingdings" panose="05000000000000000000" pitchFamily="2" charset="2"/>
              <a:buChar char="ü"/>
            </a:pPr>
            <a:r>
              <a:rPr lang="es-CO" sz="2400" b="1" dirty="0">
                <a:solidFill>
                  <a:srgbClr val="152B48"/>
                </a:solidFill>
                <a:latin typeface="Montserrat" panose="00000500000000000000" pitchFamily="50" charset="0"/>
              </a:rPr>
              <a:t>Músculos.</a:t>
            </a:r>
          </a:p>
          <a:p>
            <a:pPr marL="285750" indent="-285750">
              <a:buFont typeface="Wingdings" panose="05000000000000000000" pitchFamily="2" charset="2"/>
              <a:buChar char="ü"/>
            </a:pPr>
            <a:endParaRPr lang="es-CO" sz="2400" b="1" dirty="0">
              <a:solidFill>
                <a:srgbClr val="152B48"/>
              </a:solidFill>
              <a:latin typeface="Montserrat" panose="00000500000000000000" pitchFamily="50" charset="0"/>
            </a:endParaRPr>
          </a:p>
          <a:p>
            <a:pPr marL="285750" indent="-285750">
              <a:buFont typeface="Wingdings" panose="05000000000000000000" pitchFamily="2" charset="2"/>
              <a:buChar char="ü"/>
            </a:pPr>
            <a:r>
              <a:rPr lang="es-CO" sz="2400" b="1" dirty="0">
                <a:solidFill>
                  <a:srgbClr val="152B48"/>
                </a:solidFill>
                <a:latin typeface="Montserrat" panose="00000500000000000000" pitchFamily="50" charset="0"/>
              </a:rPr>
              <a:t>Cuerpo vertebral.</a:t>
            </a:r>
          </a:p>
          <a:p>
            <a:pPr marL="285750" indent="-285750">
              <a:buFont typeface="Wingdings" panose="05000000000000000000" pitchFamily="2" charset="2"/>
              <a:buChar char="ü"/>
            </a:pPr>
            <a:endParaRPr lang="es-CO" sz="2400" b="1" dirty="0">
              <a:solidFill>
                <a:srgbClr val="152B48"/>
              </a:solidFill>
              <a:latin typeface="Montserrat" panose="00000500000000000000" pitchFamily="50" charset="0"/>
            </a:endParaRPr>
          </a:p>
          <a:p>
            <a:pPr marL="285750" indent="-285750">
              <a:buFont typeface="Wingdings" panose="05000000000000000000" pitchFamily="2" charset="2"/>
              <a:buChar char="ü"/>
            </a:pPr>
            <a:r>
              <a:rPr lang="es-CO" sz="2400" b="1" dirty="0">
                <a:solidFill>
                  <a:srgbClr val="152B48"/>
                </a:solidFill>
                <a:latin typeface="Montserrat" panose="00000500000000000000" pitchFamily="50" charset="0"/>
              </a:rPr>
              <a:t>Articulaciones facetarias.</a:t>
            </a:r>
          </a:p>
          <a:p>
            <a:pPr marL="285750" indent="-285750">
              <a:buFont typeface="Wingdings" panose="05000000000000000000" pitchFamily="2" charset="2"/>
              <a:buChar char="ü"/>
            </a:pPr>
            <a:endParaRPr lang="es-CO" sz="2400" b="1" dirty="0">
              <a:solidFill>
                <a:srgbClr val="152B48"/>
              </a:solidFill>
              <a:latin typeface="Montserrat" panose="00000500000000000000" pitchFamily="50" charset="0"/>
            </a:endParaRPr>
          </a:p>
          <a:p>
            <a:pPr marL="285750" indent="-285750">
              <a:buFont typeface="Wingdings" panose="05000000000000000000" pitchFamily="2" charset="2"/>
              <a:buChar char="ü"/>
            </a:pPr>
            <a:r>
              <a:rPr lang="es-CO" sz="2400" b="1" dirty="0">
                <a:solidFill>
                  <a:srgbClr val="152B48"/>
                </a:solidFill>
                <a:latin typeface="Montserrat" panose="00000500000000000000" pitchFamily="50" charset="0"/>
              </a:rPr>
              <a:t>Disco intervertebral.</a:t>
            </a:r>
          </a:p>
          <a:p>
            <a:pPr marL="285750" indent="-285750">
              <a:buFont typeface="Wingdings" panose="05000000000000000000" pitchFamily="2" charset="2"/>
              <a:buChar char="ü"/>
            </a:pPr>
            <a:endParaRPr lang="es-CO" sz="2400" b="1" dirty="0">
              <a:solidFill>
                <a:srgbClr val="152B48"/>
              </a:solidFill>
              <a:latin typeface="Montserrat" panose="00000500000000000000" pitchFamily="50" charset="0"/>
            </a:endParaRPr>
          </a:p>
          <a:p>
            <a:pPr marL="285750" indent="-285750">
              <a:buFont typeface="Wingdings" panose="05000000000000000000" pitchFamily="2" charset="2"/>
              <a:buChar char="ü"/>
            </a:pPr>
            <a:r>
              <a:rPr lang="es-CO" sz="2400" b="1" dirty="0">
                <a:solidFill>
                  <a:srgbClr val="152B48"/>
                </a:solidFill>
                <a:latin typeface="Montserrat" panose="00000500000000000000" pitchFamily="50" charset="0"/>
              </a:rPr>
              <a:t>Ligamentos.</a:t>
            </a:r>
          </a:p>
          <a:p>
            <a:endParaRPr lang="es-CO" sz="2400" b="1" dirty="0">
              <a:solidFill>
                <a:srgbClr val="152B48"/>
              </a:solidFill>
              <a:latin typeface="Montserrat" panose="00000500000000000000" pitchFamily="50" charset="0"/>
            </a:endParaRPr>
          </a:p>
          <a:p>
            <a:pPr marL="285750" indent="-285750">
              <a:buFont typeface="Wingdings" panose="05000000000000000000" pitchFamily="2" charset="2"/>
              <a:buChar char="ü"/>
            </a:pPr>
            <a:r>
              <a:rPr lang="es-CO" sz="2400" b="1" dirty="0">
                <a:solidFill>
                  <a:srgbClr val="152B48"/>
                </a:solidFill>
                <a:latin typeface="Montserrat" panose="00000500000000000000" pitchFamily="50" charset="0"/>
              </a:rPr>
              <a:t>Médula y raíces espinales.</a:t>
            </a:r>
          </a:p>
        </p:txBody>
      </p:sp>
      <p:sp>
        <p:nvSpPr>
          <p:cNvPr id="19" name="Rectángulo 18"/>
          <p:cNvSpPr/>
          <p:nvPr/>
        </p:nvSpPr>
        <p:spPr>
          <a:xfrm>
            <a:off x="5744922" y="6194805"/>
            <a:ext cx="5762534" cy="415498"/>
          </a:xfrm>
          <a:prstGeom prst="rect">
            <a:avLst/>
          </a:prstGeom>
        </p:spPr>
        <p:txBody>
          <a:bodyPr wrap="square">
            <a:spAutoFit/>
          </a:bodyPr>
          <a:lstStyle/>
          <a:p>
            <a:pPr algn="ctr"/>
            <a:r>
              <a:rPr lang="es-CO" sz="1050" dirty="0" err="1">
                <a:latin typeface="Montserrat" panose="00000500000000000000" pitchFamily="50" charset="0"/>
                <a:cs typeface="Arial" panose="020B0604020202020204" pitchFamily="34" charset="0"/>
              </a:rPr>
              <a:t>Steffen</a:t>
            </a:r>
            <a:r>
              <a:rPr lang="es-CO" sz="1050" dirty="0">
                <a:latin typeface="Montserrat" panose="00000500000000000000" pitchFamily="50" charset="0"/>
                <a:cs typeface="Arial" panose="020B0604020202020204" pitchFamily="34" charset="0"/>
              </a:rPr>
              <a:t> T. </a:t>
            </a:r>
            <a:r>
              <a:rPr lang="es-CO" sz="1050" dirty="0" err="1">
                <a:latin typeface="Montserrat" panose="00000500000000000000" pitchFamily="50" charset="0"/>
                <a:cs typeface="Arial" panose="020B0604020202020204" pitchFamily="34" charset="0"/>
              </a:rPr>
              <a:t>AOSpine</a:t>
            </a:r>
            <a:r>
              <a:rPr lang="es-CO" sz="1050" dirty="0">
                <a:latin typeface="Montserrat" panose="00000500000000000000" pitchFamily="50" charset="0"/>
                <a:cs typeface="Arial" panose="020B0604020202020204" pitchFamily="34" charset="0"/>
              </a:rPr>
              <a:t> Manual—</a:t>
            </a:r>
            <a:r>
              <a:rPr lang="es-CO" sz="1050" dirty="0" err="1">
                <a:latin typeface="Montserrat" panose="00000500000000000000" pitchFamily="50" charset="0"/>
                <a:cs typeface="Arial" panose="020B0604020202020204" pitchFamily="34" charset="0"/>
              </a:rPr>
              <a:t>Principles</a:t>
            </a:r>
            <a:r>
              <a:rPr lang="es-CO" sz="1050" dirty="0">
                <a:latin typeface="Montserrat" panose="00000500000000000000" pitchFamily="50" charset="0"/>
                <a:cs typeface="Arial" panose="020B0604020202020204" pitchFamily="34" charset="0"/>
              </a:rPr>
              <a:t> and </a:t>
            </a:r>
            <a:r>
              <a:rPr lang="es-CO" sz="1050" dirty="0" err="1">
                <a:latin typeface="Montserrat" panose="00000500000000000000" pitchFamily="50" charset="0"/>
                <a:cs typeface="Arial" panose="020B0604020202020204" pitchFamily="34" charset="0"/>
              </a:rPr>
              <a:t>Techniques</a:t>
            </a:r>
            <a:r>
              <a:rPr lang="es-CO" sz="1050" dirty="0">
                <a:latin typeface="Montserrat" panose="00000500000000000000" pitchFamily="50" charset="0"/>
                <a:cs typeface="Arial" panose="020B0604020202020204" pitchFamily="34" charset="0"/>
              </a:rPr>
              <a:t>. </a:t>
            </a:r>
            <a:r>
              <a:rPr lang="es-CO" sz="1050" dirty="0" err="1">
                <a:latin typeface="Montserrat" panose="00000500000000000000" pitchFamily="50" charset="0"/>
                <a:cs typeface="Arial" panose="020B0604020202020204" pitchFamily="34" charset="0"/>
              </a:rPr>
              <a:t>Biomechanics</a:t>
            </a:r>
            <a:r>
              <a:rPr lang="es-CO" sz="1050" dirty="0">
                <a:latin typeface="Montserrat" panose="00000500000000000000" pitchFamily="50" charset="0"/>
                <a:cs typeface="Arial" panose="020B0604020202020204" pitchFamily="34" charset="0"/>
              </a:rPr>
              <a:t> of </a:t>
            </a:r>
            <a:r>
              <a:rPr lang="es-CO" sz="1050" dirty="0" err="1">
                <a:latin typeface="Montserrat" panose="00000500000000000000" pitchFamily="50" charset="0"/>
                <a:cs typeface="Arial" panose="020B0604020202020204" pitchFamily="34" charset="0"/>
              </a:rPr>
              <a:t>the</a:t>
            </a:r>
            <a:r>
              <a:rPr lang="es-CO" sz="1050" dirty="0">
                <a:latin typeface="Montserrat" panose="00000500000000000000" pitchFamily="50" charset="0"/>
                <a:cs typeface="Arial" panose="020B0604020202020204" pitchFamily="34" charset="0"/>
              </a:rPr>
              <a:t> </a:t>
            </a:r>
            <a:r>
              <a:rPr lang="es-CO" sz="1050" dirty="0" err="1">
                <a:latin typeface="Montserrat" panose="00000500000000000000" pitchFamily="50" charset="0"/>
                <a:cs typeface="Arial" panose="020B0604020202020204" pitchFamily="34" charset="0"/>
              </a:rPr>
              <a:t>spine</a:t>
            </a:r>
            <a:r>
              <a:rPr lang="es-CO" sz="1050" dirty="0">
                <a:latin typeface="Montserrat" panose="00000500000000000000" pitchFamily="50" charset="0"/>
                <a:cs typeface="Arial" panose="020B0604020202020204" pitchFamily="34" charset="0"/>
              </a:rPr>
              <a:t>. General </a:t>
            </a:r>
            <a:r>
              <a:rPr lang="es-CO" sz="1050" dirty="0" err="1">
                <a:latin typeface="Montserrat" panose="00000500000000000000" pitchFamily="50" charset="0"/>
                <a:cs typeface="Arial" panose="020B0604020202020204" pitchFamily="34" charset="0"/>
              </a:rPr>
              <a:t>biomechanics</a:t>
            </a:r>
            <a:r>
              <a:rPr lang="es-CO" sz="1050" dirty="0">
                <a:latin typeface="Montserrat" panose="00000500000000000000" pitchFamily="50" charset="0"/>
                <a:cs typeface="Arial" panose="020B0604020202020204" pitchFamily="34" charset="0"/>
              </a:rPr>
              <a:t> of </a:t>
            </a:r>
            <a:r>
              <a:rPr lang="es-CO" sz="1050" dirty="0" err="1">
                <a:latin typeface="Montserrat" panose="00000500000000000000" pitchFamily="50" charset="0"/>
                <a:cs typeface="Arial" panose="020B0604020202020204" pitchFamily="34" charset="0"/>
              </a:rPr>
              <a:t>the</a:t>
            </a:r>
            <a:r>
              <a:rPr lang="es-CO" sz="1050" dirty="0">
                <a:latin typeface="Montserrat" panose="00000500000000000000" pitchFamily="50" charset="0"/>
                <a:cs typeface="Arial" panose="020B0604020202020204" pitchFamily="34" charset="0"/>
              </a:rPr>
              <a:t> </a:t>
            </a:r>
            <a:r>
              <a:rPr lang="en-US" sz="1050" dirty="0">
                <a:latin typeface="Montserrat" panose="00000500000000000000" pitchFamily="50" charset="0"/>
                <a:cs typeface="Arial" panose="020B0604020202020204" pitchFamily="34" charset="0"/>
              </a:rPr>
              <a:t>spinal motion segment and the </a:t>
            </a:r>
            <a:r>
              <a:rPr lang="es-CO" sz="1050" dirty="0" err="1">
                <a:latin typeface="Montserrat" panose="00000500000000000000" pitchFamily="50" charset="0"/>
                <a:cs typeface="Arial" panose="020B0604020202020204" pitchFamily="34" charset="0"/>
              </a:rPr>
              <a:t>spinal</a:t>
            </a:r>
            <a:r>
              <a:rPr lang="es-CO" sz="1050" dirty="0">
                <a:latin typeface="Montserrat" panose="00000500000000000000" pitchFamily="50" charset="0"/>
                <a:cs typeface="Arial" panose="020B0604020202020204" pitchFamily="34" charset="0"/>
              </a:rPr>
              <a:t> </a:t>
            </a:r>
            <a:r>
              <a:rPr lang="es-CO" sz="1050" dirty="0" err="1">
                <a:latin typeface="Montserrat" panose="00000500000000000000" pitchFamily="50" charset="0"/>
                <a:cs typeface="Arial" panose="020B0604020202020204" pitchFamily="34" charset="0"/>
              </a:rPr>
              <a:t>organ</a:t>
            </a:r>
            <a:r>
              <a:rPr lang="es-CO" sz="1050" dirty="0">
                <a:latin typeface="Montserrat" panose="00000500000000000000" pitchFamily="50" charset="0"/>
                <a:cs typeface="Arial" panose="020B0604020202020204" pitchFamily="34" charset="0"/>
              </a:rPr>
              <a:t>.</a:t>
            </a:r>
          </a:p>
        </p:txBody>
      </p:sp>
      <p:sp>
        <p:nvSpPr>
          <p:cNvPr id="20" name="Rectángulo 19"/>
          <p:cNvSpPr/>
          <p:nvPr/>
        </p:nvSpPr>
        <p:spPr>
          <a:xfrm>
            <a:off x="614937" y="811391"/>
            <a:ext cx="4468729" cy="2800767"/>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s-ES" altLang="es-CO" sz="1600" dirty="0">
                <a:solidFill>
                  <a:schemeClr val="bg1"/>
                </a:solidFill>
                <a:latin typeface="Montserrat" panose="00000500000000000000" pitchFamily="50" charset="0"/>
              </a:rPr>
              <a:t>Objetivos de la columna</a:t>
            </a:r>
          </a:p>
          <a:p>
            <a:pPr marL="742950" lvl="1" indent="-285750">
              <a:buFont typeface="Arial" panose="020B0604020202020204" pitchFamily="34" charset="0"/>
              <a:buChar char="•"/>
            </a:pPr>
            <a:endParaRPr lang="es-ES" altLang="es-CO" sz="1600" dirty="0">
              <a:solidFill>
                <a:schemeClr val="bg1"/>
              </a:solidFill>
              <a:latin typeface="Montserrat" panose="00000500000000000000" pitchFamily="50" charset="0"/>
            </a:endParaRPr>
          </a:p>
          <a:p>
            <a:pPr marL="742950" lvl="1" indent="-285750">
              <a:buFont typeface="Arial" panose="020B0604020202020204" pitchFamily="34" charset="0"/>
              <a:buChar char="•"/>
            </a:pPr>
            <a:r>
              <a:rPr lang="es-ES" altLang="es-CO" sz="1600" dirty="0">
                <a:solidFill>
                  <a:schemeClr val="bg1"/>
                </a:solidFill>
                <a:latin typeface="Montserrat" panose="00000500000000000000" pitchFamily="50" charset="0"/>
              </a:rPr>
              <a:t>Soporte para la cabeza y el tronco.</a:t>
            </a:r>
          </a:p>
          <a:p>
            <a:pPr marL="742950" lvl="1" indent="-285750">
              <a:buFont typeface="Arial" panose="020B0604020202020204" pitchFamily="34" charset="0"/>
              <a:buChar char="•"/>
            </a:pPr>
            <a:endParaRPr lang="es-CO" sz="1600" dirty="0">
              <a:solidFill>
                <a:schemeClr val="bg1"/>
              </a:solidFill>
              <a:latin typeface="Montserrat" panose="00000500000000000000" pitchFamily="50" charset="0"/>
            </a:endParaRPr>
          </a:p>
          <a:p>
            <a:pPr marL="742950" lvl="1" indent="-285750">
              <a:buFont typeface="Arial" panose="020B0604020202020204" pitchFamily="34" charset="0"/>
              <a:buChar char="•"/>
            </a:pPr>
            <a:r>
              <a:rPr lang="es-CO" sz="1600" dirty="0">
                <a:solidFill>
                  <a:schemeClr val="bg1"/>
                </a:solidFill>
                <a:latin typeface="Montserrat" panose="00000500000000000000" pitchFamily="50" charset="0"/>
              </a:rPr>
              <a:t>Carga axial fisiológica.</a:t>
            </a:r>
          </a:p>
          <a:p>
            <a:pPr marL="742950" lvl="1" indent="-285750">
              <a:buFont typeface="Arial" panose="020B0604020202020204" pitchFamily="34" charset="0"/>
              <a:buChar char="•"/>
            </a:pPr>
            <a:endParaRPr lang="es-CO" sz="1600" dirty="0">
              <a:solidFill>
                <a:schemeClr val="bg1"/>
              </a:solidFill>
              <a:latin typeface="Montserrat" panose="00000500000000000000" pitchFamily="50" charset="0"/>
            </a:endParaRPr>
          </a:p>
          <a:p>
            <a:pPr marL="742950" lvl="1" indent="-285750">
              <a:buFont typeface="Arial" panose="020B0604020202020204" pitchFamily="34" charset="0"/>
              <a:buChar char="•"/>
            </a:pPr>
            <a:r>
              <a:rPr lang="es-CO" sz="1600" dirty="0">
                <a:solidFill>
                  <a:schemeClr val="bg1"/>
                </a:solidFill>
                <a:latin typeface="Montserrat" panose="00000500000000000000" pitchFamily="50" charset="0"/>
              </a:rPr>
              <a:t>Carga de distracción posterior.</a:t>
            </a:r>
          </a:p>
          <a:p>
            <a:pPr marL="742950" lvl="1" indent="-285750">
              <a:buFont typeface="Arial" panose="020B0604020202020204" pitchFamily="34" charset="0"/>
              <a:buChar char="•"/>
            </a:pPr>
            <a:endParaRPr lang="es-ES" altLang="es-CO" sz="1600" dirty="0">
              <a:solidFill>
                <a:schemeClr val="bg1"/>
              </a:solidFill>
              <a:latin typeface="Montserrat" panose="00000500000000000000" pitchFamily="50" charset="0"/>
            </a:endParaRPr>
          </a:p>
          <a:p>
            <a:pPr marL="742950" lvl="1" indent="-285750">
              <a:buFont typeface="Arial" panose="020B0604020202020204" pitchFamily="34" charset="0"/>
              <a:buChar char="•"/>
            </a:pPr>
            <a:r>
              <a:rPr lang="es-ES" altLang="es-CO" sz="1600" dirty="0">
                <a:solidFill>
                  <a:schemeClr val="bg1"/>
                </a:solidFill>
                <a:latin typeface="Montserrat" panose="00000500000000000000" pitchFamily="50" charset="0"/>
              </a:rPr>
              <a:t>Permitir flexión y movimientos de torsión.</a:t>
            </a:r>
          </a:p>
          <a:p>
            <a:pPr marL="742950" lvl="1" indent="-285750">
              <a:buFont typeface="Arial" panose="020B0604020202020204" pitchFamily="34" charset="0"/>
              <a:buChar char="•"/>
            </a:pPr>
            <a:endParaRPr lang="es-ES" altLang="es-CO" sz="1600" dirty="0">
              <a:solidFill>
                <a:schemeClr val="bg1"/>
              </a:solidFill>
              <a:latin typeface="Montserrat" panose="00000500000000000000" pitchFamily="50" charset="0"/>
            </a:endParaRPr>
          </a:p>
          <a:p>
            <a:pPr marL="742950" lvl="1" indent="-285750">
              <a:buFont typeface="Arial" panose="020B0604020202020204" pitchFamily="34" charset="0"/>
              <a:buChar char="•"/>
            </a:pPr>
            <a:r>
              <a:rPr lang="es-ES" altLang="es-CO" sz="1600" dirty="0">
                <a:solidFill>
                  <a:schemeClr val="bg1"/>
                </a:solidFill>
                <a:latin typeface="Montserrat" panose="00000500000000000000" pitchFamily="50" charset="0"/>
              </a:rPr>
              <a:t>Proteger estructuras neurales.</a:t>
            </a:r>
          </a:p>
        </p:txBody>
      </p:sp>
    </p:spTree>
    <p:extLst>
      <p:ext uri="{BB962C8B-B14F-4D97-AF65-F5344CB8AC3E}">
        <p14:creationId xmlns:p14="http://schemas.microsoft.com/office/powerpoint/2010/main" val="25848582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1000" fill="hold"/>
                                        <p:tgtEl>
                                          <p:spTgt spid="20"/>
                                        </p:tgtEl>
                                        <p:attrNameLst>
                                          <p:attrName>ppt_w</p:attrName>
                                        </p:attrNameLst>
                                      </p:cBhvr>
                                      <p:tavLst>
                                        <p:tav tm="0">
                                          <p:val>
                                            <p:fltVal val="0"/>
                                          </p:val>
                                        </p:tav>
                                        <p:tav tm="100000">
                                          <p:val>
                                            <p:strVal val="#ppt_w"/>
                                          </p:val>
                                        </p:tav>
                                      </p:tavLst>
                                    </p:anim>
                                    <p:anim calcmode="lin" valueType="num">
                                      <p:cBhvr>
                                        <p:cTn id="28" dur="1000" fill="hold"/>
                                        <p:tgtEl>
                                          <p:spTgt spid="20"/>
                                        </p:tgtEl>
                                        <p:attrNameLst>
                                          <p:attrName>ppt_h</p:attrName>
                                        </p:attrNameLst>
                                      </p:cBhvr>
                                      <p:tavLst>
                                        <p:tav tm="0">
                                          <p:val>
                                            <p:fltVal val="0"/>
                                          </p:val>
                                        </p:tav>
                                        <p:tav tm="100000">
                                          <p:val>
                                            <p:strVal val="#ppt_h"/>
                                          </p:val>
                                        </p:tav>
                                      </p:tavLst>
                                    </p:anim>
                                    <p:anim calcmode="lin" valueType="num">
                                      <p:cBhvr>
                                        <p:cTn id="29" dur="1000" fill="hold"/>
                                        <p:tgtEl>
                                          <p:spTgt spid="20"/>
                                        </p:tgtEl>
                                        <p:attrNameLst>
                                          <p:attrName>style.rotation</p:attrName>
                                        </p:attrNameLst>
                                      </p:cBhvr>
                                      <p:tavLst>
                                        <p:tav tm="0">
                                          <p:val>
                                            <p:fltVal val="90"/>
                                          </p:val>
                                        </p:tav>
                                        <p:tav tm="100000">
                                          <p:val>
                                            <p:fltVal val="0"/>
                                          </p:val>
                                        </p:tav>
                                      </p:tavLst>
                                    </p:anim>
                                    <p:animEffect transition="in" filter="fade">
                                      <p:cBhvr>
                                        <p:cTn id="3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a:extLst>
              <a:ext uri="{FF2B5EF4-FFF2-40B4-BE49-F238E27FC236}">
                <a16:creationId xmlns:a16="http://schemas.microsoft.com/office/drawing/2014/main" id="{BC19FD06-7509-4858-8A40-8918B078893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86500" y="188526"/>
            <a:ext cx="3139341" cy="3345249"/>
          </a:xfrm>
          <a:prstGeom prst="rect">
            <a:avLst/>
          </a:prstGeom>
        </p:spPr>
      </p:pic>
      <p:pic>
        <p:nvPicPr>
          <p:cNvPr id="8" name="Imagen 3">
            <a:extLst>
              <a:ext uri="{FF2B5EF4-FFF2-40B4-BE49-F238E27FC236}">
                <a16:creationId xmlns:a16="http://schemas.microsoft.com/office/drawing/2014/main" id="{6280426E-C322-4C27-9FA9-B4DD7AEA301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67025" y="197450"/>
            <a:ext cx="2775563" cy="3336325"/>
          </a:xfrm>
          <a:prstGeom prst="rect">
            <a:avLst/>
          </a:prstGeom>
        </p:spPr>
      </p:pic>
      <p:sp>
        <p:nvSpPr>
          <p:cNvPr id="10" name="Rectángulo 2">
            <a:extLst>
              <a:ext uri="{FF2B5EF4-FFF2-40B4-BE49-F238E27FC236}">
                <a16:creationId xmlns:a16="http://schemas.microsoft.com/office/drawing/2014/main" id="{78C4EF0D-ABB3-4573-8B67-E2259966897B}"/>
              </a:ext>
            </a:extLst>
          </p:cNvPr>
          <p:cNvSpPr/>
          <p:nvPr/>
        </p:nvSpPr>
        <p:spPr>
          <a:xfrm>
            <a:off x="0" y="3653221"/>
            <a:ext cx="12192000" cy="461665"/>
          </a:xfrm>
          <a:prstGeom prst="rect">
            <a:avLst/>
          </a:prstGeom>
          <a:noFill/>
        </p:spPr>
        <p:txBody>
          <a:bodyPr wrap="square">
            <a:spAutoFit/>
          </a:bodyPr>
          <a:lstStyle/>
          <a:p>
            <a:pPr algn="ctr"/>
            <a:r>
              <a:rPr lang="es-CO" sz="2400" b="1" dirty="0">
                <a:solidFill>
                  <a:srgbClr val="06AEAA"/>
                </a:solidFill>
                <a:latin typeface="Montserrat" panose="00000500000000000000" pitchFamily="50" charset="0"/>
              </a:rPr>
              <a:t>Tratamiento de las fracturas toracolumbares</a:t>
            </a:r>
          </a:p>
        </p:txBody>
      </p:sp>
    </p:spTree>
    <p:extLst>
      <p:ext uri="{BB962C8B-B14F-4D97-AF65-F5344CB8AC3E}">
        <p14:creationId xmlns:p14="http://schemas.microsoft.com/office/powerpoint/2010/main" val="14900106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66153" y="1080827"/>
            <a:ext cx="5867400" cy="1600438"/>
          </a:xfrm>
          <a:prstGeom prst="rect">
            <a:avLst/>
          </a:prstGeom>
          <a:solidFill>
            <a:srgbClr val="152B48"/>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s-ES" sz="1400" dirty="0">
                <a:solidFill>
                  <a:schemeClr val="bg1"/>
                </a:solidFill>
                <a:latin typeface="Montserrat" panose="00000500000000000000" pitchFamily="50" charset="0"/>
              </a:rPr>
              <a:t>Objetivos de la cirugía</a:t>
            </a:r>
          </a:p>
          <a:p>
            <a:endParaRPr lang="es-ES" sz="1400" dirty="0">
              <a:solidFill>
                <a:schemeClr val="bg1"/>
              </a:solidFill>
              <a:latin typeface="Montserrat" panose="00000500000000000000" pitchFamily="50" charset="0"/>
            </a:endParaRPr>
          </a:p>
          <a:p>
            <a:pPr marL="800100" lvl="1" indent="-342900">
              <a:buFont typeface="Wingdings" panose="05000000000000000000" pitchFamily="2" charset="2"/>
              <a:buChar char="ü"/>
            </a:pPr>
            <a:r>
              <a:rPr lang="es-ES" sz="1400" dirty="0">
                <a:solidFill>
                  <a:schemeClr val="bg1"/>
                </a:solidFill>
                <a:latin typeface="Montserrat" panose="00000500000000000000" pitchFamily="50" charset="0"/>
              </a:rPr>
              <a:t>Restaurar la alineación espinal.</a:t>
            </a:r>
          </a:p>
          <a:p>
            <a:pPr marL="800100" lvl="1" indent="-342900">
              <a:buFont typeface="Wingdings" panose="05000000000000000000" pitchFamily="2" charset="2"/>
              <a:buChar char="ü"/>
            </a:pPr>
            <a:endParaRPr lang="es-ES" sz="1400" dirty="0">
              <a:solidFill>
                <a:schemeClr val="bg1"/>
              </a:solidFill>
              <a:latin typeface="Montserrat" panose="00000500000000000000" pitchFamily="50" charset="0"/>
            </a:endParaRPr>
          </a:p>
          <a:p>
            <a:pPr marL="800100" lvl="1" indent="-342900">
              <a:buFont typeface="Wingdings" panose="05000000000000000000" pitchFamily="2" charset="2"/>
              <a:buChar char="ü"/>
            </a:pPr>
            <a:r>
              <a:rPr lang="es-ES" sz="1400" dirty="0">
                <a:solidFill>
                  <a:schemeClr val="bg1"/>
                </a:solidFill>
                <a:latin typeface="Montserrat" panose="00000500000000000000" pitchFamily="50" charset="0"/>
              </a:rPr>
              <a:t>Descomprimir los elementos neurales.</a:t>
            </a:r>
          </a:p>
          <a:p>
            <a:pPr marL="800100" lvl="1" indent="-342900">
              <a:buFont typeface="Wingdings" panose="05000000000000000000" pitchFamily="2" charset="2"/>
              <a:buChar char="ü"/>
            </a:pPr>
            <a:endParaRPr lang="es-ES" sz="1400" dirty="0">
              <a:solidFill>
                <a:schemeClr val="bg1"/>
              </a:solidFill>
              <a:latin typeface="Montserrat" panose="00000500000000000000" pitchFamily="50" charset="0"/>
            </a:endParaRPr>
          </a:p>
          <a:p>
            <a:pPr marL="800100" lvl="1" indent="-342900">
              <a:buFont typeface="Wingdings" panose="05000000000000000000" pitchFamily="2" charset="2"/>
              <a:buChar char="ü"/>
            </a:pPr>
            <a:r>
              <a:rPr lang="es-ES" sz="1400" dirty="0">
                <a:solidFill>
                  <a:schemeClr val="bg1"/>
                </a:solidFill>
                <a:latin typeface="Montserrat" panose="00000500000000000000" pitchFamily="50" charset="0"/>
              </a:rPr>
              <a:t>Estabilizar la columna.</a:t>
            </a:r>
          </a:p>
        </p:txBody>
      </p:sp>
      <p:pic>
        <p:nvPicPr>
          <p:cNvPr id="3" name="Imagen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74658" y="1352549"/>
            <a:ext cx="4307743" cy="5178059"/>
          </a:xfrm>
          <a:prstGeom prst="rect">
            <a:avLst/>
          </a:prstGeom>
        </p:spPr>
      </p:pic>
      <p:sp>
        <p:nvSpPr>
          <p:cNvPr id="5" name="Título 1"/>
          <p:cNvSpPr txBox="1">
            <a:spLocks/>
          </p:cNvSpPr>
          <p:nvPr/>
        </p:nvSpPr>
        <p:spPr>
          <a:xfrm>
            <a:off x="609601" y="200451"/>
            <a:ext cx="10972800" cy="7949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200" b="1" dirty="0">
                <a:solidFill>
                  <a:srgbClr val="06AEAA"/>
                </a:solidFill>
                <a:latin typeface="Montserrat" panose="00000500000000000000" pitchFamily="50" charset="0"/>
              </a:rPr>
              <a:t>Tratamiento de las fracturas toracolumbares</a:t>
            </a:r>
          </a:p>
        </p:txBody>
      </p:sp>
      <p:sp>
        <p:nvSpPr>
          <p:cNvPr id="6" name="Rectángulo 5"/>
          <p:cNvSpPr/>
          <p:nvPr/>
        </p:nvSpPr>
        <p:spPr>
          <a:xfrm>
            <a:off x="1250707" y="3295247"/>
            <a:ext cx="4898292" cy="646331"/>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342900" indent="-342900">
              <a:buFont typeface="Wingdings" panose="05000000000000000000" pitchFamily="2" charset="2"/>
              <a:buChar char="ü"/>
            </a:pPr>
            <a:r>
              <a:rPr lang="es-ES" sz="1200" dirty="0">
                <a:solidFill>
                  <a:schemeClr val="bg1"/>
                </a:solidFill>
                <a:latin typeface="Montserrat" panose="00000500000000000000" pitchFamily="50" charset="0"/>
              </a:rPr>
              <a:t>Reducir el dolor.</a:t>
            </a:r>
          </a:p>
          <a:p>
            <a:pPr marL="342900" indent="-342900">
              <a:buFont typeface="Wingdings" panose="05000000000000000000" pitchFamily="2" charset="2"/>
              <a:buChar char="ü"/>
            </a:pPr>
            <a:r>
              <a:rPr lang="es-ES" sz="1200" dirty="0">
                <a:solidFill>
                  <a:schemeClr val="bg1"/>
                </a:solidFill>
                <a:latin typeface="Montserrat" panose="00000500000000000000" pitchFamily="50" charset="0"/>
              </a:rPr>
              <a:t>Prevenir la deformidad.</a:t>
            </a:r>
          </a:p>
          <a:p>
            <a:pPr marL="342900" indent="-342900">
              <a:buFont typeface="Wingdings" panose="05000000000000000000" pitchFamily="2" charset="2"/>
              <a:buChar char="ü"/>
            </a:pPr>
            <a:r>
              <a:rPr lang="es-ES" sz="1200" dirty="0">
                <a:solidFill>
                  <a:schemeClr val="bg1"/>
                </a:solidFill>
                <a:latin typeface="Montserrat" panose="00000500000000000000" pitchFamily="50" charset="0"/>
              </a:rPr>
              <a:t>Permitir la movilización temprana.</a:t>
            </a:r>
            <a:endParaRPr lang="es-CO" sz="1200" dirty="0">
              <a:solidFill>
                <a:schemeClr val="bg1"/>
              </a:solidFill>
              <a:latin typeface="Montserrat" panose="00000500000000000000" pitchFamily="50" charset="0"/>
            </a:endParaRPr>
          </a:p>
        </p:txBody>
      </p:sp>
      <p:sp>
        <p:nvSpPr>
          <p:cNvPr id="7" name="Flecha abajo 6"/>
          <p:cNvSpPr/>
          <p:nvPr/>
        </p:nvSpPr>
        <p:spPr>
          <a:xfrm>
            <a:off x="3448049" y="2766666"/>
            <a:ext cx="381001" cy="361950"/>
          </a:xfrm>
          <a:prstGeom prst="downArrow">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a:latin typeface="Montserrat" panose="00000500000000000000" pitchFamily="50" charset="0"/>
            </a:endParaRPr>
          </a:p>
        </p:txBody>
      </p:sp>
    </p:spTree>
    <p:extLst>
      <p:ext uri="{BB962C8B-B14F-4D97-AF65-F5344CB8AC3E}">
        <p14:creationId xmlns:p14="http://schemas.microsoft.com/office/powerpoint/2010/main" val="252934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14700" y="809625"/>
            <a:ext cx="8620126" cy="3385359"/>
          </a:xfrm>
          <a:prstGeom prst="rect">
            <a:avLst/>
          </a:prstGeom>
        </p:spPr>
      </p:pic>
      <p:sp>
        <p:nvSpPr>
          <p:cNvPr id="3" name="Rectángulo 2"/>
          <p:cNvSpPr/>
          <p:nvPr/>
        </p:nvSpPr>
        <p:spPr>
          <a:xfrm>
            <a:off x="5172075" y="4700111"/>
            <a:ext cx="6562725" cy="923330"/>
          </a:xfrm>
          <a:prstGeom prst="rect">
            <a:avLst/>
          </a:prstGeom>
          <a:solidFill>
            <a:srgbClr val="152B4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s-ES" dirty="0">
                <a:latin typeface="Montserrat" panose="00000500000000000000" pitchFamily="50" charset="0"/>
              </a:rPr>
              <a:t>Descompresión medular temprana (&lt;24 horas) y </a:t>
            </a:r>
            <a:r>
              <a:rPr lang="es-ES" dirty="0" err="1">
                <a:latin typeface="Montserrat" panose="00000500000000000000" pitchFamily="50" charset="0"/>
              </a:rPr>
              <a:t>ultratemprana</a:t>
            </a:r>
            <a:r>
              <a:rPr lang="es-ES" dirty="0">
                <a:latin typeface="Montserrat" panose="00000500000000000000" pitchFamily="50" charset="0"/>
              </a:rPr>
              <a:t> (&lt;8-12 horas) después de la lesión traumática confiere mejores resultados neurológicos. </a:t>
            </a:r>
            <a:endParaRPr lang="es-CO" dirty="0">
              <a:latin typeface="Montserrat" panose="00000500000000000000" pitchFamily="50" charset="0"/>
            </a:endParaRPr>
          </a:p>
        </p:txBody>
      </p:sp>
    </p:spTree>
    <p:extLst>
      <p:ext uri="{BB962C8B-B14F-4D97-AF65-F5344CB8AC3E}">
        <p14:creationId xmlns:p14="http://schemas.microsoft.com/office/powerpoint/2010/main" val="405984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1859340"/>
            <a:ext cx="12192000" cy="1569660"/>
          </a:xfrm>
          <a:prstGeom prst="rect">
            <a:avLst/>
          </a:prstGeom>
          <a:noFill/>
        </p:spPr>
        <p:txBody>
          <a:bodyPr wrap="square">
            <a:spAutoFit/>
          </a:bodyPr>
          <a:lstStyle/>
          <a:p>
            <a:pPr algn="ctr"/>
            <a:r>
              <a:rPr lang="es-CO" sz="4800" b="1" dirty="0">
                <a:solidFill>
                  <a:srgbClr val="06AEAA"/>
                </a:solidFill>
                <a:latin typeface="Montserrat" panose="00000500000000000000" pitchFamily="50" charset="0"/>
              </a:rPr>
              <a:t>En resumen… </a:t>
            </a:r>
          </a:p>
          <a:p>
            <a:pPr algn="ctr"/>
            <a:r>
              <a:rPr lang="es-CO" sz="4800" b="1" dirty="0">
                <a:solidFill>
                  <a:srgbClr val="06AEAA"/>
                </a:solidFill>
                <a:latin typeface="Montserrat" panose="00000500000000000000" pitchFamily="50" charset="0"/>
              </a:rPr>
              <a:t>¿Cuál es el tratamiento?</a:t>
            </a:r>
          </a:p>
        </p:txBody>
      </p:sp>
    </p:spTree>
    <p:extLst>
      <p:ext uri="{BB962C8B-B14F-4D97-AF65-F5344CB8AC3E}">
        <p14:creationId xmlns:p14="http://schemas.microsoft.com/office/powerpoint/2010/main" val="19100279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2 Marcador de contenido"/>
          <p:cNvSpPr>
            <a:spLocks noGrp="1"/>
          </p:cNvSpPr>
          <p:nvPr>
            <p:ph idx="1"/>
          </p:nvPr>
        </p:nvSpPr>
        <p:spPr>
          <a:xfrm>
            <a:off x="1571626" y="1030201"/>
            <a:ext cx="8789020" cy="1423940"/>
          </a:xfrm>
          <a:ln w="38100">
            <a:solidFill>
              <a:srgbClr val="06AEAA"/>
            </a:solidFill>
          </a:ln>
        </p:spPr>
        <p:txBody>
          <a:bodyPr>
            <a:noAutofit/>
          </a:bodyPr>
          <a:lstStyle/>
          <a:p>
            <a:r>
              <a:rPr lang="es-CO" altLang="es-CO" sz="1600" b="1" dirty="0"/>
              <a:t>Lesiones estables sin potencial de deformidad progresiva o compresión neural.</a:t>
            </a:r>
          </a:p>
          <a:p>
            <a:pPr lvl="1">
              <a:buFont typeface="Wingdings" panose="05000000000000000000" pitchFamily="2" charset="2"/>
              <a:buChar char="Ø"/>
            </a:pPr>
            <a:r>
              <a:rPr lang="es-CO" altLang="es-CO" sz="1600" b="1" dirty="0"/>
              <a:t>Según morfología: (</a:t>
            </a:r>
            <a:r>
              <a:rPr lang="es-CO" altLang="es-CO" sz="1600" b="1" i="1" dirty="0" err="1"/>
              <a:t>AO</a:t>
            </a:r>
            <a:r>
              <a:rPr lang="es-CO" altLang="es-CO" sz="1600" b="1" i="1" dirty="0"/>
              <a:t>:  </a:t>
            </a:r>
            <a:r>
              <a:rPr lang="es-CO" altLang="es-CO" sz="1600" b="1" dirty="0"/>
              <a:t>A0, A1, A2, </a:t>
            </a:r>
            <a:r>
              <a:rPr lang="es-CO" altLang="es-CO" sz="1600" b="1" dirty="0" err="1"/>
              <a:t>A3</a:t>
            </a:r>
            <a:r>
              <a:rPr lang="es-CO" altLang="es-CO" sz="1600" b="1" dirty="0"/>
              <a:t>*, </a:t>
            </a:r>
            <a:r>
              <a:rPr lang="es-CO" altLang="es-CO" sz="1600" b="1" dirty="0" err="1"/>
              <a:t>A4</a:t>
            </a:r>
            <a:r>
              <a:rPr lang="es-CO" altLang="es-CO" sz="1600" b="1" dirty="0"/>
              <a:t>*).</a:t>
            </a:r>
          </a:p>
          <a:p>
            <a:pPr lvl="1">
              <a:buFont typeface="Wingdings" panose="05000000000000000000" pitchFamily="2" charset="2"/>
              <a:buChar char="Ø"/>
            </a:pPr>
            <a:endParaRPr lang="es-CO" altLang="es-CO" sz="1600" b="1" dirty="0"/>
          </a:p>
          <a:p>
            <a:pPr lvl="1">
              <a:buFont typeface="Wingdings" panose="05000000000000000000" pitchFamily="2" charset="2"/>
              <a:buChar char="Ø"/>
            </a:pPr>
            <a:r>
              <a:rPr lang="es-CO" altLang="es-CO" sz="1600" b="1" dirty="0"/>
              <a:t>Integrar conceptos y clasificaciones.</a:t>
            </a:r>
          </a:p>
        </p:txBody>
      </p:sp>
      <p:sp>
        <p:nvSpPr>
          <p:cNvPr id="43012" name="3 CuadroTexto"/>
          <p:cNvSpPr txBox="1">
            <a:spLocks noChangeArrowheads="1"/>
          </p:cNvSpPr>
          <p:nvPr/>
        </p:nvSpPr>
        <p:spPr bwMode="auto">
          <a:xfrm>
            <a:off x="5990675" y="6248400"/>
            <a:ext cx="5620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s-CO" altLang="es-CO" sz="600" dirty="0" err="1">
                <a:latin typeface="Montserrat" panose="00000500000000000000" pitchFamily="50" charset="0"/>
              </a:rPr>
              <a:t>Surgical</a:t>
            </a:r>
            <a:r>
              <a:rPr lang="es-CO" altLang="es-CO" sz="600" dirty="0">
                <a:latin typeface="Montserrat" panose="00000500000000000000" pitchFamily="50" charset="0"/>
              </a:rPr>
              <a:t> </a:t>
            </a:r>
            <a:r>
              <a:rPr lang="es-CO" altLang="es-CO" sz="600" dirty="0" err="1">
                <a:latin typeface="Montserrat" panose="00000500000000000000" pitchFamily="50" charset="0"/>
              </a:rPr>
              <a:t>treatment</a:t>
            </a:r>
            <a:r>
              <a:rPr lang="es-CO" altLang="es-CO" sz="600" dirty="0">
                <a:latin typeface="Montserrat" panose="00000500000000000000" pitchFamily="50" charset="0"/>
              </a:rPr>
              <a:t> of </a:t>
            </a:r>
            <a:r>
              <a:rPr lang="es-CO" altLang="es-CO" sz="600" dirty="0" err="1">
                <a:latin typeface="Montserrat" panose="00000500000000000000" pitchFamily="50" charset="0"/>
              </a:rPr>
              <a:t>thoraco</a:t>
            </a:r>
            <a:r>
              <a:rPr lang="es-CO" altLang="es-CO" sz="600" dirty="0">
                <a:latin typeface="Montserrat" panose="00000500000000000000" pitchFamily="50" charset="0"/>
              </a:rPr>
              <a:t>-lumbar </a:t>
            </a:r>
            <a:r>
              <a:rPr lang="en-US" altLang="es-CO" sz="600" dirty="0">
                <a:latin typeface="Montserrat" panose="00000500000000000000" pitchFamily="50" charset="0"/>
              </a:rPr>
              <a:t>fractures. Our experience during years 2000 to 2003. Protocol of action;</a:t>
            </a:r>
            <a:r>
              <a:rPr lang="en-US" altLang="es-CO" sz="600" b="1" dirty="0">
                <a:latin typeface="Montserrat" panose="00000500000000000000" pitchFamily="50" charset="0"/>
              </a:rPr>
              <a:t> </a:t>
            </a:r>
            <a:r>
              <a:rPr lang="es-CO" altLang="es-CO" sz="600" dirty="0">
                <a:latin typeface="Montserrat" panose="00000500000000000000" pitchFamily="50" charset="0"/>
              </a:rPr>
              <a:t>A.L. Pérez </a:t>
            </a:r>
            <a:r>
              <a:rPr lang="es-CO" altLang="es-CO" sz="600" dirty="0" err="1">
                <a:latin typeface="Montserrat" panose="00000500000000000000" pitchFamily="50" charset="0"/>
              </a:rPr>
              <a:t>Abela</a:t>
            </a:r>
            <a:r>
              <a:rPr lang="es-CO" altLang="es-CO" sz="600" dirty="0">
                <a:latin typeface="Montserrat" panose="00000500000000000000" pitchFamily="50" charset="0"/>
              </a:rPr>
              <a:t> y Cols.</a:t>
            </a:r>
            <a:r>
              <a:rPr lang="en-US" altLang="es-CO" sz="600" b="1" dirty="0">
                <a:latin typeface="Montserrat" panose="00000500000000000000" pitchFamily="50" charset="0"/>
              </a:rPr>
              <a:t> </a:t>
            </a:r>
            <a:r>
              <a:rPr lang="es-CO" altLang="es-CO" sz="600" dirty="0">
                <a:latin typeface="Montserrat" panose="00000500000000000000" pitchFamily="50" charset="0"/>
              </a:rPr>
              <a:t>Revista Española de Cirugía </a:t>
            </a:r>
            <a:r>
              <a:rPr lang="es-CO" altLang="es-CO" sz="600" dirty="0" err="1">
                <a:latin typeface="Montserrat" panose="00000500000000000000" pitchFamily="50" charset="0"/>
              </a:rPr>
              <a:t>Osteoarticular</a:t>
            </a:r>
            <a:r>
              <a:rPr lang="es-CO" altLang="es-CO" sz="600" dirty="0">
                <a:latin typeface="Montserrat" panose="00000500000000000000" pitchFamily="50" charset="0"/>
              </a:rPr>
              <a:t>, Vol. 39 - Nº 218 julio - septiembre 2004</a:t>
            </a:r>
          </a:p>
          <a:p>
            <a:pPr algn="r" eaLnBrk="1" hangingPunct="1"/>
            <a:endParaRPr lang="es-CO" altLang="es-CO" sz="1200" dirty="0">
              <a:latin typeface="Montserrat" panose="00000500000000000000" pitchFamily="50" charset="0"/>
            </a:endParaRPr>
          </a:p>
        </p:txBody>
      </p:sp>
      <p:sp>
        <p:nvSpPr>
          <p:cNvPr id="3" name="Rectángulo 2"/>
          <p:cNvSpPr/>
          <p:nvPr/>
        </p:nvSpPr>
        <p:spPr>
          <a:xfrm>
            <a:off x="3132779" y="2638695"/>
            <a:ext cx="6168783" cy="1015663"/>
          </a:xfrm>
          <a:prstGeom prst="rect">
            <a:avLst/>
          </a:prstGeom>
          <a:ln>
            <a:noFill/>
          </a:ln>
          <a:effectLst/>
          <a:scene3d>
            <a:camera prst="orthographicFront">
              <a:rot lat="0" lon="0" rev="0"/>
            </a:camera>
            <a:lightRig rig="glow" dir="t">
              <a:rot lat="0" lon="0" rev="4800000"/>
            </a:lightRig>
          </a:scene3d>
          <a:sp3d prstMaterial="matte">
            <a:bevelT w="127000" h="63500"/>
          </a:sp3d>
        </p:spPr>
        <p:style>
          <a:lnRef idx="0">
            <a:schemeClr val="dk1"/>
          </a:lnRef>
          <a:fillRef idx="3">
            <a:schemeClr val="dk1"/>
          </a:fillRef>
          <a:effectRef idx="3">
            <a:schemeClr val="dk1"/>
          </a:effectRef>
          <a:fontRef idx="minor">
            <a:schemeClr val="lt1"/>
          </a:fontRef>
        </p:style>
        <p:txBody>
          <a:bodyPr wrap="square">
            <a:spAutoFit/>
          </a:bodyPr>
          <a:lstStyle/>
          <a:p>
            <a:pPr marL="285750" indent="-285750">
              <a:buFont typeface="Wingdings" panose="05000000000000000000" pitchFamily="2" charset="2"/>
              <a:buChar char="v"/>
            </a:pPr>
            <a:r>
              <a:rPr lang="es-CO" altLang="es-CO" sz="1200" b="1" dirty="0">
                <a:solidFill>
                  <a:schemeClr val="bg1"/>
                </a:solidFill>
                <a:latin typeface="Montserrat" panose="00000500000000000000" pitchFamily="50" charset="0"/>
              </a:rPr>
              <a:t>Analgesia + </a:t>
            </a:r>
            <a:r>
              <a:rPr lang="es-CO" altLang="es-CO" sz="1200" b="1" dirty="0" err="1">
                <a:solidFill>
                  <a:schemeClr val="bg1"/>
                </a:solidFill>
                <a:latin typeface="Montserrat" panose="00000500000000000000" pitchFamily="50" charset="0"/>
              </a:rPr>
              <a:t>Corse</a:t>
            </a:r>
            <a:r>
              <a:rPr lang="es-CO" altLang="es-CO" sz="1200" b="1" dirty="0">
                <a:solidFill>
                  <a:schemeClr val="bg1"/>
                </a:solidFill>
                <a:latin typeface="Montserrat" panose="00000500000000000000" pitchFamily="50" charset="0"/>
              </a:rPr>
              <a:t> (8 -16 semanas).</a:t>
            </a:r>
          </a:p>
          <a:p>
            <a:endParaRPr lang="es-CO" altLang="es-CO" sz="1200" b="1" dirty="0">
              <a:solidFill>
                <a:schemeClr val="bg1"/>
              </a:solidFill>
              <a:latin typeface="Montserrat" panose="00000500000000000000" pitchFamily="50" charset="0"/>
            </a:endParaRPr>
          </a:p>
          <a:p>
            <a:pPr lvl="1">
              <a:buFont typeface="Wingdings" panose="05000000000000000000" pitchFamily="2" charset="2"/>
              <a:buChar char="ü"/>
            </a:pPr>
            <a:r>
              <a:rPr lang="es-CO" altLang="es-CO" sz="1200" dirty="0">
                <a:solidFill>
                  <a:schemeClr val="bg1"/>
                </a:solidFill>
                <a:latin typeface="Montserrat" panose="00000500000000000000" pitchFamily="50" charset="0"/>
              </a:rPr>
              <a:t>Encima de T7 (abarquen occipito cervical).</a:t>
            </a:r>
          </a:p>
          <a:p>
            <a:pPr lvl="1">
              <a:buFont typeface="Wingdings" panose="05000000000000000000" pitchFamily="2" charset="2"/>
              <a:buChar char="ü"/>
            </a:pPr>
            <a:r>
              <a:rPr lang="es-CO" altLang="es-CO" sz="1200" dirty="0">
                <a:solidFill>
                  <a:schemeClr val="bg1"/>
                </a:solidFill>
                <a:latin typeface="Montserrat" panose="00000500000000000000" pitchFamily="50" charset="0"/>
              </a:rPr>
              <a:t>Debajo de T7 (TLSO).</a:t>
            </a:r>
          </a:p>
          <a:p>
            <a:pPr lvl="1">
              <a:buFont typeface="Wingdings" panose="05000000000000000000" pitchFamily="2" charset="2"/>
              <a:buChar char="ü"/>
            </a:pPr>
            <a:r>
              <a:rPr lang="es-CO" altLang="es-CO" sz="1200" dirty="0">
                <a:solidFill>
                  <a:schemeClr val="bg1"/>
                </a:solidFill>
                <a:latin typeface="Montserrat" panose="00000500000000000000" pitchFamily="50" charset="0"/>
              </a:rPr>
              <a:t>Lumbares bajas (extendido a cadera).</a:t>
            </a:r>
          </a:p>
        </p:txBody>
      </p:sp>
      <p:sp>
        <p:nvSpPr>
          <p:cNvPr id="7" name="Título 1"/>
          <p:cNvSpPr txBox="1">
            <a:spLocks/>
          </p:cNvSpPr>
          <p:nvPr/>
        </p:nvSpPr>
        <p:spPr>
          <a:xfrm>
            <a:off x="316428" y="217435"/>
            <a:ext cx="11559143" cy="7949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200" b="1" dirty="0">
                <a:solidFill>
                  <a:srgbClr val="06AEAA"/>
                </a:solidFill>
                <a:latin typeface="Montserrat" panose="00000500000000000000" pitchFamily="50" charset="0"/>
              </a:rPr>
              <a:t>Tratamiento médico</a:t>
            </a:r>
            <a:endParaRPr lang="es-ES" sz="3200" b="1" dirty="0">
              <a:solidFill>
                <a:srgbClr val="06AEAA"/>
              </a:solidFill>
              <a:latin typeface="Montserrat" panose="00000500000000000000" pitchFamily="50" charset="0"/>
            </a:endParaRPr>
          </a:p>
        </p:txBody>
      </p:sp>
    </p:spTree>
    <p:extLst>
      <p:ext uri="{BB962C8B-B14F-4D97-AF65-F5344CB8AC3E}">
        <p14:creationId xmlns:p14="http://schemas.microsoft.com/office/powerpoint/2010/main" val="244117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1">
                                            <p:bg/>
                                          </p:spTgt>
                                        </p:tgtEl>
                                        <p:attrNameLst>
                                          <p:attrName>style.visibility</p:attrName>
                                        </p:attrNameLst>
                                      </p:cBhvr>
                                      <p:to>
                                        <p:strVal val="visible"/>
                                      </p:to>
                                    </p:set>
                                    <p:anim calcmode="lin" valueType="num">
                                      <p:cBhvr additive="base">
                                        <p:cTn id="7" dur="500" fill="hold"/>
                                        <p:tgtEl>
                                          <p:spTgt spid="4301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1">
                                            <p:txEl>
                                              <p:pRg st="0" end="0"/>
                                            </p:txEl>
                                          </p:spTgt>
                                        </p:tgtEl>
                                        <p:attrNameLst>
                                          <p:attrName>style.visibility</p:attrName>
                                        </p:attrNameLst>
                                      </p:cBhvr>
                                      <p:to>
                                        <p:strVal val="visible"/>
                                      </p:to>
                                    </p:set>
                                    <p:anim calcmode="lin" valueType="num">
                                      <p:cBhvr additive="base">
                                        <p:cTn id="13"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3011">
                                            <p:txEl>
                                              <p:pRg st="1" end="1"/>
                                            </p:txEl>
                                          </p:spTgt>
                                        </p:tgtEl>
                                        <p:attrNameLst>
                                          <p:attrName>style.visibility</p:attrName>
                                        </p:attrNameLst>
                                      </p:cBhvr>
                                      <p:to>
                                        <p:strVal val="visible"/>
                                      </p:to>
                                    </p:set>
                                    <p:anim calcmode="lin" valueType="num">
                                      <p:cBhvr additive="base">
                                        <p:cTn id="17"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3011">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3011">
                                            <p:txEl>
                                              <p:pRg st="3" end="3"/>
                                            </p:txEl>
                                          </p:spTgt>
                                        </p:tgtEl>
                                        <p:attrNameLst>
                                          <p:attrName>style.visibility</p:attrName>
                                        </p:attrNameLst>
                                      </p:cBhvr>
                                      <p:to>
                                        <p:strVal val="visible"/>
                                      </p:to>
                                    </p:set>
                                    <p:anim calcmode="lin" valueType="num">
                                      <p:cBhvr additive="base">
                                        <p:cTn id="21"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30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nimBg="1"/>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2 Marcador de contenido"/>
          <p:cNvSpPr>
            <a:spLocks noGrp="1"/>
          </p:cNvSpPr>
          <p:nvPr>
            <p:ph idx="1"/>
          </p:nvPr>
        </p:nvSpPr>
        <p:spPr>
          <a:xfrm>
            <a:off x="6945592" y="1168024"/>
            <a:ext cx="4438619" cy="5013701"/>
          </a:xfrm>
          <a:ln w="57150">
            <a:solidFill>
              <a:srgbClr val="06AEAA"/>
            </a:solidFill>
          </a:ln>
        </p:spPr>
        <p:style>
          <a:lnRef idx="2">
            <a:schemeClr val="accent6"/>
          </a:lnRef>
          <a:fillRef idx="1">
            <a:schemeClr val="lt1"/>
          </a:fillRef>
          <a:effectRef idx="0">
            <a:schemeClr val="accent6"/>
          </a:effectRef>
          <a:fontRef idx="minor">
            <a:schemeClr val="dk1"/>
          </a:fontRef>
        </p:style>
        <p:txBody>
          <a:bodyPr>
            <a:noAutofit/>
          </a:bodyPr>
          <a:lstStyle/>
          <a:p>
            <a:pPr algn="ctr">
              <a:buFont typeface="Wingdings 2" panose="05020102010507070707" pitchFamily="18" charset="2"/>
              <a:buNone/>
            </a:pPr>
            <a:r>
              <a:rPr lang="es-CO" altLang="es-CO" sz="1600" b="1" u="sng" dirty="0"/>
              <a:t>INDICACIONES</a:t>
            </a:r>
          </a:p>
          <a:p>
            <a:pPr>
              <a:buFont typeface="Wingdings 2" panose="05020102010507070707" pitchFamily="18" charset="2"/>
              <a:buNone/>
            </a:pPr>
            <a:endParaRPr lang="es-CO" altLang="es-CO" sz="1400" b="1" dirty="0"/>
          </a:p>
          <a:p>
            <a:r>
              <a:rPr lang="es-CO" altLang="es-CO" sz="1400" b="1" dirty="0"/>
              <a:t>Lesiones inestables.</a:t>
            </a:r>
          </a:p>
          <a:p>
            <a:pPr lvl="1"/>
            <a:r>
              <a:rPr lang="es-CO" altLang="es-CO" sz="1200" dirty="0"/>
              <a:t>Pérdida de la altura vertebral &gt;50%.</a:t>
            </a:r>
          </a:p>
          <a:p>
            <a:pPr lvl="1"/>
            <a:r>
              <a:rPr lang="es-CO" altLang="es-CO" sz="1200" dirty="0"/>
              <a:t>Estenosis del canal medular &gt;50%.</a:t>
            </a:r>
          </a:p>
          <a:p>
            <a:pPr lvl="1"/>
            <a:r>
              <a:rPr lang="es-CO" altLang="es-CO" sz="1200" dirty="0"/>
              <a:t>Conminución CV &gt; 1/3 - 2/3.</a:t>
            </a:r>
          </a:p>
          <a:p>
            <a:pPr lvl="1"/>
            <a:r>
              <a:rPr lang="es-CO" altLang="es-CO" sz="1200" dirty="0"/>
              <a:t>Compromiso importante del DI.</a:t>
            </a:r>
          </a:p>
          <a:p>
            <a:pPr lvl="1"/>
            <a:r>
              <a:rPr lang="es-CO" altLang="es-CO" sz="1200" dirty="0"/>
              <a:t>Compromiso de 2/3 columnas de DENIS.</a:t>
            </a:r>
          </a:p>
          <a:p>
            <a:pPr lvl="1"/>
            <a:r>
              <a:rPr lang="es-CO" altLang="es-CO" sz="1200" dirty="0" err="1"/>
              <a:t>Listesis</a:t>
            </a:r>
            <a:r>
              <a:rPr lang="es-CO" altLang="es-CO" sz="1200" dirty="0"/>
              <a:t> &gt; 3.5 </a:t>
            </a:r>
            <a:r>
              <a:rPr lang="es-CO" altLang="es-CO" sz="1200" dirty="0" err="1"/>
              <a:t>mm.</a:t>
            </a:r>
            <a:endParaRPr lang="es-CO" altLang="es-CO" sz="1200" dirty="0"/>
          </a:p>
          <a:p>
            <a:pPr lvl="1"/>
            <a:r>
              <a:rPr lang="es-CO" altLang="es-CO" sz="1200" dirty="0"/>
              <a:t>Angulación cifótica &gt; 15°.</a:t>
            </a:r>
          </a:p>
          <a:p>
            <a:pPr lvl="1"/>
            <a:r>
              <a:rPr lang="es-CO" altLang="es-CO" sz="1200" dirty="0"/>
              <a:t>Angulación escoliótica &gt; 10°.</a:t>
            </a:r>
          </a:p>
          <a:p>
            <a:pPr lvl="1"/>
            <a:r>
              <a:rPr lang="es-CO" sz="1200" dirty="0"/>
              <a:t>Según morfología: </a:t>
            </a:r>
            <a:r>
              <a:rPr lang="es-CO" sz="1200" i="1" dirty="0" err="1"/>
              <a:t>AO</a:t>
            </a:r>
            <a:r>
              <a:rPr lang="es-CO" sz="1200" i="1" dirty="0"/>
              <a:t>: </a:t>
            </a:r>
            <a:r>
              <a:rPr lang="es-CO" sz="1200" b="1" dirty="0" err="1"/>
              <a:t>A3</a:t>
            </a:r>
            <a:r>
              <a:rPr lang="es-CO" sz="1200" b="1" dirty="0"/>
              <a:t>*,</a:t>
            </a:r>
            <a:r>
              <a:rPr lang="es-CO" sz="1200" dirty="0"/>
              <a:t> </a:t>
            </a:r>
            <a:r>
              <a:rPr lang="es-CO" sz="1200" dirty="0" err="1"/>
              <a:t>A4</a:t>
            </a:r>
            <a:r>
              <a:rPr lang="es-CO" sz="1200" dirty="0"/>
              <a:t>*, B, C.</a:t>
            </a:r>
          </a:p>
          <a:p>
            <a:pPr lvl="1"/>
            <a:endParaRPr lang="es-CO" altLang="es-CO" sz="1200" dirty="0"/>
          </a:p>
          <a:p>
            <a:r>
              <a:rPr lang="es-CO" altLang="es-CO" sz="1400" b="1" dirty="0"/>
              <a:t>Compromiso neurológico.</a:t>
            </a:r>
          </a:p>
          <a:p>
            <a:endParaRPr lang="es-CO" altLang="es-CO" sz="1400" b="1" dirty="0"/>
          </a:p>
          <a:p>
            <a:r>
              <a:rPr lang="es-CO" altLang="es-CO" sz="1400" b="1" dirty="0"/>
              <a:t>Potencial compromiso neurológico.</a:t>
            </a:r>
          </a:p>
          <a:p>
            <a:endParaRPr lang="es-CO" altLang="es-CO" sz="1400" b="1" dirty="0"/>
          </a:p>
          <a:p>
            <a:r>
              <a:rPr lang="es-CO" altLang="es-CO" sz="1400" b="1" dirty="0" err="1"/>
              <a:t>TLICS</a:t>
            </a:r>
            <a:r>
              <a:rPr lang="es-CO" altLang="es-CO" sz="1400" b="1" dirty="0"/>
              <a:t> &gt;5 – TL </a:t>
            </a:r>
            <a:r>
              <a:rPr lang="es-CO" altLang="es-CO" sz="1400" b="1" dirty="0" err="1"/>
              <a:t>AOSIS</a:t>
            </a:r>
            <a:r>
              <a:rPr lang="es-CO" altLang="es-CO" sz="1400" b="1" dirty="0"/>
              <a:t> &gt;6</a:t>
            </a:r>
          </a:p>
          <a:p>
            <a:endParaRPr lang="es-CO" altLang="es-CO" sz="1400" b="1" dirty="0"/>
          </a:p>
        </p:txBody>
      </p:sp>
      <p:sp>
        <p:nvSpPr>
          <p:cNvPr id="3" name="Rectángulo 2"/>
          <p:cNvSpPr/>
          <p:nvPr/>
        </p:nvSpPr>
        <p:spPr>
          <a:xfrm>
            <a:off x="1212397" y="3675397"/>
            <a:ext cx="4883603" cy="677108"/>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s-CO" altLang="es-CO" sz="1400" b="1" dirty="0">
                <a:solidFill>
                  <a:schemeClr val="bg1"/>
                </a:solidFill>
                <a:latin typeface="Montserrat" panose="00000500000000000000" pitchFamily="50" charset="0"/>
              </a:rPr>
              <a:t>Cirugía emergente:</a:t>
            </a:r>
          </a:p>
          <a:p>
            <a:pPr marL="557213" lvl="1" indent="-214313">
              <a:buFont typeface="Arial" panose="020B0604020202020204" pitchFamily="34" charset="0"/>
              <a:buChar char="•"/>
            </a:pPr>
            <a:r>
              <a:rPr lang="es-CO" altLang="es-CO" sz="1200" b="1" dirty="0">
                <a:solidFill>
                  <a:schemeClr val="bg1"/>
                </a:solidFill>
                <a:latin typeface="Montserrat" panose="00000500000000000000" pitchFamily="50" charset="0"/>
              </a:rPr>
              <a:t>SOLO Si: </a:t>
            </a:r>
            <a:r>
              <a:rPr lang="es-CO" altLang="es-CO" sz="1200" dirty="0">
                <a:solidFill>
                  <a:schemeClr val="bg1"/>
                </a:solidFill>
                <a:latin typeface="Montserrat" panose="00000500000000000000" pitchFamily="50" charset="0"/>
              </a:rPr>
              <a:t>déficit neurológico incompleto o progresivo.</a:t>
            </a:r>
          </a:p>
          <a:p>
            <a:endParaRPr lang="es-CO" altLang="es-CO" sz="1200" dirty="0">
              <a:solidFill>
                <a:schemeClr val="bg1"/>
              </a:solidFill>
              <a:latin typeface="Montserrat" panose="00000500000000000000" pitchFamily="50" charset="0"/>
            </a:endParaRPr>
          </a:p>
        </p:txBody>
      </p:sp>
      <p:pic>
        <p:nvPicPr>
          <p:cNvPr id="6" name="Imagen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99443" y="844815"/>
            <a:ext cx="2493188" cy="2662127"/>
          </a:xfrm>
          <a:prstGeom prst="rect">
            <a:avLst/>
          </a:prstGeom>
          <a:effectLst/>
        </p:spPr>
      </p:pic>
      <p:pic>
        <p:nvPicPr>
          <p:cNvPr id="8" name="Imagen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92631" y="869199"/>
            <a:ext cx="2341450" cy="2662126"/>
          </a:xfrm>
          <a:prstGeom prst="rect">
            <a:avLst/>
          </a:prstGeom>
          <a:effectLst/>
        </p:spPr>
      </p:pic>
      <p:pic>
        <p:nvPicPr>
          <p:cNvPr id="10" name="Imagen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406089" y="930274"/>
            <a:ext cx="2424648" cy="2491207"/>
          </a:xfrm>
          <a:prstGeom prst="rect">
            <a:avLst/>
          </a:prstGeom>
          <a:effectLst/>
        </p:spPr>
      </p:pic>
      <p:pic>
        <p:nvPicPr>
          <p:cNvPr id="1026" name="Picture 2" descr="Resultado de imagen para columnas de denis pdf&quot;"/>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245173" y="695292"/>
            <a:ext cx="2528917" cy="2843318"/>
          </a:xfrm>
          <a:prstGeom prst="round2DiagRect">
            <a:avLst>
              <a:gd name="adj1" fmla="val 16667"/>
              <a:gd name="adj2" fmla="val 0"/>
            </a:avLst>
          </a:prstGeom>
          <a:ln w="88900" cap="sq">
            <a:solidFill>
              <a:srgbClr val="FFFFFF"/>
            </a:solidFill>
            <a:miter lim="800000"/>
          </a:ln>
          <a:effectLst/>
          <a:extLst>
            <a:ext uri="{909E8E84-426E-40DD-AFC4-6F175D3DCCD1}">
              <a14:hiddenFill xmlns:a14="http://schemas.microsoft.com/office/drawing/2010/main">
                <a:solidFill>
                  <a:srgbClr val="FFFFFF"/>
                </a:solidFill>
              </a14:hiddenFill>
            </a:ext>
          </a:extLst>
        </p:spPr>
      </p:pic>
      <p:sp>
        <p:nvSpPr>
          <p:cNvPr id="11" name="Título 1"/>
          <p:cNvSpPr txBox="1">
            <a:spLocks/>
          </p:cNvSpPr>
          <p:nvPr/>
        </p:nvSpPr>
        <p:spPr>
          <a:xfrm>
            <a:off x="316428" y="46481"/>
            <a:ext cx="11559143" cy="7949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800" b="1" dirty="0">
                <a:solidFill>
                  <a:srgbClr val="06AEAA"/>
                </a:solidFill>
                <a:latin typeface="Montserrat" panose="00000500000000000000" pitchFamily="50" charset="0"/>
              </a:rPr>
              <a:t>Tratamiento quirúrgico</a:t>
            </a:r>
            <a:endParaRPr lang="es-ES" sz="2800" b="1" dirty="0">
              <a:solidFill>
                <a:srgbClr val="06AEAA"/>
              </a:solidFill>
              <a:latin typeface="Montserrat" panose="00000500000000000000" pitchFamily="50" charset="0"/>
            </a:endParaRPr>
          </a:p>
        </p:txBody>
      </p:sp>
    </p:spTree>
    <p:extLst>
      <p:ext uri="{BB962C8B-B14F-4D97-AF65-F5344CB8AC3E}">
        <p14:creationId xmlns:p14="http://schemas.microsoft.com/office/powerpoint/2010/main" val="331514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3">
                                            <p:bg/>
                                          </p:spTgt>
                                        </p:tgtEl>
                                        <p:attrNameLst>
                                          <p:attrName>style.visibility</p:attrName>
                                        </p:attrNameLst>
                                      </p:cBhvr>
                                      <p:to>
                                        <p:strVal val="visible"/>
                                      </p:to>
                                    </p:set>
                                    <p:anim calcmode="lin" valueType="num">
                                      <p:cBhvr additive="base">
                                        <p:cTn id="7" dur="500" fill="hold"/>
                                        <p:tgtEl>
                                          <p:spTgt spid="4608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083">
                                            <p:txEl>
                                              <p:pRg st="0" end="0"/>
                                            </p:txEl>
                                          </p:spTgt>
                                        </p:tgtEl>
                                        <p:attrNameLst>
                                          <p:attrName>style.visibility</p:attrName>
                                        </p:attrNameLst>
                                      </p:cBhvr>
                                      <p:to>
                                        <p:strVal val="visible"/>
                                      </p:to>
                                    </p:set>
                                    <p:anim calcmode="lin" valueType="num">
                                      <p:cBhvr additive="base">
                                        <p:cTn id="13"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083">
                                            <p:txEl>
                                              <p:pRg st="3" end="3"/>
                                            </p:txEl>
                                          </p:spTgt>
                                        </p:tgtEl>
                                        <p:attrNameLst>
                                          <p:attrName>style.visibility</p:attrName>
                                        </p:attrNameLst>
                                      </p:cBhvr>
                                      <p:to>
                                        <p:strVal val="visible"/>
                                      </p:to>
                                    </p:set>
                                    <p:anim calcmode="lin" valueType="num">
                                      <p:cBhvr additive="base">
                                        <p:cTn id="23" dur="5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608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6083">
                                            <p:txEl>
                                              <p:pRg st="4" end="4"/>
                                            </p:txEl>
                                          </p:spTgt>
                                        </p:tgtEl>
                                        <p:attrNameLst>
                                          <p:attrName>style.visibility</p:attrName>
                                        </p:attrNameLst>
                                      </p:cBhvr>
                                      <p:to>
                                        <p:strVal val="visible"/>
                                      </p:to>
                                    </p:set>
                                    <p:anim calcmode="lin" valueType="num">
                                      <p:cBhvr additive="base">
                                        <p:cTn id="27" dur="5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608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6083">
                                            <p:txEl>
                                              <p:pRg st="5" end="5"/>
                                            </p:txEl>
                                          </p:spTgt>
                                        </p:tgtEl>
                                        <p:attrNameLst>
                                          <p:attrName>style.visibility</p:attrName>
                                        </p:attrNameLst>
                                      </p:cBhvr>
                                      <p:to>
                                        <p:strVal val="visible"/>
                                      </p:to>
                                    </p:set>
                                    <p:anim calcmode="lin" valueType="num">
                                      <p:cBhvr additive="base">
                                        <p:cTn id="31" dur="500" fill="hold"/>
                                        <p:tgtEl>
                                          <p:spTgt spid="4608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608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6083">
                                            <p:txEl>
                                              <p:pRg st="6" end="6"/>
                                            </p:txEl>
                                          </p:spTgt>
                                        </p:tgtEl>
                                        <p:attrNameLst>
                                          <p:attrName>style.visibility</p:attrName>
                                        </p:attrNameLst>
                                      </p:cBhvr>
                                      <p:to>
                                        <p:strVal val="visible"/>
                                      </p:to>
                                    </p:set>
                                    <p:anim calcmode="lin" valueType="num">
                                      <p:cBhvr additive="base">
                                        <p:cTn id="35" dur="500" fill="hold"/>
                                        <p:tgtEl>
                                          <p:spTgt spid="4608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608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6083">
                                            <p:txEl>
                                              <p:pRg st="7" end="7"/>
                                            </p:txEl>
                                          </p:spTgt>
                                        </p:tgtEl>
                                        <p:attrNameLst>
                                          <p:attrName>style.visibility</p:attrName>
                                        </p:attrNameLst>
                                      </p:cBhvr>
                                      <p:to>
                                        <p:strVal val="visible"/>
                                      </p:to>
                                    </p:set>
                                    <p:anim calcmode="lin" valueType="num">
                                      <p:cBhvr additive="base">
                                        <p:cTn id="39" dur="500" fill="hold"/>
                                        <p:tgtEl>
                                          <p:spTgt spid="4608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608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6083">
                                            <p:txEl>
                                              <p:pRg st="8" end="8"/>
                                            </p:txEl>
                                          </p:spTgt>
                                        </p:tgtEl>
                                        <p:attrNameLst>
                                          <p:attrName>style.visibility</p:attrName>
                                        </p:attrNameLst>
                                      </p:cBhvr>
                                      <p:to>
                                        <p:strVal val="visible"/>
                                      </p:to>
                                    </p:set>
                                    <p:anim calcmode="lin" valueType="num">
                                      <p:cBhvr additive="base">
                                        <p:cTn id="43" dur="500" fill="hold"/>
                                        <p:tgtEl>
                                          <p:spTgt spid="4608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608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6083">
                                            <p:txEl>
                                              <p:pRg st="9" end="9"/>
                                            </p:txEl>
                                          </p:spTgt>
                                        </p:tgtEl>
                                        <p:attrNameLst>
                                          <p:attrName>style.visibility</p:attrName>
                                        </p:attrNameLst>
                                      </p:cBhvr>
                                      <p:to>
                                        <p:strVal val="visible"/>
                                      </p:to>
                                    </p:set>
                                    <p:anim calcmode="lin" valueType="num">
                                      <p:cBhvr additive="base">
                                        <p:cTn id="47" dur="500" fill="hold"/>
                                        <p:tgtEl>
                                          <p:spTgt spid="4608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608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6083">
                                            <p:txEl>
                                              <p:pRg st="10" end="10"/>
                                            </p:txEl>
                                          </p:spTgt>
                                        </p:tgtEl>
                                        <p:attrNameLst>
                                          <p:attrName>style.visibility</p:attrName>
                                        </p:attrNameLst>
                                      </p:cBhvr>
                                      <p:to>
                                        <p:strVal val="visible"/>
                                      </p:to>
                                    </p:set>
                                    <p:anim calcmode="lin" valueType="num">
                                      <p:cBhvr additive="base">
                                        <p:cTn id="51" dur="500" fill="hold"/>
                                        <p:tgtEl>
                                          <p:spTgt spid="4608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608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6083">
                                            <p:txEl>
                                              <p:pRg st="11" end="11"/>
                                            </p:txEl>
                                          </p:spTgt>
                                        </p:tgtEl>
                                        <p:attrNameLst>
                                          <p:attrName>style.visibility</p:attrName>
                                        </p:attrNameLst>
                                      </p:cBhvr>
                                      <p:to>
                                        <p:strVal val="visible"/>
                                      </p:to>
                                    </p:set>
                                    <p:anim calcmode="lin" valueType="num">
                                      <p:cBhvr additive="base">
                                        <p:cTn id="55" dur="500" fill="hold"/>
                                        <p:tgtEl>
                                          <p:spTgt spid="4608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608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6083">
                                            <p:txEl>
                                              <p:pRg st="13" end="13"/>
                                            </p:txEl>
                                          </p:spTgt>
                                        </p:tgtEl>
                                        <p:attrNameLst>
                                          <p:attrName>style.visibility</p:attrName>
                                        </p:attrNameLst>
                                      </p:cBhvr>
                                      <p:to>
                                        <p:strVal val="visible"/>
                                      </p:to>
                                    </p:set>
                                    <p:anim calcmode="lin" valueType="num">
                                      <p:cBhvr additive="base">
                                        <p:cTn id="61" dur="500" fill="hold"/>
                                        <p:tgtEl>
                                          <p:spTgt spid="4608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608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6083">
                                            <p:txEl>
                                              <p:pRg st="15" end="15"/>
                                            </p:txEl>
                                          </p:spTgt>
                                        </p:tgtEl>
                                        <p:attrNameLst>
                                          <p:attrName>style.visibility</p:attrName>
                                        </p:attrNameLst>
                                      </p:cBhvr>
                                      <p:to>
                                        <p:strVal val="visible"/>
                                      </p:to>
                                    </p:set>
                                    <p:anim calcmode="lin" valueType="num">
                                      <p:cBhvr additive="base">
                                        <p:cTn id="67" dur="500" fill="hold"/>
                                        <p:tgtEl>
                                          <p:spTgt spid="46083">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608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6083">
                                            <p:txEl>
                                              <p:pRg st="17" end="17"/>
                                            </p:txEl>
                                          </p:spTgt>
                                        </p:tgtEl>
                                        <p:attrNameLst>
                                          <p:attrName>style.visibility</p:attrName>
                                        </p:attrNameLst>
                                      </p:cBhvr>
                                      <p:to>
                                        <p:strVal val="visible"/>
                                      </p:to>
                                    </p:set>
                                    <p:anim calcmode="lin" valueType="num">
                                      <p:cBhvr additive="base">
                                        <p:cTn id="73" dur="500" fill="hold"/>
                                        <p:tgtEl>
                                          <p:spTgt spid="46083">
                                            <p:txEl>
                                              <p:pRg st="17" end="1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608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additive="base">
                                        <p:cTn id="79" dur="500" fill="hold"/>
                                        <p:tgtEl>
                                          <p:spTgt spid="6"/>
                                        </p:tgtEl>
                                        <p:attrNameLst>
                                          <p:attrName>ppt_x</p:attrName>
                                        </p:attrNameLst>
                                      </p:cBhvr>
                                      <p:tavLst>
                                        <p:tav tm="0">
                                          <p:val>
                                            <p:strVal val="#ppt_x"/>
                                          </p:val>
                                        </p:tav>
                                        <p:tav tm="100000">
                                          <p:val>
                                            <p:strVal val="#ppt_x"/>
                                          </p:val>
                                        </p:tav>
                                      </p:tavLst>
                                    </p:anim>
                                    <p:anim calcmode="lin" valueType="num">
                                      <p:cBhvr additive="base">
                                        <p:cTn id="80" dur="500" fill="hold"/>
                                        <p:tgtEl>
                                          <p:spTgt spid="6"/>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8"/>
                                        </p:tgtEl>
                                        <p:attrNameLst>
                                          <p:attrName>style.visibility</p:attrName>
                                        </p:attrNameLst>
                                      </p:cBhvr>
                                      <p:to>
                                        <p:strVal val="visible"/>
                                      </p:to>
                                    </p:set>
                                    <p:anim calcmode="lin" valueType="num">
                                      <p:cBhvr additive="base">
                                        <p:cTn id="83" dur="500" fill="hold"/>
                                        <p:tgtEl>
                                          <p:spTgt spid="8"/>
                                        </p:tgtEl>
                                        <p:attrNameLst>
                                          <p:attrName>ppt_x</p:attrName>
                                        </p:attrNameLst>
                                      </p:cBhvr>
                                      <p:tavLst>
                                        <p:tav tm="0">
                                          <p:val>
                                            <p:strVal val="#ppt_x"/>
                                          </p:val>
                                        </p:tav>
                                        <p:tav tm="100000">
                                          <p:val>
                                            <p:strVal val="#ppt_x"/>
                                          </p:val>
                                        </p:tav>
                                      </p:tavLst>
                                    </p:anim>
                                    <p:anim calcmode="lin" valueType="num">
                                      <p:cBhvr additive="base">
                                        <p:cTn id="8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additive="base">
                                        <p:cTn id="89" dur="500" fill="hold"/>
                                        <p:tgtEl>
                                          <p:spTgt spid="10"/>
                                        </p:tgtEl>
                                        <p:attrNameLst>
                                          <p:attrName>ppt_x</p:attrName>
                                        </p:attrNameLst>
                                      </p:cBhvr>
                                      <p:tavLst>
                                        <p:tav tm="0">
                                          <p:val>
                                            <p:strVal val="#ppt_x"/>
                                          </p:val>
                                        </p:tav>
                                        <p:tav tm="100000">
                                          <p:val>
                                            <p:strVal val="#ppt_x"/>
                                          </p:val>
                                        </p:tav>
                                      </p:tavLst>
                                    </p:anim>
                                    <p:anim calcmode="lin" valueType="num">
                                      <p:cBhvr additive="base">
                                        <p:cTn id="9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1026"/>
                                        </p:tgtEl>
                                        <p:attrNameLst>
                                          <p:attrName>style.visibility</p:attrName>
                                        </p:attrNameLst>
                                      </p:cBhvr>
                                      <p:to>
                                        <p:strVal val="visible"/>
                                      </p:to>
                                    </p:set>
                                    <p:anim calcmode="lin" valueType="num">
                                      <p:cBhvr additive="base">
                                        <p:cTn id="95" dur="500" fill="hold"/>
                                        <p:tgtEl>
                                          <p:spTgt spid="1026"/>
                                        </p:tgtEl>
                                        <p:attrNameLst>
                                          <p:attrName>ppt_x</p:attrName>
                                        </p:attrNameLst>
                                      </p:cBhvr>
                                      <p:tavLst>
                                        <p:tav tm="0">
                                          <p:val>
                                            <p:strVal val="#ppt_x"/>
                                          </p:val>
                                        </p:tav>
                                        <p:tav tm="100000">
                                          <p:val>
                                            <p:strVal val="#ppt_x"/>
                                          </p:val>
                                        </p:tav>
                                      </p:tavLst>
                                    </p:anim>
                                    <p:anim calcmode="lin" valueType="num">
                                      <p:cBhvr additive="base">
                                        <p:cTn id="9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3"/>
                                        </p:tgtEl>
                                        <p:attrNameLst>
                                          <p:attrName>style.visibility</p:attrName>
                                        </p:attrNameLst>
                                      </p:cBhvr>
                                      <p:to>
                                        <p:strVal val="visible"/>
                                      </p:to>
                                    </p:set>
                                    <p:anim calcmode="lin" valueType="num">
                                      <p:cBhvr>
                                        <p:cTn id="101" dur="500" fill="hold"/>
                                        <p:tgtEl>
                                          <p:spTgt spid="3"/>
                                        </p:tgtEl>
                                        <p:attrNameLst>
                                          <p:attrName>ppt_w</p:attrName>
                                        </p:attrNameLst>
                                      </p:cBhvr>
                                      <p:tavLst>
                                        <p:tav tm="0">
                                          <p:val>
                                            <p:fltVal val="0"/>
                                          </p:val>
                                        </p:tav>
                                        <p:tav tm="100000">
                                          <p:val>
                                            <p:strVal val="#ppt_w"/>
                                          </p:val>
                                        </p:tav>
                                      </p:tavLst>
                                    </p:anim>
                                    <p:anim calcmode="lin" valueType="num">
                                      <p:cBhvr>
                                        <p:cTn id="102" dur="500" fill="hold"/>
                                        <p:tgtEl>
                                          <p:spTgt spid="3"/>
                                        </p:tgtEl>
                                        <p:attrNameLst>
                                          <p:attrName>ppt_h</p:attrName>
                                        </p:attrNameLst>
                                      </p:cBhvr>
                                      <p:tavLst>
                                        <p:tav tm="0">
                                          <p:val>
                                            <p:fltVal val="0"/>
                                          </p:val>
                                        </p:tav>
                                        <p:tav tm="100000">
                                          <p:val>
                                            <p:strVal val="#ppt_h"/>
                                          </p:val>
                                        </p:tav>
                                      </p:tavLst>
                                    </p:anim>
                                    <p:animEffect transition="in" filter="fade">
                                      <p:cBhvr>
                                        <p:cTn id="10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05525" y="960862"/>
            <a:ext cx="6980472" cy="2026178"/>
          </a:xfrm>
          <a:prstGeom prst="rect">
            <a:avLst/>
          </a:prstGeom>
        </p:spPr>
      </p:pic>
      <p:sp>
        <p:nvSpPr>
          <p:cNvPr id="5" name="2 Marcador de contenido"/>
          <p:cNvSpPr>
            <a:spLocks noGrp="1"/>
          </p:cNvSpPr>
          <p:nvPr>
            <p:ph sz="quarter" idx="1"/>
          </p:nvPr>
        </p:nvSpPr>
        <p:spPr>
          <a:xfrm>
            <a:off x="1172819" y="3074166"/>
            <a:ext cx="5331106" cy="1270866"/>
          </a:xfrm>
          <a:solidFill>
            <a:srgbClr val="152B48"/>
          </a:solidFill>
        </p:spPr>
        <p:style>
          <a:lnRef idx="1">
            <a:schemeClr val="accent5"/>
          </a:lnRef>
          <a:fillRef idx="2">
            <a:schemeClr val="accent5"/>
          </a:fillRef>
          <a:effectRef idx="1">
            <a:schemeClr val="accent5"/>
          </a:effectRef>
          <a:fontRef idx="minor">
            <a:schemeClr val="dk1"/>
          </a:fontRef>
        </p:style>
        <p:txBody>
          <a:bodyPr>
            <a:noAutofit/>
          </a:bodyPr>
          <a:lstStyle/>
          <a:p>
            <a:r>
              <a:rPr lang="es-CO" sz="1000" dirty="0">
                <a:solidFill>
                  <a:schemeClr val="bg1"/>
                </a:solidFill>
              </a:rPr>
              <a:t>72 a 75 cm de largo.</a:t>
            </a:r>
          </a:p>
          <a:p>
            <a:pPr>
              <a:buNone/>
            </a:pPr>
            <a:endParaRPr lang="es-CO" sz="300" dirty="0">
              <a:solidFill>
                <a:schemeClr val="bg1"/>
              </a:solidFill>
            </a:endParaRPr>
          </a:p>
          <a:p>
            <a:r>
              <a:rPr lang="es-CO" sz="1000" dirty="0">
                <a:solidFill>
                  <a:schemeClr val="bg1"/>
                </a:solidFill>
              </a:rPr>
              <a:t>Cuerpo, arco vertebral (2 láminas, 2 pedículos) y el foramen, apófisis espinosa (1) y ap. transversa (2), ap. articulares (4).</a:t>
            </a:r>
          </a:p>
          <a:p>
            <a:endParaRPr lang="es-CO" sz="300" dirty="0">
              <a:solidFill>
                <a:schemeClr val="bg1"/>
              </a:solidFill>
            </a:endParaRPr>
          </a:p>
          <a:p>
            <a:r>
              <a:rPr lang="es-CO" sz="1000" dirty="0">
                <a:solidFill>
                  <a:schemeClr val="bg1"/>
                </a:solidFill>
              </a:rPr>
              <a:t>Discos intervertebrales fibrocartilaginosos.</a:t>
            </a:r>
          </a:p>
        </p:txBody>
      </p:sp>
      <p:sp>
        <p:nvSpPr>
          <p:cNvPr id="6" name="Rectángulo 5"/>
          <p:cNvSpPr/>
          <p:nvPr/>
        </p:nvSpPr>
        <p:spPr>
          <a:xfrm>
            <a:off x="6669279" y="3074166"/>
            <a:ext cx="3084079" cy="1015663"/>
          </a:xfrm>
          <a:prstGeom prst="rect">
            <a:avLst/>
          </a:prstGeom>
          <a:solidFill>
            <a:srgbClr val="06AEAA"/>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s-CO" sz="1200" b="1" i="1" dirty="0">
                <a:solidFill>
                  <a:schemeClr val="bg1"/>
                </a:solidFill>
                <a:latin typeface="Montserrat" panose="00000500000000000000" pitchFamily="50" charset="0"/>
              </a:rPr>
              <a:t>Curvaturas:</a:t>
            </a:r>
          </a:p>
          <a:p>
            <a:pPr marL="742950" lvl="1" indent="-285750">
              <a:buFont typeface="Arial" panose="020B0604020202020204" pitchFamily="34" charset="0"/>
              <a:buChar char="•"/>
            </a:pPr>
            <a:r>
              <a:rPr lang="es-CO" sz="1200" dirty="0">
                <a:solidFill>
                  <a:schemeClr val="bg1"/>
                </a:solidFill>
                <a:latin typeface="Montserrat" panose="00000500000000000000" pitchFamily="50" charset="0"/>
              </a:rPr>
              <a:t>Lordosis cervical.                  </a:t>
            </a:r>
          </a:p>
          <a:p>
            <a:pPr marL="742950" lvl="1" indent="-285750">
              <a:buFont typeface="Arial" panose="020B0604020202020204" pitchFamily="34" charset="0"/>
              <a:buChar char="•"/>
            </a:pPr>
            <a:r>
              <a:rPr lang="es-CO" sz="1200" dirty="0">
                <a:solidFill>
                  <a:schemeClr val="bg1"/>
                </a:solidFill>
                <a:latin typeface="Montserrat" panose="00000500000000000000" pitchFamily="50" charset="0"/>
              </a:rPr>
              <a:t>Cifosis torácica.</a:t>
            </a:r>
          </a:p>
          <a:p>
            <a:pPr marL="742950" lvl="1" indent="-285750">
              <a:buFont typeface="Arial" panose="020B0604020202020204" pitchFamily="34" charset="0"/>
              <a:buChar char="•"/>
            </a:pPr>
            <a:r>
              <a:rPr lang="es-CO" sz="1200" dirty="0">
                <a:solidFill>
                  <a:schemeClr val="bg1"/>
                </a:solidFill>
                <a:latin typeface="Montserrat" panose="00000500000000000000" pitchFamily="50" charset="0"/>
              </a:rPr>
              <a:t>Lordosis lumbar.</a:t>
            </a:r>
          </a:p>
          <a:p>
            <a:pPr marL="742950" lvl="1" indent="-285750">
              <a:buFont typeface="Arial" panose="020B0604020202020204" pitchFamily="34" charset="0"/>
              <a:buChar char="•"/>
            </a:pPr>
            <a:r>
              <a:rPr lang="es-CO" sz="1200" dirty="0">
                <a:solidFill>
                  <a:schemeClr val="bg1"/>
                </a:solidFill>
                <a:latin typeface="Montserrat" panose="00000500000000000000" pitchFamily="50" charset="0"/>
              </a:rPr>
              <a:t>Cifosis sacra.</a:t>
            </a:r>
          </a:p>
        </p:txBody>
      </p:sp>
      <p:sp>
        <p:nvSpPr>
          <p:cNvPr id="8" name="Título 1"/>
          <p:cNvSpPr txBox="1">
            <a:spLocks/>
          </p:cNvSpPr>
          <p:nvPr/>
        </p:nvSpPr>
        <p:spPr>
          <a:xfrm>
            <a:off x="616527" y="120856"/>
            <a:ext cx="10958946" cy="5415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2400" b="1" dirty="0">
                <a:solidFill>
                  <a:srgbClr val="06AEAA"/>
                </a:solidFill>
                <a:latin typeface="Montserrat" panose="00000500000000000000" pitchFamily="50" charset="0"/>
              </a:rPr>
              <a:t>Consideraciones biomecánicas</a:t>
            </a:r>
          </a:p>
        </p:txBody>
      </p:sp>
      <p:sp>
        <p:nvSpPr>
          <p:cNvPr id="10" name="Rectángulo 9"/>
          <p:cNvSpPr/>
          <p:nvPr/>
        </p:nvSpPr>
        <p:spPr>
          <a:xfrm>
            <a:off x="4815335" y="573491"/>
            <a:ext cx="2119491" cy="400110"/>
          </a:xfrm>
          <a:prstGeom prst="rect">
            <a:avLst/>
          </a:prstGeom>
        </p:spPr>
        <p:txBody>
          <a:bodyPr wrap="none">
            <a:spAutoFit/>
          </a:bodyPr>
          <a:lstStyle/>
          <a:p>
            <a:r>
              <a:rPr lang="es-CO" sz="2000" b="1" dirty="0">
                <a:solidFill>
                  <a:srgbClr val="152B48"/>
                </a:solidFill>
                <a:latin typeface="Montserrat" panose="00000500000000000000" pitchFamily="50" charset="0"/>
              </a:rPr>
              <a:t>Generalidades</a:t>
            </a:r>
          </a:p>
        </p:txBody>
      </p:sp>
      <p:pic>
        <p:nvPicPr>
          <p:cNvPr id="11" name="4 Marcador de contenido" descr="columna neter.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058400" y="136071"/>
            <a:ext cx="1698171" cy="6585857"/>
          </a:xfrm>
          <a:prstGeom prst="rect">
            <a:avLst/>
          </a:prstGeom>
        </p:spPr>
      </p:pic>
      <p:sp>
        <p:nvSpPr>
          <p:cNvPr id="7" name="3 CuadroTexto"/>
          <p:cNvSpPr txBox="1"/>
          <p:nvPr/>
        </p:nvSpPr>
        <p:spPr>
          <a:xfrm>
            <a:off x="1912681" y="6307687"/>
            <a:ext cx="8366637" cy="369332"/>
          </a:xfrm>
          <a:prstGeom prst="rect">
            <a:avLst/>
          </a:prstGeom>
          <a:noFill/>
        </p:spPr>
        <p:txBody>
          <a:bodyPr wrap="square" rtlCol="0">
            <a:spAutoFit/>
          </a:bodyPr>
          <a:lstStyle/>
          <a:p>
            <a:pPr algn="r"/>
            <a:r>
              <a:rPr lang="en-US" sz="700" i="1" dirty="0">
                <a:latin typeface="Montserrat" panose="00000500000000000000" pitchFamily="50" charset="0"/>
                <a:cs typeface="Arial" panose="020B0604020202020204" pitchFamily="34" charset="0"/>
              </a:rPr>
              <a:t>Back and Spinal Cord Study Guide</a:t>
            </a:r>
            <a:r>
              <a:rPr lang="en-US" sz="700" dirty="0">
                <a:latin typeface="Montserrat" panose="00000500000000000000" pitchFamily="50" charset="0"/>
                <a:cs typeface="Arial" panose="020B0604020202020204" pitchFamily="34" charset="0"/>
              </a:rPr>
              <a:t>. Frank H. Netter MD</a:t>
            </a:r>
            <a:r>
              <a:rPr lang="es-CO" sz="700" dirty="0">
                <a:latin typeface="Montserrat" panose="00000500000000000000" pitchFamily="50" charset="0"/>
                <a:cs typeface="Arial" panose="020B0604020202020204" pitchFamily="34" charset="0"/>
              </a:rPr>
              <a:t>. </a:t>
            </a:r>
            <a:r>
              <a:rPr lang="en-US" sz="700" dirty="0">
                <a:latin typeface="Montserrat" panose="00000500000000000000" pitchFamily="50" charset="0"/>
                <a:cs typeface="Arial" panose="020B0604020202020204" pitchFamily="34" charset="0"/>
              </a:rPr>
              <a:t>Atlas of Human Anatomy, Sixth Edition,  2014,  2, e40-e48.</a:t>
            </a:r>
            <a:endParaRPr lang="es-CO" sz="700" dirty="0">
              <a:latin typeface="Montserrat" panose="00000500000000000000" pitchFamily="50" charset="0"/>
              <a:cs typeface="Arial" panose="020B0604020202020204" pitchFamily="34" charset="0"/>
            </a:endParaRPr>
          </a:p>
          <a:p>
            <a:endParaRPr lang="es-CO" sz="1050" dirty="0">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624539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13">
            <a:extLst>
              <a:ext uri="{FF2B5EF4-FFF2-40B4-BE49-F238E27FC236}">
                <a16:creationId xmlns:a16="http://schemas.microsoft.com/office/drawing/2014/main" id="{1FF293C0-B68A-4FCF-A5A4-78BC722A469C}"/>
              </a:ext>
            </a:extLst>
          </p:cNvPr>
          <p:cNvSpPr/>
          <p:nvPr/>
        </p:nvSpPr>
        <p:spPr>
          <a:xfrm>
            <a:off x="844971" y="1412833"/>
            <a:ext cx="1363107" cy="288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sp>
        <p:nvSpPr>
          <p:cNvPr id="10" name="Shape 98">
            <a:extLst>
              <a:ext uri="{FF2B5EF4-FFF2-40B4-BE49-F238E27FC236}">
                <a16:creationId xmlns:a16="http://schemas.microsoft.com/office/drawing/2014/main" id="{C78A338B-348D-4AE2-8FEF-072B18109ED2}"/>
              </a:ext>
            </a:extLst>
          </p:cNvPr>
          <p:cNvSpPr txBox="1">
            <a:spLocks noGrp="1"/>
          </p:cNvSpPr>
          <p:nvPr>
            <p:ph type="title"/>
          </p:nvPr>
        </p:nvSpPr>
        <p:spPr>
          <a:xfrm>
            <a:off x="0" y="952601"/>
            <a:ext cx="12192000" cy="681200"/>
          </a:xfrm>
          <a:prstGeom prst="rect">
            <a:avLst/>
          </a:prstGeom>
        </p:spPr>
        <p:txBody>
          <a:bodyPr spcFirstLastPara="1" vert="horz" wrap="square" lIns="121900" tIns="121900" rIns="121900" bIns="121900" rtlCol="0" anchor="t" anchorCtr="0">
            <a:noAutofit/>
          </a:bodyPr>
          <a:lstStyle/>
          <a:p>
            <a:pPr lvl="0" algn="ctr"/>
            <a:r>
              <a:rPr lang="es-ES" sz="2800" b="1" u="sng" dirty="0" err="1">
                <a:solidFill>
                  <a:srgbClr val="06AEAA"/>
                </a:solidFill>
              </a:rPr>
              <a:t>Holdsworth</a:t>
            </a:r>
            <a:r>
              <a:rPr lang="es-ES" sz="2800" b="1" u="sng" dirty="0">
                <a:solidFill>
                  <a:srgbClr val="06AEAA"/>
                </a:solidFill>
              </a:rPr>
              <a:t> (1970):</a:t>
            </a:r>
            <a:r>
              <a:rPr lang="es-ES" sz="2800" b="1" dirty="0">
                <a:solidFill>
                  <a:srgbClr val="06AEAA"/>
                </a:solidFill>
              </a:rPr>
              <a:t> </a:t>
            </a:r>
            <a:r>
              <a:rPr lang="es-ES" sz="2800" b="1" dirty="0"/>
              <a:t>c</a:t>
            </a:r>
            <a:r>
              <a:rPr lang="es-ES" sz="2800" b="1" dirty="0">
                <a:solidFill>
                  <a:srgbClr val="06AEAA"/>
                </a:solidFill>
              </a:rPr>
              <a:t>omplejo </a:t>
            </a:r>
            <a:r>
              <a:rPr lang="es-ES" sz="2800" b="1" dirty="0" err="1"/>
              <a:t>l</a:t>
            </a:r>
            <a:r>
              <a:rPr lang="es-ES" sz="2800" b="1" dirty="0" err="1">
                <a:solidFill>
                  <a:srgbClr val="06AEAA"/>
                </a:solidFill>
              </a:rPr>
              <a:t>igamentario</a:t>
            </a:r>
            <a:r>
              <a:rPr lang="es-ES" sz="2800" b="1" dirty="0">
                <a:solidFill>
                  <a:srgbClr val="06AEAA"/>
                </a:solidFill>
              </a:rPr>
              <a:t> </a:t>
            </a:r>
            <a:r>
              <a:rPr lang="es-ES" sz="2800" b="1" dirty="0"/>
              <a:t>p</a:t>
            </a:r>
            <a:r>
              <a:rPr lang="es-ES" sz="2800" b="1" dirty="0">
                <a:solidFill>
                  <a:srgbClr val="06AEAA"/>
                </a:solidFill>
              </a:rPr>
              <a:t>osterior</a:t>
            </a:r>
          </a:p>
        </p:txBody>
      </p:sp>
      <p:pic>
        <p:nvPicPr>
          <p:cNvPr id="11" name="Imagen 6">
            <a:extLst>
              <a:ext uri="{FF2B5EF4-FFF2-40B4-BE49-F238E27FC236}">
                <a16:creationId xmlns:a16="http://schemas.microsoft.com/office/drawing/2014/main" id="{64798DA0-B1E8-49C9-91D8-8C1FAEC359E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18962" y="1791353"/>
            <a:ext cx="5488471" cy="3887163"/>
          </a:xfrm>
          <a:prstGeom prst="rect">
            <a:avLst/>
          </a:prstGeom>
        </p:spPr>
      </p:pic>
      <p:sp>
        <p:nvSpPr>
          <p:cNvPr id="12" name="Rectángulo 19">
            <a:extLst>
              <a:ext uri="{FF2B5EF4-FFF2-40B4-BE49-F238E27FC236}">
                <a16:creationId xmlns:a16="http://schemas.microsoft.com/office/drawing/2014/main" id="{B86BB3A5-8C9F-410E-8706-27D58352CB57}"/>
              </a:ext>
            </a:extLst>
          </p:cNvPr>
          <p:cNvSpPr/>
          <p:nvPr/>
        </p:nvSpPr>
        <p:spPr>
          <a:xfrm>
            <a:off x="1932414" y="1791353"/>
            <a:ext cx="2790689" cy="1631216"/>
          </a:xfrm>
          <a:prstGeom prst="rect">
            <a:avLst/>
          </a:prstGeom>
          <a:solidFill>
            <a:srgbClr val="06AEA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s-CO" sz="2000" b="1" dirty="0">
                <a:solidFill>
                  <a:schemeClr val="bg1"/>
                </a:solidFill>
                <a:latin typeface="Montserrat" panose="00000500000000000000" pitchFamily="50" charset="0"/>
              </a:rPr>
              <a:t>Protección: </a:t>
            </a:r>
          </a:p>
          <a:p>
            <a:pPr marL="742950" lvl="1" indent="-285750">
              <a:buFont typeface="Wingdings" panose="05000000000000000000" pitchFamily="2" charset="2"/>
              <a:buChar char="§"/>
            </a:pPr>
            <a:r>
              <a:rPr lang="es-CO" sz="2000" b="1" dirty="0">
                <a:solidFill>
                  <a:schemeClr val="bg1"/>
                </a:solidFill>
                <a:latin typeface="Montserrat" panose="00000500000000000000" pitchFamily="50" charset="0"/>
              </a:rPr>
              <a:t>Flexión.</a:t>
            </a:r>
          </a:p>
          <a:p>
            <a:pPr marL="742950" lvl="1" indent="-285750">
              <a:buFont typeface="Wingdings" panose="05000000000000000000" pitchFamily="2" charset="2"/>
              <a:buChar char="§"/>
            </a:pPr>
            <a:r>
              <a:rPr lang="es-CO" sz="2000" b="1" dirty="0">
                <a:solidFill>
                  <a:schemeClr val="bg1"/>
                </a:solidFill>
                <a:latin typeface="Montserrat" panose="00000500000000000000" pitchFamily="50" charset="0"/>
              </a:rPr>
              <a:t>Rotación.</a:t>
            </a:r>
          </a:p>
          <a:p>
            <a:pPr marL="742950" lvl="1" indent="-285750">
              <a:buFont typeface="Wingdings" panose="05000000000000000000" pitchFamily="2" charset="2"/>
              <a:buChar char="§"/>
            </a:pPr>
            <a:r>
              <a:rPr lang="es-CO" sz="2000" b="1" dirty="0">
                <a:solidFill>
                  <a:schemeClr val="bg1"/>
                </a:solidFill>
                <a:latin typeface="Montserrat" panose="00000500000000000000" pitchFamily="50" charset="0"/>
              </a:rPr>
              <a:t>Traslación.</a:t>
            </a:r>
          </a:p>
          <a:p>
            <a:pPr marL="742950" lvl="1" indent="-285750">
              <a:buFont typeface="Wingdings" panose="05000000000000000000" pitchFamily="2" charset="2"/>
              <a:buChar char="§"/>
            </a:pPr>
            <a:r>
              <a:rPr lang="es-CO" sz="2000" b="1" dirty="0">
                <a:solidFill>
                  <a:schemeClr val="bg1"/>
                </a:solidFill>
                <a:latin typeface="Montserrat" panose="00000500000000000000" pitchFamily="50" charset="0"/>
              </a:rPr>
              <a:t>Distracción.</a:t>
            </a:r>
          </a:p>
        </p:txBody>
      </p:sp>
    </p:spTree>
    <p:extLst>
      <p:ext uri="{BB962C8B-B14F-4D97-AF65-F5344CB8AC3E}">
        <p14:creationId xmlns:p14="http://schemas.microsoft.com/office/powerpoint/2010/main" val="232950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97660" y="383702"/>
            <a:ext cx="12130316" cy="4524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2400" b="1" dirty="0">
                <a:solidFill>
                  <a:srgbClr val="06AEAA"/>
                </a:solidFill>
                <a:latin typeface="Montserrat" panose="00000500000000000000" pitchFamily="50" charset="0"/>
              </a:rPr>
              <a:t>Consideraciones biomecánicas: movimiento lumbar</a:t>
            </a:r>
          </a:p>
        </p:txBody>
      </p:sp>
      <p:pic>
        <p:nvPicPr>
          <p:cNvPr id="2" name="Imagen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93529" y="1135530"/>
            <a:ext cx="1620639" cy="3268982"/>
          </a:xfrm>
          <a:prstGeom prst="rect">
            <a:avLst/>
          </a:prstGeom>
        </p:spPr>
      </p:pic>
      <p:pic>
        <p:nvPicPr>
          <p:cNvPr id="4" name="Imagen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17377" y="1197531"/>
            <a:ext cx="1462471" cy="3239305"/>
          </a:xfrm>
          <a:prstGeom prst="rect">
            <a:avLst/>
          </a:prstGeom>
        </p:spPr>
      </p:pic>
      <p:pic>
        <p:nvPicPr>
          <p:cNvPr id="5" name="Imagen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783057" y="1135530"/>
            <a:ext cx="1304303" cy="3295082"/>
          </a:xfrm>
          <a:prstGeom prst="rect">
            <a:avLst/>
          </a:prstGeom>
        </p:spPr>
      </p:pic>
      <p:pic>
        <p:nvPicPr>
          <p:cNvPr id="6" name="Imagen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707963" y="1135530"/>
            <a:ext cx="1655237" cy="3281690"/>
          </a:xfrm>
          <a:prstGeom prst="rect">
            <a:avLst/>
          </a:prstGeom>
        </p:spPr>
      </p:pic>
      <p:sp>
        <p:nvSpPr>
          <p:cNvPr id="8" name="Rectángulo 7"/>
          <p:cNvSpPr/>
          <p:nvPr/>
        </p:nvSpPr>
        <p:spPr>
          <a:xfrm>
            <a:off x="6322060" y="6385991"/>
            <a:ext cx="5628464" cy="261610"/>
          </a:xfrm>
          <a:prstGeom prst="rect">
            <a:avLst/>
          </a:prstGeom>
        </p:spPr>
        <p:txBody>
          <a:bodyPr wrap="none">
            <a:spAutoFit/>
          </a:bodyPr>
          <a:lstStyle/>
          <a:p>
            <a:r>
              <a:rPr lang="es-CO" sz="1100" dirty="0">
                <a:latin typeface="Montserrat" panose="00000500000000000000" pitchFamily="50" charset="0"/>
                <a:cs typeface="Arial" panose="020B0604020202020204" pitchFamily="34" charset="0"/>
              </a:rPr>
              <a:t>Chapman </a:t>
            </a:r>
            <a:r>
              <a:rPr lang="es-CO" sz="1100" dirty="0" err="1">
                <a:latin typeface="Montserrat" panose="00000500000000000000" pitchFamily="50" charset="0"/>
                <a:cs typeface="Arial" panose="020B0604020202020204" pitchFamily="34" charset="0"/>
              </a:rPr>
              <a:t>JR</a:t>
            </a:r>
            <a:r>
              <a:rPr lang="es-CO" sz="1100" dirty="0">
                <a:latin typeface="Montserrat" panose="00000500000000000000" pitchFamily="50" charset="0"/>
                <a:cs typeface="Arial" panose="020B0604020202020204" pitchFamily="34" charset="0"/>
              </a:rPr>
              <a:t>, et al. </a:t>
            </a:r>
            <a:r>
              <a:rPr lang="es-CO" sz="1100" dirty="0" err="1">
                <a:latin typeface="Montserrat" panose="00000500000000000000" pitchFamily="50" charset="0"/>
                <a:cs typeface="Arial" panose="020B0604020202020204" pitchFamily="34" charset="0"/>
              </a:rPr>
              <a:t>Measurements</a:t>
            </a:r>
            <a:r>
              <a:rPr lang="es-CO" sz="1100" dirty="0">
                <a:latin typeface="Montserrat" panose="00000500000000000000" pitchFamily="50" charset="0"/>
                <a:cs typeface="Arial" panose="020B0604020202020204" pitchFamily="34" charset="0"/>
              </a:rPr>
              <a:t> in </a:t>
            </a:r>
            <a:r>
              <a:rPr lang="es-CO" sz="1100" dirty="0" err="1">
                <a:latin typeface="Montserrat" panose="00000500000000000000" pitchFamily="50" charset="0"/>
                <a:cs typeface="Arial" panose="020B0604020202020204" pitchFamily="34" charset="0"/>
              </a:rPr>
              <a:t>Spine</a:t>
            </a:r>
            <a:r>
              <a:rPr lang="es-CO" sz="1100" dirty="0">
                <a:latin typeface="Montserrat" panose="00000500000000000000" pitchFamily="50" charset="0"/>
                <a:cs typeface="Arial" panose="020B0604020202020204" pitchFamily="34" charset="0"/>
              </a:rPr>
              <a:t> </a:t>
            </a:r>
            <a:r>
              <a:rPr lang="es-CO" sz="1100" dirty="0" err="1">
                <a:latin typeface="Montserrat" panose="00000500000000000000" pitchFamily="50" charset="0"/>
                <a:cs typeface="Arial" panose="020B0604020202020204" pitchFamily="34" charset="0"/>
              </a:rPr>
              <a:t>Care</a:t>
            </a:r>
            <a:r>
              <a:rPr lang="es-CO" sz="1100" dirty="0">
                <a:latin typeface="Montserrat" panose="00000500000000000000" pitchFamily="50" charset="0"/>
                <a:cs typeface="Arial" panose="020B0604020202020204" pitchFamily="34" charset="0"/>
              </a:rPr>
              <a:t>.  </a:t>
            </a:r>
            <a:r>
              <a:rPr lang="es-CO" sz="1100" dirty="0" err="1">
                <a:latin typeface="Montserrat" panose="00000500000000000000" pitchFamily="50" charset="0"/>
                <a:cs typeface="Arial" panose="020B0604020202020204" pitchFamily="34" charset="0"/>
              </a:rPr>
              <a:t>AOSpine</a:t>
            </a:r>
            <a:r>
              <a:rPr lang="es-CO" sz="1100" dirty="0">
                <a:latin typeface="Montserrat" panose="00000500000000000000" pitchFamily="50" charset="0"/>
                <a:cs typeface="Arial" panose="020B0604020202020204" pitchFamily="34" charset="0"/>
              </a:rPr>
              <a:t> International 2012.</a:t>
            </a:r>
          </a:p>
        </p:txBody>
      </p:sp>
    </p:spTree>
    <p:extLst>
      <p:ext uri="{BB962C8B-B14F-4D97-AF65-F5344CB8AC3E}">
        <p14:creationId xmlns:p14="http://schemas.microsoft.com/office/powerpoint/2010/main" val="16884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738447" y="238702"/>
            <a:ext cx="10958946" cy="5415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2800" b="1" dirty="0">
                <a:solidFill>
                  <a:srgbClr val="06AEAA"/>
                </a:solidFill>
                <a:latin typeface="Montserrat" panose="00000500000000000000" pitchFamily="50" charset="0"/>
              </a:rPr>
              <a:t>Inestabilidad espinal</a:t>
            </a:r>
          </a:p>
        </p:txBody>
      </p:sp>
      <p:sp>
        <p:nvSpPr>
          <p:cNvPr id="4" name="Rectángulo 3"/>
          <p:cNvSpPr/>
          <p:nvPr/>
        </p:nvSpPr>
        <p:spPr>
          <a:xfrm>
            <a:off x="434191" y="2754255"/>
            <a:ext cx="3159578" cy="923330"/>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s-CO" b="1" dirty="0">
                <a:solidFill>
                  <a:schemeClr val="bg1"/>
                </a:solidFill>
                <a:latin typeface="Montserrat" panose="00000500000000000000" pitchFamily="50" charset="0"/>
              </a:rPr>
              <a:t>Inestabilidad mecánica</a:t>
            </a:r>
          </a:p>
          <a:p>
            <a:pPr algn="ctr"/>
            <a:r>
              <a:rPr lang="es-CO" b="1" dirty="0">
                <a:solidFill>
                  <a:schemeClr val="bg1"/>
                </a:solidFill>
                <a:latin typeface="Montserrat" panose="00000500000000000000" pitchFamily="50" charset="0"/>
              </a:rPr>
              <a:t>inmediata: </a:t>
            </a:r>
          </a:p>
          <a:p>
            <a:pPr algn="ctr"/>
            <a:r>
              <a:rPr lang="es-CO" dirty="0">
                <a:solidFill>
                  <a:schemeClr val="bg1"/>
                </a:solidFill>
                <a:latin typeface="Montserrat" panose="00000500000000000000" pitchFamily="50" charset="0"/>
              </a:rPr>
              <a:t>Morfología de la lesión.</a:t>
            </a:r>
          </a:p>
        </p:txBody>
      </p:sp>
      <p:sp>
        <p:nvSpPr>
          <p:cNvPr id="5" name="Rectángulo 4"/>
          <p:cNvSpPr/>
          <p:nvPr/>
        </p:nvSpPr>
        <p:spPr>
          <a:xfrm>
            <a:off x="4005898" y="2938920"/>
            <a:ext cx="3593117" cy="646331"/>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s-CO" b="1" dirty="0">
                <a:solidFill>
                  <a:schemeClr val="bg1"/>
                </a:solidFill>
                <a:latin typeface="Montserrat" panose="00000500000000000000" pitchFamily="50" charset="0"/>
              </a:rPr>
              <a:t>Inestabilidad a largo plazo:</a:t>
            </a:r>
          </a:p>
          <a:p>
            <a:pPr algn="ctr"/>
            <a:r>
              <a:rPr lang="es-CO" dirty="0">
                <a:solidFill>
                  <a:schemeClr val="bg1"/>
                </a:solidFill>
                <a:latin typeface="Montserrat" panose="00000500000000000000" pitchFamily="50" charset="0"/>
              </a:rPr>
              <a:t>Compromiso </a:t>
            </a:r>
            <a:r>
              <a:rPr lang="es-CO" dirty="0" err="1">
                <a:solidFill>
                  <a:schemeClr val="bg1"/>
                </a:solidFill>
                <a:latin typeface="Montserrat" panose="00000500000000000000" pitchFamily="50" charset="0"/>
              </a:rPr>
              <a:t>ligamentario</a:t>
            </a:r>
            <a:r>
              <a:rPr lang="es-CO" dirty="0">
                <a:solidFill>
                  <a:schemeClr val="bg1"/>
                </a:solidFill>
                <a:latin typeface="Montserrat" panose="00000500000000000000" pitchFamily="50" charset="0"/>
              </a:rPr>
              <a:t>.</a:t>
            </a:r>
          </a:p>
        </p:txBody>
      </p:sp>
      <p:sp>
        <p:nvSpPr>
          <p:cNvPr id="6" name="Rectángulo 5"/>
          <p:cNvSpPr/>
          <p:nvPr/>
        </p:nvSpPr>
        <p:spPr>
          <a:xfrm>
            <a:off x="8011144" y="3123585"/>
            <a:ext cx="4015148" cy="369332"/>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s-CO" b="1" dirty="0">
                <a:solidFill>
                  <a:schemeClr val="bg1"/>
                </a:solidFill>
                <a:latin typeface="Montserrat" panose="00000500000000000000" pitchFamily="50" charset="0"/>
              </a:rPr>
              <a:t>Compromiso neurológico.</a:t>
            </a:r>
          </a:p>
        </p:txBody>
      </p:sp>
      <p:sp>
        <p:nvSpPr>
          <p:cNvPr id="7" name="Rectángulo 6"/>
          <p:cNvSpPr/>
          <p:nvPr/>
        </p:nvSpPr>
        <p:spPr>
          <a:xfrm>
            <a:off x="5009168" y="6193135"/>
            <a:ext cx="7017124" cy="307777"/>
          </a:xfrm>
          <a:prstGeom prst="rect">
            <a:avLst/>
          </a:prstGeom>
        </p:spPr>
        <p:txBody>
          <a:bodyPr wrap="square">
            <a:spAutoFit/>
          </a:bodyPr>
          <a:lstStyle/>
          <a:p>
            <a:r>
              <a:rPr lang="es-CO" sz="700" dirty="0">
                <a:latin typeface="Montserrat" panose="00000500000000000000" pitchFamily="50" charset="0"/>
                <a:cs typeface="Arial" panose="020B0604020202020204" pitchFamily="34" charset="0"/>
              </a:rPr>
              <a:t>Adam </a:t>
            </a:r>
            <a:r>
              <a:rPr lang="es-CO" sz="700" dirty="0" err="1">
                <a:latin typeface="Montserrat" panose="00000500000000000000" pitchFamily="50" charset="0"/>
                <a:cs typeface="Arial" panose="020B0604020202020204" pitchFamily="34" charset="0"/>
              </a:rPr>
              <a:t>Bevevino</a:t>
            </a:r>
            <a:r>
              <a:rPr lang="es-CO" sz="700" dirty="0">
                <a:latin typeface="Montserrat" panose="00000500000000000000" pitchFamily="50" charset="0"/>
                <a:cs typeface="Arial" panose="020B0604020202020204" pitchFamily="34" charset="0"/>
              </a:rPr>
              <a:t>, Alexander </a:t>
            </a:r>
            <a:r>
              <a:rPr lang="es-CO" sz="700" dirty="0" err="1">
                <a:latin typeface="Montserrat" panose="00000500000000000000" pitchFamily="50" charset="0"/>
                <a:cs typeface="Arial" panose="020B0604020202020204" pitchFamily="34" charset="0"/>
              </a:rPr>
              <a:t>Vaccaro</a:t>
            </a:r>
            <a:r>
              <a:rPr lang="es-CO" sz="700" dirty="0">
                <a:latin typeface="Montserrat" panose="00000500000000000000" pitchFamily="50" charset="0"/>
                <a:cs typeface="Arial" panose="020B0604020202020204" pitchFamily="34" charset="0"/>
              </a:rPr>
              <a:t>, and </a:t>
            </a:r>
            <a:r>
              <a:rPr lang="es-CO" sz="700" dirty="0" err="1">
                <a:latin typeface="Montserrat" panose="00000500000000000000" pitchFamily="50" charset="0"/>
                <a:cs typeface="Arial" panose="020B0604020202020204" pitchFamily="34" charset="0"/>
              </a:rPr>
              <a:t>Robyn</a:t>
            </a:r>
            <a:r>
              <a:rPr lang="es-CO" sz="700" dirty="0">
                <a:latin typeface="Montserrat" panose="00000500000000000000" pitchFamily="50" charset="0"/>
                <a:cs typeface="Arial" panose="020B0604020202020204" pitchFamily="34" charset="0"/>
              </a:rPr>
              <a:t> </a:t>
            </a:r>
            <a:r>
              <a:rPr lang="es-CO" sz="700" dirty="0" err="1">
                <a:latin typeface="Montserrat" panose="00000500000000000000" pitchFamily="50" charset="0"/>
                <a:cs typeface="Arial" panose="020B0604020202020204" pitchFamily="34" charset="0"/>
              </a:rPr>
              <a:t>Rubenstein</a:t>
            </a:r>
            <a:r>
              <a:rPr lang="es-CO" sz="700" dirty="0">
                <a:latin typeface="Montserrat" panose="00000500000000000000" pitchFamily="50" charset="0"/>
                <a:cs typeface="Arial" panose="020B0604020202020204" pitchFamily="34" charset="0"/>
              </a:rPr>
              <a:t>. "</a:t>
            </a:r>
            <a:r>
              <a:rPr lang="es-CO" sz="700" dirty="0" err="1">
                <a:latin typeface="Montserrat" panose="00000500000000000000" pitchFamily="50" charset="0"/>
                <a:cs typeface="Arial" panose="020B0604020202020204" pitchFamily="34" charset="0"/>
              </a:rPr>
              <a:t>The</a:t>
            </a:r>
            <a:r>
              <a:rPr lang="es-CO" sz="700" dirty="0">
                <a:latin typeface="Montserrat" panose="00000500000000000000" pitchFamily="50" charset="0"/>
                <a:cs typeface="Arial" panose="020B0604020202020204" pitchFamily="34" charset="0"/>
              </a:rPr>
              <a:t> </a:t>
            </a:r>
            <a:r>
              <a:rPr lang="es-CO" sz="700" dirty="0" err="1">
                <a:latin typeface="Montserrat" panose="00000500000000000000" pitchFamily="50" charset="0"/>
                <a:cs typeface="Arial" panose="020B0604020202020204" pitchFamily="34" charset="0"/>
              </a:rPr>
              <a:t>AOSpine</a:t>
            </a:r>
            <a:r>
              <a:rPr lang="es-CO" sz="700" dirty="0">
                <a:latin typeface="Montserrat" panose="00000500000000000000" pitchFamily="50" charset="0"/>
                <a:cs typeface="Arial" panose="020B0604020202020204" pitchFamily="34" charset="0"/>
              </a:rPr>
              <a:t> </a:t>
            </a:r>
            <a:r>
              <a:rPr lang="es-CO" sz="700" dirty="0" err="1">
                <a:latin typeface="Montserrat" panose="00000500000000000000" pitchFamily="50" charset="0"/>
                <a:cs typeface="Arial" panose="020B0604020202020204" pitchFamily="34" charset="0"/>
              </a:rPr>
              <a:t>Thoracolumbar</a:t>
            </a:r>
            <a:r>
              <a:rPr lang="es-CO" sz="700" dirty="0">
                <a:latin typeface="Montserrat" panose="00000500000000000000" pitchFamily="50" charset="0"/>
                <a:cs typeface="Arial" panose="020B0604020202020204" pitchFamily="34" charset="0"/>
              </a:rPr>
              <a:t> </a:t>
            </a:r>
            <a:r>
              <a:rPr lang="es-CO" sz="700" dirty="0" err="1">
                <a:latin typeface="Montserrat" panose="00000500000000000000" pitchFamily="50" charset="0"/>
                <a:cs typeface="Arial" panose="020B0604020202020204" pitchFamily="34" charset="0"/>
              </a:rPr>
              <a:t>Injury</a:t>
            </a:r>
            <a:r>
              <a:rPr lang="es-CO" sz="700" dirty="0">
                <a:latin typeface="Montserrat" panose="00000500000000000000" pitchFamily="50" charset="0"/>
                <a:cs typeface="Arial" panose="020B0604020202020204" pitchFamily="34" charset="0"/>
              </a:rPr>
              <a:t> </a:t>
            </a:r>
            <a:r>
              <a:rPr lang="es-CO" sz="700" dirty="0" err="1">
                <a:latin typeface="Montserrat" panose="00000500000000000000" pitchFamily="50" charset="0"/>
                <a:cs typeface="Arial" panose="020B0604020202020204" pitchFamily="34" charset="0"/>
              </a:rPr>
              <a:t>Classification</a:t>
            </a:r>
            <a:r>
              <a:rPr lang="es-CO" sz="700" dirty="0">
                <a:latin typeface="Montserrat" panose="00000500000000000000" pitchFamily="50" charset="0"/>
                <a:cs typeface="Arial" panose="020B0604020202020204" pitchFamily="34" charset="0"/>
              </a:rPr>
              <a:t>." </a:t>
            </a:r>
            <a:r>
              <a:rPr lang="es-CO" sz="700" dirty="0" err="1">
                <a:latin typeface="Montserrat" panose="00000500000000000000" pitchFamily="50" charset="0"/>
                <a:cs typeface="Arial" panose="020B0604020202020204" pitchFamily="34" charset="0"/>
              </a:rPr>
              <a:t>AOSpineMaster</a:t>
            </a:r>
            <a:r>
              <a:rPr lang="es-CO" sz="700" dirty="0">
                <a:latin typeface="Montserrat" panose="00000500000000000000" pitchFamily="50" charset="0"/>
                <a:cs typeface="Arial" panose="020B0604020202020204" pitchFamily="34" charset="0"/>
              </a:rPr>
              <a:t> Series. Ed. </a:t>
            </a:r>
            <a:r>
              <a:rPr lang="es-CO" sz="700" dirty="0" err="1">
                <a:latin typeface="Montserrat" panose="00000500000000000000" pitchFamily="50" charset="0"/>
                <a:cs typeface="Arial" panose="020B0604020202020204" pitchFamily="34" charset="0"/>
              </a:rPr>
              <a:t>Luiz</a:t>
            </a:r>
            <a:r>
              <a:rPr lang="es-CO" sz="700" dirty="0">
                <a:latin typeface="Montserrat" panose="00000500000000000000" pitchFamily="50" charset="0"/>
                <a:cs typeface="Arial" panose="020B0604020202020204" pitchFamily="34" charset="0"/>
              </a:rPr>
              <a:t> Roberto </a:t>
            </a:r>
            <a:r>
              <a:rPr lang="es-CO" sz="700" dirty="0" err="1">
                <a:latin typeface="Montserrat" panose="00000500000000000000" pitchFamily="50" charset="0"/>
                <a:cs typeface="Arial" panose="020B0604020202020204" pitchFamily="34" charset="0"/>
              </a:rPr>
              <a:t>Vialle</a:t>
            </a:r>
            <a:r>
              <a:rPr lang="es-CO" sz="700" dirty="0">
                <a:latin typeface="Montserrat" panose="00000500000000000000" pitchFamily="50" charset="0"/>
                <a:cs typeface="Arial" panose="020B0604020202020204" pitchFamily="34" charset="0"/>
              </a:rPr>
              <a:t>, Carlo </a:t>
            </a:r>
            <a:r>
              <a:rPr lang="es-CO" sz="700" dirty="0" err="1">
                <a:latin typeface="Montserrat" panose="00000500000000000000" pitchFamily="50" charset="0"/>
                <a:cs typeface="Arial" panose="020B0604020202020204" pitchFamily="34" charset="0"/>
              </a:rPr>
              <a:t>Bellabarba</a:t>
            </a:r>
            <a:r>
              <a:rPr lang="es-CO" sz="700" dirty="0">
                <a:latin typeface="Montserrat" panose="00000500000000000000" pitchFamily="50" charset="0"/>
                <a:cs typeface="Arial" panose="020B0604020202020204" pitchFamily="34" charset="0"/>
              </a:rPr>
              <a:t> and Frank </a:t>
            </a:r>
            <a:r>
              <a:rPr lang="es-CO" sz="700" dirty="0" err="1">
                <a:latin typeface="Montserrat" panose="00000500000000000000" pitchFamily="50" charset="0"/>
                <a:cs typeface="Arial" panose="020B0604020202020204" pitchFamily="34" charset="0"/>
              </a:rPr>
              <a:t>Kandziora</a:t>
            </a:r>
            <a:r>
              <a:rPr lang="es-CO" sz="700" dirty="0">
                <a:latin typeface="Montserrat" panose="00000500000000000000" pitchFamily="50" charset="0"/>
                <a:cs typeface="Arial" panose="020B0604020202020204" pitchFamily="34" charset="0"/>
              </a:rPr>
              <a:t>. Vol. 6. </a:t>
            </a:r>
            <a:r>
              <a:rPr lang="es-CO" sz="700" dirty="0" err="1">
                <a:latin typeface="Montserrat" panose="00000500000000000000" pitchFamily="50" charset="0"/>
                <a:cs typeface="Arial" panose="020B0604020202020204" pitchFamily="34" charset="0"/>
              </a:rPr>
              <a:t>ThiemeMedical</a:t>
            </a:r>
            <a:r>
              <a:rPr lang="es-CO" sz="700" dirty="0">
                <a:latin typeface="Montserrat" panose="00000500000000000000" pitchFamily="50" charset="0"/>
                <a:cs typeface="Arial" panose="020B0604020202020204" pitchFamily="34" charset="0"/>
              </a:rPr>
              <a:t> </a:t>
            </a:r>
            <a:r>
              <a:rPr lang="es-CO" sz="700" dirty="0" err="1">
                <a:latin typeface="Montserrat" panose="00000500000000000000" pitchFamily="50" charset="0"/>
                <a:cs typeface="Arial" panose="020B0604020202020204" pitchFamily="34" charset="0"/>
              </a:rPr>
              <a:t>Publishers</a:t>
            </a:r>
            <a:r>
              <a:rPr lang="es-CO" sz="700" dirty="0">
                <a:latin typeface="Montserrat" panose="00000500000000000000" pitchFamily="50" charset="0"/>
                <a:cs typeface="Arial" panose="020B0604020202020204" pitchFamily="34" charset="0"/>
              </a:rPr>
              <a:t>, 2015. 1-8. </a:t>
            </a:r>
            <a:r>
              <a:rPr lang="es-CO" sz="700" dirty="0" err="1">
                <a:latin typeface="Montserrat" panose="00000500000000000000" pitchFamily="50" charset="0"/>
                <a:cs typeface="Arial" panose="020B0604020202020204" pitchFamily="34" charset="0"/>
              </a:rPr>
              <a:t>Print</a:t>
            </a:r>
            <a:r>
              <a:rPr lang="es-CO" sz="700" dirty="0">
                <a:latin typeface="Montserrat" panose="00000500000000000000" pitchFamily="50" charset="0"/>
                <a:cs typeface="Arial" panose="020B0604020202020204" pitchFamily="34" charset="0"/>
              </a:rPr>
              <a:t>. </a:t>
            </a:r>
            <a:r>
              <a:rPr lang="es-CO" sz="700" dirty="0" err="1">
                <a:latin typeface="Montserrat" panose="00000500000000000000" pitchFamily="50" charset="0"/>
                <a:cs typeface="Arial" panose="020B0604020202020204" pitchFamily="34" charset="0"/>
              </a:rPr>
              <a:t>Thoracolumbar</a:t>
            </a:r>
            <a:r>
              <a:rPr lang="es-CO" sz="700" dirty="0">
                <a:latin typeface="Montserrat" panose="00000500000000000000" pitchFamily="50" charset="0"/>
                <a:cs typeface="Arial" panose="020B0604020202020204" pitchFamily="34" charset="0"/>
              </a:rPr>
              <a:t> </a:t>
            </a:r>
            <a:r>
              <a:rPr lang="es-CO" sz="700" dirty="0" err="1">
                <a:latin typeface="Montserrat" panose="00000500000000000000" pitchFamily="50" charset="0"/>
                <a:cs typeface="Arial" panose="020B0604020202020204" pitchFamily="34" charset="0"/>
              </a:rPr>
              <a:t>Spine</a:t>
            </a:r>
            <a:r>
              <a:rPr lang="es-CO" sz="700" dirty="0">
                <a:latin typeface="Montserrat" panose="00000500000000000000" pitchFamily="50" charset="0"/>
                <a:cs typeface="Arial" panose="020B0604020202020204" pitchFamily="34" charset="0"/>
              </a:rPr>
              <a:t> Trauma.</a:t>
            </a:r>
          </a:p>
        </p:txBody>
      </p:sp>
      <p:sp>
        <p:nvSpPr>
          <p:cNvPr id="8" name="Rectángulo 7"/>
          <p:cNvSpPr/>
          <p:nvPr/>
        </p:nvSpPr>
        <p:spPr>
          <a:xfrm>
            <a:off x="1112520" y="948602"/>
            <a:ext cx="10210800" cy="1631216"/>
          </a:xfrm>
          <a:prstGeom prst="rect">
            <a:avLst/>
          </a:prstGeom>
          <a:ln w="38100">
            <a:solidFill>
              <a:srgbClr val="06AEAA"/>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S" sz="2000" b="1" u="sng" dirty="0">
                <a:solidFill>
                  <a:srgbClr val="152B48"/>
                </a:solidFill>
                <a:latin typeface="Montserrat" panose="00000500000000000000" pitchFamily="50" charset="0"/>
              </a:rPr>
              <a:t>White y </a:t>
            </a:r>
            <a:r>
              <a:rPr lang="es-ES" sz="2000" b="1" u="sng" dirty="0" err="1">
                <a:solidFill>
                  <a:srgbClr val="152B48"/>
                </a:solidFill>
                <a:latin typeface="Montserrat" panose="00000500000000000000" pitchFamily="50" charset="0"/>
              </a:rPr>
              <a:t>Panjabi</a:t>
            </a:r>
            <a:endParaRPr lang="es-ES" sz="2000" b="1" u="sng" dirty="0">
              <a:solidFill>
                <a:srgbClr val="152B48"/>
              </a:solidFill>
              <a:latin typeface="Montserrat" panose="00000500000000000000" pitchFamily="50" charset="0"/>
            </a:endParaRPr>
          </a:p>
          <a:p>
            <a:endParaRPr lang="es-ES" sz="2000" dirty="0">
              <a:solidFill>
                <a:srgbClr val="152B48"/>
              </a:solidFill>
              <a:latin typeface="Montserrat" panose="00000500000000000000" pitchFamily="50" charset="0"/>
            </a:endParaRPr>
          </a:p>
          <a:p>
            <a:pPr algn="ctr"/>
            <a:r>
              <a:rPr lang="es-ES" sz="2000" dirty="0">
                <a:solidFill>
                  <a:srgbClr val="152B48"/>
                </a:solidFill>
                <a:latin typeface="Montserrat" panose="00000500000000000000" pitchFamily="50" charset="0"/>
              </a:rPr>
              <a:t>“Pérdida de la capacidad de la columna vertebral bajo cargas fisiológicas para mantener su patrón de desplazamiento, para que no haya déficit neurológico, deformidad mayor y dolor incapacitante”.</a:t>
            </a:r>
            <a:endParaRPr lang="es-CO" sz="2000" dirty="0">
              <a:solidFill>
                <a:srgbClr val="152B48"/>
              </a:solidFill>
              <a:latin typeface="Montserrat" panose="00000500000000000000" pitchFamily="50" charset="0"/>
            </a:endParaRPr>
          </a:p>
        </p:txBody>
      </p:sp>
    </p:spTree>
    <p:extLst>
      <p:ext uri="{BB962C8B-B14F-4D97-AF65-F5344CB8AC3E}">
        <p14:creationId xmlns:p14="http://schemas.microsoft.com/office/powerpoint/2010/main" val="62939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7E1B3DF-0BB0-4C66-B149-D1D47889E4A5}" vid="{BF97386F-A394-4AC0-8781-7EAE8F5D257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COM_FR_2020</Template>
  <TotalTime>436</TotalTime>
  <Words>11292</Words>
  <Application>Microsoft Office PowerPoint</Application>
  <PresentationFormat>Panorámica</PresentationFormat>
  <Paragraphs>781</Paragraphs>
  <Slides>55</Slides>
  <Notes>36</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55</vt:i4>
      </vt:variant>
    </vt:vector>
  </HeadingPairs>
  <TitlesOfParts>
    <vt:vector size="65" baseType="lpstr">
      <vt:lpstr>AdvTT349184da</vt:lpstr>
      <vt:lpstr>Arial</vt:lpstr>
      <vt:lpstr>Calibri</vt:lpstr>
      <vt:lpstr>HelveticaNeueLTStd-LtCn</vt:lpstr>
      <vt:lpstr>Lato</vt:lpstr>
      <vt:lpstr>Montserrat</vt:lpstr>
      <vt:lpstr>Raleway</vt:lpstr>
      <vt:lpstr>Wingdings</vt:lpstr>
      <vt:lpstr>Wingdings 2</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Holdsworth (1970): complejo ligamentario posterior</vt:lpstr>
      <vt:lpstr>Presentación de PowerPoint</vt:lpstr>
      <vt:lpstr>Presentación de PowerPoint</vt:lpstr>
      <vt:lpstr>Clasificaciones de fracturas toracolumbares</vt:lpstr>
      <vt:lpstr>Presentación de PowerPoint</vt:lpstr>
      <vt:lpstr>Presentación de PowerPoint</vt:lpstr>
      <vt:lpstr>Presentación de PowerPoint</vt:lpstr>
      <vt:lpstr>Presentación de PowerPoint</vt:lpstr>
      <vt:lpstr>Presentación de PowerPoint</vt:lpstr>
      <vt:lpstr>Vaccaro et al (2005/06): TLICS</vt:lpstr>
      <vt:lpstr>Presentación de PowerPoint</vt:lpstr>
      <vt:lpstr>Presentación de PowerPoint</vt:lpstr>
      <vt:lpstr>Clasificación de AO Spine</vt:lpstr>
      <vt:lpstr>Presentación de PowerPoint</vt:lpstr>
      <vt:lpstr>Presentación de PowerPoint</vt:lpstr>
      <vt:lpstr>Presentación de PowerPoint</vt:lpstr>
      <vt:lpstr>Presentación de PowerPoint</vt:lpstr>
      <vt:lpstr>Presentación de PowerPoint</vt:lpstr>
      <vt:lpstr>“CHANCE”  </vt:lpstr>
      <vt:lpstr>Presentación de PowerPoint</vt:lpstr>
      <vt:lpstr>Presentación de PowerPoint</vt:lpstr>
      <vt:lpstr>Presentación de PowerPoint</vt:lpstr>
      <vt:lpstr>Presentación de PowerPoint</vt:lpstr>
      <vt:lpstr>Presentación de PowerPoint</vt:lpstr>
      <vt:lpstr>Presentación de PowerPoint</vt:lpstr>
      <vt:lpstr>Vaccaro et al. (2013): fracturas múltiples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Sentire Taller SAS</dc:creator>
  <cp:lastModifiedBy>Andres Guerra</cp:lastModifiedBy>
  <cp:revision>67</cp:revision>
  <dcterms:created xsi:type="dcterms:W3CDTF">2020-11-06T17:03:47Z</dcterms:created>
  <dcterms:modified xsi:type="dcterms:W3CDTF">2022-02-01T19:39:49Z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2113135</vt:lpwstr>
  </property>
  <property fmtid="{D5CDD505-2E9C-101B-9397-08002B2CF9AE}" name="NXPowerLiteSettings" pid="3">
    <vt:lpwstr>F7000400038000</vt:lpwstr>
  </property>
  <property fmtid="{D5CDD505-2E9C-101B-9397-08002B2CF9AE}" name="NXPowerLiteVersion" pid="4">
    <vt:lpwstr>S9.1.2</vt:lpwstr>
  </property>
</Properties>
</file>