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46.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9" r:id="rId2"/>
    <p:sldId id="260" r:id="rId3"/>
    <p:sldId id="340" r:id="rId4"/>
    <p:sldId id="341" r:id="rId5"/>
    <p:sldId id="342" r:id="rId6"/>
    <p:sldId id="263" r:id="rId7"/>
    <p:sldId id="343" r:id="rId8"/>
    <p:sldId id="344" r:id="rId9"/>
    <p:sldId id="266" r:id="rId10"/>
    <p:sldId id="267" r:id="rId11"/>
    <p:sldId id="345" r:id="rId12"/>
    <p:sldId id="269" r:id="rId13"/>
    <p:sldId id="270" r:id="rId14"/>
    <p:sldId id="346" r:id="rId15"/>
    <p:sldId id="272" r:id="rId16"/>
    <p:sldId id="273" r:id="rId17"/>
    <p:sldId id="347" r:id="rId18"/>
    <p:sldId id="348" r:id="rId19"/>
    <p:sldId id="349" r:id="rId20"/>
    <p:sldId id="277" r:id="rId21"/>
    <p:sldId id="278" r:id="rId22"/>
    <p:sldId id="279" r:id="rId23"/>
    <p:sldId id="350" r:id="rId24"/>
    <p:sldId id="351" r:id="rId25"/>
    <p:sldId id="282" r:id="rId26"/>
    <p:sldId id="352" r:id="rId27"/>
    <p:sldId id="284" r:id="rId28"/>
    <p:sldId id="353" r:id="rId29"/>
    <p:sldId id="354" r:id="rId30"/>
    <p:sldId id="355" r:id="rId31"/>
    <p:sldId id="288" r:id="rId32"/>
    <p:sldId id="356" r:id="rId33"/>
    <p:sldId id="357" r:id="rId34"/>
    <p:sldId id="291" r:id="rId35"/>
    <p:sldId id="292" r:id="rId36"/>
    <p:sldId id="358" r:id="rId37"/>
    <p:sldId id="359" r:id="rId38"/>
    <p:sldId id="295" r:id="rId39"/>
    <p:sldId id="360" r:id="rId40"/>
    <p:sldId id="297" r:id="rId41"/>
    <p:sldId id="298" r:id="rId42"/>
    <p:sldId id="361" r:id="rId43"/>
    <p:sldId id="300" r:id="rId44"/>
    <p:sldId id="301" r:id="rId45"/>
    <p:sldId id="362" r:id="rId46"/>
    <p:sldId id="303" r:id="rId47"/>
    <p:sldId id="304" r:id="rId48"/>
    <p:sldId id="305" r:id="rId49"/>
    <p:sldId id="306" r:id="rId50"/>
    <p:sldId id="363" r:id="rId51"/>
    <p:sldId id="308" r:id="rId52"/>
    <p:sldId id="309" r:id="rId53"/>
    <p:sldId id="364" r:id="rId54"/>
    <p:sldId id="311" r:id="rId55"/>
    <p:sldId id="365" r:id="rId56"/>
    <p:sldId id="313" r:id="rId57"/>
    <p:sldId id="366" r:id="rId58"/>
    <p:sldId id="315" r:id="rId59"/>
    <p:sldId id="367" r:id="rId60"/>
    <p:sldId id="317" r:id="rId61"/>
    <p:sldId id="368" r:id="rId62"/>
    <p:sldId id="319" r:id="rId63"/>
    <p:sldId id="369" r:id="rId64"/>
    <p:sldId id="321" r:id="rId65"/>
    <p:sldId id="322" r:id="rId66"/>
    <p:sldId id="323" r:id="rId67"/>
    <p:sldId id="324" r:id="rId68"/>
    <p:sldId id="370" r:id="rId69"/>
    <p:sldId id="371" r:id="rId70"/>
    <p:sldId id="327" r:id="rId71"/>
    <p:sldId id="328" r:id="rId72"/>
    <p:sldId id="329" r:id="rId73"/>
    <p:sldId id="330" r:id="rId74"/>
    <p:sldId id="331" r:id="rId75"/>
    <p:sldId id="332" r:id="rId76"/>
    <p:sldId id="333" r:id="rId77"/>
    <p:sldId id="334" r:id="rId78"/>
    <p:sldId id="335" r:id="rId79"/>
    <p:sldId id="372" r:id="rId80"/>
    <p:sldId id="337" r:id="rId81"/>
    <p:sldId id="373" r:id="rId82"/>
    <p:sldId id="339" r:id="rId8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EAA"/>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7E6CD-D6AC-4F91-8998-6E5AFC9273F1}"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s-ES"/>
        </a:p>
      </dgm:t>
    </dgm:pt>
    <dgm:pt modelId="{4B021913-BF64-429C-BF40-AB0CC9788BDA}">
      <dgm:prSet custT="1"/>
      <dgm:spPr/>
      <dgm:t>
        <a:bodyPr/>
        <a:lstStyle/>
        <a:p>
          <a:pPr rtl="0"/>
          <a:r>
            <a:rPr lang="es-CO" sz="2000" b="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Nivel de consciencia al ingreso</a:t>
          </a:r>
        </a:p>
      </dgm:t>
    </dgm:pt>
    <dgm:pt modelId="{3C788107-E999-45F7-9366-BEEE1D11390A}" type="parTrans" cxnId="{4EDE713A-8B37-4B48-86F9-F45FE8934FEC}">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97214178-CD46-442E-9548-58556245AA7F}" type="sibTrans" cxnId="{4EDE713A-8B37-4B48-86F9-F45FE8934FEC}">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4D7B5F3E-0557-4E46-A689-695780E572EF}">
      <dgm:prSet custT="1"/>
      <dgm:spPr/>
      <dgm:t>
        <a:bodyPr/>
        <a:lstStyle/>
        <a:p>
          <a:pPr rtl="0"/>
          <a:r>
            <a:rPr lang="es-CO" sz="2400" b="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Edad</a:t>
          </a:r>
        </a:p>
      </dgm:t>
    </dgm:pt>
    <dgm:pt modelId="{9DACF21E-2439-43D7-9511-38DAA4E0A090}" type="parTrans" cxnId="{2BE0B269-7629-4166-B006-BC9D436FEF40}">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0967E47A-C723-419C-8B61-11E956007843}" type="sibTrans" cxnId="{2BE0B269-7629-4166-B006-BC9D436FEF40}">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217AD990-9B4D-491B-A422-9DF67C2D8DB7}">
      <dgm:prSet custT="1"/>
      <dgm:spPr/>
      <dgm:t>
        <a:bodyPr/>
        <a:lstStyle/>
        <a:p>
          <a:pPr rtl="0"/>
          <a:r>
            <a:rPr lang="es-CO" sz="1800" b="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Cantidad de sangre en TAC de cráneo inicial </a:t>
          </a:r>
        </a:p>
      </dgm:t>
    </dgm:pt>
    <dgm:pt modelId="{D7D480EF-673E-446D-95BE-678CDA33E9B0}" type="parTrans" cxnId="{90075AB4-7283-467C-B1CD-46F14898FB29}">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6136968E-9A24-4456-9DCC-4E57E4314835}" type="sibTrans" cxnId="{90075AB4-7283-467C-B1CD-46F14898FB29}">
      <dgm:prSet/>
      <dgm:spPr/>
      <dgm:t>
        <a:bodyPr/>
        <a:lstStyle/>
        <a:p>
          <a:endParaRPr lang="es-ES" b="0" cap="none" spc="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dgm:t>
    </dgm:pt>
    <dgm:pt modelId="{9C28099E-4971-4C00-8D24-55CB9541342C}" type="pres">
      <dgm:prSet presAssocID="{EA87E6CD-D6AC-4F91-8998-6E5AFC9273F1}" presName="compositeShape" presStyleCnt="0">
        <dgm:presLayoutVars>
          <dgm:chMax val="7"/>
          <dgm:dir/>
          <dgm:resizeHandles val="exact"/>
        </dgm:presLayoutVars>
      </dgm:prSet>
      <dgm:spPr/>
    </dgm:pt>
    <dgm:pt modelId="{34F3823A-41AD-44AF-8C53-E533EB97B2B1}" type="pres">
      <dgm:prSet presAssocID="{4B021913-BF64-429C-BF40-AB0CC9788BDA}" presName="circ1" presStyleLbl="vennNode1" presStyleIdx="0" presStyleCnt="3"/>
      <dgm:spPr/>
    </dgm:pt>
    <dgm:pt modelId="{C7BC6176-B3D1-478C-9C97-D83995A5EEB9}" type="pres">
      <dgm:prSet presAssocID="{4B021913-BF64-429C-BF40-AB0CC9788BDA}" presName="circ1Tx" presStyleLbl="revTx" presStyleIdx="0" presStyleCnt="0">
        <dgm:presLayoutVars>
          <dgm:chMax val="0"/>
          <dgm:chPref val="0"/>
          <dgm:bulletEnabled val="1"/>
        </dgm:presLayoutVars>
      </dgm:prSet>
      <dgm:spPr/>
    </dgm:pt>
    <dgm:pt modelId="{8A5840BB-FE10-41F9-92A4-D12CC23A157A}" type="pres">
      <dgm:prSet presAssocID="{4D7B5F3E-0557-4E46-A689-695780E572EF}" presName="circ2" presStyleLbl="vennNode1" presStyleIdx="1" presStyleCnt="3"/>
      <dgm:spPr/>
    </dgm:pt>
    <dgm:pt modelId="{DEDEC7BD-D116-4C1A-8746-7A335449DF92}" type="pres">
      <dgm:prSet presAssocID="{4D7B5F3E-0557-4E46-A689-695780E572EF}" presName="circ2Tx" presStyleLbl="revTx" presStyleIdx="0" presStyleCnt="0">
        <dgm:presLayoutVars>
          <dgm:chMax val="0"/>
          <dgm:chPref val="0"/>
          <dgm:bulletEnabled val="1"/>
        </dgm:presLayoutVars>
      </dgm:prSet>
      <dgm:spPr/>
    </dgm:pt>
    <dgm:pt modelId="{BFDAD3DD-8C84-49A2-BC88-A3BEA82F69BB}" type="pres">
      <dgm:prSet presAssocID="{217AD990-9B4D-491B-A422-9DF67C2D8DB7}" presName="circ3" presStyleLbl="vennNode1" presStyleIdx="2" presStyleCnt="3"/>
      <dgm:spPr/>
    </dgm:pt>
    <dgm:pt modelId="{4B9BDD66-01B7-4546-8278-864D9DDF0997}" type="pres">
      <dgm:prSet presAssocID="{217AD990-9B4D-491B-A422-9DF67C2D8DB7}" presName="circ3Tx" presStyleLbl="revTx" presStyleIdx="0" presStyleCnt="0">
        <dgm:presLayoutVars>
          <dgm:chMax val="0"/>
          <dgm:chPref val="0"/>
          <dgm:bulletEnabled val="1"/>
        </dgm:presLayoutVars>
      </dgm:prSet>
      <dgm:spPr/>
    </dgm:pt>
  </dgm:ptLst>
  <dgm:cxnLst>
    <dgm:cxn modelId="{4A7DCB0A-7CE1-4014-A4F2-2AC98C4CC501}" type="presOf" srcId="{4B021913-BF64-429C-BF40-AB0CC9788BDA}" destId="{34F3823A-41AD-44AF-8C53-E533EB97B2B1}" srcOrd="0" destOrd="0" presId="urn:microsoft.com/office/officeart/2005/8/layout/venn1"/>
    <dgm:cxn modelId="{4EDE713A-8B37-4B48-86F9-F45FE8934FEC}" srcId="{EA87E6CD-D6AC-4F91-8998-6E5AFC9273F1}" destId="{4B021913-BF64-429C-BF40-AB0CC9788BDA}" srcOrd="0" destOrd="0" parTransId="{3C788107-E999-45F7-9366-BEEE1D11390A}" sibTransId="{97214178-CD46-442E-9548-58556245AA7F}"/>
    <dgm:cxn modelId="{2BE0B269-7629-4166-B006-BC9D436FEF40}" srcId="{EA87E6CD-D6AC-4F91-8998-6E5AFC9273F1}" destId="{4D7B5F3E-0557-4E46-A689-695780E572EF}" srcOrd="1" destOrd="0" parTransId="{9DACF21E-2439-43D7-9511-38DAA4E0A090}" sibTransId="{0967E47A-C723-419C-8B61-11E956007843}"/>
    <dgm:cxn modelId="{E5A9C754-1F59-4E81-9E3E-7E92E3CB70DB}" type="presOf" srcId="{4D7B5F3E-0557-4E46-A689-695780E572EF}" destId="{DEDEC7BD-D116-4C1A-8746-7A335449DF92}" srcOrd="1" destOrd="0" presId="urn:microsoft.com/office/officeart/2005/8/layout/venn1"/>
    <dgm:cxn modelId="{5AFAC175-061B-433B-9B6C-14E913689517}" type="presOf" srcId="{EA87E6CD-D6AC-4F91-8998-6E5AFC9273F1}" destId="{9C28099E-4971-4C00-8D24-55CB9541342C}" srcOrd="0" destOrd="0" presId="urn:microsoft.com/office/officeart/2005/8/layout/venn1"/>
    <dgm:cxn modelId="{90075AB4-7283-467C-B1CD-46F14898FB29}" srcId="{EA87E6CD-D6AC-4F91-8998-6E5AFC9273F1}" destId="{217AD990-9B4D-491B-A422-9DF67C2D8DB7}" srcOrd="2" destOrd="0" parTransId="{D7D480EF-673E-446D-95BE-678CDA33E9B0}" sibTransId="{6136968E-9A24-4456-9DCC-4E57E4314835}"/>
    <dgm:cxn modelId="{CC70D1C2-B4B8-4288-B8EC-895975E6793F}" type="presOf" srcId="{217AD990-9B4D-491B-A422-9DF67C2D8DB7}" destId="{4B9BDD66-01B7-4546-8278-864D9DDF0997}" srcOrd="1" destOrd="0" presId="urn:microsoft.com/office/officeart/2005/8/layout/venn1"/>
    <dgm:cxn modelId="{721DD4D5-DE3A-4147-B608-ED6BE3493900}" type="presOf" srcId="{4D7B5F3E-0557-4E46-A689-695780E572EF}" destId="{8A5840BB-FE10-41F9-92A4-D12CC23A157A}" srcOrd="0" destOrd="0" presId="urn:microsoft.com/office/officeart/2005/8/layout/venn1"/>
    <dgm:cxn modelId="{81C6C3DC-0EF3-4852-943E-4377B9300013}" type="presOf" srcId="{217AD990-9B4D-491B-A422-9DF67C2D8DB7}" destId="{BFDAD3DD-8C84-49A2-BC88-A3BEA82F69BB}" srcOrd="0" destOrd="0" presId="urn:microsoft.com/office/officeart/2005/8/layout/venn1"/>
    <dgm:cxn modelId="{5EE757E8-326F-4123-B3A2-BC50F995480D}" type="presOf" srcId="{4B021913-BF64-429C-BF40-AB0CC9788BDA}" destId="{C7BC6176-B3D1-478C-9C97-D83995A5EEB9}" srcOrd="1" destOrd="0" presId="urn:microsoft.com/office/officeart/2005/8/layout/venn1"/>
    <dgm:cxn modelId="{1D7D10BF-E030-473E-9408-5F9BBE1C5F68}" type="presParOf" srcId="{9C28099E-4971-4C00-8D24-55CB9541342C}" destId="{34F3823A-41AD-44AF-8C53-E533EB97B2B1}" srcOrd="0" destOrd="0" presId="urn:microsoft.com/office/officeart/2005/8/layout/venn1"/>
    <dgm:cxn modelId="{63B22ED6-6D71-44E9-A70D-463B6C636683}" type="presParOf" srcId="{9C28099E-4971-4C00-8D24-55CB9541342C}" destId="{C7BC6176-B3D1-478C-9C97-D83995A5EEB9}" srcOrd="1" destOrd="0" presId="urn:microsoft.com/office/officeart/2005/8/layout/venn1"/>
    <dgm:cxn modelId="{FD42867B-85D1-4B3C-B3FB-1AB44D3F4B5D}" type="presParOf" srcId="{9C28099E-4971-4C00-8D24-55CB9541342C}" destId="{8A5840BB-FE10-41F9-92A4-D12CC23A157A}" srcOrd="2" destOrd="0" presId="urn:microsoft.com/office/officeart/2005/8/layout/venn1"/>
    <dgm:cxn modelId="{F8857227-D589-4785-ACD4-E50A74230167}" type="presParOf" srcId="{9C28099E-4971-4C00-8D24-55CB9541342C}" destId="{DEDEC7BD-D116-4C1A-8746-7A335449DF92}" srcOrd="3" destOrd="0" presId="urn:microsoft.com/office/officeart/2005/8/layout/venn1"/>
    <dgm:cxn modelId="{42034066-4611-4404-AA91-7BA8A5C1C1B2}" type="presParOf" srcId="{9C28099E-4971-4C00-8D24-55CB9541342C}" destId="{BFDAD3DD-8C84-49A2-BC88-A3BEA82F69BB}" srcOrd="4" destOrd="0" presId="urn:microsoft.com/office/officeart/2005/8/layout/venn1"/>
    <dgm:cxn modelId="{98AFA18E-88CA-417C-AE44-EED3489ED3D2}" type="presParOf" srcId="{9C28099E-4971-4C00-8D24-55CB9541342C}" destId="{4B9BDD66-01B7-4546-8278-864D9DDF099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DAE40-1E0A-49F4-9650-A2AD1E22F338}" type="doc">
      <dgm:prSet loTypeId="urn:microsoft.com/office/officeart/2005/8/layout/matrix3" loCatId="matrix" qsTypeId="urn:microsoft.com/office/officeart/2005/8/quickstyle/3d3" qsCatId="3D" csTypeId="urn:microsoft.com/office/officeart/2005/8/colors/accent0_3" csCatId="mainScheme" phldr="1"/>
      <dgm:spPr/>
      <dgm:t>
        <a:bodyPr/>
        <a:lstStyle/>
        <a:p>
          <a:endParaRPr lang="es-ES"/>
        </a:p>
      </dgm:t>
    </dgm:pt>
    <dgm:pt modelId="{21AFE242-EFBC-4F2A-A776-904C44551823}">
      <dgm:prSet/>
      <dgm:spPr/>
      <dgm:t>
        <a:bodyPr/>
        <a:lstStyle/>
        <a:p>
          <a:pPr rtl="0"/>
          <a:r>
            <a:rPr lang="es-CO" dirty="0">
              <a:latin typeface="Montserrat" panose="00000500000000000000" pitchFamily="50" charset="0"/>
            </a:rPr>
            <a:t>Historia clínica</a:t>
          </a:r>
        </a:p>
      </dgm:t>
    </dgm:pt>
    <dgm:pt modelId="{D3861A5E-4548-4AAE-B236-25B5FA843C72}" type="parTrans" cxnId="{15F75B7E-16A9-4BF5-9552-E71253FD3165}">
      <dgm:prSet/>
      <dgm:spPr/>
      <dgm:t>
        <a:bodyPr/>
        <a:lstStyle/>
        <a:p>
          <a:endParaRPr lang="es-ES">
            <a:latin typeface="Montserrat" panose="00000500000000000000" pitchFamily="50" charset="0"/>
          </a:endParaRPr>
        </a:p>
      </dgm:t>
    </dgm:pt>
    <dgm:pt modelId="{FE328DE5-41AD-443E-B302-00E668966D6D}" type="sibTrans" cxnId="{15F75B7E-16A9-4BF5-9552-E71253FD3165}">
      <dgm:prSet/>
      <dgm:spPr/>
      <dgm:t>
        <a:bodyPr/>
        <a:lstStyle/>
        <a:p>
          <a:endParaRPr lang="es-ES">
            <a:latin typeface="Montserrat" panose="00000500000000000000" pitchFamily="50" charset="0"/>
          </a:endParaRPr>
        </a:p>
      </dgm:t>
    </dgm:pt>
    <dgm:pt modelId="{1D9D3BFD-3F2F-4493-A7D1-A6F92C290FB4}">
      <dgm:prSet/>
      <dgm:spPr/>
      <dgm:t>
        <a:bodyPr/>
        <a:lstStyle/>
        <a:p>
          <a:pPr rtl="0"/>
          <a:r>
            <a:rPr lang="es-CO" dirty="0">
              <a:latin typeface="Montserrat" panose="00000500000000000000" pitchFamily="50" charset="0"/>
            </a:rPr>
            <a:t>Manifestaciones clínicas</a:t>
          </a:r>
        </a:p>
      </dgm:t>
    </dgm:pt>
    <dgm:pt modelId="{0588FC1F-04AE-47B0-855D-FD5F8E9EB27A}" type="parTrans" cxnId="{75DA9BAE-B287-4B85-8869-F653DE817BC2}">
      <dgm:prSet/>
      <dgm:spPr/>
      <dgm:t>
        <a:bodyPr/>
        <a:lstStyle/>
        <a:p>
          <a:endParaRPr lang="es-ES">
            <a:latin typeface="Montserrat" panose="00000500000000000000" pitchFamily="50" charset="0"/>
          </a:endParaRPr>
        </a:p>
      </dgm:t>
    </dgm:pt>
    <dgm:pt modelId="{B522D40A-7948-4E85-8BA3-1E4266F579AD}" type="sibTrans" cxnId="{75DA9BAE-B287-4B85-8869-F653DE817BC2}">
      <dgm:prSet/>
      <dgm:spPr/>
      <dgm:t>
        <a:bodyPr/>
        <a:lstStyle/>
        <a:p>
          <a:endParaRPr lang="es-ES">
            <a:latin typeface="Montserrat" panose="00000500000000000000" pitchFamily="50" charset="0"/>
          </a:endParaRPr>
        </a:p>
      </dgm:t>
    </dgm:pt>
    <dgm:pt modelId="{FF4258CD-EFB8-4904-B5DD-46FE7514BFD5}">
      <dgm:prSet/>
      <dgm:spPr/>
      <dgm:t>
        <a:bodyPr/>
        <a:lstStyle/>
        <a:p>
          <a:pPr rtl="0"/>
          <a:r>
            <a:rPr lang="es-CO">
              <a:latin typeface="Montserrat" panose="00000500000000000000" pitchFamily="50" charset="0"/>
            </a:rPr>
            <a:t>Neuroimagen</a:t>
          </a:r>
        </a:p>
      </dgm:t>
    </dgm:pt>
    <dgm:pt modelId="{B8DBCA5E-C923-4364-9F87-8A4E6F9A157A}" type="parTrans" cxnId="{01AD68C0-13E2-4977-9A1D-C129FBB78122}">
      <dgm:prSet/>
      <dgm:spPr/>
      <dgm:t>
        <a:bodyPr/>
        <a:lstStyle/>
        <a:p>
          <a:endParaRPr lang="es-ES">
            <a:latin typeface="Montserrat" panose="00000500000000000000" pitchFamily="50" charset="0"/>
          </a:endParaRPr>
        </a:p>
      </dgm:t>
    </dgm:pt>
    <dgm:pt modelId="{A0BB967C-5BE4-44C2-B68A-7FA9CCEE6C2D}" type="sibTrans" cxnId="{01AD68C0-13E2-4977-9A1D-C129FBB78122}">
      <dgm:prSet/>
      <dgm:spPr/>
      <dgm:t>
        <a:bodyPr/>
        <a:lstStyle/>
        <a:p>
          <a:endParaRPr lang="es-ES">
            <a:latin typeface="Montserrat" panose="00000500000000000000" pitchFamily="50" charset="0"/>
          </a:endParaRPr>
        </a:p>
      </dgm:t>
    </dgm:pt>
    <dgm:pt modelId="{7DAD0899-A353-4356-A67A-6AFAD7DE64D3}">
      <dgm:prSet/>
      <dgm:spPr/>
      <dgm:t>
        <a:bodyPr/>
        <a:lstStyle/>
        <a:p>
          <a:pPr rtl="0"/>
          <a:r>
            <a:rPr lang="es-CO">
              <a:latin typeface="Montserrat" panose="00000500000000000000" pitchFamily="50" charset="0"/>
            </a:rPr>
            <a:t>Punción Lumbar*</a:t>
          </a:r>
        </a:p>
      </dgm:t>
    </dgm:pt>
    <dgm:pt modelId="{A9038764-607D-4446-BCA3-FCC83B69B652}" type="parTrans" cxnId="{A46441DD-51E8-4F10-A20C-8FFDD514EEE0}">
      <dgm:prSet/>
      <dgm:spPr/>
      <dgm:t>
        <a:bodyPr/>
        <a:lstStyle/>
        <a:p>
          <a:endParaRPr lang="es-ES">
            <a:latin typeface="Montserrat" panose="00000500000000000000" pitchFamily="50" charset="0"/>
          </a:endParaRPr>
        </a:p>
      </dgm:t>
    </dgm:pt>
    <dgm:pt modelId="{D61E96F5-48FC-4A62-B227-0E52E707DAD1}" type="sibTrans" cxnId="{A46441DD-51E8-4F10-A20C-8FFDD514EEE0}">
      <dgm:prSet/>
      <dgm:spPr/>
      <dgm:t>
        <a:bodyPr/>
        <a:lstStyle/>
        <a:p>
          <a:endParaRPr lang="es-ES">
            <a:latin typeface="Montserrat" panose="00000500000000000000" pitchFamily="50" charset="0"/>
          </a:endParaRPr>
        </a:p>
      </dgm:t>
    </dgm:pt>
    <dgm:pt modelId="{A83C7C82-8B2A-49FA-AA9D-B49039814F5F}" type="pres">
      <dgm:prSet presAssocID="{1D3DAE40-1E0A-49F4-9650-A2AD1E22F338}" presName="matrix" presStyleCnt="0">
        <dgm:presLayoutVars>
          <dgm:chMax val="1"/>
          <dgm:dir/>
          <dgm:resizeHandles val="exact"/>
        </dgm:presLayoutVars>
      </dgm:prSet>
      <dgm:spPr/>
    </dgm:pt>
    <dgm:pt modelId="{10A502D1-F1A2-4A03-8757-DFF54A8D8941}" type="pres">
      <dgm:prSet presAssocID="{1D3DAE40-1E0A-49F4-9650-A2AD1E22F338}" presName="diamond" presStyleLbl="bgShp" presStyleIdx="0" presStyleCnt="1"/>
      <dgm:spPr/>
    </dgm:pt>
    <dgm:pt modelId="{CFA02AF0-720C-4587-9B3E-615D50CD0CDD}" type="pres">
      <dgm:prSet presAssocID="{1D3DAE40-1E0A-49F4-9650-A2AD1E22F338}" presName="quad1" presStyleLbl="node1" presStyleIdx="0" presStyleCnt="4">
        <dgm:presLayoutVars>
          <dgm:chMax val="0"/>
          <dgm:chPref val="0"/>
          <dgm:bulletEnabled val="1"/>
        </dgm:presLayoutVars>
      </dgm:prSet>
      <dgm:spPr/>
    </dgm:pt>
    <dgm:pt modelId="{97FD0E7F-3406-4773-B6B5-82D2545565C8}" type="pres">
      <dgm:prSet presAssocID="{1D3DAE40-1E0A-49F4-9650-A2AD1E22F338}" presName="quad2" presStyleLbl="node1" presStyleIdx="1" presStyleCnt="4">
        <dgm:presLayoutVars>
          <dgm:chMax val="0"/>
          <dgm:chPref val="0"/>
          <dgm:bulletEnabled val="1"/>
        </dgm:presLayoutVars>
      </dgm:prSet>
      <dgm:spPr/>
    </dgm:pt>
    <dgm:pt modelId="{3411714C-F1B5-4468-93D8-B815593DDE8D}" type="pres">
      <dgm:prSet presAssocID="{1D3DAE40-1E0A-49F4-9650-A2AD1E22F338}" presName="quad3" presStyleLbl="node1" presStyleIdx="2" presStyleCnt="4">
        <dgm:presLayoutVars>
          <dgm:chMax val="0"/>
          <dgm:chPref val="0"/>
          <dgm:bulletEnabled val="1"/>
        </dgm:presLayoutVars>
      </dgm:prSet>
      <dgm:spPr/>
    </dgm:pt>
    <dgm:pt modelId="{77B15A4C-EEE6-43F9-9444-8DE54197BFAB}" type="pres">
      <dgm:prSet presAssocID="{1D3DAE40-1E0A-49F4-9650-A2AD1E22F338}" presName="quad4" presStyleLbl="node1" presStyleIdx="3" presStyleCnt="4">
        <dgm:presLayoutVars>
          <dgm:chMax val="0"/>
          <dgm:chPref val="0"/>
          <dgm:bulletEnabled val="1"/>
        </dgm:presLayoutVars>
      </dgm:prSet>
      <dgm:spPr/>
    </dgm:pt>
  </dgm:ptLst>
  <dgm:cxnLst>
    <dgm:cxn modelId="{1D299A0E-C927-4300-9938-708368675AFF}" type="presOf" srcId="{21AFE242-EFBC-4F2A-A776-904C44551823}" destId="{CFA02AF0-720C-4587-9B3E-615D50CD0CDD}" srcOrd="0" destOrd="0" presId="urn:microsoft.com/office/officeart/2005/8/layout/matrix3"/>
    <dgm:cxn modelId="{6F54B316-16A2-4748-BBB9-7B95EDA62DF8}" type="presOf" srcId="{7DAD0899-A353-4356-A67A-6AFAD7DE64D3}" destId="{77B15A4C-EEE6-43F9-9444-8DE54197BFAB}" srcOrd="0" destOrd="0" presId="urn:microsoft.com/office/officeart/2005/8/layout/matrix3"/>
    <dgm:cxn modelId="{F784CE60-A84A-417B-8696-9B2D1877BF23}" type="presOf" srcId="{FF4258CD-EFB8-4904-B5DD-46FE7514BFD5}" destId="{3411714C-F1B5-4468-93D8-B815593DDE8D}" srcOrd="0" destOrd="0" presId="urn:microsoft.com/office/officeart/2005/8/layout/matrix3"/>
    <dgm:cxn modelId="{15F75B7E-16A9-4BF5-9552-E71253FD3165}" srcId="{1D3DAE40-1E0A-49F4-9650-A2AD1E22F338}" destId="{21AFE242-EFBC-4F2A-A776-904C44551823}" srcOrd="0" destOrd="0" parTransId="{D3861A5E-4548-4AAE-B236-25B5FA843C72}" sibTransId="{FE328DE5-41AD-443E-B302-00E668966D6D}"/>
    <dgm:cxn modelId="{E0BB729B-3E0D-4F1B-8DE3-AC00DAC523CD}" type="presOf" srcId="{1D3DAE40-1E0A-49F4-9650-A2AD1E22F338}" destId="{A83C7C82-8B2A-49FA-AA9D-B49039814F5F}" srcOrd="0" destOrd="0" presId="urn:microsoft.com/office/officeart/2005/8/layout/matrix3"/>
    <dgm:cxn modelId="{75DA9BAE-B287-4B85-8869-F653DE817BC2}" srcId="{1D3DAE40-1E0A-49F4-9650-A2AD1E22F338}" destId="{1D9D3BFD-3F2F-4493-A7D1-A6F92C290FB4}" srcOrd="1" destOrd="0" parTransId="{0588FC1F-04AE-47B0-855D-FD5F8E9EB27A}" sibTransId="{B522D40A-7948-4E85-8BA3-1E4266F579AD}"/>
    <dgm:cxn modelId="{01AD68C0-13E2-4977-9A1D-C129FBB78122}" srcId="{1D3DAE40-1E0A-49F4-9650-A2AD1E22F338}" destId="{FF4258CD-EFB8-4904-B5DD-46FE7514BFD5}" srcOrd="2" destOrd="0" parTransId="{B8DBCA5E-C923-4364-9F87-8A4E6F9A157A}" sibTransId="{A0BB967C-5BE4-44C2-B68A-7FA9CCEE6C2D}"/>
    <dgm:cxn modelId="{A46441DD-51E8-4F10-A20C-8FFDD514EEE0}" srcId="{1D3DAE40-1E0A-49F4-9650-A2AD1E22F338}" destId="{7DAD0899-A353-4356-A67A-6AFAD7DE64D3}" srcOrd="3" destOrd="0" parTransId="{A9038764-607D-4446-BCA3-FCC83B69B652}" sibTransId="{D61E96F5-48FC-4A62-B227-0E52E707DAD1}"/>
    <dgm:cxn modelId="{EA08ECEC-1F06-446F-93C5-83B64C0EAE6F}" type="presOf" srcId="{1D9D3BFD-3F2F-4493-A7D1-A6F92C290FB4}" destId="{97FD0E7F-3406-4773-B6B5-82D2545565C8}" srcOrd="0" destOrd="0" presId="urn:microsoft.com/office/officeart/2005/8/layout/matrix3"/>
    <dgm:cxn modelId="{3EF38166-FBEC-4192-AAE1-A9588004863F}" type="presParOf" srcId="{A83C7C82-8B2A-49FA-AA9D-B49039814F5F}" destId="{10A502D1-F1A2-4A03-8757-DFF54A8D8941}" srcOrd="0" destOrd="0" presId="urn:microsoft.com/office/officeart/2005/8/layout/matrix3"/>
    <dgm:cxn modelId="{092F7E47-7A22-494E-BA5E-D07242DB6039}" type="presParOf" srcId="{A83C7C82-8B2A-49FA-AA9D-B49039814F5F}" destId="{CFA02AF0-720C-4587-9B3E-615D50CD0CDD}" srcOrd="1" destOrd="0" presId="urn:microsoft.com/office/officeart/2005/8/layout/matrix3"/>
    <dgm:cxn modelId="{979DB758-9164-441E-A20E-DCFEE29DE5DA}" type="presParOf" srcId="{A83C7C82-8B2A-49FA-AA9D-B49039814F5F}" destId="{97FD0E7F-3406-4773-B6B5-82D2545565C8}" srcOrd="2" destOrd="0" presId="urn:microsoft.com/office/officeart/2005/8/layout/matrix3"/>
    <dgm:cxn modelId="{A6D541E0-BC86-42E4-BB95-B58E4AC4D457}" type="presParOf" srcId="{A83C7C82-8B2A-49FA-AA9D-B49039814F5F}" destId="{3411714C-F1B5-4468-93D8-B815593DDE8D}" srcOrd="3" destOrd="0" presId="urn:microsoft.com/office/officeart/2005/8/layout/matrix3"/>
    <dgm:cxn modelId="{D4F34D1C-BF89-4B6D-A806-5E9AA55F57A9}" type="presParOf" srcId="{A83C7C82-8B2A-49FA-AA9D-B49039814F5F}" destId="{77B15A4C-EEE6-43F9-9444-8DE54197BFA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FC3BE-7349-4739-9C11-2D538B73335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877E50A3-8E47-4800-AAD4-B510A1A563F7}">
      <dgm:prSet custT="1"/>
      <dgm:spPr/>
      <dgm:t>
        <a:bodyPr/>
        <a:lstStyle/>
        <a:p>
          <a:pPr rtl="0"/>
          <a:r>
            <a:rPr lang="es-CO" sz="1600" dirty="0"/>
            <a:t>Prevención del re-sangrado</a:t>
          </a:r>
        </a:p>
      </dgm:t>
    </dgm:pt>
    <dgm:pt modelId="{F69C67BF-1D36-4F3E-9AB4-3C10008BBEE9}" type="parTrans" cxnId="{B3983814-5A21-4255-81D3-63127E9F267A}">
      <dgm:prSet/>
      <dgm:spPr/>
      <dgm:t>
        <a:bodyPr/>
        <a:lstStyle/>
        <a:p>
          <a:endParaRPr lang="es-ES"/>
        </a:p>
      </dgm:t>
    </dgm:pt>
    <dgm:pt modelId="{EEF581B8-67E4-4F9B-ADC0-7325CB864751}" type="sibTrans" cxnId="{B3983814-5A21-4255-81D3-63127E9F267A}">
      <dgm:prSet/>
      <dgm:spPr/>
      <dgm:t>
        <a:bodyPr/>
        <a:lstStyle/>
        <a:p>
          <a:endParaRPr lang="es-ES"/>
        </a:p>
      </dgm:t>
    </dgm:pt>
    <dgm:pt modelId="{29AB3BFF-61D2-4C61-8957-B7994F704C95}">
      <dgm:prSet custT="1"/>
      <dgm:spPr/>
      <dgm:t>
        <a:bodyPr/>
        <a:lstStyle/>
        <a:p>
          <a:pPr rtl="0"/>
          <a:r>
            <a:rPr lang="es-CO" sz="1400" dirty="0"/>
            <a:t>Prevención del </a:t>
          </a:r>
          <a:r>
            <a:rPr lang="es-CO" sz="1400" dirty="0" err="1"/>
            <a:t>vasoespasmo</a:t>
          </a:r>
          <a:endParaRPr lang="es-CO" sz="1400" dirty="0"/>
        </a:p>
      </dgm:t>
    </dgm:pt>
    <dgm:pt modelId="{886E14B0-740F-4A9E-8896-71B3C1100C32}" type="parTrans" cxnId="{B940F78F-0CC9-4CEE-9496-5380A9C5F32C}">
      <dgm:prSet/>
      <dgm:spPr/>
      <dgm:t>
        <a:bodyPr/>
        <a:lstStyle/>
        <a:p>
          <a:endParaRPr lang="es-ES"/>
        </a:p>
      </dgm:t>
    </dgm:pt>
    <dgm:pt modelId="{4F080901-27A0-45B2-8806-710B6F2CAD90}" type="sibTrans" cxnId="{B940F78F-0CC9-4CEE-9496-5380A9C5F32C}">
      <dgm:prSet/>
      <dgm:spPr/>
      <dgm:t>
        <a:bodyPr/>
        <a:lstStyle/>
        <a:p>
          <a:endParaRPr lang="es-ES"/>
        </a:p>
      </dgm:t>
    </dgm:pt>
    <dgm:pt modelId="{8979B0F5-57F5-4959-83D0-F54C31A22186}">
      <dgm:prSet custT="1"/>
      <dgm:spPr/>
      <dgm:t>
        <a:bodyPr/>
        <a:lstStyle/>
        <a:p>
          <a:pPr rtl="0"/>
          <a:r>
            <a:rPr lang="es-CO" sz="1400" dirty="0"/>
            <a:t>Tratamiento de las complicaciones</a:t>
          </a:r>
        </a:p>
      </dgm:t>
    </dgm:pt>
    <dgm:pt modelId="{A23164C0-28CC-4831-98CA-1D510DB1CEFC}" type="parTrans" cxnId="{C930694D-8E74-40A7-A8B6-A55FE7C75950}">
      <dgm:prSet/>
      <dgm:spPr/>
      <dgm:t>
        <a:bodyPr/>
        <a:lstStyle/>
        <a:p>
          <a:endParaRPr lang="es-ES"/>
        </a:p>
      </dgm:t>
    </dgm:pt>
    <dgm:pt modelId="{B3FC94B4-EDC2-40CB-94B1-38832EE06D06}" type="sibTrans" cxnId="{C930694D-8E74-40A7-A8B6-A55FE7C75950}">
      <dgm:prSet/>
      <dgm:spPr/>
      <dgm:t>
        <a:bodyPr/>
        <a:lstStyle/>
        <a:p>
          <a:endParaRPr lang="es-ES"/>
        </a:p>
      </dgm:t>
    </dgm:pt>
    <dgm:pt modelId="{51ADF839-4079-4B79-9D3B-203C563CC5C7}" type="pres">
      <dgm:prSet presAssocID="{572FC3BE-7349-4739-9C11-2D538B733355}" presName="compositeShape" presStyleCnt="0">
        <dgm:presLayoutVars>
          <dgm:chMax val="7"/>
          <dgm:dir/>
          <dgm:resizeHandles val="exact"/>
        </dgm:presLayoutVars>
      </dgm:prSet>
      <dgm:spPr/>
    </dgm:pt>
    <dgm:pt modelId="{FF9EC84E-7B92-4CB2-8BE7-FE7FA84CE844}" type="pres">
      <dgm:prSet presAssocID="{877E50A3-8E47-4800-AAD4-B510A1A563F7}" presName="circ1" presStyleLbl="vennNode1" presStyleIdx="0" presStyleCnt="3"/>
      <dgm:spPr/>
    </dgm:pt>
    <dgm:pt modelId="{7112A1DF-517A-4C6D-81BF-30550BCD995D}" type="pres">
      <dgm:prSet presAssocID="{877E50A3-8E47-4800-AAD4-B510A1A563F7}" presName="circ1Tx" presStyleLbl="revTx" presStyleIdx="0" presStyleCnt="0">
        <dgm:presLayoutVars>
          <dgm:chMax val="0"/>
          <dgm:chPref val="0"/>
          <dgm:bulletEnabled val="1"/>
        </dgm:presLayoutVars>
      </dgm:prSet>
      <dgm:spPr/>
    </dgm:pt>
    <dgm:pt modelId="{639AEBA4-942B-494C-B6A7-4A0AF4EA92AF}" type="pres">
      <dgm:prSet presAssocID="{29AB3BFF-61D2-4C61-8957-B7994F704C95}" presName="circ2" presStyleLbl="vennNode1" presStyleIdx="1" presStyleCnt="3"/>
      <dgm:spPr/>
    </dgm:pt>
    <dgm:pt modelId="{EBECFB07-C3B0-4F49-8639-8DDCD86B7A4A}" type="pres">
      <dgm:prSet presAssocID="{29AB3BFF-61D2-4C61-8957-B7994F704C95}" presName="circ2Tx" presStyleLbl="revTx" presStyleIdx="0" presStyleCnt="0">
        <dgm:presLayoutVars>
          <dgm:chMax val="0"/>
          <dgm:chPref val="0"/>
          <dgm:bulletEnabled val="1"/>
        </dgm:presLayoutVars>
      </dgm:prSet>
      <dgm:spPr/>
    </dgm:pt>
    <dgm:pt modelId="{2A2B80B9-2184-4092-883D-6DD63C6A32EC}" type="pres">
      <dgm:prSet presAssocID="{8979B0F5-57F5-4959-83D0-F54C31A22186}" presName="circ3" presStyleLbl="vennNode1" presStyleIdx="2" presStyleCnt="3"/>
      <dgm:spPr/>
    </dgm:pt>
    <dgm:pt modelId="{8C35E479-6D9C-4FDD-864D-2E78CAB1F166}" type="pres">
      <dgm:prSet presAssocID="{8979B0F5-57F5-4959-83D0-F54C31A22186}" presName="circ3Tx" presStyleLbl="revTx" presStyleIdx="0" presStyleCnt="0">
        <dgm:presLayoutVars>
          <dgm:chMax val="0"/>
          <dgm:chPref val="0"/>
          <dgm:bulletEnabled val="1"/>
        </dgm:presLayoutVars>
      </dgm:prSet>
      <dgm:spPr/>
    </dgm:pt>
  </dgm:ptLst>
  <dgm:cxnLst>
    <dgm:cxn modelId="{B3983814-5A21-4255-81D3-63127E9F267A}" srcId="{572FC3BE-7349-4739-9C11-2D538B733355}" destId="{877E50A3-8E47-4800-AAD4-B510A1A563F7}" srcOrd="0" destOrd="0" parTransId="{F69C67BF-1D36-4F3E-9AB4-3C10008BBEE9}" sibTransId="{EEF581B8-67E4-4F9B-ADC0-7325CB864751}"/>
    <dgm:cxn modelId="{A263371A-DBEA-4156-ACFF-73994CDD630D}" type="presOf" srcId="{8979B0F5-57F5-4959-83D0-F54C31A22186}" destId="{2A2B80B9-2184-4092-883D-6DD63C6A32EC}" srcOrd="0" destOrd="0" presId="urn:microsoft.com/office/officeart/2005/8/layout/venn1"/>
    <dgm:cxn modelId="{740B5927-28E8-42BA-8C37-0C877BC63DB1}" type="presOf" srcId="{877E50A3-8E47-4800-AAD4-B510A1A563F7}" destId="{FF9EC84E-7B92-4CB2-8BE7-FE7FA84CE844}" srcOrd="0" destOrd="0" presId="urn:microsoft.com/office/officeart/2005/8/layout/venn1"/>
    <dgm:cxn modelId="{834AB92B-E6D1-4640-A95C-17E95E989137}" type="presOf" srcId="{29AB3BFF-61D2-4C61-8957-B7994F704C95}" destId="{639AEBA4-942B-494C-B6A7-4A0AF4EA92AF}" srcOrd="0" destOrd="0" presId="urn:microsoft.com/office/officeart/2005/8/layout/venn1"/>
    <dgm:cxn modelId="{2575783D-C777-4F16-9602-73CE9BCEB85D}" type="presOf" srcId="{8979B0F5-57F5-4959-83D0-F54C31A22186}" destId="{8C35E479-6D9C-4FDD-864D-2E78CAB1F166}" srcOrd="1" destOrd="0" presId="urn:microsoft.com/office/officeart/2005/8/layout/venn1"/>
    <dgm:cxn modelId="{4FE07147-82E2-48A5-828E-A2E4C958AC7B}" type="presOf" srcId="{877E50A3-8E47-4800-AAD4-B510A1A563F7}" destId="{7112A1DF-517A-4C6D-81BF-30550BCD995D}" srcOrd="1" destOrd="0" presId="urn:microsoft.com/office/officeart/2005/8/layout/venn1"/>
    <dgm:cxn modelId="{C930694D-8E74-40A7-A8B6-A55FE7C75950}" srcId="{572FC3BE-7349-4739-9C11-2D538B733355}" destId="{8979B0F5-57F5-4959-83D0-F54C31A22186}" srcOrd="2" destOrd="0" parTransId="{A23164C0-28CC-4831-98CA-1D510DB1CEFC}" sibTransId="{B3FC94B4-EDC2-40CB-94B1-38832EE06D06}"/>
    <dgm:cxn modelId="{B940F78F-0CC9-4CEE-9496-5380A9C5F32C}" srcId="{572FC3BE-7349-4739-9C11-2D538B733355}" destId="{29AB3BFF-61D2-4C61-8957-B7994F704C95}" srcOrd="1" destOrd="0" parTransId="{886E14B0-740F-4A9E-8896-71B3C1100C32}" sibTransId="{4F080901-27A0-45B2-8806-710B6F2CAD90}"/>
    <dgm:cxn modelId="{98E024B1-E2A4-425C-A8A5-18BD5EE8C912}" type="presOf" srcId="{572FC3BE-7349-4739-9C11-2D538B733355}" destId="{51ADF839-4079-4B79-9D3B-203C563CC5C7}" srcOrd="0" destOrd="0" presId="urn:microsoft.com/office/officeart/2005/8/layout/venn1"/>
    <dgm:cxn modelId="{5C23F1D0-0651-4B74-80B1-371BF660B438}" type="presOf" srcId="{29AB3BFF-61D2-4C61-8957-B7994F704C95}" destId="{EBECFB07-C3B0-4F49-8639-8DDCD86B7A4A}" srcOrd="1" destOrd="0" presId="urn:microsoft.com/office/officeart/2005/8/layout/venn1"/>
    <dgm:cxn modelId="{30BC9912-020D-4260-9593-96039C1A9C14}" type="presParOf" srcId="{51ADF839-4079-4B79-9D3B-203C563CC5C7}" destId="{FF9EC84E-7B92-4CB2-8BE7-FE7FA84CE844}" srcOrd="0" destOrd="0" presId="urn:microsoft.com/office/officeart/2005/8/layout/venn1"/>
    <dgm:cxn modelId="{0A7B98A3-254D-4921-BAD3-65E9DDAB34FD}" type="presParOf" srcId="{51ADF839-4079-4B79-9D3B-203C563CC5C7}" destId="{7112A1DF-517A-4C6D-81BF-30550BCD995D}" srcOrd="1" destOrd="0" presId="urn:microsoft.com/office/officeart/2005/8/layout/venn1"/>
    <dgm:cxn modelId="{921584EA-9FD0-40A5-9F8C-5CF7CC272030}" type="presParOf" srcId="{51ADF839-4079-4B79-9D3B-203C563CC5C7}" destId="{639AEBA4-942B-494C-B6A7-4A0AF4EA92AF}" srcOrd="2" destOrd="0" presId="urn:microsoft.com/office/officeart/2005/8/layout/venn1"/>
    <dgm:cxn modelId="{AB1C6AD2-A022-441B-8BE3-6162A703E969}" type="presParOf" srcId="{51ADF839-4079-4B79-9D3B-203C563CC5C7}" destId="{EBECFB07-C3B0-4F49-8639-8DDCD86B7A4A}" srcOrd="3" destOrd="0" presId="urn:microsoft.com/office/officeart/2005/8/layout/venn1"/>
    <dgm:cxn modelId="{5B75B453-0CF5-4A16-845E-5A03BFDF35BC}" type="presParOf" srcId="{51ADF839-4079-4B79-9D3B-203C563CC5C7}" destId="{2A2B80B9-2184-4092-883D-6DD63C6A32EC}" srcOrd="4" destOrd="0" presId="urn:microsoft.com/office/officeart/2005/8/layout/venn1"/>
    <dgm:cxn modelId="{F6B37961-EFC8-413E-905B-6CC73665C527}" type="presParOf" srcId="{51ADF839-4079-4B79-9D3B-203C563CC5C7}" destId="{8C35E479-6D9C-4FDD-864D-2E78CAB1F16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39909D-BBB9-4F35-8183-D6D06B23AFE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43B83998-6B8A-4606-ADE6-4D9085318808}">
      <dgm:prSet/>
      <dgm:spPr/>
      <dgm:t>
        <a:bodyPr/>
        <a:lstStyle/>
        <a:p>
          <a:pPr rtl="0"/>
          <a:r>
            <a:rPr lang="es-CO" dirty="0"/>
            <a:t>Evaluación de la función neurológica</a:t>
          </a:r>
        </a:p>
      </dgm:t>
    </dgm:pt>
    <dgm:pt modelId="{A32ABF60-D3F6-4FB5-9CFA-1948A88CBA29}" type="parTrans" cxnId="{D3879CB0-EC9C-414E-9758-B611064A5C36}">
      <dgm:prSet/>
      <dgm:spPr/>
      <dgm:t>
        <a:bodyPr/>
        <a:lstStyle/>
        <a:p>
          <a:endParaRPr lang="es-ES"/>
        </a:p>
      </dgm:t>
    </dgm:pt>
    <dgm:pt modelId="{65B9AEC3-2485-4D28-87EC-D2EDAED7365C}" type="sibTrans" cxnId="{D3879CB0-EC9C-414E-9758-B611064A5C36}">
      <dgm:prSet/>
      <dgm:spPr/>
      <dgm:t>
        <a:bodyPr/>
        <a:lstStyle/>
        <a:p>
          <a:endParaRPr lang="es-ES"/>
        </a:p>
      </dgm:t>
    </dgm:pt>
    <dgm:pt modelId="{9937291F-4634-4FBD-BF11-3C7BACCA3E69}">
      <dgm:prSet/>
      <dgm:spPr/>
      <dgm:t>
        <a:bodyPr/>
        <a:lstStyle/>
        <a:p>
          <a:pPr rtl="0"/>
          <a:r>
            <a:rPr lang="es-ES" dirty="0"/>
            <a:t>Escalas médicas </a:t>
          </a:r>
          <a:endParaRPr lang="es-CO" dirty="0"/>
        </a:p>
      </dgm:t>
    </dgm:pt>
    <dgm:pt modelId="{EE8AE34C-D8D7-49F4-A69C-5E47565C2C84}" type="parTrans" cxnId="{572843BD-0CA8-441D-B15F-8219CDF1D0F5}">
      <dgm:prSet/>
      <dgm:spPr/>
      <dgm:t>
        <a:bodyPr/>
        <a:lstStyle/>
        <a:p>
          <a:endParaRPr lang="es-ES"/>
        </a:p>
      </dgm:t>
    </dgm:pt>
    <dgm:pt modelId="{99A14095-FA32-4318-A5F6-E6A6AF1D4DDD}" type="sibTrans" cxnId="{572843BD-0CA8-441D-B15F-8219CDF1D0F5}">
      <dgm:prSet/>
      <dgm:spPr/>
      <dgm:t>
        <a:bodyPr/>
        <a:lstStyle/>
        <a:p>
          <a:endParaRPr lang="es-ES"/>
        </a:p>
      </dgm:t>
    </dgm:pt>
    <dgm:pt modelId="{F17E76F8-F9D9-44A5-8118-02B287FFEE39}">
      <dgm:prSet/>
      <dgm:spPr/>
      <dgm:t>
        <a:bodyPr/>
        <a:lstStyle/>
        <a:p>
          <a:pPr rtl="0"/>
          <a:r>
            <a:rPr lang="es-CO" dirty="0"/>
            <a:t>Preparar para angiografía</a:t>
          </a:r>
        </a:p>
      </dgm:t>
    </dgm:pt>
    <dgm:pt modelId="{4F745F38-9CB1-4A62-A70C-AFF9C9F2F551}" type="parTrans" cxnId="{A77ECFBF-258B-4558-89F9-AFA34782E53A}">
      <dgm:prSet/>
      <dgm:spPr/>
      <dgm:t>
        <a:bodyPr/>
        <a:lstStyle/>
        <a:p>
          <a:endParaRPr lang="es-ES"/>
        </a:p>
      </dgm:t>
    </dgm:pt>
    <dgm:pt modelId="{E087866B-51A0-454D-AA11-F9B1B30AD66B}" type="sibTrans" cxnId="{A77ECFBF-258B-4558-89F9-AFA34782E53A}">
      <dgm:prSet/>
      <dgm:spPr/>
      <dgm:t>
        <a:bodyPr/>
        <a:lstStyle/>
        <a:p>
          <a:endParaRPr lang="es-ES"/>
        </a:p>
      </dgm:t>
    </dgm:pt>
    <dgm:pt modelId="{3C4A2557-D43B-457E-9988-8B33F8532F29}" type="pres">
      <dgm:prSet presAssocID="{1739909D-BBB9-4F35-8183-D6D06B23AFEF}" presName="compositeShape" presStyleCnt="0">
        <dgm:presLayoutVars>
          <dgm:chMax val="7"/>
          <dgm:dir/>
          <dgm:resizeHandles val="exact"/>
        </dgm:presLayoutVars>
      </dgm:prSet>
      <dgm:spPr/>
    </dgm:pt>
    <dgm:pt modelId="{BC41FDC8-F0BE-4DFF-B805-BC73388E2CF3}" type="pres">
      <dgm:prSet presAssocID="{43B83998-6B8A-4606-ADE6-4D9085318808}" presName="circ1" presStyleLbl="vennNode1" presStyleIdx="0" presStyleCnt="3"/>
      <dgm:spPr/>
    </dgm:pt>
    <dgm:pt modelId="{0E1D6654-1F5D-4AB9-BA0D-F2F834AE4693}" type="pres">
      <dgm:prSet presAssocID="{43B83998-6B8A-4606-ADE6-4D9085318808}" presName="circ1Tx" presStyleLbl="revTx" presStyleIdx="0" presStyleCnt="0">
        <dgm:presLayoutVars>
          <dgm:chMax val="0"/>
          <dgm:chPref val="0"/>
          <dgm:bulletEnabled val="1"/>
        </dgm:presLayoutVars>
      </dgm:prSet>
      <dgm:spPr/>
    </dgm:pt>
    <dgm:pt modelId="{88D1F226-2F78-452A-820B-E58F44A3D7A1}" type="pres">
      <dgm:prSet presAssocID="{9937291F-4634-4FBD-BF11-3C7BACCA3E69}" presName="circ2" presStyleLbl="vennNode1" presStyleIdx="1" presStyleCnt="3"/>
      <dgm:spPr/>
    </dgm:pt>
    <dgm:pt modelId="{1A411CE7-FCEC-4A85-98DB-E206327C4152}" type="pres">
      <dgm:prSet presAssocID="{9937291F-4634-4FBD-BF11-3C7BACCA3E69}" presName="circ2Tx" presStyleLbl="revTx" presStyleIdx="0" presStyleCnt="0">
        <dgm:presLayoutVars>
          <dgm:chMax val="0"/>
          <dgm:chPref val="0"/>
          <dgm:bulletEnabled val="1"/>
        </dgm:presLayoutVars>
      </dgm:prSet>
      <dgm:spPr/>
    </dgm:pt>
    <dgm:pt modelId="{1B043A35-D39A-4032-921D-C3658E4C601F}" type="pres">
      <dgm:prSet presAssocID="{F17E76F8-F9D9-44A5-8118-02B287FFEE39}" presName="circ3" presStyleLbl="vennNode1" presStyleIdx="2" presStyleCnt="3"/>
      <dgm:spPr/>
    </dgm:pt>
    <dgm:pt modelId="{03D55F03-A27F-4846-BBB4-768DE9A49B8C}" type="pres">
      <dgm:prSet presAssocID="{F17E76F8-F9D9-44A5-8118-02B287FFEE39}" presName="circ3Tx" presStyleLbl="revTx" presStyleIdx="0" presStyleCnt="0">
        <dgm:presLayoutVars>
          <dgm:chMax val="0"/>
          <dgm:chPref val="0"/>
          <dgm:bulletEnabled val="1"/>
        </dgm:presLayoutVars>
      </dgm:prSet>
      <dgm:spPr/>
    </dgm:pt>
  </dgm:ptLst>
  <dgm:cxnLst>
    <dgm:cxn modelId="{BE22002D-F1C2-4939-AF67-B55F3B6AD5BC}" type="presOf" srcId="{F17E76F8-F9D9-44A5-8118-02B287FFEE39}" destId="{03D55F03-A27F-4846-BBB4-768DE9A49B8C}" srcOrd="1" destOrd="0" presId="urn:microsoft.com/office/officeart/2005/8/layout/venn1"/>
    <dgm:cxn modelId="{50774B34-F5BF-45D0-9F15-2BF9CBBB4600}" type="presOf" srcId="{F17E76F8-F9D9-44A5-8118-02B287FFEE39}" destId="{1B043A35-D39A-4032-921D-C3658E4C601F}" srcOrd="0" destOrd="0" presId="urn:microsoft.com/office/officeart/2005/8/layout/venn1"/>
    <dgm:cxn modelId="{6D7ACF4A-10E5-4B67-B691-9A25D4A70828}" type="presOf" srcId="{43B83998-6B8A-4606-ADE6-4D9085318808}" destId="{0E1D6654-1F5D-4AB9-BA0D-F2F834AE4693}" srcOrd="1" destOrd="0" presId="urn:microsoft.com/office/officeart/2005/8/layout/venn1"/>
    <dgm:cxn modelId="{F6CC6473-A03E-433E-A5DB-D28D71A02156}" type="presOf" srcId="{1739909D-BBB9-4F35-8183-D6D06B23AFEF}" destId="{3C4A2557-D43B-457E-9988-8B33F8532F29}" srcOrd="0" destOrd="0" presId="urn:microsoft.com/office/officeart/2005/8/layout/venn1"/>
    <dgm:cxn modelId="{A28F5D74-48B5-491D-B28D-6026321FFC8A}" type="presOf" srcId="{9937291F-4634-4FBD-BF11-3C7BACCA3E69}" destId="{88D1F226-2F78-452A-820B-E58F44A3D7A1}" srcOrd="0" destOrd="0" presId="urn:microsoft.com/office/officeart/2005/8/layout/venn1"/>
    <dgm:cxn modelId="{41224375-8FAF-4D7F-BB91-94E7C93AA3B2}" type="presOf" srcId="{43B83998-6B8A-4606-ADE6-4D9085318808}" destId="{BC41FDC8-F0BE-4DFF-B805-BC73388E2CF3}" srcOrd="0" destOrd="0" presId="urn:microsoft.com/office/officeart/2005/8/layout/venn1"/>
    <dgm:cxn modelId="{EADDFEAC-A839-48F8-842F-4B0148A6B1F3}" type="presOf" srcId="{9937291F-4634-4FBD-BF11-3C7BACCA3E69}" destId="{1A411CE7-FCEC-4A85-98DB-E206327C4152}" srcOrd="1" destOrd="0" presId="urn:microsoft.com/office/officeart/2005/8/layout/venn1"/>
    <dgm:cxn modelId="{D3879CB0-EC9C-414E-9758-B611064A5C36}" srcId="{1739909D-BBB9-4F35-8183-D6D06B23AFEF}" destId="{43B83998-6B8A-4606-ADE6-4D9085318808}" srcOrd="0" destOrd="0" parTransId="{A32ABF60-D3F6-4FB5-9CFA-1948A88CBA29}" sibTransId="{65B9AEC3-2485-4D28-87EC-D2EDAED7365C}"/>
    <dgm:cxn modelId="{572843BD-0CA8-441D-B15F-8219CDF1D0F5}" srcId="{1739909D-BBB9-4F35-8183-D6D06B23AFEF}" destId="{9937291F-4634-4FBD-BF11-3C7BACCA3E69}" srcOrd="1" destOrd="0" parTransId="{EE8AE34C-D8D7-49F4-A69C-5E47565C2C84}" sibTransId="{99A14095-FA32-4318-A5F6-E6A6AF1D4DDD}"/>
    <dgm:cxn modelId="{A77ECFBF-258B-4558-89F9-AFA34782E53A}" srcId="{1739909D-BBB9-4F35-8183-D6D06B23AFEF}" destId="{F17E76F8-F9D9-44A5-8118-02B287FFEE39}" srcOrd="2" destOrd="0" parTransId="{4F745F38-9CB1-4A62-A70C-AFF9C9F2F551}" sibTransId="{E087866B-51A0-454D-AA11-F9B1B30AD66B}"/>
    <dgm:cxn modelId="{30F80427-67A3-4754-BF2C-D587B632DD69}" type="presParOf" srcId="{3C4A2557-D43B-457E-9988-8B33F8532F29}" destId="{BC41FDC8-F0BE-4DFF-B805-BC73388E2CF3}" srcOrd="0" destOrd="0" presId="urn:microsoft.com/office/officeart/2005/8/layout/venn1"/>
    <dgm:cxn modelId="{ECEA8693-0358-478B-817A-BE8A26045E5D}" type="presParOf" srcId="{3C4A2557-D43B-457E-9988-8B33F8532F29}" destId="{0E1D6654-1F5D-4AB9-BA0D-F2F834AE4693}" srcOrd="1" destOrd="0" presId="urn:microsoft.com/office/officeart/2005/8/layout/venn1"/>
    <dgm:cxn modelId="{F20B6E5F-7B07-4A3D-B389-81853227AC78}" type="presParOf" srcId="{3C4A2557-D43B-457E-9988-8B33F8532F29}" destId="{88D1F226-2F78-452A-820B-E58F44A3D7A1}" srcOrd="2" destOrd="0" presId="urn:microsoft.com/office/officeart/2005/8/layout/venn1"/>
    <dgm:cxn modelId="{3F872468-DA8C-42CF-ABD1-DA19AB975EDE}" type="presParOf" srcId="{3C4A2557-D43B-457E-9988-8B33F8532F29}" destId="{1A411CE7-FCEC-4A85-98DB-E206327C4152}" srcOrd="3" destOrd="0" presId="urn:microsoft.com/office/officeart/2005/8/layout/venn1"/>
    <dgm:cxn modelId="{603F50DD-9724-479E-A048-A17C3AC6E918}" type="presParOf" srcId="{3C4A2557-D43B-457E-9988-8B33F8532F29}" destId="{1B043A35-D39A-4032-921D-C3658E4C601F}" srcOrd="4" destOrd="0" presId="urn:microsoft.com/office/officeart/2005/8/layout/venn1"/>
    <dgm:cxn modelId="{A431A785-134A-4801-89C0-8479685D6EDB}" type="presParOf" srcId="{3C4A2557-D43B-457E-9988-8B33F8532F29}" destId="{03D55F03-A27F-4846-BBB4-768DE9A49B8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956E46-D40E-0E48-A266-1661A0ACB2BA}"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s-ES_tradnl"/>
        </a:p>
      </dgm:t>
    </dgm:pt>
    <dgm:pt modelId="{513985EE-44B3-FA45-A3F1-8D19110E5599}">
      <dgm:prSet custT="1"/>
      <dgm:spPr>
        <a:solidFill>
          <a:srgbClr val="152B48"/>
        </a:solidFill>
      </dgm:spPr>
      <dgm:t>
        <a:bodyPr/>
        <a:lstStyle/>
        <a:p>
          <a:pPr rtl="0"/>
          <a:r>
            <a:rPr lang="es-ES_tradnl" sz="1800" dirty="0">
              <a:latin typeface="Montserrat" panose="00000500000000000000" pitchFamily="50" charset="0"/>
            </a:rPr>
            <a:t>Hasta 70% demuestran vasoespasmo angiográfico.</a:t>
          </a:r>
        </a:p>
      </dgm:t>
    </dgm:pt>
    <dgm:pt modelId="{A2D8973D-565F-7541-B0B4-2272063F53D2}" type="parTrans" cxnId="{F65A8123-8BD1-D54F-B311-997DB24695EF}">
      <dgm:prSet/>
      <dgm:spPr/>
      <dgm:t>
        <a:bodyPr/>
        <a:lstStyle/>
        <a:p>
          <a:endParaRPr lang="es-ES_tradnl" sz="2800">
            <a:latin typeface="Montserrat" panose="00000500000000000000" pitchFamily="50" charset="0"/>
          </a:endParaRPr>
        </a:p>
      </dgm:t>
    </dgm:pt>
    <dgm:pt modelId="{7625A8B7-C5B1-B64D-A5FA-CD958975AD90}" type="sibTrans" cxnId="{F65A8123-8BD1-D54F-B311-997DB24695EF}">
      <dgm:prSet/>
      <dgm:spPr/>
      <dgm:t>
        <a:bodyPr/>
        <a:lstStyle/>
        <a:p>
          <a:endParaRPr lang="es-ES_tradnl" sz="2800">
            <a:latin typeface="Montserrat" panose="00000500000000000000" pitchFamily="50" charset="0"/>
          </a:endParaRPr>
        </a:p>
      </dgm:t>
    </dgm:pt>
    <dgm:pt modelId="{33B469AE-C7F6-A240-AE83-262A792A482B}">
      <dgm:prSet custT="1"/>
      <dgm:spPr>
        <a:solidFill>
          <a:srgbClr val="152B48"/>
        </a:solidFill>
      </dgm:spPr>
      <dgm:t>
        <a:bodyPr/>
        <a:lstStyle/>
        <a:p>
          <a:pPr rtl="0"/>
          <a:r>
            <a:rPr lang="es-ES_tradnl" sz="1800">
              <a:latin typeface="Montserrat" panose="00000500000000000000" pitchFamily="50" charset="0"/>
            </a:rPr>
            <a:t>40% tienen síntomas.</a:t>
          </a:r>
        </a:p>
      </dgm:t>
    </dgm:pt>
    <dgm:pt modelId="{8D1FA28D-2C18-DC43-A963-5E124578BB74}" type="parTrans" cxnId="{3325EDF4-D610-D94A-81C5-665B0C11601B}">
      <dgm:prSet/>
      <dgm:spPr/>
      <dgm:t>
        <a:bodyPr/>
        <a:lstStyle/>
        <a:p>
          <a:endParaRPr lang="es-ES_tradnl" sz="2800">
            <a:latin typeface="Montserrat" panose="00000500000000000000" pitchFamily="50" charset="0"/>
          </a:endParaRPr>
        </a:p>
      </dgm:t>
    </dgm:pt>
    <dgm:pt modelId="{177431B9-7983-5C41-9187-31E2D1122EB9}" type="sibTrans" cxnId="{3325EDF4-D610-D94A-81C5-665B0C11601B}">
      <dgm:prSet/>
      <dgm:spPr/>
      <dgm:t>
        <a:bodyPr/>
        <a:lstStyle/>
        <a:p>
          <a:endParaRPr lang="es-ES_tradnl" sz="2800">
            <a:latin typeface="Montserrat" panose="00000500000000000000" pitchFamily="50" charset="0"/>
          </a:endParaRPr>
        </a:p>
      </dgm:t>
    </dgm:pt>
    <dgm:pt modelId="{A59E3BE4-7ED1-8C46-A6D8-C830E2ED074C}">
      <dgm:prSet custT="1"/>
      <dgm:spPr>
        <a:solidFill>
          <a:srgbClr val="152B48"/>
        </a:solidFill>
      </dgm:spPr>
      <dgm:t>
        <a:bodyPr/>
        <a:lstStyle/>
        <a:p>
          <a:pPr rtl="0"/>
          <a:r>
            <a:rPr lang="es-ES_tradnl" sz="1800" dirty="0">
              <a:latin typeface="Montserrat" panose="00000500000000000000" pitchFamily="50" charset="0"/>
            </a:rPr>
            <a:t>30% isquemia cerebral retardada.</a:t>
          </a:r>
        </a:p>
      </dgm:t>
    </dgm:pt>
    <dgm:pt modelId="{CACBC25C-A99B-1241-8971-80C63B570136}" type="parTrans" cxnId="{C5091A00-2344-654F-8B3C-00329802882A}">
      <dgm:prSet/>
      <dgm:spPr/>
      <dgm:t>
        <a:bodyPr/>
        <a:lstStyle/>
        <a:p>
          <a:endParaRPr lang="es-ES_tradnl" sz="2800">
            <a:latin typeface="Montserrat" panose="00000500000000000000" pitchFamily="50" charset="0"/>
          </a:endParaRPr>
        </a:p>
      </dgm:t>
    </dgm:pt>
    <dgm:pt modelId="{75FAF9BA-C6BD-AE4E-AE28-849DA1E867A5}" type="sibTrans" cxnId="{C5091A00-2344-654F-8B3C-00329802882A}">
      <dgm:prSet/>
      <dgm:spPr/>
      <dgm:t>
        <a:bodyPr/>
        <a:lstStyle/>
        <a:p>
          <a:endParaRPr lang="es-ES_tradnl" sz="2800">
            <a:latin typeface="Montserrat" panose="00000500000000000000" pitchFamily="50" charset="0"/>
          </a:endParaRPr>
        </a:p>
      </dgm:t>
    </dgm:pt>
    <dgm:pt modelId="{B48285D1-0315-B04A-A2C1-CE27001C40B6}">
      <dgm:prSet custT="1"/>
      <dgm:spPr>
        <a:solidFill>
          <a:srgbClr val="152B48"/>
        </a:solidFill>
      </dgm:spPr>
      <dgm:t>
        <a:bodyPr/>
        <a:lstStyle/>
        <a:p>
          <a:pPr rtl="0"/>
          <a:r>
            <a:rPr lang="es-ES_tradnl" sz="1800">
              <a:latin typeface="Montserrat" panose="00000500000000000000" pitchFamily="50" charset="0"/>
            </a:rPr>
            <a:t>20% mueren o tienen déficit severo como secuelas. </a:t>
          </a:r>
        </a:p>
      </dgm:t>
    </dgm:pt>
    <dgm:pt modelId="{98CF7DEE-0961-4F4B-8A8D-AA17687E35BE}" type="parTrans" cxnId="{7B9DCD33-036A-9640-9361-9D6EEB0E2CC0}">
      <dgm:prSet/>
      <dgm:spPr/>
      <dgm:t>
        <a:bodyPr/>
        <a:lstStyle/>
        <a:p>
          <a:endParaRPr lang="es-ES_tradnl" sz="2800">
            <a:latin typeface="Montserrat" panose="00000500000000000000" pitchFamily="50" charset="0"/>
          </a:endParaRPr>
        </a:p>
      </dgm:t>
    </dgm:pt>
    <dgm:pt modelId="{BCD959CE-EC50-3247-AD69-731ED34C8A41}" type="sibTrans" cxnId="{7B9DCD33-036A-9640-9361-9D6EEB0E2CC0}">
      <dgm:prSet/>
      <dgm:spPr/>
      <dgm:t>
        <a:bodyPr/>
        <a:lstStyle/>
        <a:p>
          <a:endParaRPr lang="es-ES_tradnl" sz="2800">
            <a:latin typeface="Montserrat" panose="00000500000000000000" pitchFamily="50" charset="0"/>
          </a:endParaRPr>
        </a:p>
      </dgm:t>
    </dgm:pt>
    <dgm:pt modelId="{EC09DB22-9B38-48AC-9265-13B7C044A2DF}">
      <dgm:prSet custT="1"/>
      <dgm:spPr>
        <a:solidFill>
          <a:srgbClr val="152B48"/>
        </a:solidFill>
      </dgm:spPr>
      <dgm:t>
        <a:bodyPr/>
        <a:lstStyle/>
        <a:p>
          <a:pPr rtl="0"/>
          <a:r>
            <a:rPr lang="es-ES_tradnl" sz="1800" dirty="0">
              <a:latin typeface="Montserrat" panose="00000500000000000000" pitchFamily="50" charset="0"/>
            </a:rPr>
            <a:t>&lt;50% vasoespasmo angiográfico hacen ICT.</a:t>
          </a:r>
        </a:p>
      </dgm:t>
    </dgm:pt>
    <dgm:pt modelId="{383EC5BA-DDCC-46A9-B317-51A51FE27FC8}" type="parTrans" cxnId="{FA87B2BC-7A58-4BBB-813D-865B574D511D}">
      <dgm:prSet/>
      <dgm:spPr/>
      <dgm:t>
        <a:bodyPr/>
        <a:lstStyle/>
        <a:p>
          <a:endParaRPr lang="es-ES" sz="2800">
            <a:latin typeface="Montserrat" panose="00000500000000000000" pitchFamily="50" charset="0"/>
          </a:endParaRPr>
        </a:p>
      </dgm:t>
    </dgm:pt>
    <dgm:pt modelId="{5CFE9F53-DDC4-4C0F-8E1C-1EF2D6E19011}" type="sibTrans" cxnId="{FA87B2BC-7A58-4BBB-813D-865B574D511D}">
      <dgm:prSet/>
      <dgm:spPr/>
      <dgm:t>
        <a:bodyPr/>
        <a:lstStyle/>
        <a:p>
          <a:endParaRPr lang="es-ES" sz="2800">
            <a:latin typeface="Montserrat" panose="00000500000000000000" pitchFamily="50" charset="0"/>
          </a:endParaRPr>
        </a:p>
      </dgm:t>
    </dgm:pt>
    <dgm:pt modelId="{6A11E699-F9D0-BD4C-8D1C-CEEAB8E15C97}" type="pres">
      <dgm:prSet presAssocID="{8B956E46-D40E-0E48-A266-1661A0ACB2BA}" presName="linear" presStyleCnt="0">
        <dgm:presLayoutVars>
          <dgm:dir/>
          <dgm:animLvl val="lvl"/>
          <dgm:resizeHandles val="exact"/>
        </dgm:presLayoutVars>
      </dgm:prSet>
      <dgm:spPr/>
    </dgm:pt>
    <dgm:pt modelId="{D7C18043-B91D-694A-929B-5658997BAADD}" type="pres">
      <dgm:prSet presAssocID="{513985EE-44B3-FA45-A3F1-8D19110E5599}" presName="parentLin" presStyleCnt="0"/>
      <dgm:spPr/>
    </dgm:pt>
    <dgm:pt modelId="{319CC9B3-2A2E-4446-ADE6-1F1CAEC9BCA7}" type="pres">
      <dgm:prSet presAssocID="{513985EE-44B3-FA45-A3F1-8D19110E5599}" presName="parentLeftMargin" presStyleLbl="node1" presStyleIdx="0" presStyleCnt="5"/>
      <dgm:spPr/>
    </dgm:pt>
    <dgm:pt modelId="{809623AF-717E-8F46-AC6F-76EA1F22B899}" type="pres">
      <dgm:prSet presAssocID="{513985EE-44B3-FA45-A3F1-8D19110E5599}" presName="parentText" presStyleLbl="node1" presStyleIdx="0" presStyleCnt="5">
        <dgm:presLayoutVars>
          <dgm:chMax val="0"/>
          <dgm:bulletEnabled val="1"/>
        </dgm:presLayoutVars>
      </dgm:prSet>
      <dgm:spPr/>
    </dgm:pt>
    <dgm:pt modelId="{C8C85B0E-EF77-3349-8E37-6B1D7800C561}" type="pres">
      <dgm:prSet presAssocID="{513985EE-44B3-FA45-A3F1-8D19110E5599}" presName="negativeSpace" presStyleCnt="0"/>
      <dgm:spPr/>
    </dgm:pt>
    <dgm:pt modelId="{9BE1F041-5B44-8140-8118-439E88E1C42B}" type="pres">
      <dgm:prSet presAssocID="{513985EE-44B3-FA45-A3F1-8D19110E5599}" presName="childText" presStyleLbl="conFgAcc1" presStyleIdx="0" presStyleCnt="5">
        <dgm:presLayoutVars>
          <dgm:bulletEnabled val="1"/>
        </dgm:presLayoutVars>
      </dgm:prSet>
      <dgm:spPr/>
    </dgm:pt>
    <dgm:pt modelId="{962FEC3A-F52B-354C-A0C2-6A49962A43EA}" type="pres">
      <dgm:prSet presAssocID="{7625A8B7-C5B1-B64D-A5FA-CD958975AD90}" presName="spaceBetweenRectangles" presStyleCnt="0"/>
      <dgm:spPr/>
    </dgm:pt>
    <dgm:pt modelId="{30C32AA7-DC82-6146-952B-5BAEE86914C5}" type="pres">
      <dgm:prSet presAssocID="{33B469AE-C7F6-A240-AE83-262A792A482B}" presName="parentLin" presStyleCnt="0"/>
      <dgm:spPr/>
    </dgm:pt>
    <dgm:pt modelId="{4F7AFBCF-77E7-B147-8A1E-D23FEA74F98A}" type="pres">
      <dgm:prSet presAssocID="{33B469AE-C7F6-A240-AE83-262A792A482B}" presName="parentLeftMargin" presStyleLbl="node1" presStyleIdx="0" presStyleCnt="5"/>
      <dgm:spPr/>
    </dgm:pt>
    <dgm:pt modelId="{AD6DF0D7-46A0-4A44-8665-5C4F5EF3503F}" type="pres">
      <dgm:prSet presAssocID="{33B469AE-C7F6-A240-AE83-262A792A482B}" presName="parentText" presStyleLbl="node1" presStyleIdx="1" presStyleCnt="5">
        <dgm:presLayoutVars>
          <dgm:chMax val="0"/>
          <dgm:bulletEnabled val="1"/>
        </dgm:presLayoutVars>
      </dgm:prSet>
      <dgm:spPr/>
    </dgm:pt>
    <dgm:pt modelId="{FA7F4539-94DB-EB49-8643-DBBCE0995E6D}" type="pres">
      <dgm:prSet presAssocID="{33B469AE-C7F6-A240-AE83-262A792A482B}" presName="negativeSpace" presStyleCnt="0"/>
      <dgm:spPr/>
    </dgm:pt>
    <dgm:pt modelId="{1B969CF4-5D57-9449-A02B-06288D7F15D2}" type="pres">
      <dgm:prSet presAssocID="{33B469AE-C7F6-A240-AE83-262A792A482B}" presName="childText" presStyleLbl="conFgAcc1" presStyleIdx="1" presStyleCnt="5">
        <dgm:presLayoutVars>
          <dgm:bulletEnabled val="1"/>
        </dgm:presLayoutVars>
      </dgm:prSet>
      <dgm:spPr/>
    </dgm:pt>
    <dgm:pt modelId="{1DDDDE9B-0603-CF4A-AA66-CEDAAE77B077}" type="pres">
      <dgm:prSet presAssocID="{177431B9-7983-5C41-9187-31E2D1122EB9}" presName="spaceBetweenRectangles" presStyleCnt="0"/>
      <dgm:spPr/>
    </dgm:pt>
    <dgm:pt modelId="{A62866D8-C2F3-F24D-864B-A4F593319118}" type="pres">
      <dgm:prSet presAssocID="{A59E3BE4-7ED1-8C46-A6D8-C830E2ED074C}" presName="parentLin" presStyleCnt="0"/>
      <dgm:spPr/>
    </dgm:pt>
    <dgm:pt modelId="{2B45BB53-F750-3B4A-B5F7-89FE26EAC75C}" type="pres">
      <dgm:prSet presAssocID="{A59E3BE4-7ED1-8C46-A6D8-C830E2ED074C}" presName="parentLeftMargin" presStyleLbl="node1" presStyleIdx="1" presStyleCnt="5"/>
      <dgm:spPr/>
    </dgm:pt>
    <dgm:pt modelId="{C08F4D6F-487C-834A-982F-4A9DED9A20F0}" type="pres">
      <dgm:prSet presAssocID="{A59E3BE4-7ED1-8C46-A6D8-C830E2ED074C}" presName="parentText" presStyleLbl="node1" presStyleIdx="2" presStyleCnt="5">
        <dgm:presLayoutVars>
          <dgm:chMax val="0"/>
          <dgm:bulletEnabled val="1"/>
        </dgm:presLayoutVars>
      </dgm:prSet>
      <dgm:spPr/>
    </dgm:pt>
    <dgm:pt modelId="{76859DB0-FF1E-8D4F-9E62-023BD4005498}" type="pres">
      <dgm:prSet presAssocID="{A59E3BE4-7ED1-8C46-A6D8-C830E2ED074C}" presName="negativeSpace" presStyleCnt="0"/>
      <dgm:spPr/>
    </dgm:pt>
    <dgm:pt modelId="{97C6AFD2-05DA-7C49-9422-95D869764F61}" type="pres">
      <dgm:prSet presAssocID="{A59E3BE4-7ED1-8C46-A6D8-C830E2ED074C}" presName="childText" presStyleLbl="conFgAcc1" presStyleIdx="2" presStyleCnt="5">
        <dgm:presLayoutVars>
          <dgm:bulletEnabled val="1"/>
        </dgm:presLayoutVars>
      </dgm:prSet>
      <dgm:spPr/>
    </dgm:pt>
    <dgm:pt modelId="{4917EB25-6FFC-534D-B9B9-748E3D26E3E2}" type="pres">
      <dgm:prSet presAssocID="{75FAF9BA-C6BD-AE4E-AE28-849DA1E867A5}" presName="spaceBetweenRectangles" presStyleCnt="0"/>
      <dgm:spPr/>
    </dgm:pt>
    <dgm:pt modelId="{A7EA8760-E36A-4FED-A52D-B30FEDAD08C0}" type="pres">
      <dgm:prSet presAssocID="{EC09DB22-9B38-48AC-9265-13B7C044A2DF}" presName="parentLin" presStyleCnt="0"/>
      <dgm:spPr/>
    </dgm:pt>
    <dgm:pt modelId="{617FD00D-15F4-42F3-8D31-B87AEE861D95}" type="pres">
      <dgm:prSet presAssocID="{EC09DB22-9B38-48AC-9265-13B7C044A2DF}" presName="parentLeftMargin" presStyleLbl="node1" presStyleIdx="2" presStyleCnt="5"/>
      <dgm:spPr/>
    </dgm:pt>
    <dgm:pt modelId="{68084C51-C9B7-4A0D-9905-1C352808D894}" type="pres">
      <dgm:prSet presAssocID="{EC09DB22-9B38-48AC-9265-13B7C044A2DF}" presName="parentText" presStyleLbl="node1" presStyleIdx="3" presStyleCnt="5">
        <dgm:presLayoutVars>
          <dgm:chMax val="0"/>
          <dgm:bulletEnabled val="1"/>
        </dgm:presLayoutVars>
      </dgm:prSet>
      <dgm:spPr/>
    </dgm:pt>
    <dgm:pt modelId="{0730C934-9426-4E36-AF9E-E36B4D7442A1}" type="pres">
      <dgm:prSet presAssocID="{EC09DB22-9B38-48AC-9265-13B7C044A2DF}" presName="negativeSpace" presStyleCnt="0"/>
      <dgm:spPr/>
    </dgm:pt>
    <dgm:pt modelId="{1122F7DB-2410-46D8-AFD2-C82CD257D851}" type="pres">
      <dgm:prSet presAssocID="{EC09DB22-9B38-48AC-9265-13B7C044A2DF}" presName="childText" presStyleLbl="conFgAcc1" presStyleIdx="3" presStyleCnt="5">
        <dgm:presLayoutVars>
          <dgm:bulletEnabled val="1"/>
        </dgm:presLayoutVars>
      </dgm:prSet>
      <dgm:spPr/>
    </dgm:pt>
    <dgm:pt modelId="{C1F4D3A7-CF6B-480E-A688-56BF7E7045C3}" type="pres">
      <dgm:prSet presAssocID="{5CFE9F53-DDC4-4C0F-8E1C-1EF2D6E19011}" presName="spaceBetweenRectangles" presStyleCnt="0"/>
      <dgm:spPr/>
    </dgm:pt>
    <dgm:pt modelId="{1ECFF582-186B-E54A-8CF5-6C3EAA9364DB}" type="pres">
      <dgm:prSet presAssocID="{B48285D1-0315-B04A-A2C1-CE27001C40B6}" presName="parentLin" presStyleCnt="0"/>
      <dgm:spPr/>
    </dgm:pt>
    <dgm:pt modelId="{7D658165-F53E-CE4E-9089-4B18A2963CD7}" type="pres">
      <dgm:prSet presAssocID="{B48285D1-0315-B04A-A2C1-CE27001C40B6}" presName="parentLeftMargin" presStyleLbl="node1" presStyleIdx="3" presStyleCnt="5"/>
      <dgm:spPr/>
    </dgm:pt>
    <dgm:pt modelId="{A0195330-D55E-344F-A7A6-F8357E1A4903}" type="pres">
      <dgm:prSet presAssocID="{B48285D1-0315-B04A-A2C1-CE27001C40B6}" presName="parentText" presStyleLbl="node1" presStyleIdx="4" presStyleCnt="5">
        <dgm:presLayoutVars>
          <dgm:chMax val="0"/>
          <dgm:bulletEnabled val="1"/>
        </dgm:presLayoutVars>
      </dgm:prSet>
      <dgm:spPr/>
    </dgm:pt>
    <dgm:pt modelId="{2AECC82D-B0AA-7D41-A3B8-2B35A2D25CB3}" type="pres">
      <dgm:prSet presAssocID="{B48285D1-0315-B04A-A2C1-CE27001C40B6}" presName="negativeSpace" presStyleCnt="0"/>
      <dgm:spPr/>
    </dgm:pt>
    <dgm:pt modelId="{943603C0-A9C3-C644-9CED-741462B6D665}" type="pres">
      <dgm:prSet presAssocID="{B48285D1-0315-B04A-A2C1-CE27001C40B6}" presName="childText" presStyleLbl="conFgAcc1" presStyleIdx="4" presStyleCnt="5">
        <dgm:presLayoutVars>
          <dgm:bulletEnabled val="1"/>
        </dgm:presLayoutVars>
      </dgm:prSet>
      <dgm:spPr/>
    </dgm:pt>
  </dgm:ptLst>
  <dgm:cxnLst>
    <dgm:cxn modelId="{C5091A00-2344-654F-8B3C-00329802882A}" srcId="{8B956E46-D40E-0E48-A266-1661A0ACB2BA}" destId="{A59E3BE4-7ED1-8C46-A6D8-C830E2ED074C}" srcOrd="2" destOrd="0" parTransId="{CACBC25C-A99B-1241-8971-80C63B570136}" sibTransId="{75FAF9BA-C6BD-AE4E-AE28-849DA1E867A5}"/>
    <dgm:cxn modelId="{C8509C19-B343-1940-944F-5658299996C4}" type="presOf" srcId="{513985EE-44B3-FA45-A3F1-8D19110E5599}" destId="{809623AF-717E-8F46-AC6F-76EA1F22B899}" srcOrd="1" destOrd="0" presId="urn:microsoft.com/office/officeart/2005/8/layout/list1"/>
    <dgm:cxn modelId="{98EDEC1D-3360-C54B-8881-3F4DEE62F02B}" type="presOf" srcId="{33B469AE-C7F6-A240-AE83-262A792A482B}" destId="{AD6DF0D7-46A0-4A44-8665-5C4F5EF3503F}" srcOrd="1" destOrd="0" presId="urn:microsoft.com/office/officeart/2005/8/layout/list1"/>
    <dgm:cxn modelId="{F65A8123-8BD1-D54F-B311-997DB24695EF}" srcId="{8B956E46-D40E-0E48-A266-1661A0ACB2BA}" destId="{513985EE-44B3-FA45-A3F1-8D19110E5599}" srcOrd="0" destOrd="0" parTransId="{A2D8973D-565F-7541-B0B4-2272063F53D2}" sibTransId="{7625A8B7-C5B1-B64D-A5FA-CD958975AD90}"/>
    <dgm:cxn modelId="{7B9DCD33-036A-9640-9361-9D6EEB0E2CC0}" srcId="{8B956E46-D40E-0E48-A266-1661A0ACB2BA}" destId="{B48285D1-0315-B04A-A2C1-CE27001C40B6}" srcOrd="4" destOrd="0" parTransId="{98CF7DEE-0961-4F4B-8A8D-AA17687E35BE}" sibTransId="{BCD959CE-EC50-3247-AD69-731ED34C8A41}"/>
    <dgm:cxn modelId="{CDA6556D-D84E-4E45-92C1-153F27F606EB}" type="presOf" srcId="{33B469AE-C7F6-A240-AE83-262A792A482B}" destId="{4F7AFBCF-77E7-B147-8A1E-D23FEA74F98A}" srcOrd="0" destOrd="0" presId="urn:microsoft.com/office/officeart/2005/8/layout/list1"/>
    <dgm:cxn modelId="{1137CD70-3801-6C48-BD19-72EF173AEF10}" type="presOf" srcId="{A59E3BE4-7ED1-8C46-A6D8-C830E2ED074C}" destId="{2B45BB53-F750-3B4A-B5F7-89FE26EAC75C}" srcOrd="0" destOrd="0" presId="urn:microsoft.com/office/officeart/2005/8/layout/list1"/>
    <dgm:cxn modelId="{8443A255-5AA5-D045-81DF-6A6495C437B9}" type="presOf" srcId="{B48285D1-0315-B04A-A2C1-CE27001C40B6}" destId="{7D658165-F53E-CE4E-9089-4B18A2963CD7}" srcOrd="0" destOrd="0" presId="urn:microsoft.com/office/officeart/2005/8/layout/list1"/>
    <dgm:cxn modelId="{307EE359-B548-4401-B863-33FF20F147A8}" type="presOf" srcId="{EC09DB22-9B38-48AC-9265-13B7C044A2DF}" destId="{68084C51-C9B7-4A0D-9905-1C352808D894}" srcOrd="1" destOrd="0" presId="urn:microsoft.com/office/officeart/2005/8/layout/list1"/>
    <dgm:cxn modelId="{8480359F-233C-4249-B17F-78FC296A34F3}" type="presOf" srcId="{513985EE-44B3-FA45-A3F1-8D19110E5599}" destId="{319CC9B3-2A2E-4446-ADE6-1F1CAEC9BCA7}" srcOrd="0" destOrd="0" presId="urn:microsoft.com/office/officeart/2005/8/layout/list1"/>
    <dgm:cxn modelId="{443D32A7-BC52-A043-9AFF-2FC01089A722}" type="presOf" srcId="{B48285D1-0315-B04A-A2C1-CE27001C40B6}" destId="{A0195330-D55E-344F-A7A6-F8357E1A4903}" srcOrd="1" destOrd="0" presId="urn:microsoft.com/office/officeart/2005/8/layout/list1"/>
    <dgm:cxn modelId="{C6E754AD-9BC2-CD41-B1DE-E3A02EDE6283}" type="presOf" srcId="{8B956E46-D40E-0E48-A266-1661A0ACB2BA}" destId="{6A11E699-F9D0-BD4C-8D1C-CEEAB8E15C97}" srcOrd="0" destOrd="0" presId="urn:microsoft.com/office/officeart/2005/8/layout/list1"/>
    <dgm:cxn modelId="{FA87B2BC-7A58-4BBB-813D-865B574D511D}" srcId="{8B956E46-D40E-0E48-A266-1661A0ACB2BA}" destId="{EC09DB22-9B38-48AC-9265-13B7C044A2DF}" srcOrd="3" destOrd="0" parTransId="{383EC5BA-DDCC-46A9-B317-51A51FE27FC8}" sibTransId="{5CFE9F53-DDC4-4C0F-8E1C-1EF2D6E19011}"/>
    <dgm:cxn modelId="{DCB7F1C1-D998-444C-8AD6-2D8A1A8EC5A7}" type="presOf" srcId="{EC09DB22-9B38-48AC-9265-13B7C044A2DF}" destId="{617FD00D-15F4-42F3-8D31-B87AEE861D95}" srcOrd="0" destOrd="0" presId="urn:microsoft.com/office/officeart/2005/8/layout/list1"/>
    <dgm:cxn modelId="{26868BF3-D361-DB4D-B142-015E38945C94}" type="presOf" srcId="{A59E3BE4-7ED1-8C46-A6D8-C830E2ED074C}" destId="{C08F4D6F-487C-834A-982F-4A9DED9A20F0}" srcOrd="1" destOrd="0" presId="urn:microsoft.com/office/officeart/2005/8/layout/list1"/>
    <dgm:cxn modelId="{3325EDF4-D610-D94A-81C5-665B0C11601B}" srcId="{8B956E46-D40E-0E48-A266-1661A0ACB2BA}" destId="{33B469AE-C7F6-A240-AE83-262A792A482B}" srcOrd="1" destOrd="0" parTransId="{8D1FA28D-2C18-DC43-A963-5E124578BB74}" sibTransId="{177431B9-7983-5C41-9187-31E2D1122EB9}"/>
    <dgm:cxn modelId="{70F336E9-CD91-D949-865A-D0F73F9AAB18}" type="presParOf" srcId="{6A11E699-F9D0-BD4C-8D1C-CEEAB8E15C97}" destId="{D7C18043-B91D-694A-929B-5658997BAADD}" srcOrd="0" destOrd="0" presId="urn:microsoft.com/office/officeart/2005/8/layout/list1"/>
    <dgm:cxn modelId="{F623D05C-AC58-2C49-8D42-0F4A8F4550D7}" type="presParOf" srcId="{D7C18043-B91D-694A-929B-5658997BAADD}" destId="{319CC9B3-2A2E-4446-ADE6-1F1CAEC9BCA7}" srcOrd="0" destOrd="0" presId="urn:microsoft.com/office/officeart/2005/8/layout/list1"/>
    <dgm:cxn modelId="{CEC78B86-2E48-F74F-9F85-24E9C62FCC29}" type="presParOf" srcId="{D7C18043-B91D-694A-929B-5658997BAADD}" destId="{809623AF-717E-8F46-AC6F-76EA1F22B899}" srcOrd="1" destOrd="0" presId="urn:microsoft.com/office/officeart/2005/8/layout/list1"/>
    <dgm:cxn modelId="{3ABA3F57-8EE6-1548-B7C3-864129AA8801}" type="presParOf" srcId="{6A11E699-F9D0-BD4C-8D1C-CEEAB8E15C97}" destId="{C8C85B0E-EF77-3349-8E37-6B1D7800C561}" srcOrd="1" destOrd="0" presId="urn:microsoft.com/office/officeart/2005/8/layout/list1"/>
    <dgm:cxn modelId="{2EF195FA-DF1C-8B4C-8078-BFE2EC113186}" type="presParOf" srcId="{6A11E699-F9D0-BD4C-8D1C-CEEAB8E15C97}" destId="{9BE1F041-5B44-8140-8118-439E88E1C42B}" srcOrd="2" destOrd="0" presId="urn:microsoft.com/office/officeart/2005/8/layout/list1"/>
    <dgm:cxn modelId="{3FFB1262-48CC-5F4F-82A0-43EFDB161AF6}" type="presParOf" srcId="{6A11E699-F9D0-BD4C-8D1C-CEEAB8E15C97}" destId="{962FEC3A-F52B-354C-A0C2-6A49962A43EA}" srcOrd="3" destOrd="0" presId="urn:microsoft.com/office/officeart/2005/8/layout/list1"/>
    <dgm:cxn modelId="{4E3B796D-D68B-074C-A6CC-8115F9E6B788}" type="presParOf" srcId="{6A11E699-F9D0-BD4C-8D1C-CEEAB8E15C97}" destId="{30C32AA7-DC82-6146-952B-5BAEE86914C5}" srcOrd="4" destOrd="0" presId="urn:microsoft.com/office/officeart/2005/8/layout/list1"/>
    <dgm:cxn modelId="{08317A90-711A-FA4D-91D0-535D8CC70DA5}" type="presParOf" srcId="{30C32AA7-DC82-6146-952B-5BAEE86914C5}" destId="{4F7AFBCF-77E7-B147-8A1E-D23FEA74F98A}" srcOrd="0" destOrd="0" presId="urn:microsoft.com/office/officeart/2005/8/layout/list1"/>
    <dgm:cxn modelId="{F41E008F-B16B-7A43-AAFB-9BB6CAB4D821}" type="presParOf" srcId="{30C32AA7-DC82-6146-952B-5BAEE86914C5}" destId="{AD6DF0D7-46A0-4A44-8665-5C4F5EF3503F}" srcOrd="1" destOrd="0" presId="urn:microsoft.com/office/officeart/2005/8/layout/list1"/>
    <dgm:cxn modelId="{51514F05-DD8A-1040-AF7C-0C3DE691713E}" type="presParOf" srcId="{6A11E699-F9D0-BD4C-8D1C-CEEAB8E15C97}" destId="{FA7F4539-94DB-EB49-8643-DBBCE0995E6D}" srcOrd="5" destOrd="0" presId="urn:microsoft.com/office/officeart/2005/8/layout/list1"/>
    <dgm:cxn modelId="{72719F42-1399-EB4B-89D7-A964C0DC4CC3}" type="presParOf" srcId="{6A11E699-F9D0-BD4C-8D1C-CEEAB8E15C97}" destId="{1B969CF4-5D57-9449-A02B-06288D7F15D2}" srcOrd="6" destOrd="0" presId="urn:microsoft.com/office/officeart/2005/8/layout/list1"/>
    <dgm:cxn modelId="{9268F336-F74B-E74E-9D37-157B683DB5A5}" type="presParOf" srcId="{6A11E699-F9D0-BD4C-8D1C-CEEAB8E15C97}" destId="{1DDDDE9B-0603-CF4A-AA66-CEDAAE77B077}" srcOrd="7" destOrd="0" presId="urn:microsoft.com/office/officeart/2005/8/layout/list1"/>
    <dgm:cxn modelId="{972DDC2E-F298-7441-A104-78055922ACF5}" type="presParOf" srcId="{6A11E699-F9D0-BD4C-8D1C-CEEAB8E15C97}" destId="{A62866D8-C2F3-F24D-864B-A4F593319118}" srcOrd="8" destOrd="0" presId="urn:microsoft.com/office/officeart/2005/8/layout/list1"/>
    <dgm:cxn modelId="{5A3295C8-5869-E64A-976E-F18AD54BB1B8}" type="presParOf" srcId="{A62866D8-C2F3-F24D-864B-A4F593319118}" destId="{2B45BB53-F750-3B4A-B5F7-89FE26EAC75C}" srcOrd="0" destOrd="0" presId="urn:microsoft.com/office/officeart/2005/8/layout/list1"/>
    <dgm:cxn modelId="{24651656-13D8-524B-9E1A-40B8BF019910}" type="presParOf" srcId="{A62866D8-C2F3-F24D-864B-A4F593319118}" destId="{C08F4D6F-487C-834A-982F-4A9DED9A20F0}" srcOrd="1" destOrd="0" presId="urn:microsoft.com/office/officeart/2005/8/layout/list1"/>
    <dgm:cxn modelId="{CDCCC644-2BED-9845-AA59-BC9236988EB2}" type="presParOf" srcId="{6A11E699-F9D0-BD4C-8D1C-CEEAB8E15C97}" destId="{76859DB0-FF1E-8D4F-9E62-023BD4005498}" srcOrd="9" destOrd="0" presId="urn:microsoft.com/office/officeart/2005/8/layout/list1"/>
    <dgm:cxn modelId="{46BC241A-94C3-7F47-8372-8AD4647E673A}" type="presParOf" srcId="{6A11E699-F9D0-BD4C-8D1C-CEEAB8E15C97}" destId="{97C6AFD2-05DA-7C49-9422-95D869764F61}" srcOrd="10" destOrd="0" presId="urn:microsoft.com/office/officeart/2005/8/layout/list1"/>
    <dgm:cxn modelId="{E0801074-0AAC-E74E-AD5B-B40B0AE9FF9C}" type="presParOf" srcId="{6A11E699-F9D0-BD4C-8D1C-CEEAB8E15C97}" destId="{4917EB25-6FFC-534D-B9B9-748E3D26E3E2}" srcOrd="11" destOrd="0" presId="urn:microsoft.com/office/officeart/2005/8/layout/list1"/>
    <dgm:cxn modelId="{BA6EACD9-8A3C-47DC-8617-F963DA8F6E5B}" type="presParOf" srcId="{6A11E699-F9D0-BD4C-8D1C-CEEAB8E15C97}" destId="{A7EA8760-E36A-4FED-A52D-B30FEDAD08C0}" srcOrd="12" destOrd="0" presId="urn:microsoft.com/office/officeart/2005/8/layout/list1"/>
    <dgm:cxn modelId="{5E110148-1D44-4B3F-883E-09C3C1977985}" type="presParOf" srcId="{A7EA8760-E36A-4FED-A52D-B30FEDAD08C0}" destId="{617FD00D-15F4-42F3-8D31-B87AEE861D95}" srcOrd="0" destOrd="0" presId="urn:microsoft.com/office/officeart/2005/8/layout/list1"/>
    <dgm:cxn modelId="{F1F880F6-368B-4388-891E-E4702F865AE4}" type="presParOf" srcId="{A7EA8760-E36A-4FED-A52D-B30FEDAD08C0}" destId="{68084C51-C9B7-4A0D-9905-1C352808D894}" srcOrd="1" destOrd="0" presId="urn:microsoft.com/office/officeart/2005/8/layout/list1"/>
    <dgm:cxn modelId="{65535710-E9D9-4887-AFEF-D7F6B9FFFD37}" type="presParOf" srcId="{6A11E699-F9D0-BD4C-8D1C-CEEAB8E15C97}" destId="{0730C934-9426-4E36-AF9E-E36B4D7442A1}" srcOrd="13" destOrd="0" presId="urn:microsoft.com/office/officeart/2005/8/layout/list1"/>
    <dgm:cxn modelId="{6233CC61-E5BD-4004-A02C-2592DADB91C6}" type="presParOf" srcId="{6A11E699-F9D0-BD4C-8D1C-CEEAB8E15C97}" destId="{1122F7DB-2410-46D8-AFD2-C82CD257D851}" srcOrd="14" destOrd="0" presId="urn:microsoft.com/office/officeart/2005/8/layout/list1"/>
    <dgm:cxn modelId="{C27A2172-32C6-4E6C-AE53-6B0F7970ADED}" type="presParOf" srcId="{6A11E699-F9D0-BD4C-8D1C-CEEAB8E15C97}" destId="{C1F4D3A7-CF6B-480E-A688-56BF7E7045C3}" srcOrd="15" destOrd="0" presId="urn:microsoft.com/office/officeart/2005/8/layout/list1"/>
    <dgm:cxn modelId="{2852CAB8-5173-694C-A9E3-4007D007D2B7}" type="presParOf" srcId="{6A11E699-F9D0-BD4C-8D1C-CEEAB8E15C97}" destId="{1ECFF582-186B-E54A-8CF5-6C3EAA9364DB}" srcOrd="16" destOrd="0" presId="urn:microsoft.com/office/officeart/2005/8/layout/list1"/>
    <dgm:cxn modelId="{154E756D-B45F-D34A-BCBF-686C3F82954E}" type="presParOf" srcId="{1ECFF582-186B-E54A-8CF5-6C3EAA9364DB}" destId="{7D658165-F53E-CE4E-9089-4B18A2963CD7}" srcOrd="0" destOrd="0" presId="urn:microsoft.com/office/officeart/2005/8/layout/list1"/>
    <dgm:cxn modelId="{D7C1B8D0-AAE5-F04A-930D-F7C63BDA3E5E}" type="presParOf" srcId="{1ECFF582-186B-E54A-8CF5-6C3EAA9364DB}" destId="{A0195330-D55E-344F-A7A6-F8357E1A4903}" srcOrd="1" destOrd="0" presId="urn:microsoft.com/office/officeart/2005/8/layout/list1"/>
    <dgm:cxn modelId="{E1401991-D029-084C-ACE4-1C457B2CC4B1}" type="presParOf" srcId="{6A11E699-F9D0-BD4C-8D1C-CEEAB8E15C97}" destId="{2AECC82D-B0AA-7D41-A3B8-2B35A2D25CB3}" srcOrd="17" destOrd="0" presId="urn:microsoft.com/office/officeart/2005/8/layout/list1"/>
    <dgm:cxn modelId="{5D72FFB8-92B4-4544-944C-795FB37D55E1}" type="presParOf" srcId="{6A11E699-F9D0-BD4C-8D1C-CEEAB8E15C97}" destId="{943603C0-A9C3-C644-9CED-741462B6D665}" srcOrd="18"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1D10A1-E012-4746-941E-55C688FB41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45454876-48C2-4164-9718-E159C0AC9DAD}">
      <dgm:prSet/>
      <dgm:spPr>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es-CO" dirty="0">
              <a:latin typeface="Montserrat" panose="00000500000000000000" pitchFamily="50" charset="0"/>
            </a:rPr>
            <a:t>Manejo del vasoespasmo </a:t>
          </a:r>
        </a:p>
      </dgm:t>
    </dgm:pt>
    <dgm:pt modelId="{B5234E82-6438-4F63-942B-5A33AD9FF593}" type="parTrans" cxnId="{E3802F86-F5BB-4C94-8A59-CD99D16DAF60}">
      <dgm:prSet/>
      <dgm:spPr/>
      <dgm:t>
        <a:bodyPr/>
        <a:lstStyle/>
        <a:p>
          <a:endParaRPr lang="es-CO"/>
        </a:p>
      </dgm:t>
    </dgm:pt>
    <dgm:pt modelId="{F53332E5-E544-4B86-A692-531ADCB0D7C8}" type="sibTrans" cxnId="{E3802F86-F5BB-4C94-8A59-CD99D16DAF60}">
      <dgm:prSet/>
      <dgm:spPr/>
      <dgm:t>
        <a:bodyPr/>
        <a:lstStyle/>
        <a:p>
          <a:endParaRPr lang="es-CO"/>
        </a:p>
      </dgm:t>
    </dgm:pt>
    <dgm:pt modelId="{FCE55635-4400-4838-85E5-66965D2AE83E}" type="pres">
      <dgm:prSet presAssocID="{421D10A1-E012-4746-941E-55C688FB41A7}" presName="linear" presStyleCnt="0">
        <dgm:presLayoutVars>
          <dgm:animLvl val="lvl"/>
          <dgm:resizeHandles val="exact"/>
        </dgm:presLayoutVars>
      </dgm:prSet>
      <dgm:spPr/>
    </dgm:pt>
    <dgm:pt modelId="{F981595A-4BC6-4184-9DEF-FACED8E4607B}" type="pres">
      <dgm:prSet presAssocID="{45454876-48C2-4164-9718-E159C0AC9DAD}" presName="parentText" presStyleLbl="node1" presStyleIdx="0" presStyleCnt="1" custLinFactNeighborX="22377" custLinFactNeighborY="-8780">
        <dgm:presLayoutVars>
          <dgm:chMax val="0"/>
          <dgm:bulletEnabled val="1"/>
        </dgm:presLayoutVars>
      </dgm:prSet>
      <dgm:spPr/>
    </dgm:pt>
  </dgm:ptLst>
  <dgm:cxnLst>
    <dgm:cxn modelId="{ED866335-932A-384F-A855-391E1D8D93A8}" type="presOf" srcId="{421D10A1-E012-4746-941E-55C688FB41A7}" destId="{FCE55635-4400-4838-85E5-66965D2AE83E}" srcOrd="0" destOrd="0" presId="urn:microsoft.com/office/officeart/2005/8/layout/vList2"/>
    <dgm:cxn modelId="{E3802F86-F5BB-4C94-8A59-CD99D16DAF60}" srcId="{421D10A1-E012-4746-941E-55C688FB41A7}" destId="{45454876-48C2-4164-9718-E159C0AC9DAD}" srcOrd="0" destOrd="0" parTransId="{B5234E82-6438-4F63-942B-5A33AD9FF593}" sibTransId="{F53332E5-E544-4B86-A692-531ADCB0D7C8}"/>
    <dgm:cxn modelId="{2F4596F2-3966-1C4F-BD42-E0838DE0E24D}" type="presOf" srcId="{45454876-48C2-4164-9718-E159C0AC9DAD}" destId="{F981595A-4BC6-4184-9DEF-FACED8E4607B}" srcOrd="0" destOrd="0" presId="urn:microsoft.com/office/officeart/2005/8/layout/vList2"/>
    <dgm:cxn modelId="{39B43332-221C-7F42-BDAB-DCE44BBD5A4B}" type="presParOf" srcId="{FCE55635-4400-4838-85E5-66965D2AE83E}" destId="{F981595A-4BC6-4184-9DEF-FACED8E4607B}" srcOrd="0"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3823A-41AD-44AF-8C53-E533EB97B2B1}">
      <dsp:nvSpPr>
        <dsp:cNvPr id="0" name=""/>
        <dsp:cNvSpPr/>
      </dsp:nvSpPr>
      <dsp:spPr>
        <a:xfrm>
          <a:off x="2796036" y="71500"/>
          <a:ext cx="3432048" cy="343204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s-CO" sz="2000" b="0" kern="120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Nivel de consciencia al ingreso</a:t>
          </a:r>
        </a:p>
      </dsp:txBody>
      <dsp:txXfrm>
        <a:off x="3253642" y="672109"/>
        <a:ext cx="2516835" cy="1544421"/>
      </dsp:txXfrm>
    </dsp:sp>
    <dsp:sp modelId="{8A5840BB-FE10-41F9-92A4-D12CC23A157A}">
      <dsp:nvSpPr>
        <dsp:cNvPr id="0" name=""/>
        <dsp:cNvSpPr/>
      </dsp:nvSpPr>
      <dsp:spPr>
        <a:xfrm>
          <a:off x="4034433" y="2216531"/>
          <a:ext cx="3432048" cy="343204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s-CO" sz="2400" b="0" kern="120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Edad</a:t>
          </a:r>
        </a:p>
      </dsp:txBody>
      <dsp:txXfrm>
        <a:off x="5084068" y="3103143"/>
        <a:ext cx="2059228" cy="1887626"/>
      </dsp:txXfrm>
    </dsp:sp>
    <dsp:sp modelId="{BFDAD3DD-8C84-49A2-BC88-A3BEA82F69BB}">
      <dsp:nvSpPr>
        <dsp:cNvPr id="0" name=""/>
        <dsp:cNvSpPr/>
      </dsp:nvSpPr>
      <dsp:spPr>
        <a:xfrm>
          <a:off x="1557639" y="2216531"/>
          <a:ext cx="3432048" cy="343204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CO" sz="1800" b="0" kern="1200" cap="none" spc="0"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Cantidad de sangre en TAC de cráneo inicial </a:t>
          </a:r>
        </a:p>
      </dsp:txBody>
      <dsp:txXfrm>
        <a:off x="1880823" y="3103143"/>
        <a:ext cx="2059228" cy="188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502D1-F1A2-4A03-8757-DFF54A8D8941}">
      <dsp:nvSpPr>
        <dsp:cNvPr id="0" name=""/>
        <dsp:cNvSpPr/>
      </dsp:nvSpPr>
      <dsp:spPr>
        <a:xfrm>
          <a:off x="1514474" y="0"/>
          <a:ext cx="4943474" cy="4943474"/>
        </a:xfrm>
        <a:prstGeom prst="diamond">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A02AF0-720C-4587-9B3E-615D50CD0CDD}">
      <dsp:nvSpPr>
        <dsp:cNvPr id="0" name=""/>
        <dsp:cNvSpPr/>
      </dsp:nvSpPr>
      <dsp:spPr>
        <a:xfrm>
          <a:off x="1984105" y="469630"/>
          <a:ext cx="1927954" cy="1927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dirty="0">
              <a:latin typeface="Montserrat" panose="00000500000000000000" pitchFamily="50" charset="0"/>
            </a:rPr>
            <a:t>Historia clínica</a:t>
          </a:r>
        </a:p>
      </dsp:txBody>
      <dsp:txXfrm>
        <a:off x="2078220" y="563745"/>
        <a:ext cx="1739724" cy="1739724"/>
      </dsp:txXfrm>
    </dsp:sp>
    <dsp:sp modelId="{97FD0E7F-3406-4773-B6B5-82D2545565C8}">
      <dsp:nvSpPr>
        <dsp:cNvPr id="0" name=""/>
        <dsp:cNvSpPr/>
      </dsp:nvSpPr>
      <dsp:spPr>
        <a:xfrm>
          <a:off x="4060364" y="469630"/>
          <a:ext cx="1927954" cy="1927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dirty="0">
              <a:latin typeface="Montserrat" panose="00000500000000000000" pitchFamily="50" charset="0"/>
            </a:rPr>
            <a:t>Manifestaciones clínicas</a:t>
          </a:r>
        </a:p>
      </dsp:txBody>
      <dsp:txXfrm>
        <a:off x="4154479" y="563745"/>
        <a:ext cx="1739724" cy="1739724"/>
      </dsp:txXfrm>
    </dsp:sp>
    <dsp:sp modelId="{3411714C-F1B5-4468-93D8-B815593DDE8D}">
      <dsp:nvSpPr>
        <dsp:cNvPr id="0" name=""/>
        <dsp:cNvSpPr/>
      </dsp:nvSpPr>
      <dsp:spPr>
        <a:xfrm>
          <a:off x="1984105" y="2545889"/>
          <a:ext cx="1927954" cy="1927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a:latin typeface="Montserrat" panose="00000500000000000000" pitchFamily="50" charset="0"/>
            </a:rPr>
            <a:t>Neuroimagen</a:t>
          </a:r>
        </a:p>
      </dsp:txBody>
      <dsp:txXfrm>
        <a:off x="2078220" y="2640004"/>
        <a:ext cx="1739724" cy="1739724"/>
      </dsp:txXfrm>
    </dsp:sp>
    <dsp:sp modelId="{77B15A4C-EEE6-43F9-9444-8DE54197BFAB}">
      <dsp:nvSpPr>
        <dsp:cNvPr id="0" name=""/>
        <dsp:cNvSpPr/>
      </dsp:nvSpPr>
      <dsp:spPr>
        <a:xfrm>
          <a:off x="4060364" y="2545889"/>
          <a:ext cx="1927954" cy="1927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a:latin typeface="Montserrat" panose="00000500000000000000" pitchFamily="50" charset="0"/>
            </a:rPr>
            <a:t>Punción Lumbar*</a:t>
          </a:r>
        </a:p>
      </dsp:txBody>
      <dsp:txXfrm>
        <a:off x="4154479" y="2640004"/>
        <a:ext cx="1739724" cy="1739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C84E-7B92-4CB2-8BE7-FE7FA84CE844}">
      <dsp:nvSpPr>
        <dsp:cNvPr id="0" name=""/>
        <dsp:cNvSpPr/>
      </dsp:nvSpPr>
      <dsp:spPr>
        <a:xfrm>
          <a:off x="722655" y="130136"/>
          <a:ext cx="2002739" cy="20027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s-CO" sz="1600" kern="1200" dirty="0"/>
            <a:t>Prevención del re-sangrado</a:t>
          </a:r>
        </a:p>
      </dsp:txBody>
      <dsp:txXfrm>
        <a:off x="989687" y="480615"/>
        <a:ext cx="1468675" cy="901232"/>
      </dsp:txXfrm>
    </dsp:sp>
    <dsp:sp modelId="{639AEBA4-942B-494C-B6A7-4A0AF4EA92AF}">
      <dsp:nvSpPr>
        <dsp:cNvPr id="0" name=""/>
        <dsp:cNvSpPr/>
      </dsp:nvSpPr>
      <dsp:spPr>
        <a:xfrm>
          <a:off x="1445310" y="1381848"/>
          <a:ext cx="2002739" cy="20027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s-CO" sz="1400" kern="1200" dirty="0"/>
            <a:t>Prevención del </a:t>
          </a:r>
          <a:r>
            <a:rPr lang="es-CO" sz="1400" kern="1200" dirty="0" err="1"/>
            <a:t>vasoespasmo</a:t>
          </a:r>
          <a:endParaRPr lang="es-CO" sz="1400" kern="1200" dirty="0"/>
        </a:p>
      </dsp:txBody>
      <dsp:txXfrm>
        <a:off x="2057814" y="1899222"/>
        <a:ext cx="1201643" cy="1101506"/>
      </dsp:txXfrm>
    </dsp:sp>
    <dsp:sp modelId="{2A2B80B9-2184-4092-883D-6DD63C6A32EC}">
      <dsp:nvSpPr>
        <dsp:cNvPr id="0" name=""/>
        <dsp:cNvSpPr/>
      </dsp:nvSpPr>
      <dsp:spPr>
        <a:xfrm>
          <a:off x="0" y="1381848"/>
          <a:ext cx="2002739" cy="20027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s-CO" sz="1400" kern="1200" dirty="0"/>
            <a:t>Tratamiento de las complicaciones</a:t>
          </a:r>
        </a:p>
      </dsp:txBody>
      <dsp:txXfrm>
        <a:off x="188591" y="1899222"/>
        <a:ext cx="1201643" cy="1101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1FDC8-F0BE-4DFF-B805-BC73388E2CF3}">
      <dsp:nvSpPr>
        <dsp:cNvPr id="0" name=""/>
        <dsp:cNvSpPr/>
      </dsp:nvSpPr>
      <dsp:spPr>
        <a:xfrm>
          <a:off x="675742" y="302445"/>
          <a:ext cx="1872727" cy="18727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s-CO" sz="1900" kern="1200" dirty="0"/>
            <a:t>Evaluación de la función neurológica</a:t>
          </a:r>
        </a:p>
      </dsp:txBody>
      <dsp:txXfrm>
        <a:off x="925439" y="630173"/>
        <a:ext cx="1373333" cy="842727"/>
      </dsp:txXfrm>
    </dsp:sp>
    <dsp:sp modelId="{88D1F226-2F78-452A-820B-E58F44A3D7A1}">
      <dsp:nvSpPr>
        <dsp:cNvPr id="0" name=""/>
        <dsp:cNvSpPr/>
      </dsp:nvSpPr>
      <dsp:spPr>
        <a:xfrm>
          <a:off x="1351485" y="1472900"/>
          <a:ext cx="1872727" cy="18727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s-ES" sz="1900" kern="1200" dirty="0"/>
            <a:t>Escalas médicas </a:t>
          </a:r>
          <a:endParaRPr lang="es-CO" sz="1900" kern="1200" dirty="0"/>
        </a:p>
      </dsp:txBody>
      <dsp:txXfrm>
        <a:off x="1924227" y="1956688"/>
        <a:ext cx="1123636" cy="1030000"/>
      </dsp:txXfrm>
    </dsp:sp>
    <dsp:sp modelId="{1B043A35-D39A-4032-921D-C3658E4C601F}">
      <dsp:nvSpPr>
        <dsp:cNvPr id="0" name=""/>
        <dsp:cNvSpPr/>
      </dsp:nvSpPr>
      <dsp:spPr>
        <a:xfrm>
          <a:off x="0" y="1472900"/>
          <a:ext cx="1872727" cy="18727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s-CO" sz="1900" kern="1200" dirty="0"/>
            <a:t>Preparar para angiografía</a:t>
          </a:r>
        </a:p>
      </dsp:txBody>
      <dsp:txXfrm>
        <a:off x="176348" y="1956688"/>
        <a:ext cx="1123636" cy="103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F041-5B44-8140-8118-439E88E1C42B}">
      <dsp:nvSpPr>
        <dsp:cNvPr id="0" name=""/>
        <dsp:cNvSpPr/>
      </dsp:nvSpPr>
      <dsp:spPr>
        <a:xfrm>
          <a:off x="0" y="376724"/>
          <a:ext cx="5621694"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09623AF-717E-8F46-AC6F-76EA1F22B899}">
      <dsp:nvSpPr>
        <dsp:cNvPr id="0" name=""/>
        <dsp:cNvSpPr/>
      </dsp:nvSpPr>
      <dsp:spPr>
        <a:xfrm>
          <a:off x="281084" y="81524"/>
          <a:ext cx="3935186" cy="590400"/>
        </a:xfrm>
        <a:prstGeom prst="round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741" tIns="0" rIns="148741" bIns="0" numCol="1" spcCol="1270" anchor="ctr" anchorCtr="0">
          <a:noAutofit/>
        </a:bodyPr>
        <a:lstStyle/>
        <a:p>
          <a:pPr marL="0" lvl="0" indent="0" algn="l" defTabSz="800100" rtl="0">
            <a:lnSpc>
              <a:spcPct val="90000"/>
            </a:lnSpc>
            <a:spcBef>
              <a:spcPct val="0"/>
            </a:spcBef>
            <a:spcAft>
              <a:spcPct val="35000"/>
            </a:spcAft>
            <a:buNone/>
          </a:pPr>
          <a:r>
            <a:rPr lang="es-ES_tradnl" sz="1800" kern="1200" dirty="0">
              <a:latin typeface="Montserrat" panose="00000500000000000000" pitchFamily="50" charset="0"/>
            </a:rPr>
            <a:t>Hasta 70% demuestran vasoespasmo angiográfico.</a:t>
          </a:r>
        </a:p>
      </dsp:txBody>
      <dsp:txXfrm>
        <a:off x="309905" y="110345"/>
        <a:ext cx="3877544" cy="532758"/>
      </dsp:txXfrm>
    </dsp:sp>
    <dsp:sp modelId="{1B969CF4-5D57-9449-A02B-06288D7F15D2}">
      <dsp:nvSpPr>
        <dsp:cNvPr id="0" name=""/>
        <dsp:cNvSpPr/>
      </dsp:nvSpPr>
      <dsp:spPr>
        <a:xfrm>
          <a:off x="0" y="1283925"/>
          <a:ext cx="5621694"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6DF0D7-46A0-4A44-8665-5C4F5EF3503F}">
      <dsp:nvSpPr>
        <dsp:cNvPr id="0" name=""/>
        <dsp:cNvSpPr/>
      </dsp:nvSpPr>
      <dsp:spPr>
        <a:xfrm>
          <a:off x="281084" y="988724"/>
          <a:ext cx="3935186" cy="590400"/>
        </a:xfrm>
        <a:prstGeom prst="round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741" tIns="0" rIns="148741" bIns="0" numCol="1" spcCol="1270" anchor="ctr" anchorCtr="0">
          <a:noAutofit/>
        </a:bodyPr>
        <a:lstStyle/>
        <a:p>
          <a:pPr marL="0" lvl="0" indent="0" algn="l" defTabSz="800100" rtl="0">
            <a:lnSpc>
              <a:spcPct val="90000"/>
            </a:lnSpc>
            <a:spcBef>
              <a:spcPct val="0"/>
            </a:spcBef>
            <a:spcAft>
              <a:spcPct val="35000"/>
            </a:spcAft>
            <a:buNone/>
          </a:pPr>
          <a:r>
            <a:rPr lang="es-ES_tradnl" sz="1800" kern="1200">
              <a:latin typeface="Montserrat" panose="00000500000000000000" pitchFamily="50" charset="0"/>
            </a:rPr>
            <a:t>40% tienen síntomas.</a:t>
          </a:r>
        </a:p>
      </dsp:txBody>
      <dsp:txXfrm>
        <a:off x="309905" y="1017545"/>
        <a:ext cx="3877544" cy="532758"/>
      </dsp:txXfrm>
    </dsp:sp>
    <dsp:sp modelId="{97C6AFD2-05DA-7C49-9422-95D869764F61}">
      <dsp:nvSpPr>
        <dsp:cNvPr id="0" name=""/>
        <dsp:cNvSpPr/>
      </dsp:nvSpPr>
      <dsp:spPr>
        <a:xfrm>
          <a:off x="0" y="2191125"/>
          <a:ext cx="5621694"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08F4D6F-487C-834A-982F-4A9DED9A20F0}">
      <dsp:nvSpPr>
        <dsp:cNvPr id="0" name=""/>
        <dsp:cNvSpPr/>
      </dsp:nvSpPr>
      <dsp:spPr>
        <a:xfrm>
          <a:off x="281084" y="1895925"/>
          <a:ext cx="3935186" cy="590400"/>
        </a:xfrm>
        <a:prstGeom prst="round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741" tIns="0" rIns="148741" bIns="0" numCol="1" spcCol="1270" anchor="ctr" anchorCtr="0">
          <a:noAutofit/>
        </a:bodyPr>
        <a:lstStyle/>
        <a:p>
          <a:pPr marL="0" lvl="0" indent="0" algn="l" defTabSz="800100" rtl="0">
            <a:lnSpc>
              <a:spcPct val="90000"/>
            </a:lnSpc>
            <a:spcBef>
              <a:spcPct val="0"/>
            </a:spcBef>
            <a:spcAft>
              <a:spcPct val="35000"/>
            </a:spcAft>
            <a:buNone/>
          </a:pPr>
          <a:r>
            <a:rPr lang="es-ES_tradnl" sz="1800" kern="1200" dirty="0">
              <a:latin typeface="Montserrat" panose="00000500000000000000" pitchFamily="50" charset="0"/>
            </a:rPr>
            <a:t>30% isquemia cerebral retardada.</a:t>
          </a:r>
        </a:p>
      </dsp:txBody>
      <dsp:txXfrm>
        <a:off x="309905" y="1924746"/>
        <a:ext cx="3877544" cy="532758"/>
      </dsp:txXfrm>
    </dsp:sp>
    <dsp:sp modelId="{1122F7DB-2410-46D8-AFD2-C82CD257D851}">
      <dsp:nvSpPr>
        <dsp:cNvPr id="0" name=""/>
        <dsp:cNvSpPr/>
      </dsp:nvSpPr>
      <dsp:spPr>
        <a:xfrm>
          <a:off x="0" y="3098325"/>
          <a:ext cx="5621694"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84C51-C9B7-4A0D-9905-1C352808D894}">
      <dsp:nvSpPr>
        <dsp:cNvPr id="0" name=""/>
        <dsp:cNvSpPr/>
      </dsp:nvSpPr>
      <dsp:spPr>
        <a:xfrm>
          <a:off x="281084" y="2803125"/>
          <a:ext cx="3935186" cy="590400"/>
        </a:xfrm>
        <a:prstGeom prst="round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741" tIns="0" rIns="148741" bIns="0" numCol="1" spcCol="1270" anchor="ctr" anchorCtr="0">
          <a:noAutofit/>
        </a:bodyPr>
        <a:lstStyle/>
        <a:p>
          <a:pPr marL="0" lvl="0" indent="0" algn="l" defTabSz="800100" rtl="0">
            <a:lnSpc>
              <a:spcPct val="90000"/>
            </a:lnSpc>
            <a:spcBef>
              <a:spcPct val="0"/>
            </a:spcBef>
            <a:spcAft>
              <a:spcPct val="35000"/>
            </a:spcAft>
            <a:buNone/>
          </a:pPr>
          <a:r>
            <a:rPr lang="es-ES_tradnl" sz="1800" kern="1200" dirty="0">
              <a:latin typeface="Montserrat" panose="00000500000000000000" pitchFamily="50" charset="0"/>
            </a:rPr>
            <a:t>&lt;50% vasoespasmo angiográfico hacen ICT.</a:t>
          </a:r>
        </a:p>
      </dsp:txBody>
      <dsp:txXfrm>
        <a:off x="309905" y="2831946"/>
        <a:ext cx="3877544" cy="532758"/>
      </dsp:txXfrm>
    </dsp:sp>
    <dsp:sp modelId="{943603C0-A9C3-C644-9CED-741462B6D665}">
      <dsp:nvSpPr>
        <dsp:cNvPr id="0" name=""/>
        <dsp:cNvSpPr/>
      </dsp:nvSpPr>
      <dsp:spPr>
        <a:xfrm>
          <a:off x="0" y="4005525"/>
          <a:ext cx="5621694"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195330-D55E-344F-A7A6-F8357E1A4903}">
      <dsp:nvSpPr>
        <dsp:cNvPr id="0" name=""/>
        <dsp:cNvSpPr/>
      </dsp:nvSpPr>
      <dsp:spPr>
        <a:xfrm>
          <a:off x="281084" y="3710325"/>
          <a:ext cx="3935186" cy="590400"/>
        </a:xfrm>
        <a:prstGeom prst="round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741" tIns="0" rIns="148741" bIns="0" numCol="1" spcCol="1270" anchor="ctr" anchorCtr="0">
          <a:noAutofit/>
        </a:bodyPr>
        <a:lstStyle/>
        <a:p>
          <a:pPr marL="0" lvl="0" indent="0" algn="l" defTabSz="800100" rtl="0">
            <a:lnSpc>
              <a:spcPct val="90000"/>
            </a:lnSpc>
            <a:spcBef>
              <a:spcPct val="0"/>
            </a:spcBef>
            <a:spcAft>
              <a:spcPct val="35000"/>
            </a:spcAft>
            <a:buNone/>
          </a:pPr>
          <a:r>
            <a:rPr lang="es-ES_tradnl" sz="1800" kern="1200">
              <a:latin typeface="Montserrat" panose="00000500000000000000" pitchFamily="50" charset="0"/>
            </a:rPr>
            <a:t>20% mueren o tienen déficit severo como secuelas. </a:t>
          </a:r>
        </a:p>
      </dsp:txBody>
      <dsp:txXfrm>
        <a:off x="309905" y="3739146"/>
        <a:ext cx="3877544"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1595A-4BC6-4184-9DEF-FACED8E4607B}">
      <dsp:nvSpPr>
        <dsp:cNvPr id="0" name=""/>
        <dsp:cNvSpPr/>
      </dsp:nvSpPr>
      <dsp:spPr>
        <a:xfrm>
          <a:off x="0" y="0"/>
          <a:ext cx="6172199" cy="839474"/>
        </a:xfrm>
        <a:prstGeom prst="roundRect">
          <a:avLst/>
        </a:prstGeom>
        <a:solidFill>
          <a:srgbClr val="152B4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s-CO" sz="3500" kern="1200" dirty="0">
              <a:latin typeface="Montserrat" panose="00000500000000000000" pitchFamily="50" charset="0"/>
            </a:rPr>
            <a:t>Manejo del vasoespasmo </a:t>
          </a:r>
        </a:p>
      </dsp:txBody>
      <dsp:txXfrm>
        <a:off x="40980" y="40980"/>
        <a:ext cx="6090239"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815C5-A8FF-49D8-934D-3AD135F23291}" type="datetimeFigureOut">
              <a:rPr lang="en-US" smtClean="0"/>
              <a:t>11/24/2020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45F5A-5616-4E4B-8D9A-5ECFAC96D45F}" type="slidenum">
              <a:rPr lang="en-US" smtClean="0"/>
              <a:t>‹Nº›</a:t>
            </a:fld>
            <a:endParaRPr lang="en-US"/>
          </a:p>
        </p:txBody>
      </p:sp>
    </p:spTree>
    <p:extLst>
      <p:ext uri="{BB962C8B-B14F-4D97-AF65-F5344CB8AC3E}">
        <p14:creationId xmlns:p14="http://schemas.microsoft.com/office/powerpoint/2010/main" val="389274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a:t>
            </a:fld>
            <a:endParaRPr lang="es-ES"/>
          </a:p>
        </p:txBody>
      </p:sp>
    </p:spTree>
    <p:extLst>
      <p:ext uri="{BB962C8B-B14F-4D97-AF65-F5344CB8AC3E}">
        <p14:creationId xmlns:p14="http://schemas.microsoft.com/office/powerpoint/2010/main" val="242251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CO" dirty="0"/>
              <a:t>El consumo de cigarrillo</a:t>
            </a:r>
            <a:r>
              <a:rPr lang="es-CO" baseline="0" dirty="0"/>
              <a:t> aparece como el factor de riesgo prevenible mas importante, lo que se ha demostrado en estudios de pacientes con consumo activo con OR de 5.0 comparado con quienes no consumen</a:t>
            </a:r>
          </a:p>
          <a:p>
            <a:r>
              <a:rPr lang="es-CO" baseline="0" dirty="0"/>
              <a:t>Compararon 432 casos con 473 controles</a:t>
            </a:r>
          </a:p>
          <a:p>
            <a:endParaRPr lang="es-CO" baseline="0" dirty="0"/>
          </a:p>
          <a:p>
            <a:r>
              <a:rPr lang="es-ES" sz="1200" dirty="0"/>
              <a:t>Cigarrillo</a:t>
            </a:r>
          </a:p>
          <a:p>
            <a:r>
              <a:rPr lang="es-ES" sz="1200" dirty="0"/>
              <a:t>Hipertensión arterial.</a:t>
            </a:r>
          </a:p>
          <a:p>
            <a:r>
              <a:rPr lang="es-ES" sz="1200" dirty="0"/>
              <a:t>Alcohol.</a:t>
            </a:r>
          </a:p>
          <a:p>
            <a:r>
              <a:rPr lang="es-ES" sz="1200" dirty="0"/>
              <a:t>Drogas estimulantes: cocaína.</a:t>
            </a:r>
          </a:p>
          <a:p>
            <a:r>
              <a:rPr lang="es-ES" sz="1200" dirty="0"/>
              <a:t>Enfermedades genéticas: enfermedad </a:t>
            </a:r>
            <a:r>
              <a:rPr lang="es-ES" sz="1200" dirty="0" err="1"/>
              <a:t>poliquistica</a:t>
            </a:r>
            <a:r>
              <a:rPr lang="es-ES" sz="1200" dirty="0"/>
              <a:t> renal.</a:t>
            </a:r>
          </a:p>
          <a:p>
            <a:r>
              <a:rPr lang="es-ES" sz="1200" dirty="0"/>
              <a:t>Terapia anticoagulante.</a:t>
            </a:r>
          </a:p>
          <a:p>
            <a:endParaRPr lang="es-ES" sz="1200" dirty="0"/>
          </a:p>
          <a:p>
            <a:r>
              <a:rPr lang="es-ES" sz="1200" b="1" dirty="0"/>
              <a:t>La DM no es un factor de riesgo </a:t>
            </a:r>
          </a:p>
          <a:p>
            <a:endParaRPr lang="es-CO" dirty="0"/>
          </a:p>
        </p:txBody>
      </p:sp>
      <p:sp>
        <p:nvSpPr>
          <p:cNvPr id="4" name="3 Marcador de número de diapositiva"/>
          <p:cNvSpPr>
            <a:spLocks noGrp="1"/>
          </p:cNvSpPr>
          <p:nvPr>
            <p:ph type="sldNum" sz="quarter" idx="10"/>
          </p:nvPr>
        </p:nvSpPr>
        <p:spPr/>
        <p:txBody>
          <a:bodyPr/>
          <a:lstStyle/>
          <a:p>
            <a:fld id="{DB07127F-65A8-4729-9E5C-B037285FE145}" type="slidenum">
              <a:rPr lang="es-CO" smtClean="0"/>
              <a:pPr/>
              <a:t>12</a:t>
            </a:fld>
            <a:endParaRPr lang="es-CO"/>
          </a:p>
        </p:txBody>
      </p:sp>
    </p:spTree>
    <p:extLst>
      <p:ext uri="{BB962C8B-B14F-4D97-AF65-F5344CB8AC3E}">
        <p14:creationId xmlns:p14="http://schemas.microsoft.com/office/powerpoint/2010/main" val="174083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Marfan</a:t>
            </a:r>
            <a:r>
              <a:rPr lang="es-CO" baseline="0" dirty="0"/>
              <a:t> algunos artículos lo incluyen como factor de riesgos, el </a:t>
            </a:r>
            <a:r>
              <a:rPr lang="es-CO" baseline="0" dirty="0" err="1"/>
              <a:t>ultumo</a:t>
            </a:r>
            <a:r>
              <a:rPr lang="es-CO" baseline="0" dirty="0"/>
              <a:t> art de 2018 no lo incluye.</a:t>
            </a:r>
          </a:p>
          <a:p>
            <a:r>
              <a:rPr lang="es-CO" dirty="0"/>
              <a:t>Antecedente familiar (&gt;2) en primer grado de aneurismas cerebrales:</a:t>
            </a:r>
            <a:r>
              <a:rPr lang="es-CO" baseline="0" dirty="0"/>
              <a:t> algunos </a:t>
            </a:r>
            <a:r>
              <a:rPr lang="es-CO" baseline="0" dirty="0" err="1"/>
              <a:t>artiuclos</a:t>
            </a:r>
            <a:r>
              <a:rPr lang="es-CO" baseline="0" dirty="0"/>
              <a:t> hablan de 1 o 2 familiares, el </a:t>
            </a:r>
            <a:r>
              <a:rPr lang="es-CO" baseline="0" dirty="0" err="1"/>
              <a:t>ultuimo</a:t>
            </a:r>
            <a:r>
              <a:rPr lang="es-CO" baseline="0" dirty="0"/>
              <a:t> art de 2018 habla que deben de ser 2 familiares.</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13</a:t>
            </a:fld>
            <a:endParaRPr lang="es-ES"/>
          </a:p>
        </p:txBody>
      </p:sp>
    </p:spTree>
    <p:extLst>
      <p:ext uri="{BB962C8B-B14F-4D97-AF65-F5344CB8AC3E}">
        <p14:creationId xmlns:p14="http://schemas.microsoft.com/office/powerpoint/2010/main" val="371587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14</a:t>
            </a:fld>
            <a:endParaRPr lang="es-ES"/>
          </a:p>
        </p:txBody>
      </p:sp>
    </p:spTree>
    <p:extLst>
      <p:ext uri="{BB962C8B-B14F-4D97-AF65-F5344CB8AC3E}">
        <p14:creationId xmlns:p14="http://schemas.microsoft.com/office/powerpoint/2010/main" val="799727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17</a:t>
            </a:fld>
            <a:endParaRPr lang="es-ES"/>
          </a:p>
        </p:txBody>
      </p:sp>
    </p:spTree>
    <p:extLst>
      <p:ext uri="{BB962C8B-B14F-4D97-AF65-F5344CB8AC3E}">
        <p14:creationId xmlns:p14="http://schemas.microsoft.com/office/powerpoint/2010/main" val="56442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18</a:t>
            </a:fld>
            <a:endParaRPr lang="es-ES"/>
          </a:p>
        </p:txBody>
      </p:sp>
    </p:spTree>
    <p:extLst>
      <p:ext uri="{BB962C8B-B14F-4D97-AF65-F5344CB8AC3E}">
        <p14:creationId xmlns:p14="http://schemas.microsoft.com/office/powerpoint/2010/main" val="60688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19</a:t>
            </a:fld>
            <a:endParaRPr lang="es-ES"/>
          </a:p>
        </p:txBody>
      </p:sp>
    </p:spTree>
    <p:extLst>
      <p:ext uri="{BB962C8B-B14F-4D97-AF65-F5344CB8AC3E}">
        <p14:creationId xmlns:p14="http://schemas.microsoft.com/office/powerpoint/2010/main" val="329016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a:t>Ruptura:</a:t>
            </a:r>
            <a:r>
              <a:rPr lang="es-CO" baseline="0" dirty="0"/>
              <a:t> Estrés físico- Psicológico – Actividad ordinaria</a:t>
            </a:r>
            <a:endParaRPr lang="es-CO" dirty="0"/>
          </a:p>
          <a:p>
            <a:r>
              <a:rPr lang="es-CO" dirty="0"/>
              <a:t>La focalización</a:t>
            </a:r>
            <a:r>
              <a:rPr lang="es-CO" baseline="0" dirty="0"/>
              <a:t> es inusual pero ocasionalmente puede verse cuando hay un efecto de masa secundario a un aneurisma gigante, hemorragia </a:t>
            </a:r>
            <a:r>
              <a:rPr lang="es-CO" baseline="0" dirty="0" err="1"/>
              <a:t>intraparenquimatosa</a:t>
            </a:r>
            <a:r>
              <a:rPr lang="es-CO" baseline="0" dirty="0"/>
              <a:t>, hematoma subdural o un coagulo en el </a:t>
            </a:r>
            <a:r>
              <a:rPr lang="es-CO" baseline="0" dirty="0" err="1"/>
              <a:t>espaion</a:t>
            </a:r>
            <a:r>
              <a:rPr lang="es-CO" baseline="0" dirty="0"/>
              <a:t> subaracnoideo</a:t>
            </a:r>
          </a:p>
          <a:p>
            <a:endParaRPr lang="es-CO" baseline="0" dirty="0"/>
          </a:p>
          <a:p>
            <a:r>
              <a:rPr lang="es-CO" baseline="0" dirty="0"/>
              <a:t>Los </a:t>
            </a:r>
            <a:r>
              <a:rPr lang="es-CO" baseline="0" dirty="0" err="1"/>
              <a:t>deficit</a:t>
            </a:r>
            <a:r>
              <a:rPr lang="es-CO" baseline="0" dirty="0"/>
              <a:t> de pares oculares se dan por compresión del nervio o por aumento en la presión </a:t>
            </a:r>
            <a:r>
              <a:rPr lang="es-CO" baseline="0" dirty="0" err="1"/>
              <a:t>intracraneana</a:t>
            </a:r>
            <a:r>
              <a:rPr lang="es-CO" baseline="0" dirty="0"/>
              <a:t>.</a:t>
            </a:r>
          </a:p>
          <a:p>
            <a:endParaRPr lang="es-CO" baseline="0" dirty="0"/>
          </a:p>
          <a:p>
            <a:r>
              <a:rPr lang="es-CO" baseline="0" dirty="0"/>
              <a:t>Las convulsiones son poco frecuentes al inicio, pero no se sabe si son verdaderos eventos </a:t>
            </a:r>
            <a:r>
              <a:rPr lang="es-CO" baseline="0" dirty="0" err="1"/>
              <a:t>epilepticos</a:t>
            </a:r>
            <a:r>
              <a:rPr lang="es-CO" baseline="0" dirty="0"/>
              <a:t> y cuales son posturas anormales.</a:t>
            </a:r>
          </a:p>
          <a:p>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Convulsiones se presentan en el 20% de los pacientes.</a:t>
            </a:r>
          </a:p>
          <a:p>
            <a:endParaRPr lang="es-CO" dirty="0"/>
          </a:p>
        </p:txBody>
      </p:sp>
      <p:sp>
        <p:nvSpPr>
          <p:cNvPr id="4" name="3 Marcador de número de diapositiva"/>
          <p:cNvSpPr>
            <a:spLocks noGrp="1"/>
          </p:cNvSpPr>
          <p:nvPr>
            <p:ph type="sldNum" sz="quarter" idx="10"/>
          </p:nvPr>
        </p:nvSpPr>
        <p:spPr/>
        <p:txBody>
          <a:bodyPr/>
          <a:lstStyle/>
          <a:p>
            <a:fld id="{DB07127F-65A8-4729-9E5C-B037285FE145}" type="slidenum">
              <a:rPr lang="es-CO" smtClean="0"/>
              <a:pPr/>
              <a:t>20</a:t>
            </a:fld>
            <a:endParaRPr lang="es-CO"/>
          </a:p>
        </p:txBody>
      </p:sp>
    </p:spTree>
    <p:extLst>
      <p:ext uri="{BB962C8B-B14F-4D97-AF65-F5344CB8AC3E}">
        <p14:creationId xmlns:p14="http://schemas.microsoft.com/office/powerpoint/2010/main" val="98645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hemorragias retinianas, </a:t>
            </a:r>
            <a:r>
              <a:rPr lang="es-ES" sz="1200" kern="1200" dirty="0" err="1">
                <a:solidFill>
                  <a:schemeClr val="tx1"/>
                </a:solidFill>
                <a:latin typeface="+mn-lt"/>
                <a:ea typeface="+mn-ea"/>
                <a:cs typeface="+mn-cs"/>
              </a:rPr>
              <a:t>meningismos</a:t>
            </a:r>
            <a:r>
              <a:rPr lang="es-ES" sz="1200" kern="1200" dirty="0">
                <a:solidFill>
                  <a:schemeClr val="tx1"/>
                </a:solidFill>
                <a:latin typeface="+mn-lt"/>
                <a:ea typeface="+mn-ea"/>
                <a:cs typeface="+mn-cs"/>
              </a:rPr>
              <a:t>, disminución de la conciencia y signos neurológicos de focalización.</a:t>
            </a:r>
            <a:endParaRPr lang="es-CO" sz="1200" kern="1200" dirty="0">
              <a:solidFill>
                <a:schemeClr val="tx1"/>
              </a:solidFill>
              <a:latin typeface="+mn-lt"/>
              <a:ea typeface="+mn-ea"/>
              <a:cs typeface="+mn-cs"/>
            </a:endParaRPr>
          </a:p>
          <a:p>
            <a:r>
              <a:rPr lang="es-ES" dirty="0"/>
              <a:t>DIAGNOSTICO</a:t>
            </a:r>
          </a:p>
          <a:p>
            <a:r>
              <a:rPr lang="es-ES" dirty="0"/>
              <a:t>1. fondo de ojo: las hemorragias </a:t>
            </a:r>
            <a:r>
              <a:rPr lang="es-ES" dirty="0" err="1"/>
              <a:t>intraretiniales</a:t>
            </a:r>
            <a:r>
              <a:rPr lang="es-ES" dirty="0"/>
              <a:t> ocurren en 1 de cada 7 pacientes con aneurisma roto, estas hemorragias son causadas por el constante </a:t>
            </a:r>
            <a:r>
              <a:rPr lang="es-ES" dirty="0" err="1"/>
              <a:t>presion</a:t>
            </a:r>
            <a:r>
              <a:rPr lang="es-ES" dirty="0"/>
              <a:t> del LC , con </a:t>
            </a:r>
            <a:r>
              <a:rPr lang="es-ES" dirty="0" err="1"/>
              <a:t>obstruccion</a:t>
            </a:r>
            <a:r>
              <a:rPr lang="es-ES" dirty="0"/>
              <a:t> de la vena central de la retina, , las </a:t>
            </a:r>
            <a:r>
              <a:rPr lang="es-ES" dirty="0" err="1"/>
              <a:t>hemorrggias</a:t>
            </a:r>
            <a:r>
              <a:rPr lang="es-ES" dirty="0"/>
              <a:t> en llama son las mas comunes, y aparecen en la capa </a:t>
            </a:r>
            <a:r>
              <a:rPr lang="es-ES" dirty="0" err="1"/>
              <a:t>preretinal</a:t>
            </a:r>
            <a:r>
              <a:rPr lang="es-ES" dirty="0"/>
              <a:t> usualmente </a:t>
            </a:r>
            <a:r>
              <a:rPr lang="es-ES" dirty="0" err="1"/>
              <a:t>proximas</a:t>
            </a:r>
            <a:r>
              <a:rPr lang="es-ES" dirty="0"/>
              <a:t> al nervio </a:t>
            </a:r>
            <a:r>
              <a:rPr lang="es-ES" dirty="0" err="1"/>
              <a:t>optico</a:t>
            </a:r>
            <a:r>
              <a:rPr lang="es-ES" dirty="0"/>
              <a:t>, el paciente puede manifestar </a:t>
            </a:r>
            <a:r>
              <a:rPr lang="es-ES" dirty="0" err="1"/>
              <a:t>miodesopsias</a:t>
            </a:r>
            <a:r>
              <a:rPr lang="es-ES" dirty="0"/>
              <a:t> color </a:t>
            </a:r>
            <a:r>
              <a:rPr lang="es-ES" dirty="0" err="1"/>
              <a:t>marron</a:t>
            </a:r>
            <a:r>
              <a:rPr lang="es-ES" dirty="0"/>
              <a:t> en su </a:t>
            </a:r>
            <a:r>
              <a:rPr lang="es-ES" dirty="0" err="1"/>
              <a:t>vision</a:t>
            </a:r>
            <a:r>
              <a:rPr lang="es-ES" dirty="0"/>
              <a:t>.</a:t>
            </a:r>
          </a:p>
          <a:p>
            <a:endParaRPr lang="es-ES" dirty="0"/>
          </a:p>
          <a:p>
            <a:r>
              <a:rPr lang="es-ES" dirty="0"/>
              <a:t>los </a:t>
            </a:r>
            <a:r>
              <a:rPr lang="es-ES" dirty="0" err="1"/>
              <a:t>deficits</a:t>
            </a:r>
            <a:r>
              <a:rPr lang="es-ES" dirty="0"/>
              <a:t> </a:t>
            </a:r>
            <a:r>
              <a:rPr lang="es-ES" dirty="0" err="1"/>
              <a:t>neurologicos</a:t>
            </a:r>
            <a:r>
              <a:rPr lang="es-ES" dirty="0"/>
              <a:t> son causados por l </a:t>
            </a:r>
            <a:r>
              <a:rPr lang="es-ES" dirty="0" err="1"/>
              <a:t>compresion</a:t>
            </a:r>
            <a:r>
              <a:rPr lang="es-ES" dirty="0"/>
              <a:t> del aneurisma sobre los pares craneales , o por el sangrado </a:t>
            </a:r>
            <a:r>
              <a:rPr lang="es-ES" dirty="0" err="1"/>
              <a:t>intraparenquimatoso</a:t>
            </a:r>
            <a:r>
              <a:rPr lang="es-ES" dirty="0"/>
              <a:t>, o </a:t>
            </a:r>
            <a:r>
              <a:rPr lang="es-ES" dirty="0" err="1"/>
              <a:t>tambien</a:t>
            </a:r>
            <a:r>
              <a:rPr lang="es-ES" dirty="0"/>
              <a:t> la isquemia focal debido a la </a:t>
            </a:r>
            <a:r>
              <a:rPr lang="es-ES" dirty="0" err="1"/>
              <a:t>vasoconstriccion</a:t>
            </a:r>
            <a:r>
              <a:rPr lang="es-ES" dirty="0"/>
              <a:t> inmediatamente </a:t>
            </a:r>
            <a:r>
              <a:rPr lang="es-ES" dirty="0" err="1"/>
              <a:t>despues</a:t>
            </a:r>
            <a:r>
              <a:rPr lang="es-ES" dirty="0"/>
              <a:t> de la ruptura del aneurisma. </a:t>
            </a:r>
          </a:p>
          <a:p>
            <a:r>
              <a:rPr lang="es-ES" dirty="0"/>
              <a:t>la </a:t>
            </a:r>
            <a:r>
              <a:rPr lang="es-ES" dirty="0" err="1"/>
              <a:t>paralisi</a:t>
            </a:r>
            <a:r>
              <a:rPr lang="es-ES" dirty="0"/>
              <a:t> del III par es un signo reconocido </a:t>
            </a:r>
            <a:r>
              <a:rPr lang="es-ES" dirty="0" err="1"/>
              <a:t>despues</a:t>
            </a:r>
            <a:r>
              <a:rPr lang="es-ES" dirty="0"/>
              <a:t> de la ruptura del aneurisma.  </a:t>
            </a:r>
          </a:p>
          <a:p>
            <a:endParaRPr lang="es-CO"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21</a:t>
            </a:fld>
            <a:endParaRPr lang="es-ES"/>
          </a:p>
        </p:txBody>
      </p:sp>
    </p:spTree>
    <p:extLst>
      <p:ext uri="{BB962C8B-B14F-4D97-AF65-F5344CB8AC3E}">
        <p14:creationId xmlns:p14="http://schemas.microsoft.com/office/powerpoint/2010/main" val="1451509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Los hallazgos </a:t>
            </a:r>
            <a:r>
              <a:rPr lang="es-ES" sz="1200" kern="1200" dirty="0" err="1">
                <a:solidFill>
                  <a:schemeClr val="tx1"/>
                </a:solidFill>
                <a:latin typeface="+mn-lt"/>
                <a:ea typeface="+mn-ea"/>
                <a:cs typeface="+mn-cs"/>
              </a:rPr>
              <a:t>tardios</a:t>
            </a:r>
            <a:r>
              <a:rPr lang="es-ES" sz="1200" kern="1200" dirty="0">
                <a:solidFill>
                  <a:schemeClr val="tx1"/>
                </a:solidFill>
                <a:latin typeface="+mn-lt"/>
                <a:ea typeface="+mn-ea"/>
                <a:cs typeface="+mn-cs"/>
              </a:rPr>
              <a:t> son la parálisis del tercer par (aneurisma de la comunicante posterior), sexto par (aumento en la presión </a:t>
            </a:r>
            <a:r>
              <a:rPr lang="es-ES" sz="1200" kern="1200" dirty="0" err="1">
                <a:solidFill>
                  <a:schemeClr val="tx1"/>
                </a:solidFill>
                <a:latin typeface="+mn-lt"/>
                <a:ea typeface="+mn-ea"/>
                <a:cs typeface="+mn-cs"/>
              </a:rPr>
              <a:t>intracraneana</a:t>
            </a:r>
            <a:r>
              <a:rPr lang="es-ES" sz="1200" kern="1200" dirty="0">
                <a:solidFill>
                  <a:schemeClr val="tx1"/>
                </a:solidFill>
                <a:latin typeface="+mn-lt"/>
                <a:ea typeface="+mn-ea"/>
                <a:cs typeface="+mn-cs"/>
              </a:rPr>
              <a:t>), debilidad de los </a:t>
            </a:r>
            <a:r>
              <a:rPr lang="es-ES" sz="1200" kern="1200" dirty="0" err="1">
                <a:solidFill>
                  <a:schemeClr val="tx1"/>
                </a:solidFill>
                <a:latin typeface="+mn-lt"/>
                <a:ea typeface="+mn-ea"/>
                <a:cs typeface="+mn-cs"/>
              </a:rPr>
              <a:t>MsIs</a:t>
            </a:r>
            <a:r>
              <a:rPr lang="es-ES" sz="1200" kern="1200" dirty="0">
                <a:solidFill>
                  <a:schemeClr val="tx1"/>
                </a:solidFill>
                <a:latin typeface="+mn-lt"/>
                <a:ea typeface="+mn-ea"/>
                <a:cs typeface="+mn-cs"/>
              </a:rPr>
              <a:t> o abulia (aneurisma de la comunicante anterior), y la combinación de </a:t>
            </a:r>
            <a:r>
              <a:rPr lang="es-ES" sz="1200" kern="1200" dirty="0" err="1">
                <a:solidFill>
                  <a:schemeClr val="tx1"/>
                </a:solidFill>
                <a:latin typeface="+mn-lt"/>
                <a:ea typeface="+mn-ea"/>
                <a:cs typeface="+mn-cs"/>
              </a:rPr>
              <a:t>hemiparesia</a:t>
            </a:r>
            <a:r>
              <a:rPr lang="es-ES" sz="1200" kern="1200" dirty="0">
                <a:solidFill>
                  <a:schemeClr val="tx1"/>
                </a:solidFill>
                <a:latin typeface="+mn-lt"/>
                <a:ea typeface="+mn-ea"/>
                <a:cs typeface="+mn-cs"/>
              </a:rPr>
              <a:t> y afasia con alteraciones </a:t>
            </a:r>
            <a:r>
              <a:rPr lang="es-ES" sz="1200" kern="1200" dirty="0" err="1">
                <a:solidFill>
                  <a:schemeClr val="tx1"/>
                </a:solidFill>
                <a:latin typeface="+mn-lt"/>
                <a:ea typeface="+mn-ea"/>
                <a:cs typeface="+mn-cs"/>
              </a:rPr>
              <a:t>visoespaciales</a:t>
            </a:r>
            <a:r>
              <a:rPr lang="es-ES" sz="1200" kern="1200" dirty="0">
                <a:solidFill>
                  <a:schemeClr val="tx1"/>
                </a:solidFill>
                <a:latin typeface="+mn-lt"/>
                <a:ea typeface="+mn-ea"/>
                <a:cs typeface="+mn-cs"/>
              </a:rPr>
              <a:t> (cerebral media).</a:t>
            </a:r>
            <a:endParaRPr lang="es-CO" sz="1200" kern="1200" dirty="0">
              <a:solidFill>
                <a:schemeClr val="tx1"/>
              </a:solidFill>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22</a:t>
            </a:fld>
            <a:endParaRPr lang="es-ES"/>
          </a:p>
        </p:txBody>
      </p:sp>
    </p:spTree>
    <p:extLst>
      <p:ext uri="{BB962C8B-B14F-4D97-AF65-F5344CB8AC3E}">
        <p14:creationId xmlns:p14="http://schemas.microsoft.com/office/powerpoint/2010/main" val="249992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23</a:t>
            </a:fld>
            <a:endParaRPr lang="es-ES"/>
          </a:p>
        </p:txBody>
      </p:sp>
    </p:spTree>
    <p:extLst>
      <p:ext uri="{BB962C8B-B14F-4D97-AF65-F5344CB8AC3E}">
        <p14:creationId xmlns:p14="http://schemas.microsoft.com/office/powerpoint/2010/main" val="246973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a:t>
            </a:fld>
            <a:endParaRPr lang="es-ES"/>
          </a:p>
        </p:txBody>
      </p:sp>
    </p:spTree>
    <p:extLst>
      <p:ext uri="{BB962C8B-B14F-4D97-AF65-F5344CB8AC3E}">
        <p14:creationId xmlns:p14="http://schemas.microsoft.com/office/powerpoint/2010/main" val="358238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24</a:t>
            </a:fld>
            <a:endParaRPr lang="es-ES"/>
          </a:p>
        </p:txBody>
      </p:sp>
    </p:spTree>
    <p:extLst>
      <p:ext uri="{BB962C8B-B14F-4D97-AF65-F5344CB8AC3E}">
        <p14:creationId xmlns:p14="http://schemas.microsoft.com/office/powerpoint/2010/main" val="383021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 </a:t>
            </a:r>
            <a:r>
              <a:rPr lang="es-CO" dirty="0" err="1"/>
              <a:t>Thick</a:t>
            </a:r>
            <a:r>
              <a:rPr lang="es-CO" dirty="0"/>
              <a:t> </a:t>
            </a:r>
            <a:r>
              <a:rPr lang="es-CO" dirty="0" err="1"/>
              <a:t>is</a:t>
            </a:r>
            <a:r>
              <a:rPr lang="es-CO" dirty="0"/>
              <a:t> </a:t>
            </a:r>
            <a:r>
              <a:rPr lang="es-CO" dirty="0" err="1"/>
              <a:t>defined</a:t>
            </a:r>
            <a:r>
              <a:rPr lang="es-CO" dirty="0"/>
              <a:t> as a </a:t>
            </a:r>
            <a:r>
              <a:rPr lang="es-CO" dirty="0" err="1"/>
              <a:t>subarachnoid</a:t>
            </a:r>
            <a:r>
              <a:rPr lang="es-CO" dirty="0"/>
              <a:t> </a:t>
            </a:r>
            <a:r>
              <a:rPr lang="es-CO" dirty="0" err="1"/>
              <a:t>hemorrhage</a:t>
            </a:r>
            <a:r>
              <a:rPr lang="es-CO" dirty="0"/>
              <a:t> </a:t>
            </a:r>
            <a:r>
              <a:rPr lang="es-CO" dirty="0" err="1"/>
              <a:t>filling</a:t>
            </a:r>
            <a:r>
              <a:rPr lang="es-CO" dirty="0"/>
              <a:t> </a:t>
            </a:r>
            <a:r>
              <a:rPr lang="es-CO" dirty="0" err="1"/>
              <a:t>one</a:t>
            </a:r>
            <a:r>
              <a:rPr lang="es-CO" dirty="0"/>
              <a:t> </a:t>
            </a:r>
            <a:r>
              <a:rPr lang="es-CO" dirty="0" err="1"/>
              <a:t>or</a:t>
            </a:r>
            <a:r>
              <a:rPr lang="es-CO" dirty="0"/>
              <a:t> more </a:t>
            </a:r>
            <a:r>
              <a:rPr lang="es-CO" dirty="0" err="1"/>
              <a:t>cisterns</a:t>
            </a:r>
            <a:r>
              <a:rPr lang="es-CO" dirty="0"/>
              <a:t> </a:t>
            </a:r>
            <a:r>
              <a:rPr lang="es-CO" dirty="0" err="1"/>
              <a:t>or</a:t>
            </a:r>
            <a:r>
              <a:rPr lang="es-CO" dirty="0"/>
              <a:t> </a:t>
            </a:r>
            <a:r>
              <a:rPr lang="es-CO" dirty="0" err="1"/>
              <a:t>fissures</a:t>
            </a:r>
            <a:r>
              <a:rPr lang="es-CO" dirty="0"/>
              <a:t> </a:t>
            </a:r>
            <a:r>
              <a:rPr lang="es-CO" dirty="0" err="1"/>
              <a:t>out</a:t>
            </a:r>
            <a:r>
              <a:rPr lang="es-CO" dirty="0"/>
              <a:t> of a total of 10 </a:t>
            </a:r>
            <a:r>
              <a:rPr lang="es-CO" dirty="0" err="1"/>
              <a:t>cisterns</a:t>
            </a:r>
            <a:r>
              <a:rPr lang="es-CO" dirty="0"/>
              <a:t>/</a:t>
            </a:r>
            <a:r>
              <a:rPr lang="es-CO" dirty="0" err="1"/>
              <a:t>fissures</a:t>
            </a:r>
            <a:r>
              <a:rPr lang="es-CO" dirty="0"/>
              <a:t>: </a:t>
            </a:r>
            <a:r>
              <a:rPr lang="es-CO" dirty="0" err="1"/>
              <a:t>interhemispheric</a:t>
            </a:r>
            <a:endParaRPr lang="es-CO" dirty="0"/>
          </a:p>
          <a:p>
            <a:r>
              <a:rPr lang="es-CO" dirty="0" err="1"/>
              <a:t>fissure</a:t>
            </a:r>
            <a:r>
              <a:rPr lang="es-CO" dirty="0"/>
              <a:t>, </a:t>
            </a:r>
            <a:r>
              <a:rPr lang="es-CO" dirty="0" err="1"/>
              <a:t>the</a:t>
            </a:r>
            <a:r>
              <a:rPr lang="es-CO" dirty="0"/>
              <a:t> </a:t>
            </a:r>
            <a:r>
              <a:rPr lang="es-CO" dirty="0" err="1"/>
              <a:t>quadrigeminal</a:t>
            </a:r>
            <a:r>
              <a:rPr lang="es-CO" dirty="0"/>
              <a:t> </a:t>
            </a:r>
            <a:r>
              <a:rPr lang="es-CO" dirty="0" err="1"/>
              <a:t>cistern</a:t>
            </a:r>
            <a:r>
              <a:rPr lang="es-CO" dirty="0"/>
              <a:t>, </a:t>
            </a:r>
            <a:r>
              <a:rPr lang="es-CO" dirty="0" err="1"/>
              <a:t>both</a:t>
            </a:r>
            <a:r>
              <a:rPr lang="es-CO" dirty="0"/>
              <a:t> </a:t>
            </a:r>
            <a:r>
              <a:rPr lang="es-CO" dirty="0" err="1"/>
              <a:t>suprasellar</a:t>
            </a:r>
            <a:r>
              <a:rPr lang="es-CO" dirty="0"/>
              <a:t> </a:t>
            </a:r>
            <a:r>
              <a:rPr lang="es-CO" dirty="0" err="1"/>
              <a:t>cisterns</a:t>
            </a:r>
            <a:r>
              <a:rPr lang="es-CO" dirty="0"/>
              <a:t>, </a:t>
            </a:r>
            <a:r>
              <a:rPr lang="es-CO" dirty="0" err="1"/>
              <a:t>both</a:t>
            </a:r>
            <a:r>
              <a:rPr lang="es-CO" dirty="0"/>
              <a:t> </a:t>
            </a:r>
            <a:r>
              <a:rPr lang="es-CO" dirty="0" err="1"/>
              <a:t>ambient</a:t>
            </a:r>
            <a:r>
              <a:rPr lang="es-CO" dirty="0"/>
              <a:t> </a:t>
            </a:r>
            <a:r>
              <a:rPr lang="es-CO" dirty="0" err="1"/>
              <a:t>cisterns</a:t>
            </a:r>
            <a:r>
              <a:rPr lang="es-CO" dirty="0"/>
              <a:t>, </a:t>
            </a:r>
            <a:r>
              <a:rPr lang="es-CO" dirty="0" err="1"/>
              <a:t>both</a:t>
            </a:r>
            <a:r>
              <a:rPr lang="es-CO" dirty="0"/>
              <a:t> basal </a:t>
            </a:r>
            <a:r>
              <a:rPr lang="es-CO" dirty="0" err="1"/>
              <a:t>sylvian</a:t>
            </a:r>
            <a:r>
              <a:rPr lang="es-CO" dirty="0"/>
              <a:t> </a:t>
            </a:r>
            <a:r>
              <a:rPr lang="es-CO" dirty="0" err="1"/>
              <a:t>fissures</a:t>
            </a:r>
            <a:r>
              <a:rPr lang="es-CO" dirty="0"/>
              <a:t>, and </a:t>
            </a:r>
            <a:r>
              <a:rPr lang="es-CO" dirty="0" err="1"/>
              <a:t>both</a:t>
            </a:r>
            <a:r>
              <a:rPr lang="es-CO" dirty="0"/>
              <a:t> lateral </a:t>
            </a:r>
            <a:r>
              <a:rPr lang="es-CO" dirty="0" err="1"/>
              <a:t>sylvian</a:t>
            </a:r>
            <a:r>
              <a:rPr lang="es-CO" dirty="0"/>
              <a:t> </a:t>
            </a:r>
            <a:r>
              <a:rPr lang="es-CO" dirty="0" err="1"/>
              <a:t>fissures</a:t>
            </a:r>
            <a:r>
              <a:rPr lang="es-CO" dirty="0"/>
              <a:t>.</a:t>
            </a:r>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25</a:t>
            </a:fld>
            <a:endParaRPr lang="es-ES"/>
          </a:p>
        </p:txBody>
      </p:sp>
    </p:spTree>
    <p:extLst>
      <p:ext uri="{BB962C8B-B14F-4D97-AF65-F5344CB8AC3E}">
        <p14:creationId xmlns:p14="http://schemas.microsoft.com/office/powerpoint/2010/main" val="1636630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26</a:t>
            </a:fld>
            <a:endParaRPr lang="es-ES"/>
          </a:p>
        </p:txBody>
      </p:sp>
    </p:spTree>
    <p:extLst>
      <p:ext uri="{BB962C8B-B14F-4D97-AF65-F5344CB8AC3E}">
        <p14:creationId xmlns:p14="http://schemas.microsoft.com/office/powerpoint/2010/main" val="120808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28</a:t>
            </a:fld>
            <a:endParaRPr lang="es-ES"/>
          </a:p>
        </p:txBody>
      </p:sp>
    </p:spTree>
    <p:extLst>
      <p:ext uri="{BB962C8B-B14F-4D97-AF65-F5344CB8AC3E}">
        <p14:creationId xmlns:p14="http://schemas.microsoft.com/office/powerpoint/2010/main" val="1096736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29</a:t>
            </a:fld>
            <a:endParaRPr lang="es-ES"/>
          </a:p>
        </p:txBody>
      </p:sp>
    </p:spTree>
    <p:extLst>
      <p:ext uri="{BB962C8B-B14F-4D97-AF65-F5344CB8AC3E}">
        <p14:creationId xmlns:p14="http://schemas.microsoft.com/office/powerpoint/2010/main" val="770594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30</a:t>
            </a:fld>
            <a:endParaRPr lang="es-ES"/>
          </a:p>
        </p:txBody>
      </p:sp>
    </p:spTree>
    <p:extLst>
      <p:ext uri="{BB962C8B-B14F-4D97-AF65-F5344CB8AC3E}">
        <p14:creationId xmlns:p14="http://schemas.microsoft.com/office/powerpoint/2010/main" val="26717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El primer estudio ordenado debería ser el TAC, la característica es que la sangre extravasada se ve </a:t>
            </a:r>
            <a:r>
              <a:rPr lang="es-ES" sz="1200" kern="1200" dirty="0" err="1">
                <a:solidFill>
                  <a:schemeClr val="tx1"/>
                </a:solidFill>
                <a:latin typeface="+mn-lt"/>
                <a:ea typeface="+mn-ea"/>
                <a:cs typeface="+mn-cs"/>
              </a:rPr>
              <a:t>hiperintensa</a:t>
            </a:r>
            <a:r>
              <a:rPr lang="es-ES" sz="1200" kern="1200" dirty="0">
                <a:solidFill>
                  <a:schemeClr val="tx1"/>
                </a:solidFill>
                <a:latin typeface="+mn-lt"/>
                <a:ea typeface="+mn-ea"/>
                <a:cs typeface="+mn-cs"/>
              </a:rPr>
              <a:t>.  Un TAC de buena calidad muestra la HSA en  100% de los casos en las  primeras 12 horas, además puede ayudar a predecir el sitio de la ruptura, especialmente en la cerebral anterior o la comunicante anterior. </a:t>
            </a:r>
            <a:r>
              <a:rPr lang="es-ES" sz="1200" kern="1200" dirty="0" err="1">
                <a:solidFill>
                  <a:schemeClr val="tx1"/>
                </a:solidFill>
                <a:latin typeface="+mn-lt"/>
                <a:ea typeface="+mn-ea"/>
                <a:cs typeface="+mn-cs"/>
              </a:rPr>
              <a:t>Ademas</a:t>
            </a:r>
            <a:r>
              <a:rPr lang="es-ES" sz="1200" kern="1200" dirty="0">
                <a:solidFill>
                  <a:schemeClr val="tx1"/>
                </a:solidFill>
                <a:latin typeface="+mn-lt"/>
                <a:ea typeface="+mn-ea"/>
                <a:cs typeface="+mn-cs"/>
              </a:rPr>
              <a:t> sirve como </a:t>
            </a:r>
            <a:r>
              <a:rPr lang="es-ES" sz="1200" kern="1200" dirty="0" err="1">
                <a:solidFill>
                  <a:schemeClr val="tx1"/>
                </a:solidFill>
                <a:latin typeface="+mn-lt"/>
                <a:ea typeface="+mn-ea"/>
                <a:cs typeface="+mn-cs"/>
              </a:rPr>
              <a:t>predictor</a:t>
            </a:r>
            <a:r>
              <a:rPr lang="es-ES" sz="1200" kern="1200" dirty="0">
                <a:solidFill>
                  <a:schemeClr val="tx1"/>
                </a:solidFill>
                <a:latin typeface="+mn-lt"/>
                <a:ea typeface="+mn-ea"/>
                <a:cs typeface="+mn-cs"/>
              </a:rPr>
              <a:t> de </a:t>
            </a:r>
            <a:r>
              <a:rPr lang="es-ES" sz="1200" kern="1200" dirty="0" err="1">
                <a:solidFill>
                  <a:schemeClr val="tx1"/>
                </a:solidFill>
                <a:latin typeface="+mn-lt"/>
                <a:ea typeface="+mn-ea"/>
                <a:cs typeface="+mn-cs"/>
              </a:rPr>
              <a:t>vasoespasmo</a:t>
            </a:r>
            <a:r>
              <a:rPr lang="es-ES" sz="1200" kern="1200" dirty="0">
                <a:solidFill>
                  <a:schemeClr val="tx1"/>
                </a:solidFill>
                <a:latin typeface="+mn-lt"/>
                <a:ea typeface="+mn-ea"/>
                <a:cs typeface="+mn-cs"/>
              </a:rPr>
              <a:t> cerebral y mal pronostico, debido a que el rápido </a:t>
            </a:r>
            <a:r>
              <a:rPr lang="es-ES" sz="1200" kern="1200" dirty="0" err="1">
                <a:solidFill>
                  <a:schemeClr val="tx1"/>
                </a:solidFill>
                <a:latin typeface="+mn-lt"/>
                <a:ea typeface="+mn-ea"/>
                <a:cs typeface="+mn-cs"/>
              </a:rPr>
              <a:t>aclaramiento</a:t>
            </a:r>
            <a:r>
              <a:rPr lang="es-ES" sz="1200" kern="1200" dirty="0">
                <a:solidFill>
                  <a:schemeClr val="tx1"/>
                </a:solidFill>
                <a:latin typeface="+mn-lt"/>
                <a:ea typeface="+mn-ea"/>
                <a:cs typeface="+mn-cs"/>
              </a:rPr>
              <a:t> de la sangre en una TC demorada la hace ver normal y disminuye la sensibilidad a 50% a los 7 </a:t>
            </a:r>
            <a:r>
              <a:rPr lang="es-ES" sz="1200" kern="1200" dirty="0" err="1">
                <a:solidFill>
                  <a:schemeClr val="tx1"/>
                </a:solidFill>
                <a:latin typeface="+mn-lt"/>
                <a:ea typeface="+mn-ea"/>
                <a:cs typeface="+mn-cs"/>
              </a:rPr>
              <a:t>dias</a:t>
            </a:r>
            <a:r>
              <a:rPr lang="es-ES" sz="1200" kern="1200" dirty="0">
                <a:solidFill>
                  <a:schemeClr val="tx1"/>
                </a:solidFill>
                <a:latin typeface="+mn-lt"/>
                <a:ea typeface="+mn-ea"/>
                <a:cs typeface="+mn-cs"/>
              </a:rPr>
              <a:t>.</a:t>
            </a:r>
            <a:endParaRPr lang="es-CO" sz="1200" kern="1200" dirty="0">
              <a:solidFill>
                <a:schemeClr val="tx1"/>
              </a:solidFill>
              <a:latin typeface="+mn-lt"/>
              <a:ea typeface="+mn-ea"/>
              <a:cs typeface="+mn-cs"/>
            </a:endParaRPr>
          </a:p>
          <a:p>
            <a:endParaRPr lang="es-CO" dirty="0"/>
          </a:p>
          <a:p>
            <a:endParaRPr lang="es-CO" dirty="0"/>
          </a:p>
          <a:p>
            <a:r>
              <a:rPr lang="es-CO" dirty="0"/>
              <a:t>Un hematocrito</a:t>
            </a:r>
            <a:r>
              <a:rPr lang="es-CO" baseline="0" dirty="0"/>
              <a:t> mayor de 27% es mas denso que la corteza cerebral</a:t>
            </a:r>
            <a:endParaRPr lang="es-CO"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31</a:t>
            </a:fld>
            <a:endParaRPr lang="es-ES"/>
          </a:p>
        </p:txBody>
      </p:sp>
    </p:spTree>
    <p:extLst>
      <p:ext uri="{BB962C8B-B14F-4D97-AF65-F5344CB8AC3E}">
        <p14:creationId xmlns:p14="http://schemas.microsoft.com/office/powerpoint/2010/main" val="1550816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32</a:t>
            </a:fld>
            <a:endParaRPr lang="es-ES"/>
          </a:p>
        </p:txBody>
      </p:sp>
    </p:spTree>
    <p:extLst>
      <p:ext uri="{BB962C8B-B14F-4D97-AF65-F5344CB8AC3E}">
        <p14:creationId xmlns:p14="http://schemas.microsoft.com/office/powerpoint/2010/main" val="477753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33</a:t>
            </a:fld>
            <a:endParaRPr lang="es-ES"/>
          </a:p>
        </p:txBody>
      </p:sp>
    </p:spTree>
    <p:extLst>
      <p:ext uri="{BB962C8B-B14F-4D97-AF65-F5344CB8AC3E}">
        <p14:creationId xmlns:p14="http://schemas.microsoft.com/office/powerpoint/2010/main" val="3424027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La punción lumbar se debe hacer en los pacientes con sospecha de HSA y TC normal o equivoco, debe ser tomado en 4 tubos con recuento de GR en el 1 y 4.  Los hallazgos son una elevada presión de apertura, elevado recuento de GR que disminuya del tubo 1 al 4 y xantocromía debido a la descomposición de GR medidos por </a:t>
            </a:r>
            <a:r>
              <a:rPr lang="es-ES" sz="1200" kern="1200" dirty="0" err="1">
                <a:solidFill>
                  <a:schemeClr val="tx1"/>
                </a:solidFill>
                <a:latin typeface="+mn-lt"/>
                <a:ea typeface="+mn-ea"/>
                <a:cs typeface="+mn-cs"/>
              </a:rPr>
              <a:t>espectofotometria</a:t>
            </a:r>
            <a:r>
              <a:rPr lang="es-ES"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La </a:t>
            </a:r>
            <a:r>
              <a:rPr lang="es-ES" sz="1200" kern="1200" dirty="0" err="1">
                <a:solidFill>
                  <a:schemeClr val="tx1"/>
                </a:solidFill>
                <a:latin typeface="+mn-lt"/>
                <a:ea typeface="+mn-ea"/>
                <a:cs typeface="+mn-cs"/>
              </a:rPr>
              <a:t>espectrofotometria</a:t>
            </a:r>
            <a:r>
              <a:rPr lang="es-ES" sz="1200" kern="1200" dirty="0">
                <a:solidFill>
                  <a:schemeClr val="tx1"/>
                </a:solidFill>
                <a:latin typeface="+mn-lt"/>
                <a:ea typeface="+mn-ea"/>
                <a:cs typeface="+mn-cs"/>
              </a:rPr>
              <a:t> es un </a:t>
            </a:r>
            <a:r>
              <a:rPr lang="es-ES" sz="1200" kern="1200" dirty="0" err="1">
                <a:solidFill>
                  <a:schemeClr val="tx1"/>
                </a:solidFill>
                <a:latin typeface="+mn-lt"/>
                <a:ea typeface="+mn-ea"/>
                <a:cs typeface="+mn-cs"/>
              </a:rPr>
              <a:t>analisis</a:t>
            </a:r>
            <a:r>
              <a:rPr lang="es-ES" sz="1200" kern="1200" dirty="0">
                <a:solidFill>
                  <a:schemeClr val="tx1"/>
                </a:solidFill>
                <a:latin typeface="+mn-lt"/>
                <a:ea typeface="+mn-ea"/>
                <a:cs typeface="+mn-cs"/>
              </a:rPr>
              <a:t> mas sensible pero la sensibilidad</a:t>
            </a:r>
            <a:r>
              <a:rPr lang="es-ES" sz="1200" kern="1200" baseline="0" dirty="0">
                <a:solidFill>
                  <a:schemeClr val="tx1"/>
                </a:solidFill>
                <a:latin typeface="+mn-lt"/>
                <a:ea typeface="+mn-ea"/>
                <a:cs typeface="+mn-cs"/>
              </a:rPr>
              <a:t> de la </a:t>
            </a:r>
            <a:r>
              <a:rPr lang="es-ES" sz="1200" kern="1200" baseline="0" dirty="0" err="1">
                <a:solidFill>
                  <a:schemeClr val="tx1"/>
                </a:solidFill>
                <a:latin typeface="+mn-lt"/>
                <a:ea typeface="+mn-ea"/>
                <a:cs typeface="+mn-cs"/>
              </a:rPr>
              <a:t>xantocromia</a:t>
            </a:r>
            <a:r>
              <a:rPr lang="es-ES" sz="1200" kern="1200" baseline="0" dirty="0">
                <a:solidFill>
                  <a:schemeClr val="tx1"/>
                </a:solidFill>
                <a:latin typeface="+mn-lt"/>
                <a:ea typeface="+mn-ea"/>
                <a:cs typeface="+mn-cs"/>
              </a:rPr>
              <a:t> es adecuada</a:t>
            </a:r>
            <a:endParaRPr lang="es-CO" sz="1200" kern="1200" dirty="0">
              <a:solidFill>
                <a:schemeClr val="tx1"/>
              </a:solidFill>
              <a:latin typeface="+mn-lt"/>
              <a:ea typeface="+mn-ea"/>
              <a:cs typeface="+mn-cs"/>
            </a:endParaRPr>
          </a:p>
          <a:p>
            <a:endParaRPr lang="es-ES" dirty="0"/>
          </a:p>
          <a:p>
            <a:endParaRPr lang="es-ES" dirty="0"/>
          </a:p>
          <a:p>
            <a:r>
              <a:rPr lang="es-ES" dirty="0"/>
              <a:t>El hallazgo de líquido xantocrómico distingue</a:t>
            </a:r>
            <a:r>
              <a:rPr lang="es-ES" baseline="0" dirty="0"/>
              <a:t> de  </a:t>
            </a:r>
            <a:r>
              <a:rPr lang="es-ES" baseline="0" dirty="0" err="1"/>
              <a:t>de</a:t>
            </a:r>
            <a:r>
              <a:rPr lang="es-ES" baseline="0" dirty="0"/>
              <a:t> una punción traumática de una  verdadera HSA, principalmente si es detectado por </a:t>
            </a:r>
            <a:r>
              <a:rPr lang="es-ES" baseline="0" dirty="0" err="1"/>
              <a:t>espectrometria</a:t>
            </a:r>
            <a:endParaRPr lang="es-ES" baseline="0" dirty="0"/>
          </a:p>
          <a:p>
            <a:endParaRPr lang="es-ES" baseline="0" dirty="0"/>
          </a:p>
          <a:p>
            <a:r>
              <a:rPr lang="es-ES" baseline="0" dirty="0"/>
              <a:t>Algunos autores relatan que la </a:t>
            </a:r>
            <a:r>
              <a:rPr lang="es-ES" baseline="0" dirty="0" err="1"/>
              <a:t>sensisbilidad</a:t>
            </a:r>
            <a:r>
              <a:rPr lang="es-ES" baseline="0" dirty="0"/>
              <a:t> de la PL es del 100% por lo que </a:t>
            </a:r>
            <a:r>
              <a:rPr lang="es-ES" baseline="0" dirty="0" err="1"/>
              <a:t>deberia</a:t>
            </a:r>
            <a:r>
              <a:rPr lang="es-ES" baseline="0" dirty="0"/>
              <a:t> ser el método para el diagnóstico inicial</a:t>
            </a:r>
            <a:endParaRPr lang="es-ES"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34</a:t>
            </a:fld>
            <a:endParaRPr lang="es-ES"/>
          </a:p>
        </p:txBody>
      </p:sp>
    </p:spTree>
    <p:extLst>
      <p:ext uri="{BB962C8B-B14F-4D97-AF65-F5344CB8AC3E}">
        <p14:creationId xmlns:p14="http://schemas.microsoft.com/office/powerpoint/2010/main" val="282004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a:t>
            </a:fld>
            <a:endParaRPr lang="es-ES"/>
          </a:p>
        </p:txBody>
      </p:sp>
    </p:spTree>
    <p:extLst>
      <p:ext uri="{BB962C8B-B14F-4D97-AF65-F5344CB8AC3E}">
        <p14:creationId xmlns:p14="http://schemas.microsoft.com/office/powerpoint/2010/main" val="2625528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ESO: </a:t>
            </a:r>
            <a:r>
              <a:rPr lang="es-ES" sz="1200" b="0" i="0" kern="1200" dirty="0" err="1">
                <a:solidFill>
                  <a:schemeClr val="tx1"/>
                </a:solidFill>
                <a:effectLst/>
                <a:latin typeface="+mn-lt"/>
                <a:ea typeface="+mn-ea"/>
                <a:cs typeface="+mn-cs"/>
              </a:rPr>
              <a:t>European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Stroke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Organisation</a:t>
            </a:r>
            <a:r>
              <a:rPr lang="es-ES" sz="1200" b="0" i="0" kern="1200" dirty="0">
                <a:solidFill>
                  <a:schemeClr val="tx1"/>
                </a:solidFill>
                <a:effectLst/>
                <a:latin typeface="+mn-lt"/>
                <a:ea typeface="+mn-ea"/>
                <a:cs typeface="+mn-cs"/>
              </a:rPr>
              <a:t>. </a:t>
            </a:r>
          </a:p>
          <a:p>
            <a:endParaRPr lang="es-ES" dirty="0"/>
          </a:p>
        </p:txBody>
      </p:sp>
      <p:sp>
        <p:nvSpPr>
          <p:cNvPr id="4" name="3 Marcador de número de diapositiva"/>
          <p:cNvSpPr>
            <a:spLocks noGrp="1"/>
          </p:cNvSpPr>
          <p:nvPr>
            <p:ph type="sldNum" sz="quarter" idx="10"/>
          </p:nvPr>
        </p:nvSpPr>
        <p:spPr/>
        <p:txBody>
          <a:bodyPr/>
          <a:lstStyle/>
          <a:p>
            <a:fld id="{946AAB3D-A4D6-4D5F-8165-DA7DBD2AA408}" type="slidenum">
              <a:rPr lang="es-ES" smtClean="0"/>
              <a:t>35</a:t>
            </a:fld>
            <a:endParaRPr lang="es-ES"/>
          </a:p>
        </p:txBody>
      </p:sp>
    </p:spTree>
    <p:extLst>
      <p:ext uri="{BB962C8B-B14F-4D97-AF65-F5344CB8AC3E}">
        <p14:creationId xmlns:p14="http://schemas.microsoft.com/office/powerpoint/2010/main" val="338114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36</a:t>
            </a:fld>
            <a:endParaRPr lang="es-ES"/>
          </a:p>
        </p:txBody>
      </p:sp>
    </p:spTree>
    <p:extLst>
      <p:ext uri="{BB962C8B-B14F-4D97-AF65-F5344CB8AC3E}">
        <p14:creationId xmlns:p14="http://schemas.microsoft.com/office/powerpoint/2010/main" val="1584565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37</a:t>
            </a:fld>
            <a:endParaRPr lang="es-ES"/>
          </a:p>
        </p:txBody>
      </p:sp>
    </p:spTree>
    <p:extLst>
      <p:ext uri="{BB962C8B-B14F-4D97-AF65-F5344CB8AC3E}">
        <p14:creationId xmlns:p14="http://schemas.microsoft.com/office/powerpoint/2010/main" val="908381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a:t>
            </a:r>
            <a:r>
              <a:rPr lang="es-CO" baseline="0" dirty="0"/>
              <a:t> debe </a:t>
            </a:r>
            <a:r>
              <a:rPr lang="es-CO" baseline="0" dirty="0" err="1"/>
              <a:t>solictar</a:t>
            </a:r>
            <a:r>
              <a:rPr lang="es-CO" baseline="0" dirty="0"/>
              <a:t>: </a:t>
            </a:r>
            <a:r>
              <a:rPr lang="es-CO" baseline="0" dirty="0" err="1"/>
              <a:t>Panangiografia</a:t>
            </a:r>
            <a:r>
              <a:rPr lang="es-CO" baseline="0" dirty="0"/>
              <a:t> cerebral de sustracción digital con reconstrucción </a:t>
            </a:r>
            <a:r>
              <a:rPr lang="es-CO" baseline="0" dirty="0" err="1"/>
              <a:t>tridemensional</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38</a:t>
            </a:fld>
            <a:endParaRPr lang="es-ES"/>
          </a:p>
        </p:txBody>
      </p:sp>
    </p:spTree>
    <p:extLst>
      <p:ext uri="{BB962C8B-B14F-4D97-AF65-F5344CB8AC3E}">
        <p14:creationId xmlns:p14="http://schemas.microsoft.com/office/powerpoint/2010/main" val="3852268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a:t>
            </a:r>
            <a:r>
              <a:rPr lang="es-CO" baseline="0" dirty="0"/>
              <a:t> debe </a:t>
            </a:r>
            <a:r>
              <a:rPr lang="es-CO" baseline="0" dirty="0" err="1"/>
              <a:t>solictar</a:t>
            </a:r>
            <a:r>
              <a:rPr lang="es-CO" baseline="0" dirty="0"/>
              <a:t>: </a:t>
            </a:r>
            <a:r>
              <a:rPr lang="es-CO" baseline="0" dirty="0" err="1"/>
              <a:t>Panangiografia</a:t>
            </a:r>
            <a:r>
              <a:rPr lang="es-CO" baseline="0" dirty="0"/>
              <a:t> cerebral de sustracción digital con reconstrucción </a:t>
            </a:r>
            <a:r>
              <a:rPr lang="es-CO" baseline="0" dirty="0" err="1"/>
              <a:t>tridemensional</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39</a:t>
            </a:fld>
            <a:endParaRPr lang="es-ES"/>
          </a:p>
        </p:txBody>
      </p:sp>
    </p:spTree>
    <p:extLst>
      <p:ext uri="{BB962C8B-B14F-4D97-AF65-F5344CB8AC3E}">
        <p14:creationId xmlns:p14="http://schemas.microsoft.com/office/powerpoint/2010/main" val="539701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42</a:t>
            </a:fld>
            <a:endParaRPr lang="es-ES"/>
          </a:p>
        </p:txBody>
      </p:sp>
    </p:spTree>
    <p:extLst>
      <p:ext uri="{BB962C8B-B14F-4D97-AF65-F5344CB8AC3E}">
        <p14:creationId xmlns:p14="http://schemas.microsoft.com/office/powerpoint/2010/main" val="570629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FLAIR</a:t>
            </a:r>
          </a:p>
          <a:p>
            <a:r>
              <a:rPr lang="es-CO" baseline="0" dirty="0"/>
              <a:t>Susceptibilidad</a:t>
            </a:r>
          </a:p>
          <a:p>
            <a:r>
              <a:rPr lang="es-CO" baseline="0" dirty="0"/>
              <a:t>Densidad de Protones</a:t>
            </a:r>
          </a:p>
          <a:p>
            <a:endParaRPr lang="es-CO" baseline="0" dirty="0"/>
          </a:p>
          <a:p>
            <a:r>
              <a:rPr lang="es-CO" baseline="0" dirty="0" err="1"/>
              <a:t>Sencibilidad</a:t>
            </a:r>
            <a:r>
              <a:rPr lang="es-CO" baseline="0" dirty="0"/>
              <a:t> igual que la TAC: 1eros 2 días</a:t>
            </a:r>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43</a:t>
            </a:fld>
            <a:endParaRPr lang="es-ES"/>
          </a:p>
        </p:txBody>
      </p:sp>
    </p:spTree>
    <p:extLst>
      <p:ext uri="{BB962C8B-B14F-4D97-AF65-F5344CB8AC3E}">
        <p14:creationId xmlns:p14="http://schemas.microsoft.com/office/powerpoint/2010/main" val="3763161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Además, en aquellos con DSA inicial negativo, Resonancia magnética del cerebro y, según la ubicación de la HSA, resonancia magnética columna vertebral debe realizarse para buscar una posible malformación </a:t>
            </a:r>
            <a:r>
              <a:rPr lang="es-ES" dirty="0" err="1"/>
              <a:t>arteriovenosa</a:t>
            </a:r>
            <a:r>
              <a:rPr lang="es-ES" dirty="0"/>
              <a:t>. del cerebro, tronco del encéfalo o médula espinal.</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44</a:t>
            </a:fld>
            <a:endParaRPr lang="es-ES"/>
          </a:p>
        </p:txBody>
      </p:sp>
    </p:spTree>
    <p:extLst>
      <p:ext uri="{BB962C8B-B14F-4D97-AF65-F5344CB8AC3E}">
        <p14:creationId xmlns:p14="http://schemas.microsoft.com/office/powerpoint/2010/main" val="52841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45</a:t>
            </a:fld>
            <a:endParaRPr lang="es-ES"/>
          </a:p>
        </p:txBody>
      </p:sp>
    </p:spTree>
    <p:extLst>
      <p:ext uri="{BB962C8B-B14F-4D97-AF65-F5344CB8AC3E}">
        <p14:creationId xmlns:p14="http://schemas.microsoft.com/office/powerpoint/2010/main" val="693987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2018:</a:t>
            </a:r>
          </a:p>
          <a:p>
            <a:br>
              <a:rPr lang="es-CO" dirty="0"/>
            </a:br>
            <a:r>
              <a:rPr lang="es-CO" sz="1200" b="0" i="0" kern="1200" dirty="0">
                <a:solidFill>
                  <a:schemeClr val="tx1"/>
                </a:solidFill>
                <a:effectLst/>
                <a:latin typeface="+mn-lt"/>
                <a:ea typeface="+mn-ea"/>
                <a:cs typeface="+mn-cs"/>
              </a:rPr>
              <a:t>Admisión a Centros de Alto Volumen Si el paciente no se encuentra en un centro especializado en SAH de alto volumen (definido Como más de 35 casos de HSA por año con experiencia cerebrovascular. cirujanos, especialistas </a:t>
            </a:r>
            <a:r>
              <a:rPr lang="es-CO" sz="1200" b="0" i="0" kern="1200" dirty="0" err="1">
                <a:solidFill>
                  <a:schemeClr val="tx1"/>
                </a:solidFill>
                <a:effectLst/>
                <a:latin typeface="+mn-lt"/>
                <a:ea typeface="+mn-ea"/>
                <a:cs typeface="+mn-cs"/>
              </a:rPr>
              <a:t>endovasculares</a:t>
            </a:r>
            <a:r>
              <a:rPr lang="es-CO" sz="1200" b="0" i="0" kern="1200" dirty="0">
                <a:solidFill>
                  <a:schemeClr val="tx1"/>
                </a:solidFill>
                <a:effectLst/>
                <a:latin typeface="+mn-lt"/>
                <a:ea typeface="+mn-ea"/>
                <a:cs typeface="+mn-cs"/>
              </a:rPr>
              <a:t> y servicios de atención </a:t>
            </a:r>
            <a:r>
              <a:rPr lang="es-CO" sz="1200" b="0" i="0" kern="1200" dirty="0" err="1">
                <a:solidFill>
                  <a:schemeClr val="tx1"/>
                </a:solidFill>
                <a:effectLst/>
                <a:latin typeface="+mn-lt"/>
                <a:ea typeface="+mn-ea"/>
                <a:cs typeface="+mn-cs"/>
              </a:rPr>
              <a:t>neurocrítica</a:t>
            </a:r>
            <a:r>
              <a:rPr lang="es-CO" sz="1200" b="0" i="0" kern="1200" dirty="0">
                <a:solidFill>
                  <a:schemeClr val="tx1"/>
                </a:solidFill>
                <a:effectLst/>
                <a:latin typeface="+mn-lt"/>
                <a:ea typeface="+mn-ea"/>
                <a:cs typeface="+mn-cs"/>
              </a:rPr>
              <a:t>), 12 transferencias a tal centro debe iniciarse inmediatamente (TABLA 3-4). Probablemente debido a falta de atención y experiencia con protocolo, admisión de pacientes con HSA a los centros de bajo volumen se asocian con una mayor mortalidad a los 30 días.47 El ingreso a una unidad de atención </a:t>
            </a:r>
            <a:r>
              <a:rPr lang="es-CO" sz="1200" b="0" i="0" kern="1200" dirty="0" err="1">
                <a:solidFill>
                  <a:schemeClr val="tx1"/>
                </a:solidFill>
                <a:effectLst/>
                <a:latin typeface="+mn-lt"/>
                <a:ea typeface="+mn-ea"/>
                <a:cs typeface="+mn-cs"/>
              </a:rPr>
              <a:t>neurocrítica</a:t>
            </a:r>
            <a:r>
              <a:rPr lang="es-CO" sz="1200" b="0" i="0" kern="1200" dirty="0">
                <a:solidFill>
                  <a:schemeClr val="tx1"/>
                </a:solidFill>
                <a:effectLst/>
                <a:latin typeface="+mn-lt"/>
                <a:ea typeface="+mn-ea"/>
                <a:cs typeface="+mn-cs"/>
              </a:rPr>
              <a:t> atendida por </a:t>
            </a:r>
            <a:r>
              <a:rPr lang="es-CO" sz="1200" b="0" i="0" kern="1200" dirty="0" err="1">
                <a:solidFill>
                  <a:schemeClr val="tx1"/>
                </a:solidFill>
                <a:effectLst/>
                <a:latin typeface="+mn-lt"/>
                <a:ea typeface="+mn-ea"/>
                <a:cs typeface="+mn-cs"/>
              </a:rPr>
              <a:t>neurointensivistas</a:t>
            </a:r>
            <a:r>
              <a:rPr lang="es-CO" sz="1200" b="0" i="0" kern="1200" dirty="0">
                <a:solidFill>
                  <a:schemeClr val="tx1"/>
                </a:solidFill>
                <a:effectLst/>
                <a:latin typeface="+mn-lt"/>
                <a:ea typeface="+mn-ea"/>
                <a:cs typeface="+mn-cs"/>
              </a:rPr>
              <a:t> dedicados ha sido asociada a menor mortalidad hospitalaria en pacientes con ictus, incluyendo SAH.48</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47</a:t>
            </a:fld>
            <a:endParaRPr lang="es-ES"/>
          </a:p>
        </p:txBody>
      </p:sp>
    </p:spTree>
    <p:extLst>
      <p:ext uri="{BB962C8B-B14F-4D97-AF65-F5344CB8AC3E}">
        <p14:creationId xmlns:p14="http://schemas.microsoft.com/office/powerpoint/2010/main" val="309655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5</a:t>
            </a:fld>
            <a:endParaRPr lang="es-ES"/>
          </a:p>
        </p:txBody>
      </p:sp>
    </p:spTree>
    <p:extLst>
      <p:ext uri="{BB962C8B-B14F-4D97-AF65-F5344CB8AC3E}">
        <p14:creationId xmlns:p14="http://schemas.microsoft.com/office/powerpoint/2010/main" val="2812936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CO" baseline="0" dirty="0"/>
          </a:p>
          <a:p>
            <a:r>
              <a:rPr lang="es-CO" baseline="0" dirty="0"/>
              <a:t>La </a:t>
            </a:r>
            <a:r>
              <a:rPr lang="es-CO" baseline="0" dirty="0" err="1"/>
              <a:t>nimodipina</a:t>
            </a:r>
            <a:r>
              <a:rPr lang="es-CO" baseline="0" dirty="0"/>
              <a:t> reduce el riesgo de pobre pronostico secundario a las complicaciones </a:t>
            </a:r>
            <a:r>
              <a:rPr lang="es-CO" baseline="0" dirty="0" err="1"/>
              <a:t>isquemicas</a:t>
            </a:r>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a:t>
            </a:r>
            <a:endParaRPr lang="es-CO" sz="1200" kern="1200" dirty="0">
              <a:solidFill>
                <a:schemeClr val="tx1"/>
              </a:solidFill>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48</a:t>
            </a:fld>
            <a:endParaRPr lang="es-ES"/>
          </a:p>
        </p:txBody>
      </p:sp>
    </p:spTree>
    <p:extLst>
      <p:ext uri="{BB962C8B-B14F-4D97-AF65-F5344CB8AC3E}">
        <p14:creationId xmlns:p14="http://schemas.microsoft.com/office/powerpoint/2010/main" val="802737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CO" dirty="0"/>
              <a:t>La mortalidad en</a:t>
            </a:r>
            <a:r>
              <a:rPr lang="es-CO" baseline="0" dirty="0"/>
              <a:t> los pacientes que re-</a:t>
            </a:r>
            <a:r>
              <a:rPr lang="es-CO" baseline="0" dirty="0" err="1"/>
              <a:t>sa</a:t>
            </a:r>
            <a:endParaRPr lang="es-CO" baseline="0" dirty="0"/>
          </a:p>
          <a:p>
            <a:r>
              <a:rPr lang="es-CO" dirty="0"/>
              <a:t>El riesgo es alto inmediatamente después</a:t>
            </a:r>
            <a:r>
              <a:rPr lang="es-CO" baseline="0" dirty="0"/>
              <a:t> de la hemorragia (4 a 6% en las primeras 24h) y disminuye con el paso de los </a:t>
            </a:r>
            <a:r>
              <a:rPr lang="es-CO" baseline="0" dirty="0" err="1"/>
              <a:t>dias</a:t>
            </a:r>
            <a:endParaRPr lang="es-CO" baseline="0" dirty="0"/>
          </a:p>
          <a:p>
            <a:r>
              <a:rPr lang="es-CO" baseline="0" dirty="0"/>
              <a:t>Es mas frecuente en mujeres y en los pacientes que tienen una peor </a:t>
            </a:r>
            <a:r>
              <a:rPr lang="es-CO" baseline="0" dirty="0" err="1"/>
              <a:t>condicion</a:t>
            </a:r>
            <a:r>
              <a:rPr lang="es-CO" baseline="0" dirty="0"/>
              <a:t>, </a:t>
            </a:r>
            <a:r>
              <a:rPr lang="es-CO" baseline="0" dirty="0" err="1"/>
              <a:t>asi</a:t>
            </a:r>
            <a:r>
              <a:rPr lang="es-CO" baseline="0" dirty="0"/>
              <a:t> como en los que </a:t>
            </a:r>
            <a:r>
              <a:rPr lang="es-CO" baseline="0" dirty="0" err="1"/>
              <a:t>estan</a:t>
            </a:r>
            <a:r>
              <a:rPr lang="es-CO" baseline="0" dirty="0"/>
              <a:t> mas hipertensos</a:t>
            </a:r>
          </a:p>
          <a:p>
            <a:r>
              <a:rPr lang="es-CO" baseline="0" dirty="0"/>
              <a:t>De los que re-sangran se mueren alrededor del 50%.</a:t>
            </a:r>
          </a:p>
          <a:p>
            <a:r>
              <a:rPr lang="es-CO" baseline="0" dirty="0"/>
              <a:t>Un ciclo corto de estos puede ser beneficioso para prevenir el re-sangrado sin aumentar el riesgo de </a:t>
            </a:r>
            <a:r>
              <a:rPr lang="es-CO" baseline="0" dirty="0" err="1"/>
              <a:t>vasoespasmo</a:t>
            </a:r>
            <a:r>
              <a:rPr lang="es-CO" baseline="0" dirty="0"/>
              <a:t>.</a:t>
            </a:r>
          </a:p>
          <a:p>
            <a:endParaRPr lang="es-CO" baseline="0" dirty="0"/>
          </a:p>
          <a:p>
            <a:r>
              <a:rPr lang="es-CO" baseline="0" dirty="0"/>
              <a:t>Antes de reparar el aneurisma se deben minimizar los factores que pueden empeorarlo como las maniobras de </a:t>
            </a:r>
            <a:r>
              <a:rPr lang="es-CO" baseline="0" dirty="0" err="1"/>
              <a:t>valsalva</a:t>
            </a:r>
            <a:r>
              <a:rPr lang="es-CO" baseline="0" dirty="0"/>
              <a:t> y la tos.</a:t>
            </a:r>
          </a:p>
          <a:p>
            <a:r>
              <a:rPr lang="es-CO" baseline="0" dirty="0"/>
              <a:t>Se debe evitar el rápido drenaje de LCR en PL o </a:t>
            </a:r>
            <a:r>
              <a:rPr lang="es-CO" baseline="0" dirty="0" err="1"/>
              <a:t>ventriculostomia</a:t>
            </a:r>
            <a:r>
              <a:rPr lang="es-CO" baseline="0" dirty="0"/>
              <a:t>.</a:t>
            </a:r>
          </a:p>
          <a:p>
            <a:endParaRPr lang="es-CO" baseline="0" dirty="0"/>
          </a:p>
          <a:p>
            <a:r>
              <a:rPr lang="es-CO" baseline="0" dirty="0"/>
              <a:t>Controlar la cefalea</a:t>
            </a:r>
          </a:p>
          <a:p>
            <a:r>
              <a:rPr lang="es-CO" baseline="0" dirty="0"/>
              <a:t>Sedar un poco los pacientes pero de manera que se puedan continuar evaluando.</a:t>
            </a:r>
          </a:p>
          <a:p>
            <a:r>
              <a:rPr lang="es-CO" baseline="0" dirty="0"/>
              <a:t>La </a:t>
            </a:r>
            <a:r>
              <a:rPr lang="es-CO" baseline="0" dirty="0" err="1"/>
              <a:t>prevencion</a:t>
            </a:r>
            <a:r>
              <a:rPr lang="es-CO" baseline="0" dirty="0"/>
              <a:t> definitiva es el reparo del aneurisma</a:t>
            </a:r>
            <a:endParaRPr lang="es-CO" dirty="0"/>
          </a:p>
          <a:p>
            <a:r>
              <a:rPr lang="es-CO" baseline="0" dirty="0" err="1"/>
              <a:t>ngran</a:t>
            </a:r>
            <a:r>
              <a:rPr lang="es-CO" baseline="0" dirty="0"/>
              <a:t> es del 50%</a:t>
            </a:r>
            <a:endParaRPr lang="es-CO"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51</a:t>
            </a:fld>
            <a:endParaRPr lang="es-ES"/>
          </a:p>
        </p:txBody>
      </p:sp>
    </p:spTree>
    <p:extLst>
      <p:ext uri="{BB962C8B-B14F-4D97-AF65-F5344CB8AC3E}">
        <p14:creationId xmlns:p14="http://schemas.microsoft.com/office/powerpoint/2010/main" val="1385233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70000" lnSpcReduction="20000"/>
          </a:bodyPr>
          <a:lstStyle/>
          <a:p>
            <a:r>
              <a:rPr lang="es-ES" dirty="0"/>
              <a:t>MEDIDAS MEDICAS PARA PREVENIR EL </a:t>
            </a:r>
            <a:r>
              <a:rPr lang="es-ES" dirty="0" err="1"/>
              <a:t>RESANGARDO</a:t>
            </a:r>
            <a:r>
              <a:rPr lang="es-ES" dirty="0"/>
              <a:t> </a:t>
            </a:r>
            <a:r>
              <a:rPr lang="es-ES" dirty="0" err="1"/>
              <a:t>ELUEGO</a:t>
            </a:r>
            <a:r>
              <a:rPr lang="es-ES" dirty="0"/>
              <a:t> DE UNA HSA</a:t>
            </a:r>
          </a:p>
          <a:p>
            <a:endParaRPr lang="es-ES" dirty="0"/>
          </a:p>
          <a:p>
            <a:r>
              <a:rPr lang="es-ES" dirty="0"/>
              <a:t>1. el reposo en cama es prescrito como un objetico para prevenir el resangrado, a pesar de estar en todos los protocolos el reposos `por  si mismo no ha demostrado que disminuya el sangrado.</a:t>
            </a:r>
          </a:p>
          <a:p>
            <a:r>
              <a:rPr lang="es-CO" baseline="0" dirty="0"/>
              <a:t>Antes de reparar el aneurisma se deben minimizar los factores que pueden empeorarlo como las maniobras de </a:t>
            </a:r>
            <a:r>
              <a:rPr lang="es-CO" baseline="0" dirty="0" err="1"/>
              <a:t>valsalva</a:t>
            </a:r>
            <a:r>
              <a:rPr lang="es-CO" baseline="0" dirty="0"/>
              <a:t> y la tos.</a:t>
            </a:r>
          </a:p>
          <a:p>
            <a:r>
              <a:rPr lang="es-CO" baseline="0" dirty="0"/>
              <a:t>Se debe evitar el rápido drenaje de LCR en PL o </a:t>
            </a:r>
            <a:r>
              <a:rPr lang="es-CO" baseline="0" dirty="0" err="1"/>
              <a:t>ventriculostomia</a:t>
            </a:r>
            <a:r>
              <a:rPr lang="es-CO" baseline="0" dirty="0"/>
              <a:t>.</a:t>
            </a:r>
          </a:p>
          <a:p>
            <a:endParaRPr lang="es-CO" baseline="0" dirty="0"/>
          </a:p>
          <a:p>
            <a:r>
              <a:rPr lang="es-CO" baseline="0" dirty="0"/>
              <a:t>Controlar la cefalea</a:t>
            </a:r>
          </a:p>
          <a:p>
            <a:r>
              <a:rPr lang="es-CO" baseline="0" dirty="0"/>
              <a:t>Sedar un poco los pacientes pero de manera que se puedan continuar evaluando.</a:t>
            </a:r>
          </a:p>
          <a:p>
            <a:r>
              <a:rPr lang="es-CO" baseline="0" dirty="0"/>
              <a:t>La </a:t>
            </a:r>
            <a:r>
              <a:rPr lang="es-CO" baseline="0" dirty="0" err="1"/>
              <a:t>prevencion</a:t>
            </a:r>
            <a:r>
              <a:rPr lang="es-CO" baseline="0" dirty="0"/>
              <a:t> definitiva es el reparo del aneurisma</a:t>
            </a:r>
            <a:endParaRPr lang="es-CO" dirty="0"/>
          </a:p>
          <a:p>
            <a:endParaRPr lang="es-ES" dirty="0"/>
          </a:p>
          <a:p>
            <a:r>
              <a:rPr lang="es-ES" dirty="0"/>
              <a:t>2. tampoco hay evidencia fuerte de si el manejo de la PA disminuye el riesgo de resangrado. </a:t>
            </a:r>
            <a:r>
              <a:rPr lang="es-ES" dirty="0" err="1"/>
              <a:t>aui</a:t>
            </a:r>
            <a:r>
              <a:rPr lang="es-ES" dirty="0"/>
              <a:t> el riesgo de resangrado parece asociarse mas a las variaciones de la PA que a el manejo optimo de la misma (143)</a:t>
            </a:r>
          </a:p>
          <a:p>
            <a:r>
              <a:rPr lang="es-CO" dirty="0"/>
              <a:t>Mantener</a:t>
            </a:r>
            <a:r>
              <a:rPr lang="es-CO" baseline="0" dirty="0"/>
              <a:t> TA en rangos normales y si es necesario usar anti HTA IV como </a:t>
            </a:r>
            <a:r>
              <a:rPr lang="es-CO" baseline="0" dirty="0" err="1"/>
              <a:t>labetalol</a:t>
            </a:r>
            <a:r>
              <a:rPr lang="es-CO" baseline="0" dirty="0"/>
              <a:t> y </a:t>
            </a:r>
            <a:r>
              <a:rPr lang="es-CO" baseline="0" dirty="0" err="1"/>
              <a:t>nicardipina</a:t>
            </a:r>
            <a:r>
              <a:rPr lang="es-CO" baseline="0" dirty="0"/>
              <a:t>.</a:t>
            </a:r>
          </a:p>
          <a:p>
            <a:r>
              <a:rPr lang="es-CO" baseline="0" dirty="0"/>
              <a:t>Luego de asegurado el aneurisma se puede permitir elevaciones de la presión arterial pero aun no hay acuerdo en que rango.</a:t>
            </a:r>
          </a:p>
          <a:p>
            <a:r>
              <a:rPr lang="es-ES" dirty="0"/>
              <a:t>Se</a:t>
            </a:r>
            <a:r>
              <a:rPr lang="es-ES" baseline="0" dirty="0"/>
              <a:t> ha visto que el riesgo de re sangrado es mayor con </a:t>
            </a:r>
            <a:r>
              <a:rPr lang="es-ES" baseline="0" dirty="0" err="1"/>
              <a:t>sistolicas</a:t>
            </a:r>
            <a:r>
              <a:rPr lang="es-ES" baseline="0" dirty="0"/>
              <a:t> mayores de 160 por lo que se recomienda tratar en este punto pero no se recomiendan </a:t>
            </a:r>
            <a:r>
              <a:rPr lang="es-ES" baseline="0" dirty="0" err="1"/>
              <a:t>caidas</a:t>
            </a:r>
            <a:r>
              <a:rPr lang="es-ES" baseline="0" dirty="0"/>
              <a:t> bruscas en la TA porque esto puede alterar el FSC.</a:t>
            </a:r>
            <a:endParaRPr lang="es-ES" dirty="0"/>
          </a:p>
          <a:p>
            <a:r>
              <a:rPr lang="es-ES" dirty="0"/>
              <a:t>para reducir la PA la nicardipina, el labetalol, y el esmolol aparecen como los mas indicados, es razonable evitar el nitroprusiato de sodio a causa de la tendencia a elevar la PIC y causar toxicidad con la </a:t>
            </a:r>
            <a:r>
              <a:rPr lang="es-ES" dirty="0" err="1"/>
              <a:t>infusion</a:t>
            </a:r>
            <a:r>
              <a:rPr lang="es-ES" dirty="0"/>
              <a:t> prolongada. </a:t>
            </a:r>
          </a:p>
          <a:p>
            <a:endParaRPr lang="es-ES" dirty="0"/>
          </a:p>
          <a:p>
            <a:endParaRPr lang="es-ES" dirty="0"/>
          </a:p>
          <a:p>
            <a:r>
              <a:rPr lang="es-ES" dirty="0"/>
              <a:t>los agentes </a:t>
            </a:r>
            <a:r>
              <a:rPr lang="es-ES" dirty="0" err="1"/>
              <a:t>antifibrinoliticcos</a:t>
            </a:r>
            <a:r>
              <a:rPr lang="es-ES" dirty="0"/>
              <a:t> como el acido </a:t>
            </a:r>
            <a:r>
              <a:rPr lang="es-ES" dirty="0" err="1"/>
              <a:t>tramexamico</a:t>
            </a:r>
            <a:r>
              <a:rPr lang="es-ES" dirty="0"/>
              <a:t> mostraron una </a:t>
            </a:r>
            <a:r>
              <a:rPr lang="es-ES" dirty="0" err="1"/>
              <a:t>reduccion</a:t>
            </a:r>
            <a:r>
              <a:rPr lang="es-ES" dirty="0"/>
              <a:t> del 60% en el resangrado, pero con un incremento en la taza de infarto cerebral (240)</a:t>
            </a:r>
          </a:p>
          <a:p>
            <a:endParaRPr lang="es-ES" dirty="0"/>
          </a:p>
          <a:p>
            <a:r>
              <a:rPr lang="es-ES" dirty="0"/>
              <a:t>el incremento de el </a:t>
            </a:r>
            <a:r>
              <a:rPr lang="es-ES" dirty="0" err="1"/>
              <a:t>tartamiento</a:t>
            </a:r>
            <a:r>
              <a:rPr lang="es-ES" dirty="0"/>
              <a:t> temprano del aneurisma, combinado con el tratamiento </a:t>
            </a:r>
            <a:r>
              <a:rPr lang="es-ES" dirty="0" err="1"/>
              <a:t>profilactico</a:t>
            </a:r>
            <a:r>
              <a:rPr lang="es-ES" dirty="0"/>
              <a:t> del vasoespasmo cerebral puede reducir las complicaciones </a:t>
            </a:r>
            <a:r>
              <a:rPr lang="es-ES" dirty="0" err="1"/>
              <a:t>isquemicas</a:t>
            </a:r>
            <a:r>
              <a:rPr lang="es-ES" dirty="0"/>
              <a:t> de los agentes </a:t>
            </a:r>
            <a:r>
              <a:rPr lang="es-ES" dirty="0" err="1"/>
              <a:t>antifibrinolíticos</a:t>
            </a:r>
            <a:r>
              <a:rPr lang="es-ES" dirty="0"/>
              <a:t>.</a:t>
            </a:r>
          </a:p>
          <a:p>
            <a:r>
              <a:rPr lang="es-ES" sz="1200" kern="1200" dirty="0">
                <a:solidFill>
                  <a:schemeClr val="tx1"/>
                </a:solidFill>
                <a:latin typeface="+mn-lt"/>
                <a:ea typeface="+mn-ea"/>
                <a:cs typeface="+mn-cs"/>
              </a:rPr>
              <a:t>La administración prolongada de </a:t>
            </a:r>
            <a:r>
              <a:rPr lang="es-ES" sz="1200" kern="1200" dirty="0" err="1">
                <a:solidFill>
                  <a:schemeClr val="tx1"/>
                </a:solidFill>
                <a:latin typeface="+mn-lt"/>
                <a:ea typeface="+mn-ea"/>
                <a:cs typeface="+mn-cs"/>
              </a:rPr>
              <a:t>antifibrinoliticos</a:t>
            </a:r>
            <a:r>
              <a:rPr lang="es-ES" sz="1200" kern="1200" dirty="0">
                <a:solidFill>
                  <a:schemeClr val="tx1"/>
                </a:solidFill>
                <a:latin typeface="+mn-lt"/>
                <a:ea typeface="+mn-ea"/>
                <a:cs typeface="+mn-cs"/>
              </a:rPr>
              <a:t> reducen el </a:t>
            </a:r>
            <a:r>
              <a:rPr lang="es-ES" sz="1200" kern="1200" dirty="0" err="1">
                <a:solidFill>
                  <a:schemeClr val="tx1"/>
                </a:solidFill>
                <a:latin typeface="+mn-lt"/>
                <a:ea typeface="+mn-ea"/>
                <a:cs typeface="+mn-cs"/>
              </a:rPr>
              <a:t>resangrado</a:t>
            </a:r>
            <a:r>
              <a:rPr lang="es-ES" sz="1200" kern="1200" dirty="0">
                <a:solidFill>
                  <a:schemeClr val="tx1"/>
                </a:solidFill>
                <a:latin typeface="+mn-lt"/>
                <a:ea typeface="+mn-ea"/>
                <a:cs typeface="+mn-cs"/>
              </a:rPr>
              <a:t> pero se asocia con mayor riesgo de eventos isquémicos cerebrales y eventos </a:t>
            </a:r>
            <a:r>
              <a:rPr lang="es-ES" sz="1200" kern="1200" dirty="0" err="1">
                <a:solidFill>
                  <a:schemeClr val="tx1"/>
                </a:solidFill>
                <a:latin typeface="+mn-lt"/>
                <a:ea typeface="+mn-ea"/>
                <a:cs typeface="+mn-cs"/>
              </a:rPr>
              <a:t>tromboticos</a:t>
            </a:r>
            <a:r>
              <a:rPr lang="es-ES" sz="1200" kern="1200" dirty="0">
                <a:solidFill>
                  <a:schemeClr val="tx1"/>
                </a:solidFill>
                <a:latin typeface="+mn-lt"/>
                <a:ea typeface="+mn-ea"/>
                <a:cs typeface="+mn-cs"/>
              </a:rPr>
              <a:t> sistémicos</a:t>
            </a:r>
          </a:p>
          <a:p>
            <a:r>
              <a:rPr lang="es-CO" baseline="0" dirty="0"/>
              <a:t>Antes cuando se operaban tarde los pacientes se usaban </a:t>
            </a:r>
            <a:r>
              <a:rPr lang="es-CO" baseline="0" dirty="0" err="1"/>
              <a:t>antifibrinoliticos</a:t>
            </a:r>
            <a:r>
              <a:rPr lang="es-CO" baseline="0" dirty="0"/>
              <a:t>  y estos mostraban beneficios pero los riesgos de isquemia cerebral eran mayores. </a:t>
            </a:r>
          </a:p>
          <a:p>
            <a:r>
              <a:rPr lang="es-CO" baseline="0" dirty="0"/>
              <a:t>Actualmente los </a:t>
            </a:r>
            <a:r>
              <a:rPr lang="es-CO" baseline="0" dirty="0" err="1"/>
              <a:t>anitfibrinoliticos</a:t>
            </a:r>
            <a:r>
              <a:rPr lang="es-CO" baseline="0" dirty="0"/>
              <a:t> se reservan su uso para los pacientes con alto riesgo de re-sangrado en quienes  el manejo definitivo se tiene que posponer y se usan por 72 horas de manera intermitente los que se usan son Acido </a:t>
            </a:r>
            <a:r>
              <a:rPr lang="es-CO" baseline="0" dirty="0" err="1"/>
              <a:t>tranexámico</a:t>
            </a:r>
            <a:r>
              <a:rPr lang="es-CO" baseline="0" dirty="0"/>
              <a:t>  y acido </a:t>
            </a:r>
            <a:r>
              <a:rPr lang="es-CO" baseline="0" dirty="0" err="1"/>
              <a:t>aminocaproico</a:t>
            </a:r>
            <a:endParaRPr lang="es-ES"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52</a:t>
            </a:fld>
            <a:endParaRPr lang="es-ES"/>
          </a:p>
        </p:txBody>
      </p:sp>
    </p:spTree>
    <p:extLst>
      <p:ext uri="{BB962C8B-B14F-4D97-AF65-F5344CB8AC3E}">
        <p14:creationId xmlns:p14="http://schemas.microsoft.com/office/powerpoint/2010/main" val="2229006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56</a:t>
            </a:fld>
            <a:endParaRPr lang="es-ES"/>
          </a:p>
        </p:txBody>
      </p:sp>
    </p:spTree>
    <p:extLst>
      <p:ext uri="{BB962C8B-B14F-4D97-AF65-F5344CB8AC3E}">
        <p14:creationId xmlns:p14="http://schemas.microsoft.com/office/powerpoint/2010/main" val="1062189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b="1" dirty="0"/>
              <a:t>Exclusión temprana del aneurisma: </a:t>
            </a:r>
            <a:r>
              <a:rPr lang="es-ES" dirty="0"/>
              <a:t>Dentro de las 24 h de la hospitalización y siempre debe intentarse antes del cuarto día, cuando el riesgo del </a:t>
            </a:r>
            <a:r>
              <a:rPr lang="es-ES" dirty="0" err="1"/>
              <a:t>vasoespasmo</a:t>
            </a:r>
            <a:r>
              <a:rPr lang="es-ES" dirty="0"/>
              <a:t> es mayor. </a:t>
            </a:r>
          </a:p>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64</a:t>
            </a:fld>
            <a:endParaRPr lang="es-ES"/>
          </a:p>
        </p:txBody>
      </p:sp>
    </p:spTree>
    <p:extLst>
      <p:ext uri="{BB962C8B-B14F-4D97-AF65-F5344CB8AC3E}">
        <p14:creationId xmlns:p14="http://schemas.microsoft.com/office/powerpoint/2010/main" val="515258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dirty="0"/>
              <a:t>Two randomized trials have compared endovascular</a:t>
            </a:r>
          </a:p>
          <a:p>
            <a:pPr algn="l"/>
            <a:r>
              <a:rPr lang="en-US" dirty="0"/>
              <a:t>treatment with open-surgical treatment</a:t>
            </a:r>
          </a:p>
          <a:p>
            <a:pPr algn="l"/>
            <a:r>
              <a:rPr lang="en-US" dirty="0"/>
              <a:t>for ruptured intracranial aneurysms: the International</a:t>
            </a:r>
          </a:p>
          <a:p>
            <a:pPr algn="l"/>
            <a:r>
              <a:rPr lang="en-US" dirty="0"/>
              <a:t>Subarachnoid Aneurysm Trial (ISAT) and</a:t>
            </a:r>
          </a:p>
          <a:p>
            <a:pPr algn="l"/>
            <a:r>
              <a:rPr lang="en-US" dirty="0"/>
              <a:t>the Barrow Ruptured Aneurysm Trial (BRAT).40-43</a:t>
            </a:r>
          </a:p>
          <a:p>
            <a:pPr algn="l"/>
            <a:r>
              <a:rPr lang="en-US" dirty="0"/>
              <a:t>Despite a significantly higher rate of obliteration</a:t>
            </a:r>
          </a:p>
          <a:p>
            <a:pPr algn="l"/>
            <a:r>
              <a:rPr lang="en-US" dirty="0"/>
              <a:t>and greater durability with open-surgical treatment</a:t>
            </a:r>
          </a:p>
          <a:p>
            <a:pPr algn="l"/>
            <a:r>
              <a:rPr lang="en-US" dirty="0"/>
              <a:t>than with endovascular treatment, both trials showed better functional outcomes at 1 year</a:t>
            </a:r>
          </a:p>
          <a:p>
            <a:pPr algn="l"/>
            <a:r>
              <a:rPr lang="en-US" dirty="0"/>
              <a:t>with endovascular treatment than with </a:t>
            </a:r>
            <a:r>
              <a:rPr lang="en-US" dirty="0" err="1"/>
              <a:t>opensurgical</a:t>
            </a:r>
            <a:endParaRPr lang="en-US" dirty="0"/>
          </a:p>
          <a:p>
            <a:pPr algn="l"/>
            <a:r>
              <a:rPr lang="en-US" dirty="0"/>
              <a:t>treatment (Table S2 in the Supplementary</a:t>
            </a:r>
          </a:p>
          <a:p>
            <a:pPr algn="l"/>
            <a:r>
              <a:rPr lang="en-US" dirty="0"/>
              <a:t>Appendix)</a:t>
            </a:r>
          </a:p>
          <a:p>
            <a:pPr algn="l"/>
            <a:endParaRPr lang="en-US" dirty="0"/>
          </a:p>
          <a:p>
            <a:r>
              <a:rPr lang="en-US" sz="1200" b="0" i="0" u="none" strike="noStrike" kern="1200" baseline="0" dirty="0">
                <a:solidFill>
                  <a:schemeClr val="tx1"/>
                </a:solidFill>
                <a:latin typeface="+mn-lt"/>
                <a:ea typeface="+mn-ea"/>
                <a:cs typeface="+mn-cs"/>
              </a:rPr>
              <a:t>n ISAT, a multicenter trial involving patients</a:t>
            </a:r>
          </a:p>
          <a:p>
            <a:r>
              <a:rPr lang="en-US" sz="1200" b="0" i="0" u="none" strike="noStrike" kern="1200" baseline="0" dirty="0">
                <a:solidFill>
                  <a:schemeClr val="tx1"/>
                </a:solidFill>
                <a:latin typeface="+mn-lt"/>
                <a:ea typeface="+mn-ea"/>
                <a:cs typeface="+mn-cs"/>
              </a:rPr>
              <a:t>whose aneurysms were considered to be suitable</a:t>
            </a:r>
          </a:p>
          <a:p>
            <a:r>
              <a:rPr lang="en-US" sz="1200" b="0" i="0" u="none" strike="noStrike" kern="1200" baseline="0" dirty="0">
                <a:solidFill>
                  <a:schemeClr val="tx1"/>
                </a:solidFill>
                <a:latin typeface="+mn-lt"/>
                <a:ea typeface="+mn-ea"/>
                <a:cs typeface="+mn-cs"/>
              </a:rPr>
              <a:t>for either open-surgical treatment or endovascular</a:t>
            </a:r>
          </a:p>
          <a:p>
            <a:r>
              <a:rPr lang="en-US" sz="1200" b="0" i="0" u="none" strike="noStrike" kern="1200" baseline="0" dirty="0">
                <a:solidFill>
                  <a:schemeClr val="tx1"/>
                </a:solidFill>
                <a:latin typeface="+mn-lt"/>
                <a:ea typeface="+mn-ea"/>
                <a:cs typeface="+mn-cs"/>
              </a:rPr>
              <a:t>treatment, rates of dependency or death at the</a:t>
            </a:r>
          </a:p>
          <a:p>
            <a:r>
              <a:rPr lang="en-US" sz="1200" b="0" i="0" u="none" strike="noStrike" kern="1200" baseline="0" dirty="0">
                <a:solidFill>
                  <a:schemeClr val="tx1"/>
                </a:solidFill>
                <a:latin typeface="+mn-lt"/>
                <a:ea typeface="+mn-ea"/>
                <a:cs typeface="+mn-cs"/>
              </a:rPr>
              <a:t>1-year follow-up were 23.5% in the </a:t>
            </a:r>
            <a:r>
              <a:rPr lang="en-US" sz="1200" b="0" i="0" u="none" strike="noStrike" kern="1200" baseline="0" dirty="0" err="1">
                <a:solidFill>
                  <a:schemeClr val="tx1"/>
                </a:solidFill>
                <a:latin typeface="+mn-lt"/>
                <a:ea typeface="+mn-ea"/>
                <a:cs typeface="+mn-cs"/>
              </a:rPr>
              <a:t>endovascularcoil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group and 30.9% in the open-surgery group</a:t>
            </a:r>
          </a:p>
          <a:p>
            <a:r>
              <a:rPr lang="fr-FR" sz="1200" b="0" i="0" u="none" strike="noStrike" kern="1200" baseline="0" dirty="0">
                <a:solidFill>
                  <a:schemeClr val="tx1"/>
                </a:solidFill>
                <a:latin typeface="+mn-lt"/>
                <a:ea typeface="+mn-ea"/>
                <a:cs typeface="+mn-cs"/>
              </a:rPr>
              <a:t>(absolute difference, 7.4 percentage points; 95%</a:t>
            </a:r>
          </a:p>
          <a:p>
            <a:r>
              <a:rPr lang="en-US" sz="1200" b="0" i="0" u="none" strike="noStrike" kern="1200" baseline="0" dirty="0">
                <a:solidFill>
                  <a:schemeClr val="tx1"/>
                </a:solidFill>
                <a:latin typeface="+mn-lt"/>
                <a:ea typeface="+mn-ea"/>
                <a:cs typeface="+mn-cs"/>
              </a:rPr>
              <a:t>confidence interval, 3.6 to 11.2). In addition, the</a:t>
            </a:r>
          </a:p>
          <a:p>
            <a:r>
              <a:rPr lang="en-US" sz="1200" b="0" i="0" u="none" strike="noStrike" kern="1200" baseline="0" dirty="0">
                <a:solidFill>
                  <a:schemeClr val="tx1"/>
                </a:solidFill>
                <a:latin typeface="+mn-lt"/>
                <a:ea typeface="+mn-ea"/>
                <a:cs typeface="+mn-cs"/>
              </a:rPr>
              <a:t>endovascular-coil group had a lower mortality</a:t>
            </a:r>
          </a:p>
          <a:p>
            <a:r>
              <a:rPr lang="en-US" sz="1200" b="0" i="0" u="none" strike="noStrike" kern="1200" baseline="0" dirty="0">
                <a:solidFill>
                  <a:schemeClr val="tx1"/>
                </a:solidFill>
                <a:latin typeface="+mn-lt"/>
                <a:ea typeface="+mn-ea"/>
                <a:cs typeface="+mn-cs"/>
              </a:rPr>
              <a:t>rate and a lower risk of seizures through the</a:t>
            </a:r>
          </a:p>
          <a:p>
            <a:r>
              <a:rPr lang="en-US" sz="1200" b="0" i="0" u="none" strike="noStrike" kern="1200" baseline="0" dirty="0">
                <a:solidFill>
                  <a:schemeClr val="tx1"/>
                </a:solidFill>
                <a:latin typeface="+mn-lt"/>
                <a:ea typeface="+mn-ea"/>
                <a:cs typeface="+mn-cs"/>
              </a:rPr>
              <a:t>7-year follow-up than did the open-surgery group;</a:t>
            </a:r>
          </a:p>
          <a:p>
            <a:r>
              <a:rPr lang="en-US" sz="1200" b="0" i="0" u="none" strike="noStrike" kern="1200" baseline="0" dirty="0" err="1">
                <a:solidFill>
                  <a:schemeClr val="tx1"/>
                </a:solidFill>
                <a:latin typeface="+mn-lt"/>
                <a:ea typeface="+mn-ea"/>
                <a:cs typeface="+mn-cs"/>
              </a:rPr>
              <a:t>rebleeding</a:t>
            </a:r>
            <a:r>
              <a:rPr lang="en-US" sz="1200" b="0" i="0" u="none" strike="noStrike" kern="1200" baseline="0" dirty="0">
                <a:solidFill>
                  <a:schemeClr val="tx1"/>
                </a:solidFill>
                <a:latin typeface="+mn-lt"/>
                <a:ea typeface="+mn-ea"/>
                <a:cs typeface="+mn-cs"/>
              </a:rPr>
              <a:t>, although infrequent, was more common</a:t>
            </a:r>
          </a:p>
          <a:p>
            <a:r>
              <a:rPr lang="en-US" sz="1200" b="0" i="0" u="none" strike="noStrike" kern="1200" baseline="0" dirty="0">
                <a:solidFill>
                  <a:schemeClr val="tx1"/>
                </a:solidFill>
                <a:latin typeface="+mn-lt"/>
                <a:ea typeface="+mn-ea"/>
                <a:cs typeface="+mn-cs"/>
              </a:rPr>
              <a:t>in the endovascular-coil group than in the</a:t>
            </a:r>
          </a:p>
          <a:p>
            <a:r>
              <a:rPr lang="en-US" sz="1200" b="0" i="0" u="none" strike="noStrike" kern="1200" baseline="0" dirty="0">
                <a:solidFill>
                  <a:schemeClr val="tx1"/>
                </a:solidFill>
                <a:latin typeface="+mn-lt"/>
                <a:ea typeface="+mn-ea"/>
                <a:cs typeface="+mn-cs"/>
              </a:rPr>
              <a:t>open-surgery group. BRAT, a single-center trial,</a:t>
            </a:r>
          </a:p>
          <a:p>
            <a:r>
              <a:rPr lang="en-US" sz="1200" b="0" i="0" u="none" strike="noStrike" kern="1200" baseline="0" dirty="0">
                <a:solidFill>
                  <a:schemeClr val="tx1"/>
                </a:solidFill>
                <a:latin typeface="+mn-lt"/>
                <a:ea typeface="+mn-ea"/>
                <a:cs typeface="+mn-cs"/>
              </a:rPr>
              <a:t>showed a similar benefit of endovascular treatment</a:t>
            </a:r>
          </a:p>
          <a:p>
            <a:r>
              <a:rPr lang="en-US" sz="1200" b="0" i="0" u="none" strike="noStrike" kern="1200" baseline="0" dirty="0">
                <a:solidFill>
                  <a:schemeClr val="tx1"/>
                </a:solidFill>
                <a:latin typeface="+mn-lt"/>
                <a:ea typeface="+mn-ea"/>
                <a:cs typeface="+mn-cs"/>
              </a:rPr>
              <a:t>as compared with open-surgical treatment</a:t>
            </a:r>
          </a:p>
          <a:p>
            <a:r>
              <a:rPr lang="en-US" sz="1200" b="0" i="0" u="none" strike="noStrike" kern="1200" baseline="0" dirty="0">
                <a:solidFill>
                  <a:schemeClr val="tx1"/>
                </a:solidFill>
                <a:latin typeface="+mn-lt"/>
                <a:ea typeface="+mn-ea"/>
                <a:cs typeface="+mn-cs"/>
              </a:rPr>
              <a:t>with respect to functional outcomes at 1 year,</a:t>
            </a:r>
          </a:p>
          <a:p>
            <a:r>
              <a:rPr lang="en-US" sz="1200" b="0" i="0" u="none" strike="noStrike" kern="1200" baseline="0" dirty="0">
                <a:solidFill>
                  <a:schemeClr val="tx1"/>
                </a:solidFill>
                <a:latin typeface="+mn-lt"/>
                <a:ea typeface="+mn-ea"/>
                <a:cs typeface="+mn-cs"/>
              </a:rPr>
              <a:t>although the differences between the two groups</a:t>
            </a:r>
          </a:p>
          <a:p>
            <a:r>
              <a:rPr lang="en-US" sz="1200" b="0" i="0" u="none" strike="noStrike" kern="1200" baseline="0" dirty="0">
                <a:solidFill>
                  <a:schemeClr val="tx1"/>
                </a:solidFill>
                <a:latin typeface="+mn-lt"/>
                <a:ea typeface="+mn-ea"/>
                <a:cs typeface="+mn-cs"/>
              </a:rPr>
              <a:t>were no longer significant at year 3 or year 6.</a:t>
            </a:r>
          </a:p>
          <a:p>
            <a:r>
              <a:rPr lang="en-US" sz="1200" b="0" i="0" u="none" strike="noStrike" kern="1200" baseline="0" dirty="0">
                <a:solidFill>
                  <a:schemeClr val="tx1"/>
                </a:solidFill>
                <a:latin typeface="+mn-lt"/>
                <a:ea typeface="+mn-ea"/>
                <a:cs typeface="+mn-cs"/>
              </a:rPr>
              <a:t>Unlike ISAT, BRAT did not include as an entry</a:t>
            </a:r>
          </a:p>
          <a:p>
            <a:r>
              <a:rPr lang="en-US" sz="1200" b="0" i="0" u="none" strike="noStrike" kern="1200" baseline="0" dirty="0">
                <a:solidFill>
                  <a:schemeClr val="tx1"/>
                </a:solidFill>
                <a:latin typeface="+mn-lt"/>
                <a:ea typeface="+mn-ea"/>
                <a:cs typeface="+mn-cs"/>
              </a:rPr>
              <a:t>criterion the need for the anatomy of the aneurysm</a:t>
            </a:r>
          </a:p>
          <a:p>
            <a:r>
              <a:rPr lang="en-US" sz="1200" b="0" i="0" u="none" strike="noStrike" kern="1200" baseline="0" dirty="0">
                <a:solidFill>
                  <a:schemeClr val="tx1"/>
                </a:solidFill>
                <a:latin typeface="+mn-lt"/>
                <a:ea typeface="+mn-ea"/>
                <a:cs typeface="+mn-cs"/>
              </a:rPr>
              <a:t>to be suitable for either procedure, and</a:t>
            </a:r>
          </a:p>
          <a:p>
            <a:r>
              <a:rPr lang="en-US" sz="1200" b="0" i="0" u="none" strike="noStrike" kern="1200" baseline="0" dirty="0">
                <a:solidFill>
                  <a:schemeClr val="tx1"/>
                </a:solidFill>
                <a:latin typeface="+mn-lt"/>
                <a:ea typeface="+mn-ea"/>
                <a:cs typeface="+mn-cs"/>
              </a:rPr>
              <a:t>more than a third of the patients who were randomly</a:t>
            </a:r>
          </a:p>
          <a:p>
            <a:r>
              <a:rPr lang="en-US" sz="1200" b="0" i="0" u="none" strike="noStrike" kern="1200" baseline="0" dirty="0">
                <a:solidFill>
                  <a:schemeClr val="tx1"/>
                </a:solidFill>
                <a:latin typeface="+mn-lt"/>
                <a:ea typeface="+mn-ea"/>
                <a:cs typeface="+mn-cs"/>
              </a:rPr>
              <a:t>assigned to receive endovascular treatment</a:t>
            </a:r>
          </a:p>
          <a:p>
            <a:r>
              <a:rPr lang="en-US" sz="1200" b="0" i="0" u="none" strike="noStrike" kern="1200" baseline="0" dirty="0">
                <a:solidFill>
                  <a:schemeClr val="tx1"/>
                </a:solidFill>
                <a:latin typeface="+mn-lt"/>
                <a:ea typeface="+mn-ea"/>
                <a:cs typeface="+mn-cs"/>
              </a:rPr>
              <a:t>crossed over to the open-surgery group, the majority</a:t>
            </a:r>
          </a:p>
          <a:p>
            <a:r>
              <a:rPr lang="en-US" sz="1200" b="0" i="0" u="none" strike="noStrike" kern="1200" baseline="0" dirty="0">
                <a:solidFill>
                  <a:schemeClr val="tx1"/>
                </a:solidFill>
                <a:latin typeface="+mn-lt"/>
                <a:ea typeface="+mn-ea"/>
                <a:cs typeface="+mn-cs"/>
              </a:rPr>
              <a:t>owing to the anatomy of the aneurysm or</a:t>
            </a:r>
          </a:p>
          <a:p>
            <a:r>
              <a:rPr lang="en-US" sz="1200" b="0" i="0" u="none" strike="noStrike" kern="1200" baseline="0" dirty="0">
                <a:solidFill>
                  <a:schemeClr val="tx1"/>
                </a:solidFill>
                <a:latin typeface="+mn-lt"/>
                <a:ea typeface="+mn-ea"/>
                <a:cs typeface="+mn-cs"/>
              </a:rPr>
              <a:t>to the surgeon’s preference for open-surgical</a:t>
            </a:r>
          </a:p>
          <a:p>
            <a:r>
              <a:rPr lang="es-CO" sz="1200" b="0" i="0" u="none" strike="noStrike" kern="1200" baseline="0" dirty="0" err="1">
                <a:solidFill>
                  <a:schemeClr val="tx1"/>
                </a:solidFill>
                <a:latin typeface="+mn-lt"/>
                <a:ea typeface="+mn-ea"/>
                <a:cs typeface="+mn-cs"/>
              </a:rPr>
              <a:t>treatment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over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endovascular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treatment</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results of ISAT, combined with the fact</a:t>
            </a:r>
          </a:p>
          <a:p>
            <a:r>
              <a:rPr lang="en-US" sz="1200" b="0" i="0" u="none" strike="noStrike" kern="1200" baseline="0" dirty="0">
                <a:solidFill>
                  <a:schemeClr val="tx1"/>
                </a:solidFill>
                <a:latin typeface="+mn-lt"/>
                <a:ea typeface="+mn-ea"/>
                <a:cs typeface="+mn-cs"/>
              </a:rPr>
              <a:t>that patients tend to prefer a minimally invasive</a:t>
            </a:r>
          </a:p>
          <a:p>
            <a:r>
              <a:rPr lang="en-US" sz="1200" b="0" i="0" u="none" strike="noStrike" kern="1200" baseline="0" dirty="0">
                <a:solidFill>
                  <a:schemeClr val="tx1"/>
                </a:solidFill>
                <a:latin typeface="+mn-lt"/>
                <a:ea typeface="+mn-ea"/>
                <a:cs typeface="+mn-cs"/>
              </a:rPr>
              <a:t>approach to treatment, have resulted in a dramatic</a:t>
            </a:r>
          </a:p>
          <a:p>
            <a:r>
              <a:rPr lang="en-US" sz="1200" b="0" i="0" u="none" strike="noStrike" kern="1200" baseline="0" dirty="0">
                <a:solidFill>
                  <a:schemeClr val="tx1"/>
                </a:solidFill>
                <a:latin typeface="+mn-lt"/>
                <a:ea typeface="+mn-ea"/>
                <a:cs typeface="+mn-cs"/>
              </a:rPr>
              <a:t>shift toward endovascular treatment of ruptured</a:t>
            </a:r>
          </a:p>
          <a:p>
            <a:r>
              <a:rPr lang="en-US" sz="1200" b="0" i="0" u="none" strike="noStrike" kern="1200" baseline="0" dirty="0">
                <a:solidFill>
                  <a:schemeClr val="tx1"/>
                </a:solidFill>
                <a:latin typeface="+mn-lt"/>
                <a:ea typeface="+mn-ea"/>
                <a:cs typeface="+mn-cs"/>
              </a:rPr>
              <a:t>aneurysms. However, open-surgical treatment may</a:t>
            </a:r>
          </a:p>
          <a:p>
            <a:r>
              <a:rPr lang="en-US" sz="1200" b="0" i="0" u="none" strike="noStrike" kern="1200" baseline="0" dirty="0">
                <a:solidFill>
                  <a:schemeClr val="tx1"/>
                </a:solidFill>
                <a:latin typeface="+mn-lt"/>
                <a:ea typeface="+mn-ea"/>
                <a:cs typeface="+mn-cs"/>
              </a:rPr>
              <a:t>be preferred for patients who have increased intracranial</a:t>
            </a:r>
          </a:p>
          <a:p>
            <a:r>
              <a:rPr lang="es-CO" sz="1200" b="0" i="0" u="none" strike="noStrike" kern="1200" baseline="0" dirty="0" err="1">
                <a:solidFill>
                  <a:schemeClr val="tx1"/>
                </a:solidFill>
                <a:latin typeface="+mn-lt"/>
                <a:ea typeface="+mn-ea"/>
                <a:cs typeface="+mn-cs"/>
              </a:rPr>
              <a:t>pressure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or</a:t>
            </a:r>
            <a:r>
              <a:rPr lang="es-CO" sz="1200" b="0" i="0" u="none" strike="noStrike" kern="1200" baseline="0" dirty="0">
                <a:solidFill>
                  <a:schemeClr val="tx1"/>
                </a:solidFill>
                <a:latin typeface="+mn-lt"/>
                <a:ea typeface="+mn-ea"/>
                <a:cs typeface="+mn-cs"/>
              </a:rPr>
              <a:t> focal </a:t>
            </a:r>
            <a:r>
              <a:rPr lang="es-CO" sz="1200" b="0" i="0" u="none" strike="noStrike" kern="1200" baseline="0" dirty="0" err="1">
                <a:solidFill>
                  <a:schemeClr val="tx1"/>
                </a:solidFill>
                <a:latin typeface="+mn-lt"/>
                <a:ea typeface="+mn-ea"/>
                <a:cs typeface="+mn-cs"/>
              </a:rPr>
              <a:t>neurologic</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deficits</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caused by intracerebral hematoma, for patients</a:t>
            </a:r>
          </a:p>
          <a:p>
            <a:r>
              <a:rPr lang="en-US" sz="1200" b="0" i="0" u="none" strike="noStrike" kern="1200" baseline="0" dirty="0">
                <a:solidFill>
                  <a:schemeClr val="tx1"/>
                </a:solidFill>
                <a:latin typeface="+mn-lt"/>
                <a:ea typeface="+mn-ea"/>
                <a:cs typeface="+mn-cs"/>
              </a:rPr>
              <a:t>whose aneurysms are difficult to visualize </a:t>
            </a:r>
            <a:r>
              <a:rPr lang="en-US" sz="1200" b="0" i="0" u="none" strike="noStrike" kern="1200" baseline="0" dirty="0" err="1">
                <a:solidFill>
                  <a:schemeClr val="tx1"/>
                </a:solidFill>
                <a:latin typeface="+mn-lt"/>
                <a:ea typeface="+mn-ea"/>
                <a:cs typeface="+mn-cs"/>
              </a:rPr>
              <a:t>angiographically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 for whom revascularization with a</a:t>
            </a:r>
          </a:p>
          <a:p>
            <a:r>
              <a:rPr lang="en-US" sz="1200" b="0" i="0" u="none" strike="noStrike" kern="1200" baseline="0" dirty="0">
                <a:solidFill>
                  <a:schemeClr val="tx1"/>
                </a:solidFill>
                <a:latin typeface="+mn-lt"/>
                <a:ea typeface="+mn-ea"/>
                <a:cs typeface="+mn-cs"/>
              </a:rPr>
              <a:t>bypass is deemed to be necessary, and for patients</a:t>
            </a:r>
          </a:p>
          <a:p>
            <a:r>
              <a:rPr lang="en-US" sz="1200" b="0" i="0" u="none" strike="noStrike" kern="1200" baseline="0" dirty="0">
                <a:solidFill>
                  <a:schemeClr val="tx1"/>
                </a:solidFill>
                <a:latin typeface="+mn-lt"/>
                <a:ea typeface="+mn-ea"/>
                <a:cs typeface="+mn-cs"/>
              </a:rPr>
              <a:t>younger than 40 years of age who have anterior</a:t>
            </a:r>
          </a:p>
          <a:p>
            <a:r>
              <a:rPr lang="en-US" sz="1200" b="0" i="0" u="none" strike="noStrike" kern="1200" baseline="0" dirty="0">
                <a:solidFill>
                  <a:schemeClr val="tx1"/>
                </a:solidFill>
                <a:latin typeface="+mn-lt"/>
                <a:ea typeface="+mn-ea"/>
                <a:cs typeface="+mn-cs"/>
              </a:rPr>
              <a:t>circulation aneurysms and good neurologic status,</a:t>
            </a:r>
          </a:p>
          <a:p>
            <a:r>
              <a:rPr lang="en-US" sz="1200" b="0" i="0" u="none" strike="noStrike" kern="1200" baseline="0" dirty="0">
                <a:solidFill>
                  <a:schemeClr val="tx1"/>
                </a:solidFill>
                <a:latin typeface="+mn-lt"/>
                <a:ea typeface="+mn-ea"/>
                <a:cs typeface="+mn-cs"/>
              </a:rPr>
              <a:t>given the greater durability and the lower risk of</a:t>
            </a:r>
          </a:p>
          <a:p>
            <a:r>
              <a:rPr lang="en-US" sz="1200" b="0" i="0" u="none" strike="noStrike" kern="1200" baseline="0" dirty="0">
                <a:solidFill>
                  <a:schemeClr val="tx1"/>
                </a:solidFill>
                <a:latin typeface="+mn-lt"/>
                <a:ea typeface="+mn-ea"/>
                <a:cs typeface="+mn-cs"/>
              </a:rPr>
              <a:t>aneurysm </a:t>
            </a:r>
            <a:r>
              <a:rPr lang="en-US" sz="1200" b="0" i="0" u="none" strike="noStrike" kern="1200" baseline="0" dirty="0" err="1">
                <a:solidFill>
                  <a:schemeClr val="tx1"/>
                </a:solidFill>
                <a:latin typeface="+mn-lt"/>
                <a:ea typeface="+mn-ea"/>
                <a:cs typeface="+mn-cs"/>
              </a:rPr>
              <a:t>rebleeding</a:t>
            </a:r>
            <a:r>
              <a:rPr lang="en-US" sz="1200" b="0" i="0" u="none" strike="noStrike" kern="1200" baseline="0" dirty="0">
                <a:solidFill>
                  <a:schemeClr val="tx1"/>
                </a:solidFill>
                <a:latin typeface="+mn-lt"/>
                <a:ea typeface="+mn-ea"/>
                <a:cs typeface="+mn-cs"/>
              </a:rPr>
              <a:t> with open-surgical treatment</a:t>
            </a:r>
          </a:p>
          <a:p>
            <a:r>
              <a:rPr lang="en-US" sz="1200" b="0" i="0" u="none" strike="noStrike" kern="1200" baseline="0" dirty="0">
                <a:solidFill>
                  <a:schemeClr val="tx1"/>
                </a:solidFill>
                <a:latin typeface="+mn-lt"/>
                <a:ea typeface="+mn-ea"/>
                <a:cs typeface="+mn-cs"/>
              </a:rPr>
              <a:t>than with endovascular treatment.45 Consequently,</a:t>
            </a:r>
          </a:p>
          <a:p>
            <a:r>
              <a:rPr lang="en-US" sz="1200" b="0" i="0" u="none" strike="noStrike" kern="1200" baseline="0" dirty="0">
                <a:solidFill>
                  <a:schemeClr val="tx1"/>
                </a:solidFill>
                <a:latin typeface="+mn-lt"/>
                <a:ea typeface="+mn-ea"/>
                <a:cs typeface="+mn-cs"/>
              </a:rPr>
              <a:t>patients should be treated at high-volume</a:t>
            </a:r>
          </a:p>
          <a:p>
            <a:r>
              <a:rPr lang="en-US" sz="1200" b="0" i="0" u="none" strike="noStrike" kern="1200" baseline="0" dirty="0">
                <a:solidFill>
                  <a:schemeClr val="tx1"/>
                </a:solidFill>
                <a:latin typeface="+mn-lt"/>
                <a:ea typeface="+mn-ea"/>
                <a:cs typeface="+mn-cs"/>
              </a:rPr>
              <a:t>cerebrovascular centers where surgeons who are</a:t>
            </a:r>
          </a:p>
          <a:p>
            <a:r>
              <a:rPr lang="en-US" sz="1200" b="0" i="0" u="none" strike="noStrike" kern="1200" baseline="0" dirty="0">
                <a:solidFill>
                  <a:schemeClr val="tx1"/>
                </a:solidFill>
                <a:latin typeface="+mn-lt"/>
                <a:ea typeface="+mn-ea"/>
                <a:cs typeface="+mn-cs"/>
              </a:rPr>
              <a:t>experienced and skilled in both open-surgical</a:t>
            </a:r>
          </a:p>
          <a:p>
            <a:r>
              <a:rPr lang="en-US" sz="1200" b="0" i="0" u="none" strike="noStrike" kern="1200" baseline="0" dirty="0">
                <a:solidFill>
                  <a:schemeClr val="tx1"/>
                </a:solidFill>
                <a:latin typeface="+mn-lt"/>
                <a:ea typeface="+mn-ea"/>
                <a:cs typeface="+mn-cs"/>
              </a:rPr>
              <a:t>and endovascular procedures are present.</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65</a:t>
            </a:fld>
            <a:endParaRPr lang="es-ES"/>
          </a:p>
        </p:txBody>
      </p:sp>
    </p:spTree>
    <p:extLst>
      <p:ext uri="{BB962C8B-B14F-4D97-AF65-F5344CB8AC3E}">
        <p14:creationId xmlns:p14="http://schemas.microsoft.com/office/powerpoint/2010/main" val="1858742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40000" lnSpcReduction="20000"/>
          </a:bodyPr>
          <a:lstStyle/>
          <a:p>
            <a:r>
              <a:rPr lang="es-ES" dirty="0"/>
              <a:t>MANEJO DEL ESPASMO CEREBRAL </a:t>
            </a:r>
            <a:r>
              <a:rPr lang="es-ES" dirty="0" err="1"/>
              <a:t>DESUES</a:t>
            </a:r>
            <a:r>
              <a:rPr lang="es-ES" dirty="0"/>
              <a:t> DE </a:t>
            </a:r>
            <a:r>
              <a:rPr lang="es-ES" dirty="0" err="1"/>
              <a:t>hsa</a:t>
            </a:r>
            <a:endParaRPr lang="es-ES" dirty="0"/>
          </a:p>
          <a:p>
            <a:r>
              <a:rPr lang="es-CO" dirty="0"/>
              <a:t>s mas complejo que una simple </a:t>
            </a:r>
            <a:r>
              <a:rPr lang="es-CO" dirty="0" err="1"/>
              <a:t>constriccion</a:t>
            </a:r>
            <a:r>
              <a:rPr lang="es-CO" dirty="0"/>
              <a:t> de los vasos.</a:t>
            </a:r>
          </a:p>
          <a:p>
            <a:r>
              <a:rPr lang="es-CO" dirty="0"/>
              <a:t>Hay cambios</a:t>
            </a:r>
            <a:r>
              <a:rPr lang="es-CO" baseline="0" dirty="0"/>
              <a:t> patológicos que estrechan la arteria la pared de la arteria y el lumen adema la </a:t>
            </a:r>
            <a:r>
              <a:rPr lang="es-CO" baseline="0" dirty="0" err="1"/>
              <a:t>relajacion</a:t>
            </a:r>
            <a:r>
              <a:rPr lang="es-CO" baseline="0" dirty="0"/>
              <a:t> del vaso.</a:t>
            </a:r>
          </a:p>
          <a:p>
            <a:r>
              <a:rPr lang="es-CO" baseline="0" dirty="0"/>
              <a:t>Hay perdida de </a:t>
            </a:r>
            <a:r>
              <a:rPr lang="es-CO" baseline="0" dirty="0" err="1"/>
              <a:t>autoregulación</a:t>
            </a:r>
            <a:r>
              <a:rPr lang="es-CO" baseline="0" dirty="0"/>
              <a:t> de las arteriolas y el </a:t>
            </a:r>
            <a:r>
              <a:rPr lang="es-CO" baseline="0" dirty="0" err="1"/>
              <a:t>deficit</a:t>
            </a:r>
            <a:r>
              <a:rPr lang="es-CO" baseline="0" dirty="0"/>
              <a:t> </a:t>
            </a:r>
            <a:r>
              <a:rPr lang="es-CO" baseline="0" dirty="0" err="1"/>
              <a:t>intravascular</a:t>
            </a:r>
            <a:r>
              <a:rPr lang="es-CO" baseline="0" dirty="0"/>
              <a:t> lleva a disminución del FSC que da isquemia e infarto.</a:t>
            </a:r>
          </a:p>
          <a:p>
            <a:endParaRPr lang="es-CO" baseline="0" dirty="0"/>
          </a:p>
          <a:p>
            <a:r>
              <a:rPr lang="es-CO" baseline="0" dirty="0"/>
              <a:t>Se monitoriza con la </a:t>
            </a:r>
            <a:r>
              <a:rPr lang="es-CO" baseline="0" dirty="0" err="1"/>
              <a:t>evaluacion</a:t>
            </a:r>
            <a:r>
              <a:rPr lang="es-CO" baseline="0" dirty="0"/>
              <a:t> </a:t>
            </a:r>
            <a:r>
              <a:rPr lang="es-CO" baseline="0" dirty="0" err="1"/>
              <a:t>neurologica</a:t>
            </a:r>
            <a:r>
              <a:rPr lang="es-CO" baseline="0" dirty="0"/>
              <a:t> y el DTC, luego se realiza </a:t>
            </a:r>
            <a:r>
              <a:rPr lang="es-CO" baseline="0" dirty="0" err="1"/>
              <a:t>angiografia</a:t>
            </a:r>
            <a:r>
              <a:rPr lang="es-CO" baseline="0" dirty="0"/>
              <a:t>.</a:t>
            </a:r>
          </a:p>
          <a:p>
            <a:r>
              <a:rPr lang="es-CO" baseline="0" dirty="0"/>
              <a:t>Los signos </a:t>
            </a:r>
            <a:r>
              <a:rPr lang="es-CO" baseline="0" dirty="0" err="1"/>
              <a:t>neurologicos</a:t>
            </a:r>
            <a:r>
              <a:rPr lang="es-CO" baseline="0" dirty="0"/>
              <a:t> son vagos y poco </a:t>
            </a:r>
            <a:r>
              <a:rPr lang="es-CO" baseline="0" dirty="0" err="1"/>
              <a:t>especificos</a:t>
            </a:r>
            <a:r>
              <a:rPr lang="es-CO" baseline="0" dirty="0"/>
              <a:t> pero puede haber </a:t>
            </a:r>
            <a:r>
              <a:rPr lang="es-CO" baseline="0" dirty="0" err="1"/>
              <a:t>hemiparesia</a:t>
            </a:r>
            <a:r>
              <a:rPr lang="es-CO" baseline="0" dirty="0"/>
              <a:t>, </a:t>
            </a:r>
            <a:r>
              <a:rPr lang="es-CO" baseline="0" dirty="0" err="1"/>
              <a:t>focalizacion</a:t>
            </a:r>
            <a:r>
              <a:rPr lang="es-CO" baseline="0" dirty="0"/>
              <a:t>, alteraciones del lenguaje</a:t>
            </a:r>
          </a:p>
          <a:p>
            <a:r>
              <a:rPr lang="es-CO" baseline="0" dirty="0"/>
              <a:t>EL DTC </a:t>
            </a:r>
            <a:r>
              <a:rPr lang="es-CO" baseline="0" dirty="0" err="1"/>
              <a:t>evalua</a:t>
            </a:r>
            <a:r>
              <a:rPr lang="es-CO" baseline="0" dirty="0"/>
              <a:t> el flujo en la ACM e internas. Es casi tan sensible como la </a:t>
            </a:r>
            <a:r>
              <a:rPr lang="es-CO" baseline="0" dirty="0" err="1"/>
              <a:t>angio</a:t>
            </a:r>
            <a:r>
              <a:rPr lang="es-CO" baseline="0" dirty="0"/>
              <a:t> pero es dependiente de la ventana que se pueda observar</a:t>
            </a:r>
          </a:p>
          <a:p>
            <a:r>
              <a:rPr lang="es-CO" baseline="0" dirty="0"/>
              <a:t>Para el correcto diagnostico de </a:t>
            </a:r>
            <a:r>
              <a:rPr lang="es-CO" baseline="0" dirty="0" err="1"/>
              <a:t>vasoespasmo</a:t>
            </a:r>
            <a:r>
              <a:rPr lang="es-CO" baseline="0" dirty="0"/>
              <a:t> se deben haber suprimido todas las posibles causas de deterioro como hidrocefalia, , edema cerebral, infecciones, alteraciones </a:t>
            </a:r>
            <a:r>
              <a:rPr lang="es-CO" baseline="0" dirty="0" err="1"/>
              <a:t>electroliticas</a:t>
            </a:r>
            <a:r>
              <a:rPr lang="es-CO" baseline="0" dirty="0"/>
              <a:t>.</a:t>
            </a:r>
          </a:p>
          <a:p>
            <a:r>
              <a:rPr lang="es-CO" baseline="0" dirty="0"/>
              <a:t>La utilidad de otros medios </a:t>
            </a:r>
            <a:r>
              <a:rPr lang="es-CO" baseline="0" dirty="0" err="1"/>
              <a:t>diagnosticos</a:t>
            </a:r>
            <a:r>
              <a:rPr lang="es-CO" baseline="0" dirty="0"/>
              <a:t> se encuentra bajo </a:t>
            </a:r>
            <a:r>
              <a:rPr lang="es-CO" baseline="0" dirty="0" err="1"/>
              <a:t>investigacion</a:t>
            </a:r>
            <a:endParaRPr lang="es-CO" baseline="0" dirty="0"/>
          </a:p>
          <a:p>
            <a:endParaRPr lang="es-ES" dirty="0"/>
          </a:p>
          <a:p>
            <a:r>
              <a:rPr lang="es-ES" dirty="0"/>
              <a:t>EL VASOESPASMO CEREBRAL es una estenosis </a:t>
            </a:r>
            <a:r>
              <a:rPr lang="es-ES" dirty="0" err="1"/>
              <a:t>tardia</a:t>
            </a:r>
            <a:r>
              <a:rPr lang="es-ES" dirty="0"/>
              <a:t> de las grandes arterias de capacitancia en la base del cerebro </a:t>
            </a:r>
            <a:r>
              <a:rPr lang="es-ES" dirty="0" err="1"/>
              <a:t>despues</a:t>
            </a:r>
            <a:r>
              <a:rPr lang="es-ES" dirty="0"/>
              <a:t> de una HSA.  la cual es asociada con evidencia </a:t>
            </a:r>
            <a:r>
              <a:rPr lang="es-ES" dirty="0" err="1"/>
              <a:t>radiologica</a:t>
            </a:r>
            <a:r>
              <a:rPr lang="es-ES" dirty="0"/>
              <a:t> y de </a:t>
            </a:r>
            <a:r>
              <a:rPr lang="es-ES" dirty="0" err="1"/>
              <a:t>disminucion</a:t>
            </a:r>
            <a:r>
              <a:rPr lang="es-ES" dirty="0"/>
              <a:t> del FSC en el territorio distal a la arteria afectada.  </a:t>
            </a:r>
          </a:p>
          <a:p>
            <a:endParaRPr lang="es-ES" dirty="0"/>
          </a:p>
          <a:p>
            <a:r>
              <a:rPr lang="es-ES" dirty="0"/>
              <a:t>es visto es un 30-70% de los pacientes con un inicio </a:t>
            </a:r>
            <a:r>
              <a:rPr lang="es-ES" dirty="0" err="1"/>
              <a:t>tipico</a:t>
            </a:r>
            <a:r>
              <a:rPr lang="es-ES" dirty="0"/>
              <a:t> de inicio entre 3-5 </a:t>
            </a:r>
            <a:r>
              <a:rPr lang="es-ES" dirty="0" err="1"/>
              <a:t>dias</a:t>
            </a:r>
            <a:r>
              <a:rPr lang="es-ES" dirty="0"/>
              <a:t> </a:t>
            </a:r>
            <a:r>
              <a:rPr lang="es-ES" dirty="0" err="1"/>
              <a:t>despues</a:t>
            </a:r>
            <a:r>
              <a:rPr lang="es-ES" dirty="0"/>
              <a:t> de la hemorragia.  y </a:t>
            </a:r>
            <a:r>
              <a:rPr lang="es-ES" dirty="0" err="1"/>
              <a:t>resolucion</a:t>
            </a:r>
            <a:r>
              <a:rPr lang="es-ES" dirty="0"/>
              <a:t> dentro de las 2-4 semanas.  </a:t>
            </a:r>
          </a:p>
          <a:p>
            <a:endParaRPr lang="es-ES" dirty="0"/>
          </a:p>
          <a:p>
            <a:r>
              <a:rPr lang="es-ES" dirty="0"/>
              <a:t>en la </a:t>
            </a:r>
            <a:r>
              <a:rPr lang="es-ES" dirty="0" err="1"/>
              <a:t>mayoria</a:t>
            </a:r>
            <a:r>
              <a:rPr lang="es-ES" dirty="0"/>
              <a:t> de los casos el signo </a:t>
            </a:r>
            <a:r>
              <a:rPr lang="es-ES" dirty="0" err="1"/>
              <a:t>clinico</a:t>
            </a:r>
            <a:r>
              <a:rPr lang="es-ES" dirty="0"/>
              <a:t> es un </a:t>
            </a:r>
            <a:r>
              <a:rPr lang="es-ES" dirty="0" err="1"/>
              <a:t>deficit</a:t>
            </a:r>
            <a:r>
              <a:rPr lang="es-ES" dirty="0"/>
              <a:t> </a:t>
            </a:r>
            <a:r>
              <a:rPr lang="es-ES" dirty="0" err="1"/>
              <a:t>neurologico</a:t>
            </a:r>
            <a:r>
              <a:rPr lang="es-ES" dirty="0"/>
              <a:t> </a:t>
            </a:r>
            <a:r>
              <a:rPr lang="es-ES" dirty="0" err="1"/>
              <a:t>isquemico</a:t>
            </a:r>
            <a:r>
              <a:rPr lang="es-ES" dirty="0"/>
              <a:t> que tiene la misma probabilidad de resolverse o progresar hacia un infarto cerebral.</a:t>
            </a:r>
          </a:p>
          <a:p>
            <a:endParaRPr lang="es-ES" dirty="0"/>
          </a:p>
          <a:p>
            <a:r>
              <a:rPr lang="es-ES" dirty="0"/>
              <a:t>en </a:t>
            </a:r>
            <a:r>
              <a:rPr lang="es-ES" dirty="0" err="1"/>
              <a:t>ls</a:t>
            </a:r>
            <a:r>
              <a:rPr lang="es-ES" dirty="0"/>
              <a:t> </a:t>
            </a:r>
            <a:r>
              <a:rPr lang="es-ES" dirty="0" err="1"/>
              <a:t>sries</a:t>
            </a:r>
            <a:r>
              <a:rPr lang="es-ES" dirty="0"/>
              <a:t> actuales un 15-20 % de los pacientes presentan un </a:t>
            </a:r>
            <a:r>
              <a:rPr lang="es-ES" dirty="0" err="1"/>
              <a:t>STROKE</a:t>
            </a:r>
            <a:r>
              <a:rPr lang="es-ES" dirty="0"/>
              <a:t> o mueren por vasoespasmo a pesar de la terapia </a:t>
            </a:r>
            <a:r>
              <a:rPr lang="es-ES" dirty="0" err="1"/>
              <a:t>maxima</a:t>
            </a:r>
            <a:r>
              <a:rPr lang="es-ES" dirty="0"/>
              <a:t>.</a:t>
            </a:r>
          </a:p>
          <a:p>
            <a:endParaRPr lang="es-ES" dirty="0"/>
          </a:p>
          <a:p>
            <a:endParaRPr lang="es-ES" dirty="0"/>
          </a:p>
          <a:p>
            <a:r>
              <a:rPr lang="es-ES" dirty="0"/>
              <a:t>el desarrollo de un </a:t>
            </a:r>
            <a:r>
              <a:rPr lang="es-ES" dirty="0" err="1"/>
              <a:t>deficit</a:t>
            </a:r>
            <a:r>
              <a:rPr lang="es-ES" dirty="0"/>
              <a:t> </a:t>
            </a:r>
            <a:r>
              <a:rPr lang="es-ES" dirty="0" err="1"/>
              <a:t>neurologico</a:t>
            </a:r>
            <a:r>
              <a:rPr lang="es-ES" dirty="0"/>
              <a:t> nuevo  no explicado por resangrado o hidrocefalia es el signo </a:t>
            </a:r>
            <a:r>
              <a:rPr lang="es-ES" dirty="0" err="1"/>
              <a:t>clinico</a:t>
            </a:r>
            <a:r>
              <a:rPr lang="es-ES" dirty="0"/>
              <a:t> objetivo mas precoz del vasoespasmo.  otro </a:t>
            </a:r>
            <a:r>
              <a:rPr lang="es-ES" dirty="0" err="1"/>
              <a:t>sign</a:t>
            </a:r>
            <a:r>
              <a:rPr lang="es-ES" dirty="0"/>
              <a:t> es una </a:t>
            </a:r>
            <a:r>
              <a:rPr lang="es-ES" dirty="0" err="1"/>
              <a:t>elevacion</a:t>
            </a:r>
            <a:r>
              <a:rPr lang="es-ES" dirty="0"/>
              <a:t> de la </a:t>
            </a:r>
            <a:r>
              <a:rPr lang="es-ES" dirty="0" err="1"/>
              <a:t>PAM</a:t>
            </a:r>
            <a:r>
              <a:rPr lang="es-ES" dirty="0"/>
              <a:t> como un intento de la </a:t>
            </a:r>
            <a:r>
              <a:rPr lang="es-ES" dirty="0" err="1"/>
              <a:t>autorregulacion</a:t>
            </a:r>
            <a:r>
              <a:rPr lang="es-ES" dirty="0"/>
              <a:t> cerebral para mejorar la </a:t>
            </a:r>
            <a:r>
              <a:rPr lang="es-ES" dirty="0" err="1"/>
              <a:t>circulacion</a:t>
            </a:r>
            <a:r>
              <a:rPr lang="es-ES" dirty="0"/>
              <a:t> cerebral y mejorar la isquemia.  </a:t>
            </a:r>
          </a:p>
          <a:p>
            <a:endParaRPr lang="es-ES" dirty="0"/>
          </a:p>
          <a:p>
            <a:endParaRPr lang="es-ES" dirty="0"/>
          </a:p>
          <a:p>
            <a:r>
              <a:rPr lang="es-ES" dirty="0"/>
              <a:t>la </a:t>
            </a:r>
            <a:r>
              <a:rPr lang="es-ES" dirty="0" err="1"/>
              <a:t>monitorizacion</a:t>
            </a:r>
            <a:r>
              <a:rPr lang="es-ES" dirty="0"/>
              <a:t> del vasoespasmo con </a:t>
            </a:r>
            <a:r>
              <a:rPr lang="es-ES" dirty="0" err="1"/>
              <a:t>dopller</a:t>
            </a:r>
            <a:r>
              <a:rPr lang="es-ES" dirty="0"/>
              <a:t> </a:t>
            </a:r>
            <a:r>
              <a:rPr lang="es-ES" dirty="0" err="1"/>
              <a:t>transcranial</a:t>
            </a:r>
            <a:r>
              <a:rPr lang="es-ES" dirty="0"/>
              <a:t> en </a:t>
            </a:r>
            <a:r>
              <a:rPr lang="es-ES" dirty="0" err="1"/>
              <a:t>adicion</a:t>
            </a:r>
            <a:r>
              <a:rPr lang="es-ES" dirty="0"/>
              <a:t> con vigilancia </a:t>
            </a:r>
            <a:r>
              <a:rPr lang="es-ES" dirty="0" err="1"/>
              <a:t>clinica</a:t>
            </a:r>
            <a:r>
              <a:rPr lang="es-ES" dirty="0"/>
              <a:t> en la UCI ha sido controversial , la literatura no es concluyente sobre la especificidad ni sensibilidad de este </a:t>
            </a:r>
            <a:r>
              <a:rPr lang="es-ES" dirty="0" err="1"/>
              <a:t>metodo</a:t>
            </a:r>
            <a:r>
              <a:rPr lang="es-ES" dirty="0"/>
              <a:t> en el </a:t>
            </a:r>
            <a:r>
              <a:rPr lang="es-ES" dirty="0" err="1"/>
              <a:t>dx</a:t>
            </a:r>
            <a:r>
              <a:rPr lang="es-ES" dirty="0"/>
              <a:t> del vasoespasmo </a:t>
            </a:r>
          </a:p>
          <a:p>
            <a:endParaRPr lang="es-ES" dirty="0"/>
          </a:p>
          <a:p>
            <a:endParaRPr lang="es-ES" dirty="0"/>
          </a:p>
          <a:p>
            <a:r>
              <a:rPr lang="es-ES" dirty="0"/>
              <a:t>el manejo temprano de la ruptura dl aneurisma , ha mostrado </a:t>
            </a:r>
            <a:r>
              <a:rPr lang="es-ES" dirty="0" err="1"/>
              <a:t>diminucion</a:t>
            </a:r>
            <a:r>
              <a:rPr lang="es-ES" dirty="0"/>
              <a:t> de las tasas de resangrado y por lo tanto permite una terapia mas agresiva del vasoespasmo cerebral.  y un manejo intervencionista </a:t>
            </a:r>
            <a:r>
              <a:rPr lang="es-ES" dirty="0" err="1"/>
              <a:t>rapido</a:t>
            </a:r>
            <a:r>
              <a:rPr lang="es-ES" dirty="0"/>
              <a:t> cuando este esta indicado.  la meta del manejo del vasoespasmo es disminuir la amenaza del daño neuronal </a:t>
            </a:r>
            <a:r>
              <a:rPr lang="es-ES" dirty="0" err="1"/>
              <a:t>isquemico</a:t>
            </a:r>
            <a:r>
              <a:rPr lang="es-ES" dirty="0"/>
              <a:t> controlando la </a:t>
            </a:r>
            <a:r>
              <a:rPr lang="es-ES" dirty="0" err="1"/>
              <a:t>presion</a:t>
            </a:r>
            <a:r>
              <a:rPr lang="es-ES" dirty="0"/>
              <a:t> </a:t>
            </a:r>
            <a:r>
              <a:rPr lang="es-ES" dirty="0" err="1"/>
              <a:t>intracranial</a:t>
            </a:r>
            <a:r>
              <a:rPr lang="es-ES" dirty="0"/>
              <a:t>, disminuyendo la taza </a:t>
            </a:r>
            <a:r>
              <a:rPr lang="es-ES" dirty="0" err="1"/>
              <a:t>metabolica</a:t>
            </a:r>
            <a:r>
              <a:rPr lang="es-ES" dirty="0"/>
              <a:t> del consumo de oxigeno, y mejorando el FSC.  en el mejoramiento del FSC le terapia hipervolemica </a:t>
            </a:r>
            <a:r>
              <a:rPr lang="es-ES" dirty="0" err="1"/>
              <a:t>hipertensiva</a:t>
            </a:r>
            <a:r>
              <a:rPr lang="es-ES" dirty="0"/>
              <a:t> a sido el pilar en el manejo del vasoespasmo cerebral.  a pesar de los reportes de </a:t>
            </a:r>
            <a:r>
              <a:rPr lang="es-ES" dirty="0" err="1"/>
              <a:t>mejoria</a:t>
            </a:r>
            <a:r>
              <a:rPr lang="es-ES" dirty="0"/>
              <a:t> reportados, solo un estudio </a:t>
            </a:r>
            <a:r>
              <a:rPr lang="es-ES" dirty="0" err="1"/>
              <a:t>ramdomizado</a:t>
            </a:r>
            <a:r>
              <a:rPr lang="es-ES" dirty="0"/>
              <a:t> ha sido publicado (</a:t>
            </a:r>
            <a:r>
              <a:rPr lang="es-ES" dirty="0" err="1"/>
              <a:t>stroke</a:t>
            </a:r>
            <a:r>
              <a:rPr lang="es-ES" dirty="0"/>
              <a:t>) y este no mostro </a:t>
            </a:r>
            <a:r>
              <a:rPr lang="es-ES" dirty="0" err="1"/>
              <a:t>mejoria</a:t>
            </a:r>
            <a:r>
              <a:rPr lang="es-ES" dirty="0"/>
              <a:t> </a:t>
            </a:r>
            <a:r>
              <a:rPr lang="es-ES" dirty="0" err="1"/>
              <a:t>enlas</a:t>
            </a:r>
            <a:r>
              <a:rPr lang="es-ES" dirty="0"/>
              <a:t> tasas d FSC, espasmo </a:t>
            </a:r>
            <a:r>
              <a:rPr lang="es-ES" dirty="0" err="1"/>
              <a:t>sintomatico</a:t>
            </a:r>
            <a:r>
              <a:rPr lang="es-ES" dirty="0"/>
              <a:t> durante el tratamiento.  pero a pesar de esta evidencia pobre muchos centros</a:t>
            </a:r>
          </a:p>
          <a:p>
            <a:r>
              <a:rPr lang="es-ES" dirty="0"/>
              <a:t>n </a:t>
            </a:r>
            <a:r>
              <a:rPr lang="es-ES" dirty="0" err="1"/>
              <a:t>norteamerica</a:t>
            </a:r>
            <a:r>
              <a:rPr lang="es-ES" dirty="0"/>
              <a:t> siguen aplicando la terapia triple h para sus pacientes.  argumentando que la </a:t>
            </a:r>
            <a:r>
              <a:rPr lang="es-ES" dirty="0" err="1"/>
              <a:t>expansion</a:t>
            </a:r>
            <a:r>
              <a:rPr lang="es-ES" dirty="0"/>
              <a:t> de volumen </a:t>
            </a:r>
            <a:r>
              <a:rPr lang="es-ES" dirty="0" err="1"/>
              <a:t>proflactica</a:t>
            </a:r>
            <a:r>
              <a:rPr lang="es-ES" dirty="0"/>
              <a:t> como medida para mejorar el FSC.</a:t>
            </a:r>
          </a:p>
          <a:p>
            <a:endParaRPr lang="es-ES" dirty="0"/>
          </a:p>
          <a:p>
            <a:r>
              <a:rPr lang="es-ES" dirty="0"/>
              <a:t>el inicio de la terapia </a:t>
            </a:r>
            <a:r>
              <a:rPr lang="es-ES" dirty="0" err="1"/>
              <a:t>hemodinamica</a:t>
            </a:r>
            <a:r>
              <a:rPr lang="es-ES" dirty="0"/>
              <a:t> puede llevar a riesgos significativos como edema </a:t>
            </a:r>
            <a:r>
              <a:rPr lang="es-ES" dirty="0" err="1"/>
              <a:t>pulmomar</a:t>
            </a:r>
            <a:r>
              <a:rPr lang="es-ES" dirty="0"/>
              <a:t>, falla cardiaca, anormalidades de los electrolitos, sangrado por </a:t>
            </a:r>
            <a:r>
              <a:rPr lang="es-ES" dirty="0" err="1"/>
              <a:t>dilucipon</a:t>
            </a:r>
            <a:r>
              <a:rPr lang="es-ES" dirty="0"/>
              <a:t> de los factores de la </a:t>
            </a:r>
            <a:r>
              <a:rPr lang="es-ES" dirty="0" err="1"/>
              <a:t>cuagulacion</a:t>
            </a:r>
            <a:r>
              <a:rPr lang="es-ES" dirty="0"/>
              <a:t>, </a:t>
            </a:r>
          </a:p>
          <a:p>
            <a:endParaRPr lang="es-ES" dirty="0"/>
          </a:p>
          <a:p>
            <a:r>
              <a:rPr lang="es-ES" dirty="0"/>
              <a:t>con respecto a la </a:t>
            </a:r>
            <a:r>
              <a:rPr lang="es-ES" dirty="0" err="1"/>
              <a:t>hemodilucion</a:t>
            </a:r>
            <a:r>
              <a:rPr lang="es-ES" dirty="0"/>
              <a:t> los autores han dicho que el hematocrito ideal esta entre el 28-32% pero queda mucho la duda si bajar el HCTO es </a:t>
            </a:r>
            <a:r>
              <a:rPr lang="es-ES" dirty="0" err="1"/>
              <a:t>benefico</a:t>
            </a:r>
            <a:r>
              <a:rPr lang="es-ES" dirty="0"/>
              <a:t> para el paciente.</a:t>
            </a:r>
          </a:p>
          <a:p>
            <a:r>
              <a:rPr lang="es-ES" dirty="0"/>
              <a:t>lo que si es </a:t>
            </a:r>
            <a:r>
              <a:rPr lang="es-ES" dirty="0" err="1"/>
              <a:t>fundamentl</a:t>
            </a:r>
            <a:r>
              <a:rPr lang="es-ES" dirty="0"/>
              <a:t> es </a:t>
            </a:r>
            <a:r>
              <a:rPr lang="es-ES" dirty="0" err="1"/>
              <a:t>eitar</a:t>
            </a:r>
            <a:r>
              <a:rPr lang="es-ES" dirty="0"/>
              <a:t> otras noxas como la </a:t>
            </a:r>
            <a:r>
              <a:rPr lang="es-ES" dirty="0" err="1"/>
              <a:t>hiperglicemia</a:t>
            </a:r>
            <a:r>
              <a:rPr lang="es-ES" dirty="0"/>
              <a:t>, acidosis, </a:t>
            </a:r>
            <a:r>
              <a:rPr lang="es-ES" dirty="0" err="1"/>
              <a:t>transtornos</a:t>
            </a:r>
            <a:r>
              <a:rPr lang="es-ES" dirty="0"/>
              <a:t> en los electrolitos, hipoxia, hipertermia , y manejar de forma agresiva los episodios </a:t>
            </a:r>
            <a:r>
              <a:rPr lang="es-ES" dirty="0" err="1"/>
              <a:t>septicos</a:t>
            </a:r>
            <a:r>
              <a:rPr lang="es-ES" dirty="0"/>
              <a:t>.</a:t>
            </a:r>
          </a:p>
          <a:p>
            <a:endParaRPr lang="es-ES" dirty="0"/>
          </a:p>
          <a:p>
            <a:r>
              <a:rPr lang="es-ES" dirty="0"/>
              <a:t>la </a:t>
            </a:r>
            <a:r>
              <a:rPr lang="es-ES" dirty="0" err="1"/>
              <a:t>hiperglicemia</a:t>
            </a:r>
            <a:r>
              <a:rPr lang="es-ES" dirty="0"/>
              <a:t> se debe </a:t>
            </a:r>
            <a:r>
              <a:rPr lang="es-ES" dirty="0" err="1"/>
              <a:t>manejor</a:t>
            </a:r>
            <a:r>
              <a:rPr lang="es-ES" dirty="0"/>
              <a:t> con goteo de insulina, la </a:t>
            </a:r>
            <a:r>
              <a:rPr lang="es-ES" dirty="0" err="1"/>
              <a:t>hipomagnesemia</a:t>
            </a:r>
            <a:r>
              <a:rPr lang="es-ES" dirty="0"/>
              <a:t> es de los pocos manejos que si han </a:t>
            </a:r>
            <a:r>
              <a:rPr lang="es-ES" dirty="0" err="1"/>
              <a:t>mostrao</a:t>
            </a:r>
            <a:r>
              <a:rPr lang="es-ES" dirty="0"/>
              <a:t> impacto en el pronostico y la </a:t>
            </a:r>
            <a:r>
              <a:rPr lang="es-ES" dirty="0" err="1"/>
              <a:t>aparicion</a:t>
            </a:r>
            <a:r>
              <a:rPr lang="es-ES" dirty="0"/>
              <a:t> del vasoespasmo (409)  </a:t>
            </a:r>
          </a:p>
          <a:p>
            <a:endParaRPr lang="es-ES" dirty="0"/>
          </a:p>
          <a:p>
            <a:r>
              <a:rPr lang="es-ES" dirty="0"/>
              <a:t>los calcioantagonistas en especial el </a:t>
            </a:r>
            <a:r>
              <a:rPr lang="es-ES" dirty="0" err="1"/>
              <a:t>nimodipino</a:t>
            </a:r>
            <a:r>
              <a:rPr lang="es-ES" dirty="0"/>
              <a:t> ha </a:t>
            </a:r>
            <a:r>
              <a:rPr lang="es-ES" dirty="0" err="1"/>
              <a:t>provado</a:t>
            </a:r>
            <a:r>
              <a:rPr lang="es-ES" dirty="0"/>
              <a:t> </a:t>
            </a:r>
            <a:r>
              <a:rPr lang="es-ES" dirty="0" err="1"/>
              <a:t>reduccion</a:t>
            </a:r>
            <a:r>
              <a:rPr lang="es-ES" dirty="0"/>
              <a:t> en la morbilidad y la mortalidad  y el resultado funcional en los pacientes con vasoespasmo.  aunque la </a:t>
            </a:r>
            <a:r>
              <a:rPr lang="es-ES" dirty="0" err="1"/>
              <a:t>mejoria</a:t>
            </a:r>
            <a:r>
              <a:rPr lang="es-ES" dirty="0"/>
              <a:t> en el resultado funcional y la </a:t>
            </a:r>
            <a:r>
              <a:rPr lang="es-ES" dirty="0" err="1"/>
              <a:t>reduccion</a:t>
            </a:r>
            <a:r>
              <a:rPr lang="es-ES" dirty="0"/>
              <a:t> dela morbilidad puede ser debido a la </a:t>
            </a:r>
            <a:r>
              <a:rPr lang="es-ES" dirty="0" err="1"/>
              <a:t>proteccion</a:t>
            </a:r>
            <a:r>
              <a:rPr lang="es-ES" dirty="0"/>
              <a:t> cerebral mas que  al efecto sobre la </a:t>
            </a:r>
            <a:r>
              <a:rPr lang="es-ES" dirty="0" err="1"/>
              <a:t>vasculatura</a:t>
            </a:r>
            <a:r>
              <a:rPr lang="es-ES" dirty="0"/>
              <a:t> </a:t>
            </a:r>
            <a:r>
              <a:rPr lang="es-ES" dirty="0" err="1"/>
              <a:t>cerebralyaque</a:t>
            </a:r>
            <a:r>
              <a:rPr lang="es-ES" dirty="0"/>
              <a:t> no se ha demostrado </a:t>
            </a:r>
            <a:r>
              <a:rPr lang="es-ES" dirty="0" err="1"/>
              <a:t>reduciion</a:t>
            </a:r>
            <a:r>
              <a:rPr lang="es-ES" dirty="0"/>
              <a:t> </a:t>
            </a:r>
            <a:r>
              <a:rPr lang="es-ES" dirty="0" err="1"/>
              <a:t>angiografica</a:t>
            </a:r>
            <a:r>
              <a:rPr lang="es-ES" dirty="0"/>
              <a:t> del vasoespasmo en los pacientes que toman eta </a:t>
            </a:r>
            <a:r>
              <a:rPr lang="es-ES" dirty="0" err="1"/>
              <a:t>medicacion</a:t>
            </a:r>
            <a:r>
              <a:rPr lang="es-ES" dirty="0"/>
              <a:t>.</a:t>
            </a:r>
          </a:p>
          <a:p>
            <a:endParaRPr lang="es-ES" dirty="0"/>
          </a:p>
          <a:p>
            <a:endParaRPr lang="es-ES" dirty="0"/>
          </a:p>
          <a:p>
            <a:r>
              <a:rPr lang="es-ES" dirty="0" err="1"/>
              <a:t>estatinas</a:t>
            </a:r>
            <a:r>
              <a:rPr lang="es-ES" dirty="0"/>
              <a:t>: (428-429)</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72</a:t>
            </a:fld>
            <a:endParaRPr lang="es-ES"/>
          </a:p>
        </p:txBody>
      </p:sp>
    </p:spTree>
    <p:extLst>
      <p:ext uri="{BB962C8B-B14F-4D97-AF65-F5344CB8AC3E}">
        <p14:creationId xmlns:p14="http://schemas.microsoft.com/office/powerpoint/2010/main" val="259072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n-US" dirty="0"/>
              <a:t>passive after </a:t>
            </a:r>
            <a:r>
              <a:rPr lang="en-US" dirty="0" err="1"/>
              <a:t>SAH</a:t>
            </a:r>
            <a:r>
              <a:rPr lang="en-US" dirty="0"/>
              <a:t> [11]. </a:t>
            </a:r>
            <a:r>
              <a:rPr lang="en-US" dirty="0" err="1"/>
              <a:t>Origitano</a:t>
            </a:r>
            <a:r>
              <a:rPr lang="en-US" dirty="0"/>
              <a:t> et al. [12] demonstrated</a:t>
            </a:r>
          </a:p>
          <a:p>
            <a:r>
              <a:rPr lang="en-US" dirty="0"/>
              <a:t>an increase in </a:t>
            </a:r>
            <a:r>
              <a:rPr lang="en-US" dirty="0" err="1"/>
              <a:t>CBF</a:t>
            </a:r>
            <a:r>
              <a:rPr lang="en-US" dirty="0"/>
              <a:t> associated with hemodynamic </a:t>
            </a:r>
            <a:r>
              <a:rPr lang="en-US" dirty="0" err="1"/>
              <a:t>aug</a:t>
            </a:r>
            <a:r>
              <a:rPr lang="en-US" dirty="0"/>
              <a:t>-</a:t>
            </a:r>
          </a:p>
          <a:p>
            <a:r>
              <a:rPr lang="en-US" dirty="0" err="1"/>
              <a:t>mentation</a:t>
            </a:r>
            <a:r>
              <a:rPr lang="en-US" dirty="0"/>
              <a:t>  to  a  target  systolic  BP  between  150  and</a:t>
            </a:r>
          </a:p>
          <a:p>
            <a:r>
              <a:rPr lang="en-US" dirty="0"/>
              <a:t>175 mmHg, achieved with the use of dopamine, </a:t>
            </a:r>
            <a:r>
              <a:rPr lang="en-US" dirty="0" err="1"/>
              <a:t>subcu</a:t>
            </a:r>
            <a:r>
              <a:rPr lang="en-US" dirty="0"/>
              <a:t>-</a:t>
            </a:r>
          </a:p>
          <a:p>
            <a:r>
              <a:rPr lang="en-US" dirty="0" err="1"/>
              <a:t>taneous</a:t>
            </a:r>
            <a:r>
              <a:rPr lang="en-US" dirty="0"/>
              <a:t> vasopressin, or both in patients with </a:t>
            </a:r>
            <a:r>
              <a:rPr lang="en-US" dirty="0" err="1"/>
              <a:t>SAH</a:t>
            </a:r>
            <a:r>
              <a:rPr lang="en-US" dirty="0"/>
              <a:t>. The</a:t>
            </a:r>
          </a:p>
          <a:p>
            <a:r>
              <a:rPr lang="en-US" dirty="0"/>
              <a:t>authors  suggested  that  increased  </a:t>
            </a:r>
            <a:r>
              <a:rPr lang="en-US" dirty="0" err="1"/>
              <a:t>CBF</a:t>
            </a:r>
            <a:r>
              <a:rPr lang="en-US" dirty="0"/>
              <a:t>  was  correlated</a:t>
            </a:r>
          </a:p>
          <a:p>
            <a:r>
              <a:rPr lang="en-US" dirty="0"/>
              <a:t>with and preceded the clinical improvement.</a:t>
            </a:r>
            <a:endParaRPr lang="es-ES"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76</a:t>
            </a:fld>
            <a:endParaRPr lang="es-ES"/>
          </a:p>
        </p:txBody>
      </p:sp>
    </p:spTree>
    <p:extLst>
      <p:ext uri="{BB962C8B-B14F-4D97-AF65-F5344CB8AC3E}">
        <p14:creationId xmlns:p14="http://schemas.microsoft.com/office/powerpoint/2010/main" val="1980832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Varios </a:t>
            </a:r>
            <a:r>
              <a:rPr lang="es-ES" dirty="0" err="1"/>
              <a:t>vasopresores</a:t>
            </a:r>
            <a:r>
              <a:rPr lang="es-ES" dirty="0"/>
              <a:t> se pueden utilizar para inducir hipertensión, incluyendo </a:t>
            </a:r>
            <a:r>
              <a:rPr lang="es-ES" b="1" dirty="0" err="1"/>
              <a:t>fenilefrina</a:t>
            </a:r>
            <a:r>
              <a:rPr lang="es-ES" b="1" dirty="0"/>
              <a:t>, norepinefrina, y dopamina</a:t>
            </a:r>
            <a:r>
              <a:rPr lang="es-ES" dirty="0"/>
              <a:t>.  Metas PAM 110 luego de exclusión del aneurisma</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77</a:t>
            </a:fld>
            <a:endParaRPr lang="es-ES"/>
          </a:p>
        </p:txBody>
      </p:sp>
    </p:spTree>
    <p:extLst>
      <p:ext uri="{BB962C8B-B14F-4D97-AF65-F5344CB8AC3E}">
        <p14:creationId xmlns:p14="http://schemas.microsoft.com/office/powerpoint/2010/main" val="3524883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VASOESPASMO ANGIOGRAFICO: no hay evidencia para </a:t>
            </a:r>
            <a:r>
              <a:rPr lang="es-CO" dirty="0" err="1"/>
              <a:t>hipervolemia</a:t>
            </a:r>
            <a:r>
              <a:rPr lang="es-CO" dirty="0"/>
              <a:t> y angioplastia con balón </a:t>
            </a:r>
            <a:r>
              <a:rPr lang="es-CO" dirty="0" err="1"/>
              <a:t>profulactico</a:t>
            </a:r>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78</a:t>
            </a:fld>
            <a:endParaRPr lang="es-ES"/>
          </a:p>
        </p:txBody>
      </p:sp>
    </p:spTree>
    <p:extLst>
      <p:ext uri="{BB962C8B-B14F-4D97-AF65-F5344CB8AC3E}">
        <p14:creationId xmlns:p14="http://schemas.microsoft.com/office/powerpoint/2010/main" val="251872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dirty="0"/>
          </a:p>
          <a:p>
            <a:r>
              <a:rPr lang="es-ES" dirty="0"/>
              <a:t>la incidencia fue sobreestimada hasta la </a:t>
            </a:r>
            <a:r>
              <a:rPr lang="es-ES" dirty="0" err="1"/>
              <a:t>aparicion</a:t>
            </a:r>
            <a:r>
              <a:rPr lang="es-ES" dirty="0"/>
              <a:t> de las </a:t>
            </a:r>
            <a:r>
              <a:rPr lang="es-ES" dirty="0" err="1"/>
              <a:t>imagenes</a:t>
            </a:r>
            <a:r>
              <a:rPr lang="es-ES" dirty="0"/>
              <a:t> , la incidencia es de aproximadamente 6-7 por 100000, pero se incrementa en poblaciones como </a:t>
            </a:r>
            <a:r>
              <a:rPr lang="es-ES" dirty="0" err="1"/>
              <a:t>fidlandia</a:t>
            </a:r>
            <a:r>
              <a:rPr lang="es-ES" dirty="0"/>
              <a:t> y </a:t>
            </a:r>
            <a:r>
              <a:rPr lang="es-ES" dirty="0" err="1"/>
              <a:t>japon</a:t>
            </a:r>
            <a:r>
              <a:rPr lang="es-ES" dirty="0"/>
              <a:t>.  en promedio un medico de urgencias de tiempo completo que atiende 2000 pacientes por año </a:t>
            </a:r>
            <a:r>
              <a:rPr lang="es-ES" dirty="0" err="1"/>
              <a:t>veria</a:t>
            </a:r>
            <a:r>
              <a:rPr lang="es-ES" dirty="0"/>
              <a:t> 1 HSA cada 7 años.</a:t>
            </a:r>
          </a:p>
          <a:p>
            <a:endParaRPr lang="es-ES" dirty="0"/>
          </a:p>
          <a:p>
            <a:r>
              <a:rPr lang="es-ES" dirty="0"/>
              <a:t>la ruptura del aneurisma  es  la causa en el 85% de los </a:t>
            </a:r>
            <a:r>
              <a:rPr lang="es-ES" dirty="0" err="1"/>
              <a:t>ptes</a:t>
            </a:r>
            <a:r>
              <a:rPr lang="es-ES" dirty="0"/>
              <a:t>, el 10 % corresponde a la llamada hemorragia </a:t>
            </a:r>
            <a:r>
              <a:rPr lang="es-ES" dirty="0" err="1"/>
              <a:t>perimesensefalica</a:t>
            </a:r>
            <a:r>
              <a:rPr lang="es-ES" dirty="0"/>
              <a:t> no </a:t>
            </a:r>
            <a:r>
              <a:rPr lang="es-ES" dirty="0" err="1"/>
              <a:t>aneurismatica</a:t>
            </a:r>
            <a:r>
              <a:rPr lang="es-ES" dirty="0"/>
              <a:t>, y el 5% tiene diferentes causas</a:t>
            </a:r>
          </a:p>
          <a:p>
            <a:endParaRPr lang="es-ES" dirty="0"/>
          </a:p>
          <a:p>
            <a:endParaRPr lang="es-ES" dirty="0"/>
          </a:p>
          <a:p>
            <a:r>
              <a:rPr lang="es-ES" dirty="0"/>
              <a:t>los estudios han encontrado que la incidencia mayor en mujeres esta relacionado con el estado hormonal, es mas bajo en pacientes </a:t>
            </a:r>
            <a:r>
              <a:rPr lang="es-ES" dirty="0" err="1"/>
              <a:t>premenopausicas</a:t>
            </a:r>
            <a:r>
              <a:rPr lang="es-ES" dirty="0"/>
              <a:t>, en </a:t>
            </a:r>
            <a:r>
              <a:rPr lang="es-ES" dirty="0" err="1"/>
              <a:t>ptes</a:t>
            </a:r>
            <a:r>
              <a:rPr lang="es-ES" dirty="0"/>
              <a:t> con edad avanzada de su primer hijo, y </a:t>
            </a:r>
            <a:r>
              <a:rPr lang="es-ES" dirty="0" err="1"/>
              <a:t>menarquia</a:t>
            </a:r>
            <a:r>
              <a:rPr lang="es-ES" dirty="0"/>
              <a:t> </a:t>
            </a:r>
            <a:r>
              <a:rPr lang="es-ES" dirty="0" err="1"/>
              <a:t>tardia</a:t>
            </a:r>
            <a:r>
              <a:rPr lang="es-ES" dirty="0"/>
              <a:t> (32)</a:t>
            </a:r>
          </a:p>
          <a:p>
            <a:r>
              <a:rPr lang="es-ES" dirty="0"/>
              <a:t>los negros tienen mas incidencia de HSA</a:t>
            </a:r>
          </a:p>
          <a:p>
            <a:endParaRPr lang="es-ES" dirty="0"/>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6</a:t>
            </a:fld>
            <a:endParaRPr lang="es-ES"/>
          </a:p>
        </p:txBody>
      </p:sp>
    </p:spTree>
    <p:extLst>
      <p:ext uri="{BB962C8B-B14F-4D97-AF65-F5344CB8AC3E}">
        <p14:creationId xmlns:p14="http://schemas.microsoft.com/office/powerpoint/2010/main" val="171524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7</a:t>
            </a:fld>
            <a:endParaRPr lang="es-ES"/>
          </a:p>
        </p:txBody>
      </p:sp>
    </p:spTree>
    <p:extLst>
      <p:ext uri="{BB962C8B-B14F-4D97-AF65-F5344CB8AC3E}">
        <p14:creationId xmlns:p14="http://schemas.microsoft.com/office/powerpoint/2010/main" val="239769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8</a:t>
            </a:fld>
            <a:endParaRPr lang="es-ES"/>
          </a:p>
        </p:txBody>
      </p:sp>
    </p:spTree>
    <p:extLst>
      <p:ext uri="{BB962C8B-B14F-4D97-AF65-F5344CB8AC3E}">
        <p14:creationId xmlns:p14="http://schemas.microsoft.com/office/powerpoint/2010/main" val="299056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92500" lnSpcReduction="10000"/>
          </a:bodyPr>
          <a:lstStyle/>
          <a:p>
            <a:r>
              <a:rPr lang="es-ES" dirty="0"/>
              <a:t>2018:</a:t>
            </a:r>
          </a:p>
          <a:p>
            <a:r>
              <a:rPr lang="es-ES" dirty="0"/>
              <a:t>- Recomendación del autor:</a:t>
            </a:r>
            <a:r>
              <a:rPr lang="es-ES" baseline="0" dirty="0"/>
              <a:t> </a:t>
            </a:r>
            <a:r>
              <a:rPr lang="es-ES" dirty="0"/>
              <a:t>RMN cerebro y una columna vertebral cervical, además de una DSA repetida aproximadamente 7 días después de las pruebas iniciales, se realizan en todos los casos de HSA </a:t>
            </a:r>
            <a:r>
              <a:rPr lang="es-ES" dirty="0" err="1"/>
              <a:t>perimesencefálica</a:t>
            </a:r>
            <a:r>
              <a:rPr lang="es-ES" dirty="0"/>
              <a:t>.</a:t>
            </a:r>
          </a:p>
          <a:p>
            <a:r>
              <a:rPr lang="es-ES" dirty="0"/>
              <a:t>HSA no </a:t>
            </a:r>
            <a:r>
              <a:rPr lang="es-ES" dirty="0" err="1"/>
              <a:t>aneurismatica</a:t>
            </a:r>
            <a:r>
              <a:rPr lang="es-ES" dirty="0"/>
              <a:t> </a:t>
            </a:r>
            <a:r>
              <a:rPr lang="es-ES" dirty="0" err="1"/>
              <a:t>perimesensefalica</a:t>
            </a:r>
            <a:r>
              <a:rPr lang="es-ES" dirty="0"/>
              <a:t>:</a:t>
            </a:r>
          </a:p>
          <a:p>
            <a:r>
              <a:rPr lang="es-ES" dirty="0"/>
              <a:t>es un tipo de HSA menos fatal que la </a:t>
            </a:r>
            <a:r>
              <a:rPr lang="es-ES" dirty="0" err="1"/>
              <a:t>aneurismatica</a:t>
            </a:r>
            <a:r>
              <a:rPr lang="es-ES" dirty="0"/>
              <a:t> donde la sangre se extravasa y se confina alrededor del cerebro medio usualmente el centro de la hemorragia es anterior al cerebro </a:t>
            </a:r>
            <a:r>
              <a:rPr lang="es-ES" dirty="0" err="1"/>
              <a:t>mediopero</a:t>
            </a:r>
            <a:r>
              <a:rPr lang="es-ES" dirty="0"/>
              <a:t> en algunos pacientes la sangre es confinada a la cisterna </a:t>
            </a:r>
            <a:r>
              <a:rPr lang="es-ES" dirty="0" err="1"/>
              <a:t>cuadrigemiina</a:t>
            </a:r>
            <a:r>
              <a:rPr lang="es-ES" dirty="0"/>
              <a:t>.</a:t>
            </a:r>
          </a:p>
          <a:p>
            <a:r>
              <a:rPr lang="es-ES" dirty="0"/>
              <a:t>la hemorragia no se extiende la las fisuras </a:t>
            </a:r>
            <a:r>
              <a:rPr lang="es-ES" dirty="0" err="1"/>
              <a:t>silvianas</a:t>
            </a:r>
            <a:r>
              <a:rPr lang="es-ES" dirty="0"/>
              <a:t> laterales , algo de sangre puede </a:t>
            </a:r>
            <a:r>
              <a:rPr lang="es-ES" dirty="0" err="1"/>
              <a:t>sedimentrse</a:t>
            </a:r>
            <a:r>
              <a:rPr lang="es-ES" dirty="0"/>
              <a:t> dentro de los </a:t>
            </a:r>
            <a:r>
              <a:rPr lang="es-ES" dirty="0" err="1"/>
              <a:t>ventriculos</a:t>
            </a:r>
            <a:r>
              <a:rPr lang="es-ES" dirty="0"/>
              <a:t> laterales, pero la franca hemorragia </a:t>
            </a:r>
            <a:r>
              <a:rPr lang="es-ES" dirty="0" err="1"/>
              <a:t>intraventriculr</a:t>
            </a:r>
            <a:r>
              <a:rPr lang="es-ES" dirty="0"/>
              <a:t> o la </a:t>
            </a:r>
            <a:r>
              <a:rPr lang="es-ES" dirty="0" err="1"/>
              <a:t>extension</a:t>
            </a:r>
            <a:r>
              <a:rPr lang="es-ES" dirty="0"/>
              <a:t> al </a:t>
            </a:r>
            <a:r>
              <a:rPr lang="es-ES" dirty="0" err="1"/>
              <a:t>parenquima</a:t>
            </a:r>
            <a:r>
              <a:rPr lang="es-ES" dirty="0"/>
              <a:t> es por otra causa, </a:t>
            </a:r>
          </a:p>
          <a:p>
            <a:r>
              <a:rPr lang="es-ES" dirty="0" err="1"/>
              <a:t>aqui</a:t>
            </a:r>
            <a:r>
              <a:rPr lang="es-ES" dirty="0"/>
              <a:t> el inicio de la cefalea es mas gradual (en minutos mas que en </a:t>
            </a:r>
            <a:r>
              <a:rPr lang="es-ES" dirty="0" err="1"/>
              <a:t>seg</a:t>
            </a:r>
            <a:r>
              <a:rPr lang="es-ES" dirty="0"/>
              <a:t>) y en la </a:t>
            </a:r>
            <a:r>
              <a:rPr lang="es-ES" dirty="0" err="1"/>
              <a:t>admision</a:t>
            </a:r>
            <a:r>
              <a:rPr lang="es-ES" dirty="0"/>
              <a:t> el paciente  esta alerta, o simplemente desorientado.</a:t>
            </a:r>
          </a:p>
          <a:p>
            <a:endParaRPr lang="es-ES" dirty="0"/>
          </a:p>
          <a:p>
            <a:r>
              <a:rPr lang="es-ES" dirty="0"/>
              <a:t>los hallazgos </a:t>
            </a:r>
            <a:r>
              <a:rPr lang="es-ES" dirty="0" err="1"/>
              <a:t>clinicos</a:t>
            </a:r>
            <a:r>
              <a:rPr lang="es-ES" dirty="0"/>
              <a:t> leves sumados a la </a:t>
            </a:r>
            <a:r>
              <a:rPr lang="es-ES" dirty="0" err="1"/>
              <a:t>lñimitada</a:t>
            </a:r>
            <a:r>
              <a:rPr lang="es-ES" dirty="0"/>
              <a:t> </a:t>
            </a:r>
            <a:r>
              <a:rPr lang="es-ES" dirty="0" err="1"/>
              <a:t>extension</a:t>
            </a:r>
            <a:r>
              <a:rPr lang="es-ES" dirty="0"/>
              <a:t> de la sangre extravasada y angiograma normal esta en contra de el aneurisma o de cualquier fuente arterial de sangrado.</a:t>
            </a:r>
          </a:p>
          <a:p>
            <a:endParaRPr lang="es-ES" dirty="0"/>
          </a:p>
          <a:p>
            <a:r>
              <a:rPr lang="es-ES" dirty="0"/>
              <a:t>la causa de este sangrado es una ruptura de la vena en la cisterna </a:t>
            </a:r>
            <a:r>
              <a:rPr lang="es-ES" dirty="0" err="1"/>
              <a:t>prepontina</a:t>
            </a:r>
            <a:r>
              <a:rPr lang="es-ES" dirty="0"/>
              <a:t> o </a:t>
            </a:r>
            <a:r>
              <a:rPr lang="es-ES" dirty="0" err="1"/>
              <a:t>interpeduncular</a:t>
            </a:r>
            <a:r>
              <a:rPr lang="es-ES" dirty="0"/>
              <a:t> , </a:t>
            </a:r>
            <a:r>
              <a:rPr lang="es-ES" dirty="0" err="1"/>
              <a:t>otr</a:t>
            </a:r>
            <a:r>
              <a:rPr lang="es-ES" dirty="0"/>
              <a:t> argumento indirecto es que las venas en estos pacientes drenan </a:t>
            </a:r>
            <a:r>
              <a:rPr lang="es-ES" dirty="0" err="1"/>
              <a:t>derectamente</a:t>
            </a:r>
            <a:r>
              <a:rPr lang="es-ES" dirty="0"/>
              <a:t> al seno </a:t>
            </a:r>
            <a:r>
              <a:rPr lang="es-ES" dirty="0" err="1"/>
              <a:t>dural</a:t>
            </a:r>
            <a:r>
              <a:rPr lang="es-ES" dirty="0"/>
              <a:t>  en vez de a la vena de galeno.</a:t>
            </a:r>
          </a:p>
        </p:txBody>
      </p:sp>
      <p:sp>
        <p:nvSpPr>
          <p:cNvPr id="4" name="3 Marcador de número de diapositiva"/>
          <p:cNvSpPr>
            <a:spLocks noGrp="1"/>
          </p:cNvSpPr>
          <p:nvPr>
            <p:ph type="sldNum" sz="quarter" idx="10"/>
          </p:nvPr>
        </p:nvSpPr>
        <p:spPr/>
        <p:txBody>
          <a:bodyPr/>
          <a:lstStyle/>
          <a:p>
            <a:fld id="{EFC84FB5-25F1-4656-92FE-B58D751D1D9A}" type="slidenum">
              <a:rPr lang="es-ES" smtClean="0"/>
              <a:pPr/>
              <a:t>9</a:t>
            </a:fld>
            <a:endParaRPr lang="es-ES"/>
          </a:p>
        </p:txBody>
      </p:sp>
    </p:spTree>
    <p:extLst>
      <p:ext uri="{BB962C8B-B14F-4D97-AF65-F5344CB8AC3E}">
        <p14:creationId xmlns:p14="http://schemas.microsoft.com/office/powerpoint/2010/main" val="36651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E3E6528-4B8F-674F-A013-2664A252450D}" type="slidenum">
              <a:rPr lang="es-ES" smtClean="0"/>
              <a:t>11</a:t>
            </a:fld>
            <a:endParaRPr lang="es-ES"/>
          </a:p>
        </p:txBody>
      </p:sp>
    </p:spTree>
    <p:extLst>
      <p:ext uri="{BB962C8B-B14F-4D97-AF65-F5344CB8AC3E}">
        <p14:creationId xmlns:p14="http://schemas.microsoft.com/office/powerpoint/2010/main" val="95424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ctr">
              <a:defRPr/>
            </a:lvl1pPr>
          </a:lstStyle>
          <a:p>
            <a:r>
              <a:rPr lang="es-ES_tradnl" dirty="0"/>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8" name="Marcador de texto 7"/>
          <p:cNvSpPr>
            <a:spLocks noGrp="1"/>
          </p:cNvSpPr>
          <p:nvPr>
            <p:ph type="body" sz="quarter" idx="10"/>
          </p:nvPr>
        </p:nvSpPr>
        <p:spPr>
          <a:xfrm>
            <a:off x="5692877" y="6311900"/>
            <a:ext cx="6194323" cy="452694"/>
          </a:xfrm>
        </p:spPr>
        <p:txBody>
          <a:bodyPr>
            <a:noAutofit/>
          </a:bodyPr>
          <a:lstStyle>
            <a:lvl1pPr marL="0" indent="0" algn="r">
              <a:buNone/>
              <a:defRPr sz="1500" i="1">
                <a:effectLst>
                  <a:outerShdw blurRad="38100" dist="38100" dir="2700000" algn="tl">
                    <a:srgbClr val="000000">
                      <a:alpha val="43137"/>
                    </a:srgbClr>
                  </a:outerShdw>
                </a:effectLst>
              </a:defRPr>
            </a:lvl1pPr>
          </a:lstStyle>
          <a:p>
            <a:pPr lvl="0"/>
            <a:r>
              <a:rPr lang="es-ES_tradnl" dirty="0"/>
              <a:t>Haga clic para modificar el estilo de texto del patrón</a:t>
            </a:r>
          </a:p>
        </p:txBody>
      </p:sp>
    </p:spTree>
    <p:extLst>
      <p:ext uri="{BB962C8B-B14F-4D97-AF65-F5344CB8AC3E}">
        <p14:creationId xmlns:p14="http://schemas.microsoft.com/office/powerpoint/2010/main" val="95770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 Id="rId5" Target="../media/image5.png" Type="http://schemas.openxmlformats.org/officeDocument/2006/relationships/image"/><Relationship Id="rId4" Target="../media/image4.jpeg" Type="http://schemas.openxmlformats.org/officeDocument/2006/relationships/image"/></Relationships>
</file>

<file path=ppt/slides/_rels/slide10.xml.rels><?xml version="1.0" encoding="UTF-8" standalone="yes" ?><Relationships xmlns="http://schemas.openxmlformats.org/package/2006/relationships"><Relationship Id="rId3" Target="../media/image11.jpeg" Type="http://schemas.openxmlformats.org/officeDocument/2006/relationships/image"/><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arget="../media/image12.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4" Target="../media/image13.png" Type="http://schemas.openxmlformats.org/officeDocument/2006/relationships/image"/></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1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7.jpeg" Type="http://schemas.openxmlformats.org/officeDocument/2006/relationships/image"/><Relationship Id="rId2" Target="../notesSlides/notesSlide13.xml" Type="http://schemas.openxmlformats.org/officeDocument/2006/relationships/notesSlid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8.jpeg" Type="http://schemas.openxmlformats.org/officeDocument/2006/relationships/image"/><Relationship Id="rId7" Target="../media/image22.jpeg" Type="http://schemas.openxmlformats.org/officeDocument/2006/relationships/image"/><Relationship Id="rId2" Target="../notesSlides/notesSlide14.xml" Type="http://schemas.openxmlformats.org/officeDocument/2006/relationships/notesSlide"/><Relationship Id="rId1" Target="../slideLayouts/slideLayout4.xml" Type="http://schemas.openxmlformats.org/officeDocument/2006/relationships/slideLayout"/><Relationship Id="rId6" Target="../media/image21.jpeg" Type="http://schemas.openxmlformats.org/officeDocument/2006/relationships/image"/><Relationship Id="rId5" Target="../media/image20.jpeg" Type="http://schemas.openxmlformats.org/officeDocument/2006/relationships/image"/><Relationship Id="rId4" Target="../media/image19.jpeg" Type="http://schemas.openxmlformats.org/officeDocument/2006/relationships/image"/></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2" Target="../notesSlides/notesSlide1.xml" Type="http://schemas.openxmlformats.org/officeDocument/2006/relationships/notesSlide"/><Relationship Id="rId1" Target="../slideLayouts/slideLayout4.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23.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4" Target="../media/image24.jpeg" Type="http://schemas.openxmlformats.org/officeDocument/2006/relationships/image"/></Relationships>
</file>

<file path=ppt/slides/_rels/slide21.xml.rels><?xml version="1.0" encoding="UTF-8" standalone="yes" ?><Relationships xmlns="http://schemas.openxmlformats.org/package/2006/relationships"><Relationship Id="rId3" Target="../media/image25.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5" Target="../media/hdphoto1.wdp" Type="http://schemas.microsoft.com/office/2007/relationships/hdphoto"/><Relationship Id="rId4" Target="../media/image26.jpeg" Type="http://schemas.openxmlformats.org/officeDocument/2006/relationships/image"/></Relationships>
</file>

<file path=ppt/slides/_rels/slide22.xml.rels><?xml version="1.0" encoding="UTF-8" standalone="yes" ?><Relationships xmlns="http://schemas.openxmlformats.org/package/2006/relationships"><Relationship Id="rId3" Target="../media/image2.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 Id="rId5" Target="../media/image4.jpeg" Type="http://schemas.openxmlformats.org/officeDocument/2006/relationships/image"/><Relationship Id="rId4" Target="../media/image3.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arget="../media/image30.jpeg" Type="http://schemas.openxmlformats.org/officeDocument/2006/relationships/image"/><Relationship Id="rId2" Target="../notesSlides/notesSlide24.xml" Type="http://schemas.openxmlformats.org/officeDocument/2006/relationships/notesSlide"/><Relationship Id="rId1" Target="../slideLayouts/slideLayout4.xml" Type="http://schemas.openxmlformats.org/officeDocument/2006/relationships/slideLayout"/><Relationship Id="rId5" Target="../media/image32.jpeg" Type="http://schemas.openxmlformats.org/officeDocument/2006/relationships/image"/><Relationship Id="rId4" Target="../media/image31.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arget="../media/image33.jpeg" Type="http://schemas.openxmlformats.org/officeDocument/2006/relationships/image"/><Relationship Id="rId2" Target="../notesSlides/notesSlide25.xml" Type="http://schemas.openxmlformats.org/officeDocument/2006/relationships/notesSlide"/><Relationship Id="rId1" Target="../slideLayouts/slideLayout4.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3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35.jpeg" Type="http://schemas.openxmlformats.org/officeDocument/2006/relationships/image"/><Relationship Id="rId2" Target="../notesSlides/notesSlide27.xml" Type="http://schemas.openxmlformats.org/officeDocument/2006/relationships/notesSlide"/><Relationship Id="rId1" Target="../slideLayouts/slideLayout4.xml" Type="http://schemas.openxmlformats.org/officeDocument/2006/relationships/slideLayout"/><Relationship Id="rId4" Target="../media/hdphoto2.wdp" Type="http://schemas.microsoft.com/office/2007/relationships/hdphoto"/></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arget="../media/image36.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37.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38.jpeg" Type="http://schemas.openxmlformats.org/officeDocument/2006/relationships/image"/><Relationship Id="rId2" Target="../notesSlides/notesSlide31.xml" Type="http://schemas.openxmlformats.org/officeDocument/2006/relationships/notesSlide"/><Relationship Id="rId1" Target="../slideLayouts/slideLayout4.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39.jpeg" Type="http://schemas.openxmlformats.org/officeDocument/2006/relationships/image"/><Relationship Id="rId2" Target="../notesSlides/notesSlide32.xml" Type="http://schemas.openxmlformats.org/officeDocument/2006/relationships/notesSlide"/><Relationship Id="rId1" Target="../slideLayouts/slideLayout4.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40.pn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arget="../media/image42.png" Type="http://schemas.openxmlformats.org/officeDocument/2006/relationships/image"/><Relationship Id="rId2" Target="../media/image41.jpeg" Type="http://schemas.openxmlformats.org/officeDocument/2006/relationships/image"/><Relationship Id="rId1" Target="../slideLayouts/slideLayout12.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43.jpeg" Type="http://schemas.openxmlformats.org/officeDocument/2006/relationships/image"/><Relationship Id="rId1" Target="../slideLayouts/slideLayout12.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44.jpeg" Type="http://schemas.openxmlformats.org/officeDocument/2006/relationships/image"/><Relationship Id="rId2" Target="../notesSlides/notesSlide35.xml" Type="http://schemas.openxmlformats.org/officeDocument/2006/relationships/notesSlide"/><Relationship Id="rId1" Target="../slideLayouts/slideLayout4.xml" Type="http://schemas.openxmlformats.org/officeDocument/2006/relationships/slideLayout"/></Relationships>
</file>

<file path=ppt/slides/_rels/slide43.xml.rels><?xml version="1.0" encoding="UTF-8" standalone="yes" ?><Relationships xmlns="http://schemas.openxmlformats.org/package/2006/relationships"><Relationship Id="rId3" Target="../media/image45.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arget="../media/image47.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hdphoto3.wdp" Type="http://schemas.microsoft.com/office/2007/relationships/hdphoto"/><Relationship Id="rId2" Target="../media/image48.jpeg" Type="http://schemas.openxmlformats.org/officeDocument/2006/relationships/imag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arget="../media/image48.jpeg" Type="http://schemas.openxmlformats.org/officeDocument/2006/relationships/image"/><Relationship Id="rId2" Target="../notesSlides/notesSlide42.xml" Type="http://schemas.openxmlformats.org/officeDocument/2006/relationships/notesSlide"/><Relationship Id="rId1" Target="../slideLayouts/slideLayout2.xml" Type="http://schemas.openxmlformats.org/officeDocument/2006/relationships/slideLayout"/><Relationship Id="rId4" Target="../media/hdphoto3.wdp" Type="http://schemas.microsoft.com/office/2007/relationships/hdphoto"/></Relationships>
</file>

<file path=ppt/slides/_rels/slide53.xml.rels><?xml version="1.0" encoding="UTF-8" standalone="yes"?>
<Relationships xmlns="http://schemas.openxmlformats.org/package/2006/relationships"><Relationship Id="rId2" Type="http://schemas.openxmlformats.org/officeDocument/2006/relationships/hyperlink" Target="http://www.ncbi.nlm.nih.gov/pubmed/?term=Critical+Care+Management+of+Patients+Following+Aneurysmal+Subarachnoid+Hemorrhage:+Recommendations+from+the+Neurocritical+Care+Society%E2%80%99s+Multidisciplinary+Consensus+Conference"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arget="../media/image50.jpeg" Type="http://schemas.openxmlformats.org/officeDocument/2006/relationships/image"/><Relationship Id="rId2" Target="../media/image49.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arget="../media/image51.jpe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 Id="rId4" Target="../media/hdphoto4.wdp" Type="http://schemas.microsoft.com/office/2007/relationships/hdphoto"/></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arget="../media/image55.jpeg" Type="http://schemas.openxmlformats.org/officeDocument/2006/relationships/image"/><Relationship Id="rId2" Target="../media/image54.png" Type="http://schemas.openxmlformats.org/officeDocument/2006/relationships/image"/><Relationship Id="rId1" Target="../slideLayouts/slideLayout2.xml" Type="http://schemas.openxmlformats.org/officeDocument/2006/relationships/slideLayout"/><Relationship Id="rId4" Target="../media/hdphoto6.wdp" Type="http://schemas.microsoft.com/office/2007/relationships/hdphoto"/></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arget="../media/image57.jpeg" Type="http://schemas.openxmlformats.org/officeDocument/2006/relationships/image"/><Relationship Id="rId2" Target="../notesSlides/notesSlide44.xml" Type="http://schemas.openxmlformats.org/officeDocument/2006/relationships/notesSlide"/><Relationship Id="rId1" Target="../slideLayouts/slideLayout2.xml" Type="http://schemas.openxmlformats.org/officeDocument/2006/relationships/slideLayout"/><Relationship Id="rId6" Target="../media/hdphoto8.wdp" Type="http://schemas.microsoft.com/office/2007/relationships/hdphoto"/><Relationship Id="rId5" Target="../media/image58.jpeg" Type="http://schemas.openxmlformats.org/officeDocument/2006/relationships/image"/><Relationship Id="rId4" Target="../media/hdphoto7.wdp" Type="http://schemas.microsoft.com/office/2007/relationships/hdphoto"/></Relationships>
</file>

<file path=ppt/slides/_rels/slide65.xml.rels><?xml version="1.0" encoding="UTF-8" standalone="yes" ?><Relationships xmlns="http://schemas.openxmlformats.org/package/2006/relationships"><Relationship Id="rId3" Target="../media/image59.jpeg" Type="http://schemas.openxmlformats.org/officeDocument/2006/relationships/image"/><Relationship Id="rId2" Target="../notesSlides/notesSlide45.xml" Type="http://schemas.openxmlformats.org/officeDocument/2006/relationships/notesSlide"/><Relationship Id="rId1" Target="../slideLayouts/slideLayout6.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61.jpeg" Type="http://schemas.openxmlformats.org/officeDocument/2006/relationships/image"/><Relationship Id="rId2" Target="../media/image60.jpeg" Type="http://schemas.openxmlformats.org/officeDocument/2006/relationships/image"/><Relationship Id="rId1" Target="../slideLayouts/slideLayout6.xml" Type="http://schemas.openxmlformats.org/officeDocument/2006/relationships/slideLayout"/><Relationship Id="rId4" Target="../media/image62.jpeg" Type="http://schemas.openxmlformats.org/officeDocument/2006/relationships/image"/></Relationships>
</file>

<file path=ppt/slides/_rels/slide67.xml.rels><?xml version="1.0" encoding="UTF-8" standalone="yes" ?><Relationships xmlns="http://schemas.openxmlformats.org/package/2006/relationships"><Relationship Id="rId2" Target="../media/image63.jpeg" Type="http://schemas.openxmlformats.org/officeDocument/2006/relationships/image"/><Relationship Id="rId1" Target="../slideLayouts/slideLayout6.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65.jpeg" Type="http://schemas.openxmlformats.org/officeDocument/2006/relationships/image"/><Relationship Id="rId2" Target="../media/image64.jpeg" Type="http://schemas.openxmlformats.org/officeDocument/2006/relationships/image"/><Relationship Id="rId1" Target="../slideLayouts/slideLayout3.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arget="../media/image68.jpeg" Type="http://schemas.openxmlformats.org/officeDocument/2006/relationships/image"/><Relationship Id="rId2" Target="../notesSlides/notesSlide48.xml" Type="http://schemas.openxmlformats.org/officeDocument/2006/relationships/notesSlide"/><Relationship Id="rId1" Target="../slideLayouts/slideLayout2.xml" Type="http://schemas.openxmlformats.org/officeDocument/2006/relationships/slideLayout"/></Relationships>
</file>

<file path=ppt/slides/_rels/slide78.xml.rels><?xml version="1.0" encoding="UTF-8" standalone="yes" ?><Relationships xmlns="http://schemas.openxmlformats.org/package/2006/relationships"><Relationship Id="rId3" Target="../media/image69.jpeg" Type="http://schemas.openxmlformats.org/officeDocument/2006/relationships/image"/><Relationship Id="rId2" Target="../notesSlides/notesSlide49.xml" Type="http://schemas.openxmlformats.org/officeDocument/2006/relationships/notesSlide"/><Relationship Id="rId1" Target="../slideLayouts/slideLayout2.xml" Type="http://schemas.openxmlformats.org/officeDocument/2006/relationships/slideLayout"/><Relationship Id="rId5" Target="../media/image70.jpeg" Type="http://schemas.openxmlformats.org/officeDocument/2006/relationships/image"/><Relationship Id="rId4" Target="../media/hdphoto9.wdp" Type="http://schemas.microsoft.com/office/2007/relationships/hdphoto"/></Relationships>
</file>

<file path=ppt/slides/_rels/slide79.xml.rels><?xml version="1.0" encoding="UTF-8" standalone="yes" ?><Relationships xmlns="http://schemas.openxmlformats.org/package/2006/relationships"><Relationship Id="rId3" Target="../media/hdphoto10.wdp" Type="http://schemas.microsoft.com/office/2007/relationships/hdphoto"/><Relationship Id="rId2" Target="../media/image71.jpeg" Type="http://schemas.openxmlformats.org/officeDocument/2006/relationships/imag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7.jpeg" Type="http://schemas.openxmlformats.org/officeDocument/2006/relationships/image"/><Relationship Id="rId2" Target="../notesSlides/notesSlide7.xml" Type="http://schemas.openxmlformats.org/officeDocument/2006/relationships/notesSlide"/><Relationship Id="rId1" Target="../slideLayouts/slideLayout4.xml" Type="http://schemas.openxmlformats.org/officeDocument/2006/relationships/slideLayout"/><Relationship Id="rId5" Target="../media/image9.jpeg" Type="http://schemas.openxmlformats.org/officeDocument/2006/relationships/image"/><Relationship Id="rId4" Target="../media/image8.png" Type="http://schemas.openxmlformats.org/officeDocument/2006/relationships/image"/></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arget="../media/hdphoto11.wdp" Type="http://schemas.microsoft.com/office/2007/relationships/hdphoto"/><Relationship Id="rId2" Target="../media/image72.png" Type="http://schemas.openxmlformats.org/officeDocument/2006/relationships/image"/><Relationship Id="rId1" Target="../slideLayouts/slideLayout2.xml" Type="http://schemas.openxmlformats.org/officeDocument/2006/relationships/slideLayout"/><Relationship Id="rId5" Target="../media/hdphoto12.wdp" Type="http://schemas.microsoft.com/office/2007/relationships/hdphoto"/><Relationship Id="rId4" Target="../media/image73.jpe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3200" y="2638534"/>
            <a:ext cx="11991767" cy="1048684"/>
          </a:xfrm>
        </p:spPr>
        <p:txBody>
          <a:bodyPr>
            <a:noAutofit/>
          </a:bodyPr>
          <a:lstStyle/>
          <a:p>
            <a:r>
              <a:rPr lang="es-ES" sz="2800" b="1" dirty="0"/>
              <a:t>HEMORRAGIA SUBARACNOIDEA ESPONTÁNEA</a:t>
            </a:r>
            <a:endParaRPr lang="es-CO" sz="2800" b="1" dirty="0"/>
          </a:p>
        </p:txBody>
      </p:sp>
      <p:sp>
        <p:nvSpPr>
          <p:cNvPr id="3" name="Subtítulo 2"/>
          <p:cNvSpPr>
            <a:spLocks noGrp="1"/>
          </p:cNvSpPr>
          <p:nvPr>
            <p:ph type="subTitle" idx="1"/>
          </p:nvPr>
        </p:nvSpPr>
        <p:spPr>
          <a:xfrm>
            <a:off x="6832619" y="3825311"/>
            <a:ext cx="3324177" cy="860679"/>
          </a:xfrm>
        </p:spPr>
        <p:txBody>
          <a:bodyPr>
            <a:normAutofit fontScale="62500" lnSpcReduction="20000"/>
          </a:bodyPr>
          <a:lstStyle/>
          <a:p>
            <a:pPr algn="r"/>
            <a:r>
              <a:rPr lang="es-CO" dirty="0"/>
              <a:t>Juan Felipe Peláez Pérez</a:t>
            </a:r>
          </a:p>
          <a:p>
            <a:pPr algn="r"/>
            <a:r>
              <a:rPr lang="es-CO" dirty="0"/>
              <a:t>Neurocirugía</a:t>
            </a:r>
          </a:p>
          <a:p>
            <a:pPr algn="r"/>
            <a:r>
              <a:rPr lang="es-CO" dirty="0"/>
              <a:t>Universidad de Antioquia</a:t>
            </a:r>
          </a:p>
        </p:txBody>
      </p:sp>
      <p:pic>
        <p:nvPicPr>
          <p:cNvPr id="4" name="Imagen 3"/>
          <p:cNvPicPr>
            <a:picLocks noChangeAspect="1"/>
          </p:cNvPicPr>
          <p:nvPr/>
        </p:nvPicPr>
        <p:blipFill>
          <a:blip r:embed="rId2"/>
          <a:stretch>
            <a:fillRect/>
          </a:stretch>
        </p:blipFill>
        <p:spPr>
          <a:xfrm>
            <a:off x="7273944" y="1124935"/>
            <a:ext cx="2765993" cy="1635368"/>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a:stretch>
            <a:fillRect/>
          </a:stretch>
        </p:blipFill>
        <p:spPr>
          <a:xfrm>
            <a:off x="2657604" y="868439"/>
            <a:ext cx="3165826" cy="1875624"/>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5491115" y="564159"/>
            <a:ext cx="2002118" cy="1431249"/>
          </a:xfrm>
          <a:prstGeom prst="rect">
            <a:avLst/>
          </a:prstGeom>
          <a:ln>
            <a:noFill/>
          </a:ln>
          <a:effectLst>
            <a:outerShdw blurRad="292100" dist="139700" dir="2700000" algn="tl" rotWithShape="0">
              <a:srgbClr val="333333">
                <a:alpha val="65000"/>
              </a:srgbClr>
            </a:outerShdw>
          </a:effectLst>
        </p:spPr>
      </p:pic>
      <p:pic>
        <p:nvPicPr>
          <p:cNvPr id="7" name="Imagen 6" descr="374px-Escudo-UdeA.svg.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95164" y="3209505"/>
            <a:ext cx="1039935" cy="1476485"/>
          </a:xfrm>
          <a:prstGeom prst="rect">
            <a:avLst/>
          </a:prstGeom>
        </p:spPr>
      </p:pic>
    </p:spTree>
    <p:extLst>
      <p:ext uri="{BB962C8B-B14F-4D97-AF65-F5344CB8AC3E}">
        <p14:creationId xmlns:p14="http://schemas.microsoft.com/office/powerpoint/2010/main" val="2234854678"/>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194" name="Picture 2"/>
          <p:cNvPicPr>
            <a:picLocks noChangeArrowheads="1" noChangeAspect="1" noGrp="1"/>
          </p:cNvPicPr>
          <p:nvPr>
            <p:ph idx="1"/>
          </p:nvPr>
        </p:nvPicPr>
        <p:blipFill rotWithShape="1">
          <a:blip cstate="print" r:embed="rId2"/>
          <a:srcRect b="-41" r="19"/>
          <a:stretch/>
        </p:blipFill>
        <p:spPr bwMode="auto">
          <a:xfrm>
            <a:off x="7022128" y="605118"/>
            <a:ext cx="3519054" cy="39624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195" name="Picture 3"/>
          <p:cNvPicPr>
            <a:picLocks noChangeArrowheads="1" noChangeAspect="1"/>
          </p:cNvPicPr>
          <p:nvPr/>
        </p:nvPicPr>
        <p:blipFill rotWithShape="1">
          <a:blip cstate="print" r:embed="rId3"/>
          <a:srcRect b="169" l="49800" r="92"/>
          <a:stretch/>
        </p:blipFill>
        <p:spPr bwMode="auto">
          <a:xfrm>
            <a:off x="3823854" y="605118"/>
            <a:ext cx="2272146" cy="272934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1 Título"/>
          <p:cNvSpPr txBox="1">
            <a:spLocks/>
          </p:cNvSpPr>
          <p:nvPr/>
        </p:nvSpPr>
        <p:spPr>
          <a:xfrm>
            <a:off x="3521429" y="4793376"/>
            <a:ext cx="10227771" cy="1143000"/>
          </a:xfrm>
          <a:prstGeom prst="rect">
            <a:avLst/>
          </a:prstGeom>
        </p:spPr>
        <p:txBody>
          <a:bodyPr anchor="b" anchorCtr="0" bIns="45720" lIns="91440" rIns="91440" rtlCol="0" tIns="45720" vert="horz">
            <a:noAutofit/>
          </a:bodyPr>
          <a:lstStyle>
            <a:lvl1pPr algn="l" defTabSz="914400" eaLnBrk="1" hangingPunct="1" latinLnBrk="0" rtl="0">
              <a:spcBef>
                <a:spcPct val="0"/>
              </a:spcBef>
              <a:buNone/>
              <a:defRPr kern="1200" sz="3600">
                <a:solidFill>
                  <a:schemeClr val="accent1"/>
                </a:solidFill>
                <a:latin typeface="+mj-lt"/>
                <a:ea typeface="+mj-ea"/>
                <a:cs typeface="+mj-cs"/>
              </a:defRPr>
            </a:lvl1pPr>
          </a:lstStyle>
          <a:p>
            <a:pPr algn="ctr"/>
            <a:r>
              <a:rPr b="1" dirty="0" lang="es-CO" sz="2800">
                <a:solidFill>
                  <a:srgbClr val="06AEAA"/>
                </a:solidFill>
                <a:latin charset="0" panose="00000500000000000000" pitchFamily="50" typeface="Montserrat"/>
              </a:rPr>
              <a:t>Hemorragia </a:t>
            </a:r>
            <a:r>
              <a:rPr b="1" dirty="0" err="1" lang="es-CO" sz="2800">
                <a:solidFill>
                  <a:srgbClr val="06AEAA"/>
                </a:solidFill>
                <a:latin charset="0" panose="00000500000000000000" pitchFamily="50" typeface="Montserrat"/>
              </a:rPr>
              <a:t>perimesencefálica</a:t>
            </a:r>
            <a:r>
              <a:rPr b="1" dirty="0" lang="es-CO" sz="2800">
                <a:solidFill>
                  <a:srgbClr val="06AEAA"/>
                </a:solidFill>
                <a:latin charset="0" panose="00000500000000000000" pitchFamily="50" typeface="Montserrat"/>
              </a:rPr>
              <a:t> </a:t>
            </a:r>
          </a:p>
          <a:p>
            <a:pPr algn="ctr"/>
            <a:r>
              <a:rPr b="1" dirty="0" lang="es-CO" sz="2800">
                <a:solidFill>
                  <a:srgbClr val="06AEAA"/>
                </a:solidFill>
                <a:latin charset="0" panose="00000500000000000000" pitchFamily="50" typeface="Montserrat"/>
              </a:rPr>
              <a:t>Idiopática benigna</a:t>
            </a:r>
          </a:p>
        </p:txBody>
      </p:sp>
      <p:sp>
        <p:nvSpPr>
          <p:cNvPr id="7" name="3 Rectángulo"/>
          <p:cNvSpPr/>
          <p:nvPr/>
        </p:nvSpPr>
        <p:spPr>
          <a:xfrm>
            <a:off x="5673408" y="6252882"/>
            <a:ext cx="8980713" cy="369332"/>
          </a:xfrm>
          <a:prstGeom prst="rect">
            <a:avLst/>
          </a:prstGeom>
        </p:spPr>
        <p:txBody>
          <a:bodyPr wrap="square">
            <a:spAutoFit/>
          </a:bodyPr>
          <a:lstStyle/>
          <a:p>
            <a:pPr algn="l"/>
            <a:r>
              <a:rPr dirty="0" err="1" lang="es-CO" sz="900">
                <a:solidFill>
                  <a:srgbClr val="152B48"/>
                </a:solidFill>
                <a:latin charset="0" panose="00000500000000000000" pitchFamily="50" typeface="Montserrat"/>
              </a:rPr>
              <a:t>Marder</a:t>
            </a:r>
            <a:r>
              <a:rPr dirty="0" lang="es-CO" sz="900">
                <a:solidFill>
                  <a:srgbClr val="152B48"/>
                </a:solidFill>
                <a:latin charset="0" panose="00000500000000000000" pitchFamily="50" typeface="Montserrat"/>
              </a:rPr>
              <a:t> C, </a:t>
            </a:r>
            <a:r>
              <a:rPr dirty="0" err="1" lang="es-CO" sz="900">
                <a:solidFill>
                  <a:srgbClr val="152B48"/>
                </a:solidFill>
                <a:latin charset="0" panose="00000500000000000000" pitchFamily="50" typeface="Montserrat"/>
              </a:rPr>
              <a:t>Narla</a:t>
            </a:r>
            <a:r>
              <a:rPr dirty="0" lang="es-CO" sz="900">
                <a:solidFill>
                  <a:srgbClr val="152B48"/>
                </a:solidFill>
                <a:latin charset="0" panose="00000500000000000000" pitchFamily="50" typeface="Montserrat"/>
              </a:rPr>
              <a:t> V, </a:t>
            </a:r>
            <a:r>
              <a:rPr dirty="0" err="1" lang="es-CO" sz="900">
                <a:solidFill>
                  <a:srgbClr val="152B48"/>
                </a:solidFill>
                <a:latin charset="0" panose="00000500000000000000" pitchFamily="50" typeface="Montserrat"/>
              </a:rPr>
              <a:t>Fink</a:t>
            </a:r>
            <a:r>
              <a:rPr dirty="0" lang="es-CO" sz="900">
                <a:solidFill>
                  <a:srgbClr val="152B48"/>
                </a:solidFill>
                <a:latin charset="0" panose="00000500000000000000" pitchFamily="50" typeface="Montserrat"/>
              </a:rPr>
              <a:t> J, </a:t>
            </a:r>
            <a:r>
              <a:rPr dirty="0" err="1" lang="es-CO" sz="900">
                <a:solidFill>
                  <a:srgbClr val="152B48"/>
                </a:solidFill>
                <a:latin charset="0" panose="00000500000000000000" pitchFamily="50" typeface="Montserrat"/>
              </a:rPr>
              <a:t>Tozer</a:t>
            </a:r>
            <a:r>
              <a:rPr dirty="0" lang="es-CO" sz="900">
                <a:solidFill>
                  <a:srgbClr val="152B48"/>
                </a:solidFill>
                <a:latin charset="0" panose="00000500000000000000" pitchFamily="50" typeface="Montserrat"/>
              </a:rPr>
              <a:t> K. </a:t>
            </a:r>
            <a:r>
              <a:rPr dirty="0" err="1" lang="es-CO" sz="900">
                <a:solidFill>
                  <a:srgbClr val="152B48"/>
                </a:solidFill>
                <a:latin charset="0" panose="00000500000000000000" pitchFamily="50" typeface="Montserrat"/>
              </a:rPr>
              <a:t>Subarachnoid</a:t>
            </a:r>
            <a:r>
              <a:rPr dirty="0" lang="es-CO" sz="900">
                <a:solidFill>
                  <a:srgbClr val="152B48"/>
                </a:solidFill>
                <a:latin charset="0" panose="00000500000000000000" pitchFamily="50" typeface="Montserrat"/>
              </a:rPr>
              <a:t> </a:t>
            </a:r>
            <a:r>
              <a:rPr dirty="0" err="1" lang="es-CO" sz="900">
                <a:solidFill>
                  <a:srgbClr val="152B48"/>
                </a:solidFill>
                <a:latin charset="0" panose="00000500000000000000" pitchFamily="50" typeface="Montserrat"/>
              </a:rPr>
              <a:t>Hemorrhage</a:t>
            </a:r>
            <a:r>
              <a:rPr dirty="0" lang="es-CO" sz="900">
                <a:solidFill>
                  <a:srgbClr val="152B48"/>
                </a:solidFill>
                <a:latin charset="0" panose="00000500000000000000" pitchFamily="50" typeface="Montserrat"/>
              </a:rPr>
              <a:t>: </a:t>
            </a:r>
            <a:r>
              <a:rPr dirty="0" err="1" lang="es-CO" sz="900">
                <a:solidFill>
                  <a:srgbClr val="152B48"/>
                </a:solidFill>
                <a:latin charset="0" panose="00000500000000000000" pitchFamily="50" typeface="Montserrat"/>
              </a:rPr>
              <a:t>Beyond</a:t>
            </a:r>
            <a:r>
              <a:rPr dirty="0" lang="es-CO" sz="900">
                <a:solidFill>
                  <a:srgbClr val="152B48"/>
                </a:solidFill>
                <a:latin charset="0" panose="00000500000000000000" pitchFamily="50" typeface="Montserrat"/>
              </a:rPr>
              <a:t> </a:t>
            </a:r>
            <a:r>
              <a:rPr dirty="0" err="1" lang="es-CO" sz="900">
                <a:solidFill>
                  <a:srgbClr val="152B48"/>
                </a:solidFill>
                <a:latin charset="0" panose="00000500000000000000" pitchFamily="50" typeface="Montserrat"/>
              </a:rPr>
              <a:t>Aneurysms</a:t>
            </a:r>
            <a:r>
              <a:rPr dirty="0" lang="es-CO" sz="900">
                <a:solidFill>
                  <a:srgbClr val="152B48"/>
                </a:solidFill>
                <a:latin charset="0" panose="00000500000000000000" pitchFamily="50" typeface="Montserrat"/>
              </a:rPr>
              <a:t>. AJR:202, </a:t>
            </a:r>
            <a:r>
              <a:rPr dirty="0" err="1" lang="es-CO" sz="900">
                <a:solidFill>
                  <a:srgbClr val="152B48"/>
                </a:solidFill>
                <a:latin charset="0" panose="00000500000000000000" pitchFamily="50" typeface="Montserrat"/>
              </a:rPr>
              <a:t>January</a:t>
            </a:r>
            <a:r>
              <a:rPr dirty="0" lang="es-CO" sz="900">
                <a:solidFill>
                  <a:srgbClr val="152B48"/>
                </a:solidFill>
                <a:latin charset="0" panose="00000500000000000000" pitchFamily="50" typeface="Montserrat"/>
              </a:rPr>
              <a:t> 2014. </a:t>
            </a:r>
          </a:p>
          <a:p>
            <a:pPr algn="l"/>
            <a:endParaRPr dirty="0" lang="es-CO" sz="900">
              <a:solidFill>
                <a:srgbClr val="152B48"/>
              </a:solidFill>
              <a:latin charset="0" panose="00000500000000000000" pitchFamily="50" typeface="Montserrat"/>
            </a:endParaRPr>
          </a:p>
        </p:txBody>
      </p:sp>
      <p:pic>
        <p:nvPicPr>
          <p:cNvPr id="8" name="Picture 3"/>
          <p:cNvPicPr>
            <a:picLocks noChangeArrowheads="1" noChangeAspect="1"/>
          </p:cNvPicPr>
          <p:nvPr/>
        </p:nvPicPr>
        <p:blipFill rotWithShape="1">
          <a:blip cstate="print" r:embed="rId3"/>
          <a:srcRect b="169" r="54171"/>
          <a:stretch/>
        </p:blipFill>
        <p:spPr bwMode="auto">
          <a:xfrm>
            <a:off x="1650818" y="605118"/>
            <a:ext cx="2078181" cy="2729346"/>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5150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2457387" y="170180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dirty="0"/>
              <a:t>FACTORES DE RIESGO</a:t>
            </a:r>
          </a:p>
        </p:txBody>
      </p:sp>
    </p:spTree>
    <p:extLst>
      <p:ext uri="{BB962C8B-B14F-4D97-AF65-F5344CB8AC3E}">
        <p14:creationId xmlns:p14="http://schemas.microsoft.com/office/powerpoint/2010/main" val="2933510981"/>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29798" y="2227502"/>
            <a:ext cx="3606496" cy="3415830"/>
          </a:xfrm>
        </p:spPr>
        <p:txBody>
          <a:bodyPr>
            <a:normAutofit fontScale="92500" lnSpcReduction="10000"/>
          </a:bodyPr>
          <a:lstStyle/>
          <a:p>
            <a:r>
              <a:rPr dirty="0" lang="es-ES"/>
              <a:t>HTA.</a:t>
            </a:r>
          </a:p>
          <a:p>
            <a:r>
              <a:rPr dirty="0" lang="es-ES"/>
              <a:t>Alcoholismo.</a:t>
            </a:r>
          </a:p>
          <a:p>
            <a:r>
              <a:rPr dirty="0" lang="es-ES"/>
              <a:t>Ateroesclerosis.</a:t>
            </a:r>
          </a:p>
          <a:p>
            <a:r>
              <a:rPr dirty="0" lang="es-ES"/>
              <a:t>Simpaticomiméticos (cocaína).</a:t>
            </a:r>
          </a:p>
          <a:p>
            <a:r>
              <a:rPr dirty="0" lang="es-ES"/>
              <a:t>Tabaquismo:</a:t>
            </a:r>
          </a:p>
          <a:p>
            <a:pPr lvl="1"/>
            <a:r>
              <a:rPr dirty="0" lang="es-ES"/>
              <a:t>OR 5.0, 1.2,  0.9.</a:t>
            </a:r>
          </a:p>
          <a:p>
            <a:r>
              <a:rPr dirty="0" lang="es-ES"/>
              <a:t>DM: RR 0.3.</a:t>
            </a:r>
          </a:p>
          <a:p>
            <a:pPr>
              <a:buNone/>
            </a:pPr>
            <a:endParaRPr dirty="0" lang="es-CO"/>
          </a:p>
        </p:txBody>
      </p:sp>
      <p:sp>
        <p:nvSpPr>
          <p:cNvPr id="4" name="3 Marcador de pie de página"/>
          <p:cNvSpPr>
            <a:spLocks noGrp="1"/>
          </p:cNvSpPr>
          <p:nvPr>
            <p:ph idx="11" sz="quarter" type="ftr"/>
          </p:nvPr>
        </p:nvSpPr>
        <p:spPr>
          <a:xfrm>
            <a:off x="5627533" y="6170402"/>
            <a:ext cx="5417522" cy="579147"/>
          </a:xfrm>
        </p:spPr>
        <p:txBody>
          <a:bodyPr/>
          <a:lstStyle/>
          <a:p>
            <a:r>
              <a:rPr dirty="0" err="1" lang="es-CO" sz="700">
                <a:solidFill>
                  <a:schemeClr val="tx1"/>
                </a:solidFill>
                <a:cs charset="0" panose="020B0604020202020204" pitchFamily="34" typeface="Arial"/>
              </a:rPr>
              <a:t>Muehlschlegel</a:t>
            </a:r>
            <a:r>
              <a:rPr dirty="0" lang="es-CO" sz="700">
                <a:solidFill>
                  <a:schemeClr val="tx1"/>
                </a:solidFill>
                <a:cs charset="0" panose="020B0604020202020204" pitchFamily="34" typeface="Arial"/>
              </a:rPr>
              <a:t> S. </a:t>
            </a:r>
            <a:r>
              <a:rPr dirty="0" err="1" lang="es-CO" sz="700">
                <a:solidFill>
                  <a:schemeClr val="tx1"/>
                </a:solidFill>
                <a:cs charset="0" panose="020B0604020202020204" pitchFamily="34" typeface="Arial"/>
              </a:rPr>
              <a:t>Subarachnoid</a:t>
            </a:r>
            <a:r>
              <a:rPr dirty="0" lang="es-CO" sz="700">
                <a:solidFill>
                  <a:schemeClr val="tx1"/>
                </a:solidFill>
                <a:cs charset="0" panose="020B0604020202020204" pitchFamily="34" typeface="Arial"/>
              </a:rPr>
              <a:t> </a:t>
            </a:r>
            <a:r>
              <a:rPr dirty="0" err="1" lang="es-CO" sz="700">
                <a:solidFill>
                  <a:schemeClr val="tx1"/>
                </a:solidFill>
                <a:cs charset="0" panose="020B0604020202020204" pitchFamily="34" typeface="Arial"/>
              </a:rPr>
              <a:t>Hemorrhage</a:t>
            </a:r>
            <a:r>
              <a:rPr dirty="0" lang="es-CO" sz="700">
                <a:solidFill>
                  <a:schemeClr val="tx1"/>
                </a:solidFill>
                <a:cs charset="0" panose="020B0604020202020204" pitchFamily="34" typeface="Arial"/>
              </a:rPr>
              <a:t>. CONTINUUM (MINNEAP MINN) </a:t>
            </a:r>
            <a:r>
              <a:rPr dirty="0" err="1" lang="es-CO" sz="700">
                <a:solidFill>
                  <a:schemeClr val="tx1"/>
                </a:solidFill>
                <a:cs charset="0" panose="020B0604020202020204" pitchFamily="34" typeface="Arial"/>
              </a:rPr>
              <a:t>Neurocritical</a:t>
            </a:r>
            <a:r>
              <a:rPr dirty="0" lang="es-CO" sz="700">
                <a:solidFill>
                  <a:schemeClr val="tx1"/>
                </a:solidFill>
                <a:cs charset="0" panose="020B0604020202020204" pitchFamily="34" typeface="Arial"/>
              </a:rPr>
              <a:t> </a:t>
            </a:r>
            <a:r>
              <a:rPr dirty="0" err="1" lang="es-CO" sz="700">
                <a:solidFill>
                  <a:schemeClr val="tx1"/>
                </a:solidFill>
                <a:cs charset="0" panose="020B0604020202020204" pitchFamily="34" typeface="Arial"/>
              </a:rPr>
              <a:t>Care</a:t>
            </a:r>
            <a:r>
              <a:rPr dirty="0" lang="es-CO" sz="700">
                <a:solidFill>
                  <a:schemeClr val="tx1"/>
                </a:solidFill>
                <a:cs charset="0" panose="020B0604020202020204" pitchFamily="34" typeface="Arial"/>
              </a:rPr>
              <a:t> 2018; 24(6): 1623–1657.</a:t>
            </a:r>
            <a:endParaRPr dirty="0" lang="en-US" sz="700">
              <a:solidFill>
                <a:schemeClr val="tx1"/>
              </a:solidFill>
              <a:cs charset="0" panose="020B0604020202020204" pitchFamily="34" typeface="Arial"/>
            </a:endParaRPr>
          </a:p>
          <a:p>
            <a:r>
              <a:rPr dirty="0" lang="en-US" sz="700">
                <a:solidFill>
                  <a:schemeClr val="tx1"/>
                </a:solidFill>
                <a:cs charset="0" panose="020B0604020202020204" pitchFamily="34" typeface="Arial"/>
              </a:rPr>
              <a:t>Active and Passive Smoking and the Risk of Subarachnoid Hemorrhage: An</a:t>
            </a:r>
            <a:r>
              <a:rPr dirty="0" lang="es-CO" sz="700">
                <a:solidFill>
                  <a:schemeClr val="tx1"/>
                </a:solidFill>
                <a:cs charset="0" panose="020B0604020202020204" pitchFamily="34" typeface="Arial"/>
              </a:rPr>
              <a:t> International </a:t>
            </a:r>
            <a:r>
              <a:rPr dirty="0" err="1" lang="es-CO" sz="700">
                <a:solidFill>
                  <a:schemeClr val="tx1"/>
                </a:solidFill>
                <a:cs charset="0" panose="020B0604020202020204" pitchFamily="34" typeface="Arial"/>
              </a:rPr>
              <a:t>Population-Based</a:t>
            </a:r>
            <a:r>
              <a:rPr dirty="0" lang="es-CO" sz="700">
                <a:solidFill>
                  <a:schemeClr val="tx1"/>
                </a:solidFill>
                <a:cs charset="0" panose="020B0604020202020204" pitchFamily="34" typeface="Arial"/>
              </a:rPr>
              <a:t> Case-Control </a:t>
            </a:r>
            <a:r>
              <a:rPr dirty="0" err="1" lang="es-CO" sz="700">
                <a:solidFill>
                  <a:schemeClr val="tx1"/>
                </a:solidFill>
                <a:cs charset="0" panose="020B0604020202020204" pitchFamily="34" typeface="Arial"/>
              </a:rPr>
              <a:t>Study</a:t>
            </a:r>
            <a:r>
              <a:rPr dirty="0" lang="es-CO" sz="700">
                <a:solidFill>
                  <a:schemeClr val="tx1"/>
                </a:solidFill>
                <a:cs charset="0" panose="020B0604020202020204" pitchFamily="34" typeface="Arial"/>
              </a:rPr>
              <a:t>. </a:t>
            </a:r>
            <a:r>
              <a:rPr dirty="0" err="1" lang="es-CO" sz="700">
                <a:solidFill>
                  <a:schemeClr val="tx1"/>
                </a:solidFill>
                <a:cs charset="0" panose="020B0604020202020204" pitchFamily="34" typeface="Arial"/>
              </a:rPr>
              <a:t>Stroke</a:t>
            </a:r>
            <a:r>
              <a:rPr dirty="0" lang="es-CO" sz="700">
                <a:solidFill>
                  <a:schemeClr val="tx1"/>
                </a:solidFill>
                <a:cs charset="0" panose="020B0604020202020204" pitchFamily="34" typeface="Arial"/>
              </a:rPr>
              <a:t> 2004;35:6633-637</a:t>
            </a:r>
          </a:p>
        </p:txBody>
      </p:sp>
      <p:pic>
        <p:nvPicPr>
          <p:cNvPr id="5" name="Picture 2"/>
          <p:cNvPicPr>
            <a:picLocks noChangeArrowheads="1" noChangeAspect="1"/>
          </p:cNvPicPr>
          <p:nvPr/>
        </p:nvPicPr>
        <p:blipFill>
          <a:blip cstate="print" r:embed="rId3"/>
          <a:srcRect/>
          <a:stretch>
            <a:fillRect/>
          </a:stretch>
        </p:blipFill>
        <p:spPr bwMode="auto">
          <a:xfrm>
            <a:off x="7879335" y="3089289"/>
            <a:ext cx="3996444" cy="2984937"/>
          </a:xfrm>
          <a:prstGeom prst="rect">
            <a:avLst/>
          </a:prstGeom>
          <a:noFill/>
          <a:ln w="9525">
            <a:noFill/>
            <a:miter lim="800000"/>
            <a:headEnd/>
            <a:tailEnd/>
          </a:ln>
        </p:spPr>
      </p:pic>
      <p:pic>
        <p:nvPicPr>
          <p:cNvPr id="2050" name="Picture 2"/>
          <p:cNvPicPr>
            <a:picLocks noChangeArrowheads="1" noChangeAspect="1"/>
          </p:cNvPicPr>
          <p:nvPr/>
        </p:nvPicPr>
        <p:blipFill>
          <a:blip cstate="print" r:embed="rId4"/>
          <a:srcRect b="-59" r="49"/>
          <a:stretch>
            <a:fillRect/>
          </a:stretch>
        </p:blipFill>
        <p:spPr bwMode="auto">
          <a:xfrm>
            <a:off x="8336294" y="2010323"/>
            <a:ext cx="3300368" cy="648072"/>
          </a:xfrm>
          <a:prstGeom prst="rect">
            <a:avLst/>
          </a:prstGeom>
          <a:noFill/>
          <a:ln w="9525">
            <a:noFill/>
            <a:miter lim="800000"/>
            <a:headEnd/>
            <a:tailEnd/>
          </a:ln>
        </p:spPr>
      </p:pic>
      <p:sp>
        <p:nvSpPr>
          <p:cNvPr id="8" name="Título 1"/>
          <p:cNvSpPr>
            <a:spLocks noGrp="1"/>
          </p:cNvSpPr>
          <p:nvPr>
            <p:ph type="title"/>
          </p:nvPr>
        </p:nvSpPr>
        <p:spPr>
          <a:xfrm>
            <a:off x="4648033" y="373058"/>
            <a:ext cx="6988629" cy="1398494"/>
          </a:xfrm>
        </p:spPr>
        <p:txBody>
          <a:bodyPr>
            <a:normAutofit/>
          </a:bodyPr>
          <a:lstStyle/>
          <a:p>
            <a:pPr algn="ctr"/>
            <a:r>
              <a:rPr b="1" dirty="0" lang="es-CO"/>
              <a:t>Factores de riesgo </a:t>
            </a:r>
            <a:br>
              <a:rPr dirty="0" lang="es-CO"/>
            </a:br>
            <a:endParaRPr dirty="0" lang="es-CO">
              <a:solidFill>
                <a:srgbClr val="FF0000"/>
              </a:solidFill>
            </a:endParaRPr>
          </a:p>
        </p:txBody>
      </p:sp>
      <p:sp>
        <p:nvSpPr>
          <p:cNvPr id="9" name="Rectángulo 8"/>
          <p:cNvSpPr/>
          <p:nvPr/>
        </p:nvSpPr>
        <p:spPr>
          <a:xfrm>
            <a:off x="6288568" y="1294980"/>
            <a:ext cx="3560618" cy="52322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dirty="0" lang="es-CO" sz="2800">
                <a:solidFill>
                  <a:srgbClr val="152B48"/>
                </a:solidFill>
                <a:latin charset="0" panose="00000500000000000000" pitchFamily="50" typeface="Montserrat"/>
              </a:rPr>
              <a:t> Modificables </a:t>
            </a:r>
          </a:p>
        </p:txBody>
      </p:sp>
    </p:spTree>
    <p:extLst>
      <p:ext uri="{BB962C8B-B14F-4D97-AF65-F5344CB8AC3E}">
        <p14:creationId xmlns:p14="http://schemas.microsoft.com/office/powerpoint/2010/main" val="250249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1685" y="-325120"/>
            <a:ext cx="6988629" cy="1407142"/>
          </a:xfrm>
        </p:spPr>
        <p:txBody>
          <a:bodyPr>
            <a:normAutofit/>
          </a:bodyPr>
          <a:lstStyle/>
          <a:p>
            <a:pPr algn="ctr"/>
            <a:r>
              <a:rPr lang="es-CO" sz="2800" b="1" dirty="0"/>
              <a:t>Factores de riesgo </a:t>
            </a:r>
            <a:br>
              <a:rPr lang="es-CO" sz="2800" dirty="0"/>
            </a:br>
            <a:endParaRPr lang="es-CO" sz="2800" dirty="0">
              <a:solidFill>
                <a:srgbClr val="FF0000"/>
              </a:solidFill>
            </a:endParaRPr>
          </a:p>
        </p:txBody>
      </p:sp>
      <p:sp>
        <p:nvSpPr>
          <p:cNvPr id="3" name="Marcador de texto 2"/>
          <p:cNvSpPr>
            <a:spLocks noGrp="1"/>
          </p:cNvSpPr>
          <p:nvPr>
            <p:ph type="body" idx="1"/>
          </p:nvPr>
        </p:nvSpPr>
        <p:spPr>
          <a:xfrm>
            <a:off x="725845" y="1211635"/>
            <a:ext cx="4814752" cy="2971001"/>
          </a:xfrm>
        </p:spPr>
        <p:txBody>
          <a:bodyPr>
            <a:normAutofit/>
          </a:bodyPr>
          <a:lstStyle/>
          <a:p>
            <a:pPr marL="285750" indent="-285750">
              <a:lnSpc>
                <a:spcPct val="110000"/>
              </a:lnSpc>
              <a:buFont typeface="Arial" panose="020B0604020202020204" pitchFamily="34" charset="0"/>
              <a:buChar char="•"/>
            </a:pPr>
            <a:r>
              <a:rPr lang="es-CO" sz="1200" dirty="0"/>
              <a:t>Antecedente familiar (&gt;2) en primer grado de aneurismas cerebrales.</a:t>
            </a:r>
          </a:p>
          <a:p>
            <a:pPr marL="742950" lvl="2" indent="-285750">
              <a:lnSpc>
                <a:spcPct val="110000"/>
              </a:lnSpc>
              <a:spcBef>
                <a:spcPts val="0"/>
              </a:spcBef>
              <a:buFont typeface="Wingdings" panose="05000000000000000000" pitchFamily="2" charset="2"/>
              <a:buChar char="ü"/>
            </a:pPr>
            <a:r>
              <a:rPr lang="es-ES" sz="1200" dirty="0">
                <a:solidFill>
                  <a:srgbClr val="152B48"/>
                </a:solidFill>
              </a:rPr>
              <a:t>7 veces mayor el riesgo.</a:t>
            </a:r>
          </a:p>
          <a:p>
            <a:pPr algn="l"/>
            <a:endParaRPr lang="es-CO" sz="1200" dirty="0"/>
          </a:p>
          <a:p>
            <a:pPr marL="285750" indent="-285750">
              <a:buFont typeface="Arial" panose="020B0604020202020204" pitchFamily="34" charset="0"/>
              <a:buChar char="•"/>
            </a:pPr>
            <a:r>
              <a:rPr lang="es-CO" sz="1200" dirty="0"/>
              <a:t>Historia familiar y/o personal de HSAE.</a:t>
            </a:r>
          </a:p>
          <a:p>
            <a:pPr marL="285750" indent="-285750">
              <a:buFont typeface="Arial" panose="020B0604020202020204" pitchFamily="34" charset="0"/>
              <a:buChar char="•"/>
            </a:pPr>
            <a:endParaRPr lang="es-CO" sz="1200" dirty="0"/>
          </a:p>
          <a:p>
            <a:pPr marL="285750" indent="-285750">
              <a:buFont typeface="Arial" panose="020B0604020202020204" pitchFamily="34" charset="0"/>
              <a:buChar char="•"/>
            </a:pPr>
            <a:r>
              <a:rPr lang="es-CO" sz="1200" dirty="0"/>
              <a:t>Enfermedades del colágeno.</a:t>
            </a:r>
          </a:p>
          <a:p>
            <a:pPr marL="742950" lvl="1" indent="-285750">
              <a:buFont typeface="Wingdings" panose="05000000000000000000" pitchFamily="2" charset="2"/>
              <a:buChar char="ü"/>
            </a:pPr>
            <a:r>
              <a:rPr lang="es-ES" sz="1200" dirty="0" err="1">
                <a:solidFill>
                  <a:srgbClr val="152B48"/>
                </a:solidFill>
              </a:rPr>
              <a:t>Elher</a:t>
            </a:r>
            <a:r>
              <a:rPr lang="es-ES" sz="1200" dirty="0">
                <a:solidFill>
                  <a:srgbClr val="152B48"/>
                </a:solidFill>
              </a:rPr>
              <a:t>-Danlos Tipo IV.</a:t>
            </a:r>
          </a:p>
          <a:p>
            <a:pPr marL="742950" lvl="1" indent="-285750">
              <a:buFont typeface="Wingdings" panose="05000000000000000000" pitchFamily="2" charset="2"/>
              <a:buChar char="ü"/>
            </a:pPr>
            <a:r>
              <a:rPr lang="es-ES" sz="1200" dirty="0">
                <a:solidFill>
                  <a:srgbClr val="152B48"/>
                </a:solidFill>
              </a:rPr>
              <a:t>¿Síndrome de Marfan?</a:t>
            </a:r>
          </a:p>
          <a:p>
            <a:pPr marL="742950" lvl="1" indent="-285750">
              <a:buFont typeface="Wingdings" panose="05000000000000000000" pitchFamily="2" charset="2"/>
              <a:buChar char="ü"/>
            </a:pPr>
            <a:r>
              <a:rPr lang="es-ES" sz="1200" dirty="0">
                <a:solidFill>
                  <a:srgbClr val="152B48"/>
                </a:solidFill>
              </a:rPr>
              <a:t>Displasia fibromuscular.</a:t>
            </a:r>
          </a:p>
          <a:p>
            <a:pPr marL="742950" lvl="1" indent="-285750">
              <a:buFont typeface="Wingdings" panose="05000000000000000000" pitchFamily="2" charset="2"/>
              <a:buChar char="ü"/>
            </a:pPr>
            <a:r>
              <a:rPr lang="es-ES" sz="1200" dirty="0">
                <a:solidFill>
                  <a:srgbClr val="152B48"/>
                </a:solidFill>
              </a:rPr>
              <a:t>Riñón poliquístico autosómico dominante.</a:t>
            </a:r>
          </a:p>
          <a:p>
            <a:pPr algn="l"/>
            <a:endParaRPr lang="es-CO" sz="1200" dirty="0"/>
          </a:p>
          <a:p>
            <a:pPr marL="285750" indent="-285750">
              <a:buFont typeface="Arial" panose="020B0604020202020204" pitchFamily="34" charset="0"/>
              <a:buChar char="•"/>
            </a:pPr>
            <a:endParaRPr lang="es-CO" sz="1200" dirty="0"/>
          </a:p>
        </p:txBody>
      </p:sp>
      <p:sp>
        <p:nvSpPr>
          <p:cNvPr id="4" name="3 Marcador de pie de página"/>
          <p:cNvSpPr>
            <a:spLocks noGrp="1"/>
          </p:cNvSpPr>
          <p:nvPr>
            <p:ph type="ftr" sz="quarter" idx="11"/>
          </p:nvPr>
        </p:nvSpPr>
        <p:spPr>
          <a:xfrm>
            <a:off x="5540597" y="5646365"/>
            <a:ext cx="7488832" cy="1132235"/>
          </a:xfrm>
        </p:spPr>
        <p:txBody>
          <a:bodyPr/>
          <a:lstStyle/>
          <a:p>
            <a:r>
              <a:rPr lang="es-CO" sz="800" dirty="0" err="1">
                <a:solidFill>
                  <a:schemeClr val="tx1"/>
                </a:solidFill>
                <a:cs typeface="Arial" panose="020B0604020202020204" pitchFamily="34" charset="0"/>
              </a:rPr>
              <a:t>Muehlschlegel</a:t>
            </a:r>
            <a:r>
              <a:rPr lang="es-CO" sz="800" dirty="0">
                <a:solidFill>
                  <a:schemeClr val="tx1"/>
                </a:solidFill>
                <a:cs typeface="Arial" panose="020B0604020202020204" pitchFamily="34" charset="0"/>
              </a:rPr>
              <a:t> S. </a:t>
            </a:r>
            <a:r>
              <a:rPr lang="es-CO" sz="800" dirty="0" err="1">
                <a:solidFill>
                  <a:schemeClr val="tx1"/>
                </a:solidFill>
                <a:cs typeface="Arial" panose="020B0604020202020204" pitchFamily="34" charset="0"/>
              </a:rPr>
              <a:t>Subarachnoid</a:t>
            </a:r>
            <a:r>
              <a:rPr lang="es-CO" sz="800" dirty="0">
                <a:solidFill>
                  <a:schemeClr val="tx1"/>
                </a:solidFill>
                <a:cs typeface="Arial" panose="020B0604020202020204" pitchFamily="34" charset="0"/>
              </a:rPr>
              <a:t> </a:t>
            </a:r>
            <a:r>
              <a:rPr lang="es-CO" sz="800" dirty="0" err="1">
                <a:solidFill>
                  <a:schemeClr val="tx1"/>
                </a:solidFill>
                <a:cs typeface="Arial" panose="020B0604020202020204" pitchFamily="34" charset="0"/>
              </a:rPr>
              <a:t>Hemorrhage</a:t>
            </a:r>
            <a:r>
              <a:rPr lang="es-CO" sz="800" dirty="0">
                <a:solidFill>
                  <a:schemeClr val="tx1"/>
                </a:solidFill>
                <a:cs typeface="Arial" panose="020B0604020202020204" pitchFamily="34" charset="0"/>
              </a:rPr>
              <a:t>. CONTINUUM (MINNEAP MINN) </a:t>
            </a:r>
            <a:r>
              <a:rPr lang="es-CO" sz="800" dirty="0" err="1">
                <a:solidFill>
                  <a:schemeClr val="tx1"/>
                </a:solidFill>
                <a:cs typeface="Arial" panose="020B0604020202020204" pitchFamily="34" charset="0"/>
              </a:rPr>
              <a:t>Neurocritical</a:t>
            </a:r>
            <a:r>
              <a:rPr lang="es-CO" sz="800" dirty="0">
                <a:solidFill>
                  <a:schemeClr val="tx1"/>
                </a:solidFill>
                <a:cs typeface="Arial" panose="020B0604020202020204" pitchFamily="34" charset="0"/>
              </a:rPr>
              <a:t> </a:t>
            </a:r>
            <a:r>
              <a:rPr lang="es-CO" sz="800" dirty="0" err="1">
                <a:solidFill>
                  <a:schemeClr val="tx1"/>
                </a:solidFill>
                <a:cs typeface="Arial" panose="020B0604020202020204" pitchFamily="34" charset="0"/>
              </a:rPr>
              <a:t>Care</a:t>
            </a:r>
            <a:r>
              <a:rPr lang="es-CO" sz="800" dirty="0">
                <a:solidFill>
                  <a:schemeClr val="tx1"/>
                </a:solidFill>
                <a:cs typeface="Arial" panose="020B0604020202020204" pitchFamily="34" charset="0"/>
              </a:rPr>
              <a:t> 2018; 24(6): 1623–1657.</a:t>
            </a:r>
            <a:endParaRPr lang="en-US" sz="800" dirty="0">
              <a:solidFill>
                <a:schemeClr val="tx1"/>
              </a:solidFill>
            </a:endParaRPr>
          </a:p>
          <a:p>
            <a:r>
              <a:rPr lang="es-CO" sz="800" dirty="0" err="1">
                <a:solidFill>
                  <a:schemeClr val="tx1"/>
                </a:solidFill>
              </a:rPr>
              <a:t>Aneurysmal</a:t>
            </a:r>
            <a:r>
              <a:rPr lang="es-CO" sz="800" dirty="0">
                <a:solidFill>
                  <a:schemeClr val="tx1"/>
                </a:solidFill>
              </a:rPr>
              <a:t> </a:t>
            </a:r>
            <a:r>
              <a:rPr lang="es-CO" sz="800" dirty="0" err="1">
                <a:solidFill>
                  <a:schemeClr val="tx1"/>
                </a:solidFill>
              </a:rPr>
              <a:t>Subarachnoid</a:t>
            </a:r>
            <a:r>
              <a:rPr lang="es-CO" sz="800" dirty="0">
                <a:solidFill>
                  <a:schemeClr val="tx1"/>
                </a:solidFill>
              </a:rPr>
              <a:t> </a:t>
            </a:r>
            <a:r>
              <a:rPr lang="es-CO" sz="800" dirty="0" err="1">
                <a:solidFill>
                  <a:schemeClr val="tx1"/>
                </a:solidFill>
              </a:rPr>
              <a:t>Hemorrhage</a:t>
            </a:r>
            <a:r>
              <a:rPr lang="es-CO" sz="800" dirty="0">
                <a:solidFill>
                  <a:schemeClr val="tx1"/>
                </a:solidFill>
              </a:rPr>
              <a:t>  N </a:t>
            </a:r>
            <a:r>
              <a:rPr lang="es-CO" sz="800" dirty="0" err="1">
                <a:solidFill>
                  <a:schemeClr val="tx1"/>
                </a:solidFill>
              </a:rPr>
              <a:t>Engl</a:t>
            </a:r>
            <a:r>
              <a:rPr lang="es-CO" sz="800" dirty="0">
                <a:solidFill>
                  <a:schemeClr val="tx1"/>
                </a:solidFill>
              </a:rPr>
              <a:t> J </a:t>
            </a:r>
            <a:r>
              <a:rPr lang="es-CO" sz="800" dirty="0" err="1">
                <a:solidFill>
                  <a:schemeClr val="tx1"/>
                </a:solidFill>
              </a:rPr>
              <a:t>Med</a:t>
            </a:r>
            <a:r>
              <a:rPr lang="es-CO" sz="800" dirty="0">
                <a:solidFill>
                  <a:schemeClr val="tx1"/>
                </a:solidFill>
              </a:rPr>
              <a:t> 2006;354:387-96</a:t>
            </a:r>
          </a:p>
          <a:p>
            <a:r>
              <a:rPr lang="en-US" sz="800" dirty="0">
                <a:solidFill>
                  <a:schemeClr val="tx1"/>
                </a:solidFill>
              </a:rPr>
              <a:t>What caused this subarachnoid </a:t>
            </a:r>
            <a:r>
              <a:rPr lang="en-US" sz="800" dirty="0" err="1">
                <a:solidFill>
                  <a:schemeClr val="tx1"/>
                </a:solidFill>
              </a:rPr>
              <a:t>haemorrhage</a:t>
            </a:r>
            <a:r>
              <a:rPr lang="en-US" sz="800" dirty="0">
                <a:solidFill>
                  <a:schemeClr val="tx1"/>
                </a:solidFill>
              </a:rPr>
              <a:t>?. Stroke: practical management, 3rd edition. 2008. </a:t>
            </a:r>
            <a:endParaRPr lang="es-ES" sz="800" dirty="0">
              <a:solidFill>
                <a:schemeClr val="tx1"/>
              </a:solidFill>
            </a:endParaRPr>
          </a:p>
          <a:p>
            <a:endParaRPr lang="en-US" sz="800" dirty="0">
              <a:solidFill>
                <a:schemeClr val="tx1"/>
              </a:solidFill>
            </a:endParaRPr>
          </a:p>
        </p:txBody>
      </p:sp>
      <p:sp>
        <p:nvSpPr>
          <p:cNvPr id="5" name="Rectángulo 4"/>
          <p:cNvSpPr/>
          <p:nvPr/>
        </p:nvSpPr>
        <p:spPr>
          <a:xfrm>
            <a:off x="4315690" y="749260"/>
            <a:ext cx="3560618" cy="33855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600" dirty="0">
                <a:solidFill>
                  <a:srgbClr val="152B48"/>
                </a:solidFill>
                <a:latin typeface="Montserrat" panose="00000500000000000000" pitchFamily="50" charset="0"/>
              </a:rPr>
              <a:t> NO modificables </a:t>
            </a:r>
          </a:p>
        </p:txBody>
      </p:sp>
      <p:sp>
        <p:nvSpPr>
          <p:cNvPr id="6" name="Rectángulo 5"/>
          <p:cNvSpPr/>
          <p:nvPr/>
        </p:nvSpPr>
        <p:spPr>
          <a:xfrm>
            <a:off x="6096000" y="1211635"/>
            <a:ext cx="6096000" cy="1938992"/>
          </a:xfrm>
          <a:prstGeom prst="rect">
            <a:avLst/>
          </a:prstGeom>
        </p:spPr>
        <p:txBody>
          <a:bodyPr>
            <a:spAutoFit/>
          </a:bodyPr>
          <a:lstStyle/>
          <a:p>
            <a:pPr marL="285750" indent="-285750">
              <a:buFont typeface="Arial" panose="020B0604020202020204" pitchFamily="34" charset="0"/>
              <a:buChar char="•"/>
            </a:pPr>
            <a:r>
              <a:rPr lang="es-ES" sz="1200" dirty="0" err="1">
                <a:latin typeface="Montserrat" panose="00000500000000000000" pitchFamily="50" charset="0"/>
              </a:rPr>
              <a:t>Pseudoxantoma</a:t>
            </a:r>
            <a:r>
              <a:rPr lang="es-ES" sz="1200" dirty="0">
                <a:latin typeface="Montserrat" panose="00000500000000000000" pitchFamily="50" charset="0"/>
              </a:rPr>
              <a:t> elástico  -  </a:t>
            </a:r>
            <a:r>
              <a:rPr lang="es-ES" sz="1200" dirty="0" err="1">
                <a:latin typeface="Montserrat" panose="00000500000000000000" pitchFamily="50" charset="0"/>
              </a:rPr>
              <a:t>Neurofibromatosis</a:t>
            </a:r>
            <a:r>
              <a:rPr lang="es-ES" sz="1200" dirty="0">
                <a:latin typeface="Montserrat" panose="00000500000000000000" pitchFamily="50" charset="0"/>
              </a:rPr>
              <a:t>.</a:t>
            </a: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r>
              <a:rPr lang="es-ES" sz="1200" dirty="0">
                <a:latin typeface="Montserrat" panose="00000500000000000000" pitchFamily="50" charset="0"/>
              </a:rPr>
              <a:t>Japonés - finlandés - afroamericano – hispano.</a:t>
            </a: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r>
              <a:rPr lang="es-ES" sz="1200" dirty="0">
                <a:latin typeface="Montserrat" panose="00000500000000000000" pitchFamily="50" charset="0"/>
              </a:rPr>
              <a:t>Sexo femenino – incrementa con la edad (5ta a 6ta década).</a:t>
            </a: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endParaRPr lang="es-ES" sz="1200" dirty="0">
              <a:latin typeface="Montserrat" panose="00000500000000000000" pitchFamily="50" charset="0"/>
            </a:endParaRPr>
          </a:p>
          <a:p>
            <a:pPr marL="285750" indent="-285750">
              <a:buFont typeface="Arial" panose="020B0604020202020204" pitchFamily="34" charset="0"/>
              <a:buChar char="•"/>
            </a:pPr>
            <a:r>
              <a:rPr lang="es-ES" sz="1200" dirty="0">
                <a:latin typeface="Montserrat" panose="00000500000000000000" pitchFamily="50" charset="0"/>
              </a:rPr>
              <a:t>Aneurisma cerebral &gt;7mm.</a:t>
            </a:r>
          </a:p>
        </p:txBody>
      </p:sp>
    </p:spTree>
    <p:extLst>
      <p:ext uri="{BB962C8B-B14F-4D97-AF65-F5344CB8AC3E}">
        <p14:creationId xmlns:p14="http://schemas.microsoft.com/office/powerpoint/2010/main" val="210645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2457387" y="170180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ES" b="1" dirty="0"/>
              <a:t>FISIOPATOLOGÍA</a:t>
            </a:r>
            <a:endParaRPr lang="es-CO" b="1" dirty="0"/>
          </a:p>
        </p:txBody>
      </p:sp>
    </p:spTree>
    <p:extLst>
      <p:ext uri="{BB962C8B-B14F-4D97-AF65-F5344CB8AC3E}">
        <p14:creationId xmlns:p14="http://schemas.microsoft.com/office/powerpoint/2010/main" val="3529834072"/>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2841811" y="340725"/>
            <a:ext cx="6508377" cy="942975"/>
          </a:xfrm>
        </p:spPr>
        <p:txBody>
          <a:bodyPr>
            <a:normAutofit/>
          </a:bodyPr>
          <a:lstStyle/>
          <a:p>
            <a:pPr algn="ctr"/>
            <a:r>
              <a:rPr b="1" dirty="0" lang="es-ES" sz="4000"/>
              <a:t>Fisiopatología</a:t>
            </a:r>
          </a:p>
        </p:txBody>
      </p:sp>
      <p:sp>
        <p:nvSpPr>
          <p:cNvPr id="3" name="Marcador de contenido 2"/>
          <p:cNvSpPr>
            <a:spLocks noGrp="1"/>
          </p:cNvSpPr>
          <p:nvPr>
            <p:ph idx="1"/>
          </p:nvPr>
        </p:nvSpPr>
        <p:spPr>
          <a:xfrm>
            <a:off x="609599" y="1209617"/>
            <a:ext cx="7406640" cy="1975544"/>
          </a:xfrm>
        </p:spPr>
        <p:txBody>
          <a:bodyPr>
            <a:normAutofit/>
          </a:bodyPr>
          <a:lstStyle/>
          <a:p>
            <a:r>
              <a:rPr dirty="0" lang="es-ES" sz="1600"/>
              <a:t>Aneurismas no son congénitos.</a:t>
            </a:r>
          </a:p>
          <a:p>
            <a:endParaRPr dirty="0" lang="es-ES" sz="1600"/>
          </a:p>
          <a:p>
            <a:r>
              <a:rPr dirty="0" lang="es-ES" sz="1600"/>
              <a:t>Riesgo de ruptura en relación al tamaño (6-7 mm).</a:t>
            </a:r>
          </a:p>
          <a:p>
            <a:endParaRPr dirty="0" lang="es-ES" sz="1600"/>
          </a:p>
          <a:p>
            <a:r>
              <a:rPr dirty="0" lang="es-ES" sz="1600"/>
              <a:t>90% son pequeños. </a:t>
            </a:r>
          </a:p>
          <a:p>
            <a:endParaRPr dirty="0" lang="es-ES" sz="1600"/>
          </a:p>
          <a:p>
            <a:endParaRPr dirty="0" lang="es-ES" sz="1600"/>
          </a:p>
        </p:txBody>
      </p:sp>
      <p:pic>
        <p:nvPicPr>
          <p:cNvPr id="4" name="Imagen 3"/>
          <p:cNvPicPr>
            <a:picLocks noChangeAspect="1"/>
          </p:cNvPicPr>
          <p:nvPr/>
        </p:nvPicPr>
        <p:blipFill rotWithShape="1">
          <a:blip cstate="email" r:embed="rId2">
            <a:extLst>
              <a:ext uri="{28A0092B-C50C-407E-A947-70E740481C1C}">
                <a14:useLocalDpi xmlns:a14="http://schemas.microsoft.com/office/drawing/2010/main" val="0"/>
              </a:ext>
            </a:extLst>
          </a:blip>
          <a:srcRect r="-57"/>
          <a:stretch/>
        </p:blipFill>
        <p:spPr>
          <a:xfrm>
            <a:off x="7557924" y="1750423"/>
            <a:ext cx="4101110" cy="2836760"/>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
        <p:nvSpPr>
          <p:cNvPr id="5" name="Rectángulo 4"/>
          <p:cNvSpPr/>
          <p:nvPr/>
        </p:nvSpPr>
        <p:spPr>
          <a:xfrm>
            <a:off x="3390451" y="2924963"/>
            <a:ext cx="3740727" cy="954107"/>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b="1" dirty="0" i="1" lang="es-ES" sz="1400">
                <a:solidFill>
                  <a:srgbClr val="002060"/>
                </a:solidFill>
                <a:latin charset="0" panose="00000500000000000000" pitchFamily="50" typeface="Montserrat"/>
              </a:rPr>
              <a:t>Sangrado</a:t>
            </a:r>
          </a:p>
          <a:p>
            <a:pPr indent="-285750" lvl="1" marL="742950">
              <a:buFont charset="2" panose="05000000000000000000" pitchFamily="2" typeface="Wingdings"/>
              <a:buChar char="ü"/>
            </a:pPr>
            <a:r>
              <a:rPr dirty="0" lang="es-ES" sz="1400">
                <a:latin charset="0" panose="00000500000000000000" pitchFamily="50" typeface="Montserrat"/>
              </a:rPr>
              <a:t>Lesión directa.</a:t>
            </a:r>
          </a:p>
          <a:p>
            <a:pPr indent="-285750" lvl="1" marL="742950">
              <a:buFont charset="2" panose="05000000000000000000" pitchFamily="2" typeface="Wingdings"/>
              <a:buChar char="ü"/>
            </a:pPr>
            <a:r>
              <a:rPr dirty="0" lang="es-ES" sz="1400">
                <a:latin charset="0" panose="00000500000000000000" pitchFamily="50" typeface="Montserrat"/>
              </a:rPr>
              <a:t>Aumento de PIC.</a:t>
            </a:r>
          </a:p>
          <a:p>
            <a:pPr indent="-285750" lvl="1" marL="742950">
              <a:buFont charset="2" panose="05000000000000000000" pitchFamily="2" typeface="Wingdings"/>
              <a:buChar char="ü"/>
            </a:pPr>
            <a:r>
              <a:rPr dirty="0" lang="es-ES" sz="1400">
                <a:latin charset="0" panose="00000500000000000000" pitchFamily="50" typeface="Montserrat"/>
              </a:rPr>
              <a:t>Caída de perfusión cerebral.</a:t>
            </a:r>
          </a:p>
        </p:txBody>
      </p:sp>
    </p:spTree>
    <p:extLst>
      <p:ext uri="{BB962C8B-B14F-4D97-AF65-F5344CB8AC3E}">
        <p14:creationId xmlns:p14="http://schemas.microsoft.com/office/powerpoint/2010/main" val="2589886435"/>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b="-63" r="62"/>
          <a:stretch/>
        </p:blipFill>
        <p:spPr>
          <a:xfrm>
            <a:off x="4268075" y="1828345"/>
            <a:ext cx="4344701" cy="2781756"/>
          </a:xfrm>
          <a:prstGeom prst="rect">
            <a:avLst/>
          </a:prstGeom>
        </p:spPr>
      </p:pic>
      <p:pic>
        <p:nvPicPr>
          <p:cNvPr id="9" name="Imagen 8"/>
          <p:cNvPicPr>
            <a:picLocks noChangeAspect="1"/>
          </p:cNvPicPr>
          <p:nvPr/>
        </p:nvPicPr>
        <p:blipFill rotWithShape="1">
          <a:blip r:embed="rId3"/>
          <a:srcRect b="85" r="-21"/>
          <a:stretch/>
        </p:blipFill>
        <p:spPr>
          <a:xfrm>
            <a:off x="8612777" y="62873"/>
            <a:ext cx="3579223" cy="6734105"/>
          </a:xfrm>
          <a:prstGeom prst="rect">
            <a:avLst/>
          </a:prstGeom>
        </p:spPr>
      </p:pic>
      <p:sp>
        <p:nvSpPr>
          <p:cNvPr id="10" name="Título 1"/>
          <p:cNvSpPr>
            <a:spLocks noGrp="1"/>
          </p:cNvSpPr>
          <p:nvPr>
            <p:ph type="title"/>
          </p:nvPr>
        </p:nvSpPr>
        <p:spPr>
          <a:xfrm>
            <a:off x="914400" y="342901"/>
            <a:ext cx="5037910" cy="942975"/>
          </a:xfrm>
        </p:spPr>
        <p:txBody>
          <a:bodyPr>
            <a:normAutofit/>
          </a:bodyPr>
          <a:lstStyle/>
          <a:p>
            <a:pPr algn="l"/>
            <a:r>
              <a:rPr b="1" dirty="0" lang="es-ES"/>
              <a:t>Fisiopatología</a:t>
            </a:r>
          </a:p>
        </p:txBody>
      </p:sp>
      <p:sp>
        <p:nvSpPr>
          <p:cNvPr id="11" name="Rectángulo 10"/>
          <p:cNvSpPr/>
          <p:nvPr/>
        </p:nvSpPr>
        <p:spPr>
          <a:xfrm>
            <a:off x="4390819" y="6231496"/>
            <a:ext cx="8443913" cy="215444"/>
          </a:xfrm>
          <a:prstGeom prst="rect">
            <a:avLst/>
          </a:prstGeom>
        </p:spPr>
        <p:txBody>
          <a:bodyPr wrap="square">
            <a:spAutoFit/>
          </a:bodyPr>
          <a:lstStyle/>
          <a:p>
            <a:r>
              <a:rPr dirty="0" lang="es-CO" sz="800">
                <a:solidFill>
                  <a:srgbClr val="152B48"/>
                </a:solidFill>
                <a:latin charset="0" panose="00000500000000000000" pitchFamily="50" typeface="Montserrat"/>
                <a:ea typeface="OTNEJMScalaSansLF"/>
                <a:cs charset="0" panose="02020603050405020304" pitchFamily="18" typeface="Times New Roman"/>
              </a:rPr>
              <a:t>Lawton MT, Vates GE. </a:t>
            </a:r>
            <a:r>
              <a:rPr dirty="0" err="1"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Subarachnoid</a:t>
            </a:r>
            <a:r>
              <a:rPr dirty="0"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 </a:t>
            </a:r>
            <a:r>
              <a:rPr dirty="0" err="1"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Hemorrhage</a:t>
            </a:r>
            <a:r>
              <a:rPr dirty="0"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 N </a:t>
            </a:r>
            <a:r>
              <a:rPr dirty="0" err="1"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Engl</a:t>
            </a:r>
            <a:r>
              <a:rPr dirty="0"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 J </a:t>
            </a:r>
            <a:r>
              <a:rPr dirty="0" err="1"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Med</a:t>
            </a:r>
            <a:r>
              <a:rPr dirty="0" lang="es-CO" sz="800">
                <a:solidFill>
                  <a:srgbClr val="152B48"/>
                </a:solidFill>
                <a:latin charset="0" panose="00000500000000000000" pitchFamily="50" typeface="Montserrat"/>
                <a:ea charset="0" panose="020F0502020204030204" pitchFamily="34" typeface="Calibri"/>
                <a:cs charset="0" panose="02020603050405020304" pitchFamily="18" typeface="Times New Roman"/>
              </a:rPr>
              <a:t> 2017;377:257-66.</a:t>
            </a:r>
          </a:p>
        </p:txBody>
      </p:sp>
      <p:sp>
        <p:nvSpPr>
          <p:cNvPr id="2" name="Rectángulo 1"/>
          <p:cNvSpPr/>
          <p:nvPr/>
        </p:nvSpPr>
        <p:spPr>
          <a:xfrm>
            <a:off x="4460240" y="4841403"/>
            <a:ext cx="4152536" cy="1167243"/>
          </a:xfrm>
          <a:prstGeom prst="rect">
            <a:avLst/>
          </a:prstGeom>
          <a:ln w="38100">
            <a:solidFill>
              <a:srgbClr val="06AEAA"/>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85750" marL="285750">
              <a:lnSpc>
                <a:spcPct val="150000"/>
              </a:lnSpc>
              <a:buFont charset="0" panose="020B0604020202020204" pitchFamily="34" typeface="Arial"/>
              <a:buChar char="•"/>
            </a:pPr>
            <a:r>
              <a:rPr dirty="0" lang="es-ES" sz="1200">
                <a:solidFill>
                  <a:srgbClr val="152B48"/>
                </a:solidFill>
                <a:latin charset="0" panose="00000500000000000000" pitchFamily="50" typeface="Montserrat"/>
              </a:rPr>
              <a:t>Sitios de bifurcación.</a:t>
            </a:r>
          </a:p>
          <a:p>
            <a:pPr indent="-285750" marL="285750">
              <a:lnSpc>
                <a:spcPct val="150000"/>
              </a:lnSpc>
              <a:buFont charset="0" panose="020B0604020202020204" pitchFamily="34" typeface="Arial"/>
              <a:buChar char="•"/>
            </a:pPr>
            <a:r>
              <a:rPr dirty="0" lang="es-ES" sz="1200">
                <a:solidFill>
                  <a:srgbClr val="152B48"/>
                </a:solidFill>
                <a:latin charset="0" panose="00000500000000000000" pitchFamily="50" typeface="Montserrat"/>
              </a:rPr>
              <a:t>Estrés hemodinámico.</a:t>
            </a:r>
          </a:p>
          <a:p>
            <a:pPr indent="-285750" marL="285750">
              <a:lnSpc>
                <a:spcPct val="150000"/>
              </a:lnSpc>
              <a:buFont charset="0" panose="020B0604020202020204" pitchFamily="34" typeface="Arial"/>
              <a:buChar char="•"/>
            </a:pPr>
            <a:r>
              <a:rPr dirty="0" lang="es-ES" sz="1200">
                <a:solidFill>
                  <a:srgbClr val="152B48"/>
                </a:solidFill>
                <a:latin charset="0" panose="00000500000000000000" pitchFamily="50" typeface="Montserrat"/>
              </a:rPr>
              <a:t>Degeneración de la lámina elástica interna con adelgazamiento y pérdida de la túnica media.  </a:t>
            </a:r>
          </a:p>
        </p:txBody>
      </p:sp>
    </p:spTree>
    <p:extLst>
      <p:ext uri="{BB962C8B-B14F-4D97-AF65-F5344CB8AC3E}">
        <p14:creationId xmlns:p14="http://schemas.microsoft.com/office/powerpoint/2010/main" val="46539935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circle(in)" transition="in">
                                      <p:cBhvr>
                                        <p:cTn dur="2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redondeado">
            <a:extLst>
              <a:ext uri="{FF2B5EF4-FFF2-40B4-BE49-F238E27FC236}">
                <a16:creationId xmlns:a16="http://schemas.microsoft.com/office/drawing/2014/main" id="{7728F8AA-EADD-460D-8BD6-624C8B6855CB}"/>
              </a:ext>
            </a:extLst>
          </p:cNvPr>
          <p:cNvSpPr/>
          <p:nvPr/>
        </p:nvSpPr>
        <p:spPr>
          <a:xfrm>
            <a:off x="3172691" y="1001396"/>
            <a:ext cx="2442503" cy="2688433"/>
          </a:xfrm>
          <a:prstGeom prst="roundRect">
            <a:avLst/>
          </a:prstGeom>
          <a:solidFill>
            <a:srgbClr val="06AEA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s-ES" sz="2000" dirty="0" err="1">
                <a:latin typeface="Montserrat" panose="00000500000000000000" pitchFamily="50" charset="0"/>
              </a:rPr>
              <a:t>AcoA</a:t>
            </a:r>
            <a:r>
              <a:rPr lang="es-ES" sz="2000" dirty="0">
                <a:latin typeface="Montserrat" panose="00000500000000000000" pitchFamily="50" charset="0"/>
              </a:rPr>
              <a:t> 36%</a:t>
            </a:r>
          </a:p>
          <a:p>
            <a:pPr algn="ctr">
              <a:lnSpc>
                <a:spcPct val="150000"/>
              </a:lnSpc>
            </a:pPr>
            <a:r>
              <a:rPr lang="es-ES" sz="2000" dirty="0">
                <a:latin typeface="Montserrat" panose="00000500000000000000" pitchFamily="50" charset="0"/>
              </a:rPr>
              <a:t>ACM 26%</a:t>
            </a:r>
          </a:p>
          <a:p>
            <a:pPr algn="ctr">
              <a:lnSpc>
                <a:spcPct val="150000"/>
              </a:lnSpc>
            </a:pPr>
            <a:r>
              <a:rPr lang="es-ES" sz="2000" dirty="0" err="1">
                <a:latin typeface="Montserrat" panose="00000500000000000000" pitchFamily="50" charset="0"/>
              </a:rPr>
              <a:t>AcoP</a:t>
            </a:r>
            <a:r>
              <a:rPr lang="es-ES" sz="2000" dirty="0">
                <a:latin typeface="Montserrat" panose="00000500000000000000" pitchFamily="50" charset="0"/>
              </a:rPr>
              <a:t> 18%</a:t>
            </a:r>
          </a:p>
          <a:p>
            <a:pPr algn="ctr">
              <a:lnSpc>
                <a:spcPct val="150000"/>
              </a:lnSpc>
            </a:pPr>
            <a:r>
              <a:rPr lang="es-ES" sz="2000" dirty="0">
                <a:latin typeface="Montserrat" panose="00000500000000000000" pitchFamily="50" charset="0"/>
              </a:rPr>
              <a:t>Carótidas 10%</a:t>
            </a:r>
          </a:p>
          <a:p>
            <a:pPr algn="ctr">
              <a:lnSpc>
                <a:spcPct val="150000"/>
              </a:lnSpc>
            </a:pPr>
            <a:r>
              <a:rPr lang="es-ES" sz="2000" dirty="0">
                <a:latin typeface="Montserrat" panose="00000500000000000000" pitchFamily="50" charset="0"/>
              </a:rPr>
              <a:t>Múltiples 20%</a:t>
            </a:r>
            <a:endParaRPr lang="es-CO" sz="2000" dirty="0">
              <a:latin typeface="Montserrat" panose="00000500000000000000" pitchFamily="50" charset="0"/>
            </a:endParaRPr>
          </a:p>
        </p:txBody>
      </p:sp>
      <p:pic>
        <p:nvPicPr>
          <p:cNvPr id="4" name="Picture 2">
            <a:extLst>
              <a:ext uri="{FF2B5EF4-FFF2-40B4-BE49-F238E27FC236}">
                <a16:creationId xmlns:a16="http://schemas.microsoft.com/office/drawing/2014/main" id="{0427C6A8-DA24-4200-B4CE-234A59AECCCA}"/>
              </a:ext>
            </a:extLst>
          </p:cNvPr>
          <p:cNvPicPr>
            <a:picLocks noChangeAspect="1" noChangeArrowheads="1"/>
          </p:cNvPicPr>
          <p:nvPr/>
        </p:nvPicPr>
        <p:blipFill>
          <a:blip r:embed="rId3" cstate="print"/>
          <a:srcRect/>
          <a:stretch>
            <a:fillRect/>
          </a:stretch>
        </p:blipFill>
        <p:spPr bwMode="auto">
          <a:xfrm>
            <a:off x="5760720" y="1001396"/>
            <a:ext cx="6272268" cy="5265645"/>
          </a:xfrm>
          <a:prstGeom prst="rect">
            <a:avLst/>
          </a:prstGeom>
          <a:noFill/>
          <a:ln w="9525">
            <a:noFill/>
            <a:miter lim="800000"/>
            <a:headEnd/>
            <a:tailEnd/>
          </a:ln>
          <a:effectLst/>
        </p:spPr>
      </p:pic>
      <p:sp>
        <p:nvSpPr>
          <p:cNvPr id="5" name="Título 1">
            <a:extLst>
              <a:ext uri="{FF2B5EF4-FFF2-40B4-BE49-F238E27FC236}">
                <a16:creationId xmlns:a16="http://schemas.microsoft.com/office/drawing/2014/main" id="{5D22A46C-CB4E-418A-B5E9-B840659AC664}"/>
              </a:ext>
            </a:extLst>
          </p:cNvPr>
          <p:cNvSpPr>
            <a:spLocks noGrp="1"/>
          </p:cNvSpPr>
          <p:nvPr>
            <p:ph type="title"/>
          </p:nvPr>
        </p:nvSpPr>
        <p:spPr>
          <a:xfrm>
            <a:off x="0" y="129631"/>
            <a:ext cx="3971110" cy="942975"/>
          </a:xfrm>
        </p:spPr>
        <p:txBody>
          <a:bodyPr/>
          <a:lstStyle/>
          <a:p>
            <a:pPr algn="ctr"/>
            <a:r>
              <a:rPr lang="es-ES" sz="3600" b="1" dirty="0"/>
              <a:t>Localización</a:t>
            </a:r>
          </a:p>
        </p:txBody>
      </p:sp>
    </p:spTree>
    <p:extLst>
      <p:ext uri="{BB962C8B-B14F-4D97-AF65-F5344CB8AC3E}">
        <p14:creationId xmlns:p14="http://schemas.microsoft.com/office/powerpoint/2010/main" val="74024020"/>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5D22A46C-CB4E-418A-B5E9-B840659AC664}"/>
              </a:ext>
            </a:extLst>
          </p:cNvPr>
          <p:cNvSpPr>
            <a:spLocks noGrp="1"/>
          </p:cNvSpPr>
          <p:nvPr>
            <p:ph type="title"/>
          </p:nvPr>
        </p:nvSpPr>
        <p:spPr>
          <a:xfrm>
            <a:off x="0" y="129631"/>
            <a:ext cx="3971110" cy="942975"/>
          </a:xfrm>
        </p:spPr>
        <p:txBody>
          <a:bodyPr/>
          <a:lstStyle/>
          <a:p>
            <a:pPr algn="ctr"/>
            <a:r>
              <a:rPr b="1" dirty="0" lang="es-ES" sz="3600"/>
              <a:t>Localización</a:t>
            </a:r>
          </a:p>
        </p:txBody>
      </p:sp>
      <p:pic>
        <p:nvPicPr>
          <p:cNvPr id="6" name="Imagen 13">
            <a:extLst>
              <a:ext uri="{FF2B5EF4-FFF2-40B4-BE49-F238E27FC236}">
                <a16:creationId xmlns:a16="http://schemas.microsoft.com/office/drawing/2014/main" id="{DB1FE239-F8D6-4419-8DC6-08A04308AA55}"/>
              </a:ext>
            </a:extLst>
          </p:cNvPr>
          <p:cNvPicPr>
            <a:picLocks noChangeAspect="1"/>
          </p:cNvPicPr>
          <p:nvPr/>
        </p:nvPicPr>
        <p:blipFill rotWithShape="1">
          <a:blip r:embed="rId3">
            <a:extLst>
              <a:ext uri="{28A0092B-C50C-407E-A947-70E740481C1C}">
                <a14:useLocalDpi xmlns:a14="http://schemas.microsoft.com/office/drawing/2010/main" val="0"/>
              </a:ext>
            </a:extLst>
          </a:blip>
          <a:srcRect b="82"/>
          <a:stretch/>
        </p:blipFill>
        <p:spPr>
          <a:xfrm>
            <a:off x="5644195" y="516314"/>
            <a:ext cx="4321947" cy="4045527"/>
          </a:xfrm>
          <a:prstGeom prst="rect">
            <a:avLst/>
          </a:prstGeom>
        </p:spPr>
      </p:pic>
      <p:pic>
        <p:nvPicPr>
          <p:cNvPr id="7" name="Imagen 14">
            <a:extLst>
              <a:ext uri="{FF2B5EF4-FFF2-40B4-BE49-F238E27FC236}">
                <a16:creationId xmlns:a16="http://schemas.microsoft.com/office/drawing/2014/main" id="{04F037B8-864A-43A1-879C-926D085AA19E}"/>
              </a:ext>
            </a:extLst>
          </p:cNvPr>
          <p:cNvPicPr>
            <a:picLocks noChangeAspect="1"/>
          </p:cNvPicPr>
          <p:nvPr/>
        </p:nvPicPr>
        <p:blipFill rotWithShape="1">
          <a:blip cstate="email" r:embed="rId4">
            <a:extLst>
              <a:ext uri="{28A0092B-C50C-407E-A947-70E740481C1C}">
                <a14:useLocalDpi xmlns:a14="http://schemas.microsoft.com/office/drawing/2010/main" val="0"/>
              </a:ext>
            </a:extLst>
          </a:blip>
          <a:srcRect b="7" r="235"/>
          <a:stretch/>
        </p:blipFill>
        <p:spPr>
          <a:xfrm>
            <a:off x="4113350" y="513716"/>
            <a:ext cx="1642604" cy="2740079"/>
          </a:xfrm>
          <a:prstGeom prst="rect">
            <a:avLst/>
          </a:prstGeom>
        </p:spPr>
      </p:pic>
      <p:pic>
        <p:nvPicPr>
          <p:cNvPr id="8" name="Imagen 15">
            <a:extLst>
              <a:ext uri="{FF2B5EF4-FFF2-40B4-BE49-F238E27FC236}">
                <a16:creationId xmlns:a16="http://schemas.microsoft.com/office/drawing/2014/main" id="{4C220F3C-BF70-42AF-815F-F983EFB57980}"/>
              </a:ext>
            </a:extLst>
          </p:cNvPr>
          <p:cNvPicPr>
            <a:picLocks noChangeAspect="1"/>
          </p:cNvPicPr>
          <p:nvPr/>
        </p:nvPicPr>
        <p:blipFill rotWithShape="1">
          <a:blip r:embed="rId5">
            <a:extLst>
              <a:ext uri="{28A0092B-C50C-407E-A947-70E740481C1C}">
                <a14:useLocalDpi xmlns:a14="http://schemas.microsoft.com/office/drawing/2010/main" val="0"/>
              </a:ext>
            </a:extLst>
          </a:blip>
          <a:srcRect r="267"/>
          <a:stretch/>
        </p:blipFill>
        <p:spPr>
          <a:xfrm>
            <a:off x="4113352" y="3253794"/>
            <a:ext cx="1709939" cy="2705100"/>
          </a:xfrm>
          <a:prstGeom prst="rect">
            <a:avLst/>
          </a:prstGeom>
        </p:spPr>
      </p:pic>
      <p:pic>
        <p:nvPicPr>
          <p:cNvPr id="9" name="Imagen 17">
            <a:extLst>
              <a:ext uri="{FF2B5EF4-FFF2-40B4-BE49-F238E27FC236}">
                <a16:creationId xmlns:a16="http://schemas.microsoft.com/office/drawing/2014/main" id="{241408F3-1053-437A-AFD9-02C1C6D2E3C8}"/>
              </a:ext>
            </a:extLst>
          </p:cNvPr>
          <p:cNvPicPr>
            <a:picLocks noChangeAspect="1"/>
          </p:cNvPicPr>
          <p:nvPr/>
        </p:nvPicPr>
        <p:blipFill rotWithShape="1">
          <a:blip cstate="email" r:embed="rId6">
            <a:extLst>
              <a:ext uri="{28A0092B-C50C-407E-A947-70E740481C1C}">
                <a14:useLocalDpi xmlns:a14="http://schemas.microsoft.com/office/drawing/2010/main" val="0"/>
              </a:ext>
            </a:extLst>
          </a:blip>
          <a:srcRect b="113"/>
          <a:stretch/>
        </p:blipFill>
        <p:spPr>
          <a:xfrm>
            <a:off x="6831127" y="4561841"/>
            <a:ext cx="1923674" cy="1757425"/>
          </a:xfrm>
          <a:prstGeom prst="rect">
            <a:avLst/>
          </a:prstGeom>
        </p:spPr>
      </p:pic>
      <p:pic>
        <p:nvPicPr>
          <p:cNvPr id="10" name="Imagen 18">
            <a:extLst>
              <a:ext uri="{FF2B5EF4-FFF2-40B4-BE49-F238E27FC236}">
                <a16:creationId xmlns:a16="http://schemas.microsoft.com/office/drawing/2014/main" id="{D3769BCB-09E2-4388-87C7-0EE8E860FB7A}"/>
              </a:ext>
            </a:extLst>
          </p:cNvPr>
          <p:cNvPicPr>
            <a:picLocks noChangeAspect="1"/>
          </p:cNvPicPr>
          <p:nvPr/>
        </p:nvPicPr>
        <p:blipFill>
          <a:blip cstate="email" r:embed="rId7">
            <a:extLst>
              <a:ext uri="{28A0092B-C50C-407E-A947-70E740481C1C}">
                <a14:useLocalDpi xmlns:a14="http://schemas.microsoft.com/office/drawing/2010/main" val="0"/>
              </a:ext>
            </a:extLst>
          </a:blip>
          <a:stretch>
            <a:fillRect/>
          </a:stretch>
        </p:blipFill>
        <p:spPr>
          <a:xfrm>
            <a:off x="9966141" y="1167701"/>
            <a:ext cx="2156844" cy="2705100"/>
          </a:xfrm>
          <a:prstGeom prst="rect">
            <a:avLst/>
          </a:prstGeom>
        </p:spPr>
      </p:pic>
    </p:spTree>
    <p:extLst>
      <p:ext uri="{BB962C8B-B14F-4D97-AF65-F5344CB8AC3E}">
        <p14:creationId xmlns:p14="http://schemas.microsoft.com/office/powerpoint/2010/main" val="200825744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6" presetSubtype="16">
                                  <p:stCondLst>
                                    <p:cond delay="0"/>
                                  </p:stCondLst>
                                  <p:childTnLst>
                                    <p:set>
                                      <p:cBhvr>
                                        <p:cTn dur="1" fill="hold" id="6">
                                          <p:stCondLst>
                                            <p:cond delay="0"/>
                                          </p:stCondLst>
                                        </p:cTn>
                                        <p:tgtEl>
                                          <p:spTgt spid="6"/>
                                        </p:tgtEl>
                                        <p:attrNameLst>
                                          <p:attrName>style.visibility</p:attrName>
                                        </p:attrNameLst>
                                      </p:cBhvr>
                                      <p:to>
                                        <p:strVal val="visible"/>
                                      </p:to>
                                    </p:set>
                                    <p:animEffect filter="circle(in)" transition="in">
                                      <p:cBhvr>
                                        <p:cTn dur="2000" id="7"/>
                                        <p:tgtEl>
                                          <p:spTgt spid="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4" presetSubtype="10">
                                  <p:stCondLst>
                                    <p:cond delay="0"/>
                                  </p:stCondLst>
                                  <p:childTnLst>
                                    <p:set>
                                      <p:cBhvr>
                                        <p:cTn dur="1" fill="hold" id="11">
                                          <p:stCondLst>
                                            <p:cond delay="0"/>
                                          </p:stCondLst>
                                        </p:cTn>
                                        <p:tgtEl>
                                          <p:spTgt spid="7"/>
                                        </p:tgtEl>
                                        <p:attrNameLst>
                                          <p:attrName>style.visibility</p:attrName>
                                        </p:attrNameLst>
                                      </p:cBhvr>
                                      <p:to>
                                        <p:strVal val="visible"/>
                                      </p:to>
                                    </p:set>
                                    <p:animEffect filter="randombar(horizontal)" transition="in">
                                      <p:cBhvr>
                                        <p:cTn dur="500" id="12"/>
                                        <p:tgtEl>
                                          <p:spTgt spid="7"/>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2" presetSubtype="4">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id="17"/>
                                        <p:tgtEl>
                                          <p:spTgt spid="8"/>
                                        </p:tgtEl>
                                        <p:attrNameLst>
                                          <p:attrName>ppt_y</p:attrName>
                                        </p:attrNameLst>
                                      </p:cBhvr>
                                      <p:tavLst>
                                        <p:tav tm="0">
                                          <p:val>
                                            <p:strVal val="#ppt_y+#ppt_h*1.125000"/>
                                          </p:val>
                                        </p:tav>
                                        <p:tav tm="100000">
                                          <p:val>
                                            <p:strVal val="#ppt_y"/>
                                          </p:val>
                                        </p:tav>
                                      </p:tavLst>
                                    </p:anim>
                                    <p:animEffect filter="wipe(up)" transition="in">
                                      <p:cBhvr>
                                        <p:cTn dur="500" id="18"/>
                                        <p:tgtEl>
                                          <p:spTgt spid="8"/>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5" presetSubtype="10">
                                  <p:stCondLst>
                                    <p:cond delay="0"/>
                                  </p:stCondLst>
                                  <p:childTnLst>
                                    <p:set>
                                      <p:cBhvr>
                                        <p:cTn dur="1" fill="hold" id="22">
                                          <p:stCondLst>
                                            <p:cond delay="0"/>
                                          </p:stCondLst>
                                        </p:cTn>
                                        <p:tgtEl>
                                          <p:spTgt spid="10"/>
                                        </p:tgtEl>
                                        <p:attrNameLst>
                                          <p:attrName>style.visibility</p:attrName>
                                        </p:attrNameLst>
                                      </p:cBhvr>
                                      <p:to>
                                        <p:strVal val="visible"/>
                                      </p:to>
                                    </p:set>
                                    <p:animEffect filter="checkerboard(across)"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1299813" y="1457960"/>
            <a:ext cx="9592373"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dirty="0"/>
              <a:t>MANIFESTACIONES CLÍNICAS</a:t>
            </a:r>
          </a:p>
        </p:txBody>
      </p:sp>
    </p:spTree>
    <p:extLst>
      <p:ext uri="{BB962C8B-B14F-4D97-AF65-F5344CB8AC3E}">
        <p14:creationId xmlns:p14="http://schemas.microsoft.com/office/powerpoint/2010/main" val="164481942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691743" y="822915"/>
            <a:ext cx="7391401" cy="852055"/>
          </a:xfrm>
          <a:ln w="28575">
            <a:noFill/>
          </a:ln>
        </p:spPr>
        <p:txBody>
          <a:bodyPr/>
          <a:lstStyle/>
          <a:p>
            <a:pPr algn="ctr"/>
            <a:r>
              <a:rPr b="1" dirty="0" lang="es-CO" sz="3600"/>
              <a:t>Hemorragia subaracnoidea</a:t>
            </a:r>
          </a:p>
        </p:txBody>
      </p:sp>
      <p:sp>
        <p:nvSpPr>
          <p:cNvPr id="3" name="Marcador de texto 2"/>
          <p:cNvSpPr>
            <a:spLocks noGrp="1"/>
          </p:cNvSpPr>
          <p:nvPr>
            <p:ph idx="1" sz="half"/>
          </p:nvPr>
        </p:nvSpPr>
        <p:spPr>
          <a:xfrm>
            <a:off x="5484915" y="1846916"/>
            <a:ext cx="5805055" cy="1175718"/>
          </a:xfrm>
          <a:solidFill>
            <a:srgbClr val="06AEAA"/>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3">
            <a:schemeClr val="lt1"/>
          </a:lnRef>
          <a:fillRef idx="1">
            <a:schemeClr val="accent6"/>
          </a:fillRef>
          <a:effectRef idx="1">
            <a:schemeClr val="accent6"/>
          </a:effectRef>
          <a:fontRef idx="minor">
            <a:schemeClr val="lt1"/>
          </a:fontRef>
        </p:style>
        <p:txBody>
          <a:bodyPr>
            <a:noAutofit/>
          </a:bodyPr>
          <a:lstStyle/>
          <a:p>
            <a:pPr algn="l"/>
            <a:r>
              <a:rPr dirty="0" lang="es-CO" sz="1400">
                <a:solidFill>
                  <a:schemeClr val="bg1"/>
                </a:solidFill>
                <a:latin typeface="+mn-lt"/>
              </a:rPr>
              <a:t>Sangrado en el espacio subaracnoideo, por lesión vascular.</a:t>
            </a:r>
          </a:p>
          <a:p>
            <a:pPr indent="-285750" lvl="3" marL="971550"/>
            <a:endParaRPr dirty="0" lang="es-CO" sz="1400">
              <a:solidFill>
                <a:schemeClr val="bg1"/>
              </a:solidFill>
              <a:latin typeface="+mn-lt"/>
            </a:endParaRPr>
          </a:p>
          <a:p>
            <a:pPr indent="-285750" lvl="7" marL="1887538"/>
            <a:r>
              <a:rPr b="1" dirty="0" lang="es-CO" sz="1400">
                <a:solidFill>
                  <a:schemeClr val="bg1"/>
                </a:solidFill>
              </a:rPr>
              <a:t>Primaria: e</a:t>
            </a:r>
            <a:r>
              <a:rPr dirty="0" lang="es-CO" sz="1400">
                <a:solidFill>
                  <a:schemeClr val="bg1"/>
                </a:solidFill>
              </a:rPr>
              <a:t>spontánea.</a:t>
            </a:r>
          </a:p>
          <a:p>
            <a:pPr indent="-285750" lvl="7" marL="1887538"/>
            <a:r>
              <a:rPr b="1" dirty="0" lang="es-CO" sz="1400">
                <a:solidFill>
                  <a:schemeClr val="bg1"/>
                </a:solidFill>
              </a:rPr>
              <a:t>Secundaria:</a:t>
            </a:r>
            <a:r>
              <a:rPr dirty="0" lang="es-CO" sz="1400">
                <a:solidFill>
                  <a:schemeClr val="bg1"/>
                </a:solidFill>
              </a:rPr>
              <a:t> trauma.</a:t>
            </a:r>
          </a:p>
          <a:p>
            <a:pPr indent="-285750" marL="285750"/>
            <a:endParaRPr dirty="0" lang="es-CO" sz="1400">
              <a:solidFill>
                <a:schemeClr val="bg1"/>
              </a:solidFill>
              <a:latin typeface="+mn-lt"/>
            </a:endParaRPr>
          </a:p>
          <a:p>
            <a:pPr indent="-285750" marL="285750"/>
            <a:endParaRPr dirty="0" lang="es-CO" sz="1400">
              <a:solidFill>
                <a:schemeClr val="bg1"/>
              </a:solidFill>
              <a:latin typeface="+mn-lt"/>
            </a:endParaRPr>
          </a:p>
        </p:txBody>
      </p:sp>
      <p:sp>
        <p:nvSpPr>
          <p:cNvPr id="4" name="3 Rectángulo"/>
          <p:cNvSpPr/>
          <p:nvPr/>
        </p:nvSpPr>
        <p:spPr>
          <a:xfrm>
            <a:off x="5336903" y="6035085"/>
            <a:ext cx="8305120" cy="230832"/>
          </a:xfrm>
          <a:prstGeom prst="rect">
            <a:avLst/>
          </a:prstGeom>
        </p:spPr>
        <p:txBody>
          <a:bodyPr wrap="square">
            <a:spAutoFit/>
          </a:bodyPr>
          <a:lstStyle/>
          <a:p>
            <a:pPr algn="l"/>
            <a:r>
              <a:rPr dirty="0" err="1" lang="es-CO" sz="900">
                <a:latin charset="0" panose="00000500000000000000" pitchFamily="50" typeface="Montserrat"/>
              </a:rPr>
              <a:t>Marder</a:t>
            </a:r>
            <a:r>
              <a:rPr dirty="0" lang="es-CO" sz="900">
                <a:latin charset="0" panose="00000500000000000000" pitchFamily="50" typeface="Montserrat"/>
              </a:rPr>
              <a:t> C, </a:t>
            </a:r>
            <a:r>
              <a:rPr dirty="0" err="1" lang="es-CO" sz="900">
                <a:latin charset="0" panose="00000500000000000000" pitchFamily="50" typeface="Montserrat"/>
              </a:rPr>
              <a:t>Narla</a:t>
            </a:r>
            <a:r>
              <a:rPr dirty="0" lang="es-CO" sz="900">
                <a:latin charset="0" panose="00000500000000000000" pitchFamily="50" typeface="Montserrat"/>
              </a:rPr>
              <a:t> V, </a:t>
            </a:r>
            <a:r>
              <a:rPr dirty="0" err="1" lang="es-CO" sz="900">
                <a:latin charset="0" panose="00000500000000000000" pitchFamily="50" typeface="Montserrat"/>
              </a:rPr>
              <a:t>Fink</a:t>
            </a:r>
            <a:r>
              <a:rPr dirty="0" lang="es-CO" sz="900">
                <a:latin charset="0" panose="00000500000000000000" pitchFamily="50" typeface="Montserrat"/>
              </a:rPr>
              <a:t> J, </a:t>
            </a:r>
            <a:r>
              <a:rPr dirty="0" err="1" lang="es-CO" sz="900">
                <a:latin charset="0" panose="00000500000000000000" pitchFamily="50" typeface="Montserrat"/>
              </a:rPr>
              <a:t>Tozer</a:t>
            </a:r>
            <a:r>
              <a:rPr dirty="0" lang="es-CO" sz="900">
                <a:latin charset="0" panose="00000500000000000000" pitchFamily="50" typeface="Montserrat"/>
              </a:rPr>
              <a:t> K. </a:t>
            </a:r>
            <a:r>
              <a:rPr dirty="0" err="1" lang="es-CO" sz="900">
                <a:latin charset="0" panose="00000500000000000000" pitchFamily="50" typeface="Montserrat"/>
              </a:rPr>
              <a:t>Subarachnoid</a:t>
            </a:r>
            <a:r>
              <a:rPr dirty="0" lang="es-CO" sz="900">
                <a:latin charset="0" panose="00000500000000000000" pitchFamily="50" typeface="Montserrat"/>
              </a:rPr>
              <a:t> </a:t>
            </a:r>
            <a:r>
              <a:rPr dirty="0" err="1" lang="es-CO" sz="900">
                <a:latin charset="0" panose="00000500000000000000" pitchFamily="50" typeface="Montserrat"/>
              </a:rPr>
              <a:t>Hemorrhage</a:t>
            </a:r>
            <a:r>
              <a:rPr dirty="0" lang="es-CO" sz="900">
                <a:latin charset="0" panose="00000500000000000000" pitchFamily="50" typeface="Montserrat"/>
              </a:rPr>
              <a:t>: </a:t>
            </a:r>
            <a:r>
              <a:rPr dirty="0" err="1" lang="es-CO" sz="900">
                <a:latin charset="0" panose="00000500000000000000" pitchFamily="50" typeface="Montserrat"/>
              </a:rPr>
              <a:t>Beyond</a:t>
            </a:r>
            <a:r>
              <a:rPr dirty="0" lang="es-CO" sz="900">
                <a:latin charset="0" panose="00000500000000000000" pitchFamily="50" typeface="Montserrat"/>
              </a:rPr>
              <a:t> </a:t>
            </a:r>
            <a:r>
              <a:rPr dirty="0" err="1" lang="es-CO" sz="900">
                <a:latin charset="0" panose="00000500000000000000" pitchFamily="50" typeface="Montserrat"/>
              </a:rPr>
              <a:t>Aneurysms</a:t>
            </a:r>
            <a:r>
              <a:rPr dirty="0" lang="es-CO" sz="900">
                <a:latin charset="0" panose="00000500000000000000" pitchFamily="50" typeface="Montserrat"/>
              </a:rPr>
              <a:t>. AJR:202, </a:t>
            </a:r>
            <a:r>
              <a:rPr dirty="0" err="1" lang="es-CO" sz="900">
                <a:latin charset="0" panose="00000500000000000000" pitchFamily="50" typeface="Montserrat"/>
              </a:rPr>
              <a:t>January</a:t>
            </a:r>
            <a:r>
              <a:rPr dirty="0" lang="es-CO" sz="900">
                <a:latin charset="0" panose="00000500000000000000" pitchFamily="50" typeface="Montserrat"/>
              </a:rPr>
              <a:t> 2014. </a:t>
            </a:r>
          </a:p>
        </p:txBody>
      </p:sp>
      <p:pic>
        <p:nvPicPr>
          <p:cNvPr id="5"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r="-158"/>
          <a:stretch/>
        </p:blipFill>
        <p:spPr bwMode="auto">
          <a:xfrm>
            <a:off x="1719943" y="822915"/>
            <a:ext cx="2313709" cy="234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7" name="Rectángulo 6"/>
          <p:cNvSpPr/>
          <p:nvPr/>
        </p:nvSpPr>
        <p:spPr>
          <a:xfrm>
            <a:off x="5765744" y="3450667"/>
            <a:ext cx="5243396" cy="1815882"/>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85750" marL="285750">
              <a:buClr>
                <a:srgbClr val="FF0000"/>
              </a:buClr>
              <a:buFont charset="2" panose="05000000000000000000" pitchFamily="2" typeface="Wingdings"/>
              <a:buChar char="ü"/>
            </a:pPr>
            <a:r>
              <a:rPr dirty="0" lang="es-CO" sz="1600">
                <a:solidFill>
                  <a:srgbClr val="152B48"/>
                </a:solidFill>
                <a:latin charset="0" panose="00000500000000000000" pitchFamily="50" typeface="Montserrat"/>
              </a:rPr>
              <a:t>Trauma es la principal causa.</a:t>
            </a:r>
          </a:p>
          <a:p>
            <a:pPr indent="-285750" marL="285750">
              <a:buClr>
                <a:srgbClr val="FF0000"/>
              </a:buClr>
              <a:buFont charset="2" panose="05000000000000000000" pitchFamily="2" typeface="Wingdings"/>
              <a:buChar char="ü"/>
            </a:pPr>
            <a:endParaRPr dirty="0" lang="es-CO" sz="1600">
              <a:solidFill>
                <a:srgbClr val="152B48"/>
              </a:solidFill>
              <a:latin charset="0" panose="00000500000000000000" pitchFamily="50" typeface="Montserrat"/>
            </a:endParaRPr>
          </a:p>
          <a:p>
            <a:pPr indent="-285750" marL="285750">
              <a:buClr>
                <a:srgbClr val="FF0000"/>
              </a:buClr>
              <a:buFont charset="2" panose="05000000000000000000" pitchFamily="2" typeface="Wingdings"/>
              <a:buChar char="ü"/>
            </a:pPr>
            <a:r>
              <a:rPr dirty="0" lang="es-CO" sz="1600">
                <a:solidFill>
                  <a:srgbClr val="152B48"/>
                </a:solidFill>
                <a:latin charset="0" panose="00000500000000000000" pitchFamily="50" typeface="Montserrat"/>
              </a:rPr>
              <a:t>El 85% de la HSA espontánea es aneurismática.</a:t>
            </a:r>
          </a:p>
          <a:p>
            <a:pPr indent="-285750" marL="285750">
              <a:buClr>
                <a:srgbClr val="FF0000"/>
              </a:buClr>
              <a:buFont charset="2" panose="05000000000000000000" pitchFamily="2" typeface="Wingdings"/>
              <a:buChar char="ü"/>
            </a:pPr>
            <a:endParaRPr dirty="0" lang="es-CO" sz="1600">
              <a:solidFill>
                <a:srgbClr val="152B48"/>
              </a:solidFill>
              <a:latin charset="0" panose="00000500000000000000" pitchFamily="50" typeface="Montserrat"/>
            </a:endParaRPr>
          </a:p>
          <a:p>
            <a:pPr indent="-285750" marL="285750">
              <a:buClr>
                <a:srgbClr val="FF0000"/>
              </a:buClr>
              <a:buFont charset="2" panose="05000000000000000000" pitchFamily="2" typeface="Wingdings"/>
              <a:buChar char="ü"/>
            </a:pPr>
            <a:r>
              <a:rPr dirty="0" lang="es-CO" sz="1600">
                <a:solidFill>
                  <a:srgbClr val="152B48"/>
                </a:solidFill>
                <a:latin charset="0" panose="00000500000000000000" pitchFamily="50" typeface="Montserrat"/>
              </a:rPr>
              <a:t>10% hemorragia </a:t>
            </a:r>
            <a:r>
              <a:rPr dirty="0" err="1" lang="es-CO" sz="1600">
                <a:solidFill>
                  <a:srgbClr val="152B48"/>
                </a:solidFill>
                <a:latin charset="0" panose="00000500000000000000" pitchFamily="50" typeface="Montserrat"/>
              </a:rPr>
              <a:t>perimesencefálica</a:t>
            </a:r>
            <a:r>
              <a:rPr dirty="0" lang="es-CO" sz="1600">
                <a:solidFill>
                  <a:srgbClr val="152B48"/>
                </a:solidFill>
                <a:latin charset="0" panose="00000500000000000000" pitchFamily="50" typeface="Montserrat"/>
              </a:rPr>
              <a:t> idiopática.</a:t>
            </a:r>
          </a:p>
          <a:p>
            <a:pPr indent="-285750" marL="285750">
              <a:buClr>
                <a:srgbClr val="FF0000"/>
              </a:buClr>
              <a:buFont charset="2" panose="05000000000000000000" pitchFamily="2" typeface="Wingdings"/>
              <a:buChar char="ü"/>
            </a:pPr>
            <a:endParaRPr dirty="0" lang="es-CO" sz="1600">
              <a:solidFill>
                <a:srgbClr val="152B48"/>
              </a:solidFill>
              <a:latin charset="0" panose="00000500000000000000" pitchFamily="50" typeface="Montserrat"/>
            </a:endParaRPr>
          </a:p>
          <a:p>
            <a:pPr indent="-285750" marL="285750">
              <a:buClr>
                <a:srgbClr val="FF0000"/>
              </a:buClr>
              <a:buFont charset="2" panose="05000000000000000000" pitchFamily="2" typeface="Wingdings"/>
              <a:buChar char="ü"/>
            </a:pPr>
            <a:r>
              <a:rPr dirty="0" lang="es-CO" sz="1600">
                <a:solidFill>
                  <a:srgbClr val="152B48"/>
                </a:solidFill>
                <a:latin charset="0" panose="00000500000000000000" pitchFamily="50" typeface="Montserrat"/>
              </a:rPr>
              <a:t>5% otras causas.</a:t>
            </a:r>
          </a:p>
        </p:txBody>
      </p:sp>
    </p:spTree>
    <p:extLst>
      <p:ext uri="{BB962C8B-B14F-4D97-AF65-F5344CB8AC3E}">
        <p14:creationId xmlns:p14="http://schemas.microsoft.com/office/powerpoint/2010/main" val="198970666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
    </p:bld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520672" y="341149"/>
            <a:ext cx="6739949" cy="756084"/>
          </a:xfrm>
        </p:spPr>
        <p:txBody>
          <a:bodyPr/>
          <a:lstStyle/>
          <a:p>
            <a:r>
              <a:rPr b="1" dirty="0" lang="es-CO" sz="3240"/>
              <a:t>ANAMNESIS</a:t>
            </a:r>
          </a:p>
        </p:txBody>
      </p:sp>
      <p:sp>
        <p:nvSpPr>
          <p:cNvPr id="3" name="2 Marcador de contenido"/>
          <p:cNvSpPr>
            <a:spLocks noGrp="1"/>
          </p:cNvSpPr>
          <p:nvPr>
            <p:ph idx="1"/>
          </p:nvPr>
        </p:nvSpPr>
        <p:spPr>
          <a:xfrm>
            <a:off x="4734909" y="1085300"/>
            <a:ext cx="4130992" cy="1866646"/>
          </a:xfrm>
          <a:solidFill>
            <a:srgbClr val="06AEAA"/>
          </a:solidFill>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r>
              <a:rPr b="1" dirty="0" lang="es-CO" sz="1400">
                <a:solidFill>
                  <a:schemeClr val="bg1"/>
                </a:solidFill>
              </a:rPr>
              <a:t>Cefalea centinela </a:t>
            </a:r>
          </a:p>
          <a:p>
            <a:pPr lvl="1">
              <a:buClr>
                <a:srgbClr val="0070C0"/>
              </a:buClr>
              <a:buFont charset="2" panose="05000000000000000000" pitchFamily="2" typeface="Wingdings"/>
              <a:buChar char="ü"/>
            </a:pPr>
            <a:r>
              <a:rPr b="1" dirty="0" lang="es-CO" sz="1200">
                <a:solidFill>
                  <a:schemeClr val="bg1"/>
                </a:solidFill>
              </a:rPr>
              <a:t>Cefalea intensa inicio agudo. </a:t>
            </a:r>
          </a:p>
          <a:p>
            <a:pPr lvl="1">
              <a:buClr>
                <a:srgbClr val="0070C0"/>
              </a:buClr>
              <a:buFont charset="2" panose="05000000000000000000" pitchFamily="2" typeface="Wingdings"/>
              <a:buChar char="ü"/>
            </a:pPr>
            <a:r>
              <a:rPr b="1" dirty="0" lang="es-CO" sz="1200">
                <a:solidFill>
                  <a:schemeClr val="bg1"/>
                </a:solidFill>
              </a:rPr>
              <a:t>40% la cefalea es el único síntoma.</a:t>
            </a:r>
          </a:p>
          <a:p>
            <a:pPr lvl="1">
              <a:buClr>
                <a:srgbClr val="0070C0"/>
              </a:buClr>
              <a:buFont charset="2" panose="05000000000000000000" pitchFamily="2" typeface="Wingdings"/>
              <a:buChar char="ü"/>
            </a:pPr>
            <a:r>
              <a:rPr b="1" dirty="0" lang="es-CO" sz="1200">
                <a:solidFill>
                  <a:schemeClr val="bg1"/>
                </a:solidFill>
              </a:rPr>
              <a:t>70% tienen cefalea súbita </a:t>
            </a:r>
            <a:r>
              <a:rPr b="1" dirty="0" lang="mr-IN" sz="1200">
                <a:solidFill>
                  <a:schemeClr val="bg1"/>
                </a:solidFill>
              </a:rPr>
              <a:t>–</a:t>
            </a:r>
            <a:r>
              <a:rPr b="1" dirty="0" lang="es-CO" sz="1200">
                <a:solidFill>
                  <a:schemeClr val="bg1"/>
                </a:solidFill>
              </a:rPr>
              <a:t> </a:t>
            </a:r>
            <a:r>
              <a:rPr b="1" dirty="0" err="1" lang="es-CO" sz="1200">
                <a:solidFill>
                  <a:schemeClr val="bg1"/>
                </a:solidFill>
              </a:rPr>
              <a:t>max</a:t>
            </a:r>
            <a:r>
              <a:rPr b="1" dirty="0" lang="es-CO" sz="1200">
                <a:solidFill>
                  <a:schemeClr val="bg1"/>
                </a:solidFill>
              </a:rPr>
              <a:t> </a:t>
            </a:r>
            <a:r>
              <a:rPr b="1" dirty="0" err="1" lang="es-CO" sz="1200">
                <a:solidFill>
                  <a:schemeClr val="bg1"/>
                </a:solidFill>
              </a:rPr>
              <a:t>int</a:t>
            </a:r>
            <a:r>
              <a:rPr b="1" dirty="0" lang="es-CO" sz="1200">
                <a:solidFill>
                  <a:schemeClr val="bg1"/>
                </a:solidFill>
              </a:rPr>
              <a:t> 1 min.</a:t>
            </a:r>
          </a:p>
          <a:p>
            <a:pPr lvl="1">
              <a:buClr>
                <a:srgbClr val="0070C0"/>
              </a:buClr>
              <a:buFont charset="2" panose="05000000000000000000" pitchFamily="2" typeface="Wingdings"/>
              <a:buChar char="ü"/>
            </a:pPr>
            <a:r>
              <a:rPr b="1" dirty="0" lang="es-CO" sz="1200">
                <a:solidFill>
                  <a:schemeClr val="bg1"/>
                </a:solidFill>
              </a:rPr>
              <a:t>HSA 1 de cada 100 cefaleas que ingresan a urgencias.</a:t>
            </a:r>
          </a:p>
          <a:p>
            <a:pPr>
              <a:buFont charset="2" panose="05000000000000000000" pitchFamily="2" typeface="Wingdings"/>
              <a:buChar char="§"/>
            </a:pPr>
            <a:r>
              <a:rPr dirty="0" lang="es-ES" sz="1400">
                <a:solidFill>
                  <a:schemeClr val="bg1"/>
                </a:solidFill>
              </a:rPr>
              <a:t>Fuga de advertencias o cefalea “centinela”: 10 a 40%. </a:t>
            </a:r>
          </a:p>
          <a:p>
            <a:pPr lvl="1">
              <a:buClr>
                <a:srgbClr val="0070C0"/>
              </a:buClr>
              <a:buFont charset="2" panose="05000000000000000000" pitchFamily="2" typeface="Wingdings"/>
              <a:buChar char="ü"/>
            </a:pPr>
            <a:r>
              <a:rPr dirty="0" lang="es-ES" sz="1200">
                <a:solidFill>
                  <a:schemeClr val="bg1"/>
                </a:solidFill>
              </a:rPr>
              <a:t>2 a 8 semanas antes de la HSAE manifiesta.</a:t>
            </a:r>
            <a:endParaRPr dirty="0" lang="es-CO" sz="1200">
              <a:solidFill>
                <a:schemeClr val="bg1"/>
              </a:solidFill>
            </a:endParaRPr>
          </a:p>
          <a:p>
            <a:endParaRPr dirty="0" lang="es-CO" sz="1400">
              <a:solidFill>
                <a:schemeClr val="bg1"/>
              </a:solidFill>
            </a:endParaRPr>
          </a:p>
        </p:txBody>
      </p:sp>
      <p:pic>
        <p:nvPicPr>
          <p:cNvPr id="5" name="Imagen 4"/>
          <p:cNvPicPr>
            <a:picLocks noChangeAspect="1"/>
          </p:cNvPicPr>
          <p:nvPr/>
        </p:nvPicPr>
        <p:blipFill>
          <a:blip r:embed="rId3"/>
          <a:stretch>
            <a:fillRect/>
          </a:stretch>
        </p:blipFill>
        <p:spPr>
          <a:xfrm>
            <a:off x="9220144" y="0"/>
            <a:ext cx="2748524" cy="1767542"/>
          </a:xfrm>
          <a:prstGeom prst="rect">
            <a:avLst/>
          </a:prstGeom>
        </p:spPr>
      </p:pic>
      <p:pic>
        <p:nvPicPr>
          <p:cNvPr id="6" name="Imagen 5"/>
          <p:cNvPicPr>
            <a:picLocks noChangeAspect="1"/>
          </p:cNvPicPr>
          <p:nvPr/>
        </p:nvPicPr>
        <p:blipFill rotWithShape="1">
          <a:blip r:embed="rId4"/>
          <a:srcRect r="44"/>
          <a:stretch/>
        </p:blipFill>
        <p:spPr>
          <a:xfrm>
            <a:off x="9384119" y="4903470"/>
            <a:ext cx="2295906" cy="1954530"/>
          </a:xfrm>
          <a:prstGeom prst="rect">
            <a:avLst/>
          </a:prstGeom>
        </p:spPr>
      </p:pic>
      <p:sp>
        <p:nvSpPr>
          <p:cNvPr id="8" name="Rectángulo 7"/>
          <p:cNvSpPr/>
          <p:nvPr/>
        </p:nvSpPr>
        <p:spPr>
          <a:xfrm>
            <a:off x="9166714" y="2858452"/>
            <a:ext cx="2730715" cy="954107"/>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dirty="0" lang="es-CO" sz="1400">
                <a:latin charset="0" panose="00000500000000000000" pitchFamily="50" typeface="Montserrat"/>
              </a:rPr>
              <a:t>Ruptura: </a:t>
            </a:r>
          </a:p>
          <a:p>
            <a:pPr indent="-285750" lvl="1" marL="742950">
              <a:buFont charset="2" panose="05000000000000000000" pitchFamily="2" typeface="Wingdings"/>
              <a:buChar char="v"/>
            </a:pPr>
            <a:r>
              <a:rPr dirty="0" lang="es-CO" sz="1400">
                <a:latin charset="0" panose="00000500000000000000" pitchFamily="50" typeface="Montserrat"/>
              </a:rPr>
              <a:t>Estrés físico.</a:t>
            </a:r>
          </a:p>
          <a:p>
            <a:pPr indent="-285750" lvl="1" marL="742950">
              <a:buFont charset="2" panose="05000000000000000000" pitchFamily="2" typeface="Wingdings"/>
              <a:buChar char="v"/>
            </a:pPr>
            <a:r>
              <a:rPr dirty="0" lang="es-CO" sz="1400">
                <a:latin charset="0" panose="00000500000000000000" pitchFamily="50" typeface="Montserrat"/>
              </a:rPr>
              <a:t>Estrés psicológico. </a:t>
            </a:r>
          </a:p>
          <a:p>
            <a:pPr indent="-285750" lvl="1" marL="742950">
              <a:buFont charset="2" panose="05000000000000000000" pitchFamily="2" typeface="Wingdings"/>
              <a:buChar char="v"/>
            </a:pPr>
            <a:r>
              <a:rPr dirty="0" lang="es-CO" sz="1400">
                <a:latin charset="0" panose="00000500000000000000" pitchFamily="50" typeface="Montserrat"/>
              </a:rPr>
              <a:t>Actividad ordinaria.</a:t>
            </a:r>
          </a:p>
        </p:txBody>
      </p:sp>
      <p:sp>
        <p:nvSpPr>
          <p:cNvPr id="9" name="Rectángulo 8"/>
          <p:cNvSpPr/>
          <p:nvPr/>
        </p:nvSpPr>
        <p:spPr>
          <a:xfrm>
            <a:off x="4734909" y="6178297"/>
            <a:ext cx="8443913" cy="338554"/>
          </a:xfrm>
          <a:prstGeom prst="rect">
            <a:avLst/>
          </a:prstGeom>
        </p:spPr>
        <p:txBody>
          <a:bodyPr wrap="square">
            <a:spAutoFit/>
          </a:bodyPr>
          <a:lstStyle/>
          <a:p>
            <a:r>
              <a:rPr dirty="0" lang="es-CO" sz="800">
                <a:latin charset="0" panose="00000500000000000000" pitchFamily="50" typeface="Montserrat"/>
                <a:ea typeface="OTNEJMScalaSansLF"/>
                <a:cs charset="0" panose="02020603050405020304" pitchFamily="18" typeface="Times New Roman"/>
              </a:rPr>
              <a:t>Lawton MT, Vates GE. </a:t>
            </a:r>
            <a:r>
              <a:rPr dirty="0" err="1" lang="es-CO" sz="800">
                <a:latin charset="0" panose="00000500000000000000" pitchFamily="50" typeface="Montserrat"/>
                <a:ea charset="0" panose="020F0502020204030204" pitchFamily="34" typeface="Calibri"/>
                <a:cs charset="0" panose="02020603050405020304" pitchFamily="18" typeface="Times New Roman"/>
              </a:rPr>
              <a:t>Subarachnoid</a:t>
            </a:r>
            <a:r>
              <a:rPr dirty="0" lang="es-CO" sz="800">
                <a:latin charset="0" panose="00000500000000000000" pitchFamily="50" typeface="Montserrat"/>
                <a:ea charset="0" panose="020F0502020204030204" pitchFamily="34" typeface="Calibri"/>
                <a:cs charset="0" panose="02020603050405020304" pitchFamily="18" typeface="Times New Roman"/>
              </a:rPr>
              <a:t> </a:t>
            </a:r>
            <a:r>
              <a:rPr dirty="0" err="1" lang="es-CO" sz="800">
                <a:latin charset="0" panose="00000500000000000000" pitchFamily="50" typeface="Montserrat"/>
                <a:ea charset="0" panose="020F0502020204030204" pitchFamily="34" typeface="Calibri"/>
                <a:cs charset="0" panose="02020603050405020304" pitchFamily="18" typeface="Times New Roman"/>
              </a:rPr>
              <a:t>Hemorrhage</a:t>
            </a:r>
            <a:r>
              <a:rPr dirty="0" lang="es-CO" sz="800">
                <a:latin charset="0" panose="00000500000000000000" pitchFamily="50" typeface="Montserrat"/>
                <a:ea charset="0" panose="020F0502020204030204" pitchFamily="34" typeface="Calibri"/>
                <a:cs charset="0" panose="02020603050405020304" pitchFamily="18" typeface="Times New Roman"/>
              </a:rPr>
              <a:t>. N </a:t>
            </a:r>
            <a:r>
              <a:rPr dirty="0" err="1" lang="es-CO" sz="800">
                <a:latin charset="0" panose="00000500000000000000" pitchFamily="50" typeface="Montserrat"/>
                <a:ea charset="0" panose="020F0502020204030204" pitchFamily="34" typeface="Calibri"/>
                <a:cs charset="0" panose="02020603050405020304" pitchFamily="18" typeface="Times New Roman"/>
              </a:rPr>
              <a:t>Engl</a:t>
            </a:r>
            <a:r>
              <a:rPr dirty="0" lang="es-CO" sz="800">
                <a:latin charset="0" panose="00000500000000000000" pitchFamily="50" typeface="Montserrat"/>
                <a:ea charset="0" panose="020F0502020204030204" pitchFamily="34" typeface="Calibri"/>
                <a:cs charset="0" panose="02020603050405020304" pitchFamily="18" typeface="Times New Roman"/>
              </a:rPr>
              <a:t> J </a:t>
            </a:r>
            <a:r>
              <a:rPr dirty="0" err="1" lang="es-CO" sz="800">
                <a:latin charset="0" panose="00000500000000000000" pitchFamily="50" typeface="Montserrat"/>
                <a:ea charset="0" panose="020F0502020204030204" pitchFamily="34" typeface="Calibri"/>
                <a:cs charset="0" panose="02020603050405020304" pitchFamily="18" typeface="Times New Roman"/>
              </a:rPr>
              <a:t>Med</a:t>
            </a:r>
            <a:r>
              <a:rPr dirty="0" lang="es-CO" sz="800">
                <a:latin charset="0" panose="00000500000000000000" pitchFamily="50" typeface="Montserrat"/>
                <a:ea charset="0" panose="020F0502020204030204" pitchFamily="34" typeface="Calibri"/>
                <a:cs charset="0" panose="02020603050405020304" pitchFamily="18" typeface="Times New Roman"/>
              </a:rPr>
              <a:t> 2017;377:257-66.</a:t>
            </a:r>
          </a:p>
          <a:p>
            <a:r>
              <a:rPr dirty="0" lang="en-US" sz="800">
                <a:latin charset="0" panose="00000500000000000000" pitchFamily="50" typeface="Montserrat"/>
              </a:rPr>
              <a:t>Management of aneurysmal subarachnoid hemorrhage. </a:t>
            </a:r>
            <a:r>
              <a:rPr dirty="0" err="1" lang="en-US" sz="800">
                <a:latin charset="0" panose="00000500000000000000" pitchFamily="50" typeface="Montserrat"/>
              </a:rPr>
              <a:t>Crit</a:t>
            </a:r>
            <a:r>
              <a:rPr dirty="0" lang="en-US" sz="800">
                <a:latin charset="0" panose="00000500000000000000" pitchFamily="50" typeface="Montserrat"/>
              </a:rPr>
              <a:t> Care Med 2009; 37:432-440</a:t>
            </a:r>
            <a:endParaRPr dirty="0" lang="es-CO" sz="800">
              <a:latin charset="0" panose="00000500000000000000" pitchFamily="50" typeface="Montserrat"/>
              <a:ea charset="0" panose="020F0502020204030204" pitchFamily="34" typeface="Calibri"/>
              <a:cs charset="0" panose="02020603050405020304" pitchFamily="18" typeface="Times New Roman"/>
            </a:endParaRPr>
          </a:p>
        </p:txBody>
      </p:sp>
      <p:sp>
        <p:nvSpPr>
          <p:cNvPr id="4" name="Rectángulo 3"/>
          <p:cNvSpPr/>
          <p:nvPr/>
        </p:nvSpPr>
        <p:spPr>
          <a:xfrm>
            <a:off x="4734909" y="3205164"/>
            <a:ext cx="4130992" cy="2354491"/>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285750" marL="285750">
              <a:lnSpc>
                <a:spcPct val="150000"/>
              </a:lnSpc>
              <a:buClr>
                <a:schemeClr val="accent2"/>
              </a:buClr>
              <a:buFont charset="0" panose="020B0604020202020204" pitchFamily="34" typeface="Arial"/>
              <a:buChar char="•"/>
            </a:pPr>
            <a:r>
              <a:rPr b="1" dirty="0" lang="es-CO" sz="1400">
                <a:solidFill>
                  <a:schemeClr val="bg1"/>
                </a:solidFill>
                <a:latin charset="0" panose="00000500000000000000" pitchFamily="50" typeface="Montserrat"/>
              </a:rPr>
              <a:t>Cervicalgia.</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Náuseas.</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Vómito 50%. </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Síncope poco frecuente.</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Fotofobia.</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Alteración del estado de conciencia.</a:t>
            </a:r>
          </a:p>
          <a:p>
            <a:pPr indent="-285750" marL="285750">
              <a:lnSpc>
                <a:spcPct val="150000"/>
              </a:lnSpc>
              <a:buClr>
                <a:schemeClr val="accent2"/>
              </a:buClr>
              <a:buFont charset="0" panose="020B0604020202020204" pitchFamily="34" typeface="Arial"/>
              <a:buChar char="•"/>
            </a:pPr>
            <a:r>
              <a:rPr dirty="0" lang="es-CO" sz="1400">
                <a:solidFill>
                  <a:schemeClr val="bg1"/>
                </a:solidFill>
                <a:latin charset="0" panose="00000500000000000000" pitchFamily="50" typeface="Montserrat"/>
              </a:rPr>
              <a:t>Convulsiones 1 de cada 14 HSA.</a:t>
            </a:r>
          </a:p>
        </p:txBody>
      </p:sp>
    </p:spTree>
    <p:extLst>
      <p:ext uri="{BB962C8B-B14F-4D97-AF65-F5344CB8AC3E}">
        <p14:creationId xmlns:p14="http://schemas.microsoft.com/office/powerpoint/2010/main" val="107815603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P animBg="1" grpId="0" s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60995" y="986085"/>
            <a:ext cx="6508377" cy="1143000"/>
          </a:xfrm>
        </p:spPr>
        <p:txBody>
          <a:bodyPr>
            <a:normAutofit/>
          </a:bodyPr>
          <a:lstStyle/>
          <a:p>
            <a:r>
              <a:rPr lang="es-CO" sz="2800" b="1" dirty="0"/>
              <a:t>EXAMEN FÍSICO</a:t>
            </a:r>
            <a:br>
              <a:rPr lang="es-CO" sz="2800" b="1" dirty="0"/>
            </a:br>
            <a:r>
              <a:rPr lang="es-CO" sz="2800" b="1" dirty="0"/>
              <a:t>HALLAZGOS TEMPRANOS</a:t>
            </a:r>
          </a:p>
        </p:txBody>
      </p:sp>
      <p:sp>
        <p:nvSpPr>
          <p:cNvPr id="3" name="2 Marcador de contenido"/>
          <p:cNvSpPr>
            <a:spLocks noGrp="1"/>
          </p:cNvSpPr>
          <p:nvPr>
            <p:ph idx="1"/>
          </p:nvPr>
        </p:nvSpPr>
        <p:spPr>
          <a:xfrm>
            <a:off x="6060995" y="2258625"/>
            <a:ext cx="6797041" cy="4062413"/>
          </a:xfrm>
        </p:spPr>
        <p:txBody>
          <a:bodyPr>
            <a:normAutofit/>
          </a:bodyPr>
          <a:lstStyle/>
          <a:p>
            <a:r>
              <a:rPr lang="es-CO" sz="1800" dirty="0" err="1">
                <a:solidFill>
                  <a:schemeClr val="tx1"/>
                </a:solidFill>
              </a:rPr>
              <a:t>Meningismos</a:t>
            </a:r>
            <a:r>
              <a:rPr lang="es-CO" sz="1800" dirty="0">
                <a:solidFill>
                  <a:schemeClr val="tx1"/>
                </a:solidFill>
              </a:rPr>
              <a:t> </a:t>
            </a:r>
            <a:r>
              <a:rPr lang="es-ES" sz="1800" dirty="0">
                <a:solidFill>
                  <a:schemeClr val="tx1"/>
                </a:solidFill>
              </a:rPr>
              <a:t>(35%)</a:t>
            </a:r>
            <a:r>
              <a:rPr lang="es-CO" sz="1800" dirty="0">
                <a:solidFill>
                  <a:schemeClr val="tx1"/>
                </a:solidFill>
              </a:rPr>
              <a:t>.</a:t>
            </a:r>
          </a:p>
          <a:p>
            <a:r>
              <a:rPr lang="es-CO" sz="1800" dirty="0">
                <a:solidFill>
                  <a:schemeClr val="tx1"/>
                </a:solidFill>
              </a:rPr>
              <a:t>Signos de focalización neurológica.</a:t>
            </a:r>
          </a:p>
          <a:p>
            <a:r>
              <a:rPr lang="es-CO" sz="1800" dirty="0">
                <a:solidFill>
                  <a:schemeClr val="tx1"/>
                </a:solidFill>
              </a:rPr>
              <a:t>Alteración del estado mental (60%).</a:t>
            </a:r>
          </a:p>
          <a:p>
            <a:r>
              <a:rPr lang="es-CO" sz="1800" dirty="0">
                <a:solidFill>
                  <a:schemeClr val="tx1"/>
                </a:solidFill>
              </a:rPr>
              <a:t>Hemorragias retinianas.</a:t>
            </a:r>
          </a:p>
          <a:p>
            <a:r>
              <a:rPr lang="es-CO" sz="1800" dirty="0">
                <a:solidFill>
                  <a:schemeClr val="tx1"/>
                </a:solidFill>
              </a:rPr>
              <a:t>Síndrome de </a:t>
            </a:r>
            <a:r>
              <a:rPr lang="es-CO" sz="1800" dirty="0" err="1">
                <a:solidFill>
                  <a:schemeClr val="tx1"/>
                </a:solidFill>
              </a:rPr>
              <a:t>terson</a:t>
            </a:r>
            <a:r>
              <a:rPr lang="es-CO" sz="1800" dirty="0">
                <a:solidFill>
                  <a:schemeClr val="tx1"/>
                </a:solidFill>
              </a:rPr>
              <a:t> (hemorragia </a:t>
            </a:r>
            <a:r>
              <a:rPr lang="es-CO" sz="1800" dirty="0" err="1">
                <a:solidFill>
                  <a:schemeClr val="tx1"/>
                </a:solidFill>
              </a:rPr>
              <a:t>prerretiniana</a:t>
            </a:r>
            <a:r>
              <a:rPr lang="es-CO" sz="1800" dirty="0">
                <a:solidFill>
                  <a:schemeClr val="tx1"/>
                </a:solidFill>
              </a:rPr>
              <a:t>). </a:t>
            </a:r>
          </a:p>
          <a:p>
            <a:pPr lvl="1">
              <a:buClr>
                <a:srgbClr val="FF0000"/>
              </a:buClr>
              <a:buFont typeface="Wingdings" panose="05000000000000000000" pitchFamily="2" charset="2"/>
              <a:buChar char="Ø"/>
            </a:pPr>
            <a:r>
              <a:rPr lang="es-ES" sz="1600" dirty="0">
                <a:solidFill>
                  <a:schemeClr val="tx1"/>
                </a:solidFill>
              </a:rPr>
              <a:t>Hemorragia vítrea + HSA.</a:t>
            </a:r>
            <a:endParaRPr lang="es-CO" sz="1600" dirty="0">
              <a:solidFill>
                <a:schemeClr val="tx1"/>
              </a:solidFill>
            </a:endParaRPr>
          </a:p>
          <a:p>
            <a:pPr lvl="1">
              <a:buClr>
                <a:srgbClr val="FF0000"/>
              </a:buClr>
              <a:buFont typeface="Wingdings" panose="05000000000000000000" pitchFamily="2" charset="2"/>
              <a:buChar char="Ø"/>
            </a:pPr>
            <a:r>
              <a:rPr lang="es-CO" sz="1600" dirty="0">
                <a:solidFill>
                  <a:schemeClr val="tx1"/>
                </a:solidFill>
              </a:rPr>
              <a:t>40% de las HSAE.</a:t>
            </a:r>
          </a:p>
          <a:p>
            <a:pPr lvl="1">
              <a:buClr>
                <a:srgbClr val="FF0000"/>
              </a:buClr>
              <a:buFont typeface="Wingdings" panose="05000000000000000000" pitchFamily="2" charset="2"/>
              <a:buChar char="Ø"/>
            </a:pPr>
            <a:r>
              <a:rPr lang="es-CO" sz="1600" dirty="0">
                <a:solidFill>
                  <a:schemeClr val="tx1"/>
                </a:solidFill>
              </a:rPr>
              <a:t>Indica un aumento más PIC.</a:t>
            </a:r>
          </a:p>
          <a:p>
            <a:endParaRPr lang="es-CO" sz="1800" dirty="0">
              <a:solidFill>
                <a:schemeClr val="tx1"/>
              </a:solidFill>
            </a:endParaRPr>
          </a:p>
          <a:p>
            <a:pPr>
              <a:buNone/>
            </a:pPr>
            <a:endParaRPr lang="es-CO" sz="1800" dirty="0">
              <a:solidFill>
                <a:schemeClr val="tx1"/>
              </a:solidFill>
            </a:endParaRPr>
          </a:p>
        </p:txBody>
      </p:sp>
      <p:sp>
        <p:nvSpPr>
          <p:cNvPr id="4" name="3 Marcador de pie de página"/>
          <p:cNvSpPr>
            <a:spLocks noGrp="1"/>
          </p:cNvSpPr>
          <p:nvPr>
            <p:ph type="ftr" sz="quarter" idx="11"/>
          </p:nvPr>
        </p:nvSpPr>
        <p:spPr>
          <a:xfrm>
            <a:off x="6148489" y="6043586"/>
            <a:ext cx="6385916" cy="719412"/>
          </a:xfrm>
        </p:spPr>
        <p:txBody>
          <a:bodyPr/>
          <a:lstStyle/>
          <a:p>
            <a:r>
              <a:rPr lang="es-CO" sz="700" dirty="0" err="1">
                <a:solidFill>
                  <a:schemeClr val="tx1"/>
                </a:solidFill>
              </a:rPr>
              <a:t>Aneurysmal</a:t>
            </a:r>
            <a:r>
              <a:rPr lang="es-CO" sz="700" dirty="0">
                <a:solidFill>
                  <a:schemeClr val="tx1"/>
                </a:solidFill>
              </a:rPr>
              <a:t> </a:t>
            </a:r>
            <a:r>
              <a:rPr lang="es-CO" sz="700" dirty="0" err="1">
                <a:solidFill>
                  <a:schemeClr val="tx1"/>
                </a:solidFill>
              </a:rPr>
              <a:t>Subarachnoid</a:t>
            </a:r>
            <a:r>
              <a:rPr lang="es-CO" sz="700" dirty="0">
                <a:solidFill>
                  <a:schemeClr val="tx1"/>
                </a:solidFill>
              </a:rPr>
              <a:t> </a:t>
            </a:r>
            <a:r>
              <a:rPr lang="es-CO" sz="700" dirty="0" err="1">
                <a:solidFill>
                  <a:schemeClr val="tx1"/>
                </a:solidFill>
              </a:rPr>
              <a:t>Hemorrhage</a:t>
            </a:r>
            <a:r>
              <a:rPr lang="es-CO" sz="700" dirty="0">
                <a:solidFill>
                  <a:schemeClr val="tx1"/>
                </a:solidFill>
              </a:rPr>
              <a:t>  N </a:t>
            </a:r>
            <a:r>
              <a:rPr lang="es-CO" sz="700" dirty="0" err="1">
                <a:solidFill>
                  <a:schemeClr val="tx1"/>
                </a:solidFill>
              </a:rPr>
              <a:t>Engl</a:t>
            </a:r>
            <a:r>
              <a:rPr lang="es-CO" sz="700" dirty="0">
                <a:solidFill>
                  <a:schemeClr val="tx1"/>
                </a:solidFill>
              </a:rPr>
              <a:t> J </a:t>
            </a:r>
            <a:r>
              <a:rPr lang="es-CO" sz="700" dirty="0" err="1">
                <a:solidFill>
                  <a:schemeClr val="tx1"/>
                </a:solidFill>
              </a:rPr>
              <a:t>Med</a:t>
            </a:r>
            <a:r>
              <a:rPr lang="es-CO" sz="700" dirty="0">
                <a:solidFill>
                  <a:schemeClr val="tx1"/>
                </a:solidFill>
              </a:rPr>
              <a:t> 2006;354:387-96.</a:t>
            </a:r>
          </a:p>
          <a:p>
            <a:r>
              <a:rPr lang="es-CO" sz="700" dirty="0" err="1">
                <a:solidFill>
                  <a:schemeClr val="tx1"/>
                </a:solidFill>
                <a:cs typeface="Arial" panose="020B0604020202020204" pitchFamily="34" charset="0"/>
              </a:rPr>
              <a:t>Muehlschlegel</a:t>
            </a:r>
            <a:r>
              <a:rPr lang="es-CO" sz="700" dirty="0">
                <a:solidFill>
                  <a:schemeClr val="tx1"/>
                </a:solidFill>
                <a:cs typeface="Arial" panose="020B0604020202020204" pitchFamily="34" charset="0"/>
              </a:rPr>
              <a:t> S. </a:t>
            </a:r>
            <a:r>
              <a:rPr lang="es-CO" sz="700" dirty="0" err="1">
                <a:solidFill>
                  <a:schemeClr val="tx1"/>
                </a:solidFill>
                <a:cs typeface="Arial" panose="020B0604020202020204" pitchFamily="34" charset="0"/>
              </a:rPr>
              <a:t>Subarachnoid</a:t>
            </a:r>
            <a:r>
              <a:rPr lang="es-CO" sz="700" dirty="0">
                <a:solidFill>
                  <a:schemeClr val="tx1"/>
                </a:solidFill>
                <a:cs typeface="Arial" panose="020B0604020202020204" pitchFamily="34" charset="0"/>
              </a:rPr>
              <a:t> </a:t>
            </a:r>
            <a:r>
              <a:rPr lang="es-CO" sz="700" dirty="0" err="1">
                <a:solidFill>
                  <a:schemeClr val="tx1"/>
                </a:solidFill>
                <a:cs typeface="Arial" panose="020B0604020202020204" pitchFamily="34" charset="0"/>
              </a:rPr>
              <a:t>Hemorrhage</a:t>
            </a:r>
            <a:r>
              <a:rPr lang="es-CO" sz="700" dirty="0">
                <a:solidFill>
                  <a:schemeClr val="tx1"/>
                </a:solidFill>
                <a:cs typeface="Arial" panose="020B0604020202020204" pitchFamily="34" charset="0"/>
              </a:rPr>
              <a:t>. CONTINUUM (MINNEAP MINN) </a:t>
            </a:r>
            <a:r>
              <a:rPr lang="es-CO" sz="700" dirty="0" err="1">
                <a:solidFill>
                  <a:schemeClr val="tx1"/>
                </a:solidFill>
                <a:cs typeface="Arial" panose="020B0604020202020204" pitchFamily="34" charset="0"/>
              </a:rPr>
              <a:t>Neurocritical</a:t>
            </a:r>
            <a:r>
              <a:rPr lang="es-CO" sz="700" dirty="0">
                <a:solidFill>
                  <a:schemeClr val="tx1"/>
                </a:solidFill>
                <a:cs typeface="Arial" panose="020B0604020202020204" pitchFamily="34" charset="0"/>
              </a:rPr>
              <a:t> </a:t>
            </a:r>
            <a:r>
              <a:rPr lang="es-CO" sz="700" dirty="0" err="1">
                <a:solidFill>
                  <a:schemeClr val="tx1"/>
                </a:solidFill>
                <a:cs typeface="Arial" panose="020B0604020202020204" pitchFamily="34" charset="0"/>
              </a:rPr>
              <a:t>Care</a:t>
            </a:r>
            <a:r>
              <a:rPr lang="es-CO" sz="700" dirty="0">
                <a:solidFill>
                  <a:schemeClr val="tx1"/>
                </a:solidFill>
                <a:cs typeface="Arial" panose="020B0604020202020204" pitchFamily="34" charset="0"/>
              </a:rPr>
              <a:t> 2018; 24(6): 1623–1657.</a:t>
            </a:r>
            <a:endParaRPr lang="en-US" sz="700" dirty="0">
              <a:solidFill>
                <a:schemeClr val="tx1"/>
              </a:solidFill>
              <a:cs typeface="Arial" panose="020B0604020202020204" pitchFamily="34" charset="0"/>
            </a:endParaRPr>
          </a:p>
          <a:p>
            <a:endParaRPr lang="es-ES" sz="700" dirty="0">
              <a:solidFill>
                <a:schemeClr val="tx1"/>
              </a:solidFill>
            </a:endParaRPr>
          </a:p>
        </p:txBody>
      </p:sp>
      <p:pic>
        <p:nvPicPr>
          <p:cNvPr id="5" name="Picture 2" descr="http://www.oftalmo.com/seo/archivos/maquetas/2/02253FDF-D572-8CE8-3270-000023FB5D22/f10-04.jpg"/>
          <p:cNvPicPr>
            <a:picLocks noChangeAspect="1" noChangeArrowheads="1"/>
          </p:cNvPicPr>
          <p:nvPr/>
        </p:nvPicPr>
        <p:blipFill>
          <a:blip r:embed="rId3" cstate="print"/>
          <a:srcRect/>
          <a:stretch>
            <a:fillRect/>
          </a:stretch>
        </p:blipFill>
        <p:spPr bwMode="auto">
          <a:xfrm>
            <a:off x="504718" y="223520"/>
            <a:ext cx="3240645" cy="2668131"/>
          </a:xfrm>
          <a:prstGeom prst="rect">
            <a:avLst/>
          </a:prstGeom>
          <a:noFill/>
          <a:effectLst>
            <a:softEdge rad="63500"/>
          </a:effectLst>
        </p:spPr>
      </p:pic>
      <p:pic>
        <p:nvPicPr>
          <p:cNvPr id="6" name="Picture 5"/>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87057" y="1366530"/>
            <a:ext cx="1919026" cy="152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94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9062" y="853917"/>
            <a:ext cx="6508377" cy="1143000"/>
          </a:xfrm>
        </p:spPr>
        <p:txBody>
          <a:bodyPr>
            <a:normAutofit/>
          </a:bodyPr>
          <a:lstStyle/>
          <a:p>
            <a:r>
              <a:rPr lang="es-CO" sz="2400" b="1" dirty="0"/>
              <a:t>EXAMEN FÍSICO</a:t>
            </a:r>
            <a:br>
              <a:rPr lang="es-CO" sz="2400" b="1" dirty="0"/>
            </a:br>
            <a:r>
              <a:rPr lang="es-CO" sz="2400" b="1" dirty="0"/>
              <a:t>HALLAZGOS TARDÍOS</a:t>
            </a:r>
          </a:p>
        </p:txBody>
      </p:sp>
      <p:sp>
        <p:nvSpPr>
          <p:cNvPr id="3" name="2 Marcador de contenido"/>
          <p:cNvSpPr>
            <a:spLocks noGrp="1"/>
          </p:cNvSpPr>
          <p:nvPr>
            <p:ph idx="1"/>
          </p:nvPr>
        </p:nvSpPr>
        <p:spPr>
          <a:xfrm>
            <a:off x="5579062" y="2084392"/>
            <a:ext cx="8521660" cy="3916363"/>
          </a:xfrm>
        </p:spPr>
        <p:txBody>
          <a:bodyPr>
            <a:normAutofit/>
          </a:bodyPr>
          <a:lstStyle/>
          <a:p>
            <a:r>
              <a:rPr lang="es-CO" sz="1600" dirty="0"/>
              <a:t>Par III (</a:t>
            </a:r>
            <a:r>
              <a:rPr lang="es-CO" sz="1600" dirty="0" err="1"/>
              <a:t>Acop</a:t>
            </a:r>
            <a:r>
              <a:rPr lang="es-CO" sz="1600" dirty="0"/>
              <a:t>).</a:t>
            </a:r>
          </a:p>
          <a:p>
            <a:endParaRPr lang="es-CO" sz="1600" dirty="0"/>
          </a:p>
          <a:p>
            <a:r>
              <a:rPr lang="es-CO" sz="1600" dirty="0"/>
              <a:t>Par VI (PICA).</a:t>
            </a:r>
          </a:p>
          <a:p>
            <a:endParaRPr lang="es-CO" sz="1600" dirty="0"/>
          </a:p>
          <a:p>
            <a:r>
              <a:rPr lang="es-CO" sz="1600" dirty="0"/>
              <a:t>Paresia MsIS, abulia (</a:t>
            </a:r>
            <a:r>
              <a:rPr lang="es-CO" sz="1600" dirty="0" err="1"/>
              <a:t>AcoA</a:t>
            </a:r>
            <a:r>
              <a:rPr lang="es-CO" sz="1600" dirty="0"/>
              <a:t>).</a:t>
            </a:r>
          </a:p>
          <a:p>
            <a:endParaRPr lang="es-CO" sz="1600" dirty="0"/>
          </a:p>
          <a:p>
            <a:r>
              <a:rPr lang="es-CO" sz="1600" dirty="0"/>
              <a:t>Hemiparesia – Afasia – Alteraciones </a:t>
            </a:r>
            <a:r>
              <a:rPr lang="es-CO" sz="1600" dirty="0" err="1"/>
              <a:t>visoespaciales</a:t>
            </a:r>
            <a:r>
              <a:rPr lang="es-CO" sz="1600" dirty="0"/>
              <a:t> (ACM).</a:t>
            </a:r>
          </a:p>
          <a:p>
            <a:endParaRPr lang="es-CO" sz="1600" dirty="0"/>
          </a:p>
          <a:p>
            <a:r>
              <a:rPr lang="es-CO" sz="1600" dirty="0"/>
              <a:t>Convulsiones (</a:t>
            </a:r>
            <a:r>
              <a:rPr lang="es-ES" sz="1600" dirty="0"/>
              <a:t>20%).</a:t>
            </a:r>
            <a:endParaRPr lang="es-CO" sz="1600" dirty="0"/>
          </a:p>
        </p:txBody>
      </p:sp>
      <p:sp>
        <p:nvSpPr>
          <p:cNvPr id="4" name="3 Marcador de pie de página"/>
          <p:cNvSpPr>
            <a:spLocks noGrp="1"/>
          </p:cNvSpPr>
          <p:nvPr>
            <p:ph type="ftr" sz="quarter" idx="11"/>
          </p:nvPr>
        </p:nvSpPr>
        <p:spPr>
          <a:xfrm>
            <a:off x="5446982" y="6000755"/>
            <a:ext cx="5501227" cy="719412"/>
          </a:xfrm>
        </p:spPr>
        <p:txBody>
          <a:bodyPr/>
          <a:lstStyle/>
          <a:p>
            <a:r>
              <a:rPr lang="es-CO" sz="900" dirty="0" err="1">
                <a:solidFill>
                  <a:schemeClr val="tx1"/>
                </a:solidFill>
              </a:rPr>
              <a:t>Aneurysmal</a:t>
            </a:r>
            <a:r>
              <a:rPr lang="es-CO" sz="900" dirty="0">
                <a:solidFill>
                  <a:schemeClr val="tx1"/>
                </a:solidFill>
              </a:rPr>
              <a:t> </a:t>
            </a:r>
            <a:r>
              <a:rPr lang="es-CO" sz="900" dirty="0" err="1">
                <a:solidFill>
                  <a:schemeClr val="tx1"/>
                </a:solidFill>
              </a:rPr>
              <a:t>Subarachnoid</a:t>
            </a:r>
            <a:r>
              <a:rPr lang="es-CO" sz="900" dirty="0">
                <a:solidFill>
                  <a:schemeClr val="tx1"/>
                </a:solidFill>
              </a:rPr>
              <a:t> </a:t>
            </a:r>
            <a:r>
              <a:rPr lang="es-CO" sz="900" dirty="0" err="1">
                <a:solidFill>
                  <a:schemeClr val="tx1"/>
                </a:solidFill>
              </a:rPr>
              <a:t>Hemorrhage</a:t>
            </a:r>
            <a:r>
              <a:rPr lang="es-CO" sz="900" dirty="0">
                <a:solidFill>
                  <a:schemeClr val="tx1"/>
                </a:solidFill>
              </a:rPr>
              <a:t>  N </a:t>
            </a:r>
            <a:r>
              <a:rPr lang="es-CO" sz="900" dirty="0" err="1">
                <a:solidFill>
                  <a:schemeClr val="tx1"/>
                </a:solidFill>
              </a:rPr>
              <a:t>Engl</a:t>
            </a:r>
            <a:r>
              <a:rPr lang="es-CO" sz="900" dirty="0">
                <a:solidFill>
                  <a:schemeClr val="tx1"/>
                </a:solidFill>
              </a:rPr>
              <a:t> J </a:t>
            </a:r>
            <a:r>
              <a:rPr lang="es-CO" sz="900" dirty="0" err="1">
                <a:solidFill>
                  <a:schemeClr val="tx1"/>
                </a:solidFill>
              </a:rPr>
              <a:t>Med</a:t>
            </a:r>
            <a:r>
              <a:rPr lang="es-CO" sz="900" dirty="0">
                <a:solidFill>
                  <a:schemeClr val="tx1"/>
                </a:solidFill>
              </a:rPr>
              <a:t> 2006;354:387-96.</a:t>
            </a:r>
            <a:endParaRPr lang="es-ES" sz="900" dirty="0">
              <a:solidFill>
                <a:schemeClr val="tx1"/>
              </a:solidFill>
            </a:endParaRPr>
          </a:p>
        </p:txBody>
      </p:sp>
      <p:pic>
        <p:nvPicPr>
          <p:cNvPr id="5" name="Imagen 4"/>
          <p:cNvPicPr>
            <a:picLocks noChangeAspect="1"/>
          </p:cNvPicPr>
          <p:nvPr/>
        </p:nvPicPr>
        <p:blipFill>
          <a:blip r:embed="rId3"/>
          <a:stretch>
            <a:fillRect/>
          </a:stretch>
        </p:blipFill>
        <p:spPr>
          <a:xfrm>
            <a:off x="989394" y="2084392"/>
            <a:ext cx="2569722" cy="151932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430594" y="318925"/>
            <a:ext cx="2695054" cy="1596711"/>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5"/>
          <a:stretch>
            <a:fillRect/>
          </a:stretch>
        </p:blipFill>
        <p:spPr>
          <a:xfrm>
            <a:off x="3267783" y="1168283"/>
            <a:ext cx="2090886" cy="1494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55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DD8D46F-B974-4D9A-8A97-858AA835E2FA}"/>
              </a:ext>
            </a:extLst>
          </p:cNvPr>
          <p:cNvSpPr>
            <a:spLocks noGrp="1"/>
          </p:cNvSpPr>
          <p:nvPr>
            <p:ph type="title"/>
          </p:nvPr>
        </p:nvSpPr>
        <p:spPr>
          <a:xfrm>
            <a:off x="640078" y="421467"/>
            <a:ext cx="4114801" cy="769742"/>
          </a:xfrm>
          <a:noFill/>
          <a:effectLst/>
        </p:spPr>
        <p:style>
          <a:lnRef idx="0">
            <a:schemeClr val="accent2"/>
          </a:lnRef>
          <a:fillRef idx="3">
            <a:schemeClr val="accent2"/>
          </a:fillRef>
          <a:effectRef idx="3">
            <a:schemeClr val="accent2"/>
          </a:effectRef>
          <a:fontRef idx="minor">
            <a:schemeClr val="lt1"/>
          </a:fontRef>
        </p:style>
        <p:txBody>
          <a:bodyPr>
            <a:normAutofit/>
          </a:bodyPr>
          <a:lstStyle/>
          <a:p>
            <a:pPr algn="ctr"/>
            <a:r>
              <a:rPr lang="es-CO" b="1" dirty="0"/>
              <a:t>PRONÓSTICO</a:t>
            </a:r>
          </a:p>
        </p:txBody>
      </p:sp>
      <p:graphicFrame>
        <p:nvGraphicFramePr>
          <p:cNvPr id="4" name="Diagrama 3">
            <a:extLst>
              <a:ext uri="{FF2B5EF4-FFF2-40B4-BE49-F238E27FC236}">
                <a16:creationId xmlns:a16="http://schemas.microsoft.com/office/drawing/2014/main" id="{1E1380B9-7F21-465A-BD00-1E0C964CE0FA}"/>
              </a:ext>
            </a:extLst>
          </p:cNvPr>
          <p:cNvGraphicFramePr/>
          <p:nvPr>
            <p:extLst>
              <p:ext uri="{D42A27DB-BD31-4B8C-83A1-F6EECF244321}">
                <p14:modId xmlns:p14="http://schemas.microsoft.com/office/powerpoint/2010/main" val="3352497569"/>
              </p:ext>
            </p:extLst>
          </p:nvPr>
        </p:nvGraphicFramePr>
        <p:xfrm>
          <a:off x="3434080" y="548640"/>
          <a:ext cx="9024121" cy="5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52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1299813" y="1356360"/>
            <a:ext cx="9592373"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dirty="0"/>
              <a:t>ESCALA CLÍNICA Y RADIOLÓGICA </a:t>
            </a:r>
          </a:p>
        </p:txBody>
      </p:sp>
    </p:spTree>
    <p:extLst>
      <p:ext uri="{BB962C8B-B14F-4D97-AF65-F5344CB8AC3E}">
        <p14:creationId xmlns:p14="http://schemas.microsoft.com/office/powerpoint/2010/main" val="867811888"/>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b="32" r="-1"/>
          <a:stretch/>
        </p:blipFill>
        <p:spPr>
          <a:xfrm>
            <a:off x="4221252" y="735874"/>
            <a:ext cx="7554187" cy="4923246"/>
          </a:xfrm>
          <a:prstGeom prst="rect">
            <a:avLst/>
          </a:prstGeom>
        </p:spPr>
      </p:pic>
      <p:sp>
        <p:nvSpPr>
          <p:cNvPr id="4" name="Rectángulo 3"/>
          <p:cNvSpPr/>
          <p:nvPr/>
        </p:nvSpPr>
        <p:spPr>
          <a:xfrm>
            <a:off x="3312160" y="6223726"/>
            <a:ext cx="9022080" cy="215444"/>
          </a:xfrm>
          <a:prstGeom prst="rect">
            <a:avLst/>
          </a:prstGeom>
        </p:spPr>
        <p:txBody>
          <a:bodyPr wrap="square">
            <a:spAutoFit/>
          </a:bodyPr>
          <a:lstStyle/>
          <a:p>
            <a:pPr algn="ctr"/>
            <a:r>
              <a:rPr dirty="0" err="1" lang="es-CO" sz="800">
                <a:solidFill>
                  <a:srgbClr val="152B48"/>
                </a:solidFill>
                <a:latin charset="0" panose="00000500000000000000" pitchFamily="50" typeface="Montserrat"/>
                <a:cs charset="0" panose="020B0604020202020204" pitchFamily="34" typeface="Arial"/>
              </a:rPr>
              <a:t>Muehlschlegel</a:t>
            </a:r>
            <a:r>
              <a:rPr dirty="0" lang="es-CO" sz="800">
                <a:solidFill>
                  <a:srgbClr val="152B48"/>
                </a:solidFill>
                <a:latin charset="0" panose="00000500000000000000" pitchFamily="50" typeface="Montserrat"/>
                <a:cs charset="0" panose="020B0604020202020204" pitchFamily="34" typeface="Arial"/>
              </a:rPr>
              <a:t> S. </a:t>
            </a:r>
            <a:r>
              <a:rPr dirty="0" err="1" lang="es-CO" sz="800">
                <a:solidFill>
                  <a:srgbClr val="152B48"/>
                </a:solidFill>
                <a:latin charset="0" panose="00000500000000000000" pitchFamily="50" typeface="Montserrat"/>
                <a:cs charset="0" panose="020B0604020202020204" pitchFamily="34" typeface="Arial"/>
              </a:rPr>
              <a:t>Subarachnoid</a:t>
            </a:r>
            <a:r>
              <a:rPr dirty="0" lang="es-CO" sz="800">
                <a:solidFill>
                  <a:srgbClr val="152B48"/>
                </a:solidFill>
                <a:latin charset="0" panose="00000500000000000000" pitchFamily="50" typeface="Montserrat"/>
                <a:cs charset="0" panose="020B0604020202020204" pitchFamily="34" typeface="Arial"/>
              </a:rPr>
              <a:t> </a:t>
            </a:r>
            <a:r>
              <a:rPr dirty="0" err="1" lang="es-CO" sz="800">
                <a:solidFill>
                  <a:srgbClr val="152B48"/>
                </a:solidFill>
                <a:latin charset="0" panose="00000500000000000000" pitchFamily="50" typeface="Montserrat"/>
                <a:cs charset="0" panose="020B0604020202020204" pitchFamily="34" typeface="Arial"/>
              </a:rPr>
              <a:t>Hemorrhage</a:t>
            </a:r>
            <a:r>
              <a:rPr dirty="0" lang="es-CO" sz="800">
                <a:solidFill>
                  <a:srgbClr val="152B48"/>
                </a:solidFill>
                <a:latin charset="0" panose="00000500000000000000" pitchFamily="50" typeface="Montserrat"/>
                <a:cs charset="0" panose="020B0604020202020204" pitchFamily="34" typeface="Arial"/>
              </a:rPr>
              <a:t>. CONTINUUM (MINNEAP MINN) </a:t>
            </a:r>
            <a:r>
              <a:rPr dirty="0" err="1" lang="es-CO" sz="800">
                <a:solidFill>
                  <a:srgbClr val="152B48"/>
                </a:solidFill>
                <a:latin charset="0" panose="00000500000000000000" pitchFamily="50" typeface="Montserrat"/>
                <a:cs charset="0" panose="020B0604020202020204" pitchFamily="34" typeface="Arial"/>
              </a:rPr>
              <a:t>Neurocritical</a:t>
            </a:r>
            <a:r>
              <a:rPr dirty="0" lang="es-CO" sz="800">
                <a:solidFill>
                  <a:srgbClr val="152B48"/>
                </a:solidFill>
                <a:latin charset="0" panose="00000500000000000000" pitchFamily="50" typeface="Montserrat"/>
                <a:cs charset="0" panose="020B0604020202020204" pitchFamily="34" typeface="Arial"/>
              </a:rPr>
              <a:t> </a:t>
            </a:r>
            <a:r>
              <a:rPr dirty="0" err="1" lang="es-CO" sz="800">
                <a:solidFill>
                  <a:srgbClr val="152B48"/>
                </a:solidFill>
                <a:latin charset="0" panose="00000500000000000000" pitchFamily="50" typeface="Montserrat"/>
                <a:cs charset="0" panose="020B0604020202020204" pitchFamily="34" typeface="Arial"/>
              </a:rPr>
              <a:t>Care</a:t>
            </a:r>
            <a:r>
              <a:rPr dirty="0" lang="es-CO" sz="800">
                <a:solidFill>
                  <a:srgbClr val="152B48"/>
                </a:solidFill>
                <a:latin charset="0" panose="00000500000000000000" pitchFamily="50" typeface="Montserrat"/>
                <a:cs charset="0" panose="020B0604020202020204" pitchFamily="34" typeface="Arial"/>
              </a:rPr>
              <a:t> 2018; 24(6): 1623–1657.</a:t>
            </a:r>
            <a:endParaRPr dirty="0" lang="en-US" sz="800">
              <a:solidFill>
                <a:srgbClr val="152B48"/>
              </a:solidFill>
              <a:latin charset="0" panose="00000500000000000000" pitchFamily="50" typeface="Montserrat"/>
              <a:cs charset="0" panose="020B0604020202020204" pitchFamily="34" typeface="Arial"/>
            </a:endParaRPr>
          </a:p>
        </p:txBody>
      </p:sp>
    </p:spTree>
    <p:extLst>
      <p:ext uri="{BB962C8B-B14F-4D97-AF65-F5344CB8AC3E}">
        <p14:creationId xmlns:p14="http://schemas.microsoft.com/office/powerpoint/2010/main" val="156561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1299813" y="1356360"/>
            <a:ext cx="9592373"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dirty="0"/>
              <a:t>DIAGNÓSTICO</a:t>
            </a:r>
          </a:p>
        </p:txBody>
      </p:sp>
    </p:spTree>
    <p:extLst>
      <p:ext uri="{BB962C8B-B14F-4D97-AF65-F5344CB8AC3E}">
        <p14:creationId xmlns:p14="http://schemas.microsoft.com/office/powerpoint/2010/main" val="114254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6414" y="162158"/>
            <a:ext cx="6988629" cy="949099"/>
          </a:xfrm>
        </p:spPr>
        <p:txBody>
          <a:bodyPr>
            <a:normAutofit/>
          </a:bodyPr>
          <a:lstStyle/>
          <a:p>
            <a:pPr algn="ctr"/>
            <a:r>
              <a:rPr lang="es-CO" sz="5400" b="1" dirty="0"/>
              <a:t>Diagnóstico</a:t>
            </a:r>
          </a:p>
        </p:txBody>
      </p:sp>
      <p:graphicFrame>
        <p:nvGraphicFramePr>
          <p:cNvPr id="4" name="Diagrama 3"/>
          <p:cNvGraphicFramePr/>
          <p:nvPr>
            <p:extLst>
              <p:ext uri="{D42A27DB-BD31-4B8C-83A1-F6EECF244321}">
                <p14:modId xmlns:p14="http://schemas.microsoft.com/office/powerpoint/2010/main" val="1677824937"/>
              </p:ext>
            </p:extLst>
          </p:nvPr>
        </p:nvGraphicFramePr>
        <p:xfrm>
          <a:off x="4564517" y="1408114"/>
          <a:ext cx="7972424" cy="494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2" descr="Resultado de imagen para diagnostic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34624" y="636707"/>
            <a:ext cx="3129893" cy="204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2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2522E61E-EE3E-423B-A51B-1B7BDC08EB06}"/>
              </a:ext>
            </a:extLst>
          </p:cNvPr>
          <p:cNvSpPr txBox="1">
            <a:spLocks/>
          </p:cNvSpPr>
          <p:nvPr/>
        </p:nvSpPr>
        <p:spPr>
          <a:xfrm>
            <a:off x="3724699" y="3145715"/>
            <a:ext cx="4742602" cy="10858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CO" b="1" dirty="0"/>
              <a:t>NEUROIMAGEN</a:t>
            </a:r>
          </a:p>
        </p:txBody>
      </p:sp>
      <p:pic>
        <p:nvPicPr>
          <p:cNvPr id="4" name="Picture 4" descr="Imagen relacionada">
            <a:extLst>
              <a:ext uri="{FF2B5EF4-FFF2-40B4-BE49-F238E27FC236}">
                <a16:creationId xmlns:a16="http://schemas.microsoft.com/office/drawing/2014/main" id="{A6DBE158-CBA3-4F50-958B-A04532D6A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142" y="508450"/>
            <a:ext cx="3915716" cy="266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98671"/>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5">
            <a:extLst>
              <a:ext uri="{FF2B5EF4-FFF2-40B4-BE49-F238E27FC236}">
                <a16:creationId xmlns:a16="http://schemas.microsoft.com/office/drawing/2014/main" id="{F8A51D5E-0D00-4D42-AB7E-0561F9FB6BEC}"/>
              </a:ext>
            </a:extLst>
          </p:cNvPr>
          <p:cNvPicPr>
            <a:picLocks noChangeAspect="1"/>
          </p:cNvPicPr>
          <p:nvPr/>
        </p:nvPicPr>
        <p:blipFill rotWithShape="1">
          <a:blip cstate="email" r:embed="rId3">
            <a:extLst>
              <a:ext uri="{28A0092B-C50C-407E-A947-70E740481C1C}">
                <a14:useLocalDpi xmlns:a14="http://schemas.microsoft.com/office/drawing/2010/main" val="0"/>
              </a:ext>
            </a:extLst>
          </a:blip>
          <a:srcRect b="100" r="-36"/>
          <a:stretch/>
        </p:blipFill>
        <p:spPr>
          <a:xfrm>
            <a:off x="9421214" y="2331013"/>
            <a:ext cx="2472276" cy="2875063"/>
          </a:xfrm>
          <a:prstGeom prst="rect">
            <a:avLst/>
          </a:prstGeom>
        </p:spPr>
      </p:pic>
      <p:pic>
        <p:nvPicPr>
          <p:cNvPr id="6" name="Imagen 6">
            <a:extLst>
              <a:ext uri="{FF2B5EF4-FFF2-40B4-BE49-F238E27FC236}">
                <a16:creationId xmlns:a16="http://schemas.microsoft.com/office/drawing/2014/main" id="{B45E3458-C8DB-4DF9-8E10-E4DD5F5756AA}"/>
              </a:ext>
            </a:extLst>
          </p:cNvPr>
          <p:cNvPicPr>
            <a:picLocks noChangeAspect="1"/>
          </p:cNvPicPr>
          <p:nvPr/>
        </p:nvPicPr>
        <p:blipFill rotWithShape="1">
          <a:blip cstate="email" r:embed="rId4">
            <a:extLst>
              <a:ext uri="{28A0092B-C50C-407E-A947-70E740481C1C}">
                <a14:useLocalDpi xmlns:a14="http://schemas.microsoft.com/office/drawing/2010/main" val="0"/>
              </a:ext>
            </a:extLst>
          </a:blip>
          <a:srcRect b="108" r="-136"/>
          <a:stretch/>
        </p:blipFill>
        <p:spPr>
          <a:xfrm>
            <a:off x="4469765" y="2331013"/>
            <a:ext cx="2322469" cy="2793619"/>
          </a:xfrm>
          <a:prstGeom prst="rect">
            <a:avLst/>
          </a:prstGeom>
        </p:spPr>
      </p:pic>
      <p:pic>
        <p:nvPicPr>
          <p:cNvPr id="7" name="Imagen 7">
            <a:extLst>
              <a:ext uri="{FF2B5EF4-FFF2-40B4-BE49-F238E27FC236}">
                <a16:creationId xmlns:a16="http://schemas.microsoft.com/office/drawing/2014/main" id="{C01002E9-D809-4D70-9ED5-068A414A3597}"/>
              </a:ext>
            </a:extLst>
          </p:cNvPr>
          <p:cNvPicPr>
            <a:picLocks noChangeAspect="1"/>
          </p:cNvPicPr>
          <p:nvPr/>
        </p:nvPicPr>
        <p:blipFill rotWithShape="1">
          <a:blip cstate="email" r:embed="rId5">
            <a:extLst>
              <a:ext uri="{28A0092B-C50C-407E-A947-70E740481C1C}">
                <a14:useLocalDpi xmlns:a14="http://schemas.microsoft.com/office/drawing/2010/main" val="0"/>
              </a:ext>
            </a:extLst>
          </a:blip>
          <a:srcRect b="-99" r="-107"/>
          <a:stretch/>
        </p:blipFill>
        <p:spPr>
          <a:xfrm>
            <a:off x="6934676" y="2331013"/>
            <a:ext cx="2344096" cy="2773123"/>
          </a:xfrm>
          <a:prstGeom prst="rect">
            <a:avLst/>
          </a:prstGeom>
        </p:spPr>
      </p:pic>
      <p:sp>
        <p:nvSpPr>
          <p:cNvPr id="8" name="Rectángulo 8">
            <a:extLst>
              <a:ext uri="{FF2B5EF4-FFF2-40B4-BE49-F238E27FC236}">
                <a16:creationId xmlns:a16="http://schemas.microsoft.com/office/drawing/2014/main" id="{85360322-9290-4C29-92AC-C382ABADA587}"/>
              </a:ext>
            </a:extLst>
          </p:cNvPr>
          <p:cNvSpPr/>
          <p:nvPr/>
        </p:nvSpPr>
        <p:spPr>
          <a:xfrm>
            <a:off x="4469765" y="833121"/>
            <a:ext cx="7458076" cy="1077218"/>
          </a:xfrm>
          <a:prstGeom prst="rect">
            <a:avLst/>
          </a:prstGeom>
        </p:spPr>
        <p:txBody>
          <a:bodyPr wrap="square">
            <a:spAutoFit/>
          </a:bodyPr>
          <a:lstStyle/>
          <a:p>
            <a:pPr algn="ctr"/>
            <a:r>
              <a:rPr b="1" dirty="0" lang="es-CO" sz="3200">
                <a:solidFill>
                  <a:srgbClr val="06AEAA"/>
                </a:solidFill>
                <a:latin charset="0" panose="00000500000000000000" pitchFamily="50" typeface="Montserrat"/>
              </a:rPr>
              <a:t>HSA-E </a:t>
            </a:r>
            <a:r>
              <a:rPr b="1" dirty="0" err="1" lang="es-CO" sz="3200">
                <a:solidFill>
                  <a:srgbClr val="06AEAA"/>
                </a:solidFill>
                <a:latin charset="0" panose="00000500000000000000" pitchFamily="50" typeface="Montserrat"/>
              </a:rPr>
              <a:t>mFisher</a:t>
            </a:r>
            <a:r>
              <a:rPr b="1" dirty="0" lang="es-CO" sz="3200">
                <a:solidFill>
                  <a:srgbClr val="06AEAA"/>
                </a:solidFill>
                <a:latin charset="0" panose="00000500000000000000" pitchFamily="50" typeface="Montserrat"/>
              </a:rPr>
              <a:t> 3</a:t>
            </a:r>
          </a:p>
          <a:p>
            <a:pPr algn="ctr"/>
            <a:r>
              <a:rPr b="1" dirty="0" lang="es-CO" sz="3200">
                <a:solidFill>
                  <a:srgbClr val="06AEAA"/>
                </a:solidFill>
                <a:latin charset="0" panose="00000500000000000000" pitchFamily="50" typeface="Montserrat"/>
              </a:rPr>
              <a:t>Aneurisma </a:t>
            </a:r>
            <a:r>
              <a:rPr b="1" dirty="0" err="1" lang="es-CO" sz="3200">
                <a:solidFill>
                  <a:srgbClr val="06AEAA"/>
                </a:solidFill>
                <a:latin charset="0" panose="00000500000000000000" pitchFamily="50" typeface="Montserrat"/>
              </a:rPr>
              <a:t>AComA</a:t>
            </a:r>
            <a:endParaRPr b="1" dirty="0" lang="es-CO" sz="3200">
              <a:solidFill>
                <a:srgbClr val="06AEAA"/>
              </a:solidFill>
              <a:latin charset="0" panose="00000500000000000000" pitchFamily="50" typeface="Montserrat"/>
            </a:endParaRPr>
          </a:p>
        </p:txBody>
      </p:sp>
    </p:spTree>
    <p:extLst>
      <p:ext uri="{BB962C8B-B14F-4D97-AF65-F5344CB8AC3E}">
        <p14:creationId xmlns:p14="http://schemas.microsoft.com/office/powerpoint/2010/main" val="267004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2457387" y="170180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a:t>EPIDEMIOLOGÍA</a:t>
            </a:r>
            <a:endParaRPr lang="es-CO" b="1" dirty="0"/>
          </a:p>
        </p:txBody>
      </p:sp>
    </p:spTree>
    <p:extLst>
      <p:ext uri="{BB962C8B-B14F-4D97-AF65-F5344CB8AC3E}">
        <p14:creationId xmlns:p14="http://schemas.microsoft.com/office/powerpoint/2010/main" val="1395231326"/>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ángulo 8">
            <a:extLst>
              <a:ext uri="{FF2B5EF4-FFF2-40B4-BE49-F238E27FC236}">
                <a16:creationId xmlns:a16="http://schemas.microsoft.com/office/drawing/2014/main" id="{85360322-9290-4C29-92AC-C382ABADA587}"/>
              </a:ext>
            </a:extLst>
          </p:cNvPr>
          <p:cNvSpPr/>
          <p:nvPr/>
        </p:nvSpPr>
        <p:spPr>
          <a:xfrm>
            <a:off x="4372928" y="957590"/>
            <a:ext cx="7863841" cy="523220"/>
          </a:xfrm>
          <a:prstGeom prst="rect">
            <a:avLst/>
          </a:prstGeom>
        </p:spPr>
        <p:txBody>
          <a:bodyPr wrap="square">
            <a:spAutoFit/>
          </a:bodyPr>
          <a:lstStyle/>
          <a:p>
            <a:r>
              <a:rPr b="1" dirty="0" lang="es-CO" sz="2800">
                <a:solidFill>
                  <a:srgbClr val="06AEAA"/>
                </a:solidFill>
                <a:latin charset="0" panose="00000500000000000000" pitchFamily="50" typeface="Montserrat"/>
              </a:rPr>
              <a:t>HSAE-E </a:t>
            </a:r>
            <a:r>
              <a:rPr b="1" dirty="0" err="1" lang="es-CO" sz="2800">
                <a:solidFill>
                  <a:srgbClr val="06AEAA"/>
                </a:solidFill>
                <a:latin charset="0" panose="00000500000000000000" pitchFamily="50" typeface="Montserrat"/>
              </a:rPr>
              <a:t>mFisher</a:t>
            </a:r>
            <a:r>
              <a:rPr b="1" dirty="0" lang="es-CO" sz="2800">
                <a:solidFill>
                  <a:srgbClr val="06AEAA"/>
                </a:solidFill>
                <a:latin charset="0" panose="00000500000000000000" pitchFamily="50" typeface="Montserrat"/>
              </a:rPr>
              <a:t> 4 + Hidrocefalia aguda</a:t>
            </a:r>
          </a:p>
        </p:txBody>
      </p:sp>
      <p:pic>
        <p:nvPicPr>
          <p:cNvPr id="9" name="Imagen 1">
            <a:extLst>
              <a:ext uri="{FF2B5EF4-FFF2-40B4-BE49-F238E27FC236}">
                <a16:creationId xmlns:a16="http://schemas.microsoft.com/office/drawing/2014/main" id="{BA6EAEE4-6921-4F45-ACE8-8D60D03DF85B}"/>
              </a:ext>
            </a:extLst>
          </p:cNvPr>
          <p:cNvPicPr>
            <a:picLocks noChangeAspect="1"/>
          </p:cNvPicPr>
          <p:nvPr/>
        </p:nvPicPr>
        <p:blipFill rotWithShape="1">
          <a:blip cstate="email" r:embed="rId3">
            <a:extLst>
              <a:ext uri="{28A0092B-C50C-407E-A947-70E740481C1C}">
                <a14:useLocalDpi xmlns:a14="http://schemas.microsoft.com/office/drawing/2010/main" val="0"/>
              </a:ext>
            </a:extLst>
          </a:blip>
          <a:srcRect b="-73" l="61414" r="1"/>
          <a:stretch/>
        </p:blipFill>
        <p:spPr>
          <a:xfrm>
            <a:off x="8233729" y="1838008"/>
            <a:ext cx="3450272" cy="3851809"/>
          </a:xfrm>
          <a:prstGeom prst="rect">
            <a:avLst/>
          </a:prstGeom>
        </p:spPr>
      </p:pic>
      <p:pic>
        <p:nvPicPr>
          <p:cNvPr id="10" name="Imagen 2">
            <a:extLst>
              <a:ext uri="{FF2B5EF4-FFF2-40B4-BE49-F238E27FC236}">
                <a16:creationId xmlns:a16="http://schemas.microsoft.com/office/drawing/2014/main" id="{1F33004B-ED3B-4896-BE71-157935DE4838}"/>
              </a:ext>
            </a:extLst>
          </p:cNvPr>
          <p:cNvPicPr>
            <a:picLocks noChangeAspect="1"/>
          </p:cNvPicPr>
          <p:nvPr/>
        </p:nvPicPr>
        <p:blipFill rotWithShape="1">
          <a:blip cstate="email" r:embed="rId3">
            <a:extLst>
              <a:ext uri="{28A0092B-C50C-407E-A947-70E740481C1C}">
                <a14:useLocalDpi xmlns:a14="http://schemas.microsoft.com/office/drawing/2010/main" val="0"/>
              </a:ext>
            </a:extLst>
          </a:blip>
          <a:srcRect b="1253" r="61019"/>
          <a:stretch/>
        </p:blipFill>
        <p:spPr>
          <a:xfrm>
            <a:off x="4639110" y="1838008"/>
            <a:ext cx="3485587" cy="3800792"/>
          </a:xfrm>
          <a:prstGeom prst="rect">
            <a:avLst/>
          </a:prstGeom>
        </p:spPr>
      </p:pic>
    </p:spTree>
    <p:extLst>
      <p:ext uri="{BB962C8B-B14F-4D97-AF65-F5344CB8AC3E}">
        <p14:creationId xmlns:p14="http://schemas.microsoft.com/office/powerpoint/2010/main" val="1469093889"/>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5233659" y="445148"/>
            <a:ext cx="6363993" cy="987992"/>
          </a:xfrm>
        </p:spPr>
        <p:txBody>
          <a:bodyPr>
            <a:normAutofit/>
          </a:bodyPr>
          <a:lstStyle/>
          <a:p>
            <a:r>
              <a:rPr b="1" dirty="0" lang="es-CO" sz="3600"/>
              <a:t>TAC de cráneo simple</a:t>
            </a:r>
            <a:endParaRPr b="1" dirty="0" lang="es-CO" sz="4800"/>
          </a:p>
        </p:txBody>
      </p:sp>
      <p:sp>
        <p:nvSpPr>
          <p:cNvPr id="3" name="2 Marcador de contenido"/>
          <p:cNvSpPr>
            <a:spLocks noGrp="1"/>
          </p:cNvSpPr>
          <p:nvPr>
            <p:ph idx="1"/>
          </p:nvPr>
        </p:nvSpPr>
        <p:spPr>
          <a:xfrm>
            <a:off x="8503921" y="1659398"/>
            <a:ext cx="3484880" cy="3860560"/>
          </a:xfrm>
          <a:solidFill>
            <a:srgbClr val="06AEAA"/>
          </a:solidFill>
        </p:spPr>
        <p:txBody>
          <a:bodyPr>
            <a:noAutofit/>
          </a:bodyPr>
          <a:lstStyle/>
          <a:p>
            <a:r>
              <a:rPr dirty="0" lang="es-CO" sz="1600">
                <a:solidFill>
                  <a:schemeClr val="bg1"/>
                </a:solidFill>
              </a:rPr>
              <a:t>Primer estudio en ordenar.</a:t>
            </a:r>
          </a:p>
          <a:p>
            <a:r>
              <a:rPr dirty="0" lang="es-CO" sz="1600">
                <a:solidFill>
                  <a:schemeClr val="bg1"/>
                </a:solidFill>
              </a:rPr>
              <a:t>Sangre: hiperdensa.</a:t>
            </a:r>
          </a:p>
          <a:p>
            <a:r>
              <a:rPr dirty="0" lang="es-CO" sz="1600">
                <a:solidFill>
                  <a:schemeClr val="bg1"/>
                </a:solidFill>
              </a:rPr>
              <a:t>Sensibilidad 98% en las primeras 12 </a:t>
            </a:r>
            <a:r>
              <a:rPr dirty="0" err="1" lang="es-CO" sz="1600">
                <a:solidFill>
                  <a:schemeClr val="bg1"/>
                </a:solidFill>
              </a:rPr>
              <a:t>hr</a:t>
            </a:r>
            <a:r>
              <a:rPr dirty="0" lang="es-CO" sz="1600">
                <a:solidFill>
                  <a:schemeClr val="bg1"/>
                </a:solidFill>
              </a:rPr>
              <a:t>.</a:t>
            </a:r>
          </a:p>
          <a:p>
            <a:r>
              <a:rPr dirty="0" lang="es-CO" sz="1600">
                <a:solidFill>
                  <a:schemeClr val="bg1"/>
                </a:solidFill>
              </a:rPr>
              <a:t>Cae con el paso del tiempo.</a:t>
            </a:r>
          </a:p>
          <a:p>
            <a:pPr lvl="1"/>
            <a:r>
              <a:rPr dirty="0" lang="es-CO" sz="1400">
                <a:solidFill>
                  <a:schemeClr val="bg1"/>
                </a:solidFill>
              </a:rPr>
              <a:t>95% a las 24 horas.</a:t>
            </a:r>
          </a:p>
          <a:p>
            <a:pPr lvl="1"/>
            <a:r>
              <a:rPr dirty="0" lang="es-CO" sz="1400">
                <a:solidFill>
                  <a:schemeClr val="bg1"/>
                </a:solidFill>
              </a:rPr>
              <a:t>50% al 7mo día.</a:t>
            </a:r>
          </a:p>
          <a:p>
            <a:r>
              <a:rPr dirty="0" lang="es-CO" sz="1600">
                <a:solidFill>
                  <a:schemeClr val="bg1"/>
                </a:solidFill>
              </a:rPr>
              <a:t>Falsos negativos: </a:t>
            </a:r>
          </a:p>
          <a:p>
            <a:pPr lvl="1"/>
            <a:r>
              <a:rPr dirty="0" lang="es-CO" sz="1400">
                <a:solidFill>
                  <a:schemeClr val="bg1"/>
                </a:solidFill>
              </a:rPr>
              <a:t>Poca cantidad de sangre.</a:t>
            </a:r>
          </a:p>
          <a:p>
            <a:pPr lvl="1"/>
            <a:r>
              <a:rPr dirty="0" lang="es-CO" sz="1400">
                <a:solidFill>
                  <a:schemeClr val="bg1"/>
                </a:solidFill>
              </a:rPr>
              <a:t>Varios días luego de la hemorragia.</a:t>
            </a:r>
          </a:p>
          <a:p>
            <a:pPr lvl="1"/>
            <a:r>
              <a:rPr dirty="0" lang="es-CO" sz="1400">
                <a:solidFill>
                  <a:schemeClr val="bg1"/>
                </a:solidFill>
              </a:rPr>
              <a:t>Hematocrito extremadamente bajo.</a:t>
            </a:r>
          </a:p>
          <a:p>
            <a:endParaRPr dirty="0" lang="es-CO" sz="1600">
              <a:solidFill>
                <a:schemeClr val="bg1"/>
              </a:solidFill>
            </a:endParaRPr>
          </a:p>
          <a:p>
            <a:endParaRPr dirty="0" lang="es-CO" sz="1600">
              <a:solidFill>
                <a:schemeClr val="bg1"/>
              </a:solidFill>
            </a:endParaRPr>
          </a:p>
          <a:p>
            <a:endParaRPr dirty="0" lang="es-CO" sz="1600">
              <a:solidFill>
                <a:schemeClr val="bg1"/>
              </a:solidFill>
            </a:endParaRPr>
          </a:p>
        </p:txBody>
      </p:sp>
      <p:sp>
        <p:nvSpPr>
          <p:cNvPr id="5" name="3 Marcador de pie de página"/>
          <p:cNvSpPr>
            <a:spLocks noGrp="1"/>
          </p:cNvSpPr>
          <p:nvPr>
            <p:ph idx="11" sz="quarter" type="ftr"/>
          </p:nvPr>
        </p:nvSpPr>
        <p:spPr>
          <a:xfrm>
            <a:off x="4610470" y="5972475"/>
            <a:ext cx="7129563" cy="557147"/>
          </a:xfrm>
          <a:noFill/>
        </p:spPr>
        <p:txBody>
          <a:bodyPr/>
          <a:lstStyle/>
          <a:p>
            <a:r>
              <a:rPr dirty="0" err="1" lang="en-US" sz="700">
                <a:solidFill>
                  <a:srgbClr val="152B48"/>
                </a:solidFill>
              </a:rPr>
              <a:t>Aneurysmal</a:t>
            </a:r>
            <a:r>
              <a:rPr dirty="0" lang="en-US" sz="700">
                <a:solidFill>
                  <a:srgbClr val="152B48"/>
                </a:solidFill>
              </a:rPr>
              <a:t> Subarachnoid Hemorrhage  N </a:t>
            </a:r>
            <a:r>
              <a:rPr dirty="0" err="1" lang="en-US" sz="700">
                <a:solidFill>
                  <a:srgbClr val="152B48"/>
                </a:solidFill>
              </a:rPr>
              <a:t>Engl</a:t>
            </a:r>
            <a:r>
              <a:rPr dirty="0" lang="en-US" sz="700">
                <a:solidFill>
                  <a:srgbClr val="152B48"/>
                </a:solidFill>
              </a:rPr>
              <a:t> J Med 2006;354:387-96</a:t>
            </a:r>
          </a:p>
          <a:p>
            <a:r>
              <a:rPr dirty="0" err="1" lang="es-ES" sz="700">
                <a:solidFill>
                  <a:srgbClr val="152B48"/>
                </a:solidFill>
              </a:rPr>
              <a:t>Multidisciplinary</a:t>
            </a:r>
            <a:r>
              <a:rPr dirty="0" lang="es-ES" sz="700">
                <a:solidFill>
                  <a:srgbClr val="152B48"/>
                </a:solidFill>
              </a:rPr>
              <a:t> </a:t>
            </a:r>
            <a:r>
              <a:rPr dirty="0" err="1" lang="es-ES" sz="700">
                <a:solidFill>
                  <a:srgbClr val="152B48"/>
                </a:solidFill>
              </a:rPr>
              <a:t>management</a:t>
            </a:r>
            <a:r>
              <a:rPr dirty="0" lang="es-ES" sz="700">
                <a:solidFill>
                  <a:srgbClr val="152B48"/>
                </a:solidFill>
              </a:rPr>
              <a:t> and </a:t>
            </a:r>
            <a:r>
              <a:rPr dirty="0" err="1" lang="es-ES" sz="700">
                <a:solidFill>
                  <a:srgbClr val="152B48"/>
                </a:solidFill>
              </a:rPr>
              <a:t>emerging</a:t>
            </a:r>
            <a:r>
              <a:rPr dirty="0" lang="es-ES" sz="700">
                <a:solidFill>
                  <a:srgbClr val="152B48"/>
                </a:solidFill>
              </a:rPr>
              <a:t> </a:t>
            </a:r>
            <a:r>
              <a:rPr dirty="0" err="1" lang="es-ES" sz="700">
                <a:solidFill>
                  <a:srgbClr val="152B48"/>
                </a:solidFill>
              </a:rPr>
              <a:t>therapeutic</a:t>
            </a:r>
            <a:r>
              <a:rPr dirty="0" lang="es-ES" sz="700">
                <a:solidFill>
                  <a:srgbClr val="152B48"/>
                </a:solidFill>
              </a:rPr>
              <a:t> </a:t>
            </a:r>
            <a:r>
              <a:rPr dirty="0" err="1" lang="es-ES" sz="700">
                <a:solidFill>
                  <a:srgbClr val="152B48"/>
                </a:solidFill>
              </a:rPr>
              <a:t>strategies</a:t>
            </a:r>
            <a:r>
              <a:rPr dirty="0" lang="es-ES" sz="700">
                <a:solidFill>
                  <a:srgbClr val="152B48"/>
                </a:solidFill>
              </a:rPr>
              <a:t> in </a:t>
            </a:r>
            <a:r>
              <a:rPr dirty="0" err="1" lang="es-ES" sz="700">
                <a:solidFill>
                  <a:srgbClr val="152B48"/>
                </a:solidFill>
              </a:rPr>
              <a:t>aneurysmal</a:t>
            </a:r>
            <a:r>
              <a:rPr dirty="0" lang="es-ES" sz="700">
                <a:solidFill>
                  <a:srgbClr val="152B48"/>
                </a:solidFill>
              </a:rPr>
              <a:t> </a:t>
            </a:r>
            <a:r>
              <a:rPr dirty="0" err="1" lang="es-ES" sz="700">
                <a:solidFill>
                  <a:srgbClr val="152B48"/>
                </a:solidFill>
              </a:rPr>
              <a:t>subarachnoid</a:t>
            </a:r>
            <a:r>
              <a:rPr dirty="0" lang="es-ES" sz="700">
                <a:solidFill>
                  <a:srgbClr val="152B48"/>
                </a:solidFill>
              </a:rPr>
              <a:t> </a:t>
            </a:r>
            <a:r>
              <a:rPr dirty="0" err="1" lang="es-ES" sz="700">
                <a:solidFill>
                  <a:srgbClr val="152B48"/>
                </a:solidFill>
              </a:rPr>
              <a:t>haemorrhage</a:t>
            </a:r>
            <a:r>
              <a:rPr dirty="0" lang="es-ES" sz="700">
                <a:solidFill>
                  <a:srgbClr val="152B48"/>
                </a:solidFill>
              </a:rPr>
              <a:t>. </a:t>
            </a:r>
            <a:r>
              <a:rPr dirty="0" err="1" lang="es-ES" sz="700">
                <a:solidFill>
                  <a:srgbClr val="152B48"/>
                </a:solidFill>
              </a:rPr>
              <a:t>Lancet</a:t>
            </a:r>
            <a:r>
              <a:rPr dirty="0" lang="es-ES" sz="700">
                <a:solidFill>
                  <a:srgbClr val="152B48"/>
                </a:solidFill>
              </a:rPr>
              <a:t> </a:t>
            </a:r>
            <a:r>
              <a:rPr dirty="0" err="1" lang="es-ES" sz="700">
                <a:solidFill>
                  <a:srgbClr val="152B48"/>
                </a:solidFill>
              </a:rPr>
              <a:t>Neurol</a:t>
            </a:r>
            <a:r>
              <a:rPr dirty="0" lang="es-ES" sz="700">
                <a:solidFill>
                  <a:srgbClr val="152B48"/>
                </a:solidFill>
              </a:rPr>
              <a:t> 2010; 9: 504–19</a:t>
            </a:r>
          </a:p>
        </p:txBody>
      </p:sp>
      <p:pic>
        <p:nvPicPr>
          <p:cNvPr id="6" name="Marcador de contenido 3"/>
          <p:cNvPicPr>
            <a:picLocks noChangeAspect="1"/>
          </p:cNvPicPr>
          <p:nvPr/>
        </p:nvPicPr>
        <p:blipFill rotWithShape="1">
          <a:blip r:embed="rId3"/>
          <a:srcRect b="-246" r="16" t="-1353"/>
          <a:stretch/>
        </p:blipFill>
        <p:spPr>
          <a:xfrm>
            <a:off x="4632599" y="1606126"/>
            <a:ext cx="3783056" cy="3237722"/>
          </a:xfrm>
          <a:prstGeom prst="rect">
            <a:avLst/>
          </a:prstGeom>
        </p:spPr>
      </p:pic>
    </p:spTree>
    <p:extLst>
      <p:ext uri="{BB962C8B-B14F-4D97-AF65-F5344CB8AC3E}">
        <p14:creationId xmlns:p14="http://schemas.microsoft.com/office/powerpoint/2010/main" val="288260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2522E61E-EE3E-423B-A51B-1B7BDC08EB06}"/>
              </a:ext>
            </a:extLst>
          </p:cNvPr>
          <p:cNvSpPr txBox="1">
            <a:spLocks/>
          </p:cNvSpPr>
          <p:nvPr/>
        </p:nvSpPr>
        <p:spPr>
          <a:xfrm>
            <a:off x="3237018" y="3172310"/>
            <a:ext cx="6232101" cy="10858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CO" b="1" dirty="0"/>
              <a:t>PUNCIÓN LUMBAR</a:t>
            </a:r>
          </a:p>
        </p:txBody>
      </p:sp>
      <p:pic>
        <p:nvPicPr>
          <p:cNvPr id="5" name="Picture 2">
            <a:extLst>
              <a:ext uri="{FF2B5EF4-FFF2-40B4-BE49-F238E27FC236}">
                <a16:creationId xmlns:a16="http://schemas.microsoft.com/office/drawing/2014/main" id="{BADFE7DF-8EEF-49C2-B050-475169567B6D}"/>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60354" y="639906"/>
            <a:ext cx="3271292" cy="250580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10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F6FCDA92-CED0-40AA-B4EB-81DBC5B7E3CF}"/>
              </a:ext>
            </a:extLst>
          </p:cNvPr>
          <p:cNvSpPr>
            <a:spLocks noGrp="1"/>
          </p:cNvSpPr>
          <p:nvPr>
            <p:ph sz="half" idx="1"/>
          </p:nvPr>
        </p:nvSpPr>
        <p:spPr>
          <a:xfrm>
            <a:off x="4911726" y="3547402"/>
            <a:ext cx="6569074" cy="2062612"/>
          </a:xfrm>
          <a:solidFill>
            <a:srgbClr val="152B48"/>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nSpc>
                <a:spcPct val="120000"/>
              </a:lnSpc>
              <a:buNone/>
            </a:pPr>
            <a:r>
              <a:rPr lang="es-CO" sz="1600" b="1" i="1" dirty="0">
                <a:solidFill>
                  <a:schemeClr val="bg1"/>
                </a:solidFill>
                <a:latin typeface="Montserrat" panose="00000500000000000000" pitchFamily="50" charset="0"/>
              </a:rPr>
              <a:t>Xantocromía LCR</a:t>
            </a:r>
          </a:p>
          <a:p>
            <a:pPr lvl="1">
              <a:lnSpc>
                <a:spcPct val="120000"/>
              </a:lnSpc>
              <a:buClr>
                <a:srgbClr val="0070C0"/>
              </a:buClr>
            </a:pPr>
            <a:r>
              <a:rPr lang="es-CO" sz="1600" dirty="0">
                <a:solidFill>
                  <a:schemeClr val="bg1"/>
                </a:solidFill>
                <a:latin typeface="Montserrat" panose="00000500000000000000" pitchFamily="50" charset="0"/>
              </a:rPr>
              <a:t>A las 12 </a:t>
            </a:r>
            <a:r>
              <a:rPr lang="es-CO" sz="1600" dirty="0" err="1">
                <a:solidFill>
                  <a:schemeClr val="bg1"/>
                </a:solidFill>
                <a:latin typeface="Montserrat" panose="00000500000000000000" pitchFamily="50" charset="0"/>
              </a:rPr>
              <a:t>hr</a:t>
            </a:r>
            <a:r>
              <a:rPr lang="es-CO" sz="1600" dirty="0">
                <a:solidFill>
                  <a:schemeClr val="bg1"/>
                </a:solidFill>
                <a:latin typeface="Montserrat" panose="00000500000000000000" pitchFamily="50" charset="0"/>
              </a:rPr>
              <a:t> del inicio de la clínica, el 100% de los pacientes con HSA la tienen.</a:t>
            </a:r>
          </a:p>
          <a:p>
            <a:pPr lvl="1">
              <a:lnSpc>
                <a:spcPct val="120000"/>
              </a:lnSpc>
              <a:buClr>
                <a:srgbClr val="0070C0"/>
              </a:buClr>
            </a:pPr>
            <a:r>
              <a:rPr lang="es-CO" sz="1600" dirty="0">
                <a:solidFill>
                  <a:schemeClr val="bg1"/>
                </a:solidFill>
                <a:latin typeface="Montserrat" panose="00000500000000000000" pitchFamily="50" charset="0"/>
              </a:rPr>
              <a:t>Desaparece a las 2 semanas.</a:t>
            </a:r>
          </a:p>
          <a:p>
            <a:pPr lvl="1">
              <a:lnSpc>
                <a:spcPct val="120000"/>
              </a:lnSpc>
              <a:buClr>
                <a:srgbClr val="0070C0"/>
              </a:buClr>
            </a:pPr>
            <a:r>
              <a:rPr lang="es-CO" sz="1600" dirty="0">
                <a:solidFill>
                  <a:schemeClr val="bg1"/>
                </a:solidFill>
                <a:latin typeface="Montserrat" panose="00000500000000000000" pitchFamily="50" charset="0"/>
              </a:rPr>
              <a:t>Oxihemoglobina se puede detectar a las pocas horas (2 horas).</a:t>
            </a:r>
          </a:p>
          <a:p>
            <a:pPr algn="l"/>
            <a:endParaRPr lang="es-CO" sz="1600" dirty="0">
              <a:solidFill>
                <a:schemeClr val="bg1"/>
              </a:solidFill>
              <a:latin typeface="Montserrat" panose="00000500000000000000" pitchFamily="50" charset="0"/>
            </a:endParaRPr>
          </a:p>
        </p:txBody>
      </p:sp>
      <p:sp>
        <p:nvSpPr>
          <p:cNvPr id="6" name="Marcador de contenido 7">
            <a:extLst>
              <a:ext uri="{FF2B5EF4-FFF2-40B4-BE49-F238E27FC236}">
                <a16:creationId xmlns:a16="http://schemas.microsoft.com/office/drawing/2014/main" id="{D9C18F1D-89DF-4E66-A9B3-E4588CFE9FEC}"/>
              </a:ext>
            </a:extLst>
          </p:cNvPr>
          <p:cNvSpPr txBox="1">
            <a:spLocks/>
          </p:cNvSpPr>
          <p:nvPr/>
        </p:nvSpPr>
        <p:spPr>
          <a:xfrm>
            <a:off x="4911727" y="1366388"/>
            <a:ext cx="6569074" cy="2062612"/>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indent="-342900">
              <a:lnSpc>
                <a:spcPct val="110000"/>
              </a:lnSpc>
              <a:buClr>
                <a:schemeClr val="bg1"/>
              </a:buClr>
              <a:buFont typeface="+mj-lt"/>
              <a:buAutoNum type="arabicPeriod"/>
            </a:pPr>
            <a:r>
              <a:rPr lang="es-CO">
                <a:solidFill>
                  <a:schemeClr val="bg1"/>
                </a:solidFill>
                <a:latin typeface="Montserrat" panose="00000500000000000000" pitchFamily="50" charset="0"/>
              </a:rPr>
              <a:t>Sospecha de HSAE, pero con TAC normal.</a:t>
            </a:r>
          </a:p>
          <a:p>
            <a:pPr>
              <a:lnSpc>
                <a:spcPct val="110000"/>
              </a:lnSpc>
              <a:buClr>
                <a:schemeClr val="bg1"/>
              </a:buClr>
              <a:buFont typeface="Wingdings" panose="05000000000000000000" pitchFamily="2" charset="2"/>
              <a:buChar char="v"/>
            </a:pPr>
            <a:r>
              <a:rPr lang="es-CO">
                <a:solidFill>
                  <a:schemeClr val="bg1"/>
                </a:solidFill>
                <a:latin typeface="Montserrat" panose="00000500000000000000" pitchFamily="50" charset="0"/>
              </a:rPr>
              <a:t>Casos de HSA luego de 5 a 7 días desde el inicio de los síntomas, cuando la TAC pierde sensibilidad.</a:t>
            </a:r>
          </a:p>
          <a:p>
            <a:pPr>
              <a:lnSpc>
                <a:spcPct val="110000"/>
              </a:lnSpc>
              <a:buClr>
                <a:schemeClr val="bg1"/>
              </a:buClr>
              <a:buFont typeface="Wingdings" panose="05000000000000000000" pitchFamily="2" charset="2"/>
              <a:buChar char="v"/>
            </a:pPr>
            <a:r>
              <a:rPr lang="es-CO">
                <a:solidFill>
                  <a:schemeClr val="bg1"/>
                </a:solidFill>
                <a:latin typeface="Montserrat" panose="00000500000000000000" pitchFamily="50" charset="0"/>
              </a:rPr>
              <a:t>Se busca productos de degradación sanguínea en el LCR.</a:t>
            </a:r>
          </a:p>
          <a:p>
            <a:endParaRPr lang="es-CO" dirty="0">
              <a:solidFill>
                <a:schemeClr val="bg1"/>
              </a:solidFill>
              <a:latin typeface="Montserrat" panose="00000500000000000000" pitchFamily="50" charset="0"/>
            </a:endParaRPr>
          </a:p>
        </p:txBody>
      </p:sp>
      <p:sp>
        <p:nvSpPr>
          <p:cNvPr id="7" name="5 CuadroTexto">
            <a:extLst>
              <a:ext uri="{FF2B5EF4-FFF2-40B4-BE49-F238E27FC236}">
                <a16:creationId xmlns:a16="http://schemas.microsoft.com/office/drawing/2014/main" id="{AE660673-084C-433D-BE6B-58FD869EE564}"/>
              </a:ext>
            </a:extLst>
          </p:cNvPr>
          <p:cNvSpPr txBox="1"/>
          <p:nvPr/>
        </p:nvSpPr>
        <p:spPr>
          <a:xfrm>
            <a:off x="4911726" y="5928325"/>
            <a:ext cx="5410835" cy="430887"/>
          </a:xfrm>
          <a:prstGeom prst="rect">
            <a:avLst/>
          </a:prstGeom>
          <a:noFill/>
        </p:spPr>
        <p:txBody>
          <a:bodyPr wrap="square" rtlCol="0">
            <a:spAutoFit/>
          </a:bodyPr>
          <a:lstStyle/>
          <a:p>
            <a:pPr algn="just"/>
            <a:r>
              <a:rPr lang="es-ES" sz="1050" dirty="0" err="1">
                <a:latin typeface="Montserrat" panose="00000500000000000000" pitchFamily="50" charset="0"/>
              </a:rPr>
              <a:t>Macdonald</a:t>
            </a:r>
            <a:r>
              <a:rPr lang="es-ES" sz="1050" dirty="0">
                <a:latin typeface="Montserrat" panose="00000500000000000000" pitchFamily="50" charset="0"/>
              </a:rPr>
              <a:t> RL, </a:t>
            </a:r>
            <a:r>
              <a:rPr lang="es-ES" sz="1050" dirty="0" err="1">
                <a:latin typeface="Montserrat" panose="00000500000000000000" pitchFamily="50" charset="0"/>
              </a:rPr>
              <a:t>Schweizer</a:t>
            </a:r>
            <a:r>
              <a:rPr lang="es-ES" sz="1050" dirty="0">
                <a:latin typeface="Montserrat" panose="00000500000000000000" pitchFamily="50" charset="0"/>
              </a:rPr>
              <a:t> TA. </a:t>
            </a:r>
            <a:r>
              <a:rPr lang="es-ES" sz="1050" dirty="0" err="1">
                <a:latin typeface="Montserrat" panose="00000500000000000000" pitchFamily="50" charset="0"/>
              </a:rPr>
              <a:t>Spontaneous</a:t>
            </a:r>
            <a:r>
              <a:rPr lang="es-ES" sz="1050" dirty="0">
                <a:latin typeface="Montserrat" panose="00000500000000000000" pitchFamily="50" charset="0"/>
              </a:rPr>
              <a:t> </a:t>
            </a:r>
            <a:r>
              <a:rPr lang="es-ES" sz="1050" dirty="0" err="1">
                <a:latin typeface="Montserrat" panose="00000500000000000000" pitchFamily="50" charset="0"/>
              </a:rPr>
              <a:t>subarachnoid</a:t>
            </a:r>
            <a:r>
              <a:rPr lang="es-ES" sz="1050" dirty="0">
                <a:latin typeface="Montserrat" panose="00000500000000000000" pitchFamily="50" charset="0"/>
              </a:rPr>
              <a:t> </a:t>
            </a:r>
            <a:r>
              <a:rPr lang="es-ES" sz="1050" dirty="0" err="1">
                <a:latin typeface="Montserrat" panose="00000500000000000000" pitchFamily="50" charset="0"/>
              </a:rPr>
              <a:t>haemorrhage</a:t>
            </a:r>
            <a:r>
              <a:rPr lang="es-ES" sz="1050" dirty="0">
                <a:latin typeface="Montserrat" panose="00000500000000000000" pitchFamily="50" charset="0"/>
              </a:rPr>
              <a:t>. </a:t>
            </a:r>
            <a:r>
              <a:rPr lang="es-ES" sz="1050" dirty="0" err="1">
                <a:latin typeface="Montserrat" panose="00000500000000000000" pitchFamily="50" charset="0"/>
              </a:rPr>
              <a:t>Lancet</a:t>
            </a:r>
            <a:r>
              <a:rPr lang="es-ES" sz="1050" dirty="0">
                <a:latin typeface="Montserrat" panose="00000500000000000000" pitchFamily="50" charset="0"/>
              </a:rPr>
              <a:t>. 2016;6736(16):1-12. doi:10.1016/S0140-6736(16)30668-7.</a:t>
            </a:r>
          </a:p>
        </p:txBody>
      </p:sp>
      <p:sp>
        <p:nvSpPr>
          <p:cNvPr id="8" name="Título 8">
            <a:extLst>
              <a:ext uri="{FF2B5EF4-FFF2-40B4-BE49-F238E27FC236}">
                <a16:creationId xmlns:a16="http://schemas.microsoft.com/office/drawing/2014/main" id="{F4370FCC-B9BE-44C0-8E09-1545A59AAE0A}"/>
              </a:ext>
            </a:extLst>
          </p:cNvPr>
          <p:cNvSpPr>
            <a:spLocks noGrp="1"/>
          </p:cNvSpPr>
          <p:nvPr>
            <p:ph type="title"/>
          </p:nvPr>
        </p:nvSpPr>
        <p:spPr>
          <a:xfrm>
            <a:off x="4572475" y="533082"/>
            <a:ext cx="7247575" cy="774105"/>
          </a:xfrm>
        </p:spPr>
        <p:txBody>
          <a:bodyPr/>
          <a:lstStyle/>
          <a:p>
            <a:pPr algn="ctr"/>
            <a:r>
              <a:rPr lang="es-CO" b="1" dirty="0"/>
              <a:t>Punción lumbar</a:t>
            </a:r>
          </a:p>
        </p:txBody>
      </p:sp>
    </p:spTree>
    <p:extLst>
      <p:ext uri="{BB962C8B-B14F-4D97-AF65-F5344CB8AC3E}">
        <p14:creationId xmlns:p14="http://schemas.microsoft.com/office/powerpoint/2010/main" val="339184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6455" y="250498"/>
            <a:ext cx="6508377" cy="1028700"/>
          </a:xfrm>
        </p:spPr>
        <p:txBody>
          <a:bodyPr>
            <a:normAutofit/>
          </a:bodyPr>
          <a:lstStyle/>
          <a:p>
            <a:r>
              <a:rPr lang="es-CO" sz="3600" b="1" dirty="0"/>
              <a:t>Punción lumbar</a:t>
            </a:r>
            <a:endParaRPr lang="es-ES" sz="3600" b="1" dirty="0"/>
          </a:p>
        </p:txBody>
      </p:sp>
      <p:sp>
        <p:nvSpPr>
          <p:cNvPr id="3" name="2 Marcador de contenido"/>
          <p:cNvSpPr>
            <a:spLocks noGrp="1"/>
          </p:cNvSpPr>
          <p:nvPr>
            <p:ph idx="1"/>
          </p:nvPr>
        </p:nvSpPr>
        <p:spPr>
          <a:xfrm>
            <a:off x="8052393" y="2795940"/>
            <a:ext cx="2743200" cy="2771519"/>
          </a:xfrm>
          <a:ln>
            <a:solidFill>
              <a:srgbClr val="06AEAA"/>
            </a:solidFill>
          </a:ln>
        </p:spPr>
        <p:style>
          <a:lnRef idx="2">
            <a:schemeClr val="accent1"/>
          </a:lnRef>
          <a:fillRef idx="1">
            <a:schemeClr val="lt1"/>
          </a:fillRef>
          <a:effectRef idx="0">
            <a:schemeClr val="accent1"/>
          </a:effectRef>
          <a:fontRef idx="minor">
            <a:schemeClr val="dk1"/>
          </a:fontRef>
        </p:style>
        <p:txBody>
          <a:bodyPr>
            <a:normAutofit/>
          </a:bodyPr>
          <a:lstStyle/>
          <a:p>
            <a:pPr>
              <a:buNone/>
            </a:pPr>
            <a:r>
              <a:rPr lang="es-ES" sz="1800" b="1" dirty="0"/>
              <a:t>Líquido claro</a:t>
            </a:r>
          </a:p>
          <a:p>
            <a:pPr lvl="1"/>
            <a:r>
              <a:rPr lang="es-ES" sz="1500" dirty="0"/>
              <a:t>Trombosis venosa.</a:t>
            </a:r>
          </a:p>
          <a:p>
            <a:pPr lvl="1"/>
            <a:r>
              <a:rPr lang="es-ES" sz="1500" dirty="0"/>
              <a:t>Hipotensión intracraneal espontánea.</a:t>
            </a:r>
          </a:p>
          <a:p>
            <a:pPr lvl="1"/>
            <a:r>
              <a:rPr lang="es-ES" sz="1500" dirty="0"/>
              <a:t>Meningitis.</a:t>
            </a:r>
          </a:p>
          <a:p>
            <a:pPr>
              <a:buNone/>
            </a:pPr>
            <a:r>
              <a:rPr lang="es-ES" sz="1800" b="1" dirty="0"/>
              <a:t>Líquido </a:t>
            </a:r>
            <a:r>
              <a:rPr lang="es-ES" sz="1800" b="1" dirty="0" err="1"/>
              <a:t>xantocrómico</a:t>
            </a:r>
            <a:endParaRPr lang="es-ES" sz="1800" b="1" dirty="0"/>
          </a:p>
          <a:p>
            <a:pPr lvl="1"/>
            <a:r>
              <a:rPr lang="es-ES" sz="1500" dirty="0"/>
              <a:t>HSA.</a:t>
            </a:r>
          </a:p>
          <a:p>
            <a:pPr lvl="1"/>
            <a:r>
              <a:rPr lang="es-ES" sz="1500" dirty="0"/>
              <a:t>Metabolitos de la hemoglobina. </a:t>
            </a:r>
          </a:p>
        </p:txBody>
      </p:sp>
      <p:sp>
        <p:nvSpPr>
          <p:cNvPr id="5" name="3 Marcador de pie de página"/>
          <p:cNvSpPr>
            <a:spLocks noGrp="1"/>
          </p:cNvSpPr>
          <p:nvPr>
            <p:ph type="ftr" sz="quarter" idx="11"/>
          </p:nvPr>
        </p:nvSpPr>
        <p:spPr>
          <a:xfrm>
            <a:off x="6360161" y="6049855"/>
            <a:ext cx="5445760" cy="454296"/>
          </a:xfrm>
        </p:spPr>
        <p:txBody>
          <a:bodyPr/>
          <a:lstStyle/>
          <a:p>
            <a:r>
              <a:rPr lang="es-ES" sz="900" dirty="0" err="1">
                <a:solidFill>
                  <a:srgbClr val="152B48"/>
                </a:solidFill>
              </a:rPr>
              <a:t>Multidisciplinary</a:t>
            </a:r>
            <a:r>
              <a:rPr lang="es-ES" sz="900" dirty="0">
                <a:solidFill>
                  <a:srgbClr val="152B48"/>
                </a:solidFill>
              </a:rPr>
              <a:t> </a:t>
            </a:r>
            <a:r>
              <a:rPr lang="es-ES" sz="900" dirty="0" err="1">
                <a:solidFill>
                  <a:srgbClr val="152B48"/>
                </a:solidFill>
              </a:rPr>
              <a:t>management</a:t>
            </a:r>
            <a:r>
              <a:rPr lang="es-ES" sz="900" dirty="0">
                <a:solidFill>
                  <a:srgbClr val="152B48"/>
                </a:solidFill>
              </a:rPr>
              <a:t> and </a:t>
            </a:r>
            <a:r>
              <a:rPr lang="es-ES" sz="900" dirty="0" err="1">
                <a:solidFill>
                  <a:srgbClr val="152B48"/>
                </a:solidFill>
              </a:rPr>
              <a:t>emerging</a:t>
            </a:r>
            <a:r>
              <a:rPr lang="es-ES" sz="900" dirty="0">
                <a:solidFill>
                  <a:srgbClr val="152B48"/>
                </a:solidFill>
              </a:rPr>
              <a:t> </a:t>
            </a:r>
            <a:r>
              <a:rPr lang="es-ES" sz="900" dirty="0" err="1">
                <a:solidFill>
                  <a:srgbClr val="152B48"/>
                </a:solidFill>
              </a:rPr>
              <a:t>therapeutic</a:t>
            </a:r>
            <a:r>
              <a:rPr lang="es-ES" sz="900" dirty="0">
                <a:solidFill>
                  <a:srgbClr val="152B48"/>
                </a:solidFill>
              </a:rPr>
              <a:t> </a:t>
            </a:r>
            <a:r>
              <a:rPr lang="es-ES" sz="900" dirty="0" err="1">
                <a:solidFill>
                  <a:srgbClr val="152B48"/>
                </a:solidFill>
              </a:rPr>
              <a:t>strategies</a:t>
            </a:r>
            <a:r>
              <a:rPr lang="es-ES" sz="900" dirty="0">
                <a:solidFill>
                  <a:srgbClr val="152B48"/>
                </a:solidFill>
              </a:rPr>
              <a:t> in </a:t>
            </a:r>
            <a:r>
              <a:rPr lang="es-ES" sz="900" dirty="0" err="1">
                <a:solidFill>
                  <a:srgbClr val="152B48"/>
                </a:solidFill>
              </a:rPr>
              <a:t>aneurysmal</a:t>
            </a:r>
            <a:r>
              <a:rPr lang="es-ES" sz="900" dirty="0">
                <a:solidFill>
                  <a:srgbClr val="152B48"/>
                </a:solidFill>
              </a:rPr>
              <a:t> </a:t>
            </a:r>
            <a:r>
              <a:rPr lang="es-ES" sz="900" dirty="0" err="1">
                <a:solidFill>
                  <a:srgbClr val="152B48"/>
                </a:solidFill>
              </a:rPr>
              <a:t>subarachnoid</a:t>
            </a:r>
            <a:r>
              <a:rPr lang="es-ES" sz="900" dirty="0">
                <a:solidFill>
                  <a:srgbClr val="152B48"/>
                </a:solidFill>
              </a:rPr>
              <a:t> </a:t>
            </a:r>
            <a:r>
              <a:rPr lang="es-ES" sz="900" dirty="0" err="1">
                <a:solidFill>
                  <a:srgbClr val="152B48"/>
                </a:solidFill>
              </a:rPr>
              <a:t>haemorrhage</a:t>
            </a:r>
            <a:r>
              <a:rPr lang="es-ES" sz="900" dirty="0">
                <a:solidFill>
                  <a:srgbClr val="152B48"/>
                </a:solidFill>
              </a:rPr>
              <a:t>. </a:t>
            </a:r>
            <a:r>
              <a:rPr lang="es-ES" sz="900" dirty="0" err="1">
                <a:solidFill>
                  <a:srgbClr val="152B48"/>
                </a:solidFill>
              </a:rPr>
              <a:t>Lancet</a:t>
            </a:r>
            <a:r>
              <a:rPr lang="es-ES" sz="900" dirty="0">
                <a:solidFill>
                  <a:srgbClr val="152B48"/>
                </a:solidFill>
              </a:rPr>
              <a:t> </a:t>
            </a:r>
            <a:r>
              <a:rPr lang="es-ES" sz="900" dirty="0" err="1">
                <a:solidFill>
                  <a:srgbClr val="152B48"/>
                </a:solidFill>
              </a:rPr>
              <a:t>Neurol</a:t>
            </a:r>
            <a:r>
              <a:rPr lang="es-ES" sz="900" dirty="0">
                <a:solidFill>
                  <a:srgbClr val="152B48"/>
                </a:solidFill>
              </a:rPr>
              <a:t> 2010; 9: 504–19</a:t>
            </a:r>
          </a:p>
        </p:txBody>
      </p:sp>
      <p:pic>
        <p:nvPicPr>
          <p:cNvPr id="43010" name="Picture 2"/>
          <p:cNvPicPr>
            <a:picLocks noChangeAspect="1" noChangeArrowheads="1"/>
          </p:cNvPicPr>
          <p:nvPr/>
        </p:nvPicPr>
        <p:blipFill>
          <a:blip r:embed="rId3" cstate="print"/>
          <a:srcRect/>
          <a:stretch>
            <a:fillRect/>
          </a:stretch>
        </p:blipFill>
        <p:spPr bwMode="auto">
          <a:xfrm>
            <a:off x="8377473" y="868199"/>
            <a:ext cx="2113360" cy="1769559"/>
          </a:xfrm>
          <a:prstGeom prst="rect">
            <a:avLst/>
          </a:prstGeom>
          <a:noFill/>
          <a:ln w="9525">
            <a:noFill/>
            <a:miter lim="800000"/>
            <a:headEnd/>
            <a:tailEnd/>
          </a:ln>
          <a:effectLst/>
        </p:spPr>
      </p:pic>
      <p:sp>
        <p:nvSpPr>
          <p:cNvPr id="6" name="Marcador de contenido 6"/>
          <p:cNvSpPr txBox="1">
            <a:spLocks/>
          </p:cNvSpPr>
          <p:nvPr/>
        </p:nvSpPr>
        <p:spPr>
          <a:xfrm>
            <a:off x="1236786" y="1201081"/>
            <a:ext cx="5592300" cy="1605345"/>
          </a:xfrm>
          <a:prstGeom prst="rect">
            <a:avLst/>
          </a:prstGeom>
          <a:solidFill>
            <a:srgbClr val="152B48"/>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dk1"/>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dk1"/>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dk1"/>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dk1"/>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dk1"/>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dk1"/>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dk1"/>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dk1"/>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dk1"/>
                </a:solidFill>
                <a:latin typeface="+mn-lt"/>
                <a:ea typeface="+mn-ea"/>
                <a:cs typeface="+mn-cs"/>
              </a:defRPr>
            </a:lvl9pPr>
          </a:lstStyle>
          <a:p>
            <a:r>
              <a:rPr lang="es-CO" sz="1400" dirty="0">
                <a:solidFill>
                  <a:schemeClr val="bg1"/>
                </a:solidFill>
                <a:latin typeface="Montserrat" panose="00000500000000000000" pitchFamily="50" charset="0"/>
              </a:rPr>
              <a:t>Prueba de 4 tubos consecutivos.</a:t>
            </a:r>
          </a:p>
          <a:p>
            <a:r>
              <a:rPr lang="es-CO" sz="1400" dirty="0">
                <a:solidFill>
                  <a:schemeClr val="bg1"/>
                </a:solidFill>
                <a:latin typeface="Montserrat" panose="00000500000000000000" pitchFamily="50" charset="0"/>
              </a:rPr>
              <a:t>Presión de apertura elevada (60% de los casos).</a:t>
            </a:r>
          </a:p>
          <a:p>
            <a:r>
              <a:rPr lang="es-CO" sz="1400" dirty="0">
                <a:solidFill>
                  <a:schemeClr val="bg1"/>
                </a:solidFill>
                <a:latin typeface="Montserrat" panose="00000500000000000000" pitchFamily="50" charset="0"/>
              </a:rPr>
              <a:t>GR elevados que no disminuye del tubo 1 al tubo 4.</a:t>
            </a:r>
          </a:p>
          <a:p>
            <a:r>
              <a:rPr lang="es-CO" sz="1400" dirty="0">
                <a:solidFill>
                  <a:schemeClr val="bg1"/>
                </a:solidFill>
                <a:latin typeface="Montserrat" panose="00000500000000000000" pitchFamily="50" charset="0"/>
              </a:rPr>
              <a:t>Xantocromía (detectada por espectrofotometría).</a:t>
            </a:r>
          </a:p>
          <a:p>
            <a:pPr marL="285750" indent="-285750">
              <a:buFont typeface="Arial" panose="020B0604020202020204" pitchFamily="34" charset="0"/>
              <a:buChar char="•"/>
            </a:pPr>
            <a:endParaRPr lang="es-CO" sz="700" dirty="0">
              <a:latin typeface="Montserrat" panose="00000500000000000000" pitchFamily="50" charset="0"/>
            </a:endParaRPr>
          </a:p>
        </p:txBody>
      </p:sp>
      <p:sp>
        <p:nvSpPr>
          <p:cNvPr id="7" name="Rectángulo 6"/>
          <p:cNvSpPr/>
          <p:nvPr/>
        </p:nvSpPr>
        <p:spPr>
          <a:xfrm>
            <a:off x="1206455" y="2992441"/>
            <a:ext cx="5622630" cy="830997"/>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lnSpc>
                <a:spcPct val="150000"/>
              </a:lnSpc>
            </a:pPr>
            <a:r>
              <a:rPr lang="es-CO" sz="1200" dirty="0">
                <a:latin typeface="Montserrat" panose="00000500000000000000" pitchFamily="50" charset="0"/>
              </a:rPr>
              <a:t>La espectrofotometría es mucho más sensible para la detección de xantocromía que la inspección visual.</a:t>
            </a:r>
          </a:p>
          <a:p>
            <a:pPr algn="ctr"/>
            <a:endParaRPr lang="es-CO" sz="1200" dirty="0">
              <a:latin typeface="Montserrat" panose="00000500000000000000" pitchFamily="50" charset="0"/>
            </a:endParaRPr>
          </a:p>
        </p:txBody>
      </p:sp>
    </p:spTree>
    <p:extLst>
      <p:ext uri="{BB962C8B-B14F-4D97-AF65-F5344CB8AC3E}">
        <p14:creationId xmlns:p14="http://schemas.microsoft.com/office/powerpoint/2010/main" val="2231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07167" y="2012351"/>
            <a:ext cx="5549858" cy="9480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807167" y="1494065"/>
            <a:ext cx="4736632" cy="461665"/>
          </a:xfrm>
          <a:prstGeom prst="rect">
            <a:avLst/>
          </a:prstGeom>
          <a:solidFill>
            <a:srgbClr val="06AEAA"/>
          </a:solidFill>
          <a:ln>
            <a:solidFill>
              <a:schemeClr val="bg1"/>
            </a:solidFill>
          </a:ln>
        </p:spPr>
        <p:txBody>
          <a:bodyPr wrap="square" rtlCol="0">
            <a:spAutoFit/>
          </a:bodyPr>
          <a:lstStyle/>
          <a:p>
            <a:pPr algn="ctr"/>
            <a:r>
              <a:rPr lang="es-ES" sz="2400" b="1" dirty="0">
                <a:solidFill>
                  <a:schemeClr val="bg1"/>
                </a:solidFill>
                <a:latin typeface="Montserrat" panose="00000500000000000000" pitchFamily="50" charset="0"/>
              </a:rPr>
              <a:t>AHA/ASA 2012</a:t>
            </a:r>
          </a:p>
        </p:txBody>
      </p:sp>
      <p:sp>
        <p:nvSpPr>
          <p:cNvPr id="3" name="Título 2"/>
          <p:cNvSpPr>
            <a:spLocks noGrp="1"/>
          </p:cNvSpPr>
          <p:nvPr>
            <p:ph type="title"/>
          </p:nvPr>
        </p:nvSpPr>
        <p:spPr>
          <a:xfrm>
            <a:off x="2841811" y="450458"/>
            <a:ext cx="6508377" cy="914381"/>
          </a:xfrm>
        </p:spPr>
        <p:txBody>
          <a:bodyPr/>
          <a:lstStyle/>
          <a:p>
            <a:pPr algn="ctr"/>
            <a:r>
              <a:rPr lang="es-CO" b="1" dirty="0"/>
              <a:t>Punción lumbar</a:t>
            </a:r>
          </a:p>
        </p:txBody>
      </p:sp>
      <p:sp>
        <p:nvSpPr>
          <p:cNvPr id="4" name="Rectángulo 3"/>
          <p:cNvSpPr/>
          <p:nvPr/>
        </p:nvSpPr>
        <p:spPr>
          <a:xfrm>
            <a:off x="6771713" y="3218880"/>
            <a:ext cx="3550024" cy="923330"/>
          </a:xfrm>
          <a:prstGeom prst="rect">
            <a:avLst/>
          </a:prstGeom>
          <a:solidFill>
            <a:srgbClr val="152B48"/>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s-CO" dirty="0">
                <a:latin typeface="Montserrat" panose="00000500000000000000" pitchFamily="50" charset="0"/>
              </a:rPr>
              <a:t>PL sugestiva de HSAE:</a:t>
            </a:r>
          </a:p>
          <a:p>
            <a:pPr marL="285750" indent="-285750">
              <a:buFont typeface="Arial" panose="020B0604020202020204" pitchFamily="34" charset="0"/>
              <a:buChar char="•"/>
            </a:pPr>
            <a:r>
              <a:rPr lang="es-CO" dirty="0" err="1">
                <a:latin typeface="Montserrat" panose="00000500000000000000" pitchFamily="50" charset="0"/>
              </a:rPr>
              <a:t>AngioTAC</a:t>
            </a:r>
            <a:r>
              <a:rPr lang="es-CO" dirty="0">
                <a:latin typeface="Montserrat" panose="00000500000000000000" pitchFamily="50" charset="0"/>
              </a:rPr>
              <a:t> cerebral.</a:t>
            </a:r>
          </a:p>
          <a:p>
            <a:pPr marL="285750" indent="-285750">
              <a:buFont typeface="Arial" panose="020B0604020202020204" pitchFamily="34" charset="0"/>
              <a:buChar char="•"/>
            </a:pPr>
            <a:r>
              <a:rPr lang="es-CO" dirty="0" err="1">
                <a:latin typeface="Montserrat" panose="00000500000000000000" pitchFamily="50" charset="0"/>
              </a:rPr>
              <a:t>Panangiografía</a:t>
            </a:r>
            <a:r>
              <a:rPr lang="es-CO" dirty="0">
                <a:latin typeface="Montserrat" panose="00000500000000000000" pitchFamily="50" charset="0"/>
              </a:rPr>
              <a:t> cerebral.</a:t>
            </a:r>
          </a:p>
        </p:txBody>
      </p:sp>
      <p:sp>
        <p:nvSpPr>
          <p:cNvPr id="10" name="3 Marcador de pie de página"/>
          <p:cNvSpPr txBox="1">
            <a:spLocks/>
          </p:cNvSpPr>
          <p:nvPr/>
        </p:nvSpPr>
        <p:spPr>
          <a:xfrm>
            <a:off x="4777899" y="6172815"/>
            <a:ext cx="7158251" cy="344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Montserrat" panose="00000500000000000000" pitchFamily="50" charset="0"/>
              </a:rPr>
              <a:t>Guidelines for the Management of Aneurysmal Subarachnoid Hemorrhage. American Heart Association</a:t>
            </a:r>
            <a:r>
              <a:rPr lang="is-IS" sz="700" dirty="0">
                <a:latin typeface="Montserrat" panose="00000500000000000000" pitchFamily="50" charset="0"/>
              </a:rPr>
              <a:t> Stroke. 2012;43:00-00.</a:t>
            </a:r>
          </a:p>
          <a:p>
            <a:r>
              <a:rPr lang="es-ES" sz="700" dirty="0" err="1">
                <a:latin typeface="Montserrat" panose="00000500000000000000" pitchFamily="50" charset="0"/>
              </a:rPr>
              <a:t>European</a:t>
            </a:r>
            <a:r>
              <a:rPr lang="es-ES" sz="700" dirty="0">
                <a:latin typeface="Montserrat" panose="00000500000000000000" pitchFamily="50" charset="0"/>
              </a:rPr>
              <a:t> </a:t>
            </a:r>
            <a:r>
              <a:rPr lang="es-ES" sz="700" dirty="0" err="1">
                <a:latin typeface="Montserrat" panose="00000500000000000000" pitchFamily="50" charset="0"/>
              </a:rPr>
              <a:t>stroke</a:t>
            </a:r>
            <a:r>
              <a:rPr lang="es-ES" sz="700" dirty="0">
                <a:latin typeface="Montserrat" panose="00000500000000000000" pitchFamily="50" charset="0"/>
              </a:rPr>
              <a:t> </a:t>
            </a:r>
            <a:r>
              <a:rPr lang="es-ES" sz="700" dirty="0" err="1">
                <a:latin typeface="Montserrat" panose="00000500000000000000" pitchFamily="50" charset="0"/>
              </a:rPr>
              <a:t>organization</a:t>
            </a:r>
            <a:r>
              <a:rPr lang="es-ES" sz="700" dirty="0">
                <a:latin typeface="Montserrat" panose="00000500000000000000" pitchFamily="50" charset="0"/>
              </a:rPr>
              <a:t> </a:t>
            </a:r>
            <a:r>
              <a:rPr lang="es-ES" sz="700" dirty="0" err="1">
                <a:latin typeface="Montserrat" panose="00000500000000000000" pitchFamily="50" charset="0"/>
              </a:rPr>
              <a:t>guidelines</a:t>
            </a:r>
            <a:r>
              <a:rPr lang="es-ES" sz="700" dirty="0">
                <a:latin typeface="Montserrat" panose="00000500000000000000" pitchFamily="50" charset="0"/>
              </a:rPr>
              <a:t> </a:t>
            </a:r>
            <a:r>
              <a:rPr lang="es-ES" sz="700" dirty="0" err="1">
                <a:latin typeface="Montserrat" panose="00000500000000000000" pitchFamily="50" charset="0"/>
              </a:rPr>
              <a:t>for</a:t>
            </a:r>
            <a:r>
              <a:rPr lang="es-ES" sz="700" dirty="0">
                <a:latin typeface="Montserrat" panose="00000500000000000000" pitchFamily="50" charset="0"/>
              </a:rPr>
              <a:t>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of </a:t>
            </a:r>
            <a:r>
              <a:rPr lang="es-ES" sz="700" dirty="0" err="1">
                <a:latin typeface="Montserrat" panose="00000500000000000000" pitchFamily="50" charset="0"/>
              </a:rPr>
              <a:t>intracranial</a:t>
            </a:r>
            <a:r>
              <a:rPr lang="es-ES" sz="700" dirty="0">
                <a:latin typeface="Montserrat" panose="00000500000000000000" pitchFamily="50" charset="0"/>
              </a:rPr>
              <a:t> </a:t>
            </a:r>
            <a:r>
              <a:rPr lang="es-ES" sz="700" dirty="0" err="1">
                <a:latin typeface="Montserrat" panose="00000500000000000000" pitchFamily="50" charset="0"/>
              </a:rPr>
              <a:t>aneurysms</a:t>
            </a:r>
            <a:r>
              <a:rPr lang="es-ES" sz="700" dirty="0">
                <a:latin typeface="Montserrat" panose="00000500000000000000" pitchFamily="50" charset="0"/>
              </a:rPr>
              <a:t> and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Cerebrovasc</a:t>
            </a:r>
            <a:r>
              <a:rPr lang="es-ES" sz="700" dirty="0">
                <a:latin typeface="Montserrat" panose="00000500000000000000" pitchFamily="50" charset="0"/>
              </a:rPr>
              <a:t> </a:t>
            </a:r>
            <a:r>
              <a:rPr lang="es-ES" sz="700" dirty="0" err="1">
                <a:latin typeface="Montserrat" panose="00000500000000000000" pitchFamily="50" charset="0"/>
              </a:rPr>
              <a:t>Dis</a:t>
            </a:r>
            <a:r>
              <a:rPr lang="es-ES" sz="700" dirty="0">
                <a:latin typeface="Montserrat" panose="00000500000000000000" pitchFamily="50" charset="0"/>
              </a:rPr>
              <a:t>. 2013;35(2):93-112.</a:t>
            </a:r>
            <a:endParaRPr lang="en-US" sz="700" dirty="0">
              <a:latin typeface="Montserrat" panose="00000500000000000000" pitchFamily="50" charset="0"/>
            </a:endParaRPr>
          </a:p>
        </p:txBody>
      </p:sp>
    </p:spTree>
    <p:extLst>
      <p:ext uri="{BB962C8B-B14F-4D97-AF65-F5344CB8AC3E}">
        <p14:creationId xmlns:p14="http://schemas.microsoft.com/office/powerpoint/2010/main" val="2891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2AFAB7-EB07-47FF-8C90-6236D41B579B}"/>
              </a:ext>
            </a:extLst>
          </p:cNvPr>
          <p:cNvSpPr txBox="1">
            <a:spLocks/>
          </p:cNvSpPr>
          <p:nvPr/>
        </p:nvSpPr>
        <p:spPr>
          <a:xfrm>
            <a:off x="4506951" y="4622754"/>
            <a:ext cx="7047263" cy="108585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rgbClr val="06AEAA"/>
                </a:solidFill>
                <a:latin charset="0" panose="00000500000000000000" pitchFamily="50" typeface="Montserrat"/>
                <a:ea typeface="+mj-ea"/>
                <a:cs typeface="+mj-cs"/>
              </a:defRPr>
            </a:lvl1pPr>
          </a:lstStyle>
          <a:p>
            <a:pPr algn="ctr"/>
            <a:r>
              <a:rPr b="1" lang="es-CO" sz="3600"/>
              <a:t>PANANGIOGRAFÍA CEREBRAL</a:t>
            </a:r>
            <a:endParaRPr b="1" dirty="0" lang="es-CO" sz="3600"/>
          </a:p>
        </p:txBody>
      </p:sp>
      <p:sp>
        <p:nvSpPr>
          <p:cNvPr id="6" name="Rectángulo 1">
            <a:extLst>
              <a:ext uri="{FF2B5EF4-FFF2-40B4-BE49-F238E27FC236}">
                <a16:creationId xmlns:a16="http://schemas.microsoft.com/office/drawing/2014/main" id="{004EEDFA-1C1F-441C-BC22-6214A7D9D0E9}"/>
              </a:ext>
            </a:extLst>
          </p:cNvPr>
          <p:cNvSpPr/>
          <p:nvPr/>
        </p:nvSpPr>
        <p:spPr>
          <a:xfrm>
            <a:off x="4850479" y="3595550"/>
            <a:ext cx="6189107" cy="646331"/>
          </a:xfrm>
          <a:prstGeom prst="rect">
            <a:avLst/>
          </a:prstGeom>
        </p:spPr>
        <p:txBody>
          <a:bodyPr wrap="square">
            <a:spAutoFit/>
          </a:bodyPr>
          <a:lstStyle/>
          <a:p>
            <a:pPr algn="ctr"/>
            <a:r>
              <a:rPr b="1" dirty="0" lang="es-CO" sz="3600">
                <a:solidFill>
                  <a:srgbClr val="06AEAA"/>
                </a:solidFill>
                <a:latin charset="0" panose="00000500000000000000" pitchFamily="50" typeface="Montserrat"/>
              </a:rPr>
              <a:t>ANGIOGRAFÍA POR TAC </a:t>
            </a:r>
            <a:endParaRPr dirty="0" lang="es-CO" sz="3600">
              <a:solidFill>
                <a:srgbClr val="06AEAA"/>
              </a:solidFill>
              <a:latin charset="0" panose="00000500000000000000" pitchFamily="50" typeface="Montserrat"/>
            </a:endParaRPr>
          </a:p>
        </p:txBody>
      </p:sp>
      <p:pic>
        <p:nvPicPr>
          <p:cNvPr id="7" name="Picture 2">
            <a:extLst>
              <a:ext uri="{FF2B5EF4-FFF2-40B4-BE49-F238E27FC236}">
                <a16:creationId xmlns:a16="http://schemas.microsoft.com/office/drawing/2014/main" id="{6F78FA82-7E63-4A26-AEE3-916B87836F0D}"/>
              </a:ext>
            </a:extLst>
          </p:cNvPr>
          <p:cNvPicPr>
            <a:picLocks noChangeArrowheads="1" noChangeAspect="1"/>
          </p:cNvPicPr>
          <p:nvPr/>
        </p:nvPicPr>
        <p:blipFill rotWithShape="1">
          <a:blip cstate="print" r:embed="rId3"/>
          <a:srcRect b="101" l="53527" r="19"/>
          <a:stretch/>
        </p:blipFill>
        <p:spPr bwMode="auto">
          <a:xfrm rot="5400000">
            <a:off x="8377327" y="1237914"/>
            <a:ext cx="1832851" cy="2120676"/>
          </a:xfrm>
          <a:prstGeom prst="rect">
            <a:avLst/>
          </a:prstGeom>
          <a:noFill/>
          <a:ln w="9525">
            <a:noFill/>
            <a:miter lim="800000"/>
            <a:headEnd/>
            <a:tailEnd/>
          </a:ln>
        </p:spPr>
      </p:pic>
      <p:pic>
        <p:nvPicPr>
          <p:cNvPr id="8" name="Picture 2">
            <a:extLst>
              <a:ext uri="{FF2B5EF4-FFF2-40B4-BE49-F238E27FC236}">
                <a16:creationId xmlns:a16="http://schemas.microsoft.com/office/drawing/2014/main" id="{0F11824F-B15E-4EB5-AEF8-2E4385982EE4}"/>
              </a:ext>
            </a:extLst>
          </p:cNvPr>
          <p:cNvPicPr>
            <a:picLocks noChangeArrowheads="1" noChangeAspect="1"/>
          </p:cNvPicPr>
          <p:nvPr/>
        </p:nvPicPr>
        <p:blipFill rotWithShape="1">
          <a:blip cstate="print" r:embed="rId3"/>
          <a:srcRect b="101" r="49882"/>
          <a:stretch/>
        </p:blipFill>
        <p:spPr bwMode="auto">
          <a:xfrm rot="5400000">
            <a:off x="5718578" y="1278153"/>
            <a:ext cx="1832849" cy="2040194"/>
          </a:xfrm>
          <a:prstGeom prst="rect">
            <a:avLst/>
          </a:prstGeom>
          <a:noFill/>
          <a:ln w="9525">
            <a:noFill/>
            <a:miter lim="800000"/>
            <a:headEnd/>
            <a:tailEnd/>
          </a:ln>
        </p:spPr>
      </p:pic>
    </p:spTree>
    <p:extLst>
      <p:ext uri="{BB962C8B-B14F-4D97-AF65-F5344CB8AC3E}">
        <p14:creationId xmlns:p14="http://schemas.microsoft.com/office/powerpoint/2010/main" val="1675337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4">
            <a:extLst>
              <a:ext uri="{FF2B5EF4-FFF2-40B4-BE49-F238E27FC236}">
                <a16:creationId xmlns:a16="http://schemas.microsoft.com/office/drawing/2014/main" id="{FCA8F766-647F-4339-94F9-0C2EA8EA4A80}"/>
              </a:ext>
            </a:extLst>
          </p:cNvPr>
          <p:cNvSpPr>
            <a:spLocks noGrp="1"/>
          </p:cNvSpPr>
          <p:nvPr>
            <p:ph type="title"/>
          </p:nvPr>
        </p:nvSpPr>
        <p:spPr>
          <a:xfrm>
            <a:off x="4887913" y="368707"/>
            <a:ext cx="6477000" cy="566738"/>
          </a:xfrm>
          <a:ln>
            <a:solidFill>
              <a:schemeClr val="bg1"/>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es-CO" sz="3600" b="1" dirty="0"/>
              <a:t>ANGIOGRAFÍA POR TAC </a:t>
            </a:r>
          </a:p>
        </p:txBody>
      </p:sp>
      <p:sp>
        <p:nvSpPr>
          <p:cNvPr id="10" name="Marcador de texto 6">
            <a:extLst>
              <a:ext uri="{FF2B5EF4-FFF2-40B4-BE49-F238E27FC236}">
                <a16:creationId xmlns:a16="http://schemas.microsoft.com/office/drawing/2014/main" id="{C334EF45-342A-448A-ABB5-8241EFCB2057}"/>
              </a:ext>
            </a:extLst>
          </p:cNvPr>
          <p:cNvSpPr txBox="1">
            <a:spLocks/>
          </p:cNvSpPr>
          <p:nvPr/>
        </p:nvSpPr>
        <p:spPr>
          <a:xfrm>
            <a:off x="4889501" y="1026189"/>
            <a:ext cx="6475412" cy="2094990"/>
          </a:xfrm>
          <a:prstGeom prst="rect">
            <a:avLst/>
          </a:prstGeom>
          <a:solidFill>
            <a:srgbClr val="06AEAA"/>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S" b="1" dirty="0">
                <a:solidFill>
                  <a:schemeClr val="bg1"/>
                </a:solidFill>
              </a:rPr>
              <a:t>Detecta:</a:t>
            </a:r>
          </a:p>
          <a:p>
            <a:pPr marL="285750" indent="-285750"/>
            <a:r>
              <a:rPr lang="es-ES" dirty="0">
                <a:solidFill>
                  <a:schemeClr val="bg1"/>
                </a:solidFill>
              </a:rPr>
              <a:t>Aneurismas hasta de 4 </a:t>
            </a:r>
            <a:r>
              <a:rPr lang="es-ES" dirty="0" err="1">
                <a:solidFill>
                  <a:schemeClr val="bg1"/>
                </a:solidFill>
              </a:rPr>
              <a:t>mm.</a:t>
            </a:r>
            <a:endParaRPr lang="es-ES" dirty="0">
              <a:solidFill>
                <a:schemeClr val="bg1"/>
              </a:solidFill>
            </a:endParaRPr>
          </a:p>
          <a:p>
            <a:pPr marL="285750" indent="-285750"/>
            <a:endParaRPr lang="es-ES" dirty="0">
              <a:solidFill>
                <a:schemeClr val="bg1"/>
              </a:solidFill>
            </a:endParaRPr>
          </a:p>
          <a:p>
            <a:pPr marL="285750" indent="-285750"/>
            <a:endParaRPr lang="es-ES" b="1" dirty="0">
              <a:solidFill>
                <a:schemeClr val="bg1"/>
              </a:solidFill>
            </a:endParaRPr>
          </a:p>
          <a:p>
            <a:r>
              <a:rPr lang="es-ES" b="1" dirty="0">
                <a:solidFill>
                  <a:schemeClr val="bg1"/>
                </a:solidFill>
              </a:rPr>
              <a:t>Problemas:</a:t>
            </a:r>
          </a:p>
          <a:p>
            <a:pPr marL="285750" indent="-285750"/>
            <a:r>
              <a:rPr lang="es-ES" dirty="0">
                <a:solidFill>
                  <a:schemeClr val="bg1"/>
                </a:solidFill>
              </a:rPr>
              <a:t>Aneurismas pequeños (&lt;4mm).</a:t>
            </a:r>
          </a:p>
          <a:p>
            <a:pPr marL="285750" indent="-285750"/>
            <a:r>
              <a:rPr lang="es-ES" dirty="0">
                <a:solidFill>
                  <a:schemeClr val="bg1"/>
                </a:solidFill>
              </a:rPr>
              <a:t>Aneurismas llenos de trombos.</a:t>
            </a:r>
            <a:endParaRPr lang="es-CO" dirty="0">
              <a:solidFill>
                <a:schemeClr val="bg1"/>
              </a:solidFill>
            </a:endParaRPr>
          </a:p>
        </p:txBody>
      </p:sp>
      <p:sp>
        <p:nvSpPr>
          <p:cNvPr id="11" name="Rectángulo 11">
            <a:extLst>
              <a:ext uri="{FF2B5EF4-FFF2-40B4-BE49-F238E27FC236}">
                <a16:creationId xmlns:a16="http://schemas.microsoft.com/office/drawing/2014/main" id="{68414D10-EDA5-49A3-BAD6-283599443E2D}"/>
              </a:ext>
            </a:extLst>
          </p:cNvPr>
          <p:cNvSpPr/>
          <p:nvPr/>
        </p:nvSpPr>
        <p:spPr>
          <a:xfrm>
            <a:off x="4887913" y="6309016"/>
            <a:ext cx="8443913" cy="369332"/>
          </a:xfrm>
          <a:prstGeom prst="rect">
            <a:avLst/>
          </a:prstGeom>
        </p:spPr>
        <p:txBody>
          <a:bodyPr wrap="square">
            <a:spAutoFit/>
          </a:bodyPr>
          <a:lstStyle/>
          <a:p>
            <a:r>
              <a:rPr lang="es-CO" sz="600" dirty="0">
                <a:latin typeface="Montserrat" panose="00000500000000000000" pitchFamily="50" charset="0"/>
                <a:ea typeface="OTNEJMScalaSansLF"/>
                <a:cs typeface="Arial" panose="020B0604020202020204" pitchFamily="34" charset="0"/>
              </a:rPr>
              <a:t>Lawton MT, Vates GE. </a:t>
            </a:r>
            <a:r>
              <a:rPr lang="es-CO" sz="600" dirty="0" err="1">
                <a:latin typeface="Montserrat" panose="00000500000000000000" pitchFamily="50" charset="0"/>
                <a:ea typeface="Calibri" panose="020F0502020204030204" pitchFamily="34" charset="0"/>
                <a:cs typeface="Arial" panose="020B0604020202020204" pitchFamily="34" charset="0"/>
              </a:rPr>
              <a:t>Subarachnoid</a:t>
            </a:r>
            <a:r>
              <a:rPr lang="es-CO" sz="600" dirty="0">
                <a:latin typeface="Montserrat" panose="00000500000000000000" pitchFamily="50" charset="0"/>
                <a:ea typeface="Calibri" panose="020F0502020204030204" pitchFamily="34" charset="0"/>
                <a:cs typeface="Arial" panose="020B0604020202020204" pitchFamily="34" charset="0"/>
              </a:rPr>
              <a:t> </a:t>
            </a:r>
            <a:r>
              <a:rPr lang="es-CO" sz="600" dirty="0" err="1">
                <a:latin typeface="Montserrat" panose="00000500000000000000" pitchFamily="50" charset="0"/>
                <a:ea typeface="Calibri" panose="020F0502020204030204" pitchFamily="34" charset="0"/>
                <a:cs typeface="Arial" panose="020B0604020202020204" pitchFamily="34" charset="0"/>
              </a:rPr>
              <a:t>Hemorrhage</a:t>
            </a:r>
            <a:r>
              <a:rPr lang="es-CO" sz="600" dirty="0">
                <a:latin typeface="Montserrat" panose="00000500000000000000" pitchFamily="50" charset="0"/>
                <a:ea typeface="Calibri" panose="020F0502020204030204" pitchFamily="34" charset="0"/>
                <a:cs typeface="Arial" panose="020B0604020202020204" pitchFamily="34" charset="0"/>
              </a:rPr>
              <a:t>. N Engl J </a:t>
            </a:r>
            <a:r>
              <a:rPr lang="es-CO" sz="600" dirty="0" err="1">
                <a:latin typeface="Montserrat" panose="00000500000000000000" pitchFamily="50" charset="0"/>
                <a:ea typeface="Calibri" panose="020F0502020204030204" pitchFamily="34" charset="0"/>
                <a:cs typeface="Arial" panose="020B0604020202020204" pitchFamily="34" charset="0"/>
              </a:rPr>
              <a:t>Med</a:t>
            </a:r>
            <a:r>
              <a:rPr lang="es-CO" sz="600" dirty="0">
                <a:latin typeface="Montserrat" panose="00000500000000000000" pitchFamily="50" charset="0"/>
                <a:ea typeface="Calibri" panose="020F0502020204030204" pitchFamily="34" charset="0"/>
                <a:cs typeface="Arial" panose="020B0604020202020204" pitchFamily="34" charset="0"/>
              </a:rPr>
              <a:t> 2017;377:257-66 </a:t>
            </a:r>
          </a:p>
          <a:p>
            <a:r>
              <a:rPr lang="es-CO" sz="600" dirty="0" err="1">
                <a:latin typeface="Montserrat" panose="00000500000000000000" pitchFamily="50" charset="0"/>
                <a:cs typeface="Arial" panose="020B0604020202020204" pitchFamily="34" charset="0"/>
              </a:rPr>
              <a:t>Muehlschlegel</a:t>
            </a:r>
            <a:r>
              <a:rPr lang="es-CO" sz="600" dirty="0">
                <a:latin typeface="Montserrat" panose="00000500000000000000" pitchFamily="50" charset="0"/>
                <a:cs typeface="Arial" panose="020B0604020202020204" pitchFamily="34" charset="0"/>
              </a:rPr>
              <a:t> S. </a:t>
            </a:r>
            <a:r>
              <a:rPr lang="es-CO" sz="600" dirty="0" err="1">
                <a:latin typeface="Montserrat" panose="00000500000000000000" pitchFamily="50" charset="0"/>
                <a:cs typeface="Arial" panose="020B0604020202020204" pitchFamily="34" charset="0"/>
              </a:rPr>
              <a:t>Subarachnoid</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Hemorrhage</a:t>
            </a:r>
            <a:r>
              <a:rPr lang="es-CO" sz="600" dirty="0">
                <a:latin typeface="Montserrat" panose="00000500000000000000" pitchFamily="50" charset="0"/>
                <a:cs typeface="Arial" panose="020B0604020202020204" pitchFamily="34" charset="0"/>
              </a:rPr>
              <a:t>. CONTINUUM (MINNEAP MINN) </a:t>
            </a:r>
            <a:r>
              <a:rPr lang="es-CO" sz="600" dirty="0" err="1">
                <a:latin typeface="Montserrat" panose="00000500000000000000" pitchFamily="50" charset="0"/>
                <a:cs typeface="Arial" panose="020B0604020202020204" pitchFamily="34" charset="0"/>
              </a:rPr>
              <a:t>Neurocritical</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Care</a:t>
            </a:r>
            <a:r>
              <a:rPr lang="es-CO" sz="600" dirty="0">
                <a:latin typeface="Montserrat" panose="00000500000000000000" pitchFamily="50" charset="0"/>
                <a:cs typeface="Arial" panose="020B0604020202020204" pitchFamily="34" charset="0"/>
              </a:rPr>
              <a:t> 2018; 24(6): 1623–1657.</a:t>
            </a:r>
            <a:endParaRPr lang="en-US" sz="600" dirty="0">
              <a:latin typeface="Montserrat" panose="00000500000000000000" pitchFamily="50" charset="0"/>
              <a:cs typeface="Arial" panose="020B0604020202020204" pitchFamily="34" charset="0"/>
            </a:endParaRPr>
          </a:p>
          <a:p>
            <a:r>
              <a:rPr lang="es-CO" sz="600" dirty="0">
                <a:latin typeface="Montserrat" panose="00000500000000000000" pitchFamily="50" charset="0"/>
                <a:ea typeface="Calibri" panose="020F0502020204030204" pitchFamily="34" charset="0"/>
                <a:cs typeface="Arial" panose="020B0604020202020204" pitchFamily="34" charset="0"/>
              </a:rPr>
              <a:t>.</a:t>
            </a:r>
          </a:p>
        </p:txBody>
      </p:sp>
      <p:pic>
        <p:nvPicPr>
          <p:cNvPr id="12" name="Picture 2">
            <a:extLst>
              <a:ext uri="{FF2B5EF4-FFF2-40B4-BE49-F238E27FC236}">
                <a16:creationId xmlns:a16="http://schemas.microsoft.com/office/drawing/2014/main" id="{1C3E39F4-A20D-4C05-8172-96321E17E5D8}"/>
              </a:ext>
            </a:extLst>
          </p:cNvPr>
          <p:cNvPicPr>
            <a:picLocks noChangeAspect="1" noChangeArrowheads="1"/>
          </p:cNvPicPr>
          <p:nvPr/>
        </p:nvPicPr>
        <p:blipFill>
          <a:blip r:embed="rId3" cstate="print"/>
          <a:srcRect/>
          <a:stretch>
            <a:fillRect/>
          </a:stretch>
        </p:blipFill>
        <p:spPr bwMode="auto">
          <a:xfrm>
            <a:off x="5595939" y="3403447"/>
            <a:ext cx="2941803" cy="262330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Rectángulo 1">
            <a:extLst>
              <a:ext uri="{FF2B5EF4-FFF2-40B4-BE49-F238E27FC236}">
                <a16:creationId xmlns:a16="http://schemas.microsoft.com/office/drawing/2014/main" id="{21146DFD-8C62-442C-A02C-357FCE26CDC7}"/>
              </a:ext>
            </a:extLst>
          </p:cNvPr>
          <p:cNvSpPr/>
          <p:nvPr/>
        </p:nvSpPr>
        <p:spPr>
          <a:xfrm>
            <a:off x="9206952" y="4533557"/>
            <a:ext cx="1545616" cy="646331"/>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b="1" dirty="0"/>
              <a:t>S: </a:t>
            </a:r>
            <a:r>
              <a:rPr lang="es-ES" dirty="0"/>
              <a:t>90% a 97% </a:t>
            </a:r>
          </a:p>
          <a:p>
            <a:r>
              <a:rPr lang="es-ES" b="1" dirty="0"/>
              <a:t>E: </a:t>
            </a:r>
            <a:r>
              <a:rPr lang="es-ES" dirty="0"/>
              <a:t>93% a 100%</a:t>
            </a:r>
            <a:endParaRPr lang="es-CO" dirty="0"/>
          </a:p>
        </p:txBody>
      </p:sp>
    </p:spTree>
    <p:extLst>
      <p:ext uri="{BB962C8B-B14F-4D97-AF65-F5344CB8AC3E}">
        <p14:creationId xmlns:p14="http://schemas.microsoft.com/office/powerpoint/2010/main" val="3942593636"/>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3784403" y="618615"/>
            <a:ext cx="6508377" cy="828814"/>
          </a:xfrm>
        </p:spPr>
        <p:txBody>
          <a:bodyPr>
            <a:normAutofit/>
          </a:bodyPr>
          <a:lstStyle/>
          <a:p>
            <a:pPr algn="ctr"/>
            <a:r>
              <a:rPr b="1" dirty="0" lang="es-CO" sz="3600"/>
              <a:t>Angiografía cerebral</a:t>
            </a:r>
          </a:p>
        </p:txBody>
      </p:sp>
      <p:sp>
        <p:nvSpPr>
          <p:cNvPr id="3" name="2 Marcador de contenido"/>
          <p:cNvSpPr>
            <a:spLocks noGrp="1"/>
          </p:cNvSpPr>
          <p:nvPr>
            <p:ph idx="1"/>
          </p:nvPr>
        </p:nvSpPr>
        <p:spPr>
          <a:xfrm>
            <a:off x="4542660" y="1592827"/>
            <a:ext cx="4991864" cy="3329852"/>
          </a:xfrm>
          <a:solidFill>
            <a:srgbClr val="152B48"/>
          </a:solidFill>
          <a:ln>
            <a:noFill/>
          </a:ln>
        </p:spPr>
        <p:style>
          <a:lnRef idx="3">
            <a:schemeClr val="lt1"/>
          </a:lnRef>
          <a:fillRef idx="1">
            <a:schemeClr val="accent6"/>
          </a:fillRef>
          <a:effectRef idx="1">
            <a:schemeClr val="accent6"/>
          </a:effectRef>
          <a:fontRef idx="minor">
            <a:schemeClr val="lt1"/>
          </a:fontRef>
        </p:style>
        <p:txBody>
          <a:bodyPr>
            <a:normAutofit/>
          </a:bodyPr>
          <a:lstStyle/>
          <a:p>
            <a:r>
              <a:rPr dirty="0" lang="es-CO" sz="2400">
                <a:solidFill>
                  <a:schemeClr val="bg1"/>
                </a:solidFill>
              </a:rPr>
              <a:t>Define el sitio del aneurisma.</a:t>
            </a:r>
          </a:p>
          <a:p>
            <a:r>
              <a:rPr dirty="0" lang="es-CO" sz="2400">
                <a:solidFill>
                  <a:schemeClr val="bg1"/>
                </a:solidFill>
              </a:rPr>
              <a:t>Visión 3D.</a:t>
            </a:r>
          </a:p>
          <a:p>
            <a:r>
              <a:rPr dirty="0" lang="es-CO" sz="2400">
                <a:solidFill>
                  <a:schemeClr val="bg1"/>
                </a:solidFill>
              </a:rPr>
              <a:t>Pacientes con diagnóstico por TC o PL.</a:t>
            </a:r>
          </a:p>
          <a:p>
            <a:pPr lvl="1"/>
            <a:r>
              <a:rPr dirty="0" lang="es-CO" sz="1400">
                <a:solidFill>
                  <a:schemeClr val="bg1"/>
                </a:solidFill>
              </a:rPr>
              <a:t>Detecta el sitio del sangrado.</a:t>
            </a:r>
          </a:p>
          <a:p>
            <a:pPr lvl="1"/>
            <a:r>
              <a:rPr dirty="0" lang="es-CO" sz="1400">
                <a:solidFill>
                  <a:schemeClr val="bg1"/>
                </a:solidFill>
              </a:rPr>
              <a:t>Tan pronto sea posible.</a:t>
            </a:r>
          </a:p>
          <a:p>
            <a:pPr lvl="1"/>
            <a:r>
              <a:rPr dirty="0" lang="es-CO" sz="1400">
                <a:solidFill>
                  <a:schemeClr val="bg1"/>
                </a:solidFill>
              </a:rPr>
              <a:t>Facilita el manejo temprano de la ruptura.</a:t>
            </a:r>
          </a:p>
          <a:p>
            <a:pPr lvl="1"/>
            <a:r>
              <a:rPr dirty="0" lang="es-ES" sz="1400">
                <a:solidFill>
                  <a:schemeClr val="bg1"/>
                </a:solidFill>
              </a:rPr>
              <a:t>Planificación del tratamiento. </a:t>
            </a:r>
          </a:p>
          <a:p>
            <a:pPr lvl="1"/>
            <a:r>
              <a:rPr dirty="0" lang="es-ES" sz="1400">
                <a:solidFill>
                  <a:schemeClr val="bg1"/>
                </a:solidFill>
              </a:rPr>
              <a:t>Invasivo, costoso, consume tiempo y tiene riesgos.</a:t>
            </a:r>
            <a:endParaRPr dirty="0" lang="es-CO" sz="1400">
              <a:solidFill>
                <a:schemeClr val="bg1"/>
              </a:solidFill>
            </a:endParaRPr>
          </a:p>
          <a:p>
            <a:endParaRPr dirty="0" lang="es-CO" sz="2400">
              <a:solidFill>
                <a:schemeClr val="bg1"/>
              </a:solidFill>
            </a:endParaRPr>
          </a:p>
          <a:p>
            <a:endParaRPr dirty="0" lang="es-CO" sz="2400">
              <a:solidFill>
                <a:schemeClr val="bg1"/>
              </a:solidFill>
            </a:endParaRPr>
          </a:p>
          <a:p>
            <a:endParaRPr dirty="0" lang="es-CO" sz="2400">
              <a:solidFill>
                <a:schemeClr val="bg1"/>
              </a:solidFill>
            </a:endParaRPr>
          </a:p>
        </p:txBody>
      </p:sp>
      <p:sp>
        <p:nvSpPr>
          <p:cNvPr id="6" name="3 Marcador de pie de página"/>
          <p:cNvSpPr>
            <a:spLocks noGrp="1"/>
          </p:cNvSpPr>
          <p:nvPr>
            <p:ph idx="11" sz="quarter" type="ftr"/>
          </p:nvPr>
        </p:nvSpPr>
        <p:spPr>
          <a:xfrm>
            <a:off x="5400292" y="5893411"/>
            <a:ext cx="5258183" cy="417128"/>
          </a:xfrm>
        </p:spPr>
        <p:txBody>
          <a:bodyPr/>
          <a:lstStyle/>
          <a:p>
            <a:r>
              <a:rPr dirty="0" lang="en-US" sz="900">
                <a:solidFill>
                  <a:schemeClr val="tx1"/>
                </a:solidFill>
              </a:rPr>
              <a:t>Management of </a:t>
            </a:r>
            <a:r>
              <a:rPr dirty="0" err="1" lang="en-US" sz="900">
                <a:solidFill>
                  <a:schemeClr val="tx1"/>
                </a:solidFill>
              </a:rPr>
              <a:t>aneurysmal</a:t>
            </a:r>
            <a:r>
              <a:rPr dirty="0" lang="en-US" sz="900">
                <a:solidFill>
                  <a:schemeClr val="tx1"/>
                </a:solidFill>
              </a:rPr>
              <a:t> subarachnoid hemorrhage. </a:t>
            </a:r>
            <a:r>
              <a:rPr dirty="0" err="1" lang="en-US" sz="900">
                <a:solidFill>
                  <a:schemeClr val="tx1"/>
                </a:solidFill>
              </a:rPr>
              <a:t>Crit</a:t>
            </a:r>
            <a:r>
              <a:rPr dirty="0" lang="en-US" sz="900">
                <a:solidFill>
                  <a:schemeClr val="tx1"/>
                </a:solidFill>
              </a:rPr>
              <a:t> Care Med 2009; 37:432-440.</a:t>
            </a:r>
            <a:endParaRPr dirty="0" lang="es-CO" sz="900">
              <a:solidFill>
                <a:schemeClr val="tx1"/>
              </a:solidFill>
            </a:endParaRPr>
          </a:p>
        </p:txBody>
      </p:sp>
      <p:pic>
        <p:nvPicPr>
          <p:cNvPr id="8" name="Picture 2"/>
          <p:cNvPicPr>
            <a:picLocks noChangeArrowheads="1" noChangeAspect="1"/>
          </p:cNvPicPr>
          <p:nvPr/>
        </p:nvPicPr>
        <p:blipFill>
          <a:blip cstate="email" r:embed="rId3">
            <a:extLst>
              <a:ext uri="{28A0092B-C50C-407E-A947-70E740481C1C}">
                <a14:useLocalDpi xmlns:a14="http://schemas.microsoft.com/office/drawing/2010/main" val="0"/>
              </a:ext>
            </a:extLst>
          </a:blip>
          <a:srcRect/>
          <a:stretch>
            <a:fillRect/>
          </a:stretch>
        </p:blipFill>
        <p:spPr bwMode="auto">
          <a:xfrm>
            <a:off x="9756402" y="480786"/>
            <a:ext cx="2210789" cy="218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9" name="Picture 4"/>
          <p:cNvPicPr>
            <a:picLocks noChangeArrowheads="1" noChangeAspect="1"/>
          </p:cNvPicPr>
          <p:nvPr/>
        </p:nvPicPr>
        <p:blipFill rotWithShape="1">
          <a:blip r:embed="rId4">
            <a:extLst>
              <a:ext uri="{28A0092B-C50C-407E-A947-70E740481C1C}">
                <a14:useLocalDpi xmlns:a14="http://schemas.microsoft.com/office/drawing/2010/main" val="0"/>
              </a:ext>
            </a:extLst>
          </a:blip>
          <a:srcRect l="56" r="-158" t="1305"/>
          <a:stretch/>
        </p:blipFill>
        <p:spPr bwMode="auto">
          <a:xfrm>
            <a:off x="9756403" y="2814103"/>
            <a:ext cx="2210789" cy="239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414589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3863D832-FDB3-40B8-AA89-915A5529AE6F}"/>
              </a:ext>
            </a:extLst>
          </p:cNvPr>
          <p:cNvSpPr txBox="1"/>
          <p:nvPr/>
        </p:nvSpPr>
        <p:spPr>
          <a:xfrm>
            <a:off x="4389748" y="2313285"/>
            <a:ext cx="7192652" cy="1754326"/>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b="1" dirty="0">
                <a:latin typeface="Montserrat" panose="00000500000000000000" pitchFamily="50" charset="0"/>
              </a:rPr>
              <a:t>AHA/ASA 2012</a:t>
            </a:r>
          </a:p>
          <a:p>
            <a:pPr algn="ctr"/>
            <a:endParaRPr lang="es-ES" b="1" dirty="0">
              <a:latin typeface="Montserrat" panose="00000500000000000000" pitchFamily="50" charset="0"/>
            </a:endParaRPr>
          </a:p>
          <a:p>
            <a:r>
              <a:rPr lang="es-ES" dirty="0">
                <a:latin typeface="Montserrat" panose="00000500000000000000" pitchFamily="50" charset="0"/>
              </a:rPr>
              <a:t>Sigue siendo recomendada si ATC es no diagnóstico (excepto posiblemente en el caso de patrón </a:t>
            </a:r>
            <a:r>
              <a:rPr lang="es-ES" dirty="0" err="1">
                <a:latin typeface="Montserrat" panose="00000500000000000000" pitchFamily="50" charset="0"/>
              </a:rPr>
              <a:t>perimesencefálica</a:t>
            </a:r>
            <a:r>
              <a:rPr lang="es-ES" dirty="0">
                <a:latin typeface="Montserrat" panose="00000500000000000000" pitchFamily="50" charset="0"/>
              </a:rPr>
              <a:t>).</a:t>
            </a:r>
          </a:p>
          <a:p>
            <a:pPr algn="r"/>
            <a:endParaRPr lang="es-ES" dirty="0">
              <a:latin typeface="Montserrat" panose="00000500000000000000" pitchFamily="50" charset="0"/>
            </a:endParaRPr>
          </a:p>
          <a:p>
            <a:pPr algn="r"/>
            <a:r>
              <a:rPr lang="es-ES" dirty="0">
                <a:latin typeface="Montserrat" panose="00000500000000000000" pitchFamily="50" charset="0"/>
              </a:rPr>
              <a:t> </a:t>
            </a:r>
            <a:r>
              <a:rPr lang="es-ES" b="1" i="1" dirty="0">
                <a:latin typeface="Montserrat" panose="00000500000000000000" pitchFamily="50" charset="0"/>
              </a:rPr>
              <a:t>Clase </a:t>
            </a:r>
            <a:r>
              <a:rPr lang="es-ES" b="1" i="1" dirty="0" err="1">
                <a:latin typeface="Montserrat" panose="00000500000000000000" pitchFamily="50" charset="0"/>
              </a:rPr>
              <a:t>IIb</a:t>
            </a:r>
            <a:r>
              <a:rPr lang="es-ES" b="1" i="1" dirty="0">
                <a:latin typeface="Montserrat" panose="00000500000000000000" pitchFamily="50" charset="0"/>
              </a:rPr>
              <a:t> - Evidencia C </a:t>
            </a:r>
          </a:p>
        </p:txBody>
      </p:sp>
      <p:sp>
        <p:nvSpPr>
          <p:cNvPr id="11" name="1 Título">
            <a:extLst>
              <a:ext uri="{FF2B5EF4-FFF2-40B4-BE49-F238E27FC236}">
                <a16:creationId xmlns:a16="http://schemas.microsoft.com/office/drawing/2014/main" id="{009F56C9-08AA-47E5-9E3C-EBE4B407A2B8}"/>
              </a:ext>
            </a:extLst>
          </p:cNvPr>
          <p:cNvSpPr txBox="1">
            <a:spLocks/>
          </p:cNvSpPr>
          <p:nvPr/>
        </p:nvSpPr>
        <p:spPr>
          <a:xfrm>
            <a:off x="4802164" y="968818"/>
            <a:ext cx="8647136" cy="82881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CO" sz="4400" b="1" dirty="0">
                <a:solidFill>
                  <a:srgbClr val="06AEAA"/>
                </a:solidFill>
                <a:latin typeface="Montserrat" panose="00000500000000000000" pitchFamily="50" charset="0"/>
              </a:rPr>
              <a:t>Angiografía cerebral</a:t>
            </a:r>
          </a:p>
        </p:txBody>
      </p:sp>
      <p:sp>
        <p:nvSpPr>
          <p:cNvPr id="12" name="3 Marcador de pie de página">
            <a:extLst>
              <a:ext uri="{FF2B5EF4-FFF2-40B4-BE49-F238E27FC236}">
                <a16:creationId xmlns:a16="http://schemas.microsoft.com/office/drawing/2014/main" id="{347F61E0-D13E-4FAF-A122-F68FDE70038E}"/>
              </a:ext>
            </a:extLst>
          </p:cNvPr>
          <p:cNvSpPr txBox="1">
            <a:spLocks/>
          </p:cNvSpPr>
          <p:nvPr/>
        </p:nvSpPr>
        <p:spPr>
          <a:xfrm>
            <a:off x="4389748" y="4959600"/>
            <a:ext cx="7278377" cy="3888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Montserrat" panose="00000500000000000000" pitchFamily="50" charset="0"/>
              </a:rPr>
              <a:t>Guidelines for the Management of Aneurysmal Subarachnoid Hemorrhage. American Heart Association</a:t>
            </a:r>
            <a:r>
              <a:rPr lang="is-IS" sz="700" dirty="0">
                <a:latin typeface="Montserrat" panose="00000500000000000000" pitchFamily="50" charset="0"/>
              </a:rPr>
              <a:t> Stroke. 2012;43:00-00.</a:t>
            </a:r>
          </a:p>
          <a:p>
            <a:r>
              <a:rPr lang="es-ES" sz="700" dirty="0" err="1">
                <a:latin typeface="Montserrat" panose="00000500000000000000" pitchFamily="50" charset="0"/>
              </a:rPr>
              <a:t>European</a:t>
            </a:r>
            <a:r>
              <a:rPr lang="es-ES" sz="700" dirty="0">
                <a:latin typeface="Montserrat" panose="00000500000000000000" pitchFamily="50" charset="0"/>
              </a:rPr>
              <a:t> </a:t>
            </a:r>
            <a:r>
              <a:rPr lang="es-ES" sz="700" dirty="0" err="1">
                <a:latin typeface="Montserrat" panose="00000500000000000000" pitchFamily="50" charset="0"/>
              </a:rPr>
              <a:t>stroke</a:t>
            </a:r>
            <a:r>
              <a:rPr lang="es-ES" sz="700" dirty="0">
                <a:latin typeface="Montserrat" panose="00000500000000000000" pitchFamily="50" charset="0"/>
              </a:rPr>
              <a:t> </a:t>
            </a:r>
            <a:r>
              <a:rPr lang="es-ES" sz="700" dirty="0" err="1">
                <a:latin typeface="Montserrat" panose="00000500000000000000" pitchFamily="50" charset="0"/>
              </a:rPr>
              <a:t>organization</a:t>
            </a:r>
            <a:r>
              <a:rPr lang="es-ES" sz="700" dirty="0">
                <a:latin typeface="Montserrat" panose="00000500000000000000" pitchFamily="50" charset="0"/>
              </a:rPr>
              <a:t> </a:t>
            </a:r>
            <a:r>
              <a:rPr lang="es-ES" sz="700" dirty="0" err="1">
                <a:latin typeface="Montserrat" panose="00000500000000000000" pitchFamily="50" charset="0"/>
              </a:rPr>
              <a:t>guidelines</a:t>
            </a:r>
            <a:r>
              <a:rPr lang="es-ES" sz="700" dirty="0">
                <a:latin typeface="Montserrat" panose="00000500000000000000" pitchFamily="50" charset="0"/>
              </a:rPr>
              <a:t> </a:t>
            </a:r>
            <a:r>
              <a:rPr lang="es-ES" sz="700" dirty="0" err="1">
                <a:latin typeface="Montserrat" panose="00000500000000000000" pitchFamily="50" charset="0"/>
              </a:rPr>
              <a:t>for</a:t>
            </a:r>
            <a:r>
              <a:rPr lang="es-ES" sz="700" dirty="0">
                <a:latin typeface="Montserrat" panose="00000500000000000000" pitchFamily="50" charset="0"/>
              </a:rPr>
              <a:t>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a:t>
            </a:r>
            <a:r>
              <a:rPr lang="es-ES" sz="700" dirty="0" err="1">
                <a:latin typeface="Montserrat" panose="00000500000000000000" pitchFamily="50" charset="0"/>
              </a:rPr>
              <a:t>of</a:t>
            </a:r>
            <a:r>
              <a:rPr lang="es-ES" sz="700" dirty="0">
                <a:latin typeface="Montserrat" panose="00000500000000000000" pitchFamily="50" charset="0"/>
              </a:rPr>
              <a:t> </a:t>
            </a:r>
            <a:r>
              <a:rPr lang="es-ES" sz="700" dirty="0" err="1">
                <a:latin typeface="Montserrat" panose="00000500000000000000" pitchFamily="50" charset="0"/>
              </a:rPr>
              <a:t>intracranial</a:t>
            </a:r>
            <a:r>
              <a:rPr lang="es-ES" sz="700" dirty="0">
                <a:latin typeface="Montserrat" panose="00000500000000000000" pitchFamily="50" charset="0"/>
              </a:rPr>
              <a:t> </a:t>
            </a:r>
            <a:r>
              <a:rPr lang="es-ES" sz="700" dirty="0" err="1">
                <a:latin typeface="Montserrat" panose="00000500000000000000" pitchFamily="50" charset="0"/>
              </a:rPr>
              <a:t>aneurysms</a:t>
            </a:r>
            <a:r>
              <a:rPr lang="es-ES" sz="700" dirty="0">
                <a:latin typeface="Montserrat" panose="00000500000000000000" pitchFamily="50" charset="0"/>
              </a:rPr>
              <a:t> and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Cerebrovasc</a:t>
            </a:r>
            <a:r>
              <a:rPr lang="es-ES" sz="700" dirty="0">
                <a:latin typeface="Montserrat" panose="00000500000000000000" pitchFamily="50" charset="0"/>
              </a:rPr>
              <a:t> </a:t>
            </a:r>
            <a:r>
              <a:rPr lang="es-ES" sz="700" dirty="0" err="1">
                <a:latin typeface="Montserrat" panose="00000500000000000000" pitchFamily="50" charset="0"/>
              </a:rPr>
              <a:t>Dis</a:t>
            </a:r>
            <a:r>
              <a:rPr lang="es-ES" sz="700" dirty="0">
                <a:latin typeface="Montserrat" panose="00000500000000000000" pitchFamily="50" charset="0"/>
              </a:rPr>
              <a:t>. 2013;35(2):93-112.</a:t>
            </a:r>
            <a:endParaRPr lang="en-US" sz="700" dirty="0">
              <a:latin typeface="Montserrat" panose="00000500000000000000" pitchFamily="50" charset="0"/>
            </a:endParaRPr>
          </a:p>
        </p:txBody>
      </p:sp>
    </p:spTree>
    <p:extLst>
      <p:ext uri="{BB962C8B-B14F-4D97-AF65-F5344CB8AC3E}">
        <p14:creationId xmlns:p14="http://schemas.microsoft.com/office/powerpoint/2010/main" val="31890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567627" y="32258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CO" sz="4000" b="1" dirty="0"/>
              <a:t>EPIDEMIOLOGÍA</a:t>
            </a:r>
          </a:p>
        </p:txBody>
      </p:sp>
      <p:sp>
        <p:nvSpPr>
          <p:cNvPr id="3" name="Marcador de texto 2">
            <a:extLst>
              <a:ext uri="{FF2B5EF4-FFF2-40B4-BE49-F238E27FC236}">
                <a16:creationId xmlns:a16="http://schemas.microsoft.com/office/drawing/2014/main" id="{17688C06-DBB7-42D2-A24D-A783A0D9C7E5}"/>
              </a:ext>
            </a:extLst>
          </p:cNvPr>
          <p:cNvSpPr txBox="1">
            <a:spLocks/>
          </p:cNvSpPr>
          <p:nvPr/>
        </p:nvSpPr>
        <p:spPr>
          <a:xfrm>
            <a:off x="4705437" y="1537970"/>
            <a:ext cx="3402527" cy="3911600"/>
          </a:xfrm>
          <a:prstGeom prst="rect">
            <a:avLst/>
          </a:prstGeom>
          <a:solidFill>
            <a:srgbClr val="06AEAA"/>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lnSpc>
                <a:spcPct val="150000"/>
              </a:lnSpc>
              <a:buFont typeface="Wingdings" panose="05000000000000000000" pitchFamily="2" charset="2"/>
              <a:buChar char="q"/>
            </a:pPr>
            <a:r>
              <a:rPr lang="es-CO" sz="1400" dirty="0">
                <a:solidFill>
                  <a:schemeClr val="bg1"/>
                </a:solidFill>
              </a:rPr>
              <a:t>30.000 episodios por año en USA.</a:t>
            </a:r>
          </a:p>
          <a:p>
            <a:pPr marL="285750" indent="-285750">
              <a:lnSpc>
                <a:spcPct val="150000"/>
              </a:lnSpc>
              <a:buFont typeface="Wingdings" panose="05000000000000000000" pitchFamily="2" charset="2"/>
              <a:buChar char="q"/>
            </a:pPr>
            <a:endParaRPr lang="es-CO" sz="1400" dirty="0">
              <a:solidFill>
                <a:schemeClr val="bg1"/>
              </a:solidFill>
            </a:endParaRPr>
          </a:p>
          <a:p>
            <a:pPr marL="285750" indent="-285750">
              <a:lnSpc>
                <a:spcPct val="150000"/>
              </a:lnSpc>
              <a:buFont typeface="Wingdings" panose="05000000000000000000" pitchFamily="2" charset="2"/>
              <a:buChar char="q"/>
            </a:pPr>
            <a:r>
              <a:rPr lang="es-CO" sz="1400" dirty="0">
                <a:solidFill>
                  <a:schemeClr val="bg1"/>
                </a:solidFill>
              </a:rPr>
              <a:t>Prevalencia: 2 a 4 %.</a:t>
            </a:r>
          </a:p>
          <a:p>
            <a:pPr marL="742950" lvl="1" indent="-285750">
              <a:lnSpc>
                <a:spcPct val="150000"/>
              </a:lnSpc>
              <a:buClr>
                <a:srgbClr val="0070C0"/>
              </a:buClr>
              <a:buFont typeface="Wingdings" panose="05000000000000000000" pitchFamily="2" charset="2"/>
              <a:buChar char="ü"/>
            </a:pPr>
            <a:r>
              <a:rPr lang="es-CO" sz="1200" dirty="0">
                <a:solidFill>
                  <a:schemeClr val="bg1"/>
                </a:solidFill>
              </a:rPr>
              <a:t>Aneurismas en 2-5% de las autopsias.</a:t>
            </a:r>
          </a:p>
          <a:p>
            <a:pPr marL="285750" indent="-285750">
              <a:lnSpc>
                <a:spcPct val="150000"/>
              </a:lnSpc>
            </a:pPr>
            <a:endParaRPr lang="es-CO" sz="1400" dirty="0">
              <a:solidFill>
                <a:schemeClr val="bg1"/>
              </a:solidFill>
            </a:endParaRPr>
          </a:p>
          <a:p>
            <a:pPr marL="285750" indent="-285750">
              <a:lnSpc>
                <a:spcPct val="150000"/>
              </a:lnSpc>
              <a:buFont typeface="Wingdings" panose="05000000000000000000" pitchFamily="2" charset="2"/>
              <a:buChar char="q"/>
            </a:pPr>
            <a:r>
              <a:rPr lang="es-CO" sz="1400" dirty="0">
                <a:solidFill>
                  <a:schemeClr val="bg1"/>
                </a:solidFill>
              </a:rPr>
              <a:t>Incidencia de ruptura 2-20 x 100.000. (10) personas/año.</a:t>
            </a:r>
          </a:p>
          <a:p>
            <a:pPr marL="742950" lvl="1" indent="-285750">
              <a:lnSpc>
                <a:spcPct val="150000"/>
              </a:lnSpc>
              <a:buClr>
                <a:srgbClr val="0070C0"/>
              </a:buClr>
              <a:buFont typeface="Wingdings" panose="05000000000000000000" pitchFamily="2" charset="2"/>
              <a:buChar char="ü"/>
            </a:pPr>
            <a:r>
              <a:rPr lang="es-CO" sz="1200" dirty="0">
                <a:solidFill>
                  <a:schemeClr val="bg1"/>
                </a:solidFill>
              </a:rPr>
              <a:t>Finlandia 19 a 22.5/100.000. </a:t>
            </a:r>
          </a:p>
          <a:p>
            <a:pPr marL="742950" lvl="1" indent="-285750">
              <a:lnSpc>
                <a:spcPct val="150000"/>
              </a:lnSpc>
              <a:buClr>
                <a:srgbClr val="0070C0"/>
              </a:buClr>
              <a:buFont typeface="Wingdings" panose="05000000000000000000" pitchFamily="2" charset="2"/>
              <a:buChar char="ü"/>
            </a:pPr>
            <a:r>
              <a:rPr lang="es-CO" sz="1200" dirty="0">
                <a:solidFill>
                  <a:schemeClr val="bg1"/>
                </a:solidFill>
              </a:rPr>
              <a:t>Japón 22/100.000.</a:t>
            </a:r>
          </a:p>
          <a:p>
            <a:pPr marL="742950" lvl="1" indent="-285750">
              <a:lnSpc>
                <a:spcPct val="150000"/>
              </a:lnSpc>
              <a:buClr>
                <a:srgbClr val="0070C0"/>
              </a:buClr>
              <a:buFont typeface="Wingdings" panose="05000000000000000000" pitchFamily="2" charset="2"/>
              <a:buChar char="ü"/>
            </a:pPr>
            <a:r>
              <a:rPr lang="es-ES" sz="1200" dirty="0">
                <a:solidFill>
                  <a:schemeClr val="bg1"/>
                </a:solidFill>
              </a:rPr>
              <a:t>China 2/100.000 . </a:t>
            </a:r>
            <a:endParaRPr lang="es-CO" sz="1200" dirty="0">
              <a:solidFill>
                <a:schemeClr val="bg1"/>
              </a:solidFill>
            </a:endParaRPr>
          </a:p>
          <a:p>
            <a:endParaRPr lang="es-CO" sz="700" dirty="0"/>
          </a:p>
          <a:p>
            <a:pPr marL="285750" indent="-285750"/>
            <a:endParaRPr lang="es-CO" sz="1400" dirty="0"/>
          </a:p>
          <a:p>
            <a:pPr lvl="1"/>
            <a:endParaRPr lang="es-CO" sz="1200" dirty="0"/>
          </a:p>
        </p:txBody>
      </p:sp>
      <p:sp>
        <p:nvSpPr>
          <p:cNvPr id="4" name="3 Marcador de pie de página">
            <a:extLst>
              <a:ext uri="{FF2B5EF4-FFF2-40B4-BE49-F238E27FC236}">
                <a16:creationId xmlns:a16="http://schemas.microsoft.com/office/drawing/2014/main" id="{A0C4BDFB-84A5-4706-8441-FE339AD091FE}"/>
              </a:ext>
            </a:extLst>
          </p:cNvPr>
          <p:cNvSpPr>
            <a:spLocks noGrp="1"/>
          </p:cNvSpPr>
          <p:nvPr>
            <p:ph type="ftr" sz="quarter" idx="11"/>
          </p:nvPr>
        </p:nvSpPr>
        <p:spPr>
          <a:xfrm>
            <a:off x="3887830" y="5951508"/>
            <a:ext cx="8304170" cy="583912"/>
          </a:xfrm>
        </p:spPr>
        <p:txBody>
          <a:bodyPr/>
          <a:lstStyle/>
          <a:p>
            <a:pPr algn="ctr"/>
            <a:r>
              <a:rPr lang="es-CO" sz="1050" b="0" dirty="0">
                <a:solidFill>
                  <a:schemeClr val="tx1"/>
                </a:solidFill>
                <a:ea typeface="OTNEJMScalaSansLF"/>
                <a:cs typeface="Times New Roman" panose="02020603050405020304" pitchFamily="18" charset="0"/>
              </a:rPr>
              <a:t>Lawton MT, Vates GE. </a:t>
            </a:r>
            <a:r>
              <a:rPr lang="es-CO" sz="1050" b="0" dirty="0" err="1">
                <a:solidFill>
                  <a:schemeClr val="tx1"/>
                </a:solidFill>
                <a:ea typeface="Calibri" panose="020F0502020204030204" pitchFamily="34" charset="0"/>
                <a:cs typeface="Times New Roman" panose="02020603050405020304" pitchFamily="18" charset="0"/>
              </a:rPr>
              <a:t>Subarachnoid</a:t>
            </a:r>
            <a:r>
              <a:rPr lang="es-CO" sz="1050" b="0" dirty="0">
                <a:solidFill>
                  <a:schemeClr val="tx1"/>
                </a:solidFill>
                <a:ea typeface="Calibri" panose="020F0502020204030204" pitchFamily="34" charset="0"/>
                <a:cs typeface="Times New Roman" panose="02020603050405020304" pitchFamily="18" charset="0"/>
              </a:rPr>
              <a:t> </a:t>
            </a:r>
            <a:r>
              <a:rPr lang="es-CO" sz="1050" b="0" dirty="0" err="1">
                <a:solidFill>
                  <a:schemeClr val="tx1"/>
                </a:solidFill>
                <a:ea typeface="Calibri" panose="020F0502020204030204" pitchFamily="34" charset="0"/>
                <a:cs typeface="Times New Roman" panose="02020603050405020304" pitchFamily="18" charset="0"/>
              </a:rPr>
              <a:t>Hemorrhage</a:t>
            </a:r>
            <a:r>
              <a:rPr lang="es-CO" sz="1050" b="0" dirty="0">
                <a:solidFill>
                  <a:schemeClr val="tx1"/>
                </a:solidFill>
                <a:ea typeface="Calibri" panose="020F0502020204030204" pitchFamily="34" charset="0"/>
                <a:cs typeface="Times New Roman" panose="02020603050405020304" pitchFamily="18" charset="0"/>
              </a:rPr>
              <a:t>. N </a:t>
            </a:r>
            <a:r>
              <a:rPr lang="es-CO" sz="1050" b="0" dirty="0" err="1">
                <a:solidFill>
                  <a:schemeClr val="tx1"/>
                </a:solidFill>
                <a:ea typeface="Calibri" panose="020F0502020204030204" pitchFamily="34" charset="0"/>
                <a:cs typeface="Times New Roman" panose="02020603050405020304" pitchFamily="18" charset="0"/>
              </a:rPr>
              <a:t>Engl</a:t>
            </a:r>
            <a:r>
              <a:rPr lang="es-CO" sz="1050" b="0" dirty="0">
                <a:solidFill>
                  <a:schemeClr val="tx1"/>
                </a:solidFill>
                <a:ea typeface="Calibri" panose="020F0502020204030204" pitchFamily="34" charset="0"/>
                <a:cs typeface="Times New Roman" panose="02020603050405020304" pitchFamily="18" charset="0"/>
              </a:rPr>
              <a:t> J </a:t>
            </a:r>
            <a:r>
              <a:rPr lang="es-CO" sz="1050" b="0" dirty="0" err="1">
                <a:solidFill>
                  <a:schemeClr val="tx1"/>
                </a:solidFill>
                <a:ea typeface="Calibri" panose="020F0502020204030204" pitchFamily="34" charset="0"/>
                <a:cs typeface="Times New Roman" panose="02020603050405020304" pitchFamily="18" charset="0"/>
              </a:rPr>
              <a:t>Med</a:t>
            </a:r>
            <a:r>
              <a:rPr lang="es-CO" sz="1050" b="0" dirty="0">
                <a:solidFill>
                  <a:schemeClr val="tx1"/>
                </a:solidFill>
                <a:ea typeface="Calibri" panose="020F0502020204030204" pitchFamily="34" charset="0"/>
                <a:cs typeface="Times New Roman" panose="02020603050405020304" pitchFamily="18" charset="0"/>
              </a:rPr>
              <a:t> 2017;377:257-66.</a:t>
            </a:r>
          </a:p>
          <a:p>
            <a:pPr algn="ctr"/>
            <a:r>
              <a:rPr lang="es-ES" sz="1050" b="0" dirty="0" err="1">
                <a:solidFill>
                  <a:schemeClr val="tx1"/>
                </a:solidFill>
              </a:rPr>
              <a:t>Spontaneous</a:t>
            </a:r>
            <a:r>
              <a:rPr lang="es-ES" sz="1050" b="0" dirty="0">
                <a:solidFill>
                  <a:schemeClr val="tx1"/>
                </a:solidFill>
              </a:rPr>
              <a:t> </a:t>
            </a:r>
            <a:r>
              <a:rPr lang="es-ES" sz="1050" b="0" dirty="0" err="1">
                <a:solidFill>
                  <a:schemeClr val="tx1"/>
                </a:solidFill>
              </a:rPr>
              <a:t>subarachnoid</a:t>
            </a:r>
            <a:r>
              <a:rPr lang="es-ES" sz="1050" b="0" dirty="0">
                <a:solidFill>
                  <a:schemeClr val="tx1"/>
                </a:solidFill>
              </a:rPr>
              <a:t> </a:t>
            </a:r>
            <a:r>
              <a:rPr lang="es-ES" sz="1050" b="0" dirty="0" err="1">
                <a:solidFill>
                  <a:schemeClr val="tx1"/>
                </a:solidFill>
              </a:rPr>
              <a:t>haemorrhage</a:t>
            </a:r>
            <a:r>
              <a:rPr lang="es-ES" sz="1050" b="0" dirty="0">
                <a:solidFill>
                  <a:schemeClr val="tx1"/>
                </a:solidFill>
              </a:rPr>
              <a:t>.  </a:t>
            </a:r>
            <a:r>
              <a:rPr lang="es-ES" sz="1050" b="0" dirty="0" err="1">
                <a:solidFill>
                  <a:schemeClr val="tx1"/>
                </a:solidFill>
              </a:rPr>
              <a:t>Lancet</a:t>
            </a:r>
            <a:r>
              <a:rPr lang="es-ES" sz="1050" b="0" dirty="0">
                <a:solidFill>
                  <a:schemeClr val="tx1"/>
                </a:solidFill>
              </a:rPr>
              <a:t> </a:t>
            </a:r>
            <a:r>
              <a:rPr lang="es-ES" sz="1050" b="0" dirty="0" err="1">
                <a:solidFill>
                  <a:schemeClr val="tx1"/>
                </a:solidFill>
              </a:rPr>
              <a:t>Published</a:t>
            </a:r>
            <a:r>
              <a:rPr lang="es-ES" sz="1050" b="0" dirty="0">
                <a:solidFill>
                  <a:schemeClr val="tx1"/>
                </a:solidFill>
              </a:rPr>
              <a:t> Online </a:t>
            </a:r>
            <a:r>
              <a:rPr lang="es-ES" sz="1050" b="0" dirty="0" err="1">
                <a:solidFill>
                  <a:schemeClr val="tx1"/>
                </a:solidFill>
              </a:rPr>
              <a:t>September</a:t>
            </a:r>
            <a:r>
              <a:rPr lang="es-ES" sz="1050" b="0" dirty="0">
                <a:solidFill>
                  <a:schemeClr val="tx1"/>
                </a:solidFill>
              </a:rPr>
              <a:t> 13, 2016</a:t>
            </a:r>
            <a:endParaRPr lang="en-US" sz="1050" b="0" dirty="0">
              <a:solidFill>
                <a:schemeClr val="tx1"/>
              </a:solidFill>
            </a:endParaRPr>
          </a:p>
          <a:p>
            <a:pPr algn="ctr"/>
            <a:r>
              <a:rPr lang="en-US" sz="1050" b="0" dirty="0">
                <a:solidFill>
                  <a:schemeClr val="tx1"/>
                </a:solidFill>
              </a:rPr>
              <a:t>Management of aneurysmal subarachnoid hemorrhage. </a:t>
            </a:r>
            <a:r>
              <a:rPr lang="en-US" sz="1050" b="0" dirty="0" err="1">
                <a:solidFill>
                  <a:schemeClr val="tx1"/>
                </a:solidFill>
              </a:rPr>
              <a:t>Crit</a:t>
            </a:r>
            <a:r>
              <a:rPr lang="en-US" sz="1050" b="0" dirty="0">
                <a:solidFill>
                  <a:schemeClr val="tx1"/>
                </a:solidFill>
              </a:rPr>
              <a:t> Care Med 2009; 37: 432-440.</a:t>
            </a:r>
            <a:endParaRPr lang="es-CO" sz="1050" b="0" dirty="0">
              <a:solidFill>
                <a:schemeClr val="tx1"/>
              </a:solidFill>
            </a:endParaRPr>
          </a:p>
        </p:txBody>
      </p:sp>
      <p:sp>
        <p:nvSpPr>
          <p:cNvPr id="5" name="Marcador de contenido 6">
            <a:extLst>
              <a:ext uri="{FF2B5EF4-FFF2-40B4-BE49-F238E27FC236}">
                <a16:creationId xmlns:a16="http://schemas.microsoft.com/office/drawing/2014/main" id="{C5732725-5CDB-4C62-A776-14B0296570EF}"/>
              </a:ext>
            </a:extLst>
          </p:cNvPr>
          <p:cNvSpPr txBox="1">
            <a:spLocks/>
          </p:cNvSpPr>
          <p:nvPr/>
        </p:nvSpPr>
        <p:spPr>
          <a:xfrm>
            <a:off x="8502508" y="1537970"/>
            <a:ext cx="3226129" cy="3911600"/>
          </a:xfrm>
          <a:prstGeom prst="rect">
            <a:avLst/>
          </a:prstGeom>
          <a:solidFill>
            <a:srgbClr val="152B48"/>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buFont typeface="Wingdings" panose="05000000000000000000" pitchFamily="2" charset="2"/>
              <a:buChar char="q"/>
            </a:pPr>
            <a:r>
              <a:rPr lang="es-CO" sz="1400" dirty="0">
                <a:latin typeface="Montserrat" panose="00000500000000000000" pitchFamily="50" charset="0"/>
              </a:rPr>
              <a:t>Pico de presentación: </a:t>
            </a:r>
          </a:p>
          <a:p>
            <a:pPr marL="514350" lvl="1" indent="-285750">
              <a:buFont typeface="Wingdings" panose="05000000000000000000" pitchFamily="2" charset="2"/>
              <a:buChar char="q"/>
            </a:pPr>
            <a:r>
              <a:rPr lang="es-CO" sz="1200" dirty="0">
                <a:latin typeface="Montserrat" panose="00000500000000000000" pitchFamily="50" charset="0"/>
              </a:rPr>
              <a:t>55 años.</a:t>
            </a:r>
          </a:p>
          <a:p>
            <a:pPr marL="514350" lvl="1" indent="-285750">
              <a:buFont typeface="Wingdings" panose="05000000000000000000" pitchFamily="2" charset="2"/>
              <a:buChar char="q"/>
            </a:pPr>
            <a:r>
              <a:rPr lang="es-CO" sz="1200" dirty="0">
                <a:latin typeface="Montserrat" panose="00000500000000000000" pitchFamily="50" charset="0"/>
              </a:rPr>
              <a:t>Aumento con la edad.</a:t>
            </a:r>
          </a:p>
          <a:p>
            <a:pPr marL="285750" indent="-285750">
              <a:buFont typeface="Wingdings" panose="05000000000000000000" pitchFamily="2" charset="2"/>
              <a:buChar char="q"/>
            </a:pPr>
            <a:endParaRPr lang="es-CO" sz="300" dirty="0">
              <a:latin typeface="Montserrat" panose="00000500000000000000" pitchFamily="50" charset="0"/>
            </a:endParaRPr>
          </a:p>
          <a:p>
            <a:pPr marL="285750" indent="-285750">
              <a:buFont typeface="Wingdings" panose="05000000000000000000" pitchFamily="2" charset="2"/>
              <a:buChar char="q"/>
            </a:pPr>
            <a:endParaRPr lang="es-CO" sz="1400" dirty="0">
              <a:latin typeface="Montserrat" panose="00000500000000000000" pitchFamily="50" charset="0"/>
            </a:endParaRPr>
          </a:p>
          <a:p>
            <a:pPr marL="285750" indent="-285750">
              <a:buFont typeface="Wingdings" panose="05000000000000000000" pitchFamily="2" charset="2"/>
              <a:buChar char="q"/>
            </a:pPr>
            <a:r>
              <a:rPr lang="es-CO" sz="1400" dirty="0">
                <a:latin typeface="Montserrat" panose="00000500000000000000" pitchFamily="50" charset="0"/>
              </a:rPr>
              <a:t>Riesgo de hemorragia 0.5-1.0%.</a:t>
            </a:r>
          </a:p>
          <a:p>
            <a:pPr marL="285750" indent="-285750">
              <a:buFont typeface="Wingdings" panose="05000000000000000000" pitchFamily="2" charset="2"/>
              <a:buChar char="q"/>
            </a:pPr>
            <a:endParaRPr lang="es-CO" sz="700" dirty="0">
              <a:latin typeface="Montserrat" panose="00000500000000000000" pitchFamily="50" charset="0"/>
            </a:endParaRPr>
          </a:p>
          <a:p>
            <a:pPr marL="285750" indent="-285750">
              <a:buFont typeface="Wingdings" panose="05000000000000000000" pitchFamily="2" charset="2"/>
              <a:buChar char="q"/>
            </a:pPr>
            <a:endParaRPr lang="es-CO" sz="1400" dirty="0">
              <a:latin typeface="Montserrat" panose="00000500000000000000" pitchFamily="50" charset="0"/>
            </a:endParaRPr>
          </a:p>
          <a:p>
            <a:pPr marL="285750" indent="-285750">
              <a:buFont typeface="Wingdings" panose="05000000000000000000" pitchFamily="2" charset="2"/>
              <a:buChar char="q"/>
            </a:pPr>
            <a:r>
              <a:rPr lang="es-CO" sz="1400" dirty="0">
                <a:latin typeface="Montserrat" panose="00000500000000000000" pitchFamily="50" charset="0"/>
              </a:rPr>
              <a:t>Mortalidad al 50%. </a:t>
            </a:r>
          </a:p>
          <a:p>
            <a:pPr marL="285750" indent="-285750">
              <a:buFont typeface="Wingdings" panose="05000000000000000000" pitchFamily="2" charset="2"/>
              <a:buChar char="q"/>
            </a:pPr>
            <a:endParaRPr lang="es-CO" sz="600" dirty="0">
              <a:latin typeface="Montserrat" panose="00000500000000000000" pitchFamily="50" charset="0"/>
            </a:endParaRPr>
          </a:p>
          <a:p>
            <a:pPr marL="285750" indent="-285750">
              <a:buFont typeface="Wingdings" panose="05000000000000000000" pitchFamily="2" charset="2"/>
              <a:buChar char="q"/>
            </a:pPr>
            <a:endParaRPr lang="es-CO" sz="1400" dirty="0">
              <a:latin typeface="Montserrat" panose="00000500000000000000" pitchFamily="50" charset="0"/>
            </a:endParaRPr>
          </a:p>
          <a:p>
            <a:pPr marL="285750" indent="-285750">
              <a:buFont typeface="Wingdings" panose="05000000000000000000" pitchFamily="2" charset="2"/>
              <a:buChar char="q"/>
            </a:pPr>
            <a:r>
              <a:rPr lang="es-CO" sz="1400" dirty="0">
                <a:latin typeface="Montserrat" panose="00000500000000000000" pitchFamily="50" charset="0"/>
              </a:rPr>
              <a:t>Discapacidad 46%: alteración cognitiva y de la calidad de vida. </a:t>
            </a:r>
          </a:p>
          <a:p>
            <a:endParaRPr lang="es-CO" sz="1400" dirty="0">
              <a:latin typeface="Montserrat" panose="00000500000000000000" pitchFamily="50" charset="0"/>
            </a:endParaRPr>
          </a:p>
        </p:txBody>
      </p:sp>
    </p:spTree>
    <p:extLst>
      <p:ext uri="{BB962C8B-B14F-4D97-AF65-F5344CB8AC3E}">
        <p14:creationId xmlns:p14="http://schemas.microsoft.com/office/powerpoint/2010/main" val="4016608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86175" y="558842"/>
            <a:ext cx="8284480" cy="957262"/>
          </a:xfrm>
          <a:noFill/>
        </p:spPr>
        <p:txBody>
          <a:bodyPr>
            <a:noAutofit/>
          </a:bodyPr>
          <a:lstStyle/>
          <a:p>
            <a:r>
              <a:rPr lang="es-ES" sz="5000" b="1" dirty="0"/>
              <a:t>Angiografía repetida</a:t>
            </a:r>
          </a:p>
        </p:txBody>
      </p:sp>
      <p:sp>
        <p:nvSpPr>
          <p:cNvPr id="4" name="3 CuadroTexto"/>
          <p:cNvSpPr txBox="1"/>
          <p:nvPr/>
        </p:nvSpPr>
        <p:spPr>
          <a:xfrm>
            <a:off x="6440150" y="2886696"/>
            <a:ext cx="5313883" cy="2339102"/>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600" b="1" dirty="0">
                <a:latin typeface="Montserrat" panose="00000500000000000000" pitchFamily="50" charset="0"/>
              </a:rPr>
              <a:t>ESO 2013</a:t>
            </a:r>
          </a:p>
          <a:p>
            <a:pPr algn="ctr"/>
            <a:endParaRPr lang="es-ES" sz="1600" b="1" dirty="0">
              <a:latin typeface="Montserrat" panose="00000500000000000000" pitchFamily="50" charset="0"/>
            </a:endParaRPr>
          </a:p>
          <a:p>
            <a:r>
              <a:rPr lang="es-ES" sz="1600" dirty="0">
                <a:latin typeface="Montserrat" panose="00000500000000000000" pitchFamily="50" charset="0"/>
              </a:rPr>
              <a:t>En caso de patrón no perimesencefálico: </a:t>
            </a:r>
          </a:p>
          <a:p>
            <a:endParaRPr lang="es-ES" sz="1600" dirty="0">
              <a:latin typeface="Montserrat" panose="00000500000000000000" pitchFamily="50" charset="0"/>
            </a:endParaRPr>
          </a:p>
          <a:p>
            <a:pPr marL="742950" lvl="1" indent="-285750">
              <a:buFont typeface="Wingdings" panose="05000000000000000000" pitchFamily="2" charset="2"/>
              <a:buChar char="ü"/>
            </a:pPr>
            <a:r>
              <a:rPr lang="es-ES" sz="1600" dirty="0">
                <a:latin typeface="Montserrat" panose="00000500000000000000" pitchFamily="50" charset="0"/>
              </a:rPr>
              <a:t>Repetir ATC o DSA no antes de 3 semanas luego de la HSA inicial si no hay otras indicaciones.</a:t>
            </a:r>
          </a:p>
          <a:p>
            <a:pPr marL="742950" lvl="1" indent="-285750">
              <a:buFont typeface="Wingdings" panose="05000000000000000000" pitchFamily="2" charset="2"/>
              <a:buChar char="ü"/>
            </a:pPr>
            <a:endParaRPr lang="es-ES" sz="1600" dirty="0">
              <a:latin typeface="Montserrat" panose="00000500000000000000" pitchFamily="50" charset="0"/>
            </a:endParaRPr>
          </a:p>
          <a:p>
            <a:pPr algn="r"/>
            <a:r>
              <a:rPr lang="es-ES" sz="1600" b="1" i="1" dirty="0">
                <a:latin typeface="Montserrat" panose="00000500000000000000" pitchFamily="50" charset="0"/>
              </a:rPr>
              <a:t>Clase III - Evidencia B</a:t>
            </a:r>
          </a:p>
        </p:txBody>
      </p:sp>
      <p:sp>
        <p:nvSpPr>
          <p:cNvPr id="5" name="4 CuadroTexto"/>
          <p:cNvSpPr txBox="1"/>
          <p:nvPr/>
        </p:nvSpPr>
        <p:spPr>
          <a:xfrm>
            <a:off x="6440150" y="1858008"/>
            <a:ext cx="5343301" cy="646331"/>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ES" dirty="0">
                <a:latin typeface="Montserrat" panose="00000500000000000000" pitchFamily="50" charset="0"/>
              </a:rPr>
              <a:t>Puede revelar disección arterial o una MAV no identificados en el estudio inicial.</a:t>
            </a:r>
          </a:p>
        </p:txBody>
      </p:sp>
      <p:pic>
        <p:nvPicPr>
          <p:cNvPr id="19458"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54501" y="4099281"/>
            <a:ext cx="1641584" cy="137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0880" y="1858008"/>
            <a:ext cx="2155205" cy="215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4140880" y="6015365"/>
            <a:ext cx="10062616" cy="200055"/>
          </a:xfrm>
          <a:prstGeom prst="rect">
            <a:avLst/>
          </a:prstGeom>
          <a:noFill/>
        </p:spPr>
        <p:txBody>
          <a:bodyPr wrap="square" rtlCol="0">
            <a:spAutoFit/>
          </a:bodyPr>
          <a:lstStyle/>
          <a:p>
            <a:pPr algn="just"/>
            <a:r>
              <a:rPr lang="es-ES" sz="700" dirty="0" err="1">
                <a:latin typeface="Montserrat" panose="00000500000000000000" pitchFamily="50" charset="0"/>
              </a:rPr>
              <a:t>European</a:t>
            </a:r>
            <a:r>
              <a:rPr lang="es-ES" sz="700" dirty="0">
                <a:latin typeface="Montserrat" panose="00000500000000000000" pitchFamily="50" charset="0"/>
              </a:rPr>
              <a:t> </a:t>
            </a:r>
            <a:r>
              <a:rPr lang="es-ES" sz="700" dirty="0" err="1">
                <a:latin typeface="Montserrat" panose="00000500000000000000" pitchFamily="50" charset="0"/>
              </a:rPr>
              <a:t>stroke</a:t>
            </a:r>
            <a:r>
              <a:rPr lang="es-ES" sz="700" dirty="0">
                <a:latin typeface="Montserrat" panose="00000500000000000000" pitchFamily="50" charset="0"/>
              </a:rPr>
              <a:t> </a:t>
            </a:r>
            <a:r>
              <a:rPr lang="es-ES" sz="700" dirty="0" err="1">
                <a:latin typeface="Montserrat" panose="00000500000000000000" pitchFamily="50" charset="0"/>
              </a:rPr>
              <a:t>organization</a:t>
            </a:r>
            <a:r>
              <a:rPr lang="es-ES" sz="700" dirty="0">
                <a:latin typeface="Montserrat" panose="00000500000000000000" pitchFamily="50" charset="0"/>
              </a:rPr>
              <a:t> </a:t>
            </a:r>
            <a:r>
              <a:rPr lang="es-ES" sz="700" dirty="0" err="1">
                <a:latin typeface="Montserrat" panose="00000500000000000000" pitchFamily="50" charset="0"/>
              </a:rPr>
              <a:t>guidelines</a:t>
            </a:r>
            <a:r>
              <a:rPr lang="es-ES" sz="700" dirty="0">
                <a:latin typeface="Montserrat" panose="00000500000000000000" pitchFamily="50" charset="0"/>
              </a:rPr>
              <a:t> </a:t>
            </a:r>
            <a:r>
              <a:rPr lang="es-ES" sz="700" dirty="0" err="1">
                <a:latin typeface="Montserrat" panose="00000500000000000000" pitchFamily="50" charset="0"/>
              </a:rPr>
              <a:t>for</a:t>
            </a:r>
            <a:r>
              <a:rPr lang="es-ES" sz="700" dirty="0">
                <a:latin typeface="Montserrat" panose="00000500000000000000" pitchFamily="50" charset="0"/>
              </a:rPr>
              <a:t>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of </a:t>
            </a:r>
            <a:r>
              <a:rPr lang="es-ES" sz="700" dirty="0" err="1">
                <a:latin typeface="Montserrat" panose="00000500000000000000" pitchFamily="50" charset="0"/>
              </a:rPr>
              <a:t>intracranial</a:t>
            </a:r>
            <a:r>
              <a:rPr lang="es-ES" sz="700" dirty="0">
                <a:latin typeface="Montserrat" panose="00000500000000000000" pitchFamily="50" charset="0"/>
              </a:rPr>
              <a:t> </a:t>
            </a:r>
            <a:r>
              <a:rPr lang="es-ES" sz="700" dirty="0" err="1">
                <a:latin typeface="Montserrat" panose="00000500000000000000" pitchFamily="50" charset="0"/>
              </a:rPr>
              <a:t>aneurysms</a:t>
            </a:r>
            <a:r>
              <a:rPr lang="es-ES" sz="700" dirty="0">
                <a:latin typeface="Montserrat" panose="00000500000000000000" pitchFamily="50" charset="0"/>
              </a:rPr>
              <a:t> and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Cerebrovasc</a:t>
            </a:r>
            <a:r>
              <a:rPr lang="es-ES" sz="700" dirty="0">
                <a:latin typeface="Montserrat" panose="00000500000000000000" pitchFamily="50" charset="0"/>
              </a:rPr>
              <a:t> </a:t>
            </a:r>
            <a:r>
              <a:rPr lang="es-ES" sz="700" dirty="0" err="1">
                <a:latin typeface="Montserrat" panose="00000500000000000000" pitchFamily="50" charset="0"/>
              </a:rPr>
              <a:t>Dis</a:t>
            </a:r>
            <a:r>
              <a:rPr lang="es-ES" sz="700" dirty="0">
                <a:latin typeface="Montserrat" panose="00000500000000000000" pitchFamily="50" charset="0"/>
              </a:rPr>
              <a:t>. 2013;35(2):93-112.</a:t>
            </a:r>
          </a:p>
        </p:txBody>
      </p:sp>
    </p:spTree>
    <p:extLst>
      <p:ext uri="{BB962C8B-B14F-4D97-AF65-F5344CB8AC3E}">
        <p14:creationId xmlns:p14="http://schemas.microsoft.com/office/powerpoint/2010/main" val="32899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3306" y="936203"/>
            <a:ext cx="8586787" cy="908509"/>
          </a:xfrm>
          <a:noFill/>
        </p:spPr>
        <p:txBody>
          <a:bodyPr>
            <a:noAutofit/>
          </a:bodyPr>
          <a:lstStyle/>
          <a:p>
            <a:pPr algn="ctr"/>
            <a:r>
              <a:rPr lang="es-ES" sz="3600" b="1" dirty="0"/>
              <a:t>HSA patrón perimesencefálico</a:t>
            </a:r>
          </a:p>
        </p:txBody>
      </p:sp>
      <p:sp>
        <p:nvSpPr>
          <p:cNvPr id="4" name="3 CuadroTexto"/>
          <p:cNvSpPr txBox="1"/>
          <p:nvPr/>
        </p:nvSpPr>
        <p:spPr>
          <a:xfrm>
            <a:off x="7514423" y="2102536"/>
            <a:ext cx="4201328" cy="1600438"/>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400" b="1" dirty="0">
                <a:latin typeface="Montserrat" panose="00000500000000000000" pitchFamily="50" charset="0"/>
              </a:rPr>
              <a:t>ESO 2013</a:t>
            </a:r>
          </a:p>
          <a:p>
            <a:pPr algn="ctr"/>
            <a:endParaRPr lang="es-ES" sz="1400" b="1" dirty="0">
              <a:latin typeface="Montserrat" panose="00000500000000000000" pitchFamily="50" charset="0"/>
            </a:endParaRPr>
          </a:p>
          <a:p>
            <a:pPr algn="ctr"/>
            <a:r>
              <a:rPr lang="es-ES" sz="1400" dirty="0">
                <a:latin typeface="Montserrat" panose="00000500000000000000" pitchFamily="50" charset="0"/>
              </a:rPr>
              <a:t>DSA solo debe realizarse si la ATC no se consideró suficiente o si hay duda sobre el patrón </a:t>
            </a:r>
            <a:r>
              <a:rPr lang="es-ES" sz="1400" dirty="0" err="1">
                <a:latin typeface="Montserrat" panose="00000500000000000000" pitchFamily="50" charset="0"/>
              </a:rPr>
              <a:t>perimesencefálico</a:t>
            </a:r>
            <a:r>
              <a:rPr lang="es-ES" sz="1400" dirty="0">
                <a:latin typeface="Montserrat" panose="00000500000000000000" pitchFamily="50" charset="0"/>
              </a:rPr>
              <a:t>.</a:t>
            </a:r>
          </a:p>
          <a:p>
            <a:pPr algn="r"/>
            <a:endParaRPr lang="es-ES" sz="1400" dirty="0">
              <a:latin typeface="Montserrat" panose="00000500000000000000" pitchFamily="50" charset="0"/>
            </a:endParaRPr>
          </a:p>
          <a:p>
            <a:pPr algn="r"/>
            <a:r>
              <a:rPr lang="es-ES" sz="1400" dirty="0">
                <a:latin typeface="Montserrat" panose="00000500000000000000" pitchFamily="50" charset="0"/>
              </a:rPr>
              <a:t> </a:t>
            </a:r>
            <a:r>
              <a:rPr lang="es-ES" sz="1400" b="1" i="1" dirty="0">
                <a:latin typeface="Montserrat" panose="00000500000000000000" pitchFamily="50" charset="0"/>
              </a:rPr>
              <a:t>Clase II - Evidencia B</a:t>
            </a:r>
            <a:r>
              <a:rPr lang="es-ES" sz="1400" dirty="0">
                <a:latin typeface="Montserrat" panose="00000500000000000000" pitchFamily="50" charset="0"/>
              </a:rPr>
              <a:t> </a:t>
            </a:r>
          </a:p>
        </p:txBody>
      </p:sp>
      <p:sp>
        <p:nvSpPr>
          <p:cNvPr id="5" name="4 CuadroTexto"/>
          <p:cNvSpPr txBox="1"/>
          <p:nvPr/>
        </p:nvSpPr>
        <p:spPr>
          <a:xfrm>
            <a:off x="7514423" y="3848100"/>
            <a:ext cx="4201327" cy="1354217"/>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400" b="1" dirty="0">
                <a:latin typeface="Montserrat" panose="00000500000000000000" pitchFamily="50" charset="0"/>
              </a:rPr>
              <a:t>AHA/ASA 2012</a:t>
            </a:r>
          </a:p>
          <a:p>
            <a:pPr algn="ctr"/>
            <a:endParaRPr lang="es-ES" sz="1400" b="1" dirty="0">
              <a:latin typeface="Montserrat" panose="00000500000000000000" pitchFamily="50" charset="0"/>
            </a:endParaRPr>
          </a:p>
          <a:p>
            <a:pPr algn="ctr"/>
            <a:r>
              <a:rPr lang="es-ES" sz="1400" dirty="0">
                <a:latin typeface="Montserrat" panose="00000500000000000000" pitchFamily="50" charset="0"/>
              </a:rPr>
              <a:t>Patrón perimesencefálico con ATC negativo posiblemente no requiere DSA. </a:t>
            </a:r>
          </a:p>
          <a:p>
            <a:pPr algn="ctr"/>
            <a:endParaRPr lang="es-ES" sz="1100" b="1" i="1" dirty="0">
              <a:latin typeface="Montserrat" panose="00000500000000000000" pitchFamily="50" charset="0"/>
            </a:endParaRPr>
          </a:p>
          <a:p>
            <a:pPr algn="r"/>
            <a:r>
              <a:rPr lang="es-ES" sz="1200" b="1" i="1" dirty="0">
                <a:latin typeface="Montserrat" panose="00000500000000000000" pitchFamily="50" charset="0"/>
              </a:rPr>
              <a:t>Clase </a:t>
            </a:r>
            <a:r>
              <a:rPr lang="es-ES" sz="1200" b="1" i="1" dirty="0" err="1">
                <a:latin typeface="Montserrat" panose="00000500000000000000" pitchFamily="50" charset="0"/>
              </a:rPr>
              <a:t>IIb</a:t>
            </a:r>
            <a:r>
              <a:rPr lang="es-ES" sz="1200" b="1" i="1" dirty="0">
                <a:latin typeface="Montserrat" panose="00000500000000000000" pitchFamily="50" charset="0"/>
              </a:rPr>
              <a:t> - Evidencia C </a:t>
            </a:r>
          </a:p>
        </p:txBody>
      </p:sp>
      <p:pic>
        <p:nvPicPr>
          <p:cNvPr id="9"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4375133" y="2102536"/>
            <a:ext cx="2988258" cy="283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Marcador de pie de página"/>
          <p:cNvSpPr txBox="1">
            <a:spLocks/>
          </p:cNvSpPr>
          <p:nvPr/>
        </p:nvSpPr>
        <p:spPr>
          <a:xfrm>
            <a:off x="4356083" y="5612714"/>
            <a:ext cx="8340538" cy="3888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Montserrat" panose="00000500000000000000" pitchFamily="50" charset="0"/>
              </a:rPr>
              <a:t>Guidelines for the Management of Aneurysmal Subarachnoid Hemorrhage. American Heart Association</a:t>
            </a:r>
            <a:r>
              <a:rPr lang="is-IS" sz="700" dirty="0">
                <a:latin typeface="Montserrat" panose="00000500000000000000" pitchFamily="50" charset="0"/>
              </a:rPr>
              <a:t> Stroke. 2012;43:00-00.</a:t>
            </a:r>
          </a:p>
          <a:p>
            <a:r>
              <a:rPr lang="es-ES" sz="700" dirty="0" err="1">
                <a:latin typeface="Montserrat" panose="00000500000000000000" pitchFamily="50" charset="0"/>
              </a:rPr>
              <a:t>European</a:t>
            </a:r>
            <a:r>
              <a:rPr lang="es-ES" sz="700" dirty="0">
                <a:latin typeface="Montserrat" panose="00000500000000000000" pitchFamily="50" charset="0"/>
              </a:rPr>
              <a:t> </a:t>
            </a:r>
            <a:r>
              <a:rPr lang="es-ES" sz="700" dirty="0" err="1">
                <a:latin typeface="Montserrat" panose="00000500000000000000" pitchFamily="50" charset="0"/>
              </a:rPr>
              <a:t>stroke</a:t>
            </a:r>
            <a:r>
              <a:rPr lang="es-ES" sz="700" dirty="0">
                <a:latin typeface="Montserrat" panose="00000500000000000000" pitchFamily="50" charset="0"/>
              </a:rPr>
              <a:t> </a:t>
            </a:r>
            <a:r>
              <a:rPr lang="es-ES" sz="700" dirty="0" err="1">
                <a:latin typeface="Montserrat" panose="00000500000000000000" pitchFamily="50" charset="0"/>
              </a:rPr>
              <a:t>organization</a:t>
            </a:r>
            <a:r>
              <a:rPr lang="es-ES" sz="700" dirty="0">
                <a:latin typeface="Montserrat" panose="00000500000000000000" pitchFamily="50" charset="0"/>
              </a:rPr>
              <a:t> </a:t>
            </a:r>
            <a:r>
              <a:rPr lang="es-ES" sz="700" dirty="0" err="1">
                <a:latin typeface="Montserrat" panose="00000500000000000000" pitchFamily="50" charset="0"/>
              </a:rPr>
              <a:t>guidelines</a:t>
            </a:r>
            <a:r>
              <a:rPr lang="es-ES" sz="700" dirty="0">
                <a:latin typeface="Montserrat" panose="00000500000000000000" pitchFamily="50" charset="0"/>
              </a:rPr>
              <a:t> </a:t>
            </a:r>
            <a:r>
              <a:rPr lang="es-ES" sz="700" dirty="0" err="1">
                <a:latin typeface="Montserrat" panose="00000500000000000000" pitchFamily="50" charset="0"/>
              </a:rPr>
              <a:t>for</a:t>
            </a:r>
            <a:r>
              <a:rPr lang="es-ES" sz="700" dirty="0">
                <a:latin typeface="Montserrat" panose="00000500000000000000" pitchFamily="50" charset="0"/>
              </a:rPr>
              <a:t>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a:t>
            </a:r>
            <a:r>
              <a:rPr lang="es-ES" sz="700" dirty="0" err="1">
                <a:latin typeface="Montserrat" panose="00000500000000000000" pitchFamily="50" charset="0"/>
              </a:rPr>
              <a:t>of</a:t>
            </a:r>
            <a:r>
              <a:rPr lang="es-ES" sz="700" dirty="0">
                <a:latin typeface="Montserrat" panose="00000500000000000000" pitchFamily="50" charset="0"/>
              </a:rPr>
              <a:t> </a:t>
            </a:r>
            <a:r>
              <a:rPr lang="es-ES" sz="700" dirty="0" err="1">
                <a:latin typeface="Montserrat" panose="00000500000000000000" pitchFamily="50" charset="0"/>
              </a:rPr>
              <a:t>intracranial</a:t>
            </a:r>
            <a:r>
              <a:rPr lang="es-ES" sz="700" dirty="0">
                <a:latin typeface="Montserrat" panose="00000500000000000000" pitchFamily="50" charset="0"/>
              </a:rPr>
              <a:t> </a:t>
            </a:r>
            <a:r>
              <a:rPr lang="es-ES" sz="700" dirty="0" err="1">
                <a:latin typeface="Montserrat" panose="00000500000000000000" pitchFamily="50" charset="0"/>
              </a:rPr>
              <a:t>aneurysms</a:t>
            </a:r>
            <a:r>
              <a:rPr lang="es-ES" sz="700" dirty="0">
                <a:latin typeface="Montserrat" panose="00000500000000000000" pitchFamily="50" charset="0"/>
              </a:rPr>
              <a:t> and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Cerebrovasc</a:t>
            </a:r>
            <a:r>
              <a:rPr lang="es-ES" sz="700" dirty="0">
                <a:latin typeface="Montserrat" panose="00000500000000000000" pitchFamily="50" charset="0"/>
              </a:rPr>
              <a:t> </a:t>
            </a:r>
            <a:r>
              <a:rPr lang="es-ES" sz="700" dirty="0" err="1">
                <a:latin typeface="Montserrat" panose="00000500000000000000" pitchFamily="50" charset="0"/>
              </a:rPr>
              <a:t>Dis</a:t>
            </a:r>
            <a:r>
              <a:rPr lang="es-ES" sz="700" dirty="0">
                <a:latin typeface="Montserrat" panose="00000500000000000000" pitchFamily="50" charset="0"/>
              </a:rPr>
              <a:t>. 2013;35(2):93-112.</a:t>
            </a:r>
            <a:endParaRPr lang="en-US" sz="700" dirty="0">
              <a:latin typeface="Montserrat" panose="00000500000000000000" pitchFamily="50" charset="0"/>
            </a:endParaRPr>
          </a:p>
        </p:txBody>
      </p:sp>
    </p:spTree>
    <p:extLst>
      <p:ext uri="{BB962C8B-B14F-4D97-AF65-F5344CB8AC3E}">
        <p14:creationId xmlns:p14="http://schemas.microsoft.com/office/powerpoint/2010/main" val="8862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3CB23D55-4B03-432B-8135-CC8C6B55B003}"/>
              </a:ext>
            </a:extLst>
          </p:cNvPr>
          <p:cNvSpPr txBox="1">
            <a:spLocks/>
          </p:cNvSpPr>
          <p:nvPr/>
        </p:nvSpPr>
        <p:spPr>
          <a:xfrm>
            <a:off x="3367040" y="4000500"/>
            <a:ext cx="5457919"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sz="2800" b="1" dirty="0"/>
              <a:t>RMN CEREBRAL</a:t>
            </a:r>
          </a:p>
        </p:txBody>
      </p:sp>
      <p:pic>
        <p:nvPicPr>
          <p:cNvPr id="6" name="Picture 5">
            <a:extLst>
              <a:ext uri="{FF2B5EF4-FFF2-40B4-BE49-F238E27FC236}">
                <a16:creationId xmlns:a16="http://schemas.microsoft.com/office/drawing/2014/main" id="{5DE9F32E-0E94-432D-9063-48A84A340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153" y="888209"/>
            <a:ext cx="2721694" cy="334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3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16226" y="2061498"/>
            <a:ext cx="4470873" cy="1200329"/>
          </a:xfrm>
          <a:prstGeom prst="rect">
            <a:avLst/>
          </a:prstGeom>
          <a:solidFill>
            <a:srgbClr val="152B48"/>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buFont typeface="Arial" pitchFamily="34" charset="0"/>
              <a:buChar char="•"/>
            </a:pPr>
            <a:r>
              <a:rPr lang="es-ES" sz="1200" b="1" i="1" dirty="0">
                <a:solidFill>
                  <a:schemeClr val="bg1"/>
                </a:solidFill>
                <a:latin typeface="Montserrat" panose="00000500000000000000" pitchFamily="50" charset="0"/>
              </a:rPr>
              <a:t>Demostrar lesiones vasculares angiográficamente ocultas. </a:t>
            </a:r>
          </a:p>
          <a:p>
            <a:pPr marL="800100" lvl="1" indent="-342900">
              <a:buFontTx/>
              <a:buChar char="-"/>
            </a:pPr>
            <a:r>
              <a:rPr lang="es-ES" sz="1200" b="1" dirty="0">
                <a:solidFill>
                  <a:schemeClr val="bg1"/>
                </a:solidFill>
                <a:latin typeface="Montserrat" panose="00000500000000000000" pitchFamily="50" charset="0"/>
              </a:rPr>
              <a:t>MAV:</a:t>
            </a:r>
            <a:r>
              <a:rPr lang="es-ES" sz="1200" dirty="0">
                <a:solidFill>
                  <a:schemeClr val="bg1"/>
                </a:solidFill>
                <a:latin typeface="Montserrat" panose="00000500000000000000" pitchFamily="50" charset="0"/>
              </a:rPr>
              <a:t> cerebro - médula. </a:t>
            </a:r>
          </a:p>
          <a:p>
            <a:pPr marL="800100" lvl="1" indent="-342900">
              <a:buFontTx/>
              <a:buChar char="-"/>
            </a:pPr>
            <a:r>
              <a:rPr lang="es-CO" sz="1200" dirty="0">
                <a:solidFill>
                  <a:schemeClr val="bg1"/>
                </a:solidFill>
                <a:latin typeface="Montserrat" panose="00000500000000000000" pitchFamily="50" charset="0"/>
              </a:rPr>
              <a:t>Sospecha de HSA no aneurismática.</a:t>
            </a:r>
            <a:endParaRPr lang="es-ES" sz="1200" dirty="0">
              <a:solidFill>
                <a:schemeClr val="bg1"/>
              </a:solidFill>
              <a:latin typeface="Montserrat" panose="00000500000000000000" pitchFamily="50" charset="0"/>
            </a:endParaRPr>
          </a:p>
          <a:p>
            <a:pPr marL="800100" lvl="1" indent="-342900">
              <a:buFontTx/>
              <a:buChar char="-"/>
            </a:pPr>
            <a:r>
              <a:rPr lang="es-ES" sz="1200" dirty="0">
                <a:solidFill>
                  <a:schemeClr val="bg1"/>
                </a:solidFill>
                <a:latin typeface="Montserrat" panose="00000500000000000000" pitchFamily="50" charset="0"/>
              </a:rPr>
              <a:t>Tumores. </a:t>
            </a:r>
          </a:p>
          <a:p>
            <a:pPr marL="800100" lvl="1" indent="-342900">
              <a:buFontTx/>
              <a:buChar char="-"/>
            </a:pPr>
            <a:r>
              <a:rPr lang="es-ES" sz="1200" dirty="0">
                <a:solidFill>
                  <a:schemeClr val="bg1"/>
                </a:solidFill>
                <a:latin typeface="Montserrat" panose="00000500000000000000" pitchFamily="50" charset="0"/>
              </a:rPr>
              <a:t>La sensibilidad aumenta con el paso del tiempo.</a:t>
            </a:r>
          </a:p>
          <a:p>
            <a:pPr marL="800100" lvl="1" indent="-342900">
              <a:buFontTx/>
              <a:buChar char="-"/>
            </a:pPr>
            <a:r>
              <a:rPr lang="es-ES" sz="1200" dirty="0">
                <a:solidFill>
                  <a:schemeClr val="bg1"/>
                </a:solidFill>
                <a:latin typeface="Montserrat" panose="00000500000000000000" pitchFamily="50" charset="0"/>
              </a:rPr>
              <a:t>Luego de varios días es mas sensible que el TC.</a:t>
            </a:r>
          </a:p>
        </p:txBody>
      </p:sp>
      <p:sp>
        <p:nvSpPr>
          <p:cNvPr id="5" name="4 CuadroTexto"/>
          <p:cNvSpPr txBox="1"/>
          <p:nvPr/>
        </p:nvSpPr>
        <p:spPr>
          <a:xfrm>
            <a:off x="4716226" y="4129733"/>
            <a:ext cx="4543167" cy="1169551"/>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400" b="1" dirty="0">
                <a:solidFill>
                  <a:schemeClr val="bg1"/>
                </a:solidFill>
                <a:latin typeface="Montserrat" panose="00000500000000000000" pitchFamily="50" charset="0"/>
              </a:rPr>
              <a:t>AHA/ASA 2012</a:t>
            </a:r>
          </a:p>
          <a:p>
            <a:pPr marL="285750" indent="-285750">
              <a:buFontTx/>
              <a:buChar char="-"/>
            </a:pPr>
            <a:r>
              <a:rPr lang="es-ES" sz="1400" dirty="0">
                <a:solidFill>
                  <a:schemeClr val="bg1"/>
                </a:solidFill>
                <a:latin typeface="Montserrat" panose="00000500000000000000" pitchFamily="50" charset="0"/>
              </a:rPr>
              <a:t>Razonable en pacientes con TC no diagnósticos. </a:t>
            </a:r>
          </a:p>
          <a:p>
            <a:pPr marL="285750" indent="-285750">
              <a:buFontTx/>
              <a:buChar char="-"/>
            </a:pPr>
            <a:r>
              <a:rPr lang="es-ES" sz="1400" dirty="0">
                <a:solidFill>
                  <a:schemeClr val="bg1"/>
                </a:solidFill>
                <a:latin typeface="Montserrat" panose="00000500000000000000" pitchFamily="50" charset="0"/>
              </a:rPr>
              <a:t>Resultado negativo no elimina necesidad de PL. </a:t>
            </a:r>
          </a:p>
          <a:p>
            <a:pPr marL="285750" indent="-285750">
              <a:buFontTx/>
              <a:buChar char="-"/>
            </a:pPr>
            <a:endParaRPr lang="es-ES" sz="1400" dirty="0">
              <a:solidFill>
                <a:schemeClr val="bg1"/>
              </a:solidFill>
              <a:latin typeface="Montserrat" panose="00000500000000000000" pitchFamily="50" charset="0"/>
            </a:endParaRPr>
          </a:p>
          <a:p>
            <a:pPr algn="r"/>
            <a:r>
              <a:rPr lang="es-ES" sz="1400" b="1" i="1" dirty="0">
                <a:solidFill>
                  <a:schemeClr val="bg1"/>
                </a:solidFill>
                <a:latin typeface="Montserrat" panose="00000500000000000000" pitchFamily="50" charset="0"/>
              </a:rPr>
              <a:t>Clase </a:t>
            </a:r>
            <a:r>
              <a:rPr lang="es-ES" sz="1400" b="1" i="1" dirty="0" err="1">
                <a:solidFill>
                  <a:schemeClr val="bg1"/>
                </a:solidFill>
                <a:latin typeface="Montserrat" panose="00000500000000000000" pitchFamily="50" charset="0"/>
              </a:rPr>
              <a:t>IIb</a:t>
            </a:r>
            <a:r>
              <a:rPr lang="es-ES" sz="1400" b="1" i="1" dirty="0">
                <a:solidFill>
                  <a:schemeClr val="bg1"/>
                </a:solidFill>
                <a:latin typeface="Montserrat" panose="00000500000000000000" pitchFamily="50" charset="0"/>
              </a:rPr>
              <a:t> - Evidencia C</a:t>
            </a:r>
          </a:p>
        </p:txBody>
      </p:sp>
      <p:sp>
        <p:nvSpPr>
          <p:cNvPr id="6" name="5 CuadroTexto"/>
          <p:cNvSpPr txBox="1"/>
          <p:nvPr/>
        </p:nvSpPr>
        <p:spPr>
          <a:xfrm>
            <a:off x="4716226" y="6087845"/>
            <a:ext cx="8316416" cy="507831"/>
          </a:xfrm>
          <a:prstGeom prst="rect">
            <a:avLst/>
          </a:prstGeom>
          <a:noFill/>
        </p:spPr>
        <p:txBody>
          <a:bodyPr wrap="square" rtlCol="0">
            <a:spAutoFit/>
          </a:bodyPr>
          <a:lstStyle/>
          <a:p>
            <a:pPr marL="228600" indent="-228600" algn="just">
              <a:buAutoNum type="arabicPeriod"/>
            </a:pPr>
            <a:r>
              <a:rPr lang="es-ES" sz="600" dirty="0" err="1">
                <a:latin typeface="Montserrat" panose="00000500000000000000" pitchFamily="50" charset="0"/>
                <a:cs typeface="Arial" panose="020B0604020202020204" pitchFamily="34" charset="0"/>
              </a:rPr>
              <a:t>Macdonald</a:t>
            </a:r>
            <a:r>
              <a:rPr lang="es-ES" sz="600" dirty="0">
                <a:latin typeface="Montserrat" panose="00000500000000000000" pitchFamily="50" charset="0"/>
                <a:cs typeface="Arial" panose="020B0604020202020204" pitchFamily="34" charset="0"/>
              </a:rPr>
              <a:t> RL, </a:t>
            </a:r>
            <a:r>
              <a:rPr lang="es-ES" sz="600" dirty="0" err="1">
                <a:latin typeface="Montserrat" panose="00000500000000000000" pitchFamily="50" charset="0"/>
                <a:cs typeface="Arial" panose="020B0604020202020204" pitchFamily="34" charset="0"/>
              </a:rPr>
              <a:t>Schweizer</a:t>
            </a:r>
            <a:r>
              <a:rPr lang="es-ES" sz="600" dirty="0">
                <a:latin typeface="Montserrat" panose="00000500000000000000" pitchFamily="50" charset="0"/>
                <a:cs typeface="Arial" panose="020B0604020202020204" pitchFamily="34" charset="0"/>
              </a:rPr>
              <a:t> TA. </a:t>
            </a:r>
            <a:r>
              <a:rPr lang="es-ES" sz="600" dirty="0" err="1">
                <a:latin typeface="Montserrat" panose="00000500000000000000" pitchFamily="50" charset="0"/>
                <a:cs typeface="Arial" panose="020B0604020202020204" pitchFamily="34" charset="0"/>
              </a:rPr>
              <a:t>Spontaneous</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subarachnoid</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haemorrhage</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Lancet</a:t>
            </a:r>
            <a:r>
              <a:rPr lang="es-ES" sz="600" dirty="0">
                <a:latin typeface="Montserrat" panose="00000500000000000000" pitchFamily="50" charset="0"/>
                <a:cs typeface="Arial" panose="020B0604020202020204" pitchFamily="34" charset="0"/>
              </a:rPr>
              <a:t>. 2016;6736(16):1-12. </a:t>
            </a:r>
          </a:p>
          <a:p>
            <a:pPr marL="228600" indent="-228600" algn="just">
              <a:buAutoNum type="arabicPeriod"/>
            </a:pPr>
            <a:r>
              <a:rPr lang="es-ES" sz="600" dirty="0">
                <a:latin typeface="Montserrat" panose="00000500000000000000" pitchFamily="50" charset="0"/>
                <a:cs typeface="Arial" panose="020B0604020202020204" pitchFamily="34" charset="0"/>
              </a:rPr>
              <a:t>A </a:t>
            </a:r>
            <a:r>
              <a:rPr lang="es-ES" sz="600" dirty="0" err="1">
                <a:latin typeface="Montserrat" panose="00000500000000000000" pitchFamily="50" charset="0"/>
                <a:cs typeface="Arial" panose="020B0604020202020204" pitchFamily="34" charset="0"/>
              </a:rPr>
              <a:t>guideline</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for</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healthcare</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professionals</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from</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the</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american</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heart</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association</a:t>
            </a:r>
            <a:r>
              <a:rPr lang="es-ES" sz="600" dirty="0">
                <a:latin typeface="Montserrat" panose="00000500000000000000" pitchFamily="50" charset="0"/>
                <a:cs typeface="Arial" panose="020B0604020202020204" pitchFamily="34" charset="0"/>
              </a:rPr>
              <a:t>/</a:t>
            </a:r>
            <a:r>
              <a:rPr lang="es-ES" sz="600" dirty="0" err="1">
                <a:latin typeface="Montserrat" panose="00000500000000000000" pitchFamily="50" charset="0"/>
                <a:cs typeface="Arial" panose="020B0604020202020204" pitchFamily="34" charset="0"/>
              </a:rPr>
              <a:t>american</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stroke</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association</a:t>
            </a:r>
            <a:r>
              <a:rPr lang="es-ES" sz="600" dirty="0">
                <a:latin typeface="Montserrat" panose="00000500000000000000" pitchFamily="50" charset="0"/>
                <a:cs typeface="Arial" panose="020B0604020202020204" pitchFamily="34" charset="0"/>
              </a:rPr>
              <a:t>. </a:t>
            </a:r>
            <a:r>
              <a:rPr lang="es-ES" sz="600" dirty="0" err="1">
                <a:latin typeface="Montserrat" panose="00000500000000000000" pitchFamily="50" charset="0"/>
                <a:cs typeface="Arial" panose="020B0604020202020204" pitchFamily="34" charset="0"/>
              </a:rPr>
              <a:t>Stroke</a:t>
            </a:r>
            <a:r>
              <a:rPr lang="es-ES" sz="600" dirty="0">
                <a:latin typeface="Montserrat" panose="00000500000000000000" pitchFamily="50" charset="0"/>
                <a:cs typeface="Arial" panose="020B0604020202020204" pitchFamily="34" charset="0"/>
              </a:rPr>
              <a:t>. 2012;43(6):1711-1737. </a:t>
            </a:r>
          </a:p>
          <a:p>
            <a:pPr marL="228600" indent="-228600" algn="just">
              <a:buFontTx/>
              <a:buAutoNum type="arabicPeriod"/>
            </a:pPr>
            <a:r>
              <a:rPr lang="es-CO" sz="600" dirty="0" err="1">
                <a:latin typeface="Montserrat" panose="00000500000000000000" pitchFamily="50" charset="0"/>
                <a:cs typeface="Arial" panose="020B0604020202020204" pitchFamily="34" charset="0"/>
              </a:rPr>
              <a:t>Muehlschlegel</a:t>
            </a:r>
            <a:r>
              <a:rPr lang="es-CO" sz="600" dirty="0">
                <a:latin typeface="Montserrat" panose="00000500000000000000" pitchFamily="50" charset="0"/>
                <a:cs typeface="Arial" panose="020B0604020202020204" pitchFamily="34" charset="0"/>
              </a:rPr>
              <a:t> S. </a:t>
            </a:r>
            <a:r>
              <a:rPr lang="es-CO" sz="600" dirty="0" err="1">
                <a:latin typeface="Montserrat" panose="00000500000000000000" pitchFamily="50" charset="0"/>
                <a:cs typeface="Arial" panose="020B0604020202020204" pitchFamily="34" charset="0"/>
              </a:rPr>
              <a:t>Subarachnoid</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Hemorrhage</a:t>
            </a:r>
            <a:r>
              <a:rPr lang="es-CO" sz="600" dirty="0">
                <a:latin typeface="Montserrat" panose="00000500000000000000" pitchFamily="50" charset="0"/>
                <a:cs typeface="Arial" panose="020B0604020202020204" pitchFamily="34" charset="0"/>
              </a:rPr>
              <a:t>. CONTINUUM (MINNEAP MINN) </a:t>
            </a:r>
            <a:r>
              <a:rPr lang="es-CO" sz="600" dirty="0" err="1">
                <a:latin typeface="Montserrat" panose="00000500000000000000" pitchFamily="50" charset="0"/>
                <a:cs typeface="Arial" panose="020B0604020202020204" pitchFamily="34" charset="0"/>
              </a:rPr>
              <a:t>Neurocritical</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Care</a:t>
            </a:r>
            <a:r>
              <a:rPr lang="es-CO" sz="600" dirty="0">
                <a:latin typeface="Montserrat" panose="00000500000000000000" pitchFamily="50" charset="0"/>
                <a:cs typeface="Arial" panose="020B0604020202020204" pitchFamily="34" charset="0"/>
              </a:rPr>
              <a:t> 2018; 24(6): 1623–1657.</a:t>
            </a:r>
            <a:endParaRPr lang="en-US" sz="600" dirty="0">
              <a:latin typeface="Montserrat" panose="00000500000000000000" pitchFamily="50" charset="0"/>
              <a:cs typeface="Arial" panose="020B0604020202020204" pitchFamily="34" charset="0"/>
            </a:endParaRPr>
          </a:p>
          <a:p>
            <a:pPr marL="228600" indent="-228600" algn="just">
              <a:buAutoNum type="arabicPeriod"/>
            </a:pPr>
            <a:endParaRPr lang="es-ES" sz="800" dirty="0">
              <a:latin typeface="Montserrat" panose="00000500000000000000" pitchFamily="50" charset="0"/>
            </a:endParaRPr>
          </a:p>
        </p:txBody>
      </p:sp>
      <p:pic>
        <p:nvPicPr>
          <p:cNvPr id="3" name="Imagen 2"/>
          <p:cNvPicPr>
            <a:picLocks noChangeAspect="1"/>
          </p:cNvPicPr>
          <p:nvPr/>
        </p:nvPicPr>
        <p:blipFill>
          <a:blip r:embed="rId3"/>
          <a:stretch>
            <a:fillRect/>
          </a:stretch>
        </p:blipFill>
        <p:spPr>
          <a:xfrm>
            <a:off x="9519546" y="2486714"/>
            <a:ext cx="2367732" cy="2658219"/>
          </a:xfrm>
          <a:prstGeom prst="rect">
            <a:avLst/>
          </a:prstGeom>
        </p:spPr>
      </p:pic>
      <p:sp>
        <p:nvSpPr>
          <p:cNvPr id="7" name="Título 6"/>
          <p:cNvSpPr>
            <a:spLocks noGrp="1"/>
          </p:cNvSpPr>
          <p:nvPr>
            <p:ph type="title"/>
          </p:nvPr>
        </p:nvSpPr>
        <p:spPr>
          <a:xfrm>
            <a:off x="441332" y="235955"/>
            <a:ext cx="6508377" cy="822649"/>
          </a:xfrm>
        </p:spPr>
        <p:txBody>
          <a:bodyPr/>
          <a:lstStyle/>
          <a:p>
            <a:r>
              <a:rPr lang="es-CO" b="1" dirty="0"/>
              <a:t>RMN cerebral</a:t>
            </a:r>
          </a:p>
        </p:txBody>
      </p:sp>
      <p:sp>
        <p:nvSpPr>
          <p:cNvPr id="2" name="Rectángulo 1"/>
          <p:cNvSpPr/>
          <p:nvPr/>
        </p:nvSpPr>
        <p:spPr>
          <a:xfrm>
            <a:off x="4727575" y="1237441"/>
            <a:ext cx="2443163" cy="646331"/>
          </a:xfrm>
          <a:prstGeom prst="rect">
            <a:avLst/>
          </a:prstGeom>
          <a:solidFill>
            <a:srgbClr val="152B48"/>
          </a:solidFill>
        </p:spPr>
        <p:style>
          <a:lnRef idx="1">
            <a:schemeClr val="dk1"/>
          </a:lnRef>
          <a:fillRef idx="3">
            <a:schemeClr val="dk1"/>
          </a:fillRef>
          <a:effectRef idx="2">
            <a:schemeClr val="dk1"/>
          </a:effectRef>
          <a:fontRef idx="minor">
            <a:schemeClr val="lt1"/>
          </a:fontRef>
        </p:style>
        <p:txBody>
          <a:bodyPr wrap="square">
            <a:spAutoFit/>
          </a:bodyPr>
          <a:lstStyle/>
          <a:p>
            <a:r>
              <a:rPr lang="es-CO" sz="1200" b="1" dirty="0">
                <a:solidFill>
                  <a:schemeClr val="bg1"/>
                </a:solidFill>
                <a:latin typeface="Montserrat" panose="00000500000000000000" pitchFamily="50" charset="0"/>
              </a:rPr>
              <a:t>FLAIR</a:t>
            </a:r>
          </a:p>
          <a:p>
            <a:r>
              <a:rPr lang="es-CO" sz="1200" b="1" dirty="0">
                <a:solidFill>
                  <a:schemeClr val="bg1"/>
                </a:solidFill>
                <a:latin typeface="Montserrat" panose="00000500000000000000" pitchFamily="50" charset="0"/>
              </a:rPr>
              <a:t>Susceptibilidad</a:t>
            </a:r>
          </a:p>
          <a:p>
            <a:r>
              <a:rPr lang="es-CO" sz="1200" b="1" dirty="0">
                <a:solidFill>
                  <a:schemeClr val="bg1"/>
                </a:solidFill>
                <a:latin typeface="Montserrat" panose="00000500000000000000" pitchFamily="50" charset="0"/>
              </a:rPr>
              <a:t>Densidad de protones</a:t>
            </a:r>
          </a:p>
        </p:txBody>
      </p:sp>
      <p:sp>
        <p:nvSpPr>
          <p:cNvPr id="8" name="Rectángulo 7"/>
          <p:cNvSpPr/>
          <p:nvPr/>
        </p:nvSpPr>
        <p:spPr>
          <a:xfrm>
            <a:off x="7302987" y="1211381"/>
            <a:ext cx="3469866"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CO" sz="1200" b="1" i="1" dirty="0">
                <a:solidFill>
                  <a:srgbClr val="152B48"/>
                </a:solidFill>
                <a:latin typeface="Montserrat" panose="00000500000000000000" pitchFamily="50" charset="0"/>
              </a:rPr>
              <a:t>Sensibilidad:</a:t>
            </a:r>
          </a:p>
          <a:p>
            <a:pPr marL="742950" lvl="1" indent="-285750">
              <a:buFont typeface="Arial" panose="020B0604020202020204" pitchFamily="34" charset="0"/>
              <a:buChar char="•"/>
            </a:pPr>
            <a:r>
              <a:rPr lang="es-CO" sz="1200" b="1" dirty="0">
                <a:solidFill>
                  <a:srgbClr val="152B48"/>
                </a:solidFill>
                <a:latin typeface="Montserrat" panose="00000500000000000000" pitchFamily="50" charset="0"/>
              </a:rPr>
              <a:t>= a la TAC</a:t>
            </a:r>
            <a:r>
              <a:rPr lang="es-CO" sz="1200" dirty="0">
                <a:solidFill>
                  <a:srgbClr val="152B48"/>
                </a:solidFill>
                <a:latin typeface="Montserrat" panose="00000500000000000000" pitchFamily="50" charset="0"/>
              </a:rPr>
              <a:t>: 1eros 2 días</a:t>
            </a:r>
          </a:p>
          <a:p>
            <a:pPr marL="742950" lvl="1" indent="-285750">
              <a:buFont typeface="Arial" panose="020B0604020202020204" pitchFamily="34" charset="0"/>
              <a:buChar char="•"/>
            </a:pPr>
            <a:r>
              <a:rPr lang="es-CO" sz="1200" b="1" dirty="0">
                <a:solidFill>
                  <a:srgbClr val="152B48"/>
                </a:solidFill>
                <a:latin typeface="Montserrat" panose="00000500000000000000" pitchFamily="50" charset="0"/>
              </a:rPr>
              <a:t>&gt; a la TAC: </a:t>
            </a:r>
            <a:r>
              <a:rPr lang="es-CO" sz="1200" dirty="0">
                <a:solidFill>
                  <a:srgbClr val="152B48"/>
                </a:solidFill>
                <a:latin typeface="Montserrat" panose="00000500000000000000" pitchFamily="50" charset="0"/>
              </a:rPr>
              <a:t>1eras 6 </a:t>
            </a:r>
            <a:r>
              <a:rPr lang="es-CO" sz="1200" dirty="0" err="1">
                <a:solidFill>
                  <a:srgbClr val="152B48"/>
                </a:solidFill>
                <a:latin typeface="Montserrat" panose="00000500000000000000" pitchFamily="50" charset="0"/>
              </a:rPr>
              <a:t>hr</a:t>
            </a:r>
            <a:endParaRPr lang="es-CO" sz="12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1725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b="34" r="-26"/>
          <a:stretch/>
        </p:blipFill>
        <p:spPr>
          <a:xfrm>
            <a:off x="4084320" y="119165"/>
            <a:ext cx="8107680" cy="6617428"/>
          </a:xfrm>
          <a:prstGeom prst="rect">
            <a:avLst/>
          </a:prstGeom>
        </p:spPr>
      </p:pic>
      <p:sp>
        <p:nvSpPr>
          <p:cNvPr id="5" name="Rectángulo 4"/>
          <p:cNvSpPr/>
          <p:nvPr/>
        </p:nvSpPr>
        <p:spPr>
          <a:xfrm>
            <a:off x="9363075" y="195190"/>
            <a:ext cx="2752725" cy="215444"/>
          </a:xfrm>
          <a:prstGeom prst="rect">
            <a:avLst/>
          </a:prstGeom>
        </p:spPr>
        <p:txBody>
          <a:bodyPr wrap="square">
            <a:spAutoFit/>
          </a:bodyPr>
          <a:lstStyle/>
          <a:p>
            <a:pPr algn="just" indent="-228600" marL="228600">
              <a:buFontTx/>
              <a:buAutoNum type="arabicPeriod"/>
            </a:pPr>
            <a:r>
              <a:rPr b="1" dirty="0" err="1" i="1" lang="es-CO" sz="800">
                <a:latin charset="0" panose="00000500000000000000" pitchFamily="50" typeface="Montserrat"/>
                <a:cs charset="0" panose="020B0604020202020204" pitchFamily="34" typeface="Arial"/>
              </a:rPr>
              <a:t>Neurocritical</a:t>
            </a:r>
            <a:r>
              <a:rPr b="1" dirty="0" i="1" lang="es-CO" sz="800">
                <a:latin charset="0" panose="00000500000000000000" pitchFamily="50" typeface="Montserrat"/>
                <a:cs charset="0" panose="020B0604020202020204" pitchFamily="34" typeface="Arial"/>
              </a:rPr>
              <a:t> </a:t>
            </a:r>
            <a:r>
              <a:rPr b="1" dirty="0" err="1" i="1" lang="es-CO" sz="800">
                <a:latin charset="0" panose="00000500000000000000" pitchFamily="50" typeface="Montserrat"/>
                <a:cs charset="0" panose="020B0604020202020204" pitchFamily="34" typeface="Arial"/>
              </a:rPr>
              <a:t>Care</a:t>
            </a:r>
            <a:r>
              <a:rPr b="1" dirty="0" i="1" lang="es-CO" sz="800">
                <a:latin charset="0" panose="00000500000000000000" pitchFamily="50" typeface="Montserrat"/>
                <a:cs charset="0" panose="020B0604020202020204" pitchFamily="34" typeface="Arial"/>
              </a:rPr>
              <a:t> 2018; 24(6): 1623–1657.</a:t>
            </a:r>
            <a:endParaRPr b="1" dirty="0" i="1" lang="en-US" sz="800">
              <a:latin charset="0" panose="00000500000000000000" pitchFamily="50" typeface="Montserrat"/>
              <a:cs charset="0" panose="020B0604020202020204" pitchFamily="34" typeface="Arial"/>
            </a:endParaRPr>
          </a:p>
        </p:txBody>
      </p:sp>
    </p:spTree>
    <p:extLst>
      <p:ext uri="{BB962C8B-B14F-4D97-AF65-F5344CB8AC3E}">
        <p14:creationId xmlns:p14="http://schemas.microsoft.com/office/powerpoint/2010/main" val="409928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AE61E22-16AE-48FE-B1C9-620238BCEF4E}"/>
              </a:ext>
            </a:extLst>
          </p:cNvPr>
          <p:cNvSpPr txBox="1">
            <a:spLocks/>
          </p:cNvSpPr>
          <p:nvPr/>
        </p:nvSpPr>
        <p:spPr>
          <a:xfrm>
            <a:off x="3367040" y="2028264"/>
            <a:ext cx="5457919"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a:t>TRATAMIENTO</a:t>
            </a:r>
            <a:endParaRPr lang="es-CO" b="1" dirty="0"/>
          </a:p>
        </p:txBody>
      </p:sp>
    </p:spTree>
    <p:extLst>
      <p:ext uri="{BB962C8B-B14F-4D97-AF65-F5344CB8AC3E}">
        <p14:creationId xmlns:p14="http://schemas.microsoft.com/office/powerpoint/2010/main" val="1643508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pie de página"/>
          <p:cNvSpPr txBox="1">
            <a:spLocks/>
          </p:cNvSpPr>
          <p:nvPr/>
        </p:nvSpPr>
        <p:spPr>
          <a:xfrm>
            <a:off x="4738545" y="6019929"/>
            <a:ext cx="7172325" cy="3888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Montserrat" panose="00000500000000000000" pitchFamily="50" charset="0"/>
              </a:rPr>
              <a:t>Guidelines for the Management of Aneurysmal Subarachnoid Hemorrhage. American Heart Association</a:t>
            </a:r>
            <a:r>
              <a:rPr lang="is-IS" sz="700" dirty="0">
                <a:latin typeface="Montserrat" panose="00000500000000000000" pitchFamily="50" charset="0"/>
              </a:rPr>
              <a:t> Stroke. 2012;43:00-00.</a:t>
            </a:r>
          </a:p>
          <a:p>
            <a:r>
              <a:rPr lang="es-ES" sz="700" dirty="0" err="1">
                <a:latin typeface="Montserrat" panose="00000500000000000000" pitchFamily="50" charset="0"/>
              </a:rPr>
              <a:t>European</a:t>
            </a:r>
            <a:r>
              <a:rPr lang="es-ES" sz="700" dirty="0">
                <a:latin typeface="Montserrat" panose="00000500000000000000" pitchFamily="50" charset="0"/>
              </a:rPr>
              <a:t> </a:t>
            </a:r>
            <a:r>
              <a:rPr lang="es-ES" sz="700" dirty="0" err="1">
                <a:latin typeface="Montserrat" panose="00000500000000000000" pitchFamily="50" charset="0"/>
              </a:rPr>
              <a:t>stroke</a:t>
            </a:r>
            <a:r>
              <a:rPr lang="es-ES" sz="700" dirty="0">
                <a:latin typeface="Montserrat" panose="00000500000000000000" pitchFamily="50" charset="0"/>
              </a:rPr>
              <a:t> </a:t>
            </a:r>
            <a:r>
              <a:rPr lang="es-ES" sz="700" dirty="0" err="1">
                <a:latin typeface="Montserrat" panose="00000500000000000000" pitchFamily="50" charset="0"/>
              </a:rPr>
              <a:t>organization</a:t>
            </a:r>
            <a:r>
              <a:rPr lang="es-ES" sz="700" dirty="0">
                <a:latin typeface="Montserrat" panose="00000500000000000000" pitchFamily="50" charset="0"/>
              </a:rPr>
              <a:t> </a:t>
            </a:r>
            <a:r>
              <a:rPr lang="es-ES" sz="700" dirty="0" err="1">
                <a:latin typeface="Montserrat" panose="00000500000000000000" pitchFamily="50" charset="0"/>
              </a:rPr>
              <a:t>guidelines</a:t>
            </a:r>
            <a:r>
              <a:rPr lang="es-ES" sz="700" dirty="0">
                <a:latin typeface="Montserrat" panose="00000500000000000000" pitchFamily="50" charset="0"/>
              </a:rPr>
              <a:t> </a:t>
            </a:r>
            <a:r>
              <a:rPr lang="es-ES" sz="700" dirty="0" err="1">
                <a:latin typeface="Montserrat" panose="00000500000000000000" pitchFamily="50" charset="0"/>
              </a:rPr>
              <a:t>for</a:t>
            </a:r>
            <a:r>
              <a:rPr lang="es-ES" sz="700" dirty="0">
                <a:latin typeface="Montserrat" panose="00000500000000000000" pitchFamily="50" charset="0"/>
              </a:rPr>
              <a:t>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of </a:t>
            </a:r>
            <a:r>
              <a:rPr lang="es-ES" sz="700" dirty="0" err="1">
                <a:latin typeface="Montserrat" panose="00000500000000000000" pitchFamily="50" charset="0"/>
              </a:rPr>
              <a:t>intracranial</a:t>
            </a:r>
            <a:r>
              <a:rPr lang="es-ES" sz="700" dirty="0">
                <a:latin typeface="Montserrat" panose="00000500000000000000" pitchFamily="50" charset="0"/>
              </a:rPr>
              <a:t> </a:t>
            </a:r>
            <a:r>
              <a:rPr lang="es-ES" sz="700" dirty="0" err="1">
                <a:latin typeface="Montserrat" panose="00000500000000000000" pitchFamily="50" charset="0"/>
              </a:rPr>
              <a:t>aneurysms</a:t>
            </a:r>
            <a:r>
              <a:rPr lang="es-ES" sz="700" dirty="0">
                <a:latin typeface="Montserrat" panose="00000500000000000000" pitchFamily="50" charset="0"/>
              </a:rPr>
              <a:t> and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Cerebrovasc</a:t>
            </a:r>
            <a:r>
              <a:rPr lang="es-ES" sz="700" dirty="0">
                <a:latin typeface="Montserrat" panose="00000500000000000000" pitchFamily="50" charset="0"/>
              </a:rPr>
              <a:t> </a:t>
            </a:r>
            <a:r>
              <a:rPr lang="es-ES" sz="700" dirty="0" err="1">
                <a:latin typeface="Montserrat" panose="00000500000000000000" pitchFamily="50" charset="0"/>
              </a:rPr>
              <a:t>Dis</a:t>
            </a:r>
            <a:r>
              <a:rPr lang="es-ES" sz="700" dirty="0">
                <a:latin typeface="Montserrat" panose="00000500000000000000" pitchFamily="50" charset="0"/>
              </a:rPr>
              <a:t>. 2013;35(2):93-112.</a:t>
            </a:r>
            <a:endParaRPr lang="en-US" sz="700" dirty="0">
              <a:latin typeface="Montserrat" panose="00000500000000000000" pitchFamily="50" charset="0"/>
            </a:endParaRPr>
          </a:p>
        </p:txBody>
      </p:sp>
      <p:graphicFrame>
        <p:nvGraphicFramePr>
          <p:cNvPr id="12" name="Diagrama 11"/>
          <p:cNvGraphicFramePr/>
          <p:nvPr>
            <p:extLst>
              <p:ext uri="{D42A27DB-BD31-4B8C-83A1-F6EECF244321}">
                <p14:modId xmlns:p14="http://schemas.microsoft.com/office/powerpoint/2010/main" val="1359842002"/>
              </p:ext>
            </p:extLst>
          </p:nvPr>
        </p:nvGraphicFramePr>
        <p:xfrm>
          <a:off x="4772025" y="1857376"/>
          <a:ext cx="3448050" cy="351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4270748609"/>
              </p:ext>
            </p:extLst>
          </p:nvPr>
        </p:nvGraphicFramePr>
        <p:xfrm>
          <a:off x="8686657" y="1857376"/>
          <a:ext cx="3224213" cy="3648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1 Título"/>
          <p:cNvSpPr>
            <a:spLocks noGrp="1"/>
          </p:cNvSpPr>
          <p:nvPr>
            <p:ph type="title"/>
          </p:nvPr>
        </p:nvSpPr>
        <p:spPr>
          <a:xfrm>
            <a:off x="5095875" y="787400"/>
            <a:ext cx="2800350" cy="755391"/>
          </a:xfr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lstStyle/>
          <a:p>
            <a:r>
              <a:rPr lang="es-CO" sz="3600" b="1" dirty="0">
                <a:latin typeface="Montserrat" panose="00000500000000000000" pitchFamily="50" charset="0"/>
              </a:rPr>
              <a:t>METAS</a:t>
            </a:r>
          </a:p>
        </p:txBody>
      </p:sp>
      <p:sp>
        <p:nvSpPr>
          <p:cNvPr id="16" name="1 Título"/>
          <p:cNvSpPr txBox="1">
            <a:spLocks/>
          </p:cNvSpPr>
          <p:nvPr/>
        </p:nvSpPr>
        <p:spPr>
          <a:xfrm>
            <a:off x="8686658" y="736471"/>
            <a:ext cx="3005280" cy="857250"/>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CO" sz="1800" b="1" dirty="0">
                <a:solidFill>
                  <a:schemeClr val="bg1"/>
                </a:solidFill>
                <a:latin typeface="Montserrat" panose="00000500000000000000" pitchFamily="50" charset="0"/>
              </a:rPr>
              <a:t>MANEJO INICIAL</a:t>
            </a:r>
          </a:p>
        </p:txBody>
      </p:sp>
    </p:spTree>
    <p:extLst>
      <p:ext uri="{BB962C8B-B14F-4D97-AF65-F5344CB8AC3E}">
        <p14:creationId xmlns:p14="http://schemas.microsoft.com/office/powerpoint/2010/main" val="176391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20478" y="1054541"/>
            <a:ext cx="5381530" cy="4498313"/>
          </a:xfrm>
        </p:spPr>
        <p:txBody>
          <a:bodyPr>
            <a:normAutofit/>
          </a:bodyPr>
          <a:lstStyle/>
          <a:p>
            <a:r>
              <a:rPr lang="es-ES" sz="1400" dirty="0"/>
              <a:t>Admitido en Unidad de Cuidado </a:t>
            </a:r>
            <a:r>
              <a:rPr lang="es-ES" sz="1400" dirty="0" err="1"/>
              <a:t>Neurocrítico</a:t>
            </a:r>
            <a:r>
              <a:rPr lang="es-ES" sz="1400" dirty="0"/>
              <a:t>. </a:t>
            </a:r>
            <a:r>
              <a:rPr lang="es-ES" sz="1400" b="1" i="1" dirty="0"/>
              <a:t>(disminuye mortalidad).</a:t>
            </a:r>
          </a:p>
          <a:p>
            <a:endParaRPr lang="es-ES" sz="1400" dirty="0"/>
          </a:p>
          <a:p>
            <a:r>
              <a:rPr lang="es-ES" sz="1400" dirty="0"/>
              <a:t>Institución con alto volumen de HSAE: &gt;35 casos/año. </a:t>
            </a:r>
            <a:r>
              <a:rPr lang="es-ES" sz="1400" b="1" i="1" dirty="0"/>
              <a:t>(disminuye mortalidad).</a:t>
            </a:r>
            <a:endParaRPr lang="es-ES" sz="1400" dirty="0"/>
          </a:p>
          <a:p>
            <a:endParaRPr lang="es-ES" sz="1400" dirty="0"/>
          </a:p>
          <a:p>
            <a:r>
              <a:rPr lang="es-ES" sz="1400" dirty="0"/>
              <a:t>Ambiente tranquilo y limitación de estímulos dolorosos.   </a:t>
            </a:r>
          </a:p>
          <a:p>
            <a:endParaRPr lang="es-ES" sz="1400" dirty="0"/>
          </a:p>
          <a:p>
            <a:r>
              <a:rPr lang="es-ES" sz="1400" dirty="0"/>
              <a:t>Laxantes: </a:t>
            </a:r>
            <a:r>
              <a:rPr lang="es-ES" sz="1400" b="1" i="1" dirty="0" err="1"/>
              <a:t>Bisacodilo</a:t>
            </a:r>
            <a:r>
              <a:rPr lang="es-ES" sz="1400" b="1" i="1" dirty="0"/>
              <a:t> – </a:t>
            </a:r>
            <a:r>
              <a:rPr lang="es-ES" sz="1400" b="1" i="1" dirty="0" err="1"/>
              <a:t>Lactulosa</a:t>
            </a:r>
            <a:r>
              <a:rPr lang="es-ES" sz="1400" b="1" i="1" dirty="0"/>
              <a:t>.</a:t>
            </a:r>
          </a:p>
          <a:p>
            <a:endParaRPr lang="es-ES" sz="1400" dirty="0"/>
          </a:p>
          <a:p>
            <a:r>
              <a:rPr lang="es-ES" sz="1400" dirty="0" err="1"/>
              <a:t>Bloq</a:t>
            </a:r>
            <a:r>
              <a:rPr lang="es-ES" sz="1400" dirty="0"/>
              <a:t>. H2 o </a:t>
            </a:r>
            <a:r>
              <a:rPr lang="es-ES" sz="1400" dirty="0" err="1"/>
              <a:t>Inh</a:t>
            </a:r>
            <a:r>
              <a:rPr lang="es-ES" sz="1400" dirty="0"/>
              <a:t>. bomba de protones. </a:t>
            </a:r>
          </a:p>
          <a:p>
            <a:endParaRPr lang="es-ES" sz="1400" dirty="0"/>
          </a:p>
          <a:p>
            <a:r>
              <a:rPr lang="es-ES" sz="1400" dirty="0"/>
              <a:t>Sedación y analgesia.</a:t>
            </a:r>
          </a:p>
          <a:p>
            <a:pPr lvl="1"/>
            <a:r>
              <a:rPr lang="es-ES" sz="1200" dirty="0"/>
              <a:t>Irritación meníngea: dexametasona IV.</a:t>
            </a:r>
          </a:p>
        </p:txBody>
      </p:sp>
      <p:sp>
        <p:nvSpPr>
          <p:cNvPr id="4" name="AutoShape 2" descr="data:image/jpeg;base64,/9j/4AAQSkZJRgABAQAAAQABAAD/2wCEAAkGBxQTEhQUExQVFRUXGB0YFxgYGBoaHRwYHRkXGB4cHBgYHCggGB8lHBgYITEhJSkrLi4uFx8zODMsNygtLiwBCgoKDg0OGxAQGywkICQsLCwsLCwsLCwsLCwsLCwsLSwsLCwsLCwsLCwsLCwsLCwsLCwsLCwsLCwsLCwsLCwsLP/AABEIAMABBgMBIgACEQEDEQH/xAAcAAACAgMBAQAAAAAAAAAAAAAEBQMGAAIHAQj/xABEEAACAQIEAwYDBAgEBQQDAAABAhEAAwQSITEFQVEGEyJhcYEykaEUQrHBByMzUmKC0fBykrLhJIOiwvEVFkNzU2OT/8QAGQEAAwEBAQAAAAAAAAAAAAAAAAECAwQF/8QAKxEAAgICAgEDAgUFAAAAAAAAAAECEQMhEjFBBBNRIsEUQmGR8CMycYGx/9oADAMBAAIRAxEAPwDkC2yNpUjUGdZGx02r6Q/Rb2tPE8G6XSPtFoC3cHMgrC3P5iG9CD5VwPi+AezdKOnduCVZDAhliduUEH3FEdle0b8NxlvErqPhuoPv2yRI9dAR5qKSYHf+xbd3i8VaOzql1R8wx+o+VUv9I958LduumUQ8y3RwWH/UQKs3DuKWXx2GxGHdXtXg9vMu3iBcDyOaAQdQRUP6VcECQxmGTlAM22DaE6TqN+lTIZygds8RJ/Z6f7VI3a/ENpNsAjXnpVbxEBmygZZIG22w2515bu7aD5Cr4r4J+ou/D+N32WBcsLAAGYx5aVv/AO47gKZrloAkBoUkr59KrGFxAgaD6UVctKyFuY84A5a1m4I0UXJUtf7L7wTHd9mAcPlYAMBEg7GJ8qcMsMJjlVS7Gp3dy5lBiFMnqp2+tXTiihbhj94/jNc2aNFKPF8W7obYcgASY1j3ptbwbHXL+FKLYBVfUf0/OrZgmlFrXGlJEy0JMdhyiliNNveKonaFHV7RDHXMp9GIEaf3pXR+0rhbJJ6j8DVE4zYZnw4GpN2B77CrcSbGH2pQAApgCB6CoGug3bZPLMAPNhE/L8azE3MtxrZHiUAn3oRXyMpGuZyxnWAADA6DQms62NsdrhDEspjfl5b0Ni+GnM7BQP3o8h+VVq1xm+wy94wzRBmNfOORrXifEr4FtmZkZxmhWYDKYgkTEnWQPKr4eCeQ5wcvIJCrGjbzPQbzTBciDMt4DUaQCYMiNTpuDPlXLsf2uaxd7pzKsAZjUamdeegPzroPYzi6YzBPcsIVCEyGAmQwY7e1Twoq7GeNt2nVmOVgOo3PlVfsppMMCZ+LcCdBAJiPWrEmqa9J+opDiL62wWdgqyZJO2prPL0UiC8xHM0OQT869GOtXDCOGPQVIwgbc6wei0aWnrW5UiKd+mlashNSMGeoilTMhmp7VkCCdaaEQ4CyfEZ8vz/KmKWtT5AD6/7VJZyzsADr5Cp7+nh8wZ9jXTBUiGyG9YGY6kAT+Zj6ihe4EH+Ub+U/nRd+7mzEc/nQmJlV6mT9IpN9iIO7B5VlEYdCRMDp777VlKyij/pQxhxljDY1rYtXyTavosxOuRhOplRE+i/dqmcL4Sb6vlY96Jy2wpLMYnQASemlW7jXaCzbunIz3BrCndZ1ImeZk6daq9njAXE/aLc2nzZhGsHnqNRNdadqzNdl77H9jMVgUGNxAa0VZHSzOsBwSzryMAQN9dYrsHb/AA4fDK41CsD/ACsMv4laUf8AujC8UwjdxcBcDK6N4WUsmbY6kSIkaaGneAP2nhazqxsx/Omn+paJK7QHztxGyA5BZmK+Eyo3UkRvqNOdLcVCgmT8h/WuoL2ITEpfvi6VcZiEyiCQgI1mdTIrk/EbkiBVpypNsKIBi4O7fQU3wXG3yFA0gnUFRqII5b7n3NV5bZ6H5GjsDhnnRG/yn+lXya6YuKfZ0fs7xZLl60JdrhtZXLfvDMYWNxtqddKuuNvFiNdSAfoK5N2XR1xdg5HjPBOU7MCvTzrp/ErbDLciFRTmPly96486cn8lwSitFZPabGG9oyraVpAAGoB/qK7H2N4mMRhUuDeSD6j/AM1wjFuEEZCskkg+ev511D9GovrgbvdZDcBBtq8hdQp8Ua7VcE0ypVxLP2vBNiBuW/I1UuIXWtm1c3yXFYCOnKfPb3q18Xw2IuqFypEz4W1+sVVeLEW5W9mGUifXQjUeoq2ZgPGcXnvO9sSjnMp9RNGXLA7m5p4lttlPmVK/nQeHCjTXQyP8J1H1ke1MS/6skAmWAOw0G8zy1BrNLYmUxGywREjrqPcVNjUHcIVJIDeOZ+Mj7vKIG2+uvKsxNrKzL0JFE31LYUEwQrQkbifizRyOkTrVkI532vsqbiGNSsT0hp/Ous9m+6w+HlLlrDkzlUsqhwTqoB3aua9sLafZmcsVuqVCAH4gTDac+RpZ2d7M4jH2i63xNt8hW6WOVCFaV35zppsNaGi10dmvcWTu2YZmyEJlUSSZEADzA9q5l2j4FxDE3CxTwa5Uzr4ROk66muhcH4atlrwTXNlLyNS8ZQZG2gPlvRl1YUmJiT8qmCTBujkmA7MY606kWtiDOZf610M2rhjwn6f1r3G8aW0EN23cQXBmQkfEOo+Y+dSrxPSe4xEb/sn2+VOeBS7BZKN7WHYcjrW5st+6aGu9orVsgXBcQkSAyFTHWDRWG40lxS1tbjDaQjMJ9QKj8LFDWRsD+zPPwmpRZPMEVvgcTeuHR7ZAMNNtlPmNW39qY4kaD1qXgVD5uyNMG5QEKTttvHr7/SocbhLp2R+g2NWjDpCKOgH4VvFFaoZTGw18AAW2/wAuv0rT7LeygG23PkeZ/wBhV1IrQDn0/HlS4hZW8Bwm87ZVSMqiSR947/kP5ayrSz5FygwxMseh6V7T4ILPleRz1qNcI1wkKNhNbXIHw0fwhyHGladDStim1aIMzEcxvXYP0U9q3wz2bFx3fD3nNoKfEbV0jMpB3yv4tNYINcvu2Ga4+QErJ1jSJq39hsSLWJtXFCuUBYZxIB2kLOr5S0dJNClsbjpnUcZhcGP2N1yTqekdPhBoDg2Ds3r72DcC3DDWlCTK5WPiPIgqenKobWJVpLW1Uk/dnT6xWDGC1dDWiA+WA0AkNrl35Esy+60cdmKciXtZgvsgtG2yv3gJ1WIiOYJ/eFLuG4x3RywUMNo9D+YoPFcSe8032DFdpAEddBUuDuKuaIGmv9+9FK6ool7N4m/iDcRjZDZotsxKgAGTmGsyJHrWvHsU/eW7LH9U6nRToWBiQRrQWExgt23gSZOw35j8aLwAF42rjie7gjTQu0LHs3iq1QAWP4a7W/EDnt7Ej41Gvvp9atPYbGG3ZPduAHCnryidRsI+tJ//AFN3xNy0QQgAKyDvJBid50qp2u0i2n7hX8KsRMFRE7TyiSPal4Gd7HFBbUy/eHcAEafSqd2lxHes7wADBI9MsUAmODBSjNrbQxMnbL77VDir2U5mGaBzNKyaCePXTaQMsAxA1GsjQR1zAx6+dR8CxRuYKw10qLj2wWD6asWJMfyj51r2k4SL+GuhW0yd4pUxOXxiDy1A186LxOEJjKsgIonSRCgR6zO1KqGJsaQXJBBmJImJjWJqbDWh3N0FSG08emogMqAHXXfTl5UB3yz8Q+Yo/hGJDG6AzAlRC+IoSBBZoUgaDTl51XgzXZRO2zhbSyJBYrvEaEz8xQ/Z/HWjfsLZY2hAzqNMzgL85IO9WLiNq0zFbqyAGCys+NkIX0iQZqfDYTDthcl1ZuKhFs81OXQiNjKk/wAtKUk1aLUWtMuPDk+K4x1MgATvO89NvnUmPufqbh/hP4GhuC4lTZVgWkqpbeM0AkesnWvOK3Yw1z0/MVWJUhSAu3mHW5dwVouLaJh1zuZKqD1y665YHrWdqu12VEXCXwCdyjXSQokDVzlEwNIPrVV4VcCWbuYZlzrBiQphtWEbage9Q2r9mG8Kj1DajoDmJU8/au14nSoxi27VdFj4cmBfDLcuiz3oAUi7fu5iRnJbKgnxaRGmgq5/oxcfY3ZVCKbrlVBJAGg3aSdRzrk7XLOT4R8yGnyMHSuu/o/ULw1CBoTcYDqM7RJ9BScKWycsml8CXhhzNdY/evOfrRGMeMvrUHABNpT1LH5saOW1mvWxyALH6VzZPJtj6Q6sPmE1JFR20CnaAeVTgCsKNURRXqMRMR18/bz1rdkrXKOtKgBHrK9xrrb+IiJiaymB80WuLi3ea4ghWJDKOh6E7kb60/4bawzkFVBO+ukz5cjQlzsdeY6W4HrJrZuzt2zqA0DeRHyjenLG2rRpGdaY7x2AQrAEDpyoPDxbI5QdI8q0tXniAZ9f61qGkAmAZg+tRjxSZpPJFFrw/aFSApTTyNT2b63S6sFCOrCZIYAiNPPb5VVAIaP7gf70ywd2N66nFHJVjDAcMY2xkUkJ4SxaZK6E666xNSgqgbMwkiIBBgcyfoKEyhgQxkHcTofaovsSSYESANOgj+grjedXtG/sP5PLGHdrioh1YAxI1GxmeWlP+zmEv20cYkrJaVCEEDpy00pPbt3Bctstw5UKkrvIB1HKJGnOmeKvq6ZADmzBlkxBBOs+VaRyxaZEscl4GeLxpiHIA6zr9ap2F7D5rrNdYlGYtAgCCSQDMk78hVys8TwqpluXlducw0H5VIEBCMTEyQAZleWnmI0rLNPIl/TocFH8xPgRbyqGEBRCqhyqIJGsa7DqKMvW7d1gq21AjWBOg5ktJ50s41g7tqyDbYh2MDQGM0mSPIA896ZdnOH3bNhVv3DduMSzsQBC8lhQNhA9ZrSPKlfZLqwi5Zt5Mrgd1EFeRQAzp0yg6VTeCdp7pu4nvBK97Nk5QBlOsSOYJ+tb8b4ocRir1lfgtYdyDMDMxSwT7LdYeoqvcAvg5hBAUnf0E/hViY54t2oe3dORLIlRmJWST8UE5hpBGnrRPB+NgP3TBe8u282RVJQSJRWAzsJHjkCAI66KLAw1y+tu4GLPeCExplyhAPIlgOVb2Si4pLo70NcYlyqiYc5cqhwARlJXmNq0lHVEJvskxODW46yxzQSMsFTHhJB58vaK9wuCtgMhzE5YOs8yNdY+8aM4jhibxIZSEYyBoBmGwA2ggg0JhhGfbRT+INTgwccVS8fxD9Tn9zNyj0/4wvs7jEtocOuZ2R4YGCy5gpzmWDFZ8MgHVTPKmvEbWezk18RUEgSQs6mOcdKXdmCGwoZgpIbfSZAgEndiBpTrDjNtVR0S3ZVMTw82WuW7Vpr9omQ7LlLDKBtuNZ10O1BmzAg4No8s0/OJ9qvybxU6it/fflInic1dbegbC3VjpM8tyRrzq9cJ7YYW1g1w8XlYIVg2z8RnTN0k70zAry7bJHhyz5iaHmvwJ477YFwW3Fm3/h/HWsxfEDbuaATlk+lG2VYfEVPoI/OudfpL75We7ZvOuXKGtiCIjcab61hLo0R0rhvFFurI3Ghpgl0Vw7sP2mxILZyHWNJEGZHMbxV3t8eMgsCPTWsZNR7LSsv2atS1V+zxMq2RiCRuOY86NGNB2INCpgLe1UvktiZMufQQB/qPyrKW8b4sqO1w6gZbQ+Rc/j9K9pjGjWBQWKwYbcCjSW/dPtrWmfyPyrqozspnEOzLBw9s7GSNp3B8udJMfgmUEwQVdSR5ZhP0Y108ssSTA6nT8d6V8Swy3RECPr/tWc8sca2XCEp9HP79yGPyqIYm4Nmj2H9Ks9/s8ZlT7Gov/RzzCmuOXqeXk19mS8FbfG3RqG28hr5bVLZ4tdMQQZ2Eb1ZbPBLB/aOV/lP4iaJ4ZwfD2rmYOCOXqecESDH40k01sKkvkSFsSrFXVFhVc68mLD5jLqPMUvwnaVif2crO4O4BiugYjhNnEgpmCjc5TDEDXeDSRuxD2yFsgOmwLNEeun4TSko1pFwk72x1gHw+NsMqKVA8JUiGB3Bn6z60p4bgL+FxIVrp7oqQDE+cfwE9RvFMeD9nruHuZ2uplYQyKDHkcxO49OtSX7x8Ku2Z1JExErEgka+n1qokT/QeLaN1bDSCiFsxPNVLAAa7yFnyBoftlx37Nh8yyblwhVA313P8ok+sdaG4JdXMLaKFbmORgSWC8gSd+c0o7ZdjMXiLpvB7TKBCqSVIG8agg+sit52jGOyu8EZ2um2xLd5au2QxEy4IvWzt94qq+9T8PxSgKVtl0OY97yDDYFSOeg96T4rB3sK4D+C4hV1IIOqmJB5xI/y17x5ZK37ZItX5bKCYS6D+stx/CxkfwulZ8iqHuHwbDF23K7Xe8JkagNnHPnpyoHhV27dZGughkIUZkI8KGZB0ETPrRnYu6CALjNBdhOpI8AYRvzWPc1ZcVwYaaxPWtMcueR34S+4ZPowqvLf2o14jci+hbND2xo4kkRIAuffOs5j0pYqLF2G5HcGRoTy32+lO8dgQr4XyAGhgbAaofTUjc60vx6mHnkh5R/8AkGw9q3jFK2vJyebNeziBsMQmwciWGpMAyI2329KZ4VmURp5Uu7D3lTDXC53utHiAB0UAGaam8JJHyEGPlUeTbwEWm5nfnRCNQtvEDoflU1u8DTBE11tNKgwl6JzBvWKhxV27mXu1tlT8WZiDuPhAUzpP0ojO37o3jfl12+lFWNhCXc09OVc37S37j3rwXKPEQCZ2GldFssdZEf061zXjXEWEkHxMxI0Hwg6xm0kkgemapndpIa+RZwnh5tCDrt+Jmnpu5SD06+tLsDxu2xAvId9cmje6N/2n2q1YTCYbECbLho3BJkeq6EH1FYTwTk9lLIkZwy+TZxd9hqVVJA0ltI+cUrwWNZG8J05jlTvGW7lu0bRU90eQ2BGoPzpbZw9kqfDcmOTCSegkZQI561LwSVUCyxfZpesd93aHmrXm9WaFHyBrK84wMjMVYEMVUROi21iDIHNjtIrKtjRZH4s5JtosuBJbSF6Tyk9KQX7N0kszsW5AtPttA9qsvcraTKg3PuT1J5mgsSRnC6Qoknz/AL/Gu6kzK6ESuyCWVZHPahLHalWbKEY+kGtOM2sTijkw9pzb+9ciAfJSd/UUZwbsk6LAWGPxMd/QDpXLPDjfg2jlmvIXaxquY1B8+Xyoi46irJwTsxbtAFxmbn0+VWC1g0gjKANtBXO/SxfRqvUS8nNRdB2g16tvy+lX9sOltvhUg88ompu4TcKo9hS/DIPfZRMEzI4YKdD0O3P6U6tcQMfsrkDyqxrZ9Kjb4wBy3rSOJLozlkcuyp4rigbQBlMR4gD8xNa4DAAeNgADzAiI6AnSrLdw6reMgEMOlS47CAoV5EdPyqlGmS2LuHXUZs6ADWJ0mII+WtG4wEQOtI8NhPszAjMyk8tY9ffn50RjuKlmC5SDlzemsCfM6/5TT22IRY7JeQ97a0zNEwTlnQg7rIAPvVfsYewEe3LNaYjOpjMjiQLiHbMJII2IJB6i1YkSprnN+6Es3bzyA9xlUdddD9KU4gmWfs/gxhWFw3UdFcsuX4mJt3EAyHVTJB10gHU1ZcJxU3DFtnLASQVJ0n5VzXg3FC1l+ZDSs9BkBn/+lWz9HF5TeuAkm4bZYnyzAR5Dypwk40TKNssnE2zDDEnUOBEx94j4SvmOftSPHWtCgjUFRBMQGcHU6nz86m4vif1GJef2d25AzEawgXTOASGBIlW20ilWGxMfrCdBattHllQt85NN5mk2kJY97Ck4VGHW2dJuhgfMOG6aA5Y3HvRV/g9sk6fFqaXX+0NlxayKxYtIJEAZdSCRpOsfOnxvqWgEbdaWOdycX2XPHUFJdP7ClOHQDlZljoSK0Nu4HWL1zUSRO2um/vRd27AJ5ak+1eFYKzuRJ9T/AHHtW6WrMb2NMNbYgS7f9P8ASpxaP73zVfyqPDnQUQppFFa7RcevWLgtWwjZl/dMyTAiGjrVafhgvqrq6sxfIiTpC5pJI2nxtz0YCOdG9rgTiHYb5Qi/4jJn2GY+oFVLC95bvKLRi5IUEecCNeXrVQS7YO/A0v4Ff2bLlIlQxmMw5Bho33iY1kRHKiux+CZsUrLmIty0sAIWI1YnRTOoPINzqTi7uoTDsq3cpDHKYLliYBUzDEyYEySDpTDuu5b7Kp2hsQ0zmuAfAD+4kwB+8WPSlCu4u0zb1GVuPGcUpLyv5RbrvEbc+Ekg6TGntO/yFCX7CvqqMSDuFpQ14hNNNhWt3GO0BmJA2BP5V0qCPO5MnxKR4WIBXzBmZM6fKOUVlKMZcH11+X9/OvKfFFLZbLmNBYkAsdlUaknkAOtO+zvASg7zEEd4xkqNQvlPM/Siez/ZxMKoljdu83Ij/KPuj61YLdpSNq5pTvo60gdLKHl86mXCJ+6Px/CvGw8cqy3pWYyfuANhpXuQdK2V9K0LTSAhvWx00oS/Y08NMGqB1pgL7MjepFTxg1IwrzD/ABUMAfiY/Wr5r9RROTwxUHEHm+gHIVMxjbepYC3Gjb0ik16yEOYT4zJJMwdBHkIGlOMUczMNtJ99tPKlzkEFT/f9mgBNxXFEWoT43bKvqfyAk+1c07ZYoG4LCtK2RGw1aJPyH51cuM402S7Nr3axb82bn/fnXLbz+MkmSdWPnuaOwHPBJ7pxqCS/+m0PxI+VWr9E1u6bty8Y7tbfczP/AMkq8R6GZqnWXa0llskqQxE6AnPrtqRCpt1q2dgO1V79ZbcW3VWBVFTKddAFghVUBdo5670mnWg0W7huHZ7PEFdHt5mIAYESCH8QI0YeNeopThsD+qYk6LhYb2UD/tq04TiWbOHAt97LBWncjwgHbVUBI6vSXjNxLOG7sNL32CEHlbBYn/pLfMVkk7Kb0VThGF1sIw8215kMfyNWR8CrM2YaGcvqOX9+dAWLwQlyQqxqToIEnWeVJuPdtmS2Ps6gZmjO4kMBqSikzAMDMepjajDG25fISbpR8BV7CsIiRr19/wAqxHxEnK5Lci3iHyNb8M4g12zae7lDFSTl2+7B12MH5024egiumjI2tcSxCjVbZHow1+dFWuPNztj2J/pU19PAvm1QPaG+m1TsZWsMftGIxGc+EAuRMZcvMHkQCR70gxPDWyd6kuhkn95ddZA3/wAQ+lFdkr638Xft2pm7ZujMTA8VW/s/w4Lhra6yJM8wSxPtVYbumLK6VoVdkLBFxsQ5DiymdWJJJut4EBJ3iC3oorfhqybjHWdPmdabcRwRtWFRAAbjNdeBEx4FmP5z/NQGEtm3bXMD43gjbSI/OtXF0+Pe6MJyvslvHRB71Gx0mt77S58gBUb/AN/jW2FSUFy7rZk6vQuxpZm6RXlY+pOn4n8Kyky02jvF21pNDrc1r1nJrXIa5TsGdsztWzKOlAWHimCNIpMCG5bgaVCoIogvOg2qMCKAMaorpqcitbqaUABMtaWdHUVEGZtiQRoalw1ggyaGAPcEYgnqNB9KlxDaEjcDQGpuIIGB5NyPMRS43yVhviEehHUUgFN3ElqCvXdZ66HzrR28Zjad+te4u4CAedSwKn24QtaZ1ElCJ/wnSfaqJwCzaDhrwzHNIWeWnsx9a6jxdVa2ZGjeE+YIIrkX2UroTMFhMHcQDv6VUWFXotnGLffwR+sRZCQQlxQY0IHhb4R92puxdmxbuwGc3HIH6xRA/wAvSTrpVd4ZeYOBmOqxvPM/PlTbEWvs+LvMtxnFvDlgxA1uXD9nEQNINyY/gNVaM+Mron7VdoWuucvhWTGusDYeQGmnlUnA3e73TMSwVHBJM+IO0b6nwk1UblyTrrJ1q1cH7f3LVsWbtpHsAkAMgga/ddRofUGlJWqKin4FvaAPeZyz/qkYqEAKhmBI31BMjntyp72S4cuLth7yhidDIJkKSAuY/Coj4R7zXuDuYbGPcGqZgSFQF9NM0kEMeWs+1G4bH28ODYtaBRoFzAEdSDBB1560R+nRMnoa4jAYe2oRVGUaEaFfQA7/AIVDgeHDNmBZUBkLmaAByGsAc4jmaW275YyaPsYolcsiA0aex185NX4IjtjHEYjMwA2Wk/abHNbw91l0IQ6+1GqfOKSdsL6jDMCSQNj66e/vUM1RRuyo8WJgxGEvf6BV77Ddo0vpbsDwXlUKF5OAAJU9dNVP+9VHgOHS0hLg/rkKNrqtt4IjkCQAZI+8BprVy7HcJs4MXcTbJYBIDnVgxMBYAEa6nTZDVpuOyZpS0W3H3lLMBsPCPQaD02ml2KI0A2ApRg+KxAc51GgfmB/EOdHYm8CCQZHKumFUc0uwUHc+dR3Hj5f3+dbLtUN9eh1MD8dKtukSlbFvE0uFB3ZhidZPIAz9TWUwsoupeSohYHXUz8qyuGeX6tHZCGto7KWAqRHgSef4VogHqepqQD3oLNwsnSphyA96gC9KkDedABCLFZr5fOhLtw1F3kUgDy0cqjZpYdKHs4iNtaJW6p38JpgD2LMOxPMmoftk6/MGmRsiQ06Uj4gmQl+U6ikARfbMPKdf789qS4+6dQYA8+dM0ZW+DTqSdB/vSTi9rK4J8Uj1g0ABX3AEaH6UFcYe1E3II2oK8k/3yqWAFxW6oTLMnSPb8qoXaGyReUA5iT4UG+UqZMczmq3cTWGHpVV7RpkvWL0aSFPsykb6bFqUewFOGYd4sc5H4aRyo3i/EGa0ruAGv3QAF27uyG6knW5ePvaNA8TxDXGVlUBmOVQPiZpjxfxTp6Zd6ztGJxCokFbIFoeeUku3vca4f5hWmiXd7ASdaIwK6ORcyGTodVbU8vT8aExBy71LZw9wozhSyZmkrqREHVdwPOlJWjb0+X2p8vu1/wALP+j6ftN3YMLd2Mo0B/VjQDlryojizf8AH4jyMfRf6Ui7KcWWxddyMwdXQRG7ZIPiI0EUybEC9jLzpOVzmBjWDlI9KK2ZZHybf6jzArOvT8anz92XAEGQT/iO/wCVG8NwuUAn/wAeQ86SfbluPcK7Bip9VLA/l86qT0RFUSnFtOppL2jc3Gto3wCXfzVYEe5YL/NTNV1oXigWIb1P/b9Z948qmO2U+iS/wsXAtyy2cQveHYZ2OqxvEnblI9jOI44YRLdlBmA1foSfP306CKj7I2Xt2bt9/wBn9xCfiZZlgvlosyNTG40XWh39/OwkA5iD1OgXzDfgDWU1LLnS/LHf+X4/Y7Mco4fTSb/ulpfKXn9y4YLgQIFzZWXY+YB16elR47hZt2cyT4niNxAUfmRTO2zHKM2qjMQZykA6zHnOlFX+JAJbD92ZzPlFsEEEhREFSvwnWdfOu9V0jyafbKNiFvkEg5WGwKyp9QNfrRvB+O94GsYgJavAMVGwbQNmUnQzEQJOh01q4YLH22QizbOcSe7cyWH8DfeP8J19a532zwV7ForWwk2pbKoAMGNiBuIJrk5e5yUvB18FDjXkfcNsZ7Nwf/sU/NX/AKVlBdhrt37JcN4HS4iqzeEsArzM+2tZWVGiZ3G2NKlVBUa/Kt1IrYg20rwitTcrZNaYEF0UJeRtxqOlGXDrQr3MrUAa2yD5HpUnf5RrrWtxQaGNzWOnWmAfhrrFT6iBUPaJD3c/Oh7OPI2FTYi0pCuWZg3hMnrpSASJe/VkecitcZ4rYI/uaHuyGK8lMe9bYe7ploYhX3hWRUVzUVLxJNdKEs3RBk6DWokMW8RtywNU7tdjSqi2FB1DEnUAHMsR5+L5Ux7Q9sEtuyKpcjcTAHkTqSfaqhxfi731BcAAsYUbAAD57mhLyAXwUx3l8f8AwgZBuRefwJ65ZZ/+VQN2/wB2RpI2rbGju8NZtTDXCcQ/WNUtjToA7/8ANFAPdVz4swPWcw+R1+tUKiC/dzEmnWB4obdsqo8WdvFPwhgNdPECCAehANKmsDkQfePoYp1b7P3WsLebu+7IPizQwiRBAHONOVNtLsOxfj7rMbrOyuxYkssQfg1EVaeymjn/AAJr7DaqrbAYkTmJkkHflv8AKm+D75Q5tWy5yqBtA1iYO+o0A6HpQJ96H3aftMbQ7u2fGRy2QdfWlnYmXF/WRmVvds0/gKq9zvEZs+dXYHNMqSDuD1B6V0Pspww2cP4hDuczDpyA+X1JoY6onW3Bqt8a4n3OL0yGLRVlcSpDQYI+tXK3hjOulU7tXgS14XBkyg6lmCggERr7VNAgzi+CvC7nuPKlAE0gZRB7oKohcvIRHPrTnhODyFEO85m9ensAB6yedOcCFxFoPKm2TIcwQGB+71IM7fSvbSrbY92MzxHePrEkDRdh7yfSunS6OdttUw22i21uXLoMMoVVWQzLvz0AliM34kRSTE4kuxdoE8hsABAUDkANKL4iAqMZJa5dLMSTJyAW+e3w0pu3gBH0qsS8iyPwRYm/DDKxBXUEbg9R01qzZwxtX4HjOS8B4f1kZswy6jOpJ3iVNUvGXoV3OygkDlPKeuvKmvZHFNiLLrdIQ3MjydAMj6t5eAsYrL1L6NMKLivBgLapmJUszgjePCqiCOUNPqKyk2K7QXMxyQEGihlB8I0Ezz5nzJr2uO0dFHU5616DWgqQV0EmKKKtDSoAaIttQAJi9DS3HNoD0pjxFZFKUu5gV5RoaEBM9zYjaoMXcEgjmtCfafDH7tQ4u9MAab1VAS2nkgfd5+dGYy9mIA0A2FLsONRRKPmf6UCIeMrlef3gD+VKgZaRTPtKdU10ik6XhOlSwJcXbO56fWkd6+LYLn2HWrFd8SERruK5L2y7QEtkQwFML67E6/KpYypXySXnUyWJ9Tr9TNZd8KqOeseWgP4mrh2Y4th7LNiWQhrltrbQJRXJEnKPEuYCdA252g1WMZgnCl/C6ZiS9s5lGaCJjVOkMBQm7odGcXuy6kiVa1ay67AWlTQ+RU0FbQHQRPmwH46fWjMVrasN0V7Z9Vcv/pur8qEVKq0Ib2sIikE2Lpn7zk5Jj+BQCJ8zV0w/GMPc4WiXLtkXTMpmVSP1n7syPCK51ZSNtOWmn4VfeB9m8LdsWrt634mkuQzidxsrRy5VnOnVjQg4zewzKbq3Qt9TKZZOaORKiPepeF8Wu3G/4e2+fmYzqukQA2ggaAl1+tW/hnZXCOVuLZVbS6oDJNz+NsxJC9Bz3PKLF9nXZRA5ACB8hWiRDZR+H9lrneC/iLue7uARmA6cwJHIRA+tPXs5QWe6xABJJKqABqfhAgU6bh55nL67/LeqZ2q46y3Ew2Gtq73PvXAG5wMqHwbg6tO1N0JbF/Ebt7EqTb/4bDAFu/usyl1Xcool3H+AHzIpMnFbFgk2EN+7t32JAIHmlmTHq7N/hFKOJXLrXWOILm7PiNyS312HTl0oeaRoPeGdqb63i9649xXgNOsDkVGyxJ0GkSK6P3ym0pUghoII5jrXHHSADIMztyjTX+9qtXY7HOlu8bjAYe3l8TcndoCr1nxMRyCE+umOdaZjlhatFvxuJZ4zH4dBS+4wE0I3HbJkK2cgFjlGkeu1SDGarKCNCQd9YNbSyQgjDhLthvCsH3gbbTrr7+1NLHBzkOVwT0iKL4biEKDJt5b0bbttlItBVaQTmEyuuhI1GvOvPyZFOVnRj0ik8VYqQp0POsq4Yrgi4iDdtlGHnuPJo8QrKg1tnQQant1ikHapM8cq6RHmeorl6NRUeKuQJoe3eDUAGY28DaJ6iq3YvyAdgB8zRWNv+F12HT+9qRLdO1UkBO1ySYqW8dqhsrpW187CmIlVzNHYQbUsBppY0XWgCm/pW469lbSWtHuSM2+UCJgddRFUs469Zsl7164SRMZjoOQHmat3bBlu3UZhPdyw99APxPsK5b2ixrX7vdrqAfm3M+g2+dZvsZHgcdeuO9w3bgH3odhp+7odR5VnHT3gt3x96bb7/HbjX+a2yHzOavcQQhWyvKC589NPzrzhKG4LuGO9zx2v/uSYH86M6+ZKdKAB8LeCgqwJU6kDQkEakE6AjcenmaksWntk3LLkjYXE0IJ2V13UnUQZBnc0CjTG+mxHSj8FKtmtt4oMrlJDDmIOhB6eUjyQBV3GWmsot1O7ZmZw1oCPu25a0SF1KN8JUeEaa1CnDc37K7audFzd2/8AluhZ/lLUNibpuNJGWBAAGgA5R7n514MP1Meni+n/AIpWMaWeC39Zw97Tl3b6n5bc5rpfBsDOGw9t1AYLLJmA1kmCFP0rmOG4eHthMzaAnJsCx122MDLXVcPi1RLJIyLkgAg9AIioktoBlbtwBOvkoj6n+lSC7Hl6f13oCzj1baT5KrH8BRK4JrmrTbX90HxH/ER8PoNfPlWyMyO+/eHu1P8A9hHIfuz+8foJPSqXathuOsNhbtjKP+Uu3+c1f0wYUQoAA5CuadtcPctcTtPbuGybyqoudD+zM9RGX50xouHaDs7ZxSxcXxD4XGjL78x5HSuU9pOzt3CMM5DI3wuOfkRuDV0x/CeLprbxIvDoMqt8nWPrVL7R4nHHKuLF2FPhzIAJjkwWDpSGhOiEkAAkkwANSSdIA60/7SMLKpgkIPcktfYbNiWADa9LYi2PMMedadkALbXcWw8OFTOk7HEMctkR5NL+lo0mBJkmSTqSdZPWaRQ14MgCOx2JC+wl2+gj3ozhXGDdOVoD65fPy9aT/aGFruwBGvr4iJ+gj3oVFI2kdCKTjaFJWdO7OjIZPyroVmGAKk/Q/iNa5d2V4uLy5H0ur/1Dr/UVeMDjsgG/mPKuXp0zJNplhDFj4okCI2HqKytsHiFZZnQ17VqF7s3Uk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58217" y="3303698"/>
            <a:ext cx="3100383" cy="23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4420478" y="-1588"/>
            <a:ext cx="520808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CO" sz="2800" b="1" dirty="0">
                <a:solidFill>
                  <a:srgbClr val="06AEAA"/>
                </a:solidFill>
                <a:latin typeface="Montserrat" panose="00000500000000000000" pitchFamily="50" charset="0"/>
              </a:rPr>
              <a:t>MANEJO INICIAL</a:t>
            </a:r>
          </a:p>
        </p:txBody>
      </p:sp>
      <p:sp>
        <p:nvSpPr>
          <p:cNvPr id="8" name="3 Rectángulo"/>
          <p:cNvSpPr/>
          <p:nvPr/>
        </p:nvSpPr>
        <p:spPr>
          <a:xfrm>
            <a:off x="4507203" y="5949654"/>
            <a:ext cx="7933698" cy="646331"/>
          </a:xfrm>
          <a:prstGeom prst="rect">
            <a:avLst/>
          </a:prstGeom>
        </p:spPr>
        <p:txBody>
          <a:bodyPr wrap="square">
            <a:spAutoFit/>
          </a:bodyPr>
          <a:lstStyle/>
          <a:p>
            <a:r>
              <a:rPr lang="es-CO" sz="900" dirty="0">
                <a:latin typeface="Montserrat" panose="00000500000000000000" pitchFamily="50" charset="0"/>
                <a:ea typeface="OTNEJMScalaSansLF"/>
                <a:cs typeface="Arial" panose="020B0604020202020204" pitchFamily="34" charset="0"/>
              </a:rPr>
              <a:t>Lawton MT, Vates GE. </a:t>
            </a:r>
            <a:r>
              <a:rPr lang="es-CO" sz="900" dirty="0" err="1">
                <a:latin typeface="Montserrat" panose="00000500000000000000" pitchFamily="50" charset="0"/>
                <a:ea typeface="Calibri" panose="020F0502020204030204" pitchFamily="34" charset="0"/>
                <a:cs typeface="Arial" panose="020B0604020202020204" pitchFamily="34" charset="0"/>
              </a:rPr>
              <a:t>Subarachnoid</a:t>
            </a:r>
            <a:r>
              <a:rPr lang="es-CO" sz="900" dirty="0">
                <a:latin typeface="Montserrat" panose="00000500000000000000" pitchFamily="50" charset="0"/>
                <a:ea typeface="Calibri" panose="020F0502020204030204" pitchFamily="34" charset="0"/>
                <a:cs typeface="Arial" panose="020B0604020202020204" pitchFamily="34" charset="0"/>
              </a:rPr>
              <a:t> </a:t>
            </a:r>
            <a:r>
              <a:rPr lang="es-CO" sz="900" dirty="0" err="1">
                <a:latin typeface="Montserrat" panose="00000500000000000000" pitchFamily="50" charset="0"/>
                <a:ea typeface="Calibri" panose="020F0502020204030204" pitchFamily="34" charset="0"/>
                <a:cs typeface="Arial" panose="020B0604020202020204" pitchFamily="34" charset="0"/>
              </a:rPr>
              <a:t>Hemorrhage</a:t>
            </a:r>
            <a:r>
              <a:rPr lang="es-CO" sz="900" dirty="0">
                <a:latin typeface="Montserrat" panose="00000500000000000000" pitchFamily="50" charset="0"/>
                <a:ea typeface="Calibri" panose="020F0502020204030204" pitchFamily="34" charset="0"/>
                <a:cs typeface="Arial" panose="020B0604020202020204" pitchFamily="34" charset="0"/>
              </a:rPr>
              <a:t>. N </a:t>
            </a:r>
            <a:r>
              <a:rPr lang="es-CO" sz="900" dirty="0" err="1">
                <a:latin typeface="Montserrat" panose="00000500000000000000" pitchFamily="50" charset="0"/>
                <a:ea typeface="Calibri" panose="020F0502020204030204" pitchFamily="34" charset="0"/>
                <a:cs typeface="Arial" panose="020B0604020202020204" pitchFamily="34" charset="0"/>
              </a:rPr>
              <a:t>Engl</a:t>
            </a:r>
            <a:r>
              <a:rPr lang="es-CO" sz="900" dirty="0">
                <a:latin typeface="Montserrat" panose="00000500000000000000" pitchFamily="50" charset="0"/>
                <a:ea typeface="Calibri" panose="020F0502020204030204" pitchFamily="34" charset="0"/>
                <a:cs typeface="Arial" panose="020B0604020202020204" pitchFamily="34" charset="0"/>
              </a:rPr>
              <a:t> J </a:t>
            </a:r>
            <a:r>
              <a:rPr lang="es-CO" sz="900" dirty="0" err="1">
                <a:latin typeface="Montserrat" panose="00000500000000000000" pitchFamily="50" charset="0"/>
                <a:ea typeface="Calibri" panose="020F0502020204030204" pitchFamily="34" charset="0"/>
                <a:cs typeface="Arial" panose="020B0604020202020204" pitchFamily="34" charset="0"/>
              </a:rPr>
              <a:t>Med</a:t>
            </a:r>
            <a:r>
              <a:rPr lang="es-CO" sz="900" dirty="0">
                <a:latin typeface="Montserrat" panose="00000500000000000000" pitchFamily="50" charset="0"/>
                <a:ea typeface="Calibri" panose="020F0502020204030204" pitchFamily="34" charset="0"/>
                <a:cs typeface="Arial" panose="020B0604020202020204" pitchFamily="34" charset="0"/>
              </a:rPr>
              <a:t> 2017;377:257-66.</a:t>
            </a:r>
          </a:p>
          <a:p>
            <a:r>
              <a:rPr lang="es-ES_tradnl" sz="900" dirty="0" err="1">
                <a:latin typeface="Montserrat" panose="00000500000000000000" pitchFamily="50" charset="0"/>
                <a:cs typeface="Arial" panose="020B0604020202020204" pitchFamily="34" charset="0"/>
              </a:rPr>
              <a:t>Treatment</a:t>
            </a:r>
            <a:r>
              <a:rPr lang="es-ES_tradnl" sz="900" dirty="0">
                <a:latin typeface="Montserrat" panose="00000500000000000000" pitchFamily="50" charset="0"/>
                <a:cs typeface="Arial" panose="020B0604020202020204" pitchFamily="34" charset="0"/>
              </a:rPr>
              <a:t> of </a:t>
            </a:r>
            <a:r>
              <a:rPr lang="es-ES_tradnl" sz="900" dirty="0" err="1">
                <a:latin typeface="Montserrat" panose="00000500000000000000" pitchFamily="50" charset="0"/>
                <a:cs typeface="Arial" panose="020B0604020202020204" pitchFamily="34" charset="0"/>
              </a:rPr>
              <a:t>Subarachnoid</a:t>
            </a:r>
            <a:r>
              <a:rPr lang="es-ES_tradnl" sz="900" dirty="0">
                <a:latin typeface="Montserrat" panose="00000500000000000000" pitchFamily="50" charset="0"/>
                <a:cs typeface="Arial" panose="020B0604020202020204" pitchFamily="34" charset="0"/>
              </a:rPr>
              <a:t> </a:t>
            </a:r>
            <a:r>
              <a:rPr lang="es-ES_tradnl" sz="900" dirty="0" err="1">
                <a:latin typeface="Montserrat" panose="00000500000000000000" pitchFamily="50" charset="0"/>
                <a:cs typeface="Arial" panose="020B0604020202020204" pitchFamily="34" charset="0"/>
              </a:rPr>
              <a:t>Hemorrhage</a:t>
            </a:r>
            <a:r>
              <a:rPr lang="es-ES_tradnl" sz="900" dirty="0">
                <a:latin typeface="Montserrat" panose="00000500000000000000" pitchFamily="50" charset="0"/>
                <a:cs typeface="Arial" panose="020B0604020202020204" pitchFamily="34" charset="0"/>
              </a:rPr>
              <a:t>. </a:t>
            </a:r>
            <a:r>
              <a:rPr lang="is-IS" sz="900" dirty="0">
                <a:latin typeface="Montserrat" panose="00000500000000000000" pitchFamily="50" charset="0"/>
                <a:cs typeface="Arial" panose="020B0604020202020204" pitchFamily="34" charset="0"/>
              </a:rPr>
              <a:t>Crit Care Clin 30 (2014) 719–733.</a:t>
            </a:r>
          </a:p>
          <a:p>
            <a:r>
              <a:rPr lang="es-CO" sz="900" dirty="0" err="1">
                <a:latin typeface="Montserrat" panose="00000500000000000000" pitchFamily="50" charset="0"/>
                <a:cs typeface="Arial" panose="020B0604020202020204" pitchFamily="34" charset="0"/>
              </a:rPr>
              <a:t>Muehlschlegel</a:t>
            </a:r>
            <a:r>
              <a:rPr lang="es-CO" sz="900" dirty="0">
                <a:latin typeface="Montserrat" panose="00000500000000000000" pitchFamily="50" charset="0"/>
                <a:cs typeface="Arial" panose="020B0604020202020204" pitchFamily="34" charset="0"/>
              </a:rPr>
              <a:t> S. </a:t>
            </a:r>
            <a:r>
              <a:rPr lang="es-CO" sz="900" dirty="0" err="1">
                <a:latin typeface="Montserrat" panose="00000500000000000000" pitchFamily="50" charset="0"/>
                <a:cs typeface="Arial" panose="020B0604020202020204" pitchFamily="34" charset="0"/>
              </a:rPr>
              <a:t>Subarachnoid</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Hemorrhage</a:t>
            </a:r>
            <a:r>
              <a:rPr lang="es-CO" sz="900" dirty="0">
                <a:latin typeface="Montserrat" panose="00000500000000000000" pitchFamily="50" charset="0"/>
                <a:cs typeface="Arial" panose="020B0604020202020204" pitchFamily="34" charset="0"/>
              </a:rPr>
              <a:t>. CONTINUUM (MINNEAP MINN) </a:t>
            </a:r>
            <a:r>
              <a:rPr lang="es-CO" sz="900" dirty="0" err="1">
                <a:latin typeface="Montserrat" panose="00000500000000000000" pitchFamily="50" charset="0"/>
                <a:cs typeface="Arial" panose="020B0604020202020204" pitchFamily="34" charset="0"/>
              </a:rPr>
              <a:t>Neurocritical</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Care</a:t>
            </a:r>
            <a:r>
              <a:rPr lang="es-CO" sz="900" dirty="0">
                <a:latin typeface="Montserrat" panose="00000500000000000000" pitchFamily="50" charset="0"/>
                <a:cs typeface="Arial" panose="020B0604020202020204" pitchFamily="34" charset="0"/>
              </a:rPr>
              <a:t> 2018; 24(6): 1623–1657.</a:t>
            </a:r>
            <a:endParaRPr lang="en-US" sz="900" dirty="0">
              <a:latin typeface="Montserrat" panose="00000500000000000000" pitchFamily="50" charset="0"/>
              <a:cs typeface="Arial" panose="020B0604020202020204" pitchFamily="34" charset="0"/>
            </a:endParaRPr>
          </a:p>
          <a:p>
            <a:endParaRPr lang="es-ES" sz="9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96303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04665" y="625386"/>
            <a:ext cx="5208080" cy="857250"/>
          </a:xfrm>
        </p:spPr>
        <p:txBody>
          <a:bodyPr/>
          <a:lstStyle/>
          <a:p>
            <a:r>
              <a:rPr lang="es-CO" b="1" dirty="0"/>
              <a:t>MANEJO INICIAL</a:t>
            </a:r>
          </a:p>
        </p:txBody>
      </p:sp>
      <p:sp>
        <p:nvSpPr>
          <p:cNvPr id="3" name="2 Marcador de contenido"/>
          <p:cNvSpPr>
            <a:spLocks noGrp="1"/>
          </p:cNvSpPr>
          <p:nvPr>
            <p:ph idx="1"/>
          </p:nvPr>
        </p:nvSpPr>
        <p:spPr>
          <a:xfrm>
            <a:off x="5204665" y="1618917"/>
            <a:ext cx="6813756" cy="4267866"/>
          </a:xfrm>
        </p:spPr>
        <p:txBody>
          <a:bodyPr>
            <a:normAutofit fontScale="92500" lnSpcReduction="20000"/>
          </a:bodyPr>
          <a:lstStyle/>
          <a:p>
            <a:r>
              <a:rPr lang="es-CO" dirty="0"/>
              <a:t>Control de TA.</a:t>
            </a:r>
          </a:p>
          <a:p>
            <a:endParaRPr lang="es-CO" dirty="0"/>
          </a:p>
          <a:p>
            <a:r>
              <a:rPr lang="es-CO" dirty="0"/>
              <a:t>Corregir factores asociados con peor pronóstico:</a:t>
            </a:r>
          </a:p>
          <a:p>
            <a:pPr lvl="1"/>
            <a:r>
              <a:rPr lang="es-CO" dirty="0"/>
              <a:t>Hiperglucemia.</a:t>
            </a:r>
          </a:p>
          <a:p>
            <a:pPr lvl="1"/>
            <a:r>
              <a:rPr lang="es-CO" dirty="0"/>
              <a:t>Hipertermia.</a:t>
            </a:r>
          </a:p>
          <a:p>
            <a:endParaRPr lang="es-CO" dirty="0"/>
          </a:p>
          <a:p>
            <a:r>
              <a:rPr lang="es-CO" dirty="0"/>
              <a:t>Profilaxis TVP: </a:t>
            </a:r>
          </a:p>
          <a:p>
            <a:pPr lvl="1"/>
            <a:r>
              <a:rPr lang="es-CO" dirty="0"/>
              <a:t>Dispositivos de compresión intermitente.</a:t>
            </a:r>
          </a:p>
          <a:p>
            <a:pPr lvl="1"/>
            <a:r>
              <a:rPr lang="es-CO" dirty="0"/>
              <a:t>Heparina SC luego de asegurar el aneurisma.</a:t>
            </a:r>
          </a:p>
          <a:p>
            <a:endParaRPr lang="es-CO" dirty="0"/>
          </a:p>
          <a:p>
            <a:r>
              <a:rPr lang="es-CO" dirty="0" err="1"/>
              <a:t>Nimodipino</a:t>
            </a:r>
            <a:r>
              <a:rPr lang="es-CO" dirty="0"/>
              <a:t> VO.</a:t>
            </a:r>
          </a:p>
          <a:p>
            <a:endParaRPr lang="es-CO" dirty="0"/>
          </a:p>
        </p:txBody>
      </p:sp>
      <p:sp>
        <p:nvSpPr>
          <p:cNvPr id="4" name="3 Rectángulo"/>
          <p:cNvSpPr/>
          <p:nvPr/>
        </p:nvSpPr>
        <p:spPr>
          <a:xfrm>
            <a:off x="5204665" y="6023064"/>
            <a:ext cx="6152741" cy="276999"/>
          </a:xfrm>
          <a:prstGeom prst="rect">
            <a:avLst/>
          </a:prstGeom>
        </p:spPr>
        <p:txBody>
          <a:bodyPr wrap="square">
            <a:spAutoFit/>
          </a:bodyPr>
          <a:lstStyle/>
          <a:p>
            <a:r>
              <a:rPr lang="es-ES_tradnl" sz="1200" dirty="0" err="1">
                <a:latin typeface="Montserrat" panose="00000500000000000000" pitchFamily="50" charset="0"/>
              </a:rPr>
              <a:t>Treatment</a:t>
            </a:r>
            <a:r>
              <a:rPr lang="es-ES_tradnl" sz="1200" dirty="0">
                <a:latin typeface="Montserrat" panose="00000500000000000000" pitchFamily="50" charset="0"/>
              </a:rPr>
              <a:t> of </a:t>
            </a:r>
            <a:r>
              <a:rPr lang="es-ES_tradnl" sz="1200" dirty="0" err="1">
                <a:latin typeface="Montserrat" panose="00000500000000000000" pitchFamily="50" charset="0"/>
              </a:rPr>
              <a:t>Subarachnoid</a:t>
            </a:r>
            <a:r>
              <a:rPr lang="es-ES_tradnl" sz="1200" dirty="0">
                <a:latin typeface="Montserrat" panose="00000500000000000000" pitchFamily="50" charset="0"/>
              </a:rPr>
              <a:t> </a:t>
            </a:r>
            <a:r>
              <a:rPr lang="es-ES_tradnl" sz="1200" dirty="0" err="1">
                <a:latin typeface="Montserrat" panose="00000500000000000000" pitchFamily="50" charset="0"/>
              </a:rPr>
              <a:t>Hemorrhage</a:t>
            </a:r>
            <a:r>
              <a:rPr lang="es-ES_tradnl" sz="1200" dirty="0">
                <a:latin typeface="Montserrat" panose="00000500000000000000" pitchFamily="50" charset="0"/>
              </a:rPr>
              <a:t>. </a:t>
            </a:r>
            <a:r>
              <a:rPr lang="is-IS" sz="1200" dirty="0">
                <a:latin typeface="Montserrat" panose="00000500000000000000" pitchFamily="50" charset="0"/>
              </a:rPr>
              <a:t>Crit Care Clin 30 (2014) 719–733</a:t>
            </a:r>
            <a:endParaRPr lang="es-ES" sz="1200" dirty="0">
              <a:latin typeface="Montserrat" panose="00000500000000000000" pitchFamily="50" charset="0"/>
            </a:endParaRPr>
          </a:p>
        </p:txBody>
      </p:sp>
    </p:spTree>
    <p:extLst>
      <p:ext uri="{BB962C8B-B14F-4D97-AF65-F5344CB8AC3E}">
        <p14:creationId xmlns:p14="http://schemas.microsoft.com/office/powerpoint/2010/main" val="3842640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14128" y="3184334"/>
            <a:ext cx="7563741" cy="1398494"/>
          </a:xfrm>
        </p:spPr>
        <p:txBody>
          <a:bodyPr>
            <a:noAutofit/>
          </a:bodyPr>
          <a:lstStyle/>
          <a:p>
            <a:pPr algn="ctr"/>
            <a:br>
              <a:rPr lang="es-ES_tradnl" sz="3200" b="1" dirty="0"/>
            </a:br>
            <a:r>
              <a:rPr lang="es-ES_tradnl" sz="3200" b="1" dirty="0"/>
              <a:t>Manejo de </a:t>
            </a:r>
            <a:br>
              <a:rPr lang="es-ES_tradnl" sz="3200" b="1" dirty="0"/>
            </a:br>
            <a:r>
              <a:rPr lang="es-ES_tradnl" sz="3200" b="1" dirty="0"/>
              <a:t>complicaciones</a:t>
            </a:r>
          </a:p>
        </p:txBody>
      </p:sp>
      <p:pic>
        <p:nvPicPr>
          <p:cNvPr id="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14437" y="848146"/>
            <a:ext cx="3163125" cy="248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11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2457387" y="170180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a:t>EPIDEMIOLOGÍA</a:t>
            </a:r>
            <a:endParaRPr lang="es-CO" b="1" dirty="0"/>
          </a:p>
        </p:txBody>
      </p:sp>
    </p:spTree>
    <p:extLst>
      <p:ext uri="{BB962C8B-B14F-4D97-AF65-F5344CB8AC3E}">
        <p14:creationId xmlns:p14="http://schemas.microsoft.com/office/powerpoint/2010/main" val="2352161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BEEEAF27-FA10-4EAB-8161-BEB9A191F2BE}"/>
              </a:ext>
            </a:extLst>
          </p:cNvPr>
          <p:cNvSpPr txBox="1">
            <a:spLocks/>
          </p:cNvSpPr>
          <p:nvPr/>
        </p:nvSpPr>
        <p:spPr>
          <a:xfrm>
            <a:off x="2457387" y="1733550"/>
            <a:ext cx="7277225" cy="1085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pPr algn="ctr"/>
            <a:r>
              <a:rPr lang="es-CO" b="1"/>
              <a:t>RE-SANGRADO</a:t>
            </a:r>
            <a:endParaRPr lang="es-CO" b="1" dirty="0"/>
          </a:p>
        </p:txBody>
      </p:sp>
    </p:spTree>
    <p:extLst>
      <p:ext uri="{BB962C8B-B14F-4D97-AF65-F5344CB8AC3E}">
        <p14:creationId xmlns:p14="http://schemas.microsoft.com/office/powerpoint/2010/main" val="1807959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68311" y="580740"/>
            <a:ext cx="5334000" cy="828675"/>
          </a:xfr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ctr"/>
            <a:r>
              <a:rPr lang="es-CO" b="1" dirty="0">
                <a:latin typeface="+mn-lt"/>
              </a:rPr>
              <a:t>RE-SANGRADO</a:t>
            </a:r>
          </a:p>
        </p:txBody>
      </p:sp>
      <p:sp>
        <p:nvSpPr>
          <p:cNvPr id="3" name="2 Marcador de contenido"/>
          <p:cNvSpPr>
            <a:spLocks noGrp="1"/>
          </p:cNvSpPr>
          <p:nvPr>
            <p:ph sz="half" idx="2"/>
          </p:nvPr>
        </p:nvSpPr>
        <p:spPr>
          <a:xfrm>
            <a:off x="3371849" y="1854170"/>
            <a:ext cx="4105275" cy="1793905"/>
          </a:xfrm>
          <a:ln w="38100">
            <a:solidFill>
              <a:srgbClr val="06AEAA"/>
            </a:solidFill>
          </a:ln>
        </p:spPr>
        <p:style>
          <a:lnRef idx="2">
            <a:schemeClr val="accent6"/>
          </a:lnRef>
          <a:fillRef idx="1">
            <a:schemeClr val="lt1"/>
          </a:fillRef>
          <a:effectRef idx="0">
            <a:schemeClr val="accent6"/>
          </a:effectRef>
          <a:fontRef idx="minor">
            <a:schemeClr val="dk1"/>
          </a:fontRef>
        </p:style>
        <p:txBody>
          <a:bodyPr>
            <a:normAutofit/>
          </a:bodyPr>
          <a:lstStyle/>
          <a:p>
            <a:r>
              <a:rPr lang="es-CO" sz="1200" dirty="0"/>
              <a:t>Principal complicación prevenible (</a:t>
            </a:r>
            <a:r>
              <a:rPr lang="es-CO" sz="1200" dirty="0">
                <a:solidFill>
                  <a:schemeClr val="tx1"/>
                </a:solidFill>
              </a:rPr>
              <a:t>7%</a:t>
            </a:r>
            <a:r>
              <a:rPr lang="es-CO" sz="1200" dirty="0"/>
              <a:t>).</a:t>
            </a:r>
          </a:p>
          <a:p>
            <a:endParaRPr lang="es-CO" sz="100" dirty="0"/>
          </a:p>
          <a:p>
            <a:r>
              <a:rPr lang="es-CO" sz="1200" dirty="0"/>
              <a:t>Aumenta secuelas y mortalidad (50%).</a:t>
            </a:r>
          </a:p>
          <a:p>
            <a:endParaRPr lang="es-CO" sz="400" dirty="0"/>
          </a:p>
          <a:p>
            <a:r>
              <a:rPr lang="es-CO" sz="1200" dirty="0"/>
              <a:t>23% en las primeras 72 horas.</a:t>
            </a:r>
          </a:p>
          <a:p>
            <a:endParaRPr lang="es-CO" sz="100" dirty="0"/>
          </a:p>
          <a:p>
            <a:r>
              <a:rPr lang="es-CO" sz="1200" dirty="0"/>
              <a:t>Entre el 50 y 90% ocurre en las primeras 6 horas. </a:t>
            </a:r>
          </a:p>
        </p:txBody>
      </p:sp>
      <p:sp>
        <p:nvSpPr>
          <p:cNvPr id="6" name="Marcador de contenido 5"/>
          <p:cNvSpPr>
            <a:spLocks noGrp="1"/>
          </p:cNvSpPr>
          <p:nvPr>
            <p:ph sz="quarter" idx="4"/>
          </p:nvPr>
        </p:nvSpPr>
        <p:spPr>
          <a:xfrm>
            <a:off x="7742985" y="1854170"/>
            <a:ext cx="3759326" cy="3538339"/>
          </a:xfr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r>
              <a:rPr lang="es-CO" sz="1600" b="1" i="1" dirty="0">
                <a:solidFill>
                  <a:schemeClr val="bg1"/>
                </a:solidFill>
              </a:rPr>
              <a:t>Factores de riesgo</a:t>
            </a:r>
          </a:p>
          <a:p>
            <a:pPr lvl="1">
              <a:buClr>
                <a:srgbClr val="FF0000"/>
              </a:buClr>
            </a:pPr>
            <a:endParaRPr lang="es-CO" sz="1600" dirty="0">
              <a:solidFill>
                <a:schemeClr val="bg1"/>
              </a:solidFill>
            </a:endParaRPr>
          </a:p>
          <a:p>
            <a:pPr lvl="1">
              <a:buClr>
                <a:srgbClr val="FF0000"/>
              </a:buClr>
            </a:pPr>
            <a:r>
              <a:rPr lang="es-CO" sz="1600" dirty="0">
                <a:solidFill>
                  <a:schemeClr val="bg1"/>
                </a:solidFill>
              </a:rPr>
              <a:t>Más frecuente cuando la presentación clínica es peor.</a:t>
            </a:r>
          </a:p>
          <a:p>
            <a:pPr lvl="1">
              <a:buClr>
                <a:srgbClr val="FF0000"/>
              </a:buClr>
            </a:pPr>
            <a:endParaRPr lang="es-CO" sz="1600" dirty="0">
              <a:solidFill>
                <a:schemeClr val="bg1"/>
              </a:solidFill>
            </a:endParaRPr>
          </a:p>
          <a:p>
            <a:pPr lvl="1">
              <a:buClr>
                <a:srgbClr val="FF0000"/>
              </a:buClr>
            </a:pPr>
            <a:r>
              <a:rPr lang="es-CO" sz="1600" dirty="0">
                <a:solidFill>
                  <a:schemeClr val="bg1"/>
                </a:solidFill>
              </a:rPr>
              <a:t>HTA al ingreso.</a:t>
            </a:r>
          </a:p>
          <a:p>
            <a:pPr lvl="1">
              <a:buClr>
                <a:srgbClr val="FF0000"/>
              </a:buClr>
            </a:pPr>
            <a:endParaRPr lang="es-CO" sz="1600" dirty="0">
              <a:solidFill>
                <a:schemeClr val="bg1"/>
              </a:solidFill>
            </a:endParaRPr>
          </a:p>
          <a:p>
            <a:pPr lvl="1">
              <a:buClr>
                <a:srgbClr val="FF0000"/>
              </a:buClr>
            </a:pPr>
            <a:r>
              <a:rPr lang="es-CO" sz="1600" dirty="0">
                <a:solidFill>
                  <a:schemeClr val="bg1"/>
                </a:solidFill>
              </a:rPr>
              <a:t>Tamaño del aneurisma.</a:t>
            </a:r>
          </a:p>
          <a:p>
            <a:pPr lvl="1">
              <a:buClr>
                <a:srgbClr val="FF0000"/>
              </a:buClr>
            </a:pPr>
            <a:endParaRPr lang="es-CO" sz="1600" dirty="0">
              <a:solidFill>
                <a:schemeClr val="bg1"/>
              </a:solidFill>
            </a:endParaRPr>
          </a:p>
          <a:p>
            <a:pPr lvl="1">
              <a:buClr>
                <a:srgbClr val="FF0000"/>
              </a:buClr>
            </a:pPr>
            <a:r>
              <a:rPr lang="es-CO" sz="1600" dirty="0">
                <a:solidFill>
                  <a:schemeClr val="bg1"/>
                </a:solidFill>
              </a:rPr>
              <a:t>Ancianos, mujeres, HTA.</a:t>
            </a:r>
          </a:p>
          <a:p>
            <a:pPr lvl="1">
              <a:buClr>
                <a:srgbClr val="FF0000"/>
              </a:buClr>
            </a:pPr>
            <a:endParaRPr lang="es-CO" sz="1600" dirty="0">
              <a:solidFill>
                <a:schemeClr val="bg1"/>
              </a:solidFill>
            </a:endParaRPr>
          </a:p>
          <a:p>
            <a:pPr lvl="1">
              <a:buClr>
                <a:srgbClr val="FF0000"/>
              </a:buClr>
            </a:pPr>
            <a:r>
              <a:rPr lang="es-CO" sz="1600" dirty="0">
                <a:solidFill>
                  <a:schemeClr val="bg1"/>
                </a:solidFill>
              </a:rPr>
              <a:t>Uso de </a:t>
            </a:r>
            <a:r>
              <a:rPr lang="es-CO" sz="1600" dirty="0" err="1">
                <a:solidFill>
                  <a:schemeClr val="bg1"/>
                </a:solidFill>
              </a:rPr>
              <a:t>antiagregantes</a:t>
            </a:r>
            <a:r>
              <a:rPr lang="es-CO" sz="1600" dirty="0">
                <a:solidFill>
                  <a:schemeClr val="bg1"/>
                </a:solidFill>
              </a:rPr>
              <a:t>. </a:t>
            </a:r>
          </a:p>
          <a:p>
            <a:endParaRPr lang="es-CO" sz="1600" dirty="0">
              <a:solidFill>
                <a:schemeClr val="bg1"/>
              </a:solidFill>
            </a:endParaRPr>
          </a:p>
        </p:txBody>
      </p:sp>
    </p:spTree>
    <p:extLst>
      <p:ext uri="{BB962C8B-B14F-4D97-AF65-F5344CB8AC3E}">
        <p14:creationId xmlns:p14="http://schemas.microsoft.com/office/powerpoint/2010/main" val="237782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8550" y="554383"/>
            <a:ext cx="8143875" cy="932312"/>
          </a:xfrm>
          <a:solidFill>
            <a:srgbClr val="152B48"/>
          </a:solidFill>
          <a:ln/>
        </p:spPr>
        <p:style>
          <a:lnRef idx="0">
            <a:schemeClr val="accent2"/>
          </a:lnRef>
          <a:fillRef idx="3">
            <a:schemeClr val="accent2"/>
          </a:fillRef>
          <a:effectRef idx="3">
            <a:schemeClr val="accent2"/>
          </a:effectRef>
          <a:fontRef idx="minor">
            <a:schemeClr val="lt1"/>
          </a:fontRef>
        </p:style>
        <p:txBody>
          <a:bodyPr>
            <a:noAutofit/>
          </a:bodyPr>
          <a:lstStyle/>
          <a:p>
            <a:r>
              <a:rPr lang="es-ES" sz="3200" b="1" dirty="0"/>
              <a:t>Medidas para prevenir el </a:t>
            </a:r>
            <a:r>
              <a:rPr lang="es-ES" sz="3200" b="1" dirty="0" err="1"/>
              <a:t>re-sangrado</a:t>
            </a:r>
            <a:r>
              <a:rPr lang="es-ES" sz="3200" b="1" dirty="0"/>
              <a:t> </a:t>
            </a:r>
          </a:p>
        </p:txBody>
      </p:sp>
      <p:sp>
        <p:nvSpPr>
          <p:cNvPr id="3" name="2 Marcador de contenido"/>
          <p:cNvSpPr>
            <a:spLocks noGrp="1"/>
          </p:cNvSpPr>
          <p:nvPr>
            <p:ph idx="1"/>
          </p:nvPr>
        </p:nvSpPr>
        <p:spPr>
          <a:xfrm>
            <a:off x="6176548" y="1876426"/>
            <a:ext cx="5605877" cy="3803034"/>
          </a:xfr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buClr>
                <a:srgbClr val="FF0000"/>
              </a:buClr>
            </a:pPr>
            <a:r>
              <a:rPr lang="es-ES" sz="2000" dirty="0">
                <a:solidFill>
                  <a:schemeClr val="bg1"/>
                </a:solidFill>
                <a:latin typeface="+mn-lt"/>
              </a:rPr>
              <a:t>Reposo absoluto.</a:t>
            </a:r>
          </a:p>
          <a:p>
            <a:pPr lvl="1"/>
            <a:r>
              <a:rPr lang="es-ES" sz="2000" dirty="0">
                <a:solidFill>
                  <a:schemeClr val="bg1"/>
                </a:solidFill>
                <a:latin typeface="+mn-lt"/>
              </a:rPr>
              <a:t>Analgesia.</a:t>
            </a:r>
          </a:p>
          <a:p>
            <a:pPr lvl="1"/>
            <a:r>
              <a:rPr lang="es-ES" sz="2000" dirty="0">
                <a:solidFill>
                  <a:schemeClr val="bg1"/>
                </a:solidFill>
                <a:latin typeface="+mn-lt"/>
              </a:rPr>
              <a:t>Sedación.</a:t>
            </a:r>
          </a:p>
          <a:p>
            <a:pPr lvl="1"/>
            <a:r>
              <a:rPr lang="es-ES" sz="2000" dirty="0">
                <a:solidFill>
                  <a:schemeClr val="bg1"/>
                </a:solidFill>
                <a:latin typeface="+mn-lt"/>
              </a:rPr>
              <a:t>Antieméticos.</a:t>
            </a:r>
          </a:p>
          <a:p>
            <a:pPr>
              <a:buClr>
                <a:srgbClr val="FF0000"/>
              </a:buClr>
            </a:pPr>
            <a:r>
              <a:rPr lang="es-ES" sz="2000" dirty="0">
                <a:solidFill>
                  <a:schemeClr val="bg1"/>
                </a:solidFill>
                <a:latin typeface="+mn-lt"/>
              </a:rPr>
              <a:t>Manejo de la presión arterial.</a:t>
            </a:r>
          </a:p>
          <a:p>
            <a:pPr lvl="1"/>
            <a:r>
              <a:rPr lang="es-CO" sz="2000" dirty="0">
                <a:solidFill>
                  <a:schemeClr val="bg1"/>
                </a:solidFill>
                <a:latin typeface="+mn-lt"/>
              </a:rPr>
              <a:t>Limites normales. Iniciar cuando TAS &gt;160.</a:t>
            </a:r>
          </a:p>
          <a:p>
            <a:pPr lvl="1"/>
            <a:r>
              <a:rPr lang="es-CO" sz="2000" dirty="0" err="1">
                <a:solidFill>
                  <a:schemeClr val="bg1"/>
                </a:solidFill>
                <a:latin typeface="+mn-lt"/>
              </a:rPr>
              <a:t>Labetalol</a:t>
            </a:r>
            <a:r>
              <a:rPr lang="es-CO" sz="2000" dirty="0">
                <a:solidFill>
                  <a:schemeClr val="bg1"/>
                </a:solidFill>
                <a:latin typeface="+mn-lt"/>
              </a:rPr>
              <a:t> y </a:t>
            </a:r>
            <a:r>
              <a:rPr lang="es-CO" sz="2000" dirty="0" err="1">
                <a:solidFill>
                  <a:schemeClr val="bg1"/>
                </a:solidFill>
                <a:latin typeface="+mn-lt"/>
              </a:rPr>
              <a:t>Nicardipina</a:t>
            </a:r>
            <a:r>
              <a:rPr lang="es-CO" sz="2000" dirty="0">
                <a:solidFill>
                  <a:schemeClr val="bg1"/>
                </a:solidFill>
                <a:latin typeface="+mn-lt"/>
              </a:rPr>
              <a:t> IV.  Reducción gradual.</a:t>
            </a:r>
          </a:p>
          <a:p>
            <a:pPr lvl="1"/>
            <a:r>
              <a:rPr lang="es-CO" sz="2000" dirty="0">
                <a:solidFill>
                  <a:schemeClr val="bg1"/>
                </a:solidFill>
                <a:latin typeface="+mn-lt"/>
              </a:rPr>
              <a:t>Hipertensión luego de asegurar el aneurisma.</a:t>
            </a:r>
          </a:p>
          <a:p>
            <a:pPr>
              <a:buClr>
                <a:srgbClr val="FF0000"/>
              </a:buClr>
            </a:pPr>
            <a:r>
              <a:rPr lang="es-ES" sz="2000" dirty="0">
                <a:solidFill>
                  <a:schemeClr val="bg1"/>
                </a:solidFill>
                <a:latin typeface="+mn-lt"/>
              </a:rPr>
              <a:t>Agentes antifibrinolíticos. </a:t>
            </a:r>
          </a:p>
          <a:p>
            <a:pPr>
              <a:buClr>
                <a:srgbClr val="FF0000"/>
              </a:buClr>
            </a:pPr>
            <a:r>
              <a:rPr lang="es-ES" sz="2000" dirty="0">
                <a:solidFill>
                  <a:schemeClr val="bg1"/>
                </a:solidFill>
                <a:latin typeface="+mn-lt"/>
              </a:rPr>
              <a:t>Tratamiento temprano del aneurisma.</a:t>
            </a:r>
          </a:p>
        </p:txBody>
      </p:sp>
      <p:pic>
        <p:nvPicPr>
          <p:cNvPr id="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38549" y="1876426"/>
            <a:ext cx="2376903" cy="186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3 Marcador de pie de página"/>
          <p:cNvSpPr>
            <a:spLocks noGrp="1"/>
          </p:cNvSpPr>
          <p:nvPr>
            <p:ph type="ftr" sz="quarter" idx="11"/>
          </p:nvPr>
        </p:nvSpPr>
        <p:spPr>
          <a:xfrm>
            <a:off x="5159468" y="5975352"/>
            <a:ext cx="6622957" cy="263524"/>
          </a:xfrm>
        </p:spPr>
        <p:txBody>
          <a:bodyPr/>
          <a:lstStyle/>
          <a:p>
            <a:r>
              <a:rPr lang="en-US" sz="800" dirty="0">
                <a:solidFill>
                  <a:schemeClr val="tx1"/>
                </a:solidFill>
              </a:rPr>
              <a:t>Guidelines for the Management of Aneurysmal Subarachnoid Hemorrhage. American Heart Association</a:t>
            </a:r>
            <a:r>
              <a:rPr lang="is-IS" sz="800" dirty="0">
                <a:solidFill>
                  <a:schemeClr val="tx1"/>
                </a:solidFill>
              </a:rPr>
              <a:t> Stroke. 2012;43:00-00</a:t>
            </a:r>
            <a:endParaRPr lang="en-US" sz="800" dirty="0">
              <a:solidFill>
                <a:schemeClr val="tx1"/>
              </a:solidFill>
            </a:endParaRPr>
          </a:p>
        </p:txBody>
      </p:sp>
    </p:spTree>
    <p:extLst>
      <p:ext uri="{BB962C8B-B14F-4D97-AF65-F5344CB8AC3E}">
        <p14:creationId xmlns:p14="http://schemas.microsoft.com/office/powerpoint/2010/main" val="1257379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FBA81F3A-8879-4614-A670-B49E11FD68B1}"/>
              </a:ext>
            </a:extLst>
          </p:cNvPr>
          <p:cNvSpPr txBox="1"/>
          <p:nvPr/>
        </p:nvSpPr>
        <p:spPr>
          <a:xfrm>
            <a:off x="5684962" y="1171740"/>
            <a:ext cx="5802188" cy="894732"/>
          </a:xfrm>
          <a:prstGeom prst="rect">
            <a:avLst/>
          </a:prstGeom>
          <a:solidFill>
            <a:srgbClr val="152B48"/>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lnSpc>
                <a:spcPct val="150000"/>
              </a:lnSpc>
              <a:buFont typeface="Arial" pitchFamily="34" charset="0"/>
              <a:buChar char="•"/>
            </a:pPr>
            <a:r>
              <a:rPr lang="es-ES" sz="1200" dirty="0">
                <a:latin typeface="Montserrat" panose="00000500000000000000" pitchFamily="50" charset="0"/>
              </a:rPr>
              <a:t>El único tratamiento para prevenirlo es el manejo del aneurisma. </a:t>
            </a:r>
          </a:p>
          <a:p>
            <a:pPr marL="342900" indent="-342900">
              <a:lnSpc>
                <a:spcPct val="150000"/>
              </a:lnSpc>
              <a:buFont typeface="Arial" pitchFamily="34" charset="0"/>
              <a:buChar char="•"/>
            </a:pPr>
            <a:r>
              <a:rPr lang="es-ES" sz="1200" b="1" dirty="0">
                <a:latin typeface="Montserrat" panose="00000500000000000000" pitchFamily="50" charset="0"/>
              </a:rPr>
              <a:t>Antifibrinolíticos:</a:t>
            </a:r>
            <a:r>
              <a:rPr lang="es-ES" sz="1200" dirty="0">
                <a:latin typeface="Montserrat" panose="00000500000000000000" pitchFamily="50" charset="0"/>
              </a:rPr>
              <a:t> reduce el riesgo (OR: 0,55  IC 95%: 0,42-0,71). </a:t>
            </a:r>
          </a:p>
          <a:p>
            <a:pPr marL="342900" indent="-342900">
              <a:lnSpc>
                <a:spcPct val="150000"/>
              </a:lnSpc>
              <a:buFont typeface="Arial" pitchFamily="34" charset="0"/>
              <a:buChar char="•"/>
            </a:pPr>
            <a:r>
              <a:rPr lang="es-ES" sz="1200" b="1" dirty="0">
                <a:latin typeface="Montserrat" panose="00000500000000000000" pitchFamily="50" charset="0"/>
              </a:rPr>
              <a:t>Sin efecto desenlaces duros:</a:t>
            </a:r>
            <a:r>
              <a:rPr lang="es-ES" sz="1200" dirty="0">
                <a:latin typeface="Montserrat" panose="00000500000000000000" pitchFamily="50" charset="0"/>
              </a:rPr>
              <a:t> muerte, estado vegetativo y discapacidad grave. </a:t>
            </a:r>
          </a:p>
        </p:txBody>
      </p:sp>
      <p:sp>
        <p:nvSpPr>
          <p:cNvPr id="4" name="4 CuadroTexto">
            <a:extLst>
              <a:ext uri="{FF2B5EF4-FFF2-40B4-BE49-F238E27FC236}">
                <a16:creationId xmlns:a16="http://schemas.microsoft.com/office/drawing/2014/main" id="{816E6401-1349-43EE-BF36-B185EBB59E7F}"/>
              </a:ext>
            </a:extLst>
          </p:cNvPr>
          <p:cNvSpPr txBox="1"/>
          <p:nvPr/>
        </p:nvSpPr>
        <p:spPr>
          <a:xfrm>
            <a:off x="5684962" y="2532295"/>
            <a:ext cx="5802188" cy="2246769"/>
          </a:xfrm>
          <a:prstGeom prst="rect">
            <a:avLst/>
          </a:prstGeom>
          <a:solidFill>
            <a:srgbClr val="06AEAA"/>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400" b="1" dirty="0">
                <a:latin typeface="Montserrat" panose="00000500000000000000" pitchFamily="50" charset="0"/>
              </a:rPr>
              <a:t>AHA/ASA 2012</a:t>
            </a:r>
          </a:p>
          <a:p>
            <a:pPr algn="ctr"/>
            <a:endParaRPr lang="es-ES" sz="1400" b="1" dirty="0">
              <a:latin typeface="Montserrat" panose="00000500000000000000" pitchFamily="50" charset="0"/>
            </a:endParaRPr>
          </a:p>
          <a:p>
            <a:pPr marL="342900" indent="-342900">
              <a:buFont typeface="Arial" pitchFamily="34" charset="0"/>
              <a:buChar char="•"/>
            </a:pPr>
            <a:r>
              <a:rPr lang="es-ES" sz="1400" dirty="0">
                <a:latin typeface="Montserrat" panose="00000500000000000000" pitchFamily="50" charset="0"/>
              </a:rPr>
              <a:t>Retraso inevitable en manejo definitivo.</a:t>
            </a:r>
          </a:p>
          <a:p>
            <a:pPr marL="342900" indent="-342900">
              <a:buFont typeface="Arial" pitchFamily="34" charset="0"/>
              <a:buChar char="•"/>
            </a:pPr>
            <a:r>
              <a:rPr lang="es-ES" sz="1400" dirty="0">
                <a:latin typeface="Montserrat" panose="00000500000000000000" pitchFamily="50" charset="0"/>
              </a:rPr>
              <a:t>Riesgo de </a:t>
            </a:r>
            <a:r>
              <a:rPr lang="es-ES" sz="1400" dirty="0" err="1">
                <a:latin typeface="Montserrat" panose="00000500000000000000" pitchFamily="50" charset="0"/>
              </a:rPr>
              <a:t>re-sangrado</a:t>
            </a:r>
            <a:r>
              <a:rPr lang="es-ES" sz="1400" dirty="0">
                <a:latin typeface="Montserrat" panose="00000500000000000000" pitchFamily="50" charset="0"/>
              </a:rPr>
              <a:t>  </a:t>
            </a:r>
            <a:r>
              <a:rPr lang="es-ES" sz="1400" b="1" u="sng" dirty="0">
                <a:latin typeface="Montserrat" panose="00000500000000000000" pitchFamily="50" charset="0"/>
              </a:rPr>
              <a:t>Y.</a:t>
            </a:r>
          </a:p>
          <a:p>
            <a:pPr marL="342900" indent="-342900">
              <a:buFont typeface="Arial" pitchFamily="34" charset="0"/>
              <a:buChar char="•"/>
            </a:pPr>
            <a:r>
              <a:rPr lang="es-ES" sz="1400" dirty="0">
                <a:latin typeface="Montserrat" panose="00000500000000000000" pitchFamily="50" charset="0"/>
              </a:rPr>
              <a:t>Sin contraindicaciones.</a:t>
            </a:r>
          </a:p>
          <a:p>
            <a:pPr marL="800100" lvl="1" indent="-342900">
              <a:buFont typeface="Arial" pitchFamily="34" charset="0"/>
              <a:buChar char="•"/>
            </a:pPr>
            <a:endParaRPr lang="es-ES" sz="1400" dirty="0">
              <a:latin typeface="Montserrat" panose="00000500000000000000" pitchFamily="50" charset="0"/>
            </a:endParaRPr>
          </a:p>
          <a:p>
            <a:pPr marL="800100" lvl="1" indent="-342900" algn="ctr">
              <a:buFont typeface="Wingdings" panose="05000000000000000000" pitchFamily="2" charset="2"/>
              <a:buChar char="Ø"/>
            </a:pPr>
            <a:r>
              <a:rPr lang="es-ES" sz="1400" dirty="0">
                <a:latin typeface="Montserrat" panose="00000500000000000000" pitchFamily="50" charset="0"/>
              </a:rPr>
              <a:t>Es razonable terapia a corto plazo (72 horas) con Ac. </a:t>
            </a:r>
            <a:r>
              <a:rPr lang="es-ES" sz="1400" dirty="0" err="1">
                <a:latin typeface="Montserrat" panose="00000500000000000000" pitchFamily="50" charset="0"/>
              </a:rPr>
              <a:t>Tranexámico</a:t>
            </a:r>
            <a:r>
              <a:rPr lang="es-ES" sz="1400" dirty="0">
                <a:latin typeface="Montserrat" panose="00000500000000000000" pitchFamily="50" charset="0"/>
              </a:rPr>
              <a:t> - </a:t>
            </a:r>
            <a:r>
              <a:rPr lang="es-ES" sz="1400" dirty="0" err="1">
                <a:latin typeface="Montserrat" panose="00000500000000000000" pitchFamily="50" charset="0"/>
              </a:rPr>
              <a:t>Aminocaproico</a:t>
            </a:r>
            <a:r>
              <a:rPr lang="es-ES" sz="1400" dirty="0">
                <a:latin typeface="Montserrat" panose="00000500000000000000" pitchFamily="50" charset="0"/>
              </a:rPr>
              <a:t>. </a:t>
            </a:r>
          </a:p>
          <a:p>
            <a:pPr marL="342900" indent="-342900">
              <a:buFont typeface="Arial" pitchFamily="34" charset="0"/>
              <a:buChar char="•"/>
            </a:pPr>
            <a:endParaRPr lang="es-ES" sz="1400" dirty="0">
              <a:latin typeface="Montserrat" panose="00000500000000000000" pitchFamily="50" charset="0"/>
            </a:endParaRPr>
          </a:p>
          <a:p>
            <a:pPr algn="r"/>
            <a:r>
              <a:rPr lang="es-ES" sz="1400" b="1" i="1" dirty="0">
                <a:latin typeface="Montserrat" panose="00000500000000000000" pitchFamily="50" charset="0"/>
              </a:rPr>
              <a:t>Clase </a:t>
            </a:r>
            <a:r>
              <a:rPr lang="es-ES" sz="1400" b="1" i="1" dirty="0" err="1">
                <a:latin typeface="Montserrat" panose="00000500000000000000" pitchFamily="50" charset="0"/>
              </a:rPr>
              <a:t>IIa</a:t>
            </a:r>
            <a:r>
              <a:rPr lang="es-ES" sz="1400" b="1" i="1" dirty="0">
                <a:latin typeface="Montserrat" panose="00000500000000000000" pitchFamily="50" charset="0"/>
              </a:rPr>
              <a:t> - Evidencia B</a:t>
            </a:r>
          </a:p>
        </p:txBody>
      </p:sp>
      <p:sp>
        <p:nvSpPr>
          <p:cNvPr id="5" name="Título 5">
            <a:extLst>
              <a:ext uri="{FF2B5EF4-FFF2-40B4-BE49-F238E27FC236}">
                <a16:creationId xmlns:a16="http://schemas.microsoft.com/office/drawing/2014/main" id="{9CF1C593-FE48-4FB1-B0B6-00F2568F1EF5}"/>
              </a:ext>
            </a:extLst>
          </p:cNvPr>
          <p:cNvSpPr>
            <a:spLocks noGrp="1"/>
          </p:cNvSpPr>
          <p:nvPr>
            <p:ph type="title"/>
          </p:nvPr>
        </p:nvSpPr>
        <p:spPr>
          <a:xfrm>
            <a:off x="6475618" y="359721"/>
            <a:ext cx="4220875" cy="618707"/>
          </a:xfrm>
        </p:spPr>
        <p:txBody>
          <a:bodyPr>
            <a:normAutofit fontScale="90000"/>
          </a:bodyPr>
          <a:lstStyle/>
          <a:p>
            <a:pPr algn="ctr"/>
            <a:r>
              <a:rPr lang="es-CO" sz="4000" b="1" dirty="0"/>
              <a:t>Re-sangrado</a:t>
            </a:r>
          </a:p>
        </p:txBody>
      </p:sp>
      <p:sp>
        <p:nvSpPr>
          <p:cNvPr id="6" name="3 Marcador de pie de página">
            <a:extLst>
              <a:ext uri="{FF2B5EF4-FFF2-40B4-BE49-F238E27FC236}">
                <a16:creationId xmlns:a16="http://schemas.microsoft.com/office/drawing/2014/main" id="{7527259B-C623-4F43-B44D-9092C3F1B3FE}"/>
              </a:ext>
            </a:extLst>
          </p:cNvPr>
          <p:cNvSpPr>
            <a:spLocks noGrp="1"/>
          </p:cNvSpPr>
          <p:nvPr>
            <p:ph type="ftr" sz="quarter" idx="11"/>
          </p:nvPr>
        </p:nvSpPr>
        <p:spPr>
          <a:xfrm>
            <a:off x="5684962" y="6133154"/>
            <a:ext cx="10236753" cy="365125"/>
          </a:xfrm>
        </p:spPr>
        <p:txBody>
          <a:bodyPr/>
          <a:lstStyle/>
          <a:p>
            <a:r>
              <a:rPr lang="en-US" sz="700" dirty="0">
                <a:solidFill>
                  <a:schemeClr val="tx1"/>
                </a:solidFill>
              </a:rPr>
              <a:t>Guidelines for the Management of Aneurysmal Subarachnoid Hemorrhage. American Heart Association</a:t>
            </a:r>
            <a:r>
              <a:rPr lang="is-IS" sz="700" dirty="0">
                <a:solidFill>
                  <a:schemeClr val="tx1"/>
                </a:solidFill>
              </a:rPr>
              <a:t> Stroke. 2012;43:00-00.</a:t>
            </a:r>
          </a:p>
          <a:p>
            <a:endParaRPr lang="en-US" sz="1050" baseline="30000" dirty="0">
              <a:solidFill>
                <a:schemeClr val="tx1"/>
              </a:solidFill>
              <a:hlinkClick r:id="rId2" tooltip="Neurocritical care."/>
            </a:endParaRPr>
          </a:p>
          <a:p>
            <a:r>
              <a:rPr lang="en-US" sz="1050" baseline="30000" dirty="0" err="1">
                <a:solidFill>
                  <a:schemeClr val="tx1"/>
                </a:solidFill>
                <a:hlinkClick r:id="rId2" tooltip="Neurocritical care."/>
              </a:rPr>
              <a:t>Neurocrit</a:t>
            </a:r>
            <a:r>
              <a:rPr lang="en-US" sz="1050" baseline="30000" dirty="0">
                <a:solidFill>
                  <a:schemeClr val="tx1"/>
                </a:solidFill>
                <a:hlinkClick r:id="rId2" tooltip="Neurocritical care."/>
              </a:rPr>
              <a:t> Care</a:t>
            </a:r>
            <a:r>
              <a:rPr lang="en-US" sz="1050" u="sng" baseline="30000" dirty="0">
                <a:solidFill>
                  <a:schemeClr val="tx1"/>
                </a:solidFill>
                <a:hlinkClick r:id="rId2" tooltip="Neurocritical care."/>
              </a:rPr>
              <a:t>.</a:t>
            </a:r>
            <a:r>
              <a:rPr lang="en-US" sz="1050" baseline="30000" dirty="0">
                <a:solidFill>
                  <a:schemeClr val="tx1"/>
                </a:solidFill>
              </a:rPr>
              <a:t> 2011 Sep;15(2):211-40. </a:t>
            </a:r>
            <a:endParaRPr lang="es-ES" sz="1050" baseline="30000" dirty="0">
              <a:solidFill>
                <a:schemeClr val="tx1"/>
              </a:solidFill>
            </a:endParaRPr>
          </a:p>
          <a:p>
            <a:endParaRPr lang="en-US" sz="700" dirty="0">
              <a:solidFill>
                <a:schemeClr val="tx1"/>
              </a:solidFill>
            </a:endParaRPr>
          </a:p>
        </p:txBody>
      </p:sp>
      <p:sp>
        <p:nvSpPr>
          <p:cNvPr id="8" name="Rectángulo 1">
            <a:extLst>
              <a:ext uri="{FF2B5EF4-FFF2-40B4-BE49-F238E27FC236}">
                <a16:creationId xmlns:a16="http://schemas.microsoft.com/office/drawing/2014/main" id="{FF4F9511-4461-49F8-8300-D8065FAE4C4E}"/>
              </a:ext>
            </a:extLst>
          </p:cNvPr>
          <p:cNvSpPr/>
          <p:nvPr/>
        </p:nvSpPr>
        <p:spPr>
          <a:xfrm>
            <a:off x="5684962" y="4972376"/>
            <a:ext cx="5802188" cy="830997"/>
          </a:xfrm>
          <a:prstGeom prst="rect">
            <a:avLst/>
          </a:prstGeom>
          <a:solidFill>
            <a:srgbClr val="152B48"/>
          </a:solidFill>
        </p:spPr>
        <p:style>
          <a:lnRef idx="0">
            <a:schemeClr val="dk1"/>
          </a:lnRef>
          <a:fillRef idx="3">
            <a:schemeClr val="dk1"/>
          </a:fillRef>
          <a:effectRef idx="3">
            <a:schemeClr val="dk1"/>
          </a:effectRef>
          <a:fontRef idx="minor">
            <a:schemeClr val="lt1"/>
          </a:fontRef>
        </p:style>
        <p:txBody>
          <a:bodyPr wrap="square">
            <a:spAutoFit/>
          </a:bodyPr>
          <a:lstStyle/>
          <a:p>
            <a:pPr lvl="1" algn="ctr"/>
            <a:r>
              <a:rPr lang="es-ES" sz="1600" dirty="0">
                <a:solidFill>
                  <a:schemeClr val="bg1"/>
                </a:solidFill>
                <a:latin typeface="Montserrat" panose="00000500000000000000" pitchFamily="50" charset="0"/>
              </a:rPr>
              <a:t>Iniciarse de forma tardía (&gt; 48 h después del ictus) o prolongado (&gt; 3 días) expone a los pacientes a efectos secundarios.</a:t>
            </a:r>
          </a:p>
        </p:txBody>
      </p:sp>
    </p:spTree>
    <p:extLst>
      <p:ext uri="{BB962C8B-B14F-4D97-AF65-F5344CB8AC3E}">
        <p14:creationId xmlns:p14="http://schemas.microsoft.com/office/powerpoint/2010/main" val="12157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41247" y="2879683"/>
            <a:ext cx="6438900" cy="2892467"/>
          </a:xfrm>
        </p:spPr>
        <p:txBody>
          <a:bodyPr>
            <a:noAutofit/>
          </a:bodyPr>
          <a:lstStyle/>
          <a:p>
            <a:r>
              <a:rPr lang="es-CO" sz="1600" dirty="0"/>
              <a:t>RCT:  evaluar la eficacia del tratamiento antifibrinolítico corto plazo con ácido tranexámico en la prevención de nuevas hemorragias.</a:t>
            </a:r>
          </a:p>
          <a:p>
            <a:r>
              <a:rPr lang="es-CO" sz="1600" dirty="0"/>
              <a:t>HSA: comprobada por TAC.</a:t>
            </a:r>
          </a:p>
          <a:p>
            <a:r>
              <a:rPr lang="es-CO" sz="1600" dirty="0"/>
              <a:t>1gr A. Tranexámico, seguido 1 gr cada 6 horas hasta que se ocluya el aneurisma, sin exceder las 72 </a:t>
            </a:r>
            <a:r>
              <a:rPr lang="es-CO" sz="1600" dirty="0" err="1"/>
              <a:t>hrs</a:t>
            </a:r>
            <a:r>
              <a:rPr lang="es-CO" sz="1600" dirty="0"/>
              <a:t>.</a:t>
            </a:r>
          </a:p>
          <a:p>
            <a:r>
              <a:rPr lang="es-CO" sz="1600" dirty="0"/>
              <a:t>254 pacientes: A.T  ---  251: controles.</a:t>
            </a:r>
          </a:p>
          <a:p>
            <a:r>
              <a:rPr lang="es-CO" sz="1600" dirty="0"/>
              <a:t>Evaluaron resultados a los 6 meses: GOS.</a:t>
            </a:r>
          </a:p>
          <a:p>
            <a:r>
              <a:rPr lang="es-CO" sz="1600" dirty="0"/>
              <a:t>Reducción de tasa de </a:t>
            </a:r>
            <a:r>
              <a:rPr lang="es-CO" sz="1600" dirty="0" err="1"/>
              <a:t>re-sangrado</a:t>
            </a:r>
            <a:r>
              <a:rPr lang="es-CO" sz="1600" dirty="0"/>
              <a:t> 10,8-2,4%.</a:t>
            </a:r>
          </a:p>
          <a:p>
            <a:endParaRPr lang="es-ES_tradnl" sz="16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803" y="1159977"/>
            <a:ext cx="6517622" cy="1606293"/>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403" y="722879"/>
            <a:ext cx="1928204" cy="192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92AEB8A8-B05C-4AAD-ACFB-421487B1C0A1}"/>
              </a:ext>
            </a:extLst>
          </p:cNvPr>
          <p:cNvSpPr txBox="1">
            <a:spLocks/>
          </p:cNvSpPr>
          <p:nvPr/>
        </p:nvSpPr>
        <p:spPr>
          <a:xfrm>
            <a:off x="2457387" y="2057400"/>
            <a:ext cx="7277225" cy="1085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r>
              <a:rPr lang="es-ES" sz="4800" b="1"/>
              <a:t>TROMBOPROFILAXIS</a:t>
            </a:r>
            <a:endParaRPr lang="es-CO" b="1" dirty="0"/>
          </a:p>
        </p:txBody>
      </p:sp>
    </p:spTree>
    <p:extLst>
      <p:ext uri="{BB962C8B-B14F-4D97-AF65-F5344CB8AC3E}">
        <p14:creationId xmlns:p14="http://schemas.microsoft.com/office/powerpoint/2010/main" val="4194247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58911" y="1038304"/>
            <a:ext cx="5899663" cy="807104"/>
          </a:xfrm>
          <a:noFill/>
          <a:ln>
            <a:noFill/>
          </a:ln>
          <a:effectLst/>
          <a:scene3d>
            <a:camera prst="orthographicFront">
              <a:rot lat="0" lon="0" rev="0"/>
            </a:camera>
            <a:lightRig rig="glow" dir="r">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noAutofit/>
          </a:bodyPr>
          <a:lstStyle/>
          <a:p>
            <a:pPr algn="ctr"/>
            <a:r>
              <a:rPr lang="es-ES" sz="4800" b="1" dirty="0" err="1"/>
              <a:t>Tromboprofilaxis</a:t>
            </a:r>
            <a:endParaRPr lang="es-ES" sz="4800" b="1" dirty="0"/>
          </a:p>
        </p:txBody>
      </p:sp>
      <p:sp>
        <p:nvSpPr>
          <p:cNvPr id="4" name="3 CuadroTexto"/>
          <p:cNvSpPr txBox="1"/>
          <p:nvPr/>
        </p:nvSpPr>
        <p:spPr>
          <a:xfrm>
            <a:off x="5558911" y="2284657"/>
            <a:ext cx="5899663" cy="1551963"/>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200" b="1" dirty="0">
                <a:solidFill>
                  <a:schemeClr val="bg1"/>
                </a:solidFill>
                <a:latin typeface="Montserrat" panose="00000500000000000000" pitchFamily="50" charset="0"/>
              </a:rPr>
              <a:t>AHA/ASA 2012 – NEJM 2017</a:t>
            </a:r>
          </a:p>
          <a:p>
            <a:pPr marL="342900" indent="-342900">
              <a:buFont typeface="Arial" pitchFamily="34" charset="0"/>
              <a:buChar char="•"/>
            </a:pPr>
            <a:endParaRPr lang="es-ES" sz="100" dirty="0">
              <a:solidFill>
                <a:schemeClr val="bg1"/>
              </a:solidFill>
              <a:latin typeface="Montserrat" panose="00000500000000000000" pitchFamily="50" charset="0"/>
            </a:endParaRPr>
          </a:p>
          <a:p>
            <a:pPr marL="342900" indent="-342900">
              <a:buFont typeface="Arial" pitchFamily="34" charset="0"/>
              <a:buChar char="•"/>
            </a:pPr>
            <a:endParaRPr lang="es-ES" sz="1200" dirty="0">
              <a:solidFill>
                <a:schemeClr val="bg1"/>
              </a:solidFill>
              <a:latin typeface="Montserrat" panose="00000500000000000000" pitchFamily="50" charset="0"/>
            </a:endParaRPr>
          </a:p>
          <a:p>
            <a:pPr marL="342900" indent="-342900">
              <a:lnSpc>
                <a:spcPct val="150000"/>
              </a:lnSpc>
              <a:buFont typeface="Arial" pitchFamily="34" charset="0"/>
              <a:buChar char="•"/>
            </a:pPr>
            <a:r>
              <a:rPr lang="es-ES" sz="1200" b="1" dirty="0">
                <a:solidFill>
                  <a:schemeClr val="bg1"/>
                </a:solidFill>
                <a:latin typeface="Montserrat" panose="00000500000000000000" pitchFamily="50" charset="0"/>
              </a:rPr>
              <a:t>Antes de asegurar aneurisma: c</a:t>
            </a:r>
            <a:r>
              <a:rPr lang="es-ES" sz="1200" dirty="0">
                <a:solidFill>
                  <a:schemeClr val="bg1"/>
                </a:solidFill>
                <a:latin typeface="Montserrat" panose="00000500000000000000" pitchFamily="50" charset="0"/>
              </a:rPr>
              <a:t>ompresión neumática intermitente. </a:t>
            </a:r>
          </a:p>
          <a:p>
            <a:pPr marL="342900" indent="-342900">
              <a:lnSpc>
                <a:spcPct val="150000"/>
              </a:lnSpc>
              <a:buFont typeface="Arial" pitchFamily="34" charset="0"/>
              <a:buChar char="•"/>
            </a:pPr>
            <a:r>
              <a:rPr lang="es-ES" sz="1200" b="1" dirty="0">
                <a:solidFill>
                  <a:schemeClr val="bg1"/>
                </a:solidFill>
                <a:latin typeface="Montserrat" panose="00000500000000000000" pitchFamily="50" charset="0"/>
              </a:rPr>
              <a:t>24 horas después de asegurar el aneurisma: h</a:t>
            </a:r>
            <a:r>
              <a:rPr lang="es-ES" sz="1200" dirty="0">
                <a:solidFill>
                  <a:schemeClr val="bg1"/>
                </a:solidFill>
                <a:latin typeface="Montserrat" panose="00000500000000000000" pitchFamily="50" charset="0"/>
              </a:rPr>
              <a:t>eparina. </a:t>
            </a:r>
          </a:p>
          <a:p>
            <a:pPr marL="342900" indent="-342900">
              <a:lnSpc>
                <a:spcPct val="150000"/>
              </a:lnSpc>
              <a:buFont typeface="Arial" pitchFamily="34" charset="0"/>
              <a:buChar char="•"/>
            </a:pPr>
            <a:r>
              <a:rPr lang="es-ES" sz="1200" b="1" dirty="0" err="1">
                <a:solidFill>
                  <a:schemeClr val="bg1"/>
                </a:solidFill>
                <a:latin typeface="Montserrat" panose="00000500000000000000" pitchFamily="50" charset="0"/>
              </a:rPr>
              <a:t>Sobreanticoagulación</a:t>
            </a:r>
            <a:r>
              <a:rPr lang="es-ES" sz="1200" b="1" dirty="0">
                <a:solidFill>
                  <a:schemeClr val="bg1"/>
                </a:solidFill>
                <a:latin typeface="Montserrat" panose="00000500000000000000" pitchFamily="50" charset="0"/>
              </a:rPr>
              <a:t>:</a:t>
            </a:r>
            <a:r>
              <a:rPr lang="es-ES" sz="1200" dirty="0">
                <a:solidFill>
                  <a:schemeClr val="bg1"/>
                </a:solidFill>
                <a:latin typeface="Montserrat" panose="00000500000000000000" pitchFamily="50" charset="0"/>
              </a:rPr>
              <a:t> reversión – Vit K – PFC – CCP. </a:t>
            </a:r>
          </a:p>
          <a:p>
            <a:pPr marL="800100" lvl="1" indent="-342900">
              <a:lnSpc>
                <a:spcPct val="150000"/>
              </a:lnSpc>
              <a:buFont typeface="Wingdings" panose="05000000000000000000" pitchFamily="2" charset="2"/>
              <a:buChar char="Ø"/>
            </a:pPr>
            <a:r>
              <a:rPr lang="es-ES" sz="1200" dirty="0">
                <a:solidFill>
                  <a:schemeClr val="bg1"/>
                </a:solidFill>
                <a:latin typeface="Montserrat" panose="00000500000000000000" pitchFamily="50" charset="0"/>
              </a:rPr>
              <a:t>Suspender antiplaquetarios  y anticoagulación hasta el </a:t>
            </a:r>
            <a:r>
              <a:rPr lang="es-ES" sz="1200" dirty="0" err="1">
                <a:solidFill>
                  <a:schemeClr val="bg1"/>
                </a:solidFill>
                <a:latin typeface="Montserrat" panose="00000500000000000000" pitchFamily="50" charset="0"/>
              </a:rPr>
              <a:t>tto</a:t>
            </a:r>
            <a:r>
              <a:rPr lang="es-ES" sz="1200" dirty="0">
                <a:solidFill>
                  <a:schemeClr val="bg1"/>
                </a:solidFill>
                <a:latin typeface="Montserrat" panose="00000500000000000000" pitchFamily="50" charset="0"/>
              </a:rPr>
              <a:t>.</a:t>
            </a:r>
          </a:p>
        </p:txBody>
      </p:sp>
      <p:pic>
        <p:nvPicPr>
          <p:cNvPr id="14340"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8164" y="1038304"/>
            <a:ext cx="2566219" cy="18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3 Marcador de pie de página"/>
          <p:cNvSpPr>
            <a:spLocks noGrp="1"/>
          </p:cNvSpPr>
          <p:nvPr>
            <p:ph type="ftr" sz="quarter" idx="11"/>
          </p:nvPr>
        </p:nvSpPr>
        <p:spPr>
          <a:xfrm>
            <a:off x="5558910" y="5819696"/>
            <a:ext cx="5899663" cy="388862"/>
          </a:xfrm>
        </p:spPr>
        <p:txBody>
          <a:bodyPr/>
          <a:lstStyle/>
          <a:p>
            <a:r>
              <a:rPr lang="en-US" sz="800" dirty="0">
                <a:solidFill>
                  <a:schemeClr val="tx1"/>
                </a:solidFill>
              </a:rPr>
              <a:t>Guidelines for the Management of Aneurysmal Subarachnoid Hemorrhage. American Heart Association</a:t>
            </a:r>
            <a:r>
              <a:rPr lang="is-IS" sz="800" dirty="0">
                <a:solidFill>
                  <a:schemeClr val="tx1"/>
                </a:solidFill>
              </a:rPr>
              <a:t> Stroke. 2012;43:00-00.</a:t>
            </a:r>
          </a:p>
          <a:p>
            <a:r>
              <a:rPr lang="es-ES" sz="800" dirty="0" err="1">
                <a:solidFill>
                  <a:schemeClr val="tx1"/>
                </a:solidFill>
              </a:rPr>
              <a:t>European</a:t>
            </a:r>
            <a:r>
              <a:rPr lang="es-ES" sz="800" dirty="0">
                <a:solidFill>
                  <a:schemeClr val="tx1"/>
                </a:solidFill>
              </a:rPr>
              <a:t> </a:t>
            </a:r>
            <a:r>
              <a:rPr lang="es-ES" sz="800" dirty="0" err="1">
                <a:solidFill>
                  <a:schemeClr val="tx1"/>
                </a:solidFill>
              </a:rPr>
              <a:t>stroke</a:t>
            </a:r>
            <a:r>
              <a:rPr lang="es-ES" sz="800" dirty="0">
                <a:solidFill>
                  <a:schemeClr val="tx1"/>
                </a:solidFill>
              </a:rPr>
              <a:t> </a:t>
            </a:r>
            <a:r>
              <a:rPr lang="es-ES" sz="800" dirty="0" err="1">
                <a:solidFill>
                  <a:schemeClr val="tx1"/>
                </a:solidFill>
              </a:rPr>
              <a:t>organization</a:t>
            </a:r>
            <a:r>
              <a:rPr lang="es-ES" sz="800" dirty="0">
                <a:solidFill>
                  <a:schemeClr val="tx1"/>
                </a:solidFill>
              </a:rPr>
              <a:t> </a:t>
            </a:r>
            <a:r>
              <a:rPr lang="es-ES" sz="800" dirty="0" err="1">
                <a:solidFill>
                  <a:schemeClr val="tx1"/>
                </a:solidFill>
              </a:rPr>
              <a:t>guidelines</a:t>
            </a:r>
            <a:r>
              <a:rPr lang="es-ES" sz="800" dirty="0">
                <a:solidFill>
                  <a:schemeClr val="tx1"/>
                </a:solidFill>
              </a:rPr>
              <a:t> </a:t>
            </a:r>
            <a:r>
              <a:rPr lang="es-ES" sz="800" dirty="0" err="1">
                <a:solidFill>
                  <a:schemeClr val="tx1"/>
                </a:solidFill>
              </a:rPr>
              <a:t>for</a:t>
            </a:r>
            <a:r>
              <a:rPr lang="es-ES" sz="800" dirty="0">
                <a:solidFill>
                  <a:schemeClr val="tx1"/>
                </a:solidFill>
              </a:rPr>
              <a:t> </a:t>
            </a:r>
            <a:r>
              <a:rPr lang="es-ES" sz="800" dirty="0" err="1">
                <a:solidFill>
                  <a:schemeClr val="tx1"/>
                </a:solidFill>
              </a:rPr>
              <a:t>the</a:t>
            </a:r>
            <a:r>
              <a:rPr lang="es-ES" sz="800" dirty="0">
                <a:solidFill>
                  <a:schemeClr val="tx1"/>
                </a:solidFill>
              </a:rPr>
              <a:t> </a:t>
            </a:r>
            <a:r>
              <a:rPr lang="es-ES" sz="800" dirty="0" err="1">
                <a:solidFill>
                  <a:schemeClr val="tx1"/>
                </a:solidFill>
              </a:rPr>
              <a:t>management</a:t>
            </a:r>
            <a:r>
              <a:rPr lang="es-ES" sz="800" dirty="0">
                <a:solidFill>
                  <a:schemeClr val="tx1"/>
                </a:solidFill>
              </a:rPr>
              <a:t> of </a:t>
            </a:r>
            <a:r>
              <a:rPr lang="es-ES" sz="800" dirty="0" err="1">
                <a:solidFill>
                  <a:schemeClr val="tx1"/>
                </a:solidFill>
              </a:rPr>
              <a:t>intracranial</a:t>
            </a:r>
            <a:r>
              <a:rPr lang="es-ES" sz="800" dirty="0">
                <a:solidFill>
                  <a:schemeClr val="tx1"/>
                </a:solidFill>
              </a:rPr>
              <a:t> </a:t>
            </a:r>
            <a:r>
              <a:rPr lang="es-ES" sz="800" dirty="0" err="1">
                <a:solidFill>
                  <a:schemeClr val="tx1"/>
                </a:solidFill>
              </a:rPr>
              <a:t>aneurysms</a:t>
            </a:r>
            <a:r>
              <a:rPr lang="es-ES" sz="800" dirty="0">
                <a:solidFill>
                  <a:schemeClr val="tx1"/>
                </a:solidFill>
              </a:rPr>
              <a:t> and </a:t>
            </a:r>
            <a:r>
              <a:rPr lang="es-ES" sz="800" dirty="0" err="1">
                <a:solidFill>
                  <a:schemeClr val="tx1"/>
                </a:solidFill>
              </a:rPr>
              <a:t>subarachnoid</a:t>
            </a:r>
            <a:r>
              <a:rPr lang="es-ES" sz="800" dirty="0">
                <a:solidFill>
                  <a:schemeClr val="tx1"/>
                </a:solidFill>
              </a:rPr>
              <a:t> </a:t>
            </a:r>
            <a:r>
              <a:rPr lang="es-ES" sz="800" dirty="0" err="1">
                <a:solidFill>
                  <a:schemeClr val="tx1"/>
                </a:solidFill>
              </a:rPr>
              <a:t>haemorrhage</a:t>
            </a:r>
            <a:r>
              <a:rPr lang="es-ES" sz="800" dirty="0">
                <a:solidFill>
                  <a:schemeClr val="tx1"/>
                </a:solidFill>
              </a:rPr>
              <a:t>. </a:t>
            </a:r>
            <a:r>
              <a:rPr lang="es-ES" sz="800" dirty="0" err="1">
                <a:solidFill>
                  <a:schemeClr val="tx1"/>
                </a:solidFill>
              </a:rPr>
              <a:t>Cerebrovasc</a:t>
            </a:r>
            <a:r>
              <a:rPr lang="es-ES" sz="800" dirty="0">
                <a:solidFill>
                  <a:schemeClr val="tx1"/>
                </a:solidFill>
              </a:rPr>
              <a:t> </a:t>
            </a:r>
            <a:r>
              <a:rPr lang="es-ES" sz="800" dirty="0" err="1">
                <a:solidFill>
                  <a:schemeClr val="tx1"/>
                </a:solidFill>
              </a:rPr>
              <a:t>Dis</a:t>
            </a:r>
            <a:r>
              <a:rPr lang="es-ES" sz="800" dirty="0">
                <a:solidFill>
                  <a:schemeClr val="tx1"/>
                </a:solidFill>
              </a:rPr>
              <a:t>. 2013;35(2):93-112.</a:t>
            </a:r>
            <a:endParaRPr lang="en-US" sz="800" dirty="0">
              <a:solidFill>
                <a:schemeClr val="tx1"/>
              </a:solidFill>
            </a:endParaRPr>
          </a:p>
        </p:txBody>
      </p:sp>
      <p:sp>
        <p:nvSpPr>
          <p:cNvPr id="9" name="3 CuadroTexto"/>
          <p:cNvSpPr txBox="1"/>
          <p:nvPr/>
        </p:nvSpPr>
        <p:spPr>
          <a:xfrm>
            <a:off x="5558910" y="4368145"/>
            <a:ext cx="5899663" cy="1046440"/>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200" b="1" dirty="0">
                <a:solidFill>
                  <a:schemeClr val="bg1"/>
                </a:solidFill>
                <a:latin typeface="Montserrat" panose="00000500000000000000" pitchFamily="50" charset="0"/>
              </a:rPr>
              <a:t>ESO 2013</a:t>
            </a:r>
          </a:p>
          <a:p>
            <a:pPr marL="342900" indent="-342900" algn="ctr">
              <a:buFont typeface="Arial" pitchFamily="34" charset="0"/>
              <a:buChar char="•"/>
            </a:pPr>
            <a:endParaRPr lang="es-ES" sz="1200" dirty="0">
              <a:solidFill>
                <a:schemeClr val="bg1"/>
              </a:solidFill>
              <a:latin typeface="Montserrat" panose="00000500000000000000" pitchFamily="50" charset="0"/>
            </a:endParaRPr>
          </a:p>
          <a:p>
            <a:pPr marL="342900" indent="-342900">
              <a:buFont typeface="Arial" pitchFamily="34" charset="0"/>
              <a:buChar char="•"/>
            </a:pPr>
            <a:endParaRPr lang="es-ES" sz="100" dirty="0">
              <a:solidFill>
                <a:schemeClr val="bg1"/>
              </a:solidFill>
              <a:latin typeface="Montserrat" panose="00000500000000000000" pitchFamily="50" charset="0"/>
            </a:endParaRPr>
          </a:p>
          <a:p>
            <a:pPr marL="342900" indent="-342900">
              <a:buFont typeface="Arial" pitchFamily="34" charset="0"/>
              <a:buChar char="•"/>
            </a:pPr>
            <a:r>
              <a:rPr lang="es-ES" sz="1200" b="1" dirty="0">
                <a:solidFill>
                  <a:schemeClr val="bg1"/>
                </a:solidFill>
                <a:latin typeface="Montserrat" panose="00000500000000000000" pitchFamily="50" charset="0"/>
              </a:rPr>
              <a:t>Antes de asegurar aneurisma: c</a:t>
            </a:r>
            <a:r>
              <a:rPr lang="es-ES" sz="1200" dirty="0">
                <a:solidFill>
                  <a:schemeClr val="bg1"/>
                </a:solidFill>
                <a:latin typeface="Montserrat" panose="00000500000000000000" pitchFamily="50" charset="0"/>
              </a:rPr>
              <a:t>ompresión neumática intermitente. </a:t>
            </a:r>
          </a:p>
          <a:p>
            <a:pPr marL="342900" indent="-342900">
              <a:buFont typeface="Arial" pitchFamily="34" charset="0"/>
              <a:buChar char="•"/>
            </a:pPr>
            <a:endParaRPr lang="es-ES" sz="100" dirty="0">
              <a:solidFill>
                <a:schemeClr val="bg1"/>
              </a:solidFill>
              <a:latin typeface="Montserrat" panose="00000500000000000000" pitchFamily="50" charset="0"/>
            </a:endParaRPr>
          </a:p>
          <a:p>
            <a:pPr algn="r"/>
            <a:endParaRPr lang="es-ES" sz="1200" dirty="0">
              <a:solidFill>
                <a:schemeClr val="bg1"/>
              </a:solidFill>
              <a:latin typeface="Montserrat" panose="00000500000000000000" pitchFamily="50" charset="0"/>
            </a:endParaRPr>
          </a:p>
          <a:p>
            <a:pPr algn="r"/>
            <a:r>
              <a:rPr lang="es-ES" sz="1200" b="1" i="1" dirty="0">
                <a:solidFill>
                  <a:schemeClr val="bg1"/>
                </a:solidFill>
                <a:latin typeface="Montserrat" panose="00000500000000000000" pitchFamily="50" charset="0"/>
              </a:rPr>
              <a:t>Clase II, Evidencia B</a:t>
            </a:r>
          </a:p>
        </p:txBody>
      </p:sp>
    </p:spTree>
    <p:extLst>
      <p:ext uri="{BB962C8B-B14F-4D97-AF65-F5344CB8AC3E}">
        <p14:creationId xmlns:p14="http://schemas.microsoft.com/office/powerpoint/2010/main" val="664088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B2FF0A-8559-44A1-843B-45C387BAA39D}"/>
              </a:ext>
            </a:extLst>
          </p:cNvPr>
          <p:cNvSpPr txBox="1">
            <a:spLocks/>
          </p:cNvSpPr>
          <p:nvPr/>
        </p:nvSpPr>
        <p:spPr>
          <a:xfrm>
            <a:off x="2457387" y="2047875"/>
            <a:ext cx="7277225" cy="1085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pPr algn="ctr"/>
            <a:r>
              <a:rPr lang="es-ES" sz="4800" b="1"/>
              <a:t>CONTROL DE LA TA</a:t>
            </a:r>
            <a:endParaRPr lang="es-CO" b="1" dirty="0"/>
          </a:p>
        </p:txBody>
      </p:sp>
    </p:spTree>
    <p:extLst>
      <p:ext uri="{BB962C8B-B14F-4D97-AF65-F5344CB8AC3E}">
        <p14:creationId xmlns:p14="http://schemas.microsoft.com/office/powerpoint/2010/main" val="267908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87555" y="2796886"/>
            <a:ext cx="3223445"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s-ES" sz="1200" b="1" dirty="0">
                <a:solidFill>
                  <a:schemeClr val="accent1"/>
                </a:solidFill>
                <a:latin typeface="Montserrat" panose="00000500000000000000" pitchFamily="50" charset="0"/>
              </a:rPr>
              <a:t>Vasodilatadores:</a:t>
            </a:r>
            <a:endParaRPr lang="es-ES" sz="1200" dirty="0">
              <a:solidFill>
                <a:schemeClr val="accent1"/>
              </a:solidFill>
              <a:latin typeface="Montserrat" panose="00000500000000000000" pitchFamily="50" charset="0"/>
            </a:endParaRPr>
          </a:p>
          <a:p>
            <a:pPr marL="800100" lvl="1" indent="-342900">
              <a:buFont typeface="Wingdings" panose="05000000000000000000" pitchFamily="2" charset="2"/>
              <a:buChar char="v"/>
            </a:pPr>
            <a:r>
              <a:rPr lang="es-ES" sz="1200" dirty="0">
                <a:latin typeface="Montserrat" panose="00000500000000000000" pitchFamily="50" charset="0"/>
              </a:rPr>
              <a:t>Aumento del FSC – PIC. </a:t>
            </a:r>
          </a:p>
          <a:p>
            <a:pPr marL="342900" indent="-342900">
              <a:buFont typeface="Arial" pitchFamily="34" charset="0"/>
              <a:buChar char="•"/>
            </a:pPr>
            <a:endParaRPr lang="es-ES" sz="1200" b="1" dirty="0">
              <a:latin typeface="Montserrat" panose="00000500000000000000" pitchFamily="50" charset="0"/>
            </a:endParaRPr>
          </a:p>
          <a:p>
            <a:pPr marL="285750" indent="-285750">
              <a:buFont typeface="Wingdings" panose="05000000000000000000" pitchFamily="2" charset="2"/>
              <a:buChar char="q"/>
            </a:pPr>
            <a:r>
              <a:rPr lang="es-ES" sz="1200" b="1" dirty="0">
                <a:solidFill>
                  <a:schemeClr val="accent1"/>
                </a:solidFill>
                <a:latin typeface="Montserrat" panose="00000500000000000000" pitchFamily="50" charset="0"/>
              </a:rPr>
              <a:t>Hipotensión:</a:t>
            </a:r>
            <a:r>
              <a:rPr lang="es-ES" sz="1200" dirty="0">
                <a:solidFill>
                  <a:schemeClr val="accent1"/>
                </a:solidFill>
                <a:latin typeface="Montserrat" panose="00000500000000000000" pitchFamily="50" charset="0"/>
              </a:rPr>
              <a:t> </a:t>
            </a:r>
          </a:p>
          <a:p>
            <a:pPr marL="800100" lvl="1" indent="-342900">
              <a:buFont typeface="Wingdings" panose="05000000000000000000" pitchFamily="2" charset="2"/>
              <a:buChar char="v"/>
            </a:pPr>
            <a:r>
              <a:rPr lang="es-ES" sz="1200" dirty="0">
                <a:latin typeface="Montserrat" panose="00000500000000000000" pitchFamily="50" charset="0"/>
              </a:rPr>
              <a:t>Menor riesgo de sangrado.</a:t>
            </a:r>
          </a:p>
          <a:p>
            <a:pPr marL="800100" lvl="1" indent="-342900">
              <a:buFont typeface="Wingdings" panose="05000000000000000000" pitchFamily="2" charset="2"/>
              <a:buChar char="v"/>
            </a:pPr>
            <a:r>
              <a:rPr lang="es-ES" sz="1200" dirty="0">
                <a:latin typeface="Montserrat" panose="00000500000000000000" pitchFamily="50" charset="0"/>
              </a:rPr>
              <a:t>Mayor riesgo de isquemia. </a:t>
            </a:r>
          </a:p>
          <a:p>
            <a:pPr marL="800100" lvl="1" indent="-342900">
              <a:buFont typeface="Wingdings" panose="05000000000000000000" pitchFamily="2" charset="2"/>
              <a:buChar char="v"/>
            </a:pPr>
            <a:endParaRPr lang="es-ES" sz="1200" dirty="0">
              <a:latin typeface="Montserrat" panose="00000500000000000000" pitchFamily="50" charset="0"/>
            </a:endParaRPr>
          </a:p>
          <a:p>
            <a:pPr marL="342900" indent="-342900">
              <a:buFont typeface="Arial" pitchFamily="34" charset="0"/>
              <a:buChar char="•"/>
            </a:pPr>
            <a:endParaRPr lang="es-ES" sz="1200" dirty="0">
              <a:latin typeface="Montserrat" panose="00000500000000000000" pitchFamily="50" charset="0"/>
            </a:endParaRPr>
          </a:p>
          <a:p>
            <a:pPr marL="285750" indent="-285750" algn="ctr">
              <a:buClr>
                <a:srgbClr val="0070C0"/>
              </a:buClr>
              <a:buFont typeface="Wingdings" panose="05000000000000000000" pitchFamily="2" charset="2"/>
              <a:buChar char="q"/>
            </a:pPr>
            <a:r>
              <a:rPr lang="es-ES" sz="1200" b="1" dirty="0" err="1">
                <a:solidFill>
                  <a:srgbClr val="FF0000"/>
                </a:solidFill>
                <a:latin typeface="Montserrat" panose="00000500000000000000" pitchFamily="50" charset="0"/>
              </a:rPr>
              <a:t>Labetalol</a:t>
            </a:r>
            <a:r>
              <a:rPr lang="es-ES" sz="1200" b="1" dirty="0">
                <a:solidFill>
                  <a:srgbClr val="FF0000"/>
                </a:solidFill>
                <a:latin typeface="Montserrat" panose="00000500000000000000" pitchFamily="50" charset="0"/>
              </a:rPr>
              <a:t> – </a:t>
            </a:r>
            <a:r>
              <a:rPr lang="es-ES" sz="1200" b="1" dirty="0" err="1">
                <a:solidFill>
                  <a:srgbClr val="FF0000"/>
                </a:solidFill>
                <a:latin typeface="Montserrat" panose="00000500000000000000" pitchFamily="50" charset="0"/>
              </a:rPr>
              <a:t>Nicardipina</a:t>
            </a:r>
            <a:r>
              <a:rPr lang="es-ES" sz="1200" b="1" dirty="0">
                <a:solidFill>
                  <a:srgbClr val="FF0000"/>
                </a:solidFill>
                <a:latin typeface="Montserrat" panose="00000500000000000000" pitchFamily="50" charset="0"/>
              </a:rPr>
              <a:t> </a:t>
            </a:r>
            <a:r>
              <a:rPr lang="es-ES" sz="1200" b="1" dirty="0" err="1">
                <a:solidFill>
                  <a:srgbClr val="FF0000"/>
                </a:solidFill>
                <a:latin typeface="Montserrat" panose="00000500000000000000" pitchFamily="50" charset="0"/>
              </a:rPr>
              <a:t>Enalapril</a:t>
            </a:r>
            <a:r>
              <a:rPr lang="es-ES" sz="1200" b="1" dirty="0">
                <a:solidFill>
                  <a:srgbClr val="FF0000"/>
                </a:solidFill>
                <a:latin typeface="Montserrat" panose="00000500000000000000" pitchFamily="50" charset="0"/>
              </a:rPr>
              <a:t>.</a:t>
            </a:r>
          </a:p>
          <a:p>
            <a:pPr marL="342900" indent="-342900">
              <a:buFont typeface="Wingdings" panose="05000000000000000000" pitchFamily="2" charset="2"/>
              <a:buChar char="§"/>
            </a:pPr>
            <a:endParaRPr lang="es-ES" sz="1200" dirty="0">
              <a:latin typeface="Montserrat" panose="00000500000000000000" pitchFamily="50" charset="0"/>
            </a:endParaRPr>
          </a:p>
        </p:txBody>
      </p:sp>
      <p:sp>
        <p:nvSpPr>
          <p:cNvPr id="5" name="4 CuadroTexto"/>
          <p:cNvSpPr txBox="1"/>
          <p:nvPr/>
        </p:nvSpPr>
        <p:spPr>
          <a:xfrm>
            <a:off x="4637080" y="4013296"/>
            <a:ext cx="3530357" cy="1354217"/>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600" b="1" dirty="0">
                <a:latin typeface="Montserrat" panose="00000500000000000000" pitchFamily="50" charset="0"/>
              </a:rPr>
              <a:t>Metas ESO 2013</a:t>
            </a:r>
          </a:p>
          <a:p>
            <a:pPr algn="ctr"/>
            <a:endParaRPr lang="es-ES" sz="1600" b="1" dirty="0">
              <a:latin typeface="Montserrat" panose="00000500000000000000" pitchFamily="50" charset="0"/>
            </a:endParaRPr>
          </a:p>
          <a:p>
            <a:pPr marL="285750" indent="-285750">
              <a:buFont typeface="Arial" pitchFamily="34" charset="0"/>
              <a:buChar char="•"/>
            </a:pPr>
            <a:r>
              <a:rPr lang="es-ES" sz="1600" dirty="0">
                <a:latin typeface="Montserrat" panose="00000500000000000000" pitchFamily="50" charset="0"/>
              </a:rPr>
              <a:t>PAS menor de 180 </a:t>
            </a:r>
            <a:r>
              <a:rPr lang="es-ES" sz="1600" dirty="0" err="1">
                <a:latin typeface="Montserrat" panose="00000500000000000000" pitchFamily="50" charset="0"/>
              </a:rPr>
              <a:t>mmHg</a:t>
            </a:r>
            <a:r>
              <a:rPr lang="es-ES" sz="1600" dirty="0">
                <a:latin typeface="Montserrat" panose="00000500000000000000" pitchFamily="50" charset="0"/>
              </a:rPr>
              <a:t>. </a:t>
            </a:r>
          </a:p>
          <a:p>
            <a:pPr marL="285750" indent="-285750">
              <a:buFont typeface="Arial" pitchFamily="34" charset="0"/>
              <a:buChar char="•"/>
            </a:pPr>
            <a:r>
              <a:rPr lang="es-ES" sz="1600" dirty="0">
                <a:latin typeface="Montserrat" panose="00000500000000000000" pitchFamily="50" charset="0"/>
              </a:rPr>
              <a:t>PAM mayor de 90 </a:t>
            </a:r>
            <a:r>
              <a:rPr lang="es-ES" sz="1600" dirty="0" err="1">
                <a:latin typeface="Montserrat" panose="00000500000000000000" pitchFamily="50" charset="0"/>
              </a:rPr>
              <a:t>mmHg</a:t>
            </a:r>
            <a:r>
              <a:rPr lang="es-ES" sz="1600" dirty="0">
                <a:latin typeface="Montserrat" panose="00000500000000000000" pitchFamily="50" charset="0"/>
              </a:rPr>
              <a:t>. </a:t>
            </a:r>
          </a:p>
          <a:p>
            <a:endParaRPr lang="es-ES" sz="1600" dirty="0">
              <a:latin typeface="Montserrat" panose="00000500000000000000" pitchFamily="50" charset="0"/>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16913" y="424397"/>
            <a:ext cx="2294087" cy="174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685800" y="396678"/>
            <a:ext cx="7624764" cy="807104"/>
          </a:xfrm>
          <a:prstGeom prst="rect">
            <a:avLst/>
          </a:prstGeom>
          <a:noFill/>
          <a:ln w="12700" cap="flat" cmpd="sng" algn="ctr">
            <a:noFill/>
            <a:prstDash val="solid"/>
          </a:ln>
          <a:effectLst/>
          <a:scene3d>
            <a:camera prst="orthographicFront">
              <a:rot lat="0" lon="0" rev="0"/>
            </a:camera>
            <a:lightRig rig="glow" dir="r">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4800" b="1" dirty="0">
                <a:solidFill>
                  <a:srgbClr val="06AEAA"/>
                </a:solidFill>
                <a:latin typeface="Montserrat" panose="00000500000000000000" pitchFamily="50" charset="0"/>
              </a:rPr>
              <a:t>Control de la TA</a:t>
            </a:r>
          </a:p>
        </p:txBody>
      </p:sp>
      <p:sp>
        <p:nvSpPr>
          <p:cNvPr id="12" name="3 Marcador de pie de página"/>
          <p:cNvSpPr>
            <a:spLocks noGrp="1"/>
          </p:cNvSpPr>
          <p:nvPr>
            <p:ph type="ftr" sz="quarter" idx="11"/>
          </p:nvPr>
        </p:nvSpPr>
        <p:spPr>
          <a:xfrm>
            <a:off x="4637080" y="5961139"/>
            <a:ext cx="6745295" cy="388862"/>
          </a:xfrm>
        </p:spPr>
        <p:txBody>
          <a:bodyPr/>
          <a:lstStyle/>
          <a:p>
            <a:r>
              <a:rPr lang="en-US" sz="800" dirty="0">
                <a:solidFill>
                  <a:schemeClr val="tx1"/>
                </a:solidFill>
              </a:rPr>
              <a:t>Guidelines for the Management of Aneurysmal Subarachnoid Hemorrhage. American Heart Association</a:t>
            </a:r>
            <a:r>
              <a:rPr lang="is-IS" sz="800" dirty="0">
                <a:solidFill>
                  <a:schemeClr val="tx1"/>
                </a:solidFill>
              </a:rPr>
              <a:t> Stroke. 2012;43:00-00.</a:t>
            </a:r>
          </a:p>
          <a:p>
            <a:r>
              <a:rPr lang="es-ES" sz="800" dirty="0" err="1">
                <a:solidFill>
                  <a:schemeClr val="tx1"/>
                </a:solidFill>
              </a:rPr>
              <a:t>European</a:t>
            </a:r>
            <a:r>
              <a:rPr lang="es-ES" sz="800" dirty="0">
                <a:solidFill>
                  <a:schemeClr val="tx1"/>
                </a:solidFill>
              </a:rPr>
              <a:t> </a:t>
            </a:r>
            <a:r>
              <a:rPr lang="es-ES" sz="800" dirty="0" err="1">
                <a:solidFill>
                  <a:schemeClr val="tx1"/>
                </a:solidFill>
              </a:rPr>
              <a:t>stroke</a:t>
            </a:r>
            <a:r>
              <a:rPr lang="es-ES" sz="800" dirty="0">
                <a:solidFill>
                  <a:schemeClr val="tx1"/>
                </a:solidFill>
              </a:rPr>
              <a:t> </a:t>
            </a:r>
            <a:r>
              <a:rPr lang="es-ES" sz="800" dirty="0" err="1">
                <a:solidFill>
                  <a:schemeClr val="tx1"/>
                </a:solidFill>
              </a:rPr>
              <a:t>organization</a:t>
            </a:r>
            <a:r>
              <a:rPr lang="es-ES" sz="800" dirty="0">
                <a:solidFill>
                  <a:schemeClr val="tx1"/>
                </a:solidFill>
              </a:rPr>
              <a:t> </a:t>
            </a:r>
            <a:r>
              <a:rPr lang="es-ES" sz="800" dirty="0" err="1">
                <a:solidFill>
                  <a:schemeClr val="tx1"/>
                </a:solidFill>
              </a:rPr>
              <a:t>guidelines</a:t>
            </a:r>
            <a:r>
              <a:rPr lang="es-ES" sz="800" dirty="0">
                <a:solidFill>
                  <a:schemeClr val="tx1"/>
                </a:solidFill>
              </a:rPr>
              <a:t> </a:t>
            </a:r>
            <a:r>
              <a:rPr lang="es-ES" sz="800" dirty="0" err="1">
                <a:solidFill>
                  <a:schemeClr val="tx1"/>
                </a:solidFill>
              </a:rPr>
              <a:t>for</a:t>
            </a:r>
            <a:r>
              <a:rPr lang="es-ES" sz="800" dirty="0">
                <a:solidFill>
                  <a:schemeClr val="tx1"/>
                </a:solidFill>
              </a:rPr>
              <a:t> </a:t>
            </a:r>
            <a:r>
              <a:rPr lang="es-ES" sz="800" dirty="0" err="1">
                <a:solidFill>
                  <a:schemeClr val="tx1"/>
                </a:solidFill>
              </a:rPr>
              <a:t>the</a:t>
            </a:r>
            <a:r>
              <a:rPr lang="es-ES" sz="800" dirty="0">
                <a:solidFill>
                  <a:schemeClr val="tx1"/>
                </a:solidFill>
              </a:rPr>
              <a:t> </a:t>
            </a:r>
            <a:r>
              <a:rPr lang="es-ES" sz="800" dirty="0" err="1">
                <a:solidFill>
                  <a:schemeClr val="tx1"/>
                </a:solidFill>
              </a:rPr>
              <a:t>management</a:t>
            </a:r>
            <a:r>
              <a:rPr lang="es-ES" sz="800" dirty="0">
                <a:solidFill>
                  <a:schemeClr val="tx1"/>
                </a:solidFill>
              </a:rPr>
              <a:t> of </a:t>
            </a:r>
            <a:r>
              <a:rPr lang="es-ES" sz="800" dirty="0" err="1">
                <a:solidFill>
                  <a:schemeClr val="tx1"/>
                </a:solidFill>
              </a:rPr>
              <a:t>intracranial</a:t>
            </a:r>
            <a:r>
              <a:rPr lang="es-ES" sz="800" dirty="0">
                <a:solidFill>
                  <a:schemeClr val="tx1"/>
                </a:solidFill>
              </a:rPr>
              <a:t> </a:t>
            </a:r>
            <a:r>
              <a:rPr lang="es-ES" sz="800" dirty="0" err="1">
                <a:solidFill>
                  <a:schemeClr val="tx1"/>
                </a:solidFill>
              </a:rPr>
              <a:t>aneurysms</a:t>
            </a:r>
            <a:r>
              <a:rPr lang="es-ES" sz="800" dirty="0">
                <a:solidFill>
                  <a:schemeClr val="tx1"/>
                </a:solidFill>
              </a:rPr>
              <a:t> and </a:t>
            </a:r>
            <a:r>
              <a:rPr lang="es-ES" sz="800" dirty="0" err="1">
                <a:solidFill>
                  <a:schemeClr val="tx1"/>
                </a:solidFill>
              </a:rPr>
              <a:t>subarachnoid</a:t>
            </a:r>
            <a:r>
              <a:rPr lang="es-ES" sz="800" dirty="0">
                <a:solidFill>
                  <a:schemeClr val="tx1"/>
                </a:solidFill>
              </a:rPr>
              <a:t> </a:t>
            </a:r>
            <a:r>
              <a:rPr lang="es-ES" sz="800" dirty="0" err="1">
                <a:solidFill>
                  <a:schemeClr val="tx1"/>
                </a:solidFill>
              </a:rPr>
              <a:t>haemorrhage</a:t>
            </a:r>
            <a:r>
              <a:rPr lang="es-ES" sz="800" dirty="0">
                <a:solidFill>
                  <a:schemeClr val="tx1"/>
                </a:solidFill>
              </a:rPr>
              <a:t>. </a:t>
            </a:r>
            <a:r>
              <a:rPr lang="es-ES" sz="800" dirty="0" err="1">
                <a:solidFill>
                  <a:schemeClr val="tx1"/>
                </a:solidFill>
              </a:rPr>
              <a:t>Cerebrovasc</a:t>
            </a:r>
            <a:r>
              <a:rPr lang="es-ES" sz="800" dirty="0">
                <a:solidFill>
                  <a:schemeClr val="tx1"/>
                </a:solidFill>
              </a:rPr>
              <a:t> </a:t>
            </a:r>
            <a:r>
              <a:rPr lang="es-ES" sz="800" dirty="0" err="1">
                <a:solidFill>
                  <a:schemeClr val="tx1"/>
                </a:solidFill>
              </a:rPr>
              <a:t>Dis</a:t>
            </a:r>
            <a:r>
              <a:rPr lang="es-ES" sz="800" dirty="0">
                <a:solidFill>
                  <a:schemeClr val="tx1"/>
                </a:solidFill>
              </a:rPr>
              <a:t>. 2013;35(2):93-112.</a:t>
            </a:r>
            <a:endParaRPr lang="en-US" sz="800" dirty="0">
              <a:solidFill>
                <a:schemeClr val="tx1"/>
              </a:solidFill>
            </a:endParaRPr>
          </a:p>
        </p:txBody>
      </p:sp>
      <p:sp>
        <p:nvSpPr>
          <p:cNvPr id="2" name="Rectángulo 1"/>
          <p:cNvSpPr/>
          <p:nvPr/>
        </p:nvSpPr>
        <p:spPr>
          <a:xfrm>
            <a:off x="4637080" y="2165251"/>
            <a:ext cx="3530357" cy="1169551"/>
          </a:xfrm>
          <a:prstGeom prst="rect">
            <a:avLst/>
          </a:prstGeo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S" sz="1400" b="1" dirty="0">
                <a:latin typeface="Montserrat" panose="00000500000000000000" pitchFamily="50" charset="0"/>
              </a:rPr>
              <a:t>Metas AHA/ASA 2012</a:t>
            </a:r>
          </a:p>
          <a:p>
            <a:pPr marL="285750" indent="-285750">
              <a:buFont typeface="Arial" pitchFamily="34" charset="0"/>
              <a:buChar char="•"/>
            </a:pPr>
            <a:endParaRPr lang="es-ES" sz="1400" dirty="0">
              <a:latin typeface="Montserrat" panose="00000500000000000000" pitchFamily="50" charset="0"/>
            </a:endParaRPr>
          </a:p>
          <a:p>
            <a:pPr marL="285750" indent="-285750">
              <a:buFont typeface="Arial" pitchFamily="34" charset="0"/>
              <a:buChar char="•"/>
            </a:pPr>
            <a:r>
              <a:rPr lang="es-ES" sz="1400" dirty="0">
                <a:latin typeface="Montserrat" panose="00000500000000000000" pitchFamily="50" charset="0"/>
              </a:rPr>
              <a:t>PAS menor de 160 </a:t>
            </a:r>
            <a:r>
              <a:rPr lang="es-ES" sz="1400" dirty="0" err="1">
                <a:latin typeface="Montserrat" panose="00000500000000000000" pitchFamily="50" charset="0"/>
              </a:rPr>
              <a:t>mmHg</a:t>
            </a:r>
            <a:r>
              <a:rPr lang="es-ES" sz="1400" dirty="0">
                <a:latin typeface="Montserrat" panose="00000500000000000000" pitchFamily="50" charset="0"/>
              </a:rPr>
              <a:t>.  </a:t>
            </a:r>
          </a:p>
          <a:p>
            <a:pPr marL="285750" indent="-285750">
              <a:buFont typeface="Arial" pitchFamily="34" charset="0"/>
              <a:buChar char="•"/>
            </a:pPr>
            <a:endParaRPr lang="es-ES" sz="1400" dirty="0">
              <a:latin typeface="Montserrat" panose="00000500000000000000" pitchFamily="50" charset="0"/>
            </a:endParaRPr>
          </a:p>
          <a:p>
            <a:pPr algn="r"/>
            <a:r>
              <a:rPr lang="es-ES" sz="1400" b="1" i="1" dirty="0">
                <a:latin typeface="Montserrat" panose="00000500000000000000" pitchFamily="50" charset="0"/>
              </a:rPr>
              <a:t>Clase </a:t>
            </a:r>
            <a:r>
              <a:rPr lang="es-ES" sz="1400" b="1" i="1" dirty="0" err="1">
                <a:latin typeface="Montserrat" panose="00000500000000000000" pitchFamily="50" charset="0"/>
              </a:rPr>
              <a:t>IIa</a:t>
            </a:r>
            <a:r>
              <a:rPr lang="es-ES" sz="1400" b="1" i="1" dirty="0">
                <a:latin typeface="Montserrat" panose="00000500000000000000" pitchFamily="50" charset="0"/>
              </a:rPr>
              <a:t> - Evidencia C </a:t>
            </a:r>
          </a:p>
        </p:txBody>
      </p:sp>
    </p:spTree>
    <p:extLst>
      <p:ext uri="{BB962C8B-B14F-4D97-AF65-F5344CB8AC3E}">
        <p14:creationId xmlns:p14="http://schemas.microsoft.com/office/powerpoint/2010/main" val="3772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9E89B883-F870-4C31-9CDE-A5234A12CFBD}"/>
              </a:ext>
            </a:extLst>
          </p:cNvPr>
          <p:cNvSpPr txBox="1">
            <a:spLocks/>
          </p:cNvSpPr>
          <p:nvPr/>
        </p:nvSpPr>
        <p:spPr>
          <a:xfrm>
            <a:off x="2457387" y="2162175"/>
            <a:ext cx="7277225" cy="1085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pPr algn="ctr"/>
            <a:r>
              <a:rPr lang="es-CO" b="1"/>
              <a:t>CONVULSIONES</a:t>
            </a:r>
            <a:endParaRPr lang="es-CO" b="1" dirty="0"/>
          </a:p>
        </p:txBody>
      </p:sp>
    </p:spTree>
    <p:extLst>
      <p:ext uri="{BB962C8B-B14F-4D97-AF65-F5344CB8AC3E}">
        <p14:creationId xmlns:p14="http://schemas.microsoft.com/office/powerpoint/2010/main" val="360764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79206" y="450059"/>
            <a:ext cx="4966446" cy="885826"/>
          </a:xfrm>
        </p:spPr>
        <p:txBody>
          <a:bodyPr>
            <a:normAutofit/>
          </a:bodyPr>
          <a:lstStyle/>
          <a:p>
            <a:pPr algn="ctr"/>
            <a:r>
              <a:rPr lang="es-CO" sz="4000" b="1" dirty="0"/>
              <a:t>EPIDEMIOLOGÍA</a:t>
            </a:r>
            <a:endParaRPr lang="es-ES" sz="4000" b="1" dirty="0"/>
          </a:p>
        </p:txBody>
      </p:sp>
      <p:sp>
        <p:nvSpPr>
          <p:cNvPr id="3" name="2 Marcador de contenido"/>
          <p:cNvSpPr>
            <a:spLocks noGrp="1"/>
          </p:cNvSpPr>
          <p:nvPr>
            <p:ph type="body" idx="1"/>
          </p:nvPr>
        </p:nvSpPr>
        <p:spPr>
          <a:xfrm>
            <a:off x="4988618" y="1709855"/>
            <a:ext cx="6747622" cy="2506373"/>
          </a:xfrm>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285750" indent="-285750">
              <a:buFont typeface="Arial" panose="020B0604020202020204" pitchFamily="34" charset="0"/>
              <a:buChar char="•"/>
            </a:pPr>
            <a:r>
              <a:rPr lang="es-CO" sz="1800" dirty="0">
                <a:solidFill>
                  <a:schemeClr val="bg1"/>
                </a:solidFill>
              </a:rPr>
              <a:t>Mujer: Hombre 3:2 </a:t>
            </a:r>
            <a:r>
              <a:rPr lang="mr-IN" sz="1800" dirty="0">
                <a:solidFill>
                  <a:schemeClr val="bg1"/>
                </a:solidFill>
              </a:rPr>
              <a:t>–</a:t>
            </a:r>
            <a:r>
              <a:rPr lang="es-CO" sz="1800" dirty="0">
                <a:solidFill>
                  <a:schemeClr val="bg1"/>
                </a:solidFill>
              </a:rPr>
              <a:t> 1.6 veces más común. </a:t>
            </a:r>
          </a:p>
          <a:p>
            <a:pPr marL="285750" indent="-285750">
              <a:buFont typeface="Arial" panose="020B0604020202020204" pitchFamily="34" charset="0"/>
              <a:buChar char="•"/>
            </a:pPr>
            <a:endParaRPr lang="es-CO" sz="1800" dirty="0">
              <a:solidFill>
                <a:schemeClr val="bg1"/>
              </a:solidFill>
            </a:endParaRPr>
          </a:p>
          <a:p>
            <a:pPr marL="285750" indent="-285750">
              <a:buFont typeface="Arial" panose="020B0604020202020204" pitchFamily="34" charset="0"/>
              <a:buChar char="•"/>
            </a:pPr>
            <a:r>
              <a:rPr lang="es-CO" sz="1800" dirty="0">
                <a:solidFill>
                  <a:schemeClr val="bg1"/>
                </a:solidFill>
              </a:rPr>
              <a:t>Raza negra &gt; Raza blanca.</a:t>
            </a:r>
          </a:p>
          <a:p>
            <a:pPr algn="l"/>
            <a:endParaRPr lang="es-CO" sz="1800" dirty="0">
              <a:solidFill>
                <a:schemeClr val="bg1"/>
              </a:solidFill>
            </a:endParaRPr>
          </a:p>
          <a:p>
            <a:pPr marL="285750" indent="-285750">
              <a:buFont typeface="Arial" panose="020B0604020202020204" pitchFamily="34" charset="0"/>
              <a:buChar char="•"/>
            </a:pPr>
            <a:r>
              <a:rPr lang="es-CO" sz="1800" dirty="0">
                <a:solidFill>
                  <a:schemeClr val="bg1"/>
                </a:solidFill>
              </a:rPr>
              <a:t>10-25% muere antes de recibir atención médica.</a:t>
            </a:r>
          </a:p>
          <a:p>
            <a:pPr algn="l"/>
            <a:endParaRPr lang="es-CO" sz="1800" dirty="0">
              <a:solidFill>
                <a:schemeClr val="bg1"/>
              </a:solidFill>
            </a:endParaRPr>
          </a:p>
          <a:p>
            <a:pPr marL="285750" indent="-285750">
              <a:buFont typeface="Arial" panose="020B0604020202020204" pitchFamily="34" charset="0"/>
              <a:buChar char="•"/>
            </a:pPr>
            <a:r>
              <a:rPr lang="es-ES" sz="1800" dirty="0">
                <a:solidFill>
                  <a:schemeClr val="bg1"/>
                </a:solidFill>
              </a:rPr>
              <a:t>Un médico en promedio tiene la probabilidad de atender una HSA cada 7 años. </a:t>
            </a:r>
            <a:endParaRPr lang="es-ES" sz="1800" b="1" dirty="0">
              <a:solidFill>
                <a:schemeClr val="bg1"/>
              </a:solidFill>
            </a:endParaRPr>
          </a:p>
          <a:p>
            <a:pPr algn="l"/>
            <a:endParaRPr lang="es-ES" sz="1800" b="1" dirty="0"/>
          </a:p>
          <a:p>
            <a:pPr marL="342900" indent="-342900">
              <a:buFont typeface="Arial" panose="020B0604020202020204" pitchFamily="34" charset="0"/>
              <a:buChar char="•"/>
            </a:pPr>
            <a:endParaRPr lang="es-CO" sz="1800" dirty="0"/>
          </a:p>
          <a:p>
            <a:pPr marL="342900" indent="-342900">
              <a:buFont typeface="Arial" panose="020B0604020202020204" pitchFamily="34" charset="0"/>
              <a:buChar char="•"/>
            </a:pPr>
            <a:endParaRPr lang="es-CO" sz="1800" dirty="0"/>
          </a:p>
          <a:p>
            <a:pPr marL="342900" indent="-342900">
              <a:buFont typeface="Arial" panose="020B0604020202020204" pitchFamily="34" charset="0"/>
              <a:buChar char="•"/>
            </a:pPr>
            <a:endParaRPr lang="es-CO" sz="1800" dirty="0"/>
          </a:p>
        </p:txBody>
      </p:sp>
      <p:sp>
        <p:nvSpPr>
          <p:cNvPr id="4" name="3 Marcador de pie de página"/>
          <p:cNvSpPr>
            <a:spLocks noGrp="1"/>
          </p:cNvSpPr>
          <p:nvPr>
            <p:ph type="ftr" sz="quarter" idx="11"/>
          </p:nvPr>
        </p:nvSpPr>
        <p:spPr>
          <a:xfrm>
            <a:off x="5324077" y="5772008"/>
            <a:ext cx="7611876" cy="365125"/>
          </a:xfrm>
        </p:spPr>
        <p:txBody>
          <a:bodyPr/>
          <a:lstStyle/>
          <a:p>
            <a:r>
              <a:rPr lang="es-ES" sz="900" dirty="0" err="1">
                <a:solidFill>
                  <a:schemeClr val="tx1"/>
                </a:solidFill>
              </a:rPr>
              <a:t>Subarachnoid</a:t>
            </a:r>
            <a:r>
              <a:rPr lang="es-ES" sz="900" dirty="0">
                <a:solidFill>
                  <a:schemeClr val="tx1"/>
                </a:solidFill>
              </a:rPr>
              <a:t> </a:t>
            </a:r>
            <a:r>
              <a:rPr lang="es-ES" sz="900" dirty="0" err="1">
                <a:solidFill>
                  <a:schemeClr val="tx1"/>
                </a:solidFill>
              </a:rPr>
              <a:t>haemorrhage</a:t>
            </a:r>
            <a:r>
              <a:rPr lang="es-ES" sz="900" dirty="0">
                <a:solidFill>
                  <a:schemeClr val="tx1"/>
                </a:solidFill>
              </a:rPr>
              <a:t>:  diagnosis, causes and </a:t>
            </a:r>
            <a:r>
              <a:rPr lang="es-ES" sz="900" dirty="0" err="1">
                <a:solidFill>
                  <a:schemeClr val="tx1"/>
                </a:solidFill>
              </a:rPr>
              <a:t>management</a:t>
            </a:r>
            <a:r>
              <a:rPr lang="es-ES" sz="900" dirty="0">
                <a:solidFill>
                  <a:schemeClr val="tx1"/>
                </a:solidFill>
              </a:rPr>
              <a:t>. </a:t>
            </a:r>
            <a:r>
              <a:rPr lang="es-ES" sz="900" dirty="0" err="1">
                <a:solidFill>
                  <a:schemeClr val="tx1"/>
                </a:solidFill>
              </a:rPr>
              <a:t>Brain</a:t>
            </a:r>
            <a:r>
              <a:rPr lang="es-ES" sz="900" dirty="0">
                <a:solidFill>
                  <a:schemeClr val="tx1"/>
                </a:solidFill>
              </a:rPr>
              <a:t>. 2001;124(pt 2):249–278.</a:t>
            </a:r>
          </a:p>
          <a:p>
            <a:r>
              <a:rPr lang="en-US" sz="900" dirty="0">
                <a:solidFill>
                  <a:schemeClr val="tx1"/>
                </a:solidFill>
              </a:rPr>
              <a:t>Management of aneurysmal subarachnoid hemorrhage.  </a:t>
            </a:r>
            <a:r>
              <a:rPr lang="en-US" sz="900" dirty="0" err="1">
                <a:solidFill>
                  <a:schemeClr val="tx1"/>
                </a:solidFill>
              </a:rPr>
              <a:t>Crit</a:t>
            </a:r>
            <a:r>
              <a:rPr lang="en-US" sz="900" dirty="0">
                <a:solidFill>
                  <a:schemeClr val="tx1"/>
                </a:solidFill>
              </a:rPr>
              <a:t> Care Med 2009; 37:432-440</a:t>
            </a:r>
            <a:endParaRPr lang="es-ES" sz="900" dirty="0">
              <a:solidFill>
                <a:schemeClr val="tx1"/>
              </a:solidFill>
            </a:endParaRPr>
          </a:p>
        </p:txBody>
      </p:sp>
      <p:sp>
        <p:nvSpPr>
          <p:cNvPr id="5" name="4 CuadroTexto"/>
          <p:cNvSpPr txBox="1"/>
          <p:nvPr/>
        </p:nvSpPr>
        <p:spPr>
          <a:xfrm>
            <a:off x="5324077" y="4758791"/>
            <a:ext cx="6076703" cy="307777"/>
          </a:xfrm>
          <a:prstGeom prst="rect">
            <a:avLst/>
          </a:prstGeom>
          <a:solidFill>
            <a:srgbClr val="06AEAA"/>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b="1" dirty="0">
                <a:solidFill>
                  <a:schemeClr val="bg1"/>
                </a:solidFill>
                <a:latin typeface="Montserrat" panose="00000500000000000000" pitchFamily="50" charset="0"/>
              </a:rPr>
              <a:t>15-20% de pacientes con HSA - Angiografía inicial normal.</a:t>
            </a:r>
          </a:p>
        </p:txBody>
      </p:sp>
    </p:spTree>
    <p:extLst>
      <p:ext uri="{BB962C8B-B14F-4D97-AF65-F5344CB8AC3E}">
        <p14:creationId xmlns:p14="http://schemas.microsoft.com/office/powerpoint/2010/main" val="33634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24400" y="2170667"/>
            <a:ext cx="6810376" cy="3185601"/>
          </a:xfrm>
          <a:solidFill>
            <a:srgbClr val="152B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buNone/>
            </a:pPr>
            <a:r>
              <a:rPr lang="es-ES" sz="1800" b="1" dirty="0">
                <a:solidFill>
                  <a:schemeClr val="bg1"/>
                </a:solidFill>
                <a:latin typeface="+mn-lt"/>
              </a:rPr>
              <a:t>AHA/ASA 2012</a:t>
            </a:r>
          </a:p>
          <a:p>
            <a:pPr marL="404622" indent="-342900">
              <a:buFont typeface="+mj-lt"/>
              <a:buAutoNum type="arabicPeriod"/>
            </a:pPr>
            <a:endParaRPr lang="es-ES" sz="100" dirty="0">
              <a:solidFill>
                <a:schemeClr val="bg1"/>
              </a:solidFill>
              <a:latin typeface="+mn-lt"/>
            </a:endParaRPr>
          </a:p>
          <a:p>
            <a:pPr marL="404622" indent="-342900">
              <a:buFont typeface="Wingdings" panose="05000000000000000000" pitchFamily="2" charset="2"/>
              <a:buChar char="ü"/>
            </a:pPr>
            <a:r>
              <a:rPr lang="es-ES" sz="1800" dirty="0">
                <a:solidFill>
                  <a:schemeClr val="bg1"/>
                </a:solidFill>
                <a:latin typeface="+mn-lt"/>
              </a:rPr>
              <a:t>El uso de anticonvulsivantes puede ser utilizado en el período </a:t>
            </a:r>
            <a:r>
              <a:rPr lang="es-ES" sz="1800" dirty="0" err="1">
                <a:solidFill>
                  <a:schemeClr val="bg1"/>
                </a:solidFill>
                <a:latin typeface="+mn-lt"/>
              </a:rPr>
              <a:t>poshemorrágico</a:t>
            </a:r>
            <a:r>
              <a:rPr lang="es-ES" sz="1800" dirty="0">
                <a:solidFill>
                  <a:schemeClr val="bg1"/>
                </a:solidFill>
                <a:latin typeface="+mn-lt"/>
              </a:rPr>
              <a:t> inmediato. </a:t>
            </a:r>
          </a:p>
          <a:p>
            <a:pPr marL="61722" indent="0" algn="r">
              <a:buNone/>
            </a:pPr>
            <a:r>
              <a:rPr lang="es-ES" sz="1800" i="1" dirty="0">
                <a:solidFill>
                  <a:schemeClr val="bg1"/>
                </a:solidFill>
                <a:latin typeface="+mn-lt"/>
              </a:rPr>
              <a:t> </a:t>
            </a:r>
            <a:r>
              <a:rPr lang="es-ES" sz="1800" b="1" i="1" dirty="0">
                <a:solidFill>
                  <a:schemeClr val="bg1"/>
                </a:solidFill>
                <a:latin typeface="+mn-lt"/>
              </a:rPr>
              <a:t>Clase </a:t>
            </a:r>
            <a:r>
              <a:rPr lang="es-ES" sz="1800" b="1" i="1" dirty="0" err="1">
                <a:solidFill>
                  <a:schemeClr val="bg1"/>
                </a:solidFill>
                <a:latin typeface="+mn-lt"/>
              </a:rPr>
              <a:t>IIb</a:t>
            </a:r>
            <a:r>
              <a:rPr lang="es-ES" sz="1800" b="1" i="1" dirty="0">
                <a:solidFill>
                  <a:schemeClr val="bg1"/>
                </a:solidFill>
                <a:latin typeface="+mn-lt"/>
              </a:rPr>
              <a:t>- Evidencia B</a:t>
            </a:r>
          </a:p>
          <a:p>
            <a:pPr marL="404622" indent="-342900">
              <a:buFont typeface="+mj-lt"/>
              <a:buAutoNum type="arabicPeriod"/>
            </a:pPr>
            <a:endParaRPr lang="es-ES" sz="1800" dirty="0">
              <a:solidFill>
                <a:schemeClr val="bg1"/>
              </a:solidFill>
              <a:latin typeface="+mn-lt"/>
            </a:endParaRPr>
          </a:p>
          <a:p>
            <a:pPr marL="404622" indent="-342900">
              <a:buFont typeface="Wingdings" panose="05000000000000000000" pitchFamily="2" charset="2"/>
              <a:buChar char="ü"/>
            </a:pPr>
            <a:r>
              <a:rPr lang="es-ES" sz="1800" dirty="0">
                <a:solidFill>
                  <a:schemeClr val="bg1"/>
                </a:solidFill>
                <a:latin typeface="+mn-lt"/>
              </a:rPr>
              <a:t>El uso a largo plazo de anticonvulsivantes no es recomendado.  Pero puede ser considerado en pacientes con factores de riesgo. </a:t>
            </a:r>
          </a:p>
          <a:p>
            <a:pPr marL="61722" indent="0" algn="r">
              <a:buNone/>
            </a:pPr>
            <a:r>
              <a:rPr lang="es-ES" sz="1800" b="1" i="1" dirty="0">
                <a:solidFill>
                  <a:schemeClr val="bg1"/>
                </a:solidFill>
                <a:latin typeface="+mn-lt"/>
              </a:rPr>
              <a:t>Clase III- Evidencia B</a:t>
            </a:r>
          </a:p>
        </p:txBody>
      </p:sp>
      <p:sp>
        <p:nvSpPr>
          <p:cNvPr id="5" name="1 Título"/>
          <p:cNvSpPr txBox="1">
            <a:spLocks/>
          </p:cNvSpPr>
          <p:nvPr/>
        </p:nvSpPr>
        <p:spPr>
          <a:xfrm>
            <a:off x="5870599" y="846658"/>
            <a:ext cx="4708477" cy="757238"/>
          </a:xfrm>
          <a:prstGeom prst="rect">
            <a:avLst/>
          </a:prstGeom>
          <a:noFill/>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4400" b="1" dirty="0">
                <a:solidFill>
                  <a:srgbClr val="06AEAA"/>
                </a:solidFill>
                <a:latin typeface="Montserrat" panose="00000500000000000000" pitchFamily="50" charset="0"/>
              </a:rPr>
              <a:t>Convulsiones </a:t>
            </a:r>
          </a:p>
        </p:txBody>
      </p:sp>
      <p:sp>
        <p:nvSpPr>
          <p:cNvPr id="4" name="3 Marcador de pie de página"/>
          <p:cNvSpPr>
            <a:spLocks noGrp="1"/>
          </p:cNvSpPr>
          <p:nvPr>
            <p:ph type="ftr" sz="quarter" idx="11"/>
          </p:nvPr>
        </p:nvSpPr>
        <p:spPr>
          <a:xfrm>
            <a:off x="4724400" y="5923039"/>
            <a:ext cx="8340538" cy="388862"/>
          </a:xfrm>
        </p:spPr>
        <p:txBody>
          <a:bodyPr/>
          <a:lstStyle/>
          <a:p>
            <a:r>
              <a:rPr lang="en-US" sz="800" dirty="0">
                <a:solidFill>
                  <a:schemeClr val="tx1"/>
                </a:solidFill>
              </a:rPr>
              <a:t>Guidelines for the Management of Aneurysmal Subarachnoid Hemorrhage. American Heart Association</a:t>
            </a:r>
            <a:r>
              <a:rPr lang="is-IS" sz="800" dirty="0">
                <a:solidFill>
                  <a:schemeClr val="tx1"/>
                </a:solidFill>
              </a:rPr>
              <a:t> Stroke. 2012;43:00-00.</a:t>
            </a:r>
          </a:p>
        </p:txBody>
      </p:sp>
    </p:spTree>
    <p:extLst>
      <p:ext uri="{BB962C8B-B14F-4D97-AF65-F5344CB8AC3E}">
        <p14:creationId xmlns:p14="http://schemas.microsoft.com/office/powerpoint/2010/main" val="4026934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CFA189B-4ADD-467C-800D-403203319863}"/>
              </a:ext>
            </a:extLst>
          </p:cNvPr>
          <p:cNvSpPr txBox="1">
            <a:spLocks/>
          </p:cNvSpPr>
          <p:nvPr/>
        </p:nvSpPr>
        <p:spPr>
          <a:xfrm>
            <a:off x="4733925" y="1542500"/>
            <a:ext cx="7277225" cy="1085850"/>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r>
              <a:rPr lang="es-CO" b="1" dirty="0"/>
              <a:t>HIDROCEFALIA</a:t>
            </a:r>
            <a:br>
              <a:rPr lang="es-CO" b="1" dirty="0"/>
            </a:br>
            <a:r>
              <a:rPr lang="es-CO" b="1" dirty="0"/>
              <a:t>CONTROL DE LA PIC</a:t>
            </a:r>
          </a:p>
        </p:txBody>
      </p:sp>
      <p:pic>
        <p:nvPicPr>
          <p:cNvPr id="5" name="Imagen 2" descr="Captura de pantalla 2015-04-05 a las 5.07.28 p.m..png">
            <a:extLst>
              <a:ext uri="{FF2B5EF4-FFF2-40B4-BE49-F238E27FC236}">
                <a16:creationId xmlns:a16="http://schemas.microsoft.com/office/drawing/2014/main" id="{BE28328C-50F5-4B3E-A45A-15D2E65EFB3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575" b="98228" l="2506" r="99544"/>
                    </a14:imgEffect>
                  </a14:imgLayer>
                </a14:imgProps>
              </a:ext>
              <a:ext uri="{28A0092B-C50C-407E-A947-70E740481C1C}">
                <a14:useLocalDpi xmlns:a14="http://schemas.microsoft.com/office/drawing/2010/main" val="0"/>
              </a:ext>
            </a:extLst>
          </a:blip>
          <a:stretch>
            <a:fillRect/>
          </a:stretch>
        </p:blipFill>
        <p:spPr>
          <a:xfrm>
            <a:off x="1626354" y="522918"/>
            <a:ext cx="2700554" cy="3125015"/>
          </a:xfrm>
          <a:prstGeom prst="rect">
            <a:avLst/>
          </a:prstGeom>
        </p:spPr>
      </p:pic>
    </p:spTree>
    <p:extLst>
      <p:ext uri="{BB962C8B-B14F-4D97-AF65-F5344CB8AC3E}">
        <p14:creationId xmlns:p14="http://schemas.microsoft.com/office/powerpoint/2010/main" val="1376602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61547" y="1766454"/>
            <a:ext cx="5808074" cy="1077218"/>
          </a:xfrm>
          <a:prstGeom prst="rect">
            <a:avLst/>
          </a:prstGeom>
          <a:solidFill>
            <a:srgbClr val="152B48"/>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342900" indent="-342900">
              <a:buFont typeface="Arial" pitchFamily="34" charset="0"/>
              <a:buChar char="•"/>
            </a:pPr>
            <a:r>
              <a:rPr lang="es-ES" sz="1600" dirty="0">
                <a:latin typeface="Montserrat" panose="00000500000000000000" pitchFamily="50" charset="0"/>
              </a:rPr>
              <a:t>Cabecera 30-45 grados. </a:t>
            </a:r>
          </a:p>
          <a:p>
            <a:pPr marL="342900" indent="-342900">
              <a:buFont typeface="Arial" pitchFamily="34" charset="0"/>
              <a:buChar char="•"/>
            </a:pPr>
            <a:r>
              <a:rPr lang="es-ES" sz="1600" b="1" dirty="0" err="1">
                <a:latin typeface="Montserrat" panose="00000500000000000000" pitchFamily="50" charset="0"/>
              </a:rPr>
              <a:t>Normocapnia</a:t>
            </a:r>
            <a:r>
              <a:rPr lang="es-ES" sz="1600" dirty="0">
                <a:latin typeface="Montserrat" panose="00000500000000000000" pitchFamily="50" charset="0"/>
              </a:rPr>
              <a:t>: paco2: 35-40 </a:t>
            </a:r>
            <a:r>
              <a:rPr lang="es-ES" sz="1600" dirty="0" err="1">
                <a:latin typeface="Montserrat" panose="00000500000000000000" pitchFamily="50" charset="0"/>
              </a:rPr>
              <a:t>mmHg</a:t>
            </a:r>
            <a:r>
              <a:rPr lang="es-ES" sz="1600" dirty="0">
                <a:latin typeface="Montserrat" panose="00000500000000000000" pitchFamily="50" charset="0"/>
              </a:rPr>
              <a:t>. </a:t>
            </a:r>
          </a:p>
          <a:p>
            <a:pPr marL="342900" indent="-342900">
              <a:buFont typeface="Arial" pitchFamily="34" charset="0"/>
              <a:buChar char="•"/>
            </a:pPr>
            <a:r>
              <a:rPr lang="es-ES" sz="1600" b="1" dirty="0" err="1">
                <a:latin typeface="Montserrat" panose="00000500000000000000" pitchFamily="50" charset="0"/>
              </a:rPr>
              <a:t>Normotermia</a:t>
            </a:r>
            <a:r>
              <a:rPr lang="es-ES" sz="1600" b="1" dirty="0">
                <a:latin typeface="Montserrat" panose="00000500000000000000" pitchFamily="50" charset="0"/>
              </a:rPr>
              <a:t>:</a:t>
            </a:r>
            <a:r>
              <a:rPr lang="es-ES" sz="1600" dirty="0">
                <a:latin typeface="Montserrat" panose="00000500000000000000" pitchFamily="50" charset="0"/>
              </a:rPr>
              <a:t> temperatura &lt; 37.5°. </a:t>
            </a:r>
          </a:p>
          <a:p>
            <a:pPr marL="342900" indent="-342900">
              <a:buFont typeface="Arial" pitchFamily="34" charset="0"/>
              <a:buChar char="•"/>
            </a:pPr>
            <a:r>
              <a:rPr lang="es-ES" sz="1600" dirty="0">
                <a:latin typeface="Montserrat" panose="00000500000000000000" pitchFamily="50" charset="0"/>
              </a:rPr>
              <a:t>Sedación y analgesia. </a:t>
            </a:r>
          </a:p>
        </p:txBody>
      </p:sp>
      <p:sp>
        <p:nvSpPr>
          <p:cNvPr id="5" name="4 CuadroTexto"/>
          <p:cNvSpPr txBox="1"/>
          <p:nvPr/>
        </p:nvSpPr>
        <p:spPr>
          <a:xfrm>
            <a:off x="4248930" y="3280557"/>
            <a:ext cx="5818995" cy="1938992"/>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200" b="1" dirty="0">
                <a:latin typeface="Montserrat" panose="00000500000000000000" pitchFamily="50" charset="0"/>
              </a:rPr>
              <a:t>ESO 2013</a:t>
            </a:r>
          </a:p>
          <a:p>
            <a:pPr marL="342900" indent="-342900">
              <a:buFont typeface="Arial" pitchFamily="34" charset="0"/>
              <a:buChar char="•"/>
            </a:pPr>
            <a:endParaRPr lang="es-ES" sz="1200" b="1" dirty="0">
              <a:latin typeface="Montserrat" panose="00000500000000000000" pitchFamily="50" charset="0"/>
            </a:endParaRPr>
          </a:p>
          <a:p>
            <a:pPr marL="342900" indent="-342900">
              <a:buFont typeface="Arial" pitchFamily="34" charset="0"/>
              <a:buChar char="•"/>
            </a:pPr>
            <a:r>
              <a:rPr lang="es-ES" sz="1200" b="1" dirty="0">
                <a:latin typeface="Montserrat" panose="00000500000000000000" pitchFamily="50" charset="0"/>
              </a:rPr>
              <a:t>Hidrocefalia aguda:</a:t>
            </a:r>
          </a:p>
          <a:p>
            <a:pPr marL="800100" lvl="1" indent="-342900">
              <a:buFont typeface="Wingdings" panose="05000000000000000000" pitchFamily="2" charset="2"/>
              <a:buChar char="v"/>
            </a:pPr>
            <a:r>
              <a:rPr lang="es-ES" sz="1200" dirty="0">
                <a:latin typeface="Montserrat" panose="00000500000000000000" pitchFamily="50" charset="0"/>
              </a:rPr>
              <a:t> EVD. </a:t>
            </a:r>
            <a:r>
              <a:rPr lang="es-ES" sz="1200" b="1" i="1" dirty="0">
                <a:latin typeface="Montserrat" panose="00000500000000000000" pitchFamily="50" charset="0"/>
              </a:rPr>
              <a:t>(Poca evidencia).</a:t>
            </a:r>
          </a:p>
          <a:p>
            <a:pPr marL="342900" indent="-342900">
              <a:buFont typeface="Arial" pitchFamily="34" charset="0"/>
              <a:buChar char="•"/>
            </a:pPr>
            <a:endParaRPr lang="es-ES" sz="1200" b="1" dirty="0">
              <a:latin typeface="Montserrat" panose="00000500000000000000" pitchFamily="50" charset="0"/>
            </a:endParaRPr>
          </a:p>
          <a:p>
            <a:pPr marL="342900" indent="-342900">
              <a:buFont typeface="Arial" pitchFamily="34" charset="0"/>
              <a:buChar char="•"/>
            </a:pPr>
            <a:r>
              <a:rPr lang="es-ES" sz="1200" b="1" dirty="0">
                <a:latin typeface="Montserrat" panose="00000500000000000000" pitchFamily="50" charset="0"/>
              </a:rPr>
              <a:t>PL: </a:t>
            </a:r>
          </a:p>
          <a:p>
            <a:pPr marL="800100" lvl="1" indent="-342900">
              <a:buFont typeface="Wingdings" panose="05000000000000000000" pitchFamily="2" charset="2"/>
              <a:buChar char="v"/>
            </a:pPr>
            <a:r>
              <a:rPr lang="es-ES" sz="1200" dirty="0">
                <a:latin typeface="Montserrat" panose="00000500000000000000" pitchFamily="50" charset="0"/>
              </a:rPr>
              <a:t>Si no hay sangre en 3er-4to ventrículo. </a:t>
            </a:r>
            <a:r>
              <a:rPr lang="es-ES" sz="1200" b="1" i="1" dirty="0">
                <a:latin typeface="Montserrat" panose="00000500000000000000" pitchFamily="50" charset="0"/>
              </a:rPr>
              <a:t>(Clase IV - Nivel C).</a:t>
            </a:r>
          </a:p>
          <a:p>
            <a:pPr marL="342900" indent="-342900">
              <a:buFont typeface="Arial" pitchFamily="34" charset="0"/>
              <a:buChar char="•"/>
            </a:pPr>
            <a:endParaRPr lang="es-ES" sz="1200" b="1" dirty="0">
              <a:latin typeface="Montserrat" panose="00000500000000000000" pitchFamily="50" charset="0"/>
            </a:endParaRPr>
          </a:p>
          <a:p>
            <a:pPr marL="342900" indent="-342900">
              <a:buFont typeface="Arial" pitchFamily="34" charset="0"/>
              <a:buChar char="•"/>
            </a:pPr>
            <a:r>
              <a:rPr lang="es-ES" sz="1200" b="1" dirty="0">
                <a:latin typeface="Montserrat" panose="00000500000000000000" pitchFamily="50" charset="0"/>
              </a:rPr>
              <a:t>Hidrocefalia crónica sintomática:</a:t>
            </a:r>
            <a:r>
              <a:rPr lang="es-ES" sz="1200" dirty="0">
                <a:latin typeface="Montserrat" panose="00000500000000000000" pitchFamily="50" charset="0"/>
              </a:rPr>
              <a:t> </a:t>
            </a:r>
          </a:p>
          <a:p>
            <a:pPr marL="800100" lvl="1" indent="-342900">
              <a:buFont typeface="Wingdings" panose="05000000000000000000" pitchFamily="2" charset="2"/>
              <a:buChar char="v"/>
            </a:pPr>
            <a:r>
              <a:rPr lang="es-ES" sz="1200" dirty="0">
                <a:latin typeface="Montserrat" panose="00000500000000000000" pitchFamily="50" charset="0"/>
              </a:rPr>
              <a:t>DVP o DVA. </a:t>
            </a:r>
            <a:r>
              <a:rPr lang="es-ES" sz="1200" b="1" i="1" dirty="0">
                <a:latin typeface="Montserrat" panose="00000500000000000000" pitchFamily="50" charset="0"/>
              </a:rPr>
              <a:t>(Poca evidencia).</a:t>
            </a: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4241" y="3839644"/>
            <a:ext cx="1406359" cy="117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74241" y="1819301"/>
            <a:ext cx="1395797" cy="153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1835042" y="400229"/>
            <a:ext cx="8196264" cy="757238"/>
          </a:xfrm>
          <a:prstGeom prst="rect">
            <a:avLst/>
          </a:prstGeom>
          <a:noFill/>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sz="3200" b="1" dirty="0">
                <a:solidFill>
                  <a:srgbClr val="06AEAA"/>
                </a:solidFill>
                <a:latin typeface="Montserrat" panose="00000500000000000000" pitchFamily="50" charset="0"/>
              </a:rPr>
              <a:t>HIDROCEFALIA/CONTROL DE LA PIC</a:t>
            </a:r>
            <a:r>
              <a:rPr lang="es-ES" sz="3200" b="1" dirty="0">
                <a:solidFill>
                  <a:srgbClr val="06AEAA"/>
                </a:solidFill>
                <a:latin typeface="Montserrat" panose="00000500000000000000" pitchFamily="50" charset="0"/>
              </a:rPr>
              <a:t> </a:t>
            </a:r>
          </a:p>
        </p:txBody>
      </p:sp>
      <p:sp>
        <p:nvSpPr>
          <p:cNvPr id="8" name="3 Marcador de pie de página"/>
          <p:cNvSpPr>
            <a:spLocks noGrp="1"/>
          </p:cNvSpPr>
          <p:nvPr>
            <p:ph type="ftr" sz="quarter" idx="11"/>
          </p:nvPr>
        </p:nvSpPr>
        <p:spPr>
          <a:xfrm>
            <a:off x="4172730" y="5827789"/>
            <a:ext cx="6761970" cy="388862"/>
          </a:xfrm>
        </p:spPr>
        <p:txBody>
          <a:bodyPr/>
          <a:lstStyle/>
          <a:p>
            <a:r>
              <a:rPr lang="es-ES" sz="1000" dirty="0" err="1">
                <a:solidFill>
                  <a:schemeClr val="tx1"/>
                </a:solidFill>
              </a:rPr>
              <a:t>European</a:t>
            </a:r>
            <a:r>
              <a:rPr lang="es-ES" sz="1000" dirty="0">
                <a:solidFill>
                  <a:schemeClr val="tx1"/>
                </a:solidFill>
              </a:rPr>
              <a:t> </a:t>
            </a:r>
            <a:r>
              <a:rPr lang="es-ES" sz="1000" dirty="0" err="1">
                <a:solidFill>
                  <a:schemeClr val="tx1"/>
                </a:solidFill>
              </a:rPr>
              <a:t>stroke</a:t>
            </a:r>
            <a:r>
              <a:rPr lang="es-ES" sz="1000" dirty="0">
                <a:solidFill>
                  <a:schemeClr val="tx1"/>
                </a:solidFill>
              </a:rPr>
              <a:t> </a:t>
            </a:r>
            <a:r>
              <a:rPr lang="es-ES" sz="1000" dirty="0" err="1">
                <a:solidFill>
                  <a:schemeClr val="tx1"/>
                </a:solidFill>
              </a:rPr>
              <a:t>organization</a:t>
            </a:r>
            <a:r>
              <a:rPr lang="es-ES" sz="1000" dirty="0">
                <a:solidFill>
                  <a:schemeClr val="tx1"/>
                </a:solidFill>
              </a:rPr>
              <a:t> </a:t>
            </a:r>
            <a:r>
              <a:rPr lang="es-ES" sz="1000" dirty="0" err="1">
                <a:solidFill>
                  <a:schemeClr val="tx1"/>
                </a:solidFill>
              </a:rPr>
              <a:t>guidelines</a:t>
            </a:r>
            <a:r>
              <a:rPr lang="es-ES" sz="1000" dirty="0">
                <a:solidFill>
                  <a:schemeClr val="tx1"/>
                </a:solidFill>
              </a:rPr>
              <a:t> </a:t>
            </a:r>
            <a:r>
              <a:rPr lang="es-ES" sz="1000" dirty="0" err="1">
                <a:solidFill>
                  <a:schemeClr val="tx1"/>
                </a:solidFill>
              </a:rPr>
              <a:t>for</a:t>
            </a:r>
            <a:r>
              <a:rPr lang="es-ES" sz="1000" dirty="0">
                <a:solidFill>
                  <a:schemeClr val="tx1"/>
                </a:solidFill>
              </a:rPr>
              <a:t> </a:t>
            </a:r>
            <a:r>
              <a:rPr lang="es-ES" sz="1000" dirty="0" err="1">
                <a:solidFill>
                  <a:schemeClr val="tx1"/>
                </a:solidFill>
              </a:rPr>
              <a:t>the</a:t>
            </a:r>
            <a:r>
              <a:rPr lang="es-ES" sz="1000" dirty="0">
                <a:solidFill>
                  <a:schemeClr val="tx1"/>
                </a:solidFill>
              </a:rPr>
              <a:t> </a:t>
            </a:r>
            <a:r>
              <a:rPr lang="es-ES" sz="1000" dirty="0" err="1">
                <a:solidFill>
                  <a:schemeClr val="tx1"/>
                </a:solidFill>
              </a:rPr>
              <a:t>management</a:t>
            </a:r>
            <a:r>
              <a:rPr lang="es-ES" sz="1000" dirty="0">
                <a:solidFill>
                  <a:schemeClr val="tx1"/>
                </a:solidFill>
              </a:rPr>
              <a:t> of </a:t>
            </a:r>
            <a:r>
              <a:rPr lang="es-ES" sz="1000" dirty="0" err="1">
                <a:solidFill>
                  <a:schemeClr val="tx1"/>
                </a:solidFill>
              </a:rPr>
              <a:t>intracranial</a:t>
            </a:r>
            <a:r>
              <a:rPr lang="es-ES" sz="1000" dirty="0">
                <a:solidFill>
                  <a:schemeClr val="tx1"/>
                </a:solidFill>
              </a:rPr>
              <a:t> </a:t>
            </a:r>
            <a:r>
              <a:rPr lang="es-ES" sz="1000" dirty="0" err="1">
                <a:solidFill>
                  <a:schemeClr val="tx1"/>
                </a:solidFill>
              </a:rPr>
              <a:t>aneurysms</a:t>
            </a:r>
            <a:r>
              <a:rPr lang="es-ES" sz="1000" dirty="0">
                <a:solidFill>
                  <a:schemeClr val="tx1"/>
                </a:solidFill>
              </a:rPr>
              <a:t> and </a:t>
            </a:r>
            <a:r>
              <a:rPr lang="es-ES" sz="1000" dirty="0" err="1">
                <a:solidFill>
                  <a:schemeClr val="tx1"/>
                </a:solidFill>
              </a:rPr>
              <a:t>subarachnoid</a:t>
            </a:r>
            <a:r>
              <a:rPr lang="es-ES" sz="1000" dirty="0">
                <a:solidFill>
                  <a:schemeClr val="tx1"/>
                </a:solidFill>
              </a:rPr>
              <a:t> </a:t>
            </a:r>
            <a:r>
              <a:rPr lang="es-ES" sz="1000" dirty="0" err="1">
                <a:solidFill>
                  <a:schemeClr val="tx1"/>
                </a:solidFill>
              </a:rPr>
              <a:t>haemorrhage</a:t>
            </a:r>
            <a:r>
              <a:rPr lang="es-ES" sz="1000" dirty="0">
                <a:solidFill>
                  <a:schemeClr val="tx1"/>
                </a:solidFill>
              </a:rPr>
              <a:t>. </a:t>
            </a:r>
            <a:r>
              <a:rPr lang="es-ES" sz="1000" dirty="0" err="1">
                <a:solidFill>
                  <a:schemeClr val="tx1"/>
                </a:solidFill>
              </a:rPr>
              <a:t>Cerebrovasc</a:t>
            </a:r>
            <a:r>
              <a:rPr lang="es-ES" sz="1000" dirty="0">
                <a:solidFill>
                  <a:schemeClr val="tx1"/>
                </a:solidFill>
              </a:rPr>
              <a:t> </a:t>
            </a:r>
            <a:r>
              <a:rPr lang="es-ES" sz="1000" dirty="0" err="1">
                <a:solidFill>
                  <a:schemeClr val="tx1"/>
                </a:solidFill>
              </a:rPr>
              <a:t>Dis</a:t>
            </a:r>
            <a:r>
              <a:rPr lang="es-ES" sz="1000" dirty="0">
                <a:solidFill>
                  <a:schemeClr val="tx1"/>
                </a:solidFill>
              </a:rPr>
              <a:t>. 2013;35(2):93-112.</a:t>
            </a:r>
            <a:endParaRPr lang="en-US" sz="1000" dirty="0">
              <a:solidFill>
                <a:schemeClr val="tx1"/>
              </a:solidFill>
            </a:endParaRPr>
          </a:p>
        </p:txBody>
      </p:sp>
    </p:spTree>
    <p:extLst>
      <p:ext uri="{BB962C8B-B14F-4D97-AF65-F5344CB8AC3E}">
        <p14:creationId xmlns:p14="http://schemas.microsoft.com/office/powerpoint/2010/main" val="22413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13732254-9936-4BFA-BEA6-A973BDF326B6}"/>
              </a:ext>
            </a:extLst>
          </p:cNvPr>
          <p:cNvSpPr txBox="1">
            <a:spLocks/>
          </p:cNvSpPr>
          <p:nvPr/>
        </p:nvSpPr>
        <p:spPr>
          <a:xfrm>
            <a:off x="1139265" y="1570313"/>
            <a:ext cx="6343743" cy="149150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pPr algn="ctr"/>
            <a:r>
              <a:rPr lang="es-CO" sz="4800" b="1" dirty="0"/>
              <a:t>TIEMPOS DE INTERVENCIÓN</a:t>
            </a:r>
          </a:p>
        </p:txBody>
      </p:sp>
      <p:pic>
        <p:nvPicPr>
          <p:cNvPr id="7" name="Imagen 2" descr="bifurcacion der.jpg">
            <a:extLst>
              <a:ext uri="{FF2B5EF4-FFF2-40B4-BE49-F238E27FC236}">
                <a16:creationId xmlns:a16="http://schemas.microsoft.com/office/drawing/2014/main" id="{7B93055D-1318-4810-B4A1-3F53F5070F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83625" y="1570313"/>
            <a:ext cx="3569110" cy="3717374"/>
          </a:xfrm>
          <a:prstGeom prst="rect">
            <a:avLst/>
          </a:prstGeom>
        </p:spPr>
      </p:pic>
    </p:spTree>
    <p:extLst>
      <p:ext uri="{BB962C8B-B14F-4D97-AF65-F5344CB8AC3E}">
        <p14:creationId xmlns:p14="http://schemas.microsoft.com/office/powerpoint/2010/main" val="2848957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10336" y="3561104"/>
            <a:ext cx="4395539" cy="1938992"/>
          </a:xfrm>
          <a:prstGeom prst="rect">
            <a:avLst/>
          </a:prstGeom>
          <a:solidFill>
            <a:srgbClr val="152B48"/>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1200" b="1" dirty="0">
                <a:latin typeface="Montserrat" panose="00000500000000000000" pitchFamily="50" charset="0"/>
              </a:rPr>
              <a:t>ESO 2013</a:t>
            </a:r>
          </a:p>
          <a:p>
            <a:pPr algn="ctr"/>
            <a:endParaRPr lang="es-ES" sz="1200" b="1" dirty="0">
              <a:latin typeface="Montserrat" panose="00000500000000000000" pitchFamily="50" charset="0"/>
            </a:endParaRPr>
          </a:p>
          <a:p>
            <a:r>
              <a:rPr lang="es-ES" sz="1200" dirty="0">
                <a:latin typeface="Montserrat" panose="00000500000000000000" pitchFamily="50" charset="0"/>
              </a:rPr>
              <a:t>Tan pronto como sea logístico y técnicamente posible. </a:t>
            </a:r>
          </a:p>
          <a:p>
            <a:pPr marL="742950" lvl="1" indent="-285750">
              <a:buFont typeface="Arial" pitchFamily="34" charset="0"/>
              <a:buChar char="•"/>
            </a:pPr>
            <a:r>
              <a:rPr lang="es-ES" sz="1200" b="1" dirty="0">
                <a:solidFill>
                  <a:srgbClr val="FFFF00"/>
                </a:solidFill>
                <a:latin typeface="Montserrat" panose="00000500000000000000" pitchFamily="50" charset="0"/>
              </a:rPr>
              <a:t>Objetivo:</a:t>
            </a:r>
            <a:r>
              <a:rPr lang="es-ES" sz="1200" dirty="0">
                <a:solidFill>
                  <a:srgbClr val="FFFF00"/>
                </a:solidFill>
                <a:latin typeface="Montserrat" panose="00000500000000000000" pitchFamily="50" charset="0"/>
              </a:rPr>
              <a:t> </a:t>
            </a:r>
            <a:r>
              <a:rPr lang="es-ES" sz="1200" dirty="0">
                <a:latin typeface="Montserrat" panose="00000500000000000000" pitchFamily="50" charset="0"/>
              </a:rPr>
              <a:t>al menos dentro de las 72 h después de los primeros síntomas. </a:t>
            </a:r>
          </a:p>
          <a:p>
            <a:pPr marL="742950" lvl="1" indent="-285750">
              <a:buFont typeface="Arial" pitchFamily="34" charset="0"/>
              <a:buChar char="•"/>
            </a:pPr>
            <a:endParaRPr lang="es-ES" sz="1200" dirty="0">
              <a:latin typeface="Montserrat" panose="00000500000000000000" pitchFamily="50" charset="0"/>
            </a:endParaRPr>
          </a:p>
          <a:p>
            <a:pPr marL="742950" lvl="1" indent="-285750">
              <a:buFont typeface="Arial" pitchFamily="34" charset="0"/>
              <a:buChar char="•"/>
            </a:pPr>
            <a:r>
              <a:rPr lang="es-ES" sz="1200" dirty="0">
                <a:latin typeface="Montserrat" panose="00000500000000000000" pitchFamily="50" charset="0"/>
              </a:rPr>
              <a:t>La decisión no debe depender de la clasificación. </a:t>
            </a:r>
          </a:p>
          <a:p>
            <a:pPr algn="r"/>
            <a:endParaRPr lang="es-ES" sz="1200" b="1" dirty="0">
              <a:latin typeface="Montserrat" panose="00000500000000000000" pitchFamily="50" charset="0"/>
            </a:endParaRPr>
          </a:p>
          <a:p>
            <a:pPr algn="r"/>
            <a:r>
              <a:rPr lang="es-ES" sz="1200" b="1" dirty="0">
                <a:latin typeface="Montserrat" panose="00000500000000000000" pitchFamily="50" charset="0"/>
              </a:rPr>
              <a:t>C</a:t>
            </a:r>
            <a:r>
              <a:rPr lang="es-ES" sz="1200" b="1" i="1" dirty="0">
                <a:latin typeface="Montserrat" panose="00000500000000000000" pitchFamily="50" charset="0"/>
              </a:rPr>
              <a:t>lase III – Evidencia C</a:t>
            </a:r>
            <a:r>
              <a:rPr lang="es-ES" sz="1200" b="1" dirty="0">
                <a:latin typeface="Montserrat" panose="00000500000000000000" pitchFamily="50" charset="0"/>
              </a:rPr>
              <a:t> </a:t>
            </a:r>
          </a:p>
        </p:txBody>
      </p:sp>
      <p:sp>
        <p:nvSpPr>
          <p:cNvPr id="5" name="4 CuadroTexto"/>
          <p:cNvSpPr txBox="1"/>
          <p:nvPr/>
        </p:nvSpPr>
        <p:spPr>
          <a:xfrm>
            <a:off x="4510336" y="1763702"/>
            <a:ext cx="4395539" cy="1015663"/>
          </a:xfrm>
          <a:prstGeom prst="rect">
            <a:avLst/>
          </a:prstGeom>
          <a:solidFill>
            <a:srgbClr val="152B4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200" b="1" dirty="0">
                <a:latin typeface="Montserrat" panose="00000500000000000000" pitchFamily="50" charset="0"/>
              </a:rPr>
              <a:t>AHA/ASA 2012</a:t>
            </a:r>
          </a:p>
          <a:p>
            <a:pPr algn="ctr"/>
            <a:endParaRPr lang="es-ES" sz="1200" b="1" dirty="0">
              <a:latin typeface="Montserrat" panose="00000500000000000000" pitchFamily="50" charset="0"/>
            </a:endParaRPr>
          </a:p>
          <a:p>
            <a:pPr algn="ctr"/>
            <a:r>
              <a:rPr lang="es-ES" sz="1200" dirty="0">
                <a:latin typeface="Montserrat" panose="00000500000000000000" pitchFamily="50" charset="0"/>
              </a:rPr>
              <a:t>Manejo </a:t>
            </a:r>
            <a:r>
              <a:rPr lang="es-ES" sz="1200" dirty="0" err="1">
                <a:latin typeface="Montserrat" panose="00000500000000000000" pitchFamily="50" charset="0"/>
              </a:rPr>
              <a:t>Qx</a:t>
            </a:r>
            <a:r>
              <a:rPr lang="es-ES" sz="1200" dirty="0">
                <a:latin typeface="Montserrat" panose="00000500000000000000" pitchFamily="50" charset="0"/>
              </a:rPr>
              <a:t> o endovascular tan pronto como sea posible. </a:t>
            </a:r>
          </a:p>
          <a:p>
            <a:pPr algn="ctr"/>
            <a:endParaRPr lang="es-ES" sz="1200" b="1" i="1" dirty="0">
              <a:latin typeface="Montserrat" panose="00000500000000000000" pitchFamily="50" charset="0"/>
            </a:endParaRPr>
          </a:p>
          <a:p>
            <a:pPr algn="r"/>
            <a:r>
              <a:rPr lang="es-ES" sz="1200" b="1" i="1" dirty="0">
                <a:latin typeface="Montserrat" panose="00000500000000000000" pitchFamily="50" charset="0"/>
              </a:rPr>
              <a:t>Clase I – Evidencia B</a:t>
            </a:r>
          </a:p>
        </p:txBody>
      </p:sp>
      <p:pic>
        <p:nvPicPr>
          <p:cNvPr id="1945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661954" y="1619729"/>
            <a:ext cx="1402492" cy="20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114417" y="4214221"/>
            <a:ext cx="27146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Marcador de pie de página"/>
          <p:cNvSpPr>
            <a:spLocks noGrp="1"/>
          </p:cNvSpPr>
          <p:nvPr>
            <p:ph type="ftr" sz="quarter" idx="11"/>
          </p:nvPr>
        </p:nvSpPr>
        <p:spPr>
          <a:xfrm>
            <a:off x="4510336" y="6017563"/>
            <a:ext cx="9179541" cy="388862"/>
          </a:xfrm>
        </p:spPr>
        <p:txBody>
          <a:bodyPr/>
          <a:lstStyle/>
          <a:p>
            <a:r>
              <a:rPr lang="en-US" sz="700" dirty="0">
                <a:solidFill>
                  <a:schemeClr val="tx1"/>
                </a:solidFill>
              </a:rPr>
              <a:t>Guidelines for the Management of Aneurysmal Subarachnoid Hemorrhage. American Heart Association</a:t>
            </a:r>
            <a:r>
              <a:rPr lang="is-IS" sz="700" dirty="0">
                <a:solidFill>
                  <a:schemeClr val="tx1"/>
                </a:solidFill>
              </a:rPr>
              <a:t> Stroke. 2012;43:00-00.</a:t>
            </a:r>
          </a:p>
          <a:p>
            <a:r>
              <a:rPr lang="es-ES" sz="700" dirty="0" err="1">
                <a:solidFill>
                  <a:schemeClr val="tx1"/>
                </a:solidFill>
              </a:rPr>
              <a:t>European</a:t>
            </a:r>
            <a:r>
              <a:rPr lang="es-ES" sz="700" dirty="0">
                <a:solidFill>
                  <a:schemeClr val="tx1"/>
                </a:solidFill>
              </a:rPr>
              <a:t> </a:t>
            </a:r>
            <a:r>
              <a:rPr lang="es-ES" sz="700" dirty="0" err="1">
                <a:solidFill>
                  <a:schemeClr val="tx1"/>
                </a:solidFill>
              </a:rPr>
              <a:t>stroke</a:t>
            </a:r>
            <a:r>
              <a:rPr lang="es-ES" sz="700" dirty="0">
                <a:solidFill>
                  <a:schemeClr val="tx1"/>
                </a:solidFill>
              </a:rPr>
              <a:t> </a:t>
            </a:r>
            <a:r>
              <a:rPr lang="es-ES" sz="700" dirty="0" err="1">
                <a:solidFill>
                  <a:schemeClr val="tx1"/>
                </a:solidFill>
              </a:rPr>
              <a:t>organization</a:t>
            </a:r>
            <a:r>
              <a:rPr lang="es-ES" sz="700" dirty="0">
                <a:solidFill>
                  <a:schemeClr val="tx1"/>
                </a:solidFill>
              </a:rPr>
              <a:t> </a:t>
            </a:r>
            <a:r>
              <a:rPr lang="es-ES" sz="700" dirty="0" err="1">
                <a:solidFill>
                  <a:schemeClr val="tx1"/>
                </a:solidFill>
              </a:rPr>
              <a:t>guidelines</a:t>
            </a:r>
            <a:r>
              <a:rPr lang="es-ES" sz="700" dirty="0">
                <a:solidFill>
                  <a:schemeClr val="tx1"/>
                </a:solidFill>
              </a:rPr>
              <a:t> </a:t>
            </a:r>
            <a:r>
              <a:rPr lang="es-ES" sz="700" dirty="0" err="1">
                <a:solidFill>
                  <a:schemeClr val="tx1"/>
                </a:solidFill>
              </a:rPr>
              <a:t>for</a:t>
            </a:r>
            <a:r>
              <a:rPr lang="es-ES" sz="700" dirty="0">
                <a:solidFill>
                  <a:schemeClr val="tx1"/>
                </a:solidFill>
              </a:rPr>
              <a:t> </a:t>
            </a:r>
            <a:r>
              <a:rPr lang="es-ES" sz="700" dirty="0" err="1">
                <a:solidFill>
                  <a:schemeClr val="tx1"/>
                </a:solidFill>
              </a:rPr>
              <a:t>the</a:t>
            </a:r>
            <a:r>
              <a:rPr lang="es-ES" sz="700" dirty="0">
                <a:solidFill>
                  <a:schemeClr val="tx1"/>
                </a:solidFill>
              </a:rPr>
              <a:t> </a:t>
            </a:r>
            <a:r>
              <a:rPr lang="es-ES" sz="700" dirty="0" err="1">
                <a:solidFill>
                  <a:schemeClr val="tx1"/>
                </a:solidFill>
              </a:rPr>
              <a:t>management</a:t>
            </a:r>
            <a:r>
              <a:rPr lang="es-ES" sz="700" dirty="0">
                <a:solidFill>
                  <a:schemeClr val="tx1"/>
                </a:solidFill>
              </a:rPr>
              <a:t> of </a:t>
            </a:r>
            <a:r>
              <a:rPr lang="es-ES" sz="700" dirty="0" err="1">
                <a:solidFill>
                  <a:schemeClr val="tx1"/>
                </a:solidFill>
              </a:rPr>
              <a:t>intracranial</a:t>
            </a:r>
            <a:r>
              <a:rPr lang="es-ES" sz="700" dirty="0">
                <a:solidFill>
                  <a:schemeClr val="tx1"/>
                </a:solidFill>
              </a:rPr>
              <a:t> </a:t>
            </a:r>
            <a:r>
              <a:rPr lang="es-ES" sz="700" dirty="0" err="1">
                <a:solidFill>
                  <a:schemeClr val="tx1"/>
                </a:solidFill>
              </a:rPr>
              <a:t>aneurysms</a:t>
            </a:r>
            <a:r>
              <a:rPr lang="es-ES" sz="700" dirty="0">
                <a:solidFill>
                  <a:schemeClr val="tx1"/>
                </a:solidFill>
              </a:rPr>
              <a:t> and </a:t>
            </a:r>
            <a:r>
              <a:rPr lang="es-ES" sz="700" dirty="0" err="1">
                <a:solidFill>
                  <a:schemeClr val="tx1"/>
                </a:solidFill>
              </a:rPr>
              <a:t>subarachnoid</a:t>
            </a:r>
            <a:r>
              <a:rPr lang="es-ES" sz="700" dirty="0">
                <a:solidFill>
                  <a:schemeClr val="tx1"/>
                </a:solidFill>
              </a:rPr>
              <a:t> </a:t>
            </a:r>
            <a:r>
              <a:rPr lang="es-ES" sz="700" dirty="0" err="1">
                <a:solidFill>
                  <a:schemeClr val="tx1"/>
                </a:solidFill>
              </a:rPr>
              <a:t>haemorrhage</a:t>
            </a:r>
            <a:r>
              <a:rPr lang="es-ES" sz="700" dirty="0">
                <a:solidFill>
                  <a:schemeClr val="tx1"/>
                </a:solidFill>
              </a:rPr>
              <a:t>. </a:t>
            </a:r>
            <a:r>
              <a:rPr lang="es-ES" sz="700" dirty="0" err="1">
                <a:solidFill>
                  <a:schemeClr val="tx1"/>
                </a:solidFill>
              </a:rPr>
              <a:t>Cerebrovasc</a:t>
            </a:r>
            <a:r>
              <a:rPr lang="es-ES" sz="700" dirty="0">
                <a:solidFill>
                  <a:schemeClr val="tx1"/>
                </a:solidFill>
              </a:rPr>
              <a:t> </a:t>
            </a:r>
            <a:r>
              <a:rPr lang="es-ES" sz="700" dirty="0" err="1">
                <a:solidFill>
                  <a:schemeClr val="tx1"/>
                </a:solidFill>
              </a:rPr>
              <a:t>Dis</a:t>
            </a:r>
            <a:r>
              <a:rPr lang="es-ES" sz="700" dirty="0">
                <a:solidFill>
                  <a:schemeClr val="tx1"/>
                </a:solidFill>
              </a:rPr>
              <a:t>. 2013;35(2):93-112.</a:t>
            </a:r>
            <a:endParaRPr lang="en-US" sz="700" dirty="0">
              <a:solidFill>
                <a:schemeClr val="tx1"/>
              </a:solidFill>
            </a:endParaRPr>
          </a:p>
        </p:txBody>
      </p:sp>
      <p:sp>
        <p:nvSpPr>
          <p:cNvPr id="10" name="1 Título"/>
          <p:cNvSpPr txBox="1">
            <a:spLocks/>
          </p:cNvSpPr>
          <p:nvPr/>
        </p:nvSpPr>
        <p:spPr>
          <a:xfrm>
            <a:off x="1997868" y="241304"/>
            <a:ext cx="8196264" cy="962166"/>
          </a:xfrm>
          <a:prstGeom prst="rect">
            <a:avLst/>
          </a:prstGeom>
          <a:noFill/>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O" b="1" dirty="0">
                <a:solidFill>
                  <a:srgbClr val="06AEAA"/>
                </a:solidFill>
                <a:latin typeface="Montserrat" panose="00000500000000000000" pitchFamily="50" charset="0"/>
              </a:rPr>
              <a:t>Tiempos de intervención</a:t>
            </a:r>
            <a:endParaRPr lang="es-ES"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13672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ítulo 5"/>
          <p:cNvSpPr>
            <a:spLocks noGrp="1"/>
          </p:cNvSpPr>
          <p:nvPr>
            <p:ph type="title"/>
          </p:nvPr>
        </p:nvSpPr>
        <p:spPr>
          <a:xfrm>
            <a:off x="2581274" y="140559"/>
            <a:ext cx="7029451" cy="1143000"/>
          </a:xfrm>
        </p:spPr>
        <p:txBody>
          <a:bodyPr>
            <a:normAutofit/>
          </a:bodyPr>
          <a:lstStyle/>
          <a:p>
            <a:pPr algn="ctr"/>
            <a:r>
              <a:rPr b="1" dirty="0" lang="es-CO" sz="3200"/>
              <a:t>Manejo quirúrgico en general</a:t>
            </a:r>
          </a:p>
        </p:txBody>
      </p:sp>
      <p:sp>
        <p:nvSpPr>
          <p:cNvPr id="7" name="Marcador de texto 6"/>
          <p:cNvSpPr>
            <a:spLocks noGrp="1"/>
          </p:cNvSpPr>
          <p:nvPr>
            <p:ph idx="4294967295" type="body"/>
          </p:nvPr>
        </p:nvSpPr>
        <p:spPr>
          <a:xfrm>
            <a:off x="4496759" y="1375401"/>
            <a:ext cx="3217531" cy="4306949"/>
          </a:xfrm>
          <a:solidFill>
            <a:srgbClr val="152B48"/>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dirty="0" lang="es-CO" sz="1400">
                <a:latin charset="0" panose="00000500000000000000" pitchFamily="50" typeface="Montserrat"/>
              </a:rPr>
              <a:t>Aneurismas grandes o gigantes.</a:t>
            </a:r>
          </a:p>
          <a:p>
            <a:pPr algn="l"/>
            <a:endParaRPr dirty="0" lang="es-CO" sz="100">
              <a:latin charset="0" panose="00000500000000000000" pitchFamily="50" typeface="Montserrat"/>
            </a:endParaRPr>
          </a:p>
          <a:p>
            <a:pPr algn="l"/>
            <a:r>
              <a:rPr dirty="0" lang="es-CO" sz="1400">
                <a:latin charset="0" panose="00000500000000000000" pitchFamily="50" typeface="Montserrat"/>
              </a:rPr>
              <a:t>Aneurismas de cuello ancho, fusiformes.</a:t>
            </a:r>
          </a:p>
          <a:p>
            <a:pPr algn="l"/>
            <a:endParaRPr dirty="0" lang="es-CO" sz="100">
              <a:latin charset="0" panose="00000500000000000000" pitchFamily="50" typeface="Montserrat"/>
            </a:endParaRPr>
          </a:p>
          <a:p>
            <a:pPr algn="l"/>
            <a:r>
              <a:rPr dirty="0" lang="es-CO" sz="1400">
                <a:latin charset="0" panose="00000500000000000000" pitchFamily="50" typeface="Montserrat"/>
              </a:rPr>
              <a:t>Aneurismas de circulación anterior (ACM).</a:t>
            </a:r>
          </a:p>
          <a:p>
            <a:pPr algn="l"/>
            <a:endParaRPr dirty="0" lang="es-CO" sz="100">
              <a:latin charset="0" panose="00000500000000000000" pitchFamily="50" typeface="Montserrat"/>
            </a:endParaRPr>
          </a:p>
          <a:p>
            <a:pPr algn="l"/>
            <a:r>
              <a:rPr dirty="0" lang="es-CO" sz="1400">
                <a:latin charset="0" panose="00000500000000000000" pitchFamily="50" typeface="Montserrat"/>
              </a:rPr>
              <a:t>Aneurismas en </a:t>
            </a:r>
            <a:r>
              <a:rPr dirty="0" err="1" lang="es-CO" sz="1400">
                <a:latin charset="0" panose="00000500000000000000" pitchFamily="50" typeface="Montserrat"/>
              </a:rPr>
              <a:t>pte</a:t>
            </a:r>
            <a:r>
              <a:rPr dirty="0" lang="es-CO" sz="1400">
                <a:latin charset="0" panose="00000500000000000000" pitchFamily="50" typeface="Montserrat"/>
              </a:rPr>
              <a:t> estable -  Joven (&lt;40 años).</a:t>
            </a:r>
          </a:p>
          <a:p>
            <a:pPr algn="l"/>
            <a:endParaRPr dirty="0" lang="es-CO" sz="100">
              <a:latin charset="0" panose="00000500000000000000" pitchFamily="50" typeface="Montserrat"/>
            </a:endParaRPr>
          </a:p>
          <a:p>
            <a:pPr algn="l"/>
            <a:r>
              <a:rPr dirty="0" lang="es-CO" sz="1400">
                <a:latin charset="0" panose="00000500000000000000" pitchFamily="50" typeface="Montserrat"/>
              </a:rPr>
              <a:t>Aumento de la PIC o déficit neurológico focal por HIC.</a:t>
            </a:r>
          </a:p>
          <a:p>
            <a:pPr algn="l"/>
            <a:endParaRPr dirty="0" lang="es-CO" sz="100">
              <a:latin charset="0" panose="00000500000000000000" pitchFamily="50" typeface="Montserrat"/>
            </a:endParaRPr>
          </a:p>
          <a:p>
            <a:pPr algn="l"/>
            <a:r>
              <a:rPr dirty="0" lang="es-CO" sz="1400">
                <a:latin charset="0" panose="00000500000000000000" pitchFamily="50" typeface="Montserrat"/>
              </a:rPr>
              <a:t>Aneurismas difíciles de visualizar por DSA.</a:t>
            </a:r>
          </a:p>
          <a:p>
            <a:pPr algn="l"/>
            <a:endParaRPr dirty="0" lang="es-CO" sz="100">
              <a:latin charset="0" panose="00000500000000000000" pitchFamily="50" typeface="Montserrat"/>
            </a:endParaRPr>
          </a:p>
          <a:p>
            <a:pPr algn="l"/>
            <a:r>
              <a:rPr dirty="0" lang="es-CO" sz="1400">
                <a:latin charset="0" panose="00000500000000000000" pitchFamily="50" typeface="Montserrat"/>
              </a:rPr>
              <a:t>Recanalización sin indicación de TEV.</a:t>
            </a:r>
          </a:p>
          <a:p>
            <a:pPr indent="0" marL="0">
              <a:buNone/>
            </a:pPr>
            <a:endParaRPr dirty="0" lang="es-CO" sz="1400">
              <a:latin charset="0" panose="00000500000000000000" pitchFamily="50" typeface="Montserrat"/>
            </a:endParaRPr>
          </a:p>
        </p:txBody>
      </p:sp>
      <p:sp>
        <p:nvSpPr>
          <p:cNvPr id="4" name="Rectángulo 3"/>
          <p:cNvSpPr/>
          <p:nvPr/>
        </p:nvSpPr>
        <p:spPr>
          <a:xfrm>
            <a:off x="4496759" y="6108690"/>
            <a:ext cx="8443913" cy="338554"/>
          </a:xfrm>
          <a:prstGeom prst="rect">
            <a:avLst/>
          </a:prstGeom>
        </p:spPr>
        <p:txBody>
          <a:bodyPr wrap="square">
            <a:spAutoFit/>
          </a:bodyPr>
          <a:lstStyle/>
          <a:p>
            <a:r>
              <a:rPr dirty="0" lang="es-CO" sz="800">
                <a:latin charset="0" panose="00000500000000000000" pitchFamily="50" typeface="Montserrat"/>
                <a:ea typeface="OTNEJMScalaSansLF"/>
                <a:cs charset="0" panose="02020603050405020304" pitchFamily="18" typeface="Times New Roman"/>
              </a:rPr>
              <a:t>Lawton MT, Vates GE. </a:t>
            </a:r>
            <a:r>
              <a:rPr dirty="0" err="1" lang="es-CO" sz="800">
                <a:latin charset="0" panose="00000500000000000000" pitchFamily="50" typeface="Montserrat"/>
                <a:ea charset="0" panose="020F0502020204030204" pitchFamily="34" typeface="Calibri"/>
                <a:cs charset="0" panose="02020603050405020304" pitchFamily="18" typeface="Times New Roman"/>
              </a:rPr>
              <a:t>Subarachnoid</a:t>
            </a:r>
            <a:r>
              <a:rPr dirty="0" lang="es-CO" sz="800">
                <a:latin charset="0" panose="00000500000000000000" pitchFamily="50" typeface="Montserrat"/>
                <a:ea charset="0" panose="020F0502020204030204" pitchFamily="34" typeface="Calibri"/>
                <a:cs charset="0" panose="02020603050405020304" pitchFamily="18" typeface="Times New Roman"/>
              </a:rPr>
              <a:t> </a:t>
            </a:r>
            <a:r>
              <a:rPr dirty="0" err="1" lang="es-CO" sz="800">
                <a:latin charset="0" panose="00000500000000000000" pitchFamily="50" typeface="Montserrat"/>
                <a:ea charset="0" panose="020F0502020204030204" pitchFamily="34" typeface="Calibri"/>
                <a:cs charset="0" panose="02020603050405020304" pitchFamily="18" typeface="Times New Roman"/>
              </a:rPr>
              <a:t>Hemorrhage</a:t>
            </a:r>
            <a:r>
              <a:rPr dirty="0" lang="es-CO" sz="800">
                <a:latin charset="0" panose="00000500000000000000" pitchFamily="50" typeface="Montserrat"/>
                <a:ea charset="0" panose="020F0502020204030204" pitchFamily="34" typeface="Calibri"/>
                <a:cs charset="0" panose="02020603050405020304" pitchFamily="18" typeface="Times New Roman"/>
              </a:rPr>
              <a:t>. N </a:t>
            </a:r>
            <a:r>
              <a:rPr dirty="0" err="1" lang="es-CO" sz="800">
                <a:latin charset="0" panose="00000500000000000000" pitchFamily="50" typeface="Montserrat"/>
                <a:ea charset="0" panose="020F0502020204030204" pitchFamily="34" typeface="Calibri"/>
                <a:cs charset="0" panose="02020603050405020304" pitchFamily="18" typeface="Times New Roman"/>
              </a:rPr>
              <a:t>Engl</a:t>
            </a:r>
            <a:r>
              <a:rPr dirty="0" lang="es-CO" sz="800">
                <a:latin charset="0" panose="00000500000000000000" pitchFamily="50" typeface="Montserrat"/>
                <a:ea charset="0" panose="020F0502020204030204" pitchFamily="34" typeface="Calibri"/>
                <a:cs charset="0" panose="02020603050405020304" pitchFamily="18" typeface="Times New Roman"/>
              </a:rPr>
              <a:t> J </a:t>
            </a:r>
            <a:r>
              <a:rPr dirty="0" err="1" lang="es-CO" sz="800">
                <a:latin charset="0" panose="00000500000000000000" pitchFamily="50" typeface="Montserrat"/>
                <a:ea charset="0" panose="020F0502020204030204" pitchFamily="34" typeface="Calibri"/>
                <a:cs charset="0" panose="02020603050405020304" pitchFamily="18" typeface="Times New Roman"/>
              </a:rPr>
              <a:t>Med</a:t>
            </a:r>
            <a:r>
              <a:rPr dirty="0" lang="es-CO" sz="800">
                <a:latin charset="0" panose="00000500000000000000" pitchFamily="50" typeface="Montserrat"/>
                <a:ea charset="0" panose="020F0502020204030204" pitchFamily="34" typeface="Calibri"/>
                <a:cs charset="0" panose="02020603050405020304" pitchFamily="18" typeface="Times New Roman"/>
              </a:rPr>
              <a:t> 2017;377:257-66.</a:t>
            </a:r>
          </a:p>
          <a:p>
            <a:r>
              <a:rPr dirty="0" lang="en-US" sz="800">
                <a:latin charset="0" panose="00000500000000000000" pitchFamily="50" typeface="Montserrat"/>
              </a:rPr>
              <a:t>Guidelines for the Management of Aneurysmal Subarachnoid Hemorrhage. American Heart Association</a:t>
            </a:r>
            <a:r>
              <a:rPr dirty="0" lang="is-IS" sz="800">
                <a:latin charset="0" panose="00000500000000000000" pitchFamily="50" typeface="Montserrat"/>
              </a:rPr>
              <a:t> Stroke. 2012;43:00-00</a:t>
            </a:r>
            <a:endParaRPr dirty="0" lang="es-CO" sz="800">
              <a:latin charset="0" panose="00000500000000000000" pitchFamily="50" typeface="Montserrat"/>
              <a:ea charset="0" panose="020F0502020204030204" pitchFamily="34" typeface="Calibri"/>
              <a:cs charset="0" panose="02020603050405020304" pitchFamily="18" typeface="Times New Roman"/>
            </a:endParaRPr>
          </a:p>
        </p:txBody>
      </p:sp>
      <p:pic>
        <p:nvPicPr>
          <p:cNvPr id="2" name="Imagen 1"/>
          <p:cNvPicPr>
            <a:picLocks noChangeAspect="1"/>
          </p:cNvPicPr>
          <p:nvPr/>
        </p:nvPicPr>
        <p:blipFill rotWithShape="1">
          <a:blip r:embed="rId3"/>
          <a:srcRect b="94" r="-21"/>
          <a:stretch/>
        </p:blipFill>
        <p:spPr>
          <a:xfrm>
            <a:off x="8078288" y="1219852"/>
            <a:ext cx="3681747" cy="4618049"/>
          </a:xfrm>
          <a:prstGeom prst="rect">
            <a:avLst/>
          </a:prstGeom>
        </p:spPr>
      </p:pic>
    </p:spTree>
    <p:extLst>
      <p:ext uri="{BB962C8B-B14F-4D97-AF65-F5344CB8AC3E}">
        <p14:creationId xmlns:p14="http://schemas.microsoft.com/office/powerpoint/2010/main" val="2651004707"/>
      </p:ext>
    </p:extLst>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Imagen 2"/>
          <p:cNvPicPr>
            <a:picLocks noChangeAspect="1"/>
          </p:cNvPicPr>
          <p:nvPr/>
        </p:nvPicPr>
        <p:blipFill rotWithShape="1">
          <a:blip r:embed="rId2"/>
          <a:srcRect b="19" r="-1"/>
          <a:stretch/>
        </p:blipFill>
        <p:spPr>
          <a:xfrm>
            <a:off x="1748391" y="270164"/>
            <a:ext cx="4288034" cy="3151910"/>
          </a:xfrm>
          <a:prstGeom prst="rect">
            <a:avLst/>
          </a:prstGeom>
        </p:spPr>
      </p:pic>
      <p:pic>
        <p:nvPicPr>
          <p:cNvPr id="4" name="Imagen 3"/>
          <p:cNvPicPr>
            <a:picLocks noChangeAspect="1"/>
          </p:cNvPicPr>
          <p:nvPr/>
        </p:nvPicPr>
        <p:blipFill rotWithShape="1">
          <a:blip r:embed="rId3"/>
          <a:srcRect b="-64" r="75"/>
          <a:stretch/>
        </p:blipFill>
        <p:spPr>
          <a:xfrm>
            <a:off x="6036425" y="270164"/>
            <a:ext cx="4352141" cy="3151910"/>
          </a:xfrm>
          <a:prstGeom prst="rect">
            <a:avLst/>
          </a:prstGeom>
        </p:spPr>
      </p:pic>
      <p:pic>
        <p:nvPicPr>
          <p:cNvPr id="5" name="Imagen 4"/>
          <p:cNvPicPr>
            <a:picLocks noChangeAspect="1"/>
          </p:cNvPicPr>
          <p:nvPr/>
        </p:nvPicPr>
        <p:blipFill rotWithShape="1">
          <a:blip r:embed="rId4"/>
          <a:srcRect b="62" r="24"/>
          <a:stretch/>
        </p:blipFill>
        <p:spPr>
          <a:xfrm>
            <a:off x="3795253" y="3422074"/>
            <a:ext cx="4513317" cy="3435926"/>
          </a:xfrm>
          <a:prstGeom prst="rect">
            <a:avLst/>
          </a:prstGeom>
        </p:spPr>
      </p:pic>
      <p:sp>
        <p:nvSpPr>
          <p:cNvPr id="6" name="Rectángulo 5"/>
          <p:cNvSpPr/>
          <p:nvPr/>
        </p:nvSpPr>
        <p:spPr>
          <a:xfrm>
            <a:off x="1653300" y="6453971"/>
            <a:ext cx="4221957" cy="261610"/>
          </a:xfrm>
          <a:prstGeom prst="rect">
            <a:avLst/>
          </a:prstGeom>
        </p:spPr>
        <p:txBody>
          <a:bodyPr wrap="square">
            <a:spAutoFit/>
          </a:bodyPr>
          <a:lstStyle/>
          <a:p>
            <a:r>
              <a:rPr dirty="0" err="1" lang="es-CO" sz="1100">
                <a:solidFill>
                  <a:schemeClr val="bg1"/>
                </a:solidFill>
                <a:ea charset="0" panose="020F0502020204030204" pitchFamily="34" typeface="Calibri"/>
                <a:cs charset="0" panose="02020603050405020304" pitchFamily="18" typeface="Times New Roman"/>
              </a:rPr>
              <a:t>Subarachnoid</a:t>
            </a:r>
            <a:r>
              <a:rPr dirty="0" lang="es-CO" sz="1100">
                <a:solidFill>
                  <a:schemeClr val="bg1"/>
                </a:solidFill>
                <a:ea charset="0" panose="020F0502020204030204" pitchFamily="34" typeface="Calibri"/>
                <a:cs charset="0" panose="02020603050405020304" pitchFamily="18" typeface="Times New Roman"/>
              </a:rPr>
              <a:t> </a:t>
            </a:r>
            <a:r>
              <a:rPr dirty="0" err="1" lang="es-CO" sz="1100">
                <a:solidFill>
                  <a:schemeClr val="bg1"/>
                </a:solidFill>
                <a:ea charset="0" panose="020F0502020204030204" pitchFamily="34" typeface="Calibri"/>
                <a:cs charset="0" panose="02020603050405020304" pitchFamily="18" typeface="Times New Roman"/>
              </a:rPr>
              <a:t>Hemorrhage</a:t>
            </a:r>
            <a:r>
              <a:rPr dirty="0" lang="es-CO" sz="1100">
                <a:solidFill>
                  <a:schemeClr val="bg1"/>
                </a:solidFill>
                <a:ea charset="0" panose="020F0502020204030204" pitchFamily="34" typeface="Calibri"/>
                <a:cs charset="0" panose="02020603050405020304" pitchFamily="18" typeface="Times New Roman"/>
              </a:rPr>
              <a:t>. N </a:t>
            </a:r>
            <a:r>
              <a:rPr dirty="0" err="1" lang="es-CO" sz="1100">
                <a:solidFill>
                  <a:schemeClr val="bg1"/>
                </a:solidFill>
                <a:ea charset="0" panose="020F0502020204030204" pitchFamily="34" typeface="Calibri"/>
                <a:cs charset="0" panose="02020603050405020304" pitchFamily="18" typeface="Times New Roman"/>
              </a:rPr>
              <a:t>Engl</a:t>
            </a:r>
            <a:r>
              <a:rPr dirty="0" lang="es-CO" sz="1100">
                <a:solidFill>
                  <a:schemeClr val="bg1"/>
                </a:solidFill>
                <a:ea charset="0" panose="020F0502020204030204" pitchFamily="34" typeface="Calibri"/>
                <a:cs charset="0" panose="02020603050405020304" pitchFamily="18" typeface="Times New Roman"/>
              </a:rPr>
              <a:t> J </a:t>
            </a:r>
            <a:r>
              <a:rPr dirty="0" err="1" lang="es-CO" sz="1100">
                <a:solidFill>
                  <a:schemeClr val="bg1"/>
                </a:solidFill>
                <a:ea charset="0" panose="020F0502020204030204" pitchFamily="34" typeface="Calibri"/>
                <a:cs charset="0" panose="02020603050405020304" pitchFamily="18" typeface="Times New Roman"/>
              </a:rPr>
              <a:t>Med</a:t>
            </a:r>
            <a:r>
              <a:rPr dirty="0" lang="es-CO" sz="1100">
                <a:solidFill>
                  <a:schemeClr val="bg1"/>
                </a:solidFill>
                <a:ea charset="0" panose="020F0502020204030204" pitchFamily="34" typeface="Calibri"/>
                <a:cs charset="0" panose="02020603050405020304" pitchFamily="18" typeface="Times New Roman"/>
              </a:rPr>
              <a:t> 2017;377:257-66.</a:t>
            </a:r>
          </a:p>
        </p:txBody>
      </p:sp>
    </p:spTree>
    <p:extLst>
      <p:ext uri="{BB962C8B-B14F-4D97-AF65-F5344CB8AC3E}">
        <p14:creationId xmlns:p14="http://schemas.microsoft.com/office/powerpoint/2010/main" val="2768630765"/>
      </p:ext>
    </p:extLst>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1226095" y="57150"/>
            <a:ext cx="6508377" cy="1143000"/>
          </a:xfrm>
        </p:spPr>
        <p:txBody>
          <a:bodyPr>
            <a:normAutofit/>
          </a:bodyPr>
          <a:lstStyle/>
          <a:p>
            <a:r>
              <a:rPr b="1" dirty="0" lang="es-CO"/>
              <a:t>Terapia endovascular</a:t>
            </a:r>
          </a:p>
        </p:txBody>
      </p:sp>
      <p:sp>
        <p:nvSpPr>
          <p:cNvPr id="4" name="Marcador de texto 6"/>
          <p:cNvSpPr txBox="1">
            <a:spLocks/>
          </p:cNvSpPr>
          <p:nvPr/>
        </p:nvSpPr>
        <p:spPr>
          <a:xfrm>
            <a:off x="2040194" y="1200150"/>
            <a:ext cx="4424516" cy="4641005"/>
          </a:xfrm>
          <a:prstGeom prst="rect">
            <a:avLst/>
          </a:prstGeom>
          <a:solidFill>
            <a:schemeClr val="tx2"/>
          </a:solidFill>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h="88900" w="88900"/>
          </a:sp3d>
        </p:spPr>
        <p:style>
          <a:lnRef idx="2">
            <a:schemeClr val="accent2">
              <a:shade val="50000"/>
            </a:schemeClr>
          </a:lnRef>
          <a:fillRef idx="1">
            <a:schemeClr val="accent2"/>
          </a:fillRef>
          <a:effectRef idx="0">
            <a:schemeClr val="accent2"/>
          </a:effectRef>
          <a:fontRef idx="minor">
            <a:schemeClr val="lt1"/>
          </a:fontRef>
        </p:style>
        <p:txBody>
          <a:bodyPr bIns="45720" lIns="91440" rIns="91440" rtlCol="0" tIns="45720" vert="horz">
            <a:noAutofit/>
          </a:bodyPr>
          <a:lstStyle>
            <a:lvl1pPr algn="l" defTabSz="914400" eaLnBrk="1" hangingPunct="1" indent="-228600" latinLnBrk="0" marL="228600" rtl="0">
              <a:spcBef>
                <a:spcPts val="1800"/>
              </a:spcBef>
              <a:buClr>
                <a:schemeClr val="accent1"/>
              </a:buClr>
              <a:buSzPct val="100000"/>
              <a:buFont charset="2" pitchFamily="18" typeface="Wingdings 2"/>
              <a:buChar char="¡"/>
              <a:defRPr kern="1200" sz="2000">
                <a:solidFill>
                  <a:schemeClr val="tx2"/>
                </a:solidFill>
                <a:latin typeface="+mn-lt"/>
                <a:ea typeface="+mn-ea"/>
                <a:cs typeface="+mn-cs"/>
              </a:defRPr>
            </a:lvl1pPr>
            <a:lvl2pPr algn="l" defTabSz="914400" eaLnBrk="1" hangingPunct="1" indent="-228600" latinLnBrk="0" marL="457200" rtl="0">
              <a:spcBef>
                <a:spcPts val="600"/>
              </a:spcBef>
              <a:buClr>
                <a:schemeClr val="accent1">
                  <a:lumMod val="50000"/>
                </a:schemeClr>
              </a:buClr>
              <a:buSzPct val="100000"/>
              <a:buFont charset="2" pitchFamily="18" typeface="Wingdings 2"/>
              <a:buChar char="¡"/>
              <a:defRPr kern="1200" sz="1800">
                <a:solidFill>
                  <a:schemeClr val="tx2"/>
                </a:solidFill>
                <a:latin typeface="+mn-lt"/>
                <a:ea typeface="+mn-ea"/>
                <a:cs typeface="+mn-cs"/>
              </a:defRPr>
            </a:lvl2pPr>
            <a:lvl3pPr algn="l" defTabSz="914400" eaLnBrk="1" hangingPunct="1" indent="-228600" latinLnBrk="0" marL="685800" rtl="0">
              <a:spcBef>
                <a:spcPts val="600"/>
              </a:spcBef>
              <a:buClr>
                <a:schemeClr val="accent1"/>
              </a:buClr>
              <a:buSzPct val="100000"/>
              <a:buFont charset="2" pitchFamily="18" typeface="Wingdings 2"/>
              <a:buChar char="¡"/>
              <a:defRPr kern="1200" sz="1800">
                <a:solidFill>
                  <a:schemeClr val="tx2"/>
                </a:solidFill>
                <a:latin typeface="+mn-lt"/>
                <a:ea typeface="+mn-ea"/>
                <a:cs typeface="+mn-cs"/>
              </a:defRPr>
            </a:lvl3pPr>
            <a:lvl4pPr algn="l" defTabSz="914400" eaLnBrk="1" hangingPunct="1" indent="-228600" latinLnBrk="0" marL="914400" rtl="0">
              <a:spcBef>
                <a:spcPts val="600"/>
              </a:spcBef>
              <a:buClr>
                <a:schemeClr val="accent1">
                  <a:lumMod val="50000"/>
                </a:schemeClr>
              </a:buClr>
              <a:buSzPct val="100000"/>
              <a:buFont charset="2" pitchFamily="18" typeface="Wingdings 2"/>
              <a:buChar char="¡"/>
              <a:defRPr kern="1200" sz="1800">
                <a:solidFill>
                  <a:schemeClr val="tx2"/>
                </a:solidFill>
                <a:latin typeface="+mn-lt"/>
                <a:ea typeface="+mn-ea"/>
                <a:cs typeface="+mn-cs"/>
              </a:defRPr>
            </a:lvl4pPr>
            <a:lvl5pPr algn="l" defTabSz="914400" eaLnBrk="1" hangingPunct="1" indent="-228600" latinLnBrk="0" marL="1143000" rtl="0">
              <a:spcBef>
                <a:spcPts val="600"/>
              </a:spcBef>
              <a:buClr>
                <a:schemeClr val="accent1"/>
              </a:buClr>
              <a:buSzPct val="100000"/>
              <a:buFont charset="2" pitchFamily="18" typeface="Wingdings 2"/>
              <a:buChar char="¡"/>
              <a:defRPr kern="1200" sz="1800">
                <a:solidFill>
                  <a:schemeClr val="tx2"/>
                </a:solidFill>
                <a:latin typeface="+mn-lt"/>
                <a:ea typeface="+mn-ea"/>
                <a:cs typeface="+mn-cs"/>
              </a:defRPr>
            </a:lvl5pPr>
            <a:lvl6pPr algn="l" defTabSz="914400" eaLnBrk="1" hangingPunct="1" indent="-228600" latinLnBrk="0" marL="1377950" rtl="0">
              <a:spcBef>
                <a:spcPct val="20000"/>
              </a:spcBef>
              <a:buClr>
                <a:schemeClr val="accent1">
                  <a:lumMod val="50000"/>
                </a:schemeClr>
              </a:buClr>
              <a:buFont charset="2" pitchFamily="18" typeface="Wingdings 2"/>
              <a:buChar char=""/>
              <a:defRPr dirty="0" kern="1200" lang="en-US" smtClean="0" sz="1800">
                <a:solidFill>
                  <a:schemeClr val="tx2"/>
                </a:solidFill>
                <a:latin typeface="+mn-lt"/>
                <a:ea typeface="+mn-ea"/>
                <a:cs typeface="+mn-cs"/>
              </a:defRPr>
            </a:lvl6pPr>
            <a:lvl7pPr algn="l" defTabSz="914400" eaLnBrk="1" hangingPunct="1" indent="-228600" latinLnBrk="0" marL="1603375" rtl="0">
              <a:spcBef>
                <a:spcPct val="20000"/>
              </a:spcBef>
              <a:buClr>
                <a:schemeClr val="accent1"/>
              </a:buClr>
              <a:buFont charset="2" pitchFamily="18" typeface="Wingdings 2"/>
              <a:buChar char=""/>
              <a:defRPr dirty="0" kern="1200" lang="en-US" smtClean="0" sz="1800">
                <a:solidFill>
                  <a:schemeClr val="tx2"/>
                </a:solidFill>
                <a:latin typeface="+mn-lt"/>
                <a:ea typeface="+mn-ea"/>
                <a:cs typeface="+mn-cs"/>
              </a:defRPr>
            </a:lvl7pPr>
            <a:lvl8pPr algn="l" defTabSz="914400" eaLnBrk="1" hangingPunct="1" indent="-228600" latinLnBrk="0" marL="1830388" rtl="0">
              <a:spcBef>
                <a:spcPct val="20000"/>
              </a:spcBef>
              <a:buClr>
                <a:schemeClr val="accent1">
                  <a:lumMod val="50000"/>
                </a:schemeClr>
              </a:buClr>
              <a:buFont charset="2" pitchFamily="18" typeface="Wingdings 2"/>
              <a:buChar char=""/>
              <a:defRPr dirty="0" kern="1200" lang="en-US" smtClean="0" sz="1800">
                <a:solidFill>
                  <a:schemeClr val="tx2"/>
                </a:solidFill>
                <a:latin typeface="+mn-lt"/>
                <a:ea typeface="+mn-ea"/>
                <a:cs typeface="+mn-cs"/>
              </a:defRPr>
            </a:lvl8pPr>
            <a:lvl9pPr algn="l" defTabSz="914400" eaLnBrk="1" hangingPunct="1" indent="-228600" latinLnBrk="0" marL="2057400" rtl="0">
              <a:spcBef>
                <a:spcPct val="20000"/>
              </a:spcBef>
              <a:buClr>
                <a:schemeClr val="accent1"/>
              </a:buClr>
              <a:buFont charset="2" pitchFamily="18" typeface="Wingdings 2"/>
              <a:buChar char=""/>
              <a:defRPr dirty="0" kern="1200" lang="en-US" sz="1800">
                <a:solidFill>
                  <a:schemeClr val="tx2"/>
                </a:solidFill>
                <a:latin typeface="+mn-lt"/>
                <a:ea typeface="+mn-ea"/>
                <a:cs typeface="+mn-cs"/>
              </a:defRPr>
            </a:lvl9pPr>
          </a:lstStyle>
          <a:p>
            <a:r>
              <a:rPr dirty="0" lang="es-CO">
                <a:solidFill>
                  <a:schemeClr val="bg1"/>
                </a:solidFill>
              </a:rPr>
              <a:t>Aneurismas de la circulación posterior.</a:t>
            </a:r>
          </a:p>
          <a:p>
            <a:endParaRPr dirty="0" lang="es-CO">
              <a:solidFill>
                <a:schemeClr val="bg1"/>
              </a:solidFill>
            </a:endParaRPr>
          </a:p>
          <a:p>
            <a:r>
              <a:rPr dirty="0" lang="es-CO">
                <a:solidFill>
                  <a:schemeClr val="bg1"/>
                </a:solidFill>
              </a:rPr>
              <a:t>La embolización completa no garantiza la oclusión permanente.</a:t>
            </a:r>
          </a:p>
          <a:p>
            <a:endParaRPr dirty="0" lang="es-CO">
              <a:solidFill>
                <a:schemeClr val="bg1"/>
              </a:solidFill>
            </a:endParaRPr>
          </a:p>
          <a:p>
            <a:r>
              <a:rPr dirty="0" lang="es-CO">
                <a:solidFill>
                  <a:schemeClr val="bg1"/>
                </a:solidFill>
              </a:rPr>
              <a:t>Recanalización en el 6.5% de los casos. </a:t>
            </a:r>
          </a:p>
          <a:p>
            <a:pPr lvl="1">
              <a:buClr>
                <a:srgbClr val="FF0000"/>
              </a:buClr>
            </a:pPr>
            <a:r>
              <a:rPr dirty="0" lang="es-CO">
                <a:solidFill>
                  <a:schemeClr val="bg1"/>
                </a:solidFill>
              </a:rPr>
              <a:t>Puede aumentar al 19% cuando hay remanentes del cuello.</a:t>
            </a:r>
          </a:p>
          <a:p>
            <a:pPr indent="0" lvl="1" marL="228600">
              <a:buClr>
                <a:schemeClr val="accent1"/>
              </a:buClr>
              <a:buNone/>
            </a:pPr>
            <a:endParaRPr dirty="0" lang="es-CO">
              <a:solidFill>
                <a:schemeClr val="bg1"/>
              </a:solidFill>
            </a:endParaRPr>
          </a:p>
          <a:p>
            <a:pPr>
              <a:buSzPct val="121000"/>
              <a:buFont charset="2" panose="05000000000000000000" pitchFamily="2" typeface="Wingdings"/>
              <a:buChar char="§"/>
            </a:pPr>
            <a:r>
              <a:rPr dirty="0" lang="es-CO">
                <a:solidFill>
                  <a:schemeClr val="bg1"/>
                </a:solidFill>
              </a:rPr>
              <a:t>Antiagregación dual.</a:t>
            </a:r>
          </a:p>
          <a:p>
            <a:endParaRPr dirty="0" lang="es-CO">
              <a:solidFill>
                <a:schemeClr val="bg1"/>
              </a:solidFill>
            </a:endParaRPr>
          </a:p>
          <a:p>
            <a:endParaRPr dirty="0" lang="es-CO">
              <a:solidFill>
                <a:schemeClr val="bg1"/>
              </a:solidFill>
            </a:endParaRPr>
          </a:p>
          <a:p>
            <a:endParaRPr dirty="0" lang="es-CO">
              <a:solidFill>
                <a:schemeClr val="bg1"/>
              </a:solidFill>
            </a:endParaRPr>
          </a:p>
        </p:txBody>
      </p:sp>
      <p:sp>
        <p:nvSpPr>
          <p:cNvPr id="5" name="Rectángulo 4"/>
          <p:cNvSpPr/>
          <p:nvPr/>
        </p:nvSpPr>
        <p:spPr>
          <a:xfrm>
            <a:off x="1881188" y="6461328"/>
            <a:ext cx="8443913" cy="261610"/>
          </a:xfrm>
          <a:prstGeom prst="rect">
            <a:avLst/>
          </a:prstGeom>
        </p:spPr>
        <p:txBody>
          <a:bodyPr wrap="square">
            <a:spAutoFit/>
          </a:bodyPr>
          <a:lstStyle/>
          <a:p>
            <a:pPr algn="ctr"/>
            <a:r>
              <a:rPr dirty="0" lang="es-CO" sz="1100">
                <a:ea typeface="OTNEJMScalaSansLF"/>
                <a:cs charset="0" panose="02020603050405020304" pitchFamily="18" typeface="Times New Roman"/>
              </a:rPr>
              <a:t>Lawton MT, Vates GE. </a:t>
            </a:r>
            <a:r>
              <a:rPr dirty="0" err="1" lang="es-CO" sz="1100">
                <a:ea charset="0" panose="020F0502020204030204" pitchFamily="34" typeface="Calibri"/>
                <a:cs charset="0" panose="02020603050405020304" pitchFamily="18" typeface="Times New Roman"/>
              </a:rPr>
              <a:t>Subarachnoid</a:t>
            </a:r>
            <a:r>
              <a:rPr dirty="0" lang="es-CO" sz="1100">
                <a:ea charset="0" panose="020F0502020204030204" pitchFamily="34" typeface="Calibri"/>
                <a:cs charset="0" panose="02020603050405020304" pitchFamily="18" typeface="Times New Roman"/>
              </a:rPr>
              <a:t> </a:t>
            </a:r>
            <a:r>
              <a:rPr dirty="0" err="1" lang="es-CO" sz="1100">
                <a:ea charset="0" panose="020F0502020204030204" pitchFamily="34" typeface="Calibri"/>
                <a:cs charset="0" panose="02020603050405020304" pitchFamily="18" typeface="Times New Roman"/>
              </a:rPr>
              <a:t>Hemorrhage</a:t>
            </a:r>
            <a:r>
              <a:rPr dirty="0" lang="es-CO" sz="1100">
                <a:ea charset="0" panose="020F0502020204030204" pitchFamily="34" typeface="Calibri"/>
                <a:cs charset="0" panose="02020603050405020304" pitchFamily="18" typeface="Times New Roman"/>
              </a:rPr>
              <a:t>. N </a:t>
            </a:r>
            <a:r>
              <a:rPr dirty="0" err="1" lang="es-CO" sz="1100">
                <a:ea charset="0" panose="020F0502020204030204" pitchFamily="34" typeface="Calibri"/>
                <a:cs charset="0" panose="02020603050405020304" pitchFamily="18" typeface="Times New Roman"/>
              </a:rPr>
              <a:t>Engl</a:t>
            </a:r>
            <a:r>
              <a:rPr dirty="0" lang="es-CO" sz="1100">
                <a:ea charset="0" panose="020F0502020204030204" pitchFamily="34" typeface="Calibri"/>
                <a:cs charset="0" panose="02020603050405020304" pitchFamily="18" typeface="Times New Roman"/>
              </a:rPr>
              <a:t> J </a:t>
            </a:r>
            <a:r>
              <a:rPr dirty="0" err="1" lang="es-CO" sz="1100">
                <a:ea charset="0" panose="020F0502020204030204" pitchFamily="34" typeface="Calibri"/>
                <a:cs charset="0" panose="02020603050405020304" pitchFamily="18" typeface="Times New Roman"/>
              </a:rPr>
              <a:t>Med</a:t>
            </a:r>
            <a:r>
              <a:rPr dirty="0" lang="es-CO" sz="1100">
                <a:ea charset="0" panose="020F0502020204030204" pitchFamily="34" typeface="Calibri"/>
                <a:cs charset="0" panose="02020603050405020304" pitchFamily="18" typeface="Times New Roman"/>
              </a:rPr>
              <a:t> 2017;377:257-66.</a:t>
            </a:r>
          </a:p>
        </p:txBody>
      </p:sp>
      <p:pic>
        <p:nvPicPr>
          <p:cNvPr id="3" name="Imagen 2"/>
          <p:cNvPicPr>
            <a:picLocks noChangeAspect="1"/>
          </p:cNvPicPr>
          <p:nvPr/>
        </p:nvPicPr>
        <p:blipFill rotWithShape="1">
          <a:blip r:embed="rId2"/>
          <a:srcRect b="143" r="-21"/>
          <a:stretch/>
        </p:blipFill>
        <p:spPr>
          <a:xfrm>
            <a:off x="7195481" y="1200150"/>
            <a:ext cx="3851596" cy="4625883"/>
          </a:xfrm>
          <a:prstGeom prst="rect">
            <a:avLst/>
          </a:prstGeom>
        </p:spPr>
      </p:pic>
    </p:spTree>
    <p:extLst>
      <p:ext uri="{BB962C8B-B14F-4D97-AF65-F5344CB8AC3E}">
        <p14:creationId xmlns:p14="http://schemas.microsoft.com/office/powerpoint/2010/main" val="3080458369"/>
      </p:ext>
    </p:extLst>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73642743-6A5F-4E28-A5E1-C56889CC0800}"/>
              </a:ext>
            </a:extLst>
          </p:cNvPr>
          <p:cNvPicPr>
            <a:picLocks noChangeAspect="1"/>
          </p:cNvPicPr>
          <p:nvPr/>
        </p:nvPicPr>
        <p:blipFill rotWithShape="1">
          <a:blip r:embed="rId2"/>
          <a:srcRect b="-20" r="67"/>
          <a:stretch/>
        </p:blipFill>
        <p:spPr>
          <a:xfrm>
            <a:off x="1564014" y="282391"/>
            <a:ext cx="4505324" cy="3699284"/>
          </a:xfrm>
          <a:prstGeom prst="rect">
            <a:avLst/>
          </a:prstGeom>
        </p:spPr>
      </p:pic>
      <p:pic>
        <p:nvPicPr>
          <p:cNvPr id="5" name="Imagen 5">
            <a:extLst>
              <a:ext uri="{FF2B5EF4-FFF2-40B4-BE49-F238E27FC236}">
                <a16:creationId xmlns:a16="http://schemas.microsoft.com/office/drawing/2014/main" id="{E30CA3D2-BEB4-4DCB-8194-0BE21932F24E}"/>
              </a:ext>
            </a:extLst>
          </p:cNvPr>
          <p:cNvPicPr>
            <a:picLocks noChangeAspect="1"/>
          </p:cNvPicPr>
          <p:nvPr/>
        </p:nvPicPr>
        <p:blipFill rotWithShape="1">
          <a:blip r:embed="rId3"/>
          <a:srcRect b="22" r="18"/>
          <a:stretch/>
        </p:blipFill>
        <p:spPr>
          <a:xfrm>
            <a:off x="6251250" y="282391"/>
            <a:ext cx="4509966" cy="3699284"/>
          </a:xfrm>
          <a:prstGeom prst="rect">
            <a:avLst/>
          </a:prstGeom>
        </p:spPr>
      </p:pic>
    </p:spTree>
    <p:extLst>
      <p:ext uri="{BB962C8B-B14F-4D97-AF65-F5344CB8AC3E}">
        <p14:creationId xmlns:p14="http://schemas.microsoft.com/office/powerpoint/2010/main" val="3366238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1F08BB-A151-4AB5-B649-34707C9EA485}"/>
              </a:ext>
            </a:extLst>
          </p:cNvPr>
          <p:cNvSpPr txBox="1">
            <a:spLocks/>
          </p:cNvSpPr>
          <p:nvPr/>
        </p:nvSpPr>
        <p:spPr>
          <a:xfrm>
            <a:off x="2062542" y="962025"/>
            <a:ext cx="8066916" cy="20288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pPr algn="ctr"/>
            <a:r>
              <a:rPr lang="es-ES_tradnl" sz="4000" b="1" dirty="0"/>
              <a:t>Isquemia cerebral tardía Vasoespasmo</a:t>
            </a:r>
          </a:p>
        </p:txBody>
      </p:sp>
    </p:spTree>
    <p:extLst>
      <p:ext uri="{BB962C8B-B14F-4D97-AF65-F5344CB8AC3E}">
        <p14:creationId xmlns:p14="http://schemas.microsoft.com/office/powerpoint/2010/main" val="33455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2457387" y="1701800"/>
            <a:ext cx="7277225" cy="10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b="1" dirty="0"/>
              <a:t>CLASIFICACIÓN</a:t>
            </a:r>
          </a:p>
        </p:txBody>
      </p:sp>
    </p:spTree>
    <p:extLst>
      <p:ext uri="{BB962C8B-B14F-4D97-AF65-F5344CB8AC3E}">
        <p14:creationId xmlns:p14="http://schemas.microsoft.com/office/powerpoint/2010/main" val="247473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1046" y="200025"/>
            <a:ext cx="8009907" cy="1143000"/>
          </a:xfrm>
        </p:spPr>
        <p:txBody>
          <a:bodyPr>
            <a:normAutofit/>
          </a:bodyPr>
          <a:lstStyle/>
          <a:p>
            <a:pPr algn="ctr"/>
            <a:r>
              <a:rPr lang="es-ES_tradnl" b="1" dirty="0" err="1"/>
              <a:t>Vasoespasmo</a:t>
            </a:r>
            <a:r>
              <a:rPr lang="es-ES_tradnl" b="1" dirty="0"/>
              <a:t> - Porcentajes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3530442"/>
              </p:ext>
            </p:extLst>
          </p:nvPr>
        </p:nvGraphicFramePr>
        <p:xfrm>
          <a:off x="5789255" y="1200150"/>
          <a:ext cx="5621695" cy="459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Marcador de pie de página"/>
          <p:cNvSpPr>
            <a:spLocks noGrp="1"/>
          </p:cNvSpPr>
          <p:nvPr>
            <p:ph type="ftr" sz="quarter" idx="11"/>
          </p:nvPr>
        </p:nvSpPr>
        <p:spPr>
          <a:xfrm>
            <a:off x="5789255" y="6046575"/>
            <a:ext cx="5788783" cy="611400"/>
          </a:xfrm>
        </p:spPr>
        <p:txBody>
          <a:bodyPr/>
          <a:lstStyle/>
          <a:p>
            <a:r>
              <a:rPr lang="es-CO" sz="900" dirty="0">
                <a:solidFill>
                  <a:schemeClr val="tx1"/>
                </a:solidFill>
                <a:ea typeface="OTNEJMScalaSansLF"/>
                <a:cs typeface="Times New Roman" panose="02020603050405020304" pitchFamily="18" charset="0"/>
              </a:rPr>
              <a:t>Lawton MT, Vates GE. </a:t>
            </a:r>
            <a:r>
              <a:rPr lang="es-CO" sz="900" dirty="0" err="1">
                <a:solidFill>
                  <a:schemeClr val="tx1"/>
                </a:solidFill>
                <a:ea typeface="Calibri" panose="020F0502020204030204" pitchFamily="34" charset="0"/>
                <a:cs typeface="Times New Roman" panose="02020603050405020304" pitchFamily="18" charset="0"/>
              </a:rPr>
              <a:t>Subarachnoid</a:t>
            </a:r>
            <a:r>
              <a:rPr lang="es-CO" sz="900" dirty="0">
                <a:solidFill>
                  <a:schemeClr val="tx1"/>
                </a:solidFill>
                <a:ea typeface="Calibri" panose="020F0502020204030204" pitchFamily="34" charset="0"/>
                <a:cs typeface="Times New Roman" panose="02020603050405020304" pitchFamily="18" charset="0"/>
              </a:rPr>
              <a:t> </a:t>
            </a:r>
            <a:r>
              <a:rPr lang="es-CO" sz="900" dirty="0" err="1">
                <a:solidFill>
                  <a:schemeClr val="tx1"/>
                </a:solidFill>
                <a:ea typeface="Calibri" panose="020F0502020204030204" pitchFamily="34" charset="0"/>
                <a:cs typeface="Times New Roman" panose="02020603050405020304" pitchFamily="18" charset="0"/>
              </a:rPr>
              <a:t>Hemorrhage</a:t>
            </a:r>
            <a:r>
              <a:rPr lang="es-CO" sz="900" dirty="0">
                <a:solidFill>
                  <a:schemeClr val="tx1"/>
                </a:solidFill>
                <a:ea typeface="Calibri" panose="020F0502020204030204" pitchFamily="34" charset="0"/>
                <a:cs typeface="Times New Roman" panose="02020603050405020304" pitchFamily="18" charset="0"/>
              </a:rPr>
              <a:t>. N </a:t>
            </a:r>
            <a:r>
              <a:rPr lang="es-CO" sz="900" dirty="0" err="1">
                <a:solidFill>
                  <a:schemeClr val="tx1"/>
                </a:solidFill>
                <a:ea typeface="Calibri" panose="020F0502020204030204" pitchFamily="34" charset="0"/>
                <a:cs typeface="Times New Roman" panose="02020603050405020304" pitchFamily="18" charset="0"/>
              </a:rPr>
              <a:t>Engl</a:t>
            </a:r>
            <a:r>
              <a:rPr lang="es-CO" sz="900" dirty="0">
                <a:solidFill>
                  <a:schemeClr val="tx1"/>
                </a:solidFill>
                <a:ea typeface="Calibri" panose="020F0502020204030204" pitchFamily="34" charset="0"/>
                <a:cs typeface="Times New Roman" panose="02020603050405020304" pitchFamily="18" charset="0"/>
              </a:rPr>
              <a:t> J </a:t>
            </a:r>
            <a:r>
              <a:rPr lang="es-CO" sz="900" dirty="0" err="1">
                <a:solidFill>
                  <a:schemeClr val="tx1"/>
                </a:solidFill>
                <a:ea typeface="Calibri" panose="020F0502020204030204" pitchFamily="34" charset="0"/>
                <a:cs typeface="Times New Roman" panose="02020603050405020304" pitchFamily="18" charset="0"/>
              </a:rPr>
              <a:t>Med</a:t>
            </a:r>
            <a:r>
              <a:rPr lang="es-CO" sz="900" dirty="0">
                <a:solidFill>
                  <a:schemeClr val="tx1"/>
                </a:solidFill>
                <a:ea typeface="Calibri" panose="020F0502020204030204" pitchFamily="34" charset="0"/>
                <a:cs typeface="Times New Roman" panose="02020603050405020304" pitchFamily="18" charset="0"/>
              </a:rPr>
              <a:t> 2017;377:257-66.</a:t>
            </a:r>
          </a:p>
          <a:p>
            <a:r>
              <a:rPr lang="es-ES" sz="900" dirty="0" err="1">
                <a:solidFill>
                  <a:schemeClr val="tx1"/>
                </a:solidFill>
              </a:rPr>
              <a:t>Current</a:t>
            </a:r>
            <a:r>
              <a:rPr lang="es-ES" sz="900" dirty="0">
                <a:solidFill>
                  <a:schemeClr val="tx1"/>
                </a:solidFill>
              </a:rPr>
              <a:t> </a:t>
            </a:r>
            <a:r>
              <a:rPr lang="es-ES" sz="900" dirty="0" err="1">
                <a:solidFill>
                  <a:schemeClr val="tx1"/>
                </a:solidFill>
              </a:rPr>
              <a:t>Options</a:t>
            </a:r>
            <a:r>
              <a:rPr lang="es-ES" sz="900" dirty="0">
                <a:solidFill>
                  <a:schemeClr val="tx1"/>
                </a:solidFill>
              </a:rPr>
              <a:t> </a:t>
            </a:r>
            <a:r>
              <a:rPr lang="es-ES" sz="900" dirty="0" err="1">
                <a:solidFill>
                  <a:schemeClr val="tx1"/>
                </a:solidFill>
              </a:rPr>
              <a:t>for</a:t>
            </a:r>
            <a:r>
              <a:rPr lang="es-ES" sz="900" dirty="0">
                <a:solidFill>
                  <a:schemeClr val="tx1"/>
                </a:solidFill>
              </a:rPr>
              <a:t> </a:t>
            </a:r>
            <a:r>
              <a:rPr lang="es-ES" sz="900" dirty="0" err="1">
                <a:solidFill>
                  <a:schemeClr val="tx1"/>
                </a:solidFill>
              </a:rPr>
              <a:t>the</a:t>
            </a:r>
            <a:r>
              <a:rPr lang="es-ES" sz="900" dirty="0">
                <a:solidFill>
                  <a:schemeClr val="tx1"/>
                </a:solidFill>
              </a:rPr>
              <a:t> Management of </a:t>
            </a:r>
            <a:r>
              <a:rPr lang="es-ES" sz="900" dirty="0" err="1">
                <a:solidFill>
                  <a:schemeClr val="tx1"/>
                </a:solidFill>
              </a:rPr>
              <a:t>Aneurysmal</a:t>
            </a:r>
            <a:r>
              <a:rPr lang="es-ES" sz="900" dirty="0">
                <a:solidFill>
                  <a:schemeClr val="tx1"/>
                </a:solidFill>
              </a:rPr>
              <a:t> </a:t>
            </a:r>
            <a:r>
              <a:rPr lang="es-ES" sz="900" dirty="0" err="1">
                <a:solidFill>
                  <a:schemeClr val="tx1"/>
                </a:solidFill>
              </a:rPr>
              <a:t>Subarachnoid</a:t>
            </a:r>
            <a:r>
              <a:rPr lang="es-ES" sz="900" dirty="0">
                <a:solidFill>
                  <a:schemeClr val="tx1"/>
                </a:solidFill>
              </a:rPr>
              <a:t> </a:t>
            </a:r>
            <a:r>
              <a:rPr lang="es-ES" sz="900" dirty="0" err="1">
                <a:solidFill>
                  <a:schemeClr val="tx1"/>
                </a:solidFill>
              </a:rPr>
              <a:t>Hemorrhage-Induced</a:t>
            </a:r>
            <a:r>
              <a:rPr lang="es-ES" sz="900" dirty="0">
                <a:solidFill>
                  <a:schemeClr val="tx1"/>
                </a:solidFill>
              </a:rPr>
              <a:t> Cerebral </a:t>
            </a:r>
            <a:r>
              <a:rPr lang="es-ES" sz="900" dirty="0" err="1">
                <a:solidFill>
                  <a:schemeClr val="tx1"/>
                </a:solidFill>
              </a:rPr>
              <a:t>Vasospasm</a:t>
            </a:r>
            <a:r>
              <a:rPr lang="es-ES" sz="900" dirty="0">
                <a:solidFill>
                  <a:schemeClr val="tx1"/>
                </a:solidFill>
              </a:rPr>
              <a:t>: A </a:t>
            </a:r>
            <a:r>
              <a:rPr lang="es-ES" sz="900" dirty="0" err="1">
                <a:solidFill>
                  <a:schemeClr val="tx1"/>
                </a:solidFill>
              </a:rPr>
              <a:t>Comprehensive</a:t>
            </a:r>
            <a:r>
              <a:rPr lang="es-ES" sz="900" dirty="0">
                <a:solidFill>
                  <a:schemeClr val="tx1"/>
                </a:solidFill>
              </a:rPr>
              <a:t> </a:t>
            </a:r>
            <a:r>
              <a:rPr lang="es-ES" sz="900" dirty="0" err="1">
                <a:solidFill>
                  <a:schemeClr val="tx1"/>
                </a:solidFill>
              </a:rPr>
              <a:t>Review</a:t>
            </a:r>
            <a:r>
              <a:rPr lang="es-ES" sz="900" dirty="0">
                <a:solidFill>
                  <a:schemeClr val="tx1"/>
                </a:solidFill>
              </a:rPr>
              <a:t> of </a:t>
            </a:r>
            <a:r>
              <a:rPr lang="es-ES" sz="900" dirty="0" err="1">
                <a:solidFill>
                  <a:schemeClr val="tx1"/>
                </a:solidFill>
              </a:rPr>
              <a:t>the</a:t>
            </a:r>
            <a:r>
              <a:rPr lang="es-ES" sz="900" dirty="0">
                <a:solidFill>
                  <a:schemeClr val="tx1"/>
                </a:solidFill>
              </a:rPr>
              <a:t> </a:t>
            </a:r>
            <a:r>
              <a:rPr lang="es-ES" sz="900" dirty="0" err="1">
                <a:solidFill>
                  <a:schemeClr val="tx1"/>
                </a:solidFill>
              </a:rPr>
              <a:t>Literature</a:t>
            </a:r>
            <a:r>
              <a:rPr lang="es-ES" sz="900" dirty="0">
                <a:solidFill>
                  <a:schemeClr val="tx1"/>
                </a:solidFill>
              </a:rPr>
              <a:t>. </a:t>
            </a:r>
            <a:r>
              <a:rPr lang="es-ES" sz="900" dirty="0" err="1">
                <a:solidFill>
                  <a:schemeClr val="tx1"/>
                </a:solidFill>
              </a:rPr>
              <a:t>Intervent</a:t>
            </a:r>
            <a:r>
              <a:rPr lang="es-ES" sz="900" dirty="0">
                <a:solidFill>
                  <a:schemeClr val="tx1"/>
                </a:solidFill>
              </a:rPr>
              <a:t> </a:t>
            </a:r>
            <a:r>
              <a:rPr lang="es-ES" sz="900" dirty="0" err="1">
                <a:solidFill>
                  <a:schemeClr val="tx1"/>
                </a:solidFill>
              </a:rPr>
              <a:t>Neurol</a:t>
            </a:r>
            <a:r>
              <a:rPr lang="es-ES" sz="900" dirty="0">
                <a:solidFill>
                  <a:schemeClr val="tx1"/>
                </a:solidFill>
              </a:rPr>
              <a:t> 2013;2:30–51</a:t>
            </a:r>
          </a:p>
        </p:txBody>
      </p:sp>
    </p:spTree>
    <p:extLst>
      <p:ext uri="{BB962C8B-B14F-4D97-AF65-F5344CB8AC3E}">
        <p14:creationId xmlns:p14="http://schemas.microsoft.com/office/powerpoint/2010/main" val="867628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685" y="154781"/>
            <a:ext cx="9243061" cy="1143000"/>
          </a:xfrm>
          <a:noFill/>
        </p:spPr>
        <p:txBody>
          <a:bodyPr>
            <a:normAutofit/>
          </a:bodyPr>
          <a:lstStyle/>
          <a:p>
            <a:pPr algn="ctr"/>
            <a:r>
              <a:rPr lang="es-ES_tradnl" b="1" dirty="0"/>
              <a:t>Isquemia cerebral tardía: </a:t>
            </a:r>
            <a:r>
              <a:rPr lang="es-ES_tradnl" b="1" dirty="0" err="1"/>
              <a:t>Dx</a:t>
            </a:r>
            <a:endParaRPr lang="es-CO" b="1" dirty="0"/>
          </a:p>
        </p:txBody>
      </p:sp>
      <p:sp>
        <p:nvSpPr>
          <p:cNvPr id="3" name="Marcador de contenido 2"/>
          <p:cNvSpPr>
            <a:spLocks noGrp="1"/>
          </p:cNvSpPr>
          <p:nvPr>
            <p:ph sz="half" idx="1"/>
          </p:nvPr>
        </p:nvSpPr>
        <p:spPr>
          <a:xfrm>
            <a:off x="4482227" y="1297781"/>
            <a:ext cx="3914776" cy="4700010"/>
          </a:xfrm>
          <a:solidFill>
            <a:srgbClr val="152B48"/>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buNone/>
            </a:pPr>
            <a:r>
              <a:rPr lang="es-CO" sz="1800" b="1" dirty="0">
                <a:solidFill>
                  <a:schemeClr val="bg1"/>
                </a:solidFill>
              </a:rPr>
              <a:t>Clínica </a:t>
            </a:r>
          </a:p>
          <a:p>
            <a:pPr>
              <a:buClr>
                <a:srgbClr val="FF0000"/>
              </a:buClr>
            </a:pPr>
            <a:r>
              <a:rPr lang="es-CO" sz="1800" dirty="0">
                <a:solidFill>
                  <a:schemeClr val="bg1"/>
                </a:solidFill>
              </a:rPr>
              <a:t>Déficit neurológico nuevo: </a:t>
            </a:r>
          </a:p>
          <a:p>
            <a:pPr lvl="1">
              <a:buClr>
                <a:srgbClr val="0070C0"/>
              </a:buClr>
            </a:pPr>
            <a:r>
              <a:rPr lang="es-CO" sz="1800" dirty="0">
                <a:solidFill>
                  <a:schemeClr val="bg1"/>
                </a:solidFill>
              </a:rPr>
              <a:t>Caída 2 puntos de GCS o déficit focal nuevo.</a:t>
            </a:r>
          </a:p>
          <a:p>
            <a:pPr>
              <a:buClr>
                <a:srgbClr val="FF0000"/>
              </a:buClr>
            </a:pPr>
            <a:r>
              <a:rPr lang="es-CO" sz="1800" dirty="0">
                <a:solidFill>
                  <a:schemeClr val="bg1"/>
                </a:solidFill>
              </a:rPr>
              <a:t>Descartar otras causas de déficit: </a:t>
            </a:r>
          </a:p>
          <a:p>
            <a:pPr lvl="1">
              <a:buClr>
                <a:srgbClr val="0070C0"/>
              </a:buClr>
            </a:pPr>
            <a:r>
              <a:rPr lang="es-CO" sz="1800" dirty="0">
                <a:solidFill>
                  <a:schemeClr val="bg1"/>
                </a:solidFill>
              </a:rPr>
              <a:t>Alteraciones metabólicas.</a:t>
            </a:r>
          </a:p>
          <a:p>
            <a:pPr lvl="1">
              <a:buClr>
                <a:srgbClr val="0070C0"/>
              </a:buClr>
            </a:pPr>
            <a:r>
              <a:rPr lang="es-CO" sz="1800" dirty="0">
                <a:solidFill>
                  <a:schemeClr val="bg1"/>
                </a:solidFill>
              </a:rPr>
              <a:t>Fiebre.</a:t>
            </a:r>
          </a:p>
          <a:p>
            <a:pPr lvl="1">
              <a:buClr>
                <a:srgbClr val="0070C0"/>
              </a:buClr>
            </a:pPr>
            <a:r>
              <a:rPr lang="es-CO" sz="1800" dirty="0">
                <a:solidFill>
                  <a:schemeClr val="bg1"/>
                </a:solidFill>
              </a:rPr>
              <a:t>Edema cerebral.</a:t>
            </a:r>
          </a:p>
          <a:p>
            <a:pPr lvl="1">
              <a:buClr>
                <a:srgbClr val="0070C0"/>
              </a:buClr>
            </a:pPr>
            <a:r>
              <a:rPr lang="es-CO" sz="1800" dirty="0">
                <a:solidFill>
                  <a:schemeClr val="bg1"/>
                </a:solidFill>
              </a:rPr>
              <a:t>Hidrocefalia.</a:t>
            </a:r>
          </a:p>
          <a:p>
            <a:pPr>
              <a:buClr>
                <a:srgbClr val="FF0000"/>
              </a:buClr>
            </a:pPr>
            <a:r>
              <a:rPr lang="es-CO" sz="1800" dirty="0">
                <a:solidFill>
                  <a:schemeClr val="bg1"/>
                </a:solidFill>
              </a:rPr>
              <a:t>Monitorizar signos clínicos de ICT.</a:t>
            </a:r>
          </a:p>
          <a:p>
            <a:pPr>
              <a:buClr>
                <a:srgbClr val="FF0000"/>
              </a:buClr>
            </a:pPr>
            <a:r>
              <a:rPr lang="es-CO" sz="1800" dirty="0">
                <a:solidFill>
                  <a:schemeClr val="bg1"/>
                </a:solidFill>
              </a:rPr>
              <a:t>Evaluación neurológica frecuente: cada 2 horas.</a:t>
            </a:r>
          </a:p>
        </p:txBody>
      </p:sp>
      <p:sp>
        <p:nvSpPr>
          <p:cNvPr id="5" name="Marcador de contenido 4"/>
          <p:cNvSpPr>
            <a:spLocks noGrp="1"/>
          </p:cNvSpPr>
          <p:nvPr>
            <p:ph sz="half" idx="2"/>
          </p:nvPr>
        </p:nvSpPr>
        <p:spPr>
          <a:xfrm>
            <a:off x="8726465" y="2124881"/>
            <a:ext cx="2960710" cy="3217838"/>
          </a:xfrm>
          <a:ln w="38100">
            <a:solidFill>
              <a:srgbClr val="06AEAA"/>
            </a:solidFill>
          </a:ln>
        </p:spPr>
        <p:txBody>
          <a:bodyPr>
            <a:normAutofit lnSpcReduction="10000"/>
          </a:bodyPr>
          <a:lstStyle/>
          <a:p>
            <a:r>
              <a:rPr lang="es-ES" sz="1800" dirty="0"/>
              <a:t>Cefalea y rigidez no son específicos.</a:t>
            </a:r>
          </a:p>
          <a:p>
            <a:r>
              <a:rPr lang="es-ES" sz="1800" dirty="0"/>
              <a:t>Aumento de la presión arterial.</a:t>
            </a:r>
          </a:p>
          <a:p>
            <a:r>
              <a:rPr lang="es-CO" sz="1800" dirty="0" err="1"/>
              <a:t>Vasoespasmo</a:t>
            </a:r>
            <a:r>
              <a:rPr lang="es-CO" sz="1800" dirty="0"/>
              <a:t> no es igual a ICT.</a:t>
            </a:r>
          </a:p>
          <a:p>
            <a:r>
              <a:rPr lang="es-CO" sz="1800" dirty="0"/>
              <a:t>ICT es un diagnóstico de exclusión. </a:t>
            </a:r>
          </a:p>
          <a:p>
            <a:r>
              <a:rPr lang="es-CO" sz="1800" dirty="0"/>
              <a:t>Es muy difícil identificar hallazgos clínicos en los pacientes de UCI. </a:t>
            </a:r>
          </a:p>
        </p:txBody>
      </p:sp>
      <p:sp>
        <p:nvSpPr>
          <p:cNvPr id="6" name="3 Marcador de pie de página"/>
          <p:cNvSpPr>
            <a:spLocks noGrp="1"/>
          </p:cNvSpPr>
          <p:nvPr>
            <p:ph type="ftr" sz="quarter" idx="11"/>
          </p:nvPr>
        </p:nvSpPr>
        <p:spPr>
          <a:xfrm>
            <a:off x="4482227" y="6146588"/>
            <a:ext cx="6633448" cy="611400"/>
          </a:xfrm>
        </p:spPr>
        <p:txBody>
          <a:bodyPr/>
          <a:lstStyle/>
          <a:p>
            <a:r>
              <a:rPr lang="es-ES" sz="800" dirty="0" err="1">
                <a:solidFill>
                  <a:schemeClr val="tx1"/>
                </a:solidFill>
              </a:rPr>
              <a:t>Current</a:t>
            </a:r>
            <a:r>
              <a:rPr lang="es-ES" sz="800" dirty="0">
                <a:solidFill>
                  <a:schemeClr val="tx1"/>
                </a:solidFill>
              </a:rPr>
              <a:t> </a:t>
            </a:r>
            <a:r>
              <a:rPr lang="es-ES" sz="800" dirty="0" err="1">
                <a:solidFill>
                  <a:schemeClr val="tx1"/>
                </a:solidFill>
              </a:rPr>
              <a:t>Options</a:t>
            </a:r>
            <a:r>
              <a:rPr lang="es-ES" sz="800" dirty="0">
                <a:solidFill>
                  <a:schemeClr val="tx1"/>
                </a:solidFill>
              </a:rPr>
              <a:t> </a:t>
            </a:r>
            <a:r>
              <a:rPr lang="es-ES" sz="800" dirty="0" err="1">
                <a:solidFill>
                  <a:schemeClr val="tx1"/>
                </a:solidFill>
              </a:rPr>
              <a:t>for</a:t>
            </a:r>
            <a:r>
              <a:rPr lang="es-ES" sz="800" dirty="0">
                <a:solidFill>
                  <a:schemeClr val="tx1"/>
                </a:solidFill>
              </a:rPr>
              <a:t> </a:t>
            </a:r>
            <a:r>
              <a:rPr lang="es-ES" sz="800" dirty="0" err="1">
                <a:solidFill>
                  <a:schemeClr val="tx1"/>
                </a:solidFill>
              </a:rPr>
              <a:t>the</a:t>
            </a:r>
            <a:r>
              <a:rPr lang="es-ES" sz="800" dirty="0">
                <a:solidFill>
                  <a:schemeClr val="tx1"/>
                </a:solidFill>
              </a:rPr>
              <a:t> Management of </a:t>
            </a:r>
            <a:r>
              <a:rPr lang="es-ES" sz="800" dirty="0" err="1">
                <a:solidFill>
                  <a:schemeClr val="tx1"/>
                </a:solidFill>
              </a:rPr>
              <a:t>Aneurysmal</a:t>
            </a:r>
            <a:r>
              <a:rPr lang="es-ES" sz="800" dirty="0">
                <a:solidFill>
                  <a:schemeClr val="tx1"/>
                </a:solidFill>
              </a:rPr>
              <a:t> </a:t>
            </a:r>
            <a:r>
              <a:rPr lang="es-ES" sz="800" dirty="0" err="1">
                <a:solidFill>
                  <a:schemeClr val="tx1"/>
                </a:solidFill>
              </a:rPr>
              <a:t>Subarachnoid</a:t>
            </a:r>
            <a:r>
              <a:rPr lang="es-ES" sz="800" dirty="0">
                <a:solidFill>
                  <a:schemeClr val="tx1"/>
                </a:solidFill>
              </a:rPr>
              <a:t> </a:t>
            </a:r>
            <a:r>
              <a:rPr lang="es-ES" sz="800" dirty="0" err="1">
                <a:solidFill>
                  <a:schemeClr val="tx1"/>
                </a:solidFill>
              </a:rPr>
              <a:t>Hemorrhage-Induced</a:t>
            </a:r>
            <a:r>
              <a:rPr lang="es-ES" sz="800" dirty="0">
                <a:solidFill>
                  <a:schemeClr val="tx1"/>
                </a:solidFill>
              </a:rPr>
              <a:t> Cerebral </a:t>
            </a:r>
            <a:r>
              <a:rPr lang="es-ES" sz="800" dirty="0" err="1">
                <a:solidFill>
                  <a:schemeClr val="tx1"/>
                </a:solidFill>
              </a:rPr>
              <a:t>Vasospasm</a:t>
            </a:r>
            <a:r>
              <a:rPr lang="es-ES" sz="800" dirty="0">
                <a:solidFill>
                  <a:schemeClr val="tx1"/>
                </a:solidFill>
              </a:rPr>
              <a:t>: A </a:t>
            </a:r>
            <a:r>
              <a:rPr lang="es-ES" sz="800" dirty="0" err="1">
                <a:solidFill>
                  <a:schemeClr val="tx1"/>
                </a:solidFill>
              </a:rPr>
              <a:t>Comprehensive</a:t>
            </a:r>
            <a:r>
              <a:rPr lang="es-ES" sz="800" dirty="0">
                <a:solidFill>
                  <a:schemeClr val="tx1"/>
                </a:solidFill>
              </a:rPr>
              <a:t> </a:t>
            </a:r>
            <a:r>
              <a:rPr lang="es-ES" sz="800" dirty="0" err="1">
                <a:solidFill>
                  <a:schemeClr val="tx1"/>
                </a:solidFill>
              </a:rPr>
              <a:t>Review</a:t>
            </a:r>
            <a:r>
              <a:rPr lang="es-ES" sz="800" dirty="0">
                <a:solidFill>
                  <a:schemeClr val="tx1"/>
                </a:solidFill>
              </a:rPr>
              <a:t> of </a:t>
            </a:r>
            <a:r>
              <a:rPr lang="es-ES" sz="800" dirty="0" err="1">
                <a:solidFill>
                  <a:schemeClr val="tx1"/>
                </a:solidFill>
              </a:rPr>
              <a:t>the</a:t>
            </a:r>
            <a:r>
              <a:rPr lang="es-ES" sz="800" dirty="0">
                <a:solidFill>
                  <a:schemeClr val="tx1"/>
                </a:solidFill>
              </a:rPr>
              <a:t> </a:t>
            </a:r>
            <a:r>
              <a:rPr lang="es-ES" sz="800" dirty="0" err="1">
                <a:solidFill>
                  <a:schemeClr val="tx1"/>
                </a:solidFill>
              </a:rPr>
              <a:t>Literature</a:t>
            </a:r>
            <a:r>
              <a:rPr lang="es-ES" sz="800" dirty="0">
                <a:solidFill>
                  <a:schemeClr val="tx1"/>
                </a:solidFill>
              </a:rPr>
              <a:t>.</a:t>
            </a:r>
          </a:p>
          <a:p>
            <a:r>
              <a:rPr lang="es-ES" sz="800" dirty="0" err="1">
                <a:solidFill>
                  <a:schemeClr val="tx1"/>
                </a:solidFill>
              </a:rPr>
              <a:t>Intervent</a:t>
            </a:r>
            <a:r>
              <a:rPr lang="es-ES" sz="800" dirty="0">
                <a:solidFill>
                  <a:schemeClr val="tx1"/>
                </a:solidFill>
              </a:rPr>
              <a:t> </a:t>
            </a:r>
            <a:r>
              <a:rPr lang="es-ES" sz="800" dirty="0" err="1">
                <a:solidFill>
                  <a:schemeClr val="tx1"/>
                </a:solidFill>
              </a:rPr>
              <a:t>Neurol</a:t>
            </a:r>
            <a:r>
              <a:rPr lang="es-ES" sz="800" dirty="0">
                <a:solidFill>
                  <a:schemeClr val="tx1"/>
                </a:solidFill>
              </a:rPr>
              <a:t> 2013;2:30–51</a:t>
            </a:r>
          </a:p>
        </p:txBody>
      </p:sp>
    </p:spTree>
    <p:extLst>
      <p:ext uri="{BB962C8B-B14F-4D97-AF65-F5344CB8AC3E}">
        <p14:creationId xmlns:p14="http://schemas.microsoft.com/office/powerpoint/2010/main" val="1285199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9936" y="38278"/>
            <a:ext cx="7796214" cy="1006167"/>
          </a:xfrm>
          <a:noFill/>
        </p:spPr>
        <p:txBody>
          <a:bodyPr>
            <a:noAutofit/>
          </a:bodyPr>
          <a:lstStyle/>
          <a:p>
            <a:r>
              <a:rPr lang="es-ES_tradnl" sz="2800" b="1" dirty="0"/>
              <a:t>Isquemia cerebral tardía - Vasoespasmo</a:t>
            </a:r>
            <a:endParaRPr lang="es-ES" sz="2800" b="1" dirty="0"/>
          </a:p>
        </p:txBody>
      </p:sp>
      <p:sp>
        <p:nvSpPr>
          <p:cNvPr id="3" name="2 Marcador de contenido"/>
          <p:cNvSpPr>
            <a:spLocks noGrp="1"/>
          </p:cNvSpPr>
          <p:nvPr>
            <p:ph idx="1"/>
          </p:nvPr>
        </p:nvSpPr>
        <p:spPr>
          <a:xfrm>
            <a:off x="4318043" y="1634915"/>
            <a:ext cx="6139435" cy="3644579"/>
          </a:xfrm>
          <a:ln w="38100">
            <a:solidFill>
              <a:srgbClr val="06AEAA"/>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_tradnl" sz="200" dirty="0"/>
          </a:p>
          <a:p>
            <a:r>
              <a:rPr lang="es-ES_tradnl" sz="1800" dirty="0"/>
              <a:t>Vasos expuestos a la sangre en el espacio subaracnoideo.</a:t>
            </a:r>
            <a:endParaRPr lang="es-ES" sz="1800" dirty="0"/>
          </a:p>
          <a:p>
            <a:r>
              <a:rPr lang="es-ES" sz="1800" dirty="0"/>
              <a:t>Estenosis de las grandes arterias de capacitancia en la base del cráneo. </a:t>
            </a:r>
          </a:p>
          <a:p>
            <a:r>
              <a:rPr lang="es-ES" sz="1800" dirty="0"/>
              <a:t>Disminución del FSC en el territorio distal a la arteria afectada.</a:t>
            </a:r>
          </a:p>
          <a:p>
            <a:r>
              <a:rPr lang="es-ES" sz="1800" dirty="0"/>
              <a:t>Día 3 </a:t>
            </a:r>
            <a:r>
              <a:rPr lang="mr-IN" sz="1800" dirty="0"/>
              <a:t>–</a:t>
            </a:r>
            <a:r>
              <a:rPr lang="es-ES" sz="1800" dirty="0"/>
              <a:t> 14 (pico 6-10).</a:t>
            </a:r>
          </a:p>
          <a:p>
            <a:r>
              <a:rPr lang="es-ES" sz="1800" dirty="0"/>
              <a:t>El inicio típico es entre el día 3-5. </a:t>
            </a:r>
          </a:p>
          <a:p>
            <a:r>
              <a:rPr lang="es-ES" sz="1800" dirty="0"/>
              <a:t>Resolución del día 14-21.</a:t>
            </a:r>
          </a:p>
          <a:p>
            <a:r>
              <a:rPr lang="es-ES" sz="1800" dirty="0"/>
              <a:t>Mas frecuente en rupturas proximales. </a:t>
            </a:r>
          </a:p>
        </p:txBody>
      </p:sp>
      <p:sp>
        <p:nvSpPr>
          <p:cNvPr id="5" name="3 Marcador de pie de página"/>
          <p:cNvSpPr>
            <a:spLocks noGrp="1"/>
          </p:cNvSpPr>
          <p:nvPr>
            <p:ph type="ftr" sz="quarter" idx="11"/>
          </p:nvPr>
        </p:nvSpPr>
        <p:spPr>
          <a:xfrm>
            <a:off x="4318043" y="5969582"/>
            <a:ext cx="7130020" cy="611400"/>
          </a:xfrm>
        </p:spPr>
        <p:txBody>
          <a:bodyPr/>
          <a:lstStyle/>
          <a:p>
            <a:r>
              <a:rPr lang="es-ES" sz="800" dirty="0" err="1">
                <a:solidFill>
                  <a:schemeClr val="tx1"/>
                </a:solidFill>
              </a:rPr>
              <a:t>Current</a:t>
            </a:r>
            <a:r>
              <a:rPr lang="es-ES" sz="800" dirty="0">
                <a:solidFill>
                  <a:schemeClr val="tx1"/>
                </a:solidFill>
              </a:rPr>
              <a:t> </a:t>
            </a:r>
            <a:r>
              <a:rPr lang="es-ES" sz="800" dirty="0" err="1">
                <a:solidFill>
                  <a:schemeClr val="tx1"/>
                </a:solidFill>
              </a:rPr>
              <a:t>Options</a:t>
            </a:r>
            <a:r>
              <a:rPr lang="es-ES" sz="800" dirty="0">
                <a:solidFill>
                  <a:schemeClr val="tx1"/>
                </a:solidFill>
              </a:rPr>
              <a:t> </a:t>
            </a:r>
            <a:r>
              <a:rPr lang="es-ES" sz="800" dirty="0" err="1">
                <a:solidFill>
                  <a:schemeClr val="tx1"/>
                </a:solidFill>
              </a:rPr>
              <a:t>for</a:t>
            </a:r>
            <a:r>
              <a:rPr lang="es-ES" sz="800" dirty="0">
                <a:solidFill>
                  <a:schemeClr val="tx1"/>
                </a:solidFill>
              </a:rPr>
              <a:t> </a:t>
            </a:r>
            <a:r>
              <a:rPr lang="es-ES" sz="800" dirty="0" err="1">
                <a:solidFill>
                  <a:schemeClr val="tx1"/>
                </a:solidFill>
              </a:rPr>
              <a:t>the</a:t>
            </a:r>
            <a:r>
              <a:rPr lang="es-ES" sz="800" dirty="0">
                <a:solidFill>
                  <a:schemeClr val="tx1"/>
                </a:solidFill>
              </a:rPr>
              <a:t> Management of </a:t>
            </a:r>
            <a:r>
              <a:rPr lang="es-ES" sz="800" dirty="0" err="1">
                <a:solidFill>
                  <a:schemeClr val="tx1"/>
                </a:solidFill>
              </a:rPr>
              <a:t>Aneurysmal</a:t>
            </a:r>
            <a:r>
              <a:rPr lang="es-ES" sz="800" dirty="0">
                <a:solidFill>
                  <a:schemeClr val="tx1"/>
                </a:solidFill>
              </a:rPr>
              <a:t> </a:t>
            </a:r>
            <a:r>
              <a:rPr lang="es-ES" sz="800" dirty="0" err="1">
                <a:solidFill>
                  <a:schemeClr val="tx1"/>
                </a:solidFill>
              </a:rPr>
              <a:t>Subarachnoid</a:t>
            </a:r>
            <a:r>
              <a:rPr lang="es-ES" sz="800" dirty="0">
                <a:solidFill>
                  <a:schemeClr val="tx1"/>
                </a:solidFill>
              </a:rPr>
              <a:t> </a:t>
            </a:r>
            <a:r>
              <a:rPr lang="es-ES" sz="800" dirty="0" err="1">
                <a:solidFill>
                  <a:schemeClr val="tx1"/>
                </a:solidFill>
              </a:rPr>
              <a:t>Hemorrhage-Induced</a:t>
            </a:r>
            <a:r>
              <a:rPr lang="es-ES" sz="800" dirty="0">
                <a:solidFill>
                  <a:schemeClr val="tx1"/>
                </a:solidFill>
              </a:rPr>
              <a:t> Cerebral </a:t>
            </a:r>
            <a:r>
              <a:rPr lang="es-ES" sz="800" dirty="0" err="1">
                <a:solidFill>
                  <a:schemeClr val="tx1"/>
                </a:solidFill>
              </a:rPr>
              <a:t>Vasospasm</a:t>
            </a:r>
            <a:r>
              <a:rPr lang="es-ES" sz="800" dirty="0">
                <a:solidFill>
                  <a:schemeClr val="tx1"/>
                </a:solidFill>
              </a:rPr>
              <a:t>: A </a:t>
            </a:r>
            <a:r>
              <a:rPr lang="es-ES" sz="800" dirty="0" err="1">
                <a:solidFill>
                  <a:schemeClr val="tx1"/>
                </a:solidFill>
              </a:rPr>
              <a:t>Comprehensive</a:t>
            </a:r>
            <a:r>
              <a:rPr lang="es-ES" sz="800" dirty="0">
                <a:solidFill>
                  <a:schemeClr val="tx1"/>
                </a:solidFill>
              </a:rPr>
              <a:t> </a:t>
            </a:r>
            <a:r>
              <a:rPr lang="es-ES" sz="800" dirty="0" err="1">
                <a:solidFill>
                  <a:schemeClr val="tx1"/>
                </a:solidFill>
              </a:rPr>
              <a:t>Review</a:t>
            </a:r>
            <a:r>
              <a:rPr lang="es-ES" sz="800" dirty="0">
                <a:solidFill>
                  <a:schemeClr val="tx1"/>
                </a:solidFill>
              </a:rPr>
              <a:t> of </a:t>
            </a:r>
            <a:r>
              <a:rPr lang="es-ES" sz="800" dirty="0" err="1">
                <a:solidFill>
                  <a:schemeClr val="tx1"/>
                </a:solidFill>
              </a:rPr>
              <a:t>the</a:t>
            </a:r>
            <a:r>
              <a:rPr lang="es-ES" sz="800" dirty="0">
                <a:solidFill>
                  <a:schemeClr val="tx1"/>
                </a:solidFill>
              </a:rPr>
              <a:t> </a:t>
            </a:r>
            <a:r>
              <a:rPr lang="es-ES" sz="800" dirty="0" err="1">
                <a:solidFill>
                  <a:schemeClr val="tx1"/>
                </a:solidFill>
              </a:rPr>
              <a:t>Literature</a:t>
            </a:r>
            <a:r>
              <a:rPr lang="es-ES" sz="800" dirty="0">
                <a:solidFill>
                  <a:schemeClr val="tx1"/>
                </a:solidFill>
              </a:rPr>
              <a:t>.</a:t>
            </a:r>
          </a:p>
          <a:p>
            <a:r>
              <a:rPr lang="es-ES" sz="800" dirty="0" err="1">
                <a:solidFill>
                  <a:schemeClr val="tx1"/>
                </a:solidFill>
              </a:rPr>
              <a:t>Intervent</a:t>
            </a:r>
            <a:r>
              <a:rPr lang="es-ES" sz="800" dirty="0">
                <a:solidFill>
                  <a:schemeClr val="tx1"/>
                </a:solidFill>
              </a:rPr>
              <a:t> </a:t>
            </a:r>
            <a:r>
              <a:rPr lang="es-ES" sz="800" dirty="0" err="1">
                <a:solidFill>
                  <a:schemeClr val="tx1"/>
                </a:solidFill>
              </a:rPr>
              <a:t>Neurol</a:t>
            </a:r>
            <a:r>
              <a:rPr lang="es-ES" sz="800" dirty="0">
                <a:solidFill>
                  <a:schemeClr val="tx1"/>
                </a:solidFill>
              </a:rPr>
              <a:t> 2013;2:30–51</a:t>
            </a:r>
          </a:p>
        </p:txBody>
      </p:sp>
      <p:pic>
        <p:nvPicPr>
          <p:cNvPr id="1026" name="Picture 2" descr="http://sisbib.unmsm.edu.pe/bibvirtual/libros/Medicina/Neurocirugia/Volumen1/imagenes/pag221_fig1_g.jpg"/>
          <p:cNvPicPr>
            <a:picLocks noChangeAspect="1" noChangeArrowheads="1"/>
          </p:cNvPicPr>
          <p:nvPr/>
        </p:nvPicPr>
        <p:blipFill>
          <a:blip r:embed="rId3" cstate="print"/>
          <a:srcRect/>
          <a:stretch>
            <a:fillRect/>
          </a:stretch>
        </p:blipFill>
        <p:spPr bwMode="auto">
          <a:xfrm>
            <a:off x="9433941" y="3828545"/>
            <a:ext cx="2250273" cy="1848974"/>
          </a:xfrm>
          <a:prstGeom prst="rect">
            <a:avLst/>
          </a:prstGeom>
          <a:noFill/>
          <a:ln w="19050">
            <a:solidFill>
              <a:schemeClr val="tx1">
                <a:lumMod val="95000"/>
                <a:lumOff val="5000"/>
              </a:schemeClr>
            </a:solidFill>
          </a:ln>
        </p:spPr>
      </p:pic>
      <p:sp>
        <p:nvSpPr>
          <p:cNvPr id="6" name="CuadroTexto 5"/>
          <p:cNvSpPr txBox="1"/>
          <p:nvPr/>
        </p:nvSpPr>
        <p:spPr>
          <a:xfrm>
            <a:off x="9216151" y="5514200"/>
            <a:ext cx="2685850" cy="261610"/>
          </a:xfrm>
          <a:prstGeom prst="rect">
            <a:avLst/>
          </a:prstGeom>
          <a:solidFill>
            <a:srgbClr val="06AEAA"/>
          </a:solidFill>
        </p:spPr>
        <p:txBody>
          <a:bodyPr wrap="square" rtlCol="0">
            <a:spAutoFit/>
          </a:bodyPr>
          <a:lstStyle/>
          <a:p>
            <a:pPr algn="ctr"/>
            <a:r>
              <a:rPr lang="es-CO" sz="1100" dirty="0">
                <a:solidFill>
                  <a:schemeClr val="bg1"/>
                </a:solidFill>
                <a:latin typeface="Montserrat" panose="00000500000000000000" pitchFamily="50" charset="0"/>
              </a:rPr>
              <a:t>Vasoespasmo angiográfico 70%</a:t>
            </a:r>
          </a:p>
        </p:txBody>
      </p:sp>
      <p:sp>
        <p:nvSpPr>
          <p:cNvPr id="4" name="Rectángulo 3"/>
          <p:cNvSpPr/>
          <p:nvPr/>
        </p:nvSpPr>
        <p:spPr>
          <a:xfrm>
            <a:off x="9346093" y="392677"/>
            <a:ext cx="2425971" cy="1015663"/>
          </a:xfrm>
          <a:prstGeom prst="rect">
            <a:avLst/>
          </a:prstGeom>
          <a:solidFill>
            <a:srgbClr val="152B48"/>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s-ES" sz="1200" b="1" i="1" dirty="0">
                <a:latin typeface="Montserrat" panose="00000500000000000000" pitchFamily="50" charset="0"/>
              </a:rPr>
              <a:t>Factores de riesgo</a:t>
            </a:r>
          </a:p>
          <a:p>
            <a:pPr marL="285750" indent="-285750">
              <a:buFont typeface="Wingdings" panose="05000000000000000000" pitchFamily="2" charset="2"/>
              <a:buChar char="ü"/>
            </a:pPr>
            <a:r>
              <a:rPr lang="es-ES" sz="1200" dirty="0">
                <a:latin typeface="Montserrat" panose="00000500000000000000" pitchFamily="50" charset="0"/>
              </a:rPr>
              <a:t>Volumen.</a:t>
            </a:r>
          </a:p>
          <a:p>
            <a:pPr marL="285750" indent="-285750">
              <a:buFont typeface="Wingdings" panose="05000000000000000000" pitchFamily="2" charset="2"/>
              <a:buChar char="ü"/>
            </a:pPr>
            <a:r>
              <a:rPr lang="es-ES" sz="1200" dirty="0">
                <a:latin typeface="Montserrat" panose="00000500000000000000" pitchFamily="50" charset="0"/>
              </a:rPr>
              <a:t>Densidad.</a:t>
            </a:r>
          </a:p>
          <a:p>
            <a:pPr marL="285750" indent="-285750">
              <a:buFont typeface="Wingdings" panose="05000000000000000000" pitchFamily="2" charset="2"/>
              <a:buChar char="ü"/>
            </a:pPr>
            <a:r>
              <a:rPr lang="es-ES" sz="1200" dirty="0">
                <a:latin typeface="Montserrat" panose="00000500000000000000" pitchFamily="50" charset="0"/>
              </a:rPr>
              <a:t>Presencia de sangre </a:t>
            </a:r>
          </a:p>
          <a:p>
            <a:r>
              <a:rPr lang="es-ES" sz="1200" dirty="0">
                <a:latin typeface="Montserrat" panose="00000500000000000000" pitchFamily="50" charset="0"/>
              </a:rPr>
              <a:t>      prolongada.</a:t>
            </a:r>
          </a:p>
        </p:txBody>
      </p:sp>
    </p:spTree>
    <p:extLst>
      <p:ext uri="{BB962C8B-B14F-4D97-AF65-F5344CB8AC3E}">
        <p14:creationId xmlns:p14="http://schemas.microsoft.com/office/powerpoint/2010/main" val="337279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1811" y="595234"/>
            <a:ext cx="6508377" cy="1143000"/>
          </a:xfrm>
        </p:spPr>
        <p:txBody>
          <a:bodyPr>
            <a:normAutofit/>
          </a:bodyPr>
          <a:lstStyle/>
          <a:p>
            <a:r>
              <a:rPr lang="es-ES_tradnl" b="1" dirty="0"/>
              <a:t>Doppler </a:t>
            </a:r>
            <a:r>
              <a:rPr lang="es-ES_tradnl" b="1" dirty="0" err="1"/>
              <a:t>transcraneano</a:t>
            </a:r>
            <a:endParaRPr lang="es-ES_tradnl" b="1" dirty="0"/>
          </a:p>
        </p:txBody>
      </p:sp>
      <p:sp>
        <p:nvSpPr>
          <p:cNvPr id="3" name="Marcador de contenido 2"/>
          <p:cNvSpPr>
            <a:spLocks noGrp="1"/>
          </p:cNvSpPr>
          <p:nvPr>
            <p:ph idx="1"/>
          </p:nvPr>
        </p:nvSpPr>
        <p:spPr>
          <a:xfrm>
            <a:off x="5333486" y="2084013"/>
            <a:ext cx="5931647" cy="3125507"/>
          </a:xfrm>
          <a:solidFill>
            <a:srgbClr val="152B48"/>
          </a:solidFill>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lvl="1"/>
            <a:endParaRPr lang="es-CO" dirty="0">
              <a:solidFill>
                <a:schemeClr val="bg1"/>
              </a:solidFill>
            </a:endParaRPr>
          </a:p>
          <a:p>
            <a:pPr lvl="1">
              <a:buClr>
                <a:srgbClr val="FF0000"/>
              </a:buClr>
            </a:pPr>
            <a:r>
              <a:rPr lang="es-CO" dirty="0">
                <a:solidFill>
                  <a:schemeClr val="bg1"/>
                </a:solidFill>
              </a:rPr>
              <a:t>Puede de manera indirecta calcular el diámetro de los vasos y la velocidad del flujo sanguíneo.</a:t>
            </a:r>
          </a:p>
          <a:p>
            <a:pPr lvl="1"/>
            <a:endParaRPr lang="es-CO" dirty="0">
              <a:solidFill>
                <a:schemeClr val="bg1"/>
              </a:solidFill>
            </a:endParaRPr>
          </a:p>
          <a:p>
            <a:pPr lvl="1">
              <a:buClr>
                <a:srgbClr val="FF0000"/>
              </a:buClr>
            </a:pPr>
            <a:r>
              <a:rPr lang="es-CO" dirty="0">
                <a:solidFill>
                  <a:schemeClr val="bg1"/>
                </a:solidFill>
              </a:rPr>
              <a:t>Sensibilidad del 67% y especificidad del 97% en la ACM.</a:t>
            </a:r>
          </a:p>
          <a:p>
            <a:pPr lvl="2">
              <a:buClr>
                <a:srgbClr val="0070C0"/>
              </a:buClr>
            </a:pPr>
            <a:r>
              <a:rPr lang="es-CO" dirty="0">
                <a:solidFill>
                  <a:schemeClr val="bg1"/>
                </a:solidFill>
              </a:rPr>
              <a:t> Sensibilidad cae cuando se analiza la circulación posterior. </a:t>
            </a:r>
          </a:p>
          <a:p>
            <a:endParaRPr lang="es-ES_tradnl" dirty="0">
              <a:solidFill>
                <a:schemeClr val="bg1"/>
              </a:solidFill>
            </a:endParaRPr>
          </a:p>
        </p:txBody>
      </p:sp>
      <p:sp>
        <p:nvSpPr>
          <p:cNvPr id="4" name="5 Marcador de texto"/>
          <p:cNvSpPr txBox="1">
            <a:spLocks/>
          </p:cNvSpPr>
          <p:nvPr/>
        </p:nvSpPr>
        <p:spPr>
          <a:xfrm>
            <a:off x="4961848" y="5824543"/>
            <a:ext cx="8776680" cy="438223"/>
          </a:xfrm>
          <a:prstGeom prst="rect">
            <a:avLst/>
          </a:prstGeom>
        </p:spPr>
        <p:txBody>
          <a:bodyPr>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None/>
            </a:pPr>
            <a:r>
              <a:rPr lang="en-US" sz="900" dirty="0">
                <a:solidFill>
                  <a:schemeClr val="tx1"/>
                </a:solidFill>
                <a:latin typeface="Montserrat" panose="00000500000000000000" pitchFamily="50" charset="0"/>
              </a:rPr>
              <a:t>Use of Transcranial Doppler  (TCD) Ultrasound in the  </a:t>
            </a:r>
            <a:r>
              <a:rPr lang="en-US" sz="900" dirty="0" err="1">
                <a:solidFill>
                  <a:schemeClr val="tx1"/>
                </a:solidFill>
                <a:latin typeface="Montserrat" panose="00000500000000000000" pitchFamily="50" charset="0"/>
              </a:rPr>
              <a:t>Neurocritical</a:t>
            </a:r>
            <a:r>
              <a:rPr lang="en-US" sz="900" dirty="0">
                <a:solidFill>
                  <a:schemeClr val="tx1"/>
                </a:solidFill>
                <a:latin typeface="Montserrat" panose="00000500000000000000" pitchFamily="50" charset="0"/>
              </a:rPr>
              <a:t> Care Unit. </a:t>
            </a:r>
            <a:r>
              <a:rPr lang="de-DE" sz="900" dirty="0">
                <a:solidFill>
                  <a:schemeClr val="tx1"/>
                </a:solidFill>
                <a:latin typeface="Montserrat" panose="00000500000000000000" pitchFamily="50" charset="0"/>
              </a:rPr>
              <a:t>Neurosurg Clin N Am 24 (2013) 441–456.</a:t>
            </a:r>
            <a:endParaRPr lang="en-US" sz="900" dirty="0">
              <a:solidFill>
                <a:schemeClr val="tx1"/>
              </a:solidFill>
              <a:latin typeface="Montserrat" panose="00000500000000000000" pitchFamily="50" charset="0"/>
            </a:endParaRPr>
          </a:p>
          <a:p>
            <a:endParaRPr lang="es-CO" sz="900" dirty="0">
              <a:solidFill>
                <a:schemeClr val="tx1"/>
              </a:solidFill>
              <a:latin typeface="Montserrat" panose="00000500000000000000" pitchFamily="50" charset="0"/>
            </a:endParaRPr>
          </a:p>
        </p:txBody>
      </p:sp>
    </p:spTree>
    <p:extLst>
      <p:ext uri="{BB962C8B-B14F-4D97-AF65-F5344CB8AC3E}">
        <p14:creationId xmlns:p14="http://schemas.microsoft.com/office/powerpoint/2010/main" val="2900293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00847699"/>
              </p:ext>
            </p:extLst>
          </p:nvPr>
        </p:nvGraphicFramePr>
        <p:xfrm>
          <a:off x="5219142" y="634604"/>
          <a:ext cx="6172200" cy="85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5451909" y="2083610"/>
            <a:ext cx="5768542" cy="3363925"/>
          </a:xfr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sz="2400" b="1" dirty="0">
                <a:solidFill>
                  <a:schemeClr val="bg1"/>
                </a:solidFill>
              </a:rPr>
              <a:t>Terapia triple H</a:t>
            </a:r>
          </a:p>
          <a:p>
            <a:pPr lvl="1">
              <a:buClr>
                <a:srgbClr val="FF0000"/>
              </a:buClr>
              <a:buFont typeface="Wingdings" panose="05000000000000000000" pitchFamily="2" charset="2"/>
              <a:buChar char="ü"/>
            </a:pPr>
            <a:r>
              <a:rPr lang="es-CO" sz="2000" dirty="0">
                <a:solidFill>
                  <a:schemeClr val="bg1"/>
                </a:solidFill>
              </a:rPr>
              <a:t> Fue una terapia que surgió de manera intuitiva. </a:t>
            </a:r>
          </a:p>
          <a:p>
            <a:pPr lvl="1">
              <a:buClr>
                <a:srgbClr val="FF0000"/>
              </a:buClr>
              <a:buFont typeface="Wingdings" panose="05000000000000000000" pitchFamily="2" charset="2"/>
              <a:buChar char="ü"/>
            </a:pPr>
            <a:r>
              <a:rPr lang="es-CO" sz="2000" dirty="0">
                <a:solidFill>
                  <a:schemeClr val="bg1"/>
                </a:solidFill>
              </a:rPr>
              <a:t> No ha mostrado beneficios claros y sí aumento de los efectos adversos.</a:t>
            </a:r>
          </a:p>
          <a:p>
            <a:pPr lvl="4"/>
            <a:r>
              <a:rPr lang="es-CO" sz="2000" dirty="0">
                <a:solidFill>
                  <a:schemeClr val="bg1"/>
                </a:solidFill>
              </a:rPr>
              <a:t>Edema pulmonar. </a:t>
            </a:r>
          </a:p>
          <a:p>
            <a:pPr lvl="4"/>
            <a:r>
              <a:rPr lang="es-CO" sz="2000" dirty="0">
                <a:solidFill>
                  <a:schemeClr val="bg1"/>
                </a:solidFill>
              </a:rPr>
              <a:t>Falla respiratoria.</a:t>
            </a:r>
          </a:p>
          <a:p>
            <a:pPr lvl="4"/>
            <a:r>
              <a:rPr lang="es-CO" sz="2000" dirty="0">
                <a:solidFill>
                  <a:schemeClr val="bg1"/>
                </a:solidFill>
              </a:rPr>
              <a:t>Falla cardíaca.</a:t>
            </a:r>
          </a:p>
          <a:p>
            <a:pPr lvl="4"/>
            <a:r>
              <a:rPr lang="es-CO" sz="2000" dirty="0">
                <a:solidFill>
                  <a:schemeClr val="bg1"/>
                </a:solidFill>
              </a:rPr>
              <a:t>Disfunción renal. </a:t>
            </a:r>
          </a:p>
          <a:p>
            <a:pPr lvl="2"/>
            <a:endParaRPr lang="es-CO" dirty="0">
              <a:solidFill>
                <a:schemeClr val="bg1"/>
              </a:solidFill>
            </a:endParaRPr>
          </a:p>
        </p:txBody>
      </p:sp>
      <p:sp>
        <p:nvSpPr>
          <p:cNvPr id="5" name="3 Marcador de pie de página"/>
          <p:cNvSpPr>
            <a:spLocks noGrp="1"/>
          </p:cNvSpPr>
          <p:nvPr>
            <p:ph type="ftr" sz="quarter" idx="11"/>
          </p:nvPr>
        </p:nvSpPr>
        <p:spPr>
          <a:xfrm>
            <a:off x="5451909" y="5917696"/>
            <a:ext cx="6172200" cy="611400"/>
          </a:xfrm>
        </p:spPr>
        <p:txBody>
          <a:bodyPr/>
          <a:lstStyle/>
          <a:p>
            <a:r>
              <a:rPr lang="es-ES" sz="1000" dirty="0" err="1">
                <a:solidFill>
                  <a:schemeClr val="tx1"/>
                </a:solidFill>
              </a:rPr>
              <a:t>Current</a:t>
            </a:r>
            <a:r>
              <a:rPr lang="es-ES" sz="1000" dirty="0">
                <a:solidFill>
                  <a:schemeClr val="tx1"/>
                </a:solidFill>
              </a:rPr>
              <a:t> </a:t>
            </a:r>
            <a:r>
              <a:rPr lang="es-ES" sz="1000" dirty="0" err="1">
                <a:solidFill>
                  <a:schemeClr val="tx1"/>
                </a:solidFill>
              </a:rPr>
              <a:t>Options</a:t>
            </a:r>
            <a:r>
              <a:rPr lang="es-ES" sz="1000" dirty="0">
                <a:solidFill>
                  <a:schemeClr val="tx1"/>
                </a:solidFill>
              </a:rPr>
              <a:t> </a:t>
            </a:r>
            <a:r>
              <a:rPr lang="es-ES" sz="1000" dirty="0" err="1">
                <a:solidFill>
                  <a:schemeClr val="tx1"/>
                </a:solidFill>
              </a:rPr>
              <a:t>for</a:t>
            </a:r>
            <a:r>
              <a:rPr lang="es-ES" sz="1000" dirty="0">
                <a:solidFill>
                  <a:schemeClr val="tx1"/>
                </a:solidFill>
              </a:rPr>
              <a:t> </a:t>
            </a:r>
            <a:r>
              <a:rPr lang="es-ES" sz="1000" dirty="0" err="1">
                <a:solidFill>
                  <a:schemeClr val="tx1"/>
                </a:solidFill>
              </a:rPr>
              <a:t>the</a:t>
            </a:r>
            <a:r>
              <a:rPr lang="es-ES" sz="1000" dirty="0">
                <a:solidFill>
                  <a:schemeClr val="tx1"/>
                </a:solidFill>
              </a:rPr>
              <a:t> Management of </a:t>
            </a:r>
            <a:r>
              <a:rPr lang="es-ES" sz="1000" dirty="0" err="1">
                <a:solidFill>
                  <a:schemeClr val="tx1"/>
                </a:solidFill>
              </a:rPr>
              <a:t>Aneurysmal</a:t>
            </a:r>
            <a:r>
              <a:rPr lang="es-ES" sz="1000" dirty="0">
                <a:solidFill>
                  <a:schemeClr val="tx1"/>
                </a:solidFill>
              </a:rPr>
              <a:t> </a:t>
            </a:r>
            <a:r>
              <a:rPr lang="es-ES" sz="1000" dirty="0" err="1">
                <a:solidFill>
                  <a:schemeClr val="tx1"/>
                </a:solidFill>
              </a:rPr>
              <a:t>Subarachnoid</a:t>
            </a:r>
            <a:r>
              <a:rPr lang="es-ES" sz="1000" dirty="0">
                <a:solidFill>
                  <a:schemeClr val="tx1"/>
                </a:solidFill>
              </a:rPr>
              <a:t> </a:t>
            </a:r>
            <a:r>
              <a:rPr lang="es-ES" sz="1000" dirty="0" err="1">
                <a:solidFill>
                  <a:schemeClr val="tx1"/>
                </a:solidFill>
              </a:rPr>
              <a:t>Hemorrhage-Induced</a:t>
            </a:r>
            <a:r>
              <a:rPr lang="es-ES" sz="1000" dirty="0">
                <a:solidFill>
                  <a:schemeClr val="tx1"/>
                </a:solidFill>
              </a:rPr>
              <a:t> Cerebral </a:t>
            </a:r>
            <a:r>
              <a:rPr lang="es-ES" sz="1000" dirty="0" err="1">
                <a:solidFill>
                  <a:schemeClr val="tx1"/>
                </a:solidFill>
              </a:rPr>
              <a:t>Vasospasm</a:t>
            </a:r>
            <a:r>
              <a:rPr lang="es-ES" sz="1000" dirty="0">
                <a:solidFill>
                  <a:schemeClr val="tx1"/>
                </a:solidFill>
              </a:rPr>
              <a:t>: A </a:t>
            </a:r>
            <a:r>
              <a:rPr lang="es-ES" sz="1000" dirty="0" err="1">
                <a:solidFill>
                  <a:schemeClr val="tx1"/>
                </a:solidFill>
              </a:rPr>
              <a:t>Comprehensive</a:t>
            </a:r>
            <a:r>
              <a:rPr lang="es-ES" sz="1000" dirty="0">
                <a:solidFill>
                  <a:schemeClr val="tx1"/>
                </a:solidFill>
              </a:rPr>
              <a:t> </a:t>
            </a:r>
            <a:r>
              <a:rPr lang="es-ES" sz="1000" dirty="0" err="1">
                <a:solidFill>
                  <a:schemeClr val="tx1"/>
                </a:solidFill>
              </a:rPr>
              <a:t>Review</a:t>
            </a:r>
            <a:r>
              <a:rPr lang="es-ES" sz="1000" dirty="0">
                <a:solidFill>
                  <a:schemeClr val="tx1"/>
                </a:solidFill>
              </a:rPr>
              <a:t> of </a:t>
            </a:r>
            <a:r>
              <a:rPr lang="es-ES" sz="1000" dirty="0" err="1">
                <a:solidFill>
                  <a:schemeClr val="tx1"/>
                </a:solidFill>
              </a:rPr>
              <a:t>the</a:t>
            </a:r>
            <a:r>
              <a:rPr lang="es-ES" sz="1000" dirty="0">
                <a:solidFill>
                  <a:schemeClr val="tx1"/>
                </a:solidFill>
              </a:rPr>
              <a:t> </a:t>
            </a:r>
            <a:r>
              <a:rPr lang="es-ES" sz="1000" dirty="0" err="1">
                <a:solidFill>
                  <a:schemeClr val="tx1"/>
                </a:solidFill>
              </a:rPr>
              <a:t>Literature</a:t>
            </a:r>
            <a:r>
              <a:rPr lang="es-ES" sz="1000" dirty="0">
                <a:solidFill>
                  <a:schemeClr val="tx1"/>
                </a:solidFill>
              </a:rPr>
              <a:t>.</a:t>
            </a:r>
          </a:p>
          <a:p>
            <a:r>
              <a:rPr lang="es-ES" sz="1000" dirty="0" err="1">
                <a:solidFill>
                  <a:schemeClr val="tx1"/>
                </a:solidFill>
              </a:rPr>
              <a:t>Intervent</a:t>
            </a:r>
            <a:r>
              <a:rPr lang="es-ES" sz="1000" dirty="0">
                <a:solidFill>
                  <a:schemeClr val="tx1"/>
                </a:solidFill>
              </a:rPr>
              <a:t> </a:t>
            </a:r>
            <a:r>
              <a:rPr lang="es-ES" sz="1000" dirty="0" err="1">
                <a:solidFill>
                  <a:schemeClr val="tx1"/>
                </a:solidFill>
              </a:rPr>
              <a:t>Neurol</a:t>
            </a:r>
            <a:r>
              <a:rPr lang="es-ES" sz="1000" dirty="0">
                <a:solidFill>
                  <a:schemeClr val="tx1"/>
                </a:solidFill>
              </a:rPr>
              <a:t> 2013;2:30–51</a:t>
            </a:r>
          </a:p>
        </p:txBody>
      </p:sp>
    </p:spTree>
    <p:extLst>
      <p:ext uri="{BB962C8B-B14F-4D97-AF65-F5344CB8AC3E}">
        <p14:creationId xmlns:p14="http://schemas.microsoft.com/office/powerpoint/2010/main" val="2913558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1" y="678426"/>
            <a:ext cx="6508377" cy="807474"/>
          </a:xfr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_tradnl" sz="4000" dirty="0"/>
              <a:t>Hemoglobina en HSA</a:t>
            </a:r>
          </a:p>
        </p:txBody>
      </p:sp>
      <p:sp>
        <p:nvSpPr>
          <p:cNvPr id="3" name="Marcador de contenido 2"/>
          <p:cNvSpPr>
            <a:spLocks noGrp="1"/>
          </p:cNvSpPr>
          <p:nvPr>
            <p:ph idx="1"/>
          </p:nvPr>
        </p:nvSpPr>
        <p:spPr>
          <a:xfrm>
            <a:off x="4778189" y="2226149"/>
            <a:ext cx="6777818" cy="2405701"/>
          </a:xfrm>
          <a:ln w="38100">
            <a:solidFill>
              <a:srgbClr val="06AEAA"/>
            </a:solid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s-ES_tradnl" sz="2000" dirty="0"/>
              <a:t>UCI en general el umbral es 7 g/L.</a:t>
            </a:r>
          </a:p>
          <a:p>
            <a:r>
              <a:rPr lang="es-ES_tradnl" sz="2000" dirty="0"/>
              <a:t>50% de los pacientes con HSA tienen anemia y se asocian con peores desenlaces.</a:t>
            </a:r>
          </a:p>
          <a:p>
            <a:r>
              <a:rPr lang="es-ES_tradnl" sz="2000" dirty="0"/>
              <a:t>Hb menor a 9: ha demostrado mal desenlace en HSA.</a:t>
            </a:r>
          </a:p>
          <a:p>
            <a:r>
              <a:rPr lang="es-ES_tradnl" sz="2000" dirty="0" err="1"/>
              <a:t>Hb</a:t>
            </a:r>
            <a:r>
              <a:rPr lang="es-ES_tradnl" sz="2000" dirty="0"/>
              <a:t> mayor a 10: se asocia con hipoxia cerebral y estrés metabólico. </a:t>
            </a:r>
          </a:p>
          <a:p>
            <a:r>
              <a:rPr lang="es-ES_tradnl" sz="2000" dirty="0"/>
              <a:t>Mantener por encima de 9.</a:t>
            </a:r>
          </a:p>
        </p:txBody>
      </p:sp>
      <p:sp>
        <p:nvSpPr>
          <p:cNvPr id="4" name="3 Marcador de pie de página"/>
          <p:cNvSpPr>
            <a:spLocks noGrp="1"/>
          </p:cNvSpPr>
          <p:nvPr>
            <p:ph type="ftr" sz="quarter" idx="11"/>
          </p:nvPr>
        </p:nvSpPr>
        <p:spPr>
          <a:xfrm>
            <a:off x="4926067" y="5477053"/>
            <a:ext cx="6629940" cy="822692"/>
          </a:xfrm>
        </p:spPr>
        <p:txBody>
          <a:bodyPr/>
          <a:lstStyle/>
          <a:p>
            <a:pPr algn="r"/>
            <a:r>
              <a:rPr lang="fi-FI" sz="1100" i="1" dirty="0">
                <a:solidFill>
                  <a:schemeClr val="tx1"/>
                </a:solidFill>
              </a:rPr>
              <a:t>Management of delayed cerebral ischemia after subarachnoid hemorrhage.</a:t>
            </a:r>
          </a:p>
          <a:p>
            <a:pPr algn="r"/>
            <a:r>
              <a:rPr lang="en-US" sz="1100" dirty="0">
                <a:solidFill>
                  <a:schemeClr val="tx1"/>
                </a:solidFill>
              </a:rPr>
              <a:t>Critical Care (2016) 20:277</a:t>
            </a:r>
            <a:endParaRPr lang="fi-FI" sz="1100" i="1" dirty="0">
              <a:solidFill>
                <a:schemeClr val="tx1"/>
              </a:solidFill>
            </a:endParaRPr>
          </a:p>
          <a:p>
            <a:pPr algn="r"/>
            <a:endParaRPr lang="es-ES" sz="1100" i="1" dirty="0">
              <a:solidFill>
                <a:schemeClr val="tx1"/>
              </a:solidFill>
            </a:endParaRPr>
          </a:p>
        </p:txBody>
      </p:sp>
      <p:sp>
        <p:nvSpPr>
          <p:cNvPr id="5" name="Rectángulo 4"/>
          <p:cNvSpPr/>
          <p:nvPr/>
        </p:nvSpPr>
        <p:spPr>
          <a:xfrm>
            <a:off x="8672678" y="897497"/>
            <a:ext cx="1697901" cy="338554"/>
          </a:xfrm>
          <a:prstGeom prst="rect">
            <a:avLst/>
          </a:prstGeom>
        </p:spPr>
        <p:txBody>
          <a:bodyPr wrap="none">
            <a:spAutoFit/>
          </a:bodyPr>
          <a:lstStyle/>
          <a:p>
            <a:r>
              <a:rPr lang="es-ES" sz="1600" b="1" dirty="0">
                <a:solidFill>
                  <a:srgbClr val="06AEAA"/>
                </a:solidFill>
                <a:latin typeface="Montserrat" panose="00000500000000000000" pitchFamily="50" charset="0"/>
              </a:rPr>
              <a:t>Hemodilución</a:t>
            </a:r>
          </a:p>
        </p:txBody>
      </p:sp>
    </p:spTree>
    <p:extLst>
      <p:ext uri="{BB962C8B-B14F-4D97-AF65-F5344CB8AC3E}">
        <p14:creationId xmlns:p14="http://schemas.microsoft.com/office/powerpoint/2010/main" val="3906936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56024" y="1665938"/>
            <a:ext cx="6915611" cy="4287187"/>
          </a:xfr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buNone/>
            </a:pPr>
            <a:endParaRPr lang="es-ES" sz="1400" dirty="0">
              <a:solidFill>
                <a:schemeClr val="bg1"/>
              </a:solidFill>
            </a:endParaRPr>
          </a:p>
          <a:p>
            <a:pPr lvl="1">
              <a:buClr>
                <a:srgbClr val="FFFF00"/>
              </a:buClr>
            </a:pPr>
            <a:r>
              <a:rPr lang="es-ES" sz="1600" dirty="0">
                <a:solidFill>
                  <a:schemeClr val="bg1"/>
                </a:solidFill>
              </a:rPr>
              <a:t>Cuando ocurre una HSA  la autorregulación cerebral se pierde. </a:t>
            </a:r>
          </a:p>
          <a:p>
            <a:pPr lvl="1">
              <a:buClr>
                <a:srgbClr val="FFFF00"/>
              </a:buClr>
            </a:pPr>
            <a:endParaRPr lang="es-ES" sz="1600" dirty="0">
              <a:solidFill>
                <a:schemeClr val="bg1"/>
              </a:solidFill>
            </a:endParaRPr>
          </a:p>
          <a:p>
            <a:pPr lvl="1">
              <a:buClr>
                <a:srgbClr val="FFFF00"/>
              </a:buClr>
            </a:pPr>
            <a:r>
              <a:rPr lang="es-ES" sz="1600" dirty="0">
                <a:solidFill>
                  <a:schemeClr val="bg1"/>
                </a:solidFill>
              </a:rPr>
              <a:t>Estudios demostraron un aumento del FSC cuando se aumenta la PAS entre 150-170 mm/hg con el uso de dopamina o vasopresina. </a:t>
            </a:r>
          </a:p>
          <a:p>
            <a:pPr lvl="1">
              <a:buClr>
                <a:srgbClr val="FFFF00"/>
              </a:buClr>
            </a:pPr>
            <a:endParaRPr lang="es-ES" sz="1600" dirty="0">
              <a:solidFill>
                <a:schemeClr val="bg1"/>
              </a:solidFill>
            </a:endParaRPr>
          </a:p>
          <a:p>
            <a:pPr lvl="1">
              <a:buClr>
                <a:srgbClr val="FFFF00"/>
              </a:buClr>
            </a:pPr>
            <a:r>
              <a:rPr lang="es-ES" sz="1600" dirty="0">
                <a:solidFill>
                  <a:schemeClr val="bg1"/>
                </a:solidFill>
              </a:rPr>
              <a:t>Hipertensión moderada en pacientes </a:t>
            </a:r>
            <a:r>
              <a:rPr lang="es-ES" sz="1600" dirty="0" err="1">
                <a:solidFill>
                  <a:schemeClr val="bg1"/>
                </a:solidFill>
              </a:rPr>
              <a:t>normovolémicos</a:t>
            </a:r>
            <a:r>
              <a:rPr lang="es-ES" sz="1600" dirty="0">
                <a:solidFill>
                  <a:schemeClr val="bg1"/>
                </a:solidFill>
              </a:rPr>
              <a:t>.</a:t>
            </a:r>
          </a:p>
          <a:p>
            <a:pPr lvl="2"/>
            <a:r>
              <a:rPr lang="es-ES" sz="1600" dirty="0">
                <a:solidFill>
                  <a:schemeClr val="bg1"/>
                </a:solidFill>
              </a:rPr>
              <a:t>Mejora la oxigenación cerebral.</a:t>
            </a:r>
          </a:p>
          <a:p>
            <a:pPr lvl="2"/>
            <a:r>
              <a:rPr lang="es-ES" sz="1600" dirty="0">
                <a:solidFill>
                  <a:schemeClr val="bg1"/>
                </a:solidFill>
              </a:rPr>
              <a:t>Menos complicaciones comparado con la terapia de inducir hipertensión con </a:t>
            </a:r>
            <a:r>
              <a:rPr lang="es-ES" sz="1600" dirty="0" err="1">
                <a:solidFill>
                  <a:schemeClr val="bg1"/>
                </a:solidFill>
              </a:rPr>
              <a:t>hipervolemia</a:t>
            </a:r>
            <a:r>
              <a:rPr lang="es-ES" sz="1600" dirty="0">
                <a:solidFill>
                  <a:schemeClr val="bg1"/>
                </a:solidFill>
              </a:rPr>
              <a:t>.</a:t>
            </a:r>
          </a:p>
          <a:p>
            <a:pPr lvl="1"/>
            <a:endParaRPr lang="es-ES" sz="1600" dirty="0">
              <a:solidFill>
                <a:schemeClr val="bg1"/>
              </a:solidFill>
            </a:endParaRPr>
          </a:p>
          <a:p>
            <a:pPr lvl="1">
              <a:buClr>
                <a:srgbClr val="FFFF00"/>
              </a:buClr>
            </a:pPr>
            <a:r>
              <a:rPr lang="es-ES" sz="1600" dirty="0">
                <a:solidFill>
                  <a:schemeClr val="bg1"/>
                </a:solidFill>
              </a:rPr>
              <a:t>Inducir hipertensión solo es correcto cuando se ha realizado el diagnóstico de </a:t>
            </a:r>
            <a:r>
              <a:rPr lang="es-ES" sz="1600" dirty="0" err="1">
                <a:solidFill>
                  <a:schemeClr val="bg1"/>
                </a:solidFill>
              </a:rPr>
              <a:t>vasoespasmo</a:t>
            </a:r>
            <a:r>
              <a:rPr lang="es-ES" sz="1600" dirty="0">
                <a:solidFill>
                  <a:schemeClr val="bg1"/>
                </a:solidFill>
              </a:rPr>
              <a:t>. </a:t>
            </a:r>
          </a:p>
          <a:p>
            <a:endParaRPr lang="es-ES" sz="1600" dirty="0">
              <a:solidFill>
                <a:schemeClr val="bg1"/>
              </a:solidFill>
            </a:endParaRPr>
          </a:p>
          <a:p>
            <a:endParaRPr lang="es-ES" sz="1600" b="1" dirty="0">
              <a:solidFill>
                <a:schemeClr val="bg1"/>
              </a:solidFill>
            </a:endParaRPr>
          </a:p>
          <a:p>
            <a:endParaRPr lang="es-ES" sz="1600" dirty="0">
              <a:solidFill>
                <a:schemeClr val="bg1"/>
              </a:solidFill>
            </a:endParaRPr>
          </a:p>
        </p:txBody>
      </p:sp>
      <p:sp>
        <p:nvSpPr>
          <p:cNvPr id="5" name="3 Marcador de pie de página"/>
          <p:cNvSpPr>
            <a:spLocks noGrp="1"/>
          </p:cNvSpPr>
          <p:nvPr>
            <p:ph type="ftr" sz="quarter" idx="11"/>
          </p:nvPr>
        </p:nvSpPr>
        <p:spPr>
          <a:xfrm>
            <a:off x="4556024" y="6366278"/>
            <a:ext cx="8543924" cy="503388"/>
          </a:xfrm>
        </p:spPr>
        <p:txBody>
          <a:bodyPr/>
          <a:lstStyle/>
          <a:p>
            <a:r>
              <a:rPr lang="es-ES" sz="800" i="1" dirty="0" err="1">
                <a:solidFill>
                  <a:schemeClr val="tx1"/>
                </a:solidFill>
              </a:rPr>
              <a:t>Risk</a:t>
            </a:r>
            <a:r>
              <a:rPr lang="es-ES" sz="800" i="1" dirty="0">
                <a:solidFill>
                  <a:schemeClr val="tx1"/>
                </a:solidFill>
              </a:rPr>
              <a:t> </a:t>
            </a:r>
            <a:r>
              <a:rPr lang="es-ES" sz="800" i="1" dirty="0" err="1">
                <a:solidFill>
                  <a:schemeClr val="tx1"/>
                </a:solidFill>
              </a:rPr>
              <a:t>Factors</a:t>
            </a:r>
            <a:r>
              <a:rPr lang="es-ES" sz="800" i="1" dirty="0">
                <a:solidFill>
                  <a:schemeClr val="tx1"/>
                </a:solidFill>
              </a:rPr>
              <a:t> and Medical Management of </a:t>
            </a:r>
            <a:r>
              <a:rPr lang="es-ES" sz="800" i="1" dirty="0" err="1">
                <a:solidFill>
                  <a:schemeClr val="tx1"/>
                </a:solidFill>
              </a:rPr>
              <a:t>Vasospasm</a:t>
            </a:r>
            <a:r>
              <a:rPr lang="es-ES" sz="800" i="1" dirty="0">
                <a:solidFill>
                  <a:schemeClr val="tx1"/>
                </a:solidFill>
              </a:rPr>
              <a:t> </a:t>
            </a:r>
            <a:r>
              <a:rPr lang="es-ES" sz="800" i="1" dirty="0" err="1">
                <a:solidFill>
                  <a:schemeClr val="tx1"/>
                </a:solidFill>
              </a:rPr>
              <a:t>Af</a:t>
            </a:r>
            <a:r>
              <a:rPr lang="es-ES" sz="800" i="1" dirty="0">
                <a:solidFill>
                  <a:schemeClr val="tx1"/>
                </a:solidFill>
              </a:rPr>
              <a:t> ter </a:t>
            </a:r>
            <a:r>
              <a:rPr lang="es-ES" sz="800" i="1" dirty="0" err="1">
                <a:solidFill>
                  <a:schemeClr val="tx1"/>
                </a:solidFill>
              </a:rPr>
              <a:t>Subarachnoid</a:t>
            </a:r>
            <a:r>
              <a:rPr lang="es-ES" sz="800" i="1" dirty="0">
                <a:solidFill>
                  <a:schemeClr val="tx1"/>
                </a:solidFill>
              </a:rPr>
              <a:t> </a:t>
            </a:r>
            <a:r>
              <a:rPr lang="es-ES" sz="800" i="1" dirty="0" err="1">
                <a:solidFill>
                  <a:schemeClr val="tx1"/>
                </a:solidFill>
              </a:rPr>
              <a:t>Hemorrhage</a:t>
            </a:r>
            <a:r>
              <a:rPr lang="es-ES" sz="800" i="1" dirty="0">
                <a:solidFill>
                  <a:schemeClr val="tx1"/>
                </a:solidFill>
              </a:rPr>
              <a:t> </a:t>
            </a:r>
            <a:r>
              <a:rPr lang="pt-BR" sz="800" dirty="0" err="1">
                <a:solidFill>
                  <a:schemeClr val="tx1"/>
                </a:solidFill>
              </a:rPr>
              <a:t>Neurosurg</a:t>
            </a:r>
            <a:r>
              <a:rPr lang="pt-BR" sz="800" dirty="0">
                <a:solidFill>
                  <a:schemeClr val="tx1"/>
                </a:solidFill>
              </a:rPr>
              <a:t> </a:t>
            </a:r>
            <a:r>
              <a:rPr lang="pt-BR" sz="800" dirty="0" err="1">
                <a:solidFill>
                  <a:schemeClr val="tx1"/>
                </a:solidFill>
              </a:rPr>
              <a:t>Clin</a:t>
            </a:r>
            <a:r>
              <a:rPr lang="pt-BR" sz="800" dirty="0">
                <a:solidFill>
                  <a:schemeClr val="tx1"/>
                </a:solidFill>
              </a:rPr>
              <a:t> N </a:t>
            </a:r>
            <a:r>
              <a:rPr lang="pt-BR" sz="800" dirty="0" err="1">
                <a:solidFill>
                  <a:schemeClr val="tx1"/>
                </a:solidFill>
              </a:rPr>
              <a:t>Am</a:t>
            </a:r>
            <a:r>
              <a:rPr lang="pt-BR" sz="800" dirty="0">
                <a:solidFill>
                  <a:schemeClr val="tx1"/>
                </a:solidFill>
              </a:rPr>
              <a:t> 21 (2010) 353–364</a:t>
            </a:r>
            <a:endParaRPr lang="es-ES" sz="800" i="1"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4885002" y="350239"/>
            <a:ext cx="6257653" cy="902546"/>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Rectángulo 1"/>
          <p:cNvSpPr/>
          <p:nvPr/>
        </p:nvSpPr>
        <p:spPr>
          <a:xfrm>
            <a:off x="6276975" y="5838717"/>
            <a:ext cx="5585301" cy="307777"/>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1200" b="1" i="1" dirty="0">
                <a:solidFill>
                  <a:schemeClr val="bg1"/>
                </a:solidFill>
                <a:latin typeface="Montserrat" panose="00000500000000000000" pitchFamily="50" charset="0"/>
              </a:rPr>
              <a:t> </a:t>
            </a:r>
            <a:r>
              <a:rPr lang="es-ES" sz="1400" b="1" i="1" dirty="0">
                <a:solidFill>
                  <a:schemeClr val="bg1"/>
                </a:solidFill>
                <a:effectLst>
                  <a:outerShdw blurRad="38100" dist="38100" dir="2700000" algn="tl">
                    <a:srgbClr val="000000">
                      <a:alpha val="43137"/>
                    </a:srgbClr>
                  </a:outerShdw>
                </a:effectLst>
                <a:latin typeface="Montserrat" panose="00000500000000000000" pitchFamily="50" charset="0"/>
              </a:rPr>
              <a:t>Es la H más importante dentro de la terapia triple H</a:t>
            </a:r>
            <a:r>
              <a:rPr lang="es-ES" sz="1400" b="1" i="1" dirty="0">
                <a:solidFill>
                  <a:schemeClr val="bg1"/>
                </a:solidFill>
                <a:latin typeface="Montserrat" panose="00000500000000000000" pitchFamily="50" charset="0"/>
              </a:rPr>
              <a:t> </a:t>
            </a:r>
            <a:endParaRPr lang="es-CO" sz="1400" dirty="0">
              <a:solidFill>
                <a:schemeClr val="bg1"/>
              </a:solidFill>
              <a:latin typeface="Montserrat" panose="00000500000000000000" pitchFamily="50" charset="0"/>
            </a:endParaRPr>
          </a:p>
        </p:txBody>
      </p:sp>
      <p:sp>
        <p:nvSpPr>
          <p:cNvPr id="7" name="Rectángulo 6"/>
          <p:cNvSpPr/>
          <p:nvPr/>
        </p:nvSpPr>
        <p:spPr>
          <a:xfrm>
            <a:off x="4384574" y="1446154"/>
            <a:ext cx="1752403" cy="369332"/>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s-ES" b="1" dirty="0">
                <a:solidFill>
                  <a:schemeClr val="bg1"/>
                </a:solidFill>
                <a:latin typeface="Montserrat" panose="00000500000000000000" pitchFamily="50" charset="0"/>
              </a:rPr>
              <a:t>Hipertensión</a:t>
            </a:r>
          </a:p>
        </p:txBody>
      </p:sp>
    </p:spTree>
    <p:extLst>
      <p:ext uri="{BB962C8B-B14F-4D97-AF65-F5344CB8AC3E}">
        <p14:creationId xmlns:p14="http://schemas.microsoft.com/office/powerpoint/2010/main" val="26817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8934" y="493012"/>
            <a:ext cx="6312310" cy="857250"/>
          </a:xfrm>
          <a:no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ES_tradnl" b="1" dirty="0"/>
              <a:t>Inducir hipertensión</a:t>
            </a:r>
          </a:p>
        </p:txBody>
      </p:sp>
      <p:sp>
        <p:nvSpPr>
          <p:cNvPr id="3" name="Marcador de contenido 2"/>
          <p:cNvSpPr>
            <a:spLocks noGrp="1"/>
          </p:cNvSpPr>
          <p:nvPr>
            <p:ph idx="1"/>
          </p:nvPr>
        </p:nvSpPr>
        <p:spPr>
          <a:xfrm>
            <a:off x="5184492" y="1461807"/>
            <a:ext cx="6501197" cy="3348318"/>
          </a:xfrm>
          <a:ln w="28575">
            <a:solidFill>
              <a:srgbClr val="06AEAA"/>
            </a:solidFill>
          </a:ln>
        </p:spPr>
        <p:style>
          <a:lnRef idx="2">
            <a:schemeClr val="accent1"/>
          </a:lnRef>
          <a:fillRef idx="1">
            <a:schemeClr val="lt1"/>
          </a:fillRef>
          <a:effectRef idx="0">
            <a:schemeClr val="accent1"/>
          </a:effectRef>
          <a:fontRef idx="minor">
            <a:schemeClr val="dk1"/>
          </a:fontRef>
        </p:style>
        <p:txBody>
          <a:bodyPr>
            <a:normAutofit/>
          </a:bodyPr>
          <a:lstStyle/>
          <a:p>
            <a:r>
              <a:rPr lang="es-ES_tradnl" sz="2400" dirty="0"/>
              <a:t>Inducir cuando hay evidencia clínica de </a:t>
            </a:r>
            <a:r>
              <a:rPr lang="es-ES_tradnl" sz="2400" dirty="0" err="1"/>
              <a:t>vasoepasmo</a:t>
            </a:r>
            <a:r>
              <a:rPr lang="es-ES_tradnl" sz="2400" dirty="0"/>
              <a:t>.</a:t>
            </a:r>
          </a:p>
          <a:p>
            <a:r>
              <a:rPr lang="es-ES_tradnl" sz="2400" dirty="0"/>
              <a:t>Volumen: 1 a 2 litros de cristaloides. </a:t>
            </a:r>
          </a:p>
          <a:p>
            <a:r>
              <a:rPr lang="es-ES_tradnl" sz="2400" dirty="0"/>
              <a:t>Vasopresor de elección: norepinefrina.</a:t>
            </a:r>
          </a:p>
          <a:p>
            <a:r>
              <a:rPr lang="es-ES_tradnl" sz="2400" dirty="0"/>
              <a:t>Aumento de la presión sistólica 10 </a:t>
            </a:r>
            <a:r>
              <a:rPr lang="mr-IN" sz="2400" dirty="0"/>
              <a:t>–</a:t>
            </a:r>
            <a:r>
              <a:rPr lang="es-ES_tradnl" sz="2400" dirty="0"/>
              <a:t> 10 </a:t>
            </a:r>
            <a:r>
              <a:rPr lang="es-ES_tradnl" sz="2400" dirty="0" err="1"/>
              <a:t>mmHg</a:t>
            </a:r>
            <a:r>
              <a:rPr lang="es-ES_tradnl" sz="2400" dirty="0"/>
              <a:t>.</a:t>
            </a:r>
          </a:p>
          <a:p>
            <a:r>
              <a:rPr lang="es-ES_tradnl" sz="2400" dirty="0"/>
              <a:t>Evaluar respuesta clínica.</a:t>
            </a:r>
          </a:p>
          <a:p>
            <a:r>
              <a:rPr lang="es-ES_tradnl" sz="2400" dirty="0"/>
              <a:t>Hasta TAS 200 </a:t>
            </a:r>
            <a:r>
              <a:rPr lang="es-ES_tradnl" sz="2400" dirty="0" err="1"/>
              <a:t>mmHg</a:t>
            </a:r>
            <a:r>
              <a:rPr lang="es-ES_tradnl" sz="2400" dirty="0"/>
              <a:t>.</a:t>
            </a:r>
          </a:p>
        </p:txBody>
      </p:sp>
      <p:sp>
        <p:nvSpPr>
          <p:cNvPr id="4" name="3 Marcador de pie de página"/>
          <p:cNvSpPr>
            <a:spLocks noGrp="1"/>
          </p:cNvSpPr>
          <p:nvPr>
            <p:ph type="ftr" sz="quarter" idx="11"/>
          </p:nvPr>
        </p:nvSpPr>
        <p:spPr>
          <a:xfrm>
            <a:off x="5184492" y="6197553"/>
            <a:ext cx="7992244" cy="597422"/>
          </a:xfrm>
        </p:spPr>
        <p:txBody>
          <a:bodyPr/>
          <a:lstStyle/>
          <a:p>
            <a:r>
              <a:rPr lang="es-ES" sz="700" i="1" dirty="0">
                <a:solidFill>
                  <a:schemeClr val="tx1"/>
                </a:solidFill>
              </a:rPr>
              <a:t>Diagnosis and Management of </a:t>
            </a:r>
            <a:r>
              <a:rPr lang="es-ES" sz="700" i="1" dirty="0" err="1">
                <a:solidFill>
                  <a:schemeClr val="tx1"/>
                </a:solidFill>
              </a:rPr>
              <a:t>Subarachnoid</a:t>
            </a:r>
            <a:r>
              <a:rPr lang="es-ES" sz="700" i="1" dirty="0">
                <a:solidFill>
                  <a:schemeClr val="tx1"/>
                </a:solidFill>
              </a:rPr>
              <a:t> </a:t>
            </a:r>
            <a:r>
              <a:rPr lang="es-ES" sz="700" i="1" dirty="0" err="1">
                <a:solidFill>
                  <a:schemeClr val="tx1"/>
                </a:solidFill>
              </a:rPr>
              <a:t>Hemorrhage</a:t>
            </a:r>
            <a:r>
              <a:rPr lang="es-ES" sz="700" i="1" dirty="0">
                <a:solidFill>
                  <a:schemeClr val="tx1"/>
                </a:solidFill>
              </a:rPr>
              <a:t>. </a:t>
            </a:r>
            <a:r>
              <a:rPr lang="fi-FI" sz="700" i="1" dirty="0">
                <a:solidFill>
                  <a:schemeClr val="tx1"/>
                </a:solidFill>
              </a:rPr>
              <a:t>CONTINUUM (Minneap Minn) 2015;21(5):1263–1287.</a:t>
            </a:r>
          </a:p>
          <a:p>
            <a:r>
              <a:rPr lang="fi-FI" sz="700" i="1" dirty="0">
                <a:solidFill>
                  <a:schemeClr val="tx1"/>
                </a:solidFill>
              </a:rPr>
              <a:t>Management of delayed cerebral ischemia after subarachnoid hemorrhage. </a:t>
            </a:r>
            <a:r>
              <a:rPr lang="en-US" sz="700" dirty="0">
                <a:solidFill>
                  <a:schemeClr val="tx1"/>
                </a:solidFill>
              </a:rPr>
              <a:t>Critical Care (2016) 20:277</a:t>
            </a:r>
            <a:endParaRPr lang="fi-FI" sz="700" i="1" dirty="0">
              <a:solidFill>
                <a:schemeClr val="tx1"/>
              </a:solidFill>
            </a:endParaRPr>
          </a:p>
          <a:p>
            <a:endParaRPr lang="es-ES" sz="700" i="1" dirty="0">
              <a:solidFill>
                <a:schemeClr val="tx1"/>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602" y="4983863"/>
            <a:ext cx="5514975" cy="990600"/>
          </a:xfrm>
          <a:prstGeom prst="rect">
            <a:avLst/>
          </a:prstGeom>
        </p:spPr>
      </p:pic>
    </p:spTree>
    <p:extLst>
      <p:ext uri="{BB962C8B-B14F-4D97-AF65-F5344CB8AC3E}">
        <p14:creationId xmlns:p14="http://schemas.microsoft.com/office/powerpoint/2010/main" val="1299104385"/>
      </p:ext>
    </p:extLst>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19600" y="1332182"/>
            <a:ext cx="5057775" cy="4610099"/>
          </a:xfrm>
          <a:ln w="38100">
            <a:solidFill>
              <a:srgbClr val="06AEAA"/>
            </a:solidFill>
          </a:ln>
        </p:spPr>
        <p:style>
          <a:lnRef idx="2">
            <a:schemeClr val="accent2"/>
          </a:lnRef>
          <a:fillRef idx="1">
            <a:schemeClr val="lt1"/>
          </a:fillRef>
          <a:effectRef idx="0">
            <a:schemeClr val="accent2"/>
          </a:effectRef>
          <a:fontRef idx="minor">
            <a:schemeClr val="dk1"/>
          </a:fontRef>
        </p:style>
        <p:txBody>
          <a:bodyPr>
            <a:normAutofit/>
          </a:bodyPr>
          <a:lstStyle/>
          <a:p>
            <a:pPr indent="0" marL="0">
              <a:buNone/>
            </a:pPr>
            <a:endParaRPr b="1" dirty="0" lang="es-CO" sz="500">
              <a:solidFill>
                <a:srgbClr val="FF0000"/>
              </a:solidFill>
            </a:endParaRPr>
          </a:p>
          <a:p>
            <a:pPr indent="0" marL="0">
              <a:buNone/>
            </a:pPr>
            <a:endParaRPr b="1" dirty="0" lang="es-CO" sz="500">
              <a:solidFill>
                <a:srgbClr val="FF0000"/>
              </a:solidFill>
            </a:endParaRPr>
          </a:p>
          <a:p>
            <a:pPr lvl="1">
              <a:buClr>
                <a:srgbClr val="0070C0"/>
              </a:buClr>
            </a:pPr>
            <a:r>
              <a:rPr dirty="0" lang="es-CO" sz="1600"/>
              <a:t>60 mg cada 4 horas por vía enteral por 21 días.</a:t>
            </a:r>
          </a:p>
          <a:p>
            <a:pPr lvl="1">
              <a:buClr>
                <a:srgbClr val="0070C0"/>
              </a:buClr>
            </a:pPr>
            <a:endParaRPr dirty="0" lang="es-CO" sz="1600"/>
          </a:p>
          <a:p>
            <a:pPr lvl="1">
              <a:buClr>
                <a:srgbClr val="0070C0"/>
              </a:buClr>
            </a:pPr>
            <a:r>
              <a:rPr dirty="0" lang="es-CO" sz="1600"/>
              <a:t>Disminuye el riesgo de lesión cerebral por isquemia y pobre estado funcional al alta.</a:t>
            </a:r>
          </a:p>
          <a:p>
            <a:pPr lvl="1">
              <a:buClr>
                <a:srgbClr val="0070C0"/>
              </a:buClr>
            </a:pPr>
            <a:endParaRPr dirty="0" lang="es-CO" sz="1600"/>
          </a:p>
          <a:p>
            <a:pPr lvl="1">
              <a:buClr>
                <a:srgbClr val="0070C0"/>
              </a:buClr>
            </a:pPr>
            <a:r>
              <a:rPr dirty="0" lang="es-CO" sz="1600"/>
              <a:t>Nivel de evidencia I.</a:t>
            </a:r>
          </a:p>
          <a:p>
            <a:pPr lvl="1">
              <a:buClr>
                <a:srgbClr val="0070C0"/>
              </a:buClr>
            </a:pPr>
            <a:endParaRPr dirty="0" lang="es-CO" sz="1600"/>
          </a:p>
          <a:p>
            <a:pPr lvl="1">
              <a:buClr>
                <a:srgbClr val="0070C0"/>
              </a:buClr>
            </a:pPr>
            <a:r>
              <a:rPr dirty="0" lang="es-CO" sz="1600"/>
              <a:t>No disminuye el vasoespasmo angiográficamente.</a:t>
            </a:r>
          </a:p>
          <a:p>
            <a:pPr lvl="1">
              <a:buClr>
                <a:srgbClr val="0070C0"/>
              </a:buClr>
            </a:pPr>
            <a:endParaRPr dirty="0" lang="es-CO" sz="1600"/>
          </a:p>
          <a:p>
            <a:pPr lvl="1">
              <a:buClr>
                <a:srgbClr val="0070C0"/>
              </a:buClr>
            </a:pPr>
            <a:r>
              <a:rPr dirty="0" lang="es-CO" sz="1600"/>
              <a:t>Efecto </a:t>
            </a:r>
            <a:r>
              <a:rPr dirty="0" err="1" lang="es-CO" sz="1600"/>
              <a:t>neuroprotector</a:t>
            </a:r>
            <a:r>
              <a:rPr dirty="0" lang="es-CO" sz="1600"/>
              <a:t>.</a:t>
            </a:r>
          </a:p>
          <a:p>
            <a:pPr lvl="1">
              <a:buClr>
                <a:srgbClr val="0070C0"/>
              </a:buClr>
            </a:pPr>
            <a:endParaRPr dirty="0" lang="es-CO" sz="1600"/>
          </a:p>
          <a:p>
            <a:pPr lvl="1">
              <a:buClr>
                <a:srgbClr val="0070C0"/>
              </a:buClr>
            </a:pPr>
            <a:r>
              <a:rPr dirty="0" lang="es-CO" sz="1600"/>
              <a:t>Vigilar hipotensión.</a:t>
            </a:r>
          </a:p>
          <a:p>
            <a:endParaRPr dirty="0" lang="es-CO" sz="1800"/>
          </a:p>
        </p:txBody>
      </p:sp>
      <p:sp>
        <p:nvSpPr>
          <p:cNvPr id="4" name="3 Marcador de pie de página"/>
          <p:cNvSpPr>
            <a:spLocks noGrp="1"/>
          </p:cNvSpPr>
          <p:nvPr>
            <p:ph idx="11" sz="quarter" type="ftr"/>
          </p:nvPr>
        </p:nvSpPr>
        <p:spPr>
          <a:xfrm>
            <a:off x="4391024" y="6126163"/>
            <a:ext cx="7305675" cy="731837"/>
          </a:xfrm>
        </p:spPr>
        <p:txBody>
          <a:bodyPr/>
          <a:lstStyle/>
          <a:p>
            <a:r>
              <a:rPr dirty="0" err="1" lang="es-ES" sz="900">
                <a:solidFill>
                  <a:schemeClr val="tx1"/>
                </a:solidFill>
              </a:rPr>
              <a:t>Multidisciplinary</a:t>
            </a:r>
            <a:r>
              <a:rPr dirty="0" lang="es-ES" sz="900">
                <a:solidFill>
                  <a:schemeClr val="tx1"/>
                </a:solidFill>
              </a:rPr>
              <a:t> </a:t>
            </a:r>
            <a:r>
              <a:rPr dirty="0" err="1" lang="es-ES" sz="900">
                <a:solidFill>
                  <a:schemeClr val="tx1"/>
                </a:solidFill>
              </a:rPr>
              <a:t>management</a:t>
            </a:r>
            <a:r>
              <a:rPr dirty="0" lang="es-ES" sz="900">
                <a:solidFill>
                  <a:schemeClr val="tx1"/>
                </a:solidFill>
              </a:rPr>
              <a:t> and </a:t>
            </a:r>
            <a:r>
              <a:rPr dirty="0" err="1" lang="es-ES" sz="900">
                <a:solidFill>
                  <a:schemeClr val="tx1"/>
                </a:solidFill>
              </a:rPr>
              <a:t>emerging</a:t>
            </a:r>
            <a:r>
              <a:rPr dirty="0" lang="es-ES" sz="900">
                <a:solidFill>
                  <a:schemeClr val="tx1"/>
                </a:solidFill>
              </a:rPr>
              <a:t> </a:t>
            </a:r>
            <a:r>
              <a:rPr dirty="0" err="1" lang="es-ES" sz="900">
                <a:solidFill>
                  <a:schemeClr val="tx1"/>
                </a:solidFill>
              </a:rPr>
              <a:t>therapeutic</a:t>
            </a:r>
            <a:r>
              <a:rPr dirty="0" lang="es-ES" sz="900">
                <a:solidFill>
                  <a:schemeClr val="tx1"/>
                </a:solidFill>
              </a:rPr>
              <a:t> </a:t>
            </a:r>
            <a:r>
              <a:rPr dirty="0" err="1" lang="es-ES" sz="900">
                <a:solidFill>
                  <a:schemeClr val="tx1"/>
                </a:solidFill>
              </a:rPr>
              <a:t>strategies</a:t>
            </a:r>
            <a:r>
              <a:rPr dirty="0" lang="es-ES" sz="900">
                <a:solidFill>
                  <a:schemeClr val="tx1"/>
                </a:solidFill>
              </a:rPr>
              <a:t> in </a:t>
            </a:r>
            <a:r>
              <a:rPr dirty="0" err="1" lang="es-ES" sz="900">
                <a:solidFill>
                  <a:schemeClr val="tx1"/>
                </a:solidFill>
              </a:rPr>
              <a:t>aneurysmal</a:t>
            </a:r>
            <a:r>
              <a:rPr dirty="0" lang="es-ES" sz="900">
                <a:solidFill>
                  <a:schemeClr val="tx1"/>
                </a:solidFill>
              </a:rPr>
              <a:t> </a:t>
            </a:r>
            <a:r>
              <a:rPr dirty="0" err="1" lang="es-ES" sz="900">
                <a:solidFill>
                  <a:schemeClr val="tx1"/>
                </a:solidFill>
              </a:rPr>
              <a:t>subarachnoid</a:t>
            </a:r>
            <a:r>
              <a:rPr dirty="0" lang="es-ES" sz="900">
                <a:solidFill>
                  <a:schemeClr val="tx1"/>
                </a:solidFill>
              </a:rPr>
              <a:t> </a:t>
            </a:r>
            <a:r>
              <a:rPr dirty="0" err="1" lang="es-ES" sz="900">
                <a:solidFill>
                  <a:schemeClr val="tx1"/>
                </a:solidFill>
              </a:rPr>
              <a:t>haemorrhage</a:t>
            </a:r>
            <a:r>
              <a:rPr dirty="0" lang="es-ES" sz="900">
                <a:solidFill>
                  <a:schemeClr val="tx1"/>
                </a:solidFill>
              </a:rPr>
              <a:t>. </a:t>
            </a:r>
            <a:r>
              <a:rPr dirty="0" err="1" lang="es-ES" sz="900">
                <a:solidFill>
                  <a:schemeClr val="tx1"/>
                </a:solidFill>
              </a:rPr>
              <a:t>Lancet</a:t>
            </a:r>
            <a:r>
              <a:rPr dirty="0" lang="es-ES" sz="900">
                <a:solidFill>
                  <a:schemeClr val="tx1"/>
                </a:solidFill>
              </a:rPr>
              <a:t> </a:t>
            </a:r>
            <a:r>
              <a:rPr dirty="0" err="1" lang="es-ES" sz="900">
                <a:solidFill>
                  <a:schemeClr val="tx1"/>
                </a:solidFill>
              </a:rPr>
              <a:t>Neurol</a:t>
            </a:r>
            <a:r>
              <a:rPr dirty="0" lang="es-ES" sz="900">
                <a:solidFill>
                  <a:schemeClr val="tx1"/>
                </a:solidFill>
              </a:rPr>
              <a:t> 2010; 9: 504–19.</a:t>
            </a:r>
          </a:p>
        </p:txBody>
      </p:sp>
      <p:pic>
        <p:nvPicPr>
          <p:cNvPr id="5" name="Picture 3"/>
          <p:cNvPicPr>
            <a:picLocks noChangeArrowheads="1" noChangeAspect="1"/>
          </p:cNvPicPr>
          <p:nvPr/>
        </p:nvPicPr>
        <p:blipFill rotWithShape="1">
          <a:blip cstate="email"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26"/>
          <a:stretch/>
        </p:blipFill>
        <p:spPr bwMode="auto">
          <a:xfrm>
            <a:off x="9530727" y="760682"/>
            <a:ext cx="2034558" cy="17417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https://encrypted-tbn2.gstatic.com/images?q=tbn:ANd9GcQN89Zy_OrqEEn-Vf-U9RbpFv7SqeEZMDu4Hw6wIHpnPTzUuEE7" id="6" name="Picture 2"/>
          <p:cNvPicPr>
            <a:picLocks noChangeArrowheads="1" noChangeAspect="1"/>
          </p:cNvPicPr>
          <p:nvPr/>
        </p:nvPicPr>
        <p:blipFill>
          <a:blip cstate="email" r:embed="rId5">
            <a:extLst>
              <a:ext uri="{28A0092B-C50C-407E-A947-70E740481C1C}">
                <a14:useLocalDpi xmlns:a14="http://schemas.microsoft.com/office/drawing/2010/main" val="0"/>
              </a:ext>
            </a:extLst>
          </a:blip>
          <a:srcRect/>
          <a:stretch>
            <a:fillRect/>
          </a:stretch>
        </p:blipFill>
        <p:spPr bwMode="auto">
          <a:xfrm>
            <a:off x="9653587" y="4357353"/>
            <a:ext cx="2259957" cy="117814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014788" y="1177903"/>
            <a:ext cx="1446230" cy="338554"/>
          </a:xfrm>
          <a:prstGeom prst="rect">
            <a:avLst/>
          </a:prstGeom>
          <a:solidFill>
            <a:srgbClr val="152B48"/>
          </a:solidFill>
          <a:ln>
            <a:no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h="63500" prst="artDeco" w="63500"/>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b="1" dirty="0" err="1" lang="es-CO" sz="1600">
                <a:solidFill>
                  <a:schemeClr val="bg1"/>
                </a:solidFill>
                <a:latin charset="0" panose="00000500000000000000" pitchFamily="50" typeface="Montserrat"/>
              </a:rPr>
              <a:t>Nimodipino</a:t>
            </a:r>
            <a:endParaRPr b="1" dirty="0" lang="es-CO" sz="1600">
              <a:solidFill>
                <a:schemeClr val="bg1"/>
              </a:solidFill>
              <a:latin charset="0" panose="00000500000000000000" pitchFamily="50" typeface="Montserrat"/>
            </a:endParaRPr>
          </a:p>
        </p:txBody>
      </p:sp>
      <p:sp>
        <p:nvSpPr>
          <p:cNvPr id="2" name="1 Título"/>
          <p:cNvSpPr>
            <a:spLocks noGrp="1"/>
          </p:cNvSpPr>
          <p:nvPr>
            <p:ph type="title"/>
          </p:nvPr>
        </p:nvSpPr>
        <p:spPr>
          <a:xfrm>
            <a:off x="3665723" y="204180"/>
            <a:ext cx="6508377" cy="1143000"/>
          </a:xfrm>
        </p:spPr>
        <p:txBody>
          <a:bodyPr>
            <a:normAutofit/>
          </a:bodyPr>
          <a:lstStyle/>
          <a:p>
            <a:pPr algn="ctr"/>
            <a:r>
              <a:rPr b="1" dirty="0" lang="es-CO" sz="3600"/>
              <a:t>Vasoespasmo cerebral</a:t>
            </a:r>
          </a:p>
        </p:txBody>
      </p:sp>
    </p:spTree>
    <p:extLst>
      <p:ext uri="{BB962C8B-B14F-4D97-AF65-F5344CB8AC3E}">
        <p14:creationId xmlns:p14="http://schemas.microsoft.com/office/powerpoint/2010/main" val="3183187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57BDA4CC-B4E7-4E3F-9252-81DD65EECE39}"/>
              </a:ext>
            </a:extLst>
          </p:cNvPr>
          <p:cNvSpPr txBox="1">
            <a:spLocks/>
          </p:cNvSpPr>
          <p:nvPr/>
        </p:nvSpPr>
        <p:spPr>
          <a:xfrm>
            <a:off x="4914775" y="1779753"/>
            <a:ext cx="7277225" cy="1085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r>
              <a:rPr lang="es-CO" b="1" dirty="0"/>
              <a:t>HIPONATREMIA</a:t>
            </a:r>
          </a:p>
        </p:txBody>
      </p:sp>
      <p:pic>
        <p:nvPicPr>
          <p:cNvPr id="4" name="Picture 3">
            <a:extLst>
              <a:ext uri="{FF2B5EF4-FFF2-40B4-BE49-F238E27FC236}">
                <a16:creationId xmlns:a16="http://schemas.microsoft.com/office/drawing/2014/main" id="{7A308E9E-9E16-47BB-A738-B7D35064F2F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9611" y="1216356"/>
            <a:ext cx="3342505" cy="221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35605"/>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55897F99-6CAD-4D05-8ED5-E4CB5D0D1F8B}"/>
              </a:ext>
            </a:extLst>
          </p:cNvPr>
          <p:cNvSpPr txBox="1">
            <a:spLocks/>
          </p:cNvSpPr>
          <p:nvPr/>
        </p:nvSpPr>
        <p:spPr>
          <a:xfrm>
            <a:off x="386080" y="320856"/>
            <a:ext cx="7277225" cy="108585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rgbClr val="06AEAA"/>
                </a:solidFill>
                <a:latin charset="0" panose="00000500000000000000" pitchFamily="50" typeface="Montserrat"/>
                <a:ea typeface="+mj-ea"/>
                <a:cs typeface="+mj-cs"/>
              </a:defRPr>
            </a:lvl1pPr>
          </a:lstStyle>
          <a:p>
            <a:r>
              <a:rPr b="1" dirty="0" lang="es-CO" sz="3200"/>
              <a:t>CISTERNAS</a:t>
            </a:r>
          </a:p>
        </p:txBody>
      </p:sp>
      <p:pic>
        <p:nvPicPr>
          <p:cNvPr id="3" name="Picture 2">
            <a:extLst>
              <a:ext uri="{FF2B5EF4-FFF2-40B4-BE49-F238E27FC236}">
                <a16:creationId xmlns:a16="http://schemas.microsoft.com/office/drawing/2014/main" id="{E2404F47-897C-4CDD-9441-95425AAB95EF}"/>
              </a:ext>
            </a:extLst>
          </p:cNvPr>
          <p:cNvPicPr>
            <a:picLocks noChangeArrowheads="1" noChangeAspect="1"/>
          </p:cNvPicPr>
          <p:nvPr/>
        </p:nvPicPr>
        <p:blipFill>
          <a:blip cstate="print" r:embed="rId3"/>
          <a:srcRect b="35" r="-21"/>
          <a:stretch>
            <a:fillRect/>
          </a:stretch>
        </p:blipFill>
        <p:spPr bwMode="auto">
          <a:xfrm>
            <a:off x="3246102" y="535262"/>
            <a:ext cx="5923315" cy="3810242"/>
          </a:xfrm>
          <a:prstGeom prst="rect">
            <a:avLst/>
          </a:prstGeom>
          <a:noFill/>
          <a:ln w="9525">
            <a:noFill/>
            <a:miter lim="800000"/>
            <a:headEnd/>
            <a:tailEnd/>
          </a:ln>
        </p:spPr>
      </p:pic>
      <p:pic>
        <p:nvPicPr>
          <p:cNvPr id="4" name="Picture 9">
            <a:extLst>
              <a:ext uri="{FF2B5EF4-FFF2-40B4-BE49-F238E27FC236}">
                <a16:creationId xmlns:a16="http://schemas.microsoft.com/office/drawing/2014/main" id="{3A955114-DAD0-4045-B241-9548E5C1E0D1}"/>
              </a:ext>
            </a:extLst>
          </p:cNvPr>
          <p:cNvPicPr>
            <a:picLocks noChangeArrowheads="1" noChangeAspect="1"/>
          </p:cNvPicPr>
          <p:nvPr/>
        </p:nvPicPr>
        <p:blipFill>
          <a:blip cstate="print" r:embed="rId4"/>
          <a:srcRect b="82186" r="88079" t="6084"/>
          <a:stretch>
            <a:fillRect/>
          </a:stretch>
        </p:blipFill>
        <p:spPr bwMode="auto">
          <a:xfrm>
            <a:off x="3112973" y="3793503"/>
            <a:ext cx="754259" cy="377129"/>
          </a:xfrm>
          <a:prstGeom prst="rect">
            <a:avLst/>
          </a:prstGeom>
          <a:noFill/>
          <a:ln w="9525">
            <a:noFill/>
            <a:miter lim="800000"/>
            <a:headEnd/>
            <a:tailEnd/>
          </a:ln>
        </p:spPr>
      </p:pic>
      <p:pic>
        <p:nvPicPr>
          <p:cNvPr id="5" name="Picture 8">
            <a:extLst>
              <a:ext uri="{FF2B5EF4-FFF2-40B4-BE49-F238E27FC236}">
                <a16:creationId xmlns:a16="http://schemas.microsoft.com/office/drawing/2014/main" id="{A22C0086-4866-4BC5-91DD-7B672EBB14DC}"/>
              </a:ext>
            </a:extLst>
          </p:cNvPr>
          <p:cNvPicPr>
            <a:picLocks noChangeArrowheads="1" noChangeAspect="1"/>
          </p:cNvPicPr>
          <p:nvPr/>
        </p:nvPicPr>
        <p:blipFill>
          <a:blip cstate="print" r:embed="rId4"/>
          <a:srcRect b="65239" l="6954" r="81126" t="19553"/>
          <a:stretch>
            <a:fillRect/>
          </a:stretch>
        </p:blipFill>
        <p:spPr bwMode="auto">
          <a:xfrm>
            <a:off x="3711014" y="4369387"/>
            <a:ext cx="754258" cy="439984"/>
          </a:xfrm>
          <a:prstGeom prst="rect">
            <a:avLst/>
          </a:prstGeom>
          <a:noFill/>
          <a:ln w="9525">
            <a:noFill/>
            <a:miter lim="800000"/>
            <a:headEnd/>
            <a:tailEnd/>
          </a:ln>
        </p:spPr>
      </p:pic>
      <p:pic>
        <p:nvPicPr>
          <p:cNvPr id="6" name="Picture 11">
            <a:extLst>
              <a:ext uri="{FF2B5EF4-FFF2-40B4-BE49-F238E27FC236}">
                <a16:creationId xmlns:a16="http://schemas.microsoft.com/office/drawing/2014/main" id="{27A50486-7D1D-4851-AE07-0F4A3D291C9B}"/>
              </a:ext>
            </a:extLst>
          </p:cNvPr>
          <p:cNvPicPr>
            <a:picLocks noChangeArrowheads="1" noChangeAspect="1"/>
          </p:cNvPicPr>
          <p:nvPr/>
        </p:nvPicPr>
        <p:blipFill>
          <a:blip cstate="print" r:embed="rId4"/>
          <a:srcRect b="47860" l="19867" r="66223" t="39104"/>
          <a:stretch>
            <a:fillRect/>
          </a:stretch>
        </p:blipFill>
        <p:spPr bwMode="auto">
          <a:xfrm>
            <a:off x="3490101" y="2251819"/>
            <a:ext cx="879968" cy="377129"/>
          </a:xfrm>
          <a:prstGeom prst="rect">
            <a:avLst/>
          </a:prstGeom>
          <a:noFill/>
          <a:ln w="9525">
            <a:noFill/>
            <a:miter lim="800000"/>
            <a:headEnd/>
            <a:tailEnd/>
          </a:ln>
        </p:spPr>
      </p:pic>
      <p:pic>
        <p:nvPicPr>
          <p:cNvPr id="7" name="Picture 6">
            <a:extLst>
              <a:ext uri="{FF2B5EF4-FFF2-40B4-BE49-F238E27FC236}">
                <a16:creationId xmlns:a16="http://schemas.microsoft.com/office/drawing/2014/main" id="{4A8B7B40-1244-4C0B-BE05-6872DDCF0406}"/>
              </a:ext>
            </a:extLst>
          </p:cNvPr>
          <p:cNvPicPr>
            <a:picLocks noChangeArrowheads="1" noChangeAspect="1"/>
          </p:cNvPicPr>
          <p:nvPr/>
        </p:nvPicPr>
        <p:blipFill>
          <a:blip cstate="print" r:embed="rId4"/>
          <a:srcRect b="26137" l="25828" r="60264" t="56483"/>
          <a:stretch>
            <a:fillRect/>
          </a:stretch>
        </p:blipFill>
        <p:spPr bwMode="auto">
          <a:xfrm>
            <a:off x="4641598" y="4369388"/>
            <a:ext cx="879968" cy="502839"/>
          </a:xfrm>
          <a:prstGeom prst="rect">
            <a:avLst/>
          </a:prstGeom>
          <a:noFill/>
          <a:ln w="9525">
            <a:noFill/>
            <a:miter lim="800000"/>
            <a:headEnd/>
            <a:tailEnd/>
          </a:ln>
        </p:spPr>
      </p:pic>
      <p:pic>
        <p:nvPicPr>
          <p:cNvPr id="8" name="Picture 6">
            <a:extLst>
              <a:ext uri="{FF2B5EF4-FFF2-40B4-BE49-F238E27FC236}">
                <a16:creationId xmlns:a16="http://schemas.microsoft.com/office/drawing/2014/main" id="{4F55537B-D9DA-4663-82F3-406CF3CB05E7}"/>
              </a:ext>
            </a:extLst>
          </p:cNvPr>
          <p:cNvPicPr>
            <a:picLocks noChangeArrowheads="1" noChangeAspect="1"/>
          </p:cNvPicPr>
          <p:nvPr/>
        </p:nvPicPr>
        <p:blipFill>
          <a:blip cstate="print" r:embed="rId4"/>
          <a:srcRect b="67" l="29802" r="46356" t="78208"/>
          <a:stretch>
            <a:fillRect/>
          </a:stretch>
        </p:blipFill>
        <p:spPr bwMode="auto">
          <a:xfrm>
            <a:off x="4013594" y="52420"/>
            <a:ext cx="1508516" cy="628548"/>
          </a:xfrm>
          <a:prstGeom prst="rect">
            <a:avLst/>
          </a:prstGeom>
          <a:noFill/>
          <a:ln w="9525">
            <a:noFill/>
            <a:miter lim="800000"/>
            <a:headEnd/>
            <a:tailEnd/>
          </a:ln>
        </p:spPr>
      </p:pic>
      <p:pic>
        <p:nvPicPr>
          <p:cNvPr id="9" name="Picture 5">
            <a:extLst>
              <a:ext uri="{FF2B5EF4-FFF2-40B4-BE49-F238E27FC236}">
                <a16:creationId xmlns:a16="http://schemas.microsoft.com/office/drawing/2014/main" id="{AABC4C37-7B28-41EF-BE63-8B0460B97681}"/>
              </a:ext>
            </a:extLst>
          </p:cNvPr>
          <p:cNvPicPr>
            <a:picLocks noChangeArrowheads="1" noChangeAspect="1"/>
          </p:cNvPicPr>
          <p:nvPr/>
        </p:nvPicPr>
        <p:blipFill>
          <a:blip cstate="print" r:embed="rId4"/>
          <a:srcRect b="71758" l="43710" r="37415"/>
          <a:stretch>
            <a:fillRect/>
          </a:stretch>
        </p:blipFill>
        <p:spPr bwMode="auto">
          <a:xfrm>
            <a:off x="5697893" y="4321725"/>
            <a:ext cx="1194242" cy="817113"/>
          </a:xfrm>
          <a:prstGeom prst="rect">
            <a:avLst/>
          </a:prstGeom>
          <a:noFill/>
          <a:ln w="9525">
            <a:noFill/>
            <a:miter lim="800000"/>
            <a:headEnd/>
            <a:tailEnd/>
          </a:ln>
        </p:spPr>
      </p:pic>
      <p:pic>
        <p:nvPicPr>
          <p:cNvPr id="10" name="Picture 4">
            <a:extLst>
              <a:ext uri="{FF2B5EF4-FFF2-40B4-BE49-F238E27FC236}">
                <a16:creationId xmlns:a16="http://schemas.microsoft.com/office/drawing/2014/main" id="{CCCD270A-911B-40B3-8519-E142CEDE823B}"/>
              </a:ext>
            </a:extLst>
          </p:cNvPr>
          <p:cNvPicPr>
            <a:picLocks noChangeArrowheads="1" noChangeAspect="1"/>
          </p:cNvPicPr>
          <p:nvPr/>
        </p:nvPicPr>
        <p:blipFill>
          <a:blip cstate="print" r:embed="rId4"/>
          <a:srcRect b="60896" l="60599" r="20526" t="15208"/>
          <a:stretch>
            <a:fillRect/>
          </a:stretch>
        </p:blipFill>
        <p:spPr bwMode="auto">
          <a:xfrm>
            <a:off x="6804386" y="4313571"/>
            <a:ext cx="1194242" cy="691403"/>
          </a:xfrm>
          <a:prstGeom prst="rect">
            <a:avLst/>
          </a:prstGeom>
          <a:noFill/>
          <a:ln w="9525">
            <a:noFill/>
            <a:miter lim="800000"/>
            <a:headEnd/>
            <a:tailEnd/>
          </a:ln>
        </p:spPr>
      </p:pic>
      <p:pic>
        <p:nvPicPr>
          <p:cNvPr id="12" name="Picture 3">
            <a:extLst>
              <a:ext uri="{FF2B5EF4-FFF2-40B4-BE49-F238E27FC236}">
                <a16:creationId xmlns:a16="http://schemas.microsoft.com/office/drawing/2014/main" id="{B75C7CF8-E541-4B89-BE1E-8CF5A188A445}"/>
              </a:ext>
            </a:extLst>
          </p:cNvPr>
          <p:cNvPicPr>
            <a:picLocks noChangeArrowheads="1" noChangeAspect="1"/>
          </p:cNvPicPr>
          <p:nvPr/>
        </p:nvPicPr>
        <p:blipFill>
          <a:blip cstate="print" r:embed="rId4"/>
          <a:srcRect b="50034" l="76492" r="13574" t="36932"/>
          <a:stretch>
            <a:fillRect/>
          </a:stretch>
        </p:blipFill>
        <p:spPr bwMode="auto">
          <a:xfrm>
            <a:off x="7785225" y="3968376"/>
            <a:ext cx="628549" cy="377129"/>
          </a:xfrm>
          <a:prstGeom prst="rect">
            <a:avLst/>
          </a:prstGeom>
          <a:noFill/>
          <a:ln w="9525">
            <a:noFill/>
            <a:miter lim="800000"/>
            <a:headEnd/>
            <a:tailEnd/>
          </a:ln>
        </p:spPr>
      </p:pic>
      <p:pic>
        <p:nvPicPr>
          <p:cNvPr id="13" name="Picture 2">
            <a:extLst>
              <a:ext uri="{FF2B5EF4-FFF2-40B4-BE49-F238E27FC236}">
                <a16:creationId xmlns:a16="http://schemas.microsoft.com/office/drawing/2014/main" id="{7F071A54-2A69-408F-AD86-C8CCC733C833}"/>
              </a:ext>
            </a:extLst>
          </p:cNvPr>
          <p:cNvPicPr>
            <a:picLocks noChangeArrowheads="1" noChangeAspect="1"/>
          </p:cNvPicPr>
          <p:nvPr/>
        </p:nvPicPr>
        <p:blipFill>
          <a:blip cstate="print" r:embed="rId4"/>
          <a:srcRect b="21346" l="83105" r="7" t="52586"/>
          <a:stretch>
            <a:fillRect/>
          </a:stretch>
        </p:blipFill>
        <p:spPr bwMode="auto">
          <a:xfrm>
            <a:off x="8089338" y="4345504"/>
            <a:ext cx="1068532" cy="754258"/>
          </a:xfrm>
          <a:prstGeom prst="rect">
            <a:avLst/>
          </a:prstGeom>
          <a:noFill/>
          <a:ln w="9525">
            <a:noFill/>
            <a:miter lim="800000"/>
            <a:headEnd/>
            <a:tailEnd/>
          </a:ln>
        </p:spPr>
      </p:pic>
      <p:pic>
        <p:nvPicPr>
          <p:cNvPr id="14" name="Imagen 3">
            <a:extLst>
              <a:ext uri="{FF2B5EF4-FFF2-40B4-BE49-F238E27FC236}">
                <a16:creationId xmlns:a16="http://schemas.microsoft.com/office/drawing/2014/main" id="{9DACD99B-D9C8-4D3E-B81B-CDA6D064D08F}"/>
              </a:ext>
            </a:extLst>
          </p:cNvPr>
          <p:cNvPicPr>
            <a:picLocks noChangeAspect="1"/>
          </p:cNvPicPr>
          <p:nvPr/>
        </p:nvPicPr>
        <p:blipFill rotWithShape="1">
          <a:blip r:embed="rId5"/>
          <a:srcRect b="-48" r="-96"/>
          <a:stretch/>
        </p:blipFill>
        <p:spPr>
          <a:xfrm>
            <a:off x="9169416" y="531039"/>
            <a:ext cx="2931144" cy="3814316"/>
          </a:xfrm>
          <a:prstGeom prst="rect">
            <a:avLst/>
          </a:prstGeom>
        </p:spPr>
      </p:pic>
      <p:sp>
        <p:nvSpPr>
          <p:cNvPr id="15" name="Rectángulo 14">
            <a:extLst>
              <a:ext uri="{FF2B5EF4-FFF2-40B4-BE49-F238E27FC236}">
                <a16:creationId xmlns:a16="http://schemas.microsoft.com/office/drawing/2014/main" id="{745A6400-BA93-4FCC-909A-A865F799239B}"/>
              </a:ext>
            </a:extLst>
          </p:cNvPr>
          <p:cNvSpPr/>
          <p:nvPr/>
        </p:nvSpPr>
        <p:spPr>
          <a:xfrm>
            <a:off x="7980407" y="5957062"/>
            <a:ext cx="4221957" cy="253916"/>
          </a:xfrm>
          <a:prstGeom prst="rect">
            <a:avLst/>
          </a:prstGeom>
        </p:spPr>
        <p:txBody>
          <a:bodyPr wrap="square">
            <a:spAutoFit/>
          </a:bodyPr>
          <a:lstStyle/>
          <a:p>
            <a:r>
              <a:rPr dirty="0" err="1"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Subarachnoid</a:t>
            </a:r>
            <a:r>
              <a:rPr dirty="0"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 </a:t>
            </a:r>
            <a:r>
              <a:rPr dirty="0" err="1"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Hemorrhage</a:t>
            </a:r>
            <a:r>
              <a:rPr dirty="0"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 N </a:t>
            </a:r>
            <a:r>
              <a:rPr dirty="0" err="1"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Engl</a:t>
            </a:r>
            <a:r>
              <a:rPr dirty="0"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 J </a:t>
            </a:r>
            <a:r>
              <a:rPr dirty="0" err="1"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Med</a:t>
            </a:r>
            <a:r>
              <a:rPr dirty="0" lang="es-CO" sz="1050">
                <a:solidFill>
                  <a:srgbClr val="152B48"/>
                </a:solidFill>
                <a:latin charset="0" panose="00000500000000000000" pitchFamily="50" typeface="Montserrat"/>
                <a:ea charset="0" panose="020F0502020204030204" pitchFamily="34" typeface="Calibri"/>
                <a:cs charset="0" panose="02020603050405020304" pitchFamily="18" typeface="Times New Roman"/>
              </a:rPr>
              <a:t> 2017;377:257-66.</a:t>
            </a:r>
          </a:p>
        </p:txBody>
      </p:sp>
    </p:spTree>
    <p:extLst>
      <p:ext uri="{BB962C8B-B14F-4D97-AF65-F5344CB8AC3E}">
        <p14:creationId xmlns:p14="http://schemas.microsoft.com/office/powerpoint/2010/main" val="357138053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8"/>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6"/>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ppt_x"/>
                                          </p:val>
                                        </p:tav>
                                        <p:tav tm="100000">
                                          <p:val>
                                            <p:strVal val="#ppt_x"/>
                                          </p:val>
                                        </p:tav>
                                      </p:tavLst>
                                    </p:anim>
                                    <p:anim calcmode="lin" valueType="num">
                                      <p:cBhvr additive="base">
                                        <p:cTn dur="500" fill="hold" id="14"/>
                                        <p:tgtEl>
                                          <p:spTgt spid="4"/>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ppt_x"/>
                                          </p:val>
                                        </p:tav>
                                        <p:tav tm="100000">
                                          <p:val>
                                            <p:strVal val="#ppt_x"/>
                                          </p:val>
                                        </p:tav>
                                      </p:tavLst>
                                    </p:anim>
                                    <p:anim calcmode="lin" valueType="num">
                                      <p:cBhvr additive="base">
                                        <p:cTn dur="500" fill="hold" id="22"/>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1000" id="27"/>
                                        <p:tgtEl>
                                          <p:spTgt spid="9"/>
                                        </p:tgtEl>
                                      </p:cBhvr>
                                    </p:animEffect>
                                    <p:anim calcmode="lin" valueType="num">
                                      <p:cBhvr>
                                        <p:cTn dur="1000" fill="hold" id="28"/>
                                        <p:tgtEl>
                                          <p:spTgt spid="9"/>
                                        </p:tgtEl>
                                        <p:attrNameLst>
                                          <p:attrName>ppt_x</p:attrName>
                                        </p:attrNameLst>
                                      </p:cBhvr>
                                      <p:tavLst>
                                        <p:tav tm="0">
                                          <p:val>
                                            <p:strVal val="#ppt_x"/>
                                          </p:val>
                                        </p:tav>
                                        <p:tav tm="100000">
                                          <p:val>
                                            <p:strVal val="#ppt_x"/>
                                          </p:val>
                                        </p:tav>
                                      </p:tavLst>
                                    </p:anim>
                                    <p:anim calcmode="lin" valueType="num">
                                      <p:cBhvr>
                                        <p:cTn dur="1000" fill="hold" id="29"/>
                                        <p:tgtEl>
                                          <p:spTgt spid="9"/>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6" presetSubtype="16">
                                  <p:stCondLst>
                                    <p:cond delay="0"/>
                                  </p:stCondLst>
                                  <p:childTnLst>
                                    <p:set>
                                      <p:cBhvr>
                                        <p:cTn dur="1" fill="hold" id="38">
                                          <p:stCondLst>
                                            <p:cond delay="0"/>
                                          </p:stCondLst>
                                        </p:cTn>
                                        <p:tgtEl>
                                          <p:spTgt spid="12"/>
                                        </p:tgtEl>
                                        <p:attrNameLst>
                                          <p:attrName>style.visibility</p:attrName>
                                        </p:attrNameLst>
                                      </p:cBhvr>
                                      <p:to>
                                        <p:strVal val="visible"/>
                                      </p:to>
                                    </p:set>
                                    <p:animEffect filter="circle(in)" transition="in">
                                      <p:cBhvr>
                                        <p:cTn dur="2000" id="39"/>
                                        <p:tgtEl>
                                          <p:spTgt spid="12"/>
                                        </p:tgtEl>
                                      </p:cBhvr>
                                    </p:animEffect>
                                  </p:childTnLst>
                                </p:cTn>
                              </p:par>
                              <p:par>
                                <p:cTn fill="hold" id="40" nodeType="withEffect" presetClass="entr" presetID="6" presetSubtype="16">
                                  <p:stCondLst>
                                    <p:cond delay="0"/>
                                  </p:stCondLst>
                                  <p:childTnLst>
                                    <p:set>
                                      <p:cBhvr>
                                        <p:cTn dur="1" fill="hold" id="41">
                                          <p:stCondLst>
                                            <p:cond delay="0"/>
                                          </p:stCondLst>
                                        </p:cTn>
                                        <p:tgtEl>
                                          <p:spTgt spid="13"/>
                                        </p:tgtEl>
                                        <p:attrNameLst>
                                          <p:attrName>style.visibility</p:attrName>
                                        </p:attrNameLst>
                                      </p:cBhvr>
                                      <p:to>
                                        <p:strVal val="visible"/>
                                      </p:to>
                                    </p:set>
                                    <p:animEffect filter="circle(in)" transition="in">
                                      <p:cBhvr>
                                        <p:cTn dur="2000" id="4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49" y="2266581"/>
            <a:ext cx="4438651" cy="3011487"/>
          </a:xfrm>
        </p:spPr>
        <p:txBody>
          <a:bodyPr>
            <a:normAutofit/>
          </a:bodyPr>
          <a:lstStyle/>
          <a:p>
            <a:r>
              <a:rPr lang="es-ES" sz="1600" dirty="0"/>
              <a:t>Presente en el 10-30% de los pacientes.</a:t>
            </a:r>
          </a:p>
          <a:p>
            <a:endParaRPr lang="es-ES" sz="1600" dirty="0"/>
          </a:p>
          <a:p>
            <a:r>
              <a:rPr lang="es-ES" sz="1600" dirty="0"/>
              <a:t>Más común en pacientes en mal estado.</a:t>
            </a:r>
          </a:p>
          <a:p>
            <a:endParaRPr lang="es-ES" sz="1600" dirty="0"/>
          </a:p>
          <a:p>
            <a:r>
              <a:rPr lang="es-ES" sz="1600" dirty="0"/>
              <a:t>Más relacionados con aneurisma de la comunicante anterior.</a:t>
            </a:r>
          </a:p>
          <a:p>
            <a:endParaRPr lang="es-ES" sz="1600" dirty="0"/>
          </a:p>
          <a:p>
            <a:r>
              <a:rPr lang="es-ES" sz="1600" dirty="0"/>
              <a:t>Es un factor de riesgo independiente de mal pronóstico.</a:t>
            </a:r>
          </a:p>
        </p:txBody>
      </p:sp>
      <p:sp>
        <p:nvSpPr>
          <p:cNvPr id="5" name="1 Título"/>
          <p:cNvSpPr txBox="1">
            <a:spLocks/>
          </p:cNvSpPr>
          <p:nvPr/>
        </p:nvSpPr>
        <p:spPr>
          <a:xfrm>
            <a:off x="2733674" y="927827"/>
            <a:ext cx="6724651" cy="757238"/>
          </a:xfrm>
          <a:prstGeom prst="rect">
            <a:avLst/>
          </a:prstGeom>
          <a:noFill/>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_tradnl" sz="4000" b="1" dirty="0">
                <a:solidFill>
                  <a:srgbClr val="06AEAA"/>
                </a:solidFill>
                <a:latin typeface="Montserrat" panose="00000500000000000000" pitchFamily="50" charset="0"/>
              </a:rPr>
              <a:t>Hiponatremia</a:t>
            </a:r>
            <a:endParaRPr lang="es-ES" sz="4000" b="1" dirty="0">
              <a:solidFill>
                <a:srgbClr val="06AEAA"/>
              </a:solidFill>
              <a:latin typeface="Montserrat" panose="00000500000000000000" pitchFamily="50" charset="0"/>
            </a:endParaRPr>
          </a:p>
        </p:txBody>
      </p:sp>
      <p:sp>
        <p:nvSpPr>
          <p:cNvPr id="7" name="4 CuadroTexto"/>
          <p:cNvSpPr txBox="1"/>
          <p:nvPr/>
        </p:nvSpPr>
        <p:spPr>
          <a:xfrm>
            <a:off x="9009918" y="2420935"/>
            <a:ext cx="2724882" cy="2031325"/>
          </a:xfrm>
          <a:prstGeom prst="rect">
            <a:avLst/>
          </a:prstGeom>
          <a:ln w="38100">
            <a:solidFill>
              <a:srgbClr val="06AEAA"/>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400" b="1" dirty="0">
                <a:solidFill>
                  <a:srgbClr val="152B48"/>
                </a:solidFill>
                <a:latin typeface="Montserrat" panose="00000500000000000000" pitchFamily="50" charset="0"/>
              </a:rPr>
              <a:t>SIADH:</a:t>
            </a:r>
            <a:r>
              <a:rPr lang="es-ES" sz="1400" dirty="0">
                <a:solidFill>
                  <a:srgbClr val="152B48"/>
                </a:solidFill>
                <a:latin typeface="Montserrat" panose="00000500000000000000" pitchFamily="50" charset="0"/>
              </a:rPr>
              <a:t> </a:t>
            </a:r>
          </a:p>
          <a:p>
            <a:pPr marL="285750" indent="-285750">
              <a:buFont typeface="Arial" panose="020B0604020202020204" pitchFamily="34" charset="0"/>
              <a:buChar char="•"/>
            </a:pPr>
            <a:r>
              <a:rPr lang="es-ES" sz="1400" dirty="0">
                <a:solidFill>
                  <a:srgbClr val="152B48"/>
                </a:solidFill>
                <a:latin typeface="Montserrat" panose="00000500000000000000" pitchFamily="50" charset="0"/>
              </a:rPr>
              <a:t>SSN o solución hipertónica. </a:t>
            </a:r>
          </a:p>
          <a:p>
            <a:pPr marL="285750" indent="-285750">
              <a:buFont typeface="Arial" panose="020B0604020202020204" pitchFamily="34" charset="0"/>
              <a:buChar char="•"/>
            </a:pPr>
            <a:r>
              <a:rPr lang="es-ES" sz="1400" dirty="0">
                <a:solidFill>
                  <a:srgbClr val="152B48"/>
                </a:solidFill>
                <a:latin typeface="Montserrat" panose="00000500000000000000" pitchFamily="50" charset="0"/>
              </a:rPr>
              <a:t>No restricción hídrica.  </a:t>
            </a:r>
          </a:p>
          <a:p>
            <a:endParaRPr lang="es-ES" sz="1400" b="1" dirty="0">
              <a:solidFill>
                <a:srgbClr val="152B48"/>
              </a:solidFill>
              <a:latin typeface="Montserrat" panose="00000500000000000000" pitchFamily="50" charset="0"/>
            </a:endParaRPr>
          </a:p>
          <a:p>
            <a:r>
              <a:rPr lang="es-ES" sz="1400" b="1" dirty="0">
                <a:solidFill>
                  <a:srgbClr val="152B48"/>
                </a:solidFill>
                <a:latin typeface="Montserrat" panose="00000500000000000000" pitchFamily="50" charset="0"/>
              </a:rPr>
              <a:t>Cerebro perdedor de sal:</a:t>
            </a:r>
            <a:r>
              <a:rPr lang="es-ES" sz="1400" dirty="0">
                <a:solidFill>
                  <a:srgbClr val="152B48"/>
                </a:solidFill>
                <a:latin typeface="Montserrat" panose="00000500000000000000" pitchFamily="50" charset="0"/>
              </a:rPr>
              <a:t> </a:t>
            </a:r>
            <a:r>
              <a:rPr lang="es-ES" sz="1400" i="1" dirty="0">
                <a:solidFill>
                  <a:srgbClr val="152B48"/>
                </a:solidFill>
                <a:latin typeface="Montserrat" panose="00000500000000000000" pitchFamily="50" charset="0"/>
              </a:rPr>
              <a:t>(rara)</a:t>
            </a:r>
          </a:p>
          <a:p>
            <a:pPr marL="285750" indent="-285750">
              <a:buFont typeface="Arial" panose="020B0604020202020204" pitchFamily="34" charset="0"/>
              <a:buChar char="•"/>
            </a:pPr>
            <a:r>
              <a:rPr lang="es-ES" sz="1400" dirty="0">
                <a:solidFill>
                  <a:srgbClr val="152B48"/>
                </a:solidFill>
                <a:latin typeface="Montserrat" panose="00000500000000000000" pitchFamily="50" charset="0"/>
              </a:rPr>
              <a:t>Depleción de volumen con liberación de ADH. </a:t>
            </a:r>
          </a:p>
          <a:p>
            <a:pPr marL="342900" indent="-342900">
              <a:buFont typeface="Arial" pitchFamily="34" charset="0"/>
              <a:buChar char="•"/>
            </a:pPr>
            <a:r>
              <a:rPr lang="es-ES" sz="1400" dirty="0">
                <a:solidFill>
                  <a:srgbClr val="152B48"/>
                </a:solidFill>
                <a:latin typeface="Montserrat" panose="00000500000000000000" pitchFamily="50" charset="0"/>
              </a:rPr>
              <a:t>Restaurar volemia para suprimir ADH. </a:t>
            </a:r>
          </a:p>
        </p:txBody>
      </p:sp>
      <p:sp>
        <p:nvSpPr>
          <p:cNvPr id="8" name="3 Marcador de pie de página"/>
          <p:cNvSpPr>
            <a:spLocks noGrp="1"/>
          </p:cNvSpPr>
          <p:nvPr>
            <p:ph type="ftr" sz="quarter" idx="11"/>
          </p:nvPr>
        </p:nvSpPr>
        <p:spPr>
          <a:xfrm>
            <a:off x="4286249" y="5619018"/>
            <a:ext cx="8340538" cy="365125"/>
          </a:xfrm>
        </p:spPr>
        <p:txBody>
          <a:bodyPr/>
          <a:lstStyle/>
          <a:p>
            <a:r>
              <a:rPr lang="en-US" sz="900" dirty="0">
                <a:solidFill>
                  <a:schemeClr val="tx1"/>
                </a:solidFill>
              </a:rPr>
              <a:t>Guidelines for the Management of Aneurysmal Subarachnoid Hemorrhage. American Heart Association</a:t>
            </a:r>
            <a:r>
              <a:rPr lang="is-IS" sz="900" dirty="0">
                <a:solidFill>
                  <a:schemeClr val="tx1"/>
                </a:solidFill>
              </a:rPr>
              <a:t> Stroke. 2012;43:00-00</a:t>
            </a:r>
            <a:endParaRPr lang="en-US" sz="900" dirty="0">
              <a:solidFill>
                <a:schemeClr val="tx1"/>
              </a:solidFill>
            </a:endParaRPr>
          </a:p>
        </p:txBody>
      </p:sp>
    </p:spTree>
    <p:extLst>
      <p:ext uri="{BB962C8B-B14F-4D97-AF65-F5344CB8AC3E}">
        <p14:creationId xmlns:p14="http://schemas.microsoft.com/office/powerpoint/2010/main" val="1771364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8E2CB752-5BB8-4986-A44B-0402D27CCE93}"/>
              </a:ext>
            </a:extLst>
          </p:cNvPr>
          <p:cNvSpPr txBox="1">
            <a:spLocks/>
          </p:cNvSpPr>
          <p:nvPr/>
        </p:nvSpPr>
        <p:spPr>
          <a:xfrm>
            <a:off x="2371677" y="2009775"/>
            <a:ext cx="7448645" cy="108585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rgbClr val="06AEAA"/>
                </a:solidFill>
                <a:latin typeface="Montserrat" panose="00000500000000000000" pitchFamily="50" charset="0"/>
                <a:ea typeface="+mj-ea"/>
                <a:cs typeface="+mj-cs"/>
              </a:defRPr>
            </a:lvl1pPr>
          </a:lstStyle>
          <a:p>
            <a:r>
              <a:rPr lang="es-ES_tradnl" b="1"/>
              <a:t>COMPLICACIONES CVS</a:t>
            </a:r>
            <a:endParaRPr lang="es-ES" b="1" dirty="0"/>
          </a:p>
        </p:txBody>
      </p:sp>
    </p:spTree>
    <p:extLst>
      <p:ext uri="{BB962C8B-B14F-4D97-AF65-F5344CB8AC3E}">
        <p14:creationId xmlns:p14="http://schemas.microsoft.com/office/powerpoint/2010/main" val="780435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31433" y="3252112"/>
            <a:ext cx="3486219" cy="2487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810414" y="233943"/>
            <a:ext cx="2339807" cy="281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802837" y="875624"/>
            <a:ext cx="7077075" cy="2677656"/>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Arial" pitchFamily="34" charset="0"/>
              <a:buChar char="•"/>
            </a:pPr>
            <a:r>
              <a:rPr lang="es-ES" sz="1200" b="1" dirty="0">
                <a:latin typeface="Montserrat" panose="00000500000000000000" pitchFamily="50" charset="0"/>
              </a:rPr>
              <a:t>EKG:</a:t>
            </a:r>
            <a:r>
              <a:rPr lang="es-ES" sz="1200" dirty="0">
                <a:latin typeface="Montserrat" panose="00000500000000000000" pitchFamily="50" charset="0"/>
              </a:rPr>
              <a:t> </a:t>
            </a:r>
          </a:p>
          <a:p>
            <a:pPr marL="800100" lvl="1" indent="-342900">
              <a:buClr>
                <a:srgbClr val="002060"/>
              </a:buClr>
              <a:buFont typeface="Wingdings" panose="05000000000000000000" pitchFamily="2" charset="2"/>
              <a:buChar char="Ø"/>
            </a:pPr>
            <a:r>
              <a:rPr lang="es-ES" sz="1200" dirty="0">
                <a:latin typeface="Montserrat" panose="00000500000000000000" pitchFamily="50" charset="0"/>
              </a:rPr>
              <a:t>Cambios del ST-T - </a:t>
            </a:r>
            <a:r>
              <a:rPr lang="es-ES" sz="1200" dirty="0" err="1">
                <a:latin typeface="Montserrat" panose="00000500000000000000" pitchFamily="50" charset="0"/>
              </a:rPr>
              <a:t>QTc</a:t>
            </a:r>
            <a:r>
              <a:rPr lang="es-ES" sz="1200" dirty="0">
                <a:latin typeface="Montserrat" panose="00000500000000000000" pitchFamily="50" charset="0"/>
              </a:rPr>
              <a:t> prolongado -  Ondas U prominentes. </a:t>
            </a:r>
          </a:p>
          <a:p>
            <a:pPr marL="342900" indent="-342900">
              <a:buFont typeface="Arial" pitchFamily="34" charset="0"/>
              <a:buChar char="•"/>
            </a:pPr>
            <a:endParaRPr lang="es-ES" sz="1200" dirty="0">
              <a:latin typeface="Montserrat" panose="00000500000000000000" pitchFamily="50" charset="0"/>
            </a:endParaRPr>
          </a:p>
          <a:p>
            <a:pPr marL="342900" indent="-342900">
              <a:buFont typeface="Arial" pitchFamily="34" charset="0"/>
              <a:buChar char="•"/>
            </a:pPr>
            <a:r>
              <a:rPr lang="es-ES" sz="1200" b="1" dirty="0">
                <a:latin typeface="Montserrat" panose="00000500000000000000" pitchFamily="50" charset="0"/>
              </a:rPr>
              <a:t>Riesgo vital:</a:t>
            </a:r>
            <a:r>
              <a:rPr lang="es-ES" sz="1200" dirty="0">
                <a:latin typeface="Montserrat" panose="00000500000000000000" pitchFamily="50" charset="0"/>
              </a:rPr>
              <a:t> </a:t>
            </a:r>
          </a:p>
          <a:p>
            <a:pPr marL="800100" lvl="1" indent="-342900">
              <a:buClr>
                <a:srgbClr val="002060"/>
              </a:buClr>
              <a:buFont typeface="Wingdings" panose="05000000000000000000" pitchFamily="2" charset="2"/>
              <a:buChar char="Ø"/>
            </a:pPr>
            <a:r>
              <a:rPr lang="es-ES" sz="1200" dirty="0" err="1">
                <a:latin typeface="Montserrat" panose="00000500000000000000" pitchFamily="50" charset="0"/>
              </a:rPr>
              <a:t>Torsades</a:t>
            </a:r>
            <a:r>
              <a:rPr lang="es-ES" sz="1200" dirty="0">
                <a:latin typeface="Montserrat" panose="00000500000000000000" pitchFamily="50" charset="0"/>
              </a:rPr>
              <a:t> de </a:t>
            </a:r>
            <a:r>
              <a:rPr lang="es-ES" sz="1200" dirty="0" err="1">
                <a:latin typeface="Montserrat" panose="00000500000000000000" pitchFamily="50" charset="0"/>
              </a:rPr>
              <a:t>pointes</a:t>
            </a:r>
            <a:r>
              <a:rPr lang="es-ES" sz="1200" dirty="0">
                <a:latin typeface="Montserrat" panose="00000500000000000000" pitchFamily="50" charset="0"/>
              </a:rPr>
              <a:t>, FA y </a:t>
            </a:r>
            <a:r>
              <a:rPr lang="es-ES" sz="1200" dirty="0" err="1">
                <a:latin typeface="Montserrat" panose="00000500000000000000" pitchFamily="50" charset="0"/>
              </a:rPr>
              <a:t>Flutter</a:t>
            </a:r>
            <a:r>
              <a:rPr lang="es-ES" sz="1200" dirty="0">
                <a:latin typeface="Montserrat" panose="00000500000000000000" pitchFamily="50" charset="0"/>
              </a:rPr>
              <a:t>. </a:t>
            </a:r>
          </a:p>
          <a:p>
            <a:pPr marL="800100" lvl="1" indent="-342900">
              <a:buClr>
                <a:srgbClr val="002060"/>
              </a:buClr>
              <a:buFont typeface="Wingdings" panose="05000000000000000000" pitchFamily="2" charset="2"/>
              <a:buChar char="Ø"/>
            </a:pPr>
            <a:r>
              <a:rPr lang="es-ES" sz="1200" dirty="0">
                <a:latin typeface="Montserrat" panose="00000500000000000000" pitchFamily="50" charset="0"/>
              </a:rPr>
              <a:t>Hasta 35%. </a:t>
            </a:r>
            <a:endParaRPr lang="es-ES" sz="1200" b="1" dirty="0">
              <a:latin typeface="Montserrat" panose="00000500000000000000" pitchFamily="50" charset="0"/>
            </a:endParaRPr>
          </a:p>
          <a:p>
            <a:pPr marL="342900" indent="-342900">
              <a:buFont typeface="Arial" pitchFamily="34" charset="0"/>
              <a:buChar char="•"/>
            </a:pPr>
            <a:endParaRPr lang="es-ES" sz="1200" b="1" dirty="0">
              <a:latin typeface="Montserrat" panose="00000500000000000000" pitchFamily="50" charset="0"/>
            </a:endParaRPr>
          </a:p>
          <a:p>
            <a:pPr marL="342900" indent="-342900">
              <a:buFont typeface="Arial" pitchFamily="34" charset="0"/>
              <a:buChar char="•"/>
            </a:pPr>
            <a:r>
              <a:rPr lang="es-ES" sz="1200" b="1" dirty="0">
                <a:latin typeface="Montserrat" panose="00000500000000000000" pitchFamily="50" charset="0"/>
              </a:rPr>
              <a:t>Disfunción ventricular izquierda:</a:t>
            </a:r>
          </a:p>
          <a:p>
            <a:pPr marL="800100" lvl="1" indent="-342900">
              <a:buClr>
                <a:srgbClr val="002060"/>
              </a:buClr>
              <a:buFont typeface="Wingdings" panose="05000000000000000000" pitchFamily="2" charset="2"/>
              <a:buChar char="Ø"/>
            </a:pPr>
            <a:r>
              <a:rPr lang="es-ES" sz="1200" dirty="0">
                <a:latin typeface="Montserrat" panose="00000500000000000000" pitchFamily="50" charset="0"/>
              </a:rPr>
              <a:t>Reversibles - </a:t>
            </a:r>
            <a:r>
              <a:rPr lang="es-ES" sz="1200" dirty="0" err="1">
                <a:latin typeface="Montserrat" panose="00000500000000000000" pitchFamily="50" charset="0"/>
              </a:rPr>
              <a:t>Takotsubo</a:t>
            </a:r>
            <a:r>
              <a:rPr lang="es-ES" sz="1200" dirty="0">
                <a:latin typeface="Montserrat" panose="00000500000000000000" pitchFamily="50" charset="0"/>
              </a:rPr>
              <a:t>. </a:t>
            </a:r>
          </a:p>
          <a:p>
            <a:pPr marL="342900" indent="-342900">
              <a:buFont typeface="Arial" pitchFamily="34" charset="0"/>
              <a:buChar char="•"/>
            </a:pPr>
            <a:endParaRPr lang="es-ES" sz="1200" dirty="0">
              <a:latin typeface="Montserrat" panose="00000500000000000000" pitchFamily="50" charset="0"/>
            </a:endParaRPr>
          </a:p>
          <a:p>
            <a:pPr marL="342900" indent="-342900">
              <a:buFont typeface="Arial" pitchFamily="34" charset="0"/>
              <a:buChar char="•"/>
            </a:pPr>
            <a:r>
              <a:rPr lang="es-ES" sz="1200" dirty="0">
                <a:latin typeface="Montserrat" panose="00000500000000000000" pitchFamily="50" charset="0"/>
              </a:rPr>
              <a:t>Elevación de </a:t>
            </a:r>
            <a:r>
              <a:rPr lang="es-ES" sz="1200" dirty="0" err="1">
                <a:latin typeface="Montserrat" panose="00000500000000000000" pitchFamily="50" charset="0"/>
              </a:rPr>
              <a:t>Tn</a:t>
            </a:r>
            <a:r>
              <a:rPr lang="es-ES" sz="1200" dirty="0">
                <a:latin typeface="Montserrat" panose="00000500000000000000" pitchFamily="50" charset="0"/>
              </a:rPr>
              <a:t> y BNP.</a:t>
            </a:r>
          </a:p>
          <a:p>
            <a:pPr marL="342900" indent="-342900">
              <a:buFont typeface="Arial" pitchFamily="34" charset="0"/>
              <a:buChar char="•"/>
            </a:pPr>
            <a:endParaRPr lang="es-CO" sz="1200" dirty="0">
              <a:latin typeface="Montserrat" panose="00000500000000000000" pitchFamily="50" charset="0"/>
            </a:endParaRPr>
          </a:p>
          <a:p>
            <a:pPr marL="342900" indent="-342900">
              <a:buFont typeface="Arial" pitchFamily="34" charset="0"/>
              <a:buChar char="•"/>
            </a:pPr>
            <a:r>
              <a:rPr lang="es-CO" sz="1200" dirty="0">
                <a:latin typeface="Montserrat" panose="00000500000000000000" pitchFamily="50" charset="0"/>
              </a:rPr>
              <a:t>Edema pulmonar. </a:t>
            </a:r>
          </a:p>
          <a:p>
            <a:pPr marL="342900" indent="-342900">
              <a:buFont typeface="Arial" pitchFamily="34" charset="0"/>
              <a:buChar char="•"/>
            </a:pPr>
            <a:endParaRPr lang="es-ES" sz="1200" dirty="0">
              <a:latin typeface="Montserrat" panose="00000500000000000000" pitchFamily="50" charset="0"/>
            </a:endParaRPr>
          </a:p>
        </p:txBody>
      </p:sp>
      <p:sp>
        <p:nvSpPr>
          <p:cNvPr id="8" name="7 CuadroTexto"/>
          <p:cNvSpPr txBox="1"/>
          <p:nvPr/>
        </p:nvSpPr>
        <p:spPr>
          <a:xfrm>
            <a:off x="6731610" y="6174929"/>
            <a:ext cx="5086042" cy="307777"/>
          </a:xfrm>
          <a:prstGeom prst="rect">
            <a:avLst/>
          </a:prstGeom>
          <a:noFill/>
        </p:spPr>
        <p:txBody>
          <a:bodyPr wrap="square" rtlCol="0">
            <a:spAutoFit/>
          </a:bodyPr>
          <a:lstStyle/>
          <a:p>
            <a:pPr algn="r"/>
            <a:r>
              <a:rPr lang="es-ES" sz="700" dirty="0">
                <a:latin typeface="Montserrat" panose="00000500000000000000" pitchFamily="50" charset="0"/>
              </a:rPr>
              <a:t>1. de Oliveira </a:t>
            </a:r>
            <a:r>
              <a:rPr lang="es-ES" sz="700" dirty="0" err="1">
                <a:latin typeface="Montserrat" panose="00000500000000000000" pitchFamily="50" charset="0"/>
              </a:rPr>
              <a:t>Manoel</a:t>
            </a:r>
            <a:r>
              <a:rPr lang="es-ES" sz="700" dirty="0">
                <a:latin typeface="Montserrat" panose="00000500000000000000" pitchFamily="50" charset="0"/>
              </a:rPr>
              <a:t> A, </a:t>
            </a:r>
            <a:r>
              <a:rPr lang="es-ES" sz="700" dirty="0" err="1">
                <a:latin typeface="Montserrat" panose="00000500000000000000" pitchFamily="50" charset="0"/>
              </a:rPr>
              <a:t>Goffi</a:t>
            </a:r>
            <a:r>
              <a:rPr lang="es-ES" sz="700" dirty="0">
                <a:latin typeface="Montserrat" panose="00000500000000000000" pitchFamily="50" charset="0"/>
              </a:rPr>
              <a:t> A, </a:t>
            </a:r>
            <a:r>
              <a:rPr lang="es-ES" sz="700" dirty="0" err="1">
                <a:latin typeface="Montserrat" panose="00000500000000000000" pitchFamily="50" charset="0"/>
              </a:rPr>
              <a:t>Marotta</a:t>
            </a:r>
            <a:r>
              <a:rPr lang="es-ES" sz="700" dirty="0">
                <a:latin typeface="Montserrat" panose="00000500000000000000" pitchFamily="50" charset="0"/>
              </a:rPr>
              <a:t> T, </a:t>
            </a:r>
            <a:r>
              <a:rPr lang="es-ES" sz="700" dirty="0" err="1">
                <a:latin typeface="Montserrat" panose="00000500000000000000" pitchFamily="50" charset="0"/>
              </a:rPr>
              <a:t>Schweizer</a:t>
            </a:r>
            <a:r>
              <a:rPr lang="es-ES" sz="700" dirty="0">
                <a:latin typeface="Montserrat" panose="00000500000000000000" pitchFamily="50" charset="0"/>
              </a:rPr>
              <a:t> T, </a:t>
            </a:r>
            <a:r>
              <a:rPr lang="es-ES" sz="700" dirty="0" err="1">
                <a:latin typeface="Montserrat" panose="00000500000000000000" pitchFamily="50" charset="0"/>
              </a:rPr>
              <a:t>Abrahamson</a:t>
            </a:r>
            <a:r>
              <a:rPr lang="es-ES" sz="700" dirty="0">
                <a:latin typeface="Montserrat" panose="00000500000000000000" pitchFamily="50" charset="0"/>
              </a:rPr>
              <a:t> S, </a:t>
            </a:r>
            <a:r>
              <a:rPr lang="es-ES" sz="700" dirty="0" err="1">
                <a:latin typeface="Montserrat" panose="00000500000000000000" pitchFamily="50" charset="0"/>
              </a:rPr>
              <a:t>Macdonald</a:t>
            </a:r>
            <a:r>
              <a:rPr lang="es-ES" sz="700" dirty="0">
                <a:latin typeface="Montserrat" panose="00000500000000000000" pitchFamily="50" charset="0"/>
              </a:rPr>
              <a:t> R. </a:t>
            </a:r>
            <a:r>
              <a:rPr lang="es-ES" sz="700" dirty="0" err="1">
                <a:latin typeface="Montserrat" panose="00000500000000000000" pitchFamily="50" charset="0"/>
              </a:rPr>
              <a:t>The</a:t>
            </a:r>
            <a:r>
              <a:rPr lang="es-ES" sz="700" dirty="0">
                <a:latin typeface="Montserrat" panose="00000500000000000000" pitchFamily="50" charset="0"/>
              </a:rPr>
              <a:t> </a:t>
            </a:r>
            <a:r>
              <a:rPr lang="es-ES" sz="700" dirty="0" err="1">
                <a:latin typeface="Montserrat" panose="00000500000000000000" pitchFamily="50" charset="0"/>
              </a:rPr>
              <a:t>critical</a:t>
            </a:r>
            <a:r>
              <a:rPr lang="es-ES" sz="700" dirty="0">
                <a:latin typeface="Montserrat" panose="00000500000000000000" pitchFamily="50" charset="0"/>
              </a:rPr>
              <a:t> </a:t>
            </a:r>
            <a:r>
              <a:rPr lang="es-ES" sz="700" dirty="0" err="1">
                <a:latin typeface="Montserrat" panose="00000500000000000000" pitchFamily="50" charset="0"/>
              </a:rPr>
              <a:t>care</a:t>
            </a:r>
            <a:r>
              <a:rPr lang="es-ES" sz="700" dirty="0">
                <a:latin typeface="Montserrat" panose="00000500000000000000" pitchFamily="50" charset="0"/>
              </a:rPr>
              <a:t> </a:t>
            </a:r>
            <a:r>
              <a:rPr lang="es-ES" sz="700" dirty="0" err="1">
                <a:latin typeface="Montserrat" panose="00000500000000000000" pitchFamily="50" charset="0"/>
              </a:rPr>
              <a:t>management</a:t>
            </a:r>
            <a:r>
              <a:rPr lang="es-ES" sz="700" dirty="0">
                <a:latin typeface="Montserrat" panose="00000500000000000000" pitchFamily="50" charset="0"/>
              </a:rPr>
              <a:t> of </a:t>
            </a:r>
            <a:r>
              <a:rPr lang="es-ES" sz="700" dirty="0" err="1">
                <a:latin typeface="Montserrat" panose="00000500000000000000" pitchFamily="50" charset="0"/>
              </a:rPr>
              <a:t>poor</a:t>
            </a:r>
            <a:r>
              <a:rPr lang="es-ES" sz="700" dirty="0">
                <a:latin typeface="Montserrat" panose="00000500000000000000" pitchFamily="50" charset="0"/>
              </a:rPr>
              <a:t>-grade </a:t>
            </a:r>
            <a:r>
              <a:rPr lang="es-ES" sz="700" dirty="0" err="1">
                <a:latin typeface="Montserrat" panose="00000500000000000000" pitchFamily="50" charset="0"/>
              </a:rPr>
              <a:t>subarachnoid</a:t>
            </a:r>
            <a:r>
              <a:rPr lang="es-ES" sz="700" dirty="0">
                <a:latin typeface="Montserrat" panose="00000500000000000000" pitchFamily="50" charset="0"/>
              </a:rPr>
              <a:t> </a:t>
            </a:r>
            <a:r>
              <a:rPr lang="es-ES" sz="700" dirty="0" err="1">
                <a:latin typeface="Montserrat" panose="00000500000000000000" pitchFamily="50" charset="0"/>
              </a:rPr>
              <a:t>haemorrhage</a:t>
            </a:r>
            <a:r>
              <a:rPr lang="es-ES" sz="700" dirty="0">
                <a:latin typeface="Montserrat" panose="00000500000000000000" pitchFamily="50" charset="0"/>
              </a:rPr>
              <a:t>. </a:t>
            </a:r>
            <a:r>
              <a:rPr lang="es-ES" sz="700" dirty="0" err="1">
                <a:latin typeface="Montserrat" panose="00000500000000000000" pitchFamily="50" charset="0"/>
              </a:rPr>
              <a:t>Crit</a:t>
            </a:r>
            <a:r>
              <a:rPr lang="es-ES" sz="700" dirty="0">
                <a:latin typeface="Montserrat" panose="00000500000000000000" pitchFamily="50" charset="0"/>
              </a:rPr>
              <a:t> </a:t>
            </a:r>
            <a:r>
              <a:rPr lang="es-ES" sz="700" dirty="0" err="1">
                <a:latin typeface="Montserrat" panose="00000500000000000000" pitchFamily="50" charset="0"/>
              </a:rPr>
              <a:t>Care</a:t>
            </a:r>
            <a:r>
              <a:rPr lang="es-ES" sz="700" dirty="0">
                <a:latin typeface="Montserrat" panose="00000500000000000000" pitchFamily="50" charset="0"/>
              </a:rPr>
              <a:t>. 2016;20(1):21. doi:10.1186/s13054-016-1193-9.</a:t>
            </a:r>
          </a:p>
        </p:txBody>
      </p:sp>
      <p:sp>
        <p:nvSpPr>
          <p:cNvPr id="9" name="1 Título"/>
          <p:cNvSpPr txBox="1">
            <a:spLocks/>
          </p:cNvSpPr>
          <p:nvPr/>
        </p:nvSpPr>
        <p:spPr>
          <a:xfrm>
            <a:off x="802837" y="0"/>
            <a:ext cx="6482686" cy="757238"/>
          </a:xfrm>
          <a:prstGeom prst="rect">
            <a:avLst/>
          </a:prstGeom>
          <a:noFill/>
          <a:ln>
            <a:noFill/>
          </a:ln>
          <a:effectLst/>
          <a:scene3d>
            <a:camera prst="orthographicFront">
              <a:rot lat="0" lon="0" rev="0"/>
            </a:camera>
            <a:lightRig rig="glow" dir="tl">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sz="2800" b="1" dirty="0">
                <a:solidFill>
                  <a:srgbClr val="06AEAA"/>
                </a:solidFill>
                <a:latin typeface="Montserrat" panose="00000500000000000000" pitchFamily="50" charset="0"/>
              </a:rPr>
              <a:t>Complicaciones </a:t>
            </a:r>
            <a:r>
              <a:rPr lang="es-ES_tradnl" sz="2800" b="1" dirty="0" err="1">
                <a:solidFill>
                  <a:srgbClr val="06AEAA"/>
                </a:solidFill>
                <a:latin typeface="Montserrat" panose="00000500000000000000" pitchFamily="50" charset="0"/>
              </a:rPr>
              <a:t>CVs</a:t>
            </a:r>
            <a:endParaRPr lang="es-ES" sz="2800"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32952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047" y="1414841"/>
            <a:ext cx="5551714" cy="4150237"/>
          </a:xfrm>
          <a:solidFill>
            <a:srgbClr val="152B48"/>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2000" b="1" dirty="0">
                <a:solidFill>
                  <a:schemeClr val="bg1"/>
                </a:solidFill>
              </a:rPr>
              <a:t>HSA no aneurismática </a:t>
            </a:r>
            <a:r>
              <a:rPr lang="es-ES" sz="2000" b="1" dirty="0" err="1">
                <a:solidFill>
                  <a:schemeClr val="bg1"/>
                </a:solidFill>
              </a:rPr>
              <a:t>perimesencefálica</a:t>
            </a:r>
            <a:r>
              <a:rPr lang="es-ES" sz="2000" b="1" dirty="0">
                <a:solidFill>
                  <a:schemeClr val="bg1"/>
                </a:solidFill>
              </a:rPr>
              <a:t>.</a:t>
            </a:r>
          </a:p>
          <a:p>
            <a:r>
              <a:rPr lang="es-ES" sz="2000" dirty="0">
                <a:solidFill>
                  <a:schemeClr val="bg1"/>
                </a:solidFill>
              </a:rPr>
              <a:t>15% HSAE: estudios </a:t>
            </a:r>
            <a:r>
              <a:rPr lang="es-ES" sz="2000" dirty="0" err="1">
                <a:solidFill>
                  <a:schemeClr val="bg1"/>
                </a:solidFill>
              </a:rPr>
              <a:t>neg</a:t>
            </a:r>
            <a:r>
              <a:rPr lang="es-ES" sz="2000" dirty="0">
                <a:solidFill>
                  <a:schemeClr val="bg1"/>
                </a:solidFill>
              </a:rPr>
              <a:t> para sangrado.</a:t>
            </a:r>
          </a:p>
          <a:p>
            <a:pPr lvl="1"/>
            <a:r>
              <a:rPr lang="es-ES" sz="1800" dirty="0">
                <a:solidFill>
                  <a:schemeClr val="bg1"/>
                </a:solidFill>
              </a:rPr>
              <a:t>38% HPIB.</a:t>
            </a:r>
          </a:p>
          <a:p>
            <a:r>
              <a:rPr lang="es-ES" sz="1400" dirty="0">
                <a:solidFill>
                  <a:schemeClr val="bg1"/>
                </a:solidFill>
              </a:rPr>
              <a:t>Menos fatal.</a:t>
            </a:r>
          </a:p>
          <a:p>
            <a:r>
              <a:rPr lang="es-ES" sz="1400" dirty="0">
                <a:solidFill>
                  <a:schemeClr val="bg1"/>
                </a:solidFill>
              </a:rPr>
              <a:t>La sangre se extravasa alrededor del cerebro medio.</a:t>
            </a:r>
          </a:p>
          <a:p>
            <a:r>
              <a:rPr lang="es-ES" sz="1400" dirty="0">
                <a:solidFill>
                  <a:schemeClr val="bg1"/>
                </a:solidFill>
              </a:rPr>
              <a:t>El inicio de la cefalea es gradual.</a:t>
            </a:r>
          </a:p>
          <a:p>
            <a:r>
              <a:rPr lang="es-ES" sz="1400" dirty="0">
                <a:solidFill>
                  <a:schemeClr val="bg1"/>
                </a:solidFill>
              </a:rPr>
              <a:t>La angiografía es normal.</a:t>
            </a:r>
          </a:p>
          <a:p>
            <a:r>
              <a:rPr lang="es-ES" sz="1400" dirty="0">
                <a:solidFill>
                  <a:schemeClr val="bg1"/>
                </a:solidFill>
              </a:rPr>
              <a:t>La causa es la ruptura de una vena en la cisterna </a:t>
            </a:r>
            <a:r>
              <a:rPr lang="es-ES" sz="1400" dirty="0" err="1">
                <a:solidFill>
                  <a:schemeClr val="bg1"/>
                </a:solidFill>
              </a:rPr>
              <a:t>prepontina</a:t>
            </a:r>
            <a:r>
              <a:rPr lang="es-ES" sz="1400" dirty="0">
                <a:solidFill>
                  <a:schemeClr val="bg1"/>
                </a:solidFill>
              </a:rPr>
              <a:t> o </a:t>
            </a:r>
            <a:r>
              <a:rPr lang="es-ES" sz="1400" dirty="0" err="1">
                <a:solidFill>
                  <a:schemeClr val="bg1"/>
                </a:solidFill>
              </a:rPr>
              <a:t>interpeduncular</a:t>
            </a:r>
            <a:r>
              <a:rPr lang="es-ES" sz="1400" dirty="0">
                <a:solidFill>
                  <a:schemeClr val="bg1"/>
                </a:solidFill>
              </a:rPr>
              <a:t>. </a:t>
            </a:r>
          </a:p>
          <a:p>
            <a:r>
              <a:rPr lang="es-ES" sz="1400" dirty="0">
                <a:solidFill>
                  <a:schemeClr val="bg1"/>
                </a:solidFill>
              </a:rPr>
              <a:t>Raro: aneurismas de circulación posterior.</a:t>
            </a:r>
          </a:p>
          <a:p>
            <a:r>
              <a:rPr lang="es-ES" sz="1400" b="1" dirty="0">
                <a:solidFill>
                  <a:schemeClr val="bg1"/>
                </a:solidFill>
              </a:rPr>
              <a:t>DSA siempre.</a:t>
            </a:r>
          </a:p>
        </p:txBody>
      </p:sp>
      <p:sp>
        <p:nvSpPr>
          <p:cNvPr id="4" name="1 Título"/>
          <p:cNvSpPr txBox="1">
            <a:spLocks/>
          </p:cNvSpPr>
          <p:nvPr/>
        </p:nvSpPr>
        <p:spPr>
          <a:xfrm>
            <a:off x="304800" y="-217078"/>
            <a:ext cx="11582399"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s-CO" sz="3200" b="1" dirty="0">
                <a:solidFill>
                  <a:srgbClr val="06AEAA"/>
                </a:solidFill>
                <a:latin typeface="Montserrat" panose="00000500000000000000" pitchFamily="50" charset="0"/>
              </a:rPr>
              <a:t>Hemorragia </a:t>
            </a:r>
            <a:r>
              <a:rPr lang="es-CO" sz="3200" b="1" dirty="0" err="1">
                <a:solidFill>
                  <a:srgbClr val="06AEAA"/>
                </a:solidFill>
                <a:latin typeface="Montserrat" panose="00000500000000000000" pitchFamily="50" charset="0"/>
              </a:rPr>
              <a:t>perimesencefálica</a:t>
            </a:r>
            <a:r>
              <a:rPr lang="es-CO" sz="3200" b="1" dirty="0">
                <a:solidFill>
                  <a:srgbClr val="06AEAA"/>
                </a:solidFill>
                <a:latin typeface="Montserrat" panose="00000500000000000000" pitchFamily="50" charset="0"/>
              </a:rPr>
              <a:t> idiopática benigna</a:t>
            </a:r>
          </a:p>
        </p:txBody>
      </p:sp>
      <p:sp>
        <p:nvSpPr>
          <p:cNvPr id="5" name="3 Rectángulo"/>
          <p:cNvSpPr/>
          <p:nvPr/>
        </p:nvSpPr>
        <p:spPr>
          <a:xfrm>
            <a:off x="5714047" y="5953637"/>
            <a:ext cx="8980713" cy="523220"/>
          </a:xfrm>
          <a:prstGeom prst="rect">
            <a:avLst/>
          </a:prstGeom>
        </p:spPr>
        <p:txBody>
          <a:bodyPr wrap="square">
            <a:spAutoFit/>
          </a:bodyPr>
          <a:lstStyle/>
          <a:p>
            <a:pPr algn="l"/>
            <a:r>
              <a:rPr lang="es-CO" sz="700" dirty="0" err="1">
                <a:latin typeface="Montserrat" panose="00000500000000000000" pitchFamily="50" charset="0"/>
              </a:rPr>
              <a:t>Marder</a:t>
            </a:r>
            <a:r>
              <a:rPr lang="es-CO" sz="700" dirty="0">
                <a:latin typeface="Montserrat" panose="00000500000000000000" pitchFamily="50" charset="0"/>
              </a:rPr>
              <a:t> C, </a:t>
            </a:r>
            <a:r>
              <a:rPr lang="es-CO" sz="700" dirty="0" err="1">
                <a:latin typeface="Montserrat" panose="00000500000000000000" pitchFamily="50" charset="0"/>
              </a:rPr>
              <a:t>Narla</a:t>
            </a:r>
            <a:r>
              <a:rPr lang="es-CO" sz="700" dirty="0">
                <a:latin typeface="Montserrat" panose="00000500000000000000" pitchFamily="50" charset="0"/>
              </a:rPr>
              <a:t> V, </a:t>
            </a:r>
            <a:r>
              <a:rPr lang="es-CO" sz="700" dirty="0" err="1">
                <a:latin typeface="Montserrat" panose="00000500000000000000" pitchFamily="50" charset="0"/>
              </a:rPr>
              <a:t>Fink</a:t>
            </a:r>
            <a:r>
              <a:rPr lang="es-CO" sz="700" dirty="0">
                <a:latin typeface="Montserrat" panose="00000500000000000000" pitchFamily="50" charset="0"/>
              </a:rPr>
              <a:t> J, </a:t>
            </a:r>
            <a:r>
              <a:rPr lang="es-CO" sz="700" dirty="0" err="1">
                <a:latin typeface="Montserrat" panose="00000500000000000000" pitchFamily="50" charset="0"/>
              </a:rPr>
              <a:t>Tozer</a:t>
            </a:r>
            <a:r>
              <a:rPr lang="es-CO" sz="700" dirty="0">
                <a:latin typeface="Montserrat" panose="00000500000000000000" pitchFamily="50" charset="0"/>
              </a:rPr>
              <a:t> K. </a:t>
            </a:r>
            <a:r>
              <a:rPr lang="es-CO" sz="700" dirty="0" err="1">
                <a:latin typeface="Montserrat" panose="00000500000000000000" pitchFamily="50" charset="0"/>
              </a:rPr>
              <a:t>Subarachnoid</a:t>
            </a:r>
            <a:r>
              <a:rPr lang="es-CO" sz="700" dirty="0">
                <a:latin typeface="Montserrat" panose="00000500000000000000" pitchFamily="50" charset="0"/>
              </a:rPr>
              <a:t> </a:t>
            </a:r>
            <a:r>
              <a:rPr lang="es-CO" sz="700" dirty="0" err="1">
                <a:latin typeface="Montserrat" panose="00000500000000000000" pitchFamily="50" charset="0"/>
              </a:rPr>
              <a:t>Hemorrhage</a:t>
            </a:r>
            <a:r>
              <a:rPr lang="es-CO" sz="700" dirty="0">
                <a:latin typeface="Montserrat" panose="00000500000000000000" pitchFamily="50" charset="0"/>
              </a:rPr>
              <a:t>: </a:t>
            </a:r>
            <a:r>
              <a:rPr lang="es-CO" sz="700" dirty="0" err="1">
                <a:latin typeface="Montserrat" panose="00000500000000000000" pitchFamily="50" charset="0"/>
              </a:rPr>
              <a:t>Beyond</a:t>
            </a:r>
            <a:r>
              <a:rPr lang="es-CO" sz="700" dirty="0">
                <a:latin typeface="Montserrat" panose="00000500000000000000" pitchFamily="50" charset="0"/>
              </a:rPr>
              <a:t> </a:t>
            </a:r>
            <a:r>
              <a:rPr lang="es-CO" sz="700" dirty="0" err="1">
                <a:latin typeface="Montserrat" panose="00000500000000000000" pitchFamily="50" charset="0"/>
              </a:rPr>
              <a:t>Aneurysms</a:t>
            </a:r>
            <a:r>
              <a:rPr lang="es-CO" sz="700" dirty="0">
                <a:latin typeface="Montserrat" panose="00000500000000000000" pitchFamily="50" charset="0"/>
              </a:rPr>
              <a:t>. AJR:202, </a:t>
            </a:r>
            <a:r>
              <a:rPr lang="es-CO" sz="700" dirty="0" err="1">
                <a:latin typeface="Montserrat" panose="00000500000000000000" pitchFamily="50" charset="0"/>
              </a:rPr>
              <a:t>January</a:t>
            </a:r>
            <a:r>
              <a:rPr lang="es-CO" sz="700" dirty="0">
                <a:latin typeface="Montserrat" panose="00000500000000000000" pitchFamily="50" charset="0"/>
              </a:rPr>
              <a:t> 2014. </a:t>
            </a:r>
          </a:p>
          <a:p>
            <a:r>
              <a:rPr lang="es-CO" sz="700" dirty="0" err="1">
                <a:latin typeface="Montserrat" panose="00000500000000000000" pitchFamily="50" charset="0"/>
                <a:cs typeface="Arial" panose="020B0604020202020204" pitchFamily="34" charset="0"/>
              </a:rPr>
              <a:t>Muehlschlegel</a:t>
            </a:r>
            <a:r>
              <a:rPr lang="es-CO" sz="700" dirty="0">
                <a:latin typeface="Montserrat" panose="00000500000000000000" pitchFamily="50" charset="0"/>
                <a:cs typeface="Arial" panose="020B0604020202020204" pitchFamily="34" charset="0"/>
              </a:rPr>
              <a:t> S. </a:t>
            </a:r>
            <a:r>
              <a:rPr lang="es-CO" sz="700" dirty="0" err="1">
                <a:latin typeface="Montserrat" panose="00000500000000000000" pitchFamily="50" charset="0"/>
                <a:cs typeface="Arial" panose="020B0604020202020204" pitchFamily="34" charset="0"/>
              </a:rPr>
              <a:t>Subarachnoid</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Hemorrhage</a:t>
            </a:r>
            <a:r>
              <a:rPr lang="es-CO" sz="700" dirty="0">
                <a:latin typeface="Montserrat" panose="00000500000000000000" pitchFamily="50" charset="0"/>
                <a:cs typeface="Arial" panose="020B0604020202020204" pitchFamily="34" charset="0"/>
              </a:rPr>
              <a:t>. CONTINUUM (MINNEAP MINN) </a:t>
            </a:r>
            <a:r>
              <a:rPr lang="es-CO" sz="700" dirty="0" err="1">
                <a:latin typeface="Montserrat" panose="00000500000000000000" pitchFamily="50" charset="0"/>
                <a:cs typeface="Arial" panose="020B0604020202020204" pitchFamily="34" charset="0"/>
              </a:rPr>
              <a:t>Neurocritical</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Care</a:t>
            </a:r>
            <a:r>
              <a:rPr lang="es-CO" sz="700" dirty="0">
                <a:latin typeface="Montserrat" panose="00000500000000000000" pitchFamily="50" charset="0"/>
                <a:cs typeface="Arial" panose="020B0604020202020204" pitchFamily="34" charset="0"/>
              </a:rPr>
              <a:t> 2018; 24(6): 1623–1657.</a:t>
            </a:r>
            <a:endParaRPr lang="en-US" sz="700" dirty="0">
              <a:latin typeface="Montserrat" panose="00000500000000000000" pitchFamily="50" charset="0"/>
              <a:cs typeface="Arial" panose="020B0604020202020204" pitchFamily="34" charset="0"/>
            </a:endParaRPr>
          </a:p>
          <a:p>
            <a:pPr algn="l"/>
            <a:endParaRPr lang="es-CO" sz="700" dirty="0">
              <a:latin typeface="Montserrat" panose="00000500000000000000" pitchFamily="50" charset="0"/>
            </a:endParaRPr>
          </a:p>
          <a:p>
            <a:pPr algn="l"/>
            <a:endParaRPr lang="es-CO" sz="700" dirty="0">
              <a:latin typeface="Montserrat" panose="00000500000000000000" pitchFamily="50" charset="0"/>
            </a:endParaRPr>
          </a:p>
        </p:txBody>
      </p:sp>
    </p:spTree>
    <p:extLst>
      <p:ext uri="{BB962C8B-B14F-4D97-AF65-F5344CB8AC3E}">
        <p14:creationId xmlns:p14="http://schemas.microsoft.com/office/powerpoint/2010/main" val="2018517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1796</TotalTime>
  <Words>7246</Words>
  <Application>Microsoft Office PowerPoint</Application>
  <PresentationFormat>Panorámica</PresentationFormat>
  <Paragraphs>940</Paragraphs>
  <Slides>82</Slides>
  <Notes>49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Arial</vt:lpstr>
      <vt:lpstr>Calibri</vt:lpstr>
      <vt:lpstr>Montserrat</vt:lpstr>
      <vt:lpstr>Wingdings</vt:lpstr>
      <vt:lpstr>Wingdings 2</vt:lpstr>
      <vt:lpstr>Tema de Office</vt:lpstr>
      <vt:lpstr>HEMORRAGIA SUBARACNOIDEA ESPONTÁNEA</vt:lpstr>
      <vt:lpstr>Hemorragia subaracnoidea</vt:lpstr>
      <vt:lpstr>Presentación de PowerPoint</vt:lpstr>
      <vt:lpstr>Presentación de PowerPoint</vt:lpstr>
      <vt:lpstr>Presentación de PowerPoint</vt:lpstr>
      <vt:lpstr>EPIDEMIOLOGÍA</vt:lpstr>
      <vt:lpstr>Presentación de PowerPoint</vt:lpstr>
      <vt:lpstr>Presentación de PowerPoint</vt:lpstr>
      <vt:lpstr>Presentación de PowerPoint</vt:lpstr>
      <vt:lpstr>Presentación de PowerPoint</vt:lpstr>
      <vt:lpstr>Presentación de PowerPoint</vt:lpstr>
      <vt:lpstr>Factores de riesgo  </vt:lpstr>
      <vt:lpstr>Factores de riesgo  </vt:lpstr>
      <vt:lpstr>Presentación de PowerPoint</vt:lpstr>
      <vt:lpstr>Fisiopatología</vt:lpstr>
      <vt:lpstr>Fisiopatología</vt:lpstr>
      <vt:lpstr>Localización</vt:lpstr>
      <vt:lpstr>Localización</vt:lpstr>
      <vt:lpstr>Presentación de PowerPoint</vt:lpstr>
      <vt:lpstr>ANAMNESIS</vt:lpstr>
      <vt:lpstr>EXAMEN FÍSICO HALLAZGOS TEMPRANOS</vt:lpstr>
      <vt:lpstr>EXAMEN FÍSICO HALLAZGOS TARDÍOS</vt:lpstr>
      <vt:lpstr>PRONÓSTICO</vt:lpstr>
      <vt:lpstr>Presentación de PowerPoint</vt:lpstr>
      <vt:lpstr>Presentación de PowerPoint</vt:lpstr>
      <vt:lpstr>Presentación de PowerPoint</vt:lpstr>
      <vt:lpstr>Diagnóstico</vt:lpstr>
      <vt:lpstr>Presentación de PowerPoint</vt:lpstr>
      <vt:lpstr>Presentación de PowerPoint</vt:lpstr>
      <vt:lpstr>Presentación de PowerPoint</vt:lpstr>
      <vt:lpstr>TAC de cráneo simple</vt:lpstr>
      <vt:lpstr>Presentación de PowerPoint</vt:lpstr>
      <vt:lpstr>Punción lumbar</vt:lpstr>
      <vt:lpstr>Punción lumbar</vt:lpstr>
      <vt:lpstr>Punción lumbar</vt:lpstr>
      <vt:lpstr>Presentación de PowerPoint</vt:lpstr>
      <vt:lpstr>ANGIOGRAFÍA POR TAC </vt:lpstr>
      <vt:lpstr>Angiografía cerebral</vt:lpstr>
      <vt:lpstr>Presentación de PowerPoint</vt:lpstr>
      <vt:lpstr>Angiografía repetida</vt:lpstr>
      <vt:lpstr>HSA patrón perimesencefálico</vt:lpstr>
      <vt:lpstr>Presentación de PowerPoint</vt:lpstr>
      <vt:lpstr>RMN cerebral</vt:lpstr>
      <vt:lpstr>Presentación de PowerPoint</vt:lpstr>
      <vt:lpstr>Presentación de PowerPoint</vt:lpstr>
      <vt:lpstr>METAS</vt:lpstr>
      <vt:lpstr>Presentación de PowerPoint</vt:lpstr>
      <vt:lpstr>MANEJO INICIAL</vt:lpstr>
      <vt:lpstr> Manejo de  complicaciones</vt:lpstr>
      <vt:lpstr>Presentación de PowerPoint</vt:lpstr>
      <vt:lpstr>RE-SANGRADO</vt:lpstr>
      <vt:lpstr>Medidas para prevenir el re-sangrado </vt:lpstr>
      <vt:lpstr>Re-sangrado</vt:lpstr>
      <vt:lpstr>Presentación de PowerPoint</vt:lpstr>
      <vt:lpstr>Presentación de PowerPoint</vt:lpstr>
      <vt:lpstr>Tromboprofilaxis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Manejo quirúrgico en general</vt:lpstr>
      <vt:lpstr>Presentación de PowerPoint</vt:lpstr>
      <vt:lpstr>Terapia endovascular</vt:lpstr>
      <vt:lpstr>Presentación de PowerPoint</vt:lpstr>
      <vt:lpstr>Presentación de PowerPoint</vt:lpstr>
      <vt:lpstr>Vasoespasmo - Porcentajes</vt:lpstr>
      <vt:lpstr>Isquemia cerebral tardía: Dx</vt:lpstr>
      <vt:lpstr>Isquemia cerebral tardía - Vasoespasmo</vt:lpstr>
      <vt:lpstr>Doppler transcraneano</vt:lpstr>
      <vt:lpstr>Presentación de PowerPoint</vt:lpstr>
      <vt:lpstr>Hemoglobina en HSA</vt:lpstr>
      <vt:lpstr>Presentación de PowerPoint</vt:lpstr>
      <vt:lpstr>Inducir hipertensión</vt:lpstr>
      <vt:lpstr>Vasoespasmo cerebral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Comunicaciones</cp:lastModifiedBy>
  <cp:revision>70</cp:revision>
  <dcterms:created xsi:type="dcterms:W3CDTF">2020-11-06T17:03:47Z</dcterms:created>
  <dcterms:modified xsi:type="dcterms:W3CDTF">2020-11-25T14:40:28Z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1610374</vt:lpwstr>
  </property>
  <property fmtid="{D5CDD505-2E9C-101B-9397-08002B2CF9AE}" name="NXPowerLiteSettings" pid="3">
    <vt:lpwstr>F7000400038000</vt:lpwstr>
  </property>
  <property fmtid="{D5CDD505-2E9C-101B-9397-08002B2CF9AE}" name="NXPowerLiteVersion" pid="4">
    <vt:lpwstr>S9.1.2</vt:lpwstr>
  </property>
</Properties>
</file>