
<file path=[Content_Types].xml><?xml version="1.0" encoding="utf-8"?>
<Types xmlns="http://schemas.openxmlformats.org/package/2006/content-types">
  <Default ContentType="image/jpeg" Extension="jpeg"/>
  <Default ContentType="image/jp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2.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5.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6.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7.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11.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12.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13.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14.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26.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presentationml.notesSlide+xml" PartName="/ppt/notesSlides/notesSlide34.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presentationml.notesSlide+xml" PartName="/ppt/notesSlides/notesSlide44.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drawingml.diagramData+xml" PartName="/ppt/diagrams/data22.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officedocument.presentationml.notesSlide+xml" PartName="/ppt/notesSlides/notesSlide47.xml"/>
  <Override ContentType="application/vnd.openxmlformats-officedocument.drawingml.diagramData+xml" PartName="/ppt/diagrams/data23.xml"/>
  <Override ContentType="application/vnd.openxmlformats-officedocument.drawingml.diagramLayout+xml" PartName="/ppt/diagrams/layout23.xml"/>
  <Override ContentType="application/vnd.openxmlformats-officedocument.drawingml.diagramStyle+xml" PartName="/ppt/diagrams/quickStyle23.xml"/>
  <Override ContentType="application/vnd.openxmlformats-officedocument.drawingml.diagramColors+xml" PartName="/ppt/diagrams/colors23.xml"/>
  <Override ContentType="application/vnd.ms-office.drawingml.diagramDrawing+xml" PartName="/ppt/diagrams/drawing23.xml"/>
  <Override ContentType="application/vnd.openxmlformats-officedocument.drawingml.diagramData+xml" PartName="/ppt/diagrams/data24.xml"/>
  <Override ContentType="application/vnd.openxmlformats-officedocument.drawingml.diagramLayout+xml" PartName="/ppt/diagrams/layout24.xml"/>
  <Override ContentType="application/vnd.openxmlformats-officedocument.drawingml.diagramStyle+xml" PartName="/ppt/diagrams/quickStyle24.xml"/>
  <Override ContentType="application/vnd.openxmlformats-officedocument.drawingml.diagramColors+xml" PartName="/ppt/diagrams/colors24.xml"/>
  <Override ContentType="application/vnd.ms-office.drawingml.diagramDrawing+xml" PartName="/ppt/diagrams/drawing24.xml"/>
  <Override ContentType="application/vnd.openxmlformats-officedocument.presentationml.notesSlide+xml" PartName="/ppt/notesSlides/notesSlide48.xml"/>
  <Override ContentType="application/vnd.openxmlformats-officedocument.drawingml.diagramData+xml" PartName="/ppt/diagrams/data25.xml"/>
  <Override ContentType="application/vnd.openxmlformats-officedocument.drawingml.diagramLayout+xml" PartName="/ppt/diagrams/layout25.xml"/>
  <Override ContentType="application/vnd.openxmlformats-officedocument.drawingml.diagramStyle+xml" PartName="/ppt/diagrams/quickStyle25.xml"/>
  <Override ContentType="application/vnd.openxmlformats-officedocument.drawingml.diagramColors+xml" PartName="/ppt/diagrams/colors25.xml"/>
  <Override ContentType="application/vnd.ms-office.drawingml.diagramDrawing+xml" PartName="/ppt/diagrams/drawing25.xml"/>
  <Override ContentType="application/vnd.openxmlformats-officedocument.presentationml.notesSlide+xml" PartName="/ppt/notesSlides/notesSlide49.xml"/>
  <Override ContentType="application/vnd.openxmlformats-officedocument.drawingml.diagramData+xml" PartName="/ppt/diagrams/data26.xml"/>
  <Override ContentType="application/vnd.openxmlformats-officedocument.drawingml.diagramLayout+xml" PartName="/ppt/diagrams/layout26.xml"/>
  <Override ContentType="application/vnd.openxmlformats-officedocument.drawingml.diagramStyle+xml" PartName="/ppt/diagrams/quickStyle26.xml"/>
  <Override ContentType="application/vnd.openxmlformats-officedocument.drawingml.diagramColors+xml" PartName="/ppt/diagrams/colors26.xml"/>
  <Override ContentType="application/vnd.ms-office.drawingml.diagramDrawing+xml" PartName="/ppt/diagrams/drawing26.xml"/>
  <Override ContentType="application/vnd.openxmlformats-officedocument.presentationml.notesSlide+xml" PartName="/ppt/notesSlides/notesSlide50.xml"/>
  <Override ContentType="application/vnd.openxmlformats-officedocument.drawingml.diagramData+xml" PartName="/ppt/diagrams/data27.xml"/>
  <Override ContentType="application/vnd.openxmlformats-officedocument.drawingml.diagramLayout+xml" PartName="/ppt/diagrams/layout27.xml"/>
  <Override ContentType="application/vnd.openxmlformats-officedocument.drawingml.diagramStyle+xml" PartName="/ppt/diagrams/quickStyle27.xml"/>
  <Override ContentType="application/vnd.openxmlformats-officedocument.drawingml.diagramColors+xml" PartName="/ppt/diagrams/colors27.xml"/>
  <Override ContentType="application/vnd.ms-office.drawingml.diagramDrawing+xml" PartName="/ppt/diagrams/drawing27.xml"/>
  <Override ContentType="application/vnd.openxmlformats-officedocument.presentationml.notesSlide+xml" PartName="/ppt/notesSlides/notesSlide51.xml"/>
  <Override ContentType="application/vnd.openxmlformats-officedocument.drawingml.diagramData+xml" PartName="/ppt/diagrams/data28.xml"/>
  <Override ContentType="application/vnd.openxmlformats-officedocument.drawingml.diagramLayout+xml" PartName="/ppt/diagrams/layout28.xml"/>
  <Override ContentType="application/vnd.openxmlformats-officedocument.drawingml.diagramStyle+xml" PartName="/ppt/diagrams/quickStyle28.xml"/>
  <Override ContentType="application/vnd.openxmlformats-officedocument.drawingml.diagramColors+xml" PartName="/ppt/diagrams/colors28.xml"/>
  <Override ContentType="application/vnd.ms-office.drawingml.diagramDrawing+xml" PartName="/ppt/diagrams/drawing28.xml"/>
  <Override ContentType="application/vnd.openxmlformats-officedocument.presentationml.notesSlide+xml" PartName="/ppt/notesSlides/notesSlide52.xml"/>
  <Override ContentType="application/vnd.openxmlformats-officedocument.drawingml.diagramData+xml" PartName="/ppt/diagrams/data29.xml"/>
  <Override ContentType="application/vnd.openxmlformats-officedocument.drawingml.diagramLayout+xml" PartName="/ppt/diagrams/layout29.xml"/>
  <Override ContentType="application/vnd.openxmlformats-officedocument.drawingml.diagramStyle+xml" PartName="/ppt/diagrams/quickStyle29.xml"/>
  <Override ContentType="application/vnd.openxmlformats-officedocument.drawingml.diagramColors+xml" PartName="/ppt/diagrams/colors29.xml"/>
  <Override ContentType="application/vnd.ms-office.drawingml.diagramDrawing+xml" PartName="/ppt/diagrams/drawing29.xml"/>
  <Override ContentType="application/vnd.openxmlformats-officedocument.presentationml.notesSlide+xml" PartName="/ppt/notesSlides/notesSlide53.xml"/>
  <Override ContentType="application/vnd.openxmlformats-officedocument.drawingml.diagramData+xml" PartName="/ppt/diagrams/data30.xml"/>
  <Override ContentType="application/vnd.openxmlformats-officedocument.drawingml.diagramLayout+xml" PartName="/ppt/diagrams/layout30.xml"/>
  <Override ContentType="application/vnd.openxmlformats-officedocument.drawingml.diagramStyle+xml" PartName="/ppt/diagrams/quickStyle30.xml"/>
  <Override ContentType="application/vnd.openxmlformats-officedocument.drawingml.diagramColors+xml" PartName="/ppt/diagrams/colors30.xml"/>
  <Override ContentType="application/vnd.ms-office.drawingml.diagramDrawing+xml" PartName="/ppt/diagrams/drawing30.xml"/>
  <Override ContentType="application/vnd.openxmlformats-officedocument.drawingml.diagramData+xml" PartName="/ppt/diagrams/data31.xml"/>
  <Override ContentType="application/vnd.openxmlformats-officedocument.drawingml.diagramLayout+xml" PartName="/ppt/diagrams/layout31.xml"/>
  <Override ContentType="application/vnd.openxmlformats-officedocument.drawingml.diagramStyle+xml" PartName="/ppt/diagrams/quickStyle31.xml"/>
  <Override ContentType="application/vnd.openxmlformats-officedocument.drawingml.diagramColors+xml" PartName="/ppt/diagrams/colors31.xml"/>
  <Override ContentType="application/vnd.ms-office.drawingml.diagramDrawing+xml" PartName="/ppt/diagrams/drawing31.xml"/>
  <Override ContentType="application/vnd.openxmlformats-officedocument.presentationml.notesSlide+xml" PartName="/ppt/notesSlides/notesSlide54.xml"/>
  <Override ContentType="application/vnd.openxmlformats-officedocument.drawingml.diagramData+xml" PartName="/ppt/diagrams/data32.xml"/>
  <Override ContentType="application/vnd.openxmlformats-officedocument.drawingml.diagramLayout+xml" PartName="/ppt/diagrams/layout32.xml"/>
  <Override ContentType="application/vnd.openxmlformats-officedocument.drawingml.diagramStyle+xml" PartName="/ppt/diagrams/quickStyle32.xml"/>
  <Override ContentType="application/vnd.openxmlformats-officedocument.drawingml.diagramColors+xml" PartName="/ppt/diagrams/colors32.xml"/>
  <Override ContentType="application/vnd.ms-office.drawingml.diagramDrawing+xml" PartName="/ppt/diagrams/drawing32.xml"/>
  <Override ContentType="application/vnd.openxmlformats-officedocument.drawingml.diagramData+xml" PartName="/ppt/diagrams/data33.xml"/>
  <Override ContentType="application/vnd.openxmlformats-officedocument.drawingml.diagramLayout+xml" PartName="/ppt/diagrams/layout33.xml"/>
  <Override ContentType="application/vnd.openxmlformats-officedocument.drawingml.diagramStyle+xml" PartName="/ppt/diagrams/quickStyle33.xml"/>
  <Override ContentType="application/vnd.openxmlformats-officedocument.drawingml.diagramColors+xml" PartName="/ppt/diagrams/colors33.xml"/>
  <Override ContentType="application/vnd.ms-office.drawingml.diagramDrawing+xml" PartName="/ppt/diagrams/drawing33.xml"/>
  <Override ContentType="application/vnd.openxmlformats-officedocument.presentationml.notesSlide+xml" PartName="/ppt/notesSlides/notesSlide55.xml"/>
  <Override ContentType="application/vnd.openxmlformats-officedocument.drawingml.diagramData+xml" PartName="/ppt/diagrams/data34.xml"/>
  <Override ContentType="application/vnd.openxmlformats-officedocument.drawingml.diagramLayout+xml" PartName="/ppt/diagrams/layout34.xml"/>
  <Override ContentType="application/vnd.openxmlformats-officedocument.drawingml.diagramStyle+xml" PartName="/ppt/diagrams/quickStyle34.xml"/>
  <Override ContentType="application/vnd.openxmlformats-officedocument.drawingml.diagramColors+xml" PartName="/ppt/diagrams/colors34.xml"/>
  <Override ContentType="application/vnd.ms-office.drawingml.diagramDrawing+xml" PartName="/ppt/diagrams/drawing34.xml"/>
  <Override ContentType="application/vnd.openxmlformats-officedocument.presentationml.notesSlide+xml" PartName="/ppt/notesSlides/notesSlide5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6" r:id="rId31"/>
    <p:sldId id="327" r:id="rId32"/>
    <p:sldId id="328"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6" r:id="rId49"/>
    <p:sldId id="347" r:id="rId50"/>
    <p:sldId id="357" r:id="rId51"/>
    <p:sldId id="349" r:id="rId52"/>
    <p:sldId id="350" r:id="rId53"/>
    <p:sldId id="351" r:id="rId54"/>
    <p:sldId id="352" r:id="rId55"/>
    <p:sldId id="353" r:id="rId56"/>
    <p:sldId id="354" r:id="rId57"/>
    <p:sldId id="355" r:id="rId58"/>
    <p:sldId id="356" r:id="rId59"/>
    <p:sldId id="290" r:id="rId6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A7"/>
    <a:srgbClr val="112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F31E7-724A-4658-B857-B15BCF00A058}"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s-CO"/>
        </a:p>
      </dgm:t>
    </dgm:pt>
    <dgm:pt modelId="{BED14070-6D6A-4D45-A4DE-74939E4D7B2B}">
      <dgm:prSet phldrT="[Texto]" custT="1"/>
      <dgm:spPr/>
      <dgm:t>
        <a:bodyPr/>
        <a:lstStyle/>
        <a:p>
          <a:r>
            <a:rPr lang="es-CO" sz="1800" b="0" u="sng" dirty="0">
              <a:latin typeface="Montserrat"/>
            </a:rPr>
            <a:t>Bilirrubina:</a:t>
          </a:r>
          <a:r>
            <a:rPr lang="es-CO" sz="1800" b="0" u="none" dirty="0">
              <a:latin typeface="Montserrat"/>
            </a:rPr>
            <a:t> p</a:t>
          </a:r>
          <a:r>
            <a:rPr lang="es-CO" sz="1800" dirty="0">
              <a:latin typeface="Montserrat"/>
            </a:rPr>
            <a:t>igmento biliar de color amarillo anaranjado que resulta de la degradación de la hemoglobina de los glóbulos rojos reciclados.</a:t>
          </a:r>
        </a:p>
      </dgm:t>
    </dgm:pt>
    <dgm:pt modelId="{1A13AB79-4E71-40A1-8C21-044530CA1B5B}" type="parTrans" cxnId="{2606DE60-4458-40FA-9291-C51158F749BA}">
      <dgm:prSet/>
      <dgm:spPr/>
      <dgm:t>
        <a:bodyPr/>
        <a:lstStyle/>
        <a:p>
          <a:endParaRPr lang="es-CO" sz="1800">
            <a:latin typeface="Montserrat"/>
          </a:endParaRPr>
        </a:p>
      </dgm:t>
    </dgm:pt>
    <dgm:pt modelId="{CB8F9091-C6FA-4675-BFF9-CC6043B0EB17}" type="sibTrans" cxnId="{2606DE60-4458-40FA-9291-C51158F749BA}">
      <dgm:prSet/>
      <dgm:spPr/>
      <dgm:t>
        <a:bodyPr/>
        <a:lstStyle/>
        <a:p>
          <a:endParaRPr lang="es-CO" sz="1800">
            <a:latin typeface="Montserrat"/>
          </a:endParaRPr>
        </a:p>
      </dgm:t>
    </dgm:pt>
    <dgm:pt modelId="{C894BCD2-3CCB-4235-948E-6BA957D48391}">
      <dgm:prSet phldrT="[Texto]" custT="1"/>
      <dgm:spPr/>
      <dgm:t>
        <a:bodyPr/>
        <a:lstStyle/>
        <a:p>
          <a:r>
            <a:rPr lang="es-CO" sz="1800" b="0" u="sng" dirty="0">
              <a:latin typeface="Montserrat"/>
            </a:rPr>
            <a:t>Hiperbilirrubinemia:</a:t>
          </a:r>
          <a:r>
            <a:rPr lang="es-CO" sz="1800" b="0" u="none" dirty="0">
              <a:latin typeface="Montserrat"/>
            </a:rPr>
            <a:t> e</a:t>
          </a:r>
          <a:r>
            <a:rPr lang="es-CO" sz="1800" dirty="0">
              <a:latin typeface="Montserrat"/>
            </a:rPr>
            <a:t>n pacientes con ≥ 35 semanas de gestación se define como un P &gt; 95 </a:t>
          </a:r>
          <a:r>
            <a:rPr lang="es-CO" sz="1800" baseline="30000" dirty="0">
              <a:latin typeface="Montserrat"/>
            </a:rPr>
            <a:t>º</a:t>
          </a:r>
          <a:r>
            <a:rPr lang="es-CO" sz="1800" dirty="0">
              <a:latin typeface="Montserrat"/>
            </a:rPr>
            <a:t> percentil en el nomograma de </a:t>
          </a:r>
          <a:r>
            <a:rPr lang="es-CO" sz="1800" dirty="0" err="1">
              <a:latin typeface="Montserrat"/>
            </a:rPr>
            <a:t>Butnani</a:t>
          </a:r>
          <a:r>
            <a:rPr lang="es-CO" sz="1800" dirty="0">
              <a:latin typeface="Montserrat"/>
            </a:rPr>
            <a:t> a una hora específica.</a:t>
          </a:r>
        </a:p>
      </dgm:t>
    </dgm:pt>
    <dgm:pt modelId="{2EF63D66-7092-4E41-A504-058AC34D94DA}" type="parTrans" cxnId="{A7318899-341C-4F37-8F16-B334B91BC622}">
      <dgm:prSet/>
      <dgm:spPr/>
      <dgm:t>
        <a:bodyPr/>
        <a:lstStyle/>
        <a:p>
          <a:endParaRPr lang="es-CO" sz="1800">
            <a:latin typeface="Montserrat"/>
          </a:endParaRPr>
        </a:p>
      </dgm:t>
    </dgm:pt>
    <dgm:pt modelId="{59F1A0B8-92BD-4991-A880-F99297870E29}" type="sibTrans" cxnId="{A7318899-341C-4F37-8F16-B334B91BC622}">
      <dgm:prSet/>
      <dgm:spPr/>
      <dgm:t>
        <a:bodyPr/>
        <a:lstStyle/>
        <a:p>
          <a:endParaRPr lang="es-CO" sz="1800">
            <a:latin typeface="Montserrat"/>
          </a:endParaRPr>
        </a:p>
      </dgm:t>
    </dgm:pt>
    <dgm:pt modelId="{748EA6EF-9281-4ACA-A369-E61C7AAD196E}" type="pres">
      <dgm:prSet presAssocID="{855F31E7-724A-4658-B857-B15BCF00A058}" presName="linear" presStyleCnt="0">
        <dgm:presLayoutVars>
          <dgm:dir/>
          <dgm:animLvl val="lvl"/>
          <dgm:resizeHandles val="exact"/>
        </dgm:presLayoutVars>
      </dgm:prSet>
      <dgm:spPr/>
    </dgm:pt>
    <dgm:pt modelId="{85FC657A-F745-488E-9A57-8308C8E7707E}" type="pres">
      <dgm:prSet presAssocID="{BED14070-6D6A-4D45-A4DE-74939E4D7B2B}" presName="parentLin" presStyleCnt="0"/>
      <dgm:spPr/>
    </dgm:pt>
    <dgm:pt modelId="{76AA8F8D-2C37-4B45-81BB-71489A897841}" type="pres">
      <dgm:prSet presAssocID="{BED14070-6D6A-4D45-A4DE-74939E4D7B2B}" presName="parentLeftMargin" presStyleLbl="node1" presStyleIdx="0" presStyleCnt="2"/>
      <dgm:spPr/>
    </dgm:pt>
    <dgm:pt modelId="{D4AE1CE9-6CE9-472C-B9A8-973F5BB35E26}" type="pres">
      <dgm:prSet presAssocID="{BED14070-6D6A-4D45-A4DE-74939E4D7B2B}" presName="parentText" presStyleLbl="node1" presStyleIdx="0" presStyleCnt="2" custScaleX="120798">
        <dgm:presLayoutVars>
          <dgm:chMax val="0"/>
          <dgm:bulletEnabled val="1"/>
        </dgm:presLayoutVars>
      </dgm:prSet>
      <dgm:spPr/>
    </dgm:pt>
    <dgm:pt modelId="{66A3D885-3FC7-4860-A1AB-4003AC5A3FC5}" type="pres">
      <dgm:prSet presAssocID="{BED14070-6D6A-4D45-A4DE-74939E4D7B2B}" presName="negativeSpace" presStyleCnt="0"/>
      <dgm:spPr/>
    </dgm:pt>
    <dgm:pt modelId="{0F02F39B-9DE5-4B3B-90DE-955C2F25E52D}" type="pres">
      <dgm:prSet presAssocID="{BED14070-6D6A-4D45-A4DE-74939E4D7B2B}" presName="childText" presStyleLbl="conFgAcc1" presStyleIdx="0" presStyleCnt="2">
        <dgm:presLayoutVars>
          <dgm:bulletEnabled val="1"/>
        </dgm:presLayoutVars>
      </dgm:prSet>
      <dgm:spPr/>
    </dgm:pt>
    <dgm:pt modelId="{DB2E8350-6EBD-490E-8C21-4F615CB4F928}" type="pres">
      <dgm:prSet presAssocID="{CB8F9091-C6FA-4675-BFF9-CC6043B0EB17}" presName="spaceBetweenRectangles" presStyleCnt="0"/>
      <dgm:spPr/>
    </dgm:pt>
    <dgm:pt modelId="{C1B71F05-4E78-48B2-8597-D3B6763C2E74}" type="pres">
      <dgm:prSet presAssocID="{C894BCD2-3CCB-4235-948E-6BA957D48391}" presName="parentLin" presStyleCnt="0"/>
      <dgm:spPr/>
    </dgm:pt>
    <dgm:pt modelId="{A88EDCCD-5D3F-4E44-B74B-94C13A2DAA5A}" type="pres">
      <dgm:prSet presAssocID="{C894BCD2-3CCB-4235-948E-6BA957D48391}" presName="parentLeftMargin" presStyleLbl="node1" presStyleIdx="0" presStyleCnt="2"/>
      <dgm:spPr/>
    </dgm:pt>
    <dgm:pt modelId="{D9F8CACC-B84D-44B6-92E2-988BF11A2972}" type="pres">
      <dgm:prSet presAssocID="{C894BCD2-3CCB-4235-948E-6BA957D48391}" presName="parentText" presStyleLbl="node1" presStyleIdx="1" presStyleCnt="2" custScaleX="120798">
        <dgm:presLayoutVars>
          <dgm:chMax val="0"/>
          <dgm:bulletEnabled val="1"/>
        </dgm:presLayoutVars>
      </dgm:prSet>
      <dgm:spPr/>
    </dgm:pt>
    <dgm:pt modelId="{EC836864-1A3F-4AE1-88C1-73330AD7AB0B}" type="pres">
      <dgm:prSet presAssocID="{C894BCD2-3CCB-4235-948E-6BA957D48391}" presName="negativeSpace" presStyleCnt="0"/>
      <dgm:spPr/>
    </dgm:pt>
    <dgm:pt modelId="{068EB3CC-1BB5-45A8-90AF-D3507E0008EE}" type="pres">
      <dgm:prSet presAssocID="{C894BCD2-3CCB-4235-948E-6BA957D48391}" presName="childText" presStyleLbl="conFgAcc1" presStyleIdx="1" presStyleCnt="2">
        <dgm:presLayoutVars>
          <dgm:bulletEnabled val="1"/>
        </dgm:presLayoutVars>
      </dgm:prSet>
      <dgm:spPr/>
    </dgm:pt>
  </dgm:ptLst>
  <dgm:cxnLst>
    <dgm:cxn modelId="{2606DE60-4458-40FA-9291-C51158F749BA}" srcId="{855F31E7-724A-4658-B857-B15BCF00A058}" destId="{BED14070-6D6A-4D45-A4DE-74939E4D7B2B}" srcOrd="0" destOrd="0" parTransId="{1A13AB79-4E71-40A1-8C21-044530CA1B5B}" sibTransId="{CB8F9091-C6FA-4675-BFF9-CC6043B0EB17}"/>
    <dgm:cxn modelId="{1CC34F85-F448-45DB-994F-6E8438741A15}" type="presOf" srcId="{C894BCD2-3CCB-4235-948E-6BA957D48391}" destId="{A88EDCCD-5D3F-4E44-B74B-94C13A2DAA5A}" srcOrd="0" destOrd="0" presId="urn:microsoft.com/office/officeart/2005/8/layout/list1"/>
    <dgm:cxn modelId="{AA25DA8F-1544-406E-BBDB-F0E35B8FA355}" type="presOf" srcId="{C894BCD2-3CCB-4235-948E-6BA957D48391}" destId="{D9F8CACC-B84D-44B6-92E2-988BF11A2972}" srcOrd="1" destOrd="0" presId="urn:microsoft.com/office/officeart/2005/8/layout/list1"/>
    <dgm:cxn modelId="{A7318899-341C-4F37-8F16-B334B91BC622}" srcId="{855F31E7-724A-4658-B857-B15BCF00A058}" destId="{C894BCD2-3CCB-4235-948E-6BA957D48391}" srcOrd="1" destOrd="0" parTransId="{2EF63D66-7092-4E41-A504-058AC34D94DA}" sibTransId="{59F1A0B8-92BD-4991-A880-F99297870E29}"/>
    <dgm:cxn modelId="{EADFAFB9-FE7F-4217-8A16-EE16B712E4B0}" type="presOf" srcId="{BED14070-6D6A-4D45-A4DE-74939E4D7B2B}" destId="{76AA8F8D-2C37-4B45-81BB-71489A897841}" srcOrd="0" destOrd="0" presId="urn:microsoft.com/office/officeart/2005/8/layout/list1"/>
    <dgm:cxn modelId="{FFBFB1C7-61D3-454A-906A-4D3D83CF3FA4}" type="presOf" srcId="{BED14070-6D6A-4D45-A4DE-74939E4D7B2B}" destId="{D4AE1CE9-6CE9-472C-B9A8-973F5BB35E26}" srcOrd="1" destOrd="0" presId="urn:microsoft.com/office/officeart/2005/8/layout/list1"/>
    <dgm:cxn modelId="{0613A2F1-5764-49CC-B7EF-017D4FD39598}" type="presOf" srcId="{855F31E7-724A-4658-B857-B15BCF00A058}" destId="{748EA6EF-9281-4ACA-A369-E61C7AAD196E}" srcOrd="0" destOrd="0" presId="urn:microsoft.com/office/officeart/2005/8/layout/list1"/>
    <dgm:cxn modelId="{C1669361-530E-47DF-B431-AFD4827C8A68}" type="presParOf" srcId="{748EA6EF-9281-4ACA-A369-E61C7AAD196E}" destId="{85FC657A-F745-488E-9A57-8308C8E7707E}" srcOrd="0" destOrd="0" presId="urn:microsoft.com/office/officeart/2005/8/layout/list1"/>
    <dgm:cxn modelId="{1A7E7F0D-39E4-4D28-AFB4-4DA4270C0641}" type="presParOf" srcId="{85FC657A-F745-488E-9A57-8308C8E7707E}" destId="{76AA8F8D-2C37-4B45-81BB-71489A897841}" srcOrd="0" destOrd="0" presId="urn:microsoft.com/office/officeart/2005/8/layout/list1"/>
    <dgm:cxn modelId="{B81A3A37-B509-41D6-AFEE-468BF82F1058}" type="presParOf" srcId="{85FC657A-F745-488E-9A57-8308C8E7707E}" destId="{D4AE1CE9-6CE9-472C-B9A8-973F5BB35E26}" srcOrd="1" destOrd="0" presId="urn:microsoft.com/office/officeart/2005/8/layout/list1"/>
    <dgm:cxn modelId="{C6392092-0E4C-4FAF-BE3A-2DEF63D4A282}" type="presParOf" srcId="{748EA6EF-9281-4ACA-A369-E61C7AAD196E}" destId="{66A3D885-3FC7-4860-A1AB-4003AC5A3FC5}" srcOrd="1" destOrd="0" presId="urn:microsoft.com/office/officeart/2005/8/layout/list1"/>
    <dgm:cxn modelId="{544CFD34-DD22-4C90-B72B-2F944A73DF54}" type="presParOf" srcId="{748EA6EF-9281-4ACA-A369-E61C7AAD196E}" destId="{0F02F39B-9DE5-4B3B-90DE-955C2F25E52D}" srcOrd="2" destOrd="0" presId="urn:microsoft.com/office/officeart/2005/8/layout/list1"/>
    <dgm:cxn modelId="{569C7266-DE2A-4BF9-940D-F67F7B624E97}" type="presParOf" srcId="{748EA6EF-9281-4ACA-A369-E61C7AAD196E}" destId="{DB2E8350-6EBD-490E-8C21-4F615CB4F928}" srcOrd="3" destOrd="0" presId="urn:microsoft.com/office/officeart/2005/8/layout/list1"/>
    <dgm:cxn modelId="{F197C462-EEEF-4450-9EE1-0DC2AA37F62D}" type="presParOf" srcId="{748EA6EF-9281-4ACA-A369-E61C7AAD196E}" destId="{C1B71F05-4E78-48B2-8597-D3B6763C2E74}" srcOrd="4" destOrd="0" presId="urn:microsoft.com/office/officeart/2005/8/layout/list1"/>
    <dgm:cxn modelId="{63D8D438-2239-4957-BAB6-0281590923CE}" type="presParOf" srcId="{C1B71F05-4E78-48B2-8597-D3B6763C2E74}" destId="{A88EDCCD-5D3F-4E44-B74B-94C13A2DAA5A}" srcOrd="0" destOrd="0" presId="urn:microsoft.com/office/officeart/2005/8/layout/list1"/>
    <dgm:cxn modelId="{FBC79DDD-C67E-4629-BB83-DCA95E6E435A}" type="presParOf" srcId="{C1B71F05-4E78-48B2-8597-D3B6763C2E74}" destId="{D9F8CACC-B84D-44B6-92E2-988BF11A2972}" srcOrd="1" destOrd="0" presId="urn:microsoft.com/office/officeart/2005/8/layout/list1"/>
    <dgm:cxn modelId="{0C01A0E6-99D4-4DD3-9961-3BD309C9DA9B}" type="presParOf" srcId="{748EA6EF-9281-4ACA-A369-E61C7AAD196E}" destId="{EC836864-1A3F-4AE1-88C1-73330AD7AB0B}" srcOrd="5" destOrd="0" presId="urn:microsoft.com/office/officeart/2005/8/layout/list1"/>
    <dgm:cxn modelId="{E8A94049-1453-4487-AB17-4AB8329D4CD9}" type="presParOf" srcId="{748EA6EF-9281-4ACA-A369-E61C7AAD196E}" destId="{068EB3CC-1BB5-45A8-90AF-D3507E0008E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5DADD3-7F0A-8648-BE68-B0436BBC7A81}"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42CAE83F-C7C1-3C4B-B513-6D7DDEB236A9}">
      <dgm:prSet custT="1"/>
      <dgm:spPr/>
      <dgm:t>
        <a:bodyPr/>
        <a:lstStyle/>
        <a:p>
          <a:r>
            <a:rPr lang="es-CO" sz="1800" dirty="0">
              <a:latin typeface="Montserrat"/>
            </a:rPr>
            <a:t>Se resuelve en la primera y segunda semana después del nacimiento.</a:t>
          </a:r>
        </a:p>
      </dgm:t>
    </dgm:pt>
    <dgm:pt modelId="{FBC630CB-C459-534F-B395-0CB2B43DE2C6}" type="parTrans" cxnId="{6B2AE922-0E3A-6249-B1A5-30BE7486F51C}">
      <dgm:prSet/>
      <dgm:spPr/>
      <dgm:t>
        <a:bodyPr/>
        <a:lstStyle/>
        <a:p>
          <a:endParaRPr lang="es-ES" sz="1800">
            <a:latin typeface="Montserrat"/>
          </a:endParaRPr>
        </a:p>
      </dgm:t>
    </dgm:pt>
    <dgm:pt modelId="{0818189C-7940-6D46-8EC7-141DBC7B2F9E}" type="sibTrans" cxnId="{6B2AE922-0E3A-6249-B1A5-30BE7486F51C}">
      <dgm:prSet/>
      <dgm:spPr/>
      <dgm:t>
        <a:bodyPr/>
        <a:lstStyle/>
        <a:p>
          <a:endParaRPr lang="es-ES" sz="1800">
            <a:latin typeface="Montserrat"/>
          </a:endParaRPr>
        </a:p>
      </dgm:t>
    </dgm:pt>
    <dgm:pt modelId="{7AEE7F97-EA7C-F946-8CCB-50505DD86232}">
      <dgm:prSet custT="1"/>
      <dgm:spPr/>
      <dgm:t>
        <a:bodyPr/>
        <a:lstStyle/>
        <a:p>
          <a:r>
            <a:rPr lang="es-CO" sz="1800" dirty="0">
              <a:latin typeface="Montserrat"/>
            </a:rPr>
            <a:t>La ictericia se resuelve en tres semanas en aproximadamente el 65% de los RN con lactancia materna exclusiva, aunque aproximadamente uno de cada cinco todavía tiene ictericia a las 4 semanas.</a:t>
          </a:r>
        </a:p>
      </dgm:t>
    </dgm:pt>
    <dgm:pt modelId="{839598FE-C5B3-3D43-903D-AC2AEFBDC3F8}" type="parTrans" cxnId="{755944CB-EC0E-DE47-B0F2-DB45C7375B23}">
      <dgm:prSet/>
      <dgm:spPr/>
      <dgm:t>
        <a:bodyPr/>
        <a:lstStyle/>
        <a:p>
          <a:endParaRPr lang="es-ES" sz="1800">
            <a:latin typeface="Montserrat"/>
          </a:endParaRPr>
        </a:p>
      </dgm:t>
    </dgm:pt>
    <dgm:pt modelId="{0753BA8A-224E-344A-AD3C-F13E71D9BD2D}" type="sibTrans" cxnId="{755944CB-EC0E-DE47-B0F2-DB45C7375B23}">
      <dgm:prSet/>
      <dgm:spPr/>
      <dgm:t>
        <a:bodyPr/>
        <a:lstStyle/>
        <a:p>
          <a:endParaRPr lang="es-ES" sz="1800">
            <a:latin typeface="Montserrat"/>
          </a:endParaRPr>
        </a:p>
      </dgm:t>
    </dgm:pt>
    <dgm:pt modelId="{7E5D29E6-E03D-9F44-B72F-0E4E26B6BF3F}">
      <dgm:prSet custT="1"/>
      <dgm:spPr>
        <a:solidFill>
          <a:schemeClr val="accent5">
            <a:lumMod val="75000"/>
          </a:schemeClr>
        </a:solidFill>
      </dgm:spPr>
      <dgm:t>
        <a:bodyPr/>
        <a:lstStyle/>
        <a:p>
          <a:r>
            <a:rPr lang="es-CO" sz="1800" dirty="0">
              <a:latin typeface="Montserrat"/>
            </a:rPr>
            <a:t>Se considera prolongada después de persistencia tras 2 semanas </a:t>
          </a:r>
          <a:r>
            <a:rPr lang="es-CO" sz="1800" dirty="0">
              <a:latin typeface="Montserrat"/>
              <a:sym typeface="Wingdings" pitchFamily="2" charset="2"/>
            </a:rPr>
            <a:t></a:t>
          </a:r>
          <a:r>
            <a:rPr lang="es-CO" sz="1800" dirty="0">
              <a:latin typeface="Montserrat"/>
            </a:rPr>
            <a:t> leche materna, sepsis, incompatibilidad Rh, sangre extravasada o hipotiroidismo.</a:t>
          </a:r>
        </a:p>
      </dgm:t>
    </dgm:pt>
    <dgm:pt modelId="{8DC8CA26-9AB6-F74F-8187-40AAF9679AFD}" type="parTrans" cxnId="{9CDBBBBC-16B4-744B-8EB3-7C3EE4A9FB08}">
      <dgm:prSet/>
      <dgm:spPr/>
      <dgm:t>
        <a:bodyPr/>
        <a:lstStyle/>
        <a:p>
          <a:endParaRPr lang="es-ES" sz="1800">
            <a:latin typeface="Montserrat"/>
          </a:endParaRPr>
        </a:p>
      </dgm:t>
    </dgm:pt>
    <dgm:pt modelId="{5F3DA200-49D6-8043-B847-E5948901FC9A}" type="sibTrans" cxnId="{9CDBBBBC-16B4-744B-8EB3-7C3EE4A9FB08}">
      <dgm:prSet/>
      <dgm:spPr/>
      <dgm:t>
        <a:bodyPr/>
        <a:lstStyle/>
        <a:p>
          <a:endParaRPr lang="es-ES" sz="1800">
            <a:latin typeface="Montserrat"/>
          </a:endParaRPr>
        </a:p>
      </dgm:t>
    </dgm:pt>
    <dgm:pt modelId="{6BF466B5-35BD-F840-8465-E5B67C50C7FE}" type="pres">
      <dgm:prSet presAssocID="{D65DADD3-7F0A-8648-BE68-B0436BBC7A81}" presName="linear" presStyleCnt="0">
        <dgm:presLayoutVars>
          <dgm:animLvl val="lvl"/>
          <dgm:resizeHandles val="exact"/>
        </dgm:presLayoutVars>
      </dgm:prSet>
      <dgm:spPr/>
    </dgm:pt>
    <dgm:pt modelId="{724C06DC-46B0-DA44-BD71-FE09934A76EE}" type="pres">
      <dgm:prSet presAssocID="{42CAE83F-C7C1-3C4B-B513-6D7DDEB236A9}" presName="parentText" presStyleLbl="node1" presStyleIdx="0" presStyleCnt="3">
        <dgm:presLayoutVars>
          <dgm:chMax val="0"/>
          <dgm:bulletEnabled val="1"/>
        </dgm:presLayoutVars>
      </dgm:prSet>
      <dgm:spPr/>
    </dgm:pt>
    <dgm:pt modelId="{9C952074-C1D0-3A42-A995-C19FC1B732AA}" type="pres">
      <dgm:prSet presAssocID="{0818189C-7940-6D46-8EC7-141DBC7B2F9E}" presName="spacer" presStyleCnt="0"/>
      <dgm:spPr/>
    </dgm:pt>
    <dgm:pt modelId="{8706C24F-02F9-D943-9249-95CC224EC6C6}" type="pres">
      <dgm:prSet presAssocID="{7AEE7F97-EA7C-F946-8CCB-50505DD86232}" presName="parentText" presStyleLbl="node1" presStyleIdx="1" presStyleCnt="3">
        <dgm:presLayoutVars>
          <dgm:chMax val="0"/>
          <dgm:bulletEnabled val="1"/>
        </dgm:presLayoutVars>
      </dgm:prSet>
      <dgm:spPr/>
    </dgm:pt>
    <dgm:pt modelId="{9835417B-FD52-2648-9DD0-2FC38EE6591A}" type="pres">
      <dgm:prSet presAssocID="{0753BA8A-224E-344A-AD3C-F13E71D9BD2D}" presName="spacer" presStyleCnt="0"/>
      <dgm:spPr/>
    </dgm:pt>
    <dgm:pt modelId="{23BF2351-7F53-E947-931A-9602C0BCF9A5}" type="pres">
      <dgm:prSet presAssocID="{7E5D29E6-E03D-9F44-B72F-0E4E26B6BF3F}" presName="parentText" presStyleLbl="node1" presStyleIdx="2" presStyleCnt="3">
        <dgm:presLayoutVars>
          <dgm:chMax val="0"/>
          <dgm:bulletEnabled val="1"/>
        </dgm:presLayoutVars>
      </dgm:prSet>
      <dgm:spPr/>
    </dgm:pt>
  </dgm:ptLst>
  <dgm:cxnLst>
    <dgm:cxn modelId="{6B2AE922-0E3A-6249-B1A5-30BE7486F51C}" srcId="{D65DADD3-7F0A-8648-BE68-B0436BBC7A81}" destId="{42CAE83F-C7C1-3C4B-B513-6D7DDEB236A9}" srcOrd="0" destOrd="0" parTransId="{FBC630CB-C459-534F-B395-0CB2B43DE2C6}" sibTransId="{0818189C-7940-6D46-8EC7-141DBC7B2F9E}"/>
    <dgm:cxn modelId="{BCD9F28A-E28E-435C-88A6-54DDF1E4606B}" type="presOf" srcId="{7E5D29E6-E03D-9F44-B72F-0E4E26B6BF3F}" destId="{23BF2351-7F53-E947-931A-9602C0BCF9A5}" srcOrd="0" destOrd="0" presId="urn:microsoft.com/office/officeart/2005/8/layout/vList2"/>
    <dgm:cxn modelId="{6C43208B-C241-4630-9200-886922E5276C}" type="presOf" srcId="{D65DADD3-7F0A-8648-BE68-B0436BBC7A81}" destId="{6BF466B5-35BD-F840-8465-E5B67C50C7FE}" srcOrd="0" destOrd="0" presId="urn:microsoft.com/office/officeart/2005/8/layout/vList2"/>
    <dgm:cxn modelId="{C48AADB3-7474-405D-985F-6A8262AAB3F4}" type="presOf" srcId="{7AEE7F97-EA7C-F946-8CCB-50505DD86232}" destId="{8706C24F-02F9-D943-9249-95CC224EC6C6}" srcOrd="0" destOrd="0" presId="urn:microsoft.com/office/officeart/2005/8/layout/vList2"/>
    <dgm:cxn modelId="{9CDBBBBC-16B4-744B-8EB3-7C3EE4A9FB08}" srcId="{D65DADD3-7F0A-8648-BE68-B0436BBC7A81}" destId="{7E5D29E6-E03D-9F44-B72F-0E4E26B6BF3F}" srcOrd="2" destOrd="0" parTransId="{8DC8CA26-9AB6-F74F-8187-40AAF9679AFD}" sibTransId="{5F3DA200-49D6-8043-B847-E5948901FC9A}"/>
    <dgm:cxn modelId="{E40C94C7-EB7F-4042-B788-096E7A08DFA9}" type="presOf" srcId="{42CAE83F-C7C1-3C4B-B513-6D7DDEB236A9}" destId="{724C06DC-46B0-DA44-BD71-FE09934A76EE}" srcOrd="0" destOrd="0" presId="urn:microsoft.com/office/officeart/2005/8/layout/vList2"/>
    <dgm:cxn modelId="{755944CB-EC0E-DE47-B0F2-DB45C7375B23}" srcId="{D65DADD3-7F0A-8648-BE68-B0436BBC7A81}" destId="{7AEE7F97-EA7C-F946-8CCB-50505DD86232}" srcOrd="1" destOrd="0" parTransId="{839598FE-C5B3-3D43-903D-AC2AEFBDC3F8}" sibTransId="{0753BA8A-224E-344A-AD3C-F13E71D9BD2D}"/>
    <dgm:cxn modelId="{59E7EA66-0679-41D3-9BD9-52E55C5842F2}" type="presParOf" srcId="{6BF466B5-35BD-F840-8465-E5B67C50C7FE}" destId="{724C06DC-46B0-DA44-BD71-FE09934A76EE}" srcOrd="0" destOrd="0" presId="urn:microsoft.com/office/officeart/2005/8/layout/vList2"/>
    <dgm:cxn modelId="{23464CCC-A576-42A1-8121-79A9E9E52EED}" type="presParOf" srcId="{6BF466B5-35BD-F840-8465-E5B67C50C7FE}" destId="{9C952074-C1D0-3A42-A995-C19FC1B732AA}" srcOrd="1" destOrd="0" presId="urn:microsoft.com/office/officeart/2005/8/layout/vList2"/>
    <dgm:cxn modelId="{00948527-763D-482E-84C0-51B2313EDF9B}" type="presParOf" srcId="{6BF466B5-35BD-F840-8465-E5B67C50C7FE}" destId="{8706C24F-02F9-D943-9249-95CC224EC6C6}" srcOrd="2" destOrd="0" presId="urn:microsoft.com/office/officeart/2005/8/layout/vList2"/>
    <dgm:cxn modelId="{33E76913-F363-4C79-B8A9-9E19820AA864}" type="presParOf" srcId="{6BF466B5-35BD-F840-8465-E5B67C50C7FE}" destId="{9835417B-FD52-2648-9DD0-2FC38EE6591A}" srcOrd="3" destOrd="0" presId="urn:microsoft.com/office/officeart/2005/8/layout/vList2"/>
    <dgm:cxn modelId="{1B322176-F932-41C2-AE2C-4156088FD690}" type="presParOf" srcId="{6BF466B5-35BD-F840-8465-E5B67C50C7FE}" destId="{23BF2351-7F53-E947-931A-9602C0BCF9A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9CC1B7-4078-1C4A-9DCB-D144B2CCB197}" type="doc">
      <dgm:prSet loTypeId="urn:microsoft.com/office/officeart/2005/8/layout/hierarchy3" loCatId="hierarchy" qsTypeId="urn:microsoft.com/office/officeart/2005/8/quickstyle/simple1" qsCatId="simple" csTypeId="urn:microsoft.com/office/officeart/2005/8/colors/accent1_4" csCatId="accent1" phldr="1"/>
      <dgm:spPr/>
      <dgm:t>
        <a:bodyPr/>
        <a:lstStyle/>
        <a:p>
          <a:endParaRPr lang="es-ES"/>
        </a:p>
      </dgm:t>
    </dgm:pt>
    <dgm:pt modelId="{1686FD49-89E6-8241-A73C-AFF4C4524436}">
      <dgm:prSet custT="1"/>
      <dgm:spPr/>
      <dgm:t>
        <a:bodyPr/>
        <a:lstStyle/>
        <a:p>
          <a:r>
            <a:rPr lang="es-CO" sz="1600" dirty="0">
              <a:latin typeface="Montserrat"/>
            </a:rPr>
            <a:t>De acuerdo con mecanismo fisiológico.</a:t>
          </a:r>
        </a:p>
      </dgm:t>
    </dgm:pt>
    <dgm:pt modelId="{8A80EA0C-4065-F247-8403-B9587426B53F}" type="parTrans" cxnId="{BDE6D609-65BC-B64B-A811-9D0A23769D7E}">
      <dgm:prSet/>
      <dgm:spPr/>
      <dgm:t>
        <a:bodyPr/>
        <a:lstStyle/>
        <a:p>
          <a:endParaRPr lang="es-ES" sz="1600">
            <a:latin typeface="Montserrat"/>
          </a:endParaRPr>
        </a:p>
      </dgm:t>
    </dgm:pt>
    <dgm:pt modelId="{5718261B-071A-7A47-ACDA-E470F53C2E4E}" type="sibTrans" cxnId="{BDE6D609-65BC-B64B-A811-9D0A23769D7E}">
      <dgm:prSet/>
      <dgm:spPr/>
      <dgm:t>
        <a:bodyPr/>
        <a:lstStyle/>
        <a:p>
          <a:endParaRPr lang="es-ES" sz="1600">
            <a:latin typeface="Montserrat"/>
          </a:endParaRPr>
        </a:p>
      </dgm:t>
    </dgm:pt>
    <dgm:pt modelId="{1E31C027-0FC2-7C45-BFD2-84FDB42C6B20}">
      <dgm:prSet custT="1"/>
      <dgm:spPr/>
      <dgm:t>
        <a:bodyPr/>
        <a:lstStyle/>
        <a:p>
          <a:r>
            <a:rPr lang="es-CO" sz="1600">
              <a:latin typeface="Montserrat"/>
            </a:rPr>
            <a:t>Fisiológica.</a:t>
          </a:r>
        </a:p>
      </dgm:t>
    </dgm:pt>
    <dgm:pt modelId="{0DD1DAC0-0E50-8444-97FF-B749EEA5988C}" type="parTrans" cxnId="{BEB45104-6F01-0348-ACB5-CDCA3C205F90}">
      <dgm:prSet/>
      <dgm:spPr/>
      <dgm:t>
        <a:bodyPr/>
        <a:lstStyle/>
        <a:p>
          <a:endParaRPr lang="es-ES" sz="1600">
            <a:latin typeface="Montserrat"/>
          </a:endParaRPr>
        </a:p>
      </dgm:t>
    </dgm:pt>
    <dgm:pt modelId="{3CAFD42D-C57A-4546-816B-7C841F286E74}" type="sibTrans" cxnId="{BEB45104-6F01-0348-ACB5-CDCA3C205F90}">
      <dgm:prSet/>
      <dgm:spPr/>
      <dgm:t>
        <a:bodyPr/>
        <a:lstStyle/>
        <a:p>
          <a:endParaRPr lang="es-ES" sz="1600">
            <a:latin typeface="Montserrat"/>
          </a:endParaRPr>
        </a:p>
      </dgm:t>
    </dgm:pt>
    <dgm:pt modelId="{3924FEAC-02BE-F94A-80A9-C6029258170A}">
      <dgm:prSet custT="1"/>
      <dgm:spPr/>
      <dgm:t>
        <a:bodyPr/>
        <a:lstStyle/>
        <a:p>
          <a:r>
            <a:rPr lang="es-CO" sz="1600">
              <a:latin typeface="Montserrat"/>
            </a:rPr>
            <a:t>No fisiológica.</a:t>
          </a:r>
        </a:p>
      </dgm:t>
    </dgm:pt>
    <dgm:pt modelId="{F3DE277C-EBC2-6D4D-97BF-410FDFA3EBB0}" type="parTrans" cxnId="{881FDB60-C79C-604B-B39B-7D7A5179EF9E}">
      <dgm:prSet/>
      <dgm:spPr/>
      <dgm:t>
        <a:bodyPr/>
        <a:lstStyle/>
        <a:p>
          <a:endParaRPr lang="es-ES" sz="1600">
            <a:latin typeface="Montserrat"/>
          </a:endParaRPr>
        </a:p>
      </dgm:t>
    </dgm:pt>
    <dgm:pt modelId="{59DF946F-5E56-DE4B-AF88-032B0B2482C0}" type="sibTrans" cxnId="{881FDB60-C79C-604B-B39B-7D7A5179EF9E}">
      <dgm:prSet/>
      <dgm:spPr/>
      <dgm:t>
        <a:bodyPr/>
        <a:lstStyle/>
        <a:p>
          <a:endParaRPr lang="es-ES" sz="1600">
            <a:latin typeface="Montserrat"/>
          </a:endParaRPr>
        </a:p>
      </dgm:t>
    </dgm:pt>
    <dgm:pt modelId="{E563E0F9-6D57-A241-933F-DA08B92D1031}">
      <dgm:prSet custT="1"/>
      <dgm:spPr/>
      <dgm:t>
        <a:bodyPr/>
        <a:lstStyle/>
        <a:p>
          <a:r>
            <a:rPr lang="es-CO" sz="1600" dirty="0">
              <a:latin typeface="Montserrat"/>
            </a:rPr>
            <a:t>De acuerdo a la relación con la lactancia materna.</a:t>
          </a:r>
        </a:p>
      </dgm:t>
    </dgm:pt>
    <dgm:pt modelId="{BDF7AB77-40EB-3447-8FA7-9A3213673451}" type="parTrans" cxnId="{70E2A225-446C-2745-A014-427E1230B490}">
      <dgm:prSet/>
      <dgm:spPr/>
      <dgm:t>
        <a:bodyPr/>
        <a:lstStyle/>
        <a:p>
          <a:endParaRPr lang="es-ES" sz="1600">
            <a:latin typeface="Montserrat"/>
          </a:endParaRPr>
        </a:p>
      </dgm:t>
    </dgm:pt>
    <dgm:pt modelId="{36C71C23-3B9B-554C-A8A4-581454263880}" type="sibTrans" cxnId="{70E2A225-446C-2745-A014-427E1230B490}">
      <dgm:prSet/>
      <dgm:spPr/>
      <dgm:t>
        <a:bodyPr/>
        <a:lstStyle/>
        <a:p>
          <a:endParaRPr lang="es-ES" sz="1600">
            <a:latin typeface="Montserrat"/>
          </a:endParaRPr>
        </a:p>
      </dgm:t>
    </dgm:pt>
    <dgm:pt modelId="{647FD6D0-4C39-F440-8B80-F7170E9BC42B}">
      <dgm:prSet custT="1"/>
      <dgm:spPr/>
      <dgm:t>
        <a:bodyPr/>
        <a:lstStyle/>
        <a:p>
          <a:r>
            <a:rPr lang="es-CO" sz="1600">
              <a:latin typeface="Montserrat"/>
            </a:rPr>
            <a:t>Por leche materna.</a:t>
          </a:r>
        </a:p>
      </dgm:t>
    </dgm:pt>
    <dgm:pt modelId="{48A241D0-DADB-4947-8C0F-77492FFD1D0B}" type="parTrans" cxnId="{D72F2657-65D6-3D49-B5DF-BB549A7809EE}">
      <dgm:prSet/>
      <dgm:spPr/>
      <dgm:t>
        <a:bodyPr/>
        <a:lstStyle/>
        <a:p>
          <a:endParaRPr lang="es-ES" sz="1600">
            <a:latin typeface="Montserrat"/>
          </a:endParaRPr>
        </a:p>
      </dgm:t>
    </dgm:pt>
    <dgm:pt modelId="{49667DC7-E0D1-A74D-AEE5-90003012B655}" type="sibTrans" cxnId="{D72F2657-65D6-3D49-B5DF-BB549A7809EE}">
      <dgm:prSet/>
      <dgm:spPr/>
      <dgm:t>
        <a:bodyPr/>
        <a:lstStyle/>
        <a:p>
          <a:endParaRPr lang="es-ES" sz="1600">
            <a:latin typeface="Montserrat"/>
          </a:endParaRPr>
        </a:p>
      </dgm:t>
    </dgm:pt>
    <dgm:pt modelId="{A6442F2F-24E7-534C-863E-2913DEE169D6}">
      <dgm:prSet custT="1"/>
      <dgm:spPr/>
      <dgm:t>
        <a:bodyPr/>
        <a:lstStyle/>
        <a:p>
          <a:r>
            <a:rPr lang="es-CO" sz="1600">
              <a:latin typeface="Montserrat"/>
            </a:rPr>
            <a:t>Asociada a lactancia materna.</a:t>
          </a:r>
        </a:p>
      </dgm:t>
    </dgm:pt>
    <dgm:pt modelId="{F2269BF6-BAC9-994A-AF2D-21DCA0745542}" type="parTrans" cxnId="{A48232DF-4FE0-FA4A-BD3B-5C059FE8CB43}">
      <dgm:prSet/>
      <dgm:spPr/>
      <dgm:t>
        <a:bodyPr/>
        <a:lstStyle/>
        <a:p>
          <a:endParaRPr lang="es-ES" sz="1600">
            <a:latin typeface="Montserrat"/>
          </a:endParaRPr>
        </a:p>
      </dgm:t>
    </dgm:pt>
    <dgm:pt modelId="{7BBE8595-C038-554E-9B97-CD6F9B1DD385}" type="sibTrans" cxnId="{A48232DF-4FE0-FA4A-BD3B-5C059FE8CB43}">
      <dgm:prSet/>
      <dgm:spPr/>
      <dgm:t>
        <a:bodyPr/>
        <a:lstStyle/>
        <a:p>
          <a:endParaRPr lang="es-ES" sz="1600">
            <a:latin typeface="Montserrat"/>
          </a:endParaRPr>
        </a:p>
      </dgm:t>
    </dgm:pt>
    <dgm:pt modelId="{95660B8F-2F00-C04F-B737-EC8C5AC2B59E}">
      <dgm:prSet custT="1"/>
      <dgm:spPr>
        <a:solidFill>
          <a:schemeClr val="accent5">
            <a:lumMod val="75000"/>
          </a:schemeClr>
        </a:solidFill>
      </dgm:spPr>
      <dgm:t>
        <a:bodyPr/>
        <a:lstStyle/>
        <a:p>
          <a:r>
            <a:rPr lang="es-CO" sz="1600" dirty="0">
              <a:latin typeface="Montserrat"/>
            </a:rPr>
            <a:t>De acuerdo con el tipo de bilirrubina que la produce.</a:t>
          </a:r>
        </a:p>
      </dgm:t>
    </dgm:pt>
    <dgm:pt modelId="{C82313DC-2B82-CA44-86C7-5B492F4A63C5}" type="parTrans" cxnId="{5606D377-0785-024F-B089-7A8735000893}">
      <dgm:prSet/>
      <dgm:spPr/>
      <dgm:t>
        <a:bodyPr/>
        <a:lstStyle/>
        <a:p>
          <a:endParaRPr lang="es-ES" sz="1600">
            <a:latin typeface="Montserrat"/>
          </a:endParaRPr>
        </a:p>
      </dgm:t>
    </dgm:pt>
    <dgm:pt modelId="{D42572C1-0451-B64E-A7E4-3D19AB77A1BA}" type="sibTrans" cxnId="{5606D377-0785-024F-B089-7A8735000893}">
      <dgm:prSet/>
      <dgm:spPr/>
      <dgm:t>
        <a:bodyPr/>
        <a:lstStyle/>
        <a:p>
          <a:endParaRPr lang="es-ES" sz="1600">
            <a:latin typeface="Montserrat"/>
          </a:endParaRPr>
        </a:p>
      </dgm:t>
    </dgm:pt>
    <dgm:pt modelId="{531F1FF7-AB5B-984B-9139-EF1BED9806D4}">
      <dgm:prSet custT="1"/>
      <dgm:spPr/>
      <dgm:t>
        <a:bodyPr/>
        <a:lstStyle/>
        <a:p>
          <a:r>
            <a:rPr lang="es-CO" sz="1600">
              <a:latin typeface="Montserrat"/>
            </a:rPr>
            <a:t>A expensas de BD.</a:t>
          </a:r>
        </a:p>
      </dgm:t>
    </dgm:pt>
    <dgm:pt modelId="{1367632B-C99E-2749-BA7A-4160ACDA9FD7}" type="parTrans" cxnId="{9E53F7C9-DBD0-F443-AEC4-D4E6FE7740A5}">
      <dgm:prSet/>
      <dgm:spPr/>
      <dgm:t>
        <a:bodyPr/>
        <a:lstStyle/>
        <a:p>
          <a:endParaRPr lang="es-ES" sz="1600">
            <a:latin typeface="Montserrat"/>
          </a:endParaRPr>
        </a:p>
      </dgm:t>
    </dgm:pt>
    <dgm:pt modelId="{9DC7DFD3-AB3A-D54D-AB6D-DB31AA3B4EAB}" type="sibTrans" cxnId="{9E53F7C9-DBD0-F443-AEC4-D4E6FE7740A5}">
      <dgm:prSet/>
      <dgm:spPr/>
      <dgm:t>
        <a:bodyPr/>
        <a:lstStyle/>
        <a:p>
          <a:endParaRPr lang="es-ES" sz="1600">
            <a:latin typeface="Montserrat"/>
          </a:endParaRPr>
        </a:p>
      </dgm:t>
    </dgm:pt>
    <dgm:pt modelId="{3535F8C5-CF59-A042-BE5D-64C11AB925E7}">
      <dgm:prSet custT="1"/>
      <dgm:spPr/>
      <dgm:t>
        <a:bodyPr/>
        <a:lstStyle/>
        <a:p>
          <a:r>
            <a:rPr lang="es-CO" sz="1600">
              <a:latin typeface="Montserrat"/>
            </a:rPr>
            <a:t>A expensas de BI.</a:t>
          </a:r>
        </a:p>
      </dgm:t>
    </dgm:pt>
    <dgm:pt modelId="{D4400C8C-AC0A-E14F-9066-5FA9C66AE8CD}" type="parTrans" cxnId="{35CE7D80-3EE3-DF42-AA21-E66AA008963F}">
      <dgm:prSet/>
      <dgm:spPr/>
      <dgm:t>
        <a:bodyPr/>
        <a:lstStyle/>
        <a:p>
          <a:endParaRPr lang="es-ES" sz="1600">
            <a:latin typeface="Montserrat"/>
          </a:endParaRPr>
        </a:p>
      </dgm:t>
    </dgm:pt>
    <dgm:pt modelId="{5592EC3B-FA1E-DE40-BD7D-7F080DE2F20B}" type="sibTrans" cxnId="{35CE7D80-3EE3-DF42-AA21-E66AA008963F}">
      <dgm:prSet/>
      <dgm:spPr/>
      <dgm:t>
        <a:bodyPr/>
        <a:lstStyle/>
        <a:p>
          <a:endParaRPr lang="es-ES" sz="1600">
            <a:latin typeface="Montserrat"/>
          </a:endParaRPr>
        </a:p>
      </dgm:t>
    </dgm:pt>
    <dgm:pt modelId="{F1E3FAC3-5E89-4B67-9200-07C7D8AC166F}" type="pres">
      <dgm:prSet presAssocID="{D69CC1B7-4078-1C4A-9DCB-D144B2CCB197}" presName="diagram" presStyleCnt="0">
        <dgm:presLayoutVars>
          <dgm:chPref val="1"/>
          <dgm:dir/>
          <dgm:animOne val="branch"/>
          <dgm:animLvl val="lvl"/>
          <dgm:resizeHandles/>
        </dgm:presLayoutVars>
      </dgm:prSet>
      <dgm:spPr/>
    </dgm:pt>
    <dgm:pt modelId="{5F2A8B76-EECC-457C-98F4-35131B2D9392}" type="pres">
      <dgm:prSet presAssocID="{1686FD49-89E6-8241-A73C-AFF4C4524436}" presName="root" presStyleCnt="0"/>
      <dgm:spPr/>
    </dgm:pt>
    <dgm:pt modelId="{7CF94058-A504-48D5-B330-1528D3AEB2DA}" type="pres">
      <dgm:prSet presAssocID="{1686FD49-89E6-8241-A73C-AFF4C4524436}" presName="rootComposite" presStyleCnt="0"/>
      <dgm:spPr/>
    </dgm:pt>
    <dgm:pt modelId="{7C2F6C5C-88CF-4DE4-86B9-90BC4540FF4C}" type="pres">
      <dgm:prSet presAssocID="{1686FD49-89E6-8241-A73C-AFF4C4524436}" presName="rootText" presStyleLbl="node1" presStyleIdx="0" presStyleCnt="3"/>
      <dgm:spPr/>
    </dgm:pt>
    <dgm:pt modelId="{ED66C797-FE5C-4C16-905D-046783A51EAF}" type="pres">
      <dgm:prSet presAssocID="{1686FD49-89E6-8241-A73C-AFF4C4524436}" presName="rootConnector" presStyleLbl="node1" presStyleIdx="0" presStyleCnt="3"/>
      <dgm:spPr/>
    </dgm:pt>
    <dgm:pt modelId="{2F15944A-A64E-44D2-9795-B9C514719CA9}" type="pres">
      <dgm:prSet presAssocID="{1686FD49-89E6-8241-A73C-AFF4C4524436}" presName="childShape" presStyleCnt="0"/>
      <dgm:spPr/>
    </dgm:pt>
    <dgm:pt modelId="{A7B15D80-CB39-43C3-9BA9-D80F62066593}" type="pres">
      <dgm:prSet presAssocID="{0DD1DAC0-0E50-8444-97FF-B749EEA5988C}" presName="Name13" presStyleLbl="parChTrans1D2" presStyleIdx="0" presStyleCnt="6"/>
      <dgm:spPr/>
    </dgm:pt>
    <dgm:pt modelId="{83B21C36-3728-46A2-917C-3DF379976F8A}" type="pres">
      <dgm:prSet presAssocID="{1E31C027-0FC2-7C45-BFD2-84FDB42C6B20}" presName="childText" presStyleLbl="bgAcc1" presStyleIdx="0" presStyleCnt="6">
        <dgm:presLayoutVars>
          <dgm:bulletEnabled val="1"/>
        </dgm:presLayoutVars>
      </dgm:prSet>
      <dgm:spPr/>
    </dgm:pt>
    <dgm:pt modelId="{925AEFF1-0CD3-4BDC-B1FA-9E7DB6265B4E}" type="pres">
      <dgm:prSet presAssocID="{F3DE277C-EBC2-6D4D-97BF-410FDFA3EBB0}" presName="Name13" presStyleLbl="parChTrans1D2" presStyleIdx="1" presStyleCnt="6"/>
      <dgm:spPr/>
    </dgm:pt>
    <dgm:pt modelId="{F3F7BA59-7636-4320-91EA-E8C6A833DC07}" type="pres">
      <dgm:prSet presAssocID="{3924FEAC-02BE-F94A-80A9-C6029258170A}" presName="childText" presStyleLbl="bgAcc1" presStyleIdx="1" presStyleCnt="6">
        <dgm:presLayoutVars>
          <dgm:bulletEnabled val="1"/>
        </dgm:presLayoutVars>
      </dgm:prSet>
      <dgm:spPr/>
    </dgm:pt>
    <dgm:pt modelId="{DDF94A83-A229-44B7-92EA-A686B963DF8C}" type="pres">
      <dgm:prSet presAssocID="{E563E0F9-6D57-A241-933F-DA08B92D1031}" presName="root" presStyleCnt="0"/>
      <dgm:spPr/>
    </dgm:pt>
    <dgm:pt modelId="{72D64386-25DC-46E8-9A9F-4153C59A89FF}" type="pres">
      <dgm:prSet presAssocID="{E563E0F9-6D57-A241-933F-DA08B92D1031}" presName="rootComposite" presStyleCnt="0"/>
      <dgm:spPr/>
    </dgm:pt>
    <dgm:pt modelId="{4E768FF7-B55F-41C7-A930-8A7DE5A0FA62}" type="pres">
      <dgm:prSet presAssocID="{E563E0F9-6D57-A241-933F-DA08B92D1031}" presName="rootText" presStyleLbl="node1" presStyleIdx="1" presStyleCnt="3"/>
      <dgm:spPr/>
    </dgm:pt>
    <dgm:pt modelId="{AAF5F1EB-AC02-4AB7-AC75-48749A81EAFB}" type="pres">
      <dgm:prSet presAssocID="{E563E0F9-6D57-A241-933F-DA08B92D1031}" presName="rootConnector" presStyleLbl="node1" presStyleIdx="1" presStyleCnt="3"/>
      <dgm:spPr/>
    </dgm:pt>
    <dgm:pt modelId="{94CCBE20-D8BB-45F5-873C-3C6E066130CD}" type="pres">
      <dgm:prSet presAssocID="{E563E0F9-6D57-A241-933F-DA08B92D1031}" presName="childShape" presStyleCnt="0"/>
      <dgm:spPr/>
    </dgm:pt>
    <dgm:pt modelId="{C323F8A3-FE39-48F7-8DFB-21C37907A1A6}" type="pres">
      <dgm:prSet presAssocID="{48A241D0-DADB-4947-8C0F-77492FFD1D0B}" presName="Name13" presStyleLbl="parChTrans1D2" presStyleIdx="2" presStyleCnt="6"/>
      <dgm:spPr/>
    </dgm:pt>
    <dgm:pt modelId="{159678E1-C842-40A5-AD14-321131100C49}" type="pres">
      <dgm:prSet presAssocID="{647FD6D0-4C39-F440-8B80-F7170E9BC42B}" presName="childText" presStyleLbl="bgAcc1" presStyleIdx="2" presStyleCnt="6">
        <dgm:presLayoutVars>
          <dgm:bulletEnabled val="1"/>
        </dgm:presLayoutVars>
      </dgm:prSet>
      <dgm:spPr/>
    </dgm:pt>
    <dgm:pt modelId="{88283307-A289-414F-BF4A-8ECD72451EBA}" type="pres">
      <dgm:prSet presAssocID="{F2269BF6-BAC9-994A-AF2D-21DCA0745542}" presName="Name13" presStyleLbl="parChTrans1D2" presStyleIdx="3" presStyleCnt="6"/>
      <dgm:spPr/>
    </dgm:pt>
    <dgm:pt modelId="{3C755409-7869-4BFD-A7E9-56F0217D08D3}" type="pres">
      <dgm:prSet presAssocID="{A6442F2F-24E7-534C-863E-2913DEE169D6}" presName="childText" presStyleLbl="bgAcc1" presStyleIdx="3" presStyleCnt="6">
        <dgm:presLayoutVars>
          <dgm:bulletEnabled val="1"/>
        </dgm:presLayoutVars>
      </dgm:prSet>
      <dgm:spPr/>
    </dgm:pt>
    <dgm:pt modelId="{80444CCA-DA7F-4C25-AA94-8561B95F9680}" type="pres">
      <dgm:prSet presAssocID="{95660B8F-2F00-C04F-B737-EC8C5AC2B59E}" presName="root" presStyleCnt="0"/>
      <dgm:spPr/>
    </dgm:pt>
    <dgm:pt modelId="{0B1029DB-ADA9-4159-BBC8-FE7092D2C81B}" type="pres">
      <dgm:prSet presAssocID="{95660B8F-2F00-C04F-B737-EC8C5AC2B59E}" presName="rootComposite" presStyleCnt="0"/>
      <dgm:spPr/>
    </dgm:pt>
    <dgm:pt modelId="{E6B43301-1C1C-4B5A-BDE6-3616B398E4A0}" type="pres">
      <dgm:prSet presAssocID="{95660B8F-2F00-C04F-B737-EC8C5AC2B59E}" presName="rootText" presStyleLbl="node1" presStyleIdx="2" presStyleCnt="3"/>
      <dgm:spPr/>
    </dgm:pt>
    <dgm:pt modelId="{E4B947AF-949D-48A7-89E8-8387C81AA34D}" type="pres">
      <dgm:prSet presAssocID="{95660B8F-2F00-C04F-B737-EC8C5AC2B59E}" presName="rootConnector" presStyleLbl="node1" presStyleIdx="2" presStyleCnt="3"/>
      <dgm:spPr/>
    </dgm:pt>
    <dgm:pt modelId="{8DAAD7AE-C43B-4405-B0A1-FA475C30D40F}" type="pres">
      <dgm:prSet presAssocID="{95660B8F-2F00-C04F-B737-EC8C5AC2B59E}" presName="childShape" presStyleCnt="0"/>
      <dgm:spPr/>
    </dgm:pt>
    <dgm:pt modelId="{1DC2CE59-FAFA-479F-8009-30146C87D395}" type="pres">
      <dgm:prSet presAssocID="{1367632B-C99E-2749-BA7A-4160ACDA9FD7}" presName="Name13" presStyleLbl="parChTrans1D2" presStyleIdx="4" presStyleCnt="6"/>
      <dgm:spPr/>
    </dgm:pt>
    <dgm:pt modelId="{B8292F70-8442-4668-A44E-67D8CC7A7F70}" type="pres">
      <dgm:prSet presAssocID="{531F1FF7-AB5B-984B-9139-EF1BED9806D4}" presName="childText" presStyleLbl="bgAcc1" presStyleIdx="4" presStyleCnt="6">
        <dgm:presLayoutVars>
          <dgm:bulletEnabled val="1"/>
        </dgm:presLayoutVars>
      </dgm:prSet>
      <dgm:spPr/>
    </dgm:pt>
    <dgm:pt modelId="{56B4E38D-440D-4243-BF59-1639A2D0D371}" type="pres">
      <dgm:prSet presAssocID="{D4400C8C-AC0A-E14F-9066-5FA9C66AE8CD}" presName="Name13" presStyleLbl="parChTrans1D2" presStyleIdx="5" presStyleCnt="6"/>
      <dgm:spPr/>
    </dgm:pt>
    <dgm:pt modelId="{79CC65BC-C4EF-490F-8E81-C1D06A310FD0}" type="pres">
      <dgm:prSet presAssocID="{3535F8C5-CF59-A042-BE5D-64C11AB925E7}" presName="childText" presStyleLbl="bgAcc1" presStyleIdx="5" presStyleCnt="6">
        <dgm:presLayoutVars>
          <dgm:bulletEnabled val="1"/>
        </dgm:presLayoutVars>
      </dgm:prSet>
      <dgm:spPr/>
    </dgm:pt>
  </dgm:ptLst>
  <dgm:cxnLst>
    <dgm:cxn modelId="{BEB45104-6F01-0348-ACB5-CDCA3C205F90}" srcId="{1686FD49-89E6-8241-A73C-AFF4C4524436}" destId="{1E31C027-0FC2-7C45-BFD2-84FDB42C6B20}" srcOrd="0" destOrd="0" parTransId="{0DD1DAC0-0E50-8444-97FF-B749EEA5988C}" sibTransId="{3CAFD42D-C57A-4546-816B-7C841F286E74}"/>
    <dgm:cxn modelId="{BDE6D609-65BC-B64B-A811-9D0A23769D7E}" srcId="{D69CC1B7-4078-1C4A-9DCB-D144B2CCB197}" destId="{1686FD49-89E6-8241-A73C-AFF4C4524436}" srcOrd="0" destOrd="0" parTransId="{8A80EA0C-4065-F247-8403-B9587426B53F}" sibTransId="{5718261B-071A-7A47-ACDA-E470F53C2E4E}"/>
    <dgm:cxn modelId="{4A15E317-ED9D-4FA8-8CEA-9D96B445454D}" type="presOf" srcId="{A6442F2F-24E7-534C-863E-2913DEE169D6}" destId="{3C755409-7869-4BFD-A7E9-56F0217D08D3}" srcOrd="0" destOrd="0" presId="urn:microsoft.com/office/officeart/2005/8/layout/hierarchy3"/>
    <dgm:cxn modelId="{70E2A225-446C-2745-A014-427E1230B490}" srcId="{D69CC1B7-4078-1C4A-9DCB-D144B2CCB197}" destId="{E563E0F9-6D57-A241-933F-DA08B92D1031}" srcOrd="1" destOrd="0" parTransId="{BDF7AB77-40EB-3447-8FA7-9A3213673451}" sibTransId="{36C71C23-3B9B-554C-A8A4-581454263880}"/>
    <dgm:cxn modelId="{4E710029-6DB2-4BAA-B0A4-387B92E83BC7}" type="presOf" srcId="{95660B8F-2F00-C04F-B737-EC8C5AC2B59E}" destId="{E6B43301-1C1C-4B5A-BDE6-3616B398E4A0}" srcOrd="0" destOrd="0" presId="urn:microsoft.com/office/officeart/2005/8/layout/hierarchy3"/>
    <dgm:cxn modelId="{489DF23C-F69C-4A8C-BEE2-46769AF284E9}" type="presOf" srcId="{647FD6D0-4C39-F440-8B80-F7170E9BC42B}" destId="{159678E1-C842-40A5-AD14-321131100C49}" srcOrd="0" destOrd="0" presId="urn:microsoft.com/office/officeart/2005/8/layout/hierarchy3"/>
    <dgm:cxn modelId="{D7B0D260-5F26-4D52-9F1B-AC7445EEE57C}" type="presOf" srcId="{1367632B-C99E-2749-BA7A-4160ACDA9FD7}" destId="{1DC2CE59-FAFA-479F-8009-30146C87D395}" srcOrd="0" destOrd="0" presId="urn:microsoft.com/office/officeart/2005/8/layout/hierarchy3"/>
    <dgm:cxn modelId="{881FDB60-C79C-604B-B39B-7D7A5179EF9E}" srcId="{1686FD49-89E6-8241-A73C-AFF4C4524436}" destId="{3924FEAC-02BE-F94A-80A9-C6029258170A}" srcOrd="1" destOrd="0" parTransId="{F3DE277C-EBC2-6D4D-97BF-410FDFA3EBB0}" sibTransId="{59DF946F-5E56-DE4B-AF88-032B0B2482C0}"/>
    <dgm:cxn modelId="{79916C43-62F3-4C4D-80A9-AC04032B5F9A}" type="presOf" srcId="{E563E0F9-6D57-A241-933F-DA08B92D1031}" destId="{AAF5F1EB-AC02-4AB7-AC75-48749A81EAFB}" srcOrd="1" destOrd="0" presId="urn:microsoft.com/office/officeart/2005/8/layout/hierarchy3"/>
    <dgm:cxn modelId="{A632D045-1D06-4EBF-8605-F3EC5B86ABD0}" type="presOf" srcId="{48A241D0-DADB-4947-8C0F-77492FFD1D0B}" destId="{C323F8A3-FE39-48F7-8DFB-21C37907A1A6}" srcOrd="0" destOrd="0" presId="urn:microsoft.com/office/officeart/2005/8/layout/hierarchy3"/>
    <dgm:cxn modelId="{F2484A69-5023-4DBA-8365-CEF27139D2D2}" type="presOf" srcId="{95660B8F-2F00-C04F-B737-EC8C5AC2B59E}" destId="{E4B947AF-949D-48A7-89E8-8387C81AA34D}" srcOrd="1" destOrd="0" presId="urn:microsoft.com/office/officeart/2005/8/layout/hierarchy3"/>
    <dgm:cxn modelId="{66F9336E-9388-4989-9962-CB0F448BB471}" type="presOf" srcId="{D69CC1B7-4078-1C4A-9DCB-D144B2CCB197}" destId="{F1E3FAC3-5E89-4B67-9200-07C7D8AC166F}" srcOrd="0" destOrd="0" presId="urn:microsoft.com/office/officeart/2005/8/layout/hierarchy3"/>
    <dgm:cxn modelId="{675CBB6F-CD65-4842-AE2C-EE558FE00271}" type="presOf" srcId="{1E31C027-0FC2-7C45-BFD2-84FDB42C6B20}" destId="{83B21C36-3728-46A2-917C-3DF379976F8A}" srcOrd="0" destOrd="0" presId="urn:microsoft.com/office/officeart/2005/8/layout/hierarchy3"/>
    <dgm:cxn modelId="{D72F2657-65D6-3D49-B5DF-BB549A7809EE}" srcId="{E563E0F9-6D57-A241-933F-DA08B92D1031}" destId="{647FD6D0-4C39-F440-8B80-F7170E9BC42B}" srcOrd="0" destOrd="0" parTransId="{48A241D0-DADB-4947-8C0F-77492FFD1D0B}" sibTransId="{49667DC7-E0D1-A74D-AEE5-90003012B655}"/>
    <dgm:cxn modelId="{5606D377-0785-024F-B089-7A8735000893}" srcId="{D69CC1B7-4078-1C4A-9DCB-D144B2CCB197}" destId="{95660B8F-2F00-C04F-B737-EC8C5AC2B59E}" srcOrd="2" destOrd="0" parTransId="{C82313DC-2B82-CA44-86C7-5B492F4A63C5}" sibTransId="{D42572C1-0451-B64E-A7E4-3D19AB77A1BA}"/>
    <dgm:cxn modelId="{35CE7D80-3EE3-DF42-AA21-E66AA008963F}" srcId="{95660B8F-2F00-C04F-B737-EC8C5AC2B59E}" destId="{3535F8C5-CF59-A042-BE5D-64C11AB925E7}" srcOrd="1" destOrd="0" parTransId="{D4400C8C-AC0A-E14F-9066-5FA9C66AE8CD}" sibTransId="{5592EC3B-FA1E-DE40-BD7D-7F080DE2F20B}"/>
    <dgm:cxn modelId="{E12B8191-E389-4CC8-8AB1-83F76C886972}" type="presOf" srcId="{F2269BF6-BAC9-994A-AF2D-21DCA0745542}" destId="{88283307-A289-414F-BF4A-8ECD72451EBA}" srcOrd="0" destOrd="0" presId="urn:microsoft.com/office/officeart/2005/8/layout/hierarchy3"/>
    <dgm:cxn modelId="{2DF80B98-1340-4295-84FB-8517BE07E89A}" type="presOf" srcId="{E563E0F9-6D57-A241-933F-DA08B92D1031}" destId="{4E768FF7-B55F-41C7-A930-8A7DE5A0FA62}" srcOrd="0" destOrd="0" presId="urn:microsoft.com/office/officeart/2005/8/layout/hierarchy3"/>
    <dgm:cxn modelId="{B23D7BA0-D06C-46FA-B05D-3C12874B4DF3}" type="presOf" srcId="{3535F8C5-CF59-A042-BE5D-64C11AB925E7}" destId="{79CC65BC-C4EF-490F-8E81-C1D06A310FD0}" srcOrd="0" destOrd="0" presId="urn:microsoft.com/office/officeart/2005/8/layout/hierarchy3"/>
    <dgm:cxn modelId="{125662A1-52FD-4C00-BBB3-AF65CE7080E2}" type="presOf" srcId="{1686FD49-89E6-8241-A73C-AFF4C4524436}" destId="{ED66C797-FE5C-4C16-905D-046783A51EAF}" srcOrd="1" destOrd="0" presId="urn:microsoft.com/office/officeart/2005/8/layout/hierarchy3"/>
    <dgm:cxn modelId="{F5C248A4-9C6F-416F-8DE0-E80BB3EEEE00}" type="presOf" srcId="{3924FEAC-02BE-F94A-80A9-C6029258170A}" destId="{F3F7BA59-7636-4320-91EA-E8C6A833DC07}" srcOrd="0" destOrd="0" presId="urn:microsoft.com/office/officeart/2005/8/layout/hierarchy3"/>
    <dgm:cxn modelId="{85E7B1A5-9301-4F5A-999D-C4601A42449A}" type="presOf" srcId="{1686FD49-89E6-8241-A73C-AFF4C4524436}" destId="{7C2F6C5C-88CF-4DE4-86B9-90BC4540FF4C}" srcOrd="0" destOrd="0" presId="urn:microsoft.com/office/officeart/2005/8/layout/hierarchy3"/>
    <dgm:cxn modelId="{9E53F7C9-DBD0-F443-AEC4-D4E6FE7740A5}" srcId="{95660B8F-2F00-C04F-B737-EC8C5AC2B59E}" destId="{531F1FF7-AB5B-984B-9139-EF1BED9806D4}" srcOrd="0" destOrd="0" parTransId="{1367632B-C99E-2749-BA7A-4160ACDA9FD7}" sibTransId="{9DC7DFD3-AB3A-D54D-AB6D-DB31AA3B4EAB}"/>
    <dgm:cxn modelId="{8F3003D9-012F-4B2D-84B2-D13073A791F8}" type="presOf" srcId="{D4400C8C-AC0A-E14F-9066-5FA9C66AE8CD}" destId="{56B4E38D-440D-4243-BF59-1639A2D0D371}" srcOrd="0" destOrd="0" presId="urn:microsoft.com/office/officeart/2005/8/layout/hierarchy3"/>
    <dgm:cxn modelId="{A48232DF-4FE0-FA4A-BD3B-5C059FE8CB43}" srcId="{E563E0F9-6D57-A241-933F-DA08B92D1031}" destId="{A6442F2F-24E7-534C-863E-2913DEE169D6}" srcOrd="1" destOrd="0" parTransId="{F2269BF6-BAC9-994A-AF2D-21DCA0745542}" sibTransId="{7BBE8595-C038-554E-9B97-CD6F9B1DD385}"/>
    <dgm:cxn modelId="{1B6DE7DF-103D-49F4-BE30-DBE9EE5DAFBF}" type="presOf" srcId="{0DD1DAC0-0E50-8444-97FF-B749EEA5988C}" destId="{A7B15D80-CB39-43C3-9BA9-D80F62066593}" srcOrd="0" destOrd="0" presId="urn:microsoft.com/office/officeart/2005/8/layout/hierarchy3"/>
    <dgm:cxn modelId="{D6687FE1-C845-4D75-9C2F-03BD144DC694}" type="presOf" srcId="{531F1FF7-AB5B-984B-9139-EF1BED9806D4}" destId="{B8292F70-8442-4668-A44E-67D8CC7A7F70}" srcOrd="0" destOrd="0" presId="urn:microsoft.com/office/officeart/2005/8/layout/hierarchy3"/>
    <dgm:cxn modelId="{554D86E5-BB3C-478E-8624-900AEDAF71FF}" type="presOf" srcId="{F3DE277C-EBC2-6D4D-97BF-410FDFA3EBB0}" destId="{925AEFF1-0CD3-4BDC-B1FA-9E7DB6265B4E}" srcOrd="0" destOrd="0" presId="urn:microsoft.com/office/officeart/2005/8/layout/hierarchy3"/>
    <dgm:cxn modelId="{D07665B4-66A4-47B0-AFCB-0E3A78A57831}" type="presParOf" srcId="{F1E3FAC3-5E89-4B67-9200-07C7D8AC166F}" destId="{5F2A8B76-EECC-457C-98F4-35131B2D9392}" srcOrd="0" destOrd="0" presId="urn:microsoft.com/office/officeart/2005/8/layout/hierarchy3"/>
    <dgm:cxn modelId="{0FA7D963-5B18-437D-826E-D14C47EB242E}" type="presParOf" srcId="{5F2A8B76-EECC-457C-98F4-35131B2D9392}" destId="{7CF94058-A504-48D5-B330-1528D3AEB2DA}" srcOrd="0" destOrd="0" presId="urn:microsoft.com/office/officeart/2005/8/layout/hierarchy3"/>
    <dgm:cxn modelId="{0DAE4C8F-1E87-4238-A635-BC19BB646DCC}" type="presParOf" srcId="{7CF94058-A504-48D5-B330-1528D3AEB2DA}" destId="{7C2F6C5C-88CF-4DE4-86B9-90BC4540FF4C}" srcOrd="0" destOrd="0" presId="urn:microsoft.com/office/officeart/2005/8/layout/hierarchy3"/>
    <dgm:cxn modelId="{7BE70B1D-F5A8-4ECC-9BA1-3E653B4FE61A}" type="presParOf" srcId="{7CF94058-A504-48D5-B330-1528D3AEB2DA}" destId="{ED66C797-FE5C-4C16-905D-046783A51EAF}" srcOrd="1" destOrd="0" presId="urn:microsoft.com/office/officeart/2005/8/layout/hierarchy3"/>
    <dgm:cxn modelId="{7955879C-B094-4C0B-9D46-9CBA5C413569}" type="presParOf" srcId="{5F2A8B76-EECC-457C-98F4-35131B2D9392}" destId="{2F15944A-A64E-44D2-9795-B9C514719CA9}" srcOrd="1" destOrd="0" presId="urn:microsoft.com/office/officeart/2005/8/layout/hierarchy3"/>
    <dgm:cxn modelId="{8A950555-14CA-4CA5-866F-C72F9455E340}" type="presParOf" srcId="{2F15944A-A64E-44D2-9795-B9C514719CA9}" destId="{A7B15D80-CB39-43C3-9BA9-D80F62066593}" srcOrd="0" destOrd="0" presId="urn:microsoft.com/office/officeart/2005/8/layout/hierarchy3"/>
    <dgm:cxn modelId="{E12AFCAE-CC03-4960-A806-A1DA03F46AB1}" type="presParOf" srcId="{2F15944A-A64E-44D2-9795-B9C514719CA9}" destId="{83B21C36-3728-46A2-917C-3DF379976F8A}" srcOrd="1" destOrd="0" presId="urn:microsoft.com/office/officeart/2005/8/layout/hierarchy3"/>
    <dgm:cxn modelId="{39671A0E-1CBE-49D9-8892-69CF2AA64574}" type="presParOf" srcId="{2F15944A-A64E-44D2-9795-B9C514719CA9}" destId="{925AEFF1-0CD3-4BDC-B1FA-9E7DB6265B4E}" srcOrd="2" destOrd="0" presId="urn:microsoft.com/office/officeart/2005/8/layout/hierarchy3"/>
    <dgm:cxn modelId="{5A7D83E0-96A3-454B-80A1-922A11058974}" type="presParOf" srcId="{2F15944A-A64E-44D2-9795-B9C514719CA9}" destId="{F3F7BA59-7636-4320-91EA-E8C6A833DC07}" srcOrd="3" destOrd="0" presId="urn:microsoft.com/office/officeart/2005/8/layout/hierarchy3"/>
    <dgm:cxn modelId="{A79F16E9-2DCA-4D12-ABD4-689D3473F807}" type="presParOf" srcId="{F1E3FAC3-5E89-4B67-9200-07C7D8AC166F}" destId="{DDF94A83-A229-44B7-92EA-A686B963DF8C}" srcOrd="1" destOrd="0" presId="urn:microsoft.com/office/officeart/2005/8/layout/hierarchy3"/>
    <dgm:cxn modelId="{E8FB85C7-3DA9-4D53-958A-A79AD9151953}" type="presParOf" srcId="{DDF94A83-A229-44B7-92EA-A686B963DF8C}" destId="{72D64386-25DC-46E8-9A9F-4153C59A89FF}" srcOrd="0" destOrd="0" presId="urn:microsoft.com/office/officeart/2005/8/layout/hierarchy3"/>
    <dgm:cxn modelId="{36E96A47-1354-46A0-A2B6-9BFF7699EF96}" type="presParOf" srcId="{72D64386-25DC-46E8-9A9F-4153C59A89FF}" destId="{4E768FF7-B55F-41C7-A930-8A7DE5A0FA62}" srcOrd="0" destOrd="0" presId="urn:microsoft.com/office/officeart/2005/8/layout/hierarchy3"/>
    <dgm:cxn modelId="{9338AA8B-CD72-4E15-AEF2-CCCE0EC68765}" type="presParOf" srcId="{72D64386-25DC-46E8-9A9F-4153C59A89FF}" destId="{AAF5F1EB-AC02-4AB7-AC75-48749A81EAFB}" srcOrd="1" destOrd="0" presId="urn:microsoft.com/office/officeart/2005/8/layout/hierarchy3"/>
    <dgm:cxn modelId="{52C103DB-D6D1-4F5A-A58E-C0C414C537B4}" type="presParOf" srcId="{DDF94A83-A229-44B7-92EA-A686B963DF8C}" destId="{94CCBE20-D8BB-45F5-873C-3C6E066130CD}" srcOrd="1" destOrd="0" presId="urn:microsoft.com/office/officeart/2005/8/layout/hierarchy3"/>
    <dgm:cxn modelId="{22A9BD20-403A-4B62-B6E9-AED4C84884AB}" type="presParOf" srcId="{94CCBE20-D8BB-45F5-873C-3C6E066130CD}" destId="{C323F8A3-FE39-48F7-8DFB-21C37907A1A6}" srcOrd="0" destOrd="0" presId="urn:microsoft.com/office/officeart/2005/8/layout/hierarchy3"/>
    <dgm:cxn modelId="{B7B0E3D8-8343-43B5-9627-5E62502845D3}" type="presParOf" srcId="{94CCBE20-D8BB-45F5-873C-3C6E066130CD}" destId="{159678E1-C842-40A5-AD14-321131100C49}" srcOrd="1" destOrd="0" presId="urn:microsoft.com/office/officeart/2005/8/layout/hierarchy3"/>
    <dgm:cxn modelId="{6AFC6B0A-8CCA-45C8-A962-F7F014A4EEFE}" type="presParOf" srcId="{94CCBE20-D8BB-45F5-873C-3C6E066130CD}" destId="{88283307-A289-414F-BF4A-8ECD72451EBA}" srcOrd="2" destOrd="0" presId="urn:microsoft.com/office/officeart/2005/8/layout/hierarchy3"/>
    <dgm:cxn modelId="{D65D0EFF-66BC-4CD6-BE12-93698BD3BD77}" type="presParOf" srcId="{94CCBE20-D8BB-45F5-873C-3C6E066130CD}" destId="{3C755409-7869-4BFD-A7E9-56F0217D08D3}" srcOrd="3" destOrd="0" presId="urn:microsoft.com/office/officeart/2005/8/layout/hierarchy3"/>
    <dgm:cxn modelId="{8DF22C77-53D2-491B-8FCC-2182976F1DC4}" type="presParOf" srcId="{F1E3FAC3-5E89-4B67-9200-07C7D8AC166F}" destId="{80444CCA-DA7F-4C25-AA94-8561B95F9680}" srcOrd="2" destOrd="0" presId="urn:microsoft.com/office/officeart/2005/8/layout/hierarchy3"/>
    <dgm:cxn modelId="{83FBBFBF-D976-4A43-A1B7-650B8A8E7780}" type="presParOf" srcId="{80444CCA-DA7F-4C25-AA94-8561B95F9680}" destId="{0B1029DB-ADA9-4159-BBC8-FE7092D2C81B}" srcOrd="0" destOrd="0" presId="urn:microsoft.com/office/officeart/2005/8/layout/hierarchy3"/>
    <dgm:cxn modelId="{BCBAE809-7833-4F83-AA57-290B1D083B57}" type="presParOf" srcId="{0B1029DB-ADA9-4159-BBC8-FE7092D2C81B}" destId="{E6B43301-1C1C-4B5A-BDE6-3616B398E4A0}" srcOrd="0" destOrd="0" presId="urn:microsoft.com/office/officeart/2005/8/layout/hierarchy3"/>
    <dgm:cxn modelId="{AB4F79B2-A189-4629-B1A9-6EA9E5021178}" type="presParOf" srcId="{0B1029DB-ADA9-4159-BBC8-FE7092D2C81B}" destId="{E4B947AF-949D-48A7-89E8-8387C81AA34D}" srcOrd="1" destOrd="0" presId="urn:microsoft.com/office/officeart/2005/8/layout/hierarchy3"/>
    <dgm:cxn modelId="{BCA559F3-0268-4D9A-9BA7-D500AED7DAEE}" type="presParOf" srcId="{80444CCA-DA7F-4C25-AA94-8561B95F9680}" destId="{8DAAD7AE-C43B-4405-B0A1-FA475C30D40F}" srcOrd="1" destOrd="0" presId="urn:microsoft.com/office/officeart/2005/8/layout/hierarchy3"/>
    <dgm:cxn modelId="{69B6D250-45F6-4CCA-B6DB-2F4C0B9C85C1}" type="presParOf" srcId="{8DAAD7AE-C43B-4405-B0A1-FA475C30D40F}" destId="{1DC2CE59-FAFA-479F-8009-30146C87D395}" srcOrd="0" destOrd="0" presId="urn:microsoft.com/office/officeart/2005/8/layout/hierarchy3"/>
    <dgm:cxn modelId="{65BE58E3-97A9-4A63-916A-02762D4DC786}" type="presParOf" srcId="{8DAAD7AE-C43B-4405-B0A1-FA475C30D40F}" destId="{B8292F70-8442-4668-A44E-67D8CC7A7F70}" srcOrd="1" destOrd="0" presId="urn:microsoft.com/office/officeart/2005/8/layout/hierarchy3"/>
    <dgm:cxn modelId="{D57CF638-25C2-4D63-9EFF-046B1C2BB7E5}" type="presParOf" srcId="{8DAAD7AE-C43B-4405-B0A1-FA475C30D40F}" destId="{56B4E38D-440D-4243-BF59-1639A2D0D371}" srcOrd="2" destOrd="0" presId="urn:microsoft.com/office/officeart/2005/8/layout/hierarchy3"/>
    <dgm:cxn modelId="{E75A6E85-A761-4AB4-87B4-6CA122E8697F}" type="presParOf" srcId="{8DAAD7AE-C43B-4405-B0A1-FA475C30D40F}" destId="{79CC65BC-C4EF-490F-8E81-C1D06A310FD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239E5E-4C3F-41B1-8E44-FFD2C1200E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7D99771C-4209-4AEF-AA7D-BCDF99842160}">
      <dgm:prSet phldrT="[Texto]"/>
      <dgm:spPr/>
      <dgm:t>
        <a:bodyPr/>
        <a:lstStyle/>
        <a:p>
          <a:r>
            <a:rPr lang="es-CO" dirty="0">
              <a:latin typeface="Montserrat" panose="00000500000000000000" pitchFamily="50" charset="0"/>
            </a:rPr>
            <a:t>Valores de BT en zona de alto riesgo.</a:t>
          </a:r>
        </a:p>
      </dgm:t>
    </dgm:pt>
    <dgm:pt modelId="{075D0AFB-9DBF-492A-A039-4950443AE5D7}" type="parTrans" cxnId="{83D18285-B05E-4860-A64C-C4919DBB0DC8}">
      <dgm:prSet/>
      <dgm:spPr/>
      <dgm:t>
        <a:bodyPr/>
        <a:lstStyle/>
        <a:p>
          <a:endParaRPr lang="es-CO">
            <a:latin typeface="Montserrat" panose="00000500000000000000" pitchFamily="50" charset="0"/>
          </a:endParaRPr>
        </a:p>
      </dgm:t>
    </dgm:pt>
    <dgm:pt modelId="{7736B4AF-FC1F-4C3A-AB5E-A5EC10E3C523}" type="sibTrans" cxnId="{83D18285-B05E-4860-A64C-C4919DBB0DC8}">
      <dgm:prSet/>
      <dgm:spPr/>
      <dgm:t>
        <a:bodyPr/>
        <a:lstStyle/>
        <a:p>
          <a:endParaRPr lang="es-CO">
            <a:latin typeface="Montserrat" panose="00000500000000000000" pitchFamily="50" charset="0"/>
          </a:endParaRPr>
        </a:p>
      </dgm:t>
    </dgm:pt>
    <dgm:pt modelId="{3E39C6F1-83D7-4818-B957-F579D4AAE5BC}">
      <dgm:prSet/>
      <dgm:spPr/>
      <dgm:t>
        <a:bodyPr/>
        <a:lstStyle/>
        <a:p>
          <a:r>
            <a:rPr lang="es-CO" dirty="0">
              <a:latin typeface="Montserrat" panose="00000500000000000000" pitchFamily="50" charset="0"/>
            </a:rPr>
            <a:t>Ictericia observada en las primeras 24 horas de vida.</a:t>
          </a:r>
        </a:p>
      </dgm:t>
    </dgm:pt>
    <dgm:pt modelId="{A879A061-5E4B-424F-A0FE-0589976FC966}" type="parTrans" cxnId="{2C034D27-D089-4DF8-A882-BEAF1B2CBF58}">
      <dgm:prSet/>
      <dgm:spPr/>
      <dgm:t>
        <a:bodyPr/>
        <a:lstStyle/>
        <a:p>
          <a:endParaRPr lang="es-CO">
            <a:latin typeface="Montserrat" panose="00000500000000000000" pitchFamily="50" charset="0"/>
          </a:endParaRPr>
        </a:p>
      </dgm:t>
    </dgm:pt>
    <dgm:pt modelId="{41F4FF41-D0ED-43C1-9A1F-A8F6858508E0}" type="sibTrans" cxnId="{2C034D27-D089-4DF8-A882-BEAF1B2CBF58}">
      <dgm:prSet/>
      <dgm:spPr/>
      <dgm:t>
        <a:bodyPr/>
        <a:lstStyle/>
        <a:p>
          <a:endParaRPr lang="es-CO">
            <a:latin typeface="Montserrat" panose="00000500000000000000" pitchFamily="50" charset="0"/>
          </a:endParaRPr>
        </a:p>
      </dgm:t>
    </dgm:pt>
    <dgm:pt modelId="{96EBBDF6-088B-4FEF-8B7C-38132F269F24}">
      <dgm:prSet/>
      <dgm:spPr/>
      <dgm:t>
        <a:bodyPr/>
        <a:lstStyle/>
        <a:p>
          <a:r>
            <a:rPr lang="es-CO" dirty="0">
              <a:latin typeface="Montserrat" panose="00000500000000000000" pitchFamily="50" charset="0"/>
            </a:rPr>
            <a:t>Incompatibilidad de grupo y RH con </a:t>
          </a:r>
          <a:r>
            <a:rPr lang="es-CO" dirty="0" err="1">
              <a:latin typeface="Montserrat" panose="00000500000000000000" pitchFamily="50" charset="0"/>
            </a:rPr>
            <a:t>coombs</a:t>
          </a:r>
          <a:r>
            <a:rPr lang="es-CO" dirty="0">
              <a:latin typeface="Montserrat" panose="00000500000000000000" pitchFamily="50" charset="0"/>
            </a:rPr>
            <a:t> directo positivo.</a:t>
          </a:r>
        </a:p>
      </dgm:t>
    </dgm:pt>
    <dgm:pt modelId="{479BB580-B742-4565-A58B-96A7CF70BE23}" type="parTrans" cxnId="{AD2848EB-22EF-42AF-B60A-5118FE84A663}">
      <dgm:prSet/>
      <dgm:spPr/>
      <dgm:t>
        <a:bodyPr/>
        <a:lstStyle/>
        <a:p>
          <a:endParaRPr lang="es-CO">
            <a:latin typeface="Montserrat" panose="00000500000000000000" pitchFamily="50" charset="0"/>
          </a:endParaRPr>
        </a:p>
      </dgm:t>
    </dgm:pt>
    <dgm:pt modelId="{4B23D2CD-C0CD-4D67-A80F-F4A008647DA7}" type="sibTrans" cxnId="{AD2848EB-22EF-42AF-B60A-5118FE84A663}">
      <dgm:prSet/>
      <dgm:spPr/>
      <dgm:t>
        <a:bodyPr/>
        <a:lstStyle/>
        <a:p>
          <a:endParaRPr lang="es-CO">
            <a:latin typeface="Montserrat" panose="00000500000000000000" pitchFamily="50" charset="0"/>
          </a:endParaRPr>
        </a:p>
      </dgm:t>
    </dgm:pt>
    <dgm:pt modelId="{69CAE484-E469-4198-B0EA-03AE38C37BB3}">
      <dgm:prSet/>
      <dgm:spPr/>
      <dgm:t>
        <a:bodyPr/>
        <a:lstStyle/>
        <a:p>
          <a:r>
            <a:rPr lang="es-CO" dirty="0">
              <a:latin typeface="Montserrat" panose="00000500000000000000" pitchFamily="50" charset="0"/>
            </a:rPr>
            <a:t>Otra enfermedad hemolítica conocida (deficiencia de G6PD).</a:t>
          </a:r>
        </a:p>
      </dgm:t>
    </dgm:pt>
    <dgm:pt modelId="{A16B5D45-BB79-4E0F-8591-FF22CE722E75}" type="parTrans" cxnId="{6392FECE-AD26-4CAD-8ADC-0562546AC37E}">
      <dgm:prSet/>
      <dgm:spPr/>
      <dgm:t>
        <a:bodyPr/>
        <a:lstStyle/>
        <a:p>
          <a:endParaRPr lang="es-CO">
            <a:latin typeface="Montserrat" panose="00000500000000000000" pitchFamily="50" charset="0"/>
          </a:endParaRPr>
        </a:p>
      </dgm:t>
    </dgm:pt>
    <dgm:pt modelId="{5BC730E2-CB9E-46E9-8F14-2AFAE0DFC055}" type="sibTrans" cxnId="{6392FECE-AD26-4CAD-8ADC-0562546AC37E}">
      <dgm:prSet/>
      <dgm:spPr/>
      <dgm:t>
        <a:bodyPr/>
        <a:lstStyle/>
        <a:p>
          <a:endParaRPr lang="es-CO">
            <a:latin typeface="Montserrat" panose="00000500000000000000" pitchFamily="50" charset="0"/>
          </a:endParaRPr>
        </a:p>
      </dgm:t>
    </dgm:pt>
    <dgm:pt modelId="{CD98F5EE-3110-44DF-AC1A-4615F3EB6FF4}">
      <dgm:prSet/>
      <dgm:spPr/>
      <dgm:t>
        <a:bodyPr/>
        <a:lstStyle/>
        <a:p>
          <a:r>
            <a:rPr lang="es-CO" dirty="0">
              <a:latin typeface="Montserrat" panose="00000500000000000000" pitchFamily="50" charset="0"/>
            </a:rPr>
            <a:t>Edad gestacional 35 a 36 semanas.</a:t>
          </a:r>
        </a:p>
      </dgm:t>
    </dgm:pt>
    <dgm:pt modelId="{599633AA-EE26-46BC-855D-FEEB99FD6128}" type="parTrans" cxnId="{4FBC0480-44E4-4B82-B2C2-37E2E10169A6}">
      <dgm:prSet/>
      <dgm:spPr/>
      <dgm:t>
        <a:bodyPr/>
        <a:lstStyle/>
        <a:p>
          <a:endParaRPr lang="es-CO">
            <a:latin typeface="Montserrat" panose="00000500000000000000" pitchFamily="50" charset="0"/>
          </a:endParaRPr>
        </a:p>
      </dgm:t>
    </dgm:pt>
    <dgm:pt modelId="{A7328425-35F7-46F4-99BC-15272BE86931}" type="sibTrans" cxnId="{4FBC0480-44E4-4B82-B2C2-37E2E10169A6}">
      <dgm:prSet/>
      <dgm:spPr/>
      <dgm:t>
        <a:bodyPr/>
        <a:lstStyle/>
        <a:p>
          <a:endParaRPr lang="es-CO">
            <a:latin typeface="Montserrat" panose="00000500000000000000" pitchFamily="50" charset="0"/>
          </a:endParaRPr>
        </a:p>
      </dgm:t>
    </dgm:pt>
    <dgm:pt modelId="{220948C9-712A-4EB3-BA6E-624F4C3EBE04}">
      <dgm:prSet/>
      <dgm:spPr/>
      <dgm:t>
        <a:bodyPr/>
        <a:lstStyle/>
        <a:p>
          <a:r>
            <a:rPr lang="es-CO" dirty="0">
              <a:latin typeface="Montserrat" panose="00000500000000000000" pitchFamily="50" charset="0"/>
            </a:rPr>
            <a:t>Hermano anterior recibió fototerapia.</a:t>
          </a:r>
        </a:p>
      </dgm:t>
    </dgm:pt>
    <dgm:pt modelId="{ADB010F9-9C02-4ACA-85AB-E971D612881E}" type="parTrans" cxnId="{BA78D50F-815A-40DA-BA4A-DD7774CF48E8}">
      <dgm:prSet/>
      <dgm:spPr/>
      <dgm:t>
        <a:bodyPr/>
        <a:lstStyle/>
        <a:p>
          <a:endParaRPr lang="es-CO">
            <a:latin typeface="Montserrat" panose="00000500000000000000" pitchFamily="50" charset="0"/>
          </a:endParaRPr>
        </a:p>
      </dgm:t>
    </dgm:pt>
    <dgm:pt modelId="{1E78351C-42E7-4A00-97FD-124A91B43C09}" type="sibTrans" cxnId="{BA78D50F-815A-40DA-BA4A-DD7774CF48E8}">
      <dgm:prSet/>
      <dgm:spPr/>
      <dgm:t>
        <a:bodyPr/>
        <a:lstStyle/>
        <a:p>
          <a:endParaRPr lang="es-CO">
            <a:latin typeface="Montserrat" panose="00000500000000000000" pitchFamily="50" charset="0"/>
          </a:endParaRPr>
        </a:p>
      </dgm:t>
    </dgm:pt>
    <dgm:pt modelId="{B357D1EE-25F7-41EA-AF34-F59084F350DF}">
      <dgm:prSet/>
      <dgm:spPr/>
      <dgm:t>
        <a:bodyPr/>
        <a:lstStyle/>
        <a:p>
          <a:r>
            <a:rPr lang="es-CO" dirty="0" err="1">
              <a:latin typeface="Montserrat" panose="00000500000000000000" pitchFamily="50" charset="0"/>
            </a:rPr>
            <a:t>Cefalohematoma</a:t>
          </a:r>
          <a:r>
            <a:rPr lang="es-CO" dirty="0">
              <a:latin typeface="Montserrat" panose="00000500000000000000" pitchFamily="50" charset="0"/>
            </a:rPr>
            <a:t> o hematomas significativos.</a:t>
          </a:r>
        </a:p>
      </dgm:t>
    </dgm:pt>
    <dgm:pt modelId="{343FFA69-6CC2-43E2-A2E6-31282151019D}" type="parTrans" cxnId="{BF9594DD-7A80-41DE-B509-770EB2E281F7}">
      <dgm:prSet/>
      <dgm:spPr/>
      <dgm:t>
        <a:bodyPr/>
        <a:lstStyle/>
        <a:p>
          <a:endParaRPr lang="es-CO">
            <a:latin typeface="Montserrat" panose="00000500000000000000" pitchFamily="50" charset="0"/>
          </a:endParaRPr>
        </a:p>
      </dgm:t>
    </dgm:pt>
    <dgm:pt modelId="{5B085607-6473-40B6-B924-F2935A6D73B0}" type="sibTrans" cxnId="{BF9594DD-7A80-41DE-B509-770EB2E281F7}">
      <dgm:prSet/>
      <dgm:spPr/>
      <dgm:t>
        <a:bodyPr/>
        <a:lstStyle/>
        <a:p>
          <a:endParaRPr lang="es-CO">
            <a:latin typeface="Montserrat" panose="00000500000000000000" pitchFamily="50" charset="0"/>
          </a:endParaRPr>
        </a:p>
      </dgm:t>
    </dgm:pt>
    <dgm:pt modelId="{3DF2B942-0E07-42FD-B4E2-6A50C52F006D}">
      <dgm:prSet/>
      <dgm:spPr/>
      <dgm:t>
        <a:bodyPr/>
        <a:lstStyle/>
        <a:p>
          <a:r>
            <a:rPr lang="es-CO" dirty="0">
              <a:latin typeface="Montserrat" panose="00000500000000000000" pitchFamily="50" charset="0"/>
            </a:rPr>
            <a:t>Lactancia materna exclusiva, especialmente si la lactancia no va bien y la pérdida de peso es excesiva.</a:t>
          </a:r>
        </a:p>
      </dgm:t>
    </dgm:pt>
    <dgm:pt modelId="{1323FEFC-15B1-4813-BDBE-79C536E31B21}" type="parTrans" cxnId="{6703BBE8-83C8-4921-8065-0C18C889782A}">
      <dgm:prSet/>
      <dgm:spPr/>
      <dgm:t>
        <a:bodyPr/>
        <a:lstStyle/>
        <a:p>
          <a:endParaRPr lang="es-CO">
            <a:latin typeface="Montserrat" panose="00000500000000000000" pitchFamily="50" charset="0"/>
          </a:endParaRPr>
        </a:p>
      </dgm:t>
    </dgm:pt>
    <dgm:pt modelId="{04DD3D67-F145-414A-8FE8-1086C042C360}" type="sibTrans" cxnId="{6703BBE8-83C8-4921-8065-0C18C889782A}">
      <dgm:prSet/>
      <dgm:spPr/>
      <dgm:t>
        <a:bodyPr/>
        <a:lstStyle/>
        <a:p>
          <a:endParaRPr lang="es-CO">
            <a:latin typeface="Montserrat" panose="00000500000000000000" pitchFamily="50" charset="0"/>
          </a:endParaRPr>
        </a:p>
      </dgm:t>
    </dgm:pt>
    <dgm:pt modelId="{E3B13BE5-36F7-4BE3-B718-9BB4DA16568C}">
      <dgm:prSet phldrT="[Texto]"/>
      <dgm:spPr/>
      <dgm:t>
        <a:bodyPr/>
        <a:lstStyle/>
        <a:p>
          <a:r>
            <a:rPr lang="es-CO" b="1" dirty="0">
              <a:latin typeface="Montserrat" panose="00000500000000000000" pitchFamily="50" charset="0"/>
            </a:rPr>
            <a:t>PARA DESARROLLAR HIPERBILIRRUBINEMIA (mayores) </a:t>
          </a:r>
          <a:endParaRPr lang="es-CO" dirty="0">
            <a:latin typeface="Montserrat" panose="00000500000000000000" pitchFamily="50" charset="0"/>
          </a:endParaRPr>
        </a:p>
      </dgm:t>
    </dgm:pt>
    <dgm:pt modelId="{C4B3E4CA-92F3-4E8F-923A-3C2EF5F0E8D7}" type="sibTrans" cxnId="{DA5456B7-912D-4D31-B2B5-7988728EAF7F}">
      <dgm:prSet/>
      <dgm:spPr/>
      <dgm:t>
        <a:bodyPr/>
        <a:lstStyle/>
        <a:p>
          <a:endParaRPr lang="es-CO">
            <a:latin typeface="Montserrat" panose="00000500000000000000" pitchFamily="50" charset="0"/>
          </a:endParaRPr>
        </a:p>
      </dgm:t>
    </dgm:pt>
    <dgm:pt modelId="{2B22016B-07B5-4A1D-8B79-0930ED8E1545}" type="parTrans" cxnId="{DA5456B7-912D-4D31-B2B5-7988728EAF7F}">
      <dgm:prSet/>
      <dgm:spPr/>
      <dgm:t>
        <a:bodyPr/>
        <a:lstStyle/>
        <a:p>
          <a:endParaRPr lang="es-CO">
            <a:latin typeface="Montserrat" panose="00000500000000000000" pitchFamily="50" charset="0"/>
          </a:endParaRPr>
        </a:p>
      </dgm:t>
    </dgm:pt>
    <dgm:pt modelId="{FE6B7C25-075B-4409-9AE0-836DAD47EC88}" type="pres">
      <dgm:prSet presAssocID="{C9239E5E-4C3F-41B1-8E44-FFD2C1200EFF}" presName="Name0" presStyleCnt="0">
        <dgm:presLayoutVars>
          <dgm:dir/>
          <dgm:animLvl val="lvl"/>
          <dgm:resizeHandles val="exact"/>
        </dgm:presLayoutVars>
      </dgm:prSet>
      <dgm:spPr/>
    </dgm:pt>
    <dgm:pt modelId="{6862CCD6-AE1D-40E3-8A08-62D0865DD295}" type="pres">
      <dgm:prSet presAssocID="{E3B13BE5-36F7-4BE3-B718-9BB4DA16568C}" presName="composite" presStyleCnt="0"/>
      <dgm:spPr/>
    </dgm:pt>
    <dgm:pt modelId="{EAEE0965-482C-4BF3-A1F1-95EC7D834EE2}" type="pres">
      <dgm:prSet presAssocID="{E3B13BE5-36F7-4BE3-B718-9BB4DA16568C}" presName="parTx" presStyleLbl="alignNode1" presStyleIdx="0" presStyleCnt="1">
        <dgm:presLayoutVars>
          <dgm:chMax val="0"/>
          <dgm:chPref val="0"/>
          <dgm:bulletEnabled val="1"/>
        </dgm:presLayoutVars>
      </dgm:prSet>
      <dgm:spPr/>
    </dgm:pt>
    <dgm:pt modelId="{CA1B8E5D-BBB6-4C59-BD77-E82A63EC8AEB}" type="pres">
      <dgm:prSet presAssocID="{E3B13BE5-36F7-4BE3-B718-9BB4DA16568C}" presName="desTx" presStyleLbl="alignAccFollowNode1" presStyleIdx="0" presStyleCnt="1" custScaleY="106578" custLinFactNeighborX="31137" custLinFactNeighborY="8636">
        <dgm:presLayoutVars>
          <dgm:bulletEnabled val="1"/>
        </dgm:presLayoutVars>
      </dgm:prSet>
      <dgm:spPr/>
    </dgm:pt>
  </dgm:ptLst>
  <dgm:cxnLst>
    <dgm:cxn modelId="{F9605501-B131-4137-97C7-E753D2FA7573}" type="presOf" srcId="{B357D1EE-25F7-41EA-AF34-F59084F350DF}" destId="{CA1B8E5D-BBB6-4C59-BD77-E82A63EC8AEB}" srcOrd="0" destOrd="6" presId="urn:microsoft.com/office/officeart/2005/8/layout/hList1"/>
    <dgm:cxn modelId="{BA78D50F-815A-40DA-BA4A-DD7774CF48E8}" srcId="{E3B13BE5-36F7-4BE3-B718-9BB4DA16568C}" destId="{220948C9-712A-4EB3-BA6E-624F4C3EBE04}" srcOrd="5" destOrd="0" parTransId="{ADB010F9-9C02-4ACA-85AB-E971D612881E}" sibTransId="{1E78351C-42E7-4A00-97FD-124A91B43C09}"/>
    <dgm:cxn modelId="{B5E84F24-F836-4FEA-BA2C-0D4B2EBEA7C0}" type="presOf" srcId="{96EBBDF6-088B-4FEF-8B7C-38132F269F24}" destId="{CA1B8E5D-BBB6-4C59-BD77-E82A63EC8AEB}" srcOrd="0" destOrd="2" presId="urn:microsoft.com/office/officeart/2005/8/layout/hList1"/>
    <dgm:cxn modelId="{2C034D27-D089-4DF8-A882-BEAF1B2CBF58}" srcId="{E3B13BE5-36F7-4BE3-B718-9BB4DA16568C}" destId="{3E39C6F1-83D7-4818-B957-F579D4AAE5BC}" srcOrd="1" destOrd="0" parTransId="{A879A061-5E4B-424F-A0FE-0589976FC966}" sibTransId="{41F4FF41-D0ED-43C1-9A1F-A8F6858508E0}"/>
    <dgm:cxn modelId="{56A93660-AB31-4840-AA23-B9D845FF6814}" type="presOf" srcId="{CD98F5EE-3110-44DF-AC1A-4615F3EB6FF4}" destId="{CA1B8E5D-BBB6-4C59-BD77-E82A63EC8AEB}" srcOrd="0" destOrd="4" presId="urn:microsoft.com/office/officeart/2005/8/layout/hList1"/>
    <dgm:cxn modelId="{787F676B-240F-4181-8111-B1904E1DEB87}" type="presOf" srcId="{69CAE484-E469-4198-B0EA-03AE38C37BB3}" destId="{CA1B8E5D-BBB6-4C59-BD77-E82A63EC8AEB}" srcOrd="0" destOrd="3" presId="urn:microsoft.com/office/officeart/2005/8/layout/hList1"/>
    <dgm:cxn modelId="{536C667F-B841-422E-83D5-7C52CE7A894A}" type="presOf" srcId="{C9239E5E-4C3F-41B1-8E44-FFD2C1200EFF}" destId="{FE6B7C25-075B-4409-9AE0-836DAD47EC88}" srcOrd="0" destOrd="0" presId="urn:microsoft.com/office/officeart/2005/8/layout/hList1"/>
    <dgm:cxn modelId="{4FBC0480-44E4-4B82-B2C2-37E2E10169A6}" srcId="{E3B13BE5-36F7-4BE3-B718-9BB4DA16568C}" destId="{CD98F5EE-3110-44DF-AC1A-4615F3EB6FF4}" srcOrd="4" destOrd="0" parTransId="{599633AA-EE26-46BC-855D-FEEB99FD6128}" sibTransId="{A7328425-35F7-46F4-99BC-15272BE86931}"/>
    <dgm:cxn modelId="{83D18285-B05E-4860-A64C-C4919DBB0DC8}" srcId="{E3B13BE5-36F7-4BE3-B718-9BB4DA16568C}" destId="{7D99771C-4209-4AEF-AA7D-BCDF99842160}" srcOrd="0" destOrd="0" parTransId="{075D0AFB-9DBF-492A-A039-4950443AE5D7}" sibTransId="{7736B4AF-FC1F-4C3A-AB5E-A5EC10E3C523}"/>
    <dgm:cxn modelId="{0D8279AA-B04D-4DE5-BAE0-740B01120C20}" type="presOf" srcId="{220948C9-712A-4EB3-BA6E-624F4C3EBE04}" destId="{CA1B8E5D-BBB6-4C59-BD77-E82A63EC8AEB}" srcOrd="0" destOrd="5" presId="urn:microsoft.com/office/officeart/2005/8/layout/hList1"/>
    <dgm:cxn modelId="{DA5456B7-912D-4D31-B2B5-7988728EAF7F}" srcId="{C9239E5E-4C3F-41B1-8E44-FFD2C1200EFF}" destId="{E3B13BE5-36F7-4BE3-B718-9BB4DA16568C}" srcOrd="0" destOrd="0" parTransId="{2B22016B-07B5-4A1D-8B79-0930ED8E1545}" sibTransId="{C4B3E4CA-92F3-4E8F-923A-3C2EF5F0E8D7}"/>
    <dgm:cxn modelId="{88C0A2C7-F172-4720-BD39-B20474B1CD5E}" type="presOf" srcId="{E3B13BE5-36F7-4BE3-B718-9BB4DA16568C}" destId="{EAEE0965-482C-4BF3-A1F1-95EC7D834EE2}" srcOrd="0" destOrd="0" presId="urn:microsoft.com/office/officeart/2005/8/layout/hList1"/>
    <dgm:cxn modelId="{6392FECE-AD26-4CAD-8ADC-0562546AC37E}" srcId="{E3B13BE5-36F7-4BE3-B718-9BB4DA16568C}" destId="{69CAE484-E469-4198-B0EA-03AE38C37BB3}" srcOrd="3" destOrd="0" parTransId="{A16B5D45-BB79-4E0F-8591-FF22CE722E75}" sibTransId="{5BC730E2-CB9E-46E9-8F14-2AFAE0DFC055}"/>
    <dgm:cxn modelId="{3A7088D0-3C39-40BF-BD9E-E7792DDF218E}" type="presOf" srcId="{3E39C6F1-83D7-4818-B957-F579D4AAE5BC}" destId="{CA1B8E5D-BBB6-4C59-BD77-E82A63EC8AEB}" srcOrd="0" destOrd="1" presId="urn:microsoft.com/office/officeart/2005/8/layout/hList1"/>
    <dgm:cxn modelId="{6704A6DA-D4BC-468B-BF73-18FFCE35DB3B}" type="presOf" srcId="{3DF2B942-0E07-42FD-B4E2-6A50C52F006D}" destId="{CA1B8E5D-BBB6-4C59-BD77-E82A63EC8AEB}" srcOrd="0" destOrd="7" presId="urn:microsoft.com/office/officeart/2005/8/layout/hList1"/>
    <dgm:cxn modelId="{BF9594DD-7A80-41DE-B509-770EB2E281F7}" srcId="{E3B13BE5-36F7-4BE3-B718-9BB4DA16568C}" destId="{B357D1EE-25F7-41EA-AF34-F59084F350DF}" srcOrd="6" destOrd="0" parTransId="{343FFA69-6CC2-43E2-A2E6-31282151019D}" sibTransId="{5B085607-6473-40B6-B924-F2935A6D73B0}"/>
    <dgm:cxn modelId="{9A53EAE6-CB2C-4116-88C5-ABDBA862B799}" type="presOf" srcId="{7D99771C-4209-4AEF-AA7D-BCDF99842160}" destId="{CA1B8E5D-BBB6-4C59-BD77-E82A63EC8AEB}" srcOrd="0" destOrd="0" presId="urn:microsoft.com/office/officeart/2005/8/layout/hList1"/>
    <dgm:cxn modelId="{6703BBE8-83C8-4921-8065-0C18C889782A}" srcId="{E3B13BE5-36F7-4BE3-B718-9BB4DA16568C}" destId="{3DF2B942-0E07-42FD-B4E2-6A50C52F006D}" srcOrd="7" destOrd="0" parTransId="{1323FEFC-15B1-4813-BDBE-79C536E31B21}" sibTransId="{04DD3D67-F145-414A-8FE8-1086C042C360}"/>
    <dgm:cxn modelId="{AD2848EB-22EF-42AF-B60A-5118FE84A663}" srcId="{E3B13BE5-36F7-4BE3-B718-9BB4DA16568C}" destId="{96EBBDF6-088B-4FEF-8B7C-38132F269F24}" srcOrd="2" destOrd="0" parTransId="{479BB580-B742-4565-A58B-96A7CF70BE23}" sibTransId="{4B23D2CD-C0CD-4D67-A80F-F4A008647DA7}"/>
    <dgm:cxn modelId="{06DB39DE-0300-445A-90CE-313AA639DB21}" type="presParOf" srcId="{FE6B7C25-075B-4409-9AE0-836DAD47EC88}" destId="{6862CCD6-AE1D-40E3-8A08-62D0865DD295}" srcOrd="0" destOrd="0" presId="urn:microsoft.com/office/officeart/2005/8/layout/hList1"/>
    <dgm:cxn modelId="{438D4A4A-9366-4577-AFE7-C42B78EDB973}" type="presParOf" srcId="{6862CCD6-AE1D-40E3-8A08-62D0865DD295}" destId="{EAEE0965-482C-4BF3-A1F1-95EC7D834EE2}" srcOrd="0" destOrd="0" presId="urn:microsoft.com/office/officeart/2005/8/layout/hList1"/>
    <dgm:cxn modelId="{9AAA39D0-6607-4338-8DA4-4FE4F06FCE16}" type="presParOf" srcId="{6862CCD6-AE1D-40E3-8A08-62D0865DD295}" destId="{CA1B8E5D-BBB6-4C59-BD77-E82A63EC8A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7D90A3-9504-E146-A34B-48785B791E8F}" type="doc">
      <dgm:prSet loTypeId="urn:microsoft.com/office/officeart/2005/8/layout/cycle6" loCatId="" qsTypeId="urn:microsoft.com/office/officeart/2005/8/quickstyle/simple1" qsCatId="simple" csTypeId="urn:microsoft.com/office/officeart/2005/8/colors/accent1_4" csCatId="accent1" phldr="1"/>
      <dgm:spPr/>
      <dgm:t>
        <a:bodyPr/>
        <a:lstStyle/>
        <a:p>
          <a:endParaRPr lang="es-ES"/>
        </a:p>
      </dgm:t>
    </dgm:pt>
    <dgm:pt modelId="{F10528F4-C198-0A4D-A5B0-B31210BC8873}">
      <dgm:prSet phldrT="[Texto]" custT="1"/>
      <dgm:spPr/>
      <dgm:t>
        <a:bodyPr/>
        <a:lstStyle/>
        <a:p>
          <a:r>
            <a:rPr lang="es-CO" sz="1600" spc="-5" dirty="0">
              <a:latin typeface="Montserrat"/>
              <a:cs typeface="Carlito"/>
            </a:rPr>
            <a:t>Signos</a:t>
          </a:r>
          <a:r>
            <a:rPr lang="es-CO" sz="1600" spc="-85" dirty="0">
              <a:latin typeface="Montserrat"/>
              <a:cs typeface="Carlito"/>
            </a:rPr>
            <a:t> </a:t>
          </a:r>
          <a:r>
            <a:rPr lang="es-CO" sz="1600" spc="-10" dirty="0">
              <a:latin typeface="Montserrat"/>
              <a:cs typeface="Carlito"/>
            </a:rPr>
            <a:t>de  sepsis</a:t>
          </a:r>
          <a:endParaRPr lang="es-ES" sz="1600" dirty="0">
            <a:latin typeface="Montserrat"/>
          </a:endParaRPr>
        </a:p>
      </dgm:t>
    </dgm:pt>
    <dgm:pt modelId="{CFCD88AB-4929-5D4F-BCB4-77BD7F0FFCF7}" type="parTrans" cxnId="{12F7799A-4FF5-294C-9B84-286A08CC4E5D}">
      <dgm:prSet/>
      <dgm:spPr/>
      <dgm:t>
        <a:bodyPr/>
        <a:lstStyle/>
        <a:p>
          <a:endParaRPr lang="es-ES" sz="1600">
            <a:latin typeface="Montserrat"/>
          </a:endParaRPr>
        </a:p>
      </dgm:t>
    </dgm:pt>
    <dgm:pt modelId="{024B6240-E2DF-5244-8FCE-DB98D7CFD6F0}" type="sibTrans" cxnId="{12F7799A-4FF5-294C-9B84-286A08CC4E5D}">
      <dgm:prSet/>
      <dgm:spPr/>
      <dgm:t>
        <a:bodyPr/>
        <a:lstStyle/>
        <a:p>
          <a:endParaRPr lang="es-ES" sz="1600">
            <a:latin typeface="Montserrat"/>
          </a:endParaRPr>
        </a:p>
      </dgm:t>
    </dgm:pt>
    <dgm:pt modelId="{79C1867D-5893-E04B-9479-00FB2A9BB6B6}">
      <dgm:prSet phldrT="[Texto]" custT="1"/>
      <dgm:spPr/>
      <dgm:t>
        <a:bodyPr/>
        <a:lstStyle/>
        <a:p>
          <a:r>
            <a:rPr lang="es-CO" sz="1600" spc="-10" dirty="0">
              <a:latin typeface="Montserrat"/>
              <a:cs typeface="Carlito"/>
            </a:rPr>
            <a:t>Evidencia </a:t>
          </a:r>
          <a:r>
            <a:rPr lang="es-CO" sz="1600" spc="-5" dirty="0">
              <a:latin typeface="Montserrat"/>
              <a:cs typeface="Carlito"/>
            </a:rPr>
            <a:t>de  hemólisis </a:t>
          </a:r>
          <a:r>
            <a:rPr lang="es-CO" sz="1600" spc="-15" dirty="0">
              <a:latin typeface="Montserrat"/>
              <a:cs typeface="Carlito"/>
            </a:rPr>
            <a:t>con</a:t>
          </a:r>
          <a:r>
            <a:rPr lang="es-CO" sz="1600" spc="-45" dirty="0">
              <a:latin typeface="Montserrat"/>
              <a:cs typeface="Carlito"/>
            </a:rPr>
            <a:t> </a:t>
          </a:r>
          <a:r>
            <a:rPr lang="es-CO" sz="1600" spc="-10" dirty="0">
              <a:latin typeface="Montserrat"/>
              <a:cs typeface="Carlito"/>
            </a:rPr>
            <a:t>palidez</a:t>
          </a:r>
          <a:endParaRPr lang="es-ES" sz="1600" dirty="0">
            <a:latin typeface="Montserrat"/>
          </a:endParaRPr>
        </a:p>
      </dgm:t>
    </dgm:pt>
    <dgm:pt modelId="{BA1C4A4D-C445-A642-9AC9-173260DDC7CB}" type="parTrans" cxnId="{BFEE3F4C-FA2B-8E44-9810-8431FD08353D}">
      <dgm:prSet/>
      <dgm:spPr/>
      <dgm:t>
        <a:bodyPr/>
        <a:lstStyle/>
        <a:p>
          <a:endParaRPr lang="es-ES" sz="1600">
            <a:latin typeface="Montserrat"/>
          </a:endParaRPr>
        </a:p>
      </dgm:t>
    </dgm:pt>
    <dgm:pt modelId="{C97F82DB-47A6-334C-A069-0D9CDE386F63}" type="sibTrans" cxnId="{BFEE3F4C-FA2B-8E44-9810-8431FD08353D}">
      <dgm:prSet/>
      <dgm:spPr/>
      <dgm:t>
        <a:bodyPr/>
        <a:lstStyle/>
        <a:p>
          <a:endParaRPr lang="es-ES" sz="1600">
            <a:latin typeface="Montserrat"/>
          </a:endParaRPr>
        </a:p>
      </dgm:t>
    </dgm:pt>
    <dgm:pt modelId="{483DAD02-5534-D74E-9BFB-A35E4D25DB26}">
      <dgm:prSet phldrT="[Texto]" custT="1"/>
      <dgm:spPr/>
      <dgm:t>
        <a:bodyPr/>
        <a:lstStyle/>
        <a:p>
          <a:r>
            <a:rPr lang="es-ES" sz="1600" dirty="0">
              <a:latin typeface="Montserrat"/>
            </a:rPr>
            <a:t>Megalias, hematomas</a:t>
          </a:r>
        </a:p>
      </dgm:t>
    </dgm:pt>
    <dgm:pt modelId="{280AE925-6375-864F-82CA-FA7D6AF73336}" type="parTrans" cxnId="{C48BBB52-EABA-7C49-AD2B-35674024F761}">
      <dgm:prSet/>
      <dgm:spPr/>
      <dgm:t>
        <a:bodyPr/>
        <a:lstStyle/>
        <a:p>
          <a:endParaRPr lang="es-ES" sz="1600">
            <a:latin typeface="Montserrat"/>
          </a:endParaRPr>
        </a:p>
      </dgm:t>
    </dgm:pt>
    <dgm:pt modelId="{49EF3E51-7C54-FB48-A749-E071A5D39837}" type="sibTrans" cxnId="{C48BBB52-EABA-7C49-AD2B-35674024F761}">
      <dgm:prSet/>
      <dgm:spPr/>
      <dgm:t>
        <a:bodyPr/>
        <a:lstStyle/>
        <a:p>
          <a:endParaRPr lang="es-ES" sz="1600">
            <a:latin typeface="Montserrat"/>
          </a:endParaRPr>
        </a:p>
      </dgm:t>
    </dgm:pt>
    <dgm:pt modelId="{5B945A5E-83E2-9A48-9960-F8D1FFBC927E}">
      <dgm:prSet phldrT="[Texto]" custT="1"/>
      <dgm:spPr/>
      <dgm:t>
        <a:bodyPr/>
        <a:lstStyle/>
        <a:p>
          <a:r>
            <a:rPr lang="es-CO" sz="1600" spc="-10" dirty="0">
              <a:latin typeface="Montserrat"/>
              <a:cs typeface="Carlito"/>
            </a:rPr>
            <a:t>Hemorragia</a:t>
          </a:r>
          <a:endParaRPr lang="es-ES" sz="1600" dirty="0">
            <a:latin typeface="Montserrat"/>
          </a:endParaRPr>
        </a:p>
      </dgm:t>
    </dgm:pt>
    <dgm:pt modelId="{BEBAD1A5-5DE9-294B-9FA2-FD4EC87BB48F}" type="parTrans" cxnId="{3FC4406D-723C-334A-83A1-F384CAD98873}">
      <dgm:prSet/>
      <dgm:spPr/>
      <dgm:t>
        <a:bodyPr/>
        <a:lstStyle/>
        <a:p>
          <a:endParaRPr lang="es-ES" sz="1600">
            <a:latin typeface="Montserrat"/>
          </a:endParaRPr>
        </a:p>
      </dgm:t>
    </dgm:pt>
    <dgm:pt modelId="{3C46CFA0-75C4-A142-BA6A-0B598592918E}" type="sibTrans" cxnId="{3FC4406D-723C-334A-83A1-F384CAD98873}">
      <dgm:prSet/>
      <dgm:spPr/>
      <dgm:t>
        <a:bodyPr/>
        <a:lstStyle/>
        <a:p>
          <a:endParaRPr lang="es-ES" sz="1600">
            <a:latin typeface="Montserrat"/>
          </a:endParaRPr>
        </a:p>
      </dgm:t>
    </dgm:pt>
    <dgm:pt modelId="{56752171-8223-244A-82F1-26275ED1AB03}">
      <dgm:prSet phldrT="[Texto]" custT="1"/>
      <dgm:spPr/>
      <dgm:t>
        <a:bodyPr/>
        <a:lstStyle/>
        <a:p>
          <a:r>
            <a:rPr lang="es-CO" sz="1600" spc="-10" dirty="0">
              <a:latin typeface="Montserrat"/>
              <a:cs typeface="Carlito"/>
            </a:rPr>
            <a:t>Características</a:t>
          </a:r>
          <a:r>
            <a:rPr lang="es-CO" sz="1600" spc="-55" dirty="0">
              <a:latin typeface="Montserrat"/>
              <a:cs typeface="Carlito"/>
            </a:rPr>
            <a:t> </a:t>
          </a:r>
          <a:r>
            <a:rPr lang="es-CO" sz="1600" spc="-5" dirty="0">
              <a:latin typeface="Montserrat"/>
              <a:cs typeface="Carlito"/>
            </a:rPr>
            <a:t>físicas de </a:t>
          </a:r>
          <a:r>
            <a:rPr lang="es-CO" sz="1600" dirty="0">
              <a:latin typeface="Montserrat"/>
              <a:cs typeface="Carlito"/>
            </a:rPr>
            <a:t>las </a:t>
          </a:r>
          <a:r>
            <a:rPr lang="es-CO" sz="1600" spc="-10" dirty="0">
              <a:latin typeface="Montserrat"/>
              <a:cs typeface="Carlito"/>
            </a:rPr>
            <a:t>infecciones  </a:t>
          </a:r>
          <a:r>
            <a:rPr lang="es-CO" sz="1600" spc="-20" dirty="0">
              <a:latin typeface="Montserrat"/>
              <a:cs typeface="Carlito"/>
            </a:rPr>
            <a:t>STORCH</a:t>
          </a:r>
          <a:endParaRPr lang="es-ES" sz="1600" dirty="0">
            <a:latin typeface="Montserrat"/>
          </a:endParaRPr>
        </a:p>
      </dgm:t>
    </dgm:pt>
    <dgm:pt modelId="{EF97C612-018F-2D45-9EE0-D41DF9090479}" type="parTrans" cxnId="{E228ADF8-E25B-8941-A830-EAE66EF53FFE}">
      <dgm:prSet/>
      <dgm:spPr/>
      <dgm:t>
        <a:bodyPr/>
        <a:lstStyle/>
        <a:p>
          <a:endParaRPr lang="es-ES" sz="1600">
            <a:latin typeface="Montserrat"/>
          </a:endParaRPr>
        </a:p>
      </dgm:t>
    </dgm:pt>
    <dgm:pt modelId="{964C2DFB-8768-4145-8126-BAAF06542BD1}" type="sibTrans" cxnId="{E228ADF8-E25B-8941-A830-EAE66EF53FFE}">
      <dgm:prSet/>
      <dgm:spPr/>
      <dgm:t>
        <a:bodyPr/>
        <a:lstStyle/>
        <a:p>
          <a:endParaRPr lang="es-ES" sz="1600">
            <a:latin typeface="Montserrat"/>
          </a:endParaRPr>
        </a:p>
      </dgm:t>
    </dgm:pt>
    <dgm:pt modelId="{E98512C7-B8BB-C44F-A17B-6687F0DFA609}" type="pres">
      <dgm:prSet presAssocID="{9F7D90A3-9504-E146-A34B-48785B791E8F}" presName="cycle" presStyleCnt="0">
        <dgm:presLayoutVars>
          <dgm:dir/>
          <dgm:resizeHandles val="exact"/>
        </dgm:presLayoutVars>
      </dgm:prSet>
      <dgm:spPr/>
    </dgm:pt>
    <dgm:pt modelId="{FEEF1150-9AC3-7648-9D7B-3C0850E7F09B}" type="pres">
      <dgm:prSet presAssocID="{F10528F4-C198-0A4D-A5B0-B31210BC8873}" presName="node" presStyleLbl="node1" presStyleIdx="0" presStyleCnt="5">
        <dgm:presLayoutVars>
          <dgm:bulletEnabled val="1"/>
        </dgm:presLayoutVars>
      </dgm:prSet>
      <dgm:spPr/>
    </dgm:pt>
    <dgm:pt modelId="{FFC6971C-4E87-0644-A9C2-53D949D122FC}" type="pres">
      <dgm:prSet presAssocID="{F10528F4-C198-0A4D-A5B0-B31210BC8873}" presName="spNode" presStyleCnt="0"/>
      <dgm:spPr/>
    </dgm:pt>
    <dgm:pt modelId="{FBA14218-34FF-8D4E-AE0F-189F9052EBF5}" type="pres">
      <dgm:prSet presAssocID="{024B6240-E2DF-5244-8FCE-DB98D7CFD6F0}" presName="sibTrans" presStyleLbl="sibTrans1D1" presStyleIdx="0" presStyleCnt="5"/>
      <dgm:spPr/>
    </dgm:pt>
    <dgm:pt modelId="{81C46098-7D70-154C-BF1C-1FE0187BE386}" type="pres">
      <dgm:prSet presAssocID="{79C1867D-5893-E04B-9479-00FB2A9BB6B6}" presName="node" presStyleLbl="node1" presStyleIdx="1" presStyleCnt="5">
        <dgm:presLayoutVars>
          <dgm:bulletEnabled val="1"/>
        </dgm:presLayoutVars>
      </dgm:prSet>
      <dgm:spPr/>
    </dgm:pt>
    <dgm:pt modelId="{56DB5C71-20A5-DB4E-B8C5-EE8627890152}" type="pres">
      <dgm:prSet presAssocID="{79C1867D-5893-E04B-9479-00FB2A9BB6B6}" presName="spNode" presStyleCnt="0"/>
      <dgm:spPr/>
    </dgm:pt>
    <dgm:pt modelId="{1D0EFEAF-1380-9143-9848-0485D27C87B6}" type="pres">
      <dgm:prSet presAssocID="{C97F82DB-47A6-334C-A069-0D9CDE386F63}" presName="sibTrans" presStyleLbl="sibTrans1D1" presStyleIdx="1" presStyleCnt="5"/>
      <dgm:spPr/>
    </dgm:pt>
    <dgm:pt modelId="{7DBA8622-AB0D-D443-920C-0F2ED636B443}" type="pres">
      <dgm:prSet presAssocID="{483DAD02-5534-D74E-9BFB-A35E4D25DB26}" presName="node" presStyleLbl="node1" presStyleIdx="2" presStyleCnt="5">
        <dgm:presLayoutVars>
          <dgm:bulletEnabled val="1"/>
        </dgm:presLayoutVars>
      </dgm:prSet>
      <dgm:spPr/>
    </dgm:pt>
    <dgm:pt modelId="{C488CFED-78B3-A946-B999-EEAEC7EC9BDA}" type="pres">
      <dgm:prSet presAssocID="{483DAD02-5534-D74E-9BFB-A35E4D25DB26}" presName="spNode" presStyleCnt="0"/>
      <dgm:spPr/>
    </dgm:pt>
    <dgm:pt modelId="{BB46DF3D-7CF5-004C-BF8B-25C2D649F447}" type="pres">
      <dgm:prSet presAssocID="{49EF3E51-7C54-FB48-A749-E071A5D39837}" presName="sibTrans" presStyleLbl="sibTrans1D1" presStyleIdx="2" presStyleCnt="5"/>
      <dgm:spPr/>
    </dgm:pt>
    <dgm:pt modelId="{874E314D-9BC0-784E-BF6C-38D01C029F39}" type="pres">
      <dgm:prSet presAssocID="{5B945A5E-83E2-9A48-9960-F8D1FFBC927E}" presName="node" presStyleLbl="node1" presStyleIdx="3" presStyleCnt="5">
        <dgm:presLayoutVars>
          <dgm:bulletEnabled val="1"/>
        </dgm:presLayoutVars>
      </dgm:prSet>
      <dgm:spPr/>
    </dgm:pt>
    <dgm:pt modelId="{EBD9DE98-8707-D94F-85C2-D105609B93B1}" type="pres">
      <dgm:prSet presAssocID="{5B945A5E-83E2-9A48-9960-F8D1FFBC927E}" presName="spNode" presStyleCnt="0"/>
      <dgm:spPr/>
    </dgm:pt>
    <dgm:pt modelId="{CFB7D0FD-9A31-104A-9C2C-9A7D0119868E}" type="pres">
      <dgm:prSet presAssocID="{3C46CFA0-75C4-A142-BA6A-0B598592918E}" presName="sibTrans" presStyleLbl="sibTrans1D1" presStyleIdx="3" presStyleCnt="5"/>
      <dgm:spPr/>
    </dgm:pt>
    <dgm:pt modelId="{47DA0602-5332-944B-B6AD-F30C0A767011}" type="pres">
      <dgm:prSet presAssocID="{56752171-8223-244A-82F1-26275ED1AB03}" presName="node" presStyleLbl="node1" presStyleIdx="4" presStyleCnt="5" custScaleX="106349" custScaleY="108029">
        <dgm:presLayoutVars>
          <dgm:bulletEnabled val="1"/>
        </dgm:presLayoutVars>
      </dgm:prSet>
      <dgm:spPr/>
    </dgm:pt>
    <dgm:pt modelId="{775D504A-C221-634E-8781-109CF8F718BF}" type="pres">
      <dgm:prSet presAssocID="{56752171-8223-244A-82F1-26275ED1AB03}" presName="spNode" presStyleCnt="0"/>
      <dgm:spPr/>
    </dgm:pt>
    <dgm:pt modelId="{2F6153BC-57BA-5344-BED7-42CE3F184160}" type="pres">
      <dgm:prSet presAssocID="{964C2DFB-8768-4145-8126-BAAF06542BD1}" presName="sibTrans" presStyleLbl="sibTrans1D1" presStyleIdx="4" presStyleCnt="5"/>
      <dgm:spPr/>
    </dgm:pt>
  </dgm:ptLst>
  <dgm:cxnLst>
    <dgm:cxn modelId="{66420E0C-7880-4A31-984A-4E7149A46D6E}" type="presOf" srcId="{C97F82DB-47A6-334C-A069-0D9CDE386F63}" destId="{1D0EFEAF-1380-9143-9848-0485D27C87B6}" srcOrd="0" destOrd="0" presId="urn:microsoft.com/office/officeart/2005/8/layout/cycle6"/>
    <dgm:cxn modelId="{C2FB6B11-5C26-4322-B969-4E8AD6A59437}" type="presOf" srcId="{56752171-8223-244A-82F1-26275ED1AB03}" destId="{47DA0602-5332-944B-B6AD-F30C0A767011}" srcOrd="0" destOrd="0" presId="urn:microsoft.com/office/officeart/2005/8/layout/cycle6"/>
    <dgm:cxn modelId="{A7DFD630-D9DA-4EFF-9DF0-237F34250705}" type="presOf" srcId="{49EF3E51-7C54-FB48-A749-E071A5D39837}" destId="{BB46DF3D-7CF5-004C-BF8B-25C2D649F447}" srcOrd="0" destOrd="0" presId="urn:microsoft.com/office/officeart/2005/8/layout/cycle6"/>
    <dgm:cxn modelId="{3432AB32-2741-41DE-A1EF-716184CBF374}" type="presOf" srcId="{F10528F4-C198-0A4D-A5B0-B31210BC8873}" destId="{FEEF1150-9AC3-7648-9D7B-3C0850E7F09B}" srcOrd="0" destOrd="0" presId="urn:microsoft.com/office/officeart/2005/8/layout/cycle6"/>
    <dgm:cxn modelId="{44CA8C34-10A5-4291-AA89-0F9D6CB5DAC2}" type="presOf" srcId="{5B945A5E-83E2-9A48-9960-F8D1FFBC927E}" destId="{874E314D-9BC0-784E-BF6C-38D01C029F39}" srcOrd="0" destOrd="0" presId="urn:microsoft.com/office/officeart/2005/8/layout/cycle6"/>
    <dgm:cxn modelId="{B2EC7B35-DEDC-4426-83DE-9D451C78B4A1}" type="presOf" srcId="{483DAD02-5534-D74E-9BFB-A35E4D25DB26}" destId="{7DBA8622-AB0D-D443-920C-0F2ED636B443}" srcOrd="0" destOrd="0" presId="urn:microsoft.com/office/officeart/2005/8/layout/cycle6"/>
    <dgm:cxn modelId="{89B5C465-0C46-4DB1-A55F-4C799C74B1B3}" type="presOf" srcId="{964C2DFB-8768-4145-8126-BAAF06542BD1}" destId="{2F6153BC-57BA-5344-BED7-42CE3F184160}" srcOrd="0" destOrd="0" presId="urn:microsoft.com/office/officeart/2005/8/layout/cycle6"/>
    <dgm:cxn modelId="{5C0E8E49-6013-4D90-AA82-CF256B9D9CD0}" type="presOf" srcId="{9F7D90A3-9504-E146-A34B-48785B791E8F}" destId="{E98512C7-B8BB-C44F-A17B-6687F0DFA609}" srcOrd="0" destOrd="0" presId="urn:microsoft.com/office/officeart/2005/8/layout/cycle6"/>
    <dgm:cxn modelId="{BFEE3F4C-FA2B-8E44-9810-8431FD08353D}" srcId="{9F7D90A3-9504-E146-A34B-48785B791E8F}" destId="{79C1867D-5893-E04B-9479-00FB2A9BB6B6}" srcOrd="1" destOrd="0" parTransId="{BA1C4A4D-C445-A642-9AC9-173260DDC7CB}" sibTransId="{C97F82DB-47A6-334C-A069-0D9CDE386F63}"/>
    <dgm:cxn modelId="{3FC4406D-723C-334A-83A1-F384CAD98873}" srcId="{9F7D90A3-9504-E146-A34B-48785B791E8F}" destId="{5B945A5E-83E2-9A48-9960-F8D1FFBC927E}" srcOrd="3" destOrd="0" parTransId="{BEBAD1A5-5DE9-294B-9FA2-FD4EC87BB48F}" sibTransId="{3C46CFA0-75C4-A142-BA6A-0B598592918E}"/>
    <dgm:cxn modelId="{C48BBB52-EABA-7C49-AD2B-35674024F761}" srcId="{9F7D90A3-9504-E146-A34B-48785B791E8F}" destId="{483DAD02-5534-D74E-9BFB-A35E4D25DB26}" srcOrd="2" destOrd="0" parTransId="{280AE925-6375-864F-82CA-FA7D6AF73336}" sibTransId="{49EF3E51-7C54-FB48-A749-E071A5D39837}"/>
    <dgm:cxn modelId="{8963098F-1B91-4172-AF93-A8FE93125FBE}" type="presOf" srcId="{3C46CFA0-75C4-A142-BA6A-0B598592918E}" destId="{CFB7D0FD-9A31-104A-9C2C-9A7D0119868E}" srcOrd="0" destOrd="0" presId="urn:microsoft.com/office/officeart/2005/8/layout/cycle6"/>
    <dgm:cxn modelId="{25E4B299-5537-4E8F-BC30-E59A02CE0201}" type="presOf" srcId="{024B6240-E2DF-5244-8FCE-DB98D7CFD6F0}" destId="{FBA14218-34FF-8D4E-AE0F-189F9052EBF5}" srcOrd="0" destOrd="0" presId="urn:microsoft.com/office/officeart/2005/8/layout/cycle6"/>
    <dgm:cxn modelId="{12F7799A-4FF5-294C-9B84-286A08CC4E5D}" srcId="{9F7D90A3-9504-E146-A34B-48785B791E8F}" destId="{F10528F4-C198-0A4D-A5B0-B31210BC8873}" srcOrd="0" destOrd="0" parTransId="{CFCD88AB-4929-5D4F-BCB4-77BD7F0FFCF7}" sibTransId="{024B6240-E2DF-5244-8FCE-DB98D7CFD6F0}"/>
    <dgm:cxn modelId="{D442D6F5-9FDA-4F31-8BF0-3B1BAA3E18CE}" type="presOf" srcId="{79C1867D-5893-E04B-9479-00FB2A9BB6B6}" destId="{81C46098-7D70-154C-BF1C-1FE0187BE386}" srcOrd="0" destOrd="0" presId="urn:microsoft.com/office/officeart/2005/8/layout/cycle6"/>
    <dgm:cxn modelId="{E228ADF8-E25B-8941-A830-EAE66EF53FFE}" srcId="{9F7D90A3-9504-E146-A34B-48785B791E8F}" destId="{56752171-8223-244A-82F1-26275ED1AB03}" srcOrd="4" destOrd="0" parTransId="{EF97C612-018F-2D45-9EE0-D41DF9090479}" sibTransId="{964C2DFB-8768-4145-8126-BAAF06542BD1}"/>
    <dgm:cxn modelId="{93E13B5D-9CFE-422D-A571-25490DB47519}" type="presParOf" srcId="{E98512C7-B8BB-C44F-A17B-6687F0DFA609}" destId="{FEEF1150-9AC3-7648-9D7B-3C0850E7F09B}" srcOrd="0" destOrd="0" presId="urn:microsoft.com/office/officeart/2005/8/layout/cycle6"/>
    <dgm:cxn modelId="{287C1D33-45FE-4638-9FCE-81CA4732BE19}" type="presParOf" srcId="{E98512C7-B8BB-C44F-A17B-6687F0DFA609}" destId="{FFC6971C-4E87-0644-A9C2-53D949D122FC}" srcOrd="1" destOrd="0" presId="urn:microsoft.com/office/officeart/2005/8/layout/cycle6"/>
    <dgm:cxn modelId="{C24A7510-169E-40CC-8BA0-28A607FEE340}" type="presParOf" srcId="{E98512C7-B8BB-C44F-A17B-6687F0DFA609}" destId="{FBA14218-34FF-8D4E-AE0F-189F9052EBF5}" srcOrd="2" destOrd="0" presId="urn:microsoft.com/office/officeart/2005/8/layout/cycle6"/>
    <dgm:cxn modelId="{2AA4A291-EF0C-405E-8A3E-CB9BD46318BB}" type="presParOf" srcId="{E98512C7-B8BB-C44F-A17B-6687F0DFA609}" destId="{81C46098-7D70-154C-BF1C-1FE0187BE386}" srcOrd="3" destOrd="0" presId="urn:microsoft.com/office/officeart/2005/8/layout/cycle6"/>
    <dgm:cxn modelId="{39FD3329-FEE5-48C9-ACED-73ED84770B11}" type="presParOf" srcId="{E98512C7-B8BB-C44F-A17B-6687F0DFA609}" destId="{56DB5C71-20A5-DB4E-B8C5-EE8627890152}" srcOrd="4" destOrd="0" presId="urn:microsoft.com/office/officeart/2005/8/layout/cycle6"/>
    <dgm:cxn modelId="{96D54E01-0F3F-45BF-A689-3788AB437C94}" type="presParOf" srcId="{E98512C7-B8BB-C44F-A17B-6687F0DFA609}" destId="{1D0EFEAF-1380-9143-9848-0485D27C87B6}" srcOrd="5" destOrd="0" presId="urn:microsoft.com/office/officeart/2005/8/layout/cycle6"/>
    <dgm:cxn modelId="{2827632B-60B6-46DC-8620-D19D6C4CA8DE}" type="presParOf" srcId="{E98512C7-B8BB-C44F-A17B-6687F0DFA609}" destId="{7DBA8622-AB0D-D443-920C-0F2ED636B443}" srcOrd="6" destOrd="0" presId="urn:microsoft.com/office/officeart/2005/8/layout/cycle6"/>
    <dgm:cxn modelId="{82144231-4E3F-4DCB-A828-7EB089475CBF}" type="presParOf" srcId="{E98512C7-B8BB-C44F-A17B-6687F0DFA609}" destId="{C488CFED-78B3-A946-B999-EEAEC7EC9BDA}" srcOrd="7" destOrd="0" presId="urn:microsoft.com/office/officeart/2005/8/layout/cycle6"/>
    <dgm:cxn modelId="{B547E466-7B4C-41AE-8384-CF9B0A493261}" type="presParOf" srcId="{E98512C7-B8BB-C44F-A17B-6687F0DFA609}" destId="{BB46DF3D-7CF5-004C-BF8B-25C2D649F447}" srcOrd="8" destOrd="0" presId="urn:microsoft.com/office/officeart/2005/8/layout/cycle6"/>
    <dgm:cxn modelId="{F0991268-9C6E-480B-983D-2ED480C7B764}" type="presParOf" srcId="{E98512C7-B8BB-C44F-A17B-6687F0DFA609}" destId="{874E314D-9BC0-784E-BF6C-38D01C029F39}" srcOrd="9" destOrd="0" presId="urn:microsoft.com/office/officeart/2005/8/layout/cycle6"/>
    <dgm:cxn modelId="{48D56686-7448-43DF-AB89-90C020E31C81}" type="presParOf" srcId="{E98512C7-B8BB-C44F-A17B-6687F0DFA609}" destId="{EBD9DE98-8707-D94F-85C2-D105609B93B1}" srcOrd="10" destOrd="0" presId="urn:microsoft.com/office/officeart/2005/8/layout/cycle6"/>
    <dgm:cxn modelId="{D17EED79-B166-48B6-9212-9BCC636F9F94}" type="presParOf" srcId="{E98512C7-B8BB-C44F-A17B-6687F0DFA609}" destId="{CFB7D0FD-9A31-104A-9C2C-9A7D0119868E}" srcOrd="11" destOrd="0" presId="urn:microsoft.com/office/officeart/2005/8/layout/cycle6"/>
    <dgm:cxn modelId="{9A09C29E-7F2E-402C-8378-0173EB944D59}" type="presParOf" srcId="{E98512C7-B8BB-C44F-A17B-6687F0DFA609}" destId="{47DA0602-5332-944B-B6AD-F30C0A767011}" srcOrd="12" destOrd="0" presId="urn:microsoft.com/office/officeart/2005/8/layout/cycle6"/>
    <dgm:cxn modelId="{599E1291-C36B-4321-BA9A-59046568245B}" type="presParOf" srcId="{E98512C7-B8BB-C44F-A17B-6687F0DFA609}" destId="{775D504A-C221-634E-8781-109CF8F718BF}" srcOrd="13" destOrd="0" presId="urn:microsoft.com/office/officeart/2005/8/layout/cycle6"/>
    <dgm:cxn modelId="{A7423B5B-E777-4065-B05D-3CF42B0922A9}" type="presParOf" srcId="{E98512C7-B8BB-C44F-A17B-6687F0DFA609}" destId="{2F6153BC-57BA-5344-BED7-42CE3F18416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E8EB48-C47B-114E-8C00-B9E79A9C271E}"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2EBE171E-7123-4D49-991C-31C1E7892402}">
      <dgm:prSet custT="1"/>
      <dgm:spPr/>
      <dgm:t>
        <a:bodyPr/>
        <a:lstStyle/>
        <a:p>
          <a:pPr algn="ctr"/>
          <a:r>
            <a:rPr lang="es-CO" sz="1800">
              <a:latin typeface="Montserrat"/>
            </a:rPr>
            <a:t>Succión lenta</a:t>
          </a:r>
        </a:p>
      </dgm:t>
    </dgm:pt>
    <dgm:pt modelId="{07C63A02-335D-5A43-A2FD-1FB7F0554F67}" type="parTrans" cxnId="{7A060580-C90D-0341-A9BA-B3430A1F4C2F}">
      <dgm:prSet/>
      <dgm:spPr/>
      <dgm:t>
        <a:bodyPr/>
        <a:lstStyle/>
        <a:p>
          <a:pPr algn="ctr"/>
          <a:endParaRPr lang="es-ES" sz="1800">
            <a:latin typeface="Montserrat"/>
          </a:endParaRPr>
        </a:p>
      </dgm:t>
    </dgm:pt>
    <dgm:pt modelId="{43C14E9D-56F6-0F4F-ACE1-1E8C41EEE553}" type="sibTrans" cxnId="{7A060580-C90D-0341-A9BA-B3430A1F4C2F}">
      <dgm:prSet/>
      <dgm:spPr/>
      <dgm:t>
        <a:bodyPr/>
        <a:lstStyle/>
        <a:p>
          <a:pPr algn="ctr"/>
          <a:endParaRPr lang="es-ES" sz="1800">
            <a:latin typeface="Montserrat"/>
          </a:endParaRPr>
        </a:p>
      </dgm:t>
    </dgm:pt>
    <dgm:pt modelId="{317A4172-FB27-E64C-945B-AD9F04E91A48}">
      <dgm:prSet custT="1"/>
      <dgm:spPr/>
      <dgm:t>
        <a:bodyPr/>
        <a:lstStyle/>
        <a:p>
          <a:pPr algn="ctr"/>
          <a:r>
            <a:rPr lang="es-CO" sz="1800" dirty="0">
              <a:latin typeface="Montserrat"/>
            </a:rPr>
            <a:t>Llenado capilar aumentado</a:t>
          </a:r>
        </a:p>
      </dgm:t>
    </dgm:pt>
    <dgm:pt modelId="{57F19958-AD0F-4C48-AE34-A5BAE9252B6E}" type="parTrans" cxnId="{65A0BF71-614B-AB41-A49F-7D1A32970E55}">
      <dgm:prSet/>
      <dgm:spPr/>
      <dgm:t>
        <a:bodyPr/>
        <a:lstStyle/>
        <a:p>
          <a:pPr algn="ctr"/>
          <a:endParaRPr lang="es-ES" sz="1800">
            <a:latin typeface="Montserrat"/>
          </a:endParaRPr>
        </a:p>
      </dgm:t>
    </dgm:pt>
    <dgm:pt modelId="{A72FC324-58FD-1746-AC40-7B649251402A}" type="sibTrans" cxnId="{65A0BF71-614B-AB41-A49F-7D1A32970E55}">
      <dgm:prSet/>
      <dgm:spPr/>
      <dgm:t>
        <a:bodyPr/>
        <a:lstStyle/>
        <a:p>
          <a:pPr algn="ctr"/>
          <a:endParaRPr lang="es-ES" sz="1800">
            <a:latin typeface="Montserrat"/>
          </a:endParaRPr>
        </a:p>
      </dgm:t>
    </dgm:pt>
    <dgm:pt modelId="{65FBFF10-8833-F048-852E-5E285E9A1B01}">
      <dgm:prSet custT="1"/>
      <dgm:spPr/>
      <dgm:t>
        <a:bodyPr/>
        <a:lstStyle/>
        <a:p>
          <a:pPr algn="ctr"/>
          <a:r>
            <a:rPr lang="es-CO" sz="1800">
              <a:latin typeface="Montserrat"/>
            </a:rPr>
            <a:t>Taquicardia</a:t>
          </a:r>
        </a:p>
      </dgm:t>
    </dgm:pt>
    <dgm:pt modelId="{5522E812-02C1-E642-A407-4D3014B9619E}" type="parTrans" cxnId="{581384EA-9BE7-354E-AF71-76F445C7BFAC}">
      <dgm:prSet/>
      <dgm:spPr/>
      <dgm:t>
        <a:bodyPr/>
        <a:lstStyle/>
        <a:p>
          <a:pPr algn="ctr"/>
          <a:endParaRPr lang="es-ES" sz="1800">
            <a:latin typeface="Montserrat"/>
          </a:endParaRPr>
        </a:p>
      </dgm:t>
    </dgm:pt>
    <dgm:pt modelId="{6A8892D6-171E-DD42-B840-944434EBB96A}" type="sibTrans" cxnId="{581384EA-9BE7-354E-AF71-76F445C7BFAC}">
      <dgm:prSet/>
      <dgm:spPr/>
      <dgm:t>
        <a:bodyPr/>
        <a:lstStyle/>
        <a:p>
          <a:pPr algn="ctr"/>
          <a:endParaRPr lang="es-ES" sz="1800">
            <a:latin typeface="Montserrat"/>
          </a:endParaRPr>
        </a:p>
      </dgm:t>
    </dgm:pt>
    <dgm:pt modelId="{C9BCD8D1-7553-1C47-80E8-9BCCE0A0E9AD}">
      <dgm:prSet custT="1"/>
      <dgm:spPr/>
      <dgm:t>
        <a:bodyPr/>
        <a:lstStyle/>
        <a:p>
          <a:pPr algn="ctr"/>
          <a:r>
            <a:rPr lang="es-CO" sz="1800">
              <a:latin typeface="Montserrat"/>
            </a:rPr>
            <a:t>Pulsos débiles</a:t>
          </a:r>
        </a:p>
      </dgm:t>
    </dgm:pt>
    <dgm:pt modelId="{35B0E1DE-992B-AD49-9E09-AEC340AD8F65}" type="parTrans" cxnId="{81B1FBA3-8F24-EE42-9087-51F3479B1D05}">
      <dgm:prSet/>
      <dgm:spPr/>
      <dgm:t>
        <a:bodyPr/>
        <a:lstStyle/>
        <a:p>
          <a:pPr algn="ctr"/>
          <a:endParaRPr lang="es-ES" sz="1800">
            <a:latin typeface="Montserrat"/>
          </a:endParaRPr>
        </a:p>
      </dgm:t>
    </dgm:pt>
    <dgm:pt modelId="{2F44EA6E-2B40-0E47-9036-E082FC2881C6}" type="sibTrans" cxnId="{81B1FBA3-8F24-EE42-9087-51F3479B1D05}">
      <dgm:prSet/>
      <dgm:spPr/>
      <dgm:t>
        <a:bodyPr/>
        <a:lstStyle/>
        <a:p>
          <a:pPr algn="ctr"/>
          <a:endParaRPr lang="es-ES" sz="1800">
            <a:latin typeface="Montserrat"/>
          </a:endParaRPr>
        </a:p>
      </dgm:t>
    </dgm:pt>
    <dgm:pt modelId="{F9C46C4C-B03A-0440-A6A2-F8011A202836}">
      <dgm:prSet custT="1"/>
      <dgm:spPr/>
      <dgm:t>
        <a:bodyPr/>
        <a:lstStyle/>
        <a:p>
          <a:pPr algn="ctr"/>
          <a:r>
            <a:rPr lang="es-CO" sz="1800" dirty="0">
              <a:latin typeface="Montserrat"/>
            </a:rPr>
            <a:t>Reticulocitos aumentados (&gt;3%)</a:t>
          </a:r>
        </a:p>
      </dgm:t>
    </dgm:pt>
    <dgm:pt modelId="{9E45CC4F-7DFA-4147-89E1-475951BC2B5B}" type="parTrans" cxnId="{63DBA063-3B85-CE43-9082-7722F17ED4B0}">
      <dgm:prSet/>
      <dgm:spPr/>
      <dgm:t>
        <a:bodyPr/>
        <a:lstStyle/>
        <a:p>
          <a:pPr algn="ctr"/>
          <a:endParaRPr lang="es-ES" sz="1800">
            <a:latin typeface="Montserrat"/>
          </a:endParaRPr>
        </a:p>
      </dgm:t>
    </dgm:pt>
    <dgm:pt modelId="{A585BFE5-4249-5745-9DC7-F3A94362F8F2}" type="sibTrans" cxnId="{63DBA063-3B85-CE43-9082-7722F17ED4B0}">
      <dgm:prSet/>
      <dgm:spPr/>
      <dgm:t>
        <a:bodyPr/>
        <a:lstStyle/>
        <a:p>
          <a:pPr algn="ctr"/>
          <a:endParaRPr lang="es-ES" sz="1800">
            <a:latin typeface="Montserrat"/>
          </a:endParaRPr>
        </a:p>
      </dgm:t>
    </dgm:pt>
    <dgm:pt modelId="{769A4B45-3260-C24D-B550-C1077CB82647}">
      <dgm:prSet custT="1"/>
      <dgm:spPr/>
      <dgm:t>
        <a:bodyPr/>
        <a:lstStyle/>
        <a:p>
          <a:pPr algn="ctr"/>
          <a:r>
            <a:rPr lang="es-CO" sz="1800" dirty="0">
              <a:latin typeface="Montserrat"/>
            </a:rPr>
            <a:t>Esquistocitos en ESP.</a:t>
          </a:r>
        </a:p>
      </dgm:t>
    </dgm:pt>
    <dgm:pt modelId="{90532A5E-05CA-9246-9477-F8E99542712B}" type="parTrans" cxnId="{DBDD309D-D65A-8D43-A755-0C508A996061}">
      <dgm:prSet/>
      <dgm:spPr/>
      <dgm:t>
        <a:bodyPr/>
        <a:lstStyle/>
        <a:p>
          <a:pPr algn="ctr"/>
          <a:endParaRPr lang="es-ES" sz="1800">
            <a:latin typeface="Montserrat"/>
          </a:endParaRPr>
        </a:p>
      </dgm:t>
    </dgm:pt>
    <dgm:pt modelId="{5E34CDB5-F1C6-BD42-AEAF-799ADC93CD2C}" type="sibTrans" cxnId="{DBDD309D-D65A-8D43-A755-0C508A996061}">
      <dgm:prSet/>
      <dgm:spPr/>
      <dgm:t>
        <a:bodyPr/>
        <a:lstStyle/>
        <a:p>
          <a:pPr algn="ctr"/>
          <a:endParaRPr lang="es-ES" sz="1800">
            <a:latin typeface="Montserrat"/>
          </a:endParaRPr>
        </a:p>
      </dgm:t>
    </dgm:pt>
    <dgm:pt modelId="{3E37F200-815F-8747-B007-7B70047B743C}" type="pres">
      <dgm:prSet presAssocID="{22E8EB48-C47B-114E-8C00-B9E79A9C271E}" presName="linear" presStyleCnt="0">
        <dgm:presLayoutVars>
          <dgm:animLvl val="lvl"/>
          <dgm:resizeHandles val="exact"/>
        </dgm:presLayoutVars>
      </dgm:prSet>
      <dgm:spPr/>
    </dgm:pt>
    <dgm:pt modelId="{1776809A-6E4F-C745-8082-A9BB8F2DB30D}" type="pres">
      <dgm:prSet presAssocID="{2EBE171E-7123-4D49-991C-31C1E7892402}" presName="parentText" presStyleLbl="node1" presStyleIdx="0" presStyleCnt="6">
        <dgm:presLayoutVars>
          <dgm:chMax val="0"/>
          <dgm:bulletEnabled val="1"/>
        </dgm:presLayoutVars>
      </dgm:prSet>
      <dgm:spPr/>
    </dgm:pt>
    <dgm:pt modelId="{1C29EE4D-5D3F-7149-A89C-0145932FEE14}" type="pres">
      <dgm:prSet presAssocID="{43C14E9D-56F6-0F4F-ACE1-1E8C41EEE553}" presName="spacer" presStyleCnt="0"/>
      <dgm:spPr/>
    </dgm:pt>
    <dgm:pt modelId="{3BDFD0BE-8305-C847-B3F8-3EE83F6EB554}" type="pres">
      <dgm:prSet presAssocID="{317A4172-FB27-E64C-945B-AD9F04E91A48}" presName="parentText" presStyleLbl="node1" presStyleIdx="1" presStyleCnt="6">
        <dgm:presLayoutVars>
          <dgm:chMax val="0"/>
          <dgm:bulletEnabled val="1"/>
        </dgm:presLayoutVars>
      </dgm:prSet>
      <dgm:spPr/>
    </dgm:pt>
    <dgm:pt modelId="{786A4117-7B19-9B48-8BE8-C007060519C7}" type="pres">
      <dgm:prSet presAssocID="{A72FC324-58FD-1746-AC40-7B649251402A}" presName="spacer" presStyleCnt="0"/>
      <dgm:spPr/>
    </dgm:pt>
    <dgm:pt modelId="{8458FD97-D253-FA45-B2C0-2D309B748A9A}" type="pres">
      <dgm:prSet presAssocID="{65FBFF10-8833-F048-852E-5E285E9A1B01}" presName="parentText" presStyleLbl="node1" presStyleIdx="2" presStyleCnt="6">
        <dgm:presLayoutVars>
          <dgm:chMax val="0"/>
          <dgm:bulletEnabled val="1"/>
        </dgm:presLayoutVars>
      </dgm:prSet>
      <dgm:spPr/>
    </dgm:pt>
    <dgm:pt modelId="{C6B29062-7134-694F-8A13-4EF677FCB70E}" type="pres">
      <dgm:prSet presAssocID="{6A8892D6-171E-DD42-B840-944434EBB96A}" presName="spacer" presStyleCnt="0"/>
      <dgm:spPr/>
    </dgm:pt>
    <dgm:pt modelId="{C584F6DF-586E-8341-8827-DB5DEDB80313}" type="pres">
      <dgm:prSet presAssocID="{C9BCD8D1-7553-1C47-80E8-9BCCE0A0E9AD}" presName="parentText" presStyleLbl="node1" presStyleIdx="3" presStyleCnt="6">
        <dgm:presLayoutVars>
          <dgm:chMax val="0"/>
          <dgm:bulletEnabled val="1"/>
        </dgm:presLayoutVars>
      </dgm:prSet>
      <dgm:spPr/>
    </dgm:pt>
    <dgm:pt modelId="{32FEDDD3-5A52-7041-B4F6-7107054202CC}" type="pres">
      <dgm:prSet presAssocID="{2F44EA6E-2B40-0E47-9036-E082FC2881C6}" presName="spacer" presStyleCnt="0"/>
      <dgm:spPr/>
    </dgm:pt>
    <dgm:pt modelId="{D8156C27-3729-4E4B-A19B-3EECF44C616B}" type="pres">
      <dgm:prSet presAssocID="{F9C46C4C-B03A-0440-A6A2-F8011A202836}" presName="parentText" presStyleLbl="node1" presStyleIdx="4" presStyleCnt="6">
        <dgm:presLayoutVars>
          <dgm:chMax val="0"/>
          <dgm:bulletEnabled val="1"/>
        </dgm:presLayoutVars>
      </dgm:prSet>
      <dgm:spPr/>
    </dgm:pt>
    <dgm:pt modelId="{B64CDD2F-D0B4-8043-8AB1-7EB1515F4BCF}" type="pres">
      <dgm:prSet presAssocID="{A585BFE5-4249-5745-9DC7-F3A94362F8F2}" presName="spacer" presStyleCnt="0"/>
      <dgm:spPr/>
    </dgm:pt>
    <dgm:pt modelId="{AF31E194-D381-3949-A27F-327343E6E660}" type="pres">
      <dgm:prSet presAssocID="{769A4B45-3260-C24D-B550-C1077CB82647}" presName="parentText" presStyleLbl="node1" presStyleIdx="5" presStyleCnt="6">
        <dgm:presLayoutVars>
          <dgm:chMax val="0"/>
          <dgm:bulletEnabled val="1"/>
        </dgm:presLayoutVars>
      </dgm:prSet>
      <dgm:spPr/>
    </dgm:pt>
  </dgm:ptLst>
  <dgm:cxnLst>
    <dgm:cxn modelId="{7427351B-AC24-4178-8DA4-ACDBC629D5A0}" type="presOf" srcId="{22E8EB48-C47B-114E-8C00-B9E79A9C271E}" destId="{3E37F200-815F-8747-B007-7B70047B743C}" srcOrd="0" destOrd="0" presId="urn:microsoft.com/office/officeart/2005/8/layout/vList2"/>
    <dgm:cxn modelId="{34C11D40-192B-4BF3-8182-5FF65C0BED8C}" type="presOf" srcId="{C9BCD8D1-7553-1C47-80E8-9BCCE0A0E9AD}" destId="{C584F6DF-586E-8341-8827-DB5DEDB80313}" srcOrd="0" destOrd="0" presId="urn:microsoft.com/office/officeart/2005/8/layout/vList2"/>
    <dgm:cxn modelId="{63DBA063-3B85-CE43-9082-7722F17ED4B0}" srcId="{22E8EB48-C47B-114E-8C00-B9E79A9C271E}" destId="{F9C46C4C-B03A-0440-A6A2-F8011A202836}" srcOrd="4" destOrd="0" parTransId="{9E45CC4F-7DFA-4147-89E1-475951BC2B5B}" sibTransId="{A585BFE5-4249-5745-9DC7-F3A94362F8F2}"/>
    <dgm:cxn modelId="{26D5BE4E-520B-43FC-AC28-AE5FDEB1FB06}" type="presOf" srcId="{65FBFF10-8833-F048-852E-5E285E9A1B01}" destId="{8458FD97-D253-FA45-B2C0-2D309B748A9A}" srcOrd="0" destOrd="0" presId="urn:microsoft.com/office/officeart/2005/8/layout/vList2"/>
    <dgm:cxn modelId="{65A0BF71-614B-AB41-A49F-7D1A32970E55}" srcId="{22E8EB48-C47B-114E-8C00-B9E79A9C271E}" destId="{317A4172-FB27-E64C-945B-AD9F04E91A48}" srcOrd="1" destOrd="0" parTransId="{57F19958-AD0F-4C48-AE34-A5BAE9252B6E}" sibTransId="{A72FC324-58FD-1746-AC40-7B649251402A}"/>
    <dgm:cxn modelId="{7A060580-C90D-0341-A9BA-B3430A1F4C2F}" srcId="{22E8EB48-C47B-114E-8C00-B9E79A9C271E}" destId="{2EBE171E-7123-4D49-991C-31C1E7892402}" srcOrd="0" destOrd="0" parTransId="{07C63A02-335D-5A43-A2FD-1FB7F0554F67}" sibTransId="{43C14E9D-56F6-0F4F-ACE1-1E8C41EEE553}"/>
    <dgm:cxn modelId="{0834A389-C12B-4112-8938-BDC9130231C2}" type="presOf" srcId="{769A4B45-3260-C24D-B550-C1077CB82647}" destId="{AF31E194-D381-3949-A27F-327343E6E660}" srcOrd="0" destOrd="0" presId="urn:microsoft.com/office/officeart/2005/8/layout/vList2"/>
    <dgm:cxn modelId="{DBDD309D-D65A-8D43-A755-0C508A996061}" srcId="{22E8EB48-C47B-114E-8C00-B9E79A9C271E}" destId="{769A4B45-3260-C24D-B550-C1077CB82647}" srcOrd="5" destOrd="0" parTransId="{90532A5E-05CA-9246-9477-F8E99542712B}" sibTransId="{5E34CDB5-F1C6-BD42-AEAF-799ADC93CD2C}"/>
    <dgm:cxn modelId="{7B26499F-F39D-4AC9-9DE4-7E56138C890E}" type="presOf" srcId="{317A4172-FB27-E64C-945B-AD9F04E91A48}" destId="{3BDFD0BE-8305-C847-B3F8-3EE83F6EB554}" srcOrd="0" destOrd="0" presId="urn:microsoft.com/office/officeart/2005/8/layout/vList2"/>
    <dgm:cxn modelId="{81B1FBA3-8F24-EE42-9087-51F3479B1D05}" srcId="{22E8EB48-C47B-114E-8C00-B9E79A9C271E}" destId="{C9BCD8D1-7553-1C47-80E8-9BCCE0A0E9AD}" srcOrd="3" destOrd="0" parTransId="{35B0E1DE-992B-AD49-9E09-AEC340AD8F65}" sibTransId="{2F44EA6E-2B40-0E47-9036-E082FC2881C6}"/>
    <dgm:cxn modelId="{E868EEBC-3316-4AFA-946D-D39778BDE488}" type="presOf" srcId="{F9C46C4C-B03A-0440-A6A2-F8011A202836}" destId="{D8156C27-3729-4E4B-A19B-3EECF44C616B}" srcOrd="0" destOrd="0" presId="urn:microsoft.com/office/officeart/2005/8/layout/vList2"/>
    <dgm:cxn modelId="{392755E7-585D-4D1B-8D08-A033B66ABCA6}" type="presOf" srcId="{2EBE171E-7123-4D49-991C-31C1E7892402}" destId="{1776809A-6E4F-C745-8082-A9BB8F2DB30D}" srcOrd="0" destOrd="0" presId="urn:microsoft.com/office/officeart/2005/8/layout/vList2"/>
    <dgm:cxn modelId="{581384EA-9BE7-354E-AF71-76F445C7BFAC}" srcId="{22E8EB48-C47B-114E-8C00-B9E79A9C271E}" destId="{65FBFF10-8833-F048-852E-5E285E9A1B01}" srcOrd="2" destOrd="0" parTransId="{5522E812-02C1-E642-A407-4D3014B9619E}" sibTransId="{6A8892D6-171E-DD42-B840-944434EBB96A}"/>
    <dgm:cxn modelId="{E2C947E4-7E5F-4B4D-916D-3114EBDBCC54}" type="presParOf" srcId="{3E37F200-815F-8747-B007-7B70047B743C}" destId="{1776809A-6E4F-C745-8082-A9BB8F2DB30D}" srcOrd="0" destOrd="0" presId="urn:microsoft.com/office/officeart/2005/8/layout/vList2"/>
    <dgm:cxn modelId="{28B00B3E-A52C-489F-AECB-780F9E75364B}" type="presParOf" srcId="{3E37F200-815F-8747-B007-7B70047B743C}" destId="{1C29EE4D-5D3F-7149-A89C-0145932FEE14}" srcOrd="1" destOrd="0" presId="urn:microsoft.com/office/officeart/2005/8/layout/vList2"/>
    <dgm:cxn modelId="{DD307E91-0D96-4BCB-85BE-36E44A01E05F}" type="presParOf" srcId="{3E37F200-815F-8747-B007-7B70047B743C}" destId="{3BDFD0BE-8305-C847-B3F8-3EE83F6EB554}" srcOrd="2" destOrd="0" presId="urn:microsoft.com/office/officeart/2005/8/layout/vList2"/>
    <dgm:cxn modelId="{B76DF6E6-B4A2-4C68-8DD2-683BD5C43C52}" type="presParOf" srcId="{3E37F200-815F-8747-B007-7B70047B743C}" destId="{786A4117-7B19-9B48-8BE8-C007060519C7}" srcOrd="3" destOrd="0" presId="urn:microsoft.com/office/officeart/2005/8/layout/vList2"/>
    <dgm:cxn modelId="{71248C59-77A6-4E43-ACB9-57AB8C88160C}" type="presParOf" srcId="{3E37F200-815F-8747-B007-7B70047B743C}" destId="{8458FD97-D253-FA45-B2C0-2D309B748A9A}" srcOrd="4" destOrd="0" presId="urn:microsoft.com/office/officeart/2005/8/layout/vList2"/>
    <dgm:cxn modelId="{7F2BA391-5C14-4C1F-BE8C-6405B317A764}" type="presParOf" srcId="{3E37F200-815F-8747-B007-7B70047B743C}" destId="{C6B29062-7134-694F-8A13-4EF677FCB70E}" srcOrd="5" destOrd="0" presId="urn:microsoft.com/office/officeart/2005/8/layout/vList2"/>
    <dgm:cxn modelId="{70E589DC-26F2-4E20-AD0C-3DA9FBC67A09}" type="presParOf" srcId="{3E37F200-815F-8747-B007-7B70047B743C}" destId="{C584F6DF-586E-8341-8827-DB5DEDB80313}" srcOrd="6" destOrd="0" presId="urn:microsoft.com/office/officeart/2005/8/layout/vList2"/>
    <dgm:cxn modelId="{B12672AB-3CEB-4545-84DB-30846F258E68}" type="presParOf" srcId="{3E37F200-815F-8747-B007-7B70047B743C}" destId="{32FEDDD3-5A52-7041-B4F6-7107054202CC}" srcOrd="7" destOrd="0" presId="urn:microsoft.com/office/officeart/2005/8/layout/vList2"/>
    <dgm:cxn modelId="{950DC040-71F1-444D-9343-CF72F70AA92F}" type="presParOf" srcId="{3E37F200-815F-8747-B007-7B70047B743C}" destId="{D8156C27-3729-4E4B-A19B-3EECF44C616B}" srcOrd="8" destOrd="0" presId="urn:microsoft.com/office/officeart/2005/8/layout/vList2"/>
    <dgm:cxn modelId="{AF71FD51-6D6F-4F78-A0D9-F7552E28709F}" type="presParOf" srcId="{3E37F200-815F-8747-B007-7B70047B743C}" destId="{B64CDD2F-D0B4-8043-8AB1-7EB1515F4BCF}" srcOrd="9" destOrd="0" presId="urn:microsoft.com/office/officeart/2005/8/layout/vList2"/>
    <dgm:cxn modelId="{DFD0E396-C47B-4471-987D-40B82F6685F7}" type="presParOf" srcId="{3E37F200-815F-8747-B007-7B70047B743C}" destId="{AF31E194-D381-3949-A27F-327343E6E66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773098-7E8B-DF4A-8265-6F97D66F79A1}"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8F2ADCBC-7D27-7741-B6AD-BEB20E5AD8E5}">
      <dgm:prSet custT="1"/>
      <dgm:spPr/>
      <dgm:t>
        <a:bodyPr/>
        <a:lstStyle/>
        <a:p>
          <a:r>
            <a:rPr lang="es-CO" sz="1800" dirty="0">
              <a:latin typeface="Montserrat"/>
            </a:rPr>
            <a:t>En neonatos la bilirrubina no conjugada puede penetrar la BHE y esta es tóxica para el tejido neuronal al interferir con las funciones celulares.</a:t>
          </a:r>
        </a:p>
      </dgm:t>
    </dgm:pt>
    <dgm:pt modelId="{2697ABE3-ABCD-284A-A76F-B73F99FA2D47}" type="parTrans" cxnId="{64AACD02-45EF-E742-A375-43ADEC8EB962}">
      <dgm:prSet/>
      <dgm:spPr/>
      <dgm:t>
        <a:bodyPr/>
        <a:lstStyle/>
        <a:p>
          <a:endParaRPr lang="es-ES" sz="1800">
            <a:latin typeface="Montserrat"/>
          </a:endParaRPr>
        </a:p>
      </dgm:t>
    </dgm:pt>
    <dgm:pt modelId="{51BC03B5-34FB-2042-B9A0-BFF832B249B6}" type="sibTrans" cxnId="{64AACD02-45EF-E742-A375-43ADEC8EB962}">
      <dgm:prSet/>
      <dgm:spPr/>
      <dgm:t>
        <a:bodyPr/>
        <a:lstStyle/>
        <a:p>
          <a:endParaRPr lang="es-ES" sz="1800">
            <a:latin typeface="Montserrat"/>
          </a:endParaRPr>
        </a:p>
      </dgm:t>
    </dgm:pt>
    <dgm:pt modelId="{9A930924-E47E-FD49-8C5D-C1413E3E652D}">
      <dgm:prSet custT="1"/>
      <dgm:spPr/>
      <dgm:t>
        <a:bodyPr/>
        <a:lstStyle/>
        <a:p>
          <a:r>
            <a:rPr lang="es-CO" sz="1800" dirty="0">
              <a:latin typeface="Montserrat"/>
            </a:rPr>
            <a:t>Causa trastornos neurológicos a corto y largo plazo (encefalopatía por bilirrubina).</a:t>
          </a:r>
        </a:p>
      </dgm:t>
    </dgm:pt>
    <dgm:pt modelId="{F20034A8-EAFA-3147-9E20-31A55E6D1210}" type="parTrans" cxnId="{F0785106-40EB-0B48-B71A-41D2F96F8640}">
      <dgm:prSet/>
      <dgm:spPr/>
      <dgm:t>
        <a:bodyPr/>
        <a:lstStyle/>
        <a:p>
          <a:endParaRPr lang="es-ES" sz="1800">
            <a:latin typeface="Montserrat"/>
          </a:endParaRPr>
        </a:p>
      </dgm:t>
    </dgm:pt>
    <dgm:pt modelId="{483CA80E-37C5-9F4E-92A2-1DAA4A157129}" type="sibTrans" cxnId="{F0785106-40EB-0B48-B71A-41D2F96F8640}">
      <dgm:prSet/>
      <dgm:spPr/>
      <dgm:t>
        <a:bodyPr/>
        <a:lstStyle/>
        <a:p>
          <a:endParaRPr lang="es-ES" sz="1800">
            <a:latin typeface="Montserrat"/>
          </a:endParaRPr>
        </a:p>
      </dgm:t>
    </dgm:pt>
    <dgm:pt modelId="{38E24BA5-94E6-D642-BF5F-F4C98F6C234A}">
      <dgm:prSet custT="1"/>
      <dgm:spPr>
        <a:solidFill>
          <a:srgbClr val="0070C0"/>
        </a:solidFill>
      </dgm:spPr>
      <dgm:t>
        <a:bodyPr/>
        <a:lstStyle/>
        <a:p>
          <a:r>
            <a:rPr lang="es-CO" sz="1800" dirty="0">
              <a:latin typeface="Montserrat"/>
            </a:rPr>
            <a:t>Toxicidad neurológica: depende de niveles altos, tiempo de  exposición, susceptibilidad del huésped y presencia de  comorbilidades.</a:t>
          </a:r>
        </a:p>
      </dgm:t>
    </dgm:pt>
    <dgm:pt modelId="{9D718FF6-A8C7-1D4C-91A2-CFAA4EB6FE4F}" type="parTrans" cxnId="{133B89F8-53D5-A646-9DE0-8F6DD1DB0C43}">
      <dgm:prSet/>
      <dgm:spPr/>
      <dgm:t>
        <a:bodyPr/>
        <a:lstStyle/>
        <a:p>
          <a:endParaRPr lang="es-ES" sz="1800">
            <a:latin typeface="Montserrat"/>
          </a:endParaRPr>
        </a:p>
      </dgm:t>
    </dgm:pt>
    <dgm:pt modelId="{29475F8A-A35A-6245-BC66-E286F8B2FF5B}" type="sibTrans" cxnId="{133B89F8-53D5-A646-9DE0-8F6DD1DB0C43}">
      <dgm:prSet/>
      <dgm:spPr/>
      <dgm:t>
        <a:bodyPr/>
        <a:lstStyle/>
        <a:p>
          <a:endParaRPr lang="es-ES" sz="1800">
            <a:latin typeface="Montserrat"/>
          </a:endParaRPr>
        </a:p>
      </dgm:t>
    </dgm:pt>
    <dgm:pt modelId="{C9E2BC1A-F1C7-6B44-9E36-A9B8A41CB2B5}" type="pres">
      <dgm:prSet presAssocID="{E2773098-7E8B-DF4A-8265-6F97D66F79A1}" presName="diagram" presStyleCnt="0">
        <dgm:presLayoutVars>
          <dgm:dir/>
          <dgm:resizeHandles val="exact"/>
        </dgm:presLayoutVars>
      </dgm:prSet>
      <dgm:spPr/>
    </dgm:pt>
    <dgm:pt modelId="{DF6FEE42-5DC7-F64A-869A-642301A3C9B3}" type="pres">
      <dgm:prSet presAssocID="{8F2ADCBC-7D27-7741-B6AD-BEB20E5AD8E5}" presName="node" presStyleLbl="node1" presStyleIdx="0" presStyleCnt="3">
        <dgm:presLayoutVars>
          <dgm:bulletEnabled val="1"/>
        </dgm:presLayoutVars>
      </dgm:prSet>
      <dgm:spPr/>
    </dgm:pt>
    <dgm:pt modelId="{4F41CBCA-3243-804F-BBE7-8B7D49B32506}" type="pres">
      <dgm:prSet presAssocID="{51BC03B5-34FB-2042-B9A0-BFF832B249B6}" presName="sibTrans" presStyleCnt="0"/>
      <dgm:spPr/>
    </dgm:pt>
    <dgm:pt modelId="{D46BF5DB-FC80-AE4D-B406-DFF607C0CB3D}" type="pres">
      <dgm:prSet presAssocID="{9A930924-E47E-FD49-8C5D-C1413E3E652D}" presName="node" presStyleLbl="node1" presStyleIdx="1" presStyleCnt="3">
        <dgm:presLayoutVars>
          <dgm:bulletEnabled val="1"/>
        </dgm:presLayoutVars>
      </dgm:prSet>
      <dgm:spPr/>
    </dgm:pt>
    <dgm:pt modelId="{BB647369-7276-5041-9229-3FAEA464BED3}" type="pres">
      <dgm:prSet presAssocID="{483CA80E-37C5-9F4E-92A2-1DAA4A157129}" presName="sibTrans" presStyleCnt="0"/>
      <dgm:spPr/>
    </dgm:pt>
    <dgm:pt modelId="{4CD7EA4B-0A2E-794D-B525-809D3861D6B4}" type="pres">
      <dgm:prSet presAssocID="{38E24BA5-94E6-D642-BF5F-F4C98F6C234A}" presName="node" presStyleLbl="node1" presStyleIdx="2" presStyleCnt="3">
        <dgm:presLayoutVars>
          <dgm:bulletEnabled val="1"/>
        </dgm:presLayoutVars>
      </dgm:prSet>
      <dgm:spPr/>
    </dgm:pt>
  </dgm:ptLst>
  <dgm:cxnLst>
    <dgm:cxn modelId="{64AACD02-45EF-E742-A375-43ADEC8EB962}" srcId="{E2773098-7E8B-DF4A-8265-6F97D66F79A1}" destId="{8F2ADCBC-7D27-7741-B6AD-BEB20E5AD8E5}" srcOrd="0" destOrd="0" parTransId="{2697ABE3-ABCD-284A-A76F-B73F99FA2D47}" sibTransId="{51BC03B5-34FB-2042-B9A0-BFF832B249B6}"/>
    <dgm:cxn modelId="{F0785106-40EB-0B48-B71A-41D2F96F8640}" srcId="{E2773098-7E8B-DF4A-8265-6F97D66F79A1}" destId="{9A930924-E47E-FD49-8C5D-C1413E3E652D}" srcOrd="1" destOrd="0" parTransId="{F20034A8-EAFA-3147-9E20-31A55E6D1210}" sibTransId="{483CA80E-37C5-9F4E-92A2-1DAA4A157129}"/>
    <dgm:cxn modelId="{98043F47-6913-43B2-A3A5-6CAE4C675D9F}" type="presOf" srcId="{38E24BA5-94E6-D642-BF5F-F4C98F6C234A}" destId="{4CD7EA4B-0A2E-794D-B525-809D3861D6B4}" srcOrd="0" destOrd="0" presId="urn:microsoft.com/office/officeart/2005/8/layout/default"/>
    <dgm:cxn modelId="{8D1D4078-6852-449E-AE1C-16D989DC9AB2}" type="presOf" srcId="{E2773098-7E8B-DF4A-8265-6F97D66F79A1}" destId="{C9E2BC1A-F1C7-6B44-9E36-A9B8A41CB2B5}" srcOrd="0" destOrd="0" presId="urn:microsoft.com/office/officeart/2005/8/layout/default"/>
    <dgm:cxn modelId="{398EAFA7-D25E-429D-A475-9D2993F08F27}" type="presOf" srcId="{9A930924-E47E-FD49-8C5D-C1413E3E652D}" destId="{D46BF5DB-FC80-AE4D-B406-DFF607C0CB3D}" srcOrd="0" destOrd="0" presId="urn:microsoft.com/office/officeart/2005/8/layout/default"/>
    <dgm:cxn modelId="{2A9197EF-8773-41AD-8871-A190C59217A6}" type="presOf" srcId="{8F2ADCBC-7D27-7741-B6AD-BEB20E5AD8E5}" destId="{DF6FEE42-5DC7-F64A-869A-642301A3C9B3}" srcOrd="0" destOrd="0" presId="urn:microsoft.com/office/officeart/2005/8/layout/default"/>
    <dgm:cxn modelId="{133B89F8-53D5-A646-9DE0-8F6DD1DB0C43}" srcId="{E2773098-7E8B-DF4A-8265-6F97D66F79A1}" destId="{38E24BA5-94E6-D642-BF5F-F4C98F6C234A}" srcOrd="2" destOrd="0" parTransId="{9D718FF6-A8C7-1D4C-91A2-CFAA4EB6FE4F}" sibTransId="{29475F8A-A35A-6245-BC66-E286F8B2FF5B}"/>
    <dgm:cxn modelId="{5C71D1BA-977D-4383-9E5C-2D1BA4B2C4B3}" type="presParOf" srcId="{C9E2BC1A-F1C7-6B44-9E36-A9B8A41CB2B5}" destId="{DF6FEE42-5DC7-F64A-869A-642301A3C9B3}" srcOrd="0" destOrd="0" presId="urn:microsoft.com/office/officeart/2005/8/layout/default"/>
    <dgm:cxn modelId="{2E66D584-8C24-4B7A-8ED0-A65A88A15F0A}" type="presParOf" srcId="{C9E2BC1A-F1C7-6B44-9E36-A9B8A41CB2B5}" destId="{4F41CBCA-3243-804F-BBE7-8B7D49B32506}" srcOrd="1" destOrd="0" presId="urn:microsoft.com/office/officeart/2005/8/layout/default"/>
    <dgm:cxn modelId="{672CD145-BEC2-4203-9BEE-289673FE77BE}" type="presParOf" srcId="{C9E2BC1A-F1C7-6B44-9E36-A9B8A41CB2B5}" destId="{D46BF5DB-FC80-AE4D-B406-DFF607C0CB3D}" srcOrd="2" destOrd="0" presId="urn:microsoft.com/office/officeart/2005/8/layout/default"/>
    <dgm:cxn modelId="{93808B54-B339-4E37-8716-7BBC030B7E26}" type="presParOf" srcId="{C9E2BC1A-F1C7-6B44-9E36-A9B8A41CB2B5}" destId="{BB647369-7276-5041-9229-3FAEA464BED3}" srcOrd="3" destOrd="0" presId="urn:microsoft.com/office/officeart/2005/8/layout/default"/>
    <dgm:cxn modelId="{8C4B8B86-A26C-4DB4-A27F-751401B0B108}" type="presParOf" srcId="{C9E2BC1A-F1C7-6B44-9E36-A9B8A41CB2B5}" destId="{4CD7EA4B-0A2E-794D-B525-809D3861D6B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2E7538-6741-8F4E-BD05-59F5809D8F15}"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ES"/>
        </a:p>
      </dgm:t>
    </dgm:pt>
    <dgm:pt modelId="{62C255FC-D2ED-6849-8350-405082F4AC4A}">
      <dgm:prSet phldrT="[Texto]" custT="1"/>
      <dgm:spPr/>
      <dgm:t>
        <a:bodyPr/>
        <a:lstStyle/>
        <a:p>
          <a:pPr algn="ctr"/>
          <a:r>
            <a:rPr lang="es-CO" sz="1400" b="1" spc="-15" dirty="0">
              <a:latin typeface="Montserrat"/>
              <a:cs typeface="Carlito"/>
            </a:rPr>
            <a:t>Fase</a:t>
          </a:r>
          <a:r>
            <a:rPr lang="es-CO" sz="1400" b="1" spc="5" dirty="0">
              <a:latin typeface="Montserrat"/>
              <a:cs typeface="Carlito"/>
            </a:rPr>
            <a:t> </a:t>
          </a:r>
          <a:r>
            <a:rPr lang="es-CO" sz="1400" b="1" spc="-15" dirty="0">
              <a:latin typeface="Montserrat"/>
              <a:cs typeface="Carlito"/>
            </a:rPr>
            <a:t>temprana</a:t>
          </a:r>
          <a:endParaRPr lang="es-ES" sz="1400" dirty="0">
            <a:latin typeface="Montserrat"/>
          </a:endParaRPr>
        </a:p>
      </dgm:t>
    </dgm:pt>
    <dgm:pt modelId="{AED236EC-1FE8-5841-B4EB-32255ACEBBCE}" type="parTrans" cxnId="{A615AFCE-E203-A24F-9E79-2CDA5B9C0D2A}">
      <dgm:prSet/>
      <dgm:spPr/>
      <dgm:t>
        <a:bodyPr/>
        <a:lstStyle/>
        <a:p>
          <a:endParaRPr lang="es-ES" sz="1400">
            <a:latin typeface="Montserrat"/>
          </a:endParaRPr>
        </a:p>
      </dgm:t>
    </dgm:pt>
    <dgm:pt modelId="{13638193-9850-0549-BEFA-8730A0C98128}" type="sibTrans" cxnId="{A615AFCE-E203-A24F-9E79-2CDA5B9C0D2A}">
      <dgm:prSet/>
      <dgm:spPr/>
      <dgm:t>
        <a:bodyPr/>
        <a:lstStyle/>
        <a:p>
          <a:endParaRPr lang="es-ES" sz="1400">
            <a:latin typeface="Montserrat"/>
          </a:endParaRPr>
        </a:p>
      </dgm:t>
    </dgm:pt>
    <dgm:pt modelId="{E7140F49-5679-F741-AB4A-5A27DE4FCBFB}">
      <dgm:prSet phldrT="[Texto]" custT="1"/>
      <dgm:spPr/>
      <dgm:t>
        <a:bodyPr/>
        <a:lstStyle/>
        <a:p>
          <a:pPr algn="l"/>
          <a:r>
            <a:rPr lang="es-CO" sz="1400" spc="-20" dirty="0">
              <a:latin typeface="Montserrat"/>
              <a:cs typeface="Carlito"/>
            </a:rPr>
            <a:t>Pobre </a:t>
          </a:r>
          <a:r>
            <a:rPr lang="es-CO" sz="1400" spc="-10" dirty="0">
              <a:latin typeface="Montserrat"/>
              <a:cs typeface="Carlito"/>
            </a:rPr>
            <a:t>succión </a:t>
          </a:r>
          <a:r>
            <a:rPr lang="es-CO" sz="1400" spc="-15" dirty="0">
              <a:latin typeface="Montserrat"/>
              <a:cs typeface="Carlito"/>
            </a:rPr>
            <a:t>(primera </a:t>
          </a:r>
          <a:r>
            <a:rPr lang="es-CO" sz="1400" spc="-10" dirty="0">
              <a:latin typeface="Montserrat"/>
              <a:cs typeface="Carlito"/>
            </a:rPr>
            <a:t>manifestación).</a:t>
          </a:r>
          <a:endParaRPr lang="es-ES" sz="1400" dirty="0">
            <a:latin typeface="Montserrat"/>
          </a:endParaRPr>
        </a:p>
      </dgm:t>
    </dgm:pt>
    <dgm:pt modelId="{B9CEB3CA-FBF2-3C44-B391-2D14CA395220}" type="parTrans" cxnId="{5099F824-8AC9-5148-96DC-DA176EC5BAB7}">
      <dgm:prSet/>
      <dgm:spPr/>
      <dgm:t>
        <a:bodyPr/>
        <a:lstStyle/>
        <a:p>
          <a:endParaRPr lang="es-ES" sz="1400">
            <a:latin typeface="Montserrat"/>
          </a:endParaRPr>
        </a:p>
      </dgm:t>
    </dgm:pt>
    <dgm:pt modelId="{A1F1C4DC-54CF-1443-B7D1-79174EE4C464}" type="sibTrans" cxnId="{5099F824-8AC9-5148-96DC-DA176EC5BAB7}">
      <dgm:prSet/>
      <dgm:spPr/>
      <dgm:t>
        <a:bodyPr/>
        <a:lstStyle/>
        <a:p>
          <a:endParaRPr lang="es-ES" sz="1400">
            <a:latin typeface="Montserrat"/>
          </a:endParaRPr>
        </a:p>
      </dgm:t>
    </dgm:pt>
    <dgm:pt modelId="{3DA27B89-1DDC-B640-AE14-29B3DA6527D7}">
      <dgm:prSet phldrT="[Texto]" custT="1"/>
      <dgm:spPr/>
      <dgm:t>
        <a:bodyPr/>
        <a:lstStyle/>
        <a:p>
          <a:pPr algn="ctr"/>
          <a:r>
            <a:rPr lang="es-ES" sz="1400" b="1" dirty="0">
              <a:latin typeface="Montserrat"/>
            </a:rPr>
            <a:t>Fase intermedia</a:t>
          </a:r>
        </a:p>
      </dgm:t>
    </dgm:pt>
    <dgm:pt modelId="{32E39CFB-2D56-F24E-AB90-1C284E093A2B}" type="parTrans" cxnId="{0EB86241-8200-6747-9F46-305DE318CA11}">
      <dgm:prSet/>
      <dgm:spPr/>
      <dgm:t>
        <a:bodyPr/>
        <a:lstStyle/>
        <a:p>
          <a:endParaRPr lang="es-ES" sz="1400">
            <a:latin typeface="Montserrat"/>
          </a:endParaRPr>
        </a:p>
      </dgm:t>
    </dgm:pt>
    <dgm:pt modelId="{EF193FE6-2D78-1B4A-A7A0-0AD894A245C1}" type="sibTrans" cxnId="{0EB86241-8200-6747-9F46-305DE318CA11}">
      <dgm:prSet/>
      <dgm:spPr/>
      <dgm:t>
        <a:bodyPr/>
        <a:lstStyle/>
        <a:p>
          <a:endParaRPr lang="es-ES" sz="1400">
            <a:latin typeface="Montserrat"/>
          </a:endParaRPr>
        </a:p>
      </dgm:t>
    </dgm:pt>
    <dgm:pt modelId="{16D1416F-A361-6A49-B6FB-35512ACEB519}">
      <dgm:prSet phldrT="[Texto]" custT="1"/>
      <dgm:spPr>
        <a:solidFill>
          <a:schemeClr val="accent5">
            <a:lumMod val="75000"/>
          </a:schemeClr>
        </a:solidFill>
      </dgm:spPr>
      <dgm:t>
        <a:bodyPr/>
        <a:lstStyle/>
        <a:p>
          <a:pPr algn="ctr"/>
          <a:r>
            <a:rPr lang="es-ES" sz="1400" b="1" dirty="0">
              <a:latin typeface="Montserrat"/>
            </a:rPr>
            <a:t>Fase avanzada</a:t>
          </a:r>
        </a:p>
      </dgm:t>
    </dgm:pt>
    <dgm:pt modelId="{D637916E-4C7C-FD47-8572-26F8A1051801}" type="parTrans" cxnId="{DB564660-60AC-3341-8670-44C9DE30E34D}">
      <dgm:prSet/>
      <dgm:spPr/>
      <dgm:t>
        <a:bodyPr/>
        <a:lstStyle/>
        <a:p>
          <a:endParaRPr lang="es-ES" sz="1400">
            <a:latin typeface="Montserrat"/>
          </a:endParaRPr>
        </a:p>
      </dgm:t>
    </dgm:pt>
    <dgm:pt modelId="{ADBB826E-FE65-8640-9502-3FCD96F272DA}" type="sibTrans" cxnId="{DB564660-60AC-3341-8670-44C9DE30E34D}">
      <dgm:prSet/>
      <dgm:spPr/>
      <dgm:t>
        <a:bodyPr/>
        <a:lstStyle/>
        <a:p>
          <a:endParaRPr lang="es-ES" sz="1400">
            <a:latin typeface="Montserrat"/>
          </a:endParaRPr>
        </a:p>
      </dgm:t>
    </dgm:pt>
    <dgm:pt modelId="{12B55167-5E6A-1B48-AE74-3DE1B12DB995}">
      <dgm:prSet phldrT="[Texto]" custT="1"/>
      <dgm:spPr>
        <a:solidFill>
          <a:schemeClr val="accent5">
            <a:lumMod val="75000"/>
          </a:schemeClr>
        </a:solidFill>
      </dgm:spPr>
      <dgm:t>
        <a:bodyPr/>
        <a:lstStyle/>
        <a:p>
          <a:pPr algn="l">
            <a:buFont typeface="Arial" panose="020B0604020202020204" pitchFamily="34" charset="0"/>
            <a:buChar char="•"/>
          </a:pPr>
          <a:r>
            <a:rPr lang="es-CO" sz="1400" spc="-5" dirty="0">
              <a:latin typeface="Montserrat"/>
              <a:cs typeface="Carlito"/>
            </a:rPr>
            <a:t>Apnea.</a:t>
          </a:r>
          <a:endParaRPr lang="es-ES" sz="1400" dirty="0">
            <a:latin typeface="Montserrat"/>
          </a:endParaRPr>
        </a:p>
      </dgm:t>
    </dgm:pt>
    <dgm:pt modelId="{526C5068-150D-6D41-8F8E-70EFC0BDB7A1}" type="parTrans" cxnId="{CA74F7EC-9B8A-AA44-BBB3-70644A6CA231}">
      <dgm:prSet/>
      <dgm:spPr/>
      <dgm:t>
        <a:bodyPr/>
        <a:lstStyle/>
        <a:p>
          <a:endParaRPr lang="es-ES" sz="1400">
            <a:latin typeface="Montserrat"/>
          </a:endParaRPr>
        </a:p>
      </dgm:t>
    </dgm:pt>
    <dgm:pt modelId="{98C36A15-601B-EB4F-9D70-2A2380850B20}" type="sibTrans" cxnId="{CA74F7EC-9B8A-AA44-BBB3-70644A6CA231}">
      <dgm:prSet/>
      <dgm:spPr/>
      <dgm:t>
        <a:bodyPr/>
        <a:lstStyle/>
        <a:p>
          <a:endParaRPr lang="es-ES" sz="1400">
            <a:latin typeface="Montserrat"/>
          </a:endParaRPr>
        </a:p>
      </dgm:t>
    </dgm:pt>
    <dgm:pt modelId="{2BC3BA8D-54F8-1248-A76D-4E2C21B6D07B}">
      <dgm:prSet custT="1"/>
      <dgm:spPr/>
      <dgm:t>
        <a:bodyPr/>
        <a:lstStyle/>
        <a:p>
          <a:pPr algn="l"/>
          <a:r>
            <a:rPr lang="es-CO" sz="1400" spc="-10" dirty="0">
              <a:latin typeface="Montserrat"/>
              <a:cs typeface="Carlito"/>
            </a:rPr>
            <a:t>Somnoliento.</a:t>
          </a:r>
          <a:endParaRPr lang="es-CO" sz="1400" dirty="0">
            <a:latin typeface="Montserrat"/>
            <a:cs typeface="Carlito"/>
          </a:endParaRPr>
        </a:p>
      </dgm:t>
    </dgm:pt>
    <dgm:pt modelId="{A931D44B-7184-A946-A5C6-E6FDDEFCE210}" type="parTrans" cxnId="{2AC0C694-6C43-F948-B51E-AFBE4E159AF2}">
      <dgm:prSet/>
      <dgm:spPr/>
      <dgm:t>
        <a:bodyPr/>
        <a:lstStyle/>
        <a:p>
          <a:endParaRPr lang="es-ES" sz="1400">
            <a:latin typeface="Montserrat"/>
          </a:endParaRPr>
        </a:p>
      </dgm:t>
    </dgm:pt>
    <dgm:pt modelId="{3E51B9BF-D50F-904D-858E-6330B60E5FFB}" type="sibTrans" cxnId="{2AC0C694-6C43-F948-B51E-AFBE4E159AF2}">
      <dgm:prSet/>
      <dgm:spPr/>
      <dgm:t>
        <a:bodyPr/>
        <a:lstStyle/>
        <a:p>
          <a:endParaRPr lang="es-ES" sz="1400">
            <a:latin typeface="Montserrat"/>
          </a:endParaRPr>
        </a:p>
      </dgm:t>
    </dgm:pt>
    <dgm:pt modelId="{DE8DC207-5A87-CF4F-9878-D30F7CE7DFCA}">
      <dgm:prSet custT="1"/>
      <dgm:spPr/>
      <dgm:t>
        <a:bodyPr/>
        <a:lstStyle/>
        <a:p>
          <a:pPr algn="l"/>
          <a:r>
            <a:rPr lang="es-CO" sz="1400" spc="-10" dirty="0">
              <a:latin typeface="Montserrat"/>
              <a:cs typeface="Carlito"/>
            </a:rPr>
            <a:t>Hipotonía leve </a:t>
          </a:r>
          <a:r>
            <a:rPr lang="es-CO" sz="1400" spc="-5" dirty="0">
              <a:latin typeface="Montserrat"/>
              <a:cs typeface="Carlito"/>
            </a:rPr>
            <a:t>a</a:t>
          </a:r>
          <a:r>
            <a:rPr lang="es-CO" sz="1400" spc="-40" dirty="0">
              <a:latin typeface="Montserrat"/>
              <a:cs typeface="Carlito"/>
            </a:rPr>
            <a:t> </a:t>
          </a:r>
          <a:r>
            <a:rPr lang="es-CO" sz="1400" spc="-10" dirty="0">
              <a:latin typeface="Montserrat"/>
              <a:cs typeface="Carlito"/>
            </a:rPr>
            <a:t>moderada.</a:t>
          </a:r>
          <a:endParaRPr lang="es-CO" sz="1400" dirty="0">
            <a:latin typeface="Montserrat"/>
            <a:cs typeface="Carlito"/>
          </a:endParaRPr>
        </a:p>
      </dgm:t>
    </dgm:pt>
    <dgm:pt modelId="{6724A839-836E-A54F-B647-B8565F9D8C00}" type="parTrans" cxnId="{D7739972-AF22-974D-AB49-A26C9B07AC47}">
      <dgm:prSet/>
      <dgm:spPr/>
      <dgm:t>
        <a:bodyPr/>
        <a:lstStyle/>
        <a:p>
          <a:endParaRPr lang="es-ES" sz="1400">
            <a:latin typeface="Montserrat"/>
          </a:endParaRPr>
        </a:p>
      </dgm:t>
    </dgm:pt>
    <dgm:pt modelId="{033FC45F-498E-E344-B344-7BB9B7A4E1E0}" type="sibTrans" cxnId="{D7739972-AF22-974D-AB49-A26C9B07AC47}">
      <dgm:prSet/>
      <dgm:spPr/>
      <dgm:t>
        <a:bodyPr/>
        <a:lstStyle/>
        <a:p>
          <a:endParaRPr lang="es-ES" sz="1400">
            <a:latin typeface="Montserrat"/>
          </a:endParaRPr>
        </a:p>
      </dgm:t>
    </dgm:pt>
    <dgm:pt modelId="{EAC3DA0D-175B-D846-8DA5-925301DBE661}">
      <dgm:prSet custT="1"/>
      <dgm:spPr/>
      <dgm:t>
        <a:bodyPr/>
        <a:lstStyle/>
        <a:p>
          <a:pPr algn="l"/>
          <a:r>
            <a:rPr lang="es-CO" sz="1400" spc="-10" dirty="0">
              <a:latin typeface="Montserrat"/>
              <a:cs typeface="Carlito"/>
            </a:rPr>
            <a:t>Fiebre.</a:t>
          </a:r>
          <a:endParaRPr lang="es-CO" sz="1400" dirty="0">
            <a:latin typeface="Montserrat"/>
            <a:cs typeface="Carlito"/>
          </a:endParaRPr>
        </a:p>
      </dgm:t>
    </dgm:pt>
    <dgm:pt modelId="{E06F21B8-1080-A84A-9B71-474ED4EE8AB7}" type="parTrans" cxnId="{2486EA68-C0E7-C745-BD21-8E79D588C07C}">
      <dgm:prSet/>
      <dgm:spPr/>
      <dgm:t>
        <a:bodyPr/>
        <a:lstStyle/>
        <a:p>
          <a:endParaRPr lang="es-ES" sz="1400">
            <a:latin typeface="Montserrat"/>
          </a:endParaRPr>
        </a:p>
      </dgm:t>
    </dgm:pt>
    <dgm:pt modelId="{35673201-207B-AC47-9445-53236FBD98D0}" type="sibTrans" cxnId="{2486EA68-C0E7-C745-BD21-8E79D588C07C}">
      <dgm:prSet/>
      <dgm:spPr/>
      <dgm:t>
        <a:bodyPr/>
        <a:lstStyle/>
        <a:p>
          <a:endParaRPr lang="es-ES" sz="1400">
            <a:latin typeface="Montserrat"/>
          </a:endParaRPr>
        </a:p>
      </dgm:t>
    </dgm:pt>
    <dgm:pt modelId="{0682EFCA-BDA3-3043-B559-8E38A8E852C8}">
      <dgm:prSet custT="1"/>
      <dgm:spPr/>
      <dgm:t>
        <a:bodyPr/>
        <a:lstStyle/>
        <a:p>
          <a:pPr algn="l"/>
          <a:r>
            <a:rPr lang="es-CO" sz="1400" spc="-5" dirty="0">
              <a:latin typeface="Montserrat"/>
              <a:cs typeface="Carlito"/>
            </a:rPr>
            <a:t>Irritabilidad, llanto</a:t>
          </a:r>
          <a:r>
            <a:rPr lang="es-CO" sz="1400" spc="-60" dirty="0">
              <a:latin typeface="Montserrat"/>
              <a:cs typeface="Carlito"/>
            </a:rPr>
            <a:t> </a:t>
          </a:r>
          <a:r>
            <a:rPr lang="es-CO" sz="1400" spc="-5" dirty="0">
              <a:latin typeface="Montserrat"/>
              <a:cs typeface="Carlito"/>
            </a:rPr>
            <a:t>agudo.</a:t>
          </a:r>
          <a:endParaRPr lang="es-CO" sz="1400" dirty="0">
            <a:latin typeface="Montserrat"/>
            <a:cs typeface="Carlito"/>
          </a:endParaRPr>
        </a:p>
      </dgm:t>
    </dgm:pt>
    <dgm:pt modelId="{43ADABCF-22B6-0C4E-B8CD-1673956B1959}" type="parTrans" cxnId="{B07BCC7B-FE97-BC4F-B048-1D02EAD1266E}">
      <dgm:prSet/>
      <dgm:spPr/>
      <dgm:t>
        <a:bodyPr/>
        <a:lstStyle/>
        <a:p>
          <a:endParaRPr lang="es-ES" sz="1400">
            <a:latin typeface="Montserrat"/>
          </a:endParaRPr>
        </a:p>
      </dgm:t>
    </dgm:pt>
    <dgm:pt modelId="{6688AC80-403A-454C-85D6-2F6DC274FE0A}" type="sibTrans" cxnId="{B07BCC7B-FE97-BC4F-B048-1D02EAD1266E}">
      <dgm:prSet/>
      <dgm:spPr/>
      <dgm:t>
        <a:bodyPr/>
        <a:lstStyle/>
        <a:p>
          <a:endParaRPr lang="es-ES" sz="1400">
            <a:latin typeface="Montserrat"/>
          </a:endParaRPr>
        </a:p>
      </dgm:t>
    </dgm:pt>
    <dgm:pt modelId="{E66E61AC-50BF-5B40-A4CD-B6289DF43817}">
      <dgm:prSet custT="1"/>
      <dgm:spPr/>
      <dgm:t>
        <a:bodyPr/>
        <a:lstStyle/>
        <a:p>
          <a:pPr algn="l"/>
          <a:r>
            <a:rPr lang="es-CO" sz="1400" spc="-10" dirty="0">
              <a:latin typeface="Montserrat"/>
              <a:cs typeface="Carlito"/>
            </a:rPr>
            <a:t>Hipertonía leve </a:t>
          </a:r>
          <a:r>
            <a:rPr lang="es-CO" sz="1400" spc="-5" dirty="0">
              <a:latin typeface="Montserrat"/>
              <a:cs typeface="Carlito"/>
            </a:rPr>
            <a:t>a </a:t>
          </a:r>
          <a:r>
            <a:rPr lang="es-CO" sz="1400" spc="-10" dirty="0">
              <a:latin typeface="Montserrat"/>
              <a:cs typeface="Carlito"/>
            </a:rPr>
            <a:t>moderada con</a:t>
          </a:r>
          <a:r>
            <a:rPr lang="es-CO" sz="1400" dirty="0">
              <a:latin typeface="Montserrat"/>
              <a:cs typeface="Carlito"/>
            </a:rPr>
            <a:t> </a:t>
          </a:r>
          <a:r>
            <a:rPr lang="es-CO" sz="1400" spc="-10" dirty="0">
              <a:latin typeface="Montserrat"/>
              <a:cs typeface="Carlito"/>
            </a:rPr>
            <a:t>opistótonos.</a:t>
          </a:r>
          <a:endParaRPr lang="es-CO" sz="1400" dirty="0">
            <a:latin typeface="Montserrat"/>
            <a:cs typeface="Carlito"/>
          </a:endParaRPr>
        </a:p>
      </dgm:t>
    </dgm:pt>
    <dgm:pt modelId="{5623B916-0DD6-6A4F-AF40-A9D2B2E4C8B7}" type="parTrans" cxnId="{FD4515F9-AD11-5D46-87FE-8500899E4679}">
      <dgm:prSet/>
      <dgm:spPr/>
      <dgm:t>
        <a:bodyPr/>
        <a:lstStyle/>
        <a:p>
          <a:endParaRPr lang="es-ES" sz="1400">
            <a:latin typeface="Montserrat"/>
          </a:endParaRPr>
        </a:p>
      </dgm:t>
    </dgm:pt>
    <dgm:pt modelId="{285825F4-E913-3E4F-8F66-DB627FD1BC2C}" type="sibTrans" cxnId="{FD4515F9-AD11-5D46-87FE-8500899E4679}">
      <dgm:prSet/>
      <dgm:spPr/>
      <dgm:t>
        <a:bodyPr/>
        <a:lstStyle/>
        <a:p>
          <a:endParaRPr lang="es-ES" sz="1400">
            <a:latin typeface="Montserrat"/>
          </a:endParaRPr>
        </a:p>
      </dgm:t>
    </dgm:pt>
    <dgm:pt modelId="{DFE4963F-E4B3-45F5-9AF3-C94AA87376EC}">
      <dgm:prSet phldrT="[Texto]" custT="1"/>
      <dgm:spPr/>
      <dgm:t>
        <a:bodyPr/>
        <a:lstStyle/>
        <a:p>
          <a:pPr algn="l"/>
          <a:r>
            <a:rPr lang="es-CO" sz="1400" spc="-10" dirty="0">
              <a:latin typeface="Montserrat"/>
              <a:cs typeface="Carlito"/>
            </a:rPr>
            <a:t>Llanto</a:t>
          </a:r>
          <a:r>
            <a:rPr lang="es-CO" sz="1400" spc="-25" dirty="0">
              <a:latin typeface="Montserrat"/>
              <a:cs typeface="Carlito"/>
            </a:rPr>
            <a:t> </a:t>
          </a:r>
          <a:r>
            <a:rPr lang="es-CO" sz="1400" spc="-5" dirty="0">
              <a:latin typeface="Montserrat"/>
              <a:cs typeface="Carlito"/>
            </a:rPr>
            <a:t>agudo/débil.</a:t>
          </a:r>
          <a:endParaRPr lang="es-ES" sz="1400" dirty="0">
            <a:latin typeface="Montserrat"/>
          </a:endParaRPr>
        </a:p>
      </dgm:t>
    </dgm:pt>
    <dgm:pt modelId="{A7383D3D-DB8D-403F-A964-B8E63EA98B7B}" type="parTrans" cxnId="{02D01E11-601F-4566-BD67-850D5D277176}">
      <dgm:prSet/>
      <dgm:spPr/>
      <dgm:t>
        <a:bodyPr/>
        <a:lstStyle/>
        <a:p>
          <a:endParaRPr lang="es-CO" sz="1400"/>
        </a:p>
      </dgm:t>
    </dgm:pt>
    <dgm:pt modelId="{3C4275EB-397F-4306-8F8B-C4EC2FB3C996}" type="sibTrans" cxnId="{02D01E11-601F-4566-BD67-850D5D277176}">
      <dgm:prSet/>
      <dgm:spPr/>
      <dgm:t>
        <a:bodyPr/>
        <a:lstStyle/>
        <a:p>
          <a:endParaRPr lang="es-CO" sz="1400"/>
        </a:p>
      </dgm:t>
    </dgm:pt>
    <dgm:pt modelId="{2C0F47A0-4D45-4D93-B748-AE3D5046B65E}">
      <dgm:prSet phldrT="[Texto]" custT="1"/>
      <dgm:spPr>
        <a:solidFill>
          <a:schemeClr val="accent5">
            <a:lumMod val="75000"/>
          </a:schemeClr>
        </a:solidFill>
      </dgm:spPr>
      <dgm:t>
        <a:bodyPr/>
        <a:lstStyle/>
        <a:p>
          <a:pPr algn="l">
            <a:buFont typeface="Arial" panose="020B0604020202020204" pitchFamily="34" charset="0"/>
            <a:buChar char="•"/>
          </a:pPr>
          <a:r>
            <a:rPr lang="es-CO" sz="1400" spc="-5" dirty="0">
              <a:latin typeface="Montserrat"/>
              <a:cs typeface="Carlito"/>
            </a:rPr>
            <a:t>Incapacidad de</a:t>
          </a:r>
          <a:r>
            <a:rPr lang="es-CO" sz="1400" spc="-10" dirty="0">
              <a:latin typeface="Montserrat"/>
              <a:cs typeface="Carlito"/>
            </a:rPr>
            <a:t> alimentarse.</a:t>
          </a:r>
          <a:endParaRPr lang="es-ES" sz="1400" dirty="0">
            <a:latin typeface="Montserrat"/>
          </a:endParaRPr>
        </a:p>
      </dgm:t>
    </dgm:pt>
    <dgm:pt modelId="{AA76F702-9C01-43E5-9091-66F27EA291C8}" type="parTrans" cxnId="{C1490A93-E423-46DF-9A50-3AD61F42F741}">
      <dgm:prSet/>
      <dgm:spPr/>
      <dgm:t>
        <a:bodyPr/>
        <a:lstStyle/>
        <a:p>
          <a:endParaRPr lang="es-CO" sz="1400"/>
        </a:p>
      </dgm:t>
    </dgm:pt>
    <dgm:pt modelId="{42DA71AF-6D7A-472D-99FC-6FC6B2E5AFE7}" type="sibTrans" cxnId="{C1490A93-E423-46DF-9A50-3AD61F42F741}">
      <dgm:prSet/>
      <dgm:spPr/>
      <dgm:t>
        <a:bodyPr/>
        <a:lstStyle/>
        <a:p>
          <a:endParaRPr lang="es-CO" sz="1400"/>
        </a:p>
      </dgm:t>
    </dgm:pt>
    <dgm:pt modelId="{36FF6103-AD56-4B95-B590-699BFBA58ED2}">
      <dgm:prSet phldrT="[Texto]" custT="1"/>
      <dgm:spPr>
        <a:solidFill>
          <a:schemeClr val="accent5">
            <a:lumMod val="75000"/>
          </a:schemeClr>
        </a:solidFill>
      </dgm:spPr>
      <dgm:t>
        <a:bodyPr/>
        <a:lstStyle/>
        <a:p>
          <a:pPr algn="l">
            <a:buFont typeface="Arial" panose="020B0604020202020204" pitchFamily="34" charset="0"/>
            <a:buChar char="•"/>
          </a:pPr>
          <a:r>
            <a:rPr lang="es-CO" sz="1400" spc="-10" dirty="0">
              <a:latin typeface="Montserrat"/>
              <a:cs typeface="Carlito"/>
            </a:rPr>
            <a:t>Convulsiones.</a:t>
          </a:r>
          <a:endParaRPr lang="es-ES" sz="1400" dirty="0">
            <a:latin typeface="Montserrat"/>
          </a:endParaRPr>
        </a:p>
      </dgm:t>
    </dgm:pt>
    <dgm:pt modelId="{80F23B90-BD44-4C4F-8763-5358A6A9E579}" type="parTrans" cxnId="{1B56CDB9-EB3E-47E4-B918-283123798E3B}">
      <dgm:prSet/>
      <dgm:spPr/>
      <dgm:t>
        <a:bodyPr/>
        <a:lstStyle/>
        <a:p>
          <a:endParaRPr lang="es-CO" sz="1400"/>
        </a:p>
      </dgm:t>
    </dgm:pt>
    <dgm:pt modelId="{E72AD417-8AAF-495D-9175-1378FBE32CCD}" type="sibTrans" cxnId="{1B56CDB9-EB3E-47E4-B918-283123798E3B}">
      <dgm:prSet/>
      <dgm:spPr/>
      <dgm:t>
        <a:bodyPr/>
        <a:lstStyle/>
        <a:p>
          <a:endParaRPr lang="es-CO" sz="1400"/>
        </a:p>
      </dgm:t>
    </dgm:pt>
    <dgm:pt modelId="{980ACE6A-E10E-45EC-80E5-F74977E8A8D0}">
      <dgm:prSet phldrT="[Texto]" custT="1"/>
      <dgm:spPr>
        <a:solidFill>
          <a:schemeClr val="accent5">
            <a:lumMod val="75000"/>
          </a:schemeClr>
        </a:solidFill>
      </dgm:spPr>
      <dgm:t>
        <a:bodyPr/>
        <a:lstStyle/>
        <a:p>
          <a:pPr algn="l">
            <a:buFont typeface="Arial" panose="020B0604020202020204" pitchFamily="34" charset="0"/>
            <a:buChar char="•"/>
          </a:pPr>
          <a:r>
            <a:rPr lang="es-CO" sz="1400" spc="-10" dirty="0">
              <a:latin typeface="Montserrat"/>
            </a:rPr>
            <a:t>Movimientos extrapiramidales.</a:t>
          </a:r>
          <a:endParaRPr lang="es-ES" sz="1400" dirty="0">
            <a:latin typeface="Montserrat"/>
          </a:endParaRPr>
        </a:p>
      </dgm:t>
    </dgm:pt>
    <dgm:pt modelId="{C667C237-65E7-4DCA-9564-72F47FF90BFC}" type="parTrans" cxnId="{658CE3FB-465A-4124-82CD-B1E8AE9AD67F}">
      <dgm:prSet/>
      <dgm:spPr/>
      <dgm:t>
        <a:bodyPr/>
        <a:lstStyle/>
        <a:p>
          <a:endParaRPr lang="es-CO" sz="1400"/>
        </a:p>
      </dgm:t>
    </dgm:pt>
    <dgm:pt modelId="{56F9A0B0-53EF-4406-93FC-F21006C4D670}" type="sibTrans" cxnId="{658CE3FB-465A-4124-82CD-B1E8AE9AD67F}">
      <dgm:prSet/>
      <dgm:spPr/>
      <dgm:t>
        <a:bodyPr/>
        <a:lstStyle/>
        <a:p>
          <a:endParaRPr lang="es-CO" sz="1400"/>
        </a:p>
      </dgm:t>
    </dgm:pt>
    <dgm:pt modelId="{187F829F-4397-40AA-B52F-566441893D1E}">
      <dgm:prSet phldrT="[Texto]" custT="1"/>
      <dgm:spPr>
        <a:solidFill>
          <a:schemeClr val="accent5">
            <a:lumMod val="75000"/>
          </a:schemeClr>
        </a:solidFill>
      </dgm:spPr>
      <dgm:t>
        <a:bodyPr/>
        <a:lstStyle/>
        <a:p>
          <a:pPr algn="l">
            <a:buFont typeface="Arial" panose="020B0604020202020204" pitchFamily="34" charset="0"/>
            <a:buChar char="•"/>
          </a:pPr>
          <a:r>
            <a:rPr lang="es-CO" sz="1400" spc="-20" dirty="0">
              <a:latin typeface="Montserrat"/>
              <a:cs typeface="Carlito"/>
            </a:rPr>
            <a:t>Retardo</a:t>
          </a:r>
          <a:r>
            <a:rPr lang="es-CO" sz="1400" spc="15" dirty="0">
              <a:latin typeface="Montserrat"/>
              <a:cs typeface="Carlito"/>
            </a:rPr>
            <a:t> </a:t>
          </a:r>
          <a:r>
            <a:rPr lang="es-CO" sz="1400" spc="-25" dirty="0">
              <a:latin typeface="Montserrat"/>
              <a:cs typeface="Carlito"/>
            </a:rPr>
            <a:t>psicomotor.</a:t>
          </a:r>
          <a:endParaRPr lang="es-ES" sz="1400" dirty="0">
            <a:latin typeface="Montserrat"/>
          </a:endParaRPr>
        </a:p>
      </dgm:t>
    </dgm:pt>
    <dgm:pt modelId="{8F2CB0B5-853E-49EA-BEC0-54E219449C43}" type="parTrans" cxnId="{6CAC707E-1B1B-4464-890E-B1B4D654A49D}">
      <dgm:prSet/>
      <dgm:spPr/>
      <dgm:t>
        <a:bodyPr/>
        <a:lstStyle/>
        <a:p>
          <a:endParaRPr lang="es-CO" sz="1400"/>
        </a:p>
      </dgm:t>
    </dgm:pt>
    <dgm:pt modelId="{6B66F36C-6227-47E4-9038-802ADF21A606}" type="sibTrans" cxnId="{6CAC707E-1B1B-4464-890E-B1B4D654A49D}">
      <dgm:prSet/>
      <dgm:spPr/>
      <dgm:t>
        <a:bodyPr/>
        <a:lstStyle/>
        <a:p>
          <a:endParaRPr lang="es-CO" sz="1400"/>
        </a:p>
      </dgm:t>
    </dgm:pt>
    <dgm:pt modelId="{3F3971AF-A638-4DA7-A7AF-AD23EC387825}">
      <dgm:prSet phldrT="[Texto]" custT="1"/>
      <dgm:spPr>
        <a:solidFill>
          <a:schemeClr val="accent5">
            <a:lumMod val="75000"/>
          </a:schemeClr>
        </a:solidFill>
      </dgm:spPr>
      <dgm:t>
        <a:bodyPr/>
        <a:lstStyle/>
        <a:p>
          <a:pPr algn="l">
            <a:buFont typeface="Arial" panose="020B0604020202020204" pitchFamily="34" charset="0"/>
            <a:buChar char="•"/>
          </a:pPr>
          <a:r>
            <a:rPr lang="es-CO" sz="1400" spc="-5" dirty="0">
              <a:latin typeface="Montserrat"/>
              <a:cs typeface="Carlito"/>
            </a:rPr>
            <a:t>Estupor </a:t>
          </a:r>
          <a:r>
            <a:rPr lang="es-CO" sz="1400" spc="-10" dirty="0">
              <a:latin typeface="Montserrat"/>
              <a:cs typeface="Carlito"/>
            </a:rPr>
            <a:t>profundo </a:t>
          </a:r>
          <a:r>
            <a:rPr lang="es-CO" sz="1400" spc="-5" dirty="0">
              <a:latin typeface="Montserrat"/>
              <a:cs typeface="Carlito"/>
            </a:rPr>
            <a:t>o</a:t>
          </a:r>
          <a:r>
            <a:rPr lang="es-CO" sz="1400" dirty="0">
              <a:latin typeface="Montserrat"/>
              <a:cs typeface="Carlito"/>
            </a:rPr>
            <a:t> </a:t>
          </a:r>
          <a:r>
            <a:rPr lang="es-CO" sz="1400" spc="-10" dirty="0">
              <a:latin typeface="Montserrat"/>
              <a:cs typeface="Carlito"/>
            </a:rPr>
            <a:t>coma.</a:t>
          </a:r>
          <a:endParaRPr lang="es-ES" sz="1400" dirty="0">
            <a:latin typeface="Montserrat"/>
          </a:endParaRPr>
        </a:p>
      </dgm:t>
    </dgm:pt>
    <dgm:pt modelId="{84BD4826-DCDA-4CF7-866B-1373D687F6AF}" type="parTrans" cxnId="{0799212C-B9C2-4AE3-91D6-3F7A7DAAFADC}">
      <dgm:prSet/>
      <dgm:spPr/>
      <dgm:t>
        <a:bodyPr/>
        <a:lstStyle/>
        <a:p>
          <a:endParaRPr lang="es-CO" sz="1400"/>
        </a:p>
      </dgm:t>
    </dgm:pt>
    <dgm:pt modelId="{FACBBBE4-9A52-4B65-A0D4-DD5724AE38C5}" type="sibTrans" cxnId="{0799212C-B9C2-4AE3-91D6-3F7A7DAAFADC}">
      <dgm:prSet/>
      <dgm:spPr/>
      <dgm:t>
        <a:bodyPr/>
        <a:lstStyle/>
        <a:p>
          <a:endParaRPr lang="es-CO" sz="1400"/>
        </a:p>
      </dgm:t>
    </dgm:pt>
    <dgm:pt modelId="{A454182E-11CA-45DA-82E6-76228849A296}">
      <dgm:prSet phldrT="[Texto]" custT="1"/>
      <dgm:spPr>
        <a:solidFill>
          <a:schemeClr val="accent5">
            <a:lumMod val="75000"/>
          </a:schemeClr>
        </a:solidFill>
      </dgm:spPr>
      <dgm:t>
        <a:bodyPr/>
        <a:lstStyle/>
        <a:p>
          <a:pPr algn="l">
            <a:buFont typeface="Arial" panose="020B0604020202020204" pitchFamily="34" charset="0"/>
            <a:buChar char="•"/>
          </a:pPr>
          <a:r>
            <a:rPr lang="es-CO" sz="1400" spc="-10" dirty="0">
              <a:latin typeface="Montserrat"/>
              <a:cs typeface="Carlito"/>
            </a:rPr>
            <a:t>Hipertonía </a:t>
          </a:r>
          <a:r>
            <a:rPr lang="es-CO" sz="1400" spc="-20" dirty="0">
              <a:latin typeface="Montserrat"/>
              <a:cs typeface="Carlito"/>
            </a:rPr>
            <a:t>grave </a:t>
          </a:r>
          <a:r>
            <a:rPr lang="es-CO" sz="1400" spc="-10" dirty="0">
              <a:latin typeface="Montserrat"/>
              <a:cs typeface="Carlito"/>
            </a:rPr>
            <a:t>que </a:t>
          </a:r>
          <a:r>
            <a:rPr lang="es-CO" sz="1400" spc="-15" dirty="0">
              <a:latin typeface="Montserrat"/>
              <a:cs typeface="Carlito"/>
            </a:rPr>
            <a:t>progresa </a:t>
          </a:r>
          <a:r>
            <a:rPr lang="es-CO" sz="1400" spc="-5" dirty="0">
              <a:latin typeface="Montserrat"/>
              <a:cs typeface="Carlito"/>
            </a:rPr>
            <a:t>a</a:t>
          </a:r>
          <a:r>
            <a:rPr lang="es-CO" sz="1400" spc="80" dirty="0">
              <a:latin typeface="Montserrat"/>
              <a:cs typeface="Carlito"/>
            </a:rPr>
            <a:t> </a:t>
          </a:r>
          <a:r>
            <a:rPr lang="es-CO" sz="1400" spc="-10" dirty="0">
              <a:latin typeface="Montserrat"/>
              <a:cs typeface="Carlito"/>
            </a:rPr>
            <a:t>hipotonía.</a:t>
          </a:r>
          <a:endParaRPr lang="es-ES" sz="1400" dirty="0">
            <a:latin typeface="Montserrat"/>
          </a:endParaRPr>
        </a:p>
      </dgm:t>
    </dgm:pt>
    <dgm:pt modelId="{DFE7FDD8-8A01-466E-BD6C-712A8517DD3D}" type="parTrans" cxnId="{3E6104A6-8A1F-4FE4-9544-F650E7119E56}">
      <dgm:prSet/>
      <dgm:spPr/>
      <dgm:t>
        <a:bodyPr/>
        <a:lstStyle/>
        <a:p>
          <a:endParaRPr lang="es-CO" sz="1400"/>
        </a:p>
      </dgm:t>
    </dgm:pt>
    <dgm:pt modelId="{105B3B6D-EA68-40E8-B42F-45AA879176CB}" type="sibTrans" cxnId="{3E6104A6-8A1F-4FE4-9544-F650E7119E56}">
      <dgm:prSet/>
      <dgm:spPr/>
      <dgm:t>
        <a:bodyPr/>
        <a:lstStyle/>
        <a:p>
          <a:endParaRPr lang="es-CO" sz="1400"/>
        </a:p>
      </dgm:t>
    </dgm:pt>
    <dgm:pt modelId="{18A0AB7A-0D38-47C7-88C8-A0FD5EC0B3F6}" type="pres">
      <dgm:prSet presAssocID="{D32E7538-6741-8F4E-BD05-59F5809D8F15}" presName="diagram" presStyleCnt="0">
        <dgm:presLayoutVars>
          <dgm:dir/>
          <dgm:resizeHandles val="exact"/>
        </dgm:presLayoutVars>
      </dgm:prSet>
      <dgm:spPr/>
    </dgm:pt>
    <dgm:pt modelId="{DC3338C8-0CE5-405B-939D-E1FEE6080AB9}" type="pres">
      <dgm:prSet presAssocID="{62C255FC-D2ED-6849-8350-405082F4AC4A}" presName="node" presStyleLbl="node1" presStyleIdx="0" presStyleCnt="3" custScaleY="85317">
        <dgm:presLayoutVars>
          <dgm:bulletEnabled val="1"/>
        </dgm:presLayoutVars>
      </dgm:prSet>
      <dgm:spPr/>
    </dgm:pt>
    <dgm:pt modelId="{1CC9E50F-0A9D-40B1-BE0A-8765975637A3}" type="pres">
      <dgm:prSet presAssocID="{13638193-9850-0549-BEFA-8730A0C98128}" presName="sibTrans" presStyleCnt="0"/>
      <dgm:spPr/>
    </dgm:pt>
    <dgm:pt modelId="{5CFC9877-01CC-4AA9-AAAF-F9ACCDAFBDB4}" type="pres">
      <dgm:prSet presAssocID="{3DA27B89-1DDC-B640-AE14-29B3DA6527D7}" presName="node" presStyleLbl="node1" presStyleIdx="1" presStyleCnt="3" custScaleY="81698">
        <dgm:presLayoutVars>
          <dgm:bulletEnabled val="1"/>
        </dgm:presLayoutVars>
      </dgm:prSet>
      <dgm:spPr/>
    </dgm:pt>
    <dgm:pt modelId="{9C1E728E-8167-466C-9393-B2918C8E21D0}" type="pres">
      <dgm:prSet presAssocID="{EF193FE6-2D78-1B4A-A7A0-0AD894A245C1}" presName="sibTrans" presStyleCnt="0"/>
      <dgm:spPr/>
    </dgm:pt>
    <dgm:pt modelId="{B19CAAE9-27C0-45A7-B108-6AC3A8E27693}" type="pres">
      <dgm:prSet presAssocID="{16D1416F-A361-6A49-B6FB-35512ACEB519}" presName="node" presStyleLbl="node1" presStyleIdx="2" presStyleCnt="3" custScaleY="119818">
        <dgm:presLayoutVars>
          <dgm:bulletEnabled val="1"/>
        </dgm:presLayoutVars>
      </dgm:prSet>
      <dgm:spPr/>
    </dgm:pt>
  </dgm:ptLst>
  <dgm:cxnLst>
    <dgm:cxn modelId="{410EDC06-78C7-4E60-8DA0-6BB270AC3462}" type="presOf" srcId="{980ACE6A-E10E-45EC-80E5-F74977E8A8D0}" destId="{B19CAAE9-27C0-45A7-B108-6AC3A8E27693}" srcOrd="0" destOrd="4" presId="urn:microsoft.com/office/officeart/2005/8/layout/default"/>
    <dgm:cxn modelId="{02D01E11-601F-4566-BD67-850D5D277176}" srcId="{62C255FC-D2ED-6849-8350-405082F4AC4A}" destId="{DFE4963F-E4B3-45F5-9AF3-C94AA87376EC}" srcOrd="1" destOrd="0" parTransId="{A7383D3D-DB8D-403F-A964-B8E63EA98B7B}" sibTransId="{3C4275EB-397F-4306-8F8B-C4EC2FB3C996}"/>
    <dgm:cxn modelId="{E274BA12-AE44-44B7-A2C6-5246D91EE094}" type="presOf" srcId="{2C0F47A0-4D45-4D93-B748-AE3D5046B65E}" destId="{B19CAAE9-27C0-45A7-B108-6AC3A8E27693}" srcOrd="0" destOrd="2" presId="urn:microsoft.com/office/officeart/2005/8/layout/default"/>
    <dgm:cxn modelId="{80DE2117-2271-466E-B475-95A5F0CBD0F3}" type="presOf" srcId="{A454182E-11CA-45DA-82E6-76228849A296}" destId="{B19CAAE9-27C0-45A7-B108-6AC3A8E27693}" srcOrd="0" destOrd="7" presId="urn:microsoft.com/office/officeart/2005/8/layout/default"/>
    <dgm:cxn modelId="{18C5891A-213E-4382-A041-79BB2BB8575D}" type="presOf" srcId="{E7140F49-5679-F741-AB4A-5A27DE4FCBFB}" destId="{DC3338C8-0CE5-405B-939D-E1FEE6080AB9}" srcOrd="0" destOrd="1" presId="urn:microsoft.com/office/officeart/2005/8/layout/default"/>
    <dgm:cxn modelId="{5099F824-8AC9-5148-96DC-DA176EC5BAB7}" srcId="{62C255FC-D2ED-6849-8350-405082F4AC4A}" destId="{E7140F49-5679-F741-AB4A-5A27DE4FCBFB}" srcOrd="0" destOrd="0" parTransId="{B9CEB3CA-FBF2-3C44-B391-2D14CA395220}" sibTransId="{A1F1C4DC-54CF-1443-B7D1-79174EE4C464}"/>
    <dgm:cxn modelId="{0799212C-B9C2-4AE3-91D6-3F7A7DAAFADC}" srcId="{16D1416F-A361-6A49-B6FB-35512ACEB519}" destId="{3F3971AF-A638-4DA7-A7AF-AD23EC387825}" srcOrd="5" destOrd="0" parTransId="{84BD4826-DCDA-4CF7-866B-1373D687F6AF}" sibTransId="{FACBBBE4-9A52-4B65-A0D4-DD5724AE38C5}"/>
    <dgm:cxn modelId="{32324C32-CD68-4824-82A3-24F1FB2F77BC}" type="presOf" srcId="{E66E61AC-50BF-5B40-A4CD-B6289DF43817}" destId="{5CFC9877-01CC-4AA9-AAAF-F9ACCDAFBDB4}" srcOrd="0" destOrd="3" presId="urn:microsoft.com/office/officeart/2005/8/layout/default"/>
    <dgm:cxn modelId="{96F19A34-DC65-47FE-A1A5-53A4E4AB2960}" type="presOf" srcId="{0682EFCA-BDA3-3043-B559-8E38A8E852C8}" destId="{5CFC9877-01CC-4AA9-AAAF-F9ACCDAFBDB4}" srcOrd="0" destOrd="2" presId="urn:microsoft.com/office/officeart/2005/8/layout/default"/>
    <dgm:cxn modelId="{DB564660-60AC-3341-8670-44C9DE30E34D}" srcId="{D32E7538-6741-8F4E-BD05-59F5809D8F15}" destId="{16D1416F-A361-6A49-B6FB-35512ACEB519}" srcOrd="2" destOrd="0" parTransId="{D637916E-4C7C-FD47-8572-26F8A1051801}" sibTransId="{ADBB826E-FE65-8640-9502-3FCD96F272DA}"/>
    <dgm:cxn modelId="{0EB86241-8200-6747-9F46-305DE318CA11}" srcId="{D32E7538-6741-8F4E-BD05-59F5809D8F15}" destId="{3DA27B89-1DDC-B640-AE14-29B3DA6527D7}" srcOrd="1" destOrd="0" parTransId="{32E39CFB-2D56-F24E-AB90-1C284E093A2B}" sibTransId="{EF193FE6-2D78-1B4A-A7A0-0AD894A245C1}"/>
    <dgm:cxn modelId="{2486EA68-C0E7-C745-BD21-8E79D588C07C}" srcId="{3DA27B89-1DDC-B640-AE14-29B3DA6527D7}" destId="{EAC3DA0D-175B-D846-8DA5-925301DBE661}" srcOrd="0" destOrd="0" parTransId="{E06F21B8-1080-A84A-9B71-474ED4EE8AB7}" sibTransId="{35673201-207B-AC47-9445-53236FBD98D0}"/>
    <dgm:cxn modelId="{980B636C-543F-46E3-9D49-46C9A173E1AF}" type="presOf" srcId="{D32E7538-6741-8F4E-BD05-59F5809D8F15}" destId="{18A0AB7A-0D38-47C7-88C8-A0FD5EC0B3F6}" srcOrd="0" destOrd="0" presId="urn:microsoft.com/office/officeart/2005/8/layout/default"/>
    <dgm:cxn modelId="{D7739972-AF22-974D-AB49-A26C9B07AC47}" srcId="{62C255FC-D2ED-6849-8350-405082F4AC4A}" destId="{DE8DC207-5A87-CF4F-9878-D30F7CE7DFCA}" srcOrd="3" destOrd="0" parTransId="{6724A839-836E-A54F-B647-B8565F9D8C00}" sibTransId="{033FC45F-498E-E344-B344-7BB9B7A4E1E0}"/>
    <dgm:cxn modelId="{5CB23679-E9B3-40CD-B6D3-C8F2627B24D5}" type="presOf" srcId="{62C255FC-D2ED-6849-8350-405082F4AC4A}" destId="{DC3338C8-0CE5-405B-939D-E1FEE6080AB9}" srcOrd="0" destOrd="0" presId="urn:microsoft.com/office/officeart/2005/8/layout/default"/>
    <dgm:cxn modelId="{B07BCC7B-FE97-BC4F-B048-1D02EAD1266E}" srcId="{3DA27B89-1DDC-B640-AE14-29B3DA6527D7}" destId="{0682EFCA-BDA3-3043-B559-8E38A8E852C8}" srcOrd="1" destOrd="0" parTransId="{43ADABCF-22B6-0C4E-B8CD-1673956B1959}" sibTransId="{6688AC80-403A-454C-85D6-2F6DC274FE0A}"/>
    <dgm:cxn modelId="{6CAC707E-1B1B-4464-890E-B1B4D654A49D}" srcId="{16D1416F-A361-6A49-B6FB-35512ACEB519}" destId="{187F829F-4397-40AA-B52F-566441893D1E}" srcOrd="4" destOrd="0" parTransId="{8F2CB0B5-853E-49EA-BEC0-54E219449C43}" sibTransId="{6B66F36C-6227-47E4-9038-802ADF21A606}"/>
    <dgm:cxn modelId="{25F24392-3F05-4601-A6EE-A4A25C4DDDDD}" type="presOf" srcId="{DFE4963F-E4B3-45F5-9AF3-C94AA87376EC}" destId="{DC3338C8-0CE5-405B-939D-E1FEE6080AB9}" srcOrd="0" destOrd="2" presId="urn:microsoft.com/office/officeart/2005/8/layout/default"/>
    <dgm:cxn modelId="{C1490A93-E423-46DF-9A50-3AD61F42F741}" srcId="{16D1416F-A361-6A49-B6FB-35512ACEB519}" destId="{2C0F47A0-4D45-4D93-B748-AE3D5046B65E}" srcOrd="1" destOrd="0" parTransId="{AA76F702-9C01-43E5-9091-66F27EA291C8}" sibTransId="{42DA71AF-6D7A-472D-99FC-6FC6B2E5AFE7}"/>
    <dgm:cxn modelId="{2AC0C694-6C43-F948-B51E-AFBE4E159AF2}" srcId="{62C255FC-D2ED-6849-8350-405082F4AC4A}" destId="{2BC3BA8D-54F8-1248-A76D-4E2C21B6D07B}" srcOrd="2" destOrd="0" parTransId="{A931D44B-7184-A946-A5C6-E6FDDEFCE210}" sibTransId="{3E51B9BF-D50F-904D-858E-6330B60E5FFB}"/>
    <dgm:cxn modelId="{3E6104A6-8A1F-4FE4-9544-F650E7119E56}" srcId="{16D1416F-A361-6A49-B6FB-35512ACEB519}" destId="{A454182E-11CA-45DA-82E6-76228849A296}" srcOrd="6" destOrd="0" parTransId="{DFE7FDD8-8A01-466E-BD6C-712A8517DD3D}" sibTransId="{105B3B6D-EA68-40E8-B42F-45AA879176CB}"/>
    <dgm:cxn modelId="{1B56CDB9-EB3E-47E4-B918-283123798E3B}" srcId="{16D1416F-A361-6A49-B6FB-35512ACEB519}" destId="{36FF6103-AD56-4B95-B590-699BFBA58ED2}" srcOrd="2" destOrd="0" parTransId="{80F23B90-BD44-4C4F-8763-5358A6A9E579}" sibTransId="{E72AD417-8AAF-495D-9175-1378FBE32CCD}"/>
    <dgm:cxn modelId="{82B897C5-5E09-4A1B-A8AF-F98F0CB3B354}" type="presOf" srcId="{3F3971AF-A638-4DA7-A7AF-AD23EC387825}" destId="{B19CAAE9-27C0-45A7-B108-6AC3A8E27693}" srcOrd="0" destOrd="6" presId="urn:microsoft.com/office/officeart/2005/8/layout/default"/>
    <dgm:cxn modelId="{A615AFCE-E203-A24F-9E79-2CDA5B9C0D2A}" srcId="{D32E7538-6741-8F4E-BD05-59F5809D8F15}" destId="{62C255FC-D2ED-6849-8350-405082F4AC4A}" srcOrd="0" destOrd="0" parTransId="{AED236EC-1FE8-5841-B4EB-32255ACEBBCE}" sibTransId="{13638193-9850-0549-BEFA-8730A0C98128}"/>
    <dgm:cxn modelId="{06F870D6-104D-4B3D-93AA-2CD14601E6F0}" type="presOf" srcId="{3DA27B89-1DDC-B640-AE14-29B3DA6527D7}" destId="{5CFC9877-01CC-4AA9-AAAF-F9ACCDAFBDB4}" srcOrd="0" destOrd="0" presId="urn:microsoft.com/office/officeart/2005/8/layout/default"/>
    <dgm:cxn modelId="{3392ACD6-FAB6-4A30-B5C6-EB91B3785A3A}" type="presOf" srcId="{12B55167-5E6A-1B48-AE74-3DE1B12DB995}" destId="{B19CAAE9-27C0-45A7-B108-6AC3A8E27693}" srcOrd="0" destOrd="1" presId="urn:microsoft.com/office/officeart/2005/8/layout/default"/>
    <dgm:cxn modelId="{D1513CD8-BF81-4C43-A289-2CF660EF422F}" type="presOf" srcId="{2BC3BA8D-54F8-1248-A76D-4E2C21B6D07B}" destId="{DC3338C8-0CE5-405B-939D-E1FEE6080AB9}" srcOrd="0" destOrd="3" presId="urn:microsoft.com/office/officeart/2005/8/layout/default"/>
    <dgm:cxn modelId="{043A06DC-5DB5-48C5-B0A2-5AA6B3D9AA0F}" type="presOf" srcId="{EAC3DA0D-175B-D846-8DA5-925301DBE661}" destId="{5CFC9877-01CC-4AA9-AAAF-F9ACCDAFBDB4}" srcOrd="0" destOrd="1" presId="urn:microsoft.com/office/officeart/2005/8/layout/default"/>
    <dgm:cxn modelId="{4EA952E1-88DA-4AD7-9021-A8685EDFFCC6}" type="presOf" srcId="{16D1416F-A361-6A49-B6FB-35512ACEB519}" destId="{B19CAAE9-27C0-45A7-B108-6AC3A8E27693}" srcOrd="0" destOrd="0" presId="urn:microsoft.com/office/officeart/2005/8/layout/default"/>
    <dgm:cxn modelId="{7B7E31EB-60E6-4C03-8266-0E57BE66F783}" type="presOf" srcId="{187F829F-4397-40AA-B52F-566441893D1E}" destId="{B19CAAE9-27C0-45A7-B108-6AC3A8E27693}" srcOrd="0" destOrd="5" presId="urn:microsoft.com/office/officeart/2005/8/layout/default"/>
    <dgm:cxn modelId="{CA74F7EC-9B8A-AA44-BBB3-70644A6CA231}" srcId="{16D1416F-A361-6A49-B6FB-35512ACEB519}" destId="{12B55167-5E6A-1B48-AE74-3DE1B12DB995}" srcOrd="0" destOrd="0" parTransId="{526C5068-150D-6D41-8F8E-70EFC0BDB7A1}" sibTransId="{98C36A15-601B-EB4F-9D70-2A2380850B20}"/>
    <dgm:cxn modelId="{43036CF5-26E4-4C12-8D9E-F3ACD67B6419}" type="presOf" srcId="{DE8DC207-5A87-CF4F-9878-D30F7CE7DFCA}" destId="{DC3338C8-0CE5-405B-939D-E1FEE6080AB9}" srcOrd="0" destOrd="4" presId="urn:microsoft.com/office/officeart/2005/8/layout/default"/>
    <dgm:cxn modelId="{FD4515F9-AD11-5D46-87FE-8500899E4679}" srcId="{3DA27B89-1DDC-B640-AE14-29B3DA6527D7}" destId="{E66E61AC-50BF-5B40-A4CD-B6289DF43817}" srcOrd="2" destOrd="0" parTransId="{5623B916-0DD6-6A4F-AF40-A9D2B2E4C8B7}" sibTransId="{285825F4-E913-3E4F-8F66-DB627FD1BC2C}"/>
    <dgm:cxn modelId="{658CE3FB-465A-4124-82CD-B1E8AE9AD67F}" srcId="{16D1416F-A361-6A49-B6FB-35512ACEB519}" destId="{980ACE6A-E10E-45EC-80E5-F74977E8A8D0}" srcOrd="3" destOrd="0" parTransId="{C667C237-65E7-4DCA-9564-72F47FF90BFC}" sibTransId="{56F9A0B0-53EF-4406-93FC-F21006C4D670}"/>
    <dgm:cxn modelId="{8D480FFF-AE8B-4542-BF44-A308DD684245}" type="presOf" srcId="{36FF6103-AD56-4B95-B590-699BFBA58ED2}" destId="{B19CAAE9-27C0-45A7-B108-6AC3A8E27693}" srcOrd="0" destOrd="3" presId="urn:microsoft.com/office/officeart/2005/8/layout/default"/>
    <dgm:cxn modelId="{A4F88D3E-1A99-431C-8FC0-F513EAC87D63}" type="presParOf" srcId="{18A0AB7A-0D38-47C7-88C8-A0FD5EC0B3F6}" destId="{DC3338C8-0CE5-405B-939D-E1FEE6080AB9}" srcOrd="0" destOrd="0" presId="urn:microsoft.com/office/officeart/2005/8/layout/default"/>
    <dgm:cxn modelId="{1548E522-3FCC-4931-95F6-780F09AC9F8E}" type="presParOf" srcId="{18A0AB7A-0D38-47C7-88C8-A0FD5EC0B3F6}" destId="{1CC9E50F-0A9D-40B1-BE0A-8765975637A3}" srcOrd="1" destOrd="0" presId="urn:microsoft.com/office/officeart/2005/8/layout/default"/>
    <dgm:cxn modelId="{83EB5E3A-DB5E-434F-86CA-8D079E9B5E01}" type="presParOf" srcId="{18A0AB7A-0D38-47C7-88C8-A0FD5EC0B3F6}" destId="{5CFC9877-01CC-4AA9-AAAF-F9ACCDAFBDB4}" srcOrd="2" destOrd="0" presId="urn:microsoft.com/office/officeart/2005/8/layout/default"/>
    <dgm:cxn modelId="{49A8B74A-C603-4F6D-BE7D-7C966E6F48BB}" type="presParOf" srcId="{18A0AB7A-0D38-47C7-88C8-A0FD5EC0B3F6}" destId="{9C1E728E-8167-466C-9393-B2918C8E21D0}" srcOrd="3" destOrd="0" presId="urn:microsoft.com/office/officeart/2005/8/layout/default"/>
    <dgm:cxn modelId="{6A1DCEEF-4E82-4A50-9278-B6FF938B0761}" type="presParOf" srcId="{18A0AB7A-0D38-47C7-88C8-A0FD5EC0B3F6}" destId="{B19CAAE9-27C0-45A7-B108-6AC3A8E2769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F242A8-7826-9246-A919-43EC2F6349EA}" type="doc">
      <dgm:prSet loTypeId="urn:microsoft.com/office/officeart/2005/8/layout/process4" loCatId="" qsTypeId="urn:microsoft.com/office/officeart/2005/8/quickstyle/simple1" qsCatId="simple" csTypeId="urn:microsoft.com/office/officeart/2005/8/colors/accent1_4" csCatId="accent1" phldr="1"/>
      <dgm:spPr/>
      <dgm:t>
        <a:bodyPr/>
        <a:lstStyle/>
        <a:p>
          <a:endParaRPr lang="es-ES"/>
        </a:p>
      </dgm:t>
    </dgm:pt>
    <dgm:pt modelId="{0E15B844-9B72-4A48-9E39-F47ADD0559DC}">
      <dgm:prSet custT="1"/>
      <dgm:spPr/>
      <dgm:t>
        <a:bodyPr/>
        <a:lstStyle/>
        <a:p>
          <a:r>
            <a:rPr lang="es-CO" sz="1600" dirty="0">
              <a:latin typeface="Montserrat"/>
            </a:rPr>
            <a:t>Siempre buscar factores de riesgo. </a:t>
          </a:r>
        </a:p>
      </dgm:t>
    </dgm:pt>
    <dgm:pt modelId="{FDE397DC-9B54-8F44-973C-98AD3F7BD97F}" type="parTrans" cxnId="{9A4506B9-F2F9-4F43-9B57-A1806E4EAC4E}">
      <dgm:prSet/>
      <dgm:spPr/>
      <dgm:t>
        <a:bodyPr/>
        <a:lstStyle/>
        <a:p>
          <a:endParaRPr lang="es-ES" sz="1600">
            <a:latin typeface="Montserrat"/>
          </a:endParaRPr>
        </a:p>
      </dgm:t>
    </dgm:pt>
    <dgm:pt modelId="{2DE4CD10-D86E-D944-AE9E-A8D64E89245E}" type="sibTrans" cxnId="{9A4506B9-F2F9-4F43-9B57-A1806E4EAC4E}">
      <dgm:prSet/>
      <dgm:spPr/>
      <dgm:t>
        <a:bodyPr/>
        <a:lstStyle/>
        <a:p>
          <a:endParaRPr lang="es-ES" sz="1600">
            <a:latin typeface="Montserrat"/>
          </a:endParaRPr>
        </a:p>
      </dgm:t>
    </dgm:pt>
    <dgm:pt modelId="{EF00B504-A02B-054E-ADAE-7550D322D5BF}">
      <dgm:prSet custT="1"/>
      <dgm:spPr>
        <a:solidFill>
          <a:srgbClr val="0070C0"/>
        </a:solidFill>
      </dgm:spPr>
      <dgm:t>
        <a:bodyPr/>
        <a:lstStyle/>
        <a:p>
          <a:r>
            <a:rPr lang="es-CO" sz="1600" dirty="0">
              <a:latin typeface="Montserrat"/>
            </a:rPr>
            <a:t>Vigilar al bebé las primeras 72 horas. Si tiene FR poner más cuidado en las primeras 48 h.</a:t>
          </a:r>
        </a:p>
      </dgm:t>
    </dgm:pt>
    <dgm:pt modelId="{ED23953C-633A-C144-91A1-E7A65337768C}" type="parTrans" cxnId="{75F0C2A9-3537-5B42-A69A-8C768F2E2B6F}">
      <dgm:prSet/>
      <dgm:spPr/>
      <dgm:t>
        <a:bodyPr/>
        <a:lstStyle/>
        <a:p>
          <a:endParaRPr lang="es-ES" sz="1600">
            <a:latin typeface="Montserrat"/>
          </a:endParaRPr>
        </a:p>
      </dgm:t>
    </dgm:pt>
    <dgm:pt modelId="{6354C5A2-8169-774B-AE85-FEA1DBDC4ABD}" type="sibTrans" cxnId="{75F0C2A9-3537-5B42-A69A-8C768F2E2B6F}">
      <dgm:prSet/>
      <dgm:spPr/>
      <dgm:t>
        <a:bodyPr/>
        <a:lstStyle/>
        <a:p>
          <a:endParaRPr lang="es-ES" sz="1600">
            <a:latin typeface="Montserrat"/>
          </a:endParaRPr>
        </a:p>
      </dgm:t>
    </dgm:pt>
    <dgm:pt modelId="{2440968F-C359-6D43-957A-D36D3D4F9923}">
      <dgm:prSet custT="1"/>
      <dgm:spPr/>
      <dgm:t>
        <a:bodyPr/>
        <a:lstStyle/>
        <a:p>
          <a:r>
            <a:rPr lang="es-CO" sz="1600" dirty="0">
              <a:latin typeface="Montserrat"/>
            </a:rPr>
            <a:t>Ver al bebé desnudo con luz brillante y  preferiblemente natural y examinar las escleróticas y las encías, presionar suavemente sobre la piel </a:t>
          </a:r>
          <a:r>
            <a:rPr lang="es-CO" sz="1600" dirty="0">
              <a:latin typeface="Montserrat"/>
              <a:sym typeface="Wingdings" pitchFamily="2" charset="2"/>
            </a:rPr>
            <a:t></a:t>
          </a:r>
          <a:r>
            <a:rPr lang="es-CO" sz="1600" dirty="0">
              <a:latin typeface="Montserrat"/>
            </a:rPr>
            <a:t> NO CONFIAR EN SOLO INSPECCIÓN VISUAL.</a:t>
          </a:r>
        </a:p>
      </dgm:t>
    </dgm:pt>
    <dgm:pt modelId="{7F0B5D46-A6A6-154E-8E16-0941F38B7744}" type="parTrans" cxnId="{D32E51B2-5115-FA4D-B7E4-F4C7CD90BE47}">
      <dgm:prSet/>
      <dgm:spPr/>
      <dgm:t>
        <a:bodyPr/>
        <a:lstStyle/>
        <a:p>
          <a:endParaRPr lang="es-ES" sz="1600">
            <a:latin typeface="Montserrat"/>
          </a:endParaRPr>
        </a:p>
      </dgm:t>
    </dgm:pt>
    <dgm:pt modelId="{64CFDE00-96D6-5F47-96C4-EA46F085DFC5}" type="sibTrans" cxnId="{D32E51B2-5115-FA4D-B7E4-F4C7CD90BE47}">
      <dgm:prSet/>
      <dgm:spPr/>
      <dgm:t>
        <a:bodyPr/>
        <a:lstStyle/>
        <a:p>
          <a:endParaRPr lang="es-ES" sz="1600">
            <a:latin typeface="Montserrat"/>
          </a:endParaRPr>
        </a:p>
      </dgm:t>
    </dgm:pt>
    <dgm:pt modelId="{4F64AEA0-8F85-2449-A6FD-CA6792448970}">
      <dgm:prSet custT="1"/>
      <dgm:spPr/>
      <dgm:t>
        <a:bodyPr/>
        <a:lstStyle/>
        <a:p>
          <a:r>
            <a:rPr lang="es-CO" sz="1600" dirty="0">
              <a:latin typeface="Montserrat"/>
            </a:rPr>
            <a:t>No medir los niveles rutinariamente en bebés que no presentan ictericia.</a:t>
          </a:r>
        </a:p>
      </dgm:t>
    </dgm:pt>
    <dgm:pt modelId="{5AC452E7-129C-2F48-B5D3-0E358E74D09B}" type="parTrans" cxnId="{3DD04B95-5209-9446-B3AC-42772B4D56B4}">
      <dgm:prSet/>
      <dgm:spPr/>
      <dgm:t>
        <a:bodyPr/>
        <a:lstStyle/>
        <a:p>
          <a:endParaRPr lang="es-ES" sz="1600">
            <a:latin typeface="Montserrat"/>
          </a:endParaRPr>
        </a:p>
      </dgm:t>
    </dgm:pt>
    <dgm:pt modelId="{576E878A-A4A6-2042-8C7C-27B47E1AC974}" type="sibTrans" cxnId="{3DD04B95-5209-9446-B3AC-42772B4D56B4}">
      <dgm:prSet/>
      <dgm:spPr/>
      <dgm:t>
        <a:bodyPr/>
        <a:lstStyle/>
        <a:p>
          <a:endParaRPr lang="es-ES" sz="1600">
            <a:latin typeface="Montserrat"/>
          </a:endParaRPr>
        </a:p>
      </dgm:t>
    </dgm:pt>
    <dgm:pt modelId="{813BF458-A7E1-5C4F-A9FF-B478A745AE6F}" type="pres">
      <dgm:prSet presAssocID="{4BF242A8-7826-9246-A919-43EC2F6349EA}" presName="Name0" presStyleCnt="0">
        <dgm:presLayoutVars>
          <dgm:dir/>
          <dgm:animLvl val="lvl"/>
          <dgm:resizeHandles val="exact"/>
        </dgm:presLayoutVars>
      </dgm:prSet>
      <dgm:spPr/>
    </dgm:pt>
    <dgm:pt modelId="{E8F73C1B-7402-4647-AFCC-A6E35A619DC5}" type="pres">
      <dgm:prSet presAssocID="{4F64AEA0-8F85-2449-A6FD-CA6792448970}" presName="boxAndChildren" presStyleCnt="0"/>
      <dgm:spPr/>
    </dgm:pt>
    <dgm:pt modelId="{54DCCD5E-0EFB-EF4E-BC9B-815A323DA773}" type="pres">
      <dgm:prSet presAssocID="{4F64AEA0-8F85-2449-A6FD-CA6792448970}" presName="parentTextBox" presStyleLbl="node1" presStyleIdx="0" presStyleCnt="4"/>
      <dgm:spPr/>
    </dgm:pt>
    <dgm:pt modelId="{9C68000A-C680-AC45-940E-B0AE3DE3F5F3}" type="pres">
      <dgm:prSet presAssocID="{64CFDE00-96D6-5F47-96C4-EA46F085DFC5}" presName="sp" presStyleCnt="0"/>
      <dgm:spPr/>
    </dgm:pt>
    <dgm:pt modelId="{6BB908BE-E44C-F04C-98C9-5AA62D64F5C1}" type="pres">
      <dgm:prSet presAssocID="{2440968F-C359-6D43-957A-D36D3D4F9923}" presName="arrowAndChildren" presStyleCnt="0"/>
      <dgm:spPr/>
    </dgm:pt>
    <dgm:pt modelId="{87F7EC00-3F39-E84B-A0AA-CB3BFB1C0B69}" type="pres">
      <dgm:prSet presAssocID="{2440968F-C359-6D43-957A-D36D3D4F9923}" presName="parentTextArrow" presStyleLbl="node1" presStyleIdx="1" presStyleCnt="4" custScaleY="150701"/>
      <dgm:spPr/>
    </dgm:pt>
    <dgm:pt modelId="{156D0DF5-F4B3-EA43-843D-660364F64A8B}" type="pres">
      <dgm:prSet presAssocID="{6354C5A2-8169-774B-AE85-FEA1DBDC4ABD}" presName="sp" presStyleCnt="0"/>
      <dgm:spPr/>
    </dgm:pt>
    <dgm:pt modelId="{909DD977-B640-1B4F-9267-A93AA9A7D80C}" type="pres">
      <dgm:prSet presAssocID="{EF00B504-A02B-054E-ADAE-7550D322D5BF}" presName="arrowAndChildren" presStyleCnt="0"/>
      <dgm:spPr/>
    </dgm:pt>
    <dgm:pt modelId="{3CB75CF2-C194-0141-882C-64B589F6C24D}" type="pres">
      <dgm:prSet presAssocID="{EF00B504-A02B-054E-ADAE-7550D322D5BF}" presName="parentTextArrow" presStyleLbl="node1" presStyleIdx="2" presStyleCnt="4" custScaleY="135977"/>
      <dgm:spPr/>
    </dgm:pt>
    <dgm:pt modelId="{3EE38D0B-75AE-644B-ACCD-2F1D2E538A5E}" type="pres">
      <dgm:prSet presAssocID="{2DE4CD10-D86E-D944-AE9E-A8D64E89245E}" presName="sp" presStyleCnt="0"/>
      <dgm:spPr/>
    </dgm:pt>
    <dgm:pt modelId="{0BE0653A-8E10-354D-A69F-5BC4307E3B2B}" type="pres">
      <dgm:prSet presAssocID="{0E15B844-9B72-4A48-9E39-F47ADD0559DC}" presName="arrowAndChildren" presStyleCnt="0"/>
      <dgm:spPr/>
    </dgm:pt>
    <dgm:pt modelId="{3B465C00-D694-7D44-B61B-B9C04A5DB9B3}" type="pres">
      <dgm:prSet presAssocID="{0E15B844-9B72-4A48-9E39-F47ADD0559DC}" presName="parentTextArrow" presStyleLbl="node1" presStyleIdx="3" presStyleCnt="4" custScaleY="123239"/>
      <dgm:spPr/>
    </dgm:pt>
  </dgm:ptLst>
  <dgm:cxnLst>
    <dgm:cxn modelId="{F334CC0A-49EF-4950-90D4-BD786AF9940A}" type="presOf" srcId="{4F64AEA0-8F85-2449-A6FD-CA6792448970}" destId="{54DCCD5E-0EFB-EF4E-BC9B-815A323DA773}" srcOrd="0" destOrd="0" presId="urn:microsoft.com/office/officeart/2005/8/layout/process4"/>
    <dgm:cxn modelId="{6B2CFD1A-26A9-44BE-A01C-357E6F485A73}" type="presOf" srcId="{0E15B844-9B72-4A48-9E39-F47ADD0559DC}" destId="{3B465C00-D694-7D44-B61B-B9C04A5DB9B3}" srcOrd="0" destOrd="0" presId="urn:microsoft.com/office/officeart/2005/8/layout/process4"/>
    <dgm:cxn modelId="{3DD04B95-5209-9446-B3AC-42772B4D56B4}" srcId="{4BF242A8-7826-9246-A919-43EC2F6349EA}" destId="{4F64AEA0-8F85-2449-A6FD-CA6792448970}" srcOrd="3" destOrd="0" parTransId="{5AC452E7-129C-2F48-B5D3-0E358E74D09B}" sibTransId="{576E878A-A4A6-2042-8C7C-27B47E1AC974}"/>
    <dgm:cxn modelId="{75F0C2A9-3537-5B42-A69A-8C768F2E2B6F}" srcId="{4BF242A8-7826-9246-A919-43EC2F6349EA}" destId="{EF00B504-A02B-054E-ADAE-7550D322D5BF}" srcOrd="1" destOrd="0" parTransId="{ED23953C-633A-C144-91A1-E7A65337768C}" sibTransId="{6354C5A2-8169-774B-AE85-FEA1DBDC4ABD}"/>
    <dgm:cxn modelId="{D32E51B2-5115-FA4D-B7E4-F4C7CD90BE47}" srcId="{4BF242A8-7826-9246-A919-43EC2F6349EA}" destId="{2440968F-C359-6D43-957A-D36D3D4F9923}" srcOrd="2" destOrd="0" parTransId="{7F0B5D46-A6A6-154E-8E16-0941F38B7744}" sibTransId="{64CFDE00-96D6-5F47-96C4-EA46F085DFC5}"/>
    <dgm:cxn modelId="{53328FB7-56F7-462E-89EC-67BE2F4CBB4E}" type="presOf" srcId="{4BF242A8-7826-9246-A919-43EC2F6349EA}" destId="{813BF458-A7E1-5C4F-A9FF-B478A745AE6F}" srcOrd="0" destOrd="0" presId="urn:microsoft.com/office/officeart/2005/8/layout/process4"/>
    <dgm:cxn modelId="{9A4506B9-F2F9-4F43-9B57-A1806E4EAC4E}" srcId="{4BF242A8-7826-9246-A919-43EC2F6349EA}" destId="{0E15B844-9B72-4A48-9E39-F47ADD0559DC}" srcOrd="0" destOrd="0" parTransId="{FDE397DC-9B54-8F44-973C-98AD3F7BD97F}" sibTransId="{2DE4CD10-D86E-D944-AE9E-A8D64E89245E}"/>
    <dgm:cxn modelId="{5E0E31CA-FD6E-48D0-8340-1753D3710D5F}" type="presOf" srcId="{2440968F-C359-6D43-957A-D36D3D4F9923}" destId="{87F7EC00-3F39-E84B-A0AA-CB3BFB1C0B69}" srcOrd="0" destOrd="0" presId="urn:microsoft.com/office/officeart/2005/8/layout/process4"/>
    <dgm:cxn modelId="{06814DFC-6CC2-4ACC-93F3-65DDF799D2DF}" type="presOf" srcId="{EF00B504-A02B-054E-ADAE-7550D322D5BF}" destId="{3CB75CF2-C194-0141-882C-64B589F6C24D}" srcOrd="0" destOrd="0" presId="urn:microsoft.com/office/officeart/2005/8/layout/process4"/>
    <dgm:cxn modelId="{9730015D-F362-4FB2-9FB5-6CEE141D4C58}" type="presParOf" srcId="{813BF458-A7E1-5C4F-A9FF-B478A745AE6F}" destId="{E8F73C1B-7402-4647-AFCC-A6E35A619DC5}" srcOrd="0" destOrd="0" presId="urn:microsoft.com/office/officeart/2005/8/layout/process4"/>
    <dgm:cxn modelId="{FC2E9FFC-DE56-441A-A3BD-18159BD07445}" type="presParOf" srcId="{E8F73C1B-7402-4647-AFCC-A6E35A619DC5}" destId="{54DCCD5E-0EFB-EF4E-BC9B-815A323DA773}" srcOrd="0" destOrd="0" presId="urn:microsoft.com/office/officeart/2005/8/layout/process4"/>
    <dgm:cxn modelId="{1B350C08-C48B-45EA-A316-3370B274F175}" type="presParOf" srcId="{813BF458-A7E1-5C4F-A9FF-B478A745AE6F}" destId="{9C68000A-C680-AC45-940E-B0AE3DE3F5F3}" srcOrd="1" destOrd="0" presId="urn:microsoft.com/office/officeart/2005/8/layout/process4"/>
    <dgm:cxn modelId="{00AF6051-B690-4F1B-BB9A-A29AFD663C46}" type="presParOf" srcId="{813BF458-A7E1-5C4F-A9FF-B478A745AE6F}" destId="{6BB908BE-E44C-F04C-98C9-5AA62D64F5C1}" srcOrd="2" destOrd="0" presId="urn:microsoft.com/office/officeart/2005/8/layout/process4"/>
    <dgm:cxn modelId="{A0B2B023-8F37-4061-83BE-BBC11ECC482A}" type="presParOf" srcId="{6BB908BE-E44C-F04C-98C9-5AA62D64F5C1}" destId="{87F7EC00-3F39-E84B-A0AA-CB3BFB1C0B69}" srcOrd="0" destOrd="0" presId="urn:microsoft.com/office/officeart/2005/8/layout/process4"/>
    <dgm:cxn modelId="{8E651FC0-C03F-4FCB-A5C7-2A40085F1969}" type="presParOf" srcId="{813BF458-A7E1-5C4F-A9FF-B478A745AE6F}" destId="{156D0DF5-F4B3-EA43-843D-660364F64A8B}" srcOrd="3" destOrd="0" presId="urn:microsoft.com/office/officeart/2005/8/layout/process4"/>
    <dgm:cxn modelId="{E17A8601-E077-4698-9643-65C3F57FB4D0}" type="presParOf" srcId="{813BF458-A7E1-5C4F-A9FF-B478A745AE6F}" destId="{909DD977-B640-1B4F-9267-A93AA9A7D80C}" srcOrd="4" destOrd="0" presId="urn:microsoft.com/office/officeart/2005/8/layout/process4"/>
    <dgm:cxn modelId="{14E114D9-EBCA-4261-8EBF-977022C76250}" type="presParOf" srcId="{909DD977-B640-1B4F-9267-A93AA9A7D80C}" destId="{3CB75CF2-C194-0141-882C-64B589F6C24D}" srcOrd="0" destOrd="0" presId="urn:microsoft.com/office/officeart/2005/8/layout/process4"/>
    <dgm:cxn modelId="{933D3CFB-D84B-4600-A2D9-CD36E09BB799}" type="presParOf" srcId="{813BF458-A7E1-5C4F-A9FF-B478A745AE6F}" destId="{3EE38D0B-75AE-644B-ACCD-2F1D2E538A5E}" srcOrd="5" destOrd="0" presId="urn:microsoft.com/office/officeart/2005/8/layout/process4"/>
    <dgm:cxn modelId="{249CD1B3-10EA-4256-94E5-3C52C435698B}" type="presParOf" srcId="{813BF458-A7E1-5C4F-A9FF-B478A745AE6F}" destId="{0BE0653A-8E10-354D-A69F-5BC4307E3B2B}" srcOrd="6" destOrd="0" presId="urn:microsoft.com/office/officeart/2005/8/layout/process4"/>
    <dgm:cxn modelId="{EEFB79B7-EDDB-4480-9E59-45C0148D4B52}" type="presParOf" srcId="{0BE0653A-8E10-354D-A69F-5BC4307E3B2B}" destId="{3B465C00-D694-7D44-B61B-B9C04A5DB9B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EF16E36-C27A-6742-B1BF-E292A90DA891}"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s-ES"/>
        </a:p>
      </dgm:t>
    </dgm:pt>
    <dgm:pt modelId="{ED4D20CE-0DEE-8D4C-B231-166485D88776}">
      <dgm:prSet custT="1"/>
      <dgm:spPr/>
      <dgm:t>
        <a:bodyPr/>
        <a:lstStyle/>
        <a:p>
          <a:r>
            <a:rPr lang="es-CO" sz="1600" dirty="0">
              <a:latin typeface="Montserrat"/>
            </a:rPr>
            <a:t>En todos los pacientes con ictericia sospechada o evidente en las primeras 24 horas de vida, mida y registre el nivel de bilirrubina sérica con urgencia (dentro de las 2 horas).</a:t>
          </a:r>
        </a:p>
      </dgm:t>
    </dgm:pt>
    <dgm:pt modelId="{8BF8511C-889E-AA4B-89B1-8B35200F7895}" type="parTrans" cxnId="{B692BF59-0843-CF4D-8182-A6550D8441C3}">
      <dgm:prSet/>
      <dgm:spPr/>
      <dgm:t>
        <a:bodyPr/>
        <a:lstStyle/>
        <a:p>
          <a:endParaRPr lang="es-ES" sz="1600">
            <a:latin typeface="Montserrat"/>
          </a:endParaRPr>
        </a:p>
      </dgm:t>
    </dgm:pt>
    <dgm:pt modelId="{92E8F421-9368-744B-808D-9C2B697E521D}" type="sibTrans" cxnId="{B692BF59-0843-CF4D-8182-A6550D8441C3}">
      <dgm:prSet/>
      <dgm:spPr/>
      <dgm:t>
        <a:bodyPr/>
        <a:lstStyle/>
        <a:p>
          <a:endParaRPr lang="es-ES" sz="1600">
            <a:latin typeface="Montserrat"/>
          </a:endParaRPr>
        </a:p>
      </dgm:t>
    </dgm:pt>
    <dgm:pt modelId="{0238C889-FBB5-5D45-A93F-4E3C6B44D644}">
      <dgm:prSet custT="1"/>
      <dgm:spPr/>
      <dgm:t>
        <a:bodyPr/>
        <a:lstStyle/>
        <a:p>
          <a:r>
            <a:rPr lang="es-CO" sz="1600" dirty="0">
              <a:latin typeface="Montserrat"/>
            </a:rPr>
            <a:t>En todos los bebés con ictericia sospechada o evidente en las primeras 24 horas de vida, continúe midiendo el nivel de bilirrubina sérica cada 6 horas hasta que el nivel sea: debajo del umbral de tratamiento o esté estable y/o cayendo.</a:t>
          </a:r>
        </a:p>
      </dgm:t>
    </dgm:pt>
    <dgm:pt modelId="{ECA5328F-A0D0-4949-827F-BA89B34FAC0A}" type="parTrans" cxnId="{410C4258-5D05-BB47-977A-F60D715D35BB}">
      <dgm:prSet/>
      <dgm:spPr/>
      <dgm:t>
        <a:bodyPr/>
        <a:lstStyle/>
        <a:p>
          <a:endParaRPr lang="es-ES" sz="1600">
            <a:latin typeface="Montserrat"/>
          </a:endParaRPr>
        </a:p>
      </dgm:t>
    </dgm:pt>
    <dgm:pt modelId="{2F7E340C-94AC-1A40-9342-BB44B99937C3}" type="sibTrans" cxnId="{410C4258-5D05-BB47-977A-F60D715D35BB}">
      <dgm:prSet/>
      <dgm:spPr/>
      <dgm:t>
        <a:bodyPr/>
        <a:lstStyle/>
        <a:p>
          <a:endParaRPr lang="es-ES" sz="1600">
            <a:latin typeface="Montserrat"/>
          </a:endParaRPr>
        </a:p>
      </dgm:t>
    </dgm:pt>
    <dgm:pt modelId="{5618C921-3B17-D942-9338-6FF3FB2AAFE9}" type="pres">
      <dgm:prSet presAssocID="{2EF16E36-C27A-6742-B1BF-E292A90DA891}" presName="diagram" presStyleCnt="0">
        <dgm:presLayoutVars>
          <dgm:dir/>
          <dgm:resizeHandles val="exact"/>
        </dgm:presLayoutVars>
      </dgm:prSet>
      <dgm:spPr/>
    </dgm:pt>
    <dgm:pt modelId="{8DDA5E66-E4C1-4542-8721-EF0916BD2F48}" type="pres">
      <dgm:prSet presAssocID="{ED4D20CE-0DEE-8D4C-B231-166485D88776}" presName="node" presStyleLbl="node1" presStyleIdx="0" presStyleCnt="2">
        <dgm:presLayoutVars>
          <dgm:bulletEnabled val="1"/>
        </dgm:presLayoutVars>
      </dgm:prSet>
      <dgm:spPr/>
    </dgm:pt>
    <dgm:pt modelId="{E4F76D5B-5716-5F46-9A2F-286D1A73106F}" type="pres">
      <dgm:prSet presAssocID="{92E8F421-9368-744B-808D-9C2B697E521D}" presName="sibTrans" presStyleCnt="0"/>
      <dgm:spPr/>
    </dgm:pt>
    <dgm:pt modelId="{6F397F88-0D7D-1843-9DA1-DBADDDD3F894}" type="pres">
      <dgm:prSet presAssocID="{0238C889-FBB5-5D45-A93F-4E3C6B44D644}" presName="node" presStyleLbl="node1" presStyleIdx="1" presStyleCnt="2">
        <dgm:presLayoutVars>
          <dgm:bulletEnabled val="1"/>
        </dgm:presLayoutVars>
      </dgm:prSet>
      <dgm:spPr/>
    </dgm:pt>
  </dgm:ptLst>
  <dgm:cxnLst>
    <dgm:cxn modelId="{8AABCF74-71E0-4C6E-8603-5274045D62A9}" type="presOf" srcId="{2EF16E36-C27A-6742-B1BF-E292A90DA891}" destId="{5618C921-3B17-D942-9338-6FF3FB2AAFE9}" srcOrd="0" destOrd="0" presId="urn:microsoft.com/office/officeart/2005/8/layout/default"/>
    <dgm:cxn modelId="{410C4258-5D05-BB47-977A-F60D715D35BB}" srcId="{2EF16E36-C27A-6742-B1BF-E292A90DA891}" destId="{0238C889-FBB5-5D45-A93F-4E3C6B44D644}" srcOrd="1" destOrd="0" parTransId="{ECA5328F-A0D0-4949-827F-BA89B34FAC0A}" sibTransId="{2F7E340C-94AC-1A40-9342-BB44B99937C3}"/>
    <dgm:cxn modelId="{B692BF59-0843-CF4D-8182-A6550D8441C3}" srcId="{2EF16E36-C27A-6742-B1BF-E292A90DA891}" destId="{ED4D20CE-0DEE-8D4C-B231-166485D88776}" srcOrd="0" destOrd="0" parTransId="{8BF8511C-889E-AA4B-89B1-8B35200F7895}" sibTransId="{92E8F421-9368-744B-808D-9C2B697E521D}"/>
    <dgm:cxn modelId="{2281F2C9-7F83-4043-8DDA-F9F23B7C5D9F}" type="presOf" srcId="{0238C889-FBB5-5D45-A93F-4E3C6B44D644}" destId="{6F397F88-0D7D-1843-9DA1-DBADDDD3F894}" srcOrd="0" destOrd="0" presId="urn:microsoft.com/office/officeart/2005/8/layout/default"/>
    <dgm:cxn modelId="{8EFC2ACF-5B92-4300-9C49-0836EB8E64A0}" type="presOf" srcId="{ED4D20CE-0DEE-8D4C-B231-166485D88776}" destId="{8DDA5E66-E4C1-4542-8721-EF0916BD2F48}" srcOrd="0" destOrd="0" presId="urn:microsoft.com/office/officeart/2005/8/layout/default"/>
    <dgm:cxn modelId="{38446E17-C6E8-4BD6-841B-25444AEAF00A}" type="presParOf" srcId="{5618C921-3B17-D942-9338-6FF3FB2AAFE9}" destId="{8DDA5E66-E4C1-4542-8721-EF0916BD2F48}" srcOrd="0" destOrd="0" presId="urn:microsoft.com/office/officeart/2005/8/layout/default"/>
    <dgm:cxn modelId="{4C457685-421F-424D-AFFB-A5648C284940}" type="presParOf" srcId="{5618C921-3B17-D942-9338-6FF3FB2AAFE9}" destId="{E4F76D5B-5716-5F46-9A2F-286D1A73106F}" srcOrd="1" destOrd="0" presId="urn:microsoft.com/office/officeart/2005/8/layout/default"/>
    <dgm:cxn modelId="{09A55240-50F8-4D13-99C3-B0A3BAA3BC4A}" type="presParOf" srcId="{5618C921-3B17-D942-9338-6FF3FB2AAFE9}" destId="{6F397F88-0D7D-1843-9DA1-DBADDDD3F89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99072DF-00B4-4224-A842-9433116E6B32}" type="doc">
      <dgm:prSet loTypeId="urn:microsoft.com/office/officeart/2009/layout/CircleArrowProcess" loCatId="process" qsTypeId="urn:microsoft.com/office/officeart/2005/8/quickstyle/simple1" qsCatId="simple" csTypeId="urn:microsoft.com/office/officeart/2005/8/colors/accent1_3" csCatId="accent1" phldr="1"/>
      <dgm:spPr/>
      <dgm:t>
        <a:bodyPr/>
        <a:lstStyle/>
        <a:p>
          <a:endParaRPr lang="es-CO"/>
        </a:p>
      </dgm:t>
    </dgm:pt>
    <dgm:pt modelId="{EFB66028-54E8-41E7-B7C7-680053091892}">
      <dgm:prSet phldrT="[Texto]" custT="1"/>
      <dgm:spPr/>
      <dgm:t>
        <a:bodyPr/>
        <a:lstStyle/>
        <a:p>
          <a:r>
            <a:rPr lang="es-CO" sz="1800" dirty="0">
              <a:latin typeface="Montserrat"/>
            </a:rPr>
            <a:t>Fototerapia </a:t>
          </a:r>
        </a:p>
      </dgm:t>
    </dgm:pt>
    <dgm:pt modelId="{59CB5CFB-1894-475B-BA24-35584F9468A9}" type="parTrans" cxnId="{F92AE66C-A967-4991-8A46-16FA10D7FDB3}">
      <dgm:prSet/>
      <dgm:spPr/>
      <dgm:t>
        <a:bodyPr/>
        <a:lstStyle/>
        <a:p>
          <a:endParaRPr lang="es-CO" sz="1800">
            <a:latin typeface="Montserrat"/>
          </a:endParaRPr>
        </a:p>
      </dgm:t>
    </dgm:pt>
    <dgm:pt modelId="{8E20B30B-44D5-4CD5-A1A2-5F3C5010BCDF}" type="sibTrans" cxnId="{F92AE66C-A967-4991-8A46-16FA10D7FDB3}">
      <dgm:prSet/>
      <dgm:spPr/>
      <dgm:t>
        <a:bodyPr/>
        <a:lstStyle/>
        <a:p>
          <a:endParaRPr lang="es-CO" sz="1800">
            <a:latin typeface="Montserrat"/>
          </a:endParaRPr>
        </a:p>
      </dgm:t>
    </dgm:pt>
    <dgm:pt modelId="{F2E51CE3-7C91-47B1-91CD-B292F54D5F3D}">
      <dgm:prSet phldrT="[Texto]" custT="1"/>
      <dgm:spPr/>
      <dgm:t>
        <a:bodyPr/>
        <a:lstStyle/>
        <a:p>
          <a:r>
            <a:rPr lang="es-CO" sz="1800" dirty="0" err="1">
              <a:latin typeface="Montserrat"/>
            </a:rPr>
            <a:t>Exanguino</a:t>
          </a:r>
          <a:r>
            <a:rPr lang="es-CO" sz="1800" dirty="0">
              <a:latin typeface="Montserrat"/>
            </a:rPr>
            <a:t>-transfusión</a:t>
          </a:r>
        </a:p>
      </dgm:t>
    </dgm:pt>
    <dgm:pt modelId="{CE9F27F8-F93A-4600-9637-C7A107239B31}" type="parTrans" cxnId="{C5486D41-A4FF-40CF-8D58-4BC38599D3CC}">
      <dgm:prSet/>
      <dgm:spPr/>
      <dgm:t>
        <a:bodyPr/>
        <a:lstStyle/>
        <a:p>
          <a:endParaRPr lang="es-CO" sz="1800">
            <a:latin typeface="Montserrat"/>
          </a:endParaRPr>
        </a:p>
      </dgm:t>
    </dgm:pt>
    <dgm:pt modelId="{95ECB175-38E7-4190-A9C1-006DBE24F1D0}" type="sibTrans" cxnId="{C5486D41-A4FF-40CF-8D58-4BC38599D3CC}">
      <dgm:prSet/>
      <dgm:spPr/>
      <dgm:t>
        <a:bodyPr/>
        <a:lstStyle/>
        <a:p>
          <a:endParaRPr lang="es-CO" sz="1800">
            <a:latin typeface="Montserrat"/>
          </a:endParaRPr>
        </a:p>
      </dgm:t>
    </dgm:pt>
    <dgm:pt modelId="{C86B31A4-D7D5-46B5-846B-304B79940974}">
      <dgm:prSet phldrT="[Texto]" custT="1"/>
      <dgm:spPr/>
      <dgm:t>
        <a:bodyPr/>
        <a:lstStyle/>
        <a:p>
          <a:r>
            <a:rPr lang="es-CO" sz="1800" dirty="0">
              <a:latin typeface="Montserrat"/>
            </a:rPr>
            <a:t>Inmunoglobulina </a:t>
          </a:r>
        </a:p>
      </dgm:t>
    </dgm:pt>
    <dgm:pt modelId="{35BF4AD3-8CA0-4ADD-AA46-BFF15577BBE8}" type="parTrans" cxnId="{1F1F7463-8AC0-45F7-BCC7-B0AD3C365C1B}">
      <dgm:prSet/>
      <dgm:spPr/>
      <dgm:t>
        <a:bodyPr/>
        <a:lstStyle/>
        <a:p>
          <a:endParaRPr lang="es-CO" sz="1800">
            <a:latin typeface="Montserrat"/>
          </a:endParaRPr>
        </a:p>
      </dgm:t>
    </dgm:pt>
    <dgm:pt modelId="{A1BC4C2F-85EB-46D9-8989-344023B92436}" type="sibTrans" cxnId="{1F1F7463-8AC0-45F7-BCC7-B0AD3C365C1B}">
      <dgm:prSet/>
      <dgm:spPr/>
      <dgm:t>
        <a:bodyPr/>
        <a:lstStyle/>
        <a:p>
          <a:endParaRPr lang="es-CO" sz="1800">
            <a:latin typeface="Montserrat"/>
          </a:endParaRPr>
        </a:p>
      </dgm:t>
    </dgm:pt>
    <dgm:pt modelId="{0AA5E3B6-9BA9-4678-9116-9D7385ED20F4}" type="pres">
      <dgm:prSet presAssocID="{099072DF-00B4-4224-A842-9433116E6B32}" presName="Name0" presStyleCnt="0">
        <dgm:presLayoutVars>
          <dgm:chMax val="7"/>
          <dgm:chPref val="7"/>
          <dgm:dir/>
          <dgm:animLvl val="lvl"/>
        </dgm:presLayoutVars>
      </dgm:prSet>
      <dgm:spPr/>
    </dgm:pt>
    <dgm:pt modelId="{998F44DF-FB08-4E35-ACA3-FDF8FA79D0D1}" type="pres">
      <dgm:prSet presAssocID="{EFB66028-54E8-41E7-B7C7-680053091892}" presName="Accent1" presStyleCnt="0"/>
      <dgm:spPr/>
    </dgm:pt>
    <dgm:pt modelId="{C89A3CB0-A098-48E1-A5CD-8DEB7B1027D0}" type="pres">
      <dgm:prSet presAssocID="{EFB66028-54E8-41E7-B7C7-680053091892}" presName="Accent" presStyleLbl="node1" presStyleIdx="0" presStyleCnt="3"/>
      <dgm:spPr/>
    </dgm:pt>
    <dgm:pt modelId="{CA3F221D-5C68-425E-AD5E-72467BB858D6}" type="pres">
      <dgm:prSet presAssocID="{EFB66028-54E8-41E7-B7C7-680053091892}" presName="Parent1" presStyleLbl="revTx" presStyleIdx="0" presStyleCnt="3">
        <dgm:presLayoutVars>
          <dgm:chMax val="1"/>
          <dgm:chPref val="1"/>
          <dgm:bulletEnabled val="1"/>
        </dgm:presLayoutVars>
      </dgm:prSet>
      <dgm:spPr/>
    </dgm:pt>
    <dgm:pt modelId="{4F1E5A12-25FC-4023-B42E-86F2C8290552}" type="pres">
      <dgm:prSet presAssocID="{F2E51CE3-7C91-47B1-91CD-B292F54D5F3D}" presName="Accent2" presStyleCnt="0"/>
      <dgm:spPr/>
    </dgm:pt>
    <dgm:pt modelId="{F68AC641-0FD3-43A9-B856-92F3566F61A0}" type="pres">
      <dgm:prSet presAssocID="{F2E51CE3-7C91-47B1-91CD-B292F54D5F3D}" presName="Accent" presStyleLbl="node1" presStyleIdx="1" presStyleCnt="3"/>
      <dgm:spPr/>
    </dgm:pt>
    <dgm:pt modelId="{D7CDA315-0460-46E2-9B77-F0B81BFD7851}" type="pres">
      <dgm:prSet presAssocID="{F2E51CE3-7C91-47B1-91CD-B292F54D5F3D}" presName="Parent2" presStyleLbl="revTx" presStyleIdx="1" presStyleCnt="3">
        <dgm:presLayoutVars>
          <dgm:chMax val="1"/>
          <dgm:chPref val="1"/>
          <dgm:bulletEnabled val="1"/>
        </dgm:presLayoutVars>
      </dgm:prSet>
      <dgm:spPr/>
    </dgm:pt>
    <dgm:pt modelId="{359DDBD2-4C94-4011-BB47-71ADA01D96DA}" type="pres">
      <dgm:prSet presAssocID="{C86B31A4-D7D5-46B5-846B-304B79940974}" presName="Accent3" presStyleCnt="0"/>
      <dgm:spPr/>
    </dgm:pt>
    <dgm:pt modelId="{B8A3BC2A-2CA6-4B04-B400-8D3BC6F80518}" type="pres">
      <dgm:prSet presAssocID="{C86B31A4-D7D5-46B5-846B-304B79940974}" presName="Accent" presStyleLbl="node1" presStyleIdx="2" presStyleCnt="3"/>
      <dgm:spPr/>
    </dgm:pt>
    <dgm:pt modelId="{150ACEE0-6C51-4B50-B16D-41C589809198}" type="pres">
      <dgm:prSet presAssocID="{C86B31A4-D7D5-46B5-846B-304B79940974}" presName="Parent3" presStyleLbl="revTx" presStyleIdx="2" presStyleCnt="3" custScaleX="139108" custLinFactNeighborX="-1328" custLinFactNeighborY="-18600">
        <dgm:presLayoutVars>
          <dgm:chMax val="1"/>
          <dgm:chPref val="1"/>
          <dgm:bulletEnabled val="1"/>
        </dgm:presLayoutVars>
      </dgm:prSet>
      <dgm:spPr/>
    </dgm:pt>
  </dgm:ptLst>
  <dgm:cxnLst>
    <dgm:cxn modelId="{C5486D41-A4FF-40CF-8D58-4BC38599D3CC}" srcId="{099072DF-00B4-4224-A842-9433116E6B32}" destId="{F2E51CE3-7C91-47B1-91CD-B292F54D5F3D}" srcOrd="1" destOrd="0" parTransId="{CE9F27F8-F93A-4600-9637-C7A107239B31}" sibTransId="{95ECB175-38E7-4190-A9C1-006DBE24F1D0}"/>
    <dgm:cxn modelId="{1F1F7463-8AC0-45F7-BCC7-B0AD3C365C1B}" srcId="{099072DF-00B4-4224-A842-9433116E6B32}" destId="{C86B31A4-D7D5-46B5-846B-304B79940974}" srcOrd="2" destOrd="0" parTransId="{35BF4AD3-8CA0-4ADD-AA46-BFF15577BBE8}" sibTransId="{A1BC4C2F-85EB-46D9-8989-344023B92436}"/>
    <dgm:cxn modelId="{F92AE66C-A967-4991-8A46-16FA10D7FDB3}" srcId="{099072DF-00B4-4224-A842-9433116E6B32}" destId="{EFB66028-54E8-41E7-B7C7-680053091892}" srcOrd="0" destOrd="0" parTransId="{59CB5CFB-1894-475B-BA24-35584F9468A9}" sibTransId="{8E20B30B-44D5-4CD5-A1A2-5F3C5010BCDF}"/>
    <dgm:cxn modelId="{682F2075-3A19-431B-8EF0-99FE58ACE6EE}" type="presOf" srcId="{099072DF-00B4-4224-A842-9433116E6B32}" destId="{0AA5E3B6-9BA9-4678-9116-9D7385ED20F4}" srcOrd="0" destOrd="0" presId="urn:microsoft.com/office/officeart/2009/layout/CircleArrowProcess"/>
    <dgm:cxn modelId="{BB2F4A56-C8CE-4CD8-BAD2-311A3146A10E}" type="presOf" srcId="{C86B31A4-D7D5-46B5-846B-304B79940974}" destId="{150ACEE0-6C51-4B50-B16D-41C589809198}" srcOrd="0" destOrd="0" presId="urn:microsoft.com/office/officeart/2009/layout/CircleArrowProcess"/>
    <dgm:cxn modelId="{F8C40280-D1AE-45A5-98A6-121A5D389FC8}" type="presOf" srcId="{F2E51CE3-7C91-47B1-91CD-B292F54D5F3D}" destId="{D7CDA315-0460-46E2-9B77-F0B81BFD7851}" srcOrd="0" destOrd="0" presId="urn:microsoft.com/office/officeart/2009/layout/CircleArrowProcess"/>
    <dgm:cxn modelId="{B5522B8B-19BA-4D51-B831-81BD4FB42962}" type="presOf" srcId="{EFB66028-54E8-41E7-B7C7-680053091892}" destId="{CA3F221D-5C68-425E-AD5E-72467BB858D6}" srcOrd="0" destOrd="0" presId="urn:microsoft.com/office/officeart/2009/layout/CircleArrowProcess"/>
    <dgm:cxn modelId="{50CD727E-A3B6-49CB-8CF6-5282E36960F3}" type="presParOf" srcId="{0AA5E3B6-9BA9-4678-9116-9D7385ED20F4}" destId="{998F44DF-FB08-4E35-ACA3-FDF8FA79D0D1}" srcOrd="0" destOrd="0" presId="urn:microsoft.com/office/officeart/2009/layout/CircleArrowProcess"/>
    <dgm:cxn modelId="{7441F6E9-286C-4D8F-90F5-39F3D6D07FB5}" type="presParOf" srcId="{998F44DF-FB08-4E35-ACA3-FDF8FA79D0D1}" destId="{C89A3CB0-A098-48E1-A5CD-8DEB7B1027D0}" srcOrd="0" destOrd="0" presId="urn:microsoft.com/office/officeart/2009/layout/CircleArrowProcess"/>
    <dgm:cxn modelId="{571696CC-2437-413B-88EE-EBBA0BC77FEB}" type="presParOf" srcId="{0AA5E3B6-9BA9-4678-9116-9D7385ED20F4}" destId="{CA3F221D-5C68-425E-AD5E-72467BB858D6}" srcOrd="1" destOrd="0" presId="urn:microsoft.com/office/officeart/2009/layout/CircleArrowProcess"/>
    <dgm:cxn modelId="{D6C7FAAB-DAEA-4245-97DF-2D0C2C19B980}" type="presParOf" srcId="{0AA5E3B6-9BA9-4678-9116-9D7385ED20F4}" destId="{4F1E5A12-25FC-4023-B42E-86F2C8290552}" srcOrd="2" destOrd="0" presId="urn:microsoft.com/office/officeart/2009/layout/CircleArrowProcess"/>
    <dgm:cxn modelId="{2F8B7141-DED7-4E16-B6E8-A6F45897259C}" type="presParOf" srcId="{4F1E5A12-25FC-4023-B42E-86F2C8290552}" destId="{F68AC641-0FD3-43A9-B856-92F3566F61A0}" srcOrd="0" destOrd="0" presId="urn:microsoft.com/office/officeart/2009/layout/CircleArrowProcess"/>
    <dgm:cxn modelId="{6925928A-0730-40D0-B54F-92DDFD2F8290}" type="presParOf" srcId="{0AA5E3B6-9BA9-4678-9116-9D7385ED20F4}" destId="{D7CDA315-0460-46E2-9B77-F0B81BFD7851}" srcOrd="3" destOrd="0" presId="urn:microsoft.com/office/officeart/2009/layout/CircleArrowProcess"/>
    <dgm:cxn modelId="{49D93329-2E80-4520-9A5B-9072013829C1}" type="presParOf" srcId="{0AA5E3B6-9BA9-4678-9116-9D7385ED20F4}" destId="{359DDBD2-4C94-4011-BB47-71ADA01D96DA}" srcOrd="4" destOrd="0" presId="urn:microsoft.com/office/officeart/2009/layout/CircleArrowProcess"/>
    <dgm:cxn modelId="{2D5E959F-C74F-4268-A66C-1D6FF513F471}" type="presParOf" srcId="{359DDBD2-4C94-4011-BB47-71ADA01D96DA}" destId="{B8A3BC2A-2CA6-4B04-B400-8D3BC6F80518}" srcOrd="0" destOrd="0" presId="urn:microsoft.com/office/officeart/2009/layout/CircleArrowProcess"/>
    <dgm:cxn modelId="{58AFDEC3-B662-4BAB-B652-8FA528F3D1E1}" type="presParOf" srcId="{0AA5E3B6-9BA9-4678-9116-9D7385ED20F4}" destId="{150ACEE0-6C51-4B50-B16D-41C58980919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035DF-7C48-407E-B42E-CB0CB5EC061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s-CO"/>
        </a:p>
      </dgm:t>
    </dgm:pt>
    <dgm:pt modelId="{CCB4D4E7-4F43-4B73-8F42-75E6B2D797DD}">
      <dgm:prSet phldrT="[Texto]" custT="1"/>
      <dgm:spPr/>
      <dgm:t>
        <a:bodyPr/>
        <a:lstStyle/>
        <a:p>
          <a:r>
            <a:rPr lang="es-CO" sz="1600" b="0" u="sng" dirty="0">
              <a:latin typeface="Montserrat"/>
            </a:rPr>
            <a:t>Hiperbilirrubinemia neonatal benigna:</a:t>
          </a:r>
          <a:r>
            <a:rPr lang="es-CO" sz="1600" b="0" u="none" dirty="0">
              <a:latin typeface="Montserrat"/>
            </a:rPr>
            <a:t> e</a:t>
          </a:r>
          <a:r>
            <a:rPr lang="es-CO" sz="1600" dirty="0">
              <a:latin typeface="Montserrat"/>
            </a:rPr>
            <a:t>s un aumento transitorio y normal de los niveles de bilirrubina que ocurre en casi todos los recién nacidos, lo que también se conoce como ictericia fisiológica.</a:t>
          </a:r>
        </a:p>
      </dgm:t>
    </dgm:pt>
    <dgm:pt modelId="{E719AC54-CBEA-4876-9F58-F083B4301DD1}" type="parTrans" cxnId="{86B453E0-9224-469A-AFB0-9C80E684EDC4}">
      <dgm:prSet/>
      <dgm:spPr/>
      <dgm:t>
        <a:bodyPr/>
        <a:lstStyle/>
        <a:p>
          <a:endParaRPr lang="es-CO" sz="1600">
            <a:latin typeface="Montserrat"/>
          </a:endParaRPr>
        </a:p>
      </dgm:t>
    </dgm:pt>
    <dgm:pt modelId="{B563F8AB-1CF6-441F-AF45-A439961823EA}" type="sibTrans" cxnId="{86B453E0-9224-469A-AFB0-9C80E684EDC4}">
      <dgm:prSet/>
      <dgm:spPr/>
      <dgm:t>
        <a:bodyPr/>
        <a:lstStyle/>
        <a:p>
          <a:endParaRPr lang="es-CO" sz="1600">
            <a:latin typeface="Montserrat"/>
          </a:endParaRPr>
        </a:p>
      </dgm:t>
    </dgm:pt>
    <dgm:pt modelId="{7E7FD8BA-25A9-4F9B-9CFC-35BAA4073062}">
      <dgm:prSet phldrT="[Texto]" custT="1"/>
      <dgm:spPr/>
      <dgm:t>
        <a:bodyPr/>
        <a:lstStyle/>
        <a:p>
          <a:r>
            <a:rPr lang="es-CO" sz="1600" b="0" u="sng" dirty="0">
              <a:latin typeface="Montserrat"/>
            </a:rPr>
            <a:t>Hiperbilirrubinemia neonatal grave</a:t>
          </a:r>
          <a:r>
            <a:rPr lang="es-CO" sz="1600" b="0" dirty="0">
              <a:latin typeface="Montserrat"/>
            </a:rPr>
            <a:t>: </a:t>
          </a:r>
          <a:r>
            <a:rPr lang="es-CO" sz="1600" dirty="0">
              <a:latin typeface="Montserrat"/>
            </a:rPr>
            <a:t>BT&gt; 25 mg/dl.</a:t>
          </a:r>
        </a:p>
      </dgm:t>
    </dgm:pt>
    <dgm:pt modelId="{5FA47880-2F6A-4E67-AA7C-5C2C81FFBD87}" type="parTrans" cxnId="{8E298168-8BC9-4D4F-9A7A-EE1765990F72}">
      <dgm:prSet/>
      <dgm:spPr/>
      <dgm:t>
        <a:bodyPr/>
        <a:lstStyle/>
        <a:p>
          <a:endParaRPr lang="es-CO" sz="1600">
            <a:latin typeface="Montserrat"/>
          </a:endParaRPr>
        </a:p>
      </dgm:t>
    </dgm:pt>
    <dgm:pt modelId="{2A851A81-EC12-4381-B284-E7EBB102F17D}" type="sibTrans" cxnId="{8E298168-8BC9-4D4F-9A7A-EE1765990F72}">
      <dgm:prSet/>
      <dgm:spPr/>
      <dgm:t>
        <a:bodyPr/>
        <a:lstStyle/>
        <a:p>
          <a:endParaRPr lang="es-CO" sz="1600">
            <a:latin typeface="Montserrat"/>
          </a:endParaRPr>
        </a:p>
      </dgm:t>
    </dgm:pt>
    <dgm:pt modelId="{53CE9526-6722-4782-BF56-1EEE8C52BFDA}">
      <dgm:prSet phldrT="[Texto]" custT="1"/>
      <dgm:spPr/>
      <dgm:t>
        <a:bodyPr/>
        <a:lstStyle/>
        <a:p>
          <a:r>
            <a:rPr lang="es-CO" sz="1600" b="0" u="sng" dirty="0" err="1">
              <a:latin typeface="Montserrat"/>
            </a:rPr>
            <a:t>Hiperbilirrubinemia</a:t>
          </a:r>
          <a:r>
            <a:rPr lang="es-CO" sz="1600" b="0" u="sng" dirty="0">
              <a:latin typeface="Montserrat"/>
            </a:rPr>
            <a:t> neonatal extrema:</a:t>
          </a:r>
          <a:r>
            <a:rPr lang="es-CO" sz="1600" b="0" u="none" dirty="0">
              <a:latin typeface="Montserrat"/>
            </a:rPr>
            <a:t> </a:t>
          </a:r>
          <a:r>
            <a:rPr lang="es-CO" sz="1600" b="0" dirty="0">
              <a:latin typeface="Montserrat"/>
            </a:rPr>
            <a:t> </a:t>
          </a:r>
          <a:r>
            <a:rPr lang="es-CO" sz="1600" dirty="0">
              <a:latin typeface="Montserrat"/>
            </a:rPr>
            <a:t>BT &gt; 30 mg/dl.</a:t>
          </a:r>
        </a:p>
      </dgm:t>
    </dgm:pt>
    <dgm:pt modelId="{4BE132A9-BDC1-4DDC-B046-9C7F7454BED5}" type="parTrans" cxnId="{750CFD1B-CFAC-44F6-A02D-2E5573488F15}">
      <dgm:prSet/>
      <dgm:spPr/>
      <dgm:t>
        <a:bodyPr/>
        <a:lstStyle/>
        <a:p>
          <a:endParaRPr lang="es-CO" sz="1600">
            <a:latin typeface="Montserrat"/>
          </a:endParaRPr>
        </a:p>
      </dgm:t>
    </dgm:pt>
    <dgm:pt modelId="{C1992038-18BE-4752-BB4D-BEA2201BD535}" type="sibTrans" cxnId="{750CFD1B-CFAC-44F6-A02D-2E5573488F15}">
      <dgm:prSet/>
      <dgm:spPr/>
      <dgm:t>
        <a:bodyPr/>
        <a:lstStyle/>
        <a:p>
          <a:endParaRPr lang="es-CO" sz="1600">
            <a:latin typeface="Montserrat"/>
          </a:endParaRPr>
        </a:p>
      </dgm:t>
    </dgm:pt>
    <dgm:pt modelId="{7885F926-737A-47F5-928D-D872CC0D6EB1}" type="pres">
      <dgm:prSet presAssocID="{B96035DF-7C48-407E-B42E-CB0CB5EC0612}" presName="linear" presStyleCnt="0">
        <dgm:presLayoutVars>
          <dgm:dir/>
          <dgm:animLvl val="lvl"/>
          <dgm:resizeHandles val="exact"/>
        </dgm:presLayoutVars>
      </dgm:prSet>
      <dgm:spPr/>
    </dgm:pt>
    <dgm:pt modelId="{1CD714EF-C28A-4B67-A348-4CF70C64B2E4}" type="pres">
      <dgm:prSet presAssocID="{CCB4D4E7-4F43-4B73-8F42-75E6B2D797DD}" presName="parentLin" presStyleCnt="0"/>
      <dgm:spPr/>
    </dgm:pt>
    <dgm:pt modelId="{1F7F6804-C711-40DC-AE41-B41C9E2AA507}" type="pres">
      <dgm:prSet presAssocID="{CCB4D4E7-4F43-4B73-8F42-75E6B2D797DD}" presName="parentLeftMargin" presStyleLbl="node1" presStyleIdx="0" presStyleCnt="3"/>
      <dgm:spPr/>
    </dgm:pt>
    <dgm:pt modelId="{9880C235-DF11-401E-8706-380132FEA3AA}" type="pres">
      <dgm:prSet presAssocID="{CCB4D4E7-4F43-4B73-8F42-75E6B2D797DD}" presName="parentText" presStyleLbl="node1" presStyleIdx="0" presStyleCnt="3" custScaleX="141027" custScaleY="172206">
        <dgm:presLayoutVars>
          <dgm:chMax val="0"/>
          <dgm:bulletEnabled val="1"/>
        </dgm:presLayoutVars>
      </dgm:prSet>
      <dgm:spPr/>
    </dgm:pt>
    <dgm:pt modelId="{B3E9D238-444C-466A-8034-1D5838124038}" type="pres">
      <dgm:prSet presAssocID="{CCB4D4E7-4F43-4B73-8F42-75E6B2D797DD}" presName="negativeSpace" presStyleCnt="0"/>
      <dgm:spPr/>
    </dgm:pt>
    <dgm:pt modelId="{145F445C-0298-43CE-A263-4A98D7E513E2}" type="pres">
      <dgm:prSet presAssocID="{CCB4D4E7-4F43-4B73-8F42-75E6B2D797DD}" presName="childText" presStyleLbl="conFgAcc1" presStyleIdx="0" presStyleCnt="3">
        <dgm:presLayoutVars>
          <dgm:bulletEnabled val="1"/>
        </dgm:presLayoutVars>
      </dgm:prSet>
      <dgm:spPr/>
    </dgm:pt>
    <dgm:pt modelId="{B72C0219-F05D-4701-B9E0-FD8AE9B0C24A}" type="pres">
      <dgm:prSet presAssocID="{B563F8AB-1CF6-441F-AF45-A439961823EA}" presName="spaceBetweenRectangles" presStyleCnt="0"/>
      <dgm:spPr/>
    </dgm:pt>
    <dgm:pt modelId="{7CD7F25E-E3C8-4406-A739-CE7232A2E8C7}" type="pres">
      <dgm:prSet presAssocID="{7E7FD8BA-25A9-4F9B-9CFC-35BAA4073062}" presName="parentLin" presStyleCnt="0"/>
      <dgm:spPr/>
    </dgm:pt>
    <dgm:pt modelId="{C7F66766-7E78-4DCE-AF4C-767E98F83937}" type="pres">
      <dgm:prSet presAssocID="{7E7FD8BA-25A9-4F9B-9CFC-35BAA4073062}" presName="parentLeftMargin" presStyleLbl="node1" presStyleIdx="0" presStyleCnt="3"/>
      <dgm:spPr/>
    </dgm:pt>
    <dgm:pt modelId="{900C567A-DB74-4C90-B96B-849FC0C2E71D}" type="pres">
      <dgm:prSet presAssocID="{7E7FD8BA-25A9-4F9B-9CFC-35BAA4073062}" presName="parentText" presStyleLbl="node1" presStyleIdx="1" presStyleCnt="3" custScaleX="141027">
        <dgm:presLayoutVars>
          <dgm:chMax val="0"/>
          <dgm:bulletEnabled val="1"/>
        </dgm:presLayoutVars>
      </dgm:prSet>
      <dgm:spPr/>
    </dgm:pt>
    <dgm:pt modelId="{A98CEA74-8A9C-4902-94C4-05AA0B6ED534}" type="pres">
      <dgm:prSet presAssocID="{7E7FD8BA-25A9-4F9B-9CFC-35BAA4073062}" presName="negativeSpace" presStyleCnt="0"/>
      <dgm:spPr/>
    </dgm:pt>
    <dgm:pt modelId="{B367CA24-11C6-4222-B680-003DAC55F7EE}" type="pres">
      <dgm:prSet presAssocID="{7E7FD8BA-25A9-4F9B-9CFC-35BAA4073062}" presName="childText" presStyleLbl="conFgAcc1" presStyleIdx="1" presStyleCnt="3">
        <dgm:presLayoutVars>
          <dgm:bulletEnabled val="1"/>
        </dgm:presLayoutVars>
      </dgm:prSet>
      <dgm:spPr/>
    </dgm:pt>
    <dgm:pt modelId="{7FE05D50-437D-4CB8-A76D-D11B01F72B19}" type="pres">
      <dgm:prSet presAssocID="{2A851A81-EC12-4381-B284-E7EBB102F17D}" presName="spaceBetweenRectangles" presStyleCnt="0"/>
      <dgm:spPr/>
    </dgm:pt>
    <dgm:pt modelId="{3149C168-9B02-4123-A85A-4B364E185799}" type="pres">
      <dgm:prSet presAssocID="{53CE9526-6722-4782-BF56-1EEE8C52BFDA}" presName="parentLin" presStyleCnt="0"/>
      <dgm:spPr/>
    </dgm:pt>
    <dgm:pt modelId="{106E8B66-A27C-48B1-8A92-F7C7D6B246E8}" type="pres">
      <dgm:prSet presAssocID="{53CE9526-6722-4782-BF56-1EEE8C52BFDA}" presName="parentLeftMargin" presStyleLbl="node1" presStyleIdx="1" presStyleCnt="3"/>
      <dgm:spPr/>
    </dgm:pt>
    <dgm:pt modelId="{F4FDA3EA-7E5F-4E5C-8096-A4D2CC50222D}" type="pres">
      <dgm:prSet presAssocID="{53CE9526-6722-4782-BF56-1EEE8C52BFDA}" presName="parentText" presStyleLbl="node1" presStyleIdx="2" presStyleCnt="3" custScaleX="141027">
        <dgm:presLayoutVars>
          <dgm:chMax val="0"/>
          <dgm:bulletEnabled val="1"/>
        </dgm:presLayoutVars>
      </dgm:prSet>
      <dgm:spPr/>
    </dgm:pt>
    <dgm:pt modelId="{2003CD63-F27B-4B4D-A0F3-49AD1182D98E}" type="pres">
      <dgm:prSet presAssocID="{53CE9526-6722-4782-BF56-1EEE8C52BFDA}" presName="negativeSpace" presStyleCnt="0"/>
      <dgm:spPr/>
    </dgm:pt>
    <dgm:pt modelId="{F57CDB56-EDF7-41E7-9D61-105426CB91BE}" type="pres">
      <dgm:prSet presAssocID="{53CE9526-6722-4782-BF56-1EEE8C52BFDA}" presName="childText" presStyleLbl="conFgAcc1" presStyleIdx="2" presStyleCnt="3">
        <dgm:presLayoutVars>
          <dgm:bulletEnabled val="1"/>
        </dgm:presLayoutVars>
      </dgm:prSet>
      <dgm:spPr/>
    </dgm:pt>
  </dgm:ptLst>
  <dgm:cxnLst>
    <dgm:cxn modelId="{750CFD1B-CFAC-44F6-A02D-2E5573488F15}" srcId="{B96035DF-7C48-407E-B42E-CB0CB5EC0612}" destId="{53CE9526-6722-4782-BF56-1EEE8C52BFDA}" srcOrd="2" destOrd="0" parTransId="{4BE132A9-BDC1-4DDC-B046-9C7F7454BED5}" sibTransId="{C1992038-18BE-4752-BB4D-BEA2201BD535}"/>
    <dgm:cxn modelId="{7B7E9E28-E931-4765-A572-5465A60BFA85}" type="presOf" srcId="{7E7FD8BA-25A9-4F9B-9CFC-35BAA4073062}" destId="{C7F66766-7E78-4DCE-AF4C-767E98F83937}" srcOrd="0" destOrd="0" presId="urn:microsoft.com/office/officeart/2005/8/layout/list1"/>
    <dgm:cxn modelId="{EA483140-2343-43A9-977A-6ECF30689DDC}" type="presOf" srcId="{CCB4D4E7-4F43-4B73-8F42-75E6B2D797DD}" destId="{1F7F6804-C711-40DC-AE41-B41C9E2AA507}" srcOrd="0" destOrd="0" presId="urn:microsoft.com/office/officeart/2005/8/layout/list1"/>
    <dgm:cxn modelId="{8E298168-8BC9-4D4F-9A7A-EE1765990F72}" srcId="{B96035DF-7C48-407E-B42E-CB0CB5EC0612}" destId="{7E7FD8BA-25A9-4F9B-9CFC-35BAA4073062}" srcOrd="1" destOrd="0" parTransId="{5FA47880-2F6A-4E67-AA7C-5C2C81FFBD87}" sibTransId="{2A851A81-EC12-4381-B284-E7EBB102F17D}"/>
    <dgm:cxn modelId="{CAC45854-3947-4BCA-B5CB-36E67918E0F8}" type="presOf" srcId="{53CE9526-6722-4782-BF56-1EEE8C52BFDA}" destId="{F4FDA3EA-7E5F-4E5C-8096-A4D2CC50222D}" srcOrd="1" destOrd="0" presId="urn:microsoft.com/office/officeart/2005/8/layout/list1"/>
    <dgm:cxn modelId="{E7F49F80-2218-4F4A-9A3C-C8394275086D}" type="presOf" srcId="{53CE9526-6722-4782-BF56-1EEE8C52BFDA}" destId="{106E8B66-A27C-48B1-8A92-F7C7D6B246E8}" srcOrd="0" destOrd="0" presId="urn:microsoft.com/office/officeart/2005/8/layout/list1"/>
    <dgm:cxn modelId="{B2A7E49E-A1F0-40F9-B1E3-639329624C92}" type="presOf" srcId="{B96035DF-7C48-407E-B42E-CB0CB5EC0612}" destId="{7885F926-737A-47F5-928D-D872CC0D6EB1}" srcOrd="0" destOrd="0" presId="urn:microsoft.com/office/officeart/2005/8/layout/list1"/>
    <dgm:cxn modelId="{CDB94ABE-CA96-44CE-883C-695837348E39}" type="presOf" srcId="{7E7FD8BA-25A9-4F9B-9CFC-35BAA4073062}" destId="{900C567A-DB74-4C90-B96B-849FC0C2E71D}" srcOrd="1" destOrd="0" presId="urn:microsoft.com/office/officeart/2005/8/layout/list1"/>
    <dgm:cxn modelId="{86B453E0-9224-469A-AFB0-9C80E684EDC4}" srcId="{B96035DF-7C48-407E-B42E-CB0CB5EC0612}" destId="{CCB4D4E7-4F43-4B73-8F42-75E6B2D797DD}" srcOrd="0" destOrd="0" parTransId="{E719AC54-CBEA-4876-9F58-F083B4301DD1}" sibTransId="{B563F8AB-1CF6-441F-AF45-A439961823EA}"/>
    <dgm:cxn modelId="{56439FE0-A804-4F44-9AE3-17AB7B145BE4}" type="presOf" srcId="{CCB4D4E7-4F43-4B73-8F42-75E6B2D797DD}" destId="{9880C235-DF11-401E-8706-380132FEA3AA}" srcOrd="1" destOrd="0" presId="urn:microsoft.com/office/officeart/2005/8/layout/list1"/>
    <dgm:cxn modelId="{9281D74F-864A-4D96-851A-9F3F165E45A8}" type="presParOf" srcId="{7885F926-737A-47F5-928D-D872CC0D6EB1}" destId="{1CD714EF-C28A-4B67-A348-4CF70C64B2E4}" srcOrd="0" destOrd="0" presId="urn:microsoft.com/office/officeart/2005/8/layout/list1"/>
    <dgm:cxn modelId="{77071AF3-DB90-4C64-B925-F49139A2468E}" type="presParOf" srcId="{1CD714EF-C28A-4B67-A348-4CF70C64B2E4}" destId="{1F7F6804-C711-40DC-AE41-B41C9E2AA507}" srcOrd="0" destOrd="0" presId="urn:microsoft.com/office/officeart/2005/8/layout/list1"/>
    <dgm:cxn modelId="{FC6095EC-A1F8-46E9-BAB7-2E141697CE12}" type="presParOf" srcId="{1CD714EF-C28A-4B67-A348-4CF70C64B2E4}" destId="{9880C235-DF11-401E-8706-380132FEA3AA}" srcOrd="1" destOrd="0" presId="urn:microsoft.com/office/officeart/2005/8/layout/list1"/>
    <dgm:cxn modelId="{E4E4A65D-DAF4-45EC-B0DD-E9DD4AB1E5CB}" type="presParOf" srcId="{7885F926-737A-47F5-928D-D872CC0D6EB1}" destId="{B3E9D238-444C-466A-8034-1D5838124038}" srcOrd="1" destOrd="0" presId="urn:microsoft.com/office/officeart/2005/8/layout/list1"/>
    <dgm:cxn modelId="{750B27CF-0F09-4DCF-9A50-4B3179BF93D9}" type="presParOf" srcId="{7885F926-737A-47F5-928D-D872CC0D6EB1}" destId="{145F445C-0298-43CE-A263-4A98D7E513E2}" srcOrd="2" destOrd="0" presId="urn:microsoft.com/office/officeart/2005/8/layout/list1"/>
    <dgm:cxn modelId="{FBEB647D-947A-4DC0-AEE6-8F1DD66674E7}" type="presParOf" srcId="{7885F926-737A-47F5-928D-D872CC0D6EB1}" destId="{B72C0219-F05D-4701-B9E0-FD8AE9B0C24A}" srcOrd="3" destOrd="0" presId="urn:microsoft.com/office/officeart/2005/8/layout/list1"/>
    <dgm:cxn modelId="{4439AB25-3BD9-4628-86F9-DF9437E258EC}" type="presParOf" srcId="{7885F926-737A-47F5-928D-D872CC0D6EB1}" destId="{7CD7F25E-E3C8-4406-A739-CE7232A2E8C7}" srcOrd="4" destOrd="0" presId="urn:microsoft.com/office/officeart/2005/8/layout/list1"/>
    <dgm:cxn modelId="{FF1B945E-DBF0-4E1D-96A4-1C3F5A8A8DEE}" type="presParOf" srcId="{7CD7F25E-E3C8-4406-A739-CE7232A2E8C7}" destId="{C7F66766-7E78-4DCE-AF4C-767E98F83937}" srcOrd="0" destOrd="0" presId="urn:microsoft.com/office/officeart/2005/8/layout/list1"/>
    <dgm:cxn modelId="{D6D4CBEC-D518-4A95-805E-DE07351D8D98}" type="presParOf" srcId="{7CD7F25E-E3C8-4406-A739-CE7232A2E8C7}" destId="{900C567A-DB74-4C90-B96B-849FC0C2E71D}" srcOrd="1" destOrd="0" presId="urn:microsoft.com/office/officeart/2005/8/layout/list1"/>
    <dgm:cxn modelId="{808B13B7-9EA1-4FBC-B125-6FBE3CA17C26}" type="presParOf" srcId="{7885F926-737A-47F5-928D-D872CC0D6EB1}" destId="{A98CEA74-8A9C-4902-94C4-05AA0B6ED534}" srcOrd="5" destOrd="0" presId="urn:microsoft.com/office/officeart/2005/8/layout/list1"/>
    <dgm:cxn modelId="{257E44FE-022D-4EC5-AD94-826D10C001BF}" type="presParOf" srcId="{7885F926-737A-47F5-928D-D872CC0D6EB1}" destId="{B367CA24-11C6-4222-B680-003DAC55F7EE}" srcOrd="6" destOrd="0" presId="urn:microsoft.com/office/officeart/2005/8/layout/list1"/>
    <dgm:cxn modelId="{A2F1C7AF-DC98-4BCA-86C9-A5B4B9FEA995}" type="presParOf" srcId="{7885F926-737A-47F5-928D-D872CC0D6EB1}" destId="{7FE05D50-437D-4CB8-A76D-D11B01F72B19}" srcOrd="7" destOrd="0" presId="urn:microsoft.com/office/officeart/2005/8/layout/list1"/>
    <dgm:cxn modelId="{774A7002-C31C-421A-B2A4-A0FF87F936D7}" type="presParOf" srcId="{7885F926-737A-47F5-928D-D872CC0D6EB1}" destId="{3149C168-9B02-4123-A85A-4B364E185799}" srcOrd="8" destOrd="0" presId="urn:microsoft.com/office/officeart/2005/8/layout/list1"/>
    <dgm:cxn modelId="{1CFD818E-9FDA-4A06-B1F2-D7E670DCEF53}" type="presParOf" srcId="{3149C168-9B02-4123-A85A-4B364E185799}" destId="{106E8B66-A27C-48B1-8A92-F7C7D6B246E8}" srcOrd="0" destOrd="0" presId="urn:microsoft.com/office/officeart/2005/8/layout/list1"/>
    <dgm:cxn modelId="{3BFA35DF-EF42-41B4-8EE7-8CB159736D6E}" type="presParOf" srcId="{3149C168-9B02-4123-A85A-4B364E185799}" destId="{F4FDA3EA-7E5F-4E5C-8096-A4D2CC50222D}" srcOrd="1" destOrd="0" presId="urn:microsoft.com/office/officeart/2005/8/layout/list1"/>
    <dgm:cxn modelId="{3C6A77F9-9B89-4C06-AF7D-22F1FCA11D97}" type="presParOf" srcId="{7885F926-737A-47F5-928D-D872CC0D6EB1}" destId="{2003CD63-F27B-4B4D-A0F3-49AD1182D98E}" srcOrd="9" destOrd="0" presId="urn:microsoft.com/office/officeart/2005/8/layout/list1"/>
    <dgm:cxn modelId="{51364038-94CD-40EF-9F64-4B70A5A7C2A7}" type="presParOf" srcId="{7885F926-737A-47F5-928D-D872CC0D6EB1}" destId="{F57CDB56-EDF7-41E7-9D61-105426CB91B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898DB48-45CA-466E-829A-E34F6BACD404}" type="doc">
      <dgm:prSet loTypeId="urn:microsoft.com/office/officeart/2005/8/layout/vList3" loCatId="list" qsTypeId="urn:microsoft.com/office/officeart/2005/8/quickstyle/simple1" qsCatId="simple" csTypeId="urn:microsoft.com/office/officeart/2005/8/colors/accent1_2" csCatId="accent1" phldr="1"/>
      <dgm:spPr/>
    </dgm:pt>
    <dgm:pt modelId="{2873E7E1-F281-4DA7-BD3D-BF49D90AAC84}">
      <dgm:prSet phldrT="[Texto]" custT="1"/>
      <dgm:spPr/>
      <dgm:t>
        <a:bodyPr/>
        <a:lstStyle/>
        <a:p>
          <a:r>
            <a:rPr lang="es-CO" sz="1600" spc="-5" dirty="0">
              <a:solidFill>
                <a:schemeClr val="bg1"/>
              </a:solidFill>
              <a:latin typeface="Montserrat"/>
              <a:cs typeface="Carlito"/>
            </a:rPr>
            <a:t>Disminuye </a:t>
          </a:r>
          <a:r>
            <a:rPr lang="es-CO" sz="1600" dirty="0">
              <a:solidFill>
                <a:schemeClr val="bg1"/>
              </a:solidFill>
              <a:latin typeface="Montserrat"/>
              <a:cs typeface="Carlito"/>
            </a:rPr>
            <a:t>la incidencia </a:t>
          </a:r>
          <a:r>
            <a:rPr lang="es-CO" sz="1600" spc="-5" dirty="0" err="1">
              <a:solidFill>
                <a:schemeClr val="bg1"/>
              </a:solidFill>
              <a:latin typeface="Montserrat"/>
              <a:cs typeface="Carlito"/>
            </a:rPr>
            <a:t>hiperbilirrubinemia</a:t>
          </a:r>
          <a:r>
            <a:rPr lang="es-CO" sz="1600" spc="-5" dirty="0">
              <a:solidFill>
                <a:schemeClr val="bg1"/>
              </a:solidFill>
              <a:latin typeface="Montserrat"/>
              <a:cs typeface="Carlito"/>
            </a:rPr>
            <a:t>, independientemente de </a:t>
          </a:r>
          <a:r>
            <a:rPr lang="es-CO" sz="1600" dirty="0">
              <a:solidFill>
                <a:schemeClr val="bg1"/>
              </a:solidFill>
              <a:latin typeface="Montserrat"/>
              <a:cs typeface="Carlito"/>
            </a:rPr>
            <a:t>la </a:t>
          </a:r>
          <a:r>
            <a:rPr lang="es-CO" sz="1600" spc="-5" dirty="0">
              <a:solidFill>
                <a:schemeClr val="bg1"/>
              </a:solidFill>
              <a:latin typeface="Montserrat"/>
              <a:cs typeface="Carlito"/>
            </a:rPr>
            <a:t>etnia </a:t>
          </a:r>
          <a:r>
            <a:rPr lang="es-CO" sz="1600" dirty="0">
              <a:solidFill>
                <a:schemeClr val="bg1"/>
              </a:solidFill>
              <a:latin typeface="Montserrat"/>
              <a:cs typeface="Carlito"/>
            </a:rPr>
            <a:t>o la </a:t>
          </a:r>
          <a:r>
            <a:rPr lang="es-CO" sz="1600" spc="-5" dirty="0">
              <a:solidFill>
                <a:schemeClr val="bg1"/>
              </a:solidFill>
              <a:latin typeface="Montserrat"/>
              <a:cs typeface="Carlito"/>
            </a:rPr>
            <a:t>etiología.</a:t>
          </a:r>
          <a:endParaRPr lang="es-CO" sz="1600" dirty="0">
            <a:solidFill>
              <a:schemeClr val="bg1"/>
            </a:solidFill>
          </a:endParaRPr>
        </a:p>
      </dgm:t>
    </dgm:pt>
    <dgm:pt modelId="{9340D225-0663-4587-90C8-AD5448465F4E}" type="parTrans" cxnId="{79116317-9527-46F5-B0EC-0F63116FC2A4}">
      <dgm:prSet/>
      <dgm:spPr/>
      <dgm:t>
        <a:bodyPr/>
        <a:lstStyle/>
        <a:p>
          <a:endParaRPr lang="es-CO" sz="1600">
            <a:solidFill>
              <a:schemeClr val="bg1"/>
            </a:solidFill>
          </a:endParaRPr>
        </a:p>
      </dgm:t>
    </dgm:pt>
    <dgm:pt modelId="{D9FF4648-5742-4E13-8294-3D0D028F5E10}" type="sibTrans" cxnId="{79116317-9527-46F5-B0EC-0F63116FC2A4}">
      <dgm:prSet/>
      <dgm:spPr/>
      <dgm:t>
        <a:bodyPr/>
        <a:lstStyle/>
        <a:p>
          <a:endParaRPr lang="es-CO" sz="1600">
            <a:solidFill>
              <a:schemeClr val="bg1"/>
            </a:solidFill>
          </a:endParaRPr>
        </a:p>
      </dgm:t>
    </dgm:pt>
    <dgm:pt modelId="{2CEA73CC-35BA-4C06-BF65-7D25537773AF}">
      <dgm:prSet phldrT="[Texto]" custT="1"/>
      <dgm:spPr>
        <a:solidFill>
          <a:schemeClr val="accent5">
            <a:lumMod val="75000"/>
          </a:schemeClr>
        </a:solidFill>
      </dgm:spPr>
      <dgm:t>
        <a:bodyPr/>
        <a:lstStyle/>
        <a:p>
          <a:r>
            <a:rPr lang="es-CO" sz="1600" dirty="0">
              <a:solidFill>
                <a:schemeClr val="bg1"/>
              </a:solidFill>
              <a:latin typeface="Montserrat"/>
              <a:cs typeface="Carlito"/>
            </a:rPr>
            <a:t>El </a:t>
          </a:r>
          <a:r>
            <a:rPr lang="es-CO" sz="1600" spc="-5" dirty="0">
              <a:solidFill>
                <a:schemeClr val="bg1"/>
              </a:solidFill>
              <a:latin typeface="Montserrat"/>
              <a:cs typeface="Carlito"/>
            </a:rPr>
            <a:t>principal beneficio </a:t>
          </a:r>
          <a:r>
            <a:rPr lang="es-CO" sz="1600" dirty="0">
              <a:solidFill>
                <a:schemeClr val="bg1"/>
              </a:solidFill>
              <a:latin typeface="Montserrat"/>
              <a:cs typeface="Carlito"/>
            </a:rPr>
            <a:t>es </a:t>
          </a:r>
          <a:r>
            <a:rPr lang="es-CO" sz="1600" spc="-10" dirty="0">
              <a:solidFill>
                <a:schemeClr val="bg1"/>
              </a:solidFill>
              <a:latin typeface="Montserrat"/>
              <a:cs typeface="Carlito"/>
            </a:rPr>
            <a:t>evitar </a:t>
          </a:r>
          <a:r>
            <a:rPr lang="es-CO" sz="1600" dirty="0">
              <a:solidFill>
                <a:schemeClr val="bg1"/>
              </a:solidFill>
              <a:latin typeface="Montserrat"/>
              <a:cs typeface="Carlito"/>
            </a:rPr>
            <a:t>que la </a:t>
          </a:r>
          <a:r>
            <a:rPr lang="es-CO" sz="1600" spc="-25" dirty="0">
              <a:solidFill>
                <a:schemeClr val="bg1"/>
              </a:solidFill>
              <a:latin typeface="Montserrat"/>
              <a:cs typeface="Carlito"/>
            </a:rPr>
            <a:t>BT </a:t>
          </a:r>
          <a:r>
            <a:rPr lang="es-CO" sz="1600" spc="-10" dirty="0">
              <a:solidFill>
                <a:schemeClr val="bg1"/>
              </a:solidFill>
              <a:latin typeface="Montserrat"/>
              <a:cs typeface="Carlito"/>
            </a:rPr>
            <a:t>aumente </a:t>
          </a:r>
          <a:r>
            <a:rPr lang="es-CO" sz="1600" dirty="0">
              <a:solidFill>
                <a:schemeClr val="bg1"/>
              </a:solidFill>
              <a:latin typeface="Montserrat"/>
              <a:cs typeface="Carlito"/>
            </a:rPr>
            <a:t>a un </a:t>
          </a:r>
          <a:r>
            <a:rPr lang="es-CO" sz="1600" spc="-10" dirty="0">
              <a:solidFill>
                <a:schemeClr val="bg1"/>
              </a:solidFill>
              <a:latin typeface="Montserrat"/>
              <a:cs typeface="Carlito"/>
            </a:rPr>
            <a:t>nivel </a:t>
          </a:r>
          <a:r>
            <a:rPr lang="es-CO" sz="1600" dirty="0">
              <a:solidFill>
                <a:schemeClr val="bg1"/>
              </a:solidFill>
              <a:latin typeface="Montserrat"/>
              <a:cs typeface="Carlito"/>
            </a:rPr>
            <a:t>en el que </a:t>
          </a:r>
          <a:r>
            <a:rPr lang="es-CO" sz="1600" spc="-5" dirty="0">
              <a:solidFill>
                <a:schemeClr val="bg1"/>
              </a:solidFill>
              <a:latin typeface="Montserrat"/>
              <a:cs typeface="Carlito"/>
            </a:rPr>
            <a:t>se recomienda la </a:t>
          </a:r>
          <a:r>
            <a:rPr lang="es-CO" sz="1600" spc="-10" dirty="0">
              <a:solidFill>
                <a:schemeClr val="bg1"/>
              </a:solidFill>
              <a:latin typeface="Montserrat"/>
              <a:cs typeface="Carlito"/>
            </a:rPr>
            <a:t>exanguinotransfusión </a:t>
          </a:r>
          <a:r>
            <a:rPr lang="es-CO" sz="1600" dirty="0">
              <a:solidFill>
                <a:schemeClr val="bg1"/>
              </a:solidFill>
              <a:latin typeface="Montserrat"/>
              <a:cs typeface="Carlito"/>
            </a:rPr>
            <a:t>y </a:t>
          </a:r>
          <a:r>
            <a:rPr lang="es-CO" sz="1600" spc="-5" dirty="0">
              <a:solidFill>
                <a:schemeClr val="bg1"/>
              </a:solidFill>
              <a:latin typeface="Montserrat"/>
              <a:cs typeface="Carlito"/>
            </a:rPr>
            <a:t>disminuir </a:t>
          </a:r>
          <a:r>
            <a:rPr lang="es-CO" sz="1600" dirty="0">
              <a:solidFill>
                <a:schemeClr val="bg1"/>
              </a:solidFill>
              <a:latin typeface="Montserrat"/>
              <a:cs typeface="Carlito"/>
            </a:rPr>
            <a:t>el </a:t>
          </a:r>
          <a:r>
            <a:rPr lang="es-CO" sz="1600" spc="-5" dirty="0">
              <a:solidFill>
                <a:schemeClr val="bg1"/>
              </a:solidFill>
              <a:latin typeface="Montserrat"/>
              <a:cs typeface="Carlito"/>
            </a:rPr>
            <a:t>riesgo </a:t>
          </a:r>
          <a:r>
            <a:rPr lang="es-CO" sz="1600" dirty="0">
              <a:solidFill>
                <a:schemeClr val="bg1"/>
              </a:solidFill>
              <a:latin typeface="Montserrat"/>
              <a:cs typeface="Carlito"/>
            </a:rPr>
            <a:t>de </a:t>
          </a:r>
          <a:r>
            <a:rPr lang="es-CO" sz="1600" spc="-10" dirty="0">
              <a:solidFill>
                <a:schemeClr val="bg1"/>
              </a:solidFill>
              <a:latin typeface="Montserrat"/>
              <a:cs typeface="Carlito"/>
            </a:rPr>
            <a:t>desarrollar </a:t>
          </a:r>
          <a:r>
            <a:rPr lang="es-CO" sz="1600" spc="-5" dirty="0">
              <a:solidFill>
                <a:schemeClr val="bg1"/>
              </a:solidFill>
              <a:latin typeface="Montserrat"/>
              <a:cs typeface="Carlito"/>
            </a:rPr>
            <a:t>encefalopatía </a:t>
          </a:r>
          <a:r>
            <a:rPr lang="es-CO" sz="1600" spc="-10" dirty="0">
              <a:solidFill>
                <a:schemeClr val="bg1"/>
              </a:solidFill>
              <a:latin typeface="Montserrat"/>
              <a:cs typeface="Carlito"/>
            </a:rPr>
            <a:t>crónica </a:t>
          </a:r>
          <a:r>
            <a:rPr lang="es-CO" sz="1600" spc="-5" dirty="0">
              <a:solidFill>
                <a:schemeClr val="bg1"/>
              </a:solidFill>
              <a:latin typeface="Montserrat"/>
              <a:cs typeface="Carlito"/>
            </a:rPr>
            <a:t>por bilirrubina.</a:t>
          </a:r>
          <a:endParaRPr lang="es-CO" sz="1600" dirty="0">
            <a:solidFill>
              <a:schemeClr val="bg1"/>
            </a:solidFill>
          </a:endParaRPr>
        </a:p>
      </dgm:t>
    </dgm:pt>
    <dgm:pt modelId="{B96AFBBF-E993-4CFB-BFAD-FEBDA0A53973}" type="parTrans" cxnId="{42CB5DB1-F77C-4742-867A-F9A763E156B6}">
      <dgm:prSet/>
      <dgm:spPr/>
      <dgm:t>
        <a:bodyPr/>
        <a:lstStyle/>
        <a:p>
          <a:endParaRPr lang="es-CO" sz="1600">
            <a:solidFill>
              <a:schemeClr val="bg1"/>
            </a:solidFill>
          </a:endParaRPr>
        </a:p>
      </dgm:t>
    </dgm:pt>
    <dgm:pt modelId="{0C070592-71EC-4906-8E67-55E169049E9B}" type="sibTrans" cxnId="{42CB5DB1-F77C-4742-867A-F9A763E156B6}">
      <dgm:prSet/>
      <dgm:spPr/>
      <dgm:t>
        <a:bodyPr/>
        <a:lstStyle/>
        <a:p>
          <a:endParaRPr lang="es-CO" sz="1600">
            <a:solidFill>
              <a:schemeClr val="bg1"/>
            </a:solidFill>
          </a:endParaRPr>
        </a:p>
      </dgm:t>
    </dgm:pt>
    <dgm:pt modelId="{27D78385-0001-4D3D-ADFA-E7F330BF9F81}" type="pres">
      <dgm:prSet presAssocID="{1898DB48-45CA-466E-829A-E34F6BACD404}" presName="linearFlow" presStyleCnt="0">
        <dgm:presLayoutVars>
          <dgm:dir/>
          <dgm:resizeHandles val="exact"/>
        </dgm:presLayoutVars>
      </dgm:prSet>
      <dgm:spPr/>
    </dgm:pt>
    <dgm:pt modelId="{B6E95AB2-9BFF-488D-A187-5266759FFB3D}" type="pres">
      <dgm:prSet presAssocID="{2873E7E1-F281-4DA7-BD3D-BF49D90AAC84}" presName="composite" presStyleCnt="0"/>
      <dgm:spPr/>
    </dgm:pt>
    <dgm:pt modelId="{392CE006-6ACA-4C23-9278-BC89E9D770DD}" type="pres">
      <dgm:prSet presAssocID="{2873E7E1-F281-4DA7-BD3D-BF49D90AAC84}" presName="imgShp" presStyleLbl="fgImgPlace1" presStyleIdx="0" presStyleCnt="2"/>
      <dgm:spPr/>
    </dgm:pt>
    <dgm:pt modelId="{D6238062-B2BB-4771-836D-BC50FE3FBD66}" type="pres">
      <dgm:prSet presAssocID="{2873E7E1-F281-4DA7-BD3D-BF49D90AAC84}" presName="txShp" presStyleLbl="node1" presStyleIdx="0" presStyleCnt="2" custScaleX="121714" custScaleY="74762" custLinFactNeighborX="5877" custLinFactNeighborY="-1249">
        <dgm:presLayoutVars>
          <dgm:bulletEnabled val="1"/>
        </dgm:presLayoutVars>
      </dgm:prSet>
      <dgm:spPr/>
    </dgm:pt>
    <dgm:pt modelId="{152E7777-8D10-475E-9C53-34FD339F30C7}" type="pres">
      <dgm:prSet presAssocID="{D9FF4648-5742-4E13-8294-3D0D028F5E10}" presName="spacing" presStyleCnt="0"/>
      <dgm:spPr/>
    </dgm:pt>
    <dgm:pt modelId="{0DE060BD-FA7E-46DC-BC07-3A724BFB6E5D}" type="pres">
      <dgm:prSet presAssocID="{2CEA73CC-35BA-4C06-BF65-7D25537773AF}" presName="composite" presStyleCnt="0"/>
      <dgm:spPr/>
    </dgm:pt>
    <dgm:pt modelId="{A1EB6224-DC78-4DD5-88F4-6296541F3807}" type="pres">
      <dgm:prSet presAssocID="{2CEA73CC-35BA-4C06-BF65-7D25537773AF}" presName="imgShp" presStyleLbl="fgImgPlace1" presStyleIdx="1" presStyleCnt="2"/>
      <dgm:spPr/>
    </dgm:pt>
    <dgm:pt modelId="{5DB70AB7-EC6A-4B69-848C-21CB76CFF4D1}" type="pres">
      <dgm:prSet presAssocID="{2CEA73CC-35BA-4C06-BF65-7D25537773AF}" presName="txShp" presStyleLbl="node1" presStyleIdx="1" presStyleCnt="2" custScaleX="121714" custScaleY="82085" custLinFactNeighborX="5877" custLinFactNeighborY="-1249">
        <dgm:presLayoutVars>
          <dgm:bulletEnabled val="1"/>
        </dgm:presLayoutVars>
      </dgm:prSet>
      <dgm:spPr/>
    </dgm:pt>
  </dgm:ptLst>
  <dgm:cxnLst>
    <dgm:cxn modelId="{38CA9D14-39BF-489E-A6E0-527381B5AA6B}" type="presOf" srcId="{2CEA73CC-35BA-4C06-BF65-7D25537773AF}" destId="{5DB70AB7-EC6A-4B69-848C-21CB76CFF4D1}" srcOrd="0" destOrd="0" presId="urn:microsoft.com/office/officeart/2005/8/layout/vList3"/>
    <dgm:cxn modelId="{79116317-9527-46F5-B0EC-0F63116FC2A4}" srcId="{1898DB48-45CA-466E-829A-E34F6BACD404}" destId="{2873E7E1-F281-4DA7-BD3D-BF49D90AAC84}" srcOrd="0" destOrd="0" parTransId="{9340D225-0663-4587-90C8-AD5448465F4E}" sibTransId="{D9FF4648-5742-4E13-8294-3D0D028F5E10}"/>
    <dgm:cxn modelId="{B8CC6F46-23C0-43E8-BD2F-2467758DA247}" type="presOf" srcId="{2873E7E1-F281-4DA7-BD3D-BF49D90AAC84}" destId="{D6238062-B2BB-4771-836D-BC50FE3FBD66}" srcOrd="0" destOrd="0" presId="urn:microsoft.com/office/officeart/2005/8/layout/vList3"/>
    <dgm:cxn modelId="{42CB5DB1-F77C-4742-867A-F9A763E156B6}" srcId="{1898DB48-45CA-466E-829A-E34F6BACD404}" destId="{2CEA73CC-35BA-4C06-BF65-7D25537773AF}" srcOrd="1" destOrd="0" parTransId="{B96AFBBF-E993-4CFB-BFAD-FEBDA0A53973}" sibTransId="{0C070592-71EC-4906-8E67-55E169049E9B}"/>
    <dgm:cxn modelId="{713D02EA-1C15-45BE-814D-A4745A02EBC3}" type="presOf" srcId="{1898DB48-45CA-466E-829A-E34F6BACD404}" destId="{27D78385-0001-4D3D-ADFA-E7F330BF9F81}" srcOrd="0" destOrd="0" presId="urn:microsoft.com/office/officeart/2005/8/layout/vList3"/>
    <dgm:cxn modelId="{A9A96231-C247-408C-A0B1-9A737B289A56}" type="presParOf" srcId="{27D78385-0001-4D3D-ADFA-E7F330BF9F81}" destId="{B6E95AB2-9BFF-488D-A187-5266759FFB3D}" srcOrd="0" destOrd="0" presId="urn:microsoft.com/office/officeart/2005/8/layout/vList3"/>
    <dgm:cxn modelId="{DDAF22B2-C6BA-4C42-A28F-451E06E4A385}" type="presParOf" srcId="{B6E95AB2-9BFF-488D-A187-5266759FFB3D}" destId="{392CE006-6ACA-4C23-9278-BC89E9D770DD}" srcOrd="0" destOrd="0" presId="urn:microsoft.com/office/officeart/2005/8/layout/vList3"/>
    <dgm:cxn modelId="{0A528AD3-B3B5-4159-8610-D15028E80C63}" type="presParOf" srcId="{B6E95AB2-9BFF-488D-A187-5266759FFB3D}" destId="{D6238062-B2BB-4771-836D-BC50FE3FBD66}" srcOrd="1" destOrd="0" presId="urn:microsoft.com/office/officeart/2005/8/layout/vList3"/>
    <dgm:cxn modelId="{6B3B2C88-0408-48CB-8761-18BBFEF49A73}" type="presParOf" srcId="{27D78385-0001-4D3D-ADFA-E7F330BF9F81}" destId="{152E7777-8D10-475E-9C53-34FD339F30C7}" srcOrd="1" destOrd="0" presId="urn:microsoft.com/office/officeart/2005/8/layout/vList3"/>
    <dgm:cxn modelId="{A7E5B4E7-6379-495A-A5CC-9CEDBA6A5A19}" type="presParOf" srcId="{27D78385-0001-4D3D-ADFA-E7F330BF9F81}" destId="{0DE060BD-FA7E-46DC-BC07-3A724BFB6E5D}" srcOrd="2" destOrd="0" presId="urn:microsoft.com/office/officeart/2005/8/layout/vList3"/>
    <dgm:cxn modelId="{26848DD6-6151-45FC-9087-2CD96AC1F262}" type="presParOf" srcId="{0DE060BD-FA7E-46DC-BC07-3A724BFB6E5D}" destId="{A1EB6224-DC78-4DD5-88F4-6296541F3807}" srcOrd="0" destOrd="0" presId="urn:microsoft.com/office/officeart/2005/8/layout/vList3"/>
    <dgm:cxn modelId="{7CD2509F-DC2E-4E66-B756-7545444AFD3C}" type="presParOf" srcId="{0DE060BD-FA7E-46DC-BC07-3A724BFB6E5D}" destId="{5DB70AB7-EC6A-4B69-848C-21CB76CFF4D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B364D1-AFA8-4989-881E-4A11C4D2F47C}" type="doc">
      <dgm:prSet loTypeId="urn:microsoft.com/office/officeart/2005/8/layout/process1" loCatId="process" qsTypeId="urn:microsoft.com/office/officeart/2005/8/quickstyle/simple1" qsCatId="simple" csTypeId="urn:microsoft.com/office/officeart/2005/8/colors/accent1_4" csCatId="accent1" phldr="1"/>
      <dgm:spPr/>
    </dgm:pt>
    <dgm:pt modelId="{D25B3C32-B51E-419B-A28B-4A1AA9C16F62}">
      <dgm:prSet phldrT="[Texto]" custT="1"/>
      <dgm:spPr/>
      <dgm:t>
        <a:bodyPr/>
        <a:lstStyle/>
        <a:p>
          <a:r>
            <a:rPr lang="es-ES" sz="1800" dirty="0">
              <a:latin typeface="Montserrat"/>
            </a:rPr>
            <a:t>Luz entre 420 y 475 nanómetros a una distancia entre 30-50 cm del paciente.</a:t>
          </a:r>
          <a:endParaRPr lang="es-CO" sz="1800" dirty="0">
            <a:latin typeface="Montserrat"/>
          </a:endParaRPr>
        </a:p>
      </dgm:t>
    </dgm:pt>
    <dgm:pt modelId="{46ACDACB-920B-4A63-94B8-29DD5B435930}" type="parTrans" cxnId="{C5CBB6C7-27AC-423A-B092-0C565DAFB59B}">
      <dgm:prSet/>
      <dgm:spPr/>
      <dgm:t>
        <a:bodyPr/>
        <a:lstStyle/>
        <a:p>
          <a:endParaRPr lang="es-CO" sz="1800">
            <a:solidFill>
              <a:schemeClr val="bg1"/>
            </a:solidFill>
            <a:latin typeface="Montserrat"/>
          </a:endParaRPr>
        </a:p>
      </dgm:t>
    </dgm:pt>
    <dgm:pt modelId="{E41BCDCD-5E1E-4319-9962-1D5FE4D74F20}" type="sibTrans" cxnId="{C5CBB6C7-27AC-423A-B092-0C565DAFB59B}">
      <dgm:prSet custT="1"/>
      <dgm:spPr/>
      <dgm:t>
        <a:bodyPr/>
        <a:lstStyle/>
        <a:p>
          <a:endParaRPr lang="es-CO" sz="1800">
            <a:solidFill>
              <a:schemeClr val="bg1"/>
            </a:solidFill>
            <a:latin typeface="Montserrat"/>
          </a:endParaRPr>
        </a:p>
      </dgm:t>
    </dgm:pt>
    <dgm:pt modelId="{4018F289-CB94-4FB5-84ED-05DA5903BB01}">
      <dgm:prSet phldrT="[Texto]" custT="1"/>
      <dgm:spPr/>
      <dgm:t>
        <a:bodyPr/>
        <a:lstStyle/>
        <a:p>
          <a:r>
            <a:rPr lang="es-ES" sz="1800" dirty="0">
              <a:latin typeface="Montserrat"/>
            </a:rPr>
            <a:t>Si el paciente está en incubadora debe haber una distancia de 3-5 cm del techo para evitar recalentamiento.</a:t>
          </a:r>
          <a:endParaRPr lang="es-CO" sz="1800" dirty="0">
            <a:latin typeface="Montserrat"/>
          </a:endParaRPr>
        </a:p>
      </dgm:t>
    </dgm:pt>
    <dgm:pt modelId="{3F4D706B-BD86-4A53-8D2C-4CF447734481}" type="parTrans" cxnId="{3D203F27-99CD-47A1-88A5-A0242C7D765A}">
      <dgm:prSet/>
      <dgm:spPr/>
      <dgm:t>
        <a:bodyPr/>
        <a:lstStyle/>
        <a:p>
          <a:endParaRPr lang="es-CO" sz="1800">
            <a:solidFill>
              <a:schemeClr val="bg1"/>
            </a:solidFill>
            <a:latin typeface="Montserrat"/>
          </a:endParaRPr>
        </a:p>
      </dgm:t>
    </dgm:pt>
    <dgm:pt modelId="{F8603796-3065-496E-881F-449C7F01DEEC}" type="sibTrans" cxnId="{3D203F27-99CD-47A1-88A5-A0242C7D765A}">
      <dgm:prSet custT="1"/>
      <dgm:spPr/>
      <dgm:t>
        <a:bodyPr/>
        <a:lstStyle/>
        <a:p>
          <a:endParaRPr lang="es-CO" sz="1800">
            <a:solidFill>
              <a:schemeClr val="bg1"/>
            </a:solidFill>
            <a:latin typeface="Montserrat"/>
          </a:endParaRPr>
        </a:p>
      </dgm:t>
    </dgm:pt>
    <dgm:pt modelId="{A368B047-4B61-4564-BE6C-68D576E2A972}">
      <dgm:prSet phldrT="[Texto]" custT="1"/>
      <dgm:spPr>
        <a:solidFill>
          <a:schemeClr val="accent5">
            <a:lumMod val="75000"/>
          </a:schemeClr>
        </a:solidFill>
      </dgm:spPr>
      <dgm:t>
        <a:bodyPr/>
        <a:lstStyle/>
        <a:p>
          <a:r>
            <a:rPr lang="es-ES" sz="1800" dirty="0">
              <a:latin typeface="Montserrat"/>
            </a:rPr>
            <a:t>Poner protección ocular, cambios de posición cada 3 horas, quitar las gafas durante la manipulación para permitir interactuar con los padres.</a:t>
          </a:r>
          <a:endParaRPr lang="es-CO" sz="1800" dirty="0">
            <a:latin typeface="Montserrat"/>
          </a:endParaRPr>
        </a:p>
      </dgm:t>
    </dgm:pt>
    <dgm:pt modelId="{9D887039-7AFE-4891-B8B9-3C3008768892}" type="parTrans" cxnId="{0B98EBA2-5543-4DD2-969C-25F4247447B4}">
      <dgm:prSet/>
      <dgm:spPr/>
      <dgm:t>
        <a:bodyPr/>
        <a:lstStyle/>
        <a:p>
          <a:endParaRPr lang="es-CO" sz="1800">
            <a:solidFill>
              <a:schemeClr val="bg1"/>
            </a:solidFill>
            <a:latin typeface="Montserrat"/>
          </a:endParaRPr>
        </a:p>
      </dgm:t>
    </dgm:pt>
    <dgm:pt modelId="{628D1898-3BC7-4B31-9C3E-E931EC8C9D84}" type="sibTrans" cxnId="{0B98EBA2-5543-4DD2-969C-25F4247447B4}">
      <dgm:prSet/>
      <dgm:spPr/>
      <dgm:t>
        <a:bodyPr/>
        <a:lstStyle/>
        <a:p>
          <a:endParaRPr lang="es-CO" sz="1800">
            <a:solidFill>
              <a:schemeClr val="bg1"/>
            </a:solidFill>
            <a:latin typeface="Montserrat"/>
          </a:endParaRPr>
        </a:p>
      </dgm:t>
    </dgm:pt>
    <dgm:pt modelId="{C8855043-B47F-491B-916E-A86ECA55C178}" type="pres">
      <dgm:prSet presAssocID="{FEB364D1-AFA8-4989-881E-4A11C4D2F47C}" presName="Name0" presStyleCnt="0">
        <dgm:presLayoutVars>
          <dgm:dir/>
          <dgm:resizeHandles val="exact"/>
        </dgm:presLayoutVars>
      </dgm:prSet>
      <dgm:spPr/>
    </dgm:pt>
    <dgm:pt modelId="{4BE73925-EB3A-41D2-9845-80670CDB989C}" type="pres">
      <dgm:prSet presAssocID="{D25B3C32-B51E-419B-A28B-4A1AA9C16F62}" presName="node" presStyleLbl="node1" presStyleIdx="0" presStyleCnt="3">
        <dgm:presLayoutVars>
          <dgm:bulletEnabled val="1"/>
        </dgm:presLayoutVars>
      </dgm:prSet>
      <dgm:spPr/>
    </dgm:pt>
    <dgm:pt modelId="{3451F8D5-AD22-4A0C-BD75-0CB3C761E22D}" type="pres">
      <dgm:prSet presAssocID="{E41BCDCD-5E1E-4319-9962-1D5FE4D74F20}" presName="sibTrans" presStyleLbl="sibTrans2D1" presStyleIdx="0" presStyleCnt="2"/>
      <dgm:spPr/>
    </dgm:pt>
    <dgm:pt modelId="{FE03EB59-F256-4716-B547-FDE4594DFEB9}" type="pres">
      <dgm:prSet presAssocID="{E41BCDCD-5E1E-4319-9962-1D5FE4D74F20}" presName="connectorText" presStyleLbl="sibTrans2D1" presStyleIdx="0" presStyleCnt="2"/>
      <dgm:spPr/>
    </dgm:pt>
    <dgm:pt modelId="{F9226A8F-934A-4DA2-82D5-013FABED7082}" type="pres">
      <dgm:prSet presAssocID="{4018F289-CB94-4FB5-84ED-05DA5903BB01}" presName="node" presStyleLbl="node1" presStyleIdx="1" presStyleCnt="3">
        <dgm:presLayoutVars>
          <dgm:bulletEnabled val="1"/>
        </dgm:presLayoutVars>
      </dgm:prSet>
      <dgm:spPr/>
    </dgm:pt>
    <dgm:pt modelId="{9C5F4B8C-5661-43B8-BAA8-DB1F75426D4D}" type="pres">
      <dgm:prSet presAssocID="{F8603796-3065-496E-881F-449C7F01DEEC}" presName="sibTrans" presStyleLbl="sibTrans2D1" presStyleIdx="1" presStyleCnt="2"/>
      <dgm:spPr/>
    </dgm:pt>
    <dgm:pt modelId="{FB057AB6-C8E3-412A-AC5E-55BC2468FAFC}" type="pres">
      <dgm:prSet presAssocID="{F8603796-3065-496E-881F-449C7F01DEEC}" presName="connectorText" presStyleLbl="sibTrans2D1" presStyleIdx="1" presStyleCnt="2"/>
      <dgm:spPr/>
    </dgm:pt>
    <dgm:pt modelId="{0DFB80B4-9BB8-4849-BF5F-6B8D85CDEBA9}" type="pres">
      <dgm:prSet presAssocID="{A368B047-4B61-4564-BE6C-68D576E2A972}" presName="node" presStyleLbl="node1" presStyleIdx="2" presStyleCnt="3">
        <dgm:presLayoutVars>
          <dgm:bulletEnabled val="1"/>
        </dgm:presLayoutVars>
      </dgm:prSet>
      <dgm:spPr/>
    </dgm:pt>
  </dgm:ptLst>
  <dgm:cxnLst>
    <dgm:cxn modelId="{FA7A6C19-15F2-4941-B882-ED493CA2278C}" type="presOf" srcId="{A368B047-4B61-4564-BE6C-68D576E2A972}" destId="{0DFB80B4-9BB8-4849-BF5F-6B8D85CDEBA9}" srcOrd="0" destOrd="0" presId="urn:microsoft.com/office/officeart/2005/8/layout/process1"/>
    <dgm:cxn modelId="{3D203F27-99CD-47A1-88A5-A0242C7D765A}" srcId="{FEB364D1-AFA8-4989-881E-4A11C4D2F47C}" destId="{4018F289-CB94-4FB5-84ED-05DA5903BB01}" srcOrd="1" destOrd="0" parTransId="{3F4D706B-BD86-4A53-8D2C-4CF447734481}" sibTransId="{F8603796-3065-496E-881F-449C7F01DEEC}"/>
    <dgm:cxn modelId="{B24B6E29-4474-43BC-83F9-2B9A44B92AFF}" type="presOf" srcId="{D25B3C32-B51E-419B-A28B-4A1AA9C16F62}" destId="{4BE73925-EB3A-41D2-9845-80670CDB989C}" srcOrd="0" destOrd="0" presId="urn:microsoft.com/office/officeart/2005/8/layout/process1"/>
    <dgm:cxn modelId="{DADCBB60-E7DE-48FA-A04D-09259AA96B2A}" type="presOf" srcId="{F8603796-3065-496E-881F-449C7F01DEEC}" destId="{FB057AB6-C8E3-412A-AC5E-55BC2468FAFC}" srcOrd="1" destOrd="0" presId="urn:microsoft.com/office/officeart/2005/8/layout/process1"/>
    <dgm:cxn modelId="{9DE10143-B017-4A7C-8488-C5E6B0E70034}" type="presOf" srcId="{FEB364D1-AFA8-4989-881E-4A11C4D2F47C}" destId="{C8855043-B47F-491B-916E-A86ECA55C178}" srcOrd="0" destOrd="0" presId="urn:microsoft.com/office/officeart/2005/8/layout/process1"/>
    <dgm:cxn modelId="{0B98EBA2-5543-4DD2-969C-25F4247447B4}" srcId="{FEB364D1-AFA8-4989-881E-4A11C4D2F47C}" destId="{A368B047-4B61-4564-BE6C-68D576E2A972}" srcOrd="2" destOrd="0" parTransId="{9D887039-7AFE-4891-B8B9-3C3008768892}" sibTransId="{628D1898-3BC7-4B31-9C3E-E931EC8C9D84}"/>
    <dgm:cxn modelId="{C5CBB6C7-27AC-423A-B092-0C565DAFB59B}" srcId="{FEB364D1-AFA8-4989-881E-4A11C4D2F47C}" destId="{D25B3C32-B51E-419B-A28B-4A1AA9C16F62}" srcOrd="0" destOrd="0" parTransId="{46ACDACB-920B-4A63-94B8-29DD5B435930}" sibTransId="{E41BCDCD-5E1E-4319-9962-1D5FE4D74F20}"/>
    <dgm:cxn modelId="{A7147EC9-9329-44A7-A27A-2DCF74BFEEC4}" type="presOf" srcId="{F8603796-3065-496E-881F-449C7F01DEEC}" destId="{9C5F4B8C-5661-43B8-BAA8-DB1F75426D4D}" srcOrd="0" destOrd="0" presId="urn:microsoft.com/office/officeart/2005/8/layout/process1"/>
    <dgm:cxn modelId="{46E770CC-50E8-4C15-A921-54EA396052B8}" type="presOf" srcId="{E41BCDCD-5E1E-4319-9962-1D5FE4D74F20}" destId="{FE03EB59-F256-4716-B547-FDE4594DFEB9}" srcOrd="1" destOrd="0" presId="urn:microsoft.com/office/officeart/2005/8/layout/process1"/>
    <dgm:cxn modelId="{A35BF3CC-144F-4EC6-B541-2D276C34E9C1}" type="presOf" srcId="{4018F289-CB94-4FB5-84ED-05DA5903BB01}" destId="{F9226A8F-934A-4DA2-82D5-013FABED7082}" srcOrd="0" destOrd="0" presId="urn:microsoft.com/office/officeart/2005/8/layout/process1"/>
    <dgm:cxn modelId="{EF8F75CF-31A5-43FD-B3D9-1B995224C1B1}" type="presOf" srcId="{E41BCDCD-5E1E-4319-9962-1D5FE4D74F20}" destId="{3451F8D5-AD22-4A0C-BD75-0CB3C761E22D}" srcOrd="0" destOrd="0" presId="urn:microsoft.com/office/officeart/2005/8/layout/process1"/>
    <dgm:cxn modelId="{CE02EDCC-992C-45F4-9A87-34B7E4423B26}" type="presParOf" srcId="{C8855043-B47F-491B-916E-A86ECA55C178}" destId="{4BE73925-EB3A-41D2-9845-80670CDB989C}" srcOrd="0" destOrd="0" presId="urn:microsoft.com/office/officeart/2005/8/layout/process1"/>
    <dgm:cxn modelId="{DBEB9F30-0889-44BA-B0E0-37E70D21A202}" type="presParOf" srcId="{C8855043-B47F-491B-916E-A86ECA55C178}" destId="{3451F8D5-AD22-4A0C-BD75-0CB3C761E22D}" srcOrd="1" destOrd="0" presId="urn:microsoft.com/office/officeart/2005/8/layout/process1"/>
    <dgm:cxn modelId="{1A90ACB3-2B15-4860-83EA-AB3FFE3405FD}" type="presParOf" srcId="{3451F8D5-AD22-4A0C-BD75-0CB3C761E22D}" destId="{FE03EB59-F256-4716-B547-FDE4594DFEB9}" srcOrd="0" destOrd="0" presId="urn:microsoft.com/office/officeart/2005/8/layout/process1"/>
    <dgm:cxn modelId="{63F16EDE-2A4C-45B7-9B58-8B9CA95ABFC8}" type="presParOf" srcId="{C8855043-B47F-491B-916E-A86ECA55C178}" destId="{F9226A8F-934A-4DA2-82D5-013FABED7082}" srcOrd="2" destOrd="0" presId="urn:microsoft.com/office/officeart/2005/8/layout/process1"/>
    <dgm:cxn modelId="{2B1D0BB8-8FB5-48E4-B482-134E027BC235}" type="presParOf" srcId="{C8855043-B47F-491B-916E-A86ECA55C178}" destId="{9C5F4B8C-5661-43B8-BAA8-DB1F75426D4D}" srcOrd="3" destOrd="0" presId="urn:microsoft.com/office/officeart/2005/8/layout/process1"/>
    <dgm:cxn modelId="{39649F4B-1F2A-40B1-AA41-921779FF4EF3}" type="presParOf" srcId="{9C5F4B8C-5661-43B8-BAA8-DB1F75426D4D}" destId="{FB057AB6-C8E3-412A-AC5E-55BC2468FAFC}" srcOrd="0" destOrd="0" presId="urn:microsoft.com/office/officeart/2005/8/layout/process1"/>
    <dgm:cxn modelId="{EB3698F7-0B7E-47FB-B689-FB1CA729AACA}" type="presParOf" srcId="{C8855043-B47F-491B-916E-A86ECA55C178}" destId="{0DFB80B4-9BB8-4849-BF5F-6B8D85CDEBA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0C7A6F-390B-634B-B92D-38139D255EAF}"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160CA579-2733-6544-B0B6-2A16A668F9A7}">
      <dgm:prSet custT="1"/>
      <dgm:spPr/>
      <dgm:t>
        <a:bodyPr/>
        <a:lstStyle/>
        <a:p>
          <a:r>
            <a:rPr lang="es-CO" sz="1800" dirty="0">
              <a:latin typeface="Montserrat"/>
            </a:rPr>
            <a:t>Se basa en la cantidad de fotones administrados (irradiación) y el área de superficie corporal expuesta a la luz.</a:t>
          </a:r>
        </a:p>
      </dgm:t>
    </dgm:pt>
    <dgm:pt modelId="{3CE1507D-8856-FA41-89CF-2FB11FB78315}" type="parTrans" cxnId="{813BB4F3-3842-2645-9411-0BCBFF22417F}">
      <dgm:prSet/>
      <dgm:spPr/>
      <dgm:t>
        <a:bodyPr/>
        <a:lstStyle/>
        <a:p>
          <a:endParaRPr lang="es-ES" sz="1800">
            <a:latin typeface="Montserrat"/>
          </a:endParaRPr>
        </a:p>
      </dgm:t>
    </dgm:pt>
    <dgm:pt modelId="{157902CA-653E-6047-9A7A-464C44E93867}" type="sibTrans" cxnId="{813BB4F3-3842-2645-9411-0BCBFF22417F}">
      <dgm:prSet/>
      <dgm:spPr/>
      <dgm:t>
        <a:bodyPr/>
        <a:lstStyle/>
        <a:p>
          <a:endParaRPr lang="es-ES" sz="1800">
            <a:latin typeface="Montserrat"/>
          </a:endParaRPr>
        </a:p>
      </dgm:t>
    </dgm:pt>
    <dgm:pt modelId="{BF56C64A-48BE-2B40-9168-D0FA84269B82}">
      <dgm:prSet custT="1"/>
      <dgm:spPr/>
      <dgm:t>
        <a:bodyPr/>
        <a:lstStyle/>
        <a:p>
          <a:r>
            <a:rPr lang="es-CO" sz="1800" dirty="0">
              <a:latin typeface="Montserrat"/>
            </a:rPr>
            <a:t>La cantidad de irradiación depende de la fuente de luz utilizada, la distancia entre la luz y el bebé, y la cantidad de SC expuesta del bebé.</a:t>
          </a:r>
        </a:p>
      </dgm:t>
    </dgm:pt>
    <dgm:pt modelId="{C9D8443E-B434-A944-8CE6-D5D939EEA5C6}" type="parTrans" cxnId="{657E95DC-88A1-F248-8F2B-E41121F5094F}">
      <dgm:prSet/>
      <dgm:spPr/>
      <dgm:t>
        <a:bodyPr/>
        <a:lstStyle/>
        <a:p>
          <a:endParaRPr lang="es-ES" sz="1800">
            <a:latin typeface="Montserrat"/>
          </a:endParaRPr>
        </a:p>
      </dgm:t>
    </dgm:pt>
    <dgm:pt modelId="{6F5F81F5-D9D8-1F49-B8FC-AF00E4AF556E}" type="sibTrans" cxnId="{657E95DC-88A1-F248-8F2B-E41121F5094F}">
      <dgm:prSet/>
      <dgm:spPr/>
      <dgm:t>
        <a:bodyPr/>
        <a:lstStyle/>
        <a:p>
          <a:endParaRPr lang="es-ES" sz="1800">
            <a:latin typeface="Montserrat"/>
          </a:endParaRPr>
        </a:p>
      </dgm:t>
    </dgm:pt>
    <dgm:pt modelId="{3E506A98-08C1-8E4A-8EC5-F9B880528F66}">
      <dgm:prSet custT="1"/>
      <dgm:spPr/>
      <dgm:t>
        <a:bodyPr/>
        <a:lstStyle/>
        <a:p>
          <a:r>
            <a:rPr lang="es-CO" sz="1800" dirty="0">
              <a:latin typeface="Montserrat"/>
            </a:rPr>
            <a:t>Fototerapia estándar: irradiación  entre 8 y 10 </a:t>
          </a:r>
          <a:r>
            <a:rPr lang="es-CO" sz="1800" dirty="0" err="1">
              <a:latin typeface="Montserrat"/>
            </a:rPr>
            <a:t>microW</a:t>
          </a:r>
          <a:r>
            <a:rPr lang="es-CO" sz="1800" dirty="0">
              <a:latin typeface="Montserrat"/>
            </a:rPr>
            <a:t> / cm2 / nm  según la AAP con luz blanca.</a:t>
          </a:r>
        </a:p>
      </dgm:t>
    </dgm:pt>
    <dgm:pt modelId="{AD6DC9B1-8CBA-9949-BFF5-50CC50DB0473}" type="parTrans" cxnId="{E5661D6D-59EF-5241-A321-694F12973642}">
      <dgm:prSet/>
      <dgm:spPr/>
      <dgm:t>
        <a:bodyPr/>
        <a:lstStyle/>
        <a:p>
          <a:endParaRPr lang="es-ES" sz="1800">
            <a:latin typeface="Montserrat"/>
          </a:endParaRPr>
        </a:p>
      </dgm:t>
    </dgm:pt>
    <dgm:pt modelId="{E285AFA0-7E8C-244D-A67D-B68CECBA8E2A}" type="sibTrans" cxnId="{E5661D6D-59EF-5241-A321-694F12973642}">
      <dgm:prSet/>
      <dgm:spPr/>
      <dgm:t>
        <a:bodyPr/>
        <a:lstStyle/>
        <a:p>
          <a:endParaRPr lang="es-ES" sz="1800">
            <a:latin typeface="Montserrat"/>
          </a:endParaRPr>
        </a:p>
      </dgm:t>
    </dgm:pt>
    <dgm:pt modelId="{B056D425-5220-6149-9664-3C439E3AA7BD}">
      <dgm:prSet custT="1"/>
      <dgm:spPr/>
      <dgm:t>
        <a:bodyPr/>
        <a:lstStyle/>
        <a:p>
          <a:r>
            <a:rPr lang="es-CO" sz="1800" dirty="0">
              <a:latin typeface="Montserrat"/>
            </a:rPr>
            <a:t>En bebés con BT&gt; 20 mg / dL o  niveles que aumentan rápidamente: fuentes de luz adicionales o aumento de intensidad de la fuente de luz y se deja continua. </a:t>
          </a:r>
        </a:p>
      </dgm:t>
    </dgm:pt>
    <dgm:pt modelId="{ECA8F507-410D-A346-8E80-ECFAE82A0ED4}" type="parTrans" cxnId="{AB67C0BB-B2CF-EE41-BCC8-9B685532BE2C}">
      <dgm:prSet/>
      <dgm:spPr/>
      <dgm:t>
        <a:bodyPr/>
        <a:lstStyle/>
        <a:p>
          <a:endParaRPr lang="es-ES" sz="1800">
            <a:latin typeface="Montserrat"/>
          </a:endParaRPr>
        </a:p>
      </dgm:t>
    </dgm:pt>
    <dgm:pt modelId="{94D6F5C2-716F-EF48-B131-A1A4F2F4F247}" type="sibTrans" cxnId="{AB67C0BB-B2CF-EE41-BCC8-9B685532BE2C}">
      <dgm:prSet/>
      <dgm:spPr/>
      <dgm:t>
        <a:bodyPr/>
        <a:lstStyle/>
        <a:p>
          <a:endParaRPr lang="es-ES" sz="1800">
            <a:latin typeface="Montserrat"/>
          </a:endParaRPr>
        </a:p>
      </dgm:t>
    </dgm:pt>
    <dgm:pt modelId="{51FD96A2-0535-4D4E-965F-44831BC413A0}" type="pres">
      <dgm:prSet presAssocID="{B70C7A6F-390B-634B-B92D-38139D255EAF}" presName="diagram" presStyleCnt="0">
        <dgm:presLayoutVars>
          <dgm:dir/>
          <dgm:resizeHandles val="exact"/>
        </dgm:presLayoutVars>
      </dgm:prSet>
      <dgm:spPr/>
    </dgm:pt>
    <dgm:pt modelId="{5B3F092C-B785-D14D-A4AD-F2EDDE8A2DB9}" type="pres">
      <dgm:prSet presAssocID="{160CA579-2733-6544-B0B6-2A16A668F9A7}" presName="node" presStyleLbl="node1" presStyleIdx="0" presStyleCnt="4" custScaleX="80672" custScaleY="69903" custLinFactNeighborX="-6168" custLinFactNeighborY="303">
        <dgm:presLayoutVars>
          <dgm:bulletEnabled val="1"/>
        </dgm:presLayoutVars>
      </dgm:prSet>
      <dgm:spPr/>
    </dgm:pt>
    <dgm:pt modelId="{88B31AAF-3914-2E4D-8EBC-8AC991282C38}" type="pres">
      <dgm:prSet presAssocID="{157902CA-653E-6047-9A7A-464C44E93867}" presName="sibTrans" presStyleCnt="0"/>
      <dgm:spPr/>
    </dgm:pt>
    <dgm:pt modelId="{F4445B0B-56AF-F34D-8858-5B3B717D53FA}" type="pres">
      <dgm:prSet presAssocID="{BF56C64A-48BE-2B40-9168-D0FA84269B82}" presName="node" presStyleLbl="node1" presStyleIdx="1" presStyleCnt="4" custScaleX="80672" custScaleY="69903" custLinFactNeighborX="376" custLinFactNeighborY="-1192">
        <dgm:presLayoutVars>
          <dgm:bulletEnabled val="1"/>
        </dgm:presLayoutVars>
      </dgm:prSet>
      <dgm:spPr/>
    </dgm:pt>
    <dgm:pt modelId="{242BF674-2399-F647-BA6C-EE839F2973A4}" type="pres">
      <dgm:prSet presAssocID="{6F5F81F5-D9D8-1F49-B8FC-AF00E4AF556E}" presName="sibTrans" presStyleCnt="0"/>
      <dgm:spPr/>
    </dgm:pt>
    <dgm:pt modelId="{3BE0AFA4-DA46-2D4A-8F6E-0598796206D5}" type="pres">
      <dgm:prSet presAssocID="{3E506A98-08C1-8E4A-8EC5-F9B880528F66}" presName="node" presStyleLbl="node1" presStyleIdx="2" presStyleCnt="4" custScaleX="80672" custScaleY="69903" custLinFactNeighborX="7094" custLinFactNeighborY="-164">
        <dgm:presLayoutVars>
          <dgm:bulletEnabled val="1"/>
        </dgm:presLayoutVars>
      </dgm:prSet>
      <dgm:spPr/>
    </dgm:pt>
    <dgm:pt modelId="{772684C5-6444-914E-A1D2-167E492C21F1}" type="pres">
      <dgm:prSet presAssocID="{E285AFA0-7E8C-244D-A67D-B68CECBA8E2A}" presName="sibTrans" presStyleCnt="0"/>
      <dgm:spPr/>
    </dgm:pt>
    <dgm:pt modelId="{C37375E4-1D66-D047-A0BF-7BB93036F6E4}" type="pres">
      <dgm:prSet presAssocID="{B056D425-5220-6149-9664-3C439E3AA7BD}" presName="node" presStyleLbl="node1" presStyleIdx="3" presStyleCnt="4" custScaleX="83795" custScaleY="77048" custLinFactNeighborX="50925" custLinFactNeighborY="164">
        <dgm:presLayoutVars>
          <dgm:bulletEnabled val="1"/>
        </dgm:presLayoutVars>
      </dgm:prSet>
      <dgm:spPr/>
    </dgm:pt>
  </dgm:ptLst>
  <dgm:cxnLst>
    <dgm:cxn modelId="{B8B0EC0A-F350-4FC6-A97E-1560AAE47D95}" type="presOf" srcId="{160CA579-2733-6544-B0B6-2A16A668F9A7}" destId="{5B3F092C-B785-D14D-A4AD-F2EDDE8A2DB9}" srcOrd="0" destOrd="0" presId="urn:microsoft.com/office/officeart/2005/8/layout/default"/>
    <dgm:cxn modelId="{D409B724-040D-4462-9B9E-573895B00B56}" type="presOf" srcId="{3E506A98-08C1-8E4A-8EC5-F9B880528F66}" destId="{3BE0AFA4-DA46-2D4A-8F6E-0598796206D5}" srcOrd="0" destOrd="0" presId="urn:microsoft.com/office/officeart/2005/8/layout/default"/>
    <dgm:cxn modelId="{A8071A67-412D-4B78-A81B-08CA9C9DC4F9}" type="presOf" srcId="{BF56C64A-48BE-2B40-9168-D0FA84269B82}" destId="{F4445B0B-56AF-F34D-8858-5B3B717D53FA}" srcOrd="0" destOrd="0" presId="urn:microsoft.com/office/officeart/2005/8/layout/default"/>
    <dgm:cxn modelId="{E5661D6D-59EF-5241-A321-694F12973642}" srcId="{B70C7A6F-390B-634B-B92D-38139D255EAF}" destId="{3E506A98-08C1-8E4A-8EC5-F9B880528F66}" srcOrd="2" destOrd="0" parTransId="{AD6DC9B1-8CBA-9949-BFF5-50CC50DB0473}" sibTransId="{E285AFA0-7E8C-244D-A67D-B68CECBA8E2A}"/>
    <dgm:cxn modelId="{4A7F2E51-C94C-4CF5-832F-EC47000EC4AA}" type="presOf" srcId="{B70C7A6F-390B-634B-B92D-38139D255EAF}" destId="{51FD96A2-0535-4D4E-965F-44831BC413A0}" srcOrd="0" destOrd="0" presId="urn:microsoft.com/office/officeart/2005/8/layout/default"/>
    <dgm:cxn modelId="{2466F257-6332-4B00-8790-5CFA303DBD97}" type="presOf" srcId="{B056D425-5220-6149-9664-3C439E3AA7BD}" destId="{C37375E4-1D66-D047-A0BF-7BB93036F6E4}" srcOrd="0" destOrd="0" presId="urn:microsoft.com/office/officeart/2005/8/layout/default"/>
    <dgm:cxn modelId="{AB67C0BB-B2CF-EE41-BCC8-9B685532BE2C}" srcId="{B70C7A6F-390B-634B-B92D-38139D255EAF}" destId="{B056D425-5220-6149-9664-3C439E3AA7BD}" srcOrd="3" destOrd="0" parTransId="{ECA8F507-410D-A346-8E80-ECFAE82A0ED4}" sibTransId="{94D6F5C2-716F-EF48-B131-A1A4F2F4F247}"/>
    <dgm:cxn modelId="{657E95DC-88A1-F248-8F2B-E41121F5094F}" srcId="{B70C7A6F-390B-634B-B92D-38139D255EAF}" destId="{BF56C64A-48BE-2B40-9168-D0FA84269B82}" srcOrd="1" destOrd="0" parTransId="{C9D8443E-B434-A944-8CE6-D5D939EEA5C6}" sibTransId="{6F5F81F5-D9D8-1F49-B8FC-AF00E4AF556E}"/>
    <dgm:cxn modelId="{813BB4F3-3842-2645-9411-0BCBFF22417F}" srcId="{B70C7A6F-390B-634B-B92D-38139D255EAF}" destId="{160CA579-2733-6544-B0B6-2A16A668F9A7}" srcOrd="0" destOrd="0" parTransId="{3CE1507D-8856-FA41-89CF-2FB11FB78315}" sibTransId="{157902CA-653E-6047-9A7A-464C44E93867}"/>
    <dgm:cxn modelId="{A510186B-18D6-421B-A192-A3BE01C843DD}" type="presParOf" srcId="{51FD96A2-0535-4D4E-965F-44831BC413A0}" destId="{5B3F092C-B785-D14D-A4AD-F2EDDE8A2DB9}" srcOrd="0" destOrd="0" presId="urn:microsoft.com/office/officeart/2005/8/layout/default"/>
    <dgm:cxn modelId="{302E56A4-E23E-47DC-82BA-19ACED3E1054}" type="presParOf" srcId="{51FD96A2-0535-4D4E-965F-44831BC413A0}" destId="{88B31AAF-3914-2E4D-8EBC-8AC991282C38}" srcOrd="1" destOrd="0" presId="urn:microsoft.com/office/officeart/2005/8/layout/default"/>
    <dgm:cxn modelId="{4CE36E67-8679-4358-A2E7-CCEA18F5D9E0}" type="presParOf" srcId="{51FD96A2-0535-4D4E-965F-44831BC413A0}" destId="{F4445B0B-56AF-F34D-8858-5B3B717D53FA}" srcOrd="2" destOrd="0" presId="urn:microsoft.com/office/officeart/2005/8/layout/default"/>
    <dgm:cxn modelId="{AC395457-A830-4C05-B385-B1F6DC0254FE}" type="presParOf" srcId="{51FD96A2-0535-4D4E-965F-44831BC413A0}" destId="{242BF674-2399-F647-BA6C-EE839F2973A4}" srcOrd="3" destOrd="0" presId="urn:microsoft.com/office/officeart/2005/8/layout/default"/>
    <dgm:cxn modelId="{7529DB3D-9686-42AE-9879-687D501C3C65}" type="presParOf" srcId="{51FD96A2-0535-4D4E-965F-44831BC413A0}" destId="{3BE0AFA4-DA46-2D4A-8F6E-0598796206D5}" srcOrd="4" destOrd="0" presId="urn:microsoft.com/office/officeart/2005/8/layout/default"/>
    <dgm:cxn modelId="{4984F135-0F16-4394-9767-FDACC53C9088}" type="presParOf" srcId="{51FD96A2-0535-4D4E-965F-44831BC413A0}" destId="{772684C5-6444-914E-A1D2-167E492C21F1}" srcOrd="5" destOrd="0" presId="urn:microsoft.com/office/officeart/2005/8/layout/default"/>
    <dgm:cxn modelId="{72A0AAE7-959E-46DC-8373-6DD98769D2C8}" type="presParOf" srcId="{51FD96A2-0535-4D4E-965F-44831BC413A0}" destId="{C37375E4-1D66-D047-A0BF-7BB93036F6E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D2E1817-DB4D-F141-803C-EA87C9A0EDFE}"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15A6E549-E962-9744-8156-EB891C8D888A}">
      <dgm:prSet custT="1"/>
      <dgm:spPr/>
      <dgm:t>
        <a:bodyPr/>
        <a:lstStyle/>
        <a:p>
          <a:r>
            <a:rPr lang="es-CO" sz="1600" dirty="0">
              <a:latin typeface="Montserrat"/>
            </a:rPr>
            <a:t>Dispositivos que incorporan luz LED azul, es la más segura y eficaz, no emiten luz UV.</a:t>
          </a:r>
        </a:p>
      </dgm:t>
    </dgm:pt>
    <dgm:pt modelId="{DD6537F9-FB46-1846-BAB3-DD96DDE6C047}" type="parTrans" cxnId="{FD658D83-ADA7-3344-AC06-600C7B65FB83}">
      <dgm:prSet/>
      <dgm:spPr/>
      <dgm:t>
        <a:bodyPr/>
        <a:lstStyle/>
        <a:p>
          <a:endParaRPr lang="es-ES" sz="1600">
            <a:latin typeface="Montserrat"/>
          </a:endParaRPr>
        </a:p>
      </dgm:t>
    </dgm:pt>
    <dgm:pt modelId="{9564E32D-A330-0740-92AF-D0A4458EB5F5}" type="sibTrans" cxnId="{FD658D83-ADA7-3344-AC06-600C7B65FB83}">
      <dgm:prSet/>
      <dgm:spPr/>
      <dgm:t>
        <a:bodyPr/>
        <a:lstStyle/>
        <a:p>
          <a:endParaRPr lang="es-ES" sz="1600">
            <a:latin typeface="Montserrat"/>
          </a:endParaRPr>
        </a:p>
      </dgm:t>
    </dgm:pt>
    <dgm:pt modelId="{D021CA13-0E1C-2041-A7E8-D162ACFD7D1C}">
      <dgm:prSet custT="1"/>
      <dgm:spPr/>
      <dgm:t>
        <a:bodyPr/>
        <a:lstStyle/>
        <a:p>
          <a:r>
            <a:rPr lang="es-CO" sz="1600">
              <a:latin typeface="Montserrat"/>
            </a:rPr>
            <a:t>Tubos fluorescentes.</a:t>
          </a:r>
        </a:p>
      </dgm:t>
    </dgm:pt>
    <dgm:pt modelId="{E7E078B5-6566-554B-84D9-7DA7E636602B}" type="parTrans" cxnId="{6262600A-FF2E-A548-87F4-8774AF2CCB08}">
      <dgm:prSet/>
      <dgm:spPr/>
      <dgm:t>
        <a:bodyPr/>
        <a:lstStyle/>
        <a:p>
          <a:endParaRPr lang="es-ES" sz="1600">
            <a:latin typeface="Montserrat"/>
          </a:endParaRPr>
        </a:p>
      </dgm:t>
    </dgm:pt>
    <dgm:pt modelId="{F0965D78-9324-EA4C-ACA2-BB4F5DED0E0F}" type="sibTrans" cxnId="{6262600A-FF2E-A548-87F4-8774AF2CCB08}">
      <dgm:prSet/>
      <dgm:spPr/>
      <dgm:t>
        <a:bodyPr/>
        <a:lstStyle/>
        <a:p>
          <a:endParaRPr lang="es-ES" sz="1600">
            <a:latin typeface="Montserrat"/>
          </a:endParaRPr>
        </a:p>
      </dgm:t>
    </dgm:pt>
    <dgm:pt modelId="{C062DA8F-E66D-D741-B96A-8AEC1D63FAA4}">
      <dgm:prSet custT="1"/>
      <dgm:spPr/>
      <dgm:t>
        <a:bodyPr/>
        <a:lstStyle/>
        <a:p>
          <a:r>
            <a:rPr lang="es-CO" sz="1600" dirty="0">
              <a:latin typeface="Montserrat"/>
            </a:rPr>
            <a:t>Bombillas halógenas.</a:t>
          </a:r>
        </a:p>
      </dgm:t>
    </dgm:pt>
    <dgm:pt modelId="{AC899C73-751F-9344-BC20-0CF88ABDCA77}" type="parTrans" cxnId="{1D43936E-0DF8-AF42-B625-6B7488E1AEA7}">
      <dgm:prSet/>
      <dgm:spPr/>
      <dgm:t>
        <a:bodyPr/>
        <a:lstStyle/>
        <a:p>
          <a:endParaRPr lang="es-ES" sz="1600">
            <a:latin typeface="Montserrat"/>
          </a:endParaRPr>
        </a:p>
      </dgm:t>
    </dgm:pt>
    <dgm:pt modelId="{80BA9C3E-EA5E-9441-BAF7-3229B73FCCD8}" type="sibTrans" cxnId="{1D43936E-0DF8-AF42-B625-6B7488E1AEA7}">
      <dgm:prSet/>
      <dgm:spPr/>
      <dgm:t>
        <a:bodyPr/>
        <a:lstStyle/>
        <a:p>
          <a:endParaRPr lang="es-ES" sz="1600">
            <a:latin typeface="Montserrat"/>
          </a:endParaRPr>
        </a:p>
      </dgm:t>
    </dgm:pt>
    <dgm:pt modelId="{A8D69DB1-E888-B540-98C8-AEB6A1D457BA}">
      <dgm:prSet custT="1"/>
      <dgm:spPr/>
      <dgm:t>
        <a:bodyPr/>
        <a:lstStyle/>
        <a:p>
          <a:r>
            <a:rPr lang="es-CO" sz="1600" dirty="0">
              <a:latin typeface="Montserrat"/>
            </a:rPr>
            <a:t>Mantas o almohadillas de fibra óptica</a:t>
          </a:r>
          <a:r>
            <a:rPr lang="es-CO" sz="1600" dirty="0">
              <a:latin typeface="Montserrat"/>
              <a:sym typeface="Wingdings" pitchFamily="2" charset="2"/>
            </a:rPr>
            <a:t></a:t>
          </a:r>
          <a:r>
            <a:rPr lang="es-CO" sz="1600" dirty="0">
              <a:latin typeface="Montserrat"/>
            </a:rPr>
            <a:t> Generan poco calor, se puede colocar cerca al bebé pero son pequeñas </a:t>
          </a:r>
          <a:r>
            <a:rPr lang="es-CO" sz="1600" dirty="0">
              <a:latin typeface="Montserrat"/>
              <a:sym typeface="Wingdings" pitchFamily="2" charset="2"/>
            </a:rPr>
            <a:t> </a:t>
          </a:r>
          <a:r>
            <a:rPr lang="es-CO" sz="1600" dirty="0">
              <a:latin typeface="Montserrat"/>
            </a:rPr>
            <a:t>complemento a luces de techo o cuando se interrumpe iluminación central.</a:t>
          </a:r>
        </a:p>
      </dgm:t>
    </dgm:pt>
    <dgm:pt modelId="{74FBEF41-5DAF-5745-984A-48FBD070862D}" type="parTrans" cxnId="{20297B08-BDB0-2C4F-844D-6FECE148F237}">
      <dgm:prSet/>
      <dgm:spPr/>
      <dgm:t>
        <a:bodyPr/>
        <a:lstStyle/>
        <a:p>
          <a:endParaRPr lang="es-ES" sz="1600">
            <a:latin typeface="Montserrat"/>
          </a:endParaRPr>
        </a:p>
      </dgm:t>
    </dgm:pt>
    <dgm:pt modelId="{3FBA7893-985F-FE47-8CEE-491AC6612127}" type="sibTrans" cxnId="{20297B08-BDB0-2C4F-844D-6FECE148F237}">
      <dgm:prSet/>
      <dgm:spPr/>
      <dgm:t>
        <a:bodyPr/>
        <a:lstStyle/>
        <a:p>
          <a:endParaRPr lang="es-ES" sz="1600">
            <a:latin typeface="Montserrat"/>
          </a:endParaRPr>
        </a:p>
      </dgm:t>
    </dgm:pt>
    <dgm:pt modelId="{974E8B6B-FAF6-364F-A7F5-C29D252EDD9D}" type="pres">
      <dgm:prSet presAssocID="{7D2E1817-DB4D-F141-803C-EA87C9A0EDFE}" presName="diagram" presStyleCnt="0">
        <dgm:presLayoutVars>
          <dgm:dir/>
          <dgm:resizeHandles val="exact"/>
        </dgm:presLayoutVars>
      </dgm:prSet>
      <dgm:spPr/>
    </dgm:pt>
    <dgm:pt modelId="{8B33345D-8380-2449-A950-13B07976D8F2}" type="pres">
      <dgm:prSet presAssocID="{15A6E549-E962-9744-8156-EB891C8D888A}" presName="node" presStyleLbl="node1" presStyleIdx="0" presStyleCnt="4">
        <dgm:presLayoutVars>
          <dgm:bulletEnabled val="1"/>
        </dgm:presLayoutVars>
      </dgm:prSet>
      <dgm:spPr/>
    </dgm:pt>
    <dgm:pt modelId="{FA149D2E-22D8-2048-A810-0CDE143E39AD}" type="pres">
      <dgm:prSet presAssocID="{9564E32D-A330-0740-92AF-D0A4458EB5F5}" presName="sibTrans" presStyleCnt="0"/>
      <dgm:spPr/>
    </dgm:pt>
    <dgm:pt modelId="{477D7DFD-6468-F746-AB51-1D35F10D5007}" type="pres">
      <dgm:prSet presAssocID="{D021CA13-0E1C-2041-A7E8-D162ACFD7D1C}" presName="node" presStyleLbl="node1" presStyleIdx="1" presStyleCnt="4">
        <dgm:presLayoutVars>
          <dgm:bulletEnabled val="1"/>
        </dgm:presLayoutVars>
      </dgm:prSet>
      <dgm:spPr/>
    </dgm:pt>
    <dgm:pt modelId="{659F7E59-7183-2142-BDAE-6A9EEE69A394}" type="pres">
      <dgm:prSet presAssocID="{F0965D78-9324-EA4C-ACA2-BB4F5DED0E0F}" presName="sibTrans" presStyleCnt="0"/>
      <dgm:spPr/>
    </dgm:pt>
    <dgm:pt modelId="{A84FDE7A-016A-E341-88EC-9551BC8464EB}" type="pres">
      <dgm:prSet presAssocID="{C062DA8F-E66D-D741-B96A-8AEC1D63FAA4}" presName="node" presStyleLbl="node1" presStyleIdx="2" presStyleCnt="4">
        <dgm:presLayoutVars>
          <dgm:bulletEnabled val="1"/>
        </dgm:presLayoutVars>
      </dgm:prSet>
      <dgm:spPr/>
    </dgm:pt>
    <dgm:pt modelId="{EB1269A6-5B94-814E-BE73-F47CA6DD1060}" type="pres">
      <dgm:prSet presAssocID="{80BA9C3E-EA5E-9441-BAF7-3229B73FCCD8}" presName="sibTrans" presStyleCnt="0"/>
      <dgm:spPr/>
    </dgm:pt>
    <dgm:pt modelId="{DBA3B629-BA9C-824D-8D3A-6CE0E54E69F9}" type="pres">
      <dgm:prSet presAssocID="{A8D69DB1-E888-B540-98C8-AEB6A1D457BA}" presName="node" presStyleLbl="node1" presStyleIdx="3" presStyleCnt="4" custScaleX="115337" custScaleY="120190" custLinFactNeighborX="49394">
        <dgm:presLayoutVars>
          <dgm:bulletEnabled val="1"/>
        </dgm:presLayoutVars>
      </dgm:prSet>
      <dgm:spPr/>
    </dgm:pt>
  </dgm:ptLst>
  <dgm:cxnLst>
    <dgm:cxn modelId="{20297B08-BDB0-2C4F-844D-6FECE148F237}" srcId="{7D2E1817-DB4D-F141-803C-EA87C9A0EDFE}" destId="{A8D69DB1-E888-B540-98C8-AEB6A1D457BA}" srcOrd="3" destOrd="0" parTransId="{74FBEF41-5DAF-5745-984A-48FBD070862D}" sibTransId="{3FBA7893-985F-FE47-8CEE-491AC6612127}"/>
    <dgm:cxn modelId="{6262600A-FF2E-A548-87F4-8774AF2CCB08}" srcId="{7D2E1817-DB4D-F141-803C-EA87C9A0EDFE}" destId="{D021CA13-0E1C-2041-A7E8-D162ACFD7D1C}" srcOrd="1" destOrd="0" parTransId="{E7E078B5-6566-554B-84D9-7DA7E636602B}" sibTransId="{F0965D78-9324-EA4C-ACA2-BB4F5DED0E0F}"/>
    <dgm:cxn modelId="{4FDADC22-F1BF-48D7-8004-145E10617818}" type="presOf" srcId="{A8D69DB1-E888-B540-98C8-AEB6A1D457BA}" destId="{DBA3B629-BA9C-824D-8D3A-6CE0E54E69F9}" srcOrd="0" destOrd="0" presId="urn:microsoft.com/office/officeart/2005/8/layout/default"/>
    <dgm:cxn modelId="{1D43936E-0DF8-AF42-B625-6B7488E1AEA7}" srcId="{7D2E1817-DB4D-F141-803C-EA87C9A0EDFE}" destId="{C062DA8F-E66D-D741-B96A-8AEC1D63FAA4}" srcOrd="2" destOrd="0" parTransId="{AC899C73-751F-9344-BC20-0CF88ABDCA77}" sibTransId="{80BA9C3E-EA5E-9441-BAF7-3229B73FCCD8}"/>
    <dgm:cxn modelId="{FD658D83-ADA7-3344-AC06-600C7B65FB83}" srcId="{7D2E1817-DB4D-F141-803C-EA87C9A0EDFE}" destId="{15A6E549-E962-9744-8156-EB891C8D888A}" srcOrd="0" destOrd="0" parTransId="{DD6537F9-FB46-1846-BAB3-DD96DDE6C047}" sibTransId="{9564E32D-A330-0740-92AF-D0A4458EB5F5}"/>
    <dgm:cxn modelId="{9DB1239C-E157-44C8-82E4-281C14FBCF36}" type="presOf" srcId="{D021CA13-0E1C-2041-A7E8-D162ACFD7D1C}" destId="{477D7DFD-6468-F746-AB51-1D35F10D5007}" srcOrd="0" destOrd="0" presId="urn:microsoft.com/office/officeart/2005/8/layout/default"/>
    <dgm:cxn modelId="{5D8908A3-EC12-4691-9EEA-488B7DDD9C7B}" type="presOf" srcId="{C062DA8F-E66D-D741-B96A-8AEC1D63FAA4}" destId="{A84FDE7A-016A-E341-88EC-9551BC8464EB}" srcOrd="0" destOrd="0" presId="urn:microsoft.com/office/officeart/2005/8/layout/default"/>
    <dgm:cxn modelId="{04D4DAE4-9ACA-4098-B0B2-B4808876BDD2}" type="presOf" srcId="{7D2E1817-DB4D-F141-803C-EA87C9A0EDFE}" destId="{974E8B6B-FAF6-364F-A7F5-C29D252EDD9D}" srcOrd="0" destOrd="0" presId="urn:microsoft.com/office/officeart/2005/8/layout/default"/>
    <dgm:cxn modelId="{D33D6CF1-3828-49B8-9D58-F7C4C12F48AA}" type="presOf" srcId="{15A6E549-E962-9744-8156-EB891C8D888A}" destId="{8B33345D-8380-2449-A950-13B07976D8F2}" srcOrd="0" destOrd="0" presId="urn:microsoft.com/office/officeart/2005/8/layout/default"/>
    <dgm:cxn modelId="{59035CF2-0B91-499D-896C-BEFB8748811B}" type="presParOf" srcId="{974E8B6B-FAF6-364F-A7F5-C29D252EDD9D}" destId="{8B33345D-8380-2449-A950-13B07976D8F2}" srcOrd="0" destOrd="0" presId="urn:microsoft.com/office/officeart/2005/8/layout/default"/>
    <dgm:cxn modelId="{B15DEEF5-127E-491B-911C-62D166B214AC}" type="presParOf" srcId="{974E8B6B-FAF6-364F-A7F5-C29D252EDD9D}" destId="{FA149D2E-22D8-2048-A810-0CDE143E39AD}" srcOrd="1" destOrd="0" presId="urn:microsoft.com/office/officeart/2005/8/layout/default"/>
    <dgm:cxn modelId="{0CC32E96-D834-463E-9B42-D32F6FD96887}" type="presParOf" srcId="{974E8B6B-FAF6-364F-A7F5-C29D252EDD9D}" destId="{477D7DFD-6468-F746-AB51-1D35F10D5007}" srcOrd="2" destOrd="0" presId="urn:microsoft.com/office/officeart/2005/8/layout/default"/>
    <dgm:cxn modelId="{D283999C-4609-47A6-B5C3-20CC67D99588}" type="presParOf" srcId="{974E8B6B-FAF6-364F-A7F5-C29D252EDD9D}" destId="{659F7E59-7183-2142-BDAE-6A9EEE69A394}" srcOrd="3" destOrd="0" presId="urn:microsoft.com/office/officeart/2005/8/layout/default"/>
    <dgm:cxn modelId="{6FF99DBA-1408-4F23-A3CB-67EFF3489B12}" type="presParOf" srcId="{974E8B6B-FAF6-364F-A7F5-C29D252EDD9D}" destId="{A84FDE7A-016A-E341-88EC-9551BC8464EB}" srcOrd="4" destOrd="0" presId="urn:microsoft.com/office/officeart/2005/8/layout/default"/>
    <dgm:cxn modelId="{A4D2EB2D-1F77-41B3-81C6-32BB236135B2}" type="presParOf" srcId="{974E8B6B-FAF6-364F-A7F5-C29D252EDD9D}" destId="{EB1269A6-5B94-814E-BE73-F47CA6DD1060}" srcOrd="5" destOrd="0" presId="urn:microsoft.com/office/officeart/2005/8/layout/default"/>
    <dgm:cxn modelId="{F4049543-43A5-4D6C-A249-B7A4EAA552D6}" type="presParOf" srcId="{974E8B6B-FAF6-364F-A7F5-C29D252EDD9D}" destId="{DBA3B629-BA9C-824D-8D3A-6CE0E54E69F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CB8465-1F1F-6A41-BBAD-5AB6DB6A51FB}" type="doc">
      <dgm:prSet loTypeId="urn:microsoft.com/office/officeart/2008/layout/VerticalCurvedList" loCatId="" qsTypeId="urn:microsoft.com/office/officeart/2005/8/quickstyle/simple1" qsCatId="simple" csTypeId="urn:microsoft.com/office/officeart/2005/8/colors/accent1_4" csCatId="accent1" phldr="1"/>
      <dgm:spPr/>
      <dgm:t>
        <a:bodyPr/>
        <a:lstStyle/>
        <a:p>
          <a:endParaRPr lang="es-ES"/>
        </a:p>
      </dgm:t>
    </dgm:pt>
    <dgm:pt modelId="{6AF3DED6-0198-C94A-AC7C-1E64C77DCC46}">
      <dgm:prSet custT="1"/>
      <dgm:spPr/>
      <dgm:t>
        <a:bodyPr/>
        <a:lstStyle/>
        <a:p>
          <a:r>
            <a:rPr lang="es-CO" sz="1800" dirty="0">
              <a:latin typeface="Montserrat"/>
            </a:rPr>
            <a:t>Bebés con hemólisis severa, respuestas pobres a la fototerapia estándar (continua), niveles de BT cercanos al umbral de exanguinotransfusión.</a:t>
          </a:r>
        </a:p>
      </dgm:t>
    </dgm:pt>
    <dgm:pt modelId="{4CCDCD7B-78AB-604B-9ED4-24F21E61B5C0}" type="parTrans" cxnId="{B76FA1AC-D740-604F-924D-D61FE60FD85A}">
      <dgm:prSet/>
      <dgm:spPr/>
      <dgm:t>
        <a:bodyPr/>
        <a:lstStyle/>
        <a:p>
          <a:endParaRPr lang="es-ES" sz="1800">
            <a:latin typeface="Montserrat"/>
          </a:endParaRPr>
        </a:p>
      </dgm:t>
    </dgm:pt>
    <dgm:pt modelId="{28D14BE2-4E61-E846-91CA-BB95541690BA}" type="sibTrans" cxnId="{B76FA1AC-D740-604F-924D-D61FE60FD85A}">
      <dgm:prSet/>
      <dgm:spPr/>
      <dgm:t>
        <a:bodyPr/>
        <a:lstStyle/>
        <a:p>
          <a:endParaRPr lang="es-ES" sz="1800">
            <a:latin typeface="Montserrat"/>
          </a:endParaRPr>
        </a:p>
      </dgm:t>
    </dgm:pt>
    <dgm:pt modelId="{B02D3572-3EAA-7041-A320-53E6CBE81677}">
      <dgm:prSet custT="1"/>
      <dgm:spPr/>
      <dgm:t>
        <a:bodyPr/>
        <a:lstStyle/>
        <a:p>
          <a:r>
            <a:rPr lang="es-CO" sz="1800" dirty="0">
              <a:latin typeface="Montserrat"/>
            </a:rPr>
            <a:t>La terapia intensiva podría revertir los primeros signos de encefalopatía </a:t>
          </a:r>
          <a:r>
            <a:rPr lang="es-CO" sz="1800" dirty="0" err="1">
              <a:latin typeface="Montserrat"/>
            </a:rPr>
            <a:t>bilirrubínica</a:t>
          </a:r>
          <a:r>
            <a:rPr lang="es-CO" sz="1800" dirty="0">
              <a:latin typeface="Montserrat"/>
            </a:rPr>
            <a:t> aguda y puede evitar la necesidad de exanguinotransfusión.</a:t>
          </a:r>
        </a:p>
      </dgm:t>
    </dgm:pt>
    <dgm:pt modelId="{CEA32D6A-71B7-2C4D-9A39-16C76FC470F5}" type="parTrans" cxnId="{CB4E3E8C-F0A4-054E-84BF-251B3AA4DA14}">
      <dgm:prSet/>
      <dgm:spPr/>
      <dgm:t>
        <a:bodyPr/>
        <a:lstStyle/>
        <a:p>
          <a:endParaRPr lang="es-ES" sz="1800">
            <a:latin typeface="Montserrat"/>
          </a:endParaRPr>
        </a:p>
      </dgm:t>
    </dgm:pt>
    <dgm:pt modelId="{56DC1AA1-A47E-5341-B64D-22978E2C48F0}" type="sibTrans" cxnId="{CB4E3E8C-F0A4-054E-84BF-251B3AA4DA14}">
      <dgm:prSet/>
      <dgm:spPr/>
      <dgm:t>
        <a:bodyPr/>
        <a:lstStyle/>
        <a:p>
          <a:endParaRPr lang="es-ES" sz="1800">
            <a:latin typeface="Montserrat"/>
          </a:endParaRPr>
        </a:p>
      </dgm:t>
    </dgm:pt>
    <dgm:pt modelId="{A24640ED-AC0C-9344-9AE1-7AD01F32087C}" type="pres">
      <dgm:prSet presAssocID="{63CB8465-1F1F-6A41-BBAD-5AB6DB6A51FB}" presName="Name0" presStyleCnt="0">
        <dgm:presLayoutVars>
          <dgm:chMax val="7"/>
          <dgm:chPref val="7"/>
          <dgm:dir/>
        </dgm:presLayoutVars>
      </dgm:prSet>
      <dgm:spPr/>
    </dgm:pt>
    <dgm:pt modelId="{1BD18DA0-BEDA-CF4D-B532-7108BFCFB1BE}" type="pres">
      <dgm:prSet presAssocID="{63CB8465-1F1F-6A41-BBAD-5AB6DB6A51FB}" presName="Name1" presStyleCnt="0"/>
      <dgm:spPr/>
    </dgm:pt>
    <dgm:pt modelId="{293BA1DD-B2A4-3847-B960-9D83945BA76E}" type="pres">
      <dgm:prSet presAssocID="{63CB8465-1F1F-6A41-BBAD-5AB6DB6A51FB}" presName="cycle" presStyleCnt="0"/>
      <dgm:spPr/>
    </dgm:pt>
    <dgm:pt modelId="{BD7359C7-B2A1-354D-8AB9-2CE204345DD1}" type="pres">
      <dgm:prSet presAssocID="{63CB8465-1F1F-6A41-BBAD-5AB6DB6A51FB}" presName="srcNode" presStyleLbl="node1" presStyleIdx="0" presStyleCnt="2"/>
      <dgm:spPr/>
    </dgm:pt>
    <dgm:pt modelId="{0A936B26-836D-D64B-9614-DE2345047464}" type="pres">
      <dgm:prSet presAssocID="{63CB8465-1F1F-6A41-BBAD-5AB6DB6A51FB}" presName="conn" presStyleLbl="parChTrans1D2" presStyleIdx="0" presStyleCnt="1"/>
      <dgm:spPr/>
    </dgm:pt>
    <dgm:pt modelId="{5776535A-5794-5A4F-B066-09EA6324F553}" type="pres">
      <dgm:prSet presAssocID="{63CB8465-1F1F-6A41-BBAD-5AB6DB6A51FB}" presName="extraNode" presStyleLbl="node1" presStyleIdx="0" presStyleCnt="2"/>
      <dgm:spPr/>
    </dgm:pt>
    <dgm:pt modelId="{1B04B74E-5DAC-604E-9501-D0BDB493F6E6}" type="pres">
      <dgm:prSet presAssocID="{63CB8465-1F1F-6A41-BBAD-5AB6DB6A51FB}" presName="dstNode" presStyleLbl="node1" presStyleIdx="0" presStyleCnt="2"/>
      <dgm:spPr/>
    </dgm:pt>
    <dgm:pt modelId="{F2E646B4-E7E3-3E4A-8A62-D35BD32279D0}" type="pres">
      <dgm:prSet presAssocID="{6AF3DED6-0198-C94A-AC7C-1E64C77DCC46}" presName="text_1" presStyleLbl="node1" presStyleIdx="0" presStyleCnt="2">
        <dgm:presLayoutVars>
          <dgm:bulletEnabled val="1"/>
        </dgm:presLayoutVars>
      </dgm:prSet>
      <dgm:spPr/>
    </dgm:pt>
    <dgm:pt modelId="{843A9B6F-962F-4643-9EC9-C1BDE08DF0BD}" type="pres">
      <dgm:prSet presAssocID="{6AF3DED6-0198-C94A-AC7C-1E64C77DCC46}" presName="accent_1" presStyleCnt="0"/>
      <dgm:spPr/>
    </dgm:pt>
    <dgm:pt modelId="{9FACD146-87A8-574E-A2F6-73DA06D599A0}" type="pres">
      <dgm:prSet presAssocID="{6AF3DED6-0198-C94A-AC7C-1E64C77DCC46}" presName="accentRepeatNode" presStyleLbl="solidFgAcc1" presStyleIdx="0" presStyleCnt="2"/>
      <dgm:spPr/>
    </dgm:pt>
    <dgm:pt modelId="{B115D9D6-AF57-9840-8769-69CD28477BFB}" type="pres">
      <dgm:prSet presAssocID="{B02D3572-3EAA-7041-A320-53E6CBE81677}" presName="text_2" presStyleLbl="node1" presStyleIdx="1" presStyleCnt="2">
        <dgm:presLayoutVars>
          <dgm:bulletEnabled val="1"/>
        </dgm:presLayoutVars>
      </dgm:prSet>
      <dgm:spPr/>
    </dgm:pt>
    <dgm:pt modelId="{FA8DF8AA-62FB-2D4A-A39A-E08A65FB2FE5}" type="pres">
      <dgm:prSet presAssocID="{B02D3572-3EAA-7041-A320-53E6CBE81677}" presName="accent_2" presStyleCnt="0"/>
      <dgm:spPr/>
    </dgm:pt>
    <dgm:pt modelId="{D141D664-18DC-FC40-BD30-DFCBF3D34551}" type="pres">
      <dgm:prSet presAssocID="{B02D3572-3EAA-7041-A320-53E6CBE81677}" presName="accentRepeatNode" presStyleLbl="solidFgAcc1" presStyleIdx="1" presStyleCnt="2"/>
      <dgm:spPr/>
    </dgm:pt>
  </dgm:ptLst>
  <dgm:cxnLst>
    <dgm:cxn modelId="{1D3BE46E-1CA5-4835-9CD1-14FAEE7D9525}" type="presOf" srcId="{63CB8465-1F1F-6A41-BBAD-5AB6DB6A51FB}" destId="{A24640ED-AC0C-9344-9AE1-7AD01F32087C}" srcOrd="0" destOrd="0" presId="urn:microsoft.com/office/officeart/2008/layout/VerticalCurvedList"/>
    <dgm:cxn modelId="{5E210186-3C8B-4B28-95AC-3C197CF2FFCF}" type="presOf" srcId="{28D14BE2-4E61-E846-91CA-BB95541690BA}" destId="{0A936B26-836D-D64B-9614-DE2345047464}" srcOrd="0" destOrd="0" presId="urn:microsoft.com/office/officeart/2008/layout/VerticalCurvedList"/>
    <dgm:cxn modelId="{CB4E3E8C-F0A4-054E-84BF-251B3AA4DA14}" srcId="{63CB8465-1F1F-6A41-BBAD-5AB6DB6A51FB}" destId="{B02D3572-3EAA-7041-A320-53E6CBE81677}" srcOrd="1" destOrd="0" parTransId="{CEA32D6A-71B7-2C4D-9A39-16C76FC470F5}" sibTransId="{56DC1AA1-A47E-5341-B64D-22978E2C48F0}"/>
    <dgm:cxn modelId="{428D098D-74EF-4CBF-84B1-5C7E4C8D0EDB}" type="presOf" srcId="{6AF3DED6-0198-C94A-AC7C-1E64C77DCC46}" destId="{F2E646B4-E7E3-3E4A-8A62-D35BD32279D0}" srcOrd="0" destOrd="0" presId="urn:microsoft.com/office/officeart/2008/layout/VerticalCurvedList"/>
    <dgm:cxn modelId="{E8198BA2-456D-4EF2-9011-F31084B5BCA5}" type="presOf" srcId="{B02D3572-3EAA-7041-A320-53E6CBE81677}" destId="{B115D9D6-AF57-9840-8769-69CD28477BFB}" srcOrd="0" destOrd="0" presId="urn:microsoft.com/office/officeart/2008/layout/VerticalCurvedList"/>
    <dgm:cxn modelId="{B76FA1AC-D740-604F-924D-D61FE60FD85A}" srcId="{63CB8465-1F1F-6A41-BBAD-5AB6DB6A51FB}" destId="{6AF3DED6-0198-C94A-AC7C-1E64C77DCC46}" srcOrd="0" destOrd="0" parTransId="{4CCDCD7B-78AB-604B-9ED4-24F21E61B5C0}" sibTransId="{28D14BE2-4E61-E846-91CA-BB95541690BA}"/>
    <dgm:cxn modelId="{31BAAB32-4C29-437D-9E98-7569F59CBD24}" type="presParOf" srcId="{A24640ED-AC0C-9344-9AE1-7AD01F32087C}" destId="{1BD18DA0-BEDA-CF4D-B532-7108BFCFB1BE}" srcOrd="0" destOrd="0" presId="urn:microsoft.com/office/officeart/2008/layout/VerticalCurvedList"/>
    <dgm:cxn modelId="{FE5A815A-7D44-43E5-AE60-1A77914B5BA6}" type="presParOf" srcId="{1BD18DA0-BEDA-CF4D-B532-7108BFCFB1BE}" destId="{293BA1DD-B2A4-3847-B960-9D83945BA76E}" srcOrd="0" destOrd="0" presId="urn:microsoft.com/office/officeart/2008/layout/VerticalCurvedList"/>
    <dgm:cxn modelId="{59F643D8-F75A-4BE2-8D7D-ACBBE5E94D16}" type="presParOf" srcId="{293BA1DD-B2A4-3847-B960-9D83945BA76E}" destId="{BD7359C7-B2A1-354D-8AB9-2CE204345DD1}" srcOrd="0" destOrd="0" presId="urn:microsoft.com/office/officeart/2008/layout/VerticalCurvedList"/>
    <dgm:cxn modelId="{1C374165-A92E-46C0-A7EE-4CD724B22F46}" type="presParOf" srcId="{293BA1DD-B2A4-3847-B960-9D83945BA76E}" destId="{0A936B26-836D-D64B-9614-DE2345047464}" srcOrd="1" destOrd="0" presId="urn:microsoft.com/office/officeart/2008/layout/VerticalCurvedList"/>
    <dgm:cxn modelId="{10321BAE-802D-4BFF-8D76-DE622B9704BD}" type="presParOf" srcId="{293BA1DD-B2A4-3847-B960-9D83945BA76E}" destId="{5776535A-5794-5A4F-B066-09EA6324F553}" srcOrd="2" destOrd="0" presId="urn:microsoft.com/office/officeart/2008/layout/VerticalCurvedList"/>
    <dgm:cxn modelId="{3C2D2D29-F563-4E99-8263-6B2BA4B85B78}" type="presParOf" srcId="{293BA1DD-B2A4-3847-B960-9D83945BA76E}" destId="{1B04B74E-5DAC-604E-9501-D0BDB493F6E6}" srcOrd="3" destOrd="0" presId="urn:microsoft.com/office/officeart/2008/layout/VerticalCurvedList"/>
    <dgm:cxn modelId="{DF94AF0F-28FF-4459-81B3-472451DB5B8A}" type="presParOf" srcId="{1BD18DA0-BEDA-CF4D-B532-7108BFCFB1BE}" destId="{F2E646B4-E7E3-3E4A-8A62-D35BD32279D0}" srcOrd="1" destOrd="0" presId="urn:microsoft.com/office/officeart/2008/layout/VerticalCurvedList"/>
    <dgm:cxn modelId="{C18ECF23-A5AE-48E5-B170-DA37E69B68E4}" type="presParOf" srcId="{1BD18DA0-BEDA-CF4D-B532-7108BFCFB1BE}" destId="{843A9B6F-962F-4643-9EC9-C1BDE08DF0BD}" srcOrd="2" destOrd="0" presId="urn:microsoft.com/office/officeart/2008/layout/VerticalCurvedList"/>
    <dgm:cxn modelId="{B4E5F622-0901-41DB-AA01-627E4992AADD}" type="presParOf" srcId="{843A9B6F-962F-4643-9EC9-C1BDE08DF0BD}" destId="{9FACD146-87A8-574E-A2F6-73DA06D599A0}" srcOrd="0" destOrd="0" presId="urn:microsoft.com/office/officeart/2008/layout/VerticalCurvedList"/>
    <dgm:cxn modelId="{B01A11A5-4048-4D23-A2BC-8169AFC83FBC}" type="presParOf" srcId="{1BD18DA0-BEDA-CF4D-B532-7108BFCFB1BE}" destId="{B115D9D6-AF57-9840-8769-69CD28477BFB}" srcOrd="3" destOrd="0" presId="urn:microsoft.com/office/officeart/2008/layout/VerticalCurvedList"/>
    <dgm:cxn modelId="{B7DBEB7C-28CA-49F4-85BC-02C5C5107C64}" type="presParOf" srcId="{1BD18DA0-BEDA-CF4D-B532-7108BFCFB1BE}" destId="{FA8DF8AA-62FB-2D4A-A39A-E08A65FB2FE5}" srcOrd="4" destOrd="0" presId="urn:microsoft.com/office/officeart/2008/layout/VerticalCurvedList"/>
    <dgm:cxn modelId="{ADADBE3E-1E5C-4104-A091-F820128EDCC8}" type="presParOf" srcId="{FA8DF8AA-62FB-2D4A-A39A-E08A65FB2FE5}" destId="{D141D664-18DC-FC40-BD30-DFCBF3D345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3CB8465-1F1F-6A41-BBAD-5AB6DB6A51FB}" type="doc">
      <dgm:prSet loTypeId="urn:microsoft.com/office/officeart/2008/layout/VerticalCurvedList" loCatId="" qsTypeId="urn:microsoft.com/office/officeart/2005/8/quickstyle/simple1" qsCatId="simple" csTypeId="urn:microsoft.com/office/officeart/2005/8/colors/accent1_4" csCatId="accent1" phldr="1"/>
      <dgm:spPr/>
      <dgm:t>
        <a:bodyPr/>
        <a:lstStyle/>
        <a:p>
          <a:endParaRPr lang="es-ES"/>
        </a:p>
      </dgm:t>
    </dgm:pt>
    <dgm:pt modelId="{3FAF287F-5CC4-8344-98C3-5770F33B9015}">
      <dgm:prSet custT="1"/>
      <dgm:spPr/>
      <dgm:t>
        <a:bodyPr/>
        <a:lstStyle/>
        <a:p>
          <a:pPr>
            <a:buFont typeface="Wingdings" pitchFamily="2" charset="2"/>
            <a:buNone/>
          </a:pPr>
          <a:r>
            <a:rPr lang="es-ES_tradnl" sz="1800" dirty="0">
              <a:latin typeface="Montserrat"/>
            </a:rPr>
            <a:t>No respuesta a la fototerapia inicial (bilirrubina sigue aumentando, o no cae, dentro de las 6 horas siguientes al inicio de la fototerapia).</a:t>
          </a:r>
          <a:endParaRPr lang="es-CO" sz="1800" dirty="0">
            <a:latin typeface="Montserrat"/>
          </a:endParaRPr>
        </a:p>
      </dgm:t>
    </dgm:pt>
    <dgm:pt modelId="{AC0D344A-F34A-9C41-BBE3-ADE63FF68B5B}" type="parTrans" cxnId="{CF7B7672-AE9D-A44D-8863-167BFE7B1755}">
      <dgm:prSet/>
      <dgm:spPr/>
      <dgm:t>
        <a:bodyPr/>
        <a:lstStyle/>
        <a:p>
          <a:endParaRPr lang="es-ES" sz="1800">
            <a:latin typeface="Montserrat"/>
          </a:endParaRPr>
        </a:p>
      </dgm:t>
    </dgm:pt>
    <dgm:pt modelId="{3A832EE4-D15D-3745-B388-98469EAA00A6}" type="sibTrans" cxnId="{CF7B7672-AE9D-A44D-8863-167BFE7B1755}">
      <dgm:prSet/>
      <dgm:spPr/>
      <dgm:t>
        <a:bodyPr/>
        <a:lstStyle/>
        <a:p>
          <a:endParaRPr lang="es-ES" sz="1800">
            <a:latin typeface="Montserrat"/>
          </a:endParaRPr>
        </a:p>
      </dgm:t>
    </dgm:pt>
    <dgm:pt modelId="{AEA82F9D-ABF2-D445-8F39-AB122B6725A1}">
      <dgm:prSet custT="1"/>
      <dgm:spPr/>
      <dgm:t>
        <a:bodyPr/>
        <a:lstStyle/>
        <a:p>
          <a:pPr>
            <a:buFont typeface="Wingdings" pitchFamily="2" charset="2"/>
            <a:buNone/>
          </a:pPr>
          <a:r>
            <a:rPr lang="es-ES_tradnl" sz="1800" dirty="0">
              <a:latin typeface="Montserrat"/>
            </a:rPr>
            <a:t>Bilirrubina está aumentando rápidamente (&gt; 0,5 mg/</a:t>
          </a:r>
          <a:r>
            <a:rPr lang="es-ES_tradnl" sz="1800" dirty="0" err="1">
              <a:latin typeface="Montserrat"/>
            </a:rPr>
            <a:t>dL</a:t>
          </a:r>
          <a:r>
            <a:rPr lang="es-ES_tradnl" sz="1800" dirty="0">
              <a:latin typeface="Montserrat"/>
            </a:rPr>
            <a:t> por hora).</a:t>
          </a:r>
          <a:endParaRPr lang="es-CO" sz="1800" dirty="0">
            <a:latin typeface="Montserrat"/>
          </a:endParaRPr>
        </a:p>
      </dgm:t>
    </dgm:pt>
    <dgm:pt modelId="{FA22724F-CEFD-074C-AF29-BC5834409587}" type="parTrans" cxnId="{BA12EDA9-8291-F041-A3C1-B6B295014607}">
      <dgm:prSet/>
      <dgm:spPr/>
      <dgm:t>
        <a:bodyPr/>
        <a:lstStyle/>
        <a:p>
          <a:endParaRPr lang="es-ES" sz="1800">
            <a:latin typeface="Montserrat"/>
          </a:endParaRPr>
        </a:p>
      </dgm:t>
    </dgm:pt>
    <dgm:pt modelId="{48F4047F-808A-674C-971C-5A3A70902354}" type="sibTrans" cxnId="{BA12EDA9-8291-F041-A3C1-B6B295014607}">
      <dgm:prSet/>
      <dgm:spPr/>
      <dgm:t>
        <a:bodyPr/>
        <a:lstStyle/>
        <a:p>
          <a:endParaRPr lang="es-ES" sz="1800">
            <a:latin typeface="Montserrat"/>
          </a:endParaRPr>
        </a:p>
      </dgm:t>
    </dgm:pt>
    <dgm:pt modelId="{A24640ED-AC0C-9344-9AE1-7AD01F32087C}" type="pres">
      <dgm:prSet presAssocID="{63CB8465-1F1F-6A41-BBAD-5AB6DB6A51FB}" presName="Name0" presStyleCnt="0">
        <dgm:presLayoutVars>
          <dgm:chMax val="7"/>
          <dgm:chPref val="7"/>
          <dgm:dir/>
        </dgm:presLayoutVars>
      </dgm:prSet>
      <dgm:spPr/>
    </dgm:pt>
    <dgm:pt modelId="{1BD18DA0-BEDA-CF4D-B532-7108BFCFB1BE}" type="pres">
      <dgm:prSet presAssocID="{63CB8465-1F1F-6A41-BBAD-5AB6DB6A51FB}" presName="Name1" presStyleCnt="0"/>
      <dgm:spPr/>
    </dgm:pt>
    <dgm:pt modelId="{293BA1DD-B2A4-3847-B960-9D83945BA76E}" type="pres">
      <dgm:prSet presAssocID="{63CB8465-1F1F-6A41-BBAD-5AB6DB6A51FB}" presName="cycle" presStyleCnt="0"/>
      <dgm:spPr/>
    </dgm:pt>
    <dgm:pt modelId="{BD7359C7-B2A1-354D-8AB9-2CE204345DD1}" type="pres">
      <dgm:prSet presAssocID="{63CB8465-1F1F-6A41-BBAD-5AB6DB6A51FB}" presName="srcNode" presStyleLbl="node1" presStyleIdx="0" presStyleCnt="2"/>
      <dgm:spPr/>
    </dgm:pt>
    <dgm:pt modelId="{0A936B26-836D-D64B-9614-DE2345047464}" type="pres">
      <dgm:prSet presAssocID="{63CB8465-1F1F-6A41-BBAD-5AB6DB6A51FB}" presName="conn" presStyleLbl="parChTrans1D2" presStyleIdx="0" presStyleCnt="1"/>
      <dgm:spPr/>
    </dgm:pt>
    <dgm:pt modelId="{5776535A-5794-5A4F-B066-09EA6324F553}" type="pres">
      <dgm:prSet presAssocID="{63CB8465-1F1F-6A41-BBAD-5AB6DB6A51FB}" presName="extraNode" presStyleLbl="node1" presStyleIdx="0" presStyleCnt="2"/>
      <dgm:spPr/>
    </dgm:pt>
    <dgm:pt modelId="{1B04B74E-5DAC-604E-9501-D0BDB493F6E6}" type="pres">
      <dgm:prSet presAssocID="{63CB8465-1F1F-6A41-BBAD-5AB6DB6A51FB}" presName="dstNode" presStyleLbl="node1" presStyleIdx="0" presStyleCnt="2"/>
      <dgm:spPr/>
    </dgm:pt>
    <dgm:pt modelId="{2B0F67C8-D7DE-49D9-BF50-6B8BF8B3B643}" type="pres">
      <dgm:prSet presAssocID="{3FAF287F-5CC4-8344-98C3-5770F33B9015}" presName="text_1" presStyleLbl="node1" presStyleIdx="0" presStyleCnt="2">
        <dgm:presLayoutVars>
          <dgm:bulletEnabled val="1"/>
        </dgm:presLayoutVars>
      </dgm:prSet>
      <dgm:spPr/>
    </dgm:pt>
    <dgm:pt modelId="{9FD854CF-F74C-4CE0-A42C-7DF886E9DA92}" type="pres">
      <dgm:prSet presAssocID="{3FAF287F-5CC4-8344-98C3-5770F33B9015}" presName="accent_1" presStyleCnt="0"/>
      <dgm:spPr/>
    </dgm:pt>
    <dgm:pt modelId="{361436B7-4641-534B-A299-66CB9C764BC5}" type="pres">
      <dgm:prSet presAssocID="{3FAF287F-5CC4-8344-98C3-5770F33B9015}" presName="accentRepeatNode" presStyleLbl="solidFgAcc1" presStyleIdx="0" presStyleCnt="2"/>
      <dgm:spPr/>
    </dgm:pt>
    <dgm:pt modelId="{906E9CD8-CCC0-443A-9DF9-F12DFEE8CCCF}" type="pres">
      <dgm:prSet presAssocID="{AEA82F9D-ABF2-D445-8F39-AB122B6725A1}" presName="text_2" presStyleLbl="node1" presStyleIdx="1" presStyleCnt="2">
        <dgm:presLayoutVars>
          <dgm:bulletEnabled val="1"/>
        </dgm:presLayoutVars>
      </dgm:prSet>
      <dgm:spPr/>
    </dgm:pt>
    <dgm:pt modelId="{79B959A6-431C-4E95-B677-3B4042EC28DA}" type="pres">
      <dgm:prSet presAssocID="{AEA82F9D-ABF2-D445-8F39-AB122B6725A1}" presName="accent_2" presStyleCnt="0"/>
      <dgm:spPr/>
    </dgm:pt>
    <dgm:pt modelId="{8485D256-86D7-B740-B29C-F39B1458F2C9}" type="pres">
      <dgm:prSet presAssocID="{AEA82F9D-ABF2-D445-8F39-AB122B6725A1}" presName="accentRepeatNode" presStyleLbl="solidFgAcc1" presStyleIdx="1" presStyleCnt="2"/>
      <dgm:spPr/>
    </dgm:pt>
  </dgm:ptLst>
  <dgm:cxnLst>
    <dgm:cxn modelId="{DCC65E01-9683-4F05-A774-56AED5971A7D}" type="presOf" srcId="{63CB8465-1F1F-6A41-BBAD-5AB6DB6A51FB}" destId="{A24640ED-AC0C-9344-9AE1-7AD01F32087C}" srcOrd="0" destOrd="0" presId="urn:microsoft.com/office/officeart/2008/layout/VerticalCurvedList"/>
    <dgm:cxn modelId="{4629C736-A7B6-49A6-8C7C-FBA9A2ECB096}" type="presOf" srcId="{AEA82F9D-ABF2-D445-8F39-AB122B6725A1}" destId="{906E9CD8-CCC0-443A-9DF9-F12DFEE8CCCF}" srcOrd="0" destOrd="0" presId="urn:microsoft.com/office/officeart/2008/layout/VerticalCurvedList"/>
    <dgm:cxn modelId="{BF040C39-337C-44C9-BD4C-0E5E90469427}" type="presOf" srcId="{3FAF287F-5CC4-8344-98C3-5770F33B9015}" destId="{2B0F67C8-D7DE-49D9-BF50-6B8BF8B3B643}" srcOrd="0" destOrd="0" presId="urn:microsoft.com/office/officeart/2008/layout/VerticalCurvedList"/>
    <dgm:cxn modelId="{CF7B7672-AE9D-A44D-8863-167BFE7B1755}" srcId="{63CB8465-1F1F-6A41-BBAD-5AB6DB6A51FB}" destId="{3FAF287F-5CC4-8344-98C3-5770F33B9015}" srcOrd="0" destOrd="0" parTransId="{AC0D344A-F34A-9C41-BBE3-ADE63FF68B5B}" sibTransId="{3A832EE4-D15D-3745-B388-98469EAA00A6}"/>
    <dgm:cxn modelId="{BA12EDA9-8291-F041-A3C1-B6B295014607}" srcId="{63CB8465-1F1F-6A41-BBAD-5AB6DB6A51FB}" destId="{AEA82F9D-ABF2-D445-8F39-AB122B6725A1}" srcOrd="1" destOrd="0" parTransId="{FA22724F-CEFD-074C-AF29-BC5834409587}" sibTransId="{48F4047F-808A-674C-971C-5A3A70902354}"/>
    <dgm:cxn modelId="{750C17AC-737D-49CF-9FAC-45FF68336866}" type="presOf" srcId="{3A832EE4-D15D-3745-B388-98469EAA00A6}" destId="{0A936B26-836D-D64B-9614-DE2345047464}" srcOrd="0" destOrd="0" presId="urn:microsoft.com/office/officeart/2008/layout/VerticalCurvedList"/>
    <dgm:cxn modelId="{E646B031-088A-48E4-9E9E-0FDEC11CE7AE}" type="presParOf" srcId="{A24640ED-AC0C-9344-9AE1-7AD01F32087C}" destId="{1BD18DA0-BEDA-CF4D-B532-7108BFCFB1BE}" srcOrd="0" destOrd="0" presId="urn:microsoft.com/office/officeart/2008/layout/VerticalCurvedList"/>
    <dgm:cxn modelId="{4F669F0C-9633-4EF2-804D-6981719944CF}" type="presParOf" srcId="{1BD18DA0-BEDA-CF4D-B532-7108BFCFB1BE}" destId="{293BA1DD-B2A4-3847-B960-9D83945BA76E}" srcOrd="0" destOrd="0" presId="urn:microsoft.com/office/officeart/2008/layout/VerticalCurvedList"/>
    <dgm:cxn modelId="{39C4FA4B-0F43-43B0-8CA2-126076608B2B}" type="presParOf" srcId="{293BA1DD-B2A4-3847-B960-9D83945BA76E}" destId="{BD7359C7-B2A1-354D-8AB9-2CE204345DD1}" srcOrd="0" destOrd="0" presId="urn:microsoft.com/office/officeart/2008/layout/VerticalCurvedList"/>
    <dgm:cxn modelId="{2A0F4744-A326-45B8-BCFA-BB2174E581A7}" type="presParOf" srcId="{293BA1DD-B2A4-3847-B960-9D83945BA76E}" destId="{0A936B26-836D-D64B-9614-DE2345047464}" srcOrd="1" destOrd="0" presId="urn:microsoft.com/office/officeart/2008/layout/VerticalCurvedList"/>
    <dgm:cxn modelId="{88EA1EFA-6FA2-4573-93B8-EE832A0D8673}" type="presParOf" srcId="{293BA1DD-B2A4-3847-B960-9D83945BA76E}" destId="{5776535A-5794-5A4F-B066-09EA6324F553}" srcOrd="2" destOrd="0" presId="urn:microsoft.com/office/officeart/2008/layout/VerticalCurvedList"/>
    <dgm:cxn modelId="{E261D3C7-0367-4E9D-BEB9-3DD02CB999B8}" type="presParOf" srcId="{293BA1DD-B2A4-3847-B960-9D83945BA76E}" destId="{1B04B74E-5DAC-604E-9501-D0BDB493F6E6}" srcOrd="3" destOrd="0" presId="urn:microsoft.com/office/officeart/2008/layout/VerticalCurvedList"/>
    <dgm:cxn modelId="{552394B1-45F9-403A-97FA-CBA2033C6099}" type="presParOf" srcId="{1BD18DA0-BEDA-CF4D-B532-7108BFCFB1BE}" destId="{2B0F67C8-D7DE-49D9-BF50-6B8BF8B3B643}" srcOrd="1" destOrd="0" presId="urn:microsoft.com/office/officeart/2008/layout/VerticalCurvedList"/>
    <dgm:cxn modelId="{4034F49E-4B7E-4B48-A0DC-EC93A18DDCD4}" type="presParOf" srcId="{1BD18DA0-BEDA-CF4D-B532-7108BFCFB1BE}" destId="{9FD854CF-F74C-4CE0-A42C-7DF886E9DA92}" srcOrd="2" destOrd="0" presId="urn:microsoft.com/office/officeart/2008/layout/VerticalCurvedList"/>
    <dgm:cxn modelId="{FC6C939F-6F51-43E2-9F6B-9A0FF8484075}" type="presParOf" srcId="{9FD854CF-F74C-4CE0-A42C-7DF886E9DA92}" destId="{361436B7-4641-534B-A299-66CB9C764BC5}" srcOrd="0" destOrd="0" presId="urn:microsoft.com/office/officeart/2008/layout/VerticalCurvedList"/>
    <dgm:cxn modelId="{13BBDB58-D3F2-412D-8FAD-6F960989D92C}" type="presParOf" srcId="{1BD18DA0-BEDA-CF4D-B532-7108BFCFB1BE}" destId="{906E9CD8-CCC0-443A-9DF9-F12DFEE8CCCF}" srcOrd="3" destOrd="0" presId="urn:microsoft.com/office/officeart/2008/layout/VerticalCurvedList"/>
    <dgm:cxn modelId="{7A18FFEB-9477-48AA-8597-646426F4FB45}" type="presParOf" srcId="{1BD18DA0-BEDA-CF4D-B532-7108BFCFB1BE}" destId="{79B959A6-431C-4E95-B677-3B4042EC28DA}" srcOrd="4" destOrd="0" presId="urn:microsoft.com/office/officeart/2008/layout/VerticalCurvedList"/>
    <dgm:cxn modelId="{9B80B02E-0A9F-4044-89B6-2763754CC539}" type="presParOf" srcId="{79B959A6-431C-4E95-B677-3B4042EC28DA}" destId="{8485D256-86D7-B740-B29C-F39B1458F2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952BC6D-C2EA-9A42-AE5F-AFF4432D2DA9}"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8C05C69B-B09E-D243-BBFF-6562BB449C95}">
      <dgm:prSet custT="1"/>
      <dgm:spPr/>
      <dgm:t>
        <a:bodyPr/>
        <a:lstStyle/>
        <a:p>
          <a:r>
            <a:rPr lang="es-CO" sz="1800" dirty="0">
              <a:latin typeface="Montserrat"/>
            </a:rPr>
            <a:t>Dosis de fototerapia (irradiancia)</a:t>
          </a:r>
        </a:p>
      </dgm:t>
    </dgm:pt>
    <dgm:pt modelId="{D94A0B7A-16E1-C849-8D04-FC71F4940792}" type="parTrans" cxnId="{18A9D8A0-92D5-8C4C-A6EB-930DE18748F6}">
      <dgm:prSet/>
      <dgm:spPr/>
      <dgm:t>
        <a:bodyPr/>
        <a:lstStyle/>
        <a:p>
          <a:endParaRPr lang="es-ES" sz="1800">
            <a:latin typeface="Montserrat"/>
          </a:endParaRPr>
        </a:p>
      </dgm:t>
    </dgm:pt>
    <dgm:pt modelId="{8E166575-F391-E547-923A-FFF92A9CC34B}" type="sibTrans" cxnId="{18A9D8A0-92D5-8C4C-A6EB-930DE18748F6}">
      <dgm:prSet/>
      <dgm:spPr/>
      <dgm:t>
        <a:bodyPr/>
        <a:lstStyle/>
        <a:p>
          <a:endParaRPr lang="es-ES" sz="1800">
            <a:latin typeface="Montserrat"/>
          </a:endParaRPr>
        </a:p>
      </dgm:t>
    </dgm:pt>
    <dgm:pt modelId="{A3F9BB78-5491-414F-AFEB-E9F9BB5839AF}">
      <dgm:prSet custT="1"/>
      <dgm:spPr/>
      <dgm:t>
        <a:bodyPr/>
        <a:lstStyle/>
        <a:p>
          <a:r>
            <a:rPr lang="es-CO" sz="1800" dirty="0">
              <a:latin typeface="Montserrat"/>
            </a:rPr>
            <a:t>Temperatura</a:t>
          </a:r>
        </a:p>
      </dgm:t>
    </dgm:pt>
    <dgm:pt modelId="{83C282A8-A786-AD47-8AAA-2B82868F4A61}" type="parTrans" cxnId="{24B7349A-F941-584E-AF19-9949B4224960}">
      <dgm:prSet/>
      <dgm:spPr/>
      <dgm:t>
        <a:bodyPr/>
        <a:lstStyle/>
        <a:p>
          <a:endParaRPr lang="es-ES" sz="1800">
            <a:latin typeface="Montserrat"/>
          </a:endParaRPr>
        </a:p>
      </dgm:t>
    </dgm:pt>
    <dgm:pt modelId="{844BD8D4-BA5A-D742-9DE2-DAA7B25BDCDA}" type="sibTrans" cxnId="{24B7349A-F941-584E-AF19-9949B4224960}">
      <dgm:prSet/>
      <dgm:spPr/>
      <dgm:t>
        <a:bodyPr/>
        <a:lstStyle/>
        <a:p>
          <a:endParaRPr lang="es-ES" sz="1800">
            <a:latin typeface="Montserrat"/>
          </a:endParaRPr>
        </a:p>
      </dgm:t>
    </dgm:pt>
    <dgm:pt modelId="{F3C8D9AE-80D2-1145-8D3D-19385ACA1CE5}">
      <dgm:prSet custT="1"/>
      <dgm:spPr/>
      <dgm:t>
        <a:bodyPr/>
        <a:lstStyle/>
        <a:p>
          <a:r>
            <a:rPr lang="es-CO" sz="1800">
              <a:latin typeface="Montserrat"/>
            </a:rPr>
            <a:t>El estado de hidratación</a:t>
          </a:r>
        </a:p>
      </dgm:t>
    </dgm:pt>
    <dgm:pt modelId="{D82104EC-BCF1-6444-8810-5DE5CC1AB558}" type="parTrans" cxnId="{0BB73E6E-293A-B143-99FF-CD9CD26C7A52}">
      <dgm:prSet/>
      <dgm:spPr/>
      <dgm:t>
        <a:bodyPr/>
        <a:lstStyle/>
        <a:p>
          <a:endParaRPr lang="es-ES" sz="1800">
            <a:latin typeface="Montserrat"/>
          </a:endParaRPr>
        </a:p>
      </dgm:t>
    </dgm:pt>
    <dgm:pt modelId="{1146857B-5487-1A48-A79F-CDCE4736AA48}" type="sibTrans" cxnId="{0BB73E6E-293A-B143-99FF-CD9CD26C7A52}">
      <dgm:prSet/>
      <dgm:spPr/>
      <dgm:t>
        <a:bodyPr/>
        <a:lstStyle/>
        <a:p>
          <a:endParaRPr lang="es-ES" sz="1800">
            <a:latin typeface="Montserrat"/>
          </a:endParaRPr>
        </a:p>
      </dgm:t>
    </dgm:pt>
    <dgm:pt modelId="{F0E7454F-F296-F34A-B4B8-A4BED558B9B5}">
      <dgm:prSet custT="1"/>
      <dgm:spPr/>
      <dgm:t>
        <a:bodyPr/>
        <a:lstStyle/>
        <a:p>
          <a:r>
            <a:rPr lang="es-CO" sz="1800" dirty="0">
              <a:latin typeface="Montserrat"/>
            </a:rPr>
            <a:t>El tiempo de exposición</a:t>
          </a:r>
        </a:p>
      </dgm:t>
    </dgm:pt>
    <dgm:pt modelId="{50E2CA76-1243-1A4E-A183-919D9F28910D}" type="parTrans" cxnId="{D6B01CC6-491B-AC49-9B61-B32DB2E41C9A}">
      <dgm:prSet/>
      <dgm:spPr/>
      <dgm:t>
        <a:bodyPr/>
        <a:lstStyle/>
        <a:p>
          <a:endParaRPr lang="es-ES" sz="1800">
            <a:latin typeface="Montserrat"/>
          </a:endParaRPr>
        </a:p>
      </dgm:t>
    </dgm:pt>
    <dgm:pt modelId="{772EBA34-5AA9-8445-8062-5CD99D2E246F}" type="sibTrans" cxnId="{D6B01CC6-491B-AC49-9B61-B32DB2E41C9A}">
      <dgm:prSet/>
      <dgm:spPr/>
      <dgm:t>
        <a:bodyPr/>
        <a:lstStyle/>
        <a:p>
          <a:endParaRPr lang="es-ES" sz="1800">
            <a:latin typeface="Montserrat"/>
          </a:endParaRPr>
        </a:p>
      </dgm:t>
    </dgm:pt>
    <dgm:pt modelId="{6848B94E-171B-A248-8C76-B2CD29EEB1E2}">
      <dgm:prSet custT="1"/>
      <dgm:spPr/>
      <dgm:t>
        <a:bodyPr/>
        <a:lstStyle/>
        <a:p>
          <a:r>
            <a:rPr lang="es-CO" sz="1800" dirty="0">
              <a:latin typeface="Montserrat"/>
            </a:rPr>
            <a:t>Niveles de bilirrubina cada 6-12 h.</a:t>
          </a:r>
        </a:p>
      </dgm:t>
    </dgm:pt>
    <dgm:pt modelId="{56AE0722-2D0D-0943-9D84-501490644A4C}" type="parTrans" cxnId="{CA60F30C-7A0F-C24D-8651-B81888FDA415}">
      <dgm:prSet/>
      <dgm:spPr/>
      <dgm:t>
        <a:bodyPr/>
        <a:lstStyle/>
        <a:p>
          <a:endParaRPr lang="es-ES" sz="1800">
            <a:latin typeface="Montserrat"/>
          </a:endParaRPr>
        </a:p>
      </dgm:t>
    </dgm:pt>
    <dgm:pt modelId="{A6AD60F0-82BB-F641-A5CB-69F47D050E4C}" type="sibTrans" cxnId="{CA60F30C-7A0F-C24D-8651-B81888FDA415}">
      <dgm:prSet/>
      <dgm:spPr/>
      <dgm:t>
        <a:bodyPr/>
        <a:lstStyle/>
        <a:p>
          <a:endParaRPr lang="es-ES" sz="1800">
            <a:latin typeface="Montserrat"/>
          </a:endParaRPr>
        </a:p>
      </dgm:t>
    </dgm:pt>
    <dgm:pt modelId="{5560BE40-6437-0149-9852-FAADFE9D11D0}" type="pres">
      <dgm:prSet presAssocID="{F952BC6D-C2EA-9A42-AE5F-AFF4432D2DA9}" presName="diagram" presStyleCnt="0">
        <dgm:presLayoutVars>
          <dgm:dir/>
          <dgm:resizeHandles val="exact"/>
        </dgm:presLayoutVars>
      </dgm:prSet>
      <dgm:spPr/>
    </dgm:pt>
    <dgm:pt modelId="{F5F4C564-0829-A547-8E14-608759C20688}" type="pres">
      <dgm:prSet presAssocID="{8C05C69B-B09E-D243-BBFF-6562BB449C95}" presName="node" presStyleLbl="node1" presStyleIdx="0" presStyleCnt="5">
        <dgm:presLayoutVars>
          <dgm:bulletEnabled val="1"/>
        </dgm:presLayoutVars>
      </dgm:prSet>
      <dgm:spPr/>
    </dgm:pt>
    <dgm:pt modelId="{021BF442-7E83-5B45-8CCD-38F4F0524823}" type="pres">
      <dgm:prSet presAssocID="{8E166575-F391-E547-923A-FFF92A9CC34B}" presName="sibTrans" presStyleCnt="0"/>
      <dgm:spPr/>
    </dgm:pt>
    <dgm:pt modelId="{D74AA23B-6F7A-6D41-B0A2-6A7E41D76DB7}" type="pres">
      <dgm:prSet presAssocID="{A3F9BB78-5491-414F-AFEB-E9F9BB5839AF}" presName="node" presStyleLbl="node1" presStyleIdx="1" presStyleCnt="5">
        <dgm:presLayoutVars>
          <dgm:bulletEnabled val="1"/>
        </dgm:presLayoutVars>
      </dgm:prSet>
      <dgm:spPr/>
    </dgm:pt>
    <dgm:pt modelId="{5F59638F-85D6-BC47-9864-22D1E6B5CD5B}" type="pres">
      <dgm:prSet presAssocID="{844BD8D4-BA5A-D742-9DE2-DAA7B25BDCDA}" presName="sibTrans" presStyleCnt="0"/>
      <dgm:spPr/>
    </dgm:pt>
    <dgm:pt modelId="{9051ED16-986F-CC4E-A89E-53BDB30E79F2}" type="pres">
      <dgm:prSet presAssocID="{F3C8D9AE-80D2-1145-8D3D-19385ACA1CE5}" presName="node" presStyleLbl="node1" presStyleIdx="2" presStyleCnt="5">
        <dgm:presLayoutVars>
          <dgm:bulletEnabled val="1"/>
        </dgm:presLayoutVars>
      </dgm:prSet>
      <dgm:spPr/>
    </dgm:pt>
    <dgm:pt modelId="{BBA618FB-3586-E043-BE1D-B3D6FEAD4E49}" type="pres">
      <dgm:prSet presAssocID="{1146857B-5487-1A48-A79F-CDCE4736AA48}" presName="sibTrans" presStyleCnt="0"/>
      <dgm:spPr/>
    </dgm:pt>
    <dgm:pt modelId="{E655E852-0392-9148-BBBB-21653B3EC0E6}" type="pres">
      <dgm:prSet presAssocID="{F0E7454F-F296-F34A-B4B8-A4BED558B9B5}" presName="node" presStyleLbl="node1" presStyleIdx="3" presStyleCnt="5" custLinFactNeighborX="65008" custLinFactNeighborY="1062">
        <dgm:presLayoutVars>
          <dgm:bulletEnabled val="1"/>
        </dgm:presLayoutVars>
      </dgm:prSet>
      <dgm:spPr/>
    </dgm:pt>
    <dgm:pt modelId="{C67E1E4C-4735-0B4B-BC9F-61438A5AA712}" type="pres">
      <dgm:prSet presAssocID="{772EBA34-5AA9-8445-8062-5CD99D2E246F}" presName="sibTrans" presStyleCnt="0"/>
      <dgm:spPr/>
    </dgm:pt>
    <dgm:pt modelId="{E3F6A858-2CC4-8340-9B3F-517AFB0125F1}" type="pres">
      <dgm:prSet presAssocID="{6848B94E-171B-A248-8C76-B2CD29EEB1E2}" presName="node" presStyleLbl="node1" presStyleIdx="4" presStyleCnt="5" custLinFactNeighborX="70743" custLinFactNeighborY="-5311">
        <dgm:presLayoutVars>
          <dgm:bulletEnabled val="1"/>
        </dgm:presLayoutVars>
      </dgm:prSet>
      <dgm:spPr/>
    </dgm:pt>
  </dgm:ptLst>
  <dgm:cxnLst>
    <dgm:cxn modelId="{FAFE030C-61E4-4000-BB68-E9C3117830DC}" type="presOf" srcId="{F0E7454F-F296-F34A-B4B8-A4BED558B9B5}" destId="{E655E852-0392-9148-BBBB-21653B3EC0E6}" srcOrd="0" destOrd="0" presId="urn:microsoft.com/office/officeart/2005/8/layout/default"/>
    <dgm:cxn modelId="{CA60F30C-7A0F-C24D-8651-B81888FDA415}" srcId="{F952BC6D-C2EA-9A42-AE5F-AFF4432D2DA9}" destId="{6848B94E-171B-A248-8C76-B2CD29EEB1E2}" srcOrd="4" destOrd="0" parTransId="{56AE0722-2D0D-0943-9D84-501490644A4C}" sibTransId="{A6AD60F0-82BB-F641-A5CB-69F47D050E4C}"/>
    <dgm:cxn modelId="{744FFC16-F125-406C-B76D-D3E84AF6D4B5}" type="presOf" srcId="{F952BC6D-C2EA-9A42-AE5F-AFF4432D2DA9}" destId="{5560BE40-6437-0149-9852-FAADFE9D11D0}" srcOrd="0" destOrd="0" presId="urn:microsoft.com/office/officeart/2005/8/layout/default"/>
    <dgm:cxn modelId="{64233C1C-5DE1-4FB9-8CEE-4E8977FD1DEB}" type="presOf" srcId="{F3C8D9AE-80D2-1145-8D3D-19385ACA1CE5}" destId="{9051ED16-986F-CC4E-A89E-53BDB30E79F2}" srcOrd="0" destOrd="0" presId="urn:microsoft.com/office/officeart/2005/8/layout/default"/>
    <dgm:cxn modelId="{C49DA727-752E-4A62-BF47-18E11B3E355E}" type="presOf" srcId="{6848B94E-171B-A248-8C76-B2CD29EEB1E2}" destId="{E3F6A858-2CC4-8340-9B3F-517AFB0125F1}" srcOrd="0" destOrd="0" presId="urn:microsoft.com/office/officeart/2005/8/layout/default"/>
    <dgm:cxn modelId="{C3860E3E-05FB-4F19-9E55-FA60FE893276}" type="presOf" srcId="{8C05C69B-B09E-D243-BBFF-6562BB449C95}" destId="{F5F4C564-0829-A547-8E14-608759C20688}" srcOrd="0" destOrd="0" presId="urn:microsoft.com/office/officeart/2005/8/layout/default"/>
    <dgm:cxn modelId="{3DEF2E41-B08F-4656-AD62-AA792118DB0E}" type="presOf" srcId="{A3F9BB78-5491-414F-AFEB-E9F9BB5839AF}" destId="{D74AA23B-6F7A-6D41-B0A2-6A7E41D76DB7}" srcOrd="0" destOrd="0" presId="urn:microsoft.com/office/officeart/2005/8/layout/default"/>
    <dgm:cxn modelId="{0BB73E6E-293A-B143-99FF-CD9CD26C7A52}" srcId="{F952BC6D-C2EA-9A42-AE5F-AFF4432D2DA9}" destId="{F3C8D9AE-80D2-1145-8D3D-19385ACA1CE5}" srcOrd="2" destOrd="0" parTransId="{D82104EC-BCF1-6444-8810-5DE5CC1AB558}" sibTransId="{1146857B-5487-1A48-A79F-CDCE4736AA48}"/>
    <dgm:cxn modelId="{24B7349A-F941-584E-AF19-9949B4224960}" srcId="{F952BC6D-C2EA-9A42-AE5F-AFF4432D2DA9}" destId="{A3F9BB78-5491-414F-AFEB-E9F9BB5839AF}" srcOrd="1" destOrd="0" parTransId="{83C282A8-A786-AD47-8AAA-2B82868F4A61}" sibTransId="{844BD8D4-BA5A-D742-9DE2-DAA7B25BDCDA}"/>
    <dgm:cxn modelId="{18A9D8A0-92D5-8C4C-A6EB-930DE18748F6}" srcId="{F952BC6D-C2EA-9A42-AE5F-AFF4432D2DA9}" destId="{8C05C69B-B09E-D243-BBFF-6562BB449C95}" srcOrd="0" destOrd="0" parTransId="{D94A0B7A-16E1-C849-8D04-FC71F4940792}" sibTransId="{8E166575-F391-E547-923A-FFF92A9CC34B}"/>
    <dgm:cxn modelId="{D6B01CC6-491B-AC49-9B61-B32DB2E41C9A}" srcId="{F952BC6D-C2EA-9A42-AE5F-AFF4432D2DA9}" destId="{F0E7454F-F296-F34A-B4B8-A4BED558B9B5}" srcOrd="3" destOrd="0" parTransId="{50E2CA76-1243-1A4E-A183-919D9F28910D}" sibTransId="{772EBA34-5AA9-8445-8062-5CD99D2E246F}"/>
    <dgm:cxn modelId="{0C8641DA-A24C-40F3-972E-A8564CF63548}" type="presParOf" srcId="{5560BE40-6437-0149-9852-FAADFE9D11D0}" destId="{F5F4C564-0829-A547-8E14-608759C20688}" srcOrd="0" destOrd="0" presId="urn:microsoft.com/office/officeart/2005/8/layout/default"/>
    <dgm:cxn modelId="{A0D2014A-3D07-46EE-AA21-E1BBD331FBB7}" type="presParOf" srcId="{5560BE40-6437-0149-9852-FAADFE9D11D0}" destId="{021BF442-7E83-5B45-8CCD-38F4F0524823}" srcOrd="1" destOrd="0" presId="urn:microsoft.com/office/officeart/2005/8/layout/default"/>
    <dgm:cxn modelId="{60494110-8AFA-42C5-9868-DC97AA6507D7}" type="presParOf" srcId="{5560BE40-6437-0149-9852-FAADFE9D11D0}" destId="{D74AA23B-6F7A-6D41-B0A2-6A7E41D76DB7}" srcOrd="2" destOrd="0" presId="urn:microsoft.com/office/officeart/2005/8/layout/default"/>
    <dgm:cxn modelId="{5AAAC5D3-C0CC-4772-A508-4A2615D57CA2}" type="presParOf" srcId="{5560BE40-6437-0149-9852-FAADFE9D11D0}" destId="{5F59638F-85D6-BC47-9864-22D1E6B5CD5B}" srcOrd="3" destOrd="0" presId="urn:microsoft.com/office/officeart/2005/8/layout/default"/>
    <dgm:cxn modelId="{B0A3DAAF-0F69-44FF-9A0A-89A2D13FD010}" type="presParOf" srcId="{5560BE40-6437-0149-9852-FAADFE9D11D0}" destId="{9051ED16-986F-CC4E-A89E-53BDB30E79F2}" srcOrd="4" destOrd="0" presId="urn:microsoft.com/office/officeart/2005/8/layout/default"/>
    <dgm:cxn modelId="{5D186380-0A2D-41DC-BF6A-256FAD9259A2}" type="presParOf" srcId="{5560BE40-6437-0149-9852-FAADFE9D11D0}" destId="{BBA618FB-3586-E043-BE1D-B3D6FEAD4E49}" srcOrd="5" destOrd="0" presId="urn:microsoft.com/office/officeart/2005/8/layout/default"/>
    <dgm:cxn modelId="{CAC0D8EC-E060-4934-A529-1C5DFB4571A5}" type="presParOf" srcId="{5560BE40-6437-0149-9852-FAADFE9D11D0}" destId="{E655E852-0392-9148-BBBB-21653B3EC0E6}" srcOrd="6" destOrd="0" presId="urn:microsoft.com/office/officeart/2005/8/layout/default"/>
    <dgm:cxn modelId="{060C5E4E-DEAF-47A3-B96B-8993AD3572BA}" type="presParOf" srcId="{5560BE40-6437-0149-9852-FAADFE9D11D0}" destId="{C67E1E4C-4735-0B4B-BC9F-61438A5AA712}" srcOrd="7" destOrd="0" presId="urn:microsoft.com/office/officeart/2005/8/layout/default"/>
    <dgm:cxn modelId="{C40EA4B2-A75B-43B2-A871-F2306324B825}" type="presParOf" srcId="{5560BE40-6437-0149-9852-FAADFE9D11D0}" destId="{E3F6A858-2CC4-8340-9B3F-517AFB0125F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8BFCFF3-B914-2840-8605-204FD0C7C216}"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5458DBFA-E856-B549-8950-C9CF779B051B}">
      <dgm:prSet custT="1"/>
      <dgm:spPr/>
      <dgm:t>
        <a:bodyPr/>
        <a:lstStyle/>
        <a:p>
          <a:r>
            <a:rPr lang="es-CO" sz="1600" b="1" dirty="0">
              <a:latin typeface="Montserrat"/>
            </a:rPr>
            <a:t>A corto plazo </a:t>
          </a:r>
          <a:r>
            <a:rPr lang="es-CO" sz="1600" dirty="0">
              <a:latin typeface="Montserrat"/>
              <a:sym typeface="Wingdings" pitchFamily="2" charset="2"/>
            </a:rPr>
            <a:t> Eritema</a:t>
          </a:r>
          <a:r>
            <a:rPr lang="es-CO" sz="1600" dirty="0">
              <a:latin typeface="Montserrat"/>
            </a:rPr>
            <a:t>, daño en el ADN, disminución del gasto cardíaco y del flujo sanguíneo renal, ↑ del flujo  sanguíneo cerebral, interrupción de la lactancia, rash, ↑ pérdidas insensibles.</a:t>
          </a:r>
        </a:p>
      </dgm:t>
    </dgm:pt>
    <dgm:pt modelId="{64902627-AEEF-5A46-87EC-62AACE1FCE1B}" type="parTrans" cxnId="{B2897674-5880-C44A-BC7C-EFF2B1924E34}">
      <dgm:prSet/>
      <dgm:spPr/>
      <dgm:t>
        <a:bodyPr/>
        <a:lstStyle/>
        <a:p>
          <a:endParaRPr lang="es-ES" sz="1600">
            <a:latin typeface="Montserrat"/>
          </a:endParaRPr>
        </a:p>
      </dgm:t>
    </dgm:pt>
    <dgm:pt modelId="{FA343896-AD5A-184B-9C90-CDB21C2E9543}" type="sibTrans" cxnId="{B2897674-5880-C44A-BC7C-EFF2B1924E34}">
      <dgm:prSet/>
      <dgm:spPr/>
      <dgm:t>
        <a:bodyPr/>
        <a:lstStyle/>
        <a:p>
          <a:endParaRPr lang="es-ES" sz="1600">
            <a:latin typeface="Montserrat"/>
          </a:endParaRPr>
        </a:p>
      </dgm:t>
    </dgm:pt>
    <dgm:pt modelId="{B13BE92E-A9D4-0D4B-9404-19009F706BDC}">
      <dgm:prSet custT="1"/>
      <dgm:spPr/>
      <dgm:t>
        <a:bodyPr/>
        <a:lstStyle/>
        <a:p>
          <a:r>
            <a:rPr lang="es-CO" sz="1600" b="1" dirty="0">
              <a:latin typeface="Montserrat"/>
            </a:rPr>
            <a:t>A largo plazo </a:t>
          </a:r>
          <a:r>
            <a:rPr lang="es-CO" sz="1600" dirty="0">
              <a:latin typeface="Montserrat"/>
              <a:sym typeface="Wingdings" pitchFamily="2" charset="2"/>
            </a:rPr>
            <a:t></a:t>
          </a:r>
          <a:r>
            <a:rPr lang="es-CO" sz="1600" dirty="0">
              <a:latin typeface="Montserrat"/>
            </a:rPr>
            <a:t> Convulsiones, Ca infantil, </a:t>
          </a:r>
          <a:r>
            <a:rPr lang="es-CO" sz="1600" dirty="0" err="1">
              <a:latin typeface="Montserrat"/>
            </a:rPr>
            <a:t>manifeciones</a:t>
          </a:r>
          <a:r>
            <a:rPr lang="es-CO" sz="1600" dirty="0">
              <a:latin typeface="Montserrat"/>
            </a:rPr>
            <a:t> cutáneas pigmentadas.</a:t>
          </a:r>
        </a:p>
      </dgm:t>
    </dgm:pt>
    <dgm:pt modelId="{FE62B360-43DF-F141-BD23-E9EE0FA39107}" type="parTrans" cxnId="{293C8335-B480-AB4A-B204-80DB517E8CB3}">
      <dgm:prSet/>
      <dgm:spPr/>
      <dgm:t>
        <a:bodyPr/>
        <a:lstStyle/>
        <a:p>
          <a:endParaRPr lang="es-ES" sz="1600">
            <a:latin typeface="Montserrat"/>
          </a:endParaRPr>
        </a:p>
      </dgm:t>
    </dgm:pt>
    <dgm:pt modelId="{AFD76A3C-70F0-A348-99A6-8E691D101F2D}" type="sibTrans" cxnId="{293C8335-B480-AB4A-B204-80DB517E8CB3}">
      <dgm:prSet/>
      <dgm:spPr/>
      <dgm:t>
        <a:bodyPr/>
        <a:lstStyle/>
        <a:p>
          <a:endParaRPr lang="es-ES" sz="1600">
            <a:latin typeface="Montserrat"/>
          </a:endParaRPr>
        </a:p>
      </dgm:t>
    </dgm:pt>
    <dgm:pt modelId="{52A1DC89-597A-D54B-8224-63CD362E8429}">
      <dgm:prSet custT="1"/>
      <dgm:spPr>
        <a:solidFill>
          <a:srgbClr val="0070C0"/>
        </a:solidFill>
      </dgm:spPr>
      <dgm:t>
        <a:bodyPr/>
        <a:lstStyle/>
        <a:p>
          <a:r>
            <a:rPr lang="es-CO" sz="1600" b="1" dirty="0">
              <a:latin typeface="Montserrat"/>
            </a:rPr>
            <a:t>Síndrome del Bebé bronce</a:t>
          </a:r>
          <a:r>
            <a:rPr lang="es-CO" sz="1600" dirty="0">
              <a:latin typeface="Montserrat"/>
            </a:rPr>
            <a:t>: D</a:t>
          </a:r>
          <a:r>
            <a:rPr lang="es-CO" sz="1600" spc="-10" dirty="0">
              <a:latin typeface="Montserrat"/>
              <a:cs typeface="Carlito"/>
            </a:rPr>
            <a:t>ecoloración transitoria, color marrón </a:t>
          </a:r>
          <a:r>
            <a:rPr lang="es-CO" sz="1600" dirty="0">
              <a:latin typeface="Montserrat"/>
              <a:cs typeface="Carlito"/>
            </a:rPr>
            <a:t>grisáceo </a:t>
          </a:r>
          <a:r>
            <a:rPr lang="es-CO" sz="1600" spc="-5" dirty="0">
              <a:latin typeface="Montserrat"/>
              <a:cs typeface="Carlito"/>
            </a:rPr>
            <a:t>de </a:t>
          </a:r>
          <a:r>
            <a:rPr lang="es-CO" sz="1600" dirty="0">
              <a:latin typeface="Montserrat"/>
              <a:cs typeface="Carlito"/>
            </a:rPr>
            <a:t>la </a:t>
          </a:r>
          <a:r>
            <a:rPr lang="es-CO" sz="1600" spc="-5" dirty="0">
              <a:latin typeface="Montserrat"/>
              <a:cs typeface="Carlito"/>
            </a:rPr>
            <a:t>piel, </a:t>
          </a:r>
          <a:r>
            <a:rPr lang="es-CO" sz="1600" dirty="0">
              <a:latin typeface="Montserrat"/>
              <a:cs typeface="Carlito"/>
            </a:rPr>
            <a:t>el </a:t>
          </a:r>
          <a:r>
            <a:rPr lang="es-CO" sz="1600" spc="-10" dirty="0">
              <a:latin typeface="Montserrat"/>
              <a:cs typeface="Carlito"/>
            </a:rPr>
            <a:t>suero </a:t>
          </a:r>
          <a:r>
            <a:rPr lang="es-CO" sz="1600" dirty="0">
              <a:latin typeface="Montserrat"/>
              <a:cs typeface="Carlito"/>
            </a:rPr>
            <a:t>y la</a:t>
          </a:r>
          <a:r>
            <a:rPr lang="es-CO" sz="1600" spc="-100" dirty="0">
              <a:latin typeface="Montserrat"/>
              <a:cs typeface="Carlito"/>
            </a:rPr>
            <a:t> </a:t>
          </a:r>
          <a:r>
            <a:rPr lang="es-CO" sz="1600" spc="-5" dirty="0">
              <a:latin typeface="Montserrat"/>
              <a:cs typeface="Carlito"/>
            </a:rPr>
            <a:t>orina, en bebés con colestasis + fototerapia y es reversible.</a:t>
          </a:r>
          <a:endParaRPr lang="es-CO" sz="1600" dirty="0">
            <a:latin typeface="Montserrat"/>
          </a:endParaRPr>
        </a:p>
      </dgm:t>
    </dgm:pt>
    <dgm:pt modelId="{A5F5EC83-EACC-F547-A639-FFFE99C5F6FA}" type="parTrans" cxnId="{09DFF48C-EC38-A741-B826-6DA652390D5C}">
      <dgm:prSet/>
      <dgm:spPr/>
      <dgm:t>
        <a:bodyPr/>
        <a:lstStyle/>
        <a:p>
          <a:endParaRPr lang="es-ES" sz="1600">
            <a:latin typeface="Montserrat"/>
          </a:endParaRPr>
        </a:p>
      </dgm:t>
    </dgm:pt>
    <dgm:pt modelId="{D82EE689-C252-C545-AA33-B496CA5AED62}" type="sibTrans" cxnId="{09DFF48C-EC38-A741-B826-6DA652390D5C}">
      <dgm:prSet/>
      <dgm:spPr/>
      <dgm:t>
        <a:bodyPr/>
        <a:lstStyle/>
        <a:p>
          <a:endParaRPr lang="es-ES" sz="1600">
            <a:latin typeface="Montserrat"/>
          </a:endParaRPr>
        </a:p>
      </dgm:t>
    </dgm:pt>
    <dgm:pt modelId="{65A0419C-F01F-A744-A0BE-63CBD2E3C21D}" type="pres">
      <dgm:prSet presAssocID="{48BFCFF3-B914-2840-8605-204FD0C7C216}" presName="diagram" presStyleCnt="0">
        <dgm:presLayoutVars>
          <dgm:dir/>
          <dgm:resizeHandles val="exact"/>
        </dgm:presLayoutVars>
      </dgm:prSet>
      <dgm:spPr/>
    </dgm:pt>
    <dgm:pt modelId="{28E66DE1-7546-BD4A-AB5B-1FA4ED580D91}" type="pres">
      <dgm:prSet presAssocID="{5458DBFA-E856-B549-8950-C9CF779B051B}" presName="node" presStyleLbl="node1" presStyleIdx="0" presStyleCnt="3">
        <dgm:presLayoutVars>
          <dgm:bulletEnabled val="1"/>
        </dgm:presLayoutVars>
      </dgm:prSet>
      <dgm:spPr/>
    </dgm:pt>
    <dgm:pt modelId="{1CD71E43-C942-4445-9039-F19596D00162}" type="pres">
      <dgm:prSet presAssocID="{FA343896-AD5A-184B-9C90-CDB21C2E9543}" presName="sibTrans" presStyleCnt="0"/>
      <dgm:spPr/>
    </dgm:pt>
    <dgm:pt modelId="{79F95CE1-7B52-BE4E-9E8F-653792352586}" type="pres">
      <dgm:prSet presAssocID="{B13BE92E-A9D4-0D4B-9404-19009F706BDC}" presName="node" presStyleLbl="node1" presStyleIdx="1" presStyleCnt="3">
        <dgm:presLayoutVars>
          <dgm:bulletEnabled val="1"/>
        </dgm:presLayoutVars>
      </dgm:prSet>
      <dgm:spPr/>
    </dgm:pt>
    <dgm:pt modelId="{2F6FD8D5-1ECB-704F-9C90-A56EFAF94BE4}" type="pres">
      <dgm:prSet presAssocID="{AFD76A3C-70F0-A348-99A6-8E691D101F2D}" presName="sibTrans" presStyleCnt="0"/>
      <dgm:spPr/>
    </dgm:pt>
    <dgm:pt modelId="{4A012D85-89ED-7E4E-A919-8E0052CDEBC6}" type="pres">
      <dgm:prSet presAssocID="{52A1DC89-597A-D54B-8224-63CD362E8429}" presName="node" presStyleLbl="node1" presStyleIdx="2" presStyleCnt="3">
        <dgm:presLayoutVars>
          <dgm:bulletEnabled val="1"/>
        </dgm:presLayoutVars>
      </dgm:prSet>
      <dgm:spPr/>
    </dgm:pt>
  </dgm:ptLst>
  <dgm:cxnLst>
    <dgm:cxn modelId="{9A73E703-C628-4A6B-B4A7-7763146A2AF4}" type="presOf" srcId="{52A1DC89-597A-D54B-8224-63CD362E8429}" destId="{4A012D85-89ED-7E4E-A919-8E0052CDEBC6}" srcOrd="0" destOrd="0" presId="urn:microsoft.com/office/officeart/2005/8/layout/default"/>
    <dgm:cxn modelId="{293C8335-B480-AB4A-B204-80DB517E8CB3}" srcId="{48BFCFF3-B914-2840-8605-204FD0C7C216}" destId="{B13BE92E-A9D4-0D4B-9404-19009F706BDC}" srcOrd="1" destOrd="0" parTransId="{FE62B360-43DF-F141-BD23-E9EE0FA39107}" sibTransId="{AFD76A3C-70F0-A348-99A6-8E691D101F2D}"/>
    <dgm:cxn modelId="{B2897674-5880-C44A-BC7C-EFF2B1924E34}" srcId="{48BFCFF3-B914-2840-8605-204FD0C7C216}" destId="{5458DBFA-E856-B549-8950-C9CF779B051B}" srcOrd="0" destOrd="0" parTransId="{64902627-AEEF-5A46-87EC-62AACE1FCE1B}" sibTransId="{FA343896-AD5A-184B-9C90-CDB21C2E9543}"/>
    <dgm:cxn modelId="{09DFF48C-EC38-A741-B826-6DA652390D5C}" srcId="{48BFCFF3-B914-2840-8605-204FD0C7C216}" destId="{52A1DC89-597A-D54B-8224-63CD362E8429}" srcOrd="2" destOrd="0" parTransId="{A5F5EC83-EACC-F547-A639-FFFE99C5F6FA}" sibTransId="{D82EE689-C252-C545-AA33-B496CA5AED62}"/>
    <dgm:cxn modelId="{9051DD91-B315-40F8-A115-FA7D2DDCD310}" type="presOf" srcId="{5458DBFA-E856-B549-8950-C9CF779B051B}" destId="{28E66DE1-7546-BD4A-AB5B-1FA4ED580D91}" srcOrd="0" destOrd="0" presId="urn:microsoft.com/office/officeart/2005/8/layout/default"/>
    <dgm:cxn modelId="{14FE96E4-D487-44E6-AC8B-B6FFCD4FEAAA}" type="presOf" srcId="{B13BE92E-A9D4-0D4B-9404-19009F706BDC}" destId="{79F95CE1-7B52-BE4E-9E8F-653792352586}" srcOrd="0" destOrd="0" presId="urn:microsoft.com/office/officeart/2005/8/layout/default"/>
    <dgm:cxn modelId="{12410BF3-9ADC-4AD3-9276-301D497BA919}" type="presOf" srcId="{48BFCFF3-B914-2840-8605-204FD0C7C216}" destId="{65A0419C-F01F-A744-A0BE-63CBD2E3C21D}" srcOrd="0" destOrd="0" presId="urn:microsoft.com/office/officeart/2005/8/layout/default"/>
    <dgm:cxn modelId="{4216CB3C-8F33-44F2-9BBD-E9A119624A03}" type="presParOf" srcId="{65A0419C-F01F-A744-A0BE-63CBD2E3C21D}" destId="{28E66DE1-7546-BD4A-AB5B-1FA4ED580D91}" srcOrd="0" destOrd="0" presId="urn:microsoft.com/office/officeart/2005/8/layout/default"/>
    <dgm:cxn modelId="{F4C0C750-BA3C-42A2-AB82-BED580872568}" type="presParOf" srcId="{65A0419C-F01F-A744-A0BE-63CBD2E3C21D}" destId="{1CD71E43-C942-4445-9039-F19596D00162}" srcOrd="1" destOrd="0" presId="urn:microsoft.com/office/officeart/2005/8/layout/default"/>
    <dgm:cxn modelId="{EBEA1690-7E88-42DA-A479-F81991918318}" type="presParOf" srcId="{65A0419C-F01F-A744-A0BE-63CBD2E3C21D}" destId="{79F95CE1-7B52-BE4E-9E8F-653792352586}" srcOrd="2" destOrd="0" presId="urn:microsoft.com/office/officeart/2005/8/layout/default"/>
    <dgm:cxn modelId="{5311D11F-E10D-4ACC-B875-DD015671966C}" type="presParOf" srcId="{65A0419C-F01F-A744-A0BE-63CBD2E3C21D}" destId="{2F6FD8D5-1ECB-704F-9C90-A56EFAF94BE4}" srcOrd="3" destOrd="0" presId="urn:microsoft.com/office/officeart/2005/8/layout/default"/>
    <dgm:cxn modelId="{94AAD17D-C512-4CF0-996A-D6EAE33BC1A3}" type="presParOf" srcId="{65A0419C-F01F-A744-A0BE-63CBD2E3C21D}" destId="{4A012D85-89ED-7E4E-A919-8E0052CDEBC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100CDC2-14CD-5648-9926-C08D2ECADC27}"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es-ES"/>
        </a:p>
      </dgm:t>
    </dgm:pt>
    <dgm:pt modelId="{A516A255-4FFB-7240-A77A-D4B0214FE7AF}">
      <dgm:prSet phldrT="[Texto]" custT="1"/>
      <dgm:spPr/>
      <dgm:t>
        <a:bodyPr/>
        <a:lstStyle/>
        <a:p>
          <a:r>
            <a:rPr lang="es-CO" sz="1800" spc="-5" dirty="0">
              <a:latin typeface="Montserrat"/>
              <a:cs typeface="Carlito"/>
            </a:rPr>
            <a:t>Una </a:t>
          </a:r>
          <a:r>
            <a:rPr lang="es-CO" sz="1800" spc="-20" dirty="0">
              <a:latin typeface="Montserrat"/>
              <a:cs typeface="Carlito"/>
            </a:rPr>
            <a:t>vez</a:t>
          </a:r>
          <a:r>
            <a:rPr lang="es-CO" sz="1800" spc="-55" dirty="0">
              <a:latin typeface="Montserrat"/>
              <a:cs typeface="Carlito"/>
            </a:rPr>
            <a:t> </a:t>
          </a:r>
          <a:r>
            <a:rPr lang="es-CO" sz="1800" spc="-5" dirty="0">
              <a:latin typeface="Montserrat"/>
              <a:cs typeface="Carlito"/>
            </a:rPr>
            <a:t>que </a:t>
          </a:r>
          <a:r>
            <a:rPr lang="es-CO" sz="1800" dirty="0">
              <a:latin typeface="Montserrat"/>
              <a:cs typeface="Carlito"/>
            </a:rPr>
            <a:t>la </a:t>
          </a:r>
          <a:r>
            <a:rPr lang="es-CO" sz="1800" spc="-5" dirty="0">
              <a:latin typeface="Montserrat"/>
              <a:cs typeface="Carlito"/>
            </a:rPr>
            <a:t>bilirrubina </a:t>
          </a:r>
          <a:r>
            <a:rPr lang="es-CO" sz="1800" spc="-10" dirty="0">
              <a:latin typeface="Montserrat"/>
              <a:cs typeface="Carlito"/>
            </a:rPr>
            <a:t>sérica </a:t>
          </a:r>
          <a:r>
            <a:rPr lang="es-CO" sz="1800" spc="-25" dirty="0">
              <a:latin typeface="Montserrat"/>
              <a:cs typeface="Carlito"/>
            </a:rPr>
            <a:t>haya  </a:t>
          </a:r>
          <a:r>
            <a:rPr lang="es-CO" sz="1800" spc="-5" dirty="0">
              <a:latin typeface="Montserrat"/>
              <a:cs typeface="Carlito"/>
            </a:rPr>
            <a:t>descendido </a:t>
          </a:r>
          <a:r>
            <a:rPr lang="es-CO" sz="1800" dirty="0">
              <a:latin typeface="Montserrat"/>
              <a:cs typeface="Carlito"/>
            </a:rPr>
            <a:t>a </a:t>
          </a:r>
          <a:r>
            <a:rPr lang="es-CO" sz="1800" spc="-5" dirty="0">
              <a:latin typeface="Montserrat"/>
              <a:cs typeface="Carlito"/>
            </a:rPr>
            <a:t>un </a:t>
          </a:r>
          <a:r>
            <a:rPr lang="es-CO" sz="1800" spc="-10" dirty="0">
              <a:latin typeface="Montserrat"/>
              <a:cs typeface="Carlito"/>
            </a:rPr>
            <a:t>nivel </a:t>
          </a:r>
          <a:r>
            <a:rPr lang="es-CO" sz="1800" spc="-5" dirty="0">
              <a:latin typeface="Montserrat"/>
              <a:cs typeface="Carlito"/>
            </a:rPr>
            <a:t>de </a:t>
          </a:r>
          <a:r>
            <a:rPr lang="es-CO" sz="1800" spc="10" dirty="0">
              <a:latin typeface="Montserrat"/>
              <a:cs typeface="Carlito"/>
            </a:rPr>
            <a:t>3-5mg/</a:t>
          </a:r>
          <a:r>
            <a:rPr lang="es-CO" sz="1800" spc="10" dirty="0" err="1">
              <a:latin typeface="Montserrat"/>
              <a:cs typeface="Carlito"/>
            </a:rPr>
            <a:t>dL</a:t>
          </a:r>
          <a:r>
            <a:rPr lang="es-CO" sz="1800" spc="10" dirty="0">
              <a:latin typeface="Montserrat"/>
              <a:cs typeface="Carlito"/>
            </a:rPr>
            <a:t> </a:t>
          </a:r>
          <a:r>
            <a:rPr lang="es-CO" sz="1800" spc="-5" dirty="0">
              <a:latin typeface="Montserrat"/>
              <a:cs typeface="Carlito"/>
            </a:rPr>
            <a:t>por debajo del </a:t>
          </a:r>
          <a:r>
            <a:rPr lang="es-CO" sz="1800" spc="-10" dirty="0">
              <a:latin typeface="Montserrat"/>
              <a:cs typeface="Carlito"/>
            </a:rPr>
            <a:t>umbral </a:t>
          </a:r>
          <a:r>
            <a:rPr lang="es-CO" sz="1800" spc="-5" dirty="0">
              <a:latin typeface="Montserrat"/>
              <a:cs typeface="Carlito"/>
            </a:rPr>
            <a:t>de </a:t>
          </a:r>
          <a:r>
            <a:rPr lang="es-CO" sz="1800" spc="-15" dirty="0">
              <a:latin typeface="Montserrat"/>
              <a:cs typeface="Carlito"/>
            </a:rPr>
            <a:t>fototerapia o cuando haya bajado este valor con respecto a la inicial.</a:t>
          </a:r>
          <a:endParaRPr lang="es-ES" sz="1800" dirty="0">
            <a:latin typeface="Montserrat"/>
          </a:endParaRPr>
        </a:p>
      </dgm:t>
    </dgm:pt>
    <dgm:pt modelId="{77F2F797-08D8-0145-A3DC-54C9757EDD75}" type="parTrans" cxnId="{48E517AF-A8C3-EC40-8C49-273DC643960D}">
      <dgm:prSet/>
      <dgm:spPr/>
      <dgm:t>
        <a:bodyPr/>
        <a:lstStyle/>
        <a:p>
          <a:endParaRPr lang="es-ES" sz="1800">
            <a:latin typeface="Montserrat"/>
          </a:endParaRPr>
        </a:p>
      </dgm:t>
    </dgm:pt>
    <dgm:pt modelId="{E005FCAB-3F6A-DE44-95CE-A1FE997B5C13}" type="sibTrans" cxnId="{48E517AF-A8C3-EC40-8C49-273DC643960D}">
      <dgm:prSet/>
      <dgm:spPr/>
      <dgm:t>
        <a:bodyPr/>
        <a:lstStyle/>
        <a:p>
          <a:endParaRPr lang="es-ES" sz="1800">
            <a:latin typeface="Montserrat"/>
          </a:endParaRPr>
        </a:p>
      </dgm:t>
    </dgm:pt>
    <dgm:pt modelId="{581CFF7F-9B64-5E4B-BF56-B3A1E52EAF25}">
      <dgm:prSet phldrT="[Texto]" custT="1"/>
      <dgm:spPr>
        <a:solidFill>
          <a:srgbClr val="0070C0"/>
        </a:solidFill>
      </dgm:spPr>
      <dgm:t>
        <a:bodyPr/>
        <a:lstStyle/>
        <a:p>
          <a:r>
            <a:rPr lang="es-CO" sz="1800" dirty="0">
              <a:latin typeface="Montserrat"/>
              <a:cs typeface="Carlito"/>
            </a:rPr>
            <a:t>Hacer </a:t>
          </a:r>
          <a:r>
            <a:rPr lang="es-CO" sz="1800" spc="-5" dirty="0">
              <a:latin typeface="Montserrat"/>
              <a:cs typeface="Carlito"/>
            </a:rPr>
            <a:t>una </a:t>
          </a:r>
          <a:r>
            <a:rPr lang="es-CO" sz="1800" dirty="0">
              <a:latin typeface="Montserrat"/>
              <a:cs typeface="Carlito"/>
            </a:rPr>
            <a:t>medición </a:t>
          </a:r>
          <a:r>
            <a:rPr lang="es-CO" sz="1800" spc="-5" dirty="0">
              <a:latin typeface="Montserrat"/>
              <a:cs typeface="Carlito"/>
            </a:rPr>
            <a:t>repetida de</a:t>
          </a:r>
          <a:r>
            <a:rPr lang="es-CO" sz="1800" spc="-125" dirty="0">
              <a:latin typeface="Montserrat"/>
              <a:cs typeface="Carlito"/>
            </a:rPr>
            <a:t> </a:t>
          </a:r>
          <a:r>
            <a:rPr lang="es-CO" sz="1800" dirty="0">
              <a:latin typeface="Montserrat"/>
              <a:cs typeface="Carlito"/>
            </a:rPr>
            <a:t>la  </a:t>
          </a:r>
          <a:r>
            <a:rPr lang="es-CO" sz="1800" spc="-5" dirty="0">
              <a:latin typeface="Montserrat"/>
              <a:cs typeface="Carlito"/>
            </a:rPr>
            <a:t>bilirrubina </a:t>
          </a:r>
          <a:r>
            <a:rPr lang="es-CO" sz="1800" spc="-10" dirty="0">
              <a:latin typeface="Montserrat"/>
              <a:cs typeface="Carlito"/>
            </a:rPr>
            <a:t>sérica </a:t>
          </a:r>
          <a:r>
            <a:rPr lang="es-CO" sz="1800" spc="-5" dirty="0">
              <a:latin typeface="Montserrat"/>
              <a:cs typeface="Carlito"/>
            </a:rPr>
            <a:t>de </a:t>
          </a:r>
          <a:r>
            <a:rPr lang="es-CO" sz="1800" dirty="0">
              <a:latin typeface="Montserrat"/>
              <a:cs typeface="Carlito"/>
            </a:rPr>
            <a:t>12 a 18 </a:t>
          </a:r>
          <a:r>
            <a:rPr lang="es-CO" sz="1800" spc="-15" dirty="0">
              <a:latin typeface="Montserrat"/>
              <a:cs typeface="Carlito"/>
            </a:rPr>
            <a:t>horas  </a:t>
          </a:r>
          <a:r>
            <a:rPr lang="es-CO" sz="1800" spc="-5" dirty="0">
              <a:latin typeface="Montserrat"/>
              <a:cs typeface="Carlito"/>
            </a:rPr>
            <a:t>después de suspender </a:t>
          </a:r>
          <a:r>
            <a:rPr lang="es-CO" sz="1800" dirty="0">
              <a:latin typeface="Montserrat"/>
              <a:cs typeface="Carlito"/>
            </a:rPr>
            <a:t>la </a:t>
          </a:r>
          <a:r>
            <a:rPr lang="es-CO" sz="1800" spc="-15" dirty="0">
              <a:latin typeface="Montserrat"/>
              <a:cs typeface="Carlito"/>
            </a:rPr>
            <a:t>fototerapia. </a:t>
          </a:r>
          <a:r>
            <a:rPr lang="es-CO" sz="1800" spc="-5" dirty="0">
              <a:latin typeface="Montserrat"/>
              <a:cs typeface="Carlito"/>
            </a:rPr>
            <a:t>No necesariamente debe ser intrahospitalaria. </a:t>
          </a:r>
          <a:endParaRPr lang="es-ES" sz="1800" dirty="0">
            <a:latin typeface="Montserrat"/>
          </a:endParaRPr>
        </a:p>
      </dgm:t>
    </dgm:pt>
    <dgm:pt modelId="{8F7397AE-1C3B-2D4E-A3BD-7FDA5AF49F6C}" type="parTrans" cxnId="{90540D4A-AF77-394F-AD8F-502F007A1E19}">
      <dgm:prSet/>
      <dgm:spPr/>
      <dgm:t>
        <a:bodyPr/>
        <a:lstStyle/>
        <a:p>
          <a:endParaRPr lang="es-ES" sz="1800">
            <a:latin typeface="Montserrat"/>
          </a:endParaRPr>
        </a:p>
      </dgm:t>
    </dgm:pt>
    <dgm:pt modelId="{A66B0A8A-5803-FA48-9917-83986D5EB2CD}" type="sibTrans" cxnId="{90540D4A-AF77-394F-AD8F-502F007A1E19}">
      <dgm:prSet/>
      <dgm:spPr/>
      <dgm:t>
        <a:bodyPr/>
        <a:lstStyle/>
        <a:p>
          <a:endParaRPr lang="es-ES" sz="1800">
            <a:latin typeface="Montserrat"/>
          </a:endParaRPr>
        </a:p>
      </dgm:t>
    </dgm:pt>
    <dgm:pt modelId="{2F3A96D8-FF78-AF4C-A752-48C688691592}" type="pres">
      <dgm:prSet presAssocID="{6100CDC2-14CD-5648-9926-C08D2ECADC27}" presName="diagram" presStyleCnt="0">
        <dgm:presLayoutVars>
          <dgm:dir/>
          <dgm:resizeHandles val="exact"/>
        </dgm:presLayoutVars>
      </dgm:prSet>
      <dgm:spPr/>
    </dgm:pt>
    <dgm:pt modelId="{671C04D3-E055-5543-8E90-7B28796FEF15}" type="pres">
      <dgm:prSet presAssocID="{A516A255-4FFB-7240-A77A-D4B0214FE7AF}" presName="node" presStyleLbl="node1" presStyleIdx="0" presStyleCnt="2">
        <dgm:presLayoutVars>
          <dgm:bulletEnabled val="1"/>
        </dgm:presLayoutVars>
      </dgm:prSet>
      <dgm:spPr/>
    </dgm:pt>
    <dgm:pt modelId="{36676964-2738-C74C-A072-340040A0F22F}" type="pres">
      <dgm:prSet presAssocID="{E005FCAB-3F6A-DE44-95CE-A1FE997B5C13}" presName="sibTrans" presStyleCnt="0"/>
      <dgm:spPr/>
    </dgm:pt>
    <dgm:pt modelId="{459E1428-0AAE-734C-AFE5-93B6EFC8FD94}" type="pres">
      <dgm:prSet presAssocID="{581CFF7F-9B64-5E4B-BF56-B3A1E52EAF25}" presName="node" presStyleLbl="node1" presStyleIdx="1" presStyleCnt="2">
        <dgm:presLayoutVars>
          <dgm:bulletEnabled val="1"/>
        </dgm:presLayoutVars>
      </dgm:prSet>
      <dgm:spPr/>
    </dgm:pt>
  </dgm:ptLst>
  <dgm:cxnLst>
    <dgm:cxn modelId="{7A823E3F-BBE6-4C67-816B-37155EF6A223}" type="presOf" srcId="{A516A255-4FFB-7240-A77A-D4B0214FE7AF}" destId="{671C04D3-E055-5543-8E90-7B28796FEF15}" srcOrd="0" destOrd="0" presId="urn:microsoft.com/office/officeart/2005/8/layout/default"/>
    <dgm:cxn modelId="{16B09E66-269D-4C58-B7F3-3749DAA71593}" type="presOf" srcId="{581CFF7F-9B64-5E4B-BF56-B3A1E52EAF25}" destId="{459E1428-0AAE-734C-AFE5-93B6EFC8FD94}" srcOrd="0" destOrd="0" presId="urn:microsoft.com/office/officeart/2005/8/layout/default"/>
    <dgm:cxn modelId="{90540D4A-AF77-394F-AD8F-502F007A1E19}" srcId="{6100CDC2-14CD-5648-9926-C08D2ECADC27}" destId="{581CFF7F-9B64-5E4B-BF56-B3A1E52EAF25}" srcOrd="1" destOrd="0" parTransId="{8F7397AE-1C3B-2D4E-A3BD-7FDA5AF49F6C}" sibTransId="{A66B0A8A-5803-FA48-9917-83986D5EB2CD}"/>
    <dgm:cxn modelId="{F0F3369B-5D03-48C3-9E91-479CD359E902}" type="presOf" srcId="{6100CDC2-14CD-5648-9926-C08D2ECADC27}" destId="{2F3A96D8-FF78-AF4C-A752-48C688691592}" srcOrd="0" destOrd="0" presId="urn:microsoft.com/office/officeart/2005/8/layout/default"/>
    <dgm:cxn modelId="{48E517AF-A8C3-EC40-8C49-273DC643960D}" srcId="{6100CDC2-14CD-5648-9926-C08D2ECADC27}" destId="{A516A255-4FFB-7240-A77A-D4B0214FE7AF}" srcOrd="0" destOrd="0" parTransId="{77F2F797-08D8-0145-A3DC-54C9757EDD75}" sibTransId="{E005FCAB-3F6A-DE44-95CE-A1FE997B5C13}"/>
    <dgm:cxn modelId="{5D962FEB-1059-4D7A-A868-E0FE4B39CF12}" type="presParOf" srcId="{2F3A96D8-FF78-AF4C-A752-48C688691592}" destId="{671C04D3-E055-5543-8E90-7B28796FEF15}" srcOrd="0" destOrd="0" presId="urn:microsoft.com/office/officeart/2005/8/layout/default"/>
    <dgm:cxn modelId="{8FBE3A12-84D6-4649-BB29-BE55CA8598BA}" type="presParOf" srcId="{2F3A96D8-FF78-AF4C-A752-48C688691592}" destId="{36676964-2738-C74C-A072-340040A0F22F}" srcOrd="1" destOrd="0" presId="urn:microsoft.com/office/officeart/2005/8/layout/default"/>
    <dgm:cxn modelId="{9ABA9254-B5B6-45C9-8518-87EFDE02DFE5}" type="presParOf" srcId="{2F3A96D8-FF78-AF4C-A752-48C688691592}" destId="{459E1428-0AAE-734C-AFE5-93B6EFC8FD9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522BCA0-5ECD-CE41-9FDC-0FEC58FED8E7}"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S"/>
        </a:p>
      </dgm:t>
    </dgm:pt>
    <dgm:pt modelId="{93066158-72BE-6349-9E0B-F1F13BD9C839}">
      <dgm:prSet custT="1"/>
      <dgm:spPr/>
      <dgm:t>
        <a:bodyPr/>
        <a:lstStyle/>
        <a:p>
          <a:r>
            <a:rPr lang="es-CO" sz="1600">
              <a:latin typeface="Montserrat"/>
            </a:rPr>
            <a:t>Primera intervención que permitió un control eficaz de la hiperbilirrubinemia grave y previno el Kernicterus.</a:t>
          </a:r>
        </a:p>
      </dgm:t>
    </dgm:pt>
    <dgm:pt modelId="{AEC6D929-FFBC-CE44-BAB1-8855F6482426}" type="parTrans" cxnId="{DFB891D6-A4CC-7D42-ADBF-6B547678579D}">
      <dgm:prSet/>
      <dgm:spPr/>
      <dgm:t>
        <a:bodyPr/>
        <a:lstStyle/>
        <a:p>
          <a:endParaRPr lang="es-ES" sz="1600">
            <a:latin typeface="Montserrat"/>
          </a:endParaRPr>
        </a:p>
      </dgm:t>
    </dgm:pt>
    <dgm:pt modelId="{5D08D5EE-902B-BC4C-8A1A-7CEA5EADFA28}" type="sibTrans" cxnId="{DFB891D6-A4CC-7D42-ADBF-6B547678579D}">
      <dgm:prSet/>
      <dgm:spPr/>
      <dgm:t>
        <a:bodyPr/>
        <a:lstStyle/>
        <a:p>
          <a:endParaRPr lang="es-ES" sz="1600">
            <a:latin typeface="Montserrat"/>
          </a:endParaRPr>
        </a:p>
      </dgm:t>
    </dgm:pt>
    <dgm:pt modelId="{EA97AD95-7AB5-D241-8B92-B4DF73DBB559}">
      <dgm:prSet custT="1"/>
      <dgm:spPr>
        <a:solidFill>
          <a:srgbClr val="0070C0"/>
        </a:solidFill>
      </dgm:spPr>
      <dgm:t>
        <a:bodyPr/>
        <a:lstStyle/>
        <a:p>
          <a:r>
            <a:rPr lang="es-CO" sz="1600" dirty="0">
              <a:latin typeface="Montserrat"/>
            </a:rPr>
            <a:t>En una enfermedad hemolítica con mediación inmunitaria consigue: 1) La eliminación de los eritrocitos recubiertos con anticuerpos, 2) la corrección de la anemia (si existiera), y 3) la eliminación del anticuerpo materno.</a:t>
          </a:r>
        </a:p>
      </dgm:t>
    </dgm:pt>
    <dgm:pt modelId="{0AD2AD8C-8E97-8C4E-907E-31D2A53D1124}" type="parTrans" cxnId="{B93A475E-4BCB-9E43-917C-163074CA3BDA}">
      <dgm:prSet/>
      <dgm:spPr/>
      <dgm:t>
        <a:bodyPr/>
        <a:lstStyle/>
        <a:p>
          <a:endParaRPr lang="es-ES" sz="1600">
            <a:latin typeface="Montserrat"/>
          </a:endParaRPr>
        </a:p>
      </dgm:t>
    </dgm:pt>
    <dgm:pt modelId="{26840DAA-9E45-C34C-9A35-0DF4D6F7637C}" type="sibTrans" cxnId="{B93A475E-4BCB-9E43-917C-163074CA3BDA}">
      <dgm:prSet/>
      <dgm:spPr/>
      <dgm:t>
        <a:bodyPr/>
        <a:lstStyle/>
        <a:p>
          <a:endParaRPr lang="es-ES" sz="1600">
            <a:latin typeface="Montserrat"/>
          </a:endParaRPr>
        </a:p>
      </dgm:t>
    </dgm:pt>
    <dgm:pt modelId="{9CFD1E37-68B9-B646-B216-0B907A29A6C0}" type="pres">
      <dgm:prSet presAssocID="{4522BCA0-5ECD-CE41-9FDC-0FEC58FED8E7}" presName="Name0" presStyleCnt="0">
        <dgm:presLayoutVars>
          <dgm:chMax val="7"/>
          <dgm:chPref val="7"/>
          <dgm:dir/>
        </dgm:presLayoutVars>
      </dgm:prSet>
      <dgm:spPr/>
    </dgm:pt>
    <dgm:pt modelId="{3E95E8CD-2891-0E40-8EE2-B4125ADA216F}" type="pres">
      <dgm:prSet presAssocID="{4522BCA0-5ECD-CE41-9FDC-0FEC58FED8E7}" presName="Name1" presStyleCnt="0"/>
      <dgm:spPr/>
    </dgm:pt>
    <dgm:pt modelId="{6882996E-AD3D-0E46-AE52-E45BDFEC5541}" type="pres">
      <dgm:prSet presAssocID="{4522BCA0-5ECD-CE41-9FDC-0FEC58FED8E7}" presName="cycle" presStyleCnt="0"/>
      <dgm:spPr/>
    </dgm:pt>
    <dgm:pt modelId="{5844B77E-B3FB-A74F-9FF0-6415FE52A126}" type="pres">
      <dgm:prSet presAssocID="{4522BCA0-5ECD-CE41-9FDC-0FEC58FED8E7}" presName="srcNode" presStyleLbl="node1" presStyleIdx="0" presStyleCnt="2"/>
      <dgm:spPr/>
    </dgm:pt>
    <dgm:pt modelId="{BE2F3FAB-F57D-2E4C-AD02-F7D4E906F2C1}" type="pres">
      <dgm:prSet presAssocID="{4522BCA0-5ECD-CE41-9FDC-0FEC58FED8E7}" presName="conn" presStyleLbl="parChTrans1D2" presStyleIdx="0" presStyleCnt="1"/>
      <dgm:spPr/>
    </dgm:pt>
    <dgm:pt modelId="{FAF5DE85-3A58-E94D-899B-737EF2DCEFCE}" type="pres">
      <dgm:prSet presAssocID="{4522BCA0-5ECD-CE41-9FDC-0FEC58FED8E7}" presName="extraNode" presStyleLbl="node1" presStyleIdx="0" presStyleCnt="2"/>
      <dgm:spPr/>
    </dgm:pt>
    <dgm:pt modelId="{B4DAE46A-3830-EE40-A1EA-2441C8F056DE}" type="pres">
      <dgm:prSet presAssocID="{4522BCA0-5ECD-CE41-9FDC-0FEC58FED8E7}" presName="dstNode" presStyleLbl="node1" presStyleIdx="0" presStyleCnt="2"/>
      <dgm:spPr/>
    </dgm:pt>
    <dgm:pt modelId="{EC965B74-A68F-4142-8AF5-7941DC33440C}" type="pres">
      <dgm:prSet presAssocID="{93066158-72BE-6349-9E0B-F1F13BD9C839}" presName="text_1" presStyleLbl="node1" presStyleIdx="0" presStyleCnt="2">
        <dgm:presLayoutVars>
          <dgm:bulletEnabled val="1"/>
        </dgm:presLayoutVars>
      </dgm:prSet>
      <dgm:spPr/>
    </dgm:pt>
    <dgm:pt modelId="{480272EF-4548-3E4D-8530-D3402913E992}" type="pres">
      <dgm:prSet presAssocID="{93066158-72BE-6349-9E0B-F1F13BD9C839}" presName="accent_1" presStyleCnt="0"/>
      <dgm:spPr/>
    </dgm:pt>
    <dgm:pt modelId="{B4F52D27-2F3A-C54A-A5BA-5ECCC2CA0487}" type="pres">
      <dgm:prSet presAssocID="{93066158-72BE-6349-9E0B-F1F13BD9C839}" presName="accentRepeatNode" presStyleLbl="solidFgAcc1" presStyleIdx="0" presStyleCnt="2"/>
      <dgm:spPr/>
    </dgm:pt>
    <dgm:pt modelId="{E15FDA60-CD9D-D14C-9C63-309DF1C70F67}" type="pres">
      <dgm:prSet presAssocID="{EA97AD95-7AB5-D241-8B92-B4DF73DBB559}" presName="text_2" presStyleLbl="node1" presStyleIdx="1" presStyleCnt="2">
        <dgm:presLayoutVars>
          <dgm:bulletEnabled val="1"/>
        </dgm:presLayoutVars>
      </dgm:prSet>
      <dgm:spPr/>
    </dgm:pt>
    <dgm:pt modelId="{A358CB34-0424-0F41-867F-BB234D4C1AE7}" type="pres">
      <dgm:prSet presAssocID="{EA97AD95-7AB5-D241-8B92-B4DF73DBB559}" presName="accent_2" presStyleCnt="0"/>
      <dgm:spPr/>
    </dgm:pt>
    <dgm:pt modelId="{5F2FD0AB-F662-0644-8077-4A5386C52B96}" type="pres">
      <dgm:prSet presAssocID="{EA97AD95-7AB5-D241-8B92-B4DF73DBB559}" presName="accentRepeatNode" presStyleLbl="solidFgAcc1" presStyleIdx="1" presStyleCnt="2"/>
      <dgm:spPr/>
    </dgm:pt>
  </dgm:ptLst>
  <dgm:cxnLst>
    <dgm:cxn modelId="{CEAF3112-C20B-4396-B494-E5AE18879048}" type="presOf" srcId="{4522BCA0-5ECD-CE41-9FDC-0FEC58FED8E7}" destId="{9CFD1E37-68B9-B646-B216-0B907A29A6C0}" srcOrd="0" destOrd="0" presId="urn:microsoft.com/office/officeart/2008/layout/VerticalCurvedList"/>
    <dgm:cxn modelId="{FDD52E28-DD6C-4911-AC48-E35201E46E73}" type="presOf" srcId="{EA97AD95-7AB5-D241-8B92-B4DF73DBB559}" destId="{E15FDA60-CD9D-D14C-9C63-309DF1C70F67}" srcOrd="0" destOrd="0" presId="urn:microsoft.com/office/officeart/2008/layout/VerticalCurvedList"/>
    <dgm:cxn modelId="{B93A475E-4BCB-9E43-917C-163074CA3BDA}" srcId="{4522BCA0-5ECD-CE41-9FDC-0FEC58FED8E7}" destId="{EA97AD95-7AB5-D241-8B92-B4DF73DBB559}" srcOrd="1" destOrd="0" parTransId="{0AD2AD8C-8E97-8C4E-907E-31D2A53D1124}" sibTransId="{26840DAA-9E45-C34C-9A35-0DF4D6F7637C}"/>
    <dgm:cxn modelId="{256C5584-0F54-4878-8395-C93B9C3B9A4E}" type="presOf" srcId="{5D08D5EE-902B-BC4C-8A1A-7CEA5EADFA28}" destId="{BE2F3FAB-F57D-2E4C-AD02-F7D4E906F2C1}" srcOrd="0" destOrd="0" presId="urn:microsoft.com/office/officeart/2008/layout/VerticalCurvedList"/>
    <dgm:cxn modelId="{DFB891D6-A4CC-7D42-ADBF-6B547678579D}" srcId="{4522BCA0-5ECD-CE41-9FDC-0FEC58FED8E7}" destId="{93066158-72BE-6349-9E0B-F1F13BD9C839}" srcOrd="0" destOrd="0" parTransId="{AEC6D929-FFBC-CE44-BAB1-8855F6482426}" sibTransId="{5D08D5EE-902B-BC4C-8A1A-7CEA5EADFA28}"/>
    <dgm:cxn modelId="{0E1747FF-CE79-49F2-B06C-A03B341171D8}" type="presOf" srcId="{93066158-72BE-6349-9E0B-F1F13BD9C839}" destId="{EC965B74-A68F-4142-8AF5-7941DC33440C}" srcOrd="0" destOrd="0" presId="urn:microsoft.com/office/officeart/2008/layout/VerticalCurvedList"/>
    <dgm:cxn modelId="{D438CC9C-0A60-414C-B563-FFE5575AEF58}" type="presParOf" srcId="{9CFD1E37-68B9-B646-B216-0B907A29A6C0}" destId="{3E95E8CD-2891-0E40-8EE2-B4125ADA216F}" srcOrd="0" destOrd="0" presId="urn:microsoft.com/office/officeart/2008/layout/VerticalCurvedList"/>
    <dgm:cxn modelId="{6649C0E6-E240-45D3-B78B-950A9D65E9DE}" type="presParOf" srcId="{3E95E8CD-2891-0E40-8EE2-B4125ADA216F}" destId="{6882996E-AD3D-0E46-AE52-E45BDFEC5541}" srcOrd="0" destOrd="0" presId="urn:microsoft.com/office/officeart/2008/layout/VerticalCurvedList"/>
    <dgm:cxn modelId="{340A70F4-B684-498B-95E3-42714C079428}" type="presParOf" srcId="{6882996E-AD3D-0E46-AE52-E45BDFEC5541}" destId="{5844B77E-B3FB-A74F-9FF0-6415FE52A126}" srcOrd="0" destOrd="0" presId="urn:microsoft.com/office/officeart/2008/layout/VerticalCurvedList"/>
    <dgm:cxn modelId="{602919CC-F589-4018-9B3A-E9EACFFDFE99}" type="presParOf" srcId="{6882996E-AD3D-0E46-AE52-E45BDFEC5541}" destId="{BE2F3FAB-F57D-2E4C-AD02-F7D4E906F2C1}" srcOrd="1" destOrd="0" presId="urn:microsoft.com/office/officeart/2008/layout/VerticalCurvedList"/>
    <dgm:cxn modelId="{5DCF989C-8389-4863-A362-7594E304D7C8}" type="presParOf" srcId="{6882996E-AD3D-0E46-AE52-E45BDFEC5541}" destId="{FAF5DE85-3A58-E94D-899B-737EF2DCEFCE}" srcOrd="2" destOrd="0" presId="urn:microsoft.com/office/officeart/2008/layout/VerticalCurvedList"/>
    <dgm:cxn modelId="{704BB26B-85D3-40B9-AF04-3E59A9AE5FF2}" type="presParOf" srcId="{6882996E-AD3D-0E46-AE52-E45BDFEC5541}" destId="{B4DAE46A-3830-EE40-A1EA-2441C8F056DE}" srcOrd="3" destOrd="0" presId="urn:microsoft.com/office/officeart/2008/layout/VerticalCurvedList"/>
    <dgm:cxn modelId="{80574475-69A4-4574-BEBC-F39CA0889B89}" type="presParOf" srcId="{3E95E8CD-2891-0E40-8EE2-B4125ADA216F}" destId="{EC965B74-A68F-4142-8AF5-7941DC33440C}" srcOrd="1" destOrd="0" presId="urn:microsoft.com/office/officeart/2008/layout/VerticalCurvedList"/>
    <dgm:cxn modelId="{4F5BADEC-4E10-49D9-8D2F-251FF9EF9A37}" type="presParOf" srcId="{3E95E8CD-2891-0E40-8EE2-B4125ADA216F}" destId="{480272EF-4548-3E4D-8530-D3402913E992}" srcOrd="2" destOrd="0" presId="urn:microsoft.com/office/officeart/2008/layout/VerticalCurvedList"/>
    <dgm:cxn modelId="{96438669-A09F-4CCF-8F83-618857E21D8B}" type="presParOf" srcId="{480272EF-4548-3E4D-8530-D3402913E992}" destId="{B4F52D27-2F3A-C54A-A5BA-5ECCC2CA0487}" srcOrd="0" destOrd="0" presId="urn:microsoft.com/office/officeart/2008/layout/VerticalCurvedList"/>
    <dgm:cxn modelId="{DDFC17B7-304D-493E-8248-970EC57AA7BE}" type="presParOf" srcId="{3E95E8CD-2891-0E40-8EE2-B4125ADA216F}" destId="{E15FDA60-CD9D-D14C-9C63-309DF1C70F67}" srcOrd="3" destOrd="0" presId="urn:microsoft.com/office/officeart/2008/layout/VerticalCurvedList"/>
    <dgm:cxn modelId="{468F2505-E572-444C-9257-BB8244E41088}" type="presParOf" srcId="{3E95E8CD-2891-0E40-8EE2-B4125ADA216F}" destId="{A358CB34-0424-0F41-867F-BB234D4C1AE7}" srcOrd="4" destOrd="0" presId="urn:microsoft.com/office/officeart/2008/layout/VerticalCurvedList"/>
    <dgm:cxn modelId="{42135C96-0FF4-4A99-8DD6-01601F70C6C4}" type="presParOf" srcId="{A358CB34-0424-0F41-867F-BB234D4C1AE7}" destId="{5F2FD0AB-F662-0644-8077-4A5386C52B96}"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26EED-460E-B84C-B194-C56E64D88E0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9B30D274-4E37-3046-BA6A-625C9979269B}">
      <dgm:prSet custT="1"/>
      <dgm:spPr/>
      <dgm:t>
        <a:bodyPr/>
        <a:lstStyle/>
        <a:p>
          <a:r>
            <a:rPr lang="es-CO" sz="1800" dirty="0">
              <a:latin typeface="Montserrat"/>
            </a:rPr>
            <a:t>El 90% de los recién nacidos sanos tiene bilirrubinas por encima de 2 mg/dl en la primera semana de vida.</a:t>
          </a:r>
        </a:p>
      </dgm:t>
    </dgm:pt>
    <dgm:pt modelId="{85D0C6CB-21E7-5342-9FDC-46007992155E}" type="parTrans" cxnId="{7051AD9E-7091-5C47-9575-B64BCDF41762}">
      <dgm:prSet/>
      <dgm:spPr/>
      <dgm:t>
        <a:bodyPr/>
        <a:lstStyle/>
        <a:p>
          <a:endParaRPr lang="es-ES" sz="1800">
            <a:latin typeface="Montserrat"/>
          </a:endParaRPr>
        </a:p>
      </dgm:t>
    </dgm:pt>
    <dgm:pt modelId="{F42E27CA-6C75-954F-920C-EA2E46E4AAC9}" type="sibTrans" cxnId="{7051AD9E-7091-5C47-9575-B64BCDF41762}">
      <dgm:prSet/>
      <dgm:spPr/>
      <dgm:t>
        <a:bodyPr/>
        <a:lstStyle/>
        <a:p>
          <a:endParaRPr lang="es-ES" sz="1800">
            <a:latin typeface="Montserrat"/>
          </a:endParaRPr>
        </a:p>
      </dgm:t>
    </dgm:pt>
    <dgm:pt modelId="{AB6FE0BE-C1DB-4F47-9988-0C2D7D63C68A}">
      <dgm:prSet custT="1"/>
      <dgm:spPr/>
      <dgm:t>
        <a:bodyPr/>
        <a:lstStyle/>
        <a:p>
          <a:r>
            <a:rPr lang="es-CO" sz="1800" dirty="0">
              <a:latin typeface="Montserrat"/>
            </a:rPr>
            <a:t>50% por encima de 5 mg/dl y 5% tienen niveles por encima de 13 mg/dl.</a:t>
          </a:r>
        </a:p>
      </dgm:t>
    </dgm:pt>
    <dgm:pt modelId="{BE56A61A-A9E8-B345-924F-AEDBD6E03670}" type="parTrans" cxnId="{CF7B4E60-ADD3-6A46-8429-23F644FA7351}">
      <dgm:prSet/>
      <dgm:spPr/>
      <dgm:t>
        <a:bodyPr/>
        <a:lstStyle/>
        <a:p>
          <a:endParaRPr lang="es-ES" sz="1800">
            <a:latin typeface="Montserrat"/>
          </a:endParaRPr>
        </a:p>
      </dgm:t>
    </dgm:pt>
    <dgm:pt modelId="{4389FEED-A980-EF40-869A-6A37E9ACD110}" type="sibTrans" cxnId="{CF7B4E60-ADD3-6A46-8429-23F644FA7351}">
      <dgm:prSet/>
      <dgm:spPr/>
      <dgm:t>
        <a:bodyPr/>
        <a:lstStyle/>
        <a:p>
          <a:endParaRPr lang="es-ES" sz="1800">
            <a:latin typeface="Montserrat"/>
          </a:endParaRPr>
        </a:p>
      </dgm:t>
    </dgm:pt>
    <dgm:pt modelId="{7C3AF819-A03E-3841-BD57-4FBC0DC14E83}">
      <dgm:prSet custT="1"/>
      <dgm:spPr/>
      <dgm:t>
        <a:bodyPr/>
        <a:lstStyle/>
        <a:p>
          <a:r>
            <a:rPr lang="es-CO" sz="1800" dirty="0">
              <a:latin typeface="Montserrat"/>
            </a:rPr>
            <a:t>En Estados Unidos (Carolina del Norte) se reportó incidencia de: BT &gt; 20 mg/dl </a:t>
          </a:r>
          <a:r>
            <a:rPr lang="es-CO" sz="1800" dirty="0">
              <a:latin typeface="Montserrat"/>
              <a:sym typeface="Wingdings" pitchFamily="2" charset="2"/>
            </a:rPr>
            <a:t> </a:t>
          </a:r>
          <a:r>
            <a:rPr lang="es-CO" sz="1800" dirty="0">
              <a:latin typeface="Montserrat"/>
            </a:rPr>
            <a:t>2%, &gt; 25 mg/dl </a:t>
          </a:r>
          <a:r>
            <a:rPr lang="es-CO" sz="1800" dirty="0">
              <a:latin typeface="Montserrat"/>
              <a:sym typeface="Wingdings" pitchFamily="2" charset="2"/>
            </a:rPr>
            <a:t></a:t>
          </a:r>
          <a:r>
            <a:rPr lang="es-CO" sz="1800" dirty="0">
              <a:latin typeface="Montserrat"/>
            </a:rPr>
            <a:t> 0.14%, &gt; 30 mg/dl </a:t>
          </a:r>
          <a:r>
            <a:rPr lang="es-CO" sz="1800" dirty="0">
              <a:latin typeface="Montserrat"/>
              <a:sym typeface="Wingdings" pitchFamily="2" charset="2"/>
            </a:rPr>
            <a:t></a:t>
          </a:r>
          <a:r>
            <a:rPr lang="es-CO" sz="1800" dirty="0">
              <a:latin typeface="Montserrat"/>
            </a:rPr>
            <a:t> 0.01%.</a:t>
          </a:r>
        </a:p>
      </dgm:t>
    </dgm:pt>
    <dgm:pt modelId="{86405ED1-78A2-8443-9691-018ACA4A0E40}" type="parTrans" cxnId="{BC01423C-7622-DB47-BA0F-EA911CAB4A67}">
      <dgm:prSet/>
      <dgm:spPr/>
      <dgm:t>
        <a:bodyPr/>
        <a:lstStyle/>
        <a:p>
          <a:endParaRPr lang="es-ES" sz="1800">
            <a:latin typeface="Montserrat"/>
          </a:endParaRPr>
        </a:p>
      </dgm:t>
    </dgm:pt>
    <dgm:pt modelId="{2BEF711C-4F54-9E40-8C52-0B0AF629B411}" type="sibTrans" cxnId="{BC01423C-7622-DB47-BA0F-EA911CAB4A67}">
      <dgm:prSet/>
      <dgm:spPr/>
      <dgm:t>
        <a:bodyPr/>
        <a:lstStyle/>
        <a:p>
          <a:endParaRPr lang="es-ES" sz="1800">
            <a:latin typeface="Montserrat"/>
          </a:endParaRPr>
        </a:p>
      </dgm:t>
    </dgm:pt>
    <dgm:pt modelId="{98BC00FC-E1BC-0D46-ACA9-44A69F844B46}">
      <dgm:prSet custT="1"/>
      <dgm:spPr/>
      <dgm:t>
        <a:bodyPr/>
        <a:lstStyle/>
        <a:p>
          <a:r>
            <a:rPr lang="es-CO" sz="1800" dirty="0">
              <a:latin typeface="Montserrat"/>
            </a:rPr>
            <a:t>En Canadá incidencia reportada de BT&gt; 30 mg/dl fue de 8.6 por 100.000 NV vs Australia (9.4 por 100.000 NV) vs Reino Unido (7 por 100.000 NV).</a:t>
          </a:r>
        </a:p>
      </dgm:t>
    </dgm:pt>
    <dgm:pt modelId="{BE68A312-EE81-864B-992C-EE66C7BF743C}" type="parTrans" cxnId="{4EFBF4A8-DF3B-7E4F-AE5A-0D07DDA0702A}">
      <dgm:prSet/>
      <dgm:spPr/>
      <dgm:t>
        <a:bodyPr/>
        <a:lstStyle/>
        <a:p>
          <a:endParaRPr lang="es-ES" sz="1800">
            <a:latin typeface="Montserrat"/>
          </a:endParaRPr>
        </a:p>
      </dgm:t>
    </dgm:pt>
    <dgm:pt modelId="{7EA47C6E-D858-7A4A-86E9-752677F44C63}" type="sibTrans" cxnId="{4EFBF4A8-DF3B-7E4F-AE5A-0D07DDA0702A}">
      <dgm:prSet/>
      <dgm:spPr/>
      <dgm:t>
        <a:bodyPr/>
        <a:lstStyle/>
        <a:p>
          <a:endParaRPr lang="es-ES" sz="1800">
            <a:latin typeface="Montserrat"/>
          </a:endParaRPr>
        </a:p>
      </dgm:t>
    </dgm:pt>
    <dgm:pt modelId="{587E45E3-FB86-4F46-BACC-1E04F2CF4C83}" type="pres">
      <dgm:prSet presAssocID="{4C826EED-460E-B84C-B194-C56E64D88E07}" presName="linear" presStyleCnt="0">
        <dgm:presLayoutVars>
          <dgm:animLvl val="lvl"/>
          <dgm:resizeHandles val="exact"/>
        </dgm:presLayoutVars>
      </dgm:prSet>
      <dgm:spPr/>
    </dgm:pt>
    <dgm:pt modelId="{A08FA1F8-BD96-5D46-BA4A-D9AF6D086676}" type="pres">
      <dgm:prSet presAssocID="{9B30D274-4E37-3046-BA6A-625C9979269B}" presName="parentText" presStyleLbl="node1" presStyleIdx="0" presStyleCnt="4">
        <dgm:presLayoutVars>
          <dgm:chMax val="0"/>
          <dgm:bulletEnabled val="1"/>
        </dgm:presLayoutVars>
      </dgm:prSet>
      <dgm:spPr/>
    </dgm:pt>
    <dgm:pt modelId="{7F36C534-C9F5-7E4F-9026-C1664F94CD46}" type="pres">
      <dgm:prSet presAssocID="{F42E27CA-6C75-954F-920C-EA2E46E4AAC9}" presName="spacer" presStyleCnt="0"/>
      <dgm:spPr/>
    </dgm:pt>
    <dgm:pt modelId="{EDE9573B-99D4-BE4C-84BC-3F090BF3F7AC}" type="pres">
      <dgm:prSet presAssocID="{AB6FE0BE-C1DB-4F47-9988-0C2D7D63C68A}" presName="parentText" presStyleLbl="node1" presStyleIdx="1" presStyleCnt="4">
        <dgm:presLayoutVars>
          <dgm:chMax val="0"/>
          <dgm:bulletEnabled val="1"/>
        </dgm:presLayoutVars>
      </dgm:prSet>
      <dgm:spPr/>
    </dgm:pt>
    <dgm:pt modelId="{13CFD626-4F64-8F40-AD78-7E549D8B521A}" type="pres">
      <dgm:prSet presAssocID="{4389FEED-A980-EF40-869A-6A37E9ACD110}" presName="spacer" presStyleCnt="0"/>
      <dgm:spPr/>
    </dgm:pt>
    <dgm:pt modelId="{92AA6F43-0234-5440-B41A-6DF488B7A462}" type="pres">
      <dgm:prSet presAssocID="{7C3AF819-A03E-3841-BD57-4FBC0DC14E83}" presName="parentText" presStyleLbl="node1" presStyleIdx="2" presStyleCnt="4">
        <dgm:presLayoutVars>
          <dgm:chMax val="0"/>
          <dgm:bulletEnabled val="1"/>
        </dgm:presLayoutVars>
      </dgm:prSet>
      <dgm:spPr/>
    </dgm:pt>
    <dgm:pt modelId="{C3DB78D5-2D0A-D347-BAC7-2FCBF73DD960}" type="pres">
      <dgm:prSet presAssocID="{2BEF711C-4F54-9E40-8C52-0B0AF629B411}" presName="spacer" presStyleCnt="0"/>
      <dgm:spPr/>
    </dgm:pt>
    <dgm:pt modelId="{E4E201AB-0C11-4844-83A9-FFF9689F2EE9}" type="pres">
      <dgm:prSet presAssocID="{98BC00FC-E1BC-0D46-ACA9-44A69F844B46}" presName="parentText" presStyleLbl="node1" presStyleIdx="3" presStyleCnt="4">
        <dgm:presLayoutVars>
          <dgm:chMax val="0"/>
          <dgm:bulletEnabled val="1"/>
        </dgm:presLayoutVars>
      </dgm:prSet>
      <dgm:spPr/>
    </dgm:pt>
  </dgm:ptLst>
  <dgm:cxnLst>
    <dgm:cxn modelId="{F86E6C23-4940-43A5-9930-C7F2D0910EF6}" type="presOf" srcId="{98BC00FC-E1BC-0D46-ACA9-44A69F844B46}" destId="{E4E201AB-0C11-4844-83A9-FFF9689F2EE9}" srcOrd="0" destOrd="0" presId="urn:microsoft.com/office/officeart/2005/8/layout/vList2"/>
    <dgm:cxn modelId="{BC01423C-7622-DB47-BA0F-EA911CAB4A67}" srcId="{4C826EED-460E-B84C-B194-C56E64D88E07}" destId="{7C3AF819-A03E-3841-BD57-4FBC0DC14E83}" srcOrd="2" destOrd="0" parTransId="{86405ED1-78A2-8443-9691-018ACA4A0E40}" sibTransId="{2BEF711C-4F54-9E40-8C52-0B0AF629B411}"/>
    <dgm:cxn modelId="{CF7B4E60-ADD3-6A46-8429-23F644FA7351}" srcId="{4C826EED-460E-B84C-B194-C56E64D88E07}" destId="{AB6FE0BE-C1DB-4F47-9988-0C2D7D63C68A}" srcOrd="1" destOrd="0" parTransId="{BE56A61A-A9E8-B345-924F-AEDBD6E03670}" sibTransId="{4389FEED-A980-EF40-869A-6A37E9ACD110}"/>
    <dgm:cxn modelId="{EF7DC047-24A0-4573-B491-D1304B0E4AB6}" type="presOf" srcId="{7C3AF819-A03E-3841-BD57-4FBC0DC14E83}" destId="{92AA6F43-0234-5440-B41A-6DF488B7A462}" srcOrd="0" destOrd="0" presId="urn:microsoft.com/office/officeart/2005/8/layout/vList2"/>
    <dgm:cxn modelId="{4E9CD34C-FFED-4B50-95F0-017D493DC971}" type="presOf" srcId="{9B30D274-4E37-3046-BA6A-625C9979269B}" destId="{A08FA1F8-BD96-5D46-BA4A-D9AF6D086676}" srcOrd="0" destOrd="0" presId="urn:microsoft.com/office/officeart/2005/8/layout/vList2"/>
    <dgm:cxn modelId="{A75FC770-A51A-42A5-80FF-12284C3C6863}" type="presOf" srcId="{AB6FE0BE-C1DB-4F47-9988-0C2D7D63C68A}" destId="{EDE9573B-99D4-BE4C-84BC-3F090BF3F7AC}" srcOrd="0" destOrd="0" presId="urn:microsoft.com/office/officeart/2005/8/layout/vList2"/>
    <dgm:cxn modelId="{92C2F685-6169-4E64-BC0C-B72A998CDE44}" type="presOf" srcId="{4C826EED-460E-B84C-B194-C56E64D88E07}" destId="{587E45E3-FB86-4F46-BACC-1E04F2CF4C83}" srcOrd="0" destOrd="0" presId="urn:microsoft.com/office/officeart/2005/8/layout/vList2"/>
    <dgm:cxn modelId="{7051AD9E-7091-5C47-9575-B64BCDF41762}" srcId="{4C826EED-460E-B84C-B194-C56E64D88E07}" destId="{9B30D274-4E37-3046-BA6A-625C9979269B}" srcOrd="0" destOrd="0" parTransId="{85D0C6CB-21E7-5342-9FDC-46007992155E}" sibTransId="{F42E27CA-6C75-954F-920C-EA2E46E4AAC9}"/>
    <dgm:cxn modelId="{4EFBF4A8-DF3B-7E4F-AE5A-0D07DDA0702A}" srcId="{4C826EED-460E-B84C-B194-C56E64D88E07}" destId="{98BC00FC-E1BC-0D46-ACA9-44A69F844B46}" srcOrd="3" destOrd="0" parTransId="{BE68A312-EE81-864B-992C-EE66C7BF743C}" sibTransId="{7EA47C6E-D858-7A4A-86E9-752677F44C63}"/>
    <dgm:cxn modelId="{527E343F-F985-41D0-BAC8-5A0CE6995E08}" type="presParOf" srcId="{587E45E3-FB86-4F46-BACC-1E04F2CF4C83}" destId="{A08FA1F8-BD96-5D46-BA4A-D9AF6D086676}" srcOrd="0" destOrd="0" presId="urn:microsoft.com/office/officeart/2005/8/layout/vList2"/>
    <dgm:cxn modelId="{6E712177-DCE9-4817-81D3-3AD7CC03B581}" type="presParOf" srcId="{587E45E3-FB86-4F46-BACC-1E04F2CF4C83}" destId="{7F36C534-C9F5-7E4F-9026-C1664F94CD46}" srcOrd="1" destOrd="0" presId="urn:microsoft.com/office/officeart/2005/8/layout/vList2"/>
    <dgm:cxn modelId="{FDC5EB56-3C1B-4973-AE83-403B9EBF2A35}" type="presParOf" srcId="{587E45E3-FB86-4F46-BACC-1E04F2CF4C83}" destId="{EDE9573B-99D4-BE4C-84BC-3F090BF3F7AC}" srcOrd="2" destOrd="0" presId="urn:microsoft.com/office/officeart/2005/8/layout/vList2"/>
    <dgm:cxn modelId="{5FB4FC06-6540-4422-94F1-F3C565D9A45B}" type="presParOf" srcId="{587E45E3-FB86-4F46-BACC-1E04F2CF4C83}" destId="{13CFD626-4F64-8F40-AD78-7E549D8B521A}" srcOrd="3" destOrd="0" presId="urn:microsoft.com/office/officeart/2005/8/layout/vList2"/>
    <dgm:cxn modelId="{553F10C4-764E-4D52-ADD1-4EAC1762BD75}" type="presParOf" srcId="{587E45E3-FB86-4F46-BACC-1E04F2CF4C83}" destId="{92AA6F43-0234-5440-B41A-6DF488B7A462}" srcOrd="4" destOrd="0" presId="urn:microsoft.com/office/officeart/2005/8/layout/vList2"/>
    <dgm:cxn modelId="{E700EDFC-9784-4787-B4C0-789123902CBC}" type="presParOf" srcId="{587E45E3-FB86-4F46-BACC-1E04F2CF4C83}" destId="{C3DB78D5-2D0A-D347-BAC7-2FCBF73DD960}" srcOrd="5" destOrd="0" presId="urn:microsoft.com/office/officeart/2005/8/layout/vList2"/>
    <dgm:cxn modelId="{E8E22694-75DB-4663-9785-EAF65F7F57B4}" type="presParOf" srcId="{587E45E3-FB86-4F46-BACC-1E04F2CF4C83}" destId="{E4E201AB-0C11-4844-83A9-FFF9689F2EE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FA9F131-B63F-4366-AE08-2B3CF243AA1F}" type="doc">
      <dgm:prSet loTypeId="urn:microsoft.com/office/officeart/2005/8/layout/process2" loCatId="process" qsTypeId="urn:microsoft.com/office/officeart/2005/8/quickstyle/simple1" qsCatId="simple" csTypeId="urn:microsoft.com/office/officeart/2005/8/colors/accent1_4" csCatId="accent1" phldr="1"/>
      <dgm:spPr/>
    </dgm:pt>
    <dgm:pt modelId="{97C0E199-7AFC-4897-81BE-DB1CF0D07D3C}">
      <dgm:prSet phldrT="[Texto]" custT="1"/>
      <dgm:spPr/>
      <dgm:t>
        <a:bodyPr/>
        <a:lstStyle/>
        <a:p>
          <a:r>
            <a:rPr lang="es-CO" sz="1600" dirty="0">
              <a:latin typeface="Montserrat"/>
            </a:rPr>
            <a:t>Se utiliza: sangre total o mezcla </a:t>
          </a:r>
          <a:r>
            <a:rPr lang="es-CO" sz="1600" b="0" i="0" u="none" dirty="0">
              <a:latin typeface="Montserrat" panose="00000500000000000000"/>
            </a:rPr>
            <a:t>⅔ de GR y ⅓ de plasma fresco congelado (</a:t>
          </a:r>
          <a:r>
            <a:rPr lang="es-CO" sz="1600" b="0" i="0" u="none" dirty="0" err="1">
              <a:latin typeface="Montserrat" panose="00000500000000000000"/>
            </a:rPr>
            <a:t>Hto</a:t>
          </a:r>
          <a:r>
            <a:rPr lang="es-CO" sz="1600" b="0" i="0" u="none" dirty="0">
              <a:latin typeface="Montserrat" panose="00000500000000000000"/>
            </a:rPr>
            <a:t> 40%) </a:t>
          </a:r>
          <a:r>
            <a:rPr lang="es-CO" sz="1600" b="0" i="0" u="none" dirty="0">
              <a:latin typeface="Montserrat" panose="00000500000000000000"/>
              <a:sym typeface="Wingdings" panose="05000000000000000000" pitchFamily="2" charset="2"/>
            </a:rPr>
            <a:t> La sangre debe tener &lt;2 días (preferible &lt;24h)</a:t>
          </a:r>
          <a:r>
            <a:rPr lang="es-CO" sz="1600" dirty="0">
              <a:latin typeface="Montserrat"/>
            </a:rPr>
            <a:t>, debe ser previamente irradiada y calentada.</a:t>
          </a:r>
        </a:p>
      </dgm:t>
    </dgm:pt>
    <dgm:pt modelId="{5F3F47A8-B093-43E2-8E46-99F0361970E4}" type="parTrans" cxnId="{8AD72CD9-0C09-4E17-84CC-14728D70D71C}">
      <dgm:prSet/>
      <dgm:spPr/>
      <dgm:t>
        <a:bodyPr/>
        <a:lstStyle/>
        <a:p>
          <a:endParaRPr lang="es-CO" sz="1600">
            <a:latin typeface="Montserrat" panose="00000500000000000000"/>
          </a:endParaRPr>
        </a:p>
      </dgm:t>
    </dgm:pt>
    <dgm:pt modelId="{5D1EB972-1A48-48B3-BF5D-FA302F19A4CE}" type="sibTrans" cxnId="{8AD72CD9-0C09-4E17-84CC-14728D70D71C}">
      <dgm:prSet custT="1"/>
      <dgm:spPr/>
      <dgm:t>
        <a:bodyPr/>
        <a:lstStyle/>
        <a:p>
          <a:endParaRPr lang="es-CO" sz="1600">
            <a:latin typeface="Montserrat" panose="00000500000000000000"/>
          </a:endParaRPr>
        </a:p>
      </dgm:t>
    </dgm:pt>
    <dgm:pt modelId="{A592E944-CF45-4DBD-AB7E-AA7E0D9C52E8}">
      <dgm:prSet phldrT="[Texto]" custT="1"/>
      <dgm:spPr/>
      <dgm:t>
        <a:bodyPr/>
        <a:lstStyle/>
        <a:p>
          <a:r>
            <a:rPr lang="es-CO" sz="1600" dirty="0">
              <a:latin typeface="Montserrat" panose="00000500000000000000"/>
            </a:rPr>
            <a:t>Cantidad: 2 veces la volemia del RN (volemia: 160 x peso en Kg).</a:t>
          </a:r>
        </a:p>
      </dgm:t>
    </dgm:pt>
    <dgm:pt modelId="{B8DEB0E0-FEB9-4CDA-9898-1594A9E34143}" type="parTrans" cxnId="{A2AF83F5-1F8E-4BDD-9C60-8AB421E50ADC}">
      <dgm:prSet/>
      <dgm:spPr/>
      <dgm:t>
        <a:bodyPr/>
        <a:lstStyle/>
        <a:p>
          <a:endParaRPr lang="es-CO" sz="1600">
            <a:latin typeface="Montserrat" panose="00000500000000000000"/>
          </a:endParaRPr>
        </a:p>
      </dgm:t>
    </dgm:pt>
    <dgm:pt modelId="{C219E461-1B46-4DEC-9CBC-F93CB1D45146}" type="sibTrans" cxnId="{A2AF83F5-1F8E-4BDD-9C60-8AB421E50ADC}">
      <dgm:prSet custT="1"/>
      <dgm:spPr/>
      <dgm:t>
        <a:bodyPr/>
        <a:lstStyle/>
        <a:p>
          <a:endParaRPr lang="es-CO" sz="1600">
            <a:latin typeface="Montserrat" panose="00000500000000000000"/>
          </a:endParaRPr>
        </a:p>
      </dgm:t>
    </dgm:pt>
    <dgm:pt modelId="{3B1D049D-5C29-411F-9893-77ACE0894663}">
      <dgm:prSet phldrT="[Texto]" custT="1"/>
      <dgm:spPr>
        <a:solidFill>
          <a:schemeClr val="accent5">
            <a:lumMod val="75000"/>
          </a:schemeClr>
        </a:solidFill>
      </dgm:spPr>
      <dgm:t>
        <a:bodyPr/>
        <a:lstStyle/>
        <a:p>
          <a:r>
            <a:rPr lang="es-CO" sz="1600" dirty="0">
              <a:latin typeface="Montserrat" panose="00000500000000000000"/>
            </a:rPr>
            <a:t>Monitorizar: EKG, FC, PA, FR, </a:t>
          </a:r>
          <a:r>
            <a:rPr lang="es-CO" sz="1600" dirty="0" err="1">
              <a:latin typeface="Montserrat" panose="00000500000000000000"/>
            </a:rPr>
            <a:t>Sat</a:t>
          </a:r>
          <a:r>
            <a:rPr lang="es-CO" sz="1600" dirty="0">
              <a:latin typeface="Montserrat" panose="00000500000000000000"/>
            </a:rPr>
            <a:t> O2.</a:t>
          </a:r>
        </a:p>
      </dgm:t>
    </dgm:pt>
    <dgm:pt modelId="{7B09531B-FDF2-4F57-88B7-009484EBB564}" type="parTrans" cxnId="{2EF79F4D-61BB-48DB-8167-7E5875D9CB4C}">
      <dgm:prSet/>
      <dgm:spPr/>
      <dgm:t>
        <a:bodyPr/>
        <a:lstStyle/>
        <a:p>
          <a:endParaRPr lang="es-CO" sz="1600">
            <a:latin typeface="Montserrat" panose="00000500000000000000"/>
          </a:endParaRPr>
        </a:p>
      </dgm:t>
    </dgm:pt>
    <dgm:pt modelId="{EF44CA0A-4E78-475B-A77D-02DAEBB40AA2}" type="sibTrans" cxnId="{2EF79F4D-61BB-48DB-8167-7E5875D9CB4C}">
      <dgm:prSet/>
      <dgm:spPr/>
      <dgm:t>
        <a:bodyPr/>
        <a:lstStyle/>
        <a:p>
          <a:endParaRPr lang="es-CO" sz="1600">
            <a:latin typeface="Montserrat" panose="00000500000000000000"/>
          </a:endParaRPr>
        </a:p>
      </dgm:t>
    </dgm:pt>
    <dgm:pt modelId="{7D812C47-AE79-4D0A-8428-B7B21F8E3135}">
      <dgm:prSet phldrT="[Texto]" custT="1"/>
      <dgm:spPr/>
      <dgm:t>
        <a:bodyPr/>
        <a:lstStyle/>
        <a:p>
          <a:r>
            <a:rPr lang="es-ES" sz="1600" dirty="0">
              <a:latin typeface="Montserrat" panose="00000500000000000000"/>
            </a:rPr>
            <a:t>Tiempo: no menos de 1 hora pero no más de 2 horas. </a:t>
          </a:r>
          <a:endParaRPr lang="es-CO" sz="1600" dirty="0">
            <a:latin typeface="Montserrat" panose="00000500000000000000"/>
          </a:endParaRPr>
        </a:p>
      </dgm:t>
    </dgm:pt>
    <dgm:pt modelId="{2954FCA3-8EC6-44FD-AB1F-E146D313CACA}" type="parTrans" cxnId="{98EB1499-7477-40CD-BC7A-64190D53687F}">
      <dgm:prSet/>
      <dgm:spPr/>
      <dgm:t>
        <a:bodyPr/>
        <a:lstStyle/>
        <a:p>
          <a:endParaRPr lang="es-CO" sz="1600">
            <a:latin typeface="Montserrat" panose="00000500000000000000"/>
          </a:endParaRPr>
        </a:p>
      </dgm:t>
    </dgm:pt>
    <dgm:pt modelId="{EB348DEB-C06C-4341-8349-6DAB5D1BC21F}" type="sibTrans" cxnId="{98EB1499-7477-40CD-BC7A-64190D53687F}">
      <dgm:prSet custT="1"/>
      <dgm:spPr/>
      <dgm:t>
        <a:bodyPr/>
        <a:lstStyle/>
        <a:p>
          <a:endParaRPr lang="es-CO" sz="1600">
            <a:latin typeface="Montserrat" panose="00000500000000000000"/>
          </a:endParaRPr>
        </a:p>
      </dgm:t>
    </dgm:pt>
    <dgm:pt modelId="{B23851B9-9C42-4D04-880F-DE6F34CE2A9C}" type="pres">
      <dgm:prSet presAssocID="{DFA9F131-B63F-4366-AE08-2B3CF243AA1F}" presName="linearFlow" presStyleCnt="0">
        <dgm:presLayoutVars>
          <dgm:resizeHandles val="exact"/>
        </dgm:presLayoutVars>
      </dgm:prSet>
      <dgm:spPr/>
    </dgm:pt>
    <dgm:pt modelId="{3B2AB99F-ED0C-4D76-A35E-2CD444542C0B}" type="pres">
      <dgm:prSet presAssocID="{97C0E199-7AFC-4897-81BE-DB1CF0D07D3C}" presName="node" presStyleLbl="node1" presStyleIdx="0" presStyleCnt="4" custScaleY="239404">
        <dgm:presLayoutVars>
          <dgm:bulletEnabled val="1"/>
        </dgm:presLayoutVars>
      </dgm:prSet>
      <dgm:spPr/>
    </dgm:pt>
    <dgm:pt modelId="{87A0D620-E550-45CF-AD2A-A9CAD2B38DEC}" type="pres">
      <dgm:prSet presAssocID="{5D1EB972-1A48-48B3-BF5D-FA302F19A4CE}" presName="sibTrans" presStyleLbl="sibTrans2D1" presStyleIdx="0" presStyleCnt="3"/>
      <dgm:spPr/>
    </dgm:pt>
    <dgm:pt modelId="{6684905A-6B32-44FF-BB38-80F2BBC3364C}" type="pres">
      <dgm:prSet presAssocID="{5D1EB972-1A48-48B3-BF5D-FA302F19A4CE}" presName="connectorText" presStyleLbl="sibTrans2D1" presStyleIdx="0" presStyleCnt="3"/>
      <dgm:spPr/>
    </dgm:pt>
    <dgm:pt modelId="{36B1BE8F-D18F-4A24-B8CB-7BFB54FB0C44}" type="pres">
      <dgm:prSet presAssocID="{7D812C47-AE79-4D0A-8428-B7B21F8E3135}" presName="node" presStyleLbl="node1" presStyleIdx="1" presStyleCnt="4">
        <dgm:presLayoutVars>
          <dgm:bulletEnabled val="1"/>
        </dgm:presLayoutVars>
      </dgm:prSet>
      <dgm:spPr/>
    </dgm:pt>
    <dgm:pt modelId="{E0D31DCA-C791-476C-9313-1F2430F49277}" type="pres">
      <dgm:prSet presAssocID="{EB348DEB-C06C-4341-8349-6DAB5D1BC21F}" presName="sibTrans" presStyleLbl="sibTrans2D1" presStyleIdx="1" presStyleCnt="3"/>
      <dgm:spPr/>
    </dgm:pt>
    <dgm:pt modelId="{FB5F2DBA-E16E-40B3-BA2D-8A5D61F4E857}" type="pres">
      <dgm:prSet presAssocID="{EB348DEB-C06C-4341-8349-6DAB5D1BC21F}" presName="connectorText" presStyleLbl="sibTrans2D1" presStyleIdx="1" presStyleCnt="3"/>
      <dgm:spPr/>
    </dgm:pt>
    <dgm:pt modelId="{4AE3BB91-12D0-454C-9F3C-574913441F52}" type="pres">
      <dgm:prSet presAssocID="{A592E944-CF45-4DBD-AB7E-AA7E0D9C52E8}" presName="node" presStyleLbl="node1" presStyleIdx="2" presStyleCnt="4">
        <dgm:presLayoutVars>
          <dgm:bulletEnabled val="1"/>
        </dgm:presLayoutVars>
      </dgm:prSet>
      <dgm:spPr/>
    </dgm:pt>
    <dgm:pt modelId="{3CA3A032-EDD8-4C45-8CAB-2DEABC1389CD}" type="pres">
      <dgm:prSet presAssocID="{C219E461-1B46-4DEC-9CBC-F93CB1D45146}" presName="sibTrans" presStyleLbl="sibTrans2D1" presStyleIdx="2" presStyleCnt="3"/>
      <dgm:spPr/>
    </dgm:pt>
    <dgm:pt modelId="{0E85F365-C9AD-40F5-9572-542C4AA83C43}" type="pres">
      <dgm:prSet presAssocID="{C219E461-1B46-4DEC-9CBC-F93CB1D45146}" presName="connectorText" presStyleLbl="sibTrans2D1" presStyleIdx="2" presStyleCnt="3"/>
      <dgm:spPr/>
    </dgm:pt>
    <dgm:pt modelId="{602770A6-393B-4729-8931-BFAA1F645897}" type="pres">
      <dgm:prSet presAssocID="{3B1D049D-5C29-411F-9893-77ACE0894663}" presName="node" presStyleLbl="node1" presStyleIdx="3" presStyleCnt="4">
        <dgm:presLayoutVars>
          <dgm:bulletEnabled val="1"/>
        </dgm:presLayoutVars>
      </dgm:prSet>
      <dgm:spPr/>
    </dgm:pt>
  </dgm:ptLst>
  <dgm:cxnLst>
    <dgm:cxn modelId="{92E2C012-8BB4-43EB-B8FC-803DE35E9EFE}" type="presOf" srcId="{5D1EB972-1A48-48B3-BF5D-FA302F19A4CE}" destId="{87A0D620-E550-45CF-AD2A-A9CAD2B38DEC}" srcOrd="0" destOrd="0" presId="urn:microsoft.com/office/officeart/2005/8/layout/process2"/>
    <dgm:cxn modelId="{2CCD113B-D563-4388-842D-6D0B7B7011FB}" type="presOf" srcId="{EB348DEB-C06C-4341-8349-6DAB5D1BC21F}" destId="{FB5F2DBA-E16E-40B3-BA2D-8A5D61F4E857}" srcOrd="1" destOrd="0" presId="urn:microsoft.com/office/officeart/2005/8/layout/process2"/>
    <dgm:cxn modelId="{66E40742-8AF6-425D-BFE1-5E0C244BA1D6}" type="presOf" srcId="{5D1EB972-1A48-48B3-BF5D-FA302F19A4CE}" destId="{6684905A-6B32-44FF-BB38-80F2BBC3364C}" srcOrd="1" destOrd="0" presId="urn:microsoft.com/office/officeart/2005/8/layout/process2"/>
    <dgm:cxn modelId="{EF964C63-F4CF-4BAF-B987-4638AA4FF163}" type="presOf" srcId="{EB348DEB-C06C-4341-8349-6DAB5D1BC21F}" destId="{E0D31DCA-C791-476C-9313-1F2430F49277}" srcOrd="0" destOrd="0" presId="urn:microsoft.com/office/officeart/2005/8/layout/process2"/>
    <dgm:cxn modelId="{FA602C64-CC9A-48DD-8BDC-62EAF7E98A4F}" type="presOf" srcId="{C219E461-1B46-4DEC-9CBC-F93CB1D45146}" destId="{0E85F365-C9AD-40F5-9572-542C4AA83C43}" srcOrd="1" destOrd="0" presId="urn:microsoft.com/office/officeart/2005/8/layout/process2"/>
    <dgm:cxn modelId="{2EF79F4D-61BB-48DB-8167-7E5875D9CB4C}" srcId="{DFA9F131-B63F-4366-AE08-2B3CF243AA1F}" destId="{3B1D049D-5C29-411F-9893-77ACE0894663}" srcOrd="3" destOrd="0" parTransId="{7B09531B-FDF2-4F57-88B7-009484EBB564}" sibTransId="{EF44CA0A-4E78-475B-A77D-02DAEBB40AA2}"/>
    <dgm:cxn modelId="{BB97C655-C96B-4B17-8C5B-CD8B288411FA}" type="presOf" srcId="{3B1D049D-5C29-411F-9893-77ACE0894663}" destId="{602770A6-393B-4729-8931-BFAA1F645897}" srcOrd="0" destOrd="0" presId="urn:microsoft.com/office/officeart/2005/8/layout/process2"/>
    <dgm:cxn modelId="{905C1357-B0B7-4380-8292-964EA31257BE}" type="presOf" srcId="{C219E461-1B46-4DEC-9CBC-F93CB1D45146}" destId="{3CA3A032-EDD8-4C45-8CAB-2DEABC1389CD}" srcOrd="0" destOrd="0" presId="urn:microsoft.com/office/officeart/2005/8/layout/process2"/>
    <dgm:cxn modelId="{BA3A8096-3B4F-4975-BCE0-11F959A00962}" type="presOf" srcId="{97C0E199-7AFC-4897-81BE-DB1CF0D07D3C}" destId="{3B2AB99F-ED0C-4D76-A35E-2CD444542C0B}" srcOrd="0" destOrd="0" presId="urn:microsoft.com/office/officeart/2005/8/layout/process2"/>
    <dgm:cxn modelId="{98EB1499-7477-40CD-BC7A-64190D53687F}" srcId="{DFA9F131-B63F-4366-AE08-2B3CF243AA1F}" destId="{7D812C47-AE79-4D0A-8428-B7B21F8E3135}" srcOrd="1" destOrd="0" parTransId="{2954FCA3-8EC6-44FD-AB1F-E146D313CACA}" sibTransId="{EB348DEB-C06C-4341-8349-6DAB5D1BC21F}"/>
    <dgm:cxn modelId="{4802F7D0-9145-4B96-8940-7127ABF42BFF}" type="presOf" srcId="{DFA9F131-B63F-4366-AE08-2B3CF243AA1F}" destId="{B23851B9-9C42-4D04-880F-DE6F34CE2A9C}" srcOrd="0" destOrd="0" presId="urn:microsoft.com/office/officeart/2005/8/layout/process2"/>
    <dgm:cxn modelId="{8AD72CD9-0C09-4E17-84CC-14728D70D71C}" srcId="{DFA9F131-B63F-4366-AE08-2B3CF243AA1F}" destId="{97C0E199-7AFC-4897-81BE-DB1CF0D07D3C}" srcOrd="0" destOrd="0" parTransId="{5F3F47A8-B093-43E2-8E46-99F0361970E4}" sibTransId="{5D1EB972-1A48-48B3-BF5D-FA302F19A4CE}"/>
    <dgm:cxn modelId="{67ED0ADC-17B9-4E34-B63E-A3B2DA30518A}" type="presOf" srcId="{A592E944-CF45-4DBD-AB7E-AA7E0D9C52E8}" destId="{4AE3BB91-12D0-454C-9F3C-574913441F52}" srcOrd="0" destOrd="0" presId="urn:microsoft.com/office/officeart/2005/8/layout/process2"/>
    <dgm:cxn modelId="{5910A8EA-9906-4657-8EF8-5C564F2E65C8}" type="presOf" srcId="{7D812C47-AE79-4D0A-8428-B7B21F8E3135}" destId="{36B1BE8F-D18F-4A24-B8CB-7BFB54FB0C44}" srcOrd="0" destOrd="0" presId="urn:microsoft.com/office/officeart/2005/8/layout/process2"/>
    <dgm:cxn modelId="{A2AF83F5-1F8E-4BDD-9C60-8AB421E50ADC}" srcId="{DFA9F131-B63F-4366-AE08-2B3CF243AA1F}" destId="{A592E944-CF45-4DBD-AB7E-AA7E0D9C52E8}" srcOrd="2" destOrd="0" parTransId="{B8DEB0E0-FEB9-4CDA-9898-1594A9E34143}" sibTransId="{C219E461-1B46-4DEC-9CBC-F93CB1D45146}"/>
    <dgm:cxn modelId="{3243D00B-C169-44C7-879B-390ADCC65728}" type="presParOf" srcId="{B23851B9-9C42-4D04-880F-DE6F34CE2A9C}" destId="{3B2AB99F-ED0C-4D76-A35E-2CD444542C0B}" srcOrd="0" destOrd="0" presId="urn:microsoft.com/office/officeart/2005/8/layout/process2"/>
    <dgm:cxn modelId="{D97941C5-66B8-477E-8408-2710C8F509C0}" type="presParOf" srcId="{B23851B9-9C42-4D04-880F-DE6F34CE2A9C}" destId="{87A0D620-E550-45CF-AD2A-A9CAD2B38DEC}" srcOrd="1" destOrd="0" presId="urn:microsoft.com/office/officeart/2005/8/layout/process2"/>
    <dgm:cxn modelId="{DB4B9EE1-B3A4-47E6-9E84-E2DD224C1FB7}" type="presParOf" srcId="{87A0D620-E550-45CF-AD2A-A9CAD2B38DEC}" destId="{6684905A-6B32-44FF-BB38-80F2BBC3364C}" srcOrd="0" destOrd="0" presId="urn:microsoft.com/office/officeart/2005/8/layout/process2"/>
    <dgm:cxn modelId="{D786F587-B5BF-4F40-894A-9ACCBA78B466}" type="presParOf" srcId="{B23851B9-9C42-4D04-880F-DE6F34CE2A9C}" destId="{36B1BE8F-D18F-4A24-B8CB-7BFB54FB0C44}" srcOrd="2" destOrd="0" presId="urn:microsoft.com/office/officeart/2005/8/layout/process2"/>
    <dgm:cxn modelId="{D7BC8B08-CF00-4191-B31D-E390D2FCECE6}" type="presParOf" srcId="{B23851B9-9C42-4D04-880F-DE6F34CE2A9C}" destId="{E0D31DCA-C791-476C-9313-1F2430F49277}" srcOrd="3" destOrd="0" presId="urn:microsoft.com/office/officeart/2005/8/layout/process2"/>
    <dgm:cxn modelId="{46C7C5F9-ABCE-45C2-B009-600B0D75BF51}" type="presParOf" srcId="{E0D31DCA-C791-476C-9313-1F2430F49277}" destId="{FB5F2DBA-E16E-40B3-BA2D-8A5D61F4E857}" srcOrd="0" destOrd="0" presId="urn:microsoft.com/office/officeart/2005/8/layout/process2"/>
    <dgm:cxn modelId="{30BFA304-A5D5-4990-9D53-420A6698E52E}" type="presParOf" srcId="{B23851B9-9C42-4D04-880F-DE6F34CE2A9C}" destId="{4AE3BB91-12D0-454C-9F3C-574913441F52}" srcOrd="4" destOrd="0" presId="urn:microsoft.com/office/officeart/2005/8/layout/process2"/>
    <dgm:cxn modelId="{3C106B55-1F37-40BA-8941-B20691206F9C}" type="presParOf" srcId="{B23851B9-9C42-4D04-880F-DE6F34CE2A9C}" destId="{3CA3A032-EDD8-4C45-8CAB-2DEABC1389CD}" srcOrd="5" destOrd="0" presId="urn:microsoft.com/office/officeart/2005/8/layout/process2"/>
    <dgm:cxn modelId="{010C65BC-212B-4DDB-9562-24A620098066}" type="presParOf" srcId="{3CA3A032-EDD8-4C45-8CAB-2DEABC1389CD}" destId="{0E85F365-C9AD-40F5-9572-542C4AA83C43}" srcOrd="0" destOrd="0" presId="urn:microsoft.com/office/officeart/2005/8/layout/process2"/>
    <dgm:cxn modelId="{6D5EAE5C-F425-4758-80DE-694A66BA201A}" type="presParOf" srcId="{B23851B9-9C42-4D04-880F-DE6F34CE2A9C}" destId="{602770A6-393B-4729-8931-BFAA1F64589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42E2A4A-779A-4231-B0C1-3D0FD017CE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FA326BFF-80AB-4BB2-938B-CA516C6C0271}">
      <dgm:prSet phldrT="[Texto]" custT="1"/>
      <dgm:spPr/>
      <dgm:t>
        <a:bodyPr/>
        <a:lstStyle/>
        <a:p>
          <a:pPr algn="ctr"/>
          <a:r>
            <a:rPr lang="es-CO" sz="1600" dirty="0">
              <a:latin typeface="Montserrat" panose="00000500000000000000"/>
            </a:rPr>
            <a:t>Indicaciones: </a:t>
          </a:r>
        </a:p>
      </dgm:t>
    </dgm:pt>
    <dgm:pt modelId="{D091DB40-C2FF-4079-836C-BC02C3558370}" type="parTrans" cxnId="{96DECB0D-054C-4020-BA27-948ACB5BD3A3}">
      <dgm:prSet/>
      <dgm:spPr/>
      <dgm:t>
        <a:bodyPr/>
        <a:lstStyle/>
        <a:p>
          <a:pPr algn="ctr"/>
          <a:endParaRPr lang="es-CO" sz="1600">
            <a:latin typeface="Montserrat" panose="00000500000000000000"/>
          </a:endParaRPr>
        </a:p>
      </dgm:t>
    </dgm:pt>
    <dgm:pt modelId="{5889EBE5-120A-4383-AE31-65787A1A77CE}" type="sibTrans" cxnId="{96DECB0D-054C-4020-BA27-948ACB5BD3A3}">
      <dgm:prSet/>
      <dgm:spPr/>
      <dgm:t>
        <a:bodyPr/>
        <a:lstStyle/>
        <a:p>
          <a:pPr algn="ctr"/>
          <a:endParaRPr lang="es-CO" sz="1600">
            <a:latin typeface="Montserrat" panose="00000500000000000000"/>
          </a:endParaRPr>
        </a:p>
      </dgm:t>
    </dgm:pt>
    <dgm:pt modelId="{E6A027EE-6C5D-4EC4-9B6B-751E2F2B471E}">
      <dgm:prSet phldrT="[Texto]" custT="1"/>
      <dgm:spPr/>
      <dgm:t>
        <a:bodyPr/>
        <a:lstStyle/>
        <a:p>
          <a:pPr algn="ctr"/>
          <a:r>
            <a:rPr lang="es-ES" sz="1600" b="0" i="0" u="none" dirty="0">
              <a:latin typeface="Montserrat" panose="00000500000000000000"/>
            </a:rPr>
            <a:t>Si el valor en el normograma lo indica, aumento de la bilirrubina total &gt; a 0.5mg/dl en pacientes con hemoglobina &lt;13mg/dl, progresión rápida de la anemia (hemólisis activa) a pesar de la fototerapia, </a:t>
          </a:r>
          <a:r>
            <a:rPr lang="es-ES" sz="1600" b="0" i="0" u="none" dirty="0" err="1">
              <a:latin typeface="Montserrat" panose="00000500000000000000"/>
            </a:rPr>
            <a:t>isoinmunización</a:t>
          </a:r>
          <a:r>
            <a:rPr lang="es-ES" sz="1600" b="0" i="0" u="none" dirty="0">
              <a:latin typeface="Montserrat" panose="00000500000000000000"/>
            </a:rPr>
            <a:t> Rh con </a:t>
          </a:r>
          <a:r>
            <a:rPr lang="es-ES" sz="1600" b="0" i="0" u="none" dirty="0" err="1">
              <a:latin typeface="Montserrat" panose="00000500000000000000"/>
            </a:rPr>
            <a:t>hidrops</a:t>
          </a:r>
          <a:r>
            <a:rPr lang="es-ES" sz="1600" b="0" i="0" u="none" dirty="0">
              <a:latin typeface="Montserrat" panose="00000500000000000000"/>
            </a:rPr>
            <a:t> fetal.</a:t>
          </a:r>
          <a:endParaRPr lang="es-CO" sz="1600" dirty="0">
            <a:latin typeface="Montserrat" panose="00000500000000000000"/>
          </a:endParaRPr>
        </a:p>
      </dgm:t>
    </dgm:pt>
    <dgm:pt modelId="{FC0A1E6B-62CB-4747-8B35-8A83D0270462}" type="parTrans" cxnId="{3E9FBBA2-DFB6-4E1E-9B45-83AC2FC3684C}">
      <dgm:prSet/>
      <dgm:spPr/>
      <dgm:t>
        <a:bodyPr/>
        <a:lstStyle/>
        <a:p>
          <a:pPr algn="ctr"/>
          <a:endParaRPr lang="es-CO" sz="1600">
            <a:latin typeface="Montserrat" panose="00000500000000000000"/>
          </a:endParaRPr>
        </a:p>
      </dgm:t>
    </dgm:pt>
    <dgm:pt modelId="{33866142-57C7-4425-BCDE-EA56C77C4E93}" type="sibTrans" cxnId="{3E9FBBA2-DFB6-4E1E-9B45-83AC2FC3684C}">
      <dgm:prSet/>
      <dgm:spPr/>
      <dgm:t>
        <a:bodyPr/>
        <a:lstStyle/>
        <a:p>
          <a:pPr algn="ctr"/>
          <a:endParaRPr lang="es-CO" sz="1600">
            <a:latin typeface="Montserrat" panose="00000500000000000000"/>
          </a:endParaRPr>
        </a:p>
      </dgm:t>
    </dgm:pt>
    <dgm:pt modelId="{F10F07ED-54CD-497E-935F-4D87981D2859}" type="pres">
      <dgm:prSet presAssocID="{742E2A4A-779A-4231-B0C1-3D0FD017CEE2}" presName="Name0" presStyleCnt="0">
        <dgm:presLayoutVars>
          <dgm:dir/>
          <dgm:animLvl val="lvl"/>
          <dgm:resizeHandles val="exact"/>
        </dgm:presLayoutVars>
      </dgm:prSet>
      <dgm:spPr/>
    </dgm:pt>
    <dgm:pt modelId="{033F03FD-4E5B-44C9-9EE0-3925B9DEBA34}" type="pres">
      <dgm:prSet presAssocID="{FA326BFF-80AB-4BB2-938B-CA516C6C0271}" presName="composite" presStyleCnt="0"/>
      <dgm:spPr/>
    </dgm:pt>
    <dgm:pt modelId="{38188A76-E163-4AF9-AA6D-EFF26AF8C9C8}" type="pres">
      <dgm:prSet presAssocID="{FA326BFF-80AB-4BB2-938B-CA516C6C0271}" presName="parTx" presStyleLbl="alignNode1" presStyleIdx="0" presStyleCnt="1">
        <dgm:presLayoutVars>
          <dgm:chMax val="0"/>
          <dgm:chPref val="0"/>
          <dgm:bulletEnabled val="1"/>
        </dgm:presLayoutVars>
      </dgm:prSet>
      <dgm:spPr/>
    </dgm:pt>
    <dgm:pt modelId="{3E75A244-A354-4826-AF7E-0FC5C81AAE91}" type="pres">
      <dgm:prSet presAssocID="{FA326BFF-80AB-4BB2-938B-CA516C6C0271}" presName="desTx" presStyleLbl="alignAccFollowNode1" presStyleIdx="0" presStyleCnt="1">
        <dgm:presLayoutVars>
          <dgm:bulletEnabled val="1"/>
        </dgm:presLayoutVars>
      </dgm:prSet>
      <dgm:spPr/>
    </dgm:pt>
  </dgm:ptLst>
  <dgm:cxnLst>
    <dgm:cxn modelId="{96DECB0D-054C-4020-BA27-948ACB5BD3A3}" srcId="{742E2A4A-779A-4231-B0C1-3D0FD017CEE2}" destId="{FA326BFF-80AB-4BB2-938B-CA516C6C0271}" srcOrd="0" destOrd="0" parTransId="{D091DB40-C2FF-4079-836C-BC02C3558370}" sibTransId="{5889EBE5-120A-4383-AE31-65787A1A77CE}"/>
    <dgm:cxn modelId="{D2E1885B-53A0-449A-8F10-42339AFC150B}" type="presOf" srcId="{FA326BFF-80AB-4BB2-938B-CA516C6C0271}" destId="{38188A76-E163-4AF9-AA6D-EFF26AF8C9C8}" srcOrd="0" destOrd="0" presId="urn:microsoft.com/office/officeart/2005/8/layout/hList1"/>
    <dgm:cxn modelId="{8B449B67-1AA6-4ABE-B6CE-A1A181BCF65A}" type="presOf" srcId="{E6A027EE-6C5D-4EC4-9B6B-751E2F2B471E}" destId="{3E75A244-A354-4826-AF7E-0FC5C81AAE91}" srcOrd="0" destOrd="0" presId="urn:microsoft.com/office/officeart/2005/8/layout/hList1"/>
    <dgm:cxn modelId="{82A4B699-7E8A-4F37-8C7D-25C50A9CD3F4}" type="presOf" srcId="{742E2A4A-779A-4231-B0C1-3D0FD017CEE2}" destId="{F10F07ED-54CD-497E-935F-4D87981D2859}" srcOrd="0" destOrd="0" presId="urn:microsoft.com/office/officeart/2005/8/layout/hList1"/>
    <dgm:cxn modelId="{3E9FBBA2-DFB6-4E1E-9B45-83AC2FC3684C}" srcId="{FA326BFF-80AB-4BB2-938B-CA516C6C0271}" destId="{E6A027EE-6C5D-4EC4-9B6B-751E2F2B471E}" srcOrd="0" destOrd="0" parTransId="{FC0A1E6B-62CB-4747-8B35-8A83D0270462}" sibTransId="{33866142-57C7-4425-BCDE-EA56C77C4E93}"/>
    <dgm:cxn modelId="{351A7683-4B65-4D94-BC9C-672F19C894BB}" type="presParOf" srcId="{F10F07ED-54CD-497E-935F-4D87981D2859}" destId="{033F03FD-4E5B-44C9-9EE0-3925B9DEBA34}" srcOrd="0" destOrd="0" presId="urn:microsoft.com/office/officeart/2005/8/layout/hList1"/>
    <dgm:cxn modelId="{64C1DF4A-1A4B-47FF-835D-3AF09844A259}" type="presParOf" srcId="{033F03FD-4E5B-44C9-9EE0-3925B9DEBA34}" destId="{38188A76-E163-4AF9-AA6D-EFF26AF8C9C8}" srcOrd="0" destOrd="0" presId="urn:microsoft.com/office/officeart/2005/8/layout/hList1"/>
    <dgm:cxn modelId="{92560D51-A70D-4705-A672-5DA468C802F2}" type="presParOf" srcId="{033F03FD-4E5B-44C9-9EE0-3925B9DEBA34}" destId="{3E75A244-A354-4826-AF7E-0FC5C81AAE9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E55A82F-A8FA-AE44-A526-9800FF54DCB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ES"/>
        </a:p>
      </dgm:t>
    </dgm:pt>
    <dgm:pt modelId="{E0350CE5-FFD1-4946-BCFE-A03105045B46}">
      <dgm:prSet custT="1"/>
      <dgm:spPr/>
      <dgm:t>
        <a:bodyPr/>
        <a:lstStyle/>
        <a:p>
          <a:pPr algn="ctr"/>
          <a:r>
            <a:rPr lang="es-CO" sz="1800" dirty="0">
              <a:latin typeface="Montserrat"/>
            </a:rPr>
            <a:t>Inhibe la hemólisis en la enfermedad hemolítica con mediación inmunitaria, posiblemente por el bloqueo de los receptores de </a:t>
          </a:r>
          <a:r>
            <a:rPr lang="es-CO" sz="1800" dirty="0" err="1">
              <a:latin typeface="Montserrat"/>
            </a:rPr>
            <a:t>Fc</a:t>
          </a:r>
          <a:r>
            <a:rPr lang="es-CO" sz="1800" dirty="0">
              <a:latin typeface="Montserrat"/>
            </a:rPr>
            <a:t>.</a:t>
          </a:r>
        </a:p>
      </dgm:t>
    </dgm:pt>
    <dgm:pt modelId="{BA6BA32E-0150-5F4A-88C8-9988955E333B}" type="parTrans" cxnId="{2AE2BE56-92D0-FC4C-B625-7DDAFCE35F29}">
      <dgm:prSet/>
      <dgm:spPr/>
      <dgm:t>
        <a:bodyPr/>
        <a:lstStyle/>
        <a:p>
          <a:pPr algn="ctr"/>
          <a:endParaRPr lang="es-ES" sz="1800">
            <a:latin typeface="Montserrat"/>
          </a:endParaRPr>
        </a:p>
      </dgm:t>
    </dgm:pt>
    <dgm:pt modelId="{049905F4-3692-964A-88FE-7CA7F957C693}" type="sibTrans" cxnId="{2AE2BE56-92D0-FC4C-B625-7DDAFCE35F29}">
      <dgm:prSet/>
      <dgm:spPr/>
      <dgm:t>
        <a:bodyPr/>
        <a:lstStyle/>
        <a:p>
          <a:pPr algn="ctr"/>
          <a:endParaRPr lang="es-ES" sz="1800">
            <a:latin typeface="Montserrat"/>
          </a:endParaRPr>
        </a:p>
      </dgm:t>
    </dgm:pt>
    <dgm:pt modelId="{1475F178-E6F6-F946-8F48-53ED6945C705}" type="pres">
      <dgm:prSet presAssocID="{7E55A82F-A8FA-AE44-A526-9800FF54DCB1}" presName="linear" presStyleCnt="0">
        <dgm:presLayoutVars>
          <dgm:animLvl val="lvl"/>
          <dgm:resizeHandles val="exact"/>
        </dgm:presLayoutVars>
      </dgm:prSet>
      <dgm:spPr/>
    </dgm:pt>
    <dgm:pt modelId="{341C193C-48B4-5346-B0C0-CCA11B531CB0}" type="pres">
      <dgm:prSet presAssocID="{E0350CE5-FFD1-4946-BCFE-A03105045B46}" presName="parentText" presStyleLbl="node1" presStyleIdx="0" presStyleCnt="1" custScaleY="106244">
        <dgm:presLayoutVars>
          <dgm:chMax val="0"/>
          <dgm:bulletEnabled val="1"/>
        </dgm:presLayoutVars>
      </dgm:prSet>
      <dgm:spPr/>
    </dgm:pt>
  </dgm:ptLst>
  <dgm:cxnLst>
    <dgm:cxn modelId="{6562966A-A4D8-476D-AAE2-A487D2E1028E}" type="presOf" srcId="{E0350CE5-FFD1-4946-BCFE-A03105045B46}" destId="{341C193C-48B4-5346-B0C0-CCA11B531CB0}" srcOrd="0" destOrd="0" presId="urn:microsoft.com/office/officeart/2005/8/layout/vList2"/>
    <dgm:cxn modelId="{2AE2BE56-92D0-FC4C-B625-7DDAFCE35F29}" srcId="{7E55A82F-A8FA-AE44-A526-9800FF54DCB1}" destId="{E0350CE5-FFD1-4946-BCFE-A03105045B46}" srcOrd="0" destOrd="0" parTransId="{BA6BA32E-0150-5F4A-88C8-9988955E333B}" sibTransId="{049905F4-3692-964A-88FE-7CA7F957C693}"/>
    <dgm:cxn modelId="{F8C1F8FF-3AF7-4279-BE8B-308941E710A6}" type="presOf" srcId="{7E55A82F-A8FA-AE44-A526-9800FF54DCB1}" destId="{1475F178-E6F6-F946-8F48-53ED6945C705}" srcOrd="0" destOrd="0" presId="urn:microsoft.com/office/officeart/2005/8/layout/vList2"/>
    <dgm:cxn modelId="{AD164E46-5533-460B-9BAD-FD31FF46AC4D}" type="presParOf" srcId="{1475F178-E6F6-F946-8F48-53ED6945C705}" destId="{341C193C-48B4-5346-B0C0-CCA11B531C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C71B89C-D094-477A-9F9A-A531DA7C810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FB309928-3BA2-4F9C-A2A6-C2C363305C5D}">
      <dgm:prSet phldrT="[Texto]" custT="1"/>
      <dgm:spPr/>
      <dgm:t>
        <a:bodyPr/>
        <a:lstStyle/>
        <a:p>
          <a:r>
            <a:rPr lang="es-CO" sz="1600" dirty="0">
              <a:solidFill>
                <a:schemeClr val="bg1"/>
              </a:solidFill>
              <a:latin typeface="Montserrat"/>
            </a:rPr>
            <a:t>Indicaciones </a:t>
          </a:r>
        </a:p>
      </dgm:t>
    </dgm:pt>
    <dgm:pt modelId="{1ABD835B-5C41-4E2D-94E7-5571B1A13C10}" type="parTrans" cxnId="{B8B9F6E8-C36F-453E-A47B-07FB8E0F50C0}">
      <dgm:prSet/>
      <dgm:spPr/>
      <dgm:t>
        <a:bodyPr/>
        <a:lstStyle/>
        <a:p>
          <a:endParaRPr lang="es-CO" sz="1600">
            <a:solidFill>
              <a:schemeClr val="tx1"/>
            </a:solidFill>
            <a:latin typeface="Montserrat"/>
          </a:endParaRPr>
        </a:p>
      </dgm:t>
    </dgm:pt>
    <dgm:pt modelId="{AF406297-E3E8-4EE0-AD90-175AD7914E84}" type="sibTrans" cxnId="{B8B9F6E8-C36F-453E-A47B-07FB8E0F50C0}">
      <dgm:prSet/>
      <dgm:spPr/>
      <dgm:t>
        <a:bodyPr/>
        <a:lstStyle/>
        <a:p>
          <a:endParaRPr lang="es-CO" sz="1600">
            <a:solidFill>
              <a:schemeClr val="tx1"/>
            </a:solidFill>
            <a:latin typeface="Montserrat"/>
          </a:endParaRPr>
        </a:p>
      </dgm:t>
    </dgm:pt>
    <dgm:pt modelId="{7E00A517-34DC-4B92-8D91-F345BB3FB790}">
      <dgm:prSet phldrT="[Texto]" custT="1"/>
      <dgm:spPr/>
      <dgm:t>
        <a:bodyPr/>
        <a:lstStyle/>
        <a:p>
          <a:r>
            <a:rPr lang="es-ES" sz="1600" b="0" i="0" u="none" dirty="0">
              <a:solidFill>
                <a:schemeClr val="tx1"/>
              </a:solidFill>
              <a:latin typeface="Montserrat"/>
            </a:rPr>
            <a:t>Incompatibilidad Rh o ABO con </a:t>
          </a:r>
          <a:r>
            <a:rPr lang="es-ES" sz="1600" b="0" i="0" u="none" dirty="0" err="1">
              <a:solidFill>
                <a:schemeClr val="tx1"/>
              </a:solidFill>
              <a:latin typeface="Montserrat"/>
            </a:rPr>
            <a:t>coombs</a:t>
          </a:r>
          <a:r>
            <a:rPr lang="es-ES" sz="1600" b="0" i="0" u="none" dirty="0">
              <a:solidFill>
                <a:schemeClr val="tx1"/>
              </a:solidFill>
              <a:latin typeface="Montserrat"/>
            </a:rPr>
            <a:t> directo positivo y que la bilirrubina total aumente más de 0.5 mg/dl/h. Se puede hacer cuando el paciente requiere </a:t>
          </a:r>
          <a:r>
            <a:rPr lang="es-ES" sz="1600" b="0" i="0" u="none" dirty="0" err="1">
              <a:solidFill>
                <a:schemeClr val="tx1"/>
              </a:solidFill>
              <a:latin typeface="Montserrat"/>
            </a:rPr>
            <a:t>exanguino</a:t>
          </a:r>
          <a:r>
            <a:rPr lang="es-ES" sz="1600" b="0" i="0" u="none" dirty="0">
              <a:solidFill>
                <a:schemeClr val="tx1"/>
              </a:solidFill>
              <a:latin typeface="Montserrat"/>
            </a:rPr>
            <a:t> y no están disponibles los componentes sanguíneos.</a:t>
          </a:r>
          <a:endParaRPr lang="es-CO" sz="1600" dirty="0">
            <a:solidFill>
              <a:schemeClr val="tx1"/>
            </a:solidFill>
            <a:latin typeface="Montserrat"/>
          </a:endParaRPr>
        </a:p>
      </dgm:t>
    </dgm:pt>
    <dgm:pt modelId="{6AB0333D-FCA7-49DA-9D45-E2D5EF3567AC}" type="parTrans" cxnId="{72E539F5-678B-46F9-8D3F-DA413A565398}">
      <dgm:prSet/>
      <dgm:spPr/>
      <dgm:t>
        <a:bodyPr/>
        <a:lstStyle/>
        <a:p>
          <a:endParaRPr lang="es-CO" sz="1600">
            <a:solidFill>
              <a:schemeClr val="tx1"/>
            </a:solidFill>
            <a:latin typeface="Montserrat"/>
          </a:endParaRPr>
        </a:p>
      </dgm:t>
    </dgm:pt>
    <dgm:pt modelId="{CEE92A13-F442-4004-BBFD-38BCC1D8605E}" type="sibTrans" cxnId="{72E539F5-678B-46F9-8D3F-DA413A565398}">
      <dgm:prSet/>
      <dgm:spPr/>
      <dgm:t>
        <a:bodyPr/>
        <a:lstStyle/>
        <a:p>
          <a:endParaRPr lang="es-CO" sz="1600">
            <a:solidFill>
              <a:schemeClr val="tx1"/>
            </a:solidFill>
            <a:latin typeface="Montserrat"/>
          </a:endParaRPr>
        </a:p>
      </dgm:t>
    </dgm:pt>
    <dgm:pt modelId="{69FD47FE-B085-421C-869F-48BCC333EEE8}">
      <dgm:prSet phldrT="[Texto]" custT="1"/>
      <dgm:spPr/>
      <dgm:t>
        <a:bodyPr/>
        <a:lstStyle/>
        <a:p>
          <a:r>
            <a:rPr lang="es-CO" sz="1600" dirty="0">
              <a:solidFill>
                <a:schemeClr val="tx1"/>
              </a:solidFill>
              <a:latin typeface="Montserrat"/>
            </a:rPr>
            <a:t>AAP: enfermedad hemolítica autoinmune si la BST está en aumento a pesar de la fototerapia intensiva y el valor de BST se sitúa en el intervalo 2-3 mg/dl del valor de intercambio. </a:t>
          </a:r>
        </a:p>
      </dgm:t>
    </dgm:pt>
    <dgm:pt modelId="{71CED99C-38DC-41CF-9EB1-1E47C96C80DA}" type="parTrans" cxnId="{50FBE5B4-7DF9-4ED4-BEBF-7EA6A30859C9}">
      <dgm:prSet/>
      <dgm:spPr/>
      <dgm:t>
        <a:bodyPr/>
        <a:lstStyle/>
        <a:p>
          <a:endParaRPr lang="es-CO" sz="1600">
            <a:solidFill>
              <a:schemeClr val="tx1"/>
            </a:solidFill>
            <a:latin typeface="Montserrat"/>
          </a:endParaRPr>
        </a:p>
      </dgm:t>
    </dgm:pt>
    <dgm:pt modelId="{53804497-F5FA-4600-B4A4-CD190958CB1A}" type="sibTrans" cxnId="{50FBE5B4-7DF9-4ED4-BEBF-7EA6A30859C9}">
      <dgm:prSet/>
      <dgm:spPr/>
      <dgm:t>
        <a:bodyPr/>
        <a:lstStyle/>
        <a:p>
          <a:endParaRPr lang="es-CO" sz="1600">
            <a:solidFill>
              <a:schemeClr val="tx1"/>
            </a:solidFill>
            <a:latin typeface="Montserrat"/>
          </a:endParaRPr>
        </a:p>
      </dgm:t>
    </dgm:pt>
    <dgm:pt modelId="{C1C395AC-5E6F-4014-BC11-5C29949CA002}" type="pres">
      <dgm:prSet presAssocID="{8C71B89C-D094-477A-9F9A-A531DA7C810A}" presName="diagram" presStyleCnt="0">
        <dgm:presLayoutVars>
          <dgm:chPref val="1"/>
          <dgm:dir/>
          <dgm:animOne val="branch"/>
          <dgm:animLvl val="lvl"/>
          <dgm:resizeHandles/>
        </dgm:presLayoutVars>
      </dgm:prSet>
      <dgm:spPr/>
    </dgm:pt>
    <dgm:pt modelId="{A13643D6-C598-4061-A211-A5759392CADD}" type="pres">
      <dgm:prSet presAssocID="{FB309928-3BA2-4F9C-A2A6-C2C363305C5D}" presName="root" presStyleCnt="0"/>
      <dgm:spPr/>
    </dgm:pt>
    <dgm:pt modelId="{9A1AE305-9D3A-419F-8A8B-D77AC9CBC83C}" type="pres">
      <dgm:prSet presAssocID="{FB309928-3BA2-4F9C-A2A6-C2C363305C5D}" presName="rootComposite" presStyleCnt="0"/>
      <dgm:spPr/>
    </dgm:pt>
    <dgm:pt modelId="{7B1976CA-1899-4D9F-8FBC-46C2AC66DB37}" type="pres">
      <dgm:prSet presAssocID="{FB309928-3BA2-4F9C-A2A6-C2C363305C5D}" presName="rootText" presStyleLbl="node1" presStyleIdx="0" presStyleCnt="1" custScaleX="71910" custScaleY="59044"/>
      <dgm:spPr/>
    </dgm:pt>
    <dgm:pt modelId="{F2232F3B-F001-46B5-BCD1-E5466E55754E}" type="pres">
      <dgm:prSet presAssocID="{FB309928-3BA2-4F9C-A2A6-C2C363305C5D}" presName="rootConnector" presStyleLbl="node1" presStyleIdx="0" presStyleCnt="1"/>
      <dgm:spPr/>
    </dgm:pt>
    <dgm:pt modelId="{27975E24-A6F7-477F-BABC-CABC57A55F90}" type="pres">
      <dgm:prSet presAssocID="{FB309928-3BA2-4F9C-A2A6-C2C363305C5D}" presName="childShape" presStyleCnt="0"/>
      <dgm:spPr/>
    </dgm:pt>
    <dgm:pt modelId="{6AC98FE6-8754-4E55-95DB-AE635CFD3F48}" type="pres">
      <dgm:prSet presAssocID="{6AB0333D-FCA7-49DA-9D45-E2D5EF3567AC}" presName="Name13" presStyleLbl="parChTrans1D2" presStyleIdx="0" presStyleCnt="2"/>
      <dgm:spPr/>
    </dgm:pt>
    <dgm:pt modelId="{C6E08DE3-ADDA-4F0C-94C0-1160F4D3DD6F}" type="pres">
      <dgm:prSet presAssocID="{7E00A517-34DC-4B92-8D91-F345BB3FB790}" presName="childText" presStyleLbl="bgAcc1" presStyleIdx="0" presStyleCnt="2" custScaleX="193084">
        <dgm:presLayoutVars>
          <dgm:bulletEnabled val="1"/>
        </dgm:presLayoutVars>
      </dgm:prSet>
      <dgm:spPr/>
    </dgm:pt>
    <dgm:pt modelId="{1366382E-44F5-453B-9699-5312B51A950A}" type="pres">
      <dgm:prSet presAssocID="{71CED99C-38DC-41CF-9EB1-1E47C96C80DA}" presName="Name13" presStyleLbl="parChTrans1D2" presStyleIdx="1" presStyleCnt="2"/>
      <dgm:spPr/>
    </dgm:pt>
    <dgm:pt modelId="{6C008EC3-68E7-48AE-8B39-8B03E273B097}" type="pres">
      <dgm:prSet presAssocID="{69FD47FE-B085-421C-869F-48BCC333EEE8}" presName="childText" presStyleLbl="bgAcc1" presStyleIdx="1" presStyleCnt="2" custScaleX="193084">
        <dgm:presLayoutVars>
          <dgm:bulletEnabled val="1"/>
        </dgm:presLayoutVars>
      </dgm:prSet>
      <dgm:spPr/>
    </dgm:pt>
  </dgm:ptLst>
  <dgm:cxnLst>
    <dgm:cxn modelId="{B15B5018-652A-41B5-999F-A67465BC68D6}" type="presOf" srcId="{69FD47FE-B085-421C-869F-48BCC333EEE8}" destId="{6C008EC3-68E7-48AE-8B39-8B03E273B097}" srcOrd="0" destOrd="0" presId="urn:microsoft.com/office/officeart/2005/8/layout/hierarchy3"/>
    <dgm:cxn modelId="{240FBC34-58C1-458A-8339-D437F550327A}" type="presOf" srcId="{8C71B89C-D094-477A-9F9A-A531DA7C810A}" destId="{C1C395AC-5E6F-4014-BC11-5C29949CA002}" srcOrd="0" destOrd="0" presId="urn:microsoft.com/office/officeart/2005/8/layout/hierarchy3"/>
    <dgm:cxn modelId="{C07C3B55-3443-4262-BDC9-95A8F7D8C14E}" type="presOf" srcId="{71CED99C-38DC-41CF-9EB1-1E47C96C80DA}" destId="{1366382E-44F5-453B-9699-5312B51A950A}" srcOrd="0" destOrd="0" presId="urn:microsoft.com/office/officeart/2005/8/layout/hierarchy3"/>
    <dgm:cxn modelId="{7CE42E9C-361F-42AC-9404-F4555F132DB2}" type="presOf" srcId="{7E00A517-34DC-4B92-8D91-F345BB3FB790}" destId="{C6E08DE3-ADDA-4F0C-94C0-1160F4D3DD6F}" srcOrd="0" destOrd="0" presId="urn:microsoft.com/office/officeart/2005/8/layout/hierarchy3"/>
    <dgm:cxn modelId="{4C6BD5A3-8157-4F1C-801E-4D2A66589E09}" type="presOf" srcId="{FB309928-3BA2-4F9C-A2A6-C2C363305C5D}" destId="{7B1976CA-1899-4D9F-8FBC-46C2AC66DB37}" srcOrd="0" destOrd="0" presId="urn:microsoft.com/office/officeart/2005/8/layout/hierarchy3"/>
    <dgm:cxn modelId="{3552DDB2-EE41-44F4-90D7-DD26770F0DE8}" type="presOf" srcId="{FB309928-3BA2-4F9C-A2A6-C2C363305C5D}" destId="{F2232F3B-F001-46B5-BCD1-E5466E55754E}" srcOrd="1" destOrd="0" presId="urn:microsoft.com/office/officeart/2005/8/layout/hierarchy3"/>
    <dgm:cxn modelId="{50FBE5B4-7DF9-4ED4-BEBF-7EA6A30859C9}" srcId="{FB309928-3BA2-4F9C-A2A6-C2C363305C5D}" destId="{69FD47FE-B085-421C-869F-48BCC333EEE8}" srcOrd="1" destOrd="0" parTransId="{71CED99C-38DC-41CF-9EB1-1E47C96C80DA}" sibTransId="{53804497-F5FA-4600-B4A4-CD190958CB1A}"/>
    <dgm:cxn modelId="{76B6DAB5-B4C6-4E15-95E8-4D5A101A88EB}" type="presOf" srcId="{6AB0333D-FCA7-49DA-9D45-E2D5EF3567AC}" destId="{6AC98FE6-8754-4E55-95DB-AE635CFD3F48}" srcOrd="0" destOrd="0" presId="urn:microsoft.com/office/officeart/2005/8/layout/hierarchy3"/>
    <dgm:cxn modelId="{B8B9F6E8-C36F-453E-A47B-07FB8E0F50C0}" srcId="{8C71B89C-D094-477A-9F9A-A531DA7C810A}" destId="{FB309928-3BA2-4F9C-A2A6-C2C363305C5D}" srcOrd="0" destOrd="0" parTransId="{1ABD835B-5C41-4E2D-94E7-5571B1A13C10}" sibTransId="{AF406297-E3E8-4EE0-AD90-175AD7914E84}"/>
    <dgm:cxn modelId="{72E539F5-678B-46F9-8D3F-DA413A565398}" srcId="{FB309928-3BA2-4F9C-A2A6-C2C363305C5D}" destId="{7E00A517-34DC-4B92-8D91-F345BB3FB790}" srcOrd="0" destOrd="0" parTransId="{6AB0333D-FCA7-49DA-9D45-E2D5EF3567AC}" sibTransId="{CEE92A13-F442-4004-BBFD-38BCC1D8605E}"/>
    <dgm:cxn modelId="{E49FE8E6-C86E-4935-B205-0B8D636B8B8E}" type="presParOf" srcId="{C1C395AC-5E6F-4014-BC11-5C29949CA002}" destId="{A13643D6-C598-4061-A211-A5759392CADD}" srcOrd="0" destOrd="0" presId="urn:microsoft.com/office/officeart/2005/8/layout/hierarchy3"/>
    <dgm:cxn modelId="{6E675B82-390C-4722-809B-1088E574B7B9}" type="presParOf" srcId="{A13643D6-C598-4061-A211-A5759392CADD}" destId="{9A1AE305-9D3A-419F-8A8B-D77AC9CBC83C}" srcOrd="0" destOrd="0" presId="urn:microsoft.com/office/officeart/2005/8/layout/hierarchy3"/>
    <dgm:cxn modelId="{AB366FB1-ACA6-4217-B2FF-2918EEE70C68}" type="presParOf" srcId="{9A1AE305-9D3A-419F-8A8B-D77AC9CBC83C}" destId="{7B1976CA-1899-4D9F-8FBC-46C2AC66DB37}" srcOrd="0" destOrd="0" presId="urn:microsoft.com/office/officeart/2005/8/layout/hierarchy3"/>
    <dgm:cxn modelId="{B7D6AE57-5549-4520-8600-1188FB903A88}" type="presParOf" srcId="{9A1AE305-9D3A-419F-8A8B-D77AC9CBC83C}" destId="{F2232F3B-F001-46B5-BCD1-E5466E55754E}" srcOrd="1" destOrd="0" presId="urn:microsoft.com/office/officeart/2005/8/layout/hierarchy3"/>
    <dgm:cxn modelId="{608F65C9-B240-41C2-A01E-9B73D2992849}" type="presParOf" srcId="{A13643D6-C598-4061-A211-A5759392CADD}" destId="{27975E24-A6F7-477F-BABC-CABC57A55F90}" srcOrd="1" destOrd="0" presId="urn:microsoft.com/office/officeart/2005/8/layout/hierarchy3"/>
    <dgm:cxn modelId="{2553E7BB-86C5-48F1-A584-9B04CDA28831}" type="presParOf" srcId="{27975E24-A6F7-477F-BABC-CABC57A55F90}" destId="{6AC98FE6-8754-4E55-95DB-AE635CFD3F48}" srcOrd="0" destOrd="0" presId="urn:microsoft.com/office/officeart/2005/8/layout/hierarchy3"/>
    <dgm:cxn modelId="{5CEE4D56-EC8F-4185-937B-5D371B9E4A3E}" type="presParOf" srcId="{27975E24-A6F7-477F-BABC-CABC57A55F90}" destId="{C6E08DE3-ADDA-4F0C-94C0-1160F4D3DD6F}" srcOrd="1" destOrd="0" presId="urn:microsoft.com/office/officeart/2005/8/layout/hierarchy3"/>
    <dgm:cxn modelId="{511260B2-02D2-43F3-BA01-FC0F2A619399}" type="presParOf" srcId="{27975E24-A6F7-477F-BABC-CABC57A55F90}" destId="{1366382E-44F5-453B-9699-5312B51A950A}" srcOrd="2" destOrd="0" presId="urn:microsoft.com/office/officeart/2005/8/layout/hierarchy3"/>
    <dgm:cxn modelId="{220FB127-0D53-4D91-AF82-33853FF2594D}" type="presParOf" srcId="{27975E24-A6F7-477F-BABC-CABC57A55F90}" destId="{6C008EC3-68E7-48AE-8B39-8B03E273B097}"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972CC97-C0DF-2147-8053-35972197DF09}"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B343F081-7322-5042-A724-68742328A5D3}">
      <dgm:prSet custT="1"/>
      <dgm:spPr/>
      <dgm:t>
        <a:bodyPr/>
        <a:lstStyle/>
        <a:p>
          <a:r>
            <a:rPr lang="es-CO" sz="1800" dirty="0" err="1">
              <a:latin typeface="Montserrat"/>
            </a:rPr>
            <a:t>Metaloporfirina</a:t>
          </a:r>
          <a:r>
            <a:rPr lang="es-CO" sz="1800" dirty="0">
              <a:latin typeface="Montserrat"/>
              <a:sym typeface="Wingdings" pitchFamily="2" charset="2"/>
            </a:rPr>
            <a:t></a:t>
          </a:r>
          <a:r>
            <a:rPr lang="es-CO" sz="1800" dirty="0">
              <a:latin typeface="Montserrat"/>
            </a:rPr>
            <a:t> ↓ acción de la </a:t>
          </a:r>
          <a:r>
            <a:rPr lang="es-CO" sz="1800" dirty="0" err="1">
              <a:latin typeface="Montserrat"/>
            </a:rPr>
            <a:t>hemooxigenasa</a:t>
          </a:r>
          <a:r>
            <a:rPr lang="es-CO" sz="1800" dirty="0">
              <a:latin typeface="Montserrat"/>
            </a:rPr>
            <a:t>, por lo que puede prevenir la formación de bilirrubina, pueden causar fotosensibilidad y anemia.</a:t>
          </a:r>
        </a:p>
      </dgm:t>
    </dgm:pt>
    <dgm:pt modelId="{9090700E-8EE4-744A-A31D-22C72DB50119}" type="parTrans" cxnId="{0CE3B225-525E-CE41-A31D-E920584F9871}">
      <dgm:prSet/>
      <dgm:spPr/>
      <dgm:t>
        <a:bodyPr/>
        <a:lstStyle/>
        <a:p>
          <a:endParaRPr lang="es-ES" sz="1800">
            <a:latin typeface="Montserrat"/>
          </a:endParaRPr>
        </a:p>
      </dgm:t>
    </dgm:pt>
    <dgm:pt modelId="{677B0008-C5AF-9C49-9F22-D75B4AF6C21A}" type="sibTrans" cxnId="{0CE3B225-525E-CE41-A31D-E920584F9871}">
      <dgm:prSet/>
      <dgm:spPr/>
      <dgm:t>
        <a:bodyPr/>
        <a:lstStyle/>
        <a:p>
          <a:endParaRPr lang="es-ES" sz="1800">
            <a:latin typeface="Montserrat"/>
          </a:endParaRPr>
        </a:p>
      </dgm:t>
    </dgm:pt>
    <dgm:pt modelId="{BB8FAEDC-CE91-FF47-87AD-E58E23DAE48B}">
      <dgm:prSet custT="1"/>
      <dgm:spPr/>
      <dgm:t>
        <a:bodyPr/>
        <a:lstStyle/>
        <a:p>
          <a:r>
            <a:rPr lang="es-CO" sz="1800" dirty="0">
              <a:latin typeface="Montserrat"/>
            </a:rPr>
            <a:t>Metaanálisis Cochrane en 2003 recomienda mayor investigación en el tema.</a:t>
          </a:r>
        </a:p>
      </dgm:t>
    </dgm:pt>
    <dgm:pt modelId="{CD3491BA-352A-F24B-8AA9-783A185D8BB6}" type="parTrans" cxnId="{13B40B25-D904-7A40-B7CC-F9D39745406C}">
      <dgm:prSet/>
      <dgm:spPr/>
      <dgm:t>
        <a:bodyPr/>
        <a:lstStyle/>
        <a:p>
          <a:endParaRPr lang="es-ES" sz="1800">
            <a:latin typeface="Montserrat"/>
          </a:endParaRPr>
        </a:p>
      </dgm:t>
    </dgm:pt>
    <dgm:pt modelId="{9EA245BC-79C3-B24D-AF6C-A0F491D79D1B}" type="sibTrans" cxnId="{13B40B25-D904-7A40-B7CC-F9D39745406C}">
      <dgm:prSet/>
      <dgm:spPr/>
      <dgm:t>
        <a:bodyPr/>
        <a:lstStyle/>
        <a:p>
          <a:endParaRPr lang="es-ES" sz="1800">
            <a:latin typeface="Montserrat"/>
          </a:endParaRPr>
        </a:p>
      </dgm:t>
    </dgm:pt>
    <dgm:pt modelId="{A85A839B-53E1-FC4B-B50D-264147CCE969}">
      <dgm:prSet custT="1"/>
      <dgm:spPr>
        <a:solidFill>
          <a:srgbClr val="0070C0"/>
        </a:solidFill>
      </dgm:spPr>
      <dgm:t>
        <a:bodyPr/>
        <a:lstStyle/>
        <a:p>
          <a:r>
            <a:rPr lang="es-CO" sz="1800" dirty="0">
              <a:latin typeface="Montserrat"/>
            </a:rPr>
            <a:t>AAP recomienda en aquellos casos de pacientes que estén en fototerapia y estén en riesgo de necesitar exanguinotransfusión.</a:t>
          </a:r>
        </a:p>
      </dgm:t>
    </dgm:pt>
    <dgm:pt modelId="{9AF2737C-B6CD-B549-BADC-57FF149D9AC7}" type="parTrans" cxnId="{5213E910-EB11-DD4D-BAD0-77AAF9863798}">
      <dgm:prSet/>
      <dgm:spPr/>
      <dgm:t>
        <a:bodyPr/>
        <a:lstStyle/>
        <a:p>
          <a:endParaRPr lang="es-ES" sz="1800">
            <a:latin typeface="Montserrat"/>
          </a:endParaRPr>
        </a:p>
      </dgm:t>
    </dgm:pt>
    <dgm:pt modelId="{DF8EDF61-81E0-434F-B52F-7EA9A706406A}" type="sibTrans" cxnId="{5213E910-EB11-DD4D-BAD0-77AAF9863798}">
      <dgm:prSet/>
      <dgm:spPr/>
      <dgm:t>
        <a:bodyPr/>
        <a:lstStyle/>
        <a:p>
          <a:endParaRPr lang="es-ES" sz="1800">
            <a:latin typeface="Montserrat"/>
          </a:endParaRPr>
        </a:p>
      </dgm:t>
    </dgm:pt>
    <dgm:pt modelId="{A46E9C71-8F10-B840-BFB4-94FD0D42A8F9}" type="pres">
      <dgm:prSet presAssocID="{7972CC97-C0DF-2147-8053-35972197DF09}" presName="linear" presStyleCnt="0">
        <dgm:presLayoutVars>
          <dgm:animLvl val="lvl"/>
          <dgm:resizeHandles val="exact"/>
        </dgm:presLayoutVars>
      </dgm:prSet>
      <dgm:spPr/>
    </dgm:pt>
    <dgm:pt modelId="{CFA47094-ED6F-C84E-93E3-7F068256CABF}" type="pres">
      <dgm:prSet presAssocID="{B343F081-7322-5042-A724-68742328A5D3}" presName="parentText" presStyleLbl="node1" presStyleIdx="0" presStyleCnt="3">
        <dgm:presLayoutVars>
          <dgm:chMax val="0"/>
          <dgm:bulletEnabled val="1"/>
        </dgm:presLayoutVars>
      </dgm:prSet>
      <dgm:spPr/>
    </dgm:pt>
    <dgm:pt modelId="{3A69A0AA-95F4-7241-A0F4-B6BE94B0873A}" type="pres">
      <dgm:prSet presAssocID="{677B0008-C5AF-9C49-9F22-D75B4AF6C21A}" presName="spacer" presStyleCnt="0"/>
      <dgm:spPr/>
    </dgm:pt>
    <dgm:pt modelId="{2756033E-45B8-E142-AA5C-E9412830767D}" type="pres">
      <dgm:prSet presAssocID="{BB8FAEDC-CE91-FF47-87AD-E58E23DAE48B}" presName="parentText" presStyleLbl="node1" presStyleIdx="1" presStyleCnt="3" custScaleY="81598">
        <dgm:presLayoutVars>
          <dgm:chMax val="0"/>
          <dgm:bulletEnabled val="1"/>
        </dgm:presLayoutVars>
      </dgm:prSet>
      <dgm:spPr/>
    </dgm:pt>
    <dgm:pt modelId="{BD1534A1-73B1-8A4A-B099-B0593D991F4E}" type="pres">
      <dgm:prSet presAssocID="{9EA245BC-79C3-B24D-AF6C-A0F491D79D1B}" presName="spacer" presStyleCnt="0"/>
      <dgm:spPr/>
    </dgm:pt>
    <dgm:pt modelId="{5C762938-BEF3-7B4D-8287-CD11E62CCEBB}" type="pres">
      <dgm:prSet presAssocID="{A85A839B-53E1-FC4B-B50D-264147CCE969}" presName="parentText" presStyleLbl="node1" presStyleIdx="2" presStyleCnt="3" custScaleY="84205">
        <dgm:presLayoutVars>
          <dgm:chMax val="0"/>
          <dgm:bulletEnabled val="1"/>
        </dgm:presLayoutVars>
      </dgm:prSet>
      <dgm:spPr/>
    </dgm:pt>
  </dgm:ptLst>
  <dgm:cxnLst>
    <dgm:cxn modelId="{5213E910-EB11-DD4D-BAD0-77AAF9863798}" srcId="{7972CC97-C0DF-2147-8053-35972197DF09}" destId="{A85A839B-53E1-FC4B-B50D-264147CCE969}" srcOrd="2" destOrd="0" parTransId="{9AF2737C-B6CD-B549-BADC-57FF149D9AC7}" sibTransId="{DF8EDF61-81E0-434F-B52F-7EA9A706406A}"/>
    <dgm:cxn modelId="{6C51D213-9C6A-4FCE-9509-D36EBA5D6243}" type="presOf" srcId="{B343F081-7322-5042-A724-68742328A5D3}" destId="{CFA47094-ED6F-C84E-93E3-7F068256CABF}" srcOrd="0" destOrd="0" presId="urn:microsoft.com/office/officeart/2005/8/layout/vList2"/>
    <dgm:cxn modelId="{13B40B25-D904-7A40-B7CC-F9D39745406C}" srcId="{7972CC97-C0DF-2147-8053-35972197DF09}" destId="{BB8FAEDC-CE91-FF47-87AD-E58E23DAE48B}" srcOrd="1" destOrd="0" parTransId="{CD3491BA-352A-F24B-8AA9-783A185D8BB6}" sibTransId="{9EA245BC-79C3-B24D-AF6C-A0F491D79D1B}"/>
    <dgm:cxn modelId="{0CE3B225-525E-CE41-A31D-E920584F9871}" srcId="{7972CC97-C0DF-2147-8053-35972197DF09}" destId="{B343F081-7322-5042-A724-68742328A5D3}" srcOrd="0" destOrd="0" parTransId="{9090700E-8EE4-744A-A31D-22C72DB50119}" sibTransId="{677B0008-C5AF-9C49-9F22-D75B4AF6C21A}"/>
    <dgm:cxn modelId="{4ADE6E4F-C8DF-4D4E-8120-6D147CDDF1E0}" type="presOf" srcId="{BB8FAEDC-CE91-FF47-87AD-E58E23DAE48B}" destId="{2756033E-45B8-E142-AA5C-E9412830767D}" srcOrd="0" destOrd="0" presId="urn:microsoft.com/office/officeart/2005/8/layout/vList2"/>
    <dgm:cxn modelId="{1A5EF398-9D21-434C-A359-A0CFCD5381FE}" type="presOf" srcId="{7972CC97-C0DF-2147-8053-35972197DF09}" destId="{A46E9C71-8F10-B840-BFB4-94FD0D42A8F9}" srcOrd="0" destOrd="0" presId="urn:microsoft.com/office/officeart/2005/8/layout/vList2"/>
    <dgm:cxn modelId="{E10B70ED-7EB7-43BB-B6F7-4EB3A8D05A11}" type="presOf" srcId="{A85A839B-53E1-FC4B-B50D-264147CCE969}" destId="{5C762938-BEF3-7B4D-8287-CD11E62CCEBB}" srcOrd="0" destOrd="0" presId="urn:microsoft.com/office/officeart/2005/8/layout/vList2"/>
    <dgm:cxn modelId="{33A713CE-8D9E-40D5-AC71-F23A06CC16CD}" type="presParOf" srcId="{A46E9C71-8F10-B840-BFB4-94FD0D42A8F9}" destId="{CFA47094-ED6F-C84E-93E3-7F068256CABF}" srcOrd="0" destOrd="0" presId="urn:microsoft.com/office/officeart/2005/8/layout/vList2"/>
    <dgm:cxn modelId="{77AE7070-001A-46F8-8575-AD7E29BF1DED}" type="presParOf" srcId="{A46E9C71-8F10-B840-BFB4-94FD0D42A8F9}" destId="{3A69A0AA-95F4-7241-A0F4-B6BE94B0873A}" srcOrd="1" destOrd="0" presId="urn:microsoft.com/office/officeart/2005/8/layout/vList2"/>
    <dgm:cxn modelId="{0417D92E-3907-4A9A-A523-E5E95D073053}" type="presParOf" srcId="{A46E9C71-8F10-B840-BFB4-94FD0D42A8F9}" destId="{2756033E-45B8-E142-AA5C-E9412830767D}" srcOrd="2" destOrd="0" presId="urn:microsoft.com/office/officeart/2005/8/layout/vList2"/>
    <dgm:cxn modelId="{FC33EA18-E7FE-4808-A557-E971CC68E6D9}" type="presParOf" srcId="{A46E9C71-8F10-B840-BFB4-94FD0D42A8F9}" destId="{BD1534A1-73B1-8A4A-B099-B0593D991F4E}" srcOrd="3" destOrd="0" presId="urn:microsoft.com/office/officeart/2005/8/layout/vList2"/>
    <dgm:cxn modelId="{728EA7EC-9EF5-4152-B439-BC14085F1179}" type="presParOf" srcId="{A46E9C71-8F10-B840-BFB4-94FD0D42A8F9}" destId="{5C762938-BEF3-7B4D-8287-CD11E62CCEB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0BF41A-7D1D-4E40-BDCE-97F4BECC4129}"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es-ES"/>
        </a:p>
      </dgm:t>
    </dgm:pt>
    <dgm:pt modelId="{7A928066-79B2-6444-A3A9-01A51AB05D02}">
      <dgm:prSet custT="1"/>
      <dgm:spPr/>
      <dgm:t>
        <a:bodyPr/>
        <a:lstStyle/>
        <a:p>
          <a:r>
            <a:rPr lang="es-CO" sz="1600" dirty="0">
              <a:latin typeface="Montserrat"/>
            </a:rPr>
            <a:t>El riesgo de desarrollar </a:t>
          </a:r>
          <a:r>
            <a:rPr lang="es-CO" sz="1600" dirty="0" err="1">
              <a:latin typeface="Montserrat"/>
            </a:rPr>
            <a:t>encefalopatía</a:t>
          </a:r>
          <a:r>
            <a:rPr lang="es-CO" sz="1600" dirty="0">
              <a:latin typeface="Montserrat"/>
            </a:rPr>
            <a:t> aguda por bilirrubina </a:t>
          </a:r>
          <a:r>
            <a:rPr lang="es-CO" sz="1600" dirty="0" err="1">
              <a:latin typeface="Montserrat"/>
            </a:rPr>
            <a:t>varía</a:t>
          </a:r>
          <a:r>
            <a:rPr lang="es-CO" sz="1600" dirty="0">
              <a:latin typeface="Montserrat"/>
            </a:rPr>
            <a:t> </a:t>
          </a:r>
          <a:r>
            <a:rPr lang="es-CO" sz="1600" b="1" dirty="0">
              <a:latin typeface="Montserrat"/>
            </a:rPr>
            <a:t>de 2 a 10% </a:t>
          </a:r>
          <a:r>
            <a:rPr lang="es-CO" sz="1600" dirty="0">
              <a:latin typeface="Montserrat"/>
            </a:rPr>
            <a:t>para los recién nacidos con BT&gt; 30 mg.</a:t>
          </a:r>
        </a:p>
      </dgm:t>
    </dgm:pt>
    <dgm:pt modelId="{DF1FAE11-ABF4-784F-99E1-3340B8126798}" type="parTrans" cxnId="{7C7BCE3E-F867-4F4C-8D91-E96712F80F17}">
      <dgm:prSet/>
      <dgm:spPr/>
      <dgm:t>
        <a:bodyPr/>
        <a:lstStyle/>
        <a:p>
          <a:endParaRPr lang="es-ES" sz="1600">
            <a:latin typeface="Montserrat"/>
          </a:endParaRPr>
        </a:p>
      </dgm:t>
    </dgm:pt>
    <dgm:pt modelId="{70F4FB50-9437-2C48-8888-B1C927F8DEB0}" type="sibTrans" cxnId="{7C7BCE3E-F867-4F4C-8D91-E96712F80F17}">
      <dgm:prSet/>
      <dgm:spPr/>
      <dgm:t>
        <a:bodyPr/>
        <a:lstStyle/>
        <a:p>
          <a:endParaRPr lang="es-ES" sz="1600">
            <a:latin typeface="Montserrat"/>
          </a:endParaRPr>
        </a:p>
      </dgm:t>
    </dgm:pt>
    <dgm:pt modelId="{424EC8F9-0D94-2B41-BDA3-B9AFFA1E7D80}">
      <dgm:prSet custT="1"/>
      <dgm:spPr/>
      <dgm:t>
        <a:bodyPr/>
        <a:lstStyle/>
        <a:p>
          <a:r>
            <a:rPr lang="es-CO" sz="1600" dirty="0">
              <a:latin typeface="Montserrat"/>
            </a:rPr>
            <a:t>La incidencia de </a:t>
          </a:r>
          <a:r>
            <a:rPr lang="es-CO" sz="1600" dirty="0" err="1">
              <a:latin typeface="Montserrat"/>
            </a:rPr>
            <a:t>encefalopatía</a:t>
          </a:r>
          <a:r>
            <a:rPr lang="es-CO" sz="1600" dirty="0">
              <a:latin typeface="Montserrat"/>
            </a:rPr>
            <a:t> </a:t>
          </a:r>
          <a:r>
            <a:rPr lang="es-CO" sz="1600" dirty="0" err="1">
              <a:latin typeface="Montserrat"/>
            </a:rPr>
            <a:t>bilirrubínica</a:t>
          </a:r>
          <a:r>
            <a:rPr lang="es-CO" sz="1600" dirty="0">
              <a:latin typeface="Montserrat"/>
            </a:rPr>
            <a:t> </a:t>
          </a:r>
          <a:r>
            <a:rPr lang="es-CO" sz="1600" dirty="0" err="1">
              <a:latin typeface="Montserrat"/>
            </a:rPr>
            <a:t>crónica</a:t>
          </a:r>
          <a:r>
            <a:rPr lang="es-CO" sz="1600" dirty="0">
              <a:latin typeface="Montserrat"/>
            </a:rPr>
            <a:t> (</a:t>
          </a:r>
          <a:r>
            <a:rPr lang="es-CO" sz="1600" dirty="0" err="1">
              <a:latin typeface="Montserrat"/>
            </a:rPr>
            <a:t>kernicterus</a:t>
          </a:r>
          <a:r>
            <a:rPr lang="es-CO" sz="1600" dirty="0">
              <a:latin typeface="Montserrat"/>
            </a:rPr>
            <a:t>) </a:t>
          </a:r>
          <a:r>
            <a:rPr lang="es-CO" sz="1600" dirty="0" err="1">
              <a:latin typeface="Montserrat"/>
            </a:rPr>
            <a:t>varía</a:t>
          </a:r>
          <a:r>
            <a:rPr lang="es-CO" sz="1600" dirty="0">
              <a:latin typeface="Montserrat"/>
            </a:rPr>
            <a:t> de 1.2 a 2.3 por 100.000 nacidos vivos por </a:t>
          </a:r>
          <a:r>
            <a:rPr lang="es-CO" sz="1600" dirty="0" err="1">
              <a:latin typeface="Montserrat"/>
            </a:rPr>
            <a:t>año</a:t>
          </a:r>
          <a:r>
            <a:rPr lang="es-CO" sz="1600" dirty="0">
              <a:latin typeface="Montserrat"/>
            </a:rPr>
            <a:t> en Dinamarca, Suecia y </a:t>
          </a:r>
          <a:r>
            <a:rPr lang="es-CO" sz="1600" dirty="0" err="1">
              <a:latin typeface="Montserrat"/>
            </a:rPr>
            <a:t>Canada</a:t>
          </a:r>
          <a:r>
            <a:rPr lang="es-CO" sz="1600" dirty="0">
              <a:latin typeface="Montserrat"/>
            </a:rPr>
            <a:t>́ </a:t>
          </a:r>
          <a:r>
            <a:rPr lang="es-CO" sz="1600" b="1" dirty="0">
              <a:latin typeface="Montserrat"/>
            </a:rPr>
            <a:t>vs</a:t>
          </a:r>
          <a:r>
            <a:rPr lang="es-CO" sz="1600" dirty="0">
              <a:latin typeface="Montserrat"/>
            </a:rPr>
            <a:t> EEUU (0.44 por 100.000 NV)  </a:t>
          </a:r>
          <a:r>
            <a:rPr lang="es-CO" sz="1600" dirty="0">
              <a:latin typeface="Montserrat"/>
              <a:sym typeface="Wingdings" pitchFamily="2" charset="2"/>
            </a:rPr>
            <a:t></a:t>
          </a:r>
          <a:r>
            <a:rPr lang="es-CO" sz="1600" dirty="0">
              <a:latin typeface="Montserrat"/>
            </a:rPr>
            <a:t> se habla de ↓ con directrices de AAP del 2004, pero no se ha establecido de cuánto.</a:t>
          </a:r>
        </a:p>
      </dgm:t>
    </dgm:pt>
    <dgm:pt modelId="{46ABF576-6970-CC41-A361-1AC4EC755245}" type="parTrans" cxnId="{198A0EC2-2399-2045-9D4E-0FD39C4C255B}">
      <dgm:prSet/>
      <dgm:spPr/>
      <dgm:t>
        <a:bodyPr/>
        <a:lstStyle/>
        <a:p>
          <a:endParaRPr lang="es-ES" sz="1600">
            <a:latin typeface="Montserrat"/>
          </a:endParaRPr>
        </a:p>
      </dgm:t>
    </dgm:pt>
    <dgm:pt modelId="{0B8DDA6B-F68E-7349-96F2-FA9A1655CB42}" type="sibTrans" cxnId="{198A0EC2-2399-2045-9D4E-0FD39C4C255B}">
      <dgm:prSet/>
      <dgm:spPr/>
      <dgm:t>
        <a:bodyPr/>
        <a:lstStyle/>
        <a:p>
          <a:endParaRPr lang="es-ES" sz="1600">
            <a:latin typeface="Montserrat"/>
          </a:endParaRPr>
        </a:p>
      </dgm:t>
    </dgm:pt>
    <dgm:pt modelId="{DB300B20-3F8D-0D4F-953C-DFE800930D1B}">
      <dgm:prSet custT="1"/>
      <dgm:spPr/>
      <dgm:t>
        <a:bodyPr/>
        <a:lstStyle/>
        <a:p>
          <a:r>
            <a:rPr lang="es-CO" sz="1600">
              <a:latin typeface="Montserrat"/>
            </a:rPr>
            <a:t>En los Estados Unidos, se informaron 31 muertes asociadas con kernicterus durante el período entre 1979 y 2006, lo que resultó en una incidencia estimada de 0.28 muertes por millón de NV.</a:t>
          </a:r>
        </a:p>
      </dgm:t>
    </dgm:pt>
    <dgm:pt modelId="{1F07828C-4AA0-D74A-AC11-55FD2E6BB97F}" type="parTrans" cxnId="{9340DAF3-BA8E-2849-9F56-FE059A40FDF8}">
      <dgm:prSet/>
      <dgm:spPr/>
      <dgm:t>
        <a:bodyPr/>
        <a:lstStyle/>
        <a:p>
          <a:endParaRPr lang="es-ES" sz="1600">
            <a:latin typeface="Montserrat"/>
          </a:endParaRPr>
        </a:p>
      </dgm:t>
    </dgm:pt>
    <dgm:pt modelId="{2FC106FA-8C9F-6A49-BE93-20ACDBE9E3AA}" type="sibTrans" cxnId="{9340DAF3-BA8E-2849-9F56-FE059A40FDF8}">
      <dgm:prSet/>
      <dgm:spPr/>
      <dgm:t>
        <a:bodyPr/>
        <a:lstStyle/>
        <a:p>
          <a:endParaRPr lang="es-ES" sz="1600">
            <a:latin typeface="Montserrat"/>
          </a:endParaRPr>
        </a:p>
      </dgm:t>
    </dgm:pt>
    <dgm:pt modelId="{932D237A-E904-EA42-8F88-BEB51FA14BEF}" type="pres">
      <dgm:prSet presAssocID="{0B0BF41A-7D1D-4E40-BDCE-97F4BECC4129}" presName="Name0" presStyleCnt="0">
        <dgm:presLayoutVars>
          <dgm:chMax val="7"/>
          <dgm:chPref val="7"/>
          <dgm:dir/>
        </dgm:presLayoutVars>
      </dgm:prSet>
      <dgm:spPr/>
    </dgm:pt>
    <dgm:pt modelId="{DAA5F533-3A7E-BF4E-BAE8-118E9C092B3C}" type="pres">
      <dgm:prSet presAssocID="{0B0BF41A-7D1D-4E40-BDCE-97F4BECC4129}" presName="Name1" presStyleCnt="0"/>
      <dgm:spPr/>
    </dgm:pt>
    <dgm:pt modelId="{6AE3B9C7-1106-1B46-9FFA-24711A5EFF22}" type="pres">
      <dgm:prSet presAssocID="{0B0BF41A-7D1D-4E40-BDCE-97F4BECC4129}" presName="cycle" presStyleCnt="0"/>
      <dgm:spPr/>
    </dgm:pt>
    <dgm:pt modelId="{BB9B68E6-3197-CF49-B9AF-68C8CF19C7BF}" type="pres">
      <dgm:prSet presAssocID="{0B0BF41A-7D1D-4E40-BDCE-97F4BECC4129}" presName="srcNode" presStyleLbl="node1" presStyleIdx="0" presStyleCnt="3"/>
      <dgm:spPr/>
    </dgm:pt>
    <dgm:pt modelId="{5A70B9A3-56CE-8C4D-A2BB-2A03424690A5}" type="pres">
      <dgm:prSet presAssocID="{0B0BF41A-7D1D-4E40-BDCE-97F4BECC4129}" presName="conn" presStyleLbl="parChTrans1D2" presStyleIdx="0" presStyleCnt="1"/>
      <dgm:spPr/>
    </dgm:pt>
    <dgm:pt modelId="{BAD3B186-69AA-714F-A502-4DC3E0ADBE34}" type="pres">
      <dgm:prSet presAssocID="{0B0BF41A-7D1D-4E40-BDCE-97F4BECC4129}" presName="extraNode" presStyleLbl="node1" presStyleIdx="0" presStyleCnt="3"/>
      <dgm:spPr/>
    </dgm:pt>
    <dgm:pt modelId="{010845C4-C50A-4C4B-8F73-105FBA92BE1F}" type="pres">
      <dgm:prSet presAssocID="{0B0BF41A-7D1D-4E40-BDCE-97F4BECC4129}" presName="dstNode" presStyleLbl="node1" presStyleIdx="0" presStyleCnt="3"/>
      <dgm:spPr/>
    </dgm:pt>
    <dgm:pt modelId="{FC1F274A-BA43-5A46-A3CF-17F6CEAFF1DE}" type="pres">
      <dgm:prSet presAssocID="{7A928066-79B2-6444-A3A9-01A51AB05D02}" presName="text_1" presStyleLbl="node1" presStyleIdx="0" presStyleCnt="3">
        <dgm:presLayoutVars>
          <dgm:bulletEnabled val="1"/>
        </dgm:presLayoutVars>
      </dgm:prSet>
      <dgm:spPr/>
    </dgm:pt>
    <dgm:pt modelId="{8335A098-4C26-B741-BF39-7AF4F6F7BE39}" type="pres">
      <dgm:prSet presAssocID="{7A928066-79B2-6444-A3A9-01A51AB05D02}" presName="accent_1" presStyleCnt="0"/>
      <dgm:spPr/>
    </dgm:pt>
    <dgm:pt modelId="{F67B93A5-6BC1-4744-B358-C18C09568210}" type="pres">
      <dgm:prSet presAssocID="{7A928066-79B2-6444-A3A9-01A51AB05D02}" presName="accentRepeatNode" presStyleLbl="solidFgAcc1" presStyleIdx="0" presStyleCnt="3"/>
      <dgm:spPr/>
    </dgm:pt>
    <dgm:pt modelId="{F995E016-F96D-444C-BF13-878CB6F71814}" type="pres">
      <dgm:prSet presAssocID="{424EC8F9-0D94-2B41-BDA3-B9AFFA1E7D80}" presName="text_2" presStyleLbl="node1" presStyleIdx="1" presStyleCnt="3" custScaleY="136081">
        <dgm:presLayoutVars>
          <dgm:bulletEnabled val="1"/>
        </dgm:presLayoutVars>
      </dgm:prSet>
      <dgm:spPr/>
    </dgm:pt>
    <dgm:pt modelId="{711C440B-658F-124E-88ED-CC277A4126A9}" type="pres">
      <dgm:prSet presAssocID="{424EC8F9-0D94-2B41-BDA3-B9AFFA1E7D80}" presName="accent_2" presStyleCnt="0"/>
      <dgm:spPr/>
    </dgm:pt>
    <dgm:pt modelId="{FEF5CCB9-AFFA-6746-A7E9-35DBFB19B0F0}" type="pres">
      <dgm:prSet presAssocID="{424EC8F9-0D94-2B41-BDA3-B9AFFA1E7D80}" presName="accentRepeatNode" presStyleLbl="solidFgAcc1" presStyleIdx="1" presStyleCnt="3"/>
      <dgm:spPr/>
    </dgm:pt>
    <dgm:pt modelId="{178FD2A7-D0F8-A845-8B81-95B7461C534B}" type="pres">
      <dgm:prSet presAssocID="{DB300B20-3F8D-0D4F-953C-DFE800930D1B}" presName="text_3" presStyleLbl="node1" presStyleIdx="2" presStyleCnt="3">
        <dgm:presLayoutVars>
          <dgm:bulletEnabled val="1"/>
        </dgm:presLayoutVars>
      </dgm:prSet>
      <dgm:spPr/>
    </dgm:pt>
    <dgm:pt modelId="{D12351B0-33C8-C240-B4FB-EE6E6E4F3159}" type="pres">
      <dgm:prSet presAssocID="{DB300B20-3F8D-0D4F-953C-DFE800930D1B}" presName="accent_3" presStyleCnt="0"/>
      <dgm:spPr/>
    </dgm:pt>
    <dgm:pt modelId="{3D9FABB1-1E83-6040-A8AF-0E72FD91D6E6}" type="pres">
      <dgm:prSet presAssocID="{DB300B20-3F8D-0D4F-953C-DFE800930D1B}" presName="accentRepeatNode" presStyleLbl="solidFgAcc1" presStyleIdx="2" presStyleCnt="3"/>
      <dgm:spPr/>
    </dgm:pt>
  </dgm:ptLst>
  <dgm:cxnLst>
    <dgm:cxn modelId="{595E5817-BCEC-4DA9-8821-12355397F166}" type="presOf" srcId="{424EC8F9-0D94-2B41-BDA3-B9AFFA1E7D80}" destId="{F995E016-F96D-444C-BF13-878CB6F71814}" srcOrd="0" destOrd="0" presId="urn:microsoft.com/office/officeart/2008/layout/VerticalCurvedList"/>
    <dgm:cxn modelId="{5ABC9519-A85D-4C78-82CE-08292FFDE022}" type="presOf" srcId="{7A928066-79B2-6444-A3A9-01A51AB05D02}" destId="{FC1F274A-BA43-5A46-A3CF-17F6CEAFF1DE}" srcOrd="0" destOrd="0" presId="urn:microsoft.com/office/officeart/2008/layout/VerticalCurvedList"/>
    <dgm:cxn modelId="{7C7BCE3E-F867-4F4C-8D91-E96712F80F17}" srcId="{0B0BF41A-7D1D-4E40-BDCE-97F4BECC4129}" destId="{7A928066-79B2-6444-A3A9-01A51AB05D02}" srcOrd="0" destOrd="0" parTransId="{DF1FAE11-ABF4-784F-99E1-3340B8126798}" sibTransId="{70F4FB50-9437-2C48-8888-B1C927F8DEB0}"/>
    <dgm:cxn modelId="{198A0EC2-2399-2045-9D4E-0FD39C4C255B}" srcId="{0B0BF41A-7D1D-4E40-BDCE-97F4BECC4129}" destId="{424EC8F9-0D94-2B41-BDA3-B9AFFA1E7D80}" srcOrd="1" destOrd="0" parTransId="{46ABF576-6970-CC41-A361-1AC4EC755245}" sibTransId="{0B8DDA6B-F68E-7349-96F2-FA9A1655CB42}"/>
    <dgm:cxn modelId="{2A84B8DE-A4A1-4A76-A0D6-B7368909FE96}" type="presOf" srcId="{70F4FB50-9437-2C48-8888-B1C927F8DEB0}" destId="{5A70B9A3-56CE-8C4D-A2BB-2A03424690A5}" srcOrd="0" destOrd="0" presId="urn:microsoft.com/office/officeart/2008/layout/VerticalCurvedList"/>
    <dgm:cxn modelId="{9340DAF3-BA8E-2849-9F56-FE059A40FDF8}" srcId="{0B0BF41A-7D1D-4E40-BDCE-97F4BECC4129}" destId="{DB300B20-3F8D-0D4F-953C-DFE800930D1B}" srcOrd="2" destOrd="0" parTransId="{1F07828C-4AA0-D74A-AC11-55FD2E6BB97F}" sibTransId="{2FC106FA-8C9F-6A49-BE93-20ACDBE9E3AA}"/>
    <dgm:cxn modelId="{F7BBEEF3-3201-4DFA-853A-1DB0BF09E4E0}" type="presOf" srcId="{DB300B20-3F8D-0D4F-953C-DFE800930D1B}" destId="{178FD2A7-D0F8-A845-8B81-95B7461C534B}" srcOrd="0" destOrd="0" presId="urn:microsoft.com/office/officeart/2008/layout/VerticalCurvedList"/>
    <dgm:cxn modelId="{FD1AF4F9-A5EB-415A-881F-E955A94F9440}" type="presOf" srcId="{0B0BF41A-7D1D-4E40-BDCE-97F4BECC4129}" destId="{932D237A-E904-EA42-8F88-BEB51FA14BEF}" srcOrd="0" destOrd="0" presId="urn:microsoft.com/office/officeart/2008/layout/VerticalCurvedList"/>
    <dgm:cxn modelId="{9E50D3C7-ABB1-454D-A140-062F1453F759}" type="presParOf" srcId="{932D237A-E904-EA42-8F88-BEB51FA14BEF}" destId="{DAA5F533-3A7E-BF4E-BAE8-118E9C092B3C}" srcOrd="0" destOrd="0" presId="urn:microsoft.com/office/officeart/2008/layout/VerticalCurvedList"/>
    <dgm:cxn modelId="{53CC4DCE-E1DE-49BD-A917-0EAED1F5BBC0}" type="presParOf" srcId="{DAA5F533-3A7E-BF4E-BAE8-118E9C092B3C}" destId="{6AE3B9C7-1106-1B46-9FFA-24711A5EFF22}" srcOrd="0" destOrd="0" presId="urn:microsoft.com/office/officeart/2008/layout/VerticalCurvedList"/>
    <dgm:cxn modelId="{CCC4A597-6853-4BC1-A315-A3954BC7F907}" type="presParOf" srcId="{6AE3B9C7-1106-1B46-9FFA-24711A5EFF22}" destId="{BB9B68E6-3197-CF49-B9AF-68C8CF19C7BF}" srcOrd="0" destOrd="0" presId="urn:microsoft.com/office/officeart/2008/layout/VerticalCurvedList"/>
    <dgm:cxn modelId="{2062B191-8078-4C1A-AF63-056A6BCCC150}" type="presParOf" srcId="{6AE3B9C7-1106-1B46-9FFA-24711A5EFF22}" destId="{5A70B9A3-56CE-8C4D-A2BB-2A03424690A5}" srcOrd="1" destOrd="0" presId="urn:microsoft.com/office/officeart/2008/layout/VerticalCurvedList"/>
    <dgm:cxn modelId="{F4592AE9-3875-4F25-AE10-B9E022951F50}" type="presParOf" srcId="{6AE3B9C7-1106-1B46-9FFA-24711A5EFF22}" destId="{BAD3B186-69AA-714F-A502-4DC3E0ADBE34}" srcOrd="2" destOrd="0" presId="urn:microsoft.com/office/officeart/2008/layout/VerticalCurvedList"/>
    <dgm:cxn modelId="{FBE0F5E6-F33E-4C2B-BE5E-00F9AE7A77E7}" type="presParOf" srcId="{6AE3B9C7-1106-1B46-9FFA-24711A5EFF22}" destId="{010845C4-C50A-4C4B-8F73-105FBA92BE1F}" srcOrd="3" destOrd="0" presId="urn:microsoft.com/office/officeart/2008/layout/VerticalCurvedList"/>
    <dgm:cxn modelId="{81E46616-903A-4DD4-9F47-9AFEA54CE773}" type="presParOf" srcId="{DAA5F533-3A7E-BF4E-BAE8-118E9C092B3C}" destId="{FC1F274A-BA43-5A46-A3CF-17F6CEAFF1DE}" srcOrd="1" destOrd="0" presId="urn:microsoft.com/office/officeart/2008/layout/VerticalCurvedList"/>
    <dgm:cxn modelId="{22644963-D160-45E0-97B8-F7E56F90E947}" type="presParOf" srcId="{DAA5F533-3A7E-BF4E-BAE8-118E9C092B3C}" destId="{8335A098-4C26-B741-BF39-7AF4F6F7BE39}" srcOrd="2" destOrd="0" presId="urn:microsoft.com/office/officeart/2008/layout/VerticalCurvedList"/>
    <dgm:cxn modelId="{8D6BA138-35C7-420C-8EA9-1CDE407A1ABE}" type="presParOf" srcId="{8335A098-4C26-B741-BF39-7AF4F6F7BE39}" destId="{F67B93A5-6BC1-4744-B358-C18C09568210}" srcOrd="0" destOrd="0" presId="urn:microsoft.com/office/officeart/2008/layout/VerticalCurvedList"/>
    <dgm:cxn modelId="{88AB6D28-96EA-4527-99CE-C645A316B502}" type="presParOf" srcId="{DAA5F533-3A7E-BF4E-BAE8-118E9C092B3C}" destId="{F995E016-F96D-444C-BF13-878CB6F71814}" srcOrd="3" destOrd="0" presId="urn:microsoft.com/office/officeart/2008/layout/VerticalCurvedList"/>
    <dgm:cxn modelId="{F0743E2C-6342-495C-AE7E-819B2469876E}" type="presParOf" srcId="{DAA5F533-3A7E-BF4E-BAE8-118E9C092B3C}" destId="{711C440B-658F-124E-88ED-CC277A4126A9}" srcOrd="4" destOrd="0" presId="urn:microsoft.com/office/officeart/2008/layout/VerticalCurvedList"/>
    <dgm:cxn modelId="{9F82540F-6AEA-4127-AEC7-F4403E3E9C98}" type="presParOf" srcId="{711C440B-658F-124E-88ED-CC277A4126A9}" destId="{FEF5CCB9-AFFA-6746-A7E9-35DBFB19B0F0}" srcOrd="0" destOrd="0" presId="urn:microsoft.com/office/officeart/2008/layout/VerticalCurvedList"/>
    <dgm:cxn modelId="{D4D32106-92AD-496E-A3A9-48125CE0EF3B}" type="presParOf" srcId="{DAA5F533-3A7E-BF4E-BAE8-118E9C092B3C}" destId="{178FD2A7-D0F8-A845-8B81-95B7461C534B}" srcOrd="5" destOrd="0" presId="urn:microsoft.com/office/officeart/2008/layout/VerticalCurvedList"/>
    <dgm:cxn modelId="{57E0FD41-0A7E-4246-8B78-147BED054851}" type="presParOf" srcId="{DAA5F533-3A7E-BF4E-BAE8-118E9C092B3C}" destId="{D12351B0-33C8-C240-B4FB-EE6E6E4F3159}" srcOrd="6" destOrd="0" presId="urn:microsoft.com/office/officeart/2008/layout/VerticalCurvedList"/>
    <dgm:cxn modelId="{225AA0C2-2B71-41C5-9A51-0F938F310C1D}" type="presParOf" srcId="{D12351B0-33C8-C240-B4FB-EE6E6E4F3159}" destId="{3D9FABB1-1E83-6040-A8AF-0E72FD91D6E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B93AD9-7D0F-9345-B62B-AD8FF074BC81}"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4FCD3CC1-4A93-E94C-AD9D-B0FFD77F0A2C}">
      <dgm:prSet custT="1"/>
      <dgm:spPr/>
      <dgm:t>
        <a:bodyPr/>
        <a:lstStyle/>
        <a:p>
          <a:pPr algn="ctr"/>
          <a:r>
            <a:rPr lang="es-CO" sz="1800" dirty="0">
              <a:latin typeface="Montserrat"/>
            </a:rPr>
            <a:t>BT &gt; 20 y ≤25 mg/dl: el riesgo de </a:t>
          </a:r>
          <a:r>
            <a:rPr lang="es-CO" sz="1800" dirty="0" err="1">
              <a:latin typeface="Montserrat"/>
            </a:rPr>
            <a:t>kernicterus</a:t>
          </a:r>
          <a:r>
            <a:rPr lang="es-CO" sz="1800" dirty="0">
              <a:latin typeface="Montserrat"/>
            </a:rPr>
            <a:t> es raro.</a:t>
          </a:r>
        </a:p>
      </dgm:t>
    </dgm:pt>
    <dgm:pt modelId="{9A4B5D4A-CC11-0341-A92A-67DFA98230D2}" type="parTrans" cxnId="{B38F1427-801E-B64F-ABDE-167D17DBEA8C}">
      <dgm:prSet/>
      <dgm:spPr/>
      <dgm:t>
        <a:bodyPr/>
        <a:lstStyle/>
        <a:p>
          <a:pPr algn="ctr"/>
          <a:endParaRPr lang="es-ES" sz="1800">
            <a:latin typeface="Montserrat"/>
          </a:endParaRPr>
        </a:p>
      </dgm:t>
    </dgm:pt>
    <dgm:pt modelId="{E21AC5F9-BE2C-B245-994B-580A7DFF8E79}" type="sibTrans" cxnId="{B38F1427-801E-B64F-ABDE-167D17DBEA8C}">
      <dgm:prSet/>
      <dgm:spPr/>
      <dgm:t>
        <a:bodyPr/>
        <a:lstStyle/>
        <a:p>
          <a:pPr algn="ctr"/>
          <a:endParaRPr lang="es-ES" sz="1800">
            <a:latin typeface="Montserrat"/>
          </a:endParaRPr>
        </a:p>
      </dgm:t>
    </dgm:pt>
    <dgm:pt modelId="{9A221D9E-3F51-5043-8513-B0F43D31A460}">
      <dgm:prSet custT="1"/>
      <dgm:spPr/>
      <dgm:t>
        <a:bodyPr/>
        <a:lstStyle/>
        <a:p>
          <a:pPr algn="ctr"/>
          <a:r>
            <a:rPr lang="es-CO" sz="1800" dirty="0">
              <a:latin typeface="Montserrat"/>
            </a:rPr>
            <a:t>BT&gt; 25 y ≤30 mg/dl: 6%.</a:t>
          </a:r>
        </a:p>
      </dgm:t>
    </dgm:pt>
    <dgm:pt modelId="{F5711DF9-0548-9C48-ACC2-C0CA4583A261}" type="parTrans" cxnId="{B29E6369-FC69-C740-8ADD-4869A0EB351C}">
      <dgm:prSet/>
      <dgm:spPr/>
      <dgm:t>
        <a:bodyPr/>
        <a:lstStyle/>
        <a:p>
          <a:pPr algn="ctr"/>
          <a:endParaRPr lang="es-ES" sz="1800">
            <a:latin typeface="Montserrat"/>
          </a:endParaRPr>
        </a:p>
      </dgm:t>
    </dgm:pt>
    <dgm:pt modelId="{24ED530A-C871-EB42-9C02-A803958E107C}" type="sibTrans" cxnId="{B29E6369-FC69-C740-8ADD-4869A0EB351C}">
      <dgm:prSet/>
      <dgm:spPr/>
      <dgm:t>
        <a:bodyPr/>
        <a:lstStyle/>
        <a:p>
          <a:pPr algn="ctr"/>
          <a:endParaRPr lang="es-ES" sz="1800">
            <a:latin typeface="Montserrat"/>
          </a:endParaRPr>
        </a:p>
      </dgm:t>
    </dgm:pt>
    <dgm:pt modelId="{792A6273-3B6B-7C44-B2D4-5D6538BBC753}">
      <dgm:prSet custT="1"/>
      <dgm:spPr/>
      <dgm:t>
        <a:bodyPr/>
        <a:lstStyle/>
        <a:p>
          <a:pPr algn="ctr"/>
          <a:r>
            <a:rPr lang="es-CO" sz="1800" dirty="0">
              <a:latin typeface="Montserrat"/>
            </a:rPr>
            <a:t>BT &gt; 30 y ≤35 mg/dl: 14 a 25%.</a:t>
          </a:r>
        </a:p>
      </dgm:t>
    </dgm:pt>
    <dgm:pt modelId="{D53486E1-890C-F748-AC24-F8FD6C737450}" type="parTrans" cxnId="{1D98F809-CFE4-DE4E-98F5-0569F598A85F}">
      <dgm:prSet/>
      <dgm:spPr/>
      <dgm:t>
        <a:bodyPr/>
        <a:lstStyle/>
        <a:p>
          <a:pPr algn="ctr"/>
          <a:endParaRPr lang="es-ES" sz="1800">
            <a:latin typeface="Montserrat"/>
          </a:endParaRPr>
        </a:p>
      </dgm:t>
    </dgm:pt>
    <dgm:pt modelId="{0234B02D-56DD-D447-B3AB-94D4A8F6F97C}" type="sibTrans" cxnId="{1D98F809-CFE4-DE4E-98F5-0569F598A85F}">
      <dgm:prSet/>
      <dgm:spPr/>
      <dgm:t>
        <a:bodyPr/>
        <a:lstStyle/>
        <a:p>
          <a:pPr algn="ctr"/>
          <a:endParaRPr lang="es-ES" sz="1800">
            <a:latin typeface="Montserrat"/>
          </a:endParaRPr>
        </a:p>
      </dgm:t>
    </dgm:pt>
    <dgm:pt modelId="{45C7DF6E-7ECD-0048-856A-9AC7BCAB47D9}">
      <dgm:prSet custT="1"/>
      <dgm:spPr/>
      <dgm:t>
        <a:bodyPr/>
        <a:lstStyle/>
        <a:p>
          <a:pPr algn="ctr"/>
          <a:r>
            <a:rPr lang="es-CO" sz="1800" dirty="0">
              <a:latin typeface="Montserrat"/>
            </a:rPr>
            <a:t>BT &gt; 35 mg/dl: casi todos los bebés</a:t>
          </a:r>
          <a:r>
            <a:rPr lang="es-ES" sz="1800" dirty="0">
              <a:latin typeface="Montserrat"/>
            </a:rPr>
            <a:t> </a:t>
          </a:r>
          <a:r>
            <a:rPr lang="es-CO" sz="1800" dirty="0">
              <a:latin typeface="Montserrat"/>
            </a:rPr>
            <a:t>tendrán signos de </a:t>
          </a:r>
          <a:r>
            <a:rPr lang="es-CO" sz="1800" dirty="0" err="1">
              <a:latin typeface="Montserrat"/>
            </a:rPr>
            <a:t>kernicterus</a:t>
          </a:r>
          <a:r>
            <a:rPr lang="es-CO" sz="1800" dirty="0">
              <a:latin typeface="Montserrat"/>
            </a:rPr>
            <a:t>.</a:t>
          </a:r>
        </a:p>
      </dgm:t>
    </dgm:pt>
    <dgm:pt modelId="{92D6358F-0F79-DB42-9DAF-4828E1F17A29}" type="parTrans" cxnId="{C75DC1D4-24EB-B346-B0B6-EC8DC3D1D2B1}">
      <dgm:prSet/>
      <dgm:spPr/>
      <dgm:t>
        <a:bodyPr/>
        <a:lstStyle/>
        <a:p>
          <a:pPr algn="ctr"/>
          <a:endParaRPr lang="es-ES" sz="1800">
            <a:latin typeface="Montserrat"/>
          </a:endParaRPr>
        </a:p>
      </dgm:t>
    </dgm:pt>
    <dgm:pt modelId="{CAE618C0-FA2F-0F44-9CDA-A033B0766960}" type="sibTrans" cxnId="{C75DC1D4-24EB-B346-B0B6-EC8DC3D1D2B1}">
      <dgm:prSet/>
      <dgm:spPr/>
      <dgm:t>
        <a:bodyPr/>
        <a:lstStyle/>
        <a:p>
          <a:pPr algn="ctr"/>
          <a:endParaRPr lang="es-ES" sz="1800">
            <a:latin typeface="Montserrat"/>
          </a:endParaRPr>
        </a:p>
      </dgm:t>
    </dgm:pt>
    <dgm:pt modelId="{645089E7-B5FD-8042-8D64-E9B1E80D7693}" type="pres">
      <dgm:prSet presAssocID="{BDB93AD9-7D0F-9345-B62B-AD8FF074BC81}" presName="linear" presStyleCnt="0">
        <dgm:presLayoutVars>
          <dgm:animLvl val="lvl"/>
          <dgm:resizeHandles val="exact"/>
        </dgm:presLayoutVars>
      </dgm:prSet>
      <dgm:spPr/>
    </dgm:pt>
    <dgm:pt modelId="{168300BC-7189-2B4A-957F-66D1D6D4795E}" type="pres">
      <dgm:prSet presAssocID="{4FCD3CC1-4A93-E94C-AD9D-B0FFD77F0A2C}" presName="parentText" presStyleLbl="node1" presStyleIdx="0" presStyleCnt="4">
        <dgm:presLayoutVars>
          <dgm:chMax val="0"/>
          <dgm:bulletEnabled val="1"/>
        </dgm:presLayoutVars>
      </dgm:prSet>
      <dgm:spPr/>
    </dgm:pt>
    <dgm:pt modelId="{38C003F4-161C-7A4D-B535-A886FE9A0B29}" type="pres">
      <dgm:prSet presAssocID="{E21AC5F9-BE2C-B245-994B-580A7DFF8E79}" presName="spacer" presStyleCnt="0"/>
      <dgm:spPr/>
    </dgm:pt>
    <dgm:pt modelId="{0409759E-0D99-3E4B-9497-EACBBB1FA017}" type="pres">
      <dgm:prSet presAssocID="{9A221D9E-3F51-5043-8513-B0F43D31A460}" presName="parentText" presStyleLbl="node1" presStyleIdx="1" presStyleCnt="4">
        <dgm:presLayoutVars>
          <dgm:chMax val="0"/>
          <dgm:bulletEnabled val="1"/>
        </dgm:presLayoutVars>
      </dgm:prSet>
      <dgm:spPr/>
    </dgm:pt>
    <dgm:pt modelId="{B962B459-9042-754E-A191-0824F94CE180}" type="pres">
      <dgm:prSet presAssocID="{24ED530A-C871-EB42-9C02-A803958E107C}" presName="spacer" presStyleCnt="0"/>
      <dgm:spPr/>
    </dgm:pt>
    <dgm:pt modelId="{4C354622-B571-3C4C-B758-4E0B71E487FB}" type="pres">
      <dgm:prSet presAssocID="{792A6273-3B6B-7C44-B2D4-5D6538BBC753}" presName="parentText" presStyleLbl="node1" presStyleIdx="2" presStyleCnt="4">
        <dgm:presLayoutVars>
          <dgm:chMax val="0"/>
          <dgm:bulletEnabled val="1"/>
        </dgm:presLayoutVars>
      </dgm:prSet>
      <dgm:spPr/>
    </dgm:pt>
    <dgm:pt modelId="{47F279D6-0359-1D4E-A6F7-23B39BF6E9C8}" type="pres">
      <dgm:prSet presAssocID="{0234B02D-56DD-D447-B3AB-94D4A8F6F97C}" presName="spacer" presStyleCnt="0"/>
      <dgm:spPr/>
    </dgm:pt>
    <dgm:pt modelId="{A482E109-A47F-4B40-887F-3DC4A9CD191B}" type="pres">
      <dgm:prSet presAssocID="{45C7DF6E-7ECD-0048-856A-9AC7BCAB47D9}" presName="parentText" presStyleLbl="node1" presStyleIdx="3" presStyleCnt="4">
        <dgm:presLayoutVars>
          <dgm:chMax val="0"/>
          <dgm:bulletEnabled val="1"/>
        </dgm:presLayoutVars>
      </dgm:prSet>
      <dgm:spPr/>
    </dgm:pt>
  </dgm:ptLst>
  <dgm:cxnLst>
    <dgm:cxn modelId="{1D98F809-CFE4-DE4E-98F5-0569F598A85F}" srcId="{BDB93AD9-7D0F-9345-B62B-AD8FF074BC81}" destId="{792A6273-3B6B-7C44-B2D4-5D6538BBC753}" srcOrd="2" destOrd="0" parTransId="{D53486E1-890C-F748-AC24-F8FD6C737450}" sibTransId="{0234B02D-56DD-D447-B3AB-94D4A8F6F97C}"/>
    <dgm:cxn modelId="{B38F1427-801E-B64F-ABDE-167D17DBEA8C}" srcId="{BDB93AD9-7D0F-9345-B62B-AD8FF074BC81}" destId="{4FCD3CC1-4A93-E94C-AD9D-B0FFD77F0A2C}" srcOrd="0" destOrd="0" parTransId="{9A4B5D4A-CC11-0341-A92A-67DFA98230D2}" sibTransId="{E21AC5F9-BE2C-B245-994B-580A7DFF8E79}"/>
    <dgm:cxn modelId="{668B4433-529A-48F7-9FB6-3DBD0BFA90A9}" type="presOf" srcId="{9A221D9E-3F51-5043-8513-B0F43D31A460}" destId="{0409759E-0D99-3E4B-9497-EACBBB1FA017}" srcOrd="0" destOrd="0" presId="urn:microsoft.com/office/officeart/2005/8/layout/vList2"/>
    <dgm:cxn modelId="{B29E6369-FC69-C740-8ADD-4869A0EB351C}" srcId="{BDB93AD9-7D0F-9345-B62B-AD8FF074BC81}" destId="{9A221D9E-3F51-5043-8513-B0F43D31A460}" srcOrd="1" destOrd="0" parTransId="{F5711DF9-0548-9C48-ACC2-C0CA4583A261}" sibTransId="{24ED530A-C871-EB42-9C02-A803958E107C}"/>
    <dgm:cxn modelId="{AD2F5C57-972F-4322-980F-4705FB3D0581}" type="presOf" srcId="{45C7DF6E-7ECD-0048-856A-9AC7BCAB47D9}" destId="{A482E109-A47F-4B40-887F-3DC4A9CD191B}" srcOrd="0" destOrd="0" presId="urn:microsoft.com/office/officeart/2005/8/layout/vList2"/>
    <dgm:cxn modelId="{5730AEA7-64F1-4919-BC52-334CAF2A6316}" type="presOf" srcId="{4FCD3CC1-4A93-E94C-AD9D-B0FFD77F0A2C}" destId="{168300BC-7189-2B4A-957F-66D1D6D4795E}" srcOrd="0" destOrd="0" presId="urn:microsoft.com/office/officeart/2005/8/layout/vList2"/>
    <dgm:cxn modelId="{3568D0CC-C2E4-4E1E-8B9F-3A5CA075A217}" type="presOf" srcId="{BDB93AD9-7D0F-9345-B62B-AD8FF074BC81}" destId="{645089E7-B5FD-8042-8D64-E9B1E80D7693}" srcOrd="0" destOrd="0" presId="urn:microsoft.com/office/officeart/2005/8/layout/vList2"/>
    <dgm:cxn modelId="{C75DC1D4-24EB-B346-B0B6-EC8DC3D1D2B1}" srcId="{BDB93AD9-7D0F-9345-B62B-AD8FF074BC81}" destId="{45C7DF6E-7ECD-0048-856A-9AC7BCAB47D9}" srcOrd="3" destOrd="0" parTransId="{92D6358F-0F79-DB42-9DAF-4828E1F17A29}" sibTransId="{CAE618C0-FA2F-0F44-9CDA-A033B0766960}"/>
    <dgm:cxn modelId="{888538FD-0334-4F6D-ABE2-265087A41B06}" type="presOf" srcId="{792A6273-3B6B-7C44-B2D4-5D6538BBC753}" destId="{4C354622-B571-3C4C-B758-4E0B71E487FB}" srcOrd="0" destOrd="0" presId="urn:microsoft.com/office/officeart/2005/8/layout/vList2"/>
    <dgm:cxn modelId="{052A0218-03B3-4969-88C5-F9614D8F5AE9}" type="presParOf" srcId="{645089E7-B5FD-8042-8D64-E9B1E80D7693}" destId="{168300BC-7189-2B4A-957F-66D1D6D4795E}" srcOrd="0" destOrd="0" presId="urn:microsoft.com/office/officeart/2005/8/layout/vList2"/>
    <dgm:cxn modelId="{52E33431-D394-476A-A6C0-89D32610167C}" type="presParOf" srcId="{645089E7-B5FD-8042-8D64-E9B1E80D7693}" destId="{38C003F4-161C-7A4D-B535-A886FE9A0B29}" srcOrd="1" destOrd="0" presId="urn:microsoft.com/office/officeart/2005/8/layout/vList2"/>
    <dgm:cxn modelId="{A7A38340-27B1-4ABD-8008-19A000EA4C73}" type="presParOf" srcId="{645089E7-B5FD-8042-8D64-E9B1E80D7693}" destId="{0409759E-0D99-3E4B-9497-EACBBB1FA017}" srcOrd="2" destOrd="0" presId="urn:microsoft.com/office/officeart/2005/8/layout/vList2"/>
    <dgm:cxn modelId="{E3052C83-C5C7-4BED-987E-509754C2A62E}" type="presParOf" srcId="{645089E7-B5FD-8042-8D64-E9B1E80D7693}" destId="{B962B459-9042-754E-A191-0824F94CE180}" srcOrd="3" destOrd="0" presId="urn:microsoft.com/office/officeart/2005/8/layout/vList2"/>
    <dgm:cxn modelId="{B3B471C8-1B7C-4E00-8340-36118384E9E8}" type="presParOf" srcId="{645089E7-B5FD-8042-8D64-E9B1E80D7693}" destId="{4C354622-B571-3C4C-B758-4E0B71E487FB}" srcOrd="4" destOrd="0" presId="urn:microsoft.com/office/officeart/2005/8/layout/vList2"/>
    <dgm:cxn modelId="{74DF1395-CC5B-4AC1-879D-B1B9DA4B2D5F}" type="presParOf" srcId="{645089E7-B5FD-8042-8D64-E9B1E80D7693}" destId="{47F279D6-0359-1D4E-A6F7-23B39BF6E9C8}" srcOrd="5" destOrd="0" presId="urn:microsoft.com/office/officeart/2005/8/layout/vList2"/>
    <dgm:cxn modelId="{1C54AC4E-EFEC-4E6C-AADE-F264417CA6FF}" type="presParOf" srcId="{645089E7-B5FD-8042-8D64-E9B1E80D7693}" destId="{A482E109-A47F-4B40-887F-3DC4A9CD191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45A156-4AC4-084B-A9D9-1582238308D9}" type="doc">
      <dgm:prSet loTypeId="urn:microsoft.com/office/officeart/2005/8/layout/hierarchy1" loCatId="" qsTypeId="urn:microsoft.com/office/officeart/2005/8/quickstyle/simple1" qsCatId="simple" csTypeId="urn:microsoft.com/office/officeart/2005/8/colors/accent1_3" csCatId="accent1" phldr="1"/>
      <dgm:spPr/>
      <dgm:t>
        <a:bodyPr/>
        <a:lstStyle/>
        <a:p>
          <a:endParaRPr lang="es-ES"/>
        </a:p>
      </dgm:t>
    </dgm:pt>
    <dgm:pt modelId="{74C08DCC-D630-E148-B931-C778CA088753}">
      <dgm:prSet phldrT="[Texto]" custT="1"/>
      <dgm:spPr/>
      <dgm:t>
        <a:bodyPr/>
        <a:lstStyle/>
        <a:p>
          <a:r>
            <a:rPr lang="es-ES" sz="1800" dirty="0">
              <a:latin typeface="Montserrat"/>
            </a:rPr>
            <a:t>Metabolismo bilirrubina</a:t>
          </a:r>
        </a:p>
      </dgm:t>
    </dgm:pt>
    <dgm:pt modelId="{ECBA8D08-9900-6B4A-B747-DFEA0FF24DF2}" type="parTrans" cxnId="{2B670A6A-C41B-E449-9537-FD2E4245364E}">
      <dgm:prSet/>
      <dgm:spPr/>
      <dgm:t>
        <a:bodyPr/>
        <a:lstStyle/>
        <a:p>
          <a:endParaRPr lang="es-ES" sz="1800">
            <a:latin typeface="Montserrat"/>
          </a:endParaRPr>
        </a:p>
      </dgm:t>
    </dgm:pt>
    <dgm:pt modelId="{282C0ABD-BF9D-D14D-B81E-C387FC0964F3}" type="sibTrans" cxnId="{2B670A6A-C41B-E449-9537-FD2E4245364E}">
      <dgm:prSet/>
      <dgm:spPr/>
      <dgm:t>
        <a:bodyPr/>
        <a:lstStyle/>
        <a:p>
          <a:endParaRPr lang="es-ES" sz="1800">
            <a:latin typeface="Montserrat"/>
          </a:endParaRPr>
        </a:p>
      </dgm:t>
    </dgm:pt>
    <dgm:pt modelId="{354591C9-B5D9-844C-88E4-3DA8F2C27395}">
      <dgm:prSet phldrT="[Texto]" custT="1"/>
      <dgm:spPr/>
      <dgm:t>
        <a:bodyPr/>
        <a:lstStyle/>
        <a:p>
          <a:r>
            <a:rPr lang="es-ES" sz="1800" dirty="0">
              <a:latin typeface="Montserrat"/>
            </a:rPr>
            <a:t>Producción de bilirrubina</a:t>
          </a:r>
        </a:p>
      </dgm:t>
    </dgm:pt>
    <dgm:pt modelId="{40AD3075-70BA-CE49-9F36-859398AD0AFC}" type="parTrans" cxnId="{618B5CCF-31C0-E14E-A0D7-68A8050A49DA}">
      <dgm:prSet/>
      <dgm:spPr/>
      <dgm:t>
        <a:bodyPr/>
        <a:lstStyle/>
        <a:p>
          <a:endParaRPr lang="es-ES" sz="1800">
            <a:latin typeface="Montserrat"/>
          </a:endParaRPr>
        </a:p>
      </dgm:t>
    </dgm:pt>
    <dgm:pt modelId="{98F86187-C698-754E-A686-A29845332BEA}" type="sibTrans" cxnId="{618B5CCF-31C0-E14E-A0D7-68A8050A49DA}">
      <dgm:prSet/>
      <dgm:spPr/>
      <dgm:t>
        <a:bodyPr/>
        <a:lstStyle/>
        <a:p>
          <a:endParaRPr lang="es-ES" sz="1800">
            <a:latin typeface="Montserrat"/>
          </a:endParaRPr>
        </a:p>
      </dgm:t>
    </dgm:pt>
    <dgm:pt modelId="{8442C066-255B-504D-B5C9-6A66D1C5EEA5}">
      <dgm:prSet phldrT="[Texto]" custT="1"/>
      <dgm:spPr/>
      <dgm:t>
        <a:bodyPr/>
        <a:lstStyle/>
        <a:p>
          <a:r>
            <a:rPr lang="es-ES" sz="1800" dirty="0">
              <a:latin typeface="Montserrat"/>
            </a:rPr>
            <a:t>Aclaramiento de la bilirrubina</a:t>
          </a:r>
        </a:p>
      </dgm:t>
    </dgm:pt>
    <dgm:pt modelId="{E56B0F6F-2FEC-A643-A07C-88F6D72797A7}" type="parTrans" cxnId="{34B823A0-EDF9-7E44-9D71-CD28A87A33AA}">
      <dgm:prSet/>
      <dgm:spPr/>
      <dgm:t>
        <a:bodyPr/>
        <a:lstStyle/>
        <a:p>
          <a:endParaRPr lang="es-ES" sz="1800">
            <a:latin typeface="Montserrat"/>
          </a:endParaRPr>
        </a:p>
      </dgm:t>
    </dgm:pt>
    <dgm:pt modelId="{94FAAA8F-F8DB-724D-B0CA-B4AC6CAE50E3}" type="sibTrans" cxnId="{34B823A0-EDF9-7E44-9D71-CD28A87A33AA}">
      <dgm:prSet/>
      <dgm:spPr/>
      <dgm:t>
        <a:bodyPr/>
        <a:lstStyle/>
        <a:p>
          <a:endParaRPr lang="es-ES" sz="1800">
            <a:latin typeface="Montserrat"/>
          </a:endParaRPr>
        </a:p>
      </dgm:t>
    </dgm:pt>
    <dgm:pt modelId="{A2A14B4F-6D84-2C49-B638-0722D5EF9754}" type="pres">
      <dgm:prSet presAssocID="{3545A156-4AC4-084B-A9D9-1582238308D9}" presName="hierChild1" presStyleCnt="0">
        <dgm:presLayoutVars>
          <dgm:chPref val="1"/>
          <dgm:dir/>
          <dgm:animOne val="branch"/>
          <dgm:animLvl val="lvl"/>
          <dgm:resizeHandles/>
        </dgm:presLayoutVars>
      </dgm:prSet>
      <dgm:spPr/>
    </dgm:pt>
    <dgm:pt modelId="{82ABC09E-2CFA-8342-9977-D081C5E11584}" type="pres">
      <dgm:prSet presAssocID="{74C08DCC-D630-E148-B931-C778CA088753}" presName="hierRoot1" presStyleCnt="0"/>
      <dgm:spPr/>
    </dgm:pt>
    <dgm:pt modelId="{F6B292DA-9AC3-8747-8F7C-A929074BEF61}" type="pres">
      <dgm:prSet presAssocID="{74C08DCC-D630-E148-B931-C778CA088753}" presName="composite" presStyleCnt="0"/>
      <dgm:spPr/>
    </dgm:pt>
    <dgm:pt modelId="{906F3F2F-5C31-B349-A4E2-467093194454}" type="pres">
      <dgm:prSet presAssocID="{74C08DCC-D630-E148-B931-C778CA088753}" presName="background" presStyleLbl="node0" presStyleIdx="0" presStyleCnt="1"/>
      <dgm:spPr>
        <a:solidFill>
          <a:srgbClr val="002060"/>
        </a:solidFill>
      </dgm:spPr>
    </dgm:pt>
    <dgm:pt modelId="{E3D56246-183A-154D-A592-4E718F2C8AE7}" type="pres">
      <dgm:prSet presAssocID="{74C08DCC-D630-E148-B931-C778CA088753}" presName="text" presStyleLbl="fgAcc0" presStyleIdx="0" presStyleCnt="1">
        <dgm:presLayoutVars>
          <dgm:chPref val="3"/>
        </dgm:presLayoutVars>
      </dgm:prSet>
      <dgm:spPr/>
    </dgm:pt>
    <dgm:pt modelId="{A86A636F-8484-7849-9017-E693C9FF06EE}" type="pres">
      <dgm:prSet presAssocID="{74C08DCC-D630-E148-B931-C778CA088753}" presName="hierChild2" presStyleCnt="0"/>
      <dgm:spPr/>
    </dgm:pt>
    <dgm:pt modelId="{883D9427-0BF6-E445-98D1-656ABA2EEEB3}" type="pres">
      <dgm:prSet presAssocID="{40AD3075-70BA-CE49-9F36-859398AD0AFC}" presName="Name10" presStyleLbl="parChTrans1D2" presStyleIdx="0" presStyleCnt="2"/>
      <dgm:spPr/>
    </dgm:pt>
    <dgm:pt modelId="{69CCB073-E9A4-0C46-9F1B-E38851122CFF}" type="pres">
      <dgm:prSet presAssocID="{354591C9-B5D9-844C-88E4-3DA8F2C27395}" presName="hierRoot2" presStyleCnt="0"/>
      <dgm:spPr/>
    </dgm:pt>
    <dgm:pt modelId="{48A131C3-5912-DD42-BE8A-5BB027621B28}" type="pres">
      <dgm:prSet presAssocID="{354591C9-B5D9-844C-88E4-3DA8F2C27395}" presName="composite2" presStyleCnt="0"/>
      <dgm:spPr/>
    </dgm:pt>
    <dgm:pt modelId="{6E97CB80-AAE4-E04E-A0A3-A635543951EE}" type="pres">
      <dgm:prSet presAssocID="{354591C9-B5D9-844C-88E4-3DA8F2C27395}" presName="background2" presStyleLbl="node2" presStyleIdx="0" presStyleCnt="2"/>
      <dgm:spPr/>
    </dgm:pt>
    <dgm:pt modelId="{970C1167-88DF-EA40-B3CA-A55F997D47C9}" type="pres">
      <dgm:prSet presAssocID="{354591C9-B5D9-844C-88E4-3DA8F2C27395}" presName="text2" presStyleLbl="fgAcc2" presStyleIdx="0" presStyleCnt="2">
        <dgm:presLayoutVars>
          <dgm:chPref val="3"/>
        </dgm:presLayoutVars>
      </dgm:prSet>
      <dgm:spPr/>
    </dgm:pt>
    <dgm:pt modelId="{AB2098C3-84C3-5845-BD74-C8285B551707}" type="pres">
      <dgm:prSet presAssocID="{354591C9-B5D9-844C-88E4-3DA8F2C27395}" presName="hierChild3" presStyleCnt="0"/>
      <dgm:spPr/>
    </dgm:pt>
    <dgm:pt modelId="{7E90286C-49DF-454F-9229-5B63C2BA40B6}" type="pres">
      <dgm:prSet presAssocID="{E56B0F6F-2FEC-A643-A07C-88F6D72797A7}" presName="Name10" presStyleLbl="parChTrans1D2" presStyleIdx="1" presStyleCnt="2"/>
      <dgm:spPr/>
    </dgm:pt>
    <dgm:pt modelId="{AAF33D93-07A1-8747-9729-7BB8878EE467}" type="pres">
      <dgm:prSet presAssocID="{8442C066-255B-504D-B5C9-6A66D1C5EEA5}" presName="hierRoot2" presStyleCnt="0"/>
      <dgm:spPr/>
    </dgm:pt>
    <dgm:pt modelId="{8006158D-F94C-D24D-8B53-C8A8053A0D98}" type="pres">
      <dgm:prSet presAssocID="{8442C066-255B-504D-B5C9-6A66D1C5EEA5}" presName="composite2" presStyleCnt="0"/>
      <dgm:spPr/>
    </dgm:pt>
    <dgm:pt modelId="{A5528AE5-D971-1B4E-A4A9-E3165D77A941}" type="pres">
      <dgm:prSet presAssocID="{8442C066-255B-504D-B5C9-6A66D1C5EEA5}" presName="background2" presStyleLbl="node2" presStyleIdx="1" presStyleCnt="2"/>
      <dgm:spPr/>
    </dgm:pt>
    <dgm:pt modelId="{4F61319B-63B1-1D42-B50C-242E97CEE16E}" type="pres">
      <dgm:prSet presAssocID="{8442C066-255B-504D-B5C9-6A66D1C5EEA5}" presName="text2" presStyleLbl="fgAcc2" presStyleIdx="1" presStyleCnt="2">
        <dgm:presLayoutVars>
          <dgm:chPref val="3"/>
        </dgm:presLayoutVars>
      </dgm:prSet>
      <dgm:spPr/>
    </dgm:pt>
    <dgm:pt modelId="{2944632F-3907-5F47-98DE-1A775195745D}" type="pres">
      <dgm:prSet presAssocID="{8442C066-255B-504D-B5C9-6A66D1C5EEA5}" presName="hierChild3" presStyleCnt="0"/>
      <dgm:spPr/>
    </dgm:pt>
  </dgm:ptLst>
  <dgm:cxnLst>
    <dgm:cxn modelId="{F67FA423-F8DE-4928-B61C-EC3A18D91DED}" type="presOf" srcId="{3545A156-4AC4-084B-A9D9-1582238308D9}" destId="{A2A14B4F-6D84-2C49-B638-0722D5EF9754}" srcOrd="0" destOrd="0" presId="urn:microsoft.com/office/officeart/2005/8/layout/hierarchy1"/>
    <dgm:cxn modelId="{2B670A6A-C41B-E449-9537-FD2E4245364E}" srcId="{3545A156-4AC4-084B-A9D9-1582238308D9}" destId="{74C08DCC-D630-E148-B931-C778CA088753}" srcOrd="0" destOrd="0" parTransId="{ECBA8D08-9900-6B4A-B747-DFEA0FF24DF2}" sibTransId="{282C0ABD-BF9D-D14D-B81E-C387FC0964F3}"/>
    <dgm:cxn modelId="{2CDFF64A-F289-4347-87DA-8DA5D47859EF}" type="presOf" srcId="{74C08DCC-D630-E148-B931-C778CA088753}" destId="{E3D56246-183A-154D-A592-4E718F2C8AE7}" srcOrd="0" destOrd="0" presId="urn:microsoft.com/office/officeart/2005/8/layout/hierarchy1"/>
    <dgm:cxn modelId="{E7F9867E-F33A-4193-B5D3-208892C5DCE3}" type="presOf" srcId="{40AD3075-70BA-CE49-9F36-859398AD0AFC}" destId="{883D9427-0BF6-E445-98D1-656ABA2EEEB3}" srcOrd="0" destOrd="0" presId="urn:microsoft.com/office/officeart/2005/8/layout/hierarchy1"/>
    <dgm:cxn modelId="{0BA5B380-AE6D-480E-B4A7-F25A50CED31E}" type="presOf" srcId="{E56B0F6F-2FEC-A643-A07C-88F6D72797A7}" destId="{7E90286C-49DF-454F-9229-5B63C2BA40B6}" srcOrd="0" destOrd="0" presId="urn:microsoft.com/office/officeart/2005/8/layout/hierarchy1"/>
    <dgm:cxn modelId="{34B823A0-EDF9-7E44-9D71-CD28A87A33AA}" srcId="{74C08DCC-D630-E148-B931-C778CA088753}" destId="{8442C066-255B-504D-B5C9-6A66D1C5EEA5}" srcOrd="1" destOrd="0" parTransId="{E56B0F6F-2FEC-A643-A07C-88F6D72797A7}" sibTransId="{94FAAA8F-F8DB-724D-B0CA-B4AC6CAE50E3}"/>
    <dgm:cxn modelId="{5ADBCEA2-FEE3-4D4C-B882-DA083E5519ED}" type="presOf" srcId="{354591C9-B5D9-844C-88E4-3DA8F2C27395}" destId="{970C1167-88DF-EA40-B3CA-A55F997D47C9}" srcOrd="0" destOrd="0" presId="urn:microsoft.com/office/officeart/2005/8/layout/hierarchy1"/>
    <dgm:cxn modelId="{618B5CCF-31C0-E14E-A0D7-68A8050A49DA}" srcId="{74C08DCC-D630-E148-B931-C778CA088753}" destId="{354591C9-B5D9-844C-88E4-3DA8F2C27395}" srcOrd="0" destOrd="0" parTransId="{40AD3075-70BA-CE49-9F36-859398AD0AFC}" sibTransId="{98F86187-C698-754E-A686-A29845332BEA}"/>
    <dgm:cxn modelId="{407289F6-0249-4F4F-9216-20B888EDE852}" type="presOf" srcId="{8442C066-255B-504D-B5C9-6A66D1C5EEA5}" destId="{4F61319B-63B1-1D42-B50C-242E97CEE16E}" srcOrd="0" destOrd="0" presId="urn:microsoft.com/office/officeart/2005/8/layout/hierarchy1"/>
    <dgm:cxn modelId="{9240AC08-2E12-4D8E-BA37-D823D6F0FBDA}" type="presParOf" srcId="{A2A14B4F-6D84-2C49-B638-0722D5EF9754}" destId="{82ABC09E-2CFA-8342-9977-D081C5E11584}" srcOrd="0" destOrd="0" presId="urn:microsoft.com/office/officeart/2005/8/layout/hierarchy1"/>
    <dgm:cxn modelId="{C1B271A9-FFF1-45CF-9203-F7567B102155}" type="presParOf" srcId="{82ABC09E-2CFA-8342-9977-D081C5E11584}" destId="{F6B292DA-9AC3-8747-8F7C-A929074BEF61}" srcOrd="0" destOrd="0" presId="urn:microsoft.com/office/officeart/2005/8/layout/hierarchy1"/>
    <dgm:cxn modelId="{5C6BE8B1-200B-4453-A5B4-39E50053DB3A}" type="presParOf" srcId="{F6B292DA-9AC3-8747-8F7C-A929074BEF61}" destId="{906F3F2F-5C31-B349-A4E2-467093194454}" srcOrd="0" destOrd="0" presId="urn:microsoft.com/office/officeart/2005/8/layout/hierarchy1"/>
    <dgm:cxn modelId="{F6306089-DEFD-4FF7-81E6-9C2080748959}" type="presParOf" srcId="{F6B292DA-9AC3-8747-8F7C-A929074BEF61}" destId="{E3D56246-183A-154D-A592-4E718F2C8AE7}" srcOrd="1" destOrd="0" presId="urn:microsoft.com/office/officeart/2005/8/layout/hierarchy1"/>
    <dgm:cxn modelId="{78DB0E02-3407-46B7-9696-2284C32033E2}" type="presParOf" srcId="{82ABC09E-2CFA-8342-9977-D081C5E11584}" destId="{A86A636F-8484-7849-9017-E693C9FF06EE}" srcOrd="1" destOrd="0" presId="urn:microsoft.com/office/officeart/2005/8/layout/hierarchy1"/>
    <dgm:cxn modelId="{1E5A6729-B1B3-490C-88D3-BB7AE0E5B828}" type="presParOf" srcId="{A86A636F-8484-7849-9017-E693C9FF06EE}" destId="{883D9427-0BF6-E445-98D1-656ABA2EEEB3}" srcOrd="0" destOrd="0" presId="urn:microsoft.com/office/officeart/2005/8/layout/hierarchy1"/>
    <dgm:cxn modelId="{C977A357-5C71-4A84-AD80-86071C2ABD7E}" type="presParOf" srcId="{A86A636F-8484-7849-9017-E693C9FF06EE}" destId="{69CCB073-E9A4-0C46-9F1B-E38851122CFF}" srcOrd="1" destOrd="0" presId="urn:microsoft.com/office/officeart/2005/8/layout/hierarchy1"/>
    <dgm:cxn modelId="{1162DAB8-D34D-4A76-AEB3-1C6D26E0FE70}" type="presParOf" srcId="{69CCB073-E9A4-0C46-9F1B-E38851122CFF}" destId="{48A131C3-5912-DD42-BE8A-5BB027621B28}" srcOrd="0" destOrd="0" presId="urn:microsoft.com/office/officeart/2005/8/layout/hierarchy1"/>
    <dgm:cxn modelId="{6CF1B40D-3859-4B98-9D63-8E6E5D39241B}" type="presParOf" srcId="{48A131C3-5912-DD42-BE8A-5BB027621B28}" destId="{6E97CB80-AAE4-E04E-A0A3-A635543951EE}" srcOrd="0" destOrd="0" presId="urn:microsoft.com/office/officeart/2005/8/layout/hierarchy1"/>
    <dgm:cxn modelId="{446821DA-72AA-41F1-B8B8-D8BA0A4B1857}" type="presParOf" srcId="{48A131C3-5912-DD42-BE8A-5BB027621B28}" destId="{970C1167-88DF-EA40-B3CA-A55F997D47C9}" srcOrd="1" destOrd="0" presId="urn:microsoft.com/office/officeart/2005/8/layout/hierarchy1"/>
    <dgm:cxn modelId="{F2E82329-92F5-40C7-B214-3CD9889AD880}" type="presParOf" srcId="{69CCB073-E9A4-0C46-9F1B-E38851122CFF}" destId="{AB2098C3-84C3-5845-BD74-C8285B551707}" srcOrd="1" destOrd="0" presId="urn:microsoft.com/office/officeart/2005/8/layout/hierarchy1"/>
    <dgm:cxn modelId="{859ED1D8-BB7B-4764-BAA9-89FD01D5B596}" type="presParOf" srcId="{A86A636F-8484-7849-9017-E693C9FF06EE}" destId="{7E90286C-49DF-454F-9229-5B63C2BA40B6}" srcOrd="2" destOrd="0" presId="urn:microsoft.com/office/officeart/2005/8/layout/hierarchy1"/>
    <dgm:cxn modelId="{462723F0-68BB-4DF5-8921-1B39EC3E160B}" type="presParOf" srcId="{A86A636F-8484-7849-9017-E693C9FF06EE}" destId="{AAF33D93-07A1-8747-9729-7BB8878EE467}" srcOrd="3" destOrd="0" presId="urn:microsoft.com/office/officeart/2005/8/layout/hierarchy1"/>
    <dgm:cxn modelId="{710FF33E-FB3B-4E43-884D-A5B7EA352C5E}" type="presParOf" srcId="{AAF33D93-07A1-8747-9729-7BB8878EE467}" destId="{8006158D-F94C-D24D-8B53-C8A8053A0D98}" srcOrd="0" destOrd="0" presId="urn:microsoft.com/office/officeart/2005/8/layout/hierarchy1"/>
    <dgm:cxn modelId="{24FA6431-B012-4125-A41F-ADBDB5EC8257}" type="presParOf" srcId="{8006158D-F94C-D24D-8B53-C8A8053A0D98}" destId="{A5528AE5-D971-1B4E-A4A9-E3165D77A941}" srcOrd="0" destOrd="0" presId="urn:microsoft.com/office/officeart/2005/8/layout/hierarchy1"/>
    <dgm:cxn modelId="{7EFA4A1B-3000-431A-A379-4D330F9CE384}" type="presParOf" srcId="{8006158D-F94C-D24D-8B53-C8A8053A0D98}" destId="{4F61319B-63B1-1D42-B50C-242E97CEE16E}" srcOrd="1" destOrd="0" presId="urn:microsoft.com/office/officeart/2005/8/layout/hierarchy1"/>
    <dgm:cxn modelId="{A3092DF3-FE02-41CB-B5E9-31AC68A0B8D9}" type="presParOf" srcId="{AAF33D93-07A1-8747-9729-7BB8878EE467}" destId="{2944632F-3907-5F47-98DE-1A77519574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09BC99-F890-4F61-8E6F-02BF5ADFEA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25039433-BEE2-46D3-9C4A-2F2A4ED77999}">
      <dgm:prSet phldrT="[Texto]" custT="1"/>
      <dgm:spPr/>
      <dgm:t>
        <a:bodyPr/>
        <a:lstStyle/>
        <a:p>
          <a:r>
            <a:rPr lang="es-CO" sz="1800" spc="-5" dirty="0">
              <a:latin typeface="Montserrat"/>
            </a:rPr>
            <a:t>El RN sintetiza 2 veces más la cantidad de bilirrubina de un adulto porque: </a:t>
          </a:r>
          <a:endParaRPr lang="es-CO" sz="1800" dirty="0">
            <a:latin typeface="Montserrat"/>
          </a:endParaRPr>
        </a:p>
      </dgm:t>
    </dgm:pt>
    <dgm:pt modelId="{08EF3AA8-AF8F-4388-BA56-FBB3E656A84E}" type="parTrans" cxnId="{346836DC-F9D4-4C9F-8296-25714BDF4396}">
      <dgm:prSet/>
      <dgm:spPr/>
      <dgm:t>
        <a:bodyPr/>
        <a:lstStyle/>
        <a:p>
          <a:endParaRPr lang="es-CO" sz="1800">
            <a:latin typeface="Montserrat"/>
          </a:endParaRPr>
        </a:p>
      </dgm:t>
    </dgm:pt>
    <dgm:pt modelId="{986A2CFA-3002-42D6-A5DC-8A36E8E04B09}" type="sibTrans" cxnId="{346836DC-F9D4-4C9F-8296-25714BDF4396}">
      <dgm:prSet/>
      <dgm:spPr/>
      <dgm:t>
        <a:bodyPr/>
        <a:lstStyle/>
        <a:p>
          <a:endParaRPr lang="es-CO" sz="1800">
            <a:latin typeface="Montserrat"/>
          </a:endParaRPr>
        </a:p>
      </dgm:t>
    </dgm:pt>
    <dgm:pt modelId="{EA698545-CFC3-412B-BA30-B6BCCC1E76A7}">
      <dgm:prSet phldrT="[Texto]" custT="1"/>
      <dgm:spPr/>
      <dgm:t>
        <a:bodyPr/>
        <a:lstStyle/>
        <a:p>
          <a:r>
            <a:rPr lang="es-CO" sz="1800" spc="-5" dirty="0">
              <a:latin typeface="Montserrat"/>
            </a:rPr>
            <a:t>Tiene &gt; volumen </a:t>
          </a:r>
          <a:r>
            <a:rPr lang="es-CO" sz="1800" spc="-5" dirty="0" err="1">
              <a:latin typeface="Montserrat"/>
            </a:rPr>
            <a:t>eritrocitario</a:t>
          </a:r>
          <a:r>
            <a:rPr lang="es-CO" sz="1800" spc="-5" dirty="0">
              <a:latin typeface="Montserrat"/>
            </a:rPr>
            <a:t>.</a:t>
          </a:r>
          <a:endParaRPr lang="es-CO" sz="1800" dirty="0">
            <a:latin typeface="Montserrat"/>
          </a:endParaRPr>
        </a:p>
      </dgm:t>
    </dgm:pt>
    <dgm:pt modelId="{F79F3AA0-5F63-42B9-8A40-6FDDBADD177C}" type="parTrans" cxnId="{22CE9D1A-81B3-4B9D-B25D-3534BA54065C}">
      <dgm:prSet/>
      <dgm:spPr/>
      <dgm:t>
        <a:bodyPr/>
        <a:lstStyle/>
        <a:p>
          <a:endParaRPr lang="es-CO" sz="1800">
            <a:latin typeface="Montserrat"/>
          </a:endParaRPr>
        </a:p>
      </dgm:t>
    </dgm:pt>
    <dgm:pt modelId="{0E4F96FA-D7C5-4D5C-AC0D-34DE35F6F23C}" type="sibTrans" cxnId="{22CE9D1A-81B3-4B9D-B25D-3534BA54065C}">
      <dgm:prSet/>
      <dgm:spPr/>
      <dgm:t>
        <a:bodyPr/>
        <a:lstStyle/>
        <a:p>
          <a:endParaRPr lang="es-CO" sz="1800">
            <a:latin typeface="Montserrat"/>
          </a:endParaRPr>
        </a:p>
      </dgm:t>
    </dgm:pt>
    <dgm:pt modelId="{BE908E93-8DC9-4A6E-A8DD-47A8E0C97F4D}">
      <dgm:prSet custT="1"/>
      <dgm:spPr/>
      <dgm:t>
        <a:bodyPr/>
        <a:lstStyle/>
        <a:p>
          <a:r>
            <a:rPr lang="es-CO" sz="1800" spc="-5">
              <a:latin typeface="Montserrat"/>
            </a:rPr>
            <a:t>La vida media de los GR es de 90 d.</a:t>
          </a:r>
          <a:endParaRPr lang="es-CO" sz="1800" spc="-5" dirty="0">
            <a:latin typeface="Montserrat"/>
          </a:endParaRPr>
        </a:p>
      </dgm:t>
    </dgm:pt>
    <dgm:pt modelId="{8D1929E3-A253-4D10-B173-BAE076C6587F}" type="parTrans" cxnId="{0CB4E1AB-A867-4837-B221-F9E24588A0FE}">
      <dgm:prSet/>
      <dgm:spPr/>
      <dgm:t>
        <a:bodyPr/>
        <a:lstStyle/>
        <a:p>
          <a:endParaRPr lang="es-CO" sz="1800">
            <a:latin typeface="Montserrat"/>
          </a:endParaRPr>
        </a:p>
      </dgm:t>
    </dgm:pt>
    <dgm:pt modelId="{43DBC2B6-7BFB-43C2-9EE8-147E5A26FD23}" type="sibTrans" cxnId="{0CB4E1AB-A867-4837-B221-F9E24588A0FE}">
      <dgm:prSet/>
      <dgm:spPr/>
      <dgm:t>
        <a:bodyPr/>
        <a:lstStyle/>
        <a:p>
          <a:endParaRPr lang="es-CO" sz="1800">
            <a:latin typeface="Montserrat"/>
          </a:endParaRPr>
        </a:p>
      </dgm:t>
    </dgm:pt>
    <dgm:pt modelId="{BE8112F0-D047-4378-808D-790BD5A0D812}">
      <dgm:prSet custT="1"/>
      <dgm:spPr/>
      <dgm:t>
        <a:bodyPr/>
        <a:lstStyle/>
        <a:p>
          <a:r>
            <a:rPr lang="es-CO" sz="1800" dirty="0">
              <a:latin typeface="Montserrat"/>
            </a:rPr>
            <a:t>Aclaramiento ↓ por inmadurez enzimática.</a:t>
          </a:r>
        </a:p>
      </dgm:t>
    </dgm:pt>
    <dgm:pt modelId="{34E63183-2E69-4180-B0E4-F5F69FAF6E70}" type="parTrans" cxnId="{9998C59E-3EA2-4D2A-A9A1-B819A509D1AC}">
      <dgm:prSet/>
      <dgm:spPr/>
      <dgm:t>
        <a:bodyPr/>
        <a:lstStyle/>
        <a:p>
          <a:endParaRPr lang="es-CO" sz="1800">
            <a:latin typeface="Montserrat"/>
          </a:endParaRPr>
        </a:p>
      </dgm:t>
    </dgm:pt>
    <dgm:pt modelId="{58BBA73E-3579-45B7-93A5-B277C48CC58E}" type="sibTrans" cxnId="{9998C59E-3EA2-4D2A-A9A1-B819A509D1AC}">
      <dgm:prSet/>
      <dgm:spPr/>
      <dgm:t>
        <a:bodyPr/>
        <a:lstStyle/>
        <a:p>
          <a:endParaRPr lang="es-CO" sz="1800">
            <a:latin typeface="Montserrat"/>
          </a:endParaRPr>
        </a:p>
      </dgm:t>
    </dgm:pt>
    <dgm:pt modelId="{675C095E-8868-4592-803A-06E2C59CC7E2}">
      <dgm:prSet custT="1"/>
      <dgm:spPr/>
      <dgm:t>
        <a:bodyPr/>
        <a:lstStyle/>
        <a:p>
          <a:r>
            <a:rPr lang="es-CO" sz="1800" spc="-5">
              <a:latin typeface="Montserrat"/>
            </a:rPr>
            <a:t>&lt; cantidad de albúmina y ligandina.</a:t>
          </a:r>
          <a:endParaRPr lang="es-CO" sz="1800" spc="-5" dirty="0">
            <a:latin typeface="Montserrat"/>
          </a:endParaRPr>
        </a:p>
      </dgm:t>
    </dgm:pt>
    <dgm:pt modelId="{AF606AFD-064A-4DDD-B66C-4226FB924E47}" type="parTrans" cxnId="{370C0015-6D19-4857-8EDF-EB7930F880F2}">
      <dgm:prSet/>
      <dgm:spPr/>
      <dgm:t>
        <a:bodyPr/>
        <a:lstStyle/>
        <a:p>
          <a:endParaRPr lang="es-CO" sz="1800">
            <a:latin typeface="Montserrat"/>
          </a:endParaRPr>
        </a:p>
      </dgm:t>
    </dgm:pt>
    <dgm:pt modelId="{73F39C1C-6DA3-4615-AE80-1CED5DC50D6D}" type="sibTrans" cxnId="{370C0015-6D19-4857-8EDF-EB7930F880F2}">
      <dgm:prSet/>
      <dgm:spPr/>
      <dgm:t>
        <a:bodyPr/>
        <a:lstStyle/>
        <a:p>
          <a:endParaRPr lang="es-CO" sz="1800">
            <a:latin typeface="Montserrat"/>
          </a:endParaRPr>
        </a:p>
      </dgm:t>
    </dgm:pt>
    <dgm:pt modelId="{344479DA-5EB4-4532-9278-B5541B40B07C}">
      <dgm:prSet custT="1"/>
      <dgm:spPr/>
      <dgm:t>
        <a:bodyPr/>
        <a:lstStyle/>
        <a:p>
          <a:r>
            <a:rPr lang="es-CO" sz="1800" dirty="0">
              <a:latin typeface="Montserrat"/>
            </a:rPr>
            <a:t>↑ circulación enterohepática debido a conversión limitada a urobilina.</a:t>
          </a:r>
          <a:endParaRPr lang="es-CO" sz="1800" spc="-5" dirty="0">
            <a:latin typeface="Montserrat"/>
          </a:endParaRPr>
        </a:p>
      </dgm:t>
    </dgm:pt>
    <dgm:pt modelId="{DEC2369C-865B-4F58-9772-B9DFBDCD7C4C}" type="parTrans" cxnId="{4C116F6D-7E50-4397-8660-8E32BE0D0A2D}">
      <dgm:prSet/>
      <dgm:spPr/>
      <dgm:t>
        <a:bodyPr/>
        <a:lstStyle/>
        <a:p>
          <a:endParaRPr lang="es-CO" sz="1800">
            <a:latin typeface="Montserrat"/>
          </a:endParaRPr>
        </a:p>
      </dgm:t>
    </dgm:pt>
    <dgm:pt modelId="{409CF7FF-9CAC-4D75-A4B4-12C004F7B030}" type="sibTrans" cxnId="{4C116F6D-7E50-4397-8660-8E32BE0D0A2D}">
      <dgm:prSet/>
      <dgm:spPr/>
      <dgm:t>
        <a:bodyPr/>
        <a:lstStyle/>
        <a:p>
          <a:endParaRPr lang="es-CO" sz="1800">
            <a:latin typeface="Montserrat"/>
          </a:endParaRPr>
        </a:p>
      </dgm:t>
    </dgm:pt>
    <dgm:pt modelId="{2CCA6A8A-CFA4-471E-B406-65122C871AB8}" type="pres">
      <dgm:prSet presAssocID="{7B09BC99-F890-4F61-8E6F-02BF5ADFEA0F}" presName="Name0" presStyleCnt="0">
        <dgm:presLayoutVars>
          <dgm:dir/>
          <dgm:animLvl val="lvl"/>
          <dgm:resizeHandles val="exact"/>
        </dgm:presLayoutVars>
      </dgm:prSet>
      <dgm:spPr/>
    </dgm:pt>
    <dgm:pt modelId="{FAFBB46B-8A72-46D6-9CB3-F8F1C740715C}" type="pres">
      <dgm:prSet presAssocID="{25039433-BEE2-46D3-9C4A-2F2A4ED77999}" presName="composite" presStyleCnt="0"/>
      <dgm:spPr/>
    </dgm:pt>
    <dgm:pt modelId="{2E7A7E18-EFE8-44A4-8648-E267896951EB}" type="pres">
      <dgm:prSet presAssocID="{25039433-BEE2-46D3-9C4A-2F2A4ED77999}" presName="parTx" presStyleLbl="alignNode1" presStyleIdx="0" presStyleCnt="1">
        <dgm:presLayoutVars>
          <dgm:chMax val="0"/>
          <dgm:chPref val="0"/>
          <dgm:bulletEnabled val="1"/>
        </dgm:presLayoutVars>
      </dgm:prSet>
      <dgm:spPr/>
    </dgm:pt>
    <dgm:pt modelId="{2A2D0431-42A5-4B02-997E-BA92F23C23EC}" type="pres">
      <dgm:prSet presAssocID="{25039433-BEE2-46D3-9C4A-2F2A4ED77999}" presName="desTx" presStyleLbl="alignAccFollowNode1" presStyleIdx="0" presStyleCnt="1">
        <dgm:presLayoutVars>
          <dgm:bulletEnabled val="1"/>
        </dgm:presLayoutVars>
      </dgm:prSet>
      <dgm:spPr/>
    </dgm:pt>
  </dgm:ptLst>
  <dgm:cxnLst>
    <dgm:cxn modelId="{C0878612-FF20-46BE-8636-36A5C8868D85}" type="presOf" srcId="{7B09BC99-F890-4F61-8E6F-02BF5ADFEA0F}" destId="{2CCA6A8A-CFA4-471E-B406-65122C871AB8}" srcOrd="0" destOrd="0" presId="urn:microsoft.com/office/officeart/2005/8/layout/hList1"/>
    <dgm:cxn modelId="{370C0015-6D19-4857-8EDF-EB7930F880F2}" srcId="{25039433-BEE2-46D3-9C4A-2F2A4ED77999}" destId="{675C095E-8868-4592-803A-06E2C59CC7E2}" srcOrd="3" destOrd="0" parTransId="{AF606AFD-064A-4DDD-B66C-4226FB924E47}" sibTransId="{73F39C1C-6DA3-4615-AE80-1CED5DC50D6D}"/>
    <dgm:cxn modelId="{22CE9D1A-81B3-4B9D-B25D-3534BA54065C}" srcId="{25039433-BEE2-46D3-9C4A-2F2A4ED77999}" destId="{EA698545-CFC3-412B-BA30-B6BCCC1E76A7}" srcOrd="0" destOrd="0" parTransId="{F79F3AA0-5F63-42B9-8A40-6FDDBADD177C}" sibTransId="{0E4F96FA-D7C5-4D5C-AC0D-34DE35F6F23C}"/>
    <dgm:cxn modelId="{50AF5232-8E84-44A0-9B0B-4C8E2D371857}" type="presOf" srcId="{344479DA-5EB4-4532-9278-B5541B40B07C}" destId="{2A2D0431-42A5-4B02-997E-BA92F23C23EC}" srcOrd="0" destOrd="4" presId="urn:microsoft.com/office/officeart/2005/8/layout/hList1"/>
    <dgm:cxn modelId="{F9C9575C-2827-4B7F-B586-66C2DDCE7AE8}" type="presOf" srcId="{675C095E-8868-4592-803A-06E2C59CC7E2}" destId="{2A2D0431-42A5-4B02-997E-BA92F23C23EC}" srcOrd="0" destOrd="3" presId="urn:microsoft.com/office/officeart/2005/8/layout/hList1"/>
    <dgm:cxn modelId="{EB514B66-F510-417C-9F7C-22C647B668AF}" type="presOf" srcId="{EA698545-CFC3-412B-BA30-B6BCCC1E76A7}" destId="{2A2D0431-42A5-4B02-997E-BA92F23C23EC}" srcOrd="0" destOrd="0" presId="urn:microsoft.com/office/officeart/2005/8/layout/hList1"/>
    <dgm:cxn modelId="{4C116F6D-7E50-4397-8660-8E32BE0D0A2D}" srcId="{25039433-BEE2-46D3-9C4A-2F2A4ED77999}" destId="{344479DA-5EB4-4532-9278-B5541B40B07C}" srcOrd="4" destOrd="0" parTransId="{DEC2369C-865B-4F58-9772-B9DFBDCD7C4C}" sibTransId="{409CF7FF-9CAC-4D75-A4B4-12C004F7B030}"/>
    <dgm:cxn modelId="{F29B5770-8187-4F6F-B76A-7FC3641BB551}" type="presOf" srcId="{BE908E93-8DC9-4A6E-A8DD-47A8E0C97F4D}" destId="{2A2D0431-42A5-4B02-997E-BA92F23C23EC}" srcOrd="0" destOrd="1" presId="urn:microsoft.com/office/officeart/2005/8/layout/hList1"/>
    <dgm:cxn modelId="{45368492-B395-4BB6-AF65-39872F8B3C81}" type="presOf" srcId="{25039433-BEE2-46D3-9C4A-2F2A4ED77999}" destId="{2E7A7E18-EFE8-44A4-8648-E267896951EB}" srcOrd="0" destOrd="0" presId="urn:microsoft.com/office/officeart/2005/8/layout/hList1"/>
    <dgm:cxn modelId="{9998C59E-3EA2-4D2A-A9A1-B819A509D1AC}" srcId="{25039433-BEE2-46D3-9C4A-2F2A4ED77999}" destId="{BE8112F0-D047-4378-808D-790BD5A0D812}" srcOrd="2" destOrd="0" parTransId="{34E63183-2E69-4180-B0E4-F5F69FAF6E70}" sibTransId="{58BBA73E-3579-45B7-93A5-B277C48CC58E}"/>
    <dgm:cxn modelId="{0CB4E1AB-A867-4837-B221-F9E24588A0FE}" srcId="{25039433-BEE2-46D3-9C4A-2F2A4ED77999}" destId="{BE908E93-8DC9-4A6E-A8DD-47A8E0C97F4D}" srcOrd="1" destOrd="0" parTransId="{8D1929E3-A253-4D10-B173-BAE076C6587F}" sibTransId="{43DBC2B6-7BFB-43C2-9EE8-147E5A26FD23}"/>
    <dgm:cxn modelId="{346836DC-F9D4-4C9F-8296-25714BDF4396}" srcId="{7B09BC99-F890-4F61-8E6F-02BF5ADFEA0F}" destId="{25039433-BEE2-46D3-9C4A-2F2A4ED77999}" srcOrd="0" destOrd="0" parTransId="{08EF3AA8-AF8F-4388-BA56-FBB3E656A84E}" sibTransId="{986A2CFA-3002-42D6-A5DC-8A36E8E04B09}"/>
    <dgm:cxn modelId="{7F31D0F0-4246-4B8B-95B6-DE76CBC5D09A}" type="presOf" srcId="{BE8112F0-D047-4378-808D-790BD5A0D812}" destId="{2A2D0431-42A5-4B02-997E-BA92F23C23EC}" srcOrd="0" destOrd="2" presId="urn:microsoft.com/office/officeart/2005/8/layout/hList1"/>
    <dgm:cxn modelId="{4218885B-F70D-4820-AA66-F41B6FC1564E}" type="presParOf" srcId="{2CCA6A8A-CFA4-471E-B406-65122C871AB8}" destId="{FAFBB46B-8A72-46D6-9CB3-F8F1C740715C}" srcOrd="0" destOrd="0" presId="urn:microsoft.com/office/officeart/2005/8/layout/hList1"/>
    <dgm:cxn modelId="{0F370328-F2ED-4248-B453-6744364ABB42}" type="presParOf" srcId="{FAFBB46B-8A72-46D6-9CB3-F8F1C740715C}" destId="{2E7A7E18-EFE8-44A4-8648-E267896951EB}" srcOrd="0" destOrd="0" presId="urn:microsoft.com/office/officeart/2005/8/layout/hList1"/>
    <dgm:cxn modelId="{0BDAC9E4-CCCD-4F4D-ABD0-2F7A0DEFAAFC}" type="presParOf" srcId="{FAFBB46B-8A72-46D6-9CB3-F8F1C740715C}" destId="{2A2D0431-42A5-4B02-997E-BA92F23C23E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3AC64-D1DE-CA47-9388-861262D03DD6}"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E4CF0DC7-D16F-8244-BEF5-08638224C0DF}">
      <dgm:prSet custT="1"/>
      <dgm:spPr/>
      <dgm:t>
        <a:bodyPr/>
        <a:lstStyle/>
        <a:p>
          <a:r>
            <a:rPr lang="es-CO" sz="1800" dirty="0">
              <a:latin typeface="Montserrat"/>
            </a:rPr>
            <a:t>Fenómeno de transición normal causado por la renovación de los glóbulos rojos fetales, la inmadurez del hígado del recién nacido para metabolizar ineficientemente la bilirrubina y el aumento de la circulación enterohepática.</a:t>
          </a:r>
        </a:p>
      </dgm:t>
    </dgm:pt>
    <dgm:pt modelId="{C48E41B2-9ED0-DF40-B9E7-DAC160F3C81E}" type="parTrans" cxnId="{F05A05EE-7BCD-3C43-84FF-4EC74682C5F7}">
      <dgm:prSet/>
      <dgm:spPr/>
      <dgm:t>
        <a:bodyPr/>
        <a:lstStyle/>
        <a:p>
          <a:endParaRPr lang="es-ES" sz="1800">
            <a:latin typeface="Montserrat"/>
          </a:endParaRPr>
        </a:p>
      </dgm:t>
    </dgm:pt>
    <dgm:pt modelId="{B1770F80-7F80-5945-BD67-A5C6CB66E7A2}" type="sibTrans" cxnId="{F05A05EE-7BCD-3C43-84FF-4EC74682C5F7}">
      <dgm:prSet/>
      <dgm:spPr/>
      <dgm:t>
        <a:bodyPr/>
        <a:lstStyle/>
        <a:p>
          <a:endParaRPr lang="es-ES" sz="1800">
            <a:latin typeface="Montserrat"/>
          </a:endParaRPr>
        </a:p>
      </dgm:t>
    </dgm:pt>
    <dgm:pt modelId="{7FAC3147-F489-754D-9D6E-E8AB8E0C08B9}">
      <dgm:prSet custT="1"/>
      <dgm:spPr/>
      <dgm:t>
        <a:bodyPr/>
        <a:lstStyle/>
        <a:p>
          <a:r>
            <a:rPr lang="es-CO" sz="1800" dirty="0">
              <a:latin typeface="Montserrat"/>
            </a:rPr>
            <a:t>Los recién nacidos a término generalmente tienen niveles de BT que alcanzan un pico en una mediana de aproximadamente 8 a 9 mg/dl.</a:t>
          </a:r>
        </a:p>
      </dgm:t>
    </dgm:pt>
    <dgm:pt modelId="{3D18271A-0051-9847-AE79-BC5D0371233C}" type="parTrans" cxnId="{1404C029-6C10-E742-9FB3-CA44D66827E0}">
      <dgm:prSet/>
      <dgm:spPr/>
      <dgm:t>
        <a:bodyPr/>
        <a:lstStyle/>
        <a:p>
          <a:endParaRPr lang="es-ES" sz="1800">
            <a:latin typeface="Montserrat"/>
          </a:endParaRPr>
        </a:p>
      </dgm:t>
    </dgm:pt>
    <dgm:pt modelId="{465AD6AA-7330-084F-949B-6984EDC9FF0B}" type="sibTrans" cxnId="{1404C029-6C10-E742-9FB3-CA44D66827E0}">
      <dgm:prSet/>
      <dgm:spPr/>
      <dgm:t>
        <a:bodyPr/>
        <a:lstStyle/>
        <a:p>
          <a:endParaRPr lang="es-ES" sz="1800">
            <a:latin typeface="Montserrat"/>
          </a:endParaRPr>
        </a:p>
      </dgm:t>
    </dgm:pt>
    <dgm:pt modelId="{33624C66-D647-1F4A-851B-9BCB08CECDEF}" type="pres">
      <dgm:prSet presAssocID="{53F3AC64-D1DE-CA47-9388-861262D03DD6}" presName="linear" presStyleCnt="0">
        <dgm:presLayoutVars>
          <dgm:animLvl val="lvl"/>
          <dgm:resizeHandles val="exact"/>
        </dgm:presLayoutVars>
      </dgm:prSet>
      <dgm:spPr/>
    </dgm:pt>
    <dgm:pt modelId="{011E5554-09FE-964B-A61B-A89B4E273B0C}" type="pres">
      <dgm:prSet presAssocID="{E4CF0DC7-D16F-8244-BEF5-08638224C0DF}" presName="parentText" presStyleLbl="node1" presStyleIdx="0" presStyleCnt="2">
        <dgm:presLayoutVars>
          <dgm:chMax val="0"/>
          <dgm:bulletEnabled val="1"/>
        </dgm:presLayoutVars>
      </dgm:prSet>
      <dgm:spPr/>
    </dgm:pt>
    <dgm:pt modelId="{3DA6BD5D-D8CD-0D42-92EB-053240059426}" type="pres">
      <dgm:prSet presAssocID="{B1770F80-7F80-5945-BD67-A5C6CB66E7A2}" presName="spacer" presStyleCnt="0"/>
      <dgm:spPr/>
    </dgm:pt>
    <dgm:pt modelId="{05CF003E-C7DF-7248-8B28-E8375731F405}" type="pres">
      <dgm:prSet presAssocID="{7FAC3147-F489-754D-9D6E-E8AB8E0C08B9}" presName="parentText" presStyleLbl="node1" presStyleIdx="1" presStyleCnt="2">
        <dgm:presLayoutVars>
          <dgm:chMax val="0"/>
          <dgm:bulletEnabled val="1"/>
        </dgm:presLayoutVars>
      </dgm:prSet>
      <dgm:spPr/>
    </dgm:pt>
  </dgm:ptLst>
  <dgm:cxnLst>
    <dgm:cxn modelId="{1404C029-6C10-E742-9FB3-CA44D66827E0}" srcId="{53F3AC64-D1DE-CA47-9388-861262D03DD6}" destId="{7FAC3147-F489-754D-9D6E-E8AB8E0C08B9}" srcOrd="1" destOrd="0" parTransId="{3D18271A-0051-9847-AE79-BC5D0371233C}" sibTransId="{465AD6AA-7330-084F-949B-6984EDC9FF0B}"/>
    <dgm:cxn modelId="{C26A0F79-70C7-4C1F-8CA2-99816F509F20}" type="presOf" srcId="{E4CF0DC7-D16F-8244-BEF5-08638224C0DF}" destId="{011E5554-09FE-964B-A61B-A89B4E273B0C}" srcOrd="0" destOrd="0" presId="urn:microsoft.com/office/officeart/2005/8/layout/vList2"/>
    <dgm:cxn modelId="{FE651E9F-111A-4111-A7F6-C0328AE51CF3}" type="presOf" srcId="{7FAC3147-F489-754D-9D6E-E8AB8E0C08B9}" destId="{05CF003E-C7DF-7248-8B28-E8375731F405}" srcOrd="0" destOrd="0" presId="urn:microsoft.com/office/officeart/2005/8/layout/vList2"/>
    <dgm:cxn modelId="{050900DE-2969-4723-9820-D586825C8582}" type="presOf" srcId="{53F3AC64-D1DE-CA47-9388-861262D03DD6}" destId="{33624C66-D647-1F4A-851B-9BCB08CECDEF}" srcOrd="0" destOrd="0" presId="urn:microsoft.com/office/officeart/2005/8/layout/vList2"/>
    <dgm:cxn modelId="{F05A05EE-7BCD-3C43-84FF-4EC74682C5F7}" srcId="{53F3AC64-D1DE-CA47-9388-861262D03DD6}" destId="{E4CF0DC7-D16F-8244-BEF5-08638224C0DF}" srcOrd="0" destOrd="0" parTransId="{C48E41B2-9ED0-DF40-B9E7-DAC160F3C81E}" sibTransId="{B1770F80-7F80-5945-BD67-A5C6CB66E7A2}"/>
    <dgm:cxn modelId="{E6E488BB-3C28-4AA8-8650-0486CF467B03}" type="presParOf" srcId="{33624C66-D647-1F4A-851B-9BCB08CECDEF}" destId="{011E5554-09FE-964B-A61B-A89B4E273B0C}" srcOrd="0" destOrd="0" presId="urn:microsoft.com/office/officeart/2005/8/layout/vList2"/>
    <dgm:cxn modelId="{301B1590-153D-4273-B9A4-219EFBDBE1ED}" type="presParOf" srcId="{33624C66-D647-1F4A-851B-9BCB08CECDEF}" destId="{3DA6BD5D-D8CD-0D42-92EB-053240059426}" srcOrd="1" destOrd="0" presId="urn:microsoft.com/office/officeart/2005/8/layout/vList2"/>
    <dgm:cxn modelId="{5DB81710-80EE-4A24-82BA-6A656D9FD4A4}" type="presParOf" srcId="{33624C66-D647-1F4A-851B-9BCB08CECDEF}" destId="{05CF003E-C7DF-7248-8B28-E8375731F40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EFD846-8574-E84C-BBC8-94F5083C5DCD}"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s-ES"/>
        </a:p>
      </dgm:t>
    </dgm:pt>
    <dgm:pt modelId="{FB109689-1C1B-854D-BCBA-5405B874C0A5}">
      <dgm:prSet custT="1"/>
      <dgm:spPr>
        <a:solidFill>
          <a:srgbClr val="002060"/>
        </a:solidFill>
      </dgm:spPr>
      <dgm:t>
        <a:bodyPr/>
        <a:lstStyle/>
        <a:p>
          <a:r>
            <a:rPr lang="es-CO" sz="1400" dirty="0">
              <a:solidFill>
                <a:schemeClr val="bg1"/>
              </a:solidFill>
              <a:latin typeface="Montserrat"/>
            </a:rPr>
            <a:t>Varían de acuerdo con la dieta, el origen étnico y la edad gestacional de un  bebé.</a:t>
          </a:r>
        </a:p>
      </dgm:t>
    </dgm:pt>
    <dgm:pt modelId="{892616F4-B37D-394F-A43A-12D23DA2C5B8}" type="parTrans" cxnId="{2198E342-BE21-3A4F-936B-9F753EC1EC2F}">
      <dgm:prSet/>
      <dgm:spPr/>
      <dgm:t>
        <a:bodyPr/>
        <a:lstStyle/>
        <a:p>
          <a:endParaRPr lang="es-ES" sz="1400">
            <a:latin typeface="Montserrat"/>
          </a:endParaRPr>
        </a:p>
      </dgm:t>
    </dgm:pt>
    <dgm:pt modelId="{9A0693ED-4EF7-304F-9C4B-9D83E20B3913}" type="sibTrans" cxnId="{2198E342-BE21-3A4F-936B-9F753EC1EC2F}">
      <dgm:prSet/>
      <dgm:spPr/>
      <dgm:t>
        <a:bodyPr/>
        <a:lstStyle/>
        <a:p>
          <a:endParaRPr lang="es-ES" sz="1400">
            <a:latin typeface="Montserrat"/>
          </a:endParaRPr>
        </a:p>
      </dgm:t>
    </dgm:pt>
    <dgm:pt modelId="{CFCA652A-8636-6A47-AD33-9F82C1935140}">
      <dgm:prSet custT="1"/>
      <dgm:spPr>
        <a:solidFill>
          <a:schemeClr val="accent5">
            <a:lumMod val="75000"/>
          </a:schemeClr>
        </a:solidFill>
      </dgm:spPr>
      <dgm:t>
        <a:bodyPr/>
        <a:lstStyle/>
        <a:p>
          <a:r>
            <a:rPr lang="es-CO" sz="1400" dirty="0">
              <a:solidFill>
                <a:schemeClr val="bg1"/>
              </a:solidFill>
              <a:latin typeface="Montserrat"/>
            </a:rPr>
            <a:t>RNAT caucásicos y afroamericanos los niveles medios de BT alcanzan su punto  máximo a las 48 a 96 horas de edad y es de 7 a 9 mg / </a:t>
          </a:r>
          <a:r>
            <a:rPr lang="es-CO" sz="1400" dirty="0" err="1">
              <a:solidFill>
                <a:schemeClr val="bg1"/>
              </a:solidFill>
              <a:latin typeface="Montserrat"/>
            </a:rPr>
            <a:t>dL</a:t>
          </a:r>
          <a:r>
            <a:rPr lang="es-CO" sz="1400" dirty="0">
              <a:solidFill>
                <a:schemeClr val="bg1"/>
              </a:solidFill>
              <a:latin typeface="Montserrat"/>
            </a:rPr>
            <a:t>.</a:t>
          </a:r>
        </a:p>
      </dgm:t>
    </dgm:pt>
    <dgm:pt modelId="{8678A374-1952-6249-8305-32C6614D4897}" type="parTrans" cxnId="{B1D9BDB1-5138-6B43-9065-B6408BC37307}">
      <dgm:prSet/>
      <dgm:spPr>
        <a:ln>
          <a:solidFill>
            <a:schemeClr val="accent1"/>
          </a:solidFill>
        </a:ln>
      </dgm:spPr>
      <dgm:t>
        <a:bodyPr/>
        <a:lstStyle/>
        <a:p>
          <a:endParaRPr lang="es-ES" sz="1400">
            <a:latin typeface="Montserrat"/>
          </a:endParaRPr>
        </a:p>
      </dgm:t>
    </dgm:pt>
    <dgm:pt modelId="{C8DDF6BC-396F-EB41-868C-1E079453CB1E}" type="sibTrans" cxnId="{B1D9BDB1-5138-6B43-9065-B6408BC37307}">
      <dgm:prSet/>
      <dgm:spPr/>
      <dgm:t>
        <a:bodyPr/>
        <a:lstStyle/>
        <a:p>
          <a:endParaRPr lang="es-ES" sz="1400">
            <a:latin typeface="Montserrat"/>
          </a:endParaRPr>
        </a:p>
      </dgm:t>
    </dgm:pt>
    <dgm:pt modelId="{A7BD9A56-C0F1-3847-BB07-F44CE1610E50}">
      <dgm:prSet custT="1"/>
      <dgm:spPr>
        <a:solidFill>
          <a:schemeClr val="accent5">
            <a:lumMod val="75000"/>
          </a:schemeClr>
        </a:solidFill>
      </dgm:spPr>
      <dgm:t>
        <a:bodyPr/>
        <a:lstStyle/>
        <a:p>
          <a:r>
            <a:rPr lang="es-CO" sz="1400" dirty="0">
              <a:solidFill>
                <a:schemeClr val="bg1"/>
              </a:solidFill>
              <a:latin typeface="Montserrat"/>
            </a:rPr>
            <a:t>RNAT asiáticos los niveles de BT pueden alcanzar un máximo de 10 a 14 mg / </a:t>
          </a:r>
          <a:r>
            <a:rPr lang="es-CO" sz="1400" dirty="0" err="1">
              <a:solidFill>
                <a:schemeClr val="bg1"/>
              </a:solidFill>
              <a:latin typeface="Montserrat"/>
            </a:rPr>
            <a:t>dL</a:t>
          </a:r>
          <a:r>
            <a:rPr lang="es-CO" sz="1400" dirty="0">
              <a:solidFill>
                <a:schemeClr val="bg1"/>
              </a:solidFill>
              <a:latin typeface="Montserrat"/>
            </a:rPr>
            <a:t>  a las 72 a 120 horas.</a:t>
          </a:r>
        </a:p>
      </dgm:t>
    </dgm:pt>
    <dgm:pt modelId="{7BAB8063-F8B4-E34F-94A4-25A3DFA871DD}" type="parTrans" cxnId="{434A20D6-B528-6A40-8ED5-9C6A05192D93}">
      <dgm:prSet/>
      <dgm:spPr>
        <a:ln>
          <a:solidFill>
            <a:schemeClr val="accent1"/>
          </a:solidFill>
        </a:ln>
      </dgm:spPr>
      <dgm:t>
        <a:bodyPr/>
        <a:lstStyle/>
        <a:p>
          <a:endParaRPr lang="es-ES" sz="1400">
            <a:latin typeface="Montserrat"/>
          </a:endParaRPr>
        </a:p>
      </dgm:t>
    </dgm:pt>
    <dgm:pt modelId="{27955C89-C3DE-9C4C-8E4C-7E3038F01788}" type="sibTrans" cxnId="{434A20D6-B528-6A40-8ED5-9C6A05192D93}">
      <dgm:prSet/>
      <dgm:spPr/>
      <dgm:t>
        <a:bodyPr/>
        <a:lstStyle/>
        <a:p>
          <a:endParaRPr lang="es-ES" sz="1400">
            <a:latin typeface="Montserrat"/>
          </a:endParaRPr>
        </a:p>
      </dgm:t>
    </dgm:pt>
    <dgm:pt modelId="{9CA9547D-D7AE-F345-9DCB-27E34806BA85}" type="pres">
      <dgm:prSet presAssocID="{CEEFD846-8574-E84C-BBC8-94F5083C5DCD}" presName="hierChild1" presStyleCnt="0">
        <dgm:presLayoutVars>
          <dgm:orgChart val="1"/>
          <dgm:chPref val="1"/>
          <dgm:dir/>
          <dgm:animOne val="branch"/>
          <dgm:animLvl val="lvl"/>
          <dgm:resizeHandles/>
        </dgm:presLayoutVars>
      </dgm:prSet>
      <dgm:spPr/>
    </dgm:pt>
    <dgm:pt modelId="{09029F65-5B21-2A4F-B4A2-5C54A9C2BFAF}" type="pres">
      <dgm:prSet presAssocID="{FB109689-1C1B-854D-BCBA-5405B874C0A5}" presName="hierRoot1" presStyleCnt="0">
        <dgm:presLayoutVars>
          <dgm:hierBranch val="init"/>
        </dgm:presLayoutVars>
      </dgm:prSet>
      <dgm:spPr/>
    </dgm:pt>
    <dgm:pt modelId="{DBEE3EAC-DA17-6343-95CD-887CD32493B4}" type="pres">
      <dgm:prSet presAssocID="{FB109689-1C1B-854D-BCBA-5405B874C0A5}" presName="rootComposite1" presStyleCnt="0"/>
      <dgm:spPr/>
    </dgm:pt>
    <dgm:pt modelId="{7EE9406C-B762-DC41-B16C-EDC18EA26E97}" type="pres">
      <dgm:prSet presAssocID="{FB109689-1C1B-854D-BCBA-5405B874C0A5}" presName="rootText1" presStyleLbl="node0" presStyleIdx="0" presStyleCnt="1">
        <dgm:presLayoutVars>
          <dgm:chPref val="3"/>
        </dgm:presLayoutVars>
      </dgm:prSet>
      <dgm:spPr/>
    </dgm:pt>
    <dgm:pt modelId="{97FBEB04-41C0-D94A-A09E-8875A262FFBB}" type="pres">
      <dgm:prSet presAssocID="{FB109689-1C1B-854D-BCBA-5405B874C0A5}" presName="rootConnector1" presStyleLbl="node1" presStyleIdx="0" presStyleCnt="0"/>
      <dgm:spPr/>
    </dgm:pt>
    <dgm:pt modelId="{968081FF-DBD8-EB42-9B43-CA08D54A20E1}" type="pres">
      <dgm:prSet presAssocID="{FB109689-1C1B-854D-BCBA-5405B874C0A5}" presName="hierChild2" presStyleCnt="0"/>
      <dgm:spPr/>
    </dgm:pt>
    <dgm:pt modelId="{C19A0CCF-8901-3246-805A-3416FBB665BB}" type="pres">
      <dgm:prSet presAssocID="{8678A374-1952-6249-8305-32C6614D4897}" presName="Name37" presStyleLbl="parChTrans1D2" presStyleIdx="0" presStyleCnt="2"/>
      <dgm:spPr/>
    </dgm:pt>
    <dgm:pt modelId="{47AF60D5-FB1E-7141-9052-D42BD8E417B7}" type="pres">
      <dgm:prSet presAssocID="{CFCA652A-8636-6A47-AD33-9F82C1935140}" presName="hierRoot2" presStyleCnt="0">
        <dgm:presLayoutVars>
          <dgm:hierBranch val="init"/>
        </dgm:presLayoutVars>
      </dgm:prSet>
      <dgm:spPr/>
    </dgm:pt>
    <dgm:pt modelId="{3A6C8A77-E371-8A44-91CC-0A2303D388CB}" type="pres">
      <dgm:prSet presAssocID="{CFCA652A-8636-6A47-AD33-9F82C1935140}" presName="rootComposite" presStyleCnt="0"/>
      <dgm:spPr/>
    </dgm:pt>
    <dgm:pt modelId="{C3431389-B311-BA43-B206-155BF44B8242}" type="pres">
      <dgm:prSet presAssocID="{CFCA652A-8636-6A47-AD33-9F82C1935140}" presName="rootText" presStyleLbl="node2" presStyleIdx="0" presStyleCnt="2">
        <dgm:presLayoutVars>
          <dgm:chPref val="3"/>
        </dgm:presLayoutVars>
      </dgm:prSet>
      <dgm:spPr/>
    </dgm:pt>
    <dgm:pt modelId="{FF7A56FE-E147-E44E-9D2A-CD27D2087E95}" type="pres">
      <dgm:prSet presAssocID="{CFCA652A-8636-6A47-AD33-9F82C1935140}" presName="rootConnector" presStyleLbl="node2" presStyleIdx="0" presStyleCnt="2"/>
      <dgm:spPr/>
    </dgm:pt>
    <dgm:pt modelId="{B488094B-55D0-FA48-8E67-7C7011F76A55}" type="pres">
      <dgm:prSet presAssocID="{CFCA652A-8636-6A47-AD33-9F82C1935140}" presName="hierChild4" presStyleCnt="0"/>
      <dgm:spPr/>
    </dgm:pt>
    <dgm:pt modelId="{6E891E41-6B94-6A4F-B444-5BAAEF88F6E6}" type="pres">
      <dgm:prSet presAssocID="{CFCA652A-8636-6A47-AD33-9F82C1935140}" presName="hierChild5" presStyleCnt="0"/>
      <dgm:spPr/>
    </dgm:pt>
    <dgm:pt modelId="{49C4E489-33C9-8348-B316-3FFA81A52F66}" type="pres">
      <dgm:prSet presAssocID="{7BAB8063-F8B4-E34F-94A4-25A3DFA871DD}" presName="Name37" presStyleLbl="parChTrans1D2" presStyleIdx="1" presStyleCnt="2"/>
      <dgm:spPr/>
    </dgm:pt>
    <dgm:pt modelId="{B4610D37-233C-3541-BD5E-578B5354B601}" type="pres">
      <dgm:prSet presAssocID="{A7BD9A56-C0F1-3847-BB07-F44CE1610E50}" presName="hierRoot2" presStyleCnt="0">
        <dgm:presLayoutVars>
          <dgm:hierBranch val="init"/>
        </dgm:presLayoutVars>
      </dgm:prSet>
      <dgm:spPr/>
    </dgm:pt>
    <dgm:pt modelId="{450436F7-B922-4145-97C4-026561BFA9A3}" type="pres">
      <dgm:prSet presAssocID="{A7BD9A56-C0F1-3847-BB07-F44CE1610E50}" presName="rootComposite" presStyleCnt="0"/>
      <dgm:spPr/>
    </dgm:pt>
    <dgm:pt modelId="{F78B58A3-D1D4-9F45-B63D-1E2162B6C5F5}" type="pres">
      <dgm:prSet presAssocID="{A7BD9A56-C0F1-3847-BB07-F44CE1610E50}" presName="rootText" presStyleLbl="node2" presStyleIdx="1" presStyleCnt="2">
        <dgm:presLayoutVars>
          <dgm:chPref val="3"/>
        </dgm:presLayoutVars>
      </dgm:prSet>
      <dgm:spPr/>
    </dgm:pt>
    <dgm:pt modelId="{FB30AD5A-9CEB-A14A-BF14-FE639F1BC470}" type="pres">
      <dgm:prSet presAssocID="{A7BD9A56-C0F1-3847-BB07-F44CE1610E50}" presName="rootConnector" presStyleLbl="node2" presStyleIdx="1" presStyleCnt="2"/>
      <dgm:spPr/>
    </dgm:pt>
    <dgm:pt modelId="{57DD0FA8-4943-644F-A18A-EE0DD220C979}" type="pres">
      <dgm:prSet presAssocID="{A7BD9A56-C0F1-3847-BB07-F44CE1610E50}" presName="hierChild4" presStyleCnt="0"/>
      <dgm:spPr/>
    </dgm:pt>
    <dgm:pt modelId="{1E311CA6-592D-B344-945A-93E024938645}" type="pres">
      <dgm:prSet presAssocID="{A7BD9A56-C0F1-3847-BB07-F44CE1610E50}" presName="hierChild5" presStyleCnt="0"/>
      <dgm:spPr/>
    </dgm:pt>
    <dgm:pt modelId="{948EE08E-96FA-C442-A9E7-F88F3DA50DA0}" type="pres">
      <dgm:prSet presAssocID="{FB109689-1C1B-854D-BCBA-5405B874C0A5}" presName="hierChild3" presStyleCnt="0"/>
      <dgm:spPr/>
    </dgm:pt>
  </dgm:ptLst>
  <dgm:cxnLst>
    <dgm:cxn modelId="{6AFEF91E-2A2F-486C-B6D3-EBFD4DBC789D}" type="presOf" srcId="{CFCA652A-8636-6A47-AD33-9F82C1935140}" destId="{FF7A56FE-E147-E44E-9D2A-CD27D2087E95}" srcOrd="1" destOrd="0" presId="urn:microsoft.com/office/officeart/2005/8/layout/orgChart1"/>
    <dgm:cxn modelId="{27DC4E5F-3454-4C83-8783-187C9D519D12}" type="presOf" srcId="{8678A374-1952-6249-8305-32C6614D4897}" destId="{C19A0CCF-8901-3246-805A-3416FBB665BB}" srcOrd="0" destOrd="0" presId="urn:microsoft.com/office/officeart/2005/8/layout/orgChart1"/>
    <dgm:cxn modelId="{2198E342-BE21-3A4F-936B-9F753EC1EC2F}" srcId="{CEEFD846-8574-E84C-BBC8-94F5083C5DCD}" destId="{FB109689-1C1B-854D-BCBA-5405B874C0A5}" srcOrd="0" destOrd="0" parTransId="{892616F4-B37D-394F-A43A-12D23DA2C5B8}" sibTransId="{9A0693ED-4EF7-304F-9C4B-9D83E20B3913}"/>
    <dgm:cxn modelId="{1886EB64-2E26-417F-8789-8216D442D7B3}" type="presOf" srcId="{7BAB8063-F8B4-E34F-94A4-25A3DFA871DD}" destId="{49C4E489-33C9-8348-B316-3FFA81A52F66}" srcOrd="0" destOrd="0" presId="urn:microsoft.com/office/officeart/2005/8/layout/orgChart1"/>
    <dgm:cxn modelId="{86C0646D-5B92-4910-A4C7-FDE692A5FE31}" type="presOf" srcId="{CFCA652A-8636-6A47-AD33-9F82C1935140}" destId="{C3431389-B311-BA43-B206-155BF44B8242}" srcOrd="0" destOrd="0" presId="urn:microsoft.com/office/officeart/2005/8/layout/orgChart1"/>
    <dgm:cxn modelId="{2758D380-A2DB-4F1B-A1F7-58802B4F25D8}" type="presOf" srcId="{A7BD9A56-C0F1-3847-BB07-F44CE1610E50}" destId="{FB30AD5A-9CEB-A14A-BF14-FE639F1BC470}" srcOrd="1" destOrd="0" presId="urn:microsoft.com/office/officeart/2005/8/layout/orgChart1"/>
    <dgm:cxn modelId="{DC6FDA8F-F404-42E7-9752-3EE1BB57ED74}" type="presOf" srcId="{FB109689-1C1B-854D-BCBA-5405B874C0A5}" destId="{97FBEB04-41C0-D94A-A09E-8875A262FFBB}" srcOrd="1" destOrd="0" presId="urn:microsoft.com/office/officeart/2005/8/layout/orgChart1"/>
    <dgm:cxn modelId="{B1D9BDB1-5138-6B43-9065-B6408BC37307}" srcId="{FB109689-1C1B-854D-BCBA-5405B874C0A5}" destId="{CFCA652A-8636-6A47-AD33-9F82C1935140}" srcOrd="0" destOrd="0" parTransId="{8678A374-1952-6249-8305-32C6614D4897}" sibTransId="{C8DDF6BC-396F-EB41-868C-1E079453CB1E}"/>
    <dgm:cxn modelId="{80100CB2-36B1-450A-9313-5A422EBF11E8}" type="presOf" srcId="{CEEFD846-8574-E84C-BBC8-94F5083C5DCD}" destId="{9CA9547D-D7AE-F345-9DCB-27E34806BA85}" srcOrd="0" destOrd="0" presId="urn:microsoft.com/office/officeart/2005/8/layout/orgChart1"/>
    <dgm:cxn modelId="{28C6F2C0-FFEF-4EAF-98F1-CFB68A71DD66}" type="presOf" srcId="{A7BD9A56-C0F1-3847-BB07-F44CE1610E50}" destId="{F78B58A3-D1D4-9F45-B63D-1E2162B6C5F5}" srcOrd="0" destOrd="0" presId="urn:microsoft.com/office/officeart/2005/8/layout/orgChart1"/>
    <dgm:cxn modelId="{434A20D6-B528-6A40-8ED5-9C6A05192D93}" srcId="{FB109689-1C1B-854D-BCBA-5405B874C0A5}" destId="{A7BD9A56-C0F1-3847-BB07-F44CE1610E50}" srcOrd="1" destOrd="0" parTransId="{7BAB8063-F8B4-E34F-94A4-25A3DFA871DD}" sibTransId="{27955C89-C3DE-9C4C-8E4C-7E3038F01788}"/>
    <dgm:cxn modelId="{1264C5D6-C1D0-4321-8C1F-E03F3ACEE8AF}" type="presOf" srcId="{FB109689-1C1B-854D-BCBA-5405B874C0A5}" destId="{7EE9406C-B762-DC41-B16C-EDC18EA26E97}" srcOrd="0" destOrd="0" presId="urn:microsoft.com/office/officeart/2005/8/layout/orgChart1"/>
    <dgm:cxn modelId="{AB14C51F-4B1D-483A-9869-1A5C84BF8D46}" type="presParOf" srcId="{9CA9547D-D7AE-F345-9DCB-27E34806BA85}" destId="{09029F65-5B21-2A4F-B4A2-5C54A9C2BFAF}" srcOrd="0" destOrd="0" presId="urn:microsoft.com/office/officeart/2005/8/layout/orgChart1"/>
    <dgm:cxn modelId="{9D33DE6F-C4F2-44E6-8D80-933E5050A1D3}" type="presParOf" srcId="{09029F65-5B21-2A4F-B4A2-5C54A9C2BFAF}" destId="{DBEE3EAC-DA17-6343-95CD-887CD32493B4}" srcOrd="0" destOrd="0" presId="urn:microsoft.com/office/officeart/2005/8/layout/orgChart1"/>
    <dgm:cxn modelId="{E2C6B81E-A4B2-4AF5-ACC2-3A33F623C924}" type="presParOf" srcId="{DBEE3EAC-DA17-6343-95CD-887CD32493B4}" destId="{7EE9406C-B762-DC41-B16C-EDC18EA26E97}" srcOrd="0" destOrd="0" presId="urn:microsoft.com/office/officeart/2005/8/layout/orgChart1"/>
    <dgm:cxn modelId="{95E58876-A779-4298-AF20-D7F8C675645A}" type="presParOf" srcId="{DBEE3EAC-DA17-6343-95CD-887CD32493B4}" destId="{97FBEB04-41C0-D94A-A09E-8875A262FFBB}" srcOrd="1" destOrd="0" presId="urn:microsoft.com/office/officeart/2005/8/layout/orgChart1"/>
    <dgm:cxn modelId="{F6038FB1-1809-4433-AB3E-636939503EEC}" type="presParOf" srcId="{09029F65-5B21-2A4F-B4A2-5C54A9C2BFAF}" destId="{968081FF-DBD8-EB42-9B43-CA08D54A20E1}" srcOrd="1" destOrd="0" presId="urn:microsoft.com/office/officeart/2005/8/layout/orgChart1"/>
    <dgm:cxn modelId="{DA1CA539-9886-42A0-949D-AC73CD520F90}" type="presParOf" srcId="{968081FF-DBD8-EB42-9B43-CA08D54A20E1}" destId="{C19A0CCF-8901-3246-805A-3416FBB665BB}" srcOrd="0" destOrd="0" presId="urn:microsoft.com/office/officeart/2005/8/layout/orgChart1"/>
    <dgm:cxn modelId="{6485AD35-7F7D-4CD0-AD20-7A3240C0CDBD}" type="presParOf" srcId="{968081FF-DBD8-EB42-9B43-CA08D54A20E1}" destId="{47AF60D5-FB1E-7141-9052-D42BD8E417B7}" srcOrd="1" destOrd="0" presId="urn:microsoft.com/office/officeart/2005/8/layout/orgChart1"/>
    <dgm:cxn modelId="{54FEE930-CF27-4012-86E7-3EBB9372DCD5}" type="presParOf" srcId="{47AF60D5-FB1E-7141-9052-D42BD8E417B7}" destId="{3A6C8A77-E371-8A44-91CC-0A2303D388CB}" srcOrd="0" destOrd="0" presId="urn:microsoft.com/office/officeart/2005/8/layout/orgChart1"/>
    <dgm:cxn modelId="{51EF4452-0E79-429C-A408-F1DF4C050172}" type="presParOf" srcId="{3A6C8A77-E371-8A44-91CC-0A2303D388CB}" destId="{C3431389-B311-BA43-B206-155BF44B8242}" srcOrd="0" destOrd="0" presId="urn:microsoft.com/office/officeart/2005/8/layout/orgChart1"/>
    <dgm:cxn modelId="{44C7D22D-C9F4-439E-B4EE-B5925E3914AC}" type="presParOf" srcId="{3A6C8A77-E371-8A44-91CC-0A2303D388CB}" destId="{FF7A56FE-E147-E44E-9D2A-CD27D2087E95}" srcOrd="1" destOrd="0" presId="urn:microsoft.com/office/officeart/2005/8/layout/orgChart1"/>
    <dgm:cxn modelId="{BC280B60-7361-42C9-9DE2-F2BD5AF797A4}" type="presParOf" srcId="{47AF60D5-FB1E-7141-9052-D42BD8E417B7}" destId="{B488094B-55D0-FA48-8E67-7C7011F76A55}" srcOrd="1" destOrd="0" presId="urn:microsoft.com/office/officeart/2005/8/layout/orgChart1"/>
    <dgm:cxn modelId="{6910B7D8-596B-4E63-9C73-4DB296E547F2}" type="presParOf" srcId="{47AF60D5-FB1E-7141-9052-D42BD8E417B7}" destId="{6E891E41-6B94-6A4F-B444-5BAAEF88F6E6}" srcOrd="2" destOrd="0" presId="urn:microsoft.com/office/officeart/2005/8/layout/orgChart1"/>
    <dgm:cxn modelId="{80A49CC4-EE3E-4CD9-8795-0116F883936B}" type="presParOf" srcId="{968081FF-DBD8-EB42-9B43-CA08D54A20E1}" destId="{49C4E489-33C9-8348-B316-3FFA81A52F66}" srcOrd="2" destOrd="0" presId="urn:microsoft.com/office/officeart/2005/8/layout/orgChart1"/>
    <dgm:cxn modelId="{8364502B-A22E-463C-A1D5-9B1404776C16}" type="presParOf" srcId="{968081FF-DBD8-EB42-9B43-CA08D54A20E1}" destId="{B4610D37-233C-3541-BD5E-578B5354B601}" srcOrd="3" destOrd="0" presId="urn:microsoft.com/office/officeart/2005/8/layout/orgChart1"/>
    <dgm:cxn modelId="{0043CC0E-EDDB-4F2D-9BCA-8FE5BEE4127A}" type="presParOf" srcId="{B4610D37-233C-3541-BD5E-578B5354B601}" destId="{450436F7-B922-4145-97C4-026561BFA9A3}" srcOrd="0" destOrd="0" presId="urn:microsoft.com/office/officeart/2005/8/layout/orgChart1"/>
    <dgm:cxn modelId="{E6D1DC92-9288-49F7-B754-04B52CF42F9A}" type="presParOf" srcId="{450436F7-B922-4145-97C4-026561BFA9A3}" destId="{F78B58A3-D1D4-9F45-B63D-1E2162B6C5F5}" srcOrd="0" destOrd="0" presId="urn:microsoft.com/office/officeart/2005/8/layout/orgChart1"/>
    <dgm:cxn modelId="{E4BE2A14-DBB2-423C-BECD-21EAD23AE075}" type="presParOf" srcId="{450436F7-B922-4145-97C4-026561BFA9A3}" destId="{FB30AD5A-9CEB-A14A-BF14-FE639F1BC470}" srcOrd="1" destOrd="0" presId="urn:microsoft.com/office/officeart/2005/8/layout/orgChart1"/>
    <dgm:cxn modelId="{D3471E7F-12C8-4896-B3A7-95EDED94D34C}" type="presParOf" srcId="{B4610D37-233C-3541-BD5E-578B5354B601}" destId="{57DD0FA8-4943-644F-A18A-EE0DD220C979}" srcOrd="1" destOrd="0" presId="urn:microsoft.com/office/officeart/2005/8/layout/orgChart1"/>
    <dgm:cxn modelId="{4E3E91BB-6693-42E7-90BD-5BA1C3923423}" type="presParOf" srcId="{B4610D37-233C-3541-BD5E-578B5354B601}" destId="{1E311CA6-592D-B344-945A-93E024938645}" srcOrd="2" destOrd="0" presId="urn:microsoft.com/office/officeart/2005/8/layout/orgChart1"/>
    <dgm:cxn modelId="{2117712A-78AC-4EA1-8CAC-BEA5753A7104}" type="presParOf" srcId="{09029F65-5B21-2A4F-B4A2-5C54A9C2BFAF}" destId="{948EE08E-96FA-C442-A9E7-F88F3DA50DA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2F39B-9DE5-4B3B-90DE-955C2F25E52D}">
      <dsp:nvSpPr>
        <dsp:cNvPr id="0" name=""/>
        <dsp:cNvSpPr/>
      </dsp:nvSpPr>
      <dsp:spPr>
        <a:xfrm>
          <a:off x="0" y="420347"/>
          <a:ext cx="9486003"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AE1CE9-6CE9-472C-B9A8-973F5BB35E26}">
      <dsp:nvSpPr>
        <dsp:cNvPr id="0" name=""/>
        <dsp:cNvSpPr/>
      </dsp:nvSpPr>
      <dsp:spPr>
        <a:xfrm>
          <a:off x="474300" y="7067"/>
          <a:ext cx="8021231"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984" tIns="0" rIns="250984" bIns="0" numCol="1" spcCol="1270" anchor="ctr" anchorCtr="0">
          <a:noAutofit/>
        </a:bodyPr>
        <a:lstStyle/>
        <a:p>
          <a:pPr marL="0" lvl="0" indent="0" algn="l" defTabSz="800100">
            <a:lnSpc>
              <a:spcPct val="90000"/>
            </a:lnSpc>
            <a:spcBef>
              <a:spcPct val="0"/>
            </a:spcBef>
            <a:spcAft>
              <a:spcPct val="35000"/>
            </a:spcAft>
            <a:buNone/>
          </a:pPr>
          <a:r>
            <a:rPr lang="es-CO" sz="1800" b="0" u="sng" kern="1200" dirty="0">
              <a:latin typeface="Montserrat"/>
            </a:rPr>
            <a:t>Bilirrubina:</a:t>
          </a:r>
          <a:r>
            <a:rPr lang="es-CO" sz="1800" b="0" u="none" kern="1200" dirty="0">
              <a:latin typeface="Montserrat"/>
            </a:rPr>
            <a:t> p</a:t>
          </a:r>
          <a:r>
            <a:rPr lang="es-CO" sz="1800" kern="1200" dirty="0">
              <a:latin typeface="Montserrat"/>
            </a:rPr>
            <a:t>igmento biliar de color amarillo anaranjado que resulta de la degradación de la hemoglobina de los glóbulos rojos reciclados.</a:t>
          </a:r>
        </a:p>
      </dsp:txBody>
      <dsp:txXfrm>
        <a:off x="514649" y="47416"/>
        <a:ext cx="7940533" cy="745862"/>
      </dsp:txXfrm>
    </dsp:sp>
    <dsp:sp modelId="{068EB3CC-1BB5-45A8-90AF-D3507E0008EE}">
      <dsp:nvSpPr>
        <dsp:cNvPr id="0" name=""/>
        <dsp:cNvSpPr/>
      </dsp:nvSpPr>
      <dsp:spPr>
        <a:xfrm>
          <a:off x="0" y="1690428"/>
          <a:ext cx="9486003" cy="705600"/>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8CACC-B84D-44B6-92E2-988BF11A2972}">
      <dsp:nvSpPr>
        <dsp:cNvPr id="0" name=""/>
        <dsp:cNvSpPr/>
      </dsp:nvSpPr>
      <dsp:spPr>
        <a:xfrm>
          <a:off x="474300" y="1277147"/>
          <a:ext cx="8021231" cy="8265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984" tIns="0" rIns="250984" bIns="0" numCol="1" spcCol="1270" anchor="ctr" anchorCtr="0">
          <a:noAutofit/>
        </a:bodyPr>
        <a:lstStyle/>
        <a:p>
          <a:pPr marL="0" lvl="0" indent="0" algn="l" defTabSz="800100">
            <a:lnSpc>
              <a:spcPct val="90000"/>
            </a:lnSpc>
            <a:spcBef>
              <a:spcPct val="0"/>
            </a:spcBef>
            <a:spcAft>
              <a:spcPct val="35000"/>
            </a:spcAft>
            <a:buNone/>
          </a:pPr>
          <a:r>
            <a:rPr lang="es-CO" sz="1800" b="0" u="sng" kern="1200" dirty="0">
              <a:latin typeface="Montserrat"/>
            </a:rPr>
            <a:t>Hiperbilirrubinemia:</a:t>
          </a:r>
          <a:r>
            <a:rPr lang="es-CO" sz="1800" b="0" u="none" kern="1200" dirty="0">
              <a:latin typeface="Montserrat"/>
            </a:rPr>
            <a:t> e</a:t>
          </a:r>
          <a:r>
            <a:rPr lang="es-CO" sz="1800" kern="1200" dirty="0">
              <a:latin typeface="Montserrat"/>
            </a:rPr>
            <a:t>n pacientes con ≥ 35 semanas de gestación se define como un P &gt; 95 </a:t>
          </a:r>
          <a:r>
            <a:rPr lang="es-CO" sz="1800" kern="1200" baseline="30000" dirty="0">
              <a:latin typeface="Montserrat"/>
            </a:rPr>
            <a:t>º</a:t>
          </a:r>
          <a:r>
            <a:rPr lang="es-CO" sz="1800" kern="1200" dirty="0">
              <a:latin typeface="Montserrat"/>
            </a:rPr>
            <a:t> percentil en el nomograma de </a:t>
          </a:r>
          <a:r>
            <a:rPr lang="es-CO" sz="1800" kern="1200" dirty="0" err="1">
              <a:latin typeface="Montserrat"/>
            </a:rPr>
            <a:t>Butnani</a:t>
          </a:r>
          <a:r>
            <a:rPr lang="es-CO" sz="1800" kern="1200" dirty="0">
              <a:latin typeface="Montserrat"/>
            </a:rPr>
            <a:t> a una hora específica.</a:t>
          </a:r>
        </a:p>
      </dsp:txBody>
      <dsp:txXfrm>
        <a:off x="514649" y="1317496"/>
        <a:ext cx="7940533" cy="7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C06DC-46B0-DA44-BD71-FE09934A76EE}">
      <dsp:nvSpPr>
        <dsp:cNvPr id="0" name=""/>
        <dsp:cNvSpPr/>
      </dsp:nvSpPr>
      <dsp:spPr>
        <a:xfrm>
          <a:off x="0" y="218501"/>
          <a:ext cx="6773840" cy="12168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Se resuelve en la primera y segunda semana después del nacimiento.</a:t>
          </a:r>
        </a:p>
      </dsp:txBody>
      <dsp:txXfrm>
        <a:off x="59399" y="277900"/>
        <a:ext cx="6655042" cy="1098002"/>
      </dsp:txXfrm>
    </dsp:sp>
    <dsp:sp modelId="{8706C24F-02F9-D943-9249-95CC224EC6C6}">
      <dsp:nvSpPr>
        <dsp:cNvPr id="0" name=""/>
        <dsp:cNvSpPr/>
      </dsp:nvSpPr>
      <dsp:spPr>
        <a:xfrm>
          <a:off x="0" y="1622501"/>
          <a:ext cx="6773840" cy="121680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La ictericia se resuelve en tres semanas en aproximadamente el 65% de los RN con lactancia materna exclusiva, aunque aproximadamente uno de cada cinco todavía tiene ictericia a las 4 semanas.</a:t>
          </a:r>
        </a:p>
      </dsp:txBody>
      <dsp:txXfrm>
        <a:off x="59399" y="1681900"/>
        <a:ext cx="6655042" cy="1098002"/>
      </dsp:txXfrm>
    </dsp:sp>
    <dsp:sp modelId="{23BF2351-7F53-E947-931A-9602C0BCF9A5}">
      <dsp:nvSpPr>
        <dsp:cNvPr id="0" name=""/>
        <dsp:cNvSpPr/>
      </dsp:nvSpPr>
      <dsp:spPr>
        <a:xfrm>
          <a:off x="0" y="3026501"/>
          <a:ext cx="6773840" cy="12168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Se considera prolongada después de persistencia tras 2 semanas </a:t>
          </a:r>
          <a:r>
            <a:rPr lang="es-CO" sz="1800" kern="1200" dirty="0">
              <a:latin typeface="Montserrat"/>
              <a:sym typeface="Wingdings" pitchFamily="2" charset="2"/>
            </a:rPr>
            <a:t></a:t>
          </a:r>
          <a:r>
            <a:rPr lang="es-CO" sz="1800" kern="1200" dirty="0">
              <a:latin typeface="Montserrat"/>
            </a:rPr>
            <a:t> leche materna, sepsis, incompatibilidad Rh, sangre extravasada o hipotiroidismo.</a:t>
          </a:r>
        </a:p>
      </dsp:txBody>
      <dsp:txXfrm>
        <a:off x="59399" y="3085900"/>
        <a:ext cx="665504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6C5C-88CF-4DE4-86B9-90BC4540FF4C}">
      <dsp:nvSpPr>
        <dsp:cNvPr id="0" name=""/>
        <dsp:cNvSpPr/>
      </dsp:nvSpPr>
      <dsp:spPr>
        <a:xfrm>
          <a:off x="892" y="587988"/>
          <a:ext cx="2087960" cy="104398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De acuerdo con mecanismo fisiológico.</a:t>
          </a:r>
        </a:p>
      </dsp:txBody>
      <dsp:txXfrm>
        <a:off x="31469" y="618565"/>
        <a:ext cx="2026806" cy="982826"/>
      </dsp:txXfrm>
    </dsp:sp>
    <dsp:sp modelId="{A7B15D80-CB39-43C3-9BA9-D80F62066593}">
      <dsp:nvSpPr>
        <dsp:cNvPr id="0" name=""/>
        <dsp:cNvSpPr/>
      </dsp:nvSpPr>
      <dsp:spPr>
        <a:xfrm>
          <a:off x="209688" y="1631968"/>
          <a:ext cx="208796" cy="782985"/>
        </a:xfrm>
        <a:custGeom>
          <a:avLst/>
          <a:gdLst/>
          <a:ahLst/>
          <a:cxnLst/>
          <a:rect l="0" t="0" r="0" b="0"/>
          <a:pathLst>
            <a:path>
              <a:moveTo>
                <a:pt x="0" y="0"/>
              </a:moveTo>
              <a:lnTo>
                <a:pt x="0" y="782985"/>
              </a:lnTo>
              <a:lnTo>
                <a:pt x="208796" y="78298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B21C36-3728-46A2-917C-3DF379976F8A}">
      <dsp:nvSpPr>
        <dsp:cNvPr id="0" name=""/>
        <dsp:cNvSpPr/>
      </dsp:nvSpPr>
      <dsp:spPr>
        <a:xfrm>
          <a:off x="418484" y="1892963"/>
          <a:ext cx="1670368" cy="104398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Fisiológica.</a:t>
          </a:r>
        </a:p>
      </dsp:txBody>
      <dsp:txXfrm>
        <a:off x="449061" y="1923540"/>
        <a:ext cx="1609214" cy="982826"/>
      </dsp:txXfrm>
    </dsp:sp>
    <dsp:sp modelId="{925AEFF1-0CD3-4BDC-B1FA-9E7DB6265B4E}">
      <dsp:nvSpPr>
        <dsp:cNvPr id="0" name=""/>
        <dsp:cNvSpPr/>
      </dsp:nvSpPr>
      <dsp:spPr>
        <a:xfrm>
          <a:off x="209688" y="1631968"/>
          <a:ext cx="208796" cy="2087960"/>
        </a:xfrm>
        <a:custGeom>
          <a:avLst/>
          <a:gdLst/>
          <a:ahLst/>
          <a:cxnLst/>
          <a:rect l="0" t="0" r="0" b="0"/>
          <a:pathLst>
            <a:path>
              <a:moveTo>
                <a:pt x="0" y="0"/>
              </a:moveTo>
              <a:lnTo>
                <a:pt x="0" y="2087960"/>
              </a:lnTo>
              <a:lnTo>
                <a:pt x="208796" y="208796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F7BA59-7636-4320-91EA-E8C6A833DC07}">
      <dsp:nvSpPr>
        <dsp:cNvPr id="0" name=""/>
        <dsp:cNvSpPr/>
      </dsp:nvSpPr>
      <dsp:spPr>
        <a:xfrm>
          <a:off x="418484" y="3197938"/>
          <a:ext cx="1670368" cy="104398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134164"/>
              <a:satOff val="-3267"/>
              <a:lumOff val="142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No fisiológica.</a:t>
          </a:r>
        </a:p>
      </dsp:txBody>
      <dsp:txXfrm>
        <a:off x="449061" y="3228515"/>
        <a:ext cx="1609214" cy="982826"/>
      </dsp:txXfrm>
    </dsp:sp>
    <dsp:sp modelId="{4E768FF7-B55F-41C7-A930-8A7DE5A0FA62}">
      <dsp:nvSpPr>
        <dsp:cNvPr id="0" name=""/>
        <dsp:cNvSpPr/>
      </dsp:nvSpPr>
      <dsp:spPr>
        <a:xfrm>
          <a:off x="2610842" y="587988"/>
          <a:ext cx="2087960" cy="1043980"/>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De acuerdo a la relación con la lactancia materna.</a:t>
          </a:r>
        </a:p>
      </dsp:txBody>
      <dsp:txXfrm>
        <a:off x="2641419" y="618565"/>
        <a:ext cx="2026806" cy="982826"/>
      </dsp:txXfrm>
    </dsp:sp>
    <dsp:sp modelId="{C323F8A3-FE39-48F7-8DFB-21C37907A1A6}">
      <dsp:nvSpPr>
        <dsp:cNvPr id="0" name=""/>
        <dsp:cNvSpPr/>
      </dsp:nvSpPr>
      <dsp:spPr>
        <a:xfrm>
          <a:off x="2819638" y="1631968"/>
          <a:ext cx="208796" cy="782985"/>
        </a:xfrm>
        <a:custGeom>
          <a:avLst/>
          <a:gdLst/>
          <a:ahLst/>
          <a:cxnLst/>
          <a:rect l="0" t="0" r="0" b="0"/>
          <a:pathLst>
            <a:path>
              <a:moveTo>
                <a:pt x="0" y="0"/>
              </a:moveTo>
              <a:lnTo>
                <a:pt x="0" y="782985"/>
              </a:lnTo>
              <a:lnTo>
                <a:pt x="208796" y="78298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678E1-C842-40A5-AD14-321131100C49}">
      <dsp:nvSpPr>
        <dsp:cNvPr id="0" name=""/>
        <dsp:cNvSpPr/>
      </dsp:nvSpPr>
      <dsp:spPr>
        <a:xfrm>
          <a:off x="3028434" y="1892963"/>
          <a:ext cx="1670368" cy="104398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Por leche materna.</a:t>
          </a:r>
        </a:p>
      </dsp:txBody>
      <dsp:txXfrm>
        <a:off x="3059011" y="1923540"/>
        <a:ext cx="1609214" cy="982826"/>
      </dsp:txXfrm>
    </dsp:sp>
    <dsp:sp modelId="{88283307-A289-414F-BF4A-8ECD72451EBA}">
      <dsp:nvSpPr>
        <dsp:cNvPr id="0" name=""/>
        <dsp:cNvSpPr/>
      </dsp:nvSpPr>
      <dsp:spPr>
        <a:xfrm>
          <a:off x="2819638" y="1631968"/>
          <a:ext cx="208796" cy="2087960"/>
        </a:xfrm>
        <a:custGeom>
          <a:avLst/>
          <a:gdLst/>
          <a:ahLst/>
          <a:cxnLst/>
          <a:rect l="0" t="0" r="0" b="0"/>
          <a:pathLst>
            <a:path>
              <a:moveTo>
                <a:pt x="0" y="0"/>
              </a:moveTo>
              <a:lnTo>
                <a:pt x="0" y="2087960"/>
              </a:lnTo>
              <a:lnTo>
                <a:pt x="208796" y="208796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55409-7869-4BFD-A7E9-56F0217D08D3}">
      <dsp:nvSpPr>
        <dsp:cNvPr id="0" name=""/>
        <dsp:cNvSpPr/>
      </dsp:nvSpPr>
      <dsp:spPr>
        <a:xfrm>
          <a:off x="3028434" y="3197938"/>
          <a:ext cx="1670368" cy="104398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Asociada a lactancia materna.</a:t>
          </a:r>
        </a:p>
      </dsp:txBody>
      <dsp:txXfrm>
        <a:off x="3059011" y="3228515"/>
        <a:ext cx="1609214" cy="982826"/>
      </dsp:txXfrm>
    </dsp:sp>
    <dsp:sp modelId="{E6B43301-1C1C-4B5A-BDE6-3616B398E4A0}">
      <dsp:nvSpPr>
        <dsp:cNvPr id="0" name=""/>
        <dsp:cNvSpPr/>
      </dsp:nvSpPr>
      <dsp:spPr>
        <a:xfrm>
          <a:off x="5220792" y="587988"/>
          <a:ext cx="2087960" cy="104398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De acuerdo con el tipo de bilirrubina que la produce.</a:t>
          </a:r>
        </a:p>
      </dsp:txBody>
      <dsp:txXfrm>
        <a:off x="5251369" y="618565"/>
        <a:ext cx="2026806" cy="982826"/>
      </dsp:txXfrm>
    </dsp:sp>
    <dsp:sp modelId="{1DC2CE59-FAFA-479F-8009-30146C87D395}">
      <dsp:nvSpPr>
        <dsp:cNvPr id="0" name=""/>
        <dsp:cNvSpPr/>
      </dsp:nvSpPr>
      <dsp:spPr>
        <a:xfrm>
          <a:off x="5429588" y="1631968"/>
          <a:ext cx="208796" cy="782985"/>
        </a:xfrm>
        <a:custGeom>
          <a:avLst/>
          <a:gdLst/>
          <a:ahLst/>
          <a:cxnLst/>
          <a:rect l="0" t="0" r="0" b="0"/>
          <a:pathLst>
            <a:path>
              <a:moveTo>
                <a:pt x="0" y="0"/>
              </a:moveTo>
              <a:lnTo>
                <a:pt x="0" y="782985"/>
              </a:lnTo>
              <a:lnTo>
                <a:pt x="208796" y="78298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292F70-8442-4668-A44E-67D8CC7A7F70}">
      <dsp:nvSpPr>
        <dsp:cNvPr id="0" name=""/>
        <dsp:cNvSpPr/>
      </dsp:nvSpPr>
      <dsp:spPr>
        <a:xfrm>
          <a:off x="5638384" y="1892963"/>
          <a:ext cx="1670368" cy="104398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A expensas de BD.</a:t>
          </a:r>
        </a:p>
      </dsp:txBody>
      <dsp:txXfrm>
        <a:off x="5668961" y="1923540"/>
        <a:ext cx="1609214" cy="982826"/>
      </dsp:txXfrm>
    </dsp:sp>
    <dsp:sp modelId="{56B4E38D-440D-4243-BF59-1639A2D0D371}">
      <dsp:nvSpPr>
        <dsp:cNvPr id="0" name=""/>
        <dsp:cNvSpPr/>
      </dsp:nvSpPr>
      <dsp:spPr>
        <a:xfrm>
          <a:off x="5429588" y="1631968"/>
          <a:ext cx="208796" cy="2087960"/>
        </a:xfrm>
        <a:custGeom>
          <a:avLst/>
          <a:gdLst/>
          <a:ahLst/>
          <a:cxnLst/>
          <a:rect l="0" t="0" r="0" b="0"/>
          <a:pathLst>
            <a:path>
              <a:moveTo>
                <a:pt x="0" y="0"/>
              </a:moveTo>
              <a:lnTo>
                <a:pt x="0" y="2087960"/>
              </a:lnTo>
              <a:lnTo>
                <a:pt x="208796" y="208796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C65BC-C4EF-490F-8E81-C1D06A310FD0}">
      <dsp:nvSpPr>
        <dsp:cNvPr id="0" name=""/>
        <dsp:cNvSpPr/>
      </dsp:nvSpPr>
      <dsp:spPr>
        <a:xfrm>
          <a:off x="5638384" y="3197938"/>
          <a:ext cx="1670368" cy="104398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134164"/>
              <a:satOff val="-3267"/>
              <a:lumOff val="142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A expensas de BI.</a:t>
          </a:r>
        </a:p>
      </dsp:txBody>
      <dsp:txXfrm>
        <a:off x="5668961" y="3228515"/>
        <a:ext cx="1609214" cy="982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E0965-482C-4BF3-A1F1-95EC7D834EE2}">
      <dsp:nvSpPr>
        <dsp:cNvPr id="0" name=""/>
        <dsp:cNvSpPr/>
      </dsp:nvSpPr>
      <dsp:spPr>
        <a:xfrm>
          <a:off x="0" y="175684"/>
          <a:ext cx="6708059"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O" sz="2200" b="1" kern="1200" dirty="0">
              <a:latin typeface="Montserrat" panose="00000500000000000000" pitchFamily="50" charset="0"/>
            </a:rPr>
            <a:t>PARA DESARROLLAR HIPERBILIRRUBINEMIA (mayores) </a:t>
          </a:r>
          <a:endParaRPr lang="es-CO" sz="2200" kern="1200" dirty="0">
            <a:latin typeface="Montserrat" panose="00000500000000000000" pitchFamily="50" charset="0"/>
          </a:endParaRPr>
        </a:p>
      </dsp:txBody>
      <dsp:txXfrm>
        <a:off x="0" y="175684"/>
        <a:ext cx="6708059" cy="633600"/>
      </dsp:txXfrm>
    </dsp:sp>
    <dsp:sp modelId="{CA1B8E5D-BBB6-4C59-BD77-E82A63EC8AEB}">
      <dsp:nvSpPr>
        <dsp:cNvPr id="0" name=""/>
        <dsp:cNvSpPr/>
      </dsp:nvSpPr>
      <dsp:spPr>
        <a:xfrm>
          <a:off x="0" y="843788"/>
          <a:ext cx="6708059" cy="45748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Valores de BT en zona de alto riesgo.</a:t>
          </a:r>
        </a:p>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Ictericia observada en las primeras 24 horas de vida.</a:t>
          </a:r>
        </a:p>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Incompatibilidad de grupo y RH con </a:t>
          </a:r>
          <a:r>
            <a:rPr lang="es-CO" sz="2200" kern="1200" dirty="0" err="1">
              <a:latin typeface="Montserrat" panose="00000500000000000000" pitchFamily="50" charset="0"/>
            </a:rPr>
            <a:t>coombs</a:t>
          </a:r>
          <a:r>
            <a:rPr lang="es-CO" sz="2200" kern="1200" dirty="0">
              <a:latin typeface="Montserrat" panose="00000500000000000000" pitchFamily="50" charset="0"/>
            </a:rPr>
            <a:t> directo positivo.</a:t>
          </a:r>
        </a:p>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Otra enfermedad hemolítica conocida (deficiencia de G6PD).</a:t>
          </a:r>
        </a:p>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Edad gestacional 35 a 36 semanas.</a:t>
          </a:r>
        </a:p>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Hermano anterior recibió fototerapia.</a:t>
          </a:r>
        </a:p>
        <a:p>
          <a:pPr marL="228600" lvl="1" indent="-228600" algn="l" defTabSz="977900">
            <a:lnSpc>
              <a:spcPct val="90000"/>
            </a:lnSpc>
            <a:spcBef>
              <a:spcPct val="0"/>
            </a:spcBef>
            <a:spcAft>
              <a:spcPct val="15000"/>
            </a:spcAft>
            <a:buChar char="•"/>
          </a:pPr>
          <a:r>
            <a:rPr lang="es-CO" sz="2200" kern="1200" dirty="0" err="1">
              <a:latin typeface="Montserrat" panose="00000500000000000000" pitchFamily="50" charset="0"/>
            </a:rPr>
            <a:t>Cefalohematoma</a:t>
          </a:r>
          <a:r>
            <a:rPr lang="es-CO" sz="2200" kern="1200" dirty="0">
              <a:latin typeface="Montserrat" panose="00000500000000000000" pitchFamily="50" charset="0"/>
            </a:rPr>
            <a:t> o hematomas significativos.</a:t>
          </a:r>
        </a:p>
        <a:p>
          <a:pPr marL="228600" lvl="1" indent="-228600" algn="l" defTabSz="977900">
            <a:lnSpc>
              <a:spcPct val="90000"/>
            </a:lnSpc>
            <a:spcBef>
              <a:spcPct val="0"/>
            </a:spcBef>
            <a:spcAft>
              <a:spcPct val="15000"/>
            </a:spcAft>
            <a:buChar char="•"/>
          </a:pPr>
          <a:r>
            <a:rPr lang="es-CO" sz="2200" kern="1200" dirty="0">
              <a:latin typeface="Montserrat" panose="00000500000000000000" pitchFamily="50" charset="0"/>
            </a:rPr>
            <a:t>Lactancia materna exclusiva, especialmente si la lactancia no va bien y la pérdida de peso es excesiva.</a:t>
          </a:r>
        </a:p>
      </dsp:txBody>
      <dsp:txXfrm>
        <a:off x="0" y="843788"/>
        <a:ext cx="6708059" cy="45748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F1150-9AC3-7648-9D7B-3C0850E7F09B}">
      <dsp:nvSpPr>
        <dsp:cNvPr id="0" name=""/>
        <dsp:cNvSpPr/>
      </dsp:nvSpPr>
      <dsp:spPr>
        <a:xfrm>
          <a:off x="3860056" y="525"/>
          <a:ext cx="1723796" cy="1120467"/>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spc="-5" dirty="0">
              <a:latin typeface="Montserrat"/>
              <a:cs typeface="Carlito"/>
            </a:rPr>
            <a:t>Signos</a:t>
          </a:r>
          <a:r>
            <a:rPr lang="es-CO" sz="1600" kern="1200" spc="-85" dirty="0">
              <a:latin typeface="Montserrat"/>
              <a:cs typeface="Carlito"/>
            </a:rPr>
            <a:t> </a:t>
          </a:r>
          <a:r>
            <a:rPr lang="es-CO" sz="1600" kern="1200" spc="-10" dirty="0">
              <a:latin typeface="Montserrat"/>
              <a:cs typeface="Carlito"/>
            </a:rPr>
            <a:t>de  sepsis</a:t>
          </a:r>
          <a:endParaRPr lang="es-ES" sz="1600" kern="1200" dirty="0">
            <a:latin typeface="Montserrat"/>
          </a:endParaRPr>
        </a:p>
      </dsp:txBody>
      <dsp:txXfrm>
        <a:off x="3914753" y="55222"/>
        <a:ext cx="1614402" cy="1011073"/>
      </dsp:txXfrm>
    </dsp:sp>
    <dsp:sp modelId="{FBA14218-34FF-8D4E-AE0F-189F9052EBF5}">
      <dsp:nvSpPr>
        <dsp:cNvPr id="0" name=""/>
        <dsp:cNvSpPr/>
      </dsp:nvSpPr>
      <dsp:spPr>
        <a:xfrm>
          <a:off x="2481160" y="560759"/>
          <a:ext cx="4481589" cy="4481589"/>
        </a:xfrm>
        <a:custGeom>
          <a:avLst/>
          <a:gdLst/>
          <a:ahLst/>
          <a:cxnLst/>
          <a:rect l="0" t="0" r="0" b="0"/>
          <a:pathLst>
            <a:path>
              <a:moveTo>
                <a:pt x="3114562" y="177377"/>
              </a:moveTo>
              <a:arcTo wR="2240794" hR="2240794" stAng="17577033" swAng="1963880"/>
            </a:path>
          </a:pathLst>
        </a:custGeom>
        <a:noFill/>
        <a:ln w="6350" cap="flat" cmpd="sng" algn="ctr">
          <a:solidFill>
            <a:schemeClr val="accent1">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C46098-7D70-154C-BF1C-1FE0187BE386}">
      <dsp:nvSpPr>
        <dsp:cNvPr id="0" name=""/>
        <dsp:cNvSpPr/>
      </dsp:nvSpPr>
      <dsp:spPr>
        <a:xfrm>
          <a:off x="5991179" y="1548877"/>
          <a:ext cx="1723796" cy="1120467"/>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spc="-10" dirty="0">
              <a:latin typeface="Montserrat"/>
              <a:cs typeface="Carlito"/>
            </a:rPr>
            <a:t>Evidencia </a:t>
          </a:r>
          <a:r>
            <a:rPr lang="es-CO" sz="1600" kern="1200" spc="-5" dirty="0">
              <a:latin typeface="Montserrat"/>
              <a:cs typeface="Carlito"/>
            </a:rPr>
            <a:t>de  hemólisis </a:t>
          </a:r>
          <a:r>
            <a:rPr lang="es-CO" sz="1600" kern="1200" spc="-15" dirty="0">
              <a:latin typeface="Montserrat"/>
              <a:cs typeface="Carlito"/>
            </a:rPr>
            <a:t>con</a:t>
          </a:r>
          <a:r>
            <a:rPr lang="es-CO" sz="1600" kern="1200" spc="-45" dirty="0">
              <a:latin typeface="Montserrat"/>
              <a:cs typeface="Carlito"/>
            </a:rPr>
            <a:t> </a:t>
          </a:r>
          <a:r>
            <a:rPr lang="es-CO" sz="1600" kern="1200" spc="-10" dirty="0">
              <a:latin typeface="Montserrat"/>
              <a:cs typeface="Carlito"/>
            </a:rPr>
            <a:t>palidez</a:t>
          </a:r>
          <a:endParaRPr lang="es-ES" sz="1600" kern="1200" dirty="0">
            <a:latin typeface="Montserrat"/>
          </a:endParaRPr>
        </a:p>
      </dsp:txBody>
      <dsp:txXfrm>
        <a:off x="6045876" y="1603574"/>
        <a:ext cx="1614402" cy="1011073"/>
      </dsp:txXfrm>
    </dsp:sp>
    <dsp:sp modelId="{1D0EFEAF-1380-9143-9848-0485D27C87B6}">
      <dsp:nvSpPr>
        <dsp:cNvPr id="0" name=""/>
        <dsp:cNvSpPr/>
      </dsp:nvSpPr>
      <dsp:spPr>
        <a:xfrm>
          <a:off x="2481160" y="560759"/>
          <a:ext cx="4481589" cy="4481589"/>
        </a:xfrm>
        <a:custGeom>
          <a:avLst/>
          <a:gdLst/>
          <a:ahLst/>
          <a:cxnLst/>
          <a:rect l="0" t="0" r="0" b="0"/>
          <a:pathLst>
            <a:path>
              <a:moveTo>
                <a:pt x="4478487" y="2122919"/>
              </a:moveTo>
              <a:arcTo wR="2240794" hR="2240794" stAng="21419077" swAng="2198103"/>
            </a:path>
          </a:pathLst>
        </a:custGeom>
        <a:noFill/>
        <a:ln w="6350" cap="flat" cmpd="sng" algn="ctr">
          <a:solidFill>
            <a:schemeClr val="accent1">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BA8622-AB0D-D443-920C-0F2ED636B443}">
      <dsp:nvSpPr>
        <dsp:cNvPr id="0" name=""/>
        <dsp:cNvSpPr/>
      </dsp:nvSpPr>
      <dsp:spPr>
        <a:xfrm>
          <a:off x="5177163" y="4054161"/>
          <a:ext cx="1723796" cy="1120467"/>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a:rPr>
            <a:t>Megalias, hematomas</a:t>
          </a:r>
        </a:p>
      </dsp:txBody>
      <dsp:txXfrm>
        <a:off x="5231860" y="4108858"/>
        <a:ext cx="1614402" cy="1011073"/>
      </dsp:txXfrm>
    </dsp:sp>
    <dsp:sp modelId="{BB46DF3D-7CF5-004C-BF8B-25C2D649F447}">
      <dsp:nvSpPr>
        <dsp:cNvPr id="0" name=""/>
        <dsp:cNvSpPr/>
      </dsp:nvSpPr>
      <dsp:spPr>
        <a:xfrm>
          <a:off x="2481160" y="560759"/>
          <a:ext cx="4481589" cy="4481589"/>
        </a:xfrm>
        <a:custGeom>
          <a:avLst/>
          <a:gdLst/>
          <a:ahLst/>
          <a:cxnLst/>
          <a:rect l="0" t="0" r="0" b="0"/>
          <a:pathLst>
            <a:path>
              <a:moveTo>
                <a:pt x="2687084" y="4436697"/>
              </a:moveTo>
              <a:arcTo wR="2240794" hR="2240794" stAng="4710709" swAng="1378583"/>
            </a:path>
          </a:pathLst>
        </a:custGeom>
        <a:noFill/>
        <a:ln w="6350" cap="flat" cmpd="sng" algn="ctr">
          <a:solidFill>
            <a:schemeClr val="accent1">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4E314D-9BC0-784E-BF6C-38D01C029F39}">
      <dsp:nvSpPr>
        <dsp:cNvPr id="0" name=""/>
        <dsp:cNvSpPr/>
      </dsp:nvSpPr>
      <dsp:spPr>
        <a:xfrm>
          <a:off x="2542950" y="4054161"/>
          <a:ext cx="1723796" cy="1120467"/>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spc="-10" dirty="0">
              <a:latin typeface="Montserrat"/>
              <a:cs typeface="Carlito"/>
            </a:rPr>
            <a:t>Hemorragia</a:t>
          </a:r>
          <a:endParaRPr lang="es-ES" sz="1600" kern="1200" dirty="0">
            <a:latin typeface="Montserrat"/>
          </a:endParaRPr>
        </a:p>
      </dsp:txBody>
      <dsp:txXfrm>
        <a:off x="2597647" y="4108858"/>
        <a:ext cx="1614402" cy="1011073"/>
      </dsp:txXfrm>
    </dsp:sp>
    <dsp:sp modelId="{CFB7D0FD-9A31-104A-9C2C-9A7D0119868E}">
      <dsp:nvSpPr>
        <dsp:cNvPr id="0" name=""/>
        <dsp:cNvSpPr/>
      </dsp:nvSpPr>
      <dsp:spPr>
        <a:xfrm>
          <a:off x="2481160" y="560759"/>
          <a:ext cx="4481589" cy="4481589"/>
        </a:xfrm>
        <a:custGeom>
          <a:avLst/>
          <a:gdLst/>
          <a:ahLst/>
          <a:cxnLst/>
          <a:rect l="0" t="0" r="0" b="0"/>
          <a:pathLst>
            <a:path>
              <a:moveTo>
                <a:pt x="375051" y="3481827"/>
              </a:moveTo>
              <a:arcTo wR="2240794" hR="2240794" stAng="8782165" swAng="2130321"/>
            </a:path>
          </a:pathLst>
        </a:custGeom>
        <a:noFill/>
        <a:ln w="6350" cap="flat" cmpd="sng" algn="ctr">
          <a:solidFill>
            <a:schemeClr val="accent1">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DA0602-5332-944B-B6AD-F30C0A767011}">
      <dsp:nvSpPr>
        <dsp:cNvPr id="0" name=""/>
        <dsp:cNvSpPr/>
      </dsp:nvSpPr>
      <dsp:spPr>
        <a:xfrm>
          <a:off x="1674212" y="1503895"/>
          <a:ext cx="1833240" cy="1210429"/>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spc="-10" dirty="0">
              <a:latin typeface="Montserrat"/>
              <a:cs typeface="Carlito"/>
            </a:rPr>
            <a:t>Características</a:t>
          </a:r>
          <a:r>
            <a:rPr lang="es-CO" sz="1600" kern="1200" spc="-55" dirty="0">
              <a:latin typeface="Montserrat"/>
              <a:cs typeface="Carlito"/>
            </a:rPr>
            <a:t> </a:t>
          </a:r>
          <a:r>
            <a:rPr lang="es-CO" sz="1600" kern="1200" spc="-5" dirty="0">
              <a:latin typeface="Montserrat"/>
              <a:cs typeface="Carlito"/>
            </a:rPr>
            <a:t>físicas de </a:t>
          </a:r>
          <a:r>
            <a:rPr lang="es-CO" sz="1600" kern="1200" dirty="0">
              <a:latin typeface="Montserrat"/>
              <a:cs typeface="Carlito"/>
            </a:rPr>
            <a:t>las </a:t>
          </a:r>
          <a:r>
            <a:rPr lang="es-CO" sz="1600" kern="1200" spc="-10" dirty="0">
              <a:latin typeface="Montserrat"/>
              <a:cs typeface="Carlito"/>
            </a:rPr>
            <a:t>infecciones  </a:t>
          </a:r>
          <a:r>
            <a:rPr lang="es-CO" sz="1600" kern="1200" spc="-20" dirty="0">
              <a:latin typeface="Montserrat"/>
              <a:cs typeface="Carlito"/>
            </a:rPr>
            <a:t>STORCH</a:t>
          </a:r>
          <a:endParaRPr lang="es-ES" sz="1600" kern="1200" dirty="0">
            <a:latin typeface="Montserrat"/>
          </a:endParaRPr>
        </a:p>
      </dsp:txBody>
      <dsp:txXfrm>
        <a:off x="1733300" y="1562983"/>
        <a:ext cx="1715064" cy="1092253"/>
      </dsp:txXfrm>
    </dsp:sp>
    <dsp:sp modelId="{2F6153BC-57BA-5344-BED7-42CE3F184160}">
      <dsp:nvSpPr>
        <dsp:cNvPr id="0" name=""/>
        <dsp:cNvSpPr/>
      </dsp:nvSpPr>
      <dsp:spPr>
        <a:xfrm>
          <a:off x="2481160" y="560759"/>
          <a:ext cx="4481589" cy="4481589"/>
        </a:xfrm>
        <a:custGeom>
          <a:avLst/>
          <a:gdLst/>
          <a:ahLst/>
          <a:cxnLst/>
          <a:rect l="0" t="0" r="0" b="0"/>
          <a:pathLst>
            <a:path>
              <a:moveTo>
                <a:pt x="421161" y="933087"/>
              </a:moveTo>
              <a:arcTo wR="2240794" hR="2240794" stAng="12942209" swAng="1881563"/>
            </a:path>
          </a:pathLst>
        </a:custGeom>
        <a:noFill/>
        <a:ln w="6350" cap="flat" cmpd="sng" algn="ctr">
          <a:solidFill>
            <a:schemeClr val="accent1">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6809A-6E4F-C745-8082-A9BB8F2DB30D}">
      <dsp:nvSpPr>
        <dsp:cNvPr id="0" name=""/>
        <dsp:cNvSpPr/>
      </dsp:nvSpPr>
      <dsp:spPr>
        <a:xfrm>
          <a:off x="0" y="7881"/>
          <a:ext cx="5006742" cy="6364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a:latin typeface="Montserrat"/>
            </a:rPr>
            <a:t>Succión lenta</a:t>
          </a:r>
        </a:p>
      </dsp:txBody>
      <dsp:txXfrm>
        <a:off x="31070" y="38951"/>
        <a:ext cx="4944602" cy="574340"/>
      </dsp:txXfrm>
    </dsp:sp>
    <dsp:sp modelId="{3BDFD0BE-8305-C847-B3F8-3EE83F6EB554}">
      <dsp:nvSpPr>
        <dsp:cNvPr id="0" name=""/>
        <dsp:cNvSpPr/>
      </dsp:nvSpPr>
      <dsp:spPr>
        <a:xfrm>
          <a:off x="0" y="742281"/>
          <a:ext cx="5006742" cy="636480"/>
        </a:xfrm>
        <a:prstGeom prst="round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Llenado capilar aumentado</a:t>
          </a:r>
        </a:p>
      </dsp:txBody>
      <dsp:txXfrm>
        <a:off x="31070" y="773351"/>
        <a:ext cx="4944602" cy="574340"/>
      </dsp:txXfrm>
    </dsp:sp>
    <dsp:sp modelId="{8458FD97-D253-FA45-B2C0-2D309B748A9A}">
      <dsp:nvSpPr>
        <dsp:cNvPr id="0" name=""/>
        <dsp:cNvSpPr/>
      </dsp:nvSpPr>
      <dsp:spPr>
        <a:xfrm>
          <a:off x="0" y="1476681"/>
          <a:ext cx="5006742" cy="63648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a:latin typeface="Montserrat"/>
            </a:rPr>
            <a:t>Taquicardia</a:t>
          </a:r>
        </a:p>
      </dsp:txBody>
      <dsp:txXfrm>
        <a:off x="31070" y="1507751"/>
        <a:ext cx="4944602" cy="574340"/>
      </dsp:txXfrm>
    </dsp:sp>
    <dsp:sp modelId="{C584F6DF-586E-8341-8827-DB5DEDB80313}">
      <dsp:nvSpPr>
        <dsp:cNvPr id="0" name=""/>
        <dsp:cNvSpPr/>
      </dsp:nvSpPr>
      <dsp:spPr>
        <a:xfrm>
          <a:off x="0" y="2211081"/>
          <a:ext cx="5006742" cy="636480"/>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a:latin typeface="Montserrat"/>
            </a:rPr>
            <a:t>Pulsos débiles</a:t>
          </a:r>
        </a:p>
      </dsp:txBody>
      <dsp:txXfrm>
        <a:off x="31070" y="2242151"/>
        <a:ext cx="4944602" cy="574340"/>
      </dsp:txXfrm>
    </dsp:sp>
    <dsp:sp modelId="{D8156C27-3729-4E4B-A19B-3EECF44C616B}">
      <dsp:nvSpPr>
        <dsp:cNvPr id="0" name=""/>
        <dsp:cNvSpPr/>
      </dsp:nvSpPr>
      <dsp:spPr>
        <a:xfrm>
          <a:off x="0" y="2945481"/>
          <a:ext cx="5006742" cy="63648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Reticulocitos aumentados (&gt;3%)</a:t>
          </a:r>
        </a:p>
      </dsp:txBody>
      <dsp:txXfrm>
        <a:off x="31070" y="2976551"/>
        <a:ext cx="4944602" cy="574340"/>
      </dsp:txXfrm>
    </dsp:sp>
    <dsp:sp modelId="{AF31E194-D381-3949-A27F-327343E6E660}">
      <dsp:nvSpPr>
        <dsp:cNvPr id="0" name=""/>
        <dsp:cNvSpPr/>
      </dsp:nvSpPr>
      <dsp:spPr>
        <a:xfrm>
          <a:off x="0" y="3679881"/>
          <a:ext cx="5006742" cy="636480"/>
        </a:xfrm>
        <a:prstGeom prst="round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Esquistocitos en ESP.</a:t>
          </a:r>
        </a:p>
      </dsp:txBody>
      <dsp:txXfrm>
        <a:off x="31070" y="3710951"/>
        <a:ext cx="4944602" cy="5743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EE42-5DC7-F64A-869A-642301A3C9B3}">
      <dsp:nvSpPr>
        <dsp:cNvPr id="0" name=""/>
        <dsp:cNvSpPr/>
      </dsp:nvSpPr>
      <dsp:spPr>
        <a:xfrm>
          <a:off x="0" y="428625"/>
          <a:ext cx="3143249" cy="188595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En neonatos la bilirrubina no conjugada puede penetrar la BHE y esta es tóxica para el tejido neuronal al interferir con las funciones celulares.</a:t>
          </a:r>
        </a:p>
      </dsp:txBody>
      <dsp:txXfrm>
        <a:off x="0" y="428625"/>
        <a:ext cx="3143249" cy="1885950"/>
      </dsp:txXfrm>
    </dsp:sp>
    <dsp:sp modelId="{D46BF5DB-FC80-AE4D-B406-DFF607C0CB3D}">
      <dsp:nvSpPr>
        <dsp:cNvPr id="0" name=""/>
        <dsp:cNvSpPr/>
      </dsp:nvSpPr>
      <dsp:spPr>
        <a:xfrm>
          <a:off x="3457575" y="428625"/>
          <a:ext cx="3143249" cy="1885950"/>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Causa trastornos neurológicos a corto y largo plazo (encefalopatía por bilirrubina).</a:t>
          </a:r>
        </a:p>
      </dsp:txBody>
      <dsp:txXfrm>
        <a:off x="3457575" y="428625"/>
        <a:ext cx="3143249" cy="1885950"/>
      </dsp:txXfrm>
    </dsp:sp>
    <dsp:sp modelId="{4CD7EA4B-0A2E-794D-B525-809D3861D6B4}">
      <dsp:nvSpPr>
        <dsp:cNvPr id="0" name=""/>
        <dsp:cNvSpPr/>
      </dsp:nvSpPr>
      <dsp:spPr>
        <a:xfrm>
          <a:off x="6915149" y="428625"/>
          <a:ext cx="3143249" cy="188595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Toxicidad neurológica: depende de niveles altos, tiempo de  exposición, susceptibilidad del huésped y presencia de  comorbilidades.</a:t>
          </a:r>
        </a:p>
      </dsp:txBody>
      <dsp:txXfrm>
        <a:off x="6915149" y="428625"/>
        <a:ext cx="3143249" cy="18859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338C8-0CE5-405B-939D-E1FEE6080AB9}">
      <dsp:nvSpPr>
        <dsp:cNvPr id="0" name=""/>
        <dsp:cNvSpPr/>
      </dsp:nvSpPr>
      <dsp:spPr>
        <a:xfrm>
          <a:off x="909" y="310238"/>
          <a:ext cx="3546909" cy="181566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CO" sz="1400" b="1" kern="1200" spc="-15" dirty="0">
              <a:latin typeface="Montserrat"/>
              <a:cs typeface="Carlito"/>
            </a:rPr>
            <a:t>Fase</a:t>
          </a:r>
          <a:r>
            <a:rPr lang="es-CO" sz="1400" b="1" kern="1200" spc="5" dirty="0">
              <a:latin typeface="Montserrat"/>
              <a:cs typeface="Carlito"/>
            </a:rPr>
            <a:t> </a:t>
          </a:r>
          <a:r>
            <a:rPr lang="es-CO" sz="1400" b="1" kern="1200" spc="-15" dirty="0">
              <a:latin typeface="Montserrat"/>
              <a:cs typeface="Carlito"/>
            </a:rPr>
            <a:t>temprana</a:t>
          </a:r>
          <a:endParaRPr lang="es-ES" sz="1400" kern="1200" dirty="0">
            <a:latin typeface="Montserrat"/>
          </a:endParaRPr>
        </a:p>
        <a:p>
          <a:pPr marL="114300" lvl="1" indent="-114300" algn="l" defTabSz="622300">
            <a:lnSpc>
              <a:spcPct val="90000"/>
            </a:lnSpc>
            <a:spcBef>
              <a:spcPct val="0"/>
            </a:spcBef>
            <a:spcAft>
              <a:spcPct val="15000"/>
            </a:spcAft>
            <a:buChar char="•"/>
          </a:pPr>
          <a:r>
            <a:rPr lang="es-CO" sz="1400" kern="1200" spc="-20" dirty="0">
              <a:latin typeface="Montserrat"/>
              <a:cs typeface="Carlito"/>
            </a:rPr>
            <a:t>Pobre </a:t>
          </a:r>
          <a:r>
            <a:rPr lang="es-CO" sz="1400" kern="1200" spc="-10" dirty="0">
              <a:latin typeface="Montserrat"/>
              <a:cs typeface="Carlito"/>
            </a:rPr>
            <a:t>succión </a:t>
          </a:r>
          <a:r>
            <a:rPr lang="es-CO" sz="1400" kern="1200" spc="-15" dirty="0">
              <a:latin typeface="Montserrat"/>
              <a:cs typeface="Carlito"/>
            </a:rPr>
            <a:t>(primera </a:t>
          </a:r>
          <a:r>
            <a:rPr lang="es-CO" sz="1400" kern="1200" spc="-10" dirty="0">
              <a:latin typeface="Montserrat"/>
              <a:cs typeface="Carlito"/>
            </a:rPr>
            <a:t>manifestación).</a:t>
          </a:r>
          <a:endParaRPr lang="es-ES" sz="1400" kern="1200" dirty="0">
            <a:latin typeface="Montserrat"/>
          </a:endParaRPr>
        </a:p>
        <a:p>
          <a:pPr marL="114300" lvl="1" indent="-114300" algn="l" defTabSz="622300">
            <a:lnSpc>
              <a:spcPct val="90000"/>
            </a:lnSpc>
            <a:spcBef>
              <a:spcPct val="0"/>
            </a:spcBef>
            <a:spcAft>
              <a:spcPct val="15000"/>
            </a:spcAft>
            <a:buChar char="•"/>
          </a:pPr>
          <a:r>
            <a:rPr lang="es-CO" sz="1400" kern="1200" spc="-10" dirty="0">
              <a:latin typeface="Montserrat"/>
              <a:cs typeface="Carlito"/>
            </a:rPr>
            <a:t>Llanto</a:t>
          </a:r>
          <a:r>
            <a:rPr lang="es-CO" sz="1400" kern="1200" spc="-25" dirty="0">
              <a:latin typeface="Montserrat"/>
              <a:cs typeface="Carlito"/>
            </a:rPr>
            <a:t> </a:t>
          </a:r>
          <a:r>
            <a:rPr lang="es-CO" sz="1400" kern="1200" spc="-5" dirty="0">
              <a:latin typeface="Montserrat"/>
              <a:cs typeface="Carlito"/>
            </a:rPr>
            <a:t>agudo/débil.</a:t>
          </a:r>
          <a:endParaRPr lang="es-ES" sz="1400" kern="1200" dirty="0">
            <a:latin typeface="Montserrat"/>
          </a:endParaRPr>
        </a:p>
        <a:p>
          <a:pPr marL="114300" lvl="1" indent="-114300" algn="l" defTabSz="622300">
            <a:lnSpc>
              <a:spcPct val="90000"/>
            </a:lnSpc>
            <a:spcBef>
              <a:spcPct val="0"/>
            </a:spcBef>
            <a:spcAft>
              <a:spcPct val="15000"/>
            </a:spcAft>
            <a:buChar char="•"/>
          </a:pPr>
          <a:r>
            <a:rPr lang="es-CO" sz="1400" kern="1200" spc="-10" dirty="0">
              <a:latin typeface="Montserrat"/>
              <a:cs typeface="Carlito"/>
            </a:rPr>
            <a:t>Somnoliento.</a:t>
          </a:r>
          <a:endParaRPr lang="es-CO" sz="1400" kern="1200" dirty="0">
            <a:latin typeface="Montserrat"/>
            <a:cs typeface="Carlito"/>
          </a:endParaRPr>
        </a:p>
        <a:p>
          <a:pPr marL="114300" lvl="1" indent="-114300" algn="l" defTabSz="622300">
            <a:lnSpc>
              <a:spcPct val="90000"/>
            </a:lnSpc>
            <a:spcBef>
              <a:spcPct val="0"/>
            </a:spcBef>
            <a:spcAft>
              <a:spcPct val="15000"/>
            </a:spcAft>
            <a:buChar char="•"/>
          </a:pPr>
          <a:r>
            <a:rPr lang="es-CO" sz="1400" kern="1200" spc="-10" dirty="0">
              <a:latin typeface="Montserrat"/>
              <a:cs typeface="Carlito"/>
            </a:rPr>
            <a:t>Hipotonía leve </a:t>
          </a:r>
          <a:r>
            <a:rPr lang="es-CO" sz="1400" kern="1200" spc="-5" dirty="0">
              <a:latin typeface="Montserrat"/>
              <a:cs typeface="Carlito"/>
            </a:rPr>
            <a:t>a</a:t>
          </a:r>
          <a:r>
            <a:rPr lang="es-CO" sz="1400" kern="1200" spc="-40" dirty="0">
              <a:latin typeface="Montserrat"/>
              <a:cs typeface="Carlito"/>
            </a:rPr>
            <a:t> </a:t>
          </a:r>
          <a:r>
            <a:rPr lang="es-CO" sz="1400" kern="1200" spc="-10" dirty="0">
              <a:latin typeface="Montserrat"/>
              <a:cs typeface="Carlito"/>
            </a:rPr>
            <a:t>moderada.</a:t>
          </a:r>
          <a:endParaRPr lang="es-CO" sz="1400" kern="1200" dirty="0">
            <a:latin typeface="Montserrat"/>
            <a:cs typeface="Carlito"/>
          </a:endParaRPr>
        </a:p>
      </dsp:txBody>
      <dsp:txXfrm>
        <a:off x="909" y="310238"/>
        <a:ext cx="3546909" cy="1815669"/>
      </dsp:txXfrm>
    </dsp:sp>
    <dsp:sp modelId="{5CFC9877-01CC-4AA9-AAAF-F9ACCDAFBDB4}">
      <dsp:nvSpPr>
        <dsp:cNvPr id="0" name=""/>
        <dsp:cNvSpPr/>
      </dsp:nvSpPr>
      <dsp:spPr>
        <a:xfrm>
          <a:off x="3902509" y="348747"/>
          <a:ext cx="3546909" cy="1738652"/>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latin typeface="Montserrat"/>
            </a:rPr>
            <a:t>Fase intermedia</a:t>
          </a:r>
        </a:p>
        <a:p>
          <a:pPr marL="114300" lvl="1" indent="-114300" algn="l" defTabSz="622300">
            <a:lnSpc>
              <a:spcPct val="90000"/>
            </a:lnSpc>
            <a:spcBef>
              <a:spcPct val="0"/>
            </a:spcBef>
            <a:spcAft>
              <a:spcPct val="15000"/>
            </a:spcAft>
            <a:buChar char="•"/>
          </a:pPr>
          <a:r>
            <a:rPr lang="es-CO" sz="1400" kern="1200" spc="-10" dirty="0">
              <a:latin typeface="Montserrat"/>
              <a:cs typeface="Carlito"/>
            </a:rPr>
            <a:t>Fiebre.</a:t>
          </a:r>
          <a:endParaRPr lang="es-CO" sz="1400" kern="1200" dirty="0">
            <a:latin typeface="Montserrat"/>
            <a:cs typeface="Carlito"/>
          </a:endParaRPr>
        </a:p>
        <a:p>
          <a:pPr marL="114300" lvl="1" indent="-114300" algn="l" defTabSz="622300">
            <a:lnSpc>
              <a:spcPct val="90000"/>
            </a:lnSpc>
            <a:spcBef>
              <a:spcPct val="0"/>
            </a:spcBef>
            <a:spcAft>
              <a:spcPct val="15000"/>
            </a:spcAft>
            <a:buChar char="•"/>
          </a:pPr>
          <a:r>
            <a:rPr lang="es-CO" sz="1400" kern="1200" spc="-5" dirty="0">
              <a:latin typeface="Montserrat"/>
              <a:cs typeface="Carlito"/>
            </a:rPr>
            <a:t>Irritabilidad, llanto</a:t>
          </a:r>
          <a:r>
            <a:rPr lang="es-CO" sz="1400" kern="1200" spc="-60" dirty="0">
              <a:latin typeface="Montserrat"/>
              <a:cs typeface="Carlito"/>
            </a:rPr>
            <a:t> </a:t>
          </a:r>
          <a:r>
            <a:rPr lang="es-CO" sz="1400" kern="1200" spc="-5" dirty="0">
              <a:latin typeface="Montserrat"/>
              <a:cs typeface="Carlito"/>
            </a:rPr>
            <a:t>agudo.</a:t>
          </a:r>
          <a:endParaRPr lang="es-CO" sz="1400" kern="1200" dirty="0">
            <a:latin typeface="Montserrat"/>
            <a:cs typeface="Carlito"/>
          </a:endParaRPr>
        </a:p>
        <a:p>
          <a:pPr marL="114300" lvl="1" indent="-114300" algn="l" defTabSz="622300">
            <a:lnSpc>
              <a:spcPct val="90000"/>
            </a:lnSpc>
            <a:spcBef>
              <a:spcPct val="0"/>
            </a:spcBef>
            <a:spcAft>
              <a:spcPct val="15000"/>
            </a:spcAft>
            <a:buChar char="•"/>
          </a:pPr>
          <a:r>
            <a:rPr lang="es-CO" sz="1400" kern="1200" spc="-10" dirty="0">
              <a:latin typeface="Montserrat"/>
              <a:cs typeface="Carlito"/>
            </a:rPr>
            <a:t>Hipertonía leve </a:t>
          </a:r>
          <a:r>
            <a:rPr lang="es-CO" sz="1400" kern="1200" spc="-5" dirty="0">
              <a:latin typeface="Montserrat"/>
              <a:cs typeface="Carlito"/>
            </a:rPr>
            <a:t>a </a:t>
          </a:r>
          <a:r>
            <a:rPr lang="es-CO" sz="1400" kern="1200" spc="-10" dirty="0">
              <a:latin typeface="Montserrat"/>
              <a:cs typeface="Carlito"/>
            </a:rPr>
            <a:t>moderada con</a:t>
          </a:r>
          <a:r>
            <a:rPr lang="es-CO" sz="1400" kern="1200" dirty="0">
              <a:latin typeface="Montserrat"/>
              <a:cs typeface="Carlito"/>
            </a:rPr>
            <a:t> </a:t>
          </a:r>
          <a:r>
            <a:rPr lang="es-CO" sz="1400" kern="1200" spc="-10" dirty="0">
              <a:latin typeface="Montserrat"/>
              <a:cs typeface="Carlito"/>
            </a:rPr>
            <a:t>opistótonos.</a:t>
          </a:r>
          <a:endParaRPr lang="es-CO" sz="1400" kern="1200" dirty="0">
            <a:latin typeface="Montserrat"/>
            <a:cs typeface="Carlito"/>
          </a:endParaRPr>
        </a:p>
      </dsp:txBody>
      <dsp:txXfrm>
        <a:off x="3902509" y="348747"/>
        <a:ext cx="3546909" cy="1738652"/>
      </dsp:txXfrm>
    </dsp:sp>
    <dsp:sp modelId="{B19CAAE9-27C0-45A7-B108-6AC3A8E27693}">
      <dsp:nvSpPr>
        <dsp:cNvPr id="0" name=""/>
        <dsp:cNvSpPr/>
      </dsp:nvSpPr>
      <dsp:spPr>
        <a:xfrm>
          <a:off x="1951709" y="2480599"/>
          <a:ext cx="3546909" cy="2549901"/>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dirty="0">
              <a:latin typeface="Montserrat"/>
            </a:rPr>
            <a:t>Fase avanzada</a:t>
          </a: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5" dirty="0">
              <a:latin typeface="Montserrat"/>
              <a:cs typeface="Carlito"/>
            </a:rPr>
            <a:t>Apnea.</a:t>
          </a:r>
          <a:endParaRPr lang="es-ES" sz="1400" kern="1200" dirty="0">
            <a:latin typeface="Montserrat"/>
          </a:endParaRP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5" dirty="0">
              <a:latin typeface="Montserrat"/>
              <a:cs typeface="Carlito"/>
            </a:rPr>
            <a:t>Incapacidad de</a:t>
          </a:r>
          <a:r>
            <a:rPr lang="es-CO" sz="1400" kern="1200" spc="-10" dirty="0">
              <a:latin typeface="Montserrat"/>
              <a:cs typeface="Carlito"/>
            </a:rPr>
            <a:t> alimentarse.</a:t>
          </a:r>
          <a:endParaRPr lang="es-ES" sz="1400" kern="1200" dirty="0">
            <a:latin typeface="Montserrat"/>
          </a:endParaRP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10" dirty="0">
              <a:latin typeface="Montserrat"/>
              <a:cs typeface="Carlito"/>
            </a:rPr>
            <a:t>Convulsiones.</a:t>
          </a:r>
          <a:endParaRPr lang="es-ES" sz="1400" kern="1200" dirty="0">
            <a:latin typeface="Montserrat"/>
          </a:endParaRP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10" dirty="0">
              <a:latin typeface="Montserrat"/>
            </a:rPr>
            <a:t>Movimientos extrapiramidales.</a:t>
          </a:r>
          <a:endParaRPr lang="es-ES" sz="1400" kern="1200" dirty="0">
            <a:latin typeface="Montserrat"/>
          </a:endParaRP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20" dirty="0">
              <a:latin typeface="Montserrat"/>
              <a:cs typeface="Carlito"/>
            </a:rPr>
            <a:t>Retardo</a:t>
          </a:r>
          <a:r>
            <a:rPr lang="es-CO" sz="1400" kern="1200" spc="15" dirty="0">
              <a:latin typeface="Montserrat"/>
              <a:cs typeface="Carlito"/>
            </a:rPr>
            <a:t> </a:t>
          </a:r>
          <a:r>
            <a:rPr lang="es-CO" sz="1400" kern="1200" spc="-25" dirty="0">
              <a:latin typeface="Montserrat"/>
              <a:cs typeface="Carlito"/>
            </a:rPr>
            <a:t>psicomotor.</a:t>
          </a:r>
          <a:endParaRPr lang="es-ES" sz="1400" kern="1200" dirty="0">
            <a:latin typeface="Montserrat"/>
          </a:endParaRP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5" dirty="0">
              <a:latin typeface="Montserrat"/>
              <a:cs typeface="Carlito"/>
            </a:rPr>
            <a:t>Estupor </a:t>
          </a:r>
          <a:r>
            <a:rPr lang="es-CO" sz="1400" kern="1200" spc="-10" dirty="0">
              <a:latin typeface="Montserrat"/>
              <a:cs typeface="Carlito"/>
            </a:rPr>
            <a:t>profundo </a:t>
          </a:r>
          <a:r>
            <a:rPr lang="es-CO" sz="1400" kern="1200" spc="-5" dirty="0">
              <a:latin typeface="Montserrat"/>
              <a:cs typeface="Carlito"/>
            </a:rPr>
            <a:t>o</a:t>
          </a:r>
          <a:r>
            <a:rPr lang="es-CO" sz="1400" kern="1200" dirty="0">
              <a:latin typeface="Montserrat"/>
              <a:cs typeface="Carlito"/>
            </a:rPr>
            <a:t> </a:t>
          </a:r>
          <a:r>
            <a:rPr lang="es-CO" sz="1400" kern="1200" spc="-10" dirty="0">
              <a:latin typeface="Montserrat"/>
              <a:cs typeface="Carlito"/>
            </a:rPr>
            <a:t>coma.</a:t>
          </a:r>
          <a:endParaRPr lang="es-ES" sz="1400" kern="1200" dirty="0">
            <a:latin typeface="Montserrat"/>
          </a:endParaRPr>
        </a:p>
        <a:p>
          <a:pPr marL="114300" lvl="1" indent="-114300" algn="l" defTabSz="622300">
            <a:lnSpc>
              <a:spcPct val="90000"/>
            </a:lnSpc>
            <a:spcBef>
              <a:spcPct val="0"/>
            </a:spcBef>
            <a:spcAft>
              <a:spcPct val="15000"/>
            </a:spcAft>
            <a:buFont typeface="Arial" panose="020B0604020202020204" pitchFamily="34" charset="0"/>
            <a:buChar char="•"/>
          </a:pPr>
          <a:r>
            <a:rPr lang="es-CO" sz="1400" kern="1200" spc="-10" dirty="0">
              <a:latin typeface="Montserrat"/>
              <a:cs typeface="Carlito"/>
            </a:rPr>
            <a:t>Hipertonía </a:t>
          </a:r>
          <a:r>
            <a:rPr lang="es-CO" sz="1400" kern="1200" spc="-20" dirty="0">
              <a:latin typeface="Montserrat"/>
              <a:cs typeface="Carlito"/>
            </a:rPr>
            <a:t>grave </a:t>
          </a:r>
          <a:r>
            <a:rPr lang="es-CO" sz="1400" kern="1200" spc="-10" dirty="0">
              <a:latin typeface="Montserrat"/>
              <a:cs typeface="Carlito"/>
            </a:rPr>
            <a:t>que </a:t>
          </a:r>
          <a:r>
            <a:rPr lang="es-CO" sz="1400" kern="1200" spc="-15" dirty="0">
              <a:latin typeface="Montserrat"/>
              <a:cs typeface="Carlito"/>
            </a:rPr>
            <a:t>progresa </a:t>
          </a:r>
          <a:r>
            <a:rPr lang="es-CO" sz="1400" kern="1200" spc="-5" dirty="0">
              <a:latin typeface="Montserrat"/>
              <a:cs typeface="Carlito"/>
            </a:rPr>
            <a:t>a</a:t>
          </a:r>
          <a:r>
            <a:rPr lang="es-CO" sz="1400" kern="1200" spc="80" dirty="0">
              <a:latin typeface="Montserrat"/>
              <a:cs typeface="Carlito"/>
            </a:rPr>
            <a:t> </a:t>
          </a:r>
          <a:r>
            <a:rPr lang="es-CO" sz="1400" kern="1200" spc="-10" dirty="0">
              <a:latin typeface="Montserrat"/>
              <a:cs typeface="Carlito"/>
            </a:rPr>
            <a:t>hipotonía.</a:t>
          </a:r>
          <a:endParaRPr lang="es-ES" sz="1400" kern="1200" dirty="0">
            <a:latin typeface="Montserrat"/>
          </a:endParaRPr>
        </a:p>
      </dsp:txBody>
      <dsp:txXfrm>
        <a:off x="1951709" y="2480599"/>
        <a:ext cx="3546909" cy="25499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CCD5E-0EFB-EF4E-BC9B-815A323DA773}">
      <dsp:nvSpPr>
        <dsp:cNvPr id="0" name=""/>
        <dsp:cNvSpPr/>
      </dsp:nvSpPr>
      <dsp:spPr>
        <a:xfrm>
          <a:off x="0" y="4302429"/>
          <a:ext cx="6855593" cy="68718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No medir los niveles rutinariamente en bebés que no presentan ictericia.</a:t>
          </a:r>
        </a:p>
      </dsp:txBody>
      <dsp:txXfrm>
        <a:off x="0" y="4302429"/>
        <a:ext cx="6855593" cy="687182"/>
      </dsp:txXfrm>
    </dsp:sp>
    <dsp:sp modelId="{87F7EC00-3F39-E84B-A0AA-CB3BFB1C0B69}">
      <dsp:nvSpPr>
        <dsp:cNvPr id="0" name=""/>
        <dsp:cNvSpPr/>
      </dsp:nvSpPr>
      <dsp:spPr>
        <a:xfrm rot="10800000">
          <a:off x="0" y="2719997"/>
          <a:ext cx="6855593" cy="1592739"/>
        </a:xfrm>
        <a:prstGeom prst="upArrowCallou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Ver al bebé desnudo con luz brillante y  preferiblemente natural y examinar las escleróticas y las encías, presionar suavemente sobre la piel </a:t>
          </a:r>
          <a:r>
            <a:rPr lang="es-CO" sz="1600" kern="1200" dirty="0">
              <a:latin typeface="Montserrat"/>
              <a:sym typeface="Wingdings" pitchFamily="2" charset="2"/>
            </a:rPr>
            <a:t></a:t>
          </a:r>
          <a:r>
            <a:rPr lang="es-CO" sz="1600" kern="1200" dirty="0">
              <a:latin typeface="Montserrat"/>
            </a:rPr>
            <a:t> NO CONFIAR EN SOLO INSPECCIÓN VISUAL.</a:t>
          </a:r>
        </a:p>
      </dsp:txBody>
      <dsp:txXfrm rot="10800000">
        <a:off x="0" y="2719997"/>
        <a:ext cx="6855593" cy="1034914"/>
      </dsp:txXfrm>
    </dsp:sp>
    <dsp:sp modelId="{3CB75CF2-C194-0141-882C-64B589F6C24D}">
      <dsp:nvSpPr>
        <dsp:cNvPr id="0" name=""/>
        <dsp:cNvSpPr/>
      </dsp:nvSpPr>
      <dsp:spPr>
        <a:xfrm rot="10800000">
          <a:off x="0" y="1293181"/>
          <a:ext cx="6855593" cy="1437123"/>
        </a:xfrm>
        <a:prstGeom prst="upArrowCallou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Vigilar al bebé las primeras 72 horas. Si tiene FR poner más cuidado en las primeras 48 h.</a:t>
          </a:r>
        </a:p>
      </dsp:txBody>
      <dsp:txXfrm rot="10800000">
        <a:off x="0" y="1293181"/>
        <a:ext cx="6855593" cy="933799"/>
      </dsp:txXfrm>
    </dsp:sp>
    <dsp:sp modelId="{3B465C00-D694-7D44-B61B-B9C04A5DB9B3}">
      <dsp:nvSpPr>
        <dsp:cNvPr id="0" name=""/>
        <dsp:cNvSpPr/>
      </dsp:nvSpPr>
      <dsp:spPr>
        <a:xfrm rot="10800000">
          <a:off x="0" y="992"/>
          <a:ext cx="6855593" cy="1302497"/>
        </a:xfrm>
        <a:prstGeom prst="upArrowCallou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Siempre buscar factores de riesgo. </a:t>
          </a:r>
        </a:p>
      </dsp:txBody>
      <dsp:txXfrm rot="10800000">
        <a:off x="0" y="992"/>
        <a:ext cx="6855593" cy="8463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A5E66-E4C1-4542-8721-EF0916BD2F48}">
      <dsp:nvSpPr>
        <dsp:cNvPr id="0" name=""/>
        <dsp:cNvSpPr/>
      </dsp:nvSpPr>
      <dsp:spPr>
        <a:xfrm>
          <a:off x="607102" y="742"/>
          <a:ext cx="3751380" cy="2250828"/>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En todos los pacientes con ictericia sospechada o evidente en las primeras 24 horas de vida, mida y registre el nivel de bilirrubina sérica con urgencia (dentro de las 2 horas).</a:t>
          </a:r>
        </a:p>
      </dsp:txBody>
      <dsp:txXfrm>
        <a:off x="607102" y="742"/>
        <a:ext cx="3751380" cy="2250828"/>
      </dsp:txXfrm>
    </dsp:sp>
    <dsp:sp modelId="{6F397F88-0D7D-1843-9DA1-DBADDDD3F894}">
      <dsp:nvSpPr>
        <dsp:cNvPr id="0" name=""/>
        <dsp:cNvSpPr/>
      </dsp:nvSpPr>
      <dsp:spPr>
        <a:xfrm>
          <a:off x="4733620" y="742"/>
          <a:ext cx="3751380" cy="2250828"/>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En todos los bebés con ictericia sospechada o evidente en las primeras 24 horas de vida, continúe midiendo el nivel de bilirrubina sérica cada 6 horas hasta que el nivel sea: debajo del umbral de tratamiento o esté estable y/o cayendo.</a:t>
          </a:r>
        </a:p>
      </dsp:txBody>
      <dsp:txXfrm>
        <a:off x="4733620" y="742"/>
        <a:ext cx="3751380" cy="22508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A3CB0-A098-48E1-A5CD-8DEB7B1027D0}">
      <dsp:nvSpPr>
        <dsp:cNvPr id="0" name=""/>
        <dsp:cNvSpPr/>
      </dsp:nvSpPr>
      <dsp:spPr>
        <a:xfrm>
          <a:off x="1827351" y="0"/>
          <a:ext cx="2894426" cy="2894866"/>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3F221D-5C68-425E-AD5E-72467BB858D6}">
      <dsp:nvSpPr>
        <dsp:cNvPr id="0" name=""/>
        <dsp:cNvSpPr/>
      </dsp:nvSpPr>
      <dsp:spPr>
        <a:xfrm>
          <a:off x="2467115" y="1045134"/>
          <a:ext cx="1608376" cy="80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Fototerapia </a:t>
          </a:r>
        </a:p>
      </dsp:txBody>
      <dsp:txXfrm>
        <a:off x="2467115" y="1045134"/>
        <a:ext cx="1608376" cy="803995"/>
      </dsp:txXfrm>
    </dsp:sp>
    <dsp:sp modelId="{F68AC641-0FD3-43A9-B856-92F3566F61A0}">
      <dsp:nvSpPr>
        <dsp:cNvPr id="0" name=""/>
        <dsp:cNvSpPr/>
      </dsp:nvSpPr>
      <dsp:spPr>
        <a:xfrm>
          <a:off x="1023435" y="1663315"/>
          <a:ext cx="2894426" cy="2894866"/>
        </a:xfrm>
        <a:prstGeom prst="leftCircularArrow">
          <a:avLst>
            <a:gd name="adj1" fmla="val 10980"/>
            <a:gd name="adj2" fmla="val 1142322"/>
            <a:gd name="adj3" fmla="val 6300000"/>
            <a:gd name="adj4" fmla="val 18900000"/>
            <a:gd name="adj5" fmla="val 125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DA315-0460-46E2-9B77-F0B81BFD7851}">
      <dsp:nvSpPr>
        <dsp:cNvPr id="0" name=""/>
        <dsp:cNvSpPr/>
      </dsp:nvSpPr>
      <dsp:spPr>
        <a:xfrm>
          <a:off x="1666459" y="2718071"/>
          <a:ext cx="1608376" cy="80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err="1">
              <a:latin typeface="Montserrat"/>
            </a:rPr>
            <a:t>Exanguino</a:t>
          </a:r>
          <a:r>
            <a:rPr lang="es-CO" sz="1800" kern="1200" dirty="0">
              <a:latin typeface="Montserrat"/>
            </a:rPr>
            <a:t>-transfusión</a:t>
          </a:r>
        </a:p>
      </dsp:txBody>
      <dsp:txXfrm>
        <a:off x="1666459" y="2718071"/>
        <a:ext cx="1608376" cy="803995"/>
      </dsp:txXfrm>
    </dsp:sp>
    <dsp:sp modelId="{B8A3BC2A-2CA6-4B04-B400-8D3BC6F80518}">
      <dsp:nvSpPr>
        <dsp:cNvPr id="0" name=""/>
        <dsp:cNvSpPr/>
      </dsp:nvSpPr>
      <dsp:spPr>
        <a:xfrm>
          <a:off x="2033358" y="3525675"/>
          <a:ext cx="2486760" cy="2487757"/>
        </a:xfrm>
        <a:prstGeom prst="blockArc">
          <a:avLst>
            <a:gd name="adj1" fmla="val 13500000"/>
            <a:gd name="adj2" fmla="val 10800000"/>
            <a:gd name="adj3" fmla="val 1274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ACEE0-6C51-4B50-B16D-41C589809198}">
      <dsp:nvSpPr>
        <dsp:cNvPr id="0" name=""/>
        <dsp:cNvSpPr/>
      </dsp:nvSpPr>
      <dsp:spPr>
        <a:xfrm>
          <a:off x="2135058" y="4243870"/>
          <a:ext cx="2237380" cy="80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Inmunoglobulina </a:t>
          </a:r>
        </a:p>
      </dsp:txBody>
      <dsp:txXfrm>
        <a:off x="2135058" y="4243870"/>
        <a:ext cx="2237380" cy="80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F445C-0298-43CE-A263-4A98D7E513E2}">
      <dsp:nvSpPr>
        <dsp:cNvPr id="0" name=""/>
        <dsp:cNvSpPr/>
      </dsp:nvSpPr>
      <dsp:spPr>
        <a:xfrm>
          <a:off x="0" y="793111"/>
          <a:ext cx="6965215" cy="5292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0C235-DF11-401E-8706-380132FEA3AA}">
      <dsp:nvSpPr>
        <dsp:cNvPr id="0" name=""/>
        <dsp:cNvSpPr/>
      </dsp:nvSpPr>
      <dsp:spPr>
        <a:xfrm>
          <a:off x="335677" y="35532"/>
          <a:ext cx="6627535" cy="106753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288" tIns="0" rIns="184288" bIns="0" numCol="1" spcCol="1270" anchor="ctr" anchorCtr="0">
          <a:noAutofit/>
        </a:bodyPr>
        <a:lstStyle/>
        <a:p>
          <a:pPr marL="0" lvl="0" indent="0" algn="l" defTabSz="711200">
            <a:lnSpc>
              <a:spcPct val="90000"/>
            </a:lnSpc>
            <a:spcBef>
              <a:spcPct val="0"/>
            </a:spcBef>
            <a:spcAft>
              <a:spcPct val="35000"/>
            </a:spcAft>
            <a:buNone/>
          </a:pPr>
          <a:r>
            <a:rPr lang="es-CO" sz="1600" b="0" u="sng" kern="1200" dirty="0">
              <a:latin typeface="Montserrat"/>
            </a:rPr>
            <a:t>Hiperbilirrubinemia neonatal benigna:</a:t>
          </a:r>
          <a:r>
            <a:rPr lang="es-CO" sz="1600" b="0" u="none" kern="1200" dirty="0">
              <a:latin typeface="Montserrat"/>
            </a:rPr>
            <a:t> e</a:t>
          </a:r>
          <a:r>
            <a:rPr lang="es-CO" sz="1600" kern="1200" dirty="0">
              <a:latin typeface="Montserrat"/>
            </a:rPr>
            <a:t>s un aumento transitorio y normal de los niveles de bilirrubina que ocurre en casi todos los recién nacidos, lo que también se conoce como ictericia fisiológica.</a:t>
          </a:r>
        </a:p>
      </dsp:txBody>
      <dsp:txXfrm>
        <a:off x="387790" y="87645"/>
        <a:ext cx="6523309" cy="963313"/>
      </dsp:txXfrm>
    </dsp:sp>
    <dsp:sp modelId="{B367CA24-11C6-4222-B680-003DAC55F7EE}">
      <dsp:nvSpPr>
        <dsp:cNvPr id="0" name=""/>
        <dsp:cNvSpPr/>
      </dsp:nvSpPr>
      <dsp:spPr>
        <a:xfrm>
          <a:off x="0" y="1745671"/>
          <a:ext cx="6965215" cy="529200"/>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C567A-DB74-4C90-B96B-849FC0C2E71D}">
      <dsp:nvSpPr>
        <dsp:cNvPr id="0" name=""/>
        <dsp:cNvSpPr/>
      </dsp:nvSpPr>
      <dsp:spPr>
        <a:xfrm>
          <a:off x="335677" y="1435711"/>
          <a:ext cx="6627535" cy="61992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288" tIns="0" rIns="184288" bIns="0" numCol="1" spcCol="1270" anchor="ctr" anchorCtr="0">
          <a:noAutofit/>
        </a:bodyPr>
        <a:lstStyle/>
        <a:p>
          <a:pPr marL="0" lvl="0" indent="0" algn="l" defTabSz="711200">
            <a:lnSpc>
              <a:spcPct val="90000"/>
            </a:lnSpc>
            <a:spcBef>
              <a:spcPct val="0"/>
            </a:spcBef>
            <a:spcAft>
              <a:spcPct val="35000"/>
            </a:spcAft>
            <a:buNone/>
          </a:pPr>
          <a:r>
            <a:rPr lang="es-CO" sz="1600" b="0" u="sng" kern="1200" dirty="0">
              <a:latin typeface="Montserrat"/>
            </a:rPr>
            <a:t>Hiperbilirrubinemia neonatal grave</a:t>
          </a:r>
          <a:r>
            <a:rPr lang="es-CO" sz="1600" b="0" kern="1200" dirty="0">
              <a:latin typeface="Montserrat"/>
            </a:rPr>
            <a:t>: </a:t>
          </a:r>
          <a:r>
            <a:rPr lang="es-CO" sz="1600" kern="1200" dirty="0">
              <a:latin typeface="Montserrat"/>
            </a:rPr>
            <a:t>BT&gt; 25 mg/dl.</a:t>
          </a:r>
        </a:p>
      </dsp:txBody>
      <dsp:txXfrm>
        <a:off x="365939" y="1465973"/>
        <a:ext cx="6567011" cy="559396"/>
      </dsp:txXfrm>
    </dsp:sp>
    <dsp:sp modelId="{F57CDB56-EDF7-41E7-9D61-105426CB91BE}">
      <dsp:nvSpPr>
        <dsp:cNvPr id="0" name=""/>
        <dsp:cNvSpPr/>
      </dsp:nvSpPr>
      <dsp:spPr>
        <a:xfrm>
          <a:off x="0" y="2698231"/>
          <a:ext cx="6965215" cy="529200"/>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DA3EA-7E5F-4E5C-8096-A4D2CC50222D}">
      <dsp:nvSpPr>
        <dsp:cNvPr id="0" name=""/>
        <dsp:cNvSpPr/>
      </dsp:nvSpPr>
      <dsp:spPr>
        <a:xfrm>
          <a:off x="335677" y="2388271"/>
          <a:ext cx="6627535" cy="61992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288" tIns="0" rIns="184288" bIns="0" numCol="1" spcCol="1270" anchor="ctr" anchorCtr="0">
          <a:noAutofit/>
        </a:bodyPr>
        <a:lstStyle/>
        <a:p>
          <a:pPr marL="0" lvl="0" indent="0" algn="l" defTabSz="711200">
            <a:lnSpc>
              <a:spcPct val="90000"/>
            </a:lnSpc>
            <a:spcBef>
              <a:spcPct val="0"/>
            </a:spcBef>
            <a:spcAft>
              <a:spcPct val="35000"/>
            </a:spcAft>
            <a:buNone/>
          </a:pPr>
          <a:r>
            <a:rPr lang="es-CO" sz="1600" b="0" u="sng" kern="1200" dirty="0" err="1">
              <a:latin typeface="Montserrat"/>
            </a:rPr>
            <a:t>Hiperbilirrubinemia</a:t>
          </a:r>
          <a:r>
            <a:rPr lang="es-CO" sz="1600" b="0" u="sng" kern="1200" dirty="0">
              <a:latin typeface="Montserrat"/>
            </a:rPr>
            <a:t> neonatal extrema:</a:t>
          </a:r>
          <a:r>
            <a:rPr lang="es-CO" sz="1600" b="0" u="none" kern="1200" dirty="0">
              <a:latin typeface="Montserrat"/>
            </a:rPr>
            <a:t> </a:t>
          </a:r>
          <a:r>
            <a:rPr lang="es-CO" sz="1600" b="0" kern="1200" dirty="0">
              <a:latin typeface="Montserrat"/>
            </a:rPr>
            <a:t> </a:t>
          </a:r>
          <a:r>
            <a:rPr lang="es-CO" sz="1600" kern="1200" dirty="0">
              <a:latin typeface="Montserrat"/>
            </a:rPr>
            <a:t>BT &gt; 30 mg/dl.</a:t>
          </a:r>
        </a:p>
      </dsp:txBody>
      <dsp:txXfrm>
        <a:off x="365939" y="2418533"/>
        <a:ext cx="6567011" cy="5593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8062-B2BB-4771-836D-BC50FE3FBD66}">
      <dsp:nvSpPr>
        <dsp:cNvPr id="0" name=""/>
        <dsp:cNvSpPr/>
      </dsp:nvSpPr>
      <dsp:spPr>
        <a:xfrm rot="10800000">
          <a:off x="1158548" y="181152"/>
          <a:ext cx="6304209" cy="117538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282" tIns="60960" rIns="113792" bIns="60960" numCol="1" spcCol="1270" anchor="ctr" anchorCtr="0">
          <a:noAutofit/>
        </a:bodyPr>
        <a:lstStyle/>
        <a:p>
          <a:pPr marL="0" lvl="0" indent="0" algn="ctr" defTabSz="711200">
            <a:lnSpc>
              <a:spcPct val="90000"/>
            </a:lnSpc>
            <a:spcBef>
              <a:spcPct val="0"/>
            </a:spcBef>
            <a:spcAft>
              <a:spcPct val="35000"/>
            </a:spcAft>
            <a:buNone/>
          </a:pPr>
          <a:r>
            <a:rPr lang="es-CO" sz="1600" kern="1200" spc="-5" dirty="0">
              <a:solidFill>
                <a:schemeClr val="bg1"/>
              </a:solidFill>
              <a:latin typeface="Montserrat"/>
              <a:cs typeface="Carlito"/>
            </a:rPr>
            <a:t>Disminuye </a:t>
          </a:r>
          <a:r>
            <a:rPr lang="es-CO" sz="1600" kern="1200" dirty="0">
              <a:solidFill>
                <a:schemeClr val="bg1"/>
              </a:solidFill>
              <a:latin typeface="Montserrat"/>
              <a:cs typeface="Carlito"/>
            </a:rPr>
            <a:t>la incidencia </a:t>
          </a:r>
          <a:r>
            <a:rPr lang="es-CO" sz="1600" kern="1200" spc="-5" dirty="0" err="1">
              <a:solidFill>
                <a:schemeClr val="bg1"/>
              </a:solidFill>
              <a:latin typeface="Montserrat"/>
              <a:cs typeface="Carlito"/>
            </a:rPr>
            <a:t>hiperbilirrubinemia</a:t>
          </a:r>
          <a:r>
            <a:rPr lang="es-CO" sz="1600" kern="1200" spc="-5" dirty="0">
              <a:solidFill>
                <a:schemeClr val="bg1"/>
              </a:solidFill>
              <a:latin typeface="Montserrat"/>
              <a:cs typeface="Carlito"/>
            </a:rPr>
            <a:t>, independientemente de </a:t>
          </a:r>
          <a:r>
            <a:rPr lang="es-CO" sz="1600" kern="1200" dirty="0">
              <a:solidFill>
                <a:schemeClr val="bg1"/>
              </a:solidFill>
              <a:latin typeface="Montserrat"/>
              <a:cs typeface="Carlito"/>
            </a:rPr>
            <a:t>la </a:t>
          </a:r>
          <a:r>
            <a:rPr lang="es-CO" sz="1600" kern="1200" spc="-5" dirty="0">
              <a:solidFill>
                <a:schemeClr val="bg1"/>
              </a:solidFill>
              <a:latin typeface="Montserrat"/>
              <a:cs typeface="Carlito"/>
            </a:rPr>
            <a:t>etnia </a:t>
          </a:r>
          <a:r>
            <a:rPr lang="es-CO" sz="1600" kern="1200" dirty="0">
              <a:solidFill>
                <a:schemeClr val="bg1"/>
              </a:solidFill>
              <a:latin typeface="Montserrat"/>
              <a:cs typeface="Carlito"/>
            </a:rPr>
            <a:t>o la </a:t>
          </a:r>
          <a:r>
            <a:rPr lang="es-CO" sz="1600" kern="1200" spc="-5" dirty="0">
              <a:solidFill>
                <a:schemeClr val="bg1"/>
              </a:solidFill>
              <a:latin typeface="Montserrat"/>
              <a:cs typeface="Carlito"/>
            </a:rPr>
            <a:t>etiología.</a:t>
          </a:r>
          <a:endParaRPr lang="es-CO" sz="1600" kern="1200" dirty="0">
            <a:solidFill>
              <a:schemeClr val="bg1"/>
            </a:solidFill>
          </a:endParaRPr>
        </a:p>
      </dsp:txBody>
      <dsp:txXfrm rot="10800000">
        <a:off x="1452393" y="181152"/>
        <a:ext cx="6010364" cy="1175382"/>
      </dsp:txXfrm>
    </dsp:sp>
    <dsp:sp modelId="{392CE006-6ACA-4C23-9278-BC89E9D770DD}">
      <dsp:nvSpPr>
        <dsp:cNvPr id="0" name=""/>
        <dsp:cNvSpPr/>
      </dsp:nvSpPr>
      <dsp:spPr>
        <a:xfrm>
          <a:off x="630405" y="2397"/>
          <a:ext cx="1572166" cy="15721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70AB7-EC6A-4B69-848C-21CB76CFF4D1}">
      <dsp:nvSpPr>
        <dsp:cNvPr id="0" name=""/>
        <dsp:cNvSpPr/>
      </dsp:nvSpPr>
      <dsp:spPr>
        <a:xfrm rot="10800000">
          <a:off x="1158548" y="2165057"/>
          <a:ext cx="6304209" cy="1290512"/>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282" tIns="60960" rIns="113792"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bg1"/>
              </a:solidFill>
              <a:latin typeface="Montserrat"/>
              <a:cs typeface="Carlito"/>
            </a:rPr>
            <a:t>El </a:t>
          </a:r>
          <a:r>
            <a:rPr lang="es-CO" sz="1600" kern="1200" spc="-5" dirty="0">
              <a:solidFill>
                <a:schemeClr val="bg1"/>
              </a:solidFill>
              <a:latin typeface="Montserrat"/>
              <a:cs typeface="Carlito"/>
            </a:rPr>
            <a:t>principal beneficio </a:t>
          </a:r>
          <a:r>
            <a:rPr lang="es-CO" sz="1600" kern="1200" dirty="0">
              <a:solidFill>
                <a:schemeClr val="bg1"/>
              </a:solidFill>
              <a:latin typeface="Montserrat"/>
              <a:cs typeface="Carlito"/>
            </a:rPr>
            <a:t>es </a:t>
          </a:r>
          <a:r>
            <a:rPr lang="es-CO" sz="1600" kern="1200" spc="-10" dirty="0">
              <a:solidFill>
                <a:schemeClr val="bg1"/>
              </a:solidFill>
              <a:latin typeface="Montserrat"/>
              <a:cs typeface="Carlito"/>
            </a:rPr>
            <a:t>evitar </a:t>
          </a:r>
          <a:r>
            <a:rPr lang="es-CO" sz="1600" kern="1200" dirty="0">
              <a:solidFill>
                <a:schemeClr val="bg1"/>
              </a:solidFill>
              <a:latin typeface="Montserrat"/>
              <a:cs typeface="Carlito"/>
            </a:rPr>
            <a:t>que la </a:t>
          </a:r>
          <a:r>
            <a:rPr lang="es-CO" sz="1600" kern="1200" spc="-25" dirty="0">
              <a:solidFill>
                <a:schemeClr val="bg1"/>
              </a:solidFill>
              <a:latin typeface="Montserrat"/>
              <a:cs typeface="Carlito"/>
            </a:rPr>
            <a:t>BT </a:t>
          </a:r>
          <a:r>
            <a:rPr lang="es-CO" sz="1600" kern="1200" spc="-10" dirty="0">
              <a:solidFill>
                <a:schemeClr val="bg1"/>
              </a:solidFill>
              <a:latin typeface="Montserrat"/>
              <a:cs typeface="Carlito"/>
            </a:rPr>
            <a:t>aumente </a:t>
          </a:r>
          <a:r>
            <a:rPr lang="es-CO" sz="1600" kern="1200" dirty="0">
              <a:solidFill>
                <a:schemeClr val="bg1"/>
              </a:solidFill>
              <a:latin typeface="Montserrat"/>
              <a:cs typeface="Carlito"/>
            </a:rPr>
            <a:t>a un </a:t>
          </a:r>
          <a:r>
            <a:rPr lang="es-CO" sz="1600" kern="1200" spc="-10" dirty="0">
              <a:solidFill>
                <a:schemeClr val="bg1"/>
              </a:solidFill>
              <a:latin typeface="Montserrat"/>
              <a:cs typeface="Carlito"/>
            </a:rPr>
            <a:t>nivel </a:t>
          </a:r>
          <a:r>
            <a:rPr lang="es-CO" sz="1600" kern="1200" dirty="0">
              <a:solidFill>
                <a:schemeClr val="bg1"/>
              </a:solidFill>
              <a:latin typeface="Montserrat"/>
              <a:cs typeface="Carlito"/>
            </a:rPr>
            <a:t>en el que </a:t>
          </a:r>
          <a:r>
            <a:rPr lang="es-CO" sz="1600" kern="1200" spc="-5" dirty="0">
              <a:solidFill>
                <a:schemeClr val="bg1"/>
              </a:solidFill>
              <a:latin typeface="Montserrat"/>
              <a:cs typeface="Carlito"/>
            </a:rPr>
            <a:t>se recomienda la </a:t>
          </a:r>
          <a:r>
            <a:rPr lang="es-CO" sz="1600" kern="1200" spc="-10" dirty="0">
              <a:solidFill>
                <a:schemeClr val="bg1"/>
              </a:solidFill>
              <a:latin typeface="Montserrat"/>
              <a:cs typeface="Carlito"/>
            </a:rPr>
            <a:t>exanguinotransfusión </a:t>
          </a:r>
          <a:r>
            <a:rPr lang="es-CO" sz="1600" kern="1200" dirty="0">
              <a:solidFill>
                <a:schemeClr val="bg1"/>
              </a:solidFill>
              <a:latin typeface="Montserrat"/>
              <a:cs typeface="Carlito"/>
            </a:rPr>
            <a:t>y </a:t>
          </a:r>
          <a:r>
            <a:rPr lang="es-CO" sz="1600" kern="1200" spc="-5" dirty="0">
              <a:solidFill>
                <a:schemeClr val="bg1"/>
              </a:solidFill>
              <a:latin typeface="Montserrat"/>
              <a:cs typeface="Carlito"/>
            </a:rPr>
            <a:t>disminuir </a:t>
          </a:r>
          <a:r>
            <a:rPr lang="es-CO" sz="1600" kern="1200" dirty="0">
              <a:solidFill>
                <a:schemeClr val="bg1"/>
              </a:solidFill>
              <a:latin typeface="Montserrat"/>
              <a:cs typeface="Carlito"/>
            </a:rPr>
            <a:t>el </a:t>
          </a:r>
          <a:r>
            <a:rPr lang="es-CO" sz="1600" kern="1200" spc="-5" dirty="0">
              <a:solidFill>
                <a:schemeClr val="bg1"/>
              </a:solidFill>
              <a:latin typeface="Montserrat"/>
              <a:cs typeface="Carlito"/>
            </a:rPr>
            <a:t>riesgo </a:t>
          </a:r>
          <a:r>
            <a:rPr lang="es-CO" sz="1600" kern="1200" dirty="0">
              <a:solidFill>
                <a:schemeClr val="bg1"/>
              </a:solidFill>
              <a:latin typeface="Montserrat"/>
              <a:cs typeface="Carlito"/>
            </a:rPr>
            <a:t>de </a:t>
          </a:r>
          <a:r>
            <a:rPr lang="es-CO" sz="1600" kern="1200" spc="-10" dirty="0">
              <a:solidFill>
                <a:schemeClr val="bg1"/>
              </a:solidFill>
              <a:latin typeface="Montserrat"/>
              <a:cs typeface="Carlito"/>
            </a:rPr>
            <a:t>desarrollar </a:t>
          </a:r>
          <a:r>
            <a:rPr lang="es-CO" sz="1600" kern="1200" spc="-5" dirty="0">
              <a:solidFill>
                <a:schemeClr val="bg1"/>
              </a:solidFill>
              <a:latin typeface="Montserrat"/>
              <a:cs typeface="Carlito"/>
            </a:rPr>
            <a:t>encefalopatía </a:t>
          </a:r>
          <a:r>
            <a:rPr lang="es-CO" sz="1600" kern="1200" spc="-10" dirty="0">
              <a:solidFill>
                <a:schemeClr val="bg1"/>
              </a:solidFill>
              <a:latin typeface="Montserrat"/>
              <a:cs typeface="Carlito"/>
            </a:rPr>
            <a:t>crónica </a:t>
          </a:r>
          <a:r>
            <a:rPr lang="es-CO" sz="1600" kern="1200" spc="-5" dirty="0">
              <a:solidFill>
                <a:schemeClr val="bg1"/>
              </a:solidFill>
              <a:latin typeface="Montserrat"/>
              <a:cs typeface="Carlito"/>
            </a:rPr>
            <a:t>por bilirrubina.</a:t>
          </a:r>
          <a:endParaRPr lang="es-CO" sz="1600" kern="1200" dirty="0">
            <a:solidFill>
              <a:schemeClr val="bg1"/>
            </a:solidFill>
          </a:endParaRPr>
        </a:p>
      </dsp:txBody>
      <dsp:txXfrm rot="10800000">
        <a:off x="1481176" y="2165057"/>
        <a:ext cx="5981581" cy="1290512"/>
      </dsp:txXfrm>
    </dsp:sp>
    <dsp:sp modelId="{A1EB6224-DC78-4DD5-88F4-6296541F3807}">
      <dsp:nvSpPr>
        <dsp:cNvPr id="0" name=""/>
        <dsp:cNvSpPr/>
      </dsp:nvSpPr>
      <dsp:spPr>
        <a:xfrm>
          <a:off x="630405" y="2043866"/>
          <a:ext cx="1572166" cy="15721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73925-EB3A-41D2-9845-80670CDB989C}">
      <dsp:nvSpPr>
        <dsp:cNvPr id="0" name=""/>
        <dsp:cNvSpPr/>
      </dsp:nvSpPr>
      <dsp:spPr>
        <a:xfrm>
          <a:off x="7143" y="594693"/>
          <a:ext cx="2135187" cy="2301999"/>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a:rPr>
            <a:t>Luz entre 420 y 475 nanómetros a una distancia entre 30-50 cm del paciente.</a:t>
          </a:r>
          <a:endParaRPr lang="es-CO" sz="1800" kern="1200" dirty="0">
            <a:latin typeface="Montserrat"/>
          </a:endParaRPr>
        </a:p>
      </dsp:txBody>
      <dsp:txXfrm>
        <a:off x="69680" y="657230"/>
        <a:ext cx="2010113" cy="2176925"/>
      </dsp:txXfrm>
    </dsp:sp>
    <dsp:sp modelId="{3451F8D5-AD22-4A0C-BD75-0CB3C761E22D}">
      <dsp:nvSpPr>
        <dsp:cNvPr id="0" name=""/>
        <dsp:cNvSpPr/>
      </dsp:nvSpPr>
      <dsp:spPr>
        <a:xfrm>
          <a:off x="2355850" y="1480929"/>
          <a:ext cx="452659" cy="52952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bg1"/>
            </a:solidFill>
            <a:latin typeface="Montserrat"/>
          </a:endParaRPr>
        </a:p>
      </dsp:txBody>
      <dsp:txXfrm>
        <a:off x="2355850" y="1586834"/>
        <a:ext cx="316861" cy="317716"/>
      </dsp:txXfrm>
    </dsp:sp>
    <dsp:sp modelId="{F9226A8F-934A-4DA2-82D5-013FABED7082}">
      <dsp:nvSpPr>
        <dsp:cNvPr id="0" name=""/>
        <dsp:cNvSpPr/>
      </dsp:nvSpPr>
      <dsp:spPr>
        <a:xfrm>
          <a:off x="2996406" y="594693"/>
          <a:ext cx="2135187" cy="2301999"/>
        </a:xfrm>
        <a:prstGeom prst="roundRect">
          <a:avLst>
            <a:gd name="adj" fmla="val 1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a:rPr>
            <a:t>Si el paciente está en incubadora debe haber una distancia de 3-5 cm del techo para evitar recalentamiento.</a:t>
          </a:r>
          <a:endParaRPr lang="es-CO" sz="1800" kern="1200" dirty="0">
            <a:latin typeface="Montserrat"/>
          </a:endParaRPr>
        </a:p>
      </dsp:txBody>
      <dsp:txXfrm>
        <a:off x="3058943" y="657230"/>
        <a:ext cx="2010113" cy="2176925"/>
      </dsp:txXfrm>
    </dsp:sp>
    <dsp:sp modelId="{9C5F4B8C-5661-43B8-BAA8-DB1F75426D4D}">
      <dsp:nvSpPr>
        <dsp:cNvPr id="0" name=""/>
        <dsp:cNvSpPr/>
      </dsp:nvSpPr>
      <dsp:spPr>
        <a:xfrm>
          <a:off x="5345112" y="1480929"/>
          <a:ext cx="452659" cy="529526"/>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bg1"/>
            </a:solidFill>
            <a:latin typeface="Montserrat"/>
          </a:endParaRPr>
        </a:p>
      </dsp:txBody>
      <dsp:txXfrm>
        <a:off x="5345112" y="1586834"/>
        <a:ext cx="316861" cy="317716"/>
      </dsp:txXfrm>
    </dsp:sp>
    <dsp:sp modelId="{0DFB80B4-9BB8-4849-BF5F-6B8D85CDEBA9}">
      <dsp:nvSpPr>
        <dsp:cNvPr id="0" name=""/>
        <dsp:cNvSpPr/>
      </dsp:nvSpPr>
      <dsp:spPr>
        <a:xfrm>
          <a:off x="5985668" y="594693"/>
          <a:ext cx="2135187" cy="230199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a:rPr>
            <a:t>Poner protección ocular, cambios de posición cada 3 horas, quitar las gafas durante la manipulación para permitir interactuar con los padres.</a:t>
          </a:r>
          <a:endParaRPr lang="es-CO" sz="1800" kern="1200" dirty="0">
            <a:latin typeface="Montserrat"/>
          </a:endParaRPr>
        </a:p>
      </dsp:txBody>
      <dsp:txXfrm>
        <a:off x="6048205" y="657230"/>
        <a:ext cx="2010113" cy="21769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F092C-B785-D14D-A4AD-F2EDDE8A2DB9}">
      <dsp:nvSpPr>
        <dsp:cNvPr id="0" name=""/>
        <dsp:cNvSpPr/>
      </dsp:nvSpPr>
      <dsp:spPr>
        <a:xfrm>
          <a:off x="11321" y="8458"/>
          <a:ext cx="3337405" cy="173513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Se basa en la cantidad de fotones administrados (irradiación) y el área de superficie corporal expuesta a la luz.</a:t>
          </a:r>
        </a:p>
      </dsp:txBody>
      <dsp:txXfrm>
        <a:off x="11321" y="8458"/>
        <a:ext cx="3337405" cy="1735134"/>
      </dsp:txXfrm>
    </dsp:sp>
    <dsp:sp modelId="{F4445B0B-56AF-F34D-8858-5B3B717D53FA}">
      <dsp:nvSpPr>
        <dsp:cNvPr id="0" name=""/>
        <dsp:cNvSpPr/>
      </dsp:nvSpPr>
      <dsp:spPr>
        <a:xfrm>
          <a:off x="4033153" y="0"/>
          <a:ext cx="3337405" cy="1735134"/>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La cantidad de irradiación depende de la fuente de luz utilizada, la distancia entre la luz y el bebé, y la cantidad de SC expuesta del bebé.</a:t>
          </a:r>
        </a:p>
      </dsp:txBody>
      <dsp:txXfrm>
        <a:off x="4033153" y="0"/>
        <a:ext cx="3337405" cy="1735134"/>
      </dsp:txXfrm>
    </dsp:sp>
    <dsp:sp modelId="{3BE0AFA4-DA46-2D4A-8F6E-0598796206D5}">
      <dsp:nvSpPr>
        <dsp:cNvPr id="0" name=""/>
        <dsp:cNvSpPr/>
      </dsp:nvSpPr>
      <dsp:spPr>
        <a:xfrm>
          <a:off x="8035197" y="0"/>
          <a:ext cx="3337405" cy="1735134"/>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Fototerapia estándar: irradiación  entre 8 y 10 </a:t>
          </a:r>
          <a:r>
            <a:rPr lang="es-CO" sz="1800" kern="1200" dirty="0" err="1">
              <a:latin typeface="Montserrat"/>
            </a:rPr>
            <a:t>microW</a:t>
          </a:r>
          <a:r>
            <a:rPr lang="es-CO" sz="1800" kern="1200" dirty="0">
              <a:latin typeface="Montserrat"/>
            </a:rPr>
            <a:t> / cm2 / nm  según la AAP con luz blanca.</a:t>
          </a:r>
        </a:p>
      </dsp:txBody>
      <dsp:txXfrm>
        <a:off x="8035197" y="0"/>
        <a:ext cx="3337405" cy="1735134"/>
      </dsp:txXfrm>
    </dsp:sp>
    <dsp:sp modelId="{C37375E4-1D66-D047-A0BF-7BB93036F6E4}">
      <dsp:nvSpPr>
        <dsp:cNvPr id="0" name=""/>
        <dsp:cNvSpPr/>
      </dsp:nvSpPr>
      <dsp:spPr>
        <a:xfrm>
          <a:off x="6059769" y="2150710"/>
          <a:ext cx="3466604" cy="1912488"/>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En bebés con BT&gt; 20 mg / dL o  niveles que aumentan rápidamente: fuentes de luz adicionales o aumento de intensidad de la fuente de luz y se deja continua. </a:t>
          </a:r>
        </a:p>
      </dsp:txBody>
      <dsp:txXfrm>
        <a:off x="6059769" y="2150710"/>
        <a:ext cx="3466604" cy="19124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3345D-8380-2449-A950-13B07976D8F2}">
      <dsp:nvSpPr>
        <dsp:cNvPr id="0" name=""/>
        <dsp:cNvSpPr/>
      </dsp:nvSpPr>
      <dsp:spPr>
        <a:xfrm>
          <a:off x="542196" y="2893"/>
          <a:ext cx="2898123" cy="173887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Dispositivos que incorporan luz LED azul, es la más segura y eficaz, no emiten luz UV.</a:t>
          </a:r>
        </a:p>
      </dsp:txBody>
      <dsp:txXfrm>
        <a:off x="542196" y="2893"/>
        <a:ext cx="2898123" cy="1738873"/>
      </dsp:txXfrm>
    </dsp:sp>
    <dsp:sp modelId="{477D7DFD-6468-F746-AB51-1D35F10D5007}">
      <dsp:nvSpPr>
        <dsp:cNvPr id="0" name=""/>
        <dsp:cNvSpPr/>
      </dsp:nvSpPr>
      <dsp:spPr>
        <a:xfrm>
          <a:off x="3730132" y="2893"/>
          <a:ext cx="2898123" cy="1738873"/>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Montserrat"/>
            </a:rPr>
            <a:t>Tubos fluorescentes.</a:t>
          </a:r>
        </a:p>
      </dsp:txBody>
      <dsp:txXfrm>
        <a:off x="3730132" y="2893"/>
        <a:ext cx="2898123" cy="1738873"/>
      </dsp:txXfrm>
    </dsp:sp>
    <dsp:sp modelId="{A84FDE7A-016A-E341-88EC-9551BC8464EB}">
      <dsp:nvSpPr>
        <dsp:cNvPr id="0" name=""/>
        <dsp:cNvSpPr/>
      </dsp:nvSpPr>
      <dsp:spPr>
        <a:xfrm>
          <a:off x="6918067" y="2893"/>
          <a:ext cx="2898123" cy="173887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Bombillas halógenas.</a:t>
          </a:r>
        </a:p>
      </dsp:txBody>
      <dsp:txXfrm>
        <a:off x="6918067" y="2893"/>
        <a:ext cx="2898123" cy="1738873"/>
      </dsp:txXfrm>
    </dsp:sp>
    <dsp:sp modelId="{DBA3B629-BA9C-824D-8D3A-6CE0E54E69F9}">
      <dsp:nvSpPr>
        <dsp:cNvPr id="0" name=""/>
        <dsp:cNvSpPr/>
      </dsp:nvSpPr>
      <dsp:spPr>
        <a:xfrm>
          <a:off x="4939388" y="2031579"/>
          <a:ext cx="3342608" cy="2089952"/>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Mantas o almohadillas de fibra óptica</a:t>
          </a:r>
          <a:r>
            <a:rPr lang="es-CO" sz="1600" kern="1200" dirty="0">
              <a:latin typeface="Montserrat"/>
              <a:sym typeface="Wingdings" pitchFamily="2" charset="2"/>
            </a:rPr>
            <a:t></a:t>
          </a:r>
          <a:r>
            <a:rPr lang="es-CO" sz="1600" kern="1200" dirty="0">
              <a:latin typeface="Montserrat"/>
            </a:rPr>
            <a:t> Generan poco calor, se puede colocar cerca al bebé pero son pequeñas </a:t>
          </a:r>
          <a:r>
            <a:rPr lang="es-CO" sz="1600" kern="1200" dirty="0">
              <a:latin typeface="Montserrat"/>
              <a:sym typeface="Wingdings" pitchFamily="2" charset="2"/>
            </a:rPr>
            <a:t> </a:t>
          </a:r>
          <a:r>
            <a:rPr lang="es-CO" sz="1600" kern="1200" dirty="0">
              <a:latin typeface="Montserrat"/>
            </a:rPr>
            <a:t>complemento a luces de techo o cuando se interrumpe iluminación central.</a:t>
          </a:r>
        </a:p>
      </dsp:txBody>
      <dsp:txXfrm>
        <a:off x="4939388" y="2031579"/>
        <a:ext cx="3342608" cy="20899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36B26-836D-D64B-9614-DE2345047464}">
      <dsp:nvSpPr>
        <dsp:cNvPr id="0" name=""/>
        <dsp:cNvSpPr/>
      </dsp:nvSpPr>
      <dsp:spPr>
        <a:xfrm>
          <a:off x="-3764596" y="-582260"/>
          <a:ext cx="4518363" cy="4518363"/>
        </a:xfrm>
        <a:prstGeom prst="blockArc">
          <a:avLst>
            <a:gd name="adj1" fmla="val 18900000"/>
            <a:gd name="adj2" fmla="val 2700000"/>
            <a:gd name="adj3" fmla="val 47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E646B4-E7E3-3E4A-8A62-D35BD32279D0}">
      <dsp:nvSpPr>
        <dsp:cNvPr id="0" name=""/>
        <dsp:cNvSpPr/>
      </dsp:nvSpPr>
      <dsp:spPr>
        <a:xfrm>
          <a:off x="616520" y="479129"/>
          <a:ext cx="9828033" cy="95812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512"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Bebés con hemólisis severa, respuestas pobres a la fototerapia estándar (continua), niveles de BT cercanos al umbral de exanguinotransfusión.</a:t>
          </a:r>
        </a:p>
      </dsp:txBody>
      <dsp:txXfrm>
        <a:off x="616520" y="479129"/>
        <a:ext cx="9828033" cy="958125"/>
      </dsp:txXfrm>
    </dsp:sp>
    <dsp:sp modelId="{9FACD146-87A8-574E-A2F6-73DA06D599A0}">
      <dsp:nvSpPr>
        <dsp:cNvPr id="0" name=""/>
        <dsp:cNvSpPr/>
      </dsp:nvSpPr>
      <dsp:spPr>
        <a:xfrm>
          <a:off x="17691" y="359364"/>
          <a:ext cx="1197656" cy="1197656"/>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5D9D6-AF57-9840-8769-69CD28477BFB}">
      <dsp:nvSpPr>
        <dsp:cNvPr id="0" name=""/>
        <dsp:cNvSpPr/>
      </dsp:nvSpPr>
      <dsp:spPr>
        <a:xfrm>
          <a:off x="616520" y="1916586"/>
          <a:ext cx="9828033" cy="958125"/>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512"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La terapia intensiva podría revertir los primeros signos de encefalopatía </a:t>
          </a:r>
          <a:r>
            <a:rPr lang="es-CO" sz="1800" kern="1200" dirty="0" err="1">
              <a:latin typeface="Montserrat"/>
            </a:rPr>
            <a:t>bilirrubínica</a:t>
          </a:r>
          <a:r>
            <a:rPr lang="es-CO" sz="1800" kern="1200" dirty="0">
              <a:latin typeface="Montserrat"/>
            </a:rPr>
            <a:t> aguda y puede evitar la necesidad de exanguinotransfusión.</a:t>
          </a:r>
        </a:p>
      </dsp:txBody>
      <dsp:txXfrm>
        <a:off x="616520" y="1916586"/>
        <a:ext cx="9828033" cy="958125"/>
      </dsp:txXfrm>
    </dsp:sp>
    <dsp:sp modelId="{D141D664-18DC-FC40-BD30-DFCBF3D34551}">
      <dsp:nvSpPr>
        <dsp:cNvPr id="0" name=""/>
        <dsp:cNvSpPr/>
      </dsp:nvSpPr>
      <dsp:spPr>
        <a:xfrm>
          <a:off x="17691" y="1796820"/>
          <a:ext cx="1197656" cy="1197656"/>
        </a:xfrm>
        <a:prstGeom prst="ellipse">
          <a:avLst/>
        </a:prstGeom>
        <a:solidFill>
          <a:schemeClr val="lt1">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36B26-836D-D64B-9614-DE2345047464}">
      <dsp:nvSpPr>
        <dsp:cNvPr id="0" name=""/>
        <dsp:cNvSpPr/>
      </dsp:nvSpPr>
      <dsp:spPr>
        <a:xfrm>
          <a:off x="-3915636" y="-605438"/>
          <a:ext cx="4699471" cy="4699471"/>
        </a:xfrm>
        <a:prstGeom prst="blockArc">
          <a:avLst>
            <a:gd name="adj1" fmla="val 18900000"/>
            <a:gd name="adj2" fmla="val 2700000"/>
            <a:gd name="adj3" fmla="val 46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0F67C8-D7DE-49D9-BF50-6B8BF8B3B643}">
      <dsp:nvSpPr>
        <dsp:cNvPr id="0" name=""/>
        <dsp:cNvSpPr/>
      </dsp:nvSpPr>
      <dsp:spPr>
        <a:xfrm>
          <a:off x="641290" y="498380"/>
          <a:ext cx="9513460" cy="99662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069" tIns="45720" rIns="45720" bIns="45720" numCol="1" spcCol="1270" anchor="ctr" anchorCtr="0">
          <a:noAutofit/>
        </a:bodyPr>
        <a:lstStyle/>
        <a:p>
          <a:pPr marL="0" lvl="0" indent="0" algn="l" defTabSz="800100">
            <a:lnSpc>
              <a:spcPct val="90000"/>
            </a:lnSpc>
            <a:spcBef>
              <a:spcPct val="0"/>
            </a:spcBef>
            <a:spcAft>
              <a:spcPct val="35000"/>
            </a:spcAft>
            <a:buFont typeface="Wingdings" pitchFamily="2" charset="2"/>
            <a:buNone/>
          </a:pPr>
          <a:r>
            <a:rPr lang="es-ES_tradnl" sz="1800" kern="1200" dirty="0">
              <a:latin typeface="Montserrat"/>
            </a:rPr>
            <a:t>No respuesta a la fototerapia inicial (bilirrubina sigue aumentando, o no cae, dentro de las 6 horas siguientes al inicio de la fototerapia).</a:t>
          </a:r>
          <a:endParaRPr lang="es-CO" sz="1800" kern="1200" dirty="0">
            <a:latin typeface="Montserrat"/>
          </a:endParaRPr>
        </a:p>
      </dsp:txBody>
      <dsp:txXfrm>
        <a:off x="641290" y="498380"/>
        <a:ext cx="9513460" cy="996621"/>
      </dsp:txXfrm>
    </dsp:sp>
    <dsp:sp modelId="{361436B7-4641-534B-A299-66CB9C764BC5}">
      <dsp:nvSpPr>
        <dsp:cNvPr id="0" name=""/>
        <dsp:cNvSpPr/>
      </dsp:nvSpPr>
      <dsp:spPr>
        <a:xfrm>
          <a:off x="18402" y="373802"/>
          <a:ext cx="1245777" cy="1245777"/>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E9CD8-CCC0-443A-9DF9-F12DFEE8CCCF}">
      <dsp:nvSpPr>
        <dsp:cNvPr id="0" name=""/>
        <dsp:cNvSpPr/>
      </dsp:nvSpPr>
      <dsp:spPr>
        <a:xfrm>
          <a:off x="641290" y="1993592"/>
          <a:ext cx="9513460" cy="996621"/>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069" tIns="45720" rIns="45720" bIns="45720" numCol="1" spcCol="1270" anchor="ctr" anchorCtr="0">
          <a:noAutofit/>
        </a:bodyPr>
        <a:lstStyle/>
        <a:p>
          <a:pPr marL="0" lvl="0" indent="0" algn="l" defTabSz="800100">
            <a:lnSpc>
              <a:spcPct val="90000"/>
            </a:lnSpc>
            <a:spcBef>
              <a:spcPct val="0"/>
            </a:spcBef>
            <a:spcAft>
              <a:spcPct val="35000"/>
            </a:spcAft>
            <a:buFont typeface="Wingdings" pitchFamily="2" charset="2"/>
            <a:buNone/>
          </a:pPr>
          <a:r>
            <a:rPr lang="es-ES_tradnl" sz="1800" kern="1200" dirty="0">
              <a:latin typeface="Montserrat"/>
            </a:rPr>
            <a:t>Bilirrubina está aumentando rápidamente (&gt; 0,5 mg/</a:t>
          </a:r>
          <a:r>
            <a:rPr lang="es-ES_tradnl" sz="1800" kern="1200" dirty="0" err="1">
              <a:latin typeface="Montserrat"/>
            </a:rPr>
            <a:t>dL</a:t>
          </a:r>
          <a:r>
            <a:rPr lang="es-ES_tradnl" sz="1800" kern="1200" dirty="0">
              <a:latin typeface="Montserrat"/>
            </a:rPr>
            <a:t> por hora).</a:t>
          </a:r>
          <a:endParaRPr lang="es-CO" sz="1800" kern="1200" dirty="0">
            <a:latin typeface="Montserrat"/>
          </a:endParaRPr>
        </a:p>
      </dsp:txBody>
      <dsp:txXfrm>
        <a:off x="641290" y="1993592"/>
        <a:ext cx="9513460" cy="996621"/>
      </dsp:txXfrm>
    </dsp:sp>
    <dsp:sp modelId="{8485D256-86D7-B740-B29C-F39B1458F2C9}">
      <dsp:nvSpPr>
        <dsp:cNvPr id="0" name=""/>
        <dsp:cNvSpPr/>
      </dsp:nvSpPr>
      <dsp:spPr>
        <a:xfrm>
          <a:off x="18402" y="1869014"/>
          <a:ext cx="1245777" cy="1245777"/>
        </a:xfrm>
        <a:prstGeom prst="ellipse">
          <a:avLst/>
        </a:prstGeom>
        <a:solidFill>
          <a:schemeClr val="lt1">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4C564-0829-A547-8E14-608759C20688}">
      <dsp:nvSpPr>
        <dsp:cNvPr id="0" name=""/>
        <dsp:cNvSpPr/>
      </dsp:nvSpPr>
      <dsp:spPr>
        <a:xfrm>
          <a:off x="490766" y="2632"/>
          <a:ext cx="3020503" cy="181230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Dosis de fototerapia (irradiancia)</a:t>
          </a:r>
        </a:p>
      </dsp:txBody>
      <dsp:txXfrm>
        <a:off x="490766" y="2632"/>
        <a:ext cx="3020503" cy="1812302"/>
      </dsp:txXfrm>
    </dsp:sp>
    <dsp:sp modelId="{D74AA23B-6F7A-6D41-B0A2-6A7E41D76DB7}">
      <dsp:nvSpPr>
        <dsp:cNvPr id="0" name=""/>
        <dsp:cNvSpPr/>
      </dsp:nvSpPr>
      <dsp:spPr>
        <a:xfrm>
          <a:off x="3813320" y="2632"/>
          <a:ext cx="3020503" cy="1812302"/>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Temperatura</a:t>
          </a:r>
        </a:p>
      </dsp:txBody>
      <dsp:txXfrm>
        <a:off x="3813320" y="2632"/>
        <a:ext cx="3020503" cy="1812302"/>
      </dsp:txXfrm>
    </dsp:sp>
    <dsp:sp modelId="{9051ED16-986F-CC4E-A89E-53BDB30E79F2}">
      <dsp:nvSpPr>
        <dsp:cNvPr id="0" name=""/>
        <dsp:cNvSpPr/>
      </dsp:nvSpPr>
      <dsp:spPr>
        <a:xfrm>
          <a:off x="7135874" y="2632"/>
          <a:ext cx="3020503" cy="1812302"/>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a:latin typeface="Montserrat"/>
            </a:rPr>
            <a:t>El estado de hidratación</a:t>
          </a:r>
        </a:p>
      </dsp:txBody>
      <dsp:txXfrm>
        <a:off x="7135874" y="2632"/>
        <a:ext cx="3020503" cy="1812302"/>
      </dsp:txXfrm>
    </dsp:sp>
    <dsp:sp modelId="{E655E852-0392-9148-BBBB-21653B3EC0E6}">
      <dsp:nvSpPr>
        <dsp:cNvPr id="0" name=""/>
        <dsp:cNvSpPr/>
      </dsp:nvSpPr>
      <dsp:spPr>
        <a:xfrm>
          <a:off x="4115612" y="2119617"/>
          <a:ext cx="3020503" cy="1812302"/>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El tiempo de exposición</a:t>
          </a:r>
        </a:p>
      </dsp:txBody>
      <dsp:txXfrm>
        <a:off x="4115612" y="2119617"/>
        <a:ext cx="3020503" cy="1812302"/>
      </dsp:txXfrm>
    </dsp:sp>
    <dsp:sp modelId="{E3F6A858-2CC4-8340-9B3F-517AFB0125F1}">
      <dsp:nvSpPr>
        <dsp:cNvPr id="0" name=""/>
        <dsp:cNvSpPr/>
      </dsp:nvSpPr>
      <dsp:spPr>
        <a:xfrm>
          <a:off x="7611392" y="2020733"/>
          <a:ext cx="3020503" cy="1812302"/>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Niveles de bilirrubina cada 6-12 h.</a:t>
          </a:r>
        </a:p>
      </dsp:txBody>
      <dsp:txXfrm>
        <a:off x="7611392" y="2020733"/>
        <a:ext cx="3020503" cy="18123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66DE1-7546-BD4A-AB5B-1FA4ED580D91}">
      <dsp:nvSpPr>
        <dsp:cNvPr id="0" name=""/>
        <dsp:cNvSpPr/>
      </dsp:nvSpPr>
      <dsp:spPr>
        <a:xfrm>
          <a:off x="0" y="637446"/>
          <a:ext cx="3281450" cy="196887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ontserrat"/>
            </a:rPr>
            <a:t>A corto plazo </a:t>
          </a:r>
          <a:r>
            <a:rPr lang="es-CO" sz="1600" kern="1200" dirty="0">
              <a:latin typeface="Montserrat"/>
              <a:sym typeface="Wingdings" pitchFamily="2" charset="2"/>
            </a:rPr>
            <a:t> Eritema</a:t>
          </a:r>
          <a:r>
            <a:rPr lang="es-CO" sz="1600" kern="1200" dirty="0">
              <a:latin typeface="Montserrat"/>
            </a:rPr>
            <a:t>, daño en el ADN, disminución del gasto cardíaco y del flujo sanguíneo renal, ↑ del flujo  sanguíneo cerebral, interrupción de la lactancia, rash, ↑ pérdidas insensibles.</a:t>
          </a:r>
        </a:p>
      </dsp:txBody>
      <dsp:txXfrm>
        <a:off x="0" y="637446"/>
        <a:ext cx="3281450" cy="1968870"/>
      </dsp:txXfrm>
    </dsp:sp>
    <dsp:sp modelId="{79F95CE1-7B52-BE4E-9E8F-653792352586}">
      <dsp:nvSpPr>
        <dsp:cNvPr id="0" name=""/>
        <dsp:cNvSpPr/>
      </dsp:nvSpPr>
      <dsp:spPr>
        <a:xfrm>
          <a:off x="3609595" y="637446"/>
          <a:ext cx="3281450" cy="1968870"/>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ontserrat"/>
            </a:rPr>
            <a:t>A largo plazo </a:t>
          </a:r>
          <a:r>
            <a:rPr lang="es-CO" sz="1600" kern="1200" dirty="0">
              <a:latin typeface="Montserrat"/>
              <a:sym typeface="Wingdings" pitchFamily="2" charset="2"/>
            </a:rPr>
            <a:t></a:t>
          </a:r>
          <a:r>
            <a:rPr lang="es-CO" sz="1600" kern="1200" dirty="0">
              <a:latin typeface="Montserrat"/>
            </a:rPr>
            <a:t> Convulsiones, Ca infantil, </a:t>
          </a:r>
          <a:r>
            <a:rPr lang="es-CO" sz="1600" kern="1200" dirty="0" err="1">
              <a:latin typeface="Montserrat"/>
            </a:rPr>
            <a:t>manifeciones</a:t>
          </a:r>
          <a:r>
            <a:rPr lang="es-CO" sz="1600" kern="1200" dirty="0">
              <a:latin typeface="Montserrat"/>
            </a:rPr>
            <a:t> cutáneas pigmentadas.</a:t>
          </a:r>
        </a:p>
      </dsp:txBody>
      <dsp:txXfrm>
        <a:off x="3609595" y="637446"/>
        <a:ext cx="3281450" cy="1968870"/>
      </dsp:txXfrm>
    </dsp:sp>
    <dsp:sp modelId="{4A012D85-89ED-7E4E-A919-8E0052CDEBC6}">
      <dsp:nvSpPr>
        <dsp:cNvPr id="0" name=""/>
        <dsp:cNvSpPr/>
      </dsp:nvSpPr>
      <dsp:spPr>
        <a:xfrm>
          <a:off x="7219191" y="637446"/>
          <a:ext cx="3281450" cy="196887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ontserrat"/>
            </a:rPr>
            <a:t>Síndrome del Bebé bronce</a:t>
          </a:r>
          <a:r>
            <a:rPr lang="es-CO" sz="1600" kern="1200" dirty="0">
              <a:latin typeface="Montserrat"/>
            </a:rPr>
            <a:t>: D</a:t>
          </a:r>
          <a:r>
            <a:rPr lang="es-CO" sz="1600" kern="1200" spc="-10" dirty="0">
              <a:latin typeface="Montserrat"/>
              <a:cs typeface="Carlito"/>
            </a:rPr>
            <a:t>ecoloración transitoria, color marrón </a:t>
          </a:r>
          <a:r>
            <a:rPr lang="es-CO" sz="1600" kern="1200" dirty="0">
              <a:latin typeface="Montserrat"/>
              <a:cs typeface="Carlito"/>
            </a:rPr>
            <a:t>grisáceo </a:t>
          </a:r>
          <a:r>
            <a:rPr lang="es-CO" sz="1600" kern="1200" spc="-5" dirty="0">
              <a:latin typeface="Montserrat"/>
              <a:cs typeface="Carlito"/>
            </a:rPr>
            <a:t>de </a:t>
          </a:r>
          <a:r>
            <a:rPr lang="es-CO" sz="1600" kern="1200" dirty="0">
              <a:latin typeface="Montserrat"/>
              <a:cs typeface="Carlito"/>
            </a:rPr>
            <a:t>la </a:t>
          </a:r>
          <a:r>
            <a:rPr lang="es-CO" sz="1600" kern="1200" spc="-5" dirty="0">
              <a:latin typeface="Montserrat"/>
              <a:cs typeface="Carlito"/>
            </a:rPr>
            <a:t>piel, </a:t>
          </a:r>
          <a:r>
            <a:rPr lang="es-CO" sz="1600" kern="1200" dirty="0">
              <a:latin typeface="Montserrat"/>
              <a:cs typeface="Carlito"/>
            </a:rPr>
            <a:t>el </a:t>
          </a:r>
          <a:r>
            <a:rPr lang="es-CO" sz="1600" kern="1200" spc="-10" dirty="0">
              <a:latin typeface="Montserrat"/>
              <a:cs typeface="Carlito"/>
            </a:rPr>
            <a:t>suero </a:t>
          </a:r>
          <a:r>
            <a:rPr lang="es-CO" sz="1600" kern="1200" dirty="0">
              <a:latin typeface="Montserrat"/>
              <a:cs typeface="Carlito"/>
            </a:rPr>
            <a:t>y la</a:t>
          </a:r>
          <a:r>
            <a:rPr lang="es-CO" sz="1600" kern="1200" spc="-100" dirty="0">
              <a:latin typeface="Montserrat"/>
              <a:cs typeface="Carlito"/>
            </a:rPr>
            <a:t> </a:t>
          </a:r>
          <a:r>
            <a:rPr lang="es-CO" sz="1600" kern="1200" spc="-5" dirty="0">
              <a:latin typeface="Montserrat"/>
              <a:cs typeface="Carlito"/>
            </a:rPr>
            <a:t>orina, en bebés con colestasis + fototerapia y es reversible.</a:t>
          </a:r>
          <a:endParaRPr lang="es-CO" sz="1600" kern="1200" dirty="0">
            <a:latin typeface="Montserrat"/>
          </a:endParaRPr>
        </a:p>
      </dsp:txBody>
      <dsp:txXfrm>
        <a:off x="7219191" y="637446"/>
        <a:ext cx="3281450" cy="19688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C04D3-E055-5543-8E90-7B28796FEF15}">
      <dsp:nvSpPr>
        <dsp:cNvPr id="0" name=""/>
        <dsp:cNvSpPr/>
      </dsp:nvSpPr>
      <dsp:spPr>
        <a:xfrm>
          <a:off x="971" y="287299"/>
          <a:ext cx="3789213" cy="227352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spc="-5" dirty="0">
              <a:latin typeface="Montserrat"/>
              <a:cs typeface="Carlito"/>
            </a:rPr>
            <a:t>Una </a:t>
          </a:r>
          <a:r>
            <a:rPr lang="es-CO" sz="1800" kern="1200" spc="-20" dirty="0">
              <a:latin typeface="Montserrat"/>
              <a:cs typeface="Carlito"/>
            </a:rPr>
            <a:t>vez</a:t>
          </a:r>
          <a:r>
            <a:rPr lang="es-CO" sz="1800" kern="1200" spc="-55" dirty="0">
              <a:latin typeface="Montserrat"/>
              <a:cs typeface="Carlito"/>
            </a:rPr>
            <a:t> </a:t>
          </a:r>
          <a:r>
            <a:rPr lang="es-CO" sz="1800" kern="1200" spc="-5" dirty="0">
              <a:latin typeface="Montserrat"/>
              <a:cs typeface="Carlito"/>
            </a:rPr>
            <a:t>que </a:t>
          </a:r>
          <a:r>
            <a:rPr lang="es-CO" sz="1800" kern="1200" dirty="0">
              <a:latin typeface="Montserrat"/>
              <a:cs typeface="Carlito"/>
            </a:rPr>
            <a:t>la </a:t>
          </a:r>
          <a:r>
            <a:rPr lang="es-CO" sz="1800" kern="1200" spc="-5" dirty="0">
              <a:latin typeface="Montserrat"/>
              <a:cs typeface="Carlito"/>
            </a:rPr>
            <a:t>bilirrubina </a:t>
          </a:r>
          <a:r>
            <a:rPr lang="es-CO" sz="1800" kern="1200" spc="-10" dirty="0">
              <a:latin typeface="Montserrat"/>
              <a:cs typeface="Carlito"/>
            </a:rPr>
            <a:t>sérica </a:t>
          </a:r>
          <a:r>
            <a:rPr lang="es-CO" sz="1800" kern="1200" spc="-25" dirty="0">
              <a:latin typeface="Montserrat"/>
              <a:cs typeface="Carlito"/>
            </a:rPr>
            <a:t>haya  </a:t>
          </a:r>
          <a:r>
            <a:rPr lang="es-CO" sz="1800" kern="1200" spc="-5" dirty="0">
              <a:latin typeface="Montserrat"/>
              <a:cs typeface="Carlito"/>
            </a:rPr>
            <a:t>descendido </a:t>
          </a:r>
          <a:r>
            <a:rPr lang="es-CO" sz="1800" kern="1200" dirty="0">
              <a:latin typeface="Montserrat"/>
              <a:cs typeface="Carlito"/>
            </a:rPr>
            <a:t>a </a:t>
          </a:r>
          <a:r>
            <a:rPr lang="es-CO" sz="1800" kern="1200" spc="-5" dirty="0">
              <a:latin typeface="Montserrat"/>
              <a:cs typeface="Carlito"/>
            </a:rPr>
            <a:t>un </a:t>
          </a:r>
          <a:r>
            <a:rPr lang="es-CO" sz="1800" kern="1200" spc="-10" dirty="0">
              <a:latin typeface="Montserrat"/>
              <a:cs typeface="Carlito"/>
            </a:rPr>
            <a:t>nivel </a:t>
          </a:r>
          <a:r>
            <a:rPr lang="es-CO" sz="1800" kern="1200" spc="-5" dirty="0">
              <a:latin typeface="Montserrat"/>
              <a:cs typeface="Carlito"/>
            </a:rPr>
            <a:t>de </a:t>
          </a:r>
          <a:r>
            <a:rPr lang="es-CO" sz="1800" kern="1200" spc="10" dirty="0">
              <a:latin typeface="Montserrat"/>
              <a:cs typeface="Carlito"/>
            </a:rPr>
            <a:t>3-5mg/</a:t>
          </a:r>
          <a:r>
            <a:rPr lang="es-CO" sz="1800" kern="1200" spc="10" dirty="0" err="1">
              <a:latin typeface="Montserrat"/>
              <a:cs typeface="Carlito"/>
            </a:rPr>
            <a:t>dL</a:t>
          </a:r>
          <a:r>
            <a:rPr lang="es-CO" sz="1800" kern="1200" spc="10" dirty="0">
              <a:latin typeface="Montserrat"/>
              <a:cs typeface="Carlito"/>
            </a:rPr>
            <a:t> </a:t>
          </a:r>
          <a:r>
            <a:rPr lang="es-CO" sz="1800" kern="1200" spc="-5" dirty="0">
              <a:latin typeface="Montserrat"/>
              <a:cs typeface="Carlito"/>
            </a:rPr>
            <a:t>por debajo del </a:t>
          </a:r>
          <a:r>
            <a:rPr lang="es-CO" sz="1800" kern="1200" spc="-10" dirty="0">
              <a:latin typeface="Montserrat"/>
              <a:cs typeface="Carlito"/>
            </a:rPr>
            <a:t>umbral </a:t>
          </a:r>
          <a:r>
            <a:rPr lang="es-CO" sz="1800" kern="1200" spc="-5" dirty="0">
              <a:latin typeface="Montserrat"/>
              <a:cs typeface="Carlito"/>
            </a:rPr>
            <a:t>de </a:t>
          </a:r>
          <a:r>
            <a:rPr lang="es-CO" sz="1800" kern="1200" spc="-15" dirty="0">
              <a:latin typeface="Montserrat"/>
              <a:cs typeface="Carlito"/>
            </a:rPr>
            <a:t>fototerapia o cuando haya bajado este valor con respecto a la inicial.</a:t>
          </a:r>
          <a:endParaRPr lang="es-ES" sz="1800" kern="1200" dirty="0">
            <a:latin typeface="Montserrat"/>
          </a:endParaRPr>
        </a:p>
      </dsp:txBody>
      <dsp:txXfrm>
        <a:off x="971" y="287299"/>
        <a:ext cx="3789213" cy="2273527"/>
      </dsp:txXfrm>
    </dsp:sp>
    <dsp:sp modelId="{459E1428-0AAE-734C-AFE5-93B6EFC8FD94}">
      <dsp:nvSpPr>
        <dsp:cNvPr id="0" name=""/>
        <dsp:cNvSpPr/>
      </dsp:nvSpPr>
      <dsp:spPr>
        <a:xfrm>
          <a:off x="4169106" y="287299"/>
          <a:ext cx="3789213" cy="227352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cs typeface="Carlito"/>
            </a:rPr>
            <a:t>Hacer </a:t>
          </a:r>
          <a:r>
            <a:rPr lang="es-CO" sz="1800" kern="1200" spc="-5" dirty="0">
              <a:latin typeface="Montserrat"/>
              <a:cs typeface="Carlito"/>
            </a:rPr>
            <a:t>una </a:t>
          </a:r>
          <a:r>
            <a:rPr lang="es-CO" sz="1800" kern="1200" dirty="0">
              <a:latin typeface="Montserrat"/>
              <a:cs typeface="Carlito"/>
            </a:rPr>
            <a:t>medición </a:t>
          </a:r>
          <a:r>
            <a:rPr lang="es-CO" sz="1800" kern="1200" spc="-5" dirty="0">
              <a:latin typeface="Montserrat"/>
              <a:cs typeface="Carlito"/>
            </a:rPr>
            <a:t>repetida de</a:t>
          </a:r>
          <a:r>
            <a:rPr lang="es-CO" sz="1800" kern="1200" spc="-125" dirty="0">
              <a:latin typeface="Montserrat"/>
              <a:cs typeface="Carlito"/>
            </a:rPr>
            <a:t> </a:t>
          </a:r>
          <a:r>
            <a:rPr lang="es-CO" sz="1800" kern="1200" dirty="0">
              <a:latin typeface="Montserrat"/>
              <a:cs typeface="Carlito"/>
            </a:rPr>
            <a:t>la  </a:t>
          </a:r>
          <a:r>
            <a:rPr lang="es-CO" sz="1800" kern="1200" spc="-5" dirty="0">
              <a:latin typeface="Montserrat"/>
              <a:cs typeface="Carlito"/>
            </a:rPr>
            <a:t>bilirrubina </a:t>
          </a:r>
          <a:r>
            <a:rPr lang="es-CO" sz="1800" kern="1200" spc="-10" dirty="0">
              <a:latin typeface="Montserrat"/>
              <a:cs typeface="Carlito"/>
            </a:rPr>
            <a:t>sérica </a:t>
          </a:r>
          <a:r>
            <a:rPr lang="es-CO" sz="1800" kern="1200" spc="-5" dirty="0">
              <a:latin typeface="Montserrat"/>
              <a:cs typeface="Carlito"/>
            </a:rPr>
            <a:t>de </a:t>
          </a:r>
          <a:r>
            <a:rPr lang="es-CO" sz="1800" kern="1200" dirty="0">
              <a:latin typeface="Montserrat"/>
              <a:cs typeface="Carlito"/>
            </a:rPr>
            <a:t>12 a 18 </a:t>
          </a:r>
          <a:r>
            <a:rPr lang="es-CO" sz="1800" kern="1200" spc="-15" dirty="0">
              <a:latin typeface="Montserrat"/>
              <a:cs typeface="Carlito"/>
            </a:rPr>
            <a:t>horas  </a:t>
          </a:r>
          <a:r>
            <a:rPr lang="es-CO" sz="1800" kern="1200" spc="-5" dirty="0">
              <a:latin typeface="Montserrat"/>
              <a:cs typeface="Carlito"/>
            </a:rPr>
            <a:t>después de suspender </a:t>
          </a:r>
          <a:r>
            <a:rPr lang="es-CO" sz="1800" kern="1200" dirty="0">
              <a:latin typeface="Montserrat"/>
              <a:cs typeface="Carlito"/>
            </a:rPr>
            <a:t>la </a:t>
          </a:r>
          <a:r>
            <a:rPr lang="es-CO" sz="1800" kern="1200" spc="-15" dirty="0">
              <a:latin typeface="Montserrat"/>
              <a:cs typeface="Carlito"/>
            </a:rPr>
            <a:t>fototerapia. </a:t>
          </a:r>
          <a:r>
            <a:rPr lang="es-CO" sz="1800" kern="1200" spc="-5" dirty="0">
              <a:latin typeface="Montserrat"/>
              <a:cs typeface="Carlito"/>
            </a:rPr>
            <a:t>No necesariamente debe ser intrahospitalaria. </a:t>
          </a:r>
          <a:endParaRPr lang="es-ES" sz="1800" kern="1200" dirty="0">
            <a:latin typeface="Montserrat"/>
          </a:endParaRPr>
        </a:p>
      </dsp:txBody>
      <dsp:txXfrm>
        <a:off x="4169106" y="287299"/>
        <a:ext cx="3789213" cy="227352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F3FAB-F57D-2E4C-AD02-F7D4E906F2C1}">
      <dsp:nvSpPr>
        <dsp:cNvPr id="0" name=""/>
        <dsp:cNvSpPr/>
      </dsp:nvSpPr>
      <dsp:spPr>
        <a:xfrm>
          <a:off x="-3436172" y="-531863"/>
          <a:ext cx="4124558" cy="4124558"/>
        </a:xfrm>
        <a:prstGeom prst="blockArc">
          <a:avLst>
            <a:gd name="adj1" fmla="val 18900000"/>
            <a:gd name="adj2" fmla="val 2700000"/>
            <a:gd name="adj3" fmla="val 524"/>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65B74-A68F-4142-8AF5-7941DC33440C}">
      <dsp:nvSpPr>
        <dsp:cNvPr id="0" name=""/>
        <dsp:cNvSpPr/>
      </dsp:nvSpPr>
      <dsp:spPr>
        <a:xfrm>
          <a:off x="562657" y="437270"/>
          <a:ext cx="9252292" cy="87441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407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a:latin typeface="Montserrat"/>
            </a:rPr>
            <a:t>Primera intervención que permitió un control eficaz de la hiperbilirrubinemia grave y previno el Kernicterus.</a:t>
          </a:r>
        </a:p>
      </dsp:txBody>
      <dsp:txXfrm>
        <a:off x="562657" y="437270"/>
        <a:ext cx="9252292" cy="874418"/>
      </dsp:txXfrm>
    </dsp:sp>
    <dsp:sp modelId="{B4F52D27-2F3A-C54A-A5BA-5ECCC2CA0487}">
      <dsp:nvSpPr>
        <dsp:cNvPr id="0" name=""/>
        <dsp:cNvSpPr/>
      </dsp:nvSpPr>
      <dsp:spPr>
        <a:xfrm>
          <a:off x="16145" y="327968"/>
          <a:ext cx="1093023" cy="1093023"/>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FDA60-CD9D-D14C-9C63-309DF1C70F67}">
      <dsp:nvSpPr>
        <dsp:cNvPr id="0" name=""/>
        <dsp:cNvSpPr/>
      </dsp:nvSpPr>
      <dsp:spPr>
        <a:xfrm>
          <a:off x="562657" y="1749143"/>
          <a:ext cx="9252292" cy="874418"/>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407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a:rPr>
            <a:t>En una enfermedad hemolítica con mediación inmunitaria consigue: 1) La eliminación de los eritrocitos recubiertos con anticuerpos, 2) la corrección de la anemia (si existiera), y 3) la eliminación del anticuerpo materno.</a:t>
          </a:r>
        </a:p>
      </dsp:txBody>
      <dsp:txXfrm>
        <a:off x="562657" y="1749143"/>
        <a:ext cx="9252292" cy="874418"/>
      </dsp:txXfrm>
    </dsp:sp>
    <dsp:sp modelId="{5F2FD0AB-F662-0644-8077-4A5386C52B96}">
      <dsp:nvSpPr>
        <dsp:cNvPr id="0" name=""/>
        <dsp:cNvSpPr/>
      </dsp:nvSpPr>
      <dsp:spPr>
        <a:xfrm>
          <a:off x="16145" y="1639840"/>
          <a:ext cx="1093023" cy="1093023"/>
        </a:xfrm>
        <a:prstGeom prst="ellipse">
          <a:avLst/>
        </a:prstGeom>
        <a:solidFill>
          <a:schemeClr val="lt1">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FA1F8-BD96-5D46-BA4A-D9AF6D086676}">
      <dsp:nvSpPr>
        <dsp:cNvPr id="0" name=""/>
        <dsp:cNvSpPr/>
      </dsp:nvSpPr>
      <dsp:spPr>
        <a:xfrm>
          <a:off x="0" y="24941"/>
          <a:ext cx="7388501" cy="95472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El 90% de los recién nacidos sanos tiene bilirrubinas por encima de 2 mg/dl en la primera semana de vida.</a:t>
          </a:r>
        </a:p>
      </dsp:txBody>
      <dsp:txXfrm>
        <a:off x="46606" y="71547"/>
        <a:ext cx="7295289" cy="861508"/>
      </dsp:txXfrm>
    </dsp:sp>
    <dsp:sp modelId="{EDE9573B-99D4-BE4C-84BC-3F090BF3F7AC}">
      <dsp:nvSpPr>
        <dsp:cNvPr id="0" name=""/>
        <dsp:cNvSpPr/>
      </dsp:nvSpPr>
      <dsp:spPr>
        <a:xfrm>
          <a:off x="0" y="1126541"/>
          <a:ext cx="7388501" cy="954720"/>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50% por encima de 5 mg/dl y 5% tienen niveles por encima de 13 mg/dl.</a:t>
          </a:r>
        </a:p>
      </dsp:txBody>
      <dsp:txXfrm>
        <a:off x="46606" y="1173147"/>
        <a:ext cx="7295289" cy="861508"/>
      </dsp:txXfrm>
    </dsp:sp>
    <dsp:sp modelId="{92AA6F43-0234-5440-B41A-6DF488B7A462}">
      <dsp:nvSpPr>
        <dsp:cNvPr id="0" name=""/>
        <dsp:cNvSpPr/>
      </dsp:nvSpPr>
      <dsp:spPr>
        <a:xfrm>
          <a:off x="0" y="2228141"/>
          <a:ext cx="7388501" cy="954720"/>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En Estados Unidos (Carolina del Norte) se reportó incidencia de: BT &gt; 20 mg/dl </a:t>
          </a:r>
          <a:r>
            <a:rPr lang="es-CO" sz="1800" kern="1200" dirty="0">
              <a:latin typeface="Montserrat"/>
              <a:sym typeface="Wingdings" pitchFamily="2" charset="2"/>
            </a:rPr>
            <a:t> </a:t>
          </a:r>
          <a:r>
            <a:rPr lang="es-CO" sz="1800" kern="1200" dirty="0">
              <a:latin typeface="Montserrat"/>
            </a:rPr>
            <a:t>2%, &gt; 25 mg/dl </a:t>
          </a:r>
          <a:r>
            <a:rPr lang="es-CO" sz="1800" kern="1200" dirty="0">
              <a:latin typeface="Montserrat"/>
              <a:sym typeface="Wingdings" pitchFamily="2" charset="2"/>
            </a:rPr>
            <a:t></a:t>
          </a:r>
          <a:r>
            <a:rPr lang="es-CO" sz="1800" kern="1200" dirty="0">
              <a:latin typeface="Montserrat"/>
            </a:rPr>
            <a:t> 0.14%, &gt; 30 mg/dl </a:t>
          </a:r>
          <a:r>
            <a:rPr lang="es-CO" sz="1800" kern="1200" dirty="0">
              <a:latin typeface="Montserrat"/>
              <a:sym typeface="Wingdings" pitchFamily="2" charset="2"/>
            </a:rPr>
            <a:t></a:t>
          </a:r>
          <a:r>
            <a:rPr lang="es-CO" sz="1800" kern="1200" dirty="0">
              <a:latin typeface="Montserrat"/>
            </a:rPr>
            <a:t> 0.01%.</a:t>
          </a:r>
        </a:p>
      </dsp:txBody>
      <dsp:txXfrm>
        <a:off x="46606" y="2274747"/>
        <a:ext cx="7295289" cy="861508"/>
      </dsp:txXfrm>
    </dsp:sp>
    <dsp:sp modelId="{E4E201AB-0C11-4844-83A9-FFF9689F2EE9}">
      <dsp:nvSpPr>
        <dsp:cNvPr id="0" name=""/>
        <dsp:cNvSpPr/>
      </dsp:nvSpPr>
      <dsp:spPr>
        <a:xfrm>
          <a:off x="0" y="3329741"/>
          <a:ext cx="7388501" cy="954720"/>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En Canadá incidencia reportada de BT&gt; 30 mg/dl fue de 8.6 por 100.000 NV vs Australia (9.4 por 100.000 NV) vs Reino Unido (7 por 100.000 NV).</a:t>
          </a:r>
        </a:p>
      </dsp:txBody>
      <dsp:txXfrm>
        <a:off x="46606" y="3376347"/>
        <a:ext cx="7295289" cy="8615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AB99F-ED0C-4D76-A35E-2CD444542C0B}">
      <dsp:nvSpPr>
        <dsp:cNvPr id="0" name=""/>
        <dsp:cNvSpPr/>
      </dsp:nvSpPr>
      <dsp:spPr>
        <a:xfrm>
          <a:off x="475240" y="3667"/>
          <a:ext cx="3525265" cy="2109906"/>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a:rPr>
            <a:t>Se utiliza: sangre total o mezcla </a:t>
          </a:r>
          <a:r>
            <a:rPr lang="es-CO" sz="1600" b="0" i="0" u="none" kern="1200" dirty="0">
              <a:latin typeface="Montserrat" panose="00000500000000000000"/>
            </a:rPr>
            <a:t>⅔ de GR y ⅓ de plasma fresco congelado (</a:t>
          </a:r>
          <a:r>
            <a:rPr lang="es-CO" sz="1600" b="0" i="0" u="none" kern="1200" dirty="0" err="1">
              <a:latin typeface="Montserrat" panose="00000500000000000000"/>
            </a:rPr>
            <a:t>Hto</a:t>
          </a:r>
          <a:r>
            <a:rPr lang="es-CO" sz="1600" b="0" i="0" u="none" kern="1200" dirty="0">
              <a:latin typeface="Montserrat" panose="00000500000000000000"/>
            </a:rPr>
            <a:t> 40%) </a:t>
          </a:r>
          <a:r>
            <a:rPr lang="es-CO" sz="1600" b="0" i="0" u="none" kern="1200" dirty="0">
              <a:latin typeface="Montserrat" panose="00000500000000000000"/>
              <a:sym typeface="Wingdings" panose="05000000000000000000" pitchFamily="2" charset="2"/>
            </a:rPr>
            <a:t> La sangre debe tener &lt;2 días (preferible &lt;24h)</a:t>
          </a:r>
          <a:r>
            <a:rPr lang="es-CO" sz="1600" kern="1200" dirty="0">
              <a:latin typeface="Montserrat"/>
            </a:rPr>
            <a:t>, debe ser previamente irradiada y calentada.</a:t>
          </a:r>
        </a:p>
      </dsp:txBody>
      <dsp:txXfrm>
        <a:off x="537037" y="65464"/>
        <a:ext cx="3401671" cy="1986312"/>
      </dsp:txXfrm>
    </dsp:sp>
    <dsp:sp modelId="{87A0D620-E550-45CF-AD2A-A9CAD2B38DEC}">
      <dsp:nvSpPr>
        <dsp:cNvPr id="0" name=""/>
        <dsp:cNvSpPr/>
      </dsp:nvSpPr>
      <dsp:spPr>
        <a:xfrm rot="5400000">
          <a:off x="2072626" y="2135607"/>
          <a:ext cx="330493" cy="39659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a:endParaRPr>
        </a:p>
      </dsp:txBody>
      <dsp:txXfrm rot="-5400000">
        <a:off x="2118895" y="2168656"/>
        <a:ext cx="237956" cy="231345"/>
      </dsp:txXfrm>
    </dsp:sp>
    <dsp:sp modelId="{36B1BE8F-D18F-4A24-B8CB-7BFB54FB0C44}">
      <dsp:nvSpPr>
        <dsp:cNvPr id="0" name=""/>
        <dsp:cNvSpPr/>
      </dsp:nvSpPr>
      <dsp:spPr>
        <a:xfrm>
          <a:off x="475240" y="2554232"/>
          <a:ext cx="3525265" cy="881316"/>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panose="00000500000000000000"/>
            </a:rPr>
            <a:t>Tiempo: no menos de 1 hora pero no más de 2 horas. </a:t>
          </a:r>
          <a:endParaRPr lang="es-CO" sz="1600" kern="1200" dirty="0">
            <a:latin typeface="Montserrat" panose="00000500000000000000"/>
          </a:endParaRPr>
        </a:p>
      </dsp:txBody>
      <dsp:txXfrm>
        <a:off x="501053" y="2580045"/>
        <a:ext cx="3473639" cy="829690"/>
      </dsp:txXfrm>
    </dsp:sp>
    <dsp:sp modelId="{E0D31DCA-C791-476C-9313-1F2430F49277}">
      <dsp:nvSpPr>
        <dsp:cNvPr id="0" name=""/>
        <dsp:cNvSpPr/>
      </dsp:nvSpPr>
      <dsp:spPr>
        <a:xfrm rot="5400000">
          <a:off x="2072626" y="3457581"/>
          <a:ext cx="330493" cy="396592"/>
        </a:xfrm>
        <a:prstGeom prst="rightArrow">
          <a:avLst>
            <a:gd name="adj1" fmla="val 600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a:endParaRPr>
        </a:p>
      </dsp:txBody>
      <dsp:txXfrm rot="-5400000">
        <a:off x="2118895" y="3490630"/>
        <a:ext cx="237956" cy="231345"/>
      </dsp:txXfrm>
    </dsp:sp>
    <dsp:sp modelId="{4AE3BB91-12D0-454C-9F3C-574913441F52}">
      <dsp:nvSpPr>
        <dsp:cNvPr id="0" name=""/>
        <dsp:cNvSpPr/>
      </dsp:nvSpPr>
      <dsp:spPr>
        <a:xfrm>
          <a:off x="475240" y="3876207"/>
          <a:ext cx="3525265" cy="881316"/>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a:rPr>
            <a:t>Cantidad: 2 veces la volemia del RN (volemia: 160 x peso en Kg).</a:t>
          </a:r>
        </a:p>
      </dsp:txBody>
      <dsp:txXfrm>
        <a:off x="501053" y="3902020"/>
        <a:ext cx="3473639" cy="829690"/>
      </dsp:txXfrm>
    </dsp:sp>
    <dsp:sp modelId="{3CA3A032-EDD8-4C45-8CAB-2DEABC1389CD}">
      <dsp:nvSpPr>
        <dsp:cNvPr id="0" name=""/>
        <dsp:cNvSpPr/>
      </dsp:nvSpPr>
      <dsp:spPr>
        <a:xfrm rot="5400000">
          <a:off x="2072626" y="4779556"/>
          <a:ext cx="330493" cy="396592"/>
        </a:xfrm>
        <a:prstGeom prst="rightArrow">
          <a:avLst>
            <a:gd name="adj1" fmla="val 600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a:endParaRPr>
        </a:p>
      </dsp:txBody>
      <dsp:txXfrm rot="-5400000">
        <a:off x="2118895" y="4812605"/>
        <a:ext cx="237956" cy="231345"/>
      </dsp:txXfrm>
    </dsp:sp>
    <dsp:sp modelId="{602770A6-393B-4729-8931-BFAA1F645897}">
      <dsp:nvSpPr>
        <dsp:cNvPr id="0" name=""/>
        <dsp:cNvSpPr/>
      </dsp:nvSpPr>
      <dsp:spPr>
        <a:xfrm>
          <a:off x="475240" y="5198181"/>
          <a:ext cx="3525265" cy="88131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a:rPr>
            <a:t>Monitorizar: EKG, FC, PA, FR, </a:t>
          </a:r>
          <a:r>
            <a:rPr lang="es-CO" sz="1600" kern="1200" dirty="0" err="1">
              <a:latin typeface="Montserrat" panose="00000500000000000000"/>
            </a:rPr>
            <a:t>Sat</a:t>
          </a:r>
          <a:r>
            <a:rPr lang="es-CO" sz="1600" kern="1200" dirty="0">
              <a:latin typeface="Montserrat" panose="00000500000000000000"/>
            </a:rPr>
            <a:t> O2.</a:t>
          </a:r>
        </a:p>
      </dsp:txBody>
      <dsp:txXfrm>
        <a:off x="501053" y="5223994"/>
        <a:ext cx="3473639" cy="82969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88A76-E163-4AF9-AA6D-EFF26AF8C9C8}">
      <dsp:nvSpPr>
        <dsp:cNvPr id="0" name=""/>
        <dsp:cNvSpPr/>
      </dsp:nvSpPr>
      <dsp:spPr>
        <a:xfrm>
          <a:off x="0" y="15362"/>
          <a:ext cx="4229769"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a:rPr>
            <a:t>Indicaciones: </a:t>
          </a:r>
        </a:p>
      </dsp:txBody>
      <dsp:txXfrm>
        <a:off x="0" y="15362"/>
        <a:ext cx="4229769" cy="1065600"/>
      </dsp:txXfrm>
    </dsp:sp>
    <dsp:sp modelId="{3E75A244-A354-4826-AF7E-0FC5C81AAE91}">
      <dsp:nvSpPr>
        <dsp:cNvPr id="0" name=""/>
        <dsp:cNvSpPr/>
      </dsp:nvSpPr>
      <dsp:spPr>
        <a:xfrm>
          <a:off x="0" y="1080962"/>
          <a:ext cx="4229769"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ES" sz="1600" b="0" i="0" u="none" kern="1200" dirty="0">
              <a:latin typeface="Montserrat" panose="00000500000000000000"/>
            </a:rPr>
            <a:t>Si el valor en el normograma lo indica, aumento de la bilirrubina total &gt; a 0.5mg/dl en pacientes con hemoglobina &lt;13mg/dl, progresión rápida de la anemia (hemólisis activa) a pesar de la fototerapia, </a:t>
          </a:r>
          <a:r>
            <a:rPr lang="es-ES" sz="1600" b="0" i="0" u="none" kern="1200" dirty="0" err="1">
              <a:latin typeface="Montserrat" panose="00000500000000000000"/>
            </a:rPr>
            <a:t>isoinmunización</a:t>
          </a:r>
          <a:r>
            <a:rPr lang="es-ES" sz="1600" b="0" i="0" u="none" kern="1200" dirty="0">
              <a:latin typeface="Montserrat" panose="00000500000000000000"/>
            </a:rPr>
            <a:t> Rh con </a:t>
          </a:r>
          <a:r>
            <a:rPr lang="es-ES" sz="1600" b="0" i="0" u="none" kern="1200" dirty="0" err="1">
              <a:latin typeface="Montserrat" panose="00000500000000000000"/>
            </a:rPr>
            <a:t>hidrops</a:t>
          </a:r>
          <a:r>
            <a:rPr lang="es-ES" sz="1600" b="0" i="0" u="none" kern="1200" dirty="0">
              <a:latin typeface="Montserrat" panose="00000500000000000000"/>
            </a:rPr>
            <a:t> fetal.</a:t>
          </a:r>
          <a:endParaRPr lang="es-CO" sz="1600" kern="1200" dirty="0">
            <a:latin typeface="Montserrat" panose="00000500000000000000"/>
          </a:endParaRPr>
        </a:p>
      </dsp:txBody>
      <dsp:txXfrm>
        <a:off x="0" y="1080962"/>
        <a:ext cx="4229769" cy="16250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193C-48B4-5346-B0C0-CCA11B531CB0}">
      <dsp:nvSpPr>
        <dsp:cNvPr id="0" name=""/>
        <dsp:cNvSpPr/>
      </dsp:nvSpPr>
      <dsp:spPr>
        <a:xfrm>
          <a:off x="0" y="320787"/>
          <a:ext cx="4547237" cy="137357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Inhibe la hemólisis en la enfermedad hemolítica con mediación inmunitaria, posiblemente por el bloqueo de los receptores de </a:t>
          </a:r>
          <a:r>
            <a:rPr lang="es-CO" sz="1800" kern="1200" dirty="0" err="1">
              <a:latin typeface="Montserrat"/>
            </a:rPr>
            <a:t>Fc</a:t>
          </a:r>
          <a:r>
            <a:rPr lang="es-CO" sz="1800" kern="1200" dirty="0">
              <a:latin typeface="Montserrat"/>
            </a:rPr>
            <a:t>.</a:t>
          </a:r>
        </a:p>
      </dsp:txBody>
      <dsp:txXfrm>
        <a:off x="67052" y="387839"/>
        <a:ext cx="4413133" cy="123947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976CA-1899-4D9F-8FBC-46C2AC66DB37}">
      <dsp:nvSpPr>
        <dsp:cNvPr id="0" name=""/>
        <dsp:cNvSpPr/>
      </dsp:nvSpPr>
      <dsp:spPr>
        <a:xfrm>
          <a:off x="1883" y="430623"/>
          <a:ext cx="2120889" cy="8707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bg1"/>
              </a:solidFill>
              <a:latin typeface="Montserrat"/>
            </a:rPr>
            <a:t>Indicaciones </a:t>
          </a:r>
        </a:p>
      </dsp:txBody>
      <dsp:txXfrm>
        <a:off x="27385" y="456125"/>
        <a:ext cx="2069885" cy="819707"/>
      </dsp:txXfrm>
    </dsp:sp>
    <dsp:sp modelId="{6AC98FE6-8754-4E55-95DB-AE635CFD3F48}">
      <dsp:nvSpPr>
        <dsp:cNvPr id="0" name=""/>
        <dsp:cNvSpPr/>
      </dsp:nvSpPr>
      <dsp:spPr>
        <a:xfrm>
          <a:off x="213972" y="1301335"/>
          <a:ext cx="212088" cy="1106012"/>
        </a:xfrm>
        <a:custGeom>
          <a:avLst/>
          <a:gdLst/>
          <a:ahLst/>
          <a:cxnLst/>
          <a:rect l="0" t="0" r="0" b="0"/>
          <a:pathLst>
            <a:path>
              <a:moveTo>
                <a:pt x="0" y="0"/>
              </a:moveTo>
              <a:lnTo>
                <a:pt x="0" y="1106012"/>
              </a:lnTo>
              <a:lnTo>
                <a:pt x="212088" y="11060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E08DE3-ADDA-4F0C-94C0-1160F4D3DD6F}">
      <dsp:nvSpPr>
        <dsp:cNvPr id="0" name=""/>
        <dsp:cNvSpPr/>
      </dsp:nvSpPr>
      <dsp:spPr>
        <a:xfrm>
          <a:off x="426061" y="1670006"/>
          <a:ext cx="4555803" cy="14746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0" i="0" u="none" kern="1200" dirty="0">
              <a:solidFill>
                <a:schemeClr val="tx1"/>
              </a:solidFill>
              <a:latin typeface="Montserrat"/>
            </a:rPr>
            <a:t>Incompatibilidad Rh o ABO con </a:t>
          </a:r>
          <a:r>
            <a:rPr lang="es-ES" sz="1600" b="0" i="0" u="none" kern="1200" dirty="0" err="1">
              <a:solidFill>
                <a:schemeClr val="tx1"/>
              </a:solidFill>
              <a:latin typeface="Montserrat"/>
            </a:rPr>
            <a:t>coombs</a:t>
          </a:r>
          <a:r>
            <a:rPr lang="es-ES" sz="1600" b="0" i="0" u="none" kern="1200" dirty="0">
              <a:solidFill>
                <a:schemeClr val="tx1"/>
              </a:solidFill>
              <a:latin typeface="Montserrat"/>
            </a:rPr>
            <a:t> directo positivo y que la bilirrubina total aumente más de 0.5 mg/dl/h. Se puede hacer cuando el paciente requiere </a:t>
          </a:r>
          <a:r>
            <a:rPr lang="es-ES" sz="1600" b="0" i="0" u="none" kern="1200" dirty="0" err="1">
              <a:solidFill>
                <a:schemeClr val="tx1"/>
              </a:solidFill>
              <a:latin typeface="Montserrat"/>
            </a:rPr>
            <a:t>exanguino</a:t>
          </a:r>
          <a:r>
            <a:rPr lang="es-ES" sz="1600" b="0" i="0" u="none" kern="1200" dirty="0">
              <a:solidFill>
                <a:schemeClr val="tx1"/>
              </a:solidFill>
              <a:latin typeface="Montserrat"/>
            </a:rPr>
            <a:t> y no están disponibles los componentes sanguíneos.</a:t>
          </a:r>
          <a:endParaRPr lang="es-CO" sz="1600" kern="1200" dirty="0">
            <a:solidFill>
              <a:schemeClr val="tx1"/>
            </a:solidFill>
            <a:latin typeface="Montserrat"/>
          </a:endParaRPr>
        </a:p>
      </dsp:txBody>
      <dsp:txXfrm>
        <a:off x="469253" y="1713198"/>
        <a:ext cx="4469419" cy="1388299"/>
      </dsp:txXfrm>
    </dsp:sp>
    <dsp:sp modelId="{1366382E-44F5-453B-9699-5312B51A950A}">
      <dsp:nvSpPr>
        <dsp:cNvPr id="0" name=""/>
        <dsp:cNvSpPr/>
      </dsp:nvSpPr>
      <dsp:spPr>
        <a:xfrm>
          <a:off x="213972" y="1301335"/>
          <a:ext cx="212088" cy="2949366"/>
        </a:xfrm>
        <a:custGeom>
          <a:avLst/>
          <a:gdLst/>
          <a:ahLst/>
          <a:cxnLst/>
          <a:rect l="0" t="0" r="0" b="0"/>
          <a:pathLst>
            <a:path>
              <a:moveTo>
                <a:pt x="0" y="0"/>
              </a:moveTo>
              <a:lnTo>
                <a:pt x="0" y="2949366"/>
              </a:lnTo>
              <a:lnTo>
                <a:pt x="212088" y="2949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008EC3-68E7-48AE-8B39-8B03E273B097}">
      <dsp:nvSpPr>
        <dsp:cNvPr id="0" name=""/>
        <dsp:cNvSpPr/>
      </dsp:nvSpPr>
      <dsp:spPr>
        <a:xfrm>
          <a:off x="426061" y="3513360"/>
          <a:ext cx="4555803" cy="14746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Montserrat"/>
            </a:rPr>
            <a:t>AAP: enfermedad hemolítica autoinmune si la BST está en aumento a pesar de la fototerapia intensiva y el valor de BST se sitúa en el intervalo 2-3 mg/dl del valor de intercambio. </a:t>
          </a:r>
        </a:p>
      </dsp:txBody>
      <dsp:txXfrm>
        <a:off x="469253" y="3556552"/>
        <a:ext cx="4469419" cy="138829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7094-ED6F-C84E-93E3-7F068256CABF}">
      <dsp:nvSpPr>
        <dsp:cNvPr id="0" name=""/>
        <dsp:cNvSpPr/>
      </dsp:nvSpPr>
      <dsp:spPr>
        <a:xfrm>
          <a:off x="0" y="161614"/>
          <a:ext cx="6646244" cy="12168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err="1">
              <a:latin typeface="Montserrat"/>
            </a:rPr>
            <a:t>Metaloporfirina</a:t>
          </a:r>
          <a:r>
            <a:rPr lang="es-CO" sz="1800" kern="1200" dirty="0">
              <a:latin typeface="Montserrat"/>
              <a:sym typeface="Wingdings" pitchFamily="2" charset="2"/>
            </a:rPr>
            <a:t></a:t>
          </a:r>
          <a:r>
            <a:rPr lang="es-CO" sz="1800" kern="1200" dirty="0">
              <a:latin typeface="Montserrat"/>
            </a:rPr>
            <a:t> ↓ acción de la </a:t>
          </a:r>
          <a:r>
            <a:rPr lang="es-CO" sz="1800" kern="1200" dirty="0" err="1">
              <a:latin typeface="Montserrat"/>
            </a:rPr>
            <a:t>hemooxigenasa</a:t>
          </a:r>
          <a:r>
            <a:rPr lang="es-CO" sz="1800" kern="1200" dirty="0">
              <a:latin typeface="Montserrat"/>
            </a:rPr>
            <a:t>, por lo que puede prevenir la formación de bilirrubina, pueden causar fotosensibilidad y anemia.</a:t>
          </a:r>
        </a:p>
      </dsp:txBody>
      <dsp:txXfrm>
        <a:off x="59399" y="221013"/>
        <a:ext cx="6527446" cy="1098002"/>
      </dsp:txXfrm>
    </dsp:sp>
    <dsp:sp modelId="{2756033E-45B8-E142-AA5C-E9412830767D}">
      <dsp:nvSpPr>
        <dsp:cNvPr id="0" name=""/>
        <dsp:cNvSpPr/>
      </dsp:nvSpPr>
      <dsp:spPr>
        <a:xfrm>
          <a:off x="0" y="1565614"/>
          <a:ext cx="6646244" cy="992884"/>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Metaanálisis Cochrane en 2003 recomienda mayor investigación en el tema.</a:t>
          </a:r>
        </a:p>
      </dsp:txBody>
      <dsp:txXfrm>
        <a:off x="48469" y="1614083"/>
        <a:ext cx="6549306" cy="895946"/>
      </dsp:txXfrm>
    </dsp:sp>
    <dsp:sp modelId="{5C762938-BEF3-7B4D-8287-CD11E62CCEBB}">
      <dsp:nvSpPr>
        <dsp:cNvPr id="0" name=""/>
        <dsp:cNvSpPr/>
      </dsp:nvSpPr>
      <dsp:spPr>
        <a:xfrm>
          <a:off x="0" y="2745699"/>
          <a:ext cx="6646244" cy="102460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AAP recomienda en aquellos casos de pacientes que estén en fototerapia y estén en riesgo de necesitar exanguinotransfusión.</a:t>
          </a:r>
        </a:p>
      </dsp:txBody>
      <dsp:txXfrm>
        <a:off x="50017" y="2795716"/>
        <a:ext cx="6546210" cy="924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B9A3-56CE-8C4D-A2BB-2A03424690A5}">
      <dsp:nvSpPr>
        <dsp:cNvPr id="0" name=""/>
        <dsp:cNvSpPr/>
      </dsp:nvSpPr>
      <dsp:spPr>
        <a:xfrm>
          <a:off x="-4071018" y="-624849"/>
          <a:ext cx="4851152" cy="4851152"/>
        </a:xfrm>
        <a:prstGeom prst="blockArc">
          <a:avLst>
            <a:gd name="adj1" fmla="val 18900000"/>
            <a:gd name="adj2" fmla="val 2700000"/>
            <a:gd name="adj3" fmla="val 445"/>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F274A-BA43-5A46-A3CF-17F6CEAFF1DE}">
      <dsp:nvSpPr>
        <dsp:cNvPr id="0" name=""/>
        <dsp:cNvSpPr/>
      </dsp:nvSpPr>
      <dsp:spPr>
        <a:xfrm>
          <a:off x="501700" y="360145"/>
          <a:ext cx="10571708" cy="7202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731"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a:rPr>
            <a:t>El riesgo de desarrollar </a:t>
          </a:r>
          <a:r>
            <a:rPr lang="es-CO" sz="1600" kern="1200" dirty="0" err="1">
              <a:latin typeface="Montserrat"/>
            </a:rPr>
            <a:t>encefalopatía</a:t>
          </a:r>
          <a:r>
            <a:rPr lang="es-CO" sz="1600" kern="1200" dirty="0">
              <a:latin typeface="Montserrat"/>
            </a:rPr>
            <a:t> aguda por bilirrubina </a:t>
          </a:r>
          <a:r>
            <a:rPr lang="es-CO" sz="1600" kern="1200" dirty="0" err="1">
              <a:latin typeface="Montserrat"/>
            </a:rPr>
            <a:t>varía</a:t>
          </a:r>
          <a:r>
            <a:rPr lang="es-CO" sz="1600" kern="1200" dirty="0">
              <a:latin typeface="Montserrat"/>
            </a:rPr>
            <a:t> </a:t>
          </a:r>
          <a:r>
            <a:rPr lang="es-CO" sz="1600" b="1" kern="1200" dirty="0">
              <a:latin typeface="Montserrat"/>
            </a:rPr>
            <a:t>de 2 a 10% </a:t>
          </a:r>
          <a:r>
            <a:rPr lang="es-CO" sz="1600" kern="1200" dirty="0">
              <a:latin typeface="Montserrat"/>
            </a:rPr>
            <a:t>para los recién nacidos con BT&gt; 30 mg.</a:t>
          </a:r>
        </a:p>
      </dsp:txBody>
      <dsp:txXfrm>
        <a:off x="501700" y="360145"/>
        <a:ext cx="10571708" cy="720290"/>
      </dsp:txXfrm>
    </dsp:sp>
    <dsp:sp modelId="{F67B93A5-6BC1-4744-B358-C18C09568210}">
      <dsp:nvSpPr>
        <dsp:cNvPr id="0" name=""/>
        <dsp:cNvSpPr/>
      </dsp:nvSpPr>
      <dsp:spPr>
        <a:xfrm>
          <a:off x="51518" y="270108"/>
          <a:ext cx="900363" cy="90036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5E016-F96D-444C-BF13-878CB6F71814}">
      <dsp:nvSpPr>
        <dsp:cNvPr id="0" name=""/>
        <dsp:cNvSpPr/>
      </dsp:nvSpPr>
      <dsp:spPr>
        <a:xfrm>
          <a:off x="763526" y="1310637"/>
          <a:ext cx="10309882" cy="980178"/>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731"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a:rPr>
            <a:t>La incidencia de </a:t>
          </a:r>
          <a:r>
            <a:rPr lang="es-CO" sz="1600" kern="1200" dirty="0" err="1">
              <a:latin typeface="Montserrat"/>
            </a:rPr>
            <a:t>encefalopatía</a:t>
          </a:r>
          <a:r>
            <a:rPr lang="es-CO" sz="1600" kern="1200" dirty="0">
              <a:latin typeface="Montserrat"/>
            </a:rPr>
            <a:t> </a:t>
          </a:r>
          <a:r>
            <a:rPr lang="es-CO" sz="1600" kern="1200" dirty="0" err="1">
              <a:latin typeface="Montserrat"/>
            </a:rPr>
            <a:t>bilirrubínica</a:t>
          </a:r>
          <a:r>
            <a:rPr lang="es-CO" sz="1600" kern="1200" dirty="0">
              <a:latin typeface="Montserrat"/>
            </a:rPr>
            <a:t> </a:t>
          </a:r>
          <a:r>
            <a:rPr lang="es-CO" sz="1600" kern="1200" dirty="0" err="1">
              <a:latin typeface="Montserrat"/>
            </a:rPr>
            <a:t>crónica</a:t>
          </a:r>
          <a:r>
            <a:rPr lang="es-CO" sz="1600" kern="1200" dirty="0">
              <a:latin typeface="Montserrat"/>
            </a:rPr>
            <a:t> (</a:t>
          </a:r>
          <a:r>
            <a:rPr lang="es-CO" sz="1600" kern="1200" dirty="0" err="1">
              <a:latin typeface="Montserrat"/>
            </a:rPr>
            <a:t>kernicterus</a:t>
          </a:r>
          <a:r>
            <a:rPr lang="es-CO" sz="1600" kern="1200" dirty="0">
              <a:latin typeface="Montserrat"/>
            </a:rPr>
            <a:t>) </a:t>
          </a:r>
          <a:r>
            <a:rPr lang="es-CO" sz="1600" kern="1200" dirty="0" err="1">
              <a:latin typeface="Montserrat"/>
            </a:rPr>
            <a:t>varía</a:t>
          </a:r>
          <a:r>
            <a:rPr lang="es-CO" sz="1600" kern="1200" dirty="0">
              <a:latin typeface="Montserrat"/>
            </a:rPr>
            <a:t> de 1.2 a 2.3 por 100.000 nacidos vivos por </a:t>
          </a:r>
          <a:r>
            <a:rPr lang="es-CO" sz="1600" kern="1200" dirty="0" err="1">
              <a:latin typeface="Montserrat"/>
            </a:rPr>
            <a:t>año</a:t>
          </a:r>
          <a:r>
            <a:rPr lang="es-CO" sz="1600" kern="1200" dirty="0">
              <a:latin typeface="Montserrat"/>
            </a:rPr>
            <a:t> en Dinamarca, Suecia y </a:t>
          </a:r>
          <a:r>
            <a:rPr lang="es-CO" sz="1600" kern="1200" dirty="0" err="1">
              <a:latin typeface="Montserrat"/>
            </a:rPr>
            <a:t>Canada</a:t>
          </a:r>
          <a:r>
            <a:rPr lang="es-CO" sz="1600" kern="1200" dirty="0">
              <a:latin typeface="Montserrat"/>
            </a:rPr>
            <a:t>́ </a:t>
          </a:r>
          <a:r>
            <a:rPr lang="es-CO" sz="1600" b="1" kern="1200" dirty="0">
              <a:latin typeface="Montserrat"/>
            </a:rPr>
            <a:t>vs</a:t>
          </a:r>
          <a:r>
            <a:rPr lang="es-CO" sz="1600" kern="1200" dirty="0">
              <a:latin typeface="Montserrat"/>
            </a:rPr>
            <a:t> EEUU (0.44 por 100.000 NV)  </a:t>
          </a:r>
          <a:r>
            <a:rPr lang="es-CO" sz="1600" kern="1200" dirty="0">
              <a:latin typeface="Montserrat"/>
              <a:sym typeface="Wingdings" pitchFamily="2" charset="2"/>
            </a:rPr>
            <a:t></a:t>
          </a:r>
          <a:r>
            <a:rPr lang="es-CO" sz="1600" kern="1200" dirty="0">
              <a:latin typeface="Montserrat"/>
            </a:rPr>
            <a:t> se habla de ↓ con directrices de AAP del 2004, pero no se ha establecido de cuánto.</a:t>
          </a:r>
        </a:p>
      </dsp:txBody>
      <dsp:txXfrm>
        <a:off x="763526" y="1310637"/>
        <a:ext cx="10309882" cy="980178"/>
      </dsp:txXfrm>
    </dsp:sp>
    <dsp:sp modelId="{FEF5CCB9-AFFA-6746-A7E9-35DBFB19B0F0}">
      <dsp:nvSpPr>
        <dsp:cNvPr id="0" name=""/>
        <dsp:cNvSpPr/>
      </dsp:nvSpPr>
      <dsp:spPr>
        <a:xfrm>
          <a:off x="313344" y="1350544"/>
          <a:ext cx="900363" cy="900363"/>
        </a:xfrm>
        <a:prstGeom prst="ellipse">
          <a:avLst/>
        </a:prstGeom>
        <a:solidFill>
          <a:schemeClr val="lt1">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8FD2A7-D0F8-A845-8B81-95B7461C534B}">
      <dsp:nvSpPr>
        <dsp:cNvPr id="0" name=""/>
        <dsp:cNvSpPr/>
      </dsp:nvSpPr>
      <dsp:spPr>
        <a:xfrm>
          <a:off x="501700" y="2521017"/>
          <a:ext cx="10571708" cy="720290"/>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731"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a:latin typeface="Montserrat"/>
            </a:rPr>
            <a:t>En los Estados Unidos, se informaron 31 muertes asociadas con kernicterus durante el período entre 1979 y 2006, lo que resultó en una incidencia estimada de 0.28 muertes por millón de NV.</a:t>
          </a:r>
        </a:p>
      </dsp:txBody>
      <dsp:txXfrm>
        <a:off x="501700" y="2521017"/>
        <a:ext cx="10571708" cy="720290"/>
      </dsp:txXfrm>
    </dsp:sp>
    <dsp:sp modelId="{3D9FABB1-1E83-6040-A8AF-0E72FD91D6E6}">
      <dsp:nvSpPr>
        <dsp:cNvPr id="0" name=""/>
        <dsp:cNvSpPr/>
      </dsp:nvSpPr>
      <dsp:spPr>
        <a:xfrm>
          <a:off x="51518" y="2430980"/>
          <a:ext cx="900363" cy="900363"/>
        </a:xfrm>
        <a:prstGeom prst="ellipse">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300BC-7189-2B4A-957F-66D1D6D4795E}">
      <dsp:nvSpPr>
        <dsp:cNvPr id="0" name=""/>
        <dsp:cNvSpPr/>
      </dsp:nvSpPr>
      <dsp:spPr>
        <a:xfrm>
          <a:off x="0" y="1282"/>
          <a:ext cx="5187950" cy="713489"/>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BT &gt; 20 y ≤25 mg/dl: el riesgo de </a:t>
          </a:r>
          <a:r>
            <a:rPr lang="es-CO" sz="1800" kern="1200" dirty="0" err="1">
              <a:latin typeface="Montserrat"/>
            </a:rPr>
            <a:t>kernicterus</a:t>
          </a:r>
          <a:r>
            <a:rPr lang="es-CO" sz="1800" kern="1200" dirty="0">
              <a:latin typeface="Montserrat"/>
            </a:rPr>
            <a:t> es raro.</a:t>
          </a:r>
        </a:p>
      </dsp:txBody>
      <dsp:txXfrm>
        <a:off x="34830" y="36112"/>
        <a:ext cx="5118290" cy="643829"/>
      </dsp:txXfrm>
    </dsp:sp>
    <dsp:sp modelId="{0409759E-0D99-3E4B-9497-EACBBB1FA017}">
      <dsp:nvSpPr>
        <dsp:cNvPr id="0" name=""/>
        <dsp:cNvSpPr/>
      </dsp:nvSpPr>
      <dsp:spPr>
        <a:xfrm>
          <a:off x="0" y="729101"/>
          <a:ext cx="5187950" cy="713489"/>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BT&gt; 25 y ≤30 mg/dl: 6%.</a:t>
          </a:r>
        </a:p>
      </dsp:txBody>
      <dsp:txXfrm>
        <a:off x="34830" y="763931"/>
        <a:ext cx="5118290" cy="643829"/>
      </dsp:txXfrm>
    </dsp:sp>
    <dsp:sp modelId="{4C354622-B571-3C4C-B758-4E0B71E487FB}">
      <dsp:nvSpPr>
        <dsp:cNvPr id="0" name=""/>
        <dsp:cNvSpPr/>
      </dsp:nvSpPr>
      <dsp:spPr>
        <a:xfrm>
          <a:off x="0" y="1456920"/>
          <a:ext cx="5187950" cy="713489"/>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BT &gt; 30 y ≤35 mg/dl: 14 a 25%.</a:t>
          </a:r>
        </a:p>
      </dsp:txBody>
      <dsp:txXfrm>
        <a:off x="34830" y="1491750"/>
        <a:ext cx="5118290" cy="643829"/>
      </dsp:txXfrm>
    </dsp:sp>
    <dsp:sp modelId="{A482E109-A47F-4B40-887F-3DC4A9CD191B}">
      <dsp:nvSpPr>
        <dsp:cNvPr id="0" name=""/>
        <dsp:cNvSpPr/>
      </dsp:nvSpPr>
      <dsp:spPr>
        <a:xfrm>
          <a:off x="0" y="2184740"/>
          <a:ext cx="5187950" cy="713489"/>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a:rPr>
            <a:t>BT &gt; 35 mg/dl: casi todos los bebés</a:t>
          </a:r>
          <a:r>
            <a:rPr lang="es-ES" sz="1800" kern="1200" dirty="0">
              <a:latin typeface="Montserrat"/>
            </a:rPr>
            <a:t> </a:t>
          </a:r>
          <a:r>
            <a:rPr lang="es-CO" sz="1800" kern="1200" dirty="0">
              <a:latin typeface="Montserrat"/>
            </a:rPr>
            <a:t>tendrán signos de </a:t>
          </a:r>
          <a:r>
            <a:rPr lang="es-CO" sz="1800" kern="1200" dirty="0" err="1">
              <a:latin typeface="Montserrat"/>
            </a:rPr>
            <a:t>kernicterus</a:t>
          </a:r>
          <a:r>
            <a:rPr lang="es-CO" sz="1800" kern="1200" dirty="0">
              <a:latin typeface="Montserrat"/>
            </a:rPr>
            <a:t>.</a:t>
          </a:r>
        </a:p>
      </dsp:txBody>
      <dsp:txXfrm>
        <a:off x="34830" y="2219570"/>
        <a:ext cx="5118290" cy="6438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0286C-49DF-454F-9229-5B63C2BA40B6}">
      <dsp:nvSpPr>
        <dsp:cNvPr id="0" name=""/>
        <dsp:cNvSpPr/>
      </dsp:nvSpPr>
      <dsp:spPr>
        <a:xfrm>
          <a:off x="3792071" y="1498685"/>
          <a:ext cx="1441278" cy="685917"/>
        </a:xfrm>
        <a:custGeom>
          <a:avLst/>
          <a:gdLst/>
          <a:ahLst/>
          <a:cxnLst/>
          <a:rect l="0" t="0" r="0" b="0"/>
          <a:pathLst>
            <a:path>
              <a:moveTo>
                <a:pt x="0" y="0"/>
              </a:moveTo>
              <a:lnTo>
                <a:pt x="0" y="467432"/>
              </a:lnTo>
              <a:lnTo>
                <a:pt x="1441278" y="467432"/>
              </a:lnTo>
              <a:lnTo>
                <a:pt x="1441278" y="68591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3D9427-0BF6-E445-98D1-656ABA2EEEB3}">
      <dsp:nvSpPr>
        <dsp:cNvPr id="0" name=""/>
        <dsp:cNvSpPr/>
      </dsp:nvSpPr>
      <dsp:spPr>
        <a:xfrm>
          <a:off x="2350793" y="1498685"/>
          <a:ext cx="1441278" cy="685917"/>
        </a:xfrm>
        <a:custGeom>
          <a:avLst/>
          <a:gdLst/>
          <a:ahLst/>
          <a:cxnLst/>
          <a:rect l="0" t="0" r="0" b="0"/>
          <a:pathLst>
            <a:path>
              <a:moveTo>
                <a:pt x="1441278" y="0"/>
              </a:moveTo>
              <a:lnTo>
                <a:pt x="1441278" y="467432"/>
              </a:lnTo>
              <a:lnTo>
                <a:pt x="0" y="467432"/>
              </a:lnTo>
              <a:lnTo>
                <a:pt x="0" y="685917"/>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F3F2F-5C31-B349-A4E2-467093194454}">
      <dsp:nvSpPr>
        <dsp:cNvPr id="0" name=""/>
        <dsp:cNvSpPr/>
      </dsp:nvSpPr>
      <dsp:spPr>
        <a:xfrm>
          <a:off x="2612843" y="1066"/>
          <a:ext cx="2358455" cy="149761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56246-183A-154D-A592-4E718F2C8AE7}">
      <dsp:nvSpPr>
        <dsp:cNvPr id="0" name=""/>
        <dsp:cNvSpPr/>
      </dsp:nvSpPr>
      <dsp:spPr>
        <a:xfrm>
          <a:off x="2874894" y="250014"/>
          <a:ext cx="2358455" cy="1497619"/>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a:rPr>
            <a:t>Metabolismo bilirrubina</a:t>
          </a:r>
        </a:p>
      </dsp:txBody>
      <dsp:txXfrm>
        <a:off x="2918758" y="293878"/>
        <a:ext cx="2270727" cy="1409891"/>
      </dsp:txXfrm>
    </dsp:sp>
    <dsp:sp modelId="{6E97CB80-AAE4-E04E-A0A3-A635543951EE}">
      <dsp:nvSpPr>
        <dsp:cNvPr id="0" name=""/>
        <dsp:cNvSpPr/>
      </dsp:nvSpPr>
      <dsp:spPr>
        <a:xfrm>
          <a:off x="1171565" y="2184603"/>
          <a:ext cx="2358455" cy="1497619"/>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C1167-88DF-EA40-B3CA-A55F997D47C9}">
      <dsp:nvSpPr>
        <dsp:cNvPr id="0" name=""/>
        <dsp:cNvSpPr/>
      </dsp:nvSpPr>
      <dsp:spPr>
        <a:xfrm>
          <a:off x="1433616" y="2433551"/>
          <a:ext cx="2358455" cy="1497619"/>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a:rPr>
            <a:t>Producción de bilirrubina</a:t>
          </a:r>
        </a:p>
      </dsp:txBody>
      <dsp:txXfrm>
        <a:off x="1477480" y="2477415"/>
        <a:ext cx="2270727" cy="1409891"/>
      </dsp:txXfrm>
    </dsp:sp>
    <dsp:sp modelId="{A5528AE5-D971-1B4E-A4A9-E3165D77A941}">
      <dsp:nvSpPr>
        <dsp:cNvPr id="0" name=""/>
        <dsp:cNvSpPr/>
      </dsp:nvSpPr>
      <dsp:spPr>
        <a:xfrm>
          <a:off x="4054122" y="2184603"/>
          <a:ext cx="2358455" cy="1497619"/>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1319B-63B1-1D42-B50C-242E97CEE16E}">
      <dsp:nvSpPr>
        <dsp:cNvPr id="0" name=""/>
        <dsp:cNvSpPr/>
      </dsp:nvSpPr>
      <dsp:spPr>
        <a:xfrm>
          <a:off x="4316172" y="2433551"/>
          <a:ext cx="2358455" cy="1497619"/>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a:rPr>
            <a:t>Aclaramiento de la bilirrubina</a:t>
          </a:r>
        </a:p>
      </dsp:txBody>
      <dsp:txXfrm>
        <a:off x="4360036" y="2477415"/>
        <a:ext cx="2270727" cy="1409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7E18-EFE8-44A4-8648-E267896951EB}">
      <dsp:nvSpPr>
        <dsp:cNvPr id="0" name=""/>
        <dsp:cNvSpPr/>
      </dsp:nvSpPr>
      <dsp:spPr>
        <a:xfrm>
          <a:off x="0" y="9178"/>
          <a:ext cx="6281386" cy="126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O" sz="1800" kern="1200" spc="-5" dirty="0">
              <a:latin typeface="Montserrat"/>
            </a:rPr>
            <a:t>El RN sintetiza 2 veces más la cantidad de bilirrubina de un adulto porque: </a:t>
          </a:r>
          <a:endParaRPr lang="es-CO" sz="1800" kern="1200" dirty="0">
            <a:latin typeface="Montserrat"/>
          </a:endParaRPr>
        </a:p>
      </dsp:txBody>
      <dsp:txXfrm>
        <a:off x="0" y="9178"/>
        <a:ext cx="6281386" cy="1267200"/>
      </dsp:txXfrm>
    </dsp:sp>
    <dsp:sp modelId="{2A2D0431-42A5-4B02-997E-BA92F23C23EC}">
      <dsp:nvSpPr>
        <dsp:cNvPr id="0" name=""/>
        <dsp:cNvSpPr/>
      </dsp:nvSpPr>
      <dsp:spPr>
        <a:xfrm>
          <a:off x="0" y="1276379"/>
          <a:ext cx="6281386" cy="1932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O" sz="1800" kern="1200" spc="-5" dirty="0">
              <a:latin typeface="Montserrat"/>
            </a:rPr>
            <a:t>Tiene &gt; volumen </a:t>
          </a:r>
          <a:r>
            <a:rPr lang="es-CO" sz="1800" kern="1200" spc="-5" dirty="0" err="1">
              <a:latin typeface="Montserrat"/>
            </a:rPr>
            <a:t>eritrocitario</a:t>
          </a:r>
          <a:r>
            <a:rPr lang="es-CO" sz="1800" kern="1200" spc="-5" dirty="0">
              <a:latin typeface="Montserrat"/>
            </a:rPr>
            <a:t>.</a:t>
          </a:r>
          <a:endParaRPr lang="es-CO" sz="1800" kern="1200" dirty="0">
            <a:latin typeface="Montserrat"/>
          </a:endParaRPr>
        </a:p>
        <a:p>
          <a:pPr marL="171450" lvl="1" indent="-171450" algn="l" defTabSz="800100">
            <a:lnSpc>
              <a:spcPct val="90000"/>
            </a:lnSpc>
            <a:spcBef>
              <a:spcPct val="0"/>
            </a:spcBef>
            <a:spcAft>
              <a:spcPct val="15000"/>
            </a:spcAft>
            <a:buChar char="•"/>
          </a:pPr>
          <a:r>
            <a:rPr lang="es-CO" sz="1800" kern="1200" spc="-5">
              <a:latin typeface="Montserrat"/>
            </a:rPr>
            <a:t>La vida media de los GR es de 90 d.</a:t>
          </a:r>
          <a:endParaRPr lang="es-CO" sz="1800" kern="1200" spc="-5" dirty="0">
            <a:latin typeface="Montserrat"/>
          </a:endParaRPr>
        </a:p>
        <a:p>
          <a:pPr marL="171450" lvl="1" indent="-171450" algn="l" defTabSz="800100">
            <a:lnSpc>
              <a:spcPct val="90000"/>
            </a:lnSpc>
            <a:spcBef>
              <a:spcPct val="0"/>
            </a:spcBef>
            <a:spcAft>
              <a:spcPct val="15000"/>
            </a:spcAft>
            <a:buChar char="•"/>
          </a:pPr>
          <a:r>
            <a:rPr lang="es-CO" sz="1800" kern="1200" dirty="0">
              <a:latin typeface="Montserrat"/>
            </a:rPr>
            <a:t>Aclaramiento ↓ por inmadurez enzimática.</a:t>
          </a:r>
        </a:p>
        <a:p>
          <a:pPr marL="171450" lvl="1" indent="-171450" algn="l" defTabSz="800100">
            <a:lnSpc>
              <a:spcPct val="90000"/>
            </a:lnSpc>
            <a:spcBef>
              <a:spcPct val="0"/>
            </a:spcBef>
            <a:spcAft>
              <a:spcPct val="15000"/>
            </a:spcAft>
            <a:buChar char="•"/>
          </a:pPr>
          <a:r>
            <a:rPr lang="es-CO" sz="1800" kern="1200" spc="-5">
              <a:latin typeface="Montserrat"/>
            </a:rPr>
            <a:t>&lt; cantidad de albúmina y ligandina.</a:t>
          </a:r>
          <a:endParaRPr lang="es-CO" sz="1800" kern="1200" spc="-5" dirty="0">
            <a:latin typeface="Montserrat"/>
          </a:endParaRPr>
        </a:p>
        <a:p>
          <a:pPr marL="171450" lvl="1" indent="-171450" algn="l" defTabSz="800100">
            <a:lnSpc>
              <a:spcPct val="90000"/>
            </a:lnSpc>
            <a:spcBef>
              <a:spcPct val="0"/>
            </a:spcBef>
            <a:spcAft>
              <a:spcPct val="15000"/>
            </a:spcAft>
            <a:buChar char="•"/>
          </a:pPr>
          <a:r>
            <a:rPr lang="es-CO" sz="1800" kern="1200" dirty="0">
              <a:latin typeface="Montserrat"/>
            </a:rPr>
            <a:t>↑ circulación enterohepática debido a conversión limitada a urobilina.</a:t>
          </a:r>
          <a:endParaRPr lang="es-CO" sz="1800" kern="1200" spc="-5" dirty="0">
            <a:latin typeface="Montserrat"/>
          </a:endParaRPr>
        </a:p>
      </dsp:txBody>
      <dsp:txXfrm>
        <a:off x="0" y="1276379"/>
        <a:ext cx="6281386" cy="1932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E5554-09FE-964B-A61B-A89B4E273B0C}">
      <dsp:nvSpPr>
        <dsp:cNvPr id="0" name=""/>
        <dsp:cNvSpPr/>
      </dsp:nvSpPr>
      <dsp:spPr>
        <a:xfrm>
          <a:off x="0" y="10080"/>
          <a:ext cx="8856847" cy="11793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Fenómeno de transición normal causado por la renovación de los glóbulos rojos fetales, la inmadurez del hígado del recién nacido para metabolizar ineficientemente la bilirrubina y el aumento de la circulación enterohepática.</a:t>
          </a:r>
        </a:p>
      </dsp:txBody>
      <dsp:txXfrm>
        <a:off x="57572" y="67652"/>
        <a:ext cx="8741703" cy="1064216"/>
      </dsp:txXfrm>
    </dsp:sp>
    <dsp:sp modelId="{05CF003E-C7DF-7248-8B28-E8375731F405}">
      <dsp:nvSpPr>
        <dsp:cNvPr id="0" name=""/>
        <dsp:cNvSpPr/>
      </dsp:nvSpPr>
      <dsp:spPr>
        <a:xfrm>
          <a:off x="0" y="1370880"/>
          <a:ext cx="8856847" cy="1179360"/>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a:rPr>
            <a:t>Los recién nacidos a término generalmente tienen niveles de BT que alcanzan un pico en una mediana de aproximadamente 8 a 9 mg/dl.</a:t>
          </a:r>
        </a:p>
      </dsp:txBody>
      <dsp:txXfrm>
        <a:off x="57572" y="1428452"/>
        <a:ext cx="8741703" cy="1064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4E489-33C9-8348-B316-3FFA81A52F66}">
      <dsp:nvSpPr>
        <dsp:cNvPr id="0" name=""/>
        <dsp:cNvSpPr/>
      </dsp:nvSpPr>
      <dsp:spPr>
        <a:xfrm>
          <a:off x="3323369" y="2493884"/>
          <a:ext cx="1818704" cy="631285"/>
        </a:xfrm>
        <a:custGeom>
          <a:avLst/>
          <a:gdLst/>
          <a:ahLst/>
          <a:cxnLst/>
          <a:rect l="0" t="0" r="0" b="0"/>
          <a:pathLst>
            <a:path>
              <a:moveTo>
                <a:pt x="0" y="0"/>
              </a:moveTo>
              <a:lnTo>
                <a:pt x="0" y="315642"/>
              </a:lnTo>
              <a:lnTo>
                <a:pt x="1818704" y="315642"/>
              </a:lnTo>
              <a:lnTo>
                <a:pt x="1818704" y="631285"/>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19A0CCF-8901-3246-805A-3416FBB665BB}">
      <dsp:nvSpPr>
        <dsp:cNvPr id="0" name=""/>
        <dsp:cNvSpPr/>
      </dsp:nvSpPr>
      <dsp:spPr>
        <a:xfrm>
          <a:off x="1504664" y="2493884"/>
          <a:ext cx="1818704" cy="631285"/>
        </a:xfrm>
        <a:custGeom>
          <a:avLst/>
          <a:gdLst/>
          <a:ahLst/>
          <a:cxnLst/>
          <a:rect l="0" t="0" r="0" b="0"/>
          <a:pathLst>
            <a:path>
              <a:moveTo>
                <a:pt x="1818704" y="0"/>
              </a:moveTo>
              <a:lnTo>
                <a:pt x="1818704" y="315642"/>
              </a:lnTo>
              <a:lnTo>
                <a:pt x="0" y="315642"/>
              </a:lnTo>
              <a:lnTo>
                <a:pt x="0" y="631285"/>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7EE9406C-B762-DC41-B16C-EDC18EA26E97}">
      <dsp:nvSpPr>
        <dsp:cNvPr id="0" name=""/>
        <dsp:cNvSpPr/>
      </dsp:nvSpPr>
      <dsp:spPr>
        <a:xfrm>
          <a:off x="1820307" y="990822"/>
          <a:ext cx="3006123" cy="1503061"/>
        </a:xfrm>
        <a:prstGeom prst="rect">
          <a:avLst/>
        </a:prstGeom>
        <a:solidFill>
          <a:srgbClr val="00206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latin typeface="Montserrat"/>
            </a:rPr>
            <a:t>Varían de acuerdo con la dieta, el origen étnico y la edad gestacional de un  bebé.</a:t>
          </a:r>
        </a:p>
      </dsp:txBody>
      <dsp:txXfrm>
        <a:off x="1820307" y="990822"/>
        <a:ext cx="3006123" cy="1503061"/>
      </dsp:txXfrm>
    </dsp:sp>
    <dsp:sp modelId="{C3431389-B311-BA43-B206-155BF44B8242}">
      <dsp:nvSpPr>
        <dsp:cNvPr id="0" name=""/>
        <dsp:cNvSpPr/>
      </dsp:nvSpPr>
      <dsp:spPr>
        <a:xfrm>
          <a:off x="1602" y="3125170"/>
          <a:ext cx="3006123" cy="1503061"/>
        </a:xfrm>
        <a:prstGeom prst="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latin typeface="Montserrat"/>
            </a:rPr>
            <a:t>RNAT caucásicos y afroamericanos los niveles medios de BT alcanzan su punto  máximo a las 48 a 96 horas de edad y es de 7 a 9 mg / </a:t>
          </a:r>
          <a:r>
            <a:rPr lang="es-CO" sz="1400" kern="1200" dirty="0" err="1">
              <a:solidFill>
                <a:schemeClr val="bg1"/>
              </a:solidFill>
              <a:latin typeface="Montserrat"/>
            </a:rPr>
            <a:t>dL</a:t>
          </a:r>
          <a:r>
            <a:rPr lang="es-CO" sz="1400" kern="1200" dirty="0">
              <a:solidFill>
                <a:schemeClr val="bg1"/>
              </a:solidFill>
              <a:latin typeface="Montserrat"/>
            </a:rPr>
            <a:t>.</a:t>
          </a:r>
        </a:p>
      </dsp:txBody>
      <dsp:txXfrm>
        <a:off x="1602" y="3125170"/>
        <a:ext cx="3006123" cy="1503061"/>
      </dsp:txXfrm>
    </dsp:sp>
    <dsp:sp modelId="{F78B58A3-D1D4-9F45-B63D-1E2162B6C5F5}">
      <dsp:nvSpPr>
        <dsp:cNvPr id="0" name=""/>
        <dsp:cNvSpPr/>
      </dsp:nvSpPr>
      <dsp:spPr>
        <a:xfrm>
          <a:off x="3639011" y="3125170"/>
          <a:ext cx="3006123" cy="1503061"/>
        </a:xfrm>
        <a:prstGeom prst="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latin typeface="Montserrat"/>
            </a:rPr>
            <a:t>RNAT asiáticos los niveles de BT pueden alcanzar un máximo de 10 a 14 mg / </a:t>
          </a:r>
          <a:r>
            <a:rPr lang="es-CO" sz="1400" kern="1200" dirty="0" err="1">
              <a:solidFill>
                <a:schemeClr val="bg1"/>
              </a:solidFill>
              <a:latin typeface="Montserrat"/>
            </a:rPr>
            <a:t>dL</a:t>
          </a:r>
          <a:r>
            <a:rPr lang="es-CO" sz="1400" kern="1200" dirty="0">
              <a:solidFill>
                <a:schemeClr val="bg1"/>
              </a:solidFill>
              <a:latin typeface="Montserrat"/>
            </a:rPr>
            <a:t>  a las 72 a 120 horas.</a:t>
          </a:r>
        </a:p>
      </dsp:txBody>
      <dsp:txXfrm>
        <a:off x="3639011" y="3125170"/>
        <a:ext cx="3006123" cy="15030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E3947-F97E-4CD5-B5A9-B8C1C16948FF}" type="datetimeFigureOut">
              <a:rPr lang="es-CO" smtClean="0"/>
              <a:t>20/11/2020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5027A-BEEB-4390-8D5A-E198F34F8025}" type="slidenum">
              <a:rPr lang="es-CO" smtClean="0"/>
              <a:t>‹Nº›</a:t>
            </a:fld>
            <a:endParaRPr lang="es-CO"/>
          </a:p>
        </p:txBody>
      </p:sp>
    </p:spTree>
    <p:extLst>
      <p:ext uri="{BB962C8B-B14F-4D97-AF65-F5344CB8AC3E}">
        <p14:creationId xmlns:p14="http://schemas.microsoft.com/office/powerpoint/2010/main" val="91775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sultaremota.upb.edu.co/contents/image?imageKey=PEDS/121543&amp;topicKey=PEDS/5020&amp;search=ictericia+neonatal&amp;rank=1~98&amp;source=see_li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sultaremota.upb.edu.co/contents/image?imageKey=PEDS/121543&amp;topicKey=PEDS/5020&amp;search=ictericia+neonatal&amp;rank=1~98&amp;source=see_lin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uptodate-com.consultaremota.upb.edu.co/contents/image?imageKey=GAST/52393&amp;topicKey=PEDS/5020&amp;search=ictericia+neonatal&amp;rank=1~98&amp;source=see_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a:t>
            </a:fld>
            <a:endParaRPr lang="es-CO"/>
          </a:p>
        </p:txBody>
      </p:sp>
    </p:spTree>
    <p:extLst>
      <p:ext uri="{BB962C8B-B14F-4D97-AF65-F5344CB8AC3E}">
        <p14:creationId xmlns:p14="http://schemas.microsoft.com/office/powerpoint/2010/main" val="420481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11</a:t>
            </a:fld>
            <a:endParaRPr lang="es-CO"/>
          </a:p>
        </p:txBody>
      </p:sp>
    </p:spTree>
    <p:extLst>
      <p:ext uri="{BB962C8B-B14F-4D97-AF65-F5344CB8AC3E}">
        <p14:creationId xmlns:p14="http://schemas.microsoft.com/office/powerpoint/2010/main" val="184718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12</a:t>
            </a:fld>
            <a:endParaRPr lang="es-CO"/>
          </a:p>
        </p:txBody>
      </p:sp>
    </p:spTree>
    <p:extLst>
      <p:ext uri="{BB962C8B-B14F-4D97-AF65-F5344CB8AC3E}">
        <p14:creationId xmlns:p14="http://schemas.microsoft.com/office/powerpoint/2010/main" val="29286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13</a:t>
            </a:fld>
            <a:endParaRPr lang="es-CO"/>
          </a:p>
        </p:txBody>
      </p:sp>
    </p:spTree>
    <p:extLst>
      <p:ext uri="{BB962C8B-B14F-4D97-AF65-F5344CB8AC3E}">
        <p14:creationId xmlns:p14="http://schemas.microsoft.com/office/powerpoint/2010/main" val="2480113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14</a:t>
            </a:fld>
            <a:endParaRPr lang="es-CO"/>
          </a:p>
        </p:txBody>
      </p:sp>
    </p:spTree>
    <p:extLst>
      <p:ext uri="{BB962C8B-B14F-4D97-AF65-F5344CB8AC3E}">
        <p14:creationId xmlns:p14="http://schemas.microsoft.com/office/powerpoint/2010/main" val="350147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15</a:t>
            </a:fld>
            <a:endParaRPr lang="es-CO"/>
          </a:p>
        </p:txBody>
      </p:sp>
    </p:spTree>
    <p:extLst>
      <p:ext uri="{BB962C8B-B14F-4D97-AF65-F5344CB8AC3E}">
        <p14:creationId xmlns:p14="http://schemas.microsoft.com/office/powerpoint/2010/main" val="51901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16</a:t>
            </a:fld>
            <a:endParaRPr lang="es-CO"/>
          </a:p>
        </p:txBody>
      </p:sp>
    </p:spTree>
    <p:extLst>
      <p:ext uri="{BB962C8B-B14F-4D97-AF65-F5344CB8AC3E}">
        <p14:creationId xmlns:p14="http://schemas.microsoft.com/office/powerpoint/2010/main" val="21299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17</a:t>
            </a:fld>
            <a:endParaRPr lang="es-CO"/>
          </a:p>
        </p:txBody>
      </p:sp>
    </p:spTree>
    <p:extLst>
      <p:ext uri="{BB962C8B-B14F-4D97-AF65-F5344CB8AC3E}">
        <p14:creationId xmlns:p14="http://schemas.microsoft.com/office/powerpoint/2010/main" val="400731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18</a:t>
            </a:fld>
            <a:endParaRPr lang="es-CO"/>
          </a:p>
        </p:txBody>
      </p:sp>
    </p:spTree>
    <p:extLst>
      <p:ext uri="{BB962C8B-B14F-4D97-AF65-F5344CB8AC3E}">
        <p14:creationId xmlns:p14="http://schemas.microsoft.com/office/powerpoint/2010/main" val="3007431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20</a:t>
            </a:fld>
            <a:endParaRPr lang="es-CO"/>
          </a:p>
        </p:txBody>
      </p:sp>
    </p:spTree>
    <p:extLst>
      <p:ext uri="{BB962C8B-B14F-4D97-AF65-F5344CB8AC3E}">
        <p14:creationId xmlns:p14="http://schemas.microsoft.com/office/powerpoint/2010/main" val="379704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21</a:t>
            </a:fld>
            <a:endParaRPr lang="es-CO"/>
          </a:p>
        </p:txBody>
      </p:sp>
    </p:spTree>
    <p:extLst>
      <p:ext uri="{BB962C8B-B14F-4D97-AF65-F5344CB8AC3E}">
        <p14:creationId xmlns:p14="http://schemas.microsoft.com/office/powerpoint/2010/main" val="393784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a:t>
            </a:fld>
            <a:endParaRPr lang="es-CO"/>
          </a:p>
        </p:txBody>
      </p:sp>
    </p:spTree>
    <p:extLst>
      <p:ext uri="{BB962C8B-B14F-4D97-AF65-F5344CB8AC3E}">
        <p14:creationId xmlns:p14="http://schemas.microsoft.com/office/powerpoint/2010/main" val="4090968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22</a:t>
            </a:fld>
            <a:endParaRPr lang="es-CO"/>
          </a:p>
        </p:txBody>
      </p:sp>
    </p:spTree>
    <p:extLst>
      <p:ext uri="{BB962C8B-B14F-4D97-AF65-F5344CB8AC3E}">
        <p14:creationId xmlns:p14="http://schemas.microsoft.com/office/powerpoint/2010/main" val="164909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23</a:t>
            </a:fld>
            <a:endParaRPr lang="es-CO"/>
          </a:p>
        </p:txBody>
      </p:sp>
    </p:spTree>
    <p:extLst>
      <p:ext uri="{BB962C8B-B14F-4D97-AF65-F5344CB8AC3E}">
        <p14:creationId xmlns:p14="http://schemas.microsoft.com/office/powerpoint/2010/main" val="4249937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24</a:t>
            </a:fld>
            <a:endParaRPr lang="es-CO"/>
          </a:p>
        </p:txBody>
      </p:sp>
    </p:spTree>
    <p:extLst>
      <p:ext uri="{BB962C8B-B14F-4D97-AF65-F5344CB8AC3E}">
        <p14:creationId xmlns:p14="http://schemas.microsoft.com/office/powerpoint/2010/main" val="395997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25</a:t>
            </a:fld>
            <a:endParaRPr lang="es-CO"/>
          </a:p>
        </p:txBody>
      </p:sp>
    </p:spTree>
    <p:extLst>
      <p:ext uri="{BB962C8B-B14F-4D97-AF65-F5344CB8AC3E}">
        <p14:creationId xmlns:p14="http://schemas.microsoft.com/office/powerpoint/2010/main" val="2117526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26</a:t>
            </a:fld>
            <a:endParaRPr lang="es-CO"/>
          </a:p>
        </p:txBody>
      </p:sp>
    </p:spTree>
    <p:extLst>
      <p:ext uri="{BB962C8B-B14F-4D97-AF65-F5344CB8AC3E}">
        <p14:creationId xmlns:p14="http://schemas.microsoft.com/office/powerpoint/2010/main" val="396003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27</a:t>
            </a:fld>
            <a:endParaRPr lang="es-CO"/>
          </a:p>
        </p:txBody>
      </p:sp>
    </p:spTree>
    <p:extLst>
      <p:ext uri="{BB962C8B-B14F-4D97-AF65-F5344CB8AC3E}">
        <p14:creationId xmlns:p14="http://schemas.microsoft.com/office/powerpoint/2010/main" val="1874101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28</a:t>
            </a:fld>
            <a:endParaRPr lang="es-CO"/>
          </a:p>
        </p:txBody>
      </p:sp>
    </p:spTree>
    <p:extLst>
      <p:ext uri="{BB962C8B-B14F-4D97-AF65-F5344CB8AC3E}">
        <p14:creationId xmlns:p14="http://schemas.microsoft.com/office/powerpoint/2010/main" val="2926254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29</a:t>
            </a:fld>
            <a:endParaRPr lang="es-CO"/>
          </a:p>
        </p:txBody>
      </p:sp>
    </p:spTree>
    <p:extLst>
      <p:ext uri="{BB962C8B-B14F-4D97-AF65-F5344CB8AC3E}">
        <p14:creationId xmlns:p14="http://schemas.microsoft.com/office/powerpoint/2010/main" val="1590772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30</a:t>
            </a:fld>
            <a:endParaRPr lang="es-CO"/>
          </a:p>
        </p:txBody>
      </p:sp>
    </p:spTree>
    <p:extLst>
      <p:ext uri="{BB962C8B-B14F-4D97-AF65-F5344CB8AC3E}">
        <p14:creationId xmlns:p14="http://schemas.microsoft.com/office/powerpoint/2010/main" val="23854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31</a:t>
            </a:fld>
            <a:endParaRPr lang="es-CO"/>
          </a:p>
        </p:txBody>
      </p:sp>
    </p:spTree>
    <p:extLst>
      <p:ext uri="{BB962C8B-B14F-4D97-AF65-F5344CB8AC3E}">
        <p14:creationId xmlns:p14="http://schemas.microsoft.com/office/powerpoint/2010/main" val="263545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a:t>
            </a:fld>
            <a:endParaRPr lang="es-CO"/>
          </a:p>
        </p:txBody>
      </p:sp>
    </p:spTree>
    <p:extLst>
      <p:ext uri="{BB962C8B-B14F-4D97-AF65-F5344CB8AC3E}">
        <p14:creationId xmlns:p14="http://schemas.microsoft.com/office/powerpoint/2010/main" val="478893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32</a:t>
            </a:fld>
            <a:endParaRPr lang="es-CO"/>
          </a:p>
        </p:txBody>
      </p:sp>
    </p:spTree>
    <p:extLst>
      <p:ext uri="{BB962C8B-B14F-4D97-AF65-F5344CB8AC3E}">
        <p14:creationId xmlns:p14="http://schemas.microsoft.com/office/powerpoint/2010/main" val="3006323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AAP</a:t>
            </a: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5"/>
          </p:nvPr>
        </p:nvSpPr>
        <p:spPr/>
        <p:txBody>
          <a:bodyPr/>
          <a:lstStyle/>
          <a:p>
            <a:fld id="{745C95F6-206C-904C-AC3D-CDA477B4CA52}" type="slidenum">
              <a:rPr lang="es-CO" smtClean="0"/>
              <a:t>33</a:t>
            </a:fld>
            <a:endParaRPr lang="es-CO"/>
          </a:p>
        </p:txBody>
      </p:sp>
    </p:spTree>
    <p:extLst>
      <p:ext uri="{BB962C8B-B14F-4D97-AF65-F5344CB8AC3E}">
        <p14:creationId xmlns:p14="http://schemas.microsoft.com/office/powerpoint/2010/main" val="2817628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34</a:t>
            </a:fld>
            <a:endParaRPr lang="es-CO"/>
          </a:p>
        </p:txBody>
      </p:sp>
    </p:spTree>
    <p:extLst>
      <p:ext uri="{BB962C8B-B14F-4D97-AF65-F5344CB8AC3E}">
        <p14:creationId xmlns:p14="http://schemas.microsoft.com/office/powerpoint/2010/main" val="313935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35</a:t>
            </a:fld>
            <a:endParaRPr lang="es-CO"/>
          </a:p>
        </p:txBody>
      </p:sp>
    </p:spTree>
    <p:extLst>
      <p:ext uri="{BB962C8B-B14F-4D97-AF65-F5344CB8AC3E}">
        <p14:creationId xmlns:p14="http://schemas.microsoft.com/office/powerpoint/2010/main" val="1382373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r>
              <a:rPr lang="es-CO" sz="1200" dirty="0"/>
              <a:t> </a:t>
            </a: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36</a:t>
            </a:fld>
            <a:endParaRPr lang="es-CO"/>
          </a:p>
        </p:txBody>
      </p:sp>
    </p:spTree>
    <p:extLst>
      <p:ext uri="{BB962C8B-B14F-4D97-AF65-F5344CB8AC3E}">
        <p14:creationId xmlns:p14="http://schemas.microsoft.com/office/powerpoint/2010/main" val="1978766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37</a:t>
            </a:fld>
            <a:endParaRPr lang="es-CO"/>
          </a:p>
        </p:txBody>
      </p:sp>
    </p:spTree>
    <p:extLst>
      <p:ext uri="{BB962C8B-B14F-4D97-AF65-F5344CB8AC3E}">
        <p14:creationId xmlns:p14="http://schemas.microsoft.com/office/powerpoint/2010/main" val="592103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38</a:t>
            </a:fld>
            <a:endParaRPr lang="es-CO"/>
          </a:p>
        </p:txBody>
      </p:sp>
    </p:spTree>
    <p:extLst>
      <p:ext uri="{BB962C8B-B14F-4D97-AF65-F5344CB8AC3E}">
        <p14:creationId xmlns:p14="http://schemas.microsoft.com/office/powerpoint/2010/main" val="2968125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39</a:t>
            </a:fld>
            <a:endParaRPr lang="es-CO"/>
          </a:p>
        </p:txBody>
      </p:sp>
    </p:spTree>
    <p:extLst>
      <p:ext uri="{BB962C8B-B14F-4D97-AF65-F5344CB8AC3E}">
        <p14:creationId xmlns:p14="http://schemas.microsoft.com/office/powerpoint/2010/main" val="3562562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40</a:t>
            </a:fld>
            <a:endParaRPr lang="es-CO"/>
          </a:p>
        </p:txBody>
      </p:sp>
    </p:spTree>
    <p:extLst>
      <p:ext uri="{BB962C8B-B14F-4D97-AF65-F5344CB8AC3E}">
        <p14:creationId xmlns:p14="http://schemas.microsoft.com/office/powerpoint/2010/main" val="1853441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41</a:t>
            </a:fld>
            <a:endParaRPr lang="es-CO"/>
          </a:p>
        </p:txBody>
      </p:sp>
    </p:spTree>
    <p:extLst>
      <p:ext uri="{BB962C8B-B14F-4D97-AF65-F5344CB8AC3E}">
        <p14:creationId xmlns:p14="http://schemas.microsoft.com/office/powerpoint/2010/main" val="79734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epidemiología y manifestaciones clínicas.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5</a:t>
            </a:fld>
            <a:endParaRPr lang="es-CO"/>
          </a:p>
        </p:txBody>
      </p:sp>
    </p:spTree>
    <p:extLst>
      <p:ext uri="{BB962C8B-B14F-4D97-AF65-F5344CB8AC3E}">
        <p14:creationId xmlns:p14="http://schemas.microsoft.com/office/powerpoint/2010/main" val="139888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42</a:t>
            </a:fld>
            <a:endParaRPr lang="es-CO"/>
          </a:p>
        </p:txBody>
      </p:sp>
    </p:spTree>
    <p:extLst>
      <p:ext uri="{BB962C8B-B14F-4D97-AF65-F5344CB8AC3E}">
        <p14:creationId xmlns:p14="http://schemas.microsoft.com/office/powerpoint/2010/main" val="3098945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43</a:t>
            </a:fld>
            <a:endParaRPr lang="es-CO"/>
          </a:p>
        </p:txBody>
      </p:sp>
    </p:spTree>
    <p:extLst>
      <p:ext uri="{BB962C8B-B14F-4D97-AF65-F5344CB8AC3E}">
        <p14:creationId xmlns:p14="http://schemas.microsoft.com/office/powerpoint/2010/main" val="1706133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44</a:t>
            </a:fld>
            <a:endParaRPr lang="es-CO"/>
          </a:p>
        </p:txBody>
      </p:sp>
    </p:spTree>
    <p:extLst>
      <p:ext uri="{BB962C8B-B14F-4D97-AF65-F5344CB8AC3E}">
        <p14:creationId xmlns:p14="http://schemas.microsoft.com/office/powerpoint/2010/main" val="1452939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45</a:t>
            </a:fld>
            <a:endParaRPr lang="es-CO"/>
          </a:p>
        </p:txBody>
      </p:sp>
    </p:spTree>
    <p:extLst>
      <p:ext uri="{BB962C8B-B14F-4D97-AF65-F5344CB8AC3E}">
        <p14:creationId xmlns:p14="http://schemas.microsoft.com/office/powerpoint/2010/main" val="676830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46</a:t>
            </a:fld>
            <a:endParaRPr lang="es-CO"/>
          </a:p>
        </p:txBody>
      </p:sp>
    </p:spTree>
    <p:extLst>
      <p:ext uri="{BB962C8B-B14F-4D97-AF65-F5344CB8AC3E}">
        <p14:creationId xmlns:p14="http://schemas.microsoft.com/office/powerpoint/2010/main" val="1532103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47</a:t>
            </a:fld>
            <a:endParaRPr lang="es-CO"/>
          </a:p>
        </p:txBody>
      </p:sp>
    </p:spTree>
    <p:extLst>
      <p:ext uri="{BB962C8B-B14F-4D97-AF65-F5344CB8AC3E}">
        <p14:creationId xmlns:p14="http://schemas.microsoft.com/office/powerpoint/2010/main" val="1383128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48</a:t>
            </a:fld>
            <a:endParaRPr lang="es-CO"/>
          </a:p>
        </p:txBody>
      </p:sp>
    </p:spTree>
    <p:extLst>
      <p:ext uri="{BB962C8B-B14F-4D97-AF65-F5344CB8AC3E}">
        <p14:creationId xmlns:p14="http://schemas.microsoft.com/office/powerpoint/2010/main" val="1585659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49</a:t>
            </a:fld>
            <a:endParaRPr lang="es-CO"/>
          </a:p>
        </p:txBody>
      </p:sp>
    </p:spTree>
    <p:extLst>
      <p:ext uri="{BB962C8B-B14F-4D97-AF65-F5344CB8AC3E}">
        <p14:creationId xmlns:p14="http://schemas.microsoft.com/office/powerpoint/2010/main" val="2057047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La luz debe entregarse a la mayor cantidad de SCT en combinación con  dispositivos como una almohadilla / colchón de fibra óptica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Repetir la medición de la bilirrubina sérica 4-6 horas después de iniciar la fototerapia y cada 6-12 horas cuando el nivel de bilirrubina es estable o va disminuyendo.</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745C95F6-206C-904C-AC3D-CDA477B4CA52}" type="slidenum">
              <a:rPr lang="es-CO" smtClean="0"/>
              <a:t>51</a:t>
            </a:fld>
            <a:endParaRPr lang="es-CO"/>
          </a:p>
        </p:txBody>
      </p:sp>
    </p:spTree>
    <p:extLst>
      <p:ext uri="{BB962C8B-B14F-4D97-AF65-F5344CB8AC3E}">
        <p14:creationId xmlns:p14="http://schemas.microsoft.com/office/powerpoint/2010/main" val="2916344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52</a:t>
            </a:fld>
            <a:endParaRPr lang="es-CO"/>
          </a:p>
        </p:txBody>
      </p:sp>
    </p:spTree>
    <p:extLst>
      <p:ext uri="{BB962C8B-B14F-4D97-AF65-F5344CB8AC3E}">
        <p14:creationId xmlns:p14="http://schemas.microsoft.com/office/powerpoint/2010/main" val="345278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epidemiología y manifestaciones clínicas. </a:t>
            </a:r>
            <a:endParaRPr lang="es-CO" sz="1200" dirty="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6</a:t>
            </a:fld>
            <a:endParaRPr lang="es-CO"/>
          </a:p>
        </p:txBody>
      </p:sp>
    </p:spTree>
    <p:extLst>
      <p:ext uri="{BB962C8B-B14F-4D97-AF65-F5344CB8AC3E}">
        <p14:creationId xmlns:p14="http://schemas.microsoft.com/office/powerpoint/2010/main" val="108014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53</a:t>
            </a:fld>
            <a:endParaRPr lang="es-CO"/>
          </a:p>
        </p:txBody>
      </p:sp>
    </p:spTree>
    <p:extLst>
      <p:ext uri="{BB962C8B-B14F-4D97-AF65-F5344CB8AC3E}">
        <p14:creationId xmlns:p14="http://schemas.microsoft.com/office/powerpoint/2010/main" val="3184384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Overview | Jaundice in newborn babies under 28 days | Guidance | NICE [Internet]. </a:t>
            </a:r>
            <a:r>
              <a:rPr lang="es-ES_tradnl" sz="1200" dirty="0">
                <a:ea typeface="Calibri" panose="020F0502020204030204" pitchFamily="34" charset="0"/>
                <a:cs typeface="Times New Roman" panose="02020603050405020304" pitchFamily="18" charset="0"/>
              </a:rPr>
              <a:t>NICE</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54</a:t>
            </a:fld>
            <a:endParaRPr lang="es-CO"/>
          </a:p>
        </p:txBody>
      </p:sp>
    </p:spTree>
    <p:extLst>
      <p:ext uri="{BB962C8B-B14F-4D97-AF65-F5344CB8AC3E}">
        <p14:creationId xmlns:p14="http://schemas.microsoft.com/office/powerpoint/2010/main" val="1037332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Equiparamiento bilirrubina en compartimiento extravascular de intravascular.</a:t>
            </a:r>
          </a:p>
        </p:txBody>
      </p:sp>
      <p:sp>
        <p:nvSpPr>
          <p:cNvPr id="4" name="Marcador de número de diapositiva 3"/>
          <p:cNvSpPr>
            <a:spLocks noGrp="1"/>
          </p:cNvSpPr>
          <p:nvPr>
            <p:ph type="sldNum" sz="quarter" idx="5"/>
          </p:nvPr>
        </p:nvSpPr>
        <p:spPr/>
        <p:txBody>
          <a:bodyPr/>
          <a:lstStyle/>
          <a:p>
            <a:fld id="{745C95F6-206C-904C-AC3D-CDA477B4CA52}" type="slidenum">
              <a:rPr lang="es-CO" smtClean="0"/>
              <a:t>55</a:t>
            </a:fld>
            <a:endParaRPr lang="es-CO"/>
          </a:p>
        </p:txBody>
      </p:sp>
    </p:spTree>
    <p:extLst>
      <p:ext uri="{BB962C8B-B14F-4D97-AF65-F5344CB8AC3E}">
        <p14:creationId xmlns:p14="http://schemas.microsoft.com/office/powerpoint/2010/main" val="4278666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err="1"/>
              <a:t>Hiperbilirrubinemia</a:t>
            </a:r>
            <a:r>
              <a:rPr lang="es-ES_tradnl" sz="1200" dirty="0"/>
              <a:t> indirecta neonatal y </a:t>
            </a:r>
            <a:r>
              <a:rPr lang="es-ES_tradnl" sz="1200" dirty="0" err="1"/>
              <a:t>querníctero</a:t>
            </a:r>
            <a:r>
              <a:rPr lang="es-ES_tradnl" sz="1200" dirty="0"/>
              <a:t>- </a:t>
            </a:r>
            <a:r>
              <a:rPr lang="es-ES_tradnl" sz="1200" dirty="0" err="1"/>
              <a:t>ClinicalKey</a:t>
            </a:r>
            <a:r>
              <a:rPr lang="es-ES_tradnl" sz="1200" dirty="0"/>
              <a:t> [Internet]. [citado 22 de octubre de 2020]. </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56</a:t>
            </a:fld>
            <a:endParaRPr lang="es-CO"/>
          </a:p>
        </p:txBody>
      </p:sp>
    </p:spTree>
    <p:extLst>
      <p:ext uri="{BB962C8B-B14F-4D97-AF65-F5344CB8AC3E}">
        <p14:creationId xmlns:p14="http://schemas.microsoft.com/office/powerpoint/2010/main" val="556910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 IVIG 500 mg/kg durante 4 horas como </a:t>
            </a:r>
            <a:endParaRPr lang="es-CO" dirty="0"/>
          </a:p>
        </p:txBody>
      </p:sp>
      <p:sp>
        <p:nvSpPr>
          <p:cNvPr id="4" name="Marcador de número de diapositiva 3"/>
          <p:cNvSpPr>
            <a:spLocks noGrp="1"/>
          </p:cNvSpPr>
          <p:nvPr>
            <p:ph type="sldNum" sz="quarter" idx="5"/>
          </p:nvPr>
        </p:nvSpPr>
        <p:spPr/>
        <p:txBody>
          <a:bodyPr/>
          <a:lstStyle/>
          <a:p>
            <a:fld id="{745C95F6-206C-904C-AC3D-CDA477B4CA52}" type="slidenum">
              <a:rPr lang="es-CO" smtClean="0"/>
              <a:t>57</a:t>
            </a:fld>
            <a:endParaRPr lang="es-CO"/>
          </a:p>
        </p:txBody>
      </p:sp>
    </p:spTree>
    <p:extLst>
      <p:ext uri="{BB962C8B-B14F-4D97-AF65-F5344CB8AC3E}">
        <p14:creationId xmlns:p14="http://schemas.microsoft.com/office/powerpoint/2010/main" val="3260627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a typeface="Calibri" panose="020F0502020204030204" pitchFamily="34" charset="0"/>
                <a:cs typeface="Times New Roman" panose="02020603050405020304" pitchFamily="18" charset="0"/>
              </a:rPr>
              <a:t>Subcommittee on Hyperbilirubinemia. Management of Hyperbilirubinemia in the Newborn Infant 35 or More Weeks of Gestation. </a:t>
            </a:r>
            <a:r>
              <a:rPr lang="es-ES_tradnl" sz="1200" dirty="0">
                <a:ea typeface="Calibri" panose="020F0502020204030204" pitchFamily="34" charset="0"/>
                <a:cs typeface="Times New Roman" panose="02020603050405020304" pitchFamily="18" charset="0"/>
              </a:rPr>
              <a:t>PEDIATRICS. 1 de julio de 2004;114(1):297-316</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58</a:t>
            </a:fld>
            <a:endParaRPr lang="es-CO"/>
          </a:p>
        </p:txBody>
      </p:sp>
    </p:spTree>
    <p:extLst>
      <p:ext uri="{BB962C8B-B14F-4D97-AF65-F5344CB8AC3E}">
        <p14:creationId xmlns:p14="http://schemas.microsoft.com/office/powerpoint/2010/main" val="5640578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CC5027A-BEEB-4390-8D5A-E198F34F8025}" type="slidenum">
              <a:rPr lang="es-CO" smtClean="0"/>
              <a:t>59</a:t>
            </a:fld>
            <a:endParaRPr lang="es-CO"/>
          </a:p>
        </p:txBody>
      </p:sp>
    </p:spTree>
    <p:extLst>
      <p:ext uri="{BB962C8B-B14F-4D97-AF65-F5344CB8AC3E}">
        <p14:creationId xmlns:p14="http://schemas.microsoft.com/office/powerpoint/2010/main" val="138790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epidemiología y manifestaciones clínicas</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7</a:t>
            </a:fld>
            <a:endParaRPr lang="es-CO"/>
          </a:p>
        </p:txBody>
      </p:sp>
    </p:spTree>
    <p:extLst>
      <p:ext uri="{BB962C8B-B14F-4D97-AF65-F5344CB8AC3E}">
        <p14:creationId xmlns:p14="http://schemas.microsoft.com/office/powerpoint/2010/main" val="247554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a:t>
            </a:r>
            <a:endParaRPr lang="es-CO" dirty="0"/>
          </a:p>
        </p:txBody>
      </p:sp>
      <p:sp>
        <p:nvSpPr>
          <p:cNvPr id="4" name="Marcador de número de diapositiva 3"/>
          <p:cNvSpPr>
            <a:spLocks noGrp="1"/>
          </p:cNvSpPr>
          <p:nvPr>
            <p:ph type="sldNum" sz="quarter" idx="10"/>
          </p:nvPr>
        </p:nvSpPr>
        <p:spPr/>
        <p:txBody>
          <a:bodyPr/>
          <a:lstStyle/>
          <a:p>
            <a:fld id="{5CC5027A-BEEB-4390-8D5A-E198F34F8025}" type="slidenum">
              <a:rPr lang="es-CO" smtClean="0"/>
              <a:t>8</a:t>
            </a:fld>
            <a:endParaRPr lang="es-CO"/>
          </a:p>
        </p:txBody>
      </p:sp>
    </p:spTree>
    <p:extLst>
      <p:ext uri="{BB962C8B-B14F-4D97-AF65-F5344CB8AC3E}">
        <p14:creationId xmlns:p14="http://schemas.microsoft.com/office/powerpoint/2010/main" val="314035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la  bilirrubina es un producto del catabolismo del hemo. Aproximadamente del 80 al 90 por ciento de la bilirrubina se produce durante la descomposición de la hemoglobina de los glóbulos rojos o debido a una eritropoyesis ineficaz. El 10 al 20 por ciento restante se deriva de la descomposición de otras proteínas que contienen hemo, como los citocromos y la catalasa. Las mediciones de la producción de monóxido de carbono (CO), como los niveles de CO al final de la espiración (ETCO) o carboxihemoglobina (COHb), ambos corregidos para el CO ambiental (ETCOc y COHbc, respectivamente), se pueden utilizar como índices de producción de bilirrubina in vivo.</a:t>
            </a:r>
          </a:p>
          <a:p>
            <a:r>
              <a:rPr lang="es-CO" sz="1200" b="0" i="0" kern="1200" dirty="0">
                <a:solidFill>
                  <a:schemeClr val="tx1"/>
                </a:solidFill>
                <a:effectLst/>
                <a:latin typeface="+mn-lt"/>
                <a:ea typeface="+mn-ea"/>
                <a:cs typeface="+mn-cs"/>
              </a:rPr>
              <a:t>La bilirrubina se forma en dos pasos (</a:t>
            </a:r>
            <a:r>
              <a:rPr lang="es-CO" sz="1200" b="0" i="0" u="sng" kern="1200" dirty="0">
                <a:solidFill>
                  <a:schemeClr val="tx1"/>
                </a:solidFill>
                <a:effectLst/>
                <a:latin typeface="+mn-lt"/>
                <a:ea typeface="+mn-ea"/>
                <a:cs typeface="+mn-cs"/>
                <a:hlinkClick r:id="rId3"/>
              </a:rPr>
              <a:t>Figura 2</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●La enzima hemo oxigenasa (HO), ubicada en todas las células nucleadas, cataliza la degradación del hemo, lo que da como resultado la formación de cantidades equimolares de hierro, CO y biliverdina.</a:t>
            </a:r>
          </a:p>
          <a:p>
            <a:r>
              <a:rPr lang="es-CO" sz="1200" b="0" i="0" kern="1200" dirty="0">
                <a:solidFill>
                  <a:schemeClr val="tx1"/>
                </a:solidFill>
                <a:effectLst/>
                <a:latin typeface="+mn-lt"/>
                <a:ea typeface="+mn-ea"/>
                <a:cs typeface="+mn-cs"/>
              </a:rPr>
              <a:t>●La biliverdina luego se convierte rápidamente en bilirrubina por la enzima biliverdina reductasa</a:t>
            </a:r>
          </a:p>
          <a:p>
            <a:endParaRPr lang="es-CO" dirty="0"/>
          </a:p>
        </p:txBody>
      </p:sp>
      <p:sp>
        <p:nvSpPr>
          <p:cNvPr id="4" name="Marcador de número de diapositiva 3"/>
          <p:cNvSpPr>
            <a:spLocks noGrp="1"/>
          </p:cNvSpPr>
          <p:nvPr>
            <p:ph type="sldNum" sz="quarter" idx="5"/>
          </p:nvPr>
        </p:nvSpPr>
        <p:spPr/>
        <p:txBody>
          <a:bodyPr/>
          <a:lstStyle/>
          <a:p>
            <a:fld id="{745C95F6-206C-904C-AC3D-CDA477B4CA52}" type="slidenum">
              <a:rPr lang="es-CO" smtClean="0"/>
              <a:t>9</a:t>
            </a:fld>
            <a:endParaRPr lang="es-CO"/>
          </a:p>
        </p:txBody>
      </p:sp>
    </p:spTree>
    <p:extLst>
      <p:ext uri="{BB962C8B-B14F-4D97-AF65-F5344CB8AC3E}">
        <p14:creationId xmlns:p14="http://schemas.microsoft.com/office/powerpoint/2010/main" val="46657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 el  aclaramiento y excreción de bilirrubina ocurren en los siguientes pasos (</a:t>
            </a:r>
            <a:r>
              <a:rPr lang="es-CO" sz="1200" b="0" i="0" u="sng" kern="1200" dirty="0">
                <a:solidFill>
                  <a:schemeClr val="tx1"/>
                </a:solidFill>
                <a:effectLst/>
                <a:latin typeface="+mn-lt"/>
                <a:ea typeface="+mn-ea"/>
                <a:cs typeface="+mn-cs"/>
                <a:hlinkClick r:id="rId3"/>
              </a:rPr>
              <a:t>Figura 2</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●Captación hepática: la bilirrubina circulante unida a la albúmina se transporta al hígado. La bilirrubina se disocia de la albúmina y es captada por los hepatocitos, donde se procesa para su excreción.</a:t>
            </a:r>
          </a:p>
          <a:p>
            <a:r>
              <a:rPr lang="es-CO" sz="1200" b="0" i="0" kern="1200" dirty="0">
                <a:solidFill>
                  <a:schemeClr val="tx1"/>
                </a:solidFill>
                <a:effectLst/>
                <a:latin typeface="+mn-lt"/>
                <a:ea typeface="+mn-ea"/>
                <a:cs typeface="+mn-cs"/>
              </a:rPr>
              <a:t>●Conjugación: en los hepatocitos, la enzima uridina difosfogluconurato glucuronosiltransferasa (UGT1A1) cataliza la conjugación de bilirrubina con ácido glucurónico, produciendo diglucurónidos de bilirrubina y, en menor grado, monoglucurónidos de bilirrubina.</a:t>
            </a:r>
          </a:p>
          <a:p>
            <a:r>
              <a:rPr lang="es-CO" sz="1200" b="0" i="0" kern="1200" dirty="0">
                <a:solidFill>
                  <a:schemeClr val="tx1"/>
                </a:solidFill>
                <a:effectLst/>
                <a:latin typeface="+mn-lt"/>
                <a:ea typeface="+mn-ea"/>
                <a:cs typeface="+mn-cs"/>
              </a:rPr>
              <a:t>●Excreción biliar: la bilirrubina conjugada, que es más soluble en agua que la bilirrubina no conjugada, se secreta a la bilis en un proceso activo que depende de los transportadores canaliculares y luego se excreta en el tracto digestivo (</a:t>
            </a:r>
            <a:r>
              <a:rPr lang="es-CO" sz="1200" b="0" i="0" u="sng" kern="1200" dirty="0">
                <a:solidFill>
                  <a:schemeClr val="tx1"/>
                </a:solidFill>
                <a:effectLst/>
                <a:latin typeface="+mn-lt"/>
                <a:ea typeface="+mn-ea"/>
                <a:cs typeface="+mn-cs"/>
                <a:hlinkClick r:id="rId4"/>
              </a:rPr>
              <a:t>figura 3</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●Circulación enterohepática: las células epiteliales intestinales no pueden reabsorber la bilirrubina conjugada secretada. En el adulto, se reduce a urobilina por las enzimas bacterianas intestinales. Sin embargo, al nacer, el intestino del bebé es estéril y, posteriormente, los bebés tienen muchas menos bacterias en el intestino, por lo que muy poca bilirrubina conjugada, si es que hay alguna, se reduce a urobilina. En el lactante, la beta-glucuronidasa de la mucosa intestinal desconjuga la bilirrubina conjugada. La bilirrubina no conjugada se reabsorbe a través de la pared intestinal y se recicla a la circulación, un proceso conocido como circulación enterohepática de bilirrubina.</a:t>
            </a:r>
          </a:p>
          <a:p>
            <a:endParaRPr lang="es-CO" dirty="0"/>
          </a:p>
        </p:txBody>
      </p:sp>
      <p:sp>
        <p:nvSpPr>
          <p:cNvPr id="4" name="Marcador de número de diapositiva 3"/>
          <p:cNvSpPr>
            <a:spLocks noGrp="1"/>
          </p:cNvSpPr>
          <p:nvPr>
            <p:ph type="sldNum" sz="quarter" idx="5"/>
          </p:nvPr>
        </p:nvSpPr>
        <p:spPr/>
        <p:txBody>
          <a:bodyPr/>
          <a:lstStyle/>
          <a:p>
            <a:fld id="{745C95F6-206C-904C-AC3D-CDA477B4CA52}" type="slidenum">
              <a:rPr lang="es-CO" smtClean="0"/>
              <a:t>10</a:t>
            </a:fld>
            <a:endParaRPr lang="es-CO"/>
          </a:p>
        </p:txBody>
      </p:sp>
    </p:spTree>
    <p:extLst>
      <p:ext uri="{BB962C8B-B14F-4D97-AF65-F5344CB8AC3E}">
        <p14:creationId xmlns:p14="http://schemas.microsoft.com/office/powerpoint/2010/main" val="376725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5C89-1E29-45AB-882A-5F7AEC6329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itle 2">
            <a:extLst>
              <a:ext uri="{FF2B5EF4-FFF2-40B4-BE49-F238E27FC236}">
                <a16:creationId xmlns:a16="http://schemas.microsoft.com/office/drawing/2014/main" id="{4329DF51-72EC-42D4-952D-715F01B3B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Date Placeholder 3">
            <a:extLst>
              <a:ext uri="{FF2B5EF4-FFF2-40B4-BE49-F238E27FC236}">
                <a16:creationId xmlns:a16="http://schemas.microsoft.com/office/drawing/2014/main" id="{9F18AD98-0823-444A-8FD3-5E07D86A1F39}"/>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5" name="Footer Placeholder 4">
            <a:extLst>
              <a:ext uri="{FF2B5EF4-FFF2-40B4-BE49-F238E27FC236}">
                <a16:creationId xmlns:a16="http://schemas.microsoft.com/office/drawing/2014/main" id="{ED212D8C-C114-4D3C-96A0-E4880554E96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75DE797-0C8E-4B49-923F-73874173A05B}"/>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7114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B670-2B13-4502-A885-7D27731A73B2}"/>
              </a:ext>
            </a:extLst>
          </p:cNvPr>
          <p:cNvSpPr>
            <a:spLocks noGrp="1"/>
          </p:cNvSpPr>
          <p:nvPr>
            <p:ph type="title"/>
          </p:nvPr>
        </p:nvSpPr>
        <p:spPr/>
        <p:txBody>
          <a:bodyPr/>
          <a:lstStyle/>
          <a:p>
            <a:r>
              <a:rPr lang="es-ES"/>
              <a:t>Haga clic para modificar el estilo de título del patrón</a:t>
            </a:r>
            <a:endParaRPr lang="es-CO"/>
          </a:p>
        </p:txBody>
      </p:sp>
      <p:sp>
        <p:nvSpPr>
          <p:cNvPr id="3" name="Vertical Text Placeholder 2">
            <a:extLst>
              <a:ext uri="{FF2B5EF4-FFF2-40B4-BE49-F238E27FC236}">
                <a16:creationId xmlns:a16="http://schemas.microsoft.com/office/drawing/2014/main" id="{47E8BAA3-B61F-4844-9B2A-CA063E332FBB}"/>
              </a:ext>
            </a:extLst>
          </p:cNvPr>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8146FBC9-B92D-4C2A-B716-EEA3E966EE79}"/>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5" name="Footer Placeholder 4">
            <a:extLst>
              <a:ext uri="{FF2B5EF4-FFF2-40B4-BE49-F238E27FC236}">
                <a16:creationId xmlns:a16="http://schemas.microsoft.com/office/drawing/2014/main" id="{7037EB05-F43B-4A0C-8997-75B1A12E12E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6BDD1298-EB3D-417E-A953-3F0D82026604}"/>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314877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315D1-E8E1-4932-9699-1E7D11B5A4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Vertical Text Placeholder 2">
            <a:extLst>
              <a:ext uri="{FF2B5EF4-FFF2-40B4-BE49-F238E27FC236}">
                <a16:creationId xmlns:a16="http://schemas.microsoft.com/office/drawing/2014/main" id="{59520CA7-CB8C-48EE-BE19-564BCEA65005}"/>
              </a:ext>
            </a:extLst>
          </p:cNvPr>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A3B0F46F-266D-4556-8E94-EA454C598715}"/>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5" name="Footer Placeholder 4">
            <a:extLst>
              <a:ext uri="{FF2B5EF4-FFF2-40B4-BE49-F238E27FC236}">
                <a16:creationId xmlns:a16="http://schemas.microsoft.com/office/drawing/2014/main" id="{BBC16EA6-25A8-48B7-98B6-3AB1453D4F3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C697D85A-6910-4DE1-8D44-53AFB25196F6}"/>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80611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5119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1DB-92FC-4873-8598-1407A1780356}"/>
              </a:ext>
            </a:extLst>
          </p:cNvPr>
          <p:cNvSpPr>
            <a:spLocks noGrp="1"/>
          </p:cNvSpPr>
          <p:nvPr>
            <p:ph type="title"/>
          </p:nvPr>
        </p:nvSpPr>
        <p:spPr/>
        <p:txBody>
          <a:bodyPr/>
          <a:lstStyle/>
          <a:p>
            <a:r>
              <a:rPr lang="es-ES"/>
              <a:t>Haga clic para modificar el estilo de título del patrón</a:t>
            </a:r>
            <a:endParaRPr lang="es-CO"/>
          </a:p>
        </p:txBody>
      </p:sp>
      <p:sp>
        <p:nvSpPr>
          <p:cNvPr id="3" name="Content Placeholder 2">
            <a:extLst>
              <a:ext uri="{FF2B5EF4-FFF2-40B4-BE49-F238E27FC236}">
                <a16:creationId xmlns:a16="http://schemas.microsoft.com/office/drawing/2014/main" id="{DFDCEF25-EAF9-4104-8F1C-1DAC32E96FF6}"/>
              </a:ext>
            </a:extLst>
          </p:cNvPr>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BEE81649-35F2-420D-A9AB-29EB1D1DEDA5}"/>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5" name="Footer Placeholder 4">
            <a:extLst>
              <a:ext uri="{FF2B5EF4-FFF2-40B4-BE49-F238E27FC236}">
                <a16:creationId xmlns:a16="http://schemas.microsoft.com/office/drawing/2014/main" id="{F0CD10EA-CBE2-4245-BEC8-8826416540E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CA20CF0C-498E-4DB6-B0A4-AD1387BC1AEC}"/>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3493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8EB3-C706-43FC-99C7-F8EC6A1AB1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Text Placeholder 2">
            <a:extLst>
              <a:ext uri="{FF2B5EF4-FFF2-40B4-BE49-F238E27FC236}">
                <a16:creationId xmlns:a16="http://schemas.microsoft.com/office/drawing/2014/main" id="{B9E3CB7C-D9C3-41A8-AAA7-DF0E1E392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5C30512C-4B39-4026-9046-37F63320016D}"/>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5" name="Footer Placeholder 4">
            <a:extLst>
              <a:ext uri="{FF2B5EF4-FFF2-40B4-BE49-F238E27FC236}">
                <a16:creationId xmlns:a16="http://schemas.microsoft.com/office/drawing/2014/main" id="{A72AB453-6547-4B52-BC2D-489C6A8B03C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D2A32D1A-9866-4B0C-9A58-332B16DADD5C}"/>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51654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2A9D-F6FA-4244-9330-D4FA55C3598C}"/>
              </a:ext>
            </a:extLst>
          </p:cNvPr>
          <p:cNvSpPr>
            <a:spLocks noGrp="1"/>
          </p:cNvSpPr>
          <p:nvPr>
            <p:ph type="title"/>
          </p:nvPr>
        </p:nvSpPr>
        <p:spPr/>
        <p:txBody>
          <a:bodyPr/>
          <a:lstStyle/>
          <a:p>
            <a:r>
              <a:rPr lang="es-ES"/>
              <a:t>Haga clic para modificar el estilo de título del patrón</a:t>
            </a:r>
            <a:endParaRPr lang="es-CO"/>
          </a:p>
        </p:txBody>
      </p:sp>
      <p:sp>
        <p:nvSpPr>
          <p:cNvPr id="3" name="Content Placeholder 2">
            <a:extLst>
              <a:ext uri="{FF2B5EF4-FFF2-40B4-BE49-F238E27FC236}">
                <a16:creationId xmlns:a16="http://schemas.microsoft.com/office/drawing/2014/main" id="{6DB8413E-F18B-4F9F-A73C-34484DEADBED}"/>
              </a:ext>
            </a:extLst>
          </p:cNvPr>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Content Placeholder 3">
            <a:extLst>
              <a:ext uri="{FF2B5EF4-FFF2-40B4-BE49-F238E27FC236}">
                <a16:creationId xmlns:a16="http://schemas.microsoft.com/office/drawing/2014/main" id="{C2B42AD4-5AAE-4B24-A371-FCC828E84B53}"/>
              </a:ext>
            </a:extLst>
          </p:cNvPr>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Date Placeholder 4">
            <a:extLst>
              <a:ext uri="{FF2B5EF4-FFF2-40B4-BE49-F238E27FC236}">
                <a16:creationId xmlns:a16="http://schemas.microsoft.com/office/drawing/2014/main" id="{B5939ACD-935B-4043-AD00-7B861EE94F57}"/>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6" name="Footer Placeholder 5">
            <a:extLst>
              <a:ext uri="{FF2B5EF4-FFF2-40B4-BE49-F238E27FC236}">
                <a16:creationId xmlns:a16="http://schemas.microsoft.com/office/drawing/2014/main" id="{CA68E617-4D39-4140-9660-76B93FA2A96C}"/>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9AF9535-F73A-479B-AB85-78C95D8D92BC}"/>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7692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EC59-B81A-43EC-B785-7A3C46CACE5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Text Placeholder 2">
            <a:extLst>
              <a:ext uri="{FF2B5EF4-FFF2-40B4-BE49-F238E27FC236}">
                <a16:creationId xmlns:a16="http://schemas.microsoft.com/office/drawing/2014/main" id="{FE5CBE32-7470-4D1B-9FCD-08A6F7945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a:extLst>
              <a:ext uri="{FF2B5EF4-FFF2-40B4-BE49-F238E27FC236}">
                <a16:creationId xmlns:a16="http://schemas.microsoft.com/office/drawing/2014/main" id="{D092C83C-54D9-4781-AF78-E965BA667485}"/>
              </a:ext>
            </a:extLst>
          </p:cNvPr>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Text Placeholder 4">
            <a:extLst>
              <a:ext uri="{FF2B5EF4-FFF2-40B4-BE49-F238E27FC236}">
                <a16:creationId xmlns:a16="http://schemas.microsoft.com/office/drawing/2014/main" id="{95CA571C-A3F7-46E3-A86E-378811BF4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a:extLst>
              <a:ext uri="{FF2B5EF4-FFF2-40B4-BE49-F238E27FC236}">
                <a16:creationId xmlns:a16="http://schemas.microsoft.com/office/drawing/2014/main" id="{E996197E-68E7-4D65-8674-B3BD47F2A8FF}"/>
              </a:ext>
            </a:extLst>
          </p:cNvPr>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Date Placeholder 6">
            <a:extLst>
              <a:ext uri="{FF2B5EF4-FFF2-40B4-BE49-F238E27FC236}">
                <a16:creationId xmlns:a16="http://schemas.microsoft.com/office/drawing/2014/main" id="{A0D3BE35-5969-4F18-B6BD-43F52C050556}"/>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8" name="Footer Placeholder 7">
            <a:extLst>
              <a:ext uri="{FF2B5EF4-FFF2-40B4-BE49-F238E27FC236}">
                <a16:creationId xmlns:a16="http://schemas.microsoft.com/office/drawing/2014/main" id="{7923D51A-3102-48D8-8707-78385D5C5B8C}"/>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5E703C00-A7ED-486B-9FCA-C67D56360D17}"/>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38719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0D0-DB1A-48C7-A6FA-42EE424FA9F6}"/>
              </a:ext>
            </a:extLst>
          </p:cNvPr>
          <p:cNvSpPr>
            <a:spLocks noGrp="1"/>
          </p:cNvSpPr>
          <p:nvPr>
            <p:ph type="title"/>
          </p:nvPr>
        </p:nvSpPr>
        <p:spPr/>
        <p:txBody>
          <a:bodyPr/>
          <a:lstStyle/>
          <a:p>
            <a:r>
              <a:rPr lang="es-ES"/>
              <a:t>Haga clic para modificar el estilo de título del patrón</a:t>
            </a:r>
            <a:endParaRPr lang="es-CO"/>
          </a:p>
        </p:txBody>
      </p:sp>
      <p:sp>
        <p:nvSpPr>
          <p:cNvPr id="3" name="Date Placeholder 2">
            <a:extLst>
              <a:ext uri="{FF2B5EF4-FFF2-40B4-BE49-F238E27FC236}">
                <a16:creationId xmlns:a16="http://schemas.microsoft.com/office/drawing/2014/main" id="{2AA063A7-1A40-4896-A2ED-BD690968047E}"/>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4" name="Footer Placeholder 3">
            <a:extLst>
              <a:ext uri="{FF2B5EF4-FFF2-40B4-BE49-F238E27FC236}">
                <a16:creationId xmlns:a16="http://schemas.microsoft.com/office/drawing/2014/main" id="{E56BCA3E-7111-4C63-ADE1-5AE496D977E1}"/>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43ECEFCA-6B31-46DA-A718-EEB92326A995}"/>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95808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EE870-10A2-43D6-8D70-AA5D717EC986}"/>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3" name="Footer Placeholder 2">
            <a:extLst>
              <a:ext uri="{FF2B5EF4-FFF2-40B4-BE49-F238E27FC236}">
                <a16:creationId xmlns:a16="http://schemas.microsoft.com/office/drawing/2014/main" id="{B05464A3-0EA4-4C46-A7CE-9C7A7340143B}"/>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78C137AE-452B-4A93-A3A6-7216741182D2}"/>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06712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CB2B-22C7-4358-9A46-EF8F704585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Content Placeholder 2">
            <a:extLst>
              <a:ext uri="{FF2B5EF4-FFF2-40B4-BE49-F238E27FC236}">
                <a16:creationId xmlns:a16="http://schemas.microsoft.com/office/drawing/2014/main" id="{A44D606C-8EA9-4F98-9C0C-2D2025C76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Text Placeholder 3">
            <a:extLst>
              <a:ext uri="{FF2B5EF4-FFF2-40B4-BE49-F238E27FC236}">
                <a16:creationId xmlns:a16="http://schemas.microsoft.com/office/drawing/2014/main" id="{69C0C2A9-1786-42D8-9EE8-CB94EE117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a:extLst>
              <a:ext uri="{FF2B5EF4-FFF2-40B4-BE49-F238E27FC236}">
                <a16:creationId xmlns:a16="http://schemas.microsoft.com/office/drawing/2014/main" id="{AEFD6DDD-9500-4C4B-BE4C-8BC57E7FB105}"/>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6" name="Footer Placeholder 5">
            <a:extLst>
              <a:ext uri="{FF2B5EF4-FFF2-40B4-BE49-F238E27FC236}">
                <a16:creationId xmlns:a16="http://schemas.microsoft.com/office/drawing/2014/main" id="{BE498888-D467-4996-8A5F-647696A2516B}"/>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C3CF6D0-0B74-4121-8291-E5F17695B897}"/>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96828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96D9-4419-4938-AE58-B18B269CA5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Picture Placeholder 2">
            <a:extLst>
              <a:ext uri="{FF2B5EF4-FFF2-40B4-BE49-F238E27FC236}">
                <a16:creationId xmlns:a16="http://schemas.microsoft.com/office/drawing/2014/main" id="{A0620F21-0FC5-4F47-8EF5-E68569F20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Text Placeholder 3">
            <a:extLst>
              <a:ext uri="{FF2B5EF4-FFF2-40B4-BE49-F238E27FC236}">
                <a16:creationId xmlns:a16="http://schemas.microsoft.com/office/drawing/2014/main" id="{D9DC75BD-D637-4C25-B988-3C9E3F766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a:extLst>
              <a:ext uri="{FF2B5EF4-FFF2-40B4-BE49-F238E27FC236}">
                <a16:creationId xmlns:a16="http://schemas.microsoft.com/office/drawing/2014/main" id="{F8CA651F-7A17-4603-A852-EE6184709D85}"/>
              </a:ext>
            </a:extLst>
          </p:cNvPr>
          <p:cNvSpPr>
            <a:spLocks noGrp="1"/>
          </p:cNvSpPr>
          <p:nvPr>
            <p:ph type="dt" sz="half" idx="10"/>
          </p:nvPr>
        </p:nvSpPr>
        <p:spPr/>
        <p:txBody>
          <a:bodyPr/>
          <a:lstStyle/>
          <a:p>
            <a:fld id="{2C43C6D6-69BD-42B5-ADAC-E02D990CAA67}" type="datetimeFigureOut">
              <a:rPr lang="es-CO" smtClean="0"/>
              <a:t>20/11/2020</a:t>
            </a:fld>
            <a:endParaRPr lang="es-CO"/>
          </a:p>
        </p:txBody>
      </p:sp>
      <p:sp>
        <p:nvSpPr>
          <p:cNvPr id="6" name="Footer Placeholder 5">
            <a:extLst>
              <a:ext uri="{FF2B5EF4-FFF2-40B4-BE49-F238E27FC236}">
                <a16:creationId xmlns:a16="http://schemas.microsoft.com/office/drawing/2014/main" id="{2F4AB103-8EB0-4A91-BB97-B8538AE7B2C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D2FADCED-D582-42B7-B57A-0A9F52C6D250}"/>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23336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B3B43-0B17-45C5-A3BA-9A6FBD6A8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Text Placeholder 2">
            <a:extLst>
              <a:ext uri="{FF2B5EF4-FFF2-40B4-BE49-F238E27FC236}">
                <a16:creationId xmlns:a16="http://schemas.microsoft.com/office/drawing/2014/main" id="{70E137F0-2A52-4168-9002-ED7580EF5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78CB64B2-7BFE-4EEB-A27C-4B1FD76B4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6D6-69BD-42B5-ADAC-E02D990CAA67}" type="datetimeFigureOut">
              <a:rPr lang="es-CO" smtClean="0"/>
              <a:t>20/11/2020</a:t>
            </a:fld>
            <a:endParaRPr lang="es-CO"/>
          </a:p>
        </p:txBody>
      </p:sp>
      <p:sp>
        <p:nvSpPr>
          <p:cNvPr id="5" name="Footer Placeholder 4">
            <a:extLst>
              <a:ext uri="{FF2B5EF4-FFF2-40B4-BE49-F238E27FC236}">
                <a16:creationId xmlns:a16="http://schemas.microsoft.com/office/drawing/2014/main" id="{1C95C5DC-B62C-4220-A5BD-EF6039B71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6A2F837E-27A5-4FA6-A528-4BB398541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1395-05EF-4260-903B-4533783163AB}" type="slidenum">
              <a:rPr lang="es-CO" smtClean="0"/>
              <a:t>‹Nº›</a:t>
            </a:fld>
            <a:endParaRPr lang="es-CO"/>
          </a:p>
        </p:txBody>
      </p:sp>
    </p:spTree>
    <p:extLst>
      <p:ext uri="{BB962C8B-B14F-4D97-AF65-F5344CB8AC3E}">
        <p14:creationId xmlns:p14="http://schemas.microsoft.com/office/powerpoint/2010/main" val="415120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4.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8" Target="../diagrams/drawing7.xml" Type="http://schemas.microsoft.com/office/2007/relationships/diagramDrawing"/><Relationship Id="rId3" Target="../media/image5.jpeg" Type="http://schemas.openxmlformats.org/officeDocument/2006/relationships/image"/><Relationship Id="rId7" Target="../diagrams/colors7.xml" Type="http://schemas.openxmlformats.org/officeDocument/2006/relationships/diagramColors"/><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diagrams/quickStyle7.xml" Type="http://schemas.openxmlformats.org/officeDocument/2006/relationships/diagramQuickStyle"/><Relationship Id="rId5" Target="../diagrams/layout7.xml" Type="http://schemas.openxmlformats.org/officeDocument/2006/relationships/diagramLayout"/><Relationship Id="rId4" Target="../diagrams/data7.xml" Type="http://schemas.openxmlformats.org/officeDocument/2006/relationships/diagramData"/></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arget="../diagrams/drawing1.xml" Type="http://schemas.microsoft.com/office/2007/relationships/diagramDrawing"/><Relationship Id="rId3" Target="../media/image2.jpeg" Type="http://schemas.openxmlformats.org/officeDocument/2006/relationships/image"/><Relationship Id="rId7" Target="../diagrams/colors1.xml" Type="http://schemas.openxmlformats.org/officeDocument/2006/relationships/diagramColors"/><Relationship Id="rId2" Target="../notesSlides/notesSlide1.xml" Type="http://schemas.openxmlformats.org/officeDocument/2006/relationships/notesSlide"/><Relationship Id="rId1" Target="../slideLayouts/slideLayout2.xml" Type="http://schemas.openxmlformats.org/officeDocument/2006/relationships/slideLayout"/><Relationship Id="rId6" Target="../diagrams/quickStyle1.xml" Type="http://schemas.openxmlformats.org/officeDocument/2006/relationships/diagramQuickStyle"/><Relationship Id="rId5" Target="../diagrams/layout1.xml" Type="http://schemas.openxmlformats.org/officeDocument/2006/relationships/diagramLayout"/><Relationship Id="rId4" Target="../diagrams/data1.xml" Type="http://schemas.openxmlformats.org/officeDocument/2006/relationships/diagramData"/></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arget="../diagrams/drawing13.xml" Type="http://schemas.microsoft.com/office/2007/relationships/diagramDrawing"/><Relationship Id="rId3" Target="../media/image7.jpeg" Type="http://schemas.openxmlformats.org/officeDocument/2006/relationships/image"/><Relationship Id="rId7" Target="../diagrams/colors13.xml" Type="http://schemas.openxmlformats.org/officeDocument/2006/relationships/diagramColors"/><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diagrams/quickStyle13.xml" Type="http://schemas.openxmlformats.org/officeDocument/2006/relationships/diagramQuickStyle"/><Relationship Id="rId5" Target="../diagrams/layout13.xml" Type="http://schemas.openxmlformats.org/officeDocument/2006/relationships/diagramLayout"/><Relationship Id="rId4" Target="../diagrams/data13.xml" Type="http://schemas.openxmlformats.org/officeDocument/2006/relationships/diagramData"/></Relationships>
</file>

<file path=ppt/slides/_rels/slide26.xml.rels><?xml version="1.0" encoding="UTF-8" standalone="yes" ?><Relationships xmlns="http://schemas.openxmlformats.org/package/2006/relationships"><Relationship Id="rId3" Target="../media/image8.pn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arget="../media/image9.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arget="../media/image10.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6.xml.rels><?xml version="1.0" encoding="UTF-8" standalone="yes" ?><Relationships xmlns="http://schemas.openxmlformats.org/package/2006/relationships"><Relationship Id="rId8" Target="../diagrams/drawing21.xml" Type="http://schemas.microsoft.com/office/2007/relationships/diagramDrawing"/><Relationship Id="rId3" Target="../media/image18.jpeg" Type="http://schemas.openxmlformats.org/officeDocument/2006/relationships/image"/><Relationship Id="rId7" Target="../diagrams/colors21.xml" Type="http://schemas.openxmlformats.org/officeDocument/2006/relationships/diagramColors"/><Relationship Id="rId2" Target="../notesSlides/notesSlide44.xml" Type="http://schemas.openxmlformats.org/officeDocument/2006/relationships/notesSlide"/><Relationship Id="rId1" Target="../slideLayouts/slideLayout2.xml" Type="http://schemas.openxmlformats.org/officeDocument/2006/relationships/slideLayout"/><Relationship Id="rId6" Target="../diagrams/quickStyle21.xml" Type="http://schemas.openxmlformats.org/officeDocument/2006/relationships/diagramQuickStyle"/><Relationship Id="rId5" Target="../diagrams/layout21.xml" Type="http://schemas.openxmlformats.org/officeDocument/2006/relationships/diagramLayout"/><Relationship Id="rId4" Target="../diagrams/data21.xml" Type="http://schemas.openxmlformats.org/officeDocument/2006/relationships/diagramData"/></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arget="../media/image3.jpeg" Type="http://schemas.openxmlformats.org/officeDocument/2006/relationships/image"/><Relationship Id="rId3" Target="../diagrams/data5.xml" Type="http://schemas.openxmlformats.org/officeDocument/2006/relationships/diagramData"/><Relationship Id="rId7" Target="../diagrams/drawing5.xml" Type="http://schemas.microsoft.com/office/2007/relationships/diagramDrawing"/><Relationship Id="rId2" Target="../notesSlides/notesSlide6.xml" Type="http://schemas.openxmlformats.org/officeDocument/2006/relationships/notesSlide"/><Relationship Id="rId1" Target="../slideLayouts/slideLayout12.xml" Type="http://schemas.openxmlformats.org/officeDocument/2006/relationships/slideLayout"/><Relationship Id="rId6" Target="../diagrams/colors5.xml" Type="http://schemas.openxmlformats.org/officeDocument/2006/relationships/diagramColors"/><Relationship Id="rId5" Target="../diagrams/quickStyle5.xml" Type="http://schemas.openxmlformats.org/officeDocument/2006/relationships/diagramQuickStyle"/><Relationship Id="rId4" Target="../diagrams/layout5.xml" Type="http://schemas.openxmlformats.org/officeDocument/2006/relationships/diagramLayout"/></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arget="../media/image4.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4357" y="1645920"/>
            <a:ext cx="8562109" cy="2677656"/>
          </a:xfrm>
          <a:prstGeom prst="rect">
            <a:avLst/>
          </a:prstGeom>
          <a:noFill/>
        </p:spPr>
        <p:txBody>
          <a:bodyPr wrap="square" rtlCol="0">
            <a:spAutoFit/>
          </a:bodyPr>
          <a:lstStyle/>
          <a:p>
            <a:pPr algn="ctr"/>
            <a:r>
              <a:rPr lang="es-CO" sz="5400" b="1" dirty="0">
                <a:solidFill>
                  <a:srgbClr val="002060"/>
                </a:solidFill>
                <a:latin typeface="Montserrat" panose="00000500000000000000" pitchFamily="50" charset="0"/>
                <a:cs typeface="Arial" panose="020B0604020202020204" pitchFamily="34" charset="0"/>
              </a:rPr>
              <a:t>ICTERICIA NEONATAL</a:t>
            </a:r>
            <a:r>
              <a:rPr lang="es-CO" sz="3200" dirty="0">
                <a:latin typeface="Montserrat" panose="00000500000000000000" pitchFamily="50" charset="0"/>
                <a:cs typeface="Arial" panose="020B0604020202020204" pitchFamily="34" charset="0"/>
              </a:rPr>
              <a:t> </a:t>
            </a:r>
          </a:p>
          <a:p>
            <a:pPr algn="ctr"/>
            <a:endParaRPr lang="es-CO" dirty="0">
              <a:latin typeface="Montserrat" panose="00000500000000000000" pitchFamily="50" charset="0"/>
              <a:cs typeface="Arial" panose="020B0604020202020204" pitchFamily="34" charset="0"/>
            </a:endParaRPr>
          </a:p>
          <a:p>
            <a:pPr algn="ctr"/>
            <a:endParaRPr lang="es-CO" dirty="0">
              <a:latin typeface="Montserrat" panose="00000500000000000000" pitchFamily="50" charset="0"/>
              <a:cs typeface="Arial" panose="020B0604020202020204" pitchFamily="34" charset="0"/>
            </a:endParaRPr>
          </a:p>
          <a:p>
            <a:pPr algn="ctr"/>
            <a:endParaRPr lang="es-CO" dirty="0">
              <a:latin typeface="Montserrat" panose="00000500000000000000" pitchFamily="50" charset="0"/>
              <a:cs typeface="Arial" panose="020B0604020202020204" pitchFamily="34" charset="0"/>
            </a:endParaRPr>
          </a:p>
          <a:p>
            <a:pPr algn="ctr"/>
            <a:r>
              <a:rPr lang="es-CO" sz="2000" dirty="0">
                <a:latin typeface="Montserrat" panose="00000500000000000000" pitchFamily="50" charset="0"/>
                <a:cs typeface="Arial" panose="020B0604020202020204" pitchFamily="34" charset="0"/>
              </a:rPr>
              <a:t>Laura Álvarez Londoño </a:t>
            </a:r>
          </a:p>
          <a:p>
            <a:pPr algn="ctr"/>
            <a:r>
              <a:rPr lang="es-CO" sz="2000" dirty="0">
                <a:latin typeface="Montserrat" panose="00000500000000000000" pitchFamily="50" charset="0"/>
                <a:cs typeface="Arial" panose="020B0604020202020204" pitchFamily="34" charset="0"/>
              </a:rPr>
              <a:t>Residente Pediatría </a:t>
            </a:r>
          </a:p>
          <a:p>
            <a:pPr algn="ctr"/>
            <a:r>
              <a:rPr lang="es-CO" sz="2000" dirty="0">
                <a:latin typeface="Montserrat" panose="00000500000000000000" pitchFamily="50" charset="0"/>
                <a:cs typeface="Arial" panose="020B0604020202020204" pitchFamily="34" charset="0"/>
              </a:rPr>
              <a:t>UPB </a:t>
            </a:r>
          </a:p>
        </p:txBody>
      </p:sp>
    </p:spTree>
    <p:extLst>
      <p:ext uri="{BB962C8B-B14F-4D97-AF65-F5344CB8AC3E}">
        <p14:creationId xmlns:p14="http://schemas.microsoft.com/office/powerpoint/2010/main" val="33750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57C7C-2596-2046-91DA-B11C729FEC34}"/>
              </a:ext>
            </a:extLst>
          </p:cNvPr>
          <p:cNvSpPr>
            <a:spLocks noGrp="1"/>
          </p:cNvSpPr>
          <p:nvPr>
            <p:ph type="title"/>
          </p:nvPr>
        </p:nvSpPr>
        <p:spPr/>
        <p:txBody>
          <a:bodyPr>
            <a:normAutofit/>
          </a:bodyPr>
          <a:lstStyle/>
          <a:p>
            <a:pPr algn="ctr"/>
            <a:r>
              <a:rPr lang="es-CO" sz="3000" b="1" dirty="0">
                <a:solidFill>
                  <a:srgbClr val="00AAA7"/>
                </a:solidFill>
                <a:latin typeface="Montserrat"/>
              </a:rPr>
              <a:t>EXCRECIÓN DE LA BILIRRUBINA</a:t>
            </a:r>
          </a:p>
        </p:txBody>
      </p:sp>
      <p:pic>
        <p:nvPicPr>
          <p:cNvPr id="4" name="Picture 2">
            <a:extLst>
              <a:ext uri="{FF2B5EF4-FFF2-40B4-BE49-F238E27FC236}">
                <a16:creationId xmlns:a16="http://schemas.microsoft.com/office/drawing/2014/main" id="{D3D22D63-5947-654F-B814-773C42B56D5C}"/>
              </a:ext>
            </a:extLst>
          </p:cNvPr>
          <p:cNvPicPr>
            <a:picLocks noChangeAspect="1"/>
          </p:cNvPicPr>
          <p:nvPr/>
        </p:nvPicPr>
        <p:blipFill rotWithShape="1">
          <a:blip r:embed="rId3"/>
          <a:srcRect l="15546" t="26830" b="22353"/>
          <a:stretch/>
        </p:blipFill>
        <p:spPr>
          <a:xfrm>
            <a:off x="6233307" y="1690688"/>
            <a:ext cx="4542929" cy="4570888"/>
          </a:xfrm>
          <a:prstGeom prst="rect">
            <a:avLst/>
          </a:prstGeom>
          <a:ln>
            <a:solidFill>
              <a:schemeClr val="accent1"/>
            </a:solidFill>
          </a:ln>
        </p:spPr>
      </p:pic>
    </p:spTree>
    <p:extLst>
      <p:ext uri="{BB962C8B-B14F-4D97-AF65-F5344CB8AC3E}">
        <p14:creationId xmlns:p14="http://schemas.microsoft.com/office/powerpoint/2010/main" val="4673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57278C-8881-DF41-B07E-AB58220E792C}"/>
              </a:ext>
            </a:extLst>
          </p:cNvPr>
          <p:cNvSpPr>
            <a:spLocks noGrp="1"/>
          </p:cNvSpPr>
          <p:nvPr>
            <p:ph idx="1"/>
          </p:nvPr>
        </p:nvSpPr>
        <p:spPr>
          <a:xfrm>
            <a:off x="1113816" y="722782"/>
            <a:ext cx="9964368" cy="894657"/>
          </a:xfrm>
          <a:ln>
            <a:solidFill>
              <a:srgbClr val="00AAA7"/>
            </a:solidFill>
          </a:ln>
        </p:spPr>
        <p:txBody>
          <a:bodyPr>
            <a:normAutofit/>
          </a:bodyPr>
          <a:lstStyle/>
          <a:p>
            <a:pPr marL="0" indent="0" algn="ctr">
              <a:buNone/>
            </a:pPr>
            <a:r>
              <a:rPr lang="es-CO" sz="1800" spc="-50" dirty="0">
                <a:latin typeface="Montserrat"/>
                <a:cs typeface="Arial"/>
              </a:rPr>
              <a:t>Los RN tienen </a:t>
            </a:r>
            <a:r>
              <a:rPr lang="es-CO" sz="1800" spc="-125" dirty="0">
                <a:latin typeface="Montserrat"/>
                <a:cs typeface="Arial"/>
              </a:rPr>
              <a:t>menos </a:t>
            </a:r>
            <a:r>
              <a:rPr lang="es-CO" sz="1800" spc="-85" dirty="0">
                <a:latin typeface="Montserrat"/>
                <a:cs typeface="Arial"/>
              </a:rPr>
              <a:t>cantidad </a:t>
            </a:r>
            <a:r>
              <a:rPr lang="es-CO" sz="1800" spc="-110" dirty="0">
                <a:latin typeface="Montserrat"/>
                <a:cs typeface="Arial"/>
              </a:rPr>
              <a:t>de </a:t>
            </a:r>
            <a:r>
              <a:rPr lang="es-CO" sz="1800" spc="-100" dirty="0">
                <a:latin typeface="Montserrat"/>
                <a:cs typeface="Arial"/>
              </a:rPr>
              <a:t>bacterias </a:t>
            </a:r>
            <a:r>
              <a:rPr lang="es-CO" sz="1800" spc="-110" dirty="0">
                <a:latin typeface="Montserrat"/>
                <a:cs typeface="Arial"/>
              </a:rPr>
              <a:t>en </a:t>
            </a:r>
            <a:r>
              <a:rPr lang="es-CO" sz="1800" spc="-65" dirty="0">
                <a:latin typeface="Montserrat"/>
                <a:cs typeface="Arial"/>
              </a:rPr>
              <a:t>el </a:t>
            </a:r>
            <a:r>
              <a:rPr lang="es-CO" sz="1800" spc="-55" dirty="0">
                <a:latin typeface="Montserrat"/>
                <a:cs typeface="Arial"/>
              </a:rPr>
              <a:t>intestino </a:t>
            </a:r>
            <a:r>
              <a:rPr lang="es-CO" sz="1800" spc="-114" dirty="0">
                <a:latin typeface="Montserrat"/>
                <a:cs typeface="Arial"/>
              </a:rPr>
              <a:t>y </a:t>
            </a:r>
            <a:r>
              <a:rPr lang="es-CO" sz="1800" spc="-85" dirty="0">
                <a:latin typeface="Montserrat"/>
                <a:cs typeface="Arial"/>
              </a:rPr>
              <a:t>la </a:t>
            </a:r>
            <a:r>
              <a:rPr lang="es-CO" sz="1800" spc="-120" dirty="0">
                <a:latin typeface="Montserrat"/>
                <a:cs typeface="Arial"/>
              </a:rPr>
              <a:t>presencia </a:t>
            </a:r>
            <a:r>
              <a:rPr lang="es-CO" sz="1800" spc="-110" dirty="0">
                <a:latin typeface="Montserrat"/>
                <a:cs typeface="Arial"/>
              </a:rPr>
              <a:t>de </a:t>
            </a:r>
            <a:r>
              <a:rPr lang="el-GR" sz="1800" spc="-75" dirty="0">
                <a:latin typeface="Montserrat"/>
                <a:cs typeface="Arial"/>
              </a:rPr>
              <a:t>β</a:t>
            </a:r>
            <a:r>
              <a:rPr lang="el-GR" sz="1800" spc="-75" dirty="0">
                <a:latin typeface="Montserrat"/>
              </a:rPr>
              <a:t>- </a:t>
            </a:r>
            <a:r>
              <a:rPr lang="es-CO" sz="1800" spc="-5" dirty="0" err="1">
                <a:latin typeface="Montserrat"/>
              </a:rPr>
              <a:t>glucuronidasa</a:t>
            </a:r>
            <a:r>
              <a:rPr lang="es-CO" sz="1800" spc="-5" dirty="0">
                <a:latin typeface="Montserrat"/>
              </a:rPr>
              <a:t> (enzima que </a:t>
            </a:r>
            <a:r>
              <a:rPr lang="es-CO" sz="1800" spc="-15" dirty="0">
                <a:latin typeface="Montserrat"/>
              </a:rPr>
              <a:t>desconjuga </a:t>
            </a:r>
            <a:r>
              <a:rPr lang="es-CO" sz="1800" dirty="0">
                <a:latin typeface="Montserrat"/>
              </a:rPr>
              <a:t>el </a:t>
            </a:r>
            <a:r>
              <a:rPr lang="es-CO" sz="1800" spc="-10" dirty="0">
                <a:latin typeface="Montserrat"/>
              </a:rPr>
              <a:t>diglocurónido </a:t>
            </a:r>
            <a:r>
              <a:rPr lang="es-CO" sz="1800" dirty="0">
                <a:latin typeface="Montserrat"/>
              </a:rPr>
              <a:t>en el </a:t>
            </a:r>
            <a:r>
              <a:rPr lang="es-CO" sz="1800" spc="-10" dirty="0">
                <a:latin typeface="Montserrat"/>
              </a:rPr>
              <a:t>intestino delgado), aumenta </a:t>
            </a:r>
            <a:r>
              <a:rPr lang="es-CO" sz="1800" dirty="0">
                <a:latin typeface="Montserrat"/>
              </a:rPr>
              <a:t>la </a:t>
            </a:r>
            <a:r>
              <a:rPr lang="es-CO" sz="1800" spc="-5" dirty="0">
                <a:latin typeface="Montserrat"/>
              </a:rPr>
              <a:t>disponibilidad de</a:t>
            </a:r>
            <a:r>
              <a:rPr lang="es-CO" sz="1800" spc="-30" dirty="0">
                <a:latin typeface="Montserrat"/>
              </a:rPr>
              <a:t> </a:t>
            </a:r>
            <a:r>
              <a:rPr lang="es-CO" sz="1800" spc="-5" dirty="0">
                <a:latin typeface="Montserrat"/>
              </a:rPr>
              <a:t>bilirrubina no conjugada.</a:t>
            </a:r>
          </a:p>
          <a:p>
            <a:pPr algn="ctr"/>
            <a:endParaRPr lang="es-CO" sz="1800" spc="-5" dirty="0">
              <a:latin typeface="Montserrat"/>
            </a:endParaRPr>
          </a:p>
        </p:txBody>
      </p:sp>
      <p:pic>
        <p:nvPicPr>
          <p:cNvPr id="4" name="Imagen 3">
            <a:extLst>
              <a:ext uri="{FF2B5EF4-FFF2-40B4-BE49-F238E27FC236}">
                <a16:creationId xmlns:a16="http://schemas.microsoft.com/office/drawing/2014/main" id="{D9D90436-3F12-534C-B62E-C01102D4E974}"/>
              </a:ext>
            </a:extLst>
          </p:cNvPr>
          <p:cNvPicPr>
            <a:picLocks noChangeAspect="1"/>
          </p:cNvPicPr>
          <p:nvPr/>
        </p:nvPicPr>
        <p:blipFill>
          <a:blip r:embed="rId3"/>
          <a:stretch>
            <a:fillRect/>
          </a:stretch>
        </p:blipFill>
        <p:spPr>
          <a:xfrm>
            <a:off x="3466070" y="1783712"/>
            <a:ext cx="1102060" cy="1774503"/>
          </a:xfrm>
          <a:prstGeom prst="rect">
            <a:avLst/>
          </a:prstGeom>
        </p:spPr>
      </p:pic>
      <p:graphicFrame>
        <p:nvGraphicFramePr>
          <p:cNvPr id="2" name="Diagrama 1"/>
          <p:cNvGraphicFramePr/>
          <p:nvPr>
            <p:extLst>
              <p:ext uri="{D42A27DB-BD31-4B8C-83A1-F6EECF244321}">
                <p14:modId xmlns:p14="http://schemas.microsoft.com/office/powerpoint/2010/main" val="1090518048"/>
              </p:ext>
            </p:extLst>
          </p:nvPr>
        </p:nvGraphicFramePr>
        <p:xfrm>
          <a:off x="4796798" y="2423743"/>
          <a:ext cx="6281386" cy="3218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62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52EB8-046B-6948-AE90-5CC8C0E1C448}"/>
              </a:ext>
            </a:extLst>
          </p:cNvPr>
          <p:cNvSpPr>
            <a:spLocks noGrp="1"/>
          </p:cNvSpPr>
          <p:nvPr>
            <p:ph type="title"/>
          </p:nvPr>
        </p:nvSpPr>
        <p:spPr>
          <a:xfrm>
            <a:off x="1767252" y="130629"/>
            <a:ext cx="9162448" cy="1045795"/>
          </a:xfrm>
        </p:spPr>
        <p:txBody>
          <a:bodyPr>
            <a:normAutofit/>
          </a:bodyPr>
          <a:lstStyle/>
          <a:p>
            <a:r>
              <a:rPr lang="es-CO" sz="3000" b="1" dirty="0">
                <a:solidFill>
                  <a:srgbClr val="00AAA7"/>
                </a:solidFill>
                <a:latin typeface="Montserrat"/>
              </a:rPr>
              <a:t>HIPERBILIRRUBINEMIA NEONATAL BENIGNA</a:t>
            </a:r>
          </a:p>
        </p:txBody>
      </p:sp>
      <p:graphicFrame>
        <p:nvGraphicFramePr>
          <p:cNvPr id="5" name="Marcador de contenido 4">
            <a:extLst>
              <a:ext uri="{FF2B5EF4-FFF2-40B4-BE49-F238E27FC236}">
                <a16:creationId xmlns:a16="http://schemas.microsoft.com/office/drawing/2014/main" id="{A5284AFF-922D-A740-A952-BEF57AE7B349}"/>
              </a:ext>
            </a:extLst>
          </p:cNvPr>
          <p:cNvGraphicFramePr>
            <a:graphicFrameLocks noGrp="1"/>
          </p:cNvGraphicFramePr>
          <p:nvPr>
            <p:ph idx="1"/>
            <p:extLst>
              <p:ext uri="{D42A27DB-BD31-4B8C-83A1-F6EECF244321}">
                <p14:modId xmlns:p14="http://schemas.microsoft.com/office/powerpoint/2010/main" val="1683725618"/>
              </p:ext>
            </p:extLst>
          </p:nvPr>
        </p:nvGraphicFramePr>
        <p:xfrm>
          <a:off x="1920053" y="1045795"/>
          <a:ext cx="8856847" cy="2560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5">
            <a:extLst>
              <a:ext uri="{FF2B5EF4-FFF2-40B4-BE49-F238E27FC236}">
                <a16:creationId xmlns:a16="http://schemas.microsoft.com/office/drawing/2014/main" id="{4B8281FA-78B5-2B44-B5AB-C14980738CED}"/>
              </a:ext>
            </a:extLst>
          </p:cNvPr>
          <p:cNvSpPr/>
          <p:nvPr/>
        </p:nvSpPr>
        <p:spPr>
          <a:xfrm>
            <a:off x="7393248" y="3960403"/>
            <a:ext cx="3265062" cy="2371641"/>
          </a:xfrm>
          <a:prstGeom prst="rect">
            <a:avLst/>
          </a:prstGeom>
          <a:blipFill>
            <a:blip r:embed="rId8" cstate="print"/>
            <a:stretch>
              <a:fillRect l="-9699" t="-11223" r="-7075" b="-7173"/>
            </a:stretch>
          </a:blipFill>
        </p:spPr>
        <p:txBody>
          <a:bodyPr wrap="square" lIns="0" tIns="0" rIns="0" bIns="0" rtlCol="0"/>
          <a:lstStyle/>
          <a:p>
            <a:endParaRPr/>
          </a:p>
        </p:txBody>
      </p:sp>
    </p:spTree>
    <p:extLst>
      <p:ext uri="{BB962C8B-B14F-4D97-AF65-F5344CB8AC3E}">
        <p14:creationId xmlns:p14="http://schemas.microsoft.com/office/powerpoint/2010/main" val="112277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F0C17-4B8A-4646-B8F7-3559C2BC19CD}"/>
              </a:ext>
            </a:extLst>
          </p:cNvPr>
          <p:cNvSpPr>
            <a:spLocks noGrp="1"/>
          </p:cNvSpPr>
          <p:nvPr>
            <p:ph type="title"/>
          </p:nvPr>
        </p:nvSpPr>
        <p:spPr>
          <a:xfrm>
            <a:off x="1088457" y="1197165"/>
            <a:ext cx="4407568" cy="1325563"/>
          </a:xfrm>
        </p:spPr>
        <p:txBody>
          <a:bodyPr>
            <a:normAutofit/>
          </a:bodyPr>
          <a:lstStyle/>
          <a:p>
            <a:pPr algn="ctr"/>
            <a:r>
              <a:rPr lang="es-CO" sz="3000" b="1" dirty="0">
                <a:solidFill>
                  <a:srgbClr val="00AAA7"/>
                </a:solidFill>
                <a:latin typeface="Montserrat"/>
              </a:rPr>
              <a:t>NIVELES ÓPTIMOS</a:t>
            </a:r>
          </a:p>
        </p:txBody>
      </p:sp>
      <p:graphicFrame>
        <p:nvGraphicFramePr>
          <p:cNvPr id="7" name="Marcador de contenido 3">
            <a:extLst>
              <a:ext uri="{FF2B5EF4-FFF2-40B4-BE49-F238E27FC236}">
                <a16:creationId xmlns:a16="http://schemas.microsoft.com/office/drawing/2014/main" id="{02E271F5-7B6A-3C45-992F-6AABEFF08F6E}"/>
              </a:ext>
            </a:extLst>
          </p:cNvPr>
          <p:cNvGraphicFramePr>
            <a:graphicFrameLocks/>
          </p:cNvGraphicFramePr>
          <p:nvPr>
            <p:extLst>
              <p:ext uri="{D42A27DB-BD31-4B8C-83A1-F6EECF244321}">
                <p14:modId xmlns:p14="http://schemas.microsoft.com/office/powerpoint/2010/main" val="1038997598"/>
              </p:ext>
            </p:extLst>
          </p:nvPr>
        </p:nvGraphicFramePr>
        <p:xfrm>
          <a:off x="5144209" y="635267"/>
          <a:ext cx="6646738" cy="5619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3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76215-4588-C74A-B329-0A3CF18A1CE2}"/>
              </a:ext>
            </a:extLst>
          </p:cNvPr>
          <p:cNvSpPr>
            <a:spLocks noGrp="1"/>
          </p:cNvSpPr>
          <p:nvPr>
            <p:ph type="title"/>
          </p:nvPr>
        </p:nvSpPr>
        <p:spPr>
          <a:xfrm>
            <a:off x="175930" y="992437"/>
            <a:ext cx="4657825" cy="1325563"/>
          </a:xfrm>
        </p:spPr>
        <p:txBody>
          <a:bodyPr>
            <a:normAutofit/>
          </a:bodyPr>
          <a:lstStyle/>
          <a:p>
            <a:pPr algn="ctr"/>
            <a:r>
              <a:rPr lang="es-CO" sz="3000" b="1" dirty="0">
                <a:solidFill>
                  <a:srgbClr val="00AAA7"/>
                </a:solidFill>
                <a:latin typeface="Montserrat"/>
              </a:rPr>
              <a:t>TIEMPOS DE RESOLUCIÓN</a:t>
            </a:r>
          </a:p>
        </p:txBody>
      </p:sp>
      <p:graphicFrame>
        <p:nvGraphicFramePr>
          <p:cNvPr id="4" name="Marcador de contenido 3">
            <a:extLst>
              <a:ext uri="{FF2B5EF4-FFF2-40B4-BE49-F238E27FC236}">
                <a16:creationId xmlns:a16="http://schemas.microsoft.com/office/drawing/2014/main" id="{4B54DA7C-18AC-FD47-A32B-13539DC8A936}"/>
              </a:ext>
            </a:extLst>
          </p:cNvPr>
          <p:cNvGraphicFramePr>
            <a:graphicFrameLocks noGrp="1"/>
          </p:cNvGraphicFramePr>
          <p:nvPr>
            <p:ph idx="1"/>
            <p:extLst>
              <p:ext uri="{D42A27DB-BD31-4B8C-83A1-F6EECF244321}">
                <p14:modId xmlns:p14="http://schemas.microsoft.com/office/powerpoint/2010/main" val="391877780"/>
              </p:ext>
            </p:extLst>
          </p:nvPr>
        </p:nvGraphicFramePr>
        <p:xfrm>
          <a:off x="4833755" y="1198098"/>
          <a:ext cx="6773840" cy="446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32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CB7FF-39B5-3E43-988E-43AC6102948F}"/>
              </a:ext>
            </a:extLst>
          </p:cNvPr>
          <p:cNvSpPr>
            <a:spLocks noGrp="1"/>
          </p:cNvSpPr>
          <p:nvPr>
            <p:ph type="title"/>
          </p:nvPr>
        </p:nvSpPr>
        <p:spPr>
          <a:xfrm>
            <a:off x="3739626" y="852881"/>
            <a:ext cx="4407568" cy="882166"/>
          </a:xfrm>
        </p:spPr>
        <p:txBody>
          <a:bodyPr>
            <a:normAutofit/>
          </a:bodyPr>
          <a:lstStyle/>
          <a:p>
            <a:pPr algn="ctr"/>
            <a:r>
              <a:rPr lang="es-CO" sz="3000" b="1" dirty="0">
                <a:solidFill>
                  <a:srgbClr val="00AAA7"/>
                </a:solidFill>
                <a:latin typeface="Montserrat"/>
              </a:rPr>
              <a:t>CLASIFICACIÓN</a:t>
            </a:r>
          </a:p>
        </p:txBody>
      </p:sp>
      <p:graphicFrame>
        <p:nvGraphicFramePr>
          <p:cNvPr id="4" name="Marcador de contenido 3">
            <a:extLst>
              <a:ext uri="{FF2B5EF4-FFF2-40B4-BE49-F238E27FC236}">
                <a16:creationId xmlns:a16="http://schemas.microsoft.com/office/drawing/2014/main" id="{2015C33A-E4EC-8F4C-8355-7D10D2797525}"/>
              </a:ext>
            </a:extLst>
          </p:cNvPr>
          <p:cNvGraphicFramePr>
            <a:graphicFrameLocks noGrp="1"/>
          </p:cNvGraphicFramePr>
          <p:nvPr>
            <p:ph idx="1"/>
            <p:extLst>
              <p:ext uri="{D42A27DB-BD31-4B8C-83A1-F6EECF244321}">
                <p14:modId xmlns:p14="http://schemas.microsoft.com/office/powerpoint/2010/main" val="4122059854"/>
              </p:ext>
            </p:extLst>
          </p:nvPr>
        </p:nvGraphicFramePr>
        <p:xfrm>
          <a:off x="4352413" y="1293964"/>
          <a:ext cx="7309645" cy="4829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88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15902-BC3B-2440-A7D3-DF3D5C94309F}"/>
              </a:ext>
            </a:extLst>
          </p:cNvPr>
          <p:cNvSpPr>
            <a:spLocks noGrp="1"/>
          </p:cNvSpPr>
          <p:nvPr>
            <p:ph type="title"/>
          </p:nvPr>
        </p:nvSpPr>
        <p:spPr>
          <a:xfrm>
            <a:off x="352925" y="893880"/>
            <a:ext cx="4205438" cy="1325563"/>
          </a:xfrm>
        </p:spPr>
        <p:txBody>
          <a:bodyPr>
            <a:noAutofit/>
          </a:bodyPr>
          <a:lstStyle/>
          <a:p>
            <a:pPr algn="ctr"/>
            <a:r>
              <a:rPr lang="es-CO" sz="3000" b="1" dirty="0">
                <a:solidFill>
                  <a:srgbClr val="00AAA7"/>
                </a:solidFill>
                <a:latin typeface="Montserrat"/>
              </a:rPr>
              <a:t>MECANISMO FISIOLÓGICO</a:t>
            </a:r>
            <a:br>
              <a:rPr lang="es-ES" sz="3000" b="1" dirty="0">
                <a:solidFill>
                  <a:srgbClr val="00AAA7"/>
                </a:solidFill>
                <a:latin typeface="Montserrat"/>
              </a:rPr>
            </a:br>
            <a:endParaRPr lang="es-CO" sz="3000" b="1" dirty="0">
              <a:solidFill>
                <a:srgbClr val="00AAA7"/>
              </a:solidFill>
              <a:latin typeface="Montserrat"/>
            </a:endParaRPr>
          </a:p>
        </p:txBody>
      </p:sp>
      <p:graphicFrame>
        <p:nvGraphicFramePr>
          <p:cNvPr id="4" name="Tabla 3">
            <a:extLst>
              <a:ext uri="{FF2B5EF4-FFF2-40B4-BE49-F238E27FC236}">
                <a16:creationId xmlns:a16="http://schemas.microsoft.com/office/drawing/2014/main" id="{C8BBA3AF-85E3-B746-AAAE-42CB28768CEA}"/>
              </a:ext>
            </a:extLst>
          </p:cNvPr>
          <p:cNvGraphicFramePr>
            <a:graphicFrameLocks noGrp="1"/>
          </p:cNvGraphicFramePr>
          <p:nvPr>
            <p:extLst>
              <p:ext uri="{D42A27DB-BD31-4B8C-83A1-F6EECF244321}">
                <p14:modId xmlns:p14="http://schemas.microsoft.com/office/powerpoint/2010/main" val="3278427283"/>
              </p:ext>
            </p:extLst>
          </p:nvPr>
        </p:nvGraphicFramePr>
        <p:xfrm>
          <a:off x="4814032" y="904140"/>
          <a:ext cx="7025043" cy="4785360"/>
        </p:xfrm>
        <a:graphic>
          <a:graphicData uri="http://schemas.openxmlformats.org/drawingml/2006/table">
            <a:tbl>
              <a:tblPr firstRow="1" bandRow="1">
                <a:tableStyleId>{5C22544A-7EE6-4342-B048-85BDC9FD1C3A}</a:tableStyleId>
              </a:tblPr>
              <a:tblGrid>
                <a:gridCol w="3700784">
                  <a:extLst>
                    <a:ext uri="{9D8B030D-6E8A-4147-A177-3AD203B41FA5}">
                      <a16:colId xmlns:a16="http://schemas.microsoft.com/office/drawing/2014/main" val="957777441"/>
                    </a:ext>
                  </a:extLst>
                </a:gridCol>
                <a:gridCol w="3324259">
                  <a:extLst>
                    <a:ext uri="{9D8B030D-6E8A-4147-A177-3AD203B41FA5}">
                      <a16:colId xmlns:a16="http://schemas.microsoft.com/office/drawing/2014/main" val="3481102458"/>
                    </a:ext>
                  </a:extLst>
                </a:gridCol>
              </a:tblGrid>
              <a:tr h="321901">
                <a:tc>
                  <a:txBody>
                    <a:bodyPr/>
                    <a:lstStyle/>
                    <a:p>
                      <a:pPr algn="ctr"/>
                      <a:r>
                        <a:rPr lang="es-CO" sz="1600" dirty="0">
                          <a:latin typeface="Montserrat"/>
                        </a:rPr>
                        <a:t>ICTERICIA FISIOLÓGICA</a:t>
                      </a:r>
                      <a:endParaRPr lang="es-CO" sz="1600" dirty="0">
                        <a:solidFill>
                          <a:schemeClr val="tx1">
                            <a:lumMod val="95000"/>
                            <a:lumOff val="5000"/>
                          </a:schemeClr>
                        </a:solidFill>
                        <a:latin typeface="Montserrat"/>
                      </a:endParaRPr>
                    </a:p>
                  </a:txBody>
                  <a:tcPr/>
                </a:tc>
                <a:tc>
                  <a:txBody>
                    <a:bodyPr/>
                    <a:lstStyle/>
                    <a:p>
                      <a:pPr algn="ctr"/>
                      <a:r>
                        <a:rPr lang="es-CO" sz="1600" dirty="0">
                          <a:latin typeface="Montserrat"/>
                        </a:rPr>
                        <a:t>ICTERICIA NO FISIOLÓGICA</a:t>
                      </a:r>
                      <a:endParaRPr lang="es-CO" sz="1600" dirty="0">
                        <a:solidFill>
                          <a:schemeClr val="tx1">
                            <a:lumMod val="95000"/>
                            <a:lumOff val="5000"/>
                          </a:schemeClr>
                        </a:solidFill>
                        <a:latin typeface="Montserrat"/>
                      </a:endParaRPr>
                    </a:p>
                  </a:txBody>
                  <a:tcPr/>
                </a:tc>
                <a:extLst>
                  <a:ext uri="{0D108BD9-81ED-4DB2-BD59-A6C34878D82A}">
                    <a16:rowId xmlns:a16="http://schemas.microsoft.com/office/drawing/2014/main" val="2486282946"/>
                  </a:ext>
                </a:extLst>
              </a:tr>
              <a:tr h="714356">
                <a:tc>
                  <a:txBody>
                    <a:bodyPr/>
                    <a:lstStyle/>
                    <a:p>
                      <a:pPr marL="91440" indent="0">
                        <a:lnSpc>
                          <a:spcPct val="100000"/>
                        </a:lnSpc>
                        <a:spcBef>
                          <a:spcPts val="55"/>
                        </a:spcBef>
                        <a:buFontTx/>
                        <a:buNone/>
                        <a:tabLst>
                          <a:tab pos="434340" algn="l"/>
                        </a:tabLst>
                      </a:pPr>
                      <a:r>
                        <a:rPr lang="es-CO" sz="1600" spc="-5" dirty="0">
                          <a:latin typeface="Montserrat"/>
                        </a:rPr>
                        <a:t>Tiende </a:t>
                      </a:r>
                      <a:r>
                        <a:rPr lang="es-CO" sz="1600" dirty="0">
                          <a:latin typeface="Montserrat"/>
                        </a:rPr>
                        <a:t>a </a:t>
                      </a:r>
                      <a:r>
                        <a:rPr lang="es-CO" sz="1600" spc="-10" dirty="0">
                          <a:latin typeface="Montserrat"/>
                        </a:rPr>
                        <a:t>durar </a:t>
                      </a:r>
                      <a:r>
                        <a:rPr lang="es-CO" sz="1600" dirty="0">
                          <a:latin typeface="Montserrat"/>
                        </a:rPr>
                        <a:t>&lt; 2</a:t>
                      </a:r>
                      <a:r>
                        <a:rPr lang="es-CO" sz="1600" spc="-15" dirty="0">
                          <a:latin typeface="Montserrat"/>
                        </a:rPr>
                        <a:t> </a:t>
                      </a:r>
                      <a:r>
                        <a:rPr lang="es-CO" sz="1600" dirty="0">
                          <a:latin typeface="Montserrat"/>
                        </a:rPr>
                        <a:t>semanas.</a:t>
                      </a:r>
                    </a:p>
                    <a:p>
                      <a:pPr>
                        <a:buFontTx/>
                        <a:buNone/>
                      </a:pPr>
                      <a:endParaRPr lang="es-CO" sz="1600" dirty="0">
                        <a:solidFill>
                          <a:schemeClr val="tx1">
                            <a:lumMod val="95000"/>
                            <a:lumOff val="5000"/>
                          </a:schemeClr>
                        </a:solidFill>
                        <a:latin typeface="Montserra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latin typeface="Montserrat"/>
                        </a:rPr>
                        <a:t>Es </a:t>
                      </a:r>
                      <a:r>
                        <a:rPr lang="es-CO" sz="1600" spc="-10" dirty="0">
                          <a:latin typeface="Montserrat"/>
                        </a:rPr>
                        <a:t>generalmente </a:t>
                      </a:r>
                      <a:r>
                        <a:rPr lang="es-CO" sz="1600" dirty="0">
                          <a:latin typeface="Montserrat"/>
                        </a:rPr>
                        <a:t>causada </a:t>
                      </a:r>
                      <a:r>
                        <a:rPr lang="es-CO" sz="1600" spc="-5" dirty="0">
                          <a:latin typeface="Montserrat"/>
                        </a:rPr>
                        <a:t>por </a:t>
                      </a:r>
                      <a:r>
                        <a:rPr lang="es-CO" sz="1600" spc="-10" dirty="0">
                          <a:latin typeface="Montserrat"/>
                        </a:rPr>
                        <a:t>otras </a:t>
                      </a:r>
                      <a:r>
                        <a:rPr lang="es-CO" sz="1600" spc="-5" dirty="0">
                          <a:latin typeface="Montserrat"/>
                        </a:rPr>
                        <a:t>entidades como sepsis </a:t>
                      </a:r>
                      <a:r>
                        <a:rPr lang="es-CO" sz="1600" dirty="0">
                          <a:latin typeface="Montserrat"/>
                        </a:rPr>
                        <a:t>o </a:t>
                      </a:r>
                      <a:r>
                        <a:rPr lang="es-CO" sz="1600" spc="-10" dirty="0">
                          <a:latin typeface="Montserrat"/>
                        </a:rPr>
                        <a:t>atresia </a:t>
                      </a:r>
                      <a:r>
                        <a:rPr lang="es-CO" sz="1600" spc="-5" dirty="0">
                          <a:latin typeface="Montserrat"/>
                        </a:rPr>
                        <a:t>de </a:t>
                      </a:r>
                      <a:r>
                        <a:rPr lang="es-CO" sz="1600" dirty="0">
                          <a:latin typeface="Montserrat"/>
                        </a:rPr>
                        <a:t>las </a:t>
                      </a:r>
                      <a:r>
                        <a:rPr lang="es-CO" sz="1600" spc="-5" dirty="0">
                          <a:latin typeface="Montserrat"/>
                        </a:rPr>
                        <a:t>vías</a:t>
                      </a:r>
                      <a:r>
                        <a:rPr lang="es-CO" sz="1600" spc="40" dirty="0">
                          <a:latin typeface="Montserrat"/>
                        </a:rPr>
                        <a:t> </a:t>
                      </a:r>
                      <a:r>
                        <a:rPr lang="es-CO" sz="1600" spc="-10" dirty="0">
                          <a:latin typeface="Montserrat"/>
                        </a:rPr>
                        <a:t>biliares.</a:t>
                      </a:r>
                      <a:endParaRPr lang="es-CO" sz="1600" dirty="0">
                        <a:solidFill>
                          <a:schemeClr val="tx1">
                            <a:lumMod val="95000"/>
                            <a:lumOff val="5000"/>
                          </a:schemeClr>
                        </a:solidFill>
                        <a:latin typeface="Montserrat"/>
                        <a:cs typeface="Carlito"/>
                      </a:endParaRPr>
                    </a:p>
                  </a:txBody>
                  <a:tcPr/>
                </a:tc>
                <a:extLst>
                  <a:ext uri="{0D108BD9-81ED-4DB2-BD59-A6C34878D82A}">
                    <a16:rowId xmlns:a16="http://schemas.microsoft.com/office/drawing/2014/main" val="950253725"/>
                  </a:ext>
                </a:extLst>
              </a:tr>
              <a:tr h="502695">
                <a:tc>
                  <a:txBody>
                    <a:bodyPr/>
                    <a:lstStyle/>
                    <a:p>
                      <a:pPr marL="91440" indent="0">
                        <a:lnSpc>
                          <a:spcPct val="100000"/>
                        </a:lnSpc>
                        <a:buFontTx/>
                        <a:buNone/>
                        <a:tabLst>
                          <a:tab pos="434340" algn="l"/>
                        </a:tabLst>
                      </a:pPr>
                      <a:r>
                        <a:rPr lang="es-CO" sz="1600" dirty="0">
                          <a:latin typeface="Montserrat"/>
                        </a:rPr>
                        <a:t>Sin patologías asociadas o hemólisis.</a:t>
                      </a:r>
                      <a:endParaRPr lang="es-CO" sz="1600" dirty="0">
                        <a:solidFill>
                          <a:schemeClr val="tx1">
                            <a:lumMod val="95000"/>
                            <a:lumOff val="5000"/>
                          </a:schemeClr>
                        </a:solidFill>
                        <a:latin typeface="Montserrat"/>
                        <a:cs typeface="Carli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15" dirty="0">
                          <a:latin typeface="Montserrat"/>
                        </a:rPr>
                        <a:t>Hay </a:t>
                      </a:r>
                      <a:r>
                        <a:rPr lang="es-CO" sz="1600" dirty="0">
                          <a:latin typeface="Montserrat"/>
                        </a:rPr>
                        <a:t>signos </a:t>
                      </a:r>
                      <a:r>
                        <a:rPr lang="es-CO" sz="1600" spc="-5" dirty="0">
                          <a:latin typeface="Montserrat"/>
                        </a:rPr>
                        <a:t>de hemólisis </a:t>
                      </a:r>
                      <a:r>
                        <a:rPr lang="es-CO" sz="1600" dirty="0">
                          <a:latin typeface="Montserrat"/>
                        </a:rPr>
                        <a:t>o </a:t>
                      </a:r>
                      <a:r>
                        <a:rPr lang="es-CO" sz="1600" spc="-5" dirty="0">
                          <a:latin typeface="Montserrat"/>
                        </a:rPr>
                        <a:t>prueba de Coombs</a:t>
                      </a:r>
                      <a:r>
                        <a:rPr lang="es-CO" sz="1600" spc="-35" dirty="0">
                          <a:latin typeface="Montserrat"/>
                        </a:rPr>
                        <a:t> </a:t>
                      </a:r>
                      <a:r>
                        <a:rPr lang="es-CO" sz="1600" dirty="0">
                          <a:latin typeface="Montserrat"/>
                        </a:rPr>
                        <a:t>+.</a:t>
                      </a:r>
                      <a:endParaRPr lang="es-CO" sz="1600" dirty="0">
                        <a:solidFill>
                          <a:schemeClr val="tx1">
                            <a:lumMod val="95000"/>
                            <a:lumOff val="5000"/>
                          </a:schemeClr>
                        </a:solidFill>
                        <a:latin typeface="Montserrat"/>
                        <a:cs typeface="Carlito"/>
                      </a:endParaRPr>
                    </a:p>
                  </a:txBody>
                  <a:tcPr/>
                </a:tc>
                <a:extLst>
                  <a:ext uri="{0D108BD9-81ED-4DB2-BD59-A6C34878D82A}">
                    <a16:rowId xmlns:a16="http://schemas.microsoft.com/office/drawing/2014/main" val="3495217833"/>
                  </a:ext>
                </a:extLst>
              </a:tr>
              <a:tr h="714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5" dirty="0">
                          <a:latin typeface="Montserrat"/>
                        </a:rPr>
                        <a:t> Se </a:t>
                      </a:r>
                      <a:r>
                        <a:rPr lang="es-CO" sz="1600" spc="-10" dirty="0">
                          <a:latin typeface="Montserrat"/>
                        </a:rPr>
                        <a:t>presenta </a:t>
                      </a:r>
                      <a:r>
                        <a:rPr lang="es-CO" sz="1600" spc="-5" dirty="0">
                          <a:latin typeface="Montserrat"/>
                        </a:rPr>
                        <a:t>después de </a:t>
                      </a:r>
                      <a:r>
                        <a:rPr lang="es-CO" sz="1600" dirty="0">
                          <a:latin typeface="Montserrat"/>
                        </a:rPr>
                        <a:t>las 24 </a:t>
                      </a:r>
                      <a:r>
                        <a:rPr lang="es-CO" sz="1600" spc="-10" dirty="0">
                          <a:latin typeface="Montserrat"/>
                        </a:rPr>
                        <a:t>horas </a:t>
                      </a:r>
                      <a:r>
                        <a:rPr lang="es-CO" sz="1600" spc="-5" dirty="0">
                          <a:latin typeface="Montserrat"/>
                        </a:rPr>
                        <a:t>de  vida.</a:t>
                      </a:r>
                      <a:endParaRPr lang="es-CO" sz="1600" dirty="0">
                        <a:latin typeface="Montserrat"/>
                      </a:endParaRPr>
                    </a:p>
                    <a:p>
                      <a:pPr>
                        <a:buFontTx/>
                        <a:buNone/>
                      </a:pPr>
                      <a:endParaRPr lang="es-CO" sz="1600" dirty="0">
                        <a:solidFill>
                          <a:schemeClr val="tx1">
                            <a:lumMod val="95000"/>
                            <a:lumOff val="5000"/>
                          </a:schemeClr>
                        </a:solidFill>
                        <a:latin typeface="Montserra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5" dirty="0">
                          <a:latin typeface="Montserrat"/>
                        </a:rPr>
                        <a:t>Aparece </a:t>
                      </a:r>
                      <a:r>
                        <a:rPr lang="es-CO" sz="1600" dirty="0">
                          <a:latin typeface="Montserrat"/>
                        </a:rPr>
                        <a:t>en </a:t>
                      </a:r>
                      <a:r>
                        <a:rPr lang="es-CO" sz="1600" spc="-10" dirty="0">
                          <a:latin typeface="Montserrat"/>
                        </a:rPr>
                        <a:t>primeras </a:t>
                      </a:r>
                      <a:r>
                        <a:rPr lang="es-CO" sz="1600" dirty="0">
                          <a:latin typeface="Montserrat"/>
                        </a:rPr>
                        <a:t>24</a:t>
                      </a:r>
                      <a:r>
                        <a:rPr lang="es-CO" sz="1600" spc="15" dirty="0">
                          <a:latin typeface="Montserrat"/>
                        </a:rPr>
                        <a:t> </a:t>
                      </a:r>
                      <a:r>
                        <a:rPr lang="es-CO" sz="1600" spc="-10" dirty="0">
                          <a:latin typeface="Montserrat"/>
                        </a:rPr>
                        <a:t>horas.</a:t>
                      </a:r>
                      <a:endParaRPr lang="es-CO" sz="1600" dirty="0">
                        <a:solidFill>
                          <a:schemeClr val="tx1">
                            <a:lumMod val="95000"/>
                            <a:lumOff val="5000"/>
                          </a:schemeClr>
                        </a:solidFill>
                        <a:latin typeface="Montserrat"/>
                        <a:cs typeface="Carlito"/>
                      </a:endParaRPr>
                    </a:p>
                  </a:txBody>
                  <a:tcPr/>
                </a:tc>
                <a:extLst>
                  <a:ext uri="{0D108BD9-81ED-4DB2-BD59-A6C34878D82A}">
                    <a16:rowId xmlns:a16="http://schemas.microsoft.com/office/drawing/2014/main" val="2226983894"/>
                  </a:ext>
                </a:extLst>
              </a:tr>
              <a:tr h="714356">
                <a:tc>
                  <a:txBody>
                    <a:bodyPr/>
                    <a:lstStyle/>
                    <a:p>
                      <a:pPr marL="91440" indent="0">
                        <a:lnSpc>
                          <a:spcPct val="100000"/>
                        </a:lnSpc>
                        <a:buFontTx/>
                        <a:buNone/>
                        <a:tabLst>
                          <a:tab pos="434340" algn="l"/>
                        </a:tabLst>
                      </a:pPr>
                      <a:r>
                        <a:rPr lang="es-CO" sz="1600" dirty="0">
                          <a:latin typeface="Montserrat"/>
                        </a:rPr>
                        <a:t>No </a:t>
                      </a:r>
                      <a:r>
                        <a:rPr lang="es-CO" sz="1600" spc="-10" dirty="0">
                          <a:latin typeface="Montserrat"/>
                        </a:rPr>
                        <a:t>supera </a:t>
                      </a:r>
                      <a:r>
                        <a:rPr lang="es-CO" sz="1600" dirty="0">
                          <a:latin typeface="Montserrat"/>
                        </a:rPr>
                        <a:t>los </a:t>
                      </a:r>
                      <a:r>
                        <a:rPr lang="es-CO" sz="1600" spc="10" dirty="0">
                          <a:latin typeface="Montserrat"/>
                        </a:rPr>
                        <a:t>17 mg/dL </a:t>
                      </a:r>
                      <a:r>
                        <a:rPr lang="es-CO" sz="1600" dirty="0">
                          <a:latin typeface="Montserrat"/>
                        </a:rPr>
                        <a:t>en el </a:t>
                      </a:r>
                      <a:r>
                        <a:rPr lang="es-CO" sz="1600" spc="-35" dirty="0">
                          <a:latin typeface="Montserrat"/>
                        </a:rPr>
                        <a:t>RNAT </a:t>
                      </a:r>
                      <a:r>
                        <a:rPr lang="es-CO" sz="1600" spc="-5" dirty="0">
                          <a:latin typeface="Montserrat"/>
                        </a:rPr>
                        <a:t>ni</a:t>
                      </a:r>
                      <a:r>
                        <a:rPr lang="es-CO" sz="1600" spc="-100" dirty="0">
                          <a:latin typeface="Montserrat"/>
                        </a:rPr>
                        <a:t> </a:t>
                      </a:r>
                      <a:r>
                        <a:rPr lang="es-CO" sz="1600" dirty="0">
                          <a:latin typeface="Montserrat"/>
                        </a:rPr>
                        <a:t>los </a:t>
                      </a:r>
                      <a:r>
                        <a:rPr lang="es-CO" sz="1600" spc="10" dirty="0">
                          <a:latin typeface="Montserrat"/>
                        </a:rPr>
                        <a:t>15 mg/dL </a:t>
                      </a:r>
                      <a:r>
                        <a:rPr lang="es-CO" sz="1600" dirty="0">
                          <a:latin typeface="Montserrat"/>
                        </a:rPr>
                        <a:t>en el</a:t>
                      </a:r>
                      <a:r>
                        <a:rPr lang="es-CO" sz="1600" spc="-60" dirty="0">
                          <a:latin typeface="Montserrat"/>
                        </a:rPr>
                        <a:t> </a:t>
                      </a:r>
                      <a:r>
                        <a:rPr lang="es-CO" sz="1600" spc="-5" dirty="0">
                          <a:latin typeface="Montserrat"/>
                        </a:rPr>
                        <a:t>RNPT.</a:t>
                      </a:r>
                      <a:endParaRPr lang="es-CO" sz="1600" dirty="0">
                        <a:solidFill>
                          <a:schemeClr val="tx1">
                            <a:lumMod val="95000"/>
                            <a:lumOff val="5000"/>
                          </a:schemeClr>
                        </a:solidFill>
                        <a:latin typeface="Montserrat"/>
                        <a:cs typeface="Carlito"/>
                      </a:endParaRPr>
                    </a:p>
                  </a:txBody>
                  <a:tcPr/>
                </a:tc>
                <a:tc>
                  <a:txBody>
                    <a:bodyPr/>
                    <a:lstStyle/>
                    <a:p>
                      <a:pPr marL="92074" indent="0">
                        <a:lnSpc>
                          <a:spcPct val="100000"/>
                        </a:lnSpc>
                        <a:spcBef>
                          <a:spcPts val="5"/>
                        </a:spcBef>
                        <a:buFontTx/>
                        <a:buNone/>
                        <a:tabLst>
                          <a:tab pos="436245" algn="l"/>
                        </a:tabLst>
                      </a:pPr>
                      <a:r>
                        <a:rPr lang="es-CO" sz="1600" dirty="0">
                          <a:latin typeface="Montserrat"/>
                        </a:rPr>
                        <a:t>El </a:t>
                      </a:r>
                      <a:r>
                        <a:rPr lang="es-CO" sz="1600" spc="-5" dirty="0">
                          <a:latin typeface="Montserrat"/>
                        </a:rPr>
                        <a:t>aumento </a:t>
                      </a:r>
                      <a:r>
                        <a:rPr lang="es-CO" sz="1600" dirty="0">
                          <a:latin typeface="Montserrat"/>
                        </a:rPr>
                        <a:t>de la </a:t>
                      </a:r>
                      <a:r>
                        <a:rPr lang="es-CO" sz="1600" spc="-25" dirty="0">
                          <a:latin typeface="Montserrat"/>
                        </a:rPr>
                        <a:t>BT </a:t>
                      </a:r>
                      <a:r>
                        <a:rPr lang="es-CO" sz="1600" dirty="0">
                          <a:latin typeface="Montserrat"/>
                        </a:rPr>
                        <a:t>es </a:t>
                      </a:r>
                      <a:r>
                        <a:rPr lang="es-CO" sz="1600" spc="5" dirty="0">
                          <a:latin typeface="Montserrat"/>
                        </a:rPr>
                        <a:t>&gt;5 mg/dL/día</a:t>
                      </a:r>
                      <a:r>
                        <a:rPr lang="es-CO" sz="1600" spc="-95" dirty="0">
                          <a:latin typeface="Montserrat"/>
                        </a:rPr>
                        <a:t> </a:t>
                      </a:r>
                      <a:r>
                        <a:rPr lang="es-CO" sz="1600" dirty="0">
                          <a:latin typeface="Montserrat"/>
                        </a:rPr>
                        <a:t>o &gt;0.5 mg/dL/hora. </a:t>
                      </a:r>
                      <a:r>
                        <a:rPr lang="es-CO" sz="1600" spc="-5" dirty="0">
                          <a:latin typeface="Montserrat"/>
                        </a:rPr>
                        <a:t>Tiende </a:t>
                      </a:r>
                      <a:r>
                        <a:rPr lang="es-CO" sz="1600" dirty="0">
                          <a:latin typeface="Montserrat"/>
                        </a:rPr>
                        <a:t>a </a:t>
                      </a:r>
                      <a:r>
                        <a:rPr lang="es-CO" sz="1600" spc="-5" dirty="0">
                          <a:latin typeface="Montserrat"/>
                        </a:rPr>
                        <a:t>ser</a:t>
                      </a:r>
                      <a:r>
                        <a:rPr lang="es-CO" sz="1600" spc="-40" dirty="0">
                          <a:latin typeface="Montserrat"/>
                        </a:rPr>
                        <a:t> </a:t>
                      </a:r>
                      <a:r>
                        <a:rPr lang="es-CO" sz="1600" spc="5" dirty="0">
                          <a:latin typeface="Montserrat"/>
                        </a:rPr>
                        <a:t>&gt;20 mg/</a:t>
                      </a:r>
                      <a:r>
                        <a:rPr lang="es-CO" sz="1600" spc="5" dirty="0" err="1">
                          <a:latin typeface="Montserrat"/>
                        </a:rPr>
                        <a:t>dL</a:t>
                      </a:r>
                      <a:r>
                        <a:rPr lang="es-CO" sz="1600" spc="5" dirty="0">
                          <a:latin typeface="Montserrat"/>
                        </a:rPr>
                        <a:t>.</a:t>
                      </a:r>
                      <a:endParaRPr lang="es-CO" sz="1600" dirty="0">
                        <a:latin typeface="Montserrat"/>
                      </a:endParaRPr>
                    </a:p>
                    <a:p>
                      <a:pPr>
                        <a:buFontTx/>
                        <a:buNone/>
                      </a:pPr>
                      <a:endParaRPr lang="es-CO" sz="1600" dirty="0">
                        <a:solidFill>
                          <a:schemeClr val="tx1">
                            <a:lumMod val="95000"/>
                            <a:lumOff val="5000"/>
                          </a:schemeClr>
                        </a:solidFill>
                        <a:latin typeface="Montserrat"/>
                      </a:endParaRPr>
                    </a:p>
                  </a:txBody>
                  <a:tcPr/>
                </a:tc>
                <a:extLst>
                  <a:ext uri="{0D108BD9-81ED-4DB2-BD59-A6C34878D82A}">
                    <a16:rowId xmlns:a16="http://schemas.microsoft.com/office/drawing/2014/main" val="1743942277"/>
                  </a:ext>
                </a:extLst>
              </a:tr>
              <a:tr h="502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5" dirty="0">
                          <a:latin typeface="Montserrat"/>
                        </a:rPr>
                        <a:t>La </a:t>
                      </a:r>
                      <a:r>
                        <a:rPr lang="es-CO" sz="1600" dirty="0">
                          <a:latin typeface="Montserrat"/>
                        </a:rPr>
                        <a:t>BD es 20% </a:t>
                      </a:r>
                      <a:r>
                        <a:rPr lang="es-CO" sz="1600" spc="-5" dirty="0">
                          <a:latin typeface="Montserrat"/>
                        </a:rPr>
                        <a:t>de </a:t>
                      </a:r>
                      <a:r>
                        <a:rPr lang="es-CO" sz="1600" dirty="0">
                          <a:latin typeface="Montserrat"/>
                        </a:rPr>
                        <a:t>la </a:t>
                      </a:r>
                      <a:r>
                        <a:rPr lang="es-CO" sz="1600" spc="-10" dirty="0">
                          <a:latin typeface="Montserrat"/>
                        </a:rPr>
                        <a:t>total </a:t>
                      </a:r>
                      <a:r>
                        <a:rPr lang="es-CO" sz="1600" dirty="0">
                          <a:latin typeface="Montserrat"/>
                        </a:rPr>
                        <a:t>y </a:t>
                      </a:r>
                      <a:r>
                        <a:rPr lang="es-CO" sz="1600" spc="-5" dirty="0">
                          <a:latin typeface="Montserrat"/>
                        </a:rPr>
                        <a:t>no es</a:t>
                      </a:r>
                      <a:r>
                        <a:rPr lang="es-CO" sz="1600" spc="-70" dirty="0">
                          <a:latin typeface="Montserrat"/>
                        </a:rPr>
                        <a:t> </a:t>
                      </a:r>
                      <a:r>
                        <a:rPr lang="es-CO" sz="1600" spc="10" dirty="0">
                          <a:latin typeface="Montserrat"/>
                        </a:rPr>
                        <a:t>&gt;2 mg/</a:t>
                      </a:r>
                      <a:r>
                        <a:rPr lang="es-CO" sz="1600" spc="10" dirty="0" err="1">
                          <a:latin typeface="Montserrat"/>
                        </a:rPr>
                        <a:t>dL</a:t>
                      </a:r>
                      <a:r>
                        <a:rPr lang="es-CO" sz="1600" spc="10" dirty="0">
                          <a:latin typeface="Montserrat"/>
                        </a:rPr>
                        <a:t>.</a:t>
                      </a:r>
                      <a:endParaRPr lang="es-CO" sz="1600" dirty="0">
                        <a:latin typeface="Montserrat"/>
                      </a:endParaRPr>
                    </a:p>
                    <a:p>
                      <a:endParaRPr lang="es-CO" sz="1600" dirty="0">
                        <a:solidFill>
                          <a:schemeClr val="tx1">
                            <a:lumMod val="95000"/>
                            <a:lumOff val="5000"/>
                          </a:schemeClr>
                        </a:solidFill>
                        <a:latin typeface="Montserra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15" dirty="0">
                          <a:latin typeface="Montserrat"/>
                        </a:rPr>
                        <a:t>Hay </a:t>
                      </a:r>
                      <a:r>
                        <a:rPr lang="es-CO" sz="1600" spc="-10" dirty="0">
                          <a:latin typeface="Montserrat"/>
                        </a:rPr>
                        <a:t>aumento </a:t>
                      </a:r>
                      <a:r>
                        <a:rPr lang="es-CO" sz="1600" dirty="0">
                          <a:latin typeface="Montserrat"/>
                        </a:rPr>
                        <a:t>en el </a:t>
                      </a:r>
                      <a:r>
                        <a:rPr lang="es-CO" sz="1600" spc="-10" dirty="0">
                          <a:latin typeface="Montserrat"/>
                        </a:rPr>
                        <a:t>recuento </a:t>
                      </a:r>
                      <a:r>
                        <a:rPr lang="es-CO" sz="1600" dirty="0">
                          <a:latin typeface="Montserrat"/>
                        </a:rPr>
                        <a:t>de</a:t>
                      </a:r>
                      <a:r>
                        <a:rPr lang="es-CO" sz="1600" spc="-10" dirty="0">
                          <a:latin typeface="Montserrat"/>
                        </a:rPr>
                        <a:t> </a:t>
                      </a:r>
                      <a:r>
                        <a:rPr lang="es-CO" sz="1600" spc="-5" dirty="0">
                          <a:latin typeface="Montserrat"/>
                        </a:rPr>
                        <a:t>reticulocitos.</a:t>
                      </a:r>
                      <a:endParaRPr lang="es-CO" sz="1600" dirty="0">
                        <a:solidFill>
                          <a:schemeClr val="tx1">
                            <a:lumMod val="95000"/>
                            <a:lumOff val="5000"/>
                          </a:schemeClr>
                        </a:solidFill>
                        <a:latin typeface="Montserrat"/>
                        <a:cs typeface="Carlito"/>
                      </a:endParaRPr>
                    </a:p>
                  </a:txBody>
                  <a:tcPr/>
                </a:tc>
                <a:extLst>
                  <a:ext uri="{0D108BD9-81ED-4DB2-BD59-A6C34878D82A}">
                    <a16:rowId xmlns:a16="http://schemas.microsoft.com/office/drawing/2014/main" val="1630357561"/>
                  </a:ext>
                </a:extLst>
              </a:tr>
              <a:tr h="502695">
                <a:tc>
                  <a:txBody>
                    <a:bodyPr/>
                    <a:lstStyle/>
                    <a:p>
                      <a:endParaRPr lang="es-CO" sz="1600" dirty="0">
                        <a:solidFill>
                          <a:schemeClr val="tx1">
                            <a:lumMod val="95000"/>
                            <a:lumOff val="5000"/>
                          </a:schemeClr>
                        </a:solidFill>
                        <a:latin typeface="Montserra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latin typeface="Montserrat"/>
                        </a:rPr>
                        <a:t>Puede haber signos </a:t>
                      </a:r>
                      <a:r>
                        <a:rPr lang="es-CO" sz="1600" spc="-5" dirty="0">
                          <a:latin typeface="Montserrat"/>
                        </a:rPr>
                        <a:t>de</a:t>
                      </a:r>
                      <a:r>
                        <a:rPr lang="es-CO" sz="1600" spc="-10" dirty="0">
                          <a:latin typeface="Montserrat"/>
                        </a:rPr>
                        <a:t> </a:t>
                      </a:r>
                      <a:r>
                        <a:rPr lang="es-CO" sz="1600" spc="-5" dirty="0">
                          <a:latin typeface="Montserrat"/>
                        </a:rPr>
                        <a:t>encefalopatía.</a:t>
                      </a:r>
                      <a:endParaRPr lang="es-CO" sz="1600" dirty="0">
                        <a:latin typeface="Montserrat"/>
                      </a:endParaRPr>
                    </a:p>
                    <a:p>
                      <a:endParaRPr lang="es-CO" sz="1600" dirty="0">
                        <a:solidFill>
                          <a:schemeClr val="tx1">
                            <a:lumMod val="95000"/>
                            <a:lumOff val="5000"/>
                          </a:schemeClr>
                        </a:solidFill>
                        <a:latin typeface="Montserrat"/>
                      </a:endParaRPr>
                    </a:p>
                  </a:txBody>
                  <a:tcPr/>
                </a:tc>
                <a:extLst>
                  <a:ext uri="{0D108BD9-81ED-4DB2-BD59-A6C34878D82A}">
                    <a16:rowId xmlns:a16="http://schemas.microsoft.com/office/drawing/2014/main" val="632958014"/>
                  </a:ext>
                </a:extLst>
              </a:tr>
            </a:tbl>
          </a:graphicData>
        </a:graphic>
      </p:graphicFrame>
    </p:spTree>
    <p:extLst>
      <p:ext uri="{BB962C8B-B14F-4D97-AF65-F5344CB8AC3E}">
        <p14:creationId xmlns:p14="http://schemas.microsoft.com/office/powerpoint/2010/main" val="3499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340AB-D825-1245-BEEC-3DA7D279CA40}"/>
              </a:ext>
            </a:extLst>
          </p:cNvPr>
          <p:cNvSpPr>
            <a:spLocks noGrp="1"/>
          </p:cNvSpPr>
          <p:nvPr>
            <p:ph type="title"/>
          </p:nvPr>
        </p:nvSpPr>
        <p:spPr>
          <a:xfrm>
            <a:off x="589531" y="309300"/>
            <a:ext cx="4785360" cy="1371600"/>
          </a:xfrm>
        </p:spPr>
        <p:txBody>
          <a:bodyPr>
            <a:normAutofit/>
          </a:bodyPr>
          <a:lstStyle/>
          <a:p>
            <a:r>
              <a:rPr lang="es-CO" sz="3000" b="1" dirty="0">
                <a:solidFill>
                  <a:srgbClr val="00AAA7"/>
                </a:solidFill>
                <a:latin typeface="Montserrat"/>
              </a:rPr>
              <a:t>RELACIÓN CON LACTANCIA</a:t>
            </a:r>
          </a:p>
        </p:txBody>
      </p:sp>
      <p:graphicFrame>
        <p:nvGraphicFramePr>
          <p:cNvPr id="4" name="Tabla 3">
            <a:extLst>
              <a:ext uri="{FF2B5EF4-FFF2-40B4-BE49-F238E27FC236}">
                <a16:creationId xmlns:a16="http://schemas.microsoft.com/office/drawing/2014/main" id="{E1D4920D-4455-974B-8330-32744B7C7B3A}"/>
              </a:ext>
            </a:extLst>
          </p:cNvPr>
          <p:cNvGraphicFramePr>
            <a:graphicFrameLocks noGrp="1"/>
          </p:cNvGraphicFramePr>
          <p:nvPr>
            <p:extLst>
              <p:ext uri="{D42A27DB-BD31-4B8C-83A1-F6EECF244321}">
                <p14:modId xmlns:p14="http://schemas.microsoft.com/office/powerpoint/2010/main" val="3394082588"/>
              </p:ext>
            </p:extLst>
          </p:nvPr>
        </p:nvGraphicFramePr>
        <p:xfrm>
          <a:off x="5333541" y="199780"/>
          <a:ext cx="6268928" cy="5726920"/>
        </p:xfrm>
        <a:graphic>
          <a:graphicData uri="http://schemas.openxmlformats.org/drawingml/2006/table">
            <a:tbl>
              <a:tblPr firstRow="1" bandRow="1">
                <a:tableStyleId>{5C22544A-7EE6-4342-B048-85BDC9FD1C3A}</a:tableStyleId>
              </a:tblPr>
              <a:tblGrid>
                <a:gridCol w="3134464">
                  <a:extLst>
                    <a:ext uri="{9D8B030D-6E8A-4147-A177-3AD203B41FA5}">
                      <a16:colId xmlns:a16="http://schemas.microsoft.com/office/drawing/2014/main" val="3075511862"/>
                    </a:ext>
                  </a:extLst>
                </a:gridCol>
                <a:gridCol w="3134464">
                  <a:extLst>
                    <a:ext uri="{9D8B030D-6E8A-4147-A177-3AD203B41FA5}">
                      <a16:colId xmlns:a16="http://schemas.microsoft.com/office/drawing/2014/main" val="2571264851"/>
                    </a:ext>
                  </a:extLst>
                </a:gridCol>
              </a:tblGrid>
              <a:tr h="372600">
                <a:tc>
                  <a:txBody>
                    <a:bodyPr/>
                    <a:lstStyle/>
                    <a:p>
                      <a:pPr algn="ctr"/>
                      <a:r>
                        <a:rPr lang="es-CO" sz="1600" dirty="0">
                          <a:latin typeface="Montserrat"/>
                        </a:rPr>
                        <a:t>POR LACTANCIA MATERNA</a:t>
                      </a:r>
                      <a:endParaRPr lang="es-CO" sz="1600" dirty="0">
                        <a:solidFill>
                          <a:schemeClr val="tx1">
                            <a:lumMod val="95000"/>
                            <a:lumOff val="5000"/>
                          </a:schemeClr>
                        </a:solidFill>
                        <a:latin typeface="Montserrat"/>
                      </a:endParaRPr>
                    </a:p>
                  </a:txBody>
                  <a:tcPr/>
                </a:tc>
                <a:tc>
                  <a:txBody>
                    <a:bodyPr/>
                    <a:lstStyle/>
                    <a:p>
                      <a:pPr algn="ctr"/>
                      <a:r>
                        <a:rPr lang="es-CO" sz="1600" dirty="0">
                          <a:latin typeface="Montserrat"/>
                        </a:rPr>
                        <a:t>POR LECHE MATERNA</a:t>
                      </a:r>
                      <a:endParaRPr lang="es-CO" sz="1600" dirty="0">
                        <a:solidFill>
                          <a:schemeClr val="tx1">
                            <a:lumMod val="95000"/>
                            <a:lumOff val="5000"/>
                          </a:schemeClr>
                        </a:solidFill>
                        <a:latin typeface="Montserrat"/>
                      </a:endParaRPr>
                    </a:p>
                  </a:txBody>
                  <a:tcPr/>
                </a:tc>
                <a:extLst>
                  <a:ext uri="{0D108BD9-81ED-4DB2-BD59-A6C34878D82A}">
                    <a16:rowId xmlns:a16="http://schemas.microsoft.com/office/drawing/2014/main" val="3118014245"/>
                  </a:ext>
                </a:extLst>
              </a:tr>
              <a:tr h="592076">
                <a:tc>
                  <a:txBody>
                    <a:bodyPr/>
                    <a:lstStyle/>
                    <a:p>
                      <a:pPr algn="l">
                        <a:lnSpc>
                          <a:spcPts val="1950"/>
                        </a:lnSpc>
                        <a:spcBef>
                          <a:spcPts val="105"/>
                        </a:spcBef>
                      </a:pPr>
                      <a:r>
                        <a:rPr lang="es-CO" sz="1600" spc="-5" dirty="0">
                          <a:latin typeface="Montserrat"/>
                        </a:rPr>
                        <a:t>De </a:t>
                      </a:r>
                      <a:r>
                        <a:rPr lang="es-CO" sz="1600" dirty="0">
                          <a:latin typeface="Montserrat"/>
                        </a:rPr>
                        <a:t>inicio </a:t>
                      </a:r>
                      <a:r>
                        <a:rPr lang="es-CO" sz="1600" spc="-5" dirty="0">
                          <a:latin typeface="Montserrat"/>
                        </a:rPr>
                        <a:t>temprano</a:t>
                      </a:r>
                      <a:r>
                        <a:rPr lang="es-CO" sz="1600" spc="-125" dirty="0">
                          <a:latin typeface="Montserrat"/>
                        </a:rPr>
                        <a:t> </a:t>
                      </a:r>
                      <a:r>
                        <a:rPr lang="es-CO" sz="1600" dirty="0">
                          <a:latin typeface="Montserrat"/>
                        </a:rPr>
                        <a:t>(1° semana de</a:t>
                      </a:r>
                      <a:r>
                        <a:rPr lang="es-CO" sz="1600" spc="-50" dirty="0">
                          <a:latin typeface="Montserrat"/>
                        </a:rPr>
                        <a:t> </a:t>
                      </a:r>
                      <a:r>
                        <a:rPr lang="es-CO" sz="1600" dirty="0">
                          <a:latin typeface="Montserrat"/>
                        </a:rPr>
                        <a:t>vida).</a:t>
                      </a:r>
                    </a:p>
                    <a:p>
                      <a:endParaRPr lang="es-CO" sz="1600" dirty="0">
                        <a:latin typeface="Montserrat"/>
                      </a:endParaRPr>
                    </a:p>
                  </a:txBody>
                  <a:tcPr/>
                </a:tc>
                <a:tc>
                  <a:txBody>
                    <a:bodyPr/>
                    <a:lstStyle/>
                    <a:p>
                      <a:r>
                        <a:rPr lang="es-CO" sz="1600" dirty="0">
                          <a:latin typeface="Montserrat"/>
                        </a:rPr>
                        <a:t>Hiperbilirrubinemia usualmente leve.</a:t>
                      </a:r>
                    </a:p>
                  </a:txBody>
                  <a:tcPr/>
                </a:tc>
                <a:extLst>
                  <a:ext uri="{0D108BD9-81ED-4DB2-BD59-A6C34878D82A}">
                    <a16:rowId xmlns:a16="http://schemas.microsoft.com/office/drawing/2014/main" val="9593998"/>
                  </a:ext>
                </a:extLst>
              </a:tr>
              <a:tr h="1071862">
                <a:tc>
                  <a:txBody>
                    <a:bodyPr/>
                    <a:lstStyle/>
                    <a:p>
                      <a:r>
                        <a:rPr lang="es-CO" sz="1600" dirty="0">
                          <a:latin typeface="Montserrat"/>
                        </a:rPr>
                        <a:t>Principal </a:t>
                      </a:r>
                      <a:r>
                        <a:rPr lang="es-CO" sz="1600" spc="-10" dirty="0">
                          <a:latin typeface="Montserrat"/>
                        </a:rPr>
                        <a:t>factor </a:t>
                      </a:r>
                      <a:r>
                        <a:rPr lang="es-CO" sz="1600" dirty="0">
                          <a:latin typeface="Montserrat"/>
                        </a:rPr>
                        <a:t>asociado es un bajo </a:t>
                      </a:r>
                      <a:r>
                        <a:rPr lang="es-CO" sz="1600" spc="-5" dirty="0">
                          <a:latin typeface="Montserrat"/>
                        </a:rPr>
                        <a:t>aporte calórico </a:t>
                      </a:r>
                      <a:r>
                        <a:rPr lang="es-CO" sz="1600" dirty="0">
                          <a:latin typeface="Montserrat"/>
                        </a:rPr>
                        <a:t>por </a:t>
                      </a:r>
                      <a:r>
                        <a:rPr lang="es-CO" sz="1600" spc="-5" dirty="0">
                          <a:latin typeface="Montserrat"/>
                        </a:rPr>
                        <a:t>ayuno </a:t>
                      </a:r>
                      <a:r>
                        <a:rPr lang="es-CO" sz="1600" dirty="0">
                          <a:latin typeface="Montserrat"/>
                        </a:rPr>
                        <a:t>o</a:t>
                      </a:r>
                      <a:r>
                        <a:rPr lang="es-CO" sz="1600" spc="-120" dirty="0">
                          <a:latin typeface="Montserrat"/>
                        </a:rPr>
                        <a:t> </a:t>
                      </a:r>
                      <a:r>
                        <a:rPr lang="es-CO" sz="1600" spc="-5" dirty="0">
                          <a:latin typeface="Montserrat"/>
                        </a:rPr>
                        <a:t>deshidratación </a:t>
                      </a:r>
                      <a:r>
                        <a:rPr lang="es-CO" sz="1600" spc="-5" dirty="0">
                          <a:latin typeface="Montserrat"/>
                          <a:sym typeface="Wingdings" pitchFamily="2" charset="2"/>
                        </a:rPr>
                        <a:t> ↑ </a:t>
                      </a:r>
                      <a:r>
                        <a:rPr lang="es-CO" sz="1600" dirty="0">
                          <a:latin typeface="Montserrat"/>
                        </a:rPr>
                        <a:t>la circulación </a:t>
                      </a:r>
                      <a:r>
                        <a:rPr lang="es-CO" sz="1600" spc="-10" dirty="0">
                          <a:latin typeface="Montserrat"/>
                        </a:rPr>
                        <a:t>enterohepática.</a:t>
                      </a:r>
                      <a:endParaRPr lang="es-CO" sz="1600" dirty="0">
                        <a:latin typeface="Montserrat"/>
                      </a:endParaRPr>
                    </a:p>
                  </a:txBody>
                  <a:tcPr/>
                </a:tc>
                <a:tc>
                  <a:txBody>
                    <a:bodyPr/>
                    <a:lstStyle/>
                    <a:p>
                      <a:r>
                        <a:rPr lang="es-CO" sz="1600" dirty="0">
                          <a:latin typeface="Montserrat"/>
                        </a:rPr>
                        <a:t>Persistencia </a:t>
                      </a:r>
                      <a:r>
                        <a:rPr lang="es-CO" sz="1600" spc="-5" dirty="0">
                          <a:latin typeface="Montserrat"/>
                        </a:rPr>
                        <a:t>de hiperbilirrubinemia  después de las </a:t>
                      </a:r>
                      <a:r>
                        <a:rPr lang="es-CO" sz="1600" spc="-10" dirty="0">
                          <a:latin typeface="Montserrat"/>
                        </a:rPr>
                        <a:t>primeras </a:t>
                      </a:r>
                      <a:r>
                        <a:rPr lang="es-CO" sz="1600" spc="-5" dirty="0">
                          <a:latin typeface="Montserrat"/>
                        </a:rPr>
                        <a:t>2 </a:t>
                      </a:r>
                      <a:r>
                        <a:rPr lang="es-CO" sz="1600" dirty="0">
                          <a:latin typeface="Montserrat"/>
                        </a:rPr>
                        <a:t>o </a:t>
                      </a:r>
                      <a:r>
                        <a:rPr lang="es-CO" sz="1600" spc="-10" dirty="0">
                          <a:latin typeface="Montserrat"/>
                        </a:rPr>
                        <a:t>3 </a:t>
                      </a:r>
                      <a:r>
                        <a:rPr lang="es-CO" sz="1600" spc="-5" dirty="0">
                          <a:latin typeface="Montserrat"/>
                        </a:rPr>
                        <a:t>semanas de </a:t>
                      </a:r>
                      <a:r>
                        <a:rPr lang="es-CO" sz="1600" dirty="0">
                          <a:latin typeface="Montserrat"/>
                        </a:rPr>
                        <a:t>edad</a:t>
                      </a:r>
                      <a:r>
                        <a:rPr lang="es-CO" sz="1600" dirty="0">
                          <a:latin typeface="Montserrat"/>
                          <a:sym typeface="Wingdings" pitchFamily="2" charset="2"/>
                        </a:rPr>
                        <a:t> inicia primeros 3-5 d pico a 2 </a:t>
                      </a:r>
                      <a:r>
                        <a:rPr lang="es-CO" sz="1600" dirty="0" err="1">
                          <a:latin typeface="Montserrat"/>
                          <a:sym typeface="Wingdings" pitchFamily="2" charset="2"/>
                        </a:rPr>
                        <a:t>sem</a:t>
                      </a:r>
                      <a:r>
                        <a:rPr lang="es-CO" sz="1600" dirty="0">
                          <a:latin typeface="Montserrat"/>
                          <a:sym typeface="Wingdings" pitchFamily="2" charset="2"/>
                        </a:rPr>
                        <a:t>  ↓ hacia sem 12.</a:t>
                      </a:r>
                      <a:endParaRPr lang="es-CO" sz="1600" dirty="0">
                        <a:latin typeface="Montserrat"/>
                      </a:endParaRPr>
                    </a:p>
                  </a:txBody>
                  <a:tcPr/>
                </a:tc>
                <a:extLst>
                  <a:ext uri="{0D108BD9-81ED-4DB2-BD59-A6C34878D82A}">
                    <a16:rowId xmlns:a16="http://schemas.microsoft.com/office/drawing/2014/main" val="2852656789"/>
                  </a:ext>
                </a:extLst>
              </a:tr>
              <a:tr h="1071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5" dirty="0">
                          <a:latin typeface="Montserrat"/>
                        </a:rPr>
                        <a:t>Pérdida</a:t>
                      </a:r>
                      <a:r>
                        <a:rPr lang="es-CO" sz="1600" spc="-100" dirty="0">
                          <a:latin typeface="Montserrat"/>
                        </a:rPr>
                        <a:t> </a:t>
                      </a:r>
                      <a:r>
                        <a:rPr lang="es-CO" sz="1600" dirty="0">
                          <a:latin typeface="Montserrat"/>
                        </a:rPr>
                        <a:t>de  peso &gt; 10% y </a:t>
                      </a:r>
                      <a:r>
                        <a:rPr lang="es-CO" sz="1600" spc="-5" dirty="0">
                          <a:latin typeface="Montserrat"/>
                        </a:rPr>
                        <a:t>disminución </a:t>
                      </a:r>
                      <a:r>
                        <a:rPr lang="es-CO" sz="1600" dirty="0">
                          <a:latin typeface="Montserrat"/>
                        </a:rPr>
                        <a:t>del </a:t>
                      </a:r>
                      <a:r>
                        <a:rPr lang="es-CO" sz="1600" spc="-15" dirty="0">
                          <a:latin typeface="Montserrat"/>
                        </a:rPr>
                        <a:t>gasto </a:t>
                      </a:r>
                      <a:r>
                        <a:rPr lang="es-CO" sz="1600" dirty="0">
                          <a:latin typeface="Montserrat"/>
                        </a:rPr>
                        <a:t>urinario y</a:t>
                      </a:r>
                      <a:r>
                        <a:rPr lang="es-CO" sz="1600" spc="-85" dirty="0">
                          <a:latin typeface="Montserrat"/>
                        </a:rPr>
                        <a:t> </a:t>
                      </a:r>
                      <a:r>
                        <a:rPr lang="es-CO" sz="1600" spc="-15" dirty="0">
                          <a:latin typeface="Montserrat"/>
                        </a:rPr>
                        <a:t>fecal.</a:t>
                      </a:r>
                      <a:endParaRPr lang="es-CO" sz="1600" dirty="0">
                        <a:latin typeface="Montserrat"/>
                      </a:endParaRPr>
                    </a:p>
                    <a:p>
                      <a:endParaRPr lang="es-CO" sz="1600" dirty="0">
                        <a:latin typeface="Montserra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10" dirty="0">
                          <a:latin typeface="Montserrat"/>
                        </a:rPr>
                        <a:t>Neonato come </a:t>
                      </a:r>
                      <a:r>
                        <a:rPr lang="es-CO" sz="1600" spc="-5" dirty="0">
                          <a:latin typeface="Montserrat"/>
                        </a:rPr>
                        <a:t>bien, </a:t>
                      </a:r>
                      <a:r>
                        <a:rPr lang="es-CO" sz="1600" spc="-10" dirty="0">
                          <a:latin typeface="Montserrat"/>
                        </a:rPr>
                        <a:t>con </a:t>
                      </a:r>
                      <a:r>
                        <a:rPr lang="es-CO" sz="1600" spc="-5" dirty="0">
                          <a:latin typeface="Montserrat"/>
                        </a:rPr>
                        <a:t>adecuada  </a:t>
                      </a:r>
                      <a:r>
                        <a:rPr lang="es-CO" sz="1600" spc="-10" dirty="0">
                          <a:latin typeface="Montserrat"/>
                        </a:rPr>
                        <a:t>ganancia </a:t>
                      </a:r>
                      <a:r>
                        <a:rPr lang="es-CO" sz="1600" dirty="0">
                          <a:latin typeface="Montserrat"/>
                        </a:rPr>
                        <a:t>de </a:t>
                      </a:r>
                      <a:r>
                        <a:rPr lang="es-CO" sz="1600" spc="-10" dirty="0">
                          <a:latin typeface="Montserrat"/>
                        </a:rPr>
                        <a:t>peso, </a:t>
                      </a:r>
                      <a:r>
                        <a:rPr lang="es-CO" sz="1600" spc="-5" dirty="0">
                          <a:latin typeface="Montserrat"/>
                        </a:rPr>
                        <a:t>no </a:t>
                      </a:r>
                      <a:r>
                        <a:rPr lang="es-CO" sz="1600" dirty="0">
                          <a:latin typeface="Montserrat"/>
                        </a:rPr>
                        <a:t>se</a:t>
                      </a:r>
                      <a:r>
                        <a:rPr lang="es-CO" sz="1600" spc="-55" dirty="0">
                          <a:latin typeface="Montserrat"/>
                        </a:rPr>
                        <a:t> </a:t>
                      </a:r>
                      <a:r>
                        <a:rPr lang="es-CO" sz="1600" spc="-10" dirty="0">
                          <a:latin typeface="Montserrat"/>
                        </a:rPr>
                        <a:t>requiere  </a:t>
                      </a:r>
                      <a:r>
                        <a:rPr lang="es-CO" sz="1600" dirty="0">
                          <a:latin typeface="Montserrat"/>
                        </a:rPr>
                        <a:t>suspender </a:t>
                      </a:r>
                      <a:r>
                        <a:rPr lang="es-CO" sz="1600" spc="-10" dirty="0">
                          <a:latin typeface="Montserrat"/>
                        </a:rPr>
                        <a:t>lactancia </a:t>
                      </a:r>
                      <a:r>
                        <a:rPr lang="es-CO" sz="1600" spc="-15" dirty="0">
                          <a:latin typeface="Montserrat"/>
                        </a:rPr>
                        <a:t>para </a:t>
                      </a:r>
                      <a:r>
                        <a:rPr lang="es-CO" sz="1600" dirty="0">
                          <a:latin typeface="Montserrat"/>
                        </a:rPr>
                        <a:t>el  </a:t>
                      </a:r>
                      <a:r>
                        <a:rPr lang="es-CO" sz="1600" spc="-10" dirty="0">
                          <a:latin typeface="Montserrat"/>
                        </a:rPr>
                        <a:t>diagnóstico.</a:t>
                      </a:r>
                      <a:endParaRPr lang="es-CO" sz="1600" dirty="0">
                        <a:latin typeface="Montserrat"/>
                      </a:endParaRPr>
                    </a:p>
                    <a:p>
                      <a:endParaRPr lang="es-CO" sz="1600" dirty="0">
                        <a:latin typeface="Montserrat"/>
                      </a:endParaRPr>
                    </a:p>
                  </a:txBody>
                  <a:tcPr/>
                </a:tc>
                <a:extLst>
                  <a:ext uri="{0D108BD9-81ED-4DB2-BD59-A6C34878D82A}">
                    <a16:rowId xmlns:a16="http://schemas.microsoft.com/office/drawing/2014/main" val="694214171"/>
                  </a:ext>
                </a:extLst>
              </a:tr>
              <a:tr h="1071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spc="-5" dirty="0">
                          <a:latin typeface="Montserrat"/>
                        </a:rPr>
                        <a:t>Se resuelve </a:t>
                      </a:r>
                      <a:r>
                        <a:rPr lang="es-CO" sz="1600" dirty="0">
                          <a:latin typeface="Montserrat"/>
                        </a:rPr>
                        <a:t>al </a:t>
                      </a:r>
                      <a:r>
                        <a:rPr lang="es-CO" sz="1600" spc="-5" dirty="0">
                          <a:latin typeface="Montserrat"/>
                        </a:rPr>
                        <a:t>mejorar </a:t>
                      </a:r>
                      <a:r>
                        <a:rPr lang="es-CO" sz="1600" dirty="0">
                          <a:latin typeface="Montserrat"/>
                        </a:rPr>
                        <a:t>el </a:t>
                      </a:r>
                      <a:r>
                        <a:rPr lang="es-CO" sz="1600" spc="-5" dirty="0">
                          <a:latin typeface="Montserrat"/>
                        </a:rPr>
                        <a:t>aporte </a:t>
                      </a:r>
                      <a:r>
                        <a:rPr lang="es-CO" sz="1600" dirty="0">
                          <a:latin typeface="Montserrat"/>
                        </a:rPr>
                        <a:t>de leche </a:t>
                      </a:r>
                      <a:r>
                        <a:rPr lang="es-CO" sz="1600" spc="-5" dirty="0">
                          <a:latin typeface="Montserrat"/>
                        </a:rPr>
                        <a:t>materna</a:t>
                      </a:r>
                      <a:r>
                        <a:rPr lang="es-CO" sz="1600" spc="-120" dirty="0">
                          <a:latin typeface="Montserrat"/>
                        </a:rPr>
                        <a:t> </a:t>
                      </a:r>
                      <a:r>
                        <a:rPr lang="es-CO" sz="1600" dirty="0">
                          <a:latin typeface="Montserrat"/>
                        </a:rPr>
                        <a:t>y no es necesario</a:t>
                      </a:r>
                      <a:r>
                        <a:rPr lang="es-CO" sz="1600" spc="-130" dirty="0">
                          <a:latin typeface="Montserrat"/>
                        </a:rPr>
                        <a:t> </a:t>
                      </a:r>
                      <a:r>
                        <a:rPr lang="es-CO" sz="1600" dirty="0">
                          <a:latin typeface="Montserrat"/>
                        </a:rPr>
                        <a:t>suspender la</a:t>
                      </a:r>
                      <a:r>
                        <a:rPr lang="es-CO" sz="1600" spc="-15" dirty="0">
                          <a:latin typeface="Montserrat"/>
                        </a:rPr>
                        <a:t> </a:t>
                      </a:r>
                      <a:r>
                        <a:rPr lang="es-CO" sz="1600" spc="-5" dirty="0">
                          <a:latin typeface="Montserrat"/>
                        </a:rPr>
                        <a:t>lactancia </a:t>
                      </a:r>
                      <a:r>
                        <a:rPr lang="es-CO" sz="1600" spc="-5" dirty="0">
                          <a:latin typeface="Montserrat"/>
                          <a:sym typeface="Wingdings" pitchFamily="2" charset="2"/>
                        </a:rPr>
                        <a:t> algunas necesitan fototerapia.</a:t>
                      </a:r>
                      <a:endParaRPr lang="es-CO" sz="1600" dirty="0">
                        <a:latin typeface="Montserrat"/>
                      </a:endParaRPr>
                    </a:p>
                    <a:p>
                      <a:endParaRPr lang="es-CO" sz="1600" dirty="0">
                        <a:latin typeface="Montserrat"/>
                      </a:endParaRPr>
                    </a:p>
                  </a:txBody>
                  <a:tcPr/>
                </a:tc>
                <a:tc>
                  <a:txBody>
                    <a:bodyPr/>
                    <a:lstStyle/>
                    <a:p>
                      <a:r>
                        <a:rPr lang="es-CO" sz="1600" dirty="0">
                          <a:latin typeface="Montserrat"/>
                        </a:rPr>
                        <a:t>Mecanismo: leche materna contiene B glucoronidasa.</a:t>
                      </a:r>
                    </a:p>
                  </a:txBody>
                  <a:tcPr/>
                </a:tc>
                <a:extLst>
                  <a:ext uri="{0D108BD9-81ED-4DB2-BD59-A6C34878D82A}">
                    <a16:rowId xmlns:a16="http://schemas.microsoft.com/office/drawing/2014/main" val="3570370223"/>
                  </a:ext>
                </a:extLst>
              </a:tr>
              <a:tr h="372600">
                <a:tc>
                  <a:txBody>
                    <a:bodyPr/>
                    <a:lstStyle/>
                    <a:p>
                      <a:r>
                        <a:rPr lang="es-CO" sz="1600" dirty="0">
                          <a:latin typeface="Montserrat"/>
                        </a:rPr>
                        <a:t>AAP recomienda entre 8 a 12 tomas al día.</a:t>
                      </a:r>
                    </a:p>
                  </a:txBody>
                  <a:tcPr/>
                </a:tc>
                <a:tc>
                  <a:txBody>
                    <a:bodyPr/>
                    <a:lstStyle/>
                    <a:p>
                      <a:endParaRPr lang="es-CO" sz="1600" dirty="0">
                        <a:latin typeface="Montserrat"/>
                      </a:endParaRPr>
                    </a:p>
                  </a:txBody>
                  <a:tcPr/>
                </a:tc>
                <a:extLst>
                  <a:ext uri="{0D108BD9-81ED-4DB2-BD59-A6C34878D82A}">
                    <a16:rowId xmlns:a16="http://schemas.microsoft.com/office/drawing/2014/main" val="3096251650"/>
                  </a:ext>
                </a:extLst>
              </a:tr>
            </a:tbl>
          </a:graphicData>
        </a:graphic>
      </p:graphicFrame>
    </p:spTree>
    <p:extLst>
      <p:ext uri="{BB962C8B-B14F-4D97-AF65-F5344CB8AC3E}">
        <p14:creationId xmlns:p14="http://schemas.microsoft.com/office/powerpoint/2010/main" val="60398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45197-54A1-A840-AA19-D3406881E564}"/>
              </a:ext>
            </a:extLst>
          </p:cNvPr>
          <p:cNvSpPr>
            <a:spLocks noGrp="1"/>
          </p:cNvSpPr>
          <p:nvPr>
            <p:ph type="title"/>
          </p:nvPr>
        </p:nvSpPr>
        <p:spPr>
          <a:xfrm>
            <a:off x="615002" y="638657"/>
            <a:ext cx="3774707" cy="1371600"/>
          </a:xfrm>
        </p:spPr>
        <p:txBody>
          <a:bodyPr>
            <a:normAutofit/>
          </a:bodyPr>
          <a:lstStyle/>
          <a:p>
            <a:r>
              <a:rPr lang="es-CO" sz="3000" b="1" dirty="0">
                <a:solidFill>
                  <a:srgbClr val="00AAA7"/>
                </a:solidFill>
                <a:latin typeface="Montserrat"/>
              </a:rPr>
              <a:t>TIPO DE BILIRRUBINA</a:t>
            </a:r>
          </a:p>
        </p:txBody>
      </p:sp>
      <p:graphicFrame>
        <p:nvGraphicFramePr>
          <p:cNvPr id="4" name="Tabla 3">
            <a:extLst>
              <a:ext uri="{FF2B5EF4-FFF2-40B4-BE49-F238E27FC236}">
                <a16:creationId xmlns:a16="http://schemas.microsoft.com/office/drawing/2014/main" id="{1972BF13-AC64-5C43-BF46-BB4273257294}"/>
              </a:ext>
            </a:extLst>
          </p:cNvPr>
          <p:cNvGraphicFramePr>
            <a:graphicFrameLocks noGrp="1"/>
          </p:cNvGraphicFramePr>
          <p:nvPr>
            <p:extLst>
              <p:ext uri="{D42A27DB-BD31-4B8C-83A1-F6EECF244321}">
                <p14:modId xmlns:p14="http://schemas.microsoft.com/office/powerpoint/2010/main" val="986359120"/>
              </p:ext>
            </p:extLst>
          </p:nvPr>
        </p:nvGraphicFramePr>
        <p:xfrm>
          <a:off x="4861347" y="965228"/>
          <a:ext cx="6925253" cy="4878869"/>
        </p:xfrm>
        <a:graphic>
          <a:graphicData uri="http://schemas.openxmlformats.org/drawingml/2006/table">
            <a:tbl>
              <a:tblPr firstRow="1" bandRow="1">
                <a:tableStyleId>{5C22544A-7EE6-4342-B048-85BDC9FD1C3A}</a:tableStyleId>
              </a:tblPr>
              <a:tblGrid>
                <a:gridCol w="3936733">
                  <a:extLst>
                    <a:ext uri="{9D8B030D-6E8A-4147-A177-3AD203B41FA5}">
                      <a16:colId xmlns:a16="http://schemas.microsoft.com/office/drawing/2014/main" val="586913113"/>
                    </a:ext>
                  </a:extLst>
                </a:gridCol>
                <a:gridCol w="2988520">
                  <a:extLst>
                    <a:ext uri="{9D8B030D-6E8A-4147-A177-3AD203B41FA5}">
                      <a16:colId xmlns:a16="http://schemas.microsoft.com/office/drawing/2014/main" val="991286602"/>
                    </a:ext>
                  </a:extLst>
                </a:gridCol>
              </a:tblGrid>
              <a:tr h="356573">
                <a:tc>
                  <a:txBody>
                    <a:bodyPr/>
                    <a:lstStyle/>
                    <a:p>
                      <a:pPr algn="ctr"/>
                      <a:r>
                        <a:rPr lang="es-CO" sz="1600" dirty="0">
                          <a:latin typeface="Montserrat"/>
                        </a:rPr>
                        <a:t>POR BILIRRUBINA INDIRECTA</a:t>
                      </a:r>
                      <a:endParaRPr lang="es-CO" sz="1600" dirty="0">
                        <a:solidFill>
                          <a:schemeClr val="tx1">
                            <a:lumMod val="95000"/>
                            <a:lumOff val="5000"/>
                          </a:schemeClr>
                        </a:solidFill>
                        <a:latin typeface="Montserrat"/>
                      </a:endParaRPr>
                    </a:p>
                  </a:txBody>
                  <a:tcPr/>
                </a:tc>
                <a:tc>
                  <a:txBody>
                    <a:bodyPr/>
                    <a:lstStyle/>
                    <a:p>
                      <a:pPr algn="ctr"/>
                      <a:r>
                        <a:rPr lang="es-CO" sz="1600" dirty="0">
                          <a:latin typeface="Montserrat"/>
                        </a:rPr>
                        <a:t>POR BILIRRUBINA DIRECTA</a:t>
                      </a:r>
                      <a:endParaRPr lang="es-CO" sz="1600" dirty="0">
                        <a:solidFill>
                          <a:schemeClr val="tx1">
                            <a:lumMod val="95000"/>
                            <a:lumOff val="5000"/>
                          </a:schemeClr>
                        </a:solidFill>
                        <a:latin typeface="Montserrat"/>
                      </a:endParaRPr>
                    </a:p>
                  </a:txBody>
                  <a:tcPr/>
                </a:tc>
                <a:extLst>
                  <a:ext uri="{0D108BD9-81ED-4DB2-BD59-A6C34878D82A}">
                    <a16:rowId xmlns:a16="http://schemas.microsoft.com/office/drawing/2014/main" val="2073577444"/>
                  </a:ext>
                </a:extLst>
              </a:tr>
              <a:tr h="356573">
                <a:tc>
                  <a:txBody>
                    <a:bodyPr/>
                    <a:lstStyle/>
                    <a:p>
                      <a:r>
                        <a:rPr lang="es-CO" sz="1600" dirty="0">
                          <a:latin typeface="Montserrat"/>
                        </a:rPr>
                        <a:t>Fisiológica del RN</a:t>
                      </a:r>
                    </a:p>
                  </a:txBody>
                  <a:tcPr/>
                </a:tc>
                <a:tc>
                  <a:txBody>
                    <a:bodyPr/>
                    <a:lstStyle/>
                    <a:p>
                      <a:r>
                        <a:rPr lang="es-CO" sz="1600" dirty="0">
                          <a:latin typeface="Montserrat"/>
                        </a:rPr>
                        <a:t>Atresia de vías biliares</a:t>
                      </a:r>
                    </a:p>
                  </a:txBody>
                  <a:tcPr/>
                </a:tc>
                <a:extLst>
                  <a:ext uri="{0D108BD9-81ED-4DB2-BD59-A6C34878D82A}">
                    <a16:rowId xmlns:a16="http://schemas.microsoft.com/office/drawing/2014/main" val="588358134"/>
                  </a:ext>
                </a:extLst>
              </a:tr>
              <a:tr h="356573">
                <a:tc>
                  <a:txBody>
                    <a:bodyPr/>
                    <a:lstStyle/>
                    <a:p>
                      <a:r>
                        <a:rPr lang="es-CO" sz="1600" dirty="0">
                          <a:latin typeface="Montserrat"/>
                        </a:rPr>
                        <a:t>Asociada a leche materna</a:t>
                      </a:r>
                    </a:p>
                  </a:txBody>
                  <a:tcPr/>
                </a:tc>
                <a:tc>
                  <a:txBody>
                    <a:bodyPr/>
                    <a:lstStyle/>
                    <a:p>
                      <a:r>
                        <a:rPr lang="es-CO" sz="1600" dirty="0">
                          <a:latin typeface="Montserrat"/>
                        </a:rPr>
                        <a:t>Fibrosis quística</a:t>
                      </a:r>
                    </a:p>
                  </a:txBody>
                  <a:tcPr/>
                </a:tc>
                <a:extLst>
                  <a:ext uri="{0D108BD9-81ED-4DB2-BD59-A6C34878D82A}">
                    <a16:rowId xmlns:a16="http://schemas.microsoft.com/office/drawing/2014/main" val="3249697049"/>
                  </a:ext>
                </a:extLst>
              </a:tr>
              <a:tr h="356573">
                <a:tc>
                  <a:txBody>
                    <a:bodyPr/>
                    <a:lstStyle/>
                    <a:p>
                      <a:r>
                        <a:rPr lang="es-CO" sz="1600" dirty="0">
                          <a:latin typeface="Montserrat"/>
                        </a:rPr>
                        <a:t>Incompatibilidad Rh y ABO</a:t>
                      </a:r>
                    </a:p>
                  </a:txBody>
                  <a:tcPr/>
                </a:tc>
                <a:tc>
                  <a:txBody>
                    <a:bodyPr/>
                    <a:lstStyle/>
                    <a:p>
                      <a:r>
                        <a:rPr lang="es-CO" sz="1600" dirty="0">
                          <a:latin typeface="Montserrat"/>
                        </a:rPr>
                        <a:t>Fructosemia</a:t>
                      </a:r>
                    </a:p>
                  </a:txBody>
                  <a:tcPr/>
                </a:tc>
                <a:extLst>
                  <a:ext uri="{0D108BD9-81ED-4DB2-BD59-A6C34878D82A}">
                    <a16:rowId xmlns:a16="http://schemas.microsoft.com/office/drawing/2014/main" val="3850894769"/>
                  </a:ext>
                </a:extLst>
              </a:tr>
              <a:tr h="356573">
                <a:tc>
                  <a:txBody>
                    <a:bodyPr/>
                    <a:lstStyle/>
                    <a:p>
                      <a:r>
                        <a:rPr lang="es-CO" sz="1600" dirty="0">
                          <a:latin typeface="Montserrat"/>
                        </a:rPr>
                        <a:t>Sangre extravascular</a:t>
                      </a:r>
                    </a:p>
                  </a:txBody>
                  <a:tcPr/>
                </a:tc>
                <a:tc>
                  <a:txBody>
                    <a:bodyPr/>
                    <a:lstStyle/>
                    <a:p>
                      <a:r>
                        <a:rPr lang="es-CO" sz="1600" dirty="0">
                          <a:latin typeface="Montserrat"/>
                        </a:rPr>
                        <a:t>Galactosemia</a:t>
                      </a:r>
                    </a:p>
                  </a:txBody>
                  <a:tcPr/>
                </a:tc>
                <a:extLst>
                  <a:ext uri="{0D108BD9-81ED-4DB2-BD59-A6C34878D82A}">
                    <a16:rowId xmlns:a16="http://schemas.microsoft.com/office/drawing/2014/main" val="2474717245"/>
                  </a:ext>
                </a:extLst>
              </a:tr>
              <a:tr h="615899">
                <a:tc>
                  <a:txBody>
                    <a:bodyPr/>
                    <a:lstStyle/>
                    <a:p>
                      <a:r>
                        <a:rPr lang="es-CO" sz="1600" dirty="0">
                          <a:latin typeface="Montserrat"/>
                        </a:rPr>
                        <a:t>Síndrome de Criggler Najar</a:t>
                      </a:r>
                    </a:p>
                  </a:txBody>
                  <a:tcPr/>
                </a:tc>
                <a:tc>
                  <a:txBody>
                    <a:bodyPr/>
                    <a:lstStyle/>
                    <a:p>
                      <a:r>
                        <a:rPr lang="es-CO" sz="1600" dirty="0">
                          <a:latin typeface="Montserrat"/>
                        </a:rPr>
                        <a:t>Deficiencia de alfa 1 antitripsina</a:t>
                      </a:r>
                    </a:p>
                  </a:txBody>
                  <a:tcPr/>
                </a:tc>
                <a:extLst>
                  <a:ext uri="{0D108BD9-81ED-4DB2-BD59-A6C34878D82A}">
                    <a16:rowId xmlns:a16="http://schemas.microsoft.com/office/drawing/2014/main" val="3240085764"/>
                  </a:ext>
                </a:extLst>
              </a:tr>
              <a:tr h="356573">
                <a:tc>
                  <a:txBody>
                    <a:bodyPr/>
                    <a:lstStyle/>
                    <a:p>
                      <a:r>
                        <a:rPr lang="es-CO" sz="1600" dirty="0">
                          <a:latin typeface="Montserrat"/>
                        </a:rPr>
                        <a:t>Síndome de Gilbert</a:t>
                      </a:r>
                    </a:p>
                  </a:txBody>
                  <a:tcPr/>
                </a:tc>
                <a:tc>
                  <a:txBody>
                    <a:bodyPr/>
                    <a:lstStyle/>
                    <a:p>
                      <a:r>
                        <a:rPr lang="es-CO" sz="1600" dirty="0">
                          <a:latin typeface="Montserrat"/>
                        </a:rPr>
                        <a:t>Tirosinemia.</a:t>
                      </a:r>
                    </a:p>
                  </a:txBody>
                  <a:tcPr/>
                </a:tc>
                <a:extLst>
                  <a:ext uri="{0D108BD9-81ED-4DB2-BD59-A6C34878D82A}">
                    <a16:rowId xmlns:a16="http://schemas.microsoft.com/office/drawing/2014/main" val="2379158487"/>
                  </a:ext>
                </a:extLst>
              </a:tr>
              <a:tr h="356573">
                <a:tc>
                  <a:txBody>
                    <a:bodyPr/>
                    <a:lstStyle/>
                    <a:p>
                      <a:r>
                        <a:rPr lang="es-CO" sz="1600" dirty="0">
                          <a:latin typeface="Montserrat"/>
                        </a:rPr>
                        <a:t>Síndrome de Down</a:t>
                      </a:r>
                    </a:p>
                  </a:txBody>
                  <a:tcPr/>
                </a:tc>
                <a:tc>
                  <a:txBody>
                    <a:bodyPr/>
                    <a:lstStyle/>
                    <a:p>
                      <a:r>
                        <a:rPr lang="es-CO" sz="1600" dirty="0">
                          <a:latin typeface="Montserrat"/>
                        </a:rPr>
                        <a:t>Síndrome de Dubin Johnson.</a:t>
                      </a:r>
                    </a:p>
                  </a:txBody>
                  <a:tcPr/>
                </a:tc>
                <a:extLst>
                  <a:ext uri="{0D108BD9-81ED-4DB2-BD59-A6C34878D82A}">
                    <a16:rowId xmlns:a16="http://schemas.microsoft.com/office/drawing/2014/main" val="3942795323"/>
                  </a:ext>
                </a:extLst>
              </a:tr>
              <a:tr h="356573">
                <a:tc>
                  <a:txBody>
                    <a:bodyPr/>
                    <a:lstStyle/>
                    <a:p>
                      <a:r>
                        <a:rPr lang="es-CO" sz="1600" dirty="0">
                          <a:latin typeface="Montserrat"/>
                        </a:rPr>
                        <a:t>Hipotiroidismo</a:t>
                      </a:r>
                    </a:p>
                  </a:txBody>
                  <a:tcPr/>
                </a:tc>
                <a:tc>
                  <a:txBody>
                    <a:bodyPr/>
                    <a:lstStyle/>
                    <a:p>
                      <a:r>
                        <a:rPr lang="es-CO" sz="1600" dirty="0">
                          <a:latin typeface="Montserrat"/>
                        </a:rPr>
                        <a:t>Síndrome de Rotor.</a:t>
                      </a:r>
                    </a:p>
                  </a:txBody>
                  <a:tcPr/>
                </a:tc>
                <a:extLst>
                  <a:ext uri="{0D108BD9-81ED-4DB2-BD59-A6C34878D82A}">
                    <a16:rowId xmlns:a16="http://schemas.microsoft.com/office/drawing/2014/main" val="531166573"/>
                  </a:ext>
                </a:extLst>
              </a:tr>
              <a:tr h="356573">
                <a:tc>
                  <a:txBody>
                    <a:bodyPr/>
                    <a:lstStyle/>
                    <a:p>
                      <a:r>
                        <a:rPr lang="es-CO" sz="1600" dirty="0">
                          <a:latin typeface="Montserrat"/>
                        </a:rPr>
                        <a:t>Sepsis</a:t>
                      </a:r>
                    </a:p>
                  </a:txBody>
                  <a:tcPr/>
                </a:tc>
                <a:tc>
                  <a:txBody>
                    <a:bodyPr/>
                    <a:lstStyle/>
                    <a:p>
                      <a:r>
                        <a:rPr lang="es-CO" sz="1600" dirty="0">
                          <a:latin typeface="Montserrat"/>
                        </a:rPr>
                        <a:t>Colestasis asociada a NPT</a:t>
                      </a:r>
                    </a:p>
                  </a:txBody>
                  <a:tcPr/>
                </a:tc>
                <a:extLst>
                  <a:ext uri="{0D108BD9-81ED-4DB2-BD59-A6C34878D82A}">
                    <a16:rowId xmlns:a16="http://schemas.microsoft.com/office/drawing/2014/main" val="3956567601"/>
                  </a:ext>
                </a:extLst>
              </a:tr>
              <a:tr h="1053813">
                <a:tc>
                  <a:txBody>
                    <a:bodyPr/>
                    <a:lstStyle/>
                    <a:p>
                      <a:r>
                        <a:rPr lang="es-CO" sz="1600" dirty="0">
                          <a:latin typeface="Montserrat"/>
                        </a:rPr>
                        <a:t>Medicamentos: maternos (furosemida, oxitocina) o neonatales (ceftriaxona, penicilina)</a:t>
                      </a:r>
                    </a:p>
                  </a:txBody>
                  <a:tcPr/>
                </a:tc>
                <a:tc>
                  <a:txBody>
                    <a:bodyPr/>
                    <a:lstStyle/>
                    <a:p>
                      <a:r>
                        <a:rPr lang="es-CO" sz="1600" dirty="0">
                          <a:latin typeface="Montserrat"/>
                        </a:rPr>
                        <a:t>Enfermedades infecciosas.</a:t>
                      </a:r>
                    </a:p>
                  </a:txBody>
                  <a:tcPr/>
                </a:tc>
                <a:extLst>
                  <a:ext uri="{0D108BD9-81ED-4DB2-BD59-A6C34878D82A}">
                    <a16:rowId xmlns:a16="http://schemas.microsoft.com/office/drawing/2014/main" val="1769238005"/>
                  </a:ext>
                </a:extLst>
              </a:tr>
            </a:tbl>
          </a:graphicData>
        </a:graphic>
      </p:graphicFrame>
    </p:spTree>
    <p:extLst>
      <p:ext uri="{BB962C8B-B14F-4D97-AF65-F5344CB8AC3E}">
        <p14:creationId xmlns:p14="http://schemas.microsoft.com/office/powerpoint/2010/main" val="97696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E6A3E-72AB-E344-A9D8-D0B893853815}"/>
              </a:ext>
            </a:extLst>
          </p:cNvPr>
          <p:cNvSpPr>
            <a:spLocks noGrp="1"/>
          </p:cNvSpPr>
          <p:nvPr>
            <p:ph type="title"/>
          </p:nvPr>
        </p:nvSpPr>
        <p:spPr>
          <a:xfrm>
            <a:off x="-4246985" y="-101406"/>
            <a:ext cx="10515600" cy="1325563"/>
          </a:xfrm>
        </p:spPr>
        <p:txBody>
          <a:bodyPr>
            <a:normAutofit/>
          </a:bodyPr>
          <a:lstStyle/>
          <a:p>
            <a:pPr algn="ctr"/>
            <a:r>
              <a:rPr lang="es-CO" sz="2400" b="1" dirty="0">
                <a:solidFill>
                  <a:srgbClr val="00AAA7"/>
                </a:solidFill>
                <a:latin typeface="Montserrat" panose="00000500000000000000" pitchFamily="50" charset="0"/>
              </a:rPr>
              <a:t>OTRAS</a:t>
            </a:r>
          </a:p>
        </p:txBody>
      </p:sp>
      <p:graphicFrame>
        <p:nvGraphicFramePr>
          <p:cNvPr id="4" name="Marcador de contenido 3">
            <a:extLst>
              <a:ext uri="{FF2B5EF4-FFF2-40B4-BE49-F238E27FC236}">
                <a16:creationId xmlns:a16="http://schemas.microsoft.com/office/drawing/2014/main" id="{1911302E-1687-0D45-80DA-889F85CCE910}"/>
              </a:ext>
            </a:extLst>
          </p:cNvPr>
          <p:cNvGraphicFramePr>
            <a:graphicFrameLocks noGrp="1"/>
          </p:cNvGraphicFramePr>
          <p:nvPr>
            <p:ph idx="1"/>
            <p:extLst>
              <p:ext uri="{D42A27DB-BD31-4B8C-83A1-F6EECF244321}">
                <p14:modId xmlns:p14="http://schemas.microsoft.com/office/powerpoint/2010/main" val="3189535521"/>
              </p:ext>
            </p:extLst>
          </p:nvPr>
        </p:nvGraphicFramePr>
        <p:xfrm>
          <a:off x="1632420" y="401320"/>
          <a:ext cx="10035937" cy="2854960"/>
        </p:xfrm>
        <a:graphic>
          <a:graphicData uri="http://schemas.openxmlformats.org/drawingml/2006/table">
            <a:tbl>
              <a:tblPr firstRow="1" bandRow="1">
                <a:tableStyleId>{93296810-A885-4BE3-A3E7-6D5BEEA58F35}</a:tableStyleId>
              </a:tblPr>
              <a:tblGrid>
                <a:gridCol w="4942674">
                  <a:extLst>
                    <a:ext uri="{9D8B030D-6E8A-4147-A177-3AD203B41FA5}">
                      <a16:colId xmlns:a16="http://schemas.microsoft.com/office/drawing/2014/main" val="519178433"/>
                    </a:ext>
                  </a:extLst>
                </a:gridCol>
                <a:gridCol w="5093263">
                  <a:extLst>
                    <a:ext uri="{9D8B030D-6E8A-4147-A177-3AD203B41FA5}">
                      <a16:colId xmlns:a16="http://schemas.microsoft.com/office/drawing/2014/main" val="1439333189"/>
                    </a:ext>
                  </a:extLst>
                </a:gridCol>
              </a:tblGrid>
              <a:tr h="370840">
                <a:tc>
                  <a:txBody>
                    <a:bodyPr/>
                    <a:lstStyle/>
                    <a:p>
                      <a:pPr algn="ctr"/>
                      <a:r>
                        <a:rPr lang="es-CO" sz="1200" dirty="0">
                          <a:solidFill>
                            <a:schemeClr val="tx1">
                              <a:lumMod val="95000"/>
                              <a:lumOff val="5000"/>
                            </a:schemeClr>
                          </a:solidFill>
                          <a:latin typeface="Montserrat" panose="00000500000000000000" pitchFamily="50" charset="0"/>
                        </a:rPr>
                        <a:t>AUMENTO EN LA PRODUCCIÓN</a:t>
                      </a:r>
                    </a:p>
                  </a:txBody>
                  <a:tcPr/>
                </a:tc>
                <a:tc>
                  <a:txBody>
                    <a:bodyPr/>
                    <a:lstStyle/>
                    <a:p>
                      <a:pPr algn="ctr"/>
                      <a:r>
                        <a:rPr lang="es-CO" sz="1200" dirty="0">
                          <a:solidFill>
                            <a:schemeClr val="tx1">
                              <a:lumMod val="95000"/>
                              <a:lumOff val="5000"/>
                            </a:schemeClr>
                          </a:solidFill>
                          <a:latin typeface="Montserrat" panose="00000500000000000000" pitchFamily="50" charset="0"/>
                        </a:rPr>
                        <a:t>DISMINUCIÓN EN LA EXCRECIÓN</a:t>
                      </a:r>
                    </a:p>
                  </a:txBody>
                  <a:tcPr/>
                </a:tc>
                <a:extLst>
                  <a:ext uri="{0D108BD9-81ED-4DB2-BD59-A6C34878D82A}">
                    <a16:rowId xmlns:a16="http://schemas.microsoft.com/office/drawing/2014/main" val="1778025501"/>
                  </a:ext>
                </a:extLst>
              </a:tr>
              <a:tr h="370840">
                <a:tc>
                  <a:txBody>
                    <a:bodyPr/>
                    <a:lstStyle/>
                    <a:p>
                      <a:pPr marL="285750" indent="-285750">
                        <a:buFont typeface="Arial" panose="020B0604020202020204" pitchFamily="34" charset="0"/>
                        <a:buChar char="•"/>
                      </a:pPr>
                      <a:r>
                        <a:rPr lang="es-CO" sz="1200" kern="1200" dirty="0">
                          <a:effectLst/>
                          <a:latin typeface="Montserrat" panose="00000500000000000000" pitchFamily="50" charset="0"/>
                        </a:rPr>
                        <a:t>Hemólisis mediada por isoinmunización.</a:t>
                      </a:r>
                      <a:endParaRPr lang="es-CO" sz="1200" dirty="0">
                        <a:latin typeface="Montserrat" panose="00000500000000000000" pitchFamily="50" charset="0"/>
                      </a:endParaRPr>
                    </a:p>
                  </a:txBody>
                  <a:tcPr/>
                </a:tc>
                <a:tc>
                  <a:txBody>
                    <a:bodyPr/>
                    <a:lstStyle/>
                    <a:p>
                      <a:pPr marL="285750" indent="-285750">
                        <a:buFont typeface="Arial" panose="020B0604020202020204" pitchFamily="34" charset="0"/>
                        <a:buChar char="•"/>
                      </a:pPr>
                      <a:r>
                        <a:rPr lang="es-CO" sz="1200" dirty="0">
                          <a:latin typeface="Montserrat" panose="00000500000000000000" pitchFamily="50" charset="0"/>
                        </a:rPr>
                        <a:t>Síndrome de </a:t>
                      </a:r>
                      <a:r>
                        <a:rPr lang="es-CO" sz="1200" kern="1200" dirty="0">
                          <a:effectLst/>
                          <a:latin typeface="Montserrat" panose="00000500000000000000" pitchFamily="50" charset="0"/>
                        </a:rPr>
                        <a:t>Crigler-Najjar: tipo I más grave no responde fenobarbital vs tipo II que sí responde.</a:t>
                      </a:r>
                      <a:endParaRPr lang="es-CO" sz="1200" b="0" dirty="0">
                        <a:latin typeface="Montserrat" panose="00000500000000000000" pitchFamily="50" charset="0"/>
                      </a:endParaRPr>
                    </a:p>
                  </a:txBody>
                  <a:tcPr/>
                </a:tc>
                <a:extLst>
                  <a:ext uri="{0D108BD9-81ED-4DB2-BD59-A6C34878D82A}">
                    <a16:rowId xmlns:a16="http://schemas.microsoft.com/office/drawing/2014/main" val="4102849223"/>
                  </a:ext>
                </a:extLst>
              </a:tr>
              <a:tr h="370840">
                <a:tc>
                  <a:txBody>
                    <a:bodyPr/>
                    <a:lstStyle/>
                    <a:p>
                      <a:pPr marL="285750" indent="-285750">
                        <a:buFont typeface="Arial" panose="020B0604020202020204" pitchFamily="34" charset="0"/>
                        <a:buChar char="•"/>
                      </a:pPr>
                      <a:r>
                        <a:rPr lang="es-CO" sz="1200" kern="1200" dirty="0">
                          <a:effectLst/>
                          <a:latin typeface="Montserrat" panose="00000500000000000000" pitchFamily="50" charset="0"/>
                        </a:rPr>
                        <a:t>Defectos hereditarios de la membrana de los eritrocitos.</a:t>
                      </a:r>
                      <a:endParaRPr lang="es-CO" sz="1200" dirty="0">
                        <a:latin typeface="Montserrat" panose="00000500000000000000" pitchFamily="50" charset="0"/>
                      </a:endParaRPr>
                    </a:p>
                  </a:txBody>
                  <a:tcPr/>
                </a:tc>
                <a:tc>
                  <a:txBody>
                    <a:bodyPr/>
                    <a:lstStyle/>
                    <a:p>
                      <a:pPr marL="285750" indent="-285750">
                        <a:buFont typeface="Arial" panose="020B0604020202020204" pitchFamily="34" charset="0"/>
                        <a:buChar char="•"/>
                      </a:pPr>
                      <a:r>
                        <a:rPr lang="es-CO" sz="1200" dirty="0">
                          <a:latin typeface="Montserrat" panose="00000500000000000000" pitchFamily="50" charset="0"/>
                        </a:rPr>
                        <a:t>Síndrome de Gilbert.</a:t>
                      </a:r>
                    </a:p>
                  </a:txBody>
                  <a:tcPr/>
                </a:tc>
                <a:extLst>
                  <a:ext uri="{0D108BD9-81ED-4DB2-BD59-A6C34878D82A}">
                    <a16:rowId xmlns:a16="http://schemas.microsoft.com/office/drawing/2014/main" val="2704325117"/>
                  </a:ext>
                </a:extLst>
              </a:tr>
              <a:tr h="370840">
                <a:tc>
                  <a:txBody>
                    <a:bodyPr/>
                    <a:lstStyle/>
                    <a:p>
                      <a:pPr marL="285750" indent="-285750">
                        <a:buFont typeface="Arial" panose="020B0604020202020204" pitchFamily="34" charset="0"/>
                        <a:buChar char="•"/>
                      </a:pPr>
                      <a:r>
                        <a:rPr lang="es-CO" sz="1200" kern="1200" dirty="0">
                          <a:effectLst/>
                          <a:latin typeface="Montserrat" panose="00000500000000000000" pitchFamily="50" charset="0"/>
                        </a:rPr>
                        <a:t>Defectos enzimáticos de los eritrocitos (p. Ej. Deficiencia de G6PD, piruvato quinasa).</a:t>
                      </a:r>
                      <a:endParaRPr lang="es-CO" sz="1200" dirty="0">
                        <a:latin typeface="Montserrat" panose="00000500000000000000" pitchFamily="50" charset="0"/>
                      </a:endParaRPr>
                    </a:p>
                  </a:txBody>
                  <a:tcPr/>
                </a:tc>
                <a:tc>
                  <a:txBody>
                    <a:bodyPr/>
                    <a:lstStyle/>
                    <a:p>
                      <a:pPr marL="285750" indent="-285750">
                        <a:buFont typeface="Arial" panose="020B0604020202020204" pitchFamily="34" charset="0"/>
                        <a:buChar char="•"/>
                      </a:pPr>
                      <a:r>
                        <a:rPr lang="es-CO" sz="1200" dirty="0">
                          <a:latin typeface="Montserrat" panose="00000500000000000000" pitchFamily="50" charset="0"/>
                        </a:rPr>
                        <a:t>Polimorfismo OATP2: </a:t>
                      </a:r>
                      <a:r>
                        <a:rPr lang="es-CO" sz="1200" kern="1200" dirty="0">
                          <a:effectLst/>
                          <a:latin typeface="Montserrat" panose="00000500000000000000" pitchFamily="50" charset="0"/>
                        </a:rPr>
                        <a:t>proteína transportadora de aniones orgánicos OATP-2.</a:t>
                      </a:r>
                      <a:endParaRPr lang="es-CO" sz="1200" dirty="0">
                        <a:latin typeface="Montserrat" panose="00000500000000000000" pitchFamily="50" charset="0"/>
                      </a:endParaRPr>
                    </a:p>
                  </a:txBody>
                  <a:tcPr/>
                </a:tc>
                <a:extLst>
                  <a:ext uri="{0D108BD9-81ED-4DB2-BD59-A6C34878D82A}">
                    <a16:rowId xmlns:a16="http://schemas.microsoft.com/office/drawing/2014/main" val="2314427867"/>
                  </a:ext>
                </a:extLst>
              </a:tr>
              <a:tr h="370840">
                <a:tc>
                  <a:txBody>
                    <a:bodyPr/>
                    <a:lstStyle/>
                    <a:p>
                      <a:pPr marL="285750" indent="-285750">
                        <a:buFont typeface="Arial" panose="020B0604020202020204" pitchFamily="34" charset="0"/>
                        <a:buChar char="•"/>
                      </a:pPr>
                      <a:r>
                        <a:rPr lang="es-CO" sz="1200" kern="1200" dirty="0">
                          <a:effectLst/>
                          <a:latin typeface="Montserrat" panose="00000500000000000000" pitchFamily="50" charset="0"/>
                        </a:rPr>
                        <a:t>Sepsis.</a:t>
                      </a:r>
                      <a:endParaRPr lang="es-CO" sz="1200" dirty="0">
                        <a:latin typeface="Montserrat" panose="00000500000000000000" pitchFamily="50" charset="0"/>
                      </a:endParaRPr>
                    </a:p>
                  </a:txBody>
                  <a:tcPr/>
                </a:tc>
                <a:tc>
                  <a:txBody>
                    <a:bodyPr/>
                    <a:lstStyle/>
                    <a:p>
                      <a:pPr marL="285750" indent="-285750">
                        <a:buFont typeface="Arial" panose="020B0604020202020204" pitchFamily="34" charset="0"/>
                        <a:buChar char="•"/>
                      </a:pPr>
                      <a:r>
                        <a:rPr lang="es-CO" sz="1200" dirty="0">
                          <a:latin typeface="Montserrat" panose="00000500000000000000" pitchFamily="50" charset="0"/>
                        </a:rPr>
                        <a:t>Otras: DM, hipotiroidismo congénito,</a:t>
                      </a:r>
                      <a:r>
                        <a:rPr lang="es-CO" sz="1200" kern="1200" dirty="0">
                          <a:effectLst/>
                          <a:latin typeface="Montserrat" panose="00000500000000000000" pitchFamily="50" charset="0"/>
                        </a:rPr>
                        <a:t> galactosemia y </a:t>
                      </a:r>
                      <a:r>
                        <a:rPr lang="es-CO" sz="1200" kern="1200" dirty="0" err="1">
                          <a:effectLst/>
                          <a:latin typeface="Montserrat" panose="00000500000000000000" pitchFamily="50" charset="0"/>
                        </a:rPr>
                        <a:t>panhipopituitarismo</a:t>
                      </a:r>
                      <a:r>
                        <a:rPr lang="es-CO" sz="1200" kern="1200" dirty="0">
                          <a:effectLst/>
                          <a:latin typeface="Montserrat" panose="00000500000000000000" pitchFamily="50" charset="0"/>
                        </a:rPr>
                        <a:t>.</a:t>
                      </a:r>
                      <a:endParaRPr lang="es-CO" sz="1200" dirty="0">
                        <a:latin typeface="Montserrat" panose="00000500000000000000" pitchFamily="50" charset="0"/>
                      </a:endParaRPr>
                    </a:p>
                  </a:txBody>
                  <a:tcPr/>
                </a:tc>
                <a:extLst>
                  <a:ext uri="{0D108BD9-81ED-4DB2-BD59-A6C34878D82A}">
                    <a16:rowId xmlns:a16="http://schemas.microsoft.com/office/drawing/2014/main" val="2018602247"/>
                  </a:ext>
                </a:extLst>
              </a:tr>
              <a:tr h="370840">
                <a:tc>
                  <a:txBody>
                    <a:bodyPr/>
                    <a:lstStyle/>
                    <a:p>
                      <a:pPr marL="285750" indent="-285750">
                        <a:buFont typeface="Arial" panose="020B0604020202020204" pitchFamily="34" charset="0"/>
                        <a:buChar char="•"/>
                      </a:pPr>
                      <a:r>
                        <a:rPr lang="es-CO" sz="1200" dirty="0">
                          <a:latin typeface="Montserrat" panose="00000500000000000000" pitchFamily="50" charset="0"/>
                        </a:rPr>
                        <a:t>Otras causas de aumento en la degradación GR (policitemia, secuestro de sangre).</a:t>
                      </a:r>
                    </a:p>
                  </a:txBody>
                  <a:tcPr/>
                </a:tc>
                <a:tc>
                  <a:txBody>
                    <a:bodyPr/>
                    <a:lstStyle/>
                    <a:p>
                      <a:endParaRPr lang="es-CO" sz="1200" dirty="0">
                        <a:latin typeface="Montserrat" panose="00000500000000000000" pitchFamily="50" charset="0"/>
                      </a:endParaRPr>
                    </a:p>
                  </a:txBody>
                  <a:tcPr/>
                </a:tc>
                <a:extLst>
                  <a:ext uri="{0D108BD9-81ED-4DB2-BD59-A6C34878D82A}">
                    <a16:rowId xmlns:a16="http://schemas.microsoft.com/office/drawing/2014/main" val="429398840"/>
                  </a:ext>
                </a:extLst>
              </a:tr>
              <a:tr h="370840">
                <a:tc>
                  <a:txBody>
                    <a:bodyPr/>
                    <a:lstStyle/>
                    <a:p>
                      <a:pPr marL="285750" indent="-285750">
                        <a:buFont typeface="Arial" panose="020B0604020202020204" pitchFamily="34" charset="0"/>
                        <a:buChar char="•"/>
                      </a:pPr>
                      <a:r>
                        <a:rPr lang="es-CO" sz="1200" dirty="0">
                          <a:latin typeface="Montserrat" panose="00000500000000000000" pitchFamily="50" charset="0"/>
                        </a:rPr>
                        <a:t>Bebés mascrosómicos </a:t>
                      </a:r>
                      <a:r>
                        <a:rPr lang="es-CO" sz="1200" dirty="0">
                          <a:latin typeface="Montserrat" panose="00000500000000000000" pitchFamily="50" charset="0"/>
                          <a:sym typeface="Wingdings" pitchFamily="2" charset="2"/>
                        </a:rPr>
                        <a:t> policitemia e eritropoyesis ineficaz.</a:t>
                      </a:r>
                      <a:endParaRPr lang="es-CO" sz="1200" dirty="0">
                        <a:latin typeface="Montserrat" panose="00000500000000000000" pitchFamily="50" charset="0"/>
                      </a:endParaRPr>
                    </a:p>
                  </a:txBody>
                  <a:tcPr/>
                </a:tc>
                <a:tc>
                  <a:txBody>
                    <a:bodyPr/>
                    <a:lstStyle/>
                    <a:p>
                      <a:endParaRPr lang="es-CO" sz="1200" dirty="0">
                        <a:latin typeface="Montserrat" panose="00000500000000000000" pitchFamily="50" charset="0"/>
                      </a:endParaRPr>
                    </a:p>
                  </a:txBody>
                  <a:tcPr/>
                </a:tc>
                <a:extLst>
                  <a:ext uri="{0D108BD9-81ED-4DB2-BD59-A6C34878D82A}">
                    <a16:rowId xmlns:a16="http://schemas.microsoft.com/office/drawing/2014/main" val="3208113120"/>
                  </a:ext>
                </a:extLst>
              </a:tr>
            </a:tbl>
          </a:graphicData>
        </a:graphic>
      </p:graphicFrame>
      <p:sp>
        <p:nvSpPr>
          <p:cNvPr id="5" name="Rectángulo 4">
            <a:extLst>
              <a:ext uri="{FF2B5EF4-FFF2-40B4-BE49-F238E27FC236}">
                <a16:creationId xmlns:a16="http://schemas.microsoft.com/office/drawing/2014/main" id="{11E1AFD6-EF5D-4A43-BC32-C31E07E85349}"/>
              </a:ext>
            </a:extLst>
          </p:cNvPr>
          <p:cNvSpPr/>
          <p:nvPr/>
        </p:nvSpPr>
        <p:spPr>
          <a:xfrm>
            <a:off x="5643824" y="3574081"/>
            <a:ext cx="7737231" cy="276999"/>
          </a:xfrm>
          <a:prstGeom prst="rect">
            <a:avLst/>
          </a:prstGeom>
        </p:spPr>
        <p:txBody>
          <a:bodyPr wrap="square">
            <a:spAutoFit/>
          </a:bodyPr>
          <a:lstStyle/>
          <a:p>
            <a:pPr>
              <a:spcAft>
                <a:spcPts val="0"/>
              </a:spcAft>
            </a:pPr>
            <a:r>
              <a:rPr lang="es-ES" sz="1200" dirty="0">
                <a:ea typeface="Calibri" panose="020F0502020204030204" pitchFamily="34" charset="0"/>
                <a:cs typeface="Times New Roman" panose="02020603050405020304" pitchFamily="18" charset="0"/>
              </a:rPr>
              <a:t>Wong R, </a:t>
            </a:r>
            <a:r>
              <a:rPr lang="es-ES" sz="1200" dirty="0" err="1">
                <a:ea typeface="Calibri" panose="020F0502020204030204" pitchFamily="34" charset="0"/>
                <a:cs typeface="Times New Roman" panose="02020603050405020304" pitchFamily="18" charset="0"/>
              </a:rPr>
              <a:t>Buthani</a:t>
            </a:r>
            <a:r>
              <a:rPr lang="es-ES" sz="1200" dirty="0">
                <a:ea typeface="Calibri" panose="020F0502020204030204" pitchFamily="34" charset="0"/>
                <a:cs typeface="Times New Roman" panose="02020603050405020304" pitchFamily="18" charset="0"/>
              </a:rPr>
              <a:t> V. </a:t>
            </a:r>
            <a:r>
              <a:rPr lang="es-ES" sz="1200" dirty="0" err="1">
                <a:ea typeface="Calibri" panose="020F0502020204030204" pitchFamily="34" charset="0"/>
                <a:cs typeface="Times New Roman" panose="02020603050405020304" pitchFamily="18" charset="0"/>
              </a:rPr>
              <a:t>Hiperbilirrubinemia</a:t>
            </a:r>
            <a:r>
              <a:rPr lang="es-ES" sz="1200" dirty="0">
                <a:ea typeface="Calibri" panose="020F0502020204030204" pitchFamily="34" charset="0"/>
                <a:cs typeface="Times New Roman" panose="02020603050405020304" pitchFamily="18" charset="0"/>
              </a:rPr>
              <a:t> no conjugada en el recién nacido: patogenia y etiología. </a:t>
            </a:r>
            <a:endParaRPr lang="es-CO"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09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21820BC-4B99-C346-9F1F-BBAABBBECEC3}"/>
              </a:ext>
            </a:extLst>
          </p:cNvPr>
          <p:cNvSpPr>
            <a:spLocks noGrp="1"/>
          </p:cNvSpPr>
          <p:nvPr>
            <p:ph type="title"/>
          </p:nvPr>
        </p:nvSpPr>
        <p:spPr>
          <a:xfrm>
            <a:off x="4401595" y="274194"/>
            <a:ext cx="3704924" cy="693654"/>
          </a:xfrm>
        </p:spPr>
        <p:txBody>
          <a:bodyPr>
            <a:normAutofit/>
          </a:bodyPr>
          <a:lstStyle/>
          <a:p>
            <a:pPr algn="ctr"/>
            <a:r>
              <a:rPr lang="es-CO" sz="3000" b="1" dirty="0">
                <a:solidFill>
                  <a:srgbClr val="00AAA7"/>
                </a:solidFill>
                <a:latin typeface="Montserrat"/>
              </a:rPr>
              <a:t>DEFINICIONES</a:t>
            </a:r>
          </a:p>
        </p:txBody>
      </p:sp>
      <p:pic>
        <p:nvPicPr>
          <p:cNvPr id="5" name="Imagen 4">
            <a:extLst>
              <a:ext uri="{FF2B5EF4-FFF2-40B4-BE49-F238E27FC236}">
                <a16:creationId xmlns:a16="http://schemas.microsoft.com/office/drawing/2014/main" id="{C4901038-BC5F-7649-AA00-E0911DE1E08A}"/>
              </a:ext>
            </a:extLst>
          </p:cNvPr>
          <p:cNvPicPr>
            <a:picLocks noChangeAspect="1"/>
          </p:cNvPicPr>
          <p:nvPr/>
        </p:nvPicPr>
        <p:blipFill>
          <a:blip r:embed="rId3"/>
          <a:stretch>
            <a:fillRect/>
          </a:stretch>
        </p:blipFill>
        <p:spPr>
          <a:xfrm>
            <a:off x="7732519" y="4009574"/>
            <a:ext cx="3225648" cy="2127259"/>
          </a:xfrm>
          <a:prstGeom prst="rect">
            <a:avLst/>
          </a:prstGeom>
        </p:spPr>
      </p:pic>
      <p:graphicFrame>
        <p:nvGraphicFramePr>
          <p:cNvPr id="9" name="Diagrama 8"/>
          <p:cNvGraphicFramePr/>
          <p:nvPr>
            <p:extLst>
              <p:ext uri="{D42A27DB-BD31-4B8C-83A1-F6EECF244321}">
                <p14:modId xmlns:p14="http://schemas.microsoft.com/office/powerpoint/2010/main" val="2924556999"/>
              </p:ext>
            </p:extLst>
          </p:nvPr>
        </p:nvGraphicFramePr>
        <p:xfrm>
          <a:off x="1772117" y="1155032"/>
          <a:ext cx="9486003" cy="240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87571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EA026-5F5E-CA41-845F-8F2036A52013}"/>
              </a:ext>
            </a:extLst>
          </p:cNvPr>
          <p:cNvSpPr>
            <a:spLocks noGrp="1"/>
          </p:cNvSpPr>
          <p:nvPr>
            <p:ph type="title"/>
          </p:nvPr>
        </p:nvSpPr>
        <p:spPr>
          <a:xfrm>
            <a:off x="794788" y="914354"/>
            <a:ext cx="3339164" cy="1325563"/>
          </a:xfrm>
        </p:spPr>
        <p:txBody>
          <a:bodyPr>
            <a:normAutofit/>
          </a:bodyPr>
          <a:lstStyle/>
          <a:p>
            <a:r>
              <a:rPr lang="es-CO" sz="3000" b="1" dirty="0">
                <a:solidFill>
                  <a:srgbClr val="00AAA7"/>
                </a:solidFill>
                <a:latin typeface="Montserrat"/>
              </a:rPr>
              <a:t>FACTORES DE RIESGO</a:t>
            </a:r>
          </a:p>
        </p:txBody>
      </p:sp>
      <p:graphicFrame>
        <p:nvGraphicFramePr>
          <p:cNvPr id="8" name="Diagrama 7"/>
          <p:cNvGraphicFramePr/>
          <p:nvPr>
            <p:extLst>
              <p:ext uri="{D42A27DB-BD31-4B8C-83A1-F6EECF244321}">
                <p14:modId xmlns:p14="http://schemas.microsoft.com/office/powerpoint/2010/main" val="2712918898"/>
              </p:ext>
            </p:extLst>
          </p:nvPr>
        </p:nvGraphicFramePr>
        <p:xfrm>
          <a:off x="5054012" y="547093"/>
          <a:ext cx="6708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29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A681EC-B61D-1D44-B251-6568B9FCD0A6}"/>
              </a:ext>
            </a:extLst>
          </p:cNvPr>
          <p:cNvSpPr>
            <a:spLocks noGrp="1"/>
          </p:cNvSpPr>
          <p:nvPr>
            <p:ph idx="1"/>
          </p:nvPr>
        </p:nvSpPr>
        <p:spPr>
          <a:xfrm>
            <a:off x="1144426" y="579117"/>
            <a:ext cx="5654634" cy="2666636"/>
          </a:xfrm>
          <a:solidFill>
            <a:schemeClr val="accent1">
              <a:lumMod val="20000"/>
              <a:lumOff val="80000"/>
            </a:schemeClr>
          </a:solidFill>
          <a:ln>
            <a:solidFill>
              <a:schemeClr val="accent1"/>
            </a:solidFill>
          </a:ln>
        </p:spPr>
        <p:txBody>
          <a:bodyPr>
            <a:normAutofit/>
          </a:bodyPr>
          <a:lstStyle/>
          <a:p>
            <a:pPr fontAlgn="t"/>
            <a:r>
              <a:rPr lang="es-CO" sz="1800" dirty="0">
                <a:latin typeface="Montserrat"/>
              </a:rPr>
              <a:t>Valores de BT en zona riesgo intermedio-alto.</a:t>
            </a:r>
          </a:p>
          <a:p>
            <a:pPr fontAlgn="t"/>
            <a:r>
              <a:rPr lang="es-CO" sz="1800" dirty="0">
                <a:latin typeface="Montserrat"/>
              </a:rPr>
              <a:t>Edad gestacional de 37 a 38 semanas.</a:t>
            </a:r>
          </a:p>
          <a:p>
            <a:pPr fontAlgn="t"/>
            <a:r>
              <a:rPr lang="es-CO" sz="1800" dirty="0">
                <a:latin typeface="Montserrat"/>
              </a:rPr>
              <a:t>Ictericia observada antes del alta.</a:t>
            </a:r>
          </a:p>
          <a:p>
            <a:pPr fontAlgn="t"/>
            <a:r>
              <a:rPr lang="es-CO" sz="1800" dirty="0">
                <a:latin typeface="Montserrat"/>
              </a:rPr>
              <a:t>Hermano anterior con ictericia.</a:t>
            </a:r>
          </a:p>
          <a:p>
            <a:pPr fontAlgn="t"/>
            <a:r>
              <a:rPr lang="es-CO" sz="1800" dirty="0">
                <a:latin typeface="Montserrat"/>
              </a:rPr>
              <a:t>Bebé macrosómico de una madre diabética.</a:t>
            </a:r>
          </a:p>
          <a:p>
            <a:pPr fontAlgn="t"/>
            <a:r>
              <a:rPr lang="es-CO" sz="1800" dirty="0">
                <a:latin typeface="Montserrat"/>
              </a:rPr>
              <a:t>Edad materna ≥25 años.</a:t>
            </a:r>
          </a:p>
          <a:p>
            <a:pPr fontAlgn="t"/>
            <a:r>
              <a:rPr lang="es-CO" sz="1800" dirty="0">
                <a:latin typeface="Montserrat"/>
              </a:rPr>
              <a:t>Género masculino.</a:t>
            </a:r>
          </a:p>
          <a:p>
            <a:endParaRPr lang="es-CO" sz="1800" dirty="0">
              <a:latin typeface="Montserrat"/>
            </a:endParaRPr>
          </a:p>
        </p:txBody>
      </p:sp>
      <p:sp>
        <p:nvSpPr>
          <p:cNvPr id="5" name="Cerrar llave 4">
            <a:extLst>
              <a:ext uri="{FF2B5EF4-FFF2-40B4-BE49-F238E27FC236}">
                <a16:creationId xmlns:a16="http://schemas.microsoft.com/office/drawing/2014/main" id="{2E155254-9474-7941-8FFE-B003DB54897D}"/>
              </a:ext>
            </a:extLst>
          </p:cNvPr>
          <p:cNvSpPr/>
          <p:nvPr/>
        </p:nvSpPr>
        <p:spPr>
          <a:xfrm>
            <a:off x="6977190" y="617619"/>
            <a:ext cx="581891" cy="26281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6" name="CuadroTexto 5">
            <a:extLst>
              <a:ext uri="{FF2B5EF4-FFF2-40B4-BE49-F238E27FC236}">
                <a16:creationId xmlns:a16="http://schemas.microsoft.com/office/drawing/2014/main" id="{D4A6A8F5-4D55-4341-9D70-249DF08F3743}"/>
              </a:ext>
            </a:extLst>
          </p:cNvPr>
          <p:cNvSpPr txBox="1"/>
          <p:nvPr/>
        </p:nvSpPr>
        <p:spPr>
          <a:xfrm>
            <a:off x="7737211" y="1588979"/>
            <a:ext cx="3776353" cy="923330"/>
          </a:xfrm>
          <a:prstGeom prst="rect">
            <a:avLst/>
          </a:prstGeom>
          <a:solidFill>
            <a:schemeClr val="accent5">
              <a:lumMod val="75000"/>
            </a:schemeClr>
          </a:solidFill>
        </p:spPr>
        <p:txBody>
          <a:bodyPr wrap="square" rtlCol="0">
            <a:spAutoFit/>
          </a:bodyPr>
          <a:lstStyle/>
          <a:p>
            <a:pPr algn="ctr"/>
            <a:r>
              <a:rPr lang="es-CO" b="1" dirty="0">
                <a:solidFill>
                  <a:schemeClr val="bg1"/>
                </a:solidFill>
                <a:latin typeface="Montserrat"/>
              </a:rPr>
              <a:t>FACTORES MENORES PARA DESARROLLAR HIPERBILIRRUBINEMIA </a:t>
            </a:r>
          </a:p>
        </p:txBody>
      </p:sp>
      <p:sp>
        <p:nvSpPr>
          <p:cNvPr id="9" name="Marcador de contenido 2">
            <a:extLst>
              <a:ext uri="{FF2B5EF4-FFF2-40B4-BE49-F238E27FC236}">
                <a16:creationId xmlns:a16="http://schemas.microsoft.com/office/drawing/2014/main" id="{3423E7AA-43A4-F94D-B6FC-B9574899B498}"/>
              </a:ext>
            </a:extLst>
          </p:cNvPr>
          <p:cNvSpPr txBox="1">
            <a:spLocks/>
          </p:cNvSpPr>
          <p:nvPr/>
        </p:nvSpPr>
        <p:spPr>
          <a:xfrm>
            <a:off x="5485847" y="4756182"/>
            <a:ext cx="4502727" cy="1618433"/>
          </a:xfrm>
          <a:prstGeom prst="rect">
            <a:avLst/>
          </a:prstGeom>
          <a:solidFill>
            <a:schemeClr val="accent1">
              <a:lumMod val="20000"/>
              <a:lumOff val="80000"/>
            </a:schemeClr>
          </a:solidFill>
          <a:ln>
            <a:solidFill>
              <a:schemeClr val="accent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s-CO" dirty="0">
                <a:latin typeface="Montserrat"/>
              </a:rPr>
              <a:t>Nivel de BT en la zona de bajo riesgo.</a:t>
            </a:r>
          </a:p>
          <a:p>
            <a:pPr fontAlgn="t"/>
            <a:r>
              <a:rPr lang="es-CO" dirty="0">
                <a:latin typeface="Montserrat"/>
              </a:rPr>
              <a:t>Edad gestacional ≥41 semanas.</a:t>
            </a:r>
          </a:p>
          <a:p>
            <a:pPr fontAlgn="t"/>
            <a:r>
              <a:rPr lang="es-CO" dirty="0">
                <a:latin typeface="Montserrat"/>
              </a:rPr>
              <a:t>Biberón exclusivo.</a:t>
            </a:r>
          </a:p>
          <a:p>
            <a:pPr fontAlgn="t"/>
            <a:r>
              <a:rPr lang="es-CO" dirty="0">
                <a:latin typeface="Montserrat"/>
              </a:rPr>
              <a:t>Raza negra*.</a:t>
            </a:r>
          </a:p>
          <a:p>
            <a:pPr fontAlgn="t"/>
            <a:r>
              <a:rPr lang="es-CO" dirty="0">
                <a:latin typeface="Montserrat"/>
              </a:rPr>
              <a:t>Alta del hospital después de 72 horas.</a:t>
            </a:r>
          </a:p>
          <a:p>
            <a:endParaRPr lang="es-CO" dirty="0">
              <a:latin typeface="Montserrat"/>
            </a:endParaRPr>
          </a:p>
        </p:txBody>
      </p:sp>
      <p:sp>
        <p:nvSpPr>
          <p:cNvPr id="10" name="CuadroTexto 9">
            <a:extLst>
              <a:ext uri="{FF2B5EF4-FFF2-40B4-BE49-F238E27FC236}">
                <a16:creationId xmlns:a16="http://schemas.microsoft.com/office/drawing/2014/main" id="{235750B3-4ADD-2240-B3BF-0664F211B306}"/>
              </a:ext>
            </a:extLst>
          </p:cNvPr>
          <p:cNvSpPr txBox="1"/>
          <p:nvPr/>
        </p:nvSpPr>
        <p:spPr>
          <a:xfrm>
            <a:off x="6390049" y="3653150"/>
            <a:ext cx="3776353" cy="923330"/>
          </a:xfrm>
          <a:prstGeom prst="rect">
            <a:avLst/>
          </a:prstGeom>
          <a:solidFill>
            <a:schemeClr val="accent5">
              <a:lumMod val="75000"/>
            </a:schemeClr>
          </a:solidFill>
        </p:spPr>
        <p:txBody>
          <a:bodyPr wrap="square" rtlCol="0">
            <a:spAutoFit/>
          </a:bodyPr>
          <a:lstStyle/>
          <a:p>
            <a:pPr algn="ctr"/>
            <a:r>
              <a:rPr lang="es-CO" b="1" dirty="0">
                <a:solidFill>
                  <a:schemeClr val="bg1"/>
                </a:solidFill>
                <a:latin typeface="Montserrat"/>
              </a:rPr>
              <a:t>RIESGO DISMINUIDO PARA DESARROLLAR HIPERBILIRRUBINEMIA </a:t>
            </a:r>
          </a:p>
        </p:txBody>
      </p:sp>
      <p:sp>
        <p:nvSpPr>
          <p:cNvPr id="2" name="Flecha curvada hacia la izquierda 1"/>
          <p:cNvSpPr/>
          <p:nvPr/>
        </p:nvSpPr>
        <p:spPr>
          <a:xfrm>
            <a:off x="10140499" y="4262025"/>
            <a:ext cx="847024" cy="11357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18847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1C5AE25-15E9-FC49-94FC-9822F5CABCE2}"/>
              </a:ext>
            </a:extLst>
          </p:cNvPr>
          <p:cNvSpPr txBox="1"/>
          <p:nvPr/>
        </p:nvSpPr>
        <p:spPr>
          <a:xfrm>
            <a:off x="6028665" y="1291990"/>
            <a:ext cx="5058888" cy="2183872"/>
          </a:xfrm>
          <a:prstGeom prst="rect">
            <a:avLst/>
          </a:prstGeom>
          <a:solidFill>
            <a:schemeClr val="accent5">
              <a:lumMod val="40000"/>
              <a:lumOff val="60000"/>
            </a:schemeClr>
          </a:solidFill>
          <a:ln>
            <a:solidFill>
              <a:schemeClr val="accent1"/>
            </a:solidFill>
          </a:ln>
        </p:spPr>
        <p:txBody>
          <a:bodyPr wrap="square" rtlCol="0">
            <a:spAutoFit/>
          </a:bodyPr>
          <a:lstStyle/>
          <a:p>
            <a:pPr marL="377825" indent="-287020">
              <a:lnSpc>
                <a:spcPct val="100000"/>
              </a:lnSpc>
              <a:spcBef>
                <a:spcPts val="240"/>
              </a:spcBef>
              <a:buFont typeface="Arial" panose="020B0604020202020204" pitchFamily="34" charset="0"/>
              <a:buChar char="•"/>
              <a:tabLst>
                <a:tab pos="378460" algn="l"/>
              </a:tabLst>
            </a:pPr>
            <a:r>
              <a:rPr lang="es-CO" spc="-60" dirty="0">
                <a:latin typeface="Montserrat"/>
                <a:cs typeface="Arial"/>
              </a:rPr>
              <a:t>Alta hospitalaria </a:t>
            </a:r>
            <a:r>
              <a:rPr lang="es-CO" spc="-70" dirty="0">
                <a:latin typeface="Montserrat"/>
                <a:cs typeface="Arial"/>
              </a:rPr>
              <a:t>temprana </a:t>
            </a:r>
            <a:r>
              <a:rPr lang="es-CO" spc="-90" dirty="0">
                <a:latin typeface="Montserrat"/>
                <a:cs typeface="Arial"/>
              </a:rPr>
              <a:t>(≤2</a:t>
            </a:r>
            <a:r>
              <a:rPr lang="es-CO" spc="-215" dirty="0">
                <a:latin typeface="Montserrat"/>
                <a:cs typeface="Arial"/>
              </a:rPr>
              <a:t> </a:t>
            </a:r>
            <a:r>
              <a:rPr lang="es-CO" spc="-114" dirty="0">
                <a:latin typeface="Montserrat"/>
                <a:cs typeface="Arial"/>
              </a:rPr>
              <a:t>días).</a:t>
            </a:r>
            <a:endParaRPr lang="es-CO" dirty="0">
              <a:latin typeface="Montserrat"/>
              <a:cs typeface="Arial"/>
            </a:endParaRPr>
          </a:p>
          <a:p>
            <a:pPr marL="377825" indent="-287020">
              <a:lnSpc>
                <a:spcPct val="100000"/>
              </a:lnSpc>
              <a:spcBef>
                <a:spcPts val="240"/>
              </a:spcBef>
              <a:buFont typeface="Arial" panose="020B0604020202020204" pitchFamily="34" charset="0"/>
              <a:buChar char="•"/>
              <a:tabLst>
                <a:tab pos="378460" algn="l"/>
              </a:tabLst>
            </a:pPr>
            <a:r>
              <a:rPr lang="es-CO" spc="-10" dirty="0">
                <a:latin typeface="Montserrat"/>
                <a:cs typeface="Carlito"/>
              </a:rPr>
              <a:t>EG </a:t>
            </a:r>
            <a:r>
              <a:rPr lang="es-CO" spc="-5" dirty="0">
                <a:latin typeface="Montserrat"/>
                <a:cs typeface="Carlito"/>
              </a:rPr>
              <a:t>&lt;39</a:t>
            </a:r>
            <a:r>
              <a:rPr lang="es-CO" spc="-20" dirty="0">
                <a:latin typeface="Montserrat"/>
                <a:cs typeface="Carlito"/>
              </a:rPr>
              <a:t> </a:t>
            </a:r>
            <a:r>
              <a:rPr lang="es-CO" spc="-5" dirty="0">
                <a:latin typeface="Montserrat"/>
                <a:cs typeface="Carlito"/>
              </a:rPr>
              <a:t>semanas.</a:t>
            </a:r>
            <a:endParaRPr lang="es-CO" dirty="0">
              <a:latin typeface="Montserrat"/>
              <a:cs typeface="Carlito"/>
            </a:endParaRPr>
          </a:p>
          <a:p>
            <a:pPr marL="377825" indent="-287020">
              <a:lnSpc>
                <a:spcPct val="100000"/>
              </a:lnSpc>
              <a:spcBef>
                <a:spcPts val="240"/>
              </a:spcBef>
              <a:buFont typeface="Arial" panose="020B0604020202020204" pitchFamily="34" charset="0"/>
              <a:buChar char="•"/>
              <a:tabLst>
                <a:tab pos="378460" algn="l"/>
              </a:tabLst>
            </a:pPr>
            <a:r>
              <a:rPr lang="es-CO" spc="-5" dirty="0">
                <a:latin typeface="Montserrat"/>
                <a:cs typeface="Carlito"/>
              </a:rPr>
              <a:t>Madre de </a:t>
            </a:r>
            <a:r>
              <a:rPr lang="es-CO" dirty="0">
                <a:latin typeface="Montserrat"/>
                <a:cs typeface="Carlito"/>
              </a:rPr>
              <a:t>un </a:t>
            </a:r>
            <a:r>
              <a:rPr lang="es-CO" spc="-5" dirty="0">
                <a:latin typeface="Montserrat"/>
                <a:cs typeface="Carlito"/>
              </a:rPr>
              <a:t>país</a:t>
            </a:r>
            <a:r>
              <a:rPr lang="es-CO" spc="-25" dirty="0">
                <a:latin typeface="Montserrat"/>
                <a:cs typeface="Carlito"/>
              </a:rPr>
              <a:t> </a:t>
            </a:r>
            <a:r>
              <a:rPr lang="es-CO" spc="-10" dirty="0">
                <a:latin typeface="Montserrat"/>
                <a:cs typeface="Carlito"/>
              </a:rPr>
              <a:t>asiático.</a:t>
            </a:r>
            <a:endParaRPr lang="es-CO" dirty="0">
              <a:latin typeface="Montserrat"/>
              <a:cs typeface="Carlito"/>
            </a:endParaRPr>
          </a:p>
          <a:p>
            <a:pPr marL="377825" indent="-287020">
              <a:lnSpc>
                <a:spcPct val="100000"/>
              </a:lnSpc>
              <a:spcBef>
                <a:spcPts val="240"/>
              </a:spcBef>
              <a:buFont typeface="Arial" panose="020B0604020202020204" pitchFamily="34" charset="0"/>
              <a:buChar char="•"/>
              <a:tabLst>
                <a:tab pos="378460" algn="l"/>
              </a:tabLst>
            </a:pPr>
            <a:r>
              <a:rPr lang="es-CO" spc="-20" dirty="0">
                <a:latin typeface="Montserrat"/>
                <a:cs typeface="Carlito"/>
              </a:rPr>
              <a:t>Parto</a:t>
            </a:r>
            <a:r>
              <a:rPr lang="es-CO" spc="5" dirty="0">
                <a:latin typeface="Montserrat"/>
                <a:cs typeface="Carlito"/>
              </a:rPr>
              <a:t> </a:t>
            </a:r>
            <a:r>
              <a:rPr lang="es-CO" spc="-5" dirty="0">
                <a:latin typeface="Montserrat"/>
                <a:cs typeface="Carlito"/>
              </a:rPr>
              <a:t>vaginal.</a:t>
            </a:r>
            <a:endParaRPr lang="es-CO" dirty="0">
              <a:latin typeface="Montserrat"/>
              <a:cs typeface="Carlito"/>
            </a:endParaRPr>
          </a:p>
          <a:p>
            <a:pPr marL="377825" indent="-287020">
              <a:lnSpc>
                <a:spcPct val="100000"/>
              </a:lnSpc>
              <a:spcBef>
                <a:spcPts val="240"/>
              </a:spcBef>
              <a:buFont typeface="Arial" panose="020B0604020202020204" pitchFamily="34" charset="0"/>
              <a:buChar char="•"/>
              <a:tabLst>
                <a:tab pos="378460" algn="l"/>
              </a:tabLst>
            </a:pPr>
            <a:r>
              <a:rPr lang="es-CO" spc="-5" dirty="0">
                <a:latin typeface="Montserrat"/>
                <a:cs typeface="Carlito"/>
              </a:rPr>
              <a:t>Madre</a:t>
            </a:r>
            <a:r>
              <a:rPr lang="es-CO" spc="-15" dirty="0">
                <a:latin typeface="Montserrat"/>
                <a:cs typeface="Carlito"/>
              </a:rPr>
              <a:t> </a:t>
            </a:r>
            <a:r>
              <a:rPr lang="es-CO" spc="-10" dirty="0">
                <a:latin typeface="Montserrat"/>
                <a:cs typeface="Carlito"/>
              </a:rPr>
              <a:t>primeriza.</a:t>
            </a:r>
            <a:endParaRPr lang="es-CO" dirty="0">
              <a:latin typeface="Montserrat"/>
              <a:cs typeface="Carlito"/>
            </a:endParaRPr>
          </a:p>
          <a:p>
            <a:pPr marL="377825" indent="-287020">
              <a:lnSpc>
                <a:spcPct val="100000"/>
              </a:lnSpc>
              <a:spcBef>
                <a:spcPts val="240"/>
              </a:spcBef>
              <a:buFont typeface="Arial" panose="020B0604020202020204" pitchFamily="34" charset="0"/>
              <a:buChar char="•"/>
              <a:tabLst>
                <a:tab pos="378460" algn="l"/>
              </a:tabLst>
            </a:pPr>
            <a:r>
              <a:rPr lang="es-CO" spc="-5" dirty="0">
                <a:latin typeface="Montserrat"/>
                <a:cs typeface="Carlito"/>
              </a:rPr>
              <a:t>Lactancia </a:t>
            </a:r>
            <a:r>
              <a:rPr lang="es-CO" spc="-10" dirty="0">
                <a:latin typeface="Montserrat"/>
                <a:cs typeface="Carlito"/>
              </a:rPr>
              <a:t>materna </a:t>
            </a:r>
            <a:r>
              <a:rPr lang="es-CO" dirty="0">
                <a:latin typeface="Montserrat"/>
                <a:cs typeface="Carlito"/>
              </a:rPr>
              <a:t>al </a:t>
            </a:r>
            <a:r>
              <a:rPr lang="es-CO" spc="-10" dirty="0">
                <a:latin typeface="Montserrat"/>
                <a:cs typeface="Carlito"/>
              </a:rPr>
              <a:t>momento </a:t>
            </a:r>
            <a:r>
              <a:rPr lang="es-CO" spc="-5" dirty="0">
                <a:latin typeface="Montserrat"/>
                <a:cs typeface="Carlito"/>
              </a:rPr>
              <a:t>del </a:t>
            </a:r>
            <a:r>
              <a:rPr lang="es-CO" spc="-10" dirty="0">
                <a:latin typeface="Montserrat"/>
                <a:cs typeface="Carlito"/>
              </a:rPr>
              <a:t>alta</a:t>
            </a:r>
            <a:r>
              <a:rPr lang="es-CO" spc="45" dirty="0">
                <a:latin typeface="Montserrat"/>
                <a:cs typeface="Carlito"/>
              </a:rPr>
              <a:t> </a:t>
            </a:r>
            <a:r>
              <a:rPr lang="es-CO" spc="-5" dirty="0">
                <a:latin typeface="Montserrat"/>
                <a:cs typeface="Carlito"/>
              </a:rPr>
              <a:t>hospitalaria.</a:t>
            </a:r>
            <a:endParaRPr lang="es-CO" dirty="0">
              <a:latin typeface="Montserrat"/>
            </a:endParaRPr>
          </a:p>
        </p:txBody>
      </p:sp>
      <p:sp>
        <p:nvSpPr>
          <p:cNvPr id="8" name="Cerrar llave 7">
            <a:extLst>
              <a:ext uri="{FF2B5EF4-FFF2-40B4-BE49-F238E27FC236}">
                <a16:creationId xmlns:a16="http://schemas.microsoft.com/office/drawing/2014/main" id="{D8842273-373D-E048-B2B5-412B04EED134}"/>
              </a:ext>
            </a:extLst>
          </p:cNvPr>
          <p:cNvSpPr/>
          <p:nvPr/>
        </p:nvSpPr>
        <p:spPr>
          <a:xfrm rot="5400000">
            <a:off x="8315108" y="1534692"/>
            <a:ext cx="485999" cy="50588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Montserrat"/>
            </a:endParaRPr>
          </a:p>
        </p:txBody>
      </p:sp>
      <p:sp>
        <p:nvSpPr>
          <p:cNvPr id="9" name="CuadroTexto 8">
            <a:extLst>
              <a:ext uri="{FF2B5EF4-FFF2-40B4-BE49-F238E27FC236}">
                <a16:creationId xmlns:a16="http://schemas.microsoft.com/office/drawing/2014/main" id="{265BF057-9372-CB41-895E-9FFF7C16042B}"/>
              </a:ext>
            </a:extLst>
          </p:cNvPr>
          <p:cNvSpPr txBox="1"/>
          <p:nvPr/>
        </p:nvSpPr>
        <p:spPr>
          <a:xfrm>
            <a:off x="6547219" y="4743698"/>
            <a:ext cx="3776353" cy="369332"/>
          </a:xfrm>
          <a:prstGeom prst="rect">
            <a:avLst/>
          </a:prstGeom>
          <a:solidFill>
            <a:schemeClr val="accent5">
              <a:lumMod val="75000"/>
            </a:schemeClr>
          </a:solidFill>
        </p:spPr>
        <p:txBody>
          <a:bodyPr wrap="square" rtlCol="0">
            <a:spAutoFit/>
          </a:bodyPr>
          <a:lstStyle/>
          <a:p>
            <a:pPr algn="ctr"/>
            <a:r>
              <a:rPr lang="es-CO" b="1" dirty="0">
                <a:solidFill>
                  <a:schemeClr val="bg1"/>
                </a:solidFill>
                <a:latin typeface="Montserrat"/>
              </a:rPr>
              <a:t>PARA REINGRESO</a:t>
            </a:r>
          </a:p>
        </p:txBody>
      </p:sp>
      <p:sp>
        <p:nvSpPr>
          <p:cNvPr id="12" name="Título 1">
            <a:extLst>
              <a:ext uri="{FF2B5EF4-FFF2-40B4-BE49-F238E27FC236}">
                <a16:creationId xmlns:a16="http://schemas.microsoft.com/office/drawing/2014/main" id="{B36EA026-5F5E-CA41-845F-8F2036A52013}"/>
              </a:ext>
            </a:extLst>
          </p:cNvPr>
          <p:cNvSpPr>
            <a:spLocks noGrp="1"/>
          </p:cNvSpPr>
          <p:nvPr>
            <p:ph type="title"/>
          </p:nvPr>
        </p:nvSpPr>
        <p:spPr>
          <a:xfrm>
            <a:off x="944078" y="933015"/>
            <a:ext cx="3339164" cy="1325563"/>
          </a:xfrm>
        </p:spPr>
        <p:txBody>
          <a:bodyPr>
            <a:normAutofit/>
          </a:bodyPr>
          <a:lstStyle/>
          <a:p>
            <a:r>
              <a:rPr lang="es-CO" sz="3000" b="1" dirty="0">
                <a:solidFill>
                  <a:srgbClr val="00AAA7"/>
                </a:solidFill>
                <a:latin typeface="Montserrat"/>
              </a:rPr>
              <a:t>FACTORES DE RIESGO</a:t>
            </a:r>
          </a:p>
        </p:txBody>
      </p:sp>
    </p:spTree>
    <p:extLst>
      <p:ext uri="{BB962C8B-B14F-4D97-AF65-F5344CB8AC3E}">
        <p14:creationId xmlns:p14="http://schemas.microsoft.com/office/powerpoint/2010/main" val="350172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956CB8-6328-F046-9340-6A114B1A67ED}"/>
              </a:ext>
            </a:extLst>
          </p:cNvPr>
          <p:cNvSpPr>
            <a:spLocks noGrp="1"/>
          </p:cNvSpPr>
          <p:nvPr>
            <p:ph idx="1"/>
          </p:nvPr>
        </p:nvSpPr>
        <p:spPr>
          <a:xfrm>
            <a:off x="5100660" y="774764"/>
            <a:ext cx="5690260" cy="3469967"/>
          </a:xfrm>
          <a:solidFill>
            <a:schemeClr val="accent1">
              <a:lumMod val="20000"/>
              <a:lumOff val="80000"/>
            </a:schemeClr>
          </a:solidFill>
          <a:ln>
            <a:solidFill>
              <a:schemeClr val="accent1"/>
            </a:solidFill>
          </a:ln>
        </p:spPr>
        <p:txBody>
          <a:bodyPr>
            <a:normAutofit/>
          </a:bodyPr>
          <a:lstStyle/>
          <a:p>
            <a:r>
              <a:rPr lang="es-CO" sz="1800" dirty="0">
                <a:latin typeface="Montserrat"/>
              </a:rPr>
              <a:t>Ictericia en las primeras 24 horas de vida. </a:t>
            </a:r>
          </a:p>
          <a:p>
            <a:r>
              <a:rPr lang="es-CO" sz="1800" dirty="0">
                <a:latin typeface="Montserrat"/>
              </a:rPr>
              <a:t>Hermano previo que haya presentado ictericia. </a:t>
            </a:r>
          </a:p>
          <a:p>
            <a:r>
              <a:rPr lang="es-CO" sz="1800" dirty="0">
                <a:latin typeface="Montserrat"/>
              </a:rPr>
              <a:t>Hemólisis. </a:t>
            </a:r>
          </a:p>
          <a:p>
            <a:r>
              <a:rPr lang="es-CO" sz="1800" dirty="0">
                <a:latin typeface="Montserrat"/>
              </a:rPr>
              <a:t>Alimentación no óptima sobre todo materno. </a:t>
            </a:r>
          </a:p>
          <a:p>
            <a:r>
              <a:rPr lang="es-CO" sz="1800" dirty="0">
                <a:latin typeface="Montserrat"/>
              </a:rPr>
              <a:t>Deficiencia de G6PD. </a:t>
            </a:r>
          </a:p>
          <a:p>
            <a:r>
              <a:rPr lang="es-CO" sz="1800" dirty="0">
                <a:latin typeface="Montserrat"/>
              </a:rPr>
              <a:t> Infección. </a:t>
            </a:r>
          </a:p>
          <a:p>
            <a:r>
              <a:rPr lang="es-CO" sz="1800" dirty="0">
                <a:latin typeface="Montserrat"/>
              </a:rPr>
              <a:t>Cualquier hematoma. </a:t>
            </a:r>
          </a:p>
          <a:p>
            <a:r>
              <a:rPr lang="es-CO" sz="1800" dirty="0">
                <a:latin typeface="Montserrat"/>
              </a:rPr>
              <a:t>Asiáticos o mediterráneos. </a:t>
            </a:r>
          </a:p>
          <a:p>
            <a:r>
              <a:rPr lang="es-CO" sz="1800" dirty="0">
                <a:latin typeface="Montserrat"/>
              </a:rPr>
              <a:t>Diabetes materna. </a:t>
            </a:r>
          </a:p>
          <a:p>
            <a:endParaRPr lang="es-CO" sz="1800" dirty="0">
              <a:latin typeface="Montserrat"/>
            </a:endParaRPr>
          </a:p>
        </p:txBody>
      </p:sp>
      <p:sp>
        <p:nvSpPr>
          <p:cNvPr id="5" name="Cerrar llave 4">
            <a:extLst>
              <a:ext uri="{FF2B5EF4-FFF2-40B4-BE49-F238E27FC236}">
                <a16:creationId xmlns:a16="http://schemas.microsoft.com/office/drawing/2014/main" id="{7258E74D-70FF-F847-A032-54D771713706}"/>
              </a:ext>
            </a:extLst>
          </p:cNvPr>
          <p:cNvSpPr/>
          <p:nvPr/>
        </p:nvSpPr>
        <p:spPr>
          <a:xfrm rot="5400000">
            <a:off x="7852215" y="2790504"/>
            <a:ext cx="641267" cy="3931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6" name="CuadroTexto 5">
            <a:extLst>
              <a:ext uri="{FF2B5EF4-FFF2-40B4-BE49-F238E27FC236}">
                <a16:creationId xmlns:a16="http://schemas.microsoft.com/office/drawing/2014/main" id="{9795609D-A603-184C-AD65-A48863D85352}"/>
              </a:ext>
            </a:extLst>
          </p:cNvPr>
          <p:cNvSpPr txBox="1"/>
          <p:nvPr/>
        </p:nvSpPr>
        <p:spPr>
          <a:xfrm>
            <a:off x="6284671" y="5404360"/>
            <a:ext cx="3776353" cy="646331"/>
          </a:xfrm>
          <a:prstGeom prst="rect">
            <a:avLst/>
          </a:prstGeom>
          <a:solidFill>
            <a:schemeClr val="accent5">
              <a:lumMod val="75000"/>
            </a:schemeClr>
          </a:solidFill>
        </p:spPr>
        <p:txBody>
          <a:bodyPr wrap="square" rtlCol="0">
            <a:spAutoFit/>
          </a:bodyPr>
          <a:lstStyle/>
          <a:p>
            <a:pPr algn="ctr"/>
            <a:r>
              <a:rPr lang="es-CO" b="1" dirty="0">
                <a:solidFill>
                  <a:schemeClr val="bg1"/>
                </a:solidFill>
                <a:latin typeface="Montserrat" panose="00000500000000000000" pitchFamily="50" charset="0"/>
              </a:rPr>
              <a:t>FACTORES DE RIESGO ICTERICIA GRAVE</a:t>
            </a:r>
          </a:p>
        </p:txBody>
      </p:sp>
      <p:sp>
        <p:nvSpPr>
          <p:cNvPr id="9" name="Título 1">
            <a:extLst>
              <a:ext uri="{FF2B5EF4-FFF2-40B4-BE49-F238E27FC236}">
                <a16:creationId xmlns:a16="http://schemas.microsoft.com/office/drawing/2014/main" id="{B36EA026-5F5E-CA41-845F-8F2036A52013}"/>
              </a:ext>
            </a:extLst>
          </p:cNvPr>
          <p:cNvSpPr>
            <a:spLocks noGrp="1"/>
          </p:cNvSpPr>
          <p:nvPr>
            <p:ph type="title"/>
          </p:nvPr>
        </p:nvSpPr>
        <p:spPr>
          <a:xfrm>
            <a:off x="944078" y="933015"/>
            <a:ext cx="3339164" cy="1325563"/>
          </a:xfrm>
        </p:spPr>
        <p:txBody>
          <a:bodyPr>
            <a:normAutofit/>
          </a:bodyPr>
          <a:lstStyle/>
          <a:p>
            <a:r>
              <a:rPr lang="es-CO" sz="3000" b="1" dirty="0">
                <a:solidFill>
                  <a:srgbClr val="00AAA7"/>
                </a:solidFill>
                <a:latin typeface="Montserrat"/>
              </a:rPr>
              <a:t>FACTORES DE RIESGO</a:t>
            </a:r>
          </a:p>
        </p:txBody>
      </p:sp>
    </p:spTree>
    <p:extLst>
      <p:ext uri="{BB962C8B-B14F-4D97-AF65-F5344CB8AC3E}">
        <p14:creationId xmlns:p14="http://schemas.microsoft.com/office/powerpoint/2010/main" val="3942238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33C8D9-0939-B74C-8197-172DEB764950}"/>
              </a:ext>
            </a:extLst>
          </p:cNvPr>
          <p:cNvSpPr>
            <a:spLocks noGrp="1"/>
          </p:cNvSpPr>
          <p:nvPr>
            <p:ph idx="1"/>
          </p:nvPr>
        </p:nvSpPr>
        <p:spPr>
          <a:xfrm>
            <a:off x="5124037" y="952592"/>
            <a:ext cx="6580909" cy="2955579"/>
          </a:xfrm>
          <a:solidFill>
            <a:schemeClr val="accent1">
              <a:lumMod val="20000"/>
              <a:lumOff val="80000"/>
            </a:schemeClr>
          </a:solidFill>
          <a:ln>
            <a:solidFill>
              <a:schemeClr val="accent1"/>
            </a:solidFill>
          </a:ln>
        </p:spPr>
        <p:txBody>
          <a:bodyPr>
            <a:normAutofit/>
          </a:bodyPr>
          <a:lstStyle/>
          <a:p>
            <a:r>
              <a:rPr lang="es-CO" sz="1800" dirty="0">
                <a:latin typeface="Montserrat"/>
              </a:rPr>
              <a:t>Hipoalbuminemia o desplazamiento.</a:t>
            </a:r>
          </a:p>
          <a:p>
            <a:r>
              <a:rPr lang="es-CO" sz="1800" dirty="0">
                <a:latin typeface="Montserrat"/>
              </a:rPr>
              <a:t>Acidosis e hipercapnia.</a:t>
            </a:r>
          </a:p>
          <a:p>
            <a:r>
              <a:rPr lang="es-CO" sz="1800" dirty="0">
                <a:latin typeface="Montserrat"/>
              </a:rPr>
              <a:t>Injuria en la BHE (ej. Asfixia, convulsiones). </a:t>
            </a:r>
          </a:p>
          <a:p>
            <a:r>
              <a:rPr lang="es-CO" sz="1800" dirty="0">
                <a:latin typeface="Montserrat"/>
              </a:rPr>
              <a:t>Meningitis, sepsis con shock, e hipercapnia. </a:t>
            </a:r>
          </a:p>
          <a:p>
            <a:r>
              <a:rPr lang="es-CO" sz="1800" dirty="0">
                <a:latin typeface="Montserrat"/>
              </a:rPr>
              <a:t>Pérdida de autorregulación en el flujo sanguíneo cerebral. </a:t>
            </a:r>
          </a:p>
          <a:p>
            <a:r>
              <a:rPr lang="es-CO" sz="1800" dirty="0">
                <a:latin typeface="Montserrat"/>
              </a:rPr>
              <a:t>Severamente enfermo.</a:t>
            </a:r>
          </a:p>
          <a:p>
            <a:r>
              <a:rPr lang="es-CO" sz="1800" dirty="0">
                <a:latin typeface="Montserrat"/>
              </a:rPr>
              <a:t>Bilirrubina que aumenta 0.5 mg/dl o más por hora.</a:t>
            </a:r>
          </a:p>
          <a:p>
            <a:r>
              <a:rPr lang="es-CO" sz="1800" dirty="0">
                <a:latin typeface="Montserrat"/>
              </a:rPr>
              <a:t>BT &gt; 20 mg/dl en RNAT </a:t>
            </a:r>
            <a:r>
              <a:rPr lang="es-CO" sz="1800" spc="-145" dirty="0">
                <a:latin typeface="Montserrat"/>
                <a:cs typeface="Arial"/>
              </a:rPr>
              <a:t>≥ 37 sem.</a:t>
            </a:r>
            <a:endParaRPr lang="es-CO" sz="1800" dirty="0">
              <a:latin typeface="Montserrat"/>
            </a:endParaRPr>
          </a:p>
          <a:p>
            <a:endParaRPr lang="es-CO" sz="1800" dirty="0">
              <a:latin typeface="Montserrat"/>
            </a:endParaRPr>
          </a:p>
        </p:txBody>
      </p:sp>
      <p:sp>
        <p:nvSpPr>
          <p:cNvPr id="4" name="Cerrar llave 3">
            <a:extLst>
              <a:ext uri="{FF2B5EF4-FFF2-40B4-BE49-F238E27FC236}">
                <a16:creationId xmlns:a16="http://schemas.microsoft.com/office/drawing/2014/main" id="{6EB3AEFC-C5F1-4844-B6DA-474038AF19AC}"/>
              </a:ext>
            </a:extLst>
          </p:cNvPr>
          <p:cNvSpPr/>
          <p:nvPr/>
        </p:nvSpPr>
        <p:spPr>
          <a:xfrm rot="5400000">
            <a:off x="8078970" y="2979887"/>
            <a:ext cx="926275" cy="33120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CuadroTexto 4">
            <a:extLst>
              <a:ext uri="{FF2B5EF4-FFF2-40B4-BE49-F238E27FC236}">
                <a16:creationId xmlns:a16="http://schemas.microsoft.com/office/drawing/2014/main" id="{3073BF1A-6A02-8C4B-B0EC-8E8D0CB5D01D}"/>
              </a:ext>
            </a:extLst>
          </p:cNvPr>
          <p:cNvSpPr txBox="1"/>
          <p:nvPr/>
        </p:nvSpPr>
        <p:spPr>
          <a:xfrm>
            <a:off x="6653932" y="5363631"/>
            <a:ext cx="3776353" cy="369332"/>
          </a:xfrm>
          <a:prstGeom prst="rect">
            <a:avLst/>
          </a:prstGeom>
          <a:solidFill>
            <a:schemeClr val="accent5">
              <a:lumMod val="75000"/>
            </a:schemeClr>
          </a:solidFill>
        </p:spPr>
        <p:txBody>
          <a:bodyPr wrap="square" rtlCol="0">
            <a:spAutoFit/>
          </a:bodyPr>
          <a:lstStyle/>
          <a:p>
            <a:pPr algn="ctr"/>
            <a:r>
              <a:rPr lang="es-CO" b="1" dirty="0">
                <a:solidFill>
                  <a:schemeClr val="bg1"/>
                </a:solidFill>
                <a:latin typeface="Montserrat"/>
              </a:rPr>
              <a:t>ENCEFALOPATÍA</a:t>
            </a:r>
          </a:p>
        </p:txBody>
      </p:sp>
      <p:sp>
        <p:nvSpPr>
          <p:cNvPr id="8" name="Título 1">
            <a:extLst>
              <a:ext uri="{FF2B5EF4-FFF2-40B4-BE49-F238E27FC236}">
                <a16:creationId xmlns:a16="http://schemas.microsoft.com/office/drawing/2014/main" id="{B36EA026-5F5E-CA41-845F-8F2036A52013}"/>
              </a:ext>
            </a:extLst>
          </p:cNvPr>
          <p:cNvSpPr>
            <a:spLocks noGrp="1"/>
          </p:cNvSpPr>
          <p:nvPr>
            <p:ph type="title"/>
          </p:nvPr>
        </p:nvSpPr>
        <p:spPr>
          <a:xfrm>
            <a:off x="944078" y="933015"/>
            <a:ext cx="3339164" cy="1325563"/>
          </a:xfrm>
        </p:spPr>
        <p:txBody>
          <a:bodyPr>
            <a:normAutofit/>
          </a:bodyPr>
          <a:lstStyle/>
          <a:p>
            <a:r>
              <a:rPr lang="es-CO" sz="3000" b="1" dirty="0">
                <a:solidFill>
                  <a:srgbClr val="00AAA7"/>
                </a:solidFill>
                <a:latin typeface="Montserrat" panose="00000500000000000000" pitchFamily="50" charset="0"/>
              </a:rPr>
              <a:t>FACTORES DE RIESGO</a:t>
            </a:r>
          </a:p>
        </p:txBody>
      </p:sp>
    </p:spTree>
    <p:extLst>
      <p:ext uri="{BB962C8B-B14F-4D97-AF65-F5344CB8AC3E}">
        <p14:creationId xmlns:p14="http://schemas.microsoft.com/office/powerpoint/2010/main" val="200524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F44D2-30BC-D04A-A4C0-058C815B36E1}"/>
              </a:ext>
            </a:extLst>
          </p:cNvPr>
          <p:cNvSpPr>
            <a:spLocks noGrp="1"/>
          </p:cNvSpPr>
          <p:nvPr>
            <p:ph type="title"/>
          </p:nvPr>
        </p:nvSpPr>
        <p:spPr>
          <a:xfrm>
            <a:off x="829412" y="922458"/>
            <a:ext cx="3702831" cy="1325563"/>
          </a:xfrm>
        </p:spPr>
        <p:txBody>
          <a:bodyPr>
            <a:normAutofit/>
          </a:bodyPr>
          <a:lstStyle/>
          <a:p>
            <a:r>
              <a:rPr lang="es-CO" sz="3000" b="1" dirty="0">
                <a:solidFill>
                  <a:srgbClr val="00AAA7"/>
                </a:solidFill>
                <a:latin typeface="Montserrat"/>
              </a:rPr>
              <a:t>CLÍNICA</a:t>
            </a:r>
          </a:p>
        </p:txBody>
      </p:sp>
      <p:pic>
        <p:nvPicPr>
          <p:cNvPr id="5" name="Imagen 4">
            <a:extLst>
              <a:ext uri="{FF2B5EF4-FFF2-40B4-BE49-F238E27FC236}">
                <a16:creationId xmlns:a16="http://schemas.microsoft.com/office/drawing/2014/main" id="{4DEF00C1-8241-BB4A-88AB-6763674C09C7}"/>
              </a:ext>
            </a:extLst>
          </p:cNvPr>
          <p:cNvPicPr>
            <a:picLocks noChangeAspect="1"/>
          </p:cNvPicPr>
          <p:nvPr/>
        </p:nvPicPr>
        <p:blipFill>
          <a:blip r:embed="rId3"/>
          <a:stretch>
            <a:fillRect/>
          </a:stretch>
        </p:blipFill>
        <p:spPr>
          <a:xfrm>
            <a:off x="7068479" y="2926080"/>
            <a:ext cx="2274739" cy="1538313"/>
          </a:xfrm>
          <a:prstGeom prst="rect">
            <a:avLst/>
          </a:prstGeom>
        </p:spPr>
      </p:pic>
      <p:graphicFrame>
        <p:nvGraphicFramePr>
          <p:cNvPr id="8" name="Marcador de contenido 3">
            <a:extLst>
              <a:ext uri="{FF2B5EF4-FFF2-40B4-BE49-F238E27FC236}">
                <a16:creationId xmlns:a16="http://schemas.microsoft.com/office/drawing/2014/main" id="{F2E9E457-7471-0A4F-8425-AC4CA4E58871}"/>
              </a:ext>
            </a:extLst>
          </p:cNvPr>
          <p:cNvGraphicFramePr>
            <a:graphicFrameLocks noGrp="1"/>
          </p:cNvGraphicFramePr>
          <p:nvPr>
            <p:ph idx="1"/>
            <p:extLst>
              <p:ext uri="{D42A27DB-BD31-4B8C-83A1-F6EECF244321}">
                <p14:modId xmlns:p14="http://schemas.microsoft.com/office/powerpoint/2010/main" val="3166126356"/>
              </p:ext>
            </p:extLst>
          </p:nvPr>
        </p:nvGraphicFramePr>
        <p:xfrm>
          <a:off x="3469352" y="818147"/>
          <a:ext cx="9389188" cy="5249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823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8B4F2-985F-FF47-91BA-894EBD51CE2D}"/>
              </a:ext>
            </a:extLst>
          </p:cNvPr>
          <p:cNvSpPr>
            <a:spLocks noGrp="1"/>
          </p:cNvSpPr>
          <p:nvPr>
            <p:ph type="title"/>
          </p:nvPr>
        </p:nvSpPr>
        <p:spPr>
          <a:xfrm>
            <a:off x="5512134" y="1258416"/>
            <a:ext cx="5224670" cy="1325563"/>
          </a:xfrm>
        </p:spPr>
        <p:txBody>
          <a:bodyPr>
            <a:normAutofit/>
          </a:bodyPr>
          <a:lstStyle/>
          <a:p>
            <a:r>
              <a:rPr lang="es-CO" sz="3000" b="1" dirty="0">
                <a:solidFill>
                  <a:srgbClr val="00AAA7"/>
                </a:solidFill>
                <a:latin typeface="Montserrat"/>
              </a:rPr>
              <a:t>SIGNOS DE ALARMA</a:t>
            </a:r>
          </a:p>
        </p:txBody>
      </p:sp>
      <p:sp>
        <p:nvSpPr>
          <p:cNvPr id="3" name="Marcador de contenido 2">
            <a:extLst>
              <a:ext uri="{FF2B5EF4-FFF2-40B4-BE49-F238E27FC236}">
                <a16:creationId xmlns:a16="http://schemas.microsoft.com/office/drawing/2014/main" id="{F88CBD47-5F09-4844-BE09-D9E47FC49412}"/>
              </a:ext>
            </a:extLst>
          </p:cNvPr>
          <p:cNvSpPr>
            <a:spLocks noGrp="1"/>
          </p:cNvSpPr>
          <p:nvPr>
            <p:ph idx="1"/>
          </p:nvPr>
        </p:nvSpPr>
        <p:spPr>
          <a:xfrm>
            <a:off x="5512134" y="2335693"/>
            <a:ext cx="5649814" cy="2553441"/>
          </a:xfrm>
          <a:ln>
            <a:solidFill>
              <a:srgbClr val="00AAA7"/>
            </a:solidFill>
          </a:ln>
        </p:spPr>
        <p:txBody>
          <a:bodyPr>
            <a:normAutofit/>
          </a:bodyPr>
          <a:lstStyle/>
          <a:p>
            <a:r>
              <a:rPr lang="es-CO" sz="1800" spc="-10" dirty="0">
                <a:latin typeface="Montserrat"/>
                <a:cs typeface="Carlito"/>
              </a:rPr>
              <a:t>Historia </a:t>
            </a:r>
            <a:r>
              <a:rPr lang="es-CO" sz="1800" spc="-5" dirty="0">
                <a:latin typeface="Montserrat"/>
                <a:cs typeface="Carlito"/>
              </a:rPr>
              <a:t>familiar</a:t>
            </a:r>
            <a:r>
              <a:rPr lang="es-CO" sz="1800" spc="-114" dirty="0">
                <a:latin typeface="Montserrat"/>
                <a:cs typeface="Carlito"/>
              </a:rPr>
              <a:t> </a:t>
            </a:r>
            <a:r>
              <a:rPr lang="es-CO" sz="1800" spc="-5" dirty="0">
                <a:latin typeface="Montserrat"/>
                <a:cs typeface="Carlito"/>
              </a:rPr>
              <a:t>de </a:t>
            </a:r>
            <a:r>
              <a:rPr lang="es-CO" sz="1800" spc="-10" dirty="0">
                <a:latin typeface="Montserrat"/>
                <a:cs typeface="Carlito"/>
              </a:rPr>
              <a:t>enfermedad </a:t>
            </a:r>
            <a:r>
              <a:rPr lang="es-CO" sz="1800" spc="-5" dirty="0">
                <a:latin typeface="Montserrat"/>
                <a:cs typeface="Carlito"/>
              </a:rPr>
              <a:t>hemolítica.</a:t>
            </a:r>
            <a:endParaRPr lang="es-CO" sz="1800" dirty="0">
              <a:latin typeface="Montserrat"/>
              <a:cs typeface="Carlito"/>
            </a:endParaRPr>
          </a:p>
          <a:p>
            <a:r>
              <a:rPr lang="es-CO" sz="1800" spc="-25" dirty="0">
                <a:latin typeface="Montserrat"/>
                <a:cs typeface="Carlito"/>
              </a:rPr>
              <a:t>Vómitos </a:t>
            </a:r>
            <a:r>
              <a:rPr lang="es-CO" sz="1800" dirty="0">
                <a:latin typeface="Montserrat"/>
                <a:cs typeface="Carlito"/>
              </a:rPr>
              <a:t>o </a:t>
            </a:r>
            <a:r>
              <a:rPr lang="es-CO" sz="1800" spc="-15" dirty="0">
                <a:latin typeface="Montserrat"/>
                <a:cs typeface="Carlito"/>
              </a:rPr>
              <a:t>rechazo </a:t>
            </a:r>
            <a:r>
              <a:rPr lang="es-CO" sz="1800" spc="-5" dirty="0">
                <a:latin typeface="Montserrat"/>
                <a:cs typeface="Carlito"/>
              </a:rPr>
              <a:t>del</a:t>
            </a:r>
            <a:r>
              <a:rPr lang="es-CO" sz="1800" spc="-35" dirty="0">
                <a:latin typeface="Montserrat"/>
                <a:cs typeface="Carlito"/>
              </a:rPr>
              <a:t> </a:t>
            </a:r>
            <a:r>
              <a:rPr lang="es-CO" sz="1800" spc="-5" dirty="0">
                <a:latin typeface="Montserrat"/>
                <a:cs typeface="Carlito"/>
              </a:rPr>
              <a:t>alimento.</a:t>
            </a:r>
            <a:endParaRPr lang="es-CO" sz="1800" dirty="0">
              <a:latin typeface="Montserrat"/>
              <a:cs typeface="Carlito"/>
            </a:endParaRPr>
          </a:p>
          <a:p>
            <a:r>
              <a:rPr lang="es-CO" sz="1800" spc="-15" dirty="0">
                <a:latin typeface="Montserrat"/>
                <a:cs typeface="Carlito"/>
              </a:rPr>
              <a:t>Letargia.</a:t>
            </a:r>
            <a:endParaRPr lang="es-CO" sz="1800" dirty="0">
              <a:latin typeface="Montserrat"/>
              <a:cs typeface="Carlito"/>
            </a:endParaRPr>
          </a:p>
          <a:p>
            <a:r>
              <a:rPr lang="es-CO" sz="1800" spc="-5" dirty="0">
                <a:latin typeface="Montserrat"/>
                <a:cs typeface="Carlito"/>
              </a:rPr>
              <a:t>Fiebre/hipotermia.</a:t>
            </a:r>
          </a:p>
          <a:p>
            <a:r>
              <a:rPr lang="es-CO" sz="1800" spc="-10" dirty="0">
                <a:latin typeface="Montserrat"/>
                <a:cs typeface="Carlito"/>
              </a:rPr>
              <a:t>Coluria/acolia.</a:t>
            </a:r>
          </a:p>
          <a:p>
            <a:r>
              <a:rPr lang="es-CO" sz="1800" dirty="0">
                <a:latin typeface="Montserrat"/>
                <a:cs typeface="Carlito"/>
              </a:rPr>
              <a:t>Inicio de la</a:t>
            </a:r>
            <a:r>
              <a:rPr lang="es-CO" sz="1800" spc="-114" dirty="0">
                <a:latin typeface="Montserrat"/>
                <a:cs typeface="Carlito"/>
              </a:rPr>
              <a:t> </a:t>
            </a:r>
            <a:r>
              <a:rPr lang="es-CO" sz="1800" dirty="0">
                <a:latin typeface="Montserrat"/>
                <a:cs typeface="Carlito"/>
              </a:rPr>
              <a:t>ictericia en el </a:t>
            </a:r>
            <a:r>
              <a:rPr lang="es-CO" sz="1800" spc="-5" dirty="0">
                <a:latin typeface="Montserrat"/>
                <a:cs typeface="Carlito"/>
              </a:rPr>
              <a:t>primer día </a:t>
            </a:r>
            <a:r>
              <a:rPr lang="es-CO" sz="1800" dirty="0">
                <a:latin typeface="Montserrat"/>
                <a:cs typeface="Carlito"/>
              </a:rPr>
              <a:t>o </a:t>
            </a:r>
            <a:r>
              <a:rPr lang="es-CO" sz="1800" spc="-10" dirty="0">
                <a:latin typeface="Montserrat"/>
                <a:cs typeface="Carlito"/>
              </a:rPr>
              <a:t>prolongación</a:t>
            </a:r>
            <a:r>
              <a:rPr lang="es-CO" sz="1800" spc="-45" dirty="0">
                <a:latin typeface="Montserrat"/>
                <a:cs typeface="Carlito"/>
              </a:rPr>
              <a:t> </a:t>
            </a:r>
            <a:r>
              <a:rPr lang="es-CO" sz="1800" spc="-5" dirty="0">
                <a:latin typeface="Montserrat"/>
                <a:cs typeface="Carlito"/>
              </a:rPr>
              <a:t>de</a:t>
            </a:r>
            <a:r>
              <a:rPr lang="es-CO" sz="1800" dirty="0">
                <a:latin typeface="Montserrat"/>
                <a:cs typeface="Carlito"/>
              </a:rPr>
              <a:t> </a:t>
            </a:r>
            <a:r>
              <a:rPr lang="es-CO" sz="1800" spc="-5" dirty="0">
                <a:latin typeface="Montserrat"/>
                <a:cs typeface="Carlito"/>
              </a:rPr>
              <a:t>&gt;10</a:t>
            </a:r>
            <a:r>
              <a:rPr lang="es-CO" sz="1800" spc="-10" dirty="0">
                <a:latin typeface="Montserrat"/>
                <a:cs typeface="Carlito"/>
              </a:rPr>
              <a:t> </a:t>
            </a:r>
            <a:r>
              <a:rPr lang="es-CO" sz="1800" spc="-5" dirty="0">
                <a:latin typeface="Montserrat"/>
                <a:cs typeface="Carlito"/>
              </a:rPr>
              <a:t>días.</a:t>
            </a:r>
            <a:endParaRPr lang="es-CO" sz="1800" dirty="0">
              <a:latin typeface="Montserrat"/>
              <a:cs typeface="Carlito"/>
            </a:endParaRPr>
          </a:p>
          <a:p>
            <a:endParaRPr lang="es-CO" sz="1800" dirty="0">
              <a:latin typeface="Montserrat"/>
            </a:endParaRPr>
          </a:p>
        </p:txBody>
      </p:sp>
      <p:pic>
        <p:nvPicPr>
          <p:cNvPr id="4" name="Imagen 3">
            <a:extLst>
              <a:ext uri="{FF2B5EF4-FFF2-40B4-BE49-F238E27FC236}">
                <a16:creationId xmlns:a16="http://schemas.microsoft.com/office/drawing/2014/main" id="{791C7226-800B-A442-87DE-5EFF64D6CBFC}"/>
              </a:ext>
            </a:extLst>
          </p:cNvPr>
          <p:cNvPicPr>
            <a:picLocks noChangeAspect="1"/>
          </p:cNvPicPr>
          <p:nvPr/>
        </p:nvPicPr>
        <p:blipFill>
          <a:blip r:embed="rId3"/>
          <a:stretch>
            <a:fillRect/>
          </a:stretch>
        </p:blipFill>
        <p:spPr>
          <a:xfrm>
            <a:off x="1805087" y="855973"/>
            <a:ext cx="2130448" cy="2130448"/>
          </a:xfrm>
          <a:prstGeom prst="rect">
            <a:avLst/>
          </a:prstGeom>
        </p:spPr>
      </p:pic>
    </p:spTree>
    <p:extLst>
      <p:ext uri="{BB962C8B-B14F-4D97-AF65-F5344CB8AC3E}">
        <p14:creationId xmlns:p14="http://schemas.microsoft.com/office/powerpoint/2010/main" val="163496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1E401-DD66-9641-91B0-A19561A16CD8}"/>
              </a:ext>
            </a:extLst>
          </p:cNvPr>
          <p:cNvSpPr>
            <a:spLocks noGrp="1"/>
          </p:cNvSpPr>
          <p:nvPr>
            <p:ph type="title"/>
          </p:nvPr>
        </p:nvSpPr>
        <p:spPr>
          <a:xfrm>
            <a:off x="3417771" y="528756"/>
            <a:ext cx="5706979" cy="876534"/>
          </a:xfrm>
        </p:spPr>
        <p:txBody>
          <a:bodyPr>
            <a:normAutofit/>
          </a:bodyPr>
          <a:lstStyle/>
          <a:p>
            <a:pPr algn="ctr"/>
            <a:r>
              <a:rPr lang="es-CO" sz="3000" b="1" dirty="0">
                <a:solidFill>
                  <a:srgbClr val="00AAA7"/>
                </a:solidFill>
                <a:latin typeface="Montserrat"/>
              </a:rPr>
              <a:t>SOSPECHA DE HEMÓLISIS</a:t>
            </a:r>
          </a:p>
        </p:txBody>
      </p:sp>
      <p:graphicFrame>
        <p:nvGraphicFramePr>
          <p:cNvPr id="4" name="Marcador de contenido 3">
            <a:extLst>
              <a:ext uri="{FF2B5EF4-FFF2-40B4-BE49-F238E27FC236}">
                <a16:creationId xmlns:a16="http://schemas.microsoft.com/office/drawing/2014/main" id="{081A17A1-EDB8-3A40-B35D-FA88899AF7FA}"/>
              </a:ext>
            </a:extLst>
          </p:cNvPr>
          <p:cNvGraphicFramePr>
            <a:graphicFrameLocks noGrp="1"/>
          </p:cNvGraphicFramePr>
          <p:nvPr>
            <p:ph idx="1"/>
            <p:extLst>
              <p:ext uri="{D42A27DB-BD31-4B8C-83A1-F6EECF244321}">
                <p14:modId xmlns:p14="http://schemas.microsoft.com/office/powerpoint/2010/main" val="811498513"/>
              </p:ext>
            </p:extLst>
          </p:nvPr>
        </p:nvGraphicFramePr>
        <p:xfrm>
          <a:off x="5475465" y="1659233"/>
          <a:ext cx="5006742" cy="4324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382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35298-1A14-6B48-A854-C0E4C80DFD3E}"/>
              </a:ext>
            </a:extLst>
          </p:cNvPr>
          <p:cNvSpPr>
            <a:spLocks noGrp="1"/>
          </p:cNvSpPr>
          <p:nvPr>
            <p:ph type="title"/>
          </p:nvPr>
        </p:nvSpPr>
        <p:spPr>
          <a:xfrm>
            <a:off x="1260229" y="144531"/>
            <a:ext cx="10515600" cy="1325563"/>
          </a:xfrm>
        </p:spPr>
        <p:txBody>
          <a:bodyPr>
            <a:normAutofit/>
          </a:bodyPr>
          <a:lstStyle/>
          <a:p>
            <a:pPr algn="ctr"/>
            <a:r>
              <a:rPr lang="es-CO" sz="3000" b="1" dirty="0">
                <a:solidFill>
                  <a:srgbClr val="00AAA7"/>
                </a:solidFill>
                <a:latin typeface="Montserrat"/>
              </a:rPr>
              <a:t>DISFUNCIÓN NEUROLÓGICA POR BILIRRUBINA</a:t>
            </a:r>
          </a:p>
        </p:txBody>
      </p:sp>
      <p:graphicFrame>
        <p:nvGraphicFramePr>
          <p:cNvPr id="5" name="Marcador de contenido 4">
            <a:extLst>
              <a:ext uri="{FF2B5EF4-FFF2-40B4-BE49-F238E27FC236}">
                <a16:creationId xmlns:a16="http://schemas.microsoft.com/office/drawing/2014/main" id="{9CD6997A-A516-144A-92A6-D49210277050}"/>
              </a:ext>
            </a:extLst>
          </p:cNvPr>
          <p:cNvGraphicFramePr>
            <a:graphicFrameLocks noGrp="1"/>
          </p:cNvGraphicFramePr>
          <p:nvPr>
            <p:ph idx="1"/>
            <p:extLst>
              <p:ext uri="{D42A27DB-BD31-4B8C-83A1-F6EECF244321}">
                <p14:modId xmlns:p14="http://schemas.microsoft.com/office/powerpoint/2010/main" val="929312846"/>
              </p:ext>
            </p:extLst>
          </p:nvPr>
        </p:nvGraphicFramePr>
        <p:xfrm>
          <a:off x="1488829" y="999613"/>
          <a:ext cx="10058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49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A185F0-B91F-BF48-921B-D7DB7F025892}"/>
              </a:ext>
            </a:extLst>
          </p:cNvPr>
          <p:cNvPicPr>
            <a:picLocks noChangeAspect="1"/>
          </p:cNvPicPr>
          <p:nvPr/>
        </p:nvPicPr>
        <p:blipFill rotWithShape="1">
          <a:blip r:embed="rId3"/>
          <a:srcRect l="3051" t="-860" r="6406" b="3967"/>
          <a:stretch/>
        </p:blipFill>
        <p:spPr>
          <a:xfrm>
            <a:off x="4339946" y="1261258"/>
            <a:ext cx="7440329" cy="4335483"/>
          </a:xfrm>
          <a:prstGeom prst="rect">
            <a:avLst/>
          </a:prstGeom>
          <a:ln>
            <a:solidFill>
              <a:schemeClr val="accent1"/>
            </a:solidFill>
          </a:ln>
        </p:spPr>
      </p:pic>
    </p:spTree>
    <p:extLst>
      <p:ext uri="{BB962C8B-B14F-4D97-AF65-F5344CB8AC3E}">
        <p14:creationId xmlns:p14="http://schemas.microsoft.com/office/powerpoint/2010/main" val="43937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08B9F-DCFC-C644-8EA2-07204D9D2027}"/>
              </a:ext>
            </a:extLst>
          </p:cNvPr>
          <p:cNvSpPr>
            <a:spLocks noGrp="1"/>
          </p:cNvSpPr>
          <p:nvPr>
            <p:ph type="title"/>
          </p:nvPr>
        </p:nvSpPr>
        <p:spPr>
          <a:xfrm>
            <a:off x="949676" y="750493"/>
            <a:ext cx="3118471" cy="1325563"/>
          </a:xfrm>
        </p:spPr>
        <p:txBody>
          <a:bodyPr>
            <a:normAutofit/>
          </a:bodyPr>
          <a:lstStyle/>
          <a:p>
            <a:pPr algn="ctr"/>
            <a:r>
              <a:rPr lang="es-CO" sz="3000" b="1" dirty="0">
                <a:solidFill>
                  <a:srgbClr val="00AAA7"/>
                </a:solidFill>
                <a:latin typeface="Montserrat"/>
              </a:rPr>
              <a:t>DEFINICIONES</a:t>
            </a:r>
          </a:p>
        </p:txBody>
      </p:sp>
      <p:graphicFrame>
        <p:nvGraphicFramePr>
          <p:cNvPr id="5" name="Diagrama 4"/>
          <p:cNvGraphicFramePr/>
          <p:nvPr>
            <p:extLst>
              <p:ext uri="{D42A27DB-BD31-4B8C-83A1-F6EECF244321}">
                <p14:modId xmlns:p14="http://schemas.microsoft.com/office/powerpoint/2010/main" val="3990755206"/>
              </p:ext>
            </p:extLst>
          </p:nvPr>
        </p:nvGraphicFramePr>
        <p:xfrm>
          <a:off x="4641247" y="1797518"/>
          <a:ext cx="6965215" cy="326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64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A79A2-C3B4-6A46-AB7B-E4EF3A5BCAAF}"/>
              </a:ext>
            </a:extLst>
          </p:cNvPr>
          <p:cNvSpPr>
            <a:spLocks noGrp="1"/>
          </p:cNvSpPr>
          <p:nvPr>
            <p:ph type="title"/>
          </p:nvPr>
        </p:nvSpPr>
        <p:spPr>
          <a:xfrm>
            <a:off x="541504" y="1066984"/>
            <a:ext cx="3847902" cy="1325563"/>
          </a:xfrm>
        </p:spPr>
        <p:txBody>
          <a:bodyPr>
            <a:normAutofit/>
          </a:bodyPr>
          <a:lstStyle/>
          <a:p>
            <a:r>
              <a:rPr lang="es-CO" sz="3000" b="1" dirty="0">
                <a:solidFill>
                  <a:srgbClr val="00AAA7"/>
                </a:solidFill>
                <a:latin typeface="Montserrat"/>
              </a:rPr>
              <a:t>ENCEFALOPATÍA AGUDA</a:t>
            </a:r>
          </a:p>
        </p:txBody>
      </p:sp>
      <p:graphicFrame>
        <p:nvGraphicFramePr>
          <p:cNvPr id="4" name="Marcador de contenido 3">
            <a:extLst>
              <a:ext uri="{FF2B5EF4-FFF2-40B4-BE49-F238E27FC236}">
                <a16:creationId xmlns:a16="http://schemas.microsoft.com/office/drawing/2014/main" id="{E818460A-D440-BA49-ACE4-ED06C22B3DA7}"/>
              </a:ext>
            </a:extLst>
          </p:cNvPr>
          <p:cNvGraphicFramePr>
            <a:graphicFrameLocks noGrp="1"/>
          </p:cNvGraphicFramePr>
          <p:nvPr>
            <p:ph idx="1"/>
            <p:extLst>
              <p:ext uri="{D42A27DB-BD31-4B8C-83A1-F6EECF244321}">
                <p14:modId xmlns:p14="http://schemas.microsoft.com/office/powerpoint/2010/main" val="3835727330"/>
              </p:ext>
            </p:extLst>
          </p:nvPr>
        </p:nvGraphicFramePr>
        <p:xfrm>
          <a:off x="4563776" y="761678"/>
          <a:ext cx="7450328" cy="5340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13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2B574-E109-F64D-89E3-FB8A7D34CDDD}"/>
              </a:ext>
            </a:extLst>
          </p:cNvPr>
          <p:cNvSpPr>
            <a:spLocks noGrp="1"/>
          </p:cNvSpPr>
          <p:nvPr>
            <p:ph type="title"/>
          </p:nvPr>
        </p:nvSpPr>
        <p:spPr>
          <a:xfrm>
            <a:off x="3582909" y="121680"/>
            <a:ext cx="5788231" cy="948493"/>
          </a:xfrm>
        </p:spPr>
        <p:txBody>
          <a:bodyPr>
            <a:normAutofit/>
          </a:bodyPr>
          <a:lstStyle/>
          <a:p>
            <a:pPr algn="ctr"/>
            <a:r>
              <a:rPr lang="es-CO" sz="3000" b="1" dirty="0">
                <a:solidFill>
                  <a:srgbClr val="00AAA7"/>
                </a:solidFill>
                <a:latin typeface="Montserrat"/>
              </a:rPr>
              <a:t>ENCEFALOPATÍA CRÓNICA</a:t>
            </a:r>
          </a:p>
        </p:txBody>
      </p:sp>
      <p:sp>
        <p:nvSpPr>
          <p:cNvPr id="3" name="Marcador de contenido 2">
            <a:extLst>
              <a:ext uri="{FF2B5EF4-FFF2-40B4-BE49-F238E27FC236}">
                <a16:creationId xmlns:a16="http://schemas.microsoft.com/office/drawing/2014/main" id="{A735B325-E958-DC47-B47E-B6E2E7EB03A5}"/>
              </a:ext>
            </a:extLst>
          </p:cNvPr>
          <p:cNvSpPr>
            <a:spLocks noGrp="1"/>
          </p:cNvSpPr>
          <p:nvPr>
            <p:ph idx="1"/>
          </p:nvPr>
        </p:nvSpPr>
        <p:spPr>
          <a:xfrm>
            <a:off x="5608408" y="2454329"/>
            <a:ext cx="5651267" cy="2733614"/>
          </a:xfrm>
          <a:solidFill>
            <a:schemeClr val="accent1">
              <a:lumMod val="20000"/>
              <a:lumOff val="80000"/>
            </a:schemeClr>
          </a:solidFill>
          <a:ln>
            <a:solidFill>
              <a:schemeClr val="accent1"/>
            </a:solidFill>
          </a:ln>
        </p:spPr>
        <p:txBody>
          <a:bodyPr>
            <a:normAutofit/>
          </a:bodyPr>
          <a:lstStyle/>
          <a:p>
            <a:pPr>
              <a:spcBef>
                <a:spcPts val="245"/>
              </a:spcBef>
            </a:pPr>
            <a:r>
              <a:rPr lang="es-CO" sz="1800" spc="-5" dirty="0">
                <a:latin typeface="Montserrat"/>
                <a:cs typeface="Carlito"/>
              </a:rPr>
              <a:t>Causa </a:t>
            </a:r>
            <a:r>
              <a:rPr lang="es-CO" sz="1800" spc="-10" dirty="0">
                <a:latin typeface="Montserrat"/>
                <a:cs typeface="Carlito"/>
              </a:rPr>
              <a:t>prevenible </a:t>
            </a:r>
            <a:r>
              <a:rPr lang="es-CO" sz="1800" spc="-5" dirty="0">
                <a:latin typeface="Montserrat"/>
                <a:cs typeface="Carlito"/>
              </a:rPr>
              <a:t>de </a:t>
            </a:r>
            <a:r>
              <a:rPr lang="es-CO" sz="1800" spc="-10" dirty="0">
                <a:latin typeface="Montserrat"/>
                <a:cs typeface="Carlito"/>
              </a:rPr>
              <a:t>parálisis</a:t>
            </a:r>
            <a:r>
              <a:rPr lang="es-CO" sz="1800" spc="35" dirty="0">
                <a:latin typeface="Montserrat"/>
                <a:cs typeface="Carlito"/>
              </a:rPr>
              <a:t> </a:t>
            </a:r>
            <a:r>
              <a:rPr lang="es-CO" sz="1800" spc="-10" dirty="0">
                <a:latin typeface="Montserrat"/>
                <a:cs typeface="Carlito"/>
              </a:rPr>
              <a:t>cerebral.</a:t>
            </a:r>
          </a:p>
          <a:p>
            <a:pPr>
              <a:spcBef>
                <a:spcPts val="245"/>
              </a:spcBef>
            </a:pPr>
            <a:endParaRPr lang="es-CO" sz="1800" dirty="0">
              <a:latin typeface="Montserrat"/>
              <a:cs typeface="Carlito"/>
            </a:endParaRPr>
          </a:p>
          <a:p>
            <a:pPr>
              <a:spcBef>
                <a:spcPts val="245"/>
              </a:spcBef>
            </a:pPr>
            <a:r>
              <a:rPr lang="es-CO" sz="1800" b="1" spc="-5" dirty="0">
                <a:latin typeface="Montserrat"/>
                <a:cs typeface="Carlito"/>
              </a:rPr>
              <a:t>Tétrada: </a:t>
            </a:r>
            <a:r>
              <a:rPr lang="es-CO" sz="1800" spc="-5" dirty="0">
                <a:latin typeface="Montserrat"/>
                <a:cs typeface="Carlito"/>
              </a:rPr>
              <a:t>PC </a:t>
            </a:r>
            <a:r>
              <a:rPr lang="es-CO" sz="1800" spc="-10" dirty="0">
                <a:latin typeface="Montserrat"/>
                <a:cs typeface="Carlito"/>
              </a:rPr>
              <a:t>con </a:t>
            </a:r>
            <a:r>
              <a:rPr lang="es-CO" sz="1800" spc="-15" dirty="0">
                <a:latin typeface="Montserrat"/>
                <a:cs typeface="Carlito"/>
              </a:rPr>
              <a:t>atetosis, sordera </a:t>
            </a:r>
            <a:r>
              <a:rPr lang="es-CO" sz="1800" spc="-5" dirty="0">
                <a:latin typeface="Montserrat"/>
                <a:cs typeface="Carlito"/>
              </a:rPr>
              <a:t>neurosensorial </a:t>
            </a:r>
            <a:r>
              <a:rPr lang="es-CO" sz="1800" spc="-10" dirty="0">
                <a:latin typeface="Montserrat"/>
                <a:cs typeface="Carlito"/>
              </a:rPr>
              <a:t>parcial </a:t>
            </a:r>
            <a:r>
              <a:rPr lang="es-CO" sz="1800" dirty="0">
                <a:latin typeface="Montserrat"/>
                <a:cs typeface="Carlito"/>
              </a:rPr>
              <a:t>o </a:t>
            </a:r>
            <a:r>
              <a:rPr lang="es-CO" sz="1800" spc="-10" dirty="0">
                <a:latin typeface="Montserrat"/>
                <a:cs typeface="Carlito"/>
              </a:rPr>
              <a:t>completa, limitación </a:t>
            </a:r>
            <a:r>
              <a:rPr lang="es-CO" sz="1800" spc="-5" dirty="0">
                <a:latin typeface="Montserrat"/>
                <a:cs typeface="Carlito"/>
              </a:rPr>
              <a:t>de </a:t>
            </a:r>
            <a:r>
              <a:rPr lang="es-CO" sz="1800" dirty="0">
                <a:latin typeface="Montserrat"/>
                <a:cs typeface="Carlito"/>
              </a:rPr>
              <a:t>la </a:t>
            </a:r>
            <a:r>
              <a:rPr lang="es-CO" sz="1800" spc="-10" dirty="0">
                <a:latin typeface="Montserrat"/>
                <a:cs typeface="Carlito"/>
              </a:rPr>
              <a:t>mirada </a:t>
            </a:r>
            <a:r>
              <a:rPr lang="es-CO" sz="1800" spc="-5" dirty="0">
                <a:latin typeface="Montserrat"/>
                <a:cs typeface="Carlito"/>
              </a:rPr>
              <a:t>vertical, </a:t>
            </a:r>
            <a:r>
              <a:rPr lang="es-CO" sz="1800" spc="-10" dirty="0">
                <a:latin typeface="Montserrat"/>
                <a:cs typeface="Carlito"/>
              </a:rPr>
              <a:t>déficit intelectual, </a:t>
            </a:r>
            <a:r>
              <a:rPr lang="es-CO" sz="1800" spc="-5" dirty="0">
                <a:latin typeface="Montserrat"/>
                <a:cs typeface="Carlito"/>
              </a:rPr>
              <a:t>displasia </a:t>
            </a:r>
            <a:r>
              <a:rPr lang="es-CO" sz="1800" spc="-10" dirty="0">
                <a:latin typeface="Montserrat"/>
                <a:cs typeface="Carlito"/>
              </a:rPr>
              <a:t>dental.</a:t>
            </a:r>
          </a:p>
          <a:p>
            <a:pPr>
              <a:spcBef>
                <a:spcPts val="245"/>
              </a:spcBef>
            </a:pPr>
            <a:endParaRPr lang="es-CO" sz="1800" spc="-10" dirty="0">
              <a:latin typeface="Montserrat"/>
              <a:cs typeface="Carlito"/>
            </a:endParaRPr>
          </a:p>
          <a:p>
            <a:pPr>
              <a:spcBef>
                <a:spcPts val="245"/>
              </a:spcBef>
            </a:pPr>
            <a:r>
              <a:rPr lang="es-CO" sz="1800" spc="-5" dirty="0">
                <a:latin typeface="Montserrat"/>
                <a:cs typeface="Carlito"/>
              </a:rPr>
              <a:t>Puede aparecer </a:t>
            </a:r>
            <a:r>
              <a:rPr lang="es-CO" sz="1800" dirty="0">
                <a:latin typeface="Montserrat"/>
                <a:cs typeface="Carlito"/>
              </a:rPr>
              <a:t>en </a:t>
            </a:r>
            <a:r>
              <a:rPr lang="es-CO" sz="1800" spc="-5" dirty="0">
                <a:latin typeface="Montserrat"/>
                <a:cs typeface="Carlito"/>
              </a:rPr>
              <a:t>neonatos sin </a:t>
            </a:r>
            <a:r>
              <a:rPr lang="es-CO" sz="1800" spc="-10" dirty="0">
                <a:latin typeface="Montserrat"/>
                <a:cs typeface="Carlito"/>
              </a:rPr>
              <a:t>clínica </a:t>
            </a:r>
            <a:r>
              <a:rPr lang="es-CO" sz="1800" spc="-5" dirty="0">
                <a:latin typeface="Montserrat"/>
                <a:cs typeface="Carlito"/>
              </a:rPr>
              <a:t>de </a:t>
            </a:r>
            <a:r>
              <a:rPr lang="es-CO" sz="1800" spc="-10" dirty="0">
                <a:latin typeface="Montserrat"/>
                <a:cs typeface="Carlito"/>
              </a:rPr>
              <a:t>encefalopatía </a:t>
            </a:r>
            <a:r>
              <a:rPr lang="es-CO" sz="1800" spc="-5" dirty="0">
                <a:latin typeface="Montserrat"/>
                <a:cs typeface="Carlito"/>
              </a:rPr>
              <a:t>aguda </a:t>
            </a:r>
            <a:r>
              <a:rPr lang="es-CO" sz="1800" dirty="0">
                <a:latin typeface="Montserrat"/>
                <a:cs typeface="Carlito"/>
              </a:rPr>
              <a:t>o </a:t>
            </a:r>
            <a:r>
              <a:rPr lang="es-CO" sz="1800" spc="-10" dirty="0">
                <a:latin typeface="Montserrat"/>
                <a:cs typeface="Carlito"/>
              </a:rPr>
              <a:t>con cuadros </a:t>
            </a:r>
            <a:r>
              <a:rPr lang="es-CO" sz="1800" spc="-5" dirty="0" err="1">
                <a:latin typeface="Montserrat"/>
                <a:cs typeface="Carlito"/>
              </a:rPr>
              <a:t>sub-clínicos</a:t>
            </a:r>
            <a:r>
              <a:rPr lang="es-CO" sz="1800" spc="-5" dirty="0">
                <a:latin typeface="Montserrat"/>
                <a:cs typeface="Carlito"/>
              </a:rPr>
              <a:t>.</a:t>
            </a:r>
          </a:p>
          <a:p>
            <a:pPr marL="0" indent="0">
              <a:spcBef>
                <a:spcPts val="245"/>
              </a:spcBef>
              <a:buNone/>
            </a:pPr>
            <a:endParaRPr lang="es-CO" sz="1800" dirty="0">
              <a:latin typeface="Montserrat"/>
              <a:cs typeface="Carlito"/>
            </a:endParaRPr>
          </a:p>
          <a:p>
            <a:pPr>
              <a:spcBef>
                <a:spcPts val="245"/>
              </a:spcBef>
            </a:pPr>
            <a:r>
              <a:rPr lang="es-CO" sz="1800" spc="-10" dirty="0">
                <a:latin typeface="Montserrat"/>
                <a:cs typeface="Carlito"/>
              </a:rPr>
              <a:t>Ayudas diagnósticas: </a:t>
            </a:r>
            <a:r>
              <a:rPr lang="es-CO" sz="1800" spc="-5" dirty="0">
                <a:latin typeface="Montserrat"/>
                <a:cs typeface="Carlito"/>
              </a:rPr>
              <a:t>RMN. </a:t>
            </a:r>
            <a:endParaRPr lang="es-CO" sz="1800" dirty="0">
              <a:latin typeface="Montserrat"/>
              <a:cs typeface="Carlito"/>
            </a:endParaRPr>
          </a:p>
          <a:p>
            <a:pPr>
              <a:spcBef>
                <a:spcPts val="245"/>
              </a:spcBef>
            </a:pPr>
            <a:endParaRPr lang="es-CO" sz="1800" spc="-10" dirty="0">
              <a:latin typeface="Montserrat"/>
              <a:cs typeface="Carlito"/>
            </a:endParaRPr>
          </a:p>
          <a:p>
            <a:pPr>
              <a:spcBef>
                <a:spcPts val="245"/>
              </a:spcBef>
            </a:pPr>
            <a:endParaRPr lang="es-CO" sz="1800" dirty="0">
              <a:latin typeface="Montserrat"/>
              <a:cs typeface="Carlito"/>
            </a:endParaRPr>
          </a:p>
          <a:p>
            <a:endParaRPr lang="es-CO" sz="1800" dirty="0">
              <a:latin typeface="Montserrat"/>
            </a:endParaRPr>
          </a:p>
        </p:txBody>
      </p:sp>
      <p:sp>
        <p:nvSpPr>
          <p:cNvPr id="4" name="CuadroTexto 3">
            <a:extLst>
              <a:ext uri="{FF2B5EF4-FFF2-40B4-BE49-F238E27FC236}">
                <a16:creationId xmlns:a16="http://schemas.microsoft.com/office/drawing/2014/main" id="{79C44289-82BC-9645-B081-B9EB9BE9F1EF}"/>
              </a:ext>
            </a:extLst>
          </p:cNvPr>
          <p:cNvSpPr txBox="1"/>
          <p:nvPr/>
        </p:nvSpPr>
        <p:spPr>
          <a:xfrm>
            <a:off x="1257791" y="1307486"/>
            <a:ext cx="2977326" cy="584775"/>
          </a:xfrm>
          <a:prstGeom prst="rect">
            <a:avLst/>
          </a:prstGeom>
          <a:solidFill>
            <a:schemeClr val="accent5">
              <a:lumMod val="40000"/>
              <a:lumOff val="60000"/>
            </a:schemeClr>
          </a:solidFill>
        </p:spPr>
        <p:txBody>
          <a:bodyPr wrap="square" rtlCol="0">
            <a:spAutoFit/>
          </a:bodyPr>
          <a:lstStyle/>
          <a:p>
            <a:r>
              <a:rPr lang="es-CO" sz="1600" b="1" u="sng" dirty="0">
                <a:latin typeface="Montserrat"/>
              </a:rPr>
              <a:t>Primer año: </a:t>
            </a:r>
            <a:r>
              <a:rPr lang="es-CO" sz="1600" dirty="0">
                <a:latin typeface="Montserrat"/>
              </a:rPr>
              <a:t>hipotonía, hiperreflexia, retraso motor.</a:t>
            </a:r>
          </a:p>
        </p:txBody>
      </p:sp>
      <p:sp>
        <p:nvSpPr>
          <p:cNvPr id="5" name="CuadroTexto 4">
            <a:extLst>
              <a:ext uri="{FF2B5EF4-FFF2-40B4-BE49-F238E27FC236}">
                <a16:creationId xmlns:a16="http://schemas.microsoft.com/office/drawing/2014/main" id="{E3F021B9-6121-EA4A-BA58-2877A04A398C}"/>
              </a:ext>
            </a:extLst>
          </p:cNvPr>
          <p:cNvSpPr txBox="1"/>
          <p:nvPr/>
        </p:nvSpPr>
        <p:spPr>
          <a:xfrm>
            <a:off x="1147430" y="2665376"/>
            <a:ext cx="3198048" cy="584775"/>
          </a:xfrm>
          <a:prstGeom prst="rect">
            <a:avLst/>
          </a:prstGeom>
          <a:solidFill>
            <a:schemeClr val="accent5">
              <a:lumMod val="40000"/>
              <a:lumOff val="60000"/>
            </a:schemeClr>
          </a:solidFill>
        </p:spPr>
        <p:txBody>
          <a:bodyPr wrap="square" rtlCol="0">
            <a:spAutoFit/>
          </a:bodyPr>
          <a:lstStyle/>
          <a:p>
            <a:r>
              <a:rPr lang="es-CO" sz="1600" dirty="0">
                <a:latin typeface="Montserrat"/>
              </a:rPr>
              <a:t>Parálisis </a:t>
            </a:r>
            <a:r>
              <a:rPr lang="es-CO" sz="1600" dirty="0" err="1">
                <a:latin typeface="Montserrat"/>
              </a:rPr>
              <a:t>coreoatetósica</a:t>
            </a:r>
            <a:r>
              <a:rPr lang="es-CO" sz="1600" dirty="0">
                <a:latin typeface="Montserrat"/>
              </a:rPr>
              <a:t>, daño cognitivo, sordera (</a:t>
            </a:r>
            <a:r>
              <a:rPr lang="es-CO" sz="1600" dirty="0" err="1">
                <a:latin typeface="Montserrat"/>
              </a:rPr>
              <a:t>ppal</a:t>
            </a:r>
            <a:r>
              <a:rPr lang="es-CO" sz="1600" dirty="0">
                <a:latin typeface="Montserrat"/>
              </a:rPr>
              <a:t>).</a:t>
            </a:r>
          </a:p>
        </p:txBody>
      </p:sp>
      <p:sp>
        <p:nvSpPr>
          <p:cNvPr id="6" name="Flecha abajo 5">
            <a:extLst>
              <a:ext uri="{FF2B5EF4-FFF2-40B4-BE49-F238E27FC236}">
                <a16:creationId xmlns:a16="http://schemas.microsoft.com/office/drawing/2014/main" id="{F754FD8A-D12C-A945-A5E6-1C2A417D8E12}"/>
              </a:ext>
            </a:extLst>
          </p:cNvPr>
          <p:cNvSpPr/>
          <p:nvPr/>
        </p:nvSpPr>
        <p:spPr>
          <a:xfrm>
            <a:off x="2387130" y="2030408"/>
            <a:ext cx="538949" cy="558377"/>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53436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50046-6A34-F14A-B5EA-89766CDF18F1}"/>
              </a:ext>
            </a:extLst>
          </p:cNvPr>
          <p:cNvSpPr>
            <a:spLocks noGrp="1"/>
          </p:cNvSpPr>
          <p:nvPr>
            <p:ph type="title"/>
          </p:nvPr>
        </p:nvSpPr>
        <p:spPr/>
        <p:txBody>
          <a:bodyPr>
            <a:normAutofit/>
          </a:bodyPr>
          <a:lstStyle/>
          <a:p>
            <a:pPr algn="ctr"/>
            <a:r>
              <a:rPr lang="es-CO" sz="3000" b="1" dirty="0">
                <a:solidFill>
                  <a:srgbClr val="00AAA7"/>
                </a:solidFill>
                <a:latin typeface="Montserrat"/>
              </a:rPr>
              <a:t>¿TAMIZAJE?</a:t>
            </a:r>
          </a:p>
        </p:txBody>
      </p:sp>
      <p:sp>
        <p:nvSpPr>
          <p:cNvPr id="3" name="Marcador de contenido 2">
            <a:extLst>
              <a:ext uri="{FF2B5EF4-FFF2-40B4-BE49-F238E27FC236}">
                <a16:creationId xmlns:a16="http://schemas.microsoft.com/office/drawing/2014/main" id="{B0B0D20F-58E6-4743-AA9C-7E1F8060DBC5}"/>
              </a:ext>
            </a:extLst>
          </p:cNvPr>
          <p:cNvSpPr>
            <a:spLocks noGrp="1"/>
          </p:cNvSpPr>
          <p:nvPr>
            <p:ph idx="1"/>
          </p:nvPr>
        </p:nvSpPr>
        <p:spPr>
          <a:xfrm>
            <a:off x="4742743" y="1690688"/>
            <a:ext cx="6925294" cy="2076744"/>
          </a:xfrm>
          <a:ln>
            <a:solidFill>
              <a:srgbClr val="00AAA7"/>
            </a:solidFill>
          </a:ln>
        </p:spPr>
        <p:txBody>
          <a:bodyPr>
            <a:normAutofit/>
          </a:bodyPr>
          <a:lstStyle/>
          <a:p>
            <a:r>
              <a:rPr lang="es-CO" sz="1800" dirty="0">
                <a:solidFill>
                  <a:srgbClr val="112C45"/>
                </a:solidFill>
                <a:latin typeface="Montserrat"/>
              </a:rPr>
              <a:t>La AAP en el 2009 recomienda cribado de acuerdo con la </a:t>
            </a:r>
            <a:r>
              <a:rPr lang="es-CO" sz="1800" spc="-10" dirty="0">
                <a:solidFill>
                  <a:srgbClr val="112C45"/>
                </a:solidFill>
                <a:latin typeface="Montserrat"/>
                <a:cs typeface="Carlito"/>
              </a:rPr>
              <a:t>evaluación </a:t>
            </a:r>
            <a:r>
              <a:rPr lang="es-CO" sz="1800" spc="-5" dirty="0">
                <a:solidFill>
                  <a:srgbClr val="112C45"/>
                </a:solidFill>
                <a:latin typeface="Montserrat"/>
                <a:cs typeface="Carlito"/>
              </a:rPr>
              <a:t>del riesgo, la edad del bebé al </a:t>
            </a:r>
            <a:r>
              <a:rPr lang="es-CO" sz="1800" spc="-10" dirty="0">
                <a:solidFill>
                  <a:srgbClr val="112C45"/>
                </a:solidFill>
                <a:latin typeface="Montserrat"/>
                <a:cs typeface="Carlito"/>
              </a:rPr>
              <a:t>momento del alta y la evaluación clínica.</a:t>
            </a:r>
            <a:endParaRPr lang="es-CO" sz="1800" spc="-10" dirty="0">
              <a:solidFill>
                <a:srgbClr val="112C45"/>
              </a:solidFill>
              <a:latin typeface="Montserrat"/>
              <a:cs typeface="Carlito"/>
              <a:sym typeface="Wingdings" pitchFamily="2" charset="2"/>
            </a:endParaRPr>
          </a:p>
          <a:p>
            <a:r>
              <a:rPr lang="es-CO" sz="1800" b="1" spc="-10" dirty="0">
                <a:solidFill>
                  <a:srgbClr val="112C45"/>
                </a:solidFill>
                <a:latin typeface="Montserrat"/>
                <a:sym typeface="Wingdings" pitchFamily="2" charset="2"/>
              </a:rPr>
              <a:t>Bilirrubinometría transcutánea</a:t>
            </a:r>
            <a:r>
              <a:rPr lang="es-CO" sz="1800" spc="-10" dirty="0">
                <a:solidFill>
                  <a:srgbClr val="112C45"/>
                </a:solidFill>
                <a:latin typeface="Montserrat"/>
                <a:sym typeface="Wingdings" pitchFamily="2" charset="2"/>
              </a:rPr>
              <a:t> Se puede utilizar como herramienta en RNAT y RNPT tardío ( &gt; 35 </a:t>
            </a:r>
            <a:r>
              <a:rPr lang="es-CO" sz="1800" spc="-10" dirty="0" err="1">
                <a:solidFill>
                  <a:srgbClr val="112C45"/>
                </a:solidFill>
                <a:latin typeface="Montserrat"/>
                <a:sym typeface="Wingdings" pitchFamily="2" charset="2"/>
              </a:rPr>
              <a:t>sem</a:t>
            </a:r>
            <a:r>
              <a:rPr lang="es-CO" sz="1800" spc="-10" dirty="0">
                <a:solidFill>
                  <a:srgbClr val="112C45"/>
                </a:solidFill>
                <a:latin typeface="Montserrat"/>
                <a:sym typeface="Wingdings" pitchFamily="2" charset="2"/>
              </a:rPr>
              <a:t>), se estima diferencia de aprox 2-3 mg/dl con medición sanguínea si BT &lt; 15 mg/dl. </a:t>
            </a:r>
            <a:endParaRPr lang="es-CO" sz="1800" dirty="0">
              <a:solidFill>
                <a:srgbClr val="112C45"/>
              </a:solidFill>
              <a:latin typeface="Montserrat"/>
            </a:endParaRPr>
          </a:p>
        </p:txBody>
      </p:sp>
      <p:pic>
        <p:nvPicPr>
          <p:cNvPr id="4" name="Picture 2">
            <a:extLst>
              <a:ext uri="{FF2B5EF4-FFF2-40B4-BE49-F238E27FC236}">
                <a16:creationId xmlns:a16="http://schemas.microsoft.com/office/drawing/2014/main" id="{E6D52A91-C3A0-FD41-AFA7-24C6AF170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437" y="1232034"/>
            <a:ext cx="2364780" cy="201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98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3E865EA-81C0-684C-AC3A-884B897196B8}"/>
              </a:ext>
            </a:extLst>
          </p:cNvPr>
          <p:cNvGraphicFramePr>
            <a:graphicFrameLocks noGrp="1"/>
          </p:cNvGraphicFramePr>
          <p:nvPr>
            <p:extLst>
              <p:ext uri="{D42A27DB-BD31-4B8C-83A1-F6EECF244321}">
                <p14:modId xmlns:p14="http://schemas.microsoft.com/office/powerpoint/2010/main" val="2425522079"/>
              </p:ext>
            </p:extLst>
          </p:nvPr>
        </p:nvGraphicFramePr>
        <p:xfrm>
          <a:off x="4892784" y="799599"/>
          <a:ext cx="7039154" cy="4801902"/>
        </p:xfrm>
        <a:graphic>
          <a:graphicData uri="http://schemas.openxmlformats.org/drawingml/2006/table">
            <a:tbl>
              <a:tblPr firstRow="1" bandRow="1">
                <a:tableStyleId>{5C22544A-7EE6-4342-B048-85BDC9FD1C3A}</a:tableStyleId>
              </a:tblPr>
              <a:tblGrid>
                <a:gridCol w="3378854">
                  <a:extLst>
                    <a:ext uri="{9D8B030D-6E8A-4147-A177-3AD203B41FA5}">
                      <a16:colId xmlns:a16="http://schemas.microsoft.com/office/drawing/2014/main" val="3325321258"/>
                    </a:ext>
                  </a:extLst>
                </a:gridCol>
                <a:gridCol w="3660300">
                  <a:extLst>
                    <a:ext uri="{9D8B030D-6E8A-4147-A177-3AD203B41FA5}">
                      <a16:colId xmlns:a16="http://schemas.microsoft.com/office/drawing/2014/main" val="1015775152"/>
                    </a:ext>
                  </a:extLst>
                </a:gridCol>
              </a:tblGrid>
              <a:tr h="431698">
                <a:tc>
                  <a:txBody>
                    <a:bodyPr/>
                    <a:lstStyle/>
                    <a:p>
                      <a:pPr algn="ctr"/>
                      <a:r>
                        <a:rPr lang="es-CO" dirty="0">
                          <a:solidFill>
                            <a:schemeClr val="bg1"/>
                          </a:solidFill>
                          <a:latin typeface="Montserrat"/>
                        </a:rPr>
                        <a:t>Indicaciones</a:t>
                      </a:r>
                    </a:p>
                  </a:txBody>
                  <a:tcPr/>
                </a:tc>
                <a:tc>
                  <a:txBody>
                    <a:bodyPr/>
                    <a:lstStyle/>
                    <a:p>
                      <a:pPr algn="ctr"/>
                      <a:r>
                        <a:rPr lang="es-CO" dirty="0">
                          <a:solidFill>
                            <a:schemeClr val="bg1"/>
                          </a:solidFill>
                          <a:latin typeface="Montserrat"/>
                        </a:rPr>
                        <a:t>Laboratorios</a:t>
                      </a:r>
                    </a:p>
                  </a:txBody>
                  <a:tcPr/>
                </a:tc>
                <a:extLst>
                  <a:ext uri="{0D108BD9-81ED-4DB2-BD59-A6C34878D82A}">
                    <a16:rowId xmlns:a16="http://schemas.microsoft.com/office/drawing/2014/main" val="3576143996"/>
                  </a:ext>
                </a:extLst>
              </a:tr>
              <a:tr h="431698">
                <a:tc>
                  <a:txBody>
                    <a:bodyPr/>
                    <a:lstStyle/>
                    <a:p>
                      <a:r>
                        <a:rPr lang="es-CO" dirty="0">
                          <a:solidFill>
                            <a:schemeClr val="tx1">
                              <a:lumMod val="95000"/>
                              <a:lumOff val="5000"/>
                            </a:schemeClr>
                          </a:solidFill>
                          <a:latin typeface="Montserrat"/>
                        </a:rPr>
                        <a:t>Ictericia en la primeras 24 horas.</a:t>
                      </a:r>
                    </a:p>
                  </a:txBody>
                  <a:tcPr/>
                </a:tc>
                <a:tc>
                  <a:txBody>
                    <a:bodyPr/>
                    <a:lstStyle/>
                    <a:p>
                      <a:r>
                        <a:rPr lang="es-CO" dirty="0">
                          <a:solidFill>
                            <a:schemeClr val="tx1">
                              <a:lumMod val="95000"/>
                              <a:lumOff val="5000"/>
                            </a:schemeClr>
                          </a:solidFill>
                          <a:latin typeface="Montserrat"/>
                        </a:rPr>
                        <a:t>BT y BD en sangre o transcutáneas.</a:t>
                      </a:r>
                    </a:p>
                  </a:txBody>
                  <a:tcPr/>
                </a:tc>
                <a:extLst>
                  <a:ext uri="{0D108BD9-81ED-4DB2-BD59-A6C34878D82A}">
                    <a16:rowId xmlns:a16="http://schemas.microsoft.com/office/drawing/2014/main" val="3757002024"/>
                  </a:ext>
                </a:extLst>
              </a:tr>
              <a:tr h="1064461">
                <a:tc>
                  <a:txBody>
                    <a:bodyPr/>
                    <a:lstStyle/>
                    <a:p>
                      <a:r>
                        <a:rPr lang="es-CO" dirty="0">
                          <a:solidFill>
                            <a:schemeClr val="tx1">
                              <a:lumMod val="95000"/>
                              <a:lumOff val="5000"/>
                            </a:schemeClr>
                          </a:solidFill>
                          <a:latin typeface="Montserrat"/>
                        </a:rPr>
                        <a:t>Neonato recibiendo fototerapia o BT en ascenso rápido inexplicadas por HC o EF.</a:t>
                      </a:r>
                    </a:p>
                  </a:txBody>
                  <a:tcPr/>
                </a:tc>
                <a:tc>
                  <a:txBody>
                    <a:bodyPr/>
                    <a:lstStyle/>
                    <a:p>
                      <a:r>
                        <a:rPr lang="es-CO" dirty="0">
                          <a:solidFill>
                            <a:schemeClr val="tx1">
                              <a:lumMod val="95000"/>
                              <a:lumOff val="5000"/>
                            </a:schemeClr>
                          </a:solidFill>
                          <a:latin typeface="Montserrat"/>
                        </a:rPr>
                        <a:t>Hemoclasificación, Coombs directo, ESP, BT y BD. </a:t>
                      </a:r>
                    </a:p>
                  </a:txBody>
                  <a:tcPr/>
                </a:tc>
                <a:extLst>
                  <a:ext uri="{0D108BD9-81ED-4DB2-BD59-A6C34878D82A}">
                    <a16:rowId xmlns:a16="http://schemas.microsoft.com/office/drawing/2014/main" val="4165051021"/>
                  </a:ext>
                </a:extLst>
              </a:tr>
              <a:tr h="1064461">
                <a:tc>
                  <a:txBody>
                    <a:bodyPr/>
                    <a:lstStyle/>
                    <a:p>
                      <a:r>
                        <a:rPr lang="es-CO" dirty="0">
                          <a:solidFill>
                            <a:schemeClr val="tx1">
                              <a:lumMod val="95000"/>
                              <a:lumOff val="5000"/>
                            </a:schemeClr>
                          </a:solidFill>
                          <a:latin typeface="Montserrat"/>
                        </a:rPr>
                        <a:t>Concentraciones cercanas a requerimiento de exanguinotransfusión.</a:t>
                      </a:r>
                    </a:p>
                  </a:txBody>
                  <a:tcPr/>
                </a:tc>
                <a:tc>
                  <a:txBody>
                    <a:bodyPr/>
                    <a:lstStyle/>
                    <a:p>
                      <a:r>
                        <a:rPr lang="es-CO" dirty="0">
                          <a:solidFill>
                            <a:schemeClr val="tx1">
                              <a:lumMod val="95000"/>
                              <a:lumOff val="5000"/>
                            </a:schemeClr>
                          </a:solidFill>
                          <a:latin typeface="Montserrat"/>
                        </a:rPr>
                        <a:t>Reticulocitos, G6PD, albúmina, ETCO2 si disponible.</a:t>
                      </a:r>
                    </a:p>
                  </a:txBody>
                  <a:tcPr/>
                </a:tc>
                <a:extLst>
                  <a:ext uri="{0D108BD9-81ED-4DB2-BD59-A6C34878D82A}">
                    <a16:rowId xmlns:a16="http://schemas.microsoft.com/office/drawing/2014/main" val="765072011"/>
                  </a:ext>
                </a:extLst>
              </a:tr>
              <a:tr h="745123">
                <a:tc>
                  <a:txBody>
                    <a:bodyPr/>
                    <a:lstStyle/>
                    <a:p>
                      <a:r>
                        <a:rPr lang="es-CO" dirty="0">
                          <a:solidFill>
                            <a:schemeClr val="tx1">
                              <a:lumMod val="95000"/>
                              <a:lumOff val="5000"/>
                            </a:schemeClr>
                          </a:solidFill>
                          <a:latin typeface="Montserrat"/>
                        </a:rPr>
                        <a:t>Bilirrubina conjugada aumentada.</a:t>
                      </a:r>
                    </a:p>
                  </a:txBody>
                  <a:tcPr/>
                </a:tc>
                <a:tc>
                  <a:txBody>
                    <a:bodyPr/>
                    <a:lstStyle/>
                    <a:p>
                      <a:r>
                        <a:rPr lang="es-CO" dirty="0">
                          <a:solidFill>
                            <a:schemeClr val="tx1">
                              <a:lumMod val="95000"/>
                              <a:lumOff val="5000"/>
                            </a:schemeClr>
                          </a:solidFill>
                          <a:latin typeface="Montserrat"/>
                        </a:rPr>
                        <a:t>Uroánalisis, urocultivo, evaluar sepsis.</a:t>
                      </a:r>
                    </a:p>
                  </a:txBody>
                  <a:tcPr/>
                </a:tc>
                <a:extLst>
                  <a:ext uri="{0D108BD9-81ED-4DB2-BD59-A6C34878D82A}">
                    <a16:rowId xmlns:a16="http://schemas.microsoft.com/office/drawing/2014/main" val="4238404315"/>
                  </a:ext>
                </a:extLst>
              </a:tr>
              <a:tr h="1064461">
                <a:tc>
                  <a:txBody>
                    <a:bodyPr/>
                    <a:lstStyle/>
                    <a:p>
                      <a:r>
                        <a:rPr lang="es-CO" dirty="0">
                          <a:solidFill>
                            <a:schemeClr val="tx1">
                              <a:lumMod val="95000"/>
                              <a:lumOff val="5000"/>
                            </a:schemeClr>
                          </a:solidFill>
                          <a:latin typeface="Montserrat"/>
                          <a:sym typeface="Wingdings" pitchFamily="2" charset="2"/>
                        </a:rPr>
                        <a:t>Hiperbilirrubinemia persistente después de 3 semanas.</a:t>
                      </a:r>
                      <a:endParaRPr lang="es-CO" dirty="0">
                        <a:solidFill>
                          <a:schemeClr val="tx1">
                            <a:lumMod val="95000"/>
                            <a:lumOff val="5000"/>
                          </a:schemeClr>
                        </a:solidFill>
                        <a:latin typeface="Montserrat"/>
                      </a:endParaRPr>
                    </a:p>
                  </a:txBody>
                  <a:tcPr/>
                </a:tc>
                <a:tc>
                  <a:txBody>
                    <a:bodyPr/>
                    <a:lstStyle/>
                    <a:p>
                      <a:r>
                        <a:rPr lang="es-CO" dirty="0">
                          <a:solidFill>
                            <a:schemeClr val="tx1">
                              <a:lumMod val="95000"/>
                              <a:lumOff val="5000"/>
                            </a:schemeClr>
                          </a:solidFill>
                          <a:latin typeface="Montserrat"/>
                          <a:sym typeface="Wingdings" pitchFamily="2" charset="2"/>
                        </a:rPr>
                        <a:t>BT, BD. Si es a expensas de conjugada descartar colestasis; pruebas tiroideas, galactosemia.</a:t>
                      </a:r>
                      <a:endParaRPr lang="es-CO" dirty="0">
                        <a:solidFill>
                          <a:schemeClr val="tx1">
                            <a:lumMod val="95000"/>
                            <a:lumOff val="5000"/>
                          </a:schemeClr>
                        </a:solidFill>
                        <a:latin typeface="Montserrat"/>
                      </a:endParaRPr>
                    </a:p>
                  </a:txBody>
                  <a:tcPr/>
                </a:tc>
                <a:extLst>
                  <a:ext uri="{0D108BD9-81ED-4DB2-BD59-A6C34878D82A}">
                    <a16:rowId xmlns:a16="http://schemas.microsoft.com/office/drawing/2014/main" val="806755252"/>
                  </a:ext>
                </a:extLst>
              </a:tr>
            </a:tbl>
          </a:graphicData>
        </a:graphic>
      </p:graphicFrame>
      <p:sp>
        <p:nvSpPr>
          <p:cNvPr id="7" name="Título 1">
            <a:extLst>
              <a:ext uri="{FF2B5EF4-FFF2-40B4-BE49-F238E27FC236}">
                <a16:creationId xmlns:a16="http://schemas.microsoft.com/office/drawing/2014/main" id="{BFDD9950-97A2-AB40-9DFD-1A4B789E1A5A}"/>
              </a:ext>
            </a:extLst>
          </p:cNvPr>
          <p:cNvSpPr>
            <a:spLocks noGrp="1"/>
          </p:cNvSpPr>
          <p:nvPr>
            <p:ph type="title"/>
          </p:nvPr>
        </p:nvSpPr>
        <p:spPr>
          <a:xfrm>
            <a:off x="879943" y="322695"/>
            <a:ext cx="3242912" cy="1325563"/>
          </a:xfrm>
        </p:spPr>
        <p:txBody>
          <a:bodyPr>
            <a:normAutofit/>
          </a:bodyPr>
          <a:lstStyle/>
          <a:p>
            <a:pPr algn="ctr"/>
            <a:r>
              <a:rPr lang="es-CO" sz="3000" b="1" dirty="0">
                <a:solidFill>
                  <a:srgbClr val="00AAA7"/>
                </a:solidFill>
                <a:latin typeface="Montserrat"/>
              </a:rPr>
              <a:t>PARACLÍNICOS </a:t>
            </a:r>
          </a:p>
        </p:txBody>
      </p:sp>
    </p:spTree>
    <p:extLst>
      <p:ext uri="{BB962C8B-B14F-4D97-AF65-F5344CB8AC3E}">
        <p14:creationId xmlns:p14="http://schemas.microsoft.com/office/powerpoint/2010/main" val="302517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1166A3C3-E8D9-0846-8FE7-5A58488D0C14}"/>
              </a:ext>
            </a:extLst>
          </p:cNvPr>
          <p:cNvGrpSpPr/>
          <p:nvPr/>
        </p:nvGrpSpPr>
        <p:grpSpPr>
          <a:xfrm>
            <a:off x="4968044" y="731520"/>
            <a:ext cx="6704433" cy="5324948"/>
            <a:chOff x="1097280" y="0"/>
            <a:chExt cx="10288905" cy="6324600"/>
          </a:xfrm>
        </p:grpSpPr>
        <p:sp>
          <p:nvSpPr>
            <p:cNvPr id="5" name="object 3">
              <a:extLst>
                <a:ext uri="{FF2B5EF4-FFF2-40B4-BE49-F238E27FC236}">
                  <a16:creationId xmlns:a16="http://schemas.microsoft.com/office/drawing/2014/main" id="{79B23A6E-6B30-9C46-B4AE-1BA5BD3F2EDE}"/>
                </a:ext>
              </a:extLst>
            </p:cNvPr>
            <p:cNvSpPr/>
            <p:nvPr/>
          </p:nvSpPr>
          <p:spPr>
            <a:xfrm>
              <a:off x="1193292" y="1737360"/>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lstStyle/>
            <a:p>
              <a:endParaRPr/>
            </a:p>
          </p:txBody>
        </p:sp>
        <p:sp>
          <p:nvSpPr>
            <p:cNvPr id="6" name="object 4">
              <a:extLst>
                <a:ext uri="{FF2B5EF4-FFF2-40B4-BE49-F238E27FC236}">
                  <a16:creationId xmlns:a16="http://schemas.microsoft.com/office/drawing/2014/main" id="{866EC1FD-E75D-1449-8C2B-1707908DA00B}"/>
                </a:ext>
              </a:extLst>
            </p:cNvPr>
            <p:cNvSpPr/>
            <p:nvPr/>
          </p:nvSpPr>
          <p:spPr>
            <a:xfrm>
              <a:off x="1097280" y="0"/>
              <a:ext cx="10288524" cy="6324600"/>
            </a:xfrm>
            <a:prstGeom prst="rect">
              <a:avLst/>
            </a:prstGeom>
            <a:blipFill>
              <a:blip r:embed="rId3" cstate="print"/>
              <a:stretch>
                <a:fillRect/>
              </a:stretch>
            </a:blipFill>
          </p:spPr>
          <p:txBody>
            <a:bodyPr wrap="square" lIns="0" tIns="0" rIns="0" bIns="0" rtlCol="0"/>
            <a:lstStyle/>
            <a:p>
              <a:endParaRPr/>
            </a:p>
          </p:txBody>
        </p:sp>
      </p:grpSp>
      <p:sp>
        <p:nvSpPr>
          <p:cNvPr id="9" name="Título 1">
            <a:extLst>
              <a:ext uri="{FF2B5EF4-FFF2-40B4-BE49-F238E27FC236}">
                <a16:creationId xmlns:a16="http://schemas.microsoft.com/office/drawing/2014/main" id="{BFDD9950-97A2-AB40-9DFD-1A4B789E1A5A}"/>
              </a:ext>
            </a:extLst>
          </p:cNvPr>
          <p:cNvSpPr>
            <a:spLocks noGrp="1"/>
          </p:cNvSpPr>
          <p:nvPr>
            <p:ph type="title"/>
          </p:nvPr>
        </p:nvSpPr>
        <p:spPr>
          <a:xfrm>
            <a:off x="809323" y="1067769"/>
            <a:ext cx="3939959" cy="1325563"/>
          </a:xfrm>
        </p:spPr>
        <p:txBody>
          <a:bodyPr>
            <a:normAutofit/>
          </a:bodyPr>
          <a:lstStyle/>
          <a:p>
            <a:pPr algn="ctr"/>
            <a:r>
              <a:rPr lang="es-CO" sz="3000" b="1" dirty="0">
                <a:solidFill>
                  <a:srgbClr val="00AAA7"/>
                </a:solidFill>
                <a:latin typeface="Montserrat"/>
              </a:rPr>
              <a:t>INTERPRETACIÓN </a:t>
            </a:r>
          </a:p>
        </p:txBody>
      </p:sp>
    </p:spTree>
    <p:extLst>
      <p:ext uri="{BB962C8B-B14F-4D97-AF65-F5344CB8AC3E}">
        <p14:creationId xmlns:p14="http://schemas.microsoft.com/office/powerpoint/2010/main" val="3901516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0D010-770A-5142-931C-B257F4B27AE8}"/>
              </a:ext>
            </a:extLst>
          </p:cNvPr>
          <p:cNvSpPr>
            <a:spLocks noGrp="1"/>
          </p:cNvSpPr>
          <p:nvPr>
            <p:ph type="title"/>
          </p:nvPr>
        </p:nvSpPr>
        <p:spPr>
          <a:xfrm>
            <a:off x="4935355" y="482828"/>
            <a:ext cx="5466347" cy="578151"/>
          </a:xfrm>
        </p:spPr>
        <p:txBody>
          <a:bodyPr>
            <a:normAutofit/>
          </a:bodyPr>
          <a:lstStyle/>
          <a:p>
            <a:r>
              <a:rPr lang="es-CO" sz="3000" b="1" dirty="0">
                <a:solidFill>
                  <a:srgbClr val="00AAA7"/>
                </a:solidFill>
                <a:latin typeface="Montserrat"/>
              </a:rPr>
              <a:t>RECOMENDACIONES-NICE</a:t>
            </a:r>
          </a:p>
        </p:txBody>
      </p:sp>
      <p:graphicFrame>
        <p:nvGraphicFramePr>
          <p:cNvPr id="4" name="Marcador de contenido 3">
            <a:extLst>
              <a:ext uri="{FF2B5EF4-FFF2-40B4-BE49-F238E27FC236}">
                <a16:creationId xmlns:a16="http://schemas.microsoft.com/office/drawing/2014/main" id="{7A9D14E7-93B3-164B-BC3E-DA7A1F361402}"/>
              </a:ext>
            </a:extLst>
          </p:cNvPr>
          <p:cNvGraphicFramePr>
            <a:graphicFrameLocks noGrp="1"/>
          </p:cNvGraphicFramePr>
          <p:nvPr>
            <p:ph idx="1"/>
            <p:extLst>
              <p:ext uri="{D42A27DB-BD31-4B8C-83A1-F6EECF244321}">
                <p14:modId xmlns:p14="http://schemas.microsoft.com/office/powerpoint/2010/main" val="3923610621"/>
              </p:ext>
            </p:extLst>
          </p:nvPr>
        </p:nvGraphicFramePr>
        <p:xfrm>
          <a:off x="4935355" y="1291257"/>
          <a:ext cx="6855593" cy="4990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950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DC9ED14-2ACD-D449-94CE-EE987A53E8B2}"/>
              </a:ext>
            </a:extLst>
          </p:cNvPr>
          <p:cNvGraphicFramePr>
            <a:graphicFrameLocks noGrp="1"/>
          </p:cNvGraphicFramePr>
          <p:nvPr>
            <p:ph idx="1"/>
            <p:extLst>
              <p:ext uri="{D42A27DB-BD31-4B8C-83A1-F6EECF244321}">
                <p14:modId xmlns:p14="http://schemas.microsoft.com/office/powerpoint/2010/main" val="1102334577"/>
              </p:ext>
            </p:extLst>
          </p:nvPr>
        </p:nvGraphicFramePr>
        <p:xfrm>
          <a:off x="1707442" y="885524"/>
          <a:ext cx="9092103" cy="2252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763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8C2D0B-AF78-5640-B91C-4E4EC5FA66E0}"/>
              </a:ext>
            </a:extLst>
          </p:cNvPr>
          <p:cNvSpPr>
            <a:spLocks noGrp="1"/>
          </p:cNvSpPr>
          <p:nvPr>
            <p:ph idx="1"/>
          </p:nvPr>
        </p:nvSpPr>
        <p:spPr>
          <a:xfrm>
            <a:off x="4940697" y="2620090"/>
            <a:ext cx="6285171" cy="3039395"/>
          </a:xfrm>
          <a:ln>
            <a:solidFill>
              <a:srgbClr val="00AAA7"/>
            </a:solidFill>
          </a:ln>
        </p:spPr>
        <p:txBody>
          <a:bodyPr>
            <a:normAutofit/>
          </a:bodyPr>
          <a:lstStyle/>
          <a:p>
            <a:endParaRPr lang="es-CO" sz="1800" spc="-75" dirty="0">
              <a:solidFill>
                <a:srgbClr val="112C45"/>
              </a:solidFill>
              <a:latin typeface="Montserrat"/>
              <a:cs typeface="Arial"/>
            </a:endParaRPr>
          </a:p>
          <a:p>
            <a:pPr marL="464820" indent="-342900">
              <a:spcBef>
                <a:spcPts val="135"/>
              </a:spcBef>
              <a:buClr>
                <a:srgbClr val="E38312"/>
              </a:buClr>
              <a:buSzPct val="95454"/>
              <a:tabLst>
                <a:tab pos="372745" algn="l"/>
              </a:tabLst>
            </a:pPr>
            <a:r>
              <a:rPr lang="es-CO" sz="1800" spc="-5" dirty="0">
                <a:solidFill>
                  <a:srgbClr val="112C45"/>
                </a:solidFill>
                <a:latin typeface="Montserrat"/>
                <a:cs typeface="Carlito"/>
              </a:rPr>
              <a:t>Use un </a:t>
            </a:r>
            <a:r>
              <a:rPr lang="es-CO" sz="1800" spc="-10" dirty="0">
                <a:solidFill>
                  <a:srgbClr val="112C45"/>
                </a:solidFill>
                <a:latin typeface="Montserrat"/>
                <a:cs typeface="Carlito"/>
              </a:rPr>
              <a:t>bilirrubinómetro transcutáneo </a:t>
            </a:r>
            <a:r>
              <a:rPr lang="es-CO" sz="1800" spc="-20" dirty="0">
                <a:solidFill>
                  <a:srgbClr val="112C45"/>
                </a:solidFill>
                <a:latin typeface="Montserrat"/>
                <a:cs typeface="Carlito"/>
              </a:rPr>
              <a:t>para </a:t>
            </a:r>
            <a:r>
              <a:rPr lang="es-CO" sz="1800" spc="-5" dirty="0">
                <a:solidFill>
                  <a:srgbClr val="112C45"/>
                </a:solidFill>
                <a:latin typeface="Montserrat"/>
                <a:cs typeface="Carlito"/>
              </a:rPr>
              <a:t>medir el </a:t>
            </a:r>
            <a:r>
              <a:rPr lang="es-CO" sz="1800" spc="-10" dirty="0">
                <a:solidFill>
                  <a:srgbClr val="112C45"/>
                </a:solidFill>
                <a:latin typeface="Montserrat"/>
                <a:cs typeface="Carlito"/>
              </a:rPr>
              <a:t>nivel </a:t>
            </a:r>
            <a:r>
              <a:rPr lang="es-CO" sz="1800" spc="-5" dirty="0">
                <a:solidFill>
                  <a:srgbClr val="112C45"/>
                </a:solidFill>
                <a:latin typeface="Montserrat"/>
                <a:cs typeface="Carlito"/>
              </a:rPr>
              <a:t>de</a:t>
            </a:r>
            <a:r>
              <a:rPr lang="es-CO" sz="1800" spc="65" dirty="0">
                <a:solidFill>
                  <a:srgbClr val="112C45"/>
                </a:solidFill>
                <a:latin typeface="Montserrat"/>
                <a:cs typeface="Carlito"/>
              </a:rPr>
              <a:t> </a:t>
            </a:r>
            <a:r>
              <a:rPr lang="es-CO" sz="1800" spc="-10" dirty="0">
                <a:solidFill>
                  <a:srgbClr val="112C45"/>
                </a:solidFill>
                <a:latin typeface="Montserrat"/>
                <a:cs typeface="Carlito"/>
              </a:rPr>
              <a:t>bilirrubina</a:t>
            </a:r>
            <a:r>
              <a:rPr lang="es-CO" sz="1800" spc="-10" dirty="0">
                <a:solidFill>
                  <a:srgbClr val="112C45"/>
                </a:solidFill>
                <a:latin typeface="Montserrat"/>
                <a:cs typeface="Carlito"/>
                <a:sym typeface="Wingdings" pitchFamily="2" charset="2"/>
              </a:rPr>
              <a:t> no disponible medición sérica.</a:t>
            </a:r>
          </a:p>
          <a:p>
            <a:pPr marL="464820" indent="-342900">
              <a:spcBef>
                <a:spcPts val="135"/>
              </a:spcBef>
              <a:buClr>
                <a:srgbClr val="E38312"/>
              </a:buClr>
              <a:buSzPct val="95454"/>
              <a:tabLst>
                <a:tab pos="372745" algn="l"/>
              </a:tabLst>
            </a:pPr>
            <a:endParaRPr lang="es-CO" sz="1800" spc="-10" dirty="0">
              <a:solidFill>
                <a:srgbClr val="112C45"/>
              </a:solidFill>
              <a:latin typeface="Montserrat"/>
              <a:cs typeface="Carlito"/>
              <a:sym typeface="Wingdings" pitchFamily="2" charset="2"/>
            </a:endParaRPr>
          </a:p>
          <a:p>
            <a:pPr marL="464820" indent="-342900">
              <a:spcBef>
                <a:spcPts val="135"/>
              </a:spcBef>
              <a:buClr>
                <a:srgbClr val="E38312"/>
              </a:buClr>
              <a:buSzPct val="95454"/>
              <a:tabLst>
                <a:tab pos="372745" algn="l"/>
              </a:tabLst>
            </a:pPr>
            <a:r>
              <a:rPr lang="es-CO" sz="1800" spc="-5" dirty="0">
                <a:solidFill>
                  <a:srgbClr val="112C45"/>
                </a:solidFill>
                <a:latin typeface="Montserrat"/>
                <a:cs typeface="Carlito"/>
              </a:rPr>
              <a:t>Si </a:t>
            </a:r>
            <a:r>
              <a:rPr lang="es-CO" sz="1800" spc="-10" dirty="0">
                <a:solidFill>
                  <a:srgbClr val="112C45"/>
                </a:solidFill>
                <a:latin typeface="Montserrat"/>
                <a:cs typeface="Carlito"/>
              </a:rPr>
              <a:t>una </a:t>
            </a:r>
            <a:r>
              <a:rPr lang="es-CO" sz="1800" spc="-5" dirty="0">
                <a:solidFill>
                  <a:srgbClr val="112C45"/>
                </a:solidFill>
                <a:latin typeface="Montserrat"/>
                <a:cs typeface="Carlito"/>
              </a:rPr>
              <a:t>medición de </a:t>
            </a:r>
            <a:r>
              <a:rPr lang="es-CO" sz="1800" spc="-10" dirty="0">
                <a:solidFill>
                  <a:srgbClr val="112C45"/>
                </a:solidFill>
                <a:latin typeface="Montserrat"/>
                <a:cs typeface="Carlito"/>
              </a:rPr>
              <a:t>bilirrubinómetro transcutáneo indica </a:t>
            </a:r>
            <a:r>
              <a:rPr lang="es-CO" sz="1800" spc="-5" dirty="0">
                <a:solidFill>
                  <a:srgbClr val="112C45"/>
                </a:solidFill>
                <a:latin typeface="Montserrat"/>
                <a:cs typeface="Carlito"/>
              </a:rPr>
              <a:t>un </a:t>
            </a:r>
            <a:r>
              <a:rPr lang="es-CO" sz="1800" spc="-10" dirty="0">
                <a:solidFill>
                  <a:srgbClr val="112C45"/>
                </a:solidFill>
                <a:latin typeface="Montserrat"/>
                <a:cs typeface="Carlito"/>
              </a:rPr>
              <a:t>nivel </a:t>
            </a:r>
            <a:r>
              <a:rPr lang="es-CO" sz="1800" spc="-5" dirty="0">
                <a:solidFill>
                  <a:srgbClr val="112C45"/>
                </a:solidFill>
                <a:latin typeface="Montserrat"/>
                <a:cs typeface="Carlito"/>
              </a:rPr>
              <a:t>de</a:t>
            </a:r>
            <a:r>
              <a:rPr lang="es-CO" sz="1800" spc="70" dirty="0">
                <a:solidFill>
                  <a:srgbClr val="112C45"/>
                </a:solidFill>
                <a:latin typeface="Montserrat"/>
                <a:cs typeface="Carlito"/>
              </a:rPr>
              <a:t> </a:t>
            </a:r>
            <a:r>
              <a:rPr lang="es-CO" sz="1800" spc="-10" dirty="0">
                <a:solidFill>
                  <a:srgbClr val="112C45"/>
                </a:solidFill>
                <a:latin typeface="Montserrat"/>
                <a:cs typeface="Carlito"/>
              </a:rPr>
              <a:t>bilirrubina</a:t>
            </a:r>
            <a:r>
              <a:rPr lang="es-CO" sz="1800" dirty="0">
                <a:solidFill>
                  <a:srgbClr val="112C45"/>
                </a:solidFill>
                <a:latin typeface="Montserrat"/>
                <a:cs typeface="Carlito"/>
              </a:rPr>
              <a:t> &gt;14.6 mg/dl </a:t>
            </a:r>
            <a:r>
              <a:rPr lang="es-CO" sz="1800" spc="-5" dirty="0">
                <a:solidFill>
                  <a:srgbClr val="112C45"/>
                </a:solidFill>
                <a:latin typeface="Montserrat"/>
                <a:cs typeface="Carlito"/>
              </a:rPr>
              <a:t>mida la bilirrubina </a:t>
            </a:r>
            <a:r>
              <a:rPr lang="es-CO" sz="1800" spc="-10" dirty="0">
                <a:solidFill>
                  <a:srgbClr val="112C45"/>
                </a:solidFill>
                <a:latin typeface="Montserrat"/>
                <a:cs typeface="Carlito"/>
              </a:rPr>
              <a:t>sérica </a:t>
            </a:r>
            <a:r>
              <a:rPr lang="es-CO" sz="1800" spc="-20" dirty="0">
                <a:solidFill>
                  <a:srgbClr val="112C45"/>
                </a:solidFill>
                <a:latin typeface="Montserrat"/>
                <a:cs typeface="Carlito"/>
              </a:rPr>
              <a:t>para </a:t>
            </a:r>
            <a:r>
              <a:rPr lang="es-CO" sz="1800" spc="-10" dirty="0">
                <a:solidFill>
                  <a:srgbClr val="112C45"/>
                </a:solidFill>
                <a:latin typeface="Montserrat"/>
                <a:cs typeface="Carlito"/>
              </a:rPr>
              <a:t>verificar.</a:t>
            </a:r>
          </a:p>
          <a:p>
            <a:pPr marL="464820" indent="-342900">
              <a:spcBef>
                <a:spcPts val="135"/>
              </a:spcBef>
              <a:buClr>
                <a:srgbClr val="E38312"/>
              </a:buClr>
              <a:buSzPct val="95454"/>
              <a:tabLst>
                <a:tab pos="372745" algn="l"/>
              </a:tabLst>
            </a:pPr>
            <a:endParaRPr lang="es-CO" sz="1800" spc="-10" dirty="0">
              <a:solidFill>
                <a:srgbClr val="112C45"/>
              </a:solidFill>
              <a:latin typeface="Montserrat"/>
              <a:cs typeface="Carlito"/>
            </a:endParaRPr>
          </a:p>
          <a:p>
            <a:pPr marL="464820" indent="-342900">
              <a:spcBef>
                <a:spcPts val="135"/>
              </a:spcBef>
              <a:buClr>
                <a:srgbClr val="E38312"/>
              </a:buClr>
              <a:buSzPct val="95454"/>
              <a:tabLst>
                <a:tab pos="372745" algn="l"/>
              </a:tabLst>
            </a:pPr>
            <a:r>
              <a:rPr lang="es-CO" sz="1800" spc="-5" dirty="0">
                <a:solidFill>
                  <a:srgbClr val="112C45"/>
                </a:solidFill>
                <a:latin typeface="Montserrat"/>
                <a:cs typeface="Carlito"/>
              </a:rPr>
              <a:t>Utilice la medición de la bilirrubina </a:t>
            </a:r>
            <a:r>
              <a:rPr lang="es-CO" sz="1800" spc="-10" dirty="0">
                <a:solidFill>
                  <a:srgbClr val="112C45"/>
                </a:solidFill>
                <a:latin typeface="Montserrat"/>
                <a:cs typeface="Carlito"/>
              </a:rPr>
              <a:t>sérica </a:t>
            </a:r>
            <a:r>
              <a:rPr lang="es-CO" sz="1800" spc="-5" dirty="0">
                <a:solidFill>
                  <a:srgbClr val="112C45"/>
                </a:solidFill>
                <a:latin typeface="Montserrat"/>
                <a:cs typeface="Carlito"/>
              </a:rPr>
              <a:t>si los </a:t>
            </a:r>
            <a:r>
              <a:rPr lang="es-CO" sz="1800" spc="-10" dirty="0">
                <a:solidFill>
                  <a:srgbClr val="112C45"/>
                </a:solidFill>
                <a:latin typeface="Montserrat"/>
                <a:cs typeface="Carlito"/>
              </a:rPr>
              <a:t>niveles </a:t>
            </a:r>
            <a:r>
              <a:rPr lang="es-CO" sz="1800" spc="-5" dirty="0">
                <a:solidFill>
                  <a:srgbClr val="112C45"/>
                </a:solidFill>
                <a:latin typeface="Montserrat"/>
                <a:cs typeface="Carlito"/>
              </a:rPr>
              <a:t>de </a:t>
            </a:r>
            <a:r>
              <a:rPr lang="es-CO" sz="1800" spc="-10" dirty="0">
                <a:solidFill>
                  <a:srgbClr val="112C45"/>
                </a:solidFill>
                <a:latin typeface="Montserrat"/>
                <a:cs typeface="Carlito"/>
              </a:rPr>
              <a:t>bilirrubina </a:t>
            </a:r>
            <a:r>
              <a:rPr lang="es-CO" sz="1800" spc="-5" dirty="0">
                <a:solidFill>
                  <a:srgbClr val="112C45"/>
                </a:solidFill>
                <a:latin typeface="Montserrat"/>
                <a:cs typeface="Carlito"/>
              </a:rPr>
              <a:t>son </a:t>
            </a:r>
            <a:r>
              <a:rPr lang="es-CO" sz="1800" spc="-10" dirty="0">
                <a:solidFill>
                  <a:srgbClr val="112C45"/>
                </a:solidFill>
                <a:latin typeface="Montserrat"/>
                <a:cs typeface="Carlito"/>
              </a:rPr>
              <a:t>iguales </a:t>
            </a:r>
            <a:r>
              <a:rPr lang="es-CO" sz="1800" spc="-5" dirty="0">
                <a:solidFill>
                  <a:srgbClr val="112C45"/>
                </a:solidFill>
                <a:latin typeface="Montserrat"/>
                <a:cs typeface="Carlito"/>
              </a:rPr>
              <a:t>o </a:t>
            </a:r>
            <a:r>
              <a:rPr lang="es-CO" sz="1800" spc="-10" dirty="0">
                <a:solidFill>
                  <a:srgbClr val="112C45"/>
                </a:solidFill>
                <a:latin typeface="Montserrat"/>
                <a:cs typeface="Carlito"/>
              </a:rPr>
              <a:t>superiores </a:t>
            </a:r>
            <a:r>
              <a:rPr lang="es-CO" sz="1800" spc="-5" dirty="0">
                <a:solidFill>
                  <a:srgbClr val="112C45"/>
                </a:solidFill>
                <a:latin typeface="Montserrat"/>
                <a:cs typeface="Carlito"/>
              </a:rPr>
              <a:t>a los </a:t>
            </a:r>
            <a:r>
              <a:rPr lang="es-CO" sz="1800" spc="-15" dirty="0">
                <a:solidFill>
                  <a:srgbClr val="112C45"/>
                </a:solidFill>
                <a:latin typeface="Montserrat"/>
                <a:cs typeface="Carlito"/>
              </a:rPr>
              <a:t>umbrales </a:t>
            </a:r>
            <a:r>
              <a:rPr lang="es-CO" sz="1800" spc="-5" dirty="0">
                <a:solidFill>
                  <a:srgbClr val="112C45"/>
                </a:solidFill>
                <a:latin typeface="Montserrat"/>
                <a:cs typeface="Carlito"/>
              </a:rPr>
              <a:t>de </a:t>
            </a:r>
            <a:r>
              <a:rPr lang="es-CO" sz="1800" spc="-20" dirty="0">
                <a:solidFill>
                  <a:srgbClr val="112C45"/>
                </a:solidFill>
                <a:latin typeface="Montserrat"/>
                <a:cs typeface="Carlito"/>
              </a:rPr>
              <a:t>tratamiento </a:t>
            </a:r>
            <a:r>
              <a:rPr lang="es-CO" sz="1800" spc="-10" dirty="0">
                <a:solidFill>
                  <a:srgbClr val="112C45"/>
                </a:solidFill>
                <a:latin typeface="Montserrat"/>
                <a:cs typeface="Carlito"/>
              </a:rPr>
              <a:t>correspondientes </a:t>
            </a:r>
            <a:r>
              <a:rPr lang="es-CO" sz="1800" spc="-20" dirty="0">
                <a:solidFill>
                  <a:srgbClr val="112C45"/>
                </a:solidFill>
                <a:latin typeface="Montserrat"/>
                <a:cs typeface="Carlito"/>
              </a:rPr>
              <a:t>para </a:t>
            </a:r>
            <a:r>
              <a:rPr lang="es-CO" sz="1800" spc="-5" dirty="0">
                <a:solidFill>
                  <a:srgbClr val="112C45"/>
                </a:solidFill>
                <a:latin typeface="Montserrat"/>
                <a:cs typeface="Carlito"/>
              </a:rPr>
              <a:t>su edad</a:t>
            </a:r>
            <a:r>
              <a:rPr lang="es-CO" sz="1800" spc="-10" dirty="0">
                <a:solidFill>
                  <a:srgbClr val="112C45"/>
                </a:solidFill>
                <a:latin typeface="Montserrat"/>
                <a:cs typeface="Carlito"/>
              </a:rPr>
              <a:t>.</a:t>
            </a:r>
            <a:endParaRPr lang="es-CO" sz="1800" dirty="0">
              <a:solidFill>
                <a:srgbClr val="112C45"/>
              </a:solidFill>
              <a:latin typeface="Montserrat"/>
              <a:cs typeface="Carlito"/>
            </a:endParaRPr>
          </a:p>
          <a:p>
            <a:pPr marL="274320" lvl="1" indent="0">
              <a:buNone/>
            </a:pPr>
            <a:endParaRPr lang="es-CO" sz="1800" dirty="0">
              <a:solidFill>
                <a:srgbClr val="112C45"/>
              </a:solidFill>
              <a:latin typeface="Montserrat"/>
            </a:endParaRPr>
          </a:p>
        </p:txBody>
      </p:sp>
      <p:sp>
        <p:nvSpPr>
          <p:cNvPr id="4" name="CuadroTexto 3">
            <a:extLst>
              <a:ext uri="{FF2B5EF4-FFF2-40B4-BE49-F238E27FC236}">
                <a16:creationId xmlns:a16="http://schemas.microsoft.com/office/drawing/2014/main" id="{55C3E0A6-D076-424B-B9CD-A283A4771AF4}"/>
              </a:ext>
            </a:extLst>
          </p:cNvPr>
          <p:cNvSpPr txBox="1"/>
          <p:nvPr/>
        </p:nvSpPr>
        <p:spPr>
          <a:xfrm>
            <a:off x="4621937" y="718187"/>
            <a:ext cx="6603931" cy="646331"/>
          </a:xfrm>
          <a:prstGeom prst="rect">
            <a:avLst/>
          </a:prstGeom>
          <a:solidFill>
            <a:schemeClr val="accent3">
              <a:lumMod val="40000"/>
              <a:lumOff val="60000"/>
            </a:schemeClr>
          </a:solidFill>
        </p:spPr>
        <p:txBody>
          <a:bodyPr wrap="square" rtlCol="0">
            <a:spAutoFit/>
          </a:bodyPr>
          <a:lstStyle/>
          <a:p>
            <a:pPr algn="ctr"/>
            <a:r>
              <a:rPr lang="es-CO" dirty="0">
                <a:solidFill>
                  <a:schemeClr val="tx1">
                    <a:lumMod val="95000"/>
                    <a:lumOff val="5000"/>
                  </a:schemeClr>
                </a:solidFill>
                <a:latin typeface="Montserrat"/>
              </a:rPr>
              <a:t>Si el bebé tiene </a:t>
            </a:r>
            <a:r>
              <a:rPr lang="es-CO" spc="-114" dirty="0">
                <a:solidFill>
                  <a:schemeClr val="tx1">
                    <a:lumMod val="95000"/>
                    <a:lumOff val="5000"/>
                  </a:schemeClr>
                </a:solidFill>
                <a:latin typeface="Montserrat"/>
                <a:cs typeface="Arial"/>
              </a:rPr>
              <a:t>≥35 </a:t>
            </a:r>
            <a:r>
              <a:rPr lang="es-CO" spc="-165" dirty="0">
                <a:solidFill>
                  <a:schemeClr val="tx1">
                    <a:lumMod val="95000"/>
                    <a:lumOff val="5000"/>
                  </a:schemeClr>
                </a:solidFill>
                <a:latin typeface="Montserrat"/>
                <a:cs typeface="Arial"/>
              </a:rPr>
              <a:t>semanas </a:t>
            </a:r>
            <a:r>
              <a:rPr lang="es-CO" spc="-105" dirty="0">
                <a:solidFill>
                  <a:schemeClr val="tx1">
                    <a:lumMod val="95000"/>
                    <a:lumOff val="5000"/>
                  </a:schemeClr>
                </a:solidFill>
                <a:latin typeface="Montserrat"/>
                <a:cs typeface="Arial"/>
              </a:rPr>
              <a:t>de </a:t>
            </a:r>
            <a:r>
              <a:rPr lang="es-CO" spc="-110" dirty="0">
                <a:solidFill>
                  <a:schemeClr val="tx1">
                    <a:lumMod val="95000"/>
                    <a:lumOff val="5000"/>
                  </a:schemeClr>
                </a:solidFill>
                <a:latin typeface="Montserrat"/>
                <a:cs typeface="Arial"/>
              </a:rPr>
              <a:t>edad </a:t>
            </a:r>
            <a:r>
              <a:rPr lang="es-CO" spc="-105" dirty="0">
                <a:solidFill>
                  <a:schemeClr val="tx1">
                    <a:lumMod val="95000"/>
                    <a:lumOff val="5000"/>
                  </a:schemeClr>
                </a:solidFill>
                <a:latin typeface="Montserrat"/>
                <a:cs typeface="Arial"/>
              </a:rPr>
              <a:t>gestacional </a:t>
            </a:r>
            <a:r>
              <a:rPr lang="es-CO" spc="-70" dirty="0">
                <a:solidFill>
                  <a:schemeClr val="tx1">
                    <a:lumMod val="95000"/>
                    <a:lumOff val="5000"/>
                  </a:schemeClr>
                </a:solidFill>
                <a:latin typeface="Montserrat"/>
                <a:cs typeface="Arial"/>
              </a:rPr>
              <a:t>o </a:t>
            </a:r>
            <a:r>
              <a:rPr lang="es-CO" spc="-95" dirty="0">
                <a:solidFill>
                  <a:schemeClr val="tx1">
                    <a:lumMod val="95000"/>
                    <a:lumOff val="5000"/>
                  </a:schemeClr>
                </a:solidFill>
                <a:latin typeface="Montserrat"/>
                <a:cs typeface="Arial"/>
              </a:rPr>
              <a:t>que </a:t>
            </a:r>
            <a:r>
              <a:rPr lang="es-CO" spc="-100" dirty="0">
                <a:solidFill>
                  <a:schemeClr val="tx1">
                    <a:lumMod val="95000"/>
                    <a:lumOff val="5000"/>
                  </a:schemeClr>
                </a:solidFill>
                <a:latin typeface="Montserrat"/>
                <a:cs typeface="Arial"/>
              </a:rPr>
              <a:t>tengan </a:t>
            </a:r>
            <a:r>
              <a:rPr lang="es-CO" spc="-145" dirty="0">
                <a:solidFill>
                  <a:schemeClr val="tx1">
                    <a:lumMod val="95000"/>
                    <a:lumOff val="5000"/>
                  </a:schemeClr>
                </a:solidFill>
                <a:latin typeface="Montserrat"/>
                <a:cs typeface="Arial"/>
              </a:rPr>
              <a:t>&gt;24 </a:t>
            </a:r>
            <a:r>
              <a:rPr lang="es-CO" spc="-114" dirty="0">
                <a:solidFill>
                  <a:schemeClr val="tx1">
                    <a:lumMod val="95000"/>
                    <a:lumOff val="5000"/>
                  </a:schemeClr>
                </a:solidFill>
                <a:latin typeface="Montserrat"/>
                <a:cs typeface="Arial"/>
              </a:rPr>
              <a:t>horas </a:t>
            </a:r>
            <a:r>
              <a:rPr lang="es-CO" spc="-105" dirty="0">
                <a:solidFill>
                  <a:schemeClr val="tx1">
                    <a:lumMod val="95000"/>
                    <a:lumOff val="5000"/>
                  </a:schemeClr>
                </a:solidFill>
                <a:latin typeface="Montserrat"/>
                <a:cs typeface="Arial"/>
              </a:rPr>
              <a:t>de</a:t>
            </a:r>
            <a:r>
              <a:rPr lang="es-CO" spc="-100" dirty="0">
                <a:solidFill>
                  <a:schemeClr val="tx1">
                    <a:lumMod val="95000"/>
                    <a:lumOff val="5000"/>
                  </a:schemeClr>
                </a:solidFill>
                <a:latin typeface="Montserrat"/>
                <a:cs typeface="Arial"/>
              </a:rPr>
              <a:t> </a:t>
            </a:r>
            <a:r>
              <a:rPr lang="es-CO" spc="-75" dirty="0">
                <a:solidFill>
                  <a:schemeClr val="tx1">
                    <a:lumMod val="95000"/>
                    <a:lumOff val="5000"/>
                  </a:schemeClr>
                </a:solidFill>
                <a:latin typeface="Montserrat"/>
                <a:cs typeface="Arial"/>
              </a:rPr>
              <a:t>vida:</a:t>
            </a:r>
          </a:p>
        </p:txBody>
      </p:sp>
      <p:sp>
        <p:nvSpPr>
          <p:cNvPr id="5" name="Flecha abajo 4">
            <a:extLst>
              <a:ext uri="{FF2B5EF4-FFF2-40B4-BE49-F238E27FC236}">
                <a16:creationId xmlns:a16="http://schemas.microsoft.com/office/drawing/2014/main" id="{7BF4DAB4-A4DB-6246-9477-41CC759860DB}"/>
              </a:ext>
            </a:extLst>
          </p:cNvPr>
          <p:cNvSpPr/>
          <p:nvPr/>
        </p:nvSpPr>
        <p:spPr>
          <a:xfrm>
            <a:off x="7335137" y="1641982"/>
            <a:ext cx="1009403" cy="700644"/>
          </a:xfrm>
          <a:prstGeom prst="down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6890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7EF6E-BCC2-104A-BD9C-F737496C051D}"/>
              </a:ext>
            </a:extLst>
          </p:cNvPr>
          <p:cNvSpPr>
            <a:spLocks noGrp="1"/>
          </p:cNvSpPr>
          <p:nvPr>
            <p:ph type="title"/>
          </p:nvPr>
        </p:nvSpPr>
        <p:spPr>
          <a:xfrm>
            <a:off x="1352724" y="737233"/>
            <a:ext cx="3753051" cy="789907"/>
          </a:xfrm>
        </p:spPr>
        <p:txBody>
          <a:bodyPr>
            <a:normAutofit/>
          </a:bodyPr>
          <a:lstStyle/>
          <a:p>
            <a:pPr algn="ctr"/>
            <a:r>
              <a:rPr lang="es-CO" sz="3000" b="1" dirty="0">
                <a:solidFill>
                  <a:srgbClr val="00AAA7"/>
                </a:solidFill>
                <a:latin typeface="Montserrat"/>
              </a:rPr>
              <a:t>TRATAMIENTO</a:t>
            </a:r>
          </a:p>
        </p:txBody>
      </p:sp>
      <p:graphicFrame>
        <p:nvGraphicFramePr>
          <p:cNvPr id="3" name="Diagrama 2"/>
          <p:cNvGraphicFramePr/>
          <p:nvPr>
            <p:extLst>
              <p:ext uri="{D42A27DB-BD31-4B8C-83A1-F6EECF244321}">
                <p14:modId xmlns:p14="http://schemas.microsoft.com/office/powerpoint/2010/main" val="522237909"/>
              </p:ext>
            </p:extLst>
          </p:nvPr>
        </p:nvGraphicFramePr>
        <p:xfrm>
          <a:off x="5179792" y="392000"/>
          <a:ext cx="5745213" cy="6013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105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902561D8-CC4F-BE47-911D-155509C4FB03}"/>
              </a:ext>
            </a:extLst>
          </p:cNvPr>
          <p:cNvSpPr/>
          <p:nvPr/>
        </p:nvSpPr>
        <p:spPr>
          <a:xfrm>
            <a:off x="4756280" y="429974"/>
            <a:ext cx="7313799" cy="6022848"/>
          </a:xfrm>
          <a:prstGeom prst="rect">
            <a:avLst/>
          </a:prstGeom>
          <a:blipFill>
            <a:blip r:embed="rId3" cstate="print"/>
            <a:srcRect/>
            <a:stretch>
              <a:fillRect r="-5242"/>
            </a:stretch>
          </a:blipFill>
        </p:spPr>
        <p:txBody>
          <a:bodyPr wrap="square" lIns="0" tIns="0" rIns="0" bIns="0" rtlCol="0"/>
          <a:lstStyle/>
          <a:p>
            <a:endParaRPr/>
          </a:p>
        </p:txBody>
      </p:sp>
    </p:spTree>
    <p:extLst>
      <p:ext uri="{BB962C8B-B14F-4D97-AF65-F5344CB8AC3E}">
        <p14:creationId xmlns:p14="http://schemas.microsoft.com/office/powerpoint/2010/main" val="328583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209F9F-6FEF-714B-A484-56EA5E08BF06}"/>
              </a:ext>
            </a:extLst>
          </p:cNvPr>
          <p:cNvSpPr>
            <a:spLocks noGrp="1"/>
          </p:cNvSpPr>
          <p:nvPr>
            <p:ph idx="1"/>
          </p:nvPr>
        </p:nvSpPr>
        <p:spPr>
          <a:xfrm>
            <a:off x="1126958" y="1431935"/>
            <a:ext cx="10202626" cy="2156512"/>
          </a:xfrm>
          <a:ln>
            <a:solidFill>
              <a:srgbClr val="00AAA7"/>
            </a:solidFill>
          </a:ln>
        </p:spPr>
        <p:txBody>
          <a:bodyPr>
            <a:noAutofit/>
          </a:bodyPr>
          <a:lstStyle/>
          <a:p>
            <a:r>
              <a:rPr lang="es-CO" sz="1800" b="1" u="sng" dirty="0">
                <a:solidFill>
                  <a:srgbClr val="112C45"/>
                </a:solidFill>
                <a:latin typeface="Montserrat"/>
              </a:rPr>
              <a:t>Ictericia:</a:t>
            </a:r>
            <a:r>
              <a:rPr lang="es-CO" sz="1800" b="1" dirty="0">
                <a:solidFill>
                  <a:srgbClr val="112C45"/>
                </a:solidFill>
                <a:latin typeface="Montserrat"/>
              </a:rPr>
              <a:t> </a:t>
            </a:r>
            <a:r>
              <a:rPr lang="es-CO" sz="1800" dirty="0">
                <a:solidFill>
                  <a:srgbClr val="112C45"/>
                </a:solidFill>
                <a:latin typeface="Montserrat"/>
              </a:rPr>
              <a:t>manifestación clínica de la hiperbilirrubinemia o aumento en las bilirrubinas que origina el color amarillo que se manifiesta en piel, mucosas y  conjuntivas (griego </a:t>
            </a:r>
            <a:r>
              <a:rPr lang="es-CO" sz="1800" dirty="0" err="1">
                <a:solidFill>
                  <a:srgbClr val="112C45"/>
                </a:solidFill>
                <a:latin typeface="Montserrat"/>
              </a:rPr>
              <a:t>i</a:t>
            </a:r>
            <a:r>
              <a:rPr lang="es-CO" sz="1800" i="1" dirty="0" err="1">
                <a:solidFill>
                  <a:srgbClr val="112C45"/>
                </a:solidFill>
                <a:latin typeface="Montserrat"/>
              </a:rPr>
              <a:t>kteros</a:t>
            </a:r>
            <a:r>
              <a:rPr lang="es-CO" sz="1800" dirty="0">
                <a:solidFill>
                  <a:srgbClr val="112C45"/>
                </a:solidFill>
                <a:latin typeface="Montserrat"/>
              </a:rPr>
              <a:t>). Evidente con niveles 5-7 mg/dl.</a:t>
            </a:r>
          </a:p>
          <a:p>
            <a:endParaRPr lang="es-CO" sz="1800" dirty="0">
              <a:solidFill>
                <a:srgbClr val="112C45"/>
              </a:solidFill>
              <a:latin typeface="Montserrat"/>
            </a:endParaRPr>
          </a:p>
          <a:p>
            <a:r>
              <a:rPr lang="es-CO" sz="1800" b="1" u="sng" dirty="0">
                <a:solidFill>
                  <a:srgbClr val="112C45"/>
                </a:solidFill>
                <a:latin typeface="Montserrat"/>
              </a:rPr>
              <a:t>Disfunción neurológica inducida por bilirrubina:</a:t>
            </a:r>
            <a:r>
              <a:rPr lang="es-CO" sz="1800" b="1" dirty="0">
                <a:solidFill>
                  <a:srgbClr val="112C45"/>
                </a:solidFill>
                <a:latin typeface="Montserrat"/>
              </a:rPr>
              <a:t> </a:t>
            </a:r>
            <a:r>
              <a:rPr lang="es-CO" sz="1800" spc="-5" dirty="0">
                <a:solidFill>
                  <a:srgbClr val="112C45"/>
                </a:solidFill>
                <a:latin typeface="Montserrat"/>
              </a:rPr>
              <a:t>s</a:t>
            </a:r>
            <a:r>
              <a:rPr lang="es-CO" sz="1800" spc="-5" dirty="0">
                <a:solidFill>
                  <a:srgbClr val="112C45"/>
                </a:solidFill>
                <a:latin typeface="Montserrat"/>
                <a:cs typeface="Carlito"/>
              </a:rPr>
              <a:t>e debe </a:t>
            </a:r>
            <a:r>
              <a:rPr lang="es-CO" sz="1800" dirty="0">
                <a:solidFill>
                  <a:srgbClr val="112C45"/>
                </a:solidFill>
                <a:latin typeface="Montserrat"/>
                <a:cs typeface="Carlito"/>
              </a:rPr>
              <a:t>al </a:t>
            </a:r>
            <a:r>
              <a:rPr lang="es-CO" sz="1800" spc="-5" dirty="0">
                <a:solidFill>
                  <a:srgbClr val="112C45"/>
                </a:solidFill>
                <a:latin typeface="Montserrat"/>
                <a:cs typeface="Carlito"/>
              </a:rPr>
              <a:t>daño </a:t>
            </a:r>
            <a:r>
              <a:rPr lang="es-CO" sz="1800" spc="-10" dirty="0">
                <a:solidFill>
                  <a:srgbClr val="112C45"/>
                </a:solidFill>
                <a:latin typeface="Montserrat"/>
                <a:cs typeface="Carlito"/>
              </a:rPr>
              <a:t>cerebral </a:t>
            </a:r>
            <a:r>
              <a:rPr lang="es-CO" sz="1800" spc="-5" dirty="0">
                <a:solidFill>
                  <a:srgbClr val="112C45"/>
                </a:solidFill>
                <a:latin typeface="Montserrat"/>
                <a:cs typeface="Carlito"/>
              </a:rPr>
              <a:t>causado </a:t>
            </a:r>
            <a:r>
              <a:rPr lang="es-CO" sz="1800" spc="-10" dirty="0">
                <a:solidFill>
                  <a:srgbClr val="112C45"/>
                </a:solidFill>
                <a:latin typeface="Montserrat"/>
                <a:cs typeface="Carlito"/>
              </a:rPr>
              <a:t>por </a:t>
            </a:r>
            <a:r>
              <a:rPr lang="es-CO" sz="1800" dirty="0">
                <a:solidFill>
                  <a:srgbClr val="112C45"/>
                </a:solidFill>
                <a:latin typeface="Montserrat"/>
                <a:cs typeface="Carlito"/>
              </a:rPr>
              <a:t>la </a:t>
            </a:r>
            <a:r>
              <a:rPr lang="es-CO" sz="1800" spc="-5" dirty="0">
                <a:solidFill>
                  <a:srgbClr val="112C45"/>
                </a:solidFill>
                <a:latin typeface="Montserrat"/>
                <a:cs typeface="Carlito"/>
              </a:rPr>
              <a:t>bilirrubina </a:t>
            </a:r>
            <a:r>
              <a:rPr lang="es-CO" sz="1800" spc="-10" dirty="0">
                <a:solidFill>
                  <a:srgbClr val="112C45"/>
                </a:solidFill>
                <a:latin typeface="Montserrat"/>
                <a:cs typeface="Carlito"/>
              </a:rPr>
              <a:t>libre  </a:t>
            </a:r>
            <a:r>
              <a:rPr lang="es-CO" sz="1800" spc="-5" dirty="0">
                <a:solidFill>
                  <a:srgbClr val="112C45"/>
                </a:solidFill>
                <a:latin typeface="Montserrat"/>
                <a:cs typeface="Carlito"/>
              </a:rPr>
              <a:t>que </a:t>
            </a:r>
            <a:r>
              <a:rPr lang="es-CO" sz="1800" spc="-10" dirty="0">
                <a:solidFill>
                  <a:srgbClr val="112C45"/>
                </a:solidFill>
                <a:latin typeface="Montserrat"/>
                <a:cs typeface="Carlito"/>
              </a:rPr>
              <a:t>cruza </a:t>
            </a:r>
            <a:r>
              <a:rPr lang="es-CO" sz="1800" dirty="0">
                <a:solidFill>
                  <a:srgbClr val="112C45"/>
                </a:solidFill>
                <a:latin typeface="Montserrat"/>
                <a:cs typeface="Carlito"/>
              </a:rPr>
              <a:t>la </a:t>
            </a:r>
            <a:r>
              <a:rPr lang="es-CO" sz="1800" spc="-15" dirty="0">
                <a:solidFill>
                  <a:srgbClr val="112C45"/>
                </a:solidFill>
                <a:latin typeface="Montserrat"/>
                <a:cs typeface="Carlito"/>
              </a:rPr>
              <a:t>barrera hematoencefálica </a:t>
            </a:r>
            <a:r>
              <a:rPr lang="es-CO" sz="1800" dirty="0">
                <a:solidFill>
                  <a:srgbClr val="112C45"/>
                </a:solidFill>
                <a:latin typeface="Montserrat"/>
                <a:cs typeface="Carlito"/>
              </a:rPr>
              <a:t>y </a:t>
            </a:r>
            <a:r>
              <a:rPr lang="es-CO" sz="1800" spc="-5" dirty="0">
                <a:solidFill>
                  <a:srgbClr val="112C45"/>
                </a:solidFill>
                <a:latin typeface="Montserrat"/>
                <a:cs typeface="Carlito"/>
              </a:rPr>
              <a:t>se une </a:t>
            </a:r>
            <a:r>
              <a:rPr lang="es-CO" sz="1800" dirty="0">
                <a:solidFill>
                  <a:srgbClr val="112C45"/>
                </a:solidFill>
                <a:latin typeface="Montserrat"/>
                <a:cs typeface="Carlito"/>
              </a:rPr>
              <a:t>al </a:t>
            </a:r>
            <a:r>
              <a:rPr lang="es-CO" sz="1800" spc="-5" dirty="0">
                <a:solidFill>
                  <a:srgbClr val="112C45"/>
                </a:solidFill>
                <a:latin typeface="Montserrat"/>
                <a:cs typeface="Carlito"/>
              </a:rPr>
              <a:t>tejido </a:t>
            </a:r>
            <a:r>
              <a:rPr lang="es-CO" sz="1800" spc="-10" dirty="0">
                <a:solidFill>
                  <a:srgbClr val="112C45"/>
                </a:solidFill>
                <a:latin typeface="Montserrat"/>
                <a:cs typeface="Carlito"/>
              </a:rPr>
              <a:t>cerebral</a:t>
            </a:r>
            <a:r>
              <a:rPr lang="es-CO" sz="1800" spc="-10" dirty="0">
                <a:solidFill>
                  <a:srgbClr val="112C45"/>
                </a:solidFill>
                <a:latin typeface="Montserrat"/>
                <a:cs typeface="Carlito"/>
                <a:sym typeface="Wingdings" pitchFamily="2" charset="2"/>
              </a:rPr>
              <a:t> Puede ser aguda o crónica (</a:t>
            </a:r>
            <a:r>
              <a:rPr lang="es-CO" sz="1800" spc="-10" dirty="0" err="1">
                <a:solidFill>
                  <a:srgbClr val="112C45"/>
                </a:solidFill>
                <a:latin typeface="Montserrat"/>
                <a:cs typeface="Carlito"/>
                <a:sym typeface="Wingdings" pitchFamily="2" charset="2"/>
              </a:rPr>
              <a:t>Kernicterus</a:t>
            </a:r>
            <a:r>
              <a:rPr lang="es-CO" sz="1800" spc="-10" dirty="0">
                <a:solidFill>
                  <a:srgbClr val="112C45"/>
                </a:solidFill>
                <a:latin typeface="Montserrat"/>
                <a:cs typeface="Carlito"/>
                <a:sym typeface="Wingdings" pitchFamily="2" charset="2"/>
              </a:rPr>
              <a:t>).</a:t>
            </a:r>
            <a:endParaRPr lang="es-CO" sz="1800" b="1" u="sng" dirty="0">
              <a:solidFill>
                <a:srgbClr val="112C45"/>
              </a:solidFill>
              <a:latin typeface="Montserrat"/>
            </a:endParaRPr>
          </a:p>
          <a:p>
            <a:pPr marL="0" indent="0">
              <a:buNone/>
            </a:pPr>
            <a:endParaRPr lang="es-CO" sz="1800" b="1" u="sng" dirty="0">
              <a:solidFill>
                <a:srgbClr val="112C45"/>
              </a:solidFill>
              <a:latin typeface="Montserrat"/>
            </a:endParaRPr>
          </a:p>
        </p:txBody>
      </p:sp>
      <p:sp>
        <p:nvSpPr>
          <p:cNvPr id="7" name="Título 1">
            <a:extLst>
              <a:ext uri="{FF2B5EF4-FFF2-40B4-BE49-F238E27FC236}">
                <a16:creationId xmlns:a16="http://schemas.microsoft.com/office/drawing/2014/main" id="{BF308B9F-DCFC-C644-8EA2-07204D9D2027}"/>
              </a:ext>
            </a:extLst>
          </p:cNvPr>
          <p:cNvSpPr>
            <a:spLocks noGrp="1"/>
          </p:cNvSpPr>
          <p:nvPr>
            <p:ph type="title"/>
          </p:nvPr>
        </p:nvSpPr>
        <p:spPr>
          <a:xfrm>
            <a:off x="4477149" y="599025"/>
            <a:ext cx="2954153" cy="727930"/>
          </a:xfrm>
        </p:spPr>
        <p:txBody>
          <a:bodyPr>
            <a:normAutofit/>
          </a:bodyPr>
          <a:lstStyle/>
          <a:p>
            <a:pPr algn="ctr"/>
            <a:r>
              <a:rPr lang="es-CO" sz="3000" b="1" dirty="0">
                <a:solidFill>
                  <a:srgbClr val="00AAA7"/>
                </a:solidFill>
                <a:latin typeface="Montserrat"/>
              </a:rPr>
              <a:t>DEFINICIONES</a:t>
            </a:r>
          </a:p>
        </p:txBody>
      </p:sp>
    </p:spTree>
    <p:extLst>
      <p:ext uri="{BB962C8B-B14F-4D97-AF65-F5344CB8AC3E}">
        <p14:creationId xmlns:p14="http://schemas.microsoft.com/office/powerpoint/2010/main" val="1453167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251E35EE-1936-FD44-ACB9-AF06261D6871}"/>
              </a:ext>
            </a:extLst>
          </p:cNvPr>
          <p:cNvSpPr/>
          <p:nvPr/>
        </p:nvSpPr>
        <p:spPr>
          <a:xfrm>
            <a:off x="4942480" y="303149"/>
            <a:ext cx="7026781" cy="6272784"/>
          </a:xfrm>
          <a:prstGeom prst="rect">
            <a:avLst/>
          </a:prstGeom>
          <a:blipFill>
            <a:blip r:embed="rId3" cstate="print"/>
            <a:srcRect/>
            <a:stretch>
              <a:fillRect r="-5616"/>
            </a:stretch>
          </a:blipFill>
        </p:spPr>
        <p:txBody>
          <a:bodyPr wrap="square" lIns="0" tIns="0" rIns="0" bIns="0" rtlCol="0"/>
          <a:lstStyle/>
          <a:p>
            <a:endParaRPr/>
          </a:p>
        </p:txBody>
      </p:sp>
    </p:spTree>
    <p:extLst>
      <p:ext uri="{BB962C8B-B14F-4D97-AF65-F5344CB8AC3E}">
        <p14:creationId xmlns:p14="http://schemas.microsoft.com/office/powerpoint/2010/main" val="2387403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C298B41F-3070-E64B-BAD6-C56A0855F325}"/>
              </a:ext>
            </a:extLst>
          </p:cNvPr>
          <p:cNvSpPr/>
          <p:nvPr/>
        </p:nvSpPr>
        <p:spPr>
          <a:xfrm>
            <a:off x="4669654" y="874825"/>
            <a:ext cx="7125212" cy="50551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9353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BA69E537-33CD-3E45-861D-3432DA17F886}"/>
              </a:ext>
            </a:extLst>
          </p:cNvPr>
          <p:cNvGrpSpPr/>
          <p:nvPr/>
        </p:nvGrpSpPr>
        <p:grpSpPr>
          <a:xfrm>
            <a:off x="4785157" y="518112"/>
            <a:ext cx="7107061" cy="5934710"/>
            <a:chOff x="1050036" y="190500"/>
            <a:chExt cx="10110470" cy="5934710"/>
          </a:xfrm>
        </p:grpSpPr>
        <p:sp>
          <p:nvSpPr>
            <p:cNvPr id="5" name="object 3">
              <a:extLst>
                <a:ext uri="{FF2B5EF4-FFF2-40B4-BE49-F238E27FC236}">
                  <a16:creationId xmlns:a16="http://schemas.microsoft.com/office/drawing/2014/main" id="{2CD1C4A8-EBC1-724F-92F0-9F8F37AF2768}"/>
                </a:ext>
              </a:extLst>
            </p:cNvPr>
            <p:cNvSpPr/>
            <p:nvPr/>
          </p:nvSpPr>
          <p:spPr>
            <a:xfrm>
              <a:off x="1193292" y="1737360"/>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lstStyle/>
            <a:p>
              <a:endParaRPr/>
            </a:p>
          </p:txBody>
        </p:sp>
        <p:sp>
          <p:nvSpPr>
            <p:cNvPr id="6" name="object 4">
              <a:extLst>
                <a:ext uri="{FF2B5EF4-FFF2-40B4-BE49-F238E27FC236}">
                  <a16:creationId xmlns:a16="http://schemas.microsoft.com/office/drawing/2014/main" id="{2B40940E-EF4D-B042-BAB9-D7C0046154FC}"/>
                </a:ext>
              </a:extLst>
            </p:cNvPr>
            <p:cNvSpPr/>
            <p:nvPr/>
          </p:nvSpPr>
          <p:spPr>
            <a:xfrm>
              <a:off x="1050036" y="190500"/>
              <a:ext cx="10091927" cy="5934456"/>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283104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0EABFC6E-C33B-9341-973E-966FDB0D6D47}"/>
              </a:ext>
            </a:extLst>
          </p:cNvPr>
          <p:cNvGrpSpPr/>
          <p:nvPr/>
        </p:nvGrpSpPr>
        <p:grpSpPr>
          <a:xfrm>
            <a:off x="4750314" y="499697"/>
            <a:ext cx="7218947" cy="5953125"/>
            <a:chOff x="914400" y="400811"/>
            <a:chExt cx="10574020" cy="5953125"/>
          </a:xfrm>
        </p:grpSpPr>
        <p:sp>
          <p:nvSpPr>
            <p:cNvPr id="5" name="object 3">
              <a:extLst>
                <a:ext uri="{FF2B5EF4-FFF2-40B4-BE49-F238E27FC236}">
                  <a16:creationId xmlns:a16="http://schemas.microsoft.com/office/drawing/2014/main" id="{47255E91-8FA9-2549-AF28-E50DBA974715}"/>
                </a:ext>
              </a:extLst>
            </p:cNvPr>
            <p:cNvSpPr/>
            <p:nvPr/>
          </p:nvSpPr>
          <p:spPr>
            <a:xfrm>
              <a:off x="1193291" y="1737359"/>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lstStyle/>
            <a:p>
              <a:endParaRPr/>
            </a:p>
          </p:txBody>
        </p:sp>
        <p:sp>
          <p:nvSpPr>
            <p:cNvPr id="6" name="object 4">
              <a:extLst>
                <a:ext uri="{FF2B5EF4-FFF2-40B4-BE49-F238E27FC236}">
                  <a16:creationId xmlns:a16="http://schemas.microsoft.com/office/drawing/2014/main" id="{AD29A233-6BF9-4741-856C-32A3EF5FA343}"/>
                </a:ext>
              </a:extLst>
            </p:cNvPr>
            <p:cNvSpPr/>
            <p:nvPr/>
          </p:nvSpPr>
          <p:spPr>
            <a:xfrm>
              <a:off x="914400" y="400811"/>
              <a:ext cx="10573512" cy="5952744"/>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146529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6ADEDD1E-04B5-1D40-B5CC-DF3B6A4D890B}"/>
              </a:ext>
            </a:extLst>
          </p:cNvPr>
          <p:cNvGrpSpPr/>
          <p:nvPr/>
        </p:nvGrpSpPr>
        <p:grpSpPr>
          <a:xfrm>
            <a:off x="4877282" y="399608"/>
            <a:ext cx="7183174" cy="5983605"/>
            <a:chOff x="1027175" y="379475"/>
            <a:chExt cx="10335895" cy="5983605"/>
          </a:xfrm>
        </p:grpSpPr>
        <p:sp>
          <p:nvSpPr>
            <p:cNvPr id="5" name="object 3">
              <a:extLst>
                <a:ext uri="{FF2B5EF4-FFF2-40B4-BE49-F238E27FC236}">
                  <a16:creationId xmlns:a16="http://schemas.microsoft.com/office/drawing/2014/main" id="{C11F6A83-1367-3A46-A1FC-DEF64C681970}"/>
                </a:ext>
              </a:extLst>
            </p:cNvPr>
            <p:cNvSpPr/>
            <p:nvPr/>
          </p:nvSpPr>
          <p:spPr>
            <a:xfrm>
              <a:off x="1193291" y="1737359"/>
              <a:ext cx="9966960" cy="0"/>
            </a:xfrm>
            <a:custGeom>
              <a:avLst/>
              <a:gdLst/>
              <a:ahLst/>
              <a:cxnLst/>
              <a:rect l="l" t="t" r="r" b="b"/>
              <a:pathLst>
                <a:path w="9966960">
                  <a:moveTo>
                    <a:pt x="0" y="0"/>
                  </a:moveTo>
                  <a:lnTo>
                    <a:pt x="9966960" y="0"/>
                  </a:lnTo>
                </a:path>
              </a:pathLst>
            </a:custGeom>
            <a:ln w="6096">
              <a:solidFill>
                <a:srgbClr val="7E7E7E"/>
              </a:solidFill>
            </a:ln>
          </p:spPr>
          <p:txBody>
            <a:bodyPr wrap="square" lIns="0" tIns="0" rIns="0" bIns="0" rtlCol="0"/>
            <a:lstStyle/>
            <a:p>
              <a:endParaRPr/>
            </a:p>
          </p:txBody>
        </p:sp>
        <p:sp>
          <p:nvSpPr>
            <p:cNvPr id="6" name="object 4">
              <a:extLst>
                <a:ext uri="{FF2B5EF4-FFF2-40B4-BE49-F238E27FC236}">
                  <a16:creationId xmlns:a16="http://schemas.microsoft.com/office/drawing/2014/main" id="{45B9A845-F085-3F4F-8408-53A815AD4E8C}"/>
                </a:ext>
              </a:extLst>
            </p:cNvPr>
            <p:cNvSpPr/>
            <p:nvPr/>
          </p:nvSpPr>
          <p:spPr>
            <a:xfrm>
              <a:off x="1027175" y="379475"/>
              <a:ext cx="10335768" cy="5983224"/>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624517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01C27-F929-B543-AF26-62B3027E18AE}"/>
              </a:ext>
            </a:extLst>
          </p:cNvPr>
          <p:cNvSpPr>
            <a:spLocks noGrp="1"/>
          </p:cNvSpPr>
          <p:nvPr>
            <p:ph type="title"/>
          </p:nvPr>
        </p:nvSpPr>
        <p:spPr>
          <a:xfrm>
            <a:off x="4758549" y="504645"/>
            <a:ext cx="3069657" cy="597401"/>
          </a:xfrm>
        </p:spPr>
        <p:txBody>
          <a:bodyPr>
            <a:normAutofit/>
          </a:bodyPr>
          <a:lstStyle/>
          <a:p>
            <a:pPr algn="ctr"/>
            <a:r>
              <a:rPr lang="es-CO" sz="3000" b="1" dirty="0">
                <a:solidFill>
                  <a:srgbClr val="00AAA7"/>
                </a:solidFill>
                <a:latin typeface="Montserrat"/>
              </a:rPr>
              <a:t>FOTOTERAPIA</a:t>
            </a:r>
          </a:p>
        </p:txBody>
      </p:sp>
      <p:sp>
        <p:nvSpPr>
          <p:cNvPr id="7" name="Marcador de contenido 2">
            <a:extLst>
              <a:ext uri="{FF2B5EF4-FFF2-40B4-BE49-F238E27FC236}">
                <a16:creationId xmlns:a16="http://schemas.microsoft.com/office/drawing/2014/main" id="{621EB23A-53EF-9146-8410-2B339649BCA5}"/>
              </a:ext>
            </a:extLst>
          </p:cNvPr>
          <p:cNvSpPr txBox="1">
            <a:spLocks/>
          </p:cNvSpPr>
          <p:nvPr/>
        </p:nvSpPr>
        <p:spPr>
          <a:xfrm>
            <a:off x="1253179" y="1430649"/>
            <a:ext cx="9854375" cy="89794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O" sz="1800" spc="-5" dirty="0">
                <a:solidFill>
                  <a:srgbClr val="404040"/>
                </a:solidFill>
                <a:latin typeface="Montserrat"/>
                <a:cs typeface="Carlito"/>
              </a:rPr>
              <a:t>Cuando es efectiva: disminución de la </a:t>
            </a:r>
            <a:r>
              <a:rPr lang="es-CO" sz="1800" spc="-25" dirty="0">
                <a:solidFill>
                  <a:srgbClr val="404040"/>
                </a:solidFill>
                <a:latin typeface="Montserrat"/>
                <a:cs typeface="Carlito"/>
              </a:rPr>
              <a:t>BT </a:t>
            </a:r>
            <a:r>
              <a:rPr lang="es-CO" sz="1800" spc="-5" dirty="0">
                <a:solidFill>
                  <a:srgbClr val="404040"/>
                </a:solidFill>
                <a:latin typeface="Montserrat"/>
                <a:cs typeface="Carlito"/>
              </a:rPr>
              <a:t>de </a:t>
            </a:r>
            <a:r>
              <a:rPr lang="es-CO" sz="1800" dirty="0">
                <a:solidFill>
                  <a:srgbClr val="404040"/>
                </a:solidFill>
                <a:latin typeface="Montserrat"/>
                <a:cs typeface="Carlito"/>
              </a:rPr>
              <a:t>al menos 2 a 3 </a:t>
            </a:r>
            <a:r>
              <a:rPr lang="es-CO" sz="1800" spc="-5" dirty="0">
                <a:solidFill>
                  <a:srgbClr val="404040"/>
                </a:solidFill>
                <a:latin typeface="Montserrat"/>
                <a:cs typeface="Carlito"/>
              </a:rPr>
              <a:t>mg</a:t>
            </a:r>
            <a:r>
              <a:rPr lang="es-CO" sz="1800" dirty="0">
                <a:solidFill>
                  <a:srgbClr val="404040"/>
                </a:solidFill>
                <a:latin typeface="Montserrat"/>
                <a:cs typeface="Carlito"/>
              </a:rPr>
              <a:t>/dl </a:t>
            </a:r>
            <a:r>
              <a:rPr lang="es-CO" sz="1800" spc="-10" dirty="0">
                <a:solidFill>
                  <a:srgbClr val="404040"/>
                </a:solidFill>
                <a:latin typeface="Montserrat"/>
                <a:cs typeface="Carlito"/>
              </a:rPr>
              <a:t>dentro </a:t>
            </a:r>
            <a:r>
              <a:rPr lang="es-CO" sz="1800" spc="-5" dirty="0">
                <a:solidFill>
                  <a:srgbClr val="404040"/>
                </a:solidFill>
                <a:latin typeface="Montserrat"/>
                <a:cs typeface="Carlito"/>
              </a:rPr>
              <a:t>de </a:t>
            </a:r>
            <a:r>
              <a:rPr lang="es-CO" sz="1800" spc="-10" dirty="0">
                <a:solidFill>
                  <a:srgbClr val="404040"/>
                </a:solidFill>
                <a:latin typeface="Montserrat"/>
                <a:cs typeface="Carlito"/>
              </a:rPr>
              <a:t>cuatro </a:t>
            </a:r>
            <a:r>
              <a:rPr lang="es-CO" sz="1800" dirty="0">
                <a:solidFill>
                  <a:srgbClr val="404040"/>
                </a:solidFill>
                <a:latin typeface="Montserrat"/>
                <a:cs typeface="Carlito"/>
              </a:rPr>
              <a:t>a </a:t>
            </a:r>
            <a:r>
              <a:rPr lang="es-CO" sz="1800" spc="-5" dirty="0">
                <a:solidFill>
                  <a:srgbClr val="404040"/>
                </a:solidFill>
                <a:latin typeface="Montserrat"/>
                <a:cs typeface="Carlito"/>
              </a:rPr>
              <a:t>seis </a:t>
            </a:r>
            <a:r>
              <a:rPr lang="es-CO" sz="1800" spc="-10" dirty="0">
                <a:solidFill>
                  <a:srgbClr val="404040"/>
                </a:solidFill>
                <a:latin typeface="Montserrat"/>
                <a:cs typeface="Carlito"/>
              </a:rPr>
              <a:t>horas.</a:t>
            </a:r>
          </a:p>
          <a:p>
            <a:pPr algn="ctr"/>
            <a:r>
              <a:rPr lang="es-CO" sz="1800" dirty="0">
                <a:solidFill>
                  <a:srgbClr val="404040"/>
                </a:solidFill>
                <a:latin typeface="Montserrat"/>
                <a:cs typeface="Carlito"/>
              </a:rPr>
              <a:t>24 </a:t>
            </a:r>
            <a:r>
              <a:rPr lang="es-CO" sz="1800" spc="-10" dirty="0">
                <a:solidFill>
                  <a:srgbClr val="404040"/>
                </a:solidFill>
                <a:latin typeface="Montserrat"/>
                <a:cs typeface="Carlito"/>
              </a:rPr>
              <a:t>horas </a:t>
            </a:r>
            <a:r>
              <a:rPr lang="es-CO" sz="1800" spc="-5" dirty="0">
                <a:solidFill>
                  <a:srgbClr val="404040"/>
                </a:solidFill>
                <a:latin typeface="Montserrat"/>
                <a:cs typeface="Carlito"/>
              </a:rPr>
              <a:t>de </a:t>
            </a:r>
            <a:r>
              <a:rPr lang="es-CO" sz="1800" spc="-15" dirty="0">
                <a:solidFill>
                  <a:srgbClr val="404040"/>
                </a:solidFill>
                <a:latin typeface="Montserrat"/>
                <a:cs typeface="Carlito"/>
              </a:rPr>
              <a:t>fototerapia: </a:t>
            </a:r>
            <a:r>
              <a:rPr lang="es-CO" sz="1800" spc="-5" dirty="0">
                <a:solidFill>
                  <a:srgbClr val="404040"/>
                </a:solidFill>
                <a:latin typeface="Montserrat"/>
                <a:cs typeface="Carlito"/>
              </a:rPr>
              <a:t>disminución de </a:t>
            </a:r>
            <a:r>
              <a:rPr lang="es-CO" sz="1800" dirty="0">
                <a:solidFill>
                  <a:srgbClr val="404040"/>
                </a:solidFill>
                <a:latin typeface="Montserrat"/>
                <a:cs typeface="Carlito"/>
              </a:rPr>
              <a:t>25 a 40% en los </a:t>
            </a:r>
            <a:r>
              <a:rPr lang="es-CO" sz="1800" spc="-5" dirty="0">
                <a:solidFill>
                  <a:srgbClr val="404040"/>
                </a:solidFill>
                <a:latin typeface="Montserrat"/>
                <a:cs typeface="Carlito"/>
              </a:rPr>
              <a:t>niveles iniciales de</a:t>
            </a:r>
            <a:r>
              <a:rPr lang="es-CO" sz="1800" spc="-15" dirty="0">
                <a:solidFill>
                  <a:srgbClr val="404040"/>
                </a:solidFill>
                <a:latin typeface="Montserrat"/>
                <a:cs typeface="Carlito"/>
              </a:rPr>
              <a:t> </a:t>
            </a:r>
            <a:r>
              <a:rPr lang="es-CO" sz="1800" spc="-25" dirty="0">
                <a:solidFill>
                  <a:srgbClr val="404040"/>
                </a:solidFill>
                <a:latin typeface="Montserrat"/>
                <a:cs typeface="Carlito"/>
              </a:rPr>
              <a:t>BT.</a:t>
            </a:r>
            <a:endParaRPr lang="es-CO" sz="1800" dirty="0">
              <a:latin typeface="Montserrat"/>
              <a:cs typeface="Carlito"/>
            </a:endParaRPr>
          </a:p>
          <a:p>
            <a:pPr marL="0" indent="0" algn="ctr">
              <a:buNone/>
            </a:pPr>
            <a:endParaRPr lang="es-CO" sz="1800" dirty="0">
              <a:latin typeface="Montserrat"/>
            </a:endParaRPr>
          </a:p>
        </p:txBody>
      </p:sp>
      <p:graphicFrame>
        <p:nvGraphicFramePr>
          <p:cNvPr id="10" name="Diagrama 9"/>
          <p:cNvGraphicFramePr/>
          <p:nvPr>
            <p:extLst>
              <p:ext uri="{D42A27DB-BD31-4B8C-83A1-F6EECF244321}">
                <p14:modId xmlns:p14="http://schemas.microsoft.com/office/powerpoint/2010/main" val="4198416561"/>
              </p:ext>
            </p:extLst>
          </p:nvPr>
        </p:nvGraphicFramePr>
        <p:xfrm>
          <a:off x="4310194" y="2657198"/>
          <a:ext cx="7788762" cy="361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9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CC7381-62B3-BD40-BF3A-669D20740923}"/>
              </a:ext>
            </a:extLst>
          </p:cNvPr>
          <p:cNvPicPr>
            <a:picLocks noChangeAspect="1"/>
          </p:cNvPicPr>
          <p:nvPr/>
        </p:nvPicPr>
        <p:blipFill>
          <a:blip r:embed="rId3"/>
          <a:stretch>
            <a:fillRect/>
          </a:stretch>
        </p:blipFill>
        <p:spPr>
          <a:xfrm>
            <a:off x="6562452" y="3933103"/>
            <a:ext cx="3651226" cy="2365994"/>
          </a:xfrm>
          <a:prstGeom prst="rect">
            <a:avLst/>
          </a:prstGeom>
        </p:spPr>
      </p:pic>
      <p:graphicFrame>
        <p:nvGraphicFramePr>
          <p:cNvPr id="8" name="Diagrama 7"/>
          <p:cNvGraphicFramePr/>
          <p:nvPr>
            <p:extLst>
              <p:ext uri="{D42A27DB-BD31-4B8C-83A1-F6EECF244321}">
                <p14:modId xmlns:p14="http://schemas.microsoft.com/office/powerpoint/2010/main" val="1577297074"/>
              </p:ext>
            </p:extLst>
          </p:nvPr>
        </p:nvGraphicFramePr>
        <p:xfrm>
          <a:off x="2085678" y="213604"/>
          <a:ext cx="8128000" cy="3491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9052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C0D9E-D7A4-FD4C-8BE7-94E59B96B498}"/>
              </a:ext>
            </a:extLst>
          </p:cNvPr>
          <p:cNvSpPr>
            <a:spLocks noGrp="1"/>
          </p:cNvSpPr>
          <p:nvPr>
            <p:ph type="title"/>
          </p:nvPr>
        </p:nvSpPr>
        <p:spPr>
          <a:xfrm>
            <a:off x="4963459" y="526987"/>
            <a:ext cx="6317290" cy="532508"/>
          </a:xfrm>
        </p:spPr>
        <p:txBody>
          <a:bodyPr>
            <a:normAutofit fontScale="90000"/>
          </a:bodyPr>
          <a:lstStyle/>
          <a:p>
            <a:pPr algn="ctr"/>
            <a:r>
              <a:rPr lang="es-CO" b="1" dirty="0">
                <a:solidFill>
                  <a:srgbClr val="00AAA7"/>
                </a:solidFill>
                <a:latin typeface="Montserrat" panose="00000500000000000000" pitchFamily="50" charset="0"/>
              </a:rPr>
              <a:t>Mecanismo de acción</a:t>
            </a:r>
          </a:p>
        </p:txBody>
      </p:sp>
      <p:sp>
        <p:nvSpPr>
          <p:cNvPr id="3" name="Marcador de contenido 2">
            <a:extLst>
              <a:ext uri="{FF2B5EF4-FFF2-40B4-BE49-F238E27FC236}">
                <a16:creationId xmlns:a16="http://schemas.microsoft.com/office/drawing/2014/main" id="{90387912-ECA7-E541-BB35-E5EB1C59C235}"/>
              </a:ext>
            </a:extLst>
          </p:cNvPr>
          <p:cNvSpPr>
            <a:spLocks noGrp="1"/>
          </p:cNvSpPr>
          <p:nvPr>
            <p:ph idx="1"/>
          </p:nvPr>
        </p:nvSpPr>
        <p:spPr>
          <a:xfrm>
            <a:off x="4963459" y="1798267"/>
            <a:ext cx="6747164" cy="2966238"/>
          </a:xfrm>
          <a:solidFill>
            <a:schemeClr val="accent3">
              <a:lumMod val="40000"/>
              <a:lumOff val="60000"/>
            </a:schemeClr>
          </a:solidFill>
        </p:spPr>
        <p:txBody>
          <a:bodyPr>
            <a:normAutofit/>
          </a:bodyPr>
          <a:lstStyle/>
          <a:p>
            <a:pPr marL="617220" lvl="1" indent="-342900">
              <a:buFont typeface="+mj-lt"/>
              <a:buAutoNum type="arabicPeriod"/>
            </a:pPr>
            <a:r>
              <a:rPr lang="es-CO" sz="1800" b="1" u="sng" spc="-105" dirty="0">
                <a:solidFill>
                  <a:schemeClr val="tx1">
                    <a:lumMod val="95000"/>
                    <a:lumOff val="5000"/>
                  </a:schemeClr>
                </a:solidFill>
                <a:latin typeface="Montserrat"/>
              </a:rPr>
              <a:t>Isomerización estructural (ppal)</a:t>
            </a:r>
            <a:r>
              <a:rPr lang="es-CO" sz="1800" spc="-105" dirty="0">
                <a:solidFill>
                  <a:schemeClr val="tx1">
                    <a:lumMod val="95000"/>
                    <a:lumOff val="5000"/>
                  </a:schemeClr>
                </a:solidFill>
                <a:latin typeface="Montserrat"/>
                <a:sym typeface="Wingdings" pitchFamily="2" charset="2"/>
              </a:rPr>
              <a:t></a:t>
            </a:r>
            <a:r>
              <a:rPr lang="es-CO" sz="1800" spc="-5" dirty="0">
                <a:solidFill>
                  <a:schemeClr val="tx1">
                    <a:lumMod val="95000"/>
                    <a:lumOff val="5000"/>
                  </a:schemeClr>
                </a:solidFill>
                <a:latin typeface="Montserrat"/>
                <a:cs typeface="Carlito"/>
              </a:rPr>
              <a:t> La </a:t>
            </a:r>
            <a:r>
              <a:rPr lang="es-CO" sz="1800" spc="-15" dirty="0">
                <a:solidFill>
                  <a:schemeClr val="tx1">
                    <a:lumMod val="95000"/>
                    <a:lumOff val="5000"/>
                  </a:schemeClr>
                </a:solidFill>
                <a:latin typeface="Montserrat"/>
                <a:cs typeface="Carlito"/>
              </a:rPr>
              <a:t>fototerapia </a:t>
            </a:r>
            <a:r>
              <a:rPr lang="es-CO" sz="1800" spc="-10" dirty="0">
                <a:solidFill>
                  <a:schemeClr val="tx1">
                    <a:lumMod val="95000"/>
                    <a:lumOff val="5000"/>
                  </a:schemeClr>
                </a:solidFill>
                <a:latin typeface="Montserrat"/>
                <a:cs typeface="Carlito"/>
              </a:rPr>
              <a:t>convierte </a:t>
            </a:r>
            <a:r>
              <a:rPr lang="es-CO" sz="1800" spc="-15" dirty="0">
                <a:solidFill>
                  <a:schemeClr val="tx1">
                    <a:lumMod val="95000"/>
                    <a:lumOff val="5000"/>
                  </a:schemeClr>
                </a:solidFill>
                <a:latin typeface="Montserrat"/>
                <a:cs typeface="Carlito"/>
              </a:rPr>
              <a:t>irreversiblemente </a:t>
            </a:r>
            <a:r>
              <a:rPr lang="es-CO" sz="1800" spc="-5" dirty="0">
                <a:solidFill>
                  <a:schemeClr val="tx1">
                    <a:lumMod val="95000"/>
                    <a:lumOff val="5000"/>
                  </a:schemeClr>
                </a:solidFill>
                <a:latin typeface="Montserrat"/>
                <a:cs typeface="Carlito"/>
              </a:rPr>
              <a:t>la bilirrubina </a:t>
            </a:r>
            <a:r>
              <a:rPr lang="es-CO" sz="1800" dirty="0">
                <a:solidFill>
                  <a:schemeClr val="tx1">
                    <a:lumMod val="95000"/>
                    <a:lumOff val="5000"/>
                  </a:schemeClr>
                </a:solidFill>
                <a:latin typeface="Montserrat"/>
                <a:cs typeface="Carlito"/>
              </a:rPr>
              <a:t>en </a:t>
            </a:r>
            <a:r>
              <a:rPr lang="es-CO" sz="1800" spc="-5" dirty="0">
                <a:solidFill>
                  <a:schemeClr val="tx1">
                    <a:lumMod val="95000"/>
                    <a:lumOff val="5000"/>
                  </a:schemeClr>
                </a:solidFill>
                <a:latin typeface="Montserrat"/>
                <a:cs typeface="Carlito"/>
              </a:rPr>
              <a:t>lumirrubina, la cual </a:t>
            </a:r>
            <a:r>
              <a:rPr lang="es-CO" sz="1800" dirty="0">
                <a:solidFill>
                  <a:schemeClr val="tx1">
                    <a:lumMod val="95000"/>
                    <a:lumOff val="5000"/>
                  </a:schemeClr>
                </a:solidFill>
                <a:latin typeface="Montserrat"/>
                <a:cs typeface="Carlito"/>
              </a:rPr>
              <a:t>es más </a:t>
            </a:r>
            <a:r>
              <a:rPr lang="es-CO" sz="1800" spc="-5" dirty="0">
                <a:solidFill>
                  <a:schemeClr val="tx1">
                    <a:lumMod val="95000"/>
                    <a:lumOff val="5000"/>
                  </a:schemeClr>
                </a:solidFill>
                <a:latin typeface="Montserrat"/>
                <a:cs typeface="Carlito"/>
              </a:rPr>
              <a:t>soluble que </a:t>
            </a:r>
            <a:r>
              <a:rPr lang="es-CO" sz="1800" dirty="0">
                <a:solidFill>
                  <a:schemeClr val="tx1">
                    <a:lumMod val="95000"/>
                    <a:lumOff val="5000"/>
                  </a:schemeClr>
                </a:solidFill>
                <a:latin typeface="Montserrat"/>
                <a:cs typeface="Carlito"/>
              </a:rPr>
              <a:t>la </a:t>
            </a:r>
            <a:r>
              <a:rPr lang="es-CO" sz="1800" spc="-5" dirty="0">
                <a:solidFill>
                  <a:schemeClr val="tx1">
                    <a:lumMod val="95000"/>
                    <a:lumOff val="5000"/>
                  </a:schemeClr>
                </a:solidFill>
                <a:latin typeface="Montserrat"/>
                <a:cs typeface="Carlito"/>
              </a:rPr>
              <a:t>bilirrubina </a:t>
            </a:r>
            <a:r>
              <a:rPr lang="es-CO" sz="1800" dirty="0">
                <a:solidFill>
                  <a:schemeClr val="tx1">
                    <a:lumMod val="95000"/>
                    <a:lumOff val="5000"/>
                  </a:schemeClr>
                </a:solidFill>
                <a:latin typeface="Montserrat"/>
                <a:cs typeface="Carlito"/>
              </a:rPr>
              <a:t>y se </a:t>
            </a:r>
            <a:r>
              <a:rPr lang="es-CO" sz="1800" spc="-20" dirty="0">
                <a:solidFill>
                  <a:schemeClr val="tx1">
                    <a:lumMod val="95000"/>
                    <a:lumOff val="5000"/>
                  </a:schemeClr>
                </a:solidFill>
                <a:latin typeface="Montserrat"/>
                <a:cs typeface="Carlito"/>
              </a:rPr>
              <a:t>excreta </a:t>
            </a:r>
            <a:r>
              <a:rPr lang="es-CO" sz="1800" spc="-5" dirty="0">
                <a:solidFill>
                  <a:schemeClr val="tx1">
                    <a:lumMod val="95000"/>
                    <a:lumOff val="5000"/>
                  </a:schemeClr>
                </a:solidFill>
                <a:latin typeface="Montserrat"/>
                <a:cs typeface="Carlito"/>
              </a:rPr>
              <a:t>sin </a:t>
            </a:r>
            <a:r>
              <a:rPr lang="es-CO" sz="1800" spc="-10" dirty="0">
                <a:solidFill>
                  <a:schemeClr val="tx1">
                    <a:lumMod val="95000"/>
                    <a:lumOff val="5000"/>
                  </a:schemeClr>
                </a:solidFill>
                <a:latin typeface="Montserrat"/>
                <a:cs typeface="Carlito"/>
              </a:rPr>
              <a:t>conjugación </a:t>
            </a:r>
            <a:r>
              <a:rPr lang="es-CO" sz="1800" dirty="0">
                <a:solidFill>
                  <a:schemeClr val="tx1">
                    <a:lumMod val="95000"/>
                    <a:lumOff val="5000"/>
                  </a:schemeClr>
                </a:solidFill>
                <a:latin typeface="Montserrat"/>
                <a:cs typeface="Carlito"/>
              </a:rPr>
              <a:t>en la </a:t>
            </a:r>
            <a:r>
              <a:rPr lang="es-CO" sz="1800" spc="-5" dirty="0">
                <a:solidFill>
                  <a:schemeClr val="tx1">
                    <a:lumMod val="95000"/>
                    <a:lumOff val="5000"/>
                  </a:schemeClr>
                </a:solidFill>
                <a:latin typeface="Montserrat"/>
                <a:cs typeface="Carlito"/>
              </a:rPr>
              <a:t>bilis </a:t>
            </a:r>
            <a:r>
              <a:rPr lang="es-CO" sz="1800" dirty="0">
                <a:solidFill>
                  <a:schemeClr val="tx1">
                    <a:lumMod val="95000"/>
                    <a:lumOff val="5000"/>
                  </a:schemeClr>
                </a:solidFill>
                <a:latin typeface="Montserrat"/>
                <a:cs typeface="Carlito"/>
              </a:rPr>
              <a:t>y la </a:t>
            </a:r>
            <a:r>
              <a:rPr lang="es-CO" sz="1800" spc="-10" dirty="0">
                <a:solidFill>
                  <a:schemeClr val="tx1">
                    <a:lumMod val="95000"/>
                    <a:lumOff val="5000"/>
                  </a:schemeClr>
                </a:solidFill>
                <a:latin typeface="Montserrat"/>
                <a:cs typeface="Carlito"/>
              </a:rPr>
              <a:t>orina.</a:t>
            </a:r>
          </a:p>
          <a:p>
            <a:pPr marL="617220" lvl="1" indent="-342900">
              <a:buFont typeface="+mj-lt"/>
              <a:buAutoNum type="arabicPeriod"/>
            </a:pPr>
            <a:r>
              <a:rPr lang="es-CO" sz="1800" b="1" u="sng" spc="-10" dirty="0">
                <a:solidFill>
                  <a:schemeClr val="tx1">
                    <a:lumMod val="95000"/>
                    <a:lumOff val="5000"/>
                  </a:schemeClr>
                </a:solidFill>
                <a:latin typeface="Montserrat"/>
                <a:cs typeface="Carlito"/>
              </a:rPr>
              <a:t>Fotoxidación a moléculas polares </a:t>
            </a:r>
            <a:r>
              <a:rPr lang="es-CO" sz="1800" spc="-10" dirty="0">
                <a:solidFill>
                  <a:schemeClr val="tx1">
                    <a:lumMod val="95000"/>
                    <a:lumOff val="5000"/>
                  </a:schemeClr>
                </a:solidFill>
                <a:latin typeface="Montserrat"/>
                <a:cs typeface="Carlito"/>
                <a:sym typeface="Wingdings" pitchFamily="2" charset="2"/>
              </a:rPr>
              <a:t> C</a:t>
            </a:r>
            <a:r>
              <a:rPr lang="es-CO" sz="1800" spc="-10" dirty="0">
                <a:solidFill>
                  <a:schemeClr val="tx1">
                    <a:lumMod val="95000"/>
                    <a:lumOff val="5000"/>
                  </a:schemeClr>
                </a:solidFill>
                <a:latin typeface="Montserrat"/>
                <a:cs typeface="Carlito"/>
              </a:rPr>
              <a:t>onvierten </a:t>
            </a:r>
            <a:r>
              <a:rPr lang="es-CO" sz="1800" dirty="0">
                <a:solidFill>
                  <a:schemeClr val="tx1">
                    <a:lumMod val="95000"/>
                    <a:lumOff val="5000"/>
                  </a:schemeClr>
                </a:solidFill>
                <a:latin typeface="Montserrat"/>
                <a:cs typeface="Carlito"/>
              </a:rPr>
              <a:t>la </a:t>
            </a:r>
            <a:r>
              <a:rPr lang="es-CO" sz="1800" spc="-5" dirty="0">
                <a:solidFill>
                  <a:schemeClr val="tx1">
                    <a:lumMod val="95000"/>
                    <a:lumOff val="5000"/>
                  </a:schemeClr>
                </a:solidFill>
                <a:latin typeface="Montserrat"/>
                <a:cs typeface="Carlito"/>
              </a:rPr>
              <a:t>bilirrubina </a:t>
            </a:r>
            <a:r>
              <a:rPr lang="es-CO" sz="1800" dirty="0">
                <a:solidFill>
                  <a:schemeClr val="tx1">
                    <a:lumMod val="95000"/>
                    <a:lumOff val="5000"/>
                  </a:schemeClr>
                </a:solidFill>
                <a:latin typeface="Montserrat"/>
                <a:cs typeface="Carlito"/>
              </a:rPr>
              <a:t>en </a:t>
            </a:r>
            <a:r>
              <a:rPr lang="es-CO" sz="1800" spc="-15" dirty="0">
                <a:solidFill>
                  <a:schemeClr val="tx1">
                    <a:lumMod val="95000"/>
                    <a:lumOff val="5000"/>
                  </a:schemeClr>
                </a:solidFill>
                <a:latin typeface="Montserrat"/>
                <a:cs typeface="Carlito"/>
              </a:rPr>
              <a:t>compuestos </a:t>
            </a:r>
            <a:r>
              <a:rPr lang="es-CO" sz="1800" spc="-10" dirty="0">
                <a:solidFill>
                  <a:schemeClr val="tx1">
                    <a:lumMod val="95000"/>
                    <a:lumOff val="5000"/>
                  </a:schemeClr>
                </a:solidFill>
                <a:latin typeface="Montserrat"/>
                <a:cs typeface="Carlito"/>
              </a:rPr>
              <a:t>polares incoloros </a:t>
            </a:r>
            <a:r>
              <a:rPr lang="es-CO" sz="1800" spc="-5" dirty="0">
                <a:solidFill>
                  <a:schemeClr val="tx1">
                    <a:lumMod val="95000"/>
                    <a:lumOff val="5000"/>
                  </a:schemeClr>
                </a:solidFill>
                <a:latin typeface="Montserrat"/>
                <a:cs typeface="Carlito"/>
              </a:rPr>
              <a:t>que pueden </a:t>
            </a:r>
            <a:r>
              <a:rPr lang="es-CO" sz="1800" spc="-20" dirty="0">
                <a:solidFill>
                  <a:schemeClr val="tx1">
                    <a:lumMod val="95000"/>
                    <a:lumOff val="5000"/>
                  </a:schemeClr>
                </a:solidFill>
                <a:latin typeface="Montserrat"/>
                <a:cs typeface="Carlito"/>
              </a:rPr>
              <a:t>excretarse </a:t>
            </a:r>
            <a:r>
              <a:rPr lang="es-CO" sz="1800" spc="-5" dirty="0">
                <a:solidFill>
                  <a:schemeClr val="tx1">
                    <a:lumMod val="95000"/>
                    <a:lumOff val="5000"/>
                  </a:schemeClr>
                </a:solidFill>
                <a:latin typeface="Montserrat"/>
                <a:cs typeface="Carlito"/>
              </a:rPr>
              <a:t>principalmente </a:t>
            </a:r>
            <a:r>
              <a:rPr lang="es-CO" sz="1800" dirty="0">
                <a:solidFill>
                  <a:schemeClr val="tx1">
                    <a:lumMod val="95000"/>
                    <a:lumOff val="5000"/>
                  </a:schemeClr>
                </a:solidFill>
                <a:latin typeface="Montserrat"/>
                <a:cs typeface="Carlito"/>
              </a:rPr>
              <a:t>en la</a:t>
            </a:r>
            <a:r>
              <a:rPr lang="es-CO" sz="1800" spc="-20" dirty="0">
                <a:solidFill>
                  <a:schemeClr val="tx1">
                    <a:lumMod val="95000"/>
                    <a:lumOff val="5000"/>
                  </a:schemeClr>
                </a:solidFill>
                <a:latin typeface="Montserrat"/>
                <a:cs typeface="Carlito"/>
              </a:rPr>
              <a:t> </a:t>
            </a:r>
            <a:r>
              <a:rPr lang="es-CO" sz="1800" spc="-5" dirty="0">
                <a:solidFill>
                  <a:schemeClr val="tx1">
                    <a:lumMod val="95000"/>
                    <a:lumOff val="5000"/>
                  </a:schemeClr>
                </a:solidFill>
                <a:latin typeface="Montserrat"/>
                <a:cs typeface="Carlito"/>
              </a:rPr>
              <a:t>orina (es lento).</a:t>
            </a:r>
          </a:p>
          <a:p>
            <a:pPr marL="617220" lvl="1" indent="-342900">
              <a:buFont typeface="+mj-lt"/>
              <a:buAutoNum type="arabicPeriod"/>
            </a:pPr>
            <a:r>
              <a:rPr lang="es-CO" sz="1800" b="1" u="sng" spc="-5" dirty="0">
                <a:solidFill>
                  <a:schemeClr val="tx1">
                    <a:lumMod val="95000"/>
                    <a:lumOff val="5000"/>
                  </a:schemeClr>
                </a:solidFill>
                <a:latin typeface="Montserrat"/>
                <a:cs typeface="Carlito"/>
              </a:rPr>
              <a:t>Fotoisomerización</a:t>
            </a:r>
            <a:r>
              <a:rPr lang="es-CO" sz="1800" b="1" spc="-5" dirty="0">
                <a:solidFill>
                  <a:schemeClr val="tx1">
                    <a:lumMod val="95000"/>
                    <a:lumOff val="5000"/>
                  </a:schemeClr>
                </a:solidFill>
                <a:latin typeface="Montserrat"/>
                <a:cs typeface="Carlito"/>
              </a:rPr>
              <a:t> </a:t>
            </a:r>
            <a:r>
              <a:rPr lang="es-CO" sz="1800" b="1" spc="-5" dirty="0">
                <a:solidFill>
                  <a:schemeClr val="tx1">
                    <a:lumMod val="95000"/>
                    <a:lumOff val="5000"/>
                  </a:schemeClr>
                </a:solidFill>
                <a:latin typeface="Montserrat"/>
                <a:cs typeface="Carlito"/>
                <a:sym typeface="Wingdings" pitchFamily="2" charset="2"/>
              </a:rPr>
              <a:t></a:t>
            </a:r>
            <a:r>
              <a:rPr lang="es-CO" sz="1800" dirty="0">
                <a:solidFill>
                  <a:schemeClr val="tx1">
                    <a:lumMod val="95000"/>
                    <a:lumOff val="5000"/>
                  </a:schemeClr>
                </a:solidFill>
                <a:latin typeface="Montserrat"/>
                <a:cs typeface="Carlito"/>
              </a:rPr>
              <a:t> En </a:t>
            </a:r>
            <a:r>
              <a:rPr lang="es-CO" sz="1800" spc="-5" dirty="0">
                <a:solidFill>
                  <a:schemeClr val="tx1">
                    <a:lumMod val="95000"/>
                    <a:lumOff val="5000"/>
                  </a:schemeClr>
                </a:solidFill>
                <a:latin typeface="Montserrat"/>
                <a:cs typeface="Carlito"/>
              </a:rPr>
              <a:t>un </a:t>
            </a:r>
            <a:r>
              <a:rPr lang="es-CO" sz="1800" spc="-10" dirty="0">
                <a:solidFill>
                  <a:schemeClr val="tx1">
                    <a:lumMod val="95000"/>
                    <a:lumOff val="5000"/>
                  </a:schemeClr>
                </a:solidFill>
                <a:latin typeface="Montserrat"/>
                <a:cs typeface="Carlito"/>
              </a:rPr>
              <a:t>isómero </a:t>
            </a:r>
            <a:r>
              <a:rPr lang="es-CO" sz="1800" spc="-5" dirty="0">
                <a:solidFill>
                  <a:schemeClr val="tx1">
                    <a:lumMod val="95000"/>
                    <a:lumOff val="5000"/>
                  </a:schemeClr>
                </a:solidFill>
                <a:latin typeface="Montserrat"/>
                <a:cs typeface="Carlito"/>
              </a:rPr>
              <a:t>de bilirrubina </a:t>
            </a:r>
            <a:r>
              <a:rPr lang="es-CO" sz="1800" dirty="0">
                <a:solidFill>
                  <a:schemeClr val="tx1">
                    <a:lumMod val="95000"/>
                    <a:lumOff val="5000"/>
                  </a:schemeClr>
                </a:solidFill>
                <a:latin typeface="Montserrat"/>
                <a:cs typeface="Carlito"/>
              </a:rPr>
              <a:t>menos </a:t>
            </a:r>
            <a:r>
              <a:rPr lang="es-CO" sz="1800" spc="-20" dirty="0">
                <a:solidFill>
                  <a:schemeClr val="tx1">
                    <a:lumMod val="95000"/>
                    <a:lumOff val="5000"/>
                  </a:schemeClr>
                </a:solidFill>
                <a:latin typeface="Montserrat"/>
                <a:cs typeface="Carlito"/>
              </a:rPr>
              <a:t>tóxico: </a:t>
            </a:r>
            <a:r>
              <a:rPr lang="es-CO" sz="1800" spc="-15" dirty="0">
                <a:solidFill>
                  <a:schemeClr val="tx1">
                    <a:lumMod val="95000"/>
                    <a:lumOff val="5000"/>
                  </a:schemeClr>
                </a:solidFill>
                <a:latin typeface="Montserrat"/>
                <a:cs typeface="Carlito"/>
              </a:rPr>
              <a:t>convierte </a:t>
            </a:r>
            <a:r>
              <a:rPr lang="es-CO" sz="1800" dirty="0">
                <a:solidFill>
                  <a:schemeClr val="tx1">
                    <a:lumMod val="95000"/>
                    <a:lumOff val="5000"/>
                  </a:schemeClr>
                </a:solidFill>
                <a:latin typeface="Montserrat"/>
                <a:cs typeface="Carlito"/>
              </a:rPr>
              <a:t>el </a:t>
            </a:r>
            <a:r>
              <a:rPr lang="es-CO" sz="1800" spc="-10" dirty="0">
                <a:solidFill>
                  <a:schemeClr val="tx1">
                    <a:lumMod val="95000"/>
                    <a:lumOff val="5000"/>
                  </a:schemeClr>
                </a:solidFill>
                <a:latin typeface="Montserrat"/>
                <a:cs typeface="Carlito"/>
              </a:rPr>
              <a:t>isómero estable </a:t>
            </a:r>
            <a:r>
              <a:rPr lang="es-CO" sz="1800" dirty="0">
                <a:solidFill>
                  <a:schemeClr val="tx1">
                    <a:lumMod val="95000"/>
                    <a:lumOff val="5000"/>
                  </a:schemeClr>
                </a:solidFill>
                <a:latin typeface="Montserrat"/>
                <a:cs typeface="Carlito"/>
              </a:rPr>
              <a:t>4Z, </a:t>
            </a:r>
            <a:r>
              <a:rPr lang="es-CO" sz="1800" spc="-5" dirty="0">
                <a:solidFill>
                  <a:schemeClr val="tx1">
                    <a:lumMod val="95000"/>
                    <a:lumOff val="5000"/>
                  </a:schemeClr>
                </a:solidFill>
                <a:latin typeface="Montserrat"/>
                <a:cs typeface="Carlito"/>
              </a:rPr>
              <a:t>15Z </a:t>
            </a:r>
            <a:r>
              <a:rPr lang="es-CO" sz="1800" dirty="0">
                <a:solidFill>
                  <a:schemeClr val="tx1">
                    <a:lumMod val="95000"/>
                    <a:lumOff val="5000"/>
                  </a:schemeClr>
                </a:solidFill>
                <a:latin typeface="Montserrat"/>
                <a:cs typeface="Carlito"/>
              </a:rPr>
              <a:t>en el </a:t>
            </a:r>
            <a:r>
              <a:rPr lang="es-CO" sz="1800" spc="-10" dirty="0">
                <a:solidFill>
                  <a:schemeClr val="tx1">
                    <a:lumMod val="95000"/>
                    <a:lumOff val="5000"/>
                  </a:schemeClr>
                </a:solidFill>
                <a:latin typeface="Montserrat"/>
                <a:cs typeface="Carlito"/>
              </a:rPr>
              <a:t>isómero </a:t>
            </a:r>
            <a:r>
              <a:rPr lang="es-CO" sz="1800" dirty="0">
                <a:solidFill>
                  <a:schemeClr val="tx1">
                    <a:lumMod val="95000"/>
                    <a:lumOff val="5000"/>
                  </a:schemeClr>
                </a:solidFill>
                <a:latin typeface="Montserrat"/>
                <a:cs typeface="Carlito"/>
              </a:rPr>
              <a:t>4Z, </a:t>
            </a:r>
            <a:r>
              <a:rPr lang="es-CO" sz="1800" spc="-5" dirty="0">
                <a:solidFill>
                  <a:schemeClr val="tx1">
                    <a:lumMod val="95000"/>
                    <a:lumOff val="5000"/>
                  </a:schemeClr>
                </a:solidFill>
                <a:latin typeface="Montserrat"/>
                <a:cs typeface="Carlito"/>
              </a:rPr>
              <a:t>15E, que </a:t>
            </a:r>
            <a:r>
              <a:rPr lang="es-CO" sz="1800" dirty="0">
                <a:solidFill>
                  <a:schemeClr val="tx1">
                    <a:lumMod val="95000"/>
                    <a:lumOff val="5000"/>
                  </a:schemeClr>
                </a:solidFill>
                <a:latin typeface="Montserrat"/>
                <a:cs typeface="Carlito"/>
              </a:rPr>
              <a:t>es más </a:t>
            </a:r>
            <a:r>
              <a:rPr lang="es-CO" sz="1800" spc="-5" dirty="0">
                <a:solidFill>
                  <a:schemeClr val="tx1">
                    <a:lumMod val="95000"/>
                    <a:lumOff val="5000"/>
                  </a:schemeClr>
                </a:solidFill>
                <a:latin typeface="Montserrat"/>
                <a:cs typeface="Carlito"/>
              </a:rPr>
              <a:t>polar </a:t>
            </a:r>
            <a:r>
              <a:rPr lang="es-CO" sz="1800" dirty="0">
                <a:solidFill>
                  <a:schemeClr val="tx1">
                    <a:lumMod val="95000"/>
                    <a:lumOff val="5000"/>
                  </a:schemeClr>
                </a:solidFill>
                <a:latin typeface="Montserrat"/>
                <a:cs typeface="Carlito"/>
              </a:rPr>
              <a:t>y menos </a:t>
            </a:r>
            <a:r>
              <a:rPr lang="es-CO" sz="1800" spc="-20" dirty="0">
                <a:solidFill>
                  <a:schemeClr val="tx1">
                    <a:lumMod val="95000"/>
                    <a:lumOff val="5000"/>
                  </a:schemeClr>
                </a:solidFill>
                <a:latin typeface="Montserrat"/>
                <a:cs typeface="Carlito"/>
              </a:rPr>
              <a:t>tóxico</a:t>
            </a:r>
            <a:r>
              <a:rPr lang="es-CO" sz="1800" spc="-20" dirty="0">
                <a:solidFill>
                  <a:schemeClr val="tx1">
                    <a:lumMod val="95000"/>
                    <a:lumOff val="5000"/>
                  </a:schemeClr>
                </a:solidFill>
                <a:latin typeface="Montserrat"/>
                <a:cs typeface="Carlito"/>
                <a:sym typeface="Wingdings" pitchFamily="2" charset="2"/>
              </a:rPr>
              <a:t> se excreta en la bilis.</a:t>
            </a:r>
            <a:endParaRPr lang="es-CO" sz="1800" spc="-10" dirty="0">
              <a:latin typeface="Montserrat"/>
              <a:cs typeface="Carlito"/>
            </a:endParaRPr>
          </a:p>
          <a:p>
            <a:pPr marL="617220" lvl="1" indent="-342900">
              <a:buFont typeface="+mj-lt"/>
              <a:buAutoNum type="arabicPeriod"/>
            </a:pPr>
            <a:endParaRPr lang="es-CO" sz="1800" dirty="0">
              <a:latin typeface="Montserrat"/>
            </a:endParaRPr>
          </a:p>
        </p:txBody>
      </p:sp>
      <p:sp>
        <p:nvSpPr>
          <p:cNvPr id="4" name="CuadroTexto 3">
            <a:extLst>
              <a:ext uri="{FF2B5EF4-FFF2-40B4-BE49-F238E27FC236}">
                <a16:creationId xmlns:a16="http://schemas.microsoft.com/office/drawing/2014/main" id="{CF3005CD-B83C-5348-992E-A9BC7E878A03}"/>
              </a:ext>
            </a:extLst>
          </p:cNvPr>
          <p:cNvSpPr txBox="1"/>
          <p:nvPr/>
        </p:nvSpPr>
        <p:spPr>
          <a:xfrm>
            <a:off x="663323" y="1382223"/>
            <a:ext cx="3146961" cy="1754326"/>
          </a:xfrm>
          <a:prstGeom prst="rect">
            <a:avLst/>
          </a:prstGeom>
          <a:solidFill>
            <a:schemeClr val="accent5">
              <a:lumMod val="60000"/>
              <a:lumOff val="40000"/>
            </a:schemeClr>
          </a:solidFill>
        </p:spPr>
        <p:txBody>
          <a:bodyPr wrap="square" rtlCol="0">
            <a:spAutoFit/>
          </a:bodyPr>
          <a:lstStyle/>
          <a:p>
            <a:pPr algn="ctr"/>
            <a:r>
              <a:rPr lang="es-CO" spc="-5" dirty="0">
                <a:solidFill>
                  <a:schemeClr val="tx1">
                    <a:lumMod val="95000"/>
                    <a:lumOff val="5000"/>
                  </a:schemeClr>
                </a:solidFill>
                <a:latin typeface="Montserrat"/>
                <a:cs typeface="Carlito"/>
              </a:rPr>
              <a:t>Los </a:t>
            </a:r>
            <a:r>
              <a:rPr lang="es-CO" spc="-15" dirty="0">
                <a:solidFill>
                  <a:schemeClr val="tx1">
                    <a:lumMod val="95000"/>
                    <a:lumOff val="5000"/>
                  </a:schemeClr>
                </a:solidFill>
                <a:latin typeface="Montserrat"/>
                <a:cs typeface="Carlito"/>
              </a:rPr>
              <a:t>fotones </a:t>
            </a:r>
            <a:r>
              <a:rPr lang="es-CO" dirty="0">
                <a:solidFill>
                  <a:schemeClr val="tx1">
                    <a:lumMod val="95000"/>
                    <a:lumOff val="5000"/>
                  </a:schemeClr>
                </a:solidFill>
                <a:latin typeface="Montserrat"/>
                <a:cs typeface="Carlito"/>
              </a:rPr>
              <a:t>emitidos </a:t>
            </a:r>
            <a:r>
              <a:rPr lang="es-CO" spc="-5" dirty="0">
                <a:solidFill>
                  <a:schemeClr val="tx1">
                    <a:lumMod val="95000"/>
                    <a:lumOff val="5000"/>
                  </a:schemeClr>
                </a:solidFill>
                <a:latin typeface="Montserrat"/>
                <a:cs typeface="Carlito"/>
              </a:rPr>
              <a:t>por </a:t>
            </a:r>
            <a:r>
              <a:rPr lang="es-CO" dirty="0">
                <a:solidFill>
                  <a:schemeClr val="tx1">
                    <a:lumMod val="95000"/>
                    <a:lumOff val="5000"/>
                  </a:schemeClr>
                </a:solidFill>
                <a:latin typeface="Montserrat"/>
                <a:cs typeface="Carlito"/>
              </a:rPr>
              <a:t>la luz </a:t>
            </a:r>
            <a:r>
              <a:rPr lang="es-CO" spc="-5" dirty="0">
                <a:solidFill>
                  <a:schemeClr val="tx1">
                    <a:lumMod val="95000"/>
                    <a:lumOff val="5000"/>
                  </a:schemeClr>
                </a:solidFill>
                <a:latin typeface="Montserrat"/>
                <a:cs typeface="Carlito"/>
              </a:rPr>
              <a:t>pueden </a:t>
            </a:r>
            <a:r>
              <a:rPr lang="es-CO" spc="-10" dirty="0">
                <a:solidFill>
                  <a:schemeClr val="tx1">
                    <a:lumMod val="95000"/>
                    <a:lumOff val="5000"/>
                  </a:schemeClr>
                </a:solidFill>
                <a:latin typeface="Montserrat"/>
                <a:cs typeface="Carlito"/>
              </a:rPr>
              <a:t>alterar </a:t>
            </a:r>
            <a:r>
              <a:rPr lang="es-CO" dirty="0">
                <a:solidFill>
                  <a:schemeClr val="tx1">
                    <a:lumMod val="95000"/>
                    <a:lumOff val="5000"/>
                  </a:schemeClr>
                </a:solidFill>
                <a:latin typeface="Montserrat"/>
                <a:cs typeface="Carlito"/>
              </a:rPr>
              <a:t>las moléculas </a:t>
            </a:r>
            <a:r>
              <a:rPr lang="es-CO" spc="-5" dirty="0">
                <a:solidFill>
                  <a:schemeClr val="tx1">
                    <a:lumMod val="95000"/>
                    <a:lumOff val="5000"/>
                  </a:schemeClr>
                </a:solidFill>
                <a:latin typeface="Montserrat"/>
                <a:cs typeface="Carlito"/>
              </a:rPr>
              <a:t>de bilirrubina </a:t>
            </a:r>
            <a:r>
              <a:rPr lang="es-CO" dirty="0">
                <a:solidFill>
                  <a:schemeClr val="tx1">
                    <a:lumMod val="95000"/>
                    <a:lumOff val="5000"/>
                  </a:schemeClr>
                </a:solidFill>
                <a:latin typeface="Montserrat"/>
                <a:cs typeface="Carlito"/>
              </a:rPr>
              <a:t>en los </a:t>
            </a:r>
            <a:r>
              <a:rPr lang="es-CO" spc="-10" dirty="0">
                <a:solidFill>
                  <a:schemeClr val="tx1">
                    <a:lumMod val="95000"/>
                    <a:lumOff val="5000"/>
                  </a:schemeClr>
                </a:solidFill>
                <a:latin typeface="Montserrat"/>
                <a:cs typeface="Carlito"/>
              </a:rPr>
              <a:t>capilares </a:t>
            </a:r>
            <a:r>
              <a:rPr lang="es-CO" spc="-5" dirty="0">
                <a:solidFill>
                  <a:schemeClr val="tx1">
                    <a:lumMod val="95000"/>
                    <a:lumOff val="5000"/>
                  </a:schemeClr>
                </a:solidFill>
                <a:latin typeface="Montserrat"/>
                <a:cs typeface="Carlito"/>
              </a:rPr>
              <a:t>superficiales </a:t>
            </a:r>
            <a:r>
              <a:rPr lang="es-CO" spc="-5" dirty="0">
                <a:solidFill>
                  <a:schemeClr val="tx1">
                    <a:lumMod val="95000"/>
                    <a:lumOff val="5000"/>
                  </a:schemeClr>
                </a:solidFill>
                <a:latin typeface="Montserrat"/>
                <a:cs typeface="Carlito"/>
                <a:sym typeface="Wingdings" pitchFamily="2" charset="2"/>
              </a:rPr>
              <a:t> </a:t>
            </a:r>
            <a:r>
              <a:rPr lang="es-CO" spc="-5" dirty="0">
                <a:solidFill>
                  <a:schemeClr val="tx1">
                    <a:lumMod val="95000"/>
                    <a:lumOff val="5000"/>
                  </a:schemeClr>
                </a:solidFill>
                <a:latin typeface="Montserrat"/>
                <a:cs typeface="Carlito"/>
              </a:rPr>
              <a:t>moléculas no </a:t>
            </a:r>
            <a:r>
              <a:rPr lang="es-CO" spc="-15" dirty="0">
                <a:solidFill>
                  <a:schemeClr val="tx1">
                    <a:lumMod val="95000"/>
                    <a:lumOff val="5000"/>
                  </a:schemeClr>
                </a:solidFill>
                <a:latin typeface="Montserrat"/>
                <a:cs typeface="Carlito"/>
              </a:rPr>
              <a:t>neurotóxicas </a:t>
            </a:r>
            <a:r>
              <a:rPr lang="es-CO" spc="-5" dirty="0">
                <a:solidFill>
                  <a:schemeClr val="tx1">
                    <a:lumMod val="95000"/>
                    <a:lumOff val="5000"/>
                  </a:schemeClr>
                </a:solidFill>
                <a:latin typeface="Montserrat"/>
                <a:cs typeface="Carlito"/>
              </a:rPr>
              <a:t>solubles </a:t>
            </a:r>
            <a:r>
              <a:rPr lang="es-CO" dirty="0">
                <a:solidFill>
                  <a:schemeClr val="tx1">
                    <a:lumMod val="95000"/>
                    <a:lumOff val="5000"/>
                  </a:schemeClr>
                </a:solidFill>
                <a:latin typeface="Montserrat"/>
                <a:cs typeface="Carlito"/>
              </a:rPr>
              <a:t>en agua = ↓</a:t>
            </a:r>
            <a:r>
              <a:rPr lang="es-CO" spc="-10" dirty="0">
                <a:solidFill>
                  <a:schemeClr val="tx1">
                    <a:lumMod val="95000"/>
                    <a:lumOff val="5000"/>
                  </a:schemeClr>
                </a:solidFill>
                <a:latin typeface="Montserrat"/>
                <a:cs typeface="Carlito"/>
              </a:rPr>
              <a:t>niveles </a:t>
            </a:r>
            <a:r>
              <a:rPr lang="es-CO" spc="-5" dirty="0">
                <a:solidFill>
                  <a:schemeClr val="tx1">
                    <a:lumMod val="95000"/>
                    <a:lumOff val="5000"/>
                  </a:schemeClr>
                </a:solidFill>
                <a:latin typeface="Montserrat"/>
                <a:cs typeface="Carlito"/>
              </a:rPr>
              <a:t>de </a:t>
            </a:r>
            <a:r>
              <a:rPr lang="es-CO" spc="-105" dirty="0">
                <a:solidFill>
                  <a:schemeClr val="tx1">
                    <a:lumMod val="95000"/>
                    <a:lumOff val="5000"/>
                  </a:schemeClr>
                </a:solidFill>
                <a:latin typeface="Montserrat"/>
                <a:cs typeface="Carlito"/>
              </a:rPr>
              <a:t>BT.</a:t>
            </a:r>
          </a:p>
        </p:txBody>
      </p:sp>
      <p:cxnSp>
        <p:nvCxnSpPr>
          <p:cNvPr id="6" name="Conector recto de flecha 5">
            <a:extLst>
              <a:ext uri="{FF2B5EF4-FFF2-40B4-BE49-F238E27FC236}">
                <a16:creationId xmlns:a16="http://schemas.microsoft.com/office/drawing/2014/main" id="{52E12B57-AF38-7443-B81E-38BA278C13B2}"/>
              </a:ext>
            </a:extLst>
          </p:cNvPr>
          <p:cNvCxnSpPr>
            <a:cxnSpLocks/>
          </p:cNvCxnSpPr>
          <p:nvPr/>
        </p:nvCxnSpPr>
        <p:spPr>
          <a:xfrm flipV="1">
            <a:off x="4135746" y="2499546"/>
            <a:ext cx="502250" cy="2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440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95CB2-082E-3E46-B87A-CB2CCC7806BE}"/>
              </a:ext>
            </a:extLst>
          </p:cNvPr>
          <p:cNvSpPr>
            <a:spLocks noGrp="1"/>
          </p:cNvSpPr>
          <p:nvPr>
            <p:ph type="title"/>
          </p:nvPr>
        </p:nvSpPr>
        <p:spPr>
          <a:xfrm>
            <a:off x="4950994" y="441889"/>
            <a:ext cx="2290011" cy="763754"/>
          </a:xfrm>
        </p:spPr>
        <p:txBody>
          <a:bodyPr>
            <a:normAutofit/>
          </a:bodyPr>
          <a:lstStyle/>
          <a:p>
            <a:pPr algn="ctr"/>
            <a:r>
              <a:rPr lang="es-CO" sz="3000" b="1" dirty="0">
                <a:solidFill>
                  <a:srgbClr val="00AAA7"/>
                </a:solidFill>
                <a:latin typeface="Montserrat"/>
              </a:rPr>
              <a:t>DOSIS</a:t>
            </a:r>
          </a:p>
        </p:txBody>
      </p:sp>
      <p:graphicFrame>
        <p:nvGraphicFramePr>
          <p:cNvPr id="4" name="Marcador de contenido 3">
            <a:extLst>
              <a:ext uri="{FF2B5EF4-FFF2-40B4-BE49-F238E27FC236}">
                <a16:creationId xmlns:a16="http://schemas.microsoft.com/office/drawing/2014/main" id="{9CB2C61E-DB31-5446-BD24-71F007BDC601}"/>
              </a:ext>
            </a:extLst>
          </p:cNvPr>
          <p:cNvGraphicFramePr>
            <a:graphicFrameLocks noGrp="1"/>
          </p:cNvGraphicFramePr>
          <p:nvPr>
            <p:ph idx="1"/>
            <p:extLst>
              <p:ext uri="{D42A27DB-BD31-4B8C-83A1-F6EECF244321}">
                <p14:modId xmlns:p14="http://schemas.microsoft.com/office/powerpoint/2010/main" val="1549848786"/>
              </p:ext>
            </p:extLst>
          </p:nvPr>
        </p:nvGraphicFramePr>
        <p:xfrm>
          <a:off x="686022" y="1501540"/>
          <a:ext cx="11372603" cy="406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959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D82C4-F564-1745-A8E6-ADF9E90A2578}"/>
              </a:ext>
            </a:extLst>
          </p:cNvPr>
          <p:cNvSpPr>
            <a:spLocks noGrp="1"/>
          </p:cNvSpPr>
          <p:nvPr>
            <p:ph type="title"/>
          </p:nvPr>
        </p:nvSpPr>
        <p:spPr>
          <a:xfrm>
            <a:off x="3772702" y="491128"/>
            <a:ext cx="5466347" cy="780281"/>
          </a:xfrm>
        </p:spPr>
        <p:txBody>
          <a:bodyPr>
            <a:normAutofit/>
          </a:bodyPr>
          <a:lstStyle/>
          <a:p>
            <a:pPr algn="ctr"/>
            <a:r>
              <a:rPr lang="es-CO" sz="3000" b="1" dirty="0">
                <a:solidFill>
                  <a:srgbClr val="00AAA7"/>
                </a:solidFill>
                <a:latin typeface="Montserrat"/>
              </a:rPr>
              <a:t>FUENTES Y DISPOSITIVOS</a:t>
            </a:r>
          </a:p>
        </p:txBody>
      </p:sp>
      <p:graphicFrame>
        <p:nvGraphicFramePr>
          <p:cNvPr id="4" name="Marcador de contenido 3">
            <a:extLst>
              <a:ext uri="{FF2B5EF4-FFF2-40B4-BE49-F238E27FC236}">
                <a16:creationId xmlns:a16="http://schemas.microsoft.com/office/drawing/2014/main" id="{452EB468-48F4-A14B-BEB5-E84767B55A38}"/>
              </a:ext>
            </a:extLst>
          </p:cNvPr>
          <p:cNvGraphicFramePr>
            <a:graphicFrameLocks noGrp="1"/>
          </p:cNvGraphicFramePr>
          <p:nvPr>
            <p:ph idx="1"/>
            <p:extLst>
              <p:ext uri="{D42A27DB-BD31-4B8C-83A1-F6EECF244321}">
                <p14:modId xmlns:p14="http://schemas.microsoft.com/office/powerpoint/2010/main" val="3155764739"/>
              </p:ext>
            </p:extLst>
          </p:nvPr>
        </p:nvGraphicFramePr>
        <p:xfrm>
          <a:off x="1326682" y="1573730"/>
          <a:ext cx="10358388" cy="4124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79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5188B-4E2B-F441-A0CD-D41E07389B9C}"/>
              </a:ext>
            </a:extLst>
          </p:cNvPr>
          <p:cNvSpPr>
            <a:spLocks noGrp="1"/>
          </p:cNvSpPr>
          <p:nvPr>
            <p:ph type="title"/>
          </p:nvPr>
        </p:nvSpPr>
        <p:spPr>
          <a:xfrm>
            <a:off x="4180273" y="552662"/>
            <a:ext cx="3831454" cy="799532"/>
          </a:xfrm>
        </p:spPr>
        <p:txBody>
          <a:bodyPr>
            <a:normAutofit/>
          </a:bodyPr>
          <a:lstStyle/>
          <a:p>
            <a:pPr algn="ctr"/>
            <a:r>
              <a:rPr lang="es-CO" sz="3000" b="1" dirty="0">
                <a:solidFill>
                  <a:srgbClr val="00AAA7"/>
                </a:solidFill>
                <a:latin typeface="Montserrat"/>
              </a:rPr>
              <a:t>EPIDEMIOLOGÍA</a:t>
            </a:r>
          </a:p>
        </p:txBody>
      </p:sp>
      <p:graphicFrame>
        <p:nvGraphicFramePr>
          <p:cNvPr id="4" name="Marcador de contenido 3">
            <a:extLst>
              <a:ext uri="{FF2B5EF4-FFF2-40B4-BE49-F238E27FC236}">
                <a16:creationId xmlns:a16="http://schemas.microsoft.com/office/drawing/2014/main" id="{E7349FBC-5350-6A4B-9525-B67415DDEB18}"/>
              </a:ext>
            </a:extLst>
          </p:cNvPr>
          <p:cNvGraphicFramePr>
            <a:graphicFrameLocks noGrp="1"/>
          </p:cNvGraphicFramePr>
          <p:nvPr>
            <p:ph idx="1"/>
            <p:extLst>
              <p:ext uri="{D42A27DB-BD31-4B8C-83A1-F6EECF244321}">
                <p14:modId xmlns:p14="http://schemas.microsoft.com/office/powerpoint/2010/main" val="3502186199"/>
              </p:ext>
            </p:extLst>
          </p:nvPr>
        </p:nvGraphicFramePr>
        <p:xfrm>
          <a:off x="4409173" y="1352194"/>
          <a:ext cx="7388501" cy="4309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73394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3EC4AA2F-3D65-AC40-A38F-FD64D9B311C1}"/>
              </a:ext>
            </a:extLst>
          </p:cNvPr>
          <p:cNvGraphicFramePr>
            <a:graphicFrameLocks/>
          </p:cNvGraphicFramePr>
          <p:nvPr>
            <p:extLst>
              <p:ext uri="{D42A27DB-BD31-4B8C-83A1-F6EECF244321}">
                <p14:modId xmlns:p14="http://schemas.microsoft.com/office/powerpoint/2010/main" val="3453703432"/>
              </p:ext>
            </p:extLst>
          </p:nvPr>
        </p:nvGraphicFramePr>
        <p:xfrm>
          <a:off x="864877" y="772868"/>
          <a:ext cx="10462245" cy="335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B4508DB5-1B3F-F348-A43A-2750D1E1C8E0}"/>
              </a:ext>
            </a:extLst>
          </p:cNvPr>
          <p:cNvSpPr txBox="1">
            <a:spLocks/>
          </p:cNvSpPr>
          <p:nvPr/>
        </p:nvSpPr>
        <p:spPr>
          <a:xfrm>
            <a:off x="2031680" y="417422"/>
            <a:ext cx="8825617" cy="7108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b="1" dirty="0">
                <a:solidFill>
                  <a:srgbClr val="00AAA7"/>
                </a:solidFill>
                <a:latin typeface="Montserrat"/>
              </a:rPr>
              <a:t>INDICACIONES DE FOTOTERAPIA INTENSIVA</a:t>
            </a:r>
          </a:p>
        </p:txBody>
      </p:sp>
    </p:spTree>
    <p:extLst>
      <p:ext uri="{BB962C8B-B14F-4D97-AF65-F5344CB8AC3E}">
        <p14:creationId xmlns:p14="http://schemas.microsoft.com/office/powerpoint/2010/main" val="3231352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08DB5-1B3F-F348-A43A-2750D1E1C8E0}"/>
              </a:ext>
            </a:extLst>
          </p:cNvPr>
          <p:cNvSpPr>
            <a:spLocks noGrp="1"/>
          </p:cNvSpPr>
          <p:nvPr>
            <p:ph type="title"/>
          </p:nvPr>
        </p:nvSpPr>
        <p:spPr>
          <a:xfrm>
            <a:off x="1891721" y="305454"/>
            <a:ext cx="8825617" cy="710891"/>
          </a:xfrm>
        </p:spPr>
        <p:txBody>
          <a:bodyPr>
            <a:normAutofit/>
          </a:bodyPr>
          <a:lstStyle/>
          <a:p>
            <a:pPr algn="ctr"/>
            <a:r>
              <a:rPr lang="es-CO" sz="3000" b="1" dirty="0">
                <a:solidFill>
                  <a:srgbClr val="00AAA7"/>
                </a:solidFill>
                <a:latin typeface="Montserrat"/>
              </a:rPr>
              <a:t>INDICACIONES DE FOTOTERAPIA INTENSIVA</a:t>
            </a:r>
          </a:p>
        </p:txBody>
      </p:sp>
      <p:graphicFrame>
        <p:nvGraphicFramePr>
          <p:cNvPr id="4" name="Marcador de contenido 3">
            <a:extLst>
              <a:ext uri="{FF2B5EF4-FFF2-40B4-BE49-F238E27FC236}">
                <a16:creationId xmlns:a16="http://schemas.microsoft.com/office/drawing/2014/main" id="{3EC4AA2F-3D65-AC40-A38F-FD64D9B311C1}"/>
              </a:ext>
            </a:extLst>
          </p:cNvPr>
          <p:cNvGraphicFramePr>
            <a:graphicFrameLocks noGrp="1"/>
          </p:cNvGraphicFramePr>
          <p:nvPr>
            <p:ph idx="1"/>
            <p:extLst>
              <p:ext uri="{D42A27DB-BD31-4B8C-83A1-F6EECF244321}">
                <p14:modId xmlns:p14="http://schemas.microsoft.com/office/powerpoint/2010/main" val="384904680"/>
              </p:ext>
            </p:extLst>
          </p:nvPr>
        </p:nvGraphicFramePr>
        <p:xfrm>
          <a:off x="1009423" y="660900"/>
          <a:ext cx="10173154" cy="348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239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0AD44-8135-0747-9A3A-ABBD25559657}"/>
              </a:ext>
            </a:extLst>
          </p:cNvPr>
          <p:cNvSpPr>
            <a:spLocks noGrp="1"/>
          </p:cNvSpPr>
          <p:nvPr>
            <p:ph type="title"/>
          </p:nvPr>
        </p:nvSpPr>
        <p:spPr>
          <a:xfrm>
            <a:off x="4172346" y="322965"/>
            <a:ext cx="4022558" cy="578151"/>
          </a:xfrm>
        </p:spPr>
        <p:txBody>
          <a:bodyPr>
            <a:normAutofit/>
          </a:bodyPr>
          <a:lstStyle/>
          <a:p>
            <a:pPr algn="ctr"/>
            <a:r>
              <a:rPr lang="es-CO" sz="3000" b="1" dirty="0">
                <a:solidFill>
                  <a:srgbClr val="00AAA7"/>
                </a:solidFill>
                <a:latin typeface="Montserrat"/>
              </a:rPr>
              <a:t>MONITOREO</a:t>
            </a:r>
          </a:p>
        </p:txBody>
      </p:sp>
      <p:graphicFrame>
        <p:nvGraphicFramePr>
          <p:cNvPr id="4" name="Marcador de contenido 3">
            <a:extLst>
              <a:ext uri="{FF2B5EF4-FFF2-40B4-BE49-F238E27FC236}">
                <a16:creationId xmlns:a16="http://schemas.microsoft.com/office/drawing/2014/main" id="{4F95EC63-B2F7-054D-A562-A396E57ECC23}"/>
              </a:ext>
            </a:extLst>
          </p:cNvPr>
          <p:cNvGraphicFramePr>
            <a:graphicFrameLocks noGrp="1"/>
          </p:cNvGraphicFramePr>
          <p:nvPr>
            <p:ph idx="1"/>
            <p:extLst>
              <p:ext uri="{D42A27DB-BD31-4B8C-83A1-F6EECF244321}">
                <p14:modId xmlns:p14="http://schemas.microsoft.com/office/powerpoint/2010/main" val="2436943174"/>
              </p:ext>
            </p:extLst>
          </p:nvPr>
        </p:nvGraphicFramePr>
        <p:xfrm>
          <a:off x="772427" y="1098753"/>
          <a:ext cx="10647145"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4248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6EE7E-87B8-614D-AE9E-A766D1365A77}"/>
              </a:ext>
            </a:extLst>
          </p:cNvPr>
          <p:cNvSpPr>
            <a:spLocks noGrp="1"/>
          </p:cNvSpPr>
          <p:nvPr>
            <p:ph type="title"/>
          </p:nvPr>
        </p:nvSpPr>
        <p:spPr>
          <a:xfrm>
            <a:off x="3079980" y="416217"/>
            <a:ext cx="6286026" cy="926324"/>
          </a:xfrm>
        </p:spPr>
        <p:txBody>
          <a:bodyPr>
            <a:normAutofit/>
          </a:bodyPr>
          <a:lstStyle/>
          <a:p>
            <a:pPr algn="ctr"/>
            <a:r>
              <a:rPr lang="es-CO" sz="3000" b="1" dirty="0">
                <a:solidFill>
                  <a:srgbClr val="00AAA7"/>
                </a:solidFill>
                <a:latin typeface="Montserrat"/>
              </a:rPr>
              <a:t>EFECTOS ADVERSOS</a:t>
            </a:r>
          </a:p>
        </p:txBody>
      </p:sp>
      <p:graphicFrame>
        <p:nvGraphicFramePr>
          <p:cNvPr id="4" name="Marcador de contenido 3">
            <a:extLst>
              <a:ext uri="{FF2B5EF4-FFF2-40B4-BE49-F238E27FC236}">
                <a16:creationId xmlns:a16="http://schemas.microsoft.com/office/drawing/2014/main" id="{93888441-91C0-AB41-BE61-5C63DE000C8B}"/>
              </a:ext>
            </a:extLst>
          </p:cNvPr>
          <p:cNvGraphicFramePr>
            <a:graphicFrameLocks noGrp="1"/>
          </p:cNvGraphicFramePr>
          <p:nvPr>
            <p:ph idx="1"/>
            <p:extLst>
              <p:ext uri="{D42A27DB-BD31-4B8C-83A1-F6EECF244321}">
                <p14:modId xmlns:p14="http://schemas.microsoft.com/office/powerpoint/2010/main" val="1314192471"/>
              </p:ext>
            </p:extLst>
          </p:nvPr>
        </p:nvGraphicFramePr>
        <p:xfrm>
          <a:off x="972672" y="879379"/>
          <a:ext cx="10500642" cy="324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413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F6850-690B-0048-81B1-97D9C8FF88BA}"/>
              </a:ext>
            </a:extLst>
          </p:cNvPr>
          <p:cNvSpPr>
            <a:spLocks noGrp="1"/>
          </p:cNvSpPr>
          <p:nvPr>
            <p:ph type="title"/>
          </p:nvPr>
        </p:nvSpPr>
        <p:spPr>
          <a:xfrm>
            <a:off x="3234788" y="326080"/>
            <a:ext cx="5947611" cy="732473"/>
          </a:xfrm>
        </p:spPr>
        <p:txBody>
          <a:bodyPr>
            <a:normAutofit/>
          </a:bodyPr>
          <a:lstStyle/>
          <a:p>
            <a:pPr algn="ctr"/>
            <a:r>
              <a:rPr lang="es-CO" sz="3000" b="1" dirty="0">
                <a:solidFill>
                  <a:srgbClr val="00AAA7"/>
                </a:solidFill>
                <a:latin typeface="Montserrat"/>
              </a:rPr>
              <a:t>¿ CUÁNDO DETENERLA?</a:t>
            </a:r>
          </a:p>
        </p:txBody>
      </p:sp>
      <p:graphicFrame>
        <p:nvGraphicFramePr>
          <p:cNvPr id="4" name="Marcador de contenido 3">
            <a:extLst>
              <a:ext uri="{FF2B5EF4-FFF2-40B4-BE49-F238E27FC236}">
                <a16:creationId xmlns:a16="http://schemas.microsoft.com/office/drawing/2014/main" id="{94CB175A-D32A-8241-A8A2-0F63F945A4B6}"/>
              </a:ext>
            </a:extLst>
          </p:cNvPr>
          <p:cNvGraphicFramePr>
            <a:graphicFrameLocks noGrp="1"/>
          </p:cNvGraphicFramePr>
          <p:nvPr>
            <p:ph idx="1"/>
            <p:extLst>
              <p:ext uri="{D42A27DB-BD31-4B8C-83A1-F6EECF244321}">
                <p14:modId xmlns:p14="http://schemas.microsoft.com/office/powerpoint/2010/main" val="3896974005"/>
              </p:ext>
            </p:extLst>
          </p:nvPr>
        </p:nvGraphicFramePr>
        <p:xfrm>
          <a:off x="2228949" y="934509"/>
          <a:ext cx="7959291" cy="2848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853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D58F6-F48F-964F-8BE2-F23E26F3835F}"/>
              </a:ext>
            </a:extLst>
          </p:cNvPr>
          <p:cNvSpPr>
            <a:spLocks noGrp="1"/>
          </p:cNvSpPr>
          <p:nvPr>
            <p:ph type="title"/>
          </p:nvPr>
        </p:nvSpPr>
        <p:spPr>
          <a:xfrm>
            <a:off x="3668058" y="411009"/>
            <a:ext cx="5687698" cy="476216"/>
          </a:xfrm>
        </p:spPr>
        <p:txBody>
          <a:bodyPr>
            <a:noAutofit/>
          </a:bodyPr>
          <a:lstStyle/>
          <a:p>
            <a:pPr algn="ctr"/>
            <a:r>
              <a:rPr lang="es-CO" sz="3000" b="1" dirty="0">
                <a:solidFill>
                  <a:srgbClr val="00AAA7"/>
                </a:solidFill>
                <a:latin typeface="Montserrat"/>
              </a:rPr>
              <a:t>EXANGUINOTRANSFUSIÓN</a:t>
            </a:r>
          </a:p>
        </p:txBody>
      </p:sp>
      <p:graphicFrame>
        <p:nvGraphicFramePr>
          <p:cNvPr id="4" name="Marcador de contenido 3">
            <a:extLst>
              <a:ext uri="{FF2B5EF4-FFF2-40B4-BE49-F238E27FC236}">
                <a16:creationId xmlns:a16="http://schemas.microsoft.com/office/drawing/2014/main" id="{9D90B600-A14E-1349-B4D3-D1E12243F4F8}"/>
              </a:ext>
            </a:extLst>
          </p:cNvPr>
          <p:cNvGraphicFramePr>
            <a:graphicFrameLocks noGrp="1"/>
          </p:cNvGraphicFramePr>
          <p:nvPr>
            <p:ph idx="1"/>
            <p:extLst>
              <p:ext uri="{D42A27DB-BD31-4B8C-83A1-F6EECF244321}">
                <p14:modId xmlns:p14="http://schemas.microsoft.com/office/powerpoint/2010/main" val="3741897606"/>
              </p:ext>
            </p:extLst>
          </p:nvPr>
        </p:nvGraphicFramePr>
        <p:xfrm>
          <a:off x="1134346" y="750679"/>
          <a:ext cx="9831096" cy="306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5043639" y="4289537"/>
            <a:ext cx="6535554" cy="145674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42554" tIns="45720" rIns="45720" bIns="45720" numCol="1" spcCol="1270" anchor="ctr" anchorCtr="0">
            <a:noAutofit/>
          </a:bodyPr>
          <a:lstStyle/>
          <a:p>
            <a:pPr lvl="0" algn="l" defTabSz="800100">
              <a:lnSpc>
                <a:spcPct val="90000"/>
              </a:lnSpc>
              <a:spcBef>
                <a:spcPct val="0"/>
              </a:spcBef>
              <a:spcAft>
                <a:spcPct val="35000"/>
              </a:spcAft>
            </a:pPr>
            <a:endParaRPr lang="es-CO" sz="1800" kern="1200" dirty="0">
              <a:latin typeface="Montserrat"/>
            </a:endParaRPr>
          </a:p>
        </p:txBody>
      </p:sp>
      <p:sp>
        <p:nvSpPr>
          <p:cNvPr id="3" name="Rectángulo 2"/>
          <p:cNvSpPr/>
          <p:nvPr/>
        </p:nvSpPr>
        <p:spPr>
          <a:xfrm>
            <a:off x="4869442" y="4151181"/>
            <a:ext cx="6096000" cy="1200329"/>
          </a:xfrm>
          <a:prstGeom prst="rect">
            <a:avLst/>
          </a:prstGeom>
          <a:ln>
            <a:solidFill>
              <a:srgbClr val="00AAA7"/>
            </a:solidFill>
          </a:ln>
        </p:spPr>
        <p:txBody>
          <a:bodyPr>
            <a:spAutoFit/>
          </a:bodyPr>
          <a:lstStyle/>
          <a:p>
            <a:pPr lvl="0" algn="ctr" defTabSz="800100">
              <a:lnSpc>
                <a:spcPct val="90000"/>
              </a:lnSpc>
              <a:spcBef>
                <a:spcPct val="0"/>
              </a:spcBef>
              <a:spcAft>
                <a:spcPct val="35000"/>
              </a:spcAft>
            </a:pPr>
            <a:r>
              <a:rPr lang="es-CO" sz="1600" dirty="0">
                <a:solidFill>
                  <a:srgbClr val="112C45"/>
                </a:solidFill>
                <a:latin typeface="Montserrat"/>
              </a:rPr>
              <a:t>Intercambio de doble volumen</a:t>
            </a:r>
            <a:r>
              <a:rPr lang="es-CO" sz="1600" dirty="0">
                <a:solidFill>
                  <a:srgbClr val="112C45"/>
                </a:solidFill>
                <a:latin typeface="Montserrat"/>
                <a:sym typeface="Wingdings" pitchFamily="2" charset="2"/>
              </a:rPr>
              <a:t></a:t>
            </a:r>
            <a:r>
              <a:rPr lang="es-CO" sz="1600" dirty="0">
                <a:solidFill>
                  <a:srgbClr val="112C45"/>
                </a:solidFill>
                <a:latin typeface="Montserrat"/>
              </a:rPr>
              <a:t> dos veces el volumen de sangre del neonato, o aproximadamente 170-200 ml/kg elimina aproximadamente el 110% de BT circulante que equivale al 25% de BST = Los valores posteriores al procedimiento equivalen </a:t>
            </a:r>
            <a:r>
              <a:rPr lang="es-CO" sz="1600" dirty="0" err="1">
                <a:solidFill>
                  <a:srgbClr val="112C45"/>
                </a:solidFill>
                <a:latin typeface="Montserrat"/>
              </a:rPr>
              <a:t>aprox</a:t>
            </a:r>
            <a:r>
              <a:rPr lang="es-CO" sz="1600" dirty="0">
                <a:solidFill>
                  <a:srgbClr val="112C45"/>
                </a:solidFill>
                <a:latin typeface="Montserrat"/>
              </a:rPr>
              <a:t> al 60% del valor previo. </a:t>
            </a:r>
          </a:p>
        </p:txBody>
      </p:sp>
    </p:spTree>
    <p:extLst>
      <p:ext uri="{BB962C8B-B14F-4D97-AF65-F5344CB8AC3E}">
        <p14:creationId xmlns:p14="http://schemas.microsoft.com/office/powerpoint/2010/main" val="1994414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756935339"/>
              </p:ext>
            </p:extLst>
          </p:nvPr>
        </p:nvGraphicFramePr>
        <p:xfrm>
          <a:off x="6400800" y="375385"/>
          <a:ext cx="4475746" cy="6083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p:cNvGraphicFramePr/>
          <p:nvPr>
            <p:extLst>
              <p:ext uri="{D42A27DB-BD31-4B8C-83A1-F6EECF244321}">
                <p14:modId xmlns:p14="http://schemas.microsoft.com/office/powerpoint/2010/main" val="3417823640"/>
              </p:ext>
            </p:extLst>
          </p:nvPr>
        </p:nvGraphicFramePr>
        <p:xfrm>
          <a:off x="1086126" y="375385"/>
          <a:ext cx="4229769" cy="27213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0836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6E182-1B20-F54B-BB19-CCD8BA19D050}"/>
              </a:ext>
            </a:extLst>
          </p:cNvPr>
          <p:cNvSpPr>
            <a:spLocks noGrp="1"/>
          </p:cNvSpPr>
          <p:nvPr>
            <p:ph type="title"/>
          </p:nvPr>
        </p:nvSpPr>
        <p:spPr>
          <a:xfrm>
            <a:off x="4216526" y="456649"/>
            <a:ext cx="4205438" cy="655153"/>
          </a:xfrm>
        </p:spPr>
        <p:txBody>
          <a:bodyPr>
            <a:normAutofit/>
          </a:bodyPr>
          <a:lstStyle/>
          <a:p>
            <a:pPr algn="ctr"/>
            <a:r>
              <a:rPr lang="es-CO" sz="3000" b="1" dirty="0">
                <a:solidFill>
                  <a:srgbClr val="00AAA7"/>
                </a:solidFill>
                <a:latin typeface="Montserrat"/>
              </a:rPr>
              <a:t>INMUNOGLOBULINA</a:t>
            </a:r>
          </a:p>
        </p:txBody>
      </p:sp>
      <p:graphicFrame>
        <p:nvGraphicFramePr>
          <p:cNvPr id="4" name="Marcador de contenido 3">
            <a:extLst>
              <a:ext uri="{FF2B5EF4-FFF2-40B4-BE49-F238E27FC236}">
                <a16:creationId xmlns:a16="http://schemas.microsoft.com/office/drawing/2014/main" id="{AF9E7A0A-CB5D-604A-B4EE-30933470F368}"/>
              </a:ext>
            </a:extLst>
          </p:cNvPr>
          <p:cNvGraphicFramePr>
            <a:graphicFrameLocks noGrp="1"/>
          </p:cNvGraphicFramePr>
          <p:nvPr>
            <p:ph idx="1"/>
            <p:extLst>
              <p:ext uri="{D42A27DB-BD31-4B8C-83A1-F6EECF244321}">
                <p14:modId xmlns:p14="http://schemas.microsoft.com/office/powerpoint/2010/main" val="259591568"/>
              </p:ext>
            </p:extLst>
          </p:nvPr>
        </p:nvGraphicFramePr>
        <p:xfrm>
          <a:off x="756284" y="1188804"/>
          <a:ext cx="4547237" cy="201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2251274854"/>
              </p:ext>
            </p:extLst>
          </p:nvPr>
        </p:nvGraphicFramePr>
        <p:xfrm>
          <a:off x="6096000" y="993474"/>
          <a:ext cx="498374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66109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54F8F-1C37-AF45-BF6A-5F3BC255137A}"/>
              </a:ext>
            </a:extLst>
          </p:cNvPr>
          <p:cNvSpPr>
            <a:spLocks noGrp="1"/>
          </p:cNvSpPr>
          <p:nvPr>
            <p:ph type="title"/>
          </p:nvPr>
        </p:nvSpPr>
        <p:spPr>
          <a:xfrm>
            <a:off x="4800649" y="876839"/>
            <a:ext cx="4946583" cy="741780"/>
          </a:xfrm>
        </p:spPr>
        <p:txBody>
          <a:bodyPr>
            <a:normAutofit/>
          </a:bodyPr>
          <a:lstStyle/>
          <a:p>
            <a:pPr algn="ctr"/>
            <a:r>
              <a:rPr lang="es-CO" sz="3000" b="1" dirty="0">
                <a:solidFill>
                  <a:srgbClr val="00AAA7"/>
                </a:solidFill>
                <a:latin typeface="Montserrat"/>
              </a:rPr>
              <a:t>OTROS TRATAMIENTOS</a:t>
            </a:r>
          </a:p>
        </p:txBody>
      </p:sp>
      <p:graphicFrame>
        <p:nvGraphicFramePr>
          <p:cNvPr id="4" name="Marcador de contenido 3">
            <a:extLst>
              <a:ext uri="{FF2B5EF4-FFF2-40B4-BE49-F238E27FC236}">
                <a16:creationId xmlns:a16="http://schemas.microsoft.com/office/drawing/2014/main" id="{5743C8F7-7D41-EC4A-9F53-A633ABD4B5BF}"/>
              </a:ext>
            </a:extLst>
          </p:cNvPr>
          <p:cNvGraphicFramePr>
            <a:graphicFrameLocks noGrp="1"/>
          </p:cNvGraphicFramePr>
          <p:nvPr>
            <p:ph idx="1"/>
            <p:extLst>
              <p:ext uri="{D42A27DB-BD31-4B8C-83A1-F6EECF244321}">
                <p14:modId xmlns:p14="http://schemas.microsoft.com/office/powerpoint/2010/main" val="1973783065"/>
              </p:ext>
            </p:extLst>
          </p:nvPr>
        </p:nvGraphicFramePr>
        <p:xfrm>
          <a:off x="4800649" y="1686978"/>
          <a:ext cx="6646244"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915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33;p21">
            <a:extLst>
              <a:ext uri="{FF2B5EF4-FFF2-40B4-BE49-F238E27FC236}">
                <a16:creationId xmlns:a16="http://schemas.microsoft.com/office/drawing/2014/main" id="{B554E34D-4E60-4CC7-B65F-9A937EAB77FD}"/>
              </a:ext>
            </a:extLst>
          </p:cNvPr>
          <p:cNvSpPr txBox="1">
            <a:spLocks/>
          </p:cNvSpPr>
          <p:nvPr/>
        </p:nvSpPr>
        <p:spPr>
          <a:xfrm>
            <a:off x="2609406" y="1510035"/>
            <a:ext cx="6973188" cy="1341600"/>
          </a:xfrm>
          <a:prstGeom prst="rect">
            <a:avLst/>
          </a:prstGeom>
        </p:spPr>
        <p:txBody>
          <a:bodyPr spcFirstLastPara="1"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CO" sz="9600" dirty="0">
                <a:solidFill>
                  <a:srgbClr val="112C45"/>
                </a:solidFill>
                <a:latin typeface="Montserrat" panose="00000500000000000000" pitchFamily="50" charset="0"/>
              </a:rPr>
              <a:t>¡Gracias!</a:t>
            </a:r>
          </a:p>
        </p:txBody>
      </p:sp>
      <p:sp>
        <p:nvSpPr>
          <p:cNvPr id="7" name="CuadroTexto 6">
            <a:extLst>
              <a:ext uri="{FF2B5EF4-FFF2-40B4-BE49-F238E27FC236}">
                <a16:creationId xmlns:a16="http://schemas.microsoft.com/office/drawing/2014/main" id="{728F8167-4F0A-4946-99B5-67CB4FA18CD0}"/>
              </a:ext>
            </a:extLst>
          </p:cNvPr>
          <p:cNvSpPr txBox="1"/>
          <p:nvPr/>
        </p:nvSpPr>
        <p:spPr>
          <a:xfrm>
            <a:off x="3773670" y="2984158"/>
            <a:ext cx="4889633" cy="369332"/>
          </a:xfrm>
          <a:prstGeom prst="rect">
            <a:avLst/>
          </a:prstGeom>
          <a:noFill/>
        </p:spPr>
        <p:txBody>
          <a:bodyPr wrap="square" rtlCol="0">
            <a:spAutoFit/>
          </a:bodyPr>
          <a:lstStyle/>
          <a:p>
            <a:pPr algn="ctr"/>
            <a:r>
              <a:rPr lang="es-CO" dirty="0">
                <a:solidFill>
                  <a:srgbClr val="112C45"/>
                </a:solidFill>
                <a:latin typeface="Montserrat" panose="00000500000000000000" pitchFamily="50" charset="0"/>
                <a:cs typeface="Arial" panose="020B0604020202020204" pitchFamily="34" charset="0"/>
              </a:rPr>
              <a:t>Correo: alvarezlondonolaura@gmail.com</a:t>
            </a:r>
          </a:p>
        </p:txBody>
      </p:sp>
    </p:spTree>
    <p:extLst>
      <p:ext uri="{BB962C8B-B14F-4D97-AF65-F5344CB8AC3E}">
        <p14:creationId xmlns:p14="http://schemas.microsoft.com/office/powerpoint/2010/main" val="97044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6DF9042-6DBB-1A44-ACB3-D17C8C65C7C4}"/>
              </a:ext>
            </a:extLst>
          </p:cNvPr>
          <p:cNvGraphicFramePr>
            <a:graphicFrameLocks noGrp="1"/>
          </p:cNvGraphicFramePr>
          <p:nvPr>
            <p:ph idx="1"/>
            <p:extLst>
              <p:ext uri="{D42A27DB-BD31-4B8C-83A1-F6EECF244321}">
                <p14:modId xmlns:p14="http://schemas.microsoft.com/office/powerpoint/2010/main" val="1266818326"/>
              </p:ext>
            </p:extLst>
          </p:nvPr>
        </p:nvGraphicFramePr>
        <p:xfrm>
          <a:off x="640781" y="238050"/>
          <a:ext cx="11121290" cy="3601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18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1CD992D-39F0-CE42-823E-72C39089553B}"/>
              </a:ext>
            </a:extLst>
          </p:cNvPr>
          <p:cNvGraphicFramePr/>
          <p:nvPr>
            <p:extLst>
              <p:ext uri="{D42A27DB-BD31-4B8C-83A1-F6EECF244321}">
                <p14:modId xmlns:p14="http://schemas.microsoft.com/office/powerpoint/2010/main" val="1963159013"/>
              </p:ext>
            </p:extLst>
          </p:nvPr>
        </p:nvGraphicFramePr>
        <p:xfrm>
          <a:off x="879118" y="462351"/>
          <a:ext cx="5187950" cy="289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1F2556D7-E79A-9A47-B8E8-A7CA636DCDBD}"/>
              </a:ext>
            </a:extLst>
          </p:cNvPr>
          <p:cNvPicPr>
            <a:picLocks noChangeAspect="1"/>
          </p:cNvPicPr>
          <p:nvPr/>
        </p:nvPicPr>
        <p:blipFill>
          <a:blip r:embed="rId8"/>
          <a:stretch>
            <a:fillRect/>
          </a:stretch>
        </p:blipFill>
        <p:spPr>
          <a:xfrm>
            <a:off x="6867005" y="1875453"/>
            <a:ext cx="4580096" cy="3450561"/>
          </a:xfrm>
          <a:prstGeom prst="rect">
            <a:avLst/>
          </a:prstGeom>
        </p:spPr>
      </p:pic>
    </p:spTree>
    <p:extLst>
      <p:ext uri="{BB962C8B-B14F-4D97-AF65-F5344CB8AC3E}">
        <p14:creationId xmlns:p14="http://schemas.microsoft.com/office/powerpoint/2010/main" val="426374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C51CD-B251-CC45-AF4A-492C0D318CF2}"/>
              </a:ext>
            </a:extLst>
          </p:cNvPr>
          <p:cNvSpPr>
            <a:spLocks noGrp="1"/>
          </p:cNvSpPr>
          <p:nvPr>
            <p:ph type="title"/>
          </p:nvPr>
        </p:nvSpPr>
        <p:spPr>
          <a:xfrm>
            <a:off x="941524" y="769834"/>
            <a:ext cx="4474945" cy="1325563"/>
          </a:xfrm>
        </p:spPr>
        <p:txBody>
          <a:bodyPr>
            <a:normAutofit/>
          </a:bodyPr>
          <a:lstStyle/>
          <a:p>
            <a:pPr algn="ctr"/>
            <a:r>
              <a:rPr lang="es-CO" sz="3000" b="1" dirty="0">
                <a:solidFill>
                  <a:srgbClr val="00AAA7"/>
                </a:solidFill>
                <a:latin typeface="Montserrat"/>
              </a:rPr>
              <a:t>FISIOPATOLOGÍA</a:t>
            </a:r>
          </a:p>
        </p:txBody>
      </p:sp>
      <p:graphicFrame>
        <p:nvGraphicFramePr>
          <p:cNvPr id="4" name="Marcador de contenido 3">
            <a:extLst>
              <a:ext uri="{FF2B5EF4-FFF2-40B4-BE49-F238E27FC236}">
                <a16:creationId xmlns:a16="http://schemas.microsoft.com/office/drawing/2014/main" id="{0595A0C8-2570-5447-96FB-983A787425A3}"/>
              </a:ext>
            </a:extLst>
          </p:cNvPr>
          <p:cNvGraphicFramePr>
            <a:graphicFrameLocks noGrp="1"/>
          </p:cNvGraphicFramePr>
          <p:nvPr>
            <p:ph idx="1"/>
            <p:extLst>
              <p:ext uri="{D42A27DB-BD31-4B8C-83A1-F6EECF244321}">
                <p14:modId xmlns:p14="http://schemas.microsoft.com/office/powerpoint/2010/main" val="252758001"/>
              </p:ext>
            </p:extLst>
          </p:nvPr>
        </p:nvGraphicFramePr>
        <p:xfrm>
          <a:off x="4345806" y="1352373"/>
          <a:ext cx="7846194"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0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AC7FD-CFA9-5549-8D05-C9BFCA473884}"/>
              </a:ext>
            </a:extLst>
          </p:cNvPr>
          <p:cNvSpPr>
            <a:spLocks noGrp="1"/>
          </p:cNvSpPr>
          <p:nvPr>
            <p:ph type="title"/>
          </p:nvPr>
        </p:nvSpPr>
        <p:spPr/>
        <p:txBody>
          <a:bodyPr>
            <a:normAutofit/>
          </a:bodyPr>
          <a:lstStyle/>
          <a:p>
            <a:pPr algn="ctr"/>
            <a:r>
              <a:rPr lang="es-CO" sz="3000" b="1" dirty="0">
                <a:solidFill>
                  <a:srgbClr val="00AAA7"/>
                </a:solidFill>
                <a:latin typeface="Montserrat"/>
              </a:rPr>
              <a:t>PRODUCCIÓN DE BILIRRUBINA</a:t>
            </a:r>
          </a:p>
        </p:txBody>
      </p:sp>
      <p:pic>
        <p:nvPicPr>
          <p:cNvPr id="4" name="Picture 2">
            <a:extLst>
              <a:ext uri="{FF2B5EF4-FFF2-40B4-BE49-F238E27FC236}">
                <a16:creationId xmlns:a16="http://schemas.microsoft.com/office/drawing/2014/main" id="{6BC585AA-0BD1-8446-B55E-5443B4594B7C}"/>
              </a:ext>
            </a:extLst>
          </p:cNvPr>
          <p:cNvPicPr>
            <a:picLocks noChangeAspect="1"/>
          </p:cNvPicPr>
          <p:nvPr/>
        </p:nvPicPr>
        <p:blipFill rotWithShape="1">
          <a:blip r:embed="rId3"/>
          <a:srcRect t="5136" b="64169"/>
          <a:stretch/>
        </p:blipFill>
        <p:spPr>
          <a:xfrm>
            <a:off x="5125335" y="1944303"/>
            <a:ext cx="6515839" cy="3409703"/>
          </a:xfrm>
          <a:prstGeom prst="rect">
            <a:avLst/>
          </a:prstGeom>
          <a:ln>
            <a:solidFill>
              <a:schemeClr val="accent1"/>
            </a:solidFill>
          </a:ln>
        </p:spPr>
      </p:pic>
    </p:spTree>
    <p:extLst>
      <p:ext uri="{BB962C8B-B14F-4D97-AF65-F5344CB8AC3E}">
        <p14:creationId xmlns:p14="http://schemas.microsoft.com/office/powerpoint/2010/main" val="13448886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36D434D-E43E-46B1-B15C-3F8F1C7CD985}" vid="{2065B3BA-C76D-4BC7-A0DF-9D99B62B03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Presentation_FR_nueva</Template>
  <TotalTime>3933</TotalTime>
  <Words>5069</Words>
  <Application>Microsoft Office PowerPoint</Application>
  <PresentationFormat>Panorámica</PresentationFormat>
  <Paragraphs>450</Paragraphs>
  <Slides>59</Slides>
  <Notes>56</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59</vt:i4>
      </vt:variant>
    </vt:vector>
  </HeadingPairs>
  <TitlesOfParts>
    <vt:vector size="65" baseType="lpstr">
      <vt:lpstr>Arial</vt:lpstr>
      <vt:lpstr>Calibri</vt:lpstr>
      <vt:lpstr>Calibri Light</vt:lpstr>
      <vt:lpstr>Montserrat</vt:lpstr>
      <vt:lpstr>Wingdings</vt:lpstr>
      <vt:lpstr>Tema de Office</vt:lpstr>
      <vt:lpstr>Presentación de PowerPoint</vt:lpstr>
      <vt:lpstr>DEFINICIONES</vt:lpstr>
      <vt:lpstr>DEFINICIONES</vt:lpstr>
      <vt:lpstr>DEFINICIONES</vt:lpstr>
      <vt:lpstr>EPIDEMIOLOGÍA</vt:lpstr>
      <vt:lpstr>Presentación de PowerPoint</vt:lpstr>
      <vt:lpstr>Presentación de PowerPoint</vt:lpstr>
      <vt:lpstr>FISIOPATOLOGÍA</vt:lpstr>
      <vt:lpstr>PRODUCCIÓN DE BILIRRUBINA</vt:lpstr>
      <vt:lpstr>EXCRECIÓN DE LA BILIRRUBINA</vt:lpstr>
      <vt:lpstr>Presentación de PowerPoint</vt:lpstr>
      <vt:lpstr>HIPERBILIRRUBINEMIA NEONATAL BENIGNA</vt:lpstr>
      <vt:lpstr>NIVELES ÓPTIMOS</vt:lpstr>
      <vt:lpstr>TIEMPOS DE RESOLUCIÓN</vt:lpstr>
      <vt:lpstr>CLASIFICACIÓN</vt:lpstr>
      <vt:lpstr>MECANISMO FISIOLÓGICO </vt:lpstr>
      <vt:lpstr>RELACIÓN CON LACTANCIA</vt:lpstr>
      <vt:lpstr>TIPO DE BILIRRUBINA</vt:lpstr>
      <vt:lpstr>OTRAS</vt:lpstr>
      <vt:lpstr>FACTORES DE RIESGO</vt:lpstr>
      <vt:lpstr>Presentación de PowerPoint</vt:lpstr>
      <vt:lpstr>FACTORES DE RIESGO</vt:lpstr>
      <vt:lpstr>FACTORES DE RIESGO</vt:lpstr>
      <vt:lpstr>FACTORES DE RIESGO</vt:lpstr>
      <vt:lpstr>CLÍNICA</vt:lpstr>
      <vt:lpstr>SIGNOS DE ALARMA</vt:lpstr>
      <vt:lpstr>SOSPECHA DE HEMÓLISIS</vt:lpstr>
      <vt:lpstr>DISFUNCIÓN NEUROLÓGICA POR BILIRRUBINA</vt:lpstr>
      <vt:lpstr>Presentación de PowerPoint</vt:lpstr>
      <vt:lpstr>ENCEFALOPATÍA AGUDA</vt:lpstr>
      <vt:lpstr>ENCEFALOPATÍA CRÓNICA</vt:lpstr>
      <vt:lpstr>¿TAMIZAJE?</vt:lpstr>
      <vt:lpstr>PARACLÍNICOS </vt:lpstr>
      <vt:lpstr>INTERPRETACIÓN </vt:lpstr>
      <vt:lpstr>RECOMENDACIONES-NICE</vt:lpstr>
      <vt:lpstr>Presentación de PowerPoint</vt:lpstr>
      <vt:lpstr>Presentación de PowerPoint</vt:lpstr>
      <vt:lpstr>TRATAMIENTO</vt:lpstr>
      <vt:lpstr>Presentación de PowerPoint</vt:lpstr>
      <vt:lpstr>Presentación de PowerPoint</vt:lpstr>
      <vt:lpstr>Presentación de PowerPoint</vt:lpstr>
      <vt:lpstr>Presentación de PowerPoint</vt:lpstr>
      <vt:lpstr>Presentación de PowerPoint</vt:lpstr>
      <vt:lpstr>Presentación de PowerPoint</vt:lpstr>
      <vt:lpstr>FOTOTERAPIA</vt:lpstr>
      <vt:lpstr>Presentación de PowerPoint</vt:lpstr>
      <vt:lpstr>Mecanismo de acción</vt:lpstr>
      <vt:lpstr>DOSIS</vt:lpstr>
      <vt:lpstr>FUENTES Y DISPOSITIVOS</vt:lpstr>
      <vt:lpstr>Presentación de PowerPoint</vt:lpstr>
      <vt:lpstr>INDICACIONES DE FOTOTERAPIA INTENSIVA</vt:lpstr>
      <vt:lpstr>MONITOREO</vt:lpstr>
      <vt:lpstr>EFECTOS ADVERSOS</vt:lpstr>
      <vt:lpstr>¿ CUÁNDO DETENERLA?</vt:lpstr>
      <vt:lpstr>EXANGUINOTRANSFUSIÓN</vt:lpstr>
      <vt:lpstr>Presentación de PowerPoint</vt:lpstr>
      <vt:lpstr>INMUNOGLOBULINA</vt:lpstr>
      <vt:lpstr>OTROS TRATAMIENTOS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alvarez londoño</dc:creator>
  <cp:lastModifiedBy>Comunicaciones</cp:lastModifiedBy>
  <cp:revision>133</cp:revision>
  <dcterms:created xsi:type="dcterms:W3CDTF">2020-11-02T00:18:26Z</dcterms:created>
  <dcterms:modified xsi:type="dcterms:W3CDTF">2020-11-20T16:16:03Z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1084107</vt:lpwstr>
  </property>
  <property fmtid="{D5CDD505-2E9C-101B-9397-08002B2CF9AE}" name="NXPowerLiteSettings" pid="3">
    <vt:lpwstr>C7000400038000</vt:lpwstr>
  </property>
  <property fmtid="{D5CDD505-2E9C-101B-9397-08002B2CF9AE}" name="NXPowerLiteVersion" pid="4">
    <vt:lpwstr>S9.0.3</vt:lpwstr>
  </property>
</Properties>
</file>