
<file path=[Content_Types].xml><?xml version="1.0" encoding="utf-8"?>
<Types xmlns="http://schemas.openxmlformats.org/package/2006/content-types">
  <Default ContentType="image/gif" Extension="gi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55.xml"/>
  <Override ContentType="application/vnd.openxmlformats-officedocument.presentationml.slide+xml" PartName="/ppt/slides/slide56.xml"/>
  <Override ContentType="application/vnd.openxmlformats-officedocument.presentationml.slide+xml" PartName="/ppt/slides/slide57.xml"/>
  <Override ContentType="application/vnd.openxmlformats-officedocument.presentationml.slide+xml" PartName="/ppt/slides/slide58.xml"/>
  <Override ContentType="application/vnd.openxmlformats-officedocument.presentationml.slide+xml" PartName="/ppt/slides/slide59.xml"/>
  <Override ContentType="application/vnd.openxmlformats-officedocument.presentationml.slide+xml" PartName="/ppt/slides/slide60.xml"/>
  <Override ContentType="application/vnd.openxmlformats-officedocument.presentationml.slide+xml" PartName="/ppt/slides/slide61.xml"/>
  <Override ContentType="application/vnd.openxmlformats-officedocument.presentationml.slide+xml" PartName="/ppt/slides/slide62.xml"/>
  <Override ContentType="application/vnd.openxmlformats-officedocument.presentationml.slide+xml" PartName="/ppt/slides/slide63.xml"/>
  <Override ContentType="application/vnd.openxmlformats-officedocument.presentationml.slide+xml" PartName="/ppt/slides/slide64.xml"/>
  <Override ContentType="application/vnd.openxmlformats-officedocument.presentationml.slide+xml" PartName="/ppt/slides/slide65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5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AEAA"/>
    <a:srgbClr val="152B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8312" autoAdjust="0"/>
  </p:normalViewPr>
  <p:slideViewPr>
    <p:cSldViewPr snapToGrid="0">
      <p:cViewPr varScale="1">
        <p:scale>
          <a:sx n="67" d="100"/>
          <a:sy n="67" d="100"/>
        </p:scale>
        <p:origin x="644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651BBF-26DA-48DE-80CD-5BBC4DA9219E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6BF5CE40-0B9F-4CF7-A3D1-81451CB112F0}">
      <dgm:prSet phldrT="[Texto]" custT="1"/>
      <dgm:spPr/>
      <dgm:t>
        <a:bodyPr/>
        <a:lstStyle/>
        <a:p>
          <a:r>
            <a:rPr lang="es-CO" sz="2800" dirty="0">
              <a:latin typeface="Montserrat" panose="00000500000000000000" pitchFamily="50" charset="0"/>
            </a:rPr>
            <a:t>Aguda: &lt; 30 días</a:t>
          </a:r>
        </a:p>
      </dgm:t>
    </dgm:pt>
    <dgm:pt modelId="{2828F91B-92AB-4682-ACB9-562D10114E00}" type="parTrans" cxnId="{24128CB0-5E36-46F1-98EE-8C5C007FBBF6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6EFF9A38-EF08-4E4F-974F-4FD13E0BE4DD}" type="sibTrans" cxnId="{24128CB0-5E36-46F1-98EE-8C5C007FBBF6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70461025-7A1C-4C03-B513-817E558736CE}">
      <dgm:prSet phldrT="[Texto]" custT="1"/>
      <dgm:spPr/>
      <dgm:t>
        <a:bodyPr/>
        <a:lstStyle/>
        <a:p>
          <a:r>
            <a:rPr lang="es-CO" sz="2800" dirty="0">
              <a:latin typeface="Montserrat" panose="00000500000000000000" pitchFamily="50" charset="0"/>
            </a:rPr>
            <a:t>Subaguda: 30-90 días</a:t>
          </a:r>
        </a:p>
      </dgm:t>
    </dgm:pt>
    <dgm:pt modelId="{FA57DCBB-D134-4235-B891-E4E48A33D5E2}" type="parTrans" cxnId="{0670064E-DFEA-42A3-B4C4-88BE3CC9B920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AD124BB2-8F87-48BB-B537-EDD7605D90F6}" type="sibTrans" cxnId="{0670064E-DFEA-42A3-B4C4-88BE3CC9B920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B4CF690B-F2BD-4694-924A-D0BBD4048687}">
      <dgm:prSet phldrT="[Texto]" custT="1"/>
      <dgm:spPr/>
      <dgm:t>
        <a:bodyPr/>
        <a:lstStyle/>
        <a:p>
          <a:r>
            <a:rPr lang="es-CO" sz="2800" dirty="0">
              <a:latin typeface="Montserrat" panose="00000500000000000000" pitchFamily="50" charset="0"/>
            </a:rPr>
            <a:t>Crónica: &gt; 90 días</a:t>
          </a:r>
        </a:p>
      </dgm:t>
    </dgm:pt>
    <dgm:pt modelId="{6C35EAD8-EDE0-4C1D-9598-B0D046E7A361}" type="parTrans" cxnId="{995703F2-82B8-44C9-B79A-DB117B968AD1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1A01C558-47A5-4AB9-AB94-4F73E577C974}" type="sibTrans" cxnId="{995703F2-82B8-44C9-B79A-DB117B968AD1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9CA1C427-615B-481E-9F05-D717D9B1B214}">
      <dgm:prSet phldrT="[Texto]" custT="1"/>
      <dgm:spPr/>
      <dgm:t>
        <a:bodyPr/>
        <a:lstStyle/>
        <a:p>
          <a:r>
            <a:rPr lang="es-CO" sz="2800" dirty="0">
              <a:latin typeface="Montserrat" panose="00000500000000000000" pitchFamily="50" charset="0"/>
            </a:rPr>
            <a:t>Recurrente:  3 en 6 meses, 4 en 1 año </a:t>
          </a:r>
        </a:p>
      </dgm:t>
    </dgm:pt>
    <dgm:pt modelId="{CE69C137-3450-443C-88E9-8B0D7F05D5B2}" type="parTrans" cxnId="{6B7DD7DE-C429-43E1-8DCD-568F11B2B93F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9B9C6BF1-7CEF-4593-AA41-17B132BB3C5A}" type="sibTrans" cxnId="{6B7DD7DE-C429-43E1-8DCD-568F11B2B93F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AFBA7099-12C5-4ACF-8F11-0291023741EA}" type="pres">
      <dgm:prSet presAssocID="{C9651BBF-26DA-48DE-80CD-5BBC4DA9219E}" presName="diagram" presStyleCnt="0">
        <dgm:presLayoutVars>
          <dgm:dir/>
          <dgm:resizeHandles val="exact"/>
        </dgm:presLayoutVars>
      </dgm:prSet>
      <dgm:spPr/>
    </dgm:pt>
    <dgm:pt modelId="{164B988A-D32B-4D36-AC7B-F06ACFEC2F50}" type="pres">
      <dgm:prSet presAssocID="{6BF5CE40-0B9F-4CF7-A3D1-81451CB112F0}" presName="node" presStyleLbl="node1" presStyleIdx="0" presStyleCnt="4">
        <dgm:presLayoutVars>
          <dgm:bulletEnabled val="1"/>
        </dgm:presLayoutVars>
      </dgm:prSet>
      <dgm:spPr/>
    </dgm:pt>
    <dgm:pt modelId="{1824EBBA-C39E-4C99-B8F7-602F0257BA92}" type="pres">
      <dgm:prSet presAssocID="{6EFF9A38-EF08-4E4F-974F-4FD13E0BE4DD}" presName="sibTrans" presStyleCnt="0"/>
      <dgm:spPr/>
    </dgm:pt>
    <dgm:pt modelId="{1D75A07E-4A43-4338-A6AD-45AC692D2992}" type="pres">
      <dgm:prSet presAssocID="{70461025-7A1C-4C03-B513-817E558736CE}" presName="node" presStyleLbl="node1" presStyleIdx="1" presStyleCnt="4">
        <dgm:presLayoutVars>
          <dgm:bulletEnabled val="1"/>
        </dgm:presLayoutVars>
      </dgm:prSet>
      <dgm:spPr/>
    </dgm:pt>
    <dgm:pt modelId="{3EB1A21B-D559-4484-B10B-5B6743E80803}" type="pres">
      <dgm:prSet presAssocID="{AD124BB2-8F87-48BB-B537-EDD7605D90F6}" presName="sibTrans" presStyleCnt="0"/>
      <dgm:spPr/>
    </dgm:pt>
    <dgm:pt modelId="{5EA62808-AD2E-4321-89BB-FF72B4FE6236}" type="pres">
      <dgm:prSet presAssocID="{B4CF690B-F2BD-4694-924A-D0BBD4048687}" presName="node" presStyleLbl="node1" presStyleIdx="2" presStyleCnt="4">
        <dgm:presLayoutVars>
          <dgm:bulletEnabled val="1"/>
        </dgm:presLayoutVars>
      </dgm:prSet>
      <dgm:spPr/>
    </dgm:pt>
    <dgm:pt modelId="{EE17F3B4-2431-4DB6-B838-D7590BF10EBD}" type="pres">
      <dgm:prSet presAssocID="{1A01C558-47A5-4AB9-AB94-4F73E577C974}" presName="sibTrans" presStyleCnt="0"/>
      <dgm:spPr/>
    </dgm:pt>
    <dgm:pt modelId="{C959F87A-C712-425A-B9EF-434A033D0CB4}" type="pres">
      <dgm:prSet presAssocID="{9CA1C427-615B-481E-9F05-D717D9B1B214}" presName="node" presStyleLbl="node1" presStyleIdx="3" presStyleCnt="4">
        <dgm:presLayoutVars>
          <dgm:bulletEnabled val="1"/>
        </dgm:presLayoutVars>
      </dgm:prSet>
      <dgm:spPr/>
    </dgm:pt>
  </dgm:ptLst>
  <dgm:cxnLst>
    <dgm:cxn modelId="{2F0A3622-595A-42C7-BF37-72A0E9DB1C25}" type="presOf" srcId="{C9651BBF-26DA-48DE-80CD-5BBC4DA9219E}" destId="{AFBA7099-12C5-4ACF-8F11-0291023741EA}" srcOrd="0" destOrd="0" presId="urn:microsoft.com/office/officeart/2005/8/layout/default"/>
    <dgm:cxn modelId="{C9424140-9BC8-4967-924A-9CD73F551BD7}" type="presOf" srcId="{70461025-7A1C-4C03-B513-817E558736CE}" destId="{1D75A07E-4A43-4338-A6AD-45AC692D2992}" srcOrd="0" destOrd="0" presId="urn:microsoft.com/office/officeart/2005/8/layout/default"/>
    <dgm:cxn modelId="{ACC6EB5D-E7F7-405C-8EB9-B3B895366314}" type="presOf" srcId="{6BF5CE40-0B9F-4CF7-A3D1-81451CB112F0}" destId="{164B988A-D32B-4D36-AC7B-F06ACFEC2F50}" srcOrd="0" destOrd="0" presId="urn:microsoft.com/office/officeart/2005/8/layout/default"/>
    <dgm:cxn modelId="{0670064E-DFEA-42A3-B4C4-88BE3CC9B920}" srcId="{C9651BBF-26DA-48DE-80CD-5BBC4DA9219E}" destId="{70461025-7A1C-4C03-B513-817E558736CE}" srcOrd="1" destOrd="0" parTransId="{FA57DCBB-D134-4235-B891-E4E48A33D5E2}" sibTransId="{AD124BB2-8F87-48BB-B537-EDD7605D90F6}"/>
    <dgm:cxn modelId="{B9A5537F-8EA9-4ED2-8A18-33E6C7E2CE10}" type="presOf" srcId="{9CA1C427-615B-481E-9F05-D717D9B1B214}" destId="{C959F87A-C712-425A-B9EF-434A033D0CB4}" srcOrd="0" destOrd="0" presId="urn:microsoft.com/office/officeart/2005/8/layout/default"/>
    <dgm:cxn modelId="{24128CB0-5E36-46F1-98EE-8C5C007FBBF6}" srcId="{C9651BBF-26DA-48DE-80CD-5BBC4DA9219E}" destId="{6BF5CE40-0B9F-4CF7-A3D1-81451CB112F0}" srcOrd="0" destOrd="0" parTransId="{2828F91B-92AB-4682-ACB9-562D10114E00}" sibTransId="{6EFF9A38-EF08-4E4F-974F-4FD13E0BE4DD}"/>
    <dgm:cxn modelId="{90B9FFC9-9B84-46E4-834D-0D7D40214783}" type="presOf" srcId="{B4CF690B-F2BD-4694-924A-D0BBD4048687}" destId="{5EA62808-AD2E-4321-89BB-FF72B4FE6236}" srcOrd="0" destOrd="0" presId="urn:microsoft.com/office/officeart/2005/8/layout/default"/>
    <dgm:cxn modelId="{6B7DD7DE-C429-43E1-8DCD-568F11B2B93F}" srcId="{C9651BBF-26DA-48DE-80CD-5BBC4DA9219E}" destId="{9CA1C427-615B-481E-9F05-D717D9B1B214}" srcOrd="3" destOrd="0" parTransId="{CE69C137-3450-443C-88E9-8B0D7F05D5B2}" sibTransId="{9B9C6BF1-7CEF-4593-AA41-17B132BB3C5A}"/>
    <dgm:cxn modelId="{995703F2-82B8-44C9-B79A-DB117B968AD1}" srcId="{C9651BBF-26DA-48DE-80CD-5BBC4DA9219E}" destId="{B4CF690B-F2BD-4694-924A-D0BBD4048687}" srcOrd="2" destOrd="0" parTransId="{6C35EAD8-EDE0-4C1D-9598-B0D046E7A361}" sibTransId="{1A01C558-47A5-4AB9-AB94-4F73E577C974}"/>
    <dgm:cxn modelId="{CCBBBAD9-9819-43B2-BC2F-D6F62E52162A}" type="presParOf" srcId="{AFBA7099-12C5-4ACF-8F11-0291023741EA}" destId="{164B988A-D32B-4D36-AC7B-F06ACFEC2F50}" srcOrd="0" destOrd="0" presId="urn:microsoft.com/office/officeart/2005/8/layout/default"/>
    <dgm:cxn modelId="{114466D3-65AB-4555-B3CA-358F98C80E32}" type="presParOf" srcId="{AFBA7099-12C5-4ACF-8F11-0291023741EA}" destId="{1824EBBA-C39E-4C99-B8F7-602F0257BA92}" srcOrd="1" destOrd="0" presId="urn:microsoft.com/office/officeart/2005/8/layout/default"/>
    <dgm:cxn modelId="{AF2FC5C5-774F-4C02-9BC7-1FD84B5A2BBF}" type="presParOf" srcId="{AFBA7099-12C5-4ACF-8F11-0291023741EA}" destId="{1D75A07E-4A43-4338-A6AD-45AC692D2992}" srcOrd="2" destOrd="0" presId="urn:microsoft.com/office/officeart/2005/8/layout/default"/>
    <dgm:cxn modelId="{4B8B3678-FC20-4708-B527-68DC4DCD21BB}" type="presParOf" srcId="{AFBA7099-12C5-4ACF-8F11-0291023741EA}" destId="{3EB1A21B-D559-4484-B10B-5B6743E80803}" srcOrd="3" destOrd="0" presId="urn:microsoft.com/office/officeart/2005/8/layout/default"/>
    <dgm:cxn modelId="{55FA905D-1B30-4029-8C60-CDB1881BFF4A}" type="presParOf" srcId="{AFBA7099-12C5-4ACF-8F11-0291023741EA}" destId="{5EA62808-AD2E-4321-89BB-FF72B4FE6236}" srcOrd="4" destOrd="0" presId="urn:microsoft.com/office/officeart/2005/8/layout/default"/>
    <dgm:cxn modelId="{796AAFBD-C9DC-4466-883A-FD1B4406D2FA}" type="presParOf" srcId="{AFBA7099-12C5-4ACF-8F11-0291023741EA}" destId="{EE17F3B4-2431-4DB6-B838-D7590BF10EBD}" srcOrd="5" destOrd="0" presId="urn:microsoft.com/office/officeart/2005/8/layout/default"/>
    <dgm:cxn modelId="{40EC3FB2-D11F-4A11-8CD2-F5BE16320EE2}" type="presParOf" srcId="{AFBA7099-12C5-4ACF-8F11-0291023741EA}" destId="{C959F87A-C712-425A-B9EF-434A033D0CB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B988A-D32B-4D36-AC7B-F06ACFEC2F50}">
      <dsp:nvSpPr>
        <dsp:cNvPr id="0" name=""/>
        <dsp:cNvSpPr/>
      </dsp:nvSpPr>
      <dsp:spPr>
        <a:xfrm>
          <a:off x="177819" y="604"/>
          <a:ext cx="2820590" cy="169235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>
              <a:latin typeface="Montserrat" panose="00000500000000000000" pitchFamily="50" charset="0"/>
            </a:rPr>
            <a:t>Aguda: &lt; 30 días</a:t>
          </a:r>
        </a:p>
      </dsp:txBody>
      <dsp:txXfrm>
        <a:off x="177819" y="604"/>
        <a:ext cx="2820590" cy="1692354"/>
      </dsp:txXfrm>
    </dsp:sp>
    <dsp:sp modelId="{1D75A07E-4A43-4338-A6AD-45AC692D2992}">
      <dsp:nvSpPr>
        <dsp:cNvPr id="0" name=""/>
        <dsp:cNvSpPr/>
      </dsp:nvSpPr>
      <dsp:spPr>
        <a:xfrm>
          <a:off x="3280469" y="604"/>
          <a:ext cx="2820590" cy="1692354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>
              <a:latin typeface="Montserrat" panose="00000500000000000000" pitchFamily="50" charset="0"/>
            </a:rPr>
            <a:t>Subaguda: 30-90 días</a:t>
          </a:r>
        </a:p>
      </dsp:txBody>
      <dsp:txXfrm>
        <a:off x="3280469" y="604"/>
        <a:ext cx="2820590" cy="1692354"/>
      </dsp:txXfrm>
    </dsp:sp>
    <dsp:sp modelId="{5EA62808-AD2E-4321-89BB-FF72B4FE6236}">
      <dsp:nvSpPr>
        <dsp:cNvPr id="0" name=""/>
        <dsp:cNvSpPr/>
      </dsp:nvSpPr>
      <dsp:spPr>
        <a:xfrm>
          <a:off x="177819" y="1975017"/>
          <a:ext cx="2820590" cy="1692354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>
              <a:latin typeface="Montserrat" panose="00000500000000000000" pitchFamily="50" charset="0"/>
            </a:rPr>
            <a:t>Crónica: &gt; 90 días</a:t>
          </a:r>
        </a:p>
      </dsp:txBody>
      <dsp:txXfrm>
        <a:off x="177819" y="1975017"/>
        <a:ext cx="2820590" cy="1692354"/>
      </dsp:txXfrm>
    </dsp:sp>
    <dsp:sp modelId="{C959F87A-C712-425A-B9EF-434A033D0CB4}">
      <dsp:nvSpPr>
        <dsp:cNvPr id="0" name=""/>
        <dsp:cNvSpPr/>
      </dsp:nvSpPr>
      <dsp:spPr>
        <a:xfrm>
          <a:off x="3280469" y="1975017"/>
          <a:ext cx="2820590" cy="1692354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>
              <a:latin typeface="Montserrat" panose="00000500000000000000" pitchFamily="50" charset="0"/>
            </a:rPr>
            <a:t>Recurrente:  3 en 6 meses, 4 en 1 año </a:t>
          </a:r>
        </a:p>
      </dsp:txBody>
      <dsp:txXfrm>
        <a:off x="3280469" y="1975017"/>
        <a:ext cx="2820590" cy="1692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5536A-C241-41D2-AFBA-3E2C80956E44}" type="datetimeFigureOut">
              <a:rPr lang="es-CO" smtClean="0"/>
              <a:t>17/12/2020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3D1F2-516B-44E5-8A31-7AA9E7C28F8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45352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Tomar tetero acostado_-&gt; se devuelve el alimento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72174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16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81039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17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969662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Amoxi se usa a dosis altas par vencer mecanismos de resistencia del neumococo</a:t>
            </a:r>
          </a:p>
          <a:p>
            <a:r>
              <a:rPr lang="es-CO" dirty="0"/>
              <a:t>Cefuroxime es muy costoso y sabe maluco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18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420954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19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804463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20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762633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Mastoididis</a:t>
            </a:r>
            <a:r>
              <a:rPr lang="es-CO" dirty="0">
                <a:sym typeface="Wingdings" panose="05000000000000000000" pitchFamily="2" charset="2"/>
              </a:rPr>
              <a:t> siempre buscarla 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21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54764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23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73174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24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282444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26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028897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27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36180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Uso de chupo</a:t>
            </a:r>
            <a:r>
              <a:rPr lang="es-CO" dirty="0">
                <a:sym typeface="Wingdings" panose="05000000000000000000" pitchFamily="2" charset="2"/>
              </a:rPr>
              <a:t> disminuye muerte súbita del lactante pero aumenta el riesgo de infecciones del tracto respiratorio superior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627746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Tubod de ventilación: miringotomia </a:t>
            </a:r>
          </a:p>
          <a:p>
            <a:endParaRPr lang="es-CO" dirty="0"/>
          </a:p>
          <a:p>
            <a:r>
              <a:rPr lang="es-CO" dirty="0"/>
              <a:t>Perdida auditiva</a:t>
            </a:r>
            <a:r>
              <a:rPr lang="es-CO" dirty="0">
                <a:sym typeface="Wingdings" panose="05000000000000000000" pitchFamily="2" charset="2"/>
              </a:rPr>
              <a:t> audiometría  o en los más pequeños potenciales auditivos 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28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166590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29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187431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31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502625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32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465222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33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27080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34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395574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Pico 5-14 años porque se relaciona con el odio del nadador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36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756747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Pico 5-14 años porque se relaciona con el odio del nadador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37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127577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38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447700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Analgesia </a:t>
            </a:r>
            <a:r>
              <a:rPr lang="es-CO" dirty="0">
                <a:sym typeface="Wingdings" panose="05000000000000000000" pitchFamily="2" charset="2"/>
              </a:rPr>
              <a:t> muy importante 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39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27688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157216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Es raro que los niños refieran dolor frontal porquelos senos frontales se nuematizan muy tarde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41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049664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42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269352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43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579611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Fibrosis qusitica: por inadecuada movilidad ciliar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44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581772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45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062241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46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0099080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47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8988421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48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2517494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49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336068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50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44111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10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4430211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51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841532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52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3656914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53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2851629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54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7481759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Absesos preseptales</a:t>
            </a:r>
            <a:r>
              <a:rPr lang="es-CO" dirty="0">
                <a:sym typeface="Wingdings" panose="05000000000000000000" pitchFamily="2" charset="2"/>
              </a:rPr>
              <a:t> parálisis de los movimientos oculares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55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185229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56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6400656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57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5702874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59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7050891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60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7163567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>
                <a:sym typeface="Wingdings" panose="05000000000000000000" pitchFamily="2" charset="2"/>
              </a:rPr>
              <a:t>Prueba rápida para estreptococo E: 95%, el problema es que no hay tanta dispoibilidad</a:t>
            </a:r>
          </a:p>
          <a:p>
            <a:r>
              <a:rPr lang="es-CO" dirty="0"/>
              <a:t>Cultivo: s 95%, se demora entre 24-48 horas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61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45422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Síntomas inespecíficos: se coge la oreja, le pica, esta irritable, no duerme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11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9415685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62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0743785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dirty="0"/>
              <a:t>Penicilina B es no pos por eso la primera opción es amoxi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dirty="0"/>
              <a:t>Dosis de amoxi es de 50 porque ya no estamos tratando neumococo , y los microorganismos son mas sensibles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63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0417721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64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37415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12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62842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Cuando se ve el serumen probablemente el paciente no está infectado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13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03864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Analgésicos: acetaminofén, ibuprofeno; benzocaína tópica sobre todo si es otitis externa 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14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800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3D1F2-516B-44E5-8A31-7AA9E7C28F84}" type="slidenum">
              <a:rPr lang="es-CO" smtClean="0"/>
              <a:t>15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5620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0047A-6EC4-4A2D-B8AF-4C5A172A4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4972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12E75-5901-4AB9-BA44-79DAC562EF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9464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F14C973-513F-41DA-A3AB-77550ECE2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721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58FCC-6E3B-47E9-801A-B6268B66F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372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0BF2F-53A6-45FA-BA44-A39B9CD76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263193"/>
            <a:ext cx="10515600" cy="3874416"/>
          </a:xfrm>
        </p:spPr>
        <p:txBody>
          <a:bodyPr vert="eaVert"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4837F9C-EF2D-4624-8666-D15412D81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3353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61AAF6-645E-45DB-88C5-B685DED37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008153"/>
          </a:xfrm>
        </p:spPr>
        <p:txBody>
          <a:bodyPr vert="eaVert"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A42E8-4EE7-4CDB-82E1-0D6F70FB5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008153"/>
          </a:xfrm>
        </p:spPr>
        <p:txBody>
          <a:bodyPr vert="eaVert"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16C949A-1DB0-484C-B83A-73B79303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084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07E2-18A0-4E89-8129-4F3B4CE59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676"/>
            <a:ext cx="10515600" cy="1325563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E751E-DC67-45AE-AC21-1BAF627A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8176"/>
            <a:ext cx="10515600" cy="3142301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B8CF820-BA39-44DA-B961-85651CA30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8618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DEBAD-7D2B-47CB-80B5-6403037F0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16229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489C9-371B-45E3-A6DB-E33EE1A30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9595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029BDD4-EE3B-47E9-A956-B5F90223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684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2702F-78D2-4AF1-983C-DA18C98DF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7238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59DBA-9112-4EFB-B9A3-F8978A8B1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0327"/>
            <a:ext cx="5181600" cy="3987538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2B617-1355-47D0-8D4F-5AC8EDA4C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0327"/>
            <a:ext cx="5181600" cy="3987538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2D606-F212-4585-9FAA-747E2569E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920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CB48D-F53C-414C-84D0-89B177ABF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3912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994F5-3A06-471D-814D-DC1C1A451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66385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751E4-B757-4C66-94E7-CE7C81137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90296"/>
            <a:ext cx="5157787" cy="3332455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203A93-6FB4-44E7-8C29-347536F756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66385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92DC14-50BB-4409-B856-127CD069E1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90297"/>
            <a:ext cx="5183188" cy="3332454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DAD5AE52-F7EF-4469-B97A-6232CC89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7024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565D4-46AF-4EC5-9850-A3103999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D86CA-CE51-4727-B90C-9AE9BDC7B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3877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CD957EEA-F866-4147-A1E6-014124E6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3664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3D072-B9E5-442A-A8D1-C784A3D0A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39CC3-7CE2-400C-AC74-ADEF44A5A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319866"/>
          </a:xfrm>
        </p:spPr>
        <p:txBody>
          <a:bodyPr/>
          <a:lstStyle>
            <a:lvl1pPr>
              <a:defRPr sz="32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 sz="2800"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 sz="2000"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 sz="2000">
                <a:solidFill>
                  <a:srgbClr val="152B48"/>
                </a:solidFill>
                <a:latin typeface="Montserrat" panose="00000500000000000000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08FEE-50F8-4AB8-BB85-E508A07F9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249891"/>
          </a:xfrm>
        </p:spPr>
        <p:txBody>
          <a:bodyPr/>
          <a:lstStyle>
            <a:lvl1pPr marL="0" indent="0">
              <a:buNone/>
              <a:defRPr sz="16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2E27C76-4A91-47CA-B503-7097C21B3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4594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6866C-B389-49E5-8F02-3D3335841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56A72E-87D8-40FA-A59C-EC6BDDF6F7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457200"/>
            <a:ext cx="6172200" cy="4404707"/>
          </a:xfrm>
        </p:spPr>
        <p:txBody>
          <a:bodyPr/>
          <a:lstStyle>
            <a:lvl1pPr marL="0" indent="0">
              <a:buNone/>
              <a:defRPr sz="32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C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373FC-0E16-41C4-BE15-F8C74A781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334732"/>
          </a:xfrm>
        </p:spPr>
        <p:txBody>
          <a:bodyPr/>
          <a:lstStyle>
            <a:lvl1pPr marL="0" indent="0">
              <a:buNone/>
              <a:defRPr sz="16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E7B3239-B346-4CBD-BEDB-FCE674D57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686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A1E9BE-6297-4FF5-8CFC-C0643BD20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05350-59D5-4EFA-92C0-A5BEBAD80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538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CD52E45-B1F2-47DC-949B-127B2639E3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6261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6AEAA"/>
          </a:solidFill>
          <a:latin typeface="Montserrat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97D3359F-6467-45C3-A0D9-2893A59AAD6D}"/>
              </a:ext>
            </a:extLst>
          </p:cNvPr>
          <p:cNvSpPr txBox="1">
            <a:spLocks/>
          </p:cNvSpPr>
          <p:nvPr/>
        </p:nvSpPr>
        <p:spPr>
          <a:xfrm>
            <a:off x="351112" y="894272"/>
            <a:ext cx="11489776" cy="210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r>
              <a:rPr lang="es-CO" sz="4400" b="1" dirty="0"/>
              <a:t>INFECCIONES DEL TRACTO RESPIRATORIO SUPERIOR </a:t>
            </a:r>
          </a:p>
          <a:p>
            <a:r>
              <a:rPr lang="es-CO" sz="4400" b="1" dirty="0"/>
              <a:t>EN PEDIATRÍA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CCA657E9-8122-433F-8859-F88C941C18F4}"/>
              </a:ext>
            </a:extLst>
          </p:cNvPr>
          <p:cNvSpPr txBox="1">
            <a:spLocks/>
          </p:cNvSpPr>
          <p:nvPr/>
        </p:nvSpPr>
        <p:spPr>
          <a:xfrm>
            <a:off x="6914606" y="3732637"/>
            <a:ext cx="3246120" cy="1452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CO" sz="2000" dirty="0"/>
              <a:t>Manuela Rendón Díez</a:t>
            </a:r>
          </a:p>
          <a:p>
            <a:pPr algn="r"/>
            <a:r>
              <a:rPr lang="es-CO" sz="2000" dirty="0"/>
              <a:t>Residente </a:t>
            </a:r>
          </a:p>
          <a:p>
            <a:pPr algn="r"/>
            <a:r>
              <a:rPr lang="es-CO" sz="2000" dirty="0"/>
              <a:t>Pediatría UPB</a:t>
            </a:r>
          </a:p>
        </p:txBody>
      </p:sp>
    </p:spTree>
    <p:extLst>
      <p:ext uri="{BB962C8B-B14F-4D97-AF65-F5344CB8AC3E}">
        <p14:creationId xmlns:p14="http://schemas.microsoft.com/office/powerpoint/2010/main" val="3036432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2705" y="1388722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AGUDA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743" y="2784346"/>
            <a:ext cx="2756886" cy="1659047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CO" sz="2000" dirty="0"/>
              <a:t>Virus 100%.</a:t>
            </a:r>
          </a:p>
          <a:p>
            <a:r>
              <a:rPr lang="es-CO" sz="2000" dirty="0"/>
              <a:t>Moraxella 90%.</a:t>
            </a:r>
          </a:p>
          <a:p>
            <a:r>
              <a:rPr lang="es-CO" sz="2000" dirty="0"/>
              <a:t>HIB 50%.</a:t>
            </a:r>
          </a:p>
          <a:p>
            <a:r>
              <a:rPr lang="es-CO" sz="2000" dirty="0"/>
              <a:t>Neumococo 16%.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75BC042-D1E8-41D0-B674-6305897080D3}"/>
              </a:ext>
            </a:extLst>
          </p:cNvPr>
          <p:cNvSpPr txBox="1">
            <a:spLocks/>
          </p:cNvSpPr>
          <p:nvPr/>
        </p:nvSpPr>
        <p:spPr>
          <a:xfrm>
            <a:off x="895006" y="1712087"/>
            <a:ext cx="3774648" cy="86000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La mayoría resuelven espontáneamente:</a:t>
            </a:r>
          </a:p>
        </p:txBody>
      </p:sp>
      <p:pic>
        <p:nvPicPr>
          <p:cNvPr id="7170" name="Picture 2" descr="microbiologia en 2020 | Bacterias dibujos, Microbiología, Niños y niñas  animados">
            <a:extLst>
              <a:ext uri="{FF2B5EF4-FFF2-40B4-BE49-F238E27FC236}">
                <a16:creationId xmlns:a16="http://schemas.microsoft.com/office/drawing/2014/main" id="{3BD18AAC-53E7-4C00-95DC-DA2D362AC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868" y="2464493"/>
            <a:ext cx="2231708" cy="229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739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6120" y="908205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AGUDA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8504" y="1806122"/>
            <a:ext cx="5593080" cy="2148840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CO" sz="2000" dirty="0"/>
              <a:t>Otalgia &gt; 2 años 75%.</a:t>
            </a:r>
          </a:p>
          <a:p>
            <a:r>
              <a:rPr lang="es-CO" sz="2000" dirty="0"/>
              <a:t>&lt; 2 años</a:t>
            </a:r>
            <a:r>
              <a:rPr lang="es-CO" sz="2000" dirty="0">
                <a:sym typeface="Wingdings" panose="05000000000000000000" pitchFamily="2" charset="2"/>
              </a:rPr>
              <a:t> síntomas inespecíficos.</a:t>
            </a:r>
          </a:p>
          <a:p>
            <a:r>
              <a:rPr lang="es-CO" sz="2000" dirty="0">
                <a:sym typeface="Wingdings" panose="05000000000000000000" pitchFamily="2" charset="2"/>
              </a:rPr>
              <a:t>Fiebre 21-45% no es buen predictor de enfermedad aguda.</a:t>
            </a:r>
          </a:p>
          <a:p>
            <a:r>
              <a:rPr lang="es-CO" sz="2000" dirty="0">
                <a:sym typeface="Wingdings" panose="05000000000000000000" pitchFamily="2" charset="2"/>
              </a:rPr>
              <a:t>Miringitis bullosa &lt;10% micoplasma, neumococo.</a:t>
            </a:r>
            <a:endParaRPr lang="es-CO" sz="2000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75BC042-D1E8-41D0-B674-6305897080D3}"/>
              </a:ext>
            </a:extLst>
          </p:cNvPr>
          <p:cNvSpPr txBox="1">
            <a:spLocks/>
          </p:cNvSpPr>
          <p:nvPr/>
        </p:nvSpPr>
        <p:spPr>
          <a:xfrm>
            <a:off x="1860314" y="2103830"/>
            <a:ext cx="1691122" cy="4942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Clínica:</a:t>
            </a:r>
          </a:p>
        </p:txBody>
      </p:sp>
      <p:pic>
        <p:nvPicPr>
          <p:cNvPr id="8194" name="Picture 2" descr="Otitis en bebés: ¿cómo detectarlas?">
            <a:extLst>
              <a:ext uri="{FF2B5EF4-FFF2-40B4-BE49-F238E27FC236}">
                <a16:creationId xmlns:a16="http://schemas.microsoft.com/office/drawing/2014/main" id="{509EB3DF-48E8-43CA-BE2F-ACB611B0E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164" y="4217206"/>
            <a:ext cx="3360420" cy="168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444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or qué el dolor de oídos despierta al bebé por las noches | Embarazo  semana a semana » Babytuto">
            <a:extLst>
              <a:ext uri="{FF2B5EF4-FFF2-40B4-BE49-F238E27FC236}">
                <a16:creationId xmlns:a16="http://schemas.microsoft.com/office/drawing/2014/main" id="{87D37D5C-6134-42D6-8FC2-6AA554CEE6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97" t="10714" r="27995"/>
          <a:stretch/>
        </p:blipFill>
        <p:spPr bwMode="auto">
          <a:xfrm>
            <a:off x="9973337" y="1408776"/>
            <a:ext cx="1604196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3103" y="1363296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AGUDA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0863" y="2472113"/>
            <a:ext cx="3327352" cy="1600199"/>
          </a:xfrm>
          <a:ln>
            <a:solidFill>
              <a:srgbClr val="06AEAA"/>
            </a:solidFill>
          </a:ln>
        </p:spPr>
        <p:txBody>
          <a:bodyPr>
            <a:normAutofit lnSpcReduction="10000"/>
          </a:bodyPr>
          <a:lstStyle/>
          <a:p>
            <a:r>
              <a:rPr lang="es-CO" sz="2000" dirty="0"/>
              <a:t>Inicio agudo de los síntomas. </a:t>
            </a:r>
          </a:p>
          <a:p>
            <a:r>
              <a:rPr lang="es-CO" sz="2000" dirty="0"/>
              <a:t>Signos inflamatorios en el oído medio. </a:t>
            </a:r>
          </a:p>
          <a:p>
            <a:r>
              <a:rPr lang="es-CO" sz="2000" dirty="0"/>
              <a:t>Efusión.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75BC042-D1E8-41D0-B674-6305897080D3}"/>
              </a:ext>
            </a:extLst>
          </p:cNvPr>
          <p:cNvSpPr txBox="1">
            <a:spLocks/>
          </p:cNvSpPr>
          <p:nvPr/>
        </p:nvSpPr>
        <p:spPr>
          <a:xfrm>
            <a:off x="1090896" y="1408776"/>
            <a:ext cx="2623853" cy="4942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Diagnóstico:</a:t>
            </a:r>
          </a:p>
        </p:txBody>
      </p:sp>
      <p:sp>
        <p:nvSpPr>
          <p:cNvPr id="7" name="Cerrar llave 6">
            <a:extLst>
              <a:ext uri="{FF2B5EF4-FFF2-40B4-BE49-F238E27FC236}">
                <a16:creationId xmlns:a16="http://schemas.microsoft.com/office/drawing/2014/main" id="{614DA1A5-5447-4FB6-9089-443ED22AC179}"/>
              </a:ext>
            </a:extLst>
          </p:cNvPr>
          <p:cNvSpPr/>
          <p:nvPr/>
        </p:nvSpPr>
        <p:spPr>
          <a:xfrm>
            <a:off x="8730343" y="2472113"/>
            <a:ext cx="579120" cy="16001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8E5530F9-F50C-4487-916E-F1AF1E37D063}"/>
              </a:ext>
            </a:extLst>
          </p:cNvPr>
          <p:cNvSpPr txBox="1">
            <a:spLocks/>
          </p:cNvSpPr>
          <p:nvPr/>
        </p:nvSpPr>
        <p:spPr>
          <a:xfrm>
            <a:off x="9334765" y="3054869"/>
            <a:ext cx="1203960" cy="434686"/>
          </a:xfrm>
          <a:prstGeom prst="rect">
            <a:avLst/>
          </a:prstGeom>
          <a:ln>
            <a:solidFill>
              <a:srgbClr val="06AEAA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2000" dirty="0"/>
              <a:t>Siempre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5FC3D7B-ECB0-4022-A76E-1F76A3BFA881}"/>
              </a:ext>
            </a:extLst>
          </p:cNvPr>
          <p:cNvSpPr txBox="1">
            <a:spLocks/>
          </p:cNvSpPr>
          <p:nvPr/>
        </p:nvSpPr>
        <p:spPr>
          <a:xfrm>
            <a:off x="5905911" y="4566487"/>
            <a:ext cx="4714464" cy="434686"/>
          </a:xfrm>
          <a:prstGeom prst="rect">
            <a:avLst/>
          </a:prstGeom>
          <a:ln>
            <a:solidFill>
              <a:srgbClr val="06AEAA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2000" dirty="0"/>
              <a:t>Se hace por: clínica + examen físico</a:t>
            </a:r>
          </a:p>
        </p:txBody>
      </p:sp>
    </p:spTree>
    <p:extLst>
      <p:ext uri="{BB962C8B-B14F-4D97-AF65-F5344CB8AC3E}">
        <p14:creationId xmlns:p14="http://schemas.microsoft.com/office/powerpoint/2010/main" val="459909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4" y="790884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AGUDA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9966" y="1652614"/>
            <a:ext cx="6497224" cy="3280873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O" sz="2000" b="1" u="sng" dirty="0"/>
              <a:t>Otoscopia: </a:t>
            </a:r>
            <a:r>
              <a:rPr lang="es-CO" sz="2000" dirty="0"/>
              <a:t>es difícil en los niños por falta de cooperación</a:t>
            </a:r>
            <a:r>
              <a:rPr lang="es-CO" sz="2000" dirty="0">
                <a:sym typeface="Wingdings" panose="05000000000000000000" pitchFamily="2" charset="2"/>
              </a:rPr>
              <a:t> llanto y fiebre pueden alterar los hallazgos; o por obstrucción por </a:t>
            </a:r>
            <a:r>
              <a:rPr lang="es-CO" sz="2000" dirty="0" err="1">
                <a:sym typeface="Wingdings" panose="05000000000000000000" pitchFamily="2" charset="2"/>
              </a:rPr>
              <a:t>serumen</a:t>
            </a:r>
            <a:r>
              <a:rPr lang="es-CO" sz="2000" dirty="0">
                <a:sym typeface="Wingdings" panose="05000000000000000000" pitchFamily="2" charset="2"/>
              </a:rPr>
              <a:t>.</a:t>
            </a:r>
          </a:p>
          <a:p>
            <a:r>
              <a:rPr lang="es-CO" sz="2000" u="sng" dirty="0">
                <a:sym typeface="Wingdings" panose="05000000000000000000" pitchFamily="2" charset="2"/>
              </a:rPr>
              <a:t>Color:</a:t>
            </a:r>
            <a:r>
              <a:rPr lang="es-CO" sz="2000" dirty="0">
                <a:sym typeface="Wingdings" panose="05000000000000000000" pitchFamily="2" charset="2"/>
              </a:rPr>
              <a:t> roja, opaca, perforación, bulas, otorrea, cicatrices. </a:t>
            </a:r>
          </a:p>
          <a:p>
            <a:r>
              <a:rPr lang="es-CO" sz="2000" u="sng" dirty="0">
                <a:sym typeface="Wingdings" panose="05000000000000000000" pitchFamily="2" charset="2"/>
              </a:rPr>
              <a:t>Movilidad: </a:t>
            </a:r>
            <a:r>
              <a:rPr lang="es-CO" sz="2000" dirty="0">
                <a:sym typeface="Wingdings" panose="05000000000000000000" pitchFamily="2" charset="2"/>
              </a:rPr>
              <a:t>siempre hacer neumatoscopia para valorar la efusión que en otitis media está </a:t>
            </a:r>
            <a:r>
              <a:rPr lang="es-CO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↓</a:t>
            </a:r>
            <a:r>
              <a:rPr lang="es-CO" sz="2000" dirty="0">
                <a:sym typeface="Wingdings" panose="05000000000000000000" pitchFamily="2" charset="2"/>
              </a:rPr>
              <a:t> por cambio en la presión. </a:t>
            </a:r>
          </a:p>
          <a:p>
            <a:r>
              <a:rPr lang="es-CO" sz="2000" u="sng" dirty="0">
                <a:sym typeface="Wingdings" panose="05000000000000000000" pitchFamily="2" charset="2"/>
              </a:rPr>
              <a:t>Posición: </a:t>
            </a:r>
            <a:r>
              <a:rPr lang="es-CO" sz="2000" dirty="0">
                <a:sym typeface="Wingdings" panose="05000000000000000000" pitchFamily="2" charset="2"/>
              </a:rPr>
              <a:t>abombada. </a:t>
            </a:r>
          </a:p>
          <a:p>
            <a:r>
              <a:rPr lang="es-CO" sz="2000" u="sng" dirty="0">
                <a:sym typeface="Wingdings" panose="05000000000000000000" pitchFamily="2" charset="2"/>
              </a:rPr>
              <a:t>CAE: </a:t>
            </a:r>
            <a:r>
              <a:rPr lang="es-CO" sz="2000" dirty="0">
                <a:sym typeface="Wingdings" panose="05000000000000000000" pitchFamily="2" charset="2"/>
              </a:rPr>
              <a:t>determinar si es externa o media. </a:t>
            </a:r>
          </a:p>
          <a:p>
            <a:r>
              <a:rPr lang="es-CO" sz="2000" u="sng" dirty="0">
                <a:sym typeface="Wingdings" panose="05000000000000000000" pitchFamily="2" charset="2"/>
              </a:rPr>
              <a:t>Cono luminoso:</a:t>
            </a:r>
            <a:r>
              <a:rPr lang="es-CO" sz="2000" dirty="0">
                <a:sym typeface="Wingdings" panose="05000000000000000000" pitchFamily="2" charset="2"/>
              </a:rPr>
              <a:t> pérdida de la referencia. </a:t>
            </a:r>
            <a:endParaRPr lang="es-CO" sz="2000" u="sng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75BC042-D1E8-41D0-B674-6305897080D3}"/>
              </a:ext>
            </a:extLst>
          </p:cNvPr>
          <p:cNvSpPr txBox="1">
            <a:spLocks/>
          </p:cNvSpPr>
          <p:nvPr/>
        </p:nvSpPr>
        <p:spPr>
          <a:xfrm>
            <a:off x="1128117" y="1626407"/>
            <a:ext cx="2539007" cy="4942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Diagnóstico:</a:t>
            </a:r>
          </a:p>
        </p:txBody>
      </p:sp>
      <p:pic>
        <p:nvPicPr>
          <p:cNvPr id="10242" name="Picture 2" descr="Otitis media (aguda) - Trastornos otorrinolaringológicos - Manual MSD  versión para público general">
            <a:extLst>
              <a:ext uri="{FF2B5EF4-FFF2-40B4-BE49-F238E27FC236}">
                <a16:creationId xmlns:a16="http://schemas.microsoft.com/office/drawing/2014/main" id="{1B4368B0-F8F3-4D94-9C3B-24ABB07F6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6345" y="4128147"/>
            <a:ext cx="1606090" cy="161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772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4" y="838538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AGUDA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7138" y="1713492"/>
            <a:ext cx="6420182" cy="3444240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CO" sz="2000" dirty="0"/>
              <a:t>Según edad.</a:t>
            </a:r>
          </a:p>
          <a:p>
            <a:r>
              <a:rPr lang="es-CO" sz="2000" dirty="0"/>
              <a:t>Certeza diagnóstica.</a:t>
            </a:r>
          </a:p>
          <a:p>
            <a:r>
              <a:rPr lang="es-CO" sz="2000" u="sng" dirty="0"/>
              <a:t>Gravedad:</a:t>
            </a:r>
          </a:p>
          <a:p>
            <a:pPr lvl="1"/>
            <a:r>
              <a:rPr lang="es-CO" sz="2000" dirty="0"/>
              <a:t>Fiebre &gt;39°.</a:t>
            </a:r>
          </a:p>
          <a:p>
            <a:pPr lvl="1"/>
            <a:r>
              <a:rPr lang="es-CO" sz="2000" dirty="0"/>
              <a:t>Otalgia moderada-severa.</a:t>
            </a:r>
          </a:p>
          <a:p>
            <a:pPr lvl="1"/>
            <a:r>
              <a:rPr lang="es-CO" sz="2000" dirty="0"/>
              <a:t>Aspecto tóxico.</a:t>
            </a:r>
            <a:endParaRPr lang="es-CO" sz="2000" u="sng" dirty="0"/>
          </a:p>
          <a:p>
            <a:r>
              <a:rPr lang="es-CO" sz="2000" dirty="0"/>
              <a:t>Analgésicos.</a:t>
            </a:r>
          </a:p>
          <a:p>
            <a:r>
              <a:rPr lang="es-CO" sz="2000" dirty="0"/>
              <a:t>Antihistamínicos y descongestionantes</a:t>
            </a:r>
            <a:r>
              <a:rPr lang="es-CO" sz="2000" dirty="0">
                <a:sym typeface="Wingdings" panose="05000000000000000000" pitchFamily="2" charset="2"/>
              </a:rPr>
              <a:t> no recomendados.</a:t>
            </a:r>
            <a:endParaRPr lang="es-CO" sz="2000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75BC042-D1E8-41D0-B674-6305897080D3}"/>
              </a:ext>
            </a:extLst>
          </p:cNvPr>
          <p:cNvSpPr txBox="1">
            <a:spLocks/>
          </p:cNvSpPr>
          <p:nvPr/>
        </p:nvSpPr>
        <p:spPr>
          <a:xfrm>
            <a:off x="926793" y="1713492"/>
            <a:ext cx="2549832" cy="4942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Tratamiento:</a:t>
            </a:r>
          </a:p>
        </p:txBody>
      </p:sp>
      <p:pic>
        <p:nvPicPr>
          <p:cNvPr id="11266" name="Picture 2" descr="Dibujos animados de medicamentos y pastillas | Vector Premium">
            <a:extLst>
              <a:ext uri="{FF2B5EF4-FFF2-40B4-BE49-F238E27FC236}">
                <a16:creationId xmlns:a16="http://schemas.microsoft.com/office/drawing/2014/main" id="{95E36E07-2555-4D7D-A906-2CEF3DAFD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057" y="1510223"/>
            <a:ext cx="2417445" cy="2417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530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921" y="1348444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AGUDA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3005" y="2390145"/>
            <a:ext cx="5059680" cy="2773680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s-CO" sz="2000" u="sng" dirty="0"/>
              <a:t>&lt; 6 meses: </a:t>
            </a:r>
            <a:r>
              <a:rPr lang="es-CO" sz="2000" dirty="0"/>
              <a:t> siempre antibiótico. </a:t>
            </a:r>
          </a:p>
          <a:p>
            <a:r>
              <a:rPr lang="es-CO" sz="2000" u="sng" dirty="0"/>
              <a:t>6 meses - 2 años: </a:t>
            </a:r>
            <a:r>
              <a:rPr lang="es-CO" sz="2000" dirty="0"/>
              <a:t>si hay certeza diagnóstica. </a:t>
            </a:r>
          </a:p>
          <a:p>
            <a:pPr lvl="1"/>
            <a:r>
              <a:rPr lang="es-CO" sz="2000" dirty="0"/>
              <a:t>No grave: observación.</a:t>
            </a:r>
          </a:p>
          <a:p>
            <a:pPr lvl="1"/>
            <a:r>
              <a:rPr lang="es-CO" sz="2000" dirty="0"/>
              <a:t>Grave: antibiótico. </a:t>
            </a:r>
          </a:p>
          <a:p>
            <a:pPr lvl="1"/>
            <a:r>
              <a:rPr lang="es-CO" sz="2000" dirty="0"/>
              <a:t>Bilateral: antibiótico.</a:t>
            </a:r>
          </a:p>
          <a:p>
            <a:r>
              <a:rPr lang="es-CO" sz="2000" u="sng" dirty="0"/>
              <a:t>&gt;2 años:</a:t>
            </a:r>
            <a:r>
              <a:rPr lang="es-CO" sz="2000" dirty="0"/>
              <a:t> por lo general se observan. </a:t>
            </a:r>
          </a:p>
          <a:p>
            <a:pPr lvl="1"/>
            <a:r>
              <a:rPr lang="es-CO" sz="2000" dirty="0"/>
              <a:t>Se tratan en caso de gravedad. </a:t>
            </a:r>
          </a:p>
          <a:p>
            <a:pPr marL="0" indent="0">
              <a:buNone/>
            </a:pPr>
            <a:endParaRPr lang="es-CO" sz="2000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75BC042-D1E8-41D0-B674-6305897080D3}"/>
              </a:ext>
            </a:extLst>
          </p:cNvPr>
          <p:cNvSpPr txBox="1">
            <a:spLocks/>
          </p:cNvSpPr>
          <p:nvPr/>
        </p:nvSpPr>
        <p:spPr>
          <a:xfrm>
            <a:off x="1128118" y="1783080"/>
            <a:ext cx="2605681" cy="4942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Tratamiento:</a:t>
            </a:r>
          </a:p>
        </p:txBody>
      </p:sp>
      <p:pic>
        <p:nvPicPr>
          <p:cNvPr id="4" name="Picture 2" descr="Dibujos animados de medicamentos y pastillas | Vector Premium">
            <a:extLst>
              <a:ext uri="{FF2B5EF4-FFF2-40B4-BE49-F238E27FC236}">
                <a16:creationId xmlns:a16="http://schemas.microsoft.com/office/drawing/2014/main" id="{26D11A26-2245-4E67-99A5-88A9DCC878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2819" y="1149140"/>
            <a:ext cx="1762124" cy="176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07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922" y="129914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AGUDA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2006" y="2160877"/>
            <a:ext cx="5059680" cy="3084990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sz="2000" u="sng" dirty="0"/>
              <a:t>Contraindicaciones de observación: </a:t>
            </a:r>
          </a:p>
          <a:p>
            <a:r>
              <a:rPr lang="es-CO" sz="2000" dirty="0"/>
              <a:t>&lt; 6 meses.</a:t>
            </a:r>
          </a:p>
          <a:p>
            <a:r>
              <a:rPr lang="es-CO" sz="2000" dirty="0"/>
              <a:t>Complicadas. </a:t>
            </a:r>
          </a:p>
          <a:p>
            <a:r>
              <a:rPr lang="es-CO" sz="2000" dirty="0"/>
              <a:t>Graves.</a:t>
            </a:r>
          </a:p>
          <a:p>
            <a:r>
              <a:rPr lang="es-CO" sz="2000" dirty="0"/>
              <a:t>OMA recurrente.</a:t>
            </a:r>
          </a:p>
          <a:p>
            <a:r>
              <a:rPr lang="es-CO" sz="2000" dirty="0"/>
              <a:t>Inmunodeficiencia.</a:t>
            </a:r>
          </a:p>
          <a:p>
            <a:r>
              <a:rPr lang="es-CO" sz="2000" dirty="0"/>
              <a:t>Síndrome de Down.</a:t>
            </a:r>
          </a:p>
          <a:p>
            <a:r>
              <a:rPr lang="es-CO" sz="2000" dirty="0"/>
              <a:t>Alteraciones craneofaciales. 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75BC042-D1E8-41D0-B674-6305897080D3}"/>
              </a:ext>
            </a:extLst>
          </p:cNvPr>
          <p:cNvSpPr txBox="1">
            <a:spLocks/>
          </p:cNvSpPr>
          <p:nvPr/>
        </p:nvSpPr>
        <p:spPr>
          <a:xfrm>
            <a:off x="1291404" y="2103830"/>
            <a:ext cx="2747196" cy="4942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Tratamiento:</a:t>
            </a:r>
          </a:p>
        </p:txBody>
      </p:sp>
      <p:pic>
        <p:nvPicPr>
          <p:cNvPr id="4" name="Picture 2" descr="Dibujos animados de medicamentos y pastillas | Vector Premium">
            <a:extLst>
              <a:ext uri="{FF2B5EF4-FFF2-40B4-BE49-F238E27FC236}">
                <a16:creationId xmlns:a16="http://schemas.microsoft.com/office/drawing/2014/main" id="{34DE704B-21B1-4D9C-B2A1-4768CB603D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5696" y="2598074"/>
            <a:ext cx="2417445" cy="2417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134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4735" y="1293465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2800" b="1" dirty="0"/>
              <a:t>OTITIS MEDIA AGUDA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462" y="2327366"/>
            <a:ext cx="1891937" cy="494244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000" u="sng" dirty="0"/>
              <a:t>Antibióticos:</a:t>
            </a:r>
            <a:endParaRPr lang="es-CO" sz="2000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75BC042-D1E8-41D0-B674-6305897080D3}"/>
              </a:ext>
            </a:extLst>
          </p:cNvPr>
          <p:cNvSpPr txBox="1">
            <a:spLocks/>
          </p:cNvSpPr>
          <p:nvPr/>
        </p:nvSpPr>
        <p:spPr>
          <a:xfrm>
            <a:off x="1057466" y="1783080"/>
            <a:ext cx="2638234" cy="4942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Tratamiento: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90D640E3-243A-4FCB-A8C0-C7BE52242EFB}"/>
              </a:ext>
            </a:extLst>
          </p:cNvPr>
          <p:cNvSpPr txBox="1">
            <a:spLocks/>
          </p:cNvSpPr>
          <p:nvPr/>
        </p:nvSpPr>
        <p:spPr>
          <a:xfrm>
            <a:off x="5499463" y="3424646"/>
            <a:ext cx="2697480" cy="18135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O" sz="2000" dirty="0"/>
              <a:t>Ventajas: </a:t>
            </a:r>
          </a:p>
          <a:p>
            <a:r>
              <a:rPr lang="es-CO" sz="2000" dirty="0">
                <a:latin typeface="Calibri" panose="020F0502020204030204" pitchFamily="34" charset="0"/>
                <a:cs typeface="Calibri" panose="020F0502020204030204" pitchFamily="34" charset="0"/>
              </a:rPr>
              <a:t>↓ complicaciones.</a:t>
            </a:r>
          </a:p>
          <a:p>
            <a:r>
              <a:rPr lang="es-CO" sz="2000" dirty="0">
                <a:latin typeface="Calibri" panose="020F0502020204030204" pitchFamily="34" charset="0"/>
                <a:cs typeface="Calibri" panose="020F0502020204030204" pitchFamily="34" charset="0"/>
              </a:rPr>
              <a:t>↓ período de resolución. </a:t>
            </a:r>
          </a:p>
          <a:p>
            <a:r>
              <a:rPr lang="es-CO" sz="2000" dirty="0">
                <a:latin typeface="Calibri" panose="020F0502020204030204" pitchFamily="34" charset="0"/>
                <a:cs typeface="Calibri" panose="020F0502020204030204" pitchFamily="34" charset="0"/>
              </a:rPr>
              <a:t>↓ recidivas. </a:t>
            </a:r>
          </a:p>
          <a:p>
            <a:endParaRPr lang="es-CO" sz="2000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C77803B8-2F9F-4EF9-B1B6-7B17E9245F77}"/>
              </a:ext>
            </a:extLst>
          </p:cNvPr>
          <p:cNvSpPr txBox="1">
            <a:spLocks/>
          </p:cNvSpPr>
          <p:nvPr/>
        </p:nvSpPr>
        <p:spPr>
          <a:xfrm>
            <a:off x="8656320" y="3424646"/>
            <a:ext cx="2697480" cy="18135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O" sz="2000" dirty="0"/>
              <a:t>Desventajas:</a:t>
            </a:r>
          </a:p>
          <a:p>
            <a:r>
              <a:rPr lang="es-CO" sz="2000" dirty="0">
                <a:latin typeface="Calibri" panose="020F0502020204030204" pitchFamily="34" charset="0"/>
                <a:cs typeface="Calibri" panose="020F0502020204030204" pitchFamily="34" charset="0"/>
              </a:rPr>
              <a:t>Diarrea.</a:t>
            </a:r>
          </a:p>
          <a:p>
            <a:r>
              <a:rPr lang="es-CO" sz="2000" dirty="0">
                <a:latin typeface="Calibri" panose="020F0502020204030204" pitchFamily="34" charset="0"/>
                <a:cs typeface="Calibri" panose="020F0502020204030204" pitchFamily="34" charset="0"/>
              </a:rPr>
              <a:t>Dermatitis del área del pañal. </a:t>
            </a:r>
          </a:p>
          <a:p>
            <a:endParaRPr lang="es-CO" sz="2000" dirty="0"/>
          </a:p>
        </p:txBody>
      </p:sp>
      <p:pic>
        <p:nvPicPr>
          <p:cNvPr id="12290" name="Picture 2" descr="تبريد المخدرات الرسوم التوضيحية الكرتون الرسوم التوضيحية المخدرات المخدرات,  زجاجات الدواء الأحمر, الأدوية الباردة, الكرتون PNG وملف PSD للتحميل مجانا  en 2020 | Frascos de medicamentos, Ilustraciones de dibujos animados,  Dibujos de macetas">
            <a:extLst>
              <a:ext uri="{FF2B5EF4-FFF2-40B4-BE49-F238E27FC236}">
                <a16:creationId xmlns:a16="http://schemas.microsoft.com/office/drawing/2014/main" id="{B6B18997-353F-42E5-A4CA-8352C5DD83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8" t="15190" r="13334" b="9494"/>
          <a:stretch/>
        </p:blipFill>
        <p:spPr bwMode="auto">
          <a:xfrm>
            <a:off x="9860280" y="1148270"/>
            <a:ext cx="1618548" cy="181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تبريد المخدرات الرسوم التوضيحية الكرتون الرسوم التوضيحية المخدرات المخدرات,  زجاجات الدواء الأحمر, الأدوية الباردة, الكرتون PNG وملف PSD للتحميل مجانا  en 2020 | Frascos de medicamentos, Ilustraciones de dibujos animados,  Dibujos de macetas">
            <a:extLst>
              <a:ext uri="{FF2B5EF4-FFF2-40B4-BE49-F238E27FC236}">
                <a16:creationId xmlns:a16="http://schemas.microsoft.com/office/drawing/2014/main" id="{DC4C7ACD-3B80-43BA-A66B-92901B00D2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8" t="15190" r="13334" b="9494"/>
          <a:stretch/>
        </p:blipFill>
        <p:spPr bwMode="auto">
          <a:xfrm>
            <a:off x="9860280" y="1148270"/>
            <a:ext cx="1618548" cy="181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442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5838" y="1106255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2800" b="1" dirty="0"/>
              <a:t>OTITIS MEDIA AGUDA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4155" y="2008821"/>
            <a:ext cx="1965819" cy="494244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000" u="sng" dirty="0"/>
              <a:t>Antibióticos:</a:t>
            </a:r>
            <a:endParaRPr lang="es-CO" sz="2000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75BC042-D1E8-41D0-B674-6305897080D3}"/>
              </a:ext>
            </a:extLst>
          </p:cNvPr>
          <p:cNvSpPr txBox="1">
            <a:spLocks/>
          </p:cNvSpPr>
          <p:nvPr/>
        </p:nvSpPr>
        <p:spPr>
          <a:xfrm>
            <a:off x="1073690" y="1746459"/>
            <a:ext cx="2755360" cy="4942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Tratamiento: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90D640E3-243A-4FCB-A8C0-C7BE52242EFB}"/>
              </a:ext>
            </a:extLst>
          </p:cNvPr>
          <p:cNvSpPr txBox="1">
            <a:spLocks/>
          </p:cNvSpPr>
          <p:nvPr/>
        </p:nvSpPr>
        <p:spPr>
          <a:xfrm>
            <a:off x="5466806" y="2837463"/>
            <a:ext cx="5516880" cy="258709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2000" dirty="0"/>
              <a:t>Primera línea:</a:t>
            </a:r>
          </a:p>
          <a:p>
            <a:r>
              <a:rPr lang="es-CO" sz="2000" dirty="0"/>
              <a:t>Amoxicilina: 90 mg/kg/día en 3 dosis. </a:t>
            </a:r>
          </a:p>
          <a:p>
            <a:r>
              <a:rPr lang="es-CO" sz="2000" dirty="0"/>
              <a:t>Amoxicilina/clavulanato: 90 mg/kg/día en 2 dosis </a:t>
            </a:r>
            <a:r>
              <a:rPr lang="es-CO" sz="2000" dirty="0">
                <a:sym typeface="Wingdings" panose="05000000000000000000" pitchFamily="2" charset="2"/>
              </a:rPr>
              <a:t> máximo 2 g/día.</a:t>
            </a:r>
          </a:p>
          <a:p>
            <a:pPr marL="0" indent="0">
              <a:buNone/>
            </a:pPr>
            <a:r>
              <a:rPr lang="es-CO" sz="2000" dirty="0">
                <a:sym typeface="Wingdings" panose="05000000000000000000" pitchFamily="2" charset="2"/>
              </a:rPr>
              <a:t>Alergia a la penicilina:</a:t>
            </a:r>
          </a:p>
          <a:p>
            <a:r>
              <a:rPr lang="es-CO" sz="2000" dirty="0">
                <a:sym typeface="Wingdings" panose="05000000000000000000" pitchFamily="2" charset="2"/>
              </a:rPr>
              <a:t>Ceftriaxona 50 mg/kg/día IM 3 días.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Cefuroxime 30-40 mg/kg/día en 2 dosis. </a:t>
            </a:r>
            <a:r>
              <a:rPr lang="es-CO" sz="2000" dirty="0"/>
              <a:t> </a:t>
            </a:r>
          </a:p>
        </p:txBody>
      </p:sp>
      <p:pic>
        <p:nvPicPr>
          <p:cNvPr id="4" name="Picture 2" descr="تبريد المخدرات الرسوم التوضيحية الكرتون الرسوم التوضيحية المخدرات المخدرات,  زجاجات الدواء الأحمر, الأدوية الباردة, الكرتون PNG وملف PSD للتحميل مجانا  en 2020 | Frascos de medicamentos, Ilustraciones de dibujos animados,  Dibujos de macetas">
            <a:extLst>
              <a:ext uri="{FF2B5EF4-FFF2-40B4-BE49-F238E27FC236}">
                <a16:creationId xmlns:a16="http://schemas.microsoft.com/office/drawing/2014/main" id="{F44E2BE7-1B1C-4EB7-AE02-01EF998A28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8" t="15190" r="13334" b="9494"/>
          <a:stretch/>
        </p:blipFill>
        <p:spPr bwMode="auto">
          <a:xfrm>
            <a:off x="9871166" y="839679"/>
            <a:ext cx="1618548" cy="181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880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781" y="1332271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2800" b="1" dirty="0"/>
              <a:t>OTITIS MEDIA AGUDA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1749" y="2304880"/>
            <a:ext cx="2004876" cy="494244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000" u="sng" dirty="0"/>
              <a:t>Antibióticos:</a:t>
            </a:r>
            <a:endParaRPr lang="es-CO" sz="2000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75BC042-D1E8-41D0-B674-6305897080D3}"/>
              </a:ext>
            </a:extLst>
          </p:cNvPr>
          <p:cNvSpPr txBox="1">
            <a:spLocks/>
          </p:cNvSpPr>
          <p:nvPr/>
        </p:nvSpPr>
        <p:spPr>
          <a:xfrm>
            <a:off x="992151" y="1499337"/>
            <a:ext cx="2408274" cy="4942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Tratamiento: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90D640E3-243A-4FCB-A8C0-C7BE52242EFB}"/>
              </a:ext>
            </a:extLst>
          </p:cNvPr>
          <p:cNvSpPr txBox="1">
            <a:spLocks/>
          </p:cNvSpPr>
          <p:nvPr/>
        </p:nvSpPr>
        <p:spPr>
          <a:xfrm>
            <a:off x="5281749" y="3403617"/>
            <a:ext cx="5516880" cy="149568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2000" dirty="0"/>
              <a:t>Alergia severa a la penicilina y betalactámicos: </a:t>
            </a:r>
          </a:p>
          <a:p>
            <a:r>
              <a:rPr lang="es-CO" sz="2000" dirty="0"/>
              <a:t>Azitromicina</a:t>
            </a:r>
            <a:r>
              <a:rPr lang="es-CO" sz="2000" dirty="0">
                <a:sym typeface="Wingdings" panose="05000000000000000000" pitchFamily="2" charset="2"/>
              </a:rPr>
              <a:t> 10 mg/kg/día 1 día y luego 5 mg/kg/día hasta completar 5 días.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Otras: claritromicina, clindamicina, eritromicina. </a:t>
            </a:r>
            <a:endParaRPr lang="es-CO" sz="2000" dirty="0"/>
          </a:p>
        </p:txBody>
      </p:sp>
      <p:pic>
        <p:nvPicPr>
          <p:cNvPr id="4" name="Picture 2" descr="تبريد المخدرات الرسوم التوضيحية الكرتون الرسوم التوضيحية المخدرات المخدرات,  زجاجات الدواء الأحمر, الأدوية الباردة, الكرتون PNG وملف PSD للتحميل مجانا  en 2020 | Frascos de medicamentos, Ilustraciones de dibujos animados,  Dibujos de macetas">
            <a:extLst>
              <a:ext uri="{FF2B5EF4-FFF2-40B4-BE49-F238E27FC236}">
                <a16:creationId xmlns:a16="http://schemas.microsoft.com/office/drawing/2014/main" id="{C48D38F8-4173-4219-AD60-2477D67E2A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8" t="15190" r="13334" b="9494"/>
          <a:stretch/>
        </p:blipFill>
        <p:spPr bwMode="auto">
          <a:xfrm>
            <a:off x="9686109" y="1287221"/>
            <a:ext cx="1618548" cy="181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083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7488" y="1770498"/>
            <a:ext cx="6465226" cy="861730"/>
          </a:xfrm>
        </p:spPr>
        <p:txBody>
          <a:bodyPr>
            <a:normAutofit fontScale="90000"/>
          </a:bodyPr>
          <a:lstStyle/>
          <a:p>
            <a:r>
              <a:rPr lang="es-CO" sz="4800" b="1" dirty="0"/>
              <a:t>OTITIS MEDIA AGUDA</a:t>
            </a:r>
          </a:p>
        </p:txBody>
      </p:sp>
      <p:pic>
        <p:nvPicPr>
          <p:cNvPr id="1026" name="Picture 2" descr="Otitis Media Aguda - EcuRed">
            <a:extLst>
              <a:ext uri="{FF2B5EF4-FFF2-40B4-BE49-F238E27FC236}">
                <a16:creationId xmlns:a16="http://schemas.microsoft.com/office/drawing/2014/main" id="{B0C5DEC5-DE94-4707-A4A3-883D3C339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17285"/>
            <a:ext cx="3754476" cy="3006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553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1885" y="1351243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2800" b="1" dirty="0"/>
              <a:t>OTITIS MEDIA AGUDA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485" y="2212973"/>
            <a:ext cx="4876800" cy="2757731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sz="2000" u="sng" dirty="0"/>
              <a:t>Duración del tratamiento:</a:t>
            </a:r>
          </a:p>
          <a:p>
            <a:r>
              <a:rPr lang="es-CO" sz="2000" dirty="0"/>
              <a:t>&lt; 2 años, perforación de la membrana timpánica, OMA recurrente</a:t>
            </a:r>
            <a:r>
              <a:rPr lang="es-CO" sz="2000" dirty="0">
                <a:sym typeface="Wingdings" panose="05000000000000000000" pitchFamily="2" charset="2"/>
              </a:rPr>
              <a:t> 10 días.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&lt; 2 años, enfermedad leve-moderada: 5-10 días.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En general: 7-10 días.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Seguimiento: 48-72 horas.</a:t>
            </a:r>
            <a:endParaRPr lang="es-CO" sz="2000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75BC042-D1E8-41D0-B674-6305897080D3}"/>
              </a:ext>
            </a:extLst>
          </p:cNvPr>
          <p:cNvSpPr txBox="1">
            <a:spLocks/>
          </p:cNvSpPr>
          <p:nvPr/>
        </p:nvSpPr>
        <p:spPr>
          <a:xfrm>
            <a:off x="1215203" y="1782108"/>
            <a:ext cx="2718621" cy="4942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Tratamiento:</a:t>
            </a:r>
          </a:p>
        </p:txBody>
      </p:sp>
      <p:pic>
        <p:nvPicPr>
          <p:cNvPr id="4" name="Picture 2" descr="تبريد المخدرات الرسوم التوضيحية الكرتون الرسوم التوضيحية المخدرات المخدرات,  زجاجات الدواء الأحمر, الأدوية الباردة, الكرتون PNG وملف PSD للتحميل مجانا  en 2020 | Frascos de medicamentos, Ilustraciones de dibujos animados,  Dibujos de macetas">
            <a:extLst>
              <a:ext uri="{FF2B5EF4-FFF2-40B4-BE49-F238E27FC236}">
                <a16:creationId xmlns:a16="http://schemas.microsoft.com/office/drawing/2014/main" id="{AA117FC0-D029-4835-970E-9199D051F9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8" t="15190" r="13334" b="9494"/>
          <a:stretch/>
        </p:blipFill>
        <p:spPr bwMode="auto">
          <a:xfrm>
            <a:off x="9760909" y="875328"/>
            <a:ext cx="1618548" cy="181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106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1234" y="963595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AGUDA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3962" y="1852370"/>
            <a:ext cx="3215640" cy="2452932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s-CO" sz="2000" dirty="0"/>
              <a:t>Perforación. </a:t>
            </a:r>
          </a:p>
          <a:p>
            <a:r>
              <a:rPr lang="es-CO" sz="2000" dirty="0"/>
              <a:t>Hipoacusia.</a:t>
            </a:r>
          </a:p>
          <a:p>
            <a:r>
              <a:rPr lang="es-CO" sz="2000" dirty="0" err="1"/>
              <a:t>Miringoesclerosis</a:t>
            </a:r>
            <a:r>
              <a:rPr lang="es-CO" sz="2000" dirty="0"/>
              <a:t>. </a:t>
            </a:r>
          </a:p>
          <a:p>
            <a:r>
              <a:rPr lang="es-CO" sz="2000" dirty="0"/>
              <a:t>Retracción timpánica.</a:t>
            </a:r>
          </a:p>
          <a:p>
            <a:r>
              <a:rPr lang="es-CO" sz="2000" dirty="0"/>
              <a:t>Daño de la cadena osicular.</a:t>
            </a:r>
          </a:p>
          <a:p>
            <a:r>
              <a:rPr lang="es-CO" sz="2000" dirty="0"/>
              <a:t>Vértigo. </a:t>
            </a:r>
          </a:p>
          <a:p>
            <a:pPr marL="0" indent="0">
              <a:buNone/>
            </a:pPr>
            <a:endParaRPr lang="es-CO" sz="2000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75BC042-D1E8-41D0-B674-6305897080D3}"/>
              </a:ext>
            </a:extLst>
          </p:cNvPr>
          <p:cNvSpPr txBox="1">
            <a:spLocks/>
          </p:cNvSpPr>
          <p:nvPr/>
        </p:nvSpPr>
        <p:spPr>
          <a:xfrm>
            <a:off x="1215203" y="1784145"/>
            <a:ext cx="3030225" cy="63937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Complicaciones: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2C1569CD-1EFA-41F4-BD1D-DB2CD60654DC}"/>
              </a:ext>
            </a:extLst>
          </p:cNvPr>
          <p:cNvSpPr txBox="1">
            <a:spLocks/>
          </p:cNvSpPr>
          <p:nvPr/>
        </p:nvSpPr>
        <p:spPr>
          <a:xfrm>
            <a:off x="8473442" y="2103830"/>
            <a:ext cx="3215640" cy="195001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000" dirty="0"/>
              <a:t>Mastoiditis.</a:t>
            </a:r>
          </a:p>
          <a:p>
            <a:r>
              <a:rPr lang="es-CO" sz="2000" dirty="0"/>
              <a:t>Parálisis cerebral.</a:t>
            </a:r>
          </a:p>
          <a:p>
            <a:r>
              <a:rPr lang="es-CO" sz="2000" dirty="0"/>
              <a:t>Meningitis.</a:t>
            </a:r>
          </a:p>
          <a:p>
            <a:r>
              <a:rPr lang="es-CO" sz="2000" dirty="0"/>
              <a:t>Extensión intracraneana de la infección.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CO" sz="2000" dirty="0"/>
          </a:p>
        </p:txBody>
      </p:sp>
      <p:pic>
        <p:nvPicPr>
          <p:cNvPr id="13314" name="Picture 2" descr="Ilustración De Dibujos Animados Niño Triste Ilustraciones Vectoriales, Clip  Art Vectorizado Libre De Derechos. Image 51912266.">
            <a:extLst>
              <a:ext uri="{FF2B5EF4-FFF2-40B4-BE49-F238E27FC236}">
                <a16:creationId xmlns:a16="http://schemas.microsoft.com/office/drawing/2014/main" id="{2A8F0974-2B8E-45C1-AE00-8BBDDE296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605" y="3820133"/>
            <a:ext cx="1660145" cy="164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654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980" y="1770498"/>
            <a:ext cx="7640883" cy="861730"/>
          </a:xfrm>
        </p:spPr>
        <p:txBody>
          <a:bodyPr>
            <a:normAutofit/>
          </a:bodyPr>
          <a:lstStyle/>
          <a:p>
            <a:r>
              <a:rPr lang="es-CO" sz="4800" b="1" dirty="0"/>
              <a:t>OTITIS MEDIA SEROSA</a:t>
            </a:r>
          </a:p>
        </p:txBody>
      </p:sp>
      <p:pic>
        <p:nvPicPr>
          <p:cNvPr id="14338" name="Picture 2" descr="Otitis media (secretora) - Trastornos otorrinolaringológicos - Manual MSD  versión para profesionales">
            <a:extLst>
              <a:ext uri="{FF2B5EF4-FFF2-40B4-BE49-F238E27FC236}">
                <a16:creationId xmlns:a16="http://schemas.microsoft.com/office/drawing/2014/main" id="{B398DD22-5FE2-4B0B-8D83-C08667170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086" y="2839057"/>
            <a:ext cx="3589020" cy="229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053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9139" y="1297111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SEROSA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9663" y="2158841"/>
            <a:ext cx="4876800" cy="3084990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es-CO" sz="2000" dirty="0"/>
              <a:t>Líquido en el oído medio, sin síntomas agudos.</a:t>
            </a:r>
          </a:p>
          <a:p>
            <a:r>
              <a:rPr lang="es-CO" sz="2000" dirty="0"/>
              <a:t>Normalmente, luego de proceso agudo queda efusión que demora en absorberse.</a:t>
            </a:r>
          </a:p>
          <a:p>
            <a:r>
              <a:rPr lang="es-CO" sz="2000" dirty="0"/>
              <a:t>Causa importante de hipoacusia conductiva.</a:t>
            </a:r>
          </a:p>
          <a:p>
            <a:r>
              <a:rPr lang="es-CO" sz="2000" dirty="0"/>
              <a:t>50% hasta 1 mes después. </a:t>
            </a:r>
          </a:p>
          <a:p>
            <a:r>
              <a:rPr lang="es-CO" sz="2000" dirty="0"/>
              <a:t>1/3 hasta los 2 meses.</a:t>
            </a:r>
          </a:p>
          <a:p>
            <a:r>
              <a:rPr lang="es-CO" sz="2000" dirty="0"/>
              <a:t>10% hasta los 3 meses.</a:t>
            </a:r>
          </a:p>
        </p:txBody>
      </p:sp>
      <p:pic>
        <p:nvPicPr>
          <p:cNvPr id="15362" name="Picture 2" descr="Dr. Alberto Sanagustín : Otitis Media">
            <a:extLst>
              <a:ext uri="{FF2B5EF4-FFF2-40B4-BE49-F238E27FC236}">
                <a16:creationId xmlns:a16="http://schemas.microsoft.com/office/drawing/2014/main" id="{EF141E30-A2E2-4CF2-977A-CB85D4FB1E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921" y="572996"/>
            <a:ext cx="2560320" cy="2540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4200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5273" y="1797270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SEROSA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5797" y="2659000"/>
            <a:ext cx="4876800" cy="2065422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CO" sz="2000" dirty="0"/>
              <a:t>Puede persistir hasta por 6 meses. </a:t>
            </a:r>
          </a:p>
          <a:p>
            <a:r>
              <a:rPr lang="es-CO" sz="2000" dirty="0"/>
              <a:t>Si continúa con efusión</a:t>
            </a:r>
            <a:r>
              <a:rPr lang="es-CO" sz="2000" dirty="0">
                <a:sym typeface="Wingdings" panose="05000000000000000000" pitchFamily="2" charset="2"/>
              </a:rPr>
              <a:t> seguimiento y vigilancia estrecha en los niños de alto riesgo.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El diagnóstico de efusión siempre se hace con </a:t>
            </a:r>
            <a:r>
              <a:rPr lang="es-CO" sz="2000" dirty="0" err="1">
                <a:sym typeface="Wingdings" panose="05000000000000000000" pitchFamily="2" charset="2"/>
              </a:rPr>
              <a:t>neumatoscopia</a:t>
            </a:r>
            <a:r>
              <a:rPr lang="es-CO" sz="2000" dirty="0">
                <a:sym typeface="Wingdings" panose="05000000000000000000" pitchFamily="2" charset="2"/>
              </a:rPr>
              <a:t>.</a:t>
            </a:r>
            <a:endParaRPr lang="es-CO" sz="2000" dirty="0"/>
          </a:p>
        </p:txBody>
      </p:sp>
      <p:pic>
        <p:nvPicPr>
          <p:cNvPr id="16386" name="Picture 2" descr="Dr. Alberto Sanagustín : Otitis Media">
            <a:extLst>
              <a:ext uri="{FF2B5EF4-FFF2-40B4-BE49-F238E27FC236}">
                <a16:creationId xmlns:a16="http://schemas.microsoft.com/office/drawing/2014/main" id="{5BFDB8CF-F5A2-45DB-A516-8891925DA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789" y="636764"/>
            <a:ext cx="2814222" cy="2792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3081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497" y="1661641"/>
            <a:ext cx="8591006" cy="1079382"/>
          </a:xfrm>
        </p:spPr>
        <p:txBody>
          <a:bodyPr>
            <a:normAutofit fontScale="90000"/>
          </a:bodyPr>
          <a:lstStyle/>
          <a:p>
            <a:r>
              <a:rPr lang="es-CO" sz="4800" b="1" dirty="0"/>
              <a:t>OTITIS MEDIA RECURRENTE</a:t>
            </a:r>
          </a:p>
        </p:txBody>
      </p:sp>
      <p:pic>
        <p:nvPicPr>
          <p:cNvPr id="17410" name="Picture 2" descr="Otitis media aguda">
            <a:extLst>
              <a:ext uri="{FF2B5EF4-FFF2-40B4-BE49-F238E27FC236}">
                <a16:creationId xmlns:a16="http://schemas.microsoft.com/office/drawing/2014/main" id="{4FC1D16B-F00A-4549-96BD-15A32E3815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18"/>
          <a:stretch/>
        </p:blipFill>
        <p:spPr bwMode="auto">
          <a:xfrm>
            <a:off x="6640286" y="2997573"/>
            <a:ext cx="3312795" cy="182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4829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1838" y="127226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RECURRENTE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6582" y="2133997"/>
            <a:ext cx="5928360" cy="3337560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s-CO" sz="2000" dirty="0"/>
              <a:t>3 o más episodios en 6 meses.</a:t>
            </a:r>
          </a:p>
          <a:p>
            <a:r>
              <a:rPr lang="es-CO" sz="2000" dirty="0"/>
              <a:t>4 o más episodios en 1 año. </a:t>
            </a:r>
          </a:p>
          <a:p>
            <a:r>
              <a:rPr lang="es-CO" sz="2000" dirty="0"/>
              <a:t>Con resolución de los síntomas entre los episodios. </a:t>
            </a:r>
          </a:p>
          <a:p>
            <a:pPr marL="0" indent="0">
              <a:buNone/>
            </a:pPr>
            <a:r>
              <a:rPr lang="es-CO" sz="2000" u="sng" dirty="0"/>
              <a:t>Buscar: </a:t>
            </a:r>
          </a:p>
          <a:p>
            <a:r>
              <a:rPr lang="es-CO" sz="2000" dirty="0"/>
              <a:t>Defectos del paladar.</a:t>
            </a:r>
          </a:p>
          <a:p>
            <a:r>
              <a:rPr lang="es-CO" sz="2000" dirty="0"/>
              <a:t>Alergias respiratorias. </a:t>
            </a:r>
          </a:p>
          <a:p>
            <a:r>
              <a:rPr lang="es-CO" sz="2000" dirty="0"/>
              <a:t>Hipertrofia adenoidea. </a:t>
            </a:r>
          </a:p>
          <a:p>
            <a:r>
              <a:rPr lang="es-CO" sz="2000" dirty="0"/>
              <a:t>Inmunodeficiencias.</a:t>
            </a:r>
          </a:p>
        </p:txBody>
      </p:sp>
      <p:pic>
        <p:nvPicPr>
          <p:cNvPr id="18434" name="Picture 2" descr="Otitis media aguda">
            <a:extLst>
              <a:ext uri="{FF2B5EF4-FFF2-40B4-BE49-F238E27FC236}">
                <a16:creationId xmlns:a16="http://schemas.microsoft.com/office/drawing/2014/main" id="{597FEF35-786D-457D-8323-E5397F1D3F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47"/>
          <a:stretch/>
        </p:blipFill>
        <p:spPr bwMode="auto">
          <a:xfrm>
            <a:off x="742746" y="1272267"/>
            <a:ext cx="3663315" cy="201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856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7076" y="452156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RECURRENTE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6840" y="1598023"/>
            <a:ext cx="5928360" cy="2712720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O" sz="2000" dirty="0"/>
              <a:t>Primero corregir factores de riesgo prevenibles:</a:t>
            </a:r>
          </a:p>
          <a:p>
            <a:r>
              <a:rPr lang="es-CO" sz="2000" dirty="0"/>
              <a:t>No fumar cerca del niño. </a:t>
            </a:r>
          </a:p>
          <a:p>
            <a:r>
              <a:rPr lang="es-CO" sz="2000" dirty="0"/>
              <a:t>Lactancia materna.</a:t>
            </a:r>
          </a:p>
          <a:p>
            <a:r>
              <a:rPr lang="es-CO" sz="2000" dirty="0"/>
              <a:t>Alimentarlo sentado y no acostado si se le da tetero. </a:t>
            </a:r>
          </a:p>
          <a:p>
            <a:r>
              <a:rPr lang="es-CO" sz="2000" dirty="0"/>
              <a:t>Vacunación. </a:t>
            </a:r>
          </a:p>
          <a:p>
            <a:pPr marL="0" indent="0">
              <a:buNone/>
            </a:pPr>
            <a:r>
              <a:rPr lang="es-CO" sz="2000" dirty="0"/>
              <a:t>Si es niño atópico</a:t>
            </a:r>
            <a:r>
              <a:rPr lang="es-CO" sz="2000" dirty="0">
                <a:sym typeface="Wingdings" panose="05000000000000000000" pitchFamily="2" charset="2"/>
              </a:rPr>
              <a:t> esteroides nasales para modular el proceso inflamatorio.</a:t>
            </a:r>
            <a:endParaRPr lang="es-CO" sz="20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B48929AA-48E0-4067-8AB0-1F1168753AF4}"/>
              </a:ext>
            </a:extLst>
          </p:cNvPr>
          <p:cNvSpPr txBox="1">
            <a:spLocks/>
          </p:cNvSpPr>
          <p:nvPr/>
        </p:nvSpPr>
        <p:spPr>
          <a:xfrm>
            <a:off x="1400260" y="1598023"/>
            <a:ext cx="2543089" cy="4942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Tratamiento:</a:t>
            </a:r>
          </a:p>
        </p:txBody>
      </p:sp>
      <p:pic>
        <p:nvPicPr>
          <p:cNvPr id="6" name="Picture 2" descr="Dibujos animados de medicamentos y pastillas | Vector Premium">
            <a:extLst>
              <a:ext uri="{FF2B5EF4-FFF2-40B4-BE49-F238E27FC236}">
                <a16:creationId xmlns:a16="http://schemas.microsoft.com/office/drawing/2014/main" id="{7BD106D0-F4EC-4F0C-9B6E-880D3CAA1F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4381" y="4052771"/>
            <a:ext cx="1622705" cy="1787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6213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4" y="1242100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RECURRENTE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4398" y="2103830"/>
            <a:ext cx="5928360" cy="2453640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sz="2000" u="sng" dirty="0"/>
              <a:t>Indicación de tubos de ventilación:</a:t>
            </a:r>
          </a:p>
          <a:p>
            <a:r>
              <a:rPr lang="es-CO" sz="2000" dirty="0"/>
              <a:t>OM con efusión &gt; 3m bilateral o &gt; 6 meses unilateral.</a:t>
            </a:r>
          </a:p>
          <a:p>
            <a:r>
              <a:rPr lang="es-CO" sz="2000" dirty="0"/>
              <a:t>Pérdida auditiva &gt; 30 </a:t>
            </a:r>
            <a:r>
              <a:rPr lang="es-CO" sz="2000" dirty="0" err="1"/>
              <a:t>db</a:t>
            </a:r>
            <a:r>
              <a:rPr lang="es-CO" sz="2000" dirty="0"/>
              <a:t>.</a:t>
            </a:r>
          </a:p>
          <a:p>
            <a:r>
              <a:rPr lang="es-CO" sz="2000" dirty="0"/>
              <a:t>Retracción de la membrana timpánica. </a:t>
            </a:r>
          </a:p>
          <a:p>
            <a:r>
              <a:rPr lang="es-CO" sz="2000" dirty="0"/>
              <a:t>Paladar hendido. </a:t>
            </a:r>
          </a:p>
          <a:p>
            <a:r>
              <a:rPr lang="es-CO" sz="2000" dirty="0"/>
              <a:t>Malformación craneofacial.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B48929AA-48E0-4067-8AB0-1F1168753AF4}"/>
              </a:ext>
            </a:extLst>
          </p:cNvPr>
          <p:cNvSpPr txBox="1">
            <a:spLocks/>
          </p:cNvSpPr>
          <p:nvPr/>
        </p:nvSpPr>
        <p:spPr>
          <a:xfrm>
            <a:off x="1069241" y="2103830"/>
            <a:ext cx="2616933" cy="4942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Tratamiento:</a:t>
            </a:r>
          </a:p>
        </p:txBody>
      </p:sp>
      <p:pic>
        <p:nvPicPr>
          <p:cNvPr id="5" name="Picture 2" descr="Dibujos animados de medicamentos y pastillas | Vector Premium">
            <a:extLst>
              <a:ext uri="{FF2B5EF4-FFF2-40B4-BE49-F238E27FC236}">
                <a16:creationId xmlns:a16="http://schemas.microsoft.com/office/drawing/2014/main" id="{45F14F03-515F-4E06-8ED7-259619070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322" y="4125307"/>
            <a:ext cx="1669180" cy="166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0605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535" y="800893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RECURRENTE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4398" y="1753310"/>
            <a:ext cx="5062122" cy="3084990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O" sz="2000" u="sng" dirty="0"/>
              <a:t>Criterios de remisión a otorrino: </a:t>
            </a:r>
          </a:p>
          <a:p>
            <a:r>
              <a:rPr lang="es-CO" sz="2000" dirty="0"/>
              <a:t>OMA recurrente.</a:t>
            </a:r>
          </a:p>
          <a:p>
            <a:r>
              <a:rPr lang="es-CO" sz="2000" dirty="0"/>
              <a:t>OMA que no mejora con manejo inicial. </a:t>
            </a:r>
          </a:p>
          <a:p>
            <a:r>
              <a:rPr lang="es-CO" sz="2000" dirty="0"/>
              <a:t>OMA complicada.</a:t>
            </a:r>
          </a:p>
          <a:p>
            <a:r>
              <a:rPr lang="es-CO" sz="2000" dirty="0"/>
              <a:t>OMA con efusión.</a:t>
            </a:r>
          </a:p>
          <a:p>
            <a:r>
              <a:rPr lang="es-CO" sz="2000" dirty="0"/>
              <a:t>Hipoacusia.</a:t>
            </a:r>
          </a:p>
          <a:p>
            <a:r>
              <a:rPr lang="es-CO" sz="2000" dirty="0"/>
              <a:t>Trastornos del lenguaje.</a:t>
            </a:r>
          </a:p>
          <a:p>
            <a:r>
              <a:rPr lang="es-CO" sz="2000" dirty="0"/>
              <a:t>Cambios en el comportamiento. 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B48929AA-48E0-4067-8AB0-1F1168753AF4}"/>
              </a:ext>
            </a:extLst>
          </p:cNvPr>
          <p:cNvSpPr txBox="1">
            <a:spLocks/>
          </p:cNvSpPr>
          <p:nvPr/>
        </p:nvSpPr>
        <p:spPr>
          <a:xfrm>
            <a:off x="1291403" y="2103830"/>
            <a:ext cx="2509071" cy="4942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Tratamiento:</a:t>
            </a:r>
          </a:p>
        </p:txBody>
      </p:sp>
      <p:pic>
        <p:nvPicPr>
          <p:cNvPr id="5" name="Picture 2" descr="Dibujos animados de medicamentos y pastillas | Vector Premium">
            <a:extLst>
              <a:ext uri="{FF2B5EF4-FFF2-40B4-BE49-F238E27FC236}">
                <a16:creationId xmlns:a16="http://schemas.microsoft.com/office/drawing/2014/main" id="{FD5A9B21-295E-4CD8-9325-58513E75C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3845" y="4116977"/>
            <a:ext cx="1791810" cy="1791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978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9005" y="1534858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AGUDA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1643" y="2452673"/>
            <a:ext cx="5992572" cy="2826900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s-CO" sz="2000" dirty="0"/>
              <a:t>Mayoría de los casos 6-24 meses.</a:t>
            </a:r>
          </a:p>
          <a:p>
            <a:r>
              <a:rPr lang="es-CO" sz="2000" dirty="0"/>
              <a:t>62% primer episodio al llegar al año. </a:t>
            </a:r>
          </a:p>
          <a:p>
            <a:r>
              <a:rPr lang="es-CO" sz="2000" dirty="0"/>
              <a:t>83% al llegar al tercer año. </a:t>
            </a:r>
          </a:p>
          <a:p>
            <a:r>
              <a:rPr lang="es-CO" sz="2000" dirty="0"/>
              <a:t>Poco común en menores de 6 meses </a:t>
            </a:r>
            <a:r>
              <a:rPr lang="es-CO" sz="2000" dirty="0">
                <a:sym typeface="Wingdings" panose="05000000000000000000" pitchFamily="2" charset="2"/>
              </a:rPr>
              <a:t> de entrada es indicación para estudiarlo  y tratarlo.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85% resolución espontánea.</a:t>
            </a:r>
          </a:p>
          <a:p>
            <a:r>
              <a:rPr lang="es-CO" sz="2000" dirty="0">
                <a:sym typeface="Wingdings" panose="05000000000000000000" pitchFamily="2" charset="2"/>
              </a:rPr>
              <a:t>2% complicaciones.</a:t>
            </a:r>
            <a:endParaRPr lang="es-CO" sz="2000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75BC042-D1E8-41D0-B674-6305897080D3}"/>
              </a:ext>
            </a:extLst>
          </p:cNvPr>
          <p:cNvSpPr txBox="1">
            <a:spLocks/>
          </p:cNvSpPr>
          <p:nvPr/>
        </p:nvSpPr>
        <p:spPr>
          <a:xfrm>
            <a:off x="1023471" y="594074"/>
            <a:ext cx="2305380" cy="4664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O" sz="2600" b="1" dirty="0"/>
              <a:t>Epidemiología</a:t>
            </a:r>
            <a:r>
              <a:rPr lang="es-CO" sz="2000" b="1" dirty="0"/>
              <a:t>:</a:t>
            </a:r>
          </a:p>
        </p:txBody>
      </p:sp>
      <p:pic>
        <p:nvPicPr>
          <p:cNvPr id="2050" name="Picture 2" descr="Epidemiología Vectores Libres de Derechos - iStock">
            <a:extLst>
              <a:ext uri="{FF2B5EF4-FFF2-40B4-BE49-F238E27FC236}">
                <a16:creationId xmlns:a16="http://schemas.microsoft.com/office/drawing/2014/main" id="{E742CEB4-2DD5-4E39-A2BE-52DAABB63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471" y="996816"/>
            <a:ext cx="3613843" cy="1889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2026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2092" y="1252338"/>
            <a:ext cx="7543800" cy="1079382"/>
          </a:xfrm>
        </p:spPr>
        <p:txBody>
          <a:bodyPr>
            <a:normAutofit fontScale="90000"/>
          </a:bodyPr>
          <a:lstStyle/>
          <a:p>
            <a:r>
              <a:rPr lang="es-CO" sz="4800" b="1" dirty="0"/>
              <a:t>OTITIS MEDIA CRÓNICA</a:t>
            </a:r>
          </a:p>
        </p:txBody>
      </p:sp>
      <p:pic>
        <p:nvPicPr>
          <p:cNvPr id="19458" name="Picture 2" descr="Infección crónica del oído medio en niños - Salud infantil - Manual MSD  versión para público general">
            <a:extLst>
              <a:ext uri="{FF2B5EF4-FFF2-40B4-BE49-F238E27FC236}">
                <a16:creationId xmlns:a16="http://schemas.microsoft.com/office/drawing/2014/main" id="{37A6C8A5-9566-4F39-9456-A0A499994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002" y="2569029"/>
            <a:ext cx="3495720" cy="284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5933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640" y="1015495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CRÓNICA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8503" y="1886200"/>
            <a:ext cx="5062122" cy="1597318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CO" sz="2000" dirty="0"/>
              <a:t>Membrana timpánica perforada con otorrea activa &gt; 6 semanas. </a:t>
            </a:r>
          </a:p>
          <a:p>
            <a:r>
              <a:rPr lang="es-CO" sz="2000" dirty="0"/>
              <a:t>Problema</a:t>
            </a:r>
            <a:r>
              <a:rPr lang="es-CO" sz="2000" dirty="0">
                <a:sym typeface="Wingdings" panose="05000000000000000000" pitchFamily="2" charset="2"/>
              </a:rPr>
              <a:t> como la membrana timpánica está perforada puede entrar cualquier cosa.</a:t>
            </a:r>
            <a:endParaRPr lang="es-CO" sz="20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B48929AA-48E0-4067-8AB0-1F1168753AF4}"/>
              </a:ext>
            </a:extLst>
          </p:cNvPr>
          <p:cNvSpPr txBox="1">
            <a:spLocks/>
          </p:cNvSpPr>
          <p:nvPr/>
        </p:nvSpPr>
        <p:spPr>
          <a:xfrm>
            <a:off x="1106347" y="1886200"/>
            <a:ext cx="2086846" cy="4942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Definición:</a:t>
            </a:r>
          </a:p>
        </p:txBody>
      </p:sp>
      <p:pic>
        <p:nvPicPr>
          <p:cNvPr id="20482" name="Picture 2" descr="Infección crónica del oído medio en niños - Salud infantil - Manual MSD  versión para público general">
            <a:extLst>
              <a:ext uri="{FF2B5EF4-FFF2-40B4-BE49-F238E27FC236}">
                <a16:creationId xmlns:a16="http://schemas.microsoft.com/office/drawing/2014/main" id="{7B076CA0-B748-4DF6-A51B-8770FF7FC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535" y="3865806"/>
            <a:ext cx="2424660" cy="197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5821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56" y="1489222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CRÓNICA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517" y="2422814"/>
            <a:ext cx="2556363" cy="2152468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CO" sz="2000" dirty="0"/>
              <a:t>S. </a:t>
            </a:r>
            <a:r>
              <a:rPr lang="es-CO" sz="2000" dirty="0" err="1"/>
              <a:t>aureus</a:t>
            </a:r>
            <a:r>
              <a:rPr lang="es-CO" sz="2000" dirty="0"/>
              <a:t>.</a:t>
            </a:r>
          </a:p>
          <a:p>
            <a:r>
              <a:rPr lang="es-CO" sz="2000" dirty="0"/>
              <a:t>Pseudomona. </a:t>
            </a:r>
          </a:p>
          <a:p>
            <a:r>
              <a:rPr lang="es-CO" sz="2000" dirty="0"/>
              <a:t>Proteus.</a:t>
            </a:r>
          </a:p>
          <a:p>
            <a:r>
              <a:rPr lang="es-CO" sz="2000" dirty="0"/>
              <a:t>Anaerobios.</a:t>
            </a:r>
          </a:p>
          <a:p>
            <a:r>
              <a:rPr lang="es-CO" sz="2000" dirty="0"/>
              <a:t>Hongos. 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B48929AA-48E0-4067-8AB0-1F1168753AF4}"/>
              </a:ext>
            </a:extLst>
          </p:cNvPr>
          <p:cNvSpPr txBox="1">
            <a:spLocks/>
          </p:cNvSpPr>
          <p:nvPr/>
        </p:nvSpPr>
        <p:spPr>
          <a:xfrm>
            <a:off x="1182547" y="1672965"/>
            <a:ext cx="2086846" cy="4942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Etiología:</a:t>
            </a:r>
          </a:p>
        </p:txBody>
      </p:sp>
      <p:pic>
        <p:nvPicPr>
          <p:cNvPr id="5" name="Picture 2" descr="microbiologia en 2020 | Bacterias dibujos, Microbiología, Niños y niñas  animados">
            <a:extLst>
              <a:ext uri="{FF2B5EF4-FFF2-40B4-BE49-F238E27FC236}">
                <a16:creationId xmlns:a16="http://schemas.microsoft.com/office/drawing/2014/main" id="{FB652324-12FF-4DCE-84D5-641F083D1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325" y="2386545"/>
            <a:ext cx="2231708" cy="229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9596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1192" y="1541836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CRÓNICA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7745" y="2403566"/>
            <a:ext cx="3257403" cy="2259148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s-CO" sz="2000" dirty="0"/>
              <a:t>Hipoacusia.</a:t>
            </a:r>
          </a:p>
          <a:p>
            <a:r>
              <a:rPr lang="es-CO" sz="2000" dirty="0"/>
              <a:t>Parálisis facial.</a:t>
            </a:r>
          </a:p>
          <a:p>
            <a:r>
              <a:rPr lang="es-CO" sz="2000" dirty="0"/>
              <a:t>Abscesos centrales.</a:t>
            </a:r>
          </a:p>
          <a:p>
            <a:r>
              <a:rPr lang="es-CO" sz="2000" dirty="0"/>
              <a:t>Trombosis.</a:t>
            </a:r>
          </a:p>
          <a:p>
            <a:r>
              <a:rPr lang="es-CO" sz="2000" dirty="0"/>
              <a:t>Encefalitis. </a:t>
            </a:r>
          </a:p>
          <a:p>
            <a:r>
              <a:rPr lang="es-CO" sz="2000" dirty="0"/>
              <a:t>Muerte (15%).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B48929AA-48E0-4067-8AB0-1F1168753AF4}"/>
              </a:ext>
            </a:extLst>
          </p:cNvPr>
          <p:cNvSpPr txBox="1">
            <a:spLocks/>
          </p:cNvSpPr>
          <p:nvPr/>
        </p:nvSpPr>
        <p:spPr>
          <a:xfrm>
            <a:off x="1194743" y="1972701"/>
            <a:ext cx="3306449" cy="533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4200" b="1" dirty="0"/>
              <a:t>Complicaciones</a:t>
            </a:r>
            <a:r>
              <a:rPr lang="es-CO" sz="2600" b="1" dirty="0"/>
              <a:t>:</a:t>
            </a:r>
          </a:p>
        </p:txBody>
      </p:sp>
      <p:pic>
        <p:nvPicPr>
          <p:cNvPr id="5" name="Picture 2" descr="Ilustración De Dibujos Animados Niño Triste Ilustraciones Vectoriales, Clip  Art Vectorizado Libre De Derechos. Image 51912266.">
            <a:extLst>
              <a:ext uri="{FF2B5EF4-FFF2-40B4-BE49-F238E27FC236}">
                <a16:creationId xmlns:a16="http://schemas.microsoft.com/office/drawing/2014/main" id="{46554358-36D0-4243-BD26-5A16FC0CB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2866" y="3533140"/>
            <a:ext cx="1660145" cy="164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5954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6259" y="1242100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CRÓNICA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802" y="2253706"/>
            <a:ext cx="3470763" cy="86173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s-CO" sz="2000" dirty="0"/>
              <a:t>Siempre remitir a ORL.</a:t>
            </a:r>
          </a:p>
          <a:p>
            <a:r>
              <a:rPr lang="es-CO" sz="2000" dirty="0"/>
              <a:t>Iniciar quinolonas tópicas.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B48929AA-48E0-4067-8AB0-1F1168753AF4}"/>
              </a:ext>
            </a:extLst>
          </p:cNvPr>
          <p:cNvSpPr txBox="1">
            <a:spLocks/>
          </p:cNvSpPr>
          <p:nvPr/>
        </p:nvSpPr>
        <p:spPr>
          <a:xfrm>
            <a:off x="1291403" y="2103830"/>
            <a:ext cx="2661471" cy="44125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Tratamiento:</a:t>
            </a:r>
          </a:p>
        </p:txBody>
      </p:sp>
      <p:pic>
        <p:nvPicPr>
          <p:cNvPr id="5" name="Picture 2" descr="Dibujos animados de medicamentos y pastillas | Vector Premium">
            <a:extLst>
              <a:ext uri="{FF2B5EF4-FFF2-40B4-BE49-F238E27FC236}">
                <a16:creationId xmlns:a16="http://schemas.microsoft.com/office/drawing/2014/main" id="{D9DA6A47-8D82-4FAF-A903-028C873A2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170" y="2684571"/>
            <a:ext cx="2156937" cy="215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3794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595" y="757237"/>
            <a:ext cx="7132320" cy="1079382"/>
          </a:xfrm>
        </p:spPr>
        <p:txBody>
          <a:bodyPr>
            <a:normAutofit/>
          </a:bodyPr>
          <a:lstStyle/>
          <a:p>
            <a:r>
              <a:rPr lang="es-CO" sz="4800" b="1" dirty="0"/>
              <a:t>OTITIS EXTERNA</a:t>
            </a:r>
          </a:p>
        </p:txBody>
      </p:sp>
      <p:pic>
        <p:nvPicPr>
          <p:cNvPr id="21506" name="Picture 2" descr="Infecciones del oído externo derivadas del buceo.">
            <a:extLst>
              <a:ext uri="{FF2B5EF4-FFF2-40B4-BE49-F238E27FC236}">
                <a16:creationId xmlns:a16="http://schemas.microsoft.com/office/drawing/2014/main" id="{E1AA9462-282E-41BC-9890-4FA9ABCED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148" y="757237"/>
            <a:ext cx="3896407" cy="5077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2691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6157" y="1242100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EXTERNA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4860" y="2103830"/>
            <a:ext cx="4720443" cy="1055188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CO" sz="2000" dirty="0"/>
              <a:t>Inflamación del CAE con o sin infección. </a:t>
            </a:r>
          </a:p>
          <a:p>
            <a:r>
              <a:rPr lang="es-CO" sz="2000" dirty="0"/>
              <a:t>Pico 5-14 años.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B48929AA-48E0-4067-8AB0-1F1168753AF4}"/>
              </a:ext>
            </a:extLst>
          </p:cNvPr>
          <p:cNvSpPr txBox="1">
            <a:spLocks/>
          </p:cNvSpPr>
          <p:nvPr/>
        </p:nvSpPr>
        <p:spPr>
          <a:xfrm>
            <a:off x="1291404" y="2103830"/>
            <a:ext cx="2086846" cy="4942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Definición:</a:t>
            </a:r>
          </a:p>
        </p:txBody>
      </p:sp>
      <p:pic>
        <p:nvPicPr>
          <p:cNvPr id="22530" name="Picture 2" descr="Infecciones del oído externo derivadas del buceo.">
            <a:extLst>
              <a:ext uri="{FF2B5EF4-FFF2-40B4-BE49-F238E27FC236}">
                <a16:creationId xmlns:a16="http://schemas.microsoft.com/office/drawing/2014/main" id="{774AD2AD-F447-4C21-8DA3-C2FC53267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861" y="2570088"/>
            <a:ext cx="1786846" cy="232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1761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8769" y="1672965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EXTERNA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2575" y="2534695"/>
            <a:ext cx="2086847" cy="1253308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s-CO" sz="2000" dirty="0"/>
              <a:t>Pseudomona. </a:t>
            </a:r>
          </a:p>
          <a:p>
            <a:r>
              <a:rPr lang="es-CO" sz="2000" dirty="0"/>
              <a:t>S. </a:t>
            </a:r>
            <a:r>
              <a:rPr lang="es-CO" sz="2000" dirty="0" err="1"/>
              <a:t>aureus</a:t>
            </a:r>
            <a:r>
              <a:rPr lang="es-CO" sz="2000" dirty="0"/>
              <a:t>. </a:t>
            </a:r>
          </a:p>
          <a:p>
            <a:r>
              <a:rPr lang="es-CO" sz="2000" dirty="0"/>
              <a:t>Hongos.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B48929AA-48E0-4067-8AB0-1F1168753AF4}"/>
              </a:ext>
            </a:extLst>
          </p:cNvPr>
          <p:cNvSpPr txBox="1">
            <a:spLocks/>
          </p:cNvSpPr>
          <p:nvPr/>
        </p:nvSpPr>
        <p:spPr>
          <a:xfrm>
            <a:off x="1334947" y="1856708"/>
            <a:ext cx="2086846" cy="4942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Etiología:</a:t>
            </a:r>
          </a:p>
        </p:txBody>
      </p:sp>
      <p:pic>
        <p:nvPicPr>
          <p:cNvPr id="5" name="Picture 2" descr="microbiologia en 2020 | Bacterias dibujos, Microbiología, Niños y niñas  animados">
            <a:extLst>
              <a:ext uri="{FF2B5EF4-FFF2-40B4-BE49-F238E27FC236}">
                <a16:creationId xmlns:a16="http://schemas.microsoft.com/office/drawing/2014/main" id="{552A544B-713F-4EAC-8CB4-51D6312E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693" y="2638626"/>
            <a:ext cx="2231708" cy="229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9475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4277" y="967554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EXTERNA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517" y="1838719"/>
            <a:ext cx="5051369" cy="861730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CO" sz="2000" u="sng" dirty="0"/>
              <a:t>Signo patognomónico</a:t>
            </a:r>
            <a:r>
              <a:rPr lang="es-CO" sz="2000" dirty="0">
                <a:sym typeface="Wingdings" panose="05000000000000000000" pitchFamily="2" charset="2"/>
              </a:rPr>
              <a:t> dolor al traccionar el pabellón auricular. </a:t>
            </a:r>
            <a:endParaRPr lang="es-CO" sz="2000" u="sng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B48929AA-48E0-4067-8AB0-1F1168753AF4}"/>
              </a:ext>
            </a:extLst>
          </p:cNvPr>
          <p:cNvSpPr txBox="1">
            <a:spLocks/>
          </p:cNvSpPr>
          <p:nvPr/>
        </p:nvSpPr>
        <p:spPr>
          <a:xfrm>
            <a:off x="1247862" y="1829284"/>
            <a:ext cx="2086846" cy="4942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Síntomas:</a:t>
            </a:r>
          </a:p>
        </p:txBody>
      </p:sp>
      <p:pic>
        <p:nvPicPr>
          <p:cNvPr id="23554" name="Picture 2" descr="Síntomas de la otitis externa - Sintomas de">
            <a:extLst>
              <a:ext uri="{FF2B5EF4-FFF2-40B4-BE49-F238E27FC236}">
                <a16:creationId xmlns:a16="http://schemas.microsoft.com/office/drawing/2014/main" id="{BD54A958-96FF-4A8E-96B9-3C3A8C6DA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03666"/>
            <a:ext cx="4102706" cy="230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0214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4520" y="1349798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2800" b="1" dirty="0"/>
              <a:t>OTITIS EXTERNA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3447" y="2211528"/>
            <a:ext cx="5943600" cy="3664110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s-CO" sz="2000" dirty="0"/>
              <a:t>Analgesia sistémica y local. </a:t>
            </a:r>
          </a:p>
          <a:p>
            <a:r>
              <a:rPr lang="es-CO" sz="2000" dirty="0"/>
              <a:t>Antibiótico tópico</a:t>
            </a:r>
            <a:r>
              <a:rPr lang="es-CO" sz="2000" dirty="0">
                <a:sym typeface="Wingdings" panose="05000000000000000000" pitchFamily="2" charset="2"/>
              </a:rPr>
              <a:t> quinolonas, mezclas con polimixina B.</a:t>
            </a:r>
          </a:p>
          <a:p>
            <a:r>
              <a:rPr lang="es-CO" sz="2000" dirty="0">
                <a:sym typeface="Wingdings" panose="05000000000000000000" pitchFamily="2" charset="2"/>
              </a:rPr>
              <a:t>Si no se logra visualizar bien la membrana timpánica evitar dar neomicina o gentamicina (ototóxicas).</a:t>
            </a:r>
          </a:p>
          <a:p>
            <a:r>
              <a:rPr lang="es-CO" sz="2000" dirty="0">
                <a:sym typeface="Wingdings" panose="05000000000000000000" pitchFamily="2" charset="2"/>
              </a:rPr>
              <a:t>No lavados si se desconoce la integridad de la membrana timpánica.</a:t>
            </a:r>
          </a:p>
          <a:p>
            <a:r>
              <a:rPr lang="es-CO" sz="2000" dirty="0">
                <a:sym typeface="Wingdings" panose="05000000000000000000" pitchFamily="2" charset="2"/>
              </a:rPr>
              <a:t>Por 7-10 días. </a:t>
            </a:r>
          </a:p>
          <a:p>
            <a:r>
              <a:rPr lang="es-CO" sz="2000" u="sng" dirty="0">
                <a:sym typeface="Wingdings" panose="05000000000000000000" pitchFamily="2" charset="2"/>
              </a:rPr>
              <a:t>Precauciones: </a:t>
            </a:r>
            <a:r>
              <a:rPr lang="es-CO" sz="2000" dirty="0">
                <a:sym typeface="Wingdings" panose="05000000000000000000" pitchFamily="2" charset="2"/>
              </a:rPr>
              <a:t>mantener oídos secos, tapones para la piscina. </a:t>
            </a:r>
            <a:endParaRPr lang="es-CO" sz="2000" u="sng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B48929AA-48E0-4067-8AB0-1F1168753AF4}"/>
              </a:ext>
            </a:extLst>
          </p:cNvPr>
          <p:cNvSpPr txBox="1">
            <a:spLocks/>
          </p:cNvSpPr>
          <p:nvPr/>
        </p:nvSpPr>
        <p:spPr>
          <a:xfrm>
            <a:off x="1291403" y="2103830"/>
            <a:ext cx="2378437" cy="4942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Tratamiento:</a:t>
            </a:r>
          </a:p>
        </p:txBody>
      </p:sp>
      <p:pic>
        <p:nvPicPr>
          <p:cNvPr id="5" name="Picture 2" descr="Dibujos animados de medicamentos y pastillas | Vector Premium">
            <a:extLst>
              <a:ext uri="{FF2B5EF4-FFF2-40B4-BE49-F238E27FC236}">
                <a16:creationId xmlns:a16="http://schemas.microsoft.com/office/drawing/2014/main" id="{58617332-123E-4F28-9EE4-9B96E23B4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7366" y="963252"/>
            <a:ext cx="1634822" cy="163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87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0183" y="1800400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AGUDA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5523" y="2671655"/>
            <a:ext cx="5347168" cy="2264745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s-CO" sz="2000" dirty="0"/>
              <a:t>Regula la presión </a:t>
            </a:r>
            <a:r>
              <a:rPr lang="es-CO" sz="2000" dirty="0" err="1"/>
              <a:t>intra-timpánica</a:t>
            </a:r>
            <a:r>
              <a:rPr lang="es-CO" sz="2000" dirty="0"/>
              <a:t>.</a:t>
            </a:r>
          </a:p>
          <a:p>
            <a:r>
              <a:rPr lang="es-CO" sz="2000" dirty="0"/>
              <a:t>Permite el intercambio de gases entre el espacio y la mucosa. </a:t>
            </a:r>
          </a:p>
          <a:p>
            <a:r>
              <a:rPr lang="es-CO" sz="2000" dirty="0"/>
              <a:t>Protege el oído medio de patógenos y material extraño de la faringe. </a:t>
            </a:r>
          </a:p>
          <a:p>
            <a:r>
              <a:rPr lang="es-CO" sz="2000" dirty="0"/>
              <a:t>Drenaje de secreciones del oído medio. 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75BC042-D1E8-41D0-B674-6305897080D3}"/>
              </a:ext>
            </a:extLst>
          </p:cNvPr>
          <p:cNvSpPr txBox="1">
            <a:spLocks/>
          </p:cNvSpPr>
          <p:nvPr/>
        </p:nvSpPr>
        <p:spPr>
          <a:xfrm>
            <a:off x="1446712" y="500177"/>
            <a:ext cx="3356942" cy="43594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Trompa de Eustaquio</a:t>
            </a:r>
            <a:r>
              <a:rPr lang="es-CO" sz="2000" b="1" dirty="0"/>
              <a:t>:</a:t>
            </a:r>
          </a:p>
        </p:txBody>
      </p:sp>
      <p:pic>
        <p:nvPicPr>
          <p:cNvPr id="3074" name="Picture 2" descr="Trompa de Eustaquio: MedlinePlus enciclopedia médica illustración">
            <a:extLst>
              <a:ext uri="{FF2B5EF4-FFF2-40B4-BE49-F238E27FC236}">
                <a16:creationId xmlns:a16="http://schemas.microsoft.com/office/drawing/2014/main" id="{82EC6873-36D4-44A8-AAF3-DA7BFD4E4C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889"/>
          <a:stretch/>
        </p:blipFill>
        <p:spPr bwMode="auto">
          <a:xfrm>
            <a:off x="1220183" y="828986"/>
            <a:ext cx="3810000" cy="213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2537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9919" y="1768322"/>
            <a:ext cx="4669654" cy="1079382"/>
          </a:xfrm>
        </p:spPr>
        <p:txBody>
          <a:bodyPr>
            <a:normAutofit/>
          </a:bodyPr>
          <a:lstStyle/>
          <a:p>
            <a:pPr algn="ctr"/>
            <a:r>
              <a:rPr lang="es-CO" sz="4800" b="1" dirty="0"/>
              <a:t>SINUSITIS</a:t>
            </a:r>
          </a:p>
        </p:txBody>
      </p:sp>
      <p:pic>
        <p:nvPicPr>
          <p:cNvPr id="24578" name="Picture 2" descr="Sinusitis aguda - Síntomas y causas - Mayo Clinic">
            <a:extLst>
              <a:ext uri="{FF2B5EF4-FFF2-40B4-BE49-F238E27FC236}">
                <a16:creationId xmlns:a16="http://schemas.microsoft.com/office/drawing/2014/main" id="{9C0C8036-2940-4AFA-B633-B94A2CC84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967" y="1334590"/>
            <a:ext cx="3249746" cy="3585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4948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Sinusitis aguda - Síntomas y causas - Mayo Clinic">
            <a:extLst>
              <a:ext uri="{FF2B5EF4-FFF2-40B4-BE49-F238E27FC236}">
                <a16:creationId xmlns:a16="http://schemas.microsoft.com/office/drawing/2014/main" id="{D784B5AC-9D0D-4EB8-AEC0-AD1727C9F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803" y="3953108"/>
            <a:ext cx="2103279" cy="2320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705" y="584145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SINUSITIS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5829" y="1445875"/>
            <a:ext cx="5943600" cy="2783103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s-CO" sz="2000" dirty="0"/>
              <a:t>Es una complicación común de procesos infecciosos de las vías respiratorias superiores. </a:t>
            </a:r>
          </a:p>
          <a:p>
            <a:pPr marL="0" indent="0">
              <a:buNone/>
            </a:pPr>
            <a:r>
              <a:rPr lang="es-CO" sz="2000" dirty="0"/>
              <a:t>Neumatización:</a:t>
            </a:r>
          </a:p>
          <a:p>
            <a:r>
              <a:rPr lang="es-CO" sz="2000" u="sng" dirty="0"/>
              <a:t>Nacimiento:</a:t>
            </a:r>
            <a:r>
              <a:rPr lang="es-CO" sz="2000" dirty="0"/>
              <a:t> no todos están neumatizados.</a:t>
            </a:r>
          </a:p>
          <a:p>
            <a:r>
              <a:rPr lang="es-CO" sz="2000" u="sng" dirty="0"/>
              <a:t>5 años: </a:t>
            </a:r>
            <a:r>
              <a:rPr lang="es-CO" sz="2000" dirty="0"/>
              <a:t>esfenoidales.</a:t>
            </a:r>
          </a:p>
          <a:p>
            <a:r>
              <a:rPr lang="es-CO" sz="2000" u="sng" dirty="0"/>
              <a:t>7-8 años: </a:t>
            </a:r>
            <a:r>
              <a:rPr lang="es-CO" sz="2000" dirty="0"/>
              <a:t>frontales.</a:t>
            </a:r>
          </a:p>
          <a:p>
            <a:r>
              <a:rPr lang="es-CO" sz="2000" dirty="0"/>
              <a:t>Su desarrollo solo se completa en la adolescencia. 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7F749673-0FF5-49DD-86ED-F6BD0DA72C17}"/>
              </a:ext>
            </a:extLst>
          </p:cNvPr>
          <p:cNvSpPr txBox="1">
            <a:spLocks/>
          </p:cNvSpPr>
          <p:nvPr/>
        </p:nvSpPr>
        <p:spPr>
          <a:xfrm>
            <a:off x="846549" y="1445875"/>
            <a:ext cx="3011076" cy="4564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Generalidades:</a:t>
            </a:r>
          </a:p>
        </p:txBody>
      </p:sp>
    </p:spTree>
    <p:extLst>
      <p:ext uri="{BB962C8B-B14F-4D97-AF65-F5344CB8AC3E}">
        <p14:creationId xmlns:p14="http://schemas.microsoft.com/office/powerpoint/2010/main" val="6996586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9285" y="103965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SINUSITIS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4278" y="1901387"/>
            <a:ext cx="5267862" cy="1624863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s-CO" sz="2000" dirty="0"/>
              <a:t>Es común en &lt; 2 años, antes es raro. </a:t>
            </a:r>
          </a:p>
          <a:p>
            <a:r>
              <a:rPr lang="es-CO" sz="2000" dirty="0"/>
              <a:t>Pico 4-7 años. </a:t>
            </a:r>
          </a:p>
          <a:p>
            <a:r>
              <a:rPr lang="es-CO" sz="2000" dirty="0"/>
              <a:t>6-9% de las infecciones del tracto respiratorio superior se complican con una sinusitis. 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7F749673-0FF5-49DD-86ED-F6BD0DA72C17}"/>
              </a:ext>
            </a:extLst>
          </p:cNvPr>
          <p:cNvSpPr txBox="1">
            <a:spLocks/>
          </p:cNvSpPr>
          <p:nvPr/>
        </p:nvSpPr>
        <p:spPr>
          <a:xfrm>
            <a:off x="1239859" y="1901387"/>
            <a:ext cx="3284515" cy="4564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Epidemiología:</a:t>
            </a:r>
          </a:p>
        </p:txBody>
      </p:sp>
      <p:pic>
        <p:nvPicPr>
          <p:cNvPr id="4" name="Picture 2" descr="Epidemiología Vectores Libres de Derechos - iStock">
            <a:extLst>
              <a:ext uri="{FF2B5EF4-FFF2-40B4-BE49-F238E27FC236}">
                <a16:creationId xmlns:a16="http://schemas.microsoft.com/office/drawing/2014/main" id="{110F227F-CB49-481D-A4B8-4DD638FD3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465" y="3681130"/>
            <a:ext cx="3577489" cy="1870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9904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4" y="40900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SINUSITIS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78" y="1367243"/>
            <a:ext cx="5943600" cy="3799117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s-CO" sz="2000" dirty="0"/>
              <a:t>La mucosa de la faringe y la nasofaringe se continúa con la de los senos paranasales</a:t>
            </a:r>
            <a:r>
              <a:rPr lang="es-CO" sz="2000" dirty="0">
                <a:sym typeface="Wingdings" panose="05000000000000000000" pitchFamily="2" charset="2"/>
              </a:rPr>
              <a:t> a diferencia de la nasofaringe sí son estériles.</a:t>
            </a:r>
          </a:p>
          <a:p>
            <a:r>
              <a:rPr lang="es-CO" sz="2000" u="sng" dirty="0">
                <a:sym typeface="Wingdings" panose="05000000000000000000" pitchFamily="2" charset="2"/>
              </a:rPr>
              <a:t>Ostium:</a:t>
            </a:r>
            <a:r>
              <a:rPr lang="es-CO" sz="2000" dirty="0">
                <a:sym typeface="Wingdings" panose="05000000000000000000" pitchFamily="2" charset="2"/>
              </a:rPr>
              <a:t> por donde drena el moco que está en los senos paranasales.</a:t>
            </a:r>
          </a:p>
          <a:p>
            <a:pPr lvl="1"/>
            <a:r>
              <a:rPr lang="es-CO" sz="2000" dirty="0">
                <a:sym typeface="Wingdings" panose="05000000000000000000" pitchFamily="2" charset="2"/>
              </a:rPr>
              <a:t>Queda en la parte de arriba el drenaje no se da por gravedad, sino por acción de los cilios.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Para que se dé la sinusitis:</a:t>
            </a:r>
          </a:p>
          <a:p>
            <a:pPr lvl="1"/>
            <a:r>
              <a:rPr lang="es-CO" sz="2000" dirty="0">
                <a:sym typeface="Wingdings" panose="05000000000000000000" pitchFamily="2" charset="2"/>
              </a:rPr>
              <a:t>Se debe obstruir el ostium.</a:t>
            </a:r>
          </a:p>
          <a:p>
            <a:pPr lvl="1"/>
            <a:r>
              <a:rPr lang="es-CO" sz="2000" dirty="0">
                <a:sym typeface="Wingdings" panose="05000000000000000000" pitchFamily="2" charset="2"/>
              </a:rPr>
              <a:t>Se debe dañar la función ciliar. </a:t>
            </a:r>
          </a:p>
          <a:p>
            <a:pPr lvl="1"/>
            <a:r>
              <a:rPr lang="es-CO" sz="2000" dirty="0">
                <a:sym typeface="Wingdings" panose="05000000000000000000" pitchFamily="2" charset="2"/>
              </a:rPr>
              <a:t>Secreciones muy espesas.</a:t>
            </a:r>
          </a:p>
          <a:p>
            <a:pPr marL="457200" lvl="1" indent="0">
              <a:buNone/>
            </a:pPr>
            <a:endParaRPr lang="es-CO" sz="2000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7F749673-0FF5-49DD-86ED-F6BD0DA72C17}"/>
              </a:ext>
            </a:extLst>
          </p:cNvPr>
          <p:cNvSpPr txBox="1">
            <a:spLocks/>
          </p:cNvSpPr>
          <p:nvPr/>
        </p:nvSpPr>
        <p:spPr>
          <a:xfrm>
            <a:off x="975718" y="1367243"/>
            <a:ext cx="2739032" cy="4564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Fisiopatología:</a:t>
            </a:r>
          </a:p>
        </p:txBody>
      </p:sp>
      <p:pic>
        <p:nvPicPr>
          <p:cNvPr id="26626" name="Picture 2" descr="Qué es la Rinosinusitis? | PortalCLÍNIC">
            <a:extLst>
              <a:ext uri="{FF2B5EF4-FFF2-40B4-BE49-F238E27FC236}">
                <a16:creationId xmlns:a16="http://schemas.microsoft.com/office/drawing/2014/main" id="{62BF8A28-C85C-4FAC-AE2C-6ABDD8FFC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794" y="4868809"/>
            <a:ext cx="3161206" cy="158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8651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9911" y="117100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SINUSITIS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7035" y="2129243"/>
            <a:ext cx="3743862" cy="1040677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s-CO" sz="2000" dirty="0">
                <a:sym typeface="Wingdings" panose="05000000000000000000" pitchFamily="2" charset="2"/>
              </a:rPr>
              <a:t>Todo esto se produce por: </a:t>
            </a:r>
          </a:p>
          <a:p>
            <a:pPr lvl="1"/>
            <a:r>
              <a:rPr lang="es-CO" sz="2000" dirty="0">
                <a:sym typeface="Wingdings" panose="05000000000000000000" pitchFamily="2" charset="2"/>
              </a:rPr>
              <a:t>Inflamación de la mucosa.</a:t>
            </a:r>
          </a:p>
          <a:p>
            <a:pPr lvl="1"/>
            <a:r>
              <a:rPr lang="es-CO" sz="2000" dirty="0">
                <a:sym typeface="Wingdings" panose="05000000000000000000" pitchFamily="2" charset="2"/>
              </a:rPr>
              <a:t>Obstrucción mecánica.</a:t>
            </a:r>
          </a:p>
          <a:p>
            <a:pPr marL="457200" lvl="1" indent="0">
              <a:buNone/>
            </a:pPr>
            <a:endParaRPr lang="es-CO" sz="2000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7F749673-0FF5-49DD-86ED-F6BD0DA72C17}"/>
              </a:ext>
            </a:extLst>
          </p:cNvPr>
          <p:cNvSpPr txBox="1">
            <a:spLocks/>
          </p:cNvSpPr>
          <p:nvPr/>
        </p:nvSpPr>
        <p:spPr>
          <a:xfrm>
            <a:off x="1179655" y="1423137"/>
            <a:ext cx="2792270" cy="4564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Fisiopatología: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BE72CE14-20BE-43E8-B810-312961553762}"/>
              </a:ext>
            </a:extLst>
          </p:cNvPr>
          <p:cNvSpPr txBox="1">
            <a:spLocks/>
          </p:cNvSpPr>
          <p:nvPr/>
        </p:nvSpPr>
        <p:spPr>
          <a:xfrm>
            <a:off x="5067035" y="3388346"/>
            <a:ext cx="2335570" cy="200661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O" sz="2000" u="sng" dirty="0"/>
              <a:t>Inflamación:</a:t>
            </a:r>
          </a:p>
          <a:p>
            <a:r>
              <a:rPr lang="es-CO" sz="2000" dirty="0"/>
              <a:t>Proceso viral.</a:t>
            </a:r>
          </a:p>
          <a:p>
            <a:r>
              <a:rPr lang="es-CO" sz="2000" dirty="0"/>
              <a:t>Nadadores.</a:t>
            </a:r>
          </a:p>
          <a:p>
            <a:r>
              <a:rPr lang="es-CO" sz="2000" dirty="0"/>
              <a:t>Fibrosis quística.</a:t>
            </a:r>
          </a:p>
          <a:p>
            <a:r>
              <a:rPr lang="es-CO" sz="2000" dirty="0"/>
              <a:t>Tabaquismo. 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9C911AE6-F630-4B9E-A684-79BF5433CFB1}"/>
              </a:ext>
            </a:extLst>
          </p:cNvPr>
          <p:cNvSpPr txBox="1">
            <a:spLocks/>
          </p:cNvSpPr>
          <p:nvPr/>
        </p:nvSpPr>
        <p:spPr>
          <a:xfrm>
            <a:off x="7919729" y="3388346"/>
            <a:ext cx="2335570" cy="200661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O" sz="2000" u="sng" dirty="0"/>
              <a:t>Obstrucción: </a:t>
            </a:r>
          </a:p>
          <a:p>
            <a:r>
              <a:rPr lang="es-CO" sz="2000" dirty="0"/>
              <a:t>Tumor.</a:t>
            </a:r>
          </a:p>
          <a:p>
            <a:r>
              <a:rPr lang="es-CO" sz="2000" dirty="0"/>
              <a:t>Cuerpo extraño.</a:t>
            </a:r>
          </a:p>
          <a:p>
            <a:r>
              <a:rPr lang="es-CO" sz="2000" dirty="0"/>
              <a:t>Pólipos.</a:t>
            </a:r>
          </a:p>
          <a:p>
            <a:r>
              <a:rPr lang="es-CO" sz="2000" dirty="0"/>
              <a:t>Atresia de coanas.</a:t>
            </a:r>
          </a:p>
          <a:p>
            <a:r>
              <a:rPr lang="es-CO" sz="2000" dirty="0"/>
              <a:t>Septos desviados.</a:t>
            </a:r>
          </a:p>
        </p:txBody>
      </p:sp>
      <p:pic>
        <p:nvPicPr>
          <p:cNvPr id="27650" name="Picture 2" descr="Qué es la Rinosinusitis? | PortalCLÍNIC">
            <a:extLst>
              <a:ext uri="{FF2B5EF4-FFF2-40B4-BE49-F238E27FC236}">
                <a16:creationId xmlns:a16="http://schemas.microsoft.com/office/drawing/2014/main" id="{FE11773A-DC36-4021-88C1-5C9128480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514" y="1517831"/>
            <a:ext cx="2933328" cy="146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6158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648" y="1242100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SINUSITIS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7362" y="2103830"/>
            <a:ext cx="3383278" cy="2031277"/>
          </a:xfrm>
          <a:ln>
            <a:noFill/>
          </a:ln>
        </p:spPr>
        <p:txBody>
          <a:bodyPr>
            <a:normAutofit fontScale="92500"/>
          </a:bodyPr>
          <a:lstStyle/>
          <a:p>
            <a:r>
              <a:rPr lang="es-CO" sz="2000" dirty="0">
                <a:sym typeface="Wingdings" panose="05000000000000000000" pitchFamily="2" charset="2"/>
              </a:rPr>
              <a:t>Varía por la vacunación.</a:t>
            </a:r>
          </a:p>
          <a:p>
            <a:r>
              <a:rPr lang="es-CO" sz="2000" dirty="0">
                <a:sym typeface="Wingdings" panose="05000000000000000000" pitchFamily="2" charset="2"/>
              </a:rPr>
              <a:t>Similar a la otitis media.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Neumococo 40%.</a:t>
            </a:r>
          </a:p>
          <a:p>
            <a:r>
              <a:rPr lang="es-CO" sz="2000" dirty="0">
                <a:sym typeface="Wingdings" panose="05000000000000000000" pitchFamily="2" charset="2"/>
              </a:rPr>
              <a:t>HIB 20%.</a:t>
            </a:r>
          </a:p>
          <a:p>
            <a:r>
              <a:rPr lang="es-CO" sz="2000" dirty="0">
                <a:sym typeface="Wingdings" panose="05000000000000000000" pitchFamily="2" charset="2"/>
              </a:rPr>
              <a:t>Moraxella 20%.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7F749673-0FF5-49DD-86ED-F6BD0DA72C17}"/>
              </a:ext>
            </a:extLst>
          </p:cNvPr>
          <p:cNvSpPr txBox="1">
            <a:spLocks/>
          </p:cNvSpPr>
          <p:nvPr/>
        </p:nvSpPr>
        <p:spPr>
          <a:xfrm>
            <a:off x="1291404" y="2103830"/>
            <a:ext cx="2442396" cy="4564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Etiología:</a:t>
            </a:r>
          </a:p>
        </p:txBody>
      </p:sp>
      <p:pic>
        <p:nvPicPr>
          <p:cNvPr id="6" name="Picture 2" descr="microbiologia en 2020 | Bacterias dibujos, Microbiología, Niños y niñas  animados">
            <a:extLst>
              <a:ext uri="{FF2B5EF4-FFF2-40B4-BE49-F238E27FC236}">
                <a16:creationId xmlns:a16="http://schemas.microsoft.com/office/drawing/2014/main" id="{46DBB9B1-E5B0-4D72-9D38-DC9D95F67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572" y="3429000"/>
            <a:ext cx="1932086" cy="199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1792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4" y="1001515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SINUSITIS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2FB4A698-D81B-463A-90A2-8DDB454D6B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475572"/>
              </p:ext>
            </p:extLst>
          </p:nvPr>
        </p:nvGraphicFramePr>
        <p:xfrm>
          <a:off x="5074920" y="1863245"/>
          <a:ext cx="6278880" cy="366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7F749673-0FF5-49DD-86ED-F6BD0DA72C17}"/>
              </a:ext>
            </a:extLst>
          </p:cNvPr>
          <p:cNvSpPr txBox="1">
            <a:spLocks/>
          </p:cNvSpPr>
          <p:nvPr/>
        </p:nvSpPr>
        <p:spPr>
          <a:xfrm>
            <a:off x="721090" y="1985078"/>
            <a:ext cx="2645029" cy="4564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Clasificación:</a:t>
            </a:r>
          </a:p>
        </p:txBody>
      </p:sp>
      <p:pic>
        <p:nvPicPr>
          <p:cNvPr id="28674" name="Picture 2" descr="Sinusitis aguda y crónica: síntomas y tratamiento | DoctorAkí">
            <a:extLst>
              <a:ext uri="{FF2B5EF4-FFF2-40B4-BE49-F238E27FC236}">
                <a16:creationId xmlns:a16="http://schemas.microsoft.com/office/drawing/2014/main" id="{1AD927AD-534E-4D4B-8DC7-72DA5C442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120" y="1432380"/>
            <a:ext cx="1415098" cy="1561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0213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4" y="56140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SINUSITIS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7362" y="1539240"/>
            <a:ext cx="4983478" cy="3649580"/>
          </a:xfrm>
          <a:ln>
            <a:solidFill>
              <a:srgbClr val="06AEAA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sz="2000" u="sng" dirty="0">
                <a:sym typeface="Wingdings" panose="05000000000000000000" pitchFamily="2" charset="2"/>
              </a:rPr>
              <a:t>Recurrente: </a:t>
            </a:r>
          </a:p>
          <a:p>
            <a:r>
              <a:rPr lang="es-CO" sz="2000" dirty="0">
                <a:sym typeface="Wingdings" panose="05000000000000000000" pitchFamily="2" charset="2"/>
              </a:rPr>
              <a:t>Duran &lt; 30 días.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Separadas al menos 10 días con ausencia de síntomas.</a:t>
            </a:r>
          </a:p>
          <a:p>
            <a:r>
              <a:rPr lang="es-CO" sz="2000" dirty="0">
                <a:sym typeface="Wingdings" panose="05000000000000000000" pitchFamily="2" charset="2"/>
              </a:rPr>
              <a:t>Siempre buscar: </a:t>
            </a:r>
          </a:p>
          <a:p>
            <a:pPr lvl="1"/>
            <a:r>
              <a:rPr lang="es-CO" sz="2200" dirty="0">
                <a:sym typeface="Wingdings" panose="05000000000000000000" pitchFamily="2" charset="2"/>
              </a:rPr>
              <a:t>Rinitis alérgica.</a:t>
            </a:r>
          </a:p>
          <a:p>
            <a:pPr lvl="1"/>
            <a:r>
              <a:rPr lang="es-CO" sz="2200" dirty="0">
                <a:sym typeface="Wingdings" panose="05000000000000000000" pitchFamily="2" charset="2"/>
              </a:rPr>
              <a:t>Alteraciones inmunológicas.</a:t>
            </a:r>
          </a:p>
          <a:p>
            <a:pPr lvl="1"/>
            <a:r>
              <a:rPr lang="es-CO" sz="2200" dirty="0">
                <a:sym typeface="Wingdings" panose="05000000000000000000" pitchFamily="2" charset="2"/>
              </a:rPr>
              <a:t>Alteraciones funcionales. </a:t>
            </a:r>
          </a:p>
          <a:p>
            <a:pPr lvl="1"/>
            <a:r>
              <a:rPr lang="es-CO" sz="2200" dirty="0">
                <a:sym typeface="Wingdings" panose="05000000000000000000" pitchFamily="2" charset="2"/>
              </a:rPr>
              <a:t>Enfermedad por reflujo gastroesofágico.</a:t>
            </a:r>
          </a:p>
          <a:p>
            <a:pPr lvl="1"/>
            <a:r>
              <a:rPr lang="es-CO" sz="2200" dirty="0">
                <a:sym typeface="Wingdings" panose="05000000000000000000" pitchFamily="2" charset="2"/>
              </a:rPr>
              <a:t>Alteración anatómica.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3548F7F-6C24-47C9-9F19-8B62FF60BB6E}"/>
              </a:ext>
            </a:extLst>
          </p:cNvPr>
          <p:cNvSpPr txBox="1">
            <a:spLocks/>
          </p:cNvSpPr>
          <p:nvPr/>
        </p:nvSpPr>
        <p:spPr>
          <a:xfrm>
            <a:off x="1367604" y="1539240"/>
            <a:ext cx="2690046" cy="4564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Clasificación:</a:t>
            </a:r>
          </a:p>
        </p:txBody>
      </p:sp>
      <p:pic>
        <p:nvPicPr>
          <p:cNvPr id="7" name="Picture 2" descr="Sinusitis aguda y crónica: síntomas y tratamiento | DoctorAkí">
            <a:extLst>
              <a:ext uri="{FF2B5EF4-FFF2-40B4-BE49-F238E27FC236}">
                <a16:creationId xmlns:a16="http://schemas.microsoft.com/office/drawing/2014/main" id="{DAE0AFAE-0E72-49F6-8C49-B46440AC1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5691" y="4321449"/>
            <a:ext cx="1415098" cy="1561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5350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7883" y="1242100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SINUSITIS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5591" y="2219933"/>
            <a:ext cx="4983478" cy="3291840"/>
          </a:xfrm>
          <a:ln>
            <a:solidFill>
              <a:srgbClr val="06AEAA"/>
            </a:solidFill>
          </a:ln>
        </p:spPr>
        <p:txBody>
          <a:bodyPr>
            <a:normAutofit lnSpcReduction="10000"/>
          </a:bodyPr>
          <a:lstStyle/>
          <a:p>
            <a:r>
              <a:rPr lang="es-CO" sz="2000" dirty="0">
                <a:sym typeface="Wingdings" panose="05000000000000000000" pitchFamily="2" charset="2"/>
              </a:rPr>
              <a:t>Síntomas inespecíficos.</a:t>
            </a:r>
          </a:p>
          <a:p>
            <a:r>
              <a:rPr lang="es-CO" sz="2000" dirty="0">
                <a:sym typeface="Wingdings" panose="05000000000000000000" pitchFamily="2" charset="2"/>
              </a:rPr>
              <a:t>Se debe tener alto índice de sospecha.</a:t>
            </a:r>
          </a:p>
          <a:p>
            <a:pPr marL="0" indent="0">
              <a:buNone/>
            </a:pPr>
            <a:r>
              <a:rPr lang="es-CO" sz="2000" dirty="0">
                <a:sym typeface="Wingdings" panose="05000000000000000000" pitchFamily="2" charset="2"/>
              </a:rPr>
              <a:t>3 formas de presentación: </a:t>
            </a:r>
          </a:p>
          <a:p>
            <a:r>
              <a:rPr lang="es-CO" sz="2000" u="sng" dirty="0">
                <a:sym typeface="Wingdings" panose="05000000000000000000" pitchFamily="2" charset="2"/>
              </a:rPr>
              <a:t>Síntomas persistentes: </a:t>
            </a:r>
            <a:r>
              <a:rPr lang="es-CO" sz="2000" dirty="0">
                <a:sym typeface="Wingdings" panose="05000000000000000000" pitchFamily="2" charset="2"/>
              </a:rPr>
              <a:t>no mejora en alrededor de 10 días.</a:t>
            </a:r>
          </a:p>
          <a:p>
            <a:r>
              <a:rPr lang="es-CO" sz="2000" u="sng" dirty="0">
                <a:sym typeface="Wingdings" panose="05000000000000000000" pitchFamily="2" charset="2"/>
              </a:rPr>
              <a:t>Síntomas graves: </a:t>
            </a:r>
            <a:r>
              <a:rPr lang="es-CO" sz="2000" dirty="0">
                <a:sym typeface="Wingdings" panose="05000000000000000000" pitchFamily="2" charset="2"/>
              </a:rPr>
              <a:t>desde el principio.</a:t>
            </a:r>
          </a:p>
          <a:p>
            <a:r>
              <a:rPr lang="es-CO" sz="2000" u="sng" dirty="0">
                <a:sym typeface="Wingdings" panose="05000000000000000000" pitchFamily="2" charset="2"/>
              </a:rPr>
              <a:t>Doble pico:</a:t>
            </a:r>
            <a:r>
              <a:rPr lang="es-CO" sz="2000" dirty="0">
                <a:sym typeface="Wingdings" panose="05000000000000000000" pitchFamily="2" charset="2"/>
              </a:rPr>
              <a:t> infección respiratoria no complicada que empezó a mejorar, pero luego empeora de nuevo. </a:t>
            </a:r>
            <a:endParaRPr lang="es-CO" sz="2000" u="sng" dirty="0">
              <a:sym typeface="Wingdings" panose="05000000000000000000" pitchFamily="2" charset="2"/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3548F7F-6C24-47C9-9F19-8B62FF60BB6E}"/>
              </a:ext>
            </a:extLst>
          </p:cNvPr>
          <p:cNvSpPr txBox="1">
            <a:spLocks/>
          </p:cNvSpPr>
          <p:nvPr/>
        </p:nvSpPr>
        <p:spPr>
          <a:xfrm>
            <a:off x="1106347" y="1643195"/>
            <a:ext cx="2442396" cy="4564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Clínica:</a:t>
            </a:r>
          </a:p>
        </p:txBody>
      </p:sp>
      <p:pic>
        <p:nvPicPr>
          <p:cNvPr id="5" name="Picture 2" descr="Sinusitis aguda y crónica: síntomas y tratamiento | DoctorAkí">
            <a:extLst>
              <a:ext uri="{FF2B5EF4-FFF2-40B4-BE49-F238E27FC236}">
                <a16:creationId xmlns:a16="http://schemas.microsoft.com/office/drawing/2014/main" id="{C254AC29-3E41-4B5A-A39C-B76628178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251" y="1643195"/>
            <a:ext cx="1415098" cy="1561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7804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7337" y="1348780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SINUSITIS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7842" y="2210510"/>
            <a:ext cx="5196838" cy="1127760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sz="2000" dirty="0">
                <a:sym typeface="Wingdings" panose="05000000000000000000" pitchFamily="2" charset="2"/>
              </a:rPr>
              <a:t>Las infecciones respiratorias comunes no complicadas, empiezan con un pico de síntomas que en alrededor de 4-5 días mejoran. 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3548F7F-6C24-47C9-9F19-8B62FF60BB6E}"/>
              </a:ext>
            </a:extLst>
          </p:cNvPr>
          <p:cNvSpPr txBox="1">
            <a:spLocks/>
          </p:cNvSpPr>
          <p:nvPr/>
        </p:nvSpPr>
        <p:spPr>
          <a:xfrm>
            <a:off x="1128118" y="1754020"/>
            <a:ext cx="2442396" cy="4564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Clínica:</a:t>
            </a:r>
          </a:p>
        </p:txBody>
      </p:sp>
      <p:pic>
        <p:nvPicPr>
          <p:cNvPr id="5" name="Picture 2" descr="Sinusitis aguda y crónica: síntomas y tratamiento | DoctorAkí">
            <a:extLst>
              <a:ext uri="{FF2B5EF4-FFF2-40B4-BE49-F238E27FC236}">
                <a16:creationId xmlns:a16="http://schemas.microsoft.com/office/drawing/2014/main" id="{BD2A8AFF-13B2-463A-822B-E1E17E6D6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7131" y="3166275"/>
            <a:ext cx="1415098" cy="1561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770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0172" y="2076553"/>
            <a:ext cx="6977848" cy="86173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AGUDA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1272" y="2938283"/>
            <a:ext cx="4615648" cy="1700865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sz="2000" u="sng" dirty="0"/>
              <a:t>Problemas en los niños: </a:t>
            </a:r>
          </a:p>
          <a:p>
            <a:r>
              <a:rPr lang="es-CO" sz="2000" dirty="0"/>
              <a:t>Más pequeña que en los adultos. </a:t>
            </a:r>
          </a:p>
          <a:p>
            <a:r>
              <a:rPr lang="es-CO" sz="2000" dirty="0"/>
              <a:t>Menos inclinado</a:t>
            </a:r>
            <a:r>
              <a:rPr lang="es-CO" sz="2000" dirty="0">
                <a:sym typeface="Wingdings" panose="05000000000000000000" pitchFamily="2" charset="2"/>
              </a:rPr>
              <a:t> es casi horizontal.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Es muy ancha. </a:t>
            </a:r>
            <a:endParaRPr lang="es-CO" sz="2000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75BC042-D1E8-41D0-B674-6305897080D3}"/>
              </a:ext>
            </a:extLst>
          </p:cNvPr>
          <p:cNvSpPr txBox="1">
            <a:spLocks/>
          </p:cNvSpPr>
          <p:nvPr/>
        </p:nvSpPr>
        <p:spPr>
          <a:xfrm>
            <a:off x="1236701" y="616834"/>
            <a:ext cx="3356942" cy="43594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Trompa de Eustaquio</a:t>
            </a:r>
            <a:r>
              <a:rPr lang="es-CO" sz="2000" b="1" dirty="0"/>
              <a:t>:</a:t>
            </a:r>
          </a:p>
        </p:txBody>
      </p:sp>
      <p:pic>
        <p:nvPicPr>
          <p:cNvPr id="4" name="Picture 2" descr="Trompa de Eustaquio: MedlinePlus enciclopedia médica illustración">
            <a:extLst>
              <a:ext uri="{FF2B5EF4-FFF2-40B4-BE49-F238E27FC236}">
                <a16:creationId xmlns:a16="http://schemas.microsoft.com/office/drawing/2014/main" id="{52CB642D-A5F4-42C0-9064-0E94333175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889"/>
          <a:stretch/>
        </p:blipFill>
        <p:spPr bwMode="auto">
          <a:xfrm>
            <a:off x="1010172" y="1052779"/>
            <a:ext cx="3810000" cy="213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87895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4" y="887979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SINUSITIS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7067" y="1965982"/>
            <a:ext cx="6283022" cy="213360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000" u="sng" dirty="0">
                <a:sym typeface="Wingdings" panose="05000000000000000000" pitchFamily="2" charset="2"/>
              </a:rPr>
              <a:t>Historia clínica: </a:t>
            </a:r>
          </a:p>
          <a:p>
            <a:r>
              <a:rPr lang="es-CO" sz="2000" dirty="0">
                <a:sym typeface="Wingdings" panose="05000000000000000000" pitchFamily="2" charset="2"/>
              </a:rPr>
              <a:t>Rinorrea hialina o purulenta.</a:t>
            </a:r>
          </a:p>
          <a:p>
            <a:r>
              <a:rPr lang="es-CO" sz="2000" dirty="0">
                <a:sym typeface="Wingdings" panose="05000000000000000000" pitchFamily="2" charset="2"/>
              </a:rPr>
              <a:t>Tos seca o húmeda de predominio nocturno.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Más grandes  dolor facial, cefalea, halitosis. 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3548F7F-6C24-47C9-9F19-8B62FF60BB6E}"/>
              </a:ext>
            </a:extLst>
          </p:cNvPr>
          <p:cNvSpPr txBox="1">
            <a:spLocks/>
          </p:cNvSpPr>
          <p:nvPr/>
        </p:nvSpPr>
        <p:spPr>
          <a:xfrm>
            <a:off x="1226089" y="1965982"/>
            <a:ext cx="2442396" cy="4564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Diagnóstico:</a:t>
            </a:r>
          </a:p>
        </p:txBody>
      </p:sp>
      <p:pic>
        <p:nvPicPr>
          <p:cNvPr id="29698" name="Picture 2" descr="Síntomas de la sinusitis en niños – Cuidando tu Bebé">
            <a:extLst>
              <a:ext uri="{FF2B5EF4-FFF2-40B4-BE49-F238E27FC236}">
                <a16:creationId xmlns:a16="http://schemas.microsoft.com/office/drawing/2014/main" id="{39231731-4E07-4416-95D0-2A61CF02B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229" y="3905258"/>
            <a:ext cx="3295860" cy="175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6978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886" y="1377481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SINUSITIS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8741" y="2802013"/>
            <a:ext cx="3913610" cy="2452930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sz="2000" u="sng" dirty="0">
                <a:sym typeface="Wingdings" panose="05000000000000000000" pitchFamily="2" charset="2"/>
              </a:rPr>
              <a:t>Examen físico: </a:t>
            </a:r>
          </a:p>
          <a:p>
            <a:r>
              <a:rPr lang="es-CO" sz="2000" dirty="0">
                <a:sym typeface="Wingdings" panose="05000000000000000000" pitchFamily="2" charset="2"/>
              </a:rPr>
              <a:t>Descarga anterior y posterior.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Halitosis.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Pus.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OMA concomitante.</a:t>
            </a:r>
          </a:p>
          <a:p>
            <a:r>
              <a:rPr lang="es-CO" sz="2000" dirty="0">
                <a:sym typeface="Wingdings" panose="05000000000000000000" pitchFamily="2" charset="2"/>
              </a:rPr>
              <a:t>Dolor a la palpación facial. 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3548F7F-6C24-47C9-9F19-8B62FF60BB6E}"/>
              </a:ext>
            </a:extLst>
          </p:cNvPr>
          <p:cNvSpPr txBox="1">
            <a:spLocks/>
          </p:cNvSpPr>
          <p:nvPr/>
        </p:nvSpPr>
        <p:spPr>
          <a:xfrm>
            <a:off x="1149890" y="1782721"/>
            <a:ext cx="2442396" cy="4564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Diagnóstico:</a:t>
            </a:r>
          </a:p>
        </p:txBody>
      </p:sp>
      <p:pic>
        <p:nvPicPr>
          <p:cNvPr id="30722" name="Picture 2" descr="Síntomas de la sinusitis en niños – Cuidando tu Bebé">
            <a:extLst>
              <a:ext uri="{FF2B5EF4-FFF2-40B4-BE49-F238E27FC236}">
                <a16:creationId xmlns:a16="http://schemas.microsoft.com/office/drawing/2014/main" id="{D862412D-18B5-4774-887B-5714A5F27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716" y="2239211"/>
            <a:ext cx="3181532" cy="1696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50099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4627" y="921705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SINUSITIS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2040" y="1783435"/>
            <a:ext cx="6283022" cy="1553770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O" sz="2000" u="sng" dirty="0">
                <a:sym typeface="Wingdings" panose="05000000000000000000" pitchFamily="2" charset="2"/>
              </a:rPr>
              <a:t>Imágenes: </a:t>
            </a:r>
            <a:r>
              <a:rPr lang="es-CO" sz="2000" dirty="0">
                <a:sym typeface="Wingdings" panose="05000000000000000000" pitchFamily="2" charset="2"/>
              </a:rPr>
              <a:t>no indicadas de rutina.</a:t>
            </a:r>
            <a:endParaRPr lang="es-CO" sz="2000" u="sng" dirty="0">
              <a:sym typeface="Wingdings" panose="05000000000000000000" pitchFamily="2" charset="2"/>
            </a:endParaRPr>
          </a:p>
          <a:p>
            <a:r>
              <a:rPr lang="es-CO" sz="2000" dirty="0">
                <a:sym typeface="Wingdings" panose="05000000000000000000" pitchFamily="2" charset="2"/>
              </a:rPr>
              <a:t>Rx de senos paranasales en teoría si es normal descarta el diagnóstico.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TAC y RMN solo si se sospecha alguna complicación. 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3548F7F-6C24-47C9-9F19-8B62FF60BB6E}"/>
              </a:ext>
            </a:extLst>
          </p:cNvPr>
          <p:cNvSpPr txBox="1">
            <a:spLocks/>
          </p:cNvSpPr>
          <p:nvPr/>
        </p:nvSpPr>
        <p:spPr>
          <a:xfrm>
            <a:off x="1291404" y="1783435"/>
            <a:ext cx="2442396" cy="4564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Diagnóstico:</a:t>
            </a:r>
          </a:p>
        </p:txBody>
      </p:sp>
      <p:pic>
        <p:nvPicPr>
          <p:cNvPr id="31746" name="Picture 2" descr="Rx AP / PA de Cara - IMAGEN RX">
            <a:extLst>
              <a:ext uri="{FF2B5EF4-FFF2-40B4-BE49-F238E27FC236}">
                <a16:creationId xmlns:a16="http://schemas.microsoft.com/office/drawing/2014/main" id="{CA6B345E-9C7A-4A01-87DB-E5A6B2169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691" y="3520796"/>
            <a:ext cx="4011670" cy="250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565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3" y="1008606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SINUSITIS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7067" y="1870336"/>
            <a:ext cx="6283022" cy="1858570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sz="2000" u="sng" dirty="0">
                <a:sym typeface="Wingdings" panose="05000000000000000000" pitchFamily="2" charset="2"/>
              </a:rPr>
              <a:t>Aspiración: </a:t>
            </a:r>
            <a:r>
              <a:rPr lang="es-CO" sz="2000" dirty="0">
                <a:sym typeface="Wingdings" panose="05000000000000000000" pitchFamily="2" charset="2"/>
              </a:rPr>
              <a:t>no de rutina.</a:t>
            </a:r>
          </a:p>
          <a:p>
            <a:r>
              <a:rPr lang="es-CO" sz="2000" dirty="0">
                <a:sym typeface="Wingdings" panose="05000000000000000000" pitchFamily="2" charset="2"/>
              </a:rPr>
              <a:t>Lo hace el ORL.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En pacientes que no tengan respuesta al tratamiento, complicaciones o inmunosuprimidos  pueden desarrollar sinusitis por atípicos. 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3548F7F-6C24-47C9-9F19-8B62FF60BB6E}"/>
              </a:ext>
            </a:extLst>
          </p:cNvPr>
          <p:cNvSpPr txBox="1">
            <a:spLocks/>
          </p:cNvSpPr>
          <p:nvPr/>
        </p:nvSpPr>
        <p:spPr>
          <a:xfrm>
            <a:off x="1179766" y="1870336"/>
            <a:ext cx="2442396" cy="4564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Diagnóstico:</a:t>
            </a:r>
          </a:p>
        </p:txBody>
      </p:sp>
      <p:pic>
        <p:nvPicPr>
          <p:cNvPr id="32770" name="Picture 2" descr="Tratamiento Quirúrgico de la Rinitis Crónica - Sendagrup">
            <a:extLst>
              <a:ext uri="{FF2B5EF4-FFF2-40B4-BE49-F238E27FC236}">
                <a16:creationId xmlns:a16="http://schemas.microsoft.com/office/drawing/2014/main" id="{9E06B0EC-D6FC-4FC4-AB01-8DBEDF77C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943" y="3893076"/>
            <a:ext cx="3123269" cy="2017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8467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3682" y="1470345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SINUSITIS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9006" y="2784523"/>
            <a:ext cx="4267200" cy="1858570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sz="2000" u="sng" dirty="0">
                <a:sym typeface="Wingdings" panose="05000000000000000000" pitchFamily="2" charset="2"/>
              </a:rPr>
              <a:t>Intracraneales: </a:t>
            </a:r>
          </a:p>
          <a:p>
            <a:r>
              <a:rPr lang="es-CO" sz="2000" dirty="0">
                <a:sym typeface="Wingdings" panose="05000000000000000000" pitchFamily="2" charset="2"/>
              </a:rPr>
              <a:t>Meningitis.</a:t>
            </a:r>
          </a:p>
          <a:p>
            <a:r>
              <a:rPr lang="es-CO" sz="2000" dirty="0">
                <a:sym typeface="Wingdings" panose="05000000000000000000" pitchFamily="2" charset="2"/>
              </a:rPr>
              <a:t>Empiema </a:t>
            </a:r>
            <a:r>
              <a:rPr lang="es-CO" sz="2000" dirty="0" err="1">
                <a:sym typeface="Wingdings" panose="05000000000000000000" pitchFamily="2" charset="2"/>
              </a:rPr>
              <a:t>sub-epidural</a:t>
            </a:r>
            <a:r>
              <a:rPr lang="es-CO" sz="2000" dirty="0">
                <a:sym typeface="Wingdings" panose="05000000000000000000" pitchFamily="2" charset="2"/>
              </a:rPr>
              <a:t>.</a:t>
            </a:r>
          </a:p>
          <a:p>
            <a:r>
              <a:rPr lang="es-CO" sz="2000" dirty="0">
                <a:sym typeface="Wingdings" panose="05000000000000000000" pitchFamily="2" charset="2"/>
              </a:rPr>
              <a:t>Abscesos cerebrales.</a:t>
            </a:r>
          </a:p>
          <a:p>
            <a:r>
              <a:rPr lang="es-CO" sz="2000" dirty="0">
                <a:sym typeface="Wingdings" panose="05000000000000000000" pitchFamily="2" charset="2"/>
              </a:rPr>
              <a:t>Trombosis de senos venosos.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3548F7F-6C24-47C9-9F19-8B62FF60BB6E}"/>
              </a:ext>
            </a:extLst>
          </p:cNvPr>
          <p:cNvSpPr txBox="1">
            <a:spLocks/>
          </p:cNvSpPr>
          <p:nvPr/>
        </p:nvSpPr>
        <p:spPr>
          <a:xfrm>
            <a:off x="1291404" y="2103830"/>
            <a:ext cx="2442396" cy="4564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Complicaciones:</a:t>
            </a:r>
          </a:p>
        </p:txBody>
      </p:sp>
      <p:pic>
        <p:nvPicPr>
          <p:cNvPr id="5" name="Picture 2" descr="Ilustración De Dibujos Animados Niño Triste Ilustraciones Vectoriales, Clip  Art Vectorizado Libre De Derechos. Image 51912266.">
            <a:extLst>
              <a:ext uri="{FF2B5EF4-FFF2-40B4-BE49-F238E27FC236}">
                <a16:creationId xmlns:a16="http://schemas.microsoft.com/office/drawing/2014/main" id="{9F9708EA-2F49-48AD-AAF8-BFE8AAA31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0451" y="2103830"/>
            <a:ext cx="1660145" cy="164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2318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1425" y="1242100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SINUSITIS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1937" y="2688412"/>
            <a:ext cx="4267200" cy="2117650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sz="2000" u="sng" dirty="0">
                <a:sym typeface="Wingdings" panose="05000000000000000000" pitchFamily="2" charset="2"/>
              </a:rPr>
              <a:t>Orbitarias: </a:t>
            </a:r>
          </a:p>
          <a:p>
            <a:r>
              <a:rPr lang="es-CO" sz="2000" dirty="0">
                <a:sym typeface="Wingdings" panose="05000000000000000000" pitchFamily="2" charset="2"/>
              </a:rPr>
              <a:t>Neuritis óptica.</a:t>
            </a:r>
          </a:p>
          <a:p>
            <a:r>
              <a:rPr lang="es-CO" sz="2000" dirty="0">
                <a:sym typeface="Wingdings" panose="05000000000000000000" pitchFamily="2" charset="2"/>
              </a:rPr>
              <a:t>Celulitis </a:t>
            </a:r>
            <a:r>
              <a:rPr lang="es-CO" sz="2000" dirty="0" err="1">
                <a:sym typeface="Wingdings" panose="05000000000000000000" pitchFamily="2" charset="2"/>
              </a:rPr>
              <a:t>periorbitaria</a:t>
            </a:r>
            <a:r>
              <a:rPr lang="es-CO" sz="2000" dirty="0">
                <a:sym typeface="Wingdings" panose="05000000000000000000" pitchFamily="2" charset="2"/>
              </a:rPr>
              <a:t>.</a:t>
            </a:r>
          </a:p>
          <a:p>
            <a:r>
              <a:rPr lang="es-CO" sz="2000" dirty="0">
                <a:sym typeface="Wingdings" panose="05000000000000000000" pitchFamily="2" charset="2"/>
              </a:rPr>
              <a:t>Abscesos </a:t>
            </a:r>
            <a:r>
              <a:rPr lang="es-CO" sz="2000" dirty="0" err="1">
                <a:sym typeface="Wingdings" panose="05000000000000000000" pitchFamily="2" charset="2"/>
              </a:rPr>
              <a:t>periorbitarios</a:t>
            </a:r>
            <a:r>
              <a:rPr lang="es-CO" sz="2000" dirty="0">
                <a:sym typeface="Wingdings" panose="05000000000000000000" pitchFamily="2" charset="2"/>
              </a:rPr>
              <a:t>.</a:t>
            </a:r>
          </a:p>
          <a:p>
            <a:r>
              <a:rPr lang="es-CO" sz="2000" dirty="0">
                <a:sym typeface="Wingdings" panose="05000000000000000000" pitchFamily="2" charset="2"/>
              </a:rPr>
              <a:t>Abscesos preseptales y paraseptales. </a:t>
            </a:r>
          </a:p>
          <a:p>
            <a:endParaRPr lang="es-CO" sz="2000" dirty="0">
              <a:sym typeface="Wingdings" panose="05000000000000000000" pitchFamily="2" charset="2"/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3548F7F-6C24-47C9-9F19-8B62FF60BB6E}"/>
              </a:ext>
            </a:extLst>
          </p:cNvPr>
          <p:cNvSpPr txBox="1">
            <a:spLocks/>
          </p:cNvSpPr>
          <p:nvPr/>
        </p:nvSpPr>
        <p:spPr>
          <a:xfrm>
            <a:off x="1378965" y="1875585"/>
            <a:ext cx="2442396" cy="4564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Complicaciones:</a:t>
            </a:r>
          </a:p>
        </p:txBody>
      </p:sp>
      <p:pic>
        <p:nvPicPr>
          <p:cNvPr id="5" name="Picture 2" descr="Ilustración De Dibujos Animados Niño Triste Ilustraciones Vectoriales, Clip  Art Vectorizado Libre De Derechos. Image 51912266.">
            <a:extLst>
              <a:ext uri="{FF2B5EF4-FFF2-40B4-BE49-F238E27FC236}">
                <a16:creationId xmlns:a16="http://schemas.microsoft.com/office/drawing/2014/main" id="{5004595A-36C6-4A7C-A46F-5FAA4EF30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9064" y="2103830"/>
            <a:ext cx="1660145" cy="164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7969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4" y="818439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SINUSITIS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1058" y="1652162"/>
            <a:ext cx="6035040" cy="2635810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s-CO" sz="2000" u="sng" dirty="0">
                <a:sym typeface="Wingdings" panose="05000000000000000000" pitchFamily="2" charset="2"/>
              </a:rPr>
              <a:t>Primera línea:</a:t>
            </a:r>
            <a:r>
              <a:rPr lang="es-CO" sz="2000" dirty="0">
                <a:sym typeface="Wingdings" panose="05000000000000000000" pitchFamily="2" charset="2"/>
              </a:rPr>
              <a:t> amoxicilina.</a:t>
            </a:r>
          </a:p>
          <a:p>
            <a:r>
              <a:rPr lang="es-CO" sz="2000" u="sng" dirty="0">
                <a:sym typeface="Wingdings" panose="05000000000000000000" pitchFamily="2" charset="2"/>
              </a:rPr>
              <a:t>Segunda línea: </a:t>
            </a:r>
            <a:r>
              <a:rPr lang="es-CO" sz="2000" dirty="0">
                <a:sym typeface="Wingdings" panose="05000000000000000000" pitchFamily="2" charset="2"/>
              </a:rPr>
              <a:t>amoxi/</a:t>
            </a:r>
            <a:r>
              <a:rPr lang="es-CO" sz="2000" dirty="0" err="1">
                <a:sym typeface="Wingdings" panose="05000000000000000000" pitchFamily="2" charset="2"/>
              </a:rPr>
              <a:t>clavulanato</a:t>
            </a:r>
            <a:r>
              <a:rPr lang="es-CO" sz="2000" dirty="0">
                <a:sym typeface="Wingdings" panose="05000000000000000000" pitchFamily="2" charset="2"/>
              </a:rPr>
              <a:t>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Hasta 60% resuelven espontáneamente.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Recomiendan manejo expectante. </a:t>
            </a:r>
          </a:p>
          <a:p>
            <a:r>
              <a:rPr lang="es-CO" sz="2000" u="sng" dirty="0">
                <a:sym typeface="Wingdings" panose="05000000000000000000" pitchFamily="2" charset="2"/>
              </a:rPr>
              <a:t>Descongestionantes y antihistamínicos: </a:t>
            </a:r>
            <a:r>
              <a:rPr lang="es-CO" sz="2000" dirty="0">
                <a:sym typeface="Wingdings" panose="05000000000000000000" pitchFamily="2" charset="2"/>
              </a:rPr>
              <a:t>no. </a:t>
            </a:r>
          </a:p>
          <a:p>
            <a:r>
              <a:rPr lang="es-CO" sz="2000" u="sng" dirty="0">
                <a:sym typeface="Wingdings" panose="05000000000000000000" pitchFamily="2" charset="2"/>
              </a:rPr>
              <a:t>Esteroides nasales:</a:t>
            </a:r>
            <a:r>
              <a:rPr lang="es-CO" sz="2000" dirty="0">
                <a:sym typeface="Wingdings" panose="05000000000000000000" pitchFamily="2" charset="2"/>
              </a:rPr>
              <a:t> solo en contexto de rinitis alérgica.</a:t>
            </a:r>
            <a:endParaRPr lang="es-CO" sz="2000" u="sng" dirty="0">
              <a:sym typeface="Wingdings" panose="05000000000000000000" pitchFamily="2" charset="2"/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3548F7F-6C24-47C9-9F19-8B62FF60BB6E}"/>
              </a:ext>
            </a:extLst>
          </p:cNvPr>
          <p:cNvSpPr txBox="1">
            <a:spLocks/>
          </p:cNvSpPr>
          <p:nvPr/>
        </p:nvSpPr>
        <p:spPr>
          <a:xfrm>
            <a:off x="1015902" y="1652162"/>
            <a:ext cx="2442396" cy="4564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Tratamiento:</a:t>
            </a:r>
          </a:p>
        </p:txBody>
      </p:sp>
      <p:pic>
        <p:nvPicPr>
          <p:cNvPr id="5" name="Picture 2" descr="Dibujos animados de medicamentos y pastillas | Vector Premium">
            <a:extLst>
              <a:ext uri="{FF2B5EF4-FFF2-40B4-BE49-F238E27FC236}">
                <a16:creationId xmlns:a16="http://schemas.microsoft.com/office/drawing/2014/main" id="{702FBDCB-A625-4B0E-BCDE-928F513AF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143" y="4030799"/>
            <a:ext cx="2156937" cy="215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29788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5854" y="1012238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SINUSITIS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4480" y="2103830"/>
            <a:ext cx="3977640" cy="1325170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sz="2000" dirty="0">
                <a:sym typeface="Wingdings" panose="05000000000000000000" pitchFamily="2" charset="2"/>
              </a:rPr>
              <a:t>Duración: </a:t>
            </a:r>
          </a:p>
          <a:p>
            <a:r>
              <a:rPr lang="es-CO" sz="2000" u="sng" dirty="0">
                <a:sym typeface="Wingdings" panose="05000000000000000000" pitchFamily="2" charset="2"/>
              </a:rPr>
              <a:t>Responde bien: </a:t>
            </a:r>
            <a:r>
              <a:rPr lang="es-CO" sz="2000" dirty="0">
                <a:sym typeface="Wingdings" panose="05000000000000000000" pitchFamily="2" charset="2"/>
              </a:rPr>
              <a:t>10 días. </a:t>
            </a:r>
          </a:p>
          <a:p>
            <a:r>
              <a:rPr lang="es-CO" sz="2000" u="sng" dirty="0">
                <a:sym typeface="Wingdings" panose="05000000000000000000" pitchFamily="2" charset="2"/>
              </a:rPr>
              <a:t>Respuesta lenta: </a:t>
            </a:r>
            <a:r>
              <a:rPr lang="es-CO" sz="2000" dirty="0">
                <a:sym typeface="Wingdings" panose="05000000000000000000" pitchFamily="2" charset="2"/>
              </a:rPr>
              <a:t>1 semana más. </a:t>
            </a:r>
            <a:endParaRPr lang="es-CO" sz="2000" u="sng" dirty="0">
              <a:sym typeface="Wingdings" panose="05000000000000000000" pitchFamily="2" charset="2"/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3548F7F-6C24-47C9-9F19-8B62FF60BB6E}"/>
              </a:ext>
            </a:extLst>
          </p:cNvPr>
          <p:cNvSpPr txBox="1">
            <a:spLocks/>
          </p:cNvSpPr>
          <p:nvPr/>
        </p:nvSpPr>
        <p:spPr>
          <a:xfrm>
            <a:off x="1291404" y="2103830"/>
            <a:ext cx="2442396" cy="4564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Tratamiento:</a:t>
            </a:r>
          </a:p>
        </p:txBody>
      </p:sp>
      <p:pic>
        <p:nvPicPr>
          <p:cNvPr id="5" name="Picture 2" descr="Dibujos animados de medicamentos y pastillas | Vector Premium">
            <a:extLst>
              <a:ext uri="{FF2B5EF4-FFF2-40B4-BE49-F238E27FC236}">
                <a16:creationId xmlns:a16="http://schemas.microsoft.com/office/drawing/2014/main" id="{08DC2DCD-D649-4BC8-ADBA-83ECBAF5F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195" y="3256950"/>
            <a:ext cx="2381849" cy="2381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0630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743" y="1419978"/>
            <a:ext cx="8220891" cy="1475622"/>
          </a:xfrm>
        </p:spPr>
        <p:txBody>
          <a:bodyPr>
            <a:normAutofit/>
          </a:bodyPr>
          <a:lstStyle/>
          <a:p>
            <a:pPr algn="ctr"/>
            <a:r>
              <a:rPr lang="es-CO" sz="4800" b="1" dirty="0"/>
              <a:t>FARINGOAMIGDALITIS</a:t>
            </a:r>
          </a:p>
        </p:txBody>
      </p:sp>
      <p:pic>
        <p:nvPicPr>
          <p:cNvPr id="33794" name="Picture 2" descr="Faringoamigdalitis aguda – Octavio Román">
            <a:extLst>
              <a:ext uri="{FF2B5EF4-FFF2-40B4-BE49-F238E27FC236}">
                <a16:creationId xmlns:a16="http://schemas.microsoft.com/office/drawing/2014/main" id="{BD00E756-7863-4322-A32F-37975EB6C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486" y="2895599"/>
            <a:ext cx="4579762" cy="230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2624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656" y="1677529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FARINGOAMIGDALITIS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4480" y="2539259"/>
            <a:ext cx="6172200" cy="2422450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es-CO" sz="2000" dirty="0">
                <a:sym typeface="Wingdings" panose="05000000000000000000" pitchFamily="2" charset="2"/>
              </a:rPr>
              <a:t>85% virales con resolución espontánea 7 días.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35% no se identifica causa.</a:t>
            </a:r>
          </a:p>
          <a:p>
            <a:r>
              <a:rPr lang="es-CO" sz="2000" dirty="0">
                <a:sym typeface="Wingdings" panose="05000000000000000000" pitchFamily="2" charset="2"/>
              </a:rPr>
              <a:t>30% pyogenes en niños grandes (5-15 años).</a:t>
            </a:r>
          </a:p>
          <a:p>
            <a:r>
              <a:rPr lang="es-CO" sz="2000" dirty="0">
                <a:sym typeface="Wingdings" panose="05000000000000000000" pitchFamily="2" charset="2"/>
              </a:rPr>
              <a:t>&lt; 3 años raro encontrar pyogenes  siempre pensar en otras causas; de entrada no aplicar penicilina.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&lt; 2 años considerar etiología viral. </a:t>
            </a:r>
          </a:p>
        </p:txBody>
      </p:sp>
      <p:pic>
        <p:nvPicPr>
          <p:cNvPr id="34818" name="Picture 2" descr="Faringoamigdalitis aguda – Octavio Román">
            <a:extLst>
              <a:ext uri="{FF2B5EF4-FFF2-40B4-BE49-F238E27FC236}">
                <a16:creationId xmlns:a16="http://schemas.microsoft.com/office/drawing/2014/main" id="{535463F1-6DAE-4B52-AAD6-775D098BFB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73" y="812210"/>
            <a:ext cx="4177683" cy="210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946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1312" y="1180430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AGUDA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6038" y="2041225"/>
            <a:ext cx="3640288" cy="2920065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CO" sz="2000" dirty="0"/>
              <a:t>Infección viral. </a:t>
            </a:r>
          </a:p>
          <a:p>
            <a:r>
              <a:rPr lang="es-CO" sz="2000" dirty="0"/>
              <a:t>Obstrucción de la trompa de Eustaquio. </a:t>
            </a:r>
          </a:p>
          <a:p>
            <a:r>
              <a:rPr lang="es-CO" sz="2000" dirty="0"/>
              <a:t>Otitis media con efusión.</a:t>
            </a:r>
          </a:p>
          <a:p>
            <a:r>
              <a:rPr lang="es-CO" sz="2000" dirty="0"/>
              <a:t>Microorganismos de la nasofaringe llegan al oído medio. </a:t>
            </a:r>
          </a:p>
          <a:p>
            <a:r>
              <a:rPr lang="es-CO" sz="2000" dirty="0"/>
              <a:t>Proceso inflamatorio.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75BC042-D1E8-41D0-B674-6305897080D3}"/>
              </a:ext>
            </a:extLst>
          </p:cNvPr>
          <p:cNvSpPr txBox="1">
            <a:spLocks/>
          </p:cNvSpPr>
          <p:nvPr/>
        </p:nvSpPr>
        <p:spPr>
          <a:xfrm>
            <a:off x="1187061" y="1481085"/>
            <a:ext cx="2382618" cy="43594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Patogénesis</a:t>
            </a:r>
            <a:r>
              <a:rPr lang="es-CO" sz="2000" b="1" dirty="0"/>
              <a:t>:</a:t>
            </a:r>
          </a:p>
        </p:txBody>
      </p:sp>
      <p:pic>
        <p:nvPicPr>
          <p:cNvPr id="4098" name="Picture 2" descr="Infección aguda del oído: MedlinePlus enciclopedia médica">
            <a:extLst>
              <a:ext uri="{FF2B5EF4-FFF2-40B4-BE49-F238E27FC236}">
                <a16:creationId xmlns:a16="http://schemas.microsoft.com/office/drawing/2014/main" id="{611D08BC-93F4-41C8-9605-0100B7381F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0" t="50000" r="28800" b="6000"/>
          <a:stretch/>
        </p:blipFill>
        <p:spPr bwMode="auto">
          <a:xfrm>
            <a:off x="9555268" y="2758440"/>
            <a:ext cx="2103120" cy="1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8020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4480" y="2103830"/>
            <a:ext cx="1783080" cy="132517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000" u="sng" dirty="0">
                <a:sym typeface="Wingdings" panose="05000000000000000000" pitchFamily="2" charset="2"/>
              </a:rPr>
              <a:t>Viral: </a:t>
            </a:r>
          </a:p>
          <a:p>
            <a:r>
              <a:rPr lang="es-CO" sz="2000" dirty="0">
                <a:sym typeface="Wingdings" panose="05000000000000000000" pitchFamily="2" charset="2"/>
              </a:rPr>
              <a:t>Compromiso general.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3548F7F-6C24-47C9-9F19-8B62FF60BB6E}"/>
              </a:ext>
            </a:extLst>
          </p:cNvPr>
          <p:cNvSpPr txBox="1">
            <a:spLocks/>
          </p:cNvSpPr>
          <p:nvPr/>
        </p:nvSpPr>
        <p:spPr>
          <a:xfrm>
            <a:off x="1216240" y="1799030"/>
            <a:ext cx="2442396" cy="4564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Clínica: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AF70AFD3-A431-4D30-B251-AF0D6ABAC6EC}"/>
              </a:ext>
            </a:extLst>
          </p:cNvPr>
          <p:cNvSpPr txBox="1">
            <a:spLocks/>
          </p:cNvSpPr>
          <p:nvPr/>
        </p:nvSpPr>
        <p:spPr>
          <a:xfrm>
            <a:off x="4669654" y="1069906"/>
            <a:ext cx="6977848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/>
              <a:t>FARINGOAMIGDALITIS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4E824B24-FAE0-49F3-9EAB-DFB912F465A1}"/>
              </a:ext>
            </a:extLst>
          </p:cNvPr>
          <p:cNvSpPr txBox="1">
            <a:spLocks/>
          </p:cNvSpPr>
          <p:nvPr/>
        </p:nvSpPr>
        <p:spPr>
          <a:xfrm>
            <a:off x="8158578" y="2103830"/>
            <a:ext cx="3225702" cy="257485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O" sz="2000" u="sng" dirty="0">
                <a:sym typeface="Wingdings" panose="05000000000000000000" pitchFamily="2" charset="2"/>
              </a:rPr>
              <a:t>Bacteriana: </a:t>
            </a:r>
          </a:p>
          <a:p>
            <a:r>
              <a:rPr lang="es-CO" sz="2000" dirty="0">
                <a:sym typeface="Wingdings" panose="05000000000000000000" pitchFamily="2" charset="2"/>
              </a:rPr>
              <a:t>Compromiso localizado.</a:t>
            </a:r>
          </a:p>
          <a:p>
            <a:r>
              <a:rPr lang="es-CO" sz="2000" dirty="0">
                <a:sym typeface="Wingdings" panose="05000000000000000000" pitchFamily="2" charset="2"/>
              </a:rPr>
              <a:t>Más comprometido.</a:t>
            </a:r>
          </a:p>
          <a:p>
            <a:r>
              <a:rPr lang="es-CO" sz="2000" dirty="0">
                <a:sym typeface="Wingdings" panose="05000000000000000000" pitchFamily="2" charset="2"/>
              </a:rPr>
              <a:t>Más tóxico.</a:t>
            </a:r>
          </a:p>
          <a:p>
            <a:r>
              <a:rPr lang="es-CO" sz="2000" dirty="0">
                <a:sym typeface="Wingdings" panose="05000000000000000000" pitchFamily="2" charset="2"/>
              </a:rPr>
              <a:t>En más grandes.</a:t>
            </a:r>
          </a:p>
          <a:p>
            <a:r>
              <a:rPr lang="es-CO" sz="2000" dirty="0">
                <a:sym typeface="Wingdings" panose="05000000000000000000" pitchFamily="2" charset="2"/>
              </a:rPr>
              <a:t>Petequias en el paladar.</a:t>
            </a:r>
          </a:p>
        </p:txBody>
      </p:sp>
      <p:pic>
        <p:nvPicPr>
          <p:cNvPr id="35842" name="Picture 2" descr="Amigdalitis. Imagenes y fotos">
            <a:extLst>
              <a:ext uri="{FF2B5EF4-FFF2-40B4-BE49-F238E27FC236}">
                <a16:creationId xmlns:a16="http://schemas.microsoft.com/office/drawing/2014/main" id="{25310025-44F8-4048-B2A5-FD2AA9350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537" y="3516777"/>
            <a:ext cx="1893570" cy="155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2366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4480" y="2332430"/>
            <a:ext cx="4373880" cy="1325170"/>
          </a:xfrm>
          <a:ln>
            <a:solidFill>
              <a:srgbClr val="06AEAA"/>
            </a:solidFill>
          </a:ln>
        </p:spPr>
        <p:txBody>
          <a:bodyPr>
            <a:normAutofit lnSpcReduction="10000"/>
          </a:bodyPr>
          <a:lstStyle/>
          <a:p>
            <a:r>
              <a:rPr lang="es-CO" sz="2000" dirty="0">
                <a:sym typeface="Wingdings" panose="05000000000000000000" pitchFamily="2" charset="2"/>
              </a:rPr>
              <a:t>Clínica.</a:t>
            </a:r>
          </a:p>
          <a:p>
            <a:r>
              <a:rPr lang="es-CO" sz="2000" dirty="0">
                <a:sym typeface="Wingdings" panose="05000000000000000000" pitchFamily="2" charset="2"/>
              </a:rPr>
              <a:t>Prueba rápida para estreptococo.</a:t>
            </a:r>
          </a:p>
          <a:p>
            <a:r>
              <a:rPr lang="es-CO" sz="2000" dirty="0">
                <a:sym typeface="Wingdings" panose="05000000000000000000" pitchFamily="2" charset="2"/>
              </a:rPr>
              <a:t>Cultivo.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3548F7F-6C24-47C9-9F19-8B62FF60BB6E}"/>
              </a:ext>
            </a:extLst>
          </p:cNvPr>
          <p:cNvSpPr txBox="1">
            <a:spLocks/>
          </p:cNvSpPr>
          <p:nvPr/>
        </p:nvSpPr>
        <p:spPr>
          <a:xfrm>
            <a:off x="1193433" y="1824712"/>
            <a:ext cx="2442396" cy="4564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Diagnóstico: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AF70AFD3-A431-4D30-B251-AF0D6ABAC6EC}"/>
              </a:ext>
            </a:extLst>
          </p:cNvPr>
          <p:cNvSpPr txBox="1">
            <a:spLocks/>
          </p:cNvSpPr>
          <p:nvPr/>
        </p:nvSpPr>
        <p:spPr>
          <a:xfrm>
            <a:off x="4636997" y="1423617"/>
            <a:ext cx="6977848" cy="86173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/>
              <a:t>FARINGOAMIGDALITIS</a:t>
            </a:r>
          </a:p>
        </p:txBody>
      </p:sp>
      <p:pic>
        <p:nvPicPr>
          <p:cNvPr id="36866" name="Picture 2" descr="Amigdalitis. Imagenes y fotos">
            <a:extLst>
              <a:ext uri="{FF2B5EF4-FFF2-40B4-BE49-F238E27FC236}">
                <a16:creationId xmlns:a16="http://schemas.microsoft.com/office/drawing/2014/main" id="{E25A6B36-442F-41A8-9FCA-D37F55697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7161" y="3099993"/>
            <a:ext cx="2549222" cy="2099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63299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9166" y="2680773"/>
            <a:ext cx="5684520" cy="2132890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CO" sz="2000" dirty="0">
                <a:sym typeface="Wingdings" panose="05000000000000000000" pitchFamily="2" charset="2"/>
              </a:rPr>
              <a:t>Clínica sugestiva de infección viral  tratamiento sintomático.</a:t>
            </a:r>
          </a:p>
          <a:p>
            <a:r>
              <a:rPr lang="es-CO" sz="2000" dirty="0">
                <a:sym typeface="Wingdings" panose="05000000000000000000" pitchFamily="2" charset="2"/>
              </a:rPr>
              <a:t>Sospecha infección SGA prueba rápida.</a:t>
            </a:r>
          </a:p>
          <a:p>
            <a:pPr lvl="1"/>
            <a:r>
              <a:rPr lang="es-CO" sz="2000" dirty="0">
                <a:sym typeface="Wingdings" panose="05000000000000000000" pitchFamily="2" charset="2"/>
              </a:rPr>
              <a:t>Negativa: descarta.</a:t>
            </a:r>
          </a:p>
          <a:p>
            <a:pPr lvl="1"/>
            <a:r>
              <a:rPr lang="es-CO" sz="2000" dirty="0">
                <a:sym typeface="Wingdings" panose="05000000000000000000" pitchFamily="2" charset="2"/>
              </a:rPr>
              <a:t>Positiva: dar tratamiento antibiótico.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Si no es posible prueba rápida cultivo.</a:t>
            </a:r>
          </a:p>
          <a:p>
            <a:pPr marL="0" indent="0">
              <a:buNone/>
            </a:pPr>
            <a:endParaRPr lang="es-CO" sz="2000" dirty="0">
              <a:sym typeface="Wingdings" panose="05000000000000000000" pitchFamily="2" charset="2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AF70AFD3-A431-4D30-B251-AF0D6ABAC6EC}"/>
              </a:ext>
            </a:extLst>
          </p:cNvPr>
          <p:cNvSpPr txBox="1">
            <a:spLocks/>
          </p:cNvSpPr>
          <p:nvPr/>
        </p:nvSpPr>
        <p:spPr>
          <a:xfrm>
            <a:off x="4652502" y="1733758"/>
            <a:ext cx="6977848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/>
              <a:t>FARINGOAMIGDALITIS</a:t>
            </a:r>
          </a:p>
        </p:txBody>
      </p:sp>
      <p:pic>
        <p:nvPicPr>
          <p:cNvPr id="37890" name="Picture 2" descr="Faringoamigdalitis estreptocócica (para Padres) - Nemours KidsHealth">
            <a:extLst>
              <a:ext uri="{FF2B5EF4-FFF2-40B4-BE49-F238E27FC236}">
                <a16:creationId xmlns:a16="http://schemas.microsoft.com/office/drawing/2014/main" id="{66752BF0-5DF0-4D16-A90E-D791C9521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170" y="549330"/>
            <a:ext cx="2494429" cy="260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52808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251" y="2103830"/>
            <a:ext cx="5181600" cy="1431850"/>
          </a:xfrm>
          <a:ln>
            <a:solidFill>
              <a:srgbClr val="06AEAA"/>
            </a:solidFill>
          </a:ln>
        </p:spPr>
        <p:txBody>
          <a:bodyPr>
            <a:normAutofit lnSpcReduction="10000"/>
          </a:bodyPr>
          <a:lstStyle/>
          <a:p>
            <a:r>
              <a:rPr lang="es-CO" sz="2000" dirty="0">
                <a:sym typeface="Wingdings" panose="05000000000000000000" pitchFamily="2" charset="2"/>
              </a:rPr>
              <a:t>Penicilina B.</a:t>
            </a:r>
          </a:p>
          <a:p>
            <a:r>
              <a:rPr lang="es-CO" sz="2000" dirty="0">
                <a:sym typeface="Wingdings" panose="05000000000000000000" pitchFamily="2" charset="2"/>
              </a:rPr>
              <a:t>Amoxicilina 50 mg/kg/día en 2 dosis.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NO usar penicilina Benzatínica síndrome de </a:t>
            </a:r>
            <a:r>
              <a:rPr lang="es-CO" sz="2000" dirty="0" err="1">
                <a:sym typeface="Wingdings" panose="05000000000000000000" pitchFamily="2" charset="2"/>
              </a:rPr>
              <a:t>Nicolao</a:t>
            </a:r>
            <a:r>
              <a:rPr lang="es-CO" sz="2000" dirty="0"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3548F7F-6C24-47C9-9F19-8B62FF60BB6E}"/>
              </a:ext>
            </a:extLst>
          </p:cNvPr>
          <p:cNvSpPr txBox="1">
            <a:spLocks/>
          </p:cNvSpPr>
          <p:nvPr/>
        </p:nvSpPr>
        <p:spPr>
          <a:xfrm>
            <a:off x="1147607" y="1875585"/>
            <a:ext cx="2442396" cy="4564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Tratamiento: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AF70AFD3-A431-4D30-B251-AF0D6ABAC6EC}"/>
              </a:ext>
            </a:extLst>
          </p:cNvPr>
          <p:cNvSpPr txBox="1">
            <a:spLocks/>
          </p:cNvSpPr>
          <p:nvPr/>
        </p:nvSpPr>
        <p:spPr>
          <a:xfrm>
            <a:off x="4488127" y="1242100"/>
            <a:ext cx="6977848" cy="86173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/>
              <a:t>FARINGOAMIGDALITIS</a:t>
            </a:r>
          </a:p>
        </p:txBody>
      </p:sp>
      <p:pic>
        <p:nvPicPr>
          <p:cNvPr id="2" name="Picture 2" descr="Dibujos animados de medicamentos y pastillas | Vector Premium">
            <a:extLst>
              <a:ext uri="{FF2B5EF4-FFF2-40B4-BE49-F238E27FC236}">
                <a16:creationId xmlns:a16="http://schemas.microsoft.com/office/drawing/2014/main" id="{F11FCA1D-C0CE-43B4-AE06-E5ABE38F8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509" y="3867615"/>
            <a:ext cx="1985342" cy="198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74436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4480" y="2103830"/>
            <a:ext cx="5536116" cy="269677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000" dirty="0">
                <a:sym typeface="Wingdings" panose="05000000000000000000" pitchFamily="2" charset="2"/>
              </a:rPr>
              <a:t>Supurativas:</a:t>
            </a:r>
          </a:p>
          <a:p>
            <a:r>
              <a:rPr lang="es-CO" sz="2000" dirty="0">
                <a:sym typeface="Wingdings" panose="05000000000000000000" pitchFamily="2" charset="2"/>
              </a:rPr>
              <a:t>Abscesos periamigdalinos úvula desplazada. </a:t>
            </a:r>
          </a:p>
          <a:p>
            <a:r>
              <a:rPr lang="es-CO" sz="2000" dirty="0">
                <a:sym typeface="Wingdings" panose="05000000000000000000" pitchFamily="2" charset="2"/>
              </a:rPr>
              <a:t>Abscesos retrofaríngeos.</a:t>
            </a:r>
          </a:p>
          <a:p>
            <a:pPr marL="0" indent="0">
              <a:buNone/>
            </a:pPr>
            <a:r>
              <a:rPr lang="es-CO" sz="2000" dirty="0">
                <a:sym typeface="Wingdings" panose="05000000000000000000" pitchFamily="2" charset="2"/>
              </a:rPr>
              <a:t>No supurativas:</a:t>
            </a:r>
          </a:p>
          <a:p>
            <a:r>
              <a:rPr lang="es-CO" sz="2000" dirty="0">
                <a:sym typeface="Wingdings" panose="05000000000000000000" pitchFamily="2" charset="2"/>
              </a:rPr>
              <a:t>Glomerulonefritis.</a:t>
            </a:r>
          </a:p>
          <a:p>
            <a:r>
              <a:rPr lang="es-CO" sz="2000" dirty="0">
                <a:sym typeface="Wingdings" panose="05000000000000000000" pitchFamily="2" charset="2"/>
              </a:rPr>
              <a:t>Fiebre reumática.</a:t>
            </a:r>
          </a:p>
          <a:p>
            <a:endParaRPr lang="es-CO" sz="2000" dirty="0">
              <a:sym typeface="Wingdings" panose="05000000000000000000" pitchFamily="2" charset="2"/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3548F7F-6C24-47C9-9F19-8B62FF60BB6E}"/>
              </a:ext>
            </a:extLst>
          </p:cNvPr>
          <p:cNvSpPr txBox="1">
            <a:spLocks/>
          </p:cNvSpPr>
          <p:nvPr/>
        </p:nvSpPr>
        <p:spPr>
          <a:xfrm>
            <a:off x="1291403" y="2103830"/>
            <a:ext cx="3232971" cy="4564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Complicaciones: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AF70AFD3-A431-4D30-B251-AF0D6ABAC6EC}"/>
              </a:ext>
            </a:extLst>
          </p:cNvPr>
          <p:cNvSpPr txBox="1">
            <a:spLocks/>
          </p:cNvSpPr>
          <p:nvPr/>
        </p:nvSpPr>
        <p:spPr>
          <a:xfrm>
            <a:off x="4643614" y="1242100"/>
            <a:ext cx="6977848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/>
              <a:t>FARINGOAMIGDALITIS</a:t>
            </a:r>
          </a:p>
        </p:txBody>
      </p:sp>
      <p:pic>
        <p:nvPicPr>
          <p:cNvPr id="2" name="Picture 2" descr="Ilustración De Dibujos Animados Niño Triste Ilustraciones Vectoriales, Clip  Art Vectorizado Libre De Derechos. Image 51912266.">
            <a:extLst>
              <a:ext uri="{FF2B5EF4-FFF2-40B4-BE49-F238E27FC236}">
                <a16:creationId xmlns:a16="http://schemas.microsoft.com/office/drawing/2014/main" id="{4B738334-BA15-4FFF-AAFB-005EC9883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152" y="3646715"/>
            <a:ext cx="1660145" cy="164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788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izzix Thinlits Die - Gracias (Thank You) | Cool words, Thank you quotes,  Sizzix">
            <a:extLst>
              <a:ext uri="{FF2B5EF4-FFF2-40B4-BE49-F238E27FC236}">
                <a16:creationId xmlns:a16="http://schemas.microsoft.com/office/drawing/2014/main" id="{1DDEA20C-A1C3-4A41-BF45-2371F770E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343" y="395351"/>
            <a:ext cx="6858000" cy="488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9E0B43F-5CC7-422B-A7FC-0BF49457E97D}"/>
              </a:ext>
            </a:extLst>
          </p:cNvPr>
          <p:cNvSpPr txBox="1"/>
          <p:nvPr/>
        </p:nvSpPr>
        <p:spPr>
          <a:xfrm rot="10800000" flipH="1" flipV="1">
            <a:off x="4274218" y="4166570"/>
            <a:ext cx="4340250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solidFill>
                  <a:srgbClr val="06AEAA"/>
                </a:solidFill>
                <a:latin typeface="Montserrat" panose="00000500000000000000" pitchFamily="50" charset="0"/>
              </a:rPr>
              <a:t>Correo: mrendon.di@gmail.com</a:t>
            </a:r>
          </a:p>
        </p:txBody>
      </p:sp>
    </p:spTree>
    <p:extLst>
      <p:ext uri="{BB962C8B-B14F-4D97-AF65-F5344CB8AC3E}">
        <p14:creationId xmlns:p14="http://schemas.microsoft.com/office/powerpoint/2010/main" val="2903380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1263" y="1276208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AGUDA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3554" y="2137938"/>
            <a:ext cx="5530048" cy="2523825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s-CO" sz="2000" dirty="0"/>
              <a:t>Tomar tetero acostado.</a:t>
            </a:r>
          </a:p>
          <a:p>
            <a:r>
              <a:rPr lang="es-CO" sz="2000" dirty="0"/>
              <a:t>Pretérmino.</a:t>
            </a:r>
          </a:p>
          <a:p>
            <a:r>
              <a:rPr lang="es-CO" sz="2000" dirty="0"/>
              <a:t>PAI incompleto. </a:t>
            </a:r>
          </a:p>
          <a:p>
            <a:r>
              <a:rPr lang="es-CO" sz="2000" dirty="0"/>
              <a:t>Ausencia de lactancia materna exclusiva.</a:t>
            </a:r>
          </a:p>
          <a:p>
            <a:r>
              <a:rPr lang="es-CO" sz="2000" dirty="0"/>
              <a:t>Anormalidad craneofacial congénita. </a:t>
            </a:r>
          </a:p>
          <a:p>
            <a:r>
              <a:rPr lang="es-CO" sz="2000" dirty="0"/>
              <a:t>Reflujo gastroesofágico. 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75BC042-D1E8-41D0-B674-6305897080D3}"/>
              </a:ext>
            </a:extLst>
          </p:cNvPr>
          <p:cNvSpPr txBox="1">
            <a:spLocks/>
          </p:cNvSpPr>
          <p:nvPr/>
        </p:nvSpPr>
        <p:spPr>
          <a:xfrm>
            <a:off x="1143518" y="1750374"/>
            <a:ext cx="2864602" cy="3875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Factores de riesgo:</a:t>
            </a:r>
          </a:p>
        </p:txBody>
      </p:sp>
      <p:pic>
        <p:nvPicPr>
          <p:cNvPr id="5122" name="Picture 2" descr="Análisis documental para conocer la prevalencia de las enfermedades  cardiovasculares y sus factores de rie… | Enfermedades cardiovasculares, Factor  de riesgo, Salud">
            <a:extLst>
              <a:ext uri="{FF2B5EF4-FFF2-40B4-BE49-F238E27FC236}">
                <a16:creationId xmlns:a16="http://schemas.microsoft.com/office/drawing/2014/main" id="{8537FF16-9569-4C21-A743-1F04AA6EA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9943" y="4314960"/>
            <a:ext cx="228600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272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2425" y="1082426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AGUDA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5712" y="1944156"/>
            <a:ext cx="3289768" cy="2523825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CO" sz="2000" dirty="0"/>
              <a:t>Uso de chupo.</a:t>
            </a:r>
          </a:p>
          <a:p>
            <a:r>
              <a:rPr lang="es-CO" sz="2000" dirty="0"/>
              <a:t>Hombres.</a:t>
            </a:r>
          </a:p>
          <a:p>
            <a:r>
              <a:rPr lang="es-CO" sz="2000" dirty="0"/>
              <a:t>Padres jóvenes.</a:t>
            </a:r>
          </a:p>
          <a:p>
            <a:r>
              <a:rPr lang="es-CO" sz="2000" dirty="0"/>
              <a:t>Rinitis alérgica.</a:t>
            </a:r>
          </a:p>
          <a:p>
            <a:r>
              <a:rPr lang="es-CO" sz="2000" dirty="0"/>
              <a:t>Obesidad. </a:t>
            </a:r>
          </a:p>
          <a:p>
            <a:r>
              <a:rPr lang="es-CO" sz="2000" dirty="0"/>
              <a:t>Inmunodeficiencia. 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75BC042-D1E8-41D0-B674-6305897080D3}"/>
              </a:ext>
            </a:extLst>
          </p:cNvPr>
          <p:cNvSpPr txBox="1">
            <a:spLocks/>
          </p:cNvSpPr>
          <p:nvPr/>
        </p:nvSpPr>
        <p:spPr>
          <a:xfrm>
            <a:off x="1143518" y="1944156"/>
            <a:ext cx="3032242" cy="5094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Factores de riesgo:</a:t>
            </a:r>
          </a:p>
        </p:txBody>
      </p:sp>
      <p:pic>
        <p:nvPicPr>
          <p:cNvPr id="4" name="Picture 2" descr="Análisis documental para conocer la prevalencia de las enfermedades  cardiovasculares y sus factores de rie… | Enfermedades cardiovasculares, Factor  de riesgo, Salud">
            <a:extLst>
              <a:ext uri="{FF2B5EF4-FFF2-40B4-BE49-F238E27FC236}">
                <a16:creationId xmlns:a16="http://schemas.microsoft.com/office/drawing/2014/main" id="{B9C60309-479B-49F6-BA35-525B804FD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7543" y="4129903"/>
            <a:ext cx="228600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174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3424" y="923463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OTITIS MEDIA AGUDA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1164" y="1785193"/>
            <a:ext cx="5042368" cy="2268648"/>
          </a:xfrm>
          <a:ln>
            <a:noFill/>
          </a:ln>
        </p:spPr>
        <p:txBody>
          <a:bodyPr>
            <a:normAutofit fontScale="92500"/>
          </a:bodyPr>
          <a:lstStyle/>
          <a:p>
            <a:r>
              <a:rPr lang="es-CO" sz="2000" dirty="0"/>
              <a:t>Neumococo</a:t>
            </a:r>
            <a:r>
              <a:rPr lang="es-CO" sz="2000" dirty="0">
                <a:sym typeface="Wingdings" panose="05000000000000000000" pitchFamily="2" charset="2"/>
              </a:rPr>
              <a:t> con la vacunación </a:t>
            </a:r>
            <a:r>
              <a:rPr lang="es-CO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↓ 12%.</a:t>
            </a:r>
          </a:p>
          <a:p>
            <a:r>
              <a:rPr lang="es-CO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HIB 56%.</a:t>
            </a:r>
          </a:p>
          <a:p>
            <a:r>
              <a:rPr lang="es-CO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Moraxella 22%.</a:t>
            </a:r>
          </a:p>
          <a:p>
            <a:r>
              <a:rPr lang="es-CO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Bacilos gram negativos período neonatal 10%.</a:t>
            </a:r>
          </a:p>
          <a:p>
            <a:r>
              <a:rPr lang="es-CO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Virales 4%.</a:t>
            </a:r>
            <a:endParaRPr lang="es-CO" sz="2000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75BC042-D1E8-41D0-B674-6305897080D3}"/>
              </a:ext>
            </a:extLst>
          </p:cNvPr>
          <p:cNvSpPr txBox="1">
            <a:spLocks/>
          </p:cNvSpPr>
          <p:nvPr/>
        </p:nvSpPr>
        <p:spPr>
          <a:xfrm>
            <a:off x="1066687" y="1785193"/>
            <a:ext cx="2163562" cy="47900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600" b="1" dirty="0"/>
              <a:t>Etiología:</a:t>
            </a:r>
          </a:p>
        </p:txBody>
      </p:sp>
      <p:pic>
        <p:nvPicPr>
          <p:cNvPr id="6146" name="Picture 2" descr="microbiologia en 2020 | Bacterias dibujos, Microbiología, Niños y niñas  animados">
            <a:extLst>
              <a:ext uri="{FF2B5EF4-FFF2-40B4-BE49-F238E27FC236}">
                <a16:creationId xmlns:a16="http://schemas.microsoft.com/office/drawing/2014/main" id="{AFEBF56D-5EC9-4C8F-9788-6CFACBB44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198" y="3707675"/>
            <a:ext cx="2041831" cy="210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10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7E1B3DF-0BB0-4C66-B149-D1D47889E4A5}" vid="{BF97386F-A394-4AC0-8781-7EAE8F5D257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COM_FR_2020</Template>
  <TotalTime>1948</TotalTime>
  <Words>2293</Words>
  <Application>Microsoft Office PowerPoint</Application>
  <PresentationFormat>Widescreen</PresentationFormat>
  <Paragraphs>489</Paragraphs>
  <Slides>65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9" baseType="lpstr">
      <vt:lpstr>Arial</vt:lpstr>
      <vt:lpstr>Calibri</vt:lpstr>
      <vt:lpstr>Montserrat</vt:lpstr>
      <vt:lpstr>Tema de Office</vt:lpstr>
      <vt:lpstr>PowerPoint Presentation</vt:lpstr>
      <vt:lpstr>OTITIS MEDIA AGUDA</vt:lpstr>
      <vt:lpstr>OTITIS MEDIA AGUDA</vt:lpstr>
      <vt:lpstr>OTITIS MEDIA AGUDA</vt:lpstr>
      <vt:lpstr>OTITIS MEDIA AGUDA</vt:lpstr>
      <vt:lpstr>OTITIS MEDIA AGUDA</vt:lpstr>
      <vt:lpstr>OTITIS MEDIA AGUDA</vt:lpstr>
      <vt:lpstr>OTITIS MEDIA AGUDA</vt:lpstr>
      <vt:lpstr>OTITIS MEDIA AGUDA</vt:lpstr>
      <vt:lpstr>OTITIS MEDIA AGUDA</vt:lpstr>
      <vt:lpstr>OTITIS MEDIA AGUDA</vt:lpstr>
      <vt:lpstr>OTITIS MEDIA AGUDA</vt:lpstr>
      <vt:lpstr>OTITIS MEDIA AGUDA</vt:lpstr>
      <vt:lpstr>OTITIS MEDIA AGUDA</vt:lpstr>
      <vt:lpstr>OTITIS MEDIA AGUDA</vt:lpstr>
      <vt:lpstr>OTITIS MEDIA AGUDA</vt:lpstr>
      <vt:lpstr>OTITIS MEDIA AGUDA</vt:lpstr>
      <vt:lpstr>OTITIS MEDIA AGUDA</vt:lpstr>
      <vt:lpstr>OTITIS MEDIA AGUDA</vt:lpstr>
      <vt:lpstr>OTITIS MEDIA AGUDA</vt:lpstr>
      <vt:lpstr>OTITIS MEDIA AGUDA</vt:lpstr>
      <vt:lpstr>OTITIS MEDIA SEROSA</vt:lpstr>
      <vt:lpstr>OTITIS MEDIA SEROSA</vt:lpstr>
      <vt:lpstr>OTITIS MEDIA SEROSA</vt:lpstr>
      <vt:lpstr>OTITIS MEDIA RECURRENTE</vt:lpstr>
      <vt:lpstr>OTITIS MEDIA RECURRENTE</vt:lpstr>
      <vt:lpstr>OTITIS MEDIA RECURRENTE</vt:lpstr>
      <vt:lpstr>OTITIS MEDIA RECURRENTE</vt:lpstr>
      <vt:lpstr>OTITIS MEDIA RECURRENTE</vt:lpstr>
      <vt:lpstr>OTITIS MEDIA CRÓNICA</vt:lpstr>
      <vt:lpstr>OTITIS MEDIA CRÓNICA</vt:lpstr>
      <vt:lpstr>OTITIS MEDIA CRÓNICA</vt:lpstr>
      <vt:lpstr>OTITIS MEDIA CRÓNICA</vt:lpstr>
      <vt:lpstr>OTITIS MEDIA CRÓNICA</vt:lpstr>
      <vt:lpstr>OTITIS EXTERNA</vt:lpstr>
      <vt:lpstr>OTITIS EXTERNA</vt:lpstr>
      <vt:lpstr>OTITIS EXTERNA</vt:lpstr>
      <vt:lpstr>OTITIS EXTERNA</vt:lpstr>
      <vt:lpstr>OTITIS EXTERNA</vt:lpstr>
      <vt:lpstr>SINUSITIS</vt:lpstr>
      <vt:lpstr>SINUSITIS </vt:lpstr>
      <vt:lpstr>SINUSITIS </vt:lpstr>
      <vt:lpstr>SINUSITIS </vt:lpstr>
      <vt:lpstr>SINUSITIS </vt:lpstr>
      <vt:lpstr>SINUSITIS </vt:lpstr>
      <vt:lpstr>SINUSITIS </vt:lpstr>
      <vt:lpstr>SINUSITIS </vt:lpstr>
      <vt:lpstr>SINUSITIS </vt:lpstr>
      <vt:lpstr>SINUSITIS </vt:lpstr>
      <vt:lpstr>SINUSITIS </vt:lpstr>
      <vt:lpstr>SINUSITIS </vt:lpstr>
      <vt:lpstr>SINUSITIS </vt:lpstr>
      <vt:lpstr>SINUSITIS </vt:lpstr>
      <vt:lpstr>SINUSITIS </vt:lpstr>
      <vt:lpstr>SINUSITIS </vt:lpstr>
      <vt:lpstr>SINUSITIS </vt:lpstr>
      <vt:lpstr>SINUSITIS </vt:lpstr>
      <vt:lpstr>FARINGOAMIGDALITIS</vt:lpstr>
      <vt:lpstr>FARINGOAMIGDALITIS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Sentire Taller SAS</dc:creator>
  <cp:lastModifiedBy>ana.cardonaga@outlook.es</cp:lastModifiedBy>
  <cp:revision>48</cp:revision>
  <dcterms:created xsi:type="dcterms:W3CDTF">2020-11-06T17:03:47Z</dcterms:created>
  <dcterms:modified xsi:type="dcterms:W3CDTF">2020-12-18T04:52:47Z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741230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