
<file path=[Content_Types].xml><?xml version="1.0" encoding="utf-8"?>
<Types xmlns="http://schemas.openxmlformats.org/package/2006/content-types">
  <Default ContentType="image/jpeg" Extension="jpeg"/>
  <Default ContentType="image/jpg" Extension="jpg"/>
  <Default ContentType="image/png" Extension="png"/>
  <Default ContentType="application/vnd.openxmlformats-package.relationships+xml" Extension="rels"/>
  <Default ContentType="image/tiff" Extension="tiff"/>
  <Default ContentType="image/vnd.ms-photo" Extension="wdp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564" r:id="rId2"/>
    <p:sldId id="656" r:id="rId3"/>
    <p:sldId id="689" r:id="rId4"/>
    <p:sldId id="690" r:id="rId5"/>
    <p:sldId id="294" r:id="rId6"/>
    <p:sldId id="714" r:id="rId7"/>
    <p:sldId id="717" r:id="rId8"/>
    <p:sldId id="715" r:id="rId9"/>
    <p:sldId id="718" r:id="rId10"/>
    <p:sldId id="673" r:id="rId11"/>
    <p:sldId id="667" r:id="rId12"/>
    <p:sldId id="669" r:id="rId13"/>
    <p:sldId id="672" r:id="rId14"/>
    <p:sldId id="713" r:id="rId15"/>
    <p:sldId id="681" r:id="rId16"/>
    <p:sldId id="686" r:id="rId17"/>
    <p:sldId id="684" r:id="rId18"/>
    <p:sldId id="674" r:id="rId19"/>
    <p:sldId id="688" r:id="rId20"/>
    <p:sldId id="719" r:id="rId21"/>
    <p:sldId id="695" r:id="rId22"/>
    <p:sldId id="696" r:id="rId23"/>
    <p:sldId id="302" r:id="rId24"/>
    <p:sldId id="305" r:id="rId25"/>
    <p:sldId id="306" r:id="rId26"/>
    <p:sldId id="307" r:id="rId27"/>
    <p:sldId id="308" r:id="rId28"/>
    <p:sldId id="697" r:id="rId29"/>
    <p:sldId id="310" r:id="rId30"/>
    <p:sldId id="311" r:id="rId31"/>
    <p:sldId id="698" r:id="rId32"/>
    <p:sldId id="699" r:id="rId33"/>
    <p:sldId id="315" r:id="rId34"/>
    <p:sldId id="316" r:id="rId35"/>
    <p:sldId id="657" r:id="rId36"/>
    <p:sldId id="658" r:id="rId37"/>
    <p:sldId id="660" r:id="rId38"/>
    <p:sldId id="661" r:id="rId39"/>
    <p:sldId id="664" r:id="rId40"/>
    <p:sldId id="666" r:id="rId41"/>
    <p:sldId id="318" r:id="rId42"/>
    <p:sldId id="700" r:id="rId43"/>
    <p:sldId id="702" r:id="rId44"/>
    <p:sldId id="703" r:id="rId45"/>
    <p:sldId id="709" r:id="rId46"/>
    <p:sldId id="704" r:id="rId47"/>
    <p:sldId id="705" r:id="rId48"/>
    <p:sldId id="706" r:id="rId49"/>
    <p:sldId id="708" r:id="rId5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431DB-A6C8-D447-9F45-3A61DEB31F7B}" type="datetimeFigureOut">
              <a:rPr lang="es-CO" smtClean="0"/>
              <a:t>18/08/2021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FF7A5-B4AA-A740-899F-6FAA0B36FB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75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45C89-1E29-45AB-882A-5F7AEC632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29DF51-72EC-42D4-952D-715F01B3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8AD98-0823-444A-8FD3-5E07D86A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18/08/2021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12D8C-C114-4D3C-96A0-E4880554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DE797-0C8E-4B49-923F-73874173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45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4B670-2B13-4502-A885-7D27731A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8BAA3-B61F-4844-9B2A-CA063E332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6FBC9-B92D-4C2A-B716-EEA3E966E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18/08/2021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7EB05-F43B-4A0C-8997-75B1A12E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D1298-EB3D-417E-A953-3F0D8202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77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315D1-E8E1-4932-9699-1E7D11B5A4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520CA7-CB8C-48EE-BE19-564BCEA65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0F46F-266D-4556-8E94-EA454C59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18/08/2021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6EA6-25A8-48B7-98B6-3AB1453D4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7D85A-6910-4DE1-8D44-53AFB2519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111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1595755" marR="5080" indent="-1583690">
              <a:lnSpc>
                <a:spcPts val="1400"/>
              </a:lnSpc>
            </a:pPr>
            <a:r>
              <a:rPr lang="es-CO"/>
              <a:t>C</a:t>
            </a:r>
            <a:r>
              <a:rPr lang="es-CO" spc="-5"/>
              <a:t>e</a:t>
            </a:r>
            <a:r>
              <a:rPr lang="es-CO"/>
              <a:t>n</a:t>
            </a:r>
            <a:r>
              <a:rPr lang="es-CO" spc="-5"/>
              <a:t>tr</a:t>
            </a:r>
            <a:r>
              <a:rPr lang="es-CO"/>
              <a:t>o d</a:t>
            </a:r>
            <a:r>
              <a:rPr lang="es-CO" spc="-5"/>
              <a:t>e </a:t>
            </a:r>
            <a:r>
              <a:rPr lang="es-CO"/>
              <a:t>Ex</a:t>
            </a:r>
            <a:r>
              <a:rPr lang="es-CO" spc="-5"/>
              <a:t>te</a:t>
            </a:r>
            <a:r>
              <a:rPr lang="es-CO"/>
              <a:t>nsión Fac. d</a:t>
            </a:r>
            <a:r>
              <a:rPr lang="es-CO" spc="-5"/>
              <a:t>e  Me</a:t>
            </a:r>
            <a:r>
              <a:rPr lang="es-CO"/>
              <a:t>di</a:t>
            </a:r>
            <a:r>
              <a:rPr lang="es-CO" spc="-5"/>
              <a:t>c</a:t>
            </a:r>
            <a:r>
              <a:rPr lang="es-CO"/>
              <a:t>ina </a:t>
            </a:r>
            <a:r>
              <a:rPr lang="es-CO" spc="-245"/>
              <a:t>-­‐ </a:t>
            </a:r>
            <a:r>
              <a:rPr lang="es-CO"/>
              <a:t>S</a:t>
            </a:r>
            <a:r>
              <a:rPr lang="es-CO" spc="-5"/>
              <a:t>em</a:t>
            </a:r>
            <a:r>
              <a:rPr lang="es-CO"/>
              <a:t>ill</a:t>
            </a:r>
            <a:r>
              <a:rPr lang="es-CO" spc="-5"/>
              <a:t>er</a:t>
            </a:r>
            <a:r>
              <a:rPr lang="es-CO"/>
              <a:t>o d</a:t>
            </a:r>
            <a:r>
              <a:rPr lang="es-CO" spc="-5"/>
              <a:t>e P</a:t>
            </a:r>
            <a:r>
              <a:rPr lang="es-CO"/>
              <a:t>os</a:t>
            </a:r>
            <a:r>
              <a:rPr lang="es-CO" spc="-5"/>
              <a:t>gr</a:t>
            </a:r>
            <a:r>
              <a:rPr lang="es-CO"/>
              <a:t>ado – Coho</a:t>
            </a:r>
            <a:r>
              <a:rPr lang="es-CO" spc="-5"/>
              <a:t>rte </a:t>
            </a:r>
            <a:r>
              <a:rPr lang="es-CO"/>
              <a:t>II </a:t>
            </a:r>
            <a:r>
              <a:rPr lang="es-CO" spc="-5"/>
              <a:t>J</a:t>
            </a:r>
            <a:r>
              <a:rPr lang="es-CO"/>
              <a:t>O</a:t>
            </a:r>
            <a:r>
              <a:rPr lang="es-CO" spc="-5"/>
              <a:t>RNA</a:t>
            </a:r>
            <a:r>
              <a:rPr lang="es-CO"/>
              <a:t>D</a:t>
            </a:r>
            <a:r>
              <a:rPr lang="es-CO" spc="-5"/>
              <a:t>A 6  </a:t>
            </a:r>
            <a:r>
              <a:rPr lang="es-CO" spc="-245"/>
              <a:t>-­‐  </a:t>
            </a:r>
            <a:r>
              <a:rPr lang="es-CO"/>
              <a:t>TE</a:t>
            </a:r>
            <a:r>
              <a:rPr lang="es-CO" spc="-5"/>
              <a:t>MA 26</a:t>
            </a:r>
            <a:endParaRPr lang="es-CO" spc="-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4088129"/>
            <a:fld id="{81D60167-4931-47E6-BA6A-407CBD079E47}" type="slidenum">
              <a:rPr lang="es-CO" spc="-5" smtClean="0"/>
              <a:pPr marL="4088129"/>
              <a:t>‹Nº›</a:t>
            </a:fld>
            <a:endParaRPr lang="es-CO" spc="-5" dirty="0"/>
          </a:p>
        </p:txBody>
      </p:sp>
    </p:spTree>
    <p:extLst>
      <p:ext uri="{BB962C8B-B14F-4D97-AF65-F5344CB8AC3E}">
        <p14:creationId xmlns:p14="http://schemas.microsoft.com/office/powerpoint/2010/main" val="3991219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1595755" marR="5080" indent="-1583690">
              <a:lnSpc>
                <a:spcPts val="1400"/>
              </a:lnSpc>
            </a:pPr>
            <a:r>
              <a:rPr lang="es-CO"/>
              <a:t>C</a:t>
            </a:r>
            <a:r>
              <a:rPr lang="es-CO" spc="-5"/>
              <a:t>e</a:t>
            </a:r>
            <a:r>
              <a:rPr lang="es-CO"/>
              <a:t>n</a:t>
            </a:r>
            <a:r>
              <a:rPr lang="es-CO" spc="-5"/>
              <a:t>tr</a:t>
            </a:r>
            <a:r>
              <a:rPr lang="es-CO"/>
              <a:t>o d</a:t>
            </a:r>
            <a:r>
              <a:rPr lang="es-CO" spc="-5"/>
              <a:t>e </a:t>
            </a:r>
            <a:r>
              <a:rPr lang="es-CO"/>
              <a:t>Ex</a:t>
            </a:r>
            <a:r>
              <a:rPr lang="es-CO" spc="-5"/>
              <a:t>te</a:t>
            </a:r>
            <a:r>
              <a:rPr lang="es-CO"/>
              <a:t>nsión Fac. d</a:t>
            </a:r>
            <a:r>
              <a:rPr lang="es-CO" spc="-5"/>
              <a:t>e  Me</a:t>
            </a:r>
            <a:r>
              <a:rPr lang="es-CO"/>
              <a:t>di</a:t>
            </a:r>
            <a:r>
              <a:rPr lang="es-CO" spc="-5"/>
              <a:t>c</a:t>
            </a:r>
            <a:r>
              <a:rPr lang="es-CO"/>
              <a:t>ina </a:t>
            </a:r>
            <a:r>
              <a:rPr lang="es-CO" spc="-245"/>
              <a:t>-­‐ </a:t>
            </a:r>
            <a:r>
              <a:rPr lang="es-CO"/>
              <a:t>S</a:t>
            </a:r>
            <a:r>
              <a:rPr lang="es-CO" spc="-5"/>
              <a:t>em</a:t>
            </a:r>
            <a:r>
              <a:rPr lang="es-CO"/>
              <a:t>ill</a:t>
            </a:r>
            <a:r>
              <a:rPr lang="es-CO" spc="-5"/>
              <a:t>er</a:t>
            </a:r>
            <a:r>
              <a:rPr lang="es-CO"/>
              <a:t>o d</a:t>
            </a:r>
            <a:r>
              <a:rPr lang="es-CO" spc="-5"/>
              <a:t>e P</a:t>
            </a:r>
            <a:r>
              <a:rPr lang="es-CO"/>
              <a:t>os</a:t>
            </a:r>
            <a:r>
              <a:rPr lang="es-CO" spc="-5"/>
              <a:t>gr</a:t>
            </a:r>
            <a:r>
              <a:rPr lang="es-CO"/>
              <a:t>ado – Coho</a:t>
            </a:r>
            <a:r>
              <a:rPr lang="es-CO" spc="-5"/>
              <a:t>rte </a:t>
            </a:r>
            <a:r>
              <a:rPr lang="es-CO"/>
              <a:t>II </a:t>
            </a:r>
            <a:r>
              <a:rPr lang="es-CO" spc="-5"/>
              <a:t>J</a:t>
            </a:r>
            <a:r>
              <a:rPr lang="es-CO"/>
              <a:t>O</a:t>
            </a:r>
            <a:r>
              <a:rPr lang="es-CO" spc="-5"/>
              <a:t>RNA</a:t>
            </a:r>
            <a:r>
              <a:rPr lang="es-CO"/>
              <a:t>D</a:t>
            </a:r>
            <a:r>
              <a:rPr lang="es-CO" spc="-5"/>
              <a:t>A 6  </a:t>
            </a:r>
            <a:r>
              <a:rPr lang="es-CO" spc="-245"/>
              <a:t>-­‐  </a:t>
            </a:r>
            <a:r>
              <a:rPr lang="es-CO"/>
              <a:t>TE</a:t>
            </a:r>
            <a:r>
              <a:rPr lang="es-CO" spc="-5"/>
              <a:t>MA 26</a:t>
            </a:r>
            <a:endParaRPr lang="es-CO" spc="-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4088129"/>
            <a:fld id="{81D60167-4931-47E6-BA6A-407CBD079E47}" type="slidenum">
              <a:rPr lang="es-CO" spc="-5" smtClean="0"/>
              <a:pPr marL="4088129"/>
              <a:t>‹Nº›</a:t>
            </a:fld>
            <a:endParaRPr lang="es-CO" spc="-5" dirty="0"/>
          </a:p>
        </p:txBody>
      </p:sp>
    </p:spTree>
    <p:extLst>
      <p:ext uri="{BB962C8B-B14F-4D97-AF65-F5344CB8AC3E}">
        <p14:creationId xmlns:p14="http://schemas.microsoft.com/office/powerpoint/2010/main" val="153395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1595755" marR="5080" indent="-1583690">
              <a:lnSpc>
                <a:spcPts val="1400"/>
              </a:lnSpc>
            </a:pPr>
            <a:r>
              <a:rPr lang="es-CO"/>
              <a:t>C</a:t>
            </a:r>
            <a:r>
              <a:rPr lang="es-CO" spc="-5"/>
              <a:t>e</a:t>
            </a:r>
            <a:r>
              <a:rPr lang="es-CO"/>
              <a:t>n</a:t>
            </a:r>
            <a:r>
              <a:rPr lang="es-CO" spc="-5"/>
              <a:t>tr</a:t>
            </a:r>
            <a:r>
              <a:rPr lang="es-CO"/>
              <a:t>o d</a:t>
            </a:r>
            <a:r>
              <a:rPr lang="es-CO" spc="-5"/>
              <a:t>e </a:t>
            </a:r>
            <a:r>
              <a:rPr lang="es-CO"/>
              <a:t>Ex</a:t>
            </a:r>
            <a:r>
              <a:rPr lang="es-CO" spc="-5"/>
              <a:t>te</a:t>
            </a:r>
            <a:r>
              <a:rPr lang="es-CO"/>
              <a:t>nsión Fac. d</a:t>
            </a:r>
            <a:r>
              <a:rPr lang="es-CO" spc="-5"/>
              <a:t>e  Me</a:t>
            </a:r>
            <a:r>
              <a:rPr lang="es-CO"/>
              <a:t>di</a:t>
            </a:r>
            <a:r>
              <a:rPr lang="es-CO" spc="-5"/>
              <a:t>c</a:t>
            </a:r>
            <a:r>
              <a:rPr lang="es-CO"/>
              <a:t>ina </a:t>
            </a:r>
            <a:r>
              <a:rPr lang="es-CO" spc="-245"/>
              <a:t>-­‐ </a:t>
            </a:r>
            <a:r>
              <a:rPr lang="es-CO"/>
              <a:t>S</a:t>
            </a:r>
            <a:r>
              <a:rPr lang="es-CO" spc="-5"/>
              <a:t>em</a:t>
            </a:r>
            <a:r>
              <a:rPr lang="es-CO"/>
              <a:t>ill</a:t>
            </a:r>
            <a:r>
              <a:rPr lang="es-CO" spc="-5"/>
              <a:t>er</a:t>
            </a:r>
            <a:r>
              <a:rPr lang="es-CO"/>
              <a:t>o d</a:t>
            </a:r>
            <a:r>
              <a:rPr lang="es-CO" spc="-5"/>
              <a:t>e P</a:t>
            </a:r>
            <a:r>
              <a:rPr lang="es-CO"/>
              <a:t>os</a:t>
            </a:r>
            <a:r>
              <a:rPr lang="es-CO" spc="-5"/>
              <a:t>gr</a:t>
            </a:r>
            <a:r>
              <a:rPr lang="es-CO"/>
              <a:t>ado – Coho</a:t>
            </a:r>
            <a:r>
              <a:rPr lang="es-CO" spc="-5"/>
              <a:t>rte </a:t>
            </a:r>
            <a:r>
              <a:rPr lang="es-CO"/>
              <a:t>II </a:t>
            </a:r>
            <a:r>
              <a:rPr lang="es-CO" spc="-5"/>
              <a:t>J</a:t>
            </a:r>
            <a:r>
              <a:rPr lang="es-CO"/>
              <a:t>O</a:t>
            </a:r>
            <a:r>
              <a:rPr lang="es-CO" spc="-5"/>
              <a:t>RNA</a:t>
            </a:r>
            <a:r>
              <a:rPr lang="es-CO"/>
              <a:t>D</a:t>
            </a:r>
            <a:r>
              <a:rPr lang="es-CO" spc="-5"/>
              <a:t>A 6  </a:t>
            </a:r>
            <a:r>
              <a:rPr lang="es-CO" spc="-245"/>
              <a:t>-­‐  </a:t>
            </a:r>
            <a:r>
              <a:rPr lang="es-CO"/>
              <a:t>TE</a:t>
            </a:r>
            <a:r>
              <a:rPr lang="es-CO" spc="-5"/>
              <a:t>MA 26</a:t>
            </a:r>
            <a:endParaRPr lang="es-CO" spc="-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4088129"/>
            <a:fld id="{81D60167-4931-47E6-BA6A-407CBD079E47}" type="slidenum">
              <a:rPr lang="es-CO" spc="-5" smtClean="0"/>
              <a:pPr marL="4088129"/>
              <a:t>‹Nº›</a:t>
            </a:fld>
            <a:endParaRPr lang="es-CO" spc="-5" dirty="0"/>
          </a:p>
        </p:txBody>
      </p:sp>
    </p:spTree>
    <p:extLst>
      <p:ext uri="{BB962C8B-B14F-4D97-AF65-F5344CB8AC3E}">
        <p14:creationId xmlns:p14="http://schemas.microsoft.com/office/powerpoint/2010/main" val="347581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5B1DB-92FC-4873-8598-1407A1780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CEF25-EAF9-4104-8F1C-1DAC32E96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81649-35F2-420D-A9AB-29EB1D1D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18/08/2021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D10EA-CBE2-4245-BEC8-882641654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0CF0C-498E-4DB6-B0A4-AD1387BC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934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8EB3-C706-43FC-99C7-F8EC6A1A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3CB7C-D9C3-41A8-AAA7-DF0E1E392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0512C-4B39-4026-9046-37F63320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18/08/2021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AB453-6547-4B52-BC2D-489C6A8B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32D1A-9866-4B0C-9A58-332B16D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654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B2A9D-F6FA-4244-9330-D4FA55C35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413E-F18B-4F9F-A73C-34484DEAD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42AD4-5AAE-4B24-A371-FCC828E84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39ACD-935B-4043-AD00-7B861EE9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18/08/2021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8E617-4D39-4140-9660-76B93FA2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F9535-F73A-479B-AB85-78C95D8D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92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CEC59-B81A-43EC-B785-7A3C46CAC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CBE32-7470-4D1B-9FCD-08A6F794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2C83C-54D9-4781-AF78-E965BA667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CA571C-A3F7-46E3-A86E-378811BF4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6197E-68E7-4D65-8674-B3BD47F2A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3BE35-5969-4F18-B6BD-43F52C05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18/08/2021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23D51A-3102-48D8-8707-78385D5C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03C00-A7ED-486B-9FCA-C67D56360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719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30D0-DB1A-48C7-A6FA-42EE424F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063A7-1A40-4896-A2ED-BD690968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18/08/2021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BCA3E-7111-4C63-ADE1-5AE496D9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CEFCA-6B31-46DA-A718-EEB92326A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808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EE870-10A2-43D6-8D70-AA5D717E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18/08/2021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464A3-0EA4-4C46-A7CE-9C7A73401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37AE-452B-4A93-A3A6-721674118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712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BCB2B-22C7-4358-9A46-EF8F70458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D606C-8EA9-4F98-9C0C-2D2025C7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0C2A9-1786-42D8-9EE8-CB94EE117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FD6DDD-9500-4C4B-BE4C-8BC57E7F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18/08/2021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98888-D467-4996-8A5F-647696A2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CF6D0-0B74-4121-8291-E5F17695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828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96D9-4419-4938-AE58-B18B269CA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20F21-0FC5-4F47-8EF5-E68569F20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C75BD-D637-4C25-B988-3C9E3F766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A651F-7A17-4603-A852-EE618470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18/08/2021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AB103-8EB0-4A91-BB97-B8538AE7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ADCED-D582-42B7-B57A-0A9F52C6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336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4B3B43-0B17-45C5-A3BA-9A6FBD6A8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137F0-2A52-4168-9002-ED7580EF5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B64B2-7BFE-4EEB-A27C-4B1FD76B4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6D6-69BD-42B5-ADAC-E02D990CAA67}" type="datetimeFigureOut">
              <a:rPr lang="es-CO" smtClean="0"/>
              <a:t>18/08/2021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5C5DC-B62C-4220-A5BD-EF6039B71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F837E-27A5-4FA6-A528-4BB398541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120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 ?><Relationships xmlns="http://schemas.openxmlformats.org/package/2006/relationships"><Relationship Id="rId2" Target="../media/image4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tiff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tiff"/></Relationships>
</file>

<file path=ppt/slides/_rels/slide44.xml.rels><?xml version="1.0" encoding="UTF-8" standalone="yes" ?><Relationships xmlns="http://schemas.openxmlformats.org/package/2006/relationships"><Relationship Id="rId3" Target="../media/image58.jpeg" Type="http://schemas.openxmlformats.org/officeDocument/2006/relationships/image"/><Relationship Id="rId7" Target="../media/image61.jpeg" Type="http://schemas.openxmlformats.org/officeDocument/2006/relationships/image"/><Relationship Id="rId2" Target="../media/image57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hdphoto1.wdp" Type="http://schemas.microsoft.com/office/2007/relationships/hdphoto"/><Relationship Id="rId5" Target="../media/image60.jpeg" Type="http://schemas.openxmlformats.org/officeDocument/2006/relationships/image"/><Relationship Id="rId4" Target="../media/image59.jpeg" Type="http://schemas.openxmlformats.org/officeDocument/2006/relationships/image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74;p39">
            <a:extLst>
              <a:ext uri="{FF2B5EF4-FFF2-40B4-BE49-F238E27FC236}">
                <a16:creationId xmlns:a16="http://schemas.microsoft.com/office/drawing/2014/main" id="{82545453-78E5-1344-AA50-F8580A263607}"/>
              </a:ext>
            </a:extLst>
          </p:cNvPr>
          <p:cNvSpPr/>
          <p:nvPr/>
        </p:nvSpPr>
        <p:spPr>
          <a:xfrm rot="20147656">
            <a:off x="1891775" y="1382427"/>
            <a:ext cx="2738211" cy="2281714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378;p39">
            <a:extLst>
              <a:ext uri="{FF2B5EF4-FFF2-40B4-BE49-F238E27FC236}">
                <a16:creationId xmlns:a16="http://schemas.microsoft.com/office/drawing/2014/main" id="{01729424-A371-7949-9244-447F50FF78C0}"/>
              </a:ext>
            </a:extLst>
          </p:cNvPr>
          <p:cNvSpPr/>
          <p:nvPr/>
        </p:nvSpPr>
        <p:spPr>
          <a:xfrm>
            <a:off x="2488973" y="1552587"/>
            <a:ext cx="2225615" cy="2191109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0C889DF-694F-784B-A562-8C684B06CBAA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40AC85F-0D7D-E64D-BD2E-4CDB8F8A8885}"/>
              </a:ext>
            </a:extLst>
          </p:cNvPr>
          <p:cNvSpPr txBox="1">
            <a:spLocks/>
          </p:cNvSpPr>
          <p:nvPr/>
        </p:nvSpPr>
        <p:spPr>
          <a:xfrm>
            <a:off x="5190815" y="1845550"/>
            <a:ext cx="6065580" cy="1687974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sz="4800" dirty="0"/>
              <a:t>Lesiones premalignas y cáncer de piel</a:t>
            </a:r>
            <a:endParaRPr lang="es-CO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147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9957255" y="6468300"/>
            <a:ext cx="1803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spc="-5" dirty="0">
                <a:solidFill>
                  <a:srgbClr val="898989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Shape 169">
            <a:extLst>
              <a:ext uri="{FF2B5EF4-FFF2-40B4-BE49-F238E27FC236}">
                <a16:creationId xmlns:a16="http://schemas.microsoft.com/office/drawing/2014/main" id="{D9E553E4-D18D-094F-B09F-BBF238BD475B}"/>
              </a:ext>
            </a:extLst>
          </p:cNvPr>
          <p:cNvSpPr txBox="1">
            <a:spLocks/>
          </p:cNvSpPr>
          <p:nvPr/>
        </p:nvSpPr>
        <p:spPr>
          <a:xfrm>
            <a:off x="479219" y="714360"/>
            <a:ext cx="5420922" cy="2978751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endParaRPr lang="es-ES" sz="1900" b="0" dirty="0">
              <a:solidFill>
                <a:srgbClr val="132C48"/>
              </a:solidFill>
            </a:endParaRPr>
          </a:p>
          <a:p>
            <a:pPr marL="457200" indent="-457200">
              <a:buFontTx/>
              <a:buChar char="-"/>
            </a:pPr>
            <a:r>
              <a:rPr lang="es-ES" sz="1900" dirty="0" err="1">
                <a:solidFill>
                  <a:srgbClr val="132C48"/>
                </a:solidFill>
              </a:rPr>
              <a:t>Hamartoma</a:t>
            </a:r>
            <a:r>
              <a:rPr lang="es-ES" sz="1900" b="0" dirty="0">
                <a:solidFill>
                  <a:srgbClr val="132C48"/>
                </a:solidFill>
              </a:rPr>
              <a:t> benigno de glándulas sebáceas.</a:t>
            </a:r>
          </a:p>
          <a:p>
            <a:pPr marL="457200" indent="-457200">
              <a:buFontTx/>
              <a:buChar char="-"/>
            </a:pPr>
            <a:r>
              <a:rPr lang="es-ES" sz="1900" dirty="0">
                <a:solidFill>
                  <a:srgbClr val="132C48"/>
                </a:solidFill>
              </a:rPr>
              <a:t>Zona alopécica </a:t>
            </a:r>
            <a:r>
              <a:rPr lang="es-ES" sz="1900" b="0" dirty="0">
                <a:solidFill>
                  <a:srgbClr val="132C48"/>
                </a:solidFill>
              </a:rPr>
              <a:t>presente al nacimiento/infancia.</a:t>
            </a:r>
          </a:p>
          <a:p>
            <a:pPr marL="457200" indent="-457200">
              <a:buFontTx/>
              <a:buChar char="-"/>
            </a:pPr>
            <a:r>
              <a:rPr lang="es-ES" sz="1900" b="0" dirty="0">
                <a:solidFill>
                  <a:srgbClr val="132C48"/>
                </a:solidFill>
              </a:rPr>
              <a:t>Se vuelve </a:t>
            </a:r>
            <a:r>
              <a:rPr lang="es-ES" sz="1900" dirty="0">
                <a:solidFill>
                  <a:srgbClr val="132C48"/>
                </a:solidFill>
              </a:rPr>
              <a:t>verrugosa</a:t>
            </a:r>
            <a:r>
              <a:rPr lang="es-ES" sz="1900" b="0" dirty="0">
                <a:solidFill>
                  <a:srgbClr val="132C48"/>
                </a:solidFill>
              </a:rPr>
              <a:t> en la </a:t>
            </a:r>
            <a:r>
              <a:rPr lang="es-ES" sz="1900" b="0" dirty="0">
                <a:solidFill>
                  <a:srgbClr val="152B48"/>
                </a:solidFill>
              </a:rPr>
              <a:t>adolescencia</a:t>
            </a:r>
            <a:r>
              <a:rPr lang="es-ES" sz="1900" b="0" dirty="0">
                <a:solidFill>
                  <a:srgbClr val="132C48"/>
                </a:solidFill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s-ES" sz="1900" b="0" dirty="0">
                <a:solidFill>
                  <a:srgbClr val="132C48"/>
                </a:solidFill>
              </a:rPr>
              <a:t>Cuero cabelludo.</a:t>
            </a:r>
          </a:p>
          <a:p>
            <a:pPr marL="457200" indent="-457200">
              <a:buFontTx/>
              <a:buChar char="-"/>
            </a:pPr>
            <a:r>
              <a:rPr lang="es-ES" sz="1900" b="0" dirty="0">
                <a:solidFill>
                  <a:srgbClr val="132C48"/>
                </a:solidFill>
              </a:rPr>
              <a:t>Asociado a </a:t>
            </a:r>
            <a:r>
              <a:rPr lang="es-ES" sz="1900" dirty="0">
                <a:solidFill>
                  <a:srgbClr val="132C48"/>
                </a:solidFill>
              </a:rPr>
              <a:t>CBC</a:t>
            </a:r>
            <a:r>
              <a:rPr lang="es-ES" sz="1900" b="0" dirty="0">
                <a:solidFill>
                  <a:srgbClr val="132C48"/>
                </a:solidFill>
              </a:rPr>
              <a:t> y tumores </a:t>
            </a:r>
            <a:r>
              <a:rPr lang="es-ES" sz="1900" dirty="0" err="1">
                <a:solidFill>
                  <a:srgbClr val="132C48"/>
                </a:solidFill>
              </a:rPr>
              <a:t>anexiales</a:t>
            </a:r>
            <a:r>
              <a:rPr lang="es-ES" sz="1900" dirty="0">
                <a:solidFill>
                  <a:srgbClr val="132C48"/>
                </a:solidFill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s-ES" sz="1900" b="0" dirty="0">
                <a:solidFill>
                  <a:srgbClr val="132C48"/>
                </a:solidFill>
              </a:rPr>
              <a:t>Tratamiento: resección.</a:t>
            </a:r>
            <a:endParaRPr lang="es-ES" sz="1900" dirty="0">
              <a:solidFill>
                <a:srgbClr val="132C48"/>
              </a:solidFill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A76F838A-771C-6442-92D8-7294B823CDC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1366230"/>
            <a:ext cx="5242283" cy="3985539"/>
          </a:xfrm>
          <a:prstGeom prst="rect">
            <a:avLst/>
          </a:prstGeom>
        </p:spPr>
      </p:pic>
      <p:sp>
        <p:nvSpPr>
          <p:cNvPr id="11" name="Título 9">
            <a:extLst>
              <a:ext uri="{FF2B5EF4-FFF2-40B4-BE49-F238E27FC236}">
                <a16:creationId xmlns:a16="http://schemas.microsoft.com/office/drawing/2014/main" id="{F19DCC96-CF4D-E24B-987A-104C8B48418E}"/>
              </a:ext>
            </a:extLst>
          </p:cNvPr>
          <p:cNvSpPr txBox="1">
            <a:spLocks/>
          </p:cNvSpPr>
          <p:nvPr/>
        </p:nvSpPr>
        <p:spPr>
          <a:xfrm>
            <a:off x="479219" y="714360"/>
            <a:ext cx="4092781" cy="816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b="1" dirty="0">
                <a:solidFill>
                  <a:srgbClr val="06B0AA"/>
                </a:solidFill>
              </a:rPr>
              <a:t>Nevus sebáceo de jaddhason</a:t>
            </a:r>
          </a:p>
        </p:txBody>
      </p:sp>
    </p:spTree>
    <p:extLst>
      <p:ext uri="{BB962C8B-B14F-4D97-AF65-F5344CB8AC3E}">
        <p14:creationId xmlns:p14="http://schemas.microsoft.com/office/powerpoint/2010/main" val="1914556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075F4CC-1679-FD4A-AA40-4F96B8F7B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7075" y="1012016"/>
            <a:ext cx="7221384" cy="3342418"/>
          </a:xfrm>
        </p:spPr>
        <p:txBody>
          <a:bodyPr>
            <a:normAutofit/>
          </a:bodyPr>
          <a:lstStyle/>
          <a:p>
            <a:pPr algn="ctr"/>
            <a:br>
              <a:rPr lang="es-CO" sz="4000" dirty="0">
                <a:solidFill>
                  <a:srgbClr val="152B48"/>
                </a:solidFill>
              </a:rPr>
            </a:br>
            <a:br>
              <a:rPr lang="es-CO" sz="4000" dirty="0">
                <a:solidFill>
                  <a:srgbClr val="152B48"/>
                </a:solidFill>
              </a:rPr>
            </a:br>
            <a:r>
              <a:rPr lang="es-CO" sz="4000" dirty="0">
                <a:solidFill>
                  <a:srgbClr val="152B48"/>
                </a:solidFill>
              </a:rPr>
              <a:t>Carcinoma basocelular.</a:t>
            </a:r>
            <a:br>
              <a:rPr lang="es-CO" sz="4000" dirty="0">
                <a:solidFill>
                  <a:srgbClr val="152B48"/>
                </a:solidFill>
              </a:rPr>
            </a:br>
            <a:r>
              <a:rPr lang="es-CO" sz="4000" dirty="0">
                <a:solidFill>
                  <a:srgbClr val="152B48"/>
                </a:solidFill>
              </a:rPr>
              <a:t>Carcinoma espinocelular (</a:t>
            </a:r>
            <a:r>
              <a:rPr lang="es-CO" sz="4000" dirty="0" err="1">
                <a:solidFill>
                  <a:srgbClr val="152B48"/>
                </a:solidFill>
              </a:rPr>
              <a:t>escamocelular</a:t>
            </a:r>
            <a:r>
              <a:rPr lang="es-CO" sz="4000" dirty="0">
                <a:solidFill>
                  <a:srgbClr val="152B48"/>
                </a:solidFill>
              </a:rPr>
              <a:t>).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5FEB4DE-02C0-AA40-8CB7-D9B986EF6D41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Título 9">
            <a:extLst>
              <a:ext uri="{FF2B5EF4-FFF2-40B4-BE49-F238E27FC236}">
                <a16:creationId xmlns:a16="http://schemas.microsoft.com/office/drawing/2014/main" id="{4EE04EB2-A421-2847-93A7-33142C02532F}"/>
              </a:ext>
            </a:extLst>
          </p:cNvPr>
          <p:cNvSpPr txBox="1">
            <a:spLocks/>
          </p:cNvSpPr>
          <p:nvPr/>
        </p:nvSpPr>
        <p:spPr>
          <a:xfrm>
            <a:off x="2103541" y="1604210"/>
            <a:ext cx="8167923" cy="14516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4000" b="1" dirty="0">
                <a:solidFill>
                  <a:srgbClr val="06B0AA"/>
                </a:solidFill>
              </a:rPr>
              <a:t>Cáncer de piel no melanoma</a:t>
            </a:r>
          </a:p>
        </p:txBody>
      </p:sp>
    </p:spTree>
    <p:extLst>
      <p:ext uri="{BB962C8B-B14F-4D97-AF65-F5344CB8AC3E}">
        <p14:creationId xmlns:p14="http://schemas.microsoft.com/office/powerpoint/2010/main" val="803720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0309FC8-1F3D-C946-A91F-CA73E4EC3137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id="{6FD7BD47-6D13-C041-9D02-5A278319E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67025"/>
            <a:ext cx="5205904" cy="564612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>
                <a:solidFill>
                  <a:srgbClr val="00AAA7"/>
                </a:solidFill>
                <a:latin typeface="Montserrat" panose="00000500000000000000" pitchFamily="50" charset="0"/>
              </a:rPr>
              <a:t>Factores de riesgo</a:t>
            </a:r>
          </a:p>
        </p:txBody>
      </p:sp>
      <p:sp>
        <p:nvSpPr>
          <p:cNvPr id="11" name="Shape 169">
            <a:extLst>
              <a:ext uri="{FF2B5EF4-FFF2-40B4-BE49-F238E27FC236}">
                <a16:creationId xmlns:a16="http://schemas.microsoft.com/office/drawing/2014/main" id="{118634CD-4E01-FD43-9F37-C514E926FCBE}"/>
              </a:ext>
            </a:extLst>
          </p:cNvPr>
          <p:cNvSpPr txBox="1">
            <a:spLocks/>
          </p:cNvSpPr>
          <p:nvPr/>
        </p:nvSpPr>
        <p:spPr>
          <a:xfrm>
            <a:off x="4977949" y="1564480"/>
            <a:ext cx="6957759" cy="3729039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endParaRPr lang="es-ES" sz="2000" b="0" dirty="0">
              <a:solidFill>
                <a:srgbClr val="152B48"/>
              </a:solidFill>
            </a:endParaRP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Exposición a </a:t>
            </a:r>
            <a:r>
              <a:rPr lang="es-ES" sz="2000" dirty="0">
                <a:solidFill>
                  <a:srgbClr val="152B48"/>
                </a:solidFill>
              </a:rPr>
              <a:t>radiación</a:t>
            </a:r>
            <a:r>
              <a:rPr lang="es-ES" sz="2000" b="0" dirty="0">
                <a:solidFill>
                  <a:srgbClr val="152B48"/>
                </a:solidFill>
              </a:rPr>
              <a:t> UVB y UVA (intensidad, duración y </a:t>
            </a:r>
            <a:r>
              <a:rPr lang="es-ES" sz="2000" b="0" dirty="0" err="1">
                <a:solidFill>
                  <a:srgbClr val="152B48"/>
                </a:solidFill>
              </a:rPr>
              <a:t>fototipo</a:t>
            </a:r>
            <a:r>
              <a:rPr lang="es-ES" sz="2000" b="0" dirty="0">
                <a:solidFill>
                  <a:srgbClr val="152B48"/>
                </a:solidFill>
              </a:rPr>
              <a:t>).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Exposición a </a:t>
            </a:r>
            <a:r>
              <a:rPr lang="es-ES" sz="2000" dirty="0">
                <a:solidFill>
                  <a:srgbClr val="152B48"/>
                </a:solidFill>
              </a:rPr>
              <a:t>carcinógenos</a:t>
            </a:r>
            <a:r>
              <a:rPr lang="es-ES" sz="2000" b="0" dirty="0">
                <a:solidFill>
                  <a:srgbClr val="152B48"/>
                </a:solidFill>
              </a:rPr>
              <a:t>: cigarrillo, hidrocarburos, arsénico.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Radioterapia, fototerapia.</a:t>
            </a:r>
          </a:p>
          <a:p>
            <a:pPr marL="457200" indent="-457200">
              <a:buFontTx/>
              <a:buChar char="-"/>
            </a:pPr>
            <a:r>
              <a:rPr lang="es-ES" sz="2000" dirty="0">
                <a:solidFill>
                  <a:srgbClr val="152B48"/>
                </a:solidFill>
              </a:rPr>
              <a:t>PVH</a:t>
            </a:r>
            <a:r>
              <a:rPr lang="es-ES" sz="2000" b="0" dirty="0">
                <a:solidFill>
                  <a:srgbClr val="152B48"/>
                </a:solidFill>
              </a:rPr>
              <a:t>: 80% en inmunosuprimidos, 40% en inmunocompetentes.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Síndrome de </a:t>
            </a:r>
            <a:r>
              <a:rPr lang="es-ES" sz="2000" b="0" dirty="0" err="1">
                <a:solidFill>
                  <a:srgbClr val="152B48"/>
                </a:solidFill>
              </a:rPr>
              <a:t>Gorlin</a:t>
            </a:r>
            <a:r>
              <a:rPr lang="es-ES" sz="2000" b="0" dirty="0">
                <a:solidFill>
                  <a:srgbClr val="152B48"/>
                </a:solidFill>
              </a:rPr>
              <a:t>, </a:t>
            </a:r>
            <a:r>
              <a:rPr lang="es-ES" sz="2000" b="0" dirty="0" err="1">
                <a:solidFill>
                  <a:srgbClr val="152B48"/>
                </a:solidFill>
              </a:rPr>
              <a:t>Xeroderma</a:t>
            </a:r>
            <a:r>
              <a:rPr lang="es-ES" sz="2000" b="0" dirty="0">
                <a:solidFill>
                  <a:srgbClr val="152B48"/>
                </a:solidFill>
              </a:rPr>
              <a:t> </a:t>
            </a:r>
            <a:r>
              <a:rPr lang="es-ES" sz="2000" b="0" dirty="0" err="1">
                <a:solidFill>
                  <a:srgbClr val="152B48"/>
                </a:solidFill>
              </a:rPr>
              <a:t>pigmentoso</a:t>
            </a:r>
            <a:r>
              <a:rPr lang="es-ES" sz="2000" b="0" dirty="0">
                <a:solidFill>
                  <a:srgbClr val="152B48"/>
                </a:solidFill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s-ES" sz="2000" dirty="0">
                <a:solidFill>
                  <a:srgbClr val="152B48"/>
                </a:solidFill>
              </a:rPr>
              <a:t>Inflamación</a:t>
            </a:r>
            <a:r>
              <a:rPr lang="es-ES" sz="2000" b="0" dirty="0">
                <a:solidFill>
                  <a:srgbClr val="152B48"/>
                </a:solidFill>
              </a:rPr>
              <a:t> crónica y cicatrices.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Inmunosupresión.</a:t>
            </a:r>
          </a:p>
          <a:p>
            <a:pPr marL="457200" indent="-457200">
              <a:buFontTx/>
              <a:buChar char="-"/>
            </a:pPr>
            <a:r>
              <a:rPr lang="es-ES" sz="2000" dirty="0">
                <a:solidFill>
                  <a:srgbClr val="152B48"/>
                </a:solidFill>
              </a:rPr>
              <a:t>Inmunodeficiencias primarias.</a:t>
            </a:r>
          </a:p>
        </p:txBody>
      </p:sp>
    </p:spTree>
    <p:extLst>
      <p:ext uri="{BB962C8B-B14F-4D97-AF65-F5344CB8AC3E}">
        <p14:creationId xmlns:p14="http://schemas.microsoft.com/office/powerpoint/2010/main" val="1016619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15220929-99BB-E145-83DC-D0DE3571D94E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C5FB52BD-1F6C-3C4C-BFF2-F8AE79C69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703" y="-2183910"/>
            <a:ext cx="4913376" cy="1358283"/>
          </a:xfrm>
          <a:noFill/>
        </p:spPr>
        <p:txBody>
          <a:bodyPr>
            <a:normAutofit fontScale="90000"/>
          </a:bodyPr>
          <a:lstStyle/>
          <a:p>
            <a:pPr algn="ctr"/>
            <a:b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</a:br>
            <a:b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</a:br>
            <a:b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</a:br>
            <a:b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</a:br>
            <a:b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</a:br>
            <a:b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</a:br>
            <a:b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</a:br>
            <a:b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</a:br>
            <a:endParaRPr lang="es-CO" sz="4000" b="1" dirty="0">
              <a:solidFill>
                <a:srgbClr val="00AAA7"/>
              </a:solidFill>
              <a:latin typeface="Montserrat" panose="00000500000000000000" pitchFamily="50" charset="0"/>
            </a:endParaRPr>
          </a:p>
        </p:txBody>
      </p:sp>
      <p:sp>
        <p:nvSpPr>
          <p:cNvPr id="15" name="Shape 169">
            <a:extLst>
              <a:ext uri="{FF2B5EF4-FFF2-40B4-BE49-F238E27FC236}">
                <a16:creationId xmlns:a16="http://schemas.microsoft.com/office/drawing/2014/main" id="{6B058F12-68E2-BA48-814B-B8B312EEDFCB}"/>
              </a:ext>
            </a:extLst>
          </p:cNvPr>
          <p:cNvSpPr txBox="1">
            <a:spLocks/>
          </p:cNvSpPr>
          <p:nvPr/>
        </p:nvSpPr>
        <p:spPr>
          <a:xfrm>
            <a:off x="5384526" y="1749896"/>
            <a:ext cx="5907159" cy="4011216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endParaRPr lang="es-ES" sz="2400" b="0" dirty="0">
              <a:solidFill>
                <a:srgbClr val="132C48"/>
              </a:solidFill>
            </a:endParaRP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32C48"/>
                </a:solidFill>
              </a:rPr>
              <a:t>Cáncer de piel </a:t>
            </a:r>
            <a:r>
              <a:rPr lang="es-ES" sz="2400" dirty="0">
                <a:solidFill>
                  <a:srgbClr val="132C48"/>
                </a:solidFill>
              </a:rPr>
              <a:t>más frecuente </a:t>
            </a:r>
            <a:r>
              <a:rPr lang="es-ES" sz="2400" b="0" dirty="0">
                <a:solidFill>
                  <a:srgbClr val="132C48"/>
                </a:solidFill>
              </a:rPr>
              <a:t>(70%).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32C48"/>
                </a:solidFill>
              </a:rPr>
              <a:t>Origen: capa de células basales.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32C48"/>
                </a:solidFill>
              </a:rPr>
              <a:t>Más frecuente en cara y cuello (</a:t>
            </a:r>
            <a:r>
              <a:rPr lang="es-ES" sz="2400" dirty="0">
                <a:solidFill>
                  <a:srgbClr val="132C48"/>
                </a:solidFill>
              </a:rPr>
              <a:t>nariz</a:t>
            </a:r>
            <a:r>
              <a:rPr lang="es-ES" sz="2400" b="0" dirty="0">
                <a:solidFill>
                  <a:srgbClr val="132C48"/>
                </a:solidFill>
              </a:rPr>
              <a:t>, piel del labio superior, mejillas).</a:t>
            </a:r>
          </a:p>
          <a:p>
            <a:pPr marL="457200" indent="-457200">
              <a:buFontTx/>
              <a:buChar char="-"/>
            </a:pPr>
            <a:r>
              <a:rPr lang="es-ES" sz="2400" dirty="0">
                <a:solidFill>
                  <a:srgbClr val="132C48"/>
                </a:solidFill>
              </a:rPr>
              <a:t>Pápulas perladas </a:t>
            </a:r>
            <a:r>
              <a:rPr lang="es-ES" sz="2400" b="0" dirty="0">
                <a:solidFill>
                  <a:srgbClr val="132C48"/>
                </a:solidFill>
              </a:rPr>
              <a:t>con </a:t>
            </a:r>
            <a:r>
              <a:rPr lang="es-ES" sz="2400" dirty="0">
                <a:solidFill>
                  <a:srgbClr val="132C48"/>
                </a:solidFill>
              </a:rPr>
              <a:t>telangiectasias.</a:t>
            </a:r>
          </a:p>
          <a:p>
            <a:pPr marL="457200" indent="-457200">
              <a:buFontTx/>
              <a:buChar char="-"/>
            </a:pPr>
            <a:r>
              <a:rPr lang="es-ES" sz="2400" dirty="0">
                <a:solidFill>
                  <a:srgbClr val="132C48"/>
                </a:solidFill>
              </a:rPr>
              <a:t>Sangrado</a:t>
            </a:r>
            <a:r>
              <a:rPr lang="es-ES" sz="2400" b="0" dirty="0">
                <a:solidFill>
                  <a:srgbClr val="132C48"/>
                </a:solidFill>
              </a:rPr>
              <a:t> fácil.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32C48"/>
                </a:solidFill>
              </a:rPr>
              <a:t>Pigmentado, </a:t>
            </a:r>
            <a:r>
              <a:rPr lang="es-ES" sz="2400" dirty="0">
                <a:solidFill>
                  <a:srgbClr val="132C48"/>
                </a:solidFill>
              </a:rPr>
              <a:t>ulcerado.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32C48"/>
                </a:solidFill>
              </a:rPr>
              <a:t>Raramente hace metástasis.</a:t>
            </a:r>
            <a:endParaRPr lang="es-ES" sz="2400" dirty="0">
              <a:solidFill>
                <a:srgbClr val="132C48"/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674247F3-F511-E04C-BA78-516BD0BCF2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493" y="578950"/>
            <a:ext cx="3607161" cy="306184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C17E909-035D-496A-8993-3231AEFB8777}"/>
              </a:ext>
            </a:extLst>
          </p:cNvPr>
          <p:cNvSpPr txBox="1"/>
          <p:nvPr/>
        </p:nvSpPr>
        <p:spPr>
          <a:xfrm>
            <a:off x="5384526" y="1195898"/>
            <a:ext cx="53946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>
                <a:solidFill>
                  <a:srgbClr val="00AAA7"/>
                </a:solidFill>
                <a:latin typeface="Montserrat" panose="00000500000000000000" pitchFamily="50" charset="0"/>
              </a:rPr>
              <a:t>Carcinoma basocelular</a:t>
            </a:r>
            <a:endParaRPr lang="es-CO" sz="3000" dirty="0"/>
          </a:p>
        </p:txBody>
      </p:sp>
    </p:spTree>
    <p:extLst>
      <p:ext uri="{BB962C8B-B14F-4D97-AF65-F5344CB8AC3E}">
        <p14:creationId xmlns:p14="http://schemas.microsoft.com/office/powerpoint/2010/main" val="925104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BC5B76D-9E2D-5A48-8010-0B07ABB9A80D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Título 13">
            <a:extLst>
              <a:ext uri="{FF2B5EF4-FFF2-40B4-BE49-F238E27FC236}">
                <a16:creationId xmlns:a16="http://schemas.microsoft.com/office/drawing/2014/main" id="{4E71A656-CE54-3744-93D7-C34D60399B1A}"/>
              </a:ext>
            </a:extLst>
          </p:cNvPr>
          <p:cNvSpPr txBox="1">
            <a:spLocks/>
          </p:cNvSpPr>
          <p:nvPr/>
        </p:nvSpPr>
        <p:spPr>
          <a:xfrm>
            <a:off x="-119332" y="2446971"/>
            <a:ext cx="5206557" cy="9820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4000" b="1" dirty="0">
                <a:solidFill>
                  <a:srgbClr val="27B0AA"/>
                </a:solidFill>
              </a:rPr>
              <a:t>Formas clínicas</a:t>
            </a:r>
          </a:p>
        </p:txBody>
      </p:sp>
      <p:sp>
        <p:nvSpPr>
          <p:cNvPr id="10" name="Shape 169">
            <a:extLst>
              <a:ext uri="{FF2B5EF4-FFF2-40B4-BE49-F238E27FC236}">
                <a16:creationId xmlns:a16="http://schemas.microsoft.com/office/drawing/2014/main" id="{50FC95BE-21A9-C64F-AF07-E51B0F09603D}"/>
              </a:ext>
            </a:extLst>
          </p:cNvPr>
          <p:cNvSpPr txBox="1">
            <a:spLocks/>
          </p:cNvSpPr>
          <p:nvPr/>
        </p:nvSpPr>
        <p:spPr>
          <a:xfrm>
            <a:off x="5087225" y="1303591"/>
            <a:ext cx="6580176" cy="4250818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" sz="2000" dirty="0">
                <a:solidFill>
                  <a:srgbClr val="27B0AA"/>
                </a:solidFill>
              </a:rPr>
              <a:t>Nodular</a:t>
            </a:r>
            <a:r>
              <a:rPr lang="es-ES" sz="2000" b="0" dirty="0">
                <a:solidFill>
                  <a:srgbClr val="132C48"/>
                </a:solidFill>
              </a:rPr>
              <a:t>: más </a:t>
            </a:r>
            <a:r>
              <a:rPr lang="es-ES" sz="2000" dirty="0">
                <a:solidFill>
                  <a:srgbClr val="132C48"/>
                </a:solidFill>
              </a:rPr>
              <a:t>común</a:t>
            </a:r>
            <a:r>
              <a:rPr lang="es-ES" sz="2000" b="0" dirty="0">
                <a:solidFill>
                  <a:srgbClr val="132C48"/>
                </a:solidFill>
              </a:rPr>
              <a:t> (79%), pápulas o nódulos, perlados, brillantes, con telangiectasias arboriformes; cara (mejillas, pliegues </a:t>
            </a:r>
            <a:r>
              <a:rPr lang="es-ES" sz="2000" b="0" dirty="0" err="1">
                <a:solidFill>
                  <a:srgbClr val="132C48"/>
                </a:solidFill>
              </a:rPr>
              <a:t>nasolabiales</a:t>
            </a:r>
            <a:r>
              <a:rPr lang="es-ES" sz="2000" b="0" dirty="0">
                <a:solidFill>
                  <a:srgbClr val="132C48"/>
                </a:solidFill>
              </a:rPr>
              <a:t>, frente y párpados).</a:t>
            </a:r>
          </a:p>
          <a:p>
            <a:r>
              <a:rPr lang="es-ES" sz="2000" dirty="0">
                <a:solidFill>
                  <a:srgbClr val="27B0AA"/>
                </a:solidFill>
              </a:rPr>
              <a:t>Superficial</a:t>
            </a:r>
            <a:r>
              <a:rPr lang="es-ES" sz="2000" b="0" dirty="0">
                <a:solidFill>
                  <a:srgbClr val="132C48"/>
                </a:solidFill>
              </a:rPr>
              <a:t>: segundo más común, </a:t>
            </a:r>
            <a:r>
              <a:rPr lang="es-ES" sz="2000" dirty="0">
                <a:solidFill>
                  <a:srgbClr val="132C48"/>
                </a:solidFill>
              </a:rPr>
              <a:t>parche o placa </a:t>
            </a:r>
            <a:r>
              <a:rPr lang="es-ES" sz="2000" b="0" dirty="0">
                <a:solidFill>
                  <a:srgbClr val="132C48"/>
                </a:solidFill>
              </a:rPr>
              <a:t>delgada, eritematosa, descamativo; cuello, tronco.</a:t>
            </a:r>
          </a:p>
          <a:p>
            <a:r>
              <a:rPr lang="es-ES" sz="2000" dirty="0">
                <a:solidFill>
                  <a:srgbClr val="27B0AA"/>
                </a:solidFill>
              </a:rPr>
              <a:t>Plano cicatricial</a:t>
            </a:r>
            <a:r>
              <a:rPr lang="es-ES" sz="2000" b="0" dirty="0">
                <a:solidFill>
                  <a:srgbClr val="132C48"/>
                </a:solidFill>
              </a:rPr>
              <a:t>: placa de aspecto </a:t>
            </a:r>
            <a:r>
              <a:rPr lang="es-ES" sz="2000" dirty="0">
                <a:solidFill>
                  <a:srgbClr val="132C48"/>
                </a:solidFill>
              </a:rPr>
              <a:t>cicatricial</a:t>
            </a:r>
            <a:r>
              <a:rPr lang="es-ES" sz="2000" b="0" dirty="0">
                <a:solidFill>
                  <a:srgbClr val="132C48"/>
                </a:solidFill>
              </a:rPr>
              <a:t>, borde papuloso.</a:t>
            </a:r>
          </a:p>
          <a:p>
            <a:r>
              <a:rPr lang="es-ES" sz="2000" dirty="0">
                <a:solidFill>
                  <a:srgbClr val="27B0AA"/>
                </a:solidFill>
              </a:rPr>
              <a:t>Morfeiforme</a:t>
            </a:r>
            <a:r>
              <a:rPr lang="es-ES" sz="2000" b="0" dirty="0">
                <a:solidFill>
                  <a:srgbClr val="132C48"/>
                </a:solidFill>
              </a:rPr>
              <a:t>: no se ve perlado, parece </a:t>
            </a:r>
            <a:r>
              <a:rPr lang="es-ES" sz="2000" dirty="0">
                <a:solidFill>
                  <a:srgbClr val="132C48"/>
                </a:solidFill>
              </a:rPr>
              <a:t>esclerodermia</a:t>
            </a:r>
            <a:r>
              <a:rPr lang="es-ES" sz="2000" b="0" dirty="0">
                <a:solidFill>
                  <a:srgbClr val="132C48"/>
                </a:solidFill>
              </a:rPr>
              <a:t> localizada, con borde amarillento.</a:t>
            </a:r>
          </a:p>
          <a:p>
            <a:r>
              <a:rPr lang="es-ES" sz="2000" dirty="0" err="1">
                <a:solidFill>
                  <a:srgbClr val="27B0AA"/>
                </a:solidFill>
              </a:rPr>
              <a:t>Ulcus</a:t>
            </a:r>
            <a:r>
              <a:rPr lang="es-ES" sz="2000" dirty="0">
                <a:solidFill>
                  <a:srgbClr val="27B0AA"/>
                </a:solidFill>
              </a:rPr>
              <a:t> </a:t>
            </a:r>
            <a:r>
              <a:rPr lang="es-ES" sz="2000" dirty="0" err="1">
                <a:solidFill>
                  <a:srgbClr val="27B0AA"/>
                </a:solidFill>
              </a:rPr>
              <a:t>rodens</a:t>
            </a:r>
            <a:r>
              <a:rPr lang="es-ES" sz="2000" b="0" dirty="0">
                <a:solidFill>
                  <a:srgbClr val="132C48"/>
                </a:solidFill>
              </a:rPr>
              <a:t>: desde el inicio es una </a:t>
            </a:r>
            <a:r>
              <a:rPr lang="es-ES" sz="2000" dirty="0">
                <a:solidFill>
                  <a:srgbClr val="132C48"/>
                </a:solidFill>
              </a:rPr>
              <a:t>úlcera</a:t>
            </a:r>
            <a:r>
              <a:rPr lang="es-ES" sz="2000" b="0" dirty="0">
                <a:solidFill>
                  <a:srgbClr val="132C48"/>
                </a:solidFill>
              </a:rPr>
              <a:t>, con bordes indurados.</a:t>
            </a:r>
          </a:p>
          <a:p>
            <a:r>
              <a:rPr lang="es-ES" sz="2000" dirty="0">
                <a:solidFill>
                  <a:srgbClr val="27B0AA"/>
                </a:solidFill>
              </a:rPr>
              <a:t>Terebrante</a:t>
            </a:r>
            <a:r>
              <a:rPr lang="es-ES" sz="2000" b="0" dirty="0">
                <a:solidFill>
                  <a:srgbClr val="132C48"/>
                </a:solidFill>
              </a:rPr>
              <a:t>: </a:t>
            </a:r>
            <a:r>
              <a:rPr lang="es-ES" sz="2000" dirty="0">
                <a:solidFill>
                  <a:srgbClr val="132C48"/>
                </a:solidFill>
              </a:rPr>
              <a:t>infiltrante</a:t>
            </a:r>
            <a:r>
              <a:rPr lang="es-ES" sz="2000" b="0" dirty="0">
                <a:solidFill>
                  <a:srgbClr val="132C48"/>
                </a:solidFill>
              </a:rPr>
              <a:t> y destructivo, evolución rápida, más agresivo.</a:t>
            </a:r>
            <a:endParaRPr lang="es-ES" sz="2000" dirty="0">
              <a:solidFill>
                <a:srgbClr val="132C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7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55701" y="1111184"/>
            <a:ext cx="2563747" cy="2115719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31300" y="1127115"/>
            <a:ext cx="1559424" cy="2117748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08891" y="1141642"/>
            <a:ext cx="2180981" cy="2103221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50185" y="1138528"/>
            <a:ext cx="2737345" cy="2050624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73481" y="3602557"/>
            <a:ext cx="2617243" cy="2060169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0D4F2AE0-6BB0-0548-B7BE-A3CF3F6E7447}"/>
              </a:ext>
            </a:extLst>
          </p:cNvPr>
          <p:cNvSpPr/>
          <p:nvPr/>
        </p:nvSpPr>
        <p:spPr>
          <a:xfrm>
            <a:off x="8947346" y="3602556"/>
            <a:ext cx="2058897" cy="2060170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1026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8472FC06-48F7-9144-B6ED-AAE1BC77CD2B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4FFB545D-811A-AC4A-B9D2-C1318B73F5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091381"/>
              </p:ext>
            </p:extLst>
          </p:nvPr>
        </p:nvGraphicFramePr>
        <p:xfrm>
          <a:off x="4669654" y="1626501"/>
          <a:ext cx="7250366" cy="3604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183">
                  <a:extLst>
                    <a:ext uri="{9D8B030D-6E8A-4147-A177-3AD203B41FA5}">
                      <a16:colId xmlns:a16="http://schemas.microsoft.com/office/drawing/2014/main" val="761948703"/>
                    </a:ext>
                  </a:extLst>
                </a:gridCol>
                <a:gridCol w="3625183">
                  <a:extLst>
                    <a:ext uri="{9D8B030D-6E8A-4147-A177-3AD203B41FA5}">
                      <a16:colId xmlns:a16="http://schemas.microsoft.com/office/drawing/2014/main" val="2897640656"/>
                    </a:ext>
                  </a:extLst>
                </a:gridCol>
              </a:tblGrid>
              <a:tr h="426523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Características del tumor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Mayor riesgo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2885363"/>
                  </a:ext>
                </a:extLst>
              </a:tr>
              <a:tr h="426523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Tamaño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&gt; 2 cm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1243745"/>
                  </a:ext>
                </a:extLst>
              </a:tr>
              <a:tr h="736191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Localización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Centrofacial, periocular, nasal, orejas, labios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8147690"/>
                  </a:ext>
                </a:extLst>
              </a:tr>
              <a:tr h="426523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Inmunosupresión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Mayor riesgo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9970695"/>
                  </a:ext>
                </a:extLst>
              </a:tr>
              <a:tr h="426523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Recurrencia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Mayor riesgo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2874773"/>
                  </a:ext>
                </a:extLst>
              </a:tr>
              <a:tr h="736191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Subtipo histológico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Morfeiforme, infiltrativo, micronodular, basoescamoso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0036427"/>
                  </a:ext>
                </a:extLst>
              </a:tr>
              <a:tr h="426523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Histología de agresividad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Invasión perineural o vascular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3597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709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364E1BAD-AFE2-4243-9C5B-93F506CEC31A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Shape 169">
            <a:extLst>
              <a:ext uri="{FF2B5EF4-FFF2-40B4-BE49-F238E27FC236}">
                <a16:creationId xmlns:a16="http://schemas.microsoft.com/office/drawing/2014/main" id="{3BCEF6DE-8BC0-1844-8C93-DA36BB7379EB}"/>
              </a:ext>
            </a:extLst>
          </p:cNvPr>
          <p:cNvSpPr txBox="1">
            <a:spLocks/>
          </p:cNvSpPr>
          <p:nvPr/>
        </p:nvSpPr>
        <p:spPr>
          <a:xfrm>
            <a:off x="5024628" y="1650162"/>
            <a:ext cx="6778890" cy="3774325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Sospecha clínica: </a:t>
            </a:r>
            <a:r>
              <a:rPr lang="es-ES" sz="2400" dirty="0">
                <a:solidFill>
                  <a:srgbClr val="152B48"/>
                </a:solidFill>
              </a:rPr>
              <a:t>biopsia</a:t>
            </a:r>
            <a:r>
              <a:rPr lang="es-ES" sz="2400" b="0" dirty="0">
                <a:solidFill>
                  <a:srgbClr val="152B48"/>
                </a:solidFill>
              </a:rPr>
              <a:t> sacabocado.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Manejo: </a:t>
            </a:r>
            <a:r>
              <a:rPr lang="es-ES" sz="2400" dirty="0">
                <a:solidFill>
                  <a:srgbClr val="152B48"/>
                </a:solidFill>
              </a:rPr>
              <a:t>resección</a:t>
            </a:r>
            <a:r>
              <a:rPr lang="es-ES" sz="2400" b="0" dirty="0">
                <a:solidFill>
                  <a:srgbClr val="152B48"/>
                </a:solidFill>
              </a:rPr>
              <a:t> quirúrgica.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Algunos casos: inmunoterapia tópica con Imiquimod, electrocoagulación y curetaje, crioterapia, terapia fotodinámica, cirugía de </a:t>
            </a:r>
            <a:r>
              <a:rPr lang="es-ES" sz="2400" dirty="0">
                <a:solidFill>
                  <a:srgbClr val="152B48"/>
                </a:solidFill>
              </a:rPr>
              <a:t>Mohs</a:t>
            </a:r>
            <a:r>
              <a:rPr lang="es-ES" sz="2400" b="0" dirty="0">
                <a:solidFill>
                  <a:srgbClr val="152B48"/>
                </a:solidFill>
              </a:rPr>
              <a:t> (morfeiforme, cara).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52B48"/>
                </a:solidFill>
              </a:rPr>
              <a:t>Protección solar y seguimiento.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 err="1">
                <a:solidFill>
                  <a:srgbClr val="152B48"/>
                </a:solidFill>
              </a:rPr>
              <a:t>Vismodegib</a:t>
            </a:r>
            <a:r>
              <a:rPr lang="es-ES" sz="2400" b="0" dirty="0">
                <a:solidFill>
                  <a:srgbClr val="152B48"/>
                </a:solidFill>
              </a:rPr>
              <a:t>.</a:t>
            </a:r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23C003AF-F5E0-1D47-8045-E4EF10127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4628" y="1428863"/>
            <a:ext cx="2142744" cy="816103"/>
          </a:xfrm>
        </p:spPr>
        <p:txBody>
          <a:bodyPr/>
          <a:lstStyle/>
          <a:p>
            <a:pPr algn="ctr"/>
            <a: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Manejo</a:t>
            </a:r>
          </a:p>
        </p:txBody>
      </p:sp>
    </p:spTree>
    <p:extLst>
      <p:ext uri="{BB962C8B-B14F-4D97-AF65-F5344CB8AC3E}">
        <p14:creationId xmlns:p14="http://schemas.microsoft.com/office/powerpoint/2010/main" val="1428434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BC5B76D-9E2D-5A48-8010-0B07ABB9A80D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Título 13">
            <a:extLst>
              <a:ext uri="{FF2B5EF4-FFF2-40B4-BE49-F238E27FC236}">
                <a16:creationId xmlns:a16="http://schemas.microsoft.com/office/drawing/2014/main" id="{4E71A656-CE54-3744-93D7-C34D60399B1A}"/>
              </a:ext>
            </a:extLst>
          </p:cNvPr>
          <p:cNvSpPr txBox="1">
            <a:spLocks/>
          </p:cNvSpPr>
          <p:nvPr/>
        </p:nvSpPr>
        <p:spPr>
          <a:xfrm>
            <a:off x="5324770" y="1389201"/>
            <a:ext cx="5903202" cy="9820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4000" b="1" dirty="0">
                <a:solidFill>
                  <a:srgbClr val="27B0AA"/>
                </a:solidFill>
              </a:rPr>
              <a:t>Síndrome de Gorlin</a:t>
            </a:r>
          </a:p>
        </p:txBody>
      </p:sp>
      <p:sp>
        <p:nvSpPr>
          <p:cNvPr id="10" name="Shape 169">
            <a:extLst>
              <a:ext uri="{FF2B5EF4-FFF2-40B4-BE49-F238E27FC236}">
                <a16:creationId xmlns:a16="http://schemas.microsoft.com/office/drawing/2014/main" id="{50FC95BE-21A9-C64F-AF07-E51B0F09603D}"/>
              </a:ext>
            </a:extLst>
          </p:cNvPr>
          <p:cNvSpPr txBox="1">
            <a:spLocks/>
          </p:cNvSpPr>
          <p:nvPr/>
        </p:nvSpPr>
        <p:spPr>
          <a:xfrm>
            <a:off x="5666637" y="1322508"/>
            <a:ext cx="4975914" cy="4250818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b="0" dirty="0">
                <a:solidFill>
                  <a:srgbClr val="152B48"/>
                </a:solidFill>
              </a:rPr>
              <a:t>Autosómica dominante.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rgbClr val="152B48"/>
                </a:solidFill>
              </a:rPr>
              <a:t>CBC</a:t>
            </a:r>
            <a:r>
              <a:rPr lang="es-ES" sz="2600" b="0" dirty="0">
                <a:solidFill>
                  <a:srgbClr val="152B48"/>
                </a:solidFill>
              </a:rPr>
              <a:t> desde la infancia.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b="0" dirty="0">
                <a:solidFill>
                  <a:srgbClr val="152B48"/>
                </a:solidFill>
              </a:rPr>
              <a:t>Asociada con anomalías óseas, tejidos blandos, piel, ojos, SNC y órganos endocrinos.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err="1">
                <a:solidFill>
                  <a:srgbClr val="152B48"/>
                </a:solidFill>
              </a:rPr>
              <a:t>Pits</a:t>
            </a:r>
            <a:r>
              <a:rPr lang="es-ES" sz="2600" dirty="0">
                <a:solidFill>
                  <a:srgbClr val="152B48"/>
                </a:solidFill>
              </a:rPr>
              <a:t> palmares.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b="0" dirty="0">
                <a:solidFill>
                  <a:srgbClr val="152B48"/>
                </a:solidFill>
              </a:rPr>
              <a:t>Mutaciones en </a:t>
            </a:r>
            <a:r>
              <a:rPr lang="es-ES" sz="2600" b="0" i="1" dirty="0">
                <a:solidFill>
                  <a:srgbClr val="152B48"/>
                </a:solidFill>
              </a:rPr>
              <a:t>PATCH1, PATCH2 y SUFU.</a:t>
            </a:r>
            <a:endParaRPr lang="es-ES" sz="2600" i="1" dirty="0">
              <a:solidFill>
                <a:srgbClr val="152B48"/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4F7646D3-39B7-7B41-8317-D98087AE4D6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938" y="652595"/>
            <a:ext cx="3939002" cy="263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592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9DD993BC-F969-704A-AE25-DC174FE02CD4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Shape 169">
            <a:extLst>
              <a:ext uri="{FF2B5EF4-FFF2-40B4-BE49-F238E27FC236}">
                <a16:creationId xmlns:a16="http://schemas.microsoft.com/office/drawing/2014/main" id="{6FC4227B-FFA6-5C4D-BC2D-A605171D6B3D}"/>
              </a:ext>
            </a:extLst>
          </p:cNvPr>
          <p:cNvSpPr txBox="1">
            <a:spLocks/>
          </p:cNvSpPr>
          <p:nvPr/>
        </p:nvSpPr>
        <p:spPr>
          <a:xfrm>
            <a:off x="5238227" y="2928615"/>
            <a:ext cx="6236209" cy="2611697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Sobre una lesión preexistente.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Más frecuente en pieles blancas y piel </a:t>
            </a:r>
            <a:r>
              <a:rPr lang="es-ES" sz="2400" b="0" dirty="0" err="1">
                <a:solidFill>
                  <a:srgbClr val="132C48"/>
                </a:solidFill>
              </a:rPr>
              <a:t>fotoexpuesta</a:t>
            </a:r>
            <a:r>
              <a:rPr lang="es-ES" sz="2400" b="0" dirty="0">
                <a:solidFill>
                  <a:srgbClr val="132C48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Asociado a radiación acumulada de UVB y UVA.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Mutaciones en p53.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CEC en áreas </a:t>
            </a:r>
            <a:r>
              <a:rPr lang="es-ES" sz="2400" b="0" dirty="0" err="1">
                <a:solidFill>
                  <a:srgbClr val="132C48"/>
                </a:solidFill>
              </a:rPr>
              <a:t>fotoexpuestas</a:t>
            </a:r>
            <a:r>
              <a:rPr lang="es-ES" sz="2400" b="0" dirty="0">
                <a:solidFill>
                  <a:srgbClr val="132C48"/>
                </a:solidFill>
              </a:rPr>
              <a:t> tiene riesgo de metástasis ganglionares a 5 años de 2.3%.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Mortalidad anual 4.4/100.000 casos.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B5DD27B-3D57-4769-B281-6110F2862FC9}"/>
              </a:ext>
            </a:extLst>
          </p:cNvPr>
          <p:cNvSpPr txBox="1"/>
          <p:nvPr/>
        </p:nvSpPr>
        <p:spPr>
          <a:xfrm>
            <a:off x="5100498" y="1386755"/>
            <a:ext cx="53887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</a:rPr>
              <a:t>Carcinoma espinocelular</a:t>
            </a:r>
          </a:p>
        </p:txBody>
      </p:sp>
    </p:spTree>
    <p:extLst>
      <p:ext uri="{BB962C8B-B14F-4D97-AF65-F5344CB8AC3E}">
        <p14:creationId xmlns:p14="http://schemas.microsoft.com/office/powerpoint/2010/main" val="388624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6BF2B1F-1218-4BC6-BDFA-2EC4C06E34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83476" y="1684519"/>
            <a:ext cx="7479949" cy="3156242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73E869C7-A3AB-4F32-BEC9-AC5655895C18}"/>
              </a:ext>
            </a:extLst>
          </p:cNvPr>
          <p:cNvSpPr/>
          <p:nvPr/>
        </p:nvSpPr>
        <p:spPr>
          <a:xfrm>
            <a:off x="10367962" y="3128315"/>
            <a:ext cx="1662113" cy="800100"/>
          </a:xfrm>
          <a:prstGeom prst="rect">
            <a:avLst/>
          </a:prstGeom>
          <a:solidFill>
            <a:srgbClr val="00AA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0390D4E-0C83-436C-8FD8-3830C6213383}"/>
              </a:ext>
            </a:extLst>
          </p:cNvPr>
          <p:cNvSpPr txBox="1"/>
          <p:nvPr/>
        </p:nvSpPr>
        <p:spPr>
          <a:xfrm>
            <a:off x="10462098" y="3253115"/>
            <a:ext cx="2282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err="1">
                <a:solidFill>
                  <a:srgbClr val="152B48"/>
                </a:solidFill>
                <a:latin typeface="Montserrat" panose="00000500000000000000" pitchFamily="50" charset="0"/>
              </a:rPr>
              <a:t>Xeroderma</a:t>
            </a:r>
            <a:r>
              <a:rPr lang="es-MX" sz="1600" b="1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MX" sz="1600" b="1" dirty="0" err="1">
                <a:solidFill>
                  <a:srgbClr val="152B48"/>
                </a:solidFill>
                <a:latin typeface="Montserrat" panose="00000500000000000000" pitchFamily="50" charset="0"/>
              </a:rPr>
              <a:t>pigmentoso</a:t>
            </a:r>
            <a:endParaRPr lang="es-CO" sz="1600" b="1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551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7CF1A18A-162E-A244-96A7-511984AD8660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C71F4CB0-F555-7E4A-A407-4324CD4F0AD7}"/>
              </a:ext>
            </a:extLst>
          </p:cNvPr>
          <p:cNvSpPr/>
          <p:nvPr/>
        </p:nvSpPr>
        <p:spPr>
          <a:xfrm rot="5400000">
            <a:off x="8558538" y="476941"/>
            <a:ext cx="2866752" cy="36942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1D87738D-0003-1C43-BB9A-A500C940DA5B}"/>
              </a:ext>
            </a:extLst>
          </p:cNvPr>
          <p:cNvSpPr/>
          <p:nvPr/>
        </p:nvSpPr>
        <p:spPr>
          <a:xfrm>
            <a:off x="4274951" y="890673"/>
            <a:ext cx="3747139" cy="286675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01C5510D-A6D8-404D-B4AD-DBE782E6FC4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899" y="890673"/>
            <a:ext cx="3822335" cy="286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124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EB76831F-D44B-B243-A7CF-E7C1363C636A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Shape 169">
            <a:extLst>
              <a:ext uri="{FF2B5EF4-FFF2-40B4-BE49-F238E27FC236}">
                <a16:creationId xmlns:a16="http://schemas.microsoft.com/office/drawing/2014/main" id="{A393B438-4936-C34B-A973-DA311FB2F3F7}"/>
              </a:ext>
            </a:extLst>
          </p:cNvPr>
          <p:cNvSpPr txBox="1">
            <a:spLocks/>
          </p:cNvSpPr>
          <p:nvPr/>
        </p:nvSpPr>
        <p:spPr>
          <a:xfrm>
            <a:off x="4986632" y="1811150"/>
            <a:ext cx="6953834" cy="3774325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Sospecha clínica: </a:t>
            </a:r>
            <a:r>
              <a:rPr lang="es-ES" sz="2800" dirty="0">
                <a:solidFill>
                  <a:srgbClr val="132C48"/>
                </a:solidFill>
              </a:rPr>
              <a:t>biopsia</a:t>
            </a:r>
            <a:r>
              <a:rPr lang="es-ES" sz="2800" b="0" dirty="0">
                <a:solidFill>
                  <a:srgbClr val="132C48"/>
                </a:solidFill>
              </a:rPr>
              <a:t> sacabocado.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Manejo de condiciones premalignas: 5-Fluorouracilo, crioterapia, terapia fotodinámica, </a:t>
            </a:r>
            <a:r>
              <a:rPr lang="es-ES" sz="2800" b="0" dirty="0" err="1">
                <a:solidFill>
                  <a:srgbClr val="132C48"/>
                </a:solidFill>
              </a:rPr>
              <a:t>Imiquimod</a:t>
            </a:r>
            <a:r>
              <a:rPr lang="es-ES" sz="2800" b="0" dirty="0">
                <a:solidFill>
                  <a:srgbClr val="132C48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Resección quirúrgica con margen de 4-6 </a:t>
            </a:r>
            <a:r>
              <a:rPr lang="es-ES" sz="2800" b="0" dirty="0" err="1">
                <a:solidFill>
                  <a:srgbClr val="132C48"/>
                </a:solidFill>
              </a:rPr>
              <a:t>mm.</a:t>
            </a:r>
            <a:endParaRPr lang="es-ES" sz="2800" b="0" dirty="0">
              <a:solidFill>
                <a:srgbClr val="132C48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Seguimiento a 5 años.</a:t>
            </a:r>
          </a:p>
        </p:txBody>
      </p:sp>
      <p:sp>
        <p:nvSpPr>
          <p:cNvPr id="9" name="Título 9">
            <a:extLst>
              <a:ext uri="{FF2B5EF4-FFF2-40B4-BE49-F238E27FC236}">
                <a16:creationId xmlns:a16="http://schemas.microsoft.com/office/drawing/2014/main" id="{8B147B96-42BC-604C-BF02-96B12182208F}"/>
              </a:ext>
            </a:extLst>
          </p:cNvPr>
          <p:cNvSpPr txBox="1">
            <a:spLocks/>
          </p:cNvSpPr>
          <p:nvPr/>
        </p:nvSpPr>
        <p:spPr>
          <a:xfrm>
            <a:off x="4986632" y="1317558"/>
            <a:ext cx="2142744" cy="816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4000" dirty="0"/>
              <a:t>Manejo</a:t>
            </a:r>
          </a:p>
        </p:txBody>
      </p:sp>
    </p:spTree>
    <p:extLst>
      <p:ext uri="{BB962C8B-B14F-4D97-AF65-F5344CB8AC3E}">
        <p14:creationId xmlns:p14="http://schemas.microsoft.com/office/powerpoint/2010/main" val="3582924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7D2C61AA-7DE7-4245-B659-CE0398CAE9AD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Shape 169">
            <a:extLst>
              <a:ext uri="{FF2B5EF4-FFF2-40B4-BE49-F238E27FC236}">
                <a16:creationId xmlns:a16="http://schemas.microsoft.com/office/drawing/2014/main" id="{8FBAE2CA-E78C-DD4C-A780-CF730C80CFA9}"/>
              </a:ext>
            </a:extLst>
          </p:cNvPr>
          <p:cNvSpPr txBox="1">
            <a:spLocks/>
          </p:cNvSpPr>
          <p:nvPr/>
        </p:nvSpPr>
        <p:spPr>
          <a:xfrm>
            <a:off x="5718035" y="1943635"/>
            <a:ext cx="6124014" cy="3865677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Autosómica recesiva, algunas formas ligadas al X.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Susceptibilidad a </a:t>
            </a:r>
            <a:r>
              <a:rPr lang="es-ES" sz="2400" dirty="0">
                <a:solidFill>
                  <a:srgbClr val="132C48"/>
                </a:solidFill>
              </a:rPr>
              <a:t>infección por VPH </a:t>
            </a:r>
            <a:r>
              <a:rPr lang="es-ES" sz="2400" b="0" dirty="0">
                <a:solidFill>
                  <a:srgbClr val="132C48"/>
                </a:solidFill>
              </a:rPr>
              <a:t>y posterior desarrollo de </a:t>
            </a:r>
            <a:r>
              <a:rPr lang="es-ES" sz="2400" dirty="0">
                <a:solidFill>
                  <a:srgbClr val="132C48"/>
                </a:solidFill>
              </a:rPr>
              <a:t>CA.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La radiación UV potencia la carcinogénesis.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Inicio de lesiones: 6-8 años.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Carcinomas en piel: 40-50 años.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Polimorfismo lesional: verrugas planas, placas pardo-rojizas, </a:t>
            </a:r>
            <a:r>
              <a:rPr lang="es-ES" sz="2400" b="0" dirty="0" err="1">
                <a:solidFill>
                  <a:srgbClr val="132C48"/>
                </a:solidFill>
              </a:rPr>
              <a:t>pitiriasiformes</a:t>
            </a:r>
            <a:r>
              <a:rPr lang="es-ES" sz="2400" b="0" dirty="0">
                <a:solidFill>
                  <a:srgbClr val="132C48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Predilección por áreas </a:t>
            </a:r>
            <a:r>
              <a:rPr lang="es-ES" sz="2400" b="0" dirty="0" err="1">
                <a:solidFill>
                  <a:srgbClr val="132C48"/>
                </a:solidFill>
              </a:rPr>
              <a:t>fotoexpuestas</a:t>
            </a:r>
            <a:r>
              <a:rPr lang="es-ES" sz="2400" b="0" dirty="0">
                <a:solidFill>
                  <a:srgbClr val="132C48"/>
                </a:solidFill>
              </a:rPr>
              <a:t>.</a:t>
            </a:r>
          </a:p>
        </p:txBody>
      </p:sp>
      <p:sp>
        <p:nvSpPr>
          <p:cNvPr id="6" name="Título 9">
            <a:extLst>
              <a:ext uri="{FF2B5EF4-FFF2-40B4-BE49-F238E27FC236}">
                <a16:creationId xmlns:a16="http://schemas.microsoft.com/office/drawing/2014/main" id="{C6398F3A-1CFA-D64E-8B0C-98384E5CE4B8}"/>
              </a:ext>
            </a:extLst>
          </p:cNvPr>
          <p:cNvSpPr txBox="1">
            <a:spLocks/>
          </p:cNvSpPr>
          <p:nvPr/>
        </p:nvSpPr>
        <p:spPr>
          <a:xfrm>
            <a:off x="491059" y="1331321"/>
            <a:ext cx="8357190" cy="816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sz="4000" dirty="0"/>
              <a:t>Epidermodisplasia verruciforme</a:t>
            </a:r>
          </a:p>
        </p:txBody>
      </p:sp>
    </p:spTree>
    <p:extLst>
      <p:ext uri="{BB962C8B-B14F-4D97-AF65-F5344CB8AC3E}">
        <p14:creationId xmlns:p14="http://schemas.microsoft.com/office/powerpoint/2010/main" val="764798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11C0223-ADA3-4342-B7AB-30AE8FD0CEA5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object 2"/>
          <p:cNvSpPr/>
          <p:nvPr/>
        </p:nvSpPr>
        <p:spPr>
          <a:xfrm>
            <a:off x="4984853" y="1458939"/>
            <a:ext cx="3186152" cy="407928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1117" y="1458939"/>
            <a:ext cx="3059990" cy="4079289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55747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69">
            <a:extLst>
              <a:ext uri="{FF2B5EF4-FFF2-40B4-BE49-F238E27FC236}">
                <a16:creationId xmlns:a16="http://schemas.microsoft.com/office/drawing/2014/main" id="{54E46BBC-670A-1E4C-9974-F7D9D24E4D1B}"/>
              </a:ext>
            </a:extLst>
          </p:cNvPr>
          <p:cNvSpPr txBox="1">
            <a:spLocks/>
          </p:cNvSpPr>
          <p:nvPr/>
        </p:nvSpPr>
        <p:spPr>
          <a:xfrm>
            <a:off x="5216014" y="859316"/>
            <a:ext cx="6771553" cy="4565171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Tumor de los melanocitos.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Piel, meninges, tracto uveal, mucosas.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3% de los cánceres de la piel.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65-85% de las muertes por cáncer.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Supervivencia 10 años: </a:t>
            </a:r>
          </a:p>
          <a:p>
            <a:r>
              <a:rPr lang="es-ES" sz="2400" b="0" dirty="0">
                <a:solidFill>
                  <a:srgbClr val="132C48"/>
                </a:solidFill>
              </a:rPr>
              <a:t>- &gt;90% (si </a:t>
            </a:r>
            <a:r>
              <a:rPr lang="es-ES" sz="2400" b="0" dirty="0" err="1">
                <a:solidFill>
                  <a:srgbClr val="132C48"/>
                </a:solidFill>
              </a:rPr>
              <a:t>Breslow</a:t>
            </a:r>
            <a:r>
              <a:rPr lang="es-ES" sz="2400" b="0" dirty="0">
                <a:solidFill>
                  <a:srgbClr val="132C48"/>
                </a:solidFill>
              </a:rPr>
              <a:t> 1).</a:t>
            </a:r>
          </a:p>
          <a:p>
            <a:r>
              <a:rPr lang="es-ES" sz="2400" b="0" dirty="0">
                <a:solidFill>
                  <a:srgbClr val="132C48"/>
                </a:solidFill>
              </a:rPr>
              <a:t>-MM metastásico: sobrevida a 5 años de 14%.</a:t>
            </a:r>
          </a:p>
        </p:txBody>
      </p:sp>
      <p:sp>
        <p:nvSpPr>
          <p:cNvPr id="4" name="object 4"/>
          <p:cNvSpPr/>
          <p:nvPr/>
        </p:nvSpPr>
        <p:spPr>
          <a:xfrm>
            <a:off x="740754" y="799034"/>
            <a:ext cx="3552363" cy="2629966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ítulo 9">
            <a:extLst>
              <a:ext uri="{FF2B5EF4-FFF2-40B4-BE49-F238E27FC236}">
                <a16:creationId xmlns:a16="http://schemas.microsoft.com/office/drawing/2014/main" id="{B6CEECC2-1549-A142-BB5E-6C90EEF413CA}"/>
              </a:ext>
            </a:extLst>
          </p:cNvPr>
          <p:cNvSpPr txBox="1">
            <a:spLocks/>
          </p:cNvSpPr>
          <p:nvPr/>
        </p:nvSpPr>
        <p:spPr>
          <a:xfrm>
            <a:off x="5094505" y="1750719"/>
            <a:ext cx="5502375" cy="816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4000" dirty="0">
                <a:solidFill>
                  <a:srgbClr val="00AAA7"/>
                </a:solidFill>
              </a:rPr>
              <a:t>Melanoma maligno</a:t>
            </a:r>
          </a:p>
        </p:txBody>
      </p:sp>
    </p:spTree>
    <p:extLst>
      <p:ext uri="{BB962C8B-B14F-4D97-AF65-F5344CB8AC3E}">
        <p14:creationId xmlns:p14="http://schemas.microsoft.com/office/powerpoint/2010/main" val="3828600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0886E516-BA1C-BB4B-AB49-672A503F16DE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object 7"/>
          <p:cNvSpPr/>
          <p:nvPr/>
        </p:nvSpPr>
        <p:spPr>
          <a:xfrm>
            <a:off x="1502207" y="576432"/>
            <a:ext cx="2627996" cy="2388351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95693" y="576432"/>
            <a:ext cx="2962101" cy="2388351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10209" y="576432"/>
            <a:ext cx="3491283" cy="23883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Shape 169">
            <a:extLst>
              <a:ext uri="{FF2B5EF4-FFF2-40B4-BE49-F238E27FC236}">
                <a16:creationId xmlns:a16="http://schemas.microsoft.com/office/drawing/2014/main" id="{8C8EF5C1-29D9-A64C-8983-B152F1E46503}"/>
              </a:ext>
            </a:extLst>
          </p:cNvPr>
          <p:cNvSpPr txBox="1">
            <a:spLocks/>
          </p:cNvSpPr>
          <p:nvPr/>
        </p:nvSpPr>
        <p:spPr>
          <a:xfrm>
            <a:off x="4935144" y="2185988"/>
            <a:ext cx="6982594" cy="4095580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0" dirty="0">
                <a:solidFill>
                  <a:srgbClr val="132C48"/>
                </a:solidFill>
              </a:rPr>
              <a:t>Nevus melanocíticos </a:t>
            </a:r>
            <a:r>
              <a:rPr lang="es-ES" sz="1600" dirty="0">
                <a:solidFill>
                  <a:srgbClr val="132C48"/>
                </a:solidFill>
              </a:rPr>
              <a:t>congénitos gigantes </a:t>
            </a:r>
            <a:r>
              <a:rPr lang="es-ES" sz="1600" b="0" dirty="0">
                <a:solidFill>
                  <a:srgbClr val="132C48"/>
                </a:solidFill>
              </a:rPr>
              <a:t>(&gt; 20 cm).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0" dirty="0">
                <a:solidFill>
                  <a:srgbClr val="132C48"/>
                </a:solidFill>
              </a:rPr>
              <a:t>Múltiples nevus melanocíticos benignos o atípicos.</a:t>
            </a:r>
          </a:p>
          <a:p>
            <a:pPr marL="457200" indent="-457200">
              <a:buFontTx/>
              <a:buChar char="-"/>
            </a:pPr>
            <a:r>
              <a:rPr lang="es-ES" sz="1600" b="0" dirty="0">
                <a:solidFill>
                  <a:srgbClr val="132C48"/>
                </a:solidFill>
              </a:rPr>
              <a:t>&lt; 18 años: &gt; 100 nevus</a:t>
            </a:r>
          </a:p>
          <a:p>
            <a:pPr marL="457200" indent="-457200">
              <a:buFontTx/>
              <a:buChar char="-"/>
            </a:pPr>
            <a:r>
              <a:rPr lang="es-ES" sz="1600" b="0" dirty="0">
                <a:solidFill>
                  <a:srgbClr val="132C48"/>
                </a:solidFill>
              </a:rPr>
              <a:t>&gt; 35 años: &gt; 50 nevus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0" dirty="0">
                <a:solidFill>
                  <a:srgbClr val="132C48"/>
                </a:solidFill>
              </a:rPr>
              <a:t>AP de melanoma.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0" dirty="0">
                <a:solidFill>
                  <a:srgbClr val="132C48"/>
                </a:solidFill>
              </a:rPr>
              <a:t>Inmunosupresión.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0" dirty="0">
                <a:solidFill>
                  <a:srgbClr val="132C48"/>
                </a:solidFill>
              </a:rPr>
              <a:t>Fotosensibilidad.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0" dirty="0">
                <a:solidFill>
                  <a:srgbClr val="132C48"/>
                </a:solidFill>
              </a:rPr>
              <a:t>Exposición a radiación UV (exposición intermitente y quemaduras solares).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0" dirty="0">
                <a:solidFill>
                  <a:srgbClr val="132C48"/>
                </a:solidFill>
              </a:rPr>
              <a:t>AF melanoma.</a:t>
            </a:r>
            <a:r>
              <a:rPr lang="es-ES" sz="1600" dirty="0">
                <a:solidFill>
                  <a:srgbClr val="132C48"/>
                </a:solidFill>
              </a:rPr>
              <a:t> </a:t>
            </a:r>
            <a:endParaRPr lang="es-ES" sz="1600" b="0" dirty="0">
              <a:solidFill>
                <a:srgbClr val="132C48"/>
              </a:solidFill>
            </a:endParaRPr>
          </a:p>
        </p:txBody>
      </p:sp>
      <p:sp>
        <p:nvSpPr>
          <p:cNvPr id="19" name="Título 18">
            <a:extLst>
              <a:ext uri="{FF2B5EF4-FFF2-40B4-BE49-F238E27FC236}">
                <a16:creationId xmlns:a16="http://schemas.microsoft.com/office/drawing/2014/main" id="{73CAE392-1C8D-3F47-A924-135D1C6CD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7590" y="3224820"/>
            <a:ext cx="6579870" cy="670501"/>
          </a:xfrm>
        </p:spPr>
        <p:txBody>
          <a:bodyPr>
            <a:norm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</a:rPr>
              <a:t>Factores de riesgo</a:t>
            </a:r>
          </a:p>
        </p:txBody>
      </p:sp>
    </p:spTree>
    <p:extLst>
      <p:ext uri="{BB962C8B-B14F-4D97-AF65-F5344CB8AC3E}">
        <p14:creationId xmlns:p14="http://schemas.microsoft.com/office/powerpoint/2010/main" val="14882287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>
            <a:extLst>
              <a:ext uri="{FF2B5EF4-FFF2-40B4-BE49-F238E27FC236}">
                <a16:creationId xmlns:a16="http://schemas.microsoft.com/office/drawing/2014/main" id="{69E025B3-EBBF-B240-BD16-2C094D92764F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object 4"/>
          <p:cNvSpPr/>
          <p:nvPr/>
        </p:nvSpPr>
        <p:spPr>
          <a:xfrm>
            <a:off x="9061860" y="2750944"/>
            <a:ext cx="1945469" cy="123734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53984" y="4222481"/>
            <a:ext cx="2084430" cy="1566775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61860" y="4206805"/>
            <a:ext cx="1970175" cy="1581855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Shape 169">
            <a:extLst>
              <a:ext uri="{FF2B5EF4-FFF2-40B4-BE49-F238E27FC236}">
                <a16:creationId xmlns:a16="http://schemas.microsoft.com/office/drawing/2014/main" id="{F6640C47-8AF3-8F47-855A-ED8AE68FC113}"/>
              </a:ext>
            </a:extLst>
          </p:cNvPr>
          <p:cNvSpPr txBox="1">
            <a:spLocks/>
          </p:cNvSpPr>
          <p:nvPr/>
        </p:nvSpPr>
        <p:spPr>
          <a:xfrm>
            <a:off x="806787" y="-236442"/>
            <a:ext cx="5172018" cy="3865677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52B48"/>
                </a:solidFill>
              </a:rPr>
              <a:t>Extensión superficial.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52B48"/>
                </a:solidFill>
              </a:rPr>
              <a:t>Nodular.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52B48"/>
                </a:solidFill>
              </a:rPr>
              <a:t>Lentigo maligno melanoma.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52B48"/>
                </a:solidFill>
              </a:rPr>
              <a:t>Melanoma </a:t>
            </a:r>
            <a:r>
              <a:rPr lang="es-ES" sz="2400" b="0" dirty="0" err="1">
                <a:solidFill>
                  <a:srgbClr val="152B48"/>
                </a:solidFill>
              </a:rPr>
              <a:t>Lentiginoso</a:t>
            </a:r>
            <a:r>
              <a:rPr lang="es-ES" sz="2400" b="0" dirty="0">
                <a:solidFill>
                  <a:srgbClr val="152B48"/>
                </a:solidFill>
              </a:rPr>
              <a:t> acral.</a:t>
            </a:r>
          </a:p>
          <a:p>
            <a:pPr marL="457200" indent="-457200">
              <a:buFontTx/>
              <a:buChar char="-"/>
            </a:pPr>
            <a:r>
              <a:rPr lang="es-ES" sz="2400" b="0" dirty="0" err="1">
                <a:solidFill>
                  <a:srgbClr val="152B48"/>
                </a:solidFill>
              </a:rPr>
              <a:t>Amelanótico</a:t>
            </a:r>
            <a:r>
              <a:rPr lang="es-ES" sz="2400" b="0" dirty="0">
                <a:solidFill>
                  <a:srgbClr val="152B48"/>
                </a:solidFill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52B48"/>
                </a:solidFill>
              </a:rPr>
              <a:t>De las mucosas.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52B48"/>
                </a:solidFill>
              </a:rPr>
              <a:t>Otros.</a:t>
            </a:r>
          </a:p>
        </p:txBody>
      </p:sp>
      <p:sp>
        <p:nvSpPr>
          <p:cNvPr id="22" name="Título 21">
            <a:extLst>
              <a:ext uri="{FF2B5EF4-FFF2-40B4-BE49-F238E27FC236}">
                <a16:creationId xmlns:a16="http://schemas.microsoft.com/office/drawing/2014/main" id="{5D8F911A-3E76-B049-94F3-0F38A6E0A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787" y="254148"/>
            <a:ext cx="4374813" cy="1077173"/>
          </a:xfrm>
        </p:spPr>
        <p:txBody>
          <a:bodyPr>
            <a:normAutofit/>
          </a:bodyPr>
          <a:lstStyle/>
          <a:p>
            <a:pPr algn="ctr"/>
            <a: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Formas clínicas</a:t>
            </a: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D747B300-4101-7549-8662-4332A86A897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0924" y="1041150"/>
            <a:ext cx="2109258" cy="1467871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37A21752-1B82-AE4B-A435-E18C5921A8F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1860" y="1024793"/>
            <a:ext cx="1957821" cy="1495958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9FB40EC8-4377-8E40-8043-E663D51D75B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53984" y="2715826"/>
            <a:ext cx="2077456" cy="127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206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69">
            <a:extLst>
              <a:ext uri="{FF2B5EF4-FFF2-40B4-BE49-F238E27FC236}">
                <a16:creationId xmlns:a16="http://schemas.microsoft.com/office/drawing/2014/main" id="{E72A66C3-C5AF-B94A-A891-15B125C6A6D4}"/>
              </a:ext>
            </a:extLst>
          </p:cNvPr>
          <p:cNvSpPr txBox="1">
            <a:spLocks/>
          </p:cNvSpPr>
          <p:nvPr/>
        </p:nvSpPr>
        <p:spPr>
          <a:xfrm>
            <a:off x="575531" y="985253"/>
            <a:ext cx="3047445" cy="2200794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457200" indent="-457200">
              <a:buFontTx/>
              <a:buChar char="-"/>
            </a:pPr>
            <a:r>
              <a:rPr lang="es-ES" sz="2800" b="0" dirty="0">
                <a:solidFill>
                  <a:srgbClr val="152B48"/>
                </a:solidFill>
              </a:rPr>
              <a:t>Palmas.</a:t>
            </a:r>
          </a:p>
          <a:p>
            <a:pPr marL="457200" indent="-457200">
              <a:buFontTx/>
              <a:buChar char="-"/>
            </a:pPr>
            <a:r>
              <a:rPr lang="es-ES" sz="2800" b="0" dirty="0">
                <a:solidFill>
                  <a:srgbClr val="152B48"/>
                </a:solidFill>
              </a:rPr>
              <a:t>Plantas.</a:t>
            </a:r>
          </a:p>
          <a:p>
            <a:pPr marL="457200" indent="-457200">
              <a:buFontTx/>
              <a:buChar char="-"/>
            </a:pPr>
            <a:r>
              <a:rPr lang="es-ES" sz="2800" b="0" dirty="0" err="1">
                <a:solidFill>
                  <a:srgbClr val="152B48"/>
                </a:solidFill>
              </a:rPr>
              <a:t>Subungular</a:t>
            </a:r>
            <a:r>
              <a:rPr lang="es-ES" sz="2800" b="0" dirty="0">
                <a:solidFill>
                  <a:srgbClr val="152B48"/>
                </a:solidFill>
              </a:rPr>
              <a:t>.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F41DD2C0-2F04-1547-A572-D50D425F70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999569" y="2521176"/>
            <a:ext cx="2988081" cy="2622095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6A7DE6A1-0A62-CA42-8483-1064CB80F7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9677" y="2338185"/>
            <a:ext cx="3205521" cy="2988079"/>
          </a:xfrm>
          <a:prstGeom prst="rect">
            <a:avLst/>
          </a:prstGeom>
        </p:spPr>
      </p:pic>
      <p:sp>
        <p:nvSpPr>
          <p:cNvPr id="8" name="Título 9">
            <a:extLst>
              <a:ext uri="{FF2B5EF4-FFF2-40B4-BE49-F238E27FC236}">
                <a16:creationId xmlns:a16="http://schemas.microsoft.com/office/drawing/2014/main" id="{97FBCE9C-8C94-EE42-8F19-85323EBE463D}"/>
              </a:ext>
            </a:extLst>
          </p:cNvPr>
          <p:cNvSpPr txBox="1">
            <a:spLocks/>
          </p:cNvSpPr>
          <p:nvPr/>
        </p:nvSpPr>
        <p:spPr>
          <a:xfrm>
            <a:off x="197158" y="1123684"/>
            <a:ext cx="8289790" cy="816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4000" dirty="0"/>
              <a:t>Melanoma lentiginoso acral</a:t>
            </a:r>
          </a:p>
        </p:txBody>
      </p:sp>
    </p:spTree>
    <p:extLst>
      <p:ext uri="{BB962C8B-B14F-4D97-AF65-F5344CB8AC3E}">
        <p14:creationId xmlns:p14="http://schemas.microsoft.com/office/powerpoint/2010/main" val="2633589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90D2683E-1668-4D48-BC4F-B65547FD8DBA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Shape 169">
            <a:extLst>
              <a:ext uri="{FF2B5EF4-FFF2-40B4-BE49-F238E27FC236}">
                <a16:creationId xmlns:a16="http://schemas.microsoft.com/office/drawing/2014/main" id="{CB50389C-5BF1-354D-AB9B-F12F7521BC1A}"/>
              </a:ext>
            </a:extLst>
          </p:cNvPr>
          <p:cNvSpPr txBox="1">
            <a:spLocks/>
          </p:cNvSpPr>
          <p:nvPr/>
        </p:nvSpPr>
        <p:spPr>
          <a:xfrm>
            <a:off x="5462270" y="2213234"/>
            <a:ext cx="5943600" cy="3158837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52B48"/>
                </a:solidFill>
              </a:rPr>
              <a:t>Sospecha clínica.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52B48"/>
                </a:solidFill>
              </a:rPr>
              <a:t>Dermatoscopia.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52B48"/>
                </a:solidFill>
              </a:rPr>
              <a:t>Histopatología (biopsia</a:t>
            </a:r>
            <a:r>
              <a:rPr lang="es-ES" sz="2800" dirty="0">
                <a:solidFill>
                  <a:srgbClr val="152B48"/>
                </a:solidFill>
              </a:rPr>
              <a:t> </a:t>
            </a:r>
            <a:r>
              <a:rPr lang="es-ES" sz="2800" dirty="0" err="1">
                <a:solidFill>
                  <a:srgbClr val="152B48"/>
                </a:solidFill>
              </a:rPr>
              <a:t>escisional</a:t>
            </a:r>
            <a:r>
              <a:rPr lang="es-ES" sz="2800" dirty="0">
                <a:solidFill>
                  <a:srgbClr val="152B48"/>
                </a:solidFill>
              </a:rPr>
              <a:t> </a:t>
            </a:r>
            <a:r>
              <a:rPr lang="es-ES" sz="2800" b="0" dirty="0">
                <a:solidFill>
                  <a:srgbClr val="152B48"/>
                </a:solidFill>
              </a:rPr>
              <a:t>siempre).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52B48"/>
                </a:solidFill>
              </a:rPr>
              <a:t>Inmunohistoquímica.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52B48"/>
                </a:solidFill>
              </a:rPr>
              <a:t>Diagnóstico molecular (identificación de mutaciones –BRAF-).</a:t>
            </a: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5E1DE6E3-73EF-4A41-91E7-20FAB6D5C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2270" y="1203959"/>
            <a:ext cx="6579870" cy="982029"/>
          </a:xfrm>
        </p:spPr>
        <p:txBody>
          <a:bodyPr/>
          <a:lstStyle/>
          <a:p>
            <a: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Diagnóstico</a:t>
            </a:r>
          </a:p>
        </p:txBody>
      </p:sp>
    </p:spTree>
    <p:extLst>
      <p:ext uri="{BB962C8B-B14F-4D97-AF65-F5344CB8AC3E}">
        <p14:creationId xmlns:p14="http://schemas.microsoft.com/office/powerpoint/2010/main" val="3169632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6CA2F4F0-8301-1147-A218-D9CD452B543D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217A8D3B-666E-9445-AEC2-879B341B691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1648" y="892196"/>
            <a:ext cx="6843472" cy="507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1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19409AAA-1D11-ED45-BE59-6CC591A3EC7A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object 4"/>
          <p:cNvSpPr/>
          <p:nvPr/>
        </p:nvSpPr>
        <p:spPr>
          <a:xfrm>
            <a:off x="5206191" y="3451118"/>
            <a:ext cx="3148344" cy="2504237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27450" y="1050170"/>
            <a:ext cx="3787535" cy="227163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Shape 169">
            <a:extLst>
              <a:ext uri="{FF2B5EF4-FFF2-40B4-BE49-F238E27FC236}">
                <a16:creationId xmlns:a16="http://schemas.microsoft.com/office/drawing/2014/main" id="{83127784-D12F-2A4F-AE1F-50886DF048D6}"/>
              </a:ext>
            </a:extLst>
          </p:cNvPr>
          <p:cNvSpPr txBox="1">
            <a:spLocks/>
          </p:cNvSpPr>
          <p:nvPr/>
        </p:nvSpPr>
        <p:spPr>
          <a:xfrm>
            <a:off x="393740" y="1745954"/>
            <a:ext cx="6386623" cy="1380313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Lesiones sobre áreas de piel </a:t>
            </a:r>
            <a:r>
              <a:rPr lang="es-ES" sz="2400" dirty="0" err="1">
                <a:solidFill>
                  <a:srgbClr val="152B48"/>
                </a:solidFill>
              </a:rPr>
              <a:t>fotoexpuesta</a:t>
            </a:r>
            <a:r>
              <a:rPr lang="es-ES" sz="2400" dirty="0">
                <a:solidFill>
                  <a:srgbClr val="152B48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Pápulas y placas de aspecto </a:t>
            </a:r>
            <a:r>
              <a:rPr lang="es-ES" sz="2400" dirty="0">
                <a:solidFill>
                  <a:srgbClr val="152B48"/>
                </a:solidFill>
              </a:rPr>
              <a:t>áspero.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Se </a:t>
            </a:r>
            <a:r>
              <a:rPr lang="es-ES" sz="2400" dirty="0">
                <a:solidFill>
                  <a:srgbClr val="152B48"/>
                </a:solidFill>
              </a:rPr>
              <a:t>palpan</a:t>
            </a:r>
            <a:r>
              <a:rPr lang="es-ES" sz="2400" b="0" dirty="0">
                <a:solidFill>
                  <a:srgbClr val="152B48"/>
                </a:solidFill>
              </a:rPr>
              <a:t> más de lo que se ven.</a:t>
            </a:r>
          </a:p>
        </p:txBody>
      </p:sp>
      <p:sp>
        <p:nvSpPr>
          <p:cNvPr id="12" name="Título 9">
            <a:extLst>
              <a:ext uri="{FF2B5EF4-FFF2-40B4-BE49-F238E27FC236}">
                <a16:creationId xmlns:a16="http://schemas.microsoft.com/office/drawing/2014/main" id="{50B3FE33-81C3-6741-B790-447F6CDDC46C}"/>
              </a:ext>
            </a:extLst>
          </p:cNvPr>
          <p:cNvSpPr txBox="1">
            <a:spLocks/>
          </p:cNvSpPr>
          <p:nvPr/>
        </p:nvSpPr>
        <p:spPr>
          <a:xfrm>
            <a:off x="393740" y="929851"/>
            <a:ext cx="5207242" cy="816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600" b="1" dirty="0">
                <a:solidFill>
                  <a:srgbClr val="06B0AA"/>
                </a:solidFill>
              </a:rPr>
              <a:t>Queratosis actínicas</a:t>
            </a:r>
          </a:p>
        </p:txBody>
      </p:sp>
    </p:spTree>
    <p:extLst>
      <p:ext uri="{BB962C8B-B14F-4D97-AF65-F5344CB8AC3E}">
        <p14:creationId xmlns:p14="http://schemas.microsoft.com/office/powerpoint/2010/main" val="13969492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960306" y="1643744"/>
            <a:ext cx="2138200" cy="142546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60457" y="1643744"/>
            <a:ext cx="1953544" cy="3160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37868" y="3142365"/>
            <a:ext cx="2160638" cy="1579892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Shape 169">
            <a:extLst>
              <a:ext uri="{FF2B5EF4-FFF2-40B4-BE49-F238E27FC236}">
                <a16:creationId xmlns:a16="http://schemas.microsoft.com/office/drawing/2014/main" id="{AF651E31-5DB4-A548-8938-63E3B235AAAE}"/>
              </a:ext>
            </a:extLst>
          </p:cNvPr>
          <p:cNvSpPr txBox="1">
            <a:spLocks/>
          </p:cNvSpPr>
          <p:nvPr/>
        </p:nvSpPr>
        <p:spPr>
          <a:xfrm>
            <a:off x="4669654" y="4852105"/>
            <a:ext cx="4801506" cy="867266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ES" sz="1600" dirty="0" err="1">
                <a:solidFill>
                  <a:srgbClr val="132C48"/>
                </a:solidFill>
              </a:rPr>
              <a:t>Videodermatoscopia</a:t>
            </a:r>
            <a:r>
              <a:rPr lang="es-ES" sz="1600" b="0" dirty="0">
                <a:solidFill>
                  <a:srgbClr val="132C48"/>
                </a:solidFill>
              </a:rPr>
              <a:t>: mapeo de lunares</a:t>
            </a:r>
          </a:p>
          <a:p>
            <a:pPr algn="ctr"/>
            <a:r>
              <a:rPr lang="es-ES" sz="1600" b="0" dirty="0">
                <a:solidFill>
                  <a:srgbClr val="132C48"/>
                </a:solidFill>
              </a:rPr>
              <a:t>(Diagnóstico y seguimiento).</a:t>
            </a:r>
          </a:p>
        </p:txBody>
      </p:sp>
      <p:sp>
        <p:nvSpPr>
          <p:cNvPr id="22" name="Título 21">
            <a:extLst>
              <a:ext uri="{FF2B5EF4-FFF2-40B4-BE49-F238E27FC236}">
                <a16:creationId xmlns:a16="http://schemas.microsoft.com/office/drawing/2014/main" id="{C520A60C-F14C-4646-851B-6E3D5C18F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69269" y="1643744"/>
            <a:ext cx="4581698" cy="777954"/>
          </a:xfrm>
        </p:spPr>
        <p:txBody>
          <a:bodyPr>
            <a:normAutofit/>
          </a:bodyPr>
          <a:lstStyle/>
          <a:p>
            <a:pPr algn="r"/>
            <a:r>
              <a:rPr lang="es-CO" sz="3500" b="1" dirty="0">
                <a:solidFill>
                  <a:srgbClr val="00AAA7"/>
                </a:solidFill>
                <a:latin typeface="Montserrat" panose="00000500000000000000" pitchFamily="50" charset="0"/>
              </a:rPr>
              <a:t>Dermatoscopia</a:t>
            </a:r>
          </a:p>
        </p:txBody>
      </p:sp>
      <p:sp>
        <p:nvSpPr>
          <p:cNvPr id="23" name="Shape 169">
            <a:extLst>
              <a:ext uri="{FF2B5EF4-FFF2-40B4-BE49-F238E27FC236}">
                <a16:creationId xmlns:a16="http://schemas.microsoft.com/office/drawing/2014/main" id="{9AB41724-4AE5-884C-9281-65357388575D}"/>
              </a:ext>
            </a:extLst>
          </p:cNvPr>
          <p:cNvSpPr txBox="1">
            <a:spLocks/>
          </p:cNvSpPr>
          <p:nvPr/>
        </p:nvSpPr>
        <p:spPr>
          <a:xfrm>
            <a:off x="9098506" y="3428288"/>
            <a:ext cx="2960707" cy="1137894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ES" sz="1600" b="0" dirty="0">
                <a:solidFill>
                  <a:srgbClr val="132C48"/>
                </a:solidFill>
              </a:rPr>
              <a:t>Melanoma: </a:t>
            </a:r>
          </a:p>
          <a:p>
            <a:pPr algn="ctr"/>
            <a:r>
              <a:rPr lang="es-ES" sz="1600" dirty="0">
                <a:solidFill>
                  <a:srgbClr val="132C48"/>
                </a:solidFill>
              </a:rPr>
              <a:t>Velo azul </a:t>
            </a:r>
            <a:r>
              <a:rPr lang="es-ES" sz="1600" b="0" dirty="0">
                <a:solidFill>
                  <a:srgbClr val="132C48"/>
                </a:solidFill>
              </a:rPr>
              <a:t>blanquecino.</a:t>
            </a:r>
          </a:p>
          <a:p>
            <a:pPr algn="ctr"/>
            <a:r>
              <a:rPr lang="es-ES" sz="1600" b="0" dirty="0">
                <a:solidFill>
                  <a:srgbClr val="132C48"/>
                </a:solidFill>
              </a:rPr>
              <a:t>Puntos y glóbulos irregulares.</a:t>
            </a:r>
          </a:p>
        </p:txBody>
      </p:sp>
      <p:sp>
        <p:nvSpPr>
          <p:cNvPr id="24" name="Shape 169">
            <a:extLst>
              <a:ext uri="{FF2B5EF4-FFF2-40B4-BE49-F238E27FC236}">
                <a16:creationId xmlns:a16="http://schemas.microsoft.com/office/drawing/2014/main" id="{9D4CB3A4-3C63-994C-AE3F-C0A12CA89786}"/>
              </a:ext>
            </a:extLst>
          </p:cNvPr>
          <p:cNvSpPr txBox="1">
            <a:spLocks/>
          </p:cNvSpPr>
          <p:nvPr/>
        </p:nvSpPr>
        <p:spPr>
          <a:xfrm>
            <a:off x="9180725" y="1747766"/>
            <a:ext cx="2383499" cy="1217424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ES" sz="1600" b="0" dirty="0">
                <a:solidFill>
                  <a:srgbClr val="132C48"/>
                </a:solidFill>
              </a:rPr>
              <a:t>Melanoma Lentiginoso acral:</a:t>
            </a:r>
          </a:p>
          <a:p>
            <a:pPr algn="ctr"/>
            <a:r>
              <a:rPr lang="es-ES" sz="1600" b="0" dirty="0">
                <a:solidFill>
                  <a:srgbClr val="132C48"/>
                </a:solidFill>
              </a:rPr>
              <a:t>Patrón paralelo a la </a:t>
            </a:r>
            <a:r>
              <a:rPr lang="es-ES" sz="1600" dirty="0">
                <a:solidFill>
                  <a:srgbClr val="132C48"/>
                </a:solidFill>
              </a:rPr>
              <a:t>cresta.</a:t>
            </a:r>
          </a:p>
        </p:txBody>
      </p:sp>
    </p:spTree>
    <p:extLst>
      <p:ext uri="{BB962C8B-B14F-4D97-AF65-F5344CB8AC3E}">
        <p14:creationId xmlns:p14="http://schemas.microsoft.com/office/powerpoint/2010/main" val="33927361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7C7583F-41BF-5E4D-9F65-9742C36790B8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object 3"/>
          <p:cNvSpPr/>
          <p:nvPr/>
        </p:nvSpPr>
        <p:spPr>
          <a:xfrm>
            <a:off x="5198167" y="1186645"/>
            <a:ext cx="6949856" cy="4484709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11203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1279FD13-5DCD-3449-AAAD-38B0AE04C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7862" y="1591451"/>
            <a:ext cx="7873018" cy="982029"/>
          </a:xfrm>
        </p:spPr>
        <p:txBody>
          <a:bodyPr/>
          <a:lstStyle/>
          <a:p>
            <a:pPr algn="ctr"/>
            <a: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Signos de mal pronóstico</a:t>
            </a:r>
          </a:p>
        </p:txBody>
      </p:sp>
      <p:sp>
        <p:nvSpPr>
          <p:cNvPr id="14" name="Shape 169">
            <a:extLst>
              <a:ext uri="{FF2B5EF4-FFF2-40B4-BE49-F238E27FC236}">
                <a16:creationId xmlns:a16="http://schemas.microsoft.com/office/drawing/2014/main" id="{78A9ADA5-633C-274E-9226-FA4338647D9E}"/>
              </a:ext>
            </a:extLst>
          </p:cNvPr>
          <p:cNvSpPr txBox="1">
            <a:spLocks/>
          </p:cNvSpPr>
          <p:nvPr/>
        </p:nvSpPr>
        <p:spPr>
          <a:xfrm>
            <a:off x="4748788" y="2324389"/>
            <a:ext cx="9166166" cy="3158837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Edad avanzada.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Metástasis ganglionares o viscerales.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Sexo masculino.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Embarazo.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Exposición solar prolongada.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Ulceración de la lesión.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Índice de </a:t>
            </a:r>
            <a:r>
              <a:rPr lang="es-ES" sz="2800" dirty="0" err="1">
                <a:solidFill>
                  <a:srgbClr val="132C48"/>
                </a:solidFill>
              </a:rPr>
              <a:t>Breslow</a:t>
            </a:r>
            <a:r>
              <a:rPr lang="es-ES" sz="2800" dirty="0">
                <a:solidFill>
                  <a:srgbClr val="132C48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16149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E77B008A-DF32-C146-82DD-C26F3881D712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Shape 169">
            <a:extLst>
              <a:ext uri="{FF2B5EF4-FFF2-40B4-BE49-F238E27FC236}">
                <a16:creationId xmlns:a16="http://schemas.microsoft.com/office/drawing/2014/main" id="{5DE31162-92DE-A24F-9099-AA948E421878}"/>
              </a:ext>
            </a:extLst>
          </p:cNvPr>
          <p:cNvSpPr txBox="1">
            <a:spLocks/>
          </p:cNvSpPr>
          <p:nvPr/>
        </p:nvSpPr>
        <p:spPr>
          <a:xfrm>
            <a:off x="900321" y="198942"/>
            <a:ext cx="5199835" cy="3158837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Lentigos.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Nevus melanocíticos.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Nevus displásicos.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Nevus azules.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 err="1">
                <a:solidFill>
                  <a:srgbClr val="152B48"/>
                </a:solidFill>
              </a:rPr>
              <a:t>Melanoniquia</a:t>
            </a:r>
            <a:r>
              <a:rPr lang="es-ES" sz="2400" b="0" dirty="0">
                <a:solidFill>
                  <a:srgbClr val="152B48"/>
                </a:solidFill>
              </a:rPr>
              <a:t> longitudinal.</a:t>
            </a:r>
          </a:p>
        </p:txBody>
      </p:sp>
      <p:sp>
        <p:nvSpPr>
          <p:cNvPr id="16" name="Título 15">
            <a:extLst>
              <a:ext uri="{FF2B5EF4-FFF2-40B4-BE49-F238E27FC236}">
                <a16:creationId xmlns:a16="http://schemas.microsoft.com/office/drawing/2014/main" id="{547CB42C-FEE3-8846-B1BC-1714F3906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460" y="528524"/>
            <a:ext cx="5659696" cy="1249837"/>
          </a:xfrm>
        </p:spPr>
        <p:txBody>
          <a:bodyPr>
            <a:norm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</a:rPr>
              <a:t>Diagnóstico diferencial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30350C0E-AA98-E046-A783-C767AC3D5A4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254854" y="1251811"/>
            <a:ext cx="5257520" cy="421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628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69">
            <a:extLst>
              <a:ext uri="{FF2B5EF4-FFF2-40B4-BE49-F238E27FC236}">
                <a16:creationId xmlns:a16="http://schemas.microsoft.com/office/drawing/2014/main" id="{15256FAD-7B1C-4941-A382-5FF82E5B7624}"/>
              </a:ext>
            </a:extLst>
          </p:cNvPr>
          <p:cNvSpPr txBox="1">
            <a:spLocks/>
          </p:cNvSpPr>
          <p:nvPr/>
        </p:nvSpPr>
        <p:spPr>
          <a:xfrm>
            <a:off x="5322118" y="2510395"/>
            <a:ext cx="6125027" cy="3158837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Evaluación de la </a:t>
            </a:r>
            <a:r>
              <a:rPr lang="es-ES" sz="2400" dirty="0">
                <a:solidFill>
                  <a:srgbClr val="152B48"/>
                </a:solidFill>
              </a:rPr>
              <a:t>extensión</a:t>
            </a:r>
            <a:r>
              <a:rPr lang="es-ES" sz="2400" b="0" dirty="0">
                <a:solidFill>
                  <a:srgbClr val="152B48"/>
                </a:solidFill>
              </a:rPr>
              <a:t> (metástasis cutáneas, cadenas ganglionares, metástasis viscerales, LDH).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Resección de tumor primario.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Manejo adyuvante si metástasis.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Seguimiento cada 3-6 meses o según condición.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Inmunoterapia (Ipilimumab, </a:t>
            </a:r>
            <a:r>
              <a:rPr lang="es-ES" sz="2400" b="0" dirty="0" err="1">
                <a:solidFill>
                  <a:srgbClr val="152B48"/>
                </a:solidFill>
              </a:rPr>
              <a:t>vemurafenib</a:t>
            </a:r>
            <a:r>
              <a:rPr lang="es-ES" sz="2400" b="0" dirty="0">
                <a:solidFill>
                  <a:srgbClr val="152B48"/>
                </a:solidFill>
              </a:rPr>
              <a:t>).</a:t>
            </a: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D681BE1C-2673-5A42-93BC-11F59604C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4492" y="1220411"/>
            <a:ext cx="3059084" cy="982029"/>
          </a:xfrm>
        </p:spPr>
        <p:txBody>
          <a:bodyPr/>
          <a:lstStyle/>
          <a:p>
            <a:pPr algn="ctr"/>
            <a: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Enfoque</a:t>
            </a:r>
          </a:p>
        </p:txBody>
      </p:sp>
    </p:spTree>
    <p:extLst>
      <p:ext uri="{BB962C8B-B14F-4D97-AF65-F5344CB8AC3E}">
        <p14:creationId xmlns:p14="http://schemas.microsoft.com/office/powerpoint/2010/main" val="32712215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5953307" y="1954871"/>
            <a:ext cx="5450706" cy="371441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Shape 169">
            <a:extLst>
              <a:ext uri="{FF2B5EF4-FFF2-40B4-BE49-F238E27FC236}">
                <a16:creationId xmlns:a16="http://schemas.microsoft.com/office/drawing/2014/main" id="{A4EB3518-8DD0-544B-B8A3-D941DABA8902}"/>
              </a:ext>
            </a:extLst>
          </p:cNvPr>
          <p:cNvSpPr txBox="1">
            <a:spLocks/>
          </p:cNvSpPr>
          <p:nvPr/>
        </p:nvSpPr>
        <p:spPr>
          <a:xfrm>
            <a:off x="540754" y="0"/>
            <a:ext cx="4604811" cy="3542661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" sz="2000" b="0" dirty="0">
                <a:solidFill>
                  <a:srgbClr val="132C48"/>
                </a:solidFill>
              </a:rPr>
              <a:t>Grupo de desórdenes heterogéneos degenerativos donde se presentan:</a:t>
            </a:r>
          </a:p>
          <a:p>
            <a:endParaRPr lang="es-ES" sz="2000" b="0" dirty="0">
              <a:solidFill>
                <a:srgbClr val="132C48"/>
              </a:solidFill>
            </a:endParaRPr>
          </a:p>
          <a:p>
            <a:pPr marL="342900" indent="-342900">
              <a:buFontTx/>
              <a:buChar char="-"/>
            </a:pPr>
            <a:r>
              <a:rPr lang="es-ES" sz="2000" dirty="0">
                <a:solidFill>
                  <a:srgbClr val="132C48"/>
                </a:solidFill>
              </a:rPr>
              <a:t>Fotosensibilidad.</a:t>
            </a:r>
          </a:p>
          <a:p>
            <a:pPr marL="342900" indent="-342900">
              <a:buFontTx/>
              <a:buChar char="-"/>
            </a:pPr>
            <a:r>
              <a:rPr lang="es-ES" sz="2000" b="0" dirty="0">
                <a:solidFill>
                  <a:srgbClr val="132C48"/>
                </a:solidFill>
              </a:rPr>
              <a:t>Pigmentación </a:t>
            </a:r>
            <a:r>
              <a:rPr lang="es-ES" sz="2000" b="0" dirty="0" err="1">
                <a:solidFill>
                  <a:srgbClr val="132C48"/>
                </a:solidFill>
              </a:rPr>
              <a:t>oculocutánea</a:t>
            </a:r>
            <a:r>
              <a:rPr lang="es-ES" sz="2000" b="0" dirty="0">
                <a:solidFill>
                  <a:srgbClr val="132C48"/>
                </a:solidFill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s-ES" sz="2000" dirty="0">
                <a:solidFill>
                  <a:srgbClr val="132C48"/>
                </a:solidFill>
              </a:rPr>
              <a:t>Neoplasias.</a:t>
            </a:r>
          </a:p>
          <a:p>
            <a:pPr marL="342900" indent="-342900">
              <a:buFontTx/>
              <a:buChar char="-"/>
            </a:pPr>
            <a:r>
              <a:rPr lang="es-ES" sz="2000" b="0" dirty="0">
                <a:solidFill>
                  <a:srgbClr val="132C48"/>
                </a:solidFill>
              </a:rPr>
              <a:t>Puede haber daño neurológico progresivo.</a:t>
            </a:r>
          </a:p>
          <a:p>
            <a:endParaRPr lang="es-ES" sz="2000" b="0" dirty="0">
              <a:solidFill>
                <a:srgbClr val="132C48"/>
              </a:solidFill>
            </a:endParaRPr>
          </a:p>
        </p:txBody>
      </p:sp>
      <p:sp>
        <p:nvSpPr>
          <p:cNvPr id="19" name="Título 18">
            <a:extLst>
              <a:ext uri="{FF2B5EF4-FFF2-40B4-BE49-F238E27FC236}">
                <a16:creationId xmlns:a16="http://schemas.microsoft.com/office/drawing/2014/main" id="{A0F6AD84-0926-8A45-8F2D-5038C8C2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4436" y="1098290"/>
            <a:ext cx="5549577" cy="856581"/>
          </a:xfrm>
        </p:spPr>
        <p:txBody>
          <a:bodyPr>
            <a:norm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</a:rPr>
              <a:t>Xeroderma pigmentoso</a:t>
            </a:r>
          </a:p>
        </p:txBody>
      </p:sp>
      <p:sp>
        <p:nvSpPr>
          <p:cNvPr id="20" name="Título 18">
            <a:extLst>
              <a:ext uri="{FF2B5EF4-FFF2-40B4-BE49-F238E27FC236}">
                <a16:creationId xmlns:a16="http://schemas.microsoft.com/office/drawing/2014/main" id="{729FD441-3132-4D43-BC4D-4664B83BFC2A}"/>
              </a:ext>
            </a:extLst>
          </p:cNvPr>
          <p:cNvSpPr txBox="1">
            <a:spLocks/>
          </p:cNvSpPr>
          <p:nvPr/>
        </p:nvSpPr>
        <p:spPr>
          <a:xfrm>
            <a:off x="462635" y="3269483"/>
            <a:ext cx="4936642" cy="546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2400" dirty="0"/>
              <a:t>Reparación anormal del ADN</a:t>
            </a:r>
          </a:p>
        </p:txBody>
      </p:sp>
    </p:spTree>
    <p:extLst>
      <p:ext uri="{BB962C8B-B14F-4D97-AF65-F5344CB8AC3E}">
        <p14:creationId xmlns:p14="http://schemas.microsoft.com/office/powerpoint/2010/main" val="30853317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12B487D5-5190-8049-A3D8-41F8725166E2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object 2"/>
          <p:cNvSpPr/>
          <p:nvPr/>
        </p:nvSpPr>
        <p:spPr>
          <a:xfrm>
            <a:off x="7418706" y="842672"/>
            <a:ext cx="3896994" cy="5172655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034497" y="6468300"/>
            <a:ext cx="1028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spc="-5" dirty="0">
                <a:solidFill>
                  <a:srgbClr val="898989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Shape 169">
            <a:extLst>
              <a:ext uri="{FF2B5EF4-FFF2-40B4-BE49-F238E27FC236}">
                <a16:creationId xmlns:a16="http://schemas.microsoft.com/office/drawing/2014/main" id="{0EA05250-9858-1344-AAD8-3D0E886677F6}"/>
              </a:ext>
            </a:extLst>
          </p:cNvPr>
          <p:cNvSpPr txBox="1">
            <a:spLocks/>
          </p:cNvSpPr>
          <p:nvPr/>
        </p:nvSpPr>
        <p:spPr>
          <a:xfrm>
            <a:off x="673538" y="-852969"/>
            <a:ext cx="5689985" cy="3391281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b="0" dirty="0">
                <a:solidFill>
                  <a:srgbClr val="132C48"/>
                </a:solidFill>
              </a:rPr>
              <a:t>Aumento de las mutaciones en piel </a:t>
            </a:r>
            <a:r>
              <a:rPr lang="es-ES" sz="1800" b="0" dirty="0" err="1">
                <a:solidFill>
                  <a:srgbClr val="132C48"/>
                </a:solidFill>
              </a:rPr>
              <a:t>fotoexpuesta</a:t>
            </a:r>
            <a:r>
              <a:rPr lang="es-ES" sz="1800" b="0" dirty="0">
                <a:solidFill>
                  <a:srgbClr val="132C48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b="0" dirty="0">
                <a:solidFill>
                  <a:srgbClr val="132C48"/>
                </a:solidFill>
              </a:rPr>
              <a:t>Defectos en la reparación del ADN.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b="0" dirty="0" err="1">
                <a:solidFill>
                  <a:srgbClr val="132C48"/>
                </a:solidFill>
              </a:rPr>
              <a:t>Genodermatosis</a:t>
            </a:r>
            <a:r>
              <a:rPr lang="es-ES" sz="1800" b="0" dirty="0">
                <a:solidFill>
                  <a:srgbClr val="132C48"/>
                </a:solidFill>
              </a:rPr>
              <a:t> autosómica recesiva.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b="0" dirty="0">
                <a:solidFill>
                  <a:srgbClr val="132C48"/>
                </a:solidFill>
              </a:rPr>
              <a:t>7 genes: XP A-G.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b="0" dirty="0" err="1">
                <a:solidFill>
                  <a:srgbClr val="132C48"/>
                </a:solidFill>
              </a:rPr>
              <a:t>Fotoenvejecimiento</a:t>
            </a:r>
            <a:r>
              <a:rPr lang="es-ES" sz="1800" b="0" dirty="0">
                <a:solidFill>
                  <a:srgbClr val="132C48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b="0" dirty="0">
                <a:solidFill>
                  <a:srgbClr val="132C48"/>
                </a:solidFill>
              </a:rPr>
              <a:t>CEC, CBC, melanoma.</a:t>
            </a:r>
          </a:p>
        </p:txBody>
      </p:sp>
      <p:sp>
        <p:nvSpPr>
          <p:cNvPr id="17" name="Shape 169">
            <a:extLst>
              <a:ext uri="{FF2B5EF4-FFF2-40B4-BE49-F238E27FC236}">
                <a16:creationId xmlns:a16="http://schemas.microsoft.com/office/drawing/2014/main" id="{3925360F-E99B-E843-BD6C-2D904889A8AC}"/>
              </a:ext>
            </a:extLst>
          </p:cNvPr>
          <p:cNvSpPr txBox="1">
            <a:spLocks/>
          </p:cNvSpPr>
          <p:nvPr/>
        </p:nvSpPr>
        <p:spPr>
          <a:xfrm>
            <a:off x="778983" y="2538312"/>
            <a:ext cx="6251713" cy="1214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ES" sz="1600" b="0" dirty="0">
                <a:solidFill>
                  <a:srgbClr val="132C48"/>
                </a:solidFill>
              </a:rPr>
              <a:t>Riesgo aumentado de CA de piel no melanoma (10.000 X).</a:t>
            </a:r>
          </a:p>
          <a:p>
            <a:pPr algn="ctr"/>
            <a:r>
              <a:rPr lang="es-ES" sz="1600" b="0" dirty="0">
                <a:solidFill>
                  <a:srgbClr val="132C48"/>
                </a:solidFill>
              </a:rPr>
              <a:t>Aumento de riesgo de melanoma (2.000 X).</a:t>
            </a:r>
          </a:p>
          <a:p>
            <a:pPr algn="ctr"/>
            <a:r>
              <a:rPr lang="es-ES" sz="1600" b="0" dirty="0">
                <a:solidFill>
                  <a:srgbClr val="132C48"/>
                </a:solidFill>
              </a:rPr>
              <a:t>Neoplasias cutáneas aparecen 50 años antes que la población general.</a:t>
            </a:r>
          </a:p>
        </p:txBody>
      </p:sp>
    </p:spTree>
    <p:extLst>
      <p:ext uri="{BB962C8B-B14F-4D97-AF65-F5344CB8AC3E}">
        <p14:creationId xmlns:p14="http://schemas.microsoft.com/office/powerpoint/2010/main" val="7311044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40FC3559-AEAE-DA40-BA0F-519BA4043997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object 3"/>
          <p:cNvSpPr/>
          <p:nvPr/>
        </p:nvSpPr>
        <p:spPr>
          <a:xfrm>
            <a:off x="6543675" y="638259"/>
            <a:ext cx="4377313" cy="5310937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id="{D23C1FE9-4D5A-B14C-B1B4-1902A577EC52}"/>
              </a:ext>
            </a:extLst>
          </p:cNvPr>
          <p:cNvSpPr/>
          <p:nvPr/>
        </p:nvSpPr>
        <p:spPr>
          <a:xfrm>
            <a:off x="1784747" y="638259"/>
            <a:ext cx="4104641" cy="3095457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66631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9353901A-56A8-434A-9EDF-C8A83A5C171A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object 7"/>
          <p:cNvSpPr/>
          <p:nvPr/>
        </p:nvSpPr>
        <p:spPr>
          <a:xfrm>
            <a:off x="6235700" y="2138363"/>
            <a:ext cx="4030979" cy="1367155"/>
          </a:xfrm>
          <a:custGeom>
            <a:avLst/>
            <a:gdLst/>
            <a:ahLst/>
            <a:cxnLst/>
            <a:rect l="l" t="t" r="r" b="b"/>
            <a:pathLst>
              <a:path w="4030979" h="1367154">
                <a:moveTo>
                  <a:pt x="0" y="0"/>
                </a:moveTo>
                <a:lnTo>
                  <a:pt x="4030661" y="0"/>
                </a:lnTo>
                <a:lnTo>
                  <a:pt x="4030661" y="1366836"/>
                </a:lnTo>
                <a:lnTo>
                  <a:pt x="0" y="136683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Shape 169">
            <a:extLst>
              <a:ext uri="{FF2B5EF4-FFF2-40B4-BE49-F238E27FC236}">
                <a16:creationId xmlns:a16="http://schemas.microsoft.com/office/drawing/2014/main" id="{29E64D23-7382-E346-BFEB-EB670BD80E2E}"/>
              </a:ext>
            </a:extLst>
          </p:cNvPr>
          <p:cNvSpPr txBox="1">
            <a:spLocks/>
          </p:cNvSpPr>
          <p:nvPr/>
        </p:nvSpPr>
        <p:spPr>
          <a:xfrm>
            <a:off x="748721" y="-405646"/>
            <a:ext cx="4445732" cy="4248988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" sz="2000" dirty="0">
                <a:solidFill>
                  <a:srgbClr val="152B48"/>
                </a:solidFill>
              </a:rPr>
              <a:t>Ocular</a:t>
            </a:r>
            <a:r>
              <a:rPr lang="es-ES" sz="2000" b="0" dirty="0">
                <a:solidFill>
                  <a:srgbClr val="152B48"/>
                </a:solidFill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40-80%.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&gt; severo en raza negra.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Estructuras anteriores.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Fotofobia y conjuntivitis.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Ojo seco.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Queratitis, cataratas.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Pérdida de pestañas.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Entropión, ectropión.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Respeta la retina.</a:t>
            </a:r>
          </a:p>
        </p:txBody>
      </p:sp>
      <p:sp>
        <p:nvSpPr>
          <p:cNvPr id="18" name="Shape 169">
            <a:extLst>
              <a:ext uri="{FF2B5EF4-FFF2-40B4-BE49-F238E27FC236}">
                <a16:creationId xmlns:a16="http://schemas.microsoft.com/office/drawing/2014/main" id="{E0E9E16C-F0B3-834E-8D89-56237F1467B5}"/>
              </a:ext>
            </a:extLst>
          </p:cNvPr>
          <p:cNvSpPr txBox="1">
            <a:spLocks/>
          </p:cNvSpPr>
          <p:nvPr/>
        </p:nvSpPr>
        <p:spPr>
          <a:xfrm>
            <a:off x="6016905" y="-172288"/>
            <a:ext cx="5689985" cy="4248988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" sz="2000" dirty="0">
                <a:solidFill>
                  <a:srgbClr val="152B48"/>
                </a:solidFill>
              </a:rPr>
              <a:t>Neurológica</a:t>
            </a:r>
            <a:r>
              <a:rPr lang="es-ES" sz="2000" b="0" dirty="0">
                <a:solidFill>
                  <a:srgbClr val="152B48"/>
                </a:solidFill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20-30%.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Severidad variable, inicio temprano o tardío.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Déficit intelectual.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Hiporreflexia, arreflexia.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Microcefalia.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Convulsiones.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Ataxia.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Sordera neurosensorial.</a:t>
            </a:r>
          </a:p>
          <a:p>
            <a:pPr marL="457200" indent="-457200">
              <a:buFontTx/>
              <a:buChar char="-"/>
            </a:pPr>
            <a:r>
              <a:rPr lang="es-ES" sz="2000" b="0" dirty="0">
                <a:solidFill>
                  <a:srgbClr val="152B48"/>
                </a:solidFill>
              </a:rPr>
              <a:t>Corea.</a:t>
            </a:r>
          </a:p>
        </p:txBody>
      </p:sp>
    </p:spTree>
    <p:extLst>
      <p:ext uri="{BB962C8B-B14F-4D97-AF65-F5344CB8AC3E}">
        <p14:creationId xmlns:p14="http://schemas.microsoft.com/office/powerpoint/2010/main" val="11052175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EFD15FFF-6310-E145-87FD-150F3A8C5950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Shape 169">
            <a:extLst>
              <a:ext uri="{FF2B5EF4-FFF2-40B4-BE49-F238E27FC236}">
                <a16:creationId xmlns:a16="http://schemas.microsoft.com/office/drawing/2014/main" id="{75FB8C8F-F9D4-DC40-A55D-6AEC950AC89C}"/>
              </a:ext>
            </a:extLst>
          </p:cNvPr>
          <p:cNvSpPr txBox="1">
            <a:spLocks/>
          </p:cNvSpPr>
          <p:nvPr/>
        </p:nvSpPr>
        <p:spPr>
          <a:xfrm>
            <a:off x="1236265" y="53729"/>
            <a:ext cx="4445732" cy="3870713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" sz="2400" dirty="0">
                <a:solidFill>
                  <a:srgbClr val="152B48"/>
                </a:solidFill>
              </a:rPr>
              <a:t>Neoplasias internas</a:t>
            </a:r>
            <a:r>
              <a:rPr lang="es-ES" sz="2400" b="0" dirty="0">
                <a:solidFill>
                  <a:srgbClr val="152B48"/>
                </a:solidFill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52B48"/>
                </a:solidFill>
              </a:rPr>
              <a:t>10-20 X.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52B48"/>
                </a:solidFill>
              </a:rPr>
              <a:t>Sarcoma cerebral.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52B48"/>
                </a:solidFill>
              </a:rPr>
              <a:t>Meduloblastoma.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52B48"/>
                </a:solidFill>
              </a:rPr>
              <a:t>Astrocitoma medular.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52B48"/>
                </a:solidFill>
              </a:rPr>
              <a:t>Leucemia.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52B48"/>
                </a:solidFill>
              </a:rPr>
              <a:t>CA: pulmón, mama, gástrico, páncreas, testicular, renal.</a:t>
            </a:r>
          </a:p>
        </p:txBody>
      </p:sp>
      <p:sp>
        <p:nvSpPr>
          <p:cNvPr id="14" name="Shape 169">
            <a:extLst>
              <a:ext uri="{FF2B5EF4-FFF2-40B4-BE49-F238E27FC236}">
                <a16:creationId xmlns:a16="http://schemas.microsoft.com/office/drawing/2014/main" id="{B53D0298-B06C-2341-8894-7BA4B6A4D2E0}"/>
              </a:ext>
            </a:extLst>
          </p:cNvPr>
          <p:cNvSpPr txBox="1">
            <a:spLocks/>
          </p:cNvSpPr>
          <p:nvPr/>
        </p:nvSpPr>
        <p:spPr>
          <a:xfrm>
            <a:off x="6096000" y="0"/>
            <a:ext cx="4932538" cy="4876553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" sz="2400" dirty="0">
                <a:solidFill>
                  <a:srgbClr val="152B48"/>
                </a:solidFill>
              </a:rPr>
              <a:t>Diagnóstico:</a:t>
            </a:r>
            <a:endParaRPr lang="es-ES" sz="2400" b="0" dirty="0">
              <a:solidFill>
                <a:srgbClr val="152B48"/>
              </a:solidFill>
            </a:endParaRP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52B48"/>
                </a:solidFill>
              </a:rPr>
              <a:t>Clínico.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52B48"/>
                </a:solidFill>
              </a:rPr>
              <a:t>Pruebas genéticas y moleculares.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52B48"/>
                </a:solidFill>
              </a:rPr>
              <a:t>Evaluación del daño de fibroblastos y síntesis de ADN luego de radiación UV.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52B48"/>
                </a:solidFill>
              </a:rPr>
              <a:t>Complementarios: cariotipo (normal), audiometría, RNM, biopsia de piel, </a:t>
            </a:r>
            <a:r>
              <a:rPr lang="es-ES" sz="2400" b="0" dirty="0" err="1">
                <a:solidFill>
                  <a:srgbClr val="152B48"/>
                </a:solidFill>
              </a:rPr>
              <a:t>fototest</a:t>
            </a:r>
            <a:r>
              <a:rPr lang="es-ES" sz="2400" b="0" dirty="0">
                <a:solidFill>
                  <a:srgbClr val="152B48"/>
                </a:solidFill>
              </a:rPr>
              <a:t> (no útil).</a:t>
            </a:r>
          </a:p>
        </p:txBody>
      </p:sp>
    </p:spTree>
    <p:extLst>
      <p:ext uri="{BB962C8B-B14F-4D97-AF65-F5344CB8AC3E}">
        <p14:creationId xmlns:p14="http://schemas.microsoft.com/office/powerpoint/2010/main" val="809129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7CF1A18A-162E-A244-96A7-511984AD8660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Shape 169">
            <a:extLst>
              <a:ext uri="{FF2B5EF4-FFF2-40B4-BE49-F238E27FC236}">
                <a16:creationId xmlns:a16="http://schemas.microsoft.com/office/drawing/2014/main" id="{F9E11023-8716-6E44-9B2F-59B332C29F17}"/>
              </a:ext>
            </a:extLst>
          </p:cNvPr>
          <p:cNvSpPr txBox="1">
            <a:spLocks/>
          </p:cNvSpPr>
          <p:nvPr/>
        </p:nvSpPr>
        <p:spPr>
          <a:xfrm>
            <a:off x="628343" y="206269"/>
            <a:ext cx="5855509" cy="2750100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Placas queratósicas con crecimiento </a:t>
            </a:r>
            <a:r>
              <a:rPr lang="es-ES" sz="2400" dirty="0" err="1">
                <a:solidFill>
                  <a:srgbClr val="152B48"/>
                </a:solidFill>
              </a:rPr>
              <a:t>exofítico</a:t>
            </a:r>
            <a:r>
              <a:rPr lang="es-ES" sz="2400" dirty="0">
                <a:solidFill>
                  <a:srgbClr val="152B48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Bajo la </a:t>
            </a:r>
            <a:r>
              <a:rPr lang="es-ES" sz="2400" dirty="0">
                <a:solidFill>
                  <a:srgbClr val="152B48"/>
                </a:solidFill>
              </a:rPr>
              <a:t>mitad</a:t>
            </a:r>
            <a:r>
              <a:rPr lang="es-ES" sz="2400" b="0" dirty="0">
                <a:solidFill>
                  <a:srgbClr val="152B48"/>
                </a:solidFill>
              </a:rPr>
              <a:t> de los cuernos cutáneos hay un CEC.</a:t>
            </a:r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59BD9B46-83FF-0944-9DE0-582A65E5BBFB}"/>
              </a:ext>
            </a:extLst>
          </p:cNvPr>
          <p:cNvSpPr txBox="1">
            <a:spLocks/>
          </p:cNvSpPr>
          <p:nvPr/>
        </p:nvSpPr>
        <p:spPr>
          <a:xfrm>
            <a:off x="313379" y="923269"/>
            <a:ext cx="4042896" cy="816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>
                <a:solidFill>
                  <a:srgbClr val="06B0AA"/>
                </a:solidFill>
              </a:rPr>
              <a:t>Cuerno cutáneo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B6B0F5A9-ED4F-8A4C-A1F7-5C805F5DD85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5607" y="745059"/>
            <a:ext cx="3330102" cy="244762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A843EDB-381B-B04F-A3E6-5CC5A7CA71A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5183" y="3429000"/>
            <a:ext cx="3405249" cy="255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4326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567D8040-9DBF-804E-BCB0-385E49FD3DBF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Shape 169">
            <a:extLst>
              <a:ext uri="{FF2B5EF4-FFF2-40B4-BE49-F238E27FC236}">
                <a16:creationId xmlns:a16="http://schemas.microsoft.com/office/drawing/2014/main" id="{F259E0CC-7E66-0747-8EC2-74ACF2C7A585}"/>
              </a:ext>
            </a:extLst>
          </p:cNvPr>
          <p:cNvSpPr txBox="1">
            <a:spLocks/>
          </p:cNvSpPr>
          <p:nvPr/>
        </p:nvSpPr>
        <p:spPr>
          <a:xfrm>
            <a:off x="1380525" y="1237298"/>
            <a:ext cx="9964349" cy="2531534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endParaRPr lang="es-ES" sz="2800" b="0" dirty="0">
              <a:solidFill>
                <a:srgbClr val="132C48"/>
              </a:solidFill>
            </a:endParaRPr>
          </a:p>
          <a:p>
            <a:pPr marL="457200" indent="-457200">
              <a:buFontTx/>
              <a:buChar char="-"/>
            </a:pPr>
            <a:r>
              <a:rPr lang="es-ES" sz="2800" b="0" dirty="0">
                <a:solidFill>
                  <a:srgbClr val="132C48"/>
                </a:solidFill>
              </a:rPr>
              <a:t>Evitar medicamentos </a:t>
            </a:r>
            <a:r>
              <a:rPr lang="es-ES" sz="2800" b="0" dirty="0" err="1">
                <a:solidFill>
                  <a:srgbClr val="132C48"/>
                </a:solidFill>
              </a:rPr>
              <a:t>fotosensibilizantes</a:t>
            </a:r>
            <a:r>
              <a:rPr lang="es-ES" sz="2800" b="0" dirty="0">
                <a:solidFill>
                  <a:srgbClr val="132C48"/>
                </a:solidFill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s-ES" sz="2800" b="0" dirty="0">
                <a:solidFill>
                  <a:srgbClr val="132C48"/>
                </a:solidFill>
              </a:rPr>
              <a:t>No fumar.</a:t>
            </a:r>
          </a:p>
          <a:p>
            <a:pPr marL="457200" indent="-457200">
              <a:buFontTx/>
              <a:buChar char="-"/>
            </a:pPr>
            <a:r>
              <a:rPr lang="es-ES" sz="2800" b="0" dirty="0">
                <a:solidFill>
                  <a:srgbClr val="132C48"/>
                </a:solidFill>
              </a:rPr>
              <a:t>Monitorizar betacarotenos y vitamina D3 en sangre.</a:t>
            </a:r>
          </a:p>
          <a:p>
            <a:pPr marL="457200" indent="-457200">
              <a:buFontTx/>
              <a:buChar char="-"/>
            </a:pPr>
            <a:r>
              <a:rPr lang="es-ES" sz="2800" b="0" dirty="0">
                <a:solidFill>
                  <a:srgbClr val="132C48"/>
                </a:solidFill>
              </a:rPr>
              <a:t>Suplemento de Vitamina D3.</a:t>
            </a:r>
          </a:p>
          <a:p>
            <a:pPr marL="457200" indent="-457200">
              <a:buFontTx/>
              <a:buChar char="-"/>
            </a:pPr>
            <a:r>
              <a:rPr lang="es-ES" sz="2800" b="0" dirty="0">
                <a:solidFill>
                  <a:srgbClr val="132C48"/>
                </a:solidFill>
              </a:rPr>
              <a:t>Uso de gotas oftálmicas.</a:t>
            </a:r>
          </a:p>
          <a:p>
            <a:pPr marL="457200" indent="-457200">
              <a:buFontTx/>
              <a:buChar char="-"/>
            </a:pPr>
            <a:r>
              <a:rPr lang="es-ES" sz="2800" b="0" dirty="0">
                <a:solidFill>
                  <a:srgbClr val="132C48"/>
                </a:solidFill>
              </a:rPr>
              <a:t>Manejo de lesiones premalignas y malignas.</a:t>
            </a:r>
          </a:p>
        </p:txBody>
      </p:sp>
      <p:sp>
        <p:nvSpPr>
          <p:cNvPr id="17" name="Título 16">
            <a:extLst>
              <a:ext uri="{FF2B5EF4-FFF2-40B4-BE49-F238E27FC236}">
                <a16:creationId xmlns:a16="http://schemas.microsoft.com/office/drawing/2014/main" id="{3BB4E677-131E-464E-A982-F574B459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84" y="553700"/>
            <a:ext cx="4098255" cy="816103"/>
          </a:xfrm>
        </p:spPr>
        <p:txBody>
          <a:bodyPr>
            <a:normAutofit/>
          </a:bodyPr>
          <a:lstStyle/>
          <a:p>
            <a:pPr algn="ctr"/>
            <a:r>
              <a:rPr lang="es-CO" b="1" dirty="0">
                <a:solidFill>
                  <a:srgbClr val="00AAA7"/>
                </a:solidFill>
                <a:latin typeface="Montserrat" panose="00000500000000000000" pitchFamily="50" charset="0"/>
              </a:rPr>
              <a:t>Tratamiento</a:t>
            </a:r>
          </a:p>
        </p:txBody>
      </p:sp>
    </p:spTree>
    <p:extLst>
      <p:ext uri="{BB962C8B-B14F-4D97-AF65-F5344CB8AC3E}">
        <p14:creationId xmlns:p14="http://schemas.microsoft.com/office/powerpoint/2010/main" val="42900643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8904285" y="1989138"/>
            <a:ext cx="1295400" cy="215900"/>
          </a:xfrm>
          <a:custGeom>
            <a:avLst/>
            <a:gdLst/>
            <a:ahLst/>
            <a:cxnLst/>
            <a:rect l="l" t="t" r="r" b="b"/>
            <a:pathLst>
              <a:path w="1295400" h="215900">
                <a:moveTo>
                  <a:pt x="0" y="0"/>
                </a:moveTo>
                <a:lnTo>
                  <a:pt x="1295400" y="0"/>
                </a:lnTo>
                <a:lnTo>
                  <a:pt x="1295400" y="215900"/>
                </a:lnTo>
                <a:lnTo>
                  <a:pt x="0" y="2159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Shape 169">
            <a:extLst>
              <a:ext uri="{FF2B5EF4-FFF2-40B4-BE49-F238E27FC236}">
                <a16:creationId xmlns:a16="http://schemas.microsoft.com/office/drawing/2014/main" id="{B5A30691-44A3-484F-91E6-3FB5E02947C4}"/>
              </a:ext>
            </a:extLst>
          </p:cNvPr>
          <p:cNvSpPr txBox="1">
            <a:spLocks/>
          </p:cNvSpPr>
          <p:nvPr/>
        </p:nvSpPr>
        <p:spPr>
          <a:xfrm>
            <a:off x="5082627" y="1230313"/>
            <a:ext cx="6835285" cy="4397374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Linfoma cutáneo de células 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Proliferación clonal maligna de células T en la piel.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Linfocitos T CD4&gt;CD8.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Forma más común.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Variedad clásica: parche/placa/tumor.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Variantes clínicas.</a:t>
            </a:r>
          </a:p>
        </p:txBody>
      </p:sp>
      <p:sp>
        <p:nvSpPr>
          <p:cNvPr id="23" name="Título 22">
            <a:extLst>
              <a:ext uri="{FF2B5EF4-FFF2-40B4-BE49-F238E27FC236}">
                <a16:creationId xmlns:a16="http://schemas.microsoft.com/office/drawing/2014/main" id="{B377627C-2216-8F43-BCD4-EE8987B2D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0" y="-296655"/>
            <a:ext cx="7254728" cy="3463781"/>
          </a:xfrm>
        </p:spPr>
        <p:txBody>
          <a:bodyPr>
            <a:normAutofit/>
          </a:bodyPr>
          <a:lstStyle/>
          <a:p>
            <a:pPr algn="ctr"/>
            <a:b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</a:br>
            <a:b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</a:br>
            <a: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Micosis fungoide</a:t>
            </a:r>
          </a:p>
        </p:txBody>
      </p:sp>
    </p:spTree>
    <p:extLst>
      <p:ext uri="{BB962C8B-B14F-4D97-AF65-F5344CB8AC3E}">
        <p14:creationId xmlns:p14="http://schemas.microsoft.com/office/powerpoint/2010/main" val="40307462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A1A16B18-54E4-CC4F-A0E8-F6F50326A5B7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Shape 169">
            <a:extLst>
              <a:ext uri="{FF2B5EF4-FFF2-40B4-BE49-F238E27FC236}">
                <a16:creationId xmlns:a16="http://schemas.microsoft.com/office/drawing/2014/main" id="{62EBE28C-1947-944E-98BB-BEBAE91DB403}"/>
              </a:ext>
            </a:extLst>
          </p:cNvPr>
          <p:cNvSpPr txBox="1">
            <a:spLocks/>
          </p:cNvSpPr>
          <p:nvPr/>
        </p:nvSpPr>
        <p:spPr>
          <a:xfrm>
            <a:off x="5395157" y="1868645"/>
            <a:ext cx="6394254" cy="3729039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s-ES" sz="2800" b="0" dirty="0">
              <a:solidFill>
                <a:srgbClr val="132C48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3.000 nuevos casos de MF por año en EEUU.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Incidencia global 7.7/millón.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3.9% de los LNH.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Incidencia máxima de 70-79 años.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Hombre 1.9 a 1 mujer.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132C48"/>
                </a:solidFill>
              </a:rPr>
              <a:t>Mayores de 50 años</a:t>
            </a:r>
            <a:r>
              <a:rPr lang="es-ES" sz="2800" b="0" dirty="0">
                <a:solidFill>
                  <a:srgbClr val="132C48"/>
                </a:solidFill>
              </a:rPr>
              <a:t>, afroamericanos.</a:t>
            </a:r>
          </a:p>
        </p:txBody>
      </p:sp>
      <p:sp>
        <p:nvSpPr>
          <p:cNvPr id="9" name="Título 16">
            <a:extLst>
              <a:ext uri="{FF2B5EF4-FFF2-40B4-BE49-F238E27FC236}">
                <a16:creationId xmlns:a16="http://schemas.microsoft.com/office/drawing/2014/main" id="{E458F840-B9D9-B544-A22E-9C907A0CB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5565" y="1052542"/>
            <a:ext cx="4158783" cy="816103"/>
          </a:xfrm>
        </p:spPr>
        <p:txBody>
          <a:bodyPr/>
          <a:lstStyle/>
          <a:p>
            <a:pPr algn="ctr"/>
            <a: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Epidemiología</a:t>
            </a:r>
          </a:p>
        </p:txBody>
      </p:sp>
    </p:spTree>
    <p:extLst>
      <p:ext uri="{BB962C8B-B14F-4D97-AF65-F5344CB8AC3E}">
        <p14:creationId xmlns:p14="http://schemas.microsoft.com/office/powerpoint/2010/main" val="7824192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4BD80571-AC16-2448-8D01-34A9341D0120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object 10"/>
          <p:cNvSpPr/>
          <p:nvPr/>
        </p:nvSpPr>
        <p:spPr>
          <a:xfrm rot="16200000">
            <a:off x="8634520" y="3884515"/>
            <a:ext cx="2672895" cy="1945891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F8296338-67AA-4045-A302-3439A19C413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19129" y="775197"/>
            <a:ext cx="4124784" cy="256178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8714EE8C-CECA-DA49-86E5-3C858F64F6A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19129" y="3521014"/>
            <a:ext cx="1975307" cy="2672894"/>
          </a:xfrm>
          <a:prstGeom prst="rect">
            <a:avLst/>
          </a:prstGeom>
        </p:spPr>
      </p:pic>
      <p:sp>
        <p:nvSpPr>
          <p:cNvPr id="19" name="Título 18">
            <a:extLst>
              <a:ext uri="{FF2B5EF4-FFF2-40B4-BE49-F238E27FC236}">
                <a16:creationId xmlns:a16="http://schemas.microsoft.com/office/drawing/2014/main" id="{165435AE-44D4-954A-A32C-ABE2D1B2E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690" y="217212"/>
            <a:ext cx="2952404" cy="982029"/>
          </a:xfrm>
        </p:spPr>
        <p:txBody>
          <a:bodyPr>
            <a:normAutofit/>
          </a:bodyPr>
          <a:lstStyle/>
          <a:p>
            <a:pPr algn="ct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</a:rPr>
              <a:t>Clínica</a:t>
            </a:r>
          </a:p>
        </p:txBody>
      </p:sp>
      <p:sp>
        <p:nvSpPr>
          <p:cNvPr id="22" name="Shape 169">
            <a:extLst>
              <a:ext uri="{FF2B5EF4-FFF2-40B4-BE49-F238E27FC236}">
                <a16:creationId xmlns:a16="http://schemas.microsoft.com/office/drawing/2014/main" id="{58F2020C-A595-D54B-9355-7AC0EC279325}"/>
              </a:ext>
            </a:extLst>
          </p:cNvPr>
          <p:cNvSpPr txBox="1">
            <a:spLocks/>
          </p:cNvSpPr>
          <p:nvPr/>
        </p:nvSpPr>
        <p:spPr>
          <a:xfrm>
            <a:off x="998854" y="586802"/>
            <a:ext cx="5757531" cy="2934212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endParaRPr lang="es-ES" sz="2400" b="0" dirty="0">
              <a:solidFill>
                <a:srgbClr val="132C48"/>
              </a:solidFill>
            </a:endParaRPr>
          </a:p>
          <a:p>
            <a:r>
              <a:rPr lang="es-ES" sz="2400" dirty="0">
                <a:solidFill>
                  <a:srgbClr val="132C48"/>
                </a:solidFill>
              </a:rPr>
              <a:t>MF clásica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32C48"/>
                </a:solidFill>
              </a:rPr>
              <a:t>Parche.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32C48"/>
                </a:solidFill>
              </a:rPr>
              <a:t>Placa.</a:t>
            </a:r>
          </a:p>
          <a:p>
            <a:pPr marL="457200" indent="-457200">
              <a:buFontTx/>
              <a:buChar char="-"/>
            </a:pPr>
            <a:r>
              <a:rPr lang="es-ES" sz="2400" b="0" dirty="0">
                <a:solidFill>
                  <a:srgbClr val="132C48"/>
                </a:solidFill>
              </a:rPr>
              <a:t>Tumor.</a:t>
            </a:r>
          </a:p>
          <a:p>
            <a:r>
              <a:rPr lang="es-ES" sz="2400" dirty="0">
                <a:solidFill>
                  <a:srgbClr val="132C48"/>
                </a:solidFill>
              </a:rPr>
              <a:t>Variantes</a:t>
            </a:r>
            <a:r>
              <a:rPr lang="es-ES" sz="2400" b="0" dirty="0">
                <a:solidFill>
                  <a:srgbClr val="132C48"/>
                </a:solidFill>
              </a:rPr>
              <a:t> (</a:t>
            </a:r>
            <a:r>
              <a:rPr lang="es-ES" sz="2400" b="0" dirty="0" err="1">
                <a:solidFill>
                  <a:srgbClr val="132C48"/>
                </a:solidFill>
              </a:rPr>
              <a:t>reticulosis</a:t>
            </a:r>
            <a:r>
              <a:rPr lang="es-ES" sz="2400" b="0" dirty="0">
                <a:solidFill>
                  <a:srgbClr val="132C48"/>
                </a:solidFill>
              </a:rPr>
              <a:t> </a:t>
            </a:r>
            <a:r>
              <a:rPr lang="es-ES" sz="2400" b="0" dirty="0" err="1">
                <a:solidFill>
                  <a:srgbClr val="132C48"/>
                </a:solidFill>
              </a:rPr>
              <a:t>pagetoide</a:t>
            </a:r>
            <a:r>
              <a:rPr lang="es-ES" sz="2400" b="0" dirty="0">
                <a:solidFill>
                  <a:srgbClr val="132C48"/>
                </a:solidFill>
              </a:rPr>
              <a:t>, MF </a:t>
            </a:r>
            <a:r>
              <a:rPr lang="es-ES" sz="2400" b="0" dirty="0" err="1">
                <a:solidFill>
                  <a:srgbClr val="132C48"/>
                </a:solidFill>
              </a:rPr>
              <a:t>foliculotropa</a:t>
            </a:r>
            <a:r>
              <a:rPr lang="es-ES" sz="2400" b="0" dirty="0">
                <a:solidFill>
                  <a:srgbClr val="132C48"/>
                </a:solidFill>
              </a:rPr>
              <a:t>, piel laxa granulomatosa).</a:t>
            </a:r>
          </a:p>
        </p:txBody>
      </p:sp>
    </p:spTree>
    <p:extLst>
      <p:ext uri="{BB962C8B-B14F-4D97-AF65-F5344CB8AC3E}">
        <p14:creationId xmlns:p14="http://schemas.microsoft.com/office/powerpoint/2010/main" val="36485903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>
            <a:extLst>
              <a:ext uri="{FF2B5EF4-FFF2-40B4-BE49-F238E27FC236}">
                <a16:creationId xmlns:a16="http://schemas.microsoft.com/office/drawing/2014/main" id="{588B0614-FF18-B548-9080-76A784E312EF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object 4"/>
          <p:cNvSpPr/>
          <p:nvPr/>
        </p:nvSpPr>
        <p:spPr>
          <a:xfrm>
            <a:off x="8987121" y="2863928"/>
            <a:ext cx="2642572" cy="2260066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563926" y="699540"/>
            <a:ext cx="2047580" cy="2068509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49493" y="699541"/>
            <a:ext cx="2884432" cy="2068509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93772" y="699540"/>
            <a:ext cx="2548079" cy="3137851"/>
          </a:xfrm>
          <a:prstGeom prst="rect">
            <a:avLst/>
          </a:prstGeom>
          <a:blipFill>
            <a:blip r:embed="rId5" cstate="email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49493" y="2863928"/>
            <a:ext cx="2282027" cy="2260066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Título 21">
            <a:extLst>
              <a:ext uri="{FF2B5EF4-FFF2-40B4-BE49-F238E27FC236}">
                <a16:creationId xmlns:a16="http://schemas.microsoft.com/office/drawing/2014/main" id="{D4E22CFA-6F89-874D-9E80-31FC5928E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72" y="1752358"/>
            <a:ext cx="3511875" cy="1111570"/>
          </a:xfrm>
        </p:spPr>
        <p:txBody>
          <a:bodyPr>
            <a:normAutofit fontScale="90000"/>
          </a:bodyPr>
          <a:lstStyle/>
          <a:p>
            <a: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Gran simuladora</a:t>
            </a:r>
          </a:p>
        </p:txBody>
      </p:sp>
    </p:spTree>
    <p:extLst>
      <p:ext uri="{BB962C8B-B14F-4D97-AF65-F5344CB8AC3E}">
        <p14:creationId xmlns:p14="http://schemas.microsoft.com/office/powerpoint/2010/main" val="29169610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69">
            <a:extLst>
              <a:ext uri="{FF2B5EF4-FFF2-40B4-BE49-F238E27FC236}">
                <a16:creationId xmlns:a16="http://schemas.microsoft.com/office/drawing/2014/main" id="{238BC1D9-6AC8-144B-A861-BCB489B0B4E8}"/>
              </a:ext>
            </a:extLst>
          </p:cNvPr>
          <p:cNvSpPr txBox="1">
            <a:spLocks/>
          </p:cNvSpPr>
          <p:nvPr/>
        </p:nvSpPr>
        <p:spPr>
          <a:xfrm>
            <a:off x="5135534" y="1533844"/>
            <a:ext cx="7393729" cy="3522504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0.5-5% de las MF.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Diagnóstico tardío.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Curso benigno usualmente.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52B48"/>
                </a:solidFill>
              </a:rPr>
              <a:t>Lesiones recurrentes.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Áreas </a:t>
            </a:r>
            <a:r>
              <a:rPr lang="es-ES" sz="2400" dirty="0">
                <a:solidFill>
                  <a:srgbClr val="152B48"/>
                </a:solidFill>
              </a:rPr>
              <a:t>no </a:t>
            </a:r>
            <a:r>
              <a:rPr lang="es-ES" sz="2400" dirty="0" err="1">
                <a:solidFill>
                  <a:srgbClr val="152B48"/>
                </a:solidFill>
              </a:rPr>
              <a:t>fotoexpuestas</a:t>
            </a:r>
            <a:r>
              <a:rPr lang="es-ES" sz="2400" dirty="0">
                <a:solidFill>
                  <a:srgbClr val="152B48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MF hipopigmentada y </a:t>
            </a:r>
            <a:r>
              <a:rPr lang="es-ES" sz="2400" b="0" dirty="0" err="1">
                <a:solidFill>
                  <a:srgbClr val="152B48"/>
                </a:solidFill>
              </a:rPr>
              <a:t>foliculotropa</a:t>
            </a:r>
            <a:r>
              <a:rPr lang="es-ES" sz="2400" b="0" dirty="0">
                <a:solidFill>
                  <a:srgbClr val="152B48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Seguimiento.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52B48"/>
                </a:solidFill>
              </a:rPr>
              <a:t>Evitar tratamientos agresivos.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C28728B-8951-564E-8188-9606924E681A}"/>
              </a:ext>
            </a:extLst>
          </p:cNvPr>
          <p:cNvSpPr txBox="1">
            <a:spLocks/>
          </p:cNvSpPr>
          <p:nvPr/>
        </p:nvSpPr>
        <p:spPr>
          <a:xfrm>
            <a:off x="2533650" y="1492253"/>
            <a:ext cx="8644728" cy="8039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4000" dirty="0"/>
              <a:t>MF en niños</a:t>
            </a:r>
          </a:p>
        </p:txBody>
      </p:sp>
    </p:spTree>
    <p:extLst>
      <p:ext uri="{BB962C8B-B14F-4D97-AF65-F5344CB8AC3E}">
        <p14:creationId xmlns:p14="http://schemas.microsoft.com/office/powerpoint/2010/main" val="5161554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568DFEAB-194E-B347-B5EF-37E7C53DB928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B3E2E7E-2720-E847-A3B3-9B47E287C7BE}"/>
              </a:ext>
            </a:extLst>
          </p:cNvPr>
          <p:cNvSpPr txBox="1">
            <a:spLocks/>
          </p:cNvSpPr>
          <p:nvPr/>
        </p:nvSpPr>
        <p:spPr>
          <a:xfrm>
            <a:off x="5343333" y="1285645"/>
            <a:ext cx="6024052" cy="8039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sz="3000" dirty="0"/>
              <a:t>Recomendaciones para la toma de la biopsia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E37044B-D70D-8045-B356-0B9352CD79C0}"/>
              </a:ext>
            </a:extLst>
          </p:cNvPr>
          <p:cNvSpPr txBox="1">
            <a:spLocks/>
          </p:cNvSpPr>
          <p:nvPr/>
        </p:nvSpPr>
        <p:spPr>
          <a:xfrm>
            <a:off x="5343333" y="2227218"/>
            <a:ext cx="6336858" cy="29472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600" dirty="0"/>
              <a:t>Biopsia por sacabocado (punch) 4-6 mm o </a:t>
            </a:r>
            <a:r>
              <a:rPr lang="es-CO" sz="2600" dirty="0" err="1"/>
              <a:t>incisional</a:t>
            </a:r>
            <a:r>
              <a:rPr lang="es-CO" sz="2600" dirty="0"/>
              <a:t>.</a:t>
            </a:r>
          </a:p>
          <a:p>
            <a:r>
              <a:rPr lang="es-CO" sz="2600" dirty="0"/>
              <a:t>2 o 3 muestras de diferentes tipo de lesiones, no tratadas idealmente.</a:t>
            </a:r>
          </a:p>
          <a:p>
            <a:r>
              <a:rPr lang="es-CO" sz="2600" dirty="0"/>
              <a:t>Biopsias por otros métodos no son adecuadas.</a:t>
            </a:r>
          </a:p>
          <a:p>
            <a:r>
              <a:rPr lang="es-CO" sz="2600" dirty="0"/>
              <a:t>Lectura por </a:t>
            </a:r>
            <a:r>
              <a:rPr lang="es-CO" sz="2600" dirty="0" err="1"/>
              <a:t>dermatopatólogos</a:t>
            </a:r>
            <a:r>
              <a:rPr lang="es-CO" sz="2600" dirty="0"/>
              <a:t> expertos.</a:t>
            </a:r>
          </a:p>
        </p:txBody>
      </p:sp>
    </p:spTree>
    <p:extLst>
      <p:ext uri="{BB962C8B-B14F-4D97-AF65-F5344CB8AC3E}">
        <p14:creationId xmlns:p14="http://schemas.microsoft.com/office/powerpoint/2010/main" val="32246783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E88177D2-7593-C940-ABBB-605BEC20BB18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EBAA91D-8B61-7446-8A80-D7608FE73E44}"/>
              </a:ext>
            </a:extLst>
          </p:cNvPr>
          <p:cNvSpPr txBox="1">
            <a:spLocks/>
          </p:cNvSpPr>
          <p:nvPr/>
        </p:nvSpPr>
        <p:spPr>
          <a:xfrm>
            <a:off x="4708294" y="1382077"/>
            <a:ext cx="2775412" cy="8039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4000" dirty="0"/>
              <a:t>Enfoque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6F8D503-3A96-3F4F-9A29-46F707005507}"/>
              </a:ext>
            </a:extLst>
          </p:cNvPr>
          <p:cNvSpPr txBox="1">
            <a:spLocks/>
          </p:cNvSpPr>
          <p:nvPr/>
        </p:nvSpPr>
        <p:spPr>
          <a:xfrm>
            <a:off x="4970203" y="2185988"/>
            <a:ext cx="9093615" cy="39532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dirty="0">
                <a:solidFill>
                  <a:srgbClr val="152B48"/>
                </a:solidFill>
              </a:rPr>
              <a:t>Examen físico: piel, ganglios, visceromegalias.</a:t>
            </a:r>
          </a:p>
          <a:p>
            <a:r>
              <a:rPr lang="es-CO" sz="2000" dirty="0">
                <a:solidFill>
                  <a:srgbClr val="152B48"/>
                </a:solidFill>
              </a:rPr>
              <a:t>Hemograma y ESP: células de </a:t>
            </a:r>
            <a:r>
              <a:rPr lang="es-CO" sz="2000" dirty="0" err="1">
                <a:solidFill>
                  <a:srgbClr val="152B48"/>
                </a:solidFill>
              </a:rPr>
              <a:t>Sézary</a:t>
            </a:r>
            <a:r>
              <a:rPr lang="es-CO" sz="2000" dirty="0">
                <a:solidFill>
                  <a:srgbClr val="152B48"/>
                </a:solidFill>
              </a:rPr>
              <a:t>.</a:t>
            </a:r>
          </a:p>
          <a:p>
            <a:r>
              <a:rPr lang="es-CO" sz="2000" dirty="0">
                <a:solidFill>
                  <a:srgbClr val="152B48"/>
                </a:solidFill>
              </a:rPr>
              <a:t>LDH, ácido úrico, B2 microglobulina.</a:t>
            </a:r>
          </a:p>
          <a:p>
            <a:r>
              <a:rPr lang="es-CO" sz="2000" dirty="0">
                <a:solidFill>
                  <a:srgbClr val="152B48"/>
                </a:solidFill>
              </a:rPr>
              <a:t>Imágenes: rx de tórax, TC/PET.</a:t>
            </a:r>
          </a:p>
          <a:p>
            <a:r>
              <a:rPr lang="es-CO" sz="2000" dirty="0">
                <a:solidFill>
                  <a:srgbClr val="152B48"/>
                </a:solidFill>
              </a:rPr>
              <a:t>Biopsia de piel.</a:t>
            </a:r>
          </a:p>
          <a:p>
            <a:r>
              <a:rPr lang="es-CO" sz="2000" dirty="0">
                <a:solidFill>
                  <a:srgbClr val="152B48"/>
                </a:solidFill>
              </a:rPr>
              <a:t>Biopsia de médula no se requiere.</a:t>
            </a:r>
          </a:p>
          <a:p>
            <a:r>
              <a:rPr lang="es-CO" sz="2000" dirty="0">
                <a:solidFill>
                  <a:srgbClr val="152B48"/>
                </a:solidFill>
              </a:rPr>
              <a:t>HTLV-1.</a:t>
            </a:r>
          </a:p>
          <a:p>
            <a:r>
              <a:rPr lang="es-CO" sz="2000" dirty="0">
                <a:solidFill>
                  <a:srgbClr val="152B48"/>
                </a:solidFill>
              </a:rPr>
              <a:t>Citometría de flujo y estudios moleculares.</a:t>
            </a:r>
          </a:p>
        </p:txBody>
      </p:sp>
    </p:spTree>
    <p:extLst>
      <p:ext uri="{BB962C8B-B14F-4D97-AF65-F5344CB8AC3E}">
        <p14:creationId xmlns:p14="http://schemas.microsoft.com/office/powerpoint/2010/main" val="16133454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DA21CFE-437A-A84C-BEFE-DDFD6102BD56}"/>
              </a:ext>
            </a:extLst>
          </p:cNvPr>
          <p:cNvSpPr txBox="1">
            <a:spLocks/>
          </p:cNvSpPr>
          <p:nvPr/>
        </p:nvSpPr>
        <p:spPr>
          <a:xfrm>
            <a:off x="5102180" y="1733135"/>
            <a:ext cx="3161782" cy="8039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600" dirty="0"/>
              <a:t>Tratamiento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F441A41-84E2-AF4D-822C-D0C50853E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2180" y="2417128"/>
            <a:ext cx="6431556" cy="2868521"/>
          </a:xfrm>
        </p:spPr>
        <p:txBody>
          <a:bodyPr>
            <a:normAutofit/>
          </a:bodyPr>
          <a:lstStyle/>
          <a:p>
            <a:r>
              <a:rPr lang="es-CO" sz="2400" dirty="0">
                <a:solidFill>
                  <a:srgbClr val="152B48"/>
                </a:solidFill>
                <a:latin typeface="Montserrat" panose="00000500000000000000" pitchFamily="50" charset="0"/>
              </a:rPr>
              <a:t>Varía según el estadio clínico.</a:t>
            </a:r>
          </a:p>
          <a:p>
            <a:r>
              <a:rPr lang="es-CO" sz="2400" b="1" dirty="0">
                <a:solidFill>
                  <a:srgbClr val="152B48"/>
                </a:solidFill>
                <a:latin typeface="Montserrat" panose="00000500000000000000" pitchFamily="50" charset="0"/>
              </a:rPr>
              <a:t>Objetivo</a:t>
            </a:r>
            <a:r>
              <a:rPr lang="es-CO" sz="2400" dirty="0">
                <a:solidFill>
                  <a:srgbClr val="152B48"/>
                </a:solidFill>
                <a:latin typeface="Montserrat" panose="00000500000000000000" pitchFamily="50" charset="0"/>
              </a:rPr>
              <a:t>: prevenir la progresión, mantener al paciente la menor cantidad de lesiones posibles.</a:t>
            </a:r>
          </a:p>
          <a:p>
            <a:r>
              <a:rPr lang="es-CO" sz="2400" dirty="0">
                <a:solidFill>
                  <a:srgbClr val="152B48"/>
                </a:solidFill>
                <a:latin typeface="Montserrat" panose="00000500000000000000" pitchFamily="50" charset="0"/>
              </a:rPr>
              <a:t>La enfermedad tiene una naturaleza </a:t>
            </a:r>
            <a:r>
              <a:rPr lang="es-CO" sz="2400" b="1" dirty="0">
                <a:solidFill>
                  <a:srgbClr val="152B48"/>
                </a:solidFill>
                <a:latin typeface="Montserrat" panose="00000500000000000000" pitchFamily="50" charset="0"/>
              </a:rPr>
              <a:t>crónica</a:t>
            </a:r>
            <a:r>
              <a:rPr lang="es-CO" sz="2400" dirty="0">
                <a:solidFill>
                  <a:srgbClr val="152B48"/>
                </a:solidFill>
                <a:latin typeface="Montserrat" panose="00000500000000000000" pitchFamily="50" charset="0"/>
              </a:rPr>
              <a:t>, </a:t>
            </a:r>
            <a:r>
              <a:rPr lang="es-CO" sz="2400" b="1" dirty="0">
                <a:solidFill>
                  <a:srgbClr val="152B48"/>
                </a:solidFill>
                <a:latin typeface="Montserrat" panose="00000500000000000000" pitchFamily="50" charset="0"/>
              </a:rPr>
              <a:t>insidiosa</a:t>
            </a:r>
            <a:r>
              <a:rPr lang="es-CO" sz="2400" dirty="0">
                <a:solidFill>
                  <a:srgbClr val="152B48"/>
                </a:solidFill>
                <a:latin typeface="Montserrat" panose="00000500000000000000" pitchFamily="50" charset="0"/>
              </a:rPr>
              <a:t> y las </a:t>
            </a:r>
            <a:r>
              <a:rPr lang="es-CO" sz="2400" b="1" dirty="0">
                <a:solidFill>
                  <a:srgbClr val="152B48"/>
                </a:solidFill>
                <a:latin typeface="Montserrat" panose="00000500000000000000" pitchFamily="50" charset="0"/>
              </a:rPr>
              <a:t>recaídas</a:t>
            </a:r>
            <a:r>
              <a:rPr lang="es-CO" sz="2400" dirty="0">
                <a:solidFill>
                  <a:srgbClr val="152B48"/>
                </a:solidFill>
                <a:latin typeface="Montserrat" panose="00000500000000000000" pitchFamily="50" charset="0"/>
              </a:rPr>
              <a:t> son frecuentes.</a:t>
            </a:r>
          </a:p>
        </p:txBody>
      </p:sp>
    </p:spTree>
    <p:extLst>
      <p:ext uri="{BB962C8B-B14F-4D97-AF65-F5344CB8AC3E}">
        <p14:creationId xmlns:p14="http://schemas.microsoft.com/office/powerpoint/2010/main" val="32574418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35D8E818-C67D-A341-B2E4-A46C1D224B1C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24ED5EB-94CA-CB47-9034-500830FED4F4}"/>
              </a:ext>
            </a:extLst>
          </p:cNvPr>
          <p:cNvSpPr txBox="1">
            <a:spLocks/>
          </p:cNvSpPr>
          <p:nvPr/>
        </p:nvSpPr>
        <p:spPr>
          <a:xfrm>
            <a:off x="4899602" y="987514"/>
            <a:ext cx="3015037" cy="8039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Tratamiento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E853458-65C9-0D46-A66F-E2FD80BFC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5807" y="1660912"/>
            <a:ext cx="6793057" cy="4431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>
                <a:solidFill>
                  <a:srgbClr val="152B48"/>
                </a:solidFill>
                <a:latin typeface="Montserrat" panose="00000500000000000000" pitchFamily="50" charset="0"/>
              </a:rPr>
              <a:t>Terapias dirigidas a la piel: </a:t>
            </a:r>
          </a:p>
          <a:p>
            <a:pPr>
              <a:buFontTx/>
              <a:buChar char="-"/>
            </a:pPr>
            <a:r>
              <a:rPr lang="es-ES" sz="2000" dirty="0">
                <a:solidFill>
                  <a:srgbClr val="152B48"/>
                </a:solidFill>
                <a:latin typeface="Montserrat" panose="00000500000000000000" pitchFamily="50" charset="0"/>
              </a:rPr>
              <a:t>Esteroides tópicos.</a:t>
            </a:r>
          </a:p>
          <a:p>
            <a:pPr>
              <a:buFontTx/>
              <a:buChar char="-"/>
            </a:pPr>
            <a:r>
              <a:rPr lang="es-ES" sz="2000" dirty="0">
                <a:solidFill>
                  <a:srgbClr val="152B48"/>
                </a:solidFill>
                <a:latin typeface="Montserrat" panose="00000500000000000000" pitchFamily="50" charset="0"/>
              </a:rPr>
              <a:t>Fototerapia PUVA, UVB BE (niños, parches).</a:t>
            </a:r>
          </a:p>
          <a:p>
            <a:pPr>
              <a:buFontTx/>
              <a:buChar char="-"/>
            </a:pPr>
            <a:r>
              <a:rPr lang="es-ES" sz="2000" dirty="0" err="1">
                <a:solidFill>
                  <a:srgbClr val="152B48"/>
                </a:solidFill>
                <a:latin typeface="Montserrat" panose="00000500000000000000" pitchFamily="50" charset="0"/>
              </a:rPr>
              <a:t>Imiquimod</a:t>
            </a:r>
            <a:r>
              <a:rPr lang="es-ES" sz="2000" dirty="0">
                <a:solidFill>
                  <a:srgbClr val="152B48"/>
                </a:solidFill>
                <a:latin typeface="Montserrat" panose="00000500000000000000" pitchFamily="50" charset="0"/>
              </a:rPr>
              <a:t>.</a:t>
            </a:r>
          </a:p>
          <a:p>
            <a:pPr marL="0" indent="0">
              <a:buNone/>
            </a:pPr>
            <a:r>
              <a:rPr lang="es-ES" sz="2000" b="1" dirty="0">
                <a:solidFill>
                  <a:srgbClr val="152B48"/>
                </a:solidFill>
                <a:latin typeface="Montserrat" panose="00000500000000000000" pitchFamily="50" charset="0"/>
              </a:rPr>
              <a:t>Tratamiento sistémico:</a:t>
            </a:r>
          </a:p>
          <a:p>
            <a:pPr>
              <a:buFontTx/>
              <a:buChar char="-"/>
            </a:pPr>
            <a:r>
              <a:rPr lang="es-ES" sz="2000" dirty="0">
                <a:solidFill>
                  <a:srgbClr val="152B48"/>
                </a:solidFill>
                <a:latin typeface="Montserrat" panose="00000500000000000000" pitchFamily="50" charset="0"/>
              </a:rPr>
              <a:t>Interferón.</a:t>
            </a:r>
          </a:p>
          <a:p>
            <a:pPr>
              <a:buFontTx/>
              <a:buChar char="-"/>
            </a:pPr>
            <a:r>
              <a:rPr lang="es-ES" sz="2000" dirty="0">
                <a:solidFill>
                  <a:srgbClr val="152B48"/>
                </a:solidFill>
                <a:latin typeface="Montserrat" panose="00000500000000000000" pitchFamily="50" charset="0"/>
              </a:rPr>
              <a:t>Retinoides (Acitretín, Isotretinoína, </a:t>
            </a:r>
            <a:r>
              <a:rPr lang="es-ES" sz="2000" dirty="0" err="1">
                <a:solidFill>
                  <a:srgbClr val="152B48"/>
                </a:solidFill>
                <a:latin typeface="Montserrat" panose="00000500000000000000" pitchFamily="50" charset="0"/>
              </a:rPr>
              <a:t>bexaroteno</a:t>
            </a:r>
            <a:r>
              <a:rPr lang="es-ES" sz="2000" dirty="0">
                <a:solidFill>
                  <a:srgbClr val="152B48"/>
                </a:solidFill>
                <a:latin typeface="Montserrat" panose="00000500000000000000" pitchFamily="50" charset="0"/>
              </a:rPr>
              <a:t>).</a:t>
            </a:r>
          </a:p>
          <a:p>
            <a:pPr>
              <a:buFontTx/>
              <a:buChar char="-"/>
            </a:pPr>
            <a:r>
              <a:rPr lang="es-ES" sz="2000" dirty="0" err="1">
                <a:solidFill>
                  <a:srgbClr val="152B48"/>
                </a:solidFill>
                <a:latin typeface="Montserrat" panose="00000500000000000000" pitchFamily="50" charset="0"/>
              </a:rPr>
              <a:t>Vorinostat</a:t>
            </a:r>
            <a:r>
              <a:rPr lang="es-ES" sz="2000" dirty="0">
                <a:solidFill>
                  <a:srgbClr val="152B48"/>
                </a:solidFill>
                <a:latin typeface="Montserrat" panose="00000500000000000000" pitchFamily="50" charset="0"/>
              </a:rPr>
              <a:t>.</a:t>
            </a:r>
          </a:p>
          <a:p>
            <a:pPr>
              <a:buFontTx/>
              <a:buChar char="-"/>
            </a:pPr>
            <a:r>
              <a:rPr lang="es-ES" sz="2000" dirty="0" err="1">
                <a:solidFill>
                  <a:srgbClr val="152B48"/>
                </a:solidFill>
                <a:latin typeface="Montserrat" panose="00000500000000000000" pitchFamily="50" charset="0"/>
              </a:rPr>
              <a:t>Clorambucil</a:t>
            </a:r>
            <a:r>
              <a:rPr lang="es-ES" sz="2000" dirty="0">
                <a:solidFill>
                  <a:srgbClr val="152B48"/>
                </a:solidFill>
                <a:latin typeface="Montserrat" panose="00000500000000000000" pitchFamily="50" charset="0"/>
              </a:rPr>
              <a:t>, doxorrubicina.</a:t>
            </a:r>
          </a:p>
          <a:p>
            <a:pPr>
              <a:buFontTx/>
              <a:buChar char="-"/>
            </a:pPr>
            <a:r>
              <a:rPr lang="es-ES" sz="2000" dirty="0">
                <a:solidFill>
                  <a:srgbClr val="152B48"/>
                </a:solidFill>
                <a:latin typeface="Montserrat" panose="00000500000000000000" pitchFamily="50" charset="0"/>
              </a:rPr>
              <a:t>Otros.</a:t>
            </a:r>
            <a:endParaRPr lang="es-CO" sz="20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DFA823BF-43B2-BB4A-BBEA-0CB0EECF83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9394" y="591549"/>
            <a:ext cx="2598789" cy="283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54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4DA76C38-DA99-BD44-8AB7-93963BA0398D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object 2"/>
          <p:cNvSpPr/>
          <p:nvPr/>
        </p:nvSpPr>
        <p:spPr>
          <a:xfrm>
            <a:off x="4907416" y="3613958"/>
            <a:ext cx="3154156" cy="2280722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hape 169">
            <a:extLst>
              <a:ext uri="{FF2B5EF4-FFF2-40B4-BE49-F238E27FC236}">
                <a16:creationId xmlns:a16="http://schemas.microsoft.com/office/drawing/2014/main" id="{DDEEF6A8-6477-BD40-A9E4-49C449B878BE}"/>
              </a:ext>
            </a:extLst>
          </p:cNvPr>
          <p:cNvSpPr txBox="1">
            <a:spLocks/>
          </p:cNvSpPr>
          <p:nvPr/>
        </p:nvSpPr>
        <p:spPr>
          <a:xfrm>
            <a:off x="801593" y="323020"/>
            <a:ext cx="6760751" cy="2750100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0" dirty="0">
                <a:solidFill>
                  <a:srgbClr val="132C48"/>
                </a:solidFill>
              </a:rPr>
              <a:t>Placas queratósicas en los labios.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132C48"/>
                </a:solidFill>
              </a:rPr>
              <a:t>Labio inferior.</a:t>
            </a:r>
          </a:p>
        </p:txBody>
      </p:sp>
      <p:sp>
        <p:nvSpPr>
          <p:cNvPr id="13" name="Título 9">
            <a:extLst>
              <a:ext uri="{FF2B5EF4-FFF2-40B4-BE49-F238E27FC236}">
                <a16:creationId xmlns:a16="http://schemas.microsoft.com/office/drawing/2014/main" id="{65CA6C64-A9B5-B444-8BE4-629A10F7F915}"/>
              </a:ext>
            </a:extLst>
          </p:cNvPr>
          <p:cNvSpPr txBox="1">
            <a:spLocks/>
          </p:cNvSpPr>
          <p:nvPr/>
        </p:nvSpPr>
        <p:spPr>
          <a:xfrm>
            <a:off x="801593" y="1447859"/>
            <a:ext cx="4042896" cy="816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rgbClr val="06B0AA"/>
                </a:solidFill>
              </a:rPr>
              <a:t>Quelitis actínica</a:t>
            </a: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6E708BBA-AE1E-5B4E-ADB1-C99296A165A4}"/>
              </a:ext>
            </a:extLst>
          </p:cNvPr>
          <p:cNvSpPr/>
          <p:nvPr/>
        </p:nvSpPr>
        <p:spPr>
          <a:xfrm>
            <a:off x="8192801" y="913966"/>
            <a:ext cx="3535895" cy="2699992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764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4DA76C38-DA99-BD44-8AB7-93963BA0398D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Shape 169">
            <a:extLst>
              <a:ext uri="{FF2B5EF4-FFF2-40B4-BE49-F238E27FC236}">
                <a16:creationId xmlns:a16="http://schemas.microsoft.com/office/drawing/2014/main" id="{DDEEF6A8-6477-BD40-A9E4-49C449B878BE}"/>
              </a:ext>
            </a:extLst>
          </p:cNvPr>
          <p:cNvSpPr txBox="1">
            <a:spLocks/>
          </p:cNvSpPr>
          <p:nvPr/>
        </p:nvSpPr>
        <p:spPr>
          <a:xfrm>
            <a:off x="567312" y="476655"/>
            <a:ext cx="6208281" cy="2750100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rgbClr val="152B48"/>
                </a:solidFill>
              </a:rPr>
              <a:t>Placas blancas </a:t>
            </a:r>
            <a:r>
              <a:rPr lang="es-ES" sz="2600" b="0" dirty="0">
                <a:solidFill>
                  <a:srgbClr val="152B48"/>
                </a:solidFill>
              </a:rPr>
              <a:t>en la mucosa oral.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rgbClr val="152B48"/>
                </a:solidFill>
              </a:rPr>
              <a:t>Lengua.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>
                <a:solidFill>
                  <a:srgbClr val="152B48"/>
                </a:solidFill>
              </a:rPr>
              <a:t>No</a:t>
            </a:r>
            <a:r>
              <a:rPr lang="es-ES" sz="2600" b="0" dirty="0">
                <a:solidFill>
                  <a:srgbClr val="152B48"/>
                </a:solidFill>
              </a:rPr>
              <a:t> desprenden.</a:t>
            </a:r>
            <a:endParaRPr lang="es-ES" sz="2600" dirty="0">
              <a:solidFill>
                <a:srgbClr val="152B48"/>
              </a:solidFill>
            </a:endParaRPr>
          </a:p>
        </p:txBody>
      </p:sp>
      <p:sp>
        <p:nvSpPr>
          <p:cNvPr id="13" name="Título 9">
            <a:extLst>
              <a:ext uri="{FF2B5EF4-FFF2-40B4-BE49-F238E27FC236}">
                <a16:creationId xmlns:a16="http://schemas.microsoft.com/office/drawing/2014/main" id="{65CA6C64-A9B5-B444-8BE4-629A10F7F915}"/>
              </a:ext>
            </a:extLst>
          </p:cNvPr>
          <p:cNvSpPr txBox="1">
            <a:spLocks/>
          </p:cNvSpPr>
          <p:nvPr/>
        </p:nvSpPr>
        <p:spPr>
          <a:xfrm>
            <a:off x="567312" y="1035602"/>
            <a:ext cx="4042896" cy="816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sz="3600" b="1" dirty="0">
                <a:solidFill>
                  <a:srgbClr val="06B0AA"/>
                </a:solidFill>
              </a:rPr>
              <a:t>Leucoplasia</a:t>
            </a: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8BD5A099-86B9-5C40-934A-89CBA32BED52}"/>
              </a:ext>
            </a:extLst>
          </p:cNvPr>
          <p:cNvSpPr/>
          <p:nvPr/>
        </p:nvSpPr>
        <p:spPr>
          <a:xfrm>
            <a:off x="8153626" y="1129076"/>
            <a:ext cx="3670046" cy="2640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4DCC0ECA-94EE-D047-A0CF-B2A47F62DF3D}"/>
              </a:ext>
            </a:extLst>
          </p:cNvPr>
          <p:cNvSpPr/>
          <p:nvPr/>
        </p:nvSpPr>
        <p:spPr>
          <a:xfrm>
            <a:off x="4853735" y="2999164"/>
            <a:ext cx="3048609" cy="2634763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1045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7CF1A18A-162E-A244-96A7-511984AD8660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Shape 169">
            <a:extLst>
              <a:ext uri="{FF2B5EF4-FFF2-40B4-BE49-F238E27FC236}">
                <a16:creationId xmlns:a16="http://schemas.microsoft.com/office/drawing/2014/main" id="{F9E11023-8716-6E44-9B2F-59B332C29F17}"/>
              </a:ext>
            </a:extLst>
          </p:cNvPr>
          <p:cNvSpPr txBox="1">
            <a:spLocks/>
          </p:cNvSpPr>
          <p:nvPr/>
        </p:nvSpPr>
        <p:spPr>
          <a:xfrm>
            <a:off x="393594" y="1966078"/>
            <a:ext cx="5855509" cy="900947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" b="0" dirty="0">
                <a:solidFill>
                  <a:srgbClr val="132C48"/>
                </a:solidFill>
              </a:rPr>
              <a:t>CEC in situ</a:t>
            </a:r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59BD9B46-83FF-0944-9DE0-582A65E5BBFB}"/>
              </a:ext>
            </a:extLst>
          </p:cNvPr>
          <p:cNvSpPr txBox="1">
            <a:spLocks/>
          </p:cNvSpPr>
          <p:nvPr/>
        </p:nvSpPr>
        <p:spPr>
          <a:xfrm>
            <a:off x="393594" y="1704947"/>
            <a:ext cx="5327071" cy="816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rgbClr val="06B0AA"/>
                </a:solidFill>
              </a:rPr>
              <a:t>Enfermedad de Bowen</a:t>
            </a: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DA338093-E0F7-6B4D-890D-5AA471D17B92}"/>
              </a:ext>
            </a:extLst>
          </p:cNvPr>
          <p:cNvSpPr/>
          <p:nvPr/>
        </p:nvSpPr>
        <p:spPr>
          <a:xfrm>
            <a:off x="8467922" y="1078422"/>
            <a:ext cx="3214477" cy="436451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C9B4C3D0-20A4-1746-AD5E-C87E92C7F315}"/>
              </a:ext>
            </a:extLst>
          </p:cNvPr>
          <p:cNvSpPr/>
          <p:nvPr/>
        </p:nvSpPr>
        <p:spPr>
          <a:xfrm>
            <a:off x="6096000" y="3810950"/>
            <a:ext cx="2205147" cy="2271179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0192EDE1-111E-724E-AE03-AC566993B5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1078423"/>
            <a:ext cx="2149691" cy="252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061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7CF1A18A-162E-A244-96A7-511984AD8660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Shape 169">
            <a:extLst>
              <a:ext uri="{FF2B5EF4-FFF2-40B4-BE49-F238E27FC236}">
                <a16:creationId xmlns:a16="http://schemas.microsoft.com/office/drawing/2014/main" id="{F9E11023-8716-6E44-9B2F-59B332C29F17}"/>
              </a:ext>
            </a:extLst>
          </p:cNvPr>
          <p:cNvSpPr txBox="1">
            <a:spLocks/>
          </p:cNvSpPr>
          <p:nvPr/>
        </p:nvSpPr>
        <p:spPr>
          <a:xfrm>
            <a:off x="652363" y="678900"/>
            <a:ext cx="4419779" cy="2750100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Placas </a:t>
            </a:r>
            <a:r>
              <a:rPr lang="es-ES" sz="2400" dirty="0">
                <a:solidFill>
                  <a:srgbClr val="132C48"/>
                </a:solidFill>
              </a:rPr>
              <a:t>eritematosas</a:t>
            </a:r>
            <a:r>
              <a:rPr lang="es-ES" sz="2400" b="0" dirty="0">
                <a:solidFill>
                  <a:srgbClr val="132C48"/>
                </a:solidFill>
              </a:rPr>
              <a:t> en el </a:t>
            </a:r>
            <a:r>
              <a:rPr lang="es-ES" sz="2400" dirty="0">
                <a:solidFill>
                  <a:srgbClr val="132C48"/>
                </a:solidFill>
              </a:rPr>
              <a:t>glande.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0" dirty="0">
                <a:solidFill>
                  <a:srgbClr val="132C48"/>
                </a:solidFill>
              </a:rPr>
              <a:t>Enfermedad de </a:t>
            </a:r>
            <a:r>
              <a:rPr lang="es-ES" sz="2400" dirty="0">
                <a:solidFill>
                  <a:srgbClr val="132C48"/>
                </a:solidFill>
              </a:rPr>
              <a:t>Bowen</a:t>
            </a:r>
            <a:r>
              <a:rPr lang="es-ES" sz="2400" b="0" dirty="0">
                <a:solidFill>
                  <a:srgbClr val="132C48"/>
                </a:solidFill>
              </a:rPr>
              <a:t> del pene.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32C48"/>
                </a:solidFill>
              </a:rPr>
              <a:t>CEC in situ.</a:t>
            </a:r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59BD9B46-83FF-0944-9DE0-582A65E5BBFB}"/>
              </a:ext>
            </a:extLst>
          </p:cNvPr>
          <p:cNvSpPr txBox="1">
            <a:spLocks/>
          </p:cNvSpPr>
          <p:nvPr/>
        </p:nvSpPr>
        <p:spPr>
          <a:xfrm>
            <a:off x="602063" y="578505"/>
            <a:ext cx="4520377" cy="816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rgbClr val="06B0AA"/>
                </a:solidFill>
              </a:rPr>
              <a:t>Eritroplasia de Queyrat</a:t>
            </a: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4D117EC9-70FF-F240-9DE5-81EC59CE3557}"/>
              </a:ext>
            </a:extLst>
          </p:cNvPr>
          <p:cNvSpPr/>
          <p:nvPr/>
        </p:nvSpPr>
        <p:spPr>
          <a:xfrm>
            <a:off x="8571639" y="1949808"/>
            <a:ext cx="2670236" cy="3799911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0A1D4B7F-01DB-1F46-99F9-3447E05523ED}"/>
              </a:ext>
            </a:extLst>
          </p:cNvPr>
          <p:cNvSpPr/>
          <p:nvPr/>
        </p:nvSpPr>
        <p:spPr>
          <a:xfrm>
            <a:off x="5575228" y="1333905"/>
            <a:ext cx="2762620" cy="3884220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1391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7CF1A18A-162E-A244-96A7-511984AD8660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59BD9B46-83FF-0944-9DE0-582A65E5BBFB}"/>
              </a:ext>
            </a:extLst>
          </p:cNvPr>
          <p:cNvSpPr txBox="1">
            <a:spLocks/>
          </p:cNvSpPr>
          <p:nvPr/>
        </p:nvSpPr>
        <p:spPr>
          <a:xfrm>
            <a:off x="513347" y="923269"/>
            <a:ext cx="4566973" cy="816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4000" b="1" dirty="0">
                <a:solidFill>
                  <a:srgbClr val="06B0AA"/>
                </a:solidFill>
              </a:rPr>
              <a:t>Úlceras crónicas</a:t>
            </a: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DB4EA1DA-0E96-EB4A-A071-D5B05B1455D5}"/>
              </a:ext>
            </a:extLst>
          </p:cNvPr>
          <p:cNvSpPr/>
          <p:nvPr/>
        </p:nvSpPr>
        <p:spPr>
          <a:xfrm>
            <a:off x="5264191" y="1076298"/>
            <a:ext cx="3330102" cy="472584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1C36DAEE-7DB3-034A-ADF2-3E61FF7F60E2}"/>
              </a:ext>
            </a:extLst>
          </p:cNvPr>
          <p:cNvSpPr/>
          <p:nvPr/>
        </p:nvSpPr>
        <p:spPr>
          <a:xfrm>
            <a:off x="8861898" y="1076298"/>
            <a:ext cx="2816755" cy="2819427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98981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36D434D-E43E-46B1-B15C-3F8F1C7CD985}" vid="{2065B3BA-C76D-4BC7-A0DF-9D99B62B031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8073</TotalTime>
  <Words>1516</Words>
  <Application>Microsoft Office PowerPoint</Application>
  <PresentationFormat>Panorámica</PresentationFormat>
  <Paragraphs>290</Paragraphs>
  <Slides>49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49</vt:i4>
      </vt:variant>
    </vt:vector>
  </HeadingPairs>
  <TitlesOfParts>
    <vt:vector size="54" baseType="lpstr"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Carcinoma basocelular. Carcinoma espinocelular (escamocelular).</vt:lpstr>
      <vt:lpstr>Factores de riesgo</vt:lpstr>
      <vt:lpstr>        </vt:lpstr>
      <vt:lpstr>Presentación de PowerPoint</vt:lpstr>
      <vt:lpstr>Presentación de PowerPoint</vt:lpstr>
      <vt:lpstr>Presentación de PowerPoint</vt:lpstr>
      <vt:lpstr>Manejo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Factores de riesgo</vt:lpstr>
      <vt:lpstr>Formas clínicas</vt:lpstr>
      <vt:lpstr>Presentación de PowerPoint</vt:lpstr>
      <vt:lpstr>Diagnóstico</vt:lpstr>
      <vt:lpstr>Presentación de PowerPoint</vt:lpstr>
      <vt:lpstr>Dermatoscopia</vt:lpstr>
      <vt:lpstr>Presentación de PowerPoint</vt:lpstr>
      <vt:lpstr>Signos de mal pronóstico</vt:lpstr>
      <vt:lpstr>Diagnóstico diferencial</vt:lpstr>
      <vt:lpstr>Enfoque</vt:lpstr>
      <vt:lpstr>Xeroderma pigmentoso</vt:lpstr>
      <vt:lpstr>Presentación de PowerPoint</vt:lpstr>
      <vt:lpstr>Presentación de PowerPoint</vt:lpstr>
      <vt:lpstr>Presentación de PowerPoint</vt:lpstr>
      <vt:lpstr>Presentación de PowerPoint</vt:lpstr>
      <vt:lpstr>Tratamiento</vt:lpstr>
      <vt:lpstr>  Micosis fungoide</vt:lpstr>
      <vt:lpstr>Epidemiología</vt:lpstr>
      <vt:lpstr>Clínica</vt:lpstr>
      <vt:lpstr>Gran simuladora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User</cp:lastModifiedBy>
  <cp:revision>108</cp:revision>
  <dcterms:created xsi:type="dcterms:W3CDTF">2020-10-28T22:57:21Z</dcterms:created>
  <dcterms:modified xsi:type="dcterms:W3CDTF">2021-08-18T21:49:56Z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936448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