
<file path=[Content_Types].xml><?xml version="1.0" encoding="utf-8"?>
<Types xmlns="http://schemas.openxmlformats.org/package/2006/content-types">
  <Default ContentType="image/x-emf" Extension="emf"/>
  <Default ContentType="image/gif" Extension="gif"/>
  <Default ContentType="image/jpeg" Extension="jpeg"/>
  <Default ContentType="image/png" Extension="png"/>
  <Default ContentType="application/vnd.openxmlformats-package.relationships+xml" Extension="rels"/>
  <Default ContentType="image/tiff" Extension="tiff"/>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6A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35FD3-15B1-4E17-9367-41CF4E92DF38}" type="doc">
      <dgm:prSet loTypeId="urn:microsoft.com/office/officeart/2005/8/layout/hProcess9" loCatId="process" qsTypeId="urn:microsoft.com/office/officeart/2005/8/quickstyle/simple1" qsCatId="simple" csTypeId="urn:microsoft.com/office/officeart/2005/8/colors/colorful5" csCatId="colorful" phldr="1"/>
      <dgm:spPr/>
    </dgm:pt>
    <dgm:pt modelId="{DC12DED2-A8A6-4CA3-A7E8-160BBAA28536}">
      <dgm:prSet phldrT="[Texto]"/>
      <dgm:spPr/>
      <dgm:t>
        <a:bodyPr/>
        <a:lstStyle/>
        <a:p>
          <a:r>
            <a:rPr lang="es-CO" dirty="0">
              <a:solidFill>
                <a:schemeClr val="bg1"/>
              </a:solidFill>
              <a:latin typeface="Montserrat" panose="02000505000000020004" pitchFamily="2" charset="0"/>
            </a:rPr>
            <a:t>Coma irreversible</a:t>
          </a:r>
        </a:p>
      </dgm:t>
    </dgm:pt>
    <dgm:pt modelId="{CB045594-85E6-4B97-8CA0-3BA325E53F37}" type="parTrans" cxnId="{67819B3B-5238-4D66-9DA1-5FF37267ECE0}">
      <dgm:prSet/>
      <dgm:spPr/>
      <dgm:t>
        <a:bodyPr/>
        <a:lstStyle/>
        <a:p>
          <a:endParaRPr lang="es-CO"/>
        </a:p>
      </dgm:t>
    </dgm:pt>
    <dgm:pt modelId="{4F38C641-9FBE-4CB4-9790-4E0C6E8DB9DC}" type="sibTrans" cxnId="{67819B3B-5238-4D66-9DA1-5FF37267ECE0}">
      <dgm:prSet/>
      <dgm:spPr/>
      <dgm:t>
        <a:bodyPr/>
        <a:lstStyle/>
        <a:p>
          <a:endParaRPr lang="es-CO"/>
        </a:p>
      </dgm:t>
    </dgm:pt>
    <dgm:pt modelId="{A5058994-F6C4-4453-8C80-6EDCE7A176A1}">
      <dgm:prSet phldrT="[Texto]"/>
      <dgm:spPr>
        <a:solidFill>
          <a:srgbClr val="06AEAA"/>
        </a:solidFill>
      </dgm:spPr>
      <dgm:t>
        <a:bodyPr/>
        <a:lstStyle/>
        <a:p>
          <a:r>
            <a:rPr lang="es-CO" dirty="0" err="1">
              <a:solidFill>
                <a:schemeClr val="bg1"/>
              </a:solidFill>
              <a:latin typeface="Montserrat" panose="02000505000000020004" pitchFamily="2" charset="0"/>
            </a:rPr>
            <a:t>Arreflexia</a:t>
          </a:r>
          <a:r>
            <a:rPr lang="es-CO" dirty="0">
              <a:solidFill>
                <a:schemeClr val="bg1"/>
              </a:solidFill>
              <a:latin typeface="Montserrat" panose="02000505000000020004" pitchFamily="2" charset="0"/>
            </a:rPr>
            <a:t> del tallo</a:t>
          </a:r>
        </a:p>
      </dgm:t>
    </dgm:pt>
    <dgm:pt modelId="{FAADCF7E-F288-40E7-BB1B-C3E8A0A8ED07}" type="parTrans" cxnId="{F9B1E092-AD2A-45FB-9458-9CF3BD4D66B3}">
      <dgm:prSet/>
      <dgm:spPr/>
      <dgm:t>
        <a:bodyPr/>
        <a:lstStyle/>
        <a:p>
          <a:endParaRPr lang="es-CO"/>
        </a:p>
      </dgm:t>
    </dgm:pt>
    <dgm:pt modelId="{3B63B913-8EE9-4056-BCB9-BEA8E2D64844}" type="sibTrans" cxnId="{F9B1E092-AD2A-45FB-9458-9CF3BD4D66B3}">
      <dgm:prSet/>
      <dgm:spPr/>
      <dgm:t>
        <a:bodyPr/>
        <a:lstStyle/>
        <a:p>
          <a:endParaRPr lang="es-CO"/>
        </a:p>
      </dgm:t>
    </dgm:pt>
    <dgm:pt modelId="{5DBE33FB-B9E6-41DD-A31C-09B7A70C6F30}">
      <dgm:prSet phldrT="[Texto]"/>
      <dgm:spPr>
        <a:solidFill>
          <a:srgbClr val="152B48"/>
        </a:solidFill>
      </dgm:spPr>
      <dgm:t>
        <a:bodyPr/>
        <a:lstStyle/>
        <a:p>
          <a:r>
            <a:rPr lang="es-CO" dirty="0">
              <a:solidFill>
                <a:schemeClr val="bg1"/>
              </a:solidFill>
              <a:latin typeface="Montserrat" panose="02000505000000020004" pitchFamily="2" charset="0"/>
            </a:rPr>
            <a:t>Apnea</a:t>
          </a:r>
        </a:p>
      </dgm:t>
    </dgm:pt>
    <dgm:pt modelId="{F7FC6DAB-3435-4C2C-880C-1FF4B5F70111}" type="parTrans" cxnId="{91D6B460-11D9-4515-8993-0FF8F1386940}">
      <dgm:prSet/>
      <dgm:spPr/>
      <dgm:t>
        <a:bodyPr/>
        <a:lstStyle/>
        <a:p>
          <a:endParaRPr lang="es-CO"/>
        </a:p>
      </dgm:t>
    </dgm:pt>
    <dgm:pt modelId="{3C49A11E-93C8-4219-95E9-E8008589D24B}" type="sibTrans" cxnId="{91D6B460-11D9-4515-8993-0FF8F1386940}">
      <dgm:prSet/>
      <dgm:spPr/>
      <dgm:t>
        <a:bodyPr/>
        <a:lstStyle/>
        <a:p>
          <a:endParaRPr lang="es-CO"/>
        </a:p>
      </dgm:t>
    </dgm:pt>
    <dgm:pt modelId="{C3BF0D53-F8E1-44C4-A70A-622832910212}" type="pres">
      <dgm:prSet presAssocID="{DDB35FD3-15B1-4E17-9367-41CF4E92DF38}" presName="CompostProcess" presStyleCnt="0">
        <dgm:presLayoutVars>
          <dgm:dir/>
          <dgm:resizeHandles val="exact"/>
        </dgm:presLayoutVars>
      </dgm:prSet>
      <dgm:spPr/>
    </dgm:pt>
    <dgm:pt modelId="{DFDA9EB9-D63E-460F-BCD8-BD316AB98C27}" type="pres">
      <dgm:prSet presAssocID="{DDB35FD3-15B1-4E17-9367-41CF4E92DF38}" presName="arrow" presStyleLbl="bgShp" presStyleIdx="0" presStyleCnt="1" custLinFactNeighborX="-135" custLinFactNeighborY="-17590"/>
      <dgm:spPr/>
    </dgm:pt>
    <dgm:pt modelId="{6D44274A-82F8-47B2-A841-269323D7F89B}" type="pres">
      <dgm:prSet presAssocID="{DDB35FD3-15B1-4E17-9367-41CF4E92DF38}" presName="linearProcess" presStyleCnt="0"/>
      <dgm:spPr/>
    </dgm:pt>
    <dgm:pt modelId="{7A56BF7D-D939-4C6C-8990-F0B5DC5CE61D}" type="pres">
      <dgm:prSet presAssocID="{DC12DED2-A8A6-4CA3-A7E8-160BBAA28536}" presName="textNode" presStyleLbl="node1" presStyleIdx="0" presStyleCnt="3">
        <dgm:presLayoutVars>
          <dgm:bulletEnabled val="1"/>
        </dgm:presLayoutVars>
      </dgm:prSet>
      <dgm:spPr/>
    </dgm:pt>
    <dgm:pt modelId="{77F4C3FA-9828-4D47-90CF-44D5AD06D69C}" type="pres">
      <dgm:prSet presAssocID="{4F38C641-9FBE-4CB4-9790-4E0C6E8DB9DC}" presName="sibTrans" presStyleCnt="0"/>
      <dgm:spPr/>
    </dgm:pt>
    <dgm:pt modelId="{04628C49-F57F-491E-8834-9BCD14FDD20E}" type="pres">
      <dgm:prSet presAssocID="{A5058994-F6C4-4453-8C80-6EDCE7A176A1}" presName="textNode" presStyleLbl="node1" presStyleIdx="1" presStyleCnt="3">
        <dgm:presLayoutVars>
          <dgm:bulletEnabled val="1"/>
        </dgm:presLayoutVars>
      </dgm:prSet>
      <dgm:spPr/>
    </dgm:pt>
    <dgm:pt modelId="{0DAA19BD-4727-4E9A-9856-CCCB27CD7D9E}" type="pres">
      <dgm:prSet presAssocID="{3B63B913-8EE9-4056-BCB9-BEA8E2D64844}" presName="sibTrans" presStyleCnt="0"/>
      <dgm:spPr/>
    </dgm:pt>
    <dgm:pt modelId="{18F7D6C0-198D-4974-B1B8-75234B701B1F}" type="pres">
      <dgm:prSet presAssocID="{5DBE33FB-B9E6-41DD-A31C-09B7A70C6F30}" presName="textNode" presStyleLbl="node1" presStyleIdx="2" presStyleCnt="3">
        <dgm:presLayoutVars>
          <dgm:bulletEnabled val="1"/>
        </dgm:presLayoutVars>
      </dgm:prSet>
      <dgm:spPr/>
    </dgm:pt>
  </dgm:ptLst>
  <dgm:cxnLst>
    <dgm:cxn modelId="{67819B3B-5238-4D66-9DA1-5FF37267ECE0}" srcId="{DDB35FD3-15B1-4E17-9367-41CF4E92DF38}" destId="{DC12DED2-A8A6-4CA3-A7E8-160BBAA28536}" srcOrd="0" destOrd="0" parTransId="{CB045594-85E6-4B97-8CA0-3BA325E53F37}" sibTransId="{4F38C641-9FBE-4CB4-9790-4E0C6E8DB9DC}"/>
    <dgm:cxn modelId="{91D6B460-11D9-4515-8993-0FF8F1386940}" srcId="{DDB35FD3-15B1-4E17-9367-41CF4E92DF38}" destId="{5DBE33FB-B9E6-41DD-A31C-09B7A70C6F30}" srcOrd="2" destOrd="0" parTransId="{F7FC6DAB-3435-4C2C-880C-1FF4B5F70111}" sibTransId="{3C49A11E-93C8-4219-95E9-E8008589D24B}"/>
    <dgm:cxn modelId="{1A961564-561F-434E-8FD4-1499CF1B07F0}" type="presOf" srcId="{5DBE33FB-B9E6-41DD-A31C-09B7A70C6F30}" destId="{18F7D6C0-198D-4974-B1B8-75234B701B1F}" srcOrd="0" destOrd="0" presId="urn:microsoft.com/office/officeart/2005/8/layout/hProcess9"/>
    <dgm:cxn modelId="{FF594867-FC64-4BFB-B2DD-DAB2D02C3655}" type="presOf" srcId="{DC12DED2-A8A6-4CA3-A7E8-160BBAA28536}" destId="{7A56BF7D-D939-4C6C-8990-F0B5DC5CE61D}" srcOrd="0" destOrd="0" presId="urn:microsoft.com/office/officeart/2005/8/layout/hProcess9"/>
    <dgm:cxn modelId="{5A5E6582-3051-4BFE-BBE6-44300E9800A3}" type="presOf" srcId="{DDB35FD3-15B1-4E17-9367-41CF4E92DF38}" destId="{C3BF0D53-F8E1-44C4-A70A-622832910212}" srcOrd="0" destOrd="0" presId="urn:microsoft.com/office/officeart/2005/8/layout/hProcess9"/>
    <dgm:cxn modelId="{F9B1E092-AD2A-45FB-9458-9CF3BD4D66B3}" srcId="{DDB35FD3-15B1-4E17-9367-41CF4E92DF38}" destId="{A5058994-F6C4-4453-8C80-6EDCE7A176A1}" srcOrd="1" destOrd="0" parTransId="{FAADCF7E-F288-40E7-BB1B-C3E8A0A8ED07}" sibTransId="{3B63B913-8EE9-4056-BCB9-BEA8E2D64844}"/>
    <dgm:cxn modelId="{2A384EEB-042F-4817-A7CA-2711D20AE4DC}" type="presOf" srcId="{A5058994-F6C4-4453-8C80-6EDCE7A176A1}" destId="{04628C49-F57F-491E-8834-9BCD14FDD20E}" srcOrd="0" destOrd="0" presId="urn:microsoft.com/office/officeart/2005/8/layout/hProcess9"/>
    <dgm:cxn modelId="{FFF516E5-7121-4FCC-88FF-7C234E4432F2}" type="presParOf" srcId="{C3BF0D53-F8E1-44C4-A70A-622832910212}" destId="{DFDA9EB9-D63E-460F-BCD8-BD316AB98C27}" srcOrd="0" destOrd="0" presId="urn:microsoft.com/office/officeart/2005/8/layout/hProcess9"/>
    <dgm:cxn modelId="{3D907726-12BA-4914-BBC9-9A3FD2C7DAA7}" type="presParOf" srcId="{C3BF0D53-F8E1-44C4-A70A-622832910212}" destId="{6D44274A-82F8-47B2-A841-269323D7F89B}" srcOrd="1" destOrd="0" presId="urn:microsoft.com/office/officeart/2005/8/layout/hProcess9"/>
    <dgm:cxn modelId="{77218E60-4F21-4EE8-A39D-8CBD70798147}" type="presParOf" srcId="{6D44274A-82F8-47B2-A841-269323D7F89B}" destId="{7A56BF7D-D939-4C6C-8990-F0B5DC5CE61D}" srcOrd="0" destOrd="0" presId="urn:microsoft.com/office/officeart/2005/8/layout/hProcess9"/>
    <dgm:cxn modelId="{CD7B15D0-B848-4346-A1D5-7A4EFE62960F}" type="presParOf" srcId="{6D44274A-82F8-47B2-A841-269323D7F89B}" destId="{77F4C3FA-9828-4D47-90CF-44D5AD06D69C}" srcOrd="1" destOrd="0" presId="urn:microsoft.com/office/officeart/2005/8/layout/hProcess9"/>
    <dgm:cxn modelId="{7C94A6E0-7476-4569-A178-894E7474A04F}" type="presParOf" srcId="{6D44274A-82F8-47B2-A841-269323D7F89B}" destId="{04628C49-F57F-491E-8834-9BCD14FDD20E}" srcOrd="2" destOrd="0" presId="urn:microsoft.com/office/officeart/2005/8/layout/hProcess9"/>
    <dgm:cxn modelId="{CFE674AF-DCE3-443E-8D13-6FD41B96B0EE}" type="presParOf" srcId="{6D44274A-82F8-47B2-A841-269323D7F89B}" destId="{0DAA19BD-4727-4E9A-9856-CCCB27CD7D9E}" srcOrd="3" destOrd="0" presId="urn:microsoft.com/office/officeart/2005/8/layout/hProcess9"/>
    <dgm:cxn modelId="{5E566A62-96FB-4D8B-9F23-0C20377BF8E9}" type="presParOf" srcId="{6D44274A-82F8-47B2-A841-269323D7F89B}" destId="{18F7D6C0-198D-4974-B1B8-75234B701B1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35FD3-15B1-4E17-9367-41CF4E92DF38}" type="doc">
      <dgm:prSet loTypeId="urn:microsoft.com/office/officeart/2005/8/layout/hProcess9" loCatId="process" qsTypeId="urn:microsoft.com/office/officeart/2005/8/quickstyle/simple1" qsCatId="simple" csTypeId="urn:microsoft.com/office/officeart/2005/8/colors/colorful5" csCatId="colorful" phldr="1"/>
      <dgm:spPr/>
    </dgm:pt>
    <dgm:pt modelId="{DC12DED2-A8A6-4CA3-A7E8-160BBAA28536}">
      <dgm:prSet phldrT="[Texto]"/>
      <dgm:spPr/>
      <dgm:t>
        <a:bodyPr/>
        <a:lstStyle/>
        <a:p>
          <a:r>
            <a:rPr lang="es-CO" dirty="0">
              <a:solidFill>
                <a:schemeClr val="bg1"/>
              </a:solidFill>
              <a:latin typeface="Montserrat" panose="02000505000000020004" pitchFamily="2" charset="0"/>
            </a:rPr>
            <a:t>Coma</a:t>
          </a:r>
        </a:p>
      </dgm:t>
    </dgm:pt>
    <dgm:pt modelId="{CB045594-85E6-4B97-8CA0-3BA325E53F37}" type="parTrans" cxnId="{67819B3B-5238-4D66-9DA1-5FF37267ECE0}">
      <dgm:prSet/>
      <dgm:spPr/>
      <dgm:t>
        <a:bodyPr/>
        <a:lstStyle/>
        <a:p>
          <a:endParaRPr lang="es-CO"/>
        </a:p>
      </dgm:t>
    </dgm:pt>
    <dgm:pt modelId="{4F38C641-9FBE-4CB4-9790-4E0C6E8DB9DC}" type="sibTrans" cxnId="{67819B3B-5238-4D66-9DA1-5FF37267ECE0}">
      <dgm:prSet/>
      <dgm:spPr/>
      <dgm:t>
        <a:bodyPr/>
        <a:lstStyle/>
        <a:p>
          <a:endParaRPr lang="es-CO"/>
        </a:p>
      </dgm:t>
    </dgm:pt>
    <dgm:pt modelId="{A5058994-F6C4-4453-8C80-6EDCE7A176A1}">
      <dgm:prSet phldrT="[Texto]"/>
      <dgm:spPr>
        <a:solidFill>
          <a:srgbClr val="06AEAA"/>
        </a:solidFill>
      </dgm:spPr>
      <dgm:t>
        <a:bodyPr/>
        <a:lstStyle/>
        <a:p>
          <a:r>
            <a:rPr lang="es-CO" dirty="0">
              <a:solidFill>
                <a:schemeClr val="bg1"/>
              </a:solidFill>
              <a:latin typeface="Montserrat" panose="02000505000000020004" pitchFamily="2" charset="0"/>
            </a:rPr>
            <a:t>Ausencia reflejos tronco encefálico</a:t>
          </a:r>
        </a:p>
      </dgm:t>
    </dgm:pt>
    <dgm:pt modelId="{FAADCF7E-F288-40E7-BB1B-C3E8A0A8ED07}" type="parTrans" cxnId="{F9B1E092-AD2A-45FB-9458-9CF3BD4D66B3}">
      <dgm:prSet/>
      <dgm:spPr/>
      <dgm:t>
        <a:bodyPr/>
        <a:lstStyle/>
        <a:p>
          <a:endParaRPr lang="es-CO"/>
        </a:p>
      </dgm:t>
    </dgm:pt>
    <dgm:pt modelId="{3B63B913-8EE9-4056-BCB9-BEA8E2D64844}" type="sibTrans" cxnId="{F9B1E092-AD2A-45FB-9458-9CF3BD4D66B3}">
      <dgm:prSet/>
      <dgm:spPr/>
      <dgm:t>
        <a:bodyPr/>
        <a:lstStyle/>
        <a:p>
          <a:endParaRPr lang="es-CO"/>
        </a:p>
      </dgm:t>
    </dgm:pt>
    <dgm:pt modelId="{5DBE33FB-B9E6-41DD-A31C-09B7A70C6F30}">
      <dgm:prSet phldrT="[Texto]"/>
      <dgm:spPr>
        <a:solidFill>
          <a:srgbClr val="152B48"/>
        </a:solidFill>
      </dgm:spPr>
      <dgm:t>
        <a:bodyPr/>
        <a:lstStyle/>
        <a:p>
          <a:r>
            <a:rPr lang="es-CO" dirty="0">
              <a:solidFill>
                <a:schemeClr val="bg1"/>
              </a:solidFill>
              <a:latin typeface="Montserrat" panose="02000505000000020004" pitchFamily="2" charset="0"/>
            </a:rPr>
            <a:t>Apnea</a:t>
          </a:r>
        </a:p>
      </dgm:t>
    </dgm:pt>
    <dgm:pt modelId="{F7FC6DAB-3435-4C2C-880C-1FF4B5F70111}" type="parTrans" cxnId="{91D6B460-11D9-4515-8993-0FF8F1386940}">
      <dgm:prSet/>
      <dgm:spPr/>
      <dgm:t>
        <a:bodyPr/>
        <a:lstStyle/>
        <a:p>
          <a:endParaRPr lang="es-CO"/>
        </a:p>
      </dgm:t>
    </dgm:pt>
    <dgm:pt modelId="{3C49A11E-93C8-4219-95E9-E8008589D24B}" type="sibTrans" cxnId="{91D6B460-11D9-4515-8993-0FF8F1386940}">
      <dgm:prSet/>
      <dgm:spPr/>
      <dgm:t>
        <a:bodyPr/>
        <a:lstStyle/>
        <a:p>
          <a:endParaRPr lang="es-CO"/>
        </a:p>
      </dgm:t>
    </dgm:pt>
    <dgm:pt modelId="{C3BF0D53-F8E1-44C4-A70A-622832910212}" type="pres">
      <dgm:prSet presAssocID="{DDB35FD3-15B1-4E17-9367-41CF4E92DF38}" presName="CompostProcess" presStyleCnt="0">
        <dgm:presLayoutVars>
          <dgm:dir/>
          <dgm:resizeHandles val="exact"/>
        </dgm:presLayoutVars>
      </dgm:prSet>
      <dgm:spPr/>
    </dgm:pt>
    <dgm:pt modelId="{DFDA9EB9-D63E-460F-BCD8-BD316AB98C27}" type="pres">
      <dgm:prSet presAssocID="{DDB35FD3-15B1-4E17-9367-41CF4E92DF38}" presName="arrow" presStyleLbl="bgShp" presStyleIdx="0" presStyleCnt="1" custLinFactNeighborX="-135" custLinFactNeighborY="-17590"/>
      <dgm:spPr/>
    </dgm:pt>
    <dgm:pt modelId="{6D44274A-82F8-47B2-A841-269323D7F89B}" type="pres">
      <dgm:prSet presAssocID="{DDB35FD3-15B1-4E17-9367-41CF4E92DF38}" presName="linearProcess" presStyleCnt="0"/>
      <dgm:spPr/>
    </dgm:pt>
    <dgm:pt modelId="{7A56BF7D-D939-4C6C-8990-F0B5DC5CE61D}" type="pres">
      <dgm:prSet presAssocID="{DC12DED2-A8A6-4CA3-A7E8-160BBAA28536}" presName="textNode" presStyleLbl="node1" presStyleIdx="0" presStyleCnt="3">
        <dgm:presLayoutVars>
          <dgm:bulletEnabled val="1"/>
        </dgm:presLayoutVars>
      </dgm:prSet>
      <dgm:spPr/>
    </dgm:pt>
    <dgm:pt modelId="{77F4C3FA-9828-4D47-90CF-44D5AD06D69C}" type="pres">
      <dgm:prSet presAssocID="{4F38C641-9FBE-4CB4-9790-4E0C6E8DB9DC}" presName="sibTrans" presStyleCnt="0"/>
      <dgm:spPr/>
    </dgm:pt>
    <dgm:pt modelId="{04628C49-F57F-491E-8834-9BCD14FDD20E}" type="pres">
      <dgm:prSet presAssocID="{A5058994-F6C4-4453-8C80-6EDCE7A176A1}" presName="textNode" presStyleLbl="node1" presStyleIdx="1" presStyleCnt="3">
        <dgm:presLayoutVars>
          <dgm:bulletEnabled val="1"/>
        </dgm:presLayoutVars>
      </dgm:prSet>
      <dgm:spPr/>
    </dgm:pt>
    <dgm:pt modelId="{0DAA19BD-4727-4E9A-9856-CCCB27CD7D9E}" type="pres">
      <dgm:prSet presAssocID="{3B63B913-8EE9-4056-BCB9-BEA8E2D64844}" presName="sibTrans" presStyleCnt="0"/>
      <dgm:spPr/>
    </dgm:pt>
    <dgm:pt modelId="{18F7D6C0-198D-4974-B1B8-75234B701B1F}" type="pres">
      <dgm:prSet presAssocID="{5DBE33FB-B9E6-41DD-A31C-09B7A70C6F30}" presName="textNode" presStyleLbl="node1" presStyleIdx="2" presStyleCnt="3">
        <dgm:presLayoutVars>
          <dgm:bulletEnabled val="1"/>
        </dgm:presLayoutVars>
      </dgm:prSet>
      <dgm:spPr/>
    </dgm:pt>
  </dgm:ptLst>
  <dgm:cxnLst>
    <dgm:cxn modelId="{67819B3B-5238-4D66-9DA1-5FF37267ECE0}" srcId="{DDB35FD3-15B1-4E17-9367-41CF4E92DF38}" destId="{DC12DED2-A8A6-4CA3-A7E8-160BBAA28536}" srcOrd="0" destOrd="0" parTransId="{CB045594-85E6-4B97-8CA0-3BA325E53F37}" sibTransId="{4F38C641-9FBE-4CB4-9790-4E0C6E8DB9DC}"/>
    <dgm:cxn modelId="{91D6B460-11D9-4515-8993-0FF8F1386940}" srcId="{DDB35FD3-15B1-4E17-9367-41CF4E92DF38}" destId="{5DBE33FB-B9E6-41DD-A31C-09B7A70C6F30}" srcOrd="2" destOrd="0" parTransId="{F7FC6DAB-3435-4C2C-880C-1FF4B5F70111}" sibTransId="{3C49A11E-93C8-4219-95E9-E8008589D24B}"/>
    <dgm:cxn modelId="{1A961564-561F-434E-8FD4-1499CF1B07F0}" type="presOf" srcId="{5DBE33FB-B9E6-41DD-A31C-09B7A70C6F30}" destId="{18F7D6C0-198D-4974-B1B8-75234B701B1F}" srcOrd="0" destOrd="0" presId="urn:microsoft.com/office/officeart/2005/8/layout/hProcess9"/>
    <dgm:cxn modelId="{FF594867-FC64-4BFB-B2DD-DAB2D02C3655}" type="presOf" srcId="{DC12DED2-A8A6-4CA3-A7E8-160BBAA28536}" destId="{7A56BF7D-D939-4C6C-8990-F0B5DC5CE61D}" srcOrd="0" destOrd="0" presId="urn:microsoft.com/office/officeart/2005/8/layout/hProcess9"/>
    <dgm:cxn modelId="{5A5E6582-3051-4BFE-BBE6-44300E9800A3}" type="presOf" srcId="{DDB35FD3-15B1-4E17-9367-41CF4E92DF38}" destId="{C3BF0D53-F8E1-44C4-A70A-622832910212}" srcOrd="0" destOrd="0" presId="urn:microsoft.com/office/officeart/2005/8/layout/hProcess9"/>
    <dgm:cxn modelId="{F9B1E092-AD2A-45FB-9458-9CF3BD4D66B3}" srcId="{DDB35FD3-15B1-4E17-9367-41CF4E92DF38}" destId="{A5058994-F6C4-4453-8C80-6EDCE7A176A1}" srcOrd="1" destOrd="0" parTransId="{FAADCF7E-F288-40E7-BB1B-C3E8A0A8ED07}" sibTransId="{3B63B913-8EE9-4056-BCB9-BEA8E2D64844}"/>
    <dgm:cxn modelId="{2A384EEB-042F-4817-A7CA-2711D20AE4DC}" type="presOf" srcId="{A5058994-F6C4-4453-8C80-6EDCE7A176A1}" destId="{04628C49-F57F-491E-8834-9BCD14FDD20E}" srcOrd="0" destOrd="0" presId="urn:microsoft.com/office/officeart/2005/8/layout/hProcess9"/>
    <dgm:cxn modelId="{FFF516E5-7121-4FCC-88FF-7C234E4432F2}" type="presParOf" srcId="{C3BF0D53-F8E1-44C4-A70A-622832910212}" destId="{DFDA9EB9-D63E-460F-BCD8-BD316AB98C27}" srcOrd="0" destOrd="0" presId="urn:microsoft.com/office/officeart/2005/8/layout/hProcess9"/>
    <dgm:cxn modelId="{3D907726-12BA-4914-BBC9-9A3FD2C7DAA7}" type="presParOf" srcId="{C3BF0D53-F8E1-44C4-A70A-622832910212}" destId="{6D44274A-82F8-47B2-A841-269323D7F89B}" srcOrd="1" destOrd="0" presId="urn:microsoft.com/office/officeart/2005/8/layout/hProcess9"/>
    <dgm:cxn modelId="{77218E60-4F21-4EE8-A39D-8CBD70798147}" type="presParOf" srcId="{6D44274A-82F8-47B2-A841-269323D7F89B}" destId="{7A56BF7D-D939-4C6C-8990-F0B5DC5CE61D}" srcOrd="0" destOrd="0" presId="urn:microsoft.com/office/officeart/2005/8/layout/hProcess9"/>
    <dgm:cxn modelId="{CD7B15D0-B848-4346-A1D5-7A4EFE62960F}" type="presParOf" srcId="{6D44274A-82F8-47B2-A841-269323D7F89B}" destId="{77F4C3FA-9828-4D47-90CF-44D5AD06D69C}" srcOrd="1" destOrd="0" presId="urn:microsoft.com/office/officeart/2005/8/layout/hProcess9"/>
    <dgm:cxn modelId="{7C94A6E0-7476-4569-A178-894E7474A04F}" type="presParOf" srcId="{6D44274A-82F8-47B2-A841-269323D7F89B}" destId="{04628C49-F57F-491E-8834-9BCD14FDD20E}" srcOrd="2" destOrd="0" presId="urn:microsoft.com/office/officeart/2005/8/layout/hProcess9"/>
    <dgm:cxn modelId="{CFE674AF-DCE3-443E-8D13-6FD41B96B0EE}" type="presParOf" srcId="{6D44274A-82F8-47B2-A841-269323D7F89B}" destId="{0DAA19BD-4727-4E9A-9856-CCCB27CD7D9E}" srcOrd="3" destOrd="0" presId="urn:microsoft.com/office/officeart/2005/8/layout/hProcess9"/>
    <dgm:cxn modelId="{5E566A62-96FB-4D8B-9F23-0C20377BF8E9}" type="presParOf" srcId="{6D44274A-82F8-47B2-A841-269323D7F89B}" destId="{18F7D6C0-198D-4974-B1B8-75234B701B1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0FAF82-5B47-4085-A1BE-8E637E30C3D4}"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CO"/>
        </a:p>
      </dgm:t>
    </dgm:pt>
    <dgm:pt modelId="{460307C5-F231-4BA0-98AD-FDB6BFCC3FE9}">
      <dgm:prSet phldrT="[Texto]" custT="1"/>
      <dgm:spPr>
        <a:solidFill>
          <a:srgbClr val="C00000"/>
        </a:solidFill>
      </dgm:spPr>
      <dgm:t>
        <a:bodyPr/>
        <a:lstStyle/>
        <a:p>
          <a:r>
            <a:rPr lang="es-CO" sz="3200" b="1" dirty="0">
              <a:solidFill>
                <a:schemeClr val="bg1"/>
              </a:solidFill>
              <a:latin typeface="Montserrat" panose="02000505000000020004" pitchFamily="2" charset="0"/>
            </a:rPr>
            <a:t>Análisis del flujo sanguíneo cerebral</a:t>
          </a:r>
        </a:p>
      </dgm:t>
    </dgm:pt>
    <dgm:pt modelId="{511D1744-62F2-410B-B11D-9134BE2205E7}" type="parTrans" cxnId="{E2FC201B-0AC7-470F-8DDA-6F2952F5948A}">
      <dgm:prSet/>
      <dgm:spPr/>
      <dgm:t>
        <a:bodyPr/>
        <a:lstStyle/>
        <a:p>
          <a:endParaRPr lang="es-CO"/>
        </a:p>
      </dgm:t>
    </dgm:pt>
    <dgm:pt modelId="{EF174054-7B55-4222-BA3A-2197650CE842}" type="sibTrans" cxnId="{E2FC201B-0AC7-470F-8DDA-6F2952F5948A}">
      <dgm:prSet/>
      <dgm:spPr/>
      <dgm:t>
        <a:bodyPr/>
        <a:lstStyle/>
        <a:p>
          <a:endParaRPr lang="es-CO"/>
        </a:p>
      </dgm:t>
    </dgm:pt>
    <dgm:pt modelId="{D3D8FD75-6655-45F3-9041-43BF8ED5440C}">
      <dgm:prSet phldrT="[Texto]"/>
      <dgm:spPr/>
      <dgm:t>
        <a:bodyPr/>
        <a:lstStyle/>
        <a:p>
          <a:r>
            <a:rPr lang="es-CO" b="1" dirty="0"/>
            <a:t>Arteriografía cerebral</a:t>
          </a:r>
        </a:p>
      </dgm:t>
    </dgm:pt>
    <dgm:pt modelId="{3A977CC8-E348-4F3B-BA64-B759FE4A359B}" type="parTrans" cxnId="{9C910119-C1B0-4B98-AE54-B49A9F6D304B}">
      <dgm:prSet/>
      <dgm:spPr/>
      <dgm:t>
        <a:bodyPr/>
        <a:lstStyle/>
        <a:p>
          <a:endParaRPr lang="es-CO"/>
        </a:p>
      </dgm:t>
    </dgm:pt>
    <dgm:pt modelId="{CEEA9083-611B-46C4-AF46-575890B79B43}" type="sibTrans" cxnId="{9C910119-C1B0-4B98-AE54-B49A9F6D304B}">
      <dgm:prSet/>
      <dgm:spPr/>
      <dgm:t>
        <a:bodyPr/>
        <a:lstStyle/>
        <a:p>
          <a:endParaRPr lang="es-CO"/>
        </a:p>
      </dgm:t>
    </dgm:pt>
    <dgm:pt modelId="{C4C4C07E-E932-4810-821F-43B094757B1E}">
      <dgm:prSet phldrT="[Texto]" custT="1"/>
      <dgm:spPr>
        <a:solidFill>
          <a:schemeClr val="tx2"/>
        </a:solidFill>
      </dgm:spPr>
      <dgm:t>
        <a:bodyPr/>
        <a:lstStyle/>
        <a:p>
          <a:r>
            <a:rPr lang="es-CO" sz="2800" b="1" dirty="0" err="1">
              <a:solidFill>
                <a:schemeClr val="bg1"/>
              </a:solidFill>
              <a:latin typeface="Montserrat" panose="02000505000000020004" pitchFamily="2" charset="0"/>
            </a:rPr>
            <a:t>Electrofisio</a:t>
          </a:r>
          <a:r>
            <a:rPr lang="es-CO" sz="2800" b="1" dirty="0">
              <a:solidFill>
                <a:schemeClr val="bg1"/>
              </a:solidFill>
              <a:latin typeface="Montserrat" panose="02000505000000020004" pitchFamily="2" charset="0"/>
            </a:rPr>
            <a:t>-lógicas (actividad neuronal)</a:t>
          </a:r>
        </a:p>
      </dgm:t>
    </dgm:pt>
    <dgm:pt modelId="{2E44265E-F97B-4C59-9822-10E81D2BB95B}" type="parTrans" cxnId="{30A15680-D91F-428B-88D9-A186004EE581}">
      <dgm:prSet/>
      <dgm:spPr/>
      <dgm:t>
        <a:bodyPr/>
        <a:lstStyle/>
        <a:p>
          <a:endParaRPr lang="es-CO"/>
        </a:p>
      </dgm:t>
    </dgm:pt>
    <dgm:pt modelId="{97C89800-66EB-4205-9BF8-2A6CE1D73423}" type="sibTrans" cxnId="{30A15680-D91F-428B-88D9-A186004EE581}">
      <dgm:prSet/>
      <dgm:spPr/>
      <dgm:t>
        <a:bodyPr/>
        <a:lstStyle/>
        <a:p>
          <a:endParaRPr lang="es-CO"/>
        </a:p>
      </dgm:t>
    </dgm:pt>
    <dgm:pt modelId="{CFA5E86B-6E73-46D3-8931-7E08CA58146F}">
      <dgm:prSet phldrT="[Texto]"/>
      <dgm:spPr/>
      <dgm:t>
        <a:bodyPr/>
        <a:lstStyle/>
        <a:p>
          <a:r>
            <a:rPr lang="es-CO" b="1" dirty="0"/>
            <a:t>Electroencefalograma</a:t>
          </a:r>
        </a:p>
      </dgm:t>
    </dgm:pt>
    <dgm:pt modelId="{6A7E2C1E-AD8C-4E67-BA06-DB76227D7EB2}" type="parTrans" cxnId="{84C9B26B-7745-4BBA-8632-84A1ACCE2E59}">
      <dgm:prSet/>
      <dgm:spPr/>
      <dgm:t>
        <a:bodyPr/>
        <a:lstStyle/>
        <a:p>
          <a:endParaRPr lang="es-CO"/>
        </a:p>
      </dgm:t>
    </dgm:pt>
    <dgm:pt modelId="{E847399E-592D-448B-ABB4-56DCE8BC467C}" type="sibTrans" cxnId="{84C9B26B-7745-4BBA-8632-84A1ACCE2E59}">
      <dgm:prSet/>
      <dgm:spPr/>
      <dgm:t>
        <a:bodyPr/>
        <a:lstStyle/>
        <a:p>
          <a:endParaRPr lang="es-CO"/>
        </a:p>
      </dgm:t>
    </dgm:pt>
    <dgm:pt modelId="{72518D27-B6CE-491C-91FE-A6090403681F}">
      <dgm:prSet phldrT="[Texto]"/>
      <dgm:spPr/>
      <dgm:t>
        <a:bodyPr/>
        <a:lstStyle/>
        <a:p>
          <a:r>
            <a:rPr lang="es-CO" b="1" dirty="0" err="1"/>
            <a:t>Doppler</a:t>
          </a:r>
          <a:r>
            <a:rPr lang="es-CO" b="1" dirty="0"/>
            <a:t> </a:t>
          </a:r>
          <a:r>
            <a:rPr lang="es-CO" b="1" dirty="0" err="1"/>
            <a:t>transcraneal</a:t>
          </a:r>
          <a:endParaRPr lang="es-CO" b="1" dirty="0"/>
        </a:p>
      </dgm:t>
    </dgm:pt>
    <dgm:pt modelId="{29D18DA9-C1F0-4E5E-B8AF-1AE79BD2D967}" type="parTrans" cxnId="{6B4F139A-D712-4605-8F6D-7E8F52E6E0F7}">
      <dgm:prSet/>
      <dgm:spPr/>
      <dgm:t>
        <a:bodyPr/>
        <a:lstStyle/>
        <a:p>
          <a:endParaRPr lang="es-CO"/>
        </a:p>
      </dgm:t>
    </dgm:pt>
    <dgm:pt modelId="{4150628A-E562-4CE6-8783-42A92C398342}" type="sibTrans" cxnId="{6B4F139A-D712-4605-8F6D-7E8F52E6E0F7}">
      <dgm:prSet/>
      <dgm:spPr/>
      <dgm:t>
        <a:bodyPr/>
        <a:lstStyle/>
        <a:p>
          <a:endParaRPr lang="es-CO"/>
        </a:p>
      </dgm:t>
    </dgm:pt>
    <dgm:pt modelId="{C788CA8B-0FC6-4745-896E-609AF64C3455}">
      <dgm:prSet phldrT="[Texto]"/>
      <dgm:spPr/>
      <dgm:t>
        <a:bodyPr/>
        <a:lstStyle/>
        <a:p>
          <a:r>
            <a:rPr lang="es-CO" b="1" dirty="0" err="1"/>
            <a:t>AngioRMN</a:t>
          </a:r>
          <a:endParaRPr lang="es-CO" b="1" dirty="0"/>
        </a:p>
      </dgm:t>
    </dgm:pt>
    <dgm:pt modelId="{12FC9165-72AD-49EF-ACF3-42695E9C9E7B}" type="parTrans" cxnId="{0F01ACBB-BA13-42F4-8AB5-3CEFADAFACFC}">
      <dgm:prSet/>
      <dgm:spPr/>
      <dgm:t>
        <a:bodyPr/>
        <a:lstStyle/>
        <a:p>
          <a:endParaRPr lang="es-CO"/>
        </a:p>
      </dgm:t>
    </dgm:pt>
    <dgm:pt modelId="{37F0F5F7-6295-4504-BACE-50DD5C955D3E}" type="sibTrans" cxnId="{0F01ACBB-BA13-42F4-8AB5-3CEFADAFACFC}">
      <dgm:prSet/>
      <dgm:spPr/>
      <dgm:t>
        <a:bodyPr/>
        <a:lstStyle/>
        <a:p>
          <a:endParaRPr lang="es-CO"/>
        </a:p>
      </dgm:t>
    </dgm:pt>
    <dgm:pt modelId="{4B83EBD9-3191-479B-B6D3-1D532635A16C}">
      <dgm:prSet phldrT="[Texto]"/>
      <dgm:spPr/>
      <dgm:t>
        <a:bodyPr/>
        <a:lstStyle/>
        <a:p>
          <a:r>
            <a:rPr lang="es-CO" b="1" dirty="0" err="1"/>
            <a:t>AngioTAC</a:t>
          </a:r>
          <a:endParaRPr lang="es-CO" b="1" dirty="0"/>
        </a:p>
      </dgm:t>
    </dgm:pt>
    <dgm:pt modelId="{CB4F9A89-4E1D-4B34-B406-86850DE0F057}" type="parTrans" cxnId="{C1C1582A-461A-4DC5-8835-0D3010E0EBF6}">
      <dgm:prSet/>
      <dgm:spPr/>
      <dgm:t>
        <a:bodyPr/>
        <a:lstStyle/>
        <a:p>
          <a:endParaRPr lang="es-CO"/>
        </a:p>
      </dgm:t>
    </dgm:pt>
    <dgm:pt modelId="{62224A61-FE15-4E91-AA5C-07BA2B31F8CE}" type="sibTrans" cxnId="{C1C1582A-461A-4DC5-8835-0D3010E0EBF6}">
      <dgm:prSet/>
      <dgm:spPr/>
      <dgm:t>
        <a:bodyPr/>
        <a:lstStyle/>
        <a:p>
          <a:endParaRPr lang="es-CO"/>
        </a:p>
      </dgm:t>
    </dgm:pt>
    <dgm:pt modelId="{B75C204C-3BFF-4868-8245-4BB23C765324}">
      <dgm:prSet phldrT="[Texto]"/>
      <dgm:spPr/>
      <dgm:t>
        <a:bodyPr/>
        <a:lstStyle/>
        <a:p>
          <a:r>
            <a:rPr lang="es-CO" b="1" dirty="0"/>
            <a:t>Medicina nuclear (SPECT, Gammagrafía cerebral)</a:t>
          </a:r>
        </a:p>
      </dgm:t>
    </dgm:pt>
    <dgm:pt modelId="{7D00B6EB-46F5-43E9-9552-5566F6A19859}" type="parTrans" cxnId="{D3CCF76F-1D4A-4000-9CF6-B0D0A8858272}">
      <dgm:prSet/>
      <dgm:spPr/>
      <dgm:t>
        <a:bodyPr/>
        <a:lstStyle/>
        <a:p>
          <a:endParaRPr lang="es-CO"/>
        </a:p>
      </dgm:t>
    </dgm:pt>
    <dgm:pt modelId="{8AE8884A-07C8-48B2-AD84-C725C386CDAA}" type="sibTrans" cxnId="{D3CCF76F-1D4A-4000-9CF6-B0D0A8858272}">
      <dgm:prSet/>
      <dgm:spPr/>
      <dgm:t>
        <a:bodyPr/>
        <a:lstStyle/>
        <a:p>
          <a:endParaRPr lang="es-CO"/>
        </a:p>
      </dgm:t>
    </dgm:pt>
    <dgm:pt modelId="{950631C0-5C06-4D72-8C7B-3040D8E80F61}">
      <dgm:prSet phldrT="[Texto]"/>
      <dgm:spPr/>
      <dgm:t>
        <a:bodyPr/>
        <a:lstStyle/>
        <a:p>
          <a:r>
            <a:rPr lang="es-CO" b="1" dirty="0"/>
            <a:t>Potenciales evocados auditivos</a:t>
          </a:r>
        </a:p>
      </dgm:t>
    </dgm:pt>
    <dgm:pt modelId="{237CD445-96FF-4934-B610-93F4D70BE376}" type="parTrans" cxnId="{AA324146-45CA-4C12-A62B-C47B60A63CE4}">
      <dgm:prSet/>
      <dgm:spPr/>
      <dgm:t>
        <a:bodyPr/>
        <a:lstStyle/>
        <a:p>
          <a:endParaRPr lang="es-CO"/>
        </a:p>
      </dgm:t>
    </dgm:pt>
    <dgm:pt modelId="{9C2CC44E-05A9-44B2-985D-7D0128C7683D}" type="sibTrans" cxnId="{AA324146-45CA-4C12-A62B-C47B60A63CE4}">
      <dgm:prSet/>
      <dgm:spPr/>
      <dgm:t>
        <a:bodyPr/>
        <a:lstStyle/>
        <a:p>
          <a:endParaRPr lang="es-CO"/>
        </a:p>
      </dgm:t>
    </dgm:pt>
    <dgm:pt modelId="{91374CF3-92A5-4E3D-8878-1F653C2DBEA2}">
      <dgm:prSet phldrT="[Texto]"/>
      <dgm:spPr/>
      <dgm:t>
        <a:bodyPr/>
        <a:lstStyle/>
        <a:p>
          <a:r>
            <a:rPr lang="es-CO" b="1" dirty="0"/>
            <a:t>Potenciales </a:t>
          </a:r>
          <a:r>
            <a:rPr lang="es-CO" b="1" dirty="0" err="1"/>
            <a:t>somatosensoriales</a:t>
          </a:r>
          <a:endParaRPr lang="es-CO" b="1" dirty="0"/>
        </a:p>
      </dgm:t>
    </dgm:pt>
    <dgm:pt modelId="{0C5B9BD3-5DF3-422C-B603-EB6AAFD8B7BF}" type="parTrans" cxnId="{FDE08675-BE22-466A-9CB0-3E1724817201}">
      <dgm:prSet/>
      <dgm:spPr/>
      <dgm:t>
        <a:bodyPr/>
        <a:lstStyle/>
        <a:p>
          <a:endParaRPr lang="es-CO"/>
        </a:p>
      </dgm:t>
    </dgm:pt>
    <dgm:pt modelId="{8FC4F1A5-98B2-41EF-99B4-03241F80DEA1}" type="sibTrans" cxnId="{FDE08675-BE22-466A-9CB0-3E1724817201}">
      <dgm:prSet/>
      <dgm:spPr/>
      <dgm:t>
        <a:bodyPr/>
        <a:lstStyle/>
        <a:p>
          <a:endParaRPr lang="es-CO"/>
        </a:p>
      </dgm:t>
    </dgm:pt>
    <dgm:pt modelId="{EE045B22-04F5-401F-A143-58570845779C}">
      <dgm:prSet phldrT="[Texto]"/>
      <dgm:spPr/>
      <dgm:t>
        <a:bodyPr/>
        <a:lstStyle/>
        <a:p>
          <a:endParaRPr lang="es-CO" b="1" dirty="0"/>
        </a:p>
      </dgm:t>
    </dgm:pt>
    <dgm:pt modelId="{E0DAD469-ED56-4114-94AA-CFC841832BE5}" type="parTrans" cxnId="{8A72D20C-36BE-41B6-8EA3-4B51C7D121A4}">
      <dgm:prSet/>
      <dgm:spPr/>
      <dgm:t>
        <a:bodyPr/>
        <a:lstStyle/>
        <a:p>
          <a:endParaRPr lang="es-ES"/>
        </a:p>
      </dgm:t>
    </dgm:pt>
    <dgm:pt modelId="{0752DCE7-EA09-43C1-A692-79117BC4A692}" type="sibTrans" cxnId="{8A72D20C-36BE-41B6-8EA3-4B51C7D121A4}">
      <dgm:prSet/>
      <dgm:spPr/>
      <dgm:t>
        <a:bodyPr/>
        <a:lstStyle/>
        <a:p>
          <a:endParaRPr lang="es-ES"/>
        </a:p>
      </dgm:t>
    </dgm:pt>
    <dgm:pt modelId="{0BB19DF9-911D-4500-8472-9B8A14962A1A}">
      <dgm:prSet phldrT="[Texto]"/>
      <dgm:spPr/>
      <dgm:t>
        <a:bodyPr/>
        <a:lstStyle/>
        <a:p>
          <a:endParaRPr lang="es-CO" b="1" dirty="0"/>
        </a:p>
      </dgm:t>
    </dgm:pt>
    <dgm:pt modelId="{9D0D69A7-122E-4EE4-BF61-3874DFB40A6E}" type="parTrans" cxnId="{7589C5B5-AA36-4B99-9368-157A3EE46066}">
      <dgm:prSet/>
      <dgm:spPr/>
      <dgm:t>
        <a:bodyPr/>
        <a:lstStyle/>
        <a:p>
          <a:endParaRPr lang="es-ES"/>
        </a:p>
      </dgm:t>
    </dgm:pt>
    <dgm:pt modelId="{DC2ADAD1-B374-49C0-9C40-D4C0F329D693}" type="sibTrans" cxnId="{7589C5B5-AA36-4B99-9368-157A3EE46066}">
      <dgm:prSet/>
      <dgm:spPr/>
      <dgm:t>
        <a:bodyPr/>
        <a:lstStyle/>
        <a:p>
          <a:endParaRPr lang="es-ES"/>
        </a:p>
      </dgm:t>
    </dgm:pt>
    <dgm:pt modelId="{C74CA2D2-00BF-4256-ABAA-B2A5E3295565}" type="pres">
      <dgm:prSet presAssocID="{260FAF82-5B47-4085-A1BE-8E637E30C3D4}" presName="Name0" presStyleCnt="0">
        <dgm:presLayoutVars>
          <dgm:dir/>
          <dgm:animLvl val="lvl"/>
          <dgm:resizeHandles/>
        </dgm:presLayoutVars>
      </dgm:prSet>
      <dgm:spPr/>
    </dgm:pt>
    <dgm:pt modelId="{BBBE6261-1B00-4C5B-B634-5A53A66E16B8}" type="pres">
      <dgm:prSet presAssocID="{460307C5-F231-4BA0-98AD-FDB6BFCC3FE9}" presName="linNode" presStyleCnt="0"/>
      <dgm:spPr/>
    </dgm:pt>
    <dgm:pt modelId="{1BE9AA98-1C4D-405A-8605-20090EB03C6D}" type="pres">
      <dgm:prSet presAssocID="{460307C5-F231-4BA0-98AD-FDB6BFCC3FE9}" presName="parentShp" presStyleLbl="node1" presStyleIdx="0" presStyleCnt="2">
        <dgm:presLayoutVars>
          <dgm:bulletEnabled val="1"/>
        </dgm:presLayoutVars>
      </dgm:prSet>
      <dgm:spPr/>
    </dgm:pt>
    <dgm:pt modelId="{DF7E1892-C348-432B-A905-FABF6129CA84}" type="pres">
      <dgm:prSet presAssocID="{460307C5-F231-4BA0-98AD-FDB6BFCC3FE9}" presName="childShp" presStyleLbl="bgAccFollowNode1" presStyleIdx="0" presStyleCnt="2">
        <dgm:presLayoutVars>
          <dgm:bulletEnabled val="1"/>
        </dgm:presLayoutVars>
      </dgm:prSet>
      <dgm:spPr/>
    </dgm:pt>
    <dgm:pt modelId="{BC198F1C-D091-4D26-8338-450165F6E176}" type="pres">
      <dgm:prSet presAssocID="{EF174054-7B55-4222-BA3A-2197650CE842}" presName="spacing" presStyleCnt="0"/>
      <dgm:spPr/>
    </dgm:pt>
    <dgm:pt modelId="{5997BDE7-C3AC-4DC5-9A37-3F2C70A083BC}" type="pres">
      <dgm:prSet presAssocID="{C4C4C07E-E932-4810-821F-43B094757B1E}" presName="linNode" presStyleCnt="0"/>
      <dgm:spPr/>
    </dgm:pt>
    <dgm:pt modelId="{43CDCEA9-F826-49D4-ADF2-B3B8CB733D6B}" type="pres">
      <dgm:prSet presAssocID="{C4C4C07E-E932-4810-821F-43B094757B1E}" presName="parentShp" presStyleLbl="node1" presStyleIdx="1" presStyleCnt="2">
        <dgm:presLayoutVars>
          <dgm:bulletEnabled val="1"/>
        </dgm:presLayoutVars>
      </dgm:prSet>
      <dgm:spPr/>
    </dgm:pt>
    <dgm:pt modelId="{505FE221-439A-4EAA-8EA5-177E7840F381}" type="pres">
      <dgm:prSet presAssocID="{C4C4C07E-E932-4810-821F-43B094757B1E}" presName="childShp" presStyleLbl="bgAccFollowNode1" presStyleIdx="1" presStyleCnt="2" custLinFactNeighborY="5074">
        <dgm:presLayoutVars>
          <dgm:bulletEnabled val="1"/>
        </dgm:presLayoutVars>
      </dgm:prSet>
      <dgm:spPr/>
    </dgm:pt>
  </dgm:ptLst>
  <dgm:cxnLst>
    <dgm:cxn modelId="{4F989D04-5643-4620-B627-C9A1075C67C2}" type="presOf" srcId="{460307C5-F231-4BA0-98AD-FDB6BFCC3FE9}" destId="{1BE9AA98-1C4D-405A-8605-20090EB03C6D}" srcOrd="0" destOrd="0" presId="urn:microsoft.com/office/officeart/2005/8/layout/vList6"/>
    <dgm:cxn modelId="{8A72D20C-36BE-41B6-8EA3-4B51C7D121A4}" srcId="{C4C4C07E-E932-4810-821F-43B094757B1E}" destId="{EE045B22-04F5-401F-A143-58570845779C}" srcOrd="1" destOrd="0" parTransId="{E0DAD469-ED56-4114-94AA-CFC841832BE5}" sibTransId="{0752DCE7-EA09-43C1-A692-79117BC4A692}"/>
    <dgm:cxn modelId="{3F7E360D-A447-4A4D-87F4-1957ECF25181}" type="presOf" srcId="{260FAF82-5B47-4085-A1BE-8E637E30C3D4}" destId="{C74CA2D2-00BF-4256-ABAA-B2A5E3295565}" srcOrd="0" destOrd="0" presId="urn:microsoft.com/office/officeart/2005/8/layout/vList6"/>
    <dgm:cxn modelId="{31ABDF18-9021-45E1-A52B-EEE8E517ADDF}" type="presOf" srcId="{4B83EBD9-3191-479B-B6D3-1D532635A16C}" destId="{DF7E1892-C348-432B-A905-FABF6129CA84}" srcOrd="0" destOrd="3" presId="urn:microsoft.com/office/officeart/2005/8/layout/vList6"/>
    <dgm:cxn modelId="{9C910119-C1B0-4B98-AE54-B49A9F6D304B}" srcId="{460307C5-F231-4BA0-98AD-FDB6BFCC3FE9}" destId="{D3D8FD75-6655-45F3-9041-43BF8ED5440C}" srcOrd="0" destOrd="0" parTransId="{3A977CC8-E348-4F3B-BA64-B759FE4A359B}" sibTransId="{CEEA9083-611B-46C4-AF46-575890B79B43}"/>
    <dgm:cxn modelId="{E2FC201B-0AC7-470F-8DDA-6F2952F5948A}" srcId="{260FAF82-5B47-4085-A1BE-8E637E30C3D4}" destId="{460307C5-F231-4BA0-98AD-FDB6BFCC3FE9}" srcOrd="0" destOrd="0" parTransId="{511D1744-62F2-410B-B11D-9134BE2205E7}" sibTransId="{EF174054-7B55-4222-BA3A-2197650CE842}"/>
    <dgm:cxn modelId="{A7A35822-2A80-4AFA-B005-3EB6FFA50708}" type="presOf" srcId="{C4C4C07E-E932-4810-821F-43B094757B1E}" destId="{43CDCEA9-F826-49D4-ADF2-B3B8CB733D6B}" srcOrd="0" destOrd="0" presId="urn:microsoft.com/office/officeart/2005/8/layout/vList6"/>
    <dgm:cxn modelId="{C1C1582A-461A-4DC5-8835-0D3010E0EBF6}" srcId="{460307C5-F231-4BA0-98AD-FDB6BFCC3FE9}" destId="{4B83EBD9-3191-479B-B6D3-1D532635A16C}" srcOrd="3" destOrd="0" parTransId="{CB4F9A89-4E1D-4B34-B406-86850DE0F057}" sibTransId="{62224A61-FE15-4E91-AA5C-07BA2B31F8CE}"/>
    <dgm:cxn modelId="{AA324146-45CA-4C12-A62B-C47B60A63CE4}" srcId="{C4C4C07E-E932-4810-821F-43B094757B1E}" destId="{950631C0-5C06-4D72-8C7B-3040D8E80F61}" srcOrd="2" destOrd="0" parTransId="{237CD445-96FF-4934-B610-93F4D70BE376}" sibTransId="{9C2CC44E-05A9-44B2-985D-7D0128C7683D}"/>
    <dgm:cxn modelId="{84C9B26B-7745-4BBA-8632-84A1ACCE2E59}" srcId="{C4C4C07E-E932-4810-821F-43B094757B1E}" destId="{CFA5E86B-6E73-46D3-8931-7E08CA58146F}" srcOrd="0" destOrd="0" parTransId="{6A7E2C1E-AD8C-4E67-BA06-DB76227D7EB2}" sibTransId="{E847399E-592D-448B-ABB4-56DCE8BC467C}"/>
    <dgm:cxn modelId="{D3CCF76F-1D4A-4000-9CF6-B0D0A8858272}" srcId="{460307C5-F231-4BA0-98AD-FDB6BFCC3FE9}" destId="{B75C204C-3BFF-4868-8245-4BB23C765324}" srcOrd="4" destOrd="0" parTransId="{7D00B6EB-46F5-43E9-9552-5566F6A19859}" sibTransId="{8AE8884A-07C8-48B2-AD84-C725C386CDAA}"/>
    <dgm:cxn modelId="{FDE08675-BE22-466A-9CB0-3E1724817201}" srcId="{C4C4C07E-E932-4810-821F-43B094757B1E}" destId="{91374CF3-92A5-4E3D-8878-1F653C2DBEA2}" srcOrd="4" destOrd="0" parTransId="{0C5B9BD3-5DF3-422C-B603-EB6AAFD8B7BF}" sibTransId="{8FC4F1A5-98B2-41EF-99B4-03241F80DEA1}"/>
    <dgm:cxn modelId="{674C6E77-24DB-4C69-B899-A59A6520C021}" type="presOf" srcId="{EE045B22-04F5-401F-A143-58570845779C}" destId="{505FE221-439A-4EAA-8EA5-177E7840F381}" srcOrd="0" destOrd="1" presId="urn:microsoft.com/office/officeart/2005/8/layout/vList6"/>
    <dgm:cxn modelId="{30A15680-D91F-428B-88D9-A186004EE581}" srcId="{260FAF82-5B47-4085-A1BE-8E637E30C3D4}" destId="{C4C4C07E-E932-4810-821F-43B094757B1E}" srcOrd="1" destOrd="0" parTransId="{2E44265E-F97B-4C59-9822-10E81D2BB95B}" sibTransId="{97C89800-66EB-4205-9BF8-2A6CE1D73423}"/>
    <dgm:cxn modelId="{3D200D81-FE8C-4C39-A7CA-1B1EB6CA0AED}" type="presOf" srcId="{C788CA8B-0FC6-4745-896E-609AF64C3455}" destId="{DF7E1892-C348-432B-A905-FABF6129CA84}" srcOrd="0" destOrd="2" presId="urn:microsoft.com/office/officeart/2005/8/layout/vList6"/>
    <dgm:cxn modelId="{38026888-5476-4C3C-AAF3-6508F779C159}" type="presOf" srcId="{B75C204C-3BFF-4868-8245-4BB23C765324}" destId="{DF7E1892-C348-432B-A905-FABF6129CA84}" srcOrd="0" destOrd="4" presId="urn:microsoft.com/office/officeart/2005/8/layout/vList6"/>
    <dgm:cxn modelId="{B1A5D88F-CA76-47C5-8A87-9086D8DD2FE2}" type="presOf" srcId="{D3D8FD75-6655-45F3-9041-43BF8ED5440C}" destId="{DF7E1892-C348-432B-A905-FABF6129CA84}" srcOrd="0" destOrd="0" presId="urn:microsoft.com/office/officeart/2005/8/layout/vList6"/>
    <dgm:cxn modelId="{6B4F139A-D712-4605-8F6D-7E8F52E6E0F7}" srcId="{460307C5-F231-4BA0-98AD-FDB6BFCC3FE9}" destId="{72518D27-B6CE-491C-91FE-A6090403681F}" srcOrd="1" destOrd="0" parTransId="{29D18DA9-C1F0-4E5E-B8AF-1AE79BD2D967}" sibTransId="{4150628A-E562-4CE6-8783-42A92C398342}"/>
    <dgm:cxn modelId="{FDC777A6-9497-4071-AD13-8DC4DFFEAFB6}" type="presOf" srcId="{950631C0-5C06-4D72-8C7B-3040D8E80F61}" destId="{505FE221-439A-4EAA-8EA5-177E7840F381}" srcOrd="0" destOrd="2" presId="urn:microsoft.com/office/officeart/2005/8/layout/vList6"/>
    <dgm:cxn modelId="{7A5535AB-7CDA-4088-A301-63FECF2BA4E0}" type="presOf" srcId="{0BB19DF9-911D-4500-8472-9B8A14962A1A}" destId="{505FE221-439A-4EAA-8EA5-177E7840F381}" srcOrd="0" destOrd="3" presId="urn:microsoft.com/office/officeart/2005/8/layout/vList6"/>
    <dgm:cxn modelId="{5CEF65B4-255F-424B-B5E9-E7E61BB3D8FD}" type="presOf" srcId="{CFA5E86B-6E73-46D3-8931-7E08CA58146F}" destId="{505FE221-439A-4EAA-8EA5-177E7840F381}" srcOrd="0" destOrd="0" presId="urn:microsoft.com/office/officeart/2005/8/layout/vList6"/>
    <dgm:cxn modelId="{7589C5B5-AA36-4B99-9368-157A3EE46066}" srcId="{C4C4C07E-E932-4810-821F-43B094757B1E}" destId="{0BB19DF9-911D-4500-8472-9B8A14962A1A}" srcOrd="3" destOrd="0" parTransId="{9D0D69A7-122E-4EE4-BF61-3874DFB40A6E}" sibTransId="{DC2ADAD1-B374-49C0-9C40-D4C0F329D693}"/>
    <dgm:cxn modelId="{296957B9-7A39-4F0D-A080-4473E01F1B38}" type="presOf" srcId="{72518D27-B6CE-491C-91FE-A6090403681F}" destId="{DF7E1892-C348-432B-A905-FABF6129CA84}" srcOrd="0" destOrd="1" presId="urn:microsoft.com/office/officeart/2005/8/layout/vList6"/>
    <dgm:cxn modelId="{0F01ACBB-BA13-42F4-8AB5-3CEFADAFACFC}" srcId="{460307C5-F231-4BA0-98AD-FDB6BFCC3FE9}" destId="{C788CA8B-0FC6-4745-896E-609AF64C3455}" srcOrd="2" destOrd="0" parTransId="{12FC9165-72AD-49EF-ACF3-42695E9C9E7B}" sibTransId="{37F0F5F7-6295-4504-BACE-50DD5C955D3E}"/>
    <dgm:cxn modelId="{11C843EC-0B0B-4AE0-BAD1-77CE24497E1B}" type="presOf" srcId="{91374CF3-92A5-4E3D-8878-1F653C2DBEA2}" destId="{505FE221-439A-4EAA-8EA5-177E7840F381}" srcOrd="0" destOrd="4" presId="urn:microsoft.com/office/officeart/2005/8/layout/vList6"/>
    <dgm:cxn modelId="{7FF42EF9-94F6-4BEE-96EC-09C9155E986C}" type="presParOf" srcId="{C74CA2D2-00BF-4256-ABAA-B2A5E3295565}" destId="{BBBE6261-1B00-4C5B-B634-5A53A66E16B8}" srcOrd="0" destOrd="0" presId="urn:microsoft.com/office/officeart/2005/8/layout/vList6"/>
    <dgm:cxn modelId="{5A0E5D97-01C0-4E90-889B-99C2910A9A0F}" type="presParOf" srcId="{BBBE6261-1B00-4C5B-B634-5A53A66E16B8}" destId="{1BE9AA98-1C4D-405A-8605-20090EB03C6D}" srcOrd="0" destOrd="0" presId="urn:microsoft.com/office/officeart/2005/8/layout/vList6"/>
    <dgm:cxn modelId="{B04F1F46-E050-4E3F-BF17-417D1E9B3DE9}" type="presParOf" srcId="{BBBE6261-1B00-4C5B-B634-5A53A66E16B8}" destId="{DF7E1892-C348-432B-A905-FABF6129CA84}" srcOrd="1" destOrd="0" presId="urn:microsoft.com/office/officeart/2005/8/layout/vList6"/>
    <dgm:cxn modelId="{2A0B863E-BC07-4D58-8AB9-247C6434ECF3}" type="presParOf" srcId="{C74CA2D2-00BF-4256-ABAA-B2A5E3295565}" destId="{BC198F1C-D091-4D26-8338-450165F6E176}" srcOrd="1" destOrd="0" presId="urn:microsoft.com/office/officeart/2005/8/layout/vList6"/>
    <dgm:cxn modelId="{1FA0B570-EC0F-48DE-B485-65C10D9A41EE}" type="presParOf" srcId="{C74CA2D2-00BF-4256-ABAA-B2A5E3295565}" destId="{5997BDE7-C3AC-4DC5-9A37-3F2C70A083BC}" srcOrd="2" destOrd="0" presId="urn:microsoft.com/office/officeart/2005/8/layout/vList6"/>
    <dgm:cxn modelId="{A0210DDD-2A62-4545-B287-BA6CA2E9FA17}" type="presParOf" srcId="{5997BDE7-C3AC-4DC5-9A37-3F2C70A083BC}" destId="{43CDCEA9-F826-49D4-ADF2-B3B8CB733D6B}" srcOrd="0" destOrd="0" presId="urn:microsoft.com/office/officeart/2005/8/layout/vList6"/>
    <dgm:cxn modelId="{D7A24BD5-357D-4CF8-B10C-2982439B246B}" type="presParOf" srcId="{5997BDE7-C3AC-4DC5-9A37-3F2C70A083BC}" destId="{505FE221-439A-4EAA-8EA5-177E7840F38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79C600-E5CA-4D54-A116-87D0C13D0F4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CO"/>
        </a:p>
      </dgm:t>
    </dgm:pt>
    <dgm:pt modelId="{A2BE100E-0274-454B-9DA3-8D8851FF1420}">
      <dgm:prSet custT="1"/>
      <dgm:spPr/>
      <dgm:t>
        <a:bodyPr/>
        <a:lstStyle/>
        <a:p>
          <a:r>
            <a:rPr lang="en-US" sz="1600" dirty="0">
              <a:solidFill>
                <a:schemeClr val="bg1"/>
              </a:solidFill>
              <a:latin typeface="Montserrat" panose="02000505000000020004" pitchFamily="2" charset="0"/>
            </a:rPr>
            <a:t>Dos o </a:t>
          </a:r>
          <a:r>
            <a:rPr lang="en-US" sz="1600" dirty="0" err="1">
              <a:solidFill>
                <a:schemeClr val="bg1"/>
              </a:solidFill>
              <a:latin typeface="Montserrat" panose="02000505000000020004" pitchFamily="2" charset="0"/>
            </a:rPr>
            <a:t>más</a:t>
          </a:r>
          <a:r>
            <a:rPr lang="en-US" sz="1600" dirty="0">
              <a:solidFill>
                <a:schemeClr val="bg1"/>
              </a:solidFill>
              <a:latin typeface="Montserrat" panose="02000505000000020004" pitchFamily="2" charset="0"/>
            </a:rPr>
            <a:t> </a:t>
          </a:r>
          <a:r>
            <a:rPr lang="en-US" sz="1600" dirty="0" err="1">
              <a:solidFill>
                <a:schemeClr val="bg1"/>
              </a:solidFill>
              <a:latin typeface="Montserrat" panose="02000505000000020004" pitchFamily="2" charset="0"/>
            </a:rPr>
            <a:t>médicos</a:t>
          </a:r>
          <a:r>
            <a:rPr lang="en-US" sz="1600" dirty="0">
              <a:solidFill>
                <a:schemeClr val="bg1"/>
              </a:solidFill>
              <a:latin typeface="Montserrat" panose="02000505000000020004" pitchFamily="2" charset="0"/>
            </a:rPr>
            <a:t> no </a:t>
          </a:r>
          <a:r>
            <a:rPr lang="es-MX" sz="1600" dirty="0">
              <a:solidFill>
                <a:schemeClr val="bg1"/>
              </a:solidFill>
              <a:latin typeface="Montserrat" panose="02000505000000020004" pitchFamily="2" charset="0"/>
            </a:rPr>
            <a:t>interdependientes</a:t>
          </a:r>
          <a:endParaRPr lang="es-CO" sz="1600" dirty="0">
            <a:solidFill>
              <a:schemeClr val="bg1"/>
            </a:solidFill>
            <a:latin typeface="Montserrat" panose="02000505000000020004" pitchFamily="2" charset="0"/>
          </a:endParaRPr>
        </a:p>
      </dgm:t>
    </dgm:pt>
    <dgm:pt modelId="{D0250C53-C467-417F-9138-A8B1800F54B5}" type="parTrans" cxnId="{D3DA8C57-CCC6-462F-9ABE-D13DD6506AC2}">
      <dgm:prSet/>
      <dgm:spPr/>
      <dgm:t>
        <a:bodyPr/>
        <a:lstStyle/>
        <a:p>
          <a:endParaRPr lang="es-CO" sz="1600">
            <a:solidFill>
              <a:schemeClr val="bg1"/>
            </a:solidFill>
            <a:latin typeface="Montserrat" panose="02000505000000020004" pitchFamily="2" charset="0"/>
          </a:endParaRPr>
        </a:p>
      </dgm:t>
    </dgm:pt>
    <dgm:pt modelId="{CBB23520-58B4-4BE3-B2E7-5CBB03267B00}" type="sibTrans" cxnId="{D3DA8C57-CCC6-462F-9ABE-D13DD6506AC2}">
      <dgm:prSet/>
      <dgm:spPr/>
      <dgm:t>
        <a:bodyPr/>
        <a:lstStyle/>
        <a:p>
          <a:endParaRPr lang="es-CO" sz="1600">
            <a:solidFill>
              <a:schemeClr val="bg1"/>
            </a:solidFill>
            <a:latin typeface="Montserrat" panose="02000505000000020004" pitchFamily="2" charset="0"/>
          </a:endParaRPr>
        </a:p>
      </dgm:t>
    </dgm:pt>
    <dgm:pt modelId="{6358C808-965D-4C9F-B227-62E4EB8D3291}">
      <dgm:prSet custT="1"/>
      <dgm:spPr/>
      <dgm:t>
        <a:bodyPr/>
        <a:lstStyle/>
        <a:p>
          <a:r>
            <a:rPr lang="en-US" sz="1600" dirty="0">
              <a:solidFill>
                <a:schemeClr val="bg1"/>
              </a:solidFill>
              <a:latin typeface="Montserrat" panose="02000505000000020004" pitchFamily="2" charset="0"/>
            </a:rPr>
            <a:t>No </a:t>
          </a:r>
          <a:r>
            <a:rPr lang="es-ES" sz="1600" dirty="0">
              <a:solidFill>
                <a:schemeClr val="bg1"/>
              </a:solidFill>
              <a:latin typeface="Montserrat" panose="02000505000000020004" pitchFamily="2" charset="0"/>
            </a:rPr>
            <a:t>hacer</a:t>
          </a:r>
          <a:r>
            <a:rPr lang="en-US" sz="1600" dirty="0">
              <a:solidFill>
                <a:schemeClr val="bg1"/>
              </a:solidFill>
              <a:latin typeface="Montserrat" panose="02000505000000020004" pitchFamily="2" charset="0"/>
            </a:rPr>
            <a:t> </a:t>
          </a:r>
          <a:r>
            <a:rPr lang="en-US" sz="1600" dirty="0" err="1">
              <a:solidFill>
                <a:schemeClr val="bg1"/>
              </a:solidFill>
              <a:latin typeface="Montserrat" panose="02000505000000020004" pitchFamily="2" charset="0"/>
            </a:rPr>
            <a:t>parte</a:t>
          </a:r>
          <a:r>
            <a:rPr lang="en-US" sz="1600" dirty="0">
              <a:solidFill>
                <a:schemeClr val="bg1"/>
              </a:solidFill>
              <a:latin typeface="Montserrat" panose="02000505000000020004" pitchFamily="2" charset="0"/>
            </a:rPr>
            <a:t> </a:t>
          </a:r>
          <a:r>
            <a:rPr lang="es-VE" sz="1600" dirty="0">
              <a:solidFill>
                <a:schemeClr val="bg1"/>
              </a:solidFill>
              <a:latin typeface="Montserrat" panose="02000505000000020004" pitchFamily="2" charset="0"/>
            </a:rPr>
            <a:t>programa</a:t>
          </a:r>
          <a:r>
            <a:rPr lang="en-US" sz="1600" dirty="0">
              <a:solidFill>
                <a:schemeClr val="bg1"/>
              </a:solidFill>
              <a:latin typeface="Montserrat" panose="02000505000000020004" pitchFamily="2" charset="0"/>
            </a:rPr>
            <a:t> </a:t>
          </a:r>
          <a:r>
            <a:rPr lang="es-419" sz="1600" dirty="0" err="1">
              <a:solidFill>
                <a:schemeClr val="bg1"/>
              </a:solidFill>
              <a:latin typeface="Montserrat" panose="02000505000000020004" pitchFamily="2" charset="0"/>
            </a:rPr>
            <a:t>transplantes</a:t>
          </a:r>
          <a:r>
            <a:rPr lang="en-US" sz="1600" dirty="0">
              <a:solidFill>
                <a:schemeClr val="bg1"/>
              </a:solidFill>
              <a:latin typeface="Montserrat" panose="02000505000000020004" pitchFamily="2" charset="0"/>
            </a:rPr>
            <a:t> </a:t>
          </a:r>
          <a:endParaRPr lang="es-CO" sz="1600" dirty="0">
            <a:solidFill>
              <a:schemeClr val="bg1"/>
            </a:solidFill>
            <a:latin typeface="Montserrat" panose="02000505000000020004" pitchFamily="2" charset="0"/>
          </a:endParaRPr>
        </a:p>
      </dgm:t>
    </dgm:pt>
    <dgm:pt modelId="{0D2A0F3C-61B9-4678-B684-1DA9CA8465C5}" type="parTrans" cxnId="{5ACC899F-8465-4DAA-BA0D-AE5E94876DE5}">
      <dgm:prSet/>
      <dgm:spPr/>
      <dgm:t>
        <a:bodyPr/>
        <a:lstStyle/>
        <a:p>
          <a:endParaRPr lang="es-CO" sz="1600">
            <a:solidFill>
              <a:schemeClr val="bg1"/>
            </a:solidFill>
            <a:latin typeface="Montserrat" panose="02000505000000020004" pitchFamily="2" charset="0"/>
          </a:endParaRPr>
        </a:p>
      </dgm:t>
    </dgm:pt>
    <dgm:pt modelId="{EA25286A-CC4B-4B36-9968-92C711C99757}" type="sibTrans" cxnId="{5ACC899F-8465-4DAA-BA0D-AE5E94876DE5}">
      <dgm:prSet/>
      <dgm:spPr/>
      <dgm:t>
        <a:bodyPr/>
        <a:lstStyle/>
        <a:p>
          <a:endParaRPr lang="es-CO" sz="1600">
            <a:solidFill>
              <a:schemeClr val="bg1"/>
            </a:solidFill>
            <a:latin typeface="Montserrat" panose="02000505000000020004" pitchFamily="2" charset="0"/>
          </a:endParaRPr>
        </a:p>
      </dgm:t>
    </dgm:pt>
    <dgm:pt modelId="{9CBBC58E-43E9-4DE1-AED7-9E205C9EE626}">
      <dgm:prSet custT="1"/>
      <dgm:spPr/>
      <dgm:t>
        <a:bodyPr/>
        <a:lstStyle/>
        <a:p>
          <a:r>
            <a:rPr lang="en-US" sz="1600">
              <a:solidFill>
                <a:schemeClr val="bg1"/>
              </a:solidFill>
              <a:latin typeface="Montserrat" panose="02000505000000020004" pitchFamily="2" charset="0"/>
            </a:rPr>
            <a:t>Uno de ellos especialista en neurociencias</a:t>
          </a:r>
          <a:endParaRPr lang="es-CO" sz="1600">
            <a:solidFill>
              <a:schemeClr val="bg1"/>
            </a:solidFill>
            <a:latin typeface="Montserrat" panose="02000505000000020004" pitchFamily="2" charset="0"/>
          </a:endParaRPr>
        </a:p>
      </dgm:t>
    </dgm:pt>
    <dgm:pt modelId="{936EE5DB-25E0-498B-9A5E-3D17F135BFD6}" type="parTrans" cxnId="{BF10A5BC-F7D9-4C0F-9B0A-535B247195BB}">
      <dgm:prSet/>
      <dgm:spPr/>
      <dgm:t>
        <a:bodyPr/>
        <a:lstStyle/>
        <a:p>
          <a:endParaRPr lang="es-CO" sz="1600">
            <a:solidFill>
              <a:schemeClr val="bg1"/>
            </a:solidFill>
            <a:latin typeface="Montserrat" panose="02000505000000020004" pitchFamily="2" charset="0"/>
          </a:endParaRPr>
        </a:p>
      </dgm:t>
    </dgm:pt>
    <dgm:pt modelId="{BE2ED7E1-C509-4CD1-A83D-59C2EFADE009}" type="sibTrans" cxnId="{BF10A5BC-F7D9-4C0F-9B0A-535B247195BB}">
      <dgm:prSet/>
      <dgm:spPr/>
      <dgm:t>
        <a:bodyPr/>
        <a:lstStyle/>
        <a:p>
          <a:endParaRPr lang="es-CO" sz="1600">
            <a:solidFill>
              <a:schemeClr val="bg1"/>
            </a:solidFill>
            <a:latin typeface="Montserrat" panose="02000505000000020004" pitchFamily="2" charset="0"/>
          </a:endParaRPr>
        </a:p>
      </dgm:t>
    </dgm:pt>
    <dgm:pt modelId="{16B6E3AC-F7BC-458E-A04D-30F6628DAC34}">
      <dgm:prSet custT="1"/>
      <dgm:spPr/>
      <dgm:t>
        <a:bodyPr/>
        <a:lstStyle/>
        <a:p>
          <a:r>
            <a:rPr lang="en-US" sz="1600">
              <a:solidFill>
                <a:schemeClr val="bg1"/>
              </a:solidFill>
              <a:latin typeface="Montserrat" panose="02000505000000020004" pitchFamily="2" charset="0"/>
            </a:rPr>
            <a:t>Constancia en la historia clinica </a:t>
          </a:r>
          <a:endParaRPr lang="es-CO" sz="1600">
            <a:solidFill>
              <a:schemeClr val="bg1"/>
            </a:solidFill>
            <a:latin typeface="Montserrat" panose="02000505000000020004" pitchFamily="2" charset="0"/>
          </a:endParaRPr>
        </a:p>
      </dgm:t>
    </dgm:pt>
    <dgm:pt modelId="{B5EA7FA6-34A2-4396-A5BE-3748004285FB}" type="parTrans" cxnId="{78B373AC-40B6-48D4-8603-5BBB4502C214}">
      <dgm:prSet/>
      <dgm:spPr/>
      <dgm:t>
        <a:bodyPr/>
        <a:lstStyle/>
        <a:p>
          <a:endParaRPr lang="es-CO" sz="1600">
            <a:solidFill>
              <a:schemeClr val="bg1"/>
            </a:solidFill>
            <a:latin typeface="Montserrat" panose="02000505000000020004" pitchFamily="2" charset="0"/>
          </a:endParaRPr>
        </a:p>
      </dgm:t>
    </dgm:pt>
    <dgm:pt modelId="{2996794F-8E15-4B80-8A15-D179293EE29D}" type="sibTrans" cxnId="{78B373AC-40B6-48D4-8603-5BBB4502C214}">
      <dgm:prSet/>
      <dgm:spPr/>
      <dgm:t>
        <a:bodyPr/>
        <a:lstStyle/>
        <a:p>
          <a:endParaRPr lang="es-CO" sz="1600">
            <a:solidFill>
              <a:schemeClr val="bg1"/>
            </a:solidFill>
            <a:latin typeface="Montserrat" panose="02000505000000020004" pitchFamily="2" charset="0"/>
          </a:endParaRPr>
        </a:p>
      </dgm:t>
    </dgm:pt>
    <dgm:pt modelId="{78090410-5C84-4E32-859E-B89161AF0BA5}" type="pres">
      <dgm:prSet presAssocID="{0579C600-E5CA-4D54-A116-87D0C13D0F44}" presName="CompostProcess" presStyleCnt="0">
        <dgm:presLayoutVars>
          <dgm:dir/>
          <dgm:resizeHandles val="exact"/>
        </dgm:presLayoutVars>
      </dgm:prSet>
      <dgm:spPr/>
    </dgm:pt>
    <dgm:pt modelId="{E964ABD6-DAE7-4884-87D3-30A411718BF3}" type="pres">
      <dgm:prSet presAssocID="{0579C600-E5CA-4D54-A116-87D0C13D0F44}" presName="arrow" presStyleLbl="bgShp" presStyleIdx="0" presStyleCnt="1"/>
      <dgm:spPr/>
    </dgm:pt>
    <dgm:pt modelId="{31518254-B99A-4F7F-9E0B-1F478D6EBE03}" type="pres">
      <dgm:prSet presAssocID="{0579C600-E5CA-4D54-A116-87D0C13D0F44}" presName="linearProcess" presStyleCnt="0"/>
      <dgm:spPr/>
    </dgm:pt>
    <dgm:pt modelId="{4CF68D8A-8E61-411B-A085-51456D1699E2}" type="pres">
      <dgm:prSet presAssocID="{A2BE100E-0274-454B-9DA3-8D8851FF1420}" presName="textNode" presStyleLbl="node1" presStyleIdx="0" presStyleCnt="4">
        <dgm:presLayoutVars>
          <dgm:bulletEnabled val="1"/>
        </dgm:presLayoutVars>
      </dgm:prSet>
      <dgm:spPr/>
    </dgm:pt>
    <dgm:pt modelId="{DF6D4576-1095-451C-8035-455AF552D25B}" type="pres">
      <dgm:prSet presAssocID="{CBB23520-58B4-4BE3-B2E7-5CBB03267B00}" presName="sibTrans" presStyleCnt="0"/>
      <dgm:spPr/>
    </dgm:pt>
    <dgm:pt modelId="{A17B89AE-6DB9-4FBB-A910-BD971A2E52D5}" type="pres">
      <dgm:prSet presAssocID="{6358C808-965D-4C9F-B227-62E4EB8D3291}" presName="textNode" presStyleLbl="node1" presStyleIdx="1" presStyleCnt="4">
        <dgm:presLayoutVars>
          <dgm:bulletEnabled val="1"/>
        </dgm:presLayoutVars>
      </dgm:prSet>
      <dgm:spPr/>
    </dgm:pt>
    <dgm:pt modelId="{0FE6B34A-CB9C-4545-962C-FB5E54F64A35}" type="pres">
      <dgm:prSet presAssocID="{EA25286A-CC4B-4B36-9968-92C711C99757}" presName="sibTrans" presStyleCnt="0"/>
      <dgm:spPr/>
    </dgm:pt>
    <dgm:pt modelId="{CF07E15D-7634-4AC0-890C-1F6064F800D8}" type="pres">
      <dgm:prSet presAssocID="{9CBBC58E-43E9-4DE1-AED7-9E205C9EE626}" presName="textNode" presStyleLbl="node1" presStyleIdx="2" presStyleCnt="4">
        <dgm:presLayoutVars>
          <dgm:bulletEnabled val="1"/>
        </dgm:presLayoutVars>
      </dgm:prSet>
      <dgm:spPr/>
    </dgm:pt>
    <dgm:pt modelId="{E6ABD57D-077D-4FBB-8449-4545C09228DA}" type="pres">
      <dgm:prSet presAssocID="{BE2ED7E1-C509-4CD1-A83D-59C2EFADE009}" presName="sibTrans" presStyleCnt="0"/>
      <dgm:spPr/>
    </dgm:pt>
    <dgm:pt modelId="{B1C9F61D-02C4-4CE7-895C-8ADA8084E204}" type="pres">
      <dgm:prSet presAssocID="{16B6E3AC-F7BC-458E-A04D-30F6628DAC34}" presName="textNode" presStyleLbl="node1" presStyleIdx="3" presStyleCnt="4">
        <dgm:presLayoutVars>
          <dgm:bulletEnabled val="1"/>
        </dgm:presLayoutVars>
      </dgm:prSet>
      <dgm:spPr/>
    </dgm:pt>
  </dgm:ptLst>
  <dgm:cxnLst>
    <dgm:cxn modelId="{1A1B2A09-5870-4FD6-AB47-B892AA26D18B}" type="presOf" srcId="{0579C600-E5CA-4D54-A116-87D0C13D0F44}" destId="{78090410-5C84-4E32-859E-B89161AF0BA5}" srcOrd="0" destOrd="0" presId="urn:microsoft.com/office/officeart/2005/8/layout/hProcess9"/>
    <dgm:cxn modelId="{DED04666-8A42-4C88-848B-B61FF57E3A0E}" type="presOf" srcId="{A2BE100E-0274-454B-9DA3-8D8851FF1420}" destId="{4CF68D8A-8E61-411B-A085-51456D1699E2}" srcOrd="0" destOrd="0" presId="urn:microsoft.com/office/officeart/2005/8/layout/hProcess9"/>
    <dgm:cxn modelId="{D3DA8C57-CCC6-462F-9ABE-D13DD6506AC2}" srcId="{0579C600-E5CA-4D54-A116-87D0C13D0F44}" destId="{A2BE100E-0274-454B-9DA3-8D8851FF1420}" srcOrd="0" destOrd="0" parTransId="{D0250C53-C467-417F-9138-A8B1800F54B5}" sibTransId="{CBB23520-58B4-4BE3-B2E7-5CBB03267B00}"/>
    <dgm:cxn modelId="{2B202659-08BC-4C50-9B97-30C29A9BB9FD}" type="presOf" srcId="{6358C808-965D-4C9F-B227-62E4EB8D3291}" destId="{A17B89AE-6DB9-4FBB-A910-BD971A2E52D5}" srcOrd="0" destOrd="0" presId="urn:microsoft.com/office/officeart/2005/8/layout/hProcess9"/>
    <dgm:cxn modelId="{27669789-0E65-4B4B-9356-73A4E3B4A389}" type="presOf" srcId="{16B6E3AC-F7BC-458E-A04D-30F6628DAC34}" destId="{B1C9F61D-02C4-4CE7-895C-8ADA8084E204}" srcOrd="0" destOrd="0" presId="urn:microsoft.com/office/officeart/2005/8/layout/hProcess9"/>
    <dgm:cxn modelId="{5ACC899F-8465-4DAA-BA0D-AE5E94876DE5}" srcId="{0579C600-E5CA-4D54-A116-87D0C13D0F44}" destId="{6358C808-965D-4C9F-B227-62E4EB8D3291}" srcOrd="1" destOrd="0" parTransId="{0D2A0F3C-61B9-4678-B684-1DA9CA8465C5}" sibTransId="{EA25286A-CC4B-4B36-9968-92C711C99757}"/>
    <dgm:cxn modelId="{78B373AC-40B6-48D4-8603-5BBB4502C214}" srcId="{0579C600-E5CA-4D54-A116-87D0C13D0F44}" destId="{16B6E3AC-F7BC-458E-A04D-30F6628DAC34}" srcOrd="3" destOrd="0" parTransId="{B5EA7FA6-34A2-4396-A5BE-3748004285FB}" sibTransId="{2996794F-8E15-4B80-8A15-D179293EE29D}"/>
    <dgm:cxn modelId="{BF10A5BC-F7D9-4C0F-9B0A-535B247195BB}" srcId="{0579C600-E5CA-4D54-A116-87D0C13D0F44}" destId="{9CBBC58E-43E9-4DE1-AED7-9E205C9EE626}" srcOrd="2" destOrd="0" parTransId="{936EE5DB-25E0-498B-9A5E-3D17F135BFD6}" sibTransId="{BE2ED7E1-C509-4CD1-A83D-59C2EFADE009}"/>
    <dgm:cxn modelId="{A5CE12C2-94D1-4AA1-8B92-58DF3BDE096F}" type="presOf" srcId="{9CBBC58E-43E9-4DE1-AED7-9E205C9EE626}" destId="{CF07E15D-7634-4AC0-890C-1F6064F800D8}" srcOrd="0" destOrd="0" presId="urn:microsoft.com/office/officeart/2005/8/layout/hProcess9"/>
    <dgm:cxn modelId="{B41F6525-1039-420C-8C2D-B7D73AE65C10}" type="presParOf" srcId="{78090410-5C84-4E32-859E-B89161AF0BA5}" destId="{E964ABD6-DAE7-4884-87D3-30A411718BF3}" srcOrd="0" destOrd="0" presId="urn:microsoft.com/office/officeart/2005/8/layout/hProcess9"/>
    <dgm:cxn modelId="{DDF0CF14-3618-42A5-8C57-2A26787D5F4C}" type="presParOf" srcId="{78090410-5C84-4E32-859E-B89161AF0BA5}" destId="{31518254-B99A-4F7F-9E0B-1F478D6EBE03}" srcOrd="1" destOrd="0" presId="urn:microsoft.com/office/officeart/2005/8/layout/hProcess9"/>
    <dgm:cxn modelId="{F078EF35-2D29-4AEE-8857-8288F033FC46}" type="presParOf" srcId="{31518254-B99A-4F7F-9E0B-1F478D6EBE03}" destId="{4CF68D8A-8E61-411B-A085-51456D1699E2}" srcOrd="0" destOrd="0" presId="urn:microsoft.com/office/officeart/2005/8/layout/hProcess9"/>
    <dgm:cxn modelId="{92E4B3DE-C472-453C-91CC-A4A146BC5509}" type="presParOf" srcId="{31518254-B99A-4F7F-9E0B-1F478D6EBE03}" destId="{DF6D4576-1095-451C-8035-455AF552D25B}" srcOrd="1" destOrd="0" presId="urn:microsoft.com/office/officeart/2005/8/layout/hProcess9"/>
    <dgm:cxn modelId="{31303364-8BC6-454E-87D4-810F9D0BB1E9}" type="presParOf" srcId="{31518254-B99A-4F7F-9E0B-1F478D6EBE03}" destId="{A17B89AE-6DB9-4FBB-A910-BD971A2E52D5}" srcOrd="2" destOrd="0" presId="urn:microsoft.com/office/officeart/2005/8/layout/hProcess9"/>
    <dgm:cxn modelId="{6777F708-86E9-4567-B0BE-C7D91705E559}" type="presParOf" srcId="{31518254-B99A-4F7F-9E0B-1F478D6EBE03}" destId="{0FE6B34A-CB9C-4545-962C-FB5E54F64A35}" srcOrd="3" destOrd="0" presId="urn:microsoft.com/office/officeart/2005/8/layout/hProcess9"/>
    <dgm:cxn modelId="{ABF112FD-6747-428C-BE16-5158C6EEEEEE}" type="presParOf" srcId="{31518254-B99A-4F7F-9E0B-1F478D6EBE03}" destId="{CF07E15D-7634-4AC0-890C-1F6064F800D8}" srcOrd="4" destOrd="0" presId="urn:microsoft.com/office/officeart/2005/8/layout/hProcess9"/>
    <dgm:cxn modelId="{AE54148D-5D6F-47B1-8EC2-19E3DA3D2624}" type="presParOf" srcId="{31518254-B99A-4F7F-9E0B-1F478D6EBE03}" destId="{E6ABD57D-077D-4FBB-8449-4545C09228DA}" srcOrd="5" destOrd="0" presId="urn:microsoft.com/office/officeart/2005/8/layout/hProcess9"/>
    <dgm:cxn modelId="{952402C1-9B0F-4768-97EE-9CA940F4DE40}" type="presParOf" srcId="{31518254-B99A-4F7F-9E0B-1F478D6EBE03}" destId="{B1C9F61D-02C4-4CE7-895C-8ADA8084E20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A9EB9-D63E-460F-BCD8-BD316AB98C27}">
      <dsp:nvSpPr>
        <dsp:cNvPr id="0" name=""/>
        <dsp:cNvSpPr/>
      </dsp:nvSpPr>
      <dsp:spPr>
        <a:xfrm>
          <a:off x="656156" y="0"/>
          <a:ext cx="7551989" cy="319902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56BF7D-D939-4C6C-8990-F0B5DC5CE61D}">
      <dsp:nvSpPr>
        <dsp:cNvPr id="0" name=""/>
        <dsp:cNvSpPr/>
      </dsp:nvSpPr>
      <dsp:spPr>
        <a:xfrm>
          <a:off x="284154" y="959706"/>
          <a:ext cx="2665408" cy="12796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CO" sz="2900" kern="1200" dirty="0">
              <a:solidFill>
                <a:schemeClr val="bg1"/>
              </a:solidFill>
              <a:latin typeface="Montserrat" panose="02000505000000020004" pitchFamily="2" charset="0"/>
            </a:rPr>
            <a:t>Coma irreversible</a:t>
          </a:r>
        </a:p>
      </dsp:txBody>
      <dsp:txXfrm>
        <a:off x="346619" y="1022171"/>
        <a:ext cx="2540478" cy="1154678"/>
      </dsp:txXfrm>
    </dsp:sp>
    <dsp:sp modelId="{04628C49-F57F-491E-8834-9BCD14FDD20E}">
      <dsp:nvSpPr>
        <dsp:cNvPr id="0" name=""/>
        <dsp:cNvSpPr/>
      </dsp:nvSpPr>
      <dsp:spPr>
        <a:xfrm>
          <a:off x="3109642" y="959706"/>
          <a:ext cx="2665408" cy="1279608"/>
        </a:xfrm>
        <a:prstGeom prst="roundRect">
          <a:avLst/>
        </a:prstGeom>
        <a:solidFill>
          <a:srgbClr val="06AE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CO" sz="2900" kern="1200" dirty="0" err="1">
              <a:solidFill>
                <a:schemeClr val="bg1"/>
              </a:solidFill>
              <a:latin typeface="Montserrat" panose="02000505000000020004" pitchFamily="2" charset="0"/>
            </a:rPr>
            <a:t>Arreflexia</a:t>
          </a:r>
          <a:r>
            <a:rPr lang="es-CO" sz="2900" kern="1200" dirty="0">
              <a:solidFill>
                <a:schemeClr val="bg1"/>
              </a:solidFill>
              <a:latin typeface="Montserrat" panose="02000505000000020004" pitchFamily="2" charset="0"/>
            </a:rPr>
            <a:t> del tallo</a:t>
          </a:r>
        </a:p>
      </dsp:txBody>
      <dsp:txXfrm>
        <a:off x="3172107" y="1022171"/>
        <a:ext cx="2540478" cy="1154678"/>
      </dsp:txXfrm>
    </dsp:sp>
    <dsp:sp modelId="{18F7D6C0-198D-4974-B1B8-75234B701B1F}">
      <dsp:nvSpPr>
        <dsp:cNvPr id="0" name=""/>
        <dsp:cNvSpPr/>
      </dsp:nvSpPr>
      <dsp:spPr>
        <a:xfrm>
          <a:off x="5935131" y="959706"/>
          <a:ext cx="2665408" cy="1279608"/>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CO" sz="2900" kern="1200" dirty="0">
              <a:solidFill>
                <a:schemeClr val="bg1"/>
              </a:solidFill>
              <a:latin typeface="Montserrat" panose="02000505000000020004" pitchFamily="2" charset="0"/>
            </a:rPr>
            <a:t>Apnea</a:t>
          </a:r>
        </a:p>
      </dsp:txBody>
      <dsp:txXfrm>
        <a:off x="5997596" y="1022171"/>
        <a:ext cx="2540478" cy="1154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A9EB9-D63E-460F-BCD8-BD316AB98C27}">
      <dsp:nvSpPr>
        <dsp:cNvPr id="0" name=""/>
        <dsp:cNvSpPr/>
      </dsp:nvSpPr>
      <dsp:spPr>
        <a:xfrm>
          <a:off x="656156" y="0"/>
          <a:ext cx="7551989" cy="319902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56BF7D-D939-4C6C-8990-F0B5DC5CE61D}">
      <dsp:nvSpPr>
        <dsp:cNvPr id="0" name=""/>
        <dsp:cNvSpPr/>
      </dsp:nvSpPr>
      <dsp:spPr>
        <a:xfrm>
          <a:off x="9544" y="959706"/>
          <a:ext cx="2859760" cy="12796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O" sz="2300" kern="1200" dirty="0">
              <a:solidFill>
                <a:schemeClr val="bg1"/>
              </a:solidFill>
              <a:latin typeface="Montserrat" panose="02000505000000020004" pitchFamily="2" charset="0"/>
            </a:rPr>
            <a:t>Coma</a:t>
          </a:r>
        </a:p>
      </dsp:txBody>
      <dsp:txXfrm>
        <a:off x="72009" y="1022171"/>
        <a:ext cx="2734830" cy="1154678"/>
      </dsp:txXfrm>
    </dsp:sp>
    <dsp:sp modelId="{04628C49-F57F-491E-8834-9BCD14FDD20E}">
      <dsp:nvSpPr>
        <dsp:cNvPr id="0" name=""/>
        <dsp:cNvSpPr/>
      </dsp:nvSpPr>
      <dsp:spPr>
        <a:xfrm>
          <a:off x="3012466" y="959706"/>
          <a:ext cx="2859760" cy="1279608"/>
        </a:xfrm>
        <a:prstGeom prst="roundRect">
          <a:avLst/>
        </a:prstGeom>
        <a:solidFill>
          <a:srgbClr val="06AE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O" sz="2300" kern="1200" dirty="0">
              <a:solidFill>
                <a:schemeClr val="bg1"/>
              </a:solidFill>
              <a:latin typeface="Montserrat" panose="02000505000000020004" pitchFamily="2" charset="0"/>
            </a:rPr>
            <a:t>Ausencia reflejos tronco encefálico</a:t>
          </a:r>
        </a:p>
      </dsp:txBody>
      <dsp:txXfrm>
        <a:off x="3074931" y="1022171"/>
        <a:ext cx="2734830" cy="1154678"/>
      </dsp:txXfrm>
    </dsp:sp>
    <dsp:sp modelId="{18F7D6C0-198D-4974-B1B8-75234B701B1F}">
      <dsp:nvSpPr>
        <dsp:cNvPr id="0" name=""/>
        <dsp:cNvSpPr/>
      </dsp:nvSpPr>
      <dsp:spPr>
        <a:xfrm>
          <a:off x="6015389" y="959706"/>
          <a:ext cx="2859760" cy="1279608"/>
        </a:xfrm>
        <a:prstGeom prst="round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O" sz="2300" kern="1200" dirty="0">
              <a:solidFill>
                <a:schemeClr val="bg1"/>
              </a:solidFill>
              <a:latin typeface="Montserrat" panose="02000505000000020004" pitchFamily="2" charset="0"/>
            </a:rPr>
            <a:t>Apnea</a:t>
          </a:r>
        </a:p>
      </dsp:txBody>
      <dsp:txXfrm>
        <a:off x="6077854" y="1022171"/>
        <a:ext cx="2734830" cy="1154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E1892-C348-432B-A905-FABF6129CA84}">
      <dsp:nvSpPr>
        <dsp:cNvPr id="0" name=""/>
        <dsp:cNvSpPr/>
      </dsp:nvSpPr>
      <dsp:spPr>
        <a:xfrm>
          <a:off x="2897162" y="572"/>
          <a:ext cx="4345743" cy="2234607"/>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CO" sz="1700" b="1" kern="1200" dirty="0"/>
            <a:t>Arteriografía cerebral</a:t>
          </a:r>
        </a:p>
        <a:p>
          <a:pPr marL="171450" lvl="1" indent="-171450" algn="l" defTabSz="755650">
            <a:lnSpc>
              <a:spcPct val="90000"/>
            </a:lnSpc>
            <a:spcBef>
              <a:spcPct val="0"/>
            </a:spcBef>
            <a:spcAft>
              <a:spcPct val="15000"/>
            </a:spcAft>
            <a:buChar char="•"/>
          </a:pPr>
          <a:r>
            <a:rPr lang="es-CO" sz="1700" b="1" kern="1200" dirty="0" err="1"/>
            <a:t>Doppler</a:t>
          </a:r>
          <a:r>
            <a:rPr lang="es-CO" sz="1700" b="1" kern="1200" dirty="0"/>
            <a:t> </a:t>
          </a:r>
          <a:r>
            <a:rPr lang="es-CO" sz="1700" b="1" kern="1200" dirty="0" err="1"/>
            <a:t>transcraneal</a:t>
          </a:r>
          <a:endParaRPr lang="es-CO" sz="1700" b="1" kern="1200" dirty="0"/>
        </a:p>
        <a:p>
          <a:pPr marL="171450" lvl="1" indent="-171450" algn="l" defTabSz="755650">
            <a:lnSpc>
              <a:spcPct val="90000"/>
            </a:lnSpc>
            <a:spcBef>
              <a:spcPct val="0"/>
            </a:spcBef>
            <a:spcAft>
              <a:spcPct val="15000"/>
            </a:spcAft>
            <a:buChar char="•"/>
          </a:pPr>
          <a:r>
            <a:rPr lang="es-CO" sz="1700" b="1" kern="1200" dirty="0" err="1"/>
            <a:t>AngioRMN</a:t>
          </a:r>
          <a:endParaRPr lang="es-CO" sz="1700" b="1" kern="1200" dirty="0"/>
        </a:p>
        <a:p>
          <a:pPr marL="171450" lvl="1" indent="-171450" algn="l" defTabSz="755650">
            <a:lnSpc>
              <a:spcPct val="90000"/>
            </a:lnSpc>
            <a:spcBef>
              <a:spcPct val="0"/>
            </a:spcBef>
            <a:spcAft>
              <a:spcPct val="15000"/>
            </a:spcAft>
            <a:buChar char="•"/>
          </a:pPr>
          <a:r>
            <a:rPr lang="es-CO" sz="1700" b="1" kern="1200" dirty="0" err="1"/>
            <a:t>AngioTAC</a:t>
          </a:r>
          <a:endParaRPr lang="es-CO" sz="1700" b="1" kern="1200" dirty="0"/>
        </a:p>
        <a:p>
          <a:pPr marL="171450" lvl="1" indent="-171450" algn="l" defTabSz="755650">
            <a:lnSpc>
              <a:spcPct val="90000"/>
            </a:lnSpc>
            <a:spcBef>
              <a:spcPct val="0"/>
            </a:spcBef>
            <a:spcAft>
              <a:spcPct val="15000"/>
            </a:spcAft>
            <a:buChar char="•"/>
          </a:pPr>
          <a:r>
            <a:rPr lang="es-CO" sz="1700" b="1" kern="1200" dirty="0"/>
            <a:t>Medicina nuclear (SPECT, Gammagrafía cerebral)</a:t>
          </a:r>
        </a:p>
      </dsp:txBody>
      <dsp:txXfrm>
        <a:off x="2897162" y="279898"/>
        <a:ext cx="3507765" cy="1675955"/>
      </dsp:txXfrm>
    </dsp:sp>
    <dsp:sp modelId="{1BE9AA98-1C4D-405A-8605-20090EB03C6D}">
      <dsp:nvSpPr>
        <dsp:cNvPr id="0" name=""/>
        <dsp:cNvSpPr/>
      </dsp:nvSpPr>
      <dsp:spPr>
        <a:xfrm>
          <a:off x="0" y="572"/>
          <a:ext cx="2897162" cy="2234607"/>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CO" sz="3200" b="1" kern="1200" dirty="0">
              <a:solidFill>
                <a:schemeClr val="bg1"/>
              </a:solidFill>
              <a:latin typeface="Montserrat" panose="02000505000000020004" pitchFamily="2" charset="0"/>
            </a:rPr>
            <a:t>Análisis del flujo sanguíneo cerebral</a:t>
          </a:r>
        </a:p>
      </dsp:txBody>
      <dsp:txXfrm>
        <a:off x="109085" y="109657"/>
        <a:ext cx="2678992" cy="2016437"/>
      </dsp:txXfrm>
    </dsp:sp>
    <dsp:sp modelId="{505FE221-439A-4EAA-8EA5-177E7840F381}">
      <dsp:nvSpPr>
        <dsp:cNvPr id="0" name=""/>
        <dsp:cNvSpPr/>
      </dsp:nvSpPr>
      <dsp:spPr>
        <a:xfrm>
          <a:off x="2897162" y="2459213"/>
          <a:ext cx="4345743" cy="2234607"/>
        </a:xfrm>
        <a:prstGeom prst="rightArrow">
          <a:avLst>
            <a:gd name="adj1" fmla="val 75000"/>
            <a:gd name="adj2" fmla="val 50000"/>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CO" sz="1700" b="1" kern="1200" dirty="0"/>
            <a:t>Electroencefalograma</a:t>
          </a:r>
        </a:p>
        <a:p>
          <a:pPr marL="171450" lvl="1" indent="-171450" algn="l" defTabSz="755650">
            <a:lnSpc>
              <a:spcPct val="90000"/>
            </a:lnSpc>
            <a:spcBef>
              <a:spcPct val="0"/>
            </a:spcBef>
            <a:spcAft>
              <a:spcPct val="15000"/>
            </a:spcAft>
            <a:buChar char="•"/>
          </a:pPr>
          <a:endParaRPr lang="es-CO" sz="1700" b="1" kern="1200" dirty="0"/>
        </a:p>
        <a:p>
          <a:pPr marL="171450" lvl="1" indent="-171450" algn="l" defTabSz="755650">
            <a:lnSpc>
              <a:spcPct val="90000"/>
            </a:lnSpc>
            <a:spcBef>
              <a:spcPct val="0"/>
            </a:spcBef>
            <a:spcAft>
              <a:spcPct val="15000"/>
            </a:spcAft>
            <a:buChar char="•"/>
          </a:pPr>
          <a:r>
            <a:rPr lang="es-CO" sz="1700" b="1" kern="1200" dirty="0"/>
            <a:t>Potenciales evocados auditivos</a:t>
          </a:r>
        </a:p>
        <a:p>
          <a:pPr marL="171450" lvl="1" indent="-171450" algn="l" defTabSz="755650">
            <a:lnSpc>
              <a:spcPct val="90000"/>
            </a:lnSpc>
            <a:spcBef>
              <a:spcPct val="0"/>
            </a:spcBef>
            <a:spcAft>
              <a:spcPct val="15000"/>
            </a:spcAft>
            <a:buChar char="•"/>
          </a:pPr>
          <a:endParaRPr lang="es-CO" sz="1700" b="1" kern="1200" dirty="0"/>
        </a:p>
        <a:p>
          <a:pPr marL="171450" lvl="1" indent="-171450" algn="l" defTabSz="755650">
            <a:lnSpc>
              <a:spcPct val="90000"/>
            </a:lnSpc>
            <a:spcBef>
              <a:spcPct val="0"/>
            </a:spcBef>
            <a:spcAft>
              <a:spcPct val="15000"/>
            </a:spcAft>
            <a:buChar char="•"/>
          </a:pPr>
          <a:r>
            <a:rPr lang="es-CO" sz="1700" b="1" kern="1200" dirty="0"/>
            <a:t>Potenciales </a:t>
          </a:r>
          <a:r>
            <a:rPr lang="es-CO" sz="1700" b="1" kern="1200" dirty="0" err="1"/>
            <a:t>somatosensoriales</a:t>
          </a:r>
          <a:endParaRPr lang="es-CO" sz="1700" b="1" kern="1200" dirty="0"/>
        </a:p>
      </dsp:txBody>
      <dsp:txXfrm>
        <a:off x="2897162" y="2738539"/>
        <a:ext cx="3507765" cy="1675955"/>
      </dsp:txXfrm>
    </dsp:sp>
    <dsp:sp modelId="{43CDCEA9-F826-49D4-ADF2-B3B8CB733D6B}">
      <dsp:nvSpPr>
        <dsp:cNvPr id="0" name=""/>
        <dsp:cNvSpPr/>
      </dsp:nvSpPr>
      <dsp:spPr>
        <a:xfrm>
          <a:off x="0" y="2458640"/>
          <a:ext cx="2897162" cy="2234607"/>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CO" sz="2800" b="1" kern="1200" dirty="0" err="1">
              <a:solidFill>
                <a:schemeClr val="bg1"/>
              </a:solidFill>
              <a:latin typeface="Montserrat" panose="02000505000000020004" pitchFamily="2" charset="0"/>
            </a:rPr>
            <a:t>Electrofisio</a:t>
          </a:r>
          <a:r>
            <a:rPr lang="es-CO" sz="2800" b="1" kern="1200" dirty="0">
              <a:solidFill>
                <a:schemeClr val="bg1"/>
              </a:solidFill>
              <a:latin typeface="Montserrat" panose="02000505000000020004" pitchFamily="2" charset="0"/>
            </a:rPr>
            <a:t>-lógicas (actividad neuronal)</a:t>
          </a:r>
        </a:p>
      </dsp:txBody>
      <dsp:txXfrm>
        <a:off x="109085" y="2567725"/>
        <a:ext cx="2678992" cy="2016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4ABD6-DAE7-4884-87D3-30A411718BF3}">
      <dsp:nvSpPr>
        <dsp:cNvPr id="0" name=""/>
        <dsp:cNvSpPr/>
      </dsp:nvSpPr>
      <dsp:spPr>
        <a:xfrm>
          <a:off x="807719" y="0"/>
          <a:ext cx="9154160" cy="406653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F68D8A-8E61-411B-A085-51456D1699E2}">
      <dsp:nvSpPr>
        <dsp:cNvPr id="0" name=""/>
        <dsp:cNvSpPr/>
      </dsp:nvSpPr>
      <dsp:spPr>
        <a:xfrm>
          <a:off x="3681" y="1219961"/>
          <a:ext cx="2391608" cy="16266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ontserrat" panose="02000505000000020004" pitchFamily="2" charset="0"/>
            </a:rPr>
            <a:t>Dos o </a:t>
          </a:r>
          <a:r>
            <a:rPr lang="en-US" sz="1600" kern="1200" dirty="0" err="1">
              <a:solidFill>
                <a:schemeClr val="bg1"/>
              </a:solidFill>
              <a:latin typeface="Montserrat" panose="02000505000000020004" pitchFamily="2" charset="0"/>
            </a:rPr>
            <a:t>más</a:t>
          </a:r>
          <a:r>
            <a:rPr lang="en-US" sz="1600" kern="1200" dirty="0">
              <a:solidFill>
                <a:schemeClr val="bg1"/>
              </a:solidFill>
              <a:latin typeface="Montserrat" panose="02000505000000020004" pitchFamily="2" charset="0"/>
            </a:rPr>
            <a:t> </a:t>
          </a:r>
          <a:r>
            <a:rPr lang="en-US" sz="1600" kern="1200" dirty="0" err="1">
              <a:solidFill>
                <a:schemeClr val="bg1"/>
              </a:solidFill>
              <a:latin typeface="Montserrat" panose="02000505000000020004" pitchFamily="2" charset="0"/>
            </a:rPr>
            <a:t>médicos</a:t>
          </a:r>
          <a:r>
            <a:rPr lang="en-US" sz="1600" kern="1200" dirty="0">
              <a:solidFill>
                <a:schemeClr val="bg1"/>
              </a:solidFill>
              <a:latin typeface="Montserrat" panose="02000505000000020004" pitchFamily="2" charset="0"/>
            </a:rPr>
            <a:t> no </a:t>
          </a:r>
          <a:r>
            <a:rPr lang="es-MX" sz="1600" kern="1200" dirty="0">
              <a:solidFill>
                <a:schemeClr val="bg1"/>
              </a:solidFill>
              <a:latin typeface="Montserrat" panose="02000505000000020004" pitchFamily="2" charset="0"/>
            </a:rPr>
            <a:t>interdependientes</a:t>
          </a:r>
          <a:endParaRPr lang="es-CO" sz="1600" kern="1200" dirty="0">
            <a:solidFill>
              <a:schemeClr val="bg1"/>
            </a:solidFill>
            <a:latin typeface="Montserrat" panose="02000505000000020004" pitchFamily="2" charset="0"/>
          </a:endParaRPr>
        </a:p>
      </dsp:txBody>
      <dsp:txXfrm>
        <a:off x="83086" y="1299366"/>
        <a:ext cx="2232798" cy="1467805"/>
      </dsp:txXfrm>
    </dsp:sp>
    <dsp:sp modelId="{A17B89AE-6DB9-4FBB-A910-BD971A2E52D5}">
      <dsp:nvSpPr>
        <dsp:cNvPr id="0" name=""/>
        <dsp:cNvSpPr/>
      </dsp:nvSpPr>
      <dsp:spPr>
        <a:xfrm>
          <a:off x="2793890" y="1219961"/>
          <a:ext cx="2391608" cy="16266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ontserrat" panose="02000505000000020004" pitchFamily="2" charset="0"/>
            </a:rPr>
            <a:t>No </a:t>
          </a:r>
          <a:r>
            <a:rPr lang="es-ES" sz="1600" kern="1200" dirty="0">
              <a:solidFill>
                <a:schemeClr val="bg1"/>
              </a:solidFill>
              <a:latin typeface="Montserrat" panose="02000505000000020004" pitchFamily="2" charset="0"/>
            </a:rPr>
            <a:t>hacer</a:t>
          </a:r>
          <a:r>
            <a:rPr lang="en-US" sz="1600" kern="1200" dirty="0">
              <a:solidFill>
                <a:schemeClr val="bg1"/>
              </a:solidFill>
              <a:latin typeface="Montserrat" panose="02000505000000020004" pitchFamily="2" charset="0"/>
            </a:rPr>
            <a:t> </a:t>
          </a:r>
          <a:r>
            <a:rPr lang="en-US" sz="1600" kern="1200" dirty="0" err="1">
              <a:solidFill>
                <a:schemeClr val="bg1"/>
              </a:solidFill>
              <a:latin typeface="Montserrat" panose="02000505000000020004" pitchFamily="2" charset="0"/>
            </a:rPr>
            <a:t>parte</a:t>
          </a:r>
          <a:r>
            <a:rPr lang="en-US" sz="1600" kern="1200" dirty="0">
              <a:solidFill>
                <a:schemeClr val="bg1"/>
              </a:solidFill>
              <a:latin typeface="Montserrat" panose="02000505000000020004" pitchFamily="2" charset="0"/>
            </a:rPr>
            <a:t> </a:t>
          </a:r>
          <a:r>
            <a:rPr lang="es-VE" sz="1600" kern="1200" dirty="0">
              <a:solidFill>
                <a:schemeClr val="bg1"/>
              </a:solidFill>
              <a:latin typeface="Montserrat" panose="02000505000000020004" pitchFamily="2" charset="0"/>
            </a:rPr>
            <a:t>programa</a:t>
          </a:r>
          <a:r>
            <a:rPr lang="en-US" sz="1600" kern="1200" dirty="0">
              <a:solidFill>
                <a:schemeClr val="bg1"/>
              </a:solidFill>
              <a:latin typeface="Montserrat" panose="02000505000000020004" pitchFamily="2" charset="0"/>
            </a:rPr>
            <a:t> </a:t>
          </a:r>
          <a:r>
            <a:rPr lang="es-419" sz="1600" kern="1200" dirty="0" err="1">
              <a:solidFill>
                <a:schemeClr val="bg1"/>
              </a:solidFill>
              <a:latin typeface="Montserrat" panose="02000505000000020004" pitchFamily="2" charset="0"/>
            </a:rPr>
            <a:t>transplantes</a:t>
          </a:r>
          <a:r>
            <a:rPr lang="en-US" sz="1600" kern="1200" dirty="0">
              <a:solidFill>
                <a:schemeClr val="bg1"/>
              </a:solidFill>
              <a:latin typeface="Montserrat" panose="02000505000000020004" pitchFamily="2" charset="0"/>
            </a:rPr>
            <a:t> </a:t>
          </a:r>
          <a:endParaRPr lang="es-CO" sz="1600" kern="1200" dirty="0">
            <a:solidFill>
              <a:schemeClr val="bg1"/>
            </a:solidFill>
            <a:latin typeface="Montserrat" panose="02000505000000020004" pitchFamily="2" charset="0"/>
          </a:endParaRPr>
        </a:p>
      </dsp:txBody>
      <dsp:txXfrm>
        <a:off x="2873295" y="1299366"/>
        <a:ext cx="2232798" cy="1467805"/>
      </dsp:txXfrm>
    </dsp:sp>
    <dsp:sp modelId="{CF07E15D-7634-4AC0-890C-1F6064F800D8}">
      <dsp:nvSpPr>
        <dsp:cNvPr id="0" name=""/>
        <dsp:cNvSpPr/>
      </dsp:nvSpPr>
      <dsp:spPr>
        <a:xfrm>
          <a:off x="5584100" y="1219961"/>
          <a:ext cx="2391608" cy="16266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Montserrat" panose="02000505000000020004" pitchFamily="2" charset="0"/>
            </a:rPr>
            <a:t>Uno de ellos especialista en neurociencias</a:t>
          </a:r>
          <a:endParaRPr lang="es-CO" sz="1600" kern="1200">
            <a:solidFill>
              <a:schemeClr val="bg1"/>
            </a:solidFill>
            <a:latin typeface="Montserrat" panose="02000505000000020004" pitchFamily="2" charset="0"/>
          </a:endParaRPr>
        </a:p>
      </dsp:txBody>
      <dsp:txXfrm>
        <a:off x="5663505" y="1299366"/>
        <a:ext cx="2232798" cy="1467805"/>
      </dsp:txXfrm>
    </dsp:sp>
    <dsp:sp modelId="{B1C9F61D-02C4-4CE7-895C-8ADA8084E204}">
      <dsp:nvSpPr>
        <dsp:cNvPr id="0" name=""/>
        <dsp:cNvSpPr/>
      </dsp:nvSpPr>
      <dsp:spPr>
        <a:xfrm>
          <a:off x="8374310" y="1219961"/>
          <a:ext cx="2391608" cy="16266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Montserrat" panose="02000505000000020004" pitchFamily="2" charset="0"/>
            </a:rPr>
            <a:t>Constancia en la historia clinica </a:t>
          </a:r>
          <a:endParaRPr lang="es-CO" sz="1600" kern="1200">
            <a:solidFill>
              <a:schemeClr val="bg1"/>
            </a:solidFill>
            <a:latin typeface="Montserrat" panose="02000505000000020004" pitchFamily="2" charset="0"/>
          </a:endParaRPr>
        </a:p>
      </dsp:txBody>
      <dsp:txXfrm>
        <a:off x="8453715" y="1299366"/>
        <a:ext cx="2232798" cy="146780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5702A-75E3-4C4B-A915-D886ACF0CCEC}" type="datetimeFigureOut">
              <a:rPr lang="en-US" smtClean="0"/>
              <a:t>2/2/2022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EDCB4-C7BF-4637-9AC4-B6455D8D09B2}" type="slidenum">
              <a:rPr lang="en-US" smtClean="0"/>
              <a:t>‹Nº›</a:t>
            </a:fld>
            <a:endParaRPr lang="en-US"/>
          </a:p>
        </p:txBody>
      </p:sp>
    </p:spTree>
    <p:extLst>
      <p:ext uri="{BB962C8B-B14F-4D97-AF65-F5344CB8AC3E}">
        <p14:creationId xmlns:p14="http://schemas.microsoft.com/office/powerpoint/2010/main" val="1600184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plicacionesbiblioteca.udea.edu.co:3925/contents/diagnosis-of-brain-death/abstract/10-1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plicacionesbiblioteca.udea.edu.co:3925/contents/diagnosis-of-brain-death/abstract/6"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aplicacionesbiblioteca.udea.edu.co:3925/contents/diagnosis-of-brain-death/abstract/20" TargetMode="External"/><Relationship Id="rId4" Type="http://schemas.openxmlformats.org/officeDocument/2006/relationships/hyperlink" Target="https://aplicacionesbiblioteca.udea.edu.co:3925/contents/diagnosis-of-brain-death/abstract/10,18,19"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plicacionesbiblioteca.udea.edu.co:3925/contents/diagnosis-of-brain-death/abstract/5,6" TargetMode="External"/><Relationship Id="rId7" Type="http://schemas.openxmlformats.org/officeDocument/2006/relationships/hyperlink" Target="https://aplicacionesbiblioteca.udea.edu.co:3925/contents/diagnosis-of-brain-death/abstract/11"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aplicacionesbiblioteca.udea.edu.co:3925/contents/diagnosis-of-brain-death/abstract/23" TargetMode="External"/><Relationship Id="rId5" Type="http://schemas.openxmlformats.org/officeDocument/2006/relationships/hyperlink" Target="https://aplicacionesbiblioteca.udea.edu.co:3925/contents/diagnosis-of-brain-death/abstract/6" TargetMode="External"/><Relationship Id="rId4" Type="http://schemas.openxmlformats.org/officeDocument/2006/relationships/hyperlink" Target="https://aplicacionesbiblioteca.udea.edu.co:3925/contents/diagnosis-of-brain-death/abstract/21,22"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plicacionesbiblioteca.udea.edu.co:3925/contents/diagnosis-of-brain-death/abstract/5,6"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aplicacionesbiblioteca.udea.edu.co:3925/contents/diagnosis-of-brain-death/abstract/6" TargetMode="External"/><Relationship Id="rId4" Type="http://schemas.openxmlformats.org/officeDocument/2006/relationships/hyperlink" Target="https://aplicacionesbiblioteca.udea.edu.co:3925/contents/diagnosis-of-brain-death/abstract/21,22"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aplicacionesbiblioteca.udea.edu.co:3925/contents/diagnosis-of-brain-death/abstract/31" TargetMode="External"/><Relationship Id="rId3" Type="http://schemas.openxmlformats.org/officeDocument/2006/relationships/hyperlink" Target="https://aplicacionesbiblioteca.udea.edu.co:3925/contents/diagnosis-of-brain-death?source=search_result&amp;search=muerte%20cerebral&amp;selectedTitle=1~150#H21" TargetMode="External"/><Relationship Id="rId7" Type="http://schemas.openxmlformats.org/officeDocument/2006/relationships/hyperlink" Target="https://aplicacionesbiblioteca.udea.edu.co:3925/contents/diagnosis-of-brain-death/abstract/6"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aplicacionesbiblioteca.udea.edu.co:3925/contents/diagnosis-of-brain-death/abstract/3,30" TargetMode="External"/><Relationship Id="rId5" Type="http://schemas.openxmlformats.org/officeDocument/2006/relationships/hyperlink" Target="https://aplicacionesbiblioteca.udea.edu.co:3925/contents/image?imageKey=NEURO/62251~NEURO/70736&amp;topicKey=NEURO/4831&amp;rank=1~150&amp;source=see_link&amp;search=muerte+cerebral" TargetMode="External"/><Relationship Id="rId10" Type="http://schemas.openxmlformats.org/officeDocument/2006/relationships/hyperlink" Target="https://aplicacionesbiblioteca.udea.edu.co:3925/contents/diagnosis-of-brain-death/abstract/32" TargetMode="External"/><Relationship Id="rId4" Type="http://schemas.openxmlformats.org/officeDocument/2006/relationships/hyperlink" Target="https://aplicacionesbiblioteca.udea.edu.co:3925/contents/diagnosis-of-brain-death/abstract/5" TargetMode="External"/><Relationship Id="rId9" Type="http://schemas.openxmlformats.org/officeDocument/2006/relationships/hyperlink" Target="https://aplicacionesbiblioteca.udea.edu.co:3925/contents/hypoxic-ischemic-brain-injury-evaluation-and-prognosis?source=see_link"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plicacionesbiblioteca.udea.edu.co:3925/contents/diagnosis-of-brain-death/abstract/33"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aplicacionesbiblioteca.udea.edu.co:3925/contents/diagnosis-of-brain-death/abstract/17,30,35" TargetMode="External"/><Relationship Id="rId4" Type="http://schemas.openxmlformats.org/officeDocument/2006/relationships/hyperlink" Target="https://aplicacionesbiblioteca.udea.edu.co:3925/contents/diagnosis-of-brain-death/abstract/34"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plicacionesbiblioteca.udea.edu.co:3925/contents/diagnosis-of-brain-death/abstract/6"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aplicacionesbiblioteca.udea.edu.co:3925/contents/diagnosis-of-brain-death/abstract/3,30" TargetMode="External"/><Relationship Id="rId4" Type="http://schemas.openxmlformats.org/officeDocument/2006/relationships/hyperlink" Target="https://aplicacionesbiblioteca.udea.edu.co:3925/contents/image?imageKey=NEURO/62251~NEURO/70736&amp;topicKey=NEURO/4831&amp;rank=1~150&amp;source=see_link&amp;search=muerte+cerebra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Antes de la llegada de la tecnología moderna, se consideraba que la muerte había ocurrido Cuando el latido del corazón y la respiración cesaron, y el alma abandonó el cuerpo. Los Ausencia de niebla en un vaso o un espejo colocado debajo de las fosas nasales y El fracaso de levantarse después de ser llamado tres veces por el nombre eran métodos populares para Documento de muerte.1,2 Mientras tanto, los notables avances técnicos y científicos de la última La posibilidad de desarrollar ventiladores mecánicos reanimación cardiopulmonar. A finales de los años cincuenta, algunos informes aparecieron Sobre una condición imposible incluso de imaginar previamente: una en la que el cerebro Se daña masivamente y no funciona mientras que otros órganos siguen </a:t>
            </a:r>
            <a:r>
              <a:rPr lang="es-CO" dirty="0" err="1"/>
              <a:t>funcionando.¿Estaba</a:t>
            </a:r>
            <a:r>
              <a:rPr lang="es-CO" dirty="0"/>
              <a:t> vivo o muerto tal paciente? Esto cambió radicalmente el curso de los debates Sobre la muerte humana, marcando un punto de inflexión cuando las definiciones de La muerte comenzó a ser formulada, y la muerte cerebral (BD) fue gradualmente aceptada como Muerte del individuo</a:t>
            </a:r>
          </a:p>
          <a:p>
            <a:endParaRPr lang="es-CO" dirty="0"/>
          </a:p>
        </p:txBody>
      </p:sp>
      <p:sp>
        <p:nvSpPr>
          <p:cNvPr id="4" name="Marcador de número de diapositiva 3"/>
          <p:cNvSpPr>
            <a:spLocks noGrp="1"/>
          </p:cNvSpPr>
          <p:nvPr>
            <p:ph type="sldNum" sz="quarter" idx="10"/>
          </p:nvPr>
        </p:nvSpPr>
        <p:spPr/>
        <p:txBody>
          <a:bodyPr/>
          <a:lstStyle/>
          <a:p>
            <a:fld id="{5EDE037B-D2C6-41A9-A1CE-C9B50DAA5938}" type="slidenum">
              <a:rPr lang="es-CO" smtClean="0"/>
              <a:t>2</a:t>
            </a:fld>
            <a:endParaRPr lang="es-CO"/>
          </a:p>
        </p:txBody>
      </p:sp>
    </p:spTree>
    <p:extLst>
      <p:ext uri="{BB962C8B-B14F-4D97-AF65-F5344CB8AC3E}">
        <p14:creationId xmlns:p14="http://schemas.microsoft.com/office/powerpoint/2010/main" val="2996159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b="1" dirty="0"/>
              <a:t>UDDA:</a:t>
            </a:r>
            <a:r>
              <a:rPr lang="en-US" dirty="0"/>
              <a:t> Uniform Determination of Death Act.</a:t>
            </a:r>
            <a:endParaRPr lang="es-ES" dirty="0"/>
          </a:p>
        </p:txBody>
      </p:sp>
      <p:sp>
        <p:nvSpPr>
          <p:cNvPr id="4" name="3 Marcador de número de diapositiva"/>
          <p:cNvSpPr>
            <a:spLocks noGrp="1"/>
          </p:cNvSpPr>
          <p:nvPr>
            <p:ph type="sldNum" sz="quarter" idx="10"/>
          </p:nvPr>
        </p:nvSpPr>
        <p:spPr/>
        <p:txBody>
          <a:bodyPr/>
          <a:lstStyle/>
          <a:p>
            <a:fld id="{6EB69C37-B043-4AE3-BB6B-746D2110317F}" type="slidenum">
              <a:rPr lang="es-ES" smtClean="0"/>
              <a:t>12</a:t>
            </a:fld>
            <a:endParaRPr lang="es-ES"/>
          </a:p>
        </p:txBody>
      </p:sp>
    </p:spTree>
    <p:extLst>
      <p:ext uri="{BB962C8B-B14F-4D97-AF65-F5344CB8AC3E}">
        <p14:creationId xmlns:p14="http://schemas.microsoft.com/office/powerpoint/2010/main" val="544056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EB69C37-B043-4AE3-BB6B-746D2110317F}" type="slidenum">
              <a:rPr lang="es-ES" smtClean="0"/>
              <a:t>14</a:t>
            </a:fld>
            <a:endParaRPr lang="es-ES"/>
          </a:p>
        </p:txBody>
      </p:sp>
    </p:spTree>
    <p:extLst>
      <p:ext uri="{BB962C8B-B14F-4D97-AF65-F5344CB8AC3E}">
        <p14:creationId xmlns:p14="http://schemas.microsoft.com/office/powerpoint/2010/main" val="510474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EB69C37-B043-4AE3-BB6B-746D2110317F}" type="slidenum">
              <a:rPr lang="es-ES" smtClean="0"/>
              <a:t>15</a:t>
            </a:fld>
            <a:endParaRPr lang="es-ES"/>
          </a:p>
        </p:txBody>
      </p:sp>
    </p:spTree>
    <p:extLst>
      <p:ext uri="{BB962C8B-B14F-4D97-AF65-F5344CB8AC3E}">
        <p14:creationId xmlns:p14="http://schemas.microsoft.com/office/powerpoint/2010/main" val="3244459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En la mayoría de series de adultos, trauma y hemorragia </a:t>
            </a:r>
            <a:r>
              <a:rPr lang="es-CO" sz="1200" b="0" i="0" kern="1200" dirty="0" err="1">
                <a:solidFill>
                  <a:schemeClr val="tx1"/>
                </a:solidFill>
                <a:effectLst/>
                <a:latin typeface="+mn-lt"/>
                <a:ea typeface="+mn-ea"/>
                <a:cs typeface="+mn-cs"/>
              </a:rPr>
              <a:t>subaracnoidea</a:t>
            </a:r>
            <a:r>
              <a:rPr lang="es-CO" sz="1200" b="0" i="0" kern="1200" dirty="0">
                <a:solidFill>
                  <a:schemeClr val="tx1"/>
                </a:solidFill>
                <a:effectLst/>
                <a:latin typeface="+mn-lt"/>
                <a:ea typeface="+mn-ea"/>
                <a:cs typeface="+mn-cs"/>
              </a:rPr>
              <a:t> son el evento más común que conduce a la muerte cerebral [ </a:t>
            </a:r>
            <a:r>
              <a:rPr lang="es-CO" sz="1200" b="0" i="0" u="sng" kern="1200" dirty="0">
                <a:solidFill>
                  <a:schemeClr val="tx1"/>
                </a:solidFill>
                <a:effectLst/>
                <a:latin typeface="+mn-lt"/>
                <a:ea typeface="+mn-ea"/>
                <a:cs typeface="+mn-cs"/>
                <a:hlinkClick r:id="rId3"/>
              </a:rPr>
              <a:t>10-12</a:t>
            </a:r>
            <a:r>
              <a:rPr lang="es-CO" sz="1200" b="0" i="0" kern="1200" dirty="0">
                <a:solidFill>
                  <a:schemeClr val="tx1"/>
                </a:solidFill>
                <a:effectLst/>
                <a:latin typeface="+mn-lt"/>
                <a:ea typeface="+mn-ea"/>
                <a:cs typeface="+mn-cs"/>
              </a:rPr>
              <a:t> ]. Otros incluyen hemorragia </a:t>
            </a:r>
            <a:r>
              <a:rPr lang="es-CO" sz="1200" b="0" i="0" kern="1200" dirty="0" err="1">
                <a:solidFill>
                  <a:schemeClr val="tx1"/>
                </a:solidFill>
                <a:effectLst/>
                <a:latin typeface="+mn-lt"/>
                <a:ea typeface="+mn-ea"/>
                <a:cs typeface="+mn-cs"/>
              </a:rPr>
              <a:t>intracerebral</a:t>
            </a:r>
            <a:r>
              <a:rPr lang="es-CO" sz="1200" b="0" i="0" kern="1200" dirty="0">
                <a:solidFill>
                  <a:schemeClr val="tx1"/>
                </a:solidFill>
                <a:effectLst/>
                <a:latin typeface="+mn-lt"/>
                <a:ea typeface="+mn-ea"/>
                <a:cs typeface="+mn-cs"/>
              </a:rPr>
              <a:t>, encefalopatía </a:t>
            </a:r>
            <a:r>
              <a:rPr lang="es-CO" sz="1200" b="0" i="0" kern="1200" dirty="0" err="1">
                <a:solidFill>
                  <a:schemeClr val="tx1"/>
                </a:solidFill>
                <a:effectLst/>
                <a:latin typeface="+mn-lt"/>
                <a:ea typeface="+mn-ea"/>
                <a:cs typeface="+mn-cs"/>
              </a:rPr>
              <a:t>hipóxico</a:t>
            </a:r>
            <a:r>
              <a:rPr lang="es-CO" sz="1200" b="0" i="0" kern="1200" dirty="0">
                <a:solidFill>
                  <a:schemeClr val="tx1"/>
                </a:solidFill>
                <a:effectLst/>
                <a:latin typeface="+mn-lt"/>
                <a:ea typeface="+mn-ea"/>
                <a:cs typeface="+mn-cs"/>
              </a:rPr>
              <a:t>-isquémica y el ictus isquémico. Cualquier condición que causa daño cerebral permanente generalizado puede llevar a la muerte cerebral</a:t>
            </a:r>
            <a:endParaRPr lang="es-CO" dirty="0"/>
          </a:p>
        </p:txBody>
      </p:sp>
      <p:sp>
        <p:nvSpPr>
          <p:cNvPr id="4" name="Marcador de número de diapositiva 3"/>
          <p:cNvSpPr>
            <a:spLocks noGrp="1"/>
          </p:cNvSpPr>
          <p:nvPr>
            <p:ph type="sldNum" sz="quarter" idx="10"/>
          </p:nvPr>
        </p:nvSpPr>
        <p:spPr/>
        <p:txBody>
          <a:bodyPr/>
          <a:lstStyle/>
          <a:p>
            <a:fld id="{5EDE037B-D2C6-41A9-A1CE-C9B50DAA5938}" type="slidenum">
              <a:rPr lang="es-CO" smtClean="0"/>
              <a:t>16</a:t>
            </a:fld>
            <a:endParaRPr lang="es-CO"/>
          </a:p>
        </p:txBody>
      </p:sp>
    </p:spTree>
    <p:extLst>
      <p:ext uri="{BB962C8B-B14F-4D97-AF65-F5344CB8AC3E}">
        <p14:creationId xmlns:p14="http://schemas.microsoft.com/office/powerpoint/2010/main" val="1941175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EB69C37-B043-4AE3-BB6B-746D2110317F}" type="slidenum">
              <a:rPr lang="es-ES" smtClean="0"/>
              <a:t>18</a:t>
            </a:fld>
            <a:endParaRPr lang="es-ES"/>
          </a:p>
        </p:txBody>
      </p:sp>
    </p:spTree>
    <p:extLst>
      <p:ext uri="{BB962C8B-B14F-4D97-AF65-F5344CB8AC3E}">
        <p14:creationId xmlns:p14="http://schemas.microsoft.com/office/powerpoint/2010/main" val="447326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Rigidez </a:t>
            </a:r>
            <a:r>
              <a:rPr lang="es-ES" b="1" dirty="0" err="1"/>
              <a:t>flexora</a:t>
            </a:r>
            <a:r>
              <a:rPr lang="es-ES" b="1" dirty="0"/>
              <a:t>: Reflejo </a:t>
            </a:r>
            <a:r>
              <a:rPr lang="es-ES" b="1" dirty="0" err="1"/>
              <a:t>multisináptico</a:t>
            </a:r>
            <a:r>
              <a:rPr lang="es-ES" b="1" dirty="0"/>
              <a:t> complejo de integración </a:t>
            </a:r>
            <a:r>
              <a:rPr lang="es-ES" b="1" dirty="0" err="1"/>
              <a:t>supramesencefálica</a:t>
            </a:r>
            <a:r>
              <a:rPr lang="es-ES" b="1" dirty="0"/>
              <a:t>. </a:t>
            </a:r>
          </a:p>
          <a:p>
            <a:r>
              <a:rPr lang="es-ES" b="1" dirty="0"/>
              <a:t>Extensora: Reflejo </a:t>
            </a:r>
            <a:r>
              <a:rPr lang="es-ES" b="1" dirty="0" err="1"/>
              <a:t>multisináptico</a:t>
            </a:r>
            <a:r>
              <a:rPr lang="es-ES" b="1" dirty="0"/>
              <a:t> complejo de integración </a:t>
            </a:r>
            <a:r>
              <a:rPr lang="es-ES" b="1" dirty="0" err="1"/>
              <a:t>pontomesencefálica</a:t>
            </a:r>
            <a:r>
              <a:rPr lang="es-ES" b="1" dirty="0"/>
              <a:t>. </a:t>
            </a:r>
          </a:p>
          <a:p>
            <a:endParaRPr lang="es-ES" dirty="0"/>
          </a:p>
        </p:txBody>
      </p:sp>
      <p:sp>
        <p:nvSpPr>
          <p:cNvPr id="4" name="Marcador de número de diapositiva 3"/>
          <p:cNvSpPr>
            <a:spLocks noGrp="1"/>
          </p:cNvSpPr>
          <p:nvPr>
            <p:ph type="sldNum" sz="quarter" idx="5"/>
          </p:nvPr>
        </p:nvSpPr>
        <p:spPr/>
        <p:txBody>
          <a:bodyPr/>
          <a:lstStyle/>
          <a:p>
            <a:fld id="{49FF1645-346E-4A34-BBAC-9C9C5BF12C62}" type="slidenum">
              <a:rPr lang="es-CO" smtClean="0"/>
              <a:t>19</a:t>
            </a:fld>
            <a:endParaRPr lang="es-CO"/>
          </a:p>
        </p:txBody>
      </p:sp>
    </p:spTree>
    <p:extLst>
      <p:ext uri="{BB962C8B-B14F-4D97-AF65-F5344CB8AC3E}">
        <p14:creationId xmlns:p14="http://schemas.microsoft.com/office/powerpoint/2010/main" val="395872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II. The clinical evaluation (neurologic assessment).</a:t>
            </a:r>
          </a:p>
          <a:p>
            <a:r>
              <a:rPr lang="es-CO" sz="1200" b="0" i="0" u="none" strike="noStrike" kern="1200" baseline="0" dirty="0">
                <a:solidFill>
                  <a:schemeClr val="tx1"/>
                </a:solidFill>
                <a:latin typeface="+mn-lt"/>
                <a:ea typeface="+mn-ea"/>
                <a:cs typeface="+mn-cs"/>
              </a:rPr>
              <a:t>A. Coma.</a:t>
            </a:r>
          </a:p>
          <a:p>
            <a:r>
              <a:rPr lang="en-US" sz="1200" b="0" i="0" u="none" strike="noStrike" kern="1200" baseline="0" dirty="0">
                <a:solidFill>
                  <a:schemeClr val="tx1"/>
                </a:solidFill>
                <a:latin typeface="+mn-lt"/>
                <a:ea typeface="+mn-ea"/>
                <a:cs typeface="+mn-cs"/>
              </a:rPr>
              <a:t>• Patients must lack all evidence of </a:t>
            </a:r>
            <a:r>
              <a:rPr lang="es-CO" sz="1200" b="0" i="0" u="none" strike="noStrike" kern="1200" baseline="0" dirty="0" err="1">
                <a:solidFill>
                  <a:schemeClr val="tx1"/>
                </a:solidFill>
                <a:latin typeface="+mn-lt"/>
                <a:ea typeface="+mn-ea"/>
                <a:cs typeface="+mn-cs"/>
              </a:rPr>
              <a:t>responsiveness</a:t>
            </a:r>
            <a:r>
              <a:rPr lang="es-CO"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Eye opening or eye movement to noxious stimuli is absent. Noxious stimuli should not produce a motor response other than</a:t>
            </a:r>
          </a:p>
          <a:p>
            <a:r>
              <a:rPr lang="en-US" sz="1200" b="0" i="0" u="none" strike="noStrike" kern="1200" baseline="0" dirty="0">
                <a:solidFill>
                  <a:schemeClr val="tx1"/>
                </a:solidFill>
                <a:latin typeface="+mn-lt"/>
                <a:ea typeface="+mn-ea"/>
                <a:cs typeface="+mn-cs"/>
              </a:rPr>
              <a:t>spinally mediated reflexes. The clinical differentiation of spinal responses from retained motor responses associated with</a:t>
            </a:r>
          </a:p>
          <a:p>
            <a:r>
              <a:rPr lang="es-CO" sz="1200" b="0" i="0" u="none" strike="noStrike" kern="1200" baseline="0" dirty="0" err="1">
                <a:solidFill>
                  <a:schemeClr val="tx1"/>
                </a:solidFill>
                <a:latin typeface="+mn-lt"/>
                <a:ea typeface="+mn-ea"/>
                <a:cs typeface="+mn-cs"/>
              </a:rPr>
              <a:t>brain</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activity</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requires</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expertise</a:t>
            </a:r>
            <a:r>
              <a:rPr lang="es-CO" sz="1200" b="0" i="0" u="none" strike="noStrike" kern="1200" baseline="0" dirty="0">
                <a:solidFill>
                  <a:schemeClr val="tx1"/>
                </a:solidFill>
                <a:latin typeface="+mn-lt"/>
                <a:ea typeface="+mn-ea"/>
                <a:cs typeface="+mn-cs"/>
              </a:rPr>
              <a:t>.</a:t>
            </a:r>
          </a:p>
          <a:p>
            <a:endParaRPr lang="es-CO" sz="1200" b="0" i="0" u="none" strike="noStrike" kern="1200" baseline="0" dirty="0">
              <a:solidFill>
                <a:schemeClr val="tx1"/>
              </a:solidFill>
              <a:latin typeface="+mn-lt"/>
              <a:ea typeface="+mn-ea"/>
              <a:cs typeface="+mn-cs"/>
            </a:endParaRPr>
          </a:p>
          <a:p>
            <a:r>
              <a:rPr lang="es-CO" sz="1200" b="0" i="0" u="none" strike="noStrike" kern="1200" baseline="0" dirty="0">
                <a:solidFill>
                  <a:schemeClr val="tx1"/>
                </a:solidFill>
                <a:latin typeface="+mn-lt"/>
                <a:ea typeface="+mn-ea"/>
                <a:cs typeface="+mn-cs"/>
              </a:rPr>
              <a:t>Ausencia de </a:t>
            </a:r>
            <a:r>
              <a:rPr lang="es-CO" sz="1200" b="0" i="0" u="none" strike="noStrike" kern="1200" baseline="0" dirty="0" err="1">
                <a:solidFill>
                  <a:schemeClr val="tx1"/>
                </a:solidFill>
                <a:latin typeface="+mn-lt"/>
                <a:ea typeface="+mn-ea"/>
                <a:cs typeface="+mn-cs"/>
              </a:rPr>
              <a:t>decorticación</a:t>
            </a:r>
            <a:r>
              <a:rPr lang="es-CO" sz="1200" b="0" i="0" u="none" strike="noStrike" kern="1200" baseline="0" dirty="0">
                <a:solidFill>
                  <a:schemeClr val="tx1"/>
                </a:solidFill>
                <a:latin typeface="+mn-lt"/>
                <a:ea typeface="+mn-ea"/>
                <a:cs typeface="+mn-cs"/>
              </a:rPr>
              <a:t> y </a:t>
            </a:r>
            <a:r>
              <a:rPr lang="es-CO" sz="1200" b="0" i="0" u="none" strike="noStrike" kern="1200" baseline="0" dirty="0" err="1">
                <a:solidFill>
                  <a:schemeClr val="tx1"/>
                </a:solidFill>
                <a:latin typeface="+mn-lt"/>
                <a:ea typeface="+mn-ea"/>
                <a:cs typeface="+mn-cs"/>
              </a:rPr>
              <a:t>decerebración</a:t>
            </a:r>
            <a:r>
              <a:rPr lang="es-CO" sz="1200" b="0" i="0" u="none" strike="noStrike" kern="1200" baseline="0" dirty="0">
                <a:solidFill>
                  <a:schemeClr val="tx1"/>
                </a:solidFill>
                <a:latin typeface="+mn-lt"/>
                <a:ea typeface="+mn-ea"/>
                <a:cs typeface="+mn-cs"/>
              </a:rPr>
              <a:t>. </a:t>
            </a:r>
          </a:p>
          <a:p>
            <a:endParaRPr lang="es-CO" sz="1200" b="0" i="0" u="none" strike="noStrike" kern="1200" baseline="0" dirty="0">
              <a:solidFill>
                <a:schemeClr val="tx1"/>
              </a:solidFill>
              <a:latin typeface="+mn-lt"/>
              <a:ea typeface="+mn-ea"/>
              <a:cs typeface="+mn-cs"/>
            </a:endParaRPr>
          </a:p>
          <a:p>
            <a:r>
              <a:rPr lang="es-CO" sz="1200" b="1" i="0" u="none" strike="noStrike" kern="1200" baseline="0" dirty="0">
                <a:solidFill>
                  <a:schemeClr val="tx1"/>
                </a:solidFill>
                <a:latin typeface="+mn-lt"/>
                <a:ea typeface="+mn-ea"/>
                <a:cs typeface="+mn-cs"/>
              </a:rPr>
              <a:t>Articulo academia americana de </a:t>
            </a:r>
            <a:r>
              <a:rPr lang="es-CO" sz="1200" b="1" i="0" u="none" strike="noStrike" kern="1200" baseline="0" dirty="0" err="1">
                <a:solidFill>
                  <a:schemeClr val="tx1"/>
                </a:solidFill>
                <a:latin typeface="+mn-lt"/>
                <a:ea typeface="+mn-ea"/>
                <a:cs typeface="+mn-cs"/>
              </a:rPr>
              <a:t>Neurologia</a:t>
            </a:r>
            <a:r>
              <a:rPr lang="es-CO" sz="1200" b="1" i="0" u="none" strike="noStrike" kern="1200" baseline="0" dirty="0">
                <a:solidFill>
                  <a:schemeClr val="tx1"/>
                </a:solidFill>
                <a:latin typeface="+mn-lt"/>
                <a:ea typeface="+mn-ea"/>
                <a:cs typeface="+mn-cs"/>
              </a:rPr>
              <a:t> 2010.</a:t>
            </a:r>
          </a:p>
          <a:p>
            <a:endParaRPr lang="es-CO" sz="1200" b="1" i="0" u="none" strike="noStrike" kern="1200" baseline="0" dirty="0">
              <a:solidFill>
                <a:schemeClr val="tx1"/>
              </a:solidFill>
              <a:latin typeface="+mn-lt"/>
              <a:ea typeface="+mn-ea"/>
              <a:cs typeface="+mn-cs"/>
            </a:endParaRPr>
          </a:p>
          <a:p>
            <a:endParaRPr lang="es-CO" sz="1200" b="1" i="0" u="none" strike="noStrike" kern="1200" baseline="0" dirty="0">
              <a:solidFill>
                <a:schemeClr val="tx1"/>
              </a:solidFill>
              <a:latin typeface="+mn-lt"/>
              <a:ea typeface="+mn-ea"/>
              <a:cs typeface="+mn-cs"/>
            </a:endParaRPr>
          </a:p>
          <a:p>
            <a:endParaRPr lang="es-CO" sz="1200" b="1" i="0" u="none" strike="noStrike" kern="1200" baseline="0" dirty="0">
              <a:solidFill>
                <a:schemeClr val="tx1"/>
              </a:solidFill>
              <a:latin typeface="+mn-lt"/>
              <a:ea typeface="+mn-ea"/>
              <a:cs typeface="+mn-cs"/>
            </a:endParaRPr>
          </a:p>
          <a:p>
            <a:r>
              <a:rPr lang="es-CO" sz="1200" b="1" i="0" u="none" strike="noStrike" kern="1200" baseline="0" dirty="0">
                <a:solidFill>
                  <a:schemeClr val="tx1"/>
                </a:solidFill>
                <a:latin typeface="+mn-lt"/>
                <a:ea typeface="+mn-ea"/>
                <a:cs typeface="+mn-cs"/>
              </a:rPr>
              <a:t>FOTO</a:t>
            </a:r>
          </a:p>
          <a:p>
            <a:endParaRPr lang="es-CO" sz="1200" b="1" i="0" u="none" strike="noStrike" kern="1200" baseline="0" dirty="0">
              <a:solidFill>
                <a:schemeClr val="tx1"/>
              </a:solidFill>
              <a:latin typeface="+mn-lt"/>
              <a:ea typeface="+mn-ea"/>
              <a:cs typeface="+mn-cs"/>
            </a:endParaRPr>
          </a:p>
          <a:p>
            <a:r>
              <a:rPr lang="es-CO" sz="1200" b="0" i="0" kern="1200" dirty="0">
                <a:solidFill>
                  <a:schemeClr val="tx1"/>
                </a:solidFill>
                <a:effectLst/>
                <a:latin typeface="+mn-lt"/>
                <a:ea typeface="+mn-ea"/>
                <a:cs typeface="+mn-cs"/>
              </a:rPr>
              <a:t>La profundidad del coma debe ser evaluada mediante la documentación de alerta ausente y movimientos ausentes derivadas del cerebro, ya sea espontáneo o inducido por el estímulo. movimientos cerebrales originarias incluyen cortical se origina movimientos complejos, con propósito, y también postura de descerebración o </a:t>
            </a:r>
            <a:r>
              <a:rPr lang="es-CO" sz="1200" b="0" i="0" kern="1200" dirty="0" err="1">
                <a:solidFill>
                  <a:schemeClr val="tx1"/>
                </a:solidFill>
                <a:effectLst/>
                <a:latin typeface="+mn-lt"/>
                <a:ea typeface="+mn-ea"/>
                <a:cs typeface="+mn-cs"/>
              </a:rPr>
              <a:t>decorticación</a:t>
            </a:r>
            <a:r>
              <a:rPr lang="es-CO" sz="1200" b="0" i="0" kern="1200" dirty="0">
                <a:solidFill>
                  <a:schemeClr val="tx1"/>
                </a:solidFill>
                <a:effectLst/>
                <a:latin typeface="+mn-lt"/>
                <a:ea typeface="+mn-ea"/>
                <a:cs typeface="+mn-cs"/>
              </a:rPr>
              <a:t>, muecas faciales, y convulsiones</a:t>
            </a:r>
          </a:p>
          <a:p>
            <a:endParaRPr lang="es-CO" sz="1200" b="0" i="0" kern="1200" dirty="0">
              <a:solidFill>
                <a:schemeClr val="tx1"/>
              </a:solidFill>
              <a:effectLst/>
              <a:latin typeface="+mn-lt"/>
              <a:ea typeface="+mn-ea"/>
              <a:cs typeface="+mn-cs"/>
            </a:endParaRPr>
          </a:p>
          <a:p>
            <a:endParaRPr lang="es-CO" sz="1200" b="0" i="0" kern="1200" dirty="0">
              <a:solidFill>
                <a:schemeClr val="tx1"/>
              </a:solidFill>
              <a:effectLst/>
              <a:latin typeface="+mn-lt"/>
              <a:ea typeface="+mn-ea"/>
              <a:cs typeface="+mn-cs"/>
            </a:endParaRPr>
          </a:p>
          <a:p>
            <a:r>
              <a:rPr lang="es-ES" dirty="0"/>
              <a:t>Es mejor Comenzar con un modesto estímulo lateralizado, como Como la compresión de los lechos </a:t>
            </a:r>
            <a:r>
              <a:rPr lang="es-ES" dirty="0" err="1"/>
              <a:t>ungueales</a:t>
            </a:r>
            <a:r>
              <a:rPr lang="es-ES" dirty="0"/>
              <a:t>, la </a:t>
            </a:r>
            <a:r>
              <a:rPr lang="es-ES" dirty="0" err="1"/>
              <a:t>supraorbitaria</a:t>
            </a:r>
            <a:r>
              <a:rPr lang="es-ES" dirty="0"/>
              <a:t> Cresta, o la articulación </a:t>
            </a:r>
            <a:r>
              <a:rPr lang="es-ES" dirty="0" err="1"/>
              <a:t>temporomandibular</a:t>
            </a:r>
            <a:r>
              <a:rPr lang="es-ES" dirty="0"/>
              <a:t>. Éstos proporcionan información sobre la lateralización De la respuesta motora (véase más adelante), pero Repetirse en cada lado en caso de que exista una Lesión de las vías del dolor en un lado del Cerebro o médula espinal. Si no hay respuesta a El estímulo, un estímulo más vigoroso de la línea media Puede ser dado por el frotamiento esternal. Vigorosamente Presionando los nudillos del examinador en el paciente Esternón y frotar hacia arriba y hacia abajo En el pecho, es posible crear un dolor suficientemente Estímulo para despertar a cualquier sujeto que no sea Profundamente comatoso.</a:t>
            </a:r>
            <a:endParaRPr lang="es-CO" b="1" dirty="0"/>
          </a:p>
          <a:p>
            <a:endParaRPr lang="es-CO" sz="1200" b="1" i="0" u="none" strike="noStrike" kern="1200" baseline="0" dirty="0">
              <a:solidFill>
                <a:schemeClr val="tx1"/>
              </a:solidFill>
              <a:latin typeface="+mn-lt"/>
              <a:ea typeface="+mn-ea"/>
              <a:cs typeface="+mn-cs"/>
            </a:endParaRPr>
          </a:p>
          <a:p>
            <a:endParaRPr lang="es-CO" b="0" dirty="0"/>
          </a:p>
        </p:txBody>
      </p:sp>
      <p:sp>
        <p:nvSpPr>
          <p:cNvPr id="4" name="Marcador de número de diapositiva 3"/>
          <p:cNvSpPr>
            <a:spLocks noGrp="1"/>
          </p:cNvSpPr>
          <p:nvPr>
            <p:ph type="sldNum" sz="quarter" idx="10"/>
          </p:nvPr>
        </p:nvSpPr>
        <p:spPr/>
        <p:txBody>
          <a:bodyPr/>
          <a:lstStyle/>
          <a:p>
            <a:fld id="{5EDE037B-D2C6-41A9-A1CE-C9B50DAA5938}" type="slidenum">
              <a:rPr lang="es-CO" smtClean="0"/>
              <a:t>20</a:t>
            </a:fld>
            <a:endParaRPr lang="es-CO"/>
          </a:p>
        </p:txBody>
      </p:sp>
    </p:spTree>
    <p:extLst>
      <p:ext uri="{BB962C8B-B14F-4D97-AF65-F5344CB8AC3E}">
        <p14:creationId xmlns:p14="http://schemas.microsoft.com/office/powerpoint/2010/main" val="1284523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Movimientos procedentes de la médula espinal o los nervios periféricos pueden ocurrir en la muerte cerebral [ </a:t>
            </a:r>
            <a:r>
              <a:rPr lang="es-CO" sz="1200" b="0" i="0" u="sng" kern="1200" dirty="0">
                <a:solidFill>
                  <a:schemeClr val="tx1"/>
                </a:solidFill>
                <a:effectLst/>
                <a:latin typeface="+mn-lt"/>
                <a:ea typeface="+mn-ea"/>
                <a:cs typeface="+mn-cs"/>
                <a:hlinkClick r:id="rId3"/>
              </a:rPr>
              <a:t>6</a:t>
            </a:r>
            <a:r>
              <a:rPr lang="es-CO" sz="1200" b="0" i="0" kern="1200" dirty="0">
                <a:solidFill>
                  <a:schemeClr val="tx1"/>
                </a:solidFill>
                <a:effectLst/>
                <a:latin typeface="+mn-lt"/>
                <a:ea typeface="+mn-ea"/>
                <a:cs typeface="+mn-cs"/>
              </a:rPr>
              <a:t> ]. Estos son comunes (33 a 75 por ciento) y pueden ser desencadenados por estímulos táctiles o se producen de forma espontánea [ </a:t>
            </a:r>
            <a:r>
              <a:rPr lang="es-CO" sz="1200" b="0" i="0" u="sng" kern="1200" dirty="0">
                <a:solidFill>
                  <a:schemeClr val="tx1"/>
                </a:solidFill>
                <a:effectLst/>
                <a:latin typeface="+mn-lt"/>
                <a:ea typeface="+mn-ea"/>
                <a:cs typeface="+mn-cs"/>
                <a:hlinkClick r:id="rId4"/>
              </a:rPr>
              <a:t>10,18,19</a:t>
            </a:r>
            <a:r>
              <a:rPr lang="es-CO" sz="1200" b="0" i="0" kern="1200" dirty="0">
                <a:solidFill>
                  <a:schemeClr val="tx1"/>
                </a:solidFill>
                <a:effectLst/>
                <a:latin typeface="+mn-lt"/>
                <a:ea typeface="+mn-ea"/>
                <a:cs typeface="+mn-cs"/>
              </a:rPr>
              <a:t> ]. Ejemplos incluyen:</a:t>
            </a:r>
          </a:p>
          <a:p>
            <a:r>
              <a:rPr lang="es-CO" sz="1200" b="0" i="0" kern="1200" dirty="0">
                <a:solidFill>
                  <a:schemeClr val="tx1"/>
                </a:solidFill>
                <a:effectLst/>
                <a:latin typeface="+mn-lt"/>
                <a:ea typeface="+mn-ea"/>
                <a:cs typeface="+mn-cs"/>
              </a:rPr>
              <a:t>●, movimientos rítmicos </a:t>
            </a:r>
            <a:r>
              <a:rPr lang="es-CO" sz="1200" b="0" i="0" kern="1200" dirty="0" err="1">
                <a:solidFill>
                  <a:schemeClr val="tx1"/>
                </a:solidFill>
                <a:effectLst/>
                <a:latin typeface="+mn-lt"/>
                <a:ea typeface="+mn-ea"/>
                <a:cs typeface="+mn-cs"/>
              </a:rPr>
              <a:t>semi</a:t>
            </a:r>
            <a:r>
              <a:rPr lang="es-CO" sz="1200" b="0" i="0" kern="1200" dirty="0">
                <a:solidFill>
                  <a:schemeClr val="tx1"/>
                </a:solidFill>
                <a:effectLst/>
                <a:latin typeface="+mn-lt"/>
                <a:ea typeface="+mn-ea"/>
                <a:cs typeface="+mn-cs"/>
              </a:rPr>
              <a:t>-sutiles de los músculos inervados por los nervios faciales pueden surgir del nervio facial </a:t>
            </a:r>
            <a:r>
              <a:rPr lang="es-CO" sz="1200" b="0" i="0" kern="1200" dirty="0" err="1">
                <a:solidFill>
                  <a:schemeClr val="tx1"/>
                </a:solidFill>
                <a:effectLst/>
                <a:latin typeface="+mn-lt"/>
                <a:ea typeface="+mn-ea"/>
                <a:cs typeface="+mn-cs"/>
              </a:rPr>
              <a:t>denervado</a:t>
            </a:r>
            <a:r>
              <a:rPr lang="es-CO" sz="1200" b="0" i="0" kern="1200" dirty="0">
                <a:solidFill>
                  <a:schemeClr val="tx1"/>
                </a:solidFill>
                <a:effectLst/>
                <a:latin typeface="+mn-lt"/>
                <a:ea typeface="+mn-ea"/>
                <a:cs typeface="+mn-cs"/>
              </a:rPr>
              <a:t>.</a:t>
            </a:r>
          </a:p>
          <a:p>
            <a:r>
              <a:rPr lang="es-CO" sz="1200" b="0" i="0" kern="1200" dirty="0">
                <a:solidFill>
                  <a:schemeClr val="tx1"/>
                </a:solidFill>
                <a:effectLst/>
                <a:latin typeface="+mn-lt"/>
                <a:ea typeface="+mn-ea"/>
                <a:cs typeface="+mn-cs"/>
              </a:rPr>
              <a:t>●movimientos flexores de los dedos.</a:t>
            </a:r>
          </a:p>
          <a:p>
            <a:r>
              <a:rPr lang="es-CO" sz="1200" b="0" i="0" kern="1200" dirty="0">
                <a:solidFill>
                  <a:schemeClr val="tx1"/>
                </a:solidFill>
                <a:effectLst/>
                <a:latin typeface="+mn-lt"/>
                <a:ea typeface="+mn-ea"/>
                <a:cs typeface="+mn-cs"/>
              </a:rPr>
              <a:t>●reflejos tónicos del cuello - desplazamientos pasiva del cuello, especialmente la flexión, pueden ir acompañados de troncales y las extremidades movimientos complejos, incluyendo la aducción en los hombros, flexión de los codos, supinación o pronación en las muñecas, la flexión del tronco ( "sentado" Tipo movimientos), y el cuello-abdominal contracción muscular o giro de la cabeza hacia un lado. Estos pueden ser muy dramático, a menudo llamado un "signo Lázaro."</a:t>
            </a:r>
          </a:p>
          <a:p>
            <a:r>
              <a:rPr lang="es-CO" sz="1200" b="0" i="0" kern="1200" dirty="0">
                <a:solidFill>
                  <a:schemeClr val="tx1"/>
                </a:solidFill>
                <a:effectLst/>
                <a:latin typeface="+mn-lt"/>
                <a:ea typeface="+mn-ea"/>
                <a:cs typeface="+mn-cs"/>
              </a:rPr>
              <a:t>●respuesta de flexión Triple con flexión de la cadera, la rodilla y el tobillo con la estimulación del pie, por ejemplo, las pruebas para un signo de </a:t>
            </a:r>
            <a:r>
              <a:rPr lang="es-CO" sz="1200" b="0" i="0" kern="1200" dirty="0" err="1">
                <a:solidFill>
                  <a:schemeClr val="tx1"/>
                </a:solidFill>
                <a:effectLst/>
                <a:latin typeface="+mn-lt"/>
                <a:ea typeface="+mn-ea"/>
                <a:cs typeface="+mn-cs"/>
              </a:rPr>
              <a:t>Babinski</a:t>
            </a:r>
            <a:r>
              <a:rPr lang="es-CO" sz="1200" b="0" i="0" kern="1200" dirty="0">
                <a:solidFill>
                  <a:schemeClr val="tx1"/>
                </a:solidFill>
                <a:effectLst/>
                <a:latin typeface="+mn-lt"/>
                <a:ea typeface="+mn-ea"/>
                <a:cs typeface="+mn-cs"/>
              </a:rPr>
              <a:t>.</a:t>
            </a:r>
          </a:p>
          <a:p>
            <a:r>
              <a:rPr lang="es-CO" sz="1200" b="0" i="0" kern="1200" dirty="0">
                <a:solidFill>
                  <a:schemeClr val="tx1"/>
                </a:solidFill>
                <a:effectLst/>
                <a:latin typeface="+mn-lt"/>
                <a:ea typeface="+mn-ea"/>
                <a:cs typeface="+mn-cs"/>
              </a:rPr>
              <a:t>●Otros movimientos del tronco, incluyendo </a:t>
            </a:r>
            <a:r>
              <a:rPr lang="es-CO" sz="1200" b="0" i="0" kern="1200" dirty="0" err="1">
                <a:solidFill>
                  <a:schemeClr val="tx1"/>
                </a:solidFill>
                <a:effectLst/>
                <a:latin typeface="+mn-lt"/>
                <a:ea typeface="+mn-ea"/>
                <a:cs typeface="+mn-cs"/>
              </a:rPr>
              <a:t>opisthotonic</a:t>
            </a:r>
            <a:r>
              <a:rPr lang="es-CO" sz="1200" b="0" i="0" kern="1200" dirty="0">
                <a:solidFill>
                  <a:schemeClr val="tx1"/>
                </a:solidFill>
                <a:effectLst/>
                <a:latin typeface="+mn-lt"/>
                <a:ea typeface="+mn-ea"/>
                <a:cs typeface="+mn-cs"/>
              </a:rPr>
              <a:t> posturas asimétricas del tronco y la preservación de los reflejos abdominales superficiales y profundos.</a:t>
            </a:r>
          </a:p>
          <a:p>
            <a:r>
              <a:rPr lang="es-CO" sz="1200" b="0" i="0" kern="1200" dirty="0">
                <a:solidFill>
                  <a:schemeClr val="tx1"/>
                </a:solidFill>
                <a:effectLst/>
                <a:latin typeface="+mn-lt"/>
                <a:ea typeface="+mn-ea"/>
                <a:cs typeface="+mn-cs"/>
              </a:rPr>
              <a:t>●alterna flexión-extensión de los dedos de los pies con el desplazamiento pasiva del pie (signo del dedo del pie ondulante), o la flexión de los dedos del pie después de la percusión, o un signo de </a:t>
            </a:r>
            <a:r>
              <a:rPr lang="es-CO" sz="1200" b="0" i="0" kern="1200" dirty="0" err="1">
                <a:solidFill>
                  <a:schemeClr val="tx1"/>
                </a:solidFill>
                <a:effectLst/>
                <a:latin typeface="+mn-lt"/>
                <a:ea typeface="+mn-ea"/>
                <a:cs typeface="+mn-cs"/>
              </a:rPr>
              <a:t>Babinski</a:t>
            </a:r>
            <a:r>
              <a:rPr lang="es-CO" sz="1200" b="0" i="0" kern="1200" dirty="0">
                <a:solidFill>
                  <a:schemeClr val="tx1"/>
                </a:solidFill>
                <a:effectLst/>
                <a:latin typeface="+mn-lt"/>
                <a:ea typeface="+mn-ea"/>
                <a:cs typeface="+mn-cs"/>
              </a:rPr>
              <a:t>.</a:t>
            </a:r>
          </a:p>
          <a:p>
            <a:r>
              <a:rPr lang="es-CO" sz="1200" b="0" i="0" kern="1200" dirty="0">
                <a:solidFill>
                  <a:schemeClr val="tx1"/>
                </a:solidFill>
                <a:effectLst/>
                <a:latin typeface="+mn-lt"/>
                <a:ea typeface="+mn-ea"/>
                <a:cs typeface="+mn-cs"/>
              </a:rPr>
              <a:t>●Miembro superior pronación reflejo de extensión.</a:t>
            </a:r>
          </a:p>
          <a:p>
            <a:r>
              <a:rPr lang="es-CO" sz="1200" b="0" i="0" kern="1200" dirty="0">
                <a:solidFill>
                  <a:schemeClr val="tx1"/>
                </a:solidFill>
                <a:effectLst/>
                <a:latin typeface="+mn-lt"/>
                <a:ea typeface="+mn-ea"/>
                <a:cs typeface="+mn-cs"/>
              </a:rPr>
              <a:t>●</a:t>
            </a:r>
            <a:r>
              <a:rPr lang="es-CO" sz="1200" b="0" i="0" kern="1200" dirty="0" err="1">
                <a:solidFill>
                  <a:schemeClr val="tx1"/>
                </a:solidFill>
                <a:effectLst/>
                <a:latin typeface="+mn-lt"/>
                <a:ea typeface="+mn-ea"/>
                <a:cs typeface="+mn-cs"/>
              </a:rPr>
              <a:t>fasciculaciones</a:t>
            </a:r>
            <a:r>
              <a:rPr lang="es-CO" sz="1200" b="0" i="0" kern="1200" dirty="0">
                <a:solidFill>
                  <a:schemeClr val="tx1"/>
                </a:solidFill>
                <a:effectLst/>
                <a:latin typeface="+mn-lt"/>
                <a:ea typeface="+mn-ea"/>
                <a:cs typeface="+mn-cs"/>
              </a:rPr>
              <a:t> generalizadas de tronco y extremidades [ </a:t>
            </a:r>
            <a:r>
              <a:rPr lang="es-CO" sz="1200" b="0" i="0" u="sng" kern="1200" dirty="0">
                <a:solidFill>
                  <a:schemeClr val="tx1"/>
                </a:solidFill>
                <a:effectLst/>
                <a:latin typeface="+mn-lt"/>
                <a:ea typeface="+mn-ea"/>
                <a:cs typeface="+mn-cs"/>
                <a:hlinkClick r:id="rId5"/>
              </a:rPr>
              <a:t>20</a:t>
            </a:r>
            <a:r>
              <a:rPr lang="es-CO" sz="1200" b="0" i="0" kern="1200" dirty="0">
                <a:solidFill>
                  <a:schemeClr val="tx1"/>
                </a:solidFill>
                <a:effectLst/>
                <a:latin typeface="+mn-lt"/>
                <a:ea typeface="+mn-ea"/>
                <a:cs typeface="+mn-cs"/>
              </a:rPr>
              <a:t> ].</a:t>
            </a:r>
          </a:p>
          <a:p>
            <a:r>
              <a:rPr lang="es-CO" sz="1200" b="1" i="0" kern="1200" dirty="0">
                <a:solidFill>
                  <a:schemeClr val="tx1"/>
                </a:solidFill>
                <a:effectLst/>
                <a:latin typeface="+mn-lt"/>
                <a:ea typeface="+mn-ea"/>
                <a:cs typeface="+mn-cs"/>
              </a:rPr>
              <a:t>prueba de apnea</a:t>
            </a:r>
          </a:p>
          <a:p>
            <a:endParaRPr lang="es-CO" sz="1200" b="1" i="0" kern="1200" dirty="0">
              <a:solidFill>
                <a:schemeClr val="tx1"/>
              </a:solidFill>
              <a:effectLst/>
              <a:latin typeface="+mn-lt"/>
              <a:ea typeface="+mn-ea"/>
              <a:cs typeface="+mn-cs"/>
            </a:endParaRPr>
          </a:p>
          <a:p>
            <a:endParaRPr lang="es-CO" sz="1200" b="1" i="0" kern="1200" dirty="0">
              <a:solidFill>
                <a:schemeClr val="tx1"/>
              </a:solidFill>
              <a:effectLst/>
              <a:latin typeface="+mn-lt"/>
              <a:ea typeface="+mn-ea"/>
              <a:cs typeface="+mn-cs"/>
            </a:endParaRPr>
          </a:p>
          <a:p>
            <a:endParaRPr lang="es-CO" sz="1200" b="1"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In a recent publication describing a “new” spinal</a:t>
            </a:r>
          </a:p>
          <a:p>
            <a:r>
              <a:rPr lang="en-US" sz="1200" b="0" i="0" u="none" strike="noStrike" kern="1200" baseline="0" dirty="0">
                <a:solidFill>
                  <a:schemeClr val="tx1"/>
                </a:solidFill>
                <a:latin typeface="+mn-lt"/>
                <a:ea typeface="+mn-ea"/>
                <a:cs typeface="+mn-cs"/>
              </a:rPr>
              <a:t>reflex observed in brain death, Mittal and colleagues43</a:t>
            </a:r>
          </a:p>
          <a:p>
            <a:r>
              <a:rPr lang="en-US" sz="1200" b="0" i="0" u="none" strike="noStrike" kern="1200" baseline="0" dirty="0">
                <a:solidFill>
                  <a:schemeClr val="tx1"/>
                </a:solidFill>
                <a:latin typeface="+mn-lt"/>
                <a:ea typeface="+mn-ea"/>
                <a:cs typeface="+mn-cs"/>
              </a:rPr>
              <a:t>outline the following 5 aspects of the</a:t>
            </a:r>
          </a:p>
          <a:p>
            <a:r>
              <a:rPr lang="en-US" sz="1200" b="0" i="0" u="none" strike="noStrike" kern="1200" baseline="0" dirty="0">
                <a:solidFill>
                  <a:schemeClr val="tx1"/>
                </a:solidFill>
                <a:latin typeface="+mn-lt"/>
                <a:ea typeface="+mn-ea"/>
                <a:cs typeface="+mn-cs"/>
              </a:rPr>
              <a:t>movements after brain death that may assist the</a:t>
            </a:r>
          </a:p>
          <a:p>
            <a:r>
              <a:rPr lang="es-CO" sz="1200" b="0" i="0" u="none" strike="noStrike" kern="1200" baseline="0" dirty="0" err="1">
                <a:solidFill>
                  <a:schemeClr val="tx1"/>
                </a:solidFill>
                <a:latin typeface="+mn-lt"/>
                <a:ea typeface="+mn-ea"/>
                <a:cs typeface="+mn-cs"/>
              </a:rPr>
              <a:t>clinician</a:t>
            </a:r>
            <a:r>
              <a:rPr lang="es-CO" sz="1200" b="0" i="0" u="none" strike="noStrike" kern="1200" baseline="0" dirty="0">
                <a:solidFill>
                  <a:schemeClr val="tx1"/>
                </a:solidFill>
                <a:latin typeface="+mn-lt"/>
                <a:ea typeface="+mn-ea"/>
                <a:cs typeface="+mn-cs"/>
              </a:rPr>
              <a:t> in </a:t>
            </a:r>
            <a:r>
              <a:rPr lang="es-CO" sz="1200" b="0" i="0" u="none" strike="noStrike" kern="1200" baseline="0" dirty="0" err="1">
                <a:solidFill>
                  <a:schemeClr val="tx1"/>
                </a:solidFill>
                <a:latin typeface="+mn-lt"/>
                <a:ea typeface="+mn-ea"/>
                <a:cs typeface="+mn-cs"/>
              </a:rPr>
              <a:t>differentiating</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spinal</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from</a:t>
            </a:r>
            <a:r>
              <a:rPr lang="es-CO" sz="1200" b="0" i="0" u="none" strike="noStrike" kern="1200" baseline="0" dirty="0">
                <a:solidFill>
                  <a:schemeClr val="tx1"/>
                </a:solidFill>
                <a:latin typeface="+mn-lt"/>
                <a:ea typeface="+mn-ea"/>
                <a:cs typeface="+mn-cs"/>
              </a:rPr>
              <a:t> postural</a:t>
            </a:r>
          </a:p>
          <a:p>
            <a:r>
              <a:rPr lang="es-CO" sz="1200" b="0" i="0" u="none" strike="noStrike" kern="1200" baseline="0" dirty="0">
                <a:solidFill>
                  <a:schemeClr val="tx1"/>
                </a:solidFill>
                <a:latin typeface="+mn-lt"/>
                <a:ea typeface="+mn-ea"/>
                <a:cs typeface="+mn-cs"/>
              </a:rPr>
              <a:t>responses:</a:t>
            </a:r>
          </a:p>
          <a:p>
            <a:r>
              <a:rPr lang="en-US" sz="1200" b="0" i="0" u="none" strike="noStrike" kern="1200" baseline="0" dirty="0">
                <a:solidFill>
                  <a:schemeClr val="tx1"/>
                </a:solidFill>
                <a:latin typeface="+mn-lt"/>
                <a:ea typeface="+mn-ea"/>
                <a:cs typeface="+mn-cs"/>
              </a:rPr>
              <a:t>1. There is no resemblance of a spinal response</a:t>
            </a:r>
          </a:p>
          <a:p>
            <a:r>
              <a:rPr lang="en-US" sz="1200" b="0" i="0" u="none" strike="noStrike" kern="1200" baseline="0" dirty="0">
                <a:solidFill>
                  <a:schemeClr val="tx1"/>
                </a:solidFill>
                <a:latin typeface="+mn-lt"/>
                <a:ea typeface="+mn-ea"/>
                <a:cs typeface="+mn-cs"/>
              </a:rPr>
              <a:t>to the classic postural motor responses. These responses</a:t>
            </a:r>
          </a:p>
          <a:p>
            <a:r>
              <a:rPr lang="en-US" sz="1200" b="0" i="0" u="none" strike="noStrike" kern="1200" baseline="0" dirty="0">
                <a:solidFill>
                  <a:schemeClr val="tx1"/>
                </a:solidFill>
                <a:latin typeface="+mn-lt"/>
                <a:ea typeface="+mn-ea"/>
                <a:cs typeface="+mn-cs"/>
              </a:rPr>
              <a:t>are recognized by synchronized decorticate</a:t>
            </a:r>
          </a:p>
          <a:p>
            <a:r>
              <a:rPr lang="en-US" sz="1200" b="0" i="0" u="none" strike="noStrike" kern="1200" baseline="0" dirty="0">
                <a:solidFill>
                  <a:schemeClr val="tx1"/>
                </a:solidFill>
                <a:latin typeface="+mn-lt"/>
                <a:ea typeface="+mn-ea"/>
                <a:cs typeface="+mn-cs"/>
              </a:rPr>
              <a:t>(thumb folded under flexed fingers in a fist,</a:t>
            </a:r>
          </a:p>
          <a:p>
            <a:r>
              <a:rPr lang="en-US" sz="1200" b="0" i="0" u="none" strike="noStrike" kern="1200" baseline="0" dirty="0">
                <a:solidFill>
                  <a:schemeClr val="tx1"/>
                </a:solidFill>
                <a:latin typeface="+mn-lt"/>
                <a:ea typeface="+mn-ea"/>
                <a:cs typeface="+mn-cs"/>
              </a:rPr>
              <a:t>pronated forearm, flexed elbow, and extended</a:t>
            </a:r>
          </a:p>
          <a:p>
            <a:r>
              <a:rPr lang="en-US" sz="1200" b="0" i="0" u="none" strike="noStrike" kern="1200" baseline="0" dirty="0">
                <a:solidFill>
                  <a:schemeClr val="tx1"/>
                </a:solidFill>
                <a:latin typeface="+mn-lt"/>
                <a:ea typeface="+mn-ea"/>
                <a:cs typeface="+mn-cs"/>
              </a:rPr>
              <a:t>lower extremity with inverted foot) or </a:t>
            </a:r>
            <a:r>
              <a:rPr lang="en-US" sz="1200" b="0" i="0" u="none" strike="noStrike" kern="1200" baseline="0" dirty="0" err="1">
                <a:solidFill>
                  <a:schemeClr val="tx1"/>
                </a:solidFill>
                <a:latin typeface="+mn-lt"/>
                <a:ea typeface="+mn-ea"/>
                <a:cs typeface="+mn-cs"/>
              </a:rPr>
              <a:t>decerebrate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responses (pronated and extended upper and</a:t>
            </a:r>
          </a:p>
          <a:p>
            <a:r>
              <a:rPr lang="es-CO" sz="1200" b="0" i="0" u="none" strike="noStrike" kern="1200" baseline="0" dirty="0" err="1">
                <a:solidFill>
                  <a:schemeClr val="tx1"/>
                </a:solidFill>
                <a:latin typeface="+mn-lt"/>
                <a:ea typeface="+mn-ea"/>
                <a:cs typeface="+mn-cs"/>
              </a:rPr>
              <a:t>lower</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extremity</a:t>
            </a:r>
            <a:r>
              <a:rPr lang="es-CO"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2. Most often, the spinal responses are slow and</a:t>
            </a:r>
          </a:p>
          <a:p>
            <a:r>
              <a:rPr lang="en-US" sz="1200" b="0" i="0" u="none" strike="noStrike" kern="1200" baseline="0" dirty="0">
                <a:solidFill>
                  <a:schemeClr val="tx1"/>
                </a:solidFill>
                <a:latin typeface="+mn-lt"/>
                <a:ea typeface="+mn-ea"/>
                <a:cs typeface="+mn-cs"/>
              </a:rPr>
              <a:t>short in duration. However, there can be some exceptions</a:t>
            </a:r>
          </a:p>
          <a:p>
            <a:r>
              <a:rPr lang="en-US" sz="1200" b="0" i="0" u="none" strike="noStrike" kern="1200" baseline="0" dirty="0">
                <a:solidFill>
                  <a:schemeClr val="tx1"/>
                </a:solidFill>
                <a:latin typeface="+mn-lt"/>
                <a:ea typeface="+mn-ea"/>
                <a:cs typeface="+mn-cs"/>
              </a:rPr>
              <a:t>as follows: finger flexion can be seen as</a:t>
            </a:r>
          </a:p>
          <a:p>
            <a:r>
              <a:rPr lang="en-US" sz="1200" b="0" i="0" u="none" strike="noStrike" kern="1200" baseline="0" dirty="0">
                <a:solidFill>
                  <a:schemeClr val="tx1"/>
                </a:solidFill>
                <a:latin typeface="+mn-lt"/>
                <a:ea typeface="+mn-ea"/>
                <a:cs typeface="+mn-cs"/>
              </a:rPr>
              <a:t>quick jerks with minimal excursions, and lower extremity</a:t>
            </a:r>
          </a:p>
          <a:p>
            <a:r>
              <a:rPr lang="en-US" sz="1200" b="0" i="0" u="none" strike="noStrike" kern="1200" baseline="0" dirty="0">
                <a:solidFill>
                  <a:schemeClr val="tx1"/>
                </a:solidFill>
                <a:latin typeface="+mn-lt"/>
                <a:ea typeface="+mn-ea"/>
                <a:cs typeface="+mn-cs"/>
              </a:rPr>
              <a:t>responses are often more complex and</a:t>
            </a:r>
          </a:p>
          <a:p>
            <a:r>
              <a:rPr lang="en-US" sz="1200" b="0" i="0" u="none" strike="noStrike" kern="1200" baseline="0" dirty="0">
                <a:solidFill>
                  <a:schemeClr val="tx1"/>
                </a:solidFill>
                <a:latin typeface="+mn-lt"/>
                <a:ea typeface="+mn-ea"/>
                <a:cs typeface="+mn-cs"/>
              </a:rPr>
              <a:t>can be wavy or </a:t>
            </a:r>
            <a:r>
              <a:rPr lang="en-US" sz="1200" b="0" i="0" u="none" strike="noStrike" kern="1200" baseline="0" dirty="0" err="1">
                <a:solidFill>
                  <a:schemeClr val="tx1"/>
                </a:solidFill>
                <a:latin typeface="+mn-lt"/>
                <a:ea typeface="+mn-ea"/>
                <a:cs typeface="+mn-cs"/>
              </a:rPr>
              <a:t>shocklike</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3. The most common spinal response is triple</a:t>
            </a:r>
          </a:p>
          <a:p>
            <a:r>
              <a:rPr lang="en-US" sz="1200" b="0" i="0" u="none" strike="noStrike" kern="1200" baseline="0" dirty="0">
                <a:solidFill>
                  <a:schemeClr val="tx1"/>
                </a:solidFill>
                <a:latin typeface="+mn-lt"/>
                <a:ea typeface="+mn-ea"/>
                <a:cs typeface="+mn-cs"/>
              </a:rPr>
              <a:t>flexion response (flexion in foot, knee, and hip)</a:t>
            </a:r>
          </a:p>
          <a:p>
            <a:r>
              <a:rPr lang="en-US" sz="1200" b="0" i="0" u="none" strike="noStrike" kern="1200" baseline="0" dirty="0">
                <a:solidFill>
                  <a:schemeClr val="tx1"/>
                </a:solidFill>
                <a:latin typeface="+mn-lt"/>
                <a:ea typeface="+mn-ea"/>
                <a:cs typeface="+mn-cs"/>
              </a:rPr>
              <a:t>which may have variations, such as undulating</a:t>
            </a:r>
          </a:p>
          <a:p>
            <a:r>
              <a:rPr lang="en-US" sz="1200" b="0" i="0" u="none" strike="noStrike" kern="1200" baseline="0" dirty="0">
                <a:solidFill>
                  <a:schemeClr val="tx1"/>
                </a:solidFill>
                <a:latin typeface="+mn-lt"/>
                <a:ea typeface="+mn-ea"/>
                <a:cs typeface="+mn-cs"/>
              </a:rPr>
              <a:t>toe sign or a Babinski sign.</a:t>
            </a:r>
          </a:p>
          <a:p>
            <a:r>
              <a:rPr lang="en-US" sz="1200" b="0" i="0" u="none" strike="noStrike" kern="1200" baseline="0" dirty="0">
                <a:solidFill>
                  <a:schemeClr val="tx1"/>
                </a:solidFill>
                <a:latin typeface="+mn-lt"/>
                <a:ea typeface="+mn-ea"/>
                <a:cs typeface="+mn-cs"/>
              </a:rPr>
              <a:t>4. Most movements are provoked and not spontaneous.</a:t>
            </a:r>
          </a:p>
          <a:p>
            <a:r>
              <a:rPr lang="en-US" sz="1200" b="0" i="0" u="none" strike="noStrike" kern="1200" baseline="0" dirty="0">
                <a:solidFill>
                  <a:schemeClr val="tx1"/>
                </a:solidFill>
                <a:latin typeface="+mn-lt"/>
                <a:ea typeface="+mn-ea"/>
                <a:cs typeface="+mn-cs"/>
              </a:rPr>
              <a:t>The provocation can be movement during</a:t>
            </a:r>
          </a:p>
          <a:p>
            <a:r>
              <a:rPr lang="en-US" sz="1200" b="0" i="0" u="none" strike="noStrike" kern="1200" baseline="0" dirty="0">
                <a:solidFill>
                  <a:schemeClr val="tx1"/>
                </a:solidFill>
                <a:latin typeface="+mn-lt"/>
                <a:ea typeface="+mn-ea"/>
                <a:cs typeface="+mn-cs"/>
              </a:rPr>
              <a:t>nursing care procedures of the patient, such</a:t>
            </a:r>
          </a:p>
          <a:p>
            <a:r>
              <a:rPr lang="en-US" sz="1200" b="0" i="0" u="none" strike="noStrike" kern="1200" baseline="0" dirty="0">
                <a:solidFill>
                  <a:schemeClr val="tx1"/>
                </a:solidFill>
                <a:latin typeface="+mn-lt"/>
                <a:ea typeface="+mn-ea"/>
                <a:cs typeface="+mn-cs"/>
              </a:rPr>
              <a:t>as turning in bed or transfer from bed to a transport</a:t>
            </a:r>
          </a:p>
          <a:p>
            <a:r>
              <a:rPr lang="es-CO" sz="1200" b="0" i="0" u="none" strike="noStrike" kern="1200" baseline="0" dirty="0" err="1">
                <a:solidFill>
                  <a:schemeClr val="tx1"/>
                </a:solidFill>
                <a:latin typeface="+mn-lt"/>
                <a:ea typeface="+mn-ea"/>
                <a:cs typeface="+mn-cs"/>
              </a:rPr>
              <a:t>cart</a:t>
            </a:r>
            <a:r>
              <a:rPr lang="es-CO"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5. In some patients, spinal responses can be elicited</a:t>
            </a:r>
          </a:p>
          <a:p>
            <a:r>
              <a:rPr lang="en-US" sz="1200" b="0" i="0" u="none" strike="noStrike" kern="1200" baseline="0" dirty="0">
                <a:solidFill>
                  <a:schemeClr val="tx1"/>
                </a:solidFill>
                <a:latin typeface="+mn-lt"/>
                <a:ea typeface="+mn-ea"/>
                <a:cs typeface="+mn-cs"/>
              </a:rPr>
              <a:t>by forceful neck flexion and by noxious stimuli</a:t>
            </a:r>
          </a:p>
          <a:p>
            <a:r>
              <a:rPr lang="en-US" sz="1200" b="0" i="0" u="none" strike="noStrike" kern="1200" baseline="0" dirty="0">
                <a:solidFill>
                  <a:schemeClr val="tx1"/>
                </a:solidFill>
                <a:latin typeface="+mn-lt"/>
                <a:ea typeface="+mn-ea"/>
                <a:cs typeface="+mn-cs"/>
              </a:rPr>
              <a:t>below </a:t>
            </a:r>
            <a:r>
              <a:rPr lang="en-US" sz="1200" b="0" i="0" u="none" strike="noStrike" kern="1200" baseline="0" dirty="0" err="1">
                <a:solidFill>
                  <a:schemeClr val="tx1"/>
                </a:solidFill>
                <a:latin typeface="+mn-lt"/>
                <a:ea typeface="+mn-ea"/>
                <a:cs typeface="+mn-cs"/>
              </a:rPr>
              <a:t>cervicomedullary</a:t>
            </a:r>
            <a:r>
              <a:rPr lang="en-US" sz="1200" b="0" i="0" u="none" strike="noStrike" kern="1200" baseline="0" dirty="0">
                <a:solidFill>
                  <a:schemeClr val="tx1"/>
                </a:solidFill>
                <a:latin typeface="+mn-lt"/>
                <a:ea typeface="+mn-ea"/>
                <a:cs typeface="+mn-cs"/>
              </a:rPr>
              <a:t> junction. They are not</a:t>
            </a:r>
          </a:p>
          <a:p>
            <a:r>
              <a:rPr lang="en-US" sz="1200" b="0" i="0" u="none" strike="noStrike" kern="1200" baseline="0" dirty="0">
                <a:solidFill>
                  <a:schemeClr val="tx1"/>
                </a:solidFill>
                <a:latin typeface="+mn-lt"/>
                <a:ea typeface="+mn-ea"/>
                <a:cs typeface="+mn-cs"/>
              </a:rPr>
              <a:t>seen with pressure at the supraorbital ridge or</a:t>
            </a:r>
          </a:p>
          <a:p>
            <a:r>
              <a:rPr lang="es-CO" sz="1200" b="0" i="0" u="none" strike="noStrike" kern="1200" baseline="0" dirty="0" err="1">
                <a:solidFill>
                  <a:schemeClr val="tx1"/>
                </a:solidFill>
                <a:latin typeface="+mn-lt"/>
                <a:ea typeface="+mn-ea"/>
                <a:cs typeface="+mn-cs"/>
              </a:rPr>
              <a:t>temporomandibular</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joint</a:t>
            </a:r>
            <a:r>
              <a:rPr lang="es-CO" sz="1200" b="0" i="0" u="none" strike="noStrike" kern="1200" baseline="0" dirty="0">
                <a:solidFill>
                  <a:schemeClr val="tx1"/>
                </a:solidFill>
                <a:latin typeface="+mn-lt"/>
                <a:ea typeface="+mn-ea"/>
                <a:cs typeface="+mn-cs"/>
              </a:rPr>
              <a:t>.</a:t>
            </a:r>
            <a:endParaRPr lang="es-CO" sz="1200" b="0" i="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5EDE037B-D2C6-41A9-A1CE-C9B50DAA5938}" type="slidenum">
              <a:rPr lang="es-CO" smtClean="0"/>
              <a:t>21</a:t>
            </a:fld>
            <a:endParaRPr lang="es-CO"/>
          </a:p>
        </p:txBody>
      </p:sp>
    </p:spTree>
    <p:extLst>
      <p:ext uri="{BB962C8B-B14F-4D97-AF65-F5344CB8AC3E}">
        <p14:creationId xmlns:p14="http://schemas.microsoft.com/office/powerpoint/2010/main" val="4124158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EDE037B-D2C6-41A9-A1CE-C9B50DAA5938}" type="slidenum">
              <a:rPr lang="es-CO" smtClean="0"/>
              <a:t>22</a:t>
            </a:fld>
            <a:endParaRPr lang="es-CO"/>
          </a:p>
        </p:txBody>
      </p:sp>
    </p:spTree>
    <p:extLst>
      <p:ext uri="{BB962C8B-B14F-4D97-AF65-F5344CB8AC3E}">
        <p14:creationId xmlns:p14="http://schemas.microsoft.com/office/powerpoint/2010/main" val="2867557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9FF1645-346E-4A34-BBAC-9C9C5BF12C62}" type="slidenum">
              <a:rPr lang="es-CO" smtClean="0"/>
              <a:t>23</a:t>
            </a:fld>
            <a:endParaRPr lang="es-CO"/>
          </a:p>
        </p:txBody>
      </p:sp>
    </p:spTree>
    <p:extLst>
      <p:ext uri="{BB962C8B-B14F-4D97-AF65-F5344CB8AC3E}">
        <p14:creationId xmlns:p14="http://schemas.microsoft.com/office/powerpoint/2010/main" val="125786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a:solidFill>
                  <a:schemeClr val="tx1"/>
                </a:solidFill>
                <a:latin typeface="+mn-lt"/>
                <a:ea typeface="+mn-ea"/>
                <a:cs typeface="+mn-cs"/>
              </a:rPr>
              <a:t>In</a:t>
            </a:r>
          </a:p>
          <a:p>
            <a:r>
              <a:rPr lang="en-US" sz="1200" b="0" i="0" u="none" strike="noStrike" kern="1200" baseline="0" dirty="0">
                <a:solidFill>
                  <a:schemeClr val="tx1"/>
                </a:solidFill>
                <a:latin typeface="+mn-lt"/>
                <a:ea typeface="+mn-ea"/>
                <a:cs typeface="+mn-cs"/>
              </a:rPr>
              <a:t>whole brain death, death is declared when there is demonstrated loss of cortical</a:t>
            </a:r>
          </a:p>
          <a:p>
            <a:r>
              <a:rPr lang="en-US" sz="1200" b="0" i="0" u="none" strike="noStrike" kern="1200" baseline="0" dirty="0">
                <a:solidFill>
                  <a:schemeClr val="tx1"/>
                </a:solidFill>
                <a:latin typeface="+mn-lt"/>
                <a:ea typeface="+mn-ea"/>
                <a:cs typeface="+mn-cs"/>
              </a:rPr>
              <a:t>and brainstem reflexes. In Britain, only the loss of brainstem function is</a:t>
            </a:r>
          </a:p>
          <a:p>
            <a:r>
              <a:rPr lang="en-US" sz="1200" b="0" i="0" u="none" strike="noStrike" kern="1200" baseline="0" dirty="0">
                <a:solidFill>
                  <a:schemeClr val="tx1"/>
                </a:solidFill>
                <a:latin typeface="+mn-lt"/>
                <a:ea typeface="+mn-ea"/>
                <a:cs typeface="+mn-cs"/>
              </a:rPr>
              <a:t>required. The concept of ‘whole brain death’ has survived decades of moral,</a:t>
            </a:r>
          </a:p>
          <a:p>
            <a:r>
              <a:rPr lang="en-US" sz="1200" b="0" i="0" u="none" strike="noStrike" kern="1200" baseline="0" dirty="0">
                <a:solidFill>
                  <a:schemeClr val="tx1"/>
                </a:solidFill>
                <a:latin typeface="+mn-lt"/>
                <a:ea typeface="+mn-ea"/>
                <a:cs typeface="+mn-cs"/>
              </a:rPr>
              <a:t>ethical, and legal inspection [32]; however, the implementation of the criteria</a:t>
            </a:r>
          </a:p>
          <a:p>
            <a:r>
              <a:rPr lang="en-US" sz="1200" b="0" i="0" u="none" strike="noStrike" kern="1200" baseline="0" dirty="0">
                <a:solidFill>
                  <a:schemeClr val="tx1"/>
                </a:solidFill>
                <a:latin typeface="+mn-lt"/>
                <a:ea typeface="+mn-ea"/>
                <a:cs typeface="+mn-cs"/>
              </a:rPr>
              <a:t>established to determine brain death has come under scrutiny</a:t>
            </a:r>
            <a:endParaRPr lang="es-CO" dirty="0"/>
          </a:p>
        </p:txBody>
      </p:sp>
      <p:sp>
        <p:nvSpPr>
          <p:cNvPr id="4" name="Marcador de número de diapositiva 3"/>
          <p:cNvSpPr>
            <a:spLocks noGrp="1"/>
          </p:cNvSpPr>
          <p:nvPr>
            <p:ph type="sldNum" sz="quarter" idx="10"/>
          </p:nvPr>
        </p:nvSpPr>
        <p:spPr/>
        <p:txBody>
          <a:bodyPr/>
          <a:lstStyle/>
          <a:p>
            <a:fld id="{5EDE037B-D2C6-41A9-A1CE-C9B50DAA5938}" type="slidenum">
              <a:rPr lang="es-CO" smtClean="0"/>
              <a:t>3</a:t>
            </a:fld>
            <a:endParaRPr lang="es-CO"/>
          </a:p>
        </p:txBody>
      </p:sp>
    </p:spTree>
    <p:extLst>
      <p:ext uri="{BB962C8B-B14F-4D97-AF65-F5344CB8AC3E}">
        <p14:creationId xmlns:p14="http://schemas.microsoft.com/office/powerpoint/2010/main" val="3775726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a:t>Oculocefálicos: </a:t>
            </a:r>
            <a:r>
              <a:rPr lang="es-ES" b="0" dirty="0"/>
              <a:t>Lo</a:t>
            </a:r>
            <a:r>
              <a:rPr lang="es-ES" b="0" baseline="0" dirty="0"/>
              <a:t> normal es que los ojos vayan en la dirección contraria de la cabeza. </a:t>
            </a:r>
          </a:p>
          <a:p>
            <a:r>
              <a:rPr lang="es-ES" b="1" baseline="0" dirty="0"/>
              <a:t>Oculovestibular:</a:t>
            </a:r>
            <a:r>
              <a:rPr lang="es-ES" b="0" baseline="0" dirty="0"/>
              <a:t> Nistagmo con componente lento hacia el lado irrigado y el rápido se aleja del lado irrigado. </a:t>
            </a:r>
            <a:r>
              <a:rPr lang="es-ES" dirty="0"/>
              <a:t> </a:t>
            </a:r>
          </a:p>
        </p:txBody>
      </p:sp>
      <p:sp>
        <p:nvSpPr>
          <p:cNvPr id="4" name="3 Marcador de número de diapositiva"/>
          <p:cNvSpPr>
            <a:spLocks noGrp="1"/>
          </p:cNvSpPr>
          <p:nvPr>
            <p:ph type="sldNum" sz="quarter" idx="10"/>
          </p:nvPr>
        </p:nvSpPr>
        <p:spPr/>
        <p:txBody>
          <a:bodyPr/>
          <a:lstStyle/>
          <a:p>
            <a:fld id="{6EB69C37-B043-4AE3-BB6B-746D2110317F}" type="slidenum">
              <a:rPr lang="es-ES" smtClean="0"/>
              <a:t>24</a:t>
            </a:fld>
            <a:endParaRPr lang="es-ES"/>
          </a:p>
        </p:txBody>
      </p:sp>
    </p:spTree>
    <p:extLst>
      <p:ext uri="{BB962C8B-B14F-4D97-AF65-F5344CB8AC3E}">
        <p14:creationId xmlns:p14="http://schemas.microsoft.com/office/powerpoint/2010/main" val="4187309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a:t>Rigidez </a:t>
            </a:r>
            <a:r>
              <a:rPr lang="es-ES" b="1" dirty="0" err="1"/>
              <a:t>flexora</a:t>
            </a:r>
            <a:r>
              <a:rPr lang="es-ES" b="1" dirty="0"/>
              <a:t>: Reflejo </a:t>
            </a:r>
            <a:r>
              <a:rPr lang="es-ES" b="1" dirty="0" err="1"/>
              <a:t>multisináptico</a:t>
            </a:r>
            <a:r>
              <a:rPr lang="es-ES" b="1" dirty="0"/>
              <a:t> complejo de integración </a:t>
            </a:r>
            <a:r>
              <a:rPr lang="es-ES" b="1" dirty="0" err="1"/>
              <a:t>supramesencefálica</a:t>
            </a:r>
            <a:r>
              <a:rPr lang="es-ES" b="1" dirty="0"/>
              <a:t>. </a:t>
            </a:r>
          </a:p>
          <a:p>
            <a:r>
              <a:rPr lang="es-ES" b="1" dirty="0"/>
              <a:t>Extensora: Reflejo </a:t>
            </a:r>
            <a:r>
              <a:rPr lang="es-ES" b="1" dirty="0" err="1"/>
              <a:t>multisináptico</a:t>
            </a:r>
            <a:r>
              <a:rPr lang="es-ES" b="1" dirty="0"/>
              <a:t> complejo de integración </a:t>
            </a:r>
            <a:r>
              <a:rPr lang="es-ES" b="1" dirty="0" err="1"/>
              <a:t>pontomesencefálica</a:t>
            </a:r>
            <a:r>
              <a:rPr lang="es-ES" b="1" dirty="0"/>
              <a:t>. </a:t>
            </a:r>
          </a:p>
        </p:txBody>
      </p:sp>
      <p:sp>
        <p:nvSpPr>
          <p:cNvPr id="4" name="3 Marcador de número de diapositiva"/>
          <p:cNvSpPr>
            <a:spLocks noGrp="1"/>
          </p:cNvSpPr>
          <p:nvPr>
            <p:ph type="sldNum" sz="quarter" idx="10"/>
          </p:nvPr>
        </p:nvSpPr>
        <p:spPr/>
        <p:txBody>
          <a:bodyPr/>
          <a:lstStyle/>
          <a:p>
            <a:fld id="{6EB69C37-B043-4AE3-BB6B-746D2110317F}" type="slidenum">
              <a:rPr lang="es-ES" smtClean="0"/>
              <a:t>25</a:t>
            </a:fld>
            <a:endParaRPr lang="es-ES"/>
          </a:p>
        </p:txBody>
      </p:sp>
    </p:spTree>
    <p:extLst>
      <p:ext uri="{BB962C8B-B14F-4D97-AF65-F5344CB8AC3E}">
        <p14:creationId xmlns:p14="http://schemas.microsoft.com/office/powerpoint/2010/main" val="181655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b="1" dirty="0"/>
          </a:p>
        </p:txBody>
      </p:sp>
      <p:sp>
        <p:nvSpPr>
          <p:cNvPr id="4" name="3 Marcador de número de diapositiva"/>
          <p:cNvSpPr>
            <a:spLocks noGrp="1"/>
          </p:cNvSpPr>
          <p:nvPr>
            <p:ph type="sldNum" sz="quarter" idx="10"/>
          </p:nvPr>
        </p:nvSpPr>
        <p:spPr/>
        <p:txBody>
          <a:bodyPr/>
          <a:lstStyle/>
          <a:p>
            <a:fld id="{6EB69C37-B043-4AE3-BB6B-746D2110317F}" type="slidenum">
              <a:rPr lang="es-ES" smtClean="0"/>
              <a:t>26</a:t>
            </a:fld>
            <a:endParaRPr lang="es-ES"/>
          </a:p>
        </p:txBody>
      </p:sp>
    </p:spTree>
    <p:extLst>
      <p:ext uri="{BB962C8B-B14F-4D97-AF65-F5344CB8AC3E}">
        <p14:creationId xmlns:p14="http://schemas.microsoft.com/office/powerpoint/2010/main" val="978289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CO" dirty="0"/>
              <a:t>Disminuir  parámetros ventilatorios del paciente con FiO2 al 100% para aumentar discretamente PaCO2</a:t>
            </a:r>
          </a:p>
          <a:p>
            <a:endParaRPr lang="es-CO" dirty="0"/>
          </a:p>
          <a:p>
            <a:endParaRPr lang="es-CO" dirty="0"/>
          </a:p>
          <a:p>
            <a:r>
              <a:rPr lang="es-CO" sz="1200" b="1" i="0" kern="1200" dirty="0">
                <a:solidFill>
                  <a:schemeClr val="tx1"/>
                </a:solidFill>
                <a:effectLst/>
                <a:latin typeface="+mn-lt"/>
                <a:ea typeface="+mn-ea"/>
                <a:cs typeface="+mn-cs"/>
              </a:rPr>
              <a:t>El procedimiento estándar </a:t>
            </a:r>
            <a:r>
              <a:rPr lang="es-CO" sz="1200" b="0" i="0" kern="1200" dirty="0">
                <a:solidFill>
                  <a:schemeClr val="tx1"/>
                </a:solidFill>
                <a:effectLst/>
                <a:latin typeface="+mn-lt"/>
                <a:ea typeface="+mn-ea"/>
                <a:cs typeface="+mn-cs"/>
              </a:rPr>
              <a:t> -  La prueba de apnea se lleva a cabo después de que se han cumplido todos los demás criterios de muerte cerebral. ≥36ºC núcleo de la temperatura o 97ºF, la presión arterial sistólica ≥100 </a:t>
            </a:r>
            <a:r>
              <a:rPr lang="es-CO" sz="1200" b="0" i="0" kern="1200" dirty="0" err="1">
                <a:solidFill>
                  <a:schemeClr val="tx1"/>
                </a:solidFill>
                <a:effectLst/>
                <a:latin typeface="+mn-lt"/>
                <a:ea typeface="+mn-ea"/>
                <a:cs typeface="+mn-cs"/>
              </a:rPr>
              <a:t>mmHg</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eucapnia</a:t>
            </a:r>
            <a:r>
              <a:rPr lang="es-CO" sz="1200" b="0" i="0" kern="1200" dirty="0">
                <a:solidFill>
                  <a:schemeClr val="tx1"/>
                </a:solidFill>
                <a:effectLst/>
                <a:latin typeface="+mn-lt"/>
                <a:ea typeface="+mn-ea"/>
                <a:cs typeface="+mn-cs"/>
              </a:rPr>
              <a:t> (PaCO2 de 35 a 45 </a:t>
            </a:r>
            <a:r>
              <a:rPr lang="es-CO" sz="1200" b="0" i="0" kern="1200" dirty="0" err="1">
                <a:solidFill>
                  <a:schemeClr val="tx1"/>
                </a:solidFill>
                <a:effectLst/>
                <a:latin typeface="+mn-lt"/>
                <a:ea typeface="+mn-ea"/>
                <a:cs typeface="+mn-cs"/>
              </a:rPr>
              <a:t>mmHg</a:t>
            </a:r>
            <a:r>
              <a:rPr lang="es-CO" sz="1200" b="0" i="0" kern="1200" dirty="0">
                <a:solidFill>
                  <a:schemeClr val="tx1"/>
                </a:solidFill>
                <a:effectLst/>
                <a:latin typeface="+mn-lt"/>
                <a:ea typeface="+mn-ea"/>
                <a:cs typeface="+mn-cs"/>
              </a:rPr>
              <a:t>), la ausencia de hipoxia, y el estado </a:t>
            </a:r>
            <a:r>
              <a:rPr lang="es-CO" sz="1200" b="0" i="0" kern="1200" dirty="0" err="1">
                <a:solidFill>
                  <a:schemeClr val="tx1"/>
                </a:solidFill>
                <a:effectLst/>
                <a:latin typeface="+mn-lt"/>
                <a:ea typeface="+mn-ea"/>
                <a:cs typeface="+mn-cs"/>
              </a:rPr>
              <a:t>euvolémico</a:t>
            </a:r>
            <a:r>
              <a:rPr lang="es-CO" sz="1200" b="0" i="0" kern="1200" dirty="0">
                <a:solidFill>
                  <a:schemeClr val="tx1"/>
                </a:solidFill>
                <a:effectLst/>
                <a:latin typeface="+mn-lt"/>
                <a:ea typeface="+mn-ea"/>
                <a:cs typeface="+mn-cs"/>
              </a:rPr>
              <a:t> son requisitos previos [ </a:t>
            </a:r>
            <a:r>
              <a:rPr lang="es-CO" sz="1200" b="0" i="0" u="sng" kern="1200" dirty="0">
                <a:solidFill>
                  <a:schemeClr val="tx1"/>
                </a:solidFill>
                <a:effectLst/>
                <a:latin typeface="+mn-lt"/>
                <a:ea typeface="+mn-ea"/>
                <a:cs typeface="+mn-cs"/>
                <a:hlinkClick r:id="rId3"/>
              </a:rPr>
              <a:t>5,6</a:t>
            </a:r>
            <a:r>
              <a:rPr lang="es-CO" sz="1200" b="0" i="0" kern="1200" dirty="0">
                <a:solidFill>
                  <a:schemeClr val="tx1"/>
                </a:solidFill>
                <a:effectLst/>
                <a:latin typeface="+mn-lt"/>
                <a:ea typeface="+mn-ea"/>
                <a:cs typeface="+mn-cs"/>
              </a:rPr>
              <a:t> ]. La prueba no es válida en los pacientes que tienen crónicamente altos valores de PaCO2 (retenedores de CO2) y en casos de parálisis neuromuscular o lesiones de la médula espinal cervical de alto. En una prueba de apnea positivo no hay respuesta respiratoria a una PaCO2&gt; 60 </a:t>
            </a:r>
            <a:r>
              <a:rPr lang="es-CO" sz="1200" b="0" i="0" kern="1200" dirty="0" err="1">
                <a:solidFill>
                  <a:schemeClr val="tx1"/>
                </a:solidFill>
                <a:effectLst/>
                <a:latin typeface="+mn-lt"/>
                <a:ea typeface="+mn-ea"/>
                <a:cs typeface="+mn-cs"/>
              </a:rPr>
              <a:t>mmHg</a:t>
            </a:r>
            <a:r>
              <a:rPr lang="es-CO" sz="1200" b="0" i="0" kern="1200" dirty="0">
                <a:solidFill>
                  <a:schemeClr val="tx1"/>
                </a:solidFill>
                <a:effectLst/>
                <a:latin typeface="+mn-lt"/>
                <a:ea typeface="+mn-ea"/>
                <a:cs typeface="+mn-cs"/>
              </a:rPr>
              <a:t> o 20 </a:t>
            </a:r>
            <a:r>
              <a:rPr lang="es-CO" sz="1200" b="0" i="0" kern="1200" dirty="0" err="1">
                <a:solidFill>
                  <a:schemeClr val="tx1"/>
                </a:solidFill>
                <a:effectLst/>
                <a:latin typeface="+mn-lt"/>
                <a:ea typeface="+mn-ea"/>
                <a:cs typeface="+mn-cs"/>
              </a:rPr>
              <a:t>mmHg</a:t>
            </a:r>
            <a:r>
              <a:rPr lang="es-CO" sz="1200" b="0" i="0" kern="1200" dirty="0">
                <a:solidFill>
                  <a:schemeClr val="tx1"/>
                </a:solidFill>
                <a:effectLst/>
                <a:latin typeface="+mn-lt"/>
                <a:ea typeface="+mn-ea"/>
                <a:cs typeface="+mn-cs"/>
              </a:rPr>
              <a:t> mayor que los valores de referencia y un pH arterial final &lt;7,28.</a:t>
            </a:r>
          </a:p>
          <a:p>
            <a:r>
              <a:rPr lang="es-CO" sz="1200" b="0" i="0" kern="1200" dirty="0">
                <a:solidFill>
                  <a:schemeClr val="tx1"/>
                </a:solidFill>
                <a:effectLst/>
                <a:latin typeface="+mn-lt"/>
                <a:ea typeface="+mn-ea"/>
                <a:cs typeface="+mn-cs"/>
              </a:rPr>
              <a:t>La desconexión del ventilador se asocia a menudo con hipoxemia profunda e inestabilidad hemodinámica. Esto se puede evitar mediante el aumento de oxígeno inspirado antes y durante la prueba. </a:t>
            </a:r>
            <a:r>
              <a:rPr lang="es-CO" sz="1200" b="0" i="0" kern="1200" dirty="0" err="1">
                <a:solidFill>
                  <a:schemeClr val="tx1"/>
                </a:solidFill>
                <a:effectLst/>
                <a:latin typeface="+mn-lt"/>
                <a:ea typeface="+mn-ea"/>
                <a:cs typeface="+mn-cs"/>
              </a:rPr>
              <a:t>Preoxigenación</a:t>
            </a:r>
            <a:r>
              <a:rPr lang="es-CO" sz="1200" b="0" i="0" kern="1200" dirty="0">
                <a:solidFill>
                  <a:schemeClr val="tx1"/>
                </a:solidFill>
                <a:effectLst/>
                <a:latin typeface="+mn-lt"/>
                <a:ea typeface="+mn-ea"/>
                <a:cs typeface="+mn-cs"/>
              </a:rPr>
              <a:t> elimina depósitos de nitrógeno respiratorio y acelera el transporte de oxígeno a través de la cánula traqueal [ </a:t>
            </a:r>
            <a:r>
              <a:rPr lang="es-CO" sz="1200" b="0" i="0" u="sng" kern="1200" dirty="0">
                <a:solidFill>
                  <a:schemeClr val="tx1"/>
                </a:solidFill>
                <a:effectLst/>
                <a:latin typeface="+mn-lt"/>
                <a:ea typeface="+mn-ea"/>
                <a:cs typeface="+mn-cs"/>
                <a:hlinkClick r:id="rId3"/>
              </a:rPr>
              <a:t>5,6</a:t>
            </a:r>
            <a:r>
              <a:rPr lang="es-CO" sz="1200" b="0" i="0" kern="1200" dirty="0">
                <a:solidFill>
                  <a:schemeClr val="tx1"/>
                </a:solidFill>
                <a:effectLst/>
                <a:latin typeface="+mn-lt"/>
                <a:ea typeface="+mn-ea"/>
                <a:cs typeface="+mn-cs"/>
              </a:rPr>
              <a:t> ]. La fracción de oxígeno inspirado debe ser 1.0 durante 10 minutos, hasta un PaO2 máximo de 200 </a:t>
            </a:r>
            <a:r>
              <a:rPr lang="es-CO" sz="1200" b="0" i="0" kern="1200" dirty="0" err="1">
                <a:solidFill>
                  <a:schemeClr val="tx1"/>
                </a:solidFill>
                <a:effectLst/>
                <a:latin typeface="+mn-lt"/>
                <a:ea typeface="+mn-ea"/>
                <a:cs typeface="+mn-cs"/>
              </a:rPr>
              <a:t>mmHg</a:t>
            </a:r>
            <a:r>
              <a:rPr lang="es-CO" sz="1200" b="0" i="0" kern="1200" dirty="0">
                <a:solidFill>
                  <a:schemeClr val="tx1"/>
                </a:solidFill>
                <a:effectLst/>
                <a:latin typeface="+mn-lt"/>
                <a:ea typeface="+mn-ea"/>
                <a:cs typeface="+mn-cs"/>
              </a:rPr>
              <a:t> o hasta que el PaCO2 superior a 40 </a:t>
            </a:r>
            <a:r>
              <a:rPr lang="es-CO" sz="1200" b="0" i="0" kern="1200" dirty="0" err="1">
                <a:solidFill>
                  <a:schemeClr val="tx1"/>
                </a:solidFill>
                <a:effectLst/>
                <a:latin typeface="+mn-lt"/>
                <a:ea typeface="+mn-ea"/>
                <a:cs typeface="+mn-cs"/>
              </a:rPr>
              <a:t>mmHg</a:t>
            </a:r>
            <a:r>
              <a:rPr lang="es-CO" sz="1200" b="0" i="0" kern="1200" dirty="0">
                <a:solidFill>
                  <a:schemeClr val="tx1"/>
                </a:solidFill>
                <a:effectLst/>
                <a:latin typeface="+mn-lt"/>
                <a:ea typeface="+mn-ea"/>
                <a:cs typeface="+mn-cs"/>
              </a:rPr>
              <a:t>. Frecuencia de ventilación se reduce a </a:t>
            </a:r>
            <a:r>
              <a:rPr lang="es-CO" sz="1200" b="0" i="0" kern="1200" dirty="0" err="1">
                <a:solidFill>
                  <a:schemeClr val="tx1"/>
                </a:solidFill>
                <a:effectLst/>
                <a:latin typeface="+mn-lt"/>
                <a:ea typeface="+mn-ea"/>
                <a:cs typeface="+mn-cs"/>
              </a:rPr>
              <a:t>eucapnia</a:t>
            </a:r>
            <a:r>
              <a:rPr lang="es-CO" sz="1200" b="0" i="0" kern="1200" dirty="0">
                <a:solidFill>
                  <a:schemeClr val="tx1"/>
                </a:solidFill>
                <a:effectLst/>
                <a:latin typeface="+mn-lt"/>
                <a:ea typeface="+mn-ea"/>
                <a:cs typeface="+mn-cs"/>
              </a:rPr>
              <a:t>; la presión positiva al final de la espiración se reduce a 5 cm H2O. Si SaO2&gt; 95 por ciento, se obtiene entonces como gases en sangre arterial (GSA). El paciente se desconecta entonces del ventilador. El oxígeno es proporcionado por una cánula traqueal a 6 L / minuto; la punta debe estar en la </a:t>
            </a:r>
            <a:r>
              <a:rPr lang="es-CO" sz="1200" b="0" i="0" kern="1200" dirty="0" err="1">
                <a:solidFill>
                  <a:schemeClr val="tx1"/>
                </a:solidFill>
                <a:effectLst/>
                <a:latin typeface="+mn-lt"/>
                <a:ea typeface="+mn-ea"/>
                <a:cs typeface="+mn-cs"/>
              </a:rPr>
              <a:t>carina</a:t>
            </a:r>
            <a:r>
              <a:rPr lang="es-CO" sz="1200" b="0" i="0" kern="1200" dirty="0">
                <a:solidFill>
                  <a:schemeClr val="tx1"/>
                </a:solidFill>
                <a:effectLst/>
                <a:latin typeface="+mn-lt"/>
                <a:ea typeface="+mn-ea"/>
                <a:cs typeface="+mn-cs"/>
              </a:rPr>
              <a:t>. Las alternativas incluyen el uso de un sistema de pieza en T con el flujo de oxígeno a 12 l / min y el uso de la presión positiva continua en vía aérea (CPAP) de 10 a 20 cm de H2O, con el flujo de oxígeno a 12 L / min [ </a:t>
            </a:r>
            <a:r>
              <a:rPr lang="es-CO" sz="1200" b="0" i="0" u="sng" kern="1200" dirty="0">
                <a:solidFill>
                  <a:schemeClr val="tx1"/>
                </a:solidFill>
                <a:effectLst/>
                <a:latin typeface="+mn-lt"/>
                <a:ea typeface="+mn-ea"/>
                <a:cs typeface="+mn-cs"/>
                <a:hlinkClick r:id="rId4"/>
              </a:rPr>
              <a:t>21,22</a:t>
            </a:r>
            <a:r>
              <a:rPr lang="es-CO" sz="1200" b="0" i="0" kern="1200" dirty="0">
                <a:solidFill>
                  <a:schemeClr val="tx1"/>
                </a:solidFill>
                <a:effectLst/>
                <a:latin typeface="+mn-lt"/>
                <a:ea typeface="+mn-ea"/>
                <a:cs typeface="+mn-cs"/>
              </a:rPr>
              <a:t> ].</a:t>
            </a:r>
          </a:p>
          <a:p>
            <a:r>
              <a:rPr lang="es-CO" sz="1200" b="0" i="0" kern="1200" dirty="0">
                <a:solidFill>
                  <a:schemeClr val="tx1"/>
                </a:solidFill>
                <a:effectLst/>
                <a:latin typeface="+mn-lt"/>
                <a:ea typeface="+mn-ea"/>
                <a:cs typeface="+mn-cs"/>
              </a:rPr>
              <a:t>La observación visual es el método estándar para la detección de movimiento respiratorio [ </a:t>
            </a:r>
            <a:r>
              <a:rPr lang="es-CO" sz="1200" b="0" i="0" u="sng" kern="1200" dirty="0">
                <a:solidFill>
                  <a:schemeClr val="tx1"/>
                </a:solidFill>
                <a:effectLst/>
                <a:latin typeface="+mn-lt"/>
                <a:ea typeface="+mn-ea"/>
                <a:cs typeface="+mn-cs"/>
                <a:hlinkClick r:id="rId5"/>
              </a:rPr>
              <a:t>6</a:t>
            </a:r>
            <a:r>
              <a:rPr lang="es-CO" sz="1200" b="0" i="0" kern="1200" dirty="0">
                <a:solidFill>
                  <a:schemeClr val="tx1"/>
                </a:solidFill>
                <a:effectLst/>
                <a:latin typeface="+mn-lt"/>
                <a:ea typeface="+mn-ea"/>
                <a:cs typeface="+mn-cs"/>
              </a:rPr>
              <a:t> ]. Ocho a diez minutos sin esfuerzo respiratorio es observable un período de observación estándar. PaCO2 se mide justo antes de la reconexión al ventilador para confirmar que el nivel objetivo (&gt; 60 </a:t>
            </a:r>
            <a:r>
              <a:rPr lang="es-CO" sz="1200" b="0" i="0" kern="1200" dirty="0" err="1">
                <a:solidFill>
                  <a:schemeClr val="tx1"/>
                </a:solidFill>
                <a:effectLst/>
                <a:latin typeface="+mn-lt"/>
                <a:ea typeface="+mn-ea"/>
                <a:cs typeface="+mn-cs"/>
              </a:rPr>
              <a:t>mmHg</a:t>
            </a:r>
            <a:r>
              <a:rPr lang="es-CO" sz="1200" b="0" i="0" kern="1200" dirty="0">
                <a:solidFill>
                  <a:schemeClr val="tx1"/>
                </a:solidFill>
                <a:effectLst/>
                <a:latin typeface="+mn-lt"/>
                <a:ea typeface="+mn-ea"/>
                <a:cs typeface="+mn-cs"/>
              </a:rPr>
              <a:t> o 20 </a:t>
            </a:r>
            <a:r>
              <a:rPr lang="es-CO" sz="1200" b="0" i="0" kern="1200" dirty="0" err="1">
                <a:solidFill>
                  <a:schemeClr val="tx1"/>
                </a:solidFill>
                <a:effectLst/>
                <a:latin typeface="+mn-lt"/>
                <a:ea typeface="+mn-ea"/>
                <a:cs typeface="+mn-cs"/>
              </a:rPr>
              <a:t>mmHg</a:t>
            </a:r>
            <a:r>
              <a:rPr lang="es-CO" sz="1200" b="0" i="0" kern="1200" dirty="0">
                <a:solidFill>
                  <a:schemeClr val="tx1"/>
                </a:solidFill>
                <a:effectLst/>
                <a:latin typeface="+mn-lt"/>
                <a:ea typeface="+mn-ea"/>
                <a:cs typeface="+mn-cs"/>
              </a:rPr>
              <a:t> mayor que los valores de referencia) se logró.</a:t>
            </a:r>
          </a:p>
          <a:p>
            <a:endParaRPr lang="es-CO" dirty="0"/>
          </a:p>
          <a:p>
            <a:r>
              <a:rPr lang="es-CO" sz="1200" b="0" i="0" kern="1200" dirty="0">
                <a:solidFill>
                  <a:schemeClr val="tx1"/>
                </a:solidFill>
                <a:effectLst/>
                <a:latin typeface="+mn-lt"/>
                <a:ea typeface="+mn-ea"/>
                <a:cs typeface="+mn-cs"/>
              </a:rPr>
              <a:t>Una innovación en el test de apnea implica la introducción de 3 a 5 por ciento de CO2, junto con oxígeno y proporcionar unos cuatro respiraciones por minuto utilizando un ventilador que es capaz de detectar el esfuerzo respiratorio, mientras que el control de la concentración de CO2 ET [ </a:t>
            </a:r>
            <a:r>
              <a:rPr lang="es-CO" sz="1200" b="0" i="0" u="sng" kern="1200" dirty="0">
                <a:solidFill>
                  <a:schemeClr val="tx1"/>
                </a:solidFill>
                <a:effectLst/>
                <a:latin typeface="+mn-lt"/>
                <a:ea typeface="+mn-ea"/>
                <a:cs typeface="+mn-cs"/>
                <a:hlinkClick r:id="rId6"/>
              </a:rPr>
              <a:t>23</a:t>
            </a:r>
            <a:r>
              <a:rPr lang="es-CO" sz="1200" b="0" i="0" kern="1200" dirty="0">
                <a:solidFill>
                  <a:schemeClr val="tx1"/>
                </a:solidFill>
                <a:effectLst/>
                <a:latin typeface="+mn-lt"/>
                <a:ea typeface="+mn-ea"/>
                <a:cs typeface="+mn-cs"/>
              </a:rPr>
              <a:t> ]. Sin embargo, otros autores han criticado las técnicas de administración de suplementos de CO2, porque las tasas de acumulación de PaCO2 pueden ser impredecibles, hipercapnia excesivo puede causar complicaciones, y los aumentos más graduales en la PaCO2 no puede estimular eficazmente los centros respiratorios [ </a:t>
            </a:r>
            <a:r>
              <a:rPr lang="es-CO" sz="1200" b="0" i="0" u="sng" kern="1200" dirty="0">
                <a:solidFill>
                  <a:schemeClr val="tx1"/>
                </a:solidFill>
                <a:effectLst/>
                <a:latin typeface="+mn-lt"/>
                <a:ea typeface="+mn-ea"/>
                <a:cs typeface="+mn-cs"/>
                <a:hlinkClick r:id="rId7"/>
              </a:rPr>
              <a:t>11</a:t>
            </a:r>
            <a:r>
              <a:rPr lang="es-CO" sz="1200" b="0" i="0" kern="1200" dirty="0">
                <a:solidFill>
                  <a:schemeClr val="tx1"/>
                </a:solidFill>
                <a:effectLst/>
                <a:latin typeface="+mn-lt"/>
                <a:ea typeface="+mn-ea"/>
                <a:cs typeface="+mn-cs"/>
              </a:rPr>
              <a:t> ]. PaCO2 aumenta a una velocidad de 2,5 a 3 mm Hg por minuto en las pruebas tradicionales</a:t>
            </a:r>
            <a:endParaRPr lang="es-CO" dirty="0"/>
          </a:p>
        </p:txBody>
      </p:sp>
      <p:sp>
        <p:nvSpPr>
          <p:cNvPr id="4" name="Marcador de número de diapositiva 3"/>
          <p:cNvSpPr>
            <a:spLocks noGrp="1"/>
          </p:cNvSpPr>
          <p:nvPr>
            <p:ph type="sldNum" sz="quarter" idx="10"/>
          </p:nvPr>
        </p:nvSpPr>
        <p:spPr/>
        <p:txBody>
          <a:bodyPr/>
          <a:lstStyle/>
          <a:p>
            <a:fld id="{5EDE037B-D2C6-41A9-A1CE-C9B50DAA5938}" type="slidenum">
              <a:rPr lang="es-CO" smtClean="0"/>
              <a:t>28</a:t>
            </a:fld>
            <a:endParaRPr lang="es-CO"/>
          </a:p>
        </p:txBody>
      </p:sp>
    </p:spTree>
    <p:extLst>
      <p:ext uri="{BB962C8B-B14F-4D97-AF65-F5344CB8AC3E}">
        <p14:creationId xmlns:p14="http://schemas.microsoft.com/office/powerpoint/2010/main" val="3068482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1" i="0" kern="1200" dirty="0">
                <a:solidFill>
                  <a:schemeClr val="tx1"/>
                </a:solidFill>
                <a:effectLst/>
                <a:latin typeface="+mn-lt"/>
                <a:ea typeface="+mn-ea"/>
                <a:cs typeface="+mn-cs"/>
              </a:rPr>
              <a:t>El procedimiento estándar </a:t>
            </a:r>
            <a:r>
              <a:rPr lang="es-CO" sz="1200" b="0" i="0" kern="1200" dirty="0">
                <a:solidFill>
                  <a:schemeClr val="tx1"/>
                </a:solidFill>
                <a:effectLst/>
                <a:latin typeface="+mn-lt"/>
                <a:ea typeface="+mn-ea"/>
                <a:cs typeface="+mn-cs"/>
              </a:rPr>
              <a:t> -  La prueba de apnea se lleva a cabo después de que se han cumplido todos los demás criterios de muerte cerebral. ≥36ºC núcleo de la temperatura o 97ºF, la presión arterial sistólica ≥100 </a:t>
            </a:r>
            <a:r>
              <a:rPr lang="es-CO" sz="1200" b="0" i="0" kern="1200" dirty="0" err="1">
                <a:solidFill>
                  <a:schemeClr val="tx1"/>
                </a:solidFill>
                <a:effectLst/>
                <a:latin typeface="+mn-lt"/>
                <a:ea typeface="+mn-ea"/>
                <a:cs typeface="+mn-cs"/>
              </a:rPr>
              <a:t>mmHg</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eucapnia</a:t>
            </a:r>
            <a:r>
              <a:rPr lang="es-CO" sz="1200" b="0" i="0" kern="1200" dirty="0">
                <a:solidFill>
                  <a:schemeClr val="tx1"/>
                </a:solidFill>
                <a:effectLst/>
                <a:latin typeface="+mn-lt"/>
                <a:ea typeface="+mn-ea"/>
                <a:cs typeface="+mn-cs"/>
              </a:rPr>
              <a:t> (PaCO2 de 35 a 45 </a:t>
            </a:r>
            <a:r>
              <a:rPr lang="es-CO" sz="1200" b="0" i="0" kern="1200" dirty="0" err="1">
                <a:solidFill>
                  <a:schemeClr val="tx1"/>
                </a:solidFill>
                <a:effectLst/>
                <a:latin typeface="+mn-lt"/>
                <a:ea typeface="+mn-ea"/>
                <a:cs typeface="+mn-cs"/>
              </a:rPr>
              <a:t>mmHg</a:t>
            </a:r>
            <a:r>
              <a:rPr lang="es-CO" sz="1200" b="0" i="0" kern="1200" dirty="0">
                <a:solidFill>
                  <a:schemeClr val="tx1"/>
                </a:solidFill>
                <a:effectLst/>
                <a:latin typeface="+mn-lt"/>
                <a:ea typeface="+mn-ea"/>
                <a:cs typeface="+mn-cs"/>
              </a:rPr>
              <a:t>), la ausencia de hipoxia, y el estado </a:t>
            </a:r>
            <a:r>
              <a:rPr lang="es-CO" sz="1200" b="0" i="0" kern="1200" dirty="0" err="1">
                <a:solidFill>
                  <a:schemeClr val="tx1"/>
                </a:solidFill>
                <a:effectLst/>
                <a:latin typeface="+mn-lt"/>
                <a:ea typeface="+mn-ea"/>
                <a:cs typeface="+mn-cs"/>
              </a:rPr>
              <a:t>euvolémico</a:t>
            </a:r>
            <a:r>
              <a:rPr lang="es-CO" sz="1200" b="0" i="0" kern="1200" dirty="0">
                <a:solidFill>
                  <a:schemeClr val="tx1"/>
                </a:solidFill>
                <a:effectLst/>
                <a:latin typeface="+mn-lt"/>
                <a:ea typeface="+mn-ea"/>
                <a:cs typeface="+mn-cs"/>
              </a:rPr>
              <a:t> son requisitos previos [ </a:t>
            </a:r>
            <a:r>
              <a:rPr lang="es-CO" sz="1200" b="0" i="0" u="sng" kern="1200" dirty="0">
                <a:solidFill>
                  <a:schemeClr val="tx1"/>
                </a:solidFill>
                <a:effectLst/>
                <a:latin typeface="+mn-lt"/>
                <a:ea typeface="+mn-ea"/>
                <a:cs typeface="+mn-cs"/>
                <a:hlinkClick r:id="rId3"/>
              </a:rPr>
              <a:t>5,6</a:t>
            </a:r>
            <a:r>
              <a:rPr lang="es-CO" sz="1200" b="0" i="0" kern="1200" dirty="0">
                <a:solidFill>
                  <a:schemeClr val="tx1"/>
                </a:solidFill>
                <a:effectLst/>
                <a:latin typeface="+mn-lt"/>
                <a:ea typeface="+mn-ea"/>
                <a:cs typeface="+mn-cs"/>
              </a:rPr>
              <a:t> ]. La prueba no es válida en los pacientes que tienen crónicamente altos valores de PaCO2 (retenedores de CO2) y en casos de parálisis neuromuscular o lesiones de la médula espinal cervical de alto. En una prueba de apnea positivo no hay respuesta respiratoria a una PaCO2&gt; 60 </a:t>
            </a:r>
            <a:r>
              <a:rPr lang="es-CO" sz="1200" b="0" i="0" kern="1200" dirty="0" err="1">
                <a:solidFill>
                  <a:schemeClr val="tx1"/>
                </a:solidFill>
                <a:effectLst/>
                <a:latin typeface="+mn-lt"/>
                <a:ea typeface="+mn-ea"/>
                <a:cs typeface="+mn-cs"/>
              </a:rPr>
              <a:t>mmHg</a:t>
            </a:r>
            <a:r>
              <a:rPr lang="es-CO" sz="1200" b="0" i="0" kern="1200" dirty="0">
                <a:solidFill>
                  <a:schemeClr val="tx1"/>
                </a:solidFill>
                <a:effectLst/>
                <a:latin typeface="+mn-lt"/>
                <a:ea typeface="+mn-ea"/>
                <a:cs typeface="+mn-cs"/>
              </a:rPr>
              <a:t> o 20 </a:t>
            </a:r>
            <a:r>
              <a:rPr lang="es-CO" sz="1200" b="0" i="0" kern="1200" dirty="0" err="1">
                <a:solidFill>
                  <a:schemeClr val="tx1"/>
                </a:solidFill>
                <a:effectLst/>
                <a:latin typeface="+mn-lt"/>
                <a:ea typeface="+mn-ea"/>
                <a:cs typeface="+mn-cs"/>
              </a:rPr>
              <a:t>mmHg</a:t>
            </a:r>
            <a:r>
              <a:rPr lang="es-CO" sz="1200" b="0" i="0" kern="1200" dirty="0">
                <a:solidFill>
                  <a:schemeClr val="tx1"/>
                </a:solidFill>
                <a:effectLst/>
                <a:latin typeface="+mn-lt"/>
                <a:ea typeface="+mn-ea"/>
                <a:cs typeface="+mn-cs"/>
              </a:rPr>
              <a:t> mayor que los valores de referencia y un pH arterial final &lt;7,28.</a:t>
            </a:r>
          </a:p>
          <a:p>
            <a:r>
              <a:rPr lang="es-CO" sz="1200" b="0" i="0" kern="1200" dirty="0">
                <a:solidFill>
                  <a:schemeClr val="tx1"/>
                </a:solidFill>
                <a:effectLst/>
                <a:latin typeface="+mn-lt"/>
                <a:ea typeface="+mn-ea"/>
                <a:cs typeface="+mn-cs"/>
              </a:rPr>
              <a:t>La desconexión del ventilador se asocia a menudo con hipoxemia profunda e inestabilidad hemodinámica. Esto se puede evitar mediante el aumento de oxígeno inspirado antes y durante la prueba. </a:t>
            </a:r>
            <a:r>
              <a:rPr lang="es-CO" sz="1200" b="0" i="0" kern="1200" dirty="0" err="1">
                <a:solidFill>
                  <a:schemeClr val="tx1"/>
                </a:solidFill>
                <a:effectLst/>
                <a:latin typeface="+mn-lt"/>
                <a:ea typeface="+mn-ea"/>
                <a:cs typeface="+mn-cs"/>
              </a:rPr>
              <a:t>Preoxigenación</a:t>
            </a:r>
            <a:r>
              <a:rPr lang="es-CO" sz="1200" b="0" i="0" kern="1200" dirty="0">
                <a:solidFill>
                  <a:schemeClr val="tx1"/>
                </a:solidFill>
                <a:effectLst/>
                <a:latin typeface="+mn-lt"/>
                <a:ea typeface="+mn-ea"/>
                <a:cs typeface="+mn-cs"/>
              </a:rPr>
              <a:t> elimina depósitos de nitrógeno respiratorio y acelera el transporte de oxígeno a través de la cánula traqueal [ </a:t>
            </a:r>
            <a:r>
              <a:rPr lang="es-CO" sz="1200" b="0" i="0" u="sng" kern="1200" dirty="0">
                <a:solidFill>
                  <a:schemeClr val="tx1"/>
                </a:solidFill>
                <a:effectLst/>
                <a:latin typeface="+mn-lt"/>
                <a:ea typeface="+mn-ea"/>
                <a:cs typeface="+mn-cs"/>
                <a:hlinkClick r:id="rId3"/>
              </a:rPr>
              <a:t>5,6</a:t>
            </a:r>
            <a:r>
              <a:rPr lang="es-CO" sz="1200" b="0" i="0" kern="1200" dirty="0">
                <a:solidFill>
                  <a:schemeClr val="tx1"/>
                </a:solidFill>
                <a:effectLst/>
                <a:latin typeface="+mn-lt"/>
                <a:ea typeface="+mn-ea"/>
                <a:cs typeface="+mn-cs"/>
              </a:rPr>
              <a:t> ]. La fracción de oxígeno inspirado debe ser 1.0 durante 10 minutos, hasta un PaO2 máximo de 200 </a:t>
            </a:r>
            <a:r>
              <a:rPr lang="es-CO" sz="1200" b="0" i="0" kern="1200" dirty="0" err="1">
                <a:solidFill>
                  <a:schemeClr val="tx1"/>
                </a:solidFill>
                <a:effectLst/>
                <a:latin typeface="+mn-lt"/>
                <a:ea typeface="+mn-ea"/>
                <a:cs typeface="+mn-cs"/>
              </a:rPr>
              <a:t>mmHg</a:t>
            </a:r>
            <a:r>
              <a:rPr lang="es-CO" sz="1200" b="0" i="0" kern="1200" dirty="0">
                <a:solidFill>
                  <a:schemeClr val="tx1"/>
                </a:solidFill>
                <a:effectLst/>
                <a:latin typeface="+mn-lt"/>
                <a:ea typeface="+mn-ea"/>
                <a:cs typeface="+mn-cs"/>
              </a:rPr>
              <a:t> o hasta que el PaCO2 superior a 40 </a:t>
            </a:r>
            <a:r>
              <a:rPr lang="es-CO" sz="1200" b="0" i="0" kern="1200" dirty="0" err="1">
                <a:solidFill>
                  <a:schemeClr val="tx1"/>
                </a:solidFill>
                <a:effectLst/>
                <a:latin typeface="+mn-lt"/>
                <a:ea typeface="+mn-ea"/>
                <a:cs typeface="+mn-cs"/>
              </a:rPr>
              <a:t>mmHg</a:t>
            </a:r>
            <a:r>
              <a:rPr lang="es-CO" sz="1200" b="0" i="0" kern="1200" dirty="0">
                <a:solidFill>
                  <a:schemeClr val="tx1"/>
                </a:solidFill>
                <a:effectLst/>
                <a:latin typeface="+mn-lt"/>
                <a:ea typeface="+mn-ea"/>
                <a:cs typeface="+mn-cs"/>
              </a:rPr>
              <a:t>. Frecuencia de ventilación se reduce a </a:t>
            </a:r>
            <a:r>
              <a:rPr lang="es-CO" sz="1200" b="0" i="0" kern="1200" dirty="0" err="1">
                <a:solidFill>
                  <a:schemeClr val="tx1"/>
                </a:solidFill>
                <a:effectLst/>
                <a:latin typeface="+mn-lt"/>
                <a:ea typeface="+mn-ea"/>
                <a:cs typeface="+mn-cs"/>
              </a:rPr>
              <a:t>eucapnia</a:t>
            </a:r>
            <a:r>
              <a:rPr lang="es-CO" sz="1200" b="0" i="0" kern="1200" dirty="0">
                <a:solidFill>
                  <a:schemeClr val="tx1"/>
                </a:solidFill>
                <a:effectLst/>
                <a:latin typeface="+mn-lt"/>
                <a:ea typeface="+mn-ea"/>
                <a:cs typeface="+mn-cs"/>
              </a:rPr>
              <a:t>; la presión positiva al final de la espiración se reduce a 5 cm H2O. Si SaO2&gt; 95 por ciento, se obtiene entonces como gases en sangre arterial (GSA). El paciente se desconecta entonces del ventilador. El oxígeno es proporcionado por una cánula traqueal a 6 L / minuto; la punta debe estar en la </a:t>
            </a:r>
            <a:r>
              <a:rPr lang="es-CO" sz="1200" b="0" i="0" kern="1200" dirty="0" err="1">
                <a:solidFill>
                  <a:schemeClr val="tx1"/>
                </a:solidFill>
                <a:effectLst/>
                <a:latin typeface="+mn-lt"/>
                <a:ea typeface="+mn-ea"/>
                <a:cs typeface="+mn-cs"/>
              </a:rPr>
              <a:t>carina</a:t>
            </a:r>
            <a:r>
              <a:rPr lang="es-CO" sz="1200" b="0" i="0" kern="1200" dirty="0">
                <a:solidFill>
                  <a:schemeClr val="tx1"/>
                </a:solidFill>
                <a:effectLst/>
                <a:latin typeface="+mn-lt"/>
                <a:ea typeface="+mn-ea"/>
                <a:cs typeface="+mn-cs"/>
              </a:rPr>
              <a:t>. Las alternativas incluyen el uso de un sistema de pieza en T con el flujo de oxígeno a 12 l / min y el uso de la presión positiva continua en vía aérea (CPAP) de 10 a 20 cm de H2O, con el flujo de oxígeno a 12 L / min [ </a:t>
            </a:r>
            <a:r>
              <a:rPr lang="es-CO" sz="1200" b="0" i="0" u="sng" kern="1200" dirty="0">
                <a:solidFill>
                  <a:schemeClr val="tx1"/>
                </a:solidFill>
                <a:effectLst/>
                <a:latin typeface="+mn-lt"/>
                <a:ea typeface="+mn-ea"/>
                <a:cs typeface="+mn-cs"/>
                <a:hlinkClick r:id="rId4"/>
              </a:rPr>
              <a:t>21,22</a:t>
            </a:r>
            <a:r>
              <a:rPr lang="es-CO" sz="1200" b="0" i="0" kern="1200" dirty="0">
                <a:solidFill>
                  <a:schemeClr val="tx1"/>
                </a:solidFill>
                <a:effectLst/>
                <a:latin typeface="+mn-lt"/>
                <a:ea typeface="+mn-ea"/>
                <a:cs typeface="+mn-cs"/>
              </a:rPr>
              <a:t> ].</a:t>
            </a:r>
          </a:p>
          <a:p>
            <a:r>
              <a:rPr lang="es-CO" sz="1200" b="0" i="0" kern="1200" dirty="0">
                <a:solidFill>
                  <a:schemeClr val="tx1"/>
                </a:solidFill>
                <a:effectLst/>
                <a:latin typeface="+mn-lt"/>
                <a:ea typeface="+mn-ea"/>
                <a:cs typeface="+mn-cs"/>
              </a:rPr>
              <a:t>La observación visual es el método estándar para la detección de movimiento respiratorio [ </a:t>
            </a:r>
            <a:r>
              <a:rPr lang="es-CO" sz="1200" b="0" i="0" u="sng" kern="1200" dirty="0">
                <a:solidFill>
                  <a:schemeClr val="tx1"/>
                </a:solidFill>
                <a:effectLst/>
                <a:latin typeface="+mn-lt"/>
                <a:ea typeface="+mn-ea"/>
                <a:cs typeface="+mn-cs"/>
                <a:hlinkClick r:id="rId5"/>
              </a:rPr>
              <a:t>6</a:t>
            </a:r>
            <a:r>
              <a:rPr lang="es-CO" sz="1200" b="0" i="0" kern="1200" dirty="0">
                <a:solidFill>
                  <a:schemeClr val="tx1"/>
                </a:solidFill>
                <a:effectLst/>
                <a:latin typeface="+mn-lt"/>
                <a:ea typeface="+mn-ea"/>
                <a:cs typeface="+mn-cs"/>
              </a:rPr>
              <a:t> ]. Ocho a diez minutos sin esfuerzo respiratorio es observable un período de observación estándar. PaCO2 se mide justo antes de la reconexión al ventilador para confirmar que el nivel objetivo (&gt; 60 </a:t>
            </a:r>
            <a:r>
              <a:rPr lang="es-CO" sz="1200" b="0" i="0" kern="1200" dirty="0" err="1">
                <a:solidFill>
                  <a:schemeClr val="tx1"/>
                </a:solidFill>
                <a:effectLst/>
                <a:latin typeface="+mn-lt"/>
                <a:ea typeface="+mn-ea"/>
                <a:cs typeface="+mn-cs"/>
              </a:rPr>
              <a:t>mmHg</a:t>
            </a:r>
            <a:r>
              <a:rPr lang="es-CO" sz="1200" b="0" i="0" kern="1200" dirty="0">
                <a:solidFill>
                  <a:schemeClr val="tx1"/>
                </a:solidFill>
                <a:effectLst/>
                <a:latin typeface="+mn-lt"/>
                <a:ea typeface="+mn-ea"/>
                <a:cs typeface="+mn-cs"/>
              </a:rPr>
              <a:t> o 20 </a:t>
            </a:r>
            <a:r>
              <a:rPr lang="es-CO" sz="1200" b="0" i="0" kern="1200" dirty="0" err="1">
                <a:solidFill>
                  <a:schemeClr val="tx1"/>
                </a:solidFill>
                <a:effectLst/>
                <a:latin typeface="+mn-lt"/>
                <a:ea typeface="+mn-ea"/>
                <a:cs typeface="+mn-cs"/>
              </a:rPr>
              <a:t>mmHg</a:t>
            </a:r>
            <a:r>
              <a:rPr lang="es-CO" sz="1200" b="0" i="0" kern="1200" dirty="0">
                <a:solidFill>
                  <a:schemeClr val="tx1"/>
                </a:solidFill>
                <a:effectLst/>
                <a:latin typeface="+mn-lt"/>
                <a:ea typeface="+mn-ea"/>
                <a:cs typeface="+mn-cs"/>
              </a:rPr>
              <a:t> mayor que los valores de referencia) se logró.</a:t>
            </a:r>
          </a:p>
          <a:p>
            <a:endParaRPr lang="es-CO" dirty="0"/>
          </a:p>
        </p:txBody>
      </p:sp>
      <p:sp>
        <p:nvSpPr>
          <p:cNvPr id="4" name="Marcador de número de diapositiva 3"/>
          <p:cNvSpPr>
            <a:spLocks noGrp="1"/>
          </p:cNvSpPr>
          <p:nvPr>
            <p:ph type="sldNum" sz="quarter" idx="10"/>
          </p:nvPr>
        </p:nvSpPr>
        <p:spPr/>
        <p:txBody>
          <a:bodyPr/>
          <a:lstStyle/>
          <a:p>
            <a:fld id="{5EDE037B-D2C6-41A9-A1CE-C9B50DAA5938}" type="slidenum">
              <a:rPr lang="es-CO" smtClean="0"/>
              <a:t>29</a:t>
            </a:fld>
            <a:endParaRPr lang="es-CO"/>
          </a:p>
        </p:txBody>
      </p:sp>
    </p:spTree>
    <p:extLst>
      <p:ext uri="{BB962C8B-B14F-4D97-AF65-F5344CB8AC3E}">
        <p14:creationId xmlns:p14="http://schemas.microsoft.com/office/powerpoint/2010/main" val="1016182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1" i="0" kern="1200" dirty="0">
                <a:solidFill>
                  <a:schemeClr val="tx1"/>
                </a:solidFill>
                <a:effectLst/>
                <a:latin typeface="+mn-lt"/>
                <a:ea typeface="+mn-ea"/>
                <a:cs typeface="+mn-cs"/>
              </a:rPr>
              <a:t>Período de observación </a:t>
            </a:r>
            <a:r>
              <a:rPr lang="es-CO" sz="1200" b="0" i="0" kern="1200" dirty="0">
                <a:solidFill>
                  <a:schemeClr val="tx1"/>
                </a:solidFill>
                <a:effectLst/>
                <a:latin typeface="+mn-lt"/>
                <a:ea typeface="+mn-ea"/>
                <a:cs typeface="+mn-cs"/>
              </a:rPr>
              <a:t> -  La duración de la observación requerido para determinar la muerte cerebral varía ampliamente. Una evaluación de seguimiento después de 24 horas era un requisito para el diagnóstico temprano de la muerte cerebral en los Estados Unidos. Más tarde, los requisitos en este sentido se hicieron dependientes de la edad: un intervalo de evaluación de 48 horas para lactantes de siete días a dos meses, las 24 horas para los mayores de dos meses a un año, y 12 horas para las que existen entre 1 y 18 años. (Ver </a:t>
            </a:r>
            <a:r>
              <a:rPr lang="es-CO" sz="1200" b="0" i="0" u="sng" kern="1200" dirty="0">
                <a:solidFill>
                  <a:schemeClr val="tx1"/>
                </a:solidFill>
                <a:effectLst/>
                <a:latin typeface="+mn-lt"/>
                <a:ea typeface="+mn-ea"/>
                <a:cs typeface="+mn-cs"/>
                <a:hlinkClick r:id="rId3"/>
              </a:rPr>
              <a:t>'La muerte cerebral en los niños'</a:t>
            </a:r>
            <a:r>
              <a:rPr lang="es-CO" sz="1200" b="0" i="0" kern="1200" dirty="0">
                <a:solidFill>
                  <a:schemeClr val="tx1"/>
                </a:solidFill>
                <a:effectLst/>
                <a:latin typeface="+mn-lt"/>
                <a:ea typeface="+mn-ea"/>
                <a:cs typeface="+mn-cs"/>
              </a:rPr>
              <a:t> de abajo.).</a:t>
            </a:r>
          </a:p>
          <a:p>
            <a:r>
              <a:rPr lang="es-CO" sz="1200" b="0" i="0" kern="1200" dirty="0">
                <a:solidFill>
                  <a:schemeClr val="tx1"/>
                </a:solidFill>
                <a:effectLst/>
                <a:latin typeface="+mn-lt"/>
                <a:ea typeface="+mn-ea"/>
                <a:cs typeface="+mn-cs"/>
              </a:rPr>
              <a:t>Un período de observación para los adultos se considera opcional; seis horas se recomienda a menudo con períodos más largos, de hasta 24 horas, se recomienda en casos de encefalopatía isquémica </a:t>
            </a:r>
            <a:r>
              <a:rPr lang="es-CO" sz="1200" b="0" i="0" kern="1200" dirty="0" err="1">
                <a:solidFill>
                  <a:schemeClr val="tx1"/>
                </a:solidFill>
                <a:effectLst/>
                <a:latin typeface="+mn-lt"/>
                <a:ea typeface="+mn-ea"/>
                <a:cs typeface="+mn-cs"/>
              </a:rPr>
              <a:t>hipóxica</a:t>
            </a:r>
            <a:r>
              <a:rPr lang="es-CO" sz="1200" b="0" i="0" kern="1200" dirty="0">
                <a:solidFill>
                  <a:schemeClr val="tx1"/>
                </a:solidFill>
                <a:effectLst/>
                <a:latin typeface="+mn-lt"/>
                <a:ea typeface="+mn-ea"/>
                <a:cs typeface="+mn-cs"/>
              </a:rPr>
              <a:t> [ </a:t>
            </a:r>
            <a:r>
              <a:rPr lang="es-CO" sz="1200" b="0" i="0" u="sng" kern="1200" dirty="0">
                <a:solidFill>
                  <a:schemeClr val="tx1"/>
                </a:solidFill>
                <a:effectLst/>
                <a:latin typeface="+mn-lt"/>
                <a:ea typeface="+mn-ea"/>
                <a:cs typeface="+mn-cs"/>
                <a:hlinkClick r:id="rId4"/>
              </a:rPr>
              <a:t>5</a:t>
            </a:r>
            <a:r>
              <a:rPr lang="es-CO" sz="1200" b="0" i="0" kern="1200" dirty="0">
                <a:solidFill>
                  <a:schemeClr val="tx1"/>
                </a:solidFill>
                <a:effectLst/>
                <a:latin typeface="+mn-lt"/>
                <a:ea typeface="+mn-ea"/>
                <a:cs typeface="+mn-cs"/>
              </a:rPr>
              <a:t> ]. Directrices en otros países recomiendan períodos más largos de observación ( </a:t>
            </a:r>
            <a:r>
              <a:rPr lang="es-CO" sz="1200" b="0" i="0" u="sng" kern="1200" dirty="0">
                <a:solidFill>
                  <a:schemeClr val="tx1"/>
                </a:solidFill>
                <a:effectLst/>
                <a:latin typeface="+mn-lt"/>
                <a:ea typeface="+mn-ea"/>
                <a:cs typeface="+mn-cs"/>
                <a:hlinkClick r:id="rId5"/>
              </a:rPr>
              <a:t>tabla 1A-B</a:t>
            </a:r>
            <a:r>
              <a:rPr lang="es-CO" sz="1200" b="0" i="0" kern="1200" dirty="0">
                <a:solidFill>
                  <a:schemeClr val="tx1"/>
                </a:solidFill>
                <a:effectLst/>
                <a:latin typeface="+mn-lt"/>
                <a:ea typeface="+mn-ea"/>
                <a:cs typeface="+mn-cs"/>
              </a:rPr>
              <a:t> ) [ </a:t>
            </a:r>
            <a:r>
              <a:rPr lang="es-CO" sz="1200" b="0" i="0" u="sng" kern="1200" dirty="0">
                <a:solidFill>
                  <a:schemeClr val="tx1"/>
                </a:solidFill>
                <a:effectLst/>
                <a:latin typeface="+mn-lt"/>
                <a:ea typeface="+mn-ea"/>
                <a:cs typeface="+mn-cs"/>
                <a:hlinkClick r:id="rId6"/>
              </a:rPr>
              <a:t>3,30</a:t>
            </a:r>
            <a:r>
              <a:rPr lang="es-CO" sz="1200" b="0" i="0" kern="1200" dirty="0">
                <a:solidFill>
                  <a:schemeClr val="tx1"/>
                </a:solidFill>
                <a:effectLst/>
                <a:latin typeface="+mn-lt"/>
                <a:ea typeface="+mn-ea"/>
                <a:cs typeface="+mn-cs"/>
              </a:rPr>
              <a:t> ]. La actualización de la Guía Academia Americana de Neurología publicado en 2010 encontró pruebas suficientes para determinar un periodo de observación mínimo aceptable [ </a:t>
            </a:r>
            <a:r>
              <a:rPr lang="es-CO" sz="1200" b="0" i="0" u="sng" kern="1200" dirty="0">
                <a:solidFill>
                  <a:schemeClr val="tx1"/>
                </a:solidFill>
                <a:effectLst/>
                <a:latin typeface="+mn-lt"/>
                <a:ea typeface="+mn-ea"/>
                <a:cs typeface="+mn-cs"/>
                <a:hlinkClick r:id="rId7"/>
              </a:rPr>
              <a:t>6</a:t>
            </a:r>
            <a:r>
              <a:rPr lang="es-CO" sz="1200" b="0" i="0" kern="1200" dirty="0">
                <a:solidFill>
                  <a:schemeClr val="tx1"/>
                </a:solidFill>
                <a:effectLst/>
                <a:latin typeface="+mn-lt"/>
                <a:ea typeface="+mn-ea"/>
                <a:cs typeface="+mn-cs"/>
              </a:rPr>
              <a:t> ]. En pacientes que han sido resucitados de una parada cardiaca, se recomienda la observación durante al menos 24 horas a partir del momento de la detención, como la mejora espontánea en los reflejos del tronco cerebral puede ocurrir horas después de un paro cardíaco. En este tipo de pacientes que han recibido la hipotermia inducida, el tiempo de recuperación puede ampliarse aún más, ya que algunos motores del tronco cerebral y los reflejos pueden recuperar después de estar ausente durante tres días [ </a:t>
            </a:r>
            <a:r>
              <a:rPr lang="es-CO" sz="1200" b="0" i="0" u="sng" kern="1200" dirty="0">
                <a:solidFill>
                  <a:schemeClr val="tx1"/>
                </a:solidFill>
                <a:effectLst/>
                <a:latin typeface="+mn-lt"/>
                <a:ea typeface="+mn-ea"/>
                <a:cs typeface="+mn-cs"/>
                <a:hlinkClick r:id="rId8"/>
              </a:rPr>
              <a:t>31</a:t>
            </a:r>
            <a:r>
              <a:rPr lang="es-CO" sz="1200" b="0" i="0" kern="1200" dirty="0">
                <a:solidFill>
                  <a:schemeClr val="tx1"/>
                </a:solidFill>
                <a:effectLst/>
                <a:latin typeface="+mn-lt"/>
                <a:ea typeface="+mn-ea"/>
                <a:cs typeface="+mn-cs"/>
              </a:rPr>
              <a:t> ]. Puede ser aconsejable realizar una prueba auxiliar del flujo sanguíneo cerebral con este tipo de pacientes; parámetros electrofisiológicos también pueden verse afectados por la hipotermia inducida. (Ver </a:t>
            </a:r>
            <a:r>
              <a:rPr lang="es-CO" sz="1200" b="0" i="0" u="sng" kern="1200" dirty="0">
                <a:solidFill>
                  <a:schemeClr val="tx1"/>
                </a:solidFill>
                <a:effectLst/>
                <a:latin typeface="+mn-lt"/>
                <a:ea typeface="+mn-ea"/>
                <a:cs typeface="+mn-cs"/>
                <a:hlinkClick r:id="rId9"/>
              </a:rPr>
              <a:t>"lesión cerebral </a:t>
            </a:r>
            <a:r>
              <a:rPr lang="es-CO" sz="1200" b="0" i="0" u="sng" kern="1200" dirty="0" err="1">
                <a:solidFill>
                  <a:schemeClr val="tx1"/>
                </a:solidFill>
                <a:effectLst/>
                <a:latin typeface="+mn-lt"/>
                <a:ea typeface="+mn-ea"/>
                <a:cs typeface="+mn-cs"/>
                <a:hlinkClick r:id="rId9"/>
              </a:rPr>
              <a:t>hipóxico</a:t>
            </a:r>
            <a:r>
              <a:rPr lang="es-CO" sz="1200" b="0" i="0" u="sng" kern="1200" dirty="0">
                <a:solidFill>
                  <a:schemeClr val="tx1"/>
                </a:solidFill>
                <a:effectLst/>
                <a:latin typeface="+mn-lt"/>
                <a:ea typeface="+mn-ea"/>
                <a:cs typeface="+mn-cs"/>
                <a:hlinkClick r:id="rId9"/>
              </a:rPr>
              <a:t>-isquémica: evaluación y pronóstico"</a:t>
            </a:r>
            <a:r>
              <a:rPr lang="es-CO" sz="1200" b="0" i="0" kern="1200" dirty="0">
                <a:solidFill>
                  <a:schemeClr val="tx1"/>
                </a:solidFill>
                <a:effectLst/>
                <a:latin typeface="+mn-lt"/>
                <a:ea typeface="+mn-ea"/>
                <a:cs typeface="+mn-cs"/>
              </a:rPr>
              <a:t> .)</a:t>
            </a:r>
          </a:p>
          <a:p>
            <a:r>
              <a:rPr lang="es-CO" sz="1200" b="0" i="0" kern="1200" dirty="0">
                <a:solidFill>
                  <a:schemeClr val="tx1"/>
                </a:solidFill>
                <a:effectLst/>
                <a:latin typeface="+mn-lt"/>
                <a:ea typeface="+mn-ea"/>
                <a:cs typeface="+mn-cs"/>
              </a:rPr>
              <a:t>Hay estudios limitados sobre los exámenes de serie en esta configuración en la que basar recomendaciones para una longitud requerida de la observación [ </a:t>
            </a:r>
            <a:r>
              <a:rPr lang="es-CO" sz="1200" b="0" i="0" u="sng" kern="1200" dirty="0">
                <a:solidFill>
                  <a:schemeClr val="tx1"/>
                </a:solidFill>
                <a:effectLst/>
                <a:latin typeface="+mn-lt"/>
                <a:ea typeface="+mn-ea"/>
                <a:cs typeface="+mn-cs"/>
                <a:hlinkClick r:id="rId7"/>
              </a:rPr>
              <a:t>6</a:t>
            </a:r>
            <a:r>
              <a:rPr lang="es-CO" sz="1200" b="0" i="0" kern="1200" dirty="0">
                <a:solidFill>
                  <a:schemeClr val="tx1"/>
                </a:solidFill>
                <a:effectLst/>
                <a:latin typeface="+mn-lt"/>
                <a:ea typeface="+mn-ea"/>
                <a:cs typeface="+mn-cs"/>
              </a:rPr>
              <a:t> ]. Una serie de casos revisó los datos de 1.229 adultos y pediátrica 82 (más de un año de edad) de los casos de muerte cerebral [ </a:t>
            </a:r>
            <a:r>
              <a:rPr lang="es-CO" sz="1200" b="0" i="0" u="sng" kern="1200" dirty="0">
                <a:solidFill>
                  <a:schemeClr val="tx1"/>
                </a:solidFill>
                <a:effectLst/>
                <a:latin typeface="+mn-lt"/>
                <a:ea typeface="+mn-ea"/>
                <a:cs typeface="+mn-cs"/>
                <a:hlinkClick r:id="rId10"/>
              </a:rPr>
              <a:t>32</a:t>
            </a:r>
            <a:r>
              <a:rPr lang="es-CO" sz="1200" b="0" i="0" kern="1200" dirty="0">
                <a:solidFill>
                  <a:schemeClr val="tx1"/>
                </a:solidFill>
                <a:effectLst/>
                <a:latin typeface="+mn-lt"/>
                <a:ea typeface="+mn-ea"/>
                <a:cs typeface="+mn-cs"/>
              </a:rPr>
              <a:t> ]. El intervalo entre los exámenes primero y segundo varió de 3 a más de 50 horas (media 19,2 horas). Ninguno de los pacientes con un primer examen consistente con la muerte cerebral recuperó la función del tronco cerebral en el examen de repetición. Sin embargo, las tasas de donación de órganos disminuyeron con intervalos más largos entre los exámenes</a:t>
            </a:r>
          </a:p>
          <a:p>
            <a:endParaRPr lang="es-CO" dirty="0"/>
          </a:p>
        </p:txBody>
      </p:sp>
      <p:sp>
        <p:nvSpPr>
          <p:cNvPr id="4" name="Marcador de número de diapositiva 3"/>
          <p:cNvSpPr>
            <a:spLocks noGrp="1"/>
          </p:cNvSpPr>
          <p:nvPr>
            <p:ph type="sldNum" sz="quarter" idx="10"/>
          </p:nvPr>
        </p:nvSpPr>
        <p:spPr/>
        <p:txBody>
          <a:bodyPr/>
          <a:lstStyle/>
          <a:p>
            <a:fld id="{5EDE037B-D2C6-41A9-A1CE-C9B50DAA5938}" type="slidenum">
              <a:rPr lang="es-CO" smtClean="0"/>
              <a:t>30</a:t>
            </a:fld>
            <a:endParaRPr lang="es-CO"/>
          </a:p>
        </p:txBody>
      </p:sp>
    </p:spTree>
    <p:extLst>
      <p:ext uri="{BB962C8B-B14F-4D97-AF65-F5344CB8AC3E}">
        <p14:creationId xmlns:p14="http://schemas.microsoft.com/office/powerpoint/2010/main" val="2394181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El examinador de hacer el diagnóstico de muerte cerebral debe estar familiarizado con los criterios clínicos y cómodo en la realización de todos los aspectos del examen. Una revisión sistemática de la literatura encontró que la precisión de la exploración neurológica en pacientes comatosos es de moderado a sustancial; Sólo un estudio encontró una disminución de precisión en menos examinadores experimentados [ </a:t>
            </a:r>
            <a:r>
              <a:rPr lang="es-CO" sz="1200" b="0" i="0" u="sng" kern="1200" dirty="0">
                <a:solidFill>
                  <a:schemeClr val="tx1"/>
                </a:solidFill>
                <a:effectLst/>
                <a:latin typeface="+mn-lt"/>
                <a:ea typeface="+mn-ea"/>
                <a:cs typeface="+mn-cs"/>
                <a:hlinkClick r:id="rId3"/>
              </a:rPr>
              <a:t>33</a:t>
            </a:r>
            <a:r>
              <a:rPr lang="es-CO" sz="1200" b="0" i="0" kern="1200" dirty="0">
                <a:solidFill>
                  <a:schemeClr val="tx1"/>
                </a:solidFill>
                <a:effectLst/>
                <a:latin typeface="+mn-lt"/>
                <a:ea typeface="+mn-ea"/>
                <a:cs typeface="+mn-cs"/>
              </a:rPr>
              <a:t> ]. Formación basada en la simulación puede mejorado el rendimiento examinadores, al menos en el corto plazo [ </a:t>
            </a:r>
            <a:r>
              <a:rPr lang="es-CO" sz="1200" b="0" i="0" u="sng" kern="1200" dirty="0">
                <a:solidFill>
                  <a:schemeClr val="tx1"/>
                </a:solidFill>
                <a:effectLst/>
                <a:latin typeface="+mn-lt"/>
                <a:ea typeface="+mn-ea"/>
                <a:cs typeface="+mn-cs"/>
                <a:hlinkClick r:id="rId4"/>
              </a:rPr>
              <a:t>34</a:t>
            </a:r>
            <a:r>
              <a:rPr lang="es-CO" sz="1200" b="0" i="0" kern="1200" dirty="0">
                <a:solidFill>
                  <a:schemeClr val="tx1"/>
                </a:solidFill>
                <a:effectLst/>
                <a:latin typeface="+mn-lt"/>
                <a:ea typeface="+mn-ea"/>
                <a:cs typeface="+mn-cs"/>
              </a:rPr>
              <a:t> ].</a:t>
            </a:r>
          </a:p>
          <a:p>
            <a:r>
              <a:rPr lang="es-CO" sz="1200" b="0" i="0" kern="1200" dirty="0">
                <a:solidFill>
                  <a:schemeClr val="tx1"/>
                </a:solidFill>
                <a:effectLst/>
                <a:latin typeface="+mn-lt"/>
                <a:ea typeface="+mn-ea"/>
                <a:cs typeface="+mn-cs"/>
              </a:rPr>
              <a:t>Otro requisito común o recomendación es que el examinador muerte cerebral sea una persona distinta del médico tratante. Además, cuando se considera la donación de órganos, el examinador no debe ser el mismo médico o cirujano que forma parte del equipo de trasplante o tiene responsabilidades para el receptor potencial de uno o más órganos [ </a:t>
            </a:r>
            <a:r>
              <a:rPr lang="es-CO" sz="1200" b="0" i="0" u="sng" kern="1200" dirty="0">
                <a:solidFill>
                  <a:schemeClr val="tx1"/>
                </a:solidFill>
                <a:effectLst/>
                <a:latin typeface="+mn-lt"/>
                <a:ea typeface="+mn-ea"/>
                <a:cs typeface="+mn-cs"/>
                <a:hlinkClick r:id="rId5"/>
              </a:rPr>
              <a:t>17,30,35</a:t>
            </a:r>
            <a:r>
              <a:rPr lang="es-CO" sz="1200" b="0" i="0" kern="1200" dirty="0">
                <a:solidFill>
                  <a:schemeClr val="tx1"/>
                </a:solidFill>
                <a:effectLst/>
                <a:latin typeface="+mn-lt"/>
                <a:ea typeface="+mn-ea"/>
                <a:cs typeface="+mn-cs"/>
              </a:rPr>
              <a:t> ].</a:t>
            </a:r>
          </a:p>
          <a:p>
            <a:endParaRPr lang="es-CO" dirty="0"/>
          </a:p>
        </p:txBody>
      </p:sp>
      <p:sp>
        <p:nvSpPr>
          <p:cNvPr id="4" name="Marcador de número de diapositiva 3"/>
          <p:cNvSpPr>
            <a:spLocks noGrp="1"/>
          </p:cNvSpPr>
          <p:nvPr>
            <p:ph type="sldNum" sz="quarter" idx="10"/>
          </p:nvPr>
        </p:nvSpPr>
        <p:spPr/>
        <p:txBody>
          <a:bodyPr/>
          <a:lstStyle/>
          <a:p>
            <a:fld id="{5EDE037B-D2C6-41A9-A1CE-C9B50DAA5938}" type="slidenum">
              <a:rPr lang="es-CO" smtClean="0"/>
              <a:t>31</a:t>
            </a:fld>
            <a:endParaRPr lang="es-CO"/>
          </a:p>
        </p:txBody>
      </p:sp>
    </p:spTree>
    <p:extLst>
      <p:ext uri="{BB962C8B-B14F-4D97-AF65-F5344CB8AC3E}">
        <p14:creationId xmlns:p14="http://schemas.microsoft.com/office/powerpoint/2010/main" val="2471387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Hasta donde sabemos, no hay Informes en revistas médicas de condiciones que imitan Muerte cerebral que han detallado una Examen de la muerte cerebral.</a:t>
            </a:r>
            <a:endParaRPr lang="es-CO" dirty="0"/>
          </a:p>
        </p:txBody>
      </p:sp>
      <p:sp>
        <p:nvSpPr>
          <p:cNvPr id="4" name="Marcador de número de diapositiva 3"/>
          <p:cNvSpPr>
            <a:spLocks noGrp="1"/>
          </p:cNvSpPr>
          <p:nvPr>
            <p:ph type="sldNum" sz="quarter" idx="10"/>
          </p:nvPr>
        </p:nvSpPr>
        <p:spPr/>
        <p:txBody>
          <a:bodyPr/>
          <a:lstStyle/>
          <a:p>
            <a:fld id="{5EDE037B-D2C6-41A9-A1CE-C9B50DAA5938}" type="slidenum">
              <a:rPr lang="es-CO" smtClean="0"/>
              <a:t>32</a:t>
            </a:fld>
            <a:endParaRPr lang="es-CO"/>
          </a:p>
        </p:txBody>
      </p:sp>
    </p:spTree>
    <p:extLst>
      <p:ext uri="{BB962C8B-B14F-4D97-AF65-F5344CB8AC3E}">
        <p14:creationId xmlns:p14="http://schemas.microsoft.com/office/powerpoint/2010/main" val="2137180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a:solidFill>
                  <a:schemeClr val="tx1"/>
                </a:solidFill>
                <a:effectLst/>
                <a:latin typeface="+mn-lt"/>
                <a:ea typeface="+mn-ea"/>
                <a:cs typeface="+mn-cs"/>
              </a:rPr>
              <a:t>●There should be no "false positives," </a:t>
            </a:r>
            <a:r>
              <a:rPr lang="en-US" sz="1200" b="0" i="0" kern="1200" dirty="0" err="1">
                <a:solidFill>
                  <a:schemeClr val="tx1"/>
                </a:solidFill>
                <a:effectLst/>
                <a:latin typeface="+mn-lt"/>
                <a:ea typeface="+mn-ea"/>
                <a:cs typeface="+mn-cs"/>
              </a:rPr>
              <a:t>ie</a:t>
            </a:r>
            <a:r>
              <a:rPr lang="en-US" sz="1200" b="0" i="0" kern="1200" dirty="0">
                <a:solidFill>
                  <a:schemeClr val="tx1"/>
                </a:solidFill>
                <a:effectLst/>
                <a:latin typeface="+mn-lt"/>
                <a:ea typeface="+mn-ea"/>
                <a:cs typeface="+mn-cs"/>
              </a:rPr>
              <a:t>, when the test confirms "brain death" there should be none that recover or have the potential to recover</a:t>
            </a:r>
          </a:p>
          <a:p>
            <a:r>
              <a:rPr lang="en-US" sz="1200" b="0" i="0" kern="1200" dirty="0">
                <a:solidFill>
                  <a:schemeClr val="tx1"/>
                </a:solidFill>
                <a:effectLst/>
                <a:latin typeface="+mn-lt"/>
                <a:ea typeface="+mn-ea"/>
                <a:cs typeface="+mn-cs"/>
              </a:rPr>
              <a:t>●The test should be sufficient on its own to establish that brain death is or is not present, </a:t>
            </a:r>
            <a:r>
              <a:rPr lang="en-US" sz="1200" b="0" i="0" kern="1200" dirty="0" err="1">
                <a:solidFill>
                  <a:schemeClr val="tx1"/>
                </a:solidFill>
                <a:effectLst/>
                <a:latin typeface="+mn-lt"/>
                <a:ea typeface="+mn-ea"/>
                <a:cs typeface="+mn-cs"/>
              </a:rPr>
              <a:t>ie</a:t>
            </a:r>
            <a:r>
              <a:rPr lang="en-US" sz="1200" b="0" i="0" kern="1200" dirty="0">
                <a:solidFill>
                  <a:schemeClr val="tx1"/>
                </a:solidFill>
                <a:effectLst/>
                <a:latin typeface="+mn-lt"/>
                <a:ea typeface="+mn-ea"/>
                <a:cs typeface="+mn-cs"/>
              </a:rPr>
              <a:t>, whether there is total and irreversible destruction of the brainstem or the entire brain</a:t>
            </a:r>
          </a:p>
          <a:p>
            <a:r>
              <a:rPr lang="en-US" sz="1200" b="0" i="0" kern="1200" dirty="0">
                <a:solidFill>
                  <a:schemeClr val="tx1"/>
                </a:solidFill>
                <a:effectLst/>
                <a:latin typeface="+mn-lt"/>
                <a:ea typeface="+mn-ea"/>
                <a:cs typeface="+mn-cs"/>
              </a:rPr>
              <a:t>●The test should not be susceptible to "confounders" such as drug effects or metabolic disturbances</a:t>
            </a:r>
          </a:p>
          <a:p>
            <a:r>
              <a:rPr lang="en-US" sz="1200" b="0" i="0" kern="1200" dirty="0">
                <a:solidFill>
                  <a:schemeClr val="tx1"/>
                </a:solidFill>
                <a:effectLst/>
                <a:latin typeface="+mn-lt"/>
                <a:ea typeface="+mn-ea"/>
                <a:cs typeface="+mn-cs"/>
              </a:rPr>
              <a:t>●The test should be standardized in technology, technique, and classification of results</a:t>
            </a:r>
          </a:p>
          <a:p>
            <a:r>
              <a:rPr lang="en-US" sz="1200" b="0" i="0" kern="1200" dirty="0">
                <a:solidFill>
                  <a:schemeClr val="tx1"/>
                </a:solidFill>
                <a:effectLst/>
                <a:latin typeface="+mn-lt"/>
                <a:ea typeface="+mn-ea"/>
                <a:cs typeface="+mn-cs"/>
              </a:rPr>
              <a:t>●The test should be available, safe, and readily applied in all medical centers with ICU</a:t>
            </a:r>
          </a:p>
          <a:p>
            <a:endParaRPr lang="es-CO" dirty="0"/>
          </a:p>
          <a:p>
            <a:endParaRPr lang="es-CO" dirty="0"/>
          </a:p>
          <a:p>
            <a:r>
              <a:rPr lang="es-CO" dirty="0"/>
              <a:t>Lastimosamente</a:t>
            </a:r>
            <a:r>
              <a:rPr lang="es-CO" baseline="0" dirty="0"/>
              <a:t> ninguna prueba confirmatoria cuenta con estas capacidades completamente…</a:t>
            </a:r>
            <a:endParaRPr lang="es-CO" dirty="0"/>
          </a:p>
        </p:txBody>
      </p:sp>
      <p:sp>
        <p:nvSpPr>
          <p:cNvPr id="4" name="Marcador de número de diapositiva 3"/>
          <p:cNvSpPr>
            <a:spLocks noGrp="1"/>
          </p:cNvSpPr>
          <p:nvPr>
            <p:ph type="sldNum" sz="quarter" idx="10"/>
          </p:nvPr>
        </p:nvSpPr>
        <p:spPr/>
        <p:txBody>
          <a:bodyPr/>
          <a:lstStyle/>
          <a:p>
            <a:fld id="{5EDE037B-D2C6-41A9-A1CE-C9B50DAA5938}" type="slidenum">
              <a:rPr lang="es-CO" smtClean="0"/>
              <a:t>33</a:t>
            </a:fld>
            <a:endParaRPr lang="es-CO"/>
          </a:p>
        </p:txBody>
      </p:sp>
    </p:spTree>
    <p:extLst>
      <p:ext uri="{BB962C8B-B14F-4D97-AF65-F5344CB8AC3E}">
        <p14:creationId xmlns:p14="http://schemas.microsoft.com/office/powerpoint/2010/main" val="3721157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Factores de confusión</a:t>
            </a:r>
            <a:r>
              <a:rPr lang="es-CO" baseline="0" dirty="0"/>
              <a:t> como: </a:t>
            </a:r>
            <a:r>
              <a:rPr lang="es-CO" dirty="0"/>
              <a:t>(falla orgánica múltiple/sedantes con depuración retardada)</a:t>
            </a:r>
          </a:p>
          <a:p>
            <a:endParaRPr lang="es-CO" sz="1200" b="1" i="0" kern="1200" dirty="0">
              <a:solidFill>
                <a:schemeClr val="tx1"/>
              </a:solidFill>
              <a:effectLst/>
              <a:latin typeface="+mn-lt"/>
              <a:ea typeface="+mn-ea"/>
              <a:cs typeface="+mn-cs"/>
            </a:endParaRPr>
          </a:p>
          <a:p>
            <a:r>
              <a:rPr lang="es-CO" sz="1200" b="1" i="0" kern="1200" dirty="0">
                <a:solidFill>
                  <a:schemeClr val="tx1"/>
                </a:solidFill>
                <a:effectLst/>
                <a:latin typeface="+mn-lt"/>
                <a:ea typeface="+mn-ea"/>
                <a:cs typeface="+mn-cs"/>
              </a:rPr>
              <a:t>NO SON OBLIGATORIAS,</a:t>
            </a:r>
            <a:r>
              <a:rPr lang="es-CO" sz="1200" b="1" i="0" kern="1200" baseline="0" dirty="0">
                <a:solidFill>
                  <a:schemeClr val="tx1"/>
                </a:solidFill>
                <a:effectLst/>
                <a:latin typeface="+mn-lt"/>
                <a:ea typeface="+mn-ea"/>
                <a:cs typeface="+mn-cs"/>
              </a:rPr>
              <a:t> SALVO EN LAS SGTES CIRCUNSTANCIAS: </a:t>
            </a:r>
          </a:p>
          <a:p>
            <a:endParaRPr lang="es-CO" sz="1200" b="0" i="0" kern="1200" dirty="0">
              <a:solidFill>
                <a:schemeClr val="tx1"/>
              </a:solidFill>
              <a:effectLst/>
              <a:latin typeface="+mn-lt"/>
              <a:ea typeface="+mn-ea"/>
              <a:cs typeface="+mn-cs"/>
            </a:endParaRPr>
          </a:p>
          <a:p>
            <a:r>
              <a:rPr lang="es-CO" sz="1200" b="0" i="0" kern="1200" dirty="0">
                <a:solidFill>
                  <a:schemeClr val="tx1"/>
                </a:solidFill>
                <a:effectLst/>
                <a:latin typeface="+mn-lt"/>
                <a:ea typeface="+mn-ea"/>
                <a:cs typeface="+mn-cs"/>
              </a:rPr>
              <a:t>Indicaciones</a:t>
            </a:r>
          </a:p>
          <a:p>
            <a:r>
              <a:rPr lang="es-CO" sz="1200" b="0" i="0" kern="1200" dirty="0">
                <a:solidFill>
                  <a:schemeClr val="tx1"/>
                </a:solidFill>
                <a:effectLst/>
                <a:latin typeface="+mn-lt"/>
                <a:ea typeface="+mn-ea"/>
                <a:cs typeface="+mn-cs"/>
              </a:rPr>
              <a:t>En los adultos, no se necesitan exámenes complementarios para el diagnóstico clínico de muerte cerebral y no deben sustituir el examen neurológico (10) . Sin embargo existen situaciones en las cuales la clínica se altera de manera significativa y por lo tanto justifica el empleo de estas ayudas. (Tabla 2.) (11)</a:t>
            </a:r>
          </a:p>
          <a:p>
            <a:endParaRPr lang="es-CO" dirty="0"/>
          </a:p>
          <a:p>
            <a:endParaRPr lang="es-CO" dirty="0"/>
          </a:p>
          <a:p>
            <a:r>
              <a:rPr lang="es-CO" sz="1200" b="1" i="0" kern="1200" dirty="0">
                <a:solidFill>
                  <a:schemeClr val="tx1"/>
                </a:solidFill>
                <a:effectLst/>
                <a:latin typeface="+mn-lt"/>
                <a:ea typeface="+mn-ea"/>
                <a:cs typeface="+mn-cs"/>
              </a:rPr>
              <a:t>pruebas complementarias</a:t>
            </a:r>
            <a:endParaRPr lang="es-CO" sz="1200" b="0" i="0" kern="1200" dirty="0">
              <a:solidFill>
                <a:schemeClr val="tx1"/>
              </a:solidFill>
              <a:effectLst/>
              <a:latin typeface="+mn-lt"/>
              <a:ea typeface="+mn-ea"/>
              <a:cs typeface="+mn-cs"/>
            </a:endParaRPr>
          </a:p>
          <a:p>
            <a:r>
              <a:rPr lang="es-CO" sz="1200" b="1" i="0" kern="1200" dirty="0">
                <a:solidFill>
                  <a:schemeClr val="tx1"/>
                </a:solidFill>
                <a:effectLst/>
                <a:latin typeface="+mn-lt"/>
                <a:ea typeface="+mn-ea"/>
                <a:cs typeface="+mn-cs"/>
              </a:rPr>
              <a:t>Indicaciones </a:t>
            </a:r>
            <a:r>
              <a:rPr lang="es-CO" sz="1200" b="0" i="0" kern="1200" dirty="0">
                <a:solidFill>
                  <a:schemeClr val="tx1"/>
                </a:solidFill>
                <a:effectLst/>
                <a:latin typeface="+mn-lt"/>
                <a:ea typeface="+mn-ea"/>
                <a:cs typeface="+mn-cs"/>
              </a:rPr>
              <a:t> -  Un examen clínico válido, completo es suficiente y superior a las pruebas de diagnóstico en el diagnóstico de la muerte cerebral en los adultos. Sin embargo, a veces los criterios clínicos no se pueden aplicar. Tales situaciones incluyen lo siguiente [ </a:t>
            </a:r>
            <a:r>
              <a:rPr lang="es-CO" sz="1200" b="0" i="0" u="sng" kern="1200" dirty="0">
                <a:solidFill>
                  <a:schemeClr val="tx1"/>
                </a:solidFill>
                <a:effectLst/>
                <a:latin typeface="+mn-lt"/>
                <a:ea typeface="+mn-ea"/>
                <a:cs typeface="+mn-cs"/>
                <a:hlinkClick r:id="rId3"/>
              </a:rPr>
              <a:t>6</a:t>
            </a:r>
            <a:r>
              <a:rPr lang="es-CO" sz="1200" b="0" i="0" kern="1200" dirty="0">
                <a:solidFill>
                  <a:schemeClr val="tx1"/>
                </a:solidFill>
                <a:effectLst/>
                <a:latin typeface="+mn-lt"/>
                <a:ea typeface="+mn-ea"/>
                <a:cs typeface="+mn-cs"/>
              </a:rPr>
              <a:t> ]:</a:t>
            </a:r>
          </a:p>
          <a:p>
            <a:r>
              <a:rPr lang="es-CO" sz="1200" b="0" i="0" kern="1200" dirty="0">
                <a:solidFill>
                  <a:schemeClr val="tx1"/>
                </a:solidFill>
                <a:effectLst/>
                <a:latin typeface="+mn-lt"/>
                <a:ea typeface="+mn-ea"/>
                <a:cs typeface="+mn-cs"/>
              </a:rPr>
              <a:t>●Cuando los nervios craneales no pueden examinarse de manera adecuada</a:t>
            </a:r>
          </a:p>
          <a:p>
            <a:r>
              <a:rPr lang="es-CO" sz="1200" b="0" i="0" kern="1200" dirty="0">
                <a:solidFill>
                  <a:schemeClr val="tx1"/>
                </a:solidFill>
                <a:effectLst/>
                <a:latin typeface="+mn-lt"/>
                <a:ea typeface="+mn-ea"/>
                <a:cs typeface="+mn-cs"/>
              </a:rPr>
              <a:t>●Cuando la parálisis neuromuscular está presente</a:t>
            </a:r>
          </a:p>
          <a:p>
            <a:r>
              <a:rPr lang="es-CO" sz="1200" b="0" i="0" kern="1200" dirty="0">
                <a:solidFill>
                  <a:schemeClr val="tx1"/>
                </a:solidFill>
                <a:effectLst/>
                <a:latin typeface="+mn-lt"/>
                <a:ea typeface="+mn-ea"/>
                <a:cs typeface="+mn-cs"/>
              </a:rPr>
              <a:t>●Cuando la sedación profunda está presente</a:t>
            </a:r>
          </a:p>
          <a:p>
            <a:r>
              <a:rPr lang="es-CO" sz="1200" b="0" i="0" kern="1200" dirty="0">
                <a:solidFill>
                  <a:schemeClr val="tx1"/>
                </a:solidFill>
                <a:effectLst/>
                <a:latin typeface="+mn-lt"/>
                <a:ea typeface="+mn-ea"/>
                <a:cs typeface="+mn-cs"/>
              </a:rPr>
              <a:t>●Cuando el test de apnea no es válido (retenedores de dióxido de carbono) o no se puede completar</a:t>
            </a:r>
          </a:p>
          <a:p>
            <a:r>
              <a:rPr lang="es-CO" sz="1200" b="0" i="0" kern="1200" dirty="0">
                <a:solidFill>
                  <a:schemeClr val="tx1"/>
                </a:solidFill>
                <a:effectLst/>
                <a:latin typeface="+mn-lt"/>
                <a:ea typeface="+mn-ea"/>
                <a:cs typeface="+mn-cs"/>
              </a:rPr>
              <a:t>●Cuando los factores de confusión hacen que el examen clínico no fiable, por ejemplo, insuficiencia orgánica múltiple y la presencia de un fármaco sedante o paralizante que puede ser muy lento para limpiar</a:t>
            </a:r>
          </a:p>
          <a:p>
            <a:r>
              <a:rPr lang="es-CO" sz="1200" b="0" i="0" kern="1200" dirty="0">
                <a:solidFill>
                  <a:schemeClr val="tx1"/>
                </a:solidFill>
                <a:effectLst/>
                <a:latin typeface="+mn-lt"/>
                <a:ea typeface="+mn-ea"/>
                <a:cs typeface="+mn-cs"/>
              </a:rPr>
              <a:t>●Para acortar la duración del período de observación</a:t>
            </a:r>
          </a:p>
          <a:p>
            <a:r>
              <a:rPr lang="es-CO" sz="1200" b="0" i="0" kern="1200" dirty="0">
                <a:solidFill>
                  <a:schemeClr val="tx1"/>
                </a:solidFill>
                <a:effectLst/>
                <a:latin typeface="+mn-lt"/>
                <a:ea typeface="+mn-ea"/>
                <a:cs typeface="+mn-cs"/>
              </a:rPr>
              <a:t>En estas situaciones, pruebas auxiliares son necesarios. También se requiere de pruebas auxiliares para bebés menores de un año; Se requieren dos pruebas positivas para los de menos de dos meses de edad. Otros países exigen el uso de pruebas de confirmación para completar el examen clínico ( </a:t>
            </a:r>
            <a:r>
              <a:rPr lang="es-CO" sz="1200" b="0" i="0" u="sng" kern="1200" dirty="0">
                <a:solidFill>
                  <a:schemeClr val="tx1"/>
                </a:solidFill>
                <a:effectLst/>
                <a:latin typeface="+mn-lt"/>
                <a:ea typeface="+mn-ea"/>
                <a:cs typeface="+mn-cs"/>
                <a:hlinkClick r:id="rId4"/>
              </a:rPr>
              <a:t>tabla 1A-B</a:t>
            </a:r>
            <a:r>
              <a:rPr lang="es-CO" sz="1200" b="0" i="0" kern="1200" dirty="0">
                <a:solidFill>
                  <a:schemeClr val="tx1"/>
                </a:solidFill>
                <a:effectLst/>
                <a:latin typeface="+mn-lt"/>
                <a:ea typeface="+mn-ea"/>
                <a:cs typeface="+mn-cs"/>
              </a:rPr>
              <a:t> ) [ </a:t>
            </a:r>
            <a:r>
              <a:rPr lang="es-CO" sz="1200" b="0" i="0" u="sng" kern="1200" dirty="0">
                <a:solidFill>
                  <a:schemeClr val="tx1"/>
                </a:solidFill>
                <a:effectLst/>
                <a:latin typeface="+mn-lt"/>
                <a:ea typeface="+mn-ea"/>
                <a:cs typeface="+mn-cs"/>
                <a:hlinkClick r:id="rId5"/>
              </a:rPr>
              <a:t>3,30</a:t>
            </a:r>
            <a:r>
              <a:rPr lang="es-CO" sz="1200" b="0" i="0" kern="1200" dirty="0">
                <a:solidFill>
                  <a:schemeClr val="tx1"/>
                </a:solidFill>
                <a:effectLst/>
                <a:latin typeface="+mn-lt"/>
                <a:ea typeface="+mn-ea"/>
                <a:cs typeface="+mn-cs"/>
              </a:rPr>
              <a:t> ]</a:t>
            </a:r>
          </a:p>
          <a:p>
            <a:endParaRPr lang="es-CO" dirty="0"/>
          </a:p>
          <a:p>
            <a:endParaRPr lang="es-CO" dirty="0"/>
          </a:p>
          <a:p>
            <a:endParaRPr lang="es-CO" dirty="0"/>
          </a:p>
          <a:p>
            <a:endParaRPr lang="es-CO" dirty="0"/>
          </a:p>
          <a:p>
            <a:endParaRPr lang="es-CO" dirty="0"/>
          </a:p>
          <a:p>
            <a:endParaRPr lang="es-CO" dirty="0"/>
          </a:p>
          <a:p>
            <a:endParaRPr lang="es-CO" dirty="0"/>
          </a:p>
        </p:txBody>
      </p:sp>
      <p:sp>
        <p:nvSpPr>
          <p:cNvPr id="4" name="Marcador de número de diapositiva 3"/>
          <p:cNvSpPr>
            <a:spLocks noGrp="1"/>
          </p:cNvSpPr>
          <p:nvPr>
            <p:ph type="sldNum" sz="quarter" idx="10"/>
          </p:nvPr>
        </p:nvSpPr>
        <p:spPr/>
        <p:txBody>
          <a:bodyPr/>
          <a:lstStyle/>
          <a:p>
            <a:fld id="{5EDE037B-D2C6-41A9-A1CE-C9B50DAA5938}" type="slidenum">
              <a:rPr lang="es-CO" smtClean="0"/>
              <a:t>34</a:t>
            </a:fld>
            <a:endParaRPr lang="es-CO"/>
          </a:p>
        </p:txBody>
      </p:sp>
    </p:spTree>
    <p:extLst>
      <p:ext uri="{BB962C8B-B14F-4D97-AF65-F5344CB8AC3E}">
        <p14:creationId xmlns:p14="http://schemas.microsoft.com/office/powerpoint/2010/main" val="274791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La muerte cerebral implica la ausencia permanente de las funciones cerebrales y del tronco cerebral. Aunque el término "muerte cerebral" se utiliza a menudo coloquialmente y se extiende a todas las personas con daño cerebral severo y los que están en estado vegetativo, en términos médico-legales, su significado es muy específico. Estado vegetativo persistente se describe en otro lugar.</a:t>
            </a:r>
            <a:endParaRPr lang="es-CO" dirty="0"/>
          </a:p>
        </p:txBody>
      </p:sp>
      <p:sp>
        <p:nvSpPr>
          <p:cNvPr id="4" name="Marcador de número de diapositiva 3"/>
          <p:cNvSpPr>
            <a:spLocks noGrp="1"/>
          </p:cNvSpPr>
          <p:nvPr>
            <p:ph type="sldNum" sz="quarter" idx="10"/>
          </p:nvPr>
        </p:nvSpPr>
        <p:spPr/>
        <p:txBody>
          <a:bodyPr/>
          <a:lstStyle/>
          <a:p>
            <a:fld id="{5EDE037B-D2C6-41A9-A1CE-C9B50DAA5938}" type="slidenum">
              <a:rPr lang="es-CO" smtClean="0"/>
              <a:t>4</a:t>
            </a:fld>
            <a:endParaRPr lang="es-CO"/>
          </a:p>
        </p:txBody>
      </p:sp>
    </p:spTree>
    <p:extLst>
      <p:ext uri="{BB962C8B-B14F-4D97-AF65-F5344CB8AC3E}">
        <p14:creationId xmlns:p14="http://schemas.microsoft.com/office/powerpoint/2010/main" val="3142549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CO" dirty="0"/>
              <a:t>Es un Axioma que un cerebro sin flujo sanguíneo es un cerebro muerto. No siempre sucede que la presencia de algún flujo sanguíneo</a:t>
            </a:r>
            <a:r>
              <a:rPr lang="es-CO" baseline="0" dirty="0"/>
              <a:t> excluya el </a:t>
            </a:r>
            <a:r>
              <a:rPr lang="es-CO" baseline="0" dirty="0" err="1"/>
              <a:t>Dx</a:t>
            </a:r>
            <a:r>
              <a:rPr lang="es-CO" baseline="0" dirty="0"/>
              <a:t> de muerte cerebral. La muerte cerebral suele ir acompañada de una elevada presión intracraneal por edema tisular u otro efecto de masa. Cuando esto excede la presión arterial sistémica, no hay flujo sanguíneo cerebral.  En la muerte encefálica se observa un cierto llenado arterial intracraneal en la base del cerebro sin perfusión tisular, produciendo un resultado de prueba "falso negativo" para la muerte cerebral. Es más probable que las técnicas más refinadas que examinan la perfusión cerebral sean más precisas.</a:t>
            </a:r>
          </a:p>
          <a:p>
            <a:pPr marL="0" indent="0">
              <a:buFontTx/>
              <a:buNone/>
            </a:pPr>
            <a:endParaRPr lang="es-CO" dirty="0"/>
          </a:p>
          <a:p>
            <a:r>
              <a:rPr lang="es-CO" dirty="0"/>
              <a:t>- </a:t>
            </a:r>
          </a:p>
          <a:p>
            <a:endParaRPr lang="es-CO" dirty="0"/>
          </a:p>
          <a:p>
            <a:endParaRPr lang="es-CO" dirty="0"/>
          </a:p>
          <a:p>
            <a:r>
              <a:rPr lang="es-CO" dirty="0"/>
              <a:t>La </a:t>
            </a:r>
            <a:r>
              <a:rPr lang="es-CO" dirty="0" err="1"/>
              <a:t>Arteriografia</a:t>
            </a:r>
            <a:r>
              <a:rPr lang="es-CO" baseline="0" dirty="0"/>
              <a:t> cerebral se ha definido como el Gold Standard. Pero es invasivo, riesgoso, y puede ser erróneo (como otros test de </a:t>
            </a:r>
            <a:r>
              <a:rPr lang="es-CO" baseline="0" dirty="0" err="1"/>
              <a:t>fluo</a:t>
            </a:r>
            <a:r>
              <a:rPr lang="es-CO" baseline="0" dirty="0"/>
              <a:t> sanguíneo) en hipotensión profunda y cuando la bóveda craneana se fractura por </a:t>
            </a:r>
            <a:r>
              <a:rPr lang="es-CO" baseline="0" dirty="0" err="1"/>
              <a:t>Tx</a:t>
            </a:r>
            <a:r>
              <a:rPr lang="es-CO" baseline="0" dirty="0"/>
              <a:t>., cirugía, drenaje </a:t>
            </a:r>
            <a:r>
              <a:rPr lang="es-CO" baseline="0" dirty="0" err="1"/>
              <a:t>vetricular</a:t>
            </a:r>
            <a:r>
              <a:rPr lang="es-CO" baseline="0" dirty="0"/>
              <a:t> o suturas abiertas. Bajo estas circunstancias un test electrofisiológico como el EEG puede ser superior. Sin embargo las pruebas que miden flujo sanguíneo cerebral son menor propensas a confusión por Hipotermia, Medicamentos y factores metabólicos. </a:t>
            </a:r>
          </a:p>
          <a:p>
            <a:r>
              <a:rPr lang="es-CO" baseline="0" dirty="0"/>
              <a:t>Por esta razón las pruebas que miden el flujo sanguíneo cerebral se utilizan cuando el </a:t>
            </a:r>
            <a:r>
              <a:rPr lang="es-CO" baseline="0" dirty="0" err="1"/>
              <a:t>Dx</a:t>
            </a:r>
            <a:r>
              <a:rPr lang="es-CO" baseline="0" dirty="0"/>
              <a:t> no puede ser realizado por alguna de estas circunstancias.  Los </a:t>
            </a:r>
            <a:r>
              <a:rPr lang="es-CO" baseline="0" dirty="0" err="1"/>
              <a:t>poteciales</a:t>
            </a:r>
            <a:r>
              <a:rPr lang="es-CO" baseline="0" dirty="0"/>
              <a:t> </a:t>
            </a:r>
            <a:r>
              <a:rPr lang="es-CO" baseline="0" dirty="0" err="1"/>
              <a:t>sometosensoriales</a:t>
            </a:r>
            <a:r>
              <a:rPr lang="es-CO" baseline="0" dirty="0"/>
              <a:t> no deben realizarse si la patología primaria esta en el tallo o existe una neuropatía subyacente. EEG, Potenciales, y DTC pueden realizarse en la cabecera de la cama del paciente. La disponibilidad y la experiencia con cada una de estas pruebas difiere entre las diferentes instituciones. </a:t>
            </a:r>
          </a:p>
          <a:p>
            <a:endParaRPr lang="es-CO" dirty="0"/>
          </a:p>
          <a:p>
            <a:endParaRPr lang="es-CO" dirty="0"/>
          </a:p>
          <a:p>
            <a:r>
              <a:rPr lang="es-CO" b="1" dirty="0" err="1"/>
              <a:t>Crtiterios</a:t>
            </a:r>
            <a:r>
              <a:rPr lang="es-CO" b="1" dirty="0"/>
              <a:t> </a:t>
            </a:r>
            <a:r>
              <a:rPr lang="es-CO" b="1" dirty="0" err="1"/>
              <a:t>DXs</a:t>
            </a:r>
            <a:r>
              <a:rPr lang="es-CO" b="1" dirty="0"/>
              <a:t>: </a:t>
            </a:r>
          </a:p>
          <a:p>
            <a:r>
              <a:rPr lang="es-CO" dirty="0"/>
              <a:t>*La </a:t>
            </a:r>
            <a:r>
              <a:rPr lang="es-CO" dirty="0" err="1"/>
              <a:t>opacificación</a:t>
            </a:r>
            <a:r>
              <a:rPr lang="es-CO" dirty="0"/>
              <a:t> ausente de las venas cerebrales profundas en la angiografía convencional o CT puede ser más sensible para la muerte cerebral que el llenado de las arterias cerebrales. </a:t>
            </a:r>
          </a:p>
          <a:p>
            <a:r>
              <a:rPr lang="es-CO" dirty="0"/>
              <a:t>*Las pruebas ampliamente disponibles de flujo sanguíneo cerebral incluyen angiografía cerebral, </a:t>
            </a:r>
            <a:r>
              <a:rPr lang="es-CO" dirty="0" err="1"/>
              <a:t>Doppler</a:t>
            </a:r>
            <a:r>
              <a:rPr lang="es-CO" dirty="0"/>
              <a:t> </a:t>
            </a:r>
            <a:r>
              <a:rPr lang="es-CO" dirty="0" err="1"/>
              <a:t>transcraneal</a:t>
            </a:r>
            <a:r>
              <a:rPr lang="es-CO" dirty="0"/>
              <a:t>, angiografía por resonancia magnética, angiografía por tomografía computarizada y exploración con radionúclidos de medicina nuclear. Estas pruebas no se confunden con medicamentos, trastornos metabólicos o hipotermia. Una advertencia es que la presión arterial sistémica debe ser adecuada, es decir, el paciente no debe estar en estado de shock, cuando se aplican estas pruebas.</a:t>
            </a:r>
          </a:p>
          <a:p>
            <a:r>
              <a:rPr lang="es-CO" dirty="0"/>
              <a:t>*Los angiogramas cerebrales falso-negativos que muestran el flujo sanguíneo normal que aparece en al menos algunos vasos sanguíneos intracraneales ocurren cuando la presión intracraneal disminuye por cirugía, traumatismo y </a:t>
            </a:r>
            <a:r>
              <a:rPr lang="es-CO" dirty="0" err="1"/>
              <a:t>shunts</a:t>
            </a:r>
            <a:r>
              <a:rPr lang="es-CO" dirty="0"/>
              <a:t> ventriculares o en niños con cráneos maleables.</a:t>
            </a:r>
          </a:p>
        </p:txBody>
      </p:sp>
      <p:sp>
        <p:nvSpPr>
          <p:cNvPr id="4" name="Marcador de número de diapositiva 3"/>
          <p:cNvSpPr>
            <a:spLocks noGrp="1"/>
          </p:cNvSpPr>
          <p:nvPr>
            <p:ph type="sldNum" sz="quarter" idx="10"/>
          </p:nvPr>
        </p:nvSpPr>
        <p:spPr/>
        <p:txBody>
          <a:bodyPr/>
          <a:lstStyle/>
          <a:p>
            <a:fld id="{5EDE037B-D2C6-41A9-A1CE-C9B50DAA5938}" type="slidenum">
              <a:rPr lang="es-CO" smtClean="0"/>
              <a:t>35</a:t>
            </a:fld>
            <a:endParaRPr lang="es-CO"/>
          </a:p>
        </p:txBody>
      </p:sp>
    </p:spTree>
    <p:extLst>
      <p:ext uri="{BB962C8B-B14F-4D97-AF65-F5344CB8AC3E}">
        <p14:creationId xmlns:p14="http://schemas.microsoft.com/office/powerpoint/2010/main" val="2411509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El </a:t>
            </a:r>
            <a:r>
              <a:rPr lang="es-CO" dirty="0" err="1"/>
              <a:t>Doppler</a:t>
            </a:r>
            <a:r>
              <a:rPr lang="es-CO" dirty="0"/>
              <a:t> </a:t>
            </a:r>
            <a:r>
              <a:rPr lang="es-CO" dirty="0" err="1"/>
              <a:t>transcraneal</a:t>
            </a:r>
            <a:r>
              <a:rPr lang="es-CO" dirty="0"/>
              <a:t> (TCD) es seguro, no invasivo y barato, y puede hacerse a la cabecera de la cama. La prueba requiere experiencia; Tanto circulaciones anteriores y posteriores deben ser evaluados [46]. Los hallazgos de picos sistólicos pequeños sin flujo diastólico o un patrón de flujo reverberante sugieren una alta resistencia vascular y apoyan el diagnóstico de muerte cerebral. Las limitaciones incluyen una prevalencia de 10 a 25 por ciento de engrosamiento del hueso temporal que impide la evaluación de 6 de las 11 arterias intracraneales </a:t>
            </a:r>
            <a:r>
              <a:rPr lang="es-CO" dirty="0" err="1"/>
              <a:t>insonadas</a:t>
            </a:r>
            <a:r>
              <a:rPr lang="es-CO" dirty="0"/>
              <a:t> habituales. Debido a estas y otras limitaciones técnicas, la ausencia de señales arteriales en TCD (un hallazgo en el 9 por ciento de los pacientes con muerte cerebral) se considera no diagnósticos [47, 48]. Ambos falsos positivos y falsos negativos pruebas (en comparación con la angiografía cerebral o de otro estándar) se informan [49 - 51].</a:t>
            </a:r>
          </a:p>
          <a:p>
            <a:endParaRPr lang="es-CO" dirty="0"/>
          </a:p>
          <a:p>
            <a:r>
              <a:rPr lang="es-CO" dirty="0"/>
              <a:t>Al igual que con la angiografía cerebral, los pacientes con drenaje ventricular externo o grandes craneotomías pueden tener pruebas falsas negativas [45, 51, 52]. También se debe tener precaución con niños muy pequeños, al menos hasta que se realicen más estudios en esta población.</a:t>
            </a:r>
          </a:p>
        </p:txBody>
      </p:sp>
      <p:sp>
        <p:nvSpPr>
          <p:cNvPr id="4" name="Marcador de número de diapositiva 3"/>
          <p:cNvSpPr>
            <a:spLocks noGrp="1"/>
          </p:cNvSpPr>
          <p:nvPr>
            <p:ph type="sldNum" sz="quarter" idx="10"/>
          </p:nvPr>
        </p:nvSpPr>
        <p:spPr/>
        <p:txBody>
          <a:bodyPr/>
          <a:lstStyle/>
          <a:p>
            <a:fld id="{5EDE037B-D2C6-41A9-A1CE-C9B50DAA5938}" type="slidenum">
              <a:rPr lang="es-CO" smtClean="0"/>
              <a:t>36</a:t>
            </a:fld>
            <a:endParaRPr lang="es-CO"/>
          </a:p>
        </p:txBody>
      </p:sp>
    </p:spTree>
    <p:extLst>
      <p:ext uri="{BB962C8B-B14F-4D97-AF65-F5344CB8AC3E}">
        <p14:creationId xmlns:p14="http://schemas.microsoft.com/office/powerpoint/2010/main" val="3233373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Electroencefalografía - El silencio </a:t>
            </a:r>
            <a:r>
              <a:rPr lang="es-CO" dirty="0" err="1"/>
              <a:t>electrocerebral</a:t>
            </a:r>
            <a:r>
              <a:rPr lang="es-CO" dirty="0"/>
              <a:t> o un electroencefalograma plano (EEG) fue un componente de la declaración de muerte cerebral con las primeras directrices publicadas. El silencio </a:t>
            </a:r>
            <a:r>
              <a:rPr lang="es-CO" dirty="0" err="1"/>
              <a:t>electrocerebral</a:t>
            </a:r>
            <a:r>
              <a:rPr lang="es-CO" dirty="0"/>
              <a:t> está presente si no se encuentra un potencial eléctrico no-artístico&gt; 2 </a:t>
            </a:r>
            <a:r>
              <a:rPr lang="es-CO" dirty="0" err="1"/>
              <a:t>μV</a:t>
            </a:r>
            <a:r>
              <a:rPr lang="es-CO" dirty="0"/>
              <a:t> durante una grabación de 30 minutos con mayor sensibilidad [70]. EEG sigue siendo altamente recomendable en los Estados Unidos y es una parte esencial de los criterios americanos para el diagnóstico de la muerte cerebral en niños muy pequeños [71]. Sin embargo, aunque la grabación plana o suprimida lleva a los médicos a considerar la muerte cerebral, el EEG está </a:t>
            </a:r>
            <a:r>
              <a:rPr lang="es-CO" dirty="0" err="1"/>
              <a:t>anatomicamente</a:t>
            </a:r>
            <a:r>
              <a:rPr lang="es-CO" dirty="0"/>
              <a:t> y fisiológicamente limitado para este propósito.</a:t>
            </a:r>
          </a:p>
          <a:p>
            <a:endParaRPr lang="es-CO" dirty="0"/>
          </a:p>
          <a:p>
            <a:r>
              <a:rPr lang="es-CO" dirty="0"/>
              <a:t>El EEG registra los potenciales sinápticos sumados del </a:t>
            </a:r>
            <a:r>
              <a:rPr lang="es-CO" dirty="0" err="1"/>
              <a:t>neocórtex</a:t>
            </a:r>
            <a:r>
              <a:rPr lang="es-CO" dirty="0"/>
              <a:t> cerebral y no revela potenciales de estructuras subcorticales, como el tallo cerebral o el tálamo. Por lo tanto, el EEG puede ser plano o isoeléctrico en presencia de neuronas viables en el tronco encefálico y en otras partes. El EEG también es vulnerable a factores de confusión y puede ser plano o isoeléctrico en casos de sedación por medicación o ingestión tóxica, hipotermia o factores metabólicos, condiciones que no implican necesariamente una lesión cerebral completa e irreversible. </a:t>
            </a:r>
          </a:p>
          <a:p>
            <a:r>
              <a:rPr lang="es-CO" dirty="0"/>
              <a:t>Además, especialmente en la unidad de cuidados intensivos (UCI), se registran algunas señales eléctricas para las que la fuente no puede ser identificada, aunque probablemente no provengan del cerebro [74]. Tales artefactos pueden confundirse con la actividad cortical residual, produciendo un error falso negativo</a:t>
            </a:r>
          </a:p>
        </p:txBody>
      </p:sp>
      <p:sp>
        <p:nvSpPr>
          <p:cNvPr id="4" name="Marcador de número de diapositiva 3"/>
          <p:cNvSpPr>
            <a:spLocks noGrp="1"/>
          </p:cNvSpPr>
          <p:nvPr>
            <p:ph type="sldNum" sz="quarter" idx="10"/>
          </p:nvPr>
        </p:nvSpPr>
        <p:spPr/>
        <p:txBody>
          <a:bodyPr/>
          <a:lstStyle/>
          <a:p>
            <a:fld id="{5EDE037B-D2C6-41A9-A1CE-C9B50DAA5938}" type="slidenum">
              <a:rPr lang="es-CO" smtClean="0"/>
              <a:t>37</a:t>
            </a:fld>
            <a:endParaRPr lang="es-CO"/>
          </a:p>
        </p:txBody>
      </p:sp>
    </p:spTree>
    <p:extLst>
      <p:ext uri="{BB962C8B-B14F-4D97-AF65-F5344CB8AC3E}">
        <p14:creationId xmlns:p14="http://schemas.microsoft.com/office/powerpoint/2010/main" val="684190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EB69C37-B043-4AE3-BB6B-746D2110317F}" type="slidenum">
              <a:rPr lang="es-ES" smtClean="0"/>
              <a:t>38</a:t>
            </a:fld>
            <a:endParaRPr lang="es-ES"/>
          </a:p>
        </p:txBody>
      </p:sp>
    </p:spTree>
    <p:extLst>
      <p:ext uri="{BB962C8B-B14F-4D97-AF65-F5344CB8AC3E}">
        <p14:creationId xmlns:p14="http://schemas.microsoft.com/office/powerpoint/2010/main" val="170568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diagnóstico de muerte encefálica y la comprobación sobre la persistencia de los signos de la misma, deben hacerse por dos o más médicos no interdependientes, que no formen parte del programa de trasplantes, uno de los cuales deberá tener la condición de especialista en ciencias neurológicas. Dichas actuaciones deberán constar por escrito en la correspondiente historia clínica, indicando la fecha y hora de las mismas, su resultado y diagnóstico definitivo, el cual incluirá la constatación de los siete (7) signos que determinan dicha calificación.</a:t>
            </a:r>
          </a:p>
          <a:p>
            <a:r>
              <a:rPr lang="es-MX" dirty="0"/>
              <a:t>Dichas actuaciones deberán constar por escrito en la correspondiente historia clínica, indicando la fecha y hora de las mismas, su resultado y diagnóstico definitivo, el cual incluirá la constatación de los siete (7) signos que determinan dicha calificación.</a:t>
            </a:r>
            <a:endParaRPr lang="es-CO" dirty="0"/>
          </a:p>
        </p:txBody>
      </p:sp>
      <p:sp>
        <p:nvSpPr>
          <p:cNvPr id="4" name="Marcador de número de diapositiva 3"/>
          <p:cNvSpPr>
            <a:spLocks noGrp="1"/>
          </p:cNvSpPr>
          <p:nvPr>
            <p:ph type="sldNum" sz="quarter" idx="10"/>
          </p:nvPr>
        </p:nvSpPr>
        <p:spPr/>
        <p:txBody>
          <a:bodyPr/>
          <a:lstStyle/>
          <a:p>
            <a:fld id="{BBCE900B-905C-4AFB-B95C-290331F8FD20}" type="slidenum">
              <a:rPr lang="es-CO" smtClean="0"/>
              <a:t>39</a:t>
            </a:fld>
            <a:endParaRPr lang="es-CO" dirty="0"/>
          </a:p>
        </p:txBody>
      </p:sp>
    </p:spTree>
    <p:extLst>
      <p:ext uri="{BB962C8B-B14F-4D97-AF65-F5344CB8AC3E}">
        <p14:creationId xmlns:p14="http://schemas.microsoft.com/office/powerpoint/2010/main" val="249404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b="1" dirty="0"/>
              <a:t>UDDA:</a:t>
            </a:r>
            <a:r>
              <a:rPr lang="en-US" dirty="0"/>
              <a:t> Uniform Determination of Death Act.</a:t>
            </a:r>
            <a:endParaRPr lang="es-ES" dirty="0"/>
          </a:p>
        </p:txBody>
      </p:sp>
      <p:sp>
        <p:nvSpPr>
          <p:cNvPr id="4" name="3 Marcador de número de diapositiva"/>
          <p:cNvSpPr>
            <a:spLocks noGrp="1"/>
          </p:cNvSpPr>
          <p:nvPr>
            <p:ph type="sldNum" sz="quarter" idx="10"/>
          </p:nvPr>
        </p:nvSpPr>
        <p:spPr/>
        <p:txBody>
          <a:bodyPr/>
          <a:lstStyle/>
          <a:p>
            <a:fld id="{6EB69C37-B043-4AE3-BB6B-746D2110317F}" type="slidenum">
              <a:rPr lang="es-ES" smtClean="0"/>
              <a:t>6</a:t>
            </a:fld>
            <a:endParaRPr lang="es-ES"/>
          </a:p>
        </p:txBody>
      </p:sp>
    </p:spTree>
    <p:extLst>
      <p:ext uri="{BB962C8B-B14F-4D97-AF65-F5344CB8AC3E}">
        <p14:creationId xmlns:p14="http://schemas.microsoft.com/office/powerpoint/2010/main" val="175597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b="1" dirty="0"/>
              <a:t>UDDA:</a:t>
            </a:r>
            <a:r>
              <a:rPr lang="en-US" dirty="0"/>
              <a:t> Uniform Determination of Death Act.</a:t>
            </a:r>
            <a:endParaRPr lang="es-ES" dirty="0"/>
          </a:p>
        </p:txBody>
      </p:sp>
      <p:sp>
        <p:nvSpPr>
          <p:cNvPr id="4" name="3 Marcador de número de diapositiva"/>
          <p:cNvSpPr>
            <a:spLocks noGrp="1"/>
          </p:cNvSpPr>
          <p:nvPr>
            <p:ph type="sldNum" sz="quarter" idx="10"/>
          </p:nvPr>
        </p:nvSpPr>
        <p:spPr/>
        <p:txBody>
          <a:bodyPr/>
          <a:lstStyle/>
          <a:p>
            <a:fld id="{6EB69C37-B043-4AE3-BB6B-746D2110317F}" type="slidenum">
              <a:rPr lang="es-ES" smtClean="0"/>
              <a:t>7</a:t>
            </a:fld>
            <a:endParaRPr lang="es-ES"/>
          </a:p>
        </p:txBody>
      </p:sp>
    </p:spTree>
    <p:extLst>
      <p:ext uri="{BB962C8B-B14F-4D97-AF65-F5344CB8AC3E}">
        <p14:creationId xmlns:p14="http://schemas.microsoft.com/office/powerpoint/2010/main" val="2792464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conciencia es tradicionalmente </a:t>
            </a:r>
            <a:r>
              <a:rPr lang="es-ES" dirty="0" err="1"/>
              <a:t>dicotomizada</a:t>
            </a:r>
            <a:r>
              <a:rPr lang="es-ES" dirty="0"/>
              <a:t> en dos componentes en un enfoque simplista pero conceptualmente útil. El contenido de la conciencia incluye todas las funciones cognitivas, emociones e intuiciones del cerebro. El nivel de conciencia se refiere al estado de alerta global y a la respuesta conductual. Varias estructuras anatómicas clave controlan el estado consciente: el sistema de activación reticular ascendente (ARAS) en la parte media del cerebro y la protuberancia superior, el </a:t>
            </a:r>
            <a:r>
              <a:rPr lang="es-ES" dirty="0" err="1"/>
              <a:t>diencéfalo</a:t>
            </a:r>
            <a:r>
              <a:rPr lang="es-ES" dirty="0"/>
              <a:t> (tálamo e hipotálamo) y la corteza (Fig. 6.1). La neuroquímica que impulsa este complejo sistema consta de varios neurotransmisores importantes: noradrenalina (que se origina en el locus </a:t>
            </a:r>
            <a:r>
              <a:rPr lang="es-ES" dirty="0" err="1"/>
              <a:t>ceruleus</a:t>
            </a:r>
            <a:r>
              <a:rPr lang="es-ES" dirty="0"/>
              <a:t> y el </a:t>
            </a:r>
            <a:r>
              <a:rPr lang="es-ES" dirty="0" err="1"/>
              <a:t>tegemento</a:t>
            </a:r>
            <a:r>
              <a:rPr lang="es-ES" dirty="0"/>
              <a:t> lateral </a:t>
            </a:r>
            <a:r>
              <a:rPr lang="es-ES" dirty="0" err="1"/>
              <a:t>pontino</a:t>
            </a:r>
            <a:r>
              <a:rPr lang="es-ES" dirty="0"/>
              <a:t>), dopamina (</a:t>
            </a:r>
            <a:r>
              <a:rPr lang="es-ES" dirty="0" err="1"/>
              <a:t>tegemento</a:t>
            </a:r>
            <a:r>
              <a:rPr lang="es-ES" dirty="0"/>
              <a:t> ventral), serotonina (núcleo del rafe), acetilcolina (</a:t>
            </a:r>
            <a:r>
              <a:rPr lang="es-ES" dirty="0" err="1"/>
              <a:t>prosencéfalo</a:t>
            </a:r>
            <a:r>
              <a:rPr lang="es-ES" dirty="0"/>
              <a:t> basal), histamina (hipotálamo posterior) y </a:t>
            </a:r>
            <a:r>
              <a:rPr lang="es-ES" dirty="0" err="1"/>
              <a:t>orexina-hipocretina</a:t>
            </a:r>
            <a:r>
              <a:rPr lang="es-ES" dirty="0"/>
              <a:t> (hipotálamo lateral) (</a:t>
            </a:r>
            <a:r>
              <a:rPr lang="es-ES" dirty="0" err="1"/>
              <a:t>McClenathan</a:t>
            </a:r>
            <a:r>
              <a:rPr lang="es-ES" dirty="0"/>
              <a:t> et al., 2013). Como objetivo de todas las señales entrantes, el tálamo es central en el gobierno de la conciencia y transmite y transmite información de manera difusa a las redes cerebrales.</a:t>
            </a:r>
          </a:p>
        </p:txBody>
      </p:sp>
      <p:sp>
        <p:nvSpPr>
          <p:cNvPr id="4" name="Marcador de número de diapositiva 3"/>
          <p:cNvSpPr>
            <a:spLocks noGrp="1"/>
          </p:cNvSpPr>
          <p:nvPr>
            <p:ph type="sldNum" sz="quarter" idx="5"/>
          </p:nvPr>
        </p:nvSpPr>
        <p:spPr/>
        <p:txBody>
          <a:bodyPr/>
          <a:lstStyle/>
          <a:p>
            <a:fld id="{49FF1645-346E-4A34-BBAC-9C9C5BF12C62}" type="slidenum">
              <a:rPr lang="es-CO" smtClean="0"/>
              <a:t>8</a:t>
            </a:fld>
            <a:endParaRPr lang="es-CO"/>
          </a:p>
        </p:txBody>
      </p:sp>
    </p:spTree>
    <p:extLst>
      <p:ext uri="{BB962C8B-B14F-4D97-AF65-F5344CB8AC3E}">
        <p14:creationId xmlns:p14="http://schemas.microsoft.com/office/powerpoint/2010/main" val="119793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b="1" dirty="0"/>
              <a:t>UDDA:</a:t>
            </a:r>
            <a:r>
              <a:rPr lang="en-US" dirty="0"/>
              <a:t> Uniform Determination of Death Act.</a:t>
            </a:r>
            <a:endParaRPr lang="es-ES" dirty="0"/>
          </a:p>
        </p:txBody>
      </p:sp>
      <p:sp>
        <p:nvSpPr>
          <p:cNvPr id="4" name="3 Marcador de número de diapositiva"/>
          <p:cNvSpPr>
            <a:spLocks noGrp="1"/>
          </p:cNvSpPr>
          <p:nvPr>
            <p:ph type="sldNum" sz="quarter" idx="10"/>
          </p:nvPr>
        </p:nvSpPr>
        <p:spPr/>
        <p:txBody>
          <a:bodyPr/>
          <a:lstStyle/>
          <a:p>
            <a:fld id="{6EB69C37-B043-4AE3-BB6B-746D2110317F}" type="slidenum">
              <a:rPr lang="es-ES" smtClean="0"/>
              <a:t>9</a:t>
            </a:fld>
            <a:endParaRPr lang="es-ES"/>
          </a:p>
        </p:txBody>
      </p:sp>
    </p:spTree>
    <p:extLst>
      <p:ext uri="{BB962C8B-B14F-4D97-AF65-F5344CB8AC3E}">
        <p14:creationId xmlns:p14="http://schemas.microsoft.com/office/powerpoint/2010/main" val="120285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b="1" dirty="0"/>
              <a:t>UDDA:</a:t>
            </a:r>
            <a:r>
              <a:rPr lang="en-US" dirty="0"/>
              <a:t> Uniform Determination of Death Act.</a:t>
            </a:r>
            <a:endParaRPr lang="es-ES" dirty="0"/>
          </a:p>
        </p:txBody>
      </p:sp>
      <p:sp>
        <p:nvSpPr>
          <p:cNvPr id="4" name="3 Marcador de número de diapositiva"/>
          <p:cNvSpPr>
            <a:spLocks noGrp="1"/>
          </p:cNvSpPr>
          <p:nvPr>
            <p:ph type="sldNum" sz="quarter" idx="10"/>
          </p:nvPr>
        </p:nvSpPr>
        <p:spPr/>
        <p:txBody>
          <a:bodyPr/>
          <a:lstStyle/>
          <a:p>
            <a:fld id="{6EB69C37-B043-4AE3-BB6B-746D2110317F}" type="slidenum">
              <a:rPr lang="es-ES" smtClean="0"/>
              <a:t>10</a:t>
            </a:fld>
            <a:endParaRPr lang="es-ES"/>
          </a:p>
        </p:txBody>
      </p:sp>
    </p:spTree>
    <p:extLst>
      <p:ext uri="{BB962C8B-B14F-4D97-AF65-F5344CB8AC3E}">
        <p14:creationId xmlns:p14="http://schemas.microsoft.com/office/powerpoint/2010/main" val="420636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b="1" dirty="0"/>
              <a:t>UDDA:</a:t>
            </a:r>
            <a:r>
              <a:rPr lang="en-US" dirty="0"/>
              <a:t> Uniform Determination of Death Act.</a:t>
            </a:r>
            <a:endParaRPr lang="es-ES" dirty="0"/>
          </a:p>
        </p:txBody>
      </p:sp>
      <p:sp>
        <p:nvSpPr>
          <p:cNvPr id="4" name="3 Marcador de número de diapositiva"/>
          <p:cNvSpPr>
            <a:spLocks noGrp="1"/>
          </p:cNvSpPr>
          <p:nvPr>
            <p:ph type="sldNum" sz="quarter" idx="10"/>
          </p:nvPr>
        </p:nvSpPr>
        <p:spPr/>
        <p:txBody>
          <a:bodyPr/>
          <a:lstStyle/>
          <a:p>
            <a:fld id="{6EB69C37-B043-4AE3-BB6B-746D2110317F}" type="slidenum">
              <a:rPr lang="es-ES" smtClean="0"/>
              <a:t>11</a:t>
            </a:fld>
            <a:endParaRPr lang="es-ES"/>
          </a:p>
        </p:txBody>
      </p:sp>
    </p:spTree>
    <p:extLst>
      <p:ext uri="{BB962C8B-B14F-4D97-AF65-F5344CB8AC3E}">
        <p14:creationId xmlns:p14="http://schemas.microsoft.com/office/powerpoint/2010/main" val="328362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2/02/2022</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64651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2/02/2022</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349179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2/02/2022</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407254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07E2-18A0-4E89-8129-4F3B4CE59C57}"/>
              </a:ext>
            </a:extLst>
          </p:cNvPr>
          <p:cNvSpPr>
            <a:spLocks noGrp="1"/>
          </p:cNvSpPr>
          <p:nvPr>
            <p:ph type="title"/>
          </p:nvPr>
        </p:nvSpPr>
        <p:spPr>
          <a:xfrm>
            <a:off x="838200" y="487676"/>
            <a:ext cx="10515600" cy="1325563"/>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57CE751E-DC67-45AE-AC21-1BAF627AD1E8}"/>
              </a:ext>
            </a:extLst>
          </p:cNvPr>
          <p:cNvSpPr>
            <a:spLocks noGrp="1"/>
          </p:cNvSpPr>
          <p:nvPr>
            <p:ph idx="1"/>
          </p:nvPr>
        </p:nvSpPr>
        <p:spPr>
          <a:xfrm>
            <a:off x="838200" y="1948176"/>
            <a:ext cx="10515600" cy="3142301"/>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B8CF820-BA39-44DA-B961-85651CA30197}"/>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410901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2/02/2022</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88879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2/02/2022</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4113674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2/02/2022</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591797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2/02/2022</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8279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2/02/2022</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95626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2/02/2022</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73606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2/02/2022</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590739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2/02/2022</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54080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2/02/2022</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‹Nº›</a:t>
            </a:fld>
            <a:endParaRPr lang="es-CO"/>
          </a:p>
        </p:txBody>
      </p:sp>
    </p:spTree>
    <p:extLst>
      <p:ext uri="{BB962C8B-B14F-4D97-AF65-F5344CB8AC3E}">
        <p14:creationId xmlns:p14="http://schemas.microsoft.com/office/powerpoint/2010/main" val="2467661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arget="../media/image10.png" Type="http://schemas.openxmlformats.org/officeDocument/2006/relationships/image"/><Relationship Id="rId2" Target="../notesSlides/notesSlide9.xml" Type="http://schemas.openxmlformats.org/officeDocument/2006/relationships/notesSlide"/><Relationship Id="rId1" Target="../slideLayouts/slideLayout12.xml" Type="http://schemas.openxmlformats.org/officeDocument/2006/relationships/slideLayout"/><Relationship Id="rId6" Target="../media/hdphoto2.wdp" Type="http://schemas.microsoft.com/office/2007/relationships/hdphoto"/><Relationship Id="rId5" Target="../media/image11.jpeg" Type="http://schemas.openxmlformats.org/officeDocument/2006/relationships/image"/><Relationship Id="rId4" Target="../media/hdphoto1.wdp" Type="http://schemas.microsoft.com/office/2007/relationships/hdphoto"/></Relationships>
</file>

<file path=ppt/slides/_rels/slide12.xml.rels><?xml version="1.0" encoding="UTF-8" standalone="yes" ?><Relationships xmlns="http://schemas.openxmlformats.org/package/2006/relationships"><Relationship Id="rId3" Target="../media/image12.jpeg" Type="http://schemas.openxmlformats.org/officeDocument/2006/relationships/image"/><Relationship Id="rId2" Target="../notesSlides/notesSlide10.xml" Type="http://schemas.openxmlformats.org/officeDocument/2006/relationships/notesSlide"/><Relationship Id="rId1" Target="../slideLayouts/slideLayout12.xml" Type="http://schemas.openxmlformats.org/officeDocument/2006/relationships/slideLayout"/><Relationship Id="rId6" Target="../media/hdphoto4.wdp" Type="http://schemas.microsoft.com/office/2007/relationships/hdphoto"/><Relationship Id="rId5" Target="../media/image13.jpeg" Type="http://schemas.openxmlformats.org/officeDocument/2006/relationships/image"/><Relationship Id="rId4" Target="../media/hdphoto3.wdp" Type="http://schemas.microsoft.com/office/2007/relationships/hdphoto"/></Relationships>
</file>

<file path=ppt/slides/_rels/slide13.xml.rels><?xml version="1.0" encoding="UTF-8" standalone="yes" ?><Relationships xmlns="http://schemas.openxmlformats.org/package/2006/relationships"><Relationship Id="rId3" Target="../diagrams/data2.xml" Type="http://schemas.openxmlformats.org/officeDocument/2006/relationships/diagramData"/><Relationship Id="rId7" Target="../diagrams/drawing2.xml" Type="http://schemas.microsoft.com/office/2007/relationships/diagramDrawing"/><Relationship Id="rId2" Target="../media/image14.png" Type="http://schemas.openxmlformats.org/officeDocument/2006/relationships/image"/><Relationship Id="rId1" Target="../slideLayouts/slideLayout7.xml" Type="http://schemas.openxmlformats.org/officeDocument/2006/relationships/slideLayout"/><Relationship Id="rId6" Target="../diagrams/colors2.xml" Type="http://schemas.openxmlformats.org/officeDocument/2006/relationships/diagramColors"/><Relationship Id="rId5" Target="../diagrams/quickStyle2.xml" Type="http://schemas.openxmlformats.org/officeDocument/2006/relationships/diagramQuickStyle"/><Relationship Id="rId4" Target="../diagrams/layout2.xml" Type="http://schemas.openxmlformats.org/officeDocument/2006/relationships/diagramLayout"/></Relationships>
</file>

<file path=ppt/slides/_rels/slide14.xml.rels><?xml version="1.0" encoding="UTF-8" standalone="yes" ?><Relationships xmlns="http://schemas.openxmlformats.org/package/2006/relationships"><Relationship Id="rId3" Target="../media/image15.jpeg" Type="http://schemas.openxmlformats.org/officeDocument/2006/relationships/image"/><Relationship Id="rId2" Target="../notesSlides/notesSlide11.xml" Type="http://schemas.openxmlformats.org/officeDocument/2006/relationships/notesSlide"/><Relationship Id="rId1" Target="../slideLayouts/slideLayout12.xml" Type="http://schemas.openxmlformats.org/officeDocument/2006/relationships/slideLayout"/><Relationship Id="rId6" Target="../media/hdphoto6.wdp" Type="http://schemas.microsoft.com/office/2007/relationships/hdphoto"/><Relationship Id="rId5" Target="../media/image16.jpeg" Type="http://schemas.openxmlformats.org/officeDocument/2006/relationships/image"/><Relationship Id="rId4" Target="../media/hdphoto5.wdp" Type="http://schemas.microsoft.com/office/2007/relationships/hdphoto"/></Relationships>
</file>

<file path=ppt/slides/_rels/slide15.xml.rels><?xml version="1.0" encoding="UTF-8" standalone="yes" ?><Relationships xmlns="http://schemas.openxmlformats.org/package/2006/relationships"><Relationship Id="rId3" Target="../media/image17.jpeg" Type="http://schemas.openxmlformats.org/officeDocument/2006/relationships/image"/><Relationship Id="rId2" Target="../notesSlides/notesSlide12.xml" Type="http://schemas.openxmlformats.org/officeDocument/2006/relationships/notesSlide"/><Relationship Id="rId1" Target="../slideLayouts/slideLayout12.xml" Type="http://schemas.openxmlformats.org/officeDocument/2006/relationships/slideLayout"/><Relationship Id="rId6" Target="../media/hdphoto8.wdp" Type="http://schemas.microsoft.com/office/2007/relationships/hdphoto"/><Relationship Id="rId5" Target="../media/image18.jpeg" Type="http://schemas.openxmlformats.org/officeDocument/2006/relationships/image"/><Relationship Id="rId4" Target="../media/hdphoto7.wdp" Type="http://schemas.microsoft.com/office/2007/relationships/hdphoto"/></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arget="../media/image26.jpeg" Type="http://schemas.openxmlformats.org/officeDocument/2006/relationships/image"/><Relationship Id="rId2" Target="../notesSlides/notesSlide15.xml" Type="http://schemas.openxmlformats.org/officeDocument/2006/relationships/notesSlide"/><Relationship Id="rId1" Target="../slideLayouts/slideLayout7.xml" Type="http://schemas.openxmlformats.org/officeDocument/2006/relationships/slideLayout"/></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arget="../media/image29.jpeg" Type="http://schemas.openxmlformats.org/officeDocument/2006/relationships/image"/><Relationship Id="rId2" Target="../notesSlides/notesSlide19.xml" Type="http://schemas.openxmlformats.org/officeDocument/2006/relationships/notesSlide"/><Relationship Id="rId1" Target="../slideLayouts/slideLayout7.xml" Type="http://schemas.openxmlformats.org/officeDocument/2006/relationships/slideLayout"/></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arget="../media/image31.jpeg" Type="http://schemas.openxmlformats.org/officeDocument/2006/relationships/image"/><Relationship Id="rId2" Target="../notesSlides/notesSlide21.xml" Type="http://schemas.openxmlformats.org/officeDocument/2006/relationships/notesSlide"/><Relationship Id="rId1" Target="../slideLayouts/slideLayout12.xml" Type="http://schemas.openxmlformats.org/officeDocument/2006/relationships/slideLayout"/><Relationship Id="rId5" Target="../media/image33.jpeg" Type="http://schemas.openxmlformats.org/officeDocument/2006/relationships/image"/><Relationship Id="rId4" Target="../media/image32.jpeg" Type="http://schemas.openxmlformats.org/officeDocument/2006/relationships/image"/></Relationships>
</file>

<file path=ppt/slides/_rels/slide26.xml.rels><?xml version="1.0" encoding="UTF-8" standalone="yes" ?><Relationships xmlns="http://schemas.openxmlformats.org/package/2006/relationships"><Relationship Id="rId3" Target="../media/image34.jpeg" Type="http://schemas.openxmlformats.org/officeDocument/2006/relationships/image"/><Relationship Id="rId2" Target="../notesSlides/notesSlide22.xml" Type="http://schemas.openxmlformats.org/officeDocument/2006/relationships/notesSlide"/><Relationship Id="rId1" Target="../slideLayouts/slideLayout12.xml" Type="http://schemas.openxmlformats.org/officeDocument/2006/relationships/slideLayout"/><Relationship Id="rId4" Target="../media/image35.jpeg" Type="http://schemas.openxmlformats.org/officeDocument/2006/relationships/image"/></Relationships>
</file>

<file path=ppt/slides/_rels/slide27.xml.rels><?xml version="1.0" encoding="UTF-8" standalone="yes" ?><Relationships xmlns="http://schemas.openxmlformats.org/package/2006/relationships"><Relationship Id="rId2" Target="../media/image36.jpeg" Type="http://schemas.openxmlformats.org/officeDocument/2006/relationships/image"/><Relationship Id="rId1" Target="../slideLayouts/slideLayout7.xml" Type="http://schemas.openxmlformats.org/officeDocument/2006/relationships/slideLayout"/></Relationships>
</file>

<file path=ppt/slides/_rels/slide28.xml.rels><?xml version="1.0" encoding="UTF-8" standalone="yes" ?><Relationships xmlns="http://schemas.openxmlformats.org/package/2006/relationships"><Relationship Id="rId3" Target="../media/image37.jpeg" Type="http://schemas.openxmlformats.org/officeDocument/2006/relationships/image"/><Relationship Id="rId2" Target="../notesSlides/notesSlide23.xml" Type="http://schemas.openxmlformats.org/officeDocument/2006/relationships/notesSlide"/><Relationship Id="rId1" Target="../slideLayouts/slideLayout12.xml" Type="http://schemas.openxmlformats.org/officeDocument/2006/relationships/slideLayout"/></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arget="../media/image38.jpeg" Type="http://schemas.openxmlformats.org/officeDocument/2006/relationships/image"/><Relationship Id="rId2" Target="../notesSlides/notesSlide29.xml" Type="http://schemas.openxmlformats.org/officeDocument/2006/relationships/notesSlide"/><Relationship Id="rId1" Target="../slideLayouts/slideLayout12.xml" Type="http://schemas.openxmlformats.org/officeDocument/2006/relationships/slideLayout"/></Relationships>
</file>

<file path=ppt/slides/_rels/slide35.xml.rels><?xml version="1.0" encoding="UTF-8" standalone="yes" ?><Relationships xmlns="http://schemas.openxmlformats.org/package/2006/relationships"><Relationship Id="rId3" Target="../media/image39.png" Type="http://schemas.openxmlformats.org/officeDocument/2006/relationships/image"/><Relationship Id="rId2" Target="../notesSlides/notesSlide30.xml" Type="http://schemas.openxmlformats.org/officeDocument/2006/relationships/notesSlide"/><Relationship Id="rId1" Target="../slideLayouts/slideLayout12.xml" Type="http://schemas.openxmlformats.org/officeDocument/2006/relationships/slideLayout"/><Relationship Id="rId5" Target="../media/hdphoto9.wdp" Type="http://schemas.microsoft.com/office/2007/relationships/hdphoto"/><Relationship Id="rId4" Target="../media/image40.jpeg" Type="http://schemas.openxmlformats.org/officeDocument/2006/relationships/image"/></Relationships>
</file>

<file path=ppt/slides/_rels/slide36.xml.rels><?xml version="1.0" encoding="UTF-8" standalone="yes" ?><Relationships xmlns="http://schemas.openxmlformats.org/package/2006/relationships"><Relationship Id="rId3" Target="../media/image41.jpeg" Type="http://schemas.openxmlformats.org/officeDocument/2006/relationships/image"/><Relationship Id="rId2" Target="../notesSlides/notesSlide31.xml" Type="http://schemas.openxmlformats.org/officeDocument/2006/relationships/notesSlide"/><Relationship Id="rId1" Target="../slideLayouts/slideLayout12.xml" Type="http://schemas.openxmlformats.org/officeDocument/2006/relationships/slideLayout"/><Relationship Id="rId5" Target="../media/image42.png" Type="http://schemas.openxmlformats.org/officeDocument/2006/relationships/image"/><Relationship Id="rId4" Target="../media/hdphoto10.wdp" Type="http://schemas.microsoft.com/office/2007/relationships/hdphoto"/></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arget="../media/image44.png" Type="http://schemas.openxmlformats.org/officeDocument/2006/relationships/image"/><Relationship Id="rId2" Target="../notesSlides/notesSlide33.xml" Type="http://schemas.openxmlformats.org/officeDocument/2006/relationships/notesSlide"/><Relationship Id="rId1" Target="../slideLayouts/slideLayout12.xml" Type="http://schemas.openxmlformats.org/officeDocument/2006/relationships/slideLayout"/><Relationship Id="rId5" Target="../media/hdphoto11.wdp" Type="http://schemas.microsoft.com/office/2007/relationships/hdphoto"/><Relationship Id="rId4" Target="../media/image45.jpeg" Type="http://schemas.openxmlformats.org/officeDocument/2006/relationships/image"/></Relationships>
</file>

<file path=ppt/slides/_rels/slide39.xml.rels><?xml version="1.0" encoding="UTF-8" standalone="yes" ?><Relationships xmlns="http://schemas.openxmlformats.org/package/2006/relationships"><Relationship Id="rId8" Target="../media/image46.jpeg" Type="http://schemas.openxmlformats.org/officeDocument/2006/relationships/image"/><Relationship Id="rId3" Target="../diagrams/data4.xml" Type="http://schemas.openxmlformats.org/officeDocument/2006/relationships/diagramData"/><Relationship Id="rId7" Target="../diagrams/drawing4.xml" Type="http://schemas.microsoft.com/office/2007/relationships/diagramDrawing"/><Relationship Id="rId2" Target="../notesSlides/notesSlide34.xml" Type="http://schemas.openxmlformats.org/officeDocument/2006/relationships/notesSlide"/><Relationship Id="rId1" Target="../slideLayouts/slideLayout12.xml" Type="http://schemas.openxmlformats.org/officeDocument/2006/relationships/slideLayout"/><Relationship Id="rId6" Target="../diagrams/colors4.xml" Type="http://schemas.openxmlformats.org/officeDocument/2006/relationships/diagramColors"/><Relationship Id="rId5" Target="../diagrams/quickStyle4.xml" Type="http://schemas.openxmlformats.org/officeDocument/2006/relationships/diagramQuickStyle"/><Relationship Id="rId4" Target="../diagrams/layout4.xml" Type="http://schemas.openxmlformats.org/officeDocument/2006/relationships/diagramLayout"/><Relationship Id="rId9" Target="../media/hdphoto12.wdp" Type="http://schemas.microsoft.com/office/2007/relationships/hdphoto"/></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arget="../media/image7.jpeg" Type="http://schemas.openxmlformats.org/officeDocument/2006/relationships/image"/><Relationship Id="rId2" Target="../notesSlides/notesSlide4.xml" Type="http://schemas.openxmlformats.org/officeDocument/2006/relationships/notesSlide"/><Relationship Id="rId1" Target="../slideLayouts/slideLayout6.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8.jpeg" Type="http://schemas.openxmlformats.org/officeDocument/2006/relationships/image"/><Relationship Id="rId2" Target="../notesSlides/notesSlide5.xml" Type="http://schemas.openxmlformats.org/officeDocument/2006/relationships/notesSlide"/><Relationship Id="rId1" Target="../slideLayouts/slideLayout12.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9.jpeg" Type="http://schemas.openxmlformats.org/officeDocument/2006/relationships/image"/><Relationship Id="rId2" Target="../notesSlides/notesSlide6.xml" Type="http://schemas.openxmlformats.org/officeDocument/2006/relationships/notesSlide"/><Relationship Id="rId1" Target="../slideLayouts/slideLayout7.xml" Type="http://schemas.openxmlformats.org/officeDocument/2006/relationships/slideLayout"/></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FAA1D4A-E269-4253-90DA-E58A11F5F1E7}"/>
              </a:ext>
            </a:extLst>
          </p:cNvPr>
          <p:cNvSpPr>
            <a:spLocks noGrp="1"/>
          </p:cNvSpPr>
          <p:nvPr>
            <p:ph type="ctrTitle"/>
          </p:nvPr>
        </p:nvSpPr>
        <p:spPr>
          <a:xfrm>
            <a:off x="1524000" y="406400"/>
            <a:ext cx="9144000" cy="2387600"/>
          </a:xfrm>
        </p:spPr>
        <p:txBody>
          <a:bodyPr/>
          <a:lstStyle/>
          <a:p>
            <a:r>
              <a:rPr lang="es-ES" sz="6000" b="1" dirty="0">
                <a:solidFill>
                  <a:srgbClr val="06AEAA"/>
                </a:solidFill>
              </a:rPr>
              <a:t>Muerte encefálica</a:t>
            </a:r>
            <a:endParaRPr lang="es-CO" dirty="0">
              <a:solidFill>
                <a:srgbClr val="06AEAA"/>
              </a:solidFill>
            </a:endParaRPr>
          </a:p>
        </p:txBody>
      </p:sp>
      <p:sp>
        <p:nvSpPr>
          <p:cNvPr id="9" name="Subtítulo 8">
            <a:extLst>
              <a:ext uri="{FF2B5EF4-FFF2-40B4-BE49-F238E27FC236}">
                <a16:creationId xmlns:a16="http://schemas.microsoft.com/office/drawing/2014/main" id="{C9C471E5-7704-4D69-9FC2-DDA51D4EBC5E}"/>
              </a:ext>
            </a:extLst>
          </p:cNvPr>
          <p:cNvSpPr>
            <a:spLocks noGrp="1"/>
          </p:cNvSpPr>
          <p:nvPr>
            <p:ph type="subTitle" idx="1"/>
          </p:nvPr>
        </p:nvSpPr>
        <p:spPr>
          <a:xfrm>
            <a:off x="2781300" y="2878138"/>
            <a:ext cx="6629400" cy="1655762"/>
          </a:xfrm>
        </p:spPr>
        <p:txBody>
          <a:bodyPr/>
          <a:lstStyle/>
          <a:p>
            <a:r>
              <a:rPr lang="es-ES" sz="2400" dirty="0"/>
              <a:t>Juan Felipe Peláez Pérez</a:t>
            </a:r>
          </a:p>
          <a:p>
            <a:r>
              <a:rPr lang="es-ES" sz="2400" dirty="0"/>
              <a:t>Neurocirugía</a:t>
            </a:r>
          </a:p>
          <a:p>
            <a:r>
              <a:rPr lang="es-ES" sz="2400" dirty="0"/>
              <a:t>Universidad de Antioquia</a:t>
            </a:r>
          </a:p>
          <a:p>
            <a:endParaRPr lang="es-CO" dirty="0"/>
          </a:p>
        </p:txBody>
      </p:sp>
    </p:spTree>
    <p:extLst>
      <p:ext uri="{BB962C8B-B14F-4D97-AF65-F5344CB8AC3E}">
        <p14:creationId xmlns:p14="http://schemas.microsoft.com/office/powerpoint/2010/main" val="228765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727559" y="1341265"/>
            <a:ext cx="3374216" cy="400110"/>
          </a:xfrm>
          <a:prstGeom prst="rect">
            <a:avLst/>
          </a:prstGeom>
          <a:solidFill>
            <a:schemeClr val="bg1">
              <a:lumMod val="75000"/>
            </a:schemeClr>
          </a:solidFill>
        </p:spPr>
        <p:txBody>
          <a:bodyPr wrap="square" rtlCol="0">
            <a:spAutoFit/>
          </a:bodyPr>
          <a:lstStyle/>
          <a:p>
            <a:pPr marL="342900" indent="-342900" algn="just">
              <a:buFont typeface="Arial" pitchFamily="34" charset="0"/>
              <a:buChar char="•"/>
            </a:pPr>
            <a:r>
              <a:rPr lang="es-CO" sz="2000" dirty="0">
                <a:latin typeface="Montserrat" panose="02000505000000020004" pitchFamily="2" charset="0"/>
              </a:rPr>
              <a:t>Decreto 1546 de 1998</a:t>
            </a:r>
            <a:endParaRPr lang="es-ES" sz="2000" dirty="0">
              <a:latin typeface="Montserrat" panose="02000505000000020004" pitchFamily="2" charset="0"/>
            </a:endParaRPr>
          </a:p>
        </p:txBody>
      </p:sp>
      <p:sp>
        <p:nvSpPr>
          <p:cNvPr id="9" name="8 CuadroTexto"/>
          <p:cNvSpPr txBox="1"/>
          <p:nvPr/>
        </p:nvSpPr>
        <p:spPr>
          <a:xfrm>
            <a:off x="6762770" y="1089816"/>
            <a:ext cx="4823362" cy="1323439"/>
          </a:xfrm>
          <a:prstGeom prst="rect">
            <a:avLst/>
          </a:prstGeom>
          <a:solidFill>
            <a:schemeClr val="accent1">
              <a:lumMod val="40000"/>
              <a:lumOff val="60000"/>
            </a:schemeClr>
          </a:solidFill>
        </p:spPr>
        <p:txBody>
          <a:bodyPr wrap="square" rtlCol="0">
            <a:spAutoFit/>
          </a:bodyPr>
          <a:lstStyle/>
          <a:p>
            <a:pPr algn="just"/>
            <a:r>
              <a:rPr lang="es-CO" sz="2000" dirty="0">
                <a:latin typeface="Montserrat" panose="02000505000000020004" pitchFamily="2" charset="0"/>
              </a:rPr>
              <a:t>Cambia terminología e incluye la definición de muerte cerebral y primeras directrices del diagnóstico.</a:t>
            </a:r>
            <a:endParaRPr lang="es-ES" sz="2000" dirty="0">
              <a:latin typeface="Montserrat" panose="02000505000000020004" pitchFamily="2" charset="0"/>
            </a:endParaRPr>
          </a:p>
        </p:txBody>
      </p:sp>
      <p:sp>
        <p:nvSpPr>
          <p:cNvPr id="12" name="11 Flecha abajo"/>
          <p:cNvSpPr/>
          <p:nvPr/>
        </p:nvSpPr>
        <p:spPr>
          <a:xfrm rot="16200000">
            <a:off x="6346510" y="1340292"/>
            <a:ext cx="232793" cy="569371"/>
          </a:xfrm>
          <a:prstGeom prst="downArrow">
            <a:avLst/>
          </a:prstGeom>
          <a:solidFill>
            <a:schemeClr val="tx2">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ontserrat" panose="02000505000000020004" pitchFamily="2" charset="0"/>
            </a:endParaRPr>
          </a:p>
        </p:txBody>
      </p:sp>
      <p:sp>
        <p:nvSpPr>
          <p:cNvPr id="13" name="12 CuadroTexto"/>
          <p:cNvSpPr txBox="1"/>
          <p:nvPr/>
        </p:nvSpPr>
        <p:spPr>
          <a:xfrm>
            <a:off x="2717398" y="3312764"/>
            <a:ext cx="3384376" cy="400110"/>
          </a:xfrm>
          <a:prstGeom prst="rect">
            <a:avLst/>
          </a:prstGeom>
          <a:solidFill>
            <a:schemeClr val="bg1">
              <a:lumMod val="75000"/>
            </a:schemeClr>
          </a:solidFill>
        </p:spPr>
        <p:txBody>
          <a:bodyPr wrap="square" rtlCol="0">
            <a:spAutoFit/>
          </a:bodyPr>
          <a:lstStyle/>
          <a:p>
            <a:pPr marL="342900" indent="-342900" algn="just">
              <a:buFont typeface="Arial" pitchFamily="34" charset="0"/>
              <a:buChar char="•"/>
            </a:pPr>
            <a:r>
              <a:rPr lang="es-CO" sz="2000" dirty="0">
                <a:latin typeface="Montserrat" panose="02000505000000020004" pitchFamily="2" charset="0"/>
              </a:rPr>
              <a:t>Decreto 2493 de 2004</a:t>
            </a:r>
            <a:endParaRPr lang="es-ES" sz="2000" dirty="0">
              <a:latin typeface="Montserrat" panose="02000505000000020004" pitchFamily="2" charset="0"/>
            </a:endParaRPr>
          </a:p>
        </p:txBody>
      </p:sp>
      <p:sp>
        <p:nvSpPr>
          <p:cNvPr id="14" name="13 CuadroTexto"/>
          <p:cNvSpPr txBox="1"/>
          <p:nvPr/>
        </p:nvSpPr>
        <p:spPr>
          <a:xfrm>
            <a:off x="6762976" y="3362041"/>
            <a:ext cx="4806170" cy="1631216"/>
          </a:xfrm>
          <a:prstGeom prst="rect">
            <a:avLst/>
          </a:prstGeom>
          <a:solidFill>
            <a:schemeClr val="accent1">
              <a:lumMod val="40000"/>
              <a:lumOff val="60000"/>
            </a:schemeClr>
          </a:solidFill>
        </p:spPr>
        <p:txBody>
          <a:bodyPr wrap="square" rtlCol="0">
            <a:spAutoFit/>
          </a:bodyPr>
          <a:lstStyle/>
          <a:p>
            <a:pPr algn="just"/>
            <a:r>
              <a:rPr lang="es-CO" sz="2000" dirty="0">
                <a:latin typeface="Montserrat" panose="02000505000000020004" pitchFamily="2" charset="0"/>
              </a:rPr>
              <a:t>Reglamenta las leyes anteriores y define criterios según edad. </a:t>
            </a:r>
          </a:p>
          <a:p>
            <a:pPr algn="just"/>
            <a:r>
              <a:rPr lang="es-CO" sz="2000" dirty="0">
                <a:latin typeface="Montserrat" panose="02000505000000020004" pitchFamily="2" charset="0"/>
              </a:rPr>
              <a:t>Mayores y menores de dos años.</a:t>
            </a:r>
          </a:p>
          <a:p>
            <a:pPr algn="just"/>
            <a:r>
              <a:rPr lang="es-CO" sz="2000" dirty="0">
                <a:latin typeface="Montserrat" panose="02000505000000020004" pitchFamily="2" charset="0"/>
              </a:rPr>
              <a:t>Nuevos requisitos clínicos y paraclínicos.</a:t>
            </a:r>
            <a:endParaRPr lang="es-ES" sz="2000" dirty="0">
              <a:latin typeface="Montserrat" panose="02000505000000020004" pitchFamily="2" charset="0"/>
            </a:endParaRPr>
          </a:p>
        </p:txBody>
      </p:sp>
      <p:sp>
        <p:nvSpPr>
          <p:cNvPr id="16" name="15 Flecha abajo"/>
          <p:cNvSpPr/>
          <p:nvPr/>
        </p:nvSpPr>
        <p:spPr>
          <a:xfrm rot="16200000">
            <a:off x="6314056" y="3293377"/>
            <a:ext cx="208446" cy="480116"/>
          </a:xfrm>
          <a:prstGeom prst="downArrow">
            <a:avLst/>
          </a:prstGeom>
          <a:solidFill>
            <a:schemeClr val="tx2">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ontserrat" panose="02000505000000020004" pitchFamily="2" charset="0"/>
            </a:endParaRPr>
          </a:p>
        </p:txBody>
      </p:sp>
      <p:sp>
        <p:nvSpPr>
          <p:cNvPr id="17" name="16 CuadroTexto"/>
          <p:cNvSpPr txBox="1"/>
          <p:nvPr/>
        </p:nvSpPr>
        <p:spPr>
          <a:xfrm>
            <a:off x="2727558" y="2150240"/>
            <a:ext cx="3384376" cy="707886"/>
          </a:xfrm>
          <a:prstGeom prst="rect">
            <a:avLst/>
          </a:prstGeom>
          <a:solidFill>
            <a:schemeClr val="bg1">
              <a:lumMod val="75000"/>
            </a:schemeClr>
          </a:solidFill>
        </p:spPr>
        <p:txBody>
          <a:bodyPr wrap="square" rtlCol="0">
            <a:spAutoFit/>
          </a:bodyPr>
          <a:lstStyle/>
          <a:p>
            <a:pPr marL="342900" indent="-342900" algn="just">
              <a:buFont typeface="Arial" pitchFamily="34" charset="0"/>
              <a:buChar char="•"/>
            </a:pPr>
            <a:r>
              <a:rPr lang="es-CO" sz="2000" dirty="0">
                <a:latin typeface="Montserrat" panose="02000505000000020004" pitchFamily="2" charset="0"/>
              </a:rPr>
              <a:t>Sentencia C-933 de noviembre de 2007</a:t>
            </a:r>
            <a:endParaRPr lang="es-ES" sz="2000" dirty="0">
              <a:latin typeface="Montserrat" panose="02000505000000020004" pitchFamily="2" charset="0"/>
            </a:endParaRPr>
          </a:p>
        </p:txBody>
      </p:sp>
      <p:sp>
        <p:nvSpPr>
          <p:cNvPr id="18" name="17 Flecha abajo"/>
          <p:cNvSpPr/>
          <p:nvPr/>
        </p:nvSpPr>
        <p:spPr>
          <a:xfrm rot="16200000">
            <a:off x="6344347" y="2401419"/>
            <a:ext cx="208447" cy="537083"/>
          </a:xfrm>
          <a:prstGeom prst="downArrow">
            <a:avLst/>
          </a:prstGeom>
          <a:solidFill>
            <a:schemeClr val="tx2">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latin typeface="Montserrat" panose="02000505000000020004" pitchFamily="2" charset="0"/>
            </a:endParaRPr>
          </a:p>
        </p:txBody>
      </p:sp>
      <p:sp>
        <p:nvSpPr>
          <p:cNvPr id="19" name="18 CuadroTexto"/>
          <p:cNvSpPr txBox="1"/>
          <p:nvPr/>
        </p:nvSpPr>
        <p:spPr>
          <a:xfrm>
            <a:off x="6764784" y="2488744"/>
            <a:ext cx="4806170" cy="707886"/>
          </a:xfrm>
          <a:prstGeom prst="rect">
            <a:avLst/>
          </a:prstGeom>
          <a:solidFill>
            <a:schemeClr val="accent1">
              <a:lumMod val="40000"/>
              <a:lumOff val="60000"/>
            </a:schemeClr>
          </a:solidFill>
        </p:spPr>
        <p:txBody>
          <a:bodyPr wrap="square" rtlCol="0">
            <a:spAutoFit/>
          </a:bodyPr>
          <a:lstStyle/>
          <a:p>
            <a:pPr algn="just"/>
            <a:r>
              <a:rPr lang="es-CO" sz="2000" dirty="0">
                <a:latin typeface="Montserrat" panose="02000505000000020004" pitchFamily="2" charset="0"/>
              </a:rPr>
              <a:t>Protege la presunción legal de donación.</a:t>
            </a:r>
            <a:endParaRPr lang="es-ES" sz="2000" dirty="0">
              <a:latin typeface="Montserrat" panose="02000505000000020004" pitchFamily="2" charset="0"/>
            </a:endParaRPr>
          </a:p>
        </p:txBody>
      </p:sp>
      <p:sp>
        <p:nvSpPr>
          <p:cNvPr id="20" name="19 CuadroTexto"/>
          <p:cNvSpPr txBox="1"/>
          <p:nvPr/>
        </p:nvSpPr>
        <p:spPr>
          <a:xfrm>
            <a:off x="3121276" y="6338204"/>
            <a:ext cx="8712968" cy="261610"/>
          </a:xfrm>
          <a:prstGeom prst="rect">
            <a:avLst/>
          </a:prstGeom>
          <a:noFill/>
        </p:spPr>
        <p:txBody>
          <a:bodyPr wrap="square" rtlCol="0">
            <a:spAutoFit/>
          </a:bodyPr>
          <a:lstStyle/>
          <a:p>
            <a:pPr marL="228600" indent="-228600" algn="r">
              <a:buFont typeface="+mj-lt"/>
              <a:buAutoNum type="arabicPeriod"/>
            </a:pPr>
            <a:r>
              <a:rPr lang="es-ES" sz="1100" dirty="0"/>
              <a:t>Roa J. Muerte encefálica en pediatría. </a:t>
            </a:r>
            <a:r>
              <a:rPr lang="es-ES" sz="1100" dirty="0" err="1"/>
              <a:t>Precop</a:t>
            </a:r>
            <a:r>
              <a:rPr lang="es-ES" sz="1100" dirty="0"/>
              <a:t> SCP. 2015;14:4456. scp.com.co/</a:t>
            </a:r>
            <a:r>
              <a:rPr lang="es-ES" sz="1100" dirty="0" err="1"/>
              <a:t>precop-old</a:t>
            </a:r>
            <a:r>
              <a:rPr lang="es-ES" sz="1100" dirty="0"/>
              <a:t>/</a:t>
            </a:r>
            <a:r>
              <a:rPr lang="es-ES" sz="1100" dirty="0" err="1"/>
              <a:t>pdf</a:t>
            </a:r>
            <a:r>
              <a:rPr lang="es-ES" sz="1100" dirty="0"/>
              <a:t>/14_4.pdf.</a:t>
            </a:r>
          </a:p>
        </p:txBody>
      </p:sp>
      <p:sp>
        <p:nvSpPr>
          <p:cNvPr id="21" name="Título 1">
            <a:extLst>
              <a:ext uri="{FF2B5EF4-FFF2-40B4-BE49-F238E27FC236}">
                <a16:creationId xmlns:a16="http://schemas.microsoft.com/office/drawing/2014/main" id="{4AE0F309-3437-9440-9FB3-65ACCD325C92}"/>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Legislación colombiana</a:t>
            </a:r>
          </a:p>
        </p:txBody>
      </p:sp>
    </p:spTree>
    <p:extLst>
      <p:ext uri="{BB962C8B-B14F-4D97-AF65-F5344CB8AC3E}">
        <p14:creationId xmlns:p14="http://schemas.microsoft.com/office/powerpoint/2010/main" val="347385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282083" y="2409616"/>
            <a:ext cx="6746643" cy="1015663"/>
          </a:xfrm>
          <a:prstGeom prst="rect">
            <a:avLst/>
          </a:prstGeom>
          <a:solidFill>
            <a:schemeClr val="bg1">
              <a:lumMod val="75000"/>
            </a:schemeClr>
          </a:solidFill>
        </p:spPr>
        <p:txBody>
          <a:bodyPr wrap="square" rtlCol="0">
            <a:spAutoFit/>
          </a:bodyPr>
          <a:lstStyle/>
          <a:p>
            <a:pPr marL="342900" indent="-342900" algn="just">
              <a:buFont typeface="Arial" pitchFamily="34" charset="0"/>
              <a:buChar char="•"/>
            </a:pPr>
            <a:r>
              <a:rPr lang="es-CO" sz="2000" dirty="0">
                <a:latin typeface="Montserrat" panose="02000505000000020004" pitchFamily="2" charset="0"/>
              </a:rPr>
              <a:t>Rige el diagnóstico actual de muerte cerebral en todos los grupos de edad. </a:t>
            </a:r>
          </a:p>
          <a:p>
            <a:pPr marL="342900" indent="-342900" algn="just">
              <a:buFont typeface="Arial" pitchFamily="34" charset="0"/>
              <a:buChar char="•"/>
            </a:pPr>
            <a:r>
              <a:rPr lang="es-CO" sz="2000" b="1" dirty="0">
                <a:latin typeface="Montserrat" panose="02000505000000020004" pitchFamily="2" charset="0"/>
              </a:rPr>
              <a:t>Art. 12: </a:t>
            </a:r>
            <a:r>
              <a:rPr lang="es-CO" sz="2000" dirty="0">
                <a:latin typeface="Montserrat" panose="02000505000000020004" pitchFamily="2" charset="0"/>
              </a:rPr>
              <a:t>Muerte encefálica mayores 2 años. </a:t>
            </a:r>
          </a:p>
        </p:txBody>
      </p:sp>
      <p:sp>
        <p:nvSpPr>
          <p:cNvPr id="22" name="21 CuadroTexto"/>
          <p:cNvSpPr txBox="1"/>
          <p:nvPr/>
        </p:nvSpPr>
        <p:spPr>
          <a:xfrm>
            <a:off x="5266983" y="4407400"/>
            <a:ext cx="6746644" cy="1631216"/>
          </a:xfrm>
          <a:prstGeom prst="rect">
            <a:avLst/>
          </a:prstGeom>
          <a:solidFill>
            <a:schemeClr val="accent1">
              <a:lumMod val="40000"/>
              <a:lumOff val="60000"/>
            </a:schemeClr>
          </a:solidFill>
        </p:spPr>
        <p:txBody>
          <a:bodyPr wrap="square" rtlCol="0">
            <a:spAutoFit/>
          </a:bodyPr>
          <a:lstStyle/>
          <a:p>
            <a:pPr marL="342900" indent="-342900" algn="just">
              <a:buFont typeface="Arial" pitchFamily="34" charset="0"/>
              <a:buChar char="•"/>
            </a:pPr>
            <a:r>
              <a:rPr lang="es-CO" sz="2000" b="1" dirty="0">
                <a:latin typeface="Montserrat" panose="02000505000000020004" pitchFamily="2" charset="0"/>
              </a:rPr>
              <a:t>Para fines de trasplantes:</a:t>
            </a:r>
          </a:p>
          <a:p>
            <a:pPr marL="342900" indent="-342900" algn="just">
              <a:buFont typeface="Arial" pitchFamily="34" charset="0"/>
              <a:buChar char="•"/>
            </a:pPr>
            <a:r>
              <a:rPr lang="es-CO" sz="2000" b="1" dirty="0">
                <a:latin typeface="Montserrat" panose="02000505000000020004" pitchFamily="2" charset="0"/>
              </a:rPr>
              <a:t>Ausencia de:</a:t>
            </a:r>
            <a:r>
              <a:rPr lang="es-CO" sz="2000" dirty="0">
                <a:latin typeface="Montserrat" panose="02000505000000020004" pitchFamily="2" charset="0"/>
              </a:rPr>
              <a:t> Respiración espontánea, Reflejo pupilar, Corneano, Oculovestibular, Faríngeo o nauseoso, Tusígeno. </a:t>
            </a:r>
          </a:p>
          <a:p>
            <a:pPr marL="342900" indent="-342900" algn="just">
              <a:buFont typeface="Arial" pitchFamily="34" charset="0"/>
              <a:buChar char="•"/>
            </a:pPr>
            <a:r>
              <a:rPr lang="es-CO" sz="2000" dirty="0">
                <a:latin typeface="Montserrat" panose="02000505000000020004" pitchFamily="2" charset="0"/>
              </a:rPr>
              <a:t>Pupilas persistentemente dilatadas.</a:t>
            </a:r>
            <a:endParaRPr lang="es-ES" sz="2000" b="1" dirty="0">
              <a:latin typeface="Montserrat" panose="02000505000000020004" pitchFamily="2" charset="0"/>
            </a:endParaRPr>
          </a:p>
        </p:txBody>
      </p:sp>
      <p:sp>
        <p:nvSpPr>
          <p:cNvPr id="13" name="12 CuadroTexto"/>
          <p:cNvSpPr txBox="1"/>
          <p:nvPr/>
        </p:nvSpPr>
        <p:spPr>
          <a:xfrm>
            <a:off x="4669654" y="6312814"/>
            <a:ext cx="7343973" cy="430887"/>
          </a:xfrm>
          <a:prstGeom prst="rect">
            <a:avLst/>
          </a:prstGeom>
          <a:noFill/>
        </p:spPr>
        <p:txBody>
          <a:bodyPr wrap="square" rtlCol="0">
            <a:spAutoFit/>
          </a:bodyPr>
          <a:lstStyle/>
          <a:p>
            <a:pPr marL="228600" indent="-228600" algn="r">
              <a:buFont typeface="+mj-lt"/>
              <a:buAutoNum type="arabicPeriod"/>
            </a:pPr>
            <a:r>
              <a:rPr lang="es-ES" sz="1100" dirty="0"/>
              <a:t>Ministerio de la Protección Social. Decreto 2493 de 2004. 2004;2004(Agosto 4):1-23. http://www.ins.gov.co/lineas-de-accion/Red-Nacional-Laboratorios/Marco Legal/Decreto 2493 del 2004.pdf.</a:t>
            </a:r>
          </a:p>
        </p:txBody>
      </p:sp>
      <p:pic>
        <p:nvPicPr>
          <p:cNvPr id="1026" name="Picture 2"/>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543417" y="1488990"/>
            <a:ext cx="4126237" cy="1770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6897401" y="1122082"/>
            <a:ext cx="2888478" cy="1013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Flecha abajo"/>
          <p:cNvSpPr/>
          <p:nvPr/>
        </p:nvSpPr>
        <p:spPr>
          <a:xfrm>
            <a:off x="8783926" y="3523314"/>
            <a:ext cx="535707" cy="864096"/>
          </a:xfrm>
          <a:prstGeom prst="downArrow">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Título 1">
            <a:extLst>
              <a:ext uri="{FF2B5EF4-FFF2-40B4-BE49-F238E27FC236}">
                <a16:creationId xmlns:a16="http://schemas.microsoft.com/office/drawing/2014/main" id="{7AAADB97-469A-3E43-BC1F-BCEE8AEEEEB2}"/>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Legislación colombiana</a:t>
            </a:r>
          </a:p>
        </p:txBody>
      </p:sp>
    </p:spTree>
    <p:extLst>
      <p:ext uri="{BB962C8B-B14F-4D97-AF65-F5344CB8AC3E}">
        <p14:creationId xmlns:p14="http://schemas.microsoft.com/office/powerpoint/2010/main" val="239930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457371" y="1513608"/>
            <a:ext cx="6536367" cy="1323439"/>
          </a:xfrm>
          <a:prstGeom prst="rect">
            <a:avLst/>
          </a:prstGeom>
          <a:solidFill>
            <a:schemeClr val="bg1">
              <a:lumMod val="75000"/>
            </a:schemeClr>
          </a:solidFill>
        </p:spPr>
        <p:txBody>
          <a:bodyPr wrap="square" rtlCol="0">
            <a:spAutoFit/>
          </a:bodyPr>
          <a:lstStyle/>
          <a:p>
            <a:pPr marL="342900" indent="-342900" algn="just">
              <a:buFont typeface="Arial" pitchFamily="34" charset="0"/>
              <a:buChar char="•"/>
            </a:pPr>
            <a:r>
              <a:rPr lang="es-CO" sz="2000" b="1" dirty="0">
                <a:latin typeface="Montserrat" panose="02000505000000020004" pitchFamily="2" charset="0"/>
              </a:rPr>
              <a:t>No es procedente cuando:</a:t>
            </a:r>
          </a:p>
          <a:p>
            <a:pPr marL="342900" indent="-342900" algn="just">
              <a:buFont typeface="Arial" pitchFamily="34" charset="0"/>
              <a:buChar char="•"/>
            </a:pPr>
            <a:r>
              <a:rPr lang="es-CO" sz="2000" dirty="0">
                <a:latin typeface="Montserrat" panose="02000505000000020004" pitchFamily="2" charset="0"/>
              </a:rPr>
              <a:t>Tóxicos, alteración metabólica reversible, Depresores del SNC, Relajantes musculares, hipotermia. </a:t>
            </a:r>
            <a:endParaRPr lang="es-ES" sz="2000" b="1" dirty="0">
              <a:latin typeface="Montserrat" panose="02000505000000020004" pitchFamily="2" charset="0"/>
            </a:endParaRPr>
          </a:p>
        </p:txBody>
      </p:sp>
      <p:sp>
        <p:nvSpPr>
          <p:cNvPr id="22" name="21 CuadroTexto"/>
          <p:cNvSpPr txBox="1"/>
          <p:nvPr/>
        </p:nvSpPr>
        <p:spPr>
          <a:xfrm>
            <a:off x="5457370" y="3529832"/>
            <a:ext cx="6536367" cy="1938992"/>
          </a:xfrm>
          <a:prstGeom prst="rect">
            <a:avLst/>
          </a:prstGeom>
          <a:solidFill>
            <a:schemeClr val="accent1">
              <a:lumMod val="40000"/>
              <a:lumOff val="60000"/>
            </a:schemeClr>
          </a:solidFill>
        </p:spPr>
        <p:txBody>
          <a:bodyPr wrap="square" rtlCol="0">
            <a:spAutoFit/>
          </a:bodyPr>
          <a:lstStyle/>
          <a:p>
            <a:pPr marL="342900" indent="-342900" algn="just">
              <a:buFont typeface="Arial" pitchFamily="34" charset="0"/>
              <a:buChar char="•"/>
            </a:pPr>
            <a:r>
              <a:rPr lang="es-CO" sz="2000" dirty="0">
                <a:latin typeface="Montserrat" panose="02000505000000020004" pitchFamily="2" charset="0"/>
              </a:rPr>
              <a:t>2 o más médicos. </a:t>
            </a:r>
          </a:p>
          <a:p>
            <a:pPr marL="342900" indent="-342900" algn="just">
              <a:buFont typeface="Arial" pitchFamily="34" charset="0"/>
              <a:buChar char="•"/>
            </a:pPr>
            <a:r>
              <a:rPr lang="es-CO" sz="2000" dirty="0">
                <a:latin typeface="Montserrat" panose="02000505000000020004" pitchFamily="2" charset="0"/>
              </a:rPr>
              <a:t>No forman parte del programa de trasplantes. </a:t>
            </a:r>
          </a:p>
          <a:p>
            <a:pPr marL="342900" indent="-342900" algn="just">
              <a:buFont typeface="Arial" pitchFamily="34" charset="0"/>
              <a:buChar char="•"/>
            </a:pPr>
            <a:r>
              <a:rPr lang="es-CO" sz="2000" b="1" dirty="0">
                <a:latin typeface="Montserrat" panose="02000505000000020004" pitchFamily="2" charset="0"/>
              </a:rPr>
              <a:t>Uno de ellos:</a:t>
            </a:r>
            <a:r>
              <a:rPr lang="es-CO" sz="2000" dirty="0">
                <a:latin typeface="Montserrat" panose="02000505000000020004" pitchFamily="2" charset="0"/>
              </a:rPr>
              <a:t> Especialista en ciencias neurológicas.</a:t>
            </a:r>
          </a:p>
          <a:p>
            <a:pPr marL="342900" indent="-342900" algn="just">
              <a:buFont typeface="Arial" pitchFamily="34" charset="0"/>
              <a:buChar char="•"/>
            </a:pPr>
            <a:r>
              <a:rPr lang="es-ES" sz="2000" b="1" dirty="0">
                <a:latin typeface="Montserrat" panose="02000505000000020004" pitchFamily="2" charset="0"/>
              </a:rPr>
              <a:t>Imposible corroborar los 7 signos:</a:t>
            </a:r>
            <a:r>
              <a:rPr lang="es-ES" sz="2000" dirty="0">
                <a:latin typeface="Montserrat" panose="02000505000000020004" pitchFamily="2" charset="0"/>
              </a:rPr>
              <a:t> Test de certeza. </a:t>
            </a:r>
          </a:p>
        </p:txBody>
      </p:sp>
      <p:pic>
        <p:nvPicPr>
          <p:cNvPr id="4" name="Picture 3"/>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bwMode="auto">
          <a:xfrm>
            <a:off x="2869424" y="1509752"/>
            <a:ext cx="2183727" cy="2043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bwMode="auto">
          <a:xfrm>
            <a:off x="482495" y="1506064"/>
            <a:ext cx="2183727" cy="20912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5053151" y="6250747"/>
            <a:ext cx="6940586" cy="430887"/>
          </a:xfrm>
          <a:prstGeom prst="rect">
            <a:avLst/>
          </a:prstGeom>
          <a:noFill/>
        </p:spPr>
        <p:txBody>
          <a:bodyPr wrap="square" rtlCol="0">
            <a:spAutoFit/>
          </a:bodyPr>
          <a:lstStyle/>
          <a:p>
            <a:pPr marL="228600" indent="-228600" algn="r">
              <a:buFont typeface="+mj-lt"/>
              <a:buAutoNum type="arabicPeriod"/>
            </a:pPr>
            <a:r>
              <a:rPr lang="es-ES" sz="1100" dirty="0"/>
              <a:t>Ministerio de la Protección Social. Decreto 2493 de 2004. 2004;2004(Agosto 4):1-23. http://www.ins.gov.co/lineas-de-accion/Red-Nacional-Laboratorios/Marco Legal/Decreto 2493 del 2004.pdf.</a:t>
            </a:r>
          </a:p>
        </p:txBody>
      </p:sp>
      <p:sp>
        <p:nvSpPr>
          <p:cNvPr id="14" name="Título 1">
            <a:extLst>
              <a:ext uri="{FF2B5EF4-FFF2-40B4-BE49-F238E27FC236}">
                <a16:creationId xmlns:a16="http://schemas.microsoft.com/office/drawing/2014/main" id="{05486B76-42DE-6B4C-A373-D01E5B5F68B1}"/>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Legislación colombiana</a:t>
            </a:r>
          </a:p>
        </p:txBody>
      </p:sp>
    </p:spTree>
    <p:extLst>
      <p:ext uri="{BB962C8B-B14F-4D97-AF65-F5344CB8AC3E}">
        <p14:creationId xmlns:p14="http://schemas.microsoft.com/office/powerpoint/2010/main" val="240034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B9ACD8A-C357-F34E-BE46-E1039A887A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9654" y="3955209"/>
            <a:ext cx="4995942" cy="1997441"/>
          </a:xfrm>
          <a:prstGeom prst="rect">
            <a:avLst/>
          </a:prstGeom>
          <a:ln>
            <a:noFill/>
          </a:ln>
          <a:effectLst>
            <a:outerShdw blurRad="190500" algn="tl" rotWithShape="0">
              <a:srgbClr val="000000">
                <a:alpha val="70000"/>
              </a:srgbClr>
            </a:outerShdw>
          </a:effectLst>
        </p:spPr>
      </p:pic>
      <p:sp>
        <p:nvSpPr>
          <p:cNvPr id="5" name="Título 1">
            <a:extLst>
              <a:ext uri="{FF2B5EF4-FFF2-40B4-BE49-F238E27FC236}">
                <a16:creationId xmlns:a16="http://schemas.microsoft.com/office/drawing/2014/main" id="{A0DC2E8A-AE2A-8344-BB4B-88FB0B854C0B}"/>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Muerte encefálica: </a:t>
            </a:r>
            <a:r>
              <a:rPr lang="es-ES_tradnl" sz="4400" b="1" dirty="0">
                <a:solidFill>
                  <a:srgbClr val="152B48"/>
                </a:solidFill>
                <a:latin typeface="Montserrat" panose="02000505000000020004" pitchFamily="2" charset="0"/>
              </a:rPr>
              <a:t>Criterios AAN </a:t>
            </a:r>
          </a:p>
        </p:txBody>
      </p:sp>
      <p:sp>
        <p:nvSpPr>
          <p:cNvPr id="8" name="CuadroTexto 7"/>
          <p:cNvSpPr txBox="1"/>
          <p:nvPr/>
        </p:nvSpPr>
        <p:spPr>
          <a:xfrm>
            <a:off x="6966196" y="6278245"/>
            <a:ext cx="4900684" cy="276999"/>
          </a:xfrm>
          <a:prstGeom prst="rect">
            <a:avLst/>
          </a:prstGeom>
          <a:noFill/>
        </p:spPr>
        <p:txBody>
          <a:bodyPr wrap="square" rtlCol="0">
            <a:spAutoFit/>
          </a:bodyPr>
          <a:lstStyle/>
          <a:p>
            <a:pPr algn="r"/>
            <a:r>
              <a:rPr lang="es-CO" sz="1200" dirty="0" err="1"/>
              <a:t>Whalster</a:t>
            </a:r>
            <a:r>
              <a:rPr lang="es-CO" sz="1200" dirty="0"/>
              <a:t> S, </a:t>
            </a:r>
            <a:r>
              <a:rPr lang="es-CO" sz="1200" dirty="0" err="1"/>
              <a:t>Wijdicks</a:t>
            </a:r>
            <a:r>
              <a:rPr lang="es-CO" sz="1200" dirty="0"/>
              <a:t> EF, Et al. </a:t>
            </a:r>
            <a:r>
              <a:rPr lang="es-CO" sz="1200" dirty="0" err="1"/>
              <a:t>Neurology</a:t>
            </a:r>
            <a:r>
              <a:rPr lang="es-CO" sz="1200" dirty="0"/>
              <a:t>, 2015; 84 (18)</a:t>
            </a:r>
          </a:p>
        </p:txBody>
      </p:sp>
      <p:graphicFrame>
        <p:nvGraphicFramePr>
          <p:cNvPr id="9" name="Marcador de contenido 3">
            <a:extLst>
              <a:ext uri="{FF2B5EF4-FFF2-40B4-BE49-F238E27FC236}">
                <a16:creationId xmlns:a16="http://schemas.microsoft.com/office/drawing/2014/main" id="{81A0C5D3-A770-4E97-B304-3180EC91F665}"/>
              </a:ext>
            </a:extLst>
          </p:cNvPr>
          <p:cNvGraphicFramePr>
            <a:graphicFrameLocks/>
          </p:cNvGraphicFramePr>
          <p:nvPr>
            <p:extLst>
              <p:ext uri="{D42A27DB-BD31-4B8C-83A1-F6EECF244321}">
                <p14:modId xmlns:p14="http://schemas.microsoft.com/office/powerpoint/2010/main" val="2601869979"/>
              </p:ext>
            </p:extLst>
          </p:nvPr>
        </p:nvGraphicFramePr>
        <p:xfrm>
          <a:off x="3307306" y="1124379"/>
          <a:ext cx="8884694" cy="3199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47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634220" y="1400732"/>
            <a:ext cx="7307365" cy="2554545"/>
          </a:xfrm>
          <a:prstGeom prst="rect">
            <a:avLst/>
          </a:prstGeom>
          <a:solidFill>
            <a:schemeClr val="bg1">
              <a:lumMod val="75000"/>
            </a:schemeClr>
          </a:solidFill>
        </p:spPr>
        <p:txBody>
          <a:bodyPr wrap="square" rtlCol="0" anchor="ctr">
            <a:spAutoFit/>
          </a:bodyPr>
          <a:lstStyle/>
          <a:p>
            <a:pPr marL="342900" indent="-342900" algn="just">
              <a:buFont typeface="Arial" pitchFamily="34" charset="0"/>
              <a:buChar char="•"/>
            </a:pPr>
            <a:r>
              <a:rPr lang="es-ES" sz="2000" b="1" dirty="0">
                <a:latin typeface="Montserrat" panose="02000505000000020004" pitchFamily="2" charset="0"/>
              </a:rPr>
              <a:t>Establecer causa irreversible del coma:</a:t>
            </a:r>
          </a:p>
          <a:p>
            <a:pPr marL="342900" indent="-342900" algn="just">
              <a:buFont typeface="Arial" pitchFamily="34" charset="0"/>
              <a:buChar char="•"/>
            </a:pPr>
            <a:r>
              <a:rPr lang="es-ES" sz="2000" dirty="0">
                <a:latin typeface="Montserrat" panose="02000505000000020004" pitchFamily="2" charset="0"/>
              </a:rPr>
              <a:t>HC, examen físico, neuroimagen y paraclínicos.</a:t>
            </a:r>
          </a:p>
          <a:p>
            <a:pPr marL="342900" indent="-342900" algn="just">
              <a:buFont typeface="Arial" pitchFamily="34" charset="0"/>
              <a:buChar char="•"/>
            </a:pPr>
            <a:r>
              <a:rPr lang="es-CO" sz="2000" dirty="0">
                <a:latin typeface="Montserrat" panose="02000505000000020004" pitchFamily="2" charset="0"/>
              </a:rPr>
              <a:t>Evidencia clínica o neuroimagen de lesión que justifique el diagnóstico.</a:t>
            </a:r>
            <a:r>
              <a:rPr lang="es-ES" sz="2000" dirty="0">
                <a:latin typeface="Montserrat" panose="02000505000000020004" pitchFamily="2" charset="0"/>
              </a:rPr>
              <a:t> </a:t>
            </a:r>
          </a:p>
          <a:p>
            <a:pPr marL="342900" indent="-342900" algn="just">
              <a:buFont typeface="Arial" pitchFamily="34" charset="0"/>
              <a:buChar char="•"/>
            </a:pPr>
            <a:r>
              <a:rPr lang="es-ES" sz="2000" b="1" dirty="0">
                <a:latin typeface="Montserrat" panose="02000505000000020004" pitchFamily="2" charset="0"/>
              </a:rPr>
              <a:t>Depresores SNC: </a:t>
            </a:r>
            <a:r>
              <a:rPr lang="es-ES" sz="2000" dirty="0">
                <a:latin typeface="Montserrat" panose="02000505000000020004" pitchFamily="2" charset="0"/>
              </a:rPr>
              <a:t>5 vidas medias. </a:t>
            </a:r>
          </a:p>
          <a:p>
            <a:pPr marL="800100" lvl="1" indent="-342900" algn="just">
              <a:buFont typeface="Arial" pitchFamily="34" charset="0"/>
              <a:buChar char="•"/>
            </a:pPr>
            <a:r>
              <a:rPr lang="es-ES" sz="2000" dirty="0">
                <a:latin typeface="Montserrat" panose="02000505000000020004" pitchFamily="2" charset="0"/>
              </a:rPr>
              <a:t>Niveles plasmáticos. </a:t>
            </a:r>
          </a:p>
          <a:p>
            <a:pPr marL="342900" indent="-342900" algn="just">
              <a:buFont typeface="Arial" pitchFamily="34" charset="0"/>
              <a:buChar char="•"/>
            </a:pPr>
            <a:r>
              <a:rPr lang="es-ES" sz="2000" b="1" dirty="0">
                <a:latin typeface="Montserrat" panose="02000505000000020004" pitchFamily="2" charset="0"/>
              </a:rPr>
              <a:t>Barbitúricos:</a:t>
            </a:r>
            <a:r>
              <a:rPr lang="es-ES" sz="2000" dirty="0">
                <a:latin typeface="Montserrat" panose="02000505000000020004" pitchFamily="2" charset="0"/>
              </a:rPr>
              <a:t> </a:t>
            </a:r>
            <a:r>
              <a:rPr lang="es-ES" sz="2000" dirty="0">
                <a:latin typeface="Montserrat" panose="02000505000000020004" pitchFamily="2" charset="0"/>
                <a:cs typeface="Calibri"/>
              </a:rPr>
              <a:t>&lt;10mcg/ml. </a:t>
            </a:r>
            <a:r>
              <a:rPr lang="es-ES" sz="2000" dirty="0">
                <a:latin typeface="Montserrat" panose="02000505000000020004" pitchFamily="2" charset="0"/>
              </a:rPr>
              <a:t> </a:t>
            </a:r>
          </a:p>
          <a:p>
            <a:pPr marL="342900" indent="-342900" algn="just">
              <a:buFont typeface="Arial" pitchFamily="34" charset="0"/>
              <a:buChar char="•"/>
            </a:pPr>
            <a:r>
              <a:rPr lang="es-ES" sz="2000" b="1" dirty="0">
                <a:latin typeface="Montserrat" panose="02000505000000020004" pitchFamily="2" charset="0"/>
              </a:rPr>
              <a:t>Alcoholemia:</a:t>
            </a:r>
            <a:r>
              <a:rPr lang="es-ES" sz="2000" dirty="0">
                <a:latin typeface="Montserrat" panose="02000505000000020004" pitchFamily="2" charset="0"/>
              </a:rPr>
              <a:t> 40mg etanol/ml sangre.</a:t>
            </a:r>
          </a:p>
        </p:txBody>
      </p:sp>
      <p:sp>
        <p:nvSpPr>
          <p:cNvPr id="22" name="21 CuadroTexto"/>
          <p:cNvSpPr txBox="1"/>
          <p:nvPr/>
        </p:nvSpPr>
        <p:spPr>
          <a:xfrm>
            <a:off x="4634220" y="4004263"/>
            <a:ext cx="7307365" cy="1015663"/>
          </a:xfrm>
          <a:prstGeom prst="rect">
            <a:avLst/>
          </a:prstGeom>
          <a:solidFill>
            <a:schemeClr val="accent1">
              <a:lumMod val="40000"/>
              <a:lumOff val="60000"/>
            </a:schemeClr>
          </a:solidFill>
        </p:spPr>
        <p:txBody>
          <a:bodyPr wrap="square" rtlCol="0" anchor="ctr">
            <a:spAutoFit/>
          </a:bodyPr>
          <a:lstStyle/>
          <a:p>
            <a:pPr marL="342900" indent="-342900" algn="just">
              <a:buFont typeface="Arial" pitchFamily="34" charset="0"/>
              <a:buChar char="•"/>
            </a:pPr>
            <a:r>
              <a:rPr lang="es-ES" sz="2000" b="1" dirty="0">
                <a:latin typeface="Montserrat" panose="02000505000000020004" pitchFamily="2" charset="0"/>
              </a:rPr>
              <a:t>No bloqueo neuromuscular:</a:t>
            </a:r>
            <a:r>
              <a:rPr lang="es-ES" sz="2000" dirty="0">
                <a:latin typeface="Montserrat" panose="02000505000000020004" pitchFamily="2" charset="0"/>
              </a:rPr>
              <a:t> Presencia de 4 contracciones test de máxima estimulación del cubital. </a:t>
            </a:r>
          </a:p>
        </p:txBody>
      </p:sp>
      <p:sp>
        <p:nvSpPr>
          <p:cNvPr id="13" name="12 CuadroTexto"/>
          <p:cNvSpPr txBox="1"/>
          <p:nvPr/>
        </p:nvSpPr>
        <p:spPr>
          <a:xfrm>
            <a:off x="4743102" y="5767414"/>
            <a:ext cx="7307366" cy="938719"/>
          </a:xfrm>
          <a:prstGeom prst="rect">
            <a:avLst/>
          </a:prstGeom>
          <a:noFill/>
        </p:spPr>
        <p:txBody>
          <a:bodyPr wrap="square" rtlCol="0">
            <a:spAutoFit/>
          </a:bodyPr>
          <a:lstStyle/>
          <a:p>
            <a:pPr marL="228600" indent="-228600" algn="r">
              <a:buFont typeface="+mj-lt"/>
              <a:buAutoNum type="arabicPeriod"/>
            </a:pPr>
            <a:r>
              <a:rPr lang="es-ES" sz="1100" dirty="0" err="1"/>
              <a:t>Wijdicks</a:t>
            </a:r>
            <a:r>
              <a:rPr lang="es-ES" sz="1100" dirty="0"/>
              <a:t> EF, </a:t>
            </a:r>
            <a:r>
              <a:rPr lang="es-ES" sz="1100" dirty="0" err="1"/>
              <a:t>Varelas</a:t>
            </a:r>
            <a:r>
              <a:rPr lang="es-ES" sz="1100" dirty="0"/>
              <a:t> PN, </a:t>
            </a:r>
            <a:r>
              <a:rPr lang="es-ES" sz="1100" dirty="0" err="1"/>
              <a:t>Gronseth</a:t>
            </a:r>
            <a:r>
              <a:rPr lang="es-ES" sz="1100" dirty="0"/>
              <a:t> GS, </a:t>
            </a:r>
            <a:r>
              <a:rPr lang="es-ES" sz="1100" dirty="0" err="1"/>
              <a:t>Greer</a:t>
            </a:r>
            <a:r>
              <a:rPr lang="es-ES" sz="1100" dirty="0"/>
              <a:t> DM, American </a:t>
            </a:r>
            <a:r>
              <a:rPr lang="es-ES" sz="1100" dirty="0" err="1"/>
              <a:t>Academy</a:t>
            </a:r>
            <a:r>
              <a:rPr lang="es-ES" sz="1100" dirty="0"/>
              <a:t> of N. </a:t>
            </a:r>
            <a:r>
              <a:rPr lang="es-ES" sz="1100" dirty="0" err="1"/>
              <a:t>Evidence-based</a:t>
            </a:r>
            <a:r>
              <a:rPr lang="es-ES" sz="1100" dirty="0"/>
              <a:t> </a:t>
            </a:r>
            <a:r>
              <a:rPr lang="es-ES" sz="1100" dirty="0" err="1"/>
              <a:t>guideline</a:t>
            </a:r>
            <a:r>
              <a:rPr lang="es-ES" sz="1100" dirty="0"/>
              <a:t> </a:t>
            </a:r>
            <a:r>
              <a:rPr lang="es-ES" sz="1100" dirty="0" err="1"/>
              <a:t>update</a:t>
            </a:r>
            <a:r>
              <a:rPr lang="es-ES" sz="1100" dirty="0"/>
              <a:t>: </a:t>
            </a:r>
            <a:r>
              <a:rPr lang="es-ES" sz="1100" dirty="0" err="1"/>
              <a:t>determining</a:t>
            </a:r>
            <a:r>
              <a:rPr lang="es-ES" sz="1100" dirty="0"/>
              <a:t> </a:t>
            </a:r>
            <a:r>
              <a:rPr lang="es-ES" sz="1100" dirty="0" err="1"/>
              <a:t>brain</a:t>
            </a:r>
            <a:r>
              <a:rPr lang="es-ES" sz="1100" dirty="0"/>
              <a:t> </a:t>
            </a:r>
            <a:r>
              <a:rPr lang="es-ES" sz="1100" dirty="0" err="1"/>
              <a:t>death</a:t>
            </a:r>
            <a:r>
              <a:rPr lang="es-ES" sz="1100" dirty="0"/>
              <a:t> in </a:t>
            </a:r>
            <a:r>
              <a:rPr lang="es-ES" sz="1100" dirty="0" err="1"/>
              <a:t>adults</a:t>
            </a:r>
            <a:r>
              <a:rPr lang="es-ES" sz="1100" dirty="0"/>
              <a:t>: </a:t>
            </a:r>
            <a:r>
              <a:rPr lang="es-ES" sz="1100" dirty="0" err="1"/>
              <a:t>report</a:t>
            </a:r>
            <a:r>
              <a:rPr lang="es-ES" sz="1100" dirty="0"/>
              <a:t> of </a:t>
            </a:r>
            <a:r>
              <a:rPr lang="es-ES" sz="1100" dirty="0" err="1"/>
              <a:t>the</a:t>
            </a:r>
            <a:r>
              <a:rPr lang="es-ES" sz="1100" dirty="0"/>
              <a:t> </a:t>
            </a:r>
            <a:r>
              <a:rPr lang="es-ES" sz="1100" dirty="0" err="1"/>
              <a:t>Quality</a:t>
            </a:r>
            <a:r>
              <a:rPr lang="es-ES" sz="1100" dirty="0"/>
              <a:t> </a:t>
            </a:r>
            <a:r>
              <a:rPr lang="es-ES" sz="1100" dirty="0" err="1"/>
              <a:t>Standards</a:t>
            </a:r>
            <a:r>
              <a:rPr lang="es-ES" sz="1100" dirty="0"/>
              <a:t> </a:t>
            </a:r>
            <a:r>
              <a:rPr lang="es-ES" sz="1100" dirty="0" err="1"/>
              <a:t>Subcommittee</a:t>
            </a:r>
            <a:r>
              <a:rPr lang="es-ES" sz="1100" dirty="0"/>
              <a:t> of </a:t>
            </a:r>
            <a:r>
              <a:rPr lang="es-ES" sz="1100" dirty="0" err="1"/>
              <a:t>the</a:t>
            </a:r>
            <a:r>
              <a:rPr lang="es-ES" sz="1100" dirty="0"/>
              <a:t> American </a:t>
            </a:r>
            <a:r>
              <a:rPr lang="es-ES" sz="1100" dirty="0" err="1"/>
              <a:t>Academy</a:t>
            </a:r>
            <a:r>
              <a:rPr lang="es-ES" sz="1100" dirty="0"/>
              <a:t> of </a:t>
            </a:r>
            <a:r>
              <a:rPr lang="es-ES" sz="1100" dirty="0" err="1"/>
              <a:t>Neurology</a:t>
            </a:r>
            <a:r>
              <a:rPr lang="es-ES" sz="1100" dirty="0"/>
              <a:t>. </a:t>
            </a:r>
            <a:r>
              <a:rPr lang="es-ES" sz="1100" dirty="0" err="1"/>
              <a:t>Neurology</a:t>
            </a:r>
            <a:r>
              <a:rPr lang="es-ES" sz="1100" dirty="0"/>
              <a:t>. 2010;74(23):1911-1918.</a:t>
            </a:r>
          </a:p>
          <a:p>
            <a:pPr marL="228600" indent="-228600" algn="r">
              <a:buFont typeface="+mj-lt"/>
              <a:buAutoNum type="arabicPeriod"/>
            </a:pPr>
            <a:r>
              <a:rPr lang="es-ES" sz="1100" dirty="0"/>
              <a:t>Pérez Perilla P, Moreno Carrillo A, Zarco Montero L. Guía práctica para el diagnóstico de muerte encefálica en urgencias Hospital de San Ignacio (Bogotá, Colombia). </a:t>
            </a:r>
            <a:r>
              <a:rPr lang="es-ES" sz="1100" dirty="0" err="1"/>
              <a:t>Univ.med</a:t>
            </a:r>
            <a:r>
              <a:rPr lang="es-ES" sz="1100" dirty="0"/>
              <a:t>. 2012;53(4):420-430.</a:t>
            </a:r>
          </a:p>
        </p:txBody>
      </p:sp>
      <p:pic>
        <p:nvPicPr>
          <p:cNvPr id="4098" name="Picture 2"/>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bwMode="auto">
          <a:xfrm>
            <a:off x="450688" y="1751915"/>
            <a:ext cx="1381287" cy="1669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022729" y="1638120"/>
            <a:ext cx="2420737" cy="1959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ítulo 1">
            <a:extLst>
              <a:ext uri="{FF2B5EF4-FFF2-40B4-BE49-F238E27FC236}">
                <a16:creationId xmlns:a16="http://schemas.microsoft.com/office/drawing/2014/main" id="{74B2B25E-BE46-3649-A105-281BFD73EF02}"/>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Guía práctica</a:t>
            </a:r>
          </a:p>
        </p:txBody>
      </p:sp>
    </p:spTree>
    <p:extLst>
      <p:ext uri="{BB962C8B-B14F-4D97-AF65-F5344CB8AC3E}">
        <p14:creationId xmlns:p14="http://schemas.microsoft.com/office/powerpoint/2010/main" val="2850612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25694" y="2373040"/>
            <a:ext cx="6229672" cy="1631216"/>
          </a:xfrm>
          <a:prstGeom prst="rect">
            <a:avLst/>
          </a:prstGeom>
          <a:solidFill>
            <a:schemeClr val="bg1">
              <a:lumMod val="75000"/>
            </a:schemeClr>
          </a:solidFill>
        </p:spPr>
        <p:txBody>
          <a:bodyPr wrap="square" rtlCol="0">
            <a:spAutoFit/>
          </a:bodyPr>
          <a:lstStyle/>
          <a:p>
            <a:pPr marL="342900" indent="-342900">
              <a:buFont typeface="Arial" pitchFamily="34" charset="0"/>
              <a:buChar char="•"/>
            </a:pPr>
            <a:r>
              <a:rPr lang="es-ES" sz="2000" b="1" dirty="0">
                <a:latin typeface="Montserrat" panose="02000505000000020004" pitchFamily="2" charset="0"/>
              </a:rPr>
              <a:t>PAS:</a:t>
            </a:r>
            <a:r>
              <a:rPr lang="es-ES" sz="2000" dirty="0">
                <a:latin typeface="Montserrat" panose="02000505000000020004" pitchFamily="2" charset="0"/>
              </a:rPr>
              <a:t> ≥ 100 mmHg. </a:t>
            </a:r>
          </a:p>
          <a:p>
            <a:pPr marL="800100" lvl="1" indent="-342900">
              <a:buFont typeface="Arial" pitchFamily="34" charset="0"/>
              <a:buChar char="•"/>
            </a:pPr>
            <a:r>
              <a:rPr lang="es-ES" sz="2000" dirty="0">
                <a:latin typeface="Montserrat" panose="02000505000000020004" pitchFamily="2" charset="0"/>
              </a:rPr>
              <a:t>Vasopresor si es necesario. </a:t>
            </a:r>
          </a:p>
          <a:p>
            <a:pPr marL="342900" indent="-342900">
              <a:buFont typeface="Arial" pitchFamily="34" charset="0"/>
              <a:buChar char="•"/>
            </a:pPr>
            <a:r>
              <a:rPr lang="es-ES" sz="2000" b="1" dirty="0">
                <a:latin typeface="Montserrat" panose="02000505000000020004" pitchFamily="2" charset="0"/>
              </a:rPr>
              <a:t>PaO2 normal. </a:t>
            </a:r>
          </a:p>
          <a:p>
            <a:pPr marL="342900" indent="-342900">
              <a:buFont typeface="Arial" pitchFamily="34" charset="0"/>
              <a:buChar char="•"/>
            </a:pPr>
            <a:r>
              <a:rPr lang="es-ES" sz="2000" b="1" dirty="0">
                <a:latin typeface="Montserrat" panose="02000505000000020004" pitchFamily="2" charset="0"/>
              </a:rPr>
              <a:t>PaCO2:</a:t>
            </a:r>
            <a:r>
              <a:rPr lang="es-ES" sz="2000" dirty="0">
                <a:latin typeface="Montserrat" panose="02000505000000020004" pitchFamily="2" charset="0"/>
              </a:rPr>
              <a:t> 35 a 45 mmHg. </a:t>
            </a:r>
          </a:p>
          <a:p>
            <a:pPr marL="342900" indent="-342900">
              <a:buFont typeface="Arial" pitchFamily="34" charset="0"/>
              <a:buChar char="•"/>
            </a:pPr>
            <a:r>
              <a:rPr lang="es-ES" sz="2000" b="1" dirty="0" err="1">
                <a:latin typeface="Montserrat" panose="02000505000000020004" pitchFamily="2" charset="0"/>
              </a:rPr>
              <a:t>T°</a:t>
            </a:r>
            <a:r>
              <a:rPr lang="es-ES" sz="2000" b="1" dirty="0">
                <a:latin typeface="Montserrat" panose="02000505000000020004" pitchFamily="2" charset="0"/>
              </a:rPr>
              <a:t> central:</a:t>
            </a:r>
            <a:r>
              <a:rPr lang="es-ES" sz="2000" dirty="0">
                <a:latin typeface="Montserrat" panose="02000505000000020004" pitchFamily="2" charset="0"/>
              </a:rPr>
              <a:t> </a:t>
            </a:r>
            <a:r>
              <a:rPr lang="es-ES" sz="2000" dirty="0">
                <a:latin typeface="Montserrat" panose="02000505000000020004" pitchFamily="2" charset="0"/>
                <a:cs typeface="Calibri"/>
              </a:rPr>
              <a:t>&gt; </a:t>
            </a:r>
            <a:r>
              <a:rPr lang="es-ES" sz="2000" dirty="0">
                <a:latin typeface="Montserrat" panose="02000505000000020004" pitchFamily="2" charset="0"/>
              </a:rPr>
              <a:t>36°C. (Manta térmica).</a:t>
            </a:r>
          </a:p>
        </p:txBody>
      </p:sp>
      <p:sp>
        <p:nvSpPr>
          <p:cNvPr id="22" name="21 CuadroTexto"/>
          <p:cNvSpPr txBox="1"/>
          <p:nvPr/>
        </p:nvSpPr>
        <p:spPr>
          <a:xfrm>
            <a:off x="5744015" y="4191000"/>
            <a:ext cx="6193027" cy="1323439"/>
          </a:xfrm>
          <a:prstGeom prst="rect">
            <a:avLst/>
          </a:prstGeom>
          <a:solidFill>
            <a:schemeClr val="accent1">
              <a:lumMod val="40000"/>
              <a:lumOff val="60000"/>
            </a:schemeClr>
          </a:solidFill>
        </p:spPr>
        <p:txBody>
          <a:bodyPr wrap="square" rtlCol="0">
            <a:spAutoFit/>
          </a:bodyPr>
          <a:lstStyle/>
          <a:p>
            <a:pPr marL="342900" indent="-342900">
              <a:buFont typeface="Arial" pitchFamily="34" charset="0"/>
              <a:buChar char="•"/>
            </a:pPr>
            <a:r>
              <a:rPr lang="es-ES" sz="2000" dirty="0">
                <a:latin typeface="Montserrat" panose="02000505000000020004" pitchFamily="2" charset="0"/>
              </a:rPr>
              <a:t>No alteración electrolítica, ácido/base o endocrina mayor. </a:t>
            </a:r>
          </a:p>
          <a:p>
            <a:pPr marL="342900" indent="-342900">
              <a:buFont typeface="Arial" pitchFamily="34" charset="0"/>
              <a:buChar char="•"/>
            </a:pPr>
            <a:r>
              <a:rPr lang="es-ES" sz="2000" dirty="0">
                <a:latin typeface="Montserrat" panose="02000505000000020004" pitchFamily="2" charset="0"/>
              </a:rPr>
              <a:t>Valores cercanos al normal. </a:t>
            </a:r>
          </a:p>
          <a:p>
            <a:pPr marL="342900" indent="-342900">
              <a:buFont typeface="Arial" pitchFamily="34" charset="0"/>
              <a:buChar char="•"/>
            </a:pPr>
            <a:r>
              <a:rPr lang="es-ES" sz="2000" b="1" dirty="0">
                <a:latin typeface="Montserrat" panose="02000505000000020004" pitchFamily="2" charset="0"/>
              </a:rPr>
              <a:t>pH:</a:t>
            </a:r>
            <a:r>
              <a:rPr lang="es-ES" sz="2000" dirty="0">
                <a:latin typeface="Montserrat" panose="02000505000000020004" pitchFamily="2" charset="0"/>
              </a:rPr>
              <a:t> 7.35 – 7.45. </a:t>
            </a:r>
          </a:p>
        </p:txBody>
      </p:sp>
      <p:sp>
        <p:nvSpPr>
          <p:cNvPr id="13" name="12 CuadroTexto"/>
          <p:cNvSpPr txBox="1"/>
          <p:nvPr/>
        </p:nvSpPr>
        <p:spPr>
          <a:xfrm>
            <a:off x="5854296" y="5804982"/>
            <a:ext cx="6082746" cy="938719"/>
          </a:xfrm>
          <a:prstGeom prst="rect">
            <a:avLst/>
          </a:prstGeom>
          <a:noFill/>
        </p:spPr>
        <p:txBody>
          <a:bodyPr wrap="square" rtlCol="0">
            <a:spAutoFit/>
          </a:bodyPr>
          <a:lstStyle/>
          <a:p>
            <a:pPr marL="228600" indent="-228600" algn="r">
              <a:buFont typeface="+mj-lt"/>
              <a:buAutoNum type="arabicPeriod"/>
            </a:pPr>
            <a:r>
              <a:rPr lang="es-ES" sz="1100" dirty="0" err="1"/>
              <a:t>Wijdicks</a:t>
            </a:r>
            <a:r>
              <a:rPr lang="es-ES" sz="1100" dirty="0"/>
              <a:t> EF, </a:t>
            </a:r>
            <a:r>
              <a:rPr lang="es-ES" sz="1100" dirty="0" err="1"/>
              <a:t>Varelas</a:t>
            </a:r>
            <a:r>
              <a:rPr lang="es-ES" sz="1100" dirty="0"/>
              <a:t> PN, </a:t>
            </a:r>
            <a:r>
              <a:rPr lang="es-ES" sz="1100" dirty="0" err="1"/>
              <a:t>Gronseth</a:t>
            </a:r>
            <a:r>
              <a:rPr lang="es-ES" sz="1100" dirty="0"/>
              <a:t> GS, </a:t>
            </a:r>
            <a:r>
              <a:rPr lang="es-ES" sz="1100" dirty="0" err="1"/>
              <a:t>Greer</a:t>
            </a:r>
            <a:r>
              <a:rPr lang="es-ES" sz="1100" dirty="0"/>
              <a:t> DM, American </a:t>
            </a:r>
            <a:r>
              <a:rPr lang="es-ES" sz="1100" dirty="0" err="1"/>
              <a:t>Academy</a:t>
            </a:r>
            <a:r>
              <a:rPr lang="es-ES" sz="1100" dirty="0"/>
              <a:t> of N. </a:t>
            </a:r>
            <a:r>
              <a:rPr lang="es-ES" sz="1100" dirty="0" err="1"/>
              <a:t>Evidence-based</a:t>
            </a:r>
            <a:r>
              <a:rPr lang="es-ES" sz="1100" dirty="0"/>
              <a:t> </a:t>
            </a:r>
            <a:r>
              <a:rPr lang="es-ES" sz="1100" dirty="0" err="1"/>
              <a:t>guideline</a:t>
            </a:r>
            <a:r>
              <a:rPr lang="es-ES" sz="1100" dirty="0"/>
              <a:t> </a:t>
            </a:r>
            <a:r>
              <a:rPr lang="es-ES" sz="1100" dirty="0" err="1"/>
              <a:t>update</a:t>
            </a:r>
            <a:r>
              <a:rPr lang="es-ES" sz="1100" dirty="0"/>
              <a:t>: </a:t>
            </a:r>
            <a:r>
              <a:rPr lang="es-ES" sz="1100" dirty="0" err="1"/>
              <a:t>determining</a:t>
            </a:r>
            <a:r>
              <a:rPr lang="es-ES" sz="1100" dirty="0"/>
              <a:t> </a:t>
            </a:r>
            <a:r>
              <a:rPr lang="es-ES" sz="1100" dirty="0" err="1"/>
              <a:t>brain</a:t>
            </a:r>
            <a:r>
              <a:rPr lang="es-ES" sz="1100" dirty="0"/>
              <a:t> </a:t>
            </a:r>
            <a:r>
              <a:rPr lang="es-ES" sz="1100" dirty="0" err="1"/>
              <a:t>death</a:t>
            </a:r>
            <a:r>
              <a:rPr lang="es-ES" sz="1100" dirty="0"/>
              <a:t> in </a:t>
            </a:r>
            <a:r>
              <a:rPr lang="es-ES" sz="1100" dirty="0" err="1"/>
              <a:t>adults</a:t>
            </a:r>
            <a:r>
              <a:rPr lang="es-ES" sz="1100" dirty="0"/>
              <a:t>: </a:t>
            </a:r>
            <a:r>
              <a:rPr lang="es-ES" sz="1100" dirty="0" err="1"/>
              <a:t>report</a:t>
            </a:r>
            <a:r>
              <a:rPr lang="es-ES" sz="1100" dirty="0"/>
              <a:t> of </a:t>
            </a:r>
            <a:r>
              <a:rPr lang="es-ES" sz="1100" dirty="0" err="1"/>
              <a:t>the</a:t>
            </a:r>
            <a:r>
              <a:rPr lang="es-ES" sz="1100" dirty="0"/>
              <a:t> </a:t>
            </a:r>
            <a:r>
              <a:rPr lang="es-ES" sz="1100" dirty="0" err="1"/>
              <a:t>Quality</a:t>
            </a:r>
            <a:r>
              <a:rPr lang="es-ES" sz="1100" dirty="0"/>
              <a:t> </a:t>
            </a:r>
            <a:r>
              <a:rPr lang="es-ES" sz="1100" dirty="0" err="1"/>
              <a:t>Standards</a:t>
            </a:r>
            <a:r>
              <a:rPr lang="es-ES" sz="1100" dirty="0"/>
              <a:t> </a:t>
            </a:r>
            <a:r>
              <a:rPr lang="es-ES" sz="1100" dirty="0" err="1"/>
              <a:t>Subcommittee</a:t>
            </a:r>
            <a:r>
              <a:rPr lang="es-ES" sz="1100" dirty="0"/>
              <a:t> of </a:t>
            </a:r>
            <a:r>
              <a:rPr lang="es-ES" sz="1100" dirty="0" err="1"/>
              <a:t>the</a:t>
            </a:r>
            <a:r>
              <a:rPr lang="es-ES" sz="1100" dirty="0"/>
              <a:t> American </a:t>
            </a:r>
            <a:r>
              <a:rPr lang="es-ES" sz="1100" dirty="0" err="1"/>
              <a:t>Academy</a:t>
            </a:r>
            <a:r>
              <a:rPr lang="es-ES" sz="1100" dirty="0"/>
              <a:t> of </a:t>
            </a:r>
            <a:r>
              <a:rPr lang="es-ES" sz="1100" dirty="0" err="1"/>
              <a:t>Neurology</a:t>
            </a:r>
            <a:r>
              <a:rPr lang="es-ES" sz="1100" dirty="0"/>
              <a:t>. </a:t>
            </a:r>
            <a:r>
              <a:rPr lang="es-ES" sz="1100" dirty="0" err="1"/>
              <a:t>Neurology</a:t>
            </a:r>
            <a:r>
              <a:rPr lang="es-ES" sz="1100" dirty="0"/>
              <a:t>. 2010;74(23):1911-1918.</a:t>
            </a:r>
          </a:p>
          <a:p>
            <a:pPr marL="228600" indent="-228600" algn="r">
              <a:buFont typeface="+mj-lt"/>
              <a:buAutoNum type="arabicPeriod"/>
            </a:pPr>
            <a:r>
              <a:rPr lang="es-ES" sz="1100" dirty="0"/>
              <a:t>Pérez Perilla P, Moreno Carrillo A, Zarco Montero L. Guía práctica para el diagnóstico de muerte encefálica en urgencias Hospital de San Ignacio (Bogotá, Colombia). </a:t>
            </a:r>
            <a:r>
              <a:rPr lang="es-ES" sz="1100" dirty="0" err="1"/>
              <a:t>Univ.med</a:t>
            </a:r>
            <a:r>
              <a:rPr lang="es-ES" sz="1100" dirty="0"/>
              <a:t>. 2012;53(4):420-430.</a:t>
            </a:r>
          </a:p>
        </p:txBody>
      </p:sp>
      <p:pic>
        <p:nvPicPr>
          <p:cNvPr id="7170" name="Picture 2"/>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2895600" y="1729084"/>
            <a:ext cx="2486996" cy="17029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506061" y="1790698"/>
            <a:ext cx="2171269" cy="1557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ítulo 1">
            <a:extLst>
              <a:ext uri="{FF2B5EF4-FFF2-40B4-BE49-F238E27FC236}">
                <a16:creationId xmlns:a16="http://schemas.microsoft.com/office/drawing/2014/main" id="{604C3F42-E15B-9842-81A0-C3DA1567C63E}"/>
              </a:ext>
            </a:extLst>
          </p:cNvPr>
          <p:cNvSpPr txBox="1">
            <a:spLocks/>
          </p:cNvSpPr>
          <p:nvPr/>
        </p:nvSpPr>
        <p:spPr>
          <a:xfrm>
            <a:off x="506061" y="185341"/>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Pre-Requisitos</a:t>
            </a:r>
          </a:p>
        </p:txBody>
      </p:sp>
    </p:spTree>
    <p:extLst>
      <p:ext uri="{BB962C8B-B14F-4D97-AF65-F5344CB8AC3E}">
        <p14:creationId xmlns:p14="http://schemas.microsoft.com/office/powerpoint/2010/main" val="1204847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1435"/>
          </a:xfrm>
        </p:spPr>
        <p:txBody>
          <a:bodyPr>
            <a:noAutofit/>
          </a:bodyPr>
          <a:lstStyle/>
          <a:p>
            <a:pPr algn="ctr"/>
            <a:r>
              <a:rPr lang="es-CO" b="1" dirty="0"/>
              <a:t>Muerte encefálica</a:t>
            </a:r>
            <a:br>
              <a:rPr lang="es-CO" b="1" dirty="0"/>
            </a:br>
            <a:r>
              <a:rPr lang="es-CO" b="1" dirty="0">
                <a:solidFill>
                  <a:srgbClr val="152B48"/>
                </a:solidFill>
              </a:rPr>
              <a:t>Etiología</a:t>
            </a:r>
          </a:p>
        </p:txBody>
      </p:sp>
      <p:pic>
        <p:nvPicPr>
          <p:cNvPr id="4" name="Marcador de contenido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669654" y="4242060"/>
            <a:ext cx="1367467" cy="1178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Marcador de contenido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73709" y="1935061"/>
            <a:ext cx="2606861" cy="1837949"/>
          </a:xfrm>
          <a:prstGeom prst="rect">
            <a:avLst/>
          </a:prstGeom>
          <a:ln>
            <a:noFill/>
          </a:ln>
          <a:effectLst>
            <a:outerShdw blurRad="190500" algn="tl" rotWithShape="0">
              <a:srgbClr val="000000">
                <a:alpha val="70000"/>
              </a:srgbClr>
            </a:outerShdw>
          </a:effectLst>
        </p:spPr>
      </p:pic>
      <p:pic>
        <p:nvPicPr>
          <p:cNvPr id="6" name="Imagen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41629" y="1975050"/>
            <a:ext cx="2357672" cy="1797960"/>
          </a:xfrm>
          <a:prstGeom prst="rect">
            <a:avLst/>
          </a:prstGeom>
          <a:ln>
            <a:noFill/>
          </a:ln>
          <a:effectLst>
            <a:outerShdw blurRad="190500" algn="tl" rotWithShape="0">
              <a:srgbClr val="000000">
                <a:alpha val="70000"/>
              </a:srgbClr>
            </a:outerShdw>
          </a:effectLst>
        </p:spPr>
      </p:pic>
      <p:pic>
        <p:nvPicPr>
          <p:cNvPr id="7" name="Imagen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75182" y="4255955"/>
            <a:ext cx="1303701" cy="1178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483214" y="4255955"/>
            <a:ext cx="1271222" cy="1179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Marcador de contenido 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160360" y="1948108"/>
            <a:ext cx="2456782" cy="17979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509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nodeType="clickEffect">
                                  <p:stCondLst>
                                    <p:cond delay="0"/>
                                  </p:stCondLst>
                                  <p:childTnLst>
                                    <p:anim calcmode="lin" valueType="num">
                                      <p:cBhvr>
                                        <p:cTn id="17" dur="500"/>
                                        <p:tgtEl>
                                          <p:spTgt spid="6"/>
                                        </p:tgtEl>
                                        <p:attrNameLst>
                                          <p:attrName>ppt_w</p:attrName>
                                        </p:attrNameLst>
                                      </p:cBhvr>
                                      <p:tavLst>
                                        <p:tav tm="0">
                                          <p:val>
                                            <p:strVal val="ppt_w"/>
                                          </p:val>
                                        </p:tav>
                                        <p:tav tm="100000">
                                          <p:val>
                                            <p:fltVal val="0"/>
                                          </p:val>
                                        </p:tav>
                                      </p:tavLst>
                                    </p:anim>
                                    <p:anim calcmode="lin" valueType="num">
                                      <p:cBhvr>
                                        <p:cTn id="18" dur="500"/>
                                        <p:tgtEl>
                                          <p:spTgt spid="6"/>
                                        </p:tgtEl>
                                        <p:attrNameLst>
                                          <p:attrName>ppt_h</p:attrName>
                                        </p:attrNameLst>
                                      </p:cBhvr>
                                      <p:tavLst>
                                        <p:tav tm="0">
                                          <p:val>
                                            <p:strVal val="ppt_h"/>
                                          </p:val>
                                        </p:tav>
                                        <p:tav tm="100000">
                                          <p:val>
                                            <p:fltVal val="0"/>
                                          </p:val>
                                        </p:tav>
                                      </p:tavLst>
                                    </p:anim>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nodeType="clickEffect">
                                  <p:stCondLst>
                                    <p:cond delay="0"/>
                                  </p:stCondLst>
                                  <p:childTnLst>
                                    <p:anim calcmode="lin" valueType="num">
                                      <p:cBhvr>
                                        <p:cTn id="28" dur="500"/>
                                        <p:tgtEl>
                                          <p:spTgt spid="10"/>
                                        </p:tgtEl>
                                        <p:attrNameLst>
                                          <p:attrName>ppt_w</p:attrName>
                                        </p:attrNameLst>
                                      </p:cBhvr>
                                      <p:tavLst>
                                        <p:tav tm="0">
                                          <p:val>
                                            <p:strVal val="ppt_w"/>
                                          </p:val>
                                        </p:tav>
                                        <p:tav tm="100000">
                                          <p:val>
                                            <p:fltVal val="0"/>
                                          </p:val>
                                        </p:tav>
                                      </p:tavLst>
                                    </p:anim>
                                    <p:anim calcmode="lin" valueType="num">
                                      <p:cBhvr>
                                        <p:cTn id="29" dur="500"/>
                                        <p:tgtEl>
                                          <p:spTgt spid="10"/>
                                        </p:tgtEl>
                                        <p:attrNameLst>
                                          <p:attrName>ppt_h</p:attrName>
                                        </p:attrNameLst>
                                      </p:cBhvr>
                                      <p:tavLst>
                                        <p:tav tm="0">
                                          <p:val>
                                            <p:strVal val="ppt_h"/>
                                          </p:val>
                                        </p:tav>
                                        <p:tav tm="100000">
                                          <p:val>
                                            <p:fltVal val="0"/>
                                          </p:val>
                                        </p:tav>
                                      </p:tavLst>
                                    </p:anim>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3870" y="220617"/>
            <a:ext cx="10515600" cy="1325562"/>
          </a:xfrm>
        </p:spPr>
        <p:txBody>
          <a:bodyPr/>
          <a:lstStyle/>
          <a:p>
            <a:pPr algn="ctr"/>
            <a:r>
              <a:rPr lang="es-CO" b="1" dirty="0"/>
              <a:t>Efecto de sedantes y tóxicos</a:t>
            </a:r>
          </a:p>
        </p:txBody>
      </p:sp>
      <p:pic>
        <p:nvPicPr>
          <p:cNvPr id="4" name="Marcador de contenido 3"/>
          <p:cNvPicPr>
            <a:picLocks noGrp="1" noChangeAspect="1"/>
          </p:cNvPicPr>
          <p:nvPr>
            <p:ph idx="1"/>
          </p:nvPr>
        </p:nvPicPr>
        <p:blipFill rotWithShape="1">
          <a:blip r:embed="rId2" cstate="email">
            <a:extLst>
              <a:ext uri="{28A0092B-C50C-407E-A947-70E740481C1C}">
                <a14:useLocalDpi xmlns:a14="http://schemas.microsoft.com/office/drawing/2010/main"/>
              </a:ext>
            </a:extLst>
          </a:blip>
          <a:stretch/>
        </p:blipFill>
        <p:spPr>
          <a:xfrm>
            <a:off x="4669654" y="2003379"/>
            <a:ext cx="6756107" cy="3798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3" name="CuadroTexto 2"/>
          <p:cNvSpPr txBox="1"/>
          <p:nvPr/>
        </p:nvSpPr>
        <p:spPr>
          <a:xfrm>
            <a:off x="3971108" y="6175718"/>
            <a:ext cx="7829550" cy="461665"/>
          </a:xfrm>
          <a:prstGeom prst="rect">
            <a:avLst/>
          </a:prstGeom>
          <a:noFill/>
        </p:spPr>
        <p:txBody>
          <a:bodyPr wrap="square" rtlCol="0">
            <a:spAutoFit/>
          </a:bodyPr>
          <a:lstStyle/>
          <a:p>
            <a:pPr algn="r"/>
            <a:r>
              <a:rPr lang="es-CO" sz="1200" dirty="0" err="1"/>
              <a:t>Youn</a:t>
            </a:r>
            <a:r>
              <a:rPr lang="es-CO" sz="1200" dirty="0"/>
              <a:t> &amp; </a:t>
            </a:r>
            <a:r>
              <a:rPr lang="es-CO" sz="1200" dirty="0" err="1"/>
              <a:t>Greer</a:t>
            </a:r>
            <a:r>
              <a:rPr lang="es-CO" sz="1200" dirty="0"/>
              <a:t>. </a:t>
            </a:r>
            <a:r>
              <a:rPr lang="es-CO" sz="1200" dirty="0" err="1"/>
              <a:t>Crit</a:t>
            </a:r>
            <a:r>
              <a:rPr lang="es-CO" sz="1200" dirty="0"/>
              <a:t> </a:t>
            </a:r>
            <a:r>
              <a:rPr lang="es-CO" sz="1200" dirty="0" err="1"/>
              <a:t>Care</a:t>
            </a:r>
            <a:r>
              <a:rPr lang="es-CO" sz="1200" dirty="0"/>
              <a:t> </a:t>
            </a:r>
            <a:r>
              <a:rPr lang="es-CO" sz="1200" dirty="0" err="1"/>
              <a:t>Clin</a:t>
            </a:r>
            <a:r>
              <a:rPr lang="es-CO" sz="1200" dirty="0"/>
              <a:t> 2014; 30: 813-831</a:t>
            </a:r>
          </a:p>
          <a:p>
            <a:pPr algn="r"/>
            <a:endParaRPr lang="es-CO" sz="1200" dirty="0"/>
          </a:p>
        </p:txBody>
      </p:sp>
    </p:spTree>
    <p:extLst>
      <p:ext uri="{BB962C8B-B14F-4D97-AF65-F5344CB8AC3E}">
        <p14:creationId xmlns:p14="http://schemas.microsoft.com/office/powerpoint/2010/main" val="111662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860177" y="1697336"/>
            <a:ext cx="3326771" cy="400110"/>
          </a:xfrm>
          <a:prstGeom prst="rect">
            <a:avLst/>
          </a:prstGeom>
          <a:solidFill>
            <a:srgbClr val="C00000"/>
          </a:solidFill>
        </p:spPr>
        <p:txBody>
          <a:bodyPr wrap="square" rtlCol="0">
            <a:spAutoFit/>
          </a:bodyPr>
          <a:lstStyle/>
          <a:p>
            <a:pPr algn="ctr"/>
            <a:r>
              <a:rPr lang="es-ES" sz="2000" b="1" dirty="0">
                <a:solidFill>
                  <a:schemeClr val="bg1"/>
                </a:solidFill>
                <a:latin typeface="Montserrat" panose="02000505000000020004" pitchFamily="2" charset="0"/>
              </a:rPr>
              <a:t>Coma</a:t>
            </a:r>
          </a:p>
        </p:txBody>
      </p:sp>
      <p:sp>
        <p:nvSpPr>
          <p:cNvPr id="22" name="21 CuadroTexto"/>
          <p:cNvSpPr txBox="1"/>
          <p:nvPr/>
        </p:nvSpPr>
        <p:spPr>
          <a:xfrm>
            <a:off x="3289362" y="2593948"/>
            <a:ext cx="2808311" cy="1015663"/>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s-ES" sz="2000" dirty="0">
                <a:latin typeface="Montserrat" panose="02000505000000020004" pitchFamily="2" charset="0"/>
              </a:rPr>
              <a:t>Ausencia de capacidad de respuesta</a:t>
            </a:r>
          </a:p>
        </p:txBody>
      </p:sp>
      <p:sp>
        <p:nvSpPr>
          <p:cNvPr id="13" name="12 CuadroTexto"/>
          <p:cNvSpPr txBox="1"/>
          <p:nvPr/>
        </p:nvSpPr>
        <p:spPr>
          <a:xfrm>
            <a:off x="4901456" y="5804982"/>
            <a:ext cx="7121609" cy="938719"/>
          </a:xfrm>
          <a:prstGeom prst="rect">
            <a:avLst/>
          </a:prstGeom>
          <a:noFill/>
        </p:spPr>
        <p:txBody>
          <a:bodyPr wrap="square" rtlCol="0">
            <a:spAutoFit/>
          </a:bodyPr>
          <a:lstStyle/>
          <a:p>
            <a:pPr marL="228600" indent="-228600" algn="r">
              <a:buFont typeface="+mj-lt"/>
              <a:buAutoNum type="arabicPeriod"/>
            </a:pPr>
            <a:r>
              <a:rPr lang="es-ES" sz="1100" dirty="0" err="1"/>
              <a:t>Wijdicks</a:t>
            </a:r>
            <a:r>
              <a:rPr lang="es-ES" sz="1100" dirty="0"/>
              <a:t> EF, </a:t>
            </a:r>
            <a:r>
              <a:rPr lang="es-ES" sz="1100" dirty="0" err="1"/>
              <a:t>Varelas</a:t>
            </a:r>
            <a:r>
              <a:rPr lang="es-ES" sz="1100" dirty="0"/>
              <a:t> PN, </a:t>
            </a:r>
            <a:r>
              <a:rPr lang="es-ES" sz="1100" dirty="0" err="1"/>
              <a:t>Gronseth</a:t>
            </a:r>
            <a:r>
              <a:rPr lang="es-ES" sz="1100" dirty="0"/>
              <a:t> GS, </a:t>
            </a:r>
            <a:r>
              <a:rPr lang="es-ES" sz="1100" dirty="0" err="1"/>
              <a:t>Greer</a:t>
            </a:r>
            <a:r>
              <a:rPr lang="es-ES" sz="1100" dirty="0"/>
              <a:t> DM, American </a:t>
            </a:r>
            <a:r>
              <a:rPr lang="es-ES" sz="1100" dirty="0" err="1"/>
              <a:t>Academy</a:t>
            </a:r>
            <a:r>
              <a:rPr lang="es-ES" sz="1100" dirty="0"/>
              <a:t> of N. </a:t>
            </a:r>
            <a:r>
              <a:rPr lang="es-ES" sz="1100" dirty="0" err="1"/>
              <a:t>Evidence-based</a:t>
            </a:r>
            <a:r>
              <a:rPr lang="es-ES" sz="1100" dirty="0"/>
              <a:t> </a:t>
            </a:r>
            <a:r>
              <a:rPr lang="es-ES" sz="1100" dirty="0" err="1"/>
              <a:t>guideline</a:t>
            </a:r>
            <a:r>
              <a:rPr lang="es-ES" sz="1100" dirty="0"/>
              <a:t> </a:t>
            </a:r>
            <a:r>
              <a:rPr lang="es-ES" sz="1100" dirty="0" err="1"/>
              <a:t>update</a:t>
            </a:r>
            <a:r>
              <a:rPr lang="es-ES" sz="1100" dirty="0"/>
              <a:t>: </a:t>
            </a:r>
            <a:r>
              <a:rPr lang="es-ES" sz="1100" dirty="0" err="1"/>
              <a:t>determining</a:t>
            </a:r>
            <a:r>
              <a:rPr lang="es-ES" sz="1100" dirty="0"/>
              <a:t> </a:t>
            </a:r>
            <a:r>
              <a:rPr lang="es-ES" sz="1100" dirty="0" err="1"/>
              <a:t>brain</a:t>
            </a:r>
            <a:r>
              <a:rPr lang="es-ES" sz="1100" dirty="0"/>
              <a:t> </a:t>
            </a:r>
            <a:r>
              <a:rPr lang="es-ES" sz="1100" dirty="0" err="1"/>
              <a:t>death</a:t>
            </a:r>
            <a:r>
              <a:rPr lang="es-ES" sz="1100" dirty="0"/>
              <a:t> in </a:t>
            </a:r>
            <a:r>
              <a:rPr lang="es-ES" sz="1100" dirty="0" err="1"/>
              <a:t>adults</a:t>
            </a:r>
            <a:r>
              <a:rPr lang="es-ES" sz="1100" dirty="0"/>
              <a:t>: </a:t>
            </a:r>
            <a:r>
              <a:rPr lang="es-ES" sz="1100" dirty="0" err="1"/>
              <a:t>report</a:t>
            </a:r>
            <a:r>
              <a:rPr lang="es-ES" sz="1100" dirty="0"/>
              <a:t> of </a:t>
            </a:r>
            <a:r>
              <a:rPr lang="es-ES" sz="1100" dirty="0" err="1"/>
              <a:t>the</a:t>
            </a:r>
            <a:r>
              <a:rPr lang="es-ES" sz="1100" dirty="0"/>
              <a:t> </a:t>
            </a:r>
            <a:r>
              <a:rPr lang="es-ES" sz="1100" dirty="0" err="1"/>
              <a:t>Quality</a:t>
            </a:r>
            <a:r>
              <a:rPr lang="es-ES" sz="1100" dirty="0"/>
              <a:t> </a:t>
            </a:r>
            <a:r>
              <a:rPr lang="es-ES" sz="1100" dirty="0" err="1"/>
              <a:t>Standards</a:t>
            </a:r>
            <a:r>
              <a:rPr lang="es-ES" sz="1100" dirty="0"/>
              <a:t> </a:t>
            </a:r>
            <a:r>
              <a:rPr lang="es-ES" sz="1100" dirty="0" err="1"/>
              <a:t>Subcommittee</a:t>
            </a:r>
            <a:r>
              <a:rPr lang="es-ES" sz="1100" dirty="0"/>
              <a:t> of </a:t>
            </a:r>
            <a:r>
              <a:rPr lang="es-ES" sz="1100" dirty="0" err="1"/>
              <a:t>the</a:t>
            </a:r>
            <a:r>
              <a:rPr lang="es-ES" sz="1100" dirty="0"/>
              <a:t> American </a:t>
            </a:r>
            <a:r>
              <a:rPr lang="es-ES" sz="1100" dirty="0" err="1"/>
              <a:t>Academy</a:t>
            </a:r>
            <a:r>
              <a:rPr lang="es-ES" sz="1100" dirty="0"/>
              <a:t> of </a:t>
            </a:r>
            <a:r>
              <a:rPr lang="es-ES" sz="1100" dirty="0" err="1"/>
              <a:t>Neurology</a:t>
            </a:r>
            <a:r>
              <a:rPr lang="es-ES" sz="1100" dirty="0"/>
              <a:t>. </a:t>
            </a:r>
            <a:r>
              <a:rPr lang="es-ES" sz="1100" dirty="0" err="1"/>
              <a:t>Neurology</a:t>
            </a:r>
            <a:r>
              <a:rPr lang="es-ES" sz="1100" dirty="0"/>
              <a:t>. 2010;74(23):1911-1918.</a:t>
            </a:r>
          </a:p>
          <a:p>
            <a:pPr marL="228600" indent="-228600" algn="r">
              <a:buFont typeface="+mj-lt"/>
              <a:buAutoNum type="arabicPeriod"/>
            </a:pPr>
            <a:r>
              <a:rPr lang="es-ES" sz="1100" dirty="0"/>
              <a:t>Pérez Perilla P, Moreno Carrillo A, Zarco Montero L. Guía práctica para el diagnóstico de muerte encefálica en urgencias Hospital de San Ignacio (Bogotá, Colombia). </a:t>
            </a:r>
            <a:r>
              <a:rPr lang="es-ES" sz="1100" dirty="0" err="1"/>
              <a:t>Univ.med</a:t>
            </a:r>
            <a:r>
              <a:rPr lang="es-ES" sz="1100" dirty="0"/>
              <a:t>. 2012;53(4):420-430.</a:t>
            </a:r>
          </a:p>
        </p:txBody>
      </p:sp>
      <p:sp>
        <p:nvSpPr>
          <p:cNvPr id="9" name="8 CuadroTexto"/>
          <p:cNvSpPr txBox="1"/>
          <p:nvPr/>
        </p:nvSpPr>
        <p:spPr>
          <a:xfrm>
            <a:off x="6313696" y="2368632"/>
            <a:ext cx="2419734" cy="1323439"/>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s-ES" sz="2000" dirty="0">
                <a:latin typeface="Montserrat" panose="02000505000000020004" pitchFamily="2" charset="0"/>
              </a:rPr>
              <a:t>Apertura ocular o movimiento ocular con estímulo ausente</a:t>
            </a:r>
          </a:p>
        </p:txBody>
      </p:sp>
      <p:sp>
        <p:nvSpPr>
          <p:cNvPr id="10" name="9 CuadroTexto"/>
          <p:cNvSpPr txBox="1"/>
          <p:nvPr/>
        </p:nvSpPr>
        <p:spPr>
          <a:xfrm>
            <a:off x="9050001" y="2611678"/>
            <a:ext cx="2830221" cy="1015663"/>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s-ES" sz="2000" dirty="0">
                <a:latin typeface="Montserrat" panose="02000505000000020004" pitchFamily="2" charset="0"/>
              </a:rPr>
              <a:t>No respuesta motora al </a:t>
            </a:r>
          </a:p>
          <a:p>
            <a:pPr algn="ctr"/>
            <a:r>
              <a:rPr lang="es-ES" sz="2000" dirty="0">
                <a:latin typeface="Montserrat" panose="02000505000000020004" pitchFamily="2" charset="0"/>
              </a:rPr>
              <a:t>estímulo</a:t>
            </a:r>
          </a:p>
        </p:txBody>
      </p:sp>
      <p:sp>
        <p:nvSpPr>
          <p:cNvPr id="11" name="10 CuadroTexto"/>
          <p:cNvSpPr txBox="1"/>
          <p:nvPr/>
        </p:nvSpPr>
        <p:spPr>
          <a:xfrm>
            <a:off x="4511040" y="3921144"/>
            <a:ext cx="6574225" cy="707886"/>
          </a:xfrm>
          <a:prstGeom prst="rect">
            <a:avLst/>
          </a:prstGeom>
          <a:solidFill>
            <a:schemeClr val="bg1">
              <a:lumMod val="75000"/>
            </a:schemeClr>
          </a:solidFill>
        </p:spPr>
        <p:txBody>
          <a:bodyPr wrap="square" rtlCol="0">
            <a:spAutoFit/>
          </a:bodyPr>
          <a:lstStyle/>
          <a:p>
            <a:pPr algn="ctr"/>
            <a:r>
              <a:rPr lang="es-ES" sz="2000" b="1" dirty="0">
                <a:latin typeface="Montserrat" panose="02000505000000020004" pitchFamily="2" charset="0"/>
              </a:rPr>
              <a:t>Los movimientos reflejos espinales no excluyen el diagnóstico</a:t>
            </a:r>
          </a:p>
        </p:txBody>
      </p:sp>
      <p:sp>
        <p:nvSpPr>
          <p:cNvPr id="14" name="Título 1">
            <a:extLst>
              <a:ext uri="{FF2B5EF4-FFF2-40B4-BE49-F238E27FC236}">
                <a16:creationId xmlns:a16="http://schemas.microsoft.com/office/drawing/2014/main" id="{6BD6CFC5-EBFD-3340-9549-E5CFF17C094E}"/>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Pre-Requisitos</a:t>
            </a:r>
          </a:p>
        </p:txBody>
      </p:sp>
    </p:spTree>
    <p:extLst>
      <p:ext uri="{BB962C8B-B14F-4D97-AF65-F5344CB8AC3E}">
        <p14:creationId xmlns:p14="http://schemas.microsoft.com/office/powerpoint/2010/main" val="399689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C8492B8-F226-0A4A-9FED-C58CAE64708A}"/>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Diagnóstico</a:t>
            </a:r>
          </a:p>
        </p:txBody>
      </p:sp>
      <p:pic>
        <p:nvPicPr>
          <p:cNvPr id="5" name="Imagen 4">
            <a:extLst>
              <a:ext uri="{FF2B5EF4-FFF2-40B4-BE49-F238E27FC236}">
                <a16:creationId xmlns:a16="http://schemas.microsoft.com/office/drawing/2014/main" id="{AEB5750F-A9ED-944F-98C5-521486F2AE0B}"/>
              </a:ext>
            </a:extLst>
          </p:cNvPr>
          <p:cNvPicPr>
            <a:picLocks noChangeAspect="1"/>
          </p:cNvPicPr>
          <p:nvPr/>
        </p:nvPicPr>
        <p:blipFill>
          <a:blip r:embed="rId3"/>
          <a:stretch>
            <a:fillRect/>
          </a:stretch>
        </p:blipFill>
        <p:spPr>
          <a:xfrm>
            <a:off x="1371600" y="1013619"/>
            <a:ext cx="10426700" cy="2971800"/>
          </a:xfrm>
          <a:prstGeom prst="rect">
            <a:avLst/>
          </a:prstGeom>
        </p:spPr>
      </p:pic>
      <p:sp>
        <p:nvSpPr>
          <p:cNvPr id="6" name="12 CuadroTexto">
            <a:extLst>
              <a:ext uri="{FF2B5EF4-FFF2-40B4-BE49-F238E27FC236}">
                <a16:creationId xmlns:a16="http://schemas.microsoft.com/office/drawing/2014/main" id="{0F4ECA2A-11FC-AB48-B16F-2AF8D14A01F2}"/>
              </a:ext>
            </a:extLst>
          </p:cNvPr>
          <p:cNvSpPr txBox="1"/>
          <p:nvPr/>
        </p:nvSpPr>
        <p:spPr>
          <a:xfrm>
            <a:off x="5882640" y="5804982"/>
            <a:ext cx="5940506" cy="938719"/>
          </a:xfrm>
          <a:prstGeom prst="rect">
            <a:avLst/>
          </a:prstGeom>
          <a:noFill/>
        </p:spPr>
        <p:txBody>
          <a:bodyPr wrap="square" rtlCol="0">
            <a:spAutoFit/>
          </a:bodyPr>
          <a:lstStyle/>
          <a:p>
            <a:pPr marL="228600" indent="-228600" algn="r">
              <a:buFont typeface="+mj-lt"/>
              <a:buAutoNum type="arabicPeriod"/>
            </a:pPr>
            <a:r>
              <a:rPr lang="es-ES" sz="1100" dirty="0"/>
              <a:t>Pérez Perilla P, Moreno Carrillo A, Zarco Montero L. Guía práctica para el diagnóstico de muerte encefálica en urgencias Hospital de San Ignacio (Bogotá, Colombia). </a:t>
            </a:r>
            <a:r>
              <a:rPr lang="es-ES" sz="1100" dirty="0" err="1"/>
              <a:t>Univ.med</a:t>
            </a:r>
            <a:r>
              <a:rPr lang="es-ES" sz="1100" dirty="0"/>
              <a:t>. 2012;53(4):420-430.</a:t>
            </a:r>
          </a:p>
          <a:p>
            <a:pPr marL="228600" indent="-228600" algn="r">
              <a:buFont typeface="+mj-lt"/>
              <a:buAutoNum type="arabicPeriod"/>
            </a:pPr>
            <a:r>
              <a:rPr lang="es-ES" sz="1100" dirty="0"/>
              <a:t>Roa J. Muerte encefálica en pediatría. </a:t>
            </a:r>
            <a:r>
              <a:rPr lang="es-ES" sz="1100" dirty="0" err="1"/>
              <a:t>Precop</a:t>
            </a:r>
            <a:r>
              <a:rPr lang="es-ES" sz="1100" dirty="0"/>
              <a:t> SCP. 2015;14:44-56. scp.com.co/</a:t>
            </a:r>
            <a:r>
              <a:rPr lang="es-ES" sz="1100" dirty="0" err="1"/>
              <a:t>precop-old</a:t>
            </a:r>
            <a:r>
              <a:rPr lang="es-ES" sz="1100" dirty="0"/>
              <a:t>/</a:t>
            </a:r>
            <a:r>
              <a:rPr lang="es-ES" sz="1100" dirty="0" err="1"/>
              <a:t>pdf</a:t>
            </a:r>
            <a:r>
              <a:rPr lang="es-ES" sz="1100" dirty="0"/>
              <a:t>/14_4.pdf.</a:t>
            </a:r>
          </a:p>
        </p:txBody>
      </p:sp>
    </p:spTree>
    <p:extLst>
      <p:ext uri="{BB962C8B-B14F-4D97-AF65-F5344CB8AC3E}">
        <p14:creationId xmlns:p14="http://schemas.microsoft.com/office/powerpoint/2010/main" val="251793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3357" y="405392"/>
            <a:ext cx="10515600" cy="791552"/>
          </a:xfrm>
        </p:spPr>
        <p:txBody>
          <a:bodyPr/>
          <a:lstStyle/>
          <a:p>
            <a:pPr algn="ctr"/>
            <a:r>
              <a:rPr lang="es-CO" b="1" dirty="0"/>
              <a:t>Definici</a:t>
            </a:r>
            <a:r>
              <a:rPr lang="es-CO" dirty="0"/>
              <a:t>ón de muerte</a:t>
            </a:r>
            <a:endParaRPr lang="es-CO" b="1" dirty="0"/>
          </a:p>
        </p:txBody>
      </p:sp>
      <p:graphicFrame>
        <p:nvGraphicFramePr>
          <p:cNvPr id="5" name="Tabla 4"/>
          <p:cNvGraphicFramePr>
            <a:graphicFrameLocks noGrp="1"/>
          </p:cNvGraphicFramePr>
          <p:nvPr>
            <p:extLst>
              <p:ext uri="{D42A27DB-BD31-4B8C-83A1-F6EECF244321}">
                <p14:modId xmlns:p14="http://schemas.microsoft.com/office/powerpoint/2010/main" val="2836735621"/>
              </p:ext>
            </p:extLst>
          </p:nvPr>
        </p:nvGraphicFramePr>
        <p:xfrm>
          <a:off x="4003040" y="1196944"/>
          <a:ext cx="7119884" cy="4680579"/>
        </p:xfrm>
        <a:graphic>
          <a:graphicData uri="http://schemas.openxmlformats.org/drawingml/2006/table">
            <a:tbl>
              <a:tblPr firstRow="1" bandRow="1">
                <a:tableStyleId>{D27102A9-8310-4765-A935-A1911B00CA55}</a:tableStyleId>
              </a:tblPr>
              <a:tblGrid>
                <a:gridCol w="3559942">
                  <a:extLst>
                    <a:ext uri="{9D8B030D-6E8A-4147-A177-3AD203B41FA5}">
                      <a16:colId xmlns:a16="http://schemas.microsoft.com/office/drawing/2014/main" val="20000"/>
                    </a:ext>
                  </a:extLst>
                </a:gridCol>
                <a:gridCol w="3559942">
                  <a:extLst>
                    <a:ext uri="{9D8B030D-6E8A-4147-A177-3AD203B41FA5}">
                      <a16:colId xmlns:a16="http://schemas.microsoft.com/office/drawing/2014/main" val="20001"/>
                    </a:ext>
                  </a:extLst>
                </a:gridCol>
              </a:tblGrid>
              <a:tr h="1816235">
                <a:tc>
                  <a:txBody>
                    <a:bodyPr/>
                    <a:lstStyle/>
                    <a:p>
                      <a:endParaRPr lang="es-CO" dirty="0"/>
                    </a:p>
                  </a:txBody>
                  <a:tcPr/>
                </a:tc>
                <a:tc>
                  <a:txBody>
                    <a:bodyPr/>
                    <a:lstStyle/>
                    <a:p>
                      <a:pPr algn="ctr"/>
                      <a:r>
                        <a:rPr lang="es-CO" sz="2400" dirty="0">
                          <a:solidFill>
                            <a:srgbClr val="152B48"/>
                          </a:solidFill>
                          <a:latin typeface="Montserrat" panose="02000505000000020004" pitchFamily="2" charset="0"/>
                        </a:rPr>
                        <a:t>Criterio Encefálico</a:t>
                      </a:r>
                    </a:p>
                  </a:txBody>
                  <a:tcPr/>
                </a:tc>
                <a:extLst>
                  <a:ext uri="{0D108BD9-81ED-4DB2-BD59-A6C34878D82A}">
                    <a16:rowId xmlns:a16="http://schemas.microsoft.com/office/drawing/2014/main" val="10000"/>
                  </a:ext>
                </a:extLst>
              </a:tr>
              <a:tr h="1432172">
                <a:tc>
                  <a:txBody>
                    <a:bodyPr/>
                    <a:lstStyle/>
                    <a:p>
                      <a:pPr marL="0" indent="0">
                        <a:buFont typeface="Wingdings" panose="05000000000000000000" pitchFamily="2" charset="2"/>
                        <a:buNone/>
                      </a:pPr>
                      <a:r>
                        <a:rPr lang="es-CO" sz="1600" dirty="0">
                          <a:latin typeface="Montserrat" panose="02000505000000020004" pitchFamily="2" charset="0"/>
                        </a:rPr>
                        <a:t>Cese</a:t>
                      </a:r>
                      <a:r>
                        <a:rPr lang="es-CO" sz="1600" baseline="0" dirty="0">
                          <a:latin typeface="Montserrat" panose="02000505000000020004" pitchFamily="2" charset="0"/>
                        </a:rPr>
                        <a:t> irreversible de la función cardiopulmonar </a:t>
                      </a:r>
                      <a:endParaRPr lang="es-CO" sz="1600" dirty="0">
                        <a:latin typeface="Montserrat" panose="02000505000000020004" pitchFamily="2" charset="0"/>
                      </a:endParaRPr>
                    </a:p>
                  </a:txBody>
                  <a:tcPr/>
                </a:tc>
                <a:tc>
                  <a:txBody>
                    <a:bodyPr/>
                    <a:lstStyle/>
                    <a:p>
                      <a:pPr marL="0" indent="0">
                        <a:buFont typeface="Wingdings" panose="05000000000000000000" pitchFamily="2" charset="2"/>
                        <a:buNone/>
                      </a:pPr>
                      <a:r>
                        <a:rPr lang="es-CO" sz="2000" dirty="0"/>
                        <a:t>Cese irreversible del funcionamiento del encéfalo</a:t>
                      </a:r>
                      <a:r>
                        <a:rPr lang="es-CO" sz="2000" baseline="0" dirty="0"/>
                        <a:t> aún en presencia de función cardiovascular y ventilatoria.</a:t>
                      </a:r>
                      <a:endParaRPr lang="es-CO" sz="2000" dirty="0"/>
                    </a:p>
                  </a:txBody>
                  <a:tcPr/>
                </a:tc>
                <a:extLst>
                  <a:ext uri="{0D108BD9-81ED-4DB2-BD59-A6C34878D82A}">
                    <a16:rowId xmlns:a16="http://schemas.microsoft.com/office/drawing/2014/main" val="10001"/>
                  </a:ext>
                </a:extLst>
              </a:tr>
              <a:tr h="1432172">
                <a:tc>
                  <a:txBody>
                    <a:bodyPr/>
                    <a:lstStyle/>
                    <a:p>
                      <a:pPr marL="285750" indent="-285750" algn="l">
                        <a:buFont typeface="Arial" panose="020B0604020202020204" pitchFamily="34" charset="0"/>
                        <a:buChar char="•"/>
                      </a:pPr>
                      <a:r>
                        <a:rPr lang="es-CO" sz="1600" dirty="0">
                          <a:latin typeface="Montserrat" panose="02000505000000020004" pitchFamily="2" charset="0"/>
                        </a:rPr>
                        <a:t>Diagnóstico</a:t>
                      </a:r>
                      <a:r>
                        <a:rPr lang="es-CO" sz="1600" baseline="0" dirty="0">
                          <a:latin typeface="Montserrat" panose="02000505000000020004" pitchFamily="2" charset="0"/>
                        </a:rPr>
                        <a:t> de la Muerte</a:t>
                      </a:r>
                    </a:p>
                    <a:p>
                      <a:pPr marL="285750" indent="-285750" algn="l">
                        <a:buFont typeface="Arial" panose="020B0604020202020204" pitchFamily="34" charset="0"/>
                        <a:buChar char="•"/>
                      </a:pPr>
                      <a:r>
                        <a:rPr lang="es-CO" sz="1600" baseline="0" dirty="0">
                          <a:latin typeface="Montserrat" panose="02000505000000020004" pitchFamily="2" charset="0"/>
                        </a:rPr>
                        <a:t>Documentar un cese de la    función cardiopulmonar irreversible</a:t>
                      </a:r>
                      <a:endParaRPr lang="es-CO" sz="1600" b="0" baseline="0" dirty="0">
                        <a:latin typeface="Montserrat" panose="02000505000000020004" pitchFamily="2" charset="0"/>
                      </a:endParaRPr>
                    </a:p>
                  </a:txBody>
                  <a:tcPr/>
                </a:tc>
                <a:tc>
                  <a:txBody>
                    <a:bodyPr/>
                    <a:lstStyle/>
                    <a:p>
                      <a:pPr marL="285750" indent="-285750" algn="l">
                        <a:buFont typeface="Arial" panose="020B0604020202020204" pitchFamily="34" charset="0"/>
                        <a:buChar char="•"/>
                      </a:pPr>
                      <a:r>
                        <a:rPr lang="es-CO" sz="1600" dirty="0">
                          <a:latin typeface="Montserrat" panose="02000505000000020004" pitchFamily="2" charset="0"/>
                        </a:rPr>
                        <a:t>Diagnóstico de la Muerte</a:t>
                      </a:r>
                    </a:p>
                    <a:p>
                      <a:pPr marL="285750" indent="-285750" algn="l">
                        <a:buFont typeface="Arial" panose="020B0604020202020204" pitchFamily="34" charset="0"/>
                        <a:buChar char="•"/>
                      </a:pPr>
                      <a:r>
                        <a:rPr lang="es-CO" sz="1600" dirty="0">
                          <a:latin typeface="Montserrat" panose="02000505000000020004" pitchFamily="2" charset="0"/>
                        </a:rPr>
                        <a:t>Seguir las guías estipuladas</a:t>
                      </a:r>
                      <a:r>
                        <a:rPr lang="es-CO" sz="1600" baseline="0" dirty="0">
                          <a:latin typeface="Montserrat" panose="02000505000000020004" pitchFamily="2" charset="0"/>
                        </a:rPr>
                        <a:t> para comprobar la pérdida irreversible de las funciones del encéfalo</a:t>
                      </a:r>
                      <a:endParaRPr lang="es-CO" sz="1600" b="0" dirty="0">
                        <a:latin typeface="Montserrat" panose="02000505000000020004" pitchFamily="2" charset="0"/>
                      </a:endParaRPr>
                    </a:p>
                  </a:txBody>
                  <a:tcPr/>
                </a:tc>
                <a:extLst>
                  <a:ext uri="{0D108BD9-81ED-4DB2-BD59-A6C34878D82A}">
                    <a16:rowId xmlns:a16="http://schemas.microsoft.com/office/drawing/2014/main" val="10002"/>
                  </a:ext>
                </a:extLst>
              </a:tr>
            </a:tbl>
          </a:graphicData>
        </a:graphic>
      </p:graphicFrame>
      <p:pic>
        <p:nvPicPr>
          <p:cNvPr id="7" name="Picture 2" descr="human heart animated gif image"/>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65362" y="2083131"/>
            <a:ext cx="547962" cy="69726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3931920" y="1230946"/>
            <a:ext cx="2791888" cy="830997"/>
          </a:xfrm>
          <a:prstGeom prst="rect">
            <a:avLst/>
          </a:prstGeom>
          <a:noFill/>
        </p:spPr>
        <p:txBody>
          <a:bodyPr wrap="square" rtlCol="0">
            <a:spAutoFit/>
          </a:bodyPr>
          <a:lstStyle/>
          <a:p>
            <a:pPr algn="ctr"/>
            <a:r>
              <a:rPr lang="es-CO" sz="2400" b="1" dirty="0">
                <a:solidFill>
                  <a:srgbClr val="152B48"/>
                </a:solidFill>
                <a:latin typeface="Montserrat" panose="02000505000000020004" pitchFamily="2" charset="0"/>
              </a:rPr>
              <a:t>Criterio Cardiopulmonar</a:t>
            </a:r>
          </a:p>
        </p:txBody>
      </p:sp>
      <p:pic>
        <p:nvPicPr>
          <p:cNvPr id="9" name="Picture 2" descr=" pineal gland GIF"/>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61072" y="1780536"/>
            <a:ext cx="831568" cy="1075175"/>
          </a:xfrm>
          <a:prstGeom prst="rect">
            <a:avLst/>
          </a:prstGeom>
          <a:noFill/>
          <a:extLst>
            <a:ext uri="{909E8E84-426E-40DD-AFC4-6F175D3DCCD1}">
              <a14:hiddenFill xmlns:a14="http://schemas.microsoft.com/office/drawing/2010/main">
                <a:solidFill>
                  <a:srgbClr val="FFFFFF"/>
                </a:solidFill>
              </a14:hiddenFill>
            </a:ext>
          </a:extLst>
        </p:spPr>
      </p:pic>
      <p:sp>
        <p:nvSpPr>
          <p:cNvPr id="8" name="5 CuadroTexto"/>
          <p:cNvSpPr txBox="1"/>
          <p:nvPr/>
        </p:nvSpPr>
        <p:spPr>
          <a:xfrm>
            <a:off x="2122324" y="6427113"/>
            <a:ext cx="10069676" cy="430887"/>
          </a:xfrm>
          <a:prstGeom prst="rect">
            <a:avLst/>
          </a:prstGeom>
          <a:noFill/>
        </p:spPr>
        <p:txBody>
          <a:bodyPr wrap="square" rtlCol="0">
            <a:spAutoFit/>
          </a:bodyPr>
          <a:lstStyle/>
          <a:p>
            <a:pPr marL="228600" indent="-228600" algn="r">
              <a:buFont typeface="+mj-lt"/>
              <a:buAutoNum type="arabicPeriod"/>
            </a:pPr>
            <a:r>
              <a:rPr lang="es-ES" sz="1100" dirty="0" err="1"/>
              <a:t>Centanaro</a:t>
            </a:r>
            <a:r>
              <a:rPr lang="es-ES" sz="1100" dirty="0"/>
              <a:t> G, De E. Guía para el diagnóstico de muerte encefálica. Acta </a:t>
            </a:r>
            <a:r>
              <a:rPr lang="es-ES" sz="1100" dirty="0" err="1"/>
              <a:t>Neurol</a:t>
            </a:r>
            <a:r>
              <a:rPr lang="es-ES" sz="1100" dirty="0"/>
              <a:t> </a:t>
            </a:r>
            <a:r>
              <a:rPr lang="es-ES" sz="1100" dirty="0" err="1"/>
              <a:t>Colomb</a:t>
            </a:r>
            <a:r>
              <a:rPr lang="es-ES" sz="1100" dirty="0"/>
              <a:t>. 1995:251-258.</a:t>
            </a:r>
          </a:p>
          <a:p>
            <a:pPr marL="228600" indent="-228600" algn="r">
              <a:buFont typeface="+mj-lt"/>
              <a:buAutoNum type="arabicPeriod"/>
            </a:pPr>
            <a:r>
              <a:rPr lang="es-ES" sz="1100" dirty="0"/>
              <a:t>Machado C, </a:t>
            </a:r>
            <a:r>
              <a:rPr lang="es-ES" sz="1100" dirty="0" err="1"/>
              <a:t>Kerein</a:t>
            </a:r>
            <a:r>
              <a:rPr lang="es-ES" sz="1100" dirty="0"/>
              <a:t> J, Ferrer Y, Et al. </a:t>
            </a:r>
            <a:r>
              <a:rPr lang="es-ES" sz="1100" dirty="0" err="1"/>
              <a:t>The</a:t>
            </a:r>
            <a:r>
              <a:rPr lang="es-ES" sz="1100" dirty="0"/>
              <a:t> concept of </a:t>
            </a:r>
            <a:r>
              <a:rPr lang="es-ES" sz="1100" dirty="0" err="1"/>
              <a:t>brain</a:t>
            </a:r>
            <a:r>
              <a:rPr lang="es-ES" sz="1100" dirty="0"/>
              <a:t> </a:t>
            </a:r>
            <a:r>
              <a:rPr lang="es-ES" sz="1100" dirty="0" err="1"/>
              <a:t>death</a:t>
            </a:r>
            <a:r>
              <a:rPr lang="es-ES" sz="1100" dirty="0"/>
              <a:t> </a:t>
            </a:r>
            <a:r>
              <a:rPr lang="es-ES" sz="1100" dirty="0" err="1"/>
              <a:t>did</a:t>
            </a:r>
            <a:r>
              <a:rPr lang="es-ES" sz="1100" dirty="0"/>
              <a:t> </a:t>
            </a:r>
            <a:r>
              <a:rPr lang="es-ES" sz="1100" dirty="0" err="1"/>
              <a:t>not</a:t>
            </a:r>
            <a:r>
              <a:rPr lang="es-ES" sz="1100" dirty="0"/>
              <a:t> </a:t>
            </a:r>
            <a:r>
              <a:rPr lang="es-ES" sz="1100" dirty="0" err="1"/>
              <a:t>evolve</a:t>
            </a:r>
            <a:r>
              <a:rPr lang="es-ES" sz="1100" dirty="0"/>
              <a:t> </a:t>
            </a:r>
            <a:r>
              <a:rPr lang="es-ES" sz="1100" dirty="0" err="1"/>
              <a:t>to</a:t>
            </a:r>
            <a:r>
              <a:rPr lang="es-ES" sz="1100" dirty="0"/>
              <a:t> </a:t>
            </a:r>
            <a:r>
              <a:rPr lang="es-ES" sz="1100" dirty="0" err="1"/>
              <a:t>benefit</a:t>
            </a:r>
            <a:r>
              <a:rPr lang="es-ES" sz="1100" dirty="0"/>
              <a:t> </a:t>
            </a:r>
            <a:r>
              <a:rPr lang="es-ES" sz="1100" dirty="0" err="1"/>
              <a:t>organ</a:t>
            </a:r>
            <a:r>
              <a:rPr lang="es-ES" sz="1100" dirty="0"/>
              <a:t> </a:t>
            </a:r>
            <a:r>
              <a:rPr lang="es-ES" sz="1100" dirty="0" err="1"/>
              <a:t>transplants</a:t>
            </a:r>
            <a:r>
              <a:rPr lang="es-ES" sz="1100" dirty="0"/>
              <a:t>. J </a:t>
            </a:r>
            <a:r>
              <a:rPr lang="es-ES" sz="1100" dirty="0" err="1"/>
              <a:t>Med</a:t>
            </a:r>
            <a:r>
              <a:rPr lang="es-ES" sz="1100" dirty="0"/>
              <a:t> </a:t>
            </a:r>
            <a:r>
              <a:rPr lang="es-ES" sz="1100" dirty="0" err="1"/>
              <a:t>Ethics</a:t>
            </a:r>
            <a:r>
              <a:rPr lang="es-ES" sz="1100" dirty="0"/>
              <a:t>. 2007;33:197-200. </a:t>
            </a:r>
          </a:p>
        </p:txBody>
      </p:sp>
      <p:sp>
        <p:nvSpPr>
          <p:cNvPr id="10" name="8 CuadroTexto"/>
          <p:cNvSpPr txBox="1"/>
          <p:nvPr/>
        </p:nvSpPr>
        <p:spPr>
          <a:xfrm>
            <a:off x="4003040" y="3019280"/>
            <a:ext cx="7119884" cy="1384995"/>
          </a:xfrm>
          <a:prstGeom prst="rect">
            <a:avLst/>
          </a:prstGeom>
          <a:solidFill>
            <a:srgbClr val="152B48"/>
          </a:solidFill>
          <a:ln>
            <a:solidFill>
              <a:srgbClr val="152B4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indent="-342900" algn="ctr">
              <a:buFont typeface="Arial" pitchFamily="34" charset="0"/>
              <a:buChar char="•"/>
            </a:pPr>
            <a:r>
              <a:rPr lang="es-ES" sz="2800" b="1" dirty="0">
                <a:solidFill>
                  <a:schemeClr val="bg1"/>
                </a:solidFill>
                <a:latin typeface="Montserrat" panose="02000505000000020004" pitchFamily="2" charset="0"/>
              </a:rPr>
              <a:t>No existen dos clases de muerte. </a:t>
            </a:r>
          </a:p>
          <a:p>
            <a:pPr marL="342900" indent="-342900" algn="ctr">
              <a:buFont typeface="Arial" pitchFamily="34" charset="0"/>
              <a:buChar char="•"/>
            </a:pPr>
            <a:r>
              <a:rPr lang="es-ES" sz="2800" b="1" dirty="0">
                <a:solidFill>
                  <a:schemeClr val="bg1"/>
                </a:solidFill>
                <a:latin typeface="Montserrat" panose="02000505000000020004" pitchFamily="2" charset="0"/>
              </a:rPr>
              <a:t>2 formas de llegar al diagnóstico clínico de muerte. </a:t>
            </a:r>
          </a:p>
        </p:txBody>
      </p:sp>
    </p:spTree>
    <p:extLst>
      <p:ext uri="{BB962C8B-B14F-4D97-AF65-F5344CB8AC3E}">
        <p14:creationId xmlns:p14="http://schemas.microsoft.com/office/powerpoint/2010/main" val="31576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1183" y="248124"/>
            <a:ext cx="10515600" cy="1132599"/>
          </a:xfrm>
        </p:spPr>
        <p:txBody>
          <a:bodyPr/>
          <a:lstStyle/>
          <a:p>
            <a:pPr algn="ctr"/>
            <a:r>
              <a:rPr lang="es-CO" b="1" dirty="0"/>
              <a:t>Ausencia de función cortical</a:t>
            </a:r>
          </a:p>
        </p:txBody>
      </p:sp>
      <p:sp>
        <p:nvSpPr>
          <p:cNvPr id="3" name="Marcador de contenido 2"/>
          <p:cNvSpPr>
            <a:spLocks noGrp="1"/>
          </p:cNvSpPr>
          <p:nvPr>
            <p:ph idx="1"/>
          </p:nvPr>
        </p:nvSpPr>
        <p:spPr>
          <a:xfrm>
            <a:off x="5721466" y="1890730"/>
            <a:ext cx="6082862" cy="3665775"/>
          </a:xfrm>
        </p:spPr>
        <p:txBody>
          <a:bodyPr>
            <a:normAutofit fontScale="85000" lnSpcReduction="20000"/>
          </a:bodyPr>
          <a:lstStyle/>
          <a:p>
            <a:pPr>
              <a:buFont typeface="Wingdings" panose="05000000000000000000" pitchFamily="2" charset="2"/>
              <a:buChar char="§"/>
            </a:pPr>
            <a:r>
              <a:rPr lang="es-CO" sz="2400" dirty="0">
                <a:latin typeface="Montserrat" panose="02000505000000020004" pitchFamily="2" charset="0"/>
              </a:rPr>
              <a:t>Coma profundo: GCS 3</a:t>
            </a:r>
          </a:p>
          <a:p>
            <a:pPr>
              <a:buFont typeface="Wingdings" panose="05000000000000000000" pitchFamily="2" charset="2"/>
              <a:buChar char="§"/>
            </a:pPr>
            <a:endParaRPr lang="es-CO" sz="2400" dirty="0">
              <a:latin typeface="Montserrat" panose="02000505000000020004" pitchFamily="2" charset="0"/>
            </a:endParaRPr>
          </a:p>
          <a:p>
            <a:pPr>
              <a:buFont typeface="Wingdings" panose="05000000000000000000" pitchFamily="2" charset="2"/>
              <a:buChar char="§"/>
            </a:pPr>
            <a:r>
              <a:rPr lang="es-CO" sz="2400" dirty="0">
                <a:latin typeface="Montserrat" panose="02000505000000020004" pitchFamily="2" charset="0"/>
              </a:rPr>
              <a:t>Ausencia de movimientos espontáneos o inducidos</a:t>
            </a:r>
          </a:p>
          <a:p>
            <a:pPr>
              <a:buFont typeface="Wingdings" panose="05000000000000000000" pitchFamily="2" charset="2"/>
              <a:buChar char="§"/>
            </a:pPr>
            <a:endParaRPr lang="es-CO" sz="2400" dirty="0">
              <a:latin typeface="Montserrat" panose="02000505000000020004" pitchFamily="2" charset="0"/>
            </a:endParaRPr>
          </a:p>
          <a:p>
            <a:pPr>
              <a:buFont typeface="Wingdings" panose="05000000000000000000" pitchFamily="2" charset="2"/>
              <a:buChar char="§"/>
            </a:pPr>
            <a:r>
              <a:rPr lang="es-CO" sz="2400" dirty="0">
                <a:latin typeface="Montserrat" panose="02000505000000020004" pitchFamily="2" charset="0"/>
              </a:rPr>
              <a:t>Ausencia de respuesta motora o vegetativa ante estímulos </a:t>
            </a:r>
            <a:r>
              <a:rPr lang="es-CO" sz="2400" dirty="0" err="1">
                <a:latin typeface="Montserrat" panose="02000505000000020004" pitchFamily="2" charset="0"/>
              </a:rPr>
              <a:t>nociceptivos</a:t>
            </a:r>
            <a:endParaRPr lang="es-CO" sz="2400" dirty="0">
              <a:latin typeface="Montserrat" panose="02000505000000020004" pitchFamily="2" charset="0"/>
            </a:endParaRPr>
          </a:p>
          <a:p>
            <a:pPr>
              <a:buFont typeface="Wingdings" panose="05000000000000000000" pitchFamily="2" charset="2"/>
              <a:buChar char="§"/>
            </a:pPr>
            <a:endParaRPr lang="es-CO" sz="2400" dirty="0">
              <a:latin typeface="Montserrat" panose="02000505000000020004" pitchFamily="2" charset="0"/>
            </a:endParaRPr>
          </a:p>
          <a:p>
            <a:pPr>
              <a:buFont typeface="Wingdings" panose="05000000000000000000" pitchFamily="2" charset="2"/>
              <a:buChar char="§"/>
            </a:pPr>
            <a:r>
              <a:rPr lang="es-CO" sz="2400" dirty="0">
                <a:latin typeface="Montserrat" panose="02000505000000020004" pitchFamily="2" charset="0"/>
              </a:rPr>
              <a:t>Ausencia de convulsiones</a:t>
            </a:r>
          </a:p>
          <a:p>
            <a:pPr>
              <a:buFont typeface="Wingdings" panose="05000000000000000000" pitchFamily="2" charset="2"/>
              <a:buChar char="§"/>
            </a:pPr>
            <a:endParaRPr lang="es-CO" sz="2400" dirty="0">
              <a:latin typeface="Montserrat" panose="02000505000000020004" pitchFamily="2" charset="0"/>
            </a:endParaRPr>
          </a:p>
          <a:p>
            <a:pPr>
              <a:buFont typeface="Wingdings" panose="05000000000000000000" pitchFamily="2" charset="2"/>
              <a:buChar char="§"/>
            </a:pPr>
            <a:r>
              <a:rPr lang="es-CO" sz="2400" dirty="0">
                <a:latin typeface="Montserrat" panose="02000505000000020004" pitchFamily="2" charset="0"/>
              </a:rPr>
              <a:t>Ausencia de movimientos faciales </a:t>
            </a:r>
          </a:p>
        </p:txBody>
      </p:sp>
      <p:pic>
        <p:nvPicPr>
          <p:cNvPr id="6" name="Picture 2" descr="https://attachment.outlook.office.net/owa/estebanenrique.90@hotmail.com/service.svc/s/GetAttachmentThumbnail?id=AQMkADAwATY3ZmYAZS1hM2NiLTJjYmUtMDACLTAwCgBGAAADnKyAqXiutUu6qBbcn6HFvwcApWEtmWebZEab%2BsAE1Igo0QAAAgEJAAAApWEtmWebZEab%2BsAE1Igo0QAAAJwgs%2FgAAAABEgAQAGw8m7HFgxhKoSSm5Ud7ofI%3D&amp;thumbnailType=2&amp;X-OWA-CANARY=jxBJL0CFQEmAWiKUMeNp0AA_DHCscNQYsVTqBN4lyq536zX5-roerr1ahGZa-JaCK8etrpeBc4c.&amp;token=e11984f2-1fec-4b77-8757-24ac709b2ace&amp;owa=outlook.live.com&amp;isc=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7915" y="1380723"/>
            <a:ext cx="3154716" cy="2414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p:cNvSpPr txBox="1"/>
          <p:nvPr/>
        </p:nvSpPr>
        <p:spPr>
          <a:xfrm>
            <a:off x="4669654" y="6165297"/>
            <a:ext cx="7072313" cy="492443"/>
          </a:xfrm>
          <a:prstGeom prst="rect">
            <a:avLst/>
          </a:prstGeom>
          <a:noFill/>
        </p:spPr>
        <p:txBody>
          <a:bodyPr wrap="square" rtlCol="0">
            <a:spAutoFit/>
          </a:bodyPr>
          <a:lstStyle/>
          <a:p>
            <a:pPr algn="r"/>
            <a:r>
              <a:rPr lang="es-CO" sz="1200" dirty="0" err="1"/>
              <a:t>Whalster</a:t>
            </a:r>
            <a:r>
              <a:rPr lang="es-CO" sz="1200" dirty="0"/>
              <a:t> S, </a:t>
            </a:r>
            <a:r>
              <a:rPr lang="es-CO" sz="1200" dirty="0" err="1"/>
              <a:t>Wijdicks</a:t>
            </a:r>
            <a:r>
              <a:rPr lang="es-CO" sz="1200" dirty="0"/>
              <a:t> EF, Et al. </a:t>
            </a:r>
            <a:r>
              <a:rPr lang="es-CO" sz="1200" dirty="0" err="1"/>
              <a:t>Neurology</a:t>
            </a:r>
            <a:r>
              <a:rPr lang="es-CO" sz="1200" dirty="0"/>
              <a:t>, 2015; 84 (18)</a:t>
            </a:r>
          </a:p>
          <a:p>
            <a:pPr algn="r"/>
            <a:endParaRPr lang="es-CO" sz="1400" dirty="0"/>
          </a:p>
        </p:txBody>
      </p:sp>
    </p:spTree>
    <p:extLst>
      <p:ext uri="{BB962C8B-B14F-4D97-AF65-F5344CB8AC3E}">
        <p14:creationId xmlns:p14="http://schemas.microsoft.com/office/powerpoint/2010/main" val="427022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3728" y="191111"/>
            <a:ext cx="10515600" cy="791552"/>
          </a:xfrm>
        </p:spPr>
        <p:txBody>
          <a:bodyPr>
            <a:normAutofit/>
          </a:bodyPr>
          <a:lstStyle/>
          <a:p>
            <a:pPr algn="ctr"/>
            <a:r>
              <a:rPr lang="es-CO" b="1" dirty="0"/>
              <a:t>Falsa respuesta motora cortical</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72557119"/>
              </p:ext>
            </p:extLst>
          </p:nvPr>
        </p:nvGraphicFramePr>
        <p:xfrm>
          <a:off x="4669654" y="1436880"/>
          <a:ext cx="7236414" cy="4584438"/>
        </p:xfrm>
        <a:graphic>
          <a:graphicData uri="http://schemas.openxmlformats.org/drawingml/2006/table">
            <a:tbl>
              <a:tblPr firstRow="1" bandRow="1">
                <a:tableStyleId>{D27102A9-8310-4765-A935-A1911B00CA55}</a:tableStyleId>
              </a:tblPr>
              <a:tblGrid>
                <a:gridCol w="7236414">
                  <a:extLst>
                    <a:ext uri="{9D8B030D-6E8A-4147-A177-3AD203B41FA5}">
                      <a16:colId xmlns:a16="http://schemas.microsoft.com/office/drawing/2014/main" val="20000"/>
                    </a:ext>
                  </a:extLst>
                </a:gridCol>
              </a:tblGrid>
              <a:tr h="438262">
                <a:tc>
                  <a:txBody>
                    <a:bodyPr/>
                    <a:lstStyle/>
                    <a:p>
                      <a:pPr algn="ctr"/>
                      <a:r>
                        <a:rPr lang="es-CO" dirty="0">
                          <a:latin typeface="Montserrat" panose="02000505000000020004" pitchFamily="2" charset="0"/>
                        </a:rPr>
                        <a:t>Movimientos</a:t>
                      </a:r>
                      <a:r>
                        <a:rPr lang="es-CO" baseline="0" dirty="0">
                          <a:latin typeface="Montserrat" panose="02000505000000020004" pitchFamily="2" charset="0"/>
                        </a:rPr>
                        <a:t> de origen medular o N. periférico</a:t>
                      </a:r>
                      <a:endParaRPr lang="es-CO" dirty="0">
                        <a:latin typeface="Montserrat" panose="02000505000000020004" pitchFamily="2" charset="0"/>
                      </a:endParaRPr>
                    </a:p>
                  </a:txBody>
                  <a:tcPr/>
                </a:tc>
                <a:extLst>
                  <a:ext uri="{0D108BD9-81ED-4DB2-BD59-A6C34878D82A}">
                    <a16:rowId xmlns:a16="http://schemas.microsoft.com/office/drawing/2014/main" val="10000"/>
                  </a:ext>
                </a:extLst>
              </a:tr>
              <a:tr h="438262">
                <a:tc>
                  <a:txBody>
                    <a:bodyPr/>
                    <a:lstStyle/>
                    <a:p>
                      <a:r>
                        <a:rPr lang="es-CO" dirty="0">
                          <a:latin typeface="Montserrat" panose="02000505000000020004" pitchFamily="2" charset="0"/>
                        </a:rPr>
                        <a:t>Movimientos rítmicos de</a:t>
                      </a:r>
                      <a:r>
                        <a:rPr lang="es-CO" baseline="0" dirty="0">
                          <a:latin typeface="Montserrat" panose="02000505000000020004" pitchFamily="2" charset="0"/>
                        </a:rPr>
                        <a:t> musculatura facial</a:t>
                      </a:r>
                      <a:endParaRPr lang="es-CO" dirty="0">
                        <a:latin typeface="Montserrat" panose="02000505000000020004" pitchFamily="2" charset="0"/>
                      </a:endParaRPr>
                    </a:p>
                  </a:txBody>
                  <a:tcPr/>
                </a:tc>
                <a:extLst>
                  <a:ext uri="{0D108BD9-81ED-4DB2-BD59-A6C34878D82A}">
                    <a16:rowId xmlns:a16="http://schemas.microsoft.com/office/drawing/2014/main" val="10001"/>
                  </a:ext>
                </a:extLst>
              </a:tr>
              <a:tr h="438262">
                <a:tc>
                  <a:txBody>
                    <a:bodyPr/>
                    <a:lstStyle/>
                    <a:p>
                      <a:r>
                        <a:rPr lang="es-CO" dirty="0">
                          <a:latin typeface="Montserrat" panose="02000505000000020004" pitchFamily="2" charset="0"/>
                        </a:rPr>
                        <a:t>Movimientos flexores</a:t>
                      </a:r>
                      <a:r>
                        <a:rPr lang="es-CO" baseline="0" dirty="0">
                          <a:latin typeface="Montserrat" panose="02000505000000020004" pitchFamily="2" charset="0"/>
                        </a:rPr>
                        <a:t> de los dedos</a:t>
                      </a:r>
                      <a:endParaRPr lang="es-CO" dirty="0">
                        <a:latin typeface="Montserrat" panose="02000505000000020004" pitchFamily="2" charset="0"/>
                      </a:endParaRPr>
                    </a:p>
                  </a:txBody>
                  <a:tcPr/>
                </a:tc>
                <a:extLst>
                  <a:ext uri="{0D108BD9-81ED-4DB2-BD59-A6C34878D82A}">
                    <a16:rowId xmlns:a16="http://schemas.microsoft.com/office/drawing/2014/main" val="10002"/>
                  </a:ext>
                </a:extLst>
              </a:tr>
              <a:tr h="438262">
                <a:tc>
                  <a:txBody>
                    <a:bodyPr/>
                    <a:lstStyle/>
                    <a:p>
                      <a:r>
                        <a:rPr lang="es-CO" dirty="0">
                          <a:latin typeface="Montserrat" panose="02000505000000020004" pitchFamily="2" charset="0"/>
                        </a:rPr>
                        <a:t>Reflejos tónicos del cuello-tronco</a:t>
                      </a:r>
                      <a:r>
                        <a:rPr lang="es-CO" baseline="0" dirty="0">
                          <a:latin typeface="Montserrat" panose="02000505000000020004" pitchFamily="2" charset="0"/>
                        </a:rPr>
                        <a:t> “signo de Lázaro’’</a:t>
                      </a:r>
                      <a:endParaRPr lang="es-CO" dirty="0">
                        <a:latin typeface="Montserrat" panose="02000505000000020004" pitchFamily="2" charset="0"/>
                      </a:endParaRPr>
                    </a:p>
                  </a:txBody>
                  <a:tcPr/>
                </a:tc>
                <a:extLst>
                  <a:ext uri="{0D108BD9-81ED-4DB2-BD59-A6C34878D82A}">
                    <a16:rowId xmlns:a16="http://schemas.microsoft.com/office/drawing/2014/main" val="10003"/>
                  </a:ext>
                </a:extLst>
              </a:tr>
              <a:tr h="438262">
                <a:tc>
                  <a:txBody>
                    <a:bodyPr/>
                    <a:lstStyle/>
                    <a:p>
                      <a:r>
                        <a:rPr lang="es-CO" dirty="0">
                          <a:latin typeface="Montserrat" panose="02000505000000020004" pitchFamily="2" charset="0"/>
                        </a:rPr>
                        <a:t>Triple respues</a:t>
                      </a:r>
                      <a:r>
                        <a:rPr lang="es-CO" baseline="0" dirty="0">
                          <a:latin typeface="Montserrat" panose="02000505000000020004" pitchFamily="2" charset="0"/>
                        </a:rPr>
                        <a:t>ta flexora  (cadera-rodilla-Tobillo)</a:t>
                      </a:r>
                      <a:endParaRPr lang="es-CO" dirty="0">
                        <a:latin typeface="Montserrat" panose="02000505000000020004" pitchFamily="2" charset="0"/>
                      </a:endParaRPr>
                    </a:p>
                  </a:txBody>
                  <a:tcPr/>
                </a:tc>
                <a:extLst>
                  <a:ext uri="{0D108BD9-81ED-4DB2-BD59-A6C34878D82A}">
                    <a16:rowId xmlns:a16="http://schemas.microsoft.com/office/drawing/2014/main" val="10004"/>
                  </a:ext>
                </a:extLst>
              </a:tr>
              <a:tr h="475828">
                <a:tc>
                  <a:txBody>
                    <a:bodyPr/>
                    <a:lstStyle/>
                    <a:p>
                      <a:r>
                        <a:rPr lang="es-CO" dirty="0">
                          <a:latin typeface="Montserrat" panose="02000505000000020004" pitchFamily="2" charset="0"/>
                        </a:rPr>
                        <a:t>Otros movimientos del tronco: opistótonos, preservación</a:t>
                      </a:r>
                      <a:r>
                        <a:rPr lang="es-CO" baseline="0" dirty="0">
                          <a:latin typeface="Montserrat" panose="02000505000000020004" pitchFamily="2" charset="0"/>
                        </a:rPr>
                        <a:t> de R. cutáneo-abdominales</a:t>
                      </a:r>
                      <a:endParaRPr lang="es-CO" dirty="0">
                        <a:latin typeface="Montserrat" panose="02000505000000020004" pitchFamily="2" charset="0"/>
                      </a:endParaRPr>
                    </a:p>
                  </a:txBody>
                  <a:tcPr/>
                </a:tc>
                <a:extLst>
                  <a:ext uri="{0D108BD9-81ED-4DB2-BD59-A6C34878D82A}">
                    <a16:rowId xmlns:a16="http://schemas.microsoft.com/office/drawing/2014/main" val="10005"/>
                  </a:ext>
                </a:extLst>
              </a:tr>
              <a:tr h="438262">
                <a:tc>
                  <a:txBody>
                    <a:bodyPr/>
                    <a:lstStyle/>
                    <a:p>
                      <a:r>
                        <a:rPr lang="es-CO" dirty="0">
                          <a:latin typeface="Montserrat" panose="02000505000000020004" pitchFamily="2" charset="0"/>
                        </a:rPr>
                        <a:t>Signo del dedo del pie ondulante</a:t>
                      </a:r>
                    </a:p>
                  </a:txBody>
                  <a:tcPr/>
                </a:tc>
                <a:extLst>
                  <a:ext uri="{0D108BD9-81ED-4DB2-BD59-A6C34878D82A}">
                    <a16:rowId xmlns:a16="http://schemas.microsoft.com/office/drawing/2014/main" val="10006"/>
                  </a:ext>
                </a:extLst>
              </a:tr>
              <a:tr h="438262">
                <a:tc>
                  <a:txBody>
                    <a:bodyPr/>
                    <a:lstStyle/>
                    <a:p>
                      <a:r>
                        <a:rPr lang="es-CO" dirty="0">
                          <a:latin typeface="Montserrat" panose="02000505000000020004" pitchFamily="2" charset="0"/>
                        </a:rPr>
                        <a:t>Babinski</a:t>
                      </a:r>
                    </a:p>
                  </a:txBody>
                  <a:tcPr/>
                </a:tc>
                <a:extLst>
                  <a:ext uri="{0D108BD9-81ED-4DB2-BD59-A6C34878D82A}">
                    <a16:rowId xmlns:a16="http://schemas.microsoft.com/office/drawing/2014/main" val="10007"/>
                  </a:ext>
                </a:extLst>
              </a:tr>
              <a:tr h="438262">
                <a:tc>
                  <a:txBody>
                    <a:bodyPr/>
                    <a:lstStyle/>
                    <a:p>
                      <a:r>
                        <a:rPr lang="es-CO" dirty="0">
                          <a:latin typeface="Montserrat" panose="02000505000000020004" pitchFamily="2" charset="0"/>
                        </a:rPr>
                        <a:t>Extensión</a:t>
                      </a:r>
                      <a:r>
                        <a:rPr lang="es-CO" baseline="0" dirty="0">
                          <a:latin typeface="Montserrat" panose="02000505000000020004" pitchFamily="2" charset="0"/>
                        </a:rPr>
                        <a:t> y pronación de miembros superiores</a:t>
                      </a:r>
                      <a:endParaRPr lang="es-CO" dirty="0">
                        <a:latin typeface="Montserrat" panose="02000505000000020004" pitchFamily="2" charset="0"/>
                      </a:endParaRPr>
                    </a:p>
                  </a:txBody>
                  <a:tcPr/>
                </a:tc>
                <a:extLst>
                  <a:ext uri="{0D108BD9-81ED-4DB2-BD59-A6C34878D82A}">
                    <a16:rowId xmlns:a16="http://schemas.microsoft.com/office/drawing/2014/main" val="10008"/>
                  </a:ext>
                </a:extLst>
              </a:tr>
              <a:tr h="438262">
                <a:tc>
                  <a:txBody>
                    <a:bodyPr/>
                    <a:lstStyle/>
                    <a:p>
                      <a:r>
                        <a:rPr lang="es-CO" dirty="0">
                          <a:latin typeface="Montserrat" panose="02000505000000020004" pitchFamily="2" charset="0"/>
                        </a:rPr>
                        <a:t>Fasciculaciones generalizadas de tronco y extremidades</a:t>
                      </a:r>
                    </a:p>
                  </a:txBody>
                  <a:tcPr/>
                </a:tc>
                <a:extLst>
                  <a:ext uri="{0D108BD9-81ED-4DB2-BD59-A6C34878D82A}">
                    <a16:rowId xmlns:a16="http://schemas.microsoft.com/office/drawing/2014/main" val="10009"/>
                  </a:ext>
                </a:extLst>
              </a:tr>
            </a:tbl>
          </a:graphicData>
        </a:graphic>
      </p:graphicFrame>
      <p:sp>
        <p:nvSpPr>
          <p:cNvPr id="3" name="CuadroTexto 2"/>
          <p:cNvSpPr txBox="1"/>
          <p:nvPr/>
        </p:nvSpPr>
        <p:spPr>
          <a:xfrm>
            <a:off x="4429760" y="6389890"/>
            <a:ext cx="7173532" cy="276999"/>
          </a:xfrm>
          <a:prstGeom prst="rect">
            <a:avLst/>
          </a:prstGeom>
          <a:noFill/>
        </p:spPr>
        <p:txBody>
          <a:bodyPr wrap="square" rtlCol="0">
            <a:spAutoFit/>
          </a:bodyPr>
          <a:lstStyle/>
          <a:p>
            <a:pPr algn="r"/>
            <a:r>
              <a:rPr lang="es-CO" sz="1200" dirty="0" err="1"/>
              <a:t>Hwang</a:t>
            </a:r>
            <a:r>
              <a:rPr lang="es-CO" sz="1200" dirty="0"/>
              <a:t> David Y, Et al. </a:t>
            </a:r>
            <a:r>
              <a:rPr lang="es-CO" sz="1200" dirty="0" err="1"/>
              <a:t>Neurosurg</a:t>
            </a:r>
            <a:r>
              <a:rPr lang="es-CO" sz="1200" dirty="0"/>
              <a:t> </a:t>
            </a:r>
            <a:r>
              <a:rPr lang="es-CO" sz="1200" dirty="0" err="1"/>
              <a:t>Clin</a:t>
            </a:r>
            <a:r>
              <a:rPr lang="es-CO" sz="1200" dirty="0"/>
              <a:t> N Am 24 (2013) 469-482</a:t>
            </a:r>
          </a:p>
        </p:txBody>
      </p:sp>
    </p:spTree>
    <p:extLst>
      <p:ext uri="{BB962C8B-B14F-4D97-AF65-F5344CB8AC3E}">
        <p14:creationId xmlns:p14="http://schemas.microsoft.com/office/powerpoint/2010/main" val="111574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6600" y="207901"/>
            <a:ext cx="10515600" cy="1238865"/>
          </a:xfrm>
        </p:spPr>
        <p:txBody>
          <a:bodyPr>
            <a:noAutofit/>
          </a:bodyPr>
          <a:lstStyle/>
          <a:p>
            <a:pPr algn="ctr"/>
            <a:r>
              <a:rPr lang="es-CO" b="1" dirty="0"/>
              <a:t>Muerte encefálica</a:t>
            </a:r>
            <a:br>
              <a:rPr lang="es-CO" b="1" dirty="0"/>
            </a:br>
            <a:r>
              <a:rPr lang="es-CO" b="1" dirty="0">
                <a:solidFill>
                  <a:srgbClr val="152B48"/>
                </a:solidFill>
              </a:rPr>
              <a:t>Arreflexia del tallo cerebral</a:t>
            </a:r>
          </a:p>
        </p:txBody>
      </p:sp>
      <p:graphicFrame>
        <p:nvGraphicFramePr>
          <p:cNvPr id="5" name="Tabla 4"/>
          <p:cNvGraphicFramePr>
            <a:graphicFrameLocks noGrp="1"/>
          </p:cNvGraphicFramePr>
          <p:nvPr>
            <p:extLst>
              <p:ext uri="{D42A27DB-BD31-4B8C-83A1-F6EECF244321}">
                <p14:modId xmlns:p14="http://schemas.microsoft.com/office/powerpoint/2010/main" val="2285892206"/>
              </p:ext>
            </p:extLst>
          </p:nvPr>
        </p:nvGraphicFramePr>
        <p:xfrm>
          <a:off x="6096000" y="1874500"/>
          <a:ext cx="5791200" cy="4028010"/>
        </p:xfrm>
        <a:graphic>
          <a:graphicData uri="http://schemas.openxmlformats.org/drawingml/2006/table">
            <a:tbl>
              <a:tblPr firstRow="1" bandRow="1">
                <a:tableStyleId>{D27102A9-8310-4765-A935-A1911B00CA55}</a:tableStyleId>
              </a:tblPr>
              <a:tblGrid>
                <a:gridCol w="5791200">
                  <a:extLst>
                    <a:ext uri="{9D8B030D-6E8A-4147-A177-3AD203B41FA5}">
                      <a16:colId xmlns:a16="http://schemas.microsoft.com/office/drawing/2014/main" val="20000"/>
                    </a:ext>
                  </a:extLst>
                </a:gridCol>
              </a:tblGrid>
              <a:tr h="406106">
                <a:tc>
                  <a:txBody>
                    <a:bodyPr/>
                    <a:lstStyle/>
                    <a:p>
                      <a:pPr algn="ctr"/>
                      <a:r>
                        <a:rPr lang="es-CO" dirty="0">
                          <a:latin typeface="Montserrat" panose="02000505000000020004" pitchFamily="2" charset="0"/>
                        </a:rPr>
                        <a:t>EVALUACIÓN REFLEJOS</a:t>
                      </a:r>
                      <a:r>
                        <a:rPr lang="es-CO" baseline="0" dirty="0">
                          <a:latin typeface="Montserrat" panose="02000505000000020004" pitchFamily="2" charset="0"/>
                        </a:rPr>
                        <a:t> DE TALLO</a:t>
                      </a:r>
                      <a:endParaRPr lang="es-CO" dirty="0">
                        <a:latin typeface="Montserrat" panose="02000505000000020004" pitchFamily="2" charset="0"/>
                      </a:endParaRPr>
                    </a:p>
                  </a:txBody>
                  <a:tcPr/>
                </a:tc>
                <a:extLst>
                  <a:ext uri="{0D108BD9-81ED-4DB2-BD59-A6C34878D82A}">
                    <a16:rowId xmlns:a16="http://schemas.microsoft.com/office/drawing/2014/main" val="10000"/>
                  </a:ext>
                </a:extLst>
              </a:tr>
              <a:tr h="710686">
                <a:tc>
                  <a:txBody>
                    <a:bodyPr/>
                    <a:lstStyle/>
                    <a:p>
                      <a:r>
                        <a:rPr lang="es-CO" dirty="0">
                          <a:latin typeface="Montserrat" panose="02000505000000020004" pitchFamily="2" charset="0"/>
                        </a:rPr>
                        <a:t>Ausencia</a:t>
                      </a:r>
                      <a:r>
                        <a:rPr lang="es-CO" baseline="0" dirty="0">
                          <a:latin typeface="Montserrat" panose="02000505000000020004" pitchFamily="2" charset="0"/>
                        </a:rPr>
                        <a:t> de respuesta pupilar a la luz (pupilas de 4-9 mm)</a:t>
                      </a:r>
                      <a:endParaRPr lang="es-CO" dirty="0">
                        <a:latin typeface="Montserrat" panose="02000505000000020004" pitchFamily="2" charset="0"/>
                      </a:endParaRPr>
                    </a:p>
                  </a:txBody>
                  <a:tcPr/>
                </a:tc>
                <a:extLst>
                  <a:ext uri="{0D108BD9-81ED-4DB2-BD59-A6C34878D82A}">
                    <a16:rowId xmlns:a16="http://schemas.microsoft.com/office/drawing/2014/main" val="10001"/>
                  </a:ext>
                </a:extLst>
              </a:tr>
              <a:tr h="406106">
                <a:tc>
                  <a:txBody>
                    <a:bodyPr/>
                    <a:lstStyle/>
                    <a:p>
                      <a:r>
                        <a:rPr lang="es-CO" dirty="0">
                          <a:latin typeface="Montserrat" panose="02000505000000020004" pitchFamily="2" charset="0"/>
                        </a:rPr>
                        <a:t>Pérdida</a:t>
                      </a:r>
                      <a:r>
                        <a:rPr lang="es-CO" baseline="0" dirty="0">
                          <a:latin typeface="Montserrat" panose="02000505000000020004" pitchFamily="2" charset="0"/>
                        </a:rPr>
                        <a:t> de reflejos </a:t>
                      </a:r>
                      <a:r>
                        <a:rPr lang="es-CO" baseline="0" dirty="0" err="1">
                          <a:latin typeface="Montserrat" panose="02000505000000020004" pitchFamily="2" charset="0"/>
                        </a:rPr>
                        <a:t>oculocefálicos</a:t>
                      </a:r>
                      <a:r>
                        <a:rPr lang="es-CO" baseline="0" dirty="0">
                          <a:latin typeface="Montserrat" panose="02000505000000020004" pitchFamily="2" charset="0"/>
                        </a:rPr>
                        <a:t> </a:t>
                      </a:r>
                      <a:endParaRPr lang="es-CO" dirty="0">
                        <a:latin typeface="Montserrat" panose="02000505000000020004" pitchFamily="2" charset="0"/>
                      </a:endParaRPr>
                    </a:p>
                  </a:txBody>
                  <a:tcPr/>
                </a:tc>
                <a:extLst>
                  <a:ext uri="{0D108BD9-81ED-4DB2-BD59-A6C34878D82A}">
                    <a16:rowId xmlns:a16="http://schemas.microsoft.com/office/drawing/2014/main" val="10002"/>
                  </a:ext>
                </a:extLst>
              </a:tr>
              <a:tr h="474582">
                <a:tc>
                  <a:txBody>
                    <a:bodyPr/>
                    <a:lstStyle/>
                    <a:p>
                      <a:r>
                        <a:rPr lang="es-CO" dirty="0">
                          <a:latin typeface="Montserrat" panose="02000505000000020004" pitchFamily="2" charset="0"/>
                        </a:rPr>
                        <a:t>Pérdida</a:t>
                      </a:r>
                      <a:r>
                        <a:rPr lang="es-CO" baseline="0" dirty="0">
                          <a:latin typeface="Montserrat" panose="02000505000000020004" pitchFamily="2" charset="0"/>
                        </a:rPr>
                        <a:t> de reflejos </a:t>
                      </a:r>
                      <a:r>
                        <a:rPr lang="es-CO" baseline="0" dirty="0" err="1">
                          <a:latin typeface="Montserrat" panose="02000505000000020004" pitchFamily="2" charset="0"/>
                        </a:rPr>
                        <a:t>oculovestibulares</a:t>
                      </a:r>
                      <a:endParaRPr lang="es-CO" dirty="0">
                        <a:latin typeface="Montserrat" panose="02000505000000020004" pitchFamily="2" charset="0"/>
                      </a:endParaRPr>
                    </a:p>
                  </a:txBody>
                  <a:tcPr/>
                </a:tc>
                <a:extLst>
                  <a:ext uri="{0D108BD9-81ED-4DB2-BD59-A6C34878D82A}">
                    <a16:rowId xmlns:a16="http://schemas.microsoft.com/office/drawing/2014/main" val="10003"/>
                  </a:ext>
                </a:extLst>
              </a:tr>
              <a:tr h="406106">
                <a:tc>
                  <a:txBody>
                    <a:bodyPr/>
                    <a:lstStyle/>
                    <a:p>
                      <a:r>
                        <a:rPr lang="es-CO" dirty="0">
                          <a:latin typeface="Montserrat" panose="02000505000000020004" pitchFamily="2" charset="0"/>
                        </a:rPr>
                        <a:t>Pérdida de reflejo corneal</a:t>
                      </a:r>
                    </a:p>
                  </a:txBody>
                  <a:tcPr/>
                </a:tc>
                <a:extLst>
                  <a:ext uri="{0D108BD9-81ED-4DB2-BD59-A6C34878D82A}">
                    <a16:rowId xmlns:a16="http://schemas.microsoft.com/office/drawing/2014/main" val="10004"/>
                  </a:ext>
                </a:extLst>
              </a:tr>
              <a:tr h="406106">
                <a:tc>
                  <a:txBody>
                    <a:bodyPr/>
                    <a:lstStyle/>
                    <a:p>
                      <a:r>
                        <a:rPr lang="es-CO" dirty="0">
                          <a:latin typeface="Montserrat" panose="02000505000000020004" pitchFamily="2" charset="0"/>
                        </a:rPr>
                        <a:t>Ausencia de reflejo</a:t>
                      </a:r>
                      <a:r>
                        <a:rPr lang="es-CO" baseline="0" dirty="0">
                          <a:latin typeface="Montserrat" panose="02000505000000020004" pitchFamily="2" charset="0"/>
                        </a:rPr>
                        <a:t> nauseoso</a:t>
                      </a:r>
                      <a:endParaRPr lang="es-CO" dirty="0">
                        <a:latin typeface="Montserrat" panose="02000505000000020004" pitchFamily="2" charset="0"/>
                      </a:endParaRPr>
                    </a:p>
                  </a:txBody>
                  <a:tcPr/>
                </a:tc>
                <a:extLst>
                  <a:ext uri="{0D108BD9-81ED-4DB2-BD59-A6C34878D82A}">
                    <a16:rowId xmlns:a16="http://schemas.microsoft.com/office/drawing/2014/main" val="10005"/>
                  </a:ext>
                </a:extLst>
              </a:tr>
              <a:tr h="406106">
                <a:tc>
                  <a:txBody>
                    <a:bodyPr/>
                    <a:lstStyle/>
                    <a:p>
                      <a:r>
                        <a:rPr lang="es-CO" dirty="0">
                          <a:latin typeface="Montserrat" panose="02000505000000020004" pitchFamily="2" charset="0"/>
                        </a:rPr>
                        <a:t>Ausencia de reflejo tusígeno </a:t>
                      </a:r>
                    </a:p>
                  </a:txBody>
                  <a:tcPr/>
                </a:tc>
                <a:extLst>
                  <a:ext uri="{0D108BD9-81ED-4DB2-BD59-A6C34878D82A}">
                    <a16:rowId xmlns:a16="http://schemas.microsoft.com/office/drawing/2014/main" val="10006"/>
                  </a:ext>
                </a:extLst>
              </a:tr>
              <a:tr h="406106">
                <a:tc>
                  <a:txBody>
                    <a:bodyPr/>
                    <a:lstStyle/>
                    <a:p>
                      <a:r>
                        <a:rPr lang="es-CO" dirty="0">
                          <a:latin typeface="Montserrat" panose="02000505000000020004" pitchFamily="2" charset="0"/>
                        </a:rPr>
                        <a:t>Pérdida de reflejo de succión </a:t>
                      </a:r>
                    </a:p>
                  </a:txBody>
                  <a:tcPr/>
                </a:tc>
                <a:extLst>
                  <a:ext uri="{0D108BD9-81ED-4DB2-BD59-A6C34878D82A}">
                    <a16:rowId xmlns:a16="http://schemas.microsoft.com/office/drawing/2014/main" val="10007"/>
                  </a:ext>
                </a:extLst>
              </a:tr>
              <a:tr h="406106">
                <a:tc>
                  <a:txBody>
                    <a:bodyPr/>
                    <a:lstStyle/>
                    <a:p>
                      <a:r>
                        <a:rPr lang="es-CO" dirty="0">
                          <a:latin typeface="Montserrat" panose="02000505000000020004" pitchFamily="2" charset="0"/>
                        </a:rPr>
                        <a:t>Apnea</a:t>
                      </a:r>
                    </a:p>
                  </a:txBody>
                  <a:tcPr/>
                </a:tc>
                <a:extLst>
                  <a:ext uri="{0D108BD9-81ED-4DB2-BD59-A6C34878D82A}">
                    <a16:rowId xmlns:a16="http://schemas.microsoft.com/office/drawing/2014/main" val="10008"/>
                  </a:ext>
                </a:extLst>
              </a:tr>
            </a:tbl>
          </a:graphicData>
        </a:graphic>
      </p:graphicFrame>
      <p:pic>
        <p:nvPicPr>
          <p:cNvPr id="6" name="Marcador de contenido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62644" y="1366925"/>
            <a:ext cx="2131756" cy="2935284"/>
          </a:xfrm>
          <a:prstGeom prst="rect">
            <a:avLst/>
          </a:prstGeom>
        </p:spPr>
      </p:pic>
      <p:sp>
        <p:nvSpPr>
          <p:cNvPr id="8" name="CuadroTexto 7"/>
          <p:cNvSpPr txBox="1"/>
          <p:nvPr/>
        </p:nvSpPr>
        <p:spPr>
          <a:xfrm>
            <a:off x="2548229" y="1438224"/>
            <a:ext cx="1375728" cy="40011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CO" sz="2000" dirty="0">
                <a:latin typeface="Montserrat" panose="02000505000000020004" pitchFamily="2" charset="0"/>
              </a:rPr>
              <a:t>Bilateral</a:t>
            </a:r>
          </a:p>
        </p:txBody>
      </p:sp>
      <p:sp>
        <p:nvSpPr>
          <p:cNvPr id="9" name="CuadroTexto 8"/>
          <p:cNvSpPr txBox="1"/>
          <p:nvPr/>
        </p:nvSpPr>
        <p:spPr>
          <a:xfrm>
            <a:off x="2604383" y="2430636"/>
            <a:ext cx="1319574" cy="40011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CO" sz="2000" dirty="0">
                <a:latin typeface="Montserrat" panose="02000505000000020004" pitchFamily="2" charset="0"/>
              </a:rPr>
              <a:t>Craneal</a:t>
            </a:r>
          </a:p>
        </p:txBody>
      </p:sp>
      <p:sp>
        <p:nvSpPr>
          <p:cNvPr id="10" name="CuadroTexto 9"/>
          <p:cNvSpPr txBox="1"/>
          <p:nvPr/>
        </p:nvSpPr>
        <p:spPr>
          <a:xfrm>
            <a:off x="2742885" y="3423048"/>
            <a:ext cx="1319574" cy="40011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sz="2000" dirty="0">
                <a:latin typeface="Montserrat" panose="02000505000000020004" pitchFamily="2" charset="0"/>
              </a:rPr>
              <a:t>Caudal</a:t>
            </a:r>
          </a:p>
        </p:txBody>
      </p:sp>
      <p:sp>
        <p:nvSpPr>
          <p:cNvPr id="3" name="CuadroTexto 2"/>
          <p:cNvSpPr txBox="1"/>
          <p:nvPr/>
        </p:nvSpPr>
        <p:spPr>
          <a:xfrm>
            <a:off x="4916552" y="6330244"/>
            <a:ext cx="6683504" cy="276999"/>
          </a:xfrm>
          <a:prstGeom prst="rect">
            <a:avLst/>
          </a:prstGeom>
          <a:noFill/>
        </p:spPr>
        <p:txBody>
          <a:bodyPr wrap="square" rtlCol="0">
            <a:spAutoFit/>
          </a:bodyPr>
          <a:lstStyle/>
          <a:p>
            <a:pPr algn="r"/>
            <a:r>
              <a:rPr lang="es-CO" sz="1200" dirty="0" err="1"/>
              <a:t>Whalster</a:t>
            </a:r>
            <a:r>
              <a:rPr lang="es-CO" sz="1200" dirty="0"/>
              <a:t> S, </a:t>
            </a:r>
            <a:r>
              <a:rPr lang="es-CO" sz="1200" dirty="0" err="1"/>
              <a:t>Wijdicks</a:t>
            </a:r>
            <a:r>
              <a:rPr lang="es-CO" sz="1200" dirty="0"/>
              <a:t> EF, Et al. </a:t>
            </a:r>
            <a:r>
              <a:rPr lang="es-CO" sz="1200" dirty="0" err="1"/>
              <a:t>Neurology</a:t>
            </a:r>
            <a:r>
              <a:rPr lang="es-CO" sz="1200" dirty="0"/>
              <a:t>, 2015; 84 (18)</a:t>
            </a:r>
          </a:p>
        </p:txBody>
      </p:sp>
    </p:spTree>
    <p:extLst>
      <p:ext uri="{BB962C8B-B14F-4D97-AF65-F5344CB8AC3E}">
        <p14:creationId xmlns:p14="http://schemas.microsoft.com/office/powerpoint/2010/main" val="22116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C8492B8-F226-0A4A-9FED-C58CAE64708A}"/>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Diagnóstico</a:t>
            </a:r>
          </a:p>
        </p:txBody>
      </p:sp>
      <p:pic>
        <p:nvPicPr>
          <p:cNvPr id="5" name="Imagen 4">
            <a:extLst>
              <a:ext uri="{FF2B5EF4-FFF2-40B4-BE49-F238E27FC236}">
                <a16:creationId xmlns:a16="http://schemas.microsoft.com/office/drawing/2014/main" id="{3BB4E536-D5B8-B34D-88F1-87B8162D2B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6880" y="1341121"/>
            <a:ext cx="7183119" cy="3487233"/>
          </a:xfrm>
          <a:prstGeom prst="rect">
            <a:avLst/>
          </a:prstGeom>
        </p:spPr>
      </p:pic>
      <p:sp>
        <p:nvSpPr>
          <p:cNvPr id="6" name="12 CuadroTexto">
            <a:extLst>
              <a:ext uri="{FF2B5EF4-FFF2-40B4-BE49-F238E27FC236}">
                <a16:creationId xmlns:a16="http://schemas.microsoft.com/office/drawing/2014/main" id="{546C1CE5-0493-ED4E-B6E0-097BFD5B1DCE}"/>
              </a:ext>
            </a:extLst>
          </p:cNvPr>
          <p:cNvSpPr txBox="1"/>
          <p:nvPr/>
        </p:nvSpPr>
        <p:spPr>
          <a:xfrm>
            <a:off x="4843226" y="5704324"/>
            <a:ext cx="7183119" cy="600164"/>
          </a:xfrm>
          <a:prstGeom prst="rect">
            <a:avLst/>
          </a:prstGeom>
          <a:noFill/>
        </p:spPr>
        <p:txBody>
          <a:bodyPr wrap="square" rtlCol="0">
            <a:spAutoFit/>
          </a:bodyPr>
          <a:lstStyle/>
          <a:p>
            <a:pPr marL="228600" indent="-228600" algn="r">
              <a:buFont typeface="+mj-lt"/>
              <a:buAutoNum type="arabicPeriod"/>
            </a:pPr>
            <a:r>
              <a:rPr lang="es-ES" sz="1100" dirty="0"/>
              <a:t>Pérez Perilla P, Moreno Carrillo A, Zarco Montero L. Guía práctica para el diagnóstico de muerte encefálica en urgencias Hospital de San Ignacio (Bogotá, Colombia). </a:t>
            </a:r>
            <a:r>
              <a:rPr lang="es-ES" sz="1100" dirty="0" err="1"/>
              <a:t>Univ.med</a:t>
            </a:r>
            <a:r>
              <a:rPr lang="es-ES" sz="1100" dirty="0"/>
              <a:t>. 2012;53(4):420-430.</a:t>
            </a:r>
          </a:p>
          <a:p>
            <a:pPr marL="228600" indent="-228600" algn="r">
              <a:buFont typeface="+mj-lt"/>
              <a:buAutoNum type="arabicPeriod"/>
            </a:pPr>
            <a:r>
              <a:rPr lang="es-ES" sz="1100" dirty="0"/>
              <a:t>Roa J. Muerte encefálica en pediatría. </a:t>
            </a:r>
            <a:r>
              <a:rPr lang="es-ES" sz="1100" dirty="0" err="1"/>
              <a:t>Precop</a:t>
            </a:r>
            <a:r>
              <a:rPr lang="es-ES" sz="1100" dirty="0"/>
              <a:t> SCP. 2015;14:44-56. scp.com.co/</a:t>
            </a:r>
            <a:r>
              <a:rPr lang="es-ES" sz="1100" dirty="0" err="1"/>
              <a:t>precop-old</a:t>
            </a:r>
            <a:r>
              <a:rPr lang="es-ES" sz="1100" dirty="0"/>
              <a:t>/</a:t>
            </a:r>
            <a:r>
              <a:rPr lang="es-ES" sz="1100" dirty="0" err="1"/>
              <a:t>pdf</a:t>
            </a:r>
            <a:r>
              <a:rPr lang="es-ES" sz="1100" dirty="0"/>
              <a:t>/14_4.pdf.</a:t>
            </a:r>
          </a:p>
        </p:txBody>
      </p:sp>
    </p:spTree>
    <p:extLst>
      <p:ext uri="{BB962C8B-B14F-4D97-AF65-F5344CB8AC3E}">
        <p14:creationId xmlns:p14="http://schemas.microsoft.com/office/powerpoint/2010/main" val="180366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262137" y="1041324"/>
            <a:ext cx="6218487" cy="707886"/>
          </a:xfrm>
          <a:prstGeom prst="rect">
            <a:avLst/>
          </a:prstGeom>
          <a:solidFill>
            <a:schemeClr val="bg1">
              <a:lumMod val="75000"/>
            </a:schemeClr>
          </a:solidFill>
        </p:spPr>
        <p:txBody>
          <a:bodyPr wrap="square" rtlCol="0">
            <a:spAutoFit/>
          </a:bodyPr>
          <a:lstStyle/>
          <a:p>
            <a:pPr algn="just"/>
            <a:r>
              <a:rPr lang="es-ES" sz="2000" b="1" dirty="0">
                <a:latin typeface="Montserrat" panose="02000505000000020004" pitchFamily="2" charset="0"/>
              </a:rPr>
              <a:t>Mesencéfalo: </a:t>
            </a:r>
            <a:r>
              <a:rPr lang="es-ES" sz="2000" dirty="0">
                <a:latin typeface="Montserrat" panose="02000505000000020004" pitchFamily="2" charset="0"/>
              </a:rPr>
              <a:t>Ausencia reflejo pupilar.</a:t>
            </a:r>
          </a:p>
          <a:p>
            <a:pPr marL="342900" indent="-342900" algn="just">
              <a:buFont typeface="Arial" pitchFamily="34" charset="0"/>
              <a:buChar char="•"/>
            </a:pPr>
            <a:r>
              <a:rPr lang="es-ES" sz="2000" dirty="0">
                <a:latin typeface="Montserrat" panose="02000505000000020004" pitchFamily="2" charset="0"/>
              </a:rPr>
              <a:t>Pupilas en línea media.  (4-9 mm). </a:t>
            </a:r>
          </a:p>
        </p:txBody>
      </p:sp>
      <p:sp>
        <p:nvSpPr>
          <p:cNvPr id="22" name="21 CuadroTexto"/>
          <p:cNvSpPr txBox="1"/>
          <p:nvPr/>
        </p:nvSpPr>
        <p:spPr>
          <a:xfrm>
            <a:off x="1270397" y="1802447"/>
            <a:ext cx="9905154" cy="707886"/>
          </a:xfrm>
          <a:prstGeom prst="rect">
            <a:avLst/>
          </a:prstGeom>
          <a:solidFill>
            <a:schemeClr val="accent1">
              <a:lumMod val="40000"/>
              <a:lumOff val="60000"/>
            </a:schemeClr>
          </a:solidFill>
        </p:spPr>
        <p:txBody>
          <a:bodyPr wrap="square" rtlCol="0">
            <a:spAutoFit/>
          </a:bodyPr>
          <a:lstStyle/>
          <a:p>
            <a:r>
              <a:rPr lang="es-ES" sz="2000" b="1" dirty="0">
                <a:latin typeface="Montserrat" panose="02000505000000020004" pitchFamily="2" charset="0"/>
              </a:rPr>
              <a:t>Mesencéfalo y Puente:</a:t>
            </a:r>
            <a:r>
              <a:rPr lang="es-ES" sz="2000" dirty="0">
                <a:latin typeface="Montserrat" panose="02000505000000020004" pitchFamily="2" charset="0"/>
              </a:rPr>
              <a:t> oculocefálicos y oculovestibulares.</a:t>
            </a:r>
          </a:p>
          <a:p>
            <a:pPr marL="342900" indent="-342900" algn="just">
              <a:buFont typeface="Arial" pitchFamily="34" charset="0"/>
              <a:buChar char="•"/>
            </a:pPr>
            <a:r>
              <a:rPr lang="es-ES" sz="2000" dirty="0">
                <a:latin typeface="Montserrat" panose="02000505000000020004" pitchFamily="2" charset="0"/>
              </a:rPr>
              <a:t>Descartar estabilidad cervical – Otoscopia previa. </a:t>
            </a:r>
          </a:p>
        </p:txBody>
      </p:sp>
      <p:sp>
        <p:nvSpPr>
          <p:cNvPr id="13" name="12 CuadroTexto"/>
          <p:cNvSpPr txBox="1"/>
          <p:nvPr/>
        </p:nvSpPr>
        <p:spPr>
          <a:xfrm>
            <a:off x="5435600" y="5919281"/>
            <a:ext cx="6606488" cy="938719"/>
          </a:xfrm>
          <a:prstGeom prst="rect">
            <a:avLst/>
          </a:prstGeom>
          <a:noFill/>
        </p:spPr>
        <p:txBody>
          <a:bodyPr wrap="square" rtlCol="0">
            <a:spAutoFit/>
          </a:bodyPr>
          <a:lstStyle/>
          <a:p>
            <a:pPr marL="228600" indent="-228600" algn="r">
              <a:buFont typeface="+mj-lt"/>
              <a:buAutoNum type="arabicPeriod"/>
            </a:pPr>
            <a:r>
              <a:rPr lang="es-ES" sz="1100" dirty="0" err="1"/>
              <a:t>Wijdicks</a:t>
            </a:r>
            <a:r>
              <a:rPr lang="es-ES" sz="1100" dirty="0"/>
              <a:t> EF, </a:t>
            </a:r>
            <a:r>
              <a:rPr lang="es-ES" sz="1100" dirty="0" err="1"/>
              <a:t>Varelas</a:t>
            </a:r>
            <a:r>
              <a:rPr lang="es-ES" sz="1100" dirty="0"/>
              <a:t> PN, </a:t>
            </a:r>
            <a:r>
              <a:rPr lang="es-ES" sz="1100" dirty="0" err="1"/>
              <a:t>Gronseth</a:t>
            </a:r>
            <a:r>
              <a:rPr lang="es-ES" sz="1100" dirty="0"/>
              <a:t> GS, </a:t>
            </a:r>
            <a:r>
              <a:rPr lang="es-ES" sz="1100" dirty="0" err="1"/>
              <a:t>Greer</a:t>
            </a:r>
            <a:r>
              <a:rPr lang="es-ES" sz="1100" dirty="0"/>
              <a:t> DM, American </a:t>
            </a:r>
            <a:r>
              <a:rPr lang="es-ES" sz="1100" dirty="0" err="1"/>
              <a:t>Academy</a:t>
            </a:r>
            <a:r>
              <a:rPr lang="es-ES" sz="1100" dirty="0"/>
              <a:t> of N. </a:t>
            </a:r>
            <a:r>
              <a:rPr lang="es-ES" sz="1100" dirty="0" err="1"/>
              <a:t>Evidence-based</a:t>
            </a:r>
            <a:r>
              <a:rPr lang="es-ES" sz="1100" dirty="0"/>
              <a:t> </a:t>
            </a:r>
            <a:r>
              <a:rPr lang="es-ES" sz="1100" dirty="0" err="1"/>
              <a:t>guideline</a:t>
            </a:r>
            <a:r>
              <a:rPr lang="es-ES" sz="1100" dirty="0"/>
              <a:t> </a:t>
            </a:r>
            <a:r>
              <a:rPr lang="es-ES" sz="1100" dirty="0" err="1"/>
              <a:t>update</a:t>
            </a:r>
            <a:r>
              <a:rPr lang="es-ES" sz="1100" dirty="0"/>
              <a:t>: </a:t>
            </a:r>
            <a:r>
              <a:rPr lang="es-ES" sz="1100" dirty="0" err="1"/>
              <a:t>determining</a:t>
            </a:r>
            <a:r>
              <a:rPr lang="es-ES" sz="1100" dirty="0"/>
              <a:t> </a:t>
            </a:r>
            <a:r>
              <a:rPr lang="es-ES" sz="1100" dirty="0" err="1"/>
              <a:t>brain</a:t>
            </a:r>
            <a:r>
              <a:rPr lang="es-ES" sz="1100" dirty="0"/>
              <a:t> </a:t>
            </a:r>
            <a:r>
              <a:rPr lang="es-ES" sz="1100" dirty="0" err="1"/>
              <a:t>death</a:t>
            </a:r>
            <a:r>
              <a:rPr lang="es-ES" sz="1100" dirty="0"/>
              <a:t> in </a:t>
            </a:r>
            <a:r>
              <a:rPr lang="es-ES" sz="1100" dirty="0" err="1"/>
              <a:t>adults</a:t>
            </a:r>
            <a:r>
              <a:rPr lang="es-ES" sz="1100" dirty="0"/>
              <a:t>: </a:t>
            </a:r>
            <a:r>
              <a:rPr lang="es-ES" sz="1100" dirty="0" err="1"/>
              <a:t>report</a:t>
            </a:r>
            <a:r>
              <a:rPr lang="es-ES" sz="1100" dirty="0"/>
              <a:t> of </a:t>
            </a:r>
            <a:r>
              <a:rPr lang="es-ES" sz="1100" dirty="0" err="1"/>
              <a:t>the</a:t>
            </a:r>
            <a:r>
              <a:rPr lang="es-ES" sz="1100" dirty="0"/>
              <a:t> </a:t>
            </a:r>
            <a:r>
              <a:rPr lang="es-ES" sz="1100" dirty="0" err="1"/>
              <a:t>Quality</a:t>
            </a:r>
            <a:r>
              <a:rPr lang="es-ES" sz="1100" dirty="0"/>
              <a:t> </a:t>
            </a:r>
            <a:r>
              <a:rPr lang="es-ES" sz="1100" dirty="0" err="1"/>
              <a:t>Standards</a:t>
            </a:r>
            <a:r>
              <a:rPr lang="es-ES" sz="1100" dirty="0"/>
              <a:t> </a:t>
            </a:r>
            <a:r>
              <a:rPr lang="es-ES" sz="1100" dirty="0" err="1"/>
              <a:t>Subcommittee</a:t>
            </a:r>
            <a:r>
              <a:rPr lang="es-ES" sz="1100" dirty="0"/>
              <a:t> of </a:t>
            </a:r>
            <a:r>
              <a:rPr lang="es-ES" sz="1100" dirty="0" err="1"/>
              <a:t>the</a:t>
            </a:r>
            <a:r>
              <a:rPr lang="es-ES" sz="1100" dirty="0"/>
              <a:t> American </a:t>
            </a:r>
            <a:r>
              <a:rPr lang="es-ES" sz="1100" dirty="0" err="1"/>
              <a:t>Academy</a:t>
            </a:r>
            <a:r>
              <a:rPr lang="es-ES" sz="1100" dirty="0"/>
              <a:t> of </a:t>
            </a:r>
            <a:r>
              <a:rPr lang="es-ES" sz="1100" dirty="0" err="1"/>
              <a:t>Neurology</a:t>
            </a:r>
            <a:r>
              <a:rPr lang="es-ES" sz="1100" dirty="0"/>
              <a:t>. </a:t>
            </a:r>
            <a:r>
              <a:rPr lang="es-ES" sz="1100" dirty="0" err="1"/>
              <a:t>Neurology</a:t>
            </a:r>
            <a:r>
              <a:rPr lang="es-ES" sz="1100" dirty="0"/>
              <a:t>. 2010;74(23):1911-1918.</a:t>
            </a:r>
          </a:p>
          <a:p>
            <a:pPr marL="228600" indent="-228600" algn="r">
              <a:buFont typeface="+mj-lt"/>
              <a:buAutoNum type="arabicPeriod"/>
            </a:pPr>
            <a:r>
              <a:rPr lang="es-ES" sz="1100" dirty="0"/>
              <a:t>Pérez Perilla P, Moreno Carrillo A, Zarco Montero L. Guía práctica para el diagnóstico de muerte encefálica en urgencias Hospital de San Ignacio (Bogotá, Colombia). </a:t>
            </a:r>
            <a:r>
              <a:rPr lang="es-ES" sz="1100" dirty="0" err="1"/>
              <a:t>Univ.med</a:t>
            </a:r>
            <a:r>
              <a:rPr lang="es-ES" sz="1100" dirty="0"/>
              <a:t>. 2012;53(4):420-430.</a:t>
            </a:r>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511255" y="416687"/>
            <a:ext cx="2664296" cy="1224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1270397" y="2566476"/>
            <a:ext cx="9905154" cy="1015663"/>
          </a:xfrm>
          <a:prstGeom prst="rect">
            <a:avLst/>
          </a:prstGeom>
          <a:solidFill>
            <a:schemeClr val="bg1">
              <a:lumMod val="75000"/>
            </a:schemeClr>
          </a:solidFill>
        </p:spPr>
        <p:txBody>
          <a:bodyPr wrap="square" rtlCol="0">
            <a:spAutoFit/>
          </a:bodyPr>
          <a:lstStyle/>
          <a:p>
            <a:pPr algn="just"/>
            <a:r>
              <a:rPr lang="es-ES" sz="2000" b="1" dirty="0">
                <a:latin typeface="Montserrat" panose="02000505000000020004" pitchFamily="2" charset="0"/>
              </a:rPr>
              <a:t>Oculocefálicos:</a:t>
            </a:r>
            <a:r>
              <a:rPr lang="es-ES" sz="2000" dirty="0">
                <a:latin typeface="Montserrat" panose="02000505000000020004" pitchFamily="2" charset="0"/>
              </a:rPr>
              <a:t> </a:t>
            </a:r>
          </a:p>
          <a:p>
            <a:pPr marL="342900" indent="-342900" algn="just">
              <a:buFont typeface="Arial" pitchFamily="34" charset="0"/>
              <a:buChar char="•"/>
            </a:pPr>
            <a:r>
              <a:rPr lang="es-CO" sz="2000" dirty="0">
                <a:latin typeface="Montserrat" panose="02000505000000020004" pitchFamily="2" charset="0"/>
              </a:rPr>
              <a:t>Giro rápido de la cabeza de la posición media a 90°</a:t>
            </a:r>
            <a:r>
              <a:rPr lang="es-CO" sz="2000" b="1" dirty="0">
                <a:latin typeface="Montserrat" panose="02000505000000020004" pitchFamily="2" charset="0"/>
              </a:rPr>
              <a:t>.</a:t>
            </a:r>
            <a:endParaRPr lang="es-ES" sz="2000" dirty="0">
              <a:latin typeface="Montserrat" panose="02000505000000020004" pitchFamily="2" charset="0"/>
            </a:endParaRPr>
          </a:p>
          <a:p>
            <a:pPr marL="342900" indent="-342900" algn="just">
              <a:buFont typeface="Arial" pitchFamily="34" charset="0"/>
              <a:buChar char="•"/>
            </a:pPr>
            <a:r>
              <a:rPr lang="es-ES" sz="2000" dirty="0">
                <a:latin typeface="Montserrat" panose="02000505000000020004" pitchFamily="2" charset="0"/>
              </a:rPr>
              <a:t>Ojos en la misma dirección o permanecen en línea media.</a:t>
            </a:r>
          </a:p>
        </p:txBody>
      </p:sp>
      <p:sp>
        <p:nvSpPr>
          <p:cNvPr id="11" name="10 CuadroTexto"/>
          <p:cNvSpPr txBox="1"/>
          <p:nvPr/>
        </p:nvSpPr>
        <p:spPr>
          <a:xfrm>
            <a:off x="5704432" y="3638282"/>
            <a:ext cx="5471119" cy="1631216"/>
          </a:xfrm>
          <a:prstGeom prst="rect">
            <a:avLst/>
          </a:prstGeom>
          <a:solidFill>
            <a:schemeClr val="bg1">
              <a:lumMod val="75000"/>
            </a:schemeClr>
          </a:solidFill>
        </p:spPr>
        <p:txBody>
          <a:bodyPr wrap="square" rtlCol="0">
            <a:spAutoFit/>
          </a:bodyPr>
          <a:lstStyle/>
          <a:p>
            <a:pPr algn="just"/>
            <a:r>
              <a:rPr lang="es-ES" sz="2000" b="1" dirty="0">
                <a:latin typeface="Montserrat" panose="02000505000000020004" pitchFamily="2" charset="0"/>
              </a:rPr>
              <a:t>Oculovestibulares: </a:t>
            </a:r>
            <a:r>
              <a:rPr lang="es-ES" sz="2000" dirty="0">
                <a:latin typeface="Montserrat" panose="02000505000000020004" pitchFamily="2" charset="0"/>
              </a:rPr>
              <a:t>cabeza a 30°.</a:t>
            </a:r>
          </a:p>
          <a:p>
            <a:pPr marL="342900" indent="-342900" algn="just">
              <a:buFont typeface="Arial" pitchFamily="34" charset="0"/>
              <a:buChar char="•"/>
            </a:pPr>
            <a:r>
              <a:rPr lang="es-ES" sz="2000" dirty="0">
                <a:latin typeface="Montserrat" panose="02000505000000020004" pitchFamily="2" charset="0"/>
              </a:rPr>
              <a:t>50 ml agua helada. </a:t>
            </a:r>
          </a:p>
          <a:p>
            <a:pPr marL="342900" indent="-342900" algn="just">
              <a:buFont typeface="Arial" pitchFamily="34" charset="0"/>
              <a:buChar char="•"/>
            </a:pPr>
            <a:r>
              <a:rPr lang="es-ES" sz="2000" dirty="0">
                <a:latin typeface="Montserrat" panose="02000505000000020004" pitchFamily="2" charset="0"/>
              </a:rPr>
              <a:t>Un oído a la vez – Intervalo 10 min. </a:t>
            </a:r>
          </a:p>
          <a:p>
            <a:pPr marL="342900" indent="-342900" algn="just">
              <a:buFont typeface="Arial" pitchFamily="34" charset="0"/>
              <a:buChar char="•"/>
            </a:pPr>
            <a:r>
              <a:rPr lang="es-ES" sz="2000" dirty="0">
                <a:latin typeface="Montserrat" panose="02000505000000020004" pitchFamily="2" charset="0"/>
              </a:rPr>
              <a:t>No movimiento en 1 min de observación. </a:t>
            </a:r>
          </a:p>
        </p:txBody>
      </p:sp>
      <p:sp>
        <p:nvSpPr>
          <p:cNvPr id="14" name="Título 1">
            <a:extLst>
              <a:ext uri="{FF2B5EF4-FFF2-40B4-BE49-F238E27FC236}">
                <a16:creationId xmlns:a16="http://schemas.microsoft.com/office/drawing/2014/main" id="{FEAE368F-066C-ED4F-ABF4-B0FD84743306}"/>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Reflejos de tallo</a:t>
            </a:r>
          </a:p>
        </p:txBody>
      </p:sp>
    </p:spTree>
    <p:extLst>
      <p:ext uri="{BB962C8B-B14F-4D97-AF65-F5344CB8AC3E}">
        <p14:creationId xmlns:p14="http://schemas.microsoft.com/office/powerpoint/2010/main" val="946719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246584" y="1409264"/>
            <a:ext cx="5737107" cy="1323439"/>
          </a:xfrm>
          <a:prstGeom prst="rect">
            <a:avLst/>
          </a:prstGeom>
          <a:solidFill>
            <a:schemeClr val="bg1">
              <a:lumMod val="75000"/>
            </a:schemeClr>
          </a:solidFill>
        </p:spPr>
        <p:txBody>
          <a:bodyPr wrap="square" rtlCol="0" anchor="ctr">
            <a:spAutoFit/>
          </a:bodyPr>
          <a:lstStyle/>
          <a:p>
            <a:pPr algn="just"/>
            <a:r>
              <a:rPr lang="es-ES" sz="2000" b="1" dirty="0">
                <a:latin typeface="Montserrat" panose="02000505000000020004" pitchFamily="2" charset="0"/>
              </a:rPr>
              <a:t>Puente: </a:t>
            </a:r>
            <a:r>
              <a:rPr lang="es-ES" sz="2000" dirty="0">
                <a:latin typeface="Montserrat" panose="02000505000000020004" pitchFamily="2" charset="0"/>
              </a:rPr>
              <a:t>Corneal: Estimular con algodón, gasa.</a:t>
            </a:r>
          </a:p>
          <a:p>
            <a:pPr marL="342900" indent="-342900" algn="just">
              <a:buFont typeface="Arial" pitchFamily="34" charset="0"/>
              <a:buChar char="•"/>
            </a:pPr>
            <a:r>
              <a:rPr lang="es-ES" sz="2000" dirty="0">
                <a:latin typeface="Montserrat" panose="02000505000000020004" pitchFamily="2" charset="0"/>
              </a:rPr>
              <a:t>Ausencia movimiento del parpado. </a:t>
            </a:r>
          </a:p>
          <a:p>
            <a:pPr marL="342900" indent="-342900" algn="just">
              <a:buFont typeface="Arial" pitchFamily="34" charset="0"/>
              <a:buChar char="•"/>
            </a:pPr>
            <a:r>
              <a:rPr lang="es-ES" sz="2000" b="1" dirty="0">
                <a:latin typeface="Montserrat" panose="02000505000000020004" pitchFamily="2" charset="0"/>
              </a:rPr>
              <a:t>Ojo: </a:t>
            </a:r>
            <a:r>
              <a:rPr lang="es-ES" sz="2000" dirty="0">
                <a:latin typeface="Montserrat" panose="02000505000000020004" pitchFamily="2" charset="0"/>
              </a:rPr>
              <a:t>Edema corneal – Bloqueo NM.  </a:t>
            </a:r>
          </a:p>
        </p:txBody>
      </p:sp>
      <p:sp>
        <p:nvSpPr>
          <p:cNvPr id="22" name="21 CuadroTexto"/>
          <p:cNvSpPr txBox="1"/>
          <p:nvPr/>
        </p:nvSpPr>
        <p:spPr>
          <a:xfrm>
            <a:off x="6268720" y="4125297"/>
            <a:ext cx="5737105" cy="1015663"/>
          </a:xfrm>
          <a:prstGeom prst="rect">
            <a:avLst/>
          </a:prstGeom>
          <a:solidFill>
            <a:schemeClr val="accent1">
              <a:lumMod val="40000"/>
              <a:lumOff val="60000"/>
            </a:schemeClr>
          </a:solidFill>
        </p:spPr>
        <p:txBody>
          <a:bodyPr wrap="square" rtlCol="0" anchor="ctr">
            <a:spAutoFit/>
          </a:bodyPr>
          <a:lstStyle/>
          <a:p>
            <a:pPr marL="342900" indent="-342900" algn="just">
              <a:buFont typeface="Arial" pitchFamily="34" charset="0"/>
              <a:buChar char="•"/>
            </a:pPr>
            <a:r>
              <a:rPr lang="es-ES" sz="2000" b="1" dirty="0">
                <a:latin typeface="Montserrat" panose="02000505000000020004" pitchFamily="2" charset="0"/>
              </a:rPr>
              <a:t>Ausencia movimiento facial al dolor:</a:t>
            </a:r>
            <a:r>
              <a:rPr lang="es-ES" sz="2000" dirty="0">
                <a:latin typeface="Montserrat" panose="02000505000000020004" pitchFamily="2" charset="0"/>
              </a:rPr>
              <a:t> </a:t>
            </a:r>
          </a:p>
          <a:p>
            <a:pPr marL="800100" lvl="1" indent="-342900" algn="just">
              <a:buFont typeface="Arial" pitchFamily="34" charset="0"/>
              <a:buChar char="•"/>
            </a:pPr>
            <a:r>
              <a:rPr lang="es-ES" sz="2000" dirty="0">
                <a:latin typeface="Montserrat" panose="02000505000000020004" pitchFamily="2" charset="0"/>
              </a:rPr>
              <a:t>Presión en cóndilos a nivel de ATM. </a:t>
            </a:r>
          </a:p>
          <a:p>
            <a:pPr marL="800100" lvl="1" indent="-342900" algn="just">
              <a:buFont typeface="Arial" pitchFamily="34" charset="0"/>
              <a:buChar char="•"/>
            </a:pPr>
            <a:r>
              <a:rPr lang="es-ES" sz="2000" dirty="0">
                <a:latin typeface="Montserrat" panose="02000505000000020004" pitchFamily="2" charset="0"/>
              </a:rPr>
              <a:t>Presión escotadura supraorbitaria. </a:t>
            </a:r>
          </a:p>
        </p:txBody>
      </p:sp>
      <p:sp>
        <p:nvSpPr>
          <p:cNvPr id="13" name="12 CuadroTexto"/>
          <p:cNvSpPr txBox="1"/>
          <p:nvPr/>
        </p:nvSpPr>
        <p:spPr>
          <a:xfrm>
            <a:off x="6096000" y="5882482"/>
            <a:ext cx="6082546" cy="938719"/>
          </a:xfrm>
          <a:prstGeom prst="rect">
            <a:avLst/>
          </a:prstGeom>
          <a:noFill/>
        </p:spPr>
        <p:txBody>
          <a:bodyPr wrap="square" rtlCol="0">
            <a:spAutoFit/>
          </a:bodyPr>
          <a:lstStyle/>
          <a:p>
            <a:pPr marL="228600" indent="-228600" algn="r">
              <a:buFont typeface="+mj-lt"/>
              <a:buAutoNum type="arabicPeriod"/>
            </a:pPr>
            <a:r>
              <a:rPr lang="es-ES" sz="1100" dirty="0" err="1"/>
              <a:t>Wijdicks</a:t>
            </a:r>
            <a:r>
              <a:rPr lang="es-ES" sz="1100" dirty="0"/>
              <a:t> EF, </a:t>
            </a:r>
            <a:r>
              <a:rPr lang="es-ES" sz="1100" dirty="0" err="1"/>
              <a:t>Varelas</a:t>
            </a:r>
            <a:r>
              <a:rPr lang="es-ES" sz="1100" dirty="0"/>
              <a:t> PN, </a:t>
            </a:r>
            <a:r>
              <a:rPr lang="es-ES" sz="1100" dirty="0" err="1"/>
              <a:t>Gronseth</a:t>
            </a:r>
            <a:r>
              <a:rPr lang="es-ES" sz="1100" dirty="0"/>
              <a:t> GS, </a:t>
            </a:r>
            <a:r>
              <a:rPr lang="es-ES" sz="1100" dirty="0" err="1"/>
              <a:t>Greer</a:t>
            </a:r>
            <a:r>
              <a:rPr lang="es-ES" sz="1100" dirty="0"/>
              <a:t> DM, American </a:t>
            </a:r>
            <a:r>
              <a:rPr lang="es-ES" sz="1100" dirty="0" err="1"/>
              <a:t>Academy</a:t>
            </a:r>
            <a:r>
              <a:rPr lang="es-ES" sz="1100" dirty="0"/>
              <a:t> of N. </a:t>
            </a:r>
            <a:r>
              <a:rPr lang="es-ES" sz="1100" dirty="0" err="1"/>
              <a:t>Evidence-based</a:t>
            </a:r>
            <a:r>
              <a:rPr lang="es-ES" sz="1100" dirty="0"/>
              <a:t> </a:t>
            </a:r>
            <a:r>
              <a:rPr lang="es-ES" sz="1100" dirty="0" err="1"/>
              <a:t>guideline</a:t>
            </a:r>
            <a:r>
              <a:rPr lang="es-ES" sz="1100" dirty="0"/>
              <a:t> </a:t>
            </a:r>
            <a:r>
              <a:rPr lang="es-ES" sz="1100" dirty="0" err="1"/>
              <a:t>update</a:t>
            </a:r>
            <a:r>
              <a:rPr lang="es-ES" sz="1100" dirty="0"/>
              <a:t>: </a:t>
            </a:r>
            <a:r>
              <a:rPr lang="es-ES" sz="1100" dirty="0" err="1"/>
              <a:t>determining</a:t>
            </a:r>
            <a:r>
              <a:rPr lang="es-ES" sz="1100" dirty="0"/>
              <a:t> </a:t>
            </a:r>
            <a:r>
              <a:rPr lang="es-ES" sz="1100" dirty="0" err="1"/>
              <a:t>brain</a:t>
            </a:r>
            <a:r>
              <a:rPr lang="es-ES" sz="1100" dirty="0"/>
              <a:t> </a:t>
            </a:r>
            <a:r>
              <a:rPr lang="es-ES" sz="1100" dirty="0" err="1"/>
              <a:t>death</a:t>
            </a:r>
            <a:r>
              <a:rPr lang="es-ES" sz="1100" dirty="0"/>
              <a:t> in </a:t>
            </a:r>
            <a:r>
              <a:rPr lang="es-ES" sz="1100" dirty="0" err="1"/>
              <a:t>adults</a:t>
            </a:r>
            <a:r>
              <a:rPr lang="es-ES" sz="1100" dirty="0"/>
              <a:t>: </a:t>
            </a:r>
            <a:r>
              <a:rPr lang="es-ES" sz="1100" dirty="0" err="1"/>
              <a:t>report</a:t>
            </a:r>
            <a:r>
              <a:rPr lang="es-ES" sz="1100" dirty="0"/>
              <a:t> of </a:t>
            </a:r>
            <a:r>
              <a:rPr lang="es-ES" sz="1100" dirty="0" err="1"/>
              <a:t>the</a:t>
            </a:r>
            <a:r>
              <a:rPr lang="es-ES" sz="1100" dirty="0"/>
              <a:t> </a:t>
            </a:r>
            <a:r>
              <a:rPr lang="es-ES" sz="1100" dirty="0" err="1"/>
              <a:t>Quality</a:t>
            </a:r>
            <a:r>
              <a:rPr lang="es-ES" sz="1100" dirty="0"/>
              <a:t> </a:t>
            </a:r>
            <a:r>
              <a:rPr lang="es-ES" sz="1100" dirty="0" err="1"/>
              <a:t>Standards</a:t>
            </a:r>
            <a:r>
              <a:rPr lang="es-ES" sz="1100" dirty="0"/>
              <a:t> </a:t>
            </a:r>
            <a:r>
              <a:rPr lang="es-ES" sz="1100" dirty="0" err="1"/>
              <a:t>Subcommittee</a:t>
            </a:r>
            <a:r>
              <a:rPr lang="es-ES" sz="1100" dirty="0"/>
              <a:t> of </a:t>
            </a:r>
            <a:r>
              <a:rPr lang="es-ES" sz="1100" dirty="0" err="1"/>
              <a:t>the</a:t>
            </a:r>
            <a:r>
              <a:rPr lang="es-ES" sz="1100" dirty="0"/>
              <a:t> American </a:t>
            </a:r>
            <a:r>
              <a:rPr lang="es-ES" sz="1100" dirty="0" err="1"/>
              <a:t>Academy</a:t>
            </a:r>
            <a:r>
              <a:rPr lang="es-ES" sz="1100" dirty="0"/>
              <a:t> of </a:t>
            </a:r>
            <a:r>
              <a:rPr lang="es-ES" sz="1100" dirty="0" err="1"/>
              <a:t>Neurology</a:t>
            </a:r>
            <a:r>
              <a:rPr lang="es-ES" sz="1100" dirty="0"/>
              <a:t>. </a:t>
            </a:r>
            <a:r>
              <a:rPr lang="es-ES" sz="1100" dirty="0" err="1"/>
              <a:t>Neurology</a:t>
            </a:r>
            <a:r>
              <a:rPr lang="es-ES" sz="1100" dirty="0"/>
              <a:t>. 2010;74(23):1911-1918.</a:t>
            </a:r>
          </a:p>
          <a:p>
            <a:pPr marL="228600" indent="-228600" algn="r">
              <a:buFont typeface="+mj-lt"/>
              <a:buAutoNum type="arabicPeriod"/>
            </a:pPr>
            <a:r>
              <a:rPr lang="es-ES" sz="1100" dirty="0"/>
              <a:t>Pérez Perilla P, Moreno Carrillo A, Zarco Montero L. Guía práctica para el diagnóstico de muerte encefálica en urgencias Hospital de San Ignacio (Bogotá, Colombia). </a:t>
            </a:r>
            <a:r>
              <a:rPr lang="es-ES" sz="1100" dirty="0" err="1"/>
              <a:t>Univ.med</a:t>
            </a:r>
            <a:r>
              <a:rPr lang="es-ES" sz="1100" dirty="0"/>
              <a:t>. 2012;53(4):420-430.</a:t>
            </a:r>
          </a:p>
        </p:txBody>
      </p:sp>
      <p:pic>
        <p:nvPicPr>
          <p:cNvPr id="6147" name="Picture 3"/>
          <p:cNvPicPr>
            <a:picLocks noChangeAspect="1" noChangeArrowheads="1"/>
          </p:cNvPicPr>
          <p:nvPr/>
        </p:nvPicPr>
        <p:blipFill>
          <a:blip r:embed="rId3" cstate="email">
            <a:lum contrast="20000"/>
            <a:extLst>
              <a:ext uri="{28A0092B-C50C-407E-A947-70E740481C1C}">
                <a14:useLocalDpi xmlns:a14="http://schemas.microsoft.com/office/drawing/2010/main"/>
              </a:ext>
            </a:extLst>
          </a:blip>
          <a:srcRect/>
          <a:stretch>
            <a:fillRect/>
          </a:stretch>
        </p:blipFill>
        <p:spPr bwMode="auto">
          <a:xfrm>
            <a:off x="4469254" y="2918481"/>
            <a:ext cx="1512168" cy="1606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05258" y="1150546"/>
            <a:ext cx="1440160" cy="1606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lum contrast="20000"/>
            <a:extLst>
              <a:ext uri="{28A0092B-C50C-407E-A947-70E740481C1C}">
                <a14:useLocalDpi xmlns:a14="http://schemas.microsoft.com/office/drawing/2010/main"/>
              </a:ext>
            </a:extLst>
          </a:blip>
          <a:srcRect/>
          <a:stretch>
            <a:fillRect/>
          </a:stretch>
        </p:blipFill>
        <p:spPr bwMode="auto">
          <a:xfrm>
            <a:off x="426844" y="1220793"/>
            <a:ext cx="3927833" cy="2439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Flecha arriba y abajo"/>
          <p:cNvSpPr/>
          <p:nvPr/>
        </p:nvSpPr>
        <p:spPr>
          <a:xfrm>
            <a:off x="8935117" y="2939823"/>
            <a:ext cx="360040" cy="887903"/>
          </a:xfrm>
          <a:prstGeom prst="upDownArrow">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a:extLst>
              <a:ext uri="{FF2B5EF4-FFF2-40B4-BE49-F238E27FC236}">
                <a16:creationId xmlns:a16="http://schemas.microsoft.com/office/drawing/2014/main" id="{AC66F421-9558-9A41-A4B0-DC20A2D76CF3}"/>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Reflejos de tallo</a:t>
            </a:r>
          </a:p>
        </p:txBody>
      </p:sp>
    </p:spTree>
    <p:extLst>
      <p:ext uri="{BB962C8B-B14F-4D97-AF65-F5344CB8AC3E}">
        <p14:creationId xmlns:p14="http://schemas.microsoft.com/office/powerpoint/2010/main" val="2243229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191761" y="1162038"/>
            <a:ext cx="6808858" cy="1631216"/>
          </a:xfrm>
          <a:prstGeom prst="rect">
            <a:avLst/>
          </a:prstGeom>
          <a:solidFill>
            <a:schemeClr val="bg1">
              <a:lumMod val="75000"/>
            </a:schemeClr>
          </a:solidFill>
        </p:spPr>
        <p:txBody>
          <a:bodyPr wrap="square" rtlCol="0" anchor="ctr">
            <a:spAutoFit/>
          </a:bodyPr>
          <a:lstStyle/>
          <a:p>
            <a:pPr algn="just"/>
            <a:r>
              <a:rPr lang="es-ES" sz="2000" b="1" dirty="0">
                <a:latin typeface="Montserrat" panose="02000505000000020004" pitchFamily="2" charset="0"/>
              </a:rPr>
              <a:t>Faríngeo o nauseoso: </a:t>
            </a:r>
            <a:r>
              <a:rPr lang="es-ES" sz="2000" dirty="0">
                <a:latin typeface="Montserrat" panose="02000505000000020004" pitchFamily="2" charset="0"/>
              </a:rPr>
              <a:t>Estimulación faríngea posterior con bajalenguas. </a:t>
            </a:r>
          </a:p>
          <a:p>
            <a:pPr marL="342900" indent="-342900" algn="just">
              <a:buFont typeface="Arial" pitchFamily="34" charset="0"/>
              <a:buChar char="•"/>
            </a:pPr>
            <a:r>
              <a:rPr lang="es-CO" sz="2000" dirty="0">
                <a:latin typeface="Montserrat" panose="02000505000000020004" pitchFamily="2" charset="0"/>
              </a:rPr>
              <a:t>No inducción de nauseas ni   movilización del contenido de la sonda</a:t>
            </a:r>
            <a:r>
              <a:rPr lang="es-CO" sz="2000" b="1" dirty="0">
                <a:latin typeface="Montserrat" panose="02000505000000020004" pitchFamily="2" charset="0"/>
              </a:rPr>
              <a:t>.</a:t>
            </a:r>
            <a:endParaRPr lang="es-ES" sz="2000" dirty="0">
              <a:latin typeface="Montserrat" panose="02000505000000020004" pitchFamily="2" charset="0"/>
            </a:endParaRPr>
          </a:p>
          <a:p>
            <a:pPr marL="342900" indent="-342900" algn="just">
              <a:buFont typeface="Arial" pitchFamily="34" charset="0"/>
              <a:buChar char="•"/>
            </a:pPr>
            <a:r>
              <a:rPr lang="es-ES" sz="2000" dirty="0">
                <a:latin typeface="Montserrat" panose="02000505000000020004" pitchFamily="2" charset="0"/>
              </a:rPr>
              <a:t>Poco aplicable en paciente intubado. </a:t>
            </a:r>
          </a:p>
        </p:txBody>
      </p:sp>
      <p:sp>
        <p:nvSpPr>
          <p:cNvPr id="22" name="21 CuadroTexto"/>
          <p:cNvSpPr txBox="1"/>
          <p:nvPr/>
        </p:nvSpPr>
        <p:spPr>
          <a:xfrm>
            <a:off x="5191761" y="2919862"/>
            <a:ext cx="6808858" cy="1323439"/>
          </a:xfrm>
          <a:prstGeom prst="rect">
            <a:avLst/>
          </a:prstGeom>
          <a:solidFill>
            <a:schemeClr val="accent1">
              <a:lumMod val="40000"/>
              <a:lumOff val="60000"/>
            </a:schemeClr>
          </a:solidFill>
        </p:spPr>
        <p:txBody>
          <a:bodyPr wrap="square" rtlCol="0" anchor="ctr">
            <a:spAutoFit/>
          </a:bodyPr>
          <a:lstStyle/>
          <a:p>
            <a:pPr algn="just"/>
            <a:r>
              <a:rPr lang="es-ES" sz="2000" b="1" dirty="0">
                <a:latin typeface="Montserrat" panose="02000505000000020004" pitchFamily="2" charset="0"/>
              </a:rPr>
              <a:t>Traqueal, carinal o tusígeno: </a:t>
            </a:r>
            <a:r>
              <a:rPr lang="es-ES" sz="2000" dirty="0">
                <a:latin typeface="Montserrat" panose="02000505000000020004" pitchFamily="2" charset="0"/>
              </a:rPr>
              <a:t>Succión traqueal con una cánula avanzada hasta la carina. </a:t>
            </a:r>
          </a:p>
          <a:p>
            <a:pPr marL="342900" indent="-342900" algn="just">
              <a:buFont typeface="Arial" pitchFamily="34" charset="0"/>
              <a:buChar char="•"/>
            </a:pPr>
            <a:r>
              <a:rPr lang="es-ES" sz="2000" dirty="0">
                <a:latin typeface="Montserrat" panose="02000505000000020004" pitchFamily="2" charset="0"/>
              </a:rPr>
              <a:t>La sola maniobra de empujar y halar el TOT no es suficiente.</a:t>
            </a:r>
          </a:p>
        </p:txBody>
      </p:sp>
      <p:sp>
        <p:nvSpPr>
          <p:cNvPr id="13" name="12 CuadroTexto"/>
          <p:cNvSpPr txBox="1"/>
          <p:nvPr/>
        </p:nvSpPr>
        <p:spPr>
          <a:xfrm>
            <a:off x="4669654" y="5804982"/>
            <a:ext cx="7428618" cy="938719"/>
          </a:xfrm>
          <a:prstGeom prst="rect">
            <a:avLst/>
          </a:prstGeom>
          <a:noFill/>
        </p:spPr>
        <p:txBody>
          <a:bodyPr wrap="square" rtlCol="0">
            <a:spAutoFit/>
          </a:bodyPr>
          <a:lstStyle/>
          <a:p>
            <a:pPr marL="228600" indent="-228600" algn="r">
              <a:buFont typeface="+mj-lt"/>
              <a:buAutoNum type="arabicPeriod"/>
            </a:pPr>
            <a:r>
              <a:rPr lang="es-ES" sz="1100" dirty="0" err="1"/>
              <a:t>Wijdicks</a:t>
            </a:r>
            <a:r>
              <a:rPr lang="es-ES" sz="1100" dirty="0"/>
              <a:t> EF, </a:t>
            </a:r>
            <a:r>
              <a:rPr lang="es-ES" sz="1100" dirty="0" err="1"/>
              <a:t>Varelas</a:t>
            </a:r>
            <a:r>
              <a:rPr lang="es-ES" sz="1100" dirty="0"/>
              <a:t> PN, </a:t>
            </a:r>
            <a:r>
              <a:rPr lang="es-ES" sz="1100" dirty="0" err="1"/>
              <a:t>Gronseth</a:t>
            </a:r>
            <a:r>
              <a:rPr lang="es-ES" sz="1100" dirty="0"/>
              <a:t> GS, </a:t>
            </a:r>
            <a:r>
              <a:rPr lang="es-ES" sz="1100" dirty="0" err="1"/>
              <a:t>Greer</a:t>
            </a:r>
            <a:r>
              <a:rPr lang="es-ES" sz="1100" dirty="0"/>
              <a:t> DM, American </a:t>
            </a:r>
            <a:r>
              <a:rPr lang="es-ES" sz="1100" dirty="0" err="1"/>
              <a:t>Academy</a:t>
            </a:r>
            <a:r>
              <a:rPr lang="es-ES" sz="1100" dirty="0"/>
              <a:t> of N. </a:t>
            </a:r>
            <a:r>
              <a:rPr lang="es-ES" sz="1100" dirty="0" err="1"/>
              <a:t>Evidence-based</a:t>
            </a:r>
            <a:r>
              <a:rPr lang="es-ES" sz="1100" dirty="0"/>
              <a:t> </a:t>
            </a:r>
            <a:r>
              <a:rPr lang="es-ES" sz="1100" dirty="0" err="1"/>
              <a:t>guideline</a:t>
            </a:r>
            <a:r>
              <a:rPr lang="es-ES" sz="1100" dirty="0"/>
              <a:t> </a:t>
            </a:r>
            <a:r>
              <a:rPr lang="es-ES" sz="1100" dirty="0" err="1"/>
              <a:t>update</a:t>
            </a:r>
            <a:r>
              <a:rPr lang="es-ES" sz="1100" dirty="0"/>
              <a:t>: </a:t>
            </a:r>
            <a:r>
              <a:rPr lang="es-ES" sz="1100" dirty="0" err="1"/>
              <a:t>determining</a:t>
            </a:r>
            <a:r>
              <a:rPr lang="es-ES" sz="1100" dirty="0"/>
              <a:t> </a:t>
            </a:r>
            <a:r>
              <a:rPr lang="es-ES" sz="1100" dirty="0" err="1"/>
              <a:t>brain</a:t>
            </a:r>
            <a:r>
              <a:rPr lang="es-ES" sz="1100" dirty="0"/>
              <a:t> </a:t>
            </a:r>
            <a:r>
              <a:rPr lang="es-ES" sz="1100" dirty="0" err="1"/>
              <a:t>death</a:t>
            </a:r>
            <a:r>
              <a:rPr lang="es-ES" sz="1100" dirty="0"/>
              <a:t> in </a:t>
            </a:r>
            <a:r>
              <a:rPr lang="es-ES" sz="1100" dirty="0" err="1"/>
              <a:t>adults</a:t>
            </a:r>
            <a:r>
              <a:rPr lang="es-ES" sz="1100" dirty="0"/>
              <a:t>: </a:t>
            </a:r>
            <a:r>
              <a:rPr lang="es-ES" sz="1100" dirty="0" err="1"/>
              <a:t>report</a:t>
            </a:r>
            <a:r>
              <a:rPr lang="es-ES" sz="1100" dirty="0"/>
              <a:t> of </a:t>
            </a:r>
            <a:r>
              <a:rPr lang="es-ES" sz="1100" dirty="0" err="1"/>
              <a:t>the</a:t>
            </a:r>
            <a:r>
              <a:rPr lang="es-ES" sz="1100" dirty="0"/>
              <a:t> </a:t>
            </a:r>
            <a:r>
              <a:rPr lang="es-ES" sz="1100" dirty="0" err="1"/>
              <a:t>Quality</a:t>
            </a:r>
            <a:r>
              <a:rPr lang="es-ES" sz="1100" dirty="0"/>
              <a:t> </a:t>
            </a:r>
            <a:r>
              <a:rPr lang="es-ES" sz="1100" dirty="0" err="1"/>
              <a:t>Standards</a:t>
            </a:r>
            <a:r>
              <a:rPr lang="es-ES" sz="1100" dirty="0"/>
              <a:t> </a:t>
            </a:r>
            <a:r>
              <a:rPr lang="es-ES" sz="1100" dirty="0" err="1"/>
              <a:t>Subcommittee</a:t>
            </a:r>
            <a:r>
              <a:rPr lang="es-ES" sz="1100" dirty="0"/>
              <a:t> of </a:t>
            </a:r>
            <a:r>
              <a:rPr lang="es-ES" sz="1100" dirty="0" err="1"/>
              <a:t>the</a:t>
            </a:r>
            <a:r>
              <a:rPr lang="es-ES" sz="1100" dirty="0"/>
              <a:t> American </a:t>
            </a:r>
            <a:r>
              <a:rPr lang="es-ES" sz="1100" dirty="0" err="1"/>
              <a:t>Academy</a:t>
            </a:r>
            <a:r>
              <a:rPr lang="es-ES" sz="1100" dirty="0"/>
              <a:t> of </a:t>
            </a:r>
            <a:r>
              <a:rPr lang="es-ES" sz="1100" dirty="0" err="1"/>
              <a:t>Neurology</a:t>
            </a:r>
            <a:r>
              <a:rPr lang="es-ES" sz="1100" dirty="0"/>
              <a:t>. </a:t>
            </a:r>
            <a:r>
              <a:rPr lang="es-ES" sz="1100" dirty="0" err="1"/>
              <a:t>Neurology</a:t>
            </a:r>
            <a:r>
              <a:rPr lang="es-ES" sz="1100" dirty="0"/>
              <a:t>. 2010;74(23):1911-1918.</a:t>
            </a:r>
          </a:p>
          <a:p>
            <a:pPr marL="228600" indent="-228600" algn="r">
              <a:buFont typeface="+mj-lt"/>
              <a:buAutoNum type="arabicPeriod"/>
            </a:pPr>
            <a:r>
              <a:rPr lang="es-ES" sz="1100" dirty="0"/>
              <a:t>Pérez Perilla P, Moreno Carrillo A, Zarco Montero L. Guía práctica para el diagnóstico de muerte encefálica en urgencias Hospital de San Ignacio (Bogotá, Colombia). </a:t>
            </a:r>
            <a:r>
              <a:rPr lang="es-ES" sz="1100" dirty="0" err="1"/>
              <a:t>Univ.med</a:t>
            </a:r>
            <a:r>
              <a:rPr lang="es-ES" sz="1100" dirty="0"/>
              <a:t>. 2012;53(4):420-430.</a:t>
            </a:r>
          </a:p>
        </p:txBody>
      </p:sp>
      <p:pic>
        <p:nvPicPr>
          <p:cNvPr id="7171" name="Picture 3"/>
          <p:cNvPicPr>
            <a:picLocks noChangeAspect="1" noChangeArrowheads="1"/>
          </p:cNvPicPr>
          <p:nvPr/>
        </p:nvPicPr>
        <p:blipFill>
          <a:blip r:embed="rId3" cstate="email">
            <a:lum bright="20000" contrast="40000"/>
            <a:extLst>
              <a:ext uri="{28A0092B-C50C-407E-A947-70E740481C1C}">
                <a14:useLocalDpi xmlns:a14="http://schemas.microsoft.com/office/drawing/2010/main"/>
              </a:ext>
            </a:extLst>
          </a:blip>
          <a:srcRect/>
          <a:stretch>
            <a:fillRect/>
          </a:stretch>
        </p:blipFill>
        <p:spPr bwMode="auto">
          <a:xfrm>
            <a:off x="541166" y="1203075"/>
            <a:ext cx="2173458" cy="14892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email">
            <a:lum bright="20000" contrast="40000"/>
            <a:extLst>
              <a:ext uri="{28A0092B-C50C-407E-A947-70E740481C1C}">
                <a14:useLocalDpi xmlns:a14="http://schemas.microsoft.com/office/drawing/2010/main"/>
              </a:ext>
            </a:extLst>
          </a:blip>
          <a:srcRect/>
          <a:stretch>
            <a:fillRect/>
          </a:stretch>
        </p:blipFill>
        <p:spPr bwMode="auto">
          <a:xfrm>
            <a:off x="2851784" y="2283780"/>
            <a:ext cx="2202817" cy="14892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ítulo 1">
            <a:extLst>
              <a:ext uri="{FF2B5EF4-FFF2-40B4-BE49-F238E27FC236}">
                <a16:creationId xmlns:a16="http://schemas.microsoft.com/office/drawing/2014/main" id="{FC1E9830-147E-CD47-A92B-613DBCE9A216}"/>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Reflejos de tallo</a:t>
            </a:r>
          </a:p>
        </p:txBody>
      </p:sp>
    </p:spTree>
    <p:extLst>
      <p:ext uri="{BB962C8B-B14F-4D97-AF65-F5344CB8AC3E}">
        <p14:creationId xmlns:p14="http://schemas.microsoft.com/office/powerpoint/2010/main" val="3020358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C2050B9-0690-6C47-9899-25282EE8E056}"/>
              </a:ext>
            </a:extLst>
          </p:cNvPr>
          <p:cNvPicPr>
            <a:picLocks noChangeAspect="1"/>
          </p:cNvPicPr>
          <p:nvPr/>
        </p:nvPicPr>
        <p:blipFill>
          <a:blip r:embed="rId2"/>
          <a:stretch>
            <a:fillRect/>
          </a:stretch>
        </p:blipFill>
        <p:spPr>
          <a:xfrm>
            <a:off x="3039565" y="541005"/>
            <a:ext cx="8529581" cy="3990510"/>
          </a:xfrm>
          <a:prstGeom prst="rect">
            <a:avLst/>
          </a:prstGeom>
        </p:spPr>
      </p:pic>
      <p:sp>
        <p:nvSpPr>
          <p:cNvPr id="3" name="Título 1">
            <a:extLst>
              <a:ext uri="{FF2B5EF4-FFF2-40B4-BE49-F238E27FC236}">
                <a16:creationId xmlns:a16="http://schemas.microsoft.com/office/drawing/2014/main" id="{92EF9CB8-6F83-C44E-86A4-61DAD85558F4}"/>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Test de apnea</a:t>
            </a:r>
          </a:p>
        </p:txBody>
      </p:sp>
      <p:sp>
        <p:nvSpPr>
          <p:cNvPr id="6" name="12 CuadroTexto">
            <a:extLst>
              <a:ext uri="{FF2B5EF4-FFF2-40B4-BE49-F238E27FC236}">
                <a16:creationId xmlns:a16="http://schemas.microsoft.com/office/drawing/2014/main" id="{DAA514D7-A1C2-DC48-8D13-A170B5231D9E}"/>
              </a:ext>
            </a:extLst>
          </p:cNvPr>
          <p:cNvSpPr txBox="1"/>
          <p:nvPr/>
        </p:nvSpPr>
        <p:spPr>
          <a:xfrm>
            <a:off x="4805680" y="6106320"/>
            <a:ext cx="6986986" cy="600164"/>
          </a:xfrm>
          <a:prstGeom prst="rect">
            <a:avLst/>
          </a:prstGeom>
          <a:noFill/>
        </p:spPr>
        <p:txBody>
          <a:bodyPr wrap="square" rtlCol="0">
            <a:spAutoFit/>
          </a:bodyPr>
          <a:lstStyle/>
          <a:p>
            <a:pPr marL="228600" indent="-228600" algn="r">
              <a:buFont typeface="+mj-lt"/>
              <a:buAutoNum type="arabicPeriod"/>
            </a:pPr>
            <a:r>
              <a:rPr lang="es-ES" sz="1100" dirty="0"/>
              <a:t>Pérez Perilla P, Moreno Carrillo A, Zarco Montero L. Guía práctica para el diagnóstico de muerte encefálica en urgencias Hospital de San Ignacio (Bogotá, Colombia). </a:t>
            </a:r>
            <a:r>
              <a:rPr lang="es-ES" sz="1100" dirty="0" err="1"/>
              <a:t>Univ.med</a:t>
            </a:r>
            <a:r>
              <a:rPr lang="es-ES" sz="1100" dirty="0"/>
              <a:t>. 2012;53(4):420-430.</a:t>
            </a:r>
          </a:p>
          <a:p>
            <a:pPr marL="228600" indent="-228600" algn="r">
              <a:buFont typeface="+mj-lt"/>
              <a:buAutoNum type="arabicPeriod"/>
            </a:pPr>
            <a:r>
              <a:rPr lang="es-ES" sz="1100" dirty="0"/>
              <a:t>Roa J. Muerte encefálica en pediatría. </a:t>
            </a:r>
            <a:r>
              <a:rPr lang="es-ES" sz="1100" dirty="0" err="1"/>
              <a:t>Precop</a:t>
            </a:r>
            <a:r>
              <a:rPr lang="es-ES" sz="1100" dirty="0"/>
              <a:t> SCP. 2015;14:44-56. scp.com.co/</a:t>
            </a:r>
            <a:r>
              <a:rPr lang="es-ES" sz="1100" dirty="0" err="1"/>
              <a:t>precop-old</a:t>
            </a:r>
            <a:r>
              <a:rPr lang="es-ES" sz="1100" dirty="0"/>
              <a:t>/</a:t>
            </a:r>
            <a:r>
              <a:rPr lang="es-ES" sz="1100" dirty="0" err="1"/>
              <a:t>pdf</a:t>
            </a:r>
            <a:r>
              <a:rPr lang="es-ES" sz="1100" dirty="0"/>
              <a:t>/14_4.pdf.</a:t>
            </a:r>
          </a:p>
        </p:txBody>
      </p:sp>
      <p:sp>
        <p:nvSpPr>
          <p:cNvPr id="7" name="4 CuadroTexto"/>
          <p:cNvSpPr txBox="1"/>
          <p:nvPr/>
        </p:nvSpPr>
        <p:spPr>
          <a:xfrm>
            <a:off x="778974" y="1105099"/>
            <a:ext cx="10420100" cy="2246769"/>
          </a:xfrm>
          <a:prstGeom prst="rect">
            <a:avLst/>
          </a:prstGeom>
          <a:solidFill>
            <a:schemeClr val="bg1">
              <a:lumMod val="75000"/>
            </a:schemeClr>
          </a:solidFill>
        </p:spPr>
        <p:txBody>
          <a:bodyPr wrap="square" rtlCol="0" anchor="ctr">
            <a:spAutoFit/>
          </a:bodyPr>
          <a:lstStyle/>
          <a:p>
            <a:pPr algn="just"/>
            <a:r>
              <a:rPr lang="es-ES" sz="2000" b="1" dirty="0">
                <a:latin typeface="Montserrat" panose="02000505000000020004" pitchFamily="2" charset="0"/>
              </a:rPr>
              <a:t>Antes de la prueba:  </a:t>
            </a:r>
          </a:p>
          <a:p>
            <a:pPr marL="342900" indent="-342900" algn="just">
              <a:buFont typeface="Arial" pitchFamily="34" charset="0"/>
              <a:buChar char="•"/>
            </a:pPr>
            <a:r>
              <a:rPr lang="es-ES" sz="2000" b="1" dirty="0">
                <a:latin typeface="Montserrat" panose="02000505000000020004" pitchFamily="2" charset="0"/>
              </a:rPr>
              <a:t>Normotensión:</a:t>
            </a:r>
            <a:r>
              <a:rPr lang="es-ES" sz="2000" dirty="0">
                <a:latin typeface="Montserrat" panose="02000505000000020004" pitchFamily="2" charset="0"/>
              </a:rPr>
              <a:t> PAS ≥100 mm Hg. </a:t>
            </a:r>
          </a:p>
          <a:p>
            <a:pPr marL="342900" indent="-342900" algn="just">
              <a:buFont typeface="Arial" pitchFamily="34" charset="0"/>
              <a:buChar char="•"/>
            </a:pPr>
            <a:r>
              <a:rPr lang="es-ES" sz="2000" b="1" dirty="0">
                <a:latin typeface="Montserrat" panose="02000505000000020004" pitchFamily="2" charset="0"/>
              </a:rPr>
              <a:t>No hipoxemia: </a:t>
            </a:r>
            <a:r>
              <a:rPr lang="es-ES" sz="2000" dirty="0">
                <a:latin typeface="Montserrat" panose="02000505000000020004" pitchFamily="2" charset="0"/>
              </a:rPr>
              <a:t>Preoxigenación al menos 10 min con O2 al 100%. </a:t>
            </a:r>
          </a:p>
          <a:p>
            <a:pPr marL="342900" indent="-342900" algn="just">
              <a:buFont typeface="Arial" pitchFamily="34" charset="0"/>
              <a:buChar char="•"/>
            </a:pPr>
            <a:r>
              <a:rPr lang="es-ES" sz="2000" b="1" dirty="0">
                <a:latin typeface="Montserrat" panose="02000505000000020004" pitchFamily="2" charset="0"/>
              </a:rPr>
              <a:t>PaO2:</a:t>
            </a:r>
            <a:r>
              <a:rPr lang="es-ES" sz="2000" dirty="0">
                <a:latin typeface="Montserrat" panose="02000505000000020004" pitchFamily="2" charset="0"/>
              </a:rPr>
              <a:t> </a:t>
            </a:r>
            <a:r>
              <a:rPr lang="es-ES" sz="2000" dirty="0">
                <a:latin typeface="Montserrat" panose="02000505000000020004" pitchFamily="2" charset="0"/>
                <a:cs typeface="Calibri"/>
              </a:rPr>
              <a:t>&gt; 200 mmHg. </a:t>
            </a:r>
            <a:endParaRPr lang="es-ES" sz="2000" dirty="0">
              <a:latin typeface="Montserrat" panose="02000505000000020004" pitchFamily="2" charset="0"/>
            </a:endParaRPr>
          </a:p>
          <a:p>
            <a:pPr marL="342900" indent="-342900" algn="just">
              <a:buFont typeface="Arial" pitchFamily="34" charset="0"/>
              <a:buChar char="•"/>
            </a:pPr>
            <a:r>
              <a:rPr lang="es-ES" sz="2000" dirty="0">
                <a:latin typeface="Montserrat" panose="02000505000000020004" pitchFamily="2" charset="0"/>
              </a:rPr>
              <a:t>Normotermia. </a:t>
            </a:r>
          </a:p>
          <a:p>
            <a:pPr marL="342900" indent="-342900" algn="just">
              <a:buFont typeface="Arial" pitchFamily="34" charset="0"/>
              <a:buChar char="•"/>
            </a:pPr>
            <a:r>
              <a:rPr lang="es-CO" sz="2000" dirty="0">
                <a:latin typeface="Montserrat" panose="02000505000000020004" pitchFamily="2" charset="0"/>
              </a:rPr>
              <a:t>Parálisis neuromuscular.</a:t>
            </a:r>
          </a:p>
          <a:p>
            <a:pPr marL="342900" indent="-342900" algn="just">
              <a:buFont typeface="Arial" pitchFamily="34" charset="0"/>
              <a:buChar char="•"/>
            </a:pPr>
            <a:r>
              <a:rPr lang="es-CO" sz="2000" dirty="0">
                <a:latin typeface="Montserrat" panose="02000505000000020004" pitchFamily="2" charset="0"/>
              </a:rPr>
              <a:t>Lesión cervical por encima de C5. </a:t>
            </a:r>
          </a:p>
        </p:txBody>
      </p:sp>
      <p:sp>
        <p:nvSpPr>
          <p:cNvPr id="8" name="21 CuadroTexto"/>
          <p:cNvSpPr txBox="1"/>
          <p:nvPr/>
        </p:nvSpPr>
        <p:spPr>
          <a:xfrm>
            <a:off x="5120640" y="3913486"/>
            <a:ext cx="6507823" cy="1631216"/>
          </a:xfrm>
          <a:prstGeom prst="rect">
            <a:avLst/>
          </a:prstGeom>
          <a:solidFill>
            <a:schemeClr val="accent1">
              <a:lumMod val="40000"/>
              <a:lumOff val="60000"/>
            </a:schemeClr>
          </a:solidFill>
        </p:spPr>
        <p:txBody>
          <a:bodyPr wrap="square" rtlCol="0" anchor="ctr">
            <a:spAutoFit/>
          </a:bodyPr>
          <a:lstStyle/>
          <a:p>
            <a:pPr marL="342900" indent="-342900" algn="just">
              <a:buFont typeface="Arial" pitchFamily="34" charset="0"/>
              <a:buChar char="•"/>
            </a:pPr>
            <a:r>
              <a:rPr lang="es-ES" sz="2000" dirty="0">
                <a:latin typeface="Montserrat" panose="02000505000000020004" pitchFamily="2" charset="0"/>
              </a:rPr>
              <a:t>Reducir FR a 10 por min para eucapnia.</a:t>
            </a:r>
          </a:p>
          <a:p>
            <a:pPr marL="342900" indent="-342900" algn="just">
              <a:buFont typeface="Arial" pitchFamily="34" charset="0"/>
              <a:buChar char="•"/>
            </a:pPr>
            <a:r>
              <a:rPr lang="es-ES" sz="2000" dirty="0">
                <a:latin typeface="Montserrat" panose="02000505000000020004" pitchFamily="2" charset="0"/>
              </a:rPr>
              <a:t>Reducir PEEP a 5 cm H2O.  </a:t>
            </a:r>
          </a:p>
          <a:p>
            <a:pPr marL="342900" indent="-342900" algn="just">
              <a:buFont typeface="Arial" pitchFamily="34" charset="0"/>
              <a:buChar char="•"/>
            </a:pPr>
            <a:r>
              <a:rPr lang="es-ES" sz="2000" b="1" dirty="0">
                <a:latin typeface="Montserrat" panose="02000505000000020004" pitchFamily="2" charset="0"/>
              </a:rPr>
              <a:t>PaCO2:</a:t>
            </a:r>
            <a:r>
              <a:rPr lang="es-ES" sz="2000" dirty="0">
                <a:latin typeface="Montserrat" panose="02000505000000020004" pitchFamily="2" charset="0"/>
              </a:rPr>
              <a:t> 35 a 45 mmHg.</a:t>
            </a:r>
          </a:p>
          <a:p>
            <a:pPr marL="342900" indent="-342900" algn="just">
              <a:buFont typeface="Arial" pitchFamily="34" charset="0"/>
              <a:buChar char="•"/>
            </a:pPr>
            <a:r>
              <a:rPr lang="es-ES" sz="2000" dirty="0">
                <a:latin typeface="Montserrat" panose="02000505000000020004" pitchFamily="2" charset="0"/>
              </a:rPr>
              <a:t>No evidencia de retención de CO2.  </a:t>
            </a:r>
          </a:p>
          <a:p>
            <a:pPr algn="just"/>
            <a:r>
              <a:rPr lang="es-ES" sz="2000" dirty="0">
                <a:latin typeface="Montserrat" panose="02000505000000020004" pitchFamily="2" charset="0"/>
              </a:rPr>
              <a:t>(</a:t>
            </a:r>
            <a:r>
              <a:rPr lang="es-ES" sz="2000" b="1" dirty="0">
                <a:latin typeface="Montserrat" panose="02000505000000020004" pitchFamily="2" charset="0"/>
              </a:rPr>
              <a:t>EPOC - obesidad mórbida</a:t>
            </a:r>
            <a:r>
              <a:rPr lang="es-ES" sz="2000" dirty="0">
                <a:latin typeface="Montserrat" panose="02000505000000020004" pitchFamily="2" charset="0"/>
              </a:rPr>
              <a:t>). </a:t>
            </a:r>
            <a:endParaRPr lang="es-ES" sz="2000" b="1" dirty="0">
              <a:latin typeface="Montserrat" panose="02000505000000020004" pitchFamily="2" charset="0"/>
            </a:endParaRPr>
          </a:p>
        </p:txBody>
      </p:sp>
    </p:spTree>
    <p:extLst>
      <p:ext uri="{BB962C8B-B14F-4D97-AF65-F5344CB8AC3E}">
        <p14:creationId xmlns:p14="http://schemas.microsoft.com/office/powerpoint/2010/main" val="412177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1262" y="0"/>
            <a:ext cx="10515600" cy="1325563"/>
          </a:xfrm>
        </p:spPr>
        <p:txBody>
          <a:bodyPr/>
          <a:lstStyle/>
          <a:p>
            <a:pPr algn="ctr"/>
            <a:r>
              <a:rPr lang="es-CO" b="1" dirty="0">
                <a:latin typeface="Montserrat" panose="02000505000000020004" pitchFamily="2" charset="0"/>
              </a:rPr>
              <a:t>Test de Apnea </a:t>
            </a:r>
          </a:p>
        </p:txBody>
      </p:sp>
      <p:sp>
        <p:nvSpPr>
          <p:cNvPr id="3" name="Marcador de contenido 2"/>
          <p:cNvSpPr>
            <a:spLocks noGrp="1"/>
          </p:cNvSpPr>
          <p:nvPr>
            <p:ph idx="1"/>
          </p:nvPr>
        </p:nvSpPr>
        <p:spPr>
          <a:xfrm>
            <a:off x="4669654" y="1325563"/>
            <a:ext cx="7271656" cy="4533853"/>
          </a:xfrm>
        </p:spPr>
        <p:txBody>
          <a:bodyPr>
            <a:noAutofit/>
          </a:bodyPr>
          <a:lstStyle/>
          <a:p>
            <a:r>
              <a:rPr lang="es-CO" sz="1800" b="1" dirty="0">
                <a:solidFill>
                  <a:srgbClr val="06AEAA"/>
                </a:solidFill>
                <a:latin typeface="Montserrat" panose="02000505000000020004" pitchFamily="2" charset="0"/>
              </a:rPr>
              <a:t>Respuesta de centro respiratorio a cambios de PCO2. </a:t>
            </a:r>
          </a:p>
          <a:p>
            <a:endParaRPr lang="es-CO" sz="1800" u="sng" dirty="0">
              <a:latin typeface="Montserrat" panose="02000505000000020004" pitchFamily="2" charset="0"/>
            </a:endParaRPr>
          </a:p>
          <a:p>
            <a:r>
              <a:rPr lang="es-CO" sz="1800" b="1" u="sng" dirty="0" err="1">
                <a:latin typeface="Montserrat" panose="02000505000000020004" pitchFamily="2" charset="0"/>
              </a:rPr>
              <a:t>Preoxigenación</a:t>
            </a:r>
            <a:r>
              <a:rPr lang="es-CO" sz="1800" b="1" u="sng" dirty="0">
                <a:latin typeface="Montserrat" panose="02000505000000020004" pitchFamily="2" charset="0"/>
              </a:rPr>
              <a:t>:</a:t>
            </a:r>
            <a:r>
              <a:rPr lang="es-CO" sz="1800" dirty="0">
                <a:latin typeface="Montserrat" panose="02000505000000020004" pitchFamily="2" charset="0"/>
              </a:rPr>
              <a:t> </a:t>
            </a:r>
            <a:r>
              <a:rPr lang="es-CO" sz="1800" dirty="0" err="1">
                <a:latin typeface="Montserrat" panose="02000505000000020004" pitchFamily="2" charset="0"/>
              </a:rPr>
              <a:t>FiO2</a:t>
            </a:r>
            <a:r>
              <a:rPr lang="es-CO" sz="1800" dirty="0">
                <a:latin typeface="Montserrat" panose="02000505000000020004" pitchFamily="2" charset="0"/>
              </a:rPr>
              <a:t> (PEEP=5 cmH20) durante 10 minutos (</a:t>
            </a:r>
            <a:r>
              <a:rPr lang="es-CO" sz="1800" dirty="0" err="1">
                <a:latin typeface="Montserrat" panose="02000505000000020004" pitchFamily="2" charset="0"/>
              </a:rPr>
              <a:t>SatO2</a:t>
            </a:r>
            <a:r>
              <a:rPr lang="es-CO" sz="1800" dirty="0">
                <a:latin typeface="Montserrat" panose="02000505000000020004" pitchFamily="2" charset="0"/>
              </a:rPr>
              <a:t> &gt;95%). </a:t>
            </a:r>
          </a:p>
          <a:p>
            <a:pPr lvl="1"/>
            <a:r>
              <a:rPr lang="es-CO" sz="1800" dirty="0">
                <a:latin typeface="Montserrat" panose="02000505000000020004" pitchFamily="2" charset="0"/>
                <a:cs typeface="Aparajita" panose="020B0604020202020204" pitchFamily="34" charset="0"/>
              </a:rPr>
              <a:t>Desconectar al paciente del ventilador</a:t>
            </a:r>
          </a:p>
          <a:p>
            <a:pPr lvl="1"/>
            <a:endParaRPr lang="es-CO" sz="1800" dirty="0">
              <a:latin typeface="Montserrat" panose="02000505000000020004" pitchFamily="2" charset="0"/>
              <a:cs typeface="Aparajita" panose="020B0604020202020204" pitchFamily="34" charset="0"/>
            </a:endParaRPr>
          </a:p>
          <a:p>
            <a:pPr lvl="1"/>
            <a:r>
              <a:rPr lang="es-CO" sz="1800" dirty="0">
                <a:latin typeface="Montserrat" panose="02000505000000020004" pitchFamily="2" charset="0"/>
                <a:cs typeface="Aparajita" panose="020B0604020202020204" pitchFamily="34" charset="0"/>
              </a:rPr>
              <a:t>Introduzca una cánula por TOT con O2 a 6L min o pieza en T a 12 L/min. </a:t>
            </a:r>
          </a:p>
          <a:p>
            <a:pPr lvl="1"/>
            <a:endParaRPr lang="es-CO" sz="1800" dirty="0">
              <a:latin typeface="Montserrat" panose="02000505000000020004" pitchFamily="2" charset="0"/>
              <a:cs typeface="Aparajita" panose="020B0604020202020204" pitchFamily="34" charset="0"/>
            </a:endParaRPr>
          </a:p>
          <a:p>
            <a:pPr lvl="1"/>
            <a:r>
              <a:rPr lang="es-CO" sz="1800" dirty="0">
                <a:latin typeface="Montserrat" panose="02000505000000020004" pitchFamily="2" charset="0"/>
                <a:cs typeface="Aparajita" panose="020B0604020202020204" pitchFamily="34" charset="0"/>
              </a:rPr>
              <a:t>Observar ausencia de esfuerzo respiratorio durante 8-10 minutos. </a:t>
            </a:r>
          </a:p>
          <a:p>
            <a:pPr lvl="1"/>
            <a:endParaRPr lang="es-CO" sz="1800" dirty="0">
              <a:latin typeface="Montserrat" panose="02000505000000020004" pitchFamily="2" charset="0"/>
              <a:cs typeface="Aparajita" panose="020B0604020202020204" pitchFamily="34" charset="0"/>
            </a:endParaRPr>
          </a:p>
          <a:p>
            <a:pPr lvl="1"/>
            <a:r>
              <a:rPr lang="es-CO" sz="1800" dirty="0">
                <a:latin typeface="Montserrat" panose="02000505000000020004" pitchFamily="2" charset="0"/>
                <a:cs typeface="Aparajita" panose="020B0604020202020204" pitchFamily="34" charset="0"/>
              </a:rPr>
              <a:t>Aumento de PCO2 (2-5-3 mmHg/min).</a:t>
            </a:r>
          </a:p>
          <a:p>
            <a:pPr lvl="1"/>
            <a:endParaRPr lang="es-CO" sz="1800" dirty="0">
              <a:latin typeface="Montserrat" panose="02000505000000020004" pitchFamily="2" charset="0"/>
              <a:cs typeface="Aparajita" panose="020B0604020202020204" pitchFamily="34" charset="0"/>
            </a:endParaRPr>
          </a:p>
          <a:p>
            <a:pPr lvl="1"/>
            <a:r>
              <a:rPr lang="es-ES" sz="1800" dirty="0">
                <a:latin typeface="Montserrat" panose="02000505000000020004" pitchFamily="2" charset="0"/>
              </a:rPr>
              <a:t>Excursión abdominal o torácica</a:t>
            </a:r>
            <a:endParaRPr lang="es-CO" sz="1800" dirty="0">
              <a:latin typeface="Montserrat" panose="02000505000000020004" pitchFamily="2" charset="0"/>
              <a:cs typeface="Aparajita" panose="020B0604020202020204" pitchFamily="34" charset="0"/>
            </a:endParaRPr>
          </a:p>
          <a:p>
            <a:endParaRPr lang="es-CO" sz="1800" dirty="0">
              <a:latin typeface="+mn-lt"/>
            </a:endParaRPr>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5750" y="1170002"/>
            <a:ext cx="2803819" cy="249998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CuadroTexto 4"/>
          <p:cNvSpPr txBox="1"/>
          <p:nvPr/>
        </p:nvSpPr>
        <p:spPr>
          <a:xfrm>
            <a:off x="8197633" y="6214943"/>
            <a:ext cx="3881120" cy="492443"/>
          </a:xfrm>
          <a:prstGeom prst="rect">
            <a:avLst/>
          </a:prstGeom>
          <a:noFill/>
        </p:spPr>
        <p:txBody>
          <a:bodyPr wrap="square" rtlCol="0">
            <a:spAutoFit/>
          </a:bodyPr>
          <a:lstStyle/>
          <a:p>
            <a:r>
              <a:rPr lang="es-CO" sz="1200" dirty="0" err="1"/>
              <a:t>Whalster</a:t>
            </a:r>
            <a:r>
              <a:rPr lang="es-CO" sz="1200" dirty="0"/>
              <a:t> S, </a:t>
            </a:r>
            <a:r>
              <a:rPr lang="es-CO" sz="1200" dirty="0" err="1"/>
              <a:t>Wijdicks</a:t>
            </a:r>
            <a:r>
              <a:rPr lang="es-CO" sz="1200" dirty="0"/>
              <a:t> EF, Et al. </a:t>
            </a:r>
            <a:r>
              <a:rPr lang="es-CO" sz="1200" dirty="0" err="1"/>
              <a:t>Neurology</a:t>
            </a:r>
            <a:r>
              <a:rPr lang="es-CO" sz="1200" dirty="0"/>
              <a:t>, 2015; 84 (18)</a:t>
            </a:r>
          </a:p>
          <a:p>
            <a:endParaRPr lang="es-CO" sz="1400" dirty="0"/>
          </a:p>
        </p:txBody>
      </p:sp>
    </p:spTree>
    <p:extLst>
      <p:ext uri="{BB962C8B-B14F-4D97-AF65-F5344CB8AC3E}">
        <p14:creationId xmlns:p14="http://schemas.microsoft.com/office/powerpoint/2010/main" val="38404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8848" y="562071"/>
            <a:ext cx="10515600" cy="791552"/>
          </a:xfrm>
        </p:spPr>
        <p:txBody>
          <a:bodyPr/>
          <a:lstStyle/>
          <a:p>
            <a:pPr algn="ctr"/>
            <a:r>
              <a:rPr lang="es-CO" b="1" dirty="0"/>
              <a:t>Test de Apnea </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58888351"/>
              </p:ext>
            </p:extLst>
          </p:nvPr>
        </p:nvGraphicFramePr>
        <p:xfrm>
          <a:off x="4320540" y="1429912"/>
          <a:ext cx="3398520" cy="2979598"/>
        </p:xfrm>
        <a:graphic>
          <a:graphicData uri="http://schemas.openxmlformats.org/drawingml/2006/table">
            <a:tbl>
              <a:tblPr firstRow="1" bandRow="1">
                <a:tableStyleId>{D27102A9-8310-4765-A935-A1911B00CA55}</a:tableStyleId>
              </a:tblPr>
              <a:tblGrid>
                <a:gridCol w="3398520">
                  <a:extLst>
                    <a:ext uri="{9D8B030D-6E8A-4147-A177-3AD203B41FA5}">
                      <a16:colId xmlns:a16="http://schemas.microsoft.com/office/drawing/2014/main" val="20000"/>
                    </a:ext>
                  </a:extLst>
                </a:gridCol>
              </a:tblGrid>
              <a:tr h="580531">
                <a:tc>
                  <a:txBody>
                    <a:bodyPr/>
                    <a:lstStyle/>
                    <a:p>
                      <a:pPr algn="ctr"/>
                      <a:r>
                        <a:rPr lang="es-CO" sz="2400" dirty="0">
                          <a:latin typeface="Montserrat" panose="02000505000000020004" pitchFamily="2" charset="0"/>
                        </a:rPr>
                        <a:t>POSITIVO</a:t>
                      </a:r>
                    </a:p>
                  </a:txBody>
                  <a:tcPr/>
                </a:tc>
                <a:extLst>
                  <a:ext uri="{0D108BD9-81ED-4DB2-BD59-A6C34878D82A}">
                    <a16:rowId xmlns:a16="http://schemas.microsoft.com/office/drawing/2014/main" val="10000"/>
                  </a:ext>
                </a:extLst>
              </a:tr>
              <a:tr h="2399067">
                <a:tc>
                  <a:txBody>
                    <a:bodyPr/>
                    <a:lstStyle/>
                    <a:p>
                      <a:pPr marL="285750" indent="-285750">
                        <a:buFont typeface="Wingdings" panose="05000000000000000000" pitchFamily="2" charset="2"/>
                        <a:buChar char="§"/>
                      </a:pPr>
                      <a:r>
                        <a:rPr lang="es-CO" sz="1800" dirty="0">
                          <a:latin typeface="Montserrat" panose="02000505000000020004" pitchFamily="2" charset="0"/>
                        </a:rPr>
                        <a:t>Ausencia de  movimientos respiratorios </a:t>
                      </a:r>
                      <a:r>
                        <a:rPr lang="es-CO" sz="1800" dirty="0" err="1">
                          <a:latin typeface="Montserrat" panose="02000505000000020004" pitchFamily="2" charset="0"/>
                        </a:rPr>
                        <a:t>espontaneos</a:t>
                      </a:r>
                      <a:r>
                        <a:rPr lang="es-CO" sz="1800" dirty="0">
                          <a:latin typeface="Montserrat" panose="02000505000000020004" pitchFamily="2" charset="0"/>
                        </a:rPr>
                        <a:t> </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800" dirty="0">
                          <a:latin typeface="Montserrat" panose="02000505000000020004" pitchFamily="2" charset="0"/>
                        </a:rPr>
                        <a:t>PaCO2 final </a:t>
                      </a:r>
                      <a:r>
                        <a:rPr lang="es-CO" sz="1800" kern="1200" dirty="0">
                          <a:effectLst/>
                          <a:latin typeface="Montserrat" panose="02000505000000020004" pitchFamily="2" charset="0"/>
                        </a:rPr>
                        <a:t>&gt;</a:t>
                      </a:r>
                      <a:r>
                        <a:rPr lang="es-CO" sz="1800" kern="1200" baseline="0" dirty="0">
                          <a:effectLst/>
                          <a:latin typeface="Montserrat" panose="02000505000000020004" pitchFamily="2" charset="0"/>
                        </a:rPr>
                        <a:t> 60 </a:t>
                      </a:r>
                      <a:r>
                        <a:rPr lang="es-CO" sz="1800" kern="1200" baseline="0" dirty="0" err="1">
                          <a:effectLst/>
                          <a:latin typeface="Montserrat" panose="02000505000000020004" pitchFamily="2" charset="0"/>
                        </a:rPr>
                        <a:t>mmHg</a:t>
                      </a:r>
                      <a:r>
                        <a:rPr lang="es-CO" sz="1800" kern="1200" baseline="0" dirty="0">
                          <a:effectLst/>
                          <a:latin typeface="Montserrat" panose="02000505000000020004" pitchFamily="2" charset="0"/>
                        </a:rPr>
                        <a:t> o &gt; 20 </a:t>
                      </a:r>
                      <a:r>
                        <a:rPr lang="es-CO" sz="1800" kern="1200" baseline="0" dirty="0" err="1">
                          <a:effectLst/>
                          <a:latin typeface="Montserrat" panose="02000505000000020004" pitchFamily="2" charset="0"/>
                        </a:rPr>
                        <a:t>mmHg</a:t>
                      </a:r>
                      <a:r>
                        <a:rPr lang="es-CO" sz="1800" kern="1200" baseline="0" dirty="0">
                          <a:effectLst/>
                          <a:latin typeface="Montserrat" panose="02000505000000020004" pitchFamily="2" charset="0"/>
                        </a:rPr>
                        <a:t> sobre PCO2 basal y PH arterial &lt; 7.28</a:t>
                      </a:r>
                      <a:endParaRPr lang="es-CO" sz="1800" b="0" i="0" kern="1200" dirty="0">
                        <a:solidFill>
                          <a:schemeClr val="dk1"/>
                        </a:solidFill>
                        <a:effectLst/>
                        <a:latin typeface="Montserrat" panose="02000505000000020004" pitchFamily="2" charset="0"/>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6" name="Marcador de contenido 3"/>
          <p:cNvGraphicFramePr>
            <a:graphicFrameLocks/>
          </p:cNvGraphicFramePr>
          <p:nvPr>
            <p:extLst>
              <p:ext uri="{D42A27DB-BD31-4B8C-83A1-F6EECF244321}">
                <p14:modId xmlns:p14="http://schemas.microsoft.com/office/powerpoint/2010/main" val="614455860"/>
              </p:ext>
            </p:extLst>
          </p:nvPr>
        </p:nvGraphicFramePr>
        <p:xfrm>
          <a:off x="580051" y="1429912"/>
          <a:ext cx="3352800" cy="2474553"/>
        </p:xfrm>
        <a:graphic>
          <a:graphicData uri="http://schemas.openxmlformats.org/drawingml/2006/table">
            <a:tbl>
              <a:tblPr firstRow="1" bandRow="1">
                <a:tableStyleId>{D27102A9-8310-4765-A935-A1911B00CA55}</a:tableStyleId>
              </a:tblPr>
              <a:tblGrid>
                <a:gridCol w="3352800">
                  <a:extLst>
                    <a:ext uri="{9D8B030D-6E8A-4147-A177-3AD203B41FA5}">
                      <a16:colId xmlns:a16="http://schemas.microsoft.com/office/drawing/2014/main" val="20000"/>
                    </a:ext>
                  </a:extLst>
                </a:gridCol>
              </a:tblGrid>
              <a:tr h="476067">
                <a:tc>
                  <a:txBody>
                    <a:bodyPr/>
                    <a:lstStyle/>
                    <a:p>
                      <a:pPr algn="ctr"/>
                      <a:r>
                        <a:rPr lang="es-CO" sz="2400" dirty="0">
                          <a:latin typeface="Montserrat" panose="02000505000000020004" pitchFamily="2" charset="0"/>
                        </a:rPr>
                        <a:t>NEGATIVO</a:t>
                      </a:r>
                    </a:p>
                  </a:txBody>
                  <a:tcPr/>
                </a:tc>
                <a:extLst>
                  <a:ext uri="{0D108BD9-81ED-4DB2-BD59-A6C34878D82A}">
                    <a16:rowId xmlns:a16="http://schemas.microsoft.com/office/drawing/2014/main" val="10000"/>
                  </a:ext>
                </a:extLst>
              </a:tr>
              <a:tr h="1998486">
                <a:tc>
                  <a:txBody>
                    <a:bodyPr/>
                    <a:lstStyle/>
                    <a:p>
                      <a:pPr marL="285750" indent="-285750">
                        <a:buFont typeface="Wingdings" panose="05000000000000000000" pitchFamily="2" charset="2"/>
                        <a:buChar char="§"/>
                      </a:pPr>
                      <a:r>
                        <a:rPr lang="es-CO" sz="1800" dirty="0">
                          <a:latin typeface="Montserrat" panose="02000505000000020004" pitchFamily="2" charset="0"/>
                        </a:rPr>
                        <a:t>Presencia de movimientos respiratorios espontáneos</a:t>
                      </a:r>
                    </a:p>
                    <a:p>
                      <a:pPr marL="285750" indent="-285750">
                        <a:buFont typeface="Wingdings" panose="05000000000000000000" pitchFamily="2" charset="2"/>
                        <a:buChar char="§"/>
                      </a:pPr>
                      <a:r>
                        <a:rPr lang="es-CO" sz="1800" dirty="0">
                          <a:latin typeface="Montserrat" panose="02000505000000020004" pitchFamily="2" charset="0"/>
                        </a:rPr>
                        <a:t>Repetir el Test a las</a:t>
                      </a:r>
                      <a:r>
                        <a:rPr lang="es-CO" sz="1800" baseline="0" dirty="0">
                          <a:latin typeface="Montserrat" panose="02000505000000020004" pitchFamily="2" charset="0"/>
                        </a:rPr>
                        <a:t> 24 Horas. </a:t>
                      </a:r>
                      <a:endParaRPr lang="es-CO" sz="1800" dirty="0">
                        <a:latin typeface="Montserrat" panose="02000505000000020004" pitchFamily="2" charset="0"/>
                      </a:endParaRPr>
                    </a:p>
                  </a:txBody>
                  <a:tcPr/>
                </a:tc>
                <a:extLst>
                  <a:ext uri="{0D108BD9-81ED-4DB2-BD59-A6C34878D82A}">
                    <a16:rowId xmlns:a16="http://schemas.microsoft.com/office/drawing/2014/main" val="10001"/>
                  </a:ext>
                </a:extLst>
              </a:tr>
            </a:tbl>
          </a:graphicData>
        </a:graphic>
      </p:graphicFrame>
      <p:graphicFrame>
        <p:nvGraphicFramePr>
          <p:cNvPr id="7" name="Marcador de contenido 3"/>
          <p:cNvGraphicFramePr>
            <a:graphicFrameLocks/>
          </p:cNvGraphicFramePr>
          <p:nvPr>
            <p:extLst>
              <p:ext uri="{D42A27DB-BD31-4B8C-83A1-F6EECF244321}">
                <p14:modId xmlns:p14="http://schemas.microsoft.com/office/powerpoint/2010/main" val="1172210262"/>
              </p:ext>
            </p:extLst>
          </p:nvPr>
        </p:nvGraphicFramePr>
        <p:xfrm>
          <a:off x="8081493" y="1429912"/>
          <a:ext cx="3967632" cy="3261586"/>
        </p:xfrm>
        <a:graphic>
          <a:graphicData uri="http://schemas.openxmlformats.org/drawingml/2006/table">
            <a:tbl>
              <a:tblPr firstRow="1" bandRow="1">
                <a:tableStyleId>{D27102A9-8310-4765-A935-A1911B00CA55}</a:tableStyleId>
              </a:tblPr>
              <a:tblGrid>
                <a:gridCol w="3967632">
                  <a:extLst>
                    <a:ext uri="{9D8B030D-6E8A-4147-A177-3AD203B41FA5}">
                      <a16:colId xmlns:a16="http://schemas.microsoft.com/office/drawing/2014/main" val="20000"/>
                    </a:ext>
                  </a:extLst>
                </a:gridCol>
              </a:tblGrid>
              <a:tr h="627480">
                <a:tc>
                  <a:txBody>
                    <a:bodyPr/>
                    <a:lstStyle/>
                    <a:p>
                      <a:pPr algn="ctr"/>
                      <a:r>
                        <a:rPr lang="es-CO" sz="2400" dirty="0">
                          <a:latin typeface="Montserrat" panose="02000505000000020004" pitchFamily="2" charset="0"/>
                        </a:rPr>
                        <a:t>INDETERMINADO</a:t>
                      </a:r>
                    </a:p>
                  </a:txBody>
                  <a:tcPr/>
                </a:tc>
                <a:extLst>
                  <a:ext uri="{0D108BD9-81ED-4DB2-BD59-A6C34878D82A}">
                    <a16:rowId xmlns:a16="http://schemas.microsoft.com/office/drawing/2014/main" val="10000"/>
                  </a:ext>
                </a:extLst>
              </a:tr>
              <a:tr h="2634106">
                <a:tc>
                  <a:txBody>
                    <a:bodyPr/>
                    <a:lstStyle/>
                    <a:p>
                      <a:pPr marL="285750" indent="-285750">
                        <a:buFont typeface="Wingdings" panose="05000000000000000000" pitchFamily="2" charset="2"/>
                        <a:buChar char="§"/>
                      </a:pPr>
                      <a:r>
                        <a:rPr lang="es-CO" sz="1800" dirty="0">
                          <a:latin typeface="Montserrat" panose="02000505000000020004" pitchFamily="2" charset="0"/>
                        </a:rPr>
                        <a:t>Interrupción</a:t>
                      </a:r>
                      <a:r>
                        <a:rPr lang="es-CO" sz="1800" baseline="0" dirty="0">
                          <a:latin typeface="Montserrat" panose="02000505000000020004" pitchFamily="2" charset="0"/>
                        </a:rPr>
                        <a:t> del Test por Hipotensión (PAS &lt; 90 </a:t>
                      </a:r>
                      <a:r>
                        <a:rPr lang="es-CO" sz="1800" baseline="0" dirty="0" err="1">
                          <a:latin typeface="Montserrat" panose="02000505000000020004" pitchFamily="2" charset="0"/>
                        </a:rPr>
                        <a:t>mmHg</a:t>
                      </a:r>
                      <a:r>
                        <a:rPr lang="es-CO" sz="1800" baseline="0" dirty="0">
                          <a:latin typeface="Montserrat" panose="02000505000000020004" pitchFamily="2" charset="0"/>
                        </a:rPr>
                        <a:t>), arritmias o </a:t>
                      </a:r>
                      <a:r>
                        <a:rPr lang="es-CO" sz="1800" baseline="0" dirty="0" err="1">
                          <a:latin typeface="Montserrat" panose="02000505000000020004" pitchFamily="2" charset="0"/>
                        </a:rPr>
                        <a:t>desaturación</a:t>
                      </a:r>
                      <a:r>
                        <a:rPr lang="es-CO" sz="1800" baseline="0" dirty="0">
                          <a:latin typeface="Montserrat" panose="02000505000000020004" pitchFamily="2" charset="0"/>
                        </a:rPr>
                        <a:t> (SaO2 &lt; 85% durante 30 segundos)</a:t>
                      </a:r>
                    </a:p>
                    <a:p>
                      <a:pPr marL="285750" indent="-285750">
                        <a:buFont typeface="Wingdings" panose="05000000000000000000" pitchFamily="2" charset="2"/>
                        <a:buChar char="§"/>
                      </a:pPr>
                      <a:r>
                        <a:rPr lang="es-CO" sz="1800" baseline="0" dirty="0">
                          <a:latin typeface="Montserrat" panose="02000505000000020004" pitchFamily="2" charset="0"/>
                        </a:rPr>
                        <a:t>PaCO2 final &lt; 60 </a:t>
                      </a:r>
                      <a:r>
                        <a:rPr lang="es-CO" sz="1800" baseline="0" dirty="0" err="1">
                          <a:latin typeface="Montserrat" panose="02000505000000020004" pitchFamily="2" charset="0"/>
                        </a:rPr>
                        <a:t>mmHg</a:t>
                      </a:r>
                      <a:r>
                        <a:rPr lang="es-CO" sz="1800" baseline="0" dirty="0">
                          <a:latin typeface="Montserrat" panose="02000505000000020004" pitchFamily="2" charset="0"/>
                        </a:rPr>
                        <a:t> o &lt; 20 </a:t>
                      </a:r>
                      <a:r>
                        <a:rPr lang="es-CO" sz="1800" baseline="0" dirty="0" err="1">
                          <a:latin typeface="Montserrat" panose="02000505000000020004" pitchFamily="2" charset="0"/>
                        </a:rPr>
                        <a:t>mmHg</a:t>
                      </a:r>
                      <a:r>
                        <a:rPr lang="es-CO" sz="1800" baseline="0" dirty="0">
                          <a:latin typeface="Montserrat" panose="02000505000000020004" pitchFamily="2" charset="0"/>
                        </a:rPr>
                        <a:t> sobre la basal. </a:t>
                      </a:r>
                    </a:p>
                    <a:p>
                      <a:pPr marL="285750" indent="-285750">
                        <a:buFont typeface="Wingdings" panose="05000000000000000000" pitchFamily="2" charset="2"/>
                        <a:buChar char="§"/>
                      </a:pPr>
                      <a:r>
                        <a:rPr lang="es-CO" sz="1800" baseline="0" dirty="0">
                          <a:latin typeface="Montserrat" panose="02000505000000020004" pitchFamily="2" charset="0"/>
                        </a:rPr>
                        <a:t>El test puede repetirse tras estabilización a los 10 minutos. </a:t>
                      </a:r>
                      <a:endParaRPr lang="es-CO" sz="1800" dirty="0">
                        <a:latin typeface="Montserrat" panose="02000505000000020004" pitchFamily="2" charset="0"/>
                      </a:endParaRPr>
                    </a:p>
                  </a:txBody>
                  <a:tcPr/>
                </a:tc>
                <a:extLst>
                  <a:ext uri="{0D108BD9-81ED-4DB2-BD59-A6C34878D82A}">
                    <a16:rowId xmlns:a16="http://schemas.microsoft.com/office/drawing/2014/main" val="10001"/>
                  </a:ext>
                </a:extLst>
              </a:tr>
            </a:tbl>
          </a:graphicData>
        </a:graphic>
      </p:graphicFrame>
      <p:sp>
        <p:nvSpPr>
          <p:cNvPr id="3" name="CuadroTexto 2"/>
          <p:cNvSpPr txBox="1"/>
          <p:nvPr/>
        </p:nvSpPr>
        <p:spPr>
          <a:xfrm>
            <a:off x="3739387" y="6510473"/>
            <a:ext cx="8186057" cy="276999"/>
          </a:xfrm>
          <a:prstGeom prst="rect">
            <a:avLst/>
          </a:prstGeom>
          <a:noFill/>
        </p:spPr>
        <p:txBody>
          <a:bodyPr wrap="square" rtlCol="0">
            <a:spAutoFit/>
          </a:bodyPr>
          <a:lstStyle/>
          <a:p>
            <a:pPr algn="r"/>
            <a:r>
              <a:rPr lang="es-CO" sz="1200" dirty="0" err="1"/>
              <a:t>Hocker</a:t>
            </a:r>
            <a:r>
              <a:rPr lang="es-CO" sz="1200" dirty="0"/>
              <a:t> S, </a:t>
            </a:r>
            <a:r>
              <a:rPr lang="es-CO" sz="1200" dirty="0" err="1"/>
              <a:t>Whalen</a:t>
            </a:r>
            <a:r>
              <a:rPr lang="es-CO" sz="1200" dirty="0"/>
              <a:t> F, </a:t>
            </a:r>
            <a:r>
              <a:rPr lang="es-CO" sz="1200" dirty="0" err="1"/>
              <a:t>Wijdicks</a:t>
            </a:r>
            <a:r>
              <a:rPr lang="es-CO" sz="1200" dirty="0"/>
              <a:t> EF; </a:t>
            </a:r>
            <a:r>
              <a:rPr lang="es-CO" sz="1200" dirty="0" err="1"/>
              <a:t>Neurocrit</a:t>
            </a:r>
            <a:r>
              <a:rPr lang="es-CO" sz="1200" dirty="0"/>
              <a:t> </a:t>
            </a:r>
            <a:r>
              <a:rPr lang="es-CO" sz="1200" dirty="0" err="1"/>
              <a:t>Care</a:t>
            </a:r>
            <a:r>
              <a:rPr lang="es-CO" sz="1200" dirty="0"/>
              <a:t>. 2014 (2); 298-300.</a:t>
            </a:r>
          </a:p>
        </p:txBody>
      </p:sp>
    </p:spTree>
    <p:extLst>
      <p:ext uri="{BB962C8B-B14F-4D97-AF65-F5344CB8AC3E}">
        <p14:creationId xmlns:p14="http://schemas.microsoft.com/office/powerpoint/2010/main" val="78626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0640" y="180309"/>
            <a:ext cx="9763760" cy="1368134"/>
          </a:xfrm>
        </p:spPr>
        <p:txBody>
          <a:bodyPr>
            <a:noAutofit/>
          </a:bodyPr>
          <a:lstStyle/>
          <a:p>
            <a:pPr algn="ctr"/>
            <a:r>
              <a:rPr lang="es-CO" sz="4000" b="1" dirty="0">
                <a:latin typeface="Montserrat" panose="02000505000000020004" pitchFamily="2" charset="0"/>
              </a:rPr>
              <a:t>Criterios Neurológicos de Muerte </a:t>
            </a:r>
            <a:br>
              <a:rPr lang="es-CO" sz="4000" b="1" dirty="0">
                <a:latin typeface="Montserrat" panose="02000505000000020004" pitchFamily="2" charset="0"/>
              </a:rPr>
            </a:br>
            <a:r>
              <a:rPr lang="es-CO" sz="4000" b="1" dirty="0">
                <a:latin typeface="Montserrat" panose="02000505000000020004" pitchFamily="2" charset="0"/>
              </a:rPr>
              <a:t>“Cerebral Vs Encefálica’’ </a:t>
            </a:r>
          </a:p>
        </p:txBody>
      </p:sp>
      <p:pic>
        <p:nvPicPr>
          <p:cNvPr id="4" name="Marcador de contenido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9757086" y="1931373"/>
            <a:ext cx="1626285" cy="1303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Marcador de contenido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757087" y="3597710"/>
            <a:ext cx="1612637" cy="1239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Marcador de contenido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757086" y="5117782"/>
            <a:ext cx="1612637" cy="1359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p:cNvSpPr txBox="1"/>
          <p:nvPr/>
        </p:nvSpPr>
        <p:spPr>
          <a:xfrm>
            <a:off x="4124958" y="1844221"/>
            <a:ext cx="5358256" cy="1477328"/>
          </a:xfrm>
          <a:prstGeom prst="rect">
            <a:avLst/>
          </a:prstGeom>
          <a:noFill/>
          <a:ln>
            <a:solidFill>
              <a:schemeClr val="tx1"/>
            </a:solidFill>
          </a:ln>
          <a:effectLst>
            <a:glow rad="101600">
              <a:schemeClr val="accent5">
                <a:satMod val="175000"/>
                <a:alpha val="40000"/>
              </a:schemeClr>
            </a:glow>
          </a:effectLst>
        </p:spPr>
        <p:txBody>
          <a:bodyPr wrap="square" rtlCol="0">
            <a:spAutoFit/>
          </a:bodyPr>
          <a:lstStyle/>
          <a:p>
            <a:pPr marL="285750" indent="-285750">
              <a:buFont typeface="Wingdings" panose="05000000000000000000" pitchFamily="2" charset="2"/>
              <a:buChar char="§"/>
            </a:pPr>
            <a:r>
              <a:rPr lang="es-CO" b="1" dirty="0">
                <a:solidFill>
                  <a:srgbClr val="FF0000"/>
                </a:solidFill>
                <a:latin typeface="Montserrat" panose="02000505000000020004" pitchFamily="2" charset="0"/>
              </a:rPr>
              <a:t>Muerte encefálica (“</a:t>
            </a:r>
            <a:r>
              <a:rPr lang="es-CO" b="1" dirty="0" err="1">
                <a:solidFill>
                  <a:srgbClr val="FF0000"/>
                </a:solidFill>
                <a:latin typeface="Montserrat" panose="02000505000000020004" pitchFamily="2" charset="0"/>
              </a:rPr>
              <a:t>Brain</a:t>
            </a:r>
            <a:r>
              <a:rPr lang="es-CO" b="1" dirty="0">
                <a:solidFill>
                  <a:srgbClr val="FF0000"/>
                </a:solidFill>
                <a:latin typeface="Montserrat" panose="02000505000000020004" pitchFamily="2" charset="0"/>
              </a:rPr>
              <a:t> </a:t>
            </a:r>
            <a:r>
              <a:rPr lang="es-CO" b="1" dirty="0" err="1">
                <a:solidFill>
                  <a:srgbClr val="FF0000"/>
                </a:solidFill>
                <a:latin typeface="Montserrat" panose="02000505000000020004" pitchFamily="2" charset="0"/>
              </a:rPr>
              <a:t>death</a:t>
            </a:r>
            <a:r>
              <a:rPr lang="es-CO" b="1" dirty="0">
                <a:solidFill>
                  <a:srgbClr val="FF0000"/>
                </a:solidFill>
                <a:latin typeface="Montserrat" panose="02000505000000020004" pitchFamily="2" charset="0"/>
              </a:rPr>
              <a:t>’’)</a:t>
            </a:r>
          </a:p>
          <a:p>
            <a:pPr marL="285750" indent="-285750">
              <a:buFontTx/>
              <a:buChar char="-"/>
            </a:pPr>
            <a:r>
              <a:rPr lang="es-CO" dirty="0">
                <a:latin typeface="Montserrat" panose="02000505000000020004" pitchFamily="2" charset="0"/>
              </a:rPr>
              <a:t>Pérdida irreversible de todas las funciones encefálicas</a:t>
            </a:r>
          </a:p>
          <a:p>
            <a:pPr marL="285750" indent="-285750">
              <a:buFontTx/>
              <a:buChar char="-"/>
            </a:pPr>
            <a:r>
              <a:rPr lang="es-CO" dirty="0">
                <a:latin typeface="Montserrat" panose="02000505000000020004" pitchFamily="2" charset="0"/>
              </a:rPr>
              <a:t>Criterios de Harvard, Comisión presidencial, AAN. </a:t>
            </a:r>
          </a:p>
        </p:txBody>
      </p:sp>
      <p:sp>
        <p:nvSpPr>
          <p:cNvPr id="8" name="CuadroTexto 7"/>
          <p:cNvSpPr txBox="1"/>
          <p:nvPr/>
        </p:nvSpPr>
        <p:spPr>
          <a:xfrm>
            <a:off x="4124958" y="3617328"/>
            <a:ext cx="5358256" cy="1200329"/>
          </a:xfrm>
          <a:prstGeom prst="rect">
            <a:avLst/>
          </a:prstGeom>
          <a:noFill/>
          <a:ln>
            <a:solidFill>
              <a:schemeClr val="tx1"/>
            </a:solidFill>
          </a:ln>
          <a:effectLst>
            <a:glow rad="139700">
              <a:schemeClr val="accent5">
                <a:satMod val="175000"/>
                <a:alpha val="40000"/>
              </a:schemeClr>
            </a:glow>
          </a:effectLst>
        </p:spPr>
        <p:txBody>
          <a:bodyPr wrap="square" rtlCol="0">
            <a:spAutoFit/>
          </a:bodyPr>
          <a:lstStyle/>
          <a:p>
            <a:pPr marL="285750" indent="-285750">
              <a:buFont typeface="Wingdings" panose="05000000000000000000" pitchFamily="2" charset="2"/>
              <a:buChar char="§"/>
            </a:pPr>
            <a:r>
              <a:rPr lang="es-CO" b="1" dirty="0">
                <a:solidFill>
                  <a:srgbClr val="FF0000"/>
                </a:solidFill>
                <a:latin typeface="Montserrat" panose="02000505000000020004" pitchFamily="2" charset="0"/>
              </a:rPr>
              <a:t>Muerte del Tronco encefálico (“</a:t>
            </a:r>
            <a:r>
              <a:rPr lang="es-CO" b="1" dirty="0" err="1">
                <a:solidFill>
                  <a:srgbClr val="FF0000"/>
                </a:solidFill>
                <a:latin typeface="Montserrat" panose="02000505000000020004" pitchFamily="2" charset="0"/>
              </a:rPr>
              <a:t>Brain</a:t>
            </a:r>
            <a:r>
              <a:rPr lang="es-CO" b="1" dirty="0">
                <a:solidFill>
                  <a:srgbClr val="FF0000"/>
                </a:solidFill>
                <a:latin typeface="Montserrat" panose="02000505000000020004" pitchFamily="2" charset="0"/>
              </a:rPr>
              <a:t> </a:t>
            </a:r>
            <a:r>
              <a:rPr lang="es-CO" b="1" dirty="0" err="1">
                <a:solidFill>
                  <a:srgbClr val="FF0000"/>
                </a:solidFill>
                <a:latin typeface="Montserrat" panose="02000505000000020004" pitchFamily="2" charset="0"/>
              </a:rPr>
              <a:t>Stem</a:t>
            </a:r>
            <a:r>
              <a:rPr lang="es-CO" b="1" dirty="0">
                <a:solidFill>
                  <a:srgbClr val="FF0000"/>
                </a:solidFill>
                <a:latin typeface="Montserrat" panose="02000505000000020004" pitchFamily="2" charset="0"/>
              </a:rPr>
              <a:t> </a:t>
            </a:r>
            <a:r>
              <a:rPr lang="es-CO" b="1" dirty="0" err="1">
                <a:solidFill>
                  <a:srgbClr val="FF0000"/>
                </a:solidFill>
                <a:latin typeface="Montserrat" panose="02000505000000020004" pitchFamily="2" charset="0"/>
              </a:rPr>
              <a:t>death</a:t>
            </a:r>
            <a:r>
              <a:rPr lang="es-CO" b="1" dirty="0">
                <a:solidFill>
                  <a:srgbClr val="FF0000"/>
                </a:solidFill>
                <a:latin typeface="Montserrat" panose="02000505000000020004" pitchFamily="2" charset="0"/>
              </a:rPr>
              <a:t>’’)</a:t>
            </a:r>
          </a:p>
          <a:p>
            <a:pPr marL="285750" indent="-285750">
              <a:buFontTx/>
              <a:buChar char="-"/>
            </a:pPr>
            <a:r>
              <a:rPr lang="es-CO" dirty="0">
                <a:latin typeface="Montserrat" panose="02000505000000020004" pitchFamily="2" charset="0"/>
              </a:rPr>
              <a:t>Pérdida irreversible de la función del tallo encefálico</a:t>
            </a:r>
          </a:p>
        </p:txBody>
      </p:sp>
      <p:sp>
        <p:nvSpPr>
          <p:cNvPr id="9" name="CuadroTexto 8"/>
          <p:cNvSpPr txBox="1"/>
          <p:nvPr/>
        </p:nvSpPr>
        <p:spPr>
          <a:xfrm>
            <a:off x="4124958" y="5197575"/>
            <a:ext cx="5358254" cy="1200329"/>
          </a:xfrm>
          <a:prstGeom prst="rect">
            <a:avLst/>
          </a:prstGeom>
          <a:noFill/>
          <a:ln>
            <a:solidFill>
              <a:schemeClr val="tx1"/>
            </a:solidFill>
          </a:ln>
          <a:effectLst>
            <a:glow rad="139700">
              <a:schemeClr val="accent5">
                <a:satMod val="175000"/>
                <a:alpha val="40000"/>
              </a:schemeClr>
            </a:glow>
          </a:effectLst>
        </p:spPr>
        <p:txBody>
          <a:bodyPr wrap="square" rtlCol="0">
            <a:spAutoFit/>
          </a:bodyPr>
          <a:lstStyle/>
          <a:p>
            <a:pPr marL="285750" indent="-285750">
              <a:buFont typeface="Wingdings" panose="05000000000000000000" pitchFamily="2" charset="2"/>
              <a:buChar char="§"/>
            </a:pPr>
            <a:r>
              <a:rPr lang="es-CO" b="1" dirty="0">
                <a:solidFill>
                  <a:srgbClr val="FF0000"/>
                </a:solidFill>
                <a:latin typeface="Montserrat" panose="02000505000000020004" pitchFamily="2" charset="0"/>
              </a:rPr>
              <a:t>Muerte de la corteza cerebral (“Cortical </a:t>
            </a:r>
            <a:r>
              <a:rPr lang="es-CO" b="1" dirty="0" err="1">
                <a:solidFill>
                  <a:srgbClr val="FF0000"/>
                </a:solidFill>
                <a:latin typeface="Montserrat" panose="02000505000000020004" pitchFamily="2" charset="0"/>
              </a:rPr>
              <a:t>death</a:t>
            </a:r>
            <a:r>
              <a:rPr lang="es-CO" b="1" dirty="0">
                <a:solidFill>
                  <a:srgbClr val="FF0000"/>
                </a:solidFill>
                <a:latin typeface="Montserrat" panose="02000505000000020004" pitchFamily="2" charset="0"/>
              </a:rPr>
              <a:t>’’)</a:t>
            </a:r>
          </a:p>
          <a:p>
            <a:r>
              <a:rPr lang="es-CO" dirty="0">
                <a:latin typeface="Montserrat" panose="02000505000000020004" pitchFamily="2" charset="0"/>
              </a:rPr>
              <a:t>-  Perdida irreversible de las funciones corticales superiores </a:t>
            </a:r>
          </a:p>
        </p:txBody>
      </p:sp>
      <p:sp>
        <p:nvSpPr>
          <p:cNvPr id="3" name="CuadroTexto 2"/>
          <p:cNvSpPr txBox="1"/>
          <p:nvPr/>
        </p:nvSpPr>
        <p:spPr>
          <a:xfrm>
            <a:off x="3969414" y="6539191"/>
            <a:ext cx="7806519" cy="276999"/>
          </a:xfrm>
          <a:prstGeom prst="rect">
            <a:avLst/>
          </a:prstGeom>
          <a:noFill/>
        </p:spPr>
        <p:txBody>
          <a:bodyPr wrap="square" rtlCol="0">
            <a:spAutoFit/>
          </a:bodyPr>
          <a:lstStyle/>
          <a:p>
            <a:pPr algn="r"/>
            <a:r>
              <a:rPr lang="es-CO" sz="1200" dirty="0"/>
              <a:t>Machado Calixto; </a:t>
            </a:r>
            <a:r>
              <a:rPr lang="es-CO" sz="1200" dirty="0" err="1"/>
              <a:t>Brain</a:t>
            </a:r>
            <a:r>
              <a:rPr lang="es-CO" sz="1200" dirty="0"/>
              <a:t> </a:t>
            </a:r>
            <a:r>
              <a:rPr lang="es-CO" sz="1200" dirty="0" err="1"/>
              <a:t>death</a:t>
            </a:r>
            <a:r>
              <a:rPr lang="es-CO" sz="1200" dirty="0"/>
              <a:t> a </a:t>
            </a:r>
            <a:r>
              <a:rPr lang="es-CO" sz="1200" dirty="0" err="1"/>
              <a:t>Reppraisal</a:t>
            </a:r>
            <a:r>
              <a:rPr lang="es-CO" sz="1200" dirty="0"/>
              <a:t>; </a:t>
            </a:r>
            <a:r>
              <a:rPr lang="es-CO" sz="1200" dirty="0" err="1"/>
              <a:t>Springer</a:t>
            </a:r>
            <a:r>
              <a:rPr lang="es-CO" sz="1200" dirty="0"/>
              <a:t>, 2007.</a:t>
            </a:r>
          </a:p>
        </p:txBody>
      </p:sp>
    </p:spTree>
    <p:extLst>
      <p:ext uri="{BB962C8B-B14F-4D97-AF65-F5344CB8AC3E}">
        <p14:creationId xmlns:p14="http://schemas.microsoft.com/office/powerpoint/2010/main" val="9990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6"/>
                                        </p:tgtEl>
                                      </p:cBhvr>
                                    </p:animEffect>
                                    <p:animScale>
                                      <p:cBhvr>
                                        <p:cTn id="29" dur="250" autoRev="1" fill="hold"/>
                                        <p:tgtEl>
                                          <p:spTgt spid="6"/>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8750"/>
            <a:ext cx="10515600" cy="1413498"/>
          </a:xfrm>
        </p:spPr>
        <p:txBody>
          <a:bodyPr>
            <a:noAutofit/>
          </a:bodyPr>
          <a:lstStyle/>
          <a:p>
            <a:pPr algn="ctr"/>
            <a:r>
              <a:rPr lang="es-CO" b="1" dirty="0">
                <a:latin typeface="Montserrat" panose="02000505000000020004" pitchFamily="2" charset="0"/>
              </a:rPr>
              <a:t>Periodo de observación</a:t>
            </a:r>
            <a:br>
              <a:rPr lang="es-CO" b="1" dirty="0">
                <a:latin typeface="Montserrat" panose="02000505000000020004" pitchFamily="2" charset="0"/>
              </a:rPr>
            </a:br>
            <a:r>
              <a:rPr lang="es-CO" b="1" dirty="0">
                <a:solidFill>
                  <a:srgbClr val="152B48"/>
                </a:solidFill>
                <a:latin typeface="Montserrat" panose="02000505000000020004" pitchFamily="2" charset="0"/>
              </a:rPr>
              <a:t>Recomendación AAN 2010</a:t>
            </a:r>
          </a:p>
        </p:txBody>
      </p:sp>
      <p:sp>
        <p:nvSpPr>
          <p:cNvPr id="3" name="Marcador de contenido 2"/>
          <p:cNvSpPr>
            <a:spLocks noGrp="1"/>
          </p:cNvSpPr>
          <p:nvPr>
            <p:ph idx="1"/>
          </p:nvPr>
        </p:nvSpPr>
        <p:spPr>
          <a:xfrm>
            <a:off x="4557894" y="2266860"/>
            <a:ext cx="7620000" cy="3960717"/>
          </a:xfrm>
        </p:spPr>
        <p:txBody>
          <a:bodyPr>
            <a:normAutofit/>
          </a:bodyPr>
          <a:lstStyle/>
          <a:p>
            <a:r>
              <a:rPr lang="es-CO" sz="1900" dirty="0">
                <a:latin typeface="Montserrat" panose="02000505000000020004" pitchFamily="2" charset="0"/>
              </a:rPr>
              <a:t>Varía dependiendo de la edad y la etiología.</a:t>
            </a:r>
          </a:p>
          <a:p>
            <a:pPr marL="0" indent="0">
              <a:buNone/>
            </a:pPr>
            <a:endParaRPr lang="es-CO" sz="1900" dirty="0">
              <a:latin typeface="Montserrat" panose="02000505000000020004" pitchFamily="2" charset="0"/>
            </a:endParaRPr>
          </a:p>
          <a:p>
            <a:r>
              <a:rPr lang="es-CO" sz="1900" dirty="0">
                <a:latin typeface="Montserrat" panose="02000505000000020004" pitchFamily="2" charset="0"/>
              </a:rPr>
              <a:t>Indicado cuando el diagnóstico es exclusivamente clínico:</a:t>
            </a:r>
          </a:p>
          <a:p>
            <a:pPr marL="0" indent="0">
              <a:buNone/>
            </a:pPr>
            <a:r>
              <a:rPr lang="es-CO" sz="1900" dirty="0">
                <a:latin typeface="Montserrat" panose="02000505000000020004" pitchFamily="2" charset="0"/>
              </a:rPr>
              <a:t>      </a:t>
            </a:r>
            <a:r>
              <a:rPr lang="es-CO" sz="1900" dirty="0">
                <a:solidFill>
                  <a:srgbClr val="FF0000"/>
                </a:solidFill>
                <a:latin typeface="Montserrat" panose="02000505000000020004" pitchFamily="2" charset="0"/>
              </a:rPr>
              <a:t>- </a:t>
            </a:r>
            <a:r>
              <a:rPr lang="es-CO" sz="1900" u="sng" dirty="0">
                <a:solidFill>
                  <a:srgbClr val="FF0000"/>
                </a:solidFill>
                <a:latin typeface="Montserrat" panose="02000505000000020004" pitchFamily="2" charset="0"/>
              </a:rPr>
              <a:t>6 H:</a:t>
            </a:r>
            <a:r>
              <a:rPr lang="es-CO" sz="1900" dirty="0">
                <a:solidFill>
                  <a:srgbClr val="FF0000"/>
                </a:solidFill>
                <a:latin typeface="Montserrat" panose="02000505000000020004" pitchFamily="2" charset="0"/>
              </a:rPr>
              <a:t> </a:t>
            </a:r>
            <a:r>
              <a:rPr lang="es-CO" sz="1900" dirty="0">
                <a:latin typeface="Montserrat" panose="02000505000000020004" pitchFamily="2" charset="0"/>
              </a:rPr>
              <a:t>En caso de daño encefálico estructural</a:t>
            </a:r>
          </a:p>
          <a:p>
            <a:pPr marL="0" indent="0">
              <a:buNone/>
            </a:pPr>
            <a:r>
              <a:rPr lang="es-CO" sz="1900" dirty="0">
                <a:latin typeface="Montserrat" panose="02000505000000020004" pitchFamily="2" charset="0"/>
              </a:rPr>
              <a:t>      </a:t>
            </a:r>
            <a:r>
              <a:rPr lang="es-CO" sz="1900" dirty="0">
                <a:solidFill>
                  <a:srgbClr val="FF0000"/>
                </a:solidFill>
                <a:latin typeface="Montserrat" panose="02000505000000020004" pitchFamily="2" charset="0"/>
              </a:rPr>
              <a:t>- </a:t>
            </a:r>
            <a:r>
              <a:rPr lang="es-CO" sz="1900" u="sng" dirty="0">
                <a:solidFill>
                  <a:srgbClr val="FF0000"/>
                </a:solidFill>
                <a:latin typeface="Montserrat" panose="02000505000000020004" pitchFamily="2" charset="0"/>
              </a:rPr>
              <a:t>24 H:</a:t>
            </a:r>
            <a:r>
              <a:rPr lang="es-CO" sz="1900" dirty="0">
                <a:solidFill>
                  <a:srgbClr val="FF0000"/>
                </a:solidFill>
                <a:latin typeface="Montserrat" panose="02000505000000020004" pitchFamily="2" charset="0"/>
              </a:rPr>
              <a:t> </a:t>
            </a:r>
            <a:r>
              <a:rPr lang="es-CO" sz="1900" dirty="0">
                <a:latin typeface="Montserrat" panose="02000505000000020004" pitchFamily="2" charset="0"/>
              </a:rPr>
              <a:t>Cuando la causa es una encefalopatía Hipóxico-Isquémica</a:t>
            </a:r>
          </a:p>
          <a:p>
            <a:pPr marL="0" indent="0">
              <a:buNone/>
            </a:pPr>
            <a:r>
              <a:rPr lang="es-CO" sz="1900" dirty="0">
                <a:latin typeface="Montserrat" panose="02000505000000020004" pitchFamily="2" charset="0"/>
              </a:rPr>
              <a:t>      </a:t>
            </a:r>
            <a:r>
              <a:rPr lang="es-CO" sz="1900" dirty="0">
                <a:solidFill>
                  <a:srgbClr val="FF0000"/>
                </a:solidFill>
                <a:latin typeface="Montserrat" panose="02000505000000020004" pitchFamily="2" charset="0"/>
              </a:rPr>
              <a:t>- </a:t>
            </a:r>
            <a:r>
              <a:rPr lang="es-CO" sz="1900" u="sng" dirty="0">
                <a:solidFill>
                  <a:srgbClr val="FF0000"/>
                </a:solidFill>
                <a:latin typeface="Montserrat" panose="02000505000000020004" pitchFamily="2" charset="0"/>
              </a:rPr>
              <a:t>Variable:</a:t>
            </a:r>
            <a:r>
              <a:rPr lang="es-CO" sz="1900" dirty="0">
                <a:solidFill>
                  <a:srgbClr val="FF0000"/>
                </a:solidFill>
                <a:latin typeface="Montserrat" panose="02000505000000020004" pitchFamily="2" charset="0"/>
              </a:rPr>
              <a:t> </a:t>
            </a:r>
            <a:r>
              <a:rPr lang="es-CO" sz="1900" dirty="0">
                <a:latin typeface="Montserrat" panose="02000505000000020004" pitchFamily="2" charset="0"/>
              </a:rPr>
              <a:t>Cuando se han utilizado fármacos </a:t>
            </a:r>
            <a:r>
              <a:rPr lang="es-CO" sz="1900" dirty="0" err="1">
                <a:latin typeface="Montserrat" panose="02000505000000020004" pitchFamily="2" charset="0"/>
              </a:rPr>
              <a:t>neurodepresores</a:t>
            </a:r>
            <a:r>
              <a:rPr lang="es-CO" sz="1900" dirty="0">
                <a:latin typeface="Montserrat" panose="02000505000000020004" pitchFamily="2" charset="0"/>
              </a:rPr>
              <a:t>  </a:t>
            </a:r>
          </a:p>
          <a:p>
            <a:pPr marL="0" indent="0">
              <a:buNone/>
            </a:pPr>
            <a:endParaRPr lang="es-CO" sz="1900" dirty="0">
              <a:latin typeface="Montserrat" panose="02000505000000020004" pitchFamily="2" charset="0"/>
            </a:endParaRPr>
          </a:p>
          <a:p>
            <a:r>
              <a:rPr lang="es-CO" sz="1900" dirty="0">
                <a:latin typeface="Montserrat" panose="02000505000000020004" pitchFamily="2" charset="0"/>
              </a:rPr>
              <a:t>Se puede omitir con pruebas confirmatorias. </a:t>
            </a:r>
          </a:p>
        </p:txBody>
      </p:sp>
      <p:sp>
        <p:nvSpPr>
          <p:cNvPr id="5" name="CuadroTexto 4"/>
          <p:cNvSpPr txBox="1"/>
          <p:nvPr/>
        </p:nvSpPr>
        <p:spPr>
          <a:xfrm>
            <a:off x="3309257" y="6404289"/>
            <a:ext cx="8186057" cy="276999"/>
          </a:xfrm>
          <a:prstGeom prst="rect">
            <a:avLst/>
          </a:prstGeom>
          <a:noFill/>
        </p:spPr>
        <p:txBody>
          <a:bodyPr wrap="square" rtlCol="0">
            <a:spAutoFit/>
          </a:bodyPr>
          <a:lstStyle/>
          <a:p>
            <a:pPr algn="r"/>
            <a:r>
              <a:rPr lang="es-CO" sz="1200" dirty="0" err="1"/>
              <a:t>Hocker</a:t>
            </a:r>
            <a:r>
              <a:rPr lang="es-CO" sz="1200" dirty="0"/>
              <a:t> S, </a:t>
            </a:r>
            <a:r>
              <a:rPr lang="es-CO" sz="1200" dirty="0" err="1"/>
              <a:t>Whalen</a:t>
            </a:r>
            <a:r>
              <a:rPr lang="es-CO" sz="1200" dirty="0"/>
              <a:t> F, </a:t>
            </a:r>
            <a:r>
              <a:rPr lang="es-CO" sz="1200" dirty="0" err="1"/>
              <a:t>Wijdicks</a:t>
            </a:r>
            <a:r>
              <a:rPr lang="es-CO" sz="1200" dirty="0"/>
              <a:t> EF; </a:t>
            </a:r>
            <a:r>
              <a:rPr lang="es-CO" sz="1200" dirty="0" err="1"/>
              <a:t>Neurocrit</a:t>
            </a:r>
            <a:r>
              <a:rPr lang="es-CO" sz="1200" dirty="0"/>
              <a:t> </a:t>
            </a:r>
            <a:r>
              <a:rPr lang="es-CO" sz="1200" dirty="0" err="1"/>
              <a:t>Care</a:t>
            </a:r>
            <a:r>
              <a:rPr lang="es-CO" sz="1200" dirty="0"/>
              <a:t>. 2014 (2); 298-300.</a:t>
            </a:r>
          </a:p>
        </p:txBody>
      </p:sp>
    </p:spTree>
    <p:extLst>
      <p:ext uri="{BB962C8B-B14F-4D97-AF65-F5344CB8AC3E}">
        <p14:creationId xmlns:p14="http://schemas.microsoft.com/office/powerpoint/2010/main" val="26308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3164" y="258560"/>
            <a:ext cx="10515600" cy="1072400"/>
          </a:xfrm>
        </p:spPr>
        <p:txBody>
          <a:bodyPr/>
          <a:lstStyle/>
          <a:p>
            <a:pPr algn="ctr"/>
            <a:r>
              <a:rPr lang="es-CO" b="1" dirty="0"/>
              <a:t>Examinadores</a:t>
            </a:r>
          </a:p>
        </p:txBody>
      </p:sp>
      <p:sp>
        <p:nvSpPr>
          <p:cNvPr id="3" name="Marcador de contenido 2"/>
          <p:cNvSpPr>
            <a:spLocks noGrp="1"/>
          </p:cNvSpPr>
          <p:nvPr>
            <p:ph idx="1"/>
          </p:nvPr>
        </p:nvSpPr>
        <p:spPr>
          <a:xfrm>
            <a:off x="1023164" y="2359008"/>
            <a:ext cx="10515600" cy="3633202"/>
          </a:xfrm>
        </p:spPr>
        <p:txBody>
          <a:bodyPr/>
          <a:lstStyle/>
          <a:p>
            <a:pPr algn="ctr"/>
            <a:r>
              <a:rPr lang="es-CO" b="1" dirty="0"/>
              <a:t>Legislación Colombiana: Decreto 2493 de 2004</a:t>
            </a:r>
            <a:endParaRPr lang="es-CO" dirty="0"/>
          </a:p>
          <a:p>
            <a:pPr marL="0" indent="0" algn="ctr">
              <a:buNone/>
            </a:pPr>
            <a:endParaRPr lang="es-CO" dirty="0"/>
          </a:p>
        </p:txBody>
      </p:sp>
      <p:grpSp>
        <p:nvGrpSpPr>
          <p:cNvPr id="7" name="Grupo 6">
            <a:extLst>
              <a:ext uri="{FF2B5EF4-FFF2-40B4-BE49-F238E27FC236}">
                <a16:creationId xmlns:a16="http://schemas.microsoft.com/office/drawing/2014/main" id="{015F4226-134D-4EBA-BEB5-8A50C2BAAC0A}"/>
              </a:ext>
            </a:extLst>
          </p:cNvPr>
          <p:cNvGrpSpPr/>
          <p:nvPr/>
        </p:nvGrpSpPr>
        <p:grpSpPr>
          <a:xfrm>
            <a:off x="4547735" y="3044407"/>
            <a:ext cx="7461050" cy="2482633"/>
            <a:chOff x="4077713" y="3074887"/>
            <a:chExt cx="8052992" cy="2308325"/>
          </a:xfrm>
        </p:grpSpPr>
        <p:sp>
          <p:nvSpPr>
            <p:cNvPr id="4" name="Rectángulo redondeado 3"/>
            <p:cNvSpPr/>
            <p:nvPr/>
          </p:nvSpPr>
          <p:spPr>
            <a:xfrm>
              <a:off x="4077713" y="3074888"/>
              <a:ext cx="8052992" cy="2308324"/>
            </a:xfrm>
            <a:prstGeom prst="roundRect">
              <a:avLst/>
            </a:prstGeom>
            <a:solidFill>
              <a:schemeClr val="accent6">
                <a:lumMod val="40000"/>
                <a:lumOff val="60000"/>
              </a:schemeClr>
            </a:solidFill>
            <a:ln>
              <a:solidFill>
                <a:schemeClr val="accent6">
                  <a:lumMod val="60000"/>
                  <a:lumOff val="40000"/>
                </a:schemeClr>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p:cNvSpPr txBox="1"/>
            <p:nvPr/>
          </p:nvSpPr>
          <p:spPr>
            <a:xfrm>
              <a:off x="4188073" y="3074887"/>
              <a:ext cx="7438739" cy="2308324"/>
            </a:xfrm>
            <a:prstGeom prst="rect">
              <a:avLst/>
            </a:prstGeom>
            <a:noFill/>
          </p:spPr>
          <p:txBody>
            <a:bodyPr wrap="square" rtlCol="0">
              <a:spAutoFit/>
            </a:bodyPr>
            <a:lstStyle/>
            <a:p>
              <a:pPr algn="ctr"/>
              <a:r>
                <a:rPr lang="es-CO" sz="2400" dirty="0">
                  <a:solidFill>
                    <a:srgbClr val="152B48"/>
                  </a:solidFill>
                  <a:latin typeface="Montserrat" panose="02000505000000020004" pitchFamily="2" charset="0"/>
                </a:rPr>
                <a:t>“El diagnóstico de muerte encefálica debe hacerse por dos o más médicos no interdependientes, que no formen parte del programa de trasplantes, uno de los cuales deberá tener la condición de especialista en ciencias neurológicas’’</a:t>
              </a:r>
            </a:p>
          </p:txBody>
        </p:sp>
      </p:grpSp>
    </p:spTree>
    <p:extLst>
      <p:ext uri="{BB962C8B-B14F-4D97-AF65-F5344CB8AC3E}">
        <p14:creationId xmlns:p14="http://schemas.microsoft.com/office/powerpoint/2010/main" val="1634878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1921"/>
            <a:ext cx="10515600" cy="1381760"/>
          </a:xfrm>
        </p:spPr>
        <p:txBody>
          <a:bodyPr>
            <a:normAutofit/>
          </a:bodyPr>
          <a:lstStyle/>
          <a:p>
            <a:pPr algn="ctr"/>
            <a:r>
              <a:rPr lang="es-CO" b="1" dirty="0"/>
              <a:t>Muerte encefálica</a:t>
            </a:r>
            <a:br>
              <a:rPr lang="es-CO" b="1" dirty="0"/>
            </a:br>
            <a:r>
              <a:rPr lang="es-CO" b="1" dirty="0">
                <a:solidFill>
                  <a:srgbClr val="152B48"/>
                </a:solidFill>
              </a:rPr>
              <a:t>Factores de confusión</a:t>
            </a:r>
          </a:p>
        </p:txBody>
      </p:sp>
      <p:sp>
        <p:nvSpPr>
          <p:cNvPr id="8" name="CuadroTexto 7"/>
          <p:cNvSpPr txBox="1"/>
          <p:nvPr/>
        </p:nvSpPr>
        <p:spPr>
          <a:xfrm>
            <a:off x="641006" y="1429334"/>
            <a:ext cx="4585648" cy="2554545"/>
          </a:xfrm>
          <a:prstGeom prst="rect">
            <a:avLst/>
          </a:prstGeom>
          <a:solidFill>
            <a:schemeClr val="accent6">
              <a:lumMod val="40000"/>
              <a:lumOff val="60000"/>
            </a:schemeClr>
          </a:solidFill>
          <a:ln>
            <a:solidFill>
              <a:schemeClr val="accent6">
                <a:lumMod val="40000"/>
                <a:lumOff val="60000"/>
              </a:schemeClr>
            </a:solidFill>
          </a:ln>
          <a:scene3d>
            <a:camera prst="orthographicFront"/>
            <a:lightRig rig="threePt" dir="t"/>
          </a:scene3d>
          <a:sp3d>
            <a:bevelT w="114300" prst="artDeco"/>
          </a:sp3d>
        </p:spPr>
        <p:txBody>
          <a:bodyPr wrap="square" rtlCol="0">
            <a:spAutoFit/>
          </a:bodyPr>
          <a:lstStyle/>
          <a:p>
            <a:pPr algn="ctr"/>
            <a:r>
              <a:rPr lang="es-CO" sz="2400" b="1" u="sng" dirty="0" err="1">
                <a:latin typeface="Montserrat" panose="02000505000000020004" pitchFamily="2" charset="0"/>
              </a:rPr>
              <a:t>Mimics</a:t>
            </a:r>
            <a:endParaRPr lang="es-CO" b="1" dirty="0">
              <a:latin typeface="Montserrat" panose="02000505000000020004" pitchFamily="2" charset="0"/>
            </a:endParaRPr>
          </a:p>
          <a:p>
            <a:pPr marL="285750" indent="-285750">
              <a:buFont typeface="Wingdings" panose="05000000000000000000" pitchFamily="2" charset="2"/>
              <a:buChar char="§"/>
            </a:pPr>
            <a:r>
              <a:rPr lang="es-CO" sz="1700" dirty="0">
                <a:latin typeface="Montserrat" panose="02000505000000020004" pitchFamily="2" charset="0"/>
              </a:rPr>
              <a:t>Síndrome de </a:t>
            </a:r>
            <a:r>
              <a:rPr lang="es-CO" sz="1700" dirty="0" err="1">
                <a:latin typeface="Montserrat" panose="02000505000000020004" pitchFamily="2" charset="0"/>
              </a:rPr>
              <a:t>Guillain</a:t>
            </a:r>
            <a:r>
              <a:rPr lang="es-CO" sz="1700" dirty="0">
                <a:latin typeface="Montserrat" panose="02000505000000020004" pitchFamily="2" charset="0"/>
              </a:rPr>
              <a:t> Barré Fulminante</a:t>
            </a:r>
          </a:p>
          <a:p>
            <a:pPr marL="285750" indent="-285750">
              <a:buFont typeface="Wingdings" panose="05000000000000000000" pitchFamily="2" charset="2"/>
              <a:buChar char="§"/>
            </a:pPr>
            <a:r>
              <a:rPr lang="es-CO" sz="1700" dirty="0">
                <a:latin typeface="Montserrat" panose="02000505000000020004" pitchFamily="2" charset="0"/>
              </a:rPr>
              <a:t>Sobredosis de </a:t>
            </a:r>
            <a:r>
              <a:rPr lang="es-CO" sz="1700" dirty="0" err="1">
                <a:latin typeface="Montserrat" panose="02000505000000020004" pitchFamily="2" charset="0"/>
              </a:rPr>
              <a:t>Baclofeno</a:t>
            </a:r>
            <a:endParaRPr lang="es-CO" sz="1700" dirty="0">
              <a:latin typeface="Montserrat" panose="02000505000000020004" pitchFamily="2" charset="0"/>
            </a:endParaRPr>
          </a:p>
          <a:p>
            <a:pPr marL="285750" indent="-285750">
              <a:buFont typeface="Wingdings" panose="05000000000000000000" pitchFamily="2" charset="2"/>
              <a:buChar char="§"/>
            </a:pPr>
            <a:r>
              <a:rPr lang="es-CO" sz="1700" dirty="0">
                <a:latin typeface="Montserrat" panose="02000505000000020004" pitchFamily="2" charset="0"/>
              </a:rPr>
              <a:t>Sobredosis de Barbitúricos</a:t>
            </a:r>
          </a:p>
          <a:p>
            <a:pPr marL="285750" indent="-285750">
              <a:buFont typeface="Wingdings" panose="05000000000000000000" pitchFamily="2" charset="2"/>
              <a:buChar char="§"/>
            </a:pPr>
            <a:r>
              <a:rPr lang="es-CO" sz="1700" dirty="0">
                <a:latin typeface="Montserrat" panose="02000505000000020004" pitchFamily="2" charset="0"/>
              </a:rPr>
              <a:t>Retraso en la depuración de </a:t>
            </a:r>
            <a:r>
              <a:rPr lang="es-CO" sz="1700" dirty="0" err="1">
                <a:latin typeface="Montserrat" panose="02000505000000020004" pitchFamily="2" charset="0"/>
              </a:rPr>
              <a:t>Vecuronio</a:t>
            </a:r>
            <a:endParaRPr lang="es-CO" sz="1700" dirty="0">
              <a:latin typeface="Montserrat" panose="02000505000000020004" pitchFamily="2" charset="0"/>
            </a:endParaRPr>
          </a:p>
          <a:p>
            <a:pPr marL="285750" indent="-285750">
              <a:buFont typeface="Wingdings" panose="05000000000000000000" pitchFamily="2" charset="2"/>
              <a:buChar char="§"/>
            </a:pPr>
            <a:r>
              <a:rPr lang="es-CO" sz="1700" dirty="0">
                <a:latin typeface="Montserrat" panose="02000505000000020004" pitchFamily="2" charset="0"/>
              </a:rPr>
              <a:t>Hipotermia</a:t>
            </a:r>
          </a:p>
          <a:p>
            <a:pPr marL="285750" indent="-285750">
              <a:buFont typeface="Wingdings" panose="05000000000000000000" pitchFamily="2" charset="2"/>
              <a:buChar char="§"/>
            </a:pPr>
            <a:r>
              <a:rPr lang="es-CO" sz="1700" dirty="0" err="1">
                <a:latin typeface="Montserrat" panose="02000505000000020004" pitchFamily="2" charset="0"/>
              </a:rPr>
              <a:t>Locked</a:t>
            </a:r>
            <a:r>
              <a:rPr lang="es-CO" sz="1700" dirty="0">
                <a:latin typeface="Montserrat" panose="02000505000000020004" pitchFamily="2" charset="0"/>
              </a:rPr>
              <a:t>-in síndrome </a:t>
            </a:r>
          </a:p>
        </p:txBody>
      </p:sp>
      <p:sp>
        <p:nvSpPr>
          <p:cNvPr id="9" name="Flecha derecha 8"/>
          <p:cNvSpPr/>
          <p:nvPr/>
        </p:nvSpPr>
        <p:spPr>
          <a:xfrm>
            <a:off x="5312803" y="1676792"/>
            <a:ext cx="1037230" cy="8143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10" name="CuadroTexto 9"/>
          <p:cNvSpPr txBox="1"/>
          <p:nvPr/>
        </p:nvSpPr>
        <p:spPr>
          <a:xfrm>
            <a:off x="6436182" y="1429334"/>
            <a:ext cx="5345844" cy="3600986"/>
          </a:xfrm>
          <a:prstGeom prst="rect">
            <a:avLst/>
          </a:prstGeom>
          <a:solidFill>
            <a:schemeClr val="accent6">
              <a:lumMod val="40000"/>
              <a:lumOff val="60000"/>
            </a:schemeClr>
          </a:solidFill>
          <a:ln>
            <a:solidFill>
              <a:schemeClr val="accent6">
                <a:lumMod val="40000"/>
                <a:lumOff val="60000"/>
              </a:schemeClr>
            </a:solidFill>
          </a:ln>
          <a:scene3d>
            <a:camera prst="orthographicFront"/>
            <a:lightRig rig="threePt" dir="t"/>
          </a:scene3d>
          <a:sp3d>
            <a:bevelT w="114300" prst="artDeco"/>
          </a:sp3d>
        </p:spPr>
        <p:txBody>
          <a:bodyPr wrap="square" rtlCol="0">
            <a:spAutoFit/>
          </a:bodyPr>
          <a:lstStyle/>
          <a:p>
            <a:pPr algn="ctr"/>
            <a:r>
              <a:rPr lang="es-CO" sz="2400" b="1" u="sng" dirty="0">
                <a:latin typeface="Montserrat" panose="02000505000000020004" pitchFamily="2" charset="0"/>
              </a:rPr>
              <a:t>Banderas Rojas</a:t>
            </a:r>
          </a:p>
          <a:p>
            <a:pPr marL="342900" indent="-342900">
              <a:buFont typeface="Wingdings" panose="05000000000000000000" pitchFamily="2" charset="2"/>
              <a:buChar char="§"/>
            </a:pPr>
            <a:r>
              <a:rPr lang="es-CO" sz="1700" dirty="0">
                <a:latin typeface="Montserrat" panose="02000505000000020004" pitchFamily="2" charset="0"/>
              </a:rPr>
              <a:t>TAC normal</a:t>
            </a:r>
          </a:p>
          <a:p>
            <a:pPr marL="342900" indent="-342900">
              <a:buFont typeface="Wingdings" panose="05000000000000000000" pitchFamily="2" charset="2"/>
              <a:buChar char="§"/>
            </a:pPr>
            <a:r>
              <a:rPr lang="es-CO" sz="1700" dirty="0">
                <a:latin typeface="Montserrat" panose="02000505000000020004" pitchFamily="2" charset="0"/>
              </a:rPr>
              <a:t>PA mantenida sin soporte</a:t>
            </a:r>
          </a:p>
          <a:p>
            <a:pPr marL="342900" indent="-342900">
              <a:buFont typeface="Wingdings" panose="05000000000000000000" pitchFamily="2" charset="2"/>
              <a:buChar char="§"/>
            </a:pPr>
            <a:r>
              <a:rPr lang="es-CO" sz="1700" dirty="0">
                <a:latin typeface="Montserrat" panose="02000505000000020004" pitchFamily="2" charset="0"/>
              </a:rPr>
              <a:t>Ausencia de Diabetes insípida</a:t>
            </a:r>
          </a:p>
          <a:p>
            <a:pPr marL="342900" indent="-342900">
              <a:buFont typeface="Wingdings" panose="05000000000000000000" pitchFamily="2" charset="2"/>
              <a:buChar char="§"/>
            </a:pPr>
            <a:r>
              <a:rPr lang="es-CO" sz="1700" dirty="0">
                <a:latin typeface="Montserrat" panose="02000505000000020004" pitchFamily="2" charset="0"/>
              </a:rPr>
              <a:t>Variación de la FC</a:t>
            </a:r>
          </a:p>
          <a:p>
            <a:pPr marL="342900" indent="-342900">
              <a:buFont typeface="Wingdings" panose="05000000000000000000" pitchFamily="2" charset="2"/>
              <a:buChar char="§"/>
            </a:pPr>
            <a:r>
              <a:rPr lang="es-CO" sz="1700" dirty="0">
                <a:latin typeface="Montserrat" panose="02000505000000020004" pitchFamily="2" charset="0"/>
              </a:rPr>
              <a:t>Fiebre o </a:t>
            </a:r>
            <a:r>
              <a:rPr lang="es-CO" sz="1700" dirty="0" err="1">
                <a:latin typeface="Montserrat" panose="02000505000000020004" pitchFamily="2" charset="0"/>
              </a:rPr>
              <a:t>T°</a:t>
            </a:r>
            <a:r>
              <a:rPr lang="es-CO" sz="1700" dirty="0">
                <a:latin typeface="Montserrat" panose="02000505000000020004" pitchFamily="2" charset="0"/>
              </a:rPr>
              <a:t> &lt; 32 ° C</a:t>
            </a:r>
          </a:p>
          <a:p>
            <a:pPr marL="342900" indent="-342900">
              <a:buFont typeface="Wingdings" panose="05000000000000000000" pitchFamily="2" charset="2"/>
              <a:buChar char="§"/>
            </a:pPr>
            <a:r>
              <a:rPr lang="es-CO" sz="1700" dirty="0">
                <a:latin typeface="Montserrat" panose="02000505000000020004" pitchFamily="2" charset="0"/>
              </a:rPr>
              <a:t>Shock</a:t>
            </a:r>
          </a:p>
          <a:p>
            <a:pPr marL="342900" indent="-342900">
              <a:buFont typeface="Wingdings" panose="05000000000000000000" pitchFamily="2" charset="2"/>
              <a:buChar char="§"/>
            </a:pPr>
            <a:r>
              <a:rPr lang="es-CO" sz="1700" dirty="0">
                <a:latin typeface="Montserrat" panose="02000505000000020004" pitchFamily="2" charset="0"/>
              </a:rPr>
              <a:t>Acidosis metabólica marcada</a:t>
            </a:r>
          </a:p>
          <a:p>
            <a:pPr marL="342900" indent="-342900">
              <a:buFont typeface="Wingdings" panose="05000000000000000000" pitchFamily="2" charset="2"/>
              <a:buChar char="§"/>
            </a:pPr>
            <a:r>
              <a:rPr lang="es-CO" sz="1700" dirty="0">
                <a:latin typeface="Montserrat" panose="02000505000000020004" pitchFamily="2" charset="0"/>
              </a:rPr>
              <a:t>Miosis reversible (Organofosforados, Opio)</a:t>
            </a:r>
          </a:p>
          <a:p>
            <a:pPr marL="342900" indent="-342900">
              <a:buFont typeface="Wingdings" panose="05000000000000000000" pitchFamily="2" charset="2"/>
              <a:buChar char="§"/>
            </a:pPr>
            <a:r>
              <a:rPr lang="es-CO" sz="1700" dirty="0" err="1">
                <a:latin typeface="Montserrat" panose="02000505000000020004" pitchFamily="2" charset="0"/>
              </a:rPr>
              <a:t>Mioclonus</a:t>
            </a:r>
            <a:r>
              <a:rPr lang="es-CO" sz="1700" dirty="0">
                <a:latin typeface="Montserrat" panose="02000505000000020004" pitchFamily="2" charset="0"/>
              </a:rPr>
              <a:t> (Toxicidad Litio/ISRS)</a:t>
            </a:r>
          </a:p>
          <a:p>
            <a:pPr marL="342900" indent="-342900">
              <a:buFont typeface="Wingdings" panose="05000000000000000000" pitchFamily="2" charset="2"/>
              <a:buChar char="§"/>
            </a:pPr>
            <a:r>
              <a:rPr lang="es-CO" sz="1700" dirty="0">
                <a:latin typeface="Montserrat" panose="02000505000000020004" pitchFamily="2" charset="0"/>
              </a:rPr>
              <a:t>Rigidez (ISRS/Haloperidol)</a:t>
            </a:r>
          </a:p>
          <a:p>
            <a:pPr marL="342900" indent="-342900">
              <a:buFont typeface="Wingdings" panose="05000000000000000000" pitchFamily="2" charset="2"/>
              <a:buChar char="§"/>
            </a:pPr>
            <a:r>
              <a:rPr lang="es-CO" sz="1700" dirty="0">
                <a:latin typeface="Montserrat" panose="02000505000000020004" pitchFamily="2" charset="0"/>
              </a:rPr>
              <a:t>Diaforesis profusa</a:t>
            </a:r>
          </a:p>
          <a:p>
            <a:pPr marL="342900" indent="-342900">
              <a:buFont typeface="Wingdings" panose="05000000000000000000" pitchFamily="2" charset="2"/>
              <a:buChar char="§"/>
            </a:pPr>
            <a:r>
              <a:rPr lang="es-CO" sz="1700" dirty="0">
                <a:latin typeface="Montserrat" panose="02000505000000020004" pitchFamily="2" charset="0"/>
              </a:rPr>
              <a:t>Toxicología en orina +</a:t>
            </a:r>
          </a:p>
        </p:txBody>
      </p:sp>
      <p:sp>
        <p:nvSpPr>
          <p:cNvPr id="3" name="CuadroTexto 2"/>
          <p:cNvSpPr txBox="1"/>
          <p:nvPr/>
        </p:nvSpPr>
        <p:spPr>
          <a:xfrm>
            <a:off x="5704629" y="6421353"/>
            <a:ext cx="6378838" cy="276999"/>
          </a:xfrm>
          <a:prstGeom prst="rect">
            <a:avLst/>
          </a:prstGeom>
          <a:noFill/>
        </p:spPr>
        <p:txBody>
          <a:bodyPr wrap="square" rtlCol="0">
            <a:spAutoFit/>
          </a:bodyPr>
          <a:lstStyle/>
          <a:p>
            <a:pPr algn="r"/>
            <a:r>
              <a:rPr lang="es-CO" sz="1200" dirty="0" err="1"/>
              <a:t>Manno</a:t>
            </a:r>
            <a:r>
              <a:rPr lang="es-CO" sz="1200" dirty="0"/>
              <a:t> &amp; </a:t>
            </a:r>
            <a:r>
              <a:rPr lang="es-CO" sz="1200" dirty="0" err="1"/>
              <a:t>Wijdicks</a:t>
            </a:r>
            <a:r>
              <a:rPr lang="es-CO" sz="1200" dirty="0"/>
              <a:t>; </a:t>
            </a:r>
            <a:r>
              <a:rPr lang="es-CO" sz="1200" dirty="0" err="1"/>
              <a:t>Neurologic</a:t>
            </a:r>
            <a:r>
              <a:rPr lang="es-CO" sz="1200" dirty="0"/>
              <a:t> </a:t>
            </a:r>
            <a:r>
              <a:rPr lang="es-CO" sz="1200" dirty="0" err="1"/>
              <a:t>Clinics</a:t>
            </a:r>
            <a:r>
              <a:rPr lang="es-CO" sz="1200" dirty="0"/>
              <a:t>; 24 (2006); 159-169 </a:t>
            </a:r>
          </a:p>
        </p:txBody>
      </p:sp>
    </p:spTree>
    <p:extLst>
      <p:ext uri="{BB962C8B-B14F-4D97-AF65-F5344CB8AC3E}">
        <p14:creationId xmlns:p14="http://schemas.microsoft.com/office/powerpoint/2010/main" val="261991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9"/>
                                        </p:tgtEl>
                                        <p:attrNameLst>
                                          <p:attrName>style.color</p:attrName>
                                        </p:attrNameLst>
                                      </p:cBhvr>
                                      <p:to>
                                        <a:schemeClr val="bg1"/>
                                      </p:to>
                                    </p:animClr>
                                    <p:animClr clrSpc="rgb" dir="cw">
                                      <p:cBhvr>
                                        <p:cTn id="14" dur="250" autoRev="1" fill="remove"/>
                                        <p:tgtEl>
                                          <p:spTgt spid="9"/>
                                        </p:tgtEl>
                                        <p:attrNameLst>
                                          <p:attrName>fillcolor</p:attrName>
                                        </p:attrNameLst>
                                      </p:cBhvr>
                                      <p:to>
                                        <a:schemeClr val="bg1"/>
                                      </p:to>
                                    </p:animClr>
                                    <p:set>
                                      <p:cBhvr>
                                        <p:cTn id="15" dur="250" autoRev="1" fill="remove"/>
                                        <p:tgtEl>
                                          <p:spTgt spid="9"/>
                                        </p:tgtEl>
                                        <p:attrNameLst>
                                          <p:attrName>fill.type</p:attrName>
                                        </p:attrNameLst>
                                      </p:cBhvr>
                                      <p:to>
                                        <p:strVal val="solid"/>
                                      </p:to>
                                    </p:set>
                                    <p:set>
                                      <p:cBhvr>
                                        <p:cTn id="16" dur="250" autoRev="1" fill="remove"/>
                                        <p:tgtEl>
                                          <p:spTgt spid="9"/>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6126"/>
            <a:ext cx="10515600" cy="791552"/>
          </a:xfrm>
        </p:spPr>
        <p:txBody>
          <a:bodyPr/>
          <a:lstStyle/>
          <a:p>
            <a:pPr algn="ctr"/>
            <a:r>
              <a:rPr lang="es-CO" b="1" dirty="0"/>
              <a:t>Pruebas complementarias</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61134258"/>
              </p:ext>
            </p:extLst>
          </p:nvPr>
        </p:nvGraphicFramePr>
        <p:xfrm>
          <a:off x="4827175" y="1574373"/>
          <a:ext cx="7242905" cy="4693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2933535" y="6519446"/>
            <a:ext cx="8492836" cy="276999"/>
          </a:xfrm>
          <a:prstGeom prst="rect">
            <a:avLst/>
          </a:prstGeom>
          <a:noFill/>
        </p:spPr>
        <p:txBody>
          <a:bodyPr wrap="square" rtlCol="0">
            <a:spAutoFit/>
          </a:bodyPr>
          <a:lstStyle/>
          <a:p>
            <a:pPr algn="r"/>
            <a:r>
              <a:rPr lang="es-CO" sz="1200" dirty="0" err="1"/>
              <a:t>Wijdicks</a:t>
            </a:r>
            <a:r>
              <a:rPr lang="es-CO" sz="1200" dirty="0"/>
              <a:t> </a:t>
            </a:r>
            <a:r>
              <a:rPr lang="es-CO" sz="1200" dirty="0" err="1"/>
              <a:t>Eelco</a:t>
            </a:r>
            <a:r>
              <a:rPr lang="es-CO" sz="1200" dirty="0"/>
              <a:t> F.M; N </a:t>
            </a:r>
            <a:r>
              <a:rPr lang="es-CO" sz="1200" dirty="0" err="1"/>
              <a:t>Engl</a:t>
            </a:r>
            <a:r>
              <a:rPr lang="es-CO" sz="1200" dirty="0"/>
              <a:t> J </a:t>
            </a:r>
            <a:r>
              <a:rPr lang="es-CO" sz="1200" dirty="0" err="1"/>
              <a:t>Med</a:t>
            </a:r>
            <a:r>
              <a:rPr lang="es-CO" sz="1200" dirty="0"/>
              <a:t>; 2001; Vol. 344, No. 16</a:t>
            </a:r>
          </a:p>
        </p:txBody>
      </p:sp>
    </p:spTree>
    <p:extLst>
      <p:ext uri="{BB962C8B-B14F-4D97-AF65-F5344CB8AC3E}">
        <p14:creationId xmlns:p14="http://schemas.microsoft.com/office/powerpoint/2010/main" val="294944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5900419" y="1779121"/>
            <a:ext cx="6187056" cy="3869325"/>
          </a:xfrm>
          <a:ln>
            <a:noFill/>
          </a:ln>
        </p:spPr>
        <p:txBody>
          <a:bodyPr>
            <a:normAutofit lnSpcReduction="10000"/>
          </a:bodyPr>
          <a:lstStyle/>
          <a:p>
            <a:pPr marL="514350" indent="-514350">
              <a:buAutoNum type="arabicPeriod"/>
            </a:pPr>
            <a:r>
              <a:rPr lang="es-CO" sz="1900" b="1" dirty="0">
                <a:solidFill>
                  <a:schemeClr val="tx2"/>
                </a:solidFill>
                <a:latin typeface="Montserrat" panose="02000505000000020004" pitchFamily="2" charset="0"/>
              </a:rPr>
              <a:t>Limitación para la evaluación de alguno de los signos clínicos.</a:t>
            </a:r>
          </a:p>
          <a:p>
            <a:pPr marL="514350" indent="-514350">
              <a:buAutoNum type="arabicPeriod"/>
            </a:pPr>
            <a:endParaRPr lang="es-CO" sz="1900" b="1" dirty="0">
              <a:solidFill>
                <a:schemeClr val="tx2"/>
              </a:solidFill>
              <a:latin typeface="Montserrat" panose="02000505000000020004" pitchFamily="2" charset="0"/>
            </a:endParaRPr>
          </a:p>
          <a:p>
            <a:pPr marL="514350" indent="-514350">
              <a:buAutoNum type="arabicPeriod"/>
            </a:pPr>
            <a:r>
              <a:rPr lang="es-CO" sz="1900" b="1" dirty="0">
                <a:solidFill>
                  <a:schemeClr val="tx2"/>
                </a:solidFill>
                <a:latin typeface="Montserrat" panose="02000505000000020004" pitchFamily="2" charset="0"/>
              </a:rPr>
              <a:t>Parálisis Neuromuscular.</a:t>
            </a:r>
          </a:p>
          <a:p>
            <a:pPr marL="514350" indent="-514350">
              <a:buAutoNum type="arabicPeriod"/>
            </a:pPr>
            <a:endParaRPr lang="es-CO" sz="1900" b="1" dirty="0">
              <a:solidFill>
                <a:schemeClr val="tx2"/>
              </a:solidFill>
              <a:latin typeface="Montserrat" panose="02000505000000020004" pitchFamily="2" charset="0"/>
            </a:endParaRPr>
          </a:p>
          <a:p>
            <a:pPr marL="514350" indent="-514350">
              <a:buAutoNum type="arabicPeriod"/>
            </a:pPr>
            <a:r>
              <a:rPr lang="es-CO" sz="1900" b="1" dirty="0">
                <a:solidFill>
                  <a:schemeClr val="tx2"/>
                </a:solidFill>
                <a:latin typeface="Montserrat" panose="02000505000000020004" pitchFamily="2" charset="0"/>
              </a:rPr>
              <a:t>Paciente bajo sedación profunda.</a:t>
            </a:r>
          </a:p>
          <a:p>
            <a:pPr marL="514350" indent="-514350">
              <a:buAutoNum type="arabicPeriod"/>
            </a:pPr>
            <a:endParaRPr lang="es-CO" sz="1900" b="1" dirty="0">
              <a:solidFill>
                <a:schemeClr val="tx2"/>
              </a:solidFill>
              <a:latin typeface="Montserrat" panose="02000505000000020004" pitchFamily="2" charset="0"/>
            </a:endParaRPr>
          </a:p>
          <a:p>
            <a:pPr marL="514350" indent="-514350">
              <a:buAutoNum type="arabicPeriod"/>
            </a:pPr>
            <a:r>
              <a:rPr lang="es-CO" sz="1900" b="1" dirty="0">
                <a:solidFill>
                  <a:schemeClr val="tx2"/>
                </a:solidFill>
                <a:latin typeface="Montserrat" panose="02000505000000020004" pitchFamily="2" charset="0"/>
              </a:rPr>
              <a:t>Test de Apnea no aplicable o indeterminado.</a:t>
            </a:r>
          </a:p>
          <a:p>
            <a:pPr marL="514350" indent="-514350">
              <a:buAutoNum type="arabicPeriod"/>
            </a:pPr>
            <a:endParaRPr lang="es-CO" sz="1900" b="1" dirty="0">
              <a:solidFill>
                <a:schemeClr val="tx2"/>
              </a:solidFill>
              <a:latin typeface="Montserrat" panose="02000505000000020004" pitchFamily="2" charset="0"/>
            </a:endParaRPr>
          </a:p>
          <a:p>
            <a:pPr marL="514350" indent="-514350">
              <a:buAutoNum type="arabicPeriod"/>
            </a:pPr>
            <a:r>
              <a:rPr lang="es-CO" sz="1900" b="1" dirty="0">
                <a:solidFill>
                  <a:schemeClr val="tx2"/>
                </a:solidFill>
                <a:latin typeface="Montserrat" panose="02000505000000020004" pitchFamily="2" charset="0"/>
              </a:rPr>
              <a:t>Factores de confusión Acortar el periodo de observación.</a:t>
            </a:r>
          </a:p>
          <a:p>
            <a:pPr marL="514350" indent="-514350">
              <a:buAutoNum type="arabicPeriod"/>
            </a:pPr>
            <a:endParaRPr lang="es-CO" sz="2400" b="1" dirty="0">
              <a:solidFill>
                <a:schemeClr val="tx2"/>
              </a:solidFill>
              <a:latin typeface="+mn-lt"/>
            </a:endParaRPr>
          </a:p>
          <a:p>
            <a:pPr marL="514350" indent="-514350">
              <a:buAutoNum type="arabicPeriod"/>
            </a:pPr>
            <a:endParaRPr lang="es-CO" sz="2400" b="1" dirty="0">
              <a:solidFill>
                <a:schemeClr val="tx2"/>
              </a:solidFill>
              <a:latin typeface="+mn-lt"/>
            </a:endParaRPr>
          </a:p>
          <a:p>
            <a:pPr marL="514350" indent="-514350">
              <a:buAutoNum type="arabicPeriod"/>
            </a:pPr>
            <a:endParaRPr lang="es-CO" sz="2400" b="1" dirty="0">
              <a:solidFill>
                <a:schemeClr val="tx2"/>
              </a:solidFill>
              <a:latin typeface="+mn-lt"/>
            </a:endParaRPr>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3189" y="1225598"/>
            <a:ext cx="3209212" cy="2687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uadroTexto 5"/>
          <p:cNvSpPr txBox="1"/>
          <p:nvPr/>
        </p:nvSpPr>
        <p:spPr>
          <a:xfrm>
            <a:off x="1511888" y="6403117"/>
            <a:ext cx="10555957" cy="307777"/>
          </a:xfrm>
          <a:prstGeom prst="rect">
            <a:avLst/>
          </a:prstGeom>
          <a:noFill/>
        </p:spPr>
        <p:txBody>
          <a:bodyPr wrap="square" rtlCol="0">
            <a:spAutoFit/>
          </a:bodyPr>
          <a:lstStyle/>
          <a:p>
            <a:pPr algn="r"/>
            <a:r>
              <a:rPr lang="es-CO" sz="1200" dirty="0" err="1"/>
              <a:t>Wijdicks</a:t>
            </a:r>
            <a:r>
              <a:rPr lang="es-CO" sz="1200" dirty="0"/>
              <a:t> EF, </a:t>
            </a:r>
            <a:r>
              <a:rPr lang="es-CO" sz="1200" dirty="0" err="1"/>
              <a:t>Varelas</a:t>
            </a:r>
            <a:r>
              <a:rPr lang="es-CO" sz="1200" dirty="0"/>
              <a:t> PN, </a:t>
            </a:r>
            <a:r>
              <a:rPr lang="es-CO" sz="1200" dirty="0" err="1"/>
              <a:t>Gronseth</a:t>
            </a:r>
            <a:r>
              <a:rPr lang="es-CO" sz="1200" dirty="0"/>
              <a:t> GS, </a:t>
            </a:r>
            <a:r>
              <a:rPr lang="es-CO" sz="1200" dirty="0" err="1"/>
              <a:t>Et.al</a:t>
            </a:r>
            <a:r>
              <a:rPr lang="es-CO" sz="1200" dirty="0"/>
              <a:t>. </a:t>
            </a:r>
            <a:r>
              <a:rPr lang="es-CO" sz="1200" dirty="0" err="1"/>
              <a:t>Neurology</a:t>
            </a:r>
            <a:r>
              <a:rPr lang="es-CO" sz="1200" dirty="0"/>
              <a:t>. 2010; 74 (23): 1911</a:t>
            </a:r>
            <a:r>
              <a:rPr lang="es-CO" sz="1400" dirty="0"/>
              <a:t>.</a:t>
            </a:r>
          </a:p>
        </p:txBody>
      </p:sp>
      <p:sp>
        <p:nvSpPr>
          <p:cNvPr id="3" name="Rectángulo 2"/>
          <p:cNvSpPr/>
          <p:nvPr/>
        </p:nvSpPr>
        <p:spPr>
          <a:xfrm>
            <a:off x="4181891" y="759894"/>
            <a:ext cx="3599062" cy="707886"/>
          </a:xfrm>
          <a:prstGeom prst="rect">
            <a:avLst/>
          </a:prstGeom>
        </p:spPr>
        <p:txBody>
          <a:bodyPr wrap="none">
            <a:spAutoFit/>
          </a:bodyPr>
          <a:lstStyle/>
          <a:p>
            <a:r>
              <a:rPr lang="es-CO" sz="4000" b="1" dirty="0">
                <a:solidFill>
                  <a:srgbClr val="152B48"/>
                </a:solidFill>
                <a:latin typeface="Montserrat" panose="02000505000000020004" pitchFamily="2" charset="0"/>
              </a:rPr>
              <a:t>Indicaciones </a:t>
            </a:r>
            <a:endParaRPr lang="es-CO" sz="4000" dirty="0">
              <a:solidFill>
                <a:srgbClr val="152B48"/>
              </a:solidFill>
              <a:latin typeface="Montserrat" panose="02000505000000020004" pitchFamily="2" charset="0"/>
            </a:endParaRPr>
          </a:p>
        </p:txBody>
      </p:sp>
      <p:sp>
        <p:nvSpPr>
          <p:cNvPr id="7" name="Título 1">
            <a:extLst>
              <a:ext uri="{FF2B5EF4-FFF2-40B4-BE49-F238E27FC236}">
                <a16:creationId xmlns:a16="http://schemas.microsoft.com/office/drawing/2014/main" id="{1D0F530F-7B24-C242-91EF-B1222279242A}"/>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PRUEBAS COMPLEMENTARIAS</a:t>
            </a:r>
          </a:p>
        </p:txBody>
      </p:sp>
    </p:spTree>
    <p:extLst>
      <p:ext uri="{BB962C8B-B14F-4D97-AF65-F5344CB8AC3E}">
        <p14:creationId xmlns:p14="http://schemas.microsoft.com/office/powerpoint/2010/main" val="94021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4720" y="916185"/>
            <a:ext cx="5783581" cy="791552"/>
          </a:xfrm>
        </p:spPr>
        <p:txBody>
          <a:bodyPr>
            <a:normAutofit/>
          </a:bodyPr>
          <a:lstStyle/>
          <a:p>
            <a:pPr algn="ctr"/>
            <a:r>
              <a:rPr lang="es-CO" sz="3600" b="1" dirty="0">
                <a:solidFill>
                  <a:srgbClr val="152B48"/>
                </a:solidFill>
                <a:latin typeface="Montserrat" panose="02000505000000020004" pitchFamily="2" charset="0"/>
              </a:rPr>
              <a:t>Arteriografía Cerebral</a:t>
            </a:r>
            <a:endParaRPr lang="es-CO" sz="3600" dirty="0">
              <a:solidFill>
                <a:srgbClr val="152B48"/>
              </a:solidFill>
              <a:latin typeface="Montserrat" panose="02000505000000020004" pitchFamily="2" charset="0"/>
            </a:endParaRPr>
          </a:p>
        </p:txBody>
      </p:sp>
      <p:sp>
        <p:nvSpPr>
          <p:cNvPr id="3" name="Marcador de contenido 2"/>
          <p:cNvSpPr>
            <a:spLocks noGrp="1"/>
          </p:cNvSpPr>
          <p:nvPr>
            <p:ph idx="1"/>
          </p:nvPr>
        </p:nvSpPr>
        <p:spPr>
          <a:xfrm>
            <a:off x="5605695" y="1607602"/>
            <a:ext cx="6451514" cy="2700238"/>
          </a:xfrm>
        </p:spPr>
        <p:txBody>
          <a:bodyPr>
            <a:normAutofit/>
          </a:bodyPr>
          <a:lstStyle/>
          <a:p>
            <a:r>
              <a:rPr lang="es-CO" b="1" dirty="0">
                <a:latin typeface="Montserrat" panose="02000505000000020004" pitchFamily="2" charset="0"/>
              </a:rPr>
              <a:t>Criterio Diagnóstico: </a:t>
            </a:r>
          </a:p>
          <a:p>
            <a:pPr marL="457200" lvl="1" indent="0">
              <a:buNone/>
            </a:pPr>
            <a:r>
              <a:rPr lang="es-CO" dirty="0">
                <a:latin typeface="Montserrat" panose="02000505000000020004" pitchFamily="2" charset="0"/>
              </a:rPr>
              <a:t>- Opacificación ausente de venas cerebrales profundas.</a:t>
            </a:r>
          </a:p>
          <a:p>
            <a:pPr marL="457200" lvl="1" indent="0">
              <a:buNone/>
            </a:pPr>
            <a:r>
              <a:rPr lang="es-CO" dirty="0">
                <a:latin typeface="Montserrat" panose="02000505000000020004" pitchFamily="2" charset="0"/>
              </a:rPr>
              <a:t>- Ausencia de flujo sanguíneo en bifurcación carotídea o polígono de Willis. </a:t>
            </a:r>
            <a:endParaRPr lang="es-CO" b="1" dirty="0">
              <a:latin typeface="Montserrat" panose="02000505000000020004" pitchFamily="2" charset="0"/>
            </a:endParaRPr>
          </a:p>
          <a:p>
            <a:r>
              <a:rPr lang="es-CO" b="1" dirty="0">
                <a:latin typeface="Montserrat" panose="02000505000000020004" pitchFamily="2" charset="0"/>
              </a:rPr>
              <a:t>Tener en cuenta: </a:t>
            </a:r>
          </a:p>
          <a:p>
            <a:pPr marL="0" indent="0">
              <a:buNone/>
            </a:pPr>
            <a:r>
              <a:rPr lang="es-CO" dirty="0">
                <a:latin typeface="Montserrat" panose="02000505000000020004" pitchFamily="2" charset="0"/>
              </a:rPr>
              <a:t>- Paciente hemodinámicamente estable al momento del estudio.</a:t>
            </a:r>
          </a:p>
        </p:txBody>
      </p:sp>
      <p:pic>
        <p:nvPicPr>
          <p:cNvPr id="4" name="Marcador de contenido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89304" y="1013725"/>
            <a:ext cx="2414962" cy="2789765"/>
          </a:xfrm>
          <a:prstGeom prst="roundRect">
            <a:avLst>
              <a:gd name="adj" fmla="val 4167"/>
            </a:avLst>
          </a:prstGeom>
          <a:solidFill>
            <a:srgbClr val="FFFFFF"/>
          </a:solidFill>
          <a:ln w="76200" cap="sq">
            <a:solidFill>
              <a:srgbClr val="292929"/>
            </a:solidFill>
            <a:miter lim="800000"/>
          </a:ln>
          <a:effectLst>
            <a:glow rad="139700">
              <a:schemeClr val="accent5">
                <a:satMod val="175000"/>
                <a:alpha val="40000"/>
              </a:schemeClr>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CuadroTexto 4"/>
          <p:cNvSpPr txBox="1"/>
          <p:nvPr/>
        </p:nvSpPr>
        <p:spPr>
          <a:xfrm>
            <a:off x="4669582" y="6455352"/>
            <a:ext cx="6899564" cy="276999"/>
          </a:xfrm>
          <a:prstGeom prst="rect">
            <a:avLst/>
          </a:prstGeom>
          <a:noFill/>
        </p:spPr>
        <p:txBody>
          <a:bodyPr wrap="square" rtlCol="0">
            <a:spAutoFit/>
          </a:bodyPr>
          <a:lstStyle/>
          <a:p>
            <a:pPr algn="r"/>
            <a:r>
              <a:rPr lang="es-CO" sz="1200" dirty="0" err="1"/>
              <a:t>Hwang</a:t>
            </a:r>
            <a:r>
              <a:rPr lang="es-CO" sz="1200" dirty="0"/>
              <a:t> David Y, Et al. </a:t>
            </a:r>
            <a:r>
              <a:rPr lang="es-CO" sz="1200" dirty="0" err="1"/>
              <a:t>Neurosurg</a:t>
            </a:r>
            <a:r>
              <a:rPr lang="es-CO" sz="1200" dirty="0"/>
              <a:t> Clin N Am 24 (2013) 469-482</a:t>
            </a:r>
          </a:p>
        </p:txBody>
      </p:sp>
      <p:sp>
        <p:nvSpPr>
          <p:cNvPr id="6" name="Título 1">
            <a:extLst>
              <a:ext uri="{FF2B5EF4-FFF2-40B4-BE49-F238E27FC236}">
                <a16:creationId xmlns:a16="http://schemas.microsoft.com/office/drawing/2014/main" id="{1D0F530F-7B24-C242-91EF-B1222279242A}"/>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CO" sz="4400" b="1" dirty="0">
                <a:solidFill>
                  <a:srgbClr val="06AEAA"/>
                </a:solidFill>
                <a:latin typeface="Montserrat" panose="02000505000000020004" pitchFamily="2" charset="0"/>
              </a:rPr>
              <a:t>Pruebas complementarias</a:t>
            </a:r>
            <a:endParaRPr lang="es-ES_tradnl" sz="4400" b="1" dirty="0">
              <a:solidFill>
                <a:srgbClr val="06AEAA"/>
              </a:solidFill>
              <a:latin typeface="Montserrat" panose="02000505000000020004" pitchFamily="2" charset="0"/>
            </a:endParaRPr>
          </a:p>
        </p:txBody>
      </p:sp>
      <p:pic>
        <p:nvPicPr>
          <p:cNvPr id="8" name="Picture 3"/>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p:blipFill>
        <p:spPr bwMode="auto">
          <a:xfrm>
            <a:off x="6904933" y="4307840"/>
            <a:ext cx="4388785" cy="1970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28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3999" y="1253667"/>
            <a:ext cx="6668507" cy="791552"/>
          </a:xfrm>
        </p:spPr>
        <p:txBody>
          <a:bodyPr>
            <a:normAutofit/>
          </a:bodyPr>
          <a:lstStyle/>
          <a:p>
            <a:pPr algn="ctr"/>
            <a:r>
              <a:rPr lang="es-CO" sz="4000" b="1" dirty="0">
                <a:solidFill>
                  <a:srgbClr val="152B48"/>
                </a:solidFill>
                <a:latin typeface="Montserrat" panose="02000505000000020004" pitchFamily="2" charset="0"/>
              </a:rPr>
              <a:t>Doppler </a:t>
            </a:r>
            <a:r>
              <a:rPr lang="es-CO" sz="4000" dirty="0">
                <a:solidFill>
                  <a:srgbClr val="152B48"/>
                </a:solidFill>
                <a:latin typeface="Montserrat" panose="02000505000000020004" pitchFamily="2" charset="0"/>
              </a:rPr>
              <a:t>t</a:t>
            </a:r>
            <a:r>
              <a:rPr lang="es-CO" sz="4000" b="1" dirty="0">
                <a:solidFill>
                  <a:srgbClr val="152B48"/>
                </a:solidFill>
                <a:latin typeface="Montserrat" panose="02000505000000020004" pitchFamily="2" charset="0"/>
              </a:rPr>
              <a:t>ranscraneal</a:t>
            </a:r>
          </a:p>
        </p:txBody>
      </p:sp>
      <p:sp>
        <p:nvSpPr>
          <p:cNvPr id="3" name="Marcador de contenido 2"/>
          <p:cNvSpPr>
            <a:spLocks noGrp="1"/>
          </p:cNvSpPr>
          <p:nvPr>
            <p:ph idx="1"/>
          </p:nvPr>
        </p:nvSpPr>
        <p:spPr>
          <a:xfrm>
            <a:off x="6118718" y="2013637"/>
            <a:ext cx="5672959" cy="2212341"/>
          </a:xfrm>
        </p:spPr>
        <p:txBody>
          <a:bodyPr>
            <a:normAutofit/>
          </a:bodyPr>
          <a:lstStyle/>
          <a:p>
            <a:r>
              <a:rPr lang="es-CO" sz="1800" b="1" dirty="0">
                <a:latin typeface="Montserrat" panose="02000505000000020004" pitchFamily="2" charset="0"/>
              </a:rPr>
              <a:t>Criterio Diagnóstico: </a:t>
            </a:r>
          </a:p>
          <a:p>
            <a:pPr lvl="1">
              <a:buFontTx/>
              <a:buChar char="-"/>
            </a:pPr>
            <a:r>
              <a:rPr lang="es-CO" sz="1800" dirty="0">
                <a:latin typeface="Montserrat" panose="02000505000000020004" pitchFamily="2" charset="0"/>
              </a:rPr>
              <a:t>Pico sistólico pequeño sin flujo diastólico.</a:t>
            </a:r>
          </a:p>
          <a:p>
            <a:pPr lvl="1">
              <a:buFontTx/>
              <a:buChar char="-"/>
            </a:pPr>
            <a:r>
              <a:rPr lang="es-CO" sz="1800" dirty="0">
                <a:latin typeface="Montserrat" panose="02000505000000020004" pitchFamily="2" charset="0"/>
              </a:rPr>
              <a:t>Patrón de flujo reverberante.</a:t>
            </a:r>
          </a:p>
          <a:p>
            <a:pPr>
              <a:buFontTx/>
              <a:buChar char="-"/>
            </a:pPr>
            <a:endParaRPr lang="es-CO" sz="1800" dirty="0">
              <a:latin typeface="Montserrat" panose="02000505000000020004" pitchFamily="2" charset="0"/>
            </a:endParaRPr>
          </a:p>
          <a:p>
            <a:r>
              <a:rPr lang="es-CO" sz="1800" b="1" dirty="0">
                <a:latin typeface="Montserrat" panose="02000505000000020004" pitchFamily="2" charset="0"/>
              </a:rPr>
              <a:t>Tener en cuenta: </a:t>
            </a:r>
          </a:p>
          <a:p>
            <a:pPr lvl="1">
              <a:buFontTx/>
              <a:buChar char="-"/>
            </a:pPr>
            <a:r>
              <a:rPr lang="es-CO" sz="1800" dirty="0">
                <a:latin typeface="Montserrat" panose="02000505000000020004" pitchFamily="2" charset="0"/>
              </a:rPr>
              <a:t>Hueso temporal engrosado (10-25%).</a:t>
            </a:r>
          </a:p>
        </p:txBody>
      </p:sp>
      <p:pic>
        <p:nvPicPr>
          <p:cNvPr id="6" name="Marcador de contenido 3"/>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p:blipFill>
        <p:spPr>
          <a:xfrm>
            <a:off x="1651688" y="1253667"/>
            <a:ext cx="2299136" cy="2321403"/>
          </a:xfrm>
          <a:prstGeom prst="roundRect">
            <a:avLst>
              <a:gd name="adj" fmla="val 8594"/>
            </a:avLst>
          </a:prstGeom>
          <a:solidFill>
            <a:srgbClr val="FFFFFF">
              <a:shade val="85000"/>
            </a:srgbClr>
          </a:solidFill>
          <a:ln>
            <a:noFill/>
          </a:ln>
          <a:effectLst>
            <a:glow rad="101600">
              <a:schemeClr val="accent2">
                <a:satMod val="175000"/>
                <a:alpha val="40000"/>
              </a:schemeClr>
            </a:glow>
            <a:reflection blurRad="12700" stA="38000" endPos="28000" dist="5000" dir="5400000" sy="-100000" algn="bl" rotWithShape="0"/>
          </a:effectLst>
        </p:spPr>
      </p:pic>
      <p:pic>
        <p:nvPicPr>
          <p:cNvPr id="5" name="Marcador de contenido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51300" y="4425826"/>
            <a:ext cx="3657640" cy="1781063"/>
          </a:xfrm>
          <a:prstGeom prst="roundRect">
            <a:avLst>
              <a:gd name="adj" fmla="val 8594"/>
            </a:avLst>
          </a:prstGeom>
          <a:solidFill>
            <a:srgbClr val="FFFFFF">
              <a:shade val="85000"/>
            </a:srgbClr>
          </a:solidFill>
          <a:ln>
            <a:noFill/>
          </a:ln>
          <a:effectLst>
            <a:glow rad="139700">
              <a:schemeClr val="accent5">
                <a:satMod val="175000"/>
                <a:alpha val="40000"/>
              </a:schemeClr>
            </a:glow>
            <a:reflection blurRad="12700" stA="38000" endPos="28000" dist="5000" dir="5400000" sy="-100000" algn="bl" rotWithShape="0"/>
          </a:effectLst>
        </p:spPr>
      </p:pic>
      <p:sp>
        <p:nvSpPr>
          <p:cNvPr id="4" name="CuadroTexto 3"/>
          <p:cNvSpPr txBox="1"/>
          <p:nvPr/>
        </p:nvSpPr>
        <p:spPr>
          <a:xfrm>
            <a:off x="5934906" y="6337319"/>
            <a:ext cx="6040582" cy="492443"/>
          </a:xfrm>
          <a:prstGeom prst="rect">
            <a:avLst/>
          </a:prstGeom>
          <a:noFill/>
        </p:spPr>
        <p:txBody>
          <a:bodyPr wrap="square" rtlCol="0">
            <a:spAutoFit/>
          </a:bodyPr>
          <a:lstStyle/>
          <a:p>
            <a:pPr algn="r"/>
            <a:r>
              <a:rPr lang="es-CO" sz="1200" dirty="0" err="1"/>
              <a:t>Hwang</a:t>
            </a:r>
            <a:r>
              <a:rPr lang="es-CO" sz="1200" dirty="0"/>
              <a:t> David Y, Et al. </a:t>
            </a:r>
            <a:r>
              <a:rPr lang="es-CO" sz="1200" dirty="0" err="1"/>
              <a:t>Neurosurg</a:t>
            </a:r>
            <a:r>
              <a:rPr lang="es-CO" sz="1200" dirty="0"/>
              <a:t> </a:t>
            </a:r>
            <a:r>
              <a:rPr lang="es-CO" sz="1200" dirty="0" err="1"/>
              <a:t>Clin</a:t>
            </a:r>
            <a:r>
              <a:rPr lang="es-CO" sz="1200" dirty="0"/>
              <a:t> N Am 24 (2013) 469-482</a:t>
            </a:r>
          </a:p>
          <a:p>
            <a:endParaRPr lang="es-CO" sz="1400" dirty="0"/>
          </a:p>
        </p:txBody>
      </p:sp>
      <p:sp>
        <p:nvSpPr>
          <p:cNvPr id="7" name="Título 1">
            <a:extLst>
              <a:ext uri="{FF2B5EF4-FFF2-40B4-BE49-F238E27FC236}">
                <a16:creationId xmlns:a16="http://schemas.microsoft.com/office/drawing/2014/main" id="{1D0F530F-7B24-C242-91EF-B1222279242A}"/>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CO" sz="4400" b="1" dirty="0">
                <a:solidFill>
                  <a:srgbClr val="06AEAA"/>
                </a:solidFill>
                <a:latin typeface="Montserrat" panose="02000505000000020004" pitchFamily="2" charset="0"/>
              </a:rPr>
              <a:t>Pruebas complementarias</a:t>
            </a:r>
            <a:endParaRPr lang="es-ES_tradnl" sz="4400" b="1" dirty="0">
              <a:solidFill>
                <a:srgbClr val="06AEAA"/>
              </a:solidFill>
              <a:latin typeface="Montserrat" panose="02000505000000020004" pitchFamily="2" charset="0"/>
            </a:endParaRPr>
          </a:p>
        </p:txBody>
      </p:sp>
    </p:spTree>
    <p:extLst>
      <p:ext uri="{BB962C8B-B14F-4D97-AF65-F5344CB8AC3E}">
        <p14:creationId xmlns:p14="http://schemas.microsoft.com/office/powerpoint/2010/main" val="112290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77840" y="1360377"/>
            <a:ext cx="5532060" cy="791552"/>
          </a:xfrm>
        </p:spPr>
        <p:txBody>
          <a:bodyPr>
            <a:normAutofit fontScale="90000"/>
          </a:bodyPr>
          <a:lstStyle/>
          <a:p>
            <a:pPr algn="ctr"/>
            <a:r>
              <a:rPr lang="es-CO" sz="4000" b="1" dirty="0">
                <a:solidFill>
                  <a:srgbClr val="152B48"/>
                </a:solidFill>
                <a:latin typeface="Montserrat" panose="02000505000000020004" pitchFamily="2" charset="0"/>
              </a:rPr>
              <a:t>Electroencefalograma</a:t>
            </a:r>
          </a:p>
        </p:txBody>
      </p:sp>
      <p:sp>
        <p:nvSpPr>
          <p:cNvPr id="3" name="Marcador de contenido 2"/>
          <p:cNvSpPr>
            <a:spLocks noGrp="1"/>
          </p:cNvSpPr>
          <p:nvPr>
            <p:ph idx="1"/>
          </p:nvPr>
        </p:nvSpPr>
        <p:spPr>
          <a:xfrm>
            <a:off x="5981422" y="2079588"/>
            <a:ext cx="6105382" cy="3563008"/>
          </a:xfrm>
        </p:spPr>
        <p:txBody>
          <a:bodyPr>
            <a:normAutofit/>
          </a:bodyPr>
          <a:lstStyle/>
          <a:p>
            <a:r>
              <a:rPr lang="es-CO" sz="1800" b="1" dirty="0">
                <a:latin typeface="Montserrat" panose="02000505000000020004" pitchFamily="2" charset="0"/>
              </a:rPr>
              <a:t>Criterio Diagnóstico:  </a:t>
            </a:r>
          </a:p>
          <a:p>
            <a:pPr lvl="1">
              <a:buFontTx/>
              <a:buChar char="-"/>
            </a:pPr>
            <a:r>
              <a:rPr lang="es-CO" sz="1800" dirty="0">
                <a:latin typeface="Montserrat" panose="02000505000000020004" pitchFamily="2" charset="0"/>
              </a:rPr>
              <a:t>Potencial eléctrico &lt; 2 </a:t>
            </a:r>
            <a:r>
              <a:rPr lang="es-CO" sz="1800" dirty="0" err="1">
                <a:latin typeface="Montserrat" panose="02000505000000020004" pitchFamily="2" charset="0"/>
              </a:rPr>
              <a:t>μV</a:t>
            </a:r>
            <a:r>
              <a:rPr lang="es-CO" sz="1800" dirty="0">
                <a:latin typeface="Montserrat" panose="02000505000000020004" pitchFamily="2" charset="0"/>
              </a:rPr>
              <a:t> durante 30 minutos. (EEG plano)</a:t>
            </a:r>
          </a:p>
          <a:p>
            <a:pPr marL="0" indent="0">
              <a:buNone/>
            </a:pPr>
            <a:endParaRPr lang="es-CO" sz="1800" dirty="0">
              <a:latin typeface="Montserrat" panose="02000505000000020004" pitchFamily="2" charset="0"/>
            </a:endParaRPr>
          </a:p>
          <a:p>
            <a:r>
              <a:rPr lang="es-CO" sz="1800" b="1" dirty="0">
                <a:latin typeface="Montserrat" panose="02000505000000020004" pitchFamily="2" charset="0"/>
              </a:rPr>
              <a:t> Tener en cuenta: </a:t>
            </a:r>
          </a:p>
          <a:p>
            <a:pPr lvl="1">
              <a:buFontTx/>
              <a:buChar char="-"/>
            </a:pPr>
            <a:r>
              <a:rPr lang="es-CO" sz="1800" dirty="0">
                <a:latin typeface="Montserrat" panose="02000505000000020004" pitchFamily="2" charset="0"/>
              </a:rPr>
              <a:t>Legislación colombiana (Decreto 2493 de 2004): </a:t>
            </a:r>
          </a:p>
          <a:p>
            <a:pPr marL="457200" lvl="1" indent="0">
              <a:buNone/>
            </a:pPr>
            <a:r>
              <a:rPr lang="es-CO" sz="1800" dirty="0">
                <a:solidFill>
                  <a:schemeClr val="accent5">
                    <a:lumMod val="50000"/>
                  </a:schemeClr>
                </a:solidFill>
                <a:latin typeface="Montserrat" panose="02000505000000020004" pitchFamily="2" charset="0"/>
              </a:rPr>
              <a:t>*</a:t>
            </a:r>
            <a:r>
              <a:rPr lang="es-CO" sz="1800" dirty="0">
                <a:latin typeface="Montserrat" panose="02000505000000020004" pitchFamily="2" charset="0"/>
              </a:rPr>
              <a:t> </a:t>
            </a:r>
            <a:r>
              <a:rPr lang="es-CO" sz="1800" i="1" u="sng" dirty="0">
                <a:solidFill>
                  <a:schemeClr val="accent5">
                    <a:lumMod val="50000"/>
                  </a:schemeClr>
                </a:solidFill>
                <a:latin typeface="Montserrat" panose="02000505000000020004" pitchFamily="2" charset="0"/>
              </a:rPr>
              <a:t>Diagnóstico de muerte cerebral en niños &lt; 2 años. </a:t>
            </a:r>
          </a:p>
        </p:txBody>
      </p:sp>
      <p:pic>
        <p:nvPicPr>
          <p:cNvPr id="5" name="Marcador de contenido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10260" y="1098688"/>
            <a:ext cx="3572735" cy="2762404"/>
          </a:xfrm>
          <a:prstGeom prst="roundRect">
            <a:avLst>
              <a:gd name="adj" fmla="val 4167"/>
            </a:avLst>
          </a:prstGeom>
          <a:solidFill>
            <a:srgbClr val="FFFFFF"/>
          </a:solidFill>
          <a:ln w="76200" cap="sq">
            <a:solidFill>
              <a:srgbClr val="292929"/>
            </a:solidFill>
            <a:miter lim="800000"/>
          </a:ln>
          <a:effectLst>
            <a:glow rad="139700">
              <a:schemeClr val="accent5">
                <a:satMod val="175000"/>
                <a:alpha val="40000"/>
              </a:schemeClr>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CuadroTexto 5"/>
          <p:cNvSpPr txBox="1"/>
          <p:nvPr/>
        </p:nvSpPr>
        <p:spPr>
          <a:xfrm>
            <a:off x="5577840" y="6251258"/>
            <a:ext cx="6276109" cy="492443"/>
          </a:xfrm>
          <a:prstGeom prst="rect">
            <a:avLst/>
          </a:prstGeom>
          <a:noFill/>
        </p:spPr>
        <p:txBody>
          <a:bodyPr wrap="square" rtlCol="0">
            <a:spAutoFit/>
          </a:bodyPr>
          <a:lstStyle/>
          <a:p>
            <a:pPr algn="r"/>
            <a:r>
              <a:rPr lang="es-CO" sz="1200" dirty="0" err="1"/>
              <a:t>Hwang</a:t>
            </a:r>
            <a:r>
              <a:rPr lang="es-CO" sz="1200" dirty="0"/>
              <a:t> David Y, Et al. </a:t>
            </a:r>
            <a:r>
              <a:rPr lang="es-CO" sz="1200" dirty="0" err="1"/>
              <a:t>Neurosurg</a:t>
            </a:r>
            <a:r>
              <a:rPr lang="es-CO" sz="1200" dirty="0"/>
              <a:t> </a:t>
            </a:r>
            <a:r>
              <a:rPr lang="es-CO" sz="1200" dirty="0" err="1"/>
              <a:t>Clin</a:t>
            </a:r>
            <a:r>
              <a:rPr lang="es-CO" sz="1200" dirty="0"/>
              <a:t> N Am 24 (2013) 469-482</a:t>
            </a:r>
          </a:p>
          <a:p>
            <a:endParaRPr lang="es-CO" sz="1400" dirty="0"/>
          </a:p>
        </p:txBody>
      </p:sp>
      <p:sp>
        <p:nvSpPr>
          <p:cNvPr id="7" name="Título 1">
            <a:extLst>
              <a:ext uri="{FF2B5EF4-FFF2-40B4-BE49-F238E27FC236}">
                <a16:creationId xmlns:a16="http://schemas.microsoft.com/office/drawing/2014/main" id="{1D0F530F-7B24-C242-91EF-B1222279242A}"/>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Pruebas complementarias</a:t>
            </a:r>
          </a:p>
        </p:txBody>
      </p:sp>
    </p:spTree>
    <p:extLst>
      <p:ext uri="{BB962C8B-B14F-4D97-AF65-F5344CB8AC3E}">
        <p14:creationId xmlns:p14="http://schemas.microsoft.com/office/powerpoint/2010/main" val="38397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267099" y="1325295"/>
            <a:ext cx="5488462" cy="1938992"/>
          </a:xfrm>
          <a:prstGeom prst="rect">
            <a:avLst/>
          </a:prstGeom>
          <a:solidFill>
            <a:schemeClr val="bg1">
              <a:lumMod val="75000"/>
            </a:schemeClr>
          </a:solidFill>
        </p:spPr>
        <p:txBody>
          <a:bodyPr wrap="square" rtlCol="0" anchor="ctr">
            <a:spAutoFit/>
          </a:bodyPr>
          <a:lstStyle/>
          <a:p>
            <a:pPr algn="just"/>
            <a:r>
              <a:rPr lang="it-IT" sz="2000" b="1" dirty="0">
                <a:latin typeface="Montserrat" panose="02000505000000020004" pitchFamily="2" charset="0"/>
              </a:rPr>
              <a:t>Gammagrafía tecnecio 99 </a:t>
            </a:r>
            <a:r>
              <a:rPr lang="es-ES" sz="2000" b="1" dirty="0">
                <a:latin typeface="Montserrat" panose="02000505000000020004" pitchFamily="2" charset="0"/>
              </a:rPr>
              <a:t>HMPAO </a:t>
            </a:r>
            <a:r>
              <a:rPr lang="it-IT" sz="2000" b="1" dirty="0">
                <a:latin typeface="Montserrat" panose="02000505000000020004" pitchFamily="2" charset="0"/>
              </a:rPr>
              <a:t>(Spect):</a:t>
            </a:r>
            <a:r>
              <a:rPr lang="it-IT" sz="2000" dirty="0">
                <a:latin typeface="Montserrat" panose="02000505000000020004" pitchFamily="2" charset="0"/>
              </a:rPr>
              <a:t> </a:t>
            </a:r>
          </a:p>
          <a:p>
            <a:pPr marL="342900" indent="-342900" algn="just">
              <a:buFont typeface="Arial" pitchFamily="34" charset="0"/>
              <a:buChar char="•"/>
            </a:pPr>
            <a:endParaRPr lang="es-ES" sz="2000" dirty="0">
              <a:latin typeface="Montserrat" panose="02000505000000020004" pitchFamily="2" charset="0"/>
            </a:endParaRPr>
          </a:p>
          <a:p>
            <a:pPr marL="800100" lvl="1" indent="-342900" algn="just">
              <a:buFont typeface="Arial" pitchFamily="34" charset="0"/>
              <a:buChar char="•"/>
            </a:pPr>
            <a:r>
              <a:rPr lang="es-ES" sz="2000" dirty="0">
                <a:latin typeface="Montserrat" panose="02000505000000020004" pitchFamily="2" charset="0"/>
              </a:rPr>
              <a:t>Metabolismo neuronal. </a:t>
            </a:r>
          </a:p>
          <a:p>
            <a:pPr marL="800100" lvl="1" indent="-342900" algn="just">
              <a:buFont typeface="Arial" pitchFamily="34" charset="0"/>
              <a:buChar char="•"/>
            </a:pPr>
            <a:endParaRPr lang="es-ES" sz="2000" dirty="0">
              <a:latin typeface="Montserrat" panose="02000505000000020004" pitchFamily="2" charset="0"/>
            </a:endParaRPr>
          </a:p>
          <a:p>
            <a:pPr marL="800100" lvl="1" indent="-342900" algn="just">
              <a:buFont typeface="Arial" pitchFamily="34" charset="0"/>
              <a:buChar char="•"/>
            </a:pPr>
            <a:r>
              <a:rPr lang="es-ES" sz="2000" dirty="0">
                <a:latin typeface="Montserrat" panose="02000505000000020004" pitchFamily="2" charset="0"/>
              </a:rPr>
              <a:t>Se han reportado falsos positivos.</a:t>
            </a:r>
          </a:p>
        </p:txBody>
      </p:sp>
      <p:pic>
        <p:nvPicPr>
          <p:cNvPr id="8" name="Picture 2"/>
          <p:cNvPicPr>
            <a:picLocks noChangeAspect="1" noChangeArrowheads="1"/>
          </p:cNvPicPr>
          <p:nvPr/>
        </p:nvPicPr>
        <p:blipFill rotWithShape="1">
          <a:blip r:embed="rId3"/>
          <a:srcRect/>
          <a:stretch/>
        </p:blipFill>
        <p:spPr bwMode="auto">
          <a:xfrm>
            <a:off x="1492583" y="-885371"/>
            <a:ext cx="9158514" cy="88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Resultado de imagen para asistolia gif"/>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4"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547382" y="1114713"/>
            <a:ext cx="5203490" cy="2474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5981422" y="5717371"/>
            <a:ext cx="5868328" cy="938719"/>
          </a:xfrm>
          <a:prstGeom prst="rect">
            <a:avLst/>
          </a:prstGeom>
          <a:noFill/>
        </p:spPr>
        <p:txBody>
          <a:bodyPr wrap="square" rtlCol="0">
            <a:spAutoFit/>
          </a:bodyPr>
          <a:lstStyle/>
          <a:p>
            <a:pPr marL="228600" indent="-228600" algn="r">
              <a:buFont typeface="+mj-lt"/>
              <a:buAutoNum type="arabicPeriod"/>
            </a:pPr>
            <a:r>
              <a:rPr lang="es-ES" sz="1100" dirty="0"/>
              <a:t>Pérez Perilla P, Moreno Carrillo A, Zarco Montero L. Guía práctica para el diagnóstico de muerte encefálica en urgencias Hospital de San Ignacio (Bogotá, Colombia). </a:t>
            </a:r>
            <a:r>
              <a:rPr lang="es-ES" sz="1100" dirty="0" err="1"/>
              <a:t>Univ.med</a:t>
            </a:r>
            <a:r>
              <a:rPr lang="es-ES" sz="1100" dirty="0"/>
              <a:t>. 2012;53(4):420-430.</a:t>
            </a:r>
          </a:p>
          <a:p>
            <a:pPr marL="228600" indent="-228600" algn="r">
              <a:buFont typeface="+mj-lt"/>
              <a:buAutoNum type="arabicPeriod"/>
            </a:pPr>
            <a:r>
              <a:rPr lang="es-ES" sz="1100" dirty="0"/>
              <a:t>Roa J. Muerte encefálica en pediatría. </a:t>
            </a:r>
            <a:r>
              <a:rPr lang="es-ES" sz="1100" dirty="0" err="1"/>
              <a:t>Precop</a:t>
            </a:r>
            <a:r>
              <a:rPr lang="es-ES" sz="1100" dirty="0"/>
              <a:t> SCP. 2015;14:44-56. scp.com.co/</a:t>
            </a:r>
            <a:r>
              <a:rPr lang="es-ES" sz="1100" dirty="0" err="1"/>
              <a:t>precop-old</a:t>
            </a:r>
            <a:r>
              <a:rPr lang="es-ES" sz="1100" dirty="0"/>
              <a:t>/</a:t>
            </a:r>
            <a:r>
              <a:rPr lang="es-ES" sz="1100" dirty="0" err="1"/>
              <a:t>pdf</a:t>
            </a:r>
            <a:r>
              <a:rPr lang="es-ES" sz="1100" dirty="0"/>
              <a:t>/14_4.pdf.</a:t>
            </a:r>
          </a:p>
        </p:txBody>
      </p:sp>
      <p:sp>
        <p:nvSpPr>
          <p:cNvPr id="13" name="Título 1">
            <a:extLst>
              <a:ext uri="{FF2B5EF4-FFF2-40B4-BE49-F238E27FC236}">
                <a16:creationId xmlns:a16="http://schemas.microsoft.com/office/drawing/2014/main" id="{1D0F530F-7B24-C242-91EF-B1222279242A}"/>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Pruebas complementarias</a:t>
            </a:r>
          </a:p>
        </p:txBody>
      </p:sp>
      <p:sp>
        <p:nvSpPr>
          <p:cNvPr id="12" name="13 CuadroTexto"/>
          <p:cNvSpPr txBox="1"/>
          <p:nvPr/>
        </p:nvSpPr>
        <p:spPr>
          <a:xfrm>
            <a:off x="6265350" y="3908306"/>
            <a:ext cx="5490211" cy="1015663"/>
          </a:xfrm>
          <a:prstGeom prst="rect">
            <a:avLst/>
          </a:prstGeom>
          <a:solidFill>
            <a:schemeClr val="accent1">
              <a:lumMod val="60000"/>
              <a:lumOff val="40000"/>
            </a:schemeClr>
          </a:solidFill>
        </p:spPr>
        <p:txBody>
          <a:bodyPr wrap="square" rtlCol="0">
            <a:spAutoFit/>
          </a:bodyPr>
          <a:lstStyle/>
          <a:p>
            <a:pPr algn="just"/>
            <a:r>
              <a:rPr lang="es-ES" sz="2000" b="1" dirty="0">
                <a:latin typeface="Montserrat" panose="02000505000000020004" pitchFamily="2" charset="0"/>
              </a:rPr>
              <a:t>Potenciales Evocados Auditivos:</a:t>
            </a:r>
            <a:r>
              <a:rPr lang="es-ES" sz="2000" dirty="0">
                <a:latin typeface="Montserrat" panose="02000505000000020004" pitchFamily="2" charset="0"/>
              </a:rPr>
              <a:t> </a:t>
            </a:r>
          </a:p>
          <a:p>
            <a:pPr marL="800100" lvl="1" indent="-342900" algn="just">
              <a:buFont typeface="Arial" pitchFamily="34" charset="0"/>
              <a:buChar char="•"/>
            </a:pPr>
            <a:endParaRPr lang="es-ES" sz="2000" dirty="0">
              <a:latin typeface="Montserrat" panose="02000505000000020004" pitchFamily="2" charset="0"/>
            </a:endParaRPr>
          </a:p>
          <a:p>
            <a:pPr marL="800100" lvl="1" indent="-342900" algn="just">
              <a:buFont typeface="Arial" pitchFamily="34" charset="0"/>
              <a:buChar char="•"/>
            </a:pPr>
            <a:r>
              <a:rPr lang="es-ES" sz="2000" dirty="0">
                <a:latin typeface="Montserrat" panose="02000505000000020004" pitchFamily="2" charset="0"/>
              </a:rPr>
              <a:t>Baja especificidad y sensibilidad.</a:t>
            </a:r>
          </a:p>
        </p:txBody>
      </p:sp>
    </p:spTree>
    <p:extLst>
      <p:ext uri="{BB962C8B-B14F-4D97-AF65-F5344CB8AC3E}">
        <p14:creationId xmlns:p14="http://schemas.microsoft.com/office/powerpoint/2010/main" val="2316257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176F4ECD-B01A-49FC-9917-76C1B82C8BCD}"/>
              </a:ext>
            </a:extLst>
          </p:cNvPr>
          <p:cNvGraphicFramePr>
            <a:graphicFrameLocks noGrp="1"/>
          </p:cNvGraphicFramePr>
          <p:nvPr>
            <p:ph idx="1"/>
            <p:extLst>
              <p:ext uri="{D42A27DB-BD31-4B8C-83A1-F6EECF244321}">
                <p14:modId xmlns:p14="http://schemas.microsoft.com/office/powerpoint/2010/main" val="2893745716"/>
              </p:ext>
            </p:extLst>
          </p:nvPr>
        </p:nvGraphicFramePr>
        <p:xfrm>
          <a:off x="711200" y="548640"/>
          <a:ext cx="10769600" cy="4066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a:extLst>
              <a:ext uri="{FF2B5EF4-FFF2-40B4-BE49-F238E27FC236}">
                <a16:creationId xmlns:a16="http://schemas.microsoft.com/office/drawing/2014/main" id="{17FBA02E-0EC2-224D-A5E6-D0E1C527E442}"/>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Dictamen</a:t>
            </a:r>
          </a:p>
        </p:txBody>
      </p:sp>
      <p:pic>
        <p:nvPicPr>
          <p:cNvPr id="5" name="Picture 2"/>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a:ext>
            </a:extLst>
          </a:blip>
          <a:srcRect/>
          <a:stretch/>
        </p:blipFill>
        <p:spPr bwMode="auto">
          <a:xfrm>
            <a:off x="5234924" y="4239259"/>
            <a:ext cx="3026803" cy="1909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74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17527"/>
            <a:ext cx="10515600" cy="1504938"/>
          </a:xfrm>
        </p:spPr>
        <p:txBody>
          <a:bodyPr>
            <a:noAutofit/>
          </a:bodyPr>
          <a:lstStyle/>
          <a:p>
            <a:pPr algn="ctr"/>
            <a:r>
              <a:rPr lang="es-CO" b="1" dirty="0">
                <a:solidFill>
                  <a:srgbClr val="0070C0"/>
                </a:solidFill>
              </a:rPr>
              <a:t> </a:t>
            </a:r>
            <a:r>
              <a:rPr lang="es-CO" b="1" dirty="0"/>
              <a:t>Muerte encefálica</a:t>
            </a:r>
            <a:br>
              <a:rPr lang="es-CO" b="1" dirty="0"/>
            </a:br>
            <a:r>
              <a:rPr lang="es-CO" b="1" dirty="0">
                <a:solidFill>
                  <a:srgbClr val="152B48"/>
                </a:solidFill>
              </a:rPr>
              <a:t>Definición</a:t>
            </a:r>
          </a:p>
        </p:txBody>
      </p:sp>
      <p:sp>
        <p:nvSpPr>
          <p:cNvPr id="4" name="Rectángulo redondeado 3"/>
          <p:cNvSpPr/>
          <p:nvPr/>
        </p:nvSpPr>
        <p:spPr>
          <a:xfrm>
            <a:off x="4409440" y="2528865"/>
            <a:ext cx="6863080" cy="3711608"/>
          </a:xfrm>
          <a:prstGeom prst="roundRect">
            <a:avLst/>
          </a:prstGeom>
          <a:solidFill>
            <a:srgbClr val="152B48"/>
          </a:solidFill>
          <a:ln>
            <a:solidFill>
              <a:srgbClr val="152B48"/>
            </a:solidFill>
          </a:ln>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3600" dirty="0">
                <a:solidFill>
                  <a:schemeClr val="bg1"/>
                </a:solidFill>
                <a:latin typeface="Montserrat" panose="02000505000000020004" pitchFamily="2" charset="0"/>
              </a:rPr>
              <a:t>“ Cese completo e irreversible de la función cerebral incluyendo la actividad del tallo cerebral con sus funciones respiratoria y vegetativa’’</a:t>
            </a:r>
          </a:p>
        </p:txBody>
      </p:sp>
      <p:sp>
        <p:nvSpPr>
          <p:cNvPr id="3" name="CuadroTexto 2"/>
          <p:cNvSpPr txBox="1"/>
          <p:nvPr/>
        </p:nvSpPr>
        <p:spPr>
          <a:xfrm>
            <a:off x="6096000" y="6426921"/>
            <a:ext cx="6045958" cy="276999"/>
          </a:xfrm>
          <a:prstGeom prst="rect">
            <a:avLst/>
          </a:prstGeom>
          <a:noFill/>
        </p:spPr>
        <p:txBody>
          <a:bodyPr wrap="square" rtlCol="0">
            <a:spAutoFit/>
          </a:bodyPr>
          <a:lstStyle/>
          <a:p>
            <a:pPr algn="r"/>
            <a:r>
              <a:rPr lang="es-CO" sz="1200" dirty="0" err="1"/>
              <a:t>Whalster</a:t>
            </a:r>
            <a:r>
              <a:rPr lang="es-CO" sz="1200" dirty="0"/>
              <a:t> S, </a:t>
            </a:r>
            <a:r>
              <a:rPr lang="es-CO" sz="1200" dirty="0" err="1"/>
              <a:t>Wijdicks</a:t>
            </a:r>
            <a:r>
              <a:rPr lang="es-CO" sz="1200" dirty="0"/>
              <a:t> EF, Et al. </a:t>
            </a:r>
            <a:r>
              <a:rPr lang="es-CO" sz="1200" dirty="0" err="1"/>
              <a:t>Neurology</a:t>
            </a:r>
            <a:r>
              <a:rPr lang="es-CO" sz="1200" dirty="0"/>
              <a:t>, 2015; 84 (18)</a:t>
            </a:r>
          </a:p>
        </p:txBody>
      </p:sp>
    </p:spTree>
    <p:extLst>
      <p:ext uri="{BB962C8B-B14F-4D97-AF65-F5344CB8AC3E}">
        <p14:creationId xmlns:p14="http://schemas.microsoft.com/office/powerpoint/2010/main" val="157346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127" y="312092"/>
            <a:ext cx="10515600" cy="791552"/>
          </a:xfrm>
        </p:spPr>
        <p:txBody>
          <a:bodyPr/>
          <a:lstStyle/>
          <a:p>
            <a:pPr algn="ctr"/>
            <a:r>
              <a:rPr lang="es-CO" b="1" dirty="0">
                <a:latin typeface="Montserrat" panose="02000505000000020004" pitchFamily="2" charset="0"/>
              </a:rPr>
              <a:t>Evaluaciones y Pruebas</a:t>
            </a:r>
          </a:p>
        </p:txBody>
      </p:sp>
      <p:sp>
        <p:nvSpPr>
          <p:cNvPr id="3" name="Marcador de contenido 2"/>
          <p:cNvSpPr>
            <a:spLocks noGrp="1"/>
          </p:cNvSpPr>
          <p:nvPr>
            <p:ph idx="1"/>
          </p:nvPr>
        </p:nvSpPr>
        <p:spPr>
          <a:xfrm>
            <a:off x="5694476" y="1808539"/>
            <a:ext cx="5412700" cy="3569751"/>
          </a:xfrm>
        </p:spPr>
        <p:txBody>
          <a:bodyPr>
            <a:normAutofit/>
          </a:bodyPr>
          <a:lstStyle/>
          <a:p>
            <a:pPr marL="0" indent="0" algn="just">
              <a:buNone/>
            </a:pPr>
            <a:r>
              <a:rPr lang="es-CO" sz="1800" b="1" dirty="0">
                <a:solidFill>
                  <a:srgbClr val="002060"/>
                </a:solidFill>
                <a:latin typeface="Montserrat" panose="02000505000000020004" pitchFamily="2" charset="0"/>
              </a:rPr>
              <a:t>Número de evaluaciones:</a:t>
            </a:r>
          </a:p>
          <a:p>
            <a:pPr algn="just"/>
            <a:r>
              <a:rPr lang="es-CO" sz="1800" b="0" dirty="0">
                <a:solidFill>
                  <a:schemeClr val="tx1"/>
                </a:solidFill>
                <a:latin typeface="Montserrat" panose="02000505000000020004" pitchFamily="2" charset="0"/>
              </a:rPr>
              <a:t>Neonatos (7 días a 2 meses) 2 evaluaciones neurológicas con intervalo de 48 horas, 2 EEG.</a:t>
            </a:r>
          </a:p>
          <a:p>
            <a:pPr algn="just"/>
            <a:r>
              <a:rPr lang="es-CO" sz="1800" b="0" dirty="0">
                <a:solidFill>
                  <a:schemeClr val="tx1"/>
                </a:solidFill>
                <a:latin typeface="Montserrat" panose="02000505000000020004" pitchFamily="2" charset="0"/>
              </a:rPr>
              <a:t>Niños de 2 a 24 meses: 2 evaluaciones neurológicas con 24 horas de intervalo, 2 EEG.</a:t>
            </a:r>
          </a:p>
          <a:p>
            <a:pPr algn="just"/>
            <a:r>
              <a:rPr lang="es-CO" sz="1800" b="0" dirty="0">
                <a:solidFill>
                  <a:schemeClr val="tx1"/>
                </a:solidFill>
                <a:latin typeface="Montserrat" panose="02000505000000020004" pitchFamily="2" charset="0"/>
              </a:rPr>
              <a:t>Niños 2 a 18 años: 2 evaluaciones neurológicas con  intervalo de 12 horas.</a:t>
            </a:r>
          </a:p>
          <a:p>
            <a:pPr algn="just"/>
            <a:r>
              <a:rPr lang="es-CO" sz="1800" b="0" dirty="0">
                <a:solidFill>
                  <a:srgbClr val="FF0000"/>
                </a:solidFill>
                <a:latin typeface="Montserrat" panose="02000505000000020004" pitchFamily="2" charset="0"/>
              </a:rPr>
              <a:t>Adultos: 1 examen neurológico.</a:t>
            </a:r>
          </a:p>
          <a:p>
            <a:pPr lvl="1" algn="just"/>
            <a:r>
              <a:rPr lang="es-CO" sz="1800" b="0" dirty="0">
                <a:solidFill>
                  <a:srgbClr val="FF0000"/>
                </a:solidFill>
                <a:latin typeface="Montserrat" panose="02000505000000020004" pitchFamily="2" charset="0"/>
              </a:rPr>
              <a:t>Colombia 6 horas.</a:t>
            </a:r>
          </a:p>
        </p:txBody>
      </p:sp>
      <p:sp>
        <p:nvSpPr>
          <p:cNvPr id="4" name="Rectángulo 3"/>
          <p:cNvSpPr/>
          <p:nvPr/>
        </p:nvSpPr>
        <p:spPr>
          <a:xfrm>
            <a:off x="485913" y="1951672"/>
            <a:ext cx="5081667" cy="1477328"/>
          </a:xfrm>
          <a:prstGeom prst="rect">
            <a:avLst/>
          </a:prstGeom>
        </p:spPr>
        <p:txBody>
          <a:bodyPr wrap="square">
            <a:spAutoFit/>
          </a:bodyPr>
          <a:lstStyle/>
          <a:p>
            <a:pPr marL="285750" lvl="0" indent="-285750">
              <a:buFont typeface="Arial" panose="020B0604020202020204" pitchFamily="34" charset="0"/>
              <a:buChar char="•"/>
            </a:pPr>
            <a:r>
              <a:rPr lang="es-CO" dirty="0">
                <a:latin typeface="Montserrat" panose="02000505000000020004" pitchFamily="2" charset="0"/>
              </a:rPr>
              <a:t>En Colombia el menor de 5 años, requiere prueba confirmatoria.</a:t>
            </a:r>
          </a:p>
          <a:p>
            <a:pPr lvl="0"/>
            <a:endParaRPr lang="es-CO" dirty="0">
              <a:latin typeface="Montserrat" panose="02000505000000020004" pitchFamily="2" charset="0"/>
            </a:endParaRPr>
          </a:p>
          <a:p>
            <a:pPr marL="285750" indent="-285750" algn="just">
              <a:buFont typeface="Arial" panose="020B0604020202020204" pitchFamily="34" charset="0"/>
              <a:buChar char="•"/>
            </a:pPr>
            <a:r>
              <a:rPr lang="es-CO" dirty="0">
                <a:latin typeface="Montserrat" panose="02000505000000020004" pitchFamily="2" charset="0"/>
              </a:rPr>
              <a:t>En menores de 7 días el diagnóstico de muerte encefálica no es aplicable.</a:t>
            </a:r>
          </a:p>
        </p:txBody>
      </p:sp>
      <p:sp>
        <p:nvSpPr>
          <p:cNvPr id="5" name="Rectángulo 4"/>
          <p:cNvSpPr/>
          <p:nvPr/>
        </p:nvSpPr>
        <p:spPr>
          <a:xfrm>
            <a:off x="5576999" y="6545909"/>
            <a:ext cx="5615703" cy="276999"/>
          </a:xfrm>
          <a:prstGeom prst="rect">
            <a:avLst/>
          </a:prstGeom>
        </p:spPr>
        <p:txBody>
          <a:bodyPr wrap="none">
            <a:spAutoFit/>
          </a:bodyPr>
          <a:lstStyle/>
          <a:p>
            <a:pPr algn="r"/>
            <a:r>
              <a:rPr lang="es-CO" sz="1200" dirty="0"/>
              <a:t>DECRETO NUMERO 2493 DE 2004 - MINISTERIO DE LA PROTECCIÓN SOCIAL COLOMBIA</a:t>
            </a:r>
          </a:p>
        </p:txBody>
      </p:sp>
      <p:pic>
        <p:nvPicPr>
          <p:cNvPr id="6" name="Picture 4"/>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9842149" y="4592453"/>
            <a:ext cx="1953455" cy="1953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2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5600" y="655342"/>
            <a:ext cx="8884693" cy="1386817"/>
          </a:xfrm>
        </p:spPr>
        <p:txBody>
          <a:bodyPr>
            <a:normAutofit/>
          </a:bodyPr>
          <a:lstStyle/>
          <a:p>
            <a:pPr algn="ctr"/>
            <a:r>
              <a:rPr lang="es-CO" b="1" dirty="0"/>
              <a:t>Muerte encefálica</a:t>
            </a:r>
            <a:br>
              <a:rPr lang="es-CO" b="1" dirty="0"/>
            </a:br>
            <a:r>
              <a:rPr lang="es-CO" b="1" dirty="0">
                <a:solidFill>
                  <a:srgbClr val="152B48"/>
                </a:solidFill>
              </a:rPr>
              <a:t>Criterios AAN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21675444"/>
              </p:ext>
            </p:extLst>
          </p:nvPr>
        </p:nvGraphicFramePr>
        <p:xfrm>
          <a:off x="2183356" y="1616822"/>
          <a:ext cx="8884694" cy="3199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056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704339" y="6436051"/>
            <a:ext cx="10069676" cy="261610"/>
          </a:xfrm>
          <a:prstGeom prst="rect">
            <a:avLst/>
          </a:prstGeom>
          <a:noFill/>
        </p:spPr>
        <p:txBody>
          <a:bodyPr wrap="square" rtlCol="0">
            <a:spAutoFit/>
          </a:bodyPr>
          <a:lstStyle/>
          <a:p>
            <a:pPr marL="228600" indent="-228600" algn="r">
              <a:buFont typeface="+mj-lt"/>
              <a:buAutoNum type="arabicPeriod"/>
            </a:pPr>
            <a:r>
              <a:rPr lang="es-ES" sz="1100" dirty="0" err="1"/>
              <a:t>Centanaro</a:t>
            </a:r>
            <a:r>
              <a:rPr lang="es-ES" sz="1100" dirty="0"/>
              <a:t> G, De E. Guía para el diagnóstico de muerte encefálica. Acta </a:t>
            </a:r>
            <a:r>
              <a:rPr lang="es-ES" sz="1100" dirty="0" err="1"/>
              <a:t>Neurol</a:t>
            </a:r>
            <a:r>
              <a:rPr lang="es-ES" sz="1100" dirty="0"/>
              <a:t> </a:t>
            </a:r>
            <a:r>
              <a:rPr lang="es-ES" sz="1100" dirty="0" err="1"/>
              <a:t>Colomb</a:t>
            </a:r>
            <a:r>
              <a:rPr lang="es-ES" sz="1100" dirty="0"/>
              <a:t>. 1995:251-258.</a:t>
            </a:r>
          </a:p>
        </p:txBody>
      </p:sp>
      <p:pic>
        <p:nvPicPr>
          <p:cNvPr id="5122" name="Picture 2"/>
          <p:cNvPicPr>
            <a:picLocks noChangeAspect="1" noChangeArrowheads="1"/>
          </p:cNvPicPr>
          <p:nvPr/>
        </p:nvPicPr>
        <p:blipFill>
          <a:blip r:embed="rId3">
            <a:lum bright="-20000" contrast="40000"/>
            <a:extLst>
              <a:ext uri="{28A0092B-C50C-407E-A947-70E740481C1C}">
                <a14:useLocalDpi xmlns:a14="http://schemas.microsoft.com/office/drawing/2010/main"/>
              </a:ext>
            </a:extLst>
          </a:blip>
          <a:srcRect/>
          <a:stretch>
            <a:fillRect/>
          </a:stretch>
        </p:blipFill>
        <p:spPr bwMode="auto">
          <a:xfrm>
            <a:off x="4185920" y="1888319"/>
            <a:ext cx="7588095" cy="4387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a:extLst>
              <a:ext uri="{FF2B5EF4-FFF2-40B4-BE49-F238E27FC236}">
                <a16:creationId xmlns:a16="http://schemas.microsoft.com/office/drawing/2014/main" id="{4C908688-2AC1-4130-AE69-9688C0D71121}"/>
              </a:ext>
            </a:extLst>
          </p:cNvPr>
          <p:cNvSpPr>
            <a:spLocks noGrp="1"/>
          </p:cNvSpPr>
          <p:nvPr>
            <p:ph type="title"/>
          </p:nvPr>
        </p:nvSpPr>
        <p:spPr>
          <a:xfrm>
            <a:off x="838200" y="341777"/>
            <a:ext cx="10515600" cy="977582"/>
          </a:xfrm>
        </p:spPr>
        <p:txBody>
          <a:bodyPr/>
          <a:lstStyle/>
          <a:p>
            <a:pPr algn="ctr"/>
            <a:r>
              <a:rPr lang="es-ES_tradnl" sz="4400" b="1" dirty="0">
                <a:solidFill>
                  <a:srgbClr val="06AEAA"/>
                </a:solidFill>
              </a:rPr>
              <a:t>Secuencia hacia la muerte</a:t>
            </a:r>
            <a:endParaRPr lang="es-CO" dirty="0">
              <a:solidFill>
                <a:srgbClr val="06AEAA"/>
              </a:solidFill>
            </a:endParaRPr>
          </a:p>
        </p:txBody>
      </p:sp>
    </p:spTree>
    <p:extLst>
      <p:ext uri="{BB962C8B-B14F-4D97-AF65-F5344CB8AC3E}">
        <p14:creationId xmlns:p14="http://schemas.microsoft.com/office/powerpoint/2010/main" val="39545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984375" y="6482091"/>
            <a:ext cx="10069676" cy="261610"/>
          </a:xfrm>
          <a:prstGeom prst="rect">
            <a:avLst/>
          </a:prstGeom>
          <a:noFill/>
        </p:spPr>
        <p:txBody>
          <a:bodyPr wrap="square" rtlCol="0">
            <a:spAutoFit/>
          </a:bodyPr>
          <a:lstStyle/>
          <a:p>
            <a:pPr marL="228600" indent="-228600" algn="r">
              <a:buFont typeface="+mj-lt"/>
              <a:buAutoNum type="arabicPeriod"/>
            </a:pPr>
            <a:r>
              <a:rPr lang="es-ES" sz="1100" dirty="0" err="1"/>
              <a:t>Centanaro</a:t>
            </a:r>
            <a:r>
              <a:rPr lang="es-ES" sz="1100" dirty="0"/>
              <a:t> G, De E. Guía para el diagnóstico de muerte encefálica. Acta </a:t>
            </a:r>
            <a:r>
              <a:rPr lang="es-ES" sz="1100" dirty="0" err="1"/>
              <a:t>Neurol</a:t>
            </a:r>
            <a:r>
              <a:rPr lang="es-ES" sz="1100" dirty="0"/>
              <a:t> </a:t>
            </a:r>
            <a:r>
              <a:rPr lang="es-ES" sz="1100" dirty="0" err="1"/>
              <a:t>Colomb</a:t>
            </a:r>
            <a:r>
              <a:rPr lang="es-ES" sz="1100" dirty="0"/>
              <a:t>. 1995:251-258.</a:t>
            </a:r>
          </a:p>
        </p:txBody>
      </p:sp>
      <p:pic>
        <p:nvPicPr>
          <p:cNvPr id="8194" name="Picture 2"/>
          <p:cNvPicPr>
            <a:picLocks noChangeAspect="1" noChangeArrowheads="1"/>
          </p:cNvPicPr>
          <p:nvPr/>
        </p:nvPicPr>
        <p:blipFill>
          <a:blip r:embed="rId3">
            <a:lum contrast="40000"/>
            <a:extLst>
              <a:ext uri="{28A0092B-C50C-407E-A947-70E740481C1C}">
                <a14:useLocalDpi xmlns:a14="http://schemas.microsoft.com/office/drawing/2010/main"/>
              </a:ext>
            </a:extLst>
          </a:blip>
          <a:srcRect/>
          <a:stretch>
            <a:fillRect/>
          </a:stretch>
        </p:blipFill>
        <p:spPr bwMode="auto">
          <a:xfrm>
            <a:off x="4953928" y="1502834"/>
            <a:ext cx="5760640" cy="4747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ítulo 1">
            <a:extLst>
              <a:ext uri="{FF2B5EF4-FFF2-40B4-BE49-F238E27FC236}">
                <a16:creationId xmlns:a16="http://schemas.microsoft.com/office/drawing/2014/main" id="{04100948-06CC-3141-A028-9B379B58E96B}"/>
              </a:ext>
            </a:extLst>
          </p:cNvPr>
          <p:cNvSpPr txBox="1">
            <a:spLocks/>
          </p:cNvSpPr>
          <p:nvPr/>
        </p:nvSpPr>
        <p:spPr>
          <a:xfrm>
            <a:off x="484116" y="306035"/>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Fisiopatología</a:t>
            </a:r>
          </a:p>
        </p:txBody>
      </p:sp>
    </p:spTree>
    <p:extLst>
      <p:ext uri="{BB962C8B-B14F-4D97-AF65-F5344CB8AC3E}">
        <p14:creationId xmlns:p14="http://schemas.microsoft.com/office/powerpoint/2010/main" val="3152149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cuencia de eventos bioquímicos y celulares consecutivos al retorno a circulación espontánea, que se producen como consecuencia de la aplicación de maniobras de RCP efectivas.">
            <a:extLst>
              <a:ext uri="{FF2B5EF4-FFF2-40B4-BE49-F238E27FC236}">
                <a16:creationId xmlns:a16="http://schemas.microsoft.com/office/drawing/2014/main" id="{AA1D08A8-8B3E-F148-8093-40DB814157E4}"/>
              </a:ext>
            </a:extLst>
          </p:cNvPr>
          <p:cNvSpPr txBox="1"/>
          <p:nvPr/>
        </p:nvSpPr>
        <p:spPr>
          <a:xfrm>
            <a:off x="699134" y="1192115"/>
            <a:ext cx="10993121" cy="2184868"/>
          </a:xfrm>
          <a:prstGeom prst="rect">
            <a:avLst/>
          </a:prstGeom>
          <a:ln w="3175">
            <a:miter lim="400000"/>
          </a:ln>
          <a:extLst>
            <a:ext uri="{C572A759-6A51-4108-AA02-DFA0A04FC94B}">
              <ma14:wrappingTextBoxFlag xmlns="" xmlns:ma14="http://schemas.microsoft.com/office/mac/drawingml/2011/main" val="1"/>
            </a:ext>
          </a:extLst>
        </p:spPr>
        <p:txBody>
          <a:bodyPr wrap="square" lIns="15069" tIns="15069" rIns="15069" bIns="15069" anchor="ctr">
            <a:spAutoFit/>
          </a:bodyPr>
          <a:lstStyle>
            <a:lvl1pPr algn="just">
              <a:spcBef>
                <a:spcPts val="5900"/>
              </a:spcBef>
              <a:defRPr sz="3800"/>
            </a:lvl1pPr>
          </a:lstStyle>
          <a:p>
            <a:pPr marL="342900" indent="-342900">
              <a:spcBef>
                <a:spcPts val="0"/>
              </a:spcBef>
              <a:buFont typeface="Arial" panose="020B0604020202020204" pitchFamily="34" charset="0"/>
              <a:buChar char="•"/>
            </a:pPr>
            <a:r>
              <a:rPr lang="es-ES" sz="2000" dirty="0">
                <a:solidFill>
                  <a:srgbClr val="152B48"/>
                </a:solidFill>
                <a:latin typeface="Montserrat" panose="02000505000000020004" pitchFamily="2" charset="0"/>
              </a:rPr>
              <a:t>Como objetivo de todas las señales entrantes, el tálamo es central en el gobierno de la conciencia y transmite información de manera difusa a las redes cerebrales.</a:t>
            </a:r>
            <a:endParaRPr lang="es-ES" sz="2000" dirty="0">
              <a:solidFill>
                <a:srgbClr val="152B48"/>
              </a:solidFill>
              <a:latin typeface="Montserrat" panose="02000505000000020004" pitchFamily="2" charset="0"/>
              <a:cs typeface="Calibri" panose="020F0502020204030204" pitchFamily="34" charset="0"/>
            </a:endParaRPr>
          </a:p>
          <a:p>
            <a:pPr marL="342900" indent="-342900">
              <a:spcBef>
                <a:spcPts val="0"/>
              </a:spcBef>
              <a:buFont typeface="Arial" panose="020B0604020202020204" pitchFamily="34" charset="0"/>
              <a:buChar char="•"/>
            </a:pPr>
            <a:r>
              <a:rPr lang="es-ES" sz="2000" dirty="0">
                <a:solidFill>
                  <a:srgbClr val="152B48"/>
                </a:solidFill>
                <a:latin typeface="Montserrat" panose="02000505000000020004" pitchFamily="2" charset="0"/>
                <a:cs typeface="Calibri" panose="020F0502020204030204" pitchFamily="34" charset="0"/>
              </a:rPr>
              <a:t>Conciencia</a:t>
            </a:r>
          </a:p>
          <a:p>
            <a:pPr marL="800100" lvl="1" indent="-342900">
              <a:buFont typeface="Arial" panose="020B0604020202020204" pitchFamily="34" charset="0"/>
              <a:buChar char="•"/>
            </a:pPr>
            <a:r>
              <a:rPr lang="es-ES" sz="2000" dirty="0">
                <a:solidFill>
                  <a:srgbClr val="152B48"/>
                </a:solidFill>
                <a:latin typeface="Montserrat" panose="02000505000000020004" pitchFamily="2" charset="0"/>
                <a:cs typeface="Calibri" panose="020F0502020204030204" pitchFamily="34" charset="0"/>
              </a:rPr>
              <a:t>Contenido</a:t>
            </a:r>
          </a:p>
          <a:p>
            <a:pPr marL="800100" lvl="1" indent="-342900">
              <a:buFont typeface="Arial" panose="020B0604020202020204" pitchFamily="34" charset="0"/>
              <a:buChar char="•"/>
            </a:pPr>
            <a:r>
              <a:rPr lang="es-ES" sz="2000" dirty="0">
                <a:solidFill>
                  <a:srgbClr val="152B48"/>
                </a:solidFill>
                <a:latin typeface="Montserrat" panose="02000505000000020004" pitchFamily="2" charset="0"/>
                <a:cs typeface="Calibri" panose="020F0502020204030204" pitchFamily="34" charset="0"/>
              </a:rPr>
              <a:t>Nivel</a:t>
            </a:r>
          </a:p>
          <a:p>
            <a:pPr marL="342900" indent="-342900">
              <a:spcBef>
                <a:spcPts val="0"/>
              </a:spcBef>
              <a:buFont typeface="Arial" panose="020B0604020202020204" pitchFamily="34" charset="0"/>
              <a:buChar char="•"/>
            </a:pPr>
            <a:r>
              <a:rPr lang="es-ES" sz="2000" dirty="0">
                <a:solidFill>
                  <a:srgbClr val="152B48"/>
                </a:solidFill>
                <a:latin typeface="Montserrat" panose="02000505000000020004" pitchFamily="2" charset="0"/>
                <a:cs typeface="Calibri" panose="020F0502020204030204" pitchFamily="34" charset="0"/>
              </a:rPr>
              <a:t>Noradrenalina – Dopamina – Serotonina – Acetilcolina – Histamina y Orexina -</a:t>
            </a:r>
            <a:r>
              <a:rPr lang="es-ES" sz="2000" dirty="0" err="1">
                <a:solidFill>
                  <a:srgbClr val="152B48"/>
                </a:solidFill>
                <a:latin typeface="Montserrat" panose="02000505000000020004" pitchFamily="2" charset="0"/>
                <a:cs typeface="Calibri" panose="020F0502020204030204" pitchFamily="34" charset="0"/>
              </a:rPr>
              <a:t>Hipocretina</a:t>
            </a:r>
            <a:endParaRPr lang="es-ES" sz="2000" dirty="0">
              <a:solidFill>
                <a:srgbClr val="152B48"/>
              </a:solidFill>
              <a:latin typeface="Montserrat" panose="02000505000000020004" pitchFamily="2" charset="0"/>
              <a:cs typeface="Calibri" panose="020F0502020204030204" pitchFamily="34" charset="0"/>
            </a:endParaRPr>
          </a:p>
        </p:txBody>
      </p:sp>
      <p:sp>
        <p:nvSpPr>
          <p:cNvPr id="3" name="Título 1">
            <a:extLst>
              <a:ext uri="{FF2B5EF4-FFF2-40B4-BE49-F238E27FC236}">
                <a16:creationId xmlns:a16="http://schemas.microsoft.com/office/drawing/2014/main" id="{8C8492B8-F226-0A4A-9FED-C58CAE64708A}"/>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La conciencia</a:t>
            </a:r>
          </a:p>
        </p:txBody>
      </p:sp>
      <p:grpSp>
        <p:nvGrpSpPr>
          <p:cNvPr id="10" name="Grupo 9">
            <a:extLst>
              <a:ext uri="{FF2B5EF4-FFF2-40B4-BE49-F238E27FC236}">
                <a16:creationId xmlns:a16="http://schemas.microsoft.com/office/drawing/2014/main" id="{5284AA4E-0782-4F81-966F-63E8D5032083}"/>
              </a:ext>
            </a:extLst>
          </p:cNvPr>
          <p:cNvGrpSpPr/>
          <p:nvPr/>
        </p:nvGrpSpPr>
        <p:grpSpPr>
          <a:xfrm>
            <a:off x="7399574" y="3481018"/>
            <a:ext cx="3830320" cy="3084990"/>
            <a:chOff x="6877953" y="1065533"/>
            <a:chExt cx="5074560" cy="3955050"/>
          </a:xfrm>
        </p:grpSpPr>
        <p:pic>
          <p:nvPicPr>
            <p:cNvPr id="5" name="Imagen 4">
              <a:extLst>
                <a:ext uri="{FF2B5EF4-FFF2-40B4-BE49-F238E27FC236}">
                  <a16:creationId xmlns:a16="http://schemas.microsoft.com/office/drawing/2014/main" id="{8506AEFA-F090-4B4B-8F16-061D54630D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6010" y="1065533"/>
              <a:ext cx="4676503" cy="3946028"/>
            </a:xfrm>
            <a:prstGeom prst="rect">
              <a:avLst/>
            </a:prstGeom>
          </p:spPr>
        </p:pic>
        <p:sp>
          <p:nvSpPr>
            <p:cNvPr id="6" name="Rectángulo 5">
              <a:extLst>
                <a:ext uri="{FF2B5EF4-FFF2-40B4-BE49-F238E27FC236}">
                  <a16:creationId xmlns:a16="http://schemas.microsoft.com/office/drawing/2014/main" id="{B65F2E0F-36E6-194E-B255-D2D2A3247212}"/>
                </a:ext>
              </a:extLst>
            </p:cNvPr>
            <p:cNvSpPr/>
            <p:nvPr/>
          </p:nvSpPr>
          <p:spPr>
            <a:xfrm>
              <a:off x="7430785" y="4360478"/>
              <a:ext cx="1804114" cy="660105"/>
            </a:xfrm>
            <a:prstGeom prst="rect">
              <a:avLst/>
            </a:prstGeom>
            <a:solidFill>
              <a:schemeClr val="accent5">
                <a:lumMod val="40000"/>
                <a:lumOff val="60000"/>
              </a:scheme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SARA</a:t>
              </a:r>
            </a:p>
          </p:txBody>
        </p:sp>
        <p:sp>
          <p:nvSpPr>
            <p:cNvPr id="7" name="Rectángulo 6">
              <a:extLst>
                <a:ext uri="{FF2B5EF4-FFF2-40B4-BE49-F238E27FC236}">
                  <a16:creationId xmlns:a16="http://schemas.microsoft.com/office/drawing/2014/main" id="{C60D3E4E-4B9D-354D-82F0-0127C6CD4D2E}"/>
                </a:ext>
              </a:extLst>
            </p:cNvPr>
            <p:cNvSpPr/>
            <p:nvPr/>
          </p:nvSpPr>
          <p:spPr>
            <a:xfrm>
              <a:off x="8794207" y="1107305"/>
              <a:ext cx="2120679" cy="600095"/>
            </a:xfrm>
            <a:prstGeom prst="rect">
              <a:avLst/>
            </a:prstGeom>
            <a:solidFill>
              <a:schemeClr val="accent5">
                <a:lumMod val="40000"/>
                <a:lumOff val="60000"/>
              </a:scheme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a:solidFill>
                    <a:schemeClr val="tx1"/>
                  </a:solidFill>
                </a:rPr>
                <a:t>Diencéfalo</a:t>
              </a:r>
              <a:endParaRPr lang="es-ES" b="1" dirty="0">
                <a:solidFill>
                  <a:schemeClr val="tx1"/>
                </a:solidFill>
              </a:endParaRPr>
            </a:p>
          </p:txBody>
        </p:sp>
        <p:sp>
          <p:nvSpPr>
            <p:cNvPr id="8" name="Rectángulo 7">
              <a:extLst>
                <a:ext uri="{FF2B5EF4-FFF2-40B4-BE49-F238E27FC236}">
                  <a16:creationId xmlns:a16="http://schemas.microsoft.com/office/drawing/2014/main" id="{04BDC163-6663-6C44-BB4F-A76CE2619136}"/>
                </a:ext>
              </a:extLst>
            </p:cNvPr>
            <p:cNvSpPr/>
            <p:nvPr/>
          </p:nvSpPr>
          <p:spPr>
            <a:xfrm>
              <a:off x="6877953" y="1274743"/>
              <a:ext cx="1640104" cy="600095"/>
            </a:xfrm>
            <a:prstGeom prst="rect">
              <a:avLst/>
            </a:prstGeom>
            <a:solidFill>
              <a:schemeClr val="accent5">
                <a:lumMod val="40000"/>
                <a:lumOff val="60000"/>
              </a:scheme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Corteza</a:t>
              </a:r>
            </a:p>
          </p:txBody>
        </p:sp>
      </p:grpSp>
    </p:spTree>
    <p:extLst>
      <p:ext uri="{BB962C8B-B14F-4D97-AF65-F5344CB8AC3E}">
        <p14:creationId xmlns:p14="http://schemas.microsoft.com/office/powerpoint/2010/main" val="2497360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46353" y="1891681"/>
            <a:ext cx="3960439" cy="400110"/>
          </a:xfrm>
          <a:prstGeom prst="rect">
            <a:avLst/>
          </a:prstGeom>
          <a:solidFill>
            <a:schemeClr val="bg1">
              <a:lumMod val="75000"/>
            </a:schemeClr>
          </a:solidFill>
        </p:spPr>
        <p:txBody>
          <a:bodyPr wrap="square" rtlCol="0">
            <a:spAutoFit/>
          </a:bodyPr>
          <a:lstStyle/>
          <a:p>
            <a:pPr marL="342900" indent="-342900" algn="just">
              <a:buFont typeface="Arial" pitchFamily="34" charset="0"/>
              <a:buChar char="•"/>
            </a:pPr>
            <a:r>
              <a:rPr lang="es-CO" sz="2000" dirty="0">
                <a:latin typeface="Montserrat" panose="02000505000000020004" pitchFamily="2" charset="0"/>
              </a:rPr>
              <a:t>Ley 9 de 1979, capítulo IX</a:t>
            </a:r>
            <a:endParaRPr lang="es-ES" sz="2000" dirty="0">
              <a:latin typeface="Montserrat" panose="02000505000000020004" pitchFamily="2" charset="0"/>
            </a:endParaRPr>
          </a:p>
        </p:txBody>
      </p:sp>
      <p:sp>
        <p:nvSpPr>
          <p:cNvPr id="6" name="5 CuadroTexto"/>
          <p:cNvSpPr txBox="1"/>
          <p:nvPr/>
        </p:nvSpPr>
        <p:spPr>
          <a:xfrm>
            <a:off x="1984375" y="6408598"/>
            <a:ext cx="10069676" cy="261610"/>
          </a:xfrm>
          <a:prstGeom prst="rect">
            <a:avLst/>
          </a:prstGeom>
          <a:noFill/>
        </p:spPr>
        <p:txBody>
          <a:bodyPr wrap="square" rtlCol="0">
            <a:spAutoFit/>
          </a:bodyPr>
          <a:lstStyle/>
          <a:p>
            <a:pPr marL="228600" indent="-228600" algn="r">
              <a:buFont typeface="+mj-lt"/>
              <a:buAutoNum type="arabicPeriod"/>
            </a:pPr>
            <a:r>
              <a:rPr lang="es-ES" sz="1100" dirty="0"/>
              <a:t>Roa J. Muerte encefálica en pediatría. </a:t>
            </a:r>
            <a:r>
              <a:rPr lang="es-ES" sz="1100" dirty="0" err="1"/>
              <a:t>Precop</a:t>
            </a:r>
            <a:r>
              <a:rPr lang="es-ES" sz="1100" dirty="0"/>
              <a:t> SCP. 2015;14:4456. scp.com.co/</a:t>
            </a:r>
            <a:r>
              <a:rPr lang="es-ES" sz="1100" dirty="0" err="1"/>
              <a:t>precop-old</a:t>
            </a:r>
            <a:r>
              <a:rPr lang="es-ES" sz="1100" dirty="0"/>
              <a:t>/</a:t>
            </a:r>
            <a:r>
              <a:rPr lang="es-ES" sz="1100" dirty="0" err="1"/>
              <a:t>pdf</a:t>
            </a:r>
            <a:r>
              <a:rPr lang="es-ES" sz="1100" dirty="0"/>
              <a:t>/14_4.pdf.</a:t>
            </a:r>
          </a:p>
        </p:txBody>
      </p:sp>
      <p:sp>
        <p:nvSpPr>
          <p:cNvPr id="9" name="8 CuadroTexto"/>
          <p:cNvSpPr txBox="1"/>
          <p:nvPr/>
        </p:nvSpPr>
        <p:spPr>
          <a:xfrm>
            <a:off x="7585750" y="1459633"/>
            <a:ext cx="4007335" cy="1323439"/>
          </a:xfrm>
          <a:prstGeom prst="rect">
            <a:avLst/>
          </a:prstGeom>
          <a:solidFill>
            <a:schemeClr val="accent1">
              <a:lumMod val="40000"/>
              <a:lumOff val="60000"/>
            </a:schemeClr>
          </a:solidFill>
        </p:spPr>
        <p:txBody>
          <a:bodyPr wrap="square" rtlCol="0">
            <a:spAutoFit/>
          </a:bodyPr>
          <a:lstStyle/>
          <a:p>
            <a:pPr algn="just"/>
            <a:r>
              <a:rPr lang="es-CO" sz="2000" dirty="0">
                <a:latin typeface="Montserrat" panose="02000505000000020004" pitchFamily="2" charset="0"/>
              </a:rPr>
              <a:t>Ordena reglamentar donación de órganos y certificación de muerte en todo donante.</a:t>
            </a:r>
            <a:endParaRPr lang="es-ES" sz="2000" dirty="0">
              <a:latin typeface="Montserrat" panose="02000505000000020004" pitchFamily="2" charset="0"/>
            </a:endParaRPr>
          </a:p>
        </p:txBody>
      </p:sp>
      <p:sp>
        <p:nvSpPr>
          <p:cNvPr id="12" name="11 Flecha abajo"/>
          <p:cNvSpPr/>
          <p:nvPr/>
        </p:nvSpPr>
        <p:spPr>
          <a:xfrm rot="16200000">
            <a:off x="7097327" y="1892313"/>
            <a:ext cx="208445" cy="495212"/>
          </a:xfrm>
          <a:prstGeom prst="downArrow">
            <a:avLst/>
          </a:prstGeom>
          <a:solidFill>
            <a:schemeClr val="tx2">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uadroTexto"/>
          <p:cNvSpPr txBox="1"/>
          <p:nvPr/>
        </p:nvSpPr>
        <p:spPr>
          <a:xfrm>
            <a:off x="2809284" y="3341134"/>
            <a:ext cx="3960439" cy="400110"/>
          </a:xfrm>
          <a:prstGeom prst="rect">
            <a:avLst/>
          </a:prstGeom>
          <a:solidFill>
            <a:schemeClr val="bg1">
              <a:lumMod val="75000"/>
            </a:schemeClr>
          </a:solidFill>
        </p:spPr>
        <p:txBody>
          <a:bodyPr wrap="square" rtlCol="0">
            <a:spAutoFit/>
          </a:bodyPr>
          <a:lstStyle/>
          <a:p>
            <a:pPr marL="342900" indent="-342900" algn="just">
              <a:buFont typeface="Arial" pitchFamily="34" charset="0"/>
              <a:buChar char="•"/>
            </a:pPr>
            <a:r>
              <a:rPr lang="es-ES" sz="2000" dirty="0">
                <a:latin typeface="Montserrat" panose="02000505000000020004" pitchFamily="2" charset="0"/>
              </a:rPr>
              <a:t>Ley 73 de 1988</a:t>
            </a:r>
          </a:p>
        </p:txBody>
      </p:sp>
      <p:sp>
        <p:nvSpPr>
          <p:cNvPr id="14" name="13 CuadroTexto"/>
          <p:cNvSpPr txBox="1"/>
          <p:nvPr/>
        </p:nvSpPr>
        <p:spPr>
          <a:xfrm>
            <a:off x="7561810" y="2971800"/>
            <a:ext cx="4007336" cy="1323439"/>
          </a:xfrm>
          <a:prstGeom prst="rect">
            <a:avLst/>
          </a:prstGeom>
          <a:solidFill>
            <a:schemeClr val="accent1">
              <a:lumMod val="40000"/>
              <a:lumOff val="60000"/>
            </a:schemeClr>
          </a:solidFill>
        </p:spPr>
        <p:txBody>
          <a:bodyPr wrap="square" rtlCol="0">
            <a:spAutoFit/>
          </a:bodyPr>
          <a:lstStyle/>
          <a:p>
            <a:pPr algn="just"/>
            <a:r>
              <a:rPr lang="es-CO" sz="2000" dirty="0">
                <a:latin typeface="Montserrat" panose="02000505000000020004" pitchFamily="2" charset="0"/>
              </a:rPr>
              <a:t>Disposiciones institucionales para la donación y trasplante de órganos y componentes anatómicos.</a:t>
            </a:r>
            <a:endParaRPr lang="es-ES" sz="2000" dirty="0">
              <a:latin typeface="Montserrat" panose="02000505000000020004" pitchFamily="2" charset="0"/>
            </a:endParaRPr>
          </a:p>
        </p:txBody>
      </p:sp>
      <p:sp>
        <p:nvSpPr>
          <p:cNvPr id="15" name="14 Flecha abajo"/>
          <p:cNvSpPr/>
          <p:nvPr/>
        </p:nvSpPr>
        <p:spPr>
          <a:xfrm rot="16200000">
            <a:off x="7073388" y="3349344"/>
            <a:ext cx="208445" cy="495212"/>
          </a:xfrm>
          <a:prstGeom prst="downArrow">
            <a:avLst/>
          </a:prstGeom>
          <a:solidFill>
            <a:schemeClr val="tx2">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Título 1">
            <a:extLst>
              <a:ext uri="{FF2B5EF4-FFF2-40B4-BE49-F238E27FC236}">
                <a16:creationId xmlns:a16="http://schemas.microsoft.com/office/drawing/2014/main" id="{1409E5C0-CC50-4741-9D76-FA25915B2F21}"/>
              </a:ext>
            </a:extLst>
          </p:cNvPr>
          <p:cNvSpPr txBox="1">
            <a:spLocks/>
          </p:cNvSpPr>
          <p:nvPr/>
        </p:nvSpPr>
        <p:spPr>
          <a:xfrm>
            <a:off x="393699" y="114299"/>
            <a:ext cx="11175447" cy="861219"/>
          </a:xfrm>
          <a:prstGeom prst="rect">
            <a:avLst/>
          </a:prstGeom>
        </p:spPr>
        <p:txBody>
          <a:bodyPr anchor="b"/>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4400" b="1" dirty="0">
                <a:solidFill>
                  <a:srgbClr val="06AEAA"/>
                </a:solidFill>
                <a:latin typeface="Montserrat" panose="02000505000000020004" pitchFamily="2" charset="0"/>
              </a:rPr>
              <a:t>Legislación colombiana</a:t>
            </a:r>
          </a:p>
        </p:txBody>
      </p:sp>
    </p:spTree>
    <p:extLst>
      <p:ext uri="{BB962C8B-B14F-4D97-AF65-F5344CB8AC3E}">
        <p14:creationId xmlns:p14="http://schemas.microsoft.com/office/powerpoint/2010/main" val="1506323581"/>
      </p:ext>
    </p:extLst>
  </p:cSld>
  <p:clrMapOvr>
    <a:masterClrMapping/>
  </p:clrMapOvr>
</p:sld>
</file>

<file path=ppt/theme/theme1.xml><?xml version="1.0" encoding="utf-8"?>
<a:theme xmlns:a="http://schemas.openxmlformats.org/drawingml/2006/main" name="PlantillaNuevoFR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PlantillaNuevoFR2020</Template>
  <TotalTime>276</TotalTime>
  <Words>7562</Words>
  <Application>Microsoft Office PowerPoint</Application>
  <PresentationFormat>Panorámica</PresentationFormat>
  <Paragraphs>535</Paragraphs>
  <Slides>40</Slides>
  <Notes>34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Arial</vt:lpstr>
      <vt:lpstr>Calibri</vt:lpstr>
      <vt:lpstr>Montserrat</vt:lpstr>
      <vt:lpstr>Wingdings</vt:lpstr>
      <vt:lpstr>PlantillaNuevoFR2020</vt:lpstr>
      <vt:lpstr>Muerte encefálica</vt:lpstr>
      <vt:lpstr>Definición de muerte</vt:lpstr>
      <vt:lpstr>Criterios Neurológicos de Muerte  “Cerebral Vs Encefálica’’ </vt:lpstr>
      <vt:lpstr> Muerte encefálica Definición</vt:lpstr>
      <vt:lpstr>Muerte encefálica Criterios AAN</vt:lpstr>
      <vt:lpstr>Secuencia hacia la muerte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Muerte encefálica Etiología</vt:lpstr>
      <vt:lpstr>Efecto de sedantes y tóxicos</vt:lpstr>
      <vt:lpstr>Presentación de PowerPoint</vt:lpstr>
      <vt:lpstr>Presentación de PowerPoint</vt:lpstr>
      <vt:lpstr>Ausencia de función cortical</vt:lpstr>
      <vt:lpstr>Falsa respuesta motora cortical</vt:lpstr>
      <vt:lpstr>Muerte encefálica Arreflexia del tallo cerebral</vt:lpstr>
      <vt:lpstr>Presentación de PowerPoint</vt:lpstr>
      <vt:lpstr>Presentación de PowerPoint</vt:lpstr>
      <vt:lpstr>Presentación de PowerPoint</vt:lpstr>
      <vt:lpstr>Presentación de PowerPoint</vt:lpstr>
      <vt:lpstr>Presentación de PowerPoint</vt:lpstr>
      <vt:lpstr>Test de Apnea </vt:lpstr>
      <vt:lpstr>Test de Apnea </vt:lpstr>
      <vt:lpstr>Periodo de observación Recomendación AAN 2010</vt:lpstr>
      <vt:lpstr>Examinadores</vt:lpstr>
      <vt:lpstr>Muerte encefálica Factores de confusión</vt:lpstr>
      <vt:lpstr>Pruebas complementarias</vt:lpstr>
      <vt:lpstr>Presentación de PowerPoint</vt:lpstr>
      <vt:lpstr>Arteriografía Cerebral</vt:lpstr>
      <vt:lpstr>Doppler transcraneal</vt:lpstr>
      <vt:lpstr>Electroencefalograma</vt:lpstr>
      <vt:lpstr>Presentación de PowerPoint</vt:lpstr>
      <vt:lpstr>Presentación de PowerPoint</vt:lpstr>
      <vt:lpstr>Evaluaciones y Pruebas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Sentire Taller SAS</dc:creator>
  <cp:lastModifiedBy>Andres Guerra</cp:lastModifiedBy>
  <cp:revision>40</cp:revision>
  <dcterms:created xsi:type="dcterms:W3CDTF">2020-11-06T17:03:47Z</dcterms:created>
  <dcterms:modified xsi:type="dcterms:W3CDTF">2022-02-02T18:16:33Z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1659462</vt:lpwstr>
  </property>
  <property fmtid="{D5CDD505-2E9C-101B-9397-08002B2CF9AE}" name="NXPowerLiteSettings" pid="3">
    <vt:lpwstr>F7000400038000</vt:lpwstr>
  </property>
  <property fmtid="{D5CDD505-2E9C-101B-9397-08002B2CF9AE}" name="NXPowerLiteVersion" pid="4">
    <vt:lpwstr>S9.1.2</vt:lpwstr>
  </property>
</Properties>
</file>