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46" r:id="rId2"/>
    <p:sldId id="747" r:id="rId3"/>
    <p:sldId id="256" r:id="rId4"/>
    <p:sldId id="720" r:id="rId5"/>
    <p:sldId id="748" r:id="rId6"/>
    <p:sldId id="721" r:id="rId7"/>
    <p:sldId id="722" r:id="rId8"/>
    <p:sldId id="736" r:id="rId9"/>
    <p:sldId id="737" r:id="rId10"/>
    <p:sldId id="723" r:id="rId11"/>
    <p:sldId id="724" r:id="rId12"/>
    <p:sldId id="725" r:id="rId13"/>
    <p:sldId id="738" r:id="rId14"/>
    <p:sldId id="726" r:id="rId15"/>
    <p:sldId id="727" r:id="rId16"/>
    <p:sldId id="728" r:id="rId17"/>
    <p:sldId id="729" r:id="rId18"/>
    <p:sldId id="730" r:id="rId19"/>
    <p:sldId id="731" r:id="rId20"/>
    <p:sldId id="764" r:id="rId21"/>
    <p:sldId id="733" r:id="rId22"/>
    <p:sldId id="739" r:id="rId23"/>
    <p:sldId id="765" r:id="rId24"/>
    <p:sldId id="766" r:id="rId25"/>
    <p:sldId id="398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431DB-A6C8-D447-9F45-3A61DEB31F7B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FF7A5-B4AA-A740-899F-6FAA0B36F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75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5C89-1E29-45AB-882A-5F7AEC632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9DF51-72EC-42D4-952D-715F01B3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AD98-0823-444A-8FD3-5E07D86A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2D8C-C114-4D3C-96A0-E4880554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E797-0C8E-4B49-923F-73874173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5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B670-2B13-4502-A885-7D27731A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8BAA3-B61F-4844-9B2A-CA063E332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FBC9-B92D-4C2A-B716-EEA3E96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EB05-F43B-4A0C-8997-75B1A12E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1298-EB3D-417E-A953-3F0D82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77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315D1-E8E1-4932-9699-1E7D11B5A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20CA7-CB8C-48EE-BE19-564BCEA65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F46F-266D-4556-8E94-EA454C59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6EA6-25A8-48B7-98B6-3AB1453D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D85A-6910-4DE1-8D44-53AFB25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11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B1DB-92FC-4873-8598-1407A178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EF25-EAF9-4104-8F1C-1DAC32E9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1649-35F2-420D-A9AB-29EB1D1D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D10EA-CBE2-4245-BEC8-88264165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CF0C-498E-4DB6-B0A4-AD1387BC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3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8EB3-C706-43FC-99C7-F8EC6A1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3CB7C-D9C3-41A8-AAA7-DF0E1E392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512C-4B39-4026-9046-37F63320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B453-6547-4B52-BC2D-489C6A8B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2D1A-9866-4B0C-9A58-332B16DA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54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2A9D-F6FA-4244-9330-D4FA55C3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413E-F18B-4F9F-A73C-34484DEAD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42AD4-5AAE-4B24-A371-FCC828E8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39ACD-935B-4043-AD00-7B861EE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E617-4D39-4140-9660-76B93FA2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9535-F73A-479B-AB85-78C95D8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2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EC59-B81A-43EC-B785-7A3C46CA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CBE32-7470-4D1B-9FCD-08A6F794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2C83C-54D9-4781-AF78-E965BA66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A571C-A3F7-46E3-A86E-378811BF4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6197E-68E7-4D65-8674-B3BD47F2A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3BE35-5969-4F18-B6BD-43F52C05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3D51A-3102-48D8-8707-78385D5C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03C00-A7ED-486B-9FCA-C67D5636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9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0D0-DB1A-48C7-A6FA-42EE424F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063A7-1A40-4896-A2ED-BD690968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CA3E-7111-4C63-ADE1-5AE496D9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CEFCA-6B31-46DA-A718-EEB92326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08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EE870-10A2-43D6-8D70-AA5D717E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464A3-0EA4-4C46-A7CE-9C7A7340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37AE-452B-4A93-A3A6-72167411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1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CB2B-22C7-4358-9A46-EF8F7045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606C-8EA9-4F98-9C0C-2D2025C7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0C2A9-1786-42D8-9EE8-CB94EE11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6DDD-9500-4C4B-BE4C-8BC57E7F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98888-D467-4996-8A5F-647696A2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CF6D0-0B74-4121-8291-E5F17695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2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96D9-4419-4938-AE58-B18B269C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20F21-0FC5-4F47-8EF5-E68569F20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75BD-D637-4C25-B988-3C9E3F76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A651F-7A17-4603-A852-EE618470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AB103-8EB0-4A91-BB97-B8538AE7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DCED-D582-42B7-B57A-0A9F52C6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3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B3B43-0B17-45C5-A3BA-9A6FBD6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137F0-2A52-4168-9002-ED7580EF5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64B2-7BFE-4EEB-A27C-4B1FD76B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6D6-69BD-42B5-ADAC-E02D990CAA67}" type="datetimeFigureOut">
              <a:rPr lang="es-CO" smtClean="0"/>
              <a:t>31/01/2022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C5DC-B62C-4220-A5BD-EF6039B7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837E-27A5-4FA6-A528-4BB398541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2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7" Target="../media/image23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emf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AAFD2D9-FCAE-8941-BB96-C23E78A8ACED}"/>
              </a:ext>
            </a:extLst>
          </p:cNvPr>
          <p:cNvSpPr txBox="1">
            <a:spLocks/>
          </p:cNvSpPr>
          <p:nvPr/>
        </p:nvSpPr>
        <p:spPr>
          <a:xfrm>
            <a:off x="1908079" y="1587553"/>
            <a:ext cx="8304957" cy="11417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sz="7200" dirty="0"/>
              <a:t>DERMATOLOGÍA</a:t>
            </a:r>
            <a:endParaRPr lang="es-CO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B7B7B46-74C2-2140-ABB5-CB85B949542E}"/>
              </a:ext>
            </a:extLst>
          </p:cNvPr>
          <p:cNvSpPr txBox="1">
            <a:spLocks/>
          </p:cNvSpPr>
          <p:nvPr/>
        </p:nvSpPr>
        <p:spPr>
          <a:xfrm>
            <a:off x="2268279" y="2729263"/>
            <a:ext cx="7655442" cy="56021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Miguel Mateo Cuervo López</a:t>
            </a:r>
          </a:p>
        </p:txBody>
      </p:sp>
    </p:spTree>
    <p:extLst>
      <p:ext uri="{BB962C8B-B14F-4D97-AF65-F5344CB8AC3E}">
        <p14:creationId xmlns:p14="http://schemas.microsoft.com/office/powerpoint/2010/main" val="390211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DFED5-75F6-A64A-82C6-E9EA23C1022B}"/>
              </a:ext>
            </a:extLst>
          </p:cNvPr>
          <p:cNvSpPr txBox="1">
            <a:spLocks/>
          </p:cNvSpPr>
          <p:nvPr/>
        </p:nvSpPr>
        <p:spPr>
          <a:xfrm>
            <a:off x="6555839" y="1146433"/>
            <a:ext cx="5244545" cy="4565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Variedad exantemática.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Inicio </a:t>
            </a:r>
            <a:r>
              <a:rPr lang="es-ES_tradnl" sz="2000" b="1" dirty="0">
                <a:solidFill>
                  <a:srgbClr val="06B0AA"/>
                </a:solidFill>
              </a:rPr>
              <a:t>agudo.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b="1" dirty="0">
                <a:solidFill>
                  <a:srgbClr val="06B0AA"/>
                </a:solidFill>
              </a:rPr>
              <a:t>Pápulas</a:t>
            </a:r>
            <a:r>
              <a:rPr lang="es-ES_tradnl" sz="2000" dirty="0"/>
              <a:t> con escamas finas en tronco y extremidades.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Mayoría enfermedad limitada.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40% evolucionan a psoriasis en psoriasis en placas.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Frecuente en </a:t>
            </a:r>
            <a:r>
              <a:rPr lang="es-ES_tradnl" sz="2000" b="1" dirty="0">
                <a:solidFill>
                  <a:srgbClr val="06B0AA"/>
                </a:solidFill>
              </a:rPr>
              <a:t>niños.</a:t>
            </a:r>
            <a:r>
              <a:rPr lang="es-ES_tradnl" sz="20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2% psoriasis.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/>
              <a:t>Desencadenada por infección </a:t>
            </a:r>
            <a:r>
              <a:rPr lang="es-ES_tradnl" sz="2000" b="1" dirty="0" err="1">
                <a:solidFill>
                  <a:srgbClr val="06B0AA"/>
                </a:solidFill>
              </a:rPr>
              <a:t>estreptócoccica</a:t>
            </a:r>
            <a:r>
              <a:rPr lang="es-ES_tradnl" sz="2000" b="1" dirty="0">
                <a:solidFill>
                  <a:srgbClr val="06B0AA"/>
                </a:solidFill>
              </a:rPr>
              <a:t>.</a:t>
            </a:r>
          </a:p>
          <a:p>
            <a:endParaRPr lang="es-ES" sz="1800" dirty="0"/>
          </a:p>
          <a:p>
            <a:endParaRPr lang="es-E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s-CO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7C77A5-4AB5-FD4C-820B-D0BD7935E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16" y="576808"/>
            <a:ext cx="5704384" cy="2852192"/>
          </a:xfrm>
          <a:prstGeom prst="rect">
            <a:avLst/>
          </a:prstGeom>
        </p:spPr>
      </p:pic>
      <p:sp>
        <p:nvSpPr>
          <p:cNvPr id="8" name="Marcador de contenido 10">
            <a:extLst>
              <a:ext uri="{FF2B5EF4-FFF2-40B4-BE49-F238E27FC236}">
                <a16:creationId xmlns:a16="http://schemas.microsoft.com/office/drawing/2014/main" id="{140250B3-B933-4741-9E80-46CB5B08AA9C}"/>
              </a:ext>
            </a:extLst>
          </p:cNvPr>
          <p:cNvSpPr txBox="1">
            <a:spLocks/>
          </p:cNvSpPr>
          <p:nvPr/>
        </p:nvSpPr>
        <p:spPr>
          <a:xfrm>
            <a:off x="4818334" y="457738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</a:t>
            </a:r>
            <a:r>
              <a:rPr lang="es-ES_tradnl" sz="3600" b="1" dirty="0" err="1">
                <a:solidFill>
                  <a:srgbClr val="00AAA7"/>
                </a:solidFill>
                <a:latin typeface="Montserrat" panose="00000500000000000000" pitchFamily="50" charset="0"/>
              </a:rPr>
              <a:t>guttata</a:t>
            </a:r>
            <a:endParaRPr lang="es-ES_tradnl" sz="3600" b="1" i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5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7EF678-535C-C443-986D-0E5E2D9BB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03" y="260809"/>
            <a:ext cx="3511997" cy="3272504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15F5DC4-AAC3-9943-8720-B323CF5523C2}"/>
              </a:ext>
            </a:extLst>
          </p:cNvPr>
          <p:cNvSpPr txBox="1">
            <a:spLocks/>
          </p:cNvSpPr>
          <p:nvPr/>
        </p:nvSpPr>
        <p:spPr>
          <a:xfrm>
            <a:off x="5811077" y="1800398"/>
            <a:ext cx="5244545" cy="36685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400" dirty="0"/>
          </a:p>
          <a:p>
            <a:pPr marL="285750" indent="-285750">
              <a:buFont typeface="Arial" charset="0"/>
              <a:buChar char="•"/>
            </a:pPr>
            <a:r>
              <a:rPr lang="es-ES_tradnl" sz="2400" dirty="0"/>
              <a:t>Pliegues de </a:t>
            </a:r>
            <a:r>
              <a:rPr lang="es-ES_tradnl" sz="2400" b="1" dirty="0">
                <a:solidFill>
                  <a:srgbClr val="06B0AA"/>
                </a:solidFill>
              </a:rPr>
              <a:t>flexión</a:t>
            </a:r>
            <a:r>
              <a:rPr lang="es-ES_tradnl" sz="2400" dirty="0"/>
              <a:t> (axilares, Inframamarios, perineales).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/>
              <a:t>Placas rojas, brillantes.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b="1" dirty="0">
                <a:solidFill>
                  <a:srgbClr val="06B0AA"/>
                </a:solidFill>
              </a:rPr>
              <a:t>Sin escamas.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/>
              <a:t>Diagnóstico diferencial: intertrigo candidásico, tiña cruris, eritrasma, dermatitis seborreica.</a:t>
            </a:r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CO" sz="2400" dirty="0"/>
          </a:p>
        </p:txBody>
      </p:sp>
      <p:sp>
        <p:nvSpPr>
          <p:cNvPr id="8" name="Marcador de contenido 10">
            <a:extLst>
              <a:ext uri="{FF2B5EF4-FFF2-40B4-BE49-F238E27FC236}">
                <a16:creationId xmlns:a16="http://schemas.microsoft.com/office/drawing/2014/main" id="{5879B9BC-A8E4-410A-BC58-5686DDF853D8}"/>
              </a:ext>
            </a:extLst>
          </p:cNvPr>
          <p:cNvSpPr txBox="1">
            <a:spLocks/>
          </p:cNvSpPr>
          <p:nvPr/>
        </p:nvSpPr>
        <p:spPr>
          <a:xfrm>
            <a:off x="4045236" y="1545488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inversa</a:t>
            </a:r>
            <a:endParaRPr lang="es-ES_tradnl" sz="3600" b="1" i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9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1AA0F17-F35F-094E-A7F4-7A9257AD9185}"/>
              </a:ext>
            </a:extLst>
          </p:cNvPr>
          <p:cNvSpPr txBox="1">
            <a:spLocks/>
          </p:cNvSpPr>
          <p:nvPr/>
        </p:nvSpPr>
        <p:spPr>
          <a:xfrm>
            <a:off x="6454825" y="1686730"/>
            <a:ext cx="4646947" cy="2330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</a:rPr>
              <a:t>Forma localizada</a:t>
            </a: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: palmoplantar (mujeres, cigarillo, familiar) y acrodermatitis continua.</a:t>
            </a:r>
          </a:p>
          <a:p>
            <a:pPr algn="l"/>
            <a:r>
              <a:rPr lang="es-CO" b="1" dirty="0">
                <a:solidFill>
                  <a:srgbClr val="152B48"/>
                </a:solidFill>
                <a:latin typeface="Montserrat" panose="00000500000000000000" pitchFamily="50" charset="0"/>
              </a:rPr>
              <a:t>Forma generalizada</a:t>
            </a: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: Von Zumbusch (inestable, desencadenada por </a:t>
            </a:r>
            <a:r>
              <a:rPr lang="es-CO" b="1" dirty="0">
                <a:solidFill>
                  <a:srgbClr val="06B0AA"/>
                </a:solidFill>
                <a:latin typeface="Montserrat" panose="00000500000000000000" pitchFamily="50" charset="0"/>
              </a:rPr>
              <a:t>uso de esteroides sistémicos</a:t>
            </a: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E3D601-5815-4F49-894D-CB38E30C45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28" y="920998"/>
            <a:ext cx="4500947" cy="2999268"/>
          </a:xfrm>
          <a:prstGeom prst="rect">
            <a:avLst/>
          </a:prstGeom>
        </p:spPr>
      </p:pic>
      <p:sp>
        <p:nvSpPr>
          <p:cNvPr id="8" name="Marcador de contenido 10">
            <a:extLst>
              <a:ext uri="{FF2B5EF4-FFF2-40B4-BE49-F238E27FC236}">
                <a16:creationId xmlns:a16="http://schemas.microsoft.com/office/drawing/2014/main" id="{E132CC75-78B7-4F7E-9B85-719E66CF628A}"/>
              </a:ext>
            </a:extLst>
          </p:cNvPr>
          <p:cNvSpPr txBox="1">
            <a:spLocks/>
          </p:cNvSpPr>
          <p:nvPr/>
        </p:nvSpPr>
        <p:spPr>
          <a:xfrm>
            <a:off x="4959787" y="997501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pustulosa</a:t>
            </a:r>
            <a:endParaRPr lang="es-ES_tradnl" sz="3600" b="1" i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CBB812-D098-DE4D-8FD7-4B2D966B2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24" y="564111"/>
            <a:ext cx="6075285" cy="4556464"/>
          </a:xfrm>
          <a:prstGeom prst="rect">
            <a:avLst/>
          </a:prstGeom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59A04B1A-8124-4F74-9008-4477AB1E4B11}"/>
              </a:ext>
            </a:extLst>
          </p:cNvPr>
          <p:cNvSpPr txBox="1">
            <a:spLocks/>
          </p:cNvSpPr>
          <p:nvPr/>
        </p:nvSpPr>
        <p:spPr>
          <a:xfrm>
            <a:off x="455091" y="1416531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200" b="1" dirty="0">
                <a:solidFill>
                  <a:srgbClr val="00AAA7"/>
                </a:solidFill>
                <a:latin typeface="Montserrat" panose="00000500000000000000" pitchFamily="50" charset="0"/>
              </a:rPr>
              <a:t>Acrodermatitis </a:t>
            </a:r>
          </a:p>
          <a:p>
            <a:pPr algn="l"/>
            <a:r>
              <a:rPr lang="es-ES_tradnl" sz="3200" b="1" dirty="0">
                <a:solidFill>
                  <a:srgbClr val="00AAA7"/>
                </a:solidFill>
                <a:latin typeface="Montserrat" panose="00000500000000000000" pitchFamily="50" charset="0"/>
              </a:rPr>
              <a:t>continua de </a:t>
            </a:r>
            <a:r>
              <a:rPr lang="es-ES_tradnl" sz="3200" b="1" dirty="0" err="1">
                <a:solidFill>
                  <a:srgbClr val="00AAA7"/>
                </a:solidFill>
                <a:latin typeface="Montserrat" panose="00000500000000000000" pitchFamily="50" charset="0"/>
              </a:rPr>
              <a:t>Hallopeau</a:t>
            </a:r>
            <a:endParaRPr lang="es-ES_tradnl" sz="32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DE4BF89-02A0-5442-AD25-85E84883B5A7}"/>
              </a:ext>
            </a:extLst>
          </p:cNvPr>
          <p:cNvSpPr txBox="1">
            <a:spLocks/>
          </p:cNvSpPr>
          <p:nvPr/>
        </p:nvSpPr>
        <p:spPr>
          <a:xfrm>
            <a:off x="518248" y="1198572"/>
            <a:ext cx="4151405" cy="2230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sz="2100" dirty="0">
                <a:solidFill>
                  <a:srgbClr val="152B48"/>
                </a:solidFill>
                <a:latin typeface="Montserrat" panose="00000500000000000000" pitchFamily="50" charset="0"/>
              </a:rPr>
              <a:t>Eritema y descamación de más de </a:t>
            </a:r>
            <a:r>
              <a:rPr lang="es-CO" sz="2100" b="1" dirty="0">
                <a:solidFill>
                  <a:srgbClr val="152B48"/>
                </a:solidFill>
                <a:latin typeface="Montserrat" panose="00000500000000000000" pitchFamily="50" charset="0"/>
              </a:rPr>
              <a:t>70-90%</a:t>
            </a:r>
            <a:r>
              <a:rPr lang="es-CO" sz="2100" dirty="0">
                <a:solidFill>
                  <a:srgbClr val="152B48"/>
                </a:solidFill>
                <a:latin typeface="Montserrat" panose="00000500000000000000" pitchFamily="50" charset="0"/>
              </a:rPr>
              <a:t> de la SCT.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sz="2100" dirty="0">
                <a:solidFill>
                  <a:srgbClr val="152B48"/>
                </a:solidFill>
                <a:latin typeface="Montserrat" panose="00000500000000000000" pitchFamily="50" charset="0"/>
              </a:rPr>
              <a:t>Psoriasis de difícil manejo.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sz="2100" dirty="0">
                <a:solidFill>
                  <a:srgbClr val="152B48"/>
                </a:solidFill>
                <a:latin typeface="Montserrat" panose="00000500000000000000" pitchFamily="50" charset="0"/>
              </a:rPr>
              <a:t>Uso de esteroides sistémicos.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O" sz="2100" dirty="0">
                <a:solidFill>
                  <a:srgbClr val="152B48"/>
                </a:solidFill>
                <a:latin typeface="Montserrat" panose="00000500000000000000" pitchFamily="50" charset="0"/>
              </a:rPr>
              <a:t>Potencialmente mortal.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23738-CC7E-4944-A8F3-6CBF2077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56" y="1609344"/>
            <a:ext cx="5429617" cy="3639311"/>
          </a:xfrm>
          <a:prstGeom prst="rect">
            <a:avLst/>
          </a:prstGeom>
        </p:spPr>
      </p:pic>
      <p:sp>
        <p:nvSpPr>
          <p:cNvPr id="8" name="Marcador de contenido 10">
            <a:extLst>
              <a:ext uri="{FF2B5EF4-FFF2-40B4-BE49-F238E27FC236}">
                <a16:creationId xmlns:a16="http://schemas.microsoft.com/office/drawing/2014/main" id="{E4C66562-E101-4AA8-A0F1-CB49084FEA92}"/>
              </a:ext>
            </a:extLst>
          </p:cNvPr>
          <p:cNvSpPr txBox="1">
            <a:spLocks/>
          </p:cNvSpPr>
          <p:nvPr/>
        </p:nvSpPr>
        <p:spPr>
          <a:xfrm>
            <a:off x="-480703" y="424640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Eritrodermia psoriásica</a:t>
            </a:r>
          </a:p>
        </p:txBody>
      </p:sp>
    </p:spTree>
    <p:extLst>
      <p:ext uri="{BB962C8B-B14F-4D97-AF65-F5344CB8AC3E}">
        <p14:creationId xmlns:p14="http://schemas.microsoft.com/office/powerpoint/2010/main" val="426497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A1AF5F-DA27-D841-99E1-D390A8748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101" y="999744"/>
            <a:ext cx="6413179" cy="4271279"/>
          </a:xfrm>
          <a:prstGeom prst="rect">
            <a:avLst/>
          </a:prstGeom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9EAB2145-1E7C-4CD5-B3CE-DE348FFC9CB1}"/>
              </a:ext>
            </a:extLst>
          </p:cNvPr>
          <p:cNvSpPr txBox="1">
            <a:spLocks/>
          </p:cNvSpPr>
          <p:nvPr/>
        </p:nvSpPr>
        <p:spPr>
          <a:xfrm>
            <a:off x="1973427" y="5344854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Anular</a:t>
            </a:r>
          </a:p>
        </p:txBody>
      </p:sp>
    </p:spTree>
    <p:extLst>
      <p:ext uri="{BB962C8B-B14F-4D97-AF65-F5344CB8AC3E}">
        <p14:creationId xmlns:p14="http://schemas.microsoft.com/office/powerpoint/2010/main" val="86319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C34B40-8533-F246-830E-AAFE08F4372A}"/>
              </a:ext>
            </a:extLst>
          </p:cNvPr>
          <p:cNvSpPr/>
          <p:nvPr/>
        </p:nvSpPr>
        <p:spPr>
          <a:xfrm>
            <a:off x="8861898" y="476655"/>
            <a:ext cx="3330102" cy="17093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FE4DA7-5B82-D345-ADE2-B4B53C39CE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206" y="1134092"/>
            <a:ext cx="2435030" cy="19016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368D7E-A0B0-6040-860F-D1F27F8E4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69" y="1140304"/>
            <a:ext cx="2181939" cy="18942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B92D84-1EFA-EB47-B1C5-845874E05485}"/>
              </a:ext>
            </a:extLst>
          </p:cNvPr>
          <p:cNvSpPr txBox="1"/>
          <p:nvPr/>
        </p:nvSpPr>
        <p:spPr>
          <a:xfrm>
            <a:off x="499393" y="3028890"/>
            <a:ext cx="230465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00AAA7"/>
                </a:solidFill>
                <a:latin typeface="Montserrat" panose="00000500000000000000" pitchFamily="50" charset="0"/>
              </a:rPr>
              <a:t>Pitting ungueal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01841A-C254-9148-B060-2AFF761A2118}"/>
              </a:ext>
            </a:extLst>
          </p:cNvPr>
          <p:cNvSpPr txBox="1"/>
          <p:nvPr/>
        </p:nvSpPr>
        <p:spPr>
          <a:xfrm>
            <a:off x="3502991" y="3034080"/>
            <a:ext cx="233529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00AAA7"/>
                </a:solidFill>
                <a:latin typeface="Montserrat" panose="00000500000000000000" pitchFamily="50" charset="0"/>
              </a:rPr>
              <a:t>Líneas de Beau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38A431-223C-C546-A9C7-7A18FFA10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299" y="804757"/>
            <a:ext cx="2686890" cy="22155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4618C6F-4458-CC4A-AF29-AB0C9E4C048E}"/>
              </a:ext>
            </a:extLst>
          </p:cNvPr>
          <p:cNvSpPr txBox="1"/>
          <p:nvPr/>
        </p:nvSpPr>
        <p:spPr>
          <a:xfrm>
            <a:off x="6715392" y="3098064"/>
            <a:ext cx="201370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err="1">
                <a:solidFill>
                  <a:srgbClr val="00AAA7"/>
                </a:solidFill>
                <a:latin typeface="Montserrat" panose="00000500000000000000" pitchFamily="50" charset="0"/>
              </a:rPr>
              <a:t>Leuconiquia</a:t>
            </a:r>
            <a:endParaRPr lang="es-ES_tradnl" sz="2000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30A0E8-4A97-9A4E-9CC7-3BFCD12124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" t="53028" r="49984"/>
          <a:stretch/>
        </p:blipFill>
        <p:spPr>
          <a:xfrm>
            <a:off x="9536953" y="776877"/>
            <a:ext cx="2097375" cy="22434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D2EA4-473A-3140-A9CF-32DF84C6D094}"/>
              </a:ext>
            </a:extLst>
          </p:cNvPr>
          <p:cNvSpPr txBox="1"/>
          <p:nvPr/>
        </p:nvSpPr>
        <p:spPr>
          <a:xfrm>
            <a:off x="9687681" y="3020220"/>
            <a:ext cx="190143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00AAA7"/>
                </a:solidFill>
                <a:latin typeface="Montserrat" panose="00000500000000000000" pitchFamily="50" charset="0"/>
              </a:rPr>
              <a:t>Lúnula roja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DC216F-69C1-7D41-90ED-9653676B58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668" y="4102963"/>
            <a:ext cx="3045332" cy="18697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49FF3E-ADF3-B445-BF5A-6D6343E939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4676" y="3957298"/>
            <a:ext cx="2530868" cy="211442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77DA1-3911-344E-9330-B36DC04CDDBD}"/>
              </a:ext>
            </a:extLst>
          </p:cNvPr>
          <p:cNvSpPr txBox="1"/>
          <p:nvPr/>
        </p:nvSpPr>
        <p:spPr>
          <a:xfrm>
            <a:off x="5539060" y="5976780"/>
            <a:ext cx="258855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00AAA7"/>
                </a:solidFill>
                <a:latin typeface="Montserrat" panose="00000500000000000000" pitchFamily="50" charset="0"/>
              </a:rPr>
              <a:t>Manchas de aceite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A1DC02-B7BB-BE4D-979D-78D42FABED4E}"/>
              </a:ext>
            </a:extLst>
          </p:cNvPr>
          <p:cNvSpPr txBox="1"/>
          <p:nvPr/>
        </p:nvSpPr>
        <p:spPr>
          <a:xfrm>
            <a:off x="9257597" y="6071725"/>
            <a:ext cx="22050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err="1">
                <a:solidFill>
                  <a:srgbClr val="00AAA7"/>
                </a:solidFill>
                <a:latin typeface="Montserrat" panose="00000500000000000000" pitchFamily="50" charset="0"/>
              </a:rPr>
              <a:t>Onicolisis</a:t>
            </a:r>
            <a:endParaRPr lang="es-ES_tradnl" sz="2000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Marcador de contenido 10">
            <a:extLst>
              <a:ext uri="{FF2B5EF4-FFF2-40B4-BE49-F238E27FC236}">
                <a16:creationId xmlns:a16="http://schemas.microsoft.com/office/drawing/2014/main" id="{A8F5C86D-FFA0-4068-8533-53DB9247DBE8}"/>
              </a:ext>
            </a:extLst>
          </p:cNvPr>
          <p:cNvSpPr txBox="1">
            <a:spLocks/>
          </p:cNvSpPr>
          <p:nvPr/>
        </p:nvSpPr>
        <p:spPr>
          <a:xfrm>
            <a:off x="-1356452" y="374359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ungular</a:t>
            </a:r>
          </a:p>
        </p:txBody>
      </p:sp>
    </p:spTree>
    <p:extLst>
      <p:ext uri="{BB962C8B-B14F-4D97-AF65-F5344CB8AC3E}">
        <p14:creationId xmlns:p14="http://schemas.microsoft.com/office/powerpoint/2010/main" val="4029513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4C7AC-A71A-EB4C-8EDB-53A6472C3676}"/>
              </a:ext>
            </a:extLst>
          </p:cNvPr>
          <p:cNvSpPr txBox="1">
            <a:spLocks/>
          </p:cNvSpPr>
          <p:nvPr/>
        </p:nvSpPr>
        <p:spPr>
          <a:xfrm>
            <a:off x="5764258" y="1378162"/>
            <a:ext cx="5881457" cy="465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30% de los pacientes con psoriasis.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Incidencia anual del 2-3% en pacientes con psoriasis.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Psoriasis puede preceder hasta en 10 años la AP (pero en 15% pueden ocurrir ambas o iniciar la AP).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Historia personal o familiar.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Distrofia ungular.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Factor reumatoideo negativo.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Dactilitis y Entesitis (aquiliana).</a:t>
            </a:r>
          </a:p>
          <a:p>
            <a:pPr algn="l"/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Rx: neoformación ósea en márgenes articulares (no osteofitos).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FD767E-2969-2540-BD00-137CB888D8DE}"/>
              </a:ext>
            </a:extLst>
          </p:cNvPr>
          <p:cNvSpPr txBox="1">
            <a:spLocks/>
          </p:cNvSpPr>
          <p:nvPr/>
        </p:nvSpPr>
        <p:spPr>
          <a:xfrm>
            <a:off x="-139397" y="1179052"/>
            <a:ext cx="6065580" cy="168797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sz="4000" dirty="0"/>
              <a:t>Artritis psoriásica</a:t>
            </a:r>
            <a:endParaRPr lang="es-CO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3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7EB3418-4FDB-9641-B3B7-74D23E97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860" y="2195558"/>
            <a:ext cx="7780867" cy="2694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3200" dirty="0"/>
          </a:p>
          <a:p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Enfermedad oligoarticular asimétrica </a:t>
            </a:r>
            <a: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&gt;50%. </a:t>
            </a:r>
            <a:endParaRPr lang="es-ES_tradnl" sz="22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Espondiloartritis (esqueleto axial) </a:t>
            </a:r>
            <a: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20 – 40%.</a:t>
            </a:r>
            <a:endParaRPr lang="es-ES_tradnl" sz="22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Similar a Artritis Reumatoide </a:t>
            </a:r>
            <a: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15 – 25%. </a:t>
            </a:r>
            <a:endParaRPr lang="es-ES_tradnl" sz="22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Compromiso de interfalángicas distales </a:t>
            </a:r>
            <a: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5 – 10%. </a:t>
            </a:r>
            <a:endParaRPr lang="es-ES_tradnl" sz="22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Enfermedad severa “mutilante” </a:t>
            </a:r>
            <a: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5%. </a:t>
            </a:r>
            <a:endParaRPr lang="es-ES_tradnl" sz="22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83AD11C-CE86-E041-8F90-FAB8E8AB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750" y="1935519"/>
            <a:ext cx="6604263" cy="652877"/>
          </a:xfrm>
        </p:spPr>
        <p:txBody>
          <a:bodyPr>
            <a:noAutofit/>
          </a:bodyPr>
          <a:lstStyle/>
          <a:p>
            <a:pPr algn="ctr"/>
            <a:r>
              <a:rPr lang="es-ES_tradnl" b="1" dirty="0">
                <a:solidFill>
                  <a:srgbClr val="00AAA7"/>
                </a:solidFill>
                <a:latin typeface="Montserrat" panose="00000500000000000000" pitchFamily="50" charset="0"/>
              </a:rPr>
              <a:t>Subtipos clínicos:</a:t>
            </a:r>
          </a:p>
        </p:txBody>
      </p:sp>
    </p:spTree>
    <p:extLst>
      <p:ext uri="{BB962C8B-B14F-4D97-AF65-F5344CB8AC3E}">
        <p14:creationId xmlns:p14="http://schemas.microsoft.com/office/powerpoint/2010/main" val="233328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43AF7B1-9C2F-6C44-8AB0-D59A54E65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69" y="850135"/>
            <a:ext cx="5728283" cy="3235381"/>
          </a:xfrm>
        </p:spPr>
        <p:txBody>
          <a:bodyPr>
            <a:normAutofit/>
          </a:bodyPr>
          <a:lstStyle/>
          <a:p>
            <a:r>
              <a:rPr lang="es-ES_tradnl" sz="2400" dirty="0">
                <a:solidFill>
                  <a:srgbClr val="152B48"/>
                </a:solidFill>
                <a:latin typeface="Montserrat" panose="00000500000000000000" pitchFamily="50" charset="0"/>
              </a:rPr>
              <a:t>Formas de Psoriasis más relacionadas con AP:</a:t>
            </a:r>
          </a:p>
          <a:p>
            <a:pPr marL="0" indent="0">
              <a:buNone/>
            </a:pPr>
            <a:br>
              <a:rPr lang="es-ES_tradnl" sz="2400" dirty="0">
                <a:solidFill>
                  <a:srgbClr val="152B48"/>
                </a:solidFill>
                <a:latin typeface="Montserrat" panose="00000500000000000000" pitchFamily="50" charset="0"/>
              </a:rPr>
            </a:br>
            <a:r>
              <a:rPr lang="es-ES_tradnl" sz="2400" dirty="0">
                <a:solidFill>
                  <a:srgbClr val="152B48"/>
                </a:solidFill>
                <a:latin typeface="Montserrat" panose="00000500000000000000" pitchFamily="50" charset="0"/>
              </a:rPr>
              <a:t>   - Psoriasis ungular.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152B48"/>
                </a:solidFill>
                <a:latin typeface="Montserrat" panose="00000500000000000000" pitchFamily="50" charset="0"/>
              </a:rPr>
              <a:t>   - Psoriasis invertida.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152B48"/>
                </a:solidFill>
                <a:latin typeface="Montserrat" panose="00000500000000000000" pitchFamily="50" charset="0"/>
              </a:rPr>
              <a:t>   - Psoriasis del cuero cabelludo.</a:t>
            </a:r>
          </a:p>
          <a:p>
            <a:pPr marL="0" indent="0">
              <a:buNone/>
            </a:pPr>
            <a:endParaRPr lang="es-ES_tradnl" sz="3200" dirty="0"/>
          </a:p>
          <a:p>
            <a:pPr marL="0" indent="0">
              <a:buNone/>
            </a:pPr>
            <a:endParaRPr lang="es-ES_tradnl" sz="3200" dirty="0"/>
          </a:p>
          <a:p>
            <a:endParaRPr lang="es-ES_tradn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7C64D-3557-164A-A02E-4666042675BB}"/>
              </a:ext>
            </a:extLst>
          </p:cNvPr>
          <p:cNvSpPr txBox="1">
            <a:spLocks/>
          </p:cNvSpPr>
          <p:nvPr/>
        </p:nvSpPr>
        <p:spPr>
          <a:xfrm>
            <a:off x="6320249" y="264208"/>
            <a:ext cx="5227923" cy="5123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  <a:p>
            <a:pPr>
              <a:buFont typeface="Arial" charset="0"/>
              <a:buChar char="•"/>
            </a:pPr>
            <a:r>
              <a:rPr lang="es-ES_tradnl" b="1" dirty="0"/>
              <a:t>Entesitis</a:t>
            </a:r>
            <a:r>
              <a:rPr lang="es-ES_tradnl" dirty="0"/>
              <a:t>: 30-50% (fascia plantar y tendón de Aquiles).</a:t>
            </a:r>
          </a:p>
          <a:p>
            <a:pPr>
              <a:buFont typeface="Arial" charset="0"/>
              <a:buChar char="•"/>
            </a:pPr>
            <a:r>
              <a:rPr lang="es-ES_tradnl" b="1" dirty="0"/>
              <a:t>Dactilitis</a:t>
            </a:r>
            <a:r>
              <a:rPr lang="es-ES_tradnl" dirty="0"/>
              <a:t>: 30-50% (3er y 4to dedos de los pies); aguda o crónica; se asocia a enfermedad más grave: poliartritis, erosión ósea y neoformación ósea.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502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A2A97-8155-3146-A581-F3EB641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64" y="318259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A64E7-B1D8-3941-8F69-B134A207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64" y="1319397"/>
            <a:ext cx="7853039" cy="375274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Psoriasis y pitiriasis rosada.</a:t>
            </a:r>
          </a:p>
          <a:p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Enfermedades ampollosas autoinmunes.</a:t>
            </a:r>
          </a:p>
          <a:p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Eccemas: dermatitis.</a:t>
            </a:r>
          </a:p>
          <a:p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Lesiones premalignas y malignas.</a:t>
            </a:r>
          </a:p>
        </p:txBody>
      </p:sp>
    </p:spTree>
    <p:extLst>
      <p:ext uri="{BB962C8B-B14F-4D97-AF65-F5344CB8AC3E}">
        <p14:creationId xmlns:p14="http://schemas.microsoft.com/office/powerpoint/2010/main" val="175421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038F8F0-AB98-436A-9139-A3122364D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46803"/>
              </p:ext>
            </p:extLst>
          </p:nvPr>
        </p:nvGraphicFramePr>
        <p:xfrm>
          <a:off x="4876799" y="892628"/>
          <a:ext cx="7019924" cy="507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981">
                  <a:extLst>
                    <a:ext uri="{9D8B030D-6E8A-4147-A177-3AD203B41FA5}">
                      <a16:colId xmlns:a16="http://schemas.microsoft.com/office/drawing/2014/main" val="1383823563"/>
                    </a:ext>
                  </a:extLst>
                </a:gridCol>
                <a:gridCol w="1754981">
                  <a:extLst>
                    <a:ext uri="{9D8B030D-6E8A-4147-A177-3AD203B41FA5}">
                      <a16:colId xmlns:a16="http://schemas.microsoft.com/office/drawing/2014/main" val="2409230271"/>
                    </a:ext>
                  </a:extLst>
                </a:gridCol>
                <a:gridCol w="1754981">
                  <a:extLst>
                    <a:ext uri="{9D8B030D-6E8A-4147-A177-3AD203B41FA5}">
                      <a16:colId xmlns:a16="http://schemas.microsoft.com/office/drawing/2014/main" val="625592452"/>
                    </a:ext>
                  </a:extLst>
                </a:gridCol>
                <a:gridCol w="1754981">
                  <a:extLst>
                    <a:ext uri="{9D8B030D-6E8A-4147-A177-3AD203B41FA5}">
                      <a16:colId xmlns:a16="http://schemas.microsoft.com/office/drawing/2014/main" val="1853216302"/>
                    </a:ext>
                  </a:extLst>
                </a:gridCol>
              </a:tblGrid>
              <a:tr h="54885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Variable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Artritis psoriásica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Artritis reumatoide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Osteoartritis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610374590"/>
                  </a:ext>
                </a:extLst>
              </a:tr>
              <a:tr h="65429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Distribución articular al inicio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Asimétrica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Simétrica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Asimétrica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2770412156"/>
                  </a:ext>
                </a:extLst>
              </a:tr>
              <a:tr h="54885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# Articulaciones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Oligoarticular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Poliarticular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Mono u oligoarticular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887030077"/>
                  </a:ext>
                </a:extLst>
              </a:tr>
              <a:tr h="54885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Sitio en manos y pies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Distal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Proximal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Distal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264898625"/>
                  </a:ext>
                </a:extLst>
              </a:tr>
              <a:tr h="94298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Áreas involucradas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Todas las articulaciones de un dedo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Mismas articulaciones entre los dedos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latin typeface="Montserrat" panose="00000500000000000000" pitchFamily="50" charset="0"/>
                        </a:rPr>
                        <a:t>Mismas articulaciones entre los dedos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435740207"/>
                  </a:ext>
                </a:extLst>
              </a:tr>
              <a:tr h="36560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Sensibilidad (Kg)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7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4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No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222291709"/>
                  </a:ext>
                </a:extLst>
              </a:tr>
              <a:tr h="54885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Decoloración violácea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Sí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No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No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2679547779"/>
                  </a:ext>
                </a:extLst>
              </a:tr>
              <a:tr h="54885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Compromiso espinal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Común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No común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No inflamatorio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927932090"/>
                  </a:ext>
                </a:extLst>
              </a:tr>
              <a:tr h="36560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>
                          <a:latin typeface="Montserrat" panose="00000500000000000000" pitchFamily="50" charset="0"/>
                        </a:rPr>
                        <a:t>Sacroileítis</a:t>
                      </a:r>
                      <a:endParaRPr lang="es-CO" sz="1400" dirty="0">
                        <a:latin typeface="Montserrat" panose="00000500000000000000" pitchFamily="50" charset="0"/>
                      </a:endParaRP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Común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Ausente</a:t>
                      </a:r>
                    </a:p>
                  </a:txBody>
                  <a:tcPr marL="60745" marR="60745" marT="30373" marB="303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ontserrat" panose="00000500000000000000" pitchFamily="50" charset="0"/>
                        </a:rPr>
                        <a:t>Ausente</a:t>
                      </a:r>
                    </a:p>
                  </a:txBody>
                  <a:tcPr marL="60745" marR="60745" marT="30373" marB="30373" anchor="ctr"/>
                </a:tc>
                <a:extLst>
                  <a:ext uri="{0D108BD9-81ED-4DB2-BD59-A6C34878D82A}">
                    <a16:rowId xmlns:a16="http://schemas.microsoft.com/office/drawing/2014/main" val="164048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3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ABA5ED8-8BF1-4446-816E-48227357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76" y="1190626"/>
            <a:ext cx="6306988" cy="4829174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Clinimetría:  clasificación </a:t>
            </a:r>
          </a:p>
          <a:p>
            <a:pPr marL="0" indent="0">
              <a:buNone/>
            </a:pPr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   PASI (</a:t>
            </a:r>
            <a:r>
              <a:rPr lang="es-CO" sz="3200" b="1" dirty="0">
                <a:solidFill>
                  <a:srgbClr val="152B48"/>
                </a:solidFill>
                <a:latin typeface="Montserrat" panose="00000500000000000000" pitchFamily="50" charset="0"/>
              </a:rPr>
              <a:t>&gt;10</a:t>
            </a:r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), %SCT (</a:t>
            </a:r>
            <a:r>
              <a:rPr lang="es-CO" sz="3200" b="1" dirty="0">
                <a:solidFill>
                  <a:srgbClr val="152B48"/>
                </a:solidFill>
                <a:latin typeface="Montserrat" panose="00000500000000000000" pitchFamily="50" charset="0"/>
              </a:rPr>
              <a:t>&gt;10%</a:t>
            </a:r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), DLQI (</a:t>
            </a:r>
            <a:r>
              <a:rPr lang="es-CO" sz="3200" b="1" dirty="0">
                <a:solidFill>
                  <a:srgbClr val="152B48"/>
                </a:solidFill>
                <a:latin typeface="Montserrat" panose="00000500000000000000" pitchFamily="50" charset="0"/>
              </a:rPr>
              <a:t>&gt;10</a:t>
            </a:r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).</a:t>
            </a:r>
          </a:p>
          <a:p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Comorbilidades: </a:t>
            </a:r>
            <a:r>
              <a:rPr lang="es-CO" sz="3200" b="1" dirty="0">
                <a:solidFill>
                  <a:srgbClr val="152B48"/>
                </a:solidFill>
                <a:latin typeface="Montserrat" panose="00000500000000000000" pitchFamily="50" charset="0"/>
              </a:rPr>
              <a:t>cardiovascular </a:t>
            </a:r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(obesidad, HTA, SCA, ECV), trastornos del estado de ánimo.</a:t>
            </a:r>
          </a:p>
          <a:p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Uveítis.</a:t>
            </a:r>
          </a:p>
          <a:p>
            <a:r>
              <a:rPr lang="es-CO" sz="3200" dirty="0">
                <a:solidFill>
                  <a:srgbClr val="152B48"/>
                </a:solidFill>
                <a:latin typeface="Montserrat" panose="00000500000000000000" pitchFamily="50" charset="0"/>
              </a:rPr>
              <a:t>Renal.</a:t>
            </a:r>
          </a:p>
        </p:txBody>
      </p:sp>
    </p:spTree>
    <p:extLst>
      <p:ext uri="{BB962C8B-B14F-4D97-AF65-F5344CB8AC3E}">
        <p14:creationId xmlns:p14="http://schemas.microsoft.com/office/powerpoint/2010/main" val="402978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76BAF-A2B8-CC42-A28B-F9C68AD1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461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AF2DB-46B6-B54D-991A-DD6ADA5A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4" y="2061816"/>
            <a:ext cx="10515600" cy="3107882"/>
          </a:xfrm>
        </p:spPr>
        <p:txBody>
          <a:bodyPr>
            <a:normAutofit/>
          </a:bodyPr>
          <a:lstStyle/>
          <a:p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Tópico: humectación, </a:t>
            </a:r>
            <a:r>
              <a:rPr lang="es-CO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esteroides tópicos</a:t>
            </a: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, análogos de la vitamina D (calcipotriol), tazaroteno, inhibidores de calcineurina (</a:t>
            </a:r>
            <a:r>
              <a:rPr lang="es-CO" sz="2400" dirty="0" err="1">
                <a:solidFill>
                  <a:srgbClr val="152B48"/>
                </a:solidFill>
                <a:latin typeface="Montserrat" panose="00000500000000000000" pitchFamily="50" charset="0"/>
              </a:rPr>
              <a:t>tacrolimus</a:t>
            </a:r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). </a:t>
            </a:r>
          </a:p>
          <a:p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Sistémico: metotrexate, ciclosporina, acitretín, fototerapia, terapia biológica.</a:t>
            </a:r>
          </a:p>
        </p:txBody>
      </p:sp>
    </p:spTree>
    <p:extLst>
      <p:ext uri="{BB962C8B-B14F-4D97-AF65-F5344CB8AC3E}">
        <p14:creationId xmlns:p14="http://schemas.microsoft.com/office/powerpoint/2010/main" val="50730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1893972-14B1-48F9-ACB0-BE58B9D4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09" y="1197028"/>
            <a:ext cx="5902037" cy="3581648"/>
          </a:xfrm>
        </p:spPr>
        <p:txBody>
          <a:bodyPr>
            <a:noAutofit/>
          </a:bodyPr>
          <a:lstStyle/>
          <a:p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Estado cutáneo autolimitado.</a:t>
            </a:r>
          </a:p>
          <a:p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Posiblemente asociado con </a:t>
            </a:r>
            <a:r>
              <a:rPr lang="es-CO" sz="16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herpesvirus</a:t>
            </a:r>
            <a:r>
              <a:rPr lang="es-CO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 humanos </a:t>
            </a: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6 y 7.</a:t>
            </a:r>
          </a:p>
          <a:p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Adultos jóvenes (10-35 años): no predilección de género o raza.</a:t>
            </a:r>
          </a:p>
          <a:p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Lesión escamosa eritematosa inicial (</a:t>
            </a:r>
            <a:r>
              <a:rPr lang="es-CO" sz="1600" b="1" dirty="0">
                <a:solidFill>
                  <a:srgbClr val="152B48"/>
                </a:solidFill>
                <a:latin typeface="Montserrat" panose="00000500000000000000" pitchFamily="50" charset="0"/>
              </a:rPr>
              <a:t>placa heraldo</a:t>
            </a:r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).</a:t>
            </a:r>
          </a:p>
          <a:p>
            <a:r>
              <a:rPr lang="es-CO" sz="1600" dirty="0">
                <a:solidFill>
                  <a:srgbClr val="152B48"/>
                </a:solidFill>
                <a:latin typeface="Montserrat" panose="00000500000000000000" pitchFamily="50" charset="0"/>
              </a:rPr>
              <a:t>Seguido dentro de 2 semanas por pápulas y placas ovales eritematosas rosadas-salmón finas y escamosas 2-10 cm.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15AD80-F9B1-4EF1-9CA9-78FE91AF26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78" y="1197028"/>
            <a:ext cx="3330102" cy="446394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F263159-C65F-48EB-8704-A5731CB616FB}"/>
              </a:ext>
            </a:extLst>
          </p:cNvPr>
          <p:cNvSpPr txBox="1">
            <a:spLocks/>
          </p:cNvSpPr>
          <p:nvPr/>
        </p:nvSpPr>
        <p:spPr>
          <a:xfrm>
            <a:off x="30420" y="-490946"/>
            <a:ext cx="6065580" cy="168797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sz="4000" dirty="0"/>
              <a:t>Pitiriasis rosada</a:t>
            </a:r>
            <a:endParaRPr lang="es-CO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A1C2F6D-02CA-4019-86FF-08898C24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068" y="1607279"/>
            <a:ext cx="5974454" cy="3563963"/>
          </a:xfrm>
        </p:spPr>
        <p:txBody>
          <a:bodyPr>
            <a:normAutofit/>
          </a:bodyPr>
          <a:lstStyle/>
          <a:p>
            <a:r>
              <a:rPr lang="es-CO" sz="1800" dirty="0">
                <a:solidFill>
                  <a:srgbClr val="152B48"/>
                </a:solidFill>
                <a:latin typeface="Montserrat" panose="00000500000000000000" pitchFamily="50" charset="0"/>
              </a:rPr>
              <a:t>Placas eritematosas de escama fina distribuidas en un patrón clásico de "</a:t>
            </a:r>
            <a:r>
              <a:rPr lang="es-CO" sz="1800" b="1" dirty="0">
                <a:solidFill>
                  <a:srgbClr val="152B48"/>
                </a:solidFill>
                <a:latin typeface="Montserrat" panose="00000500000000000000" pitchFamily="50" charset="0"/>
              </a:rPr>
              <a:t>árbol de Navidad</a:t>
            </a:r>
            <a:r>
              <a:rPr lang="es-CO" sz="1800" dirty="0">
                <a:solidFill>
                  <a:srgbClr val="152B48"/>
                </a:solidFill>
                <a:latin typeface="Montserrat" panose="00000500000000000000" pitchFamily="50" charset="0"/>
              </a:rPr>
              <a:t>" sobre el tronco.</a:t>
            </a:r>
          </a:p>
          <a:p>
            <a:r>
              <a:rPr lang="es-CO" sz="1800" dirty="0">
                <a:solidFill>
                  <a:srgbClr val="152B48"/>
                </a:solidFill>
                <a:latin typeface="Montserrat" panose="00000500000000000000" pitchFamily="50" charset="0"/>
              </a:rPr>
              <a:t>Las lesiones tienen una </a:t>
            </a:r>
            <a:r>
              <a:rPr lang="es-CO" sz="1800" b="1" dirty="0">
                <a:solidFill>
                  <a:srgbClr val="152B48"/>
                </a:solidFill>
                <a:latin typeface="Montserrat" panose="00000500000000000000" pitchFamily="50" charset="0"/>
              </a:rPr>
              <a:t>escama en </a:t>
            </a:r>
            <a:r>
              <a:rPr lang="es-CO" sz="18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collarete</a:t>
            </a:r>
            <a:r>
              <a:rPr lang="es-CO" sz="1800" dirty="0">
                <a:solidFill>
                  <a:srgbClr val="152B48"/>
                </a:solidFill>
                <a:latin typeface="Montserrat" panose="00000500000000000000" pitchFamily="50" charset="0"/>
              </a:rPr>
              <a:t> característica.</a:t>
            </a:r>
          </a:p>
          <a:p>
            <a:r>
              <a:rPr lang="es-CO" sz="1800" dirty="0">
                <a:solidFill>
                  <a:srgbClr val="152B48"/>
                </a:solidFill>
                <a:latin typeface="Montserrat" panose="00000500000000000000" pitchFamily="50" charset="0"/>
              </a:rPr>
              <a:t>Ocasionalmente extremidades proximales.</a:t>
            </a:r>
          </a:p>
          <a:p>
            <a:endParaRPr lang="es-CO" sz="3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401FA35-8470-4F18-A71C-2FBC747E7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5258" y="2074677"/>
            <a:ext cx="4821983" cy="270864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EDBC0EAE-2483-4971-BF9A-05CF2CA0E304}"/>
              </a:ext>
            </a:extLst>
          </p:cNvPr>
          <p:cNvSpPr txBox="1">
            <a:spLocks/>
          </p:cNvSpPr>
          <p:nvPr/>
        </p:nvSpPr>
        <p:spPr>
          <a:xfrm>
            <a:off x="203374" y="-180294"/>
            <a:ext cx="6065580" cy="168797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sz="4000" dirty="0"/>
              <a:t>Pitiriasis rosada</a:t>
            </a:r>
            <a:endParaRPr lang="es-CO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3D9A0C8-CCE5-234D-A0DA-C20FBCB69617}"/>
              </a:ext>
            </a:extLst>
          </p:cNvPr>
          <p:cNvSpPr/>
          <p:nvPr/>
        </p:nvSpPr>
        <p:spPr>
          <a:xfrm>
            <a:off x="8861898" y="476655"/>
            <a:ext cx="3330102" cy="17093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28105" y="1331321"/>
            <a:ext cx="5485135" cy="4351338"/>
          </a:xfrm>
        </p:spPr>
        <p:txBody>
          <a:bodyPr>
            <a:normAutofit/>
          </a:bodyPr>
          <a:lstStyle/>
          <a:p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</a:rPr>
              <a:t>Prurito variable.</a:t>
            </a:r>
          </a:p>
          <a:p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</a:rPr>
              <a:t>Variantes atípicas: cara, cuello y extremidades distales.</a:t>
            </a:r>
          </a:p>
          <a:p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</a:rPr>
              <a:t>Auto-limitada de semanas a meses.</a:t>
            </a:r>
          </a:p>
          <a:p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</a:rPr>
              <a:t>Rara vez se repite.</a:t>
            </a:r>
          </a:p>
          <a:p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</a:rPr>
              <a:t>Tratamiento de apoyo: corticosteroides tópicos y antihistamínicos orales.</a:t>
            </a:r>
          </a:p>
          <a:p>
            <a:r>
              <a:rPr lang="es-CO" sz="2200" dirty="0">
                <a:solidFill>
                  <a:srgbClr val="152B48"/>
                </a:solidFill>
                <a:latin typeface="Montserrat" panose="00000500000000000000" pitchFamily="50" charset="0"/>
              </a:rPr>
              <a:t>Eritromicina y fototerapia han reportado eficacia.</a:t>
            </a:r>
          </a:p>
          <a:p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273D5D-B977-B746-8206-07015029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38" y="636037"/>
            <a:ext cx="4572001" cy="30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4;p39">
            <a:extLst>
              <a:ext uri="{FF2B5EF4-FFF2-40B4-BE49-F238E27FC236}">
                <a16:creationId xmlns:a16="http://schemas.microsoft.com/office/drawing/2014/main" id="{71BB8312-B26C-0141-B5EE-07B5F9CA23D9}"/>
              </a:ext>
            </a:extLst>
          </p:cNvPr>
          <p:cNvSpPr/>
          <p:nvPr/>
        </p:nvSpPr>
        <p:spPr>
          <a:xfrm rot="20147656">
            <a:off x="7838677" y="1380401"/>
            <a:ext cx="2738211" cy="228171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78;p39">
            <a:extLst>
              <a:ext uri="{FF2B5EF4-FFF2-40B4-BE49-F238E27FC236}">
                <a16:creationId xmlns:a16="http://schemas.microsoft.com/office/drawing/2014/main" id="{AB413943-206A-DE43-9DD2-B6ECBD0E47E3}"/>
              </a:ext>
            </a:extLst>
          </p:cNvPr>
          <p:cNvSpPr/>
          <p:nvPr/>
        </p:nvSpPr>
        <p:spPr>
          <a:xfrm>
            <a:off x="8435876" y="1425703"/>
            <a:ext cx="2225615" cy="2191109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177AC8F-CAEE-B54C-BF93-B665DC902AC8}"/>
              </a:ext>
            </a:extLst>
          </p:cNvPr>
          <p:cNvSpPr txBox="1">
            <a:spLocks/>
          </p:cNvSpPr>
          <p:nvPr/>
        </p:nvSpPr>
        <p:spPr>
          <a:xfrm>
            <a:off x="1425702" y="1514157"/>
            <a:ext cx="6065580" cy="168797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/>
              <a:t>Psoriasis y pitiriasis rosada</a:t>
            </a:r>
            <a:endParaRPr lang="es-CO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B14D392-278D-F447-8615-D76611D2D43D}"/>
              </a:ext>
            </a:extLst>
          </p:cNvPr>
          <p:cNvSpPr txBox="1">
            <a:spLocks/>
          </p:cNvSpPr>
          <p:nvPr/>
        </p:nvSpPr>
        <p:spPr>
          <a:xfrm>
            <a:off x="1017294" y="1278792"/>
            <a:ext cx="6159195" cy="28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52B48"/>
                </a:solidFill>
                <a:latin typeface="Montserrat" panose="00000500000000000000" pitchFamily="50" charset="0"/>
              </a:rPr>
              <a:t>Gran impacto en la calidad de vida de los pacientes.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52B48"/>
                </a:solidFill>
                <a:latin typeface="Montserrat" panose="00000500000000000000" pitchFamily="50" charset="0"/>
              </a:rPr>
              <a:t>Mediada inmunológicamente.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52B48"/>
                </a:solidFill>
                <a:latin typeface="Montserrat" panose="00000500000000000000" pitchFamily="50" charset="0"/>
              </a:rPr>
              <a:t>Distribución mundial; prevalencia 3%.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52B48"/>
                </a:solidFill>
                <a:latin typeface="Montserrat" panose="00000500000000000000" pitchFamily="50" charset="0"/>
              </a:rPr>
              <a:t>Múltiples presentaciones clínicas.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52B48"/>
                </a:solidFill>
                <a:latin typeface="Montserrat" panose="00000500000000000000" pitchFamily="50" charset="0"/>
              </a:rPr>
              <a:t>Sitios más afectados son codos, rodillas, cuero cabelludo.</a:t>
            </a:r>
          </a:p>
          <a:p>
            <a:endParaRPr lang="es-ES" sz="18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endParaRPr lang="es-CO" sz="18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AFBD04-3B47-CA49-A0E9-338876568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23684" y="1002149"/>
            <a:ext cx="4601407" cy="336037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DB8A73C-B274-064C-9B39-1930D2FC3EA9}"/>
              </a:ext>
            </a:extLst>
          </p:cNvPr>
          <p:cNvSpPr txBox="1">
            <a:spLocks/>
          </p:cNvSpPr>
          <p:nvPr/>
        </p:nvSpPr>
        <p:spPr>
          <a:xfrm>
            <a:off x="1017294" y="381631"/>
            <a:ext cx="6065580" cy="87112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6B0AA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/>
              <a:t>Psoriasis</a:t>
            </a:r>
            <a:endParaRPr lang="es-CO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3BF455-2947-CA4A-BA6E-9E877912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885" y="291278"/>
            <a:ext cx="6497976" cy="62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F13053-6BBA-1142-8E54-20F56DBBB5FC}"/>
              </a:ext>
            </a:extLst>
          </p:cNvPr>
          <p:cNvSpPr txBox="1"/>
          <p:nvPr/>
        </p:nvSpPr>
        <p:spPr>
          <a:xfrm>
            <a:off x="731839" y="1563700"/>
            <a:ext cx="5057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Psoriasis vulgar.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70-80%.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Placas bien definidas con escama plateada.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000" dirty="0">
                <a:solidFill>
                  <a:srgbClr val="152B48"/>
                </a:solidFill>
                <a:latin typeface="Montserrat" panose="00000500000000000000" pitchFamily="50" charset="0"/>
              </a:rPr>
              <a:t>Codos, rodillas, región lumbosacra, cuero cabelludo.</a:t>
            </a:r>
          </a:p>
          <a:p>
            <a:endParaRPr lang="es-ES_tradnl" sz="2000" dirty="0">
              <a:solidFill>
                <a:srgbClr val="152B48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A8B023-FDE9-CD4F-8948-F370F5DC1E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812" y="888622"/>
            <a:ext cx="4293756" cy="52073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0D8E15-10FB-4D54-BBE4-6AC8ED73C605}"/>
              </a:ext>
            </a:extLst>
          </p:cNvPr>
          <p:cNvSpPr txBox="1"/>
          <p:nvPr/>
        </p:nvSpPr>
        <p:spPr>
          <a:xfrm>
            <a:off x="665825" y="692457"/>
            <a:ext cx="635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en placas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081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4EA954-80A1-EB4D-9C33-7C568BD53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728" y="610924"/>
            <a:ext cx="3119348" cy="24943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8ED7B2-CE3C-3E48-B2F4-1EF592E12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6"/>
          <a:stretch/>
        </p:blipFill>
        <p:spPr>
          <a:xfrm>
            <a:off x="510037" y="612528"/>
            <a:ext cx="3161081" cy="24927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66C9FB-779E-F443-88FA-912249163F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8176" y="610924"/>
            <a:ext cx="2963786" cy="2494342"/>
          </a:xfrm>
          <a:prstGeom prst="rect">
            <a:avLst/>
          </a:prstGeom>
        </p:spPr>
      </p:pic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41B627C6-E51B-674A-B4DA-6AB6DCDBC767}"/>
              </a:ext>
            </a:extLst>
          </p:cNvPr>
          <p:cNvSpPr txBox="1">
            <a:spLocks/>
          </p:cNvSpPr>
          <p:nvPr/>
        </p:nvSpPr>
        <p:spPr>
          <a:xfrm>
            <a:off x="4707379" y="4099937"/>
            <a:ext cx="7148845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3600" b="1" dirty="0">
                <a:solidFill>
                  <a:srgbClr val="27B0AA"/>
                </a:solidFill>
                <a:latin typeface="Montserrat" panose="00000500000000000000" pitchFamily="50" charset="0"/>
              </a:rPr>
              <a:t>Raspado metódico de Brocq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1C859DF3-95FA-2845-8E0B-66F3D87105C3}"/>
              </a:ext>
            </a:extLst>
          </p:cNvPr>
          <p:cNvSpPr txBox="1">
            <a:spLocks/>
          </p:cNvSpPr>
          <p:nvPr/>
        </p:nvSpPr>
        <p:spPr>
          <a:xfrm>
            <a:off x="755944" y="3155369"/>
            <a:ext cx="2669266" cy="8216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1600" b="1" dirty="0"/>
              <a:t>Signo de la estearina</a:t>
            </a:r>
          </a:p>
        </p:txBody>
      </p:sp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A2C415A8-2F1F-B844-B924-8C903CB43C1C}"/>
              </a:ext>
            </a:extLst>
          </p:cNvPr>
          <p:cNvSpPr txBox="1">
            <a:spLocks/>
          </p:cNvSpPr>
          <p:nvPr/>
        </p:nvSpPr>
        <p:spPr>
          <a:xfrm>
            <a:off x="4374432" y="3168959"/>
            <a:ext cx="3723939" cy="794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1600" b="1" dirty="0"/>
              <a:t>Membrana de Duncan </a:t>
            </a:r>
            <a:r>
              <a:rPr lang="es-ES_tradnl" sz="1600" b="1" dirty="0" err="1"/>
              <a:t>Buckley</a:t>
            </a:r>
            <a:endParaRPr lang="es-ES_tradnl" sz="1600" b="1" dirty="0"/>
          </a:p>
        </p:txBody>
      </p:sp>
      <p:sp>
        <p:nvSpPr>
          <p:cNvPr id="8" name="Marcador de contenido 10">
            <a:extLst>
              <a:ext uri="{FF2B5EF4-FFF2-40B4-BE49-F238E27FC236}">
                <a16:creationId xmlns:a16="http://schemas.microsoft.com/office/drawing/2014/main" id="{9834FCA7-52BF-0C4E-9FA6-E6D406BD50A7}"/>
              </a:ext>
            </a:extLst>
          </p:cNvPr>
          <p:cNvSpPr txBox="1">
            <a:spLocks/>
          </p:cNvSpPr>
          <p:nvPr/>
        </p:nvSpPr>
        <p:spPr>
          <a:xfrm>
            <a:off x="8281802" y="3173563"/>
            <a:ext cx="3836535" cy="78985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C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1600" b="1" dirty="0"/>
              <a:t>Rocío sangrante de Auspitz</a:t>
            </a:r>
          </a:p>
        </p:txBody>
      </p:sp>
    </p:spTree>
    <p:extLst>
      <p:ext uri="{BB962C8B-B14F-4D97-AF65-F5344CB8AC3E}">
        <p14:creationId xmlns:p14="http://schemas.microsoft.com/office/powerpoint/2010/main" val="36947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0BDB4-233F-A84C-A869-BEA0A40EC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697" y="454059"/>
            <a:ext cx="4383767" cy="39142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2253CE-95CD-8747-A36C-D0D21230BB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539" y="454059"/>
            <a:ext cx="4298643" cy="2867195"/>
          </a:xfrm>
          <a:prstGeom prst="rect">
            <a:avLst/>
          </a:prstGeom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8400AB15-483C-4789-AA4D-310F01B8AD63}"/>
              </a:ext>
            </a:extLst>
          </p:cNvPr>
          <p:cNvSpPr txBox="1">
            <a:spLocks/>
          </p:cNvSpPr>
          <p:nvPr/>
        </p:nvSpPr>
        <p:spPr>
          <a:xfrm>
            <a:off x="4554979" y="4765376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del cuero cabelludo</a:t>
            </a:r>
            <a:endParaRPr lang="es-ES_tradnl" sz="3600" b="1" i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2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F624EB-893D-884B-9B80-191CCE0D45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231" y="337355"/>
            <a:ext cx="5184549" cy="38884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B95564-2C9D-E243-9CAE-67C327E8D2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825" y="337355"/>
            <a:ext cx="3540447" cy="3057812"/>
          </a:xfrm>
          <a:prstGeom prst="rect">
            <a:avLst/>
          </a:prstGeom>
        </p:spPr>
      </p:pic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4F53877A-C481-44EA-9BC5-E792492B6325}"/>
              </a:ext>
            </a:extLst>
          </p:cNvPr>
          <p:cNvSpPr txBox="1">
            <a:spLocks/>
          </p:cNvSpPr>
          <p:nvPr/>
        </p:nvSpPr>
        <p:spPr>
          <a:xfrm>
            <a:off x="4445472" y="4443812"/>
            <a:ext cx="7637021" cy="50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dirty="0">
                <a:solidFill>
                  <a:srgbClr val="00AAA7"/>
                </a:solidFill>
                <a:latin typeface="Montserrat" panose="00000500000000000000" pitchFamily="50" charset="0"/>
              </a:rPr>
              <a:t>Psoriasis </a:t>
            </a:r>
            <a:r>
              <a:rPr lang="es-ES_tradnl" sz="3600" b="1" dirty="0" err="1">
                <a:solidFill>
                  <a:srgbClr val="00AAA7"/>
                </a:solidFill>
                <a:latin typeface="Montserrat" panose="00000500000000000000" pitchFamily="50" charset="0"/>
              </a:rPr>
              <a:t>palmoplantar</a:t>
            </a:r>
            <a:endParaRPr lang="es-ES_tradnl" sz="3600" b="1" i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76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6D434D-E43E-46B1-B15C-3F8F1C7CD985}" vid="{2065B3BA-C76D-4BC7-A0DF-9D99B62B03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8074</TotalTime>
  <Words>724</Words>
  <Application>Microsoft Office PowerPoint</Application>
  <PresentationFormat>Panorámica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Subtipos clínicos:</vt:lpstr>
      <vt:lpstr>Presentación de PowerPoint</vt:lpstr>
      <vt:lpstr>Presentación de PowerPoint</vt:lpstr>
      <vt:lpstr>Presentación de PowerPoint</vt:lpstr>
      <vt:lpstr>Tratamiento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Andres Guerra</cp:lastModifiedBy>
  <cp:revision>108</cp:revision>
  <dcterms:created xsi:type="dcterms:W3CDTF">2020-10-28T22:57:21Z</dcterms:created>
  <dcterms:modified xsi:type="dcterms:W3CDTF">2022-01-31T18:38:29Z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3417829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