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14" r:id="rId4"/>
    <p:sldId id="332" r:id="rId5"/>
    <p:sldId id="333" r:id="rId6"/>
    <p:sldId id="334" r:id="rId7"/>
    <p:sldId id="335" r:id="rId8"/>
    <p:sldId id="315" r:id="rId9"/>
    <p:sldId id="316" r:id="rId10"/>
    <p:sldId id="317" r:id="rId11"/>
    <p:sldId id="336" r:id="rId12"/>
    <p:sldId id="318" r:id="rId13"/>
    <p:sldId id="321" r:id="rId14"/>
    <p:sldId id="337" r:id="rId15"/>
    <p:sldId id="322" r:id="rId16"/>
    <p:sldId id="323" r:id="rId17"/>
    <p:sldId id="324" r:id="rId18"/>
    <p:sldId id="319" r:id="rId19"/>
    <p:sldId id="338" r:id="rId20"/>
    <p:sldId id="325" r:id="rId21"/>
    <p:sldId id="326" r:id="rId22"/>
    <p:sldId id="327" r:id="rId23"/>
    <p:sldId id="328" r:id="rId24"/>
    <p:sldId id="329" r:id="rId25"/>
    <p:sldId id="330" r:id="rId26"/>
    <p:sldId id="339" r:id="rId27"/>
    <p:sldId id="331" r:id="rId28"/>
    <p:sldId id="313" r:id="rId2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C45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167" autoAdjust="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DBAF2-FB4E-4BFE-80DD-BDA39AFFAF2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891E3774-1AED-4C78-9167-1D03AC2FF18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sz="2400" u="sng" dirty="0">
              <a:sym typeface="Wingdings" panose="05000000000000000000" pitchFamily="2" charset="2"/>
            </a:rPr>
            <a:t>Periodo de incubación: </a:t>
          </a:r>
          <a:r>
            <a:rPr lang="es-CO" sz="2400" dirty="0">
              <a:sym typeface="Wingdings" panose="05000000000000000000" pitchFamily="2" charset="2"/>
            </a:rPr>
            <a:t>7-10 días </a:t>
          </a:r>
          <a:endParaRPr lang="es-CO" sz="2400" dirty="0"/>
        </a:p>
      </dgm:t>
    </dgm:pt>
    <dgm:pt modelId="{C236B638-6F96-488E-A8A6-DB6C3A76489E}" type="parTrans" cxnId="{22072799-FA82-47CD-B3C0-31DE12E3B4AC}">
      <dgm:prSet/>
      <dgm:spPr/>
      <dgm:t>
        <a:bodyPr/>
        <a:lstStyle/>
        <a:p>
          <a:endParaRPr lang="es-CO"/>
        </a:p>
      </dgm:t>
    </dgm:pt>
    <dgm:pt modelId="{5A66A157-9B5A-4ACB-9848-731F85E591F4}" type="sibTrans" cxnId="{22072799-FA82-47CD-B3C0-31DE12E3B4AC}">
      <dgm:prSet/>
      <dgm:spPr/>
      <dgm:t>
        <a:bodyPr/>
        <a:lstStyle/>
        <a:p>
          <a:endParaRPr lang="es-CO"/>
        </a:p>
      </dgm:t>
    </dgm:pt>
    <dgm:pt modelId="{40497F47-B7D1-4C74-B932-4106EEBBC392}" type="pres">
      <dgm:prSet presAssocID="{575DBAF2-FB4E-4BFE-80DD-BDA39AFFAF23}" presName="diagram" presStyleCnt="0">
        <dgm:presLayoutVars>
          <dgm:dir/>
          <dgm:resizeHandles val="exact"/>
        </dgm:presLayoutVars>
      </dgm:prSet>
      <dgm:spPr/>
    </dgm:pt>
    <dgm:pt modelId="{099A81D8-C69F-45E5-BF13-45CFF796890C}" type="pres">
      <dgm:prSet presAssocID="{891E3774-1AED-4C78-9167-1D03AC2FF188}" presName="node" presStyleLbl="node1" presStyleIdx="0" presStyleCnt="1" custScaleX="114927" custLinFactX="-100000" custLinFactY="-96668" custLinFactNeighborX="-160973" custLinFactNeighborY="-100000">
        <dgm:presLayoutVars>
          <dgm:bulletEnabled val="1"/>
        </dgm:presLayoutVars>
      </dgm:prSet>
      <dgm:spPr/>
    </dgm:pt>
  </dgm:ptLst>
  <dgm:cxnLst>
    <dgm:cxn modelId="{23A54218-B266-45CD-81F0-9895DC464038}" type="presOf" srcId="{575DBAF2-FB4E-4BFE-80DD-BDA39AFFAF23}" destId="{40497F47-B7D1-4C74-B932-4106EEBBC392}" srcOrd="0" destOrd="0" presId="urn:microsoft.com/office/officeart/2005/8/layout/default"/>
    <dgm:cxn modelId="{22072799-FA82-47CD-B3C0-31DE12E3B4AC}" srcId="{575DBAF2-FB4E-4BFE-80DD-BDA39AFFAF23}" destId="{891E3774-1AED-4C78-9167-1D03AC2FF188}" srcOrd="0" destOrd="0" parTransId="{C236B638-6F96-488E-A8A6-DB6C3A76489E}" sibTransId="{5A66A157-9B5A-4ACB-9848-731F85E591F4}"/>
    <dgm:cxn modelId="{550D46F6-19A3-4571-98D4-AE801DBA7E16}" type="presOf" srcId="{891E3774-1AED-4C78-9167-1D03AC2FF188}" destId="{099A81D8-C69F-45E5-BF13-45CFF796890C}" srcOrd="0" destOrd="0" presId="urn:microsoft.com/office/officeart/2005/8/layout/default"/>
    <dgm:cxn modelId="{96EB8C0B-35FB-47FE-BACA-35D00C629994}" type="presParOf" srcId="{40497F47-B7D1-4C74-B932-4106EEBBC392}" destId="{099A81D8-C69F-45E5-BF13-45CFF796890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DBAF2-FB4E-4BFE-80DD-BDA39AFFAF2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891E3774-1AED-4C78-9167-1D03AC2FF18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sz="2400" u="none" dirty="0"/>
            <a:t>3 fases </a:t>
          </a:r>
        </a:p>
      </dgm:t>
    </dgm:pt>
    <dgm:pt modelId="{C236B638-6F96-488E-A8A6-DB6C3A76489E}" type="parTrans" cxnId="{22072799-FA82-47CD-B3C0-31DE12E3B4AC}">
      <dgm:prSet/>
      <dgm:spPr/>
      <dgm:t>
        <a:bodyPr/>
        <a:lstStyle/>
        <a:p>
          <a:endParaRPr lang="es-CO"/>
        </a:p>
      </dgm:t>
    </dgm:pt>
    <dgm:pt modelId="{5A66A157-9B5A-4ACB-9848-731F85E591F4}" type="sibTrans" cxnId="{22072799-FA82-47CD-B3C0-31DE12E3B4AC}">
      <dgm:prSet/>
      <dgm:spPr/>
      <dgm:t>
        <a:bodyPr/>
        <a:lstStyle/>
        <a:p>
          <a:endParaRPr lang="es-CO"/>
        </a:p>
      </dgm:t>
    </dgm:pt>
    <dgm:pt modelId="{40497F47-B7D1-4C74-B932-4106EEBBC392}" type="pres">
      <dgm:prSet presAssocID="{575DBAF2-FB4E-4BFE-80DD-BDA39AFFAF23}" presName="diagram" presStyleCnt="0">
        <dgm:presLayoutVars>
          <dgm:dir/>
          <dgm:resizeHandles val="exact"/>
        </dgm:presLayoutVars>
      </dgm:prSet>
      <dgm:spPr/>
    </dgm:pt>
    <dgm:pt modelId="{099A81D8-C69F-45E5-BF13-45CFF796890C}" type="pres">
      <dgm:prSet presAssocID="{891E3774-1AED-4C78-9167-1D03AC2FF188}" presName="node" presStyleLbl="node1" presStyleIdx="0" presStyleCnt="1" custScaleX="114927" custLinFactNeighborY="1019">
        <dgm:presLayoutVars>
          <dgm:bulletEnabled val="1"/>
        </dgm:presLayoutVars>
      </dgm:prSet>
      <dgm:spPr/>
    </dgm:pt>
  </dgm:ptLst>
  <dgm:cxnLst>
    <dgm:cxn modelId="{23A54218-B266-45CD-81F0-9895DC464038}" type="presOf" srcId="{575DBAF2-FB4E-4BFE-80DD-BDA39AFFAF23}" destId="{40497F47-B7D1-4C74-B932-4106EEBBC392}" srcOrd="0" destOrd="0" presId="urn:microsoft.com/office/officeart/2005/8/layout/default"/>
    <dgm:cxn modelId="{22072799-FA82-47CD-B3C0-31DE12E3B4AC}" srcId="{575DBAF2-FB4E-4BFE-80DD-BDA39AFFAF23}" destId="{891E3774-1AED-4C78-9167-1D03AC2FF188}" srcOrd="0" destOrd="0" parTransId="{C236B638-6F96-488E-A8A6-DB6C3A76489E}" sibTransId="{5A66A157-9B5A-4ACB-9848-731F85E591F4}"/>
    <dgm:cxn modelId="{550D46F6-19A3-4571-98D4-AE801DBA7E16}" type="presOf" srcId="{891E3774-1AED-4C78-9167-1D03AC2FF188}" destId="{099A81D8-C69F-45E5-BF13-45CFF796890C}" srcOrd="0" destOrd="0" presId="urn:microsoft.com/office/officeart/2005/8/layout/default"/>
    <dgm:cxn modelId="{96EB8C0B-35FB-47FE-BACA-35D00C629994}" type="presParOf" srcId="{40497F47-B7D1-4C74-B932-4106EEBBC392}" destId="{099A81D8-C69F-45E5-BF13-45CFF796890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5DBAF2-FB4E-4BFE-80DD-BDA39AFFAF23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891E3774-1AED-4C78-9167-1D03AC2FF18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sz="2400" u="none" dirty="0"/>
            <a:t>La presencia de fiebre y dificultad respiratoria</a:t>
          </a:r>
          <a:r>
            <a:rPr lang="es-CO" sz="2400" u="none" dirty="0">
              <a:sym typeface="Wingdings" panose="05000000000000000000" pitchFamily="2" charset="2"/>
            </a:rPr>
            <a:t> sobreinfección o coinfección </a:t>
          </a:r>
          <a:endParaRPr lang="es-CO" sz="2400" u="none" dirty="0"/>
        </a:p>
      </dgm:t>
    </dgm:pt>
    <dgm:pt modelId="{C236B638-6F96-488E-A8A6-DB6C3A76489E}" type="parTrans" cxnId="{22072799-FA82-47CD-B3C0-31DE12E3B4AC}">
      <dgm:prSet/>
      <dgm:spPr/>
      <dgm:t>
        <a:bodyPr/>
        <a:lstStyle/>
        <a:p>
          <a:endParaRPr lang="es-CO"/>
        </a:p>
      </dgm:t>
    </dgm:pt>
    <dgm:pt modelId="{5A66A157-9B5A-4ACB-9848-731F85E591F4}" type="sibTrans" cxnId="{22072799-FA82-47CD-B3C0-31DE12E3B4AC}">
      <dgm:prSet/>
      <dgm:spPr/>
      <dgm:t>
        <a:bodyPr/>
        <a:lstStyle/>
        <a:p>
          <a:endParaRPr lang="es-CO"/>
        </a:p>
      </dgm:t>
    </dgm:pt>
    <dgm:pt modelId="{40497F47-B7D1-4C74-B932-4106EEBBC392}" type="pres">
      <dgm:prSet presAssocID="{575DBAF2-FB4E-4BFE-80DD-BDA39AFFAF23}" presName="diagram" presStyleCnt="0">
        <dgm:presLayoutVars>
          <dgm:dir/>
          <dgm:resizeHandles val="exact"/>
        </dgm:presLayoutVars>
      </dgm:prSet>
      <dgm:spPr/>
    </dgm:pt>
    <dgm:pt modelId="{099A81D8-C69F-45E5-BF13-45CFF796890C}" type="pres">
      <dgm:prSet presAssocID="{891E3774-1AED-4C78-9167-1D03AC2FF188}" presName="node" presStyleLbl="node1" presStyleIdx="0" presStyleCnt="1" custScaleX="117837" custScaleY="100070" custLinFactNeighborX="68" custLinFactNeighborY="983">
        <dgm:presLayoutVars>
          <dgm:bulletEnabled val="1"/>
        </dgm:presLayoutVars>
      </dgm:prSet>
      <dgm:spPr/>
    </dgm:pt>
  </dgm:ptLst>
  <dgm:cxnLst>
    <dgm:cxn modelId="{23A54218-B266-45CD-81F0-9895DC464038}" type="presOf" srcId="{575DBAF2-FB4E-4BFE-80DD-BDA39AFFAF23}" destId="{40497F47-B7D1-4C74-B932-4106EEBBC392}" srcOrd="0" destOrd="0" presId="urn:microsoft.com/office/officeart/2005/8/layout/default"/>
    <dgm:cxn modelId="{22072799-FA82-47CD-B3C0-31DE12E3B4AC}" srcId="{575DBAF2-FB4E-4BFE-80DD-BDA39AFFAF23}" destId="{891E3774-1AED-4C78-9167-1D03AC2FF188}" srcOrd="0" destOrd="0" parTransId="{C236B638-6F96-488E-A8A6-DB6C3A76489E}" sibTransId="{5A66A157-9B5A-4ACB-9848-731F85E591F4}"/>
    <dgm:cxn modelId="{550D46F6-19A3-4571-98D4-AE801DBA7E16}" type="presOf" srcId="{891E3774-1AED-4C78-9167-1D03AC2FF188}" destId="{099A81D8-C69F-45E5-BF13-45CFF796890C}" srcOrd="0" destOrd="0" presId="urn:microsoft.com/office/officeart/2005/8/layout/default"/>
    <dgm:cxn modelId="{96EB8C0B-35FB-47FE-BACA-35D00C629994}" type="presParOf" srcId="{40497F47-B7D1-4C74-B932-4106EEBBC392}" destId="{099A81D8-C69F-45E5-BF13-45CFF796890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8DFD9E-1CDB-4D1F-9D97-C96F8F9E26C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8472F5D9-EEC5-4C71-BE4E-81DDCAAB6844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sz="1600" u="sng" dirty="0">
              <a:sym typeface="Wingdings" panose="05000000000000000000" pitchFamily="2" charset="2"/>
            </a:rPr>
            <a:t>1° - catarral: </a:t>
          </a:r>
          <a:endParaRPr lang="es-CO" sz="1600" u="none" dirty="0">
            <a:sym typeface="Wingdings" panose="05000000000000000000" pitchFamily="2" charset="2"/>
          </a:endParaRPr>
        </a:p>
        <a:p>
          <a:pPr>
            <a:buFont typeface="Arial" panose="020B0604020202020204" pitchFamily="34" charset="0"/>
            <a:buChar char="•"/>
          </a:pPr>
          <a:r>
            <a:rPr lang="es-CO" sz="1600" u="none" dirty="0">
              <a:sym typeface="Wingdings" panose="05000000000000000000" pitchFamily="2" charset="2"/>
            </a:rPr>
            <a:t>- Es la más contagiosa.</a:t>
          </a:r>
        </a:p>
        <a:p>
          <a:pPr>
            <a:buFont typeface="Arial" panose="020B0604020202020204" pitchFamily="34" charset="0"/>
            <a:buChar char="•"/>
          </a:pPr>
          <a:r>
            <a:rPr lang="es-CO" sz="1600" dirty="0"/>
            <a:t>- 1-2 semanas. </a:t>
          </a:r>
        </a:p>
        <a:p>
          <a:pPr>
            <a:buFont typeface="Arial" panose="020B0604020202020204" pitchFamily="34" charset="0"/>
            <a:buChar char="•"/>
          </a:pPr>
          <a:r>
            <a:rPr lang="es-CO" sz="1600" dirty="0"/>
            <a:t>- Indistinguible de un resfriado común.</a:t>
          </a:r>
          <a:endParaRPr lang="es-CO" sz="1200" dirty="0"/>
        </a:p>
      </dgm:t>
    </dgm:pt>
    <dgm:pt modelId="{45AA1C12-5343-4BD7-892B-7B0CE5EB9876}" type="parTrans" cxnId="{66BC9C8D-483D-489C-B657-E5A588FDA966}">
      <dgm:prSet/>
      <dgm:spPr/>
      <dgm:t>
        <a:bodyPr/>
        <a:lstStyle/>
        <a:p>
          <a:endParaRPr lang="es-CO" sz="1600"/>
        </a:p>
      </dgm:t>
    </dgm:pt>
    <dgm:pt modelId="{918000E6-C167-4E03-B324-A5797954B03E}" type="sibTrans" cxnId="{66BC9C8D-483D-489C-B657-E5A588FDA966}">
      <dgm:prSet/>
      <dgm:spPr/>
      <dgm:t>
        <a:bodyPr/>
        <a:lstStyle/>
        <a:p>
          <a:endParaRPr lang="es-CO" sz="1600"/>
        </a:p>
      </dgm:t>
    </dgm:pt>
    <dgm:pt modelId="{A65368C5-998F-4FAF-AB91-B38398EA7239}">
      <dgm:prSet phldrT="[Texto]" custT="1"/>
      <dgm:spPr/>
      <dgm:t>
        <a:bodyPr/>
        <a:lstStyle/>
        <a:p>
          <a:r>
            <a:rPr lang="es-CO" sz="1600" u="sng" dirty="0"/>
            <a:t>2°- paroxística: </a:t>
          </a:r>
        </a:p>
        <a:p>
          <a:r>
            <a:rPr lang="es-CO" sz="1600" u="none" dirty="0"/>
            <a:t>- 2-8 semanas.</a:t>
          </a:r>
        </a:p>
        <a:p>
          <a:r>
            <a:rPr lang="es-CO" sz="1600" u="none" dirty="0"/>
            <a:t>- Síntomas clásicos de la tosferina: acceso de tos paroxística, congestiva en ocasiones emetizante con “gallo inspiratorio”; de predominio nocturno, puede desencadenarse con estímulos como el llanto, la risa, alimentación, ejercicio.</a:t>
          </a:r>
        </a:p>
        <a:p>
          <a:r>
            <a:rPr lang="es-CO" sz="1600" u="none" dirty="0"/>
            <a:t>- Entre crisis aspecto totalmente normal.</a:t>
          </a:r>
        </a:p>
        <a:p>
          <a:r>
            <a:rPr lang="es-CO" sz="1600" u="none" dirty="0"/>
            <a:t>- </a:t>
          </a:r>
          <a:r>
            <a:rPr lang="es-CO" sz="1600" u="none" dirty="0">
              <a:latin typeface="Calibri" panose="020F0502020204030204" pitchFamily="34" charset="0"/>
              <a:cs typeface="Calibri" panose="020F0502020204030204" pitchFamily="34" charset="0"/>
            </a:rPr>
            <a:t>↑ 1-2 semanas, se estabilizan 2-3 semanas y ↓ progresivamente. </a:t>
          </a:r>
        </a:p>
        <a:p>
          <a:r>
            <a:rPr lang="es-CO" sz="1600" u="none" dirty="0">
              <a:latin typeface="Calibri" panose="020F0502020204030204" pitchFamily="34" charset="0"/>
              <a:cs typeface="Calibri" panose="020F0502020204030204" pitchFamily="34" charset="0"/>
            </a:rPr>
            <a:t>- Hemorragias subconjuntivales, epistaxis, petequias en cara y cuello.</a:t>
          </a:r>
          <a:r>
            <a:rPr lang="es-CO" sz="1600" u="none" dirty="0"/>
            <a:t> </a:t>
          </a:r>
        </a:p>
      </dgm:t>
    </dgm:pt>
    <dgm:pt modelId="{19F3C089-4A5A-4FE1-990B-CC492C6B4686}" type="parTrans" cxnId="{236F3973-03A1-4D89-A5F4-1FC6CB0FF8DD}">
      <dgm:prSet/>
      <dgm:spPr/>
      <dgm:t>
        <a:bodyPr/>
        <a:lstStyle/>
        <a:p>
          <a:endParaRPr lang="es-CO" sz="1600"/>
        </a:p>
      </dgm:t>
    </dgm:pt>
    <dgm:pt modelId="{F3001A2F-4470-455E-860C-79F7AC5371F3}" type="sibTrans" cxnId="{236F3973-03A1-4D89-A5F4-1FC6CB0FF8DD}">
      <dgm:prSet/>
      <dgm:spPr/>
      <dgm:t>
        <a:bodyPr/>
        <a:lstStyle/>
        <a:p>
          <a:endParaRPr lang="es-CO" sz="1600"/>
        </a:p>
      </dgm:t>
    </dgm:pt>
    <dgm:pt modelId="{EE9DEC20-6F00-4F17-B334-10D2E99B1668}">
      <dgm:prSet phldrT="[Texto]" custT="1"/>
      <dgm:spPr/>
      <dgm:t>
        <a:bodyPr/>
        <a:lstStyle/>
        <a:p>
          <a:r>
            <a:rPr lang="es-CO" sz="1800" u="sng" dirty="0"/>
            <a:t>3°- convalecencia: </a:t>
          </a:r>
        </a:p>
        <a:p>
          <a:r>
            <a:rPr lang="es-CO" sz="1800" dirty="0"/>
            <a:t>Remisión de los síntomas en semana o meses; pueden exacerbarse con nuevas infecciones respiratorias. </a:t>
          </a:r>
        </a:p>
      </dgm:t>
    </dgm:pt>
    <dgm:pt modelId="{8E824331-D8D7-409C-9790-1FDBAC89737F}" type="parTrans" cxnId="{178E5DE7-8225-4BA4-83EF-B1BC18609636}">
      <dgm:prSet/>
      <dgm:spPr/>
      <dgm:t>
        <a:bodyPr/>
        <a:lstStyle/>
        <a:p>
          <a:endParaRPr lang="es-CO" sz="1600"/>
        </a:p>
      </dgm:t>
    </dgm:pt>
    <dgm:pt modelId="{C3C805E6-5A86-496D-9CE3-C4FFE6BC147C}" type="sibTrans" cxnId="{178E5DE7-8225-4BA4-83EF-B1BC18609636}">
      <dgm:prSet/>
      <dgm:spPr/>
      <dgm:t>
        <a:bodyPr/>
        <a:lstStyle/>
        <a:p>
          <a:endParaRPr lang="es-CO" sz="1600"/>
        </a:p>
      </dgm:t>
    </dgm:pt>
    <dgm:pt modelId="{A8D964C3-F24F-4B52-AD69-7E28E82E75F0}" type="pres">
      <dgm:prSet presAssocID="{3E8DFD9E-1CDB-4D1F-9D97-C96F8F9E26CC}" presName="diagram" presStyleCnt="0">
        <dgm:presLayoutVars>
          <dgm:dir/>
          <dgm:resizeHandles val="exact"/>
        </dgm:presLayoutVars>
      </dgm:prSet>
      <dgm:spPr/>
    </dgm:pt>
    <dgm:pt modelId="{2D76A3A0-0E99-49D6-9BE8-85C5DD901543}" type="pres">
      <dgm:prSet presAssocID="{8472F5D9-EEC5-4C71-BE4E-81DDCAAB6844}" presName="node" presStyleLbl="node1" presStyleIdx="0" presStyleCnt="3" custScaleY="81054">
        <dgm:presLayoutVars>
          <dgm:bulletEnabled val="1"/>
        </dgm:presLayoutVars>
      </dgm:prSet>
      <dgm:spPr/>
    </dgm:pt>
    <dgm:pt modelId="{D8C00741-DAEB-48ED-8E0F-13DA6A153980}" type="pres">
      <dgm:prSet presAssocID="{918000E6-C167-4E03-B324-A5797954B03E}" presName="sibTrans" presStyleCnt="0"/>
      <dgm:spPr/>
    </dgm:pt>
    <dgm:pt modelId="{409250EE-19D8-4FA2-A4B4-17BEAC11E0FA}" type="pres">
      <dgm:prSet presAssocID="{A65368C5-998F-4FAF-AB91-B38398EA7239}" presName="node" presStyleLbl="node1" presStyleIdx="1" presStyleCnt="3" custScaleX="118950" custScaleY="179849">
        <dgm:presLayoutVars>
          <dgm:bulletEnabled val="1"/>
        </dgm:presLayoutVars>
      </dgm:prSet>
      <dgm:spPr/>
    </dgm:pt>
    <dgm:pt modelId="{0DD88F68-BD25-4185-881C-58CB26F24DCD}" type="pres">
      <dgm:prSet presAssocID="{F3001A2F-4470-455E-860C-79F7AC5371F3}" presName="sibTrans" presStyleCnt="0"/>
      <dgm:spPr/>
    </dgm:pt>
    <dgm:pt modelId="{C57532F0-BE19-4B9C-ADF4-D561083798EA}" type="pres">
      <dgm:prSet presAssocID="{EE9DEC20-6F00-4F17-B334-10D2E99B1668}" presName="node" presStyleLbl="node1" presStyleIdx="2" presStyleCnt="3" custScaleY="83666" custLinFactNeighborY="-1306">
        <dgm:presLayoutVars>
          <dgm:bulletEnabled val="1"/>
        </dgm:presLayoutVars>
      </dgm:prSet>
      <dgm:spPr/>
    </dgm:pt>
  </dgm:ptLst>
  <dgm:cxnLst>
    <dgm:cxn modelId="{1BE3C862-8600-4B54-81FD-1DE527A013C6}" type="presOf" srcId="{A65368C5-998F-4FAF-AB91-B38398EA7239}" destId="{409250EE-19D8-4FA2-A4B4-17BEAC11E0FA}" srcOrd="0" destOrd="0" presId="urn:microsoft.com/office/officeart/2005/8/layout/default"/>
    <dgm:cxn modelId="{93F6D56B-2992-4898-B5C7-C7A71FBD4976}" type="presOf" srcId="{EE9DEC20-6F00-4F17-B334-10D2E99B1668}" destId="{C57532F0-BE19-4B9C-ADF4-D561083798EA}" srcOrd="0" destOrd="0" presId="urn:microsoft.com/office/officeart/2005/8/layout/default"/>
    <dgm:cxn modelId="{236F3973-03A1-4D89-A5F4-1FC6CB0FF8DD}" srcId="{3E8DFD9E-1CDB-4D1F-9D97-C96F8F9E26CC}" destId="{A65368C5-998F-4FAF-AB91-B38398EA7239}" srcOrd="1" destOrd="0" parTransId="{19F3C089-4A5A-4FE1-990B-CC492C6B4686}" sibTransId="{F3001A2F-4470-455E-860C-79F7AC5371F3}"/>
    <dgm:cxn modelId="{66BC9C8D-483D-489C-B657-E5A588FDA966}" srcId="{3E8DFD9E-1CDB-4D1F-9D97-C96F8F9E26CC}" destId="{8472F5D9-EEC5-4C71-BE4E-81DDCAAB6844}" srcOrd="0" destOrd="0" parTransId="{45AA1C12-5343-4BD7-892B-7B0CE5EB9876}" sibTransId="{918000E6-C167-4E03-B324-A5797954B03E}"/>
    <dgm:cxn modelId="{9E6367AB-5997-4CF9-905B-F16AEFD73F03}" type="presOf" srcId="{3E8DFD9E-1CDB-4D1F-9D97-C96F8F9E26CC}" destId="{A8D964C3-F24F-4B52-AD69-7E28E82E75F0}" srcOrd="0" destOrd="0" presId="urn:microsoft.com/office/officeart/2005/8/layout/default"/>
    <dgm:cxn modelId="{90E854DB-D8CE-463E-B6C3-01A80A288CE5}" type="presOf" srcId="{8472F5D9-EEC5-4C71-BE4E-81DDCAAB6844}" destId="{2D76A3A0-0E99-49D6-9BE8-85C5DD901543}" srcOrd="0" destOrd="0" presId="urn:microsoft.com/office/officeart/2005/8/layout/default"/>
    <dgm:cxn modelId="{178E5DE7-8225-4BA4-83EF-B1BC18609636}" srcId="{3E8DFD9E-1CDB-4D1F-9D97-C96F8F9E26CC}" destId="{EE9DEC20-6F00-4F17-B334-10D2E99B1668}" srcOrd="2" destOrd="0" parTransId="{8E824331-D8D7-409C-9790-1FDBAC89737F}" sibTransId="{C3C805E6-5A86-496D-9CE3-C4FFE6BC147C}"/>
    <dgm:cxn modelId="{A24D8A5C-3A14-42A6-B309-0D41A2077475}" type="presParOf" srcId="{A8D964C3-F24F-4B52-AD69-7E28E82E75F0}" destId="{2D76A3A0-0E99-49D6-9BE8-85C5DD901543}" srcOrd="0" destOrd="0" presId="urn:microsoft.com/office/officeart/2005/8/layout/default"/>
    <dgm:cxn modelId="{1FDC03F0-632E-43CC-9915-5759F24724ED}" type="presParOf" srcId="{A8D964C3-F24F-4B52-AD69-7E28E82E75F0}" destId="{D8C00741-DAEB-48ED-8E0F-13DA6A153980}" srcOrd="1" destOrd="0" presId="urn:microsoft.com/office/officeart/2005/8/layout/default"/>
    <dgm:cxn modelId="{BE0C8510-5E0F-4A69-8EB2-E3C7FA455AAC}" type="presParOf" srcId="{A8D964C3-F24F-4B52-AD69-7E28E82E75F0}" destId="{409250EE-19D8-4FA2-A4B4-17BEAC11E0FA}" srcOrd="2" destOrd="0" presId="urn:microsoft.com/office/officeart/2005/8/layout/default"/>
    <dgm:cxn modelId="{E3622DF8-F67C-4EC4-9B58-5D9F30C708D0}" type="presParOf" srcId="{A8D964C3-F24F-4B52-AD69-7E28E82E75F0}" destId="{0DD88F68-BD25-4185-881C-58CB26F24DCD}" srcOrd="3" destOrd="0" presId="urn:microsoft.com/office/officeart/2005/8/layout/default"/>
    <dgm:cxn modelId="{16BBBCE6-7AB4-4BA0-AF07-6AC15FE647B1}" type="presParOf" srcId="{A8D964C3-F24F-4B52-AD69-7E28E82E75F0}" destId="{C57532F0-BE19-4B9C-ADF4-D561083798E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A81D8-C69F-45E5-BF13-45CFF796890C}">
      <dsp:nvSpPr>
        <dsp:cNvPr id="0" name=""/>
        <dsp:cNvSpPr/>
      </dsp:nvSpPr>
      <dsp:spPr>
        <a:xfrm>
          <a:off x="0" y="0"/>
          <a:ext cx="2871301" cy="1499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2400" u="sng" kern="1200" dirty="0">
              <a:sym typeface="Wingdings" panose="05000000000000000000" pitchFamily="2" charset="2"/>
            </a:rPr>
            <a:t>Periodo de incubación: </a:t>
          </a:r>
          <a:r>
            <a:rPr lang="es-CO" sz="2400" kern="1200" dirty="0">
              <a:sym typeface="Wingdings" panose="05000000000000000000" pitchFamily="2" charset="2"/>
            </a:rPr>
            <a:t>7-10 días </a:t>
          </a:r>
          <a:endParaRPr lang="es-CO" sz="2400" kern="1200" dirty="0"/>
        </a:p>
      </dsp:txBody>
      <dsp:txXfrm>
        <a:off x="0" y="0"/>
        <a:ext cx="2871301" cy="1499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A81D8-C69F-45E5-BF13-45CFF796890C}">
      <dsp:nvSpPr>
        <dsp:cNvPr id="0" name=""/>
        <dsp:cNvSpPr/>
      </dsp:nvSpPr>
      <dsp:spPr>
        <a:xfrm>
          <a:off x="0" y="1049"/>
          <a:ext cx="2871301" cy="14990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2400" u="none" kern="1200" dirty="0"/>
            <a:t>3 fases </a:t>
          </a:r>
        </a:p>
      </dsp:txBody>
      <dsp:txXfrm>
        <a:off x="0" y="1049"/>
        <a:ext cx="2871301" cy="14990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A81D8-C69F-45E5-BF13-45CFF796890C}">
      <dsp:nvSpPr>
        <dsp:cNvPr id="0" name=""/>
        <dsp:cNvSpPr/>
      </dsp:nvSpPr>
      <dsp:spPr>
        <a:xfrm>
          <a:off x="3664" y="2450"/>
          <a:ext cx="3190429" cy="1625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2400" u="none" kern="1200" dirty="0"/>
            <a:t>La presencia de fiebre y dificultad respiratoria</a:t>
          </a:r>
          <a:r>
            <a:rPr lang="es-CO" sz="2400" u="none" kern="1200" dirty="0">
              <a:sym typeface="Wingdings" panose="05000000000000000000" pitchFamily="2" charset="2"/>
            </a:rPr>
            <a:t> sobreinfección o coinfección </a:t>
          </a:r>
          <a:endParaRPr lang="es-CO" sz="2400" u="none" kern="1200" dirty="0"/>
        </a:p>
      </dsp:txBody>
      <dsp:txXfrm>
        <a:off x="3664" y="2450"/>
        <a:ext cx="3190429" cy="1625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6A3A0-0E99-49D6-9BE8-85C5DD901543}">
      <dsp:nvSpPr>
        <dsp:cNvPr id="0" name=""/>
        <dsp:cNvSpPr/>
      </dsp:nvSpPr>
      <dsp:spPr>
        <a:xfrm>
          <a:off x="2087" y="1488194"/>
          <a:ext cx="3398314" cy="16526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1600" u="sng" kern="1200" dirty="0">
              <a:sym typeface="Wingdings" panose="05000000000000000000" pitchFamily="2" charset="2"/>
            </a:rPr>
            <a:t>1° - catarral: </a:t>
          </a:r>
          <a:endParaRPr lang="es-CO" sz="1600" u="none" kern="1200" dirty="0">
            <a:sym typeface="Wingdings" panose="05000000000000000000" pitchFamily="2" charset="2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1600" u="none" kern="1200" dirty="0">
              <a:sym typeface="Wingdings" panose="05000000000000000000" pitchFamily="2" charset="2"/>
            </a:rPr>
            <a:t>- Es la más contagiosa.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1600" kern="1200" dirty="0"/>
            <a:t>- 1-2 semanas.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O" sz="1600" kern="1200" dirty="0"/>
            <a:t>- Indistinguible de un resfriado común.</a:t>
          </a:r>
          <a:endParaRPr lang="es-CO" sz="1200" kern="1200" dirty="0"/>
        </a:p>
      </dsp:txBody>
      <dsp:txXfrm>
        <a:off x="2087" y="1488194"/>
        <a:ext cx="3398314" cy="1652682"/>
      </dsp:txXfrm>
    </dsp:sp>
    <dsp:sp modelId="{409250EE-19D8-4FA2-A4B4-17BEAC11E0FA}">
      <dsp:nvSpPr>
        <dsp:cNvPr id="0" name=""/>
        <dsp:cNvSpPr/>
      </dsp:nvSpPr>
      <dsp:spPr>
        <a:xfrm>
          <a:off x="3740233" y="480984"/>
          <a:ext cx="4042295" cy="366710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sng" kern="1200" dirty="0"/>
            <a:t>2°- paroxística: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none" kern="1200" dirty="0"/>
            <a:t>- 2-8 semanas.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none" kern="1200" dirty="0"/>
            <a:t>- Síntomas clásicos de la tosferina: acceso de tos paroxística, congestiva en ocasiones emetizante con “gallo inspiratorio”; de predominio nocturno, puede desencadenarse con estímulos como el llanto, la risa, alimentación, ejercicio.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none" kern="1200" dirty="0"/>
            <a:t>- Entre crisis aspecto totalmente normal.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none" kern="1200" dirty="0"/>
            <a:t>- </a:t>
          </a:r>
          <a:r>
            <a:rPr lang="es-CO" sz="1600" u="none" kern="1200" dirty="0">
              <a:latin typeface="Calibri" panose="020F0502020204030204" pitchFamily="34" charset="0"/>
              <a:cs typeface="Calibri" panose="020F0502020204030204" pitchFamily="34" charset="0"/>
            </a:rPr>
            <a:t>↑ 1-2 semanas, se estabilizan 2-3 semanas y ↓ progresivamente.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u="none" kern="1200" dirty="0">
              <a:latin typeface="Calibri" panose="020F0502020204030204" pitchFamily="34" charset="0"/>
              <a:cs typeface="Calibri" panose="020F0502020204030204" pitchFamily="34" charset="0"/>
            </a:rPr>
            <a:t>- Hemorragias subconjuntivales, epistaxis, petequias en cara y cuello.</a:t>
          </a:r>
          <a:r>
            <a:rPr lang="es-CO" sz="1600" u="none" kern="1200" dirty="0"/>
            <a:t> </a:t>
          </a:r>
        </a:p>
      </dsp:txBody>
      <dsp:txXfrm>
        <a:off x="3740233" y="480984"/>
        <a:ext cx="4042295" cy="3667101"/>
      </dsp:txXfrm>
    </dsp:sp>
    <dsp:sp modelId="{C57532F0-BE19-4B9C-ADF4-D561083798EA}">
      <dsp:nvSpPr>
        <dsp:cNvPr id="0" name=""/>
        <dsp:cNvSpPr/>
      </dsp:nvSpPr>
      <dsp:spPr>
        <a:xfrm>
          <a:off x="8122360" y="1434936"/>
          <a:ext cx="3398314" cy="17059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u="sng" kern="1200" dirty="0"/>
            <a:t>3°- convalecencia: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Remisión de los síntomas en semana o meses; pueden exacerbarse con nuevas infecciones respiratorias. </a:t>
          </a:r>
        </a:p>
      </dsp:txBody>
      <dsp:txXfrm>
        <a:off x="8122360" y="1434936"/>
        <a:ext cx="3398314" cy="1705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3433-0719-4EF6-AD04-4811868B36EE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5F11-BE1D-491C-8588-17D57F566B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641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Otras bordetella: en pacientes inmunosuprimidos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1308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3864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1236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9446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En el 2005 la CDD emitiio las definiciones de caso, desde le punto de vista clínica y de laboratorio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2246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1844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132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Eritromicina uso discutible en &lt;1 mes por estenosis hipertrófica pilórica (riesgo 1-5%)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3456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Dosis TMP/SMX 8 mg/kg/día cada 12 horas máximo 160 mg cada 12 horas por 7-14 días , contraindicado en menores de 2 mese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845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576267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914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TOXINA PERTUSIS: SE UNA EL LINFOCITO E IMPIDE SU MOVILIZACION A LOS NODULOS LINFÁTICOS</a:t>
            </a:r>
          </a:p>
          <a:p>
            <a:r>
              <a:rPr lang="es-CO" dirty="0"/>
              <a:t>EN RESUMEN LA  BACTERIA SE INHALA, INGRESA AL TRACTO RESPIRATORIO, SE FIJA AL EPITELIO, PARALIZA LOS CILIOS Y PRODUCE LA TOS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8820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Poca efectividad si se inicia posterior a los 12 días de exposición, no se recomienda si ya pasaron mas de 21 días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No evidencia clara del beneficio de la quimioprofilaxis para la prevención del cuadro clínico </a:t>
            </a:r>
            <a:r>
              <a:rPr lang="es-CO" u="none" dirty="0">
                <a:sym typeface="Wingdings" panose="05000000000000000000" pitchFamily="2" charset="2"/>
              </a:rPr>
              <a:t> única excepción neonatos donde la tosferina puede ser tren grave y mortal </a:t>
            </a: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9725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Poca efectividad si se inicia posterior a los 12 días de exposición, no se recomienda si ya pasaron mas de 21 días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No evidencia clara del beneficio de la quimioprofilaxis para la prevención del cuadro clínico </a:t>
            </a:r>
            <a:r>
              <a:rPr lang="es-CO" u="none" dirty="0">
                <a:sym typeface="Wingdings" panose="05000000000000000000" pitchFamily="2" charset="2"/>
              </a:rPr>
              <a:t> única excepción neonatos donde la tosferina puede ser tren grave y mortal </a:t>
            </a: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9644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Por la perdida de la inmunidad vacunal se recomienda vacunación a los adolescentes y adultos y en las mujeres embarazadas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2 vacunas</a:t>
            </a:r>
            <a:r>
              <a:rPr lang="es-CO" u="none" dirty="0">
                <a:sym typeface="Wingdings" panose="05000000000000000000" pitchFamily="2" charset="2"/>
              </a:rPr>
              <a:t> celulares y acelulares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s-CO" u="none" dirty="0">
                <a:sym typeface="Wingdings" panose="05000000000000000000" pitchFamily="2" charset="2"/>
              </a:rPr>
              <a:t>celulares: DPT – pentavalente 3 dosis: 2-4-6 meses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es-CO" u="none" dirty="0">
                <a:sym typeface="Wingdings" panose="05000000000000000000" pitchFamily="2" charset="2"/>
              </a:rPr>
              <a:t>Acelulares:  menor protección, para embarazadas, a partir de las 20 semanas par disminuir riesgo de tosferina en neonatos </a:t>
            </a: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449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La presencia de fiebre y dificultad respiratoria son muy poco comunes, por lo que  nos obliga a descartar sobreinfección o coninfección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076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>
                <a:latin typeface="Calibri" panose="020F0502020204030204" pitchFamily="34" charset="0"/>
                <a:cs typeface="Calibri" panose="020F0502020204030204" pitchFamily="34" charset="0"/>
              </a:rPr>
              <a:t>-Hemorragias subconjuntivales, epistaxis, petequias en cara y cuello</a:t>
            </a:r>
            <a:r>
              <a:rPr lang="es-CO" u="none" dirty="0"/>
              <a:t> </a:t>
            </a:r>
            <a:r>
              <a:rPr lang="es-CO" u="none" dirty="0">
                <a:sym typeface="Wingdings" panose="05000000000000000000" pitchFamily="2" charset="2"/>
              </a:rPr>
              <a:t> se relacionan con la tos </a:t>
            </a: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3451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Adolescentes</a:t>
            </a:r>
            <a:r>
              <a:rPr lang="es-CO" u="none" dirty="0">
                <a:sym typeface="Wingdings" panose="05000000000000000000" pitchFamily="2" charset="2"/>
              </a:rPr>
              <a:t> tos  prologada, solos e diagóstica en1/4 de los pacientes , díagnostico erroneo de asma o bronquitis</a:t>
            </a: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962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El cuadro clínico más grave: tosferina maligna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5016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u="none" dirty="0"/>
              <a:t>El cuadro clínico más grave: tosferina maligna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261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220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45F11-BE1D-491C-8588-17D57F566BE8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10/11/2020</a:t>
            </a:fld>
            <a:endParaRPr lang="es-C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578D43-BA9C-4567-9645-7DDF250B240D}"/>
              </a:ext>
            </a:extLst>
          </p:cNvPr>
          <p:cNvSpPr txBox="1"/>
          <p:nvPr/>
        </p:nvSpPr>
        <p:spPr>
          <a:xfrm>
            <a:off x="3399326" y="1536225"/>
            <a:ext cx="5393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b="1" dirty="0">
                <a:solidFill>
                  <a:srgbClr val="00AAA7"/>
                </a:solidFill>
                <a:latin typeface="Montserrat" panose="00000500000000000000" pitchFamily="50" charset="0"/>
              </a:rPr>
              <a:t>TOSFERINA</a:t>
            </a:r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EA7BAF-E9D7-4A84-A8D3-F2E71F856660}"/>
              </a:ext>
            </a:extLst>
          </p:cNvPr>
          <p:cNvSpPr txBox="1"/>
          <p:nvPr/>
        </p:nvSpPr>
        <p:spPr>
          <a:xfrm>
            <a:off x="2059571" y="2853471"/>
            <a:ext cx="8072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Manuela Rendón Díez </a:t>
            </a:r>
          </a:p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Residente</a:t>
            </a:r>
          </a:p>
          <a:p>
            <a:pPr algn="ctr"/>
            <a:r>
              <a:rPr lang="es-CO" sz="2800" dirty="0">
                <a:solidFill>
                  <a:srgbClr val="112C45"/>
                </a:solidFill>
                <a:latin typeface="Montserrat" panose="00000500000000000000" pitchFamily="50" charset="0"/>
              </a:rPr>
              <a:t>Pediatría - UPB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55344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</a:t>
            </a:r>
            <a:r>
              <a:rPr lang="es-CO" sz="6000" dirty="0">
                <a:solidFill>
                  <a:srgbClr val="00AAA7"/>
                </a:solidFill>
                <a:latin typeface="Montserrat" panose="00000500000000000000" pitchFamily="50" charset="0"/>
              </a:rPr>
              <a:t> </a:t>
            </a:r>
            <a:endParaRPr lang="es-CO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A4D134-666C-4F31-9063-1BFECB1438A6}"/>
              </a:ext>
            </a:extLst>
          </p:cNvPr>
          <p:cNvSpPr txBox="1"/>
          <p:nvPr/>
        </p:nvSpPr>
        <p:spPr>
          <a:xfrm>
            <a:off x="1224385" y="1494849"/>
            <a:ext cx="682250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Formas atípicas en: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Niños previamente inmunizados más leve y más corta.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Neonatos  cuadro grave e incluso mortal; más complicaciones (neumonía, atelectasias).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Adolescentes  tos prolongada.</a:t>
            </a:r>
          </a:p>
        </p:txBody>
      </p:sp>
      <p:pic>
        <p:nvPicPr>
          <p:cNvPr id="6146" name="Picture 2" descr="Ilustración de un Baby Boy Kid tos Fotografía de stock - Alamy">
            <a:extLst>
              <a:ext uri="{FF2B5EF4-FFF2-40B4-BE49-F238E27FC236}">
                <a16:creationId xmlns:a16="http://schemas.microsoft.com/office/drawing/2014/main" id="{5224F0E7-4EB4-4418-BACF-2234FDB649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28"/>
          <a:stretch/>
        </p:blipFill>
        <p:spPr bwMode="auto">
          <a:xfrm>
            <a:off x="8139061" y="1455293"/>
            <a:ext cx="2266597" cy="30087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1028493" y="4202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 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0E37E9F-D57A-4723-8752-9E5BA7FD4920}"/>
              </a:ext>
            </a:extLst>
          </p:cNvPr>
          <p:cNvSpPr txBox="1"/>
          <p:nvPr/>
        </p:nvSpPr>
        <p:spPr>
          <a:xfrm>
            <a:off x="4996985" y="1483307"/>
            <a:ext cx="6547108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b="1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Tosferina maligna: 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tos paroxística, pausas de apnea, falla respiratoria progresiva.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Hipertensión pulmonar, hipoxemia rápidamente progresiva y refractaria.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Trombocitosis.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Leucocitosis.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Choque.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Muerte: 70% de los casos. </a:t>
            </a:r>
          </a:p>
        </p:txBody>
      </p:sp>
      <p:pic>
        <p:nvPicPr>
          <p:cNvPr id="7170" name="Picture 2" descr="Niño Pequeño Tosiendo Ilustración De Dibujos Animados De Vector.  Ilustraciones Vectoriales, Clip Art Vectorizado Libre De Derechos. Image  78338986.">
            <a:extLst>
              <a:ext uri="{FF2B5EF4-FFF2-40B4-BE49-F238E27FC236}">
                <a16:creationId xmlns:a16="http://schemas.microsoft.com/office/drawing/2014/main" id="{2D52B0D1-DBDD-4367-A90B-5134DBE65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05" y="1387518"/>
            <a:ext cx="2784987" cy="27849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85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2283" y="52308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 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A4D134-666C-4F31-9063-1BFECB1438A6}"/>
              </a:ext>
            </a:extLst>
          </p:cNvPr>
          <p:cNvSpPr txBox="1"/>
          <p:nvPr/>
        </p:nvSpPr>
        <p:spPr>
          <a:xfrm>
            <a:off x="832283" y="1310183"/>
            <a:ext cx="8634603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b="1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Complicaciones: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Neumonía (22%).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Neurológicas: convulsiones (2%), encefalopatía (0.5%).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Nutricionales por vómitos repetitivos.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Por efectos de la presión durante los paroxismos de tos neumotórax, atelectasias, fracturas costales, epistaxis, hematomas subdurales, hernias, prolapso rectal. </a:t>
            </a:r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Otros: hiperleucocitosis, trombocitosis, reacción leucemoide, hipertensión pulmonar.</a:t>
            </a:r>
          </a:p>
        </p:txBody>
      </p:sp>
      <p:pic>
        <p:nvPicPr>
          <p:cNvPr id="8194" name="Picture 2" descr="Resfriado Común, Tos, Niño imagen png - imagen transparente descarga  gratuita">
            <a:extLst>
              <a:ext uri="{FF2B5EF4-FFF2-40B4-BE49-F238E27FC236}">
                <a16:creationId xmlns:a16="http://schemas.microsoft.com/office/drawing/2014/main" id="{405F2EFE-570A-4DD1-B918-F06C992C7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953" y="1185869"/>
            <a:ext cx="2402750" cy="24561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9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39714" y="4202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AYUDAS DIAGNÓSTICAS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4B1FD-DAFF-4325-BB65-1B6D335DC310}"/>
              </a:ext>
            </a:extLst>
          </p:cNvPr>
          <p:cNvSpPr txBox="1"/>
          <p:nvPr/>
        </p:nvSpPr>
        <p:spPr>
          <a:xfrm>
            <a:off x="5118675" y="1574678"/>
            <a:ext cx="595235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Hemoleucograma: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Leucocitosis, linfocitosis.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Un HLG normal existe 10-15% de posibilidad de tosferina.</a:t>
            </a:r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 </a:t>
            </a:r>
          </a:p>
          <a:p>
            <a:endParaRPr lang="es-CO" sz="2400" u="sng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Rx de tórax: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Evaluar complicaciones.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“Corazón peludo”.</a:t>
            </a:r>
          </a:p>
        </p:txBody>
      </p:sp>
      <p:pic>
        <p:nvPicPr>
          <p:cNvPr id="9218" name="Picture 2" descr="SIGNOS DE TÓRAX |">
            <a:extLst>
              <a:ext uri="{FF2B5EF4-FFF2-40B4-BE49-F238E27FC236}">
                <a16:creationId xmlns:a16="http://schemas.microsoft.com/office/drawing/2014/main" id="{AF52C3BD-86E6-4297-8F22-2BE6825CF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98" y="1574678"/>
            <a:ext cx="2948838" cy="23535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2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735527" y="80202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DE LABORATORIO</a:t>
            </a:r>
            <a:endParaRPr lang="es-CO" sz="32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4B1FD-DAFF-4325-BB65-1B6D335DC310}"/>
              </a:ext>
            </a:extLst>
          </p:cNvPr>
          <p:cNvSpPr txBox="1"/>
          <p:nvPr/>
        </p:nvSpPr>
        <p:spPr>
          <a:xfrm>
            <a:off x="1176282" y="1989680"/>
            <a:ext cx="636530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Cultivo: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Cultivo Bordet-Gengou forma de diagnóstico tradicional.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Baja sensibilidad  depende de la calidad de la muestra y la rapidez en la siembra.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Tardanza en los resultados 7-10 días. </a:t>
            </a:r>
          </a:p>
        </p:txBody>
      </p:sp>
      <p:pic>
        <p:nvPicPr>
          <p:cNvPr id="10242" name="Picture 2" descr="Corynebacterium, Bordetella, Haemophilus y Moraxella">
            <a:extLst>
              <a:ext uri="{FF2B5EF4-FFF2-40B4-BE49-F238E27FC236}">
                <a16:creationId xmlns:a16="http://schemas.microsoft.com/office/drawing/2014/main" id="{AC3D997E-BB1E-4B83-BE65-CDF01ABB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060" y="1971321"/>
            <a:ext cx="2457450" cy="18573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78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79314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DE LABORATORIO</a:t>
            </a:r>
            <a:endParaRPr lang="es-CO" sz="32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4B1FD-DAFF-4325-BB65-1B6D335DC310}"/>
              </a:ext>
            </a:extLst>
          </p:cNvPr>
          <p:cNvSpPr txBox="1"/>
          <p:nvPr/>
        </p:nvSpPr>
        <p:spPr>
          <a:xfrm>
            <a:off x="1419265" y="1756119"/>
            <a:ext cx="6365307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Inmunofluorescencia directa en muestra nasofaríngea: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Rápida sencilla.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Baja sensibilidad y especificidad.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No aceptada como método diagnóstico. &lt;&lt;&lt;&lt;&lt;&lt;&lt;&lt;&lt;&lt;&lt;</a:t>
            </a:r>
          </a:p>
        </p:txBody>
      </p:sp>
      <p:pic>
        <p:nvPicPr>
          <p:cNvPr id="11266" name="Picture 2" descr="Test Diagnósticos de Infección por COVID-19 – BLOG EIR EFyC">
            <a:extLst>
              <a:ext uri="{FF2B5EF4-FFF2-40B4-BE49-F238E27FC236}">
                <a16:creationId xmlns:a16="http://schemas.microsoft.com/office/drawing/2014/main" id="{1C144F9E-A222-4640-A6D0-97B9672FF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371" y="2112562"/>
            <a:ext cx="2228851" cy="15954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48592" y="91785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DE LABORATORIO</a:t>
            </a:r>
            <a:endParaRPr lang="es-CO" sz="32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4B1FD-DAFF-4325-BB65-1B6D335DC310}"/>
              </a:ext>
            </a:extLst>
          </p:cNvPr>
          <p:cNvSpPr txBox="1"/>
          <p:nvPr/>
        </p:nvSpPr>
        <p:spPr>
          <a:xfrm>
            <a:off x="1561308" y="2049048"/>
            <a:ext cx="6734785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Serología: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ELISA permite detectar diferentes antígenos de Bordetella IgG e IgA.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Ideales en estudios epidemiológicos.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Desventaja incapacidad para distinguir respuesta a la vacunación vs infección.</a:t>
            </a:r>
          </a:p>
        </p:txBody>
      </p:sp>
      <p:pic>
        <p:nvPicPr>
          <p:cNvPr id="12290" name="Picture 2" descr="Fundamentos básicos en el uso e interpretación de la serología - aviNews,  la revista global de avicultura">
            <a:extLst>
              <a:ext uri="{FF2B5EF4-FFF2-40B4-BE49-F238E27FC236}">
                <a16:creationId xmlns:a16="http://schemas.microsoft.com/office/drawing/2014/main" id="{DCC087CB-8AE2-4F7B-A7D9-7960942CE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193" y="2180344"/>
            <a:ext cx="2486025" cy="1676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805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57469" y="53570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DE LABORATORIO</a:t>
            </a:r>
            <a:endParaRPr lang="es-CO" sz="32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4B1FD-DAFF-4325-BB65-1B6D335DC310}"/>
              </a:ext>
            </a:extLst>
          </p:cNvPr>
          <p:cNvSpPr txBox="1"/>
          <p:nvPr/>
        </p:nvSpPr>
        <p:spPr>
          <a:xfrm>
            <a:off x="1640401" y="1408222"/>
            <a:ext cx="7073229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PCR: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Rapidez.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Sensibilidad.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Tomada con hisopado.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Incluso en pacientes con tratamiento antibiótico.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Sensibilidad disminuye con el paso de los días y en pacientes con vacunación. </a:t>
            </a:r>
          </a:p>
        </p:txBody>
      </p:sp>
      <p:pic>
        <p:nvPicPr>
          <p:cNvPr id="13314" name="Picture 2" descr="En qué momento debe hacerse el hisopado para detectar Covid-19">
            <a:extLst>
              <a:ext uri="{FF2B5EF4-FFF2-40B4-BE49-F238E27FC236}">
                <a16:creationId xmlns:a16="http://schemas.microsoft.com/office/drawing/2014/main" id="{388785D2-5549-41EE-83DE-D23DAABEC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386" y="1453764"/>
            <a:ext cx="2677213" cy="15054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16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71324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E3F5FB6F-58C6-437E-A5C5-7E59B6C4D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95251"/>
              </p:ext>
            </p:extLst>
          </p:nvPr>
        </p:nvGraphicFramePr>
        <p:xfrm>
          <a:off x="2032000" y="1745847"/>
          <a:ext cx="812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56602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51977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Diagnóstico clínico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Diagnóstico microbiológico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9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Tos de duración mayor a 2 semanas más uno de los siguientes: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Tos paroxística.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Estridor inspiratorio.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Vómito </a:t>
                      </a:r>
                      <a:r>
                        <a:rPr lang="es-CO" sz="2000" dirty="0" err="1">
                          <a:latin typeface="Montserrat" panose="00000500000000000000" pitchFamily="50" charset="0"/>
                        </a:rPr>
                        <a:t>pos</a:t>
                      </a:r>
                      <a:r>
                        <a:rPr lang="es-CO" sz="2000" dirty="0">
                          <a:latin typeface="Montserrat" panose="00000500000000000000" pitchFamily="50" charset="0"/>
                        </a:rPr>
                        <a:t> 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Posibilidades: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Aislamiento de </a:t>
                      </a:r>
                      <a:r>
                        <a:rPr lang="es-CO" sz="2000" dirty="0" err="1">
                          <a:latin typeface="Montserrat" panose="00000500000000000000" pitchFamily="50" charset="0"/>
                        </a:rPr>
                        <a:t>Bordetella</a:t>
                      </a:r>
                      <a:r>
                        <a:rPr lang="es-CO" sz="2000" dirty="0"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s-CO" sz="2000" dirty="0" err="1">
                          <a:latin typeface="Montserrat" panose="00000500000000000000" pitchFamily="50" charset="0"/>
                        </a:rPr>
                        <a:t>pertusis</a:t>
                      </a:r>
                      <a:r>
                        <a:rPr lang="es-CO" sz="2000" dirty="0">
                          <a:latin typeface="Montserrat" panose="00000500000000000000" pitchFamily="50" charset="0"/>
                        </a:rPr>
                        <a:t>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PCR positiva.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894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2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57469" y="69549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EBB20157-178F-4F9F-BE59-CC09586D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33891"/>
              </p:ext>
            </p:extLst>
          </p:nvPr>
        </p:nvGraphicFramePr>
        <p:xfrm>
          <a:off x="1781740" y="1745847"/>
          <a:ext cx="8867058" cy="231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5686">
                  <a:extLst>
                    <a:ext uri="{9D8B030D-6E8A-4147-A177-3AD203B41FA5}">
                      <a16:colId xmlns:a16="http://schemas.microsoft.com/office/drawing/2014/main" val="2592978960"/>
                    </a:ext>
                  </a:extLst>
                </a:gridCol>
                <a:gridCol w="2955686">
                  <a:extLst>
                    <a:ext uri="{9D8B030D-6E8A-4147-A177-3AD203B41FA5}">
                      <a16:colId xmlns:a16="http://schemas.microsoft.com/office/drawing/2014/main" val="2337069186"/>
                    </a:ext>
                  </a:extLst>
                </a:gridCol>
                <a:gridCol w="2955686">
                  <a:extLst>
                    <a:ext uri="{9D8B030D-6E8A-4147-A177-3AD203B41FA5}">
                      <a16:colId xmlns:a16="http://schemas.microsoft.com/office/drawing/2014/main" val="3867735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Caso probable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Caso confirmado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Montserrat" panose="00000500000000000000" pitchFamily="50" charset="0"/>
                        </a:rPr>
                        <a:t>Enfermedad grave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663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Tos &gt;2 semanas y uno de los siguientes: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Tos en paroxismo.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Estridor inspiratorio.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Vómito </a:t>
                      </a:r>
                      <a:r>
                        <a:rPr lang="es-CO" sz="2000" dirty="0" err="1">
                          <a:latin typeface="Montserrat" panose="00000500000000000000" pitchFamily="50" charset="0"/>
                        </a:rPr>
                        <a:t>pos</a:t>
                      </a:r>
                      <a:r>
                        <a:rPr lang="es-CO" sz="2000" dirty="0">
                          <a:latin typeface="Montserrat" panose="00000500000000000000" pitchFamily="50" charset="0"/>
                        </a:rPr>
                        <a:t> tos.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Apena - cianosis.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Confirmado por PCR o cultivo.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Contacto estrecho con confirmado.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&lt; 1 año.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Vacunación incompleta.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Neumonía.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Convulsiones. </a:t>
                      </a:r>
                    </a:p>
                    <a:p>
                      <a:r>
                        <a:rPr lang="es-CO" sz="2000" dirty="0">
                          <a:latin typeface="Montserrat" panose="00000500000000000000" pitchFamily="50" charset="0"/>
                        </a:rPr>
                        <a:t>- GB &gt;30.000.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83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2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660852" y="61243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INTRODUCCIÓN </a:t>
            </a:r>
            <a:endParaRPr lang="es-CO" sz="36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2345240" y="1587182"/>
            <a:ext cx="750152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Problema de salud pública  morbimortalidad.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Llamada también coqueluche, tos convulsiva o </a:t>
            </a:r>
            <a:r>
              <a:rPr lang="es-CO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quintosa</a:t>
            </a: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Enfermedad aguda respiratoria, altamente contagiosa.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Enfermedad prevenible vacunación.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Aumento en ciertos grupos etarios  adolescentes y adultos jóvenes.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Lactantes pequeños  mayor tasa de hospitalización, complicaciones graves y mortalidad.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Enfermedad de notificación obligatoria.</a:t>
            </a:r>
          </a:p>
        </p:txBody>
      </p:sp>
      <p:pic>
        <p:nvPicPr>
          <p:cNvPr id="1026" name="Picture 2" descr="Tosferina - Fundación iO">
            <a:extLst>
              <a:ext uri="{FF2B5EF4-FFF2-40B4-BE49-F238E27FC236}">
                <a16:creationId xmlns:a16="http://schemas.microsoft.com/office/drawing/2014/main" id="{CB81AFE5-B41A-4F39-B10D-2B21CA821D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97"/>
          <a:stretch/>
        </p:blipFill>
        <p:spPr bwMode="auto">
          <a:xfrm>
            <a:off x="8630242" y="594970"/>
            <a:ext cx="2240986" cy="1343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401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57469" y="66519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1241711" y="1718011"/>
            <a:ext cx="7220713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Aislamiento por gotas: 5 días si recibió tratamiento, si no por 21 días.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Antibiótico de elección  macrólidos.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Administración precoz  en fase catarral 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↓ intensidad,  duración de la sintomatología y contagiosidad. </a:t>
            </a:r>
          </a:p>
        </p:txBody>
      </p:sp>
      <p:pic>
        <p:nvPicPr>
          <p:cNvPr id="14338" name="Picture 2" descr="Ilustración de Tratamiento De Medicina Concepto De Atención Médica  Ilustración Gráfica De Diseño De Dibujos Animados Planos Vectoriales y más  Vectores Libres de Derechos de Adulto - iStock">
            <a:extLst>
              <a:ext uri="{FF2B5EF4-FFF2-40B4-BE49-F238E27FC236}">
                <a16:creationId xmlns:a16="http://schemas.microsoft.com/office/drawing/2014/main" id="{649EC53E-8293-43A1-A09B-453E6959D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36" y="1327973"/>
            <a:ext cx="2819673" cy="23597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08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957469" y="56232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  <a:endParaRPr lang="es-CO" sz="36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D7AAED3-74F9-4E10-A64E-4858BEED9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55824"/>
              </p:ext>
            </p:extLst>
          </p:nvPr>
        </p:nvGraphicFramePr>
        <p:xfrm>
          <a:off x="1596025" y="1491449"/>
          <a:ext cx="9238488" cy="27505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9622">
                  <a:extLst>
                    <a:ext uri="{9D8B030D-6E8A-4147-A177-3AD203B41FA5}">
                      <a16:colId xmlns:a16="http://schemas.microsoft.com/office/drawing/2014/main" val="2803992044"/>
                    </a:ext>
                  </a:extLst>
                </a:gridCol>
                <a:gridCol w="2309622">
                  <a:extLst>
                    <a:ext uri="{9D8B030D-6E8A-4147-A177-3AD203B41FA5}">
                      <a16:colId xmlns:a16="http://schemas.microsoft.com/office/drawing/2014/main" val="228024455"/>
                    </a:ext>
                  </a:extLst>
                </a:gridCol>
                <a:gridCol w="2309622">
                  <a:extLst>
                    <a:ext uri="{9D8B030D-6E8A-4147-A177-3AD203B41FA5}">
                      <a16:colId xmlns:a16="http://schemas.microsoft.com/office/drawing/2014/main" val="394753839"/>
                    </a:ext>
                  </a:extLst>
                </a:gridCol>
                <a:gridCol w="2309622">
                  <a:extLst>
                    <a:ext uri="{9D8B030D-6E8A-4147-A177-3AD203B41FA5}">
                      <a16:colId xmlns:a16="http://schemas.microsoft.com/office/drawing/2014/main" val="336771121"/>
                    </a:ext>
                  </a:extLst>
                </a:gridCol>
              </a:tblGrid>
              <a:tr h="418809">
                <a:tc>
                  <a:txBody>
                    <a:bodyPr/>
                    <a:lstStyle/>
                    <a:p>
                      <a:r>
                        <a:rPr lang="es-CO" sz="1500" dirty="0"/>
                        <a:t>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Eritromicina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Claritromicina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Azitromicina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62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/>
                        <a:t>&lt;1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Uso discutible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No recomendado </a:t>
                      </a:r>
                    </a:p>
                    <a:p>
                      <a:r>
                        <a:rPr lang="es-CO" sz="1500" dirty="0"/>
                        <a:t>(no datos)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10 mg/kg/24 horas</a:t>
                      </a:r>
                    </a:p>
                    <a:p>
                      <a:r>
                        <a:rPr lang="es-CO" sz="1500" dirty="0"/>
                        <a:t>5 días </a:t>
                      </a:r>
                    </a:p>
                    <a:p>
                      <a:r>
                        <a:rPr lang="es-CO" sz="1500" dirty="0"/>
                        <a:t>(datos limitados)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4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/>
                        <a:t>1-5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40-50 mg/kg/día cada 6 horas por 14 días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15mg/kg/día cada 12 horas por 7 días (datos limitados)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10mg/kg/24 horas, 5 días </a:t>
                      </a:r>
                    </a:p>
                    <a:p>
                      <a:r>
                        <a:rPr lang="es-CO" sz="1500" dirty="0"/>
                        <a:t>(datos limitados)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5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/>
                        <a:t>6 meses-14 años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40-50 mg/kg/día cada 6 horas (máx. 2g/día) por 14 días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15 mg/kg/día cada 12 horas (máx. 1g/día) por 7 días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 día: 10mg/kg (máx. 500 mg)</a:t>
                      </a:r>
                    </a:p>
                    <a:p>
                      <a:r>
                        <a:rPr lang="es-CO" sz="1500" dirty="0"/>
                        <a:t>2-5 día: 5 mg/kg (máx. 250 mg)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29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75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71595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1303855" y="1797489"/>
            <a:ext cx="6365307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Antibiótico de elección  macrólidos.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Administración precoz  en fase catarral 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↓ intensidad,  duración de la sintomatología y contagiosidad.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En caso de alergia-intolerancia TMP/SMX.</a:t>
            </a:r>
            <a:endParaRPr lang="es-CO" sz="2400" dirty="0">
              <a:solidFill>
                <a:srgbClr val="112C4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5" name="Picture 2" descr="Ilustración de Tratamiento De Medicina Concepto De Atención Médica  Ilustración Gráfica De Diseño De Dibujos Animados Planos Vectoriales y más  Vectores Libres de Derechos de Adulto - iStock">
            <a:extLst>
              <a:ext uri="{FF2B5EF4-FFF2-40B4-BE49-F238E27FC236}">
                <a16:creationId xmlns:a16="http://schemas.microsoft.com/office/drawing/2014/main" id="{FB8F4B0F-0673-4102-97C0-277F4A86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371" y="1603181"/>
            <a:ext cx="2819673" cy="23597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24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317300" y="677736"/>
            <a:ext cx="1155739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1805300" y="2413337"/>
            <a:ext cx="349466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Terapia adyuvante: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Oxigenoterapia.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LEV. </a:t>
            </a:r>
          </a:p>
        </p:txBody>
      </p:sp>
      <p:pic>
        <p:nvPicPr>
          <p:cNvPr id="15362" name="Picture 2" descr="Muestras De La Tosferina Tos Ferina, Síntomas, Tratamiento Iconos Planos  Fijados Infographics Del Vector Ilustración del Vector - Ilustración de  tosferina, vector: 118158886">
            <a:extLst>
              <a:ext uri="{FF2B5EF4-FFF2-40B4-BE49-F238E27FC236}">
                <a16:creationId xmlns:a16="http://schemas.microsoft.com/office/drawing/2014/main" id="{D24104B2-1B3B-401C-9A87-AD161629C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97882"/>
            <a:ext cx="3810001" cy="28622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831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62750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PREVENCIÓN 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1330488" y="1681317"/>
            <a:ext cx="6365307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Vacunación a niños, adolescentes y adultos.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Evitar exposición de lactantes.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Erradicación de portadores de B. pertussis de la nasofaringe.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Quimioprofilaxis </a:t>
            </a:r>
            <a:r>
              <a:rPr lang="es-CO" sz="2400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posexposición</a:t>
            </a: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. </a:t>
            </a:r>
          </a:p>
        </p:txBody>
      </p:sp>
      <p:pic>
        <p:nvPicPr>
          <p:cNvPr id="16386" name="Picture 2" descr="Coronavirus / Medidas de prevención - YouTube">
            <a:extLst>
              <a:ext uri="{FF2B5EF4-FFF2-40B4-BE49-F238E27FC236}">
                <a16:creationId xmlns:a16="http://schemas.microsoft.com/office/drawing/2014/main" id="{A46979C3-7180-4F99-9B1D-BCE286F7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272" y="1876834"/>
            <a:ext cx="3408516" cy="19172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69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6333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PREVENCIÓN </a:t>
            </a:r>
            <a:endParaRPr lang="es-CO" sz="36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4256799" y="1696293"/>
            <a:ext cx="6977732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Quimioprofilaxis pos-exposición: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Administración de macrólidos a los contactos del caso índice iguales dosis.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Inicio lo más rápido posible.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Contacto cercano: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Viven en la misma casa.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Exposición cara a cara a 1 m de distancia del paciente índice.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Contacto con secreciones orales o nasales.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Comparte espacio por más de 1 hora a 1 metro de distancia. </a:t>
            </a:r>
          </a:p>
        </p:txBody>
      </p:sp>
      <p:pic>
        <p:nvPicPr>
          <p:cNvPr id="17410" name="Picture 2" descr="Conjunto de pastillas, medicamentos, drogas. pastilla analgésica, vitamina,  antibióticos farmacéuticos. concepto de salud. dibujos animados | Vector  Premium">
            <a:extLst>
              <a:ext uri="{FF2B5EF4-FFF2-40B4-BE49-F238E27FC236}">
                <a16:creationId xmlns:a16="http://schemas.microsoft.com/office/drawing/2014/main" id="{C688F0FF-BF7B-4B8A-A31D-9E068A495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19" y="1695964"/>
            <a:ext cx="2210823" cy="22108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434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2652738" y="696443"/>
            <a:ext cx="688652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PREVENCIÓN </a:t>
            </a:r>
            <a:endParaRPr lang="es-CO" sz="36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4647833" y="1632063"/>
            <a:ext cx="644925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Quimioprofilaxis pos-exposición: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Administración de macrólidos a los contactos del caso índice iguales dosis.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Inicio lo más rápido posible.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Personas de alto riesgo: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&lt; 1 año, especialmente los que no han iniciado esquema de vacunación.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&lt; 7 años con esquema incompleto.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Embarazadas.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Inmunodeficiencias o enfermedad grave: cardiopatía, fibrosis quística.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Trabajadores de la salud. </a:t>
            </a:r>
          </a:p>
        </p:txBody>
      </p:sp>
      <p:pic>
        <p:nvPicPr>
          <p:cNvPr id="8" name="Picture 2" descr="Conjunto de pastillas, medicamentos, drogas. pastilla analgésica, vitamina,  antibióticos farmacéuticos. concepto de salud. dibujos animados | Vector  Premium">
            <a:extLst>
              <a:ext uri="{FF2B5EF4-FFF2-40B4-BE49-F238E27FC236}">
                <a16:creationId xmlns:a16="http://schemas.microsoft.com/office/drawing/2014/main" id="{6B4ADE19-9529-47F1-B499-C66222C89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19" y="1695964"/>
            <a:ext cx="2210823" cy="22108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37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84975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PREVENCIÓN 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6F95A-3407-4ED6-9505-AE6F867EB111}"/>
              </a:ext>
            </a:extLst>
          </p:cNvPr>
          <p:cNvSpPr txBox="1"/>
          <p:nvPr/>
        </p:nvSpPr>
        <p:spPr>
          <a:xfrm>
            <a:off x="1428714" y="2024903"/>
            <a:ext cx="636530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Vacunación  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es la mejor medida preventiva.</a:t>
            </a:r>
            <a:endParaRPr lang="es-CO" sz="2000" u="sng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PAI 2-4-6 meses con refuerzo a los 15-18 meses y 4-6 años.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Pérdida de la inmunidad vacunal 6-10 años posterior a la aplicación de los 4-6 años  infección en adolescentes y adultos jóvenes. </a:t>
            </a:r>
          </a:p>
        </p:txBody>
      </p:sp>
      <p:pic>
        <p:nvPicPr>
          <p:cNvPr id="18434" name="Picture 2" descr="Presentación de PowerPoint">
            <a:extLst>
              <a:ext uri="{FF2B5EF4-FFF2-40B4-BE49-F238E27FC236}">
                <a16:creationId xmlns:a16="http://schemas.microsoft.com/office/drawing/2014/main" id="{AC225988-5045-4C6A-942C-DB35C95FC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723" y="2175322"/>
            <a:ext cx="2800350" cy="16287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137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2ACB53-18BB-4321-9C5D-683C02A40B62}"/>
              </a:ext>
            </a:extLst>
          </p:cNvPr>
          <p:cNvSpPr txBox="1"/>
          <p:nvPr/>
        </p:nvSpPr>
        <p:spPr>
          <a:xfrm rot="10800000" flipH="1" flipV="1">
            <a:off x="4538891" y="4231883"/>
            <a:ext cx="434025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Correo: mrendon.di@gmail.com</a:t>
            </a:r>
          </a:p>
        </p:txBody>
      </p:sp>
      <p:pic>
        <p:nvPicPr>
          <p:cNvPr id="4" name="Picture 2" descr="Sizzix Thinlits Die - Gracias (Thank You) | Cool words, Thank you quotes,  Sizzix">
            <a:extLst>
              <a:ext uri="{FF2B5EF4-FFF2-40B4-BE49-F238E27FC236}">
                <a16:creationId xmlns:a16="http://schemas.microsoft.com/office/drawing/2014/main" id="{86F66C64-F5C8-4CB5-859E-63763319D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06" y="587328"/>
            <a:ext cx="5642499" cy="402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5">
            <a:extLst>
              <a:ext uri="{FF2B5EF4-FFF2-40B4-BE49-F238E27FC236}">
                <a16:creationId xmlns:a16="http://schemas.microsoft.com/office/drawing/2014/main" id="{E40C1A25-F5E5-4E27-B6B0-611364B2D077}"/>
              </a:ext>
            </a:extLst>
          </p:cNvPr>
          <p:cNvSpPr txBox="1"/>
          <p:nvPr/>
        </p:nvSpPr>
        <p:spPr>
          <a:xfrm rot="10800000" flipH="1" flipV="1">
            <a:off x="4182313" y="3433138"/>
            <a:ext cx="434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dirty="0">
                <a:solidFill>
                  <a:srgbClr val="112C45"/>
                </a:solidFill>
                <a:latin typeface="Montserrat" panose="00000500000000000000" pitchFamily="50" charset="0"/>
              </a:rPr>
              <a:t>Correo: 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5487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-227124" y="61370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EPIDEMIOLOGÍA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1254153" y="1508244"/>
            <a:ext cx="9683693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Es una enfermedad muy contagiosa.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Transmisión es por vías respiratorias   máxima antes de la aparición de los primeros síntomas y al menos 2 semanas después del inicio de la 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Vacunación </a:t>
            </a: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↓ incidencia.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Reemergencia  adolescentes y adultos jóvenes.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Inmunidad vacunal conseguida en la infancia ↓ con el tiempo.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Adolescentes y adultos jóvenes  contacto con grupo más vulnerable: lactantes pequeños  (cobertura vacunal ausente o incompleta)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Calibri" panose="020F0502020204030204" pitchFamily="34" charset="0"/>
                <a:sym typeface="Wingdings" panose="05000000000000000000" pitchFamily="2" charset="2"/>
              </a:rPr>
              <a:t>Cobertura del 80%.</a:t>
            </a:r>
            <a:endParaRPr lang="es-CO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3" name="Picture 2" descr="epidemiología y concepto de investigación de brotes pandémicos | Vector  Premium">
            <a:extLst>
              <a:ext uri="{FF2B5EF4-FFF2-40B4-BE49-F238E27FC236}">
                <a16:creationId xmlns:a16="http://schemas.microsoft.com/office/drawing/2014/main" id="{6E98D971-3C3E-4DA5-B0CD-2E44DBBB3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868" y="176594"/>
            <a:ext cx="2391463" cy="15930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49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2152950" y="1912631"/>
            <a:ext cx="78861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4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Factores que favorecen la propagación: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Coberturas de vacunación subóptimas.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Pérdida natural de Ac por vacunación.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Falta de inmunidad duradera luego de la infección natural.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EA9B5EB-BC47-4C88-AC3E-7F3857AD7698}"/>
              </a:ext>
            </a:extLst>
          </p:cNvPr>
          <p:cNvSpPr txBox="1">
            <a:spLocks/>
          </p:cNvSpPr>
          <p:nvPr/>
        </p:nvSpPr>
        <p:spPr>
          <a:xfrm>
            <a:off x="-227124" y="7113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EPIDEMIOLOGÍA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10" name="Picture 2" descr="epidemiología y concepto de investigación de brotes pandémicos | Vector  Premium">
            <a:extLst>
              <a:ext uri="{FF2B5EF4-FFF2-40B4-BE49-F238E27FC236}">
                <a16:creationId xmlns:a16="http://schemas.microsoft.com/office/drawing/2014/main" id="{AA5B41D2-E850-4BA0-9E0D-74079CC86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868" y="274249"/>
            <a:ext cx="2391463" cy="15930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9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1194619" y="1442623"/>
            <a:ext cx="896143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Resurgimiento: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Mayor reconocimiento.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Sospecha clínica de enfermedad en adultos.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Uso de técnicas moleculares para el diagnóstico.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Mejor vigilancia al evento.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Cobertura vacunal incompleta.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Eficacia de la vacuna: mal manejo de la cadena de frío.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Ausencia de refuerzo a la población adolescente y adulta.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6775FF0-4B91-44F3-B89A-A4C974173F80}"/>
              </a:ext>
            </a:extLst>
          </p:cNvPr>
          <p:cNvSpPr txBox="1">
            <a:spLocks/>
          </p:cNvSpPr>
          <p:nvPr/>
        </p:nvSpPr>
        <p:spPr>
          <a:xfrm>
            <a:off x="-511209" y="6158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EPIDEMIOLOGÍA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pic>
        <p:nvPicPr>
          <p:cNvPr id="8" name="Picture 2" descr="epidemiología y concepto de investigación de brotes pandémicos | Vector  Premium">
            <a:extLst>
              <a:ext uri="{FF2B5EF4-FFF2-40B4-BE49-F238E27FC236}">
                <a16:creationId xmlns:a16="http://schemas.microsoft.com/office/drawing/2014/main" id="{90D60733-C4D6-45F5-B787-B69BD477D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83" y="178736"/>
            <a:ext cx="2391463" cy="15930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78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5400" b="1" dirty="0">
                <a:solidFill>
                  <a:srgbClr val="00AAA7"/>
                </a:solidFill>
                <a:latin typeface="Montserrat" panose="00000500000000000000" pitchFamily="50" charset="0"/>
              </a:rPr>
              <a:t>ETIOLOGÍA</a:t>
            </a: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1925205" y="1256133"/>
            <a:ext cx="8341589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93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Bordetella pertussis: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Bacilo gram negativo aerobio.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Único reservorio humano.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Transmisión por aerosoles.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Periodo de incubación: 1-3 semanas.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Periodo de transmisibilidad: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Sin tratamiento: en etapa catarral y 3 semanas de la paroxística.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Con tratamiento: 5 días.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Otras Bordetella: parapertussis, bronchiseptica, </a:t>
            </a:r>
            <a:r>
              <a:rPr lang="es-CO" sz="1930" dirty="0" err="1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holmseii</a:t>
            </a:r>
            <a:r>
              <a:rPr lang="es-CO" sz="193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2050" name="Picture 2" descr="Bordetella pertussis 2019: symptoms, transferability, prevention - hygiene  in practice">
            <a:extLst>
              <a:ext uri="{FF2B5EF4-FFF2-40B4-BE49-F238E27FC236}">
                <a16:creationId xmlns:a16="http://schemas.microsoft.com/office/drawing/2014/main" id="{791A8403-D9BB-47A3-BDD3-5186A10C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499" y="1099534"/>
            <a:ext cx="3780473" cy="14821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80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200" y="59087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PATOGENIA 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11EE26-5D53-48E8-B030-AD16EC35EE61}"/>
              </a:ext>
            </a:extLst>
          </p:cNvPr>
          <p:cNvSpPr txBox="1"/>
          <p:nvPr/>
        </p:nvSpPr>
        <p:spPr>
          <a:xfrm>
            <a:off x="1244862" y="1919557"/>
            <a:ext cx="4300532" cy="16312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Moléculas de adhesión: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 fimbrias, hemaglutininas, pertactina, toxina pertusis  paralizan los cilios y favorecen el sobrecrecimiento bacteriano.</a:t>
            </a:r>
            <a:endParaRPr lang="es-CO" sz="2000" u="sng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BA89E2-022C-4078-B647-08D3DEFEBB84}"/>
              </a:ext>
            </a:extLst>
          </p:cNvPr>
          <p:cNvSpPr txBox="1"/>
          <p:nvPr/>
        </p:nvSpPr>
        <p:spPr>
          <a:xfrm>
            <a:off x="6824669" y="1919557"/>
            <a:ext cx="4300532" cy="193899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2000" u="sng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Daño tisular: </a:t>
            </a:r>
            <a:r>
              <a:rPr lang="es-CO" sz="2000" dirty="0">
                <a:solidFill>
                  <a:srgbClr val="112C45"/>
                </a:solidFill>
                <a:latin typeface="Montserrat" panose="00000500000000000000" pitchFamily="50" charset="0"/>
                <a:sym typeface="Wingdings" panose="05000000000000000000" pitchFamily="2" charset="2"/>
              </a:rPr>
              <a:t>citotoxina traqueal, adenilato ciclasa, dermonecrotoxina producen acúmulo de secreciones y material necrótico tos para expulsar el moco. </a:t>
            </a:r>
            <a:endParaRPr lang="es-CO" sz="2000" u="sng" dirty="0">
              <a:solidFill>
                <a:srgbClr val="112C45"/>
              </a:solidFill>
              <a:latin typeface="Montserrat" panose="000005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3074" name="Picture 2" descr="sintesis.med.uchile.cl - Coqueluche">
            <a:extLst>
              <a:ext uri="{FF2B5EF4-FFF2-40B4-BE49-F238E27FC236}">
                <a16:creationId xmlns:a16="http://schemas.microsoft.com/office/drawing/2014/main" id="{378A8F73-7C41-4A10-B52B-7E7A96C8E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807" y="3025820"/>
            <a:ext cx="1987095" cy="22041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08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676805" y="53703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60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 </a:t>
            </a:r>
            <a:endParaRPr lang="es-CO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DB056B8-E402-4209-90AE-A033CA7D19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353808"/>
              </p:ext>
            </p:extLst>
          </p:nvPr>
        </p:nvGraphicFramePr>
        <p:xfrm>
          <a:off x="838200" y="1690688"/>
          <a:ext cx="2871303" cy="150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F9B7BFF-7E4B-4B06-BBBD-A96ABD7A9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907053"/>
              </p:ext>
            </p:extLst>
          </p:nvPr>
        </p:nvGraphicFramePr>
        <p:xfrm>
          <a:off x="4647131" y="3544721"/>
          <a:ext cx="2871303" cy="150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B28ECC9-F447-4FA3-BCE9-C4CCCC235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4016839"/>
              </p:ext>
            </p:extLst>
          </p:nvPr>
        </p:nvGraphicFramePr>
        <p:xfrm>
          <a:off x="8159706" y="1562676"/>
          <a:ext cx="3194094" cy="162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4098" name="Picture 2" descr="Tosferina, información sobre la enfermedad para viajeros, turistas y  profesionales">
            <a:extLst>
              <a:ext uri="{FF2B5EF4-FFF2-40B4-BE49-F238E27FC236}">
                <a16:creationId xmlns:a16="http://schemas.microsoft.com/office/drawing/2014/main" id="{2FECFBD4-1648-4AA3-8711-E3A0FF47A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847735"/>
            <a:ext cx="3390900" cy="1343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3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C73D-4913-41B0-8EA5-B45931DC02C8}"/>
              </a:ext>
            </a:extLst>
          </p:cNvPr>
          <p:cNvSpPr txBox="1">
            <a:spLocks/>
          </p:cNvSpPr>
          <p:nvPr/>
        </p:nvSpPr>
        <p:spPr>
          <a:xfrm>
            <a:off x="838199" y="44258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 </a:t>
            </a:r>
            <a:endParaRPr lang="es-CO" sz="36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837D282-CC59-4967-802A-AAD0B5FE4D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2151128"/>
              </p:ext>
            </p:extLst>
          </p:nvPr>
        </p:nvGraphicFramePr>
        <p:xfrm>
          <a:off x="334618" y="726383"/>
          <a:ext cx="11522763" cy="462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Vectores de stock de Niño tosiendo, ilustraciones de Niño tosiendo sin  royalties | Depositphotos®">
            <a:extLst>
              <a:ext uri="{FF2B5EF4-FFF2-40B4-BE49-F238E27FC236}">
                <a16:creationId xmlns:a16="http://schemas.microsoft.com/office/drawing/2014/main" id="{B20A5643-3125-437F-8BB7-D07A180AF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537" y="309418"/>
            <a:ext cx="2112528" cy="21827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608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409</TotalTime>
  <Words>1690</Words>
  <Application>Microsoft Office PowerPoint</Application>
  <PresentationFormat>Panorámica</PresentationFormat>
  <Paragraphs>246</Paragraphs>
  <Slides>28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Montserrat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Rendón Díez</dc:creator>
  <cp:lastModifiedBy>Sentire Taller SAS</cp:lastModifiedBy>
  <cp:revision>36</cp:revision>
  <dcterms:created xsi:type="dcterms:W3CDTF">2020-11-03T17:17:36Z</dcterms:created>
  <dcterms:modified xsi:type="dcterms:W3CDTF">2020-11-11T02:53:44Z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305778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