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7.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9"/>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33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37" r:id="rId46"/>
    <p:sldId id="304" r:id="rId47"/>
    <p:sldId id="305" r:id="rId48"/>
    <p:sldId id="306" r:id="rId49"/>
    <p:sldId id="307" r:id="rId50"/>
    <p:sldId id="308" r:id="rId51"/>
    <p:sldId id="338" r:id="rId52"/>
    <p:sldId id="339" r:id="rId53"/>
    <p:sldId id="340" r:id="rId54"/>
    <p:sldId id="312" r:id="rId55"/>
    <p:sldId id="313" r:id="rId56"/>
    <p:sldId id="341"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EAA"/>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85" d="100"/>
          <a:sy n="85"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4D4B8-F107-47EA-AD95-B82F0927730A}" type="doc">
      <dgm:prSet loTypeId="urn:microsoft.com/office/officeart/2005/8/layout/hProcess9" loCatId="process" qsTypeId="urn:microsoft.com/office/officeart/2005/8/quickstyle/3d1" qsCatId="3D" csTypeId="urn:microsoft.com/office/officeart/2005/8/colors/accent0_3" csCatId="mainScheme" phldr="1"/>
      <dgm:spPr/>
      <dgm:t>
        <a:bodyPr/>
        <a:lstStyle/>
        <a:p>
          <a:endParaRPr lang="es-ES"/>
        </a:p>
      </dgm:t>
    </dgm:pt>
    <dgm:pt modelId="{18120DB5-A0F5-4B3A-871B-97AFD61C421B}">
      <dgm:prSet/>
      <dgm:spPr/>
      <dgm:t>
        <a:bodyPr/>
        <a:lstStyle/>
        <a:p>
          <a:pPr rtl="0"/>
          <a:r>
            <a:rPr lang="es-ES" b="0" baseline="0" dirty="0">
              <a:latin typeface="Montserrat" panose="02000505000000020004" pitchFamily="2" charset="0"/>
            </a:rPr>
            <a:t>Reducen la presión intracraneal</a:t>
          </a:r>
          <a:endParaRPr lang="es-CO" dirty="0">
            <a:latin typeface="Montserrat" panose="02000505000000020004" pitchFamily="2" charset="0"/>
          </a:endParaRPr>
        </a:p>
      </dgm:t>
    </dgm:pt>
    <dgm:pt modelId="{7C19B2F3-D9FD-4E29-BBD1-158EA2DE3BA7}" type="parTrans" cxnId="{00163B6B-0B40-4563-BE72-1D0059851F5D}">
      <dgm:prSet/>
      <dgm:spPr/>
      <dgm:t>
        <a:bodyPr/>
        <a:lstStyle/>
        <a:p>
          <a:endParaRPr lang="es-ES">
            <a:latin typeface="Montserrat" panose="02000505000000020004" pitchFamily="2" charset="0"/>
          </a:endParaRPr>
        </a:p>
      </dgm:t>
    </dgm:pt>
    <dgm:pt modelId="{9FD66FAB-56BE-4A78-AC9F-AA0BE6DAFA3D}" type="sibTrans" cxnId="{00163B6B-0B40-4563-BE72-1D0059851F5D}">
      <dgm:prSet/>
      <dgm:spPr/>
      <dgm:t>
        <a:bodyPr/>
        <a:lstStyle/>
        <a:p>
          <a:endParaRPr lang="es-ES">
            <a:latin typeface="Montserrat" panose="02000505000000020004" pitchFamily="2" charset="0"/>
          </a:endParaRPr>
        </a:p>
      </dgm:t>
    </dgm:pt>
    <dgm:pt modelId="{90B8CA6B-E228-4BFD-A264-85BB6F3B98EE}">
      <dgm:prSet/>
      <dgm:spPr/>
      <dgm:t>
        <a:bodyPr/>
        <a:lstStyle/>
        <a:p>
          <a:pPr rtl="0"/>
          <a:r>
            <a:rPr lang="es-ES" b="0" baseline="0" dirty="0">
              <a:latin typeface="Montserrat" panose="02000505000000020004" pitchFamily="2" charset="0"/>
            </a:rPr>
            <a:t>P</a:t>
          </a:r>
          <a:r>
            <a:rPr lang="es-CO" b="0" baseline="0" dirty="0">
              <a:latin typeface="Montserrat" panose="02000505000000020004" pitchFamily="2" charset="0"/>
            </a:rPr>
            <a:t>rovocan desviación de fluidos del intersticio al espacio intravascular</a:t>
          </a:r>
          <a:endParaRPr lang="es-CO" dirty="0">
            <a:latin typeface="Montserrat" panose="02000505000000020004" pitchFamily="2" charset="0"/>
          </a:endParaRPr>
        </a:p>
      </dgm:t>
    </dgm:pt>
    <dgm:pt modelId="{D9B93E78-3A08-4900-8023-8339EC8470F9}" type="parTrans" cxnId="{2C05CAB9-FF4D-43CB-B330-55E8FBEC9AC2}">
      <dgm:prSet/>
      <dgm:spPr/>
      <dgm:t>
        <a:bodyPr/>
        <a:lstStyle/>
        <a:p>
          <a:endParaRPr lang="es-ES">
            <a:latin typeface="Montserrat" panose="02000505000000020004" pitchFamily="2" charset="0"/>
          </a:endParaRPr>
        </a:p>
      </dgm:t>
    </dgm:pt>
    <dgm:pt modelId="{4AA28765-4EC4-4692-A4FC-813712341F3D}" type="sibTrans" cxnId="{2C05CAB9-FF4D-43CB-B330-55E8FBEC9AC2}">
      <dgm:prSet/>
      <dgm:spPr/>
      <dgm:t>
        <a:bodyPr/>
        <a:lstStyle/>
        <a:p>
          <a:endParaRPr lang="es-ES">
            <a:latin typeface="Montserrat" panose="02000505000000020004" pitchFamily="2" charset="0"/>
          </a:endParaRPr>
        </a:p>
      </dgm:t>
    </dgm:pt>
    <dgm:pt modelId="{34901D09-F055-4745-805D-1D6AAD9801FF}">
      <dgm:prSet/>
      <dgm:spPr/>
      <dgm:t>
        <a:bodyPr/>
        <a:lstStyle/>
        <a:p>
          <a:pPr rtl="0"/>
          <a:r>
            <a:rPr lang="es-CO" b="0" baseline="0" dirty="0">
              <a:latin typeface="Montserrat" panose="02000505000000020004" pitchFamily="2" charset="0"/>
            </a:rPr>
            <a:t>Aumentando la PPC y FSC</a:t>
          </a:r>
          <a:endParaRPr lang="es-CO" dirty="0">
            <a:latin typeface="Montserrat" panose="02000505000000020004" pitchFamily="2" charset="0"/>
          </a:endParaRPr>
        </a:p>
      </dgm:t>
    </dgm:pt>
    <dgm:pt modelId="{960C165B-6550-4A88-9267-7AD72981B6BC}" type="parTrans" cxnId="{917D39AE-6B19-4EC4-B396-77D330B792F6}">
      <dgm:prSet/>
      <dgm:spPr/>
      <dgm:t>
        <a:bodyPr/>
        <a:lstStyle/>
        <a:p>
          <a:endParaRPr lang="es-ES">
            <a:latin typeface="Montserrat" panose="02000505000000020004" pitchFamily="2" charset="0"/>
          </a:endParaRPr>
        </a:p>
      </dgm:t>
    </dgm:pt>
    <dgm:pt modelId="{26323091-4488-41FD-B73D-3A82776A4F52}" type="sibTrans" cxnId="{917D39AE-6B19-4EC4-B396-77D330B792F6}">
      <dgm:prSet/>
      <dgm:spPr/>
      <dgm:t>
        <a:bodyPr/>
        <a:lstStyle/>
        <a:p>
          <a:endParaRPr lang="es-ES">
            <a:latin typeface="Montserrat" panose="02000505000000020004" pitchFamily="2" charset="0"/>
          </a:endParaRPr>
        </a:p>
      </dgm:t>
    </dgm:pt>
    <dgm:pt modelId="{0296C2B5-C08E-46A1-8BC3-9CCC967AFE87}">
      <dgm:prSet/>
      <dgm:spPr/>
      <dgm:t>
        <a:bodyPr/>
        <a:lstStyle/>
        <a:p>
          <a:pPr rtl="0"/>
          <a:r>
            <a:rPr lang="es-CO" b="0" baseline="0" dirty="0">
              <a:latin typeface="Montserrat" panose="02000505000000020004" pitchFamily="2" charset="0"/>
            </a:rPr>
            <a:t>Ocasionan en forma refleja vasoconstricción, contribuyendo al descenso de la PIC</a:t>
          </a:r>
          <a:endParaRPr lang="es-CO" dirty="0">
            <a:latin typeface="Montserrat" panose="02000505000000020004" pitchFamily="2" charset="0"/>
          </a:endParaRPr>
        </a:p>
      </dgm:t>
    </dgm:pt>
    <dgm:pt modelId="{8F6C63A2-00FC-48B3-9E0C-E7D3880E4B6F}" type="parTrans" cxnId="{173DC264-2031-4015-9BF4-DF28689CE9E0}">
      <dgm:prSet/>
      <dgm:spPr/>
      <dgm:t>
        <a:bodyPr/>
        <a:lstStyle/>
        <a:p>
          <a:endParaRPr lang="es-ES">
            <a:latin typeface="Montserrat" panose="02000505000000020004" pitchFamily="2" charset="0"/>
          </a:endParaRPr>
        </a:p>
      </dgm:t>
    </dgm:pt>
    <dgm:pt modelId="{BFA84A08-A057-4900-A4DC-E53DBB6CB895}" type="sibTrans" cxnId="{173DC264-2031-4015-9BF4-DF28689CE9E0}">
      <dgm:prSet/>
      <dgm:spPr/>
      <dgm:t>
        <a:bodyPr/>
        <a:lstStyle/>
        <a:p>
          <a:endParaRPr lang="es-ES">
            <a:latin typeface="Montserrat" panose="02000505000000020004" pitchFamily="2" charset="0"/>
          </a:endParaRPr>
        </a:p>
      </dgm:t>
    </dgm:pt>
    <dgm:pt modelId="{7198EE5E-5105-4951-9BFC-3274C659443C}" type="pres">
      <dgm:prSet presAssocID="{C5C4D4B8-F107-47EA-AD95-B82F0927730A}" presName="CompostProcess" presStyleCnt="0">
        <dgm:presLayoutVars>
          <dgm:dir/>
          <dgm:resizeHandles val="exact"/>
        </dgm:presLayoutVars>
      </dgm:prSet>
      <dgm:spPr/>
    </dgm:pt>
    <dgm:pt modelId="{E804571A-94DF-4372-9C94-ECAC19F1471E}" type="pres">
      <dgm:prSet presAssocID="{C5C4D4B8-F107-47EA-AD95-B82F0927730A}" presName="arrow" presStyleLbl="bgShp" presStyleIdx="0" presStyleCnt="1" custLinFactNeighborX="-1704" custLinFactNeighborY="-50000"/>
      <dgm:spPr/>
    </dgm:pt>
    <dgm:pt modelId="{C07122BA-0911-42E0-929C-F450DF87A2C9}" type="pres">
      <dgm:prSet presAssocID="{C5C4D4B8-F107-47EA-AD95-B82F0927730A}" presName="linearProcess" presStyleCnt="0"/>
      <dgm:spPr/>
    </dgm:pt>
    <dgm:pt modelId="{1A7C19CD-13F1-4030-9734-7711854B3ED8}" type="pres">
      <dgm:prSet presAssocID="{18120DB5-A0F5-4B3A-871B-97AFD61C421B}" presName="textNode" presStyleLbl="node1" presStyleIdx="0" presStyleCnt="4">
        <dgm:presLayoutVars>
          <dgm:bulletEnabled val="1"/>
        </dgm:presLayoutVars>
      </dgm:prSet>
      <dgm:spPr/>
    </dgm:pt>
    <dgm:pt modelId="{C4F17E31-C44D-4B37-8874-80E4B19E73EF}" type="pres">
      <dgm:prSet presAssocID="{9FD66FAB-56BE-4A78-AC9F-AA0BE6DAFA3D}" presName="sibTrans" presStyleCnt="0"/>
      <dgm:spPr/>
    </dgm:pt>
    <dgm:pt modelId="{814D410F-7C33-4BE8-B94E-60E54AAB7CD1}" type="pres">
      <dgm:prSet presAssocID="{90B8CA6B-E228-4BFD-A264-85BB6F3B98EE}" presName="textNode" presStyleLbl="node1" presStyleIdx="1" presStyleCnt="4">
        <dgm:presLayoutVars>
          <dgm:bulletEnabled val="1"/>
        </dgm:presLayoutVars>
      </dgm:prSet>
      <dgm:spPr/>
    </dgm:pt>
    <dgm:pt modelId="{2DC9F605-AD8C-40C8-86D3-9680EF829695}" type="pres">
      <dgm:prSet presAssocID="{4AA28765-4EC4-4692-A4FC-813712341F3D}" presName="sibTrans" presStyleCnt="0"/>
      <dgm:spPr/>
    </dgm:pt>
    <dgm:pt modelId="{EC4C7FB3-D906-400D-8F26-866BAC1247EE}" type="pres">
      <dgm:prSet presAssocID="{34901D09-F055-4745-805D-1D6AAD9801FF}" presName="textNode" presStyleLbl="node1" presStyleIdx="2" presStyleCnt="4">
        <dgm:presLayoutVars>
          <dgm:bulletEnabled val="1"/>
        </dgm:presLayoutVars>
      </dgm:prSet>
      <dgm:spPr/>
    </dgm:pt>
    <dgm:pt modelId="{58BA76C2-DE65-4DAF-9969-77C0524C551B}" type="pres">
      <dgm:prSet presAssocID="{26323091-4488-41FD-B73D-3A82776A4F52}" presName="sibTrans" presStyleCnt="0"/>
      <dgm:spPr/>
    </dgm:pt>
    <dgm:pt modelId="{1C682014-BF61-45D2-A99C-98DECB409308}" type="pres">
      <dgm:prSet presAssocID="{0296C2B5-C08E-46A1-8BC3-9CCC967AFE87}" presName="textNode" presStyleLbl="node1" presStyleIdx="3" presStyleCnt="4">
        <dgm:presLayoutVars>
          <dgm:bulletEnabled val="1"/>
        </dgm:presLayoutVars>
      </dgm:prSet>
      <dgm:spPr/>
    </dgm:pt>
  </dgm:ptLst>
  <dgm:cxnLst>
    <dgm:cxn modelId="{F7F7D615-346A-4170-A5AA-AE2672A30D8D}" type="presOf" srcId="{34901D09-F055-4745-805D-1D6AAD9801FF}" destId="{EC4C7FB3-D906-400D-8F26-866BAC1247EE}" srcOrd="0" destOrd="0" presId="urn:microsoft.com/office/officeart/2005/8/layout/hProcess9"/>
    <dgm:cxn modelId="{173DC264-2031-4015-9BF4-DF28689CE9E0}" srcId="{C5C4D4B8-F107-47EA-AD95-B82F0927730A}" destId="{0296C2B5-C08E-46A1-8BC3-9CCC967AFE87}" srcOrd="3" destOrd="0" parTransId="{8F6C63A2-00FC-48B3-9E0C-E7D3880E4B6F}" sibTransId="{BFA84A08-A057-4900-A4DC-E53DBB6CB895}"/>
    <dgm:cxn modelId="{00163B6B-0B40-4563-BE72-1D0059851F5D}" srcId="{C5C4D4B8-F107-47EA-AD95-B82F0927730A}" destId="{18120DB5-A0F5-4B3A-871B-97AFD61C421B}" srcOrd="0" destOrd="0" parTransId="{7C19B2F3-D9FD-4E29-BBD1-158EA2DE3BA7}" sibTransId="{9FD66FAB-56BE-4A78-AC9F-AA0BE6DAFA3D}"/>
    <dgm:cxn modelId="{82837B4F-114A-459E-B257-8C8CBD830CA7}" type="presOf" srcId="{18120DB5-A0F5-4B3A-871B-97AFD61C421B}" destId="{1A7C19CD-13F1-4030-9734-7711854B3ED8}" srcOrd="0" destOrd="0" presId="urn:microsoft.com/office/officeart/2005/8/layout/hProcess9"/>
    <dgm:cxn modelId="{FFC7FC56-41E0-44A6-8E2A-9CF71952AAF1}" type="presOf" srcId="{90B8CA6B-E228-4BFD-A264-85BB6F3B98EE}" destId="{814D410F-7C33-4BE8-B94E-60E54AAB7CD1}" srcOrd="0" destOrd="0" presId="urn:microsoft.com/office/officeart/2005/8/layout/hProcess9"/>
    <dgm:cxn modelId="{0B79C185-B2D0-45B5-B3E7-8396D6101ED2}" type="presOf" srcId="{0296C2B5-C08E-46A1-8BC3-9CCC967AFE87}" destId="{1C682014-BF61-45D2-A99C-98DECB409308}" srcOrd="0" destOrd="0" presId="urn:microsoft.com/office/officeart/2005/8/layout/hProcess9"/>
    <dgm:cxn modelId="{917D39AE-6B19-4EC4-B396-77D330B792F6}" srcId="{C5C4D4B8-F107-47EA-AD95-B82F0927730A}" destId="{34901D09-F055-4745-805D-1D6AAD9801FF}" srcOrd="2" destOrd="0" parTransId="{960C165B-6550-4A88-9267-7AD72981B6BC}" sibTransId="{26323091-4488-41FD-B73D-3A82776A4F52}"/>
    <dgm:cxn modelId="{2C05CAB9-FF4D-43CB-B330-55E8FBEC9AC2}" srcId="{C5C4D4B8-F107-47EA-AD95-B82F0927730A}" destId="{90B8CA6B-E228-4BFD-A264-85BB6F3B98EE}" srcOrd="1" destOrd="0" parTransId="{D9B93E78-3A08-4900-8023-8339EC8470F9}" sibTransId="{4AA28765-4EC4-4692-A4FC-813712341F3D}"/>
    <dgm:cxn modelId="{BC3D7BDB-FB4A-4F2A-B64B-E546FFE3A799}" type="presOf" srcId="{C5C4D4B8-F107-47EA-AD95-B82F0927730A}" destId="{7198EE5E-5105-4951-9BFC-3274C659443C}" srcOrd="0" destOrd="0" presId="urn:microsoft.com/office/officeart/2005/8/layout/hProcess9"/>
    <dgm:cxn modelId="{53A6122D-492C-4AF5-882B-EA59069A3CB1}" type="presParOf" srcId="{7198EE5E-5105-4951-9BFC-3274C659443C}" destId="{E804571A-94DF-4372-9C94-ECAC19F1471E}" srcOrd="0" destOrd="0" presId="urn:microsoft.com/office/officeart/2005/8/layout/hProcess9"/>
    <dgm:cxn modelId="{C3645753-78B4-461F-9F1E-2A9089B7DECB}" type="presParOf" srcId="{7198EE5E-5105-4951-9BFC-3274C659443C}" destId="{C07122BA-0911-42E0-929C-F450DF87A2C9}" srcOrd="1" destOrd="0" presId="urn:microsoft.com/office/officeart/2005/8/layout/hProcess9"/>
    <dgm:cxn modelId="{F56DFBFC-9609-4786-95B3-DCD042DE6B8D}" type="presParOf" srcId="{C07122BA-0911-42E0-929C-F450DF87A2C9}" destId="{1A7C19CD-13F1-4030-9734-7711854B3ED8}" srcOrd="0" destOrd="0" presId="urn:microsoft.com/office/officeart/2005/8/layout/hProcess9"/>
    <dgm:cxn modelId="{C215ECD3-1FE4-4018-B1C6-F61B26243264}" type="presParOf" srcId="{C07122BA-0911-42E0-929C-F450DF87A2C9}" destId="{C4F17E31-C44D-4B37-8874-80E4B19E73EF}" srcOrd="1" destOrd="0" presId="urn:microsoft.com/office/officeart/2005/8/layout/hProcess9"/>
    <dgm:cxn modelId="{A460CD83-E2A6-42F7-BEB5-DAC6CF474741}" type="presParOf" srcId="{C07122BA-0911-42E0-929C-F450DF87A2C9}" destId="{814D410F-7C33-4BE8-B94E-60E54AAB7CD1}" srcOrd="2" destOrd="0" presId="urn:microsoft.com/office/officeart/2005/8/layout/hProcess9"/>
    <dgm:cxn modelId="{852FD354-5F90-4995-9D49-E19D34A3F950}" type="presParOf" srcId="{C07122BA-0911-42E0-929C-F450DF87A2C9}" destId="{2DC9F605-AD8C-40C8-86D3-9680EF829695}" srcOrd="3" destOrd="0" presId="urn:microsoft.com/office/officeart/2005/8/layout/hProcess9"/>
    <dgm:cxn modelId="{B193F8D9-3B6F-4799-832C-615BE9D6110E}" type="presParOf" srcId="{C07122BA-0911-42E0-929C-F450DF87A2C9}" destId="{EC4C7FB3-D906-400D-8F26-866BAC1247EE}" srcOrd="4" destOrd="0" presId="urn:microsoft.com/office/officeart/2005/8/layout/hProcess9"/>
    <dgm:cxn modelId="{4B308E7E-5681-462D-B974-3718E8DEA591}" type="presParOf" srcId="{C07122BA-0911-42E0-929C-F450DF87A2C9}" destId="{58BA76C2-DE65-4DAF-9969-77C0524C551B}" srcOrd="5" destOrd="0" presId="urn:microsoft.com/office/officeart/2005/8/layout/hProcess9"/>
    <dgm:cxn modelId="{47FA4545-C835-4E75-B0C8-9B5CC1952028}" type="presParOf" srcId="{C07122BA-0911-42E0-929C-F450DF87A2C9}" destId="{1C682014-BF61-45D2-A99C-98DECB40930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3E2CF-1B8C-434B-A5FD-539245B1A667}"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s-ES"/>
        </a:p>
      </dgm:t>
    </dgm:pt>
    <dgm:pt modelId="{5BC09E94-D80B-4E32-9185-05203A44C600}">
      <dgm:prSet custT="1"/>
      <dgm:spPr/>
      <dgm:t>
        <a:bodyPr/>
        <a:lstStyle/>
        <a:p>
          <a:pPr rtl="0"/>
          <a:r>
            <a:rPr lang="es-CO" sz="1200" b="0" baseline="0" dirty="0">
              <a:latin typeface="Montserrat" panose="02000505000000020004" pitchFamily="2" charset="0"/>
            </a:rPr>
            <a:t>Azúcar derivado de la manosa </a:t>
          </a:r>
          <a:endParaRPr lang="es-CO" sz="1200" dirty="0">
            <a:latin typeface="Montserrat" panose="02000505000000020004" pitchFamily="2" charset="0"/>
          </a:endParaRPr>
        </a:p>
      </dgm:t>
    </dgm:pt>
    <dgm:pt modelId="{77C6F1A4-4277-4C49-A4B0-C881747FE203}" type="parTrans" cxnId="{B9AF2DC2-B924-4027-95D1-DA4952F03169}">
      <dgm:prSet/>
      <dgm:spPr/>
      <dgm:t>
        <a:bodyPr/>
        <a:lstStyle/>
        <a:p>
          <a:endParaRPr lang="es-ES" sz="1200">
            <a:latin typeface="Montserrat" panose="02000505000000020004" pitchFamily="2" charset="0"/>
          </a:endParaRPr>
        </a:p>
      </dgm:t>
    </dgm:pt>
    <dgm:pt modelId="{67ED65F3-21F9-40DB-9022-F903B28244CC}" type="sibTrans" cxnId="{B9AF2DC2-B924-4027-95D1-DA4952F03169}">
      <dgm:prSet/>
      <dgm:spPr/>
      <dgm:t>
        <a:bodyPr/>
        <a:lstStyle/>
        <a:p>
          <a:endParaRPr lang="es-ES" sz="1200">
            <a:latin typeface="Montserrat" panose="02000505000000020004" pitchFamily="2" charset="0"/>
          </a:endParaRPr>
        </a:p>
      </dgm:t>
    </dgm:pt>
    <dgm:pt modelId="{11714ADB-59EA-46AA-B170-1FEABEF0858C}">
      <dgm:prSet custT="1"/>
      <dgm:spPr/>
      <dgm:t>
        <a:bodyPr/>
        <a:lstStyle/>
        <a:p>
          <a:pPr rtl="0"/>
          <a:r>
            <a:rPr lang="es-CO" sz="1200" b="0" baseline="0">
              <a:latin typeface="Montserrat" panose="02000505000000020004" pitchFamily="2" charset="0"/>
            </a:rPr>
            <a:t>Inerte</a:t>
          </a:r>
          <a:endParaRPr lang="es-CO" sz="1200">
            <a:latin typeface="Montserrat" panose="02000505000000020004" pitchFamily="2" charset="0"/>
          </a:endParaRPr>
        </a:p>
      </dgm:t>
    </dgm:pt>
    <dgm:pt modelId="{8FC1FD71-CD37-410B-826E-B6A58830501B}" type="parTrans" cxnId="{3D15260B-2B16-46D5-9A30-D59DCFB4238C}">
      <dgm:prSet/>
      <dgm:spPr/>
      <dgm:t>
        <a:bodyPr/>
        <a:lstStyle/>
        <a:p>
          <a:endParaRPr lang="es-ES" sz="1200">
            <a:latin typeface="Montserrat" panose="02000505000000020004" pitchFamily="2" charset="0"/>
          </a:endParaRPr>
        </a:p>
      </dgm:t>
    </dgm:pt>
    <dgm:pt modelId="{178344A2-30BD-46E1-8756-ED535AAFF77D}" type="sibTrans" cxnId="{3D15260B-2B16-46D5-9A30-D59DCFB4238C}">
      <dgm:prSet/>
      <dgm:spPr/>
      <dgm:t>
        <a:bodyPr/>
        <a:lstStyle/>
        <a:p>
          <a:endParaRPr lang="es-ES" sz="1200">
            <a:latin typeface="Montserrat" panose="02000505000000020004" pitchFamily="2" charset="0"/>
          </a:endParaRPr>
        </a:p>
      </dgm:t>
    </dgm:pt>
    <dgm:pt modelId="{E9273B63-A687-42B8-8E54-32B273ACD683}">
      <dgm:prSet custT="1"/>
      <dgm:spPr/>
      <dgm:t>
        <a:bodyPr/>
        <a:lstStyle/>
        <a:p>
          <a:pPr rtl="0"/>
          <a:r>
            <a:rPr lang="es-CO" sz="1100" b="0" baseline="0" dirty="0">
              <a:latin typeface="Montserrat" panose="02000505000000020004" pitchFamily="2" charset="0"/>
            </a:rPr>
            <a:t>No es metabolizado por el organismo</a:t>
          </a:r>
          <a:endParaRPr lang="es-CO" sz="1100" dirty="0">
            <a:latin typeface="Montserrat" panose="02000505000000020004" pitchFamily="2" charset="0"/>
          </a:endParaRPr>
        </a:p>
      </dgm:t>
    </dgm:pt>
    <dgm:pt modelId="{31805999-7DE0-49E8-AB82-05EAC13780C8}" type="parTrans" cxnId="{0CD3A95E-1344-4019-B8FE-A21F43A73906}">
      <dgm:prSet/>
      <dgm:spPr/>
      <dgm:t>
        <a:bodyPr/>
        <a:lstStyle/>
        <a:p>
          <a:endParaRPr lang="es-ES" sz="1200">
            <a:latin typeface="Montserrat" panose="02000505000000020004" pitchFamily="2" charset="0"/>
          </a:endParaRPr>
        </a:p>
      </dgm:t>
    </dgm:pt>
    <dgm:pt modelId="{4925E147-17C5-4784-B65F-983E8194DCDB}" type="sibTrans" cxnId="{0CD3A95E-1344-4019-B8FE-A21F43A73906}">
      <dgm:prSet/>
      <dgm:spPr/>
      <dgm:t>
        <a:bodyPr/>
        <a:lstStyle/>
        <a:p>
          <a:endParaRPr lang="es-ES" sz="1200">
            <a:latin typeface="Montserrat" panose="02000505000000020004" pitchFamily="2" charset="0"/>
          </a:endParaRPr>
        </a:p>
      </dgm:t>
    </dgm:pt>
    <dgm:pt modelId="{C6271E5F-237E-48A0-8A0F-52614CBBF7F7}">
      <dgm:prSet custT="1"/>
      <dgm:spPr/>
      <dgm:t>
        <a:bodyPr/>
        <a:lstStyle/>
        <a:p>
          <a:pPr rtl="0"/>
          <a:r>
            <a:rPr lang="es-CO" sz="1200" b="0" baseline="0" dirty="0">
              <a:latin typeface="Montserrat" panose="02000505000000020004" pitchFamily="2" charset="0"/>
            </a:rPr>
            <a:t>Eliminación renal sin ser reabsorbido  </a:t>
          </a:r>
          <a:endParaRPr lang="es-CO" sz="1200" dirty="0">
            <a:latin typeface="Montserrat" panose="02000505000000020004" pitchFamily="2" charset="0"/>
          </a:endParaRPr>
        </a:p>
      </dgm:t>
    </dgm:pt>
    <dgm:pt modelId="{EAD3F932-F800-41CD-B897-C1A04293985A}" type="parTrans" cxnId="{B7609583-36CD-4816-8595-CF3362671633}">
      <dgm:prSet/>
      <dgm:spPr/>
      <dgm:t>
        <a:bodyPr/>
        <a:lstStyle/>
        <a:p>
          <a:endParaRPr lang="es-ES" sz="1200">
            <a:latin typeface="Montserrat" panose="02000505000000020004" pitchFamily="2" charset="0"/>
          </a:endParaRPr>
        </a:p>
      </dgm:t>
    </dgm:pt>
    <dgm:pt modelId="{44A281FD-A364-4D0B-9431-26DE3C0543F2}" type="sibTrans" cxnId="{B7609583-36CD-4816-8595-CF3362671633}">
      <dgm:prSet/>
      <dgm:spPr/>
      <dgm:t>
        <a:bodyPr/>
        <a:lstStyle/>
        <a:p>
          <a:endParaRPr lang="es-ES" sz="1200">
            <a:latin typeface="Montserrat" panose="02000505000000020004" pitchFamily="2" charset="0"/>
          </a:endParaRPr>
        </a:p>
      </dgm:t>
    </dgm:pt>
    <dgm:pt modelId="{F363F84E-98F0-4830-B995-E08491EA330B}">
      <dgm:prSet custT="1"/>
      <dgm:spPr/>
      <dgm:t>
        <a:bodyPr/>
        <a:lstStyle/>
        <a:p>
          <a:pPr rtl="0"/>
          <a:r>
            <a:rPr lang="es-CO" sz="1200" b="0" baseline="0">
              <a:latin typeface="Montserrat" panose="02000505000000020004" pitchFamily="2" charset="0"/>
            </a:rPr>
            <a:t>Máximos efectos 30 a 40 min</a:t>
          </a:r>
          <a:endParaRPr lang="es-CO" sz="1200">
            <a:latin typeface="Montserrat" panose="02000505000000020004" pitchFamily="2" charset="0"/>
          </a:endParaRPr>
        </a:p>
      </dgm:t>
    </dgm:pt>
    <dgm:pt modelId="{4AB20FD3-B3E7-48D3-9D35-D1FD98AA65BD}" type="parTrans" cxnId="{31042460-AA32-47BD-B8A5-0B584D5DEFED}">
      <dgm:prSet/>
      <dgm:spPr/>
      <dgm:t>
        <a:bodyPr/>
        <a:lstStyle/>
        <a:p>
          <a:endParaRPr lang="es-ES" sz="1200">
            <a:latin typeface="Montserrat" panose="02000505000000020004" pitchFamily="2" charset="0"/>
          </a:endParaRPr>
        </a:p>
      </dgm:t>
    </dgm:pt>
    <dgm:pt modelId="{AF2373A2-EE63-4086-A7CB-8FE311918B80}" type="sibTrans" cxnId="{31042460-AA32-47BD-B8A5-0B584D5DEFED}">
      <dgm:prSet/>
      <dgm:spPr/>
      <dgm:t>
        <a:bodyPr/>
        <a:lstStyle/>
        <a:p>
          <a:endParaRPr lang="es-ES" sz="1200">
            <a:latin typeface="Montserrat" panose="02000505000000020004" pitchFamily="2" charset="0"/>
          </a:endParaRPr>
        </a:p>
      </dgm:t>
    </dgm:pt>
    <dgm:pt modelId="{96A36369-6CDA-4FC7-9BC5-7F49888E4A88}">
      <dgm:prSet custT="1"/>
      <dgm:spPr/>
      <dgm:t>
        <a:bodyPr/>
        <a:lstStyle/>
        <a:p>
          <a:pPr rtl="0"/>
          <a:r>
            <a:rPr lang="es-CO" sz="1200" b="0" baseline="0">
              <a:latin typeface="Montserrat" panose="02000505000000020004" pitchFamily="2" charset="0"/>
            </a:rPr>
            <a:t>Duración de acción de 2 a 12 hr </a:t>
          </a:r>
          <a:endParaRPr lang="es-CO" sz="1200">
            <a:latin typeface="Montserrat" panose="02000505000000020004" pitchFamily="2" charset="0"/>
          </a:endParaRPr>
        </a:p>
      </dgm:t>
    </dgm:pt>
    <dgm:pt modelId="{24620F87-32A6-4F0C-973C-4738B153057D}" type="parTrans" cxnId="{8D8F88CB-0828-4072-BADB-3F784CC484A4}">
      <dgm:prSet/>
      <dgm:spPr/>
      <dgm:t>
        <a:bodyPr/>
        <a:lstStyle/>
        <a:p>
          <a:endParaRPr lang="es-ES" sz="1200">
            <a:latin typeface="Montserrat" panose="02000505000000020004" pitchFamily="2" charset="0"/>
          </a:endParaRPr>
        </a:p>
      </dgm:t>
    </dgm:pt>
    <dgm:pt modelId="{46E47ABD-1BC8-40B8-8E37-F8600A7D308E}" type="sibTrans" cxnId="{8D8F88CB-0828-4072-BADB-3F784CC484A4}">
      <dgm:prSet/>
      <dgm:spPr/>
      <dgm:t>
        <a:bodyPr/>
        <a:lstStyle/>
        <a:p>
          <a:endParaRPr lang="es-ES" sz="1200">
            <a:latin typeface="Montserrat" panose="02000505000000020004" pitchFamily="2" charset="0"/>
          </a:endParaRPr>
        </a:p>
      </dgm:t>
    </dgm:pt>
    <dgm:pt modelId="{6AC77F52-4856-43DE-A36D-93A58A71172E}" type="pres">
      <dgm:prSet presAssocID="{AA43E2CF-1B8C-434B-A5FD-539245B1A667}" presName="CompostProcess" presStyleCnt="0">
        <dgm:presLayoutVars>
          <dgm:dir/>
          <dgm:resizeHandles val="exact"/>
        </dgm:presLayoutVars>
      </dgm:prSet>
      <dgm:spPr/>
    </dgm:pt>
    <dgm:pt modelId="{E24580AB-79CE-4C0B-9F93-50EDC245FA4D}" type="pres">
      <dgm:prSet presAssocID="{AA43E2CF-1B8C-434B-A5FD-539245B1A667}" presName="arrow" presStyleLbl="bgShp" presStyleIdx="0" presStyleCnt="1"/>
      <dgm:spPr/>
    </dgm:pt>
    <dgm:pt modelId="{9BE416E2-3C07-4545-86A6-8E7AD87913AE}" type="pres">
      <dgm:prSet presAssocID="{AA43E2CF-1B8C-434B-A5FD-539245B1A667}" presName="linearProcess" presStyleCnt="0"/>
      <dgm:spPr/>
    </dgm:pt>
    <dgm:pt modelId="{2CB285D2-EAF6-4ACD-BCE7-B953E7AA2450}" type="pres">
      <dgm:prSet presAssocID="{5BC09E94-D80B-4E32-9185-05203A44C600}" presName="textNode" presStyleLbl="node1" presStyleIdx="0" presStyleCnt="6">
        <dgm:presLayoutVars>
          <dgm:bulletEnabled val="1"/>
        </dgm:presLayoutVars>
      </dgm:prSet>
      <dgm:spPr/>
    </dgm:pt>
    <dgm:pt modelId="{2777F490-F34E-4AA1-9200-67A4252AC0B6}" type="pres">
      <dgm:prSet presAssocID="{67ED65F3-21F9-40DB-9022-F903B28244CC}" presName="sibTrans" presStyleCnt="0"/>
      <dgm:spPr/>
    </dgm:pt>
    <dgm:pt modelId="{8D6329BB-B808-4FE9-9BA9-DB0A3CB998EE}" type="pres">
      <dgm:prSet presAssocID="{11714ADB-59EA-46AA-B170-1FEABEF0858C}" presName="textNode" presStyleLbl="node1" presStyleIdx="1" presStyleCnt="6">
        <dgm:presLayoutVars>
          <dgm:bulletEnabled val="1"/>
        </dgm:presLayoutVars>
      </dgm:prSet>
      <dgm:spPr/>
    </dgm:pt>
    <dgm:pt modelId="{707F6C0C-D781-44F7-AEC0-D17BC1D4BA2D}" type="pres">
      <dgm:prSet presAssocID="{178344A2-30BD-46E1-8756-ED535AAFF77D}" presName="sibTrans" presStyleCnt="0"/>
      <dgm:spPr/>
    </dgm:pt>
    <dgm:pt modelId="{6EFD1C29-D3AF-4543-A014-3AEF7C7F44AA}" type="pres">
      <dgm:prSet presAssocID="{E9273B63-A687-42B8-8E54-32B273ACD683}" presName="textNode" presStyleLbl="node1" presStyleIdx="2" presStyleCnt="6">
        <dgm:presLayoutVars>
          <dgm:bulletEnabled val="1"/>
        </dgm:presLayoutVars>
      </dgm:prSet>
      <dgm:spPr/>
    </dgm:pt>
    <dgm:pt modelId="{18707193-29D5-4345-8D76-C41A464B1EAF}" type="pres">
      <dgm:prSet presAssocID="{4925E147-17C5-4784-B65F-983E8194DCDB}" presName="sibTrans" presStyleCnt="0"/>
      <dgm:spPr/>
    </dgm:pt>
    <dgm:pt modelId="{AAC8D59E-17F2-4C64-BD9D-81589F7995B0}" type="pres">
      <dgm:prSet presAssocID="{C6271E5F-237E-48A0-8A0F-52614CBBF7F7}" presName="textNode" presStyleLbl="node1" presStyleIdx="3" presStyleCnt="6">
        <dgm:presLayoutVars>
          <dgm:bulletEnabled val="1"/>
        </dgm:presLayoutVars>
      </dgm:prSet>
      <dgm:spPr/>
    </dgm:pt>
    <dgm:pt modelId="{273D329A-008F-46E8-AA44-67273C58614A}" type="pres">
      <dgm:prSet presAssocID="{44A281FD-A364-4D0B-9431-26DE3C0543F2}" presName="sibTrans" presStyleCnt="0"/>
      <dgm:spPr/>
    </dgm:pt>
    <dgm:pt modelId="{E6597759-EA60-4FC5-83F1-B73CA9C9A290}" type="pres">
      <dgm:prSet presAssocID="{F363F84E-98F0-4830-B995-E08491EA330B}" presName="textNode" presStyleLbl="node1" presStyleIdx="4" presStyleCnt="6">
        <dgm:presLayoutVars>
          <dgm:bulletEnabled val="1"/>
        </dgm:presLayoutVars>
      </dgm:prSet>
      <dgm:spPr/>
    </dgm:pt>
    <dgm:pt modelId="{1086BF3F-C608-4650-AF1B-4CD7A58F1099}" type="pres">
      <dgm:prSet presAssocID="{AF2373A2-EE63-4086-A7CB-8FE311918B80}" presName="sibTrans" presStyleCnt="0"/>
      <dgm:spPr/>
    </dgm:pt>
    <dgm:pt modelId="{F435173C-B47C-4409-838B-B694E4DD36F6}" type="pres">
      <dgm:prSet presAssocID="{96A36369-6CDA-4FC7-9BC5-7F49888E4A88}" presName="textNode" presStyleLbl="node1" presStyleIdx="5" presStyleCnt="6">
        <dgm:presLayoutVars>
          <dgm:bulletEnabled val="1"/>
        </dgm:presLayoutVars>
      </dgm:prSet>
      <dgm:spPr/>
    </dgm:pt>
  </dgm:ptLst>
  <dgm:cxnLst>
    <dgm:cxn modelId="{3D15260B-2B16-46D5-9A30-D59DCFB4238C}" srcId="{AA43E2CF-1B8C-434B-A5FD-539245B1A667}" destId="{11714ADB-59EA-46AA-B170-1FEABEF0858C}" srcOrd="1" destOrd="0" parTransId="{8FC1FD71-CD37-410B-826E-B6A58830501B}" sibTransId="{178344A2-30BD-46E1-8756-ED535AAFF77D}"/>
    <dgm:cxn modelId="{6C65AE1D-0DA8-43A7-A9C8-381382D669AB}" type="presOf" srcId="{96A36369-6CDA-4FC7-9BC5-7F49888E4A88}" destId="{F435173C-B47C-4409-838B-B694E4DD36F6}" srcOrd="0" destOrd="0" presId="urn:microsoft.com/office/officeart/2005/8/layout/hProcess9"/>
    <dgm:cxn modelId="{0CD3A95E-1344-4019-B8FE-A21F43A73906}" srcId="{AA43E2CF-1B8C-434B-A5FD-539245B1A667}" destId="{E9273B63-A687-42B8-8E54-32B273ACD683}" srcOrd="2" destOrd="0" parTransId="{31805999-7DE0-49E8-AB82-05EAC13780C8}" sibTransId="{4925E147-17C5-4784-B65F-983E8194DCDB}"/>
    <dgm:cxn modelId="{C7C20F60-3B43-4EF8-96B8-0CE107B1D06D}" type="presOf" srcId="{5BC09E94-D80B-4E32-9185-05203A44C600}" destId="{2CB285D2-EAF6-4ACD-BCE7-B953E7AA2450}" srcOrd="0" destOrd="0" presId="urn:microsoft.com/office/officeart/2005/8/layout/hProcess9"/>
    <dgm:cxn modelId="{31042460-AA32-47BD-B8A5-0B584D5DEFED}" srcId="{AA43E2CF-1B8C-434B-A5FD-539245B1A667}" destId="{F363F84E-98F0-4830-B995-E08491EA330B}" srcOrd="4" destOrd="0" parTransId="{4AB20FD3-B3E7-48D3-9D35-D1FD98AA65BD}" sibTransId="{AF2373A2-EE63-4086-A7CB-8FE311918B80}"/>
    <dgm:cxn modelId="{B7609583-36CD-4816-8595-CF3362671633}" srcId="{AA43E2CF-1B8C-434B-A5FD-539245B1A667}" destId="{C6271E5F-237E-48A0-8A0F-52614CBBF7F7}" srcOrd="3" destOrd="0" parTransId="{EAD3F932-F800-41CD-B897-C1A04293985A}" sibTransId="{44A281FD-A364-4D0B-9431-26DE3C0543F2}"/>
    <dgm:cxn modelId="{900F3297-E3F5-4929-B13A-3849210C887F}" type="presOf" srcId="{11714ADB-59EA-46AA-B170-1FEABEF0858C}" destId="{8D6329BB-B808-4FE9-9BA9-DB0A3CB998EE}" srcOrd="0" destOrd="0" presId="urn:microsoft.com/office/officeart/2005/8/layout/hProcess9"/>
    <dgm:cxn modelId="{431DB5B8-D01A-4925-A788-F0009203907C}" type="presOf" srcId="{F363F84E-98F0-4830-B995-E08491EA330B}" destId="{E6597759-EA60-4FC5-83F1-B73CA9C9A290}" srcOrd="0" destOrd="0" presId="urn:microsoft.com/office/officeart/2005/8/layout/hProcess9"/>
    <dgm:cxn modelId="{B9AF2DC2-B924-4027-95D1-DA4952F03169}" srcId="{AA43E2CF-1B8C-434B-A5FD-539245B1A667}" destId="{5BC09E94-D80B-4E32-9185-05203A44C600}" srcOrd="0" destOrd="0" parTransId="{77C6F1A4-4277-4C49-A4B0-C881747FE203}" sibTransId="{67ED65F3-21F9-40DB-9022-F903B28244CC}"/>
    <dgm:cxn modelId="{79CCD5C5-44D1-4831-8D27-9C8D0A6195DB}" type="presOf" srcId="{E9273B63-A687-42B8-8E54-32B273ACD683}" destId="{6EFD1C29-D3AF-4543-A014-3AEF7C7F44AA}" srcOrd="0" destOrd="0" presId="urn:microsoft.com/office/officeart/2005/8/layout/hProcess9"/>
    <dgm:cxn modelId="{8D8F88CB-0828-4072-BADB-3F784CC484A4}" srcId="{AA43E2CF-1B8C-434B-A5FD-539245B1A667}" destId="{96A36369-6CDA-4FC7-9BC5-7F49888E4A88}" srcOrd="5" destOrd="0" parTransId="{24620F87-32A6-4F0C-973C-4738B153057D}" sibTransId="{46E47ABD-1BC8-40B8-8E37-F8600A7D308E}"/>
    <dgm:cxn modelId="{B694B3D0-6370-4B9B-9F91-E03B5A0646AB}" type="presOf" srcId="{C6271E5F-237E-48A0-8A0F-52614CBBF7F7}" destId="{AAC8D59E-17F2-4C64-BD9D-81589F7995B0}" srcOrd="0" destOrd="0" presId="urn:microsoft.com/office/officeart/2005/8/layout/hProcess9"/>
    <dgm:cxn modelId="{59818ADC-FE76-4BD6-A7EB-E191E9C84D11}" type="presOf" srcId="{AA43E2CF-1B8C-434B-A5FD-539245B1A667}" destId="{6AC77F52-4856-43DE-A36D-93A58A71172E}" srcOrd="0" destOrd="0" presId="urn:microsoft.com/office/officeart/2005/8/layout/hProcess9"/>
    <dgm:cxn modelId="{0F236BA8-DC6D-4080-9061-E1709692101F}" type="presParOf" srcId="{6AC77F52-4856-43DE-A36D-93A58A71172E}" destId="{E24580AB-79CE-4C0B-9F93-50EDC245FA4D}" srcOrd="0" destOrd="0" presId="urn:microsoft.com/office/officeart/2005/8/layout/hProcess9"/>
    <dgm:cxn modelId="{D05C899F-BBE0-4F25-B166-6F6D2F611175}" type="presParOf" srcId="{6AC77F52-4856-43DE-A36D-93A58A71172E}" destId="{9BE416E2-3C07-4545-86A6-8E7AD87913AE}" srcOrd="1" destOrd="0" presId="urn:microsoft.com/office/officeart/2005/8/layout/hProcess9"/>
    <dgm:cxn modelId="{849EC1AB-3D8E-48CB-A1FB-D7F6C4134F39}" type="presParOf" srcId="{9BE416E2-3C07-4545-86A6-8E7AD87913AE}" destId="{2CB285D2-EAF6-4ACD-BCE7-B953E7AA2450}" srcOrd="0" destOrd="0" presId="urn:microsoft.com/office/officeart/2005/8/layout/hProcess9"/>
    <dgm:cxn modelId="{0EEE2466-3193-43F9-9CC4-836BC097439C}" type="presParOf" srcId="{9BE416E2-3C07-4545-86A6-8E7AD87913AE}" destId="{2777F490-F34E-4AA1-9200-67A4252AC0B6}" srcOrd="1" destOrd="0" presId="urn:microsoft.com/office/officeart/2005/8/layout/hProcess9"/>
    <dgm:cxn modelId="{44FCCA17-ADF0-49D7-8E5F-87AE4D84F306}" type="presParOf" srcId="{9BE416E2-3C07-4545-86A6-8E7AD87913AE}" destId="{8D6329BB-B808-4FE9-9BA9-DB0A3CB998EE}" srcOrd="2" destOrd="0" presId="urn:microsoft.com/office/officeart/2005/8/layout/hProcess9"/>
    <dgm:cxn modelId="{AE5B8989-0A5F-4FA9-9A3B-EC7CE71FB608}" type="presParOf" srcId="{9BE416E2-3C07-4545-86A6-8E7AD87913AE}" destId="{707F6C0C-D781-44F7-AEC0-D17BC1D4BA2D}" srcOrd="3" destOrd="0" presId="urn:microsoft.com/office/officeart/2005/8/layout/hProcess9"/>
    <dgm:cxn modelId="{C1C6AB29-04C8-4D21-B2EB-ADCACFE98EED}" type="presParOf" srcId="{9BE416E2-3C07-4545-86A6-8E7AD87913AE}" destId="{6EFD1C29-D3AF-4543-A014-3AEF7C7F44AA}" srcOrd="4" destOrd="0" presId="urn:microsoft.com/office/officeart/2005/8/layout/hProcess9"/>
    <dgm:cxn modelId="{056CE0BE-56B2-48B8-B6F9-05EC8B09085C}" type="presParOf" srcId="{9BE416E2-3C07-4545-86A6-8E7AD87913AE}" destId="{18707193-29D5-4345-8D76-C41A464B1EAF}" srcOrd="5" destOrd="0" presId="urn:microsoft.com/office/officeart/2005/8/layout/hProcess9"/>
    <dgm:cxn modelId="{47FBC2A7-4220-4B15-B515-906F46A7914B}" type="presParOf" srcId="{9BE416E2-3C07-4545-86A6-8E7AD87913AE}" destId="{AAC8D59E-17F2-4C64-BD9D-81589F7995B0}" srcOrd="6" destOrd="0" presId="urn:microsoft.com/office/officeart/2005/8/layout/hProcess9"/>
    <dgm:cxn modelId="{57928F3C-FBFE-4888-9CDA-FDA7F3717BDF}" type="presParOf" srcId="{9BE416E2-3C07-4545-86A6-8E7AD87913AE}" destId="{273D329A-008F-46E8-AA44-67273C58614A}" srcOrd="7" destOrd="0" presId="urn:microsoft.com/office/officeart/2005/8/layout/hProcess9"/>
    <dgm:cxn modelId="{0E66F4E8-0EFC-4951-B3AD-E366BEBA1AAC}" type="presParOf" srcId="{9BE416E2-3C07-4545-86A6-8E7AD87913AE}" destId="{E6597759-EA60-4FC5-83F1-B73CA9C9A290}" srcOrd="8" destOrd="0" presId="urn:microsoft.com/office/officeart/2005/8/layout/hProcess9"/>
    <dgm:cxn modelId="{D5CB6EAB-2555-42CC-BCDA-4B9059A20711}" type="presParOf" srcId="{9BE416E2-3C07-4545-86A6-8E7AD87913AE}" destId="{1086BF3F-C608-4650-AF1B-4CD7A58F1099}" srcOrd="9" destOrd="0" presId="urn:microsoft.com/office/officeart/2005/8/layout/hProcess9"/>
    <dgm:cxn modelId="{BBFFF690-31C6-4070-8C01-DA2ED17EFB83}" type="presParOf" srcId="{9BE416E2-3C07-4545-86A6-8E7AD87913AE}" destId="{F435173C-B47C-4409-838B-B694E4DD36F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8A1FC3-CDBA-4B07-84B2-CD85779437E9}"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s-ES"/>
        </a:p>
      </dgm:t>
    </dgm:pt>
    <dgm:pt modelId="{A0EEFD2D-36F1-4FC3-B18A-8C15BD453DBE}">
      <dgm:prSet/>
      <dgm:spPr/>
      <dgm:t>
        <a:bodyPr/>
        <a:lstStyle/>
        <a:p>
          <a:pPr rtl="0"/>
          <a:r>
            <a:rPr lang="es-CO" b="0" baseline="0">
              <a:latin typeface="Montserrat" panose="02000505000000020004" pitchFamily="2" charset="0"/>
            </a:rPr>
            <a:t>Inotrópica</a:t>
          </a:r>
          <a:endParaRPr lang="es-CO">
            <a:latin typeface="Montserrat" panose="02000505000000020004" pitchFamily="2" charset="0"/>
          </a:endParaRPr>
        </a:p>
      </dgm:t>
    </dgm:pt>
    <dgm:pt modelId="{DC1C5651-62BD-4F04-9289-DECFB5CBC9A9}" type="parTrans" cxnId="{92A589C0-71B1-417C-A067-1342A7457B0B}">
      <dgm:prSet/>
      <dgm:spPr/>
      <dgm:t>
        <a:bodyPr/>
        <a:lstStyle/>
        <a:p>
          <a:endParaRPr lang="es-ES">
            <a:latin typeface="Montserrat" panose="02000505000000020004" pitchFamily="2" charset="0"/>
          </a:endParaRPr>
        </a:p>
      </dgm:t>
    </dgm:pt>
    <dgm:pt modelId="{CB1C71A4-DB82-4E4A-B26B-667AF3740113}" type="sibTrans" cxnId="{92A589C0-71B1-417C-A067-1342A7457B0B}">
      <dgm:prSet/>
      <dgm:spPr/>
      <dgm:t>
        <a:bodyPr/>
        <a:lstStyle/>
        <a:p>
          <a:endParaRPr lang="es-ES">
            <a:latin typeface="Montserrat" panose="02000505000000020004" pitchFamily="2" charset="0"/>
          </a:endParaRPr>
        </a:p>
      </dgm:t>
    </dgm:pt>
    <dgm:pt modelId="{BF591F60-EFD9-4891-8561-4B1973BE7F02}">
      <dgm:prSet/>
      <dgm:spPr/>
      <dgm:t>
        <a:bodyPr/>
        <a:lstStyle/>
        <a:p>
          <a:pPr rtl="0"/>
          <a:r>
            <a:rPr lang="es-CO" b="0" baseline="0">
              <a:latin typeface="Montserrat" panose="02000505000000020004" pitchFamily="2" charset="0"/>
            </a:rPr>
            <a:t>Antinflamatoria</a:t>
          </a:r>
          <a:endParaRPr lang="es-CO">
            <a:latin typeface="Montserrat" panose="02000505000000020004" pitchFamily="2" charset="0"/>
          </a:endParaRPr>
        </a:p>
      </dgm:t>
    </dgm:pt>
    <dgm:pt modelId="{B5F15BF1-E29C-4BE1-9A67-9D7264813473}" type="parTrans" cxnId="{A5823D86-94B2-4080-89EA-6E8BD989BDE6}">
      <dgm:prSet/>
      <dgm:spPr/>
      <dgm:t>
        <a:bodyPr/>
        <a:lstStyle/>
        <a:p>
          <a:endParaRPr lang="es-ES">
            <a:latin typeface="Montserrat" panose="02000505000000020004" pitchFamily="2" charset="0"/>
          </a:endParaRPr>
        </a:p>
      </dgm:t>
    </dgm:pt>
    <dgm:pt modelId="{0266FCF9-BEC9-43F8-AF84-949D194A4541}" type="sibTrans" cxnId="{A5823D86-94B2-4080-89EA-6E8BD989BDE6}">
      <dgm:prSet/>
      <dgm:spPr/>
      <dgm:t>
        <a:bodyPr/>
        <a:lstStyle/>
        <a:p>
          <a:endParaRPr lang="es-ES">
            <a:latin typeface="Montserrat" panose="02000505000000020004" pitchFamily="2" charset="0"/>
          </a:endParaRPr>
        </a:p>
      </dgm:t>
    </dgm:pt>
    <dgm:pt modelId="{89011666-787D-4B05-894A-80DD21EB372C}">
      <dgm:prSet/>
      <dgm:spPr/>
      <dgm:t>
        <a:bodyPr/>
        <a:lstStyle/>
        <a:p>
          <a:pPr rtl="0"/>
          <a:r>
            <a:rPr lang="es-CO" b="0" baseline="0">
              <a:latin typeface="Montserrat" panose="02000505000000020004" pitchFamily="2" charset="0"/>
            </a:rPr>
            <a:t>Inmunomoduladora</a:t>
          </a:r>
          <a:endParaRPr lang="es-CO">
            <a:latin typeface="Montserrat" panose="02000505000000020004" pitchFamily="2" charset="0"/>
          </a:endParaRPr>
        </a:p>
      </dgm:t>
    </dgm:pt>
    <dgm:pt modelId="{E0BBF814-D652-412D-BDE7-C62678E27502}" type="parTrans" cxnId="{EA2D2408-7334-4829-A7FC-DF7EEB57CDCB}">
      <dgm:prSet/>
      <dgm:spPr/>
      <dgm:t>
        <a:bodyPr/>
        <a:lstStyle/>
        <a:p>
          <a:endParaRPr lang="es-ES">
            <a:latin typeface="Montserrat" panose="02000505000000020004" pitchFamily="2" charset="0"/>
          </a:endParaRPr>
        </a:p>
      </dgm:t>
    </dgm:pt>
    <dgm:pt modelId="{0B179D50-2986-4D65-B569-AFF508EC01BE}" type="sibTrans" cxnId="{EA2D2408-7334-4829-A7FC-DF7EEB57CDCB}">
      <dgm:prSet/>
      <dgm:spPr/>
      <dgm:t>
        <a:bodyPr/>
        <a:lstStyle/>
        <a:p>
          <a:endParaRPr lang="es-ES">
            <a:latin typeface="Montserrat" panose="02000505000000020004" pitchFamily="2" charset="0"/>
          </a:endParaRPr>
        </a:p>
      </dgm:t>
    </dgm:pt>
    <dgm:pt modelId="{8DBFAD0F-D6D2-4DC4-8922-0F74E2995E1F}">
      <dgm:prSet/>
      <dgm:spPr/>
      <dgm:t>
        <a:bodyPr/>
        <a:lstStyle/>
        <a:p>
          <a:pPr rtl="0"/>
          <a:r>
            <a:rPr lang="es-CO" b="0" baseline="0" dirty="0">
              <a:latin typeface="Montserrat" panose="02000505000000020004" pitchFamily="2" charset="0"/>
            </a:rPr>
            <a:t>Mejora el flujo hepático y esplácnico</a:t>
          </a:r>
          <a:endParaRPr lang="es-CO" dirty="0">
            <a:latin typeface="Montserrat" panose="02000505000000020004" pitchFamily="2" charset="0"/>
          </a:endParaRPr>
        </a:p>
      </dgm:t>
    </dgm:pt>
    <dgm:pt modelId="{311AE8BF-FD60-4070-8276-A530D6CA6DEF}" type="parTrans" cxnId="{E9389488-7F9A-4A02-B901-DA21BEFB6B2D}">
      <dgm:prSet/>
      <dgm:spPr/>
      <dgm:t>
        <a:bodyPr/>
        <a:lstStyle/>
        <a:p>
          <a:endParaRPr lang="es-ES">
            <a:latin typeface="Montserrat" panose="02000505000000020004" pitchFamily="2" charset="0"/>
          </a:endParaRPr>
        </a:p>
      </dgm:t>
    </dgm:pt>
    <dgm:pt modelId="{D03DBB4C-A2F7-4CC2-B1D2-5B4CBC28EBF9}" type="sibTrans" cxnId="{E9389488-7F9A-4A02-B901-DA21BEFB6B2D}">
      <dgm:prSet/>
      <dgm:spPr/>
      <dgm:t>
        <a:bodyPr/>
        <a:lstStyle/>
        <a:p>
          <a:endParaRPr lang="es-ES">
            <a:latin typeface="Montserrat" panose="02000505000000020004" pitchFamily="2" charset="0"/>
          </a:endParaRPr>
        </a:p>
      </dgm:t>
    </dgm:pt>
    <dgm:pt modelId="{6D089E8B-850A-4385-8E62-C50780A4911C}" type="pres">
      <dgm:prSet presAssocID="{6B8A1FC3-CDBA-4B07-84B2-CD85779437E9}" presName="CompostProcess" presStyleCnt="0">
        <dgm:presLayoutVars>
          <dgm:dir/>
          <dgm:resizeHandles val="exact"/>
        </dgm:presLayoutVars>
      </dgm:prSet>
      <dgm:spPr/>
    </dgm:pt>
    <dgm:pt modelId="{2F453C83-5D88-45D4-8AFD-CD9CDDF136F2}" type="pres">
      <dgm:prSet presAssocID="{6B8A1FC3-CDBA-4B07-84B2-CD85779437E9}" presName="arrow" presStyleLbl="bgShp" presStyleIdx="0" presStyleCnt="1"/>
      <dgm:spPr/>
    </dgm:pt>
    <dgm:pt modelId="{976B66FD-C77A-44E2-A421-1C65320C5F0C}" type="pres">
      <dgm:prSet presAssocID="{6B8A1FC3-CDBA-4B07-84B2-CD85779437E9}" presName="linearProcess" presStyleCnt="0"/>
      <dgm:spPr/>
    </dgm:pt>
    <dgm:pt modelId="{B0C7F500-6605-43C7-9F77-EDB40DD52603}" type="pres">
      <dgm:prSet presAssocID="{A0EEFD2D-36F1-4FC3-B18A-8C15BD453DBE}" presName="textNode" presStyleLbl="node1" presStyleIdx="0" presStyleCnt="4">
        <dgm:presLayoutVars>
          <dgm:bulletEnabled val="1"/>
        </dgm:presLayoutVars>
      </dgm:prSet>
      <dgm:spPr/>
    </dgm:pt>
    <dgm:pt modelId="{2FD8395B-C97B-4292-9518-78064BC8F954}" type="pres">
      <dgm:prSet presAssocID="{CB1C71A4-DB82-4E4A-B26B-667AF3740113}" presName="sibTrans" presStyleCnt="0"/>
      <dgm:spPr/>
    </dgm:pt>
    <dgm:pt modelId="{3703BE86-EAAB-48CD-9526-9EB107F2224C}" type="pres">
      <dgm:prSet presAssocID="{BF591F60-EFD9-4891-8561-4B1973BE7F02}" presName="textNode" presStyleLbl="node1" presStyleIdx="1" presStyleCnt="4">
        <dgm:presLayoutVars>
          <dgm:bulletEnabled val="1"/>
        </dgm:presLayoutVars>
      </dgm:prSet>
      <dgm:spPr/>
    </dgm:pt>
    <dgm:pt modelId="{989AC37A-9FE2-48D7-A403-0610C2371BEB}" type="pres">
      <dgm:prSet presAssocID="{0266FCF9-BEC9-43F8-AF84-949D194A4541}" presName="sibTrans" presStyleCnt="0"/>
      <dgm:spPr/>
    </dgm:pt>
    <dgm:pt modelId="{925FCF74-F9C6-45F2-AA91-FD5D8DA8C0FC}" type="pres">
      <dgm:prSet presAssocID="{89011666-787D-4B05-894A-80DD21EB372C}" presName="textNode" presStyleLbl="node1" presStyleIdx="2" presStyleCnt="4">
        <dgm:presLayoutVars>
          <dgm:bulletEnabled val="1"/>
        </dgm:presLayoutVars>
      </dgm:prSet>
      <dgm:spPr/>
    </dgm:pt>
    <dgm:pt modelId="{3DD34950-79C0-4903-BC5D-7652ABAD27D4}" type="pres">
      <dgm:prSet presAssocID="{0B179D50-2986-4D65-B569-AFF508EC01BE}" presName="sibTrans" presStyleCnt="0"/>
      <dgm:spPr/>
    </dgm:pt>
    <dgm:pt modelId="{61627CD4-5B04-49C1-9769-BCA9DFD21BCB}" type="pres">
      <dgm:prSet presAssocID="{8DBFAD0F-D6D2-4DC4-8922-0F74E2995E1F}" presName="textNode" presStyleLbl="node1" presStyleIdx="3" presStyleCnt="4">
        <dgm:presLayoutVars>
          <dgm:bulletEnabled val="1"/>
        </dgm:presLayoutVars>
      </dgm:prSet>
      <dgm:spPr/>
    </dgm:pt>
  </dgm:ptLst>
  <dgm:cxnLst>
    <dgm:cxn modelId="{B89B8D04-CB12-4E3B-948D-A0DCA99DF1BD}" type="presOf" srcId="{8DBFAD0F-D6D2-4DC4-8922-0F74E2995E1F}" destId="{61627CD4-5B04-49C1-9769-BCA9DFD21BCB}" srcOrd="0" destOrd="0" presId="urn:microsoft.com/office/officeart/2005/8/layout/hProcess9"/>
    <dgm:cxn modelId="{EA2D2408-7334-4829-A7FC-DF7EEB57CDCB}" srcId="{6B8A1FC3-CDBA-4B07-84B2-CD85779437E9}" destId="{89011666-787D-4B05-894A-80DD21EB372C}" srcOrd="2" destOrd="0" parTransId="{E0BBF814-D652-412D-BDE7-C62678E27502}" sibTransId="{0B179D50-2986-4D65-B569-AFF508EC01BE}"/>
    <dgm:cxn modelId="{5064EA18-D75C-46B7-BC4D-F1AD04A8A7C2}" type="presOf" srcId="{BF591F60-EFD9-4891-8561-4B1973BE7F02}" destId="{3703BE86-EAAB-48CD-9526-9EB107F2224C}" srcOrd="0" destOrd="0" presId="urn:microsoft.com/office/officeart/2005/8/layout/hProcess9"/>
    <dgm:cxn modelId="{A5823D86-94B2-4080-89EA-6E8BD989BDE6}" srcId="{6B8A1FC3-CDBA-4B07-84B2-CD85779437E9}" destId="{BF591F60-EFD9-4891-8561-4B1973BE7F02}" srcOrd="1" destOrd="0" parTransId="{B5F15BF1-E29C-4BE1-9A67-9D7264813473}" sibTransId="{0266FCF9-BEC9-43F8-AF84-949D194A4541}"/>
    <dgm:cxn modelId="{E9389488-7F9A-4A02-B901-DA21BEFB6B2D}" srcId="{6B8A1FC3-CDBA-4B07-84B2-CD85779437E9}" destId="{8DBFAD0F-D6D2-4DC4-8922-0F74E2995E1F}" srcOrd="3" destOrd="0" parTransId="{311AE8BF-FD60-4070-8276-A530D6CA6DEF}" sibTransId="{D03DBB4C-A2F7-4CC2-B1D2-5B4CBC28EBF9}"/>
    <dgm:cxn modelId="{50148BA8-F29F-47E8-9F84-F6F8A81E09AA}" type="presOf" srcId="{89011666-787D-4B05-894A-80DD21EB372C}" destId="{925FCF74-F9C6-45F2-AA91-FD5D8DA8C0FC}" srcOrd="0" destOrd="0" presId="urn:microsoft.com/office/officeart/2005/8/layout/hProcess9"/>
    <dgm:cxn modelId="{10290EBF-090B-4D16-ADC1-B6B893F7EC08}" type="presOf" srcId="{A0EEFD2D-36F1-4FC3-B18A-8C15BD453DBE}" destId="{B0C7F500-6605-43C7-9F77-EDB40DD52603}" srcOrd="0" destOrd="0" presId="urn:microsoft.com/office/officeart/2005/8/layout/hProcess9"/>
    <dgm:cxn modelId="{92A589C0-71B1-417C-A067-1342A7457B0B}" srcId="{6B8A1FC3-CDBA-4B07-84B2-CD85779437E9}" destId="{A0EEFD2D-36F1-4FC3-B18A-8C15BD453DBE}" srcOrd="0" destOrd="0" parTransId="{DC1C5651-62BD-4F04-9289-DECFB5CBC9A9}" sibTransId="{CB1C71A4-DB82-4E4A-B26B-667AF3740113}"/>
    <dgm:cxn modelId="{B359D8E0-A61F-4DD6-B453-5A19008E7A0D}" type="presOf" srcId="{6B8A1FC3-CDBA-4B07-84B2-CD85779437E9}" destId="{6D089E8B-850A-4385-8E62-C50780A4911C}" srcOrd="0" destOrd="0" presId="urn:microsoft.com/office/officeart/2005/8/layout/hProcess9"/>
    <dgm:cxn modelId="{09FDD11C-C861-4F29-851C-B61C28271283}" type="presParOf" srcId="{6D089E8B-850A-4385-8E62-C50780A4911C}" destId="{2F453C83-5D88-45D4-8AFD-CD9CDDF136F2}" srcOrd="0" destOrd="0" presId="urn:microsoft.com/office/officeart/2005/8/layout/hProcess9"/>
    <dgm:cxn modelId="{0594A9E7-4E7C-412E-9216-283C692DC307}" type="presParOf" srcId="{6D089E8B-850A-4385-8E62-C50780A4911C}" destId="{976B66FD-C77A-44E2-A421-1C65320C5F0C}" srcOrd="1" destOrd="0" presId="urn:microsoft.com/office/officeart/2005/8/layout/hProcess9"/>
    <dgm:cxn modelId="{D7DAA3C2-BD49-4BEE-9360-AC2299F628F9}" type="presParOf" srcId="{976B66FD-C77A-44E2-A421-1C65320C5F0C}" destId="{B0C7F500-6605-43C7-9F77-EDB40DD52603}" srcOrd="0" destOrd="0" presId="urn:microsoft.com/office/officeart/2005/8/layout/hProcess9"/>
    <dgm:cxn modelId="{CBA28149-1D07-4992-A0BD-85052FBCC873}" type="presParOf" srcId="{976B66FD-C77A-44E2-A421-1C65320C5F0C}" destId="{2FD8395B-C97B-4292-9518-78064BC8F954}" srcOrd="1" destOrd="0" presId="urn:microsoft.com/office/officeart/2005/8/layout/hProcess9"/>
    <dgm:cxn modelId="{64FF4362-45CD-46E1-9E58-BAFB4013A662}" type="presParOf" srcId="{976B66FD-C77A-44E2-A421-1C65320C5F0C}" destId="{3703BE86-EAAB-48CD-9526-9EB107F2224C}" srcOrd="2" destOrd="0" presId="urn:microsoft.com/office/officeart/2005/8/layout/hProcess9"/>
    <dgm:cxn modelId="{D3FA5870-9181-4FC3-AFCC-4231BA82AF0C}" type="presParOf" srcId="{976B66FD-C77A-44E2-A421-1C65320C5F0C}" destId="{989AC37A-9FE2-48D7-A403-0610C2371BEB}" srcOrd="3" destOrd="0" presId="urn:microsoft.com/office/officeart/2005/8/layout/hProcess9"/>
    <dgm:cxn modelId="{E6A5307B-2B20-4AED-A192-92C8C40282FB}" type="presParOf" srcId="{976B66FD-C77A-44E2-A421-1C65320C5F0C}" destId="{925FCF74-F9C6-45F2-AA91-FD5D8DA8C0FC}" srcOrd="4" destOrd="0" presId="urn:microsoft.com/office/officeart/2005/8/layout/hProcess9"/>
    <dgm:cxn modelId="{CB2D35DA-097A-4BAC-A6A2-1A7571E8B59F}" type="presParOf" srcId="{976B66FD-C77A-44E2-A421-1C65320C5F0C}" destId="{3DD34950-79C0-4903-BC5D-7652ABAD27D4}" srcOrd="5" destOrd="0" presId="urn:microsoft.com/office/officeart/2005/8/layout/hProcess9"/>
    <dgm:cxn modelId="{9CBE57A5-2A33-4FD6-99D9-5BDC5EF32B39}" type="presParOf" srcId="{976B66FD-C77A-44E2-A421-1C65320C5F0C}" destId="{61627CD4-5B04-49C1-9769-BCA9DFD21BC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FD4BC-285C-4E5C-8C1E-952014EB4125}" type="doc">
      <dgm:prSet loTypeId="urn:microsoft.com/office/officeart/2005/8/layout/hProcess9" loCatId="process" qsTypeId="urn:microsoft.com/office/officeart/2005/8/quickstyle/3d1" qsCatId="3D" csTypeId="urn:microsoft.com/office/officeart/2005/8/colors/accent0_3" csCatId="mainScheme" phldr="1"/>
      <dgm:spPr/>
      <dgm:t>
        <a:bodyPr/>
        <a:lstStyle/>
        <a:p>
          <a:endParaRPr lang="es-ES"/>
        </a:p>
      </dgm:t>
    </dgm:pt>
    <dgm:pt modelId="{DDCBD2C4-EB66-4D3D-BE92-0C8046AA92F5}">
      <dgm:prSet/>
      <dgm:spPr/>
      <dgm:t>
        <a:bodyPr/>
        <a:lstStyle/>
        <a:p>
          <a:pPr rtl="0"/>
          <a:r>
            <a:rPr lang="es-ES" b="0" baseline="0" dirty="0">
              <a:latin typeface="Montserrat" panose="02000505000000020004" pitchFamily="2" charset="0"/>
            </a:rPr>
            <a:t>2% al 23.4%</a:t>
          </a:r>
          <a:endParaRPr lang="es-CO" dirty="0">
            <a:latin typeface="Montserrat" panose="02000505000000020004" pitchFamily="2" charset="0"/>
          </a:endParaRPr>
        </a:p>
      </dgm:t>
    </dgm:pt>
    <dgm:pt modelId="{53811B55-A990-4B1A-A711-9726F1258F66}" type="parTrans" cxnId="{68181A25-4582-4AC2-A9B6-AE3B36E19435}">
      <dgm:prSet/>
      <dgm:spPr/>
      <dgm:t>
        <a:bodyPr/>
        <a:lstStyle/>
        <a:p>
          <a:endParaRPr lang="es-ES">
            <a:latin typeface="Montserrat" panose="02000505000000020004" pitchFamily="2" charset="0"/>
          </a:endParaRPr>
        </a:p>
      </dgm:t>
    </dgm:pt>
    <dgm:pt modelId="{9EBEB0DB-A965-4B96-A1F0-C30A21F77CAD}" type="sibTrans" cxnId="{68181A25-4582-4AC2-A9B6-AE3B36E19435}">
      <dgm:prSet/>
      <dgm:spPr/>
      <dgm:t>
        <a:bodyPr/>
        <a:lstStyle/>
        <a:p>
          <a:endParaRPr lang="es-ES">
            <a:latin typeface="Montserrat" panose="02000505000000020004" pitchFamily="2" charset="0"/>
          </a:endParaRPr>
        </a:p>
      </dgm:t>
    </dgm:pt>
    <dgm:pt modelId="{A5DA6D35-D3E3-43C3-B375-9C3D6AC95934}">
      <dgm:prSet/>
      <dgm:spPr/>
      <dgm:t>
        <a:bodyPr/>
        <a:lstStyle/>
        <a:p>
          <a:pPr rtl="0"/>
          <a:r>
            <a:rPr lang="es-CO" b="0" baseline="0" dirty="0">
              <a:latin typeface="Montserrat" panose="02000505000000020004" pitchFamily="2" charset="0"/>
            </a:rPr>
            <a:t>&gt; </a:t>
          </a:r>
          <a:r>
            <a:rPr lang="es-ES" b="0" baseline="0" dirty="0">
              <a:latin typeface="Montserrat" panose="02000505000000020004" pitchFamily="2" charset="0"/>
            </a:rPr>
            <a:t>al 3%:  vía central</a:t>
          </a:r>
          <a:r>
            <a:rPr lang="es-CO" b="0" baseline="0" dirty="0">
              <a:latin typeface="Montserrat" panose="02000505000000020004" pitchFamily="2" charset="0"/>
            </a:rPr>
            <a:t> </a:t>
          </a:r>
          <a:endParaRPr lang="es-CO" dirty="0">
            <a:latin typeface="Montserrat" panose="02000505000000020004" pitchFamily="2" charset="0"/>
          </a:endParaRPr>
        </a:p>
      </dgm:t>
    </dgm:pt>
    <dgm:pt modelId="{1147D872-954C-4A7E-9EFB-D0F10F5F61DC}" type="parTrans" cxnId="{F79C0F97-12FD-46BE-94A9-5159581136AF}">
      <dgm:prSet/>
      <dgm:spPr/>
      <dgm:t>
        <a:bodyPr/>
        <a:lstStyle/>
        <a:p>
          <a:endParaRPr lang="es-ES">
            <a:latin typeface="Montserrat" panose="02000505000000020004" pitchFamily="2" charset="0"/>
          </a:endParaRPr>
        </a:p>
      </dgm:t>
    </dgm:pt>
    <dgm:pt modelId="{5A57D3B3-7B3F-42C3-9634-B5B8A0CA5DD8}" type="sibTrans" cxnId="{F79C0F97-12FD-46BE-94A9-5159581136AF}">
      <dgm:prSet/>
      <dgm:spPr/>
      <dgm:t>
        <a:bodyPr/>
        <a:lstStyle/>
        <a:p>
          <a:endParaRPr lang="es-ES">
            <a:latin typeface="Montserrat" panose="02000505000000020004" pitchFamily="2" charset="0"/>
          </a:endParaRPr>
        </a:p>
      </dgm:t>
    </dgm:pt>
    <dgm:pt modelId="{07E77123-8916-4F83-94E2-BA257FAB14E8}">
      <dgm:prSet/>
      <dgm:spPr/>
      <dgm:t>
        <a:bodyPr/>
        <a:lstStyle/>
        <a:p>
          <a:pPr rtl="0"/>
          <a:r>
            <a:rPr lang="es-CO" b="0" baseline="0" dirty="0">
              <a:latin typeface="Montserrat" panose="02000505000000020004" pitchFamily="2" charset="0"/>
            </a:rPr>
            <a:t>Generan &gt; osmolaridad</a:t>
          </a:r>
          <a:endParaRPr lang="es-CO" dirty="0">
            <a:latin typeface="Montserrat" panose="02000505000000020004" pitchFamily="2" charset="0"/>
          </a:endParaRPr>
        </a:p>
      </dgm:t>
    </dgm:pt>
    <dgm:pt modelId="{89C29B36-B636-457F-8010-FE5A06CCCC66}" type="parTrans" cxnId="{AF6C1BCC-9733-44E0-AA76-180BE30EBE50}">
      <dgm:prSet/>
      <dgm:spPr/>
      <dgm:t>
        <a:bodyPr/>
        <a:lstStyle/>
        <a:p>
          <a:endParaRPr lang="es-ES">
            <a:latin typeface="Montserrat" panose="02000505000000020004" pitchFamily="2" charset="0"/>
          </a:endParaRPr>
        </a:p>
      </dgm:t>
    </dgm:pt>
    <dgm:pt modelId="{F32711D7-B2E6-455C-B8B7-77F57AC18023}" type="sibTrans" cxnId="{AF6C1BCC-9733-44E0-AA76-180BE30EBE50}">
      <dgm:prSet/>
      <dgm:spPr/>
      <dgm:t>
        <a:bodyPr/>
        <a:lstStyle/>
        <a:p>
          <a:endParaRPr lang="es-ES">
            <a:latin typeface="Montserrat" panose="02000505000000020004" pitchFamily="2" charset="0"/>
          </a:endParaRPr>
        </a:p>
      </dgm:t>
    </dgm:pt>
    <dgm:pt modelId="{EA155F15-50D8-478B-B740-CBFCA4798955}">
      <dgm:prSet/>
      <dgm:spPr/>
      <dgm:t>
        <a:bodyPr/>
        <a:lstStyle/>
        <a:p>
          <a:pPr rtl="0"/>
          <a:r>
            <a:rPr lang="es-CO" b="0" baseline="0">
              <a:latin typeface="Montserrat" panose="02000505000000020004" pitchFamily="2" charset="0"/>
            </a:rPr>
            <a:t>Expande rápidamente la volemia</a:t>
          </a:r>
          <a:endParaRPr lang="es-CO">
            <a:latin typeface="Montserrat" panose="02000505000000020004" pitchFamily="2" charset="0"/>
          </a:endParaRPr>
        </a:p>
      </dgm:t>
    </dgm:pt>
    <dgm:pt modelId="{631E919A-04C0-4635-9300-32346AE780B1}" type="parTrans" cxnId="{F128F80D-9D9A-4C2C-92FC-2D1E20D3EDFF}">
      <dgm:prSet/>
      <dgm:spPr/>
      <dgm:t>
        <a:bodyPr/>
        <a:lstStyle/>
        <a:p>
          <a:endParaRPr lang="es-ES">
            <a:latin typeface="Montserrat" panose="02000505000000020004" pitchFamily="2" charset="0"/>
          </a:endParaRPr>
        </a:p>
      </dgm:t>
    </dgm:pt>
    <dgm:pt modelId="{3BB83951-D11F-4B3E-B930-7B93FCA9F9CE}" type="sibTrans" cxnId="{F128F80D-9D9A-4C2C-92FC-2D1E20D3EDFF}">
      <dgm:prSet/>
      <dgm:spPr/>
      <dgm:t>
        <a:bodyPr/>
        <a:lstStyle/>
        <a:p>
          <a:endParaRPr lang="es-ES">
            <a:latin typeface="Montserrat" panose="02000505000000020004" pitchFamily="2" charset="0"/>
          </a:endParaRPr>
        </a:p>
      </dgm:t>
    </dgm:pt>
    <dgm:pt modelId="{F1917AC8-4B50-4323-B433-519217B668D2}">
      <dgm:prSet/>
      <dgm:spPr/>
      <dgm:t>
        <a:bodyPr/>
        <a:lstStyle/>
        <a:p>
          <a:pPr rtl="0"/>
          <a:r>
            <a:rPr lang="es-CO" b="0" baseline="0" dirty="0">
              <a:latin typeface="Montserrat" panose="02000505000000020004" pitchFamily="2" charset="0"/>
            </a:rPr>
            <a:t>Efecto 18-24 horas </a:t>
          </a:r>
          <a:endParaRPr lang="es-CO" dirty="0">
            <a:latin typeface="Montserrat" panose="02000505000000020004" pitchFamily="2" charset="0"/>
          </a:endParaRPr>
        </a:p>
      </dgm:t>
    </dgm:pt>
    <dgm:pt modelId="{E6F0A140-078E-4086-8FF7-991BF7096463}" type="parTrans" cxnId="{6542AFB2-ACC2-4EDA-A601-00F93ECD559D}">
      <dgm:prSet/>
      <dgm:spPr/>
      <dgm:t>
        <a:bodyPr/>
        <a:lstStyle/>
        <a:p>
          <a:endParaRPr lang="es-ES">
            <a:latin typeface="Montserrat" panose="02000505000000020004" pitchFamily="2" charset="0"/>
          </a:endParaRPr>
        </a:p>
      </dgm:t>
    </dgm:pt>
    <dgm:pt modelId="{98E144C5-9B56-45F6-877B-E9994AF47CAD}" type="sibTrans" cxnId="{6542AFB2-ACC2-4EDA-A601-00F93ECD559D}">
      <dgm:prSet/>
      <dgm:spPr/>
      <dgm:t>
        <a:bodyPr/>
        <a:lstStyle/>
        <a:p>
          <a:endParaRPr lang="es-ES">
            <a:latin typeface="Montserrat" panose="02000505000000020004" pitchFamily="2" charset="0"/>
          </a:endParaRPr>
        </a:p>
      </dgm:t>
    </dgm:pt>
    <dgm:pt modelId="{1675C062-841A-4294-BF31-D0792911BFD4}" type="pres">
      <dgm:prSet presAssocID="{318FD4BC-285C-4E5C-8C1E-952014EB4125}" presName="CompostProcess" presStyleCnt="0">
        <dgm:presLayoutVars>
          <dgm:dir/>
          <dgm:resizeHandles val="exact"/>
        </dgm:presLayoutVars>
      </dgm:prSet>
      <dgm:spPr/>
    </dgm:pt>
    <dgm:pt modelId="{F3D5572C-20AC-42D8-8D48-B253CFA79DF0}" type="pres">
      <dgm:prSet presAssocID="{318FD4BC-285C-4E5C-8C1E-952014EB4125}" presName="arrow" presStyleLbl="bgShp" presStyleIdx="0" presStyleCnt="1"/>
      <dgm:spPr/>
    </dgm:pt>
    <dgm:pt modelId="{EE6BFFF6-9202-4E56-A54E-86F71C072B2F}" type="pres">
      <dgm:prSet presAssocID="{318FD4BC-285C-4E5C-8C1E-952014EB4125}" presName="linearProcess" presStyleCnt="0"/>
      <dgm:spPr/>
    </dgm:pt>
    <dgm:pt modelId="{936983D6-2FCE-426A-A4B5-D1004B18551A}" type="pres">
      <dgm:prSet presAssocID="{DDCBD2C4-EB66-4D3D-BE92-0C8046AA92F5}" presName="textNode" presStyleLbl="node1" presStyleIdx="0" presStyleCnt="5">
        <dgm:presLayoutVars>
          <dgm:bulletEnabled val="1"/>
        </dgm:presLayoutVars>
      </dgm:prSet>
      <dgm:spPr/>
    </dgm:pt>
    <dgm:pt modelId="{64E74493-41D7-4464-9090-8B84F34FDA71}" type="pres">
      <dgm:prSet presAssocID="{9EBEB0DB-A965-4B96-A1F0-C30A21F77CAD}" presName="sibTrans" presStyleCnt="0"/>
      <dgm:spPr/>
    </dgm:pt>
    <dgm:pt modelId="{A18E9264-F12C-4048-BCC1-DCDEE49B9307}" type="pres">
      <dgm:prSet presAssocID="{A5DA6D35-D3E3-43C3-B375-9C3D6AC95934}" presName="textNode" presStyleLbl="node1" presStyleIdx="1" presStyleCnt="5">
        <dgm:presLayoutVars>
          <dgm:bulletEnabled val="1"/>
        </dgm:presLayoutVars>
      </dgm:prSet>
      <dgm:spPr/>
    </dgm:pt>
    <dgm:pt modelId="{1982E7F7-71B7-4309-A4B9-2B03C0EAF94E}" type="pres">
      <dgm:prSet presAssocID="{5A57D3B3-7B3F-42C3-9634-B5B8A0CA5DD8}" presName="sibTrans" presStyleCnt="0"/>
      <dgm:spPr/>
    </dgm:pt>
    <dgm:pt modelId="{8F3AA151-3181-440C-8F4A-C19D4B00ABDE}" type="pres">
      <dgm:prSet presAssocID="{07E77123-8916-4F83-94E2-BA257FAB14E8}" presName="textNode" presStyleLbl="node1" presStyleIdx="2" presStyleCnt="5">
        <dgm:presLayoutVars>
          <dgm:bulletEnabled val="1"/>
        </dgm:presLayoutVars>
      </dgm:prSet>
      <dgm:spPr/>
    </dgm:pt>
    <dgm:pt modelId="{BE4D15B6-5787-472E-B844-9504DA9D56D3}" type="pres">
      <dgm:prSet presAssocID="{F32711D7-B2E6-455C-B8B7-77F57AC18023}" presName="sibTrans" presStyleCnt="0"/>
      <dgm:spPr/>
    </dgm:pt>
    <dgm:pt modelId="{DDD8F529-AD0E-4D5D-A5A5-332E405B899D}" type="pres">
      <dgm:prSet presAssocID="{EA155F15-50D8-478B-B740-CBFCA4798955}" presName="textNode" presStyleLbl="node1" presStyleIdx="3" presStyleCnt="5">
        <dgm:presLayoutVars>
          <dgm:bulletEnabled val="1"/>
        </dgm:presLayoutVars>
      </dgm:prSet>
      <dgm:spPr/>
    </dgm:pt>
    <dgm:pt modelId="{A7E32518-B727-48D2-9927-52F1A3219581}" type="pres">
      <dgm:prSet presAssocID="{3BB83951-D11F-4B3E-B930-7B93FCA9F9CE}" presName="sibTrans" presStyleCnt="0"/>
      <dgm:spPr/>
    </dgm:pt>
    <dgm:pt modelId="{20583421-9E2A-47CD-8670-B823C9765CF3}" type="pres">
      <dgm:prSet presAssocID="{F1917AC8-4B50-4323-B433-519217B668D2}" presName="textNode" presStyleLbl="node1" presStyleIdx="4" presStyleCnt="5">
        <dgm:presLayoutVars>
          <dgm:bulletEnabled val="1"/>
        </dgm:presLayoutVars>
      </dgm:prSet>
      <dgm:spPr/>
    </dgm:pt>
  </dgm:ptLst>
  <dgm:cxnLst>
    <dgm:cxn modelId="{F128F80D-9D9A-4C2C-92FC-2D1E20D3EDFF}" srcId="{318FD4BC-285C-4E5C-8C1E-952014EB4125}" destId="{EA155F15-50D8-478B-B740-CBFCA4798955}" srcOrd="3" destOrd="0" parTransId="{631E919A-04C0-4635-9300-32346AE780B1}" sibTransId="{3BB83951-D11F-4B3E-B930-7B93FCA9F9CE}"/>
    <dgm:cxn modelId="{3404C313-379E-491A-A882-EB885D07F92D}" type="presOf" srcId="{DDCBD2C4-EB66-4D3D-BE92-0C8046AA92F5}" destId="{936983D6-2FCE-426A-A4B5-D1004B18551A}" srcOrd="0" destOrd="0" presId="urn:microsoft.com/office/officeart/2005/8/layout/hProcess9"/>
    <dgm:cxn modelId="{68181A25-4582-4AC2-A9B6-AE3B36E19435}" srcId="{318FD4BC-285C-4E5C-8C1E-952014EB4125}" destId="{DDCBD2C4-EB66-4D3D-BE92-0C8046AA92F5}" srcOrd="0" destOrd="0" parTransId="{53811B55-A990-4B1A-A711-9726F1258F66}" sibTransId="{9EBEB0DB-A965-4B96-A1F0-C30A21F77CAD}"/>
    <dgm:cxn modelId="{AE89D045-2A44-47F3-927F-06E3B0218A8F}" type="presOf" srcId="{318FD4BC-285C-4E5C-8C1E-952014EB4125}" destId="{1675C062-841A-4294-BF31-D0792911BFD4}" srcOrd="0" destOrd="0" presId="urn:microsoft.com/office/officeart/2005/8/layout/hProcess9"/>
    <dgm:cxn modelId="{5C9C5E91-1394-4E63-8132-08E0AF42A3B9}" type="presOf" srcId="{07E77123-8916-4F83-94E2-BA257FAB14E8}" destId="{8F3AA151-3181-440C-8F4A-C19D4B00ABDE}" srcOrd="0" destOrd="0" presId="urn:microsoft.com/office/officeart/2005/8/layout/hProcess9"/>
    <dgm:cxn modelId="{F79C0F97-12FD-46BE-94A9-5159581136AF}" srcId="{318FD4BC-285C-4E5C-8C1E-952014EB4125}" destId="{A5DA6D35-D3E3-43C3-B375-9C3D6AC95934}" srcOrd="1" destOrd="0" parTransId="{1147D872-954C-4A7E-9EFB-D0F10F5F61DC}" sibTransId="{5A57D3B3-7B3F-42C3-9634-B5B8A0CA5DD8}"/>
    <dgm:cxn modelId="{7B29B8AE-F4DC-4935-B5AD-2B8D0BAEBD3C}" type="presOf" srcId="{F1917AC8-4B50-4323-B433-519217B668D2}" destId="{20583421-9E2A-47CD-8670-B823C9765CF3}" srcOrd="0" destOrd="0" presId="urn:microsoft.com/office/officeart/2005/8/layout/hProcess9"/>
    <dgm:cxn modelId="{6542AFB2-ACC2-4EDA-A601-00F93ECD559D}" srcId="{318FD4BC-285C-4E5C-8C1E-952014EB4125}" destId="{F1917AC8-4B50-4323-B433-519217B668D2}" srcOrd="4" destOrd="0" parTransId="{E6F0A140-078E-4086-8FF7-991BF7096463}" sibTransId="{98E144C5-9B56-45F6-877B-E9994AF47CAD}"/>
    <dgm:cxn modelId="{D03D4DC8-0E54-4FD3-A5FB-DD5875BA91D3}" type="presOf" srcId="{A5DA6D35-D3E3-43C3-B375-9C3D6AC95934}" destId="{A18E9264-F12C-4048-BCC1-DCDEE49B9307}" srcOrd="0" destOrd="0" presId="urn:microsoft.com/office/officeart/2005/8/layout/hProcess9"/>
    <dgm:cxn modelId="{AF6C1BCC-9733-44E0-AA76-180BE30EBE50}" srcId="{318FD4BC-285C-4E5C-8C1E-952014EB4125}" destId="{07E77123-8916-4F83-94E2-BA257FAB14E8}" srcOrd="2" destOrd="0" parTransId="{89C29B36-B636-457F-8010-FE5A06CCCC66}" sibTransId="{F32711D7-B2E6-455C-B8B7-77F57AC18023}"/>
    <dgm:cxn modelId="{F25B00E7-DA42-4BC8-9A30-B1B7C7D3D747}" type="presOf" srcId="{EA155F15-50D8-478B-B740-CBFCA4798955}" destId="{DDD8F529-AD0E-4D5D-A5A5-332E405B899D}" srcOrd="0" destOrd="0" presId="urn:microsoft.com/office/officeart/2005/8/layout/hProcess9"/>
    <dgm:cxn modelId="{AE5FB8E6-0617-42E2-A54E-9B7D6EDC1727}" type="presParOf" srcId="{1675C062-841A-4294-BF31-D0792911BFD4}" destId="{F3D5572C-20AC-42D8-8D48-B253CFA79DF0}" srcOrd="0" destOrd="0" presId="urn:microsoft.com/office/officeart/2005/8/layout/hProcess9"/>
    <dgm:cxn modelId="{48F6A0C1-AA95-47DF-8DE1-364481B7B7FC}" type="presParOf" srcId="{1675C062-841A-4294-BF31-D0792911BFD4}" destId="{EE6BFFF6-9202-4E56-A54E-86F71C072B2F}" srcOrd="1" destOrd="0" presId="urn:microsoft.com/office/officeart/2005/8/layout/hProcess9"/>
    <dgm:cxn modelId="{4D051A52-E087-477E-A2FB-8291217E5A0A}" type="presParOf" srcId="{EE6BFFF6-9202-4E56-A54E-86F71C072B2F}" destId="{936983D6-2FCE-426A-A4B5-D1004B18551A}" srcOrd="0" destOrd="0" presId="urn:microsoft.com/office/officeart/2005/8/layout/hProcess9"/>
    <dgm:cxn modelId="{88104364-8EE1-4346-97F4-2C12CEFE810A}" type="presParOf" srcId="{EE6BFFF6-9202-4E56-A54E-86F71C072B2F}" destId="{64E74493-41D7-4464-9090-8B84F34FDA71}" srcOrd="1" destOrd="0" presId="urn:microsoft.com/office/officeart/2005/8/layout/hProcess9"/>
    <dgm:cxn modelId="{2821A155-C28F-44C5-B214-F72B48A480E5}" type="presParOf" srcId="{EE6BFFF6-9202-4E56-A54E-86F71C072B2F}" destId="{A18E9264-F12C-4048-BCC1-DCDEE49B9307}" srcOrd="2" destOrd="0" presId="urn:microsoft.com/office/officeart/2005/8/layout/hProcess9"/>
    <dgm:cxn modelId="{31E41F5B-A16B-471E-8ABC-F7D6799D0E3C}" type="presParOf" srcId="{EE6BFFF6-9202-4E56-A54E-86F71C072B2F}" destId="{1982E7F7-71B7-4309-A4B9-2B03C0EAF94E}" srcOrd="3" destOrd="0" presId="urn:microsoft.com/office/officeart/2005/8/layout/hProcess9"/>
    <dgm:cxn modelId="{6AC08651-16A2-4082-9237-2D36C711BFAB}" type="presParOf" srcId="{EE6BFFF6-9202-4E56-A54E-86F71C072B2F}" destId="{8F3AA151-3181-440C-8F4A-C19D4B00ABDE}" srcOrd="4" destOrd="0" presId="urn:microsoft.com/office/officeart/2005/8/layout/hProcess9"/>
    <dgm:cxn modelId="{2F6F36F2-1A59-4945-BE11-4E13A70B128B}" type="presParOf" srcId="{EE6BFFF6-9202-4E56-A54E-86F71C072B2F}" destId="{BE4D15B6-5787-472E-B844-9504DA9D56D3}" srcOrd="5" destOrd="0" presId="urn:microsoft.com/office/officeart/2005/8/layout/hProcess9"/>
    <dgm:cxn modelId="{A4E2CCD8-7DAC-44F7-BBCC-9E6043368846}" type="presParOf" srcId="{EE6BFFF6-9202-4E56-A54E-86F71C072B2F}" destId="{DDD8F529-AD0E-4D5D-A5A5-332E405B899D}" srcOrd="6" destOrd="0" presId="urn:microsoft.com/office/officeart/2005/8/layout/hProcess9"/>
    <dgm:cxn modelId="{31C07591-591C-4CFC-BDA7-05ED88126843}" type="presParOf" srcId="{EE6BFFF6-9202-4E56-A54E-86F71C072B2F}" destId="{A7E32518-B727-48D2-9927-52F1A3219581}" srcOrd="7" destOrd="0" presId="urn:microsoft.com/office/officeart/2005/8/layout/hProcess9"/>
    <dgm:cxn modelId="{4FB944DD-9766-4840-9D03-4F3E2DBA3D7D}" type="presParOf" srcId="{EE6BFFF6-9202-4E56-A54E-86F71C072B2F}" destId="{20583421-9E2A-47CD-8670-B823C9765CF3}"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DFE654-CFE9-44B0-A509-701B73D30E48}" type="doc">
      <dgm:prSet loTypeId="urn:microsoft.com/office/officeart/2005/8/layout/hProcess9" loCatId="process" qsTypeId="urn:microsoft.com/office/officeart/2005/8/quickstyle/3d1" qsCatId="3D" csTypeId="urn:microsoft.com/office/officeart/2005/8/colors/accent1_4" csCatId="accent1" phldr="1"/>
      <dgm:spPr/>
      <dgm:t>
        <a:bodyPr/>
        <a:lstStyle/>
        <a:p>
          <a:endParaRPr lang="es-ES"/>
        </a:p>
      </dgm:t>
    </dgm:pt>
    <dgm:pt modelId="{1C45A280-4B0A-4C80-8117-8E85539FFCE0}">
      <dgm:prSet/>
      <dgm:spPr>
        <a:solidFill>
          <a:schemeClr val="tx2"/>
        </a:solidFill>
      </dgm:spPr>
      <dgm:t>
        <a:bodyPr/>
        <a:lstStyle/>
        <a:p>
          <a:pPr rtl="0"/>
          <a:r>
            <a:rPr lang="es-ES" dirty="0">
              <a:latin typeface="Montserrat" panose="02000505000000020004" pitchFamily="2" charset="0"/>
            </a:rPr>
            <a:t>Restauración de la permeabilidad vascular</a:t>
          </a:r>
          <a:endParaRPr lang="es-CO" dirty="0">
            <a:latin typeface="Montserrat" panose="02000505000000020004" pitchFamily="2" charset="0"/>
          </a:endParaRPr>
        </a:p>
      </dgm:t>
    </dgm:pt>
    <dgm:pt modelId="{EC147253-9286-433A-8F05-53154653E5AA}" type="parTrans" cxnId="{362CA760-CE5E-4B7A-8969-F68FF7066767}">
      <dgm:prSet/>
      <dgm:spPr/>
      <dgm:t>
        <a:bodyPr/>
        <a:lstStyle/>
        <a:p>
          <a:endParaRPr lang="es-ES">
            <a:latin typeface="Montserrat" panose="02000505000000020004" pitchFamily="2" charset="0"/>
          </a:endParaRPr>
        </a:p>
      </dgm:t>
    </dgm:pt>
    <dgm:pt modelId="{8738AC13-7A5A-4E02-8AC0-21A5337B6498}" type="sibTrans" cxnId="{362CA760-CE5E-4B7A-8969-F68FF7066767}">
      <dgm:prSet/>
      <dgm:spPr/>
      <dgm:t>
        <a:bodyPr/>
        <a:lstStyle/>
        <a:p>
          <a:endParaRPr lang="es-ES">
            <a:latin typeface="Montserrat" panose="02000505000000020004" pitchFamily="2" charset="0"/>
          </a:endParaRPr>
        </a:p>
      </dgm:t>
    </dgm:pt>
    <dgm:pt modelId="{1028343B-8951-4870-B603-39670C63AFF1}">
      <dgm:prSet/>
      <dgm:spPr>
        <a:solidFill>
          <a:schemeClr val="tx2"/>
        </a:solidFill>
      </dgm:spPr>
      <dgm:t>
        <a:bodyPr/>
        <a:lstStyle/>
        <a:p>
          <a:pPr rtl="0"/>
          <a:r>
            <a:rPr lang="es-ES" dirty="0">
              <a:latin typeface="Montserrat" panose="02000505000000020004" pitchFamily="2" charset="0"/>
            </a:rPr>
            <a:t>Reducción de la producción LCR</a:t>
          </a:r>
          <a:endParaRPr lang="es-CO" dirty="0">
            <a:latin typeface="Montserrat" panose="02000505000000020004" pitchFamily="2" charset="0"/>
          </a:endParaRPr>
        </a:p>
      </dgm:t>
    </dgm:pt>
    <dgm:pt modelId="{01C32E8B-A568-4A1D-9404-F0B5060279C1}" type="parTrans" cxnId="{3A3535F9-C529-4939-A84A-C8D433ECBCE8}">
      <dgm:prSet/>
      <dgm:spPr/>
      <dgm:t>
        <a:bodyPr/>
        <a:lstStyle/>
        <a:p>
          <a:endParaRPr lang="es-ES">
            <a:latin typeface="Montserrat" panose="02000505000000020004" pitchFamily="2" charset="0"/>
          </a:endParaRPr>
        </a:p>
      </dgm:t>
    </dgm:pt>
    <dgm:pt modelId="{20967A5A-FC29-4C63-A92D-D2A1079650CB}" type="sibTrans" cxnId="{3A3535F9-C529-4939-A84A-C8D433ECBCE8}">
      <dgm:prSet/>
      <dgm:spPr/>
      <dgm:t>
        <a:bodyPr/>
        <a:lstStyle/>
        <a:p>
          <a:endParaRPr lang="es-ES">
            <a:latin typeface="Montserrat" panose="02000505000000020004" pitchFamily="2" charset="0"/>
          </a:endParaRPr>
        </a:p>
      </dgm:t>
    </dgm:pt>
    <dgm:pt modelId="{09A8DF41-66B1-4460-9A94-1A0E57DF456E}">
      <dgm:prSet/>
      <dgm:spPr>
        <a:solidFill>
          <a:schemeClr val="tx2"/>
        </a:solidFill>
      </dgm:spPr>
      <dgm:t>
        <a:bodyPr/>
        <a:lstStyle/>
        <a:p>
          <a:pPr rtl="0"/>
          <a:r>
            <a:rPr lang="es-ES">
              <a:latin typeface="Montserrat" panose="02000505000000020004" pitchFamily="2" charset="0"/>
            </a:rPr>
            <a:t>Disminución de la producción de radicales </a:t>
          </a:r>
          <a:endParaRPr lang="es-CO">
            <a:latin typeface="Montserrat" panose="02000505000000020004" pitchFamily="2" charset="0"/>
          </a:endParaRPr>
        </a:p>
      </dgm:t>
    </dgm:pt>
    <dgm:pt modelId="{9E87A307-A1F3-421C-BCD0-DE5F0DA714CB}" type="parTrans" cxnId="{5CBDEECA-679A-4160-B33E-96DD463A3EDB}">
      <dgm:prSet/>
      <dgm:spPr/>
      <dgm:t>
        <a:bodyPr/>
        <a:lstStyle/>
        <a:p>
          <a:endParaRPr lang="es-ES">
            <a:latin typeface="Montserrat" panose="02000505000000020004" pitchFamily="2" charset="0"/>
          </a:endParaRPr>
        </a:p>
      </dgm:t>
    </dgm:pt>
    <dgm:pt modelId="{2D5D8F22-A674-4FB3-A3F7-BDD8C80C7568}" type="sibTrans" cxnId="{5CBDEECA-679A-4160-B33E-96DD463A3EDB}">
      <dgm:prSet/>
      <dgm:spPr/>
      <dgm:t>
        <a:bodyPr/>
        <a:lstStyle/>
        <a:p>
          <a:endParaRPr lang="es-ES">
            <a:latin typeface="Montserrat" panose="02000505000000020004" pitchFamily="2" charset="0"/>
          </a:endParaRPr>
        </a:p>
      </dgm:t>
    </dgm:pt>
    <dgm:pt modelId="{29A93E30-3275-42F9-A848-D02E98D70909}" type="pres">
      <dgm:prSet presAssocID="{94DFE654-CFE9-44B0-A509-701B73D30E48}" presName="CompostProcess" presStyleCnt="0">
        <dgm:presLayoutVars>
          <dgm:dir/>
          <dgm:resizeHandles val="exact"/>
        </dgm:presLayoutVars>
      </dgm:prSet>
      <dgm:spPr/>
    </dgm:pt>
    <dgm:pt modelId="{1F466C9D-D309-44E8-B91B-9083B383962F}" type="pres">
      <dgm:prSet presAssocID="{94DFE654-CFE9-44B0-A509-701B73D30E48}" presName="arrow" presStyleLbl="bgShp" presStyleIdx="0" presStyleCnt="1"/>
      <dgm:spPr/>
    </dgm:pt>
    <dgm:pt modelId="{F7E7C9F3-1590-45F0-AEF5-E0EEA4BE7E38}" type="pres">
      <dgm:prSet presAssocID="{94DFE654-CFE9-44B0-A509-701B73D30E48}" presName="linearProcess" presStyleCnt="0"/>
      <dgm:spPr/>
    </dgm:pt>
    <dgm:pt modelId="{BEBD7D76-3F93-451E-96B2-6470FC3334D1}" type="pres">
      <dgm:prSet presAssocID="{1C45A280-4B0A-4C80-8117-8E85539FFCE0}" presName="textNode" presStyleLbl="node1" presStyleIdx="0" presStyleCnt="3">
        <dgm:presLayoutVars>
          <dgm:bulletEnabled val="1"/>
        </dgm:presLayoutVars>
      </dgm:prSet>
      <dgm:spPr/>
    </dgm:pt>
    <dgm:pt modelId="{33D62BD7-DDB2-41F6-813C-B0D0D7B6456A}" type="pres">
      <dgm:prSet presAssocID="{8738AC13-7A5A-4E02-8AC0-21A5337B6498}" presName="sibTrans" presStyleCnt="0"/>
      <dgm:spPr/>
    </dgm:pt>
    <dgm:pt modelId="{4ED5A48E-4859-4913-839E-0491EF93982A}" type="pres">
      <dgm:prSet presAssocID="{1028343B-8951-4870-B603-39670C63AFF1}" presName="textNode" presStyleLbl="node1" presStyleIdx="1" presStyleCnt="3" custLinFactNeighborY="-1328">
        <dgm:presLayoutVars>
          <dgm:bulletEnabled val="1"/>
        </dgm:presLayoutVars>
      </dgm:prSet>
      <dgm:spPr/>
    </dgm:pt>
    <dgm:pt modelId="{F1268EB0-C59D-41C2-B003-42F693133013}" type="pres">
      <dgm:prSet presAssocID="{20967A5A-FC29-4C63-A92D-D2A1079650CB}" presName="sibTrans" presStyleCnt="0"/>
      <dgm:spPr/>
    </dgm:pt>
    <dgm:pt modelId="{9670BC56-43E6-4486-ADCF-722A00BFEE27}" type="pres">
      <dgm:prSet presAssocID="{09A8DF41-66B1-4460-9A94-1A0E57DF456E}" presName="textNode" presStyleLbl="node1" presStyleIdx="2" presStyleCnt="3">
        <dgm:presLayoutVars>
          <dgm:bulletEnabled val="1"/>
        </dgm:presLayoutVars>
      </dgm:prSet>
      <dgm:spPr/>
    </dgm:pt>
  </dgm:ptLst>
  <dgm:cxnLst>
    <dgm:cxn modelId="{5B5F4510-CE61-4086-A514-03BF965E4377}" type="presOf" srcId="{09A8DF41-66B1-4460-9A94-1A0E57DF456E}" destId="{9670BC56-43E6-4486-ADCF-722A00BFEE27}" srcOrd="0" destOrd="0" presId="urn:microsoft.com/office/officeart/2005/8/layout/hProcess9"/>
    <dgm:cxn modelId="{2A8DC41E-ED26-4DBA-86DB-B358F87AA905}" type="presOf" srcId="{1028343B-8951-4870-B603-39670C63AFF1}" destId="{4ED5A48E-4859-4913-839E-0491EF93982A}" srcOrd="0" destOrd="0" presId="urn:microsoft.com/office/officeart/2005/8/layout/hProcess9"/>
    <dgm:cxn modelId="{362CA760-CE5E-4B7A-8969-F68FF7066767}" srcId="{94DFE654-CFE9-44B0-A509-701B73D30E48}" destId="{1C45A280-4B0A-4C80-8117-8E85539FFCE0}" srcOrd="0" destOrd="0" parTransId="{EC147253-9286-433A-8F05-53154653E5AA}" sibTransId="{8738AC13-7A5A-4E02-8AC0-21A5337B6498}"/>
    <dgm:cxn modelId="{174D1C63-1767-451B-A8CA-E88A679D3028}" type="presOf" srcId="{1C45A280-4B0A-4C80-8117-8E85539FFCE0}" destId="{BEBD7D76-3F93-451E-96B2-6470FC3334D1}" srcOrd="0" destOrd="0" presId="urn:microsoft.com/office/officeart/2005/8/layout/hProcess9"/>
    <dgm:cxn modelId="{A112F995-B530-4119-85EA-AF01FB6CE0D5}" type="presOf" srcId="{94DFE654-CFE9-44B0-A509-701B73D30E48}" destId="{29A93E30-3275-42F9-A848-D02E98D70909}" srcOrd="0" destOrd="0" presId="urn:microsoft.com/office/officeart/2005/8/layout/hProcess9"/>
    <dgm:cxn modelId="{5CBDEECA-679A-4160-B33E-96DD463A3EDB}" srcId="{94DFE654-CFE9-44B0-A509-701B73D30E48}" destId="{09A8DF41-66B1-4460-9A94-1A0E57DF456E}" srcOrd="2" destOrd="0" parTransId="{9E87A307-A1F3-421C-BCD0-DE5F0DA714CB}" sibTransId="{2D5D8F22-A674-4FB3-A3F7-BDD8C80C7568}"/>
    <dgm:cxn modelId="{3A3535F9-C529-4939-A84A-C8D433ECBCE8}" srcId="{94DFE654-CFE9-44B0-A509-701B73D30E48}" destId="{1028343B-8951-4870-B603-39670C63AFF1}" srcOrd="1" destOrd="0" parTransId="{01C32E8B-A568-4A1D-9404-F0B5060279C1}" sibTransId="{20967A5A-FC29-4C63-A92D-D2A1079650CB}"/>
    <dgm:cxn modelId="{67562A39-793E-46C8-9FAF-8DE82ED5DFF9}" type="presParOf" srcId="{29A93E30-3275-42F9-A848-D02E98D70909}" destId="{1F466C9D-D309-44E8-B91B-9083B383962F}" srcOrd="0" destOrd="0" presId="urn:microsoft.com/office/officeart/2005/8/layout/hProcess9"/>
    <dgm:cxn modelId="{45AAF926-86CC-4903-BE9B-FAB753975033}" type="presParOf" srcId="{29A93E30-3275-42F9-A848-D02E98D70909}" destId="{F7E7C9F3-1590-45F0-AEF5-E0EEA4BE7E38}" srcOrd="1" destOrd="0" presId="urn:microsoft.com/office/officeart/2005/8/layout/hProcess9"/>
    <dgm:cxn modelId="{3A046D7C-2307-421C-9871-021C4527364F}" type="presParOf" srcId="{F7E7C9F3-1590-45F0-AEF5-E0EEA4BE7E38}" destId="{BEBD7D76-3F93-451E-96B2-6470FC3334D1}" srcOrd="0" destOrd="0" presId="urn:microsoft.com/office/officeart/2005/8/layout/hProcess9"/>
    <dgm:cxn modelId="{3BC5B0C5-20E7-4420-829D-988B8A34E74F}" type="presParOf" srcId="{F7E7C9F3-1590-45F0-AEF5-E0EEA4BE7E38}" destId="{33D62BD7-DDB2-41F6-813C-B0D0D7B6456A}" srcOrd="1" destOrd="0" presId="urn:microsoft.com/office/officeart/2005/8/layout/hProcess9"/>
    <dgm:cxn modelId="{2A602CEB-B1AC-4395-9685-1AA2EE0492C4}" type="presParOf" srcId="{F7E7C9F3-1590-45F0-AEF5-E0EEA4BE7E38}" destId="{4ED5A48E-4859-4913-839E-0491EF93982A}" srcOrd="2" destOrd="0" presId="urn:microsoft.com/office/officeart/2005/8/layout/hProcess9"/>
    <dgm:cxn modelId="{3AAB8AFB-992A-44C7-9592-C4928E4B0E12}" type="presParOf" srcId="{F7E7C9F3-1590-45F0-AEF5-E0EEA4BE7E38}" destId="{F1268EB0-C59D-41C2-B003-42F693133013}" srcOrd="3" destOrd="0" presId="urn:microsoft.com/office/officeart/2005/8/layout/hProcess9"/>
    <dgm:cxn modelId="{5757445B-5229-48CB-B093-114818F05F56}" type="presParOf" srcId="{F7E7C9F3-1590-45F0-AEF5-E0EEA4BE7E38}" destId="{9670BC56-43E6-4486-ADCF-722A00BFEE27}"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4571A-94DF-4372-9C94-ECAC19F1471E}">
      <dsp:nvSpPr>
        <dsp:cNvPr id="0" name=""/>
        <dsp:cNvSpPr/>
      </dsp:nvSpPr>
      <dsp:spPr>
        <a:xfrm>
          <a:off x="523288" y="0"/>
          <a:ext cx="7350045" cy="3230561"/>
        </a:xfrm>
        <a:prstGeom prst="rightArrow">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A7C19CD-13F1-4030-9734-7711854B3ED8}">
      <dsp:nvSpPr>
        <dsp:cNvPr id="0" name=""/>
        <dsp:cNvSpPr/>
      </dsp:nvSpPr>
      <dsp:spPr>
        <a:xfrm>
          <a:off x="4327" y="969168"/>
          <a:ext cx="2081555" cy="12922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b="0" kern="1200" baseline="0" dirty="0">
              <a:latin typeface="Montserrat" panose="02000505000000020004" pitchFamily="2" charset="0"/>
            </a:rPr>
            <a:t>Reducen la presión intracraneal</a:t>
          </a:r>
          <a:endParaRPr lang="es-CO" sz="1300" kern="1200" dirty="0">
            <a:latin typeface="Montserrat" panose="02000505000000020004" pitchFamily="2" charset="0"/>
          </a:endParaRPr>
        </a:p>
      </dsp:txBody>
      <dsp:txXfrm>
        <a:off x="67408" y="1032249"/>
        <a:ext cx="1955393" cy="1166062"/>
      </dsp:txXfrm>
    </dsp:sp>
    <dsp:sp modelId="{814D410F-7C33-4BE8-B94E-60E54AAB7CD1}">
      <dsp:nvSpPr>
        <dsp:cNvPr id="0" name=""/>
        <dsp:cNvSpPr/>
      </dsp:nvSpPr>
      <dsp:spPr>
        <a:xfrm>
          <a:off x="2189961" y="969168"/>
          <a:ext cx="2081555" cy="12922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b="0" kern="1200" baseline="0" dirty="0">
              <a:latin typeface="Montserrat" panose="02000505000000020004" pitchFamily="2" charset="0"/>
            </a:rPr>
            <a:t>P</a:t>
          </a:r>
          <a:r>
            <a:rPr lang="es-CO" sz="1300" b="0" kern="1200" baseline="0" dirty="0">
              <a:latin typeface="Montserrat" panose="02000505000000020004" pitchFamily="2" charset="0"/>
            </a:rPr>
            <a:t>rovocan desviación de fluidos del intersticio al espacio intravascular</a:t>
          </a:r>
          <a:endParaRPr lang="es-CO" sz="1300" kern="1200" dirty="0">
            <a:latin typeface="Montserrat" panose="02000505000000020004" pitchFamily="2" charset="0"/>
          </a:endParaRPr>
        </a:p>
      </dsp:txBody>
      <dsp:txXfrm>
        <a:off x="2253042" y="1032249"/>
        <a:ext cx="1955393" cy="1166062"/>
      </dsp:txXfrm>
    </dsp:sp>
    <dsp:sp modelId="{EC4C7FB3-D906-400D-8F26-866BAC1247EE}">
      <dsp:nvSpPr>
        <dsp:cNvPr id="0" name=""/>
        <dsp:cNvSpPr/>
      </dsp:nvSpPr>
      <dsp:spPr>
        <a:xfrm>
          <a:off x="4375594" y="969168"/>
          <a:ext cx="2081555" cy="12922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CO" sz="1300" b="0" kern="1200" baseline="0" dirty="0">
              <a:latin typeface="Montserrat" panose="02000505000000020004" pitchFamily="2" charset="0"/>
            </a:rPr>
            <a:t>Aumentando la PPC y FSC</a:t>
          </a:r>
          <a:endParaRPr lang="es-CO" sz="1300" kern="1200" dirty="0">
            <a:latin typeface="Montserrat" panose="02000505000000020004" pitchFamily="2" charset="0"/>
          </a:endParaRPr>
        </a:p>
      </dsp:txBody>
      <dsp:txXfrm>
        <a:off x="4438675" y="1032249"/>
        <a:ext cx="1955393" cy="1166062"/>
      </dsp:txXfrm>
    </dsp:sp>
    <dsp:sp modelId="{1C682014-BF61-45D2-A99C-98DECB409308}">
      <dsp:nvSpPr>
        <dsp:cNvPr id="0" name=""/>
        <dsp:cNvSpPr/>
      </dsp:nvSpPr>
      <dsp:spPr>
        <a:xfrm>
          <a:off x="6561228" y="969168"/>
          <a:ext cx="2081555" cy="12922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CO" sz="1300" b="0" kern="1200" baseline="0" dirty="0">
              <a:latin typeface="Montserrat" panose="02000505000000020004" pitchFamily="2" charset="0"/>
            </a:rPr>
            <a:t>Ocasionan en forma refleja vasoconstricción, contribuyendo al descenso de la PIC</a:t>
          </a:r>
          <a:endParaRPr lang="es-CO" sz="1300" kern="1200" dirty="0">
            <a:latin typeface="Montserrat" panose="02000505000000020004" pitchFamily="2" charset="0"/>
          </a:endParaRPr>
        </a:p>
      </dsp:txBody>
      <dsp:txXfrm>
        <a:off x="6624309" y="1032249"/>
        <a:ext cx="1955393" cy="116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80AB-79CE-4C0B-9F93-50EDC245FA4D}">
      <dsp:nvSpPr>
        <dsp:cNvPr id="0" name=""/>
        <dsp:cNvSpPr/>
      </dsp:nvSpPr>
      <dsp:spPr>
        <a:xfrm>
          <a:off x="633174" y="0"/>
          <a:ext cx="7175976" cy="3340100"/>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CB285D2-EAF6-4ACD-BCE7-B953E7AA2450}">
      <dsp:nvSpPr>
        <dsp:cNvPr id="0" name=""/>
        <dsp:cNvSpPr/>
      </dsp:nvSpPr>
      <dsp:spPr>
        <a:xfrm>
          <a:off x="103" y="1002030"/>
          <a:ext cx="1235432"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0" kern="1200" baseline="0" dirty="0">
              <a:latin typeface="Montserrat" panose="02000505000000020004" pitchFamily="2" charset="0"/>
            </a:rPr>
            <a:t>Azúcar derivado de la manosa </a:t>
          </a:r>
          <a:endParaRPr lang="es-CO" sz="1200" kern="1200" dirty="0">
            <a:latin typeface="Montserrat" panose="02000505000000020004" pitchFamily="2" charset="0"/>
          </a:endParaRPr>
        </a:p>
      </dsp:txBody>
      <dsp:txXfrm>
        <a:off x="60412" y="1062339"/>
        <a:ext cx="1114814" cy="1215422"/>
      </dsp:txXfrm>
    </dsp:sp>
    <dsp:sp modelId="{8D6329BB-B808-4FE9-9BA9-DB0A3CB998EE}">
      <dsp:nvSpPr>
        <dsp:cNvPr id="0" name=""/>
        <dsp:cNvSpPr/>
      </dsp:nvSpPr>
      <dsp:spPr>
        <a:xfrm>
          <a:off x="1441440" y="1002030"/>
          <a:ext cx="1235432"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0" kern="1200" baseline="0">
              <a:latin typeface="Montserrat" panose="02000505000000020004" pitchFamily="2" charset="0"/>
            </a:rPr>
            <a:t>Inerte</a:t>
          </a:r>
          <a:endParaRPr lang="es-CO" sz="1200" kern="1200">
            <a:latin typeface="Montserrat" panose="02000505000000020004" pitchFamily="2" charset="0"/>
          </a:endParaRPr>
        </a:p>
      </dsp:txBody>
      <dsp:txXfrm>
        <a:off x="1501749" y="1062339"/>
        <a:ext cx="1114814" cy="1215422"/>
      </dsp:txXfrm>
    </dsp:sp>
    <dsp:sp modelId="{6EFD1C29-D3AF-4543-A014-3AEF7C7F44AA}">
      <dsp:nvSpPr>
        <dsp:cNvPr id="0" name=""/>
        <dsp:cNvSpPr/>
      </dsp:nvSpPr>
      <dsp:spPr>
        <a:xfrm>
          <a:off x="2882777" y="1002030"/>
          <a:ext cx="1235432"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CO" sz="1100" b="0" kern="1200" baseline="0" dirty="0">
              <a:latin typeface="Montserrat" panose="02000505000000020004" pitchFamily="2" charset="0"/>
            </a:rPr>
            <a:t>No es metabolizado por el organismo</a:t>
          </a:r>
          <a:endParaRPr lang="es-CO" sz="1100" kern="1200" dirty="0">
            <a:latin typeface="Montserrat" panose="02000505000000020004" pitchFamily="2" charset="0"/>
          </a:endParaRPr>
        </a:p>
      </dsp:txBody>
      <dsp:txXfrm>
        <a:off x="2943086" y="1062339"/>
        <a:ext cx="1114814" cy="1215422"/>
      </dsp:txXfrm>
    </dsp:sp>
    <dsp:sp modelId="{AAC8D59E-17F2-4C64-BD9D-81589F7995B0}">
      <dsp:nvSpPr>
        <dsp:cNvPr id="0" name=""/>
        <dsp:cNvSpPr/>
      </dsp:nvSpPr>
      <dsp:spPr>
        <a:xfrm>
          <a:off x="4324115" y="1002030"/>
          <a:ext cx="1235432"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0" kern="1200" baseline="0" dirty="0">
              <a:latin typeface="Montserrat" panose="02000505000000020004" pitchFamily="2" charset="0"/>
            </a:rPr>
            <a:t>Eliminación renal sin ser reabsorbido  </a:t>
          </a:r>
          <a:endParaRPr lang="es-CO" sz="1200" kern="1200" dirty="0">
            <a:latin typeface="Montserrat" panose="02000505000000020004" pitchFamily="2" charset="0"/>
          </a:endParaRPr>
        </a:p>
      </dsp:txBody>
      <dsp:txXfrm>
        <a:off x="4384424" y="1062339"/>
        <a:ext cx="1114814" cy="1215422"/>
      </dsp:txXfrm>
    </dsp:sp>
    <dsp:sp modelId="{E6597759-EA60-4FC5-83F1-B73CA9C9A290}">
      <dsp:nvSpPr>
        <dsp:cNvPr id="0" name=""/>
        <dsp:cNvSpPr/>
      </dsp:nvSpPr>
      <dsp:spPr>
        <a:xfrm>
          <a:off x="5765452" y="1002030"/>
          <a:ext cx="1235432"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0" kern="1200" baseline="0">
              <a:latin typeface="Montserrat" panose="02000505000000020004" pitchFamily="2" charset="0"/>
            </a:rPr>
            <a:t>Máximos efectos 30 a 40 min</a:t>
          </a:r>
          <a:endParaRPr lang="es-CO" sz="1200" kern="1200">
            <a:latin typeface="Montserrat" panose="02000505000000020004" pitchFamily="2" charset="0"/>
          </a:endParaRPr>
        </a:p>
      </dsp:txBody>
      <dsp:txXfrm>
        <a:off x="5825761" y="1062339"/>
        <a:ext cx="1114814" cy="1215422"/>
      </dsp:txXfrm>
    </dsp:sp>
    <dsp:sp modelId="{F435173C-B47C-4409-838B-B694E4DD36F6}">
      <dsp:nvSpPr>
        <dsp:cNvPr id="0" name=""/>
        <dsp:cNvSpPr/>
      </dsp:nvSpPr>
      <dsp:spPr>
        <a:xfrm>
          <a:off x="7206789" y="1002030"/>
          <a:ext cx="1235432"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b="0" kern="1200" baseline="0">
              <a:latin typeface="Montserrat" panose="02000505000000020004" pitchFamily="2" charset="0"/>
            </a:rPr>
            <a:t>Duración de acción de 2 a 12 hr </a:t>
          </a:r>
          <a:endParaRPr lang="es-CO" sz="1200" kern="1200">
            <a:latin typeface="Montserrat" panose="02000505000000020004" pitchFamily="2" charset="0"/>
          </a:endParaRPr>
        </a:p>
      </dsp:txBody>
      <dsp:txXfrm>
        <a:off x="7267098" y="1062339"/>
        <a:ext cx="1114814" cy="1215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53C83-5D88-45D4-8AFD-CD9CDDF136F2}">
      <dsp:nvSpPr>
        <dsp:cNvPr id="0" name=""/>
        <dsp:cNvSpPr/>
      </dsp:nvSpPr>
      <dsp:spPr>
        <a:xfrm>
          <a:off x="629245" y="0"/>
          <a:ext cx="7131447" cy="3095625"/>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0C7F500-6605-43C7-9F77-EDB40DD52603}">
      <dsp:nvSpPr>
        <dsp:cNvPr id="0" name=""/>
        <dsp:cNvSpPr/>
      </dsp:nvSpPr>
      <dsp:spPr>
        <a:xfrm>
          <a:off x="4199" y="928687"/>
          <a:ext cx="2019648" cy="12382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CO" sz="1300" b="0" kern="1200" baseline="0">
              <a:latin typeface="Montserrat" panose="02000505000000020004" pitchFamily="2" charset="0"/>
            </a:rPr>
            <a:t>Inotrópica</a:t>
          </a:r>
          <a:endParaRPr lang="es-CO" sz="1300" kern="1200">
            <a:latin typeface="Montserrat" panose="02000505000000020004" pitchFamily="2" charset="0"/>
          </a:endParaRPr>
        </a:p>
      </dsp:txBody>
      <dsp:txXfrm>
        <a:off x="64645" y="989133"/>
        <a:ext cx="1898756" cy="1117358"/>
      </dsp:txXfrm>
    </dsp:sp>
    <dsp:sp modelId="{3703BE86-EAAB-48CD-9526-9EB107F2224C}">
      <dsp:nvSpPr>
        <dsp:cNvPr id="0" name=""/>
        <dsp:cNvSpPr/>
      </dsp:nvSpPr>
      <dsp:spPr>
        <a:xfrm>
          <a:off x="2124829" y="928687"/>
          <a:ext cx="2019648" cy="12382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CO" sz="1300" b="0" kern="1200" baseline="0">
              <a:latin typeface="Montserrat" panose="02000505000000020004" pitchFamily="2" charset="0"/>
            </a:rPr>
            <a:t>Antinflamatoria</a:t>
          </a:r>
          <a:endParaRPr lang="es-CO" sz="1300" kern="1200">
            <a:latin typeface="Montserrat" panose="02000505000000020004" pitchFamily="2" charset="0"/>
          </a:endParaRPr>
        </a:p>
      </dsp:txBody>
      <dsp:txXfrm>
        <a:off x="2185275" y="989133"/>
        <a:ext cx="1898756" cy="1117358"/>
      </dsp:txXfrm>
    </dsp:sp>
    <dsp:sp modelId="{925FCF74-F9C6-45F2-AA91-FD5D8DA8C0FC}">
      <dsp:nvSpPr>
        <dsp:cNvPr id="0" name=""/>
        <dsp:cNvSpPr/>
      </dsp:nvSpPr>
      <dsp:spPr>
        <a:xfrm>
          <a:off x="4245460" y="928687"/>
          <a:ext cx="2019648" cy="12382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CO" sz="1300" b="0" kern="1200" baseline="0">
              <a:latin typeface="Montserrat" panose="02000505000000020004" pitchFamily="2" charset="0"/>
            </a:rPr>
            <a:t>Inmunomoduladora</a:t>
          </a:r>
          <a:endParaRPr lang="es-CO" sz="1300" kern="1200">
            <a:latin typeface="Montserrat" panose="02000505000000020004" pitchFamily="2" charset="0"/>
          </a:endParaRPr>
        </a:p>
      </dsp:txBody>
      <dsp:txXfrm>
        <a:off x="4305906" y="989133"/>
        <a:ext cx="1898756" cy="1117358"/>
      </dsp:txXfrm>
    </dsp:sp>
    <dsp:sp modelId="{61627CD4-5B04-49C1-9769-BCA9DFD21BCB}">
      <dsp:nvSpPr>
        <dsp:cNvPr id="0" name=""/>
        <dsp:cNvSpPr/>
      </dsp:nvSpPr>
      <dsp:spPr>
        <a:xfrm>
          <a:off x="6366090" y="928687"/>
          <a:ext cx="2019648" cy="12382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CO" sz="1300" b="0" kern="1200" baseline="0" dirty="0">
              <a:latin typeface="Montserrat" panose="02000505000000020004" pitchFamily="2" charset="0"/>
            </a:rPr>
            <a:t>Mejora el flujo hepático y esplácnico</a:t>
          </a:r>
          <a:endParaRPr lang="es-CO" sz="1300" kern="1200" dirty="0">
            <a:latin typeface="Montserrat" panose="02000505000000020004" pitchFamily="2" charset="0"/>
          </a:endParaRPr>
        </a:p>
      </dsp:txBody>
      <dsp:txXfrm>
        <a:off x="6426536" y="989133"/>
        <a:ext cx="1898756" cy="1117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5572C-20AC-42D8-8D48-B253CFA79DF0}">
      <dsp:nvSpPr>
        <dsp:cNvPr id="0" name=""/>
        <dsp:cNvSpPr/>
      </dsp:nvSpPr>
      <dsp:spPr>
        <a:xfrm>
          <a:off x="632221" y="0"/>
          <a:ext cx="7165181" cy="3162300"/>
        </a:xfrm>
        <a:prstGeom prst="rightArrow">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36983D6-2FCE-426A-A4B5-D1004B18551A}">
      <dsp:nvSpPr>
        <dsp:cNvPr id="0" name=""/>
        <dsp:cNvSpPr/>
      </dsp:nvSpPr>
      <dsp:spPr>
        <a:xfrm>
          <a:off x="3704" y="948690"/>
          <a:ext cx="1619656" cy="1264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0" kern="1200" baseline="0" dirty="0">
              <a:latin typeface="Montserrat" panose="02000505000000020004" pitchFamily="2" charset="0"/>
            </a:rPr>
            <a:t>2% al 23.4%</a:t>
          </a:r>
          <a:endParaRPr lang="es-CO" sz="1600" kern="1200" dirty="0">
            <a:latin typeface="Montserrat" panose="02000505000000020004" pitchFamily="2" charset="0"/>
          </a:endParaRPr>
        </a:p>
      </dsp:txBody>
      <dsp:txXfrm>
        <a:off x="65452" y="1010438"/>
        <a:ext cx="1496160" cy="1141424"/>
      </dsp:txXfrm>
    </dsp:sp>
    <dsp:sp modelId="{A18E9264-F12C-4048-BCC1-DCDEE49B9307}">
      <dsp:nvSpPr>
        <dsp:cNvPr id="0" name=""/>
        <dsp:cNvSpPr/>
      </dsp:nvSpPr>
      <dsp:spPr>
        <a:xfrm>
          <a:off x="1704344" y="948690"/>
          <a:ext cx="1619656" cy="1264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0" kern="1200" baseline="0" dirty="0">
              <a:latin typeface="Montserrat" panose="02000505000000020004" pitchFamily="2" charset="0"/>
            </a:rPr>
            <a:t>&gt; </a:t>
          </a:r>
          <a:r>
            <a:rPr lang="es-ES" sz="1600" b="0" kern="1200" baseline="0" dirty="0">
              <a:latin typeface="Montserrat" panose="02000505000000020004" pitchFamily="2" charset="0"/>
            </a:rPr>
            <a:t>al 3%:  vía central</a:t>
          </a:r>
          <a:r>
            <a:rPr lang="es-CO" sz="1600" b="0" kern="1200" baseline="0" dirty="0">
              <a:latin typeface="Montserrat" panose="02000505000000020004" pitchFamily="2" charset="0"/>
            </a:rPr>
            <a:t> </a:t>
          </a:r>
          <a:endParaRPr lang="es-CO" sz="1600" kern="1200" dirty="0">
            <a:latin typeface="Montserrat" panose="02000505000000020004" pitchFamily="2" charset="0"/>
          </a:endParaRPr>
        </a:p>
      </dsp:txBody>
      <dsp:txXfrm>
        <a:off x="1766092" y="1010438"/>
        <a:ext cx="1496160" cy="1141424"/>
      </dsp:txXfrm>
    </dsp:sp>
    <dsp:sp modelId="{8F3AA151-3181-440C-8F4A-C19D4B00ABDE}">
      <dsp:nvSpPr>
        <dsp:cNvPr id="0" name=""/>
        <dsp:cNvSpPr/>
      </dsp:nvSpPr>
      <dsp:spPr>
        <a:xfrm>
          <a:off x="3404984" y="948690"/>
          <a:ext cx="1619656" cy="1264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0" kern="1200" baseline="0" dirty="0">
              <a:latin typeface="Montserrat" panose="02000505000000020004" pitchFamily="2" charset="0"/>
            </a:rPr>
            <a:t>Generan &gt; osmolaridad</a:t>
          </a:r>
          <a:endParaRPr lang="es-CO" sz="1600" kern="1200" dirty="0">
            <a:latin typeface="Montserrat" panose="02000505000000020004" pitchFamily="2" charset="0"/>
          </a:endParaRPr>
        </a:p>
      </dsp:txBody>
      <dsp:txXfrm>
        <a:off x="3466732" y="1010438"/>
        <a:ext cx="1496160" cy="1141424"/>
      </dsp:txXfrm>
    </dsp:sp>
    <dsp:sp modelId="{DDD8F529-AD0E-4D5D-A5A5-332E405B899D}">
      <dsp:nvSpPr>
        <dsp:cNvPr id="0" name=""/>
        <dsp:cNvSpPr/>
      </dsp:nvSpPr>
      <dsp:spPr>
        <a:xfrm>
          <a:off x="5105623" y="948690"/>
          <a:ext cx="1619656" cy="1264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0" kern="1200" baseline="0">
              <a:latin typeface="Montserrat" panose="02000505000000020004" pitchFamily="2" charset="0"/>
            </a:rPr>
            <a:t>Expande rápidamente la volemia</a:t>
          </a:r>
          <a:endParaRPr lang="es-CO" sz="1600" kern="1200">
            <a:latin typeface="Montserrat" panose="02000505000000020004" pitchFamily="2" charset="0"/>
          </a:endParaRPr>
        </a:p>
      </dsp:txBody>
      <dsp:txXfrm>
        <a:off x="5167371" y="1010438"/>
        <a:ext cx="1496160" cy="1141424"/>
      </dsp:txXfrm>
    </dsp:sp>
    <dsp:sp modelId="{20583421-9E2A-47CD-8670-B823C9765CF3}">
      <dsp:nvSpPr>
        <dsp:cNvPr id="0" name=""/>
        <dsp:cNvSpPr/>
      </dsp:nvSpPr>
      <dsp:spPr>
        <a:xfrm>
          <a:off x="6806263" y="948690"/>
          <a:ext cx="1619656" cy="12649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0" kern="1200" baseline="0" dirty="0">
              <a:latin typeface="Montserrat" panose="02000505000000020004" pitchFamily="2" charset="0"/>
            </a:rPr>
            <a:t>Efecto 18-24 horas </a:t>
          </a:r>
          <a:endParaRPr lang="es-CO" sz="1600" kern="1200" dirty="0">
            <a:latin typeface="Montserrat" panose="02000505000000020004" pitchFamily="2" charset="0"/>
          </a:endParaRPr>
        </a:p>
      </dsp:txBody>
      <dsp:txXfrm>
        <a:off x="6868011" y="1010438"/>
        <a:ext cx="1496160" cy="1141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66C9D-D309-44E8-B91B-9083B383962F}">
      <dsp:nvSpPr>
        <dsp:cNvPr id="0" name=""/>
        <dsp:cNvSpPr/>
      </dsp:nvSpPr>
      <dsp:spPr>
        <a:xfrm>
          <a:off x="589216" y="0"/>
          <a:ext cx="6677787" cy="1999990"/>
        </a:xfrm>
        <a:prstGeom prst="right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EBD7D76-3F93-451E-96B2-6470FC3334D1}">
      <dsp:nvSpPr>
        <dsp:cNvPr id="0" name=""/>
        <dsp:cNvSpPr/>
      </dsp:nvSpPr>
      <dsp:spPr>
        <a:xfrm>
          <a:off x="8439" y="599996"/>
          <a:ext cx="2528720" cy="799996"/>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ES" sz="1500" kern="1200" dirty="0">
              <a:latin typeface="Montserrat" panose="02000505000000020004" pitchFamily="2" charset="0"/>
            </a:rPr>
            <a:t>Restauración de la permeabilidad vascular</a:t>
          </a:r>
          <a:endParaRPr lang="es-CO" sz="1500" kern="1200" dirty="0">
            <a:latin typeface="Montserrat" panose="02000505000000020004" pitchFamily="2" charset="0"/>
          </a:endParaRPr>
        </a:p>
      </dsp:txBody>
      <dsp:txXfrm>
        <a:off x="47492" y="639049"/>
        <a:ext cx="2450614" cy="721890"/>
      </dsp:txXfrm>
    </dsp:sp>
    <dsp:sp modelId="{4ED5A48E-4859-4913-839E-0491EF93982A}">
      <dsp:nvSpPr>
        <dsp:cNvPr id="0" name=""/>
        <dsp:cNvSpPr/>
      </dsp:nvSpPr>
      <dsp:spPr>
        <a:xfrm>
          <a:off x="2663749" y="589373"/>
          <a:ext cx="2528720" cy="799996"/>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ES" sz="1500" kern="1200" dirty="0">
              <a:latin typeface="Montserrat" panose="02000505000000020004" pitchFamily="2" charset="0"/>
            </a:rPr>
            <a:t>Reducción de la producción LCR</a:t>
          </a:r>
          <a:endParaRPr lang="es-CO" sz="1500" kern="1200" dirty="0">
            <a:latin typeface="Montserrat" panose="02000505000000020004" pitchFamily="2" charset="0"/>
          </a:endParaRPr>
        </a:p>
      </dsp:txBody>
      <dsp:txXfrm>
        <a:off x="2702802" y="628426"/>
        <a:ext cx="2450614" cy="721890"/>
      </dsp:txXfrm>
    </dsp:sp>
    <dsp:sp modelId="{9670BC56-43E6-4486-ADCF-722A00BFEE27}">
      <dsp:nvSpPr>
        <dsp:cNvPr id="0" name=""/>
        <dsp:cNvSpPr/>
      </dsp:nvSpPr>
      <dsp:spPr>
        <a:xfrm>
          <a:off x="5319059" y="599996"/>
          <a:ext cx="2528720" cy="799996"/>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ES" sz="1500" kern="1200">
              <a:latin typeface="Montserrat" panose="02000505000000020004" pitchFamily="2" charset="0"/>
            </a:rPr>
            <a:t>Disminución de la producción de radicales </a:t>
          </a:r>
          <a:endParaRPr lang="es-CO" sz="1500" kern="1200">
            <a:latin typeface="Montserrat" panose="02000505000000020004" pitchFamily="2" charset="0"/>
          </a:endParaRPr>
        </a:p>
      </dsp:txBody>
      <dsp:txXfrm>
        <a:off x="5358112" y="639049"/>
        <a:ext cx="2450614" cy="721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12750-265D-455B-ACDE-3593A9EA69E6}" type="datetimeFigureOut">
              <a:rPr lang="en-US" smtClean="0"/>
              <a:t>2/1/2022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F8528-9050-4883-94CC-A9B94C3CC70C}" type="slidenum">
              <a:rPr lang="en-US" smtClean="0"/>
              <a:t>‹Nº›</a:t>
            </a:fld>
            <a:endParaRPr lang="en-US"/>
          </a:p>
        </p:txBody>
      </p:sp>
    </p:spTree>
    <p:extLst>
      <p:ext uri="{BB962C8B-B14F-4D97-AF65-F5344CB8AC3E}">
        <p14:creationId xmlns:p14="http://schemas.microsoft.com/office/powerpoint/2010/main" val="184307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plicacionesbiblioteca.udea.edu.co:4560/contents/prednisone-drug-information?source=see_link"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plicacionesbiblioteca.udea.edu.co:4560/contents/prednisone-drug-information?source=see_lin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_tradnl" dirty="0"/>
              <a:t>Los tumores cerebrales son un grupo diverso de neoplasias que emergen a partir de diferentes tipos celulares y pueden ser, bien sea primarios del sistema nervioso central (SNC) (donde se incluyen los derivados de las meninges y las gandulas pineal e hipófisis) o metástasis.    Los tumores primarios (tabla 1) dan cuenta del 1.4% de todos los tumores y del 2.3% de las muertes por cáncer.  La incidencia de neoplasias cerebrales primarios varía entre 4-10 / 100.000 habitantes y tiende a aumentar con la edad (4 / 100.000 hasta los 12 años; 6 / 100.000 hasta los 35 años; 18 / 100.000 hasta los 55 años; 70 / 100.000 hasta los 75 años año) (1).  La tasa de mortalidad anual  es de 13.000 / año (2). </a:t>
            </a:r>
          </a:p>
          <a:p>
            <a:endParaRPr lang="es-ES_tradnl" dirty="0"/>
          </a:p>
        </p:txBody>
      </p:sp>
      <p:sp>
        <p:nvSpPr>
          <p:cNvPr id="4" name="Marcador de número de diapositiva 3"/>
          <p:cNvSpPr>
            <a:spLocks noGrp="1"/>
          </p:cNvSpPr>
          <p:nvPr>
            <p:ph type="sldNum" sz="quarter" idx="10"/>
          </p:nvPr>
        </p:nvSpPr>
        <p:spPr/>
        <p:txBody>
          <a:bodyPr/>
          <a:lstStyle/>
          <a:p>
            <a:fld id="{52A147E0-A61E-DF49-B992-80ACDCE5A8BD}" type="slidenum">
              <a:rPr lang="es-ES_tradnl">
                <a:solidFill>
                  <a:prstClr val="black"/>
                </a:solidFill>
              </a:rPr>
              <a:pPr/>
              <a:t>2</a:t>
            </a:fld>
            <a:endParaRPr lang="es-ES_tradnl">
              <a:solidFill>
                <a:prstClr val="black"/>
              </a:solidFill>
            </a:endParaRPr>
          </a:p>
        </p:txBody>
      </p:sp>
    </p:spTree>
    <p:extLst>
      <p:ext uri="{BB962C8B-B14F-4D97-AF65-F5344CB8AC3E}">
        <p14:creationId xmlns:p14="http://schemas.microsoft.com/office/powerpoint/2010/main" val="64211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elevación de la presión puede llevar a la triada clásica de cefalea, nausea y </a:t>
            </a:r>
            <a:r>
              <a:rPr lang="es-ES" sz="1200" kern="1200" dirty="0" err="1">
                <a:solidFill>
                  <a:schemeClr val="tx1"/>
                </a:solidFill>
                <a:effectLst/>
                <a:latin typeface="+mn-lt"/>
                <a:ea typeface="+mn-ea"/>
                <a:cs typeface="+mn-cs"/>
              </a:rPr>
              <a:t>papiledema</a:t>
            </a:r>
            <a:r>
              <a:rPr lang="es-ES"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ocasiones puede ser nocturna y despertar al paciente, esto en parte por las elevaciones transitorias en la PCO2, un potente vasodilatador durante el sueño.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 ha visto que la cefalea puede estar presente en el 48% de los pacientes (8). Características tensionales en un 77%,  tipo migraña en un 9% y otros tipos en un 14%.</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Existen una seria de criterios desarrollados por la International </a:t>
            </a:r>
            <a:r>
              <a:rPr lang="es-ES" sz="1200" kern="1200" dirty="0" err="1">
                <a:solidFill>
                  <a:schemeClr val="tx1"/>
                </a:solidFill>
                <a:effectLst/>
                <a:latin typeface="+mn-lt"/>
                <a:ea typeface="+mn-ea"/>
                <a:cs typeface="+mn-cs"/>
              </a:rPr>
              <a:t>Headache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Society</a:t>
            </a:r>
            <a:r>
              <a:rPr lang="es-ES" sz="1200" kern="1200" dirty="0">
                <a:solidFill>
                  <a:schemeClr val="tx1"/>
                </a:solidFill>
                <a:effectLst/>
                <a:latin typeface="+mn-lt"/>
                <a:ea typeface="+mn-ea"/>
                <a:cs typeface="+mn-cs"/>
              </a:rPr>
              <a:t> para el diagnóstico de cefalea de origen tumoral (9):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 Cualquier cefalea que cumple el criterio C.</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B) La demostración de una neoplasia intracraneal.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 Evidencia de causalidad por al menos 2 de los siguientes: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Cefalea desarrollada en relación temporal a una neoplasia </a:t>
            </a:r>
            <a:r>
              <a:rPr lang="es-ES" sz="1200" kern="1200" dirty="0" err="1">
                <a:solidFill>
                  <a:schemeClr val="tx1"/>
                </a:solidFill>
                <a:effectLst/>
                <a:latin typeface="+mn-lt"/>
                <a:ea typeface="+mn-ea"/>
                <a:cs typeface="+mn-cs"/>
              </a:rPr>
              <a:t>intracerebral</a:t>
            </a:r>
            <a:r>
              <a:rPr lang="es-ES" sz="1200" kern="1200" dirty="0">
                <a:solidFill>
                  <a:schemeClr val="tx1"/>
                </a:solidFill>
                <a:effectLst/>
                <a:latin typeface="+mn-lt"/>
                <a:ea typeface="+mn-ea"/>
                <a:cs typeface="+mn-cs"/>
              </a:rPr>
              <a:t> o que haya llevado a su descubrimiento.</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Uno de los siguientes: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 Cefalea que haya empeorado concomitantemente con la evolución tumoral.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  Cefalea que haya mejorado concomitantemente con el tratamiento adecuado del tumor.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Cefalea con alguna de las siguientes características: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 Progresiva.</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 Empeore en las mañanas o luego de la siestas en el día.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 Empeore con las maniobras de </a:t>
            </a:r>
            <a:r>
              <a:rPr lang="es-ES" sz="1200" kern="1200" dirty="0" err="1">
                <a:solidFill>
                  <a:schemeClr val="tx1"/>
                </a:solidFill>
                <a:effectLst/>
                <a:latin typeface="+mn-lt"/>
                <a:ea typeface="+mn-ea"/>
                <a:cs typeface="+mn-cs"/>
              </a:rPr>
              <a:t>valsalva</a:t>
            </a:r>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 No sea explicada mejor por otra entidad de la “</a:t>
            </a:r>
            <a:r>
              <a:rPr lang="es-ES" sz="1200" i="1" kern="1200" dirty="0">
                <a:solidFill>
                  <a:schemeClr val="tx1"/>
                </a:solidFill>
                <a:effectLst/>
                <a:latin typeface="+mn-lt"/>
                <a:ea typeface="+mn-ea"/>
                <a:cs typeface="+mn-cs"/>
              </a:rPr>
              <a:t>International </a:t>
            </a:r>
            <a:r>
              <a:rPr lang="es-ES" sz="1200" i="1" kern="1200" dirty="0" err="1">
                <a:solidFill>
                  <a:schemeClr val="tx1"/>
                </a:solidFill>
                <a:effectLst/>
                <a:latin typeface="+mn-lt"/>
                <a:ea typeface="+mn-ea"/>
                <a:cs typeface="+mn-cs"/>
              </a:rPr>
              <a:t>Classification</a:t>
            </a:r>
            <a:r>
              <a:rPr lang="es-ES" sz="1200" i="1" kern="1200" dirty="0">
                <a:solidFill>
                  <a:schemeClr val="tx1"/>
                </a:solidFill>
                <a:effectLst/>
                <a:latin typeface="+mn-lt"/>
                <a:ea typeface="+mn-ea"/>
                <a:cs typeface="+mn-cs"/>
              </a:rPr>
              <a:t> of </a:t>
            </a:r>
            <a:r>
              <a:rPr lang="es-ES" sz="1200" i="1" kern="1200" dirty="0" err="1">
                <a:solidFill>
                  <a:schemeClr val="tx1"/>
                </a:solidFill>
                <a:effectLst/>
                <a:latin typeface="+mn-lt"/>
                <a:ea typeface="+mn-ea"/>
                <a:cs typeface="+mn-cs"/>
              </a:rPr>
              <a:t>Headache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Disorders</a:t>
            </a:r>
            <a:r>
              <a:rPr lang="es-ES" sz="1200" kern="1200" dirty="0">
                <a:solidFill>
                  <a:schemeClr val="tx1"/>
                </a:solidFill>
                <a:effectLst/>
                <a:latin typeface="+mn-lt"/>
                <a:ea typeface="+mn-ea"/>
                <a:cs typeface="+mn-cs"/>
              </a:rPr>
              <a:t>”, 3ra edición  (ICHD-3).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52A147E0-A61E-DF49-B992-80ACDCE5A8BD}" type="slidenum">
              <a:rPr lang="es-ES_tradnl" smtClean="0">
                <a:solidFill>
                  <a:prstClr val="black"/>
                </a:solidFill>
              </a:rPr>
              <a:pPr/>
              <a:t>23</a:t>
            </a:fld>
            <a:endParaRPr lang="es-ES_tradnl">
              <a:solidFill>
                <a:prstClr val="black"/>
              </a:solidFill>
            </a:endParaRPr>
          </a:p>
        </p:txBody>
      </p:sp>
    </p:spTree>
    <p:extLst>
      <p:ext uri="{BB962C8B-B14F-4D97-AF65-F5344CB8AC3E}">
        <p14:creationId xmlns:p14="http://schemas.microsoft.com/office/powerpoint/2010/main" val="322556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El sistema piramidal o vía </a:t>
            </a:r>
            <a:r>
              <a:rPr lang="es-ES_tradnl" dirty="0" err="1"/>
              <a:t>corticoespinal</a:t>
            </a:r>
            <a:r>
              <a:rPr lang="es-ES_tradnl" dirty="0"/>
              <a:t> es un conjunto de axones motores que viajan desde la corteza cerebral (donde se encuentra la </a:t>
            </a:r>
            <a:r>
              <a:rPr lang="es-ES_tradnl" dirty="0" err="1"/>
              <a:t>motoneurona</a:t>
            </a:r>
            <a:r>
              <a:rPr lang="es-ES_tradnl" dirty="0"/>
              <a:t> superior) hasta las astas anteriores de la médula espinal (donde hace contacto con la </a:t>
            </a:r>
            <a:r>
              <a:rPr lang="es-ES_tradnl" dirty="0" err="1"/>
              <a:t>motoneurona</a:t>
            </a:r>
            <a:r>
              <a:rPr lang="es-ES_tradnl" dirty="0"/>
              <a:t> inferior). La vía </a:t>
            </a:r>
            <a:r>
              <a:rPr lang="es-ES_tradnl" dirty="0" err="1"/>
              <a:t>corticoespinal</a:t>
            </a:r>
            <a:r>
              <a:rPr lang="es-ES_tradnl" dirty="0"/>
              <a:t> contiene exclusivamente axones motores. Cerca del 90% de los axones se </a:t>
            </a:r>
            <a:r>
              <a:rPr lang="es-ES_tradnl" dirty="0" err="1"/>
              <a:t>decusan</a:t>
            </a:r>
            <a:r>
              <a:rPr lang="es-ES_tradnl" dirty="0"/>
              <a:t> (se cruzan) en el bulbo raquídeo (en el punto conocido como </a:t>
            </a:r>
            <a:r>
              <a:rPr lang="es-ES_tradnl" dirty="0" err="1"/>
              <a:t>decusación</a:t>
            </a:r>
            <a:r>
              <a:rPr lang="es-ES_tradnl" dirty="0"/>
              <a:t> de las pirámides). Esto explica por qué los movimientos de un lado del cuerpo son controlados por el lado opuesto del cerebro.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Sistema formado por las vías del sistema nervioso central encargadas de llevar los impulsos nerviosos desde la corteza cerebral motora hasta las </a:t>
            </a:r>
            <a:r>
              <a:rPr lang="es-ES_tradnl" dirty="0" err="1"/>
              <a:t>motoneuronas</a:t>
            </a:r>
            <a:r>
              <a:rPr lang="es-ES_tradnl" dirty="0"/>
              <a:t> alfa de las astas ventrales de la médula espinal.</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La vía </a:t>
            </a:r>
            <a:r>
              <a:rPr lang="es-ES_tradnl" dirty="0" err="1"/>
              <a:t>corticoespinal</a:t>
            </a:r>
            <a:r>
              <a:rPr lang="es-ES_tradnl" dirty="0"/>
              <a:t> se origina en la neuronas piramidales gigantes (células de </a:t>
            </a:r>
            <a:r>
              <a:rPr lang="es-ES_tradnl" dirty="0" err="1"/>
              <a:t>Betz</a:t>
            </a:r>
            <a:r>
              <a:rPr lang="es-ES_tradnl" dirty="0"/>
              <a:t>) de la corteza motora. Los cuerpos neuronales en la corteza motora envían sus axones a los núcleos motores de los nervios craneales principalmente del lado contralateral de los pedúnculos cerebrales (tracto </a:t>
            </a:r>
            <a:r>
              <a:rPr lang="es-ES_tradnl" dirty="0" err="1"/>
              <a:t>córtico-peduncular</a:t>
            </a:r>
            <a:r>
              <a:rPr lang="es-ES_tradnl" dirty="0"/>
              <a:t>), protuberancia o puente de </a:t>
            </a:r>
            <a:r>
              <a:rPr lang="es-ES_tradnl" dirty="0" err="1"/>
              <a:t>Varolio</a:t>
            </a:r>
            <a:r>
              <a:rPr lang="es-ES_tradnl" dirty="0"/>
              <a:t> (tracto </a:t>
            </a:r>
            <a:r>
              <a:rPr lang="es-ES_tradnl" dirty="0" err="1"/>
              <a:t>córtico-pontino</a:t>
            </a:r>
            <a:r>
              <a:rPr lang="es-ES_tradnl" dirty="0"/>
              <a:t>), el bulbo raquídeo (tracto </a:t>
            </a:r>
            <a:r>
              <a:rPr lang="es-ES_tradnl" dirty="0" err="1"/>
              <a:t>córtico</a:t>
            </a:r>
            <a:r>
              <a:rPr lang="es-ES_tradnl" dirty="0"/>
              <a:t>-bulbar); sin embargo, la mayor parte de esas fibras se extienden hacia abajo hasta la médula espinal (tracto </a:t>
            </a:r>
            <a:r>
              <a:rPr lang="es-ES_tradnl" dirty="0" err="1"/>
              <a:t>córtico</a:t>
            </a:r>
            <a:r>
              <a:rPr lang="es-ES_tradnl" dirty="0"/>
              <a:t>-espinales). La mayoría de las fibras </a:t>
            </a:r>
            <a:r>
              <a:rPr lang="es-ES_tradnl" dirty="0" err="1"/>
              <a:t>córtico</a:t>
            </a:r>
            <a:r>
              <a:rPr lang="es-ES_tradnl" dirty="0"/>
              <a:t>-espinales (cerca del 90%) se cruzan hacia el lado contralateral en el bulbo raquídeo (</a:t>
            </a:r>
            <a:r>
              <a:rPr lang="es-ES_tradnl" dirty="0" err="1"/>
              <a:t>decusación</a:t>
            </a:r>
            <a:r>
              <a:rPr lang="es-ES_tradnl" dirty="0"/>
              <a:t> piramidal), mientras que algunas de ellas (10%) se cruzan a su nivel en la médula espinal.</a:t>
            </a:r>
          </a:p>
        </p:txBody>
      </p:sp>
      <p:sp>
        <p:nvSpPr>
          <p:cNvPr id="4" name="Marcador de número de diapositiva 3"/>
          <p:cNvSpPr>
            <a:spLocks noGrp="1"/>
          </p:cNvSpPr>
          <p:nvPr>
            <p:ph type="sldNum" sz="quarter" idx="10"/>
          </p:nvPr>
        </p:nvSpPr>
        <p:spPr/>
        <p:txBody>
          <a:bodyPr/>
          <a:lstStyle/>
          <a:p>
            <a:fld id="{52A147E0-A61E-DF49-B992-80ACDCE5A8BD}" type="slidenum">
              <a:rPr lang="es-ES_tradnl" smtClean="0">
                <a:solidFill>
                  <a:prstClr val="black"/>
                </a:solidFill>
              </a:rPr>
              <a:pPr/>
              <a:t>32</a:t>
            </a:fld>
            <a:endParaRPr lang="es-ES_tradnl">
              <a:solidFill>
                <a:prstClr val="black"/>
              </a:solidFill>
            </a:endParaRPr>
          </a:p>
        </p:txBody>
      </p:sp>
    </p:spTree>
    <p:extLst>
      <p:ext uri="{BB962C8B-B14F-4D97-AF65-F5344CB8AC3E}">
        <p14:creationId xmlns:p14="http://schemas.microsoft.com/office/powerpoint/2010/main" val="372447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effectLst/>
                <a:latin typeface="+mn-lt"/>
                <a:ea typeface="+mn-ea"/>
                <a:cs typeface="+mn-cs"/>
              </a:rPr>
              <a:t>AGENTES OSMOTICOS </a:t>
            </a:r>
            <a:r>
              <a:rPr lang="es-ES" sz="1200" kern="1200" dirty="0">
                <a:solidFill>
                  <a:schemeClr val="tx1"/>
                </a:solidFill>
                <a:effectLst/>
                <a:latin typeface="+mn-lt"/>
                <a:ea typeface="+mn-ea"/>
                <a:cs typeface="+mn-cs"/>
              </a:rPr>
              <a:t>Reducen la presión intracraneal, al menos en parte, a través de la reducción de la viscosidad de la sangre, lo que conduce a un mejor flujo microcirculatorio de los componentes sanguíneos y la consiguiente constricción de las arteriolas piales, lo que produce una disminución del volumen de sangre cerebral y presión intracraneal.  </a:t>
            </a:r>
            <a:r>
              <a:rPr lang="es-CO" dirty="0">
                <a:effectLst/>
              </a:rPr>
              <a:t> </a:t>
            </a:r>
            <a:r>
              <a:rPr lang="es-CO" sz="1200" kern="1200" dirty="0">
                <a:solidFill>
                  <a:schemeClr val="tx1"/>
                </a:solidFill>
                <a:effectLst/>
                <a:latin typeface="+mn-lt"/>
                <a:ea typeface="+mn-ea"/>
                <a:cs typeface="+mn-cs"/>
              </a:rPr>
              <a:t>Durante más de 30 años, la terapéutica osmótica ha sido la piedra fundamental para el control de la hipertensión endocraneana. Los agentes osmóticos trabajan básicamente creando gradientes, provocando desviación de fluidos del intersticio al espacio intravascular. Mejoran las propiedades reologicas de la sangre aumentando la PPC y el flujo sanguíneo cerebral (FSC), ocasionando en forma refleja vasoconstricción, contribuyendo al descenso de la PIC. Los agentes más comúnmente empleados son el manitol y las soluciones salinas hipertónicas. Ambos comparten propiedades farmacológicas: a) son cristaloides de bajo peso molecular; b) tienen la misma distribución en el espacio extracelular y c) su vida media es similar.</a:t>
            </a:r>
          </a:p>
          <a:p>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39</a:t>
            </a:fld>
            <a:endParaRPr lang="es-ES_tradnl"/>
          </a:p>
        </p:txBody>
      </p:sp>
    </p:spTree>
    <p:extLst>
      <p:ext uri="{BB962C8B-B14F-4D97-AF65-F5344CB8AC3E}">
        <p14:creationId xmlns:p14="http://schemas.microsoft.com/office/powerpoint/2010/main" val="68713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err="1">
                <a:solidFill>
                  <a:schemeClr val="tx1"/>
                </a:solidFill>
                <a:latin typeface="+mn-lt"/>
                <a:ea typeface="+mn-ea"/>
                <a:cs typeface="+mn-cs"/>
              </a:rPr>
              <a:t>Randomized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controlled</a:t>
            </a:r>
            <a:r>
              <a:rPr lang="es-ES" sz="1200" kern="1200" dirty="0">
                <a:solidFill>
                  <a:schemeClr val="tx1"/>
                </a:solidFill>
                <a:latin typeface="+mn-lt"/>
                <a:ea typeface="+mn-ea"/>
                <a:cs typeface="+mn-cs"/>
              </a:rPr>
              <a:t> trial </a:t>
            </a:r>
            <a:r>
              <a:rPr lang="es-ES" sz="1200" kern="1200" dirty="0" err="1">
                <a:solidFill>
                  <a:schemeClr val="tx1"/>
                </a:solidFill>
                <a:latin typeface="+mn-lt"/>
                <a:ea typeface="+mn-ea"/>
                <a:cs typeface="+mn-cs"/>
              </a:rPr>
              <a:t>on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effect</a:t>
            </a:r>
            <a:r>
              <a:rPr lang="es-ES" sz="1200" kern="1200" dirty="0">
                <a:solidFill>
                  <a:schemeClr val="tx1"/>
                </a:solidFill>
                <a:latin typeface="+mn-lt"/>
                <a:ea typeface="+mn-ea"/>
                <a:cs typeface="+mn-cs"/>
              </a:rPr>
              <a:t> of a 20% </a:t>
            </a:r>
            <a:r>
              <a:rPr lang="es-ES" sz="1200" kern="1200" dirty="0" err="1">
                <a:solidFill>
                  <a:schemeClr val="tx1"/>
                </a:solidFill>
                <a:latin typeface="+mn-lt"/>
                <a:ea typeface="+mn-ea"/>
                <a:cs typeface="+mn-cs"/>
              </a:rPr>
              <a:t>mannitol</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solution</a:t>
            </a:r>
            <a:r>
              <a:rPr lang="es-ES" sz="1200" kern="1200" dirty="0">
                <a:solidFill>
                  <a:schemeClr val="tx1"/>
                </a:solidFill>
                <a:latin typeface="+mn-lt"/>
                <a:ea typeface="+mn-ea"/>
                <a:cs typeface="+mn-cs"/>
              </a:rPr>
              <a:t> and a 7.5% </a:t>
            </a:r>
            <a:r>
              <a:rPr lang="es-ES" sz="1200" kern="1200" dirty="0" err="1">
                <a:solidFill>
                  <a:schemeClr val="tx1"/>
                </a:solidFill>
                <a:latin typeface="+mn-lt"/>
                <a:ea typeface="+mn-ea"/>
                <a:cs typeface="+mn-cs"/>
              </a:rPr>
              <a:t>saline</a:t>
            </a:r>
            <a:r>
              <a:rPr lang="es-ES" sz="1200" kern="1200" dirty="0">
                <a:solidFill>
                  <a:schemeClr val="tx1"/>
                </a:solidFill>
                <a:latin typeface="+mn-lt"/>
                <a:ea typeface="+mn-ea"/>
                <a:cs typeface="+mn-cs"/>
              </a:rPr>
              <a:t>/6% </a:t>
            </a:r>
            <a:r>
              <a:rPr lang="es-ES" sz="1200" kern="1200" dirty="0" err="1">
                <a:solidFill>
                  <a:schemeClr val="tx1"/>
                </a:solidFill>
                <a:latin typeface="+mn-lt"/>
                <a:ea typeface="+mn-ea"/>
                <a:cs typeface="+mn-cs"/>
              </a:rPr>
              <a:t>dextran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solution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on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increased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intracranial</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pressure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after</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brain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injury</a:t>
            </a:r>
            <a:r>
              <a:rPr lang="es-ES" sz="1200" kern="1200" dirty="0">
                <a:solidFill>
                  <a:schemeClr val="tx1"/>
                </a:solidFill>
                <a:latin typeface="+mn-lt"/>
                <a:ea typeface="+mn-ea"/>
                <a:cs typeface="+mn-cs"/>
              </a:rPr>
              <a:t>.</a:t>
            </a:r>
          </a:p>
          <a:p>
            <a:r>
              <a:rPr lang="es-ES" sz="1200" kern="1200" dirty="0" err="1">
                <a:solidFill>
                  <a:schemeClr val="tx1"/>
                </a:solidFill>
                <a:latin typeface="+mn-lt"/>
                <a:ea typeface="+mn-ea"/>
                <a:cs typeface="+mn-cs"/>
              </a:rPr>
              <a:t>Battison</a:t>
            </a:r>
            <a:r>
              <a:rPr lang="es-ES" sz="1200" kern="1200" dirty="0">
                <a:solidFill>
                  <a:schemeClr val="tx1"/>
                </a:solidFill>
                <a:latin typeface="+mn-lt"/>
                <a:ea typeface="+mn-ea"/>
                <a:cs typeface="+mn-cs"/>
              </a:rPr>
              <a:t> C, </a:t>
            </a:r>
            <a:r>
              <a:rPr lang="es-ES" sz="1200" kern="1200" dirty="0" err="1">
                <a:solidFill>
                  <a:schemeClr val="tx1"/>
                </a:solidFill>
                <a:latin typeface="+mn-lt"/>
                <a:ea typeface="+mn-ea"/>
                <a:cs typeface="+mn-cs"/>
              </a:rPr>
              <a:t>Andrews</a:t>
            </a:r>
            <a:r>
              <a:rPr lang="es-ES" sz="1200" kern="1200" dirty="0">
                <a:solidFill>
                  <a:schemeClr val="tx1"/>
                </a:solidFill>
                <a:latin typeface="+mn-lt"/>
                <a:ea typeface="+mn-ea"/>
                <a:cs typeface="+mn-cs"/>
              </a:rPr>
              <a:t> PJ, Graham C, </a:t>
            </a:r>
            <a:r>
              <a:rPr lang="es-ES" sz="1200" kern="1200" dirty="0" err="1">
                <a:solidFill>
                  <a:schemeClr val="tx1"/>
                </a:solidFill>
                <a:latin typeface="+mn-lt"/>
                <a:ea typeface="+mn-ea"/>
                <a:cs typeface="+mn-cs"/>
              </a:rPr>
              <a:t>Petty</a:t>
            </a:r>
            <a:r>
              <a:rPr lang="es-ES" sz="1200" kern="1200" dirty="0">
                <a:solidFill>
                  <a:schemeClr val="tx1"/>
                </a:solidFill>
                <a:latin typeface="+mn-lt"/>
                <a:ea typeface="+mn-ea"/>
                <a:cs typeface="+mn-cs"/>
              </a:rPr>
              <a:t> T</a:t>
            </a:r>
          </a:p>
          <a:p>
            <a:r>
              <a:rPr lang="is-IS" sz="1200" kern="1200" dirty="0">
                <a:solidFill>
                  <a:schemeClr val="tx1"/>
                </a:solidFill>
                <a:latin typeface="+mn-lt"/>
                <a:ea typeface="+mn-ea"/>
                <a:cs typeface="+mn-cs"/>
              </a:rPr>
              <a:t>Crit Care Med. 2005;33(1):196.</a:t>
            </a:r>
          </a:p>
          <a:p>
            <a:endParaRPr lang="is-IS" sz="1200" kern="120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6BCA506-8DB5-FE46-B470-49ED381FC00D}" type="slidenum">
              <a:rPr lang="es-ES" smtClean="0">
                <a:solidFill>
                  <a:prstClr val="black"/>
                </a:solidFill>
              </a:rPr>
              <a:pPr/>
              <a:t>40</a:t>
            </a:fld>
            <a:endParaRPr lang="es-ES">
              <a:solidFill>
                <a:prstClr val="black"/>
              </a:solidFill>
            </a:endParaRPr>
          </a:p>
        </p:txBody>
      </p:sp>
    </p:spTree>
    <p:extLst>
      <p:ext uri="{BB962C8B-B14F-4D97-AF65-F5344CB8AC3E}">
        <p14:creationId xmlns:p14="http://schemas.microsoft.com/office/powerpoint/2010/main" val="300068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Manitol al 20% </a:t>
            </a:r>
            <a:r>
              <a:rPr lang="es-CO" sz="1200" kern="1200" dirty="0">
                <a:solidFill>
                  <a:schemeClr val="tx1"/>
                </a:solidFill>
                <a:effectLst/>
                <a:latin typeface="+mn-lt"/>
                <a:ea typeface="+mn-ea"/>
                <a:cs typeface="+mn-cs"/>
              </a:rPr>
              <a:t>El manitol</a:t>
            </a:r>
            <a:r>
              <a:rPr lang="es-ES" sz="1200" kern="1200" dirty="0">
                <a:solidFill>
                  <a:schemeClr val="tx1"/>
                </a:solidFill>
                <a:effectLst/>
                <a:latin typeface="+mn-lt"/>
                <a:ea typeface="+mn-ea"/>
                <a:cs typeface="+mn-cs"/>
              </a:rPr>
              <a:t> es un </a:t>
            </a:r>
            <a:r>
              <a:rPr lang="es-CO" sz="1200" kern="1200" dirty="0">
                <a:solidFill>
                  <a:schemeClr val="tx1"/>
                </a:solidFill>
                <a:effectLst/>
                <a:latin typeface="+mn-lt"/>
                <a:ea typeface="+mn-ea"/>
                <a:cs typeface="+mn-cs"/>
              </a:rPr>
              <a:t>azúcar derivado de la manosa, inerte, no es metabolizado por el organismo, eliminándose vía renal sin ser reabsorbido.</a:t>
            </a:r>
            <a:r>
              <a:rPr lang="es-CO" dirty="0">
                <a:effectLst/>
              </a:rPr>
              <a:t> </a:t>
            </a:r>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Máximos efectos son alcanzados luego de 30 a 40 minutos de ser infundido y su duración de acción se prolonga de 2 a 12 horas. </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La dosis y el régimen de administración de mayor eficacia (continuo o en bolos) no han sido determinados en forma fehaciente y es objeto de discusión permanente. </a:t>
            </a:r>
          </a:p>
          <a:p>
            <a:r>
              <a:rPr lang="es-ES" sz="1200" b="1" kern="1200" dirty="0">
                <a:solidFill>
                  <a:schemeClr val="tx1"/>
                </a:solidFill>
                <a:effectLst/>
                <a:latin typeface="+mn-lt"/>
                <a:ea typeface="+mn-ea"/>
                <a:cs typeface="+mn-cs"/>
              </a:rPr>
              <a:t> </a:t>
            </a:r>
            <a:r>
              <a:rPr lang="es-CO" dirty="0">
                <a:effectLst/>
              </a:rPr>
              <a:t> </a:t>
            </a:r>
            <a:r>
              <a:rPr lang="es-ES" sz="1200" kern="1200" dirty="0">
                <a:solidFill>
                  <a:schemeClr val="tx1"/>
                </a:solidFill>
                <a:effectLst/>
                <a:latin typeface="+mn-lt"/>
                <a:ea typeface="+mn-ea"/>
                <a:cs typeface="+mn-cs"/>
              </a:rPr>
              <a:t>Los mecanismos de acción del manitol son osmóticos y hemodinámicos. Al aumentar la tonicidad intravascular, el manitol puede establecer un gradiente de concentración en la BHE, forzando el movimiento del agua desde el tejido cerebral edematoso al espacio intravascular. Al mismo tiempo, el manitol también puede inhibir secreción de LCR, promover la absorción de LCR, elimina los radicales libres y disminuye la lesión por isquemia-reperfusión. Otros mecanismos propuestos incluyen la inhibición de la apoptosis y aumento de la presión de perfusión cerebral que conduce a vasoconstricción y la consiguiente reducción del volumen sanguíneo cerebral.</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uso de manitol al igual que las soluciones hipertónicas requiere monitoreo estrecho de la osmolaridad y de la volemia. Como es un potente diurético osmótico puede desencadenar trastornos hidroelectrolíticos fundamentalmente del sodio y potasio. Manitol trabaja mejor en situaciones de baja PPC requiriendo además autorregulación y BHE intacta. Si existe aumento de permeabilidad de la BHE, el manitol puede acumularse en el intersticio ocasionando elevación de la PIC (rebote). Manitol puede precipitarse en los túbulos renales ocasionando lesión renal aguda.</a:t>
            </a:r>
          </a:p>
          <a:p>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41</a:t>
            </a:fld>
            <a:endParaRPr lang="es-ES_tradnl"/>
          </a:p>
        </p:txBody>
      </p:sp>
    </p:spTree>
    <p:extLst>
      <p:ext uri="{BB962C8B-B14F-4D97-AF65-F5344CB8AC3E}">
        <p14:creationId xmlns:p14="http://schemas.microsoft.com/office/powerpoint/2010/main" val="241844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Dosis: 0.25 g/kg/dosis a 1 g/kg/dosis cada 6-8 horas. Evitar en Presión Arterial Sistólica (PAS) &lt;90 mmHg. No se recomienda infusiones </a:t>
            </a:r>
            <a:r>
              <a:rPr lang="es-ES" sz="1200" kern="1200" dirty="0" err="1">
                <a:solidFill>
                  <a:schemeClr val="tx1"/>
                </a:solidFill>
                <a:effectLst/>
                <a:latin typeface="+mn-lt"/>
                <a:ea typeface="+mn-ea"/>
                <a:cs typeface="+mn-cs"/>
              </a:rPr>
              <a:t>continuas.Debido</a:t>
            </a:r>
            <a:r>
              <a:rPr lang="es-ES" sz="1200" kern="1200" dirty="0">
                <a:solidFill>
                  <a:schemeClr val="tx1"/>
                </a:solidFill>
                <a:effectLst/>
                <a:latin typeface="+mn-lt"/>
                <a:ea typeface="+mn-ea"/>
                <a:cs typeface="+mn-cs"/>
              </a:rPr>
              <a:t> a que puede pasar por una BHE interrumpida, produciendo edema cerebral de rebote. Se cristaliza a temperaturas bajas.  Monitorizar la Osmolaridad Sérica (evitar &gt; 320 mOsm / kg). Monitorizar la Brecha Osmolar (Evitar &gt;20 mOsm / kg).Diferencia entre la osmolaridad medida y </a:t>
            </a:r>
            <a:r>
              <a:rPr lang="es-ES" sz="1200" kern="1200" dirty="0" err="1">
                <a:solidFill>
                  <a:schemeClr val="tx1"/>
                </a:solidFill>
                <a:effectLst/>
                <a:latin typeface="+mn-lt"/>
                <a:ea typeface="+mn-ea"/>
                <a:cs typeface="+mn-cs"/>
              </a:rPr>
              <a:t>calculada.Se</a:t>
            </a:r>
            <a:r>
              <a:rPr lang="es-ES" sz="1200" kern="1200" dirty="0">
                <a:solidFill>
                  <a:schemeClr val="tx1"/>
                </a:solidFill>
                <a:effectLst/>
                <a:latin typeface="+mn-lt"/>
                <a:ea typeface="+mn-ea"/>
                <a:cs typeface="+mn-cs"/>
              </a:rPr>
              <a:t> calcula con la siguiente Formula:</a:t>
            </a:r>
            <a:r>
              <a:rPr lang="es-CO" sz="1200" kern="1200" dirty="0">
                <a:solidFill>
                  <a:schemeClr val="tx1"/>
                </a:solidFill>
                <a:effectLst/>
                <a:latin typeface="+mn-lt"/>
                <a:ea typeface="+mn-ea"/>
                <a:cs typeface="+mn-cs"/>
              </a:rPr>
              <a:t>2 (Na) + BUN sérico / 2.8 + Glucosa / 18 </a:t>
            </a:r>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42</a:t>
            </a:fld>
            <a:endParaRPr lang="es-ES_tradnl"/>
          </a:p>
        </p:txBody>
      </p:sp>
    </p:spTree>
    <p:extLst>
      <p:ext uri="{BB962C8B-B14F-4D97-AF65-F5344CB8AC3E}">
        <p14:creationId xmlns:p14="http://schemas.microsoft.com/office/powerpoint/2010/main" val="253864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Solución Salina Hipertónica </a:t>
            </a:r>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Las soluciones salinas hipertónicas han sido introducidas en la práctica clínica hace más de 20 años para el tratamiento de los estados de shock asociados al trauma. Se utilizan en diferentes dosificaciones y concentraciones (</a:t>
            </a:r>
            <a:r>
              <a:rPr lang="es-ES" sz="1200" kern="1200" dirty="0">
                <a:solidFill>
                  <a:schemeClr val="tx1"/>
                </a:solidFill>
                <a:effectLst/>
                <a:latin typeface="+mn-lt"/>
                <a:ea typeface="+mn-ea"/>
                <a:cs typeface="+mn-cs"/>
              </a:rPr>
              <a:t>2% al 23.4%</a:t>
            </a:r>
            <a:r>
              <a:rPr lang="es-CO" sz="1200" kern="1200" dirty="0">
                <a:solidFill>
                  <a:schemeClr val="tx1"/>
                </a:solidFill>
                <a:effectLst/>
                <a:latin typeface="+mn-lt"/>
                <a:ea typeface="+mn-ea"/>
                <a:cs typeface="+mn-cs"/>
              </a:rPr>
              <a:t>); c</a:t>
            </a:r>
            <a:r>
              <a:rPr lang="es-ES" sz="1200" kern="1200" dirty="0">
                <a:solidFill>
                  <a:schemeClr val="tx1"/>
                </a:solidFill>
                <a:effectLst/>
                <a:latin typeface="+mn-lt"/>
                <a:ea typeface="+mn-ea"/>
                <a:cs typeface="+mn-cs"/>
              </a:rPr>
              <a:t>oncentraciones mayores al 3%: requieren idealmente una vía central.</a:t>
            </a:r>
            <a:r>
              <a:rPr lang="es-CO" sz="1200" kern="1200" dirty="0">
                <a:solidFill>
                  <a:schemeClr val="tx1"/>
                </a:solidFill>
                <a:effectLst/>
                <a:latin typeface="+mn-lt"/>
                <a:ea typeface="+mn-ea"/>
                <a:cs typeface="+mn-cs"/>
              </a:rPr>
              <a:t> Generan mayor osmolaridad que el manitol, por ejemplo, la solución al 7.5% origina 2560 mOsm/l por lo cual para lograr el mismo efecto que el manitol se necesita infundir menos volumen. Expande rápidamente la volemia y actúa indistintamente en situaciones de PPC bajas o donde el fenómeno autorregulatorio se ve comprometido. En relación al manitol, posee un efecto más profundo y duradero (18-24 horas). Adicionalmente se ha postulado que estas soluciones poseen capacidad inotrópica, antinflamatoria e inmunomoduladora, además de mejorar el flujo hepático y esplácnico.  </a:t>
            </a:r>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43</a:t>
            </a:fld>
            <a:endParaRPr lang="es-ES_tradnl"/>
          </a:p>
        </p:txBody>
      </p:sp>
    </p:spTree>
    <p:extLst>
      <p:ext uri="{BB962C8B-B14F-4D97-AF65-F5344CB8AC3E}">
        <p14:creationId xmlns:p14="http://schemas.microsoft.com/office/powerpoint/2010/main" val="100851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Solución Salina Hipertónica </a:t>
            </a:r>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Controvertida es la forma de utilizarlo. Ante necesidad de descender niveles de PIC agresiva o rápidamente se recurren a bolos al 7,5% a razón de 1.5-4 ml/kg. El monitoreo de la terapéutica se efectúa rutinariamente a través de la determinación de la natremia, estableciéndose también en forma arbitraria el límite para su suspensión cuando los niveles de sodio alcanzan los 160 mEq/l.</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Los efectos indeseables son similares a los del manitol, agregándose la posibilidad de flebitis, coagulopatías, estados hiperosmolares, a</a:t>
            </a:r>
            <a:r>
              <a:rPr lang="es-ES" sz="1200" kern="1200" dirty="0">
                <a:solidFill>
                  <a:schemeClr val="tx1"/>
                </a:solidFill>
                <a:effectLst/>
                <a:latin typeface="+mn-lt"/>
                <a:ea typeface="+mn-ea"/>
                <a:cs typeface="+mn-cs"/>
              </a:rPr>
              <a:t>cidosis metabólica hiperclorémica </a:t>
            </a:r>
            <a:r>
              <a:rPr lang="es-CO" sz="1200" kern="1200" dirty="0">
                <a:solidFill>
                  <a:schemeClr val="tx1"/>
                </a:solidFill>
                <a:effectLst/>
                <a:latin typeface="+mn-lt"/>
                <a:ea typeface="+mn-ea"/>
                <a:cs typeface="+mn-cs"/>
              </a:rPr>
              <a:t>y la temida pero afortunadamente poco frecuente mielinolisis pontina.</a:t>
            </a:r>
          </a:p>
          <a:p>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44</a:t>
            </a:fld>
            <a:endParaRPr lang="es-ES_tradnl"/>
          </a:p>
        </p:txBody>
      </p:sp>
    </p:spTree>
    <p:extLst>
      <p:ext uri="{BB962C8B-B14F-4D97-AF65-F5344CB8AC3E}">
        <p14:creationId xmlns:p14="http://schemas.microsoft.com/office/powerpoint/2010/main" val="167648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err="1">
                <a:solidFill>
                  <a:schemeClr val="tx1"/>
                </a:solidFill>
                <a:latin typeface="+mn-lt"/>
                <a:ea typeface="+mn-ea"/>
                <a:cs typeface="+mn-cs"/>
              </a:rPr>
              <a:t>Estimates</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frequency</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severity</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AEs</a:t>
            </a:r>
            <a:r>
              <a:rPr lang="es-ES" sz="1200" kern="1200" dirty="0">
                <a:solidFill>
                  <a:schemeClr val="tx1"/>
                </a:solidFill>
                <a:latin typeface="+mn-lt"/>
                <a:ea typeface="+mn-ea"/>
                <a:cs typeface="+mn-cs"/>
              </a:rPr>
              <a:t>, as </a:t>
            </a:r>
            <a:r>
              <a:rPr lang="es-ES" sz="1200" kern="1200" dirty="0" err="1">
                <a:solidFill>
                  <a:schemeClr val="tx1"/>
                </a:solidFill>
                <a:latin typeface="+mn-lt"/>
                <a:ea typeface="+mn-ea"/>
                <a:cs typeface="+mn-cs"/>
              </a:rPr>
              <a:t>well</a:t>
            </a:r>
            <a:r>
              <a:rPr lang="es-ES" sz="1200" kern="1200" dirty="0">
                <a:solidFill>
                  <a:schemeClr val="tx1"/>
                </a:solidFill>
                <a:latin typeface="+mn-lt"/>
                <a:ea typeface="+mn-ea"/>
                <a:cs typeface="+mn-cs"/>
              </a:rPr>
              <a:t> as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respective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dose</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duration</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therapy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that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may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result</a:t>
            </a:r>
            <a:r>
              <a:rPr lang="es-ES" sz="1200" kern="1200" dirty="0">
                <a:solidFill>
                  <a:schemeClr val="tx1"/>
                </a:solidFill>
                <a:latin typeface="+mn-lt"/>
                <a:ea typeface="+mn-ea"/>
                <a:cs typeface="+mn-cs"/>
              </a:rPr>
              <a:t> in </a:t>
            </a:r>
            <a:r>
              <a:rPr lang="es-ES" sz="1200" kern="1200" dirty="0" err="1">
                <a:solidFill>
                  <a:schemeClr val="tx1"/>
                </a:solidFill>
                <a:latin typeface="+mn-lt"/>
                <a:ea typeface="+mn-ea"/>
                <a:cs typeface="+mn-cs"/>
              </a:rPr>
              <a:t>such</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AEs</a:t>
            </a:r>
            <a:r>
              <a:rPr lang="es-ES" sz="1200" kern="1200" dirty="0">
                <a:solidFill>
                  <a:schemeClr val="tx1"/>
                </a:solidFill>
                <a:latin typeface="+mn-lt"/>
                <a:ea typeface="+mn-ea"/>
                <a:cs typeface="+mn-cs"/>
              </a:rPr>
              <a:t>, are </a:t>
            </a:r>
            <a:r>
              <a:rPr lang="es-ES" sz="1200" kern="1200" dirty="0" err="1">
                <a:solidFill>
                  <a:schemeClr val="tx1"/>
                </a:solidFill>
                <a:latin typeface="+mn-lt"/>
                <a:ea typeface="+mn-ea"/>
                <a:cs typeface="+mn-cs"/>
              </a:rPr>
              <a:t>also</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limited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modest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number</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prospective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trials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that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address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this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question</a:t>
            </a:r>
            <a:r>
              <a:rPr lang="es-ES" sz="1200" kern="1200" dirty="0">
                <a:solidFill>
                  <a:schemeClr val="tx1"/>
                </a:solidFill>
                <a:latin typeface="+mn-lt"/>
                <a:ea typeface="+mn-ea"/>
                <a:cs typeface="+mn-cs"/>
              </a:rPr>
              <a:t>.</a:t>
            </a:r>
          </a:p>
          <a:p>
            <a:r>
              <a:rPr lang="es-ES" sz="1200" kern="1200" dirty="0" err="1">
                <a:solidFill>
                  <a:schemeClr val="tx1"/>
                </a:solidFill>
                <a:latin typeface="+mn-lt"/>
                <a:ea typeface="+mn-ea"/>
                <a:cs typeface="+mn-cs"/>
              </a:rPr>
              <a:t>Glucocorticoids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used</a:t>
            </a:r>
            <a:r>
              <a:rPr lang="es-ES" sz="1200" kern="1200" dirty="0">
                <a:solidFill>
                  <a:schemeClr val="tx1"/>
                </a:solidFill>
                <a:latin typeface="+mn-lt"/>
                <a:ea typeface="+mn-ea"/>
                <a:cs typeface="+mn-cs"/>
              </a:rPr>
              <a:t> in </a:t>
            </a:r>
            <a:r>
              <a:rPr lang="es-ES" sz="1200" kern="1200" dirty="0" err="1">
                <a:solidFill>
                  <a:schemeClr val="tx1"/>
                </a:solidFill>
                <a:latin typeface="+mn-lt"/>
                <a:ea typeface="+mn-ea"/>
                <a:cs typeface="+mn-cs"/>
              </a:rPr>
              <a:t>chronic</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disease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eg</a:t>
            </a:r>
            <a:r>
              <a:rPr lang="es-ES" sz="1200" kern="1200" dirty="0">
                <a:solidFill>
                  <a:schemeClr val="tx1"/>
                </a:solidFill>
                <a:latin typeface="+mn-lt"/>
                <a:ea typeface="+mn-ea"/>
                <a:cs typeface="+mn-cs"/>
              </a:rPr>
              <a:t>, </a:t>
            </a:r>
            <a:r>
              <a:rPr lang="es-ES" sz="1200" u="sng" kern="1200" dirty="0">
                <a:solidFill>
                  <a:schemeClr val="tx1"/>
                </a:solidFill>
                <a:latin typeface="+mn-lt"/>
                <a:ea typeface="+mn-ea"/>
                <a:cs typeface="+mn-cs"/>
                <a:hlinkClick r:id="rId3"/>
              </a:rPr>
              <a:t>prednisone or </a:t>
            </a:r>
            <a:r>
              <a:rPr lang="es-ES" sz="1200" u="sng" kern="1200" dirty="0">
                <a:solidFill>
                  <a:schemeClr val="tx1"/>
                </a:solidFill>
                <a:latin typeface="+mn-lt"/>
                <a:ea typeface="+mn-ea"/>
                <a:cs typeface="+mn-cs"/>
              </a:rPr>
              <a:t>prednisolone) do not have significant mineralocorticoid, androgenic, or estrogenic activity; thus, their major AEs result from inhibition of hypothalamic-pituitary-adrenal function and the development of iatrogenic </a:t>
            </a:r>
            <a:r>
              <a:rPr lang="es-ES" sz="1200" u="sng" kern="1200" dirty="0" err="1">
                <a:solidFill>
                  <a:schemeClr val="tx1"/>
                </a:solidFill>
                <a:latin typeface="+mn-lt"/>
                <a:ea typeface="+mn-ea"/>
                <a:cs typeface="+mn-cs"/>
              </a:rPr>
              <a:t>Cushing’s</a:t>
            </a:r>
            <a:r>
              <a:rPr lang="es-ES" sz="1200" u="sng" kern="1200" dirty="0">
                <a:solidFill>
                  <a:schemeClr val="tx1"/>
                </a:solidFill>
                <a:latin typeface="+mn-lt"/>
                <a:ea typeface="+mn-ea"/>
                <a:cs typeface="+mn-cs"/>
              </a:rPr>
              <a:t> </a:t>
            </a:r>
            <a:r>
              <a:rPr lang="es-ES" sz="1200" u="sng" kern="1200" dirty="0" err="1">
                <a:solidFill>
                  <a:schemeClr val="tx1"/>
                </a:solidFill>
                <a:latin typeface="+mn-lt"/>
                <a:ea typeface="+mn-ea"/>
                <a:cs typeface="+mn-cs"/>
              </a:rPr>
              <a:t>syndrome</a:t>
            </a:r>
            <a:r>
              <a:rPr lang="es-ES" sz="1200" u="sng" kern="1200" dirty="0">
                <a:solidFill>
                  <a:schemeClr val="tx1"/>
                </a:solidFill>
                <a:latin typeface="+mn-lt"/>
                <a:ea typeface="+mn-ea"/>
                <a:cs typeface="+mn-cs"/>
              </a:rPr>
              <a:t>.</a:t>
            </a:r>
          </a:p>
          <a:p>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effects</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glucocorticoids</a:t>
            </a:r>
            <a:r>
              <a:rPr lang="es-ES" sz="1200" kern="1200" dirty="0">
                <a:solidFill>
                  <a:schemeClr val="tx1"/>
                </a:solidFill>
                <a:latin typeface="+mn-lt"/>
                <a:ea typeface="+mn-ea"/>
                <a:cs typeface="+mn-cs"/>
              </a:rPr>
              <a:t> are </a:t>
            </a:r>
            <a:r>
              <a:rPr lang="es-ES" sz="1200" kern="1200" dirty="0" err="1">
                <a:solidFill>
                  <a:schemeClr val="tx1"/>
                </a:solidFill>
                <a:latin typeface="+mn-lt"/>
                <a:ea typeface="+mn-ea"/>
                <a:cs typeface="+mn-cs"/>
              </a:rPr>
              <a:t>mediated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cytosolic</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glucocorticoid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receptors</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result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from</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both</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genomic</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nongenomic</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mechanisms</a:t>
            </a:r>
            <a:r>
              <a:rPr lang="es-ES" sz="1200" kern="1200" dirty="0">
                <a:solidFill>
                  <a:schemeClr val="tx1"/>
                </a:solidFill>
                <a:latin typeface="+mn-lt"/>
                <a:ea typeface="+mn-ea"/>
                <a:cs typeface="+mn-cs"/>
              </a:rPr>
              <a:t> </a:t>
            </a:r>
          </a:p>
          <a:p>
            <a:endParaRPr lang="es-ES" sz="1200" u="sng" kern="1200" dirty="0">
              <a:solidFill>
                <a:schemeClr val="tx1"/>
              </a:solidFill>
              <a:latin typeface="+mn-lt"/>
              <a:ea typeface="+mn-ea"/>
              <a:cs typeface="+mn-cs"/>
            </a:endParaRPr>
          </a:p>
          <a:p>
            <a:r>
              <a:rPr lang="es-ES" sz="1200" kern="1200" dirty="0" err="1">
                <a:solidFill>
                  <a:schemeClr val="tx1"/>
                </a:solidFill>
                <a:latin typeface="+mn-lt"/>
                <a:ea typeface="+mn-ea"/>
                <a:cs typeface="+mn-cs"/>
              </a:rPr>
              <a:t>for</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most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toxicities</a:t>
            </a:r>
            <a:r>
              <a:rPr lang="es-ES" sz="1200" kern="1200" dirty="0">
                <a:solidFill>
                  <a:schemeClr val="tx1"/>
                </a:solidFill>
                <a:latin typeface="+mn-lt"/>
                <a:ea typeface="+mn-ea"/>
                <a:cs typeface="+mn-cs"/>
              </a:rPr>
              <a:t>, a “</a:t>
            </a:r>
            <a:r>
              <a:rPr lang="es-ES" sz="1200" kern="1200" dirty="0" err="1">
                <a:solidFill>
                  <a:schemeClr val="tx1"/>
                </a:solidFill>
                <a:latin typeface="+mn-lt"/>
                <a:ea typeface="+mn-ea"/>
                <a:cs typeface="+mn-cs"/>
              </a:rPr>
              <a:t>threshold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dose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or</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duration</a:t>
            </a:r>
            <a:r>
              <a:rPr lang="es-ES" sz="1200" kern="1200" dirty="0">
                <a:solidFill>
                  <a:schemeClr val="tx1"/>
                </a:solidFill>
                <a:latin typeface="+mn-lt"/>
                <a:ea typeface="+mn-ea"/>
                <a:cs typeface="+mn-cs"/>
              </a:rPr>
              <a:t> has </a:t>
            </a:r>
            <a:r>
              <a:rPr lang="es-ES" sz="1200" kern="1200" dirty="0" err="1">
                <a:solidFill>
                  <a:schemeClr val="tx1"/>
                </a:solidFill>
                <a:latin typeface="+mn-lt"/>
                <a:ea typeface="+mn-ea"/>
                <a:cs typeface="+mn-cs"/>
              </a:rPr>
              <a:t>not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been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established</a:t>
            </a:r>
            <a:r>
              <a:rPr lang="es-ES" sz="1200" kern="1200" dirty="0">
                <a:solidFill>
                  <a:schemeClr val="tx1"/>
                </a:solidFill>
                <a:latin typeface="+mn-lt"/>
                <a:ea typeface="+mn-ea"/>
                <a:cs typeface="+mn-cs"/>
              </a:rPr>
              <a:t>.</a:t>
            </a:r>
          </a:p>
          <a:p>
            <a:endParaRPr lang="es-ES" sz="1200" kern="1200" dirty="0">
              <a:solidFill>
                <a:schemeClr val="tx1"/>
              </a:solidFill>
              <a:latin typeface="+mn-lt"/>
              <a:ea typeface="+mn-ea"/>
              <a:cs typeface="+mn-cs"/>
            </a:endParaRPr>
          </a:p>
          <a:p>
            <a:r>
              <a:rPr lang="es-ES" sz="1200" b="1" kern="1200" dirty="0">
                <a:solidFill>
                  <a:schemeClr val="tx1"/>
                </a:solidFill>
                <a:latin typeface="+mn-lt"/>
                <a:ea typeface="+mn-ea"/>
                <a:cs typeface="+mn-cs"/>
              </a:rPr>
              <a:t>Mecanismo de acción:</a:t>
            </a:r>
            <a:r>
              <a:rPr lang="es-ES" sz="1200" b="0" kern="1200" dirty="0">
                <a:solidFill>
                  <a:schemeClr val="tx1"/>
                </a:solidFill>
                <a:latin typeface="+mn-lt"/>
                <a:ea typeface="+mn-ea"/>
                <a:cs typeface="+mn-cs"/>
              </a:rPr>
              <a:t> los glucocorticoides son hormonas naturales que previenen o suprimen las respuestas inmunes e inflamatorias cuando se administran en dosis farmacológicas. Los glucocorticoides libres cruzan fácilmente las membranas de las células y se unen a unos receptores citoplasmáticos específicos, induciendo una serie de respuestas que modifican la transcripción y, por tanto, la síntesis de proteínas. Estas respuestas son la inhibición de la infiltración leucocitaria en el lugar de la inflamación, la interferencia con los mediadores de la inflamación y la supresión de las respuestas inmunológicas. La acción antiinflamatoria de los glucocorticoides implica proteínas inhibidoras de la </a:t>
            </a:r>
            <a:r>
              <a:rPr lang="es-ES" sz="1200" b="0" kern="1200" dirty="0" err="1">
                <a:solidFill>
                  <a:schemeClr val="tx1"/>
                </a:solidFill>
                <a:latin typeface="+mn-lt"/>
                <a:ea typeface="+mn-ea"/>
                <a:cs typeface="+mn-cs"/>
              </a:rPr>
              <a:t>fosfolipasa</a:t>
            </a:r>
            <a:r>
              <a:rPr lang="es-ES" sz="1200" b="0" kern="1200" dirty="0">
                <a:solidFill>
                  <a:schemeClr val="tx1"/>
                </a:solidFill>
                <a:latin typeface="+mn-lt"/>
                <a:ea typeface="+mn-ea"/>
                <a:cs typeface="+mn-cs"/>
              </a:rPr>
              <a:t> A2, las llamadas </a:t>
            </a:r>
            <a:r>
              <a:rPr lang="es-ES" sz="1200" b="0" kern="1200" dirty="0" err="1">
                <a:solidFill>
                  <a:schemeClr val="tx1"/>
                </a:solidFill>
                <a:latin typeface="+mn-lt"/>
                <a:ea typeface="+mn-ea"/>
                <a:cs typeface="+mn-cs"/>
              </a:rPr>
              <a:t>lipocortinas</a:t>
            </a:r>
            <a:r>
              <a:rPr lang="es-ES" sz="1200" b="0" kern="1200" dirty="0">
                <a:solidFill>
                  <a:schemeClr val="tx1"/>
                </a:solidFill>
                <a:latin typeface="+mn-lt"/>
                <a:ea typeface="+mn-ea"/>
                <a:cs typeface="+mn-cs"/>
              </a:rPr>
              <a:t>. A su vez, las </a:t>
            </a:r>
            <a:r>
              <a:rPr lang="es-ES" sz="1200" b="0" kern="1200" dirty="0" err="1">
                <a:solidFill>
                  <a:schemeClr val="tx1"/>
                </a:solidFill>
                <a:latin typeface="+mn-lt"/>
                <a:ea typeface="+mn-ea"/>
                <a:cs typeface="+mn-cs"/>
              </a:rPr>
              <a:t>lipocortinas</a:t>
            </a:r>
            <a:r>
              <a:rPr lang="es-ES" sz="1200" b="0" kern="1200" dirty="0">
                <a:solidFill>
                  <a:schemeClr val="tx1"/>
                </a:solidFill>
                <a:latin typeface="+mn-lt"/>
                <a:ea typeface="+mn-ea"/>
                <a:cs typeface="+mn-cs"/>
              </a:rPr>
              <a:t> controlan la biosíntesis de una serie de potentes mediadores de la inflamación como son las prostaglandinas y los </a:t>
            </a:r>
            <a:r>
              <a:rPr lang="es-ES" sz="1200" b="0" kern="1200" dirty="0" err="1">
                <a:solidFill>
                  <a:schemeClr val="tx1"/>
                </a:solidFill>
                <a:latin typeface="+mn-lt"/>
                <a:ea typeface="+mn-ea"/>
                <a:cs typeface="+mn-cs"/>
              </a:rPr>
              <a:t>leukotrienos</a:t>
            </a:r>
            <a:r>
              <a:rPr lang="es-ES" sz="1200" b="0" kern="1200" dirty="0">
                <a:solidFill>
                  <a:schemeClr val="tx1"/>
                </a:solidFill>
                <a:latin typeface="+mn-lt"/>
                <a:ea typeface="+mn-ea"/>
                <a:cs typeface="+mn-cs"/>
              </a:rPr>
              <a:t>. Algunas de las respuestas de los glucocorticoides son la reducción del edema y una supresión general de la respuesta inmunológica.</a:t>
            </a:r>
            <a:endParaRPr lang="es-ES" sz="1200" kern="120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6BCA506-8DB5-FE46-B470-49ED381FC00D}" type="slidenum">
              <a:rPr lang="es-ES" smtClean="0">
                <a:solidFill>
                  <a:prstClr val="black"/>
                </a:solidFill>
              </a:rPr>
              <a:pPr/>
              <a:t>46</a:t>
            </a:fld>
            <a:endParaRPr lang="es-ES">
              <a:solidFill>
                <a:prstClr val="black"/>
              </a:solidFill>
            </a:endParaRPr>
          </a:p>
        </p:txBody>
      </p:sp>
    </p:spTree>
    <p:extLst>
      <p:ext uri="{BB962C8B-B14F-4D97-AF65-F5344CB8AC3E}">
        <p14:creationId xmlns:p14="http://schemas.microsoft.com/office/powerpoint/2010/main" val="202009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latin typeface="+mn-lt"/>
                <a:ea typeface="+mn-ea"/>
                <a:cs typeface="+mn-cs"/>
              </a:rPr>
              <a:t>En muchos de los casos publicados, se señala el tratamiento con </a:t>
            </a:r>
            <a:r>
              <a:rPr lang="es-ES" sz="1200" kern="1200" dirty="0" err="1">
                <a:solidFill>
                  <a:schemeClr val="tx1"/>
                </a:solidFill>
                <a:latin typeface="+mn-lt"/>
                <a:ea typeface="+mn-ea"/>
                <a:cs typeface="+mn-cs"/>
              </a:rPr>
              <a:t>corticosteroides</a:t>
            </a:r>
            <a:r>
              <a:rPr lang="es-ES" sz="1200" kern="1200" dirty="0">
                <a:solidFill>
                  <a:schemeClr val="tx1"/>
                </a:solidFill>
                <a:latin typeface="+mn-lt"/>
                <a:ea typeface="+mn-ea"/>
                <a:cs typeface="+mn-cs"/>
              </a:rPr>
              <a:t> como uno de los factores desencadenantes (</a:t>
            </a:r>
            <a:r>
              <a:rPr lang="es-ES" sz="1200" u="sng" kern="1200" dirty="0">
                <a:solidFill>
                  <a:schemeClr val="tx1"/>
                </a:solidFill>
                <a:latin typeface="+mn-lt"/>
                <a:ea typeface="+mn-ea"/>
                <a:cs typeface="+mn-cs"/>
              </a:rPr>
              <a:t>28-29); lo que tradicionalmente se ha relacionado con el estado de inmunodepresión generado por ese tratamiento.</a:t>
            </a:r>
          </a:p>
          <a:p>
            <a:endParaRPr lang="es-ES" sz="1200" u="sng" kern="1200" dirty="0">
              <a:solidFill>
                <a:schemeClr val="tx1"/>
              </a:solidFill>
              <a:latin typeface="+mn-lt"/>
              <a:ea typeface="+mn-ea"/>
              <a:cs typeface="+mn-cs"/>
            </a:endParaRPr>
          </a:p>
          <a:p>
            <a:r>
              <a:rPr lang="es-ES" sz="1200" kern="1200" dirty="0">
                <a:solidFill>
                  <a:schemeClr val="tx1"/>
                </a:solidFill>
                <a:latin typeface="+mn-lt"/>
                <a:ea typeface="+mn-ea"/>
                <a:cs typeface="+mn-cs"/>
              </a:rPr>
              <a:t>Por esta razón, antes de establecer un esquema de tratamiento con </a:t>
            </a:r>
            <a:r>
              <a:rPr lang="es-ES" sz="1200" kern="1200" dirty="0" err="1">
                <a:solidFill>
                  <a:schemeClr val="tx1"/>
                </a:solidFill>
                <a:latin typeface="+mn-lt"/>
                <a:ea typeface="+mn-ea"/>
                <a:cs typeface="+mn-cs"/>
              </a:rPr>
              <a:t>corticosteroides</a:t>
            </a:r>
            <a:r>
              <a:rPr lang="es-ES" sz="1200" kern="1200" dirty="0">
                <a:solidFill>
                  <a:schemeClr val="tx1"/>
                </a:solidFill>
                <a:latin typeface="+mn-lt"/>
                <a:ea typeface="+mn-ea"/>
                <a:cs typeface="+mn-cs"/>
              </a:rPr>
              <a:t> debe excluirse la presencia de este parásito, lo cual debe ser una rutina en Costa Rica, así como en cualquier país donde este parásito sea endémico, aún asumiendo que presenta una prevalencia baja. Tal evaluación debe hacerse mediante métodos como el </a:t>
            </a:r>
            <a:r>
              <a:rPr lang="es-ES" sz="1200" kern="1200" dirty="0" err="1">
                <a:solidFill>
                  <a:schemeClr val="tx1"/>
                </a:solidFill>
                <a:latin typeface="+mn-lt"/>
                <a:ea typeface="+mn-ea"/>
                <a:cs typeface="+mn-cs"/>
              </a:rPr>
              <a:t>Baermann</a:t>
            </a:r>
            <a:r>
              <a:rPr lang="es-ES" sz="1200" kern="1200" dirty="0">
                <a:solidFill>
                  <a:schemeClr val="tx1"/>
                </a:solidFill>
                <a:latin typeface="+mn-lt"/>
                <a:ea typeface="+mn-ea"/>
                <a:cs typeface="+mn-cs"/>
              </a:rPr>
              <a:t>; que además deben realizarse seriados al menos por ocho días consecutivos, lo cual es particularmente importante en pacientes con algún factor de riesgo, como SIDA, alcoholismo, vejez, cáncer, diabetes y otras enfermedades crónicas debilitantes.</a:t>
            </a:r>
            <a:endParaRPr lang="es-ES" dirty="0"/>
          </a:p>
        </p:txBody>
      </p:sp>
      <p:sp>
        <p:nvSpPr>
          <p:cNvPr id="4" name="Marcador de número de diapositiva 3"/>
          <p:cNvSpPr>
            <a:spLocks noGrp="1"/>
          </p:cNvSpPr>
          <p:nvPr>
            <p:ph type="sldNum" sz="quarter" idx="10"/>
          </p:nvPr>
        </p:nvSpPr>
        <p:spPr/>
        <p:txBody>
          <a:bodyPr/>
          <a:lstStyle/>
          <a:p>
            <a:fld id="{C6BCA506-8DB5-FE46-B470-49ED381FC00D}" type="slidenum">
              <a:rPr lang="es-ES" smtClean="0">
                <a:solidFill>
                  <a:prstClr val="black"/>
                </a:solidFill>
              </a:rPr>
              <a:pPr/>
              <a:t>47</a:t>
            </a:fld>
            <a:endParaRPr lang="es-ES">
              <a:solidFill>
                <a:prstClr val="black"/>
              </a:solidFill>
            </a:endParaRPr>
          </a:p>
        </p:txBody>
      </p:sp>
    </p:spTree>
    <p:extLst>
      <p:ext uri="{BB962C8B-B14F-4D97-AF65-F5344CB8AC3E}">
        <p14:creationId xmlns:p14="http://schemas.microsoft.com/office/powerpoint/2010/main" val="94377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Árbol de decisión para el diagnóstico histológico de neoplasias glial y neuronal-glial del sistema nervioso central. En la práctica clínica, Los casos ocasionales no encajan perfectamente en una sola categoría de diagnóstico. Por ejemplo, el grado de malignidad de algunos (grupos de) tumores es No está completamente claro (por ejemplo, el </a:t>
            </a:r>
            <a:r>
              <a:rPr lang="es-ES" dirty="0" err="1"/>
              <a:t>astroblastoma</a:t>
            </a:r>
            <a:r>
              <a:rPr lang="es-ES" dirty="0"/>
              <a:t> y el tumor </a:t>
            </a:r>
            <a:r>
              <a:rPr lang="es-ES" dirty="0" err="1"/>
              <a:t>glioneuronal</a:t>
            </a:r>
            <a:r>
              <a:rPr lang="es-ES" dirty="0"/>
              <a:t> </a:t>
            </a:r>
            <a:r>
              <a:rPr lang="es-ES" dirty="0" err="1"/>
              <a:t>leptomeníngeo</a:t>
            </a:r>
            <a:r>
              <a:rPr lang="es-ES" dirty="0"/>
              <a:t> difuso, de ahí el cambio gradual en lugar de brusco en Color en las columnas para los "otros gliomas" y los "tumores mixtos neuronales-gliales"). Sin embargo, incluso los grados de malignidad tradicionalmente Asignados a gliomas difusos y tumores </a:t>
            </a:r>
            <a:r>
              <a:rPr lang="es-ES" dirty="0" err="1"/>
              <a:t>ependimales</a:t>
            </a:r>
            <a:r>
              <a:rPr lang="es-ES" dirty="0"/>
              <a:t> necesitan reconsideración ahora que la información molecular se utiliza para redefinir Tumor en la clasificación de la Organización Mundial de la Salud (OMS) 2016. Además, debido a estos nuevos Diagnósticos, diagnóstico de glioma mixto (incluyendo </a:t>
            </a:r>
            <a:r>
              <a:rPr lang="es-ES" dirty="0" err="1"/>
              <a:t>oligoastrocitoma</a:t>
            </a:r>
            <a:r>
              <a:rPr lang="es-ES" dirty="0"/>
              <a:t> (</a:t>
            </a:r>
            <a:r>
              <a:rPr lang="es-ES" dirty="0" err="1"/>
              <a:t>anaplásico</a:t>
            </a:r>
            <a:r>
              <a:rPr lang="es-ES" dirty="0"/>
              <a:t>) y </a:t>
            </a:r>
            <a:r>
              <a:rPr lang="es-ES" dirty="0" err="1"/>
              <a:t>glioblastoma</a:t>
            </a:r>
            <a:r>
              <a:rPr lang="es-ES" dirty="0"/>
              <a:t> con componente </a:t>
            </a:r>
            <a:r>
              <a:rPr lang="es-ES" dirty="0" err="1"/>
              <a:t>oligodendroglial</a:t>
            </a:r>
            <a:r>
              <a:rPr lang="es-ES" dirty="0"/>
              <a:t>) Se puede esperar que desaparezca en gran medida cuando se realiza un análisis molecular adecuado (de ahí el limitado espacio para "mezclado" El tamaño de fuente más pequeño del nombre de estos tumores en el esquema y la superposición limitada para el </a:t>
            </a:r>
            <a:r>
              <a:rPr lang="es-ES" dirty="0" err="1"/>
              <a:t>glioblastoma</a:t>
            </a:r>
            <a:r>
              <a:rPr lang="es-ES" dirty="0"/>
              <a:t> en el área mixta de glioma)</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3</a:t>
            </a:fld>
            <a:endParaRPr lang="es-CO"/>
          </a:p>
        </p:txBody>
      </p:sp>
    </p:spTree>
    <p:extLst>
      <p:ext uri="{BB962C8B-B14F-4D97-AF65-F5344CB8AC3E}">
        <p14:creationId xmlns:p14="http://schemas.microsoft.com/office/powerpoint/2010/main" val="234852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err="1">
                <a:solidFill>
                  <a:schemeClr val="tx1"/>
                </a:solidFill>
                <a:latin typeface="+mn-lt"/>
                <a:ea typeface="+mn-ea"/>
                <a:cs typeface="+mn-cs"/>
              </a:rPr>
              <a:t>Estimates</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frequency</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severity</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AEs</a:t>
            </a:r>
            <a:r>
              <a:rPr lang="es-ES" sz="1200" kern="1200" dirty="0">
                <a:solidFill>
                  <a:schemeClr val="tx1"/>
                </a:solidFill>
                <a:latin typeface="+mn-lt"/>
                <a:ea typeface="+mn-ea"/>
                <a:cs typeface="+mn-cs"/>
              </a:rPr>
              <a:t>, as </a:t>
            </a:r>
            <a:r>
              <a:rPr lang="es-ES" sz="1200" kern="1200" dirty="0" err="1">
                <a:solidFill>
                  <a:schemeClr val="tx1"/>
                </a:solidFill>
                <a:latin typeface="+mn-lt"/>
                <a:ea typeface="+mn-ea"/>
                <a:cs typeface="+mn-cs"/>
              </a:rPr>
              <a:t>well</a:t>
            </a:r>
            <a:r>
              <a:rPr lang="es-ES" sz="1200" kern="1200" dirty="0">
                <a:solidFill>
                  <a:schemeClr val="tx1"/>
                </a:solidFill>
                <a:latin typeface="+mn-lt"/>
                <a:ea typeface="+mn-ea"/>
                <a:cs typeface="+mn-cs"/>
              </a:rPr>
              <a:t> as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respective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dose</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duration</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therapy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that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may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result</a:t>
            </a:r>
            <a:r>
              <a:rPr lang="es-ES" sz="1200" kern="1200" dirty="0">
                <a:solidFill>
                  <a:schemeClr val="tx1"/>
                </a:solidFill>
                <a:latin typeface="+mn-lt"/>
                <a:ea typeface="+mn-ea"/>
                <a:cs typeface="+mn-cs"/>
              </a:rPr>
              <a:t> in </a:t>
            </a:r>
            <a:r>
              <a:rPr lang="es-ES" sz="1200" kern="1200" dirty="0" err="1">
                <a:solidFill>
                  <a:schemeClr val="tx1"/>
                </a:solidFill>
                <a:latin typeface="+mn-lt"/>
                <a:ea typeface="+mn-ea"/>
                <a:cs typeface="+mn-cs"/>
              </a:rPr>
              <a:t>such</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AEs</a:t>
            </a:r>
            <a:r>
              <a:rPr lang="es-ES" sz="1200" kern="1200" dirty="0">
                <a:solidFill>
                  <a:schemeClr val="tx1"/>
                </a:solidFill>
                <a:latin typeface="+mn-lt"/>
                <a:ea typeface="+mn-ea"/>
                <a:cs typeface="+mn-cs"/>
              </a:rPr>
              <a:t>, are </a:t>
            </a:r>
            <a:r>
              <a:rPr lang="es-ES" sz="1200" kern="1200" dirty="0" err="1">
                <a:solidFill>
                  <a:schemeClr val="tx1"/>
                </a:solidFill>
                <a:latin typeface="+mn-lt"/>
                <a:ea typeface="+mn-ea"/>
                <a:cs typeface="+mn-cs"/>
              </a:rPr>
              <a:t>also</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limited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modest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number</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prospective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trials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that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address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this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question</a:t>
            </a:r>
            <a:r>
              <a:rPr lang="es-ES" sz="1200" kern="1200" dirty="0">
                <a:solidFill>
                  <a:schemeClr val="tx1"/>
                </a:solidFill>
                <a:latin typeface="+mn-lt"/>
                <a:ea typeface="+mn-ea"/>
                <a:cs typeface="+mn-cs"/>
              </a:rPr>
              <a:t>.</a:t>
            </a:r>
          </a:p>
          <a:p>
            <a:r>
              <a:rPr lang="es-ES" sz="1200" kern="1200" dirty="0" err="1">
                <a:solidFill>
                  <a:schemeClr val="tx1"/>
                </a:solidFill>
                <a:latin typeface="+mn-lt"/>
                <a:ea typeface="+mn-ea"/>
                <a:cs typeface="+mn-cs"/>
              </a:rPr>
              <a:t>Glucocorticoids</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used</a:t>
            </a:r>
            <a:r>
              <a:rPr lang="es-ES" sz="1200" kern="1200" dirty="0">
                <a:solidFill>
                  <a:schemeClr val="tx1"/>
                </a:solidFill>
                <a:latin typeface="+mn-lt"/>
                <a:ea typeface="+mn-ea"/>
                <a:cs typeface="+mn-cs"/>
              </a:rPr>
              <a:t> in </a:t>
            </a:r>
            <a:r>
              <a:rPr lang="es-ES" sz="1200" kern="1200" dirty="0" err="1">
                <a:solidFill>
                  <a:schemeClr val="tx1"/>
                </a:solidFill>
                <a:latin typeface="+mn-lt"/>
                <a:ea typeface="+mn-ea"/>
                <a:cs typeface="+mn-cs"/>
              </a:rPr>
              <a:t>chronic</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disease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eg</a:t>
            </a:r>
            <a:r>
              <a:rPr lang="es-ES" sz="1200" kern="1200" dirty="0">
                <a:solidFill>
                  <a:schemeClr val="tx1"/>
                </a:solidFill>
                <a:latin typeface="+mn-lt"/>
                <a:ea typeface="+mn-ea"/>
                <a:cs typeface="+mn-cs"/>
              </a:rPr>
              <a:t>, </a:t>
            </a:r>
            <a:r>
              <a:rPr lang="es-ES" sz="1200" u="sng" kern="1200" dirty="0">
                <a:solidFill>
                  <a:schemeClr val="tx1"/>
                </a:solidFill>
                <a:latin typeface="+mn-lt"/>
                <a:ea typeface="+mn-ea"/>
                <a:cs typeface="+mn-cs"/>
                <a:hlinkClick r:id="rId3"/>
              </a:rPr>
              <a:t>prednisone or </a:t>
            </a:r>
            <a:r>
              <a:rPr lang="es-ES" sz="1200" u="sng" kern="1200" dirty="0">
                <a:solidFill>
                  <a:schemeClr val="tx1"/>
                </a:solidFill>
                <a:latin typeface="+mn-lt"/>
                <a:ea typeface="+mn-ea"/>
                <a:cs typeface="+mn-cs"/>
              </a:rPr>
              <a:t>prednisolone) do not have significant mineralocorticoid, androgenic, or estrogenic activity; thus, their major AEs result from inhibition of hypothalamic-pituitary-adrenal function and the development of iatrogenic </a:t>
            </a:r>
            <a:r>
              <a:rPr lang="es-ES" sz="1200" u="sng" kern="1200" dirty="0" err="1">
                <a:solidFill>
                  <a:schemeClr val="tx1"/>
                </a:solidFill>
                <a:latin typeface="+mn-lt"/>
                <a:ea typeface="+mn-ea"/>
                <a:cs typeface="+mn-cs"/>
              </a:rPr>
              <a:t>Cushing’s</a:t>
            </a:r>
            <a:r>
              <a:rPr lang="es-ES" sz="1200" u="sng" kern="1200" dirty="0">
                <a:solidFill>
                  <a:schemeClr val="tx1"/>
                </a:solidFill>
                <a:latin typeface="+mn-lt"/>
                <a:ea typeface="+mn-ea"/>
                <a:cs typeface="+mn-cs"/>
              </a:rPr>
              <a:t> </a:t>
            </a:r>
            <a:r>
              <a:rPr lang="es-ES" sz="1200" u="sng" kern="1200" dirty="0" err="1">
                <a:solidFill>
                  <a:schemeClr val="tx1"/>
                </a:solidFill>
                <a:latin typeface="+mn-lt"/>
                <a:ea typeface="+mn-ea"/>
                <a:cs typeface="+mn-cs"/>
              </a:rPr>
              <a:t>syndrome</a:t>
            </a:r>
            <a:r>
              <a:rPr lang="es-ES" sz="1200" u="sng" kern="1200" dirty="0">
                <a:solidFill>
                  <a:schemeClr val="tx1"/>
                </a:solidFill>
                <a:latin typeface="+mn-lt"/>
                <a:ea typeface="+mn-ea"/>
                <a:cs typeface="+mn-cs"/>
              </a:rPr>
              <a:t>.</a:t>
            </a:r>
          </a:p>
          <a:p>
            <a:r>
              <a:rPr lang="es-ES" sz="1200" kern="1200" dirty="0" err="1">
                <a:solidFill>
                  <a:schemeClr val="tx1"/>
                </a:solidFill>
                <a:latin typeface="+mn-lt"/>
                <a:ea typeface="+mn-ea"/>
                <a:cs typeface="+mn-cs"/>
              </a:rPr>
              <a:t>The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effects</a:t>
            </a:r>
            <a:r>
              <a:rPr lang="es-ES" sz="1200" kern="1200" dirty="0">
                <a:solidFill>
                  <a:schemeClr val="tx1"/>
                </a:solidFill>
                <a:latin typeface="+mn-lt"/>
                <a:ea typeface="+mn-ea"/>
                <a:cs typeface="+mn-cs"/>
              </a:rPr>
              <a:t> of </a:t>
            </a:r>
            <a:r>
              <a:rPr lang="es-ES" sz="1200" kern="1200" dirty="0" err="1">
                <a:solidFill>
                  <a:schemeClr val="tx1"/>
                </a:solidFill>
                <a:latin typeface="+mn-lt"/>
                <a:ea typeface="+mn-ea"/>
                <a:cs typeface="+mn-cs"/>
              </a:rPr>
              <a:t>glucocorticoids</a:t>
            </a:r>
            <a:r>
              <a:rPr lang="es-ES" sz="1200" kern="1200" dirty="0">
                <a:solidFill>
                  <a:schemeClr val="tx1"/>
                </a:solidFill>
                <a:latin typeface="+mn-lt"/>
                <a:ea typeface="+mn-ea"/>
                <a:cs typeface="+mn-cs"/>
              </a:rPr>
              <a:t> are </a:t>
            </a:r>
            <a:r>
              <a:rPr lang="es-ES" sz="1200" kern="1200" dirty="0" err="1">
                <a:solidFill>
                  <a:schemeClr val="tx1"/>
                </a:solidFill>
                <a:latin typeface="+mn-lt"/>
                <a:ea typeface="+mn-ea"/>
                <a:cs typeface="+mn-cs"/>
              </a:rPr>
              <a:t>mediated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by</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cytosolic</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glucocorticoid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receptors</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result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from</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both</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genomic</a:t>
            </a:r>
            <a:r>
              <a:rPr lang="es-ES" sz="1200" kern="1200" dirty="0">
                <a:solidFill>
                  <a:schemeClr val="tx1"/>
                </a:solidFill>
                <a:latin typeface="+mn-lt"/>
                <a:ea typeface="+mn-ea"/>
                <a:cs typeface="+mn-cs"/>
              </a:rPr>
              <a:t> and </a:t>
            </a:r>
            <a:r>
              <a:rPr lang="es-ES" sz="1200" kern="1200" dirty="0" err="1">
                <a:solidFill>
                  <a:schemeClr val="tx1"/>
                </a:solidFill>
                <a:latin typeface="+mn-lt"/>
                <a:ea typeface="+mn-ea"/>
                <a:cs typeface="+mn-cs"/>
              </a:rPr>
              <a:t>nongenomic</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mechanisms</a:t>
            </a:r>
            <a:r>
              <a:rPr lang="es-ES" sz="1200" kern="1200" dirty="0">
                <a:solidFill>
                  <a:schemeClr val="tx1"/>
                </a:solidFill>
                <a:latin typeface="+mn-lt"/>
                <a:ea typeface="+mn-ea"/>
                <a:cs typeface="+mn-cs"/>
              </a:rPr>
              <a:t> </a:t>
            </a:r>
          </a:p>
          <a:p>
            <a:endParaRPr lang="es-ES" sz="1200" u="sng" kern="1200" dirty="0">
              <a:solidFill>
                <a:schemeClr val="tx1"/>
              </a:solidFill>
              <a:latin typeface="+mn-lt"/>
              <a:ea typeface="+mn-ea"/>
              <a:cs typeface="+mn-cs"/>
            </a:endParaRPr>
          </a:p>
          <a:p>
            <a:r>
              <a:rPr lang="es-ES" sz="1200" kern="1200" dirty="0" err="1">
                <a:solidFill>
                  <a:schemeClr val="tx1"/>
                </a:solidFill>
                <a:latin typeface="+mn-lt"/>
                <a:ea typeface="+mn-ea"/>
                <a:cs typeface="+mn-cs"/>
              </a:rPr>
              <a:t>for</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most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toxicities</a:t>
            </a:r>
            <a:r>
              <a:rPr lang="es-ES" sz="1200" kern="1200" dirty="0">
                <a:solidFill>
                  <a:schemeClr val="tx1"/>
                </a:solidFill>
                <a:latin typeface="+mn-lt"/>
                <a:ea typeface="+mn-ea"/>
                <a:cs typeface="+mn-cs"/>
              </a:rPr>
              <a:t>, a “</a:t>
            </a:r>
            <a:r>
              <a:rPr lang="es-ES" sz="1200" kern="1200" dirty="0" err="1">
                <a:solidFill>
                  <a:schemeClr val="tx1"/>
                </a:solidFill>
                <a:latin typeface="+mn-lt"/>
                <a:ea typeface="+mn-ea"/>
                <a:cs typeface="+mn-cs"/>
              </a:rPr>
              <a:t>threshold</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dose</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or</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duration</a:t>
            </a:r>
            <a:r>
              <a:rPr lang="es-ES" sz="1200" kern="1200" dirty="0">
                <a:solidFill>
                  <a:schemeClr val="tx1"/>
                </a:solidFill>
                <a:latin typeface="+mn-lt"/>
                <a:ea typeface="+mn-ea"/>
                <a:cs typeface="+mn-cs"/>
              </a:rPr>
              <a:t> has </a:t>
            </a:r>
            <a:r>
              <a:rPr lang="es-ES" sz="1200" kern="1200" dirty="0" err="1">
                <a:solidFill>
                  <a:schemeClr val="tx1"/>
                </a:solidFill>
                <a:latin typeface="+mn-lt"/>
                <a:ea typeface="+mn-ea"/>
                <a:cs typeface="+mn-cs"/>
              </a:rPr>
              <a:t>not</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been</a:t>
            </a:r>
            <a:r>
              <a:rPr lang="es-ES" sz="1200" kern="1200" dirty="0">
                <a:solidFill>
                  <a:schemeClr val="tx1"/>
                </a:solidFill>
                <a:latin typeface="+mn-lt"/>
                <a:ea typeface="+mn-ea"/>
                <a:cs typeface="+mn-cs"/>
              </a:rPr>
              <a:t> </a:t>
            </a:r>
            <a:r>
              <a:rPr lang="es-ES" sz="1200" kern="1200" dirty="0" err="1">
                <a:solidFill>
                  <a:schemeClr val="tx1"/>
                </a:solidFill>
                <a:latin typeface="+mn-lt"/>
                <a:ea typeface="+mn-ea"/>
                <a:cs typeface="+mn-cs"/>
              </a:rPr>
              <a:t>established</a:t>
            </a:r>
            <a:r>
              <a:rPr lang="es-ES" sz="1200" kern="1200" dirty="0">
                <a:solidFill>
                  <a:schemeClr val="tx1"/>
                </a:solidFill>
                <a:latin typeface="+mn-lt"/>
                <a:ea typeface="+mn-ea"/>
                <a:cs typeface="+mn-cs"/>
              </a:rPr>
              <a:t>.</a:t>
            </a:r>
          </a:p>
          <a:p>
            <a:endParaRPr lang="es-ES" sz="1200" kern="1200" dirty="0">
              <a:solidFill>
                <a:schemeClr val="tx1"/>
              </a:solidFill>
              <a:latin typeface="+mn-lt"/>
              <a:ea typeface="+mn-ea"/>
              <a:cs typeface="+mn-cs"/>
            </a:endParaRPr>
          </a:p>
          <a:p>
            <a:r>
              <a:rPr lang="es-ES" sz="1200" b="1" kern="1200" dirty="0">
                <a:solidFill>
                  <a:schemeClr val="tx1"/>
                </a:solidFill>
                <a:latin typeface="+mn-lt"/>
                <a:ea typeface="+mn-ea"/>
                <a:cs typeface="+mn-cs"/>
              </a:rPr>
              <a:t>Mecanismo de acción:</a:t>
            </a:r>
            <a:r>
              <a:rPr lang="es-ES" sz="1200" b="0" kern="1200" dirty="0">
                <a:solidFill>
                  <a:schemeClr val="tx1"/>
                </a:solidFill>
                <a:latin typeface="+mn-lt"/>
                <a:ea typeface="+mn-ea"/>
                <a:cs typeface="+mn-cs"/>
              </a:rPr>
              <a:t> los glucocorticoides son hormonas naturales que previenen o suprimen las respuestas inmunes e inflamatorias cuando se administran en dosis farmacológicas. Los glucocorticoides libres cruzan fácilmente las membranas de las células y se unen a unos receptores citoplasmáticos específicos, induciendo una serie de respuestas que modifican la transcripción y, por tanto, la síntesis de proteínas. Estas respuestas son la inhibición de la infiltración leucocitaria en el lugar de la inflamación, la interferencia con los mediadores de la inflamación y la supresión de las respuestas inmunológicas. La acción antiinflamatoria de los glucocorticoides implica proteínas inhibidoras de la </a:t>
            </a:r>
            <a:r>
              <a:rPr lang="es-ES" sz="1200" b="0" kern="1200" dirty="0" err="1">
                <a:solidFill>
                  <a:schemeClr val="tx1"/>
                </a:solidFill>
                <a:latin typeface="+mn-lt"/>
                <a:ea typeface="+mn-ea"/>
                <a:cs typeface="+mn-cs"/>
              </a:rPr>
              <a:t>fosfolipasa</a:t>
            </a:r>
            <a:r>
              <a:rPr lang="es-ES" sz="1200" b="0" kern="1200" dirty="0">
                <a:solidFill>
                  <a:schemeClr val="tx1"/>
                </a:solidFill>
                <a:latin typeface="+mn-lt"/>
                <a:ea typeface="+mn-ea"/>
                <a:cs typeface="+mn-cs"/>
              </a:rPr>
              <a:t> A2, las llamadas </a:t>
            </a:r>
            <a:r>
              <a:rPr lang="es-ES" sz="1200" b="0" kern="1200" dirty="0" err="1">
                <a:solidFill>
                  <a:schemeClr val="tx1"/>
                </a:solidFill>
                <a:latin typeface="+mn-lt"/>
                <a:ea typeface="+mn-ea"/>
                <a:cs typeface="+mn-cs"/>
              </a:rPr>
              <a:t>lipocortinas</a:t>
            </a:r>
            <a:r>
              <a:rPr lang="es-ES" sz="1200" b="0" kern="1200" dirty="0">
                <a:solidFill>
                  <a:schemeClr val="tx1"/>
                </a:solidFill>
                <a:latin typeface="+mn-lt"/>
                <a:ea typeface="+mn-ea"/>
                <a:cs typeface="+mn-cs"/>
              </a:rPr>
              <a:t>. A su vez, las </a:t>
            </a:r>
            <a:r>
              <a:rPr lang="es-ES" sz="1200" b="0" kern="1200" dirty="0" err="1">
                <a:solidFill>
                  <a:schemeClr val="tx1"/>
                </a:solidFill>
                <a:latin typeface="+mn-lt"/>
                <a:ea typeface="+mn-ea"/>
                <a:cs typeface="+mn-cs"/>
              </a:rPr>
              <a:t>lipocortinas</a:t>
            </a:r>
            <a:r>
              <a:rPr lang="es-ES" sz="1200" b="0" kern="1200" dirty="0">
                <a:solidFill>
                  <a:schemeClr val="tx1"/>
                </a:solidFill>
                <a:latin typeface="+mn-lt"/>
                <a:ea typeface="+mn-ea"/>
                <a:cs typeface="+mn-cs"/>
              </a:rPr>
              <a:t> controlan la biosíntesis de una serie de potentes mediadores de la inflamación como son las prostaglandinas y los </a:t>
            </a:r>
            <a:r>
              <a:rPr lang="es-ES" sz="1200" b="0" kern="1200" dirty="0" err="1">
                <a:solidFill>
                  <a:schemeClr val="tx1"/>
                </a:solidFill>
                <a:latin typeface="+mn-lt"/>
                <a:ea typeface="+mn-ea"/>
                <a:cs typeface="+mn-cs"/>
              </a:rPr>
              <a:t>leukotrienos</a:t>
            </a:r>
            <a:r>
              <a:rPr lang="es-ES" sz="1200" b="0" kern="1200" dirty="0">
                <a:solidFill>
                  <a:schemeClr val="tx1"/>
                </a:solidFill>
                <a:latin typeface="+mn-lt"/>
                <a:ea typeface="+mn-ea"/>
                <a:cs typeface="+mn-cs"/>
              </a:rPr>
              <a:t>. Algunas de las respuestas de los glucocorticoides son la reducción del edema y una supresión general de la respuesta inmunológica.</a:t>
            </a:r>
            <a:endParaRPr lang="es-ES" sz="1200" kern="120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6BCA506-8DB5-FE46-B470-49ED381FC00D}" type="slidenum">
              <a:rPr lang="es-ES" smtClean="0">
                <a:solidFill>
                  <a:prstClr val="black"/>
                </a:solidFill>
              </a:rPr>
              <a:pPr/>
              <a:t>48</a:t>
            </a:fld>
            <a:endParaRPr lang="es-ES">
              <a:solidFill>
                <a:prstClr val="black"/>
              </a:solidFill>
            </a:endParaRPr>
          </a:p>
        </p:txBody>
      </p:sp>
    </p:spTree>
    <p:extLst>
      <p:ext uri="{BB962C8B-B14F-4D97-AF65-F5344CB8AC3E}">
        <p14:creationId xmlns:p14="http://schemas.microsoft.com/office/powerpoint/2010/main" val="306155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i="1" kern="1200" dirty="0" err="1">
                <a:solidFill>
                  <a:schemeClr val="tx1"/>
                </a:solidFill>
                <a:effectLst/>
                <a:latin typeface="+mn-lt"/>
                <a:ea typeface="+mn-ea"/>
                <a:cs typeface="+mn-cs"/>
              </a:rPr>
              <a:t>Slowtaper</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Startwith4mgtwicedailyfor7 </a:t>
            </a:r>
          </a:p>
          <a:p>
            <a:r>
              <a:rPr lang="es-ES" sz="1200" kern="1200" dirty="0" err="1">
                <a:solidFill>
                  <a:schemeClr val="tx1"/>
                </a:solidFill>
                <a:effectLst/>
                <a:latin typeface="+mn-lt"/>
                <a:ea typeface="+mn-ea"/>
                <a:cs typeface="+mn-cs"/>
              </a:rPr>
              <a:t>days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then</a:t>
            </a:r>
            <a:r>
              <a:rPr lang="es-ES" sz="1200" kern="1200" dirty="0">
                <a:solidFill>
                  <a:schemeClr val="tx1"/>
                </a:solidFill>
                <a:effectLst/>
                <a:latin typeface="+mn-lt"/>
                <a:ea typeface="+mn-ea"/>
                <a:cs typeface="+mn-cs"/>
              </a:rPr>
              <a:t> 2 mg </a:t>
            </a:r>
            <a:r>
              <a:rPr lang="es-ES" sz="1200" kern="1200" dirty="0" err="1">
                <a:solidFill>
                  <a:schemeClr val="tx1"/>
                </a:solidFill>
                <a:effectLst/>
                <a:latin typeface="+mn-lt"/>
                <a:ea typeface="+mn-ea"/>
                <a:cs typeface="+mn-cs"/>
              </a:rPr>
              <a:t>twice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daily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7 </a:t>
            </a:r>
            <a:r>
              <a:rPr lang="es-ES" sz="1200" kern="1200" dirty="0" err="1">
                <a:solidFill>
                  <a:schemeClr val="tx1"/>
                </a:solidFill>
                <a:effectLst/>
                <a:latin typeface="+mn-lt"/>
                <a:ea typeface="+mn-ea"/>
                <a:cs typeface="+mn-cs"/>
              </a:rPr>
              <a:t>days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then</a:t>
            </a:r>
            <a:r>
              <a:rPr lang="es-ES" sz="1200" kern="1200" dirty="0">
                <a:solidFill>
                  <a:schemeClr val="tx1"/>
                </a:solidFill>
                <a:effectLst/>
                <a:latin typeface="+mn-lt"/>
                <a:ea typeface="+mn-ea"/>
                <a:cs typeface="+mn-cs"/>
              </a:rPr>
              <a:t> 1 mg </a:t>
            </a:r>
            <a:r>
              <a:rPr lang="es-ES" sz="1200" kern="1200" dirty="0" err="1">
                <a:solidFill>
                  <a:schemeClr val="tx1"/>
                </a:solidFill>
                <a:effectLst/>
                <a:latin typeface="+mn-lt"/>
                <a:ea typeface="+mn-ea"/>
                <a:cs typeface="+mn-cs"/>
              </a:rPr>
              <a:t>twice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daily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7 </a:t>
            </a:r>
            <a:r>
              <a:rPr lang="es-ES" sz="1200" kern="1200" dirty="0" err="1">
                <a:solidFill>
                  <a:schemeClr val="tx1"/>
                </a:solidFill>
                <a:effectLst/>
                <a:latin typeface="+mn-lt"/>
                <a:ea typeface="+mn-ea"/>
                <a:cs typeface="+mn-cs"/>
              </a:rPr>
              <a:t>days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then</a:t>
            </a:r>
            <a:r>
              <a:rPr lang="es-ES" sz="1200" kern="1200" dirty="0">
                <a:solidFill>
                  <a:schemeClr val="tx1"/>
                </a:solidFill>
                <a:effectLst/>
                <a:latin typeface="+mn-lt"/>
                <a:ea typeface="+mn-ea"/>
                <a:cs typeface="+mn-cs"/>
              </a:rPr>
              <a:t> 1 mg once </a:t>
            </a:r>
            <a:r>
              <a:rPr lang="es-ES" sz="1200" kern="1200" dirty="0" err="1">
                <a:solidFill>
                  <a:schemeClr val="tx1"/>
                </a:solidFill>
                <a:effectLst/>
                <a:latin typeface="+mn-lt"/>
                <a:ea typeface="+mn-ea"/>
                <a:cs typeface="+mn-cs"/>
              </a:rPr>
              <a:t>daily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7 </a:t>
            </a:r>
            <a:r>
              <a:rPr lang="es-ES" sz="1200" kern="1200" dirty="0" err="1">
                <a:solidFill>
                  <a:schemeClr val="tx1"/>
                </a:solidFill>
                <a:effectLst/>
                <a:latin typeface="+mn-lt"/>
                <a:ea typeface="+mn-ea"/>
                <a:cs typeface="+mn-cs"/>
              </a:rPr>
              <a:t>days</a:t>
            </a:r>
            <a:r>
              <a:rPr lang="es-ES" sz="1200" kern="1200" dirty="0">
                <a:solidFill>
                  <a:schemeClr val="tx1"/>
                </a:solidFill>
                <a:effectLst/>
                <a:latin typeface="+mn-lt"/>
                <a:ea typeface="+mn-ea"/>
                <a:cs typeface="+mn-cs"/>
              </a:rPr>
              <a:t>. </a:t>
            </a:r>
          </a:p>
          <a:p>
            <a:r>
              <a:rPr lang="es-ES" sz="1200" dirty="0">
                <a:effectLst/>
                <a:latin typeface="Wingdings"/>
              </a:rPr>
              <a:t>x </a:t>
            </a:r>
            <a:r>
              <a:rPr lang="es-ES" sz="1200" i="1" kern="1200" dirty="0" err="1">
                <a:solidFill>
                  <a:schemeClr val="tx1"/>
                </a:solidFill>
                <a:effectLst/>
                <a:latin typeface="+mn-lt"/>
                <a:ea typeface="+mn-ea"/>
                <a:cs typeface="+mn-cs"/>
              </a:rPr>
              <a:t>Fast</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taper</a:t>
            </a:r>
            <a:r>
              <a:rPr lang="es-ES" sz="1200" i="1"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Dexamethasone</a:t>
            </a:r>
            <a:r>
              <a:rPr lang="es-ES" sz="1200" kern="1200" dirty="0">
                <a:solidFill>
                  <a:schemeClr val="tx1"/>
                </a:solidFill>
                <a:effectLst/>
                <a:latin typeface="+mn-lt"/>
                <a:ea typeface="+mn-ea"/>
                <a:cs typeface="+mn-cs"/>
              </a:rPr>
              <a:t> can be </a:t>
            </a:r>
            <a:r>
              <a:rPr lang="es-ES" sz="1200" kern="1200" dirty="0" err="1">
                <a:solidFill>
                  <a:schemeClr val="tx1"/>
                </a:solidFill>
                <a:effectLst/>
                <a:latin typeface="+mn-lt"/>
                <a:ea typeface="+mn-ea"/>
                <a:cs typeface="+mn-cs"/>
              </a:rPr>
              <a:t>discon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tinued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within</a:t>
            </a:r>
            <a:r>
              <a:rPr lang="es-ES" sz="1200" kern="1200" dirty="0">
                <a:solidFill>
                  <a:schemeClr val="tx1"/>
                </a:solidFill>
                <a:effectLst/>
                <a:latin typeface="+mn-lt"/>
                <a:ea typeface="+mn-ea"/>
                <a:cs typeface="+mn-cs"/>
              </a:rPr>
              <a:t> 3 </a:t>
            </a:r>
            <a:r>
              <a:rPr lang="es-ES" sz="1200" kern="1200" dirty="0" err="1">
                <a:solidFill>
                  <a:schemeClr val="tx1"/>
                </a:solidFill>
                <a:effectLst/>
                <a:latin typeface="+mn-lt"/>
                <a:ea typeface="+mn-ea"/>
                <a:cs typeface="+mn-cs"/>
              </a:rPr>
              <a:t>days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surgery</a:t>
            </a:r>
            <a:r>
              <a:rPr lang="es-ES" sz="1200" kern="1200" dirty="0">
                <a:solidFill>
                  <a:schemeClr val="tx1"/>
                </a:solidFill>
                <a:effectLst/>
                <a:latin typeface="+mn-lt"/>
                <a:ea typeface="+mn-ea"/>
                <a:cs typeface="+mn-cs"/>
              </a:rPr>
              <a:t>. </a:t>
            </a:r>
            <a:endParaRPr lang="es-ES" dirty="0"/>
          </a:p>
          <a:p>
            <a:r>
              <a:rPr lang="es-ES" sz="1200" dirty="0">
                <a:effectLst/>
                <a:latin typeface="Wingdings"/>
              </a:rPr>
              <a:t>x </a:t>
            </a:r>
            <a:r>
              <a:rPr lang="es-ES" sz="1200" i="1" kern="1200" dirty="0" err="1">
                <a:solidFill>
                  <a:schemeClr val="tx1"/>
                </a:solidFill>
                <a:effectLst/>
                <a:latin typeface="+mn-lt"/>
                <a:ea typeface="+mn-ea"/>
                <a:cs typeface="+mn-cs"/>
              </a:rPr>
              <a:t>Individualized</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taper</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Use a </a:t>
            </a:r>
            <a:r>
              <a:rPr lang="es-ES" sz="1200" kern="1200" dirty="0" err="1">
                <a:solidFill>
                  <a:schemeClr val="tx1"/>
                </a:solidFill>
                <a:effectLst/>
                <a:latin typeface="+mn-lt"/>
                <a:ea typeface="+mn-ea"/>
                <a:cs typeface="+mn-cs"/>
              </a:rPr>
              <a:t>taper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schedule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individualized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specific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decided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physician</a:t>
            </a:r>
            <a:r>
              <a:rPr lang="es-ES" sz="1200" kern="1200" dirty="0">
                <a:solidFill>
                  <a:schemeClr val="tx1"/>
                </a:solidFill>
                <a:effectLst/>
                <a:latin typeface="+mn-lt"/>
                <a:ea typeface="+mn-ea"/>
                <a:cs typeface="+mn-cs"/>
              </a:rPr>
              <a:t>. </a:t>
            </a:r>
            <a:endParaRPr lang="es-ES" dirty="0"/>
          </a:p>
          <a:p>
            <a:endParaRPr lang="es-ES" dirty="0"/>
          </a:p>
        </p:txBody>
      </p:sp>
      <p:sp>
        <p:nvSpPr>
          <p:cNvPr id="4" name="Marcador de número de diapositiva 3"/>
          <p:cNvSpPr>
            <a:spLocks noGrp="1"/>
          </p:cNvSpPr>
          <p:nvPr>
            <p:ph type="sldNum" sz="quarter" idx="10"/>
          </p:nvPr>
        </p:nvSpPr>
        <p:spPr/>
        <p:txBody>
          <a:bodyPr/>
          <a:lstStyle/>
          <a:p>
            <a:fld id="{C6BCA506-8DB5-FE46-B470-49ED381FC00D}" type="slidenum">
              <a:rPr lang="es-ES" smtClean="0">
                <a:solidFill>
                  <a:prstClr val="black"/>
                </a:solidFill>
              </a:rPr>
              <a:pPr/>
              <a:t>49</a:t>
            </a:fld>
            <a:endParaRPr lang="es-ES">
              <a:solidFill>
                <a:prstClr val="black"/>
              </a:solidFill>
            </a:endParaRPr>
          </a:p>
        </p:txBody>
      </p:sp>
    </p:spTree>
    <p:extLst>
      <p:ext uri="{BB962C8B-B14F-4D97-AF65-F5344CB8AC3E}">
        <p14:creationId xmlns:p14="http://schemas.microsoft.com/office/powerpoint/2010/main" val="1713984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Ramírez Urrea </a:t>
            </a:r>
            <a:r>
              <a:rPr lang="es-CO" dirty="0" err="1"/>
              <a:t>JH</a:t>
            </a:r>
            <a:r>
              <a:rPr lang="es-CO" dirty="0"/>
              <a:t>,</a:t>
            </a:r>
            <a:r>
              <a:rPr lang="es-CO" baseline="0" dirty="0"/>
              <a:t> et al. Esteroides y desparasitación ¿una estrategia válida para todos los pacientes?. Perlas Clínicas en Medicina Interna 2018.</a:t>
            </a:r>
            <a:endParaRPr lang="es-CO" dirty="0"/>
          </a:p>
          <a:p>
            <a:endParaRPr lang="es-CO" dirty="0"/>
          </a:p>
          <a:p>
            <a:r>
              <a:rPr lang="es-CO" dirty="0"/>
              <a:t>Infecciones</a:t>
            </a:r>
            <a:r>
              <a:rPr lang="es-CO" baseline="0" dirty="0"/>
              <a:t> bacterianas, fúngicas y virales.</a:t>
            </a:r>
          </a:p>
          <a:p>
            <a:endParaRPr lang="es-CO" baseline="0" dirty="0"/>
          </a:p>
          <a:p>
            <a:r>
              <a:rPr lang="es-CO" baseline="0" dirty="0"/>
              <a:t>Reactivación de Tb, </a:t>
            </a:r>
            <a:r>
              <a:rPr lang="es-CO" baseline="0" dirty="0" err="1"/>
              <a:t>Pneumocystis</a:t>
            </a:r>
            <a:r>
              <a:rPr lang="es-CO" baseline="0" dirty="0"/>
              <a:t> </a:t>
            </a:r>
            <a:r>
              <a:rPr lang="es-CO" baseline="0" dirty="0" err="1"/>
              <a:t>jirovecii</a:t>
            </a:r>
            <a:r>
              <a:rPr lang="es-CO" baseline="0" dirty="0"/>
              <a:t>, Hepatitis B y C.</a:t>
            </a:r>
          </a:p>
          <a:p>
            <a:endParaRPr lang="es-CO" baseline="0" dirty="0"/>
          </a:p>
          <a:p>
            <a:r>
              <a:rPr lang="es-CO" baseline="0" dirty="0" err="1"/>
              <a:t>Estrongiloidiasis</a:t>
            </a:r>
            <a:r>
              <a:rPr lang="es-CO" baseline="0" dirty="0"/>
              <a:t>: Síndrome de </a:t>
            </a:r>
            <a:r>
              <a:rPr lang="es-CO" baseline="0" dirty="0" err="1"/>
              <a:t>Hiperinfeccion</a:t>
            </a:r>
            <a:r>
              <a:rPr lang="es-CO" baseline="0" dirty="0"/>
              <a:t>: Alta mortalidad.</a:t>
            </a:r>
          </a:p>
          <a:p>
            <a:endParaRPr lang="es-CO" baseline="0" dirty="0"/>
          </a:p>
          <a:p>
            <a:r>
              <a:rPr lang="es-CO" baseline="0" dirty="0"/>
              <a:t>Indicaciones:</a:t>
            </a:r>
          </a:p>
          <a:p>
            <a:r>
              <a:rPr lang="es-CO" baseline="0" dirty="0"/>
              <a:t>Ciclos prolongados &gt; 6 días + Dosis equivalentes de </a:t>
            </a:r>
            <a:r>
              <a:rPr lang="es-CO" baseline="0" dirty="0" err="1"/>
              <a:t>Prednisolona</a:t>
            </a:r>
            <a:r>
              <a:rPr lang="es-CO" baseline="0" dirty="0"/>
              <a:t> &gt; 30 mg/día.</a:t>
            </a:r>
          </a:p>
          <a:p>
            <a:endParaRPr lang="es-CO" baseline="0" dirty="0"/>
          </a:p>
          <a:p>
            <a:r>
              <a:rPr lang="es-CO" baseline="0" dirty="0"/>
              <a:t>Neoplasias hematológicas.</a:t>
            </a:r>
          </a:p>
          <a:p>
            <a:endParaRPr lang="es-CO" baseline="0" dirty="0"/>
          </a:p>
          <a:p>
            <a:r>
              <a:rPr lang="es-CO" baseline="0" dirty="0"/>
              <a:t>VIH.</a:t>
            </a:r>
          </a:p>
          <a:p>
            <a:endParaRPr lang="es-CO" baseline="0" dirty="0"/>
          </a:p>
          <a:p>
            <a:r>
              <a:rPr lang="es-CO" baseline="0" dirty="0"/>
              <a:t>Síndrome nefrótico.</a:t>
            </a:r>
          </a:p>
          <a:p>
            <a:endParaRPr lang="es-CO" baseline="0" dirty="0"/>
          </a:p>
          <a:p>
            <a:r>
              <a:rPr lang="es-CO" baseline="0" dirty="0"/>
              <a:t>Trasplantados.</a:t>
            </a:r>
          </a:p>
          <a:p>
            <a:endParaRPr lang="es-CO" baseline="0" dirty="0"/>
          </a:p>
          <a:p>
            <a:r>
              <a:rPr lang="es-CO" baseline="0" dirty="0"/>
              <a:t>Tratamiento con Inmunosupresores.</a:t>
            </a:r>
          </a:p>
          <a:p>
            <a:endParaRPr lang="es-CO" baseline="0" dirty="0"/>
          </a:p>
          <a:p>
            <a:r>
              <a:rPr lang="es-CO" baseline="0" dirty="0"/>
              <a:t>Elección:</a:t>
            </a:r>
          </a:p>
          <a:p>
            <a:r>
              <a:rPr lang="es-CO" baseline="0" dirty="0" err="1"/>
              <a:t>Ivermectina</a:t>
            </a:r>
            <a:r>
              <a:rPr lang="es-CO" baseline="0" dirty="0"/>
              <a:t> 200 </a:t>
            </a:r>
            <a:r>
              <a:rPr lang="es-CO" baseline="0" dirty="0" err="1"/>
              <a:t>mcg</a:t>
            </a:r>
            <a:r>
              <a:rPr lang="es-CO" baseline="0" dirty="0"/>
              <a:t>/kg/día por 2 días.</a:t>
            </a:r>
          </a:p>
          <a:p>
            <a:r>
              <a:rPr lang="es-CO" baseline="0" dirty="0"/>
              <a:t>Alternativa:</a:t>
            </a:r>
          </a:p>
          <a:p>
            <a:r>
              <a:rPr lang="es-CO" baseline="0" dirty="0" err="1"/>
              <a:t>Albendazol</a:t>
            </a:r>
            <a:r>
              <a:rPr lang="es-CO" baseline="0" dirty="0"/>
              <a:t> 400 mg/día por 5 días.</a:t>
            </a:r>
          </a:p>
          <a:p>
            <a:endParaRPr lang="es-CO" baseline="0" dirty="0"/>
          </a:p>
          <a:p>
            <a:r>
              <a:rPr lang="es-CO" baseline="0" dirty="0"/>
              <a:t>Repetir a los 6 meses (Poca evidencia clínica).</a:t>
            </a:r>
          </a:p>
        </p:txBody>
      </p:sp>
      <p:sp>
        <p:nvSpPr>
          <p:cNvPr id="4" name="Marcador de número de diapositiva 3"/>
          <p:cNvSpPr>
            <a:spLocks noGrp="1"/>
          </p:cNvSpPr>
          <p:nvPr>
            <p:ph type="sldNum" sz="quarter" idx="10"/>
          </p:nvPr>
        </p:nvSpPr>
        <p:spPr/>
        <p:txBody>
          <a:bodyPr/>
          <a:lstStyle/>
          <a:p>
            <a:fld id="{25F0DC1D-0B73-EE40-B091-DDC7B4E423F6}" type="slidenum">
              <a:rPr lang="es-ES_tradnl" smtClean="0"/>
              <a:t>50</a:t>
            </a:fld>
            <a:endParaRPr lang="es-ES_tradnl"/>
          </a:p>
        </p:txBody>
      </p:sp>
    </p:spTree>
    <p:extLst>
      <p:ext uri="{BB962C8B-B14F-4D97-AF65-F5344CB8AC3E}">
        <p14:creationId xmlns:p14="http://schemas.microsoft.com/office/powerpoint/2010/main" val="290222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5F0DC1D-0B73-EE40-B091-DDC7B4E423F6}" type="slidenum">
              <a:rPr lang="es-ES_tradnl" smtClean="0"/>
              <a:t>54</a:t>
            </a:fld>
            <a:endParaRPr lang="es-ES_tradnl"/>
          </a:p>
        </p:txBody>
      </p:sp>
    </p:spTree>
    <p:extLst>
      <p:ext uri="{BB962C8B-B14F-4D97-AF65-F5344CB8AC3E}">
        <p14:creationId xmlns:p14="http://schemas.microsoft.com/office/powerpoint/2010/main" val="648087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Gliomas are the most frequent primary tumors of the central nervous system (CNS) and form a heterogeneous group of neoplasms with multiple histologic types and malignancy grades (</a:t>
            </a:r>
            <a:r>
              <a:rPr lang="en-US" dirty="0" err="1"/>
              <a:t>Ostrom</a:t>
            </a:r>
            <a:r>
              <a:rPr lang="en-US" dirty="0"/>
              <a:t> et al., 2014) (Fig. 5.1). Gliomas are considered to originate from glial (progenitor)</a:t>
            </a:r>
            <a:r>
              <a:rPr lang="en-US" baseline="0" dirty="0"/>
              <a:t> </a:t>
            </a:r>
            <a:r>
              <a:rPr lang="en-US" dirty="0"/>
              <a:t>cells or stem cells that develop glial characteristics upon</a:t>
            </a:r>
          </a:p>
          <a:p>
            <a:r>
              <a:rPr lang="en-US" dirty="0"/>
              <a:t>neoplastic transformation (</a:t>
            </a:r>
            <a:r>
              <a:rPr lang="en-US" dirty="0" err="1"/>
              <a:t>Zong</a:t>
            </a:r>
            <a:r>
              <a:rPr lang="en-US" dirty="0"/>
              <a:t> et al., 2012). </a:t>
            </a:r>
          </a:p>
          <a:p>
            <a:endParaRPr lang="en-US" dirty="0"/>
          </a:p>
          <a:p>
            <a:r>
              <a:rPr lang="en-US" dirty="0"/>
              <a:t>- Until recently, the histologic diagnosis was the gold standard</a:t>
            </a:r>
            <a:r>
              <a:rPr lang="en-US" baseline="0" dirty="0"/>
              <a:t> </a:t>
            </a:r>
            <a:r>
              <a:rPr lang="en-US" dirty="0"/>
              <a:t>for the classification, conveying important prognostic</a:t>
            </a:r>
            <a:r>
              <a:rPr lang="en-US" baseline="0" dirty="0"/>
              <a:t> </a:t>
            </a:r>
            <a:r>
              <a:rPr lang="en-US" dirty="0"/>
              <a:t>information and forming the basis for further patient</a:t>
            </a:r>
          </a:p>
          <a:p>
            <a:r>
              <a:rPr lang="en-US" dirty="0"/>
              <a:t>management. Microscopic analysis has been performed</a:t>
            </a:r>
            <a:r>
              <a:rPr lang="en-US" baseline="0" dirty="0"/>
              <a:t> </a:t>
            </a:r>
            <a:r>
              <a:rPr lang="en-US" dirty="0"/>
              <a:t>for over a century on </a:t>
            </a:r>
            <a:r>
              <a:rPr lang="en-US" dirty="0" err="1"/>
              <a:t>histochemically</a:t>
            </a:r>
            <a:r>
              <a:rPr lang="en-US" dirty="0"/>
              <a:t>, especially hematoxylin and eosin-stained sections. </a:t>
            </a:r>
          </a:p>
          <a:p>
            <a:endParaRPr lang="en-US" dirty="0"/>
          </a:p>
          <a:p>
            <a:r>
              <a:rPr lang="en-US" dirty="0"/>
              <a:t>- As reflected in subsequent</a:t>
            </a:r>
            <a:r>
              <a:rPr lang="en-US" baseline="0" dirty="0"/>
              <a:t> </a:t>
            </a:r>
            <a:r>
              <a:rPr lang="en-US" dirty="0"/>
              <a:t>editions of the World Health Organization (WHO)</a:t>
            </a:r>
            <a:r>
              <a:rPr lang="en-US" baseline="0" dirty="0"/>
              <a:t> c</a:t>
            </a:r>
            <a:r>
              <a:rPr lang="en-US" dirty="0"/>
              <a:t>lassification of CNS tumors, the ideas about the most</a:t>
            </a:r>
            <a:r>
              <a:rPr lang="en-US" baseline="0" dirty="0"/>
              <a:t> </a:t>
            </a:r>
            <a:r>
              <a:rPr lang="en-US" dirty="0"/>
              <a:t>adequate taxonomy and definitions of CNS neoplasms</a:t>
            </a:r>
            <a:r>
              <a:rPr lang="en-US" baseline="0" dirty="0"/>
              <a:t> </a:t>
            </a:r>
            <a:r>
              <a:rPr lang="en-US" dirty="0"/>
              <a:t>have changed over time (</a:t>
            </a:r>
            <a:r>
              <a:rPr lang="en-US" dirty="0" err="1"/>
              <a:t>Scheithauer</a:t>
            </a:r>
            <a:r>
              <a:rPr lang="en-US" dirty="0"/>
              <a:t> et al., 2008; </a:t>
            </a:r>
            <a:r>
              <a:rPr lang="en-US" dirty="0" err="1"/>
              <a:t>Scheithauer</a:t>
            </a:r>
            <a:r>
              <a:rPr lang="en-US" dirty="0"/>
              <a:t>, 2009). For over three decades, ancillary immunohistochemistry has increasingly been used for</a:t>
            </a:r>
          </a:p>
          <a:p>
            <a:r>
              <a:rPr lang="en-US" dirty="0"/>
              <a:t>further improving diagnostic accuracy. </a:t>
            </a:r>
          </a:p>
          <a:p>
            <a:endParaRPr lang="en-US" dirty="0"/>
          </a:p>
          <a:p>
            <a:r>
              <a:rPr lang="en-US" dirty="0"/>
              <a:t>Until recently</a:t>
            </a:r>
            <a:r>
              <a:rPr lang="en-US" baseline="0" dirty="0"/>
              <a:t> </a:t>
            </a:r>
            <a:r>
              <a:rPr lang="en-US" dirty="0"/>
              <a:t>such </a:t>
            </a:r>
            <a:r>
              <a:rPr lang="en-US" dirty="0" err="1"/>
              <a:t>immunohistochemical</a:t>
            </a:r>
            <a:r>
              <a:rPr lang="en-US" dirty="0"/>
              <a:t> analysis focused mostly on</a:t>
            </a:r>
            <a:r>
              <a:rPr lang="en-US" baseline="0" dirty="0"/>
              <a:t> </a:t>
            </a:r>
            <a:r>
              <a:rPr lang="en-US" dirty="0"/>
              <a:t>cellular differentiation and indeed largely replaced electron microscopy as a tool for lineage</a:t>
            </a:r>
            <a:r>
              <a:rPr lang="en-US" baseline="0" dirty="0"/>
              <a:t> </a:t>
            </a:r>
            <a:r>
              <a:rPr lang="en-US" dirty="0"/>
              <a:t>determinations</a:t>
            </a:r>
            <a:r>
              <a:rPr lang="en-US" baseline="0" dirty="0"/>
              <a:t> </a:t>
            </a:r>
            <a:r>
              <a:rPr lang="en-US" dirty="0"/>
              <a:t>( Dunbar and </a:t>
            </a:r>
            <a:r>
              <a:rPr lang="en-US" dirty="0" err="1"/>
              <a:t>Yachnis</a:t>
            </a:r>
            <a:r>
              <a:rPr lang="en-US" dirty="0"/>
              <a:t>, 2010). However, the recent addition</a:t>
            </a:r>
            <a:r>
              <a:rPr lang="en-US" baseline="0" dirty="0"/>
              <a:t> </a:t>
            </a:r>
            <a:r>
              <a:rPr lang="en-US" dirty="0"/>
              <a:t>of molecular surrogates has greatly expanded the</a:t>
            </a:r>
            <a:r>
              <a:rPr lang="en-US" baseline="0" dirty="0"/>
              <a:t> </a:t>
            </a:r>
            <a:r>
              <a:rPr lang="en-US" dirty="0"/>
              <a:t>utility of immunohistochemistry for providing diagnostic,</a:t>
            </a:r>
            <a:r>
              <a:rPr lang="en-US" baseline="0" dirty="0"/>
              <a:t> </a:t>
            </a:r>
            <a:r>
              <a:rPr lang="en-US" dirty="0"/>
              <a:t>prognostic, and predictive aid in the workup of gliomas.</a:t>
            </a:r>
          </a:p>
          <a:p>
            <a:endParaRPr lang="en-US" dirty="0"/>
          </a:p>
          <a:p>
            <a:endParaRPr lang="en-US" dirty="0"/>
          </a:p>
          <a:p>
            <a:r>
              <a:rPr lang="en-US" dirty="0"/>
              <a:t>In order to reach an accurate diagnosis, the (neuro)</a:t>
            </a:r>
          </a:p>
          <a:p>
            <a:r>
              <a:rPr lang="en-US" dirty="0"/>
              <a:t>pathologist often follows a decision tree or diagnostic</a:t>
            </a:r>
          </a:p>
          <a:p>
            <a:r>
              <a:rPr lang="en-US" dirty="0"/>
              <a:t>algorithm. Various </a:t>
            </a:r>
            <a:r>
              <a:rPr lang="en-US" dirty="0" err="1"/>
              <a:t>nonneoplastic</a:t>
            </a:r>
            <a:r>
              <a:rPr lang="en-US" dirty="0"/>
              <a:t> lesions (e.g., reactive</a:t>
            </a:r>
          </a:p>
          <a:p>
            <a:r>
              <a:rPr lang="en-US" dirty="0" err="1"/>
              <a:t>astrocytosis</a:t>
            </a:r>
            <a:r>
              <a:rPr lang="en-US" dirty="0"/>
              <a:t>, inflammatory lesions such as multiple</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55</a:t>
            </a:fld>
            <a:endParaRPr lang="es-CO"/>
          </a:p>
        </p:txBody>
      </p:sp>
    </p:spTree>
    <p:extLst>
      <p:ext uri="{BB962C8B-B14F-4D97-AF65-F5344CB8AC3E}">
        <p14:creationId xmlns:p14="http://schemas.microsoft.com/office/powerpoint/2010/main" val="214485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Gliomas are the most frequent primary tumors of the central nervous system (CNS) and form a heterogeneous group of neoplasms with multiple histologic types and malignancy grades (</a:t>
            </a:r>
            <a:r>
              <a:rPr lang="en-US" dirty="0" err="1"/>
              <a:t>Ostrom</a:t>
            </a:r>
            <a:r>
              <a:rPr lang="en-US" dirty="0"/>
              <a:t> et al., 2014) (Fig. 5.1). Gliomas are considered to originate from glial (progenitor)</a:t>
            </a:r>
            <a:r>
              <a:rPr lang="en-US" baseline="0" dirty="0"/>
              <a:t> </a:t>
            </a:r>
            <a:r>
              <a:rPr lang="en-US" dirty="0"/>
              <a:t>cells or stem cells that develop glial characteristics upon</a:t>
            </a:r>
          </a:p>
          <a:p>
            <a:r>
              <a:rPr lang="en-US" dirty="0"/>
              <a:t>neoplastic transformation (</a:t>
            </a:r>
            <a:r>
              <a:rPr lang="en-US" dirty="0" err="1"/>
              <a:t>Zong</a:t>
            </a:r>
            <a:r>
              <a:rPr lang="en-US" dirty="0"/>
              <a:t> et al., 2012). </a:t>
            </a:r>
          </a:p>
          <a:p>
            <a:endParaRPr lang="en-US" dirty="0"/>
          </a:p>
          <a:p>
            <a:r>
              <a:rPr lang="en-US" dirty="0"/>
              <a:t>- Until recently, the histologic diagnosis was the gold standard</a:t>
            </a:r>
            <a:r>
              <a:rPr lang="en-US" baseline="0" dirty="0"/>
              <a:t> </a:t>
            </a:r>
            <a:r>
              <a:rPr lang="en-US" dirty="0"/>
              <a:t>for the classification, conveying important prognostic</a:t>
            </a:r>
            <a:r>
              <a:rPr lang="en-US" baseline="0" dirty="0"/>
              <a:t> </a:t>
            </a:r>
            <a:r>
              <a:rPr lang="en-US" dirty="0"/>
              <a:t>information and forming the basis for further patient</a:t>
            </a:r>
          </a:p>
          <a:p>
            <a:r>
              <a:rPr lang="en-US" dirty="0"/>
              <a:t>management. Microscopic analysis has been performed</a:t>
            </a:r>
            <a:r>
              <a:rPr lang="en-US" baseline="0" dirty="0"/>
              <a:t> </a:t>
            </a:r>
            <a:r>
              <a:rPr lang="en-US" dirty="0"/>
              <a:t>for over a century on </a:t>
            </a:r>
            <a:r>
              <a:rPr lang="en-US" dirty="0" err="1"/>
              <a:t>histochemically</a:t>
            </a:r>
            <a:r>
              <a:rPr lang="en-US" dirty="0"/>
              <a:t>, especially hematoxylin and eosin-stained sections. </a:t>
            </a:r>
          </a:p>
          <a:p>
            <a:endParaRPr lang="en-US" dirty="0"/>
          </a:p>
          <a:p>
            <a:r>
              <a:rPr lang="en-US" dirty="0"/>
              <a:t>- As reflected in subsequent</a:t>
            </a:r>
            <a:r>
              <a:rPr lang="en-US" baseline="0" dirty="0"/>
              <a:t> </a:t>
            </a:r>
            <a:r>
              <a:rPr lang="en-US" dirty="0"/>
              <a:t>editions of the World Health Organization (WHO)</a:t>
            </a:r>
            <a:r>
              <a:rPr lang="en-US" baseline="0" dirty="0"/>
              <a:t> c</a:t>
            </a:r>
            <a:r>
              <a:rPr lang="en-US" dirty="0"/>
              <a:t>lassification of CNS tumors, the ideas about the most</a:t>
            </a:r>
            <a:r>
              <a:rPr lang="en-US" baseline="0" dirty="0"/>
              <a:t> </a:t>
            </a:r>
            <a:r>
              <a:rPr lang="en-US" dirty="0"/>
              <a:t>adequate taxonomy and definitions of CNS neoplasms</a:t>
            </a:r>
            <a:r>
              <a:rPr lang="en-US" baseline="0" dirty="0"/>
              <a:t> </a:t>
            </a:r>
            <a:r>
              <a:rPr lang="en-US" dirty="0"/>
              <a:t>have changed over time (</a:t>
            </a:r>
            <a:r>
              <a:rPr lang="en-US" dirty="0" err="1"/>
              <a:t>Scheithauer</a:t>
            </a:r>
            <a:r>
              <a:rPr lang="en-US" dirty="0"/>
              <a:t> et al., 2008; </a:t>
            </a:r>
            <a:r>
              <a:rPr lang="en-US" dirty="0" err="1"/>
              <a:t>Scheithauer</a:t>
            </a:r>
            <a:r>
              <a:rPr lang="en-US" dirty="0"/>
              <a:t>, 2009). For over three decades, ancillary immunohistochemistry has increasingly been used for</a:t>
            </a:r>
          </a:p>
          <a:p>
            <a:r>
              <a:rPr lang="en-US" dirty="0"/>
              <a:t>further improving diagnostic accuracy. </a:t>
            </a:r>
          </a:p>
          <a:p>
            <a:endParaRPr lang="en-US" dirty="0"/>
          </a:p>
          <a:p>
            <a:r>
              <a:rPr lang="en-US" dirty="0"/>
              <a:t>Until recently</a:t>
            </a:r>
            <a:r>
              <a:rPr lang="en-US" baseline="0" dirty="0"/>
              <a:t> </a:t>
            </a:r>
            <a:r>
              <a:rPr lang="en-US" dirty="0"/>
              <a:t>such </a:t>
            </a:r>
            <a:r>
              <a:rPr lang="en-US" dirty="0" err="1"/>
              <a:t>immunohistochemical</a:t>
            </a:r>
            <a:r>
              <a:rPr lang="en-US" dirty="0"/>
              <a:t> analysis focused mostly on</a:t>
            </a:r>
            <a:r>
              <a:rPr lang="en-US" baseline="0" dirty="0"/>
              <a:t> </a:t>
            </a:r>
            <a:r>
              <a:rPr lang="en-US" dirty="0"/>
              <a:t>cellular differentiation and indeed largely replaced electron microscopy as a tool for lineage</a:t>
            </a:r>
            <a:r>
              <a:rPr lang="en-US" baseline="0" dirty="0"/>
              <a:t> </a:t>
            </a:r>
            <a:r>
              <a:rPr lang="en-US" dirty="0"/>
              <a:t>determinations</a:t>
            </a:r>
            <a:r>
              <a:rPr lang="en-US" baseline="0" dirty="0"/>
              <a:t> </a:t>
            </a:r>
            <a:r>
              <a:rPr lang="en-US" dirty="0"/>
              <a:t>( Dunbar and </a:t>
            </a:r>
            <a:r>
              <a:rPr lang="en-US" dirty="0" err="1"/>
              <a:t>Yachnis</a:t>
            </a:r>
            <a:r>
              <a:rPr lang="en-US" dirty="0"/>
              <a:t>, 2010). However, the recent addition</a:t>
            </a:r>
            <a:r>
              <a:rPr lang="en-US" baseline="0" dirty="0"/>
              <a:t> </a:t>
            </a:r>
            <a:r>
              <a:rPr lang="en-US" dirty="0"/>
              <a:t>of molecular surrogates has greatly expanded the</a:t>
            </a:r>
            <a:r>
              <a:rPr lang="en-US" baseline="0" dirty="0"/>
              <a:t> </a:t>
            </a:r>
            <a:r>
              <a:rPr lang="en-US" dirty="0"/>
              <a:t>utility of immunohistochemistry for providing diagnostic,</a:t>
            </a:r>
            <a:r>
              <a:rPr lang="en-US" baseline="0" dirty="0"/>
              <a:t> </a:t>
            </a:r>
            <a:r>
              <a:rPr lang="en-US" dirty="0"/>
              <a:t>prognostic, and predictive aid in the workup of gliomas.</a:t>
            </a:r>
          </a:p>
          <a:p>
            <a:endParaRPr lang="en-US" dirty="0"/>
          </a:p>
          <a:p>
            <a:endParaRPr lang="en-US" dirty="0"/>
          </a:p>
          <a:p>
            <a:r>
              <a:rPr lang="en-US" dirty="0"/>
              <a:t>In order to reach an accurate diagnosis, the (neuro)</a:t>
            </a:r>
          </a:p>
          <a:p>
            <a:r>
              <a:rPr lang="en-US" dirty="0"/>
              <a:t>pathologist often follows a decision tree or diagnostic</a:t>
            </a:r>
          </a:p>
          <a:p>
            <a:r>
              <a:rPr lang="en-US" dirty="0"/>
              <a:t>algorithm. Various </a:t>
            </a:r>
            <a:r>
              <a:rPr lang="en-US" dirty="0" err="1"/>
              <a:t>nonneoplastic</a:t>
            </a:r>
            <a:r>
              <a:rPr lang="en-US" dirty="0"/>
              <a:t> lesions (e.g., reactive</a:t>
            </a:r>
          </a:p>
          <a:p>
            <a:r>
              <a:rPr lang="en-US" dirty="0" err="1"/>
              <a:t>astrocytosis</a:t>
            </a:r>
            <a:r>
              <a:rPr lang="en-US" dirty="0"/>
              <a:t>, inflammatory lesions such as multiple</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56</a:t>
            </a:fld>
            <a:endParaRPr lang="es-CO"/>
          </a:p>
        </p:txBody>
      </p:sp>
    </p:spTree>
    <p:extLst>
      <p:ext uri="{BB962C8B-B14F-4D97-AF65-F5344CB8AC3E}">
        <p14:creationId xmlns:p14="http://schemas.microsoft.com/office/powerpoint/2010/main" val="143738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histologic distribution of glioma is very different in adults versus that observed in children (Fig. 1.1). </a:t>
            </a:r>
            <a:r>
              <a:rPr lang="en-US" sz="1200" b="0" i="0" u="none" strike="noStrike" kern="1200" baseline="0" dirty="0" err="1">
                <a:solidFill>
                  <a:schemeClr val="tx1"/>
                </a:solidFill>
                <a:latin typeface="+mn-lt"/>
                <a:ea typeface="+mn-ea"/>
                <a:cs typeface="+mn-cs"/>
              </a:rPr>
              <a:t>Pilocytic</a:t>
            </a:r>
            <a:r>
              <a:rPr lang="en-US" sz="1200" b="0" i="0" u="none" strike="noStrike" kern="1200" baseline="0" dirty="0">
                <a:solidFill>
                  <a:schemeClr val="tx1"/>
                </a:solidFill>
                <a:latin typeface="+mn-lt"/>
                <a:ea typeface="+mn-ea"/>
                <a:cs typeface="+mn-cs"/>
              </a:rPr>
              <a:t> astrocytoma (WHO grade I), the most common glioma in children, accounts for 37% of all glioma diagnoses among those under age 20 (Fig. 1.1A). Glioblastoma (WHO grade IV), the most common glioma in</a:t>
            </a:r>
          </a:p>
          <a:p>
            <a:r>
              <a:rPr lang="en-US" sz="1200" b="0" i="0" u="none" strike="noStrike" kern="1200" baseline="0" dirty="0">
                <a:solidFill>
                  <a:schemeClr val="tx1"/>
                </a:solidFill>
                <a:latin typeface="+mn-lt"/>
                <a:ea typeface="+mn-ea"/>
                <a:cs typeface="+mn-cs"/>
              </a:rPr>
              <a:t>adults, accounts for 67% of all adult glioma diagnoses.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incidence rates of both </a:t>
            </a:r>
            <a:r>
              <a:rPr lang="en-US" sz="1200" b="0" i="0" u="none" strike="noStrike" kern="1200" baseline="0" dirty="0" err="1">
                <a:solidFill>
                  <a:schemeClr val="tx1"/>
                </a:solidFill>
                <a:latin typeface="+mn-lt"/>
                <a:ea typeface="+mn-ea"/>
                <a:cs typeface="+mn-cs"/>
              </a:rPr>
              <a:t>pilocytic</a:t>
            </a:r>
            <a:r>
              <a:rPr lang="en-US" sz="1200" b="0" i="0" u="none" strike="noStrike" kern="1200" baseline="0" dirty="0">
                <a:solidFill>
                  <a:schemeClr val="tx1"/>
                </a:solidFill>
                <a:latin typeface="+mn-lt"/>
                <a:ea typeface="+mn-ea"/>
                <a:cs typeface="+mn-cs"/>
              </a:rPr>
              <a:t> astrocytoma and </a:t>
            </a:r>
            <a:r>
              <a:rPr lang="en-US" sz="1200" b="0" i="0" u="none" strike="noStrike" kern="1200" baseline="0" dirty="0" err="1">
                <a:solidFill>
                  <a:schemeClr val="tx1"/>
                </a:solidFill>
                <a:latin typeface="+mn-lt"/>
                <a:ea typeface="+mn-ea"/>
                <a:cs typeface="+mn-cs"/>
              </a:rPr>
              <a:t>ependymoma</a:t>
            </a:r>
            <a:r>
              <a:rPr lang="en-US" sz="1200" b="0" i="0" u="none" strike="noStrike" kern="1200" baseline="0" dirty="0">
                <a:solidFill>
                  <a:schemeClr val="tx1"/>
                </a:solidFill>
                <a:latin typeface="+mn-lt"/>
                <a:ea typeface="+mn-ea"/>
                <a:cs typeface="+mn-cs"/>
              </a:rPr>
              <a:t> decrease throughout childhood and into adolescence (Fig. 1.2A). In adults, overall incidence of</a:t>
            </a:r>
          </a:p>
          <a:p>
            <a:r>
              <a:rPr lang="en-US" sz="1200" b="0" i="0" u="none" strike="noStrike" kern="1200" baseline="0" dirty="0">
                <a:solidFill>
                  <a:schemeClr val="tx1"/>
                </a:solidFill>
                <a:latin typeface="+mn-lt"/>
                <a:ea typeface="+mn-ea"/>
                <a:cs typeface="+mn-cs"/>
              </a:rPr>
              <a:t>glioma dramatically increases with advancing age. However, the incidence of </a:t>
            </a:r>
            <a:r>
              <a:rPr lang="en-US" sz="1200" b="0" i="0" u="none" strike="noStrike" kern="1200" baseline="0" dirty="0" err="1">
                <a:solidFill>
                  <a:schemeClr val="tx1"/>
                </a:solidFill>
                <a:latin typeface="+mn-lt"/>
                <a:ea typeface="+mn-ea"/>
                <a:cs typeface="+mn-cs"/>
              </a:rPr>
              <a:t>oligodendroglioma</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ependymoma</a:t>
            </a:r>
            <a:r>
              <a:rPr lang="en-US" sz="1200" b="0" i="0" u="none" strike="noStrike" kern="1200" baseline="0" dirty="0">
                <a:solidFill>
                  <a:schemeClr val="tx1"/>
                </a:solidFill>
                <a:latin typeface="+mn-lt"/>
                <a:ea typeface="+mn-ea"/>
                <a:cs typeface="+mn-cs"/>
              </a:rPr>
              <a:t> peaks in middle age and there is a decline in the</a:t>
            </a:r>
          </a:p>
          <a:p>
            <a:r>
              <a:rPr lang="en-US" sz="1200" b="0" i="0" u="none" strike="noStrike" kern="1200" baseline="0" dirty="0">
                <a:solidFill>
                  <a:schemeClr val="tx1"/>
                </a:solidFill>
                <a:latin typeface="+mn-lt"/>
                <a:ea typeface="+mn-ea"/>
                <a:cs typeface="+mn-cs"/>
              </a:rPr>
              <a:t>incidence of glioblastoma among those 85 years and older (Fig. 1.2B) (</a:t>
            </a:r>
            <a:r>
              <a:rPr lang="en-US" sz="1200" b="0" i="0" u="none" strike="noStrike" kern="1200" baseline="0" dirty="0" err="1">
                <a:solidFill>
                  <a:schemeClr val="tx1"/>
                </a:solidFill>
                <a:latin typeface="+mn-lt"/>
                <a:ea typeface="+mn-ea"/>
                <a:cs typeface="+mn-cs"/>
              </a:rPr>
              <a:t>Ostrom</a:t>
            </a:r>
            <a:r>
              <a:rPr lang="en-US" sz="1200" b="0" i="0" u="none" strike="noStrike" kern="1200" baseline="0" dirty="0">
                <a:solidFill>
                  <a:schemeClr val="tx1"/>
                </a:solidFill>
                <a:latin typeface="+mn-lt"/>
                <a:ea typeface="+mn-ea"/>
                <a:cs typeface="+mn-cs"/>
              </a:rPr>
              <a:t> et al., 2014b). As with other cancers, the increased incidence of glioma with age could be due to the length of time required for malignant transformation, the necessity of many genetic alterations prior to the onset of clinical disease, and/or diminished </a:t>
            </a:r>
            <a:r>
              <a:rPr lang="es-CO" sz="1200" b="0" i="0" u="none" strike="noStrike" kern="1200" baseline="0" dirty="0" err="1">
                <a:solidFill>
                  <a:schemeClr val="tx1"/>
                </a:solidFill>
                <a:latin typeface="+mn-lt"/>
                <a:ea typeface="+mn-ea"/>
                <a:cs typeface="+mn-cs"/>
              </a:rPr>
              <a:t>immune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surveillance</a:t>
            </a:r>
            <a:r>
              <a:rPr lang="es-CO" sz="1200" b="0" i="0" u="none" strike="noStrike" kern="1200" baseline="0" dirty="0">
                <a:solidFill>
                  <a:schemeClr val="tx1"/>
                </a:solidFill>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57</a:t>
            </a:fld>
            <a:endParaRPr lang="es-CO"/>
          </a:p>
        </p:txBody>
      </p:sp>
    </p:spTree>
    <p:extLst>
      <p:ext uri="{BB962C8B-B14F-4D97-AF65-F5344CB8AC3E}">
        <p14:creationId xmlns:p14="http://schemas.microsoft.com/office/powerpoint/2010/main" val="1509566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Interpretations of ethnic and geographic variation in the occurrence of brain tumors are complicated by problems in ascertainment and reporting. Regions with the highest reported rates of primary malignant brain tumors (e.g., Northern Europe, US white population, and Israel: rates of 11–20 per 100 000 population) generally have better access to medical imaging than areas with the lowest rates (e.g., India and the Philippines: rates of 2–4 per 100 000 people) (</a:t>
            </a:r>
            <a:r>
              <a:rPr lang="en-US" sz="1200" b="0" i="0" u="none" strike="noStrike" kern="1200" baseline="0" dirty="0" err="1">
                <a:solidFill>
                  <a:schemeClr val="tx1"/>
                </a:solidFill>
                <a:latin typeface="+mn-lt"/>
                <a:ea typeface="+mn-ea"/>
                <a:cs typeface="+mn-cs"/>
              </a:rPr>
              <a:t>Inskip</a:t>
            </a:r>
            <a:r>
              <a:rPr lang="en-US" sz="1200" b="0" i="0" u="none" strike="noStrike" kern="1200" baseline="0" dirty="0">
                <a:solidFill>
                  <a:schemeClr val="tx1"/>
                </a:solidFill>
                <a:latin typeface="+mn-lt"/>
                <a:ea typeface="+mn-ea"/>
                <a:cs typeface="+mn-cs"/>
              </a:rPr>
              <a:t> et al., 1995). However, some of the variation suggests ethnic differences in inherited susceptibility and/or cultural or geographic differences in risk factors (Jacobs et al., 2012; </a:t>
            </a:r>
            <a:r>
              <a:rPr lang="en-US" sz="1200" b="0" i="0" u="none" strike="noStrike" kern="1200" baseline="0" dirty="0" err="1">
                <a:solidFill>
                  <a:schemeClr val="tx1"/>
                </a:solidFill>
                <a:latin typeface="+mn-lt"/>
                <a:ea typeface="+mn-ea"/>
                <a:cs typeface="+mn-cs"/>
              </a:rPr>
              <a:t>Dubrow</a:t>
            </a:r>
            <a:r>
              <a:rPr lang="en-US" sz="1200" b="0" i="0" u="none" strike="noStrike" kern="1200" baseline="0" dirty="0">
                <a:solidFill>
                  <a:schemeClr val="tx1"/>
                </a:solidFill>
                <a:latin typeface="+mn-lt"/>
                <a:ea typeface="+mn-ea"/>
                <a:cs typeface="+mn-cs"/>
              </a:rPr>
              <a:t> et al., 2013).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Most notably, the rate of malignant brain tumors in Japan, an economically prosperous country, is less than half the rate in Northern Europe (Forman et al., 2013). Furthermore, in the USA, whites have higher rates of glioma than African Americans but lower rates </a:t>
            </a:r>
            <a:r>
              <a:rPr lang="nl-NL" sz="1200" b="0" i="0" u="none" strike="noStrike" kern="1200" baseline="0" dirty="0">
                <a:solidFill>
                  <a:schemeClr val="tx1"/>
                </a:solidFill>
                <a:latin typeface="+mn-lt"/>
                <a:ea typeface="+mn-ea"/>
                <a:cs typeface="+mn-cs"/>
              </a:rPr>
              <a:t>of meningioma (Fig. 1.3) (Ostrom et al., 2014b). These </a:t>
            </a:r>
            <a:r>
              <a:rPr lang="en-US" sz="1200" b="0" i="0" u="none" strike="noStrike" kern="1200" baseline="0" dirty="0">
                <a:solidFill>
                  <a:schemeClr val="tx1"/>
                </a:solidFill>
                <a:latin typeface="+mn-lt"/>
                <a:ea typeface="+mn-ea"/>
                <a:cs typeface="+mn-cs"/>
              </a:rPr>
              <a:t>observations would be difficult to attribute solely to differences in access to medical care or diagnostic </a:t>
            </a:r>
            <a:r>
              <a:rPr lang="es-CO" sz="1200" b="0" i="0" u="none" strike="noStrike" kern="1200" baseline="0" dirty="0" err="1">
                <a:solidFill>
                  <a:schemeClr val="tx1"/>
                </a:solidFill>
                <a:latin typeface="+mn-lt"/>
                <a:ea typeface="+mn-ea"/>
                <a:cs typeface="+mn-cs"/>
              </a:rPr>
              <a:t>practices</a:t>
            </a:r>
            <a:r>
              <a:rPr lang="es-CO" sz="1200" b="0" i="0" u="none" strike="noStrike" kern="1200" baseline="0" dirty="0">
                <a:solidFill>
                  <a:schemeClr val="tx1"/>
                </a:solidFill>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60</a:t>
            </a:fld>
            <a:endParaRPr lang="es-CO"/>
          </a:p>
        </p:txBody>
      </p:sp>
    </p:spTree>
    <p:extLst>
      <p:ext uri="{BB962C8B-B14F-4D97-AF65-F5344CB8AC3E}">
        <p14:creationId xmlns:p14="http://schemas.microsoft.com/office/powerpoint/2010/main" val="722236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Numerous studies have shown that allergic conditions, including asthma, </a:t>
            </a:r>
            <a:r>
              <a:rPr lang="en-US" sz="1200" b="0" i="0" u="none" strike="noStrike" kern="1200" baseline="0" dirty="0" err="1">
                <a:solidFill>
                  <a:schemeClr val="tx1"/>
                </a:solidFill>
                <a:latin typeface="+mn-lt"/>
                <a:ea typeface="+mn-ea"/>
                <a:cs typeface="+mn-cs"/>
              </a:rPr>
              <a:t>hayfever</a:t>
            </a:r>
            <a:r>
              <a:rPr lang="en-US" sz="1200" b="0" i="0" u="none" strike="noStrike" kern="1200" baseline="0" dirty="0">
                <a:solidFill>
                  <a:schemeClr val="tx1"/>
                </a:solidFill>
                <a:latin typeface="+mn-lt"/>
                <a:ea typeface="+mn-ea"/>
                <a:cs typeface="+mn-cs"/>
              </a:rPr>
              <a:t>, eczema, and food allergies, are less frequently reported by glioma cases than controls,</a:t>
            </a:r>
          </a:p>
          <a:p>
            <a:r>
              <a:rPr lang="en-US" sz="1200" b="0" i="0" u="none" strike="noStrike" kern="1200" baseline="0" dirty="0">
                <a:solidFill>
                  <a:schemeClr val="tx1"/>
                </a:solidFill>
                <a:latin typeface="+mn-lt"/>
                <a:ea typeface="+mn-ea"/>
                <a:cs typeface="+mn-cs"/>
              </a:rPr>
              <a:t>suggesting that these conditions reduce glioma risk </a:t>
            </a:r>
            <a:r>
              <a:rPr lang="nl-NL" sz="1200" b="0" i="0" u="none" strike="noStrike" kern="1200" baseline="0" dirty="0">
                <a:solidFill>
                  <a:schemeClr val="tx1"/>
                </a:solidFill>
                <a:latin typeface="+mn-lt"/>
                <a:ea typeface="+mn-ea"/>
                <a:cs typeface="+mn-cs"/>
              </a:rPr>
              <a:t>(Schoemaker et al., 2006; Wigertz et al., 2007; Scheurer </a:t>
            </a:r>
            <a:r>
              <a:rPr lang="da-DK" sz="1200" b="0" i="0" u="none" strike="noStrike" kern="1200" baseline="0" dirty="0">
                <a:solidFill>
                  <a:schemeClr val="tx1"/>
                </a:solidFill>
                <a:latin typeface="+mn-lt"/>
                <a:ea typeface="+mn-ea"/>
                <a:cs typeface="+mn-cs"/>
              </a:rPr>
              <a:t>et al., 2008; Berg-Beckhoff et al., 2009; Il’yasova et al.,</a:t>
            </a:r>
          </a:p>
          <a:p>
            <a:r>
              <a:rPr lang="es-CO" sz="1200" b="0" i="0" u="none" strike="noStrike" kern="1200" baseline="0" dirty="0">
                <a:solidFill>
                  <a:schemeClr val="tx1"/>
                </a:solidFill>
                <a:latin typeface="+mn-lt"/>
                <a:ea typeface="+mn-ea"/>
                <a:cs typeface="+mn-cs"/>
              </a:rPr>
              <a:t>2009; </a:t>
            </a:r>
            <a:r>
              <a:rPr lang="es-CO" sz="1200" b="0" i="0" u="none" strike="noStrike" kern="1200" baseline="0" dirty="0" err="1">
                <a:solidFill>
                  <a:schemeClr val="tx1"/>
                </a:solidFill>
                <a:latin typeface="+mn-lt"/>
                <a:ea typeface="+mn-ea"/>
                <a:cs typeface="+mn-cs"/>
              </a:rPr>
              <a:t>Wiemels</a:t>
            </a:r>
            <a:r>
              <a:rPr lang="es-CO" sz="1200" b="0" i="0" u="none" strike="noStrike" kern="1200" baseline="0" dirty="0">
                <a:solidFill>
                  <a:schemeClr val="tx1"/>
                </a:solidFill>
                <a:latin typeface="+mn-lt"/>
                <a:ea typeface="+mn-ea"/>
                <a:cs typeface="+mn-cs"/>
              </a:rPr>
              <a:t> et al., 2009; McCarthy et al., 2011).</a:t>
            </a:r>
          </a:p>
          <a:p>
            <a:r>
              <a:rPr lang="en-US" sz="1200" b="0" i="0" u="none" strike="noStrike" kern="1200" baseline="0" dirty="0">
                <a:solidFill>
                  <a:schemeClr val="tx1"/>
                </a:solidFill>
                <a:latin typeface="+mn-lt"/>
                <a:ea typeface="+mn-ea"/>
                <a:cs typeface="+mn-cs"/>
              </a:rPr>
              <a:t>A formal meta-analysis concluded that allergies reduce glioma risk by nearly 40% (</a:t>
            </a:r>
            <a:r>
              <a:rPr lang="en-US" sz="1200" b="0" i="0" u="none" strike="noStrike" kern="1200" baseline="0" dirty="0" err="1">
                <a:solidFill>
                  <a:schemeClr val="tx1"/>
                </a:solidFill>
                <a:latin typeface="+mn-lt"/>
                <a:ea typeface="+mn-ea"/>
                <a:cs typeface="+mn-cs"/>
              </a:rPr>
              <a:t>Linos</a:t>
            </a:r>
            <a:r>
              <a:rPr lang="en-US" sz="1200" b="0" i="0" u="none" strike="noStrike" kern="1200" baseline="0" dirty="0">
                <a:solidFill>
                  <a:schemeClr val="tx1"/>
                </a:solidFill>
                <a:latin typeface="+mn-lt"/>
                <a:ea typeface="+mn-ea"/>
                <a:cs typeface="+mn-cs"/>
              </a:rPr>
              <a:t> et al., 2007). The association between increased allergies and reduced brain</a:t>
            </a:r>
          </a:p>
          <a:p>
            <a:r>
              <a:rPr lang="en-US" sz="1200" b="0" i="0" u="none" strike="noStrike" kern="1200" baseline="0" dirty="0">
                <a:solidFill>
                  <a:schemeClr val="tx1"/>
                </a:solidFill>
                <a:latin typeface="+mn-lt"/>
                <a:ea typeface="+mn-ea"/>
                <a:cs typeface="+mn-cs"/>
              </a:rPr>
              <a:t>tumor risk was recently validated using prospectively collected data from US veterans, minimizing the potential for recall bias (</a:t>
            </a:r>
            <a:r>
              <a:rPr lang="en-US" sz="1200" b="0" i="0" u="none" strike="noStrike" kern="1200" baseline="0" dirty="0" err="1">
                <a:solidFill>
                  <a:schemeClr val="tx1"/>
                </a:solidFill>
                <a:latin typeface="+mn-lt"/>
                <a:ea typeface="+mn-ea"/>
                <a:cs typeface="+mn-cs"/>
              </a:rPr>
              <a:t>Cahoon</a:t>
            </a:r>
            <a:r>
              <a:rPr lang="en-US" sz="1200" b="0" i="0" u="none" strike="noStrike" kern="1200" baseline="0" dirty="0">
                <a:solidFill>
                  <a:schemeClr val="tx1"/>
                </a:solidFill>
                <a:latin typeface="+mn-lt"/>
                <a:ea typeface="+mn-ea"/>
                <a:cs typeface="+mn-cs"/>
              </a:rPr>
              <a:t> et al., 2014). Further support</a:t>
            </a:r>
          </a:p>
          <a:p>
            <a:r>
              <a:rPr lang="en-US" sz="1200" b="0" i="0" u="none" strike="noStrike" kern="1200" baseline="0" dirty="0">
                <a:solidFill>
                  <a:schemeClr val="tx1"/>
                </a:solidFill>
                <a:latin typeface="+mn-lt"/>
                <a:ea typeface="+mn-ea"/>
                <a:cs typeface="+mn-cs"/>
              </a:rPr>
              <a:t>for this inverse association has been contributed by five studies showing that glioma patients have lower levels of </a:t>
            </a:r>
            <a:r>
              <a:rPr lang="de-DE" sz="1200" b="0" i="0" u="none" strike="noStrike" kern="1200" baseline="0" dirty="0">
                <a:solidFill>
                  <a:schemeClr val="tx1"/>
                </a:solidFill>
                <a:latin typeface="+mn-lt"/>
                <a:ea typeface="+mn-ea"/>
                <a:cs typeface="+mn-cs"/>
              </a:rPr>
              <a:t>an atopy biomarker, immunoglobulin E (IgE) (Wiemels</a:t>
            </a:r>
          </a:p>
          <a:p>
            <a:r>
              <a:rPr lang="da-DK" sz="1200" b="0" i="0" u="none" strike="noStrike" kern="1200" baseline="0" dirty="0">
                <a:solidFill>
                  <a:schemeClr val="tx1"/>
                </a:solidFill>
                <a:latin typeface="+mn-lt"/>
                <a:ea typeface="+mn-ea"/>
                <a:cs typeface="+mn-cs"/>
              </a:rPr>
              <a:t>et al., 2007, 2009; Calboli et al., 2011; Schlehofer et al., </a:t>
            </a:r>
            <a:r>
              <a:rPr lang="de-DE" sz="1200" b="0" i="0" u="none" strike="noStrike" kern="1200" baseline="0" dirty="0">
                <a:solidFill>
                  <a:schemeClr val="tx1"/>
                </a:solidFill>
                <a:latin typeface="+mn-lt"/>
                <a:ea typeface="+mn-ea"/>
                <a:cs typeface="+mn-cs"/>
              </a:rPr>
              <a:t>2011; Schwartzbaum et al., 2012).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Although mechanisms governing the potential </a:t>
            </a:r>
            <a:r>
              <a:rPr lang="en-US" sz="1200" b="0" i="0" u="none" strike="noStrike" kern="1200" baseline="0" dirty="0" err="1">
                <a:solidFill>
                  <a:schemeClr val="tx1"/>
                </a:solidFill>
                <a:latin typeface="+mn-lt"/>
                <a:ea typeface="+mn-ea"/>
                <a:cs typeface="+mn-cs"/>
              </a:rPr>
              <a:t>antiglioma</a:t>
            </a:r>
            <a:r>
              <a:rPr lang="en-US" sz="1200" b="0" i="0" u="none" strike="noStrike" kern="1200" baseline="0" dirty="0">
                <a:solidFill>
                  <a:schemeClr val="tx1"/>
                </a:solidFill>
                <a:latin typeface="+mn-lt"/>
                <a:ea typeface="+mn-ea"/>
                <a:cs typeface="+mn-cs"/>
              </a:rPr>
              <a:t> effects of allergy have not been identified, they may arise from the anti-inflammatory effects of </a:t>
            </a:r>
            <a:r>
              <a:rPr lang="es-CO" sz="1200" b="0" i="0" u="none" strike="noStrike" kern="1200" baseline="0" dirty="0">
                <a:solidFill>
                  <a:schemeClr val="tx1"/>
                </a:solidFill>
                <a:latin typeface="+mn-lt"/>
                <a:ea typeface="+mn-ea"/>
                <a:cs typeface="+mn-cs"/>
              </a:rPr>
              <a:t>interleukin-4 (IL-4) and IL-13 </a:t>
            </a:r>
            <a:r>
              <a:rPr lang="es-CO" sz="1200" b="0" i="0" u="none" strike="noStrike" kern="1200" baseline="0" dirty="0" err="1">
                <a:solidFill>
                  <a:schemeClr val="tx1"/>
                </a:solidFill>
                <a:latin typeface="+mn-lt"/>
                <a:ea typeface="+mn-ea"/>
                <a:cs typeface="+mn-cs"/>
              </a:rPr>
              <a:t>cytokines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involved</a:t>
            </a:r>
            <a:r>
              <a:rPr lang="es-CO" sz="1200" b="0" i="0" u="none" strike="noStrike" kern="1200" baseline="0" dirty="0">
                <a:solidFill>
                  <a:schemeClr val="tx1"/>
                </a:solidFill>
                <a:latin typeface="+mn-lt"/>
                <a:ea typeface="+mn-ea"/>
                <a:cs typeface="+mn-cs"/>
              </a:rPr>
              <a:t> in </a:t>
            </a:r>
            <a:r>
              <a:rPr lang="es-CO" sz="1200" b="0" i="0" u="none" strike="noStrike" kern="1200" baseline="0" dirty="0" err="1">
                <a:solidFill>
                  <a:schemeClr val="tx1"/>
                </a:solidFill>
                <a:latin typeface="+mn-lt"/>
                <a:ea typeface="+mn-ea"/>
                <a:cs typeface="+mn-cs"/>
              </a:rPr>
              <a:t>allergic</a:t>
            </a:r>
            <a:r>
              <a:rPr lang="es-CO"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autoimmune disease, or from increased tumor </a:t>
            </a:r>
            <a:r>
              <a:rPr lang="en-US" sz="1200" b="0" i="0" u="none" strike="noStrike" kern="1200" baseline="0" dirty="0" err="1">
                <a:solidFill>
                  <a:schemeClr val="tx1"/>
                </a:solidFill>
                <a:latin typeface="+mn-lt"/>
                <a:ea typeface="+mn-ea"/>
                <a:cs typeface="+mn-cs"/>
              </a:rPr>
              <a:t>immunosurveillance</a:t>
            </a:r>
            <a:r>
              <a:rPr lang="en-US" sz="1200" b="0" i="0" u="none" strike="noStrike" kern="1200" baseline="0" dirty="0">
                <a:solidFill>
                  <a:schemeClr val="tx1"/>
                </a:solidFill>
                <a:latin typeface="+mn-lt"/>
                <a:ea typeface="+mn-ea"/>
                <a:cs typeface="+mn-cs"/>
              </a:rPr>
              <a:t> in those with allergies and autoimmune </a:t>
            </a:r>
            <a:r>
              <a:rPr lang="es-CO" sz="1200" b="0" i="0" u="none" strike="noStrike" kern="1200" baseline="0" dirty="0" err="1">
                <a:solidFill>
                  <a:schemeClr val="tx1"/>
                </a:solidFill>
                <a:latin typeface="+mn-lt"/>
                <a:ea typeface="+mn-ea"/>
                <a:cs typeface="+mn-cs"/>
              </a:rPr>
              <a:t>disease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Dunn</a:t>
            </a:r>
            <a:r>
              <a:rPr lang="es-CO" sz="1200" b="0" i="0" u="none" strike="noStrike" kern="1200" baseline="0" dirty="0">
                <a:solidFill>
                  <a:schemeClr val="tx1"/>
                </a:solidFill>
                <a:latin typeface="+mn-lt"/>
                <a:ea typeface="+mn-ea"/>
                <a:cs typeface="+mn-cs"/>
              </a:rPr>
              <a:t> et al., 2002; </a:t>
            </a:r>
            <a:r>
              <a:rPr lang="es-CO" sz="1200" b="0" i="0" u="none" strike="noStrike" kern="1200" baseline="0" dirty="0" err="1">
                <a:solidFill>
                  <a:schemeClr val="tx1"/>
                </a:solidFill>
                <a:latin typeface="+mn-lt"/>
                <a:ea typeface="+mn-ea"/>
                <a:cs typeface="+mn-cs"/>
              </a:rPr>
              <a:t>Dinarello</a:t>
            </a:r>
            <a:r>
              <a:rPr lang="es-CO" sz="1200" b="0" i="0" u="none" strike="noStrike" kern="1200" baseline="0" dirty="0">
                <a:solidFill>
                  <a:schemeClr val="tx1"/>
                </a:solidFill>
                <a:latin typeface="+mn-lt"/>
                <a:ea typeface="+mn-ea"/>
                <a:cs typeface="+mn-cs"/>
              </a:rPr>
              <a:t>, 2003). </a:t>
            </a:r>
            <a:r>
              <a:rPr lang="es-CO" sz="1200" b="0" i="0" u="none" strike="noStrike" kern="1200" baseline="0" dirty="0" err="1">
                <a:solidFill>
                  <a:schemeClr val="tx1"/>
                </a:solidFill>
                <a:latin typeface="+mn-lt"/>
                <a:ea typeface="+mn-ea"/>
                <a:cs typeface="+mn-cs"/>
              </a:rPr>
              <a:t>It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is</a:t>
            </a:r>
            <a:r>
              <a:rPr lang="es-CO"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also possible that the inverse association results from immune suppression by the preclinical tumor, but validation</a:t>
            </a:r>
          </a:p>
          <a:p>
            <a:r>
              <a:rPr lang="en-US" sz="1200" b="0" i="0" u="none" strike="noStrike" kern="1200" baseline="0" dirty="0">
                <a:solidFill>
                  <a:schemeClr val="tx1"/>
                </a:solidFill>
                <a:latin typeface="+mn-lt"/>
                <a:ea typeface="+mn-ea"/>
                <a:cs typeface="+mn-cs"/>
              </a:rPr>
              <a:t>in prospective data sources makes this explanation </a:t>
            </a:r>
            <a:r>
              <a:rPr lang="es-CO" sz="1200" b="0" i="0" u="none" strike="noStrike" kern="1200" baseline="0" dirty="0" err="1">
                <a:solidFill>
                  <a:schemeClr val="tx1"/>
                </a:solidFill>
                <a:latin typeface="+mn-lt"/>
                <a:ea typeface="+mn-ea"/>
                <a:cs typeface="+mn-cs"/>
              </a:rPr>
              <a:t>less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likely</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Reduced glioma risk has also been attributed to a reported history of varicella-zoster virus (VZV) infections (i.e., chickenpox and shingles) and positive IgG to VZV (</a:t>
            </a:r>
            <a:r>
              <a:rPr lang="en-US" sz="1200" b="0" i="0" u="none" strike="noStrike" kern="1200" baseline="0" dirty="0" err="1">
                <a:solidFill>
                  <a:schemeClr val="tx1"/>
                </a:solidFill>
                <a:latin typeface="+mn-lt"/>
                <a:ea typeface="+mn-ea"/>
                <a:cs typeface="+mn-cs"/>
              </a:rPr>
              <a:t>Wrensch</a:t>
            </a:r>
            <a:r>
              <a:rPr lang="en-US" sz="1200" b="0" i="0" u="none" strike="noStrike" kern="1200" baseline="0" dirty="0">
                <a:solidFill>
                  <a:schemeClr val="tx1"/>
                </a:solidFill>
                <a:latin typeface="+mn-lt"/>
                <a:ea typeface="+mn-ea"/>
                <a:cs typeface="+mn-cs"/>
              </a:rPr>
              <a:t> et al., 1997b, 2001, 2005b). With relative consistency, results suggest that history of chickenpox or shingles and anti-VZV IgG levels are inversely associated with adult glioma risk (</a:t>
            </a:r>
            <a:r>
              <a:rPr lang="en-US" sz="1200" b="0" i="0" u="none" strike="noStrike" kern="1200" baseline="0" dirty="0" err="1">
                <a:solidFill>
                  <a:schemeClr val="tx1"/>
                </a:solidFill>
                <a:latin typeface="+mn-lt"/>
                <a:ea typeface="+mn-ea"/>
                <a:cs typeface="+mn-cs"/>
              </a:rPr>
              <a:t>Wrensch</a:t>
            </a:r>
            <a:r>
              <a:rPr lang="en-US" sz="1200" b="0" i="0" u="none" strike="noStrike" kern="1200" baseline="0" dirty="0">
                <a:solidFill>
                  <a:schemeClr val="tx1"/>
                </a:solidFill>
                <a:latin typeface="+mn-lt"/>
                <a:ea typeface="+mn-ea"/>
                <a:cs typeface="+mn-cs"/>
              </a:rPr>
              <a:t> et al., 1997b, 2001, 2005b). Given the ubiquity of VZV exposure, it may be the specific nature of a person’s </a:t>
            </a:r>
            <a:r>
              <a:rPr lang="en-US" sz="1200" b="0" i="0" u="none" strike="noStrike" kern="1200" baseline="0" dirty="0" err="1">
                <a:solidFill>
                  <a:schemeClr val="tx1"/>
                </a:solidFill>
                <a:latin typeface="+mn-lt"/>
                <a:ea typeface="+mn-ea"/>
                <a:cs typeface="+mn-cs"/>
              </a:rPr>
              <a:t>VZVassociated</a:t>
            </a:r>
            <a:r>
              <a:rPr lang="en-US" sz="1200" b="0" i="0" u="none" strike="noStrike" kern="1200" baseline="0" dirty="0">
                <a:solidFill>
                  <a:schemeClr val="tx1"/>
                </a:solidFill>
                <a:latin typeface="+mn-lt"/>
                <a:ea typeface="+mn-ea"/>
                <a:cs typeface="+mn-cs"/>
              </a:rPr>
              <a:t> immune response, and not exposure to the virus itself, that is responsible for this inverse association with glioma (</a:t>
            </a:r>
            <a:r>
              <a:rPr lang="en-US" sz="1200" b="0" i="0" u="none" strike="noStrike" kern="1200" baseline="0" dirty="0" err="1">
                <a:solidFill>
                  <a:schemeClr val="tx1"/>
                </a:solidFill>
                <a:latin typeface="+mn-lt"/>
                <a:ea typeface="+mn-ea"/>
                <a:cs typeface="+mn-cs"/>
              </a:rPr>
              <a:t>Wiemels</a:t>
            </a:r>
            <a:r>
              <a:rPr lang="en-US" sz="1200" b="0" i="0" u="none" strike="noStrike" kern="1200" baseline="0" dirty="0">
                <a:solidFill>
                  <a:schemeClr val="tx1"/>
                </a:solidFill>
                <a:latin typeface="+mn-lt"/>
                <a:ea typeface="+mn-ea"/>
                <a:cs typeface="+mn-cs"/>
              </a:rPr>
              <a:t> et al., 2011). Strong anti-VZV reactions in highly allergic individuals may be a biomarker of </a:t>
            </a:r>
            <a:r>
              <a:rPr lang="es-CO" sz="1200" b="0" i="0" u="none" strike="noStrike" kern="1200" baseline="0" dirty="0" err="1">
                <a:solidFill>
                  <a:schemeClr val="tx1"/>
                </a:solidFill>
                <a:latin typeface="+mn-lt"/>
                <a:ea typeface="+mn-ea"/>
                <a:cs typeface="+mn-cs"/>
              </a:rPr>
              <a:t>effective</a:t>
            </a:r>
            <a:r>
              <a:rPr lang="es-CO" sz="1200" b="0" i="0" u="none" strike="noStrike" kern="1200" baseline="0" dirty="0">
                <a:solidFill>
                  <a:schemeClr val="tx1"/>
                </a:solidFill>
                <a:latin typeface="+mn-lt"/>
                <a:ea typeface="+mn-ea"/>
                <a:cs typeface="+mn-cs"/>
              </a:rPr>
              <a:t> CNS </a:t>
            </a:r>
            <a:r>
              <a:rPr lang="es-CO" sz="1200" b="0" i="0" u="none" strike="noStrike" kern="1200" baseline="0" dirty="0" err="1">
                <a:solidFill>
                  <a:schemeClr val="tx1"/>
                </a:solidFill>
                <a:latin typeface="+mn-lt"/>
                <a:ea typeface="+mn-ea"/>
                <a:cs typeface="+mn-cs"/>
              </a:rPr>
              <a:t>immunosurveillance</a:t>
            </a:r>
            <a:r>
              <a:rPr lang="es-CO" sz="1200" b="0" i="0" u="none" strike="noStrike" kern="1200" baseline="0" dirty="0">
                <a:solidFill>
                  <a:schemeClr val="tx1"/>
                </a:solidFill>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61</a:t>
            </a:fld>
            <a:endParaRPr lang="es-CO"/>
          </a:p>
        </p:txBody>
      </p:sp>
    </p:spTree>
    <p:extLst>
      <p:ext uri="{BB962C8B-B14F-4D97-AF65-F5344CB8AC3E}">
        <p14:creationId xmlns:p14="http://schemas.microsoft.com/office/powerpoint/2010/main" val="118310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Because of this, in the WHO 2016 classification of CNS</a:t>
            </a:r>
          </a:p>
          <a:p>
            <a:r>
              <a:rPr lang="en-US" dirty="0"/>
              <a:t>tumors (i.e., the update of the fourth edition that was published</a:t>
            </a:r>
          </a:p>
          <a:p>
            <a:r>
              <a:rPr lang="en-US" dirty="0"/>
              <a:t>in 2007), histologic and molecular features are integrated</a:t>
            </a:r>
          </a:p>
          <a:p>
            <a:r>
              <a:rPr lang="en-US" dirty="0"/>
              <a:t>in the definition of multiple glioma types</a:t>
            </a:r>
          </a:p>
          <a:p>
            <a:endParaRPr lang="en-US" dirty="0"/>
          </a:p>
          <a:p>
            <a:endParaRPr lang="en-US" dirty="0"/>
          </a:p>
          <a:p>
            <a:r>
              <a:rPr lang="es-ES" dirty="0"/>
              <a:t>Por ahora, la CNS 2016 de la OMS se basa en La base de la clasificación fenotípica y genotípica combinada, Y en la generación de "integrado" diagnósticos [28]. Por último, es importante reconocer que el cambio de Clasificación para incluir algunas categorías de diagnóstico Requieren </a:t>
            </a:r>
            <a:r>
              <a:rPr lang="es-ES" dirty="0" err="1"/>
              <a:t>genotipificación</a:t>
            </a:r>
            <a:r>
              <a:rPr lang="es-ES" dirty="0"/>
              <a:t> puede crear retos con respecto a Pruebas y presentación de informes, que se han discutido en detalle En otros lugares [28]. Estos desafíos incluyen: la disponibilidad Y elección de genotipos o genotipos de sustitución; Los enfoques que pueden necesitar los centros sin Acceso a técnicas moleculares o inmunotinciones sustitutivas; Y los formatos reales utilizados para informar tal "integrado" Diagnósticos [28]. No obstante, la aplicación de Combinaron el diagnóstico fenotípico-genotípico en algunas Y la creciente disponibilidad de productos </a:t>
            </a:r>
            <a:r>
              <a:rPr lang="es-ES" dirty="0" err="1"/>
              <a:t>inmunohistoquímicos</a:t>
            </a:r>
            <a:r>
              <a:rPr lang="es-ES" dirty="0"/>
              <a:t> Sustituto de las alteraciones genéticas moleculares sugieren que La mayoría de estos desafíos serán superados fácilmente en Futuro próximo [9, 40].</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62</a:t>
            </a:fld>
            <a:endParaRPr lang="es-CO"/>
          </a:p>
        </p:txBody>
      </p:sp>
    </p:spTree>
    <p:extLst>
      <p:ext uri="{BB962C8B-B14F-4D97-AF65-F5344CB8AC3E}">
        <p14:creationId xmlns:p14="http://schemas.microsoft.com/office/powerpoint/2010/main" val="38798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ADULTOS</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Metástasis.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Son las lesiones neoplásicas </a:t>
            </a:r>
            <a:r>
              <a:rPr lang="es-ES" sz="1200" kern="1200" dirty="0" err="1">
                <a:solidFill>
                  <a:schemeClr val="tx1"/>
                </a:solidFill>
                <a:effectLst/>
                <a:latin typeface="+mn-lt"/>
                <a:ea typeface="+mn-ea"/>
                <a:cs typeface="+mn-cs"/>
              </a:rPr>
              <a:t>intracerebrales</a:t>
            </a:r>
            <a:r>
              <a:rPr lang="es-ES" sz="1200" kern="1200" dirty="0">
                <a:solidFill>
                  <a:schemeClr val="tx1"/>
                </a:solidFill>
                <a:effectLst/>
                <a:latin typeface="+mn-lt"/>
                <a:ea typeface="+mn-ea"/>
                <a:cs typeface="+mn-cs"/>
              </a:rPr>
              <a:t> más frecuentes en adultos.  Están presentes en un 15-40% de los pacientes con neoplasias sistémicas.  </a:t>
            </a:r>
            <a:r>
              <a:rPr lang="es-ES_tradnl" sz="1200" kern="1200" dirty="0">
                <a:solidFill>
                  <a:schemeClr val="tx1"/>
                </a:solidFill>
                <a:effectLst/>
                <a:latin typeface="+mn-lt"/>
                <a:ea typeface="+mn-ea"/>
                <a:cs typeface="+mn-cs"/>
              </a:rPr>
              <a:t>En los Estados Unidos entre 80.000 y 170 000 de los pacientes desarrollan metástasis cerebrales cada año. </a:t>
            </a:r>
          </a:p>
          <a:p>
            <a:r>
              <a:rPr lang="es-ES_tradnl"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Dos tercios de los pacientes presentan múltiples metástasis cerebrales de los cuales un 80-85% tienen localización </a:t>
            </a:r>
            <a:r>
              <a:rPr lang="es-ES" sz="1200" kern="1200" dirty="0" err="1">
                <a:solidFill>
                  <a:schemeClr val="tx1"/>
                </a:solidFill>
                <a:effectLst/>
                <a:latin typeface="+mn-lt"/>
                <a:ea typeface="+mn-ea"/>
                <a:cs typeface="+mn-cs"/>
              </a:rPr>
              <a:t>supratentorial</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(1).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52A147E0-A61E-DF49-B992-80ACDCE5A8BD}" type="slidenum">
              <a:rPr lang="es-ES_tradnl">
                <a:solidFill>
                  <a:prstClr val="black"/>
                </a:solidFill>
              </a:rPr>
              <a:pPr/>
              <a:t>9</a:t>
            </a:fld>
            <a:endParaRPr lang="es-ES_tradnl">
              <a:solidFill>
                <a:prstClr val="black"/>
              </a:solidFill>
            </a:endParaRPr>
          </a:p>
        </p:txBody>
      </p:sp>
    </p:spTree>
    <p:extLst>
      <p:ext uri="{BB962C8B-B14F-4D97-AF65-F5344CB8AC3E}">
        <p14:creationId xmlns:p14="http://schemas.microsoft.com/office/powerpoint/2010/main" val="938364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For grading of diffuse gliomas, the histologic features</a:t>
            </a:r>
          </a:p>
          <a:p>
            <a:r>
              <a:rPr lang="en-US" dirty="0"/>
              <a:t>of mitotic activity (Fig. 5.3K), MVP (Fig. 5.3L), and</a:t>
            </a:r>
          </a:p>
          <a:p>
            <a:r>
              <a:rPr lang="en-US" dirty="0"/>
              <a:t>necrosis (Fig. 5.5A) are used. A diffuse astrocytoma</a:t>
            </a:r>
          </a:p>
          <a:p>
            <a:r>
              <a:rPr lang="en-US" dirty="0"/>
              <a:t>without these features is diagnosed as low-grade</a:t>
            </a:r>
          </a:p>
          <a:p>
            <a:r>
              <a:rPr lang="en-US" dirty="0"/>
              <a:t>(WHO grade II). With increased mitotic activity, the</a:t>
            </a:r>
          </a:p>
          <a:p>
            <a:r>
              <a:rPr lang="en-US" dirty="0"/>
              <a:t>diagnosis of anaplastic astrocytoma is rendered,</a:t>
            </a:r>
          </a:p>
          <a:p>
            <a:r>
              <a:rPr lang="en-US" dirty="0"/>
              <a:t>although a specific mitotic cutoff has not been officially</a:t>
            </a:r>
          </a:p>
          <a:p>
            <a:r>
              <a:rPr lang="en-US" dirty="0"/>
              <a:t>endorsed and this accounts for some grading discordances.</a:t>
            </a:r>
          </a:p>
          <a:p>
            <a:r>
              <a:rPr lang="en-US" dirty="0"/>
              <a:t>The presence of necrosis and/or MVP leads to</a:t>
            </a:r>
          </a:p>
          <a:p>
            <a:r>
              <a:rPr lang="en-US" dirty="0"/>
              <a:t>a diagnosis of glioblastoma. Often, necrosis in these</a:t>
            </a:r>
          </a:p>
          <a:p>
            <a:r>
              <a:rPr lang="en-US" dirty="0"/>
              <a:t>tumors consists of irregular, serpiginous foci surrounded</a:t>
            </a:r>
          </a:p>
          <a:p>
            <a:r>
              <a:rPr lang="en-US" dirty="0"/>
              <a:t>by densely packed, somewhat radially oriented</a:t>
            </a:r>
          </a:p>
          <a:p>
            <a:r>
              <a:rPr lang="en-US" dirty="0"/>
              <a:t>tumor cells (“</a:t>
            </a:r>
            <a:r>
              <a:rPr lang="en-US" dirty="0" err="1"/>
              <a:t>pseudopalisading</a:t>
            </a:r>
            <a:r>
              <a:rPr lang="en-US" dirty="0"/>
              <a:t> necrosis”; Fig. 5.5A).</a:t>
            </a:r>
          </a:p>
          <a:p>
            <a:r>
              <a:rPr lang="en-US" dirty="0"/>
              <a:t>In </a:t>
            </a:r>
            <a:r>
              <a:rPr lang="en-US" dirty="0" err="1"/>
              <a:t>oligodendroglial</a:t>
            </a:r>
            <a:r>
              <a:rPr lang="en-US" dirty="0"/>
              <a:t> tumors and mixed gliomas, the</a:t>
            </a:r>
          </a:p>
          <a:p>
            <a:r>
              <a:rPr lang="en-US" dirty="0"/>
              <a:t>malignancy grade is assessed using the same set of histologic</a:t>
            </a:r>
          </a:p>
          <a:p>
            <a:r>
              <a:rPr lang="en-US" dirty="0"/>
              <a:t>features but in a somewhat different way. In one</a:t>
            </a:r>
          </a:p>
          <a:p>
            <a:r>
              <a:rPr lang="en-US" dirty="0"/>
              <a:t>larger study the number of mitoses required for the diagnosis of anaplastic </a:t>
            </a:r>
            <a:r>
              <a:rPr lang="en-US" dirty="0" err="1"/>
              <a:t>oligodendroglioma</a:t>
            </a:r>
            <a:r>
              <a:rPr lang="en-US" dirty="0"/>
              <a:t> was set at 6</a:t>
            </a:r>
          </a:p>
          <a:p>
            <a:r>
              <a:rPr lang="en-US" dirty="0"/>
              <a:t>or more per 10 high-power fields (rather than, e.g., 3</a:t>
            </a:r>
          </a:p>
          <a:p>
            <a:r>
              <a:rPr lang="en-US" dirty="0"/>
              <a:t>or more mitoses in such an area in diffuse astrocytic neoplasms)</a:t>
            </a:r>
          </a:p>
          <a:p>
            <a:r>
              <a:rPr lang="en-US" dirty="0"/>
              <a:t>(</a:t>
            </a:r>
            <a:r>
              <a:rPr lang="en-US" dirty="0" err="1"/>
              <a:t>Giannini</a:t>
            </a:r>
            <a:r>
              <a:rPr lang="en-US" dirty="0"/>
              <a:t> et al., 2001). Furthermore, pure </a:t>
            </a:r>
            <a:r>
              <a:rPr lang="en-US" dirty="0" err="1"/>
              <a:t>oligodendrogliomas</a:t>
            </a:r>
            <a:endParaRPr lang="en-US" dirty="0"/>
          </a:p>
          <a:p>
            <a:r>
              <a:rPr lang="en-US" dirty="0"/>
              <a:t>with MVP and/or necrosis are still</a:t>
            </a:r>
          </a:p>
          <a:p>
            <a:r>
              <a:rPr lang="en-US" dirty="0"/>
              <a:t>considered as WHO grade III lesions. In contrast,</a:t>
            </a:r>
          </a:p>
          <a:p>
            <a:r>
              <a:rPr lang="en-US" dirty="0"/>
              <a:t>according to the WHO 2007 classification, MVP in</a:t>
            </a:r>
          </a:p>
          <a:p>
            <a:r>
              <a:rPr lang="en-US" dirty="0"/>
              <a:t>mixed/</a:t>
            </a:r>
            <a:r>
              <a:rPr lang="en-US" dirty="0" err="1"/>
              <a:t>oligoastrocytic</a:t>
            </a:r>
            <a:r>
              <a:rPr lang="en-US" dirty="0"/>
              <a:t> tumors was still compatible with</a:t>
            </a:r>
          </a:p>
          <a:p>
            <a:r>
              <a:rPr lang="en-US" dirty="0"/>
              <a:t>WHO grade III, while the presence of necrosis justified</a:t>
            </a:r>
          </a:p>
          <a:p>
            <a:r>
              <a:rPr lang="en-US" dirty="0"/>
              <a:t>a diagnosis of glioblastoma with </a:t>
            </a:r>
            <a:r>
              <a:rPr lang="en-US" dirty="0" err="1"/>
              <a:t>oligodendroglial</a:t>
            </a:r>
            <a:endParaRPr lang="en-US" dirty="0"/>
          </a:p>
          <a:p>
            <a:r>
              <a:rPr lang="en-US" dirty="0"/>
              <a:t>component (GBM-O) (Louis et al., 2007; Miller and</a:t>
            </a:r>
          </a:p>
          <a:p>
            <a:r>
              <a:rPr lang="en-US" dirty="0"/>
              <a:t>Perry, 2007). However, molecular studies will typically</a:t>
            </a:r>
          </a:p>
          <a:p>
            <a:r>
              <a:rPr lang="en-US" dirty="0"/>
              <a:t>show astrocytoma-like, </a:t>
            </a:r>
            <a:r>
              <a:rPr lang="en-US" dirty="0" err="1"/>
              <a:t>oligodendroglioma</a:t>
            </a:r>
            <a:r>
              <a:rPr lang="en-US" dirty="0"/>
              <a:t>-like, or</a:t>
            </a:r>
          </a:p>
          <a:p>
            <a:r>
              <a:rPr lang="en-US" dirty="0"/>
              <a:t>glioblastoma-like changes in such seemingly mixed gliomas,</a:t>
            </a:r>
          </a:p>
          <a:p>
            <a:r>
              <a:rPr lang="en-US" dirty="0"/>
              <a:t>such that most GBM-O cases would be converted</a:t>
            </a:r>
          </a:p>
          <a:p>
            <a:r>
              <a:rPr lang="en-US" dirty="0"/>
              <a:t>into one of three </a:t>
            </a:r>
            <a:r>
              <a:rPr lang="en-US" dirty="0" err="1"/>
              <a:t>prognostically</a:t>
            </a:r>
            <a:r>
              <a:rPr lang="en-US" dirty="0"/>
              <a:t> distinct categories when</a:t>
            </a:r>
          </a:p>
          <a:p>
            <a:r>
              <a:rPr lang="en-US" dirty="0"/>
              <a:t>using WHO 2016 integrated diagnoses: (1) GBM, IDH</a:t>
            </a:r>
          </a:p>
          <a:p>
            <a:r>
              <a:rPr lang="en-US" dirty="0"/>
              <a:t>wild-type, WHO grade IV; (2) GBM, IDH-mutant,</a:t>
            </a:r>
          </a:p>
          <a:p>
            <a:r>
              <a:rPr lang="en-US" dirty="0"/>
              <a:t>WHO grade IV; or (3) anaplastic </a:t>
            </a:r>
            <a:r>
              <a:rPr lang="en-US" dirty="0" err="1"/>
              <a:t>oligodendroglioma</a:t>
            </a:r>
            <a:r>
              <a:rPr lang="en-US" dirty="0"/>
              <a:t>,</a:t>
            </a:r>
          </a:p>
          <a:p>
            <a:r>
              <a:rPr lang="en-US" dirty="0"/>
              <a:t>IDH-mutant, 1p19q-co-deleted (Fig. 5.4).</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64</a:t>
            </a:fld>
            <a:endParaRPr lang="es-CO"/>
          </a:p>
        </p:txBody>
      </p:sp>
    </p:spTree>
    <p:extLst>
      <p:ext uri="{BB962C8B-B14F-4D97-AF65-F5344CB8AC3E}">
        <p14:creationId xmlns:p14="http://schemas.microsoft.com/office/powerpoint/2010/main" val="1877319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1F629AE-7730-420E-AE2D-CAD238F18F63}" type="slidenum">
              <a:rPr lang="es-CO" smtClean="0"/>
              <a:t>66</a:t>
            </a:fld>
            <a:endParaRPr lang="es-CO"/>
          </a:p>
        </p:txBody>
      </p:sp>
    </p:spTree>
    <p:extLst>
      <p:ext uri="{BB962C8B-B14F-4D97-AF65-F5344CB8AC3E}">
        <p14:creationId xmlns:p14="http://schemas.microsoft.com/office/powerpoint/2010/main" val="4214861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Nomenclature</a:t>
            </a:r>
          </a:p>
          <a:p>
            <a:r>
              <a:rPr lang="en-US" dirty="0"/>
              <a:t>Combining histopathological and molecular features into</a:t>
            </a:r>
          </a:p>
          <a:p>
            <a:r>
              <a:rPr lang="en-US" dirty="0"/>
              <a:t>diagnoses necessarily results in portmanteau diagnostic</a:t>
            </a:r>
          </a:p>
          <a:p>
            <a:r>
              <a:rPr lang="en-US" dirty="0"/>
              <a:t>terms and raises the need to standardize such terminology</a:t>
            </a:r>
          </a:p>
          <a:p>
            <a:r>
              <a:rPr lang="en-US" dirty="0"/>
              <a:t>in as practical a manner as possible. In general, the</a:t>
            </a:r>
          </a:p>
          <a:p>
            <a:r>
              <a:rPr lang="en-US" dirty="0"/>
              <a:t>2016 CNS WHO decision was to approximate the naming</a:t>
            </a:r>
          </a:p>
          <a:p>
            <a:r>
              <a:rPr lang="en-US" dirty="0"/>
              <a:t>conventions of the hematopoietic/lymphoid pathology</a:t>
            </a:r>
          </a:p>
          <a:p>
            <a:r>
              <a:rPr lang="en-US" dirty="0"/>
              <a:t>community, which has incorporated molecular information</a:t>
            </a:r>
          </a:p>
          <a:p>
            <a:r>
              <a:rPr lang="en-US" dirty="0"/>
              <a:t>into diagnoses in the past. As detailed below, CNS</a:t>
            </a:r>
          </a:p>
          <a:p>
            <a:r>
              <a:rPr lang="en-US" dirty="0"/>
              <a:t>tumor diagnoses should consist of a histopathological</a:t>
            </a:r>
          </a:p>
          <a:p>
            <a:r>
              <a:rPr lang="en-US" dirty="0"/>
              <a:t>name followed by the genetic features, with the genetic</a:t>
            </a:r>
          </a:p>
          <a:p>
            <a:r>
              <a:rPr lang="en-US" dirty="0"/>
              <a:t>features following a comma and as adjectives, as in: Diffuse</a:t>
            </a:r>
          </a:p>
          <a:p>
            <a:r>
              <a:rPr lang="en-US" dirty="0"/>
              <a:t>astrocytoma, IDH-mutant and </a:t>
            </a:r>
            <a:r>
              <a:rPr lang="en-US" dirty="0" err="1"/>
              <a:t>Medulloblastoma</a:t>
            </a:r>
            <a:r>
              <a:rPr lang="en-US" dirty="0"/>
              <a:t>,</a:t>
            </a:r>
          </a:p>
          <a:p>
            <a:r>
              <a:rPr lang="en-US" dirty="0"/>
              <a:t>WNT-activated.</a:t>
            </a:r>
          </a:p>
          <a:p>
            <a:r>
              <a:rPr lang="en-US" dirty="0"/>
              <a:t>For those entities with more than one genetic determinant,</a:t>
            </a:r>
          </a:p>
          <a:p>
            <a:r>
              <a:rPr lang="en-US" dirty="0"/>
              <a:t>the multiple necessary molecular features are</a:t>
            </a:r>
          </a:p>
          <a:p>
            <a:r>
              <a:rPr lang="en-US" dirty="0"/>
              <a:t>included in the name: </a:t>
            </a:r>
            <a:r>
              <a:rPr lang="en-US" dirty="0" err="1"/>
              <a:t>Oligodendroglioma</a:t>
            </a:r>
            <a:r>
              <a:rPr lang="en-US" dirty="0"/>
              <a:t>, IDH-mutant and</a:t>
            </a:r>
          </a:p>
          <a:p>
            <a:r>
              <a:rPr lang="en-US" dirty="0"/>
              <a:t>1p/19q-codeleted.</a:t>
            </a:r>
          </a:p>
          <a:p>
            <a:r>
              <a:rPr lang="en-US" dirty="0"/>
              <a:t>For a tumor lacking a genetic mutation, the term</a:t>
            </a:r>
          </a:p>
          <a:p>
            <a:r>
              <a:rPr lang="en-US" dirty="0" err="1"/>
              <a:t>wildtype</a:t>
            </a:r>
            <a:r>
              <a:rPr lang="en-US" dirty="0"/>
              <a:t> can be used if an official “</a:t>
            </a:r>
            <a:r>
              <a:rPr lang="en-US" dirty="0" err="1"/>
              <a:t>wildtype</a:t>
            </a:r>
            <a:r>
              <a:rPr lang="en-US" dirty="0"/>
              <a:t>” entity exists:</a:t>
            </a:r>
          </a:p>
          <a:p>
            <a:r>
              <a:rPr lang="en-US" dirty="0"/>
              <a:t>Glioblastoma, IDH-</a:t>
            </a:r>
            <a:r>
              <a:rPr lang="en-US" dirty="0" err="1"/>
              <a:t>wildtype</a:t>
            </a:r>
            <a:r>
              <a:rPr lang="en-US" dirty="0"/>
              <a:t>. However, it should be pointed out that in most such situations, a formal </a:t>
            </a:r>
            <a:r>
              <a:rPr lang="en-US" dirty="0" err="1"/>
              <a:t>wildtype</a:t>
            </a:r>
            <a:r>
              <a:rPr lang="en-US" dirty="0"/>
              <a:t> diagnosis</a:t>
            </a:r>
          </a:p>
          <a:p>
            <a:r>
              <a:rPr lang="en-US" dirty="0"/>
              <a:t>is not available, and a tumor lacking a diagnostic mutation</a:t>
            </a:r>
          </a:p>
          <a:p>
            <a:r>
              <a:rPr lang="en-US" dirty="0"/>
              <a:t>is given an NOS designation (see below).</a:t>
            </a:r>
          </a:p>
          <a:p>
            <a:r>
              <a:rPr lang="en-US" dirty="0"/>
              <a:t>For tumor entities in which a specific genetic alteration</a:t>
            </a:r>
          </a:p>
          <a:p>
            <a:r>
              <a:rPr lang="en-US" dirty="0"/>
              <a:t>is present or absent, the terms “positive” can be used if the</a:t>
            </a:r>
          </a:p>
          <a:p>
            <a:r>
              <a:rPr lang="en-US" dirty="0"/>
              <a:t>molecular characteristic is present: </a:t>
            </a:r>
            <a:r>
              <a:rPr lang="en-US" dirty="0" err="1"/>
              <a:t>Ependymoma</a:t>
            </a:r>
            <a:r>
              <a:rPr lang="en-US" dirty="0"/>
              <a:t>, RELA</a:t>
            </a:r>
          </a:p>
          <a:p>
            <a:r>
              <a:rPr lang="en-US" dirty="0"/>
              <a:t>fusion–positive.</a:t>
            </a:r>
          </a:p>
          <a:p>
            <a:endParaRPr lang="en-US" dirty="0"/>
          </a:p>
          <a:p>
            <a:r>
              <a:rPr lang="es-ES" dirty="0"/>
              <a:t>Para los sitios que carecen de acceso a las pruebas de diagnóstico molecular, Una designación de diagnóstico de NOS (es decir, no de otro modo Especificada) es admisible para algunos tipos de tumores. Éstas tienen Se han añadido a la clasificación en aquellos lugares Tales diagnósticos son posibles. </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67</a:t>
            </a:fld>
            <a:endParaRPr lang="es-CO"/>
          </a:p>
        </p:txBody>
      </p:sp>
    </p:spTree>
    <p:extLst>
      <p:ext uri="{BB962C8B-B14F-4D97-AF65-F5344CB8AC3E}">
        <p14:creationId xmlns:p14="http://schemas.microsoft.com/office/powerpoint/2010/main" val="2411976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designación NOS implica Información insuficiente para asignar una información más específica código. En este contexto, la NOS en la mayoría de los casos A los tumores que no han sido completamente probados para la (S) parámetro (s) genético (s), pero en raras ocasiones también puede incluir Tumores que han sido probados pero no muestran el diagnóstico Alteraciones genéticas. En otras palabras, la NOS no define un Entidad específica; Sino que designa un grupo de lesiones que No pueden clasificarse en ninguna de las categorías más Grupos. Por tanto, una designación NOS representa esos casos Sobre los que no sabemos lo suficiente patológicamente, genéticamente Y clínicamente y que, por lo tanto, deben estar sujetos Estudio futuro antes de refinamientos adicionales en la clasificación Puede ser hecho</a:t>
            </a:r>
            <a:endParaRPr lang="es-CO" dirty="0"/>
          </a:p>
        </p:txBody>
      </p:sp>
      <p:sp>
        <p:nvSpPr>
          <p:cNvPr id="4" name="Marcador de número de diapositiva 3"/>
          <p:cNvSpPr>
            <a:spLocks noGrp="1"/>
          </p:cNvSpPr>
          <p:nvPr>
            <p:ph type="sldNum" sz="quarter" idx="10"/>
          </p:nvPr>
        </p:nvSpPr>
        <p:spPr/>
        <p:txBody>
          <a:bodyPr/>
          <a:lstStyle/>
          <a:p>
            <a:fld id="{B53DE0BD-2348-461F-AA8F-74C87DB27C9B}" type="slidenum">
              <a:rPr lang="es-CO" smtClean="0"/>
              <a:t>68</a:t>
            </a:fld>
            <a:endParaRPr lang="es-CO"/>
          </a:p>
        </p:txBody>
      </p:sp>
    </p:spTree>
    <p:extLst>
      <p:ext uri="{BB962C8B-B14F-4D97-AF65-F5344CB8AC3E}">
        <p14:creationId xmlns:p14="http://schemas.microsoft.com/office/powerpoint/2010/main" val="2369425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a:t>-  </a:t>
            </a:r>
            <a:r>
              <a:rPr lang="es-ES" sz="1200" kern="1200" dirty="0">
                <a:solidFill>
                  <a:schemeClr val="tx1"/>
                </a:solidFill>
                <a:effectLst/>
                <a:latin typeface="+mn-lt"/>
                <a:ea typeface="+mn-ea"/>
                <a:cs typeface="+mn-cs"/>
              </a:rPr>
              <a:t>up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60% of </a:t>
            </a:r>
            <a:r>
              <a:rPr lang="es-ES" sz="1200" kern="1200" dirty="0" err="1">
                <a:solidFill>
                  <a:schemeClr val="tx1"/>
                </a:solidFill>
                <a:effectLst/>
                <a:latin typeface="+mn-lt"/>
                <a:ea typeface="+mn-ea"/>
                <a:cs typeface="+mn-cs"/>
              </a:rPr>
              <a:t>sporadic</a:t>
            </a:r>
            <a:r>
              <a:rPr lang="es-ES" sz="1200" kern="1200" dirty="0">
                <a:solidFill>
                  <a:schemeClr val="tx1"/>
                </a:solidFill>
                <a:effectLst/>
                <a:latin typeface="+mn-lt"/>
                <a:ea typeface="+mn-ea"/>
                <a:cs typeface="+mn-cs"/>
              </a:rPr>
              <a:t> cases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mutations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NF2 </a:t>
            </a:r>
            <a:r>
              <a:rPr lang="es-ES" sz="1200" kern="1200" dirty="0">
                <a:solidFill>
                  <a:schemeClr val="tx1"/>
                </a:solidFill>
                <a:effectLst/>
                <a:latin typeface="+mn-lt"/>
                <a:ea typeface="+mn-ea"/>
                <a:cs typeface="+mn-cs"/>
              </a:rPr>
              <a:t>gene, </a:t>
            </a:r>
            <a:r>
              <a:rPr lang="es-ES" sz="1200" kern="1200" dirty="0" err="1">
                <a:solidFill>
                  <a:schemeClr val="tx1"/>
                </a:solidFill>
                <a:effectLst/>
                <a:latin typeface="+mn-lt"/>
                <a:ea typeface="+mn-ea"/>
                <a:cs typeface="+mn-cs"/>
              </a:rPr>
              <a:t>located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22q12.2 [64 – 67]. </a:t>
            </a:r>
            <a:r>
              <a:rPr lang="es-ES" sz="1200" kern="1200" dirty="0" err="1">
                <a:solidFill>
                  <a:schemeClr val="tx1"/>
                </a:solidFill>
                <a:effectLst/>
                <a:latin typeface="+mn-lt"/>
                <a:ea typeface="+mn-ea"/>
                <a:cs typeface="+mn-cs"/>
              </a:rPr>
              <a:t>Expression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NF2 </a:t>
            </a:r>
            <a:r>
              <a:rPr lang="es-ES" sz="1200" kern="1200" dirty="0">
                <a:solidFill>
                  <a:schemeClr val="tx1"/>
                </a:solidFill>
                <a:effectLst/>
                <a:latin typeface="+mn-lt"/>
                <a:ea typeface="+mn-ea"/>
                <a:cs typeface="+mn-cs"/>
              </a:rPr>
              <a:t>gene </a:t>
            </a:r>
            <a:r>
              <a:rPr lang="es-ES" sz="1200" kern="1200" dirty="0" err="1">
                <a:solidFill>
                  <a:schemeClr val="tx1"/>
                </a:solidFill>
                <a:effectLst/>
                <a:latin typeface="+mn-lt"/>
                <a:ea typeface="+mn-ea"/>
                <a:cs typeface="+mn-cs"/>
              </a:rPr>
              <a:t>product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Merlin</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meningiomas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loss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heterozygosity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chromosome</a:t>
            </a:r>
            <a:r>
              <a:rPr lang="es-ES" sz="1200" kern="1200" dirty="0">
                <a:solidFill>
                  <a:schemeClr val="tx1"/>
                </a:solidFill>
                <a:effectLst/>
                <a:latin typeface="+mn-lt"/>
                <a:ea typeface="+mn-ea"/>
                <a:cs typeface="+mn-cs"/>
              </a:rPr>
              <a:t> 22q [67]. </a:t>
            </a:r>
            <a:r>
              <a:rPr lang="es-ES" sz="1200" kern="1200" dirty="0" err="1">
                <a:solidFill>
                  <a:schemeClr val="tx1"/>
                </a:solidFill>
                <a:effectLst/>
                <a:latin typeface="+mn-lt"/>
                <a:ea typeface="+mn-ea"/>
                <a:cs typeface="+mn-cs"/>
              </a:rPr>
              <a:t>Merlin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belongs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4.1 </a:t>
            </a:r>
            <a:r>
              <a:rPr lang="es-ES" sz="1200" kern="1200" dirty="0" err="1">
                <a:solidFill>
                  <a:schemeClr val="tx1"/>
                </a:solidFill>
                <a:effectLst/>
                <a:latin typeface="+mn-lt"/>
                <a:ea typeface="+mn-ea"/>
                <a:cs typeface="+mn-cs"/>
              </a:rPr>
              <a:t>family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proteins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involved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cytoskeletal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functions</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well</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regulating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cell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growth</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motility</a:t>
            </a:r>
            <a:r>
              <a:rPr lang="es-ES" sz="1200" kern="1200" dirty="0">
                <a:solidFill>
                  <a:schemeClr val="tx1"/>
                </a:solidFill>
                <a:effectLst/>
                <a:latin typeface="+mn-lt"/>
                <a:ea typeface="+mn-ea"/>
                <a:cs typeface="+mn-cs"/>
              </a:rPr>
              <a:t> [68–70]. </a:t>
            </a:r>
            <a:r>
              <a:rPr lang="es-ES" sz="1200" kern="1200" dirty="0" err="1">
                <a:solidFill>
                  <a:schemeClr val="tx1"/>
                </a:solidFill>
                <a:effectLst/>
                <a:latin typeface="+mn-lt"/>
                <a:ea typeface="+mn-ea"/>
                <a:cs typeface="+mn-cs"/>
              </a:rPr>
              <a:t>Current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theory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postulates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quantita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loss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Merlin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resulting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loss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heterozygos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early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development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benign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meningiomas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evolution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-grade </a:t>
            </a:r>
            <a:r>
              <a:rPr lang="es-ES" sz="1200" kern="1200" dirty="0" err="1">
                <a:solidFill>
                  <a:schemeClr val="tx1"/>
                </a:solidFill>
                <a:effectLst/>
                <a:latin typeface="+mn-lt"/>
                <a:ea typeface="+mn-ea"/>
                <a:cs typeface="+mn-cs"/>
              </a:rPr>
              <a:t>lesions</a:t>
            </a:r>
            <a:r>
              <a:rPr lang="es-ES" sz="1200" kern="1200" dirty="0">
                <a:solidFill>
                  <a:schemeClr val="tx1"/>
                </a:solidFill>
                <a:effectLst/>
                <a:latin typeface="+mn-lt"/>
                <a:ea typeface="+mn-ea"/>
                <a:cs typeface="+mn-cs"/>
              </a:rPr>
              <a:t> [14].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Dal-1 pro- </a:t>
            </a:r>
            <a:r>
              <a:rPr lang="es-ES" sz="1200" kern="1200" dirty="0" err="1">
                <a:solidFill>
                  <a:schemeClr val="tx1"/>
                </a:solidFill>
                <a:effectLst/>
                <a:latin typeface="+mn-lt"/>
                <a:ea typeface="+mn-ea"/>
                <a:cs typeface="+mn-cs"/>
              </a:rPr>
              <a:t>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member</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4.1 </a:t>
            </a:r>
            <a:r>
              <a:rPr lang="es-ES" sz="1200" kern="1200" dirty="0" err="1">
                <a:solidFill>
                  <a:schemeClr val="tx1"/>
                </a:solidFill>
                <a:effectLst/>
                <a:latin typeface="+mn-lt"/>
                <a:ea typeface="+mn-ea"/>
                <a:cs typeface="+mn-cs"/>
              </a:rPr>
              <a:t>family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membrane-associ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proteins</a:t>
            </a:r>
            <a:r>
              <a:rPr lang="es-ES" sz="1200" kern="1200" dirty="0">
                <a:solidFill>
                  <a:schemeClr val="tx1"/>
                </a:solidFill>
                <a:effectLst/>
                <a:latin typeface="+mn-lt"/>
                <a:ea typeface="+mn-ea"/>
                <a:cs typeface="+mn-cs"/>
              </a:rPr>
              <a:t>, has tumor </a:t>
            </a:r>
            <a:r>
              <a:rPr lang="es-ES" sz="1200" kern="1200" dirty="0" err="1">
                <a:solidFill>
                  <a:schemeClr val="tx1"/>
                </a:solidFill>
                <a:effectLst/>
                <a:latin typeface="+mn-lt"/>
                <a:ea typeface="+mn-ea"/>
                <a:cs typeface="+mn-cs"/>
              </a:rPr>
              <a:t>suppressive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properties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mRNA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expression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found</a:t>
            </a:r>
            <a:r>
              <a:rPr lang="es-ES" sz="1200" kern="1200" dirty="0">
                <a:solidFill>
                  <a:schemeClr val="tx1"/>
                </a:solidFill>
                <a:effectLst/>
                <a:latin typeface="+mn-lt"/>
                <a:ea typeface="+mn-ea"/>
                <a:cs typeface="+mn-cs"/>
              </a:rPr>
              <a:t> in up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76% of </a:t>
            </a:r>
            <a:r>
              <a:rPr lang="es-ES" sz="1200" kern="1200" dirty="0" err="1">
                <a:solidFill>
                  <a:schemeClr val="tx1"/>
                </a:solidFill>
                <a:effectLst/>
                <a:latin typeface="+mn-lt"/>
                <a:ea typeface="+mn-ea"/>
                <a:cs typeface="+mn-cs"/>
              </a:rPr>
              <a:t>spo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radic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meningiomas</a:t>
            </a:r>
            <a:r>
              <a:rPr lang="es-ES" sz="1200" kern="1200" dirty="0">
                <a:solidFill>
                  <a:schemeClr val="tx1"/>
                </a:solidFill>
                <a:effectLst/>
                <a:latin typeface="+mn-lt"/>
                <a:ea typeface="+mn-ea"/>
                <a:cs typeface="+mn-cs"/>
              </a:rPr>
              <a:t> </a:t>
            </a:r>
            <a:endParaRPr lang="es-ES" dirty="0"/>
          </a:p>
          <a:p>
            <a:endParaRPr lang="es-ES" dirty="0"/>
          </a:p>
        </p:txBody>
      </p:sp>
      <p:sp>
        <p:nvSpPr>
          <p:cNvPr id="4" name="Marcador de número de diapositiva 3"/>
          <p:cNvSpPr>
            <a:spLocks noGrp="1"/>
          </p:cNvSpPr>
          <p:nvPr>
            <p:ph type="sldNum" sz="quarter" idx="10"/>
          </p:nvPr>
        </p:nvSpPr>
        <p:spPr/>
        <p:txBody>
          <a:bodyPr/>
          <a:lstStyle/>
          <a:p>
            <a:fld id="{1700E258-E8FA-D84A-B088-83D9C57EE4E1}" type="slidenum">
              <a:rPr lang="es-ES" smtClean="0">
                <a:solidFill>
                  <a:prstClr val="black"/>
                </a:solidFill>
              </a:rPr>
              <a:pPr/>
              <a:t>71</a:t>
            </a:fld>
            <a:endParaRPr lang="es-ES">
              <a:solidFill>
                <a:prstClr val="black"/>
              </a:solidFill>
            </a:endParaRPr>
          </a:p>
        </p:txBody>
      </p:sp>
    </p:spTree>
    <p:extLst>
      <p:ext uri="{BB962C8B-B14F-4D97-AF65-F5344CB8AC3E}">
        <p14:creationId xmlns:p14="http://schemas.microsoft.com/office/powerpoint/2010/main" val="21517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5F0DC1D-0B73-EE40-B091-DDC7B4E423F6}" type="slidenum">
              <a:rPr lang="es-ES_tradnl" smtClean="0"/>
              <a:t>11</a:t>
            </a:fld>
            <a:endParaRPr lang="es-ES_tradnl"/>
          </a:p>
        </p:txBody>
      </p:sp>
    </p:spTree>
    <p:extLst>
      <p:ext uri="{BB962C8B-B14F-4D97-AF65-F5344CB8AC3E}">
        <p14:creationId xmlns:p14="http://schemas.microsoft.com/office/powerpoint/2010/main" val="179110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5F0DC1D-0B73-EE40-B091-DDC7B4E423F6}" type="slidenum">
              <a:rPr lang="es-ES_tradnl" smtClean="0"/>
              <a:t>12</a:t>
            </a:fld>
            <a:endParaRPr lang="es-ES_tradnl"/>
          </a:p>
        </p:txBody>
      </p:sp>
    </p:spTree>
    <p:extLst>
      <p:ext uri="{BB962C8B-B14F-4D97-AF65-F5344CB8AC3E}">
        <p14:creationId xmlns:p14="http://schemas.microsoft.com/office/powerpoint/2010/main" val="295408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Metástasis.</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Son las lesiones neoplásicas </a:t>
            </a:r>
            <a:r>
              <a:rPr lang="es-ES" sz="1200" kern="1200" dirty="0" err="1">
                <a:solidFill>
                  <a:schemeClr val="tx1"/>
                </a:solidFill>
                <a:effectLst/>
                <a:latin typeface="+mn-lt"/>
                <a:ea typeface="+mn-ea"/>
                <a:cs typeface="+mn-cs"/>
              </a:rPr>
              <a:t>intracerebrales</a:t>
            </a:r>
            <a:r>
              <a:rPr lang="es-ES" sz="1200" kern="1200" dirty="0">
                <a:solidFill>
                  <a:schemeClr val="tx1"/>
                </a:solidFill>
                <a:effectLst/>
                <a:latin typeface="+mn-lt"/>
                <a:ea typeface="+mn-ea"/>
                <a:cs typeface="+mn-cs"/>
              </a:rPr>
              <a:t> más frecuentes en adultos.  Están presentes en un 15-40% de los pacientes con neoplasias sistémicas.  </a:t>
            </a:r>
            <a:r>
              <a:rPr lang="es-ES_tradnl" sz="1200" kern="1200" dirty="0">
                <a:solidFill>
                  <a:schemeClr val="tx1"/>
                </a:solidFill>
                <a:effectLst/>
                <a:latin typeface="+mn-lt"/>
                <a:ea typeface="+mn-ea"/>
                <a:cs typeface="+mn-cs"/>
              </a:rPr>
              <a:t>En los Estados Unidos entre 80.000 y 170 000 de los pacientes desarrollan metástasis cerebrales cada año. </a:t>
            </a:r>
          </a:p>
          <a:p>
            <a:r>
              <a:rPr lang="es-ES_tradnl"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Dos tercios de los pacientes presentan múltiples metástasis cerebrales de los cuales un 80-85% tienen localización </a:t>
            </a:r>
            <a:r>
              <a:rPr lang="es-ES" sz="1200" kern="1200" dirty="0" err="1">
                <a:solidFill>
                  <a:schemeClr val="tx1"/>
                </a:solidFill>
                <a:effectLst/>
                <a:latin typeface="+mn-lt"/>
                <a:ea typeface="+mn-ea"/>
                <a:cs typeface="+mn-cs"/>
              </a:rPr>
              <a:t>supratentorial</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(1). </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52A147E0-A61E-DF49-B992-80ACDCE5A8BD}" type="slidenum">
              <a:rPr lang="es-ES_tradnl">
                <a:solidFill>
                  <a:prstClr val="black"/>
                </a:solidFill>
              </a:rPr>
              <a:pPr/>
              <a:t>14</a:t>
            </a:fld>
            <a:endParaRPr lang="es-ES_tradnl">
              <a:solidFill>
                <a:prstClr val="black"/>
              </a:solidFill>
            </a:endParaRPr>
          </a:p>
        </p:txBody>
      </p:sp>
    </p:spTree>
    <p:extLst>
      <p:ext uri="{BB962C8B-B14F-4D97-AF65-F5344CB8AC3E}">
        <p14:creationId xmlns:p14="http://schemas.microsoft.com/office/powerpoint/2010/main" val="24922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Sabemos que en los adultos los tumores más frecuentes son las metástasis seguidas por los tumores gliales, de localización predominantemente </a:t>
            </a:r>
            <a:r>
              <a:rPr lang="es-ES" sz="1200" kern="1200" dirty="0" err="1">
                <a:solidFill>
                  <a:schemeClr val="tx1"/>
                </a:solidFill>
                <a:effectLst/>
                <a:latin typeface="+mn-lt"/>
                <a:ea typeface="+mn-ea"/>
                <a:cs typeface="+mn-cs"/>
              </a:rPr>
              <a:t>supratentorial</a:t>
            </a:r>
            <a:r>
              <a:rPr lang="es-ES" sz="1200" kern="1200" dirty="0">
                <a:solidFill>
                  <a:schemeClr val="tx1"/>
                </a:solidFill>
                <a:effectLst/>
                <a:latin typeface="+mn-lt"/>
                <a:ea typeface="+mn-ea"/>
                <a:cs typeface="+mn-cs"/>
              </a:rPr>
              <a:t>.   En la población pediátrica, los tumores más frecuentes son las neoplasias hematológicas (leucemia), seguidas por los tumores del sistema nervioso central, localizados principalmente en la región </a:t>
            </a:r>
            <a:r>
              <a:rPr lang="es-ES" sz="1200" kern="1200" dirty="0" err="1">
                <a:solidFill>
                  <a:schemeClr val="tx1"/>
                </a:solidFill>
                <a:effectLst/>
                <a:latin typeface="+mn-lt"/>
                <a:ea typeface="+mn-ea"/>
                <a:cs typeface="+mn-cs"/>
              </a:rPr>
              <a:t>infratentorial</a:t>
            </a:r>
            <a:r>
              <a:rPr lang="es-ES" sz="1200" kern="1200" dirty="0">
                <a:solidFill>
                  <a:schemeClr val="tx1"/>
                </a:solidFill>
                <a:effectLst/>
                <a:latin typeface="+mn-lt"/>
                <a:ea typeface="+mn-ea"/>
                <a:cs typeface="+mn-cs"/>
              </a:rPr>
              <a:t>.</a:t>
            </a:r>
            <a:endParaRPr lang="es-ES_tradnl"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52A147E0-A61E-DF49-B992-80ACDCE5A8BD}" type="slidenum">
              <a:rPr lang="es-ES_tradnl">
                <a:solidFill>
                  <a:prstClr val="black"/>
                </a:solidFill>
              </a:rPr>
              <a:pPr/>
              <a:t>15</a:t>
            </a:fld>
            <a:endParaRPr lang="es-ES_tradnl">
              <a:solidFill>
                <a:prstClr val="black"/>
              </a:solidFill>
            </a:endParaRPr>
          </a:p>
        </p:txBody>
      </p:sp>
    </p:spTree>
    <p:extLst>
      <p:ext uri="{BB962C8B-B14F-4D97-AF65-F5344CB8AC3E}">
        <p14:creationId xmlns:p14="http://schemas.microsoft.com/office/powerpoint/2010/main" val="40485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CO" sz="1200" b="0" i="0" kern="1200" dirty="0">
                <a:solidFill>
                  <a:schemeClr val="tx1"/>
                </a:solidFill>
                <a:effectLst/>
                <a:latin typeface="+mn-lt"/>
                <a:ea typeface="+mn-ea"/>
                <a:cs typeface="+mn-cs"/>
              </a:rPr>
            </a:br>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Los tumores de la columna vertebral se clasifican de acuerdo con su ubicación anatómica como </a:t>
            </a:r>
            <a:r>
              <a:rPr lang="es-CO" sz="1200" b="0" i="0" kern="1200" dirty="0" err="1">
                <a:solidFill>
                  <a:schemeClr val="tx1"/>
                </a:solidFill>
                <a:effectLst/>
                <a:latin typeface="+mn-lt"/>
                <a:ea typeface="+mn-ea"/>
                <a:cs typeface="+mn-cs"/>
              </a:rPr>
              <a:t>extradural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intradural-extramedular</a:t>
            </a:r>
            <a:r>
              <a:rPr lang="es-CO" sz="1200" b="0" i="0" kern="1200" dirty="0">
                <a:solidFill>
                  <a:schemeClr val="tx1"/>
                </a:solidFill>
                <a:effectLst/>
                <a:latin typeface="+mn-lt"/>
                <a:ea typeface="+mn-ea"/>
                <a:cs typeface="+mn-cs"/>
              </a:rPr>
              <a:t> e </a:t>
            </a:r>
            <a:r>
              <a:rPr lang="es-CO" sz="1200" b="0" i="0" kern="1200" dirty="0" err="1">
                <a:solidFill>
                  <a:schemeClr val="tx1"/>
                </a:solidFill>
                <a:effectLst/>
                <a:latin typeface="+mn-lt"/>
                <a:ea typeface="+mn-ea"/>
                <a:cs typeface="+mn-cs"/>
              </a:rPr>
              <a:t>intradural</a:t>
            </a:r>
            <a:r>
              <a:rPr lang="es-CO" sz="1200" b="0" i="0" kern="1200" dirty="0">
                <a:solidFill>
                  <a:schemeClr val="tx1"/>
                </a:solidFill>
                <a:effectLst/>
                <a:latin typeface="+mn-lt"/>
                <a:ea typeface="+mn-ea"/>
                <a:cs typeface="+mn-cs"/>
              </a:rPr>
              <a:t>-intramedular. Los tumores </a:t>
            </a:r>
            <a:r>
              <a:rPr lang="es-CO" sz="1200" b="0" i="0" kern="1200" dirty="0" err="1">
                <a:solidFill>
                  <a:schemeClr val="tx1"/>
                </a:solidFill>
                <a:effectLst/>
                <a:latin typeface="+mn-lt"/>
                <a:ea typeface="+mn-ea"/>
                <a:cs typeface="+mn-cs"/>
              </a:rPr>
              <a:t>extradurales</a:t>
            </a:r>
            <a:r>
              <a:rPr lang="es-CO" sz="1200" b="0" i="0" kern="1200" dirty="0">
                <a:solidFill>
                  <a:schemeClr val="tx1"/>
                </a:solidFill>
                <a:effectLst/>
                <a:latin typeface="+mn-lt"/>
                <a:ea typeface="+mn-ea"/>
                <a:cs typeface="+mn-cs"/>
              </a:rPr>
              <a:t> se deben principalmente a enfermedad </a:t>
            </a:r>
            <a:r>
              <a:rPr lang="es-CO" sz="1200" b="0" i="0" kern="1200" dirty="0" err="1">
                <a:solidFill>
                  <a:schemeClr val="tx1"/>
                </a:solidFill>
                <a:effectLst/>
                <a:latin typeface="+mn-lt"/>
                <a:ea typeface="+mn-ea"/>
                <a:cs typeface="+mn-cs"/>
              </a:rPr>
              <a:t>metastásica</a:t>
            </a:r>
            <a:r>
              <a:rPr lang="es-CO" sz="1200" b="0" i="0" kern="1200" dirty="0">
                <a:solidFill>
                  <a:schemeClr val="tx1"/>
                </a:solidFill>
                <a:effectLst/>
                <a:latin typeface="+mn-lt"/>
                <a:ea typeface="+mn-ea"/>
                <a:cs typeface="+mn-cs"/>
              </a:rPr>
              <a:t> y son discutido en la sección Tumores espinales </a:t>
            </a:r>
            <a:r>
              <a:rPr lang="es-CO" sz="1200" b="0" i="0" kern="1200" dirty="0" err="1">
                <a:solidFill>
                  <a:schemeClr val="tx1"/>
                </a:solidFill>
                <a:effectLst/>
                <a:latin typeface="+mn-lt"/>
                <a:ea typeface="+mn-ea"/>
                <a:cs typeface="+mn-cs"/>
              </a:rPr>
              <a:t>metastásicos</a:t>
            </a:r>
            <a:r>
              <a:rPr lang="es-CO" sz="1200" b="0" i="0" kern="1200" dirty="0">
                <a:solidFill>
                  <a:schemeClr val="tx1"/>
                </a:solidFill>
                <a:effectLst/>
                <a:latin typeface="+mn-lt"/>
                <a:ea typeface="+mn-ea"/>
                <a:cs typeface="+mn-cs"/>
              </a:rPr>
              <a:t>. Esta sección se enfoca en tumores espinales primarios </a:t>
            </a:r>
            <a:r>
              <a:rPr lang="es-CO" sz="1200" b="0" i="0" kern="1200" dirty="0" err="1">
                <a:solidFill>
                  <a:schemeClr val="tx1"/>
                </a:solidFill>
                <a:effectLst/>
                <a:latin typeface="+mn-lt"/>
                <a:ea typeface="+mn-ea"/>
                <a:cs typeface="+mn-cs"/>
              </a:rPr>
              <a:t>intradurales</a:t>
            </a:r>
            <a:endParaRPr lang="es-CO" sz="1200" b="0" i="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16</a:t>
            </a:fld>
            <a:endParaRPr lang="es-ES"/>
          </a:p>
        </p:txBody>
      </p:sp>
    </p:spTree>
    <p:extLst>
      <p:ext uri="{BB962C8B-B14F-4D97-AF65-F5344CB8AC3E}">
        <p14:creationId xmlns:p14="http://schemas.microsoft.com/office/powerpoint/2010/main" val="254814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Edema cerebral es el resultado de la acumulación excesiva de agua dentro del parénquima cerebral; </a:t>
            </a:r>
            <a:r>
              <a:rPr lang="es-ES" sz="1200" kern="1200" dirty="0">
                <a:solidFill>
                  <a:schemeClr val="tx1"/>
                </a:solidFill>
                <a:effectLst/>
                <a:latin typeface="+mn-lt"/>
                <a:ea typeface="+mn-ea"/>
                <a:cs typeface="+mn-cs"/>
              </a:rPr>
              <a:t>contribuye a un incremento del volumen intracraneal.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edema cerebral global puede producir un aumento global de la Presión Intracraneana (PIC). El edema cerebral focal puede producir un Síndrome de herniación cerebral con o sin elevación de la PIC.</a:t>
            </a:r>
            <a:r>
              <a:rPr lang="es-CO" sz="1200" kern="1200" dirty="0">
                <a:solidFill>
                  <a:schemeClr val="tx1"/>
                </a:solidFill>
                <a:effectLst/>
                <a:latin typeface="+mn-lt"/>
                <a:ea typeface="+mn-ea"/>
                <a:cs typeface="+mn-cs"/>
              </a:rPr>
              <a:t> </a:t>
            </a:r>
            <a:r>
              <a:rPr lang="es-CO" dirty="0">
                <a:effectLst/>
              </a:rPr>
              <a:t> </a:t>
            </a:r>
            <a:r>
              <a:rPr lang="es-CO" sz="1200" kern="1200" dirty="0">
                <a:solidFill>
                  <a:schemeClr val="tx1"/>
                </a:solidFill>
                <a:effectLst/>
                <a:latin typeface="+mn-lt"/>
                <a:ea typeface="+mn-ea"/>
                <a:cs typeface="+mn-cs"/>
              </a:rPr>
              <a:t>Existen tres tipos principales de edemas cerebrales:</a:t>
            </a:r>
          </a:p>
          <a:p>
            <a:pPr lvl="0"/>
            <a:r>
              <a:rPr lang="es-CO" sz="1200" kern="1200" dirty="0">
                <a:solidFill>
                  <a:schemeClr val="tx1"/>
                </a:solidFill>
                <a:effectLst/>
                <a:latin typeface="+mn-lt"/>
                <a:ea typeface="+mn-ea"/>
                <a:cs typeface="+mn-cs"/>
              </a:rPr>
              <a:t>Vasogénico.</a:t>
            </a:r>
          </a:p>
          <a:p>
            <a:pPr lvl="0"/>
            <a:r>
              <a:rPr lang="es-CO" sz="1200" kern="1200" dirty="0">
                <a:solidFill>
                  <a:schemeClr val="tx1"/>
                </a:solidFill>
                <a:effectLst/>
                <a:latin typeface="+mn-lt"/>
                <a:ea typeface="+mn-ea"/>
                <a:cs typeface="+mn-cs"/>
              </a:rPr>
              <a:t>Citotóxico.</a:t>
            </a:r>
          </a:p>
          <a:p>
            <a:pPr lvl="0"/>
            <a:r>
              <a:rPr lang="es-CO" sz="1200" kern="1200" dirty="0">
                <a:solidFill>
                  <a:schemeClr val="tx1"/>
                </a:solidFill>
                <a:effectLst/>
                <a:latin typeface="+mn-lt"/>
                <a:ea typeface="+mn-ea"/>
                <a:cs typeface="+mn-cs"/>
              </a:rPr>
              <a:t>Hidrostático.</a:t>
            </a:r>
          </a:p>
          <a:p>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17</a:t>
            </a:fld>
            <a:endParaRPr lang="es-ES_tradnl"/>
          </a:p>
        </p:txBody>
      </p:sp>
    </p:spTree>
    <p:extLst>
      <p:ext uri="{BB962C8B-B14F-4D97-AF65-F5344CB8AC3E}">
        <p14:creationId xmlns:p14="http://schemas.microsoft.com/office/powerpoint/2010/main" val="64908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31452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11223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68809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2891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58279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49313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01558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2458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43175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98822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43726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22235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3945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1/02/2022</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90294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1/02/2022</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195934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6.xml" Type="http://schemas.openxmlformats.org/officeDocument/2006/relationships/slideLayout"/></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arget="../media/image21.jpeg" Type="http://schemas.openxmlformats.org/officeDocument/2006/relationships/image"/><Relationship Id="rId1" Target="../slideLayouts/slideLayout13.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arget="../media/image23.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 Id="rId6" Target="../media/image26.jpeg" Type="http://schemas.openxmlformats.org/officeDocument/2006/relationships/image"/><Relationship Id="rId5" Target="../media/image25.png" Type="http://schemas.openxmlformats.org/officeDocument/2006/relationships/image"/><Relationship Id="rId4" Target="../media/image24.jpeg" Type="http://schemas.openxmlformats.org/officeDocument/2006/relationships/image"/></Relationships>
</file>

<file path=ppt/slides/_rels/slide16.xml.rels><?xml version="1.0" encoding="UTF-8" standalone="yes" ?><Relationships xmlns="http://schemas.openxmlformats.org/package/2006/relationships"><Relationship Id="rId3" Target="../media/image27.jpeg" Type="http://schemas.openxmlformats.org/officeDocument/2006/relationships/image"/><Relationship Id="rId2" Target="../notesSlides/notesSlide8.xml" Type="http://schemas.openxmlformats.org/officeDocument/2006/relationships/notesSlide"/><Relationship Id="rId1" Target="../slideLayouts/slideLayout12.xml" Type="http://schemas.openxmlformats.org/officeDocument/2006/relationships/slideLayout"/></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6.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4.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5" Target="../media/image6.png" Type="http://schemas.openxmlformats.org/officeDocument/2006/relationships/image"/><Relationship Id="rId4" Target="../media/image5.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arget="../media/image36.jpeg" Type="http://schemas.openxmlformats.org/officeDocument/2006/relationships/image"/><Relationship Id="rId2" Target="../media/image35.jpeg" Type="http://schemas.openxmlformats.org/officeDocument/2006/relationships/image"/><Relationship Id="rId1" Target="../slideLayouts/slideLayout7.xml" Type="http://schemas.openxmlformats.org/officeDocument/2006/relationships/slideLayout"/><Relationship Id="rId5" Target="../media/image33.gif" Type="http://schemas.openxmlformats.org/officeDocument/2006/relationships/image"/><Relationship Id="rId4" Target="../media/image37.jpeg" Type="http://schemas.openxmlformats.org/officeDocument/2006/relationships/image"/></Relationships>
</file>

<file path=ppt/slides/_rels/slide22.xml.rels><?xml version="1.0" encoding="UTF-8" standalone="yes" ?><Relationships xmlns="http://schemas.openxmlformats.org/package/2006/relationships"><Relationship Id="rId3" Target="../media/image39.jpeg" Type="http://schemas.openxmlformats.org/officeDocument/2006/relationships/image"/><Relationship Id="rId2" Target="../media/image38.jpeg" Type="http://schemas.openxmlformats.org/officeDocument/2006/relationships/image"/><Relationship Id="rId1" Target="../slideLayouts/slideLayout7.xml" Type="http://schemas.openxmlformats.org/officeDocument/2006/relationships/slideLayout"/><Relationship Id="rId6" Target="../media/image33.gif" Type="http://schemas.openxmlformats.org/officeDocument/2006/relationships/image"/><Relationship Id="rId5" Target="../media/image41.jpeg" Type="http://schemas.openxmlformats.org/officeDocument/2006/relationships/image"/><Relationship Id="rId4" Target="../media/image40.jpeg" Type="http://schemas.openxmlformats.org/officeDocument/2006/relationships/image"/></Relationships>
</file>

<file path=ppt/slides/_rels/slide23.xml.rels><?xml version="1.0" encoding="UTF-8" standalone="yes" ?><Relationships xmlns="http://schemas.openxmlformats.org/package/2006/relationships"><Relationship Id="rId3" Target="../media/image42.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6" Target="../media/image45.jpeg" Type="http://schemas.openxmlformats.org/officeDocument/2006/relationships/image"/><Relationship Id="rId5" Target="../media/image44.jpeg" Type="http://schemas.openxmlformats.org/officeDocument/2006/relationships/image"/><Relationship Id="rId4" Target="../media/image43.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arget="../media/image51.jpeg" Type="http://schemas.openxmlformats.org/officeDocument/2006/relationships/image"/><Relationship Id="rId2" Target="../media/image50.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52.jpeg" Type="http://schemas.openxmlformats.org/officeDocument/2006/relationships/imag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53.png" Type="http://schemas.openxmlformats.org/officeDocument/2006/relationships/image"/><Relationship Id="rId2" Target="../media/image52.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arget="../media/image52.jpeg" Type="http://schemas.openxmlformats.org/officeDocument/2006/relationships/imag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52.jpeg" Type="http://schemas.openxmlformats.org/officeDocument/2006/relationships/imag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54.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 Id="rId5" Target="../media/image56.png" Type="http://schemas.openxmlformats.org/officeDocument/2006/relationships/image"/><Relationship Id="rId4" Target="../media/image55.jpeg" Type="http://schemas.openxmlformats.org/officeDocument/2006/relationships/image"/></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arget="../media/image59.png" Type="http://schemas.openxmlformats.org/officeDocument/2006/relationships/image"/><Relationship Id="rId2" Target="../media/image58.jpeg" Type="http://schemas.openxmlformats.org/officeDocument/2006/relationships/image"/><Relationship Id="rId1" Target="../slideLayouts/slideLayout8.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61.jpeg" Type="http://schemas.openxmlformats.org/officeDocument/2006/relationships/image"/><Relationship Id="rId2" Target="../media/image60.jpeg" Type="http://schemas.openxmlformats.org/officeDocument/2006/relationships/image"/><Relationship Id="rId1" Target="../slideLayouts/slideLayout8.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62.jpeg" Type="http://schemas.openxmlformats.org/officeDocument/2006/relationships/image"/><Relationship Id="rId2" Target="../media/image58.jpeg" Type="http://schemas.openxmlformats.org/officeDocument/2006/relationships/image"/><Relationship Id="rId1" Target="../slideLayouts/slideLayout8.xml" Type="http://schemas.openxmlformats.org/officeDocument/2006/relationships/slideLayout"/><Relationship Id="rId4" Target="../media/image63.jpeg" Type="http://schemas.openxmlformats.org/officeDocument/2006/relationships/image"/></Relationships>
</file>

<file path=ppt/slides/_rels/slide37.xml.rels><?xml version="1.0" encoding="UTF-8" standalone="yes" ?><Relationships xmlns="http://schemas.openxmlformats.org/package/2006/relationships"><Relationship Id="rId3" Target="../media/image65.png" Type="http://schemas.openxmlformats.org/officeDocument/2006/relationships/image"/><Relationship Id="rId2" Target="../media/image64.jpeg" Type="http://schemas.openxmlformats.org/officeDocument/2006/relationships/image"/><Relationship Id="rId1" Target="../slideLayouts/slideLayout8.xml" Type="http://schemas.openxmlformats.org/officeDocument/2006/relationships/slideLayout"/></Relationships>
</file>

<file path=ppt/slides/_rels/slide38.xml.rels><?xml version="1.0" encoding="UTF-8" standalone="yes" ?><Relationships xmlns="http://schemas.openxmlformats.org/package/2006/relationships"><Relationship Id="rId3" Target="../media/image67.jpeg" Type="http://schemas.openxmlformats.org/officeDocument/2006/relationships/image"/><Relationship Id="rId2" Target="../media/image66.png" Type="http://schemas.openxmlformats.org/officeDocument/2006/relationships/image"/><Relationship Id="rId1" Target="../slideLayouts/slideLayout7.xml" Type="http://schemas.openxmlformats.org/officeDocument/2006/relationships/slideLayout"/><Relationship Id="rId6" Target="../media/image70.jpeg" Type="http://schemas.openxmlformats.org/officeDocument/2006/relationships/image"/><Relationship Id="rId5" Target="../media/image69.png" Type="http://schemas.openxmlformats.org/officeDocument/2006/relationships/image"/><Relationship Id="rId4" Target="../media/image68.png" Type="http://schemas.openxmlformats.org/officeDocument/2006/relationships/image"/></Relationships>
</file>

<file path=ppt/slides/_rels/slide3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arget="../media/image74.jpeg" Type="http://schemas.openxmlformats.org/officeDocument/2006/relationships/image"/><Relationship Id="rId2" Target="../notesSlides/notesSlide15.xml" Type="http://schemas.openxmlformats.org/officeDocument/2006/relationships/notesSlide"/><Relationship Id="rId1" Target="../slideLayouts/slideLayout6.xml" Type="http://schemas.openxmlformats.org/officeDocument/2006/relationships/slideLayout"/></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5.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arget="../media/image76.jpeg" Type="http://schemas.openxmlformats.org/officeDocument/2006/relationships/image"/><Relationship Id="rId2" Target="../notesSlides/notesSlide17.xml" Type="http://schemas.openxmlformats.org/officeDocument/2006/relationships/notesSlide"/><Relationship Id="rId1" Target="../slideLayouts/slideLayout6.xml" Type="http://schemas.openxmlformats.org/officeDocument/2006/relationships/slideLayout"/></Relationships>
</file>

<file path=ppt/slides/_rels/slide45.xml.rels><?xml version="1.0" encoding="UTF-8" standalone="yes" ?><Relationships xmlns="http://schemas.openxmlformats.org/package/2006/relationships"><Relationship Id="rId3" Target="../diagrams/data5.xml" Type="http://schemas.openxmlformats.org/officeDocument/2006/relationships/diagramData"/><Relationship Id="rId7" Target="../diagrams/drawing5.xml" Type="http://schemas.microsoft.com/office/2007/relationships/diagramDrawing"/><Relationship Id="rId2" Target="../media/image77.jpeg" Type="http://schemas.openxmlformats.org/officeDocument/2006/relationships/image"/><Relationship Id="rId1" Target="../slideLayouts/slideLayout6.xml" Type="http://schemas.openxmlformats.org/officeDocument/2006/relationships/slideLayout"/><Relationship Id="rId6" Target="../diagrams/colors5.xml" Type="http://schemas.openxmlformats.org/officeDocument/2006/relationships/diagramColors"/><Relationship Id="rId5" Target="../diagrams/quickStyle5.xml" Type="http://schemas.openxmlformats.org/officeDocument/2006/relationships/diagramQuickStyle"/><Relationship Id="rId4" Target="../diagrams/layout5.xml" Type="http://schemas.openxmlformats.org/officeDocument/2006/relationships/diagramLayout"/></Relationships>
</file>

<file path=ppt/slides/_rels/slide46.xml.rels><?xml version="1.0" encoding="UTF-8" standalone="yes" ?><Relationships xmlns="http://schemas.openxmlformats.org/package/2006/relationships"><Relationship Id="rId3" Target="../media/image77.jpeg" Type="http://schemas.openxmlformats.org/officeDocument/2006/relationships/image"/><Relationship Id="rId2" Target="../notesSlides/notesSlide18.xml" Type="http://schemas.openxmlformats.org/officeDocument/2006/relationships/notesSlide"/><Relationship Id="rId1" Target="../slideLayouts/slideLayout7.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78.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 Id="rId4" Target="../media/image77.jpeg" Type="http://schemas.openxmlformats.org/officeDocument/2006/relationships/image"/></Relationships>
</file>

<file path=ppt/slides/_rels/slide48.xml.rels><?xml version="1.0" encoding="UTF-8" standalone="yes" ?><Relationships xmlns="http://schemas.openxmlformats.org/package/2006/relationships"><Relationship Id="rId3" Target="../media/image78.jpeg" Type="http://schemas.openxmlformats.org/officeDocument/2006/relationships/image"/><Relationship Id="rId2" Target="../notesSlides/notesSlide20.xml" Type="http://schemas.openxmlformats.org/officeDocument/2006/relationships/notesSlide"/><Relationship Id="rId1" Target="../slideLayouts/slideLayout7.xml" Type="http://schemas.openxmlformats.org/officeDocument/2006/relationships/slideLayout"/><Relationship Id="rId4" Target="../media/image77.jpeg" Type="http://schemas.openxmlformats.org/officeDocument/2006/relationships/image"/></Relationships>
</file>

<file path=ppt/slides/_rels/slide49.xml.rels><?xml version="1.0" encoding="UTF-8" standalone="yes" ?><Relationships xmlns="http://schemas.openxmlformats.org/package/2006/relationships"><Relationship Id="rId3" Target="../media/image78.jpeg" Type="http://schemas.openxmlformats.org/officeDocument/2006/relationships/image"/><Relationship Id="rId2" Target="../notesSlides/notesSlide21.xml" Type="http://schemas.openxmlformats.org/officeDocument/2006/relationships/notesSlide"/><Relationship Id="rId1" Target="../slideLayouts/slideLayout7.xml" Type="http://schemas.openxmlformats.org/officeDocument/2006/relationships/slideLayout"/><Relationship Id="rId4" Target="../media/image77.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arget="../media/image79.jpeg" Type="http://schemas.openxmlformats.org/officeDocument/2006/relationships/image"/><Relationship Id="rId1" Target="../slideLayouts/slideLayout7.xml" Type="http://schemas.openxmlformats.org/officeDocument/2006/relationships/slideLayout"/></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arget="../media/image80.jpeg" Type="http://schemas.openxmlformats.org/officeDocument/2006/relationships/image"/><Relationship Id="rId2" Target="../notesSlides/notesSlide26.xml" Type="http://schemas.openxmlformats.org/officeDocument/2006/relationships/notesSlide"/><Relationship Id="rId1" Target="../slideLayouts/slideLayout12.xml" Type="http://schemas.openxmlformats.org/officeDocument/2006/relationships/slideLayout"/><Relationship Id="rId4" Target="../media/image81.jpeg" Type="http://schemas.openxmlformats.org/officeDocument/2006/relationships/image"/></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arget="../media/image82.jpeg" Type="http://schemas.openxmlformats.org/officeDocument/2006/relationships/image"/><Relationship Id="rId1" Target="../slideLayouts/slideLayout12.xml" Type="http://schemas.openxmlformats.org/officeDocument/2006/relationships/slideLayout"/></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arget="../media/image83.png" Type="http://schemas.openxmlformats.org/officeDocument/2006/relationships/image"/><Relationship Id="rId2" Target="../notesSlides/notesSlide28.xml" Type="http://schemas.openxmlformats.org/officeDocument/2006/relationships/notesSlide"/><Relationship Id="rId1" Target="../slideLayouts/slideLayout14.xml" Type="http://schemas.openxmlformats.org/officeDocument/2006/relationships/slideLayout"/></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arget="../media/image84.png" Type="http://schemas.openxmlformats.org/officeDocument/2006/relationships/image"/><Relationship Id="rId1" Target="../slideLayouts/slideLayout12.xml" Type="http://schemas.openxmlformats.org/officeDocument/2006/relationships/slideLayout"/></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arget="../media/image85.jpeg" Type="http://schemas.openxmlformats.org/officeDocument/2006/relationships/image"/><Relationship Id="rId1" Target="../slideLayouts/slideLayout12.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86.jpeg" Type="http://schemas.openxmlformats.org/officeDocument/2006/relationships/image"/><Relationship Id="rId2" Target="../notesSlides/notesSlide34.xml" Type="http://schemas.openxmlformats.org/officeDocument/2006/relationships/notesSlide"/><Relationship Id="rId1" Target="../slideLayouts/slideLayout12.xml" Type="http://schemas.openxmlformats.org/officeDocument/2006/relationships/slideLayout"/><Relationship Id="rId4" Target="../media/image87.jpeg" Type="http://schemas.openxmlformats.org/officeDocument/2006/relationships/image"/></Relationships>
</file>

<file path=ppt/slides/_rels/slide72.xml.rels><?xml version="1.0" encoding="UTF-8" standalone="yes" ?><Relationships xmlns="http://schemas.openxmlformats.org/package/2006/relationships"><Relationship Id="rId3" Target="../media/image89.jpeg" Type="http://schemas.openxmlformats.org/officeDocument/2006/relationships/image"/><Relationship Id="rId2" Target="../media/image88.jpeg" Type="http://schemas.openxmlformats.org/officeDocument/2006/relationships/image"/><Relationship Id="rId1" Target="../slideLayouts/slideLayout7.xml" Type="http://schemas.openxmlformats.org/officeDocument/2006/relationships/slideLayout"/><Relationship Id="rId5" Target="../media/image91.jpeg" Type="http://schemas.openxmlformats.org/officeDocument/2006/relationships/image"/><Relationship Id="rId4" Target="../media/image90.jpeg" Type="http://schemas.openxmlformats.org/officeDocument/2006/relationships/image"/></Relationships>
</file>

<file path=ppt/slides/_rels/slide73.xml.rels><?xml version="1.0" encoding="UTF-8" standalone="yes" ?><Relationships xmlns="http://schemas.openxmlformats.org/package/2006/relationships"><Relationship Id="rId3" Target="../media/image90.jpeg" Type="http://schemas.openxmlformats.org/officeDocument/2006/relationships/image"/><Relationship Id="rId2" Target="../media/image89.jpeg" Type="http://schemas.openxmlformats.org/officeDocument/2006/relationships/image"/><Relationship Id="rId1" Target="../slideLayouts/slideLayout7.xml" Type="http://schemas.openxmlformats.org/officeDocument/2006/relationships/slideLayout"/><Relationship Id="rId5" Target="../media/image92.jpeg" Type="http://schemas.openxmlformats.org/officeDocument/2006/relationships/image"/><Relationship Id="rId4" Target="../media/image91.jpeg" Type="http://schemas.openxmlformats.org/officeDocument/2006/relationships/image"/></Relationships>
</file>

<file path=ppt/slides/_rels/slide74.xml.rels><?xml version="1.0" encoding="UTF-8" standalone="yes" ?><Relationships xmlns="http://schemas.openxmlformats.org/package/2006/relationships"><Relationship Id="rId8" Target="../media/image99.jpeg" Type="http://schemas.openxmlformats.org/officeDocument/2006/relationships/image"/><Relationship Id="rId3" Target="../media/image94.jpeg" Type="http://schemas.openxmlformats.org/officeDocument/2006/relationships/image"/><Relationship Id="rId7" Target="../media/image98.jpeg" Type="http://schemas.openxmlformats.org/officeDocument/2006/relationships/image"/><Relationship Id="rId2" Target="../media/image93.jpeg" Type="http://schemas.openxmlformats.org/officeDocument/2006/relationships/image"/><Relationship Id="rId1" Target="../slideLayouts/slideLayout6.xml" Type="http://schemas.openxmlformats.org/officeDocument/2006/relationships/slideLayout"/><Relationship Id="rId6" Target="../media/image97.jpeg" Type="http://schemas.openxmlformats.org/officeDocument/2006/relationships/image"/><Relationship Id="rId5" Target="../media/image96.jpeg" Type="http://schemas.openxmlformats.org/officeDocument/2006/relationships/image"/><Relationship Id="rId4" Target="../media/image95.jpeg" Type="http://schemas.openxmlformats.org/officeDocument/2006/relationships/image"/><Relationship Id="rId9" Target="../media/image100.jpeg" Type="http://schemas.openxmlformats.org/officeDocument/2006/relationships/image"/></Relationships>
</file>

<file path=ppt/slides/_rels/slide7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arget="../media/image103.jpeg" Type="http://schemas.openxmlformats.org/officeDocument/2006/relationships/image"/><Relationship Id="rId2" Target="../media/image102.jpeg" Type="http://schemas.openxmlformats.org/officeDocument/2006/relationships/image"/><Relationship Id="rId1" Target="../slideLayouts/slideLayout6.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105.jpeg" Type="http://schemas.openxmlformats.org/officeDocument/2006/relationships/image"/><Relationship Id="rId2" Target="../media/image104.jpeg" Type="http://schemas.openxmlformats.org/officeDocument/2006/relationships/image"/><Relationship Id="rId1" Target="../slideLayouts/slideLayout7.xml" Type="http://schemas.openxmlformats.org/officeDocument/2006/relationships/slideLayout"/><Relationship Id="rId4" Target="../media/image106.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Captura de pantalla 2015-02-16 a las 12.20.08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0182" y="4271777"/>
            <a:ext cx="6840000" cy="2321181"/>
          </a:xfrm>
          <a:prstGeom prst="rect">
            <a:avLst/>
          </a:prstGeom>
        </p:spPr>
      </p:pic>
      <p:pic>
        <p:nvPicPr>
          <p:cNvPr id="10" name="Imagen 9" descr="Captura de pantalla 2015-02-16 a las 12.17.1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0182" y="1541185"/>
            <a:ext cx="6840000" cy="2386817"/>
          </a:xfrm>
          <a:prstGeom prst="rect">
            <a:avLst/>
          </a:prstGeom>
        </p:spPr>
      </p:pic>
      <p:sp>
        <p:nvSpPr>
          <p:cNvPr id="17" name="Título 16">
            <a:extLst>
              <a:ext uri="{FF2B5EF4-FFF2-40B4-BE49-F238E27FC236}">
                <a16:creationId xmlns:a16="http://schemas.microsoft.com/office/drawing/2014/main" id="{E68C52C7-9998-477B-8771-BE7047408AC1}"/>
              </a:ext>
            </a:extLst>
          </p:cNvPr>
          <p:cNvSpPr>
            <a:spLocks noGrp="1"/>
          </p:cNvSpPr>
          <p:nvPr>
            <p:ph type="title"/>
          </p:nvPr>
        </p:nvSpPr>
        <p:spPr>
          <a:xfrm>
            <a:off x="591818" y="265042"/>
            <a:ext cx="10515600" cy="1325563"/>
          </a:xfrm>
        </p:spPr>
        <p:txBody>
          <a:bodyPr/>
          <a:lstStyle/>
          <a:p>
            <a:r>
              <a:rPr lang="es-ES_tradnl" sz="4400" dirty="0">
                <a:solidFill>
                  <a:srgbClr val="06AEAA"/>
                </a:solidFill>
                <a:latin typeface="Montserrat" panose="00000500000000000000"/>
              </a:rPr>
              <a:t>Tumores del Sistema </a:t>
            </a:r>
            <a:br>
              <a:rPr lang="es-ES_tradnl" sz="4400" dirty="0">
                <a:solidFill>
                  <a:srgbClr val="06AEAA"/>
                </a:solidFill>
                <a:latin typeface="Montserrat" panose="00000500000000000000"/>
              </a:rPr>
            </a:br>
            <a:r>
              <a:rPr lang="es-ES_tradnl" sz="4400" dirty="0">
                <a:solidFill>
                  <a:srgbClr val="06AEAA"/>
                </a:solidFill>
                <a:latin typeface="Montserrat" panose="00000500000000000000"/>
              </a:rPr>
              <a:t>Nervioso Central</a:t>
            </a:r>
            <a:endParaRPr lang="es-CO" dirty="0"/>
          </a:p>
        </p:txBody>
      </p:sp>
      <p:sp>
        <p:nvSpPr>
          <p:cNvPr id="18" name="CuadroTexto 17">
            <a:extLst>
              <a:ext uri="{FF2B5EF4-FFF2-40B4-BE49-F238E27FC236}">
                <a16:creationId xmlns:a16="http://schemas.microsoft.com/office/drawing/2014/main" id="{B141857C-22F8-467E-9EDE-C0198427951F}"/>
              </a:ext>
            </a:extLst>
          </p:cNvPr>
          <p:cNvSpPr txBox="1"/>
          <p:nvPr/>
        </p:nvSpPr>
        <p:spPr>
          <a:xfrm>
            <a:off x="1000125" y="1730861"/>
            <a:ext cx="3187475" cy="1200329"/>
          </a:xfrm>
          <a:prstGeom prst="rect">
            <a:avLst/>
          </a:prstGeom>
          <a:noFill/>
        </p:spPr>
        <p:txBody>
          <a:bodyPr wrap="none" rtlCol="0">
            <a:spAutoFit/>
          </a:bodyPr>
          <a:lstStyle/>
          <a:p>
            <a:pPr algn="ctr"/>
            <a:r>
              <a:rPr lang="es-ES_tradnl" sz="2400" dirty="0">
                <a:solidFill>
                  <a:srgbClr val="152B48"/>
                </a:solidFill>
                <a:latin typeface="Montserrat" panose="00000500000000000000"/>
                <a:ea typeface="Arial Narrow" charset="0"/>
                <a:cs typeface="Arial Narrow" charset="0"/>
              </a:rPr>
              <a:t>Juan Felipe Peláez Pérez</a:t>
            </a:r>
          </a:p>
          <a:p>
            <a:pPr algn="ctr"/>
            <a:r>
              <a:rPr lang="es-ES_tradnl" sz="2400" dirty="0" err="1">
                <a:solidFill>
                  <a:srgbClr val="152B48"/>
                </a:solidFill>
                <a:latin typeface="Montserrat" panose="00000500000000000000"/>
                <a:ea typeface="Arial Narrow" charset="0"/>
                <a:cs typeface="Arial Narrow" charset="0"/>
              </a:rPr>
              <a:t>Neurocirug</a:t>
            </a:r>
            <a:r>
              <a:rPr lang="es-ES" sz="2400" dirty="0" err="1">
                <a:solidFill>
                  <a:srgbClr val="152B48"/>
                </a:solidFill>
                <a:latin typeface="Montserrat" panose="00000500000000000000"/>
                <a:ea typeface="Arial Narrow" charset="0"/>
                <a:cs typeface="Arial Narrow" charset="0"/>
              </a:rPr>
              <a:t>ía</a:t>
            </a:r>
            <a:endParaRPr lang="es-ES" sz="2400" dirty="0">
              <a:solidFill>
                <a:srgbClr val="152B48"/>
              </a:solidFill>
              <a:latin typeface="Montserrat" panose="00000500000000000000"/>
              <a:ea typeface="Arial Narrow" charset="0"/>
              <a:cs typeface="Arial Narrow" charset="0"/>
            </a:endParaRPr>
          </a:p>
          <a:p>
            <a:pPr algn="ctr"/>
            <a:r>
              <a:rPr lang="es-ES" sz="2400" dirty="0">
                <a:solidFill>
                  <a:srgbClr val="152B48"/>
                </a:solidFill>
                <a:latin typeface="Montserrat" panose="00000500000000000000"/>
                <a:ea typeface="Arial Narrow" charset="0"/>
                <a:cs typeface="Arial Narrow" charset="0"/>
              </a:rPr>
              <a:t>UdeA</a:t>
            </a:r>
            <a:endParaRPr lang="es-ES_tradnl" sz="2400" dirty="0">
              <a:solidFill>
                <a:srgbClr val="152B48"/>
              </a:solidFill>
              <a:latin typeface="Montserrat" panose="00000500000000000000"/>
              <a:ea typeface="Arial Narrow" charset="0"/>
              <a:cs typeface="Arial Narrow" charset="0"/>
            </a:endParaRPr>
          </a:p>
        </p:txBody>
      </p:sp>
    </p:spTree>
    <p:extLst>
      <p:ext uri="{BB962C8B-B14F-4D97-AF65-F5344CB8AC3E}">
        <p14:creationId xmlns:p14="http://schemas.microsoft.com/office/powerpoint/2010/main" val="168607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200387759-0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2984" y="958074"/>
            <a:ext cx="582581" cy="1548000"/>
          </a:xfrm>
          <a:prstGeom prst="rect">
            <a:avLst/>
          </a:prstGeom>
        </p:spPr>
      </p:pic>
      <p:pic>
        <p:nvPicPr>
          <p:cNvPr id="13" name="Imagen 12" descr="200387787-0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619" y="958074"/>
            <a:ext cx="732143" cy="1548000"/>
          </a:xfrm>
          <a:prstGeom prst="rect">
            <a:avLst/>
          </a:prstGeom>
        </p:spPr>
      </p:pic>
      <p:pic>
        <p:nvPicPr>
          <p:cNvPr id="14" name="Imagen 13" descr="5634743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4248" y="958074"/>
            <a:ext cx="678540" cy="1548000"/>
          </a:xfrm>
          <a:prstGeom prst="rect">
            <a:avLst/>
          </a:prstGeom>
        </p:spPr>
      </p:pic>
      <p:pic>
        <p:nvPicPr>
          <p:cNvPr id="15" name="Imagen 14" descr="7145053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4681" y="958074"/>
            <a:ext cx="592227" cy="1548000"/>
          </a:xfrm>
          <a:prstGeom prst="rect">
            <a:avLst/>
          </a:prstGeom>
        </p:spPr>
      </p:pic>
      <p:pic>
        <p:nvPicPr>
          <p:cNvPr id="16" name="Imagen 15" descr="73329588.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8020" y="958074"/>
            <a:ext cx="630062" cy="1548000"/>
          </a:xfrm>
          <a:prstGeom prst="rect">
            <a:avLst/>
          </a:prstGeom>
        </p:spPr>
      </p:pic>
      <p:pic>
        <p:nvPicPr>
          <p:cNvPr id="17" name="Imagen 16" descr="aa0538400.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22984" y="2515136"/>
            <a:ext cx="520031" cy="1548000"/>
          </a:xfrm>
          <a:prstGeom prst="rect">
            <a:avLst/>
          </a:prstGeom>
        </p:spPr>
      </p:pic>
      <p:pic>
        <p:nvPicPr>
          <p:cNvPr id="18" name="Imagen 17" descr="AA053845.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2840" y="2450944"/>
            <a:ext cx="855617" cy="1548000"/>
          </a:xfrm>
          <a:prstGeom prst="rect">
            <a:avLst/>
          </a:prstGeom>
        </p:spPr>
      </p:pic>
      <p:pic>
        <p:nvPicPr>
          <p:cNvPr id="19" name="Imagen 18" descr="AA053857.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53622" y="2490700"/>
            <a:ext cx="1061484" cy="1548000"/>
          </a:xfrm>
          <a:prstGeom prst="rect">
            <a:avLst/>
          </a:prstGeom>
        </p:spPr>
      </p:pic>
      <p:pic>
        <p:nvPicPr>
          <p:cNvPr id="20" name="Imagen 19" descr="rbso_23.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62464" y="2490700"/>
            <a:ext cx="622040" cy="1548000"/>
          </a:xfrm>
          <a:prstGeom prst="rect">
            <a:avLst/>
          </a:prstGeom>
        </p:spPr>
      </p:pic>
      <p:pic>
        <p:nvPicPr>
          <p:cNvPr id="21" name="Imagen 20" descr="rbs1_28.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18156" y="2553735"/>
            <a:ext cx="810120" cy="1548000"/>
          </a:xfrm>
          <a:prstGeom prst="rect">
            <a:avLst/>
          </a:prstGeom>
        </p:spPr>
      </p:pic>
      <p:pic>
        <p:nvPicPr>
          <p:cNvPr id="22" name="Imagen 21" descr="BU003722.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55681" y="1203936"/>
            <a:ext cx="679138" cy="2166471"/>
          </a:xfrm>
          <a:prstGeom prst="rect">
            <a:avLst/>
          </a:prstGeom>
        </p:spPr>
      </p:pic>
      <p:sp>
        <p:nvSpPr>
          <p:cNvPr id="23" name="CuadroTexto 22"/>
          <p:cNvSpPr txBox="1"/>
          <p:nvPr/>
        </p:nvSpPr>
        <p:spPr>
          <a:xfrm>
            <a:off x="6728276" y="5142045"/>
            <a:ext cx="1558440" cy="1015663"/>
          </a:xfrm>
          <a:prstGeom prst="rect">
            <a:avLst/>
          </a:prstGeom>
          <a:noFill/>
        </p:spPr>
        <p:txBody>
          <a:bodyPr wrap="none" rtlCol="0">
            <a:spAutoFit/>
          </a:bodyPr>
          <a:lstStyle/>
          <a:p>
            <a:r>
              <a:rPr lang="es-ES" sz="6000" dirty="0">
                <a:solidFill>
                  <a:srgbClr val="152B48"/>
                </a:solidFill>
                <a:latin typeface="Montserrat" panose="00000500000000000000"/>
              </a:rPr>
              <a:t>10:1</a:t>
            </a:r>
          </a:p>
        </p:txBody>
      </p:sp>
      <p:sp>
        <p:nvSpPr>
          <p:cNvPr id="2" name="CuadroTexto 1"/>
          <p:cNvSpPr txBox="1"/>
          <p:nvPr/>
        </p:nvSpPr>
        <p:spPr>
          <a:xfrm>
            <a:off x="4593676" y="4364748"/>
            <a:ext cx="1734770" cy="830997"/>
          </a:xfrm>
          <a:prstGeom prst="rect">
            <a:avLst/>
          </a:prstGeom>
          <a:noFill/>
        </p:spPr>
        <p:txBody>
          <a:bodyPr wrap="none" rtlCol="0">
            <a:spAutoFit/>
          </a:bodyPr>
          <a:lstStyle/>
          <a:p>
            <a:r>
              <a:rPr lang="es-ES" sz="2400" dirty="0">
                <a:solidFill>
                  <a:srgbClr val="152B48"/>
                </a:solidFill>
                <a:latin typeface="Montserrat" panose="00000500000000000000"/>
              </a:rPr>
              <a:t>Ca de mama</a:t>
            </a:r>
          </a:p>
          <a:p>
            <a:r>
              <a:rPr lang="es-ES" sz="2400" dirty="0">
                <a:solidFill>
                  <a:srgbClr val="152B48"/>
                </a:solidFill>
                <a:latin typeface="Montserrat" panose="00000500000000000000"/>
              </a:rPr>
              <a:t>   (15-20%)</a:t>
            </a:r>
          </a:p>
        </p:txBody>
      </p:sp>
      <p:sp>
        <p:nvSpPr>
          <p:cNvPr id="27" name="CuadroTexto 26"/>
          <p:cNvSpPr txBox="1"/>
          <p:nvPr/>
        </p:nvSpPr>
        <p:spPr>
          <a:xfrm>
            <a:off x="8505236" y="4318581"/>
            <a:ext cx="2510303" cy="923330"/>
          </a:xfrm>
          <a:prstGeom prst="rect">
            <a:avLst/>
          </a:prstGeom>
          <a:noFill/>
        </p:spPr>
        <p:txBody>
          <a:bodyPr wrap="none" rtlCol="0">
            <a:spAutoFit/>
          </a:bodyPr>
          <a:lstStyle/>
          <a:p>
            <a:pPr marL="285750" indent="-285750">
              <a:buFont typeface="Arial" panose="020B0604020202020204" pitchFamily="34" charset="0"/>
              <a:buChar char="•"/>
            </a:pPr>
            <a:r>
              <a:rPr lang="es-ES" dirty="0">
                <a:solidFill>
                  <a:srgbClr val="152B48"/>
                </a:solidFill>
                <a:latin typeface="Montserrat" panose="00000500000000000000"/>
              </a:rPr>
              <a:t>Primario desconocido</a:t>
            </a:r>
          </a:p>
          <a:p>
            <a:pPr marL="285750" indent="-285750">
              <a:buFont typeface="Arial" panose="020B0604020202020204" pitchFamily="34" charset="0"/>
              <a:buChar char="•"/>
            </a:pPr>
            <a:r>
              <a:rPr lang="es-ES" dirty="0">
                <a:solidFill>
                  <a:srgbClr val="152B48"/>
                </a:solidFill>
                <a:latin typeface="Montserrat" panose="00000500000000000000"/>
              </a:rPr>
              <a:t>Melanoma</a:t>
            </a:r>
          </a:p>
          <a:p>
            <a:pPr marL="285750" indent="-285750">
              <a:buFont typeface="Arial" panose="020B0604020202020204" pitchFamily="34" charset="0"/>
              <a:buChar char="•"/>
            </a:pPr>
            <a:r>
              <a:rPr lang="es-ES" dirty="0">
                <a:solidFill>
                  <a:srgbClr val="152B48"/>
                </a:solidFill>
                <a:latin typeface="Montserrat" panose="00000500000000000000"/>
              </a:rPr>
              <a:t>Colon</a:t>
            </a:r>
          </a:p>
        </p:txBody>
      </p:sp>
      <p:sp>
        <p:nvSpPr>
          <p:cNvPr id="5" name="CuadroTexto 4">
            <a:extLst>
              <a:ext uri="{FF2B5EF4-FFF2-40B4-BE49-F238E27FC236}">
                <a16:creationId xmlns:a16="http://schemas.microsoft.com/office/drawing/2014/main" id="{300AF672-EFC6-432A-9514-F55432F651A9}"/>
              </a:ext>
            </a:extLst>
          </p:cNvPr>
          <p:cNvSpPr txBox="1"/>
          <p:nvPr/>
        </p:nvSpPr>
        <p:spPr>
          <a:xfrm>
            <a:off x="6509665" y="6351089"/>
            <a:ext cx="5682335" cy="369332"/>
          </a:xfrm>
          <a:prstGeom prst="rect">
            <a:avLst/>
          </a:prstGeom>
          <a:noFill/>
        </p:spPr>
        <p:txBody>
          <a:bodyPr wrap="square" rtlCol="0">
            <a:spAutoFit/>
          </a:bodyPr>
          <a:lstStyle/>
          <a:p>
            <a:r>
              <a:rPr lang="es-MX" sz="900" dirty="0">
                <a:solidFill>
                  <a:srgbClr val="152B48"/>
                </a:solidFill>
                <a:latin typeface="Montserrat" panose="02000505000000020004"/>
              </a:rPr>
              <a:t>Instituto Nacional del Cáncer EEUU:  http://www.cancer.gov/espanol/pdq/tratamiento/cerebralesadultos/HealthProfessional/page1 </a:t>
            </a:r>
          </a:p>
        </p:txBody>
      </p:sp>
      <p:sp>
        <p:nvSpPr>
          <p:cNvPr id="6" name="Título 5">
            <a:extLst>
              <a:ext uri="{FF2B5EF4-FFF2-40B4-BE49-F238E27FC236}">
                <a16:creationId xmlns:a16="http://schemas.microsoft.com/office/drawing/2014/main" id="{07B4EC96-FD4B-46C8-9A06-A169617F0AEF}"/>
              </a:ext>
            </a:extLst>
          </p:cNvPr>
          <p:cNvSpPr>
            <a:spLocks noGrp="1"/>
          </p:cNvSpPr>
          <p:nvPr>
            <p:ph type="title"/>
          </p:nvPr>
        </p:nvSpPr>
        <p:spPr>
          <a:xfrm>
            <a:off x="838200" y="270008"/>
            <a:ext cx="10515600" cy="747238"/>
          </a:xfrm>
        </p:spPr>
        <p:txBody>
          <a:bodyPr/>
          <a:lstStyle/>
          <a:p>
            <a:r>
              <a:rPr lang="es-CO" dirty="0"/>
              <a:t>Estadística: </a:t>
            </a:r>
            <a:r>
              <a:rPr lang="es-CO" dirty="0">
                <a:solidFill>
                  <a:srgbClr val="C00000"/>
                </a:solidFill>
              </a:rPr>
              <a:t>metástasis</a:t>
            </a:r>
          </a:p>
        </p:txBody>
      </p:sp>
    </p:spTree>
    <p:extLst>
      <p:ext uri="{BB962C8B-B14F-4D97-AF65-F5344CB8AC3E}">
        <p14:creationId xmlns:p14="http://schemas.microsoft.com/office/powerpoint/2010/main" val="39275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2.08333E-7 4.81481E-6 L 0.35417 0.0074 " pathEditMode="relative" rAng="0" ptsTypes="AA">
                                      <p:cBhvr>
                                        <p:cTn id="16" dur="2000" fill="hold"/>
                                        <p:tgtEl>
                                          <p:spTgt spid="21"/>
                                        </p:tgtEl>
                                        <p:attrNameLst>
                                          <p:attrName>ppt_x</p:attrName>
                                          <p:attrName>ppt_y</p:attrName>
                                        </p:attrNameLst>
                                      </p:cBhvr>
                                      <p:rCtr x="17708" y="37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45833E-6 4.07407E-6 L 0.34128 0.01666 " pathEditMode="relative" rAng="0" ptsTypes="AA">
                                      <p:cBhvr>
                                        <p:cTn id="20" dur="2000" fill="hold"/>
                                        <p:tgtEl>
                                          <p:spTgt spid="20"/>
                                        </p:tgtEl>
                                        <p:attrNameLst>
                                          <p:attrName>ppt_x</p:attrName>
                                          <p:attrName>ppt_y</p:attrName>
                                        </p:attrNameLst>
                                      </p:cBhvr>
                                      <p:rCtr x="17057" y="833"/>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221 -0.00023 L 0.47487 0.01204 " pathEditMode="relative" rAng="0" ptsTypes="AA">
                                      <p:cBhvr>
                                        <p:cTn id="24" dur="2000" fill="hold"/>
                                        <p:tgtEl>
                                          <p:spTgt spid="17"/>
                                        </p:tgtEl>
                                        <p:attrNameLst>
                                          <p:attrName>ppt_x</p:attrName>
                                          <p:attrName>ppt_y</p:attrName>
                                        </p:attrNameLst>
                                      </p:cBhvr>
                                      <p:rCtr x="23854" y="602"/>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FF75961C-F409-41FE-8ED1-42004D7FCA4C}"/>
              </a:ext>
            </a:extLst>
          </p:cNvPr>
          <p:cNvSpPr>
            <a:spLocks noGrp="1"/>
          </p:cNvSpPr>
          <p:nvPr>
            <p:ph type="body" idx="1"/>
          </p:nvPr>
        </p:nvSpPr>
        <p:spPr>
          <a:xfrm>
            <a:off x="839787" y="1266385"/>
            <a:ext cx="3528000" cy="823912"/>
          </a:xfrm>
        </p:spPr>
        <p:txBody>
          <a:bodyPr/>
          <a:lstStyle/>
          <a:p>
            <a:r>
              <a:rPr lang="es-CO" dirty="0">
                <a:solidFill>
                  <a:srgbClr val="FF0000"/>
                </a:solidFill>
              </a:rPr>
              <a:t>Cirugía</a:t>
            </a:r>
          </a:p>
        </p:txBody>
      </p:sp>
      <p:sp>
        <p:nvSpPr>
          <p:cNvPr id="10" name="Marcador de contenido 9">
            <a:extLst>
              <a:ext uri="{FF2B5EF4-FFF2-40B4-BE49-F238E27FC236}">
                <a16:creationId xmlns:a16="http://schemas.microsoft.com/office/drawing/2014/main" id="{6F4E8614-697A-4974-A888-A0518164E186}"/>
              </a:ext>
            </a:extLst>
          </p:cNvPr>
          <p:cNvSpPr>
            <a:spLocks noGrp="1"/>
          </p:cNvSpPr>
          <p:nvPr>
            <p:ph sz="half" idx="2"/>
          </p:nvPr>
        </p:nvSpPr>
        <p:spPr>
          <a:xfrm>
            <a:off x="839787" y="2090297"/>
            <a:ext cx="3528000" cy="2031130"/>
          </a:xfrm>
        </p:spPr>
        <p:txBody>
          <a:bodyPr>
            <a:normAutofit fontScale="92500" lnSpcReduction="10000"/>
          </a:bodyPr>
          <a:lstStyle/>
          <a:p>
            <a:r>
              <a:rPr lang="es-CO" dirty="0"/>
              <a:t>1 MTS</a:t>
            </a:r>
          </a:p>
          <a:p>
            <a:r>
              <a:rPr lang="es-CO" dirty="0"/>
              <a:t>Efecto de masa</a:t>
            </a:r>
          </a:p>
          <a:p>
            <a:r>
              <a:rPr lang="es-CO" dirty="0"/>
              <a:t>&gt; 3 cm</a:t>
            </a:r>
          </a:p>
          <a:p>
            <a:r>
              <a:rPr lang="es-CO" dirty="0"/>
              <a:t>Superficial</a:t>
            </a:r>
          </a:p>
          <a:p>
            <a:r>
              <a:rPr lang="es-CO" dirty="0"/>
              <a:t>Pronóstico (DS/GPA - RPA)</a:t>
            </a:r>
          </a:p>
        </p:txBody>
      </p:sp>
      <p:sp>
        <p:nvSpPr>
          <p:cNvPr id="12" name="Título 11">
            <a:extLst>
              <a:ext uri="{FF2B5EF4-FFF2-40B4-BE49-F238E27FC236}">
                <a16:creationId xmlns:a16="http://schemas.microsoft.com/office/drawing/2014/main" id="{C13B4838-16C3-495F-B61C-64DF7943D554}"/>
              </a:ext>
            </a:extLst>
          </p:cNvPr>
          <p:cNvSpPr>
            <a:spLocks noGrp="1"/>
          </p:cNvSpPr>
          <p:nvPr>
            <p:ph type="title"/>
          </p:nvPr>
        </p:nvSpPr>
        <p:spPr/>
        <p:txBody>
          <a:bodyPr/>
          <a:lstStyle/>
          <a:p>
            <a:r>
              <a:rPr lang="es-CO" dirty="0"/>
              <a:t>Manejo de metástasis</a:t>
            </a:r>
          </a:p>
        </p:txBody>
      </p:sp>
      <p:sp>
        <p:nvSpPr>
          <p:cNvPr id="15" name="Marcador de texto 5">
            <a:extLst>
              <a:ext uri="{FF2B5EF4-FFF2-40B4-BE49-F238E27FC236}">
                <a16:creationId xmlns:a16="http://schemas.microsoft.com/office/drawing/2014/main" id="{5C982B6E-B1B4-49ED-82FE-9902BD375005}"/>
              </a:ext>
            </a:extLst>
          </p:cNvPr>
          <p:cNvSpPr txBox="1">
            <a:spLocks/>
          </p:cNvSpPr>
          <p:nvPr/>
        </p:nvSpPr>
        <p:spPr>
          <a:xfrm>
            <a:off x="4537143" y="1266385"/>
            <a:ext cx="35280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152B48"/>
                </a:solidFill>
                <a:latin typeface="Montserrat" panose="000005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152B48"/>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152B48"/>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152B48"/>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152B48"/>
                </a:solidFill>
                <a:latin typeface="Montserrat" panose="0200050500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s-CO" dirty="0"/>
          </a:p>
        </p:txBody>
      </p:sp>
      <p:sp>
        <p:nvSpPr>
          <p:cNvPr id="23" name="Marcador de texto 5">
            <a:extLst>
              <a:ext uri="{FF2B5EF4-FFF2-40B4-BE49-F238E27FC236}">
                <a16:creationId xmlns:a16="http://schemas.microsoft.com/office/drawing/2014/main" id="{DB39C85D-D3B4-4C1E-B6F9-5CBBB43C4A9F}"/>
              </a:ext>
            </a:extLst>
          </p:cNvPr>
          <p:cNvSpPr txBox="1">
            <a:spLocks/>
          </p:cNvSpPr>
          <p:nvPr/>
        </p:nvSpPr>
        <p:spPr>
          <a:xfrm>
            <a:off x="4332000" y="1266385"/>
            <a:ext cx="35280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152B48"/>
                </a:solidFill>
                <a:latin typeface="Montserrat" panose="000005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152B48"/>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152B48"/>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152B48"/>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152B48"/>
                </a:solidFill>
                <a:latin typeface="Montserrat" panose="0200050500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CO" dirty="0">
                <a:solidFill>
                  <a:srgbClr val="FF0000"/>
                </a:solidFill>
              </a:rPr>
              <a:t>Radiocirugía</a:t>
            </a:r>
          </a:p>
        </p:txBody>
      </p:sp>
      <p:sp>
        <p:nvSpPr>
          <p:cNvPr id="24" name="Marcador de contenido 9">
            <a:extLst>
              <a:ext uri="{FF2B5EF4-FFF2-40B4-BE49-F238E27FC236}">
                <a16:creationId xmlns:a16="http://schemas.microsoft.com/office/drawing/2014/main" id="{B7736B25-98AB-41BC-96E3-84780CB12844}"/>
              </a:ext>
            </a:extLst>
          </p:cNvPr>
          <p:cNvSpPr txBox="1">
            <a:spLocks/>
          </p:cNvSpPr>
          <p:nvPr/>
        </p:nvSpPr>
        <p:spPr>
          <a:xfrm>
            <a:off x="4332000" y="2090297"/>
            <a:ext cx="3528000" cy="2031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1 a 3 MTS</a:t>
            </a:r>
          </a:p>
          <a:p>
            <a:r>
              <a:rPr lang="es-CO" dirty="0"/>
              <a:t>&lt; 3 cm</a:t>
            </a:r>
          </a:p>
          <a:p>
            <a:r>
              <a:rPr lang="es-CO" dirty="0"/>
              <a:t>3 </a:t>
            </a:r>
            <a:r>
              <a:rPr lang="es-CO" dirty="0" err="1"/>
              <a:t>grays</a:t>
            </a:r>
            <a:r>
              <a:rPr lang="es-CO" dirty="0"/>
              <a:t> x 10 sesiones</a:t>
            </a:r>
          </a:p>
        </p:txBody>
      </p:sp>
      <p:sp>
        <p:nvSpPr>
          <p:cNvPr id="27" name="Marcador de texto 5">
            <a:extLst>
              <a:ext uri="{FF2B5EF4-FFF2-40B4-BE49-F238E27FC236}">
                <a16:creationId xmlns:a16="http://schemas.microsoft.com/office/drawing/2014/main" id="{A442F5B0-DBCC-460C-8BED-921B79027650}"/>
              </a:ext>
            </a:extLst>
          </p:cNvPr>
          <p:cNvSpPr txBox="1">
            <a:spLocks/>
          </p:cNvSpPr>
          <p:nvPr/>
        </p:nvSpPr>
        <p:spPr>
          <a:xfrm>
            <a:off x="8438183" y="1266385"/>
            <a:ext cx="35280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152B48"/>
                </a:solidFill>
                <a:latin typeface="Montserrat" panose="000005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152B48"/>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152B48"/>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152B48"/>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152B48"/>
                </a:solidFill>
                <a:latin typeface="Montserrat" panose="02000505000000020004"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CO" dirty="0">
                <a:solidFill>
                  <a:srgbClr val="FF0000"/>
                </a:solidFill>
              </a:rPr>
              <a:t>Radioterapia</a:t>
            </a:r>
          </a:p>
        </p:txBody>
      </p:sp>
      <p:sp>
        <p:nvSpPr>
          <p:cNvPr id="28" name="Marcador de contenido 9">
            <a:extLst>
              <a:ext uri="{FF2B5EF4-FFF2-40B4-BE49-F238E27FC236}">
                <a16:creationId xmlns:a16="http://schemas.microsoft.com/office/drawing/2014/main" id="{498F16A7-62D8-48FE-957E-5FE756584CBF}"/>
              </a:ext>
            </a:extLst>
          </p:cNvPr>
          <p:cNvSpPr txBox="1">
            <a:spLocks/>
          </p:cNvSpPr>
          <p:nvPr/>
        </p:nvSpPr>
        <p:spPr>
          <a:xfrm>
            <a:off x="8438183" y="2090297"/>
            <a:ext cx="3528000" cy="2031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&gt; 4 MTS</a:t>
            </a:r>
          </a:p>
          <a:p>
            <a:r>
              <a:rPr lang="es-CO" dirty="0"/>
              <a:t>Pobre pronóstico</a:t>
            </a:r>
          </a:p>
        </p:txBody>
      </p:sp>
    </p:spTree>
    <p:extLst>
      <p:ext uri="{BB962C8B-B14F-4D97-AF65-F5344CB8AC3E}">
        <p14:creationId xmlns:p14="http://schemas.microsoft.com/office/powerpoint/2010/main" val="35410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B5B1831-7162-4F95-AEE7-E41EEA322E4D}"/>
              </a:ext>
            </a:extLst>
          </p:cNvPr>
          <p:cNvSpPr>
            <a:spLocks noGrp="1"/>
          </p:cNvSpPr>
          <p:nvPr>
            <p:ph type="title"/>
          </p:nvPr>
        </p:nvSpPr>
        <p:spPr/>
        <p:txBody>
          <a:bodyPr/>
          <a:lstStyle/>
          <a:p>
            <a:r>
              <a:rPr lang="es-CO" dirty="0"/>
              <a:t>Manejo de metástasis</a:t>
            </a:r>
          </a:p>
        </p:txBody>
      </p:sp>
      <p:sp>
        <p:nvSpPr>
          <p:cNvPr id="14" name="Marcador de contenido 13">
            <a:extLst>
              <a:ext uri="{FF2B5EF4-FFF2-40B4-BE49-F238E27FC236}">
                <a16:creationId xmlns:a16="http://schemas.microsoft.com/office/drawing/2014/main" id="{C0803DE4-5A31-4AD7-A377-33F67078E2EA}"/>
              </a:ext>
            </a:extLst>
          </p:cNvPr>
          <p:cNvSpPr>
            <a:spLocks noGrp="1"/>
          </p:cNvSpPr>
          <p:nvPr>
            <p:ph sz="half" idx="1"/>
          </p:nvPr>
        </p:nvSpPr>
        <p:spPr>
          <a:xfrm>
            <a:off x="838200" y="2184971"/>
            <a:ext cx="5040000" cy="1406368"/>
          </a:xfr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indent="0">
              <a:buNone/>
            </a:pPr>
            <a:r>
              <a:rPr lang="es-CO" sz="1800" b="1" dirty="0">
                <a:solidFill>
                  <a:srgbClr val="FFFF00"/>
                </a:solidFill>
                <a:latin typeface="Montserrat" panose="00000500000000000000"/>
              </a:rPr>
              <a:t>Tumor 1ario Diseminado + Pobre Pronóstico</a:t>
            </a:r>
          </a:p>
          <a:p>
            <a:pPr marL="0"/>
            <a:endParaRPr lang="es-CO" sz="1800" b="1" dirty="0">
              <a:solidFill>
                <a:srgbClr val="FFFF00"/>
              </a:solidFill>
              <a:latin typeface="Montserrat" panose="00000500000000000000"/>
            </a:endParaRPr>
          </a:p>
          <a:p>
            <a:pPr marL="0"/>
            <a:r>
              <a:rPr lang="es-CO" sz="1800" b="1" dirty="0">
                <a:solidFill>
                  <a:schemeClr val="bg1"/>
                </a:solidFill>
                <a:latin typeface="Montserrat" panose="00000500000000000000"/>
              </a:rPr>
              <a:t>Radioterapia Paliativa</a:t>
            </a:r>
          </a:p>
        </p:txBody>
      </p:sp>
      <p:sp>
        <p:nvSpPr>
          <p:cNvPr id="15" name="Marcador de contenido 14">
            <a:extLst>
              <a:ext uri="{FF2B5EF4-FFF2-40B4-BE49-F238E27FC236}">
                <a16:creationId xmlns:a16="http://schemas.microsoft.com/office/drawing/2014/main" id="{A08064C2-6058-4847-B106-AA36586A2485}"/>
              </a:ext>
            </a:extLst>
          </p:cNvPr>
          <p:cNvSpPr>
            <a:spLocks noGrp="1"/>
          </p:cNvSpPr>
          <p:nvPr>
            <p:ph sz="half" idx="2"/>
          </p:nvPr>
        </p:nvSpPr>
        <p:spPr>
          <a:xfrm>
            <a:off x="6172200" y="2184971"/>
            <a:ext cx="5040000" cy="2745367"/>
          </a:xfr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indent="0">
              <a:buNone/>
            </a:pPr>
            <a:r>
              <a:rPr lang="es-MX" sz="1700" b="1" dirty="0">
                <a:solidFill>
                  <a:srgbClr val="FFFF00"/>
                </a:solidFill>
                <a:latin typeface="Montserrat" panose="00000500000000000000"/>
              </a:rPr>
              <a:t>Tumor 1ario Controlado + Buen Pronóstico</a:t>
            </a:r>
          </a:p>
          <a:p>
            <a:pPr marL="0"/>
            <a:endParaRPr lang="es-MX" sz="1700" b="1" dirty="0">
              <a:solidFill>
                <a:srgbClr val="FFFF00"/>
              </a:solidFill>
              <a:latin typeface="Montserrat" panose="00000500000000000000"/>
            </a:endParaRPr>
          </a:p>
          <a:p>
            <a:pPr marL="0"/>
            <a:r>
              <a:rPr lang="es-MX" sz="1700" b="1" dirty="0">
                <a:solidFill>
                  <a:schemeClr val="bg1"/>
                </a:solidFill>
                <a:latin typeface="Montserrat" panose="00000500000000000000"/>
              </a:rPr>
              <a:t>Resecable</a:t>
            </a:r>
          </a:p>
          <a:p>
            <a:pPr marL="742950" lvl="1" indent="-285750"/>
            <a:r>
              <a:rPr lang="es-MX" sz="1700" dirty="0" err="1">
                <a:solidFill>
                  <a:schemeClr val="bg1"/>
                </a:solidFill>
                <a:latin typeface="Montserrat" panose="00000500000000000000"/>
              </a:rPr>
              <a:t>Cx</a:t>
            </a:r>
            <a:r>
              <a:rPr lang="es-MX" sz="1700" dirty="0">
                <a:solidFill>
                  <a:schemeClr val="bg1"/>
                </a:solidFill>
                <a:latin typeface="Montserrat" panose="00000500000000000000"/>
              </a:rPr>
              <a:t> + </a:t>
            </a:r>
            <a:r>
              <a:rPr lang="es-MX" sz="1700" dirty="0" err="1">
                <a:solidFill>
                  <a:schemeClr val="bg1"/>
                </a:solidFill>
                <a:latin typeface="Montserrat" panose="00000500000000000000"/>
              </a:rPr>
              <a:t>RadioCx</a:t>
            </a:r>
            <a:endParaRPr lang="es-MX" sz="1700" dirty="0">
              <a:solidFill>
                <a:schemeClr val="bg1"/>
              </a:solidFill>
              <a:latin typeface="Montserrat" panose="00000500000000000000"/>
            </a:endParaRPr>
          </a:p>
          <a:p>
            <a:pPr marL="0"/>
            <a:endParaRPr lang="es-MX" sz="1700" b="1" dirty="0">
              <a:solidFill>
                <a:schemeClr val="bg1"/>
              </a:solidFill>
              <a:latin typeface="Montserrat" panose="00000500000000000000"/>
            </a:endParaRPr>
          </a:p>
          <a:p>
            <a:pPr marL="0"/>
            <a:r>
              <a:rPr lang="es-MX" sz="1700" b="1" dirty="0">
                <a:solidFill>
                  <a:schemeClr val="bg1"/>
                </a:solidFill>
                <a:latin typeface="Montserrat" panose="00000500000000000000"/>
              </a:rPr>
              <a:t>No Resecable</a:t>
            </a:r>
          </a:p>
          <a:p>
            <a:pPr marL="742950" lvl="1" indent="-285750"/>
            <a:r>
              <a:rPr lang="es-MX" sz="1700" dirty="0" err="1">
                <a:solidFill>
                  <a:schemeClr val="bg1"/>
                </a:solidFill>
                <a:latin typeface="Montserrat" panose="00000500000000000000"/>
              </a:rPr>
              <a:t>RadioCx</a:t>
            </a:r>
            <a:r>
              <a:rPr lang="es-MX" sz="1700" dirty="0">
                <a:solidFill>
                  <a:schemeClr val="bg1"/>
                </a:solidFill>
                <a:latin typeface="Montserrat" panose="00000500000000000000"/>
              </a:rPr>
              <a:t> o Radioterapia</a:t>
            </a:r>
          </a:p>
          <a:p>
            <a:pPr marL="0"/>
            <a:endParaRPr lang="es-CO" sz="1700" b="1" dirty="0">
              <a:solidFill>
                <a:srgbClr val="FFFF00"/>
              </a:solidFill>
              <a:latin typeface="Montserrat" panose="00000500000000000000"/>
            </a:endParaRPr>
          </a:p>
        </p:txBody>
      </p:sp>
      <p:sp>
        <p:nvSpPr>
          <p:cNvPr id="17" name="CuadroTexto 16">
            <a:extLst>
              <a:ext uri="{FF2B5EF4-FFF2-40B4-BE49-F238E27FC236}">
                <a16:creationId xmlns:a16="http://schemas.microsoft.com/office/drawing/2014/main" id="{BF629AAC-22B2-4F41-88C3-A450CCD13DE6}"/>
              </a:ext>
            </a:extLst>
          </p:cNvPr>
          <p:cNvSpPr txBox="1"/>
          <p:nvPr/>
        </p:nvSpPr>
        <p:spPr>
          <a:xfrm>
            <a:off x="5305033" y="1245707"/>
            <a:ext cx="1718620" cy="411643"/>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fontScale="85000" lnSpcReduction="10000"/>
          </a:bodyPr>
          <a:lstStyle>
            <a:lvl1pPr marL="45720" indent="0">
              <a:lnSpc>
                <a:spcPct val="90000"/>
              </a:lnSpc>
              <a:spcBef>
                <a:spcPts val="1000"/>
              </a:spcBef>
              <a:buFont typeface="Arial" panose="020B0604020202020204" pitchFamily="34" charset="0"/>
              <a:buNone/>
              <a:defRPr sz="2800" b="1">
                <a:solidFill>
                  <a:srgbClr val="152B48"/>
                </a:solidFill>
              </a:defRPr>
            </a:lvl1pPr>
            <a:lvl2pPr marL="685800" indent="-228600">
              <a:lnSpc>
                <a:spcPct val="90000"/>
              </a:lnSpc>
              <a:spcBef>
                <a:spcPts val="500"/>
              </a:spcBef>
              <a:buFont typeface="Arial" panose="020B0604020202020204" pitchFamily="34" charset="0"/>
              <a:buChar char="•"/>
              <a:defRPr sz="2400">
                <a:solidFill>
                  <a:srgbClr val="152B48"/>
                </a:solidFill>
                <a:latin typeface="Montserrat" panose="00000500000000000000" pitchFamily="50" charset="0"/>
              </a:defRPr>
            </a:lvl2pPr>
            <a:lvl3pPr marL="1143000" indent="-228600">
              <a:lnSpc>
                <a:spcPct val="90000"/>
              </a:lnSpc>
              <a:spcBef>
                <a:spcPts val="500"/>
              </a:spcBef>
              <a:buFont typeface="Arial" panose="020B0604020202020204" pitchFamily="34" charset="0"/>
              <a:buChar char="•"/>
              <a:defRPr sz="2000">
                <a:solidFill>
                  <a:srgbClr val="152B48"/>
                </a:solidFill>
                <a:latin typeface="Montserrat" panose="00000500000000000000" pitchFamily="50" charset="0"/>
              </a:defRPr>
            </a:lvl3pPr>
            <a:lvl4pPr marL="1600200" indent="-228600">
              <a:lnSpc>
                <a:spcPct val="90000"/>
              </a:lnSpc>
              <a:spcBef>
                <a:spcPts val="500"/>
              </a:spcBef>
              <a:buFont typeface="Arial" panose="020B0604020202020204" pitchFamily="34" charset="0"/>
              <a:buChar char="•"/>
              <a:defRPr>
                <a:solidFill>
                  <a:srgbClr val="152B48"/>
                </a:solidFill>
                <a:latin typeface="Montserrat" panose="00000500000000000000" pitchFamily="50" charset="0"/>
              </a:defRPr>
            </a:lvl4pPr>
            <a:lvl5pPr marL="2057400" indent="-228600">
              <a:lnSpc>
                <a:spcPct val="90000"/>
              </a:lnSpc>
              <a:spcBef>
                <a:spcPts val="500"/>
              </a:spcBef>
              <a:buFont typeface="Arial" panose="020B0604020202020204" pitchFamily="34" charset="0"/>
              <a:buChar char="•"/>
              <a:defRPr>
                <a:solidFill>
                  <a:srgbClr val="152B48"/>
                </a:solidFill>
                <a:latin typeface="Montserrat" panose="00000500000000000000" pitchFamily="50" charset="0"/>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pPr algn="ctr"/>
            <a:r>
              <a:rPr lang="es-MX" dirty="0">
                <a:latin typeface="Montserrat" panose="00000500000000000000"/>
              </a:rPr>
              <a:t>1 a 3 MTS</a:t>
            </a:r>
            <a:endParaRPr lang="es-CO" dirty="0">
              <a:latin typeface="Montserrat" panose="00000500000000000000"/>
            </a:endParaRPr>
          </a:p>
        </p:txBody>
      </p:sp>
    </p:spTree>
    <p:extLst>
      <p:ext uri="{BB962C8B-B14F-4D97-AF65-F5344CB8AC3E}">
        <p14:creationId xmlns:p14="http://schemas.microsoft.com/office/powerpoint/2010/main" val="20965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6327F196-93DF-4022-BBCA-471806171D07}"/>
              </a:ext>
            </a:extLst>
          </p:cNvPr>
          <p:cNvSpPr>
            <a:spLocks noGrp="1"/>
          </p:cNvSpPr>
          <p:nvPr>
            <p:ph type="title"/>
          </p:nvPr>
        </p:nvSpPr>
        <p:spPr/>
        <p:txBody>
          <a:bodyPr/>
          <a:lstStyle/>
          <a:p>
            <a:r>
              <a:rPr lang="es-CO" dirty="0"/>
              <a:t>Estadística adulto</a:t>
            </a:r>
          </a:p>
        </p:txBody>
      </p:sp>
      <p:sp>
        <p:nvSpPr>
          <p:cNvPr id="16" name="Marcador de texto 15">
            <a:extLst>
              <a:ext uri="{FF2B5EF4-FFF2-40B4-BE49-F238E27FC236}">
                <a16:creationId xmlns:a16="http://schemas.microsoft.com/office/drawing/2014/main" id="{31EE5DC4-DEC5-49BE-AF0F-CBF41DDF24D5}"/>
              </a:ext>
            </a:extLst>
          </p:cNvPr>
          <p:cNvSpPr>
            <a:spLocks noGrp="1"/>
          </p:cNvSpPr>
          <p:nvPr>
            <p:ph type="body" idx="1"/>
          </p:nvPr>
        </p:nvSpPr>
        <p:spPr>
          <a:xfrm>
            <a:off x="1430631" y="795763"/>
            <a:ext cx="5157787" cy="823912"/>
          </a:xfrm>
          <a:noFill/>
        </p:spPr>
        <p:txBody>
          <a:bodyPr wrap="square" rtlCol="0">
            <a:spAutoFit/>
          </a:bodyPr>
          <a:lstStyle/>
          <a:p>
            <a:r>
              <a:rPr lang="es-CO" sz="2000" dirty="0">
                <a:solidFill>
                  <a:srgbClr val="C00000"/>
                </a:solidFill>
                <a:latin typeface="Montserrat" panose="00000500000000000000"/>
              </a:rPr>
              <a:t>Tumores primarios del SNC:</a:t>
            </a:r>
          </a:p>
        </p:txBody>
      </p:sp>
      <p:pic>
        <p:nvPicPr>
          <p:cNvPr id="7" name="Imagen 6" descr="Captura de pantalla 2015-02-13 a las 11.01.10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47549" y="1204322"/>
            <a:ext cx="2798364" cy="4798948"/>
          </a:xfrm>
          <a:prstGeom prst="rect">
            <a:avLst/>
          </a:prstGeom>
        </p:spPr>
      </p:pic>
      <p:cxnSp>
        <p:nvCxnSpPr>
          <p:cNvPr id="11" name="Conector recto de flecha 10"/>
          <p:cNvCxnSpPr/>
          <p:nvPr/>
        </p:nvCxnSpPr>
        <p:spPr>
          <a:xfrm flipV="1">
            <a:off x="5491549" y="1930330"/>
            <a:ext cx="4378205" cy="4579"/>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a:cxnSpLocks/>
          </p:cNvCxnSpPr>
          <p:nvPr/>
        </p:nvCxnSpPr>
        <p:spPr>
          <a:xfrm>
            <a:off x="7515225" y="3880250"/>
            <a:ext cx="2354529"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0" name="CuadroTexto 19">
            <a:extLst>
              <a:ext uri="{FF2B5EF4-FFF2-40B4-BE49-F238E27FC236}">
                <a16:creationId xmlns:a16="http://schemas.microsoft.com/office/drawing/2014/main" id="{EDDE8A1D-61E2-41C0-9D89-1C225A8AF91A}"/>
              </a:ext>
            </a:extLst>
          </p:cNvPr>
          <p:cNvSpPr txBox="1"/>
          <p:nvPr/>
        </p:nvSpPr>
        <p:spPr>
          <a:xfrm>
            <a:off x="6509665" y="6187451"/>
            <a:ext cx="5682335" cy="369332"/>
          </a:xfrm>
          <a:prstGeom prst="rect">
            <a:avLst/>
          </a:prstGeom>
          <a:noFill/>
        </p:spPr>
        <p:txBody>
          <a:bodyPr wrap="square" rtlCol="0">
            <a:spAutoFit/>
          </a:bodyPr>
          <a:lstStyle/>
          <a:p>
            <a:r>
              <a:rPr lang="es-MX" sz="900" dirty="0">
                <a:solidFill>
                  <a:srgbClr val="152B48"/>
                </a:solidFill>
                <a:latin typeface="Montserrat" panose="02000505000000020004"/>
              </a:rPr>
              <a:t>Instituto Nacional del Cáncer EEUU:  http://www.cancer.gov/espanol/pdq/tratamiento/cerebralesadultos/HealthProfessional/page1</a:t>
            </a:r>
          </a:p>
        </p:txBody>
      </p:sp>
      <p:sp>
        <p:nvSpPr>
          <p:cNvPr id="2" name="CuadroTexto 1">
            <a:extLst>
              <a:ext uri="{FF2B5EF4-FFF2-40B4-BE49-F238E27FC236}">
                <a16:creationId xmlns:a16="http://schemas.microsoft.com/office/drawing/2014/main" id="{ABCC4F30-9548-4F64-A997-AF9994EC2F22}"/>
              </a:ext>
            </a:extLst>
          </p:cNvPr>
          <p:cNvSpPr txBox="1"/>
          <p:nvPr/>
        </p:nvSpPr>
        <p:spPr>
          <a:xfrm>
            <a:off x="4575374" y="1749578"/>
            <a:ext cx="3188676" cy="1200329"/>
          </a:xfrm>
          <a:prstGeom prst="rect">
            <a:avLst/>
          </a:prstGeom>
          <a:noFill/>
        </p:spPr>
        <p:txBody>
          <a:bodyPr wrap="square" rtlCol="0">
            <a:spAutoFit/>
          </a:bodyPr>
          <a:lstStyle/>
          <a:p>
            <a:r>
              <a:rPr lang="es-MX" dirty="0">
                <a:solidFill>
                  <a:srgbClr val="152B48"/>
                </a:solidFill>
                <a:latin typeface="Montserrat" panose="00000500000000000000"/>
              </a:rPr>
              <a:t>85-90%</a:t>
            </a:r>
          </a:p>
          <a:p>
            <a:pPr marL="342900" indent="-342900">
              <a:buFont typeface="Arial" panose="020B0604020202020204" pitchFamily="34" charset="0"/>
              <a:buChar char="•"/>
            </a:pPr>
            <a:r>
              <a:rPr lang="es-MX" dirty="0">
                <a:solidFill>
                  <a:srgbClr val="152B48"/>
                </a:solidFill>
                <a:latin typeface="Montserrat" panose="00000500000000000000"/>
              </a:rPr>
              <a:t>38%: </a:t>
            </a:r>
            <a:r>
              <a:rPr lang="es-MX" dirty="0" err="1">
                <a:solidFill>
                  <a:srgbClr val="152B48"/>
                </a:solidFill>
                <a:latin typeface="Montserrat" panose="00000500000000000000"/>
              </a:rPr>
              <a:t>cels</a:t>
            </a:r>
            <a:r>
              <a:rPr lang="es-MX" dirty="0">
                <a:solidFill>
                  <a:srgbClr val="152B48"/>
                </a:solidFill>
                <a:latin typeface="Montserrat" panose="00000500000000000000"/>
              </a:rPr>
              <a:t>. Gliales.</a:t>
            </a:r>
          </a:p>
          <a:p>
            <a:pPr marL="342900" indent="-342900">
              <a:buFont typeface="Arial" panose="020B0604020202020204" pitchFamily="34" charset="0"/>
              <a:buChar char="•"/>
            </a:pPr>
            <a:r>
              <a:rPr lang="es-MX" dirty="0">
                <a:solidFill>
                  <a:srgbClr val="152B48"/>
                </a:solidFill>
                <a:latin typeface="Montserrat" panose="00000500000000000000"/>
              </a:rPr>
              <a:t>27%: </a:t>
            </a:r>
            <a:r>
              <a:rPr lang="es-MX" dirty="0" err="1">
                <a:solidFill>
                  <a:srgbClr val="152B48"/>
                </a:solidFill>
                <a:latin typeface="Montserrat" panose="00000500000000000000"/>
              </a:rPr>
              <a:t>meningiomas</a:t>
            </a:r>
            <a:r>
              <a:rPr lang="es-MX" dirty="0">
                <a:solidFill>
                  <a:srgbClr val="152B48"/>
                </a:solidFill>
                <a:latin typeface="Montserrat" panose="00000500000000000000"/>
              </a:rPr>
              <a:t> y otros mesenquimatosos.</a:t>
            </a:r>
          </a:p>
        </p:txBody>
      </p:sp>
      <p:sp>
        <p:nvSpPr>
          <p:cNvPr id="6" name="CuadroTexto 5">
            <a:extLst>
              <a:ext uri="{FF2B5EF4-FFF2-40B4-BE49-F238E27FC236}">
                <a16:creationId xmlns:a16="http://schemas.microsoft.com/office/drawing/2014/main" id="{C50D15C5-B2D5-4895-A801-D59FA99FF17D}"/>
              </a:ext>
            </a:extLst>
          </p:cNvPr>
          <p:cNvSpPr txBox="1"/>
          <p:nvPr/>
        </p:nvSpPr>
        <p:spPr>
          <a:xfrm>
            <a:off x="2349196" y="1749578"/>
            <a:ext cx="2185535" cy="1754326"/>
          </a:xfrm>
          <a:prstGeom prst="rect">
            <a:avLst/>
          </a:prstGeom>
          <a:solidFill>
            <a:srgbClr val="002060">
              <a:alpha val="50000"/>
            </a:srgbClr>
          </a:solidFill>
        </p:spPr>
        <p:txBody>
          <a:bodyPr wrap="square">
            <a:spAutoFit/>
          </a:bodyPr>
          <a:lstStyle>
            <a:defPPr>
              <a:defRPr lang="es-CO"/>
            </a:defPPr>
            <a:lvl1pPr>
              <a:defRPr sz="1400">
                <a:solidFill>
                  <a:prstClr val="white"/>
                </a:solidFill>
              </a:defRPr>
            </a:lvl1pPr>
          </a:lstStyle>
          <a:p>
            <a:r>
              <a:rPr lang="es-CO" dirty="0">
                <a:latin typeface="Montserrat" panose="00000500000000000000"/>
              </a:rPr>
              <a:t>Tumores hipofisiarios</a:t>
            </a:r>
          </a:p>
          <a:p>
            <a:r>
              <a:rPr lang="es-CO" dirty="0" err="1">
                <a:latin typeface="Montserrat" panose="00000500000000000000"/>
              </a:rPr>
              <a:t>Schwannomas</a:t>
            </a:r>
            <a:endParaRPr lang="es-CO" dirty="0">
              <a:latin typeface="Montserrat" panose="00000500000000000000"/>
            </a:endParaRPr>
          </a:p>
          <a:p>
            <a:r>
              <a:rPr lang="es-CO" dirty="0">
                <a:latin typeface="Montserrat" panose="00000500000000000000"/>
              </a:rPr>
              <a:t>Linfoma del SNC</a:t>
            </a:r>
          </a:p>
          <a:p>
            <a:r>
              <a:rPr lang="es-CO" dirty="0">
                <a:latin typeface="Montserrat" panose="00000500000000000000"/>
              </a:rPr>
              <a:t>Oligodendrogliomas</a:t>
            </a:r>
          </a:p>
          <a:p>
            <a:r>
              <a:rPr lang="es-CO" dirty="0" err="1">
                <a:latin typeface="Montserrat" panose="00000500000000000000"/>
              </a:rPr>
              <a:t>Ependimomas</a:t>
            </a:r>
            <a:endParaRPr lang="es-CO" dirty="0">
              <a:latin typeface="Montserrat" panose="00000500000000000000"/>
            </a:endParaRPr>
          </a:p>
          <a:p>
            <a:r>
              <a:rPr lang="es-CO" dirty="0">
                <a:latin typeface="Montserrat" panose="00000500000000000000"/>
              </a:rPr>
              <a:t>Meduloblastomas</a:t>
            </a:r>
          </a:p>
        </p:txBody>
      </p:sp>
      <p:sp>
        <p:nvSpPr>
          <p:cNvPr id="22" name="CuadroTexto 21">
            <a:extLst>
              <a:ext uri="{FF2B5EF4-FFF2-40B4-BE49-F238E27FC236}">
                <a16:creationId xmlns:a16="http://schemas.microsoft.com/office/drawing/2014/main" id="{083AF271-01AF-48A4-875E-62BB4AA70175}"/>
              </a:ext>
            </a:extLst>
          </p:cNvPr>
          <p:cNvSpPr txBox="1"/>
          <p:nvPr/>
        </p:nvSpPr>
        <p:spPr>
          <a:xfrm>
            <a:off x="4811486" y="3695915"/>
            <a:ext cx="1627369" cy="1046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CO"/>
            </a:defPPr>
            <a:lvl1pPr>
              <a:defRPr sz="14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200" dirty="0">
                <a:latin typeface="Montserrat" panose="00000500000000000000"/>
              </a:rPr>
              <a:t>Sarcomas</a:t>
            </a:r>
          </a:p>
          <a:p>
            <a:r>
              <a:rPr lang="es-CO" sz="1200" dirty="0">
                <a:latin typeface="Montserrat" panose="00000500000000000000"/>
              </a:rPr>
              <a:t>Astrocitomas</a:t>
            </a:r>
          </a:p>
          <a:p>
            <a:r>
              <a:rPr lang="es-CO" sz="1200" dirty="0">
                <a:latin typeface="Montserrat" panose="00000500000000000000"/>
              </a:rPr>
              <a:t>Tumores vasculares</a:t>
            </a:r>
          </a:p>
          <a:p>
            <a:r>
              <a:rPr lang="es-CO" sz="1200" dirty="0" err="1">
                <a:latin typeface="Montserrat" panose="00000500000000000000"/>
              </a:rPr>
              <a:t>Cordomas</a:t>
            </a:r>
            <a:endParaRPr lang="es-CO" sz="1200" dirty="0">
              <a:latin typeface="Montserrat" panose="00000500000000000000"/>
            </a:endParaRPr>
          </a:p>
        </p:txBody>
      </p:sp>
      <p:sp>
        <p:nvSpPr>
          <p:cNvPr id="23" name="CuadroTexto 22">
            <a:extLst>
              <a:ext uri="{FF2B5EF4-FFF2-40B4-BE49-F238E27FC236}">
                <a16:creationId xmlns:a16="http://schemas.microsoft.com/office/drawing/2014/main" id="{10BDB854-682A-44BA-8409-3E6E509B50A1}"/>
              </a:ext>
            </a:extLst>
          </p:cNvPr>
          <p:cNvSpPr txBox="1"/>
          <p:nvPr/>
        </p:nvSpPr>
        <p:spPr>
          <a:xfrm>
            <a:off x="6646826" y="3695915"/>
            <a:ext cx="2490430" cy="1200329"/>
          </a:xfrm>
          <a:prstGeom prst="rect">
            <a:avLst/>
          </a:prstGeom>
          <a:noFill/>
        </p:spPr>
        <p:txBody>
          <a:bodyPr wrap="square" rtlCol="0">
            <a:spAutoFit/>
          </a:bodyPr>
          <a:lstStyle/>
          <a:p>
            <a:r>
              <a:rPr lang="es-MX" dirty="0">
                <a:solidFill>
                  <a:srgbClr val="152B48"/>
                </a:solidFill>
                <a:latin typeface="Montserrat" panose="00000500000000000000"/>
              </a:rPr>
              <a:t>10-15%</a:t>
            </a:r>
          </a:p>
          <a:p>
            <a:pPr marL="342900" indent="-342900">
              <a:buFont typeface="Arial" panose="020B0604020202020204" pitchFamily="34" charset="0"/>
              <a:buChar char="•"/>
            </a:pPr>
            <a:r>
              <a:rPr lang="es-MX" dirty="0">
                <a:solidFill>
                  <a:srgbClr val="152B48"/>
                </a:solidFill>
                <a:latin typeface="Montserrat" panose="00000500000000000000"/>
              </a:rPr>
              <a:t>79%: </a:t>
            </a:r>
            <a:r>
              <a:rPr lang="es-MX" dirty="0" err="1">
                <a:solidFill>
                  <a:srgbClr val="152B48"/>
                </a:solidFill>
                <a:latin typeface="Montserrat" panose="00000500000000000000"/>
              </a:rPr>
              <a:t>schwannomas</a:t>
            </a:r>
            <a:r>
              <a:rPr lang="es-MX" dirty="0">
                <a:solidFill>
                  <a:srgbClr val="152B48"/>
                </a:solidFill>
                <a:latin typeface="Montserrat" panose="00000500000000000000"/>
              </a:rPr>
              <a:t>, </a:t>
            </a:r>
            <a:r>
              <a:rPr lang="es-MX" dirty="0" err="1">
                <a:solidFill>
                  <a:srgbClr val="152B48"/>
                </a:solidFill>
                <a:latin typeface="Montserrat" panose="00000500000000000000"/>
              </a:rPr>
              <a:t>meningiomas</a:t>
            </a:r>
            <a:r>
              <a:rPr lang="es-MX" dirty="0">
                <a:solidFill>
                  <a:srgbClr val="152B48"/>
                </a:solidFill>
                <a:latin typeface="Montserrat" panose="00000500000000000000"/>
              </a:rPr>
              <a:t> y </a:t>
            </a:r>
            <a:r>
              <a:rPr lang="es-MX" dirty="0" err="1">
                <a:solidFill>
                  <a:srgbClr val="152B48"/>
                </a:solidFill>
                <a:latin typeface="Montserrat" panose="00000500000000000000"/>
              </a:rPr>
              <a:t>ependimomas</a:t>
            </a:r>
            <a:r>
              <a:rPr lang="es-MX" dirty="0">
                <a:solidFill>
                  <a:srgbClr val="152B48"/>
                </a:solidFill>
                <a:latin typeface="Montserrat" panose="00000500000000000000"/>
              </a:rPr>
              <a:t>.</a:t>
            </a:r>
          </a:p>
        </p:txBody>
      </p:sp>
    </p:spTree>
    <p:extLst>
      <p:ext uri="{BB962C8B-B14F-4D97-AF65-F5344CB8AC3E}">
        <p14:creationId xmlns:p14="http://schemas.microsoft.com/office/powerpoint/2010/main" val="23632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900" decel="100000" fill="hold"/>
                                        <p:tgtEl>
                                          <p:spTgt spid="2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A620E1-E67F-4FAF-A463-B223C92804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359" y="826808"/>
            <a:ext cx="6255038" cy="5492972"/>
          </a:xfrm>
          <a:prstGeom prst="rect">
            <a:avLst/>
          </a:prstGeom>
        </p:spPr>
      </p:pic>
      <p:graphicFrame>
        <p:nvGraphicFramePr>
          <p:cNvPr id="10" name="Tabla 9">
            <a:extLst>
              <a:ext uri="{FF2B5EF4-FFF2-40B4-BE49-F238E27FC236}">
                <a16:creationId xmlns:a16="http://schemas.microsoft.com/office/drawing/2014/main" id="{77D503D4-7898-41B3-A42E-E834AA9B031E}"/>
              </a:ext>
            </a:extLst>
          </p:cNvPr>
          <p:cNvGraphicFramePr>
            <a:graphicFrameLocks noGrp="1"/>
          </p:cNvGraphicFramePr>
          <p:nvPr>
            <p:extLst>
              <p:ext uri="{D42A27DB-BD31-4B8C-83A1-F6EECF244321}">
                <p14:modId xmlns:p14="http://schemas.microsoft.com/office/powerpoint/2010/main" val="3345118532"/>
              </p:ext>
            </p:extLst>
          </p:nvPr>
        </p:nvGraphicFramePr>
        <p:xfrm>
          <a:off x="1515623" y="1189977"/>
          <a:ext cx="3456384" cy="2383317"/>
        </p:xfrm>
        <a:graphic>
          <a:graphicData uri="http://schemas.openxmlformats.org/drawingml/2006/table">
            <a:tbl>
              <a:tblPr firstRow="1" bandRow="1">
                <a:tableStyleId>{69CF1AB2-1976-4502-BF36-3FF5EA218861}</a:tableStyleId>
              </a:tblPr>
              <a:tblGrid>
                <a:gridCol w="3456384">
                  <a:extLst>
                    <a:ext uri="{9D8B030D-6E8A-4147-A177-3AD203B41FA5}">
                      <a16:colId xmlns:a16="http://schemas.microsoft.com/office/drawing/2014/main" val="20000"/>
                    </a:ext>
                  </a:extLst>
                </a:gridCol>
              </a:tblGrid>
              <a:tr h="501751">
                <a:tc>
                  <a:txBody>
                    <a:bodyPr/>
                    <a:lstStyle/>
                    <a:p>
                      <a:pPr algn="ctr"/>
                      <a:r>
                        <a:rPr lang="es-ES_tradnl" sz="2000" b="1" dirty="0" err="1">
                          <a:solidFill>
                            <a:srgbClr val="C00000"/>
                          </a:solidFill>
                          <a:latin typeface="Montserrat" panose="00000500000000000000"/>
                        </a:rPr>
                        <a:t>Met</a:t>
                      </a:r>
                      <a:r>
                        <a:rPr lang="es-ES" sz="2000" b="1" dirty="0">
                          <a:solidFill>
                            <a:srgbClr val="C00000"/>
                          </a:solidFill>
                          <a:latin typeface="Montserrat" panose="00000500000000000000"/>
                        </a:rPr>
                        <a:t>á</a:t>
                      </a:r>
                      <a:r>
                        <a:rPr lang="es-ES_tradnl" sz="2000" b="1" dirty="0" err="1">
                          <a:solidFill>
                            <a:srgbClr val="C00000"/>
                          </a:solidFill>
                          <a:latin typeface="Montserrat" panose="00000500000000000000"/>
                        </a:rPr>
                        <a:t>stasis</a:t>
                      </a:r>
                      <a:r>
                        <a:rPr lang="es-ES_tradnl" sz="2000" b="1" dirty="0">
                          <a:solidFill>
                            <a:srgbClr val="C00000"/>
                          </a:solidFill>
                          <a:latin typeface="Montserrat" panose="00000500000000000000"/>
                        </a:rPr>
                        <a:t> en niños</a:t>
                      </a:r>
                    </a:p>
                  </a:txBody>
                  <a:tcPr anchor="ctr"/>
                </a:tc>
                <a:extLst>
                  <a:ext uri="{0D108BD9-81ED-4DB2-BD59-A6C34878D82A}">
                    <a16:rowId xmlns:a16="http://schemas.microsoft.com/office/drawing/2014/main" val="10000"/>
                  </a:ext>
                </a:extLst>
              </a:tr>
              <a:tr h="501751">
                <a:tc>
                  <a:txBody>
                    <a:bodyPr/>
                    <a:lstStyle/>
                    <a:p>
                      <a:r>
                        <a:rPr lang="es-ES" sz="2000" b="0" dirty="0">
                          <a:solidFill>
                            <a:srgbClr val="152B48"/>
                          </a:solidFill>
                          <a:latin typeface="Montserrat" panose="00000500000000000000"/>
                        </a:rPr>
                        <a:t>Sarcoma</a:t>
                      </a:r>
                      <a:endParaRPr lang="es-ES_tradnl" sz="2000" b="0" dirty="0">
                        <a:solidFill>
                          <a:srgbClr val="152B48"/>
                        </a:solidFill>
                        <a:latin typeface="Montserrat" panose="00000500000000000000"/>
                      </a:endParaRPr>
                    </a:p>
                  </a:txBody>
                  <a:tcPr anchor="ctr"/>
                </a:tc>
                <a:extLst>
                  <a:ext uri="{0D108BD9-81ED-4DB2-BD59-A6C34878D82A}">
                    <a16:rowId xmlns:a16="http://schemas.microsoft.com/office/drawing/2014/main" val="10001"/>
                  </a:ext>
                </a:extLst>
              </a:tr>
              <a:tr h="501751">
                <a:tc>
                  <a:txBody>
                    <a:bodyPr/>
                    <a:lstStyle/>
                    <a:p>
                      <a:r>
                        <a:rPr lang="es-ES_tradnl" sz="2000" b="0" dirty="0" err="1">
                          <a:solidFill>
                            <a:srgbClr val="152B48"/>
                          </a:solidFill>
                          <a:latin typeface="Montserrat" panose="00000500000000000000"/>
                        </a:rPr>
                        <a:t>Neuroblastoma</a:t>
                      </a:r>
                      <a:endParaRPr lang="es-ES_tradnl" sz="2000" b="0" dirty="0">
                        <a:solidFill>
                          <a:srgbClr val="152B48"/>
                        </a:solidFill>
                        <a:latin typeface="Montserrat" panose="00000500000000000000"/>
                      </a:endParaRPr>
                    </a:p>
                  </a:txBody>
                  <a:tcPr anchor="ctr"/>
                </a:tc>
                <a:extLst>
                  <a:ext uri="{0D108BD9-81ED-4DB2-BD59-A6C34878D82A}">
                    <a16:rowId xmlns:a16="http://schemas.microsoft.com/office/drawing/2014/main" val="10002"/>
                  </a:ext>
                </a:extLst>
              </a:tr>
              <a:tr h="878064">
                <a:tc>
                  <a:txBody>
                    <a:bodyPr/>
                    <a:lstStyle/>
                    <a:p>
                      <a:r>
                        <a:rPr lang="es-ES_tradnl" sz="2000" b="0" dirty="0">
                          <a:solidFill>
                            <a:srgbClr val="152B48"/>
                          </a:solidFill>
                          <a:latin typeface="Montserrat" panose="00000500000000000000"/>
                        </a:rPr>
                        <a:t>Tumor de c</a:t>
                      </a:r>
                      <a:r>
                        <a:rPr lang="es-ES" sz="2000" b="0" dirty="0">
                          <a:solidFill>
                            <a:srgbClr val="152B48"/>
                          </a:solidFill>
                          <a:latin typeface="Montserrat" panose="00000500000000000000"/>
                        </a:rPr>
                        <a:t>é</a:t>
                      </a:r>
                      <a:r>
                        <a:rPr lang="es-ES_tradnl" sz="2000" b="0" dirty="0">
                          <a:solidFill>
                            <a:srgbClr val="152B48"/>
                          </a:solidFill>
                          <a:latin typeface="Montserrat" panose="00000500000000000000"/>
                        </a:rPr>
                        <a:t>lulas germinales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6321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3063" y="4102814"/>
            <a:ext cx="2726432" cy="2669631"/>
          </a:xfrm>
          <a:prstGeom prst="rect">
            <a:avLst/>
          </a:prstGeom>
        </p:spPr>
      </p:pic>
      <p:sp>
        <p:nvSpPr>
          <p:cNvPr id="3" name="CuadroTexto 2"/>
          <p:cNvSpPr txBox="1"/>
          <p:nvPr/>
        </p:nvSpPr>
        <p:spPr>
          <a:xfrm>
            <a:off x="5703590" y="3652441"/>
            <a:ext cx="1845377" cy="461665"/>
          </a:xfrm>
          <a:prstGeom prst="rect">
            <a:avLst/>
          </a:prstGeom>
          <a:noFill/>
        </p:spPr>
        <p:txBody>
          <a:bodyPr wrap="none" rtlCol="0">
            <a:spAutoFit/>
          </a:bodyPr>
          <a:lstStyle/>
          <a:p>
            <a:r>
              <a:rPr lang="es-ES" sz="2400" dirty="0" err="1">
                <a:solidFill>
                  <a:srgbClr val="152B48"/>
                </a:solidFill>
                <a:latin typeface="Montserrat"/>
              </a:rPr>
              <a:t>Ependimoma</a:t>
            </a:r>
            <a:endParaRPr lang="es-ES_tradnl" sz="2400" dirty="0">
              <a:solidFill>
                <a:srgbClr val="152B48"/>
              </a:solidFill>
              <a:latin typeface="Montserrat"/>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0054" y="4102814"/>
            <a:ext cx="2955404" cy="2462837"/>
          </a:xfrm>
          <a:prstGeom prst="rect">
            <a:avLst/>
          </a:prstGeom>
        </p:spPr>
      </p:pic>
      <p:sp>
        <p:nvSpPr>
          <p:cNvPr id="5" name="CuadroTexto 4"/>
          <p:cNvSpPr txBox="1"/>
          <p:nvPr/>
        </p:nvSpPr>
        <p:spPr>
          <a:xfrm>
            <a:off x="8577510" y="3652441"/>
            <a:ext cx="2308902" cy="461665"/>
          </a:xfrm>
          <a:prstGeom prst="rect">
            <a:avLst/>
          </a:prstGeom>
          <a:noFill/>
        </p:spPr>
        <p:txBody>
          <a:bodyPr wrap="none" rtlCol="0">
            <a:spAutoFit/>
          </a:bodyPr>
          <a:lstStyle/>
          <a:p>
            <a:r>
              <a:rPr lang="es-ES" sz="2400" dirty="0" err="1">
                <a:solidFill>
                  <a:srgbClr val="152B48"/>
                </a:solidFill>
                <a:latin typeface="Montserrat"/>
              </a:rPr>
              <a:t>Meduloblastoma</a:t>
            </a:r>
            <a:endParaRPr lang="es-ES_tradnl" sz="2400" dirty="0">
              <a:solidFill>
                <a:srgbClr val="152B48"/>
              </a:solidFill>
              <a:latin typeface="Montserrat"/>
            </a:endParaRPr>
          </a:p>
        </p:txBody>
      </p:sp>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30611" y="890294"/>
            <a:ext cx="5982395" cy="2736304"/>
          </a:xfrm>
          <a:prstGeom prst="rect">
            <a:avLst/>
          </a:prstGeom>
        </p:spPr>
      </p:pic>
      <p:sp>
        <p:nvSpPr>
          <p:cNvPr id="7" name="CuadroTexto 6"/>
          <p:cNvSpPr txBox="1"/>
          <p:nvPr/>
        </p:nvSpPr>
        <p:spPr>
          <a:xfrm>
            <a:off x="5976542" y="1064954"/>
            <a:ext cx="1637692" cy="461665"/>
          </a:xfrm>
          <a:prstGeom prst="rect">
            <a:avLst/>
          </a:prstGeom>
          <a:noFill/>
        </p:spPr>
        <p:txBody>
          <a:bodyPr wrap="none" rtlCol="0">
            <a:spAutoFit/>
          </a:bodyPr>
          <a:lstStyle>
            <a:defPPr>
              <a:defRPr lang="es-CO"/>
            </a:defPPr>
            <a:lvl1pPr>
              <a:defRPr sz="2400">
                <a:solidFill>
                  <a:srgbClr val="FFFF00"/>
                </a:solidFill>
              </a:defRPr>
            </a:lvl1pPr>
          </a:lstStyle>
          <a:p>
            <a:r>
              <a:rPr lang="es-ES" dirty="0">
                <a:latin typeface="Montserrat" panose="02000505000000020004"/>
              </a:rPr>
              <a:t>A. </a:t>
            </a:r>
            <a:r>
              <a:rPr lang="es-ES" dirty="0" err="1">
                <a:latin typeface="Montserrat" panose="02000505000000020004"/>
              </a:rPr>
              <a:t>pilocítico</a:t>
            </a:r>
            <a:endParaRPr lang="es-ES_tradnl" dirty="0">
              <a:latin typeface="Montserrat" panose="02000505000000020004"/>
            </a:endParaRPr>
          </a:p>
        </p:txBody>
      </p:sp>
      <p:sp>
        <p:nvSpPr>
          <p:cNvPr id="8" name="Título 1"/>
          <p:cNvSpPr txBox="1">
            <a:spLocks/>
          </p:cNvSpPr>
          <p:nvPr/>
        </p:nvSpPr>
        <p:spPr>
          <a:xfrm>
            <a:off x="5077719" y="149135"/>
            <a:ext cx="3888177" cy="508153"/>
          </a:xfrm>
          <a:prstGeom prst="rect">
            <a:avLst/>
          </a:prstGeom>
          <a:solidFill>
            <a:srgbClr val="06AEAA">
              <a:alpha val="34000"/>
            </a:srgbClr>
          </a:solidFill>
          <a:ln>
            <a:solidFill>
              <a:srgbClr val="FF0000"/>
            </a:solidFill>
          </a:ln>
        </p:spPr>
        <p:txBody>
          <a:bodyPr>
            <a:normAutofit fontScale="47500" lnSpcReduction="20000"/>
          </a:bodyPr>
          <a:lstStyle>
            <a:defPPr>
              <a:defRPr lang="es-CO"/>
            </a:defPPr>
            <a:lvl1pPr algn="ctr">
              <a:spcBef>
                <a:spcPct val="0"/>
              </a:spcBef>
              <a:buNone/>
              <a:defRPr sz="3600" b="1">
                <a:latin typeface="+mj-lt"/>
                <a:ea typeface="+mj-ea"/>
                <a:cs typeface="+mj-cs"/>
              </a:defRPr>
            </a:lvl1pPr>
          </a:lstStyle>
          <a:p>
            <a:r>
              <a:rPr lang="es-ES" dirty="0">
                <a:solidFill>
                  <a:srgbClr val="152B48"/>
                </a:solidFill>
                <a:latin typeface="Montserrat" panose="02000505000000020004"/>
              </a:rPr>
              <a:t>Tumores primarios en niños</a:t>
            </a:r>
            <a:endParaRPr lang="es-ES_tradnl" dirty="0">
              <a:solidFill>
                <a:srgbClr val="152B48"/>
              </a:solidFill>
              <a:latin typeface="Montserrat" panose="02000505000000020004"/>
            </a:endParaRPr>
          </a:p>
        </p:txBody>
      </p:sp>
      <p:sp>
        <p:nvSpPr>
          <p:cNvPr id="9" name="CuadroTexto 8"/>
          <p:cNvSpPr txBox="1"/>
          <p:nvPr/>
        </p:nvSpPr>
        <p:spPr>
          <a:xfrm>
            <a:off x="10013006" y="1842947"/>
            <a:ext cx="2177840" cy="830997"/>
          </a:xfrm>
          <a:prstGeom prst="rect">
            <a:avLst/>
          </a:prstGeom>
          <a:noFill/>
        </p:spPr>
        <p:txBody>
          <a:bodyPr wrap="none" rtlCol="0">
            <a:spAutoFit/>
          </a:bodyPr>
          <a:lstStyle>
            <a:defPPr>
              <a:defRPr lang="es-CO"/>
            </a:defPPr>
            <a:lvl1pPr marL="342891" indent="-342891">
              <a:buFontTx/>
              <a:buChar char="-"/>
              <a:defRPr sz="2400">
                <a:solidFill>
                  <a:srgbClr val="FF0000"/>
                </a:solidFill>
              </a:defRPr>
            </a:lvl1pPr>
          </a:lstStyle>
          <a:p>
            <a:r>
              <a:rPr lang="es-ES" dirty="0">
                <a:latin typeface="Montserrat" panose="02000505000000020004"/>
              </a:rPr>
              <a:t>Infratentorial</a:t>
            </a:r>
            <a:endParaRPr lang="es-ES_tradnl" dirty="0">
              <a:latin typeface="Montserrat" panose="02000505000000020004"/>
            </a:endParaRPr>
          </a:p>
          <a:p>
            <a:pPr marL="0" indent="0">
              <a:buNone/>
            </a:pPr>
            <a:r>
              <a:rPr lang="es-ES_tradnl" dirty="0">
                <a:latin typeface="Montserrat" panose="02000505000000020004"/>
              </a:rPr>
              <a:t>**  Hidrocefalia</a:t>
            </a:r>
            <a:endParaRPr lang="es-ES" dirty="0">
              <a:latin typeface="Montserrat" panose="02000505000000020004"/>
            </a:endParaRPr>
          </a:p>
        </p:txBody>
      </p:sp>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2593" y="824034"/>
            <a:ext cx="2243819" cy="1432153"/>
          </a:xfrm>
          <a:prstGeom prst="rect">
            <a:avLst/>
          </a:prstGeom>
        </p:spPr>
      </p:pic>
      <p:sp>
        <p:nvSpPr>
          <p:cNvPr id="11" name="CuadroTexto 10"/>
          <p:cNvSpPr txBox="1"/>
          <p:nvPr/>
        </p:nvSpPr>
        <p:spPr>
          <a:xfrm>
            <a:off x="1209980" y="2376851"/>
            <a:ext cx="2209259" cy="400110"/>
          </a:xfrm>
          <a:prstGeom prst="rect">
            <a:avLst/>
          </a:prstGeom>
          <a:solidFill>
            <a:schemeClr val="tx2">
              <a:lumMod val="60000"/>
              <a:lumOff val="40000"/>
            </a:schemeClr>
          </a:solidFill>
        </p:spPr>
        <p:txBody>
          <a:bodyPr wrap="none" rtlCol="0">
            <a:spAutoFit/>
          </a:bodyPr>
          <a:lstStyle>
            <a:defPPr>
              <a:defRPr lang="es-CO"/>
            </a:defPPr>
            <a:lvl1pPr>
              <a:defRPr sz="2400">
                <a:solidFill>
                  <a:prstClr val="white"/>
                </a:solidFill>
              </a:defRPr>
            </a:lvl1pPr>
          </a:lstStyle>
          <a:p>
            <a:r>
              <a:rPr lang="es-ES" sz="2000" dirty="0" err="1">
                <a:latin typeface="Montserrat" panose="02000505000000020004"/>
              </a:rPr>
              <a:t>Sd</a:t>
            </a:r>
            <a:r>
              <a:rPr lang="es-ES" sz="2000" dirty="0">
                <a:latin typeface="Montserrat" panose="02000505000000020004"/>
              </a:rPr>
              <a:t>. de </a:t>
            </a:r>
            <a:r>
              <a:rPr lang="es-ES" sz="2000" dirty="0" err="1">
                <a:latin typeface="Montserrat" panose="02000505000000020004"/>
              </a:rPr>
              <a:t>Parinaud</a:t>
            </a:r>
            <a:endParaRPr lang="es-ES" sz="2000" dirty="0">
              <a:latin typeface="Montserrat" panose="02000505000000020004"/>
            </a:endParaRPr>
          </a:p>
        </p:txBody>
      </p:sp>
    </p:spTree>
    <p:extLst>
      <p:ext uri="{BB962C8B-B14F-4D97-AF65-F5344CB8AC3E}">
        <p14:creationId xmlns:p14="http://schemas.microsoft.com/office/powerpoint/2010/main" val="1404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Resultado de imagen para radioterapia espin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5783" y="864079"/>
            <a:ext cx="8518097" cy="3977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58844" y="895272"/>
            <a:ext cx="2610721" cy="116955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285750" indent="-285750">
              <a:buFont typeface="Arial" panose="020B0604020202020204" pitchFamily="34" charset="0"/>
              <a:buChar char="•"/>
            </a:pPr>
            <a:r>
              <a:rPr lang="es-CO" sz="1400" dirty="0" err="1">
                <a:latin typeface="Montserrat" panose="02000505000000020004"/>
              </a:rPr>
              <a:t>Astrocitoma</a:t>
            </a:r>
            <a:r>
              <a:rPr lang="es-CO" sz="1400" dirty="0">
                <a:latin typeface="Montserrat" panose="02000505000000020004"/>
              </a:rPr>
              <a:t> (Niños)</a:t>
            </a: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err="1">
                <a:latin typeface="Montserrat" panose="02000505000000020004"/>
              </a:rPr>
              <a:t>Ependimoma</a:t>
            </a:r>
            <a:r>
              <a:rPr lang="es-CO" sz="1400" dirty="0">
                <a:latin typeface="Montserrat" panose="02000505000000020004"/>
              </a:rPr>
              <a:t> (Adultos)</a:t>
            </a: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err="1">
                <a:latin typeface="Montserrat" panose="02000505000000020004"/>
              </a:rPr>
              <a:t>Ganglioglioma</a:t>
            </a:r>
            <a:endParaRPr lang="es-CO" sz="1400" dirty="0">
              <a:latin typeface="Montserrat" panose="02000505000000020004"/>
            </a:endParaRPr>
          </a:p>
        </p:txBody>
      </p:sp>
      <p:sp>
        <p:nvSpPr>
          <p:cNvPr id="6" name="Rectángulo 5"/>
          <p:cNvSpPr/>
          <p:nvPr/>
        </p:nvSpPr>
        <p:spPr>
          <a:xfrm>
            <a:off x="6512532" y="895272"/>
            <a:ext cx="2363351" cy="160043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285750" indent="-285750">
              <a:buFont typeface="Arial" panose="020B0604020202020204" pitchFamily="34" charset="0"/>
              <a:buChar char="•"/>
            </a:pPr>
            <a:r>
              <a:rPr lang="es-CO" sz="1400" dirty="0" err="1">
                <a:latin typeface="Montserrat" panose="02000505000000020004"/>
              </a:rPr>
              <a:t>Meningiomas</a:t>
            </a:r>
            <a:r>
              <a:rPr lang="es-CO" sz="1400" dirty="0">
                <a:latin typeface="Montserrat" panose="02000505000000020004"/>
              </a:rPr>
              <a:t> (80%)</a:t>
            </a: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err="1">
                <a:latin typeface="Montserrat" panose="02000505000000020004"/>
              </a:rPr>
              <a:t>Schwannomas</a:t>
            </a:r>
            <a:endParaRPr lang="es-CO" sz="1400" dirty="0">
              <a:latin typeface="Montserrat" panose="02000505000000020004"/>
            </a:endParaRP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err="1">
                <a:latin typeface="Montserrat" panose="02000505000000020004"/>
              </a:rPr>
              <a:t>Neurofibromas</a:t>
            </a:r>
            <a:endParaRPr lang="es-CO" sz="1400" dirty="0">
              <a:latin typeface="Montserrat" panose="02000505000000020004"/>
            </a:endParaRP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err="1">
                <a:latin typeface="Montserrat" panose="02000505000000020004"/>
              </a:rPr>
              <a:t>Mixopapilar</a:t>
            </a:r>
            <a:endParaRPr lang="es-CO" sz="1400" dirty="0">
              <a:latin typeface="Montserrat" panose="02000505000000020004"/>
            </a:endParaRPr>
          </a:p>
        </p:txBody>
      </p:sp>
      <p:sp>
        <p:nvSpPr>
          <p:cNvPr id="7" name="Rectángulo 6"/>
          <p:cNvSpPr/>
          <p:nvPr/>
        </p:nvSpPr>
        <p:spPr>
          <a:xfrm>
            <a:off x="9060750" y="895272"/>
            <a:ext cx="3011981" cy="116955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285750" indent="-285750">
              <a:buFont typeface="Arial" panose="020B0604020202020204" pitchFamily="34" charset="0"/>
              <a:buChar char="•"/>
            </a:pPr>
            <a:r>
              <a:rPr lang="es-CO" sz="1400" dirty="0" err="1">
                <a:latin typeface="Montserrat" panose="02000505000000020004"/>
              </a:rPr>
              <a:t>MTS</a:t>
            </a:r>
            <a:endParaRPr lang="es-CO" sz="1400" dirty="0">
              <a:latin typeface="Montserrat" panose="02000505000000020004"/>
            </a:endParaRP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a:latin typeface="Montserrat" panose="02000505000000020004"/>
              </a:rPr>
              <a:t>Tumor de la Vaina Nerviosa</a:t>
            </a:r>
          </a:p>
          <a:p>
            <a:pPr marL="285750" indent="-285750">
              <a:buFont typeface="Arial" panose="020B0604020202020204" pitchFamily="34" charset="0"/>
              <a:buChar char="•"/>
            </a:pPr>
            <a:endParaRPr lang="es-CO" sz="1400" dirty="0">
              <a:latin typeface="Montserrat" panose="02000505000000020004"/>
            </a:endParaRPr>
          </a:p>
          <a:p>
            <a:pPr marL="285750" indent="-285750">
              <a:buFont typeface="Arial" panose="020B0604020202020204" pitchFamily="34" charset="0"/>
              <a:buChar char="•"/>
            </a:pPr>
            <a:r>
              <a:rPr lang="es-CO" sz="1400" dirty="0">
                <a:latin typeface="Montserrat" panose="02000505000000020004"/>
              </a:rPr>
              <a:t>Tumor Vertebral </a:t>
            </a:r>
            <a:r>
              <a:rPr lang="es-CO" sz="1400" dirty="0" err="1">
                <a:latin typeface="Montserrat" panose="02000505000000020004"/>
              </a:rPr>
              <a:t>1ario</a:t>
            </a:r>
            <a:endParaRPr lang="es-CO" sz="1400" dirty="0">
              <a:latin typeface="Montserrat" panose="02000505000000020004"/>
            </a:endParaRPr>
          </a:p>
        </p:txBody>
      </p:sp>
      <p:sp>
        <p:nvSpPr>
          <p:cNvPr id="8" name="CuadroTexto 7">
            <a:extLst>
              <a:ext uri="{FF2B5EF4-FFF2-40B4-BE49-F238E27FC236}">
                <a16:creationId xmlns:a16="http://schemas.microsoft.com/office/drawing/2014/main" id="{E729F5FD-9CED-4DC6-93DD-E2069FD24246}"/>
              </a:ext>
            </a:extLst>
          </p:cNvPr>
          <p:cNvSpPr txBox="1"/>
          <p:nvPr/>
        </p:nvSpPr>
        <p:spPr>
          <a:xfrm>
            <a:off x="6281530" y="6186815"/>
            <a:ext cx="5910470" cy="261610"/>
          </a:xfrm>
          <a:prstGeom prst="rect">
            <a:avLst/>
          </a:prstGeom>
          <a:noFill/>
        </p:spPr>
        <p:txBody>
          <a:bodyPr wrap="square" rtlCol="0">
            <a:spAutoFit/>
          </a:bodyPr>
          <a:lstStyle/>
          <a:p>
            <a:r>
              <a:rPr lang="es-MX" sz="1100" dirty="0" err="1">
                <a:solidFill>
                  <a:srgbClr val="152B48"/>
                </a:solidFill>
                <a:latin typeface="Montserrat" panose="02000505000000020004"/>
              </a:rPr>
              <a:t>National</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Comprehensive</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Cancer</a:t>
            </a:r>
            <a:r>
              <a:rPr lang="es-MX" sz="1100" dirty="0">
                <a:solidFill>
                  <a:srgbClr val="152B48"/>
                </a:solidFill>
                <a:latin typeface="Montserrat" panose="02000505000000020004"/>
              </a:rPr>
              <a:t> Network (NCCN), </a:t>
            </a:r>
            <a:r>
              <a:rPr lang="es-MX" sz="1100" dirty="0" err="1">
                <a:solidFill>
                  <a:srgbClr val="152B48"/>
                </a:solidFill>
                <a:latin typeface="Montserrat" panose="02000505000000020004"/>
              </a:rPr>
              <a:t>Guidelines</a:t>
            </a:r>
            <a:r>
              <a:rPr lang="es-MX" sz="1100" dirty="0">
                <a:solidFill>
                  <a:srgbClr val="152B48"/>
                </a:solidFill>
                <a:latin typeface="Montserrat" panose="02000505000000020004"/>
              </a:rPr>
              <a:t> Central </a:t>
            </a:r>
            <a:r>
              <a:rPr lang="es-MX" sz="1100" dirty="0" err="1">
                <a:solidFill>
                  <a:srgbClr val="152B48"/>
                </a:solidFill>
                <a:latin typeface="Montserrat" panose="02000505000000020004"/>
              </a:rPr>
              <a:t>Nervous</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System</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Cancers</a:t>
            </a:r>
            <a:r>
              <a:rPr lang="es-MX" sz="1100" dirty="0">
                <a:solidFill>
                  <a:srgbClr val="152B48"/>
                </a:solidFill>
                <a:latin typeface="Montserrat" panose="02000505000000020004"/>
              </a:rPr>
              <a:t> 2018</a:t>
            </a:r>
          </a:p>
        </p:txBody>
      </p:sp>
      <p:sp>
        <p:nvSpPr>
          <p:cNvPr id="10" name="Título 9">
            <a:extLst>
              <a:ext uri="{FF2B5EF4-FFF2-40B4-BE49-F238E27FC236}">
                <a16:creationId xmlns:a16="http://schemas.microsoft.com/office/drawing/2014/main" id="{B148E8F5-1723-46CB-A5D4-204C512EFE11}"/>
              </a:ext>
            </a:extLst>
          </p:cNvPr>
          <p:cNvSpPr>
            <a:spLocks noGrp="1"/>
          </p:cNvSpPr>
          <p:nvPr>
            <p:ph type="title"/>
          </p:nvPr>
        </p:nvSpPr>
        <p:spPr>
          <a:xfrm>
            <a:off x="838200" y="-219075"/>
            <a:ext cx="10515600" cy="1325563"/>
          </a:xfrm>
        </p:spPr>
        <p:txBody>
          <a:bodyPr>
            <a:normAutofit/>
          </a:bodyPr>
          <a:lstStyle/>
          <a:p>
            <a:pPr algn="ctr"/>
            <a:r>
              <a:rPr lang="es-CO" sz="3600" dirty="0">
                <a:latin typeface="Montserrat" panose="02000505000000020004"/>
              </a:rPr>
              <a:t>Clasificación de los Tumores Espinales</a:t>
            </a:r>
          </a:p>
        </p:txBody>
      </p:sp>
    </p:spTree>
    <p:extLst>
      <p:ext uri="{BB962C8B-B14F-4D97-AF65-F5344CB8AC3E}">
        <p14:creationId xmlns:p14="http://schemas.microsoft.com/office/powerpoint/2010/main" val="20181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9AA3C-4C1C-41FB-868E-6540423A9056}"/>
              </a:ext>
            </a:extLst>
          </p:cNvPr>
          <p:cNvSpPr>
            <a:spLocks noGrp="1"/>
          </p:cNvSpPr>
          <p:nvPr>
            <p:ph type="title"/>
          </p:nvPr>
        </p:nvSpPr>
        <p:spPr>
          <a:xfrm>
            <a:off x="838200" y="487302"/>
            <a:ext cx="10515600" cy="791552"/>
          </a:xfrm>
        </p:spPr>
        <p:txBody>
          <a:bodyPr/>
          <a:lstStyle/>
          <a:p>
            <a:pPr algn="ctr"/>
            <a:r>
              <a:rPr lang="es-CO" dirty="0">
                <a:latin typeface="Montserrat" panose="02000505000000020004"/>
              </a:rPr>
              <a:t>Edema Cerebral</a:t>
            </a:r>
          </a:p>
        </p:txBody>
      </p:sp>
      <p:sp>
        <p:nvSpPr>
          <p:cNvPr id="4" name="Rectángulo 3"/>
          <p:cNvSpPr/>
          <p:nvPr/>
        </p:nvSpPr>
        <p:spPr>
          <a:xfrm>
            <a:off x="6273964" y="2886064"/>
            <a:ext cx="5186516" cy="1077218"/>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s-ES" sz="1600" b="1" dirty="0">
                <a:solidFill>
                  <a:srgbClr val="FF0000"/>
                </a:solidFill>
                <a:latin typeface="Montserrat" panose="02000505000000020004"/>
              </a:rPr>
              <a:t>Focal</a:t>
            </a:r>
          </a:p>
          <a:p>
            <a:pPr marL="742950" lvl="1" indent="-285750">
              <a:buFont typeface="Arial" panose="020B0604020202020204" pitchFamily="34" charset="0"/>
              <a:buChar char="•"/>
            </a:pPr>
            <a:r>
              <a:rPr lang="es-ES" sz="1600" dirty="0">
                <a:latin typeface="Montserrat" panose="02000505000000020004"/>
              </a:rPr>
              <a:t>Puede producir un Síndrome de herniación cerebral con o sin elevación de la PIC.</a:t>
            </a:r>
            <a:endParaRPr lang="es-CO" sz="1600" dirty="0">
              <a:latin typeface="Montserrat" panose="02000505000000020004"/>
            </a:endParaRPr>
          </a:p>
        </p:txBody>
      </p:sp>
      <p:sp>
        <p:nvSpPr>
          <p:cNvPr id="6" name="Rectangle 2"/>
          <p:cNvSpPr>
            <a:spLocks noChangeArrowheads="1"/>
          </p:cNvSpPr>
          <p:nvPr/>
        </p:nvSpPr>
        <p:spPr bwMode="auto">
          <a:xfrm>
            <a:off x="599767" y="2886064"/>
            <a:ext cx="4322753" cy="877163"/>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O" b="1" i="0" u="none" strike="noStrike" cap="none" normalizeH="0" baseline="0" dirty="0">
                <a:ln>
                  <a:noFill/>
                </a:ln>
                <a:solidFill>
                  <a:srgbClr val="FF0000"/>
                </a:solidFill>
                <a:effectLst/>
                <a:latin typeface="Montserrat" panose="02000505000000020004"/>
                <a:ea typeface="Times New Roman" panose="02020603050405020304" pitchFamily="18" charset="0"/>
                <a:cs typeface="Arial" panose="020B0604020202020204" pitchFamily="34" charset="0"/>
              </a:rPr>
              <a:t>Global</a:t>
            </a:r>
          </a:p>
          <a:p>
            <a:pPr marL="742950" lvl="1" indent="-285750" algn="just" eaLnBrk="0" fontAlgn="base" hangingPunct="0">
              <a:spcBef>
                <a:spcPct val="0"/>
              </a:spcBef>
              <a:spcAft>
                <a:spcPct val="0"/>
              </a:spcAft>
              <a:buFont typeface="Arial" panose="020B0604020202020204" pitchFamily="34" charset="0"/>
              <a:buChar char="•"/>
            </a:pPr>
            <a:r>
              <a:rPr lang="es-ES" altLang="es-CO" dirty="0">
                <a:solidFill>
                  <a:schemeClr val="bg1"/>
                </a:solidFill>
                <a:latin typeface="Montserrat" panose="02000505000000020004"/>
                <a:ea typeface="Times New Roman" panose="02020603050405020304" pitchFamily="18" charset="0"/>
                <a:cs typeface="Arial" panose="020B0604020202020204" pitchFamily="34" charset="0"/>
              </a:rPr>
              <a:t>P</a:t>
            </a:r>
            <a:r>
              <a:rPr kumimoji="0" lang="es-ES" altLang="es-CO" b="0" i="0" u="none" strike="noStrike" cap="none" normalizeH="0" baseline="0" dirty="0">
                <a:ln>
                  <a:noFill/>
                </a:ln>
                <a:solidFill>
                  <a:schemeClr val="bg1"/>
                </a:solidFill>
                <a:effectLst/>
                <a:latin typeface="Montserrat" panose="02000505000000020004"/>
                <a:ea typeface="Times New Roman" panose="02020603050405020304" pitchFamily="18" charset="0"/>
                <a:cs typeface="Arial" panose="020B0604020202020204" pitchFamily="34" charset="0"/>
              </a:rPr>
              <a:t>uede producir un aumento global de la PIC.</a:t>
            </a:r>
            <a:r>
              <a:rPr kumimoji="0" lang="es-CO" altLang="es-CO" b="0" i="0" u="none" strike="noStrike" cap="none" normalizeH="0" baseline="0" dirty="0">
                <a:ln>
                  <a:noFill/>
                </a:ln>
                <a:solidFill>
                  <a:schemeClr val="bg1"/>
                </a:solidFill>
                <a:effectLst/>
                <a:latin typeface="Montserrat" panose="02000505000000020004"/>
              </a:rPr>
              <a:t> </a:t>
            </a:r>
            <a:endParaRPr kumimoji="0" lang="es-CO" altLang="es-CO" sz="3200" b="0" i="0" u="none" strike="noStrike" cap="none" normalizeH="0" baseline="0" dirty="0">
              <a:ln>
                <a:noFill/>
              </a:ln>
              <a:solidFill>
                <a:schemeClr val="bg1"/>
              </a:solidFill>
              <a:effectLst/>
              <a:latin typeface="Montserrat" panose="02000505000000020004"/>
            </a:endParaRPr>
          </a:p>
        </p:txBody>
      </p:sp>
      <p:sp>
        <p:nvSpPr>
          <p:cNvPr id="7" name="Rectángulo 6"/>
          <p:cNvSpPr/>
          <p:nvPr/>
        </p:nvSpPr>
        <p:spPr>
          <a:xfrm>
            <a:off x="4790276" y="4112174"/>
            <a:ext cx="2202426" cy="981423"/>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marL="342900" lvl="0" indent="-342900" algn="just">
              <a:lnSpc>
                <a:spcPct val="107000"/>
              </a:lnSpc>
              <a:spcAft>
                <a:spcPts val="0"/>
              </a:spcAft>
              <a:buFont typeface="Symbol" panose="05050102010706020507" pitchFamily="18" charset="2"/>
              <a:buChar char=""/>
            </a:pPr>
            <a:r>
              <a:rPr lang="es-CO" dirty="0">
                <a:latin typeface="Montserrat" panose="02000505000000020004"/>
                <a:ea typeface="Calibri" panose="020F0502020204030204" pitchFamily="34" charset="0"/>
                <a:cs typeface="Times New Roman" panose="02020603050405020304" pitchFamily="18" charset="0"/>
              </a:rPr>
              <a:t>Vasogénico</a:t>
            </a:r>
          </a:p>
          <a:p>
            <a:pPr marL="342900" lvl="0" indent="-342900" algn="just">
              <a:lnSpc>
                <a:spcPct val="107000"/>
              </a:lnSpc>
              <a:spcAft>
                <a:spcPts val="0"/>
              </a:spcAft>
              <a:buFont typeface="Symbol" panose="05050102010706020507" pitchFamily="18" charset="2"/>
              <a:buChar char=""/>
            </a:pPr>
            <a:r>
              <a:rPr lang="es-CO" dirty="0">
                <a:latin typeface="Montserrat" panose="02000505000000020004"/>
                <a:ea typeface="Calibri" panose="020F0502020204030204" pitchFamily="34" charset="0"/>
                <a:cs typeface="Times New Roman" panose="02020603050405020304" pitchFamily="18" charset="0"/>
              </a:rPr>
              <a:t>Citotóxico</a:t>
            </a:r>
          </a:p>
          <a:p>
            <a:pPr marL="342900" lvl="0" indent="-342900" algn="just">
              <a:lnSpc>
                <a:spcPct val="107000"/>
              </a:lnSpc>
              <a:spcAft>
                <a:spcPts val="800"/>
              </a:spcAft>
              <a:buFont typeface="Symbol" panose="05050102010706020507" pitchFamily="18" charset="2"/>
              <a:buChar char=""/>
            </a:pPr>
            <a:r>
              <a:rPr lang="es-CO" dirty="0">
                <a:latin typeface="Montserrat" panose="02000505000000020004"/>
                <a:ea typeface="Calibri" panose="020F0502020204030204" pitchFamily="34" charset="0"/>
                <a:cs typeface="Times New Roman" panose="02020603050405020304" pitchFamily="18" charset="0"/>
              </a:rPr>
              <a:t>Hidrostático</a:t>
            </a:r>
          </a:p>
        </p:txBody>
      </p:sp>
      <p:sp>
        <p:nvSpPr>
          <p:cNvPr id="5" name="Rectángulo 4"/>
          <p:cNvSpPr/>
          <p:nvPr/>
        </p:nvSpPr>
        <p:spPr>
          <a:xfrm>
            <a:off x="599767" y="1584145"/>
            <a:ext cx="10860713" cy="830997"/>
          </a:xfrm>
          <a:prstGeom prst="rect">
            <a:avLst/>
          </a:prstGeom>
          <a:solidFill>
            <a:srgbClr val="06AE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CO" sz="2400" dirty="0">
                <a:solidFill>
                  <a:schemeClr val="tx1"/>
                </a:solidFill>
                <a:latin typeface="Montserrat" panose="02000505000000020004"/>
              </a:rPr>
              <a:t>Acumulación excesiva de agua dentro del parénquima cerebral; </a:t>
            </a:r>
            <a:r>
              <a:rPr lang="es-ES" sz="2400" dirty="0">
                <a:solidFill>
                  <a:schemeClr val="tx1"/>
                </a:solidFill>
                <a:latin typeface="Montserrat" panose="02000505000000020004"/>
              </a:rPr>
              <a:t>contribuye a un incremento del volumen intracraneal. </a:t>
            </a:r>
            <a:endParaRPr lang="es-CO" sz="2400" dirty="0">
              <a:solidFill>
                <a:schemeClr val="tx1"/>
              </a:solidFill>
              <a:latin typeface="Montserrat" panose="02000505000000020004"/>
            </a:endParaRPr>
          </a:p>
        </p:txBody>
      </p:sp>
      <p:sp>
        <p:nvSpPr>
          <p:cNvPr id="9" name="CuadroTexto 8">
            <a:extLst>
              <a:ext uri="{FF2B5EF4-FFF2-40B4-BE49-F238E27FC236}">
                <a16:creationId xmlns:a16="http://schemas.microsoft.com/office/drawing/2014/main" id="{AE724FFC-C9F1-4120-8306-AFD0D9FE4EE4}"/>
              </a:ext>
            </a:extLst>
          </p:cNvPr>
          <p:cNvSpPr txBox="1"/>
          <p:nvPr/>
        </p:nvSpPr>
        <p:spPr>
          <a:xfrm>
            <a:off x="6281530" y="6339165"/>
            <a:ext cx="5910470" cy="430887"/>
          </a:xfrm>
          <a:prstGeom prst="rect">
            <a:avLst/>
          </a:prstGeom>
          <a:noFill/>
        </p:spPr>
        <p:txBody>
          <a:bodyPr wrap="square" rtlCol="0">
            <a:spAutoFit/>
          </a:bodyPr>
          <a:lstStyle/>
          <a:p>
            <a:r>
              <a:rPr lang="es-MX" sz="1100" dirty="0" err="1">
                <a:solidFill>
                  <a:srgbClr val="152B48"/>
                </a:solidFill>
                <a:latin typeface="Montserrat" panose="02000505000000020004"/>
              </a:rPr>
              <a:t>Koenig</a:t>
            </a:r>
            <a:r>
              <a:rPr lang="es-MX" sz="1100" dirty="0">
                <a:solidFill>
                  <a:srgbClr val="152B48"/>
                </a:solidFill>
                <a:latin typeface="Montserrat" panose="02000505000000020004"/>
              </a:rPr>
              <a:t> MA. Cerebral Edema and </a:t>
            </a:r>
            <a:r>
              <a:rPr lang="es-MX" sz="1100" dirty="0" err="1">
                <a:solidFill>
                  <a:srgbClr val="152B48"/>
                </a:solidFill>
                <a:latin typeface="Montserrat" panose="02000505000000020004"/>
              </a:rPr>
              <a:t>Elevated</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Intracranial</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Pressure</a:t>
            </a:r>
            <a:r>
              <a:rPr lang="es-MX" sz="1100" dirty="0">
                <a:solidFill>
                  <a:srgbClr val="152B48"/>
                </a:solidFill>
                <a:latin typeface="Montserrat" panose="02000505000000020004"/>
              </a:rPr>
              <a:t>. CONTINUUM (MINNEAP MINN) </a:t>
            </a:r>
            <a:r>
              <a:rPr lang="es-MX" sz="1100" dirty="0" err="1">
                <a:solidFill>
                  <a:srgbClr val="152B48"/>
                </a:solidFill>
                <a:latin typeface="Montserrat" panose="02000505000000020004"/>
              </a:rPr>
              <a:t>Neurocritical</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Care</a:t>
            </a:r>
            <a:r>
              <a:rPr lang="es-MX" sz="1100" dirty="0">
                <a:solidFill>
                  <a:srgbClr val="152B48"/>
                </a:solidFill>
                <a:latin typeface="Montserrat" panose="02000505000000020004"/>
              </a:rPr>
              <a:t> 2018;24(6):1588–1602.</a:t>
            </a:r>
          </a:p>
        </p:txBody>
      </p:sp>
    </p:spTree>
    <p:extLst>
      <p:ext uri="{BB962C8B-B14F-4D97-AF65-F5344CB8AC3E}">
        <p14:creationId xmlns:p14="http://schemas.microsoft.com/office/powerpoint/2010/main" val="17981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E993C-AD17-4A5B-978D-1FAE30F8AC94}"/>
              </a:ext>
            </a:extLst>
          </p:cNvPr>
          <p:cNvSpPr>
            <a:spLocks noGrp="1"/>
          </p:cNvSpPr>
          <p:nvPr>
            <p:ph type="title"/>
          </p:nvPr>
        </p:nvSpPr>
        <p:spPr>
          <a:xfrm>
            <a:off x="838200" y="0"/>
            <a:ext cx="10515600" cy="1325563"/>
          </a:xfrm>
        </p:spPr>
        <p:txBody>
          <a:bodyPr/>
          <a:lstStyle/>
          <a:p>
            <a:pPr algn="ctr"/>
            <a:r>
              <a:rPr lang="es-CO" dirty="0"/>
              <a:t>Edema Cerebral Vasogénico</a:t>
            </a:r>
          </a:p>
        </p:txBody>
      </p:sp>
      <p:sp>
        <p:nvSpPr>
          <p:cNvPr id="6" name="Rectángulo 5">
            <a:extLst>
              <a:ext uri="{FF2B5EF4-FFF2-40B4-BE49-F238E27FC236}">
                <a16:creationId xmlns:a16="http://schemas.microsoft.com/office/drawing/2014/main" id="{77FDF1F7-2BFB-4412-A6FD-4F6CD1D8A36D}"/>
              </a:ext>
            </a:extLst>
          </p:cNvPr>
          <p:cNvSpPr/>
          <p:nvPr/>
        </p:nvSpPr>
        <p:spPr>
          <a:xfrm>
            <a:off x="5613570" y="4961215"/>
            <a:ext cx="3352800" cy="830997"/>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pPr marL="285750" indent="-285750">
              <a:buFont typeface="Wingdings" panose="05000000000000000000" pitchFamily="2" charset="2"/>
              <a:buChar char="ü"/>
            </a:pPr>
            <a:r>
              <a:rPr lang="es-CO" sz="1600" dirty="0">
                <a:latin typeface="Montserrat" panose="00000500000000000000"/>
              </a:rPr>
              <a:t>Tumores cerebrales</a:t>
            </a:r>
          </a:p>
          <a:p>
            <a:pPr marL="285750" indent="-285750">
              <a:buFont typeface="Wingdings" panose="05000000000000000000" pitchFamily="2" charset="2"/>
              <a:buChar char="ü"/>
            </a:pPr>
            <a:r>
              <a:rPr lang="es-CO" sz="1600" dirty="0">
                <a:latin typeface="Montserrat" panose="00000500000000000000"/>
              </a:rPr>
              <a:t>Abscesos cerebrales </a:t>
            </a:r>
          </a:p>
          <a:p>
            <a:pPr marL="285750" indent="-285750">
              <a:buFont typeface="Wingdings" panose="05000000000000000000" pitchFamily="2" charset="2"/>
              <a:buChar char="ü"/>
            </a:pPr>
            <a:r>
              <a:rPr lang="es-CO" sz="1600" dirty="0">
                <a:latin typeface="Montserrat" panose="00000500000000000000"/>
              </a:rPr>
              <a:t>Trombosis venosa cerebral</a:t>
            </a:r>
          </a:p>
        </p:txBody>
      </p:sp>
      <p:sp>
        <p:nvSpPr>
          <p:cNvPr id="7" name="Rectángulo 6">
            <a:extLst>
              <a:ext uri="{FF2B5EF4-FFF2-40B4-BE49-F238E27FC236}">
                <a16:creationId xmlns:a16="http://schemas.microsoft.com/office/drawing/2014/main" id="{479E3913-6138-4A8E-B106-E666F8F3E5F2}"/>
              </a:ext>
            </a:extLst>
          </p:cNvPr>
          <p:cNvSpPr/>
          <p:nvPr/>
        </p:nvSpPr>
        <p:spPr>
          <a:xfrm>
            <a:off x="691207" y="1065788"/>
            <a:ext cx="6096000" cy="2616101"/>
          </a:xfrm>
          <a:prstGeom prst="rect">
            <a:avLst/>
          </a:prstGeom>
          <a:solidFill>
            <a:srgbClr val="0070C0"/>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285750" indent="-285750" algn="just">
              <a:buFont typeface="Arial" panose="020B0604020202020204" pitchFamily="34" charset="0"/>
              <a:buChar char="•"/>
            </a:pPr>
            <a:r>
              <a:rPr lang="es-CO" sz="1600" dirty="0">
                <a:latin typeface="Montserrat" panose="00000500000000000000"/>
              </a:rPr>
              <a:t>Aumento en la permeabilidad de la BHE.</a:t>
            </a:r>
          </a:p>
          <a:p>
            <a:pPr marL="285750" lvl="0" indent="-285750" algn="just">
              <a:buFont typeface="Arial" panose="020B0604020202020204" pitchFamily="34" charset="0"/>
              <a:buChar char="•"/>
            </a:pPr>
            <a:endParaRPr lang="es-CO" sz="1600" dirty="0">
              <a:latin typeface="Montserrat" panose="00000500000000000000"/>
            </a:endParaRPr>
          </a:p>
          <a:p>
            <a:pPr marL="285750" indent="-285750" algn="just">
              <a:buFont typeface="Arial" panose="020B0604020202020204" pitchFamily="34" charset="0"/>
              <a:buChar char="•"/>
            </a:pPr>
            <a:r>
              <a:rPr lang="es-ES" sz="1600" dirty="0">
                <a:latin typeface="Montserrat" panose="00000500000000000000"/>
              </a:rPr>
              <a:t>Afecta de manera desproporcionada a la sustancia blanca con relativa conservación de la sustancia gris.</a:t>
            </a:r>
          </a:p>
          <a:p>
            <a:pPr marL="285750" indent="-285750" algn="just">
              <a:buFont typeface="Arial" panose="020B0604020202020204" pitchFamily="34" charset="0"/>
              <a:buChar char="•"/>
            </a:pPr>
            <a:endParaRPr lang="es-ES" sz="1600" dirty="0">
              <a:latin typeface="Montserrat" panose="00000500000000000000"/>
            </a:endParaRPr>
          </a:p>
          <a:p>
            <a:pPr marL="285750" indent="-285750" algn="just">
              <a:buFont typeface="Arial" panose="020B0604020202020204" pitchFamily="34" charset="0"/>
              <a:buChar char="•"/>
            </a:pPr>
            <a:r>
              <a:rPr lang="es-ES" sz="1600" dirty="0">
                <a:latin typeface="Montserrat" panose="00000500000000000000"/>
              </a:rPr>
              <a:t>Las injurias crónicas o recurrentes producen daños irreversibles de la mielina. </a:t>
            </a:r>
          </a:p>
          <a:p>
            <a:pPr marL="285750" indent="-285750" algn="just">
              <a:buFont typeface="Arial" panose="020B0604020202020204" pitchFamily="34" charset="0"/>
              <a:buChar char="•"/>
            </a:pPr>
            <a:endParaRPr lang="es-ES" sz="1600" dirty="0">
              <a:latin typeface="Montserrat" panose="00000500000000000000"/>
            </a:endParaRPr>
          </a:p>
          <a:p>
            <a:pPr marL="285750" indent="-285750" algn="just">
              <a:buFont typeface="Arial" panose="020B0604020202020204" pitchFamily="34" charset="0"/>
              <a:buChar char="•"/>
            </a:pPr>
            <a:r>
              <a:rPr lang="es-ES" sz="1600" dirty="0">
                <a:latin typeface="Montserrat" panose="00000500000000000000"/>
              </a:rPr>
              <a:t>El efecto de masa del edema reduce la PPC, conduciendo a isquemia y edema citotóxico.</a:t>
            </a:r>
          </a:p>
        </p:txBody>
      </p:sp>
      <p:pic>
        <p:nvPicPr>
          <p:cNvPr id="8" name="Imagen 7">
            <a:extLst>
              <a:ext uri="{FF2B5EF4-FFF2-40B4-BE49-F238E27FC236}">
                <a16:creationId xmlns:a16="http://schemas.microsoft.com/office/drawing/2014/main" id="{86C8E647-C700-4484-96A6-42D632D00C18}"/>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101840" y="1051040"/>
            <a:ext cx="4962341" cy="3471922"/>
          </a:xfrm>
          <a:prstGeom prst="rect">
            <a:avLst/>
          </a:prstGeom>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6E501C49-DE6B-4A62-865D-20E3E5D2C7EB}"/>
              </a:ext>
            </a:extLst>
          </p:cNvPr>
          <p:cNvSpPr txBox="1"/>
          <p:nvPr/>
        </p:nvSpPr>
        <p:spPr>
          <a:xfrm>
            <a:off x="6281530" y="6303288"/>
            <a:ext cx="5910470" cy="430887"/>
          </a:xfrm>
          <a:prstGeom prst="rect">
            <a:avLst/>
          </a:prstGeom>
          <a:noFill/>
        </p:spPr>
        <p:txBody>
          <a:bodyPr wrap="square" rtlCol="0">
            <a:spAutoFit/>
          </a:bodyPr>
          <a:lstStyle/>
          <a:p>
            <a:r>
              <a:rPr lang="es-MX" sz="1100" dirty="0" err="1">
                <a:solidFill>
                  <a:srgbClr val="152B48"/>
                </a:solidFill>
                <a:latin typeface="Montserrat" panose="02000505000000020004"/>
              </a:rPr>
              <a:t>Koenig</a:t>
            </a:r>
            <a:r>
              <a:rPr lang="es-MX" sz="1100" dirty="0">
                <a:solidFill>
                  <a:srgbClr val="152B48"/>
                </a:solidFill>
                <a:latin typeface="Montserrat" panose="02000505000000020004"/>
              </a:rPr>
              <a:t> MA. Cerebral Edema and </a:t>
            </a:r>
            <a:r>
              <a:rPr lang="es-MX" sz="1100" dirty="0" err="1">
                <a:solidFill>
                  <a:srgbClr val="152B48"/>
                </a:solidFill>
                <a:latin typeface="Montserrat" panose="02000505000000020004"/>
              </a:rPr>
              <a:t>Elevated</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Intracranial</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Pressure</a:t>
            </a:r>
            <a:r>
              <a:rPr lang="es-MX" sz="1100" dirty="0">
                <a:solidFill>
                  <a:srgbClr val="152B48"/>
                </a:solidFill>
                <a:latin typeface="Montserrat" panose="02000505000000020004"/>
              </a:rPr>
              <a:t>. CONTINUUM (MINNEAP MINN) </a:t>
            </a:r>
            <a:r>
              <a:rPr lang="es-MX" sz="1100" dirty="0" err="1">
                <a:solidFill>
                  <a:srgbClr val="152B48"/>
                </a:solidFill>
                <a:latin typeface="Montserrat" panose="02000505000000020004"/>
              </a:rPr>
              <a:t>Neurocritical</a:t>
            </a:r>
            <a:r>
              <a:rPr lang="es-MX" sz="1100" dirty="0">
                <a:solidFill>
                  <a:srgbClr val="152B48"/>
                </a:solidFill>
                <a:latin typeface="Montserrat" panose="02000505000000020004"/>
              </a:rPr>
              <a:t> </a:t>
            </a:r>
            <a:r>
              <a:rPr lang="es-MX" sz="1100" dirty="0" err="1">
                <a:solidFill>
                  <a:srgbClr val="152B48"/>
                </a:solidFill>
                <a:latin typeface="Montserrat" panose="02000505000000020004"/>
              </a:rPr>
              <a:t>Care</a:t>
            </a:r>
            <a:r>
              <a:rPr lang="es-MX" sz="1100" dirty="0">
                <a:solidFill>
                  <a:srgbClr val="152B48"/>
                </a:solidFill>
                <a:latin typeface="Montserrat" panose="02000505000000020004"/>
              </a:rPr>
              <a:t> 2018;24(6):1588–1602.</a:t>
            </a:r>
          </a:p>
        </p:txBody>
      </p:sp>
    </p:spTree>
    <p:extLst>
      <p:ext uri="{BB962C8B-B14F-4D97-AF65-F5344CB8AC3E}">
        <p14:creationId xmlns:p14="http://schemas.microsoft.com/office/powerpoint/2010/main" val="675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404" y="928323"/>
            <a:ext cx="4399013" cy="308246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9400" y="1577679"/>
            <a:ext cx="3537449" cy="4153768"/>
          </a:xfrm>
          <a:prstGeom prst="rect">
            <a:avLst/>
          </a:prstGeom>
        </p:spPr>
      </p:pic>
      <p:sp>
        <p:nvSpPr>
          <p:cNvPr id="7" name="Título 1"/>
          <p:cNvSpPr txBox="1">
            <a:spLocks/>
          </p:cNvSpPr>
          <p:nvPr/>
        </p:nvSpPr>
        <p:spPr>
          <a:xfrm>
            <a:off x="7117652" y="769971"/>
            <a:ext cx="3880944" cy="734637"/>
          </a:xfrm>
          <a:prstGeom prst="rect">
            <a:avLst/>
          </a:prstGeom>
          <a:solidFill>
            <a:srgbClr val="FF0000"/>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a:solidFill>
                  <a:prstClr val="white"/>
                </a:solidFill>
                <a:latin typeface="Montserrat" panose="02000505000000020004"/>
              </a:rPr>
              <a:t>Edema vasogénico</a:t>
            </a:r>
            <a:endParaRPr lang="es-ES_tradnl" sz="3200" dirty="0">
              <a:solidFill>
                <a:prstClr val="white"/>
              </a:solidFill>
              <a:latin typeface="Montserrat" panose="02000505000000020004"/>
            </a:endParaRPr>
          </a:p>
        </p:txBody>
      </p:sp>
      <p:sp>
        <p:nvSpPr>
          <p:cNvPr id="3" name="Título 2">
            <a:extLst>
              <a:ext uri="{FF2B5EF4-FFF2-40B4-BE49-F238E27FC236}">
                <a16:creationId xmlns:a16="http://schemas.microsoft.com/office/drawing/2014/main" id="{A309B4CC-E886-4385-9362-F203061336AD}"/>
              </a:ext>
            </a:extLst>
          </p:cNvPr>
          <p:cNvSpPr>
            <a:spLocks noGrp="1"/>
          </p:cNvSpPr>
          <p:nvPr>
            <p:ph type="title"/>
          </p:nvPr>
        </p:nvSpPr>
        <p:spPr>
          <a:xfrm>
            <a:off x="1085850" y="-85725"/>
            <a:ext cx="10515600" cy="1325563"/>
          </a:xfrm>
        </p:spPr>
        <p:txBody>
          <a:bodyPr>
            <a:normAutofit/>
          </a:bodyPr>
          <a:lstStyle/>
          <a:p>
            <a:r>
              <a:rPr lang="es-CO" sz="4000" dirty="0"/>
              <a:t>Disrupción BHE</a:t>
            </a:r>
          </a:p>
        </p:txBody>
      </p:sp>
    </p:spTree>
    <p:extLst>
      <p:ext uri="{BB962C8B-B14F-4D97-AF65-F5344CB8AC3E}">
        <p14:creationId xmlns:p14="http://schemas.microsoft.com/office/powerpoint/2010/main" val="15271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cstate="email" r:embed="rId3">
            <a:extLst>
              <a:ext uri="{28A0092B-C50C-407E-A947-70E740481C1C}">
                <a14:useLocalDpi xmlns:a14="http://schemas.microsoft.com/office/drawing/2010/main"/>
              </a:ext>
            </a:extLst>
          </a:blip>
          <a:srcRect b="-32"/>
          <a:stretch/>
        </p:blipFill>
        <p:spPr>
          <a:xfrm>
            <a:off x="2180358" y="365120"/>
            <a:ext cx="3254748" cy="3600000"/>
          </a:xfrm>
          <a:prstGeom prst="rect">
            <a:avLst/>
          </a:prstGeom>
        </p:spPr>
      </p:pic>
      <p:pic>
        <p:nvPicPr>
          <p:cNvPr id="2" name="Imagen 1"/>
          <p:cNvPicPr>
            <a:picLocks noChangeAspect="1"/>
          </p:cNvPicPr>
          <p:nvPr/>
        </p:nvPicPr>
        <p:blipFill>
          <a:blip cstate="email" r:embed="rId4">
            <a:extLst>
              <a:ext uri="{28A0092B-C50C-407E-A947-70E740481C1C}">
                <a14:useLocalDpi xmlns:a14="http://schemas.microsoft.com/office/drawing/2010/main"/>
              </a:ext>
            </a:extLst>
          </a:blip>
          <a:stretch>
            <a:fillRect/>
          </a:stretch>
        </p:blipFill>
        <p:spPr>
          <a:xfrm>
            <a:off x="7743372" y="219348"/>
            <a:ext cx="3692671" cy="2031752"/>
          </a:xfrm>
          <a:prstGeom prst="ellipse">
            <a:avLst/>
          </a:prstGeom>
        </p:spPr>
      </p:pic>
      <p:pic>
        <p:nvPicPr>
          <p:cNvPr id="3" name="Imagen 2"/>
          <p:cNvPicPr>
            <a:picLocks noChangeAspect="1"/>
          </p:cNvPicPr>
          <p:nvPr/>
        </p:nvPicPr>
        <p:blipFill>
          <a:blip cstate="email" r:embed="rId5">
            <a:extLst>
              <a:ext uri="{28A0092B-C50C-407E-A947-70E740481C1C}">
                <a14:useLocalDpi xmlns:a14="http://schemas.microsoft.com/office/drawing/2010/main"/>
              </a:ext>
            </a:extLst>
          </a:blip>
          <a:stretch>
            <a:fillRect/>
          </a:stretch>
        </p:blipFill>
        <p:spPr>
          <a:xfrm>
            <a:off x="8293563" y="2541648"/>
            <a:ext cx="2592288" cy="2673017"/>
          </a:xfrm>
          <a:prstGeom prst="rect">
            <a:avLst/>
          </a:prstGeom>
        </p:spPr>
      </p:pic>
      <p:sp>
        <p:nvSpPr>
          <p:cNvPr id="4" name="Abrir llave 3"/>
          <p:cNvSpPr/>
          <p:nvPr/>
        </p:nvSpPr>
        <p:spPr>
          <a:xfrm>
            <a:off x="6338252" y="276888"/>
            <a:ext cx="792088" cy="5264348"/>
          </a:xfrm>
          <a:prstGeom prst="leftBrace">
            <a:avLst>
              <a:gd fmla="val 8333" name="adj1"/>
              <a:gd fmla="val 52563" name="adj2"/>
            </a:avLst>
          </a:prstGeom>
          <a:ln w="47625"/>
        </p:spPr>
        <p:style>
          <a:lnRef idx="1">
            <a:schemeClr val="accent1"/>
          </a:lnRef>
          <a:fillRef idx="0">
            <a:schemeClr val="accent1"/>
          </a:fillRef>
          <a:effectRef idx="0">
            <a:schemeClr val="accent1"/>
          </a:effectRef>
          <a:fontRef idx="minor">
            <a:schemeClr val="tx1"/>
          </a:fontRef>
        </p:style>
        <p:txBody>
          <a:bodyPr anchor="ctr" rtlCol="0"/>
          <a:lstStyle/>
          <a:p>
            <a:pPr algn="ctr"/>
            <a:endParaRPr lang="es-ES_tradnl">
              <a:solidFill>
                <a:prstClr val="black"/>
              </a:solidFill>
            </a:endParaRPr>
          </a:p>
        </p:txBody>
      </p:sp>
      <p:sp>
        <p:nvSpPr>
          <p:cNvPr id="6" name="CuadroTexto 5"/>
          <p:cNvSpPr txBox="1"/>
          <p:nvPr/>
        </p:nvSpPr>
        <p:spPr>
          <a:xfrm>
            <a:off x="5924526" y="973614"/>
            <a:ext cx="1670650" cy="461665"/>
          </a:xfrm>
          <a:prstGeom prst="rect">
            <a:avLst/>
          </a:prstGeom>
          <a:solidFill>
            <a:schemeClr val="accent1">
              <a:lumMod val="50000"/>
              <a:alpha val="83000"/>
            </a:schemeClr>
          </a:solidFill>
        </p:spPr>
        <p:txBody>
          <a:bodyPr rtlCol="0" wrap="none">
            <a:spAutoFit/>
          </a:bodyPr>
          <a:lstStyle>
            <a:defPPr>
              <a:defRPr lang="es-CO"/>
            </a:defPPr>
            <a:lvl1pPr>
              <a:defRPr sz="2800">
                <a:solidFill>
                  <a:prstClr val="white"/>
                </a:solidFill>
              </a:defRPr>
            </a:lvl1pPr>
          </a:lstStyle>
          <a:p>
            <a:r>
              <a:rPr dirty="0" lang="es-ES_tradnl" sz="2400">
                <a:latin typeface="Montserrat"/>
              </a:rPr>
              <a:t>Primarios</a:t>
            </a:r>
          </a:p>
        </p:txBody>
      </p:sp>
      <p:sp>
        <p:nvSpPr>
          <p:cNvPr id="8" name="CuadroTexto 7"/>
          <p:cNvSpPr txBox="1"/>
          <p:nvPr/>
        </p:nvSpPr>
        <p:spPr>
          <a:xfrm>
            <a:off x="5847566" y="4187553"/>
            <a:ext cx="1811714" cy="461665"/>
          </a:xfrm>
          <a:prstGeom prst="rect">
            <a:avLst/>
          </a:prstGeom>
          <a:solidFill>
            <a:schemeClr val="accent1">
              <a:lumMod val="50000"/>
              <a:alpha val="83000"/>
            </a:schemeClr>
          </a:solidFill>
        </p:spPr>
        <p:txBody>
          <a:bodyPr rtlCol="0" wrap="none">
            <a:spAutoFit/>
          </a:bodyPr>
          <a:lstStyle>
            <a:defPPr>
              <a:defRPr lang="es-CO"/>
            </a:defPPr>
            <a:lvl1pPr>
              <a:defRPr sz="2800">
                <a:solidFill>
                  <a:prstClr val="white"/>
                </a:solidFill>
              </a:defRPr>
            </a:lvl1pPr>
          </a:lstStyle>
          <a:p>
            <a:r>
              <a:rPr dirty="0" lang="es-ES_tradnl" sz="2400">
                <a:latin typeface="Montserrat"/>
              </a:rPr>
              <a:t>Metástasis</a:t>
            </a:r>
          </a:p>
        </p:txBody>
      </p:sp>
    </p:spTree>
    <p:extLst>
      <p:ext uri="{BB962C8B-B14F-4D97-AF65-F5344CB8AC3E}">
        <p14:creationId xmlns:p14="http://schemas.microsoft.com/office/powerpoint/2010/main" val="6160020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par>
                                <p:cTn fill="hold" id="8" nodeType="withEffect" presetClass="entr" presetID="55" presetSubtype="0">
                                  <p:stCondLst>
                                    <p:cond delay="0"/>
                                  </p:stCondLst>
                                  <p:childTnLst>
                                    <p:set>
                                      <p:cBhvr>
                                        <p:cTn dur="1" fill="hold" id="9">
                                          <p:stCondLst>
                                            <p:cond delay="0"/>
                                          </p:stCondLst>
                                        </p:cTn>
                                        <p:tgtEl>
                                          <p:spTgt spid="2"/>
                                        </p:tgtEl>
                                        <p:attrNameLst>
                                          <p:attrName>style.visibility</p:attrName>
                                        </p:attrNameLst>
                                      </p:cBhvr>
                                      <p:to>
                                        <p:strVal val="visible"/>
                                      </p:to>
                                    </p:set>
                                    <p:anim calcmode="lin" valueType="num">
                                      <p:cBhvr>
                                        <p:cTn dur="1000" fill="hold" id="10"/>
                                        <p:tgtEl>
                                          <p:spTgt spid="2"/>
                                        </p:tgtEl>
                                        <p:attrNameLst>
                                          <p:attrName>ppt_w</p:attrName>
                                        </p:attrNameLst>
                                      </p:cBhvr>
                                      <p:tavLst>
                                        <p:tav tm="0">
                                          <p:val>
                                            <p:strVal val="#ppt_w*0.70"/>
                                          </p:val>
                                        </p:tav>
                                        <p:tav tm="100000">
                                          <p:val>
                                            <p:strVal val="#ppt_w"/>
                                          </p:val>
                                        </p:tav>
                                      </p:tavLst>
                                    </p:anim>
                                    <p:anim calcmode="lin" valueType="num">
                                      <p:cBhvr>
                                        <p:cTn dur="1000" fill="hold" id="11"/>
                                        <p:tgtEl>
                                          <p:spTgt spid="2"/>
                                        </p:tgtEl>
                                        <p:attrNameLst>
                                          <p:attrName>ppt_h</p:attrName>
                                        </p:attrNameLst>
                                      </p:cBhvr>
                                      <p:tavLst>
                                        <p:tav tm="0">
                                          <p:val>
                                            <p:strVal val="#ppt_h"/>
                                          </p:val>
                                        </p:tav>
                                        <p:tav tm="100000">
                                          <p:val>
                                            <p:strVal val="#ppt_h"/>
                                          </p:val>
                                        </p:tav>
                                      </p:tavLst>
                                    </p:anim>
                                    <p:animEffect filter="fade" transition="in">
                                      <p:cBhvr>
                                        <p:cTn dur="1000" id="12"/>
                                        <p:tgtEl>
                                          <p:spTgt spid="2"/>
                                        </p:tgtEl>
                                      </p:cBhvr>
                                    </p:animEffect>
                                  </p:childTnLst>
                                </p:cTn>
                              </p:par>
                              <p:par>
                                <p:cTn fill="hold" id="13" nodeType="withEffect" presetClass="entr" presetID="55" presetSubtype="0">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p:cTn dur="1000" fill="hold" id="15"/>
                                        <p:tgtEl>
                                          <p:spTgt spid="3"/>
                                        </p:tgtEl>
                                        <p:attrNameLst>
                                          <p:attrName>ppt_w</p:attrName>
                                        </p:attrNameLst>
                                      </p:cBhvr>
                                      <p:tavLst>
                                        <p:tav tm="0">
                                          <p:val>
                                            <p:strVal val="#ppt_w*0.70"/>
                                          </p:val>
                                        </p:tav>
                                        <p:tav tm="100000">
                                          <p:val>
                                            <p:strVal val="#ppt_w"/>
                                          </p:val>
                                        </p:tav>
                                      </p:tavLst>
                                    </p:anim>
                                    <p:anim calcmode="lin" valueType="num">
                                      <p:cBhvr>
                                        <p:cTn dur="1000" fill="hold" id="16"/>
                                        <p:tgtEl>
                                          <p:spTgt spid="3"/>
                                        </p:tgtEl>
                                        <p:attrNameLst>
                                          <p:attrName>ppt_h</p:attrName>
                                        </p:attrNameLst>
                                      </p:cBhvr>
                                      <p:tavLst>
                                        <p:tav tm="0">
                                          <p:val>
                                            <p:strVal val="#ppt_h"/>
                                          </p:val>
                                        </p:tav>
                                        <p:tav tm="100000">
                                          <p:val>
                                            <p:strVal val="#ppt_h"/>
                                          </p:val>
                                        </p:tav>
                                      </p:tavLst>
                                    </p:anim>
                                    <p:animEffect filter="fade" transition="in">
                                      <p:cBhvr>
                                        <p:cTn dur="1000" id="1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8487" y="3990974"/>
            <a:ext cx="3661015" cy="2592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2577" y="606079"/>
            <a:ext cx="5676925" cy="295200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107" y="606079"/>
            <a:ext cx="5504893" cy="295200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69654" y="3990974"/>
            <a:ext cx="3628800" cy="2592000"/>
          </a:xfrm>
          <a:prstGeom prst="rect">
            <a:avLst/>
          </a:prstGeom>
        </p:spPr>
      </p:pic>
    </p:spTree>
    <p:extLst>
      <p:ext uri="{BB962C8B-B14F-4D97-AF65-F5344CB8AC3E}">
        <p14:creationId xmlns:p14="http://schemas.microsoft.com/office/powerpoint/2010/main" val="390360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366938" y="1098671"/>
            <a:ext cx="1870448" cy="1323439"/>
          </a:xfrm>
          <a:prstGeom prst="rect">
            <a:avLst/>
          </a:prstGeom>
          <a:noFill/>
        </p:spPr>
        <p:txBody>
          <a:bodyPr wrap="none" rtlCol="0">
            <a:spAutoFit/>
          </a:bodyPr>
          <a:lstStyle/>
          <a:p>
            <a:r>
              <a:rPr lang="es-ES_tradnl" sz="4000" b="1" dirty="0">
                <a:solidFill>
                  <a:srgbClr val="C00000"/>
                </a:solidFill>
                <a:latin typeface="Montserrat"/>
              </a:rPr>
              <a:t>Cefalea </a:t>
            </a:r>
            <a:endParaRPr lang="es-ES_tradnl" sz="2800" dirty="0">
              <a:solidFill>
                <a:srgbClr val="C00000"/>
              </a:solidFill>
              <a:latin typeface="Montserrat"/>
            </a:endParaRPr>
          </a:p>
          <a:p>
            <a:endParaRPr lang="es-ES_tradnl" sz="4000" b="1" dirty="0">
              <a:solidFill>
                <a:srgbClr val="FFC000"/>
              </a:solidFill>
              <a:latin typeface="Montserrat"/>
            </a:endParaRPr>
          </a:p>
        </p:txBody>
      </p:sp>
      <p:sp>
        <p:nvSpPr>
          <p:cNvPr id="8" name="CuadroTexto 7"/>
          <p:cNvSpPr txBox="1"/>
          <p:nvPr/>
        </p:nvSpPr>
        <p:spPr>
          <a:xfrm>
            <a:off x="7903683" y="1760391"/>
            <a:ext cx="3032412" cy="523220"/>
          </a:xfrm>
          <a:prstGeom prst="rect">
            <a:avLst/>
          </a:prstGeom>
          <a:noFill/>
        </p:spPr>
        <p:txBody>
          <a:bodyPr wrap="square" rtlCol="0">
            <a:spAutoFit/>
          </a:bodyPr>
          <a:lstStyle/>
          <a:p>
            <a:r>
              <a:rPr lang="es-ES_tradnl" sz="2800" dirty="0">
                <a:solidFill>
                  <a:srgbClr val="002060"/>
                </a:solidFill>
                <a:latin typeface="Montserrat"/>
              </a:rPr>
              <a:t>- Tensional</a:t>
            </a:r>
            <a:r>
              <a:rPr lang="es-ES_tradnl" sz="2800" dirty="0">
                <a:solidFill>
                  <a:prstClr val="white"/>
                </a:solidFill>
                <a:latin typeface="Montserrat"/>
              </a:rPr>
              <a:t>: </a:t>
            </a:r>
            <a:r>
              <a:rPr lang="es-ES_tradnl" sz="2800" dirty="0">
                <a:solidFill>
                  <a:srgbClr val="FF0000"/>
                </a:solidFill>
                <a:latin typeface="Montserrat"/>
              </a:rPr>
              <a:t>77%</a:t>
            </a:r>
          </a:p>
        </p:txBody>
      </p:sp>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5617" y="4322519"/>
            <a:ext cx="2448272" cy="2228296"/>
          </a:xfrm>
          <a:prstGeom prst="rect">
            <a:avLst/>
          </a:prstGeom>
        </p:spPr>
      </p:pic>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3890" y="4314460"/>
            <a:ext cx="2330883" cy="2244415"/>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88815" y="4314461"/>
            <a:ext cx="3503185" cy="2244415"/>
          </a:xfrm>
          <a:prstGeom prst="rect">
            <a:avLst/>
          </a:prstGeom>
        </p:spPr>
      </p:pic>
      <p:sp>
        <p:nvSpPr>
          <p:cNvPr id="11" name="CuadroTexto 10"/>
          <p:cNvSpPr txBox="1"/>
          <p:nvPr/>
        </p:nvSpPr>
        <p:spPr>
          <a:xfrm>
            <a:off x="3895617" y="6273225"/>
            <a:ext cx="8296382" cy="584775"/>
          </a:xfrm>
          <a:prstGeom prst="rect">
            <a:avLst/>
          </a:prstGeom>
          <a:solidFill>
            <a:srgbClr val="FF0000"/>
          </a:solidFill>
        </p:spPr>
        <p:txBody>
          <a:bodyPr wrap="square" rtlCol="0">
            <a:spAutoFit/>
          </a:bodyPr>
          <a:lstStyle/>
          <a:p>
            <a:pPr algn="ctr"/>
            <a:r>
              <a:rPr lang="es-ES_tradnl" sz="3200" dirty="0">
                <a:solidFill>
                  <a:prstClr val="white"/>
                </a:solidFill>
                <a:latin typeface="Montserrat"/>
              </a:rPr>
              <a:t>Elevación</a:t>
            </a:r>
            <a:r>
              <a:rPr lang="es-ES" sz="3200" dirty="0">
                <a:solidFill>
                  <a:prstClr val="white"/>
                </a:solidFill>
                <a:latin typeface="Montserrat"/>
              </a:rPr>
              <a:t> de la PIC</a:t>
            </a:r>
            <a:endParaRPr lang="es-ES_tradnl" sz="3200" dirty="0">
              <a:solidFill>
                <a:prstClr val="white"/>
              </a:solidFill>
              <a:latin typeface="Montserrat"/>
            </a:endParaRPr>
          </a:p>
        </p:txBody>
      </p:sp>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838" y="138547"/>
            <a:ext cx="6048834" cy="3243688"/>
          </a:xfrm>
          <a:prstGeom prst="rect">
            <a:avLst/>
          </a:prstGeom>
        </p:spPr>
      </p:pic>
    </p:spTree>
    <p:extLst>
      <p:ext uri="{BB962C8B-B14F-4D97-AF65-F5344CB8AC3E}">
        <p14:creationId xmlns:p14="http://schemas.microsoft.com/office/powerpoint/2010/main" val="289864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199" y="4063841"/>
            <a:ext cx="2043661" cy="2586732"/>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196" y="4084417"/>
            <a:ext cx="2026375" cy="2588487"/>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4910" y="4074673"/>
            <a:ext cx="2228011" cy="2583307"/>
          </a:xfrm>
          <a:prstGeom prst="rect">
            <a:avLst/>
          </a:prstGeom>
        </p:spPr>
      </p:pic>
      <p:sp>
        <p:nvSpPr>
          <p:cNvPr id="11" name="CuadroTexto 10"/>
          <p:cNvSpPr txBox="1"/>
          <p:nvPr/>
        </p:nvSpPr>
        <p:spPr>
          <a:xfrm>
            <a:off x="4270199" y="6273225"/>
            <a:ext cx="7921801" cy="584775"/>
          </a:xfrm>
          <a:prstGeom prst="rect">
            <a:avLst/>
          </a:prstGeom>
          <a:solidFill>
            <a:schemeClr val="accent1"/>
          </a:solidFill>
        </p:spPr>
        <p:txBody>
          <a:bodyPr wrap="square" rtlCol="0">
            <a:spAutoFit/>
          </a:bodyPr>
          <a:lstStyle/>
          <a:p>
            <a:pPr algn="ctr"/>
            <a:r>
              <a:rPr lang="es-ES" sz="3200" dirty="0">
                <a:solidFill>
                  <a:srgbClr val="FFFF00"/>
                </a:solidFill>
                <a:latin typeface="Montserrat"/>
              </a:rPr>
              <a:t>Hidrocefalia</a:t>
            </a:r>
            <a:endParaRPr lang="es-ES_tradnl" sz="3200" dirty="0">
              <a:solidFill>
                <a:srgbClr val="FFFF00"/>
              </a:solidFill>
              <a:latin typeface="Montserrat"/>
            </a:endParaRPr>
          </a:p>
        </p:txBody>
      </p:sp>
      <p:pic>
        <p:nvPicPr>
          <p:cNvPr id="12" name="Imagen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97503" y="258388"/>
            <a:ext cx="2937787" cy="3123847"/>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838" y="138547"/>
            <a:ext cx="6048834" cy="3243688"/>
          </a:xfrm>
          <a:prstGeom prst="rect">
            <a:avLst/>
          </a:prstGeom>
        </p:spPr>
      </p:pic>
    </p:spTree>
    <p:extLst>
      <p:ext uri="{BB962C8B-B14F-4D97-AF65-F5344CB8AC3E}">
        <p14:creationId xmlns:p14="http://schemas.microsoft.com/office/powerpoint/2010/main" val="2455262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928" y="301332"/>
            <a:ext cx="8648960" cy="6255335"/>
          </a:xfrm>
          <a:prstGeom prst="rect">
            <a:avLst/>
          </a:prstGeom>
          <a:effectLst>
            <a:softEdge rad="863600"/>
          </a:effectLst>
        </p:spPr>
      </p:pic>
      <p:sp>
        <p:nvSpPr>
          <p:cNvPr id="2" name="Flecha izquierda y derecha 1"/>
          <p:cNvSpPr/>
          <p:nvPr/>
        </p:nvSpPr>
        <p:spPr>
          <a:xfrm>
            <a:off x="3159023" y="507233"/>
            <a:ext cx="8496944" cy="864096"/>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3770" y="1484461"/>
            <a:ext cx="1821619" cy="2160000"/>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77885" y="1484461"/>
            <a:ext cx="2204308" cy="2160000"/>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81534" y="1484461"/>
            <a:ext cx="1718056" cy="2160000"/>
          </a:xfrm>
          <a:prstGeom prst="rect">
            <a:avLst/>
          </a:prstGeom>
        </p:spPr>
      </p:pic>
      <p:sp>
        <p:nvSpPr>
          <p:cNvPr id="8" name="CuadroTexto 7"/>
          <p:cNvSpPr txBox="1"/>
          <p:nvPr/>
        </p:nvSpPr>
        <p:spPr>
          <a:xfrm>
            <a:off x="3585012" y="3643786"/>
            <a:ext cx="1911101" cy="584775"/>
          </a:xfrm>
          <a:prstGeom prst="rect">
            <a:avLst/>
          </a:prstGeom>
          <a:solidFill>
            <a:schemeClr val="bg1">
              <a:alpha val="50000"/>
            </a:schemeClr>
          </a:solidFill>
        </p:spPr>
        <p:txBody>
          <a:bodyPr wrap="none" rtlCol="0">
            <a:spAutoFit/>
          </a:bodyPr>
          <a:lstStyle/>
          <a:p>
            <a:r>
              <a:rPr lang="es-ES_tradnl" sz="3200" dirty="0">
                <a:solidFill>
                  <a:srgbClr val="1F497D">
                    <a:lumMod val="50000"/>
                  </a:srgbClr>
                </a:solidFill>
                <a:latin typeface="Montserrat"/>
              </a:rPr>
              <a:t>Tumorales</a:t>
            </a:r>
          </a:p>
        </p:txBody>
      </p:sp>
      <p:sp>
        <p:nvSpPr>
          <p:cNvPr id="9" name="CuadroTexto 8"/>
          <p:cNvSpPr txBox="1"/>
          <p:nvPr/>
        </p:nvSpPr>
        <p:spPr>
          <a:xfrm>
            <a:off x="6287327" y="3643786"/>
            <a:ext cx="1934504" cy="584775"/>
          </a:xfrm>
          <a:prstGeom prst="rect">
            <a:avLst/>
          </a:prstGeom>
          <a:solidFill>
            <a:schemeClr val="bg1">
              <a:alpha val="50000"/>
            </a:schemeClr>
          </a:solidFill>
        </p:spPr>
        <p:txBody>
          <a:bodyPr wrap="none" rtlCol="0">
            <a:spAutoFit/>
          </a:bodyPr>
          <a:lstStyle/>
          <a:p>
            <a:r>
              <a:rPr lang="es-ES_tradnl" sz="3200" dirty="0">
                <a:solidFill>
                  <a:srgbClr val="1F497D">
                    <a:lumMod val="50000"/>
                  </a:srgbClr>
                </a:solidFill>
                <a:latin typeface="Montserrat"/>
              </a:rPr>
              <a:t>Vasculares</a:t>
            </a:r>
          </a:p>
        </p:txBody>
      </p:sp>
      <p:sp>
        <p:nvSpPr>
          <p:cNvPr id="10" name="CuadroTexto 9"/>
          <p:cNvSpPr txBox="1"/>
          <p:nvPr/>
        </p:nvSpPr>
        <p:spPr>
          <a:xfrm>
            <a:off x="9081913" y="3643786"/>
            <a:ext cx="1996252" cy="584775"/>
          </a:xfrm>
          <a:prstGeom prst="rect">
            <a:avLst/>
          </a:prstGeom>
          <a:solidFill>
            <a:schemeClr val="bg1">
              <a:alpha val="50000"/>
            </a:schemeClr>
          </a:solidFill>
        </p:spPr>
        <p:txBody>
          <a:bodyPr wrap="none" rtlCol="0">
            <a:spAutoFit/>
          </a:bodyPr>
          <a:lstStyle/>
          <a:p>
            <a:r>
              <a:rPr lang="es-ES_tradnl" sz="3200" dirty="0">
                <a:solidFill>
                  <a:srgbClr val="1F497D">
                    <a:lumMod val="50000"/>
                  </a:srgbClr>
                </a:solidFill>
                <a:latin typeface="Montserrat"/>
              </a:rPr>
              <a:t>Infecciosas</a:t>
            </a:r>
          </a:p>
        </p:txBody>
      </p:sp>
      <p:sp>
        <p:nvSpPr>
          <p:cNvPr id="11" name="CuadroTexto 10"/>
          <p:cNvSpPr txBox="1"/>
          <p:nvPr/>
        </p:nvSpPr>
        <p:spPr>
          <a:xfrm>
            <a:off x="6513884" y="132780"/>
            <a:ext cx="1755032" cy="1323439"/>
          </a:xfrm>
          <a:prstGeom prst="rect">
            <a:avLst/>
          </a:prstGeom>
          <a:noFill/>
        </p:spPr>
        <p:txBody>
          <a:bodyPr wrap="none" rtlCol="0">
            <a:spAutoFit/>
          </a:bodyPr>
          <a:lstStyle/>
          <a:p>
            <a:r>
              <a:rPr lang="es-ES_tradnl" sz="4000" b="1" dirty="0">
                <a:solidFill>
                  <a:schemeClr val="tx2">
                    <a:lumMod val="75000"/>
                  </a:schemeClr>
                </a:solidFill>
                <a:latin typeface="Montserrat"/>
              </a:rPr>
              <a:t>Cefalea</a:t>
            </a:r>
            <a:endParaRPr lang="es-ES_tradnl" sz="2800" dirty="0">
              <a:solidFill>
                <a:prstClr val="white"/>
              </a:solidFill>
              <a:latin typeface="Montserrat"/>
            </a:endParaRPr>
          </a:p>
          <a:p>
            <a:endParaRPr lang="es-ES_tradnl" sz="4000" b="1" dirty="0">
              <a:solidFill>
                <a:srgbClr val="FFC000"/>
              </a:solidFill>
              <a:latin typeface="Montserrat"/>
            </a:endParaRPr>
          </a:p>
        </p:txBody>
      </p:sp>
    </p:spTree>
    <p:extLst>
      <p:ext uri="{BB962C8B-B14F-4D97-AF65-F5344CB8AC3E}">
        <p14:creationId xmlns:p14="http://schemas.microsoft.com/office/powerpoint/2010/main" val="41544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cstate="email" r:embed="rId2">
            <a:extLst>
              <a:ext uri="{28A0092B-C50C-407E-A947-70E740481C1C}">
                <a14:useLocalDpi xmlns:a14="http://schemas.microsoft.com/office/drawing/2010/main"/>
              </a:ext>
            </a:extLst>
          </a:blip>
          <a:srcRect b="54"/>
          <a:stretch/>
        </p:blipFill>
        <p:spPr>
          <a:xfrm>
            <a:off x="5319232" y="2617236"/>
            <a:ext cx="6084168" cy="4240764"/>
          </a:xfrm>
          <a:prstGeom prst="rect">
            <a:avLst/>
          </a:prstGeom>
        </p:spPr>
      </p:pic>
      <p:pic>
        <p:nvPicPr>
          <p:cNvPr id="8" name="Imagen 7"/>
          <p:cNvPicPr>
            <a:picLocks noChangeAspect="1"/>
          </p:cNvPicPr>
          <p:nvPr/>
        </p:nvPicPr>
        <p:blipFill>
          <a:blip cstate="email" r:embed="rId3">
            <a:extLst>
              <a:ext uri="{28A0092B-C50C-407E-A947-70E740481C1C}">
                <a14:useLocalDpi xmlns:a14="http://schemas.microsoft.com/office/drawing/2010/main"/>
              </a:ext>
            </a:extLst>
          </a:blip>
          <a:stretch>
            <a:fillRect/>
          </a:stretch>
        </p:blipFill>
        <p:spPr>
          <a:xfrm>
            <a:off x="7106859" y="2780928"/>
            <a:ext cx="2413463" cy="2451172"/>
          </a:xfrm>
          <a:prstGeom prst="rect">
            <a:avLst/>
          </a:prstGeom>
        </p:spPr>
      </p:pic>
      <p:pic>
        <p:nvPicPr>
          <p:cNvPr id="9" name="Imagen 8"/>
          <p:cNvPicPr>
            <a:picLocks noChangeAspect="1"/>
          </p:cNvPicPr>
          <p:nvPr/>
        </p:nvPicPr>
        <p:blipFill>
          <a:blip cstate="email" r:embed="rId4">
            <a:extLst>
              <a:ext uri="{28A0092B-C50C-407E-A947-70E740481C1C}">
                <a14:useLocalDpi xmlns:a14="http://schemas.microsoft.com/office/drawing/2010/main"/>
              </a:ext>
            </a:extLst>
          </a:blip>
          <a:stretch>
            <a:fillRect/>
          </a:stretch>
        </p:blipFill>
        <p:spPr>
          <a:xfrm>
            <a:off x="7106860" y="2760076"/>
            <a:ext cx="2413461" cy="2451172"/>
          </a:xfrm>
          <a:prstGeom prst="rect">
            <a:avLst/>
          </a:prstGeom>
          <a:effectLst>
            <a:softEdge rad="254000"/>
          </a:effectLst>
        </p:spPr>
      </p:pic>
      <p:pic>
        <p:nvPicPr>
          <p:cNvPr id="4" name="Imagen 3"/>
          <p:cNvPicPr>
            <a:picLocks noChangeAspect="1"/>
          </p:cNvPicPr>
          <p:nvPr/>
        </p:nvPicPr>
        <p:blipFill>
          <a:blip cstate="email" r:embed="rId5">
            <a:extLst>
              <a:ext uri="{28A0092B-C50C-407E-A947-70E740481C1C}">
                <a14:useLocalDpi xmlns:a14="http://schemas.microsoft.com/office/drawing/2010/main"/>
              </a:ext>
            </a:extLst>
          </a:blip>
          <a:stretch>
            <a:fillRect/>
          </a:stretch>
        </p:blipFill>
        <p:spPr>
          <a:xfrm rot="1111694">
            <a:off x="1275552" y="659552"/>
            <a:ext cx="3806891" cy="2815057"/>
          </a:xfrm>
          <a:prstGeom prst="rect">
            <a:avLst/>
          </a:prstGeom>
          <a:effectLst>
            <a:outerShdw algn="ctr" blurRad="279400" dir="5400000" dist="266700" rotWithShape="0" sx="108000" sy="108000">
              <a:schemeClr val="tx1">
                <a:alpha val="47000"/>
              </a:schemeClr>
            </a:outerShdw>
          </a:effectLst>
        </p:spPr>
      </p:pic>
    </p:spTree>
    <p:extLst>
      <p:ext uri="{BB962C8B-B14F-4D97-AF65-F5344CB8AC3E}">
        <p14:creationId xmlns:p14="http://schemas.microsoft.com/office/powerpoint/2010/main" val="116856039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1"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heel(1)" transition="in">
                                      <p:cBhvr>
                                        <p:cTn dur="20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55"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strVal val="#ppt_w*0.70"/>
                                          </p:val>
                                        </p:tav>
                                        <p:tav tm="100000">
                                          <p:val>
                                            <p:strVal val="#ppt_w"/>
                                          </p:val>
                                        </p:tav>
                                      </p:tavLst>
                                    </p:anim>
                                    <p:anim calcmode="lin" valueType="num">
                                      <p:cBhvr>
                                        <p:cTn dur="1000" fill="hold" id="18"/>
                                        <p:tgtEl>
                                          <p:spTgt spid="4"/>
                                        </p:tgtEl>
                                        <p:attrNameLst>
                                          <p:attrName>ppt_h</p:attrName>
                                        </p:attrNameLst>
                                      </p:cBhvr>
                                      <p:tavLst>
                                        <p:tav tm="0">
                                          <p:val>
                                            <p:strVal val="#ppt_h"/>
                                          </p:val>
                                        </p:tav>
                                        <p:tav tm="100000">
                                          <p:val>
                                            <p:strVal val="#ppt_h"/>
                                          </p:val>
                                        </p:tav>
                                      </p:tavLst>
                                    </p:anim>
                                    <p:animEffect filter="fade" transition="in">
                                      <p:cBhvr>
                                        <p:cTn dur="1000" id="1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7378356"/>
              </p:ext>
            </p:extLst>
          </p:nvPr>
        </p:nvGraphicFramePr>
        <p:xfrm>
          <a:off x="3048000" y="137977"/>
          <a:ext cx="6096000" cy="3997960"/>
        </p:xfrm>
        <a:graphic>
          <a:graphicData uri="http://schemas.openxmlformats.org/drawingml/2006/table">
            <a:tbl>
              <a:tblPr bandRow="1" firstRow="1">
                <a:tableStyleId>{284E427A-3D55-4303-BF80-6455036E1DE7}</a:tableStyleId>
              </a:tblPr>
              <a:tblGrid>
                <a:gridCol w="6096000">
                  <a:extLst>
                    <a:ext uri="{9D8B030D-6E8A-4147-A177-3AD203B41FA5}">
                      <a16:colId xmlns:a16="http://schemas.microsoft.com/office/drawing/2014/main" val="20000"/>
                    </a:ext>
                  </a:extLst>
                </a:gridCol>
              </a:tblGrid>
              <a:tr h="370840">
                <a:tc>
                  <a:txBody>
                    <a:bodyPr/>
                    <a:lstStyle/>
                    <a:p>
                      <a:pPr algn="ctr"/>
                      <a:r>
                        <a:rPr dirty="0" lang="es-ES_tradnl" sz="1300">
                          <a:latin typeface="Montserrat"/>
                        </a:rPr>
                        <a:t>BANDERAS</a:t>
                      </a:r>
                      <a:r>
                        <a:rPr baseline="0" dirty="0" lang="es-ES_tradnl" sz="1300">
                          <a:latin typeface="Montserrat"/>
                        </a:rPr>
                        <a:t> ROJAS</a:t>
                      </a:r>
                      <a:endParaRPr dirty="0" lang="es-ES_tradnl" sz="1300">
                        <a:latin typeface="Montserrat"/>
                      </a:endParaRPr>
                    </a:p>
                  </a:txBody>
                  <a:tcPr>
                    <a:solidFill>
                      <a:srgbClr val="C00000"/>
                    </a:solidFill>
                  </a:tcPr>
                </a:tc>
                <a:extLst>
                  <a:ext uri="{0D108BD9-81ED-4DB2-BD59-A6C34878D82A}">
                    <a16:rowId xmlns:a16="http://schemas.microsoft.com/office/drawing/2014/main" val="10000"/>
                  </a:ext>
                </a:extLst>
              </a:tr>
              <a:tr h="660400">
                <a:tc>
                  <a:txBody>
                    <a:bodyPr/>
                    <a:lstStyle/>
                    <a:p>
                      <a:r>
                        <a:rPr dirty="0" kern="1200" lang="es-ES_tradnl" sz="1900">
                          <a:solidFill>
                            <a:schemeClr val="dk1"/>
                          </a:solidFill>
                          <a:latin typeface="Montserrat"/>
                          <a:ea typeface="+mn-ea"/>
                          <a:cs typeface="+mn-cs"/>
                        </a:rPr>
                        <a:t>Aguda, nueva, usualmente severa o que haya cambiado respecto a patrones previos.</a:t>
                      </a:r>
                      <a:endParaRPr dirty="0" lang="es-ES_tradnl" sz="1300">
                        <a:latin typeface="Montserrat"/>
                      </a:endParaRPr>
                    </a:p>
                  </a:txBody>
                  <a:tcPr/>
                </a:tc>
                <a:extLst>
                  <a:ext uri="{0D108BD9-81ED-4DB2-BD59-A6C34878D82A}">
                    <a16:rowId xmlns:a16="http://schemas.microsoft.com/office/drawing/2014/main" val="10001"/>
                  </a:ext>
                </a:extLst>
              </a:tr>
              <a:tr h="375920">
                <a:tc>
                  <a:txBody>
                    <a:bodyPr/>
                    <a:lstStyle/>
                    <a:p>
                      <a:r>
                        <a:rPr dirty="0" kern="1200" lang="es-ES_tradnl" sz="1900">
                          <a:solidFill>
                            <a:schemeClr val="dk1"/>
                          </a:solidFill>
                          <a:latin typeface="Montserrat"/>
                          <a:ea typeface="+mn-ea"/>
                          <a:cs typeface="+mn-cs"/>
                        </a:rPr>
                        <a:t>Nuevos episodios, especialmente en &gt; 50 años.</a:t>
                      </a:r>
                      <a:endParaRPr dirty="0" lang="es-ES_tradnl" sz="1300">
                        <a:latin typeface="Montserrat"/>
                      </a:endParaRPr>
                    </a:p>
                  </a:txBody>
                  <a:tcPr/>
                </a:tc>
                <a:extLst>
                  <a:ext uri="{0D108BD9-81ED-4DB2-BD59-A6C34878D82A}">
                    <a16:rowId xmlns:a16="http://schemas.microsoft.com/office/drawing/2014/main" val="10002"/>
                  </a:ext>
                </a:extLst>
              </a:tr>
              <a:tr h="375920">
                <a:tc>
                  <a:txBody>
                    <a:bodyPr/>
                    <a:lstStyle/>
                    <a:p>
                      <a:r>
                        <a:rPr dirty="0" kern="1200" lang="es-ES_tradnl" sz="1900">
                          <a:solidFill>
                            <a:schemeClr val="dk1"/>
                          </a:solidFill>
                          <a:latin typeface="Montserrat"/>
                          <a:ea typeface="+mn-ea"/>
                          <a:cs typeface="+mn-cs"/>
                        </a:rPr>
                        <a:t>Cefalea en niños o ancianos. </a:t>
                      </a:r>
                      <a:endParaRPr dirty="0" lang="es-ES_tradnl" sz="1300">
                        <a:latin typeface="Montserrat"/>
                      </a:endParaRPr>
                    </a:p>
                  </a:txBody>
                  <a:tcPr/>
                </a:tc>
                <a:extLst>
                  <a:ext uri="{0D108BD9-81ED-4DB2-BD59-A6C34878D82A}">
                    <a16:rowId xmlns:a16="http://schemas.microsoft.com/office/drawing/2014/main" val="10003"/>
                  </a:ext>
                </a:extLst>
              </a:tr>
              <a:tr h="660400">
                <a:tc>
                  <a:txBody>
                    <a:bodyPr/>
                    <a:lstStyle/>
                    <a:p>
                      <a:r>
                        <a:rPr dirty="0" kern="1200" lang="es-ES_tradnl" sz="1900">
                          <a:solidFill>
                            <a:schemeClr val="dk1"/>
                          </a:solidFill>
                          <a:latin typeface="Montserrat"/>
                          <a:ea typeface="+mn-ea"/>
                          <a:cs typeface="+mn-cs"/>
                        </a:rPr>
                        <a:t>Con las deposiciones, en la noche o al comienzo de la mañana.</a:t>
                      </a:r>
                      <a:endParaRPr dirty="0" lang="es-ES_tradnl" sz="1300">
                        <a:latin typeface="Montserrat"/>
                      </a:endParaRPr>
                    </a:p>
                  </a:txBody>
                  <a:tcPr/>
                </a:tc>
                <a:extLst>
                  <a:ext uri="{0D108BD9-81ED-4DB2-BD59-A6C34878D82A}">
                    <a16:rowId xmlns:a16="http://schemas.microsoft.com/office/drawing/2014/main" val="10004"/>
                  </a:ext>
                </a:extLst>
              </a:tr>
              <a:tr h="375920">
                <a:tc>
                  <a:txBody>
                    <a:bodyPr/>
                    <a:lstStyle/>
                    <a:p>
                      <a:r>
                        <a:rPr dirty="0" kern="1200" lang="es-ES_tradnl" sz="1900">
                          <a:solidFill>
                            <a:schemeClr val="dk1"/>
                          </a:solidFill>
                          <a:latin typeface="Montserrat"/>
                          <a:ea typeface="+mn-ea"/>
                          <a:cs typeface="+mn-cs"/>
                        </a:rPr>
                        <a:t>Asociada a fiebre o síntomas sistémicos.</a:t>
                      </a:r>
                      <a:endParaRPr dirty="0" lang="es-ES_tradnl" sz="1300">
                        <a:latin typeface="Montserrat"/>
                      </a:endParaRPr>
                    </a:p>
                  </a:txBody>
                  <a:tcPr/>
                </a:tc>
                <a:extLst>
                  <a:ext uri="{0D108BD9-81ED-4DB2-BD59-A6C34878D82A}">
                    <a16:rowId xmlns:a16="http://schemas.microsoft.com/office/drawing/2014/main" val="10005"/>
                  </a:ext>
                </a:extLst>
              </a:tr>
              <a:tr h="375920">
                <a:tc>
                  <a:txBody>
                    <a:bodyPr/>
                    <a:lstStyle/>
                    <a:p>
                      <a:r>
                        <a:rPr dirty="0" kern="1200" lang="es-ES_tradnl" sz="1900">
                          <a:solidFill>
                            <a:schemeClr val="dk1"/>
                          </a:solidFill>
                          <a:latin typeface="Montserrat"/>
                          <a:ea typeface="+mn-ea"/>
                          <a:cs typeface="+mn-cs"/>
                        </a:rPr>
                        <a:t>Cefalea con </a:t>
                      </a:r>
                      <a:r>
                        <a:rPr dirty="0" err="1" kern="1200" lang="es-ES_tradnl" sz="1900">
                          <a:solidFill>
                            <a:schemeClr val="dk1"/>
                          </a:solidFill>
                          <a:latin typeface="Montserrat"/>
                          <a:ea typeface="+mn-ea"/>
                          <a:cs typeface="+mn-cs"/>
                        </a:rPr>
                        <a:t>meningismo</a:t>
                      </a:r>
                      <a:r>
                        <a:rPr dirty="0" kern="1200" lang="es-ES_tradnl" sz="1900">
                          <a:solidFill>
                            <a:schemeClr val="dk1"/>
                          </a:solidFill>
                          <a:latin typeface="Montserrat"/>
                          <a:ea typeface="+mn-ea"/>
                          <a:cs typeface="+mn-cs"/>
                        </a:rPr>
                        <a:t>. </a:t>
                      </a:r>
                      <a:endParaRPr dirty="0" lang="es-ES_tradnl" sz="1300">
                        <a:latin typeface="Montserrat"/>
                      </a:endParaRPr>
                    </a:p>
                  </a:txBody>
                  <a:tcPr/>
                </a:tc>
                <a:extLst>
                  <a:ext uri="{0D108BD9-81ED-4DB2-BD59-A6C34878D82A}">
                    <a16:rowId xmlns:a16="http://schemas.microsoft.com/office/drawing/2014/main" val="10006"/>
                  </a:ext>
                </a:extLst>
              </a:tr>
              <a:tr h="375920">
                <a:tc>
                  <a:txBody>
                    <a:bodyPr/>
                    <a:lstStyle/>
                    <a:p>
                      <a:r>
                        <a:rPr dirty="0" kern="1200" lang="es-ES_tradnl" sz="1900">
                          <a:solidFill>
                            <a:schemeClr val="dk1"/>
                          </a:solidFill>
                          <a:latin typeface="Montserrat"/>
                          <a:ea typeface="+mn-ea"/>
                          <a:cs typeface="+mn-cs"/>
                        </a:rPr>
                        <a:t>Asociada a signos neurológicos. </a:t>
                      </a:r>
                      <a:endParaRPr dirty="0" lang="es-ES_tradnl" sz="1300">
                        <a:latin typeface="Montserrat"/>
                      </a:endParaRPr>
                    </a:p>
                  </a:txBody>
                  <a:tcPr/>
                </a:tc>
                <a:extLst>
                  <a:ext uri="{0D108BD9-81ED-4DB2-BD59-A6C34878D82A}">
                    <a16:rowId xmlns:a16="http://schemas.microsoft.com/office/drawing/2014/main" val="10007"/>
                  </a:ext>
                </a:extLst>
              </a:tr>
              <a:tr h="375920">
                <a:tc>
                  <a:txBody>
                    <a:bodyPr/>
                    <a:lstStyle/>
                    <a:p>
                      <a:r>
                        <a:rPr dirty="0" kern="1200" lang="es-ES_tradnl" sz="1900">
                          <a:solidFill>
                            <a:schemeClr val="dk1"/>
                          </a:solidFill>
                          <a:latin typeface="Montserrat"/>
                          <a:ea typeface="+mn-ea"/>
                          <a:cs typeface="+mn-cs"/>
                        </a:rPr>
                        <a:t>Desencadenada con la </a:t>
                      </a:r>
                      <a:r>
                        <a:rPr dirty="0" err="1" kern="1200" lang="es-ES_tradnl" sz="1900">
                          <a:solidFill>
                            <a:schemeClr val="dk1"/>
                          </a:solidFill>
                          <a:latin typeface="Montserrat"/>
                          <a:ea typeface="+mn-ea"/>
                          <a:cs typeface="+mn-cs"/>
                        </a:rPr>
                        <a:t>valsalva</a:t>
                      </a:r>
                      <a:r>
                        <a:rPr dirty="0" kern="1200" lang="es-ES_tradnl" sz="1900">
                          <a:solidFill>
                            <a:schemeClr val="dk1"/>
                          </a:solidFill>
                          <a:latin typeface="Montserrat"/>
                          <a:ea typeface="+mn-ea"/>
                          <a:cs typeface="+mn-cs"/>
                        </a:rPr>
                        <a:t>.</a:t>
                      </a:r>
                      <a:endParaRPr dirty="0" lang="es-ES_tradnl" sz="1300">
                        <a:latin typeface="Montserrat"/>
                      </a:endParaRPr>
                    </a:p>
                  </a:txBody>
                  <a:tcPr/>
                </a:tc>
                <a:extLst>
                  <a:ext uri="{0D108BD9-81ED-4DB2-BD59-A6C34878D82A}">
                    <a16:rowId xmlns:a16="http://schemas.microsoft.com/office/drawing/2014/main" val="10008"/>
                  </a:ext>
                </a:extLst>
              </a:tr>
            </a:tbl>
          </a:graphicData>
        </a:graphic>
      </p:graphicFrame>
      <p:pic>
        <p:nvPicPr>
          <p:cNvPr id="2" name="Imagen 1"/>
          <p:cNvPicPr>
            <a:picLocks noChangeAspect="1"/>
          </p:cNvPicPr>
          <p:nvPr/>
        </p:nvPicPr>
        <p:blipFill rotWithShape="1">
          <a:blip cstate="email" r:embed="rId2">
            <a:extLst>
              <a:ext uri="{28A0092B-C50C-407E-A947-70E740481C1C}">
                <a14:useLocalDpi xmlns:a14="http://schemas.microsoft.com/office/drawing/2010/main"/>
              </a:ext>
            </a:extLst>
          </a:blip>
          <a:srcRect b="54"/>
          <a:stretch/>
        </p:blipFill>
        <p:spPr>
          <a:xfrm>
            <a:off x="6107832" y="2617236"/>
            <a:ext cx="6084168" cy="4240764"/>
          </a:xfrm>
          <a:prstGeom prst="rect">
            <a:avLst/>
          </a:prstGeom>
        </p:spPr>
      </p:pic>
    </p:spTree>
    <p:extLst>
      <p:ext uri="{BB962C8B-B14F-4D97-AF65-F5344CB8AC3E}">
        <p14:creationId xmlns:p14="http://schemas.microsoft.com/office/powerpoint/2010/main" val="34686405"/>
      </p:ext>
    </p:extLst>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cstate="email" r:embed="rId2">
            <a:extLst>
              <a:ext uri="{28A0092B-C50C-407E-A947-70E740481C1C}">
                <a14:useLocalDpi xmlns:a14="http://schemas.microsoft.com/office/drawing/2010/main"/>
              </a:ext>
            </a:extLst>
          </a:blip>
          <a:srcRect b="54"/>
          <a:stretch/>
        </p:blipFill>
        <p:spPr>
          <a:xfrm>
            <a:off x="6107832" y="2617237"/>
            <a:ext cx="6084168" cy="4240764"/>
          </a:xfrm>
          <a:prstGeom prst="rect">
            <a:avLst/>
          </a:prstGeom>
        </p:spPr>
      </p:pic>
      <p:pic>
        <p:nvPicPr>
          <p:cNvPr id="8" name="Imagen 7"/>
          <p:cNvPicPr>
            <a:picLocks noChangeAspect="1"/>
          </p:cNvPicPr>
          <p:nvPr/>
        </p:nvPicPr>
        <p:blipFill>
          <a:blip cstate="email" r:embed="rId3">
            <a:extLst>
              <a:ext uri="{28A0092B-C50C-407E-A947-70E740481C1C}">
                <a14:useLocalDpi xmlns:a14="http://schemas.microsoft.com/office/drawing/2010/main"/>
              </a:ext>
            </a:extLst>
          </a:blip>
          <a:stretch>
            <a:fillRect/>
          </a:stretch>
        </p:blipFill>
        <p:spPr>
          <a:xfrm>
            <a:off x="7895459" y="2780929"/>
            <a:ext cx="2413463" cy="2451172"/>
          </a:xfrm>
          <a:prstGeom prst="rect">
            <a:avLst/>
          </a:prstGeom>
        </p:spPr>
      </p:pic>
      <p:pic>
        <p:nvPicPr>
          <p:cNvPr id="9" name="Imagen 8"/>
          <p:cNvPicPr>
            <a:picLocks noChangeAspect="1"/>
          </p:cNvPicPr>
          <p:nvPr/>
        </p:nvPicPr>
        <p:blipFill>
          <a:blip cstate="email" r:embed="rId4">
            <a:extLst>
              <a:ext uri="{28A0092B-C50C-407E-A947-70E740481C1C}">
                <a14:useLocalDpi xmlns:a14="http://schemas.microsoft.com/office/drawing/2010/main"/>
              </a:ext>
            </a:extLst>
          </a:blip>
          <a:stretch>
            <a:fillRect/>
          </a:stretch>
        </p:blipFill>
        <p:spPr>
          <a:xfrm>
            <a:off x="7895460" y="2760077"/>
            <a:ext cx="2413461" cy="2451172"/>
          </a:xfrm>
          <a:prstGeom prst="rect">
            <a:avLst/>
          </a:prstGeom>
          <a:effectLst>
            <a:softEdge rad="254000"/>
          </a:effectLst>
        </p:spPr>
      </p:pic>
      <p:graphicFrame>
        <p:nvGraphicFramePr>
          <p:cNvPr id="3" name="Tabla 2"/>
          <p:cNvGraphicFramePr>
            <a:graphicFrameLocks noGrp="1"/>
          </p:cNvGraphicFramePr>
          <p:nvPr>
            <p:extLst>
              <p:ext uri="{D42A27DB-BD31-4B8C-83A1-F6EECF244321}">
                <p14:modId xmlns:p14="http://schemas.microsoft.com/office/powerpoint/2010/main" val="566101140"/>
              </p:ext>
            </p:extLst>
          </p:nvPr>
        </p:nvGraphicFramePr>
        <p:xfrm>
          <a:off x="3048000" y="137977"/>
          <a:ext cx="6096000" cy="4287520"/>
        </p:xfrm>
        <a:graphic>
          <a:graphicData uri="http://schemas.openxmlformats.org/drawingml/2006/table">
            <a:tbl>
              <a:tblPr bandRow="1" firstRow="1">
                <a:tableStyleId>{284E427A-3D55-4303-BF80-6455036E1DE7}</a:tableStyleId>
              </a:tblPr>
              <a:tblGrid>
                <a:gridCol w="6096000">
                  <a:extLst>
                    <a:ext uri="{9D8B030D-6E8A-4147-A177-3AD203B41FA5}">
                      <a16:colId xmlns:a16="http://schemas.microsoft.com/office/drawing/2014/main" val="20000"/>
                    </a:ext>
                  </a:extLst>
                </a:gridCol>
              </a:tblGrid>
              <a:tr h="370840">
                <a:tc>
                  <a:txBody>
                    <a:bodyPr/>
                    <a:lstStyle/>
                    <a:p>
                      <a:pPr algn="ctr"/>
                      <a:r>
                        <a:rPr dirty="0" lang="es-ES_tradnl" sz="1300">
                          <a:latin typeface="Montserrat"/>
                        </a:rPr>
                        <a:t>BANDERAS</a:t>
                      </a:r>
                      <a:r>
                        <a:rPr baseline="0" dirty="0" lang="es-ES_tradnl" sz="1300">
                          <a:latin typeface="Montserrat"/>
                        </a:rPr>
                        <a:t> ROJAS</a:t>
                      </a:r>
                      <a:endParaRPr dirty="0" lang="es-ES_tradnl" sz="1300">
                        <a:latin typeface="Montserrat"/>
                      </a:endParaRPr>
                    </a:p>
                  </a:txBody>
                  <a:tcPr>
                    <a:solidFill>
                      <a:srgbClr val="C00000"/>
                    </a:solidFill>
                  </a:tcPr>
                </a:tc>
                <a:extLst>
                  <a:ext uri="{0D108BD9-81ED-4DB2-BD59-A6C34878D82A}">
                    <a16:rowId xmlns:a16="http://schemas.microsoft.com/office/drawing/2014/main" val="10000"/>
                  </a:ext>
                </a:extLst>
              </a:tr>
              <a:tr h="660400">
                <a:tc>
                  <a:txBody>
                    <a:bodyPr/>
                    <a:lstStyle/>
                    <a:p>
                      <a:r>
                        <a:rPr dirty="0" kern="1200" lang="es-ES_tradnl" sz="1900">
                          <a:solidFill>
                            <a:schemeClr val="dk1"/>
                          </a:solidFill>
                          <a:latin typeface="Montserrat"/>
                          <a:ea typeface="+mn-ea"/>
                          <a:cs typeface="+mn-cs"/>
                        </a:rPr>
                        <a:t>Aguda, nueva, usualmente severa o que haya cambiado respecto a patrones previos.</a:t>
                      </a:r>
                      <a:endParaRPr dirty="0" lang="es-ES_tradnl" sz="1300">
                        <a:latin typeface="Montserrat"/>
                      </a:endParaRPr>
                    </a:p>
                  </a:txBody>
                  <a:tcPr/>
                </a:tc>
                <a:extLst>
                  <a:ext uri="{0D108BD9-81ED-4DB2-BD59-A6C34878D82A}">
                    <a16:rowId xmlns:a16="http://schemas.microsoft.com/office/drawing/2014/main" val="10001"/>
                  </a:ext>
                </a:extLst>
              </a:tr>
              <a:tr h="375920">
                <a:tc>
                  <a:txBody>
                    <a:bodyPr/>
                    <a:lstStyle/>
                    <a:p>
                      <a:r>
                        <a:rPr dirty="0" kern="1200" lang="es-ES_tradnl" sz="1900">
                          <a:solidFill>
                            <a:schemeClr val="dk1"/>
                          </a:solidFill>
                          <a:latin typeface="Montserrat"/>
                          <a:ea typeface="+mn-ea"/>
                          <a:cs typeface="+mn-cs"/>
                        </a:rPr>
                        <a:t>Nuevos episodios, especialmente en &gt; 50 años.</a:t>
                      </a:r>
                      <a:endParaRPr dirty="0" lang="es-ES_tradnl" sz="1300">
                        <a:latin typeface="Montserrat"/>
                      </a:endParaRPr>
                    </a:p>
                  </a:txBody>
                  <a:tcPr/>
                </a:tc>
                <a:extLst>
                  <a:ext uri="{0D108BD9-81ED-4DB2-BD59-A6C34878D82A}">
                    <a16:rowId xmlns:a16="http://schemas.microsoft.com/office/drawing/2014/main" val="10002"/>
                  </a:ext>
                </a:extLst>
              </a:tr>
              <a:tr h="375920">
                <a:tc>
                  <a:txBody>
                    <a:bodyPr/>
                    <a:lstStyle/>
                    <a:p>
                      <a:r>
                        <a:rPr dirty="0" kern="1200" lang="es-ES_tradnl" sz="1900">
                          <a:solidFill>
                            <a:schemeClr val="dk1"/>
                          </a:solidFill>
                          <a:latin typeface="Montserrat"/>
                          <a:ea typeface="+mn-ea"/>
                          <a:cs typeface="+mn-cs"/>
                        </a:rPr>
                        <a:t>Cefalea en niños o ancianos. </a:t>
                      </a:r>
                      <a:endParaRPr dirty="0" lang="es-ES_tradnl" sz="1300">
                        <a:latin typeface="Montserrat"/>
                      </a:endParaRPr>
                    </a:p>
                  </a:txBody>
                  <a:tcPr/>
                </a:tc>
                <a:extLst>
                  <a:ext uri="{0D108BD9-81ED-4DB2-BD59-A6C34878D82A}">
                    <a16:rowId xmlns:a16="http://schemas.microsoft.com/office/drawing/2014/main" val="10003"/>
                  </a:ext>
                </a:extLst>
              </a:tr>
              <a:tr h="660400">
                <a:tc>
                  <a:txBody>
                    <a:bodyPr/>
                    <a:lstStyle/>
                    <a:p>
                      <a:r>
                        <a:rPr dirty="0" kern="1200" lang="es-ES_tradnl" sz="1900">
                          <a:solidFill>
                            <a:schemeClr val="dk1"/>
                          </a:solidFill>
                          <a:latin typeface="Montserrat"/>
                          <a:ea typeface="+mn-ea"/>
                          <a:cs typeface="+mn-cs"/>
                        </a:rPr>
                        <a:t>Con las deposiciones, en la noche o al comienzo de la mañana.</a:t>
                      </a:r>
                      <a:endParaRPr dirty="0" lang="es-ES_tradnl" sz="1300">
                        <a:latin typeface="Montserrat"/>
                      </a:endParaRPr>
                    </a:p>
                  </a:txBody>
                  <a:tcPr/>
                </a:tc>
                <a:extLst>
                  <a:ext uri="{0D108BD9-81ED-4DB2-BD59-A6C34878D82A}">
                    <a16:rowId xmlns:a16="http://schemas.microsoft.com/office/drawing/2014/main" val="10004"/>
                  </a:ext>
                </a:extLst>
              </a:tr>
              <a:tr h="375920">
                <a:tc>
                  <a:txBody>
                    <a:bodyPr/>
                    <a:lstStyle/>
                    <a:p>
                      <a:r>
                        <a:rPr dirty="0" kern="1200" lang="es-ES_tradnl" sz="1900">
                          <a:solidFill>
                            <a:schemeClr val="dk1"/>
                          </a:solidFill>
                          <a:latin typeface="Montserrat"/>
                          <a:ea typeface="+mn-ea"/>
                          <a:cs typeface="+mn-cs"/>
                        </a:rPr>
                        <a:t>Asociada a fiebre o síntomas sistémicos.</a:t>
                      </a:r>
                      <a:endParaRPr dirty="0" lang="es-ES_tradnl" sz="1300">
                        <a:latin typeface="Montserrat"/>
                      </a:endParaRPr>
                    </a:p>
                  </a:txBody>
                  <a:tcPr/>
                </a:tc>
                <a:extLst>
                  <a:ext uri="{0D108BD9-81ED-4DB2-BD59-A6C34878D82A}">
                    <a16:rowId xmlns:a16="http://schemas.microsoft.com/office/drawing/2014/main" val="10005"/>
                  </a:ext>
                </a:extLst>
              </a:tr>
              <a:tr h="375920">
                <a:tc>
                  <a:txBody>
                    <a:bodyPr/>
                    <a:lstStyle/>
                    <a:p>
                      <a:r>
                        <a:rPr dirty="0" kern="1200" lang="es-ES_tradnl" sz="1900">
                          <a:solidFill>
                            <a:schemeClr val="dk1"/>
                          </a:solidFill>
                          <a:latin typeface="Montserrat"/>
                          <a:ea typeface="+mn-ea"/>
                          <a:cs typeface="+mn-cs"/>
                        </a:rPr>
                        <a:t>Cefalea con </a:t>
                      </a:r>
                      <a:r>
                        <a:rPr dirty="0" err="1" kern="1200" lang="es-ES_tradnl" sz="1900">
                          <a:solidFill>
                            <a:schemeClr val="dk1"/>
                          </a:solidFill>
                          <a:latin typeface="Montserrat"/>
                          <a:ea typeface="+mn-ea"/>
                          <a:cs typeface="+mn-cs"/>
                        </a:rPr>
                        <a:t>meningismo</a:t>
                      </a:r>
                      <a:r>
                        <a:rPr dirty="0" kern="1200" lang="es-ES_tradnl" sz="1900">
                          <a:solidFill>
                            <a:schemeClr val="dk1"/>
                          </a:solidFill>
                          <a:latin typeface="Montserrat"/>
                          <a:ea typeface="+mn-ea"/>
                          <a:cs typeface="+mn-cs"/>
                        </a:rPr>
                        <a:t>. </a:t>
                      </a:r>
                      <a:endParaRPr dirty="0" lang="es-ES_tradnl" sz="1300">
                        <a:latin typeface="Montserrat"/>
                      </a:endParaRPr>
                    </a:p>
                  </a:txBody>
                  <a:tcPr/>
                </a:tc>
                <a:extLst>
                  <a:ext uri="{0D108BD9-81ED-4DB2-BD59-A6C34878D82A}">
                    <a16:rowId xmlns:a16="http://schemas.microsoft.com/office/drawing/2014/main" val="10006"/>
                  </a:ext>
                </a:extLst>
              </a:tr>
              <a:tr h="375920">
                <a:tc>
                  <a:txBody>
                    <a:bodyPr/>
                    <a:lstStyle/>
                    <a:p>
                      <a:r>
                        <a:rPr dirty="0" kern="1200" lang="es-ES_tradnl" sz="1900">
                          <a:solidFill>
                            <a:schemeClr val="dk1"/>
                          </a:solidFill>
                          <a:latin typeface="Montserrat"/>
                          <a:ea typeface="+mn-ea"/>
                          <a:cs typeface="+mn-cs"/>
                        </a:rPr>
                        <a:t>Asociada a signos neurológicos (</a:t>
                      </a:r>
                      <a:r>
                        <a:rPr b="1" dirty="0" kern="1200" lang="es-ES_tradnl" sz="1900">
                          <a:solidFill>
                            <a:srgbClr val="002060"/>
                          </a:solidFill>
                          <a:latin typeface="Montserrat"/>
                          <a:ea typeface="+mn-ea"/>
                          <a:cs typeface="+mn-cs"/>
                        </a:rPr>
                        <a:t>focalizaciones, </a:t>
                      </a:r>
                      <a:r>
                        <a:rPr b="1" dirty="0" err="1" kern="1200" lang="es-ES_tradnl" sz="1900">
                          <a:solidFill>
                            <a:srgbClr val="002060"/>
                          </a:solidFill>
                          <a:latin typeface="Montserrat"/>
                          <a:ea typeface="+mn-ea"/>
                          <a:cs typeface="+mn-cs"/>
                        </a:rPr>
                        <a:t>emesis</a:t>
                      </a:r>
                      <a:r>
                        <a:rPr b="1" dirty="0" kern="1200" lang="es-ES_tradnl" sz="1900">
                          <a:solidFill>
                            <a:srgbClr val="002060"/>
                          </a:solidFill>
                          <a:latin typeface="Montserrat"/>
                          <a:ea typeface="+mn-ea"/>
                          <a:cs typeface="+mn-cs"/>
                        </a:rPr>
                        <a:t>..</a:t>
                      </a:r>
                      <a:r>
                        <a:rPr dirty="0" kern="1200" lang="es-ES_tradnl" sz="1900">
                          <a:solidFill>
                            <a:schemeClr val="dk1"/>
                          </a:solidFill>
                          <a:latin typeface="Montserrat"/>
                          <a:ea typeface="+mn-ea"/>
                          <a:cs typeface="+mn-cs"/>
                        </a:rPr>
                        <a:t>) </a:t>
                      </a:r>
                      <a:endParaRPr dirty="0" lang="es-ES_tradnl" sz="1300">
                        <a:latin typeface="Montserrat"/>
                      </a:endParaRPr>
                    </a:p>
                  </a:txBody>
                  <a:tcPr/>
                </a:tc>
                <a:extLst>
                  <a:ext uri="{0D108BD9-81ED-4DB2-BD59-A6C34878D82A}">
                    <a16:rowId xmlns:a16="http://schemas.microsoft.com/office/drawing/2014/main" val="10007"/>
                  </a:ext>
                </a:extLst>
              </a:tr>
              <a:tr h="375920">
                <a:tc>
                  <a:txBody>
                    <a:bodyPr/>
                    <a:lstStyle/>
                    <a:p>
                      <a:r>
                        <a:rPr dirty="0" kern="1200" lang="es-ES_tradnl" sz="1900">
                          <a:solidFill>
                            <a:schemeClr val="dk1"/>
                          </a:solidFill>
                          <a:latin typeface="Montserrat"/>
                          <a:ea typeface="+mn-ea"/>
                          <a:cs typeface="+mn-cs"/>
                        </a:rPr>
                        <a:t>Desencadenada con la </a:t>
                      </a:r>
                      <a:r>
                        <a:rPr dirty="0" err="1" kern="1200" lang="es-ES_tradnl" sz="1900">
                          <a:solidFill>
                            <a:schemeClr val="dk1"/>
                          </a:solidFill>
                          <a:latin typeface="Montserrat"/>
                          <a:ea typeface="+mn-ea"/>
                          <a:cs typeface="+mn-cs"/>
                        </a:rPr>
                        <a:t>valsalva</a:t>
                      </a:r>
                      <a:r>
                        <a:rPr dirty="0" kern="1200" lang="es-ES_tradnl" sz="1900">
                          <a:solidFill>
                            <a:schemeClr val="dk1"/>
                          </a:solidFill>
                          <a:latin typeface="Montserrat"/>
                          <a:ea typeface="+mn-ea"/>
                          <a:cs typeface="+mn-cs"/>
                        </a:rPr>
                        <a:t>.</a:t>
                      </a:r>
                      <a:endParaRPr dirty="0" lang="es-ES_tradnl" sz="1300">
                        <a:latin typeface="Montserrat"/>
                      </a:endParaRPr>
                    </a:p>
                  </a:txBody>
                  <a:tcPr/>
                </a:tc>
                <a:extLst>
                  <a:ext uri="{0D108BD9-81ED-4DB2-BD59-A6C34878D82A}">
                    <a16:rowId xmlns:a16="http://schemas.microsoft.com/office/drawing/2014/main" val="10008"/>
                  </a:ext>
                </a:extLst>
              </a:tr>
            </a:tbl>
          </a:graphicData>
        </a:graphic>
      </p:graphicFrame>
      <p:sp>
        <p:nvSpPr>
          <p:cNvPr id="6" name="CuadroTexto 5"/>
          <p:cNvSpPr txBox="1"/>
          <p:nvPr/>
        </p:nvSpPr>
        <p:spPr>
          <a:xfrm>
            <a:off x="4462168" y="4525985"/>
            <a:ext cx="2452723" cy="584775"/>
          </a:xfrm>
          <a:prstGeom prst="rect">
            <a:avLst/>
          </a:prstGeom>
          <a:noFill/>
        </p:spPr>
        <p:txBody>
          <a:bodyPr rtlCol="0" wrap="none">
            <a:spAutoFit/>
          </a:bodyPr>
          <a:lstStyle/>
          <a:p>
            <a:r>
              <a:rPr dirty="0" lang="es-ES" sz="3200">
                <a:solidFill>
                  <a:srgbClr val="1F497D">
                    <a:lumMod val="50000"/>
                  </a:srgbClr>
                </a:solidFill>
                <a:latin typeface="Montserrat"/>
              </a:rPr>
              <a:t>Neuroimagen</a:t>
            </a:r>
            <a:endParaRPr dirty="0" lang="es-ES_tradnl" sz="3200">
              <a:solidFill>
                <a:srgbClr val="1F497D">
                  <a:lumMod val="50000"/>
                </a:srgbClr>
              </a:solidFill>
              <a:latin typeface="Montserrat"/>
            </a:endParaRPr>
          </a:p>
        </p:txBody>
      </p:sp>
    </p:spTree>
    <p:extLst>
      <p:ext uri="{BB962C8B-B14F-4D97-AF65-F5344CB8AC3E}">
        <p14:creationId xmlns:p14="http://schemas.microsoft.com/office/powerpoint/2010/main" val="4191053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9536" y="167302"/>
            <a:ext cx="4464496" cy="284446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6786" y="167302"/>
            <a:ext cx="3797300" cy="3479800"/>
          </a:xfrm>
          <a:prstGeom prst="rect">
            <a:avLst/>
          </a:prstGeom>
        </p:spPr>
      </p:pic>
      <p:sp>
        <p:nvSpPr>
          <p:cNvPr id="4" name="CuadroTexto 3"/>
          <p:cNvSpPr txBox="1"/>
          <p:nvPr/>
        </p:nvSpPr>
        <p:spPr>
          <a:xfrm>
            <a:off x="4744007" y="3647102"/>
            <a:ext cx="5964774" cy="1938992"/>
          </a:xfrm>
          <a:prstGeom prst="rect">
            <a:avLst/>
          </a:prstGeom>
          <a:noFill/>
        </p:spPr>
        <p:txBody>
          <a:bodyPr wrap="none" rtlCol="0">
            <a:spAutoFit/>
          </a:bodyPr>
          <a:lstStyle/>
          <a:p>
            <a:pPr marL="342891" indent="-342891">
              <a:buFontTx/>
              <a:buChar char="-"/>
            </a:pPr>
            <a:r>
              <a:rPr lang="es-ES" sz="2400" dirty="0">
                <a:solidFill>
                  <a:prstClr val="black"/>
                </a:solidFill>
                <a:latin typeface="Montserrat"/>
              </a:rPr>
              <a:t>Perfil hormonal completo.</a:t>
            </a:r>
          </a:p>
          <a:p>
            <a:pPr marL="342891" indent="-342891">
              <a:buFontTx/>
              <a:buChar char="-"/>
            </a:pPr>
            <a:r>
              <a:rPr lang="es-ES" sz="2400" dirty="0">
                <a:solidFill>
                  <a:prstClr val="black"/>
                </a:solidFill>
                <a:latin typeface="Montserrat"/>
              </a:rPr>
              <a:t>Valoración por endocrinología.</a:t>
            </a:r>
          </a:p>
          <a:p>
            <a:pPr marL="342891" indent="-342891">
              <a:buFontTx/>
              <a:buChar char="-"/>
            </a:pPr>
            <a:r>
              <a:rPr lang="es-ES" sz="2400" dirty="0">
                <a:solidFill>
                  <a:prstClr val="black"/>
                </a:solidFill>
                <a:latin typeface="Montserrat"/>
              </a:rPr>
              <a:t>Valoración por oftalmología  (campimetría).</a:t>
            </a:r>
          </a:p>
          <a:p>
            <a:pPr marL="342891" indent="-342891">
              <a:buFontTx/>
              <a:buChar char="-"/>
            </a:pPr>
            <a:endParaRPr lang="es-ES" sz="2400" dirty="0">
              <a:solidFill>
                <a:prstClr val="black"/>
              </a:solidFill>
              <a:latin typeface="Montserrat"/>
            </a:endParaRPr>
          </a:p>
          <a:p>
            <a:r>
              <a:rPr lang="es-ES" sz="2400" b="1" dirty="0">
                <a:solidFill>
                  <a:srgbClr val="FF0000"/>
                </a:solidFill>
                <a:latin typeface="Montserrat"/>
              </a:rPr>
              <a:t>¡Diabetes insípida, trastornos </a:t>
            </a:r>
            <a:r>
              <a:rPr lang="es-ES" sz="2400" b="1" dirty="0" err="1">
                <a:solidFill>
                  <a:srgbClr val="FF0000"/>
                </a:solidFill>
                <a:latin typeface="Montserrat"/>
              </a:rPr>
              <a:t>Na</a:t>
            </a:r>
            <a:r>
              <a:rPr lang="es-ES" sz="2400" b="1" dirty="0">
                <a:solidFill>
                  <a:srgbClr val="FF0000"/>
                </a:solidFill>
                <a:latin typeface="Montserrat"/>
              </a:rPr>
              <a:t>, apoplejía!</a:t>
            </a:r>
          </a:p>
        </p:txBody>
      </p:sp>
    </p:spTree>
    <p:extLst>
      <p:ext uri="{BB962C8B-B14F-4D97-AF65-F5344CB8AC3E}">
        <p14:creationId xmlns:p14="http://schemas.microsoft.com/office/powerpoint/2010/main" val="663251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ED1DB4-3B8D-4EFD-BFA0-45937E7897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1608" y="548680"/>
            <a:ext cx="6768752" cy="5788968"/>
          </a:xfrm>
          <a:prstGeom prst="rect">
            <a:avLst/>
          </a:prstGeom>
        </p:spPr>
      </p:pic>
    </p:spTree>
    <p:extLst>
      <p:ext uri="{BB962C8B-B14F-4D97-AF65-F5344CB8AC3E}">
        <p14:creationId xmlns:p14="http://schemas.microsoft.com/office/powerpoint/2010/main" val="959775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1608" y="548680"/>
            <a:ext cx="6768752" cy="5788968"/>
          </a:xfrm>
          <a:prstGeom prst="rect">
            <a:avLst/>
          </a:prstGeom>
        </p:spPr>
      </p:pic>
      <p:sp>
        <p:nvSpPr>
          <p:cNvPr id="3" name="Rectángulo 2"/>
          <p:cNvSpPr/>
          <p:nvPr/>
        </p:nvSpPr>
        <p:spPr>
          <a:xfrm>
            <a:off x="3048000" y="2996952"/>
            <a:ext cx="9144000" cy="386104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4" name="Rectángulo 3"/>
          <p:cNvSpPr/>
          <p:nvPr/>
        </p:nvSpPr>
        <p:spPr>
          <a:xfrm>
            <a:off x="8196064" y="0"/>
            <a:ext cx="3995936" cy="29969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5" name="Rectángulo 4"/>
          <p:cNvSpPr/>
          <p:nvPr/>
        </p:nvSpPr>
        <p:spPr>
          <a:xfrm>
            <a:off x="3048000" y="0"/>
            <a:ext cx="1043608" cy="29969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9960" y="28329"/>
            <a:ext cx="1443240" cy="1479451"/>
          </a:xfrm>
          <a:prstGeom prst="rect">
            <a:avLst/>
          </a:prstGeom>
        </p:spPr>
      </p:pic>
    </p:spTree>
    <p:extLst>
      <p:ext uri="{BB962C8B-B14F-4D97-AF65-F5344CB8AC3E}">
        <p14:creationId xmlns:p14="http://schemas.microsoft.com/office/powerpoint/2010/main" val="38890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214191" y="1072662"/>
            <a:ext cx="7964557" cy="4902963"/>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23587F85-C084-45F7-BE3A-A3EA5F3B6917}"/>
              </a:ext>
            </a:extLst>
          </p:cNvPr>
          <p:cNvSpPr txBox="1"/>
          <p:nvPr/>
        </p:nvSpPr>
        <p:spPr>
          <a:xfrm>
            <a:off x="4887573" y="6434465"/>
            <a:ext cx="6075702" cy="261610"/>
          </a:xfrm>
          <a:prstGeom prst="rect">
            <a:avLst/>
          </a:prstGeom>
          <a:noFill/>
        </p:spPr>
        <p:txBody>
          <a:bodyPr wrap="none" rtlCol="0">
            <a:spAutoFit/>
          </a:bodyPr>
          <a:lstStyle/>
          <a:p>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Perry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Arie</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et al.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Histologic</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classification</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of</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gliomas.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Handbook</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of</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Clinical</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a:t>
            </a:r>
            <a:r>
              <a:rPr lang="es-CO" sz="1100" dirty="0" err="1">
                <a:solidFill>
                  <a:srgbClr val="152B48"/>
                </a:solidFill>
                <a:latin typeface="Montserrat" panose="02000505000000020004"/>
                <a:ea typeface="Calibri" panose="020F0502020204030204" pitchFamily="34" charset="0"/>
                <a:cs typeface="Times New Roman" panose="02020603050405020304" pitchFamily="18" charset="0"/>
              </a:rPr>
              <a:t>Neurology</a:t>
            </a:r>
            <a:r>
              <a:rPr lang="es-CO" sz="1100" dirty="0">
                <a:solidFill>
                  <a:srgbClr val="152B48"/>
                </a:solidFill>
                <a:latin typeface="Montserrat" panose="02000505000000020004"/>
                <a:ea typeface="Calibri" panose="020F0502020204030204" pitchFamily="34" charset="0"/>
                <a:cs typeface="Times New Roman" panose="02020603050405020304" pitchFamily="18" charset="0"/>
              </a:rPr>
              <a:t> 2016; (134): 71-95.</a:t>
            </a:r>
          </a:p>
        </p:txBody>
      </p:sp>
    </p:spTree>
    <p:extLst>
      <p:ext uri="{BB962C8B-B14F-4D97-AF65-F5344CB8AC3E}">
        <p14:creationId xmlns:p14="http://schemas.microsoft.com/office/powerpoint/2010/main" val="363217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1607" y="548680"/>
            <a:ext cx="6768752" cy="5788968"/>
          </a:xfrm>
          <a:prstGeom prst="rect">
            <a:avLst/>
          </a:prstGeom>
        </p:spPr>
      </p:pic>
      <p:sp>
        <p:nvSpPr>
          <p:cNvPr id="3" name="Rectángulo 2"/>
          <p:cNvSpPr/>
          <p:nvPr/>
        </p:nvSpPr>
        <p:spPr>
          <a:xfrm>
            <a:off x="3047999" y="2996952"/>
            <a:ext cx="1043608" cy="386104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5" name="Rectángulo 4"/>
          <p:cNvSpPr/>
          <p:nvPr/>
        </p:nvSpPr>
        <p:spPr>
          <a:xfrm>
            <a:off x="3047999" y="0"/>
            <a:ext cx="1043608" cy="29969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7" name="Rectángulo 6"/>
          <p:cNvSpPr/>
          <p:nvPr/>
        </p:nvSpPr>
        <p:spPr>
          <a:xfrm>
            <a:off x="7981580" y="2996954"/>
            <a:ext cx="4210420" cy="3889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8" name="Rectángulo 7"/>
          <p:cNvSpPr/>
          <p:nvPr/>
        </p:nvSpPr>
        <p:spPr>
          <a:xfrm>
            <a:off x="7981580" y="0"/>
            <a:ext cx="4210420" cy="29969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9" name="Rectángulo 8"/>
          <p:cNvSpPr/>
          <p:nvPr/>
        </p:nvSpPr>
        <p:spPr>
          <a:xfrm>
            <a:off x="4091608" y="2963513"/>
            <a:ext cx="3889972" cy="38893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Tree>
    <p:extLst>
      <p:ext uri="{BB962C8B-B14F-4D97-AF65-F5344CB8AC3E}">
        <p14:creationId xmlns:p14="http://schemas.microsoft.com/office/powerpoint/2010/main" val="201011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1608" y="548680"/>
            <a:ext cx="6768752" cy="5788968"/>
          </a:xfrm>
          <a:prstGeom prst="rect">
            <a:avLst/>
          </a:prstGeom>
        </p:spPr>
      </p:pic>
      <p:sp>
        <p:nvSpPr>
          <p:cNvPr id="3" name="Rectángulo 2"/>
          <p:cNvSpPr/>
          <p:nvPr/>
        </p:nvSpPr>
        <p:spPr>
          <a:xfrm>
            <a:off x="3048000" y="2996952"/>
            <a:ext cx="4499992" cy="386104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4" name="Rectángulo 3"/>
          <p:cNvSpPr/>
          <p:nvPr/>
        </p:nvSpPr>
        <p:spPr>
          <a:xfrm>
            <a:off x="11004376" y="0"/>
            <a:ext cx="1187624" cy="29969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5" name="Rectángulo 4"/>
          <p:cNvSpPr/>
          <p:nvPr/>
        </p:nvSpPr>
        <p:spPr>
          <a:xfrm>
            <a:off x="3048000" y="0"/>
            <a:ext cx="4499992" cy="299695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7" name="Rectángulo 6"/>
          <p:cNvSpPr/>
          <p:nvPr/>
        </p:nvSpPr>
        <p:spPr>
          <a:xfrm>
            <a:off x="11004376" y="2996952"/>
            <a:ext cx="1187624" cy="386104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Tree>
    <p:extLst>
      <p:ext uri="{BB962C8B-B14F-4D97-AF65-F5344CB8AC3E}">
        <p14:creationId xmlns:p14="http://schemas.microsoft.com/office/powerpoint/2010/main" val="14449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33" y="764704"/>
            <a:ext cx="4229620" cy="2935147"/>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65477" y="1194195"/>
            <a:ext cx="3475236" cy="5011312"/>
          </a:xfrm>
          <a:prstGeom prst="rect">
            <a:avLst/>
          </a:prstGeom>
        </p:spPr>
      </p:pic>
      <p:sp>
        <p:nvSpPr>
          <p:cNvPr id="4" name="Rectángulo 3"/>
          <p:cNvSpPr/>
          <p:nvPr/>
        </p:nvSpPr>
        <p:spPr>
          <a:xfrm>
            <a:off x="10653150" y="4189950"/>
            <a:ext cx="836662" cy="461665"/>
          </a:xfrm>
          <a:prstGeom prst="rect">
            <a:avLst/>
          </a:prstGeom>
          <a:solidFill>
            <a:schemeClr val="bg1">
              <a:alpha val="72000"/>
            </a:schemeClr>
          </a:solidFill>
        </p:spPr>
        <p:txBody>
          <a:bodyPr wrap="square">
            <a:spAutoFit/>
          </a:bodyPr>
          <a:lstStyle/>
          <a:p>
            <a:r>
              <a:rPr lang="es-ES" sz="2400" b="1" dirty="0">
                <a:solidFill>
                  <a:srgbClr val="FF0000"/>
                </a:solidFill>
                <a:latin typeface="Montserrat" panose="02000505000000020004" pitchFamily="2" charset="0"/>
                <a:ea typeface="Arial Narrow" charset="0"/>
                <a:cs typeface="Arial Narrow" charset="0"/>
              </a:rPr>
              <a:t>90%</a:t>
            </a:r>
            <a:endParaRPr lang="is-IS" sz="2400" b="1" dirty="0">
              <a:solidFill>
                <a:srgbClr val="FF0000"/>
              </a:solidFill>
              <a:latin typeface="Montserrat" panose="02000505000000020004" pitchFamily="2" charset="0"/>
              <a:ea typeface="Arial Narrow" charset="0"/>
              <a:cs typeface="Arial Narrow" charset="0"/>
            </a:endParaRPr>
          </a:p>
        </p:txBody>
      </p:sp>
      <p:sp>
        <p:nvSpPr>
          <p:cNvPr id="5" name="Rectángulo 4"/>
          <p:cNvSpPr/>
          <p:nvPr/>
        </p:nvSpPr>
        <p:spPr>
          <a:xfrm>
            <a:off x="8996966" y="4838022"/>
            <a:ext cx="836662" cy="461665"/>
          </a:xfrm>
          <a:prstGeom prst="rect">
            <a:avLst/>
          </a:prstGeom>
          <a:solidFill>
            <a:schemeClr val="bg1">
              <a:alpha val="72000"/>
            </a:schemeClr>
          </a:solidFill>
        </p:spPr>
        <p:txBody>
          <a:bodyPr wrap="square">
            <a:spAutoFit/>
          </a:bodyPr>
          <a:lstStyle/>
          <a:p>
            <a:r>
              <a:rPr lang="es-ES" sz="2400" b="1" dirty="0">
                <a:solidFill>
                  <a:srgbClr val="FF0000"/>
                </a:solidFill>
                <a:latin typeface="Montserrat" panose="02000505000000020004" pitchFamily="2" charset="0"/>
                <a:ea typeface="Arial Narrow" charset="0"/>
                <a:cs typeface="Arial Narrow" charset="0"/>
              </a:rPr>
              <a:t>10%</a:t>
            </a:r>
            <a:endParaRPr lang="is-IS" sz="2400" b="1" dirty="0">
              <a:solidFill>
                <a:srgbClr val="FF0000"/>
              </a:solidFill>
              <a:latin typeface="Montserrat" panose="02000505000000020004" pitchFamily="2" charset="0"/>
              <a:ea typeface="Arial Narrow" charset="0"/>
              <a:cs typeface="Arial Narrow" charset="0"/>
            </a:endParaRPr>
          </a:p>
        </p:txBody>
      </p:sp>
      <p:pic>
        <p:nvPicPr>
          <p:cNvPr id="6" name="Imagen 5"/>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4771347" y="643785"/>
            <a:ext cx="1272775" cy="2777968"/>
          </a:xfrm>
          <a:prstGeom prst="rect">
            <a:avLst/>
          </a:prstGeom>
        </p:spPr>
      </p:pic>
      <p:sp>
        <p:nvSpPr>
          <p:cNvPr id="7" name="Rectángulo 6"/>
          <p:cNvSpPr/>
          <p:nvPr/>
        </p:nvSpPr>
        <p:spPr>
          <a:xfrm>
            <a:off x="6222124" y="1111675"/>
            <a:ext cx="2243353" cy="830997"/>
          </a:xfrm>
          <a:prstGeom prst="rect">
            <a:avLst/>
          </a:prstGeom>
          <a:solidFill>
            <a:schemeClr val="bg1">
              <a:alpha val="72000"/>
            </a:schemeClr>
          </a:solidFill>
        </p:spPr>
        <p:txBody>
          <a:bodyPr wrap="square">
            <a:spAutoFit/>
          </a:bodyPr>
          <a:lstStyle/>
          <a:p>
            <a:r>
              <a:rPr lang="es-ES" sz="2400" b="1" dirty="0">
                <a:solidFill>
                  <a:srgbClr val="FF0000"/>
                </a:solidFill>
                <a:latin typeface="Montserrat" panose="02000505000000020004" pitchFamily="2" charset="0"/>
                <a:ea typeface="Arial Narrow" charset="0"/>
                <a:cs typeface="Arial Narrow" charset="0"/>
              </a:rPr>
              <a:t>¡Marcha del segador!</a:t>
            </a:r>
            <a:endParaRPr lang="is-IS" sz="2400" b="1" dirty="0">
              <a:solidFill>
                <a:srgbClr val="FF0000"/>
              </a:solidFill>
              <a:latin typeface="Montserrat" panose="02000505000000020004" pitchFamily="2" charset="0"/>
              <a:ea typeface="Arial Narrow" charset="0"/>
              <a:cs typeface="Arial Narrow" charset="0"/>
            </a:endParaRPr>
          </a:p>
        </p:txBody>
      </p:sp>
    </p:spTree>
    <p:extLst>
      <p:ext uri="{BB962C8B-B14F-4D97-AF65-F5344CB8AC3E}">
        <p14:creationId xmlns:p14="http://schemas.microsoft.com/office/powerpoint/2010/main" val="36333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45340"/>
            <a:ext cx="10515600" cy="1325563"/>
          </a:xfrm>
        </p:spPr>
        <p:txBody>
          <a:bodyPr/>
          <a:lstStyle/>
          <a:p>
            <a:pPr algn="ctr"/>
            <a:r>
              <a:rPr lang="es-CO" b="1" dirty="0"/>
              <a:t>Herniación cerebral </a:t>
            </a:r>
          </a:p>
        </p:txBody>
      </p:sp>
      <p:pic>
        <p:nvPicPr>
          <p:cNvPr id="20482" name="Picture 2"/>
          <p:cNvPicPr>
            <a:picLocks noChangeAspect="1" noChangeArrowheads="1"/>
          </p:cNvPicPr>
          <p:nvPr/>
        </p:nvPicPr>
        <p:blipFill rotWithShape="1">
          <a:blip r:embed="rId2" cstate="email">
            <a:clrChange>
              <a:clrFrom>
                <a:srgbClr val="EFEFEF"/>
              </a:clrFrom>
              <a:clrTo>
                <a:srgbClr val="EFEFEF">
                  <a:alpha val="0"/>
                </a:srgbClr>
              </a:clrTo>
            </a:clrChange>
            <a:extLst>
              <a:ext uri="{28A0092B-C50C-407E-A947-70E740481C1C}">
                <a14:useLocalDpi xmlns:a14="http://schemas.microsoft.com/office/drawing/2010/main"/>
              </a:ext>
            </a:extLst>
          </a:blip>
          <a:srcRect l="1146" r="-1"/>
          <a:stretch/>
        </p:blipFill>
        <p:spPr bwMode="auto">
          <a:xfrm>
            <a:off x="7021808" y="1351149"/>
            <a:ext cx="4669654" cy="5116133"/>
          </a:xfrm>
          <a:prstGeom prst="rect">
            <a:avLst/>
          </a:prstGeom>
          <a:noFill/>
          <a:ln w="9525">
            <a:noFill/>
            <a:miter lim="800000"/>
            <a:headEnd/>
            <a:tailEnd/>
          </a:ln>
          <a:effectLst/>
        </p:spPr>
      </p:pic>
      <p:sp>
        <p:nvSpPr>
          <p:cNvPr id="7" name="5 CuadroTexto"/>
          <p:cNvSpPr txBox="1"/>
          <p:nvPr/>
        </p:nvSpPr>
        <p:spPr>
          <a:xfrm>
            <a:off x="731766" y="1457623"/>
            <a:ext cx="6011917" cy="2569934"/>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buFont typeface="Wingdings" panose="05000000000000000000" pitchFamily="2" charset="2"/>
              <a:buChar char="ü"/>
            </a:pPr>
            <a:r>
              <a:rPr lang="es-CO" sz="2300" dirty="0" err="1">
                <a:latin typeface="Montserrat" panose="02000505000000020004" pitchFamily="2" charset="0"/>
              </a:rPr>
              <a:t>Subfalcina</a:t>
            </a:r>
            <a:r>
              <a:rPr lang="es-CO" sz="2300" dirty="0">
                <a:latin typeface="Montserrat" panose="02000505000000020004" pitchFamily="2" charset="0"/>
              </a:rPr>
              <a:t> </a:t>
            </a:r>
          </a:p>
          <a:p>
            <a:pPr marL="342900" indent="-342900">
              <a:buFont typeface="Wingdings" panose="05000000000000000000" pitchFamily="2" charset="2"/>
              <a:buChar char="ü"/>
            </a:pPr>
            <a:r>
              <a:rPr lang="es-CO" sz="2300" dirty="0" err="1">
                <a:latin typeface="Montserrat" panose="02000505000000020004" pitchFamily="2" charset="0"/>
              </a:rPr>
              <a:t>Transtentorial</a:t>
            </a:r>
            <a:r>
              <a:rPr lang="es-CO" sz="2300" dirty="0">
                <a:latin typeface="Montserrat" panose="02000505000000020004" pitchFamily="2" charset="0"/>
              </a:rPr>
              <a:t> descendente</a:t>
            </a:r>
          </a:p>
          <a:p>
            <a:pPr marL="800100" lvl="1" indent="-342900">
              <a:buFont typeface="Wingdings" panose="05000000000000000000" pitchFamily="2" charset="2"/>
              <a:buChar char="§"/>
            </a:pPr>
            <a:r>
              <a:rPr lang="es-CO" sz="2300" dirty="0">
                <a:latin typeface="Montserrat" panose="02000505000000020004" pitchFamily="2" charset="0"/>
              </a:rPr>
              <a:t>Unilateral (</a:t>
            </a:r>
            <a:r>
              <a:rPr lang="es-CO" sz="2300" dirty="0" err="1">
                <a:latin typeface="Montserrat" panose="02000505000000020004" pitchFamily="2" charset="0"/>
              </a:rPr>
              <a:t>Uncal</a:t>
            </a:r>
            <a:r>
              <a:rPr lang="es-CO" sz="2300" dirty="0">
                <a:latin typeface="Montserrat" panose="02000505000000020004" pitchFamily="2" charset="0"/>
              </a:rPr>
              <a:t>)</a:t>
            </a:r>
          </a:p>
          <a:p>
            <a:pPr marL="800100" lvl="1" indent="-342900">
              <a:buFont typeface="Wingdings" panose="05000000000000000000" pitchFamily="2" charset="2"/>
              <a:buChar char="§"/>
            </a:pPr>
            <a:r>
              <a:rPr lang="es-CO" sz="2300" dirty="0">
                <a:latin typeface="Montserrat" panose="02000505000000020004" pitchFamily="2" charset="0"/>
              </a:rPr>
              <a:t>Bilateral (Central)</a:t>
            </a:r>
          </a:p>
          <a:p>
            <a:pPr marL="342900" indent="-342900">
              <a:buFont typeface="Wingdings" panose="05000000000000000000" pitchFamily="2" charset="2"/>
              <a:buChar char="ü"/>
            </a:pPr>
            <a:r>
              <a:rPr lang="es-CO" sz="2300" dirty="0" err="1">
                <a:latin typeface="Montserrat" panose="02000505000000020004" pitchFamily="2" charset="0"/>
              </a:rPr>
              <a:t>Transtentorial</a:t>
            </a:r>
            <a:r>
              <a:rPr lang="es-CO" sz="2300" dirty="0">
                <a:latin typeface="Montserrat" panose="02000505000000020004" pitchFamily="2" charset="0"/>
              </a:rPr>
              <a:t> ascendente </a:t>
            </a:r>
          </a:p>
          <a:p>
            <a:pPr marL="342900" indent="-342900">
              <a:buFont typeface="Wingdings" panose="05000000000000000000" pitchFamily="2" charset="2"/>
              <a:buChar char="ü"/>
            </a:pPr>
            <a:r>
              <a:rPr lang="es-CO" sz="2300" dirty="0">
                <a:latin typeface="Montserrat" panose="02000505000000020004" pitchFamily="2" charset="0"/>
              </a:rPr>
              <a:t>Amigdalina</a:t>
            </a:r>
          </a:p>
          <a:p>
            <a:pPr marL="342900" indent="-342900">
              <a:buFont typeface="Wingdings" panose="05000000000000000000" pitchFamily="2" charset="2"/>
              <a:buChar char="ü"/>
            </a:pPr>
            <a:r>
              <a:rPr lang="es-CO" sz="2300" dirty="0" err="1">
                <a:latin typeface="Montserrat" panose="02000505000000020004" pitchFamily="2" charset="0"/>
              </a:rPr>
              <a:t>Fungus</a:t>
            </a:r>
            <a:r>
              <a:rPr lang="es-CO" sz="2300" dirty="0">
                <a:latin typeface="Montserrat" panose="02000505000000020004" pitchFamily="2" charset="0"/>
              </a:rPr>
              <a:t> </a:t>
            </a:r>
            <a:r>
              <a:rPr lang="es-CO" sz="2300" dirty="0" err="1">
                <a:latin typeface="Montserrat" panose="02000505000000020004" pitchFamily="2" charset="0"/>
              </a:rPr>
              <a:t>Cerebri</a:t>
            </a:r>
            <a:r>
              <a:rPr lang="es-CO" sz="2300" dirty="0">
                <a:latin typeface="Montserrat" panose="02000505000000020004" pitchFamily="2" charset="0"/>
              </a:rPr>
              <a:t> (</a:t>
            </a:r>
            <a:r>
              <a:rPr lang="es-CO" sz="2300" dirty="0" err="1">
                <a:latin typeface="Montserrat" panose="02000505000000020004" pitchFamily="2" charset="0"/>
              </a:rPr>
              <a:t>Transcraneal</a:t>
            </a:r>
            <a:r>
              <a:rPr lang="es-CO" sz="2300" dirty="0">
                <a:latin typeface="Montserrat" panose="02000505000000020004" pitchFamily="2" charset="0"/>
              </a:rPr>
              <a:t>) </a:t>
            </a:r>
          </a:p>
        </p:txBody>
      </p:sp>
    </p:spTree>
    <p:extLst>
      <p:ext uri="{BB962C8B-B14F-4D97-AF65-F5344CB8AC3E}">
        <p14:creationId xmlns:p14="http://schemas.microsoft.com/office/powerpoint/2010/main" val="2275275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4494" y="478062"/>
            <a:ext cx="3095412" cy="3150635"/>
          </a:xfrm>
          <a:prstGeom prst="rect">
            <a:avLst/>
          </a:prstGeom>
        </p:spPr>
      </p:pic>
      <p:sp>
        <p:nvSpPr>
          <p:cNvPr id="2" name="CuadroTexto 1"/>
          <p:cNvSpPr txBox="1"/>
          <p:nvPr/>
        </p:nvSpPr>
        <p:spPr>
          <a:xfrm>
            <a:off x="5277154" y="836712"/>
            <a:ext cx="4084773" cy="523220"/>
          </a:xfrm>
          <a:prstGeom prst="rect">
            <a:avLst/>
          </a:prstGeom>
          <a:noFill/>
        </p:spPr>
        <p:txBody>
          <a:bodyPr wrap="none" rtlCol="0">
            <a:spAutoFit/>
          </a:bodyPr>
          <a:lstStyle/>
          <a:p>
            <a:r>
              <a:rPr lang="es-ES_tradnl" sz="2800" dirty="0" err="1">
                <a:solidFill>
                  <a:srgbClr val="152B48"/>
                </a:solidFill>
                <a:latin typeface="Montserrat" panose="02000505000000020004" pitchFamily="2" charset="0"/>
              </a:rPr>
              <a:t>Herniaci</a:t>
            </a:r>
            <a:r>
              <a:rPr lang="es-ES" sz="2800" dirty="0">
                <a:solidFill>
                  <a:srgbClr val="152B48"/>
                </a:solidFill>
                <a:latin typeface="Montserrat" panose="02000505000000020004" pitchFamily="2" charset="0"/>
              </a:rPr>
              <a:t>ón </a:t>
            </a:r>
            <a:r>
              <a:rPr lang="es-ES" sz="2800" dirty="0" err="1">
                <a:solidFill>
                  <a:srgbClr val="152B48"/>
                </a:solidFill>
                <a:latin typeface="Montserrat" panose="02000505000000020004" pitchFamily="2" charset="0"/>
              </a:rPr>
              <a:t>subfalcina</a:t>
            </a:r>
            <a:endParaRPr lang="es-ES_tradnl" sz="2800" dirty="0">
              <a:solidFill>
                <a:srgbClr val="152B48"/>
              </a:solidFill>
              <a:latin typeface="Montserrat" panose="02000505000000020004" pitchFamily="2"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277154" y="2464496"/>
            <a:ext cx="6144543" cy="4208081"/>
          </a:xfrm>
          <a:prstGeom prst="rect">
            <a:avLst/>
          </a:prstGeom>
        </p:spPr>
      </p:pic>
      <p:sp>
        <p:nvSpPr>
          <p:cNvPr id="3" name="Flecha curvada hacia la izquierda 2"/>
          <p:cNvSpPr/>
          <p:nvPr/>
        </p:nvSpPr>
        <p:spPr>
          <a:xfrm rot="2848308">
            <a:off x="8196131" y="3196558"/>
            <a:ext cx="558193" cy="17377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black"/>
              </a:solidFill>
            </a:endParaRPr>
          </a:p>
        </p:txBody>
      </p:sp>
      <p:cxnSp>
        <p:nvCxnSpPr>
          <p:cNvPr id="5" name="Conector recto 4"/>
          <p:cNvCxnSpPr/>
          <p:nvPr/>
        </p:nvCxnSpPr>
        <p:spPr>
          <a:xfrm flipH="1">
            <a:off x="8157473" y="2680518"/>
            <a:ext cx="432048" cy="1584176"/>
          </a:xfrm>
          <a:prstGeom prst="line">
            <a:avLst/>
          </a:prstGeom>
          <a:ln w="1079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20160713">
            <a:off x="5958401" y="2684761"/>
            <a:ext cx="2694016" cy="1089787"/>
          </a:xfrm>
          <a:prstGeom prst="arc">
            <a:avLst>
              <a:gd name="adj1" fmla="val 12607955"/>
              <a:gd name="adj2" fmla="val 80977"/>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
        <p:nvSpPr>
          <p:cNvPr id="13" name="Arco 12"/>
          <p:cNvSpPr/>
          <p:nvPr/>
        </p:nvSpPr>
        <p:spPr>
          <a:xfrm rot="1855325">
            <a:off x="8453330" y="3073293"/>
            <a:ext cx="2694016" cy="663599"/>
          </a:xfrm>
          <a:prstGeom prst="arc">
            <a:avLst>
              <a:gd name="adj1" fmla="val 10761312"/>
              <a:gd name="adj2" fmla="val 20472344"/>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Tree>
    <p:extLst>
      <p:ext uri="{BB962C8B-B14F-4D97-AF65-F5344CB8AC3E}">
        <p14:creationId xmlns:p14="http://schemas.microsoft.com/office/powerpoint/2010/main" val="2267731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18831" y="357352"/>
            <a:ext cx="2664296" cy="3190744"/>
          </a:xfrm>
          <a:prstGeom prst="rect">
            <a:avLst/>
          </a:prstGeom>
        </p:spPr>
      </p:pic>
      <p:sp>
        <p:nvSpPr>
          <p:cNvPr id="2" name="CuadroTexto 1"/>
          <p:cNvSpPr txBox="1"/>
          <p:nvPr/>
        </p:nvSpPr>
        <p:spPr>
          <a:xfrm>
            <a:off x="5277151" y="836712"/>
            <a:ext cx="4232249" cy="523220"/>
          </a:xfrm>
          <a:prstGeom prst="rect">
            <a:avLst/>
          </a:prstGeom>
          <a:noFill/>
        </p:spPr>
        <p:txBody>
          <a:bodyPr wrap="none" rtlCol="0">
            <a:spAutoFit/>
          </a:bodyPr>
          <a:lstStyle/>
          <a:p>
            <a:r>
              <a:rPr lang="es-ES_tradnl" sz="2800" dirty="0" err="1">
                <a:solidFill>
                  <a:srgbClr val="152B48"/>
                </a:solidFill>
                <a:latin typeface="Montserrat" panose="02000505000000020004" pitchFamily="2" charset="0"/>
              </a:rPr>
              <a:t>Herniaci</a:t>
            </a:r>
            <a:r>
              <a:rPr lang="es-ES" sz="2800" dirty="0">
                <a:solidFill>
                  <a:srgbClr val="152B48"/>
                </a:solidFill>
                <a:latin typeface="Montserrat" panose="02000505000000020004" pitchFamily="2" charset="0"/>
              </a:rPr>
              <a:t>ón amigdalina</a:t>
            </a:r>
            <a:endParaRPr lang="es-ES_tradnl" sz="2800" dirty="0">
              <a:solidFill>
                <a:srgbClr val="152B48"/>
              </a:solidFill>
              <a:latin typeface="Montserrat" panose="02000505000000020004"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3952" y="3190744"/>
            <a:ext cx="7546428" cy="3526221"/>
          </a:xfrm>
          <a:prstGeom prst="rect">
            <a:avLst/>
          </a:prstGeom>
        </p:spPr>
      </p:pic>
      <p:sp>
        <p:nvSpPr>
          <p:cNvPr id="4" name="Elipse 3"/>
          <p:cNvSpPr/>
          <p:nvPr/>
        </p:nvSpPr>
        <p:spPr>
          <a:xfrm>
            <a:off x="10481785" y="5716032"/>
            <a:ext cx="700393" cy="1281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5" name="Arco 4"/>
          <p:cNvSpPr/>
          <p:nvPr/>
        </p:nvSpPr>
        <p:spPr>
          <a:xfrm>
            <a:off x="6725131" y="5716032"/>
            <a:ext cx="636721" cy="128163"/>
          </a:xfrm>
          <a:prstGeom prst="arc">
            <a:avLst>
              <a:gd name="adj1" fmla="val 20040996"/>
              <a:gd name="adj2" fmla="val 1077695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cxnSp>
        <p:nvCxnSpPr>
          <p:cNvPr id="8" name="Conector recto de flecha 7"/>
          <p:cNvCxnSpPr>
            <a:cxnSpLocks/>
          </p:cNvCxnSpPr>
          <p:nvPr/>
        </p:nvCxnSpPr>
        <p:spPr>
          <a:xfrm>
            <a:off x="7016006" y="5523788"/>
            <a:ext cx="154831" cy="57673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901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7753" y="278365"/>
            <a:ext cx="3095412" cy="3150635"/>
          </a:xfrm>
          <a:prstGeom prst="rect">
            <a:avLst/>
          </a:prstGeom>
        </p:spPr>
      </p:pic>
      <p:sp>
        <p:nvSpPr>
          <p:cNvPr id="2" name="CuadroTexto 1"/>
          <p:cNvSpPr txBox="1"/>
          <p:nvPr/>
        </p:nvSpPr>
        <p:spPr>
          <a:xfrm>
            <a:off x="7360980" y="1249486"/>
            <a:ext cx="3830040" cy="954107"/>
          </a:xfrm>
          <a:prstGeom prst="rect">
            <a:avLst/>
          </a:prstGeom>
          <a:noFill/>
        </p:spPr>
        <p:txBody>
          <a:bodyPr wrap="square" rtlCol="0">
            <a:spAutoFit/>
          </a:bodyPr>
          <a:lstStyle/>
          <a:p>
            <a:r>
              <a:rPr lang="es-ES_tradnl" sz="2800" dirty="0" err="1">
                <a:solidFill>
                  <a:srgbClr val="152B48"/>
                </a:solidFill>
                <a:latin typeface="Montserrat" panose="02000505000000020004" pitchFamily="2" charset="0"/>
              </a:rPr>
              <a:t>Herniaci</a:t>
            </a:r>
            <a:r>
              <a:rPr lang="es-ES" sz="2800" dirty="0">
                <a:solidFill>
                  <a:srgbClr val="152B48"/>
                </a:solidFill>
                <a:latin typeface="Montserrat" panose="02000505000000020004" pitchFamily="2" charset="0"/>
              </a:rPr>
              <a:t>ón </a:t>
            </a:r>
            <a:r>
              <a:rPr lang="es-ES" sz="2800" dirty="0" err="1">
                <a:solidFill>
                  <a:srgbClr val="152B48"/>
                </a:solidFill>
                <a:latin typeface="Montserrat" panose="02000505000000020004" pitchFamily="2" charset="0"/>
              </a:rPr>
              <a:t>uncal</a:t>
            </a:r>
            <a:r>
              <a:rPr lang="es-ES" sz="2800" dirty="0">
                <a:solidFill>
                  <a:srgbClr val="152B48"/>
                </a:solidFill>
                <a:latin typeface="Montserrat" panose="02000505000000020004" pitchFamily="2" charset="0"/>
              </a:rPr>
              <a:t>: </a:t>
            </a:r>
          </a:p>
          <a:p>
            <a:r>
              <a:rPr lang="es-ES" sz="2800" dirty="0">
                <a:solidFill>
                  <a:srgbClr val="152B48"/>
                </a:solidFill>
                <a:latin typeface="Montserrat" panose="02000505000000020004" pitchFamily="2" charset="0"/>
              </a:rPr>
              <a:t>Anisocoria (III par)</a:t>
            </a:r>
            <a:endParaRPr lang="es-ES_tradnl" sz="2800" dirty="0">
              <a:solidFill>
                <a:srgbClr val="152B48"/>
              </a:solidFill>
              <a:latin typeface="Montserrat" panose="02000505000000020004" pitchFamily="2"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7753" y="3129065"/>
            <a:ext cx="5332659" cy="3707367"/>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8904" y="278365"/>
            <a:ext cx="2875315" cy="3354533"/>
          </a:xfrm>
          <a:prstGeom prst="rect">
            <a:avLst/>
          </a:prstGeom>
        </p:spPr>
      </p:pic>
      <p:sp>
        <p:nvSpPr>
          <p:cNvPr id="9" name="Arco 8"/>
          <p:cNvSpPr/>
          <p:nvPr/>
        </p:nvSpPr>
        <p:spPr>
          <a:xfrm rot="16466285">
            <a:off x="9203924" y="3375974"/>
            <a:ext cx="720080" cy="521771"/>
          </a:xfrm>
          <a:prstGeom prst="arc">
            <a:avLst>
              <a:gd name="adj1" fmla="val 11062780"/>
              <a:gd name="adj2" fmla="val 1077695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
        <p:nvSpPr>
          <p:cNvPr id="10" name="Arco 9"/>
          <p:cNvSpPr/>
          <p:nvPr/>
        </p:nvSpPr>
        <p:spPr>
          <a:xfrm rot="16466285">
            <a:off x="5057562" y="1312560"/>
            <a:ext cx="404947" cy="336621"/>
          </a:xfrm>
          <a:prstGeom prst="arc">
            <a:avLst>
              <a:gd name="adj1" fmla="val 11062780"/>
              <a:gd name="adj2" fmla="val 1077695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Tree>
    <p:extLst>
      <p:ext uri="{BB962C8B-B14F-4D97-AF65-F5344CB8AC3E}">
        <p14:creationId xmlns:p14="http://schemas.microsoft.com/office/powerpoint/2010/main" val="3585278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312026" y="836712"/>
            <a:ext cx="4690708" cy="523220"/>
          </a:xfrm>
          <a:prstGeom prst="rect">
            <a:avLst/>
          </a:prstGeom>
          <a:noFill/>
        </p:spPr>
        <p:txBody>
          <a:bodyPr wrap="none" rtlCol="0">
            <a:spAutoFit/>
          </a:bodyPr>
          <a:lstStyle/>
          <a:p>
            <a:r>
              <a:rPr lang="es-ES_tradnl" sz="2800" dirty="0" err="1">
                <a:solidFill>
                  <a:srgbClr val="152B48"/>
                </a:solidFill>
                <a:latin typeface="Montserrat" panose="02000505000000020004" pitchFamily="2" charset="0"/>
              </a:rPr>
              <a:t>Herniaci</a:t>
            </a:r>
            <a:r>
              <a:rPr lang="es-ES" sz="2800" dirty="0">
                <a:solidFill>
                  <a:srgbClr val="152B48"/>
                </a:solidFill>
                <a:latin typeface="Montserrat" panose="02000505000000020004" pitchFamily="2" charset="0"/>
              </a:rPr>
              <a:t>ón </a:t>
            </a:r>
            <a:r>
              <a:rPr lang="es-ES" sz="2800" dirty="0" err="1">
                <a:solidFill>
                  <a:srgbClr val="152B48"/>
                </a:solidFill>
                <a:latin typeface="Montserrat" panose="02000505000000020004" pitchFamily="2" charset="0"/>
              </a:rPr>
              <a:t>transtentorial</a:t>
            </a:r>
            <a:endParaRPr lang="es-ES_tradnl" sz="2800" dirty="0">
              <a:solidFill>
                <a:srgbClr val="152B48"/>
              </a:solidFill>
              <a:latin typeface="Montserrat" panose="02000505000000020004" pitchFamily="2" charset="0"/>
            </a:endParaRPr>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910" y="2406323"/>
            <a:ext cx="4525496" cy="3984600"/>
          </a:xfrm>
          <a:prstGeom prst="rect">
            <a:avLst/>
          </a:prstGeom>
        </p:spPr>
      </p:pic>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425" y="228532"/>
            <a:ext cx="4851083" cy="3076972"/>
          </a:xfrm>
          <a:prstGeom prst="rect">
            <a:avLst/>
          </a:prstGeom>
        </p:spPr>
      </p:pic>
      <p:sp>
        <p:nvSpPr>
          <p:cNvPr id="3" name="Arco 2"/>
          <p:cNvSpPr/>
          <p:nvPr/>
        </p:nvSpPr>
        <p:spPr>
          <a:xfrm rot="9918842">
            <a:off x="7542727" y="4784893"/>
            <a:ext cx="2402616" cy="624647"/>
          </a:xfrm>
          <a:prstGeom prst="arc">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
        <p:nvSpPr>
          <p:cNvPr id="6" name="Arco 5"/>
          <p:cNvSpPr/>
          <p:nvPr/>
        </p:nvSpPr>
        <p:spPr>
          <a:xfrm rot="11182847">
            <a:off x="9396249" y="4837281"/>
            <a:ext cx="1840760" cy="866135"/>
          </a:xfrm>
          <a:prstGeom prst="arc">
            <a:avLst>
              <a:gd name="adj1" fmla="val 11236252"/>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cxnSp>
        <p:nvCxnSpPr>
          <p:cNvPr id="7" name="Conector recto de flecha 6"/>
          <p:cNvCxnSpPr/>
          <p:nvPr/>
        </p:nvCxnSpPr>
        <p:spPr>
          <a:xfrm>
            <a:off x="9504678" y="5018320"/>
            <a:ext cx="0" cy="48311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5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12-25 a las 9.56.01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460603" y="171245"/>
            <a:ext cx="8646371" cy="6686755"/>
          </a:xfrm>
          <a:prstGeom prst="rect">
            <a:avLst/>
          </a:prstGeom>
        </p:spPr>
      </p:pic>
      <p:pic>
        <p:nvPicPr>
          <p:cNvPr id="8" name="Imagen 7" descr="Captura de pantalla 2015-12-20 a las 4.24.4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0869" y="3247979"/>
            <a:ext cx="3596105" cy="3438776"/>
          </a:xfrm>
          <a:prstGeom prst="ellipse">
            <a:avLst/>
          </a:prstGeom>
        </p:spPr>
      </p:pic>
      <p:pic>
        <p:nvPicPr>
          <p:cNvPr id="7" name="Imagen 6" descr="Captura de pantalla 2015-12-20 a las 4.26.16 p.m..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29580" y="-210456"/>
            <a:ext cx="3462420" cy="3535687"/>
          </a:xfrm>
          <a:prstGeom prst="ellipse">
            <a:avLst/>
          </a:prstGeom>
          <a:ln>
            <a:noFill/>
          </a:ln>
        </p:spPr>
      </p:pic>
      <p:pic>
        <p:nvPicPr>
          <p:cNvPr id="6" name="Imagen 5" descr="Captura de pantalla 2015-12-20 a las 4.28.00 p.m..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81132" y="184312"/>
            <a:ext cx="3769893" cy="3960452"/>
          </a:xfrm>
          <a:prstGeom prst="ellipse">
            <a:avLst/>
          </a:prstGeom>
          <a:ln>
            <a:noFill/>
          </a:ln>
        </p:spPr>
      </p:pic>
      <p:pic>
        <p:nvPicPr>
          <p:cNvPr id="3" name="Imagen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69654" y="4526465"/>
            <a:ext cx="3175000" cy="2298700"/>
          </a:xfrm>
          <a:prstGeom prst="ellipse">
            <a:avLst/>
          </a:prstGeom>
        </p:spPr>
      </p:pic>
    </p:spTree>
    <p:extLst>
      <p:ext uri="{BB962C8B-B14F-4D97-AF65-F5344CB8AC3E}">
        <p14:creationId xmlns:p14="http://schemas.microsoft.com/office/powerpoint/2010/main" val="1802971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2192000" cy="1143000"/>
          </a:xfrm>
          <a:noFill/>
        </p:spPr>
        <p:txBody>
          <a:bodyPr/>
          <a:lstStyle/>
          <a:p>
            <a:pPr algn="ctr"/>
            <a:r>
              <a:rPr lang="es-CO" b="1" dirty="0">
                <a:solidFill>
                  <a:srgbClr val="06AEAA"/>
                </a:solidFill>
              </a:rPr>
              <a:t>Agentes Osmóticos</a:t>
            </a:r>
          </a:p>
        </p:txBody>
      </p:sp>
      <p:graphicFrame>
        <p:nvGraphicFramePr>
          <p:cNvPr id="9" name="Marcador de contenido 8"/>
          <p:cNvGraphicFramePr>
            <a:graphicFrameLocks noGrp="1"/>
          </p:cNvGraphicFramePr>
          <p:nvPr>
            <p:ph idx="4294967295"/>
            <p:extLst>
              <p:ext uri="{D42A27DB-BD31-4B8C-83A1-F6EECF244321}">
                <p14:modId xmlns:p14="http://schemas.microsoft.com/office/powerpoint/2010/main" val="3264338977"/>
              </p:ext>
            </p:extLst>
          </p:nvPr>
        </p:nvGraphicFramePr>
        <p:xfrm>
          <a:off x="2310925" y="1251745"/>
          <a:ext cx="8647112" cy="323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82372" y="3990974"/>
            <a:ext cx="1871663" cy="1993176"/>
          </a:xfrm>
          <a:prstGeom prst="rect">
            <a:avLst/>
          </a:prstGeom>
        </p:spPr>
      </p:pic>
      <p:sp>
        <p:nvSpPr>
          <p:cNvPr id="8" name="Rectángulo 7">
            <a:extLst>
              <a:ext uri="{FF2B5EF4-FFF2-40B4-BE49-F238E27FC236}">
                <a16:creationId xmlns:a16="http://schemas.microsoft.com/office/drawing/2014/main" id="{FF56A5AE-FCC4-40AD-BDC6-EE1DD6E76F4F}"/>
              </a:ext>
            </a:extLst>
          </p:cNvPr>
          <p:cNvSpPr/>
          <p:nvPr/>
        </p:nvSpPr>
        <p:spPr>
          <a:xfrm>
            <a:off x="6634481" y="6308725"/>
            <a:ext cx="5290706" cy="444161"/>
          </a:xfrm>
          <a:prstGeom prst="rect">
            <a:avLst/>
          </a:prstGeom>
        </p:spPr>
        <p:txBody>
          <a:bodyPr wrap="square">
            <a:spAutoFit/>
          </a:bodyPr>
          <a:lstStyle/>
          <a:p>
            <a:pPr algn="r">
              <a:lnSpc>
                <a:spcPct val="107000"/>
              </a:lnSpc>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395565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FDDD2E0-F268-4087-8D9A-362A1FC83CF8}"/>
              </a:ext>
            </a:extLst>
          </p:cNvPr>
          <p:cNvSpPr>
            <a:spLocks noGrp="1"/>
          </p:cNvSpPr>
          <p:nvPr>
            <p:ph type="title"/>
          </p:nvPr>
        </p:nvSpPr>
        <p:spPr/>
        <p:txBody>
          <a:bodyPr/>
          <a:lstStyle/>
          <a:p>
            <a:r>
              <a:rPr lang="es-CO" dirty="0"/>
              <a:t>Estadística general</a:t>
            </a:r>
          </a:p>
        </p:txBody>
      </p:sp>
      <p:sp>
        <p:nvSpPr>
          <p:cNvPr id="11" name="Marcador de texto 10">
            <a:extLst>
              <a:ext uri="{FF2B5EF4-FFF2-40B4-BE49-F238E27FC236}">
                <a16:creationId xmlns:a16="http://schemas.microsoft.com/office/drawing/2014/main" id="{B1B8D8EC-F3A7-4BD8-9BCE-EBC3892FA7A3}"/>
              </a:ext>
            </a:extLst>
          </p:cNvPr>
          <p:cNvSpPr>
            <a:spLocks noGrp="1"/>
          </p:cNvSpPr>
          <p:nvPr>
            <p:ph type="body" idx="1"/>
          </p:nvPr>
        </p:nvSpPr>
        <p:spPr>
          <a:xfrm>
            <a:off x="5416968" y="927512"/>
            <a:ext cx="5157787" cy="823912"/>
          </a:xfrm>
        </p:spPr>
        <p:txBody>
          <a:bodyPr/>
          <a:lstStyle/>
          <a:p>
            <a:r>
              <a:rPr lang="es-CO" sz="2400" b="1" dirty="0">
                <a:solidFill>
                  <a:srgbClr val="FF0000"/>
                </a:solidFill>
              </a:rPr>
              <a:t>Adultos</a:t>
            </a:r>
            <a:endParaRPr lang="es-CO" dirty="0">
              <a:solidFill>
                <a:srgbClr val="FF0000"/>
              </a:solidFill>
            </a:endParaRPr>
          </a:p>
        </p:txBody>
      </p:sp>
      <p:sp>
        <p:nvSpPr>
          <p:cNvPr id="7" name="Marcador de contenido 6">
            <a:extLst>
              <a:ext uri="{FF2B5EF4-FFF2-40B4-BE49-F238E27FC236}">
                <a16:creationId xmlns:a16="http://schemas.microsoft.com/office/drawing/2014/main" id="{FC2AD5C2-8D8F-46AE-A832-1D118CC730EE}"/>
              </a:ext>
            </a:extLst>
          </p:cNvPr>
          <p:cNvSpPr>
            <a:spLocks noGrp="1"/>
          </p:cNvSpPr>
          <p:nvPr>
            <p:ph sz="half" idx="2"/>
          </p:nvPr>
        </p:nvSpPr>
        <p:spPr>
          <a:xfrm>
            <a:off x="5442369" y="1751424"/>
            <a:ext cx="5157787" cy="2463387"/>
          </a:xfrm>
        </p:spPr>
        <p:txBody>
          <a:bodyPr>
            <a:normAutofit fontScale="92500"/>
          </a:bodyPr>
          <a:lstStyle/>
          <a:p>
            <a:r>
              <a:rPr lang="es-CO" dirty="0">
                <a:solidFill>
                  <a:srgbClr val="06AEAA"/>
                </a:solidFill>
              </a:rPr>
              <a:t>Tumor SNC más frecuente:</a:t>
            </a:r>
            <a:r>
              <a:rPr lang="es-CO" dirty="0"/>
              <a:t> Metástasis.</a:t>
            </a:r>
          </a:p>
          <a:p>
            <a:endParaRPr lang="es-CO" dirty="0"/>
          </a:p>
          <a:p>
            <a:r>
              <a:rPr lang="es-CO" dirty="0">
                <a:solidFill>
                  <a:srgbClr val="06AEAA"/>
                </a:solidFill>
              </a:rPr>
              <a:t>Tumor SNC primario más frecuente: </a:t>
            </a:r>
            <a:r>
              <a:rPr lang="es-CO" dirty="0"/>
              <a:t>1. Glioma – 2. </a:t>
            </a:r>
            <a:r>
              <a:rPr lang="es-CO" dirty="0" err="1"/>
              <a:t>Meningioma</a:t>
            </a:r>
            <a:r>
              <a:rPr lang="es-CO" dirty="0"/>
              <a:t>.</a:t>
            </a:r>
          </a:p>
          <a:p>
            <a:endParaRPr lang="es-CO" dirty="0"/>
          </a:p>
          <a:p>
            <a:r>
              <a:rPr lang="es-CO" dirty="0">
                <a:solidFill>
                  <a:srgbClr val="06AEAA"/>
                </a:solidFill>
              </a:rPr>
              <a:t>Tumor SNC fosa posterior más frecuente: </a:t>
            </a:r>
            <a:r>
              <a:rPr lang="es-CO" dirty="0" err="1"/>
              <a:t>Hemangioblastoma</a:t>
            </a:r>
            <a:r>
              <a:rPr lang="es-CO" dirty="0"/>
              <a:t> – MTS.</a:t>
            </a:r>
          </a:p>
        </p:txBody>
      </p:sp>
      <p:sp>
        <p:nvSpPr>
          <p:cNvPr id="12" name="Marcador de texto 11">
            <a:extLst>
              <a:ext uri="{FF2B5EF4-FFF2-40B4-BE49-F238E27FC236}">
                <a16:creationId xmlns:a16="http://schemas.microsoft.com/office/drawing/2014/main" id="{1010BE45-1D54-46B8-962A-8E59647FF70A}"/>
              </a:ext>
            </a:extLst>
          </p:cNvPr>
          <p:cNvSpPr>
            <a:spLocks noGrp="1"/>
          </p:cNvSpPr>
          <p:nvPr>
            <p:ph type="body" sz="quarter" idx="3"/>
          </p:nvPr>
        </p:nvSpPr>
        <p:spPr>
          <a:xfrm>
            <a:off x="5442369" y="4214811"/>
            <a:ext cx="5183188" cy="823912"/>
          </a:xfrm>
        </p:spPr>
        <p:txBody>
          <a:bodyPr/>
          <a:lstStyle/>
          <a:p>
            <a:r>
              <a:rPr lang="es-CO" sz="2400" b="1" dirty="0">
                <a:solidFill>
                  <a:srgbClr val="FF0000"/>
                </a:solidFill>
              </a:rPr>
              <a:t>Niños</a:t>
            </a:r>
          </a:p>
        </p:txBody>
      </p:sp>
      <p:sp>
        <p:nvSpPr>
          <p:cNvPr id="3" name="Marcador de contenido 2">
            <a:extLst>
              <a:ext uri="{FF2B5EF4-FFF2-40B4-BE49-F238E27FC236}">
                <a16:creationId xmlns:a16="http://schemas.microsoft.com/office/drawing/2014/main" id="{6975F131-2EDF-456B-98D2-0F05A6980E07}"/>
              </a:ext>
            </a:extLst>
          </p:cNvPr>
          <p:cNvSpPr>
            <a:spLocks noGrp="1"/>
          </p:cNvSpPr>
          <p:nvPr>
            <p:ph sz="quarter" idx="4"/>
          </p:nvPr>
        </p:nvSpPr>
        <p:spPr>
          <a:xfrm>
            <a:off x="5442369" y="5038723"/>
            <a:ext cx="5183188" cy="1454151"/>
          </a:xfrm>
        </p:spPr>
        <p:txBody>
          <a:bodyPr>
            <a:normAutofit fontScale="92500"/>
          </a:bodyPr>
          <a:lstStyle/>
          <a:p>
            <a:r>
              <a:rPr lang="es-CO" dirty="0">
                <a:solidFill>
                  <a:srgbClr val="06AEAA"/>
                </a:solidFill>
              </a:rPr>
              <a:t>Tumor SNC más frecuente: </a:t>
            </a:r>
            <a:r>
              <a:rPr lang="es-CO" dirty="0" err="1"/>
              <a:t>Pilocítico</a:t>
            </a:r>
            <a:r>
              <a:rPr lang="es-CO" dirty="0"/>
              <a:t>.</a:t>
            </a:r>
          </a:p>
          <a:p>
            <a:endParaRPr lang="es-CO" dirty="0"/>
          </a:p>
          <a:p>
            <a:r>
              <a:rPr lang="es-CO" dirty="0">
                <a:solidFill>
                  <a:srgbClr val="06AEAA"/>
                </a:solidFill>
              </a:rPr>
              <a:t>Tumor SNC maligno más frecuente:</a:t>
            </a:r>
            <a:r>
              <a:rPr lang="es-CO" dirty="0"/>
              <a:t> Meduloblastoma.</a:t>
            </a:r>
          </a:p>
        </p:txBody>
      </p:sp>
    </p:spTree>
    <p:extLst>
      <p:ext uri="{BB962C8B-B14F-4D97-AF65-F5344CB8AC3E}">
        <p14:creationId xmlns:p14="http://schemas.microsoft.com/office/powerpoint/2010/main" val="3590626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Captura de pantalla 2015-12-25 a las 9.56.01 a.m..png"/>
          <p:cNvPicPr>
            <a:picLocks noChangeAspect="1"/>
          </p:cNvPicPr>
          <p:nvPr/>
        </p:nvPicPr>
        <p:blipFill>
          <a:blip r:embed="rId3">
            <a:alphaModFix amt="61000"/>
            <a:extLst>
              <a:ext uri="{BEBA8EAE-BF5A-486C-A8C5-ECC9F3942E4B}">
                <a14:imgProps xmlns:a14="http://schemas.microsoft.com/office/drawing/2010/main">
                  <a14:imgLayer r:embed="rId4">
                    <a14:imgEffect>
                      <a14:backgroundRemoval t="1285" b="98972" l="199" r="99205"/>
                    </a14:imgEffect>
                  </a14:imgLayer>
                </a14:imgProps>
              </a:ext>
              <a:ext uri="{28A0092B-C50C-407E-A947-70E740481C1C}">
                <a14:useLocalDpi xmlns:a14="http://schemas.microsoft.com/office/drawing/2010/main"/>
              </a:ext>
            </a:extLst>
          </a:blip>
          <a:stretch>
            <a:fillRect/>
          </a:stretch>
        </p:blipFill>
        <p:spPr>
          <a:xfrm flipH="1">
            <a:off x="4876581" y="572439"/>
            <a:ext cx="5790663" cy="4478264"/>
          </a:xfrm>
          <a:prstGeom prst="rect">
            <a:avLst/>
          </a:prstGeom>
        </p:spPr>
      </p:pic>
      <p:sp>
        <p:nvSpPr>
          <p:cNvPr id="13" name="Rectángulo 12"/>
          <p:cNvSpPr/>
          <p:nvPr/>
        </p:nvSpPr>
        <p:spPr>
          <a:xfrm>
            <a:off x="8018745" y="855605"/>
            <a:ext cx="4054651" cy="5461921"/>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 name="Rectángulo 1"/>
          <p:cNvSpPr/>
          <p:nvPr/>
        </p:nvSpPr>
        <p:spPr>
          <a:xfrm>
            <a:off x="3796397" y="855604"/>
            <a:ext cx="4054651" cy="5461921"/>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 name="CuadroTexto 6"/>
          <p:cNvSpPr txBox="1"/>
          <p:nvPr/>
        </p:nvSpPr>
        <p:spPr>
          <a:xfrm>
            <a:off x="4532835" y="1039467"/>
            <a:ext cx="2711616" cy="4801314"/>
          </a:xfrm>
          <a:prstGeom prst="rect">
            <a:avLst/>
          </a:prstGeom>
          <a:noFill/>
        </p:spPr>
        <p:txBody>
          <a:bodyPr wrap="square" rtlCol="0">
            <a:spAutoFit/>
          </a:bodyPr>
          <a:lstStyle/>
          <a:p>
            <a:pPr algn="ctr"/>
            <a:r>
              <a:rPr lang="es-ES" sz="2400" dirty="0">
                <a:solidFill>
                  <a:srgbClr val="FF0000"/>
                </a:solidFill>
                <a:latin typeface="Montserrat" panose="02000505000000020004" pitchFamily="2" charset="0"/>
              </a:rPr>
              <a:t>Manitol</a:t>
            </a:r>
          </a:p>
          <a:p>
            <a:endParaRPr lang="es-ES" sz="2400" dirty="0">
              <a:solidFill>
                <a:prstClr val="white"/>
              </a:solidFill>
              <a:latin typeface="Montserrat" panose="02000505000000020004" pitchFamily="2" charset="0"/>
            </a:endParaRPr>
          </a:p>
          <a:p>
            <a:endParaRPr lang="es-ES" sz="2400" dirty="0">
              <a:solidFill>
                <a:prstClr val="white"/>
              </a:solidFill>
              <a:latin typeface="Montserrat" panose="02000505000000020004" pitchFamily="2" charset="0"/>
            </a:endParaRPr>
          </a:p>
          <a:p>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endParaRPr lang="es-ES" sz="2400" dirty="0">
              <a:solidFill>
                <a:prstClr val="white"/>
              </a:solidFill>
              <a:latin typeface="Montserrat" panose="02000505000000020004" pitchFamily="2" charset="0"/>
            </a:endParaRPr>
          </a:p>
          <a:p>
            <a:endParaRPr lang="es-ES" sz="2400" dirty="0">
              <a:solidFill>
                <a:prstClr val="white"/>
              </a:solidFill>
              <a:latin typeface="Montserrat" panose="02000505000000020004" pitchFamily="2" charset="0"/>
            </a:endParaRPr>
          </a:p>
          <a:p>
            <a:pPr algn="ctr"/>
            <a:endParaRPr lang="es-ES" sz="2400" dirty="0">
              <a:solidFill>
                <a:prstClr val="black"/>
              </a:solidFill>
              <a:latin typeface="Montserrat" panose="02000505000000020004" pitchFamily="2" charset="0"/>
            </a:endParaRPr>
          </a:p>
          <a:p>
            <a:pPr algn="ctr"/>
            <a:r>
              <a:rPr lang="es-ES" sz="2400" b="1" dirty="0">
                <a:solidFill>
                  <a:srgbClr val="FF0000"/>
                </a:solidFill>
                <a:latin typeface="Montserrat" panose="02000505000000020004" pitchFamily="2" charset="0"/>
              </a:rPr>
              <a:t>Hipotensión</a:t>
            </a:r>
          </a:p>
          <a:p>
            <a:pPr algn="ctr"/>
            <a:endParaRPr lang="es-ES" dirty="0">
              <a:solidFill>
                <a:prstClr val="black"/>
              </a:solidFill>
              <a:latin typeface="Montserrat" panose="02000505000000020004" pitchFamily="2" charset="0"/>
            </a:endParaRPr>
          </a:p>
        </p:txBody>
      </p:sp>
      <p:sp>
        <p:nvSpPr>
          <p:cNvPr id="5" name="CuadroTexto 4"/>
          <p:cNvSpPr txBox="1"/>
          <p:nvPr/>
        </p:nvSpPr>
        <p:spPr>
          <a:xfrm>
            <a:off x="8508363" y="993301"/>
            <a:ext cx="3390988" cy="4893647"/>
          </a:xfrm>
          <a:prstGeom prst="rect">
            <a:avLst/>
          </a:prstGeom>
          <a:noFill/>
        </p:spPr>
        <p:txBody>
          <a:bodyPr wrap="square" rtlCol="0">
            <a:spAutoFit/>
          </a:bodyPr>
          <a:lstStyle/>
          <a:p>
            <a:pPr algn="ctr"/>
            <a:r>
              <a:rPr lang="es-ES" sz="2400" dirty="0">
                <a:solidFill>
                  <a:srgbClr val="FF0000"/>
                </a:solidFill>
                <a:latin typeface="Montserrat" panose="02000505000000020004" pitchFamily="2" charset="0"/>
              </a:rPr>
              <a:t>Salino hipertónico</a:t>
            </a:r>
          </a:p>
          <a:p>
            <a:pPr algn="ctr"/>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pPr marL="285744" indent="-285744">
              <a:buFontTx/>
              <a:buChar char="-"/>
            </a:pPr>
            <a:endParaRPr lang="es-ES" sz="2400" dirty="0">
              <a:solidFill>
                <a:prstClr val="white"/>
              </a:solidFill>
              <a:latin typeface="Montserrat" panose="02000505000000020004" pitchFamily="2" charset="0"/>
            </a:endParaRPr>
          </a:p>
          <a:p>
            <a:endParaRPr lang="es-ES" sz="2400" dirty="0">
              <a:solidFill>
                <a:srgbClr val="00FF00"/>
              </a:solidFill>
              <a:latin typeface="Montserrat" panose="02000505000000020004" pitchFamily="2" charset="0"/>
            </a:endParaRPr>
          </a:p>
          <a:p>
            <a:endParaRPr lang="es-ES" sz="2400" dirty="0">
              <a:solidFill>
                <a:srgbClr val="00FF00"/>
              </a:solidFill>
              <a:latin typeface="Montserrat" panose="02000505000000020004" pitchFamily="2" charset="0"/>
            </a:endParaRPr>
          </a:p>
          <a:p>
            <a:endParaRPr lang="es-ES" sz="2400" dirty="0">
              <a:solidFill>
                <a:srgbClr val="00FF00"/>
              </a:solidFill>
              <a:latin typeface="Montserrat" panose="02000505000000020004" pitchFamily="2" charset="0"/>
            </a:endParaRPr>
          </a:p>
          <a:p>
            <a:endParaRPr lang="es-ES" sz="2400" dirty="0">
              <a:solidFill>
                <a:srgbClr val="00FF00"/>
              </a:solidFill>
              <a:latin typeface="Montserrat" panose="02000505000000020004" pitchFamily="2" charset="0"/>
            </a:endParaRPr>
          </a:p>
          <a:p>
            <a:pPr algn="ctr"/>
            <a:r>
              <a:rPr lang="es-ES" sz="2400" dirty="0">
                <a:solidFill>
                  <a:srgbClr val="000000"/>
                </a:solidFill>
                <a:latin typeface="Montserrat" panose="02000505000000020004" pitchFamily="2" charset="0"/>
              </a:rPr>
              <a:t>Más control de PIC</a:t>
            </a:r>
          </a:p>
          <a:p>
            <a:pPr algn="ctr"/>
            <a:r>
              <a:rPr lang="es-ES" sz="2400" b="1" dirty="0">
                <a:solidFill>
                  <a:srgbClr val="FF0000"/>
                </a:solidFill>
                <a:latin typeface="Montserrat" panose="02000505000000020004" pitchFamily="2" charset="0"/>
              </a:rPr>
              <a:t>Expansión </a:t>
            </a:r>
            <a:r>
              <a:rPr lang="es-ES" sz="2400" b="1" dirty="0" err="1">
                <a:solidFill>
                  <a:srgbClr val="FF0000"/>
                </a:solidFill>
                <a:latin typeface="Montserrat" panose="02000505000000020004" pitchFamily="2" charset="0"/>
              </a:rPr>
              <a:t>intravascular</a:t>
            </a:r>
            <a:endParaRPr lang="es-ES" sz="2400" b="1" dirty="0">
              <a:solidFill>
                <a:srgbClr val="FF0000"/>
              </a:solidFill>
              <a:latin typeface="Montserrat" panose="02000505000000020004" pitchFamily="2" charset="0"/>
            </a:endParaRPr>
          </a:p>
        </p:txBody>
      </p:sp>
      <p:sp>
        <p:nvSpPr>
          <p:cNvPr id="9" name="CuadroTexto 8"/>
          <p:cNvSpPr txBox="1"/>
          <p:nvPr/>
        </p:nvSpPr>
        <p:spPr>
          <a:xfrm>
            <a:off x="3887837" y="1744315"/>
            <a:ext cx="8102955" cy="461665"/>
          </a:xfrm>
          <a:prstGeom prst="rect">
            <a:avLst/>
          </a:prstGeom>
          <a:solidFill>
            <a:schemeClr val="tx2">
              <a:lumMod val="20000"/>
              <a:lumOff val="80000"/>
              <a:alpha val="87000"/>
            </a:schemeClr>
          </a:solidFill>
        </p:spPr>
        <p:txBody>
          <a:bodyPr wrap="square" rtlCol="0">
            <a:spAutoFit/>
          </a:bodyPr>
          <a:lstStyle/>
          <a:p>
            <a:pPr algn="ctr"/>
            <a:r>
              <a:rPr lang="es-ES" sz="2400" dirty="0">
                <a:solidFill>
                  <a:prstClr val="black"/>
                </a:solidFill>
                <a:latin typeface="Montserrat" panose="02000505000000020004" pitchFamily="2" charset="0"/>
              </a:rPr>
              <a:t>Creación de un gradiente osmótico</a:t>
            </a:r>
          </a:p>
        </p:txBody>
      </p:sp>
      <p:sp>
        <p:nvSpPr>
          <p:cNvPr id="10" name="CuadroTexto 9"/>
          <p:cNvSpPr txBox="1"/>
          <p:nvPr/>
        </p:nvSpPr>
        <p:spPr>
          <a:xfrm>
            <a:off x="3887837" y="2438896"/>
            <a:ext cx="8102955" cy="461665"/>
          </a:xfrm>
          <a:prstGeom prst="rect">
            <a:avLst/>
          </a:prstGeom>
          <a:solidFill>
            <a:schemeClr val="tx2">
              <a:lumMod val="40000"/>
              <a:lumOff val="60000"/>
              <a:alpha val="87000"/>
            </a:schemeClr>
          </a:solidFill>
        </p:spPr>
        <p:txBody>
          <a:bodyPr wrap="square" rtlCol="0">
            <a:spAutoFit/>
          </a:bodyPr>
          <a:lstStyle/>
          <a:p>
            <a:pPr algn="ctr"/>
            <a:r>
              <a:rPr lang="es-ES" sz="2400" dirty="0">
                <a:solidFill>
                  <a:prstClr val="black"/>
                </a:solidFill>
                <a:latin typeface="Montserrat" panose="02000505000000020004" pitchFamily="2" charset="0"/>
              </a:rPr>
              <a:t>Disminución de la PIC</a:t>
            </a:r>
          </a:p>
        </p:txBody>
      </p:sp>
      <p:sp>
        <p:nvSpPr>
          <p:cNvPr id="11" name="CuadroTexto 10"/>
          <p:cNvSpPr txBox="1"/>
          <p:nvPr/>
        </p:nvSpPr>
        <p:spPr>
          <a:xfrm>
            <a:off x="3887837" y="3186819"/>
            <a:ext cx="8102955" cy="461665"/>
          </a:xfrm>
          <a:prstGeom prst="rect">
            <a:avLst/>
          </a:prstGeom>
          <a:solidFill>
            <a:schemeClr val="tx2">
              <a:lumMod val="60000"/>
              <a:lumOff val="40000"/>
              <a:alpha val="87000"/>
            </a:schemeClr>
          </a:solidFill>
        </p:spPr>
        <p:txBody>
          <a:bodyPr wrap="square" rtlCol="0">
            <a:spAutoFit/>
          </a:bodyPr>
          <a:lstStyle/>
          <a:p>
            <a:pPr algn="ctr"/>
            <a:r>
              <a:rPr lang="es-ES" sz="2400" dirty="0">
                <a:solidFill>
                  <a:prstClr val="black"/>
                </a:solidFill>
                <a:latin typeface="Montserrat" panose="02000505000000020004" pitchFamily="2" charset="0"/>
              </a:rPr>
              <a:t>Rápido descenso</a:t>
            </a:r>
          </a:p>
        </p:txBody>
      </p:sp>
      <p:sp>
        <p:nvSpPr>
          <p:cNvPr id="12" name="CuadroTexto 11"/>
          <p:cNvSpPr txBox="1"/>
          <p:nvPr/>
        </p:nvSpPr>
        <p:spPr>
          <a:xfrm>
            <a:off x="3887837" y="3907981"/>
            <a:ext cx="8102955" cy="461665"/>
          </a:xfrm>
          <a:prstGeom prst="rect">
            <a:avLst/>
          </a:prstGeom>
          <a:solidFill>
            <a:schemeClr val="tx2">
              <a:lumMod val="75000"/>
              <a:alpha val="87000"/>
            </a:schemeClr>
          </a:solidFill>
        </p:spPr>
        <p:txBody>
          <a:bodyPr wrap="square" rtlCol="0">
            <a:spAutoFit/>
          </a:bodyPr>
          <a:lstStyle/>
          <a:p>
            <a:pPr algn="ctr"/>
            <a:r>
              <a:rPr lang="es-ES" sz="2400" dirty="0">
                <a:solidFill>
                  <a:prstClr val="white"/>
                </a:solidFill>
                <a:latin typeface="Montserrat" panose="02000505000000020004" pitchFamily="2" charset="0"/>
              </a:rPr>
              <a:t>Mejoran FSC</a:t>
            </a:r>
          </a:p>
        </p:txBody>
      </p:sp>
    </p:spTree>
    <p:extLst>
      <p:ext uri="{BB962C8B-B14F-4D97-AF65-F5344CB8AC3E}">
        <p14:creationId xmlns:p14="http://schemas.microsoft.com/office/powerpoint/2010/main" val="3570058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1C9B002-4184-479E-856E-96159690CDAA}"/>
              </a:ext>
            </a:extLst>
          </p:cNvPr>
          <p:cNvSpPr>
            <a:spLocks noGrp="1"/>
          </p:cNvSpPr>
          <p:nvPr>
            <p:ph type="title"/>
          </p:nvPr>
        </p:nvSpPr>
        <p:spPr>
          <a:xfrm>
            <a:off x="0" y="274638"/>
            <a:ext cx="12192000" cy="1143000"/>
          </a:xfrm>
          <a:noFill/>
        </p:spPr>
        <p:txBody>
          <a:bodyPr/>
          <a:lstStyle/>
          <a:p>
            <a:pPr algn="ctr"/>
            <a:r>
              <a:rPr lang="es-CO" b="1" dirty="0">
                <a:solidFill>
                  <a:srgbClr val="06AEAA"/>
                </a:solidFill>
              </a:rPr>
              <a:t>Agentes Osmóticos</a:t>
            </a:r>
          </a:p>
        </p:txBody>
      </p:sp>
      <p:graphicFrame>
        <p:nvGraphicFramePr>
          <p:cNvPr id="7" name="Marcador de contenido 6"/>
          <p:cNvGraphicFramePr>
            <a:graphicFrameLocks noGrp="1"/>
          </p:cNvGraphicFramePr>
          <p:nvPr>
            <p:ph idx="4294967295"/>
            <p:extLst>
              <p:ext uri="{D42A27DB-BD31-4B8C-83A1-F6EECF244321}">
                <p14:modId xmlns:p14="http://schemas.microsoft.com/office/powerpoint/2010/main" val="1587024711"/>
              </p:ext>
            </p:extLst>
          </p:nvPr>
        </p:nvGraphicFramePr>
        <p:xfrm>
          <a:off x="3397250" y="1163869"/>
          <a:ext cx="8442325"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ítulo 2"/>
          <p:cNvSpPr>
            <a:spLocks noGrp="1"/>
          </p:cNvSpPr>
          <p:nvPr>
            <p:ph type="subTitle" idx="4294967295"/>
          </p:nvPr>
        </p:nvSpPr>
        <p:spPr>
          <a:xfrm>
            <a:off x="765175" y="2245591"/>
            <a:ext cx="1936750" cy="374650"/>
          </a:xfrm>
          <a:ln w="38100"/>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CO" sz="2100" dirty="0">
                <a:solidFill>
                  <a:srgbClr val="FF0000"/>
                </a:solidFill>
                <a:latin typeface="Montserrat" panose="02000505000000020004" pitchFamily="2" charset="0"/>
              </a:rPr>
              <a:t>Manitol 20%</a:t>
            </a:r>
          </a:p>
        </p:txBody>
      </p:sp>
      <p:pic>
        <p:nvPicPr>
          <p:cNvPr id="9" name="Imagen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6067" y="4050980"/>
            <a:ext cx="1757363" cy="1988333"/>
          </a:xfrm>
          <a:prstGeom prst="rect">
            <a:avLst/>
          </a:prstGeom>
        </p:spPr>
      </p:pic>
      <p:sp>
        <p:nvSpPr>
          <p:cNvPr id="13" name="Rectángulo 12">
            <a:extLst>
              <a:ext uri="{FF2B5EF4-FFF2-40B4-BE49-F238E27FC236}">
                <a16:creationId xmlns:a16="http://schemas.microsoft.com/office/drawing/2014/main" id="{63CBA161-10B9-46E0-92F3-8462D6C621C5}"/>
              </a:ext>
            </a:extLst>
          </p:cNvPr>
          <p:cNvSpPr/>
          <p:nvPr/>
        </p:nvSpPr>
        <p:spPr>
          <a:xfrm>
            <a:off x="6634481" y="6308725"/>
            <a:ext cx="5290706" cy="444161"/>
          </a:xfrm>
          <a:prstGeom prst="rect">
            <a:avLst/>
          </a:prstGeom>
        </p:spPr>
        <p:txBody>
          <a:bodyPr wrap="square">
            <a:spAutoFit/>
          </a:bodyPr>
          <a:lstStyle/>
          <a:p>
            <a:pPr algn="r">
              <a:lnSpc>
                <a:spcPct val="107000"/>
              </a:lnSpc>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1431322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8F4F904F-FD7B-4A9B-B55C-D0BC45573C85}"/>
              </a:ext>
            </a:extLst>
          </p:cNvPr>
          <p:cNvSpPr>
            <a:spLocks noGrp="1"/>
          </p:cNvSpPr>
          <p:nvPr>
            <p:ph type="title"/>
          </p:nvPr>
        </p:nvSpPr>
        <p:spPr>
          <a:xfrm>
            <a:off x="0" y="274638"/>
            <a:ext cx="12192000" cy="1143000"/>
          </a:xfrm>
          <a:noFill/>
        </p:spPr>
        <p:txBody>
          <a:bodyPr/>
          <a:lstStyle/>
          <a:p>
            <a:pPr algn="ctr"/>
            <a:r>
              <a:rPr lang="es-CO" b="1" dirty="0">
                <a:solidFill>
                  <a:srgbClr val="06AEAA"/>
                </a:solidFill>
              </a:rPr>
              <a:t>Agentes Osmóticos</a:t>
            </a:r>
          </a:p>
        </p:txBody>
      </p:sp>
      <p:sp>
        <p:nvSpPr>
          <p:cNvPr id="3" name="Marcador de contenido 2"/>
          <p:cNvSpPr>
            <a:spLocks noGrp="1"/>
          </p:cNvSpPr>
          <p:nvPr>
            <p:ph idx="4294967295"/>
          </p:nvPr>
        </p:nvSpPr>
        <p:spPr>
          <a:xfrm>
            <a:off x="6360945" y="2084101"/>
            <a:ext cx="4835376" cy="2906078"/>
          </a:xfr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oAutofit/>
          </a:bodyPr>
          <a:lstStyle/>
          <a:p>
            <a:r>
              <a:rPr lang="es-CO" sz="1400" dirty="0">
                <a:latin typeface="Montserrat" panose="02000505000000020004" pitchFamily="2" charset="0"/>
              </a:rPr>
              <a:t>1 g/kg dosis inicial (5 ml/kg).</a:t>
            </a:r>
          </a:p>
          <a:p>
            <a:r>
              <a:rPr lang="es-CO" sz="1400" dirty="0">
                <a:latin typeface="Montserrat" panose="02000505000000020004" pitchFamily="2" charset="0"/>
              </a:rPr>
              <a:t>Continuar 0.25 a 0.5 g/kg cada 4-6 horas (1 a 2 ml/kg/dosis)</a:t>
            </a:r>
            <a:r>
              <a:rPr lang="es-ES" sz="1400" dirty="0">
                <a:latin typeface="Montserrat" panose="02000505000000020004" pitchFamily="2" charset="0"/>
              </a:rPr>
              <a:t>.</a:t>
            </a:r>
            <a:r>
              <a:rPr lang="es-ES" sz="1400" dirty="0">
                <a:solidFill>
                  <a:schemeClr val="bg1"/>
                </a:solidFill>
                <a:latin typeface="Montserrat" panose="02000505000000020004" pitchFamily="2" charset="0"/>
              </a:rPr>
              <a:t> </a:t>
            </a:r>
          </a:p>
          <a:p>
            <a:r>
              <a:rPr lang="es-ES" sz="1400" dirty="0">
                <a:solidFill>
                  <a:schemeClr val="bg1"/>
                </a:solidFill>
                <a:latin typeface="Montserrat" panose="02000505000000020004" pitchFamily="2" charset="0"/>
              </a:rPr>
              <a:t>Evitar en PAS&lt;90 mmHg. </a:t>
            </a:r>
          </a:p>
          <a:p>
            <a:r>
              <a:rPr lang="es-ES" sz="1400" dirty="0">
                <a:solidFill>
                  <a:schemeClr val="bg1"/>
                </a:solidFill>
                <a:latin typeface="Montserrat" panose="02000505000000020004" pitchFamily="2" charset="0"/>
              </a:rPr>
              <a:t>No se recomienda infusiones continuas.</a:t>
            </a:r>
            <a:endParaRPr lang="es-CO" sz="1400" dirty="0">
              <a:solidFill>
                <a:schemeClr val="bg1"/>
              </a:solidFill>
              <a:latin typeface="Montserrat" panose="02000505000000020004" pitchFamily="2" charset="0"/>
            </a:endParaRPr>
          </a:p>
          <a:p>
            <a:r>
              <a:rPr lang="es-CO" sz="1400" dirty="0">
                <a:solidFill>
                  <a:schemeClr val="bg1"/>
                </a:solidFill>
                <a:latin typeface="Montserrat" panose="02000505000000020004" pitchFamily="2" charset="0"/>
              </a:rPr>
              <a:t>Monitoreo H-E.</a:t>
            </a:r>
            <a:endParaRPr lang="es-ES" sz="1400" dirty="0">
              <a:solidFill>
                <a:schemeClr val="bg1"/>
              </a:solidFill>
              <a:latin typeface="Montserrat" panose="02000505000000020004" pitchFamily="2" charset="0"/>
            </a:endParaRPr>
          </a:p>
          <a:p>
            <a:r>
              <a:rPr lang="es-ES" sz="1400" dirty="0">
                <a:solidFill>
                  <a:schemeClr val="bg1"/>
                </a:solidFill>
                <a:latin typeface="Montserrat" panose="02000505000000020004" pitchFamily="2" charset="0"/>
              </a:rPr>
              <a:t>Monitorizar la Osmolaridad Sérica (evitar &gt; 320 mOsm / kg). </a:t>
            </a:r>
          </a:p>
          <a:p>
            <a:r>
              <a:rPr lang="es-ES" sz="1400" dirty="0">
                <a:solidFill>
                  <a:schemeClr val="bg1"/>
                </a:solidFill>
                <a:latin typeface="Montserrat" panose="02000505000000020004" pitchFamily="2" charset="0"/>
              </a:rPr>
              <a:t>Monitorizar la Brecha Osmolar (Evitar &gt;20 mOsm / kg).</a:t>
            </a:r>
          </a:p>
        </p:txBody>
      </p:sp>
      <p:sp>
        <p:nvSpPr>
          <p:cNvPr id="5" name="Subtítulo 4"/>
          <p:cNvSpPr>
            <a:spLocks noGrp="1"/>
          </p:cNvSpPr>
          <p:nvPr>
            <p:ph type="subTitle" idx="4294967295"/>
          </p:nvPr>
        </p:nvSpPr>
        <p:spPr>
          <a:xfrm>
            <a:off x="4026704" y="1795176"/>
            <a:ext cx="1916113" cy="288925"/>
          </a:xfrm>
          <a:noFill/>
          <a:ln w="381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s-CO" sz="1800" dirty="0">
                <a:solidFill>
                  <a:srgbClr val="FF0000"/>
                </a:solidFill>
                <a:latin typeface="Montserrat" panose="02000505000000020004" pitchFamily="2" charset="0"/>
              </a:rPr>
              <a:t>Manitol 20%</a:t>
            </a:r>
          </a:p>
          <a:p>
            <a:endParaRPr lang="es-CO" sz="1800" dirty="0">
              <a:solidFill>
                <a:srgbClr val="FF0000"/>
              </a:solidFill>
            </a:endParaRPr>
          </a:p>
        </p:txBody>
      </p:sp>
      <p:pic>
        <p:nvPicPr>
          <p:cNvPr id="7" name="Picture 2"/>
          <p:cNvPicPr>
            <a:picLocks noChangeAspect="1" noChangeArrowheads="1"/>
          </p:cNvPicPr>
          <p:nvPr/>
        </p:nvPicPr>
        <p:blipFill>
          <a:blip r:embed="rId3" cstate="print"/>
          <a:srcRect/>
          <a:stretch>
            <a:fillRect/>
          </a:stretch>
        </p:blipFill>
        <p:spPr bwMode="auto">
          <a:xfrm rot="19591221">
            <a:off x="1241498" y="817160"/>
            <a:ext cx="1728731" cy="2834315"/>
          </a:xfrm>
          <a:prstGeom prst="rect">
            <a:avLst/>
          </a:prstGeom>
          <a:noFill/>
          <a:ln w="9525">
            <a:noFill/>
            <a:miter lim="800000"/>
            <a:headEnd/>
            <a:tailEnd/>
          </a:ln>
          <a:effectLst/>
        </p:spPr>
      </p:pic>
      <p:sp>
        <p:nvSpPr>
          <p:cNvPr id="4" name="Rectángulo 3"/>
          <p:cNvSpPr/>
          <p:nvPr/>
        </p:nvSpPr>
        <p:spPr>
          <a:xfrm>
            <a:off x="7156926" y="5356268"/>
            <a:ext cx="3243413" cy="64633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1200" dirty="0">
                <a:solidFill>
                  <a:schemeClr val="bg1"/>
                </a:solidFill>
                <a:latin typeface="Montserrat" panose="02000505000000020004" pitchFamily="2" charset="0"/>
              </a:rPr>
              <a:t>Diferencia entre la osmolaridad medida y  calculada.</a:t>
            </a:r>
          </a:p>
          <a:p>
            <a:pPr algn="ctr"/>
            <a:r>
              <a:rPr lang="es-CO" sz="1200" dirty="0">
                <a:solidFill>
                  <a:schemeClr val="bg1"/>
                </a:solidFill>
                <a:latin typeface="Montserrat" panose="02000505000000020004" pitchFamily="2" charset="0"/>
              </a:rPr>
              <a:t>2 (Na) + BUN sérico / 2.8 + Glucosa / 18 </a:t>
            </a:r>
          </a:p>
        </p:txBody>
      </p:sp>
      <p:sp>
        <p:nvSpPr>
          <p:cNvPr id="12" name="Rectángulo 11">
            <a:extLst>
              <a:ext uri="{FF2B5EF4-FFF2-40B4-BE49-F238E27FC236}">
                <a16:creationId xmlns:a16="http://schemas.microsoft.com/office/drawing/2014/main" id="{5123D31B-1DD1-4A00-9DCB-083F6BB1785E}"/>
              </a:ext>
            </a:extLst>
          </p:cNvPr>
          <p:cNvSpPr/>
          <p:nvPr/>
        </p:nvSpPr>
        <p:spPr>
          <a:xfrm>
            <a:off x="6634481" y="6308725"/>
            <a:ext cx="5290706" cy="444161"/>
          </a:xfrm>
          <a:prstGeom prst="rect">
            <a:avLst/>
          </a:prstGeom>
        </p:spPr>
        <p:txBody>
          <a:bodyPr wrap="square">
            <a:spAutoFit/>
          </a:bodyPr>
          <a:lstStyle/>
          <a:p>
            <a:pPr algn="r">
              <a:lnSpc>
                <a:spcPct val="107000"/>
              </a:lnSpc>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2999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F6B494A-CAC7-47FA-BC5F-C535CCE5F7F0}"/>
              </a:ext>
            </a:extLst>
          </p:cNvPr>
          <p:cNvSpPr>
            <a:spLocks noGrp="1"/>
          </p:cNvSpPr>
          <p:nvPr>
            <p:ph type="title"/>
          </p:nvPr>
        </p:nvSpPr>
        <p:spPr>
          <a:xfrm>
            <a:off x="0" y="274638"/>
            <a:ext cx="12192000" cy="1143000"/>
          </a:xfrm>
          <a:noFill/>
        </p:spPr>
        <p:txBody>
          <a:bodyPr/>
          <a:lstStyle/>
          <a:p>
            <a:pPr algn="ctr"/>
            <a:r>
              <a:rPr lang="es-CO" b="1" dirty="0">
                <a:solidFill>
                  <a:srgbClr val="06AEAA"/>
                </a:solidFill>
              </a:rPr>
              <a:t>Agentes Osmóticos</a:t>
            </a:r>
          </a:p>
        </p:txBody>
      </p:sp>
      <p:graphicFrame>
        <p:nvGraphicFramePr>
          <p:cNvPr id="7" name="Marcador de contenido 6"/>
          <p:cNvGraphicFramePr>
            <a:graphicFrameLocks noGrp="1"/>
          </p:cNvGraphicFramePr>
          <p:nvPr>
            <p:ph idx="4294967295"/>
          </p:nvPr>
        </p:nvGraphicFramePr>
        <p:xfrm>
          <a:off x="487680" y="1570037"/>
          <a:ext cx="8389938" cy="309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Marcador de contenido 7"/>
          <p:cNvGraphicFramePr>
            <a:graphicFrameLocks noGrp="1"/>
          </p:cNvGraphicFramePr>
          <p:nvPr>
            <p:ph idx="4294967295"/>
          </p:nvPr>
        </p:nvGraphicFramePr>
        <p:xfrm>
          <a:off x="3688601" y="1536699"/>
          <a:ext cx="8429625" cy="3162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Imagen 2"/>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142042" y="4167184"/>
            <a:ext cx="1471152" cy="2134829"/>
          </a:xfrm>
          <a:prstGeom prst="rect">
            <a:avLst/>
          </a:prstGeom>
        </p:spPr>
      </p:pic>
      <p:sp>
        <p:nvSpPr>
          <p:cNvPr id="9" name="Subtítulo 4"/>
          <p:cNvSpPr txBox="1">
            <a:spLocks/>
          </p:cNvSpPr>
          <p:nvPr/>
        </p:nvSpPr>
        <p:spPr>
          <a:xfrm>
            <a:off x="4438809" y="1225072"/>
            <a:ext cx="3266527" cy="352399"/>
          </a:xfrm>
          <a:prstGeom prst="rect">
            <a:avLst/>
          </a:prstGeom>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dk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dk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dk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dk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0" indent="0" algn="ctr">
              <a:buNone/>
            </a:pPr>
            <a:r>
              <a:rPr lang="es-CO" sz="1600" dirty="0">
                <a:solidFill>
                  <a:srgbClr val="FF0000"/>
                </a:solidFill>
                <a:latin typeface="Montserrat" panose="02000505000000020004" pitchFamily="2" charset="0"/>
              </a:rPr>
              <a:t>Solución Salina Hipertónica</a:t>
            </a:r>
          </a:p>
        </p:txBody>
      </p:sp>
      <p:sp>
        <p:nvSpPr>
          <p:cNvPr id="13" name="Rectángulo 12">
            <a:extLst>
              <a:ext uri="{FF2B5EF4-FFF2-40B4-BE49-F238E27FC236}">
                <a16:creationId xmlns:a16="http://schemas.microsoft.com/office/drawing/2014/main" id="{E68C712D-39B3-4933-AFB7-CDE23392F177}"/>
              </a:ext>
            </a:extLst>
          </p:cNvPr>
          <p:cNvSpPr/>
          <p:nvPr/>
        </p:nvSpPr>
        <p:spPr>
          <a:xfrm>
            <a:off x="6634481" y="6308725"/>
            <a:ext cx="5290706" cy="444161"/>
          </a:xfrm>
          <a:prstGeom prst="rect">
            <a:avLst/>
          </a:prstGeom>
        </p:spPr>
        <p:txBody>
          <a:bodyPr wrap="square">
            <a:spAutoFit/>
          </a:bodyPr>
          <a:lstStyle/>
          <a:p>
            <a:pPr algn="r">
              <a:lnSpc>
                <a:spcPct val="107000"/>
              </a:lnSpc>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37093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201253D-4E09-49EA-BAF6-88F0FC404A3B}"/>
              </a:ext>
            </a:extLst>
          </p:cNvPr>
          <p:cNvSpPr>
            <a:spLocks noGrp="1"/>
          </p:cNvSpPr>
          <p:nvPr>
            <p:ph type="title"/>
          </p:nvPr>
        </p:nvSpPr>
        <p:spPr>
          <a:xfrm>
            <a:off x="0" y="274638"/>
            <a:ext cx="12192000" cy="1143000"/>
          </a:xfrm>
          <a:noFill/>
        </p:spPr>
        <p:txBody>
          <a:bodyPr/>
          <a:lstStyle/>
          <a:p>
            <a:pPr algn="ctr"/>
            <a:r>
              <a:rPr lang="es-CO" b="1" dirty="0">
                <a:solidFill>
                  <a:srgbClr val="06AEAA"/>
                </a:solidFill>
              </a:rPr>
              <a:t>Agentes Osmóticos</a:t>
            </a:r>
          </a:p>
        </p:txBody>
      </p:sp>
      <p:sp>
        <p:nvSpPr>
          <p:cNvPr id="3" name="Marcador de contenido 2"/>
          <p:cNvSpPr>
            <a:spLocks noGrp="1"/>
          </p:cNvSpPr>
          <p:nvPr>
            <p:ph idx="4294967295"/>
          </p:nvPr>
        </p:nvSpPr>
        <p:spPr>
          <a:xfrm>
            <a:off x="6323330" y="1874042"/>
            <a:ext cx="5737225" cy="4233863"/>
          </a:xfrm>
          <a:solidFill>
            <a:schemeClr val="tx2"/>
          </a:solidFill>
          <a:ln>
            <a:noFill/>
          </a:ln>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Autofit/>
          </a:bodyPr>
          <a:lstStyle/>
          <a:p>
            <a:r>
              <a:rPr lang="es-CO" sz="1500" dirty="0">
                <a:solidFill>
                  <a:schemeClr val="bg1"/>
                </a:solidFill>
                <a:latin typeface="Montserrat" panose="02000505000000020004" pitchFamily="2" charset="0"/>
              </a:rPr>
              <a:t>7,5% Bolos 1.5-4 ml/kg cada 6-8 horas.</a:t>
            </a:r>
          </a:p>
          <a:p>
            <a:endParaRPr lang="es-CO" sz="1500" dirty="0">
              <a:solidFill>
                <a:schemeClr val="bg1"/>
              </a:solidFill>
              <a:latin typeface="Montserrat" panose="02000505000000020004" pitchFamily="2" charset="0"/>
            </a:endParaRPr>
          </a:p>
          <a:p>
            <a:r>
              <a:rPr lang="es-CO" sz="1500" dirty="0">
                <a:solidFill>
                  <a:schemeClr val="bg1"/>
                </a:solidFill>
                <a:latin typeface="Montserrat" panose="02000505000000020004" pitchFamily="2" charset="0"/>
              </a:rPr>
              <a:t>Monitoreo H-E.</a:t>
            </a:r>
            <a:endParaRPr lang="es-ES" sz="1500" dirty="0">
              <a:solidFill>
                <a:schemeClr val="bg1"/>
              </a:solidFill>
              <a:latin typeface="Montserrat" panose="02000505000000020004" pitchFamily="2" charset="0"/>
            </a:endParaRPr>
          </a:p>
          <a:p>
            <a:endParaRPr lang="es-ES" sz="1500" dirty="0">
              <a:solidFill>
                <a:schemeClr val="bg1"/>
              </a:solidFill>
              <a:latin typeface="Montserrat" panose="02000505000000020004" pitchFamily="2" charset="0"/>
            </a:endParaRPr>
          </a:p>
          <a:p>
            <a:r>
              <a:rPr lang="es-ES" sz="1500" dirty="0">
                <a:solidFill>
                  <a:schemeClr val="bg1"/>
                </a:solidFill>
                <a:latin typeface="Montserrat" panose="02000505000000020004" pitchFamily="2" charset="0"/>
              </a:rPr>
              <a:t>Monitorizar la Osmolaridad Sérica (evitar &gt; 320 mOsm / kg). </a:t>
            </a:r>
          </a:p>
          <a:p>
            <a:endParaRPr lang="es-ES" sz="1500" dirty="0">
              <a:solidFill>
                <a:schemeClr val="bg1"/>
              </a:solidFill>
              <a:latin typeface="Montserrat" panose="02000505000000020004" pitchFamily="2" charset="0"/>
            </a:endParaRPr>
          </a:p>
          <a:p>
            <a:r>
              <a:rPr lang="es-ES" sz="1500" dirty="0">
                <a:solidFill>
                  <a:schemeClr val="bg1"/>
                </a:solidFill>
                <a:latin typeface="Montserrat" panose="02000505000000020004" pitchFamily="2" charset="0"/>
              </a:rPr>
              <a:t>Monitorizar la Brecha Osmolar (Evitar &gt;20 mOsm / kg).</a:t>
            </a:r>
          </a:p>
          <a:p>
            <a:endParaRPr lang="es-CO" sz="1500" dirty="0">
              <a:solidFill>
                <a:schemeClr val="bg1"/>
              </a:solidFill>
              <a:latin typeface="Montserrat" panose="02000505000000020004" pitchFamily="2" charset="0"/>
            </a:endParaRPr>
          </a:p>
          <a:p>
            <a:r>
              <a:rPr lang="es-CO" sz="1500" dirty="0">
                <a:solidFill>
                  <a:schemeClr val="bg1"/>
                </a:solidFill>
                <a:latin typeface="Montserrat" panose="02000505000000020004" pitchFamily="2" charset="0"/>
              </a:rPr>
              <a:t>Suspender: Natremia &gt;160 mEq/L.</a:t>
            </a:r>
          </a:p>
          <a:p>
            <a:pPr marL="0" indent="0">
              <a:buNone/>
            </a:pPr>
            <a:r>
              <a:rPr lang="es-CO" sz="1500" dirty="0">
                <a:solidFill>
                  <a:schemeClr val="bg1"/>
                </a:solidFill>
                <a:latin typeface="Montserrat" panose="02000505000000020004" pitchFamily="2" charset="0"/>
              </a:rPr>
              <a:t> </a:t>
            </a:r>
          </a:p>
          <a:p>
            <a:r>
              <a:rPr lang="es-CO" sz="1500" dirty="0">
                <a:solidFill>
                  <a:schemeClr val="bg1"/>
                </a:solidFill>
                <a:latin typeface="Montserrat" panose="02000505000000020004" pitchFamily="2" charset="0"/>
              </a:rPr>
              <a:t>Flebitis, coagulopatías, estados hiperosmolares, a</a:t>
            </a:r>
            <a:r>
              <a:rPr lang="es-ES" sz="1500" dirty="0">
                <a:solidFill>
                  <a:schemeClr val="bg1"/>
                </a:solidFill>
                <a:latin typeface="Montserrat" panose="02000505000000020004" pitchFamily="2" charset="0"/>
              </a:rPr>
              <a:t>cidosis metabólica hiperclorémica </a:t>
            </a:r>
            <a:r>
              <a:rPr lang="es-CO" sz="1500" dirty="0">
                <a:solidFill>
                  <a:schemeClr val="bg1"/>
                </a:solidFill>
                <a:latin typeface="Montserrat" panose="02000505000000020004" pitchFamily="2" charset="0"/>
              </a:rPr>
              <a:t>y mielinolisis pontina.</a:t>
            </a:r>
          </a:p>
        </p:txBody>
      </p:sp>
      <p:sp>
        <p:nvSpPr>
          <p:cNvPr id="5" name="Subtítulo 4"/>
          <p:cNvSpPr>
            <a:spLocks noGrp="1"/>
          </p:cNvSpPr>
          <p:nvPr>
            <p:ph type="subTitle" idx="4294967295"/>
          </p:nvPr>
        </p:nvSpPr>
        <p:spPr>
          <a:xfrm>
            <a:off x="3138200" y="1459309"/>
            <a:ext cx="3092450" cy="373062"/>
          </a:xfrm>
          <a:ln w="38100"/>
        </p:spPr>
        <p:style>
          <a:lnRef idx="2">
            <a:schemeClr val="accent1"/>
          </a:lnRef>
          <a:fillRef idx="1">
            <a:schemeClr val="lt1"/>
          </a:fillRef>
          <a:effectRef idx="0">
            <a:schemeClr val="accent1"/>
          </a:effectRef>
          <a:fontRef idx="minor">
            <a:schemeClr val="dk1"/>
          </a:fontRef>
        </p:style>
        <p:txBody>
          <a:bodyPr anchor="ctr">
            <a:normAutofit fontScale="77500" lnSpcReduction="20000"/>
          </a:bodyPr>
          <a:lstStyle/>
          <a:p>
            <a:pPr marL="0" indent="0" algn="ctr">
              <a:buNone/>
            </a:pPr>
            <a:r>
              <a:rPr lang="es-CO" dirty="0">
                <a:solidFill>
                  <a:srgbClr val="FF0000"/>
                </a:solidFill>
                <a:latin typeface="Montserrat" panose="02000505000000020004" pitchFamily="2" charset="0"/>
              </a:rPr>
              <a:t>Solución Salina Hipertónica</a:t>
            </a:r>
          </a:p>
        </p:txBody>
      </p:sp>
      <p:pic>
        <p:nvPicPr>
          <p:cNvPr id="7" name="Imagen 6" descr="Captura de pantalla 2015-12-20 a las 4.24.4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280" y="1339799"/>
            <a:ext cx="2772471" cy="2651175"/>
          </a:xfrm>
          <a:prstGeom prst="ellipse">
            <a:avLst/>
          </a:prstGeom>
        </p:spPr>
      </p:pic>
      <p:sp>
        <p:nvSpPr>
          <p:cNvPr id="9" name="Rectángulo 8"/>
          <p:cNvSpPr/>
          <p:nvPr/>
        </p:nvSpPr>
        <p:spPr>
          <a:xfrm>
            <a:off x="6634481" y="6308725"/>
            <a:ext cx="5290706" cy="444161"/>
          </a:xfrm>
          <a:prstGeom prst="rect">
            <a:avLst/>
          </a:prstGeom>
        </p:spPr>
        <p:txBody>
          <a:bodyPr wrap="square">
            <a:spAutoFit/>
          </a:bodyPr>
          <a:lstStyle/>
          <a:p>
            <a:pPr algn="r">
              <a:lnSpc>
                <a:spcPct val="107000"/>
              </a:lnSpc>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73897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15-12-20 a las 4.26.16 p.m..png">
            <a:extLst>
              <a:ext uri="{FF2B5EF4-FFF2-40B4-BE49-F238E27FC236}">
                <a16:creationId xmlns:a16="http://schemas.microsoft.com/office/drawing/2014/main" id="{F37C9155-25B6-48C6-8AF0-E6F437201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494" y="702424"/>
            <a:ext cx="3123530" cy="3189626"/>
          </a:xfrm>
          <a:prstGeom prst="ellipse">
            <a:avLst/>
          </a:prstGeom>
          <a:ln>
            <a:noFill/>
          </a:ln>
        </p:spPr>
      </p:pic>
      <p:sp>
        <p:nvSpPr>
          <p:cNvPr id="4" name="Rectángulo 3">
            <a:extLst>
              <a:ext uri="{FF2B5EF4-FFF2-40B4-BE49-F238E27FC236}">
                <a16:creationId xmlns:a16="http://schemas.microsoft.com/office/drawing/2014/main" id="{C972268C-7771-433A-ABF3-99F5F010DAB8}"/>
              </a:ext>
            </a:extLst>
          </p:cNvPr>
          <p:cNvSpPr/>
          <p:nvPr/>
        </p:nvSpPr>
        <p:spPr>
          <a:xfrm>
            <a:off x="6593840" y="6166908"/>
            <a:ext cx="5328100" cy="444161"/>
          </a:xfrm>
          <a:prstGeom prst="rect">
            <a:avLst/>
          </a:prstGeom>
        </p:spPr>
        <p:txBody>
          <a:bodyPr wrap="square">
            <a:spAutoFit/>
          </a:bodyPr>
          <a:lstStyle/>
          <a:p>
            <a:pPr lvl="0" algn="r">
              <a:lnSpc>
                <a:spcPct val="107000"/>
              </a:lnSpc>
              <a:spcAft>
                <a:spcPts val="0"/>
              </a:spcAft>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
        <p:nvSpPr>
          <p:cNvPr id="5" name="Rectángulo 4">
            <a:extLst>
              <a:ext uri="{FF2B5EF4-FFF2-40B4-BE49-F238E27FC236}">
                <a16:creationId xmlns:a16="http://schemas.microsoft.com/office/drawing/2014/main" id="{9AB38D28-CCD6-49B1-B212-398BC67E7A81}"/>
              </a:ext>
            </a:extLst>
          </p:cNvPr>
          <p:cNvSpPr/>
          <p:nvPr/>
        </p:nvSpPr>
        <p:spPr>
          <a:xfrm>
            <a:off x="650240" y="3061428"/>
            <a:ext cx="3337887" cy="83099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600" dirty="0">
                <a:latin typeface="Montserrat" panose="02000505000000020004" pitchFamily="2" charset="0"/>
              </a:rPr>
              <a:t>Edema en absceso cerebral es menos clara la evidencia, aunque se utiliza. </a:t>
            </a:r>
          </a:p>
        </p:txBody>
      </p:sp>
      <p:graphicFrame>
        <p:nvGraphicFramePr>
          <p:cNvPr id="6" name="Diagrama 5">
            <a:extLst>
              <a:ext uri="{FF2B5EF4-FFF2-40B4-BE49-F238E27FC236}">
                <a16:creationId xmlns:a16="http://schemas.microsoft.com/office/drawing/2014/main" id="{987A84B2-2318-4522-A0F3-6ADBF36A1B9E}"/>
              </a:ext>
            </a:extLst>
          </p:cNvPr>
          <p:cNvGraphicFramePr/>
          <p:nvPr/>
        </p:nvGraphicFramePr>
        <p:xfrm>
          <a:off x="3837286" y="997586"/>
          <a:ext cx="7856220" cy="1999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7AB5978A-4427-4BF4-A2B2-3543FBF52ABD}"/>
              </a:ext>
            </a:extLst>
          </p:cNvPr>
          <p:cNvSpPr/>
          <p:nvPr/>
        </p:nvSpPr>
        <p:spPr>
          <a:xfrm>
            <a:off x="4244093" y="3061428"/>
            <a:ext cx="3596640" cy="830997"/>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s-ES" sz="1600" dirty="0">
                <a:latin typeface="Montserrat" panose="02000505000000020004" pitchFamily="2" charset="0"/>
              </a:rPr>
              <a:t>Edema peritumoral: </a:t>
            </a:r>
          </a:p>
          <a:p>
            <a:pPr marL="182563" indent="-182563">
              <a:buFont typeface="Arial" panose="020B0604020202020204" pitchFamily="34" charset="0"/>
              <a:buChar char="•"/>
            </a:pPr>
            <a:r>
              <a:rPr lang="es-ES" sz="1600" dirty="0">
                <a:latin typeface="Montserrat" panose="02000505000000020004" pitchFamily="2" charset="0"/>
              </a:rPr>
              <a:t>Pilar de tratamiento dexametasona.</a:t>
            </a:r>
          </a:p>
        </p:txBody>
      </p:sp>
      <p:sp>
        <p:nvSpPr>
          <p:cNvPr id="8" name="Rectángulo 7">
            <a:extLst>
              <a:ext uri="{FF2B5EF4-FFF2-40B4-BE49-F238E27FC236}">
                <a16:creationId xmlns:a16="http://schemas.microsoft.com/office/drawing/2014/main" id="{E9846101-7F99-4496-8F96-86EF4B2D1258}"/>
              </a:ext>
            </a:extLst>
          </p:cNvPr>
          <p:cNvSpPr/>
          <p:nvPr/>
        </p:nvSpPr>
        <p:spPr>
          <a:xfrm>
            <a:off x="8096699" y="3061053"/>
            <a:ext cx="3825240" cy="830997"/>
          </a:xfrm>
          <a:prstGeom prst="rect">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a:spAutoFit/>
          </a:bodyPr>
          <a:lstStyle/>
          <a:p>
            <a:r>
              <a:rPr lang="es-ES" sz="1600" dirty="0">
                <a:latin typeface="Montserrat" panose="02000505000000020004" pitchFamily="2" charset="0"/>
              </a:rPr>
              <a:t>Dosis óptima, adecuada y duración:</a:t>
            </a:r>
          </a:p>
          <a:p>
            <a:pPr marL="182563" indent="-182563">
              <a:buFont typeface="Arial" panose="020B0604020202020204" pitchFamily="34" charset="0"/>
              <a:buChar char="•"/>
            </a:pPr>
            <a:r>
              <a:rPr lang="es-ES" sz="1600" dirty="0">
                <a:latin typeface="Montserrat" panose="02000505000000020004" pitchFamily="2" charset="0"/>
              </a:rPr>
              <a:t>Pocos ECA. </a:t>
            </a:r>
          </a:p>
        </p:txBody>
      </p:sp>
      <p:sp>
        <p:nvSpPr>
          <p:cNvPr id="9" name="Rectángulo 8">
            <a:extLst>
              <a:ext uri="{FF2B5EF4-FFF2-40B4-BE49-F238E27FC236}">
                <a16:creationId xmlns:a16="http://schemas.microsoft.com/office/drawing/2014/main" id="{6CE2E9C0-7786-4B6C-825F-CCFFDC53AF80}"/>
              </a:ext>
            </a:extLst>
          </p:cNvPr>
          <p:cNvSpPr/>
          <p:nvPr/>
        </p:nvSpPr>
        <p:spPr>
          <a:xfrm>
            <a:off x="8241646" y="5029932"/>
            <a:ext cx="2407920" cy="36933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285750" indent="-285750" algn="ctr">
              <a:buFont typeface="Arial" panose="020B0604020202020204" pitchFamily="34" charset="0"/>
              <a:buChar char="•"/>
            </a:pPr>
            <a:r>
              <a:rPr lang="es-ES" dirty="0">
                <a:solidFill>
                  <a:schemeClr val="bg1"/>
                </a:solidFill>
                <a:latin typeface="Montserrat" panose="02000505000000020004" pitchFamily="2" charset="0"/>
              </a:rPr>
              <a:t>4 mg cada 6 hr</a:t>
            </a:r>
          </a:p>
        </p:txBody>
      </p:sp>
      <p:sp>
        <p:nvSpPr>
          <p:cNvPr id="10" name="Título 1">
            <a:extLst>
              <a:ext uri="{FF2B5EF4-FFF2-40B4-BE49-F238E27FC236}">
                <a16:creationId xmlns:a16="http://schemas.microsoft.com/office/drawing/2014/main" id="{5A510710-0FB4-412B-9139-E1C4784796EF}"/>
              </a:ext>
            </a:extLst>
          </p:cNvPr>
          <p:cNvSpPr txBox="1">
            <a:spLocks/>
          </p:cNvSpPr>
          <p:nvPr/>
        </p:nvSpPr>
        <p:spPr>
          <a:xfrm>
            <a:off x="838200" y="365125"/>
            <a:ext cx="10515600" cy="98583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a:solidFill>
                  <a:srgbClr val="06AEAA"/>
                </a:solidFill>
              </a:rPr>
              <a:t>Corticosteroides</a:t>
            </a:r>
            <a:endParaRPr lang="es-CO" dirty="0">
              <a:solidFill>
                <a:srgbClr val="06AEAA"/>
              </a:solidFill>
            </a:endParaRPr>
          </a:p>
        </p:txBody>
      </p:sp>
    </p:spTree>
    <p:extLst>
      <p:ext uri="{BB962C8B-B14F-4D97-AF65-F5344CB8AC3E}">
        <p14:creationId xmlns:p14="http://schemas.microsoft.com/office/powerpoint/2010/main" val="15811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17999" y="2305615"/>
            <a:ext cx="7244081" cy="2246769"/>
          </a:xfrm>
          <a:prstGeom prst="rect">
            <a:avLst/>
          </a:prstGeom>
          <a:noFill/>
        </p:spPr>
        <p:txBody>
          <a:bodyPr wrap="square" rtlCol="0">
            <a:spAutoFit/>
          </a:bodyPr>
          <a:lstStyle/>
          <a:p>
            <a:pPr marL="571486" indent="-571486">
              <a:buFontTx/>
              <a:buChar char="-"/>
            </a:pPr>
            <a:r>
              <a:rPr lang="es-ES" sz="2800" dirty="0">
                <a:solidFill>
                  <a:prstClr val="black">
                    <a:lumMod val="95000"/>
                    <a:lumOff val="5000"/>
                  </a:prstClr>
                </a:solidFill>
                <a:latin typeface="Montserrat" panose="02000505000000020004" pitchFamily="2" charset="0"/>
              </a:rPr>
              <a:t>Glucocorticoide sintético.</a:t>
            </a:r>
          </a:p>
          <a:p>
            <a:pPr marL="571486" indent="-571486">
              <a:buFontTx/>
              <a:buChar char="-"/>
            </a:pPr>
            <a:r>
              <a:rPr lang="es-ES" sz="2800" dirty="0">
                <a:solidFill>
                  <a:prstClr val="black">
                    <a:lumMod val="95000"/>
                    <a:lumOff val="5000"/>
                  </a:prstClr>
                </a:solidFill>
                <a:latin typeface="Montserrat" panose="02000505000000020004" pitchFamily="2" charset="0"/>
              </a:rPr>
              <a:t>Antiinflamatorio/inmunosupresor.</a:t>
            </a:r>
          </a:p>
          <a:p>
            <a:pPr marL="571486" indent="-571486">
              <a:buFontTx/>
              <a:buChar char="-"/>
            </a:pPr>
            <a:r>
              <a:rPr lang="es-ES" sz="2800" dirty="0">
                <a:solidFill>
                  <a:prstClr val="black">
                    <a:lumMod val="95000"/>
                    <a:lumOff val="5000"/>
                  </a:prstClr>
                </a:solidFill>
                <a:latin typeface="Montserrat" panose="02000505000000020004" pitchFamily="2" charset="0"/>
              </a:rPr>
              <a:t>Unión a receptores citoplasmáticos.</a:t>
            </a:r>
          </a:p>
          <a:p>
            <a:pPr marL="571486" indent="-571486">
              <a:buFontTx/>
              <a:buChar char="-"/>
            </a:pPr>
            <a:r>
              <a:rPr lang="es-ES" sz="2800" dirty="0">
                <a:solidFill>
                  <a:prstClr val="black">
                    <a:lumMod val="95000"/>
                    <a:lumOff val="5000"/>
                  </a:prstClr>
                </a:solidFill>
                <a:latin typeface="Montserrat" panose="02000505000000020004" pitchFamily="2" charset="0"/>
              </a:rPr>
              <a:t>Penetra efectivamente SNC.</a:t>
            </a:r>
          </a:p>
          <a:p>
            <a:endParaRPr lang="es-ES" sz="2800" dirty="0">
              <a:solidFill>
                <a:prstClr val="black">
                  <a:lumMod val="95000"/>
                  <a:lumOff val="5000"/>
                </a:prstClr>
              </a:solidFill>
              <a:latin typeface="Montserrat" panose="02000505000000020004" pitchFamily="2" charset="0"/>
            </a:endParaRPr>
          </a:p>
        </p:txBody>
      </p:sp>
      <p:sp>
        <p:nvSpPr>
          <p:cNvPr id="7" name="CuadroTexto 6"/>
          <p:cNvSpPr txBox="1"/>
          <p:nvPr/>
        </p:nvSpPr>
        <p:spPr>
          <a:xfrm>
            <a:off x="4892725" y="1563755"/>
            <a:ext cx="7057982" cy="4524315"/>
          </a:xfrm>
          <a:prstGeom prst="rect">
            <a:avLst/>
          </a:prstGeom>
          <a:solidFill>
            <a:srgbClr val="06AEAA">
              <a:alpha val="92000"/>
            </a:srgbClr>
          </a:solidFill>
        </p:spPr>
        <p:txBody>
          <a:bodyPr wrap="square" rtlCol="0" anchor="ctr">
            <a:spAutoFit/>
          </a:bodyPr>
          <a:lstStyle/>
          <a:p>
            <a:pPr algn="r"/>
            <a:endParaRPr lang="es-ES" sz="2400" b="1" dirty="0">
              <a:solidFill>
                <a:srgbClr val="FFFFFF"/>
              </a:solidFill>
              <a:latin typeface="Montserrat" panose="02000505000000020004" pitchFamily="2" charset="0"/>
            </a:endParaRPr>
          </a:p>
          <a:p>
            <a:pPr algn="r"/>
            <a:r>
              <a:rPr lang="es-ES" sz="2400" b="1" dirty="0">
                <a:solidFill>
                  <a:srgbClr val="FFFFFF"/>
                </a:solidFill>
                <a:latin typeface="Montserrat" panose="02000505000000020004" pitchFamily="2" charset="0"/>
              </a:rPr>
              <a:t>Características </a:t>
            </a:r>
            <a:r>
              <a:rPr lang="es-ES" sz="2400" b="1" dirty="0" err="1">
                <a:solidFill>
                  <a:srgbClr val="FFFFFF"/>
                </a:solidFill>
                <a:latin typeface="Montserrat" panose="02000505000000020004" pitchFamily="2" charset="0"/>
              </a:rPr>
              <a:t>Cushinoides</a:t>
            </a:r>
            <a:endParaRPr lang="es-ES" sz="2400" b="1" dirty="0">
              <a:solidFill>
                <a:srgbClr val="FFFFFF"/>
              </a:solidFill>
              <a:latin typeface="Montserrat" panose="02000505000000020004" pitchFamily="2" charset="0"/>
            </a:endParaRPr>
          </a:p>
          <a:p>
            <a:pPr algn="r"/>
            <a:r>
              <a:rPr lang="es-ES" sz="2400" b="1" dirty="0">
                <a:solidFill>
                  <a:srgbClr val="FFFFFF"/>
                </a:solidFill>
                <a:latin typeface="Montserrat" panose="02000505000000020004" pitchFamily="2" charset="0"/>
              </a:rPr>
              <a:t>Cataratas/glaucoma</a:t>
            </a:r>
          </a:p>
          <a:p>
            <a:pPr algn="r"/>
            <a:r>
              <a:rPr lang="es-ES" sz="2400" b="1" dirty="0">
                <a:solidFill>
                  <a:srgbClr val="FFFFFF"/>
                </a:solidFill>
                <a:latin typeface="Montserrat" panose="02000505000000020004" pitchFamily="2" charset="0"/>
              </a:rPr>
              <a:t>Falla cardiaca</a:t>
            </a:r>
          </a:p>
          <a:p>
            <a:pPr algn="r"/>
            <a:r>
              <a:rPr lang="es-ES" sz="2400" b="1" dirty="0">
                <a:solidFill>
                  <a:srgbClr val="FFFFFF"/>
                </a:solidFill>
                <a:latin typeface="Montserrat" panose="02000505000000020004" pitchFamily="2" charset="0"/>
              </a:rPr>
              <a:t>Sangrado GI</a:t>
            </a:r>
          </a:p>
          <a:p>
            <a:pPr algn="r"/>
            <a:r>
              <a:rPr lang="es-ES" sz="2400" b="1" dirty="0">
                <a:solidFill>
                  <a:srgbClr val="FFFFFF"/>
                </a:solidFill>
                <a:latin typeface="Montserrat" panose="02000505000000020004" pitchFamily="2" charset="0"/>
              </a:rPr>
              <a:t>Osteoporosis/</a:t>
            </a:r>
            <a:r>
              <a:rPr lang="es-ES" sz="2400" b="1" dirty="0" err="1">
                <a:solidFill>
                  <a:srgbClr val="FFFFFF"/>
                </a:solidFill>
                <a:latin typeface="Montserrat" panose="02000505000000020004" pitchFamily="2" charset="0"/>
              </a:rPr>
              <a:t>osteonecrosis</a:t>
            </a:r>
            <a:endParaRPr lang="es-ES" sz="2400" b="1" dirty="0">
              <a:solidFill>
                <a:srgbClr val="FFFFFF"/>
              </a:solidFill>
              <a:latin typeface="Montserrat" panose="02000505000000020004" pitchFamily="2" charset="0"/>
            </a:endParaRPr>
          </a:p>
          <a:p>
            <a:pPr algn="r"/>
            <a:r>
              <a:rPr lang="es-ES" sz="2400" b="1" dirty="0">
                <a:solidFill>
                  <a:srgbClr val="FFFFFF"/>
                </a:solidFill>
                <a:latin typeface="Montserrat" panose="02000505000000020004" pitchFamily="2" charset="0"/>
              </a:rPr>
              <a:t>Miopatía</a:t>
            </a:r>
          </a:p>
          <a:p>
            <a:pPr algn="r"/>
            <a:r>
              <a:rPr lang="es-ES" sz="2400" b="1" dirty="0">
                <a:solidFill>
                  <a:srgbClr val="FFFFFF"/>
                </a:solidFill>
                <a:latin typeface="Montserrat" panose="02000505000000020004" pitchFamily="2" charset="0"/>
              </a:rPr>
              <a:t>Alteraciones psiquiátricas</a:t>
            </a:r>
          </a:p>
          <a:p>
            <a:pPr algn="r"/>
            <a:r>
              <a:rPr lang="es-ES" sz="2400" b="1" dirty="0">
                <a:solidFill>
                  <a:srgbClr val="FFFFFF"/>
                </a:solidFill>
                <a:latin typeface="Montserrat" panose="02000505000000020004" pitchFamily="2" charset="0"/>
              </a:rPr>
              <a:t>Inmunosupresión/infección</a:t>
            </a:r>
          </a:p>
          <a:p>
            <a:pPr algn="r"/>
            <a:r>
              <a:rPr lang="es-ES" sz="2400" b="1" dirty="0">
                <a:solidFill>
                  <a:srgbClr val="FFFFFF"/>
                </a:solidFill>
                <a:latin typeface="Montserrat" panose="02000505000000020004" pitchFamily="2" charset="0"/>
              </a:rPr>
              <a:t>Alteraciones </a:t>
            </a:r>
            <a:r>
              <a:rPr lang="es-ES" sz="2400" b="1" dirty="0" err="1">
                <a:solidFill>
                  <a:srgbClr val="FFFFFF"/>
                </a:solidFill>
                <a:latin typeface="Montserrat" panose="02000505000000020004" pitchFamily="2" charset="0"/>
              </a:rPr>
              <a:t>CHOs</a:t>
            </a:r>
            <a:endParaRPr lang="es-ES" sz="2400" b="1" dirty="0">
              <a:solidFill>
                <a:srgbClr val="FFFFFF"/>
              </a:solidFill>
              <a:latin typeface="Montserrat" panose="02000505000000020004" pitchFamily="2" charset="0"/>
            </a:endParaRPr>
          </a:p>
          <a:p>
            <a:endParaRPr lang="es-ES" sz="2400" b="1" dirty="0">
              <a:solidFill>
                <a:srgbClr val="FFFFFF"/>
              </a:solidFill>
              <a:latin typeface="Montserrat" panose="02000505000000020004" pitchFamily="2" charset="0"/>
            </a:endParaRPr>
          </a:p>
          <a:p>
            <a:endParaRPr lang="es-ES" sz="2400" b="1" dirty="0">
              <a:solidFill>
                <a:srgbClr val="FFFFFF"/>
              </a:solidFill>
              <a:latin typeface="Montserrat" panose="02000505000000020004" pitchFamily="2" charset="0"/>
            </a:endParaRPr>
          </a:p>
        </p:txBody>
      </p:sp>
      <p:sp>
        <p:nvSpPr>
          <p:cNvPr id="6" name="Título 1">
            <a:extLst>
              <a:ext uri="{FF2B5EF4-FFF2-40B4-BE49-F238E27FC236}">
                <a16:creationId xmlns:a16="http://schemas.microsoft.com/office/drawing/2014/main" id="{062989A8-8E96-4B3E-9281-E782EFBB9F9A}"/>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Esteroides (Dexametasona)</a:t>
            </a:r>
          </a:p>
        </p:txBody>
      </p:sp>
      <p:pic>
        <p:nvPicPr>
          <p:cNvPr id="10" name="Imagen 9" descr="Captura de pantalla 2015-12-20 a las 4.26.16 p.m..png">
            <a:extLst>
              <a:ext uri="{FF2B5EF4-FFF2-40B4-BE49-F238E27FC236}">
                <a16:creationId xmlns:a16="http://schemas.microsoft.com/office/drawing/2014/main" id="{D0DF5E34-7CA2-47C6-B929-861FA744FC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390" y="1120971"/>
            <a:ext cx="3123530" cy="3189626"/>
          </a:xfrm>
          <a:prstGeom prst="ellipse">
            <a:avLst/>
          </a:prstGeom>
          <a:ln>
            <a:noFill/>
          </a:ln>
        </p:spPr>
      </p:pic>
    </p:spTree>
    <p:extLst>
      <p:ext uri="{BB962C8B-B14F-4D97-AF65-F5344CB8AC3E}">
        <p14:creationId xmlns:p14="http://schemas.microsoft.com/office/powerpoint/2010/main" val="9757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880" y="1612424"/>
            <a:ext cx="7498080" cy="3838026"/>
          </a:xfrm>
          <a:prstGeom prst="rect">
            <a:avLst/>
          </a:prstGeom>
          <a:noFill/>
          <a:ln w="9525">
            <a:noFill/>
            <a:miter lim="800000"/>
            <a:headEnd/>
            <a:tailEnd/>
          </a:ln>
        </p:spPr>
      </p:pic>
      <p:pic>
        <p:nvPicPr>
          <p:cNvPr id="9" name="Imagen 8" descr="Captura de pantalla 2015-12-20 a las 4.26.16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390" y="1120971"/>
            <a:ext cx="3123530" cy="3189626"/>
          </a:xfrm>
          <a:prstGeom prst="ellipse">
            <a:avLst/>
          </a:prstGeom>
          <a:ln>
            <a:noFill/>
          </a:ln>
        </p:spPr>
      </p:pic>
      <p:graphicFrame>
        <p:nvGraphicFramePr>
          <p:cNvPr id="3" name="Tabla 2"/>
          <p:cNvGraphicFramePr>
            <a:graphicFrameLocks noGrp="1"/>
          </p:cNvGraphicFramePr>
          <p:nvPr/>
        </p:nvGraphicFramePr>
        <p:xfrm>
          <a:off x="4981341" y="2406217"/>
          <a:ext cx="6537158" cy="2250440"/>
        </p:xfrm>
        <a:graphic>
          <a:graphicData uri="http://schemas.openxmlformats.org/drawingml/2006/table">
            <a:tbl>
              <a:tblPr firstRow="1" bandRow="1">
                <a:tableStyleId>{C083E6E3-FA7D-4D7B-A595-EF9225AFEA82}</a:tableStyleId>
              </a:tblPr>
              <a:tblGrid>
                <a:gridCol w="3903924">
                  <a:extLst>
                    <a:ext uri="{9D8B030D-6E8A-4147-A177-3AD203B41FA5}">
                      <a16:colId xmlns:a16="http://schemas.microsoft.com/office/drawing/2014/main" val="20000"/>
                    </a:ext>
                  </a:extLst>
                </a:gridCol>
                <a:gridCol w="2633234">
                  <a:extLst>
                    <a:ext uri="{9D8B030D-6E8A-4147-A177-3AD203B41FA5}">
                      <a16:colId xmlns:a16="http://schemas.microsoft.com/office/drawing/2014/main" val="20001"/>
                    </a:ext>
                  </a:extLst>
                </a:gridCol>
              </a:tblGrid>
              <a:tr h="396240">
                <a:tc>
                  <a:txBody>
                    <a:bodyPr/>
                    <a:lstStyle/>
                    <a:p>
                      <a:r>
                        <a:rPr lang="es-ES" sz="1800" b="1" dirty="0" err="1">
                          <a:solidFill>
                            <a:srgbClr val="92D050"/>
                          </a:solidFill>
                          <a:latin typeface="Montserrat" panose="02000505000000020004" pitchFamily="2" charset="0"/>
                        </a:rPr>
                        <a:t>Prednisona</a:t>
                      </a:r>
                      <a:r>
                        <a:rPr lang="es-ES" sz="1800" b="1" dirty="0">
                          <a:solidFill>
                            <a:srgbClr val="92D050"/>
                          </a:solidFill>
                          <a:latin typeface="Montserrat" panose="02000505000000020004" pitchFamily="2" charset="0"/>
                        </a:rPr>
                        <a:t>/</a:t>
                      </a:r>
                      <a:r>
                        <a:rPr lang="es-ES" sz="1800" b="1" dirty="0" err="1">
                          <a:solidFill>
                            <a:srgbClr val="92D050"/>
                          </a:solidFill>
                          <a:latin typeface="Montserrat" panose="02000505000000020004" pitchFamily="2" charset="0"/>
                        </a:rPr>
                        <a:t>prednisolona</a:t>
                      </a:r>
                      <a:endParaRPr lang="es-ES" sz="1800" b="1" dirty="0">
                        <a:solidFill>
                          <a:srgbClr val="92D050"/>
                        </a:solidFill>
                        <a:latin typeface="Montserrat" panose="02000505000000020004" pitchFamily="2" charset="0"/>
                      </a:endParaRPr>
                    </a:p>
                  </a:txBody>
                  <a:tcPr/>
                </a:tc>
                <a:tc>
                  <a:txBody>
                    <a:bodyPr/>
                    <a:lstStyle/>
                    <a:p>
                      <a:pPr algn="ctr"/>
                      <a:r>
                        <a:rPr lang="es-ES" sz="1400" b="1" dirty="0">
                          <a:solidFill>
                            <a:srgbClr val="FFFFFF"/>
                          </a:solidFill>
                          <a:latin typeface="Montserrat" panose="02000505000000020004" pitchFamily="2" charset="0"/>
                        </a:rPr>
                        <a:t>5 mg</a:t>
                      </a:r>
                    </a:p>
                  </a:txBody>
                  <a:tcPr/>
                </a:tc>
                <a:extLst>
                  <a:ext uri="{0D108BD9-81ED-4DB2-BD59-A6C34878D82A}">
                    <a16:rowId xmlns:a16="http://schemas.microsoft.com/office/drawing/2014/main" val="10000"/>
                  </a:ext>
                </a:extLst>
              </a:tr>
              <a:tr h="370840">
                <a:tc>
                  <a:txBody>
                    <a:bodyPr/>
                    <a:lstStyle/>
                    <a:p>
                      <a:r>
                        <a:rPr lang="es-ES" sz="1400" b="1" dirty="0">
                          <a:solidFill>
                            <a:srgbClr val="FFFFFF"/>
                          </a:solidFill>
                          <a:latin typeface="Montserrat" panose="02000505000000020004" pitchFamily="2" charset="0"/>
                        </a:rPr>
                        <a:t>Hidrocortisona</a:t>
                      </a:r>
                    </a:p>
                  </a:txBody>
                  <a:tcPr/>
                </a:tc>
                <a:tc>
                  <a:txBody>
                    <a:bodyPr/>
                    <a:lstStyle/>
                    <a:p>
                      <a:pPr algn="ctr"/>
                      <a:r>
                        <a:rPr lang="es-ES" sz="1400" b="1" dirty="0">
                          <a:solidFill>
                            <a:srgbClr val="FFFFFF"/>
                          </a:solidFill>
                          <a:latin typeface="Montserrat" panose="02000505000000020004" pitchFamily="2" charset="0"/>
                        </a:rPr>
                        <a:t>20 mg</a:t>
                      </a:r>
                    </a:p>
                  </a:txBody>
                  <a:tcPr/>
                </a:tc>
                <a:extLst>
                  <a:ext uri="{0D108BD9-81ED-4DB2-BD59-A6C34878D82A}">
                    <a16:rowId xmlns:a16="http://schemas.microsoft.com/office/drawing/2014/main" val="10001"/>
                  </a:ext>
                </a:extLst>
              </a:tr>
              <a:tr h="370840">
                <a:tc>
                  <a:txBody>
                    <a:bodyPr/>
                    <a:lstStyle/>
                    <a:p>
                      <a:r>
                        <a:rPr lang="es-ES" sz="1400" b="1" dirty="0">
                          <a:solidFill>
                            <a:srgbClr val="FFFFFF"/>
                          </a:solidFill>
                          <a:latin typeface="Montserrat" panose="02000505000000020004" pitchFamily="2" charset="0"/>
                        </a:rPr>
                        <a:t>Cortisona</a:t>
                      </a:r>
                    </a:p>
                  </a:txBody>
                  <a:tcPr/>
                </a:tc>
                <a:tc>
                  <a:txBody>
                    <a:bodyPr/>
                    <a:lstStyle/>
                    <a:p>
                      <a:pPr algn="ctr"/>
                      <a:r>
                        <a:rPr lang="es-ES" sz="1400" b="1" dirty="0">
                          <a:solidFill>
                            <a:srgbClr val="FFFFFF"/>
                          </a:solidFill>
                          <a:latin typeface="Montserrat" panose="02000505000000020004" pitchFamily="2" charset="0"/>
                        </a:rPr>
                        <a:t>25 mg</a:t>
                      </a:r>
                    </a:p>
                  </a:txBody>
                  <a:tcPr/>
                </a:tc>
                <a:extLst>
                  <a:ext uri="{0D108BD9-81ED-4DB2-BD59-A6C34878D82A}">
                    <a16:rowId xmlns:a16="http://schemas.microsoft.com/office/drawing/2014/main" val="10002"/>
                  </a:ext>
                </a:extLst>
              </a:tr>
              <a:tr h="370840">
                <a:tc>
                  <a:txBody>
                    <a:bodyPr/>
                    <a:lstStyle/>
                    <a:p>
                      <a:r>
                        <a:rPr lang="es-ES" sz="1400" b="1" dirty="0" err="1">
                          <a:solidFill>
                            <a:srgbClr val="FFFFFF"/>
                          </a:solidFill>
                          <a:latin typeface="Montserrat" panose="02000505000000020004" pitchFamily="2" charset="0"/>
                        </a:rPr>
                        <a:t>Metilprednisolona</a:t>
                      </a:r>
                      <a:endParaRPr lang="es-ES" sz="1400" b="1" dirty="0">
                        <a:solidFill>
                          <a:srgbClr val="FFFFFF"/>
                        </a:solidFill>
                        <a:latin typeface="Montserrat" panose="02000505000000020004" pitchFamily="2" charset="0"/>
                      </a:endParaRPr>
                    </a:p>
                  </a:txBody>
                  <a:tcPr/>
                </a:tc>
                <a:tc>
                  <a:txBody>
                    <a:bodyPr/>
                    <a:lstStyle/>
                    <a:p>
                      <a:pPr algn="ctr"/>
                      <a:r>
                        <a:rPr lang="es-ES" sz="1400" b="1" dirty="0">
                          <a:solidFill>
                            <a:srgbClr val="FFFFFF"/>
                          </a:solidFill>
                          <a:latin typeface="Montserrat" panose="02000505000000020004" pitchFamily="2" charset="0"/>
                        </a:rPr>
                        <a:t>4 mg</a:t>
                      </a:r>
                    </a:p>
                  </a:txBody>
                  <a:tcPr/>
                </a:tc>
                <a:extLst>
                  <a:ext uri="{0D108BD9-81ED-4DB2-BD59-A6C34878D82A}">
                    <a16:rowId xmlns:a16="http://schemas.microsoft.com/office/drawing/2014/main" val="10003"/>
                  </a:ext>
                </a:extLst>
              </a:tr>
              <a:tr h="370840">
                <a:tc>
                  <a:txBody>
                    <a:bodyPr/>
                    <a:lstStyle/>
                    <a:p>
                      <a:r>
                        <a:rPr lang="es-ES" sz="1400" b="1" dirty="0">
                          <a:solidFill>
                            <a:srgbClr val="FFFFFF"/>
                          </a:solidFill>
                          <a:latin typeface="Montserrat" panose="02000505000000020004" pitchFamily="2" charset="0"/>
                        </a:rPr>
                        <a:t>Dexametasona</a:t>
                      </a:r>
                    </a:p>
                  </a:txBody>
                  <a:tcPr/>
                </a:tc>
                <a:tc>
                  <a:txBody>
                    <a:bodyPr/>
                    <a:lstStyle/>
                    <a:p>
                      <a:pPr algn="ctr"/>
                      <a:r>
                        <a:rPr lang="es-ES" sz="1400" b="1" dirty="0">
                          <a:solidFill>
                            <a:srgbClr val="FFFFFF"/>
                          </a:solidFill>
                          <a:latin typeface="Montserrat" panose="02000505000000020004" pitchFamily="2" charset="0"/>
                        </a:rPr>
                        <a:t>0.75 mg</a:t>
                      </a:r>
                    </a:p>
                  </a:txBody>
                  <a:tcPr/>
                </a:tc>
                <a:extLst>
                  <a:ext uri="{0D108BD9-81ED-4DB2-BD59-A6C34878D82A}">
                    <a16:rowId xmlns:a16="http://schemas.microsoft.com/office/drawing/2014/main" val="10004"/>
                  </a:ext>
                </a:extLst>
              </a:tr>
              <a:tr h="370840">
                <a:tc>
                  <a:txBody>
                    <a:bodyPr/>
                    <a:lstStyle/>
                    <a:p>
                      <a:r>
                        <a:rPr lang="es-ES" sz="1400" b="1" dirty="0" err="1">
                          <a:solidFill>
                            <a:srgbClr val="FFFFFF"/>
                          </a:solidFill>
                          <a:latin typeface="Montserrat" panose="02000505000000020004" pitchFamily="2" charset="0"/>
                        </a:rPr>
                        <a:t>Betametasona</a:t>
                      </a:r>
                      <a:endParaRPr lang="es-ES" sz="1400" b="1" dirty="0">
                        <a:solidFill>
                          <a:srgbClr val="FFFFFF"/>
                        </a:solidFill>
                        <a:latin typeface="Montserrat" panose="02000505000000020004" pitchFamily="2" charset="0"/>
                      </a:endParaRPr>
                    </a:p>
                  </a:txBody>
                  <a:tcPr/>
                </a:tc>
                <a:tc>
                  <a:txBody>
                    <a:bodyPr/>
                    <a:lstStyle/>
                    <a:p>
                      <a:pPr algn="ctr"/>
                      <a:r>
                        <a:rPr lang="es-ES" sz="1400" b="1" dirty="0">
                          <a:solidFill>
                            <a:srgbClr val="FFFFFF"/>
                          </a:solidFill>
                          <a:latin typeface="Montserrat" panose="02000505000000020004" pitchFamily="2" charset="0"/>
                        </a:rPr>
                        <a:t>0.6 mg</a:t>
                      </a:r>
                    </a:p>
                  </a:txBody>
                  <a:tcPr/>
                </a:tc>
                <a:extLst>
                  <a:ext uri="{0D108BD9-81ED-4DB2-BD59-A6C34878D82A}">
                    <a16:rowId xmlns:a16="http://schemas.microsoft.com/office/drawing/2014/main" val="10005"/>
                  </a:ext>
                </a:extLst>
              </a:tr>
            </a:tbl>
          </a:graphicData>
        </a:graphic>
      </p:graphicFrame>
      <p:sp>
        <p:nvSpPr>
          <p:cNvPr id="7" name="Título 1">
            <a:extLst>
              <a:ext uri="{FF2B5EF4-FFF2-40B4-BE49-F238E27FC236}">
                <a16:creationId xmlns:a16="http://schemas.microsoft.com/office/drawing/2014/main" id="{94B0CC48-EFF4-4CDA-A180-DF2562D4D488}"/>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Esteroides: Equivalencia</a:t>
            </a:r>
          </a:p>
        </p:txBody>
      </p:sp>
    </p:spTree>
    <p:extLst>
      <p:ext uri="{BB962C8B-B14F-4D97-AF65-F5344CB8AC3E}">
        <p14:creationId xmlns:p14="http://schemas.microsoft.com/office/powerpoint/2010/main" val="1853445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079FDFB-69FE-42A9-99FE-AD41580DF786}"/>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Esteroides (Dexametasona)</a:t>
            </a:r>
          </a:p>
        </p:txBody>
      </p:sp>
      <p:pic>
        <p:nvPicPr>
          <p:cNvPr id="7" name="Picture 3">
            <a:extLst>
              <a:ext uri="{FF2B5EF4-FFF2-40B4-BE49-F238E27FC236}">
                <a16:creationId xmlns:a16="http://schemas.microsoft.com/office/drawing/2014/main" id="{18874158-5A06-471D-85DF-0DAE183D43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880" y="1612424"/>
            <a:ext cx="7498080" cy="3838026"/>
          </a:xfrm>
          <a:prstGeom prst="rect">
            <a:avLst/>
          </a:prstGeom>
          <a:noFill/>
          <a:ln w="9525">
            <a:noFill/>
            <a:miter lim="800000"/>
            <a:headEnd/>
            <a:tailEnd/>
          </a:ln>
        </p:spPr>
      </p:pic>
      <p:sp>
        <p:nvSpPr>
          <p:cNvPr id="8" name="CuadroTexto 7">
            <a:extLst>
              <a:ext uri="{FF2B5EF4-FFF2-40B4-BE49-F238E27FC236}">
                <a16:creationId xmlns:a16="http://schemas.microsoft.com/office/drawing/2014/main" id="{0A20DB42-82AA-447C-AF33-404956D8284B}"/>
              </a:ext>
            </a:extLst>
          </p:cNvPr>
          <p:cNvSpPr txBox="1"/>
          <p:nvPr/>
        </p:nvSpPr>
        <p:spPr>
          <a:xfrm>
            <a:off x="4492322" y="2254164"/>
            <a:ext cx="7498080" cy="2677656"/>
          </a:xfrm>
          <a:prstGeom prst="rect">
            <a:avLst/>
          </a:prstGeom>
          <a:noFill/>
        </p:spPr>
        <p:txBody>
          <a:bodyPr wrap="square" rtlCol="0">
            <a:spAutoFit/>
          </a:bodyPr>
          <a:lstStyle/>
          <a:p>
            <a:pPr marL="571486" indent="-571486">
              <a:buFontTx/>
              <a:buChar char="-"/>
            </a:pPr>
            <a:r>
              <a:rPr lang="es-ES" sz="2800" dirty="0">
                <a:solidFill>
                  <a:srgbClr val="FFFFFF"/>
                </a:solidFill>
                <a:latin typeface="Montserrat" panose="02000505000000020004" pitchFamily="2" charset="0"/>
              </a:rPr>
              <a:t>Paciente asintomático: no es necesario.</a:t>
            </a:r>
          </a:p>
          <a:p>
            <a:endParaRPr lang="es-ES" sz="2800" dirty="0">
              <a:solidFill>
                <a:srgbClr val="FFFFFF"/>
              </a:solidFill>
              <a:latin typeface="Montserrat" panose="02000505000000020004" pitchFamily="2" charset="0"/>
            </a:endParaRPr>
          </a:p>
          <a:p>
            <a:pPr marL="571486" indent="-571486">
              <a:buFontTx/>
              <a:buChar char="-"/>
            </a:pPr>
            <a:r>
              <a:rPr lang="es-ES" sz="2800" dirty="0">
                <a:solidFill>
                  <a:srgbClr val="FFFFFF"/>
                </a:solidFill>
                <a:latin typeface="Montserrat" panose="02000505000000020004" pitchFamily="2" charset="0"/>
              </a:rPr>
              <a:t>Paciente sintomático: </a:t>
            </a:r>
          </a:p>
          <a:p>
            <a:r>
              <a:rPr lang="es-ES" sz="2800" dirty="0">
                <a:solidFill>
                  <a:srgbClr val="FFFFFF"/>
                </a:solidFill>
                <a:latin typeface="Montserrat" panose="02000505000000020004" pitchFamily="2" charset="0"/>
              </a:rPr>
              <a:t>	* Bolo 10mg/Kg</a:t>
            </a:r>
          </a:p>
          <a:p>
            <a:r>
              <a:rPr lang="es-ES" sz="2800" dirty="0">
                <a:solidFill>
                  <a:srgbClr val="FFFFFF"/>
                </a:solidFill>
                <a:latin typeface="Montserrat" panose="02000505000000020004" pitchFamily="2" charset="0"/>
              </a:rPr>
              <a:t>	* Luego 4mg c/6hrs (16mg/día)</a:t>
            </a:r>
            <a:endParaRPr lang="es-ES" sz="2800" dirty="0">
              <a:solidFill>
                <a:prstClr val="white"/>
              </a:solidFill>
              <a:latin typeface="Montserrat" panose="02000505000000020004" pitchFamily="2" charset="0"/>
            </a:endParaRPr>
          </a:p>
        </p:txBody>
      </p:sp>
      <p:pic>
        <p:nvPicPr>
          <p:cNvPr id="10" name="Imagen 9" descr="Captura de pantalla 2015-12-20 a las 4.26.16 p.m..png">
            <a:extLst>
              <a:ext uri="{FF2B5EF4-FFF2-40B4-BE49-F238E27FC236}">
                <a16:creationId xmlns:a16="http://schemas.microsoft.com/office/drawing/2014/main" id="{220C67E8-7208-4C89-97A7-EDAABF5904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390" y="1120971"/>
            <a:ext cx="3123530" cy="3189626"/>
          </a:xfrm>
          <a:prstGeom prst="ellipse">
            <a:avLst/>
          </a:prstGeom>
          <a:ln>
            <a:noFill/>
          </a:ln>
        </p:spPr>
      </p:pic>
    </p:spTree>
    <p:extLst>
      <p:ext uri="{BB962C8B-B14F-4D97-AF65-F5344CB8AC3E}">
        <p14:creationId xmlns:p14="http://schemas.microsoft.com/office/powerpoint/2010/main" val="73378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49B3AF-E58D-40E0-8164-F1154F6D15E4}"/>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Esteroides (Dexametasona)</a:t>
            </a:r>
          </a:p>
        </p:txBody>
      </p:sp>
      <p:pic>
        <p:nvPicPr>
          <p:cNvPr id="5" name="Picture 3">
            <a:extLst>
              <a:ext uri="{FF2B5EF4-FFF2-40B4-BE49-F238E27FC236}">
                <a16:creationId xmlns:a16="http://schemas.microsoft.com/office/drawing/2014/main" id="{1E1279DF-BA8B-4A16-A744-03466964D4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880" y="1612424"/>
            <a:ext cx="7498080" cy="3838026"/>
          </a:xfrm>
          <a:prstGeom prst="rect">
            <a:avLst/>
          </a:prstGeom>
          <a:noFill/>
          <a:ln w="9525">
            <a:noFill/>
            <a:miter lim="800000"/>
            <a:headEnd/>
            <a:tailEnd/>
          </a:ln>
        </p:spPr>
      </p:pic>
      <p:pic>
        <p:nvPicPr>
          <p:cNvPr id="7" name="Imagen 6" descr="Captura de pantalla 2015-12-20 a las 4.26.16 p.m..png">
            <a:extLst>
              <a:ext uri="{FF2B5EF4-FFF2-40B4-BE49-F238E27FC236}">
                <a16:creationId xmlns:a16="http://schemas.microsoft.com/office/drawing/2014/main" id="{53FDEB3A-A120-46A1-A80B-5F62A1205B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390" y="1120971"/>
            <a:ext cx="3123530" cy="3189626"/>
          </a:xfrm>
          <a:prstGeom prst="ellipse">
            <a:avLst/>
          </a:prstGeom>
          <a:ln>
            <a:noFill/>
          </a:ln>
        </p:spPr>
      </p:pic>
      <p:sp>
        <p:nvSpPr>
          <p:cNvPr id="8" name="CuadroTexto 7">
            <a:extLst>
              <a:ext uri="{FF2B5EF4-FFF2-40B4-BE49-F238E27FC236}">
                <a16:creationId xmlns:a16="http://schemas.microsoft.com/office/drawing/2014/main" id="{7E3EE22B-8FBD-404F-BA5E-BA348ABC7AAA}"/>
              </a:ext>
            </a:extLst>
          </p:cNvPr>
          <p:cNvSpPr txBox="1"/>
          <p:nvPr/>
        </p:nvSpPr>
        <p:spPr>
          <a:xfrm>
            <a:off x="4632960" y="1571784"/>
            <a:ext cx="7254240" cy="3970318"/>
          </a:xfrm>
          <a:prstGeom prst="rect">
            <a:avLst/>
          </a:prstGeom>
          <a:noFill/>
        </p:spPr>
        <p:txBody>
          <a:bodyPr wrap="square" rtlCol="0">
            <a:spAutoFit/>
          </a:bodyPr>
          <a:lstStyle/>
          <a:p>
            <a:pPr marL="571486" indent="-571486">
              <a:buFontTx/>
              <a:buChar char="-"/>
            </a:pPr>
            <a:r>
              <a:rPr lang="es-ES" sz="2800" dirty="0">
                <a:solidFill>
                  <a:srgbClr val="FFFFFF"/>
                </a:solidFill>
                <a:latin typeface="Montserrat" panose="02000505000000020004" pitchFamily="2" charset="0"/>
              </a:rPr>
              <a:t>7 días/2-3 semanas.</a:t>
            </a:r>
          </a:p>
          <a:p>
            <a:pPr marL="571486" indent="-571486">
              <a:buFontTx/>
              <a:buChar char="-"/>
            </a:pPr>
            <a:r>
              <a:rPr lang="es-ES" sz="2800" dirty="0">
                <a:solidFill>
                  <a:srgbClr val="FFFFFF"/>
                </a:solidFill>
                <a:latin typeface="Montserrat" panose="02000505000000020004" pitchFamily="2" charset="0"/>
              </a:rPr>
              <a:t>Desmonte:</a:t>
            </a:r>
          </a:p>
          <a:p>
            <a:r>
              <a:rPr lang="es-ES" sz="2800" dirty="0">
                <a:solidFill>
                  <a:srgbClr val="FFFFFF"/>
                </a:solidFill>
                <a:latin typeface="Montserrat" panose="02000505000000020004" pitchFamily="2" charset="0"/>
              </a:rPr>
              <a:t>	* Gradual: 4mg/c12 </a:t>
            </a:r>
            <a:r>
              <a:rPr lang="es-ES" sz="2800" dirty="0" err="1">
                <a:solidFill>
                  <a:srgbClr val="FFFFFF"/>
                </a:solidFill>
                <a:latin typeface="Montserrat" panose="02000505000000020004" pitchFamily="2" charset="0"/>
              </a:rPr>
              <a:t>hrs</a:t>
            </a:r>
            <a:r>
              <a:rPr lang="es-ES" sz="2800" dirty="0">
                <a:solidFill>
                  <a:srgbClr val="FFFFFF"/>
                </a:solidFill>
                <a:latin typeface="Montserrat" panose="02000505000000020004" pitchFamily="2" charset="0"/>
              </a:rPr>
              <a:t> por 7 días</a:t>
            </a:r>
            <a:r>
              <a:rPr lang="is-IS" sz="2800" dirty="0">
                <a:solidFill>
                  <a:srgbClr val="FFFFFF"/>
                </a:solidFill>
                <a:latin typeface="Montserrat" panose="02000505000000020004" pitchFamily="2" charset="0"/>
              </a:rPr>
              <a:t>…</a:t>
            </a:r>
            <a:endParaRPr lang="es-ES" sz="2800" dirty="0">
              <a:solidFill>
                <a:srgbClr val="FFFFFF"/>
              </a:solidFill>
              <a:latin typeface="Montserrat" panose="02000505000000020004" pitchFamily="2" charset="0"/>
            </a:endParaRPr>
          </a:p>
          <a:p>
            <a:r>
              <a:rPr lang="es-ES" sz="2800" dirty="0">
                <a:solidFill>
                  <a:srgbClr val="FFFFFF"/>
                </a:solidFill>
                <a:latin typeface="Montserrat" panose="02000505000000020004" pitchFamily="2" charset="0"/>
              </a:rPr>
              <a:t>		2mg/c12 </a:t>
            </a:r>
            <a:r>
              <a:rPr lang="es-ES" sz="2800" dirty="0" err="1">
                <a:solidFill>
                  <a:srgbClr val="FFFFFF"/>
                </a:solidFill>
                <a:latin typeface="Montserrat" panose="02000505000000020004" pitchFamily="2" charset="0"/>
              </a:rPr>
              <a:t>hrs</a:t>
            </a:r>
            <a:r>
              <a:rPr lang="es-ES" sz="2800" dirty="0">
                <a:solidFill>
                  <a:srgbClr val="FFFFFF"/>
                </a:solidFill>
                <a:latin typeface="Montserrat" panose="02000505000000020004" pitchFamily="2" charset="0"/>
              </a:rPr>
              <a:t> por 7 días</a:t>
            </a:r>
            <a:r>
              <a:rPr lang="is-IS" sz="2800" dirty="0">
                <a:solidFill>
                  <a:srgbClr val="FFFFFF"/>
                </a:solidFill>
                <a:latin typeface="Montserrat" panose="02000505000000020004" pitchFamily="2" charset="0"/>
              </a:rPr>
              <a:t>…</a:t>
            </a:r>
            <a:endParaRPr lang="es-ES" sz="2800" dirty="0">
              <a:solidFill>
                <a:srgbClr val="FFFFFF"/>
              </a:solidFill>
              <a:latin typeface="Montserrat" panose="02000505000000020004" pitchFamily="2" charset="0"/>
            </a:endParaRPr>
          </a:p>
          <a:p>
            <a:r>
              <a:rPr lang="es-ES" sz="2800" dirty="0">
                <a:solidFill>
                  <a:srgbClr val="FFFFFF"/>
                </a:solidFill>
                <a:latin typeface="Montserrat" panose="02000505000000020004" pitchFamily="2" charset="0"/>
              </a:rPr>
              <a:t>		1mg/c12 </a:t>
            </a:r>
            <a:r>
              <a:rPr lang="es-ES" sz="2800" dirty="0" err="1">
                <a:solidFill>
                  <a:srgbClr val="FFFFFF"/>
                </a:solidFill>
                <a:latin typeface="Montserrat" panose="02000505000000020004" pitchFamily="2" charset="0"/>
              </a:rPr>
              <a:t>hrs</a:t>
            </a:r>
            <a:r>
              <a:rPr lang="es-ES" sz="2800" dirty="0">
                <a:solidFill>
                  <a:srgbClr val="FFFFFF"/>
                </a:solidFill>
                <a:latin typeface="Montserrat" panose="02000505000000020004" pitchFamily="2" charset="0"/>
              </a:rPr>
              <a:t> por 7 días</a:t>
            </a:r>
            <a:r>
              <a:rPr lang="is-IS" sz="2800" dirty="0">
                <a:solidFill>
                  <a:srgbClr val="FFFFFF"/>
                </a:solidFill>
                <a:latin typeface="Montserrat" panose="02000505000000020004" pitchFamily="2" charset="0"/>
              </a:rPr>
              <a:t>…</a:t>
            </a:r>
            <a:endParaRPr lang="es-ES" sz="2800" dirty="0">
              <a:solidFill>
                <a:srgbClr val="FFFFFF"/>
              </a:solidFill>
              <a:latin typeface="Montserrat" panose="02000505000000020004" pitchFamily="2" charset="0"/>
            </a:endParaRPr>
          </a:p>
          <a:p>
            <a:r>
              <a:rPr lang="es-ES" sz="2800" dirty="0">
                <a:solidFill>
                  <a:srgbClr val="FFFFFF"/>
                </a:solidFill>
                <a:latin typeface="Montserrat" panose="02000505000000020004" pitchFamily="2" charset="0"/>
              </a:rPr>
              <a:t>		1mg/d por 7 días.</a:t>
            </a:r>
          </a:p>
          <a:p>
            <a:r>
              <a:rPr lang="es-ES" sz="2800" dirty="0">
                <a:solidFill>
                  <a:srgbClr val="FFFFFF"/>
                </a:solidFill>
                <a:latin typeface="Montserrat" panose="02000505000000020004" pitchFamily="2" charset="0"/>
              </a:rPr>
              <a:t>	* Rápida: hasta 3 días luego de la cirugía.</a:t>
            </a:r>
          </a:p>
          <a:p>
            <a:r>
              <a:rPr lang="es-ES" sz="2800" dirty="0">
                <a:solidFill>
                  <a:srgbClr val="FFFFFF"/>
                </a:solidFill>
                <a:latin typeface="Montserrat" panose="02000505000000020004" pitchFamily="2" charset="0"/>
              </a:rPr>
              <a:t>	* Individualizada: según clínica.</a:t>
            </a:r>
          </a:p>
        </p:txBody>
      </p:sp>
    </p:spTree>
    <p:extLst>
      <p:ext uri="{BB962C8B-B14F-4D97-AF65-F5344CB8AC3E}">
        <p14:creationId xmlns:p14="http://schemas.microsoft.com/office/powerpoint/2010/main" val="328065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4113" y="1902995"/>
            <a:ext cx="5589701" cy="3807475"/>
          </a:xfrm>
          <a:prstGeom prst="rect">
            <a:avLst/>
          </a:prstGeom>
        </p:spPr>
      </p:pic>
      <p:sp>
        <p:nvSpPr>
          <p:cNvPr id="5" name="CuadroTexto 4"/>
          <p:cNvSpPr txBox="1"/>
          <p:nvPr/>
        </p:nvSpPr>
        <p:spPr>
          <a:xfrm>
            <a:off x="7241516" y="807492"/>
            <a:ext cx="2348720"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CO"/>
            </a:defPPr>
            <a:lvl1pPr>
              <a:defRPr sz="9600" b="1" spc="50">
                <a:ln w="11430"/>
                <a:gradFill>
                  <a:gsLst>
                    <a:gs pos="25000">
                      <a:srgbClr val="E07602">
                        <a:satMod val="155000"/>
                      </a:srgbClr>
                    </a:gs>
                    <a:gs pos="100000">
                      <a:srgbClr val="E07602">
                        <a:shade val="45000"/>
                        <a:satMod val="165000"/>
                      </a:srgbClr>
                    </a:gs>
                  </a:gsLst>
                  <a:lin ang="5400000"/>
                </a:gradFill>
                <a:effectLst>
                  <a:outerShdw blurRad="76200" dist="50800" dir="5400000" algn="tl" rotWithShape="0">
                    <a:srgbClr val="000000">
                      <a:alpha val="65000"/>
                    </a:srgbClr>
                  </a:outerShdw>
                </a:effectLst>
              </a:defRPr>
            </a:lvl1pPr>
          </a:lstStyle>
          <a:p>
            <a:r>
              <a:rPr lang="es-ES" dirty="0">
                <a:latin typeface="Montserrat" panose="02000505000000020004"/>
              </a:rPr>
              <a:t>80%</a:t>
            </a:r>
          </a:p>
        </p:txBody>
      </p:sp>
      <p:sp>
        <p:nvSpPr>
          <p:cNvPr id="6" name="CuadroTexto 5"/>
          <p:cNvSpPr txBox="1"/>
          <p:nvPr/>
        </p:nvSpPr>
        <p:spPr>
          <a:xfrm>
            <a:off x="10177039" y="4353256"/>
            <a:ext cx="1680268" cy="110799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CO"/>
            </a:defPPr>
            <a:lvl1pPr>
              <a:defRPr sz="6600" b="1" spc="50">
                <a:ln w="11430"/>
                <a:gradFill>
                  <a:gsLst>
                    <a:gs pos="25000">
                      <a:srgbClr val="E07602">
                        <a:satMod val="155000"/>
                      </a:srgbClr>
                    </a:gs>
                    <a:gs pos="100000">
                      <a:srgbClr val="E07602">
                        <a:shade val="45000"/>
                        <a:satMod val="165000"/>
                      </a:srgbClr>
                    </a:gs>
                  </a:gsLst>
                  <a:lin ang="5400000"/>
                </a:gradFill>
                <a:effectLst>
                  <a:outerShdw blurRad="76200" dist="50800" dir="5400000" algn="tl" rotWithShape="0">
                    <a:srgbClr val="000000">
                      <a:alpha val="65000"/>
                    </a:srgbClr>
                  </a:outerShdw>
                </a:effectLst>
              </a:defRPr>
            </a:lvl1pPr>
          </a:lstStyle>
          <a:p>
            <a:r>
              <a:rPr lang="es-ES" dirty="0">
                <a:latin typeface="Montserrat" panose="02000505000000020004"/>
              </a:rPr>
              <a:t>15%</a:t>
            </a:r>
          </a:p>
        </p:txBody>
      </p:sp>
      <p:sp>
        <p:nvSpPr>
          <p:cNvPr id="7" name="CuadroTexto 6"/>
          <p:cNvSpPr txBox="1"/>
          <p:nvPr/>
        </p:nvSpPr>
        <p:spPr>
          <a:xfrm>
            <a:off x="6479694" y="4842897"/>
            <a:ext cx="1053494"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CO"/>
            </a:defPPr>
            <a:lvl1pPr>
              <a:defRPr sz="5400" b="1" spc="50">
                <a:ln w="11430"/>
                <a:gradFill>
                  <a:gsLst>
                    <a:gs pos="25000">
                      <a:srgbClr val="E07602">
                        <a:satMod val="155000"/>
                      </a:srgbClr>
                    </a:gs>
                    <a:gs pos="100000">
                      <a:srgbClr val="E07602">
                        <a:shade val="45000"/>
                        <a:satMod val="165000"/>
                      </a:srgbClr>
                    </a:gs>
                  </a:gsLst>
                  <a:lin ang="5400000"/>
                </a:gradFill>
                <a:effectLst>
                  <a:outerShdw blurRad="76200" dist="50800" dir="5400000" algn="tl" rotWithShape="0">
                    <a:srgbClr val="000000">
                      <a:alpha val="65000"/>
                    </a:srgbClr>
                  </a:outerShdw>
                </a:effectLst>
              </a:defRPr>
            </a:lvl1pPr>
          </a:lstStyle>
          <a:p>
            <a:r>
              <a:rPr lang="es-ES" dirty="0">
                <a:latin typeface="Montserrat" panose="02000505000000020004"/>
              </a:rPr>
              <a:t>5%</a:t>
            </a:r>
          </a:p>
        </p:txBody>
      </p:sp>
      <p:pic>
        <p:nvPicPr>
          <p:cNvPr id="8" name="Imagen 7" descr="BU00372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7817" y="1902995"/>
            <a:ext cx="849923" cy="2711280"/>
          </a:xfrm>
          <a:prstGeom prst="rect">
            <a:avLst/>
          </a:prstGeom>
        </p:spPr>
      </p:pic>
      <p:sp>
        <p:nvSpPr>
          <p:cNvPr id="10" name="Título 9">
            <a:extLst>
              <a:ext uri="{FF2B5EF4-FFF2-40B4-BE49-F238E27FC236}">
                <a16:creationId xmlns:a16="http://schemas.microsoft.com/office/drawing/2014/main" id="{371D74FC-A417-4DB7-851F-9EF00D674771}"/>
              </a:ext>
            </a:extLst>
          </p:cNvPr>
          <p:cNvSpPr>
            <a:spLocks noGrp="1"/>
          </p:cNvSpPr>
          <p:nvPr>
            <p:ph type="title"/>
          </p:nvPr>
        </p:nvSpPr>
        <p:spPr/>
        <p:txBody>
          <a:bodyPr/>
          <a:lstStyle/>
          <a:p>
            <a:r>
              <a:rPr lang="es-CO" dirty="0"/>
              <a:t>Estadística: </a:t>
            </a:r>
            <a:r>
              <a:rPr lang="es-CO" dirty="0">
                <a:solidFill>
                  <a:srgbClr val="C00000"/>
                </a:solidFill>
              </a:rPr>
              <a:t>adultos</a:t>
            </a:r>
          </a:p>
        </p:txBody>
      </p:sp>
      <p:sp>
        <p:nvSpPr>
          <p:cNvPr id="13" name="CuadroTexto 12">
            <a:extLst>
              <a:ext uri="{FF2B5EF4-FFF2-40B4-BE49-F238E27FC236}">
                <a16:creationId xmlns:a16="http://schemas.microsoft.com/office/drawing/2014/main" id="{57C53E2E-DE90-4A84-B494-83BE0D84A13E}"/>
              </a:ext>
            </a:extLst>
          </p:cNvPr>
          <p:cNvSpPr txBox="1"/>
          <p:nvPr/>
        </p:nvSpPr>
        <p:spPr>
          <a:xfrm>
            <a:off x="6505828" y="6427113"/>
            <a:ext cx="5581977" cy="369332"/>
          </a:xfrm>
          <a:prstGeom prst="rect">
            <a:avLst/>
          </a:prstGeom>
          <a:noFill/>
        </p:spPr>
        <p:txBody>
          <a:bodyPr wrap="none" rtlCol="0">
            <a:spAutoFit/>
          </a:bodyPr>
          <a:lstStyle/>
          <a:p>
            <a:r>
              <a:rPr lang="es-MX" sz="900" dirty="0">
                <a:solidFill>
                  <a:srgbClr val="152B48"/>
                </a:solidFill>
                <a:latin typeface="Montserrat" panose="02000505000000020004"/>
              </a:rPr>
              <a:t>Instituto Nacional del Cáncer EEUU:  </a:t>
            </a:r>
          </a:p>
          <a:p>
            <a:r>
              <a:rPr lang="es-MX" sz="900" dirty="0">
                <a:solidFill>
                  <a:srgbClr val="152B48"/>
                </a:solidFill>
                <a:latin typeface="Montserrat" panose="02000505000000020004"/>
              </a:rPr>
              <a:t>http://www.cancer.gov/espanol/pdq/tratamiento/cerebralesadultos/HealthProfessional/page1 </a:t>
            </a:r>
          </a:p>
        </p:txBody>
      </p:sp>
    </p:spTree>
    <p:extLst>
      <p:ext uri="{BB962C8B-B14F-4D97-AF65-F5344CB8AC3E}">
        <p14:creationId xmlns:p14="http://schemas.microsoft.com/office/powerpoint/2010/main" val="17097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55656" y="1838843"/>
            <a:ext cx="5959756"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buFont typeface="Arial" panose="020B0604020202020204" pitchFamily="34" charset="0"/>
              <a:buChar char="•"/>
            </a:pPr>
            <a:r>
              <a:rPr lang="es-CO" sz="1600" dirty="0">
                <a:latin typeface="Montserrat" panose="02000505000000020004" pitchFamily="2" charset="0"/>
              </a:rPr>
              <a:t>Infecciones bacterianas, fúngicas y virales.</a:t>
            </a:r>
          </a:p>
          <a:p>
            <a:pPr marL="285750" indent="-285750">
              <a:buFont typeface="Arial" panose="020B0604020202020204" pitchFamily="34" charset="0"/>
              <a:buChar char="•"/>
            </a:pPr>
            <a:r>
              <a:rPr lang="es-CO" sz="1600" dirty="0">
                <a:latin typeface="Montserrat" panose="02000505000000020004" pitchFamily="2" charset="0"/>
              </a:rPr>
              <a:t>Reactivación de Tb, </a:t>
            </a:r>
            <a:r>
              <a:rPr lang="es-CO" sz="1600" dirty="0" err="1">
                <a:latin typeface="Montserrat" panose="02000505000000020004" pitchFamily="2" charset="0"/>
              </a:rPr>
              <a:t>Pneumocystis</a:t>
            </a:r>
            <a:r>
              <a:rPr lang="es-CO" sz="1600" dirty="0">
                <a:latin typeface="Montserrat" panose="02000505000000020004" pitchFamily="2" charset="0"/>
              </a:rPr>
              <a:t> </a:t>
            </a:r>
            <a:r>
              <a:rPr lang="es-CO" sz="1600" dirty="0" err="1">
                <a:latin typeface="Montserrat" panose="02000505000000020004" pitchFamily="2" charset="0"/>
              </a:rPr>
              <a:t>jirovecii</a:t>
            </a:r>
            <a:r>
              <a:rPr lang="es-CO" sz="1600" dirty="0">
                <a:latin typeface="Montserrat" panose="02000505000000020004" pitchFamily="2" charset="0"/>
              </a:rPr>
              <a:t>, Hepatitis B y C.</a:t>
            </a:r>
          </a:p>
          <a:p>
            <a:pPr marL="285750" indent="-285750">
              <a:buFont typeface="Arial" panose="020B0604020202020204" pitchFamily="34" charset="0"/>
              <a:buChar char="•"/>
            </a:pPr>
            <a:r>
              <a:rPr lang="es-CO" sz="1600" dirty="0" err="1">
                <a:latin typeface="Montserrat" panose="02000505000000020004" pitchFamily="2" charset="0"/>
              </a:rPr>
              <a:t>Estrongiloidiasis</a:t>
            </a:r>
            <a:r>
              <a:rPr lang="es-CO" sz="1600" dirty="0">
                <a:latin typeface="Montserrat" panose="02000505000000020004" pitchFamily="2" charset="0"/>
              </a:rPr>
              <a:t>: Síndrome de </a:t>
            </a:r>
            <a:r>
              <a:rPr lang="es-CO" sz="1600" dirty="0" err="1">
                <a:latin typeface="Montserrat" panose="02000505000000020004" pitchFamily="2" charset="0"/>
              </a:rPr>
              <a:t>Hiperinfección</a:t>
            </a:r>
            <a:r>
              <a:rPr lang="es-CO" sz="1600" dirty="0">
                <a:latin typeface="Montserrat" panose="02000505000000020004" pitchFamily="2" charset="0"/>
              </a:rPr>
              <a:t>: Alta mortalidad.</a:t>
            </a:r>
          </a:p>
        </p:txBody>
      </p:sp>
      <p:sp>
        <p:nvSpPr>
          <p:cNvPr id="4" name="Rectángulo 3"/>
          <p:cNvSpPr/>
          <p:nvPr/>
        </p:nvSpPr>
        <p:spPr>
          <a:xfrm>
            <a:off x="487511" y="1715733"/>
            <a:ext cx="5061679" cy="156966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v"/>
            </a:pPr>
            <a:r>
              <a:rPr lang="es-CO" sz="1600" b="1" dirty="0">
                <a:solidFill>
                  <a:srgbClr val="FFFF00"/>
                </a:solidFill>
                <a:latin typeface="Montserrat" panose="02000505000000020004" pitchFamily="2" charset="0"/>
              </a:rPr>
              <a:t>Elección:</a:t>
            </a:r>
          </a:p>
          <a:p>
            <a:pPr marL="742950" lvl="1" indent="-285750">
              <a:buFont typeface="Wingdings" panose="05000000000000000000" pitchFamily="2" charset="2"/>
              <a:buChar char="Ø"/>
            </a:pPr>
            <a:r>
              <a:rPr lang="es-CO" sz="1600" dirty="0">
                <a:solidFill>
                  <a:schemeClr val="bg1"/>
                </a:solidFill>
                <a:latin typeface="Montserrat" panose="02000505000000020004" pitchFamily="2" charset="0"/>
              </a:rPr>
              <a:t>Ivermectina 200 </a:t>
            </a:r>
            <a:r>
              <a:rPr lang="es-CO" sz="1600" dirty="0" err="1">
                <a:solidFill>
                  <a:schemeClr val="bg1"/>
                </a:solidFill>
                <a:latin typeface="Montserrat" panose="02000505000000020004" pitchFamily="2" charset="0"/>
              </a:rPr>
              <a:t>mcg</a:t>
            </a:r>
            <a:r>
              <a:rPr lang="es-CO" sz="1600" dirty="0">
                <a:solidFill>
                  <a:schemeClr val="bg1"/>
                </a:solidFill>
                <a:latin typeface="Montserrat" panose="02000505000000020004" pitchFamily="2" charset="0"/>
              </a:rPr>
              <a:t>/kg/día por 2 días.</a:t>
            </a:r>
            <a:endParaRPr lang="es-CO" sz="1600" b="1" dirty="0">
              <a:solidFill>
                <a:srgbClr val="FFFF00"/>
              </a:solidFill>
              <a:latin typeface="Montserrat" panose="02000505000000020004" pitchFamily="2" charset="0"/>
            </a:endParaRPr>
          </a:p>
          <a:p>
            <a:pPr marL="285750" indent="-285750">
              <a:buFont typeface="Wingdings" panose="05000000000000000000" pitchFamily="2" charset="2"/>
              <a:buChar char="v"/>
            </a:pPr>
            <a:r>
              <a:rPr lang="es-CO" sz="1600" b="1" dirty="0">
                <a:solidFill>
                  <a:srgbClr val="FFFF00"/>
                </a:solidFill>
                <a:latin typeface="Montserrat" panose="02000505000000020004" pitchFamily="2" charset="0"/>
              </a:rPr>
              <a:t>Alternativa:</a:t>
            </a:r>
          </a:p>
          <a:p>
            <a:pPr marL="742950" lvl="1" indent="-285750">
              <a:buFont typeface="Wingdings" panose="05000000000000000000" pitchFamily="2" charset="2"/>
              <a:buChar char="Ø"/>
            </a:pPr>
            <a:r>
              <a:rPr lang="es-CO" sz="1600" dirty="0">
                <a:solidFill>
                  <a:schemeClr val="bg1"/>
                </a:solidFill>
                <a:latin typeface="Montserrat" panose="02000505000000020004" pitchFamily="2" charset="0"/>
              </a:rPr>
              <a:t>Albendazol 400 mg/día por 5 días.</a:t>
            </a:r>
            <a:endParaRPr lang="es-CO" sz="1600" b="1" dirty="0">
              <a:solidFill>
                <a:schemeClr val="bg1"/>
              </a:solidFill>
              <a:latin typeface="Montserrat" panose="02000505000000020004" pitchFamily="2" charset="0"/>
            </a:endParaRPr>
          </a:p>
          <a:p>
            <a:pPr marL="285750" indent="-285750">
              <a:buFont typeface="Wingdings" panose="05000000000000000000" pitchFamily="2" charset="2"/>
              <a:buChar char="v"/>
            </a:pPr>
            <a:r>
              <a:rPr lang="es-CO" sz="1600" b="1" dirty="0">
                <a:solidFill>
                  <a:srgbClr val="FFFF00"/>
                </a:solidFill>
                <a:latin typeface="Montserrat" panose="02000505000000020004" pitchFamily="2" charset="0"/>
              </a:rPr>
              <a:t>Repetir a los 6 meses (Poca evidencia clínica).</a:t>
            </a:r>
          </a:p>
        </p:txBody>
      </p:sp>
      <p:sp>
        <p:nvSpPr>
          <p:cNvPr id="5" name="Rectángulo 4"/>
          <p:cNvSpPr/>
          <p:nvPr/>
        </p:nvSpPr>
        <p:spPr>
          <a:xfrm>
            <a:off x="6008056" y="3642129"/>
            <a:ext cx="4991725"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Font typeface="Arial" panose="020B0604020202020204" pitchFamily="34" charset="0"/>
              <a:buChar char="•"/>
            </a:pPr>
            <a:r>
              <a:rPr lang="es-CO" sz="1600" b="1" dirty="0">
                <a:solidFill>
                  <a:srgbClr val="FFFF00"/>
                </a:solidFill>
                <a:latin typeface="Montserrat" panose="02000505000000020004" pitchFamily="2" charset="0"/>
              </a:rPr>
              <a:t>Indicaciones:</a:t>
            </a:r>
          </a:p>
          <a:p>
            <a:pPr marL="285750" indent="-285750">
              <a:buFont typeface="Arial" panose="020B0604020202020204" pitchFamily="34" charset="0"/>
              <a:buChar char="•"/>
            </a:pPr>
            <a:endParaRPr lang="es-CO" sz="1600" dirty="0">
              <a:latin typeface="Montserrat" panose="02000505000000020004" pitchFamily="2" charset="0"/>
            </a:endParaRPr>
          </a:p>
          <a:p>
            <a:pPr marL="742950" lvl="1" indent="-285750">
              <a:buFont typeface="Wingdings" panose="05000000000000000000" pitchFamily="2" charset="2"/>
              <a:buChar char="ü"/>
            </a:pPr>
            <a:r>
              <a:rPr lang="es-CO" sz="1600" dirty="0">
                <a:latin typeface="Montserrat" panose="02000505000000020004" pitchFamily="2" charset="0"/>
              </a:rPr>
              <a:t>Ciclos prolongados &gt; 6 días + Dosis equivalentes de Prednisolona &gt; 30 mg/día.</a:t>
            </a:r>
          </a:p>
          <a:p>
            <a:pPr marL="742950" lvl="1" indent="-285750">
              <a:buFont typeface="Wingdings" panose="05000000000000000000" pitchFamily="2" charset="2"/>
              <a:buChar char="ü"/>
            </a:pPr>
            <a:r>
              <a:rPr lang="es-CO" sz="1600" dirty="0">
                <a:latin typeface="Montserrat" panose="02000505000000020004" pitchFamily="2" charset="0"/>
              </a:rPr>
              <a:t>Neoplasias hematológicas.</a:t>
            </a:r>
          </a:p>
          <a:p>
            <a:pPr marL="742950" lvl="1" indent="-285750">
              <a:buFont typeface="Wingdings" panose="05000000000000000000" pitchFamily="2" charset="2"/>
              <a:buChar char="ü"/>
            </a:pPr>
            <a:r>
              <a:rPr lang="es-CO" sz="1600" dirty="0">
                <a:latin typeface="Montserrat" panose="02000505000000020004" pitchFamily="2" charset="0"/>
              </a:rPr>
              <a:t>VIH.</a:t>
            </a:r>
          </a:p>
          <a:p>
            <a:pPr marL="742950" lvl="1" indent="-285750">
              <a:buFont typeface="Wingdings" panose="05000000000000000000" pitchFamily="2" charset="2"/>
              <a:buChar char="ü"/>
            </a:pPr>
            <a:r>
              <a:rPr lang="es-CO" sz="1600" dirty="0">
                <a:latin typeface="Montserrat" panose="02000505000000020004" pitchFamily="2" charset="0"/>
              </a:rPr>
              <a:t>Síndrome nefrótico.</a:t>
            </a:r>
          </a:p>
          <a:p>
            <a:pPr marL="742950" lvl="1" indent="-285750">
              <a:buFont typeface="Wingdings" panose="05000000000000000000" pitchFamily="2" charset="2"/>
              <a:buChar char="ü"/>
            </a:pPr>
            <a:r>
              <a:rPr lang="es-CO" sz="1600" dirty="0">
                <a:latin typeface="Montserrat" panose="02000505000000020004" pitchFamily="2" charset="0"/>
              </a:rPr>
              <a:t>Trasplantados.</a:t>
            </a:r>
          </a:p>
          <a:p>
            <a:pPr marL="742950" lvl="1" indent="-285750">
              <a:buFont typeface="Wingdings" panose="05000000000000000000" pitchFamily="2" charset="2"/>
              <a:buChar char="ü"/>
            </a:pPr>
            <a:r>
              <a:rPr lang="es-CO" sz="1600" dirty="0">
                <a:latin typeface="Montserrat" panose="02000505000000020004" pitchFamily="2" charset="0"/>
              </a:rPr>
              <a:t>Tratamiento con Inmunosupresores.</a:t>
            </a:r>
          </a:p>
        </p:txBody>
      </p:sp>
      <p:sp>
        <p:nvSpPr>
          <p:cNvPr id="6" name="Rectángulo 5"/>
          <p:cNvSpPr/>
          <p:nvPr/>
        </p:nvSpPr>
        <p:spPr>
          <a:xfrm>
            <a:off x="6096000" y="6352529"/>
            <a:ext cx="5932774" cy="430887"/>
          </a:xfrm>
          <a:prstGeom prst="rect">
            <a:avLst/>
          </a:prstGeom>
        </p:spPr>
        <p:txBody>
          <a:bodyPr wrap="square">
            <a:spAutoFit/>
          </a:bodyPr>
          <a:lstStyle/>
          <a:p>
            <a:pPr algn="r"/>
            <a:r>
              <a:rPr lang="es-CO" sz="1100" dirty="0">
                <a:latin typeface="Montserrat" panose="02000505000000020004" pitchFamily="2" charset="0"/>
                <a:cs typeface="Arial" panose="020B0604020202020204" pitchFamily="34" charset="0"/>
              </a:rPr>
              <a:t>Ramírez Urrea </a:t>
            </a:r>
            <a:r>
              <a:rPr lang="es-CO" sz="1100" dirty="0" err="1">
                <a:latin typeface="Montserrat" panose="02000505000000020004" pitchFamily="2" charset="0"/>
                <a:cs typeface="Arial" panose="020B0604020202020204" pitchFamily="34" charset="0"/>
              </a:rPr>
              <a:t>JH</a:t>
            </a:r>
            <a:r>
              <a:rPr lang="es-CO" sz="1100" dirty="0">
                <a:latin typeface="Montserrat" panose="02000505000000020004" pitchFamily="2" charset="0"/>
                <a:cs typeface="Arial" panose="020B0604020202020204" pitchFamily="34" charset="0"/>
              </a:rPr>
              <a:t>, et al. Esteroides y desparasitación ¿una estrategia válida para todos los pacientes?. Perlas Clínicas en Medicina Interna 2018.</a:t>
            </a:r>
          </a:p>
        </p:txBody>
      </p:sp>
      <p:sp>
        <p:nvSpPr>
          <p:cNvPr id="7" name="Título 1">
            <a:extLst>
              <a:ext uri="{FF2B5EF4-FFF2-40B4-BE49-F238E27FC236}">
                <a16:creationId xmlns:a16="http://schemas.microsoft.com/office/drawing/2014/main" id="{0443EEE9-CDCC-49FE-BF30-4BD68A92E570}"/>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Desparasitación y uso de esteroides</a:t>
            </a:r>
          </a:p>
        </p:txBody>
      </p:sp>
    </p:spTree>
    <p:extLst>
      <p:ext uri="{BB962C8B-B14F-4D97-AF65-F5344CB8AC3E}">
        <p14:creationId xmlns:p14="http://schemas.microsoft.com/office/powerpoint/2010/main" val="199394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D51BF5-131D-4BDE-98EF-263E06A0F4AC}"/>
              </a:ext>
            </a:extLst>
          </p:cNvPr>
          <p:cNvSpPr/>
          <p:nvPr/>
        </p:nvSpPr>
        <p:spPr>
          <a:xfrm>
            <a:off x="5811520" y="6274470"/>
            <a:ext cx="6143134" cy="445507"/>
          </a:xfrm>
          <a:prstGeom prst="rect">
            <a:avLst/>
          </a:prstGeom>
        </p:spPr>
        <p:txBody>
          <a:bodyPr wrap="square">
            <a:spAutoFit/>
          </a:bodyPr>
          <a:lstStyle/>
          <a:p>
            <a:pPr lvl="0" algn="r">
              <a:lnSpc>
                <a:spcPct val="107000"/>
              </a:lnSpc>
              <a:spcAft>
                <a:spcPts val="0"/>
              </a:spcAft>
            </a:pPr>
            <a:r>
              <a:rPr lang="es-CO" sz="1100" dirty="0" err="1">
                <a:latin typeface="Montserrat" panose="02000505000000020004" pitchFamily="2" charset="0"/>
                <a:ea typeface="Calibri" panose="020F0502020204030204" pitchFamily="34" charset="0"/>
                <a:cs typeface="Times New Roman" panose="02020603050405020304" pitchFamily="18" charset="0"/>
              </a:rPr>
              <a:t>Koenig</a:t>
            </a:r>
            <a:r>
              <a:rPr lang="es-CO" sz="1100" dirty="0">
                <a:latin typeface="Montserrat" panose="02000505000000020004" pitchFamily="2" charset="0"/>
                <a:ea typeface="Calibri" panose="020F0502020204030204" pitchFamily="34" charset="0"/>
                <a:cs typeface="Times New Roman" panose="02020603050405020304" pitchFamily="18" charset="0"/>
              </a:rPr>
              <a:t> MA. Cerebral Edema and </a:t>
            </a:r>
            <a:r>
              <a:rPr lang="es-CO" sz="1100" dirty="0" err="1">
                <a:latin typeface="Montserrat" panose="02000505000000020004" pitchFamily="2" charset="0"/>
                <a:ea typeface="Calibri" panose="020F0502020204030204" pitchFamily="34" charset="0"/>
                <a:cs typeface="Times New Roman" panose="02020603050405020304" pitchFamily="18" charset="0"/>
              </a:rPr>
              <a:t>Elevated</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Intracranial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Pressure</a:t>
            </a:r>
            <a:r>
              <a:rPr lang="es-CO" sz="1100" dirty="0">
                <a:latin typeface="Montserrat" panose="02000505000000020004" pitchFamily="2" charset="0"/>
                <a:ea typeface="Calibri" panose="020F0502020204030204" pitchFamily="34" charset="0"/>
                <a:cs typeface="Times New Roman" panose="02020603050405020304" pitchFamily="18" charset="0"/>
              </a:rPr>
              <a:t>. CONTINUUM (MINNEAP MINN) </a:t>
            </a:r>
            <a:r>
              <a:rPr lang="es-CO" sz="1100" dirty="0" err="1">
                <a:latin typeface="Montserrat" panose="02000505000000020004" pitchFamily="2" charset="0"/>
                <a:ea typeface="Calibri" panose="020F0502020204030204" pitchFamily="34" charset="0"/>
                <a:cs typeface="Times New Roman" panose="02020603050405020304" pitchFamily="18" charset="0"/>
              </a:rPr>
              <a:t>Neurocritical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Care</a:t>
            </a:r>
            <a:r>
              <a:rPr lang="es-CO" sz="1100" dirty="0">
                <a:latin typeface="Montserrat" panose="02000505000000020004" pitchFamily="2" charset="0"/>
                <a:ea typeface="Calibri" panose="020F0502020204030204" pitchFamily="34" charset="0"/>
                <a:cs typeface="Times New Roman" panose="02020603050405020304" pitchFamily="18" charset="0"/>
              </a:rPr>
              <a:t> 2018;24(6):1588–1602.</a:t>
            </a:r>
          </a:p>
        </p:txBody>
      </p:sp>
      <p:sp>
        <p:nvSpPr>
          <p:cNvPr id="3" name="Rectángulo 2">
            <a:extLst>
              <a:ext uri="{FF2B5EF4-FFF2-40B4-BE49-F238E27FC236}">
                <a16:creationId xmlns:a16="http://schemas.microsoft.com/office/drawing/2014/main" id="{3E312631-045E-4B4D-976E-045CB2808F0D}"/>
              </a:ext>
            </a:extLst>
          </p:cNvPr>
          <p:cNvSpPr/>
          <p:nvPr/>
        </p:nvSpPr>
        <p:spPr>
          <a:xfrm>
            <a:off x="687609" y="1878430"/>
            <a:ext cx="5807559" cy="1477328"/>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indent="-285750" algn="just">
              <a:buClr>
                <a:srgbClr val="FF0000"/>
              </a:buClr>
              <a:buFont typeface="Arial" panose="020B0604020202020204" pitchFamily="34" charset="0"/>
              <a:buChar char="•"/>
            </a:pPr>
            <a:r>
              <a:rPr lang="es-ES" b="1" dirty="0">
                <a:solidFill>
                  <a:srgbClr val="FF0000"/>
                </a:solidFill>
                <a:latin typeface="Montserrat" panose="02000505000000020004" pitchFamily="2" charset="0"/>
              </a:rPr>
              <a:t>Tratamiento agudo del edema peritumoral</a:t>
            </a:r>
          </a:p>
          <a:p>
            <a:pPr marL="800100" lvl="1" indent="-342900" algn="just">
              <a:buClr>
                <a:schemeClr val="bg1"/>
              </a:buClr>
              <a:buFont typeface="Wingdings" panose="05000000000000000000" pitchFamily="2" charset="2"/>
              <a:buChar char="ü"/>
            </a:pPr>
            <a:r>
              <a:rPr lang="es-ES" dirty="0">
                <a:solidFill>
                  <a:schemeClr val="bg1"/>
                </a:solidFill>
                <a:latin typeface="Montserrat" panose="02000505000000020004" pitchFamily="2" charset="0"/>
              </a:rPr>
              <a:t>Dexametasona en síntomas significativos atribuibles al edema cerebral y no al déficit neurológico focal producido propiamente por el tumor. </a:t>
            </a:r>
          </a:p>
        </p:txBody>
      </p:sp>
      <p:sp>
        <p:nvSpPr>
          <p:cNvPr id="4" name="Rectángulo 3">
            <a:extLst>
              <a:ext uri="{FF2B5EF4-FFF2-40B4-BE49-F238E27FC236}">
                <a16:creationId xmlns:a16="http://schemas.microsoft.com/office/drawing/2014/main" id="{84841465-E016-439F-996C-41BDF252C13E}"/>
              </a:ext>
            </a:extLst>
          </p:cNvPr>
          <p:cNvSpPr/>
          <p:nvPr/>
        </p:nvSpPr>
        <p:spPr>
          <a:xfrm>
            <a:off x="6096000" y="3981212"/>
            <a:ext cx="5500914" cy="1077218"/>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indent="-285750" algn="just">
              <a:buClr>
                <a:srgbClr val="FFFF00"/>
              </a:buClr>
              <a:buFont typeface="Arial" panose="020B0604020202020204" pitchFamily="34" charset="0"/>
              <a:buChar char="•"/>
            </a:pPr>
            <a:r>
              <a:rPr lang="es-ES" sz="1600" b="1" dirty="0">
                <a:solidFill>
                  <a:srgbClr val="FFFF00"/>
                </a:solidFill>
                <a:latin typeface="Montserrat" panose="02000505000000020004" pitchFamily="2" charset="0"/>
              </a:rPr>
              <a:t>Tumores cerebrales susceptibles de cirugía</a:t>
            </a:r>
          </a:p>
          <a:p>
            <a:pPr marL="800100" lvl="1" indent="-342900" algn="just">
              <a:buClr>
                <a:schemeClr val="bg1"/>
              </a:buClr>
              <a:buFont typeface="Wingdings" panose="05000000000000000000" pitchFamily="2" charset="2"/>
              <a:buChar char="ü"/>
            </a:pPr>
            <a:r>
              <a:rPr lang="es-ES" sz="1600" dirty="0">
                <a:solidFill>
                  <a:schemeClr val="bg1"/>
                </a:solidFill>
                <a:latin typeface="Montserrat" panose="02000505000000020004" pitchFamily="2" charset="0"/>
              </a:rPr>
              <a:t>Dexametasona en el Postquirúrgico de resección de tumor cerebral con síntomas significativos atribuibles al edema cerebral. </a:t>
            </a:r>
            <a:endParaRPr lang="es-CO" sz="1600" dirty="0">
              <a:latin typeface="Montserrat" panose="02000505000000020004" pitchFamily="2" charset="0"/>
            </a:endParaRPr>
          </a:p>
        </p:txBody>
      </p:sp>
      <p:sp>
        <p:nvSpPr>
          <p:cNvPr id="5" name="Título 1">
            <a:extLst>
              <a:ext uri="{FF2B5EF4-FFF2-40B4-BE49-F238E27FC236}">
                <a16:creationId xmlns:a16="http://schemas.microsoft.com/office/drawing/2014/main" id="{83D77C53-7ED0-42C3-A59E-A8FB1201281E}"/>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Tumores cerebrales primarios y edema cerebral</a:t>
            </a:r>
          </a:p>
        </p:txBody>
      </p:sp>
    </p:spTree>
    <p:extLst>
      <p:ext uri="{BB962C8B-B14F-4D97-AF65-F5344CB8AC3E}">
        <p14:creationId xmlns:p14="http://schemas.microsoft.com/office/powerpoint/2010/main" val="33222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D081444-0FA3-4DC9-945D-C6C868E8BA18}"/>
              </a:ext>
            </a:extLst>
          </p:cNvPr>
          <p:cNvSpPr txBox="1">
            <a:spLocks/>
          </p:cNvSpPr>
          <p:nvPr/>
        </p:nvSpPr>
        <p:spPr>
          <a:xfrm>
            <a:off x="4846671" y="4443094"/>
            <a:ext cx="6842234" cy="14700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5">
                  <a:lumMod val="75000"/>
                </a:schemeClr>
              </a:buClr>
              <a:buSzPct val="70000"/>
              <a:buFont typeface="Arial"/>
              <a:buChar char="•"/>
              <a:defRPr sz="2800" b="1" kern="1100" spc="-5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65000"/>
                </a:schemeClr>
              </a:buClr>
              <a:buSzPct val="70000"/>
              <a:buFont typeface="Arial"/>
              <a:buChar char="•"/>
              <a:defRPr sz="2400" b="1" kern="1100" spc="-50" baseline="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65000"/>
                </a:schemeClr>
              </a:buClr>
              <a:buSzPct val="70000"/>
              <a:buFont typeface="Arial"/>
              <a:buChar char="•"/>
              <a:defRPr sz="2000" kern="1100" spc="-5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65000"/>
                </a:schemeClr>
              </a:buClr>
              <a:buSzPct val="70000"/>
              <a:buFont typeface="Arial"/>
              <a:buChar char="•"/>
              <a:defRPr sz="1800" kern="1100" spc="-5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65000"/>
                </a:schemeClr>
              </a:buClr>
              <a:buSzPct val="70000"/>
              <a:buFont typeface="Arial"/>
              <a:buChar char="•"/>
              <a:defRPr sz="1800" kern="1100" spc="-5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buFont typeface="Wingdings" panose="05000000000000000000" pitchFamily="2" charset="2"/>
              <a:buChar char="ü"/>
            </a:pPr>
            <a:r>
              <a:rPr lang="es-ES" sz="2400" b="0" kern="1200" dirty="0">
                <a:solidFill>
                  <a:srgbClr val="FFFF00"/>
                </a:solidFill>
                <a:latin typeface="Montserrat" panose="02000505000000020004" pitchFamily="2" charset="0"/>
              </a:rPr>
              <a:t>Postquirúrgico de resección de glioma de alto grado sintomático</a:t>
            </a:r>
            <a:endParaRPr lang="es-CO" sz="2400" b="0" kern="1200" dirty="0">
              <a:solidFill>
                <a:srgbClr val="FFFF00"/>
              </a:solidFill>
              <a:latin typeface="Montserrat" panose="02000505000000020004" pitchFamily="2" charset="0"/>
            </a:endParaRPr>
          </a:p>
          <a:p>
            <a:pPr lvl="1">
              <a:buClr>
                <a:schemeClr val="bg1"/>
              </a:buClr>
              <a:buFont typeface="Wingdings" panose="05000000000000000000" pitchFamily="2" charset="2"/>
              <a:buChar char="v"/>
            </a:pPr>
            <a:r>
              <a:rPr lang="es-ES" b="0" kern="1200" dirty="0">
                <a:solidFill>
                  <a:schemeClr val="bg1"/>
                </a:solidFill>
                <a:latin typeface="Montserrat" panose="02000505000000020004" pitchFamily="2" charset="0"/>
              </a:rPr>
              <a:t>Dexametasona dosis máxima de 16 mg al día.</a:t>
            </a:r>
            <a:endParaRPr lang="es-CO" b="0" kern="1200" dirty="0">
              <a:solidFill>
                <a:schemeClr val="bg1"/>
              </a:solidFill>
              <a:latin typeface="Montserrat" panose="02000505000000020004" pitchFamily="2" charset="0"/>
            </a:endParaRPr>
          </a:p>
          <a:p>
            <a:pPr>
              <a:buClr>
                <a:schemeClr val="bg1"/>
              </a:buClr>
              <a:buFont typeface="Wingdings" panose="05000000000000000000" pitchFamily="2" charset="2"/>
              <a:buChar char="v"/>
            </a:pPr>
            <a:endParaRPr lang="es-CO" sz="2400" b="0" kern="1200" dirty="0">
              <a:solidFill>
                <a:schemeClr val="bg1"/>
              </a:solidFill>
              <a:latin typeface="Montserrat" panose="02000505000000020004" pitchFamily="2" charset="0"/>
            </a:endParaRPr>
          </a:p>
          <a:p>
            <a:pPr>
              <a:buClr>
                <a:srgbClr val="FF0000"/>
              </a:buClr>
              <a:buFont typeface="Wingdings" panose="05000000000000000000" pitchFamily="2" charset="2"/>
              <a:buChar char="ü"/>
            </a:pPr>
            <a:endParaRPr lang="es-CO" sz="2400" b="0" dirty="0">
              <a:solidFill>
                <a:schemeClr val="bg1"/>
              </a:solidFill>
              <a:latin typeface="Montserrat" panose="02000505000000020004" pitchFamily="2" charset="0"/>
            </a:endParaRPr>
          </a:p>
        </p:txBody>
      </p:sp>
      <p:sp>
        <p:nvSpPr>
          <p:cNvPr id="3" name="Rectángulo 2">
            <a:extLst>
              <a:ext uri="{FF2B5EF4-FFF2-40B4-BE49-F238E27FC236}">
                <a16:creationId xmlns:a16="http://schemas.microsoft.com/office/drawing/2014/main" id="{51287893-E9CC-4B4B-8E0F-88C9B34CF69C}"/>
              </a:ext>
            </a:extLst>
          </p:cNvPr>
          <p:cNvSpPr/>
          <p:nvPr/>
        </p:nvSpPr>
        <p:spPr>
          <a:xfrm>
            <a:off x="6482079" y="6227111"/>
            <a:ext cx="5480071" cy="477631"/>
          </a:xfrm>
          <a:prstGeom prst="rect">
            <a:avLst/>
          </a:prstGeom>
        </p:spPr>
        <p:txBody>
          <a:bodyPr wrap="square">
            <a:spAutoFit/>
          </a:bodyPr>
          <a:lstStyle/>
          <a:p>
            <a:pPr lvl="0" algn="r">
              <a:lnSpc>
                <a:spcPct val="107000"/>
              </a:lnSpc>
              <a:spcAft>
                <a:spcPts val="0"/>
              </a:spcAft>
            </a:pPr>
            <a:r>
              <a:rPr lang="es-CO" sz="1200" i="1" dirty="0" err="1">
                <a:latin typeface="Montserrat" panose="02000505000000020004" pitchFamily="2" charset="0"/>
                <a:ea typeface="Calibri" panose="020F0502020204030204" pitchFamily="34" charset="0"/>
                <a:cs typeface="Times New Roman" panose="02020603050405020304" pitchFamily="18" charset="0"/>
              </a:rPr>
              <a:t>Kostaras</a:t>
            </a:r>
            <a:r>
              <a:rPr lang="es-CO" sz="1200" i="1" dirty="0">
                <a:latin typeface="Montserrat" panose="02000505000000020004" pitchFamily="2" charset="0"/>
                <a:ea typeface="Calibri" panose="020F0502020204030204" pitchFamily="34" charset="0"/>
                <a:cs typeface="Times New Roman" panose="02020603050405020304" pitchFamily="18" charset="0"/>
              </a:rPr>
              <a:t> X, et al. </a:t>
            </a:r>
            <a:r>
              <a:rPr lang="es-CO" sz="1200" dirty="0">
                <a:latin typeface="Montserrat" panose="02000505000000020004" pitchFamily="2" charset="0"/>
                <a:ea typeface="Calibri" panose="020F0502020204030204" pitchFamily="34" charset="0"/>
                <a:cs typeface="Times New Roman" panose="02020603050405020304" pitchFamily="18" charset="0"/>
              </a:rPr>
              <a:t>Use of </a:t>
            </a:r>
            <a:r>
              <a:rPr lang="es-CO" sz="1200" dirty="0" err="1">
                <a:latin typeface="Montserrat" panose="02000505000000020004" pitchFamily="2" charset="0"/>
                <a:ea typeface="Calibri" panose="020F0502020204030204" pitchFamily="34" charset="0"/>
                <a:cs typeface="Times New Roman" panose="02020603050405020304" pitchFamily="18" charset="0"/>
              </a:rPr>
              <a:t>dexamethasone</a:t>
            </a:r>
            <a:r>
              <a:rPr lang="es-CO" sz="1200" dirty="0">
                <a:latin typeface="Montserrat" panose="02000505000000020004" pitchFamily="2" charset="0"/>
                <a:ea typeface="Calibri" panose="020F0502020204030204" pitchFamily="34" charset="0"/>
                <a:cs typeface="Times New Roman" panose="02020603050405020304" pitchFamily="18" charset="0"/>
              </a:rPr>
              <a:t> in </a:t>
            </a:r>
            <a:r>
              <a:rPr lang="es-CO" sz="1200" dirty="0" err="1">
                <a:latin typeface="Montserrat" panose="02000505000000020004" pitchFamily="2" charset="0"/>
                <a:ea typeface="Calibri" panose="020F0502020204030204" pitchFamily="34" charset="0"/>
                <a:cs typeface="Times New Roman" panose="02020603050405020304" pitchFamily="18" charset="0"/>
              </a:rPr>
              <a:t>patients</a:t>
            </a:r>
            <a:r>
              <a:rPr lang="es-CO" sz="1200" dirty="0">
                <a:latin typeface="Montserrat" panose="02000505000000020004" pitchFamily="2" charset="0"/>
                <a:ea typeface="Calibri" panose="020F0502020204030204" pitchFamily="34" charset="0"/>
                <a:cs typeface="Times New Roman" panose="02020603050405020304" pitchFamily="18" charset="0"/>
              </a:rPr>
              <a:t> </a:t>
            </a:r>
            <a:r>
              <a:rPr lang="es-CO" sz="1200" dirty="0" err="1">
                <a:latin typeface="Montserrat" panose="02000505000000020004" pitchFamily="2" charset="0"/>
                <a:ea typeface="Calibri" panose="020F0502020204030204" pitchFamily="34" charset="0"/>
                <a:cs typeface="Times New Roman" panose="02020603050405020304" pitchFamily="18" charset="0"/>
              </a:rPr>
              <a:t>with</a:t>
            </a:r>
            <a:r>
              <a:rPr lang="es-CO" sz="1200" dirty="0">
                <a:latin typeface="Montserrat" panose="02000505000000020004" pitchFamily="2" charset="0"/>
                <a:ea typeface="Calibri" panose="020F0502020204030204" pitchFamily="34" charset="0"/>
                <a:cs typeface="Times New Roman" panose="02020603050405020304" pitchFamily="18" charset="0"/>
              </a:rPr>
              <a:t> </a:t>
            </a:r>
            <a:r>
              <a:rPr lang="es-CO" sz="1200" dirty="0" err="1">
                <a:latin typeface="Montserrat" panose="02000505000000020004" pitchFamily="2" charset="0"/>
                <a:ea typeface="Calibri" panose="020F0502020204030204" pitchFamily="34" charset="0"/>
                <a:cs typeface="Times New Roman" panose="02020603050405020304" pitchFamily="18" charset="0"/>
              </a:rPr>
              <a:t>high</a:t>
            </a:r>
            <a:r>
              <a:rPr lang="es-CO" sz="1200" dirty="0">
                <a:latin typeface="Montserrat" panose="02000505000000020004" pitchFamily="2" charset="0"/>
                <a:ea typeface="Calibri" panose="020F0502020204030204" pitchFamily="34" charset="0"/>
                <a:cs typeface="Times New Roman" panose="02020603050405020304" pitchFamily="18" charset="0"/>
              </a:rPr>
              <a:t>-grade glioma: a </a:t>
            </a:r>
            <a:r>
              <a:rPr lang="es-CO" sz="1200" dirty="0" err="1">
                <a:latin typeface="Montserrat" panose="02000505000000020004" pitchFamily="2" charset="0"/>
                <a:ea typeface="Calibri" panose="020F0502020204030204" pitchFamily="34" charset="0"/>
                <a:cs typeface="Times New Roman" panose="02020603050405020304" pitchFamily="18" charset="0"/>
              </a:rPr>
              <a:t>clinical</a:t>
            </a:r>
            <a:r>
              <a:rPr lang="es-CO" sz="1200" dirty="0">
                <a:latin typeface="Montserrat" panose="02000505000000020004" pitchFamily="2" charset="0"/>
                <a:ea typeface="Calibri" panose="020F0502020204030204" pitchFamily="34" charset="0"/>
                <a:cs typeface="Times New Roman" panose="02020603050405020304" pitchFamily="18" charset="0"/>
              </a:rPr>
              <a:t> </a:t>
            </a:r>
            <a:r>
              <a:rPr lang="es-CO" sz="1200" dirty="0" err="1">
                <a:latin typeface="Montserrat" panose="02000505000000020004" pitchFamily="2" charset="0"/>
                <a:ea typeface="Calibri" panose="020F0502020204030204" pitchFamily="34" charset="0"/>
                <a:cs typeface="Times New Roman" panose="02020603050405020304" pitchFamily="18" charset="0"/>
              </a:rPr>
              <a:t>practice</a:t>
            </a:r>
            <a:r>
              <a:rPr lang="es-CO" sz="1200" dirty="0">
                <a:latin typeface="Montserrat" panose="02000505000000020004" pitchFamily="2" charset="0"/>
                <a:ea typeface="Calibri" panose="020F0502020204030204" pitchFamily="34" charset="0"/>
                <a:cs typeface="Times New Roman" panose="02020603050405020304" pitchFamily="18" charset="0"/>
              </a:rPr>
              <a:t> </a:t>
            </a:r>
            <a:r>
              <a:rPr lang="es-CO" sz="1200" dirty="0" err="1">
                <a:latin typeface="Montserrat" panose="02000505000000020004" pitchFamily="2" charset="0"/>
                <a:ea typeface="Calibri" panose="020F0502020204030204" pitchFamily="34" charset="0"/>
                <a:cs typeface="Times New Roman" panose="02020603050405020304" pitchFamily="18" charset="0"/>
              </a:rPr>
              <a:t>guideline</a:t>
            </a:r>
            <a:r>
              <a:rPr lang="es-CO" sz="1200" dirty="0">
                <a:latin typeface="Montserrat" panose="02000505000000020004" pitchFamily="2" charset="0"/>
                <a:ea typeface="Calibri" panose="020F0502020204030204" pitchFamily="34" charset="0"/>
                <a:cs typeface="Times New Roman" panose="02020603050405020304" pitchFamily="18" charset="0"/>
              </a:rPr>
              <a:t>. </a:t>
            </a:r>
            <a:r>
              <a:rPr lang="es-CO" sz="1200" i="1" dirty="0" err="1">
                <a:latin typeface="Montserrat" panose="02000505000000020004" pitchFamily="2" charset="0"/>
                <a:ea typeface="Calibri" panose="020F0502020204030204" pitchFamily="34" charset="0"/>
                <a:cs typeface="Times New Roman" panose="02020603050405020304" pitchFamily="18" charset="0"/>
              </a:rPr>
              <a:t>Curr</a:t>
            </a:r>
            <a:r>
              <a:rPr lang="es-CO" sz="1200" i="1" dirty="0">
                <a:latin typeface="Montserrat" panose="02000505000000020004" pitchFamily="2" charset="0"/>
                <a:ea typeface="Calibri" panose="020F0502020204030204" pitchFamily="34" charset="0"/>
                <a:cs typeface="Times New Roman" panose="02020603050405020304" pitchFamily="18" charset="0"/>
              </a:rPr>
              <a:t> </a:t>
            </a:r>
            <a:r>
              <a:rPr lang="es-CO" sz="1200" i="1" dirty="0" err="1">
                <a:latin typeface="Montserrat" panose="02000505000000020004" pitchFamily="2" charset="0"/>
                <a:ea typeface="Calibri" panose="020F0502020204030204" pitchFamily="34" charset="0"/>
                <a:cs typeface="Times New Roman" panose="02020603050405020304" pitchFamily="18" charset="0"/>
              </a:rPr>
              <a:t>Oncol</a:t>
            </a:r>
            <a:r>
              <a:rPr lang="es-CO" sz="1200" i="1" dirty="0">
                <a:latin typeface="Montserrat" panose="02000505000000020004" pitchFamily="2" charset="0"/>
                <a:ea typeface="Calibri" panose="020F0502020204030204" pitchFamily="34" charset="0"/>
                <a:cs typeface="Times New Roman" panose="02020603050405020304" pitchFamily="18" charset="0"/>
              </a:rPr>
              <a:t> 2014</a:t>
            </a:r>
            <a:r>
              <a:rPr lang="es-CO" sz="1200" dirty="0">
                <a:latin typeface="Montserrat" panose="02000505000000020004" pitchFamily="2" charset="0"/>
                <a:ea typeface="Calibri" panose="020F0502020204030204" pitchFamily="34" charset="0"/>
                <a:cs typeface="Times New Roman" panose="02020603050405020304" pitchFamily="18" charset="0"/>
              </a:rPr>
              <a:t>;21(3):e493-503. </a:t>
            </a:r>
          </a:p>
        </p:txBody>
      </p:sp>
      <p:sp>
        <p:nvSpPr>
          <p:cNvPr id="4" name="Rectángulo 3">
            <a:extLst>
              <a:ext uri="{FF2B5EF4-FFF2-40B4-BE49-F238E27FC236}">
                <a16:creationId xmlns:a16="http://schemas.microsoft.com/office/drawing/2014/main" id="{3F88F26E-603C-4A9D-A24D-D98154D77AB1}"/>
              </a:ext>
            </a:extLst>
          </p:cNvPr>
          <p:cNvSpPr/>
          <p:nvPr/>
        </p:nvSpPr>
        <p:spPr>
          <a:xfrm>
            <a:off x="1300831" y="1871256"/>
            <a:ext cx="6842234" cy="1200329"/>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marL="342900" lvl="0" indent="-342900">
              <a:buFont typeface="Wingdings" panose="05000000000000000000" pitchFamily="2" charset="2"/>
              <a:buChar char="ü"/>
            </a:pPr>
            <a:r>
              <a:rPr lang="es-ES" sz="2400" dirty="0">
                <a:solidFill>
                  <a:schemeClr val="bg1"/>
                </a:solidFill>
                <a:latin typeface="Montserrat" panose="02000505000000020004" pitchFamily="2" charset="0"/>
              </a:rPr>
              <a:t>Dexametasona: </a:t>
            </a:r>
            <a:r>
              <a:rPr lang="es-ES" sz="2400" dirty="0">
                <a:solidFill>
                  <a:srgbClr val="FF0000"/>
                </a:solidFill>
                <a:latin typeface="Montserrat" panose="02000505000000020004" pitchFamily="2" charset="0"/>
              </a:rPr>
              <a:t>Gliomas de alto grado con edema cerebral para el alivio de los síntomas.</a:t>
            </a:r>
            <a:endParaRPr lang="es-CO" sz="2400" dirty="0">
              <a:solidFill>
                <a:srgbClr val="FF0000"/>
              </a:solidFill>
              <a:latin typeface="Montserrat" panose="02000505000000020004" pitchFamily="2" charset="0"/>
            </a:endParaRPr>
          </a:p>
        </p:txBody>
      </p:sp>
      <p:sp>
        <p:nvSpPr>
          <p:cNvPr id="5" name="Título 1">
            <a:extLst>
              <a:ext uri="{FF2B5EF4-FFF2-40B4-BE49-F238E27FC236}">
                <a16:creationId xmlns:a16="http://schemas.microsoft.com/office/drawing/2014/main" id="{A9A0EF83-34ED-4187-8358-5BF21C73FA7F}"/>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Glioma de alto grado y edema cerebral</a:t>
            </a:r>
          </a:p>
        </p:txBody>
      </p:sp>
    </p:spTree>
    <p:extLst>
      <p:ext uri="{BB962C8B-B14F-4D97-AF65-F5344CB8AC3E}">
        <p14:creationId xmlns:p14="http://schemas.microsoft.com/office/powerpoint/2010/main" val="27680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3">
            <a:extLst>
              <a:ext uri="{FF2B5EF4-FFF2-40B4-BE49-F238E27FC236}">
                <a16:creationId xmlns:a16="http://schemas.microsoft.com/office/drawing/2014/main" id="{9A8A9E08-7158-4F62-AC20-AC3A364BA1F2}"/>
              </a:ext>
            </a:extLst>
          </p:cNvPr>
          <p:cNvSpPr txBox="1">
            <a:spLocks/>
          </p:cNvSpPr>
          <p:nvPr/>
        </p:nvSpPr>
        <p:spPr>
          <a:xfrm>
            <a:off x="6278880" y="3661264"/>
            <a:ext cx="5549325" cy="2215661"/>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5">
                  <a:lumMod val="75000"/>
                </a:schemeClr>
              </a:buClr>
              <a:buSzPct val="70000"/>
              <a:buFont typeface="Arial"/>
              <a:buChar char="•"/>
              <a:defRPr sz="2800" b="1" kern="1100" spc="-5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bg1">
                  <a:lumMod val="65000"/>
                </a:schemeClr>
              </a:buClr>
              <a:buSzPct val="70000"/>
              <a:buFont typeface="Arial"/>
              <a:buChar char="•"/>
              <a:defRPr sz="2400" b="1" kern="1100" spc="-50" baseline="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65000"/>
                </a:schemeClr>
              </a:buClr>
              <a:buSzPct val="70000"/>
              <a:buFont typeface="Arial"/>
              <a:buChar char="•"/>
              <a:defRPr sz="2000" kern="1100" spc="-5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bg1">
                  <a:lumMod val="65000"/>
                </a:schemeClr>
              </a:buClr>
              <a:buSzPct val="70000"/>
              <a:buFont typeface="Arial"/>
              <a:buChar char="•"/>
              <a:defRPr sz="1800" kern="1100" spc="-5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65000"/>
                </a:schemeClr>
              </a:buClr>
              <a:buSzPct val="70000"/>
              <a:buFont typeface="Arial"/>
              <a:buChar char="•"/>
              <a:defRPr sz="1800" kern="1100" spc="-5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just">
              <a:buClr>
                <a:schemeClr val="bg1"/>
              </a:buClr>
            </a:pPr>
            <a:r>
              <a:rPr lang="es-ES" sz="1400" b="0" dirty="0">
                <a:solidFill>
                  <a:srgbClr val="FFFF00"/>
                </a:solidFill>
                <a:latin typeface="Montserrat" panose="02000505000000020004" pitchFamily="2" charset="0"/>
              </a:rPr>
              <a:t>Metástasis cerebrales en pacientes con síntomas moderados a severos relacionados con el efecto de masa. </a:t>
            </a:r>
            <a:r>
              <a:rPr lang="es-ES" sz="1400" b="0" i="1" dirty="0">
                <a:solidFill>
                  <a:srgbClr val="FFFF00"/>
                </a:solidFill>
                <a:latin typeface="Montserrat" panose="02000505000000020004" pitchFamily="2" charset="0"/>
              </a:rPr>
              <a:t>(NR: III)</a:t>
            </a:r>
            <a:endParaRPr lang="es-CO" sz="1400" b="0" dirty="0">
              <a:solidFill>
                <a:srgbClr val="FFFF00"/>
              </a:solidFill>
              <a:latin typeface="Montserrat" panose="02000505000000020004" pitchFamily="2" charset="0"/>
            </a:endParaRPr>
          </a:p>
          <a:p>
            <a:pPr lvl="1" algn="just">
              <a:lnSpc>
                <a:spcPct val="120000"/>
              </a:lnSpc>
              <a:buClr>
                <a:schemeClr val="bg1"/>
              </a:buClr>
              <a:buFont typeface="Wingdings" panose="05000000000000000000" pitchFamily="2" charset="2"/>
              <a:buChar char="ü"/>
            </a:pPr>
            <a:r>
              <a:rPr lang="es-ES" sz="1400" b="0" dirty="0">
                <a:solidFill>
                  <a:schemeClr val="bg1"/>
                </a:solidFill>
                <a:latin typeface="Montserrat" panose="02000505000000020004" pitchFamily="2" charset="0"/>
              </a:rPr>
              <a:t>Se recomienda los corticosteroides para proporcionar alivio sintomático temporal de la clínica relacionada con el aumento de la PIC y edema secundario a metástasis cerebrales.</a:t>
            </a:r>
            <a:endParaRPr lang="es-CO" sz="1400" b="0" dirty="0">
              <a:solidFill>
                <a:schemeClr val="bg1"/>
              </a:solidFill>
              <a:latin typeface="Montserrat" panose="02000505000000020004" pitchFamily="2" charset="0"/>
            </a:endParaRPr>
          </a:p>
          <a:p>
            <a:pPr lvl="1" algn="just">
              <a:lnSpc>
                <a:spcPct val="120000"/>
              </a:lnSpc>
              <a:buClr>
                <a:schemeClr val="bg1"/>
              </a:buClr>
              <a:buFont typeface="Wingdings" panose="05000000000000000000" pitchFamily="2" charset="2"/>
              <a:buChar char="ü"/>
            </a:pPr>
            <a:r>
              <a:rPr lang="es-ES" sz="1400" b="0" dirty="0">
                <a:solidFill>
                  <a:schemeClr val="bg1"/>
                </a:solidFill>
                <a:latin typeface="Montserrat" panose="02000505000000020004" pitchFamily="2" charset="0"/>
              </a:rPr>
              <a:t>En síntomas severos: Dexametasona 16 mg / día o más IV.</a:t>
            </a:r>
            <a:endParaRPr lang="es-CO" sz="1400" b="0" dirty="0">
              <a:solidFill>
                <a:schemeClr val="bg1"/>
              </a:solidFill>
              <a:latin typeface="Montserrat" panose="02000505000000020004" pitchFamily="2" charset="0"/>
            </a:endParaRPr>
          </a:p>
          <a:p>
            <a:pPr algn="just">
              <a:lnSpc>
                <a:spcPct val="120000"/>
              </a:lnSpc>
              <a:buClr>
                <a:schemeClr val="bg1"/>
              </a:buClr>
            </a:pPr>
            <a:endParaRPr lang="es-CO" sz="1400" b="0" dirty="0">
              <a:solidFill>
                <a:schemeClr val="bg1"/>
              </a:solidFill>
              <a:latin typeface="Montserrat" panose="02000505000000020004" pitchFamily="2" charset="0"/>
            </a:endParaRPr>
          </a:p>
        </p:txBody>
      </p:sp>
      <p:sp>
        <p:nvSpPr>
          <p:cNvPr id="3" name="Rectángulo 2">
            <a:extLst>
              <a:ext uri="{FF2B5EF4-FFF2-40B4-BE49-F238E27FC236}">
                <a16:creationId xmlns:a16="http://schemas.microsoft.com/office/drawing/2014/main" id="{4BA62E66-F41B-4B37-9C02-7B05CDD769E8}"/>
              </a:ext>
            </a:extLst>
          </p:cNvPr>
          <p:cNvSpPr/>
          <p:nvPr/>
        </p:nvSpPr>
        <p:spPr>
          <a:xfrm>
            <a:off x="5648960" y="6200493"/>
            <a:ext cx="6433244" cy="600164"/>
          </a:xfrm>
          <a:prstGeom prst="rect">
            <a:avLst/>
          </a:prstGeom>
        </p:spPr>
        <p:txBody>
          <a:bodyPr wrap="square">
            <a:spAutoFit/>
          </a:bodyPr>
          <a:lstStyle/>
          <a:p>
            <a:pPr algn="r"/>
            <a:r>
              <a:rPr lang="es-CO" sz="1100" dirty="0" err="1">
                <a:latin typeface="Montserrat" panose="02000505000000020004" pitchFamily="2" charset="0"/>
                <a:ea typeface="Calibri" panose="020F0502020204030204" pitchFamily="34" charset="0"/>
              </a:rPr>
              <a:t>Ryken</a:t>
            </a:r>
            <a:r>
              <a:rPr lang="es-CO" sz="1100" dirty="0">
                <a:latin typeface="Montserrat" panose="02000505000000020004" pitchFamily="2" charset="0"/>
                <a:ea typeface="Calibri" panose="020F0502020204030204" pitchFamily="34" charset="0"/>
              </a:rPr>
              <a:t> TC, et al. </a:t>
            </a:r>
            <a:r>
              <a:rPr lang="es-CO" sz="1100" dirty="0" err="1">
                <a:latin typeface="Montserrat" panose="02000505000000020004" pitchFamily="2" charset="0"/>
                <a:ea typeface="Calibri" panose="020F0502020204030204" pitchFamily="34" charset="0"/>
              </a:rPr>
              <a:t>Congress</a:t>
            </a:r>
            <a:r>
              <a:rPr lang="es-CO" sz="1100" dirty="0">
                <a:latin typeface="Montserrat" panose="02000505000000020004" pitchFamily="2" charset="0"/>
                <a:ea typeface="Calibri" panose="020F0502020204030204" pitchFamily="34" charset="0"/>
              </a:rPr>
              <a:t> of </a:t>
            </a:r>
            <a:r>
              <a:rPr lang="es-CO" sz="1100" dirty="0" err="1">
                <a:latin typeface="Montserrat" panose="02000505000000020004" pitchFamily="2" charset="0"/>
                <a:ea typeface="Calibri" panose="020F0502020204030204" pitchFamily="34" charset="0"/>
              </a:rPr>
              <a:t>Neurological</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Surgeons</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Systematic</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Review</a:t>
            </a:r>
            <a:r>
              <a:rPr lang="es-CO" sz="1100" dirty="0">
                <a:latin typeface="Montserrat" panose="02000505000000020004" pitchFamily="2" charset="0"/>
                <a:ea typeface="Calibri" panose="020F0502020204030204" pitchFamily="34" charset="0"/>
              </a:rPr>
              <a:t> and </a:t>
            </a:r>
            <a:r>
              <a:rPr lang="es-CO" sz="1100" dirty="0" err="1">
                <a:latin typeface="Montserrat" panose="02000505000000020004" pitchFamily="2" charset="0"/>
                <a:ea typeface="Calibri" panose="020F0502020204030204" pitchFamily="34" charset="0"/>
              </a:rPr>
              <a:t>Evidence-Based</a:t>
            </a:r>
            <a:r>
              <a:rPr lang="es-CO" sz="1100" dirty="0">
                <a:latin typeface="Montserrat" panose="02000505000000020004" pitchFamily="2" charset="0"/>
                <a:ea typeface="Calibri" panose="020F0502020204030204" pitchFamily="34" charset="0"/>
              </a:rPr>
              <a:t> Guidelines </a:t>
            </a:r>
            <a:r>
              <a:rPr lang="es-CO" sz="1100" dirty="0" err="1">
                <a:latin typeface="Montserrat" panose="02000505000000020004" pitchFamily="2" charset="0"/>
                <a:ea typeface="Calibri" panose="020F0502020204030204" pitchFamily="34" charset="0"/>
              </a:rPr>
              <a:t>on</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the</a:t>
            </a:r>
            <a:r>
              <a:rPr lang="es-CO" sz="1100" dirty="0">
                <a:latin typeface="Montserrat" panose="02000505000000020004" pitchFamily="2" charset="0"/>
                <a:ea typeface="Calibri" panose="020F0502020204030204" pitchFamily="34" charset="0"/>
              </a:rPr>
              <a:t> Role of </a:t>
            </a:r>
            <a:r>
              <a:rPr lang="es-CO" sz="1100" dirty="0" err="1">
                <a:latin typeface="Montserrat" panose="02000505000000020004" pitchFamily="2" charset="0"/>
                <a:ea typeface="Calibri" panose="020F0502020204030204" pitchFamily="34" charset="0"/>
              </a:rPr>
              <a:t>Steroids</a:t>
            </a:r>
            <a:r>
              <a:rPr lang="es-CO" sz="1100" dirty="0">
                <a:latin typeface="Montserrat" panose="02000505000000020004" pitchFamily="2" charset="0"/>
                <a:ea typeface="Calibri" panose="020F0502020204030204" pitchFamily="34" charset="0"/>
              </a:rPr>
              <a:t> in </a:t>
            </a:r>
            <a:r>
              <a:rPr lang="es-CO" sz="1100" dirty="0" err="1">
                <a:latin typeface="Montserrat" panose="02000505000000020004" pitchFamily="2" charset="0"/>
                <a:ea typeface="Calibri" panose="020F0502020204030204" pitchFamily="34" charset="0"/>
              </a:rPr>
              <a:t>the</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Treatment</a:t>
            </a:r>
            <a:r>
              <a:rPr lang="es-CO" sz="1100" dirty="0">
                <a:latin typeface="Montserrat" panose="02000505000000020004" pitchFamily="2" charset="0"/>
                <a:ea typeface="Calibri" panose="020F0502020204030204" pitchFamily="34" charset="0"/>
              </a:rPr>
              <a:t> of </a:t>
            </a:r>
            <a:r>
              <a:rPr lang="es-CO" sz="1100" dirty="0" err="1">
                <a:latin typeface="Montserrat" panose="02000505000000020004" pitchFamily="2" charset="0"/>
                <a:ea typeface="Calibri" panose="020F0502020204030204" pitchFamily="34" charset="0"/>
              </a:rPr>
              <a:t>Adults</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With</a:t>
            </a:r>
            <a:r>
              <a:rPr lang="es-CO" sz="1100" dirty="0">
                <a:latin typeface="Montserrat" panose="02000505000000020004" pitchFamily="2" charset="0"/>
                <a:ea typeface="Calibri" panose="020F0502020204030204" pitchFamily="34" charset="0"/>
              </a:rPr>
              <a:t> </a:t>
            </a:r>
            <a:r>
              <a:rPr lang="es-CO" sz="1100" dirty="0" err="1">
                <a:latin typeface="Montserrat" panose="02000505000000020004" pitchFamily="2" charset="0"/>
                <a:ea typeface="Calibri" panose="020F0502020204030204" pitchFamily="34" charset="0"/>
              </a:rPr>
              <a:t>Metastatic</a:t>
            </a:r>
            <a:r>
              <a:rPr lang="es-CO" sz="1100" dirty="0">
                <a:latin typeface="Montserrat" panose="02000505000000020004" pitchFamily="2" charset="0"/>
                <a:ea typeface="Calibri" panose="020F0502020204030204" pitchFamily="34" charset="0"/>
              </a:rPr>
              <a:t> Brain </a:t>
            </a:r>
            <a:r>
              <a:rPr lang="es-CO" sz="1100" dirty="0" err="1">
                <a:latin typeface="Montserrat" panose="02000505000000020004" pitchFamily="2" charset="0"/>
                <a:ea typeface="Calibri" panose="020F0502020204030204" pitchFamily="34" charset="0"/>
              </a:rPr>
              <a:t>Tumors</a:t>
            </a:r>
            <a:r>
              <a:rPr lang="es-CO" sz="1100" dirty="0">
                <a:latin typeface="Montserrat" panose="02000505000000020004" pitchFamily="2" charset="0"/>
                <a:ea typeface="Calibri" panose="020F0502020204030204" pitchFamily="34" charset="0"/>
              </a:rPr>
              <a:t>. Neurosurgery 2019;0:1–3. </a:t>
            </a:r>
            <a:endParaRPr lang="es-CO" sz="1100" dirty="0">
              <a:latin typeface="Montserrat" panose="02000505000000020004" pitchFamily="2" charset="0"/>
            </a:endParaRPr>
          </a:p>
        </p:txBody>
      </p:sp>
      <p:sp>
        <p:nvSpPr>
          <p:cNvPr id="4" name="Rectángulo 3">
            <a:extLst>
              <a:ext uri="{FF2B5EF4-FFF2-40B4-BE49-F238E27FC236}">
                <a16:creationId xmlns:a16="http://schemas.microsoft.com/office/drawing/2014/main" id="{FA2C7352-9654-4190-9C4F-7B6CB95C2592}"/>
              </a:ext>
            </a:extLst>
          </p:cNvPr>
          <p:cNvSpPr/>
          <p:nvPr/>
        </p:nvSpPr>
        <p:spPr>
          <a:xfrm>
            <a:off x="445075" y="2431729"/>
            <a:ext cx="5643263" cy="101566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marL="285750" lvl="0" indent="-285750" algn="just">
              <a:buFont typeface="Arial" panose="020B0604020202020204" pitchFamily="34" charset="0"/>
              <a:buChar char="•"/>
            </a:pPr>
            <a:r>
              <a:rPr lang="es-ES" sz="1500" dirty="0">
                <a:solidFill>
                  <a:srgbClr val="FFFF00"/>
                </a:solidFill>
                <a:latin typeface="Montserrat" panose="02000505000000020004" pitchFamily="2" charset="0"/>
              </a:rPr>
              <a:t>Metástasis asintomática, sin efecto de masa.</a:t>
            </a:r>
            <a:endParaRPr lang="es-CO" sz="1500" dirty="0">
              <a:solidFill>
                <a:srgbClr val="FFFF00"/>
              </a:solidFill>
              <a:latin typeface="Montserrat" panose="02000505000000020004" pitchFamily="2" charset="0"/>
            </a:endParaRPr>
          </a:p>
          <a:p>
            <a:pPr marL="742950" lvl="1" indent="-285750">
              <a:buFont typeface="Wingdings" panose="05000000000000000000" pitchFamily="2" charset="2"/>
              <a:buChar char="ü"/>
            </a:pPr>
            <a:r>
              <a:rPr lang="es-ES" sz="1500" dirty="0">
                <a:latin typeface="Montserrat" panose="02000505000000020004" pitchFamily="2" charset="0"/>
              </a:rPr>
              <a:t>No existen pruebas suficientes para hacer una recomendación de tratamiento con corticosteroides.</a:t>
            </a:r>
            <a:endParaRPr lang="es-CO" sz="1500" dirty="0">
              <a:latin typeface="Montserrat" panose="02000505000000020004" pitchFamily="2" charset="0"/>
            </a:endParaRPr>
          </a:p>
        </p:txBody>
      </p:sp>
      <p:sp>
        <p:nvSpPr>
          <p:cNvPr id="5" name="Rectángulo 4">
            <a:extLst>
              <a:ext uri="{FF2B5EF4-FFF2-40B4-BE49-F238E27FC236}">
                <a16:creationId xmlns:a16="http://schemas.microsoft.com/office/drawing/2014/main" id="{46244DF2-ED13-4D1B-A6FC-E4F74426FDED}"/>
              </a:ext>
            </a:extLst>
          </p:cNvPr>
          <p:cNvSpPr/>
          <p:nvPr/>
        </p:nvSpPr>
        <p:spPr>
          <a:xfrm>
            <a:off x="6278880" y="1739232"/>
            <a:ext cx="5549325" cy="170816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marL="285750" lvl="0" indent="-285750" algn="just">
              <a:buFont typeface="Arial" panose="020B0604020202020204" pitchFamily="34" charset="0"/>
              <a:buChar char="•"/>
            </a:pPr>
            <a:r>
              <a:rPr lang="es-ES" sz="1500" dirty="0">
                <a:solidFill>
                  <a:srgbClr val="FFFF00"/>
                </a:solidFill>
                <a:latin typeface="Montserrat" panose="02000505000000020004" pitchFamily="2" charset="0"/>
              </a:rPr>
              <a:t>Metástasis cerebrales en pacientes con síntomas leves relacionados con el efecto masa.  </a:t>
            </a:r>
            <a:r>
              <a:rPr lang="es-ES" sz="1500" i="1" dirty="0">
                <a:solidFill>
                  <a:srgbClr val="FFFF00"/>
                </a:solidFill>
                <a:latin typeface="Montserrat" panose="02000505000000020004" pitchFamily="2" charset="0"/>
              </a:rPr>
              <a:t>(NR: III)</a:t>
            </a:r>
            <a:endParaRPr lang="es-CO" sz="1500" dirty="0">
              <a:solidFill>
                <a:srgbClr val="FFFF00"/>
              </a:solidFill>
              <a:latin typeface="Montserrat" panose="02000505000000020004" pitchFamily="2" charset="0"/>
            </a:endParaRPr>
          </a:p>
          <a:p>
            <a:pPr marL="742950" lvl="1" indent="-285750" algn="just">
              <a:buFont typeface="Wingdings" panose="05000000000000000000" pitchFamily="2" charset="2"/>
              <a:buChar char="ü"/>
            </a:pPr>
            <a:r>
              <a:rPr lang="es-ES" sz="1500" dirty="0">
                <a:latin typeface="Montserrat" panose="02000505000000020004" pitchFamily="2" charset="0"/>
              </a:rPr>
              <a:t>Se recomiendan los corticosteroides para proporcionar alivio sintomático temporal de la clínica relacionada con el aumento de la PIC y edema secundario a metástasis cerebrales.</a:t>
            </a:r>
            <a:endParaRPr lang="es-CO" sz="1500" dirty="0">
              <a:latin typeface="Montserrat" panose="02000505000000020004" pitchFamily="2" charset="0"/>
            </a:endParaRPr>
          </a:p>
          <a:p>
            <a:pPr marL="742950" lvl="1" indent="-285750" algn="just">
              <a:buFont typeface="Wingdings" panose="05000000000000000000" pitchFamily="2" charset="2"/>
              <a:buChar char="ü"/>
            </a:pPr>
            <a:r>
              <a:rPr lang="es-ES" sz="1500" dirty="0">
                <a:latin typeface="Montserrat" panose="02000505000000020004" pitchFamily="2" charset="0"/>
              </a:rPr>
              <a:t>Dexametasona 4 a 8 mg / día IV.</a:t>
            </a:r>
            <a:endParaRPr lang="es-CO" sz="1500" dirty="0">
              <a:latin typeface="Montserrat" panose="02000505000000020004" pitchFamily="2" charset="0"/>
            </a:endParaRPr>
          </a:p>
        </p:txBody>
      </p:sp>
      <p:pic>
        <p:nvPicPr>
          <p:cNvPr id="6" name="Imagen 5">
            <a:extLst>
              <a:ext uri="{FF2B5EF4-FFF2-40B4-BE49-F238E27FC236}">
                <a16:creationId xmlns:a16="http://schemas.microsoft.com/office/drawing/2014/main" id="{86111E5E-9C9B-434B-9ADF-567B250AE8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3795" y="1155031"/>
            <a:ext cx="2743200" cy="1168401"/>
          </a:xfrm>
          <a:prstGeom prst="rect">
            <a:avLst/>
          </a:prstGeom>
        </p:spPr>
      </p:pic>
      <p:sp>
        <p:nvSpPr>
          <p:cNvPr id="7" name="Título 1">
            <a:extLst>
              <a:ext uri="{FF2B5EF4-FFF2-40B4-BE49-F238E27FC236}">
                <a16:creationId xmlns:a16="http://schemas.microsoft.com/office/drawing/2014/main" id="{AF586B70-E5BD-4439-A8B0-9B98014801CB}"/>
              </a:ext>
            </a:extLst>
          </p:cNvPr>
          <p:cNvSpPr txBox="1">
            <a:spLocks/>
          </p:cNvSpPr>
          <p:nvPr/>
        </p:nvSpPr>
        <p:spPr>
          <a:xfrm>
            <a:off x="0" y="274638"/>
            <a:ext cx="12192000" cy="1143000"/>
          </a:xfrm>
          <a:prstGeom prst="rect">
            <a:avLst/>
          </a:prstGeom>
          <a:noFill/>
        </p:spPr>
        <p:txBody>
          <a:bodyPr anchor="ct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dirty="0">
                <a:solidFill>
                  <a:srgbClr val="06AEAA"/>
                </a:solidFill>
              </a:rPr>
              <a:t>Metástasis cerebral y edema cerebral</a:t>
            </a:r>
          </a:p>
        </p:txBody>
      </p:sp>
    </p:spTree>
    <p:extLst>
      <p:ext uri="{BB962C8B-B14F-4D97-AF65-F5344CB8AC3E}">
        <p14:creationId xmlns:p14="http://schemas.microsoft.com/office/powerpoint/2010/main" val="13866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C1FE839A-1015-407A-91B0-5F296490E717}"/>
              </a:ext>
            </a:extLst>
          </p:cNvPr>
          <p:cNvSpPr>
            <a:spLocks noGrp="1"/>
          </p:cNvSpPr>
          <p:nvPr>
            <p:ph type="title"/>
          </p:nvPr>
        </p:nvSpPr>
        <p:spPr/>
        <p:txBody>
          <a:bodyPr/>
          <a:lstStyle/>
          <a:p>
            <a:pPr algn="ctr"/>
            <a:r>
              <a:rPr lang="es-CO" dirty="0"/>
              <a:t>Gliomas</a:t>
            </a:r>
          </a:p>
        </p:txBody>
      </p:sp>
    </p:spTree>
    <p:extLst>
      <p:ext uri="{BB962C8B-B14F-4D97-AF65-F5344CB8AC3E}">
        <p14:creationId xmlns:p14="http://schemas.microsoft.com/office/powerpoint/2010/main" val="1402951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207760" y="6352561"/>
            <a:ext cx="5852160" cy="444161"/>
          </a:xfrm>
          <a:prstGeom prst="rect">
            <a:avLst/>
          </a:prstGeom>
        </p:spPr>
        <p:txBody>
          <a:bodyPr wrap="square">
            <a:spAutoFit/>
          </a:bodyPr>
          <a:lstStyle/>
          <a:p>
            <a:pPr algn="r">
              <a:lnSpc>
                <a:spcPct val="107000"/>
              </a:lnSpc>
              <a:spcAft>
                <a:spcPts val="600"/>
              </a:spcAft>
            </a:pP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Perry </a:t>
            </a:r>
            <a:r>
              <a:rPr lang="es-CO" sz="1100" dirty="0" err="1">
                <a:solidFill>
                  <a:srgbClr val="000000"/>
                </a:solidFill>
                <a:latin typeface="Montserrat" panose="02000505000000020004" pitchFamily="2" charset="0"/>
                <a:ea typeface="Calibri" panose="020F0502020204030204" pitchFamily="34" charset="0"/>
                <a:cs typeface="Times New Roman" panose="02020603050405020304" pitchFamily="18" charset="0"/>
              </a:rPr>
              <a:t>Arie</a:t>
            </a: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 et al. </a:t>
            </a:r>
            <a:r>
              <a:rPr lang="es-CO" sz="1100" dirty="0" err="1">
                <a:latin typeface="Montserrat" panose="02000505000000020004" pitchFamily="2" charset="0"/>
                <a:ea typeface="Calibri" panose="020F0502020204030204" pitchFamily="34" charset="0"/>
                <a:cs typeface="Times New Roman" panose="02020603050405020304" pitchFamily="18" charset="0"/>
              </a:rPr>
              <a:t>Histologic</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gliomas. </a:t>
            </a:r>
            <a:r>
              <a:rPr lang="es-CO" sz="1100" dirty="0" err="1">
                <a:latin typeface="Montserrat" panose="02000505000000020004" pitchFamily="2" charset="0"/>
                <a:ea typeface="Calibri" panose="020F0502020204030204" pitchFamily="34" charset="0"/>
                <a:cs typeface="Times New Roman" panose="02020603050405020304" pitchFamily="18" charset="0"/>
              </a:rPr>
              <a:t>Handbook</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Clinical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Neurology</a:t>
            </a:r>
            <a:r>
              <a:rPr lang="es-CO" sz="1100" dirty="0">
                <a:latin typeface="Montserrat" panose="02000505000000020004" pitchFamily="2" charset="0"/>
                <a:ea typeface="Calibri" panose="020F0502020204030204" pitchFamily="34" charset="0"/>
                <a:cs typeface="Times New Roman" panose="02020603050405020304" pitchFamily="18" charset="0"/>
              </a:rPr>
              <a:t> 2016; (134): 71-95.</a:t>
            </a:r>
          </a:p>
        </p:txBody>
      </p:sp>
      <p:sp>
        <p:nvSpPr>
          <p:cNvPr id="8" name="Título 1"/>
          <p:cNvSpPr>
            <a:spLocks noGrp="1"/>
          </p:cNvSpPr>
          <p:nvPr>
            <p:ph type="title"/>
          </p:nvPr>
        </p:nvSpPr>
        <p:spPr>
          <a:xfrm>
            <a:off x="-1" y="274638"/>
            <a:ext cx="12182651" cy="1143000"/>
          </a:xfrm>
          <a:noFill/>
        </p:spPr>
        <p:txBody>
          <a:bodyPr/>
          <a:lstStyle/>
          <a:p>
            <a:pPr algn="ctr"/>
            <a:r>
              <a:rPr lang="es-CO" b="1" dirty="0"/>
              <a:t>Introducción</a:t>
            </a:r>
          </a:p>
        </p:txBody>
      </p:sp>
      <p:sp>
        <p:nvSpPr>
          <p:cNvPr id="9" name="Marcador de contenido 2"/>
          <p:cNvSpPr>
            <a:spLocks noGrp="1"/>
          </p:cNvSpPr>
          <p:nvPr>
            <p:ph idx="1"/>
          </p:nvPr>
        </p:nvSpPr>
        <p:spPr>
          <a:xfrm>
            <a:off x="4669654" y="1715789"/>
            <a:ext cx="6800986" cy="4061048"/>
          </a:xfrm>
          <a:solidFill>
            <a:schemeClr val="bg1">
              <a:alpha val="62000"/>
            </a:schemeClr>
          </a:solidFill>
        </p:spPr>
        <p:txBody>
          <a:bodyPr>
            <a:normAutofit lnSpcReduction="10000"/>
          </a:bodyPr>
          <a:lstStyle/>
          <a:p>
            <a:r>
              <a:rPr lang="es-CO" sz="2400" dirty="0"/>
              <a:t>Tumores primarios más frecuentes SNC</a:t>
            </a:r>
          </a:p>
          <a:p>
            <a:endParaRPr lang="es-CO" sz="2400" dirty="0"/>
          </a:p>
          <a:p>
            <a:r>
              <a:rPr lang="es-CO" sz="2400" dirty="0"/>
              <a:t>Grupo heterogéneo</a:t>
            </a:r>
          </a:p>
          <a:p>
            <a:endParaRPr lang="es-CO" sz="2400" dirty="0"/>
          </a:p>
          <a:p>
            <a:r>
              <a:rPr lang="es-CO" sz="2400" dirty="0"/>
              <a:t>Célula madre Glial</a:t>
            </a:r>
          </a:p>
          <a:p>
            <a:endParaRPr lang="es-CO" sz="2400" dirty="0"/>
          </a:p>
          <a:p>
            <a:r>
              <a:rPr lang="es-CO" sz="2400" dirty="0"/>
              <a:t>Diagnóstico Histológico</a:t>
            </a:r>
          </a:p>
          <a:p>
            <a:endParaRPr lang="es-CO" sz="2400" dirty="0"/>
          </a:p>
          <a:p>
            <a:r>
              <a:rPr lang="es-CO" sz="2400" dirty="0"/>
              <a:t>Diagnóstico Molecular</a:t>
            </a:r>
          </a:p>
          <a:p>
            <a:pPr marL="0" indent="0">
              <a:buNone/>
            </a:pPr>
            <a:endParaRPr lang="es-CO" dirty="0"/>
          </a:p>
        </p:txBody>
      </p:sp>
    </p:spTree>
    <p:extLst>
      <p:ext uri="{BB962C8B-B14F-4D97-AF65-F5344CB8AC3E}">
        <p14:creationId xmlns:p14="http://schemas.microsoft.com/office/powerpoint/2010/main" val="342500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 y="274638"/>
            <a:ext cx="12182651" cy="1143000"/>
          </a:xfrm>
          <a:noFill/>
        </p:spPr>
        <p:txBody>
          <a:bodyPr/>
          <a:lstStyle/>
          <a:p>
            <a:pPr algn="ctr"/>
            <a:r>
              <a:rPr lang="es-CO" b="1" dirty="0"/>
              <a:t>Introducción</a:t>
            </a:r>
          </a:p>
        </p:txBody>
      </p:sp>
      <p:sp>
        <p:nvSpPr>
          <p:cNvPr id="6" name="Marcador de contenido 2">
            <a:extLst>
              <a:ext uri="{FF2B5EF4-FFF2-40B4-BE49-F238E27FC236}">
                <a16:creationId xmlns:a16="http://schemas.microsoft.com/office/drawing/2014/main" id="{D910635B-CC91-4CEF-A9B1-D417149DDBDD}"/>
              </a:ext>
            </a:extLst>
          </p:cNvPr>
          <p:cNvSpPr txBox="1">
            <a:spLocks/>
          </p:cNvSpPr>
          <p:nvPr/>
        </p:nvSpPr>
        <p:spPr>
          <a:xfrm>
            <a:off x="5222240" y="2242242"/>
            <a:ext cx="6217920" cy="4080558"/>
          </a:xfrm>
          <a:prstGeom prst="rect">
            <a:avLst/>
          </a:prstGeom>
          <a:solidFill>
            <a:schemeClr val="bg1">
              <a:alpha val="7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300" dirty="0">
                <a:latin typeface="Montserrat" panose="02000505000000020004" pitchFamily="2" charset="0"/>
              </a:rPr>
              <a:t>Más de 250.000 casos/año/Mundial.</a:t>
            </a:r>
          </a:p>
          <a:p>
            <a:endParaRPr lang="es-CO" sz="2300" dirty="0">
              <a:latin typeface="Montserrat" panose="02000505000000020004" pitchFamily="2" charset="0"/>
            </a:endParaRPr>
          </a:p>
          <a:p>
            <a:r>
              <a:rPr lang="es-CO" sz="2300" dirty="0">
                <a:latin typeface="Montserrat" panose="02000505000000020004" pitchFamily="2" charset="0"/>
              </a:rPr>
              <a:t>77% Gliomas.</a:t>
            </a:r>
          </a:p>
          <a:p>
            <a:endParaRPr lang="es-CO" sz="2300" dirty="0">
              <a:latin typeface="Montserrat" panose="02000505000000020004" pitchFamily="2" charset="0"/>
            </a:endParaRPr>
          </a:p>
          <a:p>
            <a:r>
              <a:rPr lang="es-CO" sz="2300" dirty="0">
                <a:latin typeface="Montserrat" panose="02000505000000020004" pitchFamily="2" charset="0"/>
              </a:rPr>
              <a:t>Más de 19.000 casos/año/USA.</a:t>
            </a:r>
          </a:p>
          <a:p>
            <a:endParaRPr lang="es-CO" sz="2300" dirty="0">
              <a:latin typeface="Montserrat" panose="02000505000000020004" pitchFamily="2" charset="0"/>
            </a:endParaRPr>
          </a:p>
          <a:p>
            <a:r>
              <a:rPr lang="es-CO" sz="2300" dirty="0">
                <a:latin typeface="Montserrat" panose="02000505000000020004" pitchFamily="2" charset="0"/>
              </a:rPr>
              <a:t>Incidencia 6.24/100.000 habitantes.</a:t>
            </a:r>
          </a:p>
          <a:p>
            <a:endParaRPr lang="es-CO" sz="2300" dirty="0">
              <a:latin typeface="Montserrat" panose="02000505000000020004" pitchFamily="2" charset="0"/>
            </a:endParaRPr>
          </a:p>
          <a:p>
            <a:r>
              <a:rPr lang="es-CO" sz="2300" dirty="0">
                <a:latin typeface="Montserrat" panose="02000505000000020004" pitchFamily="2" charset="0"/>
              </a:rPr>
              <a:t>Incidencia en aumento.</a:t>
            </a:r>
          </a:p>
        </p:txBody>
      </p:sp>
      <p:sp>
        <p:nvSpPr>
          <p:cNvPr id="10" name="Marcador de contenido 2">
            <a:extLst>
              <a:ext uri="{FF2B5EF4-FFF2-40B4-BE49-F238E27FC236}">
                <a16:creationId xmlns:a16="http://schemas.microsoft.com/office/drawing/2014/main" id="{C10A6CA3-34F3-4009-B8CE-1963B76B999F}"/>
              </a:ext>
            </a:extLst>
          </p:cNvPr>
          <p:cNvSpPr>
            <a:spLocks noGrp="1"/>
          </p:cNvSpPr>
          <p:nvPr>
            <p:ph idx="1"/>
          </p:nvPr>
        </p:nvSpPr>
        <p:spPr>
          <a:xfrm>
            <a:off x="1310640" y="1457007"/>
            <a:ext cx="10454640" cy="455247"/>
          </a:xfrm>
          <a:solidFill>
            <a:schemeClr val="bg1">
              <a:alpha val="72000"/>
            </a:schemeClr>
          </a:solidFill>
        </p:spPr>
        <p:txBody>
          <a:bodyPr>
            <a:normAutofit/>
          </a:bodyPr>
          <a:lstStyle/>
          <a:p>
            <a:r>
              <a:rPr lang="es-CO" sz="2400" dirty="0">
                <a:latin typeface="Montserrat" panose="02000505000000020004" pitchFamily="2" charset="0"/>
              </a:rPr>
              <a:t>Edad pediátrica: ¼ de todas las muertes por Cáncer mundial.</a:t>
            </a:r>
          </a:p>
        </p:txBody>
      </p:sp>
      <p:sp>
        <p:nvSpPr>
          <p:cNvPr id="13" name="Rectángulo 12">
            <a:extLst>
              <a:ext uri="{FF2B5EF4-FFF2-40B4-BE49-F238E27FC236}">
                <a16:creationId xmlns:a16="http://schemas.microsoft.com/office/drawing/2014/main" id="{B584727B-F4E3-4881-8562-040564587265}"/>
              </a:ext>
            </a:extLst>
          </p:cNvPr>
          <p:cNvSpPr/>
          <p:nvPr/>
        </p:nvSpPr>
        <p:spPr>
          <a:xfrm>
            <a:off x="7173792" y="6277640"/>
            <a:ext cx="4898872" cy="444161"/>
          </a:xfrm>
          <a:prstGeom prst="rect">
            <a:avLst/>
          </a:prstGeom>
        </p:spPr>
        <p:txBody>
          <a:bodyPr wrap="square">
            <a:spAutoFit/>
          </a:bodyPr>
          <a:lstStyle/>
          <a:p>
            <a:pPr algn="r">
              <a:lnSpc>
                <a:spcPct val="107000"/>
              </a:lnSpc>
              <a:spcAft>
                <a:spcPts val="600"/>
              </a:spcAft>
            </a:pPr>
            <a:r>
              <a:rPr lang="es-CO" sz="1100" dirty="0">
                <a:latin typeface="Montserrat" panose="02000505000000020004" pitchFamily="2" charset="0"/>
                <a:ea typeface="Calibri" panose="020F0502020204030204" pitchFamily="34" charset="0"/>
                <a:cs typeface="Arial" panose="020B0604020202020204" pitchFamily="34" charset="0"/>
              </a:rPr>
              <a:t>Walsh KM, et al. </a:t>
            </a:r>
            <a:r>
              <a:rPr lang="es-CO" sz="1100" dirty="0" err="1">
                <a:latin typeface="Montserrat" panose="02000505000000020004" pitchFamily="2" charset="0"/>
                <a:ea typeface="Calibri" panose="020F0502020204030204" pitchFamily="34" charset="0"/>
                <a:cs typeface="Arial" panose="020B0604020202020204" pitchFamily="34" charset="0"/>
              </a:rPr>
              <a:t>Epidemiology</a:t>
            </a:r>
            <a:r>
              <a:rPr lang="es-CO" sz="1100" dirty="0">
                <a:latin typeface="Montserrat" panose="02000505000000020004" pitchFamily="2" charset="0"/>
                <a:ea typeface="Calibri" panose="020F0502020204030204" pitchFamily="34" charset="0"/>
                <a:cs typeface="Arial" panose="020B0604020202020204" pitchFamily="34" charset="0"/>
              </a:rPr>
              <a:t> in gliomas. </a:t>
            </a:r>
            <a:r>
              <a:rPr lang="es-CO" sz="1100" dirty="0" err="1">
                <a:latin typeface="Montserrat" panose="02000505000000020004" pitchFamily="2" charset="0"/>
                <a:ea typeface="Calibri" panose="020F0502020204030204" pitchFamily="34" charset="0"/>
                <a:cs typeface="Arial" panose="020B0604020202020204" pitchFamily="34" charset="0"/>
              </a:rPr>
              <a:t>Handbook</a:t>
            </a:r>
            <a:r>
              <a:rPr lang="es-CO" sz="1100" dirty="0">
                <a:latin typeface="Montserrat" panose="02000505000000020004" pitchFamily="2" charset="0"/>
                <a:ea typeface="Calibri" panose="020F0502020204030204" pitchFamily="34" charset="0"/>
                <a:cs typeface="Arial" panose="020B0604020202020204" pitchFamily="34" charset="0"/>
              </a:rPr>
              <a:t> of </a:t>
            </a:r>
            <a:r>
              <a:rPr lang="es-CO" sz="1100" dirty="0" err="1">
                <a:latin typeface="Montserrat" panose="02000505000000020004" pitchFamily="2" charset="0"/>
                <a:ea typeface="Calibri" panose="020F0502020204030204" pitchFamily="34" charset="0"/>
                <a:cs typeface="Arial" panose="020B0604020202020204" pitchFamily="34" charset="0"/>
              </a:rPr>
              <a:t>Clinical</a:t>
            </a:r>
            <a:r>
              <a:rPr lang="es-CO" sz="1100" dirty="0">
                <a:latin typeface="Montserrat" panose="02000505000000020004" pitchFamily="2" charset="0"/>
                <a:ea typeface="Calibri" panose="020F0502020204030204" pitchFamily="34" charset="0"/>
                <a:cs typeface="Arial" panose="020B0604020202020204" pitchFamily="34" charset="0"/>
              </a:rPr>
              <a:t> </a:t>
            </a:r>
            <a:r>
              <a:rPr lang="es-CO" sz="1100" dirty="0" err="1">
                <a:latin typeface="Montserrat" panose="02000505000000020004" pitchFamily="2" charset="0"/>
                <a:ea typeface="Calibri" panose="020F0502020204030204" pitchFamily="34" charset="0"/>
                <a:cs typeface="Arial" panose="020B0604020202020204" pitchFamily="34" charset="0"/>
              </a:rPr>
              <a:t>Neurology</a:t>
            </a:r>
            <a:r>
              <a:rPr lang="es-CO" sz="1100" dirty="0">
                <a:latin typeface="Montserrat" panose="02000505000000020004" pitchFamily="2" charset="0"/>
                <a:ea typeface="Calibri" panose="020F0502020204030204" pitchFamily="34" charset="0"/>
                <a:cs typeface="Arial" panose="020B0604020202020204" pitchFamily="34" charset="0"/>
              </a:rPr>
              <a:t> 2016; (134): 3-18.</a:t>
            </a:r>
          </a:p>
        </p:txBody>
      </p:sp>
    </p:spTree>
    <p:extLst>
      <p:ext uri="{BB962C8B-B14F-4D97-AF65-F5344CB8AC3E}">
        <p14:creationId xmlns:p14="http://schemas.microsoft.com/office/powerpoint/2010/main" val="1076372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625" y="944679"/>
            <a:ext cx="7125415" cy="2295251"/>
          </a:xfrm>
          <a:prstGeom prst="rect">
            <a:avLst/>
          </a:prstGeom>
        </p:spPr>
      </p:pic>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r="51022"/>
          <a:stretch/>
        </p:blipFill>
        <p:spPr>
          <a:xfrm>
            <a:off x="7740869" y="511970"/>
            <a:ext cx="4222491" cy="2727960"/>
          </a:xfrm>
          <a:prstGeom prst="rect">
            <a:avLst/>
          </a:prstGeom>
        </p:spPr>
      </p:pic>
      <p:pic>
        <p:nvPicPr>
          <p:cNvPr id="6" name="Imagen 5">
            <a:extLst>
              <a:ext uri="{FF2B5EF4-FFF2-40B4-BE49-F238E27FC236}">
                <a16:creationId xmlns:a16="http://schemas.microsoft.com/office/drawing/2014/main" id="{9892F344-A183-4E1C-927C-442F9C0CB9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022"/>
          <a:stretch/>
        </p:blipFill>
        <p:spPr>
          <a:xfrm>
            <a:off x="6038361" y="3600503"/>
            <a:ext cx="4222491" cy="2592078"/>
          </a:xfrm>
          <a:prstGeom prst="rect">
            <a:avLst/>
          </a:prstGeom>
        </p:spPr>
      </p:pic>
      <p:sp>
        <p:nvSpPr>
          <p:cNvPr id="9" name="Rectángulo 8">
            <a:extLst>
              <a:ext uri="{FF2B5EF4-FFF2-40B4-BE49-F238E27FC236}">
                <a16:creationId xmlns:a16="http://schemas.microsoft.com/office/drawing/2014/main" id="{CC19B0C9-4FEC-4A34-B65E-0BEC8611C6B6}"/>
              </a:ext>
            </a:extLst>
          </p:cNvPr>
          <p:cNvSpPr/>
          <p:nvPr/>
        </p:nvSpPr>
        <p:spPr>
          <a:xfrm>
            <a:off x="7173792" y="6277640"/>
            <a:ext cx="4898872" cy="444161"/>
          </a:xfrm>
          <a:prstGeom prst="rect">
            <a:avLst/>
          </a:prstGeom>
        </p:spPr>
        <p:txBody>
          <a:bodyPr wrap="square">
            <a:spAutoFit/>
          </a:bodyPr>
          <a:lstStyle/>
          <a:p>
            <a:pPr algn="r">
              <a:lnSpc>
                <a:spcPct val="107000"/>
              </a:lnSpc>
              <a:spcAft>
                <a:spcPts val="600"/>
              </a:spcAft>
            </a:pPr>
            <a:r>
              <a:rPr lang="es-CO" sz="1100" dirty="0">
                <a:latin typeface="Montserrat" panose="02000505000000020004" pitchFamily="2" charset="0"/>
                <a:ea typeface="Calibri" panose="020F0502020204030204" pitchFamily="34" charset="0"/>
                <a:cs typeface="Arial" panose="020B0604020202020204" pitchFamily="34" charset="0"/>
              </a:rPr>
              <a:t>Walsh KM, et al. </a:t>
            </a:r>
            <a:r>
              <a:rPr lang="es-CO" sz="1100" dirty="0" err="1">
                <a:latin typeface="Montserrat" panose="02000505000000020004" pitchFamily="2" charset="0"/>
                <a:ea typeface="Calibri" panose="020F0502020204030204" pitchFamily="34" charset="0"/>
                <a:cs typeface="Arial" panose="020B0604020202020204" pitchFamily="34" charset="0"/>
              </a:rPr>
              <a:t>Epidemiology</a:t>
            </a:r>
            <a:r>
              <a:rPr lang="es-CO" sz="1100" dirty="0">
                <a:latin typeface="Montserrat" panose="02000505000000020004" pitchFamily="2" charset="0"/>
                <a:ea typeface="Calibri" panose="020F0502020204030204" pitchFamily="34" charset="0"/>
                <a:cs typeface="Arial" panose="020B0604020202020204" pitchFamily="34" charset="0"/>
              </a:rPr>
              <a:t> in gliomas. </a:t>
            </a:r>
            <a:r>
              <a:rPr lang="es-CO" sz="1100" dirty="0" err="1">
                <a:latin typeface="Montserrat" panose="02000505000000020004" pitchFamily="2" charset="0"/>
                <a:ea typeface="Calibri" panose="020F0502020204030204" pitchFamily="34" charset="0"/>
                <a:cs typeface="Arial" panose="020B0604020202020204" pitchFamily="34" charset="0"/>
              </a:rPr>
              <a:t>Handbook</a:t>
            </a:r>
            <a:r>
              <a:rPr lang="es-CO" sz="1100" dirty="0">
                <a:latin typeface="Montserrat" panose="02000505000000020004" pitchFamily="2" charset="0"/>
                <a:ea typeface="Calibri" panose="020F0502020204030204" pitchFamily="34" charset="0"/>
                <a:cs typeface="Arial" panose="020B0604020202020204" pitchFamily="34" charset="0"/>
              </a:rPr>
              <a:t> of </a:t>
            </a:r>
            <a:r>
              <a:rPr lang="es-CO" sz="1100" dirty="0" err="1">
                <a:latin typeface="Montserrat" panose="02000505000000020004" pitchFamily="2" charset="0"/>
                <a:ea typeface="Calibri" panose="020F0502020204030204" pitchFamily="34" charset="0"/>
                <a:cs typeface="Arial" panose="020B0604020202020204" pitchFamily="34" charset="0"/>
              </a:rPr>
              <a:t>Clinical</a:t>
            </a:r>
            <a:r>
              <a:rPr lang="es-CO" sz="1100" dirty="0">
                <a:latin typeface="Montserrat" panose="02000505000000020004" pitchFamily="2" charset="0"/>
                <a:ea typeface="Calibri" panose="020F0502020204030204" pitchFamily="34" charset="0"/>
                <a:cs typeface="Arial" panose="020B0604020202020204" pitchFamily="34" charset="0"/>
              </a:rPr>
              <a:t> </a:t>
            </a:r>
            <a:r>
              <a:rPr lang="es-CO" sz="1100" dirty="0" err="1">
                <a:latin typeface="Montserrat" panose="02000505000000020004" pitchFamily="2" charset="0"/>
                <a:ea typeface="Calibri" panose="020F0502020204030204" pitchFamily="34" charset="0"/>
                <a:cs typeface="Arial" panose="020B0604020202020204" pitchFamily="34" charset="0"/>
              </a:rPr>
              <a:t>Neurology</a:t>
            </a:r>
            <a:r>
              <a:rPr lang="es-CO" sz="1100" dirty="0">
                <a:latin typeface="Montserrat" panose="02000505000000020004" pitchFamily="2" charset="0"/>
                <a:ea typeface="Calibri" panose="020F0502020204030204" pitchFamily="34" charset="0"/>
                <a:cs typeface="Arial" panose="020B0604020202020204" pitchFamily="34" charset="0"/>
              </a:rPr>
              <a:t> 2016; (134): 3-18.</a:t>
            </a:r>
          </a:p>
        </p:txBody>
      </p:sp>
    </p:spTree>
    <p:extLst>
      <p:ext uri="{BB962C8B-B14F-4D97-AF65-F5344CB8AC3E}">
        <p14:creationId xmlns:p14="http://schemas.microsoft.com/office/powerpoint/2010/main" val="2340337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a:spLocks noGrp="1"/>
          </p:cNvSpPr>
          <p:nvPr>
            <p:ph type="title"/>
          </p:nvPr>
        </p:nvSpPr>
        <p:spPr>
          <a:xfrm>
            <a:off x="0" y="482670"/>
            <a:ext cx="12182651" cy="1396930"/>
          </a:xfrm>
          <a:noFill/>
        </p:spPr>
        <p:txBody>
          <a:bodyPr>
            <a:normAutofit/>
          </a:bodyPr>
          <a:lstStyle/>
          <a:p>
            <a:pPr algn="ctr"/>
            <a:r>
              <a:rPr lang="es-CO" b="1" dirty="0">
                <a:latin typeface="Montserrat" panose="02000505000000020004" pitchFamily="2" charset="0"/>
              </a:rPr>
              <a:t>Incidencia gliomas: sexo, etnicidad, geografía</a:t>
            </a:r>
          </a:p>
        </p:txBody>
      </p:sp>
      <p:sp>
        <p:nvSpPr>
          <p:cNvPr id="15" name="Marcador de contenido 4"/>
          <p:cNvSpPr>
            <a:spLocks noGrp="1"/>
          </p:cNvSpPr>
          <p:nvPr>
            <p:ph sz="half" idx="2"/>
          </p:nvPr>
        </p:nvSpPr>
        <p:spPr>
          <a:xfrm>
            <a:off x="6741426" y="2701713"/>
            <a:ext cx="4536174" cy="2713567"/>
          </a:xfrm>
          <a:solidFill>
            <a:schemeClr val="bg1">
              <a:alpha val="76000"/>
            </a:schemeClr>
          </a:solidFill>
        </p:spPr>
        <p:txBody>
          <a:bodyPr>
            <a:noAutofit/>
          </a:bodyPr>
          <a:lstStyle/>
          <a:p>
            <a:pPr marL="0" indent="0">
              <a:buNone/>
            </a:pPr>
            <a:r>
              <a:rPr lang="es-CO" sz="2400" b="1" dirty="0">
                <a:latin typeface="Montserrat" panose="02000505000000020004" pitchFamily="2" charset="0"/>
              </a:rPr>
              <a:t>Hombres</a:t>
            </a:r>
            <a:endParaRPr lang="es-CO" sz="2400" dirty="0">
              <a:solidFill>
                <a:srgbClr val="FF0000"/>
              </a:solidFill>
              <a:latin typeface="Montserrat" panose="02000505000000020004" pitchFamily="2" charset="0"/>
            </a:endParaRPr>
          </a:p>
          <a:p>
            <a:r>
              <a:rPr lang="es-CO" sz="2400" dirty="0">
                <a:solidFill>
                  <a:srgbClr val="FF0000"/>
                </a:solidFill>
                <a:latin typeface="Montserrat" panose="02000505000000020004" pitchFamily="2" charset="0"/>
              </a:rPr>
              <a:t>Gliomas: 1.3 veces más</a:t>
            </a:r>
          </a:p>
          <a:p>
            <a:r>
              <a:rPr lang="es-CO" sz="2400" dirty="0">
                <a:latin typeface="Montserrat" panose="02000505000000020004" pitchFamily="2" charset="0"/>
              </a:rPr>
              <a:t>Tumores embrionarios</a:t>
            </a:r>
          </a:p>
          <a:p>
            <a:r>
              <a:rPr lang="es-CO" sz="2400" dirty="0">
                <a:latin typeface="Montserrat" panose="02000505000000020004" pitchFamily="2" charset="0"/>
              </a:rPr>
              <a:t>Tumores de células Germinales</a:t>
            </a:r>
          </a:p>
          <a:p>
            <a:r>
              <a:rPr lang="es-CO" sz="2400" dirty="0">
                <a:latin typeface="Montserrat" panose="02000505000000020004" pitchFamily="2" charset="0"/>
              </a:rPr>
              <a:t>Linfoma primario SNC</a:t>
            </a:r>
          </a:p>
        </p:txBody>
      </p:sp>
      <p:sp>
        <p:nvSpPr>
          <p:cNvPr id="16" name="Marcador de contenido 6"/>
          <p:cNvSpPr>
            <a:spLocks noGrp="1"/>
          </p:cNvSpPr>
          <p:nvPr>
            <p:ph sz="quarter" idx="4"/>
          </p:nvPr>
        </p:nvSpPr>
        <p:spPr>
          <a:xfrm>
            <a:off x="1305884" y="2081953"/>
            <a:ext cx="4041775" cy="1790954"/>
          </a:xfrm>
          <a:solidFill>
            <a:schemeClr val="bg1">
              <a:alpha val="76000"/>
            </a:schemeClr>
          </a:solidFill>
        </p:spPr>
        <p:txBody>
          <a:bodyPr/>
          <a:lstStyle/>
          <a:p>
            <a:pPr marL="0" indent="0">
              <a:buNone/>
            </a:pPr>
            <a:r>
              <a:rPr lang="es-CO" sz="2400" b="1" dirty="0">
                <a:latin typeface="Montserrat" panose="02000505000000020004" pitchFamily="2" charset="0"/>
              </a:rPr>
              <a:t>Mujeres</a:t>
            </a:r>
            <a:endParaRPr lang="es-CO" sz="2400" dirty="0">
              <a:latin typeface="Montserrat" panose="02000505000000020004" pitchFamily="2" charset="0"/>
            </a:endParaRPr>
          </a:p>
          <a:p>
            <a:r>
              <a:rPr lang="es-CO" sz="2400" dirty="0">
                <a:latin typeface="Montserrat" panose="02000505000000020004" pitchFamily="2" charset="0"/>
              </a:rPr>
              <a:t>Meningiomas</a:t>
            </a:r>
          </a:p>
          <a:p>
            <a:r>
              <a:rPr lang="es-CO" sz="2400" dirty="0">
                <a:latin typeface="Montserrat" panose="02000505000000020004" pitchFamily="2" charset="0"/>
              </a:rPr>
              <a:t>Tumores Hipófisis</a:t>
            </a:r>
          </a:p>
        </p:txBody>
      </p:sp>
      <p:sp>
        <p:nvSpPr>
          <p:cNvPr id="8" name="Rectángulo 7">
            <a:extLst>
              <a:ext uri="{FF2B5EF4-FFF2-40B4-BE49-F238E27FC236}">
                <a16:creationId xmlns:a16="http://schemas.microsoft.com/office/drawing/2014/main" id="{F4F4AEA2-877E-4F86-BDE2-C920C947716E}"/>
              </a:ext>
            </a:extLst>
          </p:cNvPr>
          <p:cNvSpPr/>
          <p:nvPr/>
        </p:nvSpPr>
        <p:spPr>
          <a:xfrm>
            <a:off x="7173792" y="6277640"/>
            <a:ext cx="4898872" cy="444161"/>
          </a:xfrm>
          <a:prstGeom prst="rect">
            <a:avLst/>
          </a:prstGeom>
        </p:spPr>
        <p:txBody>
          <a:bodyPr wrap="square">
            <a:spAutoFit/>
          </a:bodyPr>
          <a:lstStyle/>
          <a:p>
            <a:pPr algn="r">
              <a:lnSpc>
                <a:spcPct val="107000"/>
              </a:lnSpc>
              <a:spcAft>
                <a:spcPts val="600"/>
              </a:spcAft>
            </a:pPr>
            <a:r>
              <a:rPr lang="es-CO" sz="1100" dirty="0">
                <a:latin typeface="Montserrat" panose="02000505000000020004" pitchFamily="2" charset="0"/>
                <a:ea typeface="Calibri" panose="020F0502020204030204" pitchFamily="34" charset="0"/>
                <a:cs typeface="Arial" panose="020B0604020202020204" pitchFamily="34" charset="0"/>
              </a:rPr>
              <a:t>Walsh KM, et al. </a:t>
            </a:r>
            <a:r>
              <a:rPr lang="es-CO" sz="1100" dirty="0" err="1">
                <a:latin typeface="Montserrat" panose="02000505000000020004" pitchFamily="2" charset="0"/>
                <a:ea typeface="Calibri" panose="020F0502020204030204" pitchFamily="34" charset="0"/>
                <a:cs typeface="Arial" panose="020B0604020202020204" pitchFamily="34" charset="0"/>
              </a:rPr>
              <a:t>Epidemiology</a:t>
            </a:r>
            <a:r>
              <a:rPr lang="es-CO" sz="1100" dirty="0">
                <a:latin typeface="Montserrat" panose="02000505000000020004" pitchFamily="2" charset="0"/>
                <a:ea typeface="Calibri" panose="020F0502020204030204" pitchFamily="34" charset="0"/>
                <a:cs typeface="Arial" panose="020B0604020202020204" pitchFamily="34" charset="0"/>
              </a:rPr>
              <a:t> in gliomas. </a:t>
            </a:r>
            <a:r>
              <a:rPr lang="es-CO" sz="1100" dirty="0" err="1">
                <a:latin typeface="Montserrat" panose="02000505000000020004" pitchFamily="2" charset="0"/>
                <a:ea typeface="Calibri" panose="020F0502020204030204" pitchFamily="34" charset="0"/>
                <a:cs typeface="Arial" panose="020B0604020202020204" pitchFamily="34" charset="0"/>
              </a:rPr>
              <a:t>Handbook</a:t>
            </a:r>
            <a:r>
              <a:rPr lang="es-CO" sz="1100" dirty="0">
                <a:latin typeface="Montserrat" panose="02000505000000020004" pitchFamily="2" charset="0"/>
                <a:ea typeface="Calibri" panose="020F0502020204030204" pitchFamily="34" charset="0"/>
                <a:cs typeface="Arial" panose="020B0604020202020204" pitchFamily="34" charset="0"/>
              </a:rPr>
              <a:t> of </a:t>
            </a:r>
            <a:r>
              <a:rPr lang="es-CO" sz="1100" dirty="0" err="1">
                <a:latin typeface="Montserrat" panose="02000505000000020004" pitchFamily="2" charset="0"/>
                <a:ea typeface="Calibri" panose="020F0502020204030204" pitchFamily="34" charset="0"/>
                <a:cs typeface="Arial" panose="020B0604020202020204" pitchFamily="34" charset="0"/>
              </a:rPr>
              <a:t>Clinical</a:t>
            </a:r>
            <a:r>
              <a:rPr lang="es-CO" sz="1100" dirty="0">
                <a:latin typeface="Montserrat" panose="02000505000000020004" pitchFamily="2" charset="0"/>
                <a:ea typeface="Calibri" panose="020F0502020204030204" pitchFamily="34" charset="0"/>
                <a:cs typeface="Arial" panose="020B0604020202020204" pitchFamily="34" charset="0"/>
              </a:rPr>
              <a:t> </a:t>
            </a:r>
            <a:r>
              <a:rPr lang="es-CO" sz="1100" dirty="0" err="1">
                <a:latin typeface="Montserrat" panose="02000505000000020004" pitchFamily="2" charset="0"/>
                <a:ea typeface="Calibri" panose="020F0502020204030204" pitchFamily="34" charset="0"/>
                <a:cs typeface="Arial" panose="020B0604020202020204" pitchFamily="34" charset="0"/>
              </a:rPr>
              <a:t>Neurology</a:t>
            </a:r>
            <a:r>
              <a:rPr lang="es-CO" sz="1100" dirty="0">
                <a:latin typeface="Montserrat" panose="02000505000000020004" pitchFamily="2" charset="0"/>
                <a:ea typeface="Calibri" panose="020F0502020204030204" pitchFamily="34" charset="0"/>
                <a:cs typeface="Arial" panose="020B0604020202020204" pitchFamily="34" charset="0"/>
              </a:rPr>
              <a:t> 2016; (134): 3-18.</a:t>
            </a:r>
          </a:p>
        </p:txBody>
      </p:sp>
    </p:spTree>
    <p:extLst>
      <p:ext uri="{BB962C8B-B14F-4D97-AF65-F5344CB8AC3E}">
        <p14:creationId xmlns:p14="http://schemas.microsoft.com/office/powerpoint/2010/main" val="25533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8002" y="1656627"/>
            <a:ext cx="7399838" cy="3922278"/>
          </a:xfrm>
          <a:prstGeom prst="rect">
            <a:avLst/>
          </a:prstGeom>
        </p:spPr>
      </p:pic>
      <p:sp>
        <p:nvSpPr>
          <p:cNvPr id="5" name="Título 1"/>
          <p:cNvSpPr>
            <a:spLocks noGrp="1"/>
          </p:cNvSpPr>
          <p:nvPr>
            <p:ph type="title"/>
          </p:nvPr>
        </p:nvSpPr>
        <p:spPr>
          <a:xfrm>
            <a:off x="0" y="254000"/>
            <a:ext cx="12192000" cy="1483359"/>
          </a:xfrm>
        </p:spPr>
        <p:txBody>
          <a:bodyPr>
            <a:noAutofit/>
          </a:bodyPr>
          <a:lstStyle/>
          <a:p>
            <a:pPr algn="ctr"/>
            <a:r>
              <a:rPr lang="es-CO" b="1" dirty="0">
                <a:latin typeface="Montserrat" panose="02000505000000020004" pitchFamily="2" charset="0"/>
              </a:rPr>
              <a:t>Incidencia gliomas: sexo, etnicidad, geografía</a:t>
            </a:r>
          </a:p>
        </p:txBody>
      </p:sp>
      <p:sp>
        <p:nvSpPr>
          <p:cNvPr id="8" name="Rectángulo 7">
            <a:extLst>
              <a:ext uri="{FF2B5EF4-FFF2-40B4-BE49-F238E27FC236}">
                <a16:creationId xmlns:a16="http://schemas.microsoft.com/office/drawing/2014/main" id="{F3C3194F-AB55-4814-8454-43341B76B363}"/>
              </a:ext>
            </a:extLst>
          </p:cNvPr>
          <p:cNvSpPr/>
          <p:nvPr/>
        </p:nvSpPr>
        <p:spPr>
          <a:xfrm>
            <a:off x="7173792" y="6277640"/>
            <a:ext cx="4898872" cy="444161"/>
          </a:xfrm>
          <a:prstGeom prst="rect">
            <a:avLst/>
          </a:prstGeom>
        </p:spPr>
        <p:txBody>
          <a:bodyPr wrap="square">
            <a:spAutoFit/>
          </a:bodyPr>
          <a:lstStyle/>
          <a:p>
            <a:pPr algn="r">
              <a:lnSpc>
                <a:spcPct val="107000"/>
              </a:lnSpc>
              <a:spcAft>
                <a:spcPts val="600"/>
              </a:spcAft>
            </a:pPr>
            <a:r>
              <a:rPr lang="es-CO" sz="1100" dirty="0">
                <a:latin typeface="Montserrat" panose="02000505000000020004" pitchFamily="2" charset="0"/>
                <a:ea typeface="Calibri" panose="020F0502020204030204" pitchFamily="34" charset="0"/>
                <a:cs typeface="Arial" panose="020B0604020202020204" pitchFamily="34" charset="0"/>
              </a:rPr>
              <a:t>Walsh KM, et al. </a:t>
            </a:r>
            <a:r>
              <a:rPr lang="es-CO" sz="1100" dirty="0" err="1">
                <a:latin typeface="Montserrat" panose="02000505000000020004" pitchFamily="2" charset="0"/>
                <a:ea typeface="Calibri" panose="020F0502020204030204" pitchFamily="34" charset="0"/>
                <a:cs typeface="Arial" panose="020B0604020202020204" pitchFamily="34" charset="0"/>
              </a:rPr>
              <a:t>Epidemiology</a:t>
            </a:r>
            <a:r>
              <a:rPr lang="es-CO" sz="1100" dirty="0">
                <a:latin typeface="Montserrat" panose="02000505000000020004" pitchFamily="2" charset="0"/>
                <a:ea typeface="Calibri" panose="020F0502020204030204" pitchFamily="34" charset="0"/>
                <a:cs typeface="Arial" panose="020B0604020202020204" pitchFamily="34" charset="0"/>
              </a:rPr>
              <a:t> in gliomas. </a:t>
            </a:r>
            <a:r>
              <a:rPr lang="es-CO" sz="1100" dirty="0" err="1">
                <a:latin typeface="Montserrat" panose="02000505000000020004" pitchFamily="2" charset="0"/>
                <a:ea typeface="Calibri" panose="020F0502020204030204" pitchFamily="34" charset="0"/>
                <a:cs typeface="Arial" panose="020B0604020202020204" pitchFamily="34" charset="0"/>
              </a:rPr>
              <a:t>Handbook</a:t>
            </a:r>
            <a:r>
              <a:rPr lang="es-CO" sz="1100" dirty="0">
                <a:latin typeface="Montserrat" panose="02000505000000020004" pitchFamily="2" charset="0"/>
                <a:ea typeface="Calibri" panose="020F0502020204030204" pitchFamily="34" charset="0"/>
                <a:cs typeface="Arial" panose="020B0604020202020204" pitchFamily="34" charset="0"/>
              </a:rPr>
              <a:t> of </a:t>
            </a:r>
            <a:r>
              <a:rPr lang="es-CO" sz="1100" dirty="0" err="1">
                <a:latin typeface="Montserrat" panose="02000505000000020004" pitchFamily="2" charset="0"/>
                <a:ea typeface="Calibri" panose="020F0502020204030204" pitchFamily="34" charset="0"/>
                <a:cs typeface="Arial" panose="020B0604020202020204" pitchFamily="34" charset="0"/>
              </a:rPr>
              <a:t>Clinical</a:t>
            </a:r>
            <a:r>
              <a:rPr lang="es-CO" sz="1100" dirty="0">
                <a:latin typeface="Montserrat" panose="02000505000000020004" pitchFamily="2" charset="0"/>
                <a:ea typeface="Calibri" panose="020F0502020204030204" pitchFamily="34" charset="0"/>
                <a:cs typeface="Arial" panose="020B0604020202020204" pitchFamily="34" charset="0"/>
              </a:rPr>
              <a:t> </a:t>
            </a:r>
            <a:r>
              <a:rPr lang="es-CO" sz="1100" dirty="0" err="1">
                <a:latin typeface="Montserrat" panose="02000505000000020004" pitchFamily="2" charset="0"/>
                <a:ea typeface="Calibri" panose="020F0502020204030204" pitchFamily="34" charset="0"/>
                <a:cs typeface="Arial" panose="020B0604020202020204" pitchFamily="34" charset="0"/>
              </a:rPr>
              <a:t>Neurology</a:t>
            </a:r>
            <a:r>
              <a:rPr lang="es-CO" sz="1100" dirty="0">
                <a:latin typeface="Montserrat" panose="02000505000000020004" pitchFamily="2" charset="0"/>
                <a:ea typeface="Calibri" panose="020F0502020204030204" pitchFamily="34" charset="0"/>
                <a:cs typeface="Arial" panose="020B0604020202020204" pitchFamily="34" charset="0"/>
              </a:rPr>
              <a:t> 2016; (134): 3-18.</a:t>
            </a:r>
          </a:p>
        </p:txBody>
      </p:sp>
    </p:spTree>
    <p:extLst>
      <p:ext uri="{BB962C8B-B14F-4D97-AF65-F5344CB8AC3E}">
        <p14:creationId xmlns:p14="http://schemas.microsoft.com/office/powerpoint/2010/main" val="297010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BFAE5C3-0428-48EF-9878-F5D9474FD5F9}"/>
              </a:ext>
            </a:extLst>
          </p:cNvPr>
          <p:cNvSpPr>
            <a:spLocks noGrp="1"/>
          </p:cNvSpPr>
          <p:nvPr>
            <p:ph type="title"/>
          </p:nvPr>
        </p:nvSpPr>
        <p:spPr/>
        <p:txBody>
          <a:bodyPr>
            <a:normAutofit fontScale="90000"/>
          </a:bodyPr>
          <a:lstStyle/>
          <a:p>
            <a:r>
              <a:rPr lang="es-CO" dirty="0"/>
              <a:t>Estadística: </a:t>
            </a:r>
            <a:r>
              <a:rPr lang="es-CO" dirty="0">
                <a:solidFill>
                  <a:srgbClr val="C00000"/>
                </a:solidFill>
              </a:rPr>
              <a:t>adultos según localización</a:t>
            </a:r>
          </a:p>
        </p:txBody>
      </p:sp>
      <p:sp>
        <p:nvSpPr>
          <p:cNvPr id="12" name="Marcador de texto 11">
            <a:extLst>
              <a:ext uri="{FF2B5EF4-FFF2-40B4-BE49-F238E27FC236}">
                <a16:creationId xmlns:a16="http://schemas.microsoft.com/office/drawing/2014/main" id="{F1C5AFD0-7BCD-471F-9D0A-1BEE0C0366BA}"/>
              </a:ext>
            </a:extLst>
          </p:cNvPr>
          <p:cNvSpPr>
            <a:spLocks noGrp="1"/>
          </p:cNvSpPr>
          <p:nvPr>
            <p:ph type="body" idx="1"/>
          </p:nvPr>
        </p:nvSpPr>
        <p:spPr>
          <a:xfrm>
            <a:off x="839788" y="1107356"/>
            <a:ext cx="5157787" cy="823912"/>
          </a:xfrm>
        </p:spPr>
        <p:txBody>
          <a:bodyPr/>
          <a:lstStyle/>
          <a:p>
            <a:pPr algn="ctr"/>
            <a:r>
              <a:rPr lang="es-CO" dirty="0">
                <a:solidFill>
                  <a:srgbClr val="FF0000"/>
                </a:solidFill>
              </a:rPr>
              <a:t>Supratentoriales</a:t>
            </a:r>
          </a:p>
        </p:txBody>
      </p:sp>
      <p:sp>
        <p:nvSpPr>
          <p:cNvPr id="13" name="Marcador de contenido 12">
            <a:extLst>
              <a:ext uri="{FF2B5EF4-FFF2-40B4-BE49-F238E27FC236}">
                <a16:creationId xmlns:a16="http://schemas.microsoft.com/office/drawing/2014/main" id="{068010CE-0945-474C-BFF0-3D3EADC8C5C4}"/>
              </a:ext>
            </a:extLst>
          </p:cNvPr>
          <p:cNvSpPr>
            <a:spLocks noGrp="1"/>
          </p:cNvSpPr>
          <p:nvPr>
            <p:ph sz="half" idx="2"/>
          </p:nvPr>
        </p:nvSpPr>
        <p:spPr>
          <a:xfrm>
            <a:off x="839788" y="1931268"/>
            <a:ext cx="5157787" cy="1966942"/>
          </a:xfrm>
        </p:spPr>
        <p:txBody>
          <a:bodyPr numCol="2">
            <a:noAutofit/>
          </a:bodyPr>
          <a:lstStyle/>
          <a:p>
            <a:pPr marL="457200" indent="-457200">
              <a:buFont typeface="+mj-lt"/>
              <a:buAutoNum type="arabicPeriod"/>
            </a:pPr>
            <a:r>
              <a:rPr lang="es-CO" b="1" dirty="0">
                <a:solidFill>
                  <a:srgbClr val="06AEAA"/>
                </a:solidFill>
              </a:rPr>
              <a:t>Hemisferios</a:t>
            </a:r>
          </a:p>
          <a:p>
            <a:r>
              <a:rPr lang="es-CO" dirty="0"/>
              <a:t>MTS</a:t>
            </a:r>
          </a:p>
          <a:p>
            <a:r>
              <a:rPr lang="es-CO" dirty="0"/>
              <a:t>Gliomas</a:t>
            </a:r>
          </a:p>
          <a:p>
            <a:r>
              <a:rPr lang="es-CO" dirty="0" err="1"/>
              <a:t>Meningiomas</a:t>
            </a:r>
            <a:endParaRPr lang="es-CO" dirty="0"/>
          </a:p>
          <a:p>
            <a:r>
              <a:rPr lang="es-CO" dirty="0"/>
              <a:t>Linfoma</a:t>
            </a:r>
          </a:p>
          <a:p>
            <a:pPr marL="457200" indent="-457200">
              <a:buFont typeface="+mj-lt"/>
              <a:buAutoNum type="arabicPeriod" startAt="2"/>
            </a:pPr>
            <a:r>
              <a:rPr lang="es-CO" b="1" dirty="0">
                <a:solidFill>
                  <a:srgbClr val="06AEAA"/>
                </a:solidFill>
              </a:rPr>
              <a:t>Silla Turca</a:t>
            </a:r>
          </a:p>
          <a:p>
            <a:r>
              <a:rPr lang="es-CO" dirty="0"/>
              <a:t>Adenoma de Hipófisis (Prolactinoma)</a:t>
            </a:r>
          </a:p>
          <a:p>
            <a:r>
              <a:rPr lang="es-CO" dirty="0"/>
              <a:t>Craneofaringioma (Papilar)</a:t>
            </a:r>
          </a:p>
        </p:txBody>
      </p:sp>
      <p:sp>
        <p:nvSpPr>
          <p:cNvPr id="14" name="Marcador de texto 13">
            <a:extLst>
              <a:ext uri="{FF2B5EF4-FFF2-40B4-BE49-F238E27FC236}">
                <a16:creationId xmlns:a16="http://schemas.microsoft.com/office/drawing/2014/main" id="{0AE32403-7332-4D08-A9A3-DB471CF2CEC8}"/>
              </a:ext>
            </a:extLst>
          </p:cNvPr>
          <p:cNvSpPr>
            <a:spLocks noGrp="1"/>
          </p:cNvSpPr>
          <p:nvPr>
            <p:ph type="body" sz="quarter" idx="3"/>
          </p:nvPr>
        </p:nvSpPr>
        <p:spPr>
          <a:xfrm>
            <a:off x="6848058" y="1107356"/>
            <a:ext cx="5183188" cy="823912"/>
          </a:xfrm>
        </p:spPr>
        <p:txBody>
          <a:bodyPr/>
          <a:lstStyle/>
          <a:p>
            <a:r>
              <a:rPr lang="es-CO" dirty="0">
                <a:solidFill>
                  <a:srgbClr val="FF0000"/>
                </a:solidFill>
              </a:rPr>
              <a:t>Infratentoriales</a:t>
            </a:r>
          </a:p>
        </p:txBody>
      </p:sp>
      <p:sp>
        <p:nvSpPr>
          <p:cNvPr id="15" name="Marcador de contenido 14">
            <a:extLst>
              <a:ext uri="{FF2B5EF4-FFF2-40B4-BE49-F238E27FC236}">
                <a16:creationId xmlns:a16="http://schemas.microsoft.com/office/drawing/2014/main" id="{DB388470-9F79-45A9-A0A3-662820F0D122}"/>
              </a:ext>
            </a:extLst>
          </p:cNvPr>
          <p:cNvSpPr>
            <a:spLocks noGrp="1"/>
          </p:cNvSpPr>
          <p:nvPr>
            <p:ph sz="quarter" idx="4"/>
          </p:nvPr>
        </p:nvSpPr>
        <p:spPr>
          <a:xfrm>
            <a:off x="6848058" y="1931267"/>
            <a:ext cx="5183188" cy="4853839"/>
          </a:xfrm>
        </p:spPr>
        <p:txBody>
          <a:bodyPr>
            <a:noAutofit/>
          </a:bodyPr>
          <a:lstStyle/>
          <a:p>
            <a:pPr marL="342900" indent="-342900">
              <a:buFont typeface="+mj-lt"/>
              <a:buAutoNum type="arabicPeriod"/>
            </a:pPr>
            <a:r>
              <a:rPr lang="es-CO" b="1" dirty="0">
                <a:solidFill>
                  <a:srgbClr val="06AEAA"/>
                </a:solidFill>
              </a:rPr>
              <a:t>Cerebelo</a:t>
            </a:r>
          </a:p>
          <a:p>
            <a:r>
              <a:rPr lang="es-CO" dirty="0"/>
              <a:t>MTS</a:t>
            </a:r>
          </a:p>
          <a:p>
            <a:r>
              <a:rPr lang="es-CO" dirty="0" err="1"/>
              <a:t>Hemangioblastoma</a:t>
            </a:r>
            <a:endParaRPr lang="es-CO" dirty="0"/>
          </a:p>
          <a:p>
            <a:endParaRPr lang="es-CO" dirty="0"/>
          </a:p>
          <a:p>
            <a:pPr marL="342900" indent="-342900">
              <a:buFont typeface="+mj-lt"/>
              <a:buAutoNum type="arabicPeriod" startAt="2"/>
            </a:pPr>
            <a:r>
              <a:rPr lang="es-CO" b="1" dirty="0">
                <a:solidFill>
                  <a:srgbClr val="06AEAA"/>
                </a:solidFill>
              </a:rPr>
              <a:t>Ángulo </a:t>
            </a:r>
            <a:r>
              <a:rPr lang="es-CO" b="1" dirty="0" err="1">
                <a:solidFill>
                  <a:srgbClr val="06AEAA"/>
                </a:solidFill>
              </a:rPr>
              <a:t>pontocerebeloso</a:t>
            </a:r>
            <a:endParaRPr lang="es-CO" b="1" dirty="0">
              <a:solidFill>
                <a:srgbClr val="06AEAA"/>
              </a:solidFill>
            </a:endParaRPr>
          </a:p>
          <a:p>
            <a:r>
              <a:rPr lang="es-CO" dirty="0" err="1"/>
              <a:t>Schwanoma</a:t>
            </a:r>
            <a:r>
              <a:rPr lang="es-CO" dirty="0"/>
              <a:t> VIII</a:t>
            </a:r>
          </a:p>
          <a:p>
            <a:r>
              <a:rPr lang="es-CO" dirty="0" err="1"/>
              <a:t>Meningioma</a:t>
            </a:r>
            <a:endParaRPr lang="es-CO" dirty="0"/>
          </a:p>
          <a:p>
            <a:r>
              <a:rPr lang="es-CO" dirty="0"/>
              <a:t>Epidermoide</a:t>
            </a:r>
          </a:p>
          <a:p>
            <a:r>
              <a:rPr lang="es-CO" dirty="0"/>
              <a:t>MTS</a:t>
            </a:r>
          </a:p>
          <a:p>
            <a:endParaRPr lang="es-CO" dirty="0"/>
          </a:p>
          <a:p>
            <a:pPr marL="342900" indent="-342900">
              <a:buFont typeface="+mj-lt"/>
              <a:buAutoNum type="arabicPeriod" startAt="3"/>
            </a:pPr>
            <a:r>
              <a:rPr lang="es-CO" b="1" dirty="0">
                <a:solidFill>
                  <a:srgbClr val="06AEAA"/>
                </a:solidFill>
              </a:rPr>
              <a:t>Tallo cerebral</a:t>
            </a:r>
          </a:p>
          <a:p>
            <a:r>
              <a:rPr lang="es-CO" dirty="0"/>
              <a:t>Gliomas (bajo grado)</a:t>
            </a:r>
          </a:p>
        </p:txBody>
      </p:sp>
    </p:spTree>
    <p:extLst>
      <p:ext uri="{BB962C8B-B14F-4D97-AF65-F5344CB8AC3E}">
        <p14:creationId xmlns:p14="http://schemas.microsoft.com/office/powerpoint/2010/main" val="888465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5250" y="514008"/>
            <a:ext cx="12192000" cy="1319560"/>
          </a:xfrm>
        </p:spPr>
        <p:txBody>
          <a:bodyPr>
            <a:normAutofit/>
          </a:bodyPr>
          <a:lstStyle/>
          <a:p>
            <a:pPr algn="ctr"/>
            <a:r>
              <a:rPr lang="es-CO" sz="3600" b="1" dirty="0">
                <a:latin typeface="Montserrat" panose="02000505000000020004" pitchFamily="2" charset="0"/>
              </a:rPr>
              <a:t>Incidencia gliomas: sexo, etnicidad, geografía</a:t>
            </a:r>
          </a:p>
        </p:txBody>
      </p:sp>
      <p:sp>
        <p:nvSpPr>
          <p:cNvPr id="5" name="Marcador de contenido 4"/>
          <p:cNvSpPr>
            <a:spLocks noGrp="1"/>
          </p:cNvSpPr>
          <p:nvPr>
            <p:ph sz="half" idx="1"/>
          </p:nvPr>
        </p:nvSpPr>
        <p:spPr>
          <a:xfrm>
            <a:off x="509079" y="1833568"/>
            <a:ext cx="6664713" cy="1603947"/>
          </a:xfrm>
        </p:spPr>
        <p:txBody>
          <a:bodyPr>
            <a:normAutofit/>
          </a:bodyPr>
          <a:lstStyle/>
          <a:p>
            <a:r>
              <a:rPr lang="en-US" sz="2400" b="1" dirty="0">
                <a:latin typeface="Montserrat" panose="02000505000000020004" pitchFamily="2" charset="0"/>
              </a:rPr>
              <a:t>Norte de Europa, USA (</a:t>
            </a:r>
            <a:r>
              <a:rPr lang="es-CO" sz="2400" b="1" dirty="0">
                <a:latin typeface="Montserrat" panose="02000505000000020004" pitchFamily="2" charset="0"/>
              </a:rPr>
              <a:t>blancos</a:t>
            </a:r>
            <a:r>
              <a:rPr lang="en-US" sz="2400" b="1" dirty="0">
                <a:latin typeface="Montserrat" panose="02000505000000020004" pitchFamily="2" charset="0"/>
              </a:rPr>
              <a:t>) e Israel:</a:t>
            </a:r>
          </a:p>
          <a:p>
            <a:pPr marL="0" indent="0">
              <a:buNone/>
            </a:pPr>
            <a:r>
              <a:rPr lang="en-US" sz="2400" b="1" dirty="0">
                <a:latin typeface="Montserrat" panose="02000505000000020004" pitchFamily="2" charset="0"/>
              </a:rPr>
              <a:t> </a:t>
            </a:r>
            <a:endParaRPr lang="en-US" sz="2400" dirty="0">
              <a:latin typeface="Montserrat" panose="02000505000000020004" pitchFamily="2" charset="0"/>
            </a:endParaRPr>
          </a:p>
          <a:p>
            <a:pPr marL="400041" lvl="1" indent="0">
              <a:buNone/>
            </a:pPr>
            <a:r>
              <a:rPr lang="en-US" sz="2400" dirty="0">
                <a:latin typeface="Montserrat" panose="02000505000000020004" pitchFamily="2" charset="0"/>
              </a:rPr>
              <a:t>- </a:t>
            </a:r>
            <a:r>
              <a:rPr lang="en-US" sz="2400" dirty="0" err="1">
                <a:latin typeface="Montserrat" panose="02000505000000020004" pitchFamily="2" charset="0"/>
              </a:rPr>
              <a:t>Tasas</a:t>
            </a:r>
            <a:r>
              <a:rPr lang="en-US" sz="2400" dirty="0">
                <a:latin typeface="Montserrat" panose="02000505000000020004" pitchFamily="2" charset="0"/>
              </a:rPr>
              <a:t> de 11–20 por 100 000</a:t>
            </a:r>
            <a:endParaRPr lang="es-CO" sz="2400" dirty="0">
              <a:latin typeface="Montserrat" panose="02000505000000020004" pitchFamily="2" charset="0"/>
            </a:endParaRPr>
          </a:p>
        </p:txBody>
      </p:sp>
      <p:sp>
        <p:nvSpPr>
          <p:cNvPr id="6" name="Marcador de contenido 5"/>
          <p:cNvSpPr>
            <a:spLocks noGrp="1"/>
          </p:cNvSpPr>
          <p:nvPr>
            <p:ph sz="half" idx="2"/>
          </p:nvPr>
        </p:nvSpPr>
        <p:spPr>
          <a:xfrm>
            <a:off x="7286385" y="1833568"/>
            <a:ext cx="4775200" cy="1603947"/>
          </a:xfrm>
        </p:spPr>
        <p:txBody>
          <a:bodyPr>
            <a:normAutofit/>
          </a:bodyPr>
          <a:lstStyle/>
          <a:p>
            <a:r>
              <a:rPr lang="en-US" sz="2400" b="1" dirty="0">
                <a:latin typeface="Montserrat" panose="02000505000000020004" pitchFamily="2" charset="0"/>
              </a:rPr>
              <a:t>India y Filipinas: </a:t>
            </a:r>
          </a:p>
          <a:p>
            <a:pPr marL="0" indent="0">
              <a:buNone/>
            </a:pPr>
            <a:endParaRPr lang="en-US" sz="2400" dirty="0">
              <a:latin typeface="Montserrat" panose="02000505000000020004" pitchFamily="2" charset="0"/>
            </a:endParaRPr>
          </a:p>
          <a:p>
            <a:pPr marL="400041" lvl="1" indent="0">
              <a:buNone/>
            </a:pPr>
            <a:r>
              <a:rPr lang="en-US" sz="2400" dirty="0">
                <a:latin typeface="Montserrat" panose="02000505000000020004" pitchFamily="2" charset="0"/>
              </a:rPr>
              <a:t>- </a:t>
            </a:r>
            <a:r>
              <a:rPr lang="en-US" sz="2400" dirty="0" err="1">
                <a:latin typeface="Montserrat" panose="02000505000000020004" pitchFamily="2" charset="0"/>
              </a:rPr>
              <a:t>Tasas</a:t>
            </a:r>
            <a:r>
              <a:rPr lang="en-US" sz="2400" dirty="0">
                <a:latin typeface="Montserrat" panose="02000505000000020004" pitchFamily="2" charset="0"/>
              </a:rPr>
              <a:t> de 2–4 por 100 000 </a:t>
            </a:r>
            <a:endParaRPr lang="es-CO" sz="2400" dirty="0">
              <a:latin typeface="Montserrat" panose="02000505000000020004" pitchFamily="2" charset="0"/>
            </a:endParaRPr>
          </a:p>
        </p:txBody>
      </p:sp>
      <p:sp>
        <p:nvSpPr>
          <p:cNvPr id="8" name="Rectángulo 7"/>
          <p:cNvSpPr/>
          <p:nvPr/>
        </p:nvSpPr>
        <p:spPr>
          <a:xfrm>
            <a:off x="7173792" y="6277640"/>
            <a:ext cx="4898872" cy="444161"/>
          </a:xfrm>
          <a:prstGeom prst="rect">
            <a:avLst/>
          </a:prstGeom>
        </p:spPr>
        <p:txBody>
          <a:bodyPr wrap="square">
            <a:spAutoFit/>
          </a:bodyPr>
          <a:lstStyle/>
          <a:p>
            <a:pPr algn="r">
              <a:lnSpc>
                <a:spcPct val="107000"/>
              </a:lnSpc>
              <a:spcAft>
                <a:spcPts val="600"/>
              </a:spcAft>
            </a:pPr>
            <a:r>
              <a:rPr lang="es-CO" sz="1100" dirty="0">
                <a:latin typeface="Montserrat" panose="02000505000000020004" pitchFamily="2" charset="0"/>
                <a:ea typeface="Calibri" panose="020F0502020204030204" pitchFamily="34" charset="0"/>
                <a:cs typeface="Arial" panose="020B0604020202020204" pitchFamily="34" charset="0"/>
              </a:rPr>
              <a:t>Walsh KM, et al. </a:t>
            </a:r>
            <a:r>
              <a:rPr lang="es-CO" sz="1100" dirty="0" err="1">
                <a:latin typeface="Montserrat" panose="02000505000000020004" pitchFamily="2" charset="0"/>
                <a:ea typeface="Calibri" panose="020F0502020204030204" pitchFamily="34" charset="0"/>
                <a:cs typeface="Arial" panose="020B0604020202020204" pitchFamily="34" charset="0"/>
              </a:rPr>
              <a:t>Epidemiology</a:t>
            </a:r>
            <a:r>
              <a:rPr lang="es-CO" sz="1100" dirty="0">
                <a:latin typeface="Montserrat" panose="02000505000000020004" pitchFamily="2" charset="0"/>
                <a:ea typeface="Calibri" panose="020F0502020204030204" pitchFamily="34" charset="0"/>
                <a:cs typeface="Arial" panose="020B0604020202020204" pitchFamily="34" charset="0"/>
              </a:rPr>
              <a:t> in gliomas. </a:t>
            </a:r>
            <a:r>
              <a:rPr lang="es-CO" sz="1100" dirty="0" err="1">
                <a:latin typeface="Montserrat" panose="02000505000000020004" pitchFamily="2" charset="0"/>
                <a:ea typeface="Calibri" panose="020F0502020204030204" pitchFamily="34" charset="0"/>
                <a:cs typeface="Arial" panose="020B0604020202020204" pitchFamily="34" charset="0"/>
              </a:rPr>
              <a:t>Handbook</a:t>
            </a:r>
            <a:r>
              <a:rPr lang="es-CO" sz="1100" dirty="0">
                <a:latin typeface="Montserrat" panose="02000505000000020004" pitchFamily="2" charset="0"/>
                <a:ea typeface="Calibri" panose="020F0502020204030204" pitchFamily="34" charset="0"/>
                <a:cs typeface="Arial" panose="020B0604020202020204" pitchFamily="34" charset="0"/>
              </a:rPr>
              <a:t> of </a:t>
            </a:r>
            <a:r>
              <a:rPr lang="es-CO" sz="1100" dirty="0" err="1">
                <a:latin typeface="Montserrat" panose="02000505000000020004" pitchFamily="2" charset="0"/>
                <a:ea typeface="Calibri" panose="020F0502020204030204" pitchFamily="34" charset="0"/>
                <a:cs typeface="Arial" panose="020B0604020202020204" pitchFamily="34" charset="0"/>
              </a:rPr>
              <a:t>Clinical</a:t>
            </a:r>
            <a:r>
              <a:rPr lang="es-CO" sz="1100" dirty="0">
                <a:latin typeface="Montserrat" panose="02000505000000020004" pitchFamily="2" charset="0"/>
                <a:ea typeface="Calibri" panose="020F0502020204030204" pitchFamily="34" charset="0"/>
                <a:cs typeface="Arial" panose="020B0604020202020204" pitchFamily="34" charset="0"/>
              </a:rPr>
              <a:t> </a:t>
            </a:r>
            <a:r>
              <a:rPr lang="es-CO" sz="1100" dirty="0" err="1">
                <a:latin typeface="Montserrat" panose="02000505000000020004" pitchFamily="2" charset="0"/>
                <a:ea typeface="Calibri" panose="020F0502020204030204" pitchFamily="34" charset="0"/>
                <a:cs typeface="Arial" panose="020B0604020202020204" pitchFamily="34" charset="0"/>
              </a:rPr>
              <a:t>Neurology</a:t>
            </a:r>
            <a:r>
              <a:rPr lang="es-CO" sz="1100" dirty="0">
                <a:latin typeface="Montserrat" panose="02000505000000020004" pitchFamily="2" charset="0"/>
                <a:ea typeface="Calibri" panose="020F0502020204030204" pitchFamily="34" charset="0"/>
                <a:cs typeface="Arial" panose="020B0604020202020204" pitchFamily="34" charset="0"/>
              </a:rPr>
              <a:t> 2016; (134): 3-18.</a:t>
            </a:r>
          </a:p>
        </p:txBody>
      </p:sp>
    </p:spTree>
    <p:extLst>
      <p:ext uri="{BB962C8B-B14F-4D97-AF65-F5344CB8AC3E}">
        <p14:creationId xmlns:p14="http://schemas.microsoft.com/office/powerpoint/2010/main" val="2474560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138626" y="216912"/>
            <a:ext cx="5722414" cy="6268702"/>
          </a:xfrm>
          <a:prstGeom prst="rect">
            <a:avLst/>
          </a:prstGeom>
        </p:spPr>
      </p:pic>
      <p:sp>
        <p:nvSpPr>
          <p:cNvPr id="7" name="Rectángulo 6"/>
          <p:cNvSpPr/>
          <p:nvPr/>
        </p:nvSpPr>
        <p:spPr>
          <a:xfrm>
            <a:off x="5138626" y="6485614"/>
            <a:ext cx="6784094" cy="262444"/>
          </a:xfrm>
          <a:prstGeom prst="rect">
            <a:avLst/>
          </a:prstGeom>
        </p:spPr>
        <p:txBody>
          <a:bodyPr wrap="square">
            <a:spAutoFit/>
          </a:bodyPr>
          <a:lstStyle/>
          <a:p>
            <a:pPr algn="r">
              <a:lnSpc>
                <a:spcPct val="107000"/>
              </a:lnSpc>
              <a:spcAft>
                <a:spcPts val="600"/>
              </a:spcAft>
            </a:pPr>
            <a:r>
              <a:rPr lang="es-CO" sz="1100" dirty="0">
                <a:latin typeface="Montserrat" panose="02000505000000020004" pitchFamily="2" charset="0"/>
                <a:ea typeface="Calibri" panose="020F0502020204030204" pitchFamily="34" charset="0"/>
                <a:cs typeface="Arial" panose="020B0604020202020204" pitchFamily="34" charset="0"/>
              </a:rPr>
              <a:t> Walsh KM, et al. </a:t>
            </a:r>
            <a:r>
              <a:rPr lang="es-CO" sz="1100" dirty="0" err="1">
                <a:latin typeface="Montserrat" panose="02000505000000020004" pitchFamily="2" charset="0"/>
                <a:ea typeface="Calibri" panose="020F0502020204030204" pitchFamily="34" charset="0"/>
                <a:cs typeface="Arial" panose="020B0604020202020204" pitchFamily="34" charset="0"/>
              </a:rPr>
              <a:t>Epidemiology</a:t>
            </a:r>
            <a:r>
              <a:rPr lang="es-CO" sz="1100" dirty="0">
                <a:latin typeface="Montserrat" panose="02000505000000020004" pitchFamily="2" charset="0"/>
                <a:ea typeface="Calibri" panose="020F0502020204030204" pitchFamily="34" charset="0"/>
                <a:cs typeface="Arial" panose="020B0604020202020204" pitchFamily="34" charset="0"/>
              </a:rPr>
              <a:t> in gliomas. </a:t>
            </a:r>
            <a:r>
              <a:rPr lang="es-CO" sz="1100" dirty="0" err="1">
                <a:latin typeface="Montserrat" panose="02000505000000020004" pitchFamily="2" charset="0"/>
                <a:ea typeface="Calibri" panose="020F0502020204030204" pitchFamily="34" charset="0"/>
                <a:cs typeface="Arial" panose="020B0604020202020204" pitchFamily="34" charset="0"/>
              </a:rPr>
              <a:t>Handbook</a:t>
            </a:r>
            <a:r>
              <a:rPr lang="es-CO" sz="1100" dirty="0">
                <a:latin typeface="Montserrat" panose="02000505000000020004" pitchFamily="2" charset="0"/>
                <a:ea typeface="Calibri" panose="020F0502020204030204" pitchFamily="34" charset="0"/>
                <a:cs typeface="Arial" panose="020B0604020202020204" pitchFamily="34" charset="0"/>
              </a:rPr>
              <a:t> of </a:t>
            </a:r>
            <a:r>
              <a:rPr lang="es-CO" sz="1100" dirty="0" err="1">
                <a:latin typeface="Montserrat" panose="02000505000000020004" pitchFamily="2" charset="0"/>
                <a:ea typeface="Calibri" panose="020F0502020204030204" pitchFamily="34" charset="0"/>
                <a:cs typeface="Arial" panose="020B0604020202020204" pitchFamily="34" charset="0"/>
              </a:rPr>
              <a:t>Clinical</a:t>
            </a:r>
            <a:r>
              <a:rPr lang="es-CO" sz="1100" dirty="0">
                <a:latin typeface="Montserrat" panose="02000505000000020004" pitchFamily="2" charset="0"/>
                <a:ea typeface="Calibri" panose="020F0502020204030204" pitchFamily="34" charset="0"/>
                <a:cs typeface="Arial" panose="020B0604020202020204" pitchFamily="34" charset="0"/>
              </a:rPr>
              <a:t> </a:t>
            </a:r>
            <a:r>
              <a:rPr lang="es-CO" sz="1100" dirty="0" err="1">
                <a:latin typeface="Montserrat" panose="02000505000000020004" pitchFamily="2" charset="0"/>
                <a:ea typeface="Calibri" panose="020F0502020204030204" pitchFamily="34" charset="0"/>
                <a:cs typeface="Arial" panose="020B0604020202020204" pitchFamily="34" charset="0"/>
              </a:rPr>
              <a:t>Neurology</a:t>
            </a:r>
            <a:r>
              <a:rPr lang="es-CO" sz="1100" dirty="0">
                <a:latin typeface="Montserrat" panose="02000505000000020004" pitchFamily="2" charset="0"/>
                <a:ea typeface="Calibri" panose="020F0502020204030204" pitchFamily="34" charset="0"/>
                <a:cs typeface="Arial" panose="020B0604020202020204" pitchFamily="34" charset="0"/>
              </a:rPr>
              <a:t> 2016; (134): 3-18.</a:t>
            </a:r>
          </a:p>
        </p:txBody>
      </p:sp>
      <p:cxnSp>
        <p:nvCxnSpPr>
          <p:cNvPr id="9" name="Conector recto 8"/>
          <p:cNvCxnSpPr>
            <a:cxnSpLocks/>
          </p:cNvCxnSpPr>
          <p:nvPr/>
        </p:nvCxnSpPr>
        <p:spPr>
          <a:xfrm>
            <a:off x="5259644" y="2533738"/>
            <a:ext cx="47100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ector recto 9"/>
          <p:cNvCxnSpPr>
            <a:cxnSpLocks/>
          </p:cNvCxnSpPr>
          <p:nvPr/>
        </p:nvCxnSpPr>
        <p:spPr>
          <a:xfrm>
            <a:off x="5259644" y="3181810"/>
            <a:ext cx="47100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a:cxnSpLocks/>
          </p:cNvCxnSpPr>
          <p:nvPr/>
        </p:nvCxnSpPr>
        <p:spPr>
          <a:xfrm>
            <a:off x="5259644" y="2749762"/>
            <a:ext cx="471009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Conector recto 11"/>
          <p:cNvCxnSpPr>
            <a:cxnSpLocks/>
          </p:cNvCxnSpPr>
          <p:nvPr/>
        </p:nvCxnSpPr>
        <p:spPr>
          <a:xfrm>
            <a:off x="5259644" y="2965786"/>
            <a:ext cx="4710093"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0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par>
                                <p:cTn id="21" presetID="3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latin typeface="Montserrat" panose="02000505000000020004" pitchFamily="2" charset="0"/>
              </a:rPr>
              <a:t>Gliomas</a:t>
            </a:r>
          </a:p>
        </p:txBody>
      </p:sp>
      <p:sp>
        <p:nvSpPr>
          <p:cNvPr id="3" name="Marcador de contenido 2"/>
          <p:cNvSpPr>
            <a:spLocks noGrp="1"/>
          </p:cNvSpPr>
          <p:nvPr>
            <p:ph idx="1"/>
          </p:nvPr>
        </p:nvSpPr>
        <p:spPr>
          <a:xfrm>
            <a:off x="3799840" y="1948176"/>
            <a:ext cx="7553960" cy="3142301"/>
          </a:xfrm>
        </p:spPr>
        <p:txBody>
          <a:bodyPr>
            <a:normAutofit/>
          </a:bodyPr>
          <a:lstStyle/>
          <a:p>
            <a:pPr marL="0" indent="0" algn="ctr">
              <a:buNone/>
            </a:pPr>
            <a:endParaRPr lang="es-CO" sz="4000" dirty="0">
              <a:latin typeface="Montserrat" panose="02000505000000020004" pitchFamily="2" charset="0"/>
            </a:endParaRPr>
          </a:p>
          <a:p>
            <a:pPr marL="0" indent="0" algn="ctr">
              <a:buNone/>
            </a:pPr>
            <a:r>
              <a:rPr lang="es-CO" sz="4000" dirty="0">
                <a:latin typeface="Montserrat" panose="02000505000000020004" pitchFamily="2" charset="0"/>
              </a:rPr>
              <a:t>Diagnóstico histológico </a:t>
            </a:r>
          </a:p>
          <a:p>
            <a:pPr marL="0" indent="0" algn="ctr">
              <a:buNone/>
            </a:pPr>
            <a:r>
              <a:rPr lang="es-CO" sz="4000" dirty="0">
                <a:solidFill>
                  <a:srgbClr val="06AEAA"/>
                </a:solidFill>
                <a:latin typeface="Montserrat" panose="02000505000000020004" pitchFamily="2" charset="0"/>
              </a:rPr>
              <a:t>+</a:t>
            </a:r>
          </a:p>
          <a:p>
            <a:pPr marL="0" indent="0" algn="ctr">
              <a:buNone/>
            </a:pPr>
            <a:r>
              <a:rPr lang="es-CO" sz="4000" dirty="0">
                <a:latin typeface="Montserrat" panose="02000505000000020004" pitchFamily="2" charset="0"/>
              </a:rPr>
              <a:t>Diagnóstico molecular</a:t>
            </a:r>
          </a:p>
        </p:txBody>
      </p:sp>
      <p:sp>
        <p:nvSpPr>
          <p:cNvPr id="5" name="Rectángulo 4"/>
          <p:cNvSpPr/>
          <p:nvPr/>
        </p:nvSpPr>
        <p:spPr>
          <a:xfrm>
            <a:off x="3962400" y="6504506"/>
            <a:ext cx="8128000" cy="263021"/>
          </a:xfrm>
          <a:prstGeom prst="rect">
            <a:avLst/>
          </a:prstGeom>
        </p:spPr>
        <p:txBody>
          <a:bodyPr wrap="square">
            <a:spAutoFit/>
          </a:bodyPr>
          <a:lstStyle/>
          <a:p>
            <a:pPr algn="r">
              <a:lnSpc>
                <a:spcPct val="107000"/>
              </a:lnSpc>
              <a:spcAft>
                <a:spcPts val="600"/>
              </a:spcAft>
            </a:pP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Perry </a:t>
            </a:r>
            <a:r>
              <a:rPr lang="es-CO" sz="1100" dirty="0" err="1">
                <a:solidFill>
                  <a:srgbClr val="000000"/>
                </a:solidFill>
                <a:latin typeface="Montserrat" panose="02000505000000020004" pitchFamily="2" charset="0"/>
                <a:ea typeface="Calibri" panose="020F0502020204030204" pitchFamily="34" charset="0"/>
                <a:cs typeface="Times New Roman" panose="02020603050405020304" pitchFamily="18" charset="0"/>
              </a:rPr>
              <a:t>Arie</a:t>
            </a: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 et al. </a:t>
            </a:r>
            <a:r>
              <a:rPr lang="es-CO" sz="1100" dirty="0" err="1">
                <a:latin typeface="Montserrat" panose="02000505000000020004" pitchFamily="2" charset="0"/>
                <a:ea typeface="Calibri" panose="020F0502020204030204" pitchFamily="34" charset="0"/>
                <a:cs typeface="Times New Roman" panose="02020603050405020304" pitchFamily="18" charset="0"/>
              </a:rPr>
              <a:t>Histologic</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gliomas. </a:t>
            </a:r>
            <a:r>
              <a:rPr lang="es-CO" sz="1100" dirty="0" err="1">
                <a:latin typeface="Montserrat" panose="02000505000000020004" pitchFamily="2" charset="0"/>
                <a:ea typeface="Calibri" panose="020F0502020204030204" pitchFamily="34" charset="0"/>
                <a:cs typeface="Times New Roman" panose="02020603050405020304" pitchFamily="18" charset="0"/>
              </a:rPr>
              <a:t>Handbook</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Clinical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Neurology</a:t>
            </a:r>
            <a:r>
              <a:rPr lang="es-CO" sz="1100" dirty="0">
                <a:latin typeface="Montserrat" panose="02000505000000020004" pitchFamily="2" charset="0"/>
                <a:ea typeface="Calibri" panose="020F0502020204030204" pitchFamily="34" charset="0"/>
                <a:cs typeface="Times New Roman" panose="02020603050405020304" pitchFamily="18" charset="0"/>
              </a:rPr>
              <a:t> 2016; (134): 71-95.</a:t>
            </a:r>
          </a:p>
        </p:txBody>
      </p:sp>
      <p:sp>
        <p:nvSpPr>
          <p:cNvPr id="6" name="Rectángulo 5"/>
          <p:cNvSpPr/>
          <p:nvPr/>
        </p:nvSpPr>
        <p:spPr>
          <a:xfrm>
            <a:off x="4349014" y="6289891"/>
            <a:ext cx="7741386" cy="263021"/>
          </a:xfrm>
          <a:prstGeom prst="rect">
            <a:avLst/>
          </a:prstGeom>
        </p:spPr>
        <p:txBody>
          <a:bodyPr wrap="square">
            <a:spAutoFit/>
          </a:bodyPr>
          <a:lstStyle/>
          <a:p>
            <a:pPr algn="r">
              <a:lnSpc>
                <a:spcPct val="107000"/>
              </a:lnSpc>
            </a:pPr>
            <a:r>
              <a:rPr lang="es-CO" sz="1100" dirty="0">
                <a:latin typeface="Montserrat" panose="02000505000000020004" pitchFamily="2" charset="0"/>
                <a:ea typeface="Calibri" panose="020F0502020204030204" pitchFamily="34" charset="0"/>
                <a:cs typeface="Times New Roman" panose="02020603050405020304" pitchFamily="18" charset="0"/>
              </a:rPr>
              <a:t>Louis DN, et al. </a:t>
            </a:r>
            <a:r>
              <a:rPr lang="es-CO" sz="1100" dirty="0" err="1">
                <a:latin typeface="Montserrat" panose="02000505000000020004" pitchFamily="2" charset="0"/>
                <a:ea typeface="Calibri" panose="020F0502020204030204" pitchFamily="34" charset="0"/>
                <a:cs typeface="Times New Roman" panose="02020603050405020304" pitchFamily="18" charset="0"/>
              </a:rPr>
              <a:t>The</a:t>
            </a:r>
            <a:r>
              <a:rPr lang="es-CO" sz="1100" dirty="0">
                <a:latin typeface="Montserrat" panose="02000505000000020004" pitchFamily="2" charset="0"/>
                <a:ea typeface="Calibri" panose="020F0502020204030204" pitchFamily="34" charset="0"/>
                <a:cs typeface="Times New Roman" panose="02020603050405020304" pitchFamily="18" charset="0"/>
              </a:rPr>
              <a:t> 2016 WHO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Tumors</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the</a:t>
            </a:r>
            <a:r>
              <a:rPr lang="es-CO" sz="1100" dirty="0">
                <a:latin typeface="Montserrat" panose="02000505000000020004" pitchFamily="2" charset="0"/>
                <a:ea typeface="Calibri" panose="020F0502020204030204" pitchFamily="34" charset="0"/>
                <a:cs typeface="Times New Roman" panose="02020603050405020304" pitchFamily="18" charset="0"/>
              </a:rPr>
              <a:t> CNS. Acta </a:t>
            </a:r>
            <a:r>
              <a:rPr lang="es-CO" sz="1100" dirty="0" err="1">
                <a:latin typeface="Montserrat" panose="02000505000000020004" pitchFamily="2" charset="0"/>
                <a:ea typeface="Calibri" panose="020F0502020204030204" pitchFamily="34" charset="0"/>
                <a:cs typeface="Times New Roman" panose="02020603050405020304" pitchFamily="18" charset="0"/>
              </a:rPr>
              <a:t>Neuropathol</a:t>
            </a:r>
            <a:r>
              <a:rPr lang="es-CO" sz="1100" dirty="0">
                <a:latin typeface="Montserrat" panose="02000505000000020004" pitchFamily="2" charset="0"/>
                <a:ea typeface="Calibri" panose="020F0502020204030204" pitchFamily="34" charset="0"/>
                <a:cs typeface="Times New Roman" panose="02020603050405020304" pitchFamily="18" charset="0"/>
              </a:rPr>
              <a:t> (2016) 131:803–820.</a:t>
            </a:r>
          </a:p>
        </p:txBody>
      </p:sp>
    </p:spTree>
    <p:extLst>
      <p:ext uri="{BB962C8B-B14F-4D97-AF65-F5344CB8AC3E}">
        <p14:creationId xmlns:p14="http://schemas.microsoft.com/office/powerpoint/2010/main" val="8237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0655" y="113593"/>
            <a:ext cx="11547505" cy="3920160"/>
          </a:xfrm>
          <a:prstGeom prst="rect">
            <a:avLst/>
          </a:prstGeom>
        </p:spPr>
      </p:pic>
    </p:spTree>
    <p:extLst>
      <p:ext uri="{BB962C8B-B14F-4D97-AF65-F5344CB8AC3E}">
        <p14:creationId xmlns:p14="http://schemas.microsoft.com/office/powerpoint/2010/main" val="27296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latin typeface="Montserrat" panose="02000505000000020004" pitchFamily="2" charset="0"/>
              </a:rPr>
              <a:t>Histología OMS</a:t>
            </a:r>
          </a:p>
        </p:txBody>
      </p:sp>
      <p:sp>
        <p:nvSpPr>
          <p:cNvPr id="3" name="Marcador de contenido 2"/>
          <p:cNvSpPr>
            <a:spLocks noGrp="1"/>
          </p:cNvSpPr>
          <p:nvPr>
            <p:ph idx="1"/>
          </p:nvPr>
        </p:nvSpPr>
        <p:spPr>
          <a:xfrm>
            <a:off x="4669654" y="1600201"/>
            <a:ext cx="7349626" cy="4133056"/>
          </a:xfrm>
        </p:spPr>
        <p:txBody>
          <a:bodyPr>
            <a:normAutofit fontScale="92500" lnSpcReduction="10000"/>
          </a:bodyPr>
          <a:lstStyle/>
          <a:p>
            <a:endParaRPr lang="es-CO" sz="2400" dirty="0">
              <a:latin typeface="Montserrat" panose="02000505000000020004" pitchFamily="2" charset="0"/>
            </a:endParaRPr>
          </a:p>
          <a:p>
            <a:r>
              <a:rPr lang="es-CO" sz="2400" dirty="0" err="1">
                <a:latin typeface="Montserrat" panose="02000505000000020004" pitchFamily="2" charset="0"/>
              </a:rPr>
              <a:t>Astrocitoma</a:t>
            </a:r>
            <a:r>
              <a:rPr lang="es-CO" sz="2400" dirty="0">
                <a:latin typeface="Montserrat" panose="02000505000000020004" pitchFamily="2" charset="0"/>
              </a:rPr>
              <a:t> Grado II -&gt; SIN: Mitosis - Necrosis - MVP</a:t>
            </a:r>
          </a:p>
          <a:p>
            <a:r>
              <a:rPr lang="es-CO" sz="2400" dirty="0" err="1">
                <a:latin typeface="Montserrat" panose="02000505000000020004" pitchFamily="2" charset="0"/>
              </a:rPr>
              <a:t>Astrocitoma</a:t>
            </a:r>
            <a:r>
              <a:rPr lang="es-CO" sz="2400" dirty="0">
                <a:latin typeface="Montserrat" panose="02000505000000020004" pitchFamily="2" charset="0"/>
              </a:rPr>
              <a:t> Grado III -&gt; CON: Mitosis y/o MVP</a:t>
            </a:r>
          </a:p>
          <a:p>
            <a:r>
              <a:rPr lang="es-CO" sz="2400" dirty="0" err="1">
                <a:latin typeface="Montserrat" panose="02000505000000020004" pitchFamily="2" charset="0"/>
              </a:rPr>
              <a:t>Astrocitoma</a:t>
            </a:r>
            <a:r>
              <a:rPr lang="es-CO" sz="2400" dirty="0">
                <a:latin typeface="Montserrat" panose="02000505000000020004" pitchFamily="2" charset="0"/>
              </a:rPr>
              <a:t> Grado IV -&gt; CON: Necrosis - Mitosis - MVP</a:t>
            </a:r>
          </a:p>
          <a:p>
            <a:endParaRPr lang="es-CO" sz="2400" dirty="0">
              <a:latin typeface="Montserrat" panose="02000505000000020004" pitchFamily="2" charset="0"/>
            </a:endParaRPr>
          </a:p>
          <a:p>
            <a:r>
              <a:rPr lang="es-CO" sz="2400" dirty="0" err="1">
                <a:latin typeface="Montserrat" panose="02000505000000020004" pitchFamily="2" charset="0"/>
              </a:rPr>
              <a:t>Oligodendrogliomas</a:t>
            </a:r>
            <a:r>
              <a:rPr lang="es-CO" sz="2400" dirty="0">
                <a:latin typeface="Montserrat" panose="02000505000000020004" pitchFamily="2" charset="0"/>
              </a:rPr>
              <a:t> Grado II -&gt; SIN: Mitosis – Necrosis- MVP</a:t>
            </a:r>
          </a:p>
          <a:p>
            <a:r>
              <a:rPr lang="es-CO" sz="2400" dirty="0" err="1">
                <a:latin typeface="Montserrat" panose="02000505000000020004" pitchFamily="2" charset="0"/>
              </a:rPr>
              <a:t>Oligodendrogliomas</a:t>
            </a:r>
            <a:r>
              <a:rPr lang="es-CO" sz="2400" dirty="0">
                <a:latin typeface="Montserrat" panose="02000505000000020004" pitchFamily="2" charset="0"/>
              </a:rPr>
              <a:t> Grado III -&gt; CON: Necrosis y/o MVP</a:t>
            </a:r>
          </a:p>
          <a:p>
            <a:endParaRPr lang="es-CO" dirty="0">
              <a:latin typeface="Montserrat" panose="02000505000000020004" pitchFamily="2" charset="0"/>
            </a:endParaRPr>
          </a:p>
          <a:p>
            <a:endParaRPr lang="es-CO" dirty="0">
              <a:latin typeface="Montserrat" panose="02000505000000020004" pitchFamily="2" charset="0"/>
            </a:endParaRPr>
          </a:p>
          <a:p>
            <a:endParaRPr lang="es-CO" dirty="0">
              <a:latin typeface="Montserrat" panose="02000505000000020004" pitchFamily="2" charset="0"/>
            </a:endParaRPr>
          </a:p>
          <a:p>
            <a:endParaRPr lang="es-CO" dirty="0">
              <a:latin typeface="Montserrat" panose="02000505000000020004" pitchFamily="2" charset="0"/>
            </a:endParaRPr>
          </a:p>
        </p:txBody>
      </p:sp>
      <p:sp>
        <p:nvSpPr>
          <p:cNvPr id="6" name="Rectángulo 5"/>
          <p:cNvSpPr/>
          <p:nvPr/>
        </p:nvSpPr>
        <p:spPr>
          <a:xfrm>
            <a:off x="4842374" y="6370325"/>
            <a:ext cx="7349626" cy="263021"/>
          </a:xfrm>
          <a:prstGeom prst="rect">
            <a:avLst/>
          </a:prstGeom>
        </p:spPr>
        <p:txBody>
          <a:bodyPr wrap="square">
            <a:spAutoFit/>
          </a:bodyPr>
          <a:lstStyle/>
          <a:p>
            <a:pPr algn="r">
              <a:lnSpc>
                <a:spcPct val="107000"/>
              </a:lnSpc>
              <a:spcAft>
                <a:spcPts val="600"/>
              </a:spcAft>
            </a:pP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Perry </a:t>
            </a:r>
            <a:r>
              <a:rPr lang="es-CO" sz="1100" dirty="0" err="1">
                <a:solidFill>
                  <a:srgbClr val="000000"/>
                </a:solidFill>
                <a:latin typeface="Montserrat" panose="02000505000000020004" pitchFamily="2" charset="0"/>
                <a:ea typeface="Calibri" panose="020F0502020204030204" pitchFamily="34" charset="0"/>
                <a:cs typeface="Times New Roman" panose="02020603050405020304" pitchFamily="18" charset="0"/>
              </a:rPr>
              <a:t>Arie</a:t>
            </a: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 et al. </a:t>
            </a:r>
            <a:r>
              <a:rPr lang="es-CO" sz="1100" dirty="0" err="1">
                <a:latin typeface="Montserrat" panose="02000505000000020004" pitchFamily="2" charset="0"/>
                <a:ea typeface="Calibri" panose="020F0502020204030204" pitchFamily="34" charset="0"/>
                <a:cs typeface="Times New Roman" panose="02020603050405020304" pitchFamily="18" charset="0"/>
              </a:rPr>
              <a:t>Histologic</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gliomas. </a:t>
            </a:r>
            <a:r>
              <a:rPr lang="es-CO" sz="1100" dirty="0" err="1">
                <a:latin typeface="Montserrat" panose="02000505000000020004" pitchFamily="2" charset="0"/>
                <a:ea typeface="Calibri" panose="020F0502020204030204" pitchFamily="34" charset="0"/>
                <a:cs typeface="Times New Roman" panose="02020603050405020304" pitchFamily="18" charset="0"/>
              </a:rPr>
              <a:t>Handbook</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Clinical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Neurology</a:t>
            </a:r>
            <a:r>
              <a:rPr lang="es-CO" sz="1100" dirty="0">
                <a:latin typeface="Montserrat" panose="02000505000000020004" pitchFamily="2" charset="0"/>
                <a:ea typeface="Calibri" panose="020F0502020204030204" pitchFamily="34" charset="0"/>
                <a:cs typeface="Times New Roman" panose="02020603050405020304" pitchFamily="18" charset="0"/>
              </a:rPr>
              <a:t> 2016; (134): 71-95.</a:t>
            </a:r>
          </a:p>
        </p:txBody>
      </p:sp>
    </p:spTree>
    <p:extLst>
      <p:ext uri="{BB962C8B-B14F-4D97-AF65-F5344CB8AC3E}">
        <p14:creationId xmlns:p14="http://schemas.microsoft.com/office/powerpoint/2010/main" val="2876609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7676"/>
            <a:ext cx="10515600" cy="1153139"/>
          </a:xfrm>
        </p:spPr>
        <p:txBody>
          <a:bodyPr>
            <a:normAutofit/>
          </a:bodyPr>
          <a:lstStyle/>
          <a:p>
            <a:pPr algn="ctr"/>
            <a:r>
              <a:rPr lang="es-CO" b="1" dirty="0">
                <a:latin typeface="Montserrat" panose="02000505000000020004" pitchFamily="2" charset="0"/>
              </a:rPr>
              <a:t>Isocitrato Deshidrogenasa</a:t>
            </a:r>
          </a:p>
        </p:txBody>
      </p:sp>
      <p:sp>
        <p:nvSpPr>
          <p:cNvPr id="5" name="Marcador de contenido 4"/>
          <p:cNvSpPr>
            <a:spLocks noGrp="1"/>
          </p:cNvSpPr>
          <p:nvPr>
            <p:ph idx="1"/>
          </p:nvPr>
        </p:nvSpPr>
        <p:spPr>
          <a:xfrm>
            <a:off x="4389120" y="1640815"/>
            <a:ext cx="7589520" cy="4648225"/>
          </a:xfrm>
        </p:spPr>
        <p:txBody>
          <a:bodyPr>
            <a:noAutofit/>
          </a:bodyPr>
          <a:lstStyle/>
          <a:p>
            <a:r>
              <a:rPr lang="es-CO" sz="2400" dirty="0">
                <a:latin typeface="Montserrat" panose="02000505000000020004" pitchFamily="2" charset="0"/>
              </a:rPr>
              <a:t>Cataliza la carboxilación oxidativa.</a:t>
            </a:r>
          </a:p>
          <a:p>
            <a:r>
              <a:rPr lang="es-CO" sz="2400" dirty="0" err="1">
                <a:latin typeface="Montserrat" panose="02000505000000020004" pitchFamily="2" charset="0"/>
              </a:rPr>
              <a:t>Isocitrato</a:t>
            </a:r>
            <a:r>
              <a:rPr lang="es-CO" sz="2400" dirty="0">
                <a:latin typeface="Montserrat" panose="02000505000000020004" pitchFamily="2" charset="0"/>
              </a:rPr>
              <a:t> </a:t>
            </a:r>
            <a:r>
              <a:rPr lang="es-ES" sz="2400" dirty="0">
                <a:latin typeface="Montserrat" panose="02000505000000020004" pitchFamily="2" charset="0"/>
                <a:sym typeface="Wingdings"/>
              </a:rPr>
              <a:t></a:t>
            </a:r>
            <a:r>
              <a:rPr lang="es-CO" sz="2400" dirty="0">
                <a:latin typeface="Montserrat" panose="02000505000000020004" pitchFamily="2" charset="0"/>
              </a:rPr>
              <a:t> Alfa-</a:t>
            </a:r>
            <a:r>
              <a:rPr lang="es-CO" sz="2400" dirty="0" err="1">
                <a:latin typeface="Montserrat" panose="02000505000000020004" pitchFamily="2" charset="0"/>
              </a:rPr>
              <a:t>cetoglutarato</a:t>
            </a:r>
            <a:r>
              <a:rPr lang="es-CO" sz="2400" dirty="0">
                <a:latin typeface="Montserrat" panose="02000505000000020004" pitchFamily="2" charset="0"/>
              </a:rPr>
              <a:t>.</a:t>
            </a:r>
          </a:p>
          <a:p>
            <a:r>
              <a:rPr lang="es-CO" sz="2400" dirty="0">
                <a:latin typeface="Montserrat" panose="02000505000000020004" pitchFamily="2" charset="0"/>
              </a:rPr>
              <a:t>NADP </a:t>
            </a:r>
            <a:r>
              <a:rPr lang="es-ES" sz="2400" dirty="0">
                <a:latin typeface="Montserrat" panose="02000505000000020004" pitchFamily="2" charset="0"/>
                <a:sym typeface="Wingdings"/>
              </a:rPr>
              <a:t> </a:t>
            </a:r>
            <a:r>
              <a:rPr lang="es-CO" sz="2400" dirty="0">
                <a:latin typeface="Montserrat" panose="02000505000000020004" pitchFamily="2" charset="0"/>
              </a:rPr>
              <a:t>NADPH.</a:t>
            </a:r>
          </a:p>
          <a:p>
            <a:r>
              <a:rPr lang="es-CO" sz="2400" dirty="0">
                <a:latin typeface="Montserrat" panose="02000505000000020004" pitchFamily="2" charset="0"/>
              </a:rPr>
              <a:t>Mutación IDH:</a:t>
            </a:r>
          </a:p>
          <a:p>
            <a:pPr lvl="1"/>
            <a:r>
              <a:rPr lang="es-ES" sz="1400" dirty="0">
                <a:latin typeface="Montserrat" panose="02000505000000020004" pitchFamily="2" charset="0"/>
              </a:rPr>
              <a:t>Produce acumulación del </a:t>
            </a:r>
            <a:r>
              <a:rPr lang="es-ES" sz="1400" dirty="0" err="1">
                <a:latin typeface="Montserrat" panose="02000505000000020004" pitchFamily="2" charset="0"/>
              </a:rPr>
              <a:t>oncometabolito</a:t>
            </a:r>
            <a:r>
              <a:rPr lang="es-ES" sz="1400" dirty="0">
                <a:latin typeface="Montserrat" panose="02000505000000020004" pitchFamily="2" charset="0"/>
              </a:rPr>
              <a:t> </a:t>
            </a:r>
            <a:r>
              <a:rPr lang="es-ES" sz="1400" b="1" dirty="0">
                <a:latin typeface="Montserrat" panose="02000505000000020004" pitchFamily="2" charset="0"/>
              </a:rPr>
              <a:t>D-2-hydroxyglutarate (D-2HG) </a:t>
            </a:r>
          </a:p>
          <a:p>
            <a:pPr marL="457200" lvl="1" indent="0">
              <a:buNone/>
            </a:pPr>
            <a:endParaRPr lang="es-ES" sz="1400" dirty="0">
              <a:latin typeface="Montserrat" panose="02000505000000020004" pitchFamily="2" charset="0"/>
            </a:endParaRPr>
          </a:p>
          <a:p>
            <a:pPr lvl="1">
              <a:lnSpc>
                <a:spcPct val="100000"/>
              </a:lnSpc>
            </a:pPr>
            <a:r>
              <a:rPr lang="es-ES" sz="1400" dirty="0">
                <a:latin typeface="Montserrat" panose="02000505000000020004" pitchFamily="2" charset="0"/>
              </a:rPr>
              <a:t>El 99% de los tumores IDH mutante  tiene D-2HG elevado (magnitud variable)</a:t>
            </a:r>
          </a:p>
          <a:p>
            <a:pPr marL="457200" lvl="1" indent="0">
              <a:buNone/>
            </a:pPr>
            <a:endParaRPr lang="es-ES" sz="1400" dirty="0">
              <a:latin typeface="Montserrat" panose="02000505000000020004" pitchFamily="2" charset="0"/>
            </a:endParaRPr>
          </a:p>
          <a:p>
            <a:pPr lvl="1">
              <a:lnSpc>
                <a:spcPct val="100000"/>
              </a:lnSpc>
            </a:pPr>
            <a:r>
              <a:rPr lang="es-ES" sz="1400" dirty="0">
                <a:latin typeface="Montserrat" panose="02000505000000020004" pitchFamily="2" charset="0"/>
              </a:rPr>
              <a:t>El D-2HG no se encuentra en condiciones normales. Sólo se ha reportado otra causa conocida que lo eleve </a:t>
            </a:r>
            <a:r>
              <a:rPr lang="es-ES" sz="1400" dirty="0">
                <a:latin typeface="Montserrat" panose="02000505000000020004" pitchFamily="2" charset="0"/>
                <a:sym typeface="Wingdings"/>
              </a:rPr>
              <a:t> aciduria </a:t>
            </a:r>
            <a:r>
              <a:rPr lang="es-ES" sz="1400" dirty="0" err="1">
                <a:latin typeface="Montserrat" panose="02000505000000020004" pitchFamily="2" charset="0"/>
                <a:sym typeface="Wingdings"/>
              </a:rPr>
              <a:t>hidroxiglutárica</a:t>
            </a:r>
            <a:r>
              <a:rPr lang="es-ES" sz="1400" dirty="0">
                <a:latin typeface="Montserrat" panose="02000505000000020004" pitchFamily="2" charset="0"/>
                <a:sym typeface="Wingdings"/>
              </a:rPr>
              <a:t> (L-2HG). </a:t>
            </a:r>
          </a:p>
          <a:p>
            <a:pPr lvl="1"/>
            <a:endParaRPr lang="es-ES" sz="1400" dirty="0">
              <a:latin typeface="Montserrat" panose="02000505000000020004" pitchFamily="2" charset="0"/>
              <a:sym typeface="Wingdings"/>
            </a:endParaRPr>
          </a:p>
          <a:p>
            <a:pPr lvl="1">
              <a:lnSpc>
                <a:spcPct val="100000"/>
              </a:lnSpc>
            </a:pPr>
            <a:r>
              <a:rPr lang="es-ES" sz="1400" dirty="0">
                <a:latin typeface="Montserrat" panose="02000505000000020004" pitchFamily="2" charset="0"/>
                <a:sym typeface="Wingdings"/>
              </a:rPr>
              <a:t>Disminuye NADPH   Aumenta estrés oxidativo   Aumenta sensibilidad Tratamiento Citotóxico.</a:t>
            </a:r>
            <a:endParaRPr lang="es-CO" sz="1400" dirty="0">
              <a:latin typeface="Montserrat" panose="02000505000000020004" pitchFamily="2" charset="0"/>
              <a:sym typeface="Wingdings"/>
            </a:endParaRPr>
          </a:p>
        </p:txBody>
      </p:sp>
      <p:sp>
        <p:nvSpPr>
          <p:cNvPr id="9" name="Rectángulo 8"/>
          <p:cNvSpPr/>
          <p:nvPr/>
        </p:nvSpPr>
        <p:spPr>
          <a:xfrm>
            <a:off x="4693920" y="6380488"/>
            <a:ext cx="7388835" cy="263021"/>
          </a:xfrm>
          <a:prstGeom prst="rect">
            <a:avLst/>
          </a:prstGeom>
        </p:spPr>
        <p:txBody>
          <a:bodyPr wrap="square">
            <a:spAutoFit/>
          </a:bodyPr>
          <a:lstStyle/>
          <a:p>
            <a:pPr algn="r">
              <a:lnSpc>
                <a:spcPct val="107000"/>
              </a:lnSpc>
              <a:spcAft>
                <a:spcPts val="600"/>
              </a:spcAft>
            </a:pPr>
            <a:r>
              <a:rPr lang="es-CO" sz="1100" dirty="0" err="1">
                <a:solidFill>
                  <a:srgbClr val="000000"/>
                </a:solidFill>
                <a:latin typeface="Montserrat" panose="02000505000000020004" pitchFamily="2" charset="0"/>
                <a:ea typeface="Calibri" panose="020F0502020204030204" pitchFamily="34" charset="0"/>
                <a:cs typeface="Times New Roman" panose="02020603050405020304" pitchFamily="18" charset="0"/>
              </a:rPr>
              <a:t>Masui</a:t>
            </a: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 K, et al. </a:t>
            </a:r>
            <a:r>
              <a:rPr lang="es-CO" sz="1100" dirty="0">
                <a:latin typeface="Montserrat" panose="02000505000000020004" pitchFamily="2" charset="0"/>
                <a:ea typeface="Calibri" panose="020F0502020204030204" pitchFamily="34" charset="0"/>
                <a:cs typeface="Times New Roman" panose="02020603050405020304" pitchFamily="18" charset="0"/>
              </a:rPr>
              <a:t>Molecular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gliomas. </a:t>
            </a:r>
            <a:r>
              <a:rPr lang="es-CO" sz="1100" dirty="0" err="1">
                <a:latin typeface="Montserrat" panose="02000505000000020004" pitchFamily="2" charset="0"/>
                <a:ea typeface="Calibri" panose="020F0502020204030204" pitchFamily="34" charset="0"/>
                <a:cs typeface="Times New Roman" panose="02020603050405020304" pitchFamily="18" charset="0"/>
              </a:rPr>
              <a:t>Handbook</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Clinical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Neurology</a:t>
            </a:r>
            <a:r>
              <a:rPr lang="es-CO" sz="1100" dirty="0">
                <a:latin typeface="Montserrat" panose="02000505000000020004" pitchFamily="2" charset="0"/>
                <a:ea typeface="Calibri" panose="020F0502020204030204" pitchFamily="34" charset="0"/>
                <a:cs typeface="Times New Roman" panose="02020603050405020304" pitchFamily="18" charset="0"/>
              </a:rPr>
              <a:t> 2016; (134): 97-120.</a:t>
            </a:r>
          </a:p>
        </p:txBody>
      </p:sp>
      <p:sp>
        <p:nvSpPr>
          <p:cNvPr id="10" name="Title 1"/>
          <p:cNvSpPr txBox="1">
            <a:spLocks/>
          </p:cNvSpPr>
          <p:nvPr/>
        </p:nvSpPr>
        <p:spPr>
          <a:xfrm>
            <a:off x="955041" y="2184630"/>
            <a:ext cx="1775043" cy="68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1800" dirty="0">
                <a:solidFill>
                  <a:srgbClr val="FFFFFF"/>
                </a:solidFill>
                <a:latin typeface="Montserrat" panose="02000505000000020004" pitchFamily="2" charset="0"/>
              </a:rPr>
              <a:t>Diagnóstico Molecular</a:t>
            </a:r>
            <a:endParaRPr lang="x-none" sz="1800" dirty="0">
              <a:solidFill>
                <a:srgbClr val="FFFFFF"/>
              </a:solidFill>
              <a:latin typeface="Montserrat" panose="02000505000000020004" pitchFamily="2" charset="0"/>
            </a:endParaRPr>
          </a:p>
        </p:txBody>
      </p:sp>
    </p:spTree>
    <p:extLst>
      <p:ext uri="{BB962C8B-B14F-4D97-AF65-F5344CB8AC3E}">
        <p14:creationId xmlns:p14="http://schemas.microsoft.com/office/powerpoint/2010/main" val="2336069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7" y="379557"/>
            <a:ext cx="7886700" cy="1325563"/>
          </a:xfrm>
        </p:spPr>
        <p:txBody>
          <a:bodyPr>
            <a:noAutofit/>
          </a:bodyPr>
          <a:lstStyle/>
          <a:p>
            <a:pPr algn="ctr"/>
            <a:r>
              <a:rPr lang="es-ES_tradnl" b="1" dirty="0">
                <a:latin typeface="Montserrat" panose="02000505000000020004" pitchFamily="2" charset="0"/>
              </a:rPr>
              <a:t>1p/19q Co-</a:t>
            </a:r>
            <a:r>
              <a:rPr lang="es-ES_tradnl" b="1" dirty="0" err="1">
                <a:latin typeface="Montserrat" panose="02000505000000020004" pitchFamily="2" charset="0"/>
              </a:rPr>
              <a:t>deleción</a:t>
            </a:r>
            <a:endParaRPr lang="x-none" b="1" dirty="0">
              <a:latin typeface="Montserrat" panose="02000505000000020004" pitchFamily="2" charset="0"/>
            </a:endParaRPr>
          </a:p>
        </p:txBody>
      </p:sp>
      <p:sp>
        <p:nvSpPr>
          <p:cNvPr id="3" name="Marcador de contenido 2"/>
          <p:cNvSpPr>
            <a:spLocks noGrp="1"/>
          </p:cNvSpPr>
          <p:nvPr>
            <p:ph idx="1"/>
          </p:nvPr>
        </p:nvSpPr>
        <p:spPr>
          <a:xfrm>
            <a:off x="4917440" y="1844914"/>
            <a:ext cx="6618990" cy="2249566"/>
          </a:xfrm>
        </p:spPr>
        <p:txBody>
          <a:bodyPr>
            <a:normAutofit/>
          </a:bodyPr>
          <a:lstStyle/>
          <a:p>
            <a:pPr lvl="1"/>
            <a:endParaRPr lang="es-ES" dirty="0">
              <a:latin typeface="Montserrat" panose="02000505000000020004" pitchFamily="2" charset="0"/>
            </a:endParaRPr>
          </a:p>
          <a:p>
            <a:pPr lvl="1"/>
            <a:r>
              <a:rPr lang="es-ES" dirty="0">
                <a:latin typeface="Montserrat" panose="02000505000000020004" pitchFamily="2" charset="0"/>
              </a:rPr>
              <a:t>Mejor pronóstico</a:t>
            </a:r>
          </a:p>
          <a:p>
            <a:pPr lvl="1"/>
            <a:endParaRPr lang="es-ES" dirty="0">
              <a:latin typeface="Montserrat" panose="02000505000000020004" pitchFamily="2" charset="0"/>
            </a:endParaRPr>
          </a:p>
          <a:p>
            <a:pPr lvl="1"/>
            <a:r>
              <a:rPr lang="es-ES" dirty="0">
                <a:latin typeface="Montserrat" panose="02000505000000020004" pitchFamily="2" charset="0"/>
              </a:rPr>
              <a:t>Mejor respuesta al </a:t>
            </a:r>
            <a:r>
              <a:rPr lang="es-ES" dirty="0" err="1">
                <a:latin typeface="Montserrat" panose="02000505000000020004" pitchFamily="2" charset="0"/>
              </a:rPr>
              <a:t>tto</a:t>
            </a:r>
            <a:r>
              <a:rPr lang="es-ES" dirty="0">
                <a:latin typeface="Montserrat" panose="02000505000000020004" pitchFamily="2" charset="0"/>
              </a:rPr>
              <a:t>.</a:t>
            </a:r>
          </a:p>
          <a:p>
            <a:pPr lvl="1"/>
            <a:endParaRPr lang="es-ES" dirty="0">
              <a:latin typeface="Montserrat" panose="02000505000000020004" pitchFamily="2" charset="0"/>
            </a:endParaRPr>
          </a:p>
          <a:p>
            <a:pPr lvl="1"/>
            <a:r>
              <a:rPr lang="es-ES" dirty="0">
                <a:latin typeface="Montserrat" panose="02000505000000020004" pitchFamily="2" charset="0"/>
              </a:rPr>
              <a:t>Deleción en oligodendroglioma (aprox. 75%)</a:t>
            </a:r>
          </a:p>
          <a:p>
            <a:pPr marL="457200" lvl="1" indent="0">
              <a:buNone/>
            </a:pPr>
            <a:endParaRPr lang="es-ES" dirty="0">
              <a:latin typeface="Montserrat" panose="02000505000000020004" pitchFamily="2" charset="0"/>
            </a:endParaRPr>
          </a:p>
          <a:p>
            <a:pPr lvl="1"/>
            <a:endParaRPr lang="es-ES" dirty="0">
              <a:latin typeface="Montserrat" panose="02000505000000020004" pitchFamily="2" charset="0"/>
            </a:endParaRPr>
          </a:p>
          <a:p>
            <a:pPr lvl="1"/>
            <a:endParaRPr lang="es-ES" dirty="0">
              <a:latin typeface="Montserrat" panose="02000505000000020004" pitchFamily="2" charset="0"/>
            </a:endParaRPr>
          </a:p>
        </p:txBody>
      </p:sp>
      <p:sp>
        <p:nvSpPr>
          <p:cNvPr id="4" name="Rectángulo 3"/>
          <p:cNvSpPr/>
          <p:nvPr/>
        </p:nvSpPr>
        <p:spPr>
          <a:xfrm>
            <a:off x="5547157" y="4560769"/>
            <a:ext cx="6273753" cy="1200329"/>
          </a:xfrm>
          <a:prstGeom prst="rect">
            <a:avLst/>
          </a:prstGeom>
          <a:ln>
            <a:solidFill>
              <a:srgbClr val="3D9CCC"/>
            </a:solidFill>
          </a:ln>
        </p:spPr>
        <p:txBody>
          <a:bodyPr wrap="square">
            <a:spAutoFit/>
          </a:bodyPr>
          <a:lstStyle/>
          <a:p>
            <a:pPr marL="263525" lvl="1" indent="-263525">
              <a:buFont typeface="Arial" panose="020B0604020202020204" pitchFamily="34" charset="0"/>
              <a:buChar char="•"/>
            </a:pPr>
            <a:r>
              <a:rPr lang="es-ES" sz="2400" dirty="0">
                <a:latin typeface="Montserrat" panose="02000505000000020004" pitchFamily="2" charset="0"/>
              </a:rPr>
              <a:t>Si no hay </a:t>
            </a:r>
            <a:r>
              <a:rPr lang="es-ES" sz="2400" dirty="0" err="1">
                <a:latin typeface="Montserrat" panose="02000505000000020004" pitchFamily="2" charset="0"/>
              </a:rPr>
              <a:t>co-deleción</a:t>
            </a:r>
            <a:r>
              <a:rPr lang="es-ES" sz="2400" dirty="0">
                <a:latin typeface="Montserrat" panose="02000505000000020004" pitchFamily="2" charset="0"/>
              </a:rPr>
              <a:t> 1p/19q</a:t>
            </a:r>
            <a:r>
              <a:rPr lang="es-ES" sz="2400" dirty="0">
                <a:latin typeface="Montserrat" panose="02000505000000020004" pitchFamily="2" charset="0"/>
                <a:sym typeface="Wingdings"/>
              </a:rPr>
              <a:t> peor pronóstico.</a:t>
            </a:r>
          </a:p>
          <a:p>
            <a:pPr marL="263525" lvl="1" indent="-263525">
              <a:buFont typeface="Arial" panose="020B0604020202020204" pitchFamily="34" charset="0"/>
              <a:buChar char="•"/>
            </a:pPr>
            <a:r>
              <a:rPr lang="es-ES" sz="2400" dirty="0">
                <a:latin typeface="Montserrat" panose="02000505000000020004" pitchFamily="2" charset="0"/>
                <a:sym typeface="Wingdings"/>
              </a:rPr>
              <a:t>Asociado a  ATRX mutante</a:t>
            </a:r>
            <a:endParaRPr lang="es-ES" sz="2400" dirty="0">
              <a:latin typeface="Montserrat" panose="02000505000000020004" pitchFamily="2" charset="0"/>
            </a:endParaRPr>
          </a:p>
        </p:txBody>
      </p:sp>
      <p:sp>
        <p:nvSpPr>
          <p:cNvPr id="6" name="Rectángulo 5"/>
          <p:cNvSpPr/>
          <p:nvPr/>
        </p:nvSpPr>
        <p:spPr>
          <a:xfrm>
            <a:off x="4439920" y="6341706"/>
            <a:ext cx="7632675" cy="263021"/>
          </a:xfrm>
          <a:prstGeom prst="rect">
            <a:avLst/>
          </a:prstGeom>
        </p:spPr>
        <p:txBody>
          <a:bodyPr wrap="square">
            <a:spAutoFit/>
          </a:bodyPr>
          <a:lstStyle/>
          <a:p>
            <a:pPr algn="r">
              <a:lnSpc>
                <a:spcPct val="107000"/>
              </a:lnSpc>
              <a:spcAft>
                <a:spcPts val="600"/>
              </a:spcAft>
            </a:pPr>
            <a:r>
              <a:rPr lang="es-CO" sz="1100" dirty="0" err="1">
                <a:solidFill>
                  <a:srgbClr val="000000"/>
                </a:solidFill>
                <a:latin typeface="Montserrat" panose="02000505000000020004" pitchFamily="2" charset="0"/>
                <a:ea typeface="Calibri" panose="020F0502020204030204" pitchFamily="34" charset="0"/>
                <a:cs typeface="Times New Roman" panose="02020603050405020304" pitchFamily="18" charset="0"/>
              </a:rPr>
              <a:t>Masui</a:t>
            </a:r>
            <a:r>
              <a:rPr lang="es-CO" sz="1100" dirty="0">
                <a:solidFill>
                  <a:srgbClr val="000000"/>
                </a:solidFill>
                <a:latin typeface="Montserrat" panose="02000505000000020004" pitchFamily="2" charset="0"/>
                <a:ea typeface="Calibri" panose="020F0502020204030204" pitchFamily="34" charset="0"/>
                <a:cs typeface="Times New Roman" panose="02020603050405020304" pitchFamily="18" charset="0"/>
              </a:rPr>
              <a:t> K, et al. </a:t>
            </a:r>
            <a:r>
              <a:rPr lang="es-CO" sz="1100" dirty="0">
                <a:latin typeface="Montserrat" panose="02000505000000020004" pitchFamily="2" charset="0"/>
                <a:ea typeface="Calibri" panose="020F0502020204030204" pitchFamily="34" charset="0"/>
                <a:cs typeface="Times New Roman" panose="02020603050405020304" pitchFamily="18" charset="0"/>
              </a:rPr>
              <a:t>Molecular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gliomas. </a:t>
            </a:r>
            <a:r>
              <a:rPr lang="es-CO" sz="1100" dirty="0" err="1">
                <a:latin typeface="Montserrat" panose="02000505000000020004" pitchFamily="2" charset="0"/>
                <a:ea typeface="Calibri" panose="020F0502020204030204" pitchFamily="34" charset="0"/>
                <a:cs typeface="Times New Roman" panose="02020603050405020304" pitchFamily="18" charset="0"/>
              </a:rPr>
              <a:t>Handbook</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Clinical</a:t>
            </a:r>
            <a:r>
              <a:rPr lang="es-CO" sz="1100" dirty="0">
                <a:latin typeface="Montserrat" panose="02000505000000020004" pitchFamily="2" charset="0"/>
                <a:ea typeface="Calibri" panose="020F0502020204030204" pitchFamily="34" charset="0"/>
                <a:cs typeface="Times New Roman" panose="02020603050405020304" pitchFamily="18" charset="0"/>
              </a:rPr>
              <a:t> </a:t>
            </a:r>
            <a:r>
              <a:rPr lang="es-CO" sz="1100" dirty="0" err="1">
                <a:latin typeface="Montserrat" panose="02000505000000020004" pitchFamily="2" charset="0"/>
                <a:ea typeface="Calibri" panose="020F0502020204030204" pitchFamily="34" charset="0"/>
                <a:cs typeface="Times New Roman" panose="02020603050405020304" pitchFamily="18" charset="0"/>
              </a:rPr>
              <a:t>Neurology</a:t>
            </a:r>
            <a:r>
              <a:rPr lang="es-CO" sz="1100" dirty="0">
                <a:latin typeface="Montserrat" panose="02000505000000020004" pitchFamily="2" charset="0"/>
                <a:ea typeface="Calibri" panose="020F0502020204030204" pitchFamily="34" charset="0"/>
                <a:cs typeface="Times New Roman" panose="02020603050405020304" pitchFamily="18" charset="0"/>
              </a:rPr>
              <a:t> 2016; (134): 97-120.</a:t>
            </a:r>
          </a:p>
        </p:txBody>
      </p:sp>
      <p:sp>
        <p:nvSpPr>
          <p:cNvPr id="8" name="Title 1">
            <a:extLst>
              <a:ext uri="{FF2B5EF4-FFF2-40B4-BE49-F238E27FC236}">
                <a16:creationId xmlns:a16="http://schemas.microsoft.com/office/drawing/2014/main" id="{89A47E15-F0A6-4F97-AABB-59A4BCF5AB53}"/>
              </a:ext>
            </a:extLst>
          </p:cNvPr>
          <p:cNvSpPr txBox="1">
            <a:spLocks/>
          </p:cNvSpPr>
          <p:nvPr/>
        </p:nvSpPr>
        <p:spPr>
          <a:xfrm>
            <a:off x="955041" y="2184630"/>
            <a:ext cx="1775043" cy="68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1800" dirty="0">
                <a:solidFill>
                  <a:srgbClr val="FFFFFF"/>
                </a:solidFill>
                <a:latin typeface="Montserrat" panose="02000505000000020004" pitchFamily="2" charset="0"/>
              </a:rPr>
              <a:t>Diagnóstico Molecular</a:t>
            </a:r>
            <a:endParaRPr lang="x-none" sz="1800" dirty="0">
              <a:solidFill>
                <a:srgbClr val="FFFFFF"/>
              </a:solidFill>
              <a:latin typeface="Montserrat" panose="02000505000000020004" pitchFamily="2" charset="0"/>
            </a:endParaRPr>
          </a:p>
        </p:txBody>
      </p:sp>
    </p:spTree>
    <p:extLst>
      <p:ext uri="{BB962C8B-B14F-4D97-AF65-F5344CB8AC3E}">
        <p14:creationId xmlns:p14="http://schemas.microsoft.com/office/powerpoint/2010/main" val="19880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2650" y="476672"/>
            <a:ext cx="7886700" cy="994172"/>
          </a:xfrm>
        </p:spPr>
        <p:txBody>
          <a:bodyPr/>
          <a:lstStyle/>
          <a:p>
            <a:pPr algn="ctr"/>
            <a:r>
              <a:rPr lang="es-CO" b="1" dirty="0">
                <a:latin typeface="Montserrat" panose="02000505000000020004" pitchFamily="2" charset="0"/>
              </a:rPr>
              <a:t>Nomenclatura </a:t>
            </a:r>
          </a:p>
        </p:txBody>
      </p:sp>
      <p:sp>
        <p:nvSpPr>
          <p:cNvPr id="3" name="Marcador de contenido 2"/>
          <p:cNvSpPr>
            <a:spLocks noGrp="1"/>
          </p:cNvSpPr>
          <p:nvPr>
            <p:ph idx="1"/>
          </p:nvPr>
        </p:nvSpPr>
        <p:spPr>
          <a:xfrm>
            <a:off x="4582160" y="1600201"/>
            <a:ext cx="7552272" cy="4277072"/>
          </a:xfrm>
        </p:spPr>
        <p:txBody>
          <a:bodyPr>
            <a:normAutofit/>
          </a:bodyPr>
          <a:lstStyle/>
          <a:p>
            <a:r>
              <a:rPr lang="es-CO" dirty="0">
                <a:latin typeface="Montserrat" panose="02000505000000020004" pitchFamily="2" charset="0"/>
              </a:rPr>
              <a:t>Nombre convencional</a:t>
            </a:r>
          </a:p>
          <a:p>
            <a:endParaRPr lang="es-CO" dirty="0">
              <a:latin typeface="Montserrat" panose="02000505000000020004" pitchFamily="2" charset="0"/>
            </a:endParaRPr>
          </a:p>
          <a:p>
            <a:r>
              <a:rPr lang="es-CO" dirty="0">
                <a:latin typeface="Montserrat" panose="02000505000000020004" pitchFamily="2" charset="0"/>
              </a:rPr>
              <a:t>Fenotipo, Genotipo: </a:t>
            </a:r>
          </a:p>
          <a:p>
            <a:pPr marL="355600" indent="-173038">
              <a:buFontTx/>
              <a:buChar char="-"/>
            </a:pPr>
            <a:r>
              <a:rPr lang="es-ES" dirty="0" err="1">
                <a:latin typeface="Montserrat" panose="02000505000000020004" pitchFamily="2" charset="0"/>
              </a:rPr>
              <a:t>Diffuse</a:t>
            </a:r>
            <a:r>
              <a:rPr lang="es-ES" dirty="0">
                <a:latin typeface="Montserrat" panose="02000505000000020004" pitchFamily="2" charset="0"/>
              </a:rPr>
              <a:t> </a:t>
            </a:r>
            <a:r>
              <a:rPr lang="es-ES" dirty="0" err="1">
                <a:latin typeface="Montserrat" panose="02000505000000020004" pitchFamily="2" charset="0"/>
              </a:rPr>
              <a:t>Astrocitoma</a:t>
            </a:r>
            <a:r>
              <a:rPr lang="es-ES" dirty="0">
                <a:latin typeface="Montserrat" panose="02000505000000020004" pitchFamily="2" charset="0"/>
              </a:rPr>
              <a:t>, IDH-mutante </a:t>
            </a:r>
          </a:p>
          <a:p>
            <a:pPr marL="355600" indent="-173038">
              <a:buFontTx/>
              <a:buChar char="-"/>
            </a:pPr>
            <a:r>
              <a:rPr lang="es-ES" dirty="0">
                <a:latin typeface="Montserrat" panose="02000505000000020004" pitchFamily="2" charset="0"/>
              </a:rPr>
              <a:t>Oligodendroglioma, IDH-mutante y </a:t>
            </a:r>
            <a:r>
              <a:rPr lang="es-ES" dirty="0" err="1">
                <a:latin typeface="Montserrat" panose="02000505000000020004" pitchFamily="2" charset="0"/>
              </a:rPr>
              <a:t>Codeleción</a:t>
            </a:r>
            <a:r>
              <a:rPr lang="es-ES" dirty="0">
                <a:latin typeface="Montserrat" panose="02000505000000020004" pitchFamily="2" charset="0"/>
              </a:rPr>
              <a:t> 1p/19q</a:t>
            </a:r>
            <a:endParaRPr lang="es-CO" dirty="0">
              <a:latin typeface="Montserrat" panose="02000505000000020004" pitchFamily="2" charset="0"/>
            </a:endParaRPr>
          </a:p>
          <a:p>
            <a:endParaRPr lang="es-ES" dirty="0">
              <a:latin typeface="Montserrat" panose="02000505000000020004" pitchFamily="2" charset="0"/>
            </a:endParaRPr>
          </a:p>
          <a:p>
            <a:r>
              <a:rPr lang="es-ES" dirty="0">
                <a:latin typeface="Montserrat" panose="02000505000000020004" pitchFamily="2" charset="0"/>
              </a:rPr>
              <a:t>Tumor sin mutación genética: NOS (</a:t>
            </a:r>
            <a:r>
              <a:rPr lang="es-CO" dirty="0" err="1">
                <a:latin typeface="Montserrat" panose="02000505000000020004" pitchFamily="2" charset="0"/>
              </a:rPr>
              <a:t>Not</a:t>
            </a:r>
            <a:r>
              <a:rPr lang="es-CO" dirty="0">
                <a:latin typeface="Montserrat" panose="02000505000000020004" pitchFamily="2" charset="0"/>
              </a:rPr>
              <a:t> </a:t>
            </a:r>
            <a:r>
              <a:rPr lang="es-CO" dirty="0" err="1">
                <a:latin typeface="Montserrat" panose="02000505000000020004" pitchFamily="2" charset="0"/>
              </a:rPr>
              <a:t>Otherwise</a:t>
            </a:r>
            <a:r>
              <a:rPr lang="es-CO" dirty="0">
                <a:latin typeface="Montserrat" panose="02000505000000020004" pitchFamily="2" charset="0"/>
              </a:rPr>
              <a:t> </a:t>
            </a:r>
            <a:r>
              <a:rPr lang="es-CO" dirty="0" err="1">
                <a:latin typeface="Montserrat" panose="02000505000000020004" pitchFamily="2" charset="0"/>
              </a:rPr>
              <a:t>Specified</a:t>
            </a:r>
            <a:r>
              <a:rPr lang="es-ES" dirty="0">
                <a:latin typeface="Montserrat" panose="02000505000000020004" pitchFamily="2" charset="0"/>
              </a:rPr>
              <a:t>)</a:t>
            </a:r>
          </a:p>
          <a:p>
            <a:pPr marL="0" indent="0">
              <a:buNone/>
            </a:pPr>
            <a:endParaRPr lang="es-ES" dirty="0">
              <a:latin typeface="Montserrat" panose="02000505000000020004" pitchFamily="2" charset="0"/>
            </a:endParaRPr>
          </a:p>
          <a:p>
            <a:r>
              <a:rPr lang="es-ES" dirty="0">
                <a:latin typeface="Montserrat" panose="02000505000000020004" pitchFamily="2" charset="0"/>
              </a:rPr>
              <a:t>No acceso a pruebas moleculares: NOS</a:t>
            </a:r>
            <a:endParaRPr lang="es-CO" dirty="0">
              <a:latin typeface="Montserrat" panose="02000505000000020004" pitchFamily="2" charset="0"/>
            </a:endParaRPr>
          </a:p>
          <a:p>
            <a:endParaRPr lang="es-CO" dirty="0">
              <a:latin typeface="Montserrat" panose="02000505000000020004" pitchFamily="2" charset="0"/>
            </a:endParaRPr>
          </a:p>
        </p:txBody>
      </p:sp>
      <p:sp>
        <p:nvSpPr>
          <p:cNvPr id="5" name="Rectángulo 4"/>
          <p:cNvSpPr/>
          <p:nvPr/>
        </p:nvSpPr>
        <p:spPr>
          <a:xfrm>
            <a:off x="6370319" y="6158574"/>
            <a:ext cx="5611713" cy="445507"/>
          </a:xfrm>
          <a:prstGeom prst="rect">
            <a:avLst/>
          </a:prstGeom>
        </p:spPr>
        <p:txBody>
          <a:bodyPr wrap="square">
            <a:spAutoFit/>
          </a:bodyPr>
          <a:lstStyle/>
          <a:p>
            <a:pPr algn="r">
              <a:lnSpc>
                <a:spcPct val="107000"/>
              </a:lnSpc>
            </a:pPr>
            <a:r>
              <a:rPr lang="es-CO" sz="1100" dirty="0">
                <a:latin typeface="Montserrat" panose="02000505000000020004" pitchFamily="2" charset="0"/>
                <a:ea typeface="Calibri" panose="020F0502020204030204" pitchFamily="34" charset="0"/>
                <a:cs typeface="Times New Roman" panose="02020603050405020304" pitchFamily="18" charset="0"/>
              </a:rPr>
              <a:t>Louis DN, et al. </a:t>
            </a:r>
            <a:r>
              <a:rPr lang="es-CO" sz="1100" dirty="0" err="1">
                <a:latin typeface="Montserrat" panose="02000505000000020004" pitchFamily="2" charset="0"/>
                <a:ea typeface="Calibri" panose="020F0502020204030204" pitchFamily="34" charset="0"/>
                <a:cs typeface="Times New Roman" panose="02020603050405020304" pitchFamily="18" charset="0"/>
              </a:rPr>
              <a:t>The</a:t>
            </a:r>
            <a:r>
              <a:rPr lang="es-CO" sz="1100" dirty="0">
                <a:latin typeface="Montserrat" panose="02000505000000020004" pitchFamily="2" charset="0"/>
                <a:ea typeface="Calibri" panose="020F0502020204030204" pitchFamily="34" charset="0"/>
                <a:cs typeface="Times New Roman" panose="02020603050405020304" pitchFamily="18" charset="0"/>
              </a:rPr>
              <a:t> 2016 WHO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Tumors</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the</a:t>
            </a:r>
            <a:r>
              <a:rPr lang="es-CO" sz="1100" dirty="0">
                <a:latin typeface="Montserrat" panose="02000505000000020004" pitchFamily="2" charset="0"/>
                <a:ea typeface="Calibri" panose="020F0502020204030204" pitchFamily="34" charset="0"/>
                <a:cs typeface="Times New Roman" panose="02020603050405020304" pitchFamily="18" charset="0"/>
              </a:rPr>
              <a:t> CNS. Acta </a:t>
            </a:r>
            <a:r>
              <a:rPr lang="es-CO" sz="1100" dirty="0" err="1">
                <a:latin typeface="Montserrat" panose="02000505000000020004" pitchFamily="2" charset="0"/>
                <a:ea typeface="Calibri" panose="020F0502020204030204" pitchFamily="34" charset="0"/>
                <a:cs typeface="Times New Roman" panose="02020603050405020304" pitchFamily="18" charset="0"/>
              </a:rPr>
              <a:t>Neuropathol</a:t>
            </a:r>
            <a:r>
              <a:rPr lang="es-CO" sz="1100" dirty="0">
                <a:latin typeface="Montserrat" panose="02000505000000020004" pitchFamily="2" charset="0"/>
                <a:ea typeface="Calibri" panose="020F0502020204030204" pitchFamily="34" charset="0"/>
                <a:cs typeface="Times New Roman" panose="02020603050405020304" pitchFamily="18" charset="0"/>
              </a:rPr>
              <a:t> (2016) 131:803–820.</a:t>
            </a:r>
          </a:p>
        </p:txBody>
      </p:sp>
    </p:spTree>
    <p:extLst>
      <p:ext uri="{BB962C8B-B14F-4D97-AF65-F5344CB8AC3E}">
        <p14:creationId xmlns:p14="http://schemas.microsoft.com/office/powerpoint/2010/main" val="3214396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latin typeface="Montserrat" panose="02000505000000020004" pitchFamily="2" charset="0"/>
              </a:rPr>
              <a:t>Nomenclatura </a:t>
            </a:r>
          </a:p>
        </p:txBody>
      </p:sp>
      <p:sp>
        <p:nvSpPr>
          <p:cNvPr id="3" name="Marcador de contenido 2"/>
          <p:cNvSpPr>
            <a:spLocks noGrp="1"/>
          </p:cNvSpPr>
          <p:nvPr>
            <p:ph idx="1"/>
          </p:nvPr>
        </p:nvSpPr>
        <p:spPr>
          <a:xfrm>
            <a:off x="4669654" y="1681481"/>
            <a:ext cx="7248026" cy="4205064"/>
          </a:xfrm>
        </p:spPr>
        <p:txBody>
          <a:bodyPr>
            <a:normAutofit/>
          </a:bodyPr>
          <a:lstStyle/>
          <a:p>
            <a:r>
              <a:rPr lang="es-CO" b="1" i="1" dirty="0" err="1">
                <a:latin typeface="Montserrat" panose="02000505000000020004" pitchFamily="2" charset="0"/>
              </a:rPr>
              <a:t>Not</a:t>
            </a:r>
            <a:r>
              <a:rPr lang="es-CO" b="1" i="1" dirty="0">
                <a:latin typeface="Montserrat" panose="02000505000000020004" pitchFamily="2" charset="0"/>
              </a:rPr>
              <a:t> </a:t>
            </a:r>
            <a:r>
              <a:rPr lang="es-CO" b="1" i="1" dirty="0" err="1">
                <a:latin typeface="Montserrat" panose="02000505000000020004" pitchFamily="2" charset="0"/>
              </a:rPr>
              <a:t>Otherwise</a:t>
            </a:r>
            <a:r>
              <a:rPr lang="es-CO" b="1" i="1" dirty="0">
                <a:latin typeface="Montserrat" panose="02000505000000020004" pitchFamily="2" charset="0"/>
              </a:rPr>
              <a:t> </a:t>
            </a:r>
            <a:r>
              <a:rPr lang="es-CO" b="1" i="1" dirty="0" err="1">
                <a:latin typeface="Montserrat" panose="02000505000000020004" pitchFamily="2" charset="0"/>
              </a:rPr>
              <a:t>Specified</a:t>
            </a:r>
            <a:endParaRPr lang="es-CO" b="1" i="1" dirty="0">
              <a:latin typeface="Montserrat" panose="02000505000000020004" pitchFamily="2" charset="0"/>
            </a:endParaRPr>
          </a:p>
          <a:p>
            <a:pPr marL="0" indent="0">
              <a:buNone/>
            </a:pPr>
            <a:endParaRPr lang="es-CO" dirty="0">
              <a:latin typeface="Montserrat" panose="02000505000000020004" pitchFamily="2" charset="0"/>
            </a:endParaRPr>
          </a:p>
          <a:p>
            <a:pPr>
              <a:buFontTx/>
              <a:buChar char="-"/>
            </a:pPr>
            <a:r>
              <a:rPr lang="es-CO" dirty="0">
                <a:latin typeface="Montserrat" panose="02000505000000020004" pitchFamily="2" charset="0"/>
              </a:rPr>
              <a:t>No define una entidad específica.</a:t>
            </a:r>
          </a:p>
          <a:p>
            <a:pPr>
              <a:buFontTx/>
              <a:buChar char="-"/>
            </a:pPr>
            <a:endParaRPr lang="es-ES" dirty="0">
              <a:latin typeface="Montserrat" panose="02000505000000020004" pitchFamily="2" charset="0"/>
            </a:endParaRPr>
          </a:p>
          <a:p>
            <a:pPr>
              <a:buFontTx/>
              <a:buChar char="-"/>
            </a:pPr>
            <a:r>
              <a:rPr lang="es-ES" dirty="0">
                <a:latin typeface="Montserrat" panose="02000505000000020004" pitchFamily="2" charset="0"/>
              </a:rPr>
              <a:t>Grupo de lesiones que No pueden clasificarse en ninguna de las categorías.</a:t>
            </a:r>
            <a:endParaRPr lang="es-CO" dirty="0">
              <a:latin typeface="Montserrat" panose="02000505000000020004" pitchFamily="2" charset="0"/>
            </a:endParaRPr>
          </a:p>
          <a:p>
            <a:pPr>
              <a:buFontTx/>
              <a:buChar char="-"/>
            </a:pPr>
            <a:endParaRPr lang="es-ES" dirty="0">
              <a:latin typeface="Montserrat" panose="02000505000000020004" pitchFamily="2" charset="0"/>
            </a:endParaRPr>
          </a:p>
          <a:p>
            <a:pPr>
              <a:buFontTx/>
              <a:buChar char="-"/>
            </a:pPr>
            <a:r>
              <a:rPr lang="es-ES" dirty="0">
                <a:latin typeface="Montserrat" panose="02000505000000020004" pitchFamily="2" charset="0"/>
              </a:rPr>
              <a:t>Tumor sin mutación genética.</a:t>
            </a:r>
          </a:p>
          <a:p>
            <a:pPr>
              <a:buFontTx/>
              <a:buChar char="-"/>
            </a:pPr>
            <a:endParaRPr lang="es-ES" dirty="0">
              <a:latin typeface="Montserrat" panose="02000505000000020004" pitchFamily="2" charset="0"/>
            </a:endParaRPr>
          </a:p>
          <a:p>
            <a:pPr>
              <a:buFontTx/>
              <a:buChar char="-"/>
            </a:pPr>
            <a:r>
              <a:rPr lang="es-ES" dirty="0">
                <a:latin typeface="Montserrat" panose="02000505000000020004" pitchFamily="2" charset="0"/>
              </a:rPr>
              <a:t>Requiere estudios futuros.</a:t>
            </a:r>
            <a:endParaRPr lang="es-CO" dirty="0">
              <a:latin typeface="Montserrat" panose="02000505000000020004" pitchFamily="2" charset="0"/>
            </a:endParaRPr>
          </a:p>
        </p:txBody>
      </p:sp>
      <p:sp>
        <p:nvSpPr>
          <p:cNvPr id="7" name="Rectángulo 6"/>
          <p:cNvSpPr/>
          <p:nvPr/>
        </p:nvSpPr>
        <p:spPr>
          <a:xfrm>
            <a:off x="6576799" y="6147570"/>
            <a:ext cx="5340881" cy="445507"/>
          </a:xfrm>
          <a:prstGeom prst="rect">
            <a:avLst/>
          </a:prstGeom>
        </p:spPr>
        <p:txBody>
          <a:bodyPr wrap="square">
            <a:spAutoFit/>
          </a:bodyPr>
          <a:lstStyle/>
          <a:p>
            <a:pPr algn="r">
              <a:lnSpc>
                <a:spcPct val="107000"/>
              </a:lnSpc>
            </a:pPr>
            <a:r>
              <a:rPr lang="es-CO" sz="1100" dirty="0">
                <a:latin typeface="Montserrat" panose="02000505000000020004" pitchFamily="2" charset="0"/>
                <a:ea typeface="Calibri" panose="020F0502020204030204" pitchFamily="34" charset="0"/>
                <a:cs typeface="Times New Roman" panose="02020603050405020304" pitchFamily="18" charset="0"/>
              </a:rPr>
              <a:t>Louis DN, et al. </a:t>
            </a:r>
            <a:r>
              <a:rPr lang="es-CO" sz="1100" dirty="0" err="1">
                <a:latin typeface="Montserrat" panose="02000505000000020004" pitchFamily="2" charset="0"/>
                <a:ea typeface="Calibri" panose="020F0502020204030204" pitchFamily="34" charset="0"/>
                <a:cs typeface="Times New Roman" panose="02020603050405020304" pitchFamily="18" charset="0"/>
              </a:rPr>
              <a:t>The</a:t>
            </a:r>
            <a:r>
              <a:rPr lang="es-CO" sz="1100" dirty="0">
                <a:latin typeface="Montserrat" panose="02000505000000020004" pitchFamily="2" charset="0"/>
                <a:ea typeface="Calibri" panose="020F0502020204030204" pitchFamily="34" charset="0"/>
                <a:cs typeface="Times New Roman" panose="02020603050405020304" pitchFamily="18" charset="0"/>
              </a:rPr>
              <a:t> 2016 WHO </a:t>
            </a:r>
            <a:r>
              <a:rPr lang="es-CO" sz="1100" dirty="0" err="1">
                <a:latin typeface="Montserrat" panose="02000505000000020004" pitchFamily="2" charset="0"/>
                <a:ea typeface="Calibri" panose="020F0502020204030204" pitchFamily="34" charset="0"/>
                <a:cs typeface="Times New Roman" panose="02020603050405020304" pitchFamily="18" charset="0"/>
              </a:rPr>
              <a:t>Classification</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Tumors</a:t>
            </a:r>
            <a:r>
              <a:rPr lang="es-CO" sz="1100" dirty="0">
                <a:latin typeface="Montserrat" panose="02000505000000020004" pitchFamily="2" charset="0"/>
                <a:ea typeface="Calibri" panose="020F0502020204030204" pitchFamily="34" charset="0"/>
                <a:cs typeface="Times New Roman" panose="02020603050405020304" pitchFamily="18" charset="0"/>
              </a:rPr>
              <a:t> of </a:t>
            </a:r>
            <a:r>
              <a:rPr lang="es-CO" sz="1100" dirty="0" err="1">
                <a:latin typeface="Montserrat" panose="02000505000000020004" pitchFamily="2" charset="0"/>
                <a:ea typeface="Calibri" panose="020F0502020204030204" pitchFamily="34" charset="0"/>
                <a:cs typeface="Times New Roman" panose="02020603050405020304" pitchFamily="18" charset="0"/>
              </a:rPr>
              <a:t>the</a:t>
            </a:r>
            <a:r>
              <a:rPr lang="es-CO" sz="1100" dirty="0">
                <a:latin typeface="Montserrat" panose="02000505000000020004" pitchFamily="2" charset="0"/>
                <a:ea typeface="Calibri" panose="020F0502020204030204" pitchFamily="34" charset="0"/>
                <a:cs typeface="Times New Roman" panose="02020603050405020304" pitchFamily="18" charset="0"/>
              </a:rPr>
              <a:t> CNS. Acta </a:t>
            </a:r>
            <a:r>
              <a:rPr lang="es-CO" sz="1100" dirty="0" err="1">
                <a:latin typeface="Montserrat" panose="02000505000000020004" pitchFamily="2" charset="0"/>
                <a:ea typeface="Calibri" panose="020F0502020204030204" pitchFamily="34" charset="0"/>
                <a:cs typeface="Times New Roman" panose="02020603050405020304" pitchFamily="18" charset="0"/>
              </a:rPr>
              <a:t>Neuropathol</a:t>
            </a:r>
            <a:r>
              <a:rPr lang="es-CO" sz="1100" dirty="0">
                <a:latin typeface="Montserrat" panose="02000505000000020004" pitchFamily="2" charset="0"/>
                <a:ea typeface="Calibri" panose="020F0502020204030204" pitchFamily="34" charset="0"/>
                <a:cs typeface="Times New Roman" panose="02020603050405020304" pitchFamily="18" charset="0"/>
              </a:rPr>
              <a:t> (2016) 131:803–820.</a:t>
            </a:r>
          </a:p>
        </p:txBody>
      </p:sp>
    </p:spTree>
    <p:extLst>
      <p:ext uri="{BB962C8B-B14F-4D97-AF65-F5344CB8AC3E}">
        <p14:creationId xmlns:p14="http://schemas.microsoft.com/office/powerpoint/2010/main" val="2902536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normAutofit/>
          </a:bodyPr>
          <a:lstStyle/>
          <a:p>
            <a:r>
              <a:rPr lang="es-ES" dirty="0"/>
              <a:t>Meningiomas </a:t>
            </a:r>
          </a:p>
        </p:txBody>
      </p:sp>
    </p:spTree>
    <p:extLst>
      <p:ext uri="{BB962C8B-B14F-4D97-AF65-F5344CB8AC3E}">
        <p14:creationId xmlns:p14="http://schemas.microsoft.com/office/powerpoint/2010/main" val="148183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25E57F3-B264-4328-A177-0C527C537C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4113" y="1902995"/>
            <a:ext cx="5589701" cy="3807475"/>
          </a:xfrm>
          <a:prstGeom prst="rect">
            <a:avLst/>
          </a:prstGeom>
        </p:spPr>
      </p:pic>
      <p:sp>
        <p:nvSpPr>
          <p:cNvPr id="11" name="Título 10">
            <a:extLst>
              <a:ext uri="{FF2B5EF4-FFF2-40B4-BE49-F238E27FC236}">
                <a16:creationId xmlns:a16="http://schemas.microsoft.com/office/drawing/2014/main" id="{3AE814E2-7699-4D61-8250-2D04868418D4}"/>
              </a:ext>
            </a:extLst>
          </p:cNvPr>
          <p:cNvSpPr>
            <a:spLocks noGrp="1"/>
          </p:cNvSpPr>
          <p:nvPr>
            <p:ph type="title"/>
          </p:nvPr>
        </p:nvSpPr>
        <p:spPr/>
        <p:txBody>
          <a:bodyPr/>
          <a:lstStyle/>
          <a:p>
            <a:r>
              <a:rPr lang="es-CO" dirty="0"/>
              <a:t>Estadística: </a:t>
            </a:r>
            <a:r>
              <a:rPr lang="es-CO" dirty="0">
                <a:solidFill>
                  <a:srgbClr val="C00000"/>
                </a:solidFill>
              </a:rPr>
              <a:t>niños</a:t>
            </a:r>
          </a:p>
        </p:txBody>
      </p:sp>
      <p:sp>
        <p:nvSpPr>
          <p:cNvPr id="12" name="CuadroTexto 11">
            <a:extLst>
              <a:ext uri="{FF2B5EF4-FFF2-40B4-BE49-F238E27FC236}">
                <a16:creationId xmlns:a16="http://schemas.microsoft.com/office/drawing/2014/main" id="{666934FD-2115-490B-A1C7-C3A6855ED6F4}"/>
              </a:ext>
            </a:extLst>
          </p:cNvPr>
          <p:cNvSpPr txBox="1"/>
          <p:nvPr/>
        </p:nvSpPr>
        <p:spPr>
          <a:xfrm>
            <a:off x="6537888" y="6427113"/>
            <a:ext cx="5551520" cy="369332"/>
          </a:xfrm>
          <a:prstGeom prst="rect">
            <a:avLst/>
          </a:prstGeom>
          <a:noFill/>
        </p:spPr>
        <p:txBody>
          <a:bodyPr wrap="none" rtlCol="0">
            <a:spAutoFit/>
          </a:bodyPr>
          <a:lstStyle/>
          <a:p>
            <a:r>
              <a:rPr lang="es-MX" sz="900" dirty="0">
                <a:solidFill>
                  <a:srgbClr val="152B48"/>
                </a:solidFill>
                <a:latin typeface="Montserrat" panose="02000505000000020004"/>
              </a:rPr>
              <a:t>Instituto Nacional del Cáncer EEUU: </a:t>
            </a:r>
          </a:p>
          <a:p>
            <a:r>
              <a:rPr lang="es-MX" sz="900" dirty="0">
                <a:solidFill>
                  <a:srgbClr val="152B48"/>
                </a:solidFill>
                <a:latin typeface="Montserrat" panose="02000505000000020004"/>
              </a:rPr>
              <a:t>http://www.cancer.gov/espanol/pdq/tratamiento/cerebralesadultos/HealthProfessional/page1</a:t>
            </a:r>
          </a:p>
        </p:txBody>
      </p:sp>
      <p:sp>
        <p:nvSpPr>
          <p:cNvPr id="14" name="CuadroTexto 13">
            <a:extLst>
              <a:ext uri="{FF2B5EF4-FFF2-40B4-BE49-F238E27FC236}">
                <a16:creationId xmlns:a16="http://schemas.microsoft.com/office/drawing/2014/main" id="{47D8B186-631A-4DB1-8282-7E0512762008}"/>
              </a:ext>
            </a:extLst>
          </p:cNvPr>
          <p:cNvSpPr txBox="1"/>
          <p:nvPr/>
        </p:nvSpPr>
        <p:spPr>
          <a:xfrm>
            <a:off x="7241516" y="1121396"/>
            <a:ext cx="1680268" cy="110799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CO"/>
            </a:defPPr>
            <a:lvl1pPr>
              <a:defRPr sz="6600" b="1" spc="50">
                <a:ln w="11430"/>
                <a:gradFill>
                  <a:gsLst>
                    <a:gs pos="25000">
                      <a:srgbClr val="E07602">
                        <a:satMod val="155000"/>
                      </a:srgbClr>
                    </a:gs>
                    <a:gs pos="100000">
                      <a:srgbClr val="E07602">
                        <a:shade val="45000"/>
                        <a:satMod val="165000"/>
                      </a:srgbClr>
                    </a:gs>
                  </a:gsLst>
                  <a:lin ang="5400000"/>
                </a:gradFill>
                <a:effectLst>
                  <a:outerShdw blurRad="76200" dist="50800" dir="5400000" algn="tl" rotWithShape="0">
                    <a:srgbClr val="000000">
                      <a:alpha val="65000"/>
                    </a:srgbClr>
                  </a:outerShdw>
                </a:effectLst>
              </a:defRPr>
            </a:lvl1pPr>
          </a:lstStyle>
          <a:p>
            <a:r>
              <a:rPr lang="es-ES" dirty="0">
                <a:latin typeface="Montserrat" panose="02000505000000020004"/>
              </a:rPr>
              <a:t>15%</a:t>
            </a:r>
          </a:p>
        </p:txBody>
      </p:sp>
      <p:sp>
        <p:nvSpPr>
          <p:cNvPr id="15" name="CuadroTexto 14">
            <a:extLst>
              <a:ext uri="{FF2B5EF4-FFF2-40B4-BE49-F238E27FC236}">
                <a16:creationId xmlns:a16="http://schemas.microsoft.com/office/drawing/2014/main" id="{7D77D761-68B3-446C-AD3C-A84C5A39EAF4}"/>
              </a:ext>
            </a:extLst>
          </p:cNvPr>
          <p:cNvSpPr txBox="1"/>
          <p:nvPr/>
        </p:nvSpPr>
        <p:spPr>
          <a:xfrm>
            <a:off x="9109855" y="4953519"/>
            <a:ext cx="2348720"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CO"/>
            </a:defPPr>
            <a:lvl1pPr>
              <a:defRPr sz="9600" b="1" spc="50">
                <a:ln w="11430"/>
                <a:gradFill>
                  <a:gsLst>
                    <a:gs pos="25000">
                      <a:srgbClr val="E07602">
                        <a:satMod val="155000"/>
                      </a:srgbClr>
                    </a:gs>
                    <a:gs pos="100000">
                      <a:srgbClr val="E07602">
                        <a:shade val="45000"/>
                        <a:satMod val="165000"/>
                      </a:srgbClr>
                    </a:gs>
                  </a:gsLst>
                  <a:lin ang="5400000"/>
                </a:gradFill>
                <a:effectLst>
                  <a:outerShdw blurRad="76200" dist="50800" dir="5400000" algn="tl" rotWithShape="0">
                    <a:srgbClr val="000000">
                      <a:alpha val="65000"/>
                    </a:srgbClr>
                  </a:outerShdw>
                </a:effectLst>
              </a:defRPr>
            </a:lvl1pPr>
          </a:lstStyle>
          <a:p>
            <a:r>
              <a:rPr lang="es-ES" dirty="0">
                <a:latin typeface="Montserrat" panose="02000505000000020004"/>
              </a:rPr>
              <a:t>80%</a:t>
            </a:r>
          </a:p>
        </p:txBody>
      </p:sp>
      <p:sp>
        <p:nvSpPr>
          <p:cNvPr id="16" name="CuadroTexto 15">
            <a:extLst>
              <a:ext uri="{FF2B5EF4-FFF2-40B4-BE49-F238E27FC236}">
                <a16:creationId xmlns:a16="http://schemas.microsoft.com/office/drawing/2014/main" id="{E1A64095-309A-4EB1-B81F-5F669B15656D}"/>
              </a:ext>
            </a:extLst>
          </p:cNvPr>
          <p:cNvSpPr txBox="1"/>
          <p:nvPr/>
        </p:nvSpPr>
        <p:spPr>
          <a:xfrm>
            <a:off x="6479694" y="4842897"/>
            <a:ext cx="1053494"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CO"/>
            </a:defPPr>
            <a:lvl1pPr>
              <a:defRPr sz="5400" b="1" spc="50">
                <a:ln w="11430"/>
                <a:gradFill>
                  <a:gsLst>
                    <a:gs pos="25000">
                      <a:srgbClr val="E07602">
                        <a:satMod val="155000"/>
                      </a:srgbClr>
                    </a:gs>
                    <a:gs pos="100000">
                      <a:srgbClr val="E07602">
                        <a:shade val="45000"/>
                        <a:satMod val="165000"/>
                      </a:srgbClr>
                    </a:gs>
                  </a:gsLst>
                  <a:lin ang="5400000"/>
                </a:gradFill>
                <a:effectLst>
                  <a:outerShdw blurRad="76200" dist="50800" dir="5400000" algn="tl" rotWithShape="0">
                    <a:srgbClr val="000000">
                      <a:alpha val="65000"/>
                    </a:srgbClr>
                  </a:outerShdw>
                </a:effectLst>
              </a:defRPr>
            </a:lvl1pPr>
          </a:lstStyle>
          <a:p>
            <a:r>
              <a:rPr lang="es-ES" dirty="0">
                <a:latin typeface="Montserrat" panose="02000505000000020004"/>
              </a:rPr>
              <a:t>5%</a:t>
            </a:r>
          </a:p>
        </p:txBody>
      </p:sp>
      <p:pic>
        <p:nvPicPr>
          <p:cNvPr id="17" name="Imagen 16" descr="BU003722.png">
            <a:extLst>
              <a:ext uri="{FF2B5EF4-FFF2-40B4-BE49-F238E27FC236}">
                <a16:creationId xmlns:a16="http://schemas.microsoft.com/office/drawing/2014/main" id="{E669C928-5344-4A36-AE2D-5F2E1B586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7817" y="1902995"/>
            <a:ext cx="849923" cy="2711280"/>
          </a:xfrm>
          <a:prstGeom prst="rect">
            <a:avLst/>
          </a:prstGeom>
        </p:spPr>
      </p:pic>
    </p:spTree>
    <p:extLst>
      <p:ext uri="{BB962C8B-B14F-4D97-AF65-F5344CB8AC3E}">
        <p14:creationId xmlns:p14="http://schemas.microsoft.com/office/powerpoint/2010/main" val="21720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5-10-10 a las 2.50.4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34160" y="1685394"/>
            <a:ext cx="7036837" cy="4715406"/>
          </a:xfrm>
          <a:prstGeom prst="rect">
            <a:avLst/>
          </a:prstGeom>
        </p:spPr>
      </p:pic>
      <p:sp>
        <p:nvSpPr>
          <p:cNvPr id="2" name="Título 1"/>
          <p:cNvSpPr>
            <a:spLocks noGrp="1"/>
          </p:cNvSpPr>
          <p:nvPr>
            <p:ph type="title"/>
          </p:nvPr>
        </p:nvSpPr>
        <p:spPr>
          <a:xfrm>
            <a:off x="0" y="268995"/>
            <a:ext cx="12192000" cy="1148644"/>
          </a:xfrm>
          <a:noFill/>
        </p:spPr>
        <p:txBody>
          <a:bodyPr/>
          <a:lstStyle/>
          <a:p>
            <a:pPr algn="ctr"/>
            <a:r>
              <a:rPr lang="es-ES" dirty="0">
                <a:latin typeface="Montserrat" panose="02000505000000020004" pitchFamily="2" charset="0"/>
              </a:rPr>
              <a:t>  Generalidades</a:t>
            </a:r>
          </a:p>
        </p:txBody>
      </p:sp>
      <p:sp>
        <p:nvSpPr>
          <p:cNvPr id="3" name="Marcador de contenido 2"/>
          <p:cNvSpPr>
            <a:spLocks noGrp="1"/>
          </p:cNvSpPr>
          <p:nvPr>
            <p:ph idx="1"/>
          </p:nvPr>
        </p:nvSpPr>
        <p:spPr>
          <a:xfrm>
            <a:off x="4807266" y="2188897"/>
            <a:ext cx="6690624" cy="3708400"/>
          </a:xfrm>
          <a:solidFill>
            <a:schemeClr val="tx1">
              <a:alpha val="75000"/>
            </a:schemeClr>
          </a:solidFill>
        </p:spPr>
        <p:txBody>
          <a:bodyPr>
            <a:normAutofit/>
          </a:bodyPr>
          <a:lstStyle/>
          <a:p>
            <a:r>
              <a:rPr lang="es-ES" dirty="0">
                <a:solidFill>
                  <a:srgbClr val="FFFFFF"/>
                </a:solidFill>
                <a:latin typeface="Montserrat" panose="02000505000000020004" pitchFamily="2" charset="0"/>
              </a:rPr>
              <a:t>Tumor cerebral primario más común , así como espinal intradural.</a:t>
            </a:r>
          </a:p>
          <a:p>
            <a:endParaRPr lang="es-ES" dirty="0">
              <a:solidFill>
                <a:srgbClr val="FFFFFF"/>
              </a:solidFill>
              <a:latin typeface="Montserrat" panose="02000505000000020004" pitchFamily="2" charset="0"/>
            </a:endParaRPr>
          </a:p>
          <a:p>
            <a:r>
              <a:rPr lang="es-ES" dirty="0">
                <a:solidFill>
                  <a:srgbClr val="FFFFFF"/>
                </a:solidFill>
                <a:latin typeface="Montserrat" panose="02000505000000020004" pitchFamily="2" charset="0"/>
              </a:rPr>
              <a:t>Emerge de las células aracnoideas en las leptomeninges.</a:t>
            </a:r>
          </a:p>
          <a:p>
            <a:endParaRPr lang="es-ES" dirty="0">
              <a:solidFill>
                <a:srgbClr val="FFFFFF"/>
              </a:solidFill>
              <a:latin typeface="Montserrat" panose="02000505000000020004" pitchFamily="2" charset="0"/>
            </a:endParaRPr>
          </a:p>
          <a:p>
            <a:r>
              <a:rPr lang="es-ES" dirty="0">
                <a:solidFill>
                  <a:srgbClr val="FFFFFF"/>
                </a:solidFill>
                <a:latin typeface="Montserrat" panose="02000505000000020004" pitchFamily="2" charset="0"/>
              </a:rPr>
              <a:t>~2% de progresión a formas malignas.</a:t>
            </a:r>
          </a:p>
          <a:p>
            <a:endParaRPr lang="es-ES" dirty="0">
              <a:solidFill>
                <a:srgbClr val="FFFFFF"/>
              </a:solidFill>
              <a:latin typeface="Montserrat" panose="02000505000000020004" pitchFamily="2" charset="0"/>
            </a:endParaRPr>
          </a:p>
          <a:p>
            <a:r>
              <a:rPr lang="es-ES" dirty="0">
                <a:solidFill>
                  <a:srgbClr val="FFFFFF"/>
                </a:solidFill>
                <a:latin typeface="Montserrat" panose="02000505000000020004" pitchFamily="2" charset="0"/>
              </a:rPr>
              <a:t>~28.5% de recurrencias tendrán un componente atípico y/o anaplásico.</a:t>
            </a:r>
            <a:endParaRPr lang="es-ES" dirty="0">
              <a:latin typeface="Montserrat" panose="02000505000000020004" pitchFamily="2" charset="0"/>
            </a:endParaRPr>
          </a:p>
          <a:p>
            <a:endParaRPr lang="es-ES" dirty="0">
              <a:latin typeface="Montserrat" panose="02000505000000020004" pitchFamily="2" charset="0"/>
            </a:endParaRPr>
          </a:p>
        </p:txBody>
      </p:sp>
      <p:sp>
        <p:nvSpPr>
          <p:cNvPr id="5" name="CuadroTexto 4"/>
          <p:cNvSpPr txBox="1"/>
          <p:nvPr/>
        </p:nvSpPr>
        <p:spPr>
          <a:xfrm>
            <a:off x="4634160" y="6469644"/>
            <a:ext cx="7140296" cy="369332"/>
          </a:xfrm>
          <a:prstGeom prst="rect">
            <a:avLst/>
          </a:prstGeom>
          <a:noFill/>
        </p:spPr>
        <p:txBody>
          <a:bodyPr wrap="square" rtlCol="0">
            <a:spAutoFit/>
          </a:bodyPr>
          <a:lstStyle/>
          <a:p>
            <a:pPr algn="r"/>
            <a:r>
              <a:rPr lang="es-ES" i="1" baseline="30000" dirty="0">
                <a:solidFill>
                  <a:prstClr val="black"/>
                </a:solidFill>
                <a:latin typeface="Montserrat" panose="02000505000000020004" pitchFamily="2" charset="0"/>
              </a:rPr>
              <a:t>Al-</a:t>
            </a:r>
            <a:r>
              <a:rPr lang="es-ES" i="1" baseline="30000" dirty="0" err="1">
                <a:solidFill>
                  <a:prstClr val="black"/>
                </a:solidFill>
                <a:latin typeface="Montserrat" panose="02000505000000020004" pitchFamily="2" charset="0"/>
              </a:rPr>
              <a:t>Mefty’s</a:t>
            </a:r>
            <a:r>
              <a:rPr lang="es-ES" i="1" baseline="30000" dirty="0">
                <a:solidFill>
                  <a:prstClr val="black"/>
                </a:solidFill>
                <a:latin typeface="Montserrat" panose="02000505000000020004" pitchFamily="2" charset="0"/>
              </a:rPr>
              <a:t> Meningiomas.   </a:t>
            </a:r>
            <a:r>
              <a:rPr lang="es-ES" i="1" baseline="30000" dirty="0" err="1">
                <a:solidFill>
                  <a:prstClr val="black"/>
                </a:solidFill>
                <a:latin typeface="Montserrat" panose="02000505000000020004" pitchFamily="2" charset="0"/>
              </a:rPr>
              <a:t>DeMonte</a:t>
            </a:r>
            <a:r>
              <a:rPr lang="es-ES" i="1" baseline="30000" dirty="0">
                <a:solidFill>
                  <a:prstClr val="black"/>
                </a:solidFill>
                <a:latin typeface="Montserrat" panose="02000505000000020004" pitchFamily="2" charset="0"/>
              </a:rPr>
              <a:t> F, Mc </a:t>
            </a:r>
            <a:r>
              <a:rPr lang="es-ES" i="1" baseline="30000" dirty="0" err="1">
                <a:solidFill>
                  <a:prstClr val="black"/>
                </a:solidFill>
                <a:latin typeface="Montserrat" panose="02000505000000020004" pitchFamily="2" charset="0"/>
              </a:rPr>
              <a:t>Dermott</a:t>
            </a:r>
            <a:r>
              <a:rPr lang="es-ES" i="1" baseline="30000" dirty="0">
                <a:solidFill>
                  <a:prstClr val="black"/>
                </a:solidFill>
                <a:latin typeface="Montserrat" panose="02000505000000020004" pitchFamily="2" charset="0"/>
              </a:rPr>
              <a:t>.</a:t>
            </a:r>
            <a:r>
              <a:rPr lang="es-ES" i="1" dirty="0">
                <a:solidFill>
                  <a:prstClr val="black"/>
                </a:solidFill>
                <a:latin typeface="Montserrat" panose="02000505000000020004" pitchFamily="2" charset="0"/>
              </a:rPr>
              <a:t>  </a:t>
            </a:r>
            <a:r>
              <a:rPr lang="es-ES" i="1" baseline="30000" dirty="0">
                <a:solidFill>
                  <a:prstClr val="black"/>
                </a:solidFill>
                <a:latin typeface="Montserrat" panose="02000505000000020004" pitchFamily="2" charset="0"/>
              </a:rPr>
              <a:t> </a:t>
            </a:r>
            <a:r>
              <a:rPr lang="es-ES" i="1" baseline="30000" dirty="0" err="1">
                <a:solidFill>
                  <a:prstClr val="black"/>
                </a:solidFill>
                <a:latin typeface="Montserrat" panose="02000505000000020004" pitchFamily="2" charset="0"/>
              </a:rPr>
              <a:t>Second</a:t>
            </a:r>
            <a:r>
              <a:rPr lang="es-ES" i="1" baseline="30000" dirty="0">
                <a:solidFill>
                  <a:prstClr val="black"/>
                </a:solidFill>
                <a:latin typeface="Montserrat" panose="02000505000000020004" pitchFamily="2" charset="0"/>
              </a:rPr>
              <a:t> </a:t>
            </a:r>
            <a:r>
              <a:rPr lang="es-ES" i="1" baseline="30000" dirty="0" err="1">
                <a:solidFill>
                  <a:prstClr val="black"/>
                </a:solidFill>
                <a:latin typeface="Montserrat" panose="02000505000000020004" pitchFamily="2" charset="0"/>
              </a:rPr>
              <a:t>Edition</a:t>
            </a:r>
            <a:r>
              <a:rPr lang="es-ES" i="1" baseline="30000" dirty="0">
                <a:solidFill>
                  <a:prstClr val="black"/>
                </a:solidFill>
                <a:latin typeface="Montserrat" panose="02000505000000020004" pitchFamily="2" charset="0"/>
              </a:rPr>
              <a:t>, </a:t>
            </a:r>
            <a:r>
              <a:rPr lang="es-ES" i="1" baseline="30000" dirty="0" err="1">
                <a:solidFill>
                  <a:prstClr val="black"/>
                </a:solidFill>
                <a:latin typeface="Montserrat" panose="02000505000000020004" pitchFamily="2" charset="0"/>
              </a:rPr>
              <a:t>Thieme</a:t>
            </a:r>
            <a:r>
              <a:rPr lang="es-ES" i="1" baseline="30000" dirty="0">
                <a:solidFill>
                  <a:prstClr val="black"/>
                </a:solidFill>
                <a:latin typeface="Montserrat" panose="02000505000000020004" pitchFamily="2" charset="0"/>
              </a:rPr>
              <a:t>, </a:t>
            </a:r>
            <a:r>
              <a:rPr lang="es-ES" i="1" baseline="30000" dirty="0" err="1">
                <a:solidFill>
                  <a:prstClr val="black"/>
                </a:solidFill>
                <a:latin typeface="Montserrat" panose="02000505000000020004" pitchFamily="2" charset="0"/>
              </a:rPr>
              <a:t>cap</a:t>
            </a:r>
            <a:r>
              <a:rPr lang="es-ES" i="1" baseline="30000" dirty="0">
                <a:solidFill>
                  <a:prstClr val="black"/>
                </a:solidFill>
                <a:latin typeface="Montserrat" panose="02000505000000020004" pitchFamily="2" charset="0"/>
              </a:rPr>
              <a:t> 1. 2011.</a:t>
            </a:r>
            <a:r>
              <a:rPr lang="es-ES" i="1" dirty="0">
                <a:solidFill>
                  <a:prstClr val="black"/>
                </a:solidFill>
                <a:latin typeface="Montserrat" panose="02000505000000020004" pitchFamily="2" charset="0"/>
              </a:rPr>
              <a:t> </a:t>
            </a:r>
          </a:p>
        </p:txBody>
      </p:sp>
    </p:spTree>
    <p:extLst>
      <p:ext uri="{BB962C8B-B14F-4D97-AF65-F5344CB8AC3E}">
        <p14:creationId xmlns:p14="http://schemas.microsoft.com/office/powerpoint/2010/main" val="37397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Captura de pantalla 2015-11-22 a las 10.11.57 a.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77360" y="1663136"/>
            <a:ext cx="5862320" cy="4564408"/>
          </a:xfrm>
        </p:spPr>
      </p:pic>
      <p:sp>
        <p:nvSpPr>
          <p:cNvPr id="5" name="CuadroTexto 4"/>
          <p:cNvSpPr txBox="1"/>
          <p:nvPr/>
        </p:nvSpPr>
        <p:spPr>
          <a:xfrm>
            <a:off x="4998720" y="6467637"/>
            <a:ext cx="7051040" cy="369332"/>
          </a:xfrm>
          <a:prstGeom prst="rect">
            <a:avLst/>
          </a:prstGeom>
          <a:noFill/>
        </p:spPr>
        <p:txBody>
          <a:bodyPr wrap="square" rtlCol="0">
            <a:spAutoFit/>
          </a:bodyPr>
          <a:lstStyle/>
          <a:p>
            <a:pPr algn="r"/>
            <a:r>
              <a:rPr lang="es-ES" i="1" baseline="30000" dirty="0">
                <a:latin typeface="Montserrat" panose="02000505000000020004" pitchFamily="2" charset="0"/>
              </a:rPr>
              <a:t>Al-</a:t>
            </a:r>
            <a:r>
              <a:rPr lang="es-ES" i="1" baseline="30000" dirty="0" err="1">
                <a:latin typeface="Montserrat" panose="02000505000000020004" pitchFamily="2" charset="0"/>
              </a:rPr>
              <a:t>Mefty’s</a:t>
            </a:r>
            <a:r>
              <a:rPr lang="es-ES" i="1" baseline="30000" dirty="0">
                <a:latin typeface="Montserrat" panose="02000505000000020004" pitchFamily="2" charset="0"/>
              </a:rPr>
              <a:t> Meningiomas.   </a:t>
            </a:r>
            <a:r>
              <a:rPr lang="es-ES" i="1" baseline="30000" dirty="0" err="1">
                <a:latin typeface="Montserrat" panose="02000505000000020004" pitchFamily="2" charset="0"/>
              </a:rPr>
              <a:t>DeMonte</a:t>
            </a:r>
            <a:r>
              <a:rPr lang="es-ES" i="1" baseline="30000" dirty="0">
                <a:latin typeface="Montserrat" panose="02000505000000020004" pitchFamily="2" charset="0"/>
              </a:rPr>
              <a:t> F, Mc </a:t>
            </a:r>
            <a:r>
              <a:rPr lang="es-ES" i="1" baseline="30000" dirty="0" err="1">
                <a:latin typeface="Montserrat" panose="02000505000000020004" pitchFamily="2" charset="0"/>
              </a:rPr>
              <a:t>Dermott</a:t>
            </a:r>
            <a:r>
              <a:rPr lang="es-ES" i="1" baseline="30000" dirty="0">
                <a:latin typeface="Montserrat" panose="02000505000000020004" pitchFamily="2" charset="0"/>
              </a:rPr>
              <a:t>.</a:t>
            </a:r>
            <a:r>
              <a:rPr lang="es-ES" i="1" dirty="0">
                <a:latin typeface="Montserrat" panose="02000505000000020004" pitchFamily="2" charset="0"/>
              </a:rPr>
              <a:t>  </a:t>
            </a:r>
            <a:r>
              <a:rPr lang="es-ES" i="1" baseline="30000" dirty="0">
                <a:latin typeface="Montserrat" panose="02000505000000020004" pitchFamily="2" charset="0"/>
              </a:rPr>
              <a:t> </a:t>
            </a:r>
            <a:r>
              <a:rPr lang="es-ES" i="1" baseline="30000" dirty="0" err="1">
                <a:latin typeface="Montserrat" panose="02000505000000020004" pitchFamily="2" charset="0"/>
              </a:rPr>
              <a:t>Second</a:t>
            </a:r>
            <a:r>
              <a:rPr lang="es-ES" i="1" baseline="30000" dirty="0">
                <a:latin typeface="Montserrat" panose="02000505000000020004" pitchFamily="2" charset="0"/>
              </a:rPr>
              <a:t> </a:t>
            </a:r>
            <a:r>
              <a:rPr lang="es-ES" i="1" baseline="30000" dirty="0" err="1">
                <a:latin typeface="Montserrat" panose="02000505000000020004" pitchFamily="2" charset="0"/>
              </a:rPr>
              <a:t>Edition</a:t>
            </a:r>
            <a:r>
              <a:rPr lang="es-ES" i="1" baseline="30000" dirty="0">
                <a:latin typeface="Montserrat" panose="02000505000000020004" pitchFamily="2" charset="0"/>
              </a:rPr>
              <a:t>, </a:t>
            </a:r>
            <a:r>
              <a:rPr lang="es-ES" i="1" baseline="30000" dirty="0" err="1">
                <a:latin typeface="Montserrat" panose="02000505000000020004" pitchFamily="2" charset="0"/>
              </a:rPr>
              <a:t>Thieme</a:t>
            </a:r>
            <a:r>
              <a:rPr lang="es-ES" i="1" baseline="30000" dirty="0">
                <a:latin typeface="Montserrat" panose="02000505000000020004" pitchFamily="2" charset="0"/>
              </a:rPr>
              <a:t>, </a:t>
            </a:r>
            <a:r>
              <a:rPr lang="es-ES" i="1" baseline="30000" dirty="0" err="1">
                <a:latin typeface="Montserrat" panose="02000505000000020004" pitchFamily="2" charset="0"/>
              </a:rPr>
              <a:t>cap</a:t>
            </a:r>
            <a:r>
              <a:rPr lang="es-ES" i="1" baseline="30000" dirty="0">
                <a:latin typeface="Montserrat" panose="02000505000000020004" pitchFamily="2" charset="0"/>
              </a:rPr>
              <a:t> 1. 2011.</a:t>
            </a:r>
            <a:r>
              <a:rPr lang="es-ES" i="1" dirty="0">
                <a:latin typeface="Montserrat" panose="02000505000000020004" pitchFamily="2" charset="0"/>
              </a:rPr>
              <a:t> </a:t>
            </a:r>
          </a:p>
        </p:txBody>
      </p:sp>
      <p:pic>
        <p:nvPicPr>
          <p:cNvPr id="9" name="Imagen 8" descr="Captura de pantalla 2015-11-21 a las 7.07.48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83778" y="1"/>
            <a:ext cx="3908222" cy="6515517"/>
          </a:xfrm>
          <a:prstGeom prst="rect">
            <a:avLst/>
          </a:prstGeom>
        </p:spPr>
      </p:pic>
      <p:sp>
        <p:nvSpPr>
          <p:cNvPr id="10" name="CuadroTexto 9"/>
          <p:cNvSpPr txBox="1"/>
          <p:nvPr/>
        </p:nvSpPr>
        <p:spPr>
          <a:xfrm>
            <a:off x="445351" y="1780431"/>
            <a:ext cx="3750730" cy="1754326"/>
          </a:xfrm>
          <a:prstGeom prst="rect">
            <a:avLst/>
          </a:prstGeom>
          <a:solidFill>
            <a:schemeClr val="tx1">
              <a:alpha val="83000"/>
            </a:schemeClr>
          </a:solidFill>
        </p:spPr>
        <p:txBody>
          <a:bodyPr wrap="square" rtlCol="0">
            <a:spAutoFit/>
          </a:bodyPr>
          <a:lstStyle/>
          <a:p>
            <a:pPr marL="285750" indent="-285750">
              <a:buFontTx/>
              <a:buChar char="-"/>
            </a:pPr>
            <a:r>
              <a:rPr lang="es-ES" dirty="0">
                <a:solidFill>
                  <a:srgbClr val="4EFF3B"/>
                </a:solidFill>
                <a:latin typeface="Montserrat" panose="02000505000000020004" pitchFamily="2" charset="0"/>
              </a:rPr>
              <a:t>Radiación ionizante</a:t>
            </a:r>
            <a:r>
              <a:rPr lang="es-ES" dirty="0">
                <a:solidFill>
                  <a:srgbClr val="FFFFFF"/>
                </a:solidFill>
                <a:latin typeface="Montserrat" panose="02000505000000020004" pitchFamily="2" charset="0"/>
              </a:rPr>
              <a:t>.</a:t>
            </a:r>
          </a:p>
          <a:p>
            <a:pPr marL="285750" indent="-285750">
              <a:buFontTx/>
              <a:buChar char="-"/>
            </a:pPr>
            <a:r>
              <a:rPr lang="es-ES" dirty="0">
                <a:solidFill>
                  <a:srgbClr val="FFFFFF"/>
                </a:solidFill>
                <a:latin typeface="Montserrat" panose="02000505000000020004" pitchFamily="2" charset="0"/>
              </a:rPr>
              <a:t>&gt; 65 años.</a:t>
            </a:r>
          </a:p>
          <a:p>
            <a:pPr marL="285750" indent="-285750">
              <a:buFontTx/>
              <a:buChar char="-"/>
            </a:pPr>
            <a:r>
              <a:rPr lang="es-ES" dirty="0">
                <a:solidFill>
                  <a:srgbClr val="FFFFFF"/>
                </a:solidFill>
                <a:latin typeface="Montserrat" panose="02000505000000020004" pitchFamily="2" charset="0"/>
              </a:rPr>
              <a:t>Género Femenino.</a:t>
            </a:r>
          </a:p>
          <a:p>
            <a:pPr marL="285750" indent="-285750">
              <a:buFontTx/>
              <a:buChar char="-"/>
            </a:pPr>
            <a:r>
              <a:rPr lang="es-ES" dirty="0">
                <a:solidFill>
                  <a:srgbClr val="FFFFFF"/>
                </a:solidFill>
                <a:latin typeface="Montserrat" panose="02000505000000020004" pitchFamily="2" charset="0"/>
              </a:rPr>
              <a:t>Cromosoma </a:t>
            </a:r>
            <a:r>
              <a:rPr lang="es-ES" dirty="0">
                <a:solidFill>
                  <a:srgbClr val="FF6600"/>
                </a:solidFill>
                <a:latin typeface="Montserrat" panose="02000505000000020004" pitchFamily="2" charset="0"/>
              </a:rPr>
              <a:t>22q12: MERLINA.</a:t>
            </a:r>
          </a:p>
          <a:p>
            <a:pPr marL="285750" indent="-285750">
              <a:buFontTx/>
              <a:buChar char="-"/>
            </a:pPr>
            <a:endParaRPr lang="es-ES" dirty="0">
              <a:solidFill>
                <a:prstClr val="black"/>
              </a:solidFill>
              <a:latin typeface="Montserrat" panose="02000505000000020004" pitchFamily="2" charset="0"/>
            </a:endParaRPr>
          </a:p>
        </p:txBody>
      </p:sp>
      <p:sp>
        <p:nvSpPr>
          <p:cNvPr id="4" name="Título 3">
            <a:extLst>
              <a:ext uri="{FF2B5EF4-FFF2-40B4-BE49-F238E27FC236}">
                <a16:creationId xmlns:a16="http://schemas.microsoft.com/office/drawing/2014/main" id="{6715B296-6BFA-4001-A4B4-89F3153F3281}"/>
              </a:ext>
            </a:extLst>
          </p:cNvPr>
          <p:cNvSpPr>
            <a:spLocks noGrp="1"/>
          </p:cNvSpPr>
          <p:nvPr>
            <p:ph type="title"/>
          </p:nvPr>
        </p:nvSpPr>
        <p:spPr/>
        <p:txBody>
          <a:bodyPr/>
          <a:lstStyle/>
          <a:p>
            <a:pPr algn="ctr"/>
            <a:r>
              <a:rPr lang="es-CO" dirty="0"/>
              <a:t>Generalidades</a:t>
            </a:r>
          </a:p>
        </p:txBody>
      </p:sp>
    </p:spTree>
    <p:extLst>
      <p:ext uri="{BB962C8B-B14F-4D97-AF65-F5344CB8AC3E}">
        <p14:creationId xmlns:p14="http://schemas.microsoft.com/office/powerpoint/2010/main" val="414673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aptura de pantalla 2015-11-21 a las 6.33.55 p.m..png"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8732" y="587677"/>
            <a:ext cx="4595118" cy="5406724"/>
          </a:xfrm>
          <a:prstGeom prst="rect">
            <a:avLst/>
          </a:prstGeom>
        </p:spPr>
      </p:pic>
      <p:sp>
        <p:nvSpPr>
          <p:cNvPr id="3" name="Rectángulo 2"/>
          <p:cNvSpPr/>
          <p:nvPr/>
        </p:nvSpPr>
        <p:spPr>
          <a:xfrm>
            <a:off x="4588374" y="707991"/>
            <a:ext cx="4414196" cy="1039249"/>
          </a:xfrm>
          <a:prstGeom prst="rect">
            <a:avLst/>
          </a:prstGeom>
          <a:noFill/>
          <a:ln w="38100">
            <a:solidFill>
              <a:srgbClr val="4EFF3B"/>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s-ES">
              <a:solidFill>
                <a:prstClr val="white"/>
              </a:solidFill>
            </a:endParaRPr>
          </a:p>
        </p:txBody>
      </p:sp>
      <p:cxnSp>
        <p:nvCxnSpPr>
          <p:cNvPr id="10" name="Conector recto 9"/>
          <p:cNvCxnSpPr>
            <a:cxnSpLocks/>
          </p:cNvCxnSpPr>
          <p:nvPr/>
        </p:nvCxnSpPr>
        <p:spPr>
          <a:xfrm>
            <a:off x="4588374" y="3805187"/>
            <a:ext cx="4414196" cy="0"/>
          </a:xfrm>
          <a:prstGeom prst="line">
            <a:avLst/>
          </a:prstGeom>
          <a:ln w="508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a:cxnSpLocks/>
          </p:cNvCxnSpPr>
          <p:nvPr/>
        </p:nvCxnSpPr>
        <p:spPr>
          <a:xfrm>
            <a:off x="4588374" y="4843111"/>
            <a:ext cx="4414196"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ángulo 11"/>
          <p:cNvSpPr/>
          <p:nvPr/>
        </p:nvSpPr>
        <p:spPr>
          <a:xfrm>
            <a:off x="4729580" y="6469376"/>
            <a:ext cx="4589718" cy="369332"/>
          </a:xfrm>
          <a:prstGeom prst="rect">
            <a:avLst/>
          </a:prstGeom>
        </p:spPr>
        <p:txBody>
          <a:bodyPr wrap="none">
            <a:spAutoFit/>
          </a:bodyPr>
          <a:lstStyle/>
          <a:p>
            <a:r>
              <a:rPr b="1" baseline="30000" dirty="0" i="1" lang="en-US">
                <a:solidFill>
                  <a:prstClr val="black"/>
                </a:solidFill>
                <a:latin charset="0" panose="02000505000000020004" pitchFamily="2" typeface="Montserrat"/>
              </a:rPr>
              <a:t>Update in </a:t>
            </a:r>
            <a:r>
              <a:rPr b="1" baseline="30000" dirty="0" err="1" i="1" lang="en-US">
                <a:solidFill>
                  <a:prstClr val="black"/>
                </a:solidFill>
                <a:latin charset="0" panose="02000505000000020004" pitchFamily="2" typeface="Montserrat"/>
              </a:rPr>
              <a:t>MeningiomasThe</a:t>
            </a:r>
            <a:r>
              <a:rPr b="1" baseline="30000" dirty="0" i="1" lang="en-US">
                <a:solidFill>
                  <a:prstClr val="black"/>
                </a:solidFill>
                <a:latin charset="0" panose="02000505000000020004" pitchFamily="2" typeface="Montserrat"/>
              </a:rPr>
              <a:t> Oncologist </a:t>
            </a:r>
            <a:r>
              <a:rPr baseline="30000" dirty="0" lang="en-US">
                <a:solidFill>
                  <a:prstClr val="black"/>
                </a:solidFill>
                <a:latin charset="0" panose="02000505000000020004" pitchFamily="2" typeface="Montserrat"/>
              </a:rPr>
              <a:t>2011;16:1604 –1613</a:t>
            </a:r>
            <a:endParaRPr dirty="0" lang="es-ES">
              <a:solidFill>
                <a:prstClr val="black"/>
              </a:solidFill>
              <a:latin charset="0" panose="02000505000000020004" pitchFamily="2" typeface="Montserrat"/>
            </a:endParaRPr>
          </a:p>
        </p:txBody>
      </p:sp>
      <p:pic>
        <p:nvPicPr>
          <p:cNvPr descr="Captura de pantalla 2015-11-21 a las 6.38.17 p.m..png" id="14" name="Imagen 13">
            <a:extLst>
              <a:ext uri="{FF2B5EF4-FFF2-40B4-BE49-F238E27FC236}">
                <a16:creationId xmlns:a16="http://schemas.microsoft.com/office/drawing/2014/main" id="{0B28CD39-657F-4F1D-ACA0-A81054580220}"/>
              </a:ext>
            </a:extLst>
          </p:cNvPr>
          <p:cNvPicPr>
            <a:picLocks noChangeAspect="1"/>
          </p:cNvPicPr>
          <p:nvPr/>
        </p:nvPicPr>
        <p:blipFill rotWithShape="1">
          <a:blip cstate="email" r:embed="rId3">
            <a:alphaModFix/>
            <a:extLst>
              <a:ext uri="{28A0092B-C50C-407E-A947-70E740481C1C}">
                <a14:useLocalDpi xmlns:a14="http://schemas.microsoft.com/office/drawing/2010/main"/>
              </a:ext>
            </a:extLst>
          </a:blip>
          <a:srcRect/>
          <a:stretch/>
        </p:blipFill>
        <p:spPr>
          <a:xfrm>
            <a:off x="9319298" y="0"/>
            <a:ext cx="2872702" cy="2294116"/>
          </a:xfrm>
          <a:prstGeom prst="rect">
            <a:avLst/>
          </a:prstGeom>
        </p:spPr>
      </p:pic>
      <p:pic>
        <p:nvPicPr>
          <p:cNvPr descr="Captura de pantalla 2015-11-21 a las 6.41.30 p.m..png" id="15" name="Imagen 14">
            <a:extLst>
              <a:ext uri="{FF2B5EF4-FFF2-40B4-BE49-F238E27FC236}">
                <a16:creationId xmlns:a16="http://schemas.microsoft.com/office/drawing/2014/main" id="{48CA8A44-1700-4F1B-BECB-B60D090FCF52}"/>
              </a:ext>
            </a:extLst>
          </p:cNvPr>
          <p:cNvPicPr>
            <a:picLocks noChangeAspect="1"/>
          </p:cNvPicPr>
          <p:nvPr/>
        </p:nvPicPr>
        <p:blipFill rotWithShape="1">
          <a:blip cstate="email" r:embed="rId4">
            <a:alphaModFix/>
            <a:extLst>
              <a:ext uri="{28A0092B-C50C-407E-A947-70E740481C1C}">
                <a14:useLocalDpi xmlns:a14="http://schemas.microsoft.com/office/drawing/2010/main"/>
              </a:ext>
            </a:extLst>
          </a:blip>
          <a:srcRect/>
          <a:stretch/>
        </p:blipFill>
        <p:spPr>
          <a:xfrm>
            <a:off x="9319298" y="2429784"/>
            <a:ext cx="2872702" cy="2019274"/>
          </a:xfrm>
          <a:prstGeom prst="rect">
            <a:avLst/>
          </a:prstGeom>
        </p:spPr>
      </p:pic>
      <p:pic>
        <p:nvPicPr>
          <p:cNvPr descr="Captura de pantalla 2015-11-21 a las 6.45.32 p.m..png" id="16" name="Imagen 15">
            <a:extLst>
              <a:ext uri="{FF2B5EF4-FFF2-40B4-BE49-F238E27FC236}">
                <a16:creationId xmlns:a16="http://schemas.microsoft.com/office/drawing/2014/main" id="{CAEA1C86-900C-4FF5-8EF6-45CF7581BCE3}"/>
              </a:ext>
            </a:extLst>
          </p:cNvPr>
          <p:cNvPicPr>
            <a:picLocks noChangeAspect="1"/>
          </p:cNvPicPr>
          <p:nvPr/>
        </p:nvPicPr>
        <p:blipFill rotWithShape="1">
          <a:blip cstate="email" r:embed="rId5">
            <a:alphaModFix/>
            <a:extLst>
              <a:ext uri="{28A0092B-C50C-407E-A947-70E740481C1C}">
                <a14:useLocalDpi xmlns:a14="http://schemas.microsoft.com/office/drawing/2010/main"/>
              </a:ext>
            </a:extLst>
          </a:blip>
          <a:srcRect r="78"/>
          <a:stretch/>
        </p:blipFill>
        <p:spPr>
          <a:xfrm>
            <a:off x="9319298" y="4584726"/>
            <a:ext cx="2872702" cy="2273274"/>
          </a:xfrm>
          <a:prstGeom prst="rect">
            <a:avLst/>
          </a:prstGeom>
        </p:spPr>
      </p:pic>
    </p:spTree>
    <p:extLst>
      <p:ext uri="{BB962C8B-B14F-4D97-AF65-F5344CB8AC3E}">
        <p14:creationId xmlns:p14="http://schemas.microsoft.com/office/powerpoint/2010/main" val="94067184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Lst>
  </p:timing>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aptura de pantalla 2015-11-21 a las 6.38.17 p.m..png" id="5" name="Imagen 4"/>
          <p:cNvPicPr>
            <a:picLocks noChangeAspect="1"/>
          </p:cNvPicPr>
          <p:nvPr/>
        </p:nvPicPr>
        <p:blipFill rotWithShape="1">
          <a:blip cstate="email" r:embed="rId2">
            <a:alphaModFix/>
            <a:extLst>
              <a:ext uri="{28A0092B-C50C-407E-A947-70E740481C1C}">
                <a14:useLocalDpi xmlns:a14="http://schemas.microsoft.com/office/drawing/2010/main"/>
              </a:ext>
            </a:extLst>
          </a:blip>
          <a:srcRect/>
          <a:stretch/>
        </p:blipFill>
        <p:spPr>
          <a:xfrm>
            <a:off x="9319298" y="0"/>
            <a:ext cx="2872702" cy="2294116"/>
          </a:xfrm>
          <a:prstGeom prst="rect">
            <a:avLst/>
          </a:prstGeom>
        </p:spPr>
      </p:pic>
      <p:pic>
        <p:nvPicPr>
          <p:cNvPr descr="Captura de pantalla 2015-11-21 a las 6.41.30 p.m..png" id="6" name="Imagen 5"/>
          <p:cNvPicPr>
            <a:picLocks noChangeAspect="1"/>
          </p:cNvPicPr>
          <p:nvPr/>
        </p:nvPicPr>
        <p:blipFill rotWithShape="1">
          <a:blip cstate="email" r:embed="rId3">
            <a:alphaModFix/>
            <a:extLst>
              <a:ext uri="{28A0092B-C50C-407E-A947-70E740481C1C}">
                <a14:useLocalDpi xmlns:a14="http://schemas.microsoft.com/office/drawing/2010/main"/>
              </a:ext>
            </a:extLst>
          </a:blip>
          <a:srcRect/>
          <a:stretch/>
        </p:blipFill>
        <p:spPr>
          <a:xfrm>
            <a:off x="9319298" y="2429784"/>
            <a:ext cx="2872702" cy="2019274"/>
          </a:xfrm>
          <a:prstGeom prst="rect">
            <a:avLst/>
          </a:prstGeom>
        </p:spPr>
      </p:pic>
      <p:pic>
        <p:nvPicPr>
          <p:cNvPr descr="Captura de pantalla 2015-11-21 a las 6.45.32 p.m..png" id="7" name="Imagen 6"/>
          <p:cNvPicPr>
            <a:picLocks noChangeAspect="1"/>
          </p:cNvPicPr>
          <p:nvPr/>
        </p:nvPicPr>
        <p:blipFill rotWithShape="1">
          <a:blip cstate="email" r:embed="rId4">
            <a:alphaModFix/>
            <a:extLst>
              <a:ext uri="{28A0092B-C50C-407E-A947-70E740481C1C}">
                <a14:useLocalDpi xmlns:a14="http://schemas.microsoft.com/office/drawing/2010/main"/>
              </a:ext>
            </a:extLst>
          </a:blip>
          <a:srcRect r="78"/>
          <a:stretch/>
        </p:blipFill>
        <p:spPr>
          <a:xfrm>
            <a:off x="9319298" y="4584726"/>
            <a:ext cx="2872702" cy="2273274"/>
          </a:xfrm>
          <a:prstGeom prst="rect">
            <a:avLst/>
          </a:prstGeom>
        </p:spPr>
      </p:pic>
      <p:pic>
        <p:nvPicPr>
          <p:cNvPr descr="Captura de pantalla 2015-11-21 a las 10.11.09 a.m..png" id="12" name="Imagen 11"/>
          <p:cNvPicPr>
            <a:picLocks noChangeAspect="1"/>
          </p:cNvPicPr>
          <p:nvPr/>
        </p:nvPicPr>
        <p:blipFill>
          <a:blip cstate="email" r:embed="rId5">
            <a:extLst>
              <a:ext uri="{28A0092B-C50C-407E-A947-70E740481C1C}">
                <a14:useLocalDpi xmlns:a14="http://schemas.microsoft.com/office/drawing/2010/main"/>
              </a:ext>
            </a:extLst>
          </a:blip>
          <a:stretch>
            <a:fillRect/>
          </a:stretch>
        </p:blipFill>
        <p:spPr>
          <a:xfrm>
            <a:off x="721360" y="345577"/>
            <a:ext cx="8130578" cy="3207476"/>
          </a:xfrm>
          <a:prstGeom prst="rect">
            <a:avLst/>
          </a:prstGeom>
          <a:ln>
            <a:noFill/>
          </a:ln>
          <a:effectLst>
            <a:outerShdw algn="tl" blurRad="292100" dir="2700000" dist="139700" rotWithShape="0">
              <a:srgbClr val="333333">
                <a:alpha val="65000"/>
              </a:srgbClr>
            </a:outerShdw>
          </a:effectLst>
        </p:spPr>
      </p:pic>
      <p:sp>
        <p:nvSpPr>
          <p:cNvPr id="13" name="Rectángulo 12"/>
          <p:cNvSpPr/>
          <p:nvPr/>
        </p:nvSpPr>
        <p:spPr>
          <a:xfrm>
            <a:off x="4729580" y="6327757"/>
            <a:ext cx="4589718" cy="369332"/>
          </a:xfrm>
          <a:prstGeom prst="rect">
            <a:avLst/>
          </a:prstGeom>
        </p:spPr>
        <p:txBody>
          <a:bodyPr wrap="none">
            <a:spAutoFit/>
          </a:bodyPr>
          <a:lstStyle/>
          <a:p>
            <a:r>
              <a:rPr b="1" baseline="30000" dirty="0" i="1" lang="en-US">
                <a:solidFill>
                  <a:prstClr val="black"/>
                </a:solidFill>
                <a:latin charset="0" panose="02000505000000020004" pitchFamily="2" typeface="Montserrat"/>
              </a:rPr>
              <a:t>Update in </a:t>
            </a:r>
            <a:r>
              <a:rPr b="1" baseline="30000" dirty="0" err="1" i="1" lang="en-US">
                <a:solidFill>
                  <a:prstClr val="black"/>
                </a:solidFill>
                <a:latin charset="0" panose="02000505000000020004" pitchFamily="2" typeface="Montserrat"/>
              </a:rPr>
              <a:t>MeningiomasThe</a:t>
            </a:r>
            <a:r>
              <a:rPr b="1" baseline="30000" dirty="0" i="1" lang="en-US">
                <a:solidFill>
                  <a:prstClr val="black"/>
                </a:solidFill>
                <a:latin charset="0" panose="02000505000000020004" pitchFamily="2" typeface="Montserrat"/>
              </a:rPr>
              <a:t> Oncologist </a:t>
            </a:r>
            <a:r>
              <a:rPr baseline="30000" dirty="0" lang="en-US">
                <a:solidFill>
                  <a:prstClr val="black"/>
                </a:solidFill>
                <a:latin charset="0" panose="02000505000000020004" pitchFamily="2" typeface="Montserrat"/>
              </a:rPr>
              <a:t>2011;16:1604 –1613</a:t>
            </a:r>
            <a:endParaRPr dirty="0" lang="es-ES">
              <a:solidFill>
                <a:prstClr val="black"/>
              </a:solidFill>
              <a:latin charset="0" panose="02000505000000020004" pitchFamily="2" typeface="Montserrat"/>
            </a:endParaRPr>
          </a:p>
        </p:txBody>
      </p:sp>
    </p:spTree>
    <p:extLst>
      <p:ext uri="{BB962C8B-B14F-4D97-AF65-F5344CB8AC3E}">
        <p14:creationId xmlns:p14="http://schemas.microsoft.com/office/powerpoint/2010/main" val="1210045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a:t>Localización: supra/</a:t>
            </a:r>
            <a:r>
              <a:rPr lang="es-ES" dirty="0" err="1"/>
              <a:t>infratentorial</a:t>
            </a:r>
            <a:endParaRPr lang="es-ES" dirty="0"/>
          </a:p>
        </p:txBody>
      </p:sp>
      <p:pic>
        <p:nvPicPr>
          <p:cNvPr id="3" name="Imagen 2" descr="Captura de pantalla 2015-11-22 a las 7.39.00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588726" y="2130618"/>
            <a:ext cx="2079977" cy="1805462"/>
          </a:xfrm>
          <a:prstGeom prst="rect">
            <a:avLst/>
          </a:prstGeom>
        </p:spPr>
      </p:pic>
      <p:pic>
        <p:nvPicPr>
          <p:cNvPr id="4" name="Imagen 3" descr="Captura de pantalla 2015-11-21 a las 4.35.5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79270" y="2111433"/>
            <a:ext cx="2286000" cy="1805462"/>
          </a:xfrm>
          <a:prstGeom prst="rect">
            <a:avLst/>
          </a:prstGeom>
        </p:spPr>
      </p:pic>
      <p:pic>
        <p:nvPicPr>
          <p:cNvPr id="5" name="Imagen 4" descr="Captura de pantalla 2015-11-22 a las 7.42.03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95665" y="2220262"/>
            <a:ext cx="2526517" cy="2417476"/>
          </a:xfrm>
          <a:prstGeom prst="rect">
            <a:avLst/>
          </a:prstGeom>
        </p:spPr>
      </p:pic>
      <p:pic>
        <p:nvPicPr>
          <p:cNvPr id="6" name="Imagen 5" descr="Captura de pantalla 2015-11-22 a las 7.44.31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1187" y="1518603"/>
            <a:ext cx="2096004" cy="2417477"/>
          </a:xfrm>
          <a:prstGeom prst="rect">
            <a:avLst/>
          </a:prstGeom>
        </p:spPr>
      </p:pic>
      <p:pic>
        <p:nvPicPr>
          <p:cNvPr id="7" name="Imagen 6" descr="Captura de pantalla 2015-11-22 a las 7.46.50 a.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4882193" y="1499419"/>
            <a:ext cx="2119097" cy="2417476"/>
          </a:xfrm>
          <a:prstGeom prst="rect">
            <a:avLst/>
          </a:prstGeom>
        </p:spPr>
      </p:pic>
      <p:pic>
        <p:nvPicPr>
          <p:cNvPr id="8" name="Imagen 7" descr="Captura de pantalla 2015-11-22 a las 7.48.20 a.m..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11276" y="4745389"/>
            <a:ext cx="2495293" cy="1805463"/>
          </a:xfrm>
          <a:prstGeom prst="rect">
            <a:avLst/>
          </a:prstGeom>
        </p:spPr>
      </p:pic>
      <p:pic>
        <p:nvPicPr>
          <p:cNvPr id="9" name="Imagen 8" descr="Captura de pantalla 2015-11-22 a las 7.50.30 a.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82193" y="4075399"/>
            <a:ext cx="2230589" cy="2417476"/>
          </a:xfrm>
          <a:prstGeom prst="rect">
            <a:avLst/>
          </a:prstGeom>
        </p:spPr>
      </p:pic>
      <p:pic>
        <p:nvPicPr>
          <p:cNvPr id="10" name="Imagen 9" descr="Captura de pantalla 2015-11-21 a las 4.36.14 p.m..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7243176" y="4669155"/>
            <a:ext cx="2122094" cy="1805462"/>
          </a:xfrm>
          <a:prstGeom prst="rect">
            <a:avLst/>
          </a:prstGeom>
        </p:spPr>
      </p:pic>
    </p:spTree>
    <p:extLst>
      <p:ext uri="{BB962C8B-B14F-4D97-AF65-F5344CB8AC3E}">
        <p14:creationId xmlns:p14="http://schemas.microsoft.com/office/powerpoint/2010/main" val="38984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00480" y="320644"/>
            <a:ext cx="4127500" cy="4064000"/>
          </a:xfrm>
          <a:prstGeom prst="rect">
            <a:avLst/>
          </a:prstGeom>
        </p:spPr>
      </p:pic>
      <p:graphicFrame>
        <p:nvGraphicFramePr>
          <p:cNvPr id="3" name="Tabla 2"/>
          <p:cNvGraphicFramePr>
            <a:graphicFrameLocks noGrp="1"/>
          </p:cNvGraphicFramePr>
          <p:nvPr/>
        </p:nvGraphicFramePr>
        <p:xfrm>
          <a:off x="5791200" y="320644"/>
          <a:ext cx="5959641" cy="6216712"/>
        </p:xfrm>
        <a:graphic>
          <a:graphicData uri="http://schemas.openxmlformats.org/drawingml/2006/table">
            <a:tbl>
              <a:tblPr firstRow="1" bandRow="1">
                <a:tableStyleId>{69012ECD-51FC-41F1-AA8D-1B2483CD663E}</a:tableStyleId>
              </a:tblPr>
              <a:tblGrid>
                <a:gridCol w="3338571">
                  <a:extLst>
                    <a:ext uri="{9D8B030D-6E8A-4147-A177-3AD203B41FA5}">
                      <a16:colId xmlns:a16="http://schemas.microsoft.com/office/drawing/2014/main" val="20000"/>
                    </a:ext>
                  </a:extLst>
                </a:gridCol>
                <a:gridCol w="2621070">
                  <a:extLst>
                    <a:ext uri="{9D8B030D-6E8A-4147-A177-3AD203B41FA5}">
                      <a16:colId xmlns:a16="http://schemas.microsoft.com/office/drawing/2014/main" val="20001"/>
                    </a:ext>
                  </a:extLst>
                </a:gridCol>
              </a:tblGrid>
              <a:tr h="474988">
                <a:tc>
                  <a:txBody>
                    <a:bodyPr/>
                    <a:lstStyle/>
                    <a:p>
                      <a:pPr algn="ctr"/>
                      <a:r>
                        <a:rPr lang="es-ES" sz="2400" dirty="0">
                          <a:solidFill>
                            <a:schemeClr val="bg1"/>
                          </a:solidFill>
                          <a:latin typeface="Montserrat" panose="02000505000000020004" pitchFamily="2" charset="0"/>
                        </a:rPr>
                        <a:t>Localización (adultos)</a:t>
                      </a:r>
                      <a:endParaRPr lang="es-ES" sz="2400" b="1" dirty="0">
                        <a:solidFill>
                          <a:schemeClr val="bg1"/>
                        </a:solidFill>
                        <a:latin typeface="Montserrat" panose="02000505000000020004" pitchFamily="2" charset="0"/>
                      </a:endParaRPr>
                    </a:p>
                  </a:txBody>
                  <a:tcPr/>
                </a:tc>
                <a:tc>
                  <a:txBody>
                    <a:bodyPr/>
                    <a:lstStyle/>
                    <a:p>
                      <a:pPr algn="ctr"/>
                      <a:r>
                        <a:rPr lang="es-ES" sz="2400" dirty="0">
                          <a:solidFill>
                            <a:schemeClr val="bg1"/>
                          </a:solidFill>
                          <a:latin typeface="Montserrat" panose="02000505000000020004" pitchFamily="2" charset="0"/>
                        </a:rPr>
                        <a:t>Porcentaje (%)</a:t>
                      </a:r>
                    </a:p>
                  </a:txBody>
                  <a:tcPr/>
                </a:tc>
                <a:extLst>
                  <a:ext uri="{0D108BD9-81ED-4DB2-BD59-A6C34878D82A}">
                    <a16:rowId xmlns:a16="http://schemas.microsoft.com/office/drawing/2014/main" val="10000"/>
                  </a:ext>
                </a:extLst>
              </a:tr>
              <a:tr h="385268">
                <a:tc>
                  <a:txBody>
                    <a:bodyPr/>
                    <a:lstStyle/>
                    <a:p>
                      <a:r>
                        <a:rPr lang="es-ES" dirty="0">
                          <a:latin typeface="Montserrat" panose="02000505000000020004" pitchFamily="2" charset="0"/>
                        </a:rPr>
                        <a:t>Parasagital</a:t>
                      </a:r>
                    </a:p>
                  </a:txBody>
                  <a:tcPr/>
                </a:tc>
                <a:tc>
                  <a:txBody>
                    <a:bodyPr/>
                    <a:lstStyle/>
                    <a:p>
                      <a:pPr algn="ctr"/>
                      <a:r>
                        <a:rPr lang="es-ES" dirty="0">
                          <a:latin typeface="Montserrat" panose="02000505000000020004" pitchFamily="2" charset="0"/>
                        </a:rPr>
                        <a:t>20.8</a:t>
                      </a:r>
                    </a:p>
                  </a:txBody>
                  <a:tcPr/>
                </a:tc>
                <a:extLst>
                  <a:ext uri="{0D108BD9-81ED-4DB2-BD59-A6C34878D82A}">
                    <a16:rowId xmlns:a16="http://schemas.microsoft.com/office/drawing/2014/main" val="10001"/>
                  </a:ext>
                </a:extLst>
              </a:tr>
              <a:tr h="385268">
                <a:tc>
                  <a:txBody>
                    <a:bodyPr/>
                    <a:lstStyle/>
                    <a:p>
                      <a:r>
                        <a:rPr lang="es-ES" dirty="0">
                          <a:latin typeface="Montserrat" panose="02000505000000020004" pitchFamily="2" charset="0"/>
                        </a:rPr>
                        <a:t>Convexidad</a:t>
                      </a:r>
                    </a:p>
                  </a:txBody>
                  <a:tcPr/>
                </a:tc>
                <a:tc>
                  <a:txBody>
                    <a:bodyPr/>
                    <a:lstStyle/>
                    <a:p>
                      <a:pPr algn="ctr"/>
                      <a:r>
                        <a:rPr lang="es-ES" dirty="0">
                          <a:latin typeface="Montserrat" panose="02000505000000020004" pitchFamily="2" charset="0"/>
                        </a:rPr>
                        <a:t>15.2</a:t>
                      </a:r>
                    </a:p>
                  </a:txBody>
                  <a:tcPr/>
                </a:tc>
                <a:extLst>
                  <a:ext uri="{0D108BD9-81ED-4DB2-BD59-A6C34878D82A}">
                    <a16:rowId xmlns:a16="http://schemas.microsoft.com/office/drawing/2014/main" val="10002"/>
                  </a:ext>
                </a:extLst>
              </a:tr>
              <a:tr h="385268">
                <a:tc>
                  <a:txBody>
                    <a:bodyPr/>
                    <a:lstStyle/>
                    <a:p>
                      <a:r>
                        <a:rPr lang="es-ES" dirty="0">
                          <a:latin typeface="Montserrat" panose="02000505000000020004" pitchFamily="2" charset="0"/>
                        </a:rPr>
                        <a:t>Tubérculo selar</a:t>
                      </a:r>
                    </a:p>
                  </a:txBody>
                  <a:tcPr/>
                </a:tc>
                <a:tc>
                  <a:txBody>
                    <a:bodyPr/>
                    <a:lstStyle/>
                    <a:p>
                      <a:pPr algn="ctr"/>
                      <a:r>
                        <a:rPr lang="es-ES" dirty="0">
                          <a:latin typeface="Montserrat" panose="02000505000000020004" pitchFamily="2" charset="0"/>
                        </a:rPr>
                        <a:t>12.8</a:t>
                      </a:r>
                    </a:p>
                  </a:txBody>
                  <a:tcPr/>
                </a:tc>
                <a:extLst>
                  <a:ext uri="{0D108BD9-81ED-4DB2-BD59-A6C34878D82A}">
                    <a16:rowId xmlns:a16="http://schemas.microsoft.com/office/drawing/2014/main" val="10003"/>
                  </a:ext>
                </a:extLst>
              </a:tr>
              <a:tr h="385268">
                <a:tc>
                  <a:txBody>
                    <a:bodyPr/>
                    <a:lstStyle/>
                    <a:p>
                      <a:r>
                        <a:rPr lang="es-ES" dirty="0">
                          <a:latin typeface="Montserrat" panose="02000505000000020004" pitchFamily="2" charset="0"/>
                        </a:rPr>
                        <a:t>Cresta esfenoidal</a:t>
                      </a:r>
                    </a:p>
                  </a:txBody>
                  <a:tcPr/>
                </a:tc>
                <a:tc>
                  <a:txBody>
                    <a:bodyPr/>
                    <a:lstStyle/>
                    <a:p>
                      <a:pPr algn="ctr"/>
                      <a:r>
                        <a:rPr lang="es-ES" dirty="0">
                          <a:latin typeface="Montserrat" panose="02000505000000020004" pitchFamily="2" charset="0"/>
                        </a:rPr>
                        <a:t>11.9</a:t>
                      </a:r>
                    </a:p>
                  </a:txBody>
                  <a:tcPr/>
                </a:tc>
                <a:extLst>
                  <a:ext uri="{0D108BD9-81ED-4DB2-BD59-A6C34878D82A}">
                    <a16:rowId xmlns:a16="http://schemas.microsoft.com/office/drawing/2014/main" val="10004"/>
                  </a:ext>
                </a:extLst>
              </a:tr>
              <a:tr h="385268">
                <a:tc>
                  <a:txBody>
                    <a:bodyPr/>
                    <a:lstStyle/>
                    <a:p>
                      <a:r>
                        <a:rPr lang="es-ES" dirty="0">
                          <a:latin typeface="Montserrat" panose="02000505000000020004" pitchFamily="2" charset="0"/>
                        </a:rPr>
                        <a:t>Surco olfatorio</a:t>
                      </a:r>
                    </a:p>
                  </a:txBody>
                  <a:tcPr/>
                </a:tc>
                <a:tc>
                  <a:txBody>
                    <a:bodyPr/>
                    <a:lstStyle/>
                    <a:p>
                      <a:pPr algn="ctr"/>
                      <a:r>
                        <a:rPr lang="es-ES" dirty="0">
                          <a:latin typeface="Montserrat" panose="02000505000000020004" pitchFamily="2" charset="0"/>
                        </a:rPr>
                        <a:t>9.8</a:t>
                      </a:r>
                    </a:p>
                  </a:txBody>
                  <a:tcPr/>
                </a:tc>
                <a:extLst>
                  <a:ext uri="{0D108BD9-81ED-4DB2-BD59-A6C34878D82A}">
                    <a16:rowId xmlns:a16="http://schemas.microsoft.com/office/drawing/2014/main" val="10005"/>
                  </a:ext>
                </a:extLst>
              </a:tr>
              <a:tr h="385268">
                <a:tc>
                  <a:txBody>
                    <a:bodyPr/>
                    <a:lstStyle/>
                    <a:p>
                      <a:r>
                        <a:rPr lang="es-ES" dirty="0">
                          <a:latin typeface="Montserrat" panose="02000505000000020004" pitchFamily="2" charset="0"/>
                        </a:rPr>
                        <a:t>Hoz del cerebro</a:t>
                      </a:r>
                    </a:p>
                  </a:txBody>
                  <a:tcPr/>
                </a:tc>
                <a:tc>
                  <a:txBody>
                    <a:bodyPr/>
                    <a:lstStyle/>
                    <a:p>
                      <a:pPr algn="ctr"/>
                      <a:r>
                        <a:rPr lang="es-ES" dirty="0">
                          <a:latin typeface="Montserrat" panose="02000505000000020004" pitchFamily="2" charset="0"/>
                        </a:rPr>
                        <a:t>8</a:t>
                      </a:r>
                    </a:p>
                  </a:txBody>
                  <a:tcPr/>
                </a:tc>
                <a:extLst>
                  <a:ext uri="{0D108BD9-81ED-4DB2-BD59-A6C34878D82A}">
                    <a16:rowId xmlns:a16="http://schemas.microsoft.com/office/drawing/2014/main" val="10006"/>
                  </a:ext>
                </a:extLst>
              </a:tr>
              <a:tr h="385268">
                <a:tc>
                  <a:txBody>
                    <a:bodyPr/>
                    <a:lstStyle/>
                    <a:p>
                      <a:r>
                        <a:rPr lang="es-ES" dirty="0">
                          <a:latin typeface="Montserrat" panose="02000505000000020004" pitchFamily="2" charset="0"/>
                        </a:rPr>
                        <a:t>Ventrículo lateral</a:t>
                      </a:r>
                    </a:p>
                  </a:txBody>
                  <a:tcPr/>
                </a:tc>
                <a:tc>
                  <a:txBody>
                    <a:bodyPr/>
                    <a:lstStyle/>
                    <a:p>
                      <a:pPr algn="ctr"/>
                      <a:r>
                        <a:rPr lang="es-ES" dirty="0">
                          <a:latin typeface="Montserrat" panose="02000505000000020004" pitchFamily="2" charset="0"/>
                        </a:rPr>
                        <a:t>4.2</a:t>
                      </a:r>
                    </a:p>
                  </a:txBody>
                  <a:tcPr/>
                </a:tc>
                <a:extLst>
                  <a:ext uri="{0D108BD9-81ED-4DB2-BD59-A6C34878D82A}">
                    <a16:rowId xmlns:a16="http://schemas.microsoft.com/office/drawing/2014/main" val="10007"/>
                  </a:ext>
                </a:extLst>
              </a:tr>
              <a:tr h="385268">
                <a:tc>
                  <a:txBody>
                    <a:bodyPr/>
                    <a:lstStyle/>
                    <a:p>
                      <a:r>
                        <a:rPr lang="es-ES" dirty="0">
                          <a:latin typeface="Montserrat" panose="02000505000000020004" pitchFamily="2" charset="0"/>
                        </a:rPr>
                        <a:t>Tienda del cerebelo</a:t>
                      </a:r>
                    </a:p>
                  </a:txBody>
                  <a:tcPr/>
                </a:tc>
                <a:tc>
                  <a:txBody>
                    <a:bodyPr/>
                    <a:lstStyle/>
                    <a:p>
                      <a:pPr algn="ctr"/>
                      <a:r>
                        <a:rPr lang="es-ES" dirty="0">
                          <a:latin typeface="Montserrat" panose="02000505000000020004" pitchFamily="2" charset="0"/>
                        </a:rPr>
                        <a:t>3.6</a:t>
                      </a:r>
                    </a:p>
                  </a:txBody>
                  <a:tcPr/>
                </a:tc>
                <a:extLst>
                  <a:ext uri="{0D108BD9-81ED-4DB2-BD59-A6C34878D82A}">
                    <a16:rowId xmlns:a16="http://schemas.microsoft.com/office/drawing/2014/main" val="10008"/>
                  </a:ext>
                </a:extLst>
              </a:tr>
              <a:tr h="385268">
                <a:tc>
                  <a:txBody>
                    <a:bodyPr/>
                    <a:lstStyle/>
                    <a:p>
                      <a:r>
                        <a:rPr lang="es-ES" dirty="0">
                          <a:latin typeface="Montserrat" panose="02000505000000020004" pitchFamily="2" charset="0"/>
                        </a:rPr>
                        <a:t>Fosa media</a:t>
                      </a:r>
                    </a:p>
                  </a:txBody>
                  <a:tcPr/>
                </a:tc>
                <a:tc>
                  <a:txBody>
                    <a:bodyPr/>
                    <a:lstStyle/>
                    <a:p>
                      <a:pPr algn="ctr"/>
                      <a:r>
                        <a:rPr lang="es-ES" dirty="0">
                          <a:latin typeface="Montserrat" panose="02000505000000020004" pitchFamily="2" charset="0"/>
                        </a:rPr>
                        <a:t>3</a:t>
                      </a:r>
                    </a:p>
                  </a:txBody>
                  <a:tcPr/>
                </a:tc>
                <a:extLst>
                  <a:ext uri="{0D108BD9-81ED-4DB2-BD59-A6C34878D82A}">
                    <a16:rowId xmlns:a16="http://schemas.microsoft.com/office/drawing/2014/main" val="10009"/>
                  </a:ext>
                </a:extLst>
              </a:tr>
              <a:tr h="385268">
                <a:tc>
                  <a:txBody>
                    <a:bodyPr/>
                    <a:lstStyle/>
                    <a:p>
                      <a:r>
                        <a:rPr lang="es-ES" dirty="0">
                          <a:latin typeface="Montserrat" panose="02000505000000020004" pitchFamily="2" charset="0"/>
                        </a:rPr>
                        <a:t>Órbita</a:t>
                      </a:r>
                    </a:p>
                  </a:txBody>
                  <a:tcPr/>
                </a:tc>
                <a:tc>
                  <a:txBody>
                    <a:bodyPr/>
                    <a:lstStyle/>
                    <a:p>
                      <a:pPr algn="ctr"/>
                      <a:r>
                        <a:rPr lang="es-ES" dirty="0">
                          <a:latin typeface="Montserrat" panose="02000505000000020004" pitchFamily="2" charset="0"/>
                        </a:rPr>
                        <a:t>1.2</a:t>
                      </a:r>
                    </a:p>
                  </a:txBody>
                  <a:tcPr/>
                </a:tc>
                <a:extLst>
                  <a:ext uri="{0D108BD9-81ED-4DB2-BD59-A6C34878D82A}">
                    <a16:rowId xmlns:a16="http://schemas.microsoft.com/office/drawing/2014/main" val="10010"/>
                  </a:ext>
                </a:extLst>
              </a:tr>
              <a:tr h="385268">
                <a:tc>
                  <a:txBody>
                    <a:bodyPr/>
                    <a:lstStyle/>
                    <a:p>
                      <a:r>
                        <a:rPr lang="es-ES" dirty="0">
                          <a:latin typeface="Montserrat" panose="02000505000000020004" pitchFamily="2" charset="0"/>
                        </a:rPr>
                        <a:t>Espinales</a:t>
                      </a:r>
                    </a:p>
                  </a:txBody>
                  <a:tcPr/>
                </a:tc>
                <a:tc>
                  <a:txBody>
                    <a:bodyPr/>
                    <a:lstStyle/>
                    <a:p>
                      <a:pPr algn="ctr"/>
                      <a:r>
                        <a:rPr lang="es-ES" dirty="0">
                          <a:latin typeface="Montserrat" panose="02000505000000020004" pitchFamily="2" charset="0"/>
                        </a:rPr>
                        <a:t>1.2</a:t>
                      </a:r>
                    </a:p>
                  </a:txBody>
                  <a:tcPr/>
                </a:tc>
                <a:extLst>
                  <a:ext uri="{0D108BD9-81ED-4DB2-BD59-A6C34878D82A}">
                    <a16:rowId xmlns:a16="http://schemas.microsoft.com/office/drawing/2014/main" val="10011"/>
                  </a:ext>
                </a:extLst>
              </a:tr>
              <a:tr h="385268">
                <a:tc>
                  <a:txBody>
                    <a:bodyPr/>
                    <a:lstStyle/>
                    <a:p>
                      <a:r>
                        <a:rPr lang="es-ES" dirty="0" err="1">
                          <a:latin typeface="Montserrat" panose="02000505000000020004" pitchFamily="2" charset="0"/>
                        </a:rPr>
                        <a:t>Intra</a:t>
                      </a:r>
                      <a:r>
                        <a:rPr lang="es-ES" dirty="0">
                          <a:latin typeface="Montserrat" panose="02000505000000020004" pitchFamily="2" charset="0"/>
                        </a:rPr>
                        <a:t> </a:t>
                      </a:r>
                      <a:r>
                        <a:rPr lang="es-ES" dirty="0" err="1">
                          <a:latin typeface="Montserrat" panose="02000505000000020004" pitchFamily="2" charset="0"/>
                        </a:rPr>
                        <a:t>silvianos</a:t>
                      </a:r>
                      <a:r>
                        <a:rPr lang="es-ES" dirty="0">
                          <a:latin typeface="Montserrat" panose="02000505000000020004" pitchFamily="2" charset="0"/>
                        </a:rPr>
                        <a:t> </a:t>
                      </a:r>
                    </a:p>
                  </a:txBody>
                  <a:tcPr/>
                </a:tc>
                <a:tc>
                  <a:txBody>
                    <a:bodyPr/>
                    <a:lstStyle/>
                    <a:p>
                      <a:pPr algn="ctr"/>
                      <a:r>
                        <a:rPr lang="es-ES" dirty="0">
                          <a:latin typeface="Montserrat" panose="02000505000000020004" pitchFamily="2" charset="0"/>
                        </a:rPr>
                        <a:t>0.3</a:t>
                      </a:r>
                    </a:p>
                  </a:txBody>
                  <a:tcPr/>
                </a:tc>
                <a:extLst>
                  <a:ext uri="{0D108BD9-81ED-4DB2-BD59-A6C34878D82A}">
                    <a16:rowId xmlns:a16="http://schemas.microsoft.com/office/drawing/2014/main" val="10012"/>
                  </a:ext>
                </a:extLst>
              </a:tr>
              <a:tr h="385268">
                <a:tc>
                  <a:txBody>
                    <a:bodyPr/>
                    <a:lstStyle/>
                    <a:p>
                      <a:r>
                        <a:rPr lang="es-ES" dirty="0" err="1">
                          <a:latin typeface="Montserrat" panose="02000505000000020004" pitchFamily="2" charset="0"/>
                        </a:rPr>
                        <a:t>Extracraneales</a:t>
                      </a:r>
                      <a:endParaRPr lang="es-ES" dirty="0">
                        <a:latin typeface="Montserrat" panose="02000505000000020004" pitchFamily="2" charset="0"/>
                      </a:endParaRPr>
                    </a:p>
                  </a:txBody>
                  <a:tcPr/>
                </a:tc>
                <a:tc>
                  <a:txBody>
                    <a:bodyPr/>
                    <a:lstStyle/>
                    <a:p>
                      <a:pPr algn="ctr"/>
                      <a:r>
                        <a:rPr lang="es-ES" dirty="0">
                          <a:latin typeface="Montserrat" panose="02000505000000020004" pitchFamily="2" charset="0"/>
                        </a:rPr>
                        <a:t>0.3</a:t>
                      </a:r>
                    </a:p>
                  </a:txBody>
                  <a:tcPr/>
                </a:tc>
                <a:extLst>
                  <a:ext uri="{0D108BD9-81ED-4DB2-BD59-A6C34878D82A}">
                    <a16:rowId xmlns:a16="http://schemas.microsoft.com/office/drawing/2014/main" val="10013"/>
                  </a:ext>
                </a:extLst>
              </a:tr>
              <a:tr h="385268">
                <a:tc>
                  <a:txBody>
                    <a:bodyPr/>
                    <a:lstStyle/>
                    <a:p>
                      <a:r>
                        <a:rPr lang="es-ES" dirty="0">
                          <a:latin typeface="Montserrat" panose="02000505000000020004" pitchFamily="2" charset="0"/>
                        </a:rPr>
                        <a:t>Múltiples</a:t>
                      </a:r>
                    </a:p>
                  </a:txBody>
                  <a:tcPr/>
                </a:tc>
                <a:tc>
                  <a:txBody>
                    <a:bodyPr/>
                    <a:lstStyle/>
                    <a:p>
                      <a:pPr algn="ctr"/>
                      <a:r>
                        <a:rPr lang="es-ES" dirty="0">
                          <a:latin typeface="Montserrat" panose="02000505000000020004" pitchFamily="2" charset="0"/>
                        </a:rPr>
                        <a:t>0.9</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942062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Diagnóstico</a:t>
            </a:r>
          </a:p>
        </p:txBody>
      </p:sp>
      <p:pic>
        <p:nvPicPr>
          <p:cNvPr id="3" name="Imagen 2" descr="Captura de pantalla 2015-10-10 a las 1.33.0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5110" y="1690688"/>
            <a:ext cx="6350000" cy="4965700"/>
          </a:xfrm>
          <a:prstGeom prst="rect">
            <a:avLst/>
          </a:prstGeom>
        </p:spPr>
      </p:pic>
      <p:pic>
        <p:nvPicPr>
          <p:cNvPr id="4" name="Imagen 3" descr="Captura de pantalla 2015-10-08 a las 9.19.3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470" y="1509254"/>
            <a:ext cx="2588210" cy="2389964"/>
          </a:xfrm>
          <a:prstGeom prst="rect">
            <a:avLst/>
          </a:prstGeom>
        </p:spPr>
      </p:pic>
    </p:spTree>
    <p:extLst>
      <p:ext uri="{BB962C8B-B14F-4D97-AF65-F5344CB8AC3E}">
        <p14:creationId xmlns:p14="http://schemas.microsoft.com/office/powerpoint/2010/main" val="160530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350" y="1743104"/>
            <a:ext cx="2563090" cy="2521527"/>
          </a:xfrm>
          <a:prstGeom prst="ellipse">
            <a:avLst/>
          </a:prstGeom>
          <a:effectLst/>
        </p:spPr>
      </p:pic>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2427" y="476672"/>
            <a:ext cx="5419573" cy="5904656"/>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148889">
            <a:off x="2810439" y="97981"/>
            <a:ext cx="3929384" cy="3939461"/>
          </a:xfrm>
          <a:prstGeom prst="ellipse">
            <a:avLst/>
          </a:prstGeom>
          <a:effectLst/>
        </p:spPr>
      </p:pic>
    </p:spTree>
    <p:extLst>
      <p:ext uri="{BB962C8B-B14F-4D97-AF65-F5344CB8AC3E}">
        <p14:creationId xmlns:p14="http://schemas.microsoft.com/office/powerpoint/2010/main" val="342640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F641A3B-B1C5-4481-977C-1EDE85A4167A}"/>
              </a:ext>
            </a:extLst>
          </p:cNvPr>
          <p:cNvSpPr>
            <a:spLocks noGrp="1"/>
          </p:cNvSpPr>
          <p:nvPr>
            <p:ph type="title"/>
          </p:nvPr>
        </p:nvSpPr>
        <p:spPr/>
        <p:txBody>
          <a:bodyPr>
            <a:normAutofit fontScale="90000"/>
          </a:bodyPr>
          <a:lstStyle/>
          <a:p>
            <a:r>
              <a:rPr lang="es-CO" dirty="0"/>
              <a:t>Estadística: </a:t>
            </a:r>
            <a:r>
              <a:rPr lang="es-CO" dirty="0">
                <a:solidFill>
                  <a:srgbClr val="C00000"/>
                </a:solidFill>
              </a:rPr>
              <a:t>niños según localización</a:t>
            </a:r>
          </a:p>
        </p:txBody>
      </p:sp>
      <p:sp>
        <p:nvSpPr>
          <p:cNvPr id="10" name="Marcador de texto 9">
            <a:extLst>
              <a:ext uri="{FF2B5EF4-FFF2-40B4-BE49-F238E27FC236}">
                <a16:creationId xmlns:a16="http://schemas.microsoft.com/office/drawing/2014/main" id="{6E20E050-9244-48D9-ACAC-EA63AB731CB1}"/>
              </a:ext>
            </a:extLst>
          </p:cNvPr>
          <p:cNvSpPr>
            <a:spLocks noGrp="1"/>
          </p:cNvSpPr>
          <p:nvPr>
            <p:ph type="body" idx="1"/>
          </p:nvPr>
        </p:nvSpPr>
        <p:spPr>
          <a:xfrm>
            <a:off x="839788" y="1107361"/>
            <a:ext cx="5157787" cy="823912"/>
          </a:xfrm>
        </p:spPr>
        <p:txBody>
          <a:bodyPr/>
          <a:lstStyle/>
          <a:p>
            <a:pPr algn="ctr"/>
            <a:r>
              <a:rPr lang="es-CO" dirty="0">
                <a:solidFill>
                  <a:srgbClr val="FF0000"/>
                </a:solidFill>
              </a:rPr>
              <a:t>Supratentoriales</a:t>
            </a:r>
          </a:p>
        </p:txBody>
      </p:sp>
      <p:sp>
        <p:nvSpPr>
          <p:cNvPr id="11" name="Marcador de contenido 10">
            <a:extLst>
              <a:ext uri="{FF2B5EF4-FFF2-40B4-BE49-F238E27FC236}">
                <a16:creationId xmlns:a16="http://schemas.microsoft.com/office/drawing/2014/main" id="{2626340E-D127-49D6-BB36-A552DA7DF757}"/>
              </a:ext>
            </a:extLst>
          </p:cNvPr>
          <p:cNvSpPr>
            <a:spLocks noGrp="1"/>
          </p:cNvSpPr>
          <p:nvPr>
            <p:ph sz="half" idx="2"/>
          </p:nvPr>
        </p:nvSpPr>
        <p:spPr>
          <a:xfrm>
            <a:off x="839788" y="1931273"/>
            <a:ext cx="5157787" cy="2137146"/>
          </a:xfrm>
        </p:spPr>
        <p:txBody>
          <a:bodyPr numCol="2">
            <a:noAutofit/>
          </a:bodyPr>
          <a:lstStyle/>
          <a:p>
            <a:pPr marL="457200" indent="-457200">
              <a:buFont typeface="+mj-lt"/>
              <a:buAutoNum type="arabicPeriod"/>
            </a:pPr>
            <a:r>
              <a:rPr lang="es-MX" b="1" dirty="0">
                <a:solidFill>
                  <a:srgbClr val="06AEAA"/>
                </a:solidFill>
              </a:rPr>
              <a:t>Hemisferios</a:t>
            </a:r>
          </a:p>
          <a:p>
            <a:r>
              <a:rPr lang="es-MX" dirty="0"/>
              <a:t>Gliomas (bajo grado)</a:t>
            </a:r>
          </a:p>
          <a:p>
            <a:endParaRPr lang="es-MX" dirty="0"/>
          </a:p>
          <a:p>
            <a:pPr marL="457200" indent="-457200">
              <a:buFont typeface="+mj-lt"/>
              <a:buAutoNum type="arabicPeriod" startAt="2"/>
            </a:pPr>
            <a:endParaRPr lang="es-MX" b="1" dirty="0">
              <a:solidFill>
                <a:srgbClr val="06AEAA"/>
              </a:solidFill>
            </a:endParaRPr>
          </a:p>
          <a:p>
            <a:pPr marL="457200" indent="-457200">
              <a:buFont typeface="+mj-lt"/>
              <a:buAutoNum type="arabicPeriod" startAt="2"/>
            </a:pPr>
            <a:endParaRPr lang="es-MX" b="1" dirty="0">
              <a:solidFill>
                <a:srgbClr val="06AEAA"/>
              </a:solidFill>
            </a:endParaRPr>
          </a:p>
          <a:p>
            <a:pPr marL="457200" indent="-457200">
              <a:buFont typeface="+mj-lt"/>
              <a:buAutoNum type="arabicPeriod" startAt="2"/>
            </a:pPr>
            <a:endParaRPr lang="es-MX" b="1" dirty="0">
              <a:solidFill>
                <a:srgbClr val="06AEAA"/>
              </a:solidFill>
            </a:endParaRPr>
          </a:p>
          <a:p>
            <a:pPr marL="457200" indent="-457200">
              <a:buFont typeface="+mj-lt"/>
              <a:buAutoNum type="arabicPeriod" startAt="2"/>
            </a:pPr>
            <a:r>
              <a:rPr lang="es-MX" b="1" dirty="0">
                <a:solidFill>
                  <a:srgbClr val="06AEAA"/>
                </a:solidFill>
              </a:rPr>
              <a:t>Silla Turca</a:t>
            </a:r>
          </a:p>
          <a:p>
            <a:r>
              <a:rPr lang="es-MX" dirty="0"/>
              <a:t>Craneofaringioma (</a:t>
            </a:r>
            <a:r>
              <a:rPr lang="es-MX" dirty="0" err="1"/>
              <a:t>Adamantinomatoso</a:t>
            </a:r>
            <a:r>
              <a:rPr lang="es-MX" dirty="0"/>
              <a:t>)</a:t>
            </a:r>
          </a:p>
          <a:p>
            <a:r>
              <a:rPr lang="es-MX" dirty="0"/>
              <a:t>Quiste de la Bolsa de </a:t>
            </a:r>
            <a:r>
              <a:rPr lang="es-MX" dirty="0" err="1"/>
              <a:t>Rathke</a:t>
            </a:r>
            <a:endParaRPr lang="es-MX" dirty="0"/>
          </a:p>
          <a:p>
            <a:r>
              <a:rPr lang="es-MX" dirty="0"/>
              <a:t>Lipomas</a:t>
            </a:r>
          </a:p>
          <a:p>
            <a:endParaRPr lang="es-CO" dirty="0"/>
          </a:p>
        </p:txBody>
      </p:sp>
      <p:sp>
        <p:nvSpPr>
          <p:cNvPr id="12" name="Marcador de texto 11">
            <a:extLst>
              <a:ext uri="{FF2B5EF4-FFF2-40B4-BE49-F238E27FC236}">
                <a16:creationId xmlns:a16="http://schemas.microsoft.com/office/drawing/2014/main" id="{4F2A59FC-A1F2-40FF-82E4-247B4B4FE7CA}"/>
              </a:ext>
            </a:extLst>
          </p:cNvPr>
          <p:cNvSpPr>
            <a:spLocks noGrp="1"/>
          </p:cNvSpPr>
          <p:nvPr>
            <p:ph type="body" sz="quarter" idx="3"/>
          </p:nvPr>
        </p:nvSpPr>
        <p:spPr>
          <a:xfrm>
            <a:off x="6755291" y="1107361"/>
            <a:ext cx="5183188" cy="823912"/>
          </a:xfrm>
        </p:spPr>
        <p:txBody>
          <a:bodyPr/>
          <a:lstStyle/>
          <a:p>
            <a:r>
              <a:rPr lang="es-CO" dirty="0">
                <a:solidFill>
                  <a:srgbClr val="FF0000"/>
                </a:solidFill>
              </a:rPr>
              <a:t>Infratentoriales</a:t>
            </a:r>
          </a:p>
        </p:txBody>
      </p:sp>
      <p:sp>
        <p:nvSpPr>
          <p:cNvPr id="13" name="Marcador de contenido 12">
            <a:extLst>
              <a:ext uri="{FF2B5EF4-FFF2-40B4-BE49-F238E27FC236}">
                <a16:creationId xmlns:a16="http://schemas.microsoft.com/office/drawing/2014/main" id="{7A105E7D-561F-4765-8B6E-B2B8AFA753DC}"/>
              </a:ext>
            </a:extLst>
          </p:cNvPr>
          <p:cNvSpPr>
            <a:spLocks noGrp="1"/>
          </p:cNvSpPr>
          <p:nvPr>
            <p:ph sz="quarter" idx="4"/>
          </p:nvPr>
        </p:nvSpPr>
        <p:spPr>
          <a:xfrm>
            <a:off x="6755291" y="1931272"/>
            <a:ext cx="5183188" cy="4561601"/>
          </a:xfrm>
        </p:spPr>
        <p:txBody>
          <a:bodyPr>
            <a:noAutofit/>
          </a:bodyPr>
          <a:lstStyle/>
          <a:p>
            <a:pPr marL="457200" indent="-457200">
              <a:buFont typeface="+mj-lt"/>
              <a:buAutoNum type="arabicPeriod"/>
            </a:pPr>
            <a:r>
              <a:rPr lang="es-CO" b="1" dirty="0">
                <a:solidFill>
                  <a:srgbClr val="06AEAA"/>
                </a:solidFill>
              </a:rPr>
              <a:t>Cerebelo</a:t>
            </a:r>
          </a:p>
          <a:p>
            <a:r>
              <a:rPr lang="es-CO" dirty="0"/>
              <a:t>Hemisferio: </a:t>
            </a:r>
            <a:r>
              <a:rPr lang="es-CO" dirty="0" err="1"/>
              <a:t>Pilocítico</a:t>
            </a:r>
            <a:endParaRPr lang="es-CO" dirty="0"/>
          </a:p>
          <a:p>
            <a:r>
              <a:rPr lang="es-CO" dirty="0"/>
              <a:t>Línea media: </a:t>
            </a:r>
            <a:r>
              <a:rPr lang="es-CO" dirty="0" err="1"/>
              <a:t>Ependimoma</a:t>
            </a:r>
            <a:r>
              <a:rPr lang="es-CO" dirty="0"/>
              <a:t> - Meduloblastoma</a:t>
            </a:r>
          </a:p>
          <a:p>
            <a:endParaRPr lang="es-CO" dirty="0"/>
          </a:p>
          <a:p>
            <a:pPr marL="457200" indent="-457200">
              <a:buFont typeface="+mj-lt"/>
              <a:buAutoNum type="arabicPeriod" startAt="2"/>
            </a:pPr>
            <a:r>
              <a:rPr lang="es-CO" b="1" dirty="0">
                <a:solidFill>
                  <a:srgbClr val="06AEAA"/>
                </a:solidFill>
              </a:rPr>
              <a:t>Ángulo </a:t>
            </a:r>
            <a:r>
              <a:rPr lang="es-CO" b="1" dirty="0" err="1">
                <a:solidFill>
                  <a:srgbClr val="06AEAA"/>
                </a:solidFill>
              </a:rPr>
              <a:t>pontocerebeloso</a:t>
            </a:r>
            <a:endParaRPr lang="es-CO" b="1" dirty="0">
              <a:solidFill>
                <a:srgbClr val="06AEAA"/>
              </a:solidFill>
            </a:endParaRPr>
          </a:p>
          <a:p>
            <a:r>
              <a:rPr lang="es-CO" dirty="0" err="1"/>
              <a:t>Germinoma</a:t>
            </a:r>
            <a:endParaRPr lang="es-CO" dirty="0"/>
          </a:p>
          <a:p>
            <a:r>
              <a:rPr lang="es-CO" dirty="0" err="1"/>
              <a:t>Pineocitoma</a:t>
            </a:r>
            <a:endParaRPr lang="es-CO" dirty="0"/>
          </a:p>
          <a:p>
            <a:r>
              <a:rPr lang="es-CO" dirty="0" err="1"/>
              <a:t>Pineoblastoma</a:t>
            </a:r>
            <a:endParaRPr lang="es-CO" dirty="0"/>
          </a:p>
          <a:p>
            <a:endParaRPr lang="es-CO" dirty="0"/>
          </a:p>
          <a:p>
            <a:pPr marL="457200" indent="-457200">
              <a:buFont typeface="+mj-lt"/>
              <a:buAutoNum type="arabicPeriod" startAt="3"/>
            </a:pPr>
            <a:r>
              <a:rPr lang="es-CO" b="1" dirty="0">
                <a:solidFill>
                  <a:srgbClr val="06AEAA"/>
                </a:solidFill>
              </a:rPr>
              <a:t>Tallo cerebral</a:t>
            </a:r>
          </a:p>
          <a:p>
            <a:r>
              <a:rPr lang="es-CO" dirty="0"/>
              <a:t>Gliomas (bajo grado)</a:t>
            </a:r>
          </a:p>
        </p:txBody>
      </p:sp>
    </p:spTree>
    <p:extLst>
      <p:ext uri="{BB962C8B-B14F-4D97-AF65-F5344CB8AC3E}">
        <p14:creationId xmlns:p14="http://schemas.microsoft.com/office/powerpoint/2010/main" val="386389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A0F9C2D-7E45-46A5-A9F1-1846D7C5BF08}"/>
              </a:ext>
            </a:extLst>
          </p:cNvPr>
          <p:cNvSpPr txBox="1"/>
          <p:nvPr/>
        </p:nvSpPr>
        <p:spPr>
          <a:xfrm>
            <a:off x="6213638" y="6192942"/>
            <a:ext cx="5957080" cy="577081"/>
          </a:xfrm>
          <a:prstGeom prst="rect">
            <a:avLst/>
          </a:prstGeom>
          <a:noFill/>
        </p:spPr>
        <p:txBody>
          <a:bodyPr wrap="square" rtlCol="0">
            <a:spAutoFit/>
          </a:bodyPr>
          <a:lstStyle/>
          <a:p>
            <a:r>
              <a:rPr lang="es-MX" sz="1050" dirty="0" err="1">
                <a:solidFill>
                  <a:srgbClr val="152B48"/>
                </a:solidFill>
                <a:latin typeface="Montserrat" panose="02000505000000020004"/>
              </a:rPr>
              <a:t>Taillibert</a:t>
            </a:r>
            <a:r>
              <a:rPr lang="es-MX" sz="1050" dirty="0">
                <a:solidFill>
                  <a:srgbClr val="152B48"/>
                </a:solidFill>
                <a:latin typeface="Montserrat" panose="02000505000000020004"/>
              </a:rPr>
              <a:t> S, Le </a:t>
            </a:r>
            <a:r>
              <a:rPr lang="es-MX" sz="1050" dirty="0" err="1">
                <a:solidFill>
                  <a:srgbClr val="152B48"/>
                </a:solidFill>
                <a:latin typeface="Montserrat" panose="02000505000000020004"/>
              </a:rPr>
              <a:t>Rhun</a:t>
            </a:r>
            <a:r>
              <a:rPr lang="es-MX" sz="1050" dirty="0">
                <a:solidFill>
                  <a:srgbClr val="152B48"/>
                </a:solidFill>
                <a:latin typeface="Montserrat" panose="02000505000000020004"/>
              </a:rPr>
              <a:t> É. </a:t>
            </a:r>
            <a:r>
              <a:rPr lang="es-MX" sz="1050" dirty="0" err="1">
                <a:solidFill>
                  <a:srgbClr val="152B48"/>
                </a:solidFill>
                <a:latin typeface="Montserrat" panose="02000505000000020004"/>
              </a:rPr>
              <a:t>Épidémiologie</a:t>
            </a:r>
            <a:r>
              <a:rPr lang="es-MX" sz="1050" dirty="0">
                <a:solidFill>
                  <a:srgbClr val="152B48"/>
                </a:solidFill>
                <a:latin typeface="Montserrat" panose="02000505000000020004"/>
              </a:rPr>
              <a:t> des </a:t>
            </a:r>
            <a:r>
              <a:rPr lang="es-MX" sz="1050" dirty="0" err="1">
                <a:solidFill>
                  <a:srgbClr val="152B48"/>
                </a:solidFill>
                <a:latin typeface="Montserrat" panose="02000505000000020004"/>
              </a:rPr>
              <a:t>lésions</a:t>
            </a:r>
            <a:r>
              <a:rPr lang="es-MX" sz="1050" dirty="0">
                <a:solidFill>
                  <a:srgbClr val="152B48"/>
                </a:solidFill>
                <a:latin typeface="Montserrat" panose="02000505000000020004"/>
              </a:rPr>
              <a:t> </a:t>
            </a:r>
            <a:r>
              <a:rPr lang="es-MX" sz="1050" dirty="0" err="1">
                <a:solidFill>
                  <a:srgbClr val="152B48"/>
                </a:solidFill>
                <a:latin typeface="Montserrat" panose="02000505000000020004"/>
              </a:rPr>
              <a:t>métastatiques</a:t>
            </a:r>
            <a:r>
              <a:rPr lang="es-MX" sz="1050" dirty="0">
                <a:solidFill>
                  <a:srgbClr val="152B48"/>
                </a:solidFill>
                <a:latin typeface="Montserrat" panose="02000505000000020004"/>
              </a:rPr>
              <a:t> </a:t>
            </a:r>
            <a:r>
              <a:rPr lang="es-MX" sz="1050" dirty="0" err="1">
                <a:solidFill>
                  <a:srgbClr val="152B48"/>
                </a:solidFill>
                <a:latin typeface="Montserrat" panose="02000505000000020004"/>
              </a:rPr>
              <a:t>cérébrales</a:t>
            </a:r>
            <a:r>
              <a:rPr lang="es-MX" sz="1050" dirty="0">
                <a:solidFill>
                  <a:srgbClr val="152B48"/>
                </a:solidFill>
                <a:latin typeface="Montserrat" panose="02000505000000020004"/>
              </a:rPr>
              <a:t>. </a:t>
            </a:r>
            <a:r>
              <a:rPr lang="es-MX" sz="1050" dirty="0" err="1">
                <a:solidFill>
                  <a:srgbClr val="152B48"/>
                </a:solidFill>
                <a:latin typeface="Montserrat" panose="02000505000000020004"/>
              </a:rPr>
              <a:t>Cancer</a:t>
            </a:r>
            <a:r>
              <a:rPr lang="es-MX" sz="1050" dirty="0">
                <a:solidFill>
                  <a:srgbClr val="152B48"/>
                </a:solidFill>
                <a:latin typeface="Montserrat" panose="02000505000000020004"/>
              </a:rPr>
              <a:t> </a:t>
            </a:r>
            <a:r>
              <a:rPr lang="es-MX" sz="1050" dirty="0" err="1">
                <a:solidFill>
                  <a:srgbClr val="152B48"/>
                </a:solidFill>
                <a:latin typeface="Montserrat" panose="02000505000000020004"/>
              </a:rPr>
              <a:t>Radiother</a:t>
            </a:r>
            <a:r>
              <a:rPr lang="es-MX" sz="1050" dirty="0">
                <a:solidFill>
                  <a:srgbClr val="152B48"/>
                </a:solidFill>
                <a:latin typeface="Montserrat" panose="02000505000000020004"/>
              </a:rPr>
              <a:t> (2015), </a:t>
            </a:r>
          </a:p>
          <a:p>
            <a:r>
              <a:rPr lang="es-MX" sz="1050" dirty="0">
                <a:solidFill>
                  <a:srgbClr val="152B48"/>
                </a:solidFill>
                <a:latin typeface="Montserrat" panose="02000505000000020004"/>
              </a:rPr>
              <a:t>http://dx.doi.org/10.1016/j.canrad.2014.11.001 </a:t>
            </a:r>
          </a:p>
        </p:txBody>
      </p:sp>
      <p:sp>
        <p:nvSpPr>
          <p:cNvPr id="26" name="Marcador de texto 25">
            <a:extLst>
              <a:ext uri="{FF2B5EF4-FFF2-40B4-BE49-F238E27FC236}">
                <a16:creationId xmlns:a16="http://schemas.microsoft.com/office/drawing/2014/main" id="{6946D75C-9EC7-48CF-9E2B-7CB4FC76E863}"/>
              </a:ext>
            </a:extLst>
          </p:cNvPr>
          <p:cNvSpPr>
            <a:spLocks noGrp="1"/>
          </p:cNvSpPr>
          <p:nvPr>
            <p:ph type="body" sz="quarter" idx="3"/>
          </p:nvPr>
        </p:nvSpPr>
        <p:spPr>
          <a:xfrm>
            <a:off x="5643335" y="5064262"/>
            <a:ext cx="5183188" cy="823912"/>
          </a:xfrm>
        </p:spPr>
        <p:txBody>
          <a:bodyPr/>
          <a:lstStyle/>
          <a:p>
            <a:pPr algn="ctr"/>
            <a:r>
              <a:rPr lang="es-CO" dirty="0">
                <a:solidFill>
                  <a:srgbClr val="FF0000"/>
                </a:solidFill>
                <a:latin typeface="Montserrat" panose="00000500000000000000"/>
              </a:rPr>
              <a:t>¡Siempre pensar en metástasis!</a:t>
            </a:r>
          </a:p>
        </p:txBody>
      </p:sp>
      <p:sp>
        <p:nvSpPr>
          <p:cNvPr id="29" name="CuadroTexto 28">
            <a:extLst>
              <a:ext uri="{FF2B5EF4-FFF2-40B4-BE49-F238E27FC236}">
                <a16:creationId xmlns:a16="http://schemas.microsoft.com/office/drawing/2014/main" id="{A7F4F34D-B16E-4F8D-AF88-C06AF24C0936}"/>
              </a:ext>
            </a:extLst>
          </p:cNvPr>
          <p:cNvSpPr txBox="1"/>
          <p:nvPr/>
        </p:nvSpPr>
        <p:spPr>
          <a:xfrm>
            <a:off x="7078311" y="4257059"/>
            <a:ext cx="2591692"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s-CO"/>
            </a:defPPr>
            <a:lvl1pPr>
              <a:defRPr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600" dirty="0">
                <a:latin typeface="Montserrat" panose="00000500000000000000"/>
              </a:rPr>
              <a:t>Próstata</a:t>
            </a:r>
          </a:p>
          <a:p>
            <a:pPr marL="285750" indent="-285750">
              <a:buFont typeface="Arial" panose="020B0604020202020204" pitchFamily="34" charset="0"/>
              <a:buChar char="•"/>
            </a:pPr>
            <a:r>
              <a:rPr lang="es-ES" sz="1600" dirty="0">
                <a:solidFill>
                  <a:schemeClr val="bg1"/>
                </a:solidFill>
                <a:latin typeface="Montserrat" panose="00000500000000000000"/>
              </a:rPr>
              <a:t>Fosa posterior</a:t>
            </a:r>
          </a:p>
          <a:p>
            <a:pPr marL="285750" indent="-285750">
              <a:buFont typeface="Arial" panose="020B0604020202020204" pitchFamily="34" charset="0"/>
              <a:buChar char="•"/>
            </a:pPr>
            <a:r>
              <a:rPr lang="es-ES" sz="1600" dirty="0">
                <a:solidFill>
                  <a:schemeClr val="bg1"/>
                </a:solidFill>
                <a:latin typeface="Montserrat" panose="00000500000000000000"/>
              </a:rPr>
              <a:t>Óseo</a:t>
            </a:r>
          </a:p>
          <a:p>
            <a:pPr marL="285750" indent="-285750">
              <a:buFont typeface="Arial" panose="020B0604020202020204" pitchFamily="34" charset="0"/>
              <a:buChar char="•"/>
            </a:pPr>
            <a:r>
              <a:rPr lang="es-ES" sz="1600" dirty="0">
                <a:solidFill>
                  <a:schemeClr val="bg1"/>
                </a:solidFill>
                <a:latin typeface="Montserrat" panose="00000500000000000000"/>
              </a:rPr>
              <a:t>Plexo de </a:t>
            </a:r>
            <a:r>
              <a:rPr lang="es-ES" sz="1600" dirty="0" err="1">
                <a:solidFill>
                  <a:schemeClr val="bg1"/>
                </a:solidFill>
                <a:latin typeface="Montserrat" panose="00000500000000000000"/>
              </a:rPr>
              <a:t>Batson</a:t>
            </a:r>
            <a:endParaRPr lang="es-ES" sz="1600" dirty="0">
              <a:solidFill>
                <a:schemeClr val="bg1"/>
              </a:solidFill>
              <a:latin typeface="Montserrat" panose="00000500000000000000"/>
            </a:endParaRPr>
          </a:p>
        </p:txBody>
      </p:sp>
      <p:pic>
        <p:nvPicPr>
          <p:cNvPr id="31" name="Imagen 30">
            <a:extLst>
              <a:ext uri="{FF2B5EF4-FFF2-40B4-BE49-F238E27FC236}">
                <a16:creationId xmlns:a16="http://schemas.microsoft.com/office/drawing/2014/main" id="{84AB1385-EC23-40B3-8DF3-E1840653E9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130" y="420147"/>
            <a:ext cx="3442970" cy="3550191"/>
          </a:xfrm>
          <a:prstGeom prst="rect">
            <a:avLst/>
          </a:prstGeom>
        </p:spPr>
      </p:pic>
      <p:sp>
        <p:nvSpPr>
          <p:cNvPr id="3" name="CuadroTexto 2">
            <a:extLst>
              <a:ext uri="{FF2B5EF4-FFF2-40B4-BE49-F238E27FC236}">
                <a16:creationId xmlns:a16="http://schemas.microsoft.com/office/drawing/2014/main" id="{54DCF68A-2CA6-4CA4-9F8A-81DA9142D56C}"/>
              </a:ext>
            </a:extLst>
          </p:cNvPr>
          <p:cNvSpPr txBox="1"/>
          <p:nvPr/>
        </p:nvSpPr>
        <p:spPr>
          <a:xfrm>
            <a:off x="5223065" y="2922295"/>
            <a:ext cx="6302185" cy="1200329"/>
          </a:xfrm>
          <a:prstGeom prst="rect">
            <a:avLst/>
          </a:prstGeom>
          <a:noFill/>
        </p:spPr>
        <p:txBody>
          <a:bodyPr wrap="square" rtlCol="0">
            <a:spAutoFit/>
          </a:bodyPr>
          <a:lstStyle/>
          <a:p>
            <a:pPr marL="285750" indent="-285750">
              <a:buFont typeface="Arial" panose="020B0604020202020204" pitchFamily="34" charset="0"/>
              <a:buChar char="•"/>
            </a:pPr>
            <a:r>
              <a:rPr lang="es-CO" b="1" dirty="0">
                <a:solidFill>
                  <a:srgbClr val="06AEAA"/>
                </a:solidFill>
                <a:latin typeface="Montserrat" panose="00000500000000000000"/>
              </a:rPr>
              <a:t>Múltiples: </a:t>
            </a:r>
            <a:r>
              <a:rPr lang="es-CO" dirty="0">
                <a:solidFill>
                  <a:srgbClr val="152B48"/>
                </a:solidFill>
                <a:latin typeface="Montserrat" panose="00000500000000000000"/>
              </a:rPr>
              <a:t>Melanoma, Coriocarcinoma, Ca </a:t>
            </a:r>
            <a:r>
              <a:rPr lang="es-CO" dirty="0" err="1">
                <a:solidFill>
                  <a:srgbClr val="152B48"/>
                </a:solidFill>
                <a:latin typeface="Montserrat" panose="00000500000000000000"/>
              </a:rPr>
              <a:t>Broncogénico</a:t>
            </a:r>
            <a:r>
              <a:rPr lang="es-CO" dirty="0">
                <a:solidFill>
                  <a:srgbClr val="152B48"/>
                </a:solidFill>
                <a:latin typeface="Montserrat" panose="00000500000000000000"/>
              </a:rPr>
              <a:t> de células pequeñas.</a:t>
            </a:r>
          </a:p>
          <a:p>
            <a:pPr marL="285750" indent="-285750">
              <a:buFont typeface="Arial" panose="020B0604020202020204" pitchFamily="34" charset="0"/>
              <a:buChar char="•"/>
            </a:pPr>
            <a:r>
              <a:rPr lang="es-CO" b="1" dirty="0">
                <a:solidFill>
                  <a:srgbClr val="06AEAA"/>
                </a:solidFill>
                <a:latin typeface="Montserrat" panose="00000500000000000000"/>
              </a:rPr>
              <a:t>Únicas: </a:t>
            </a:r>
            <a:r>
              <a:rPr lang="es-CO" dirty="0" err="1">
                <a:solidFill>
                  <a:srgbClr val="152B48"/>
                </a:solidFill>
                <a:latin typeface="Montserrat" panose="00000500000000000000"/>
              </a:rPr>
              <a:t>Adeno</a:t>
            </a:r>
            <a:r>
              <a:rPr lang="es-CO" dirty="0">
                <a:solidFill>
                  <a:srgbClr val="152B48"/>
                </a:solidFill>
                <a:latin typeface="Montserrat" panose="00000500000000000000"/>
              </a:rPr>
              <a:t> Ca de pulmón, Ca Tiroides, Ca Mama, Ca Renal y Ca Colorrectal. </a:t>
            </a:r>
          </a:p>
        </p:txBody>
      </p:sp>
      <p:graphicFrame>
        <p:nvGraphicFramePr>
          <p:cNvPr id="14" name="Tabla 13">
            <a:extLst>
              <a:ext uri="{FF2B5EF4-FFF2-40B4-BE49-F238E27FC236}">
                <a16:creationId xmlns:a16="http://schemas.microsoft.com/office/drawing/2014/main" id="{EDCA5317-34C2-4EF8-821A-8FCF631FC398}"/>
              </a:ext>
            </a:extLst>
          </p:cNvPr>
          <p:cNvGraphicFramePr>
            <a:graphicFrameLocks noGrp="1"/>
          </p:cNvGraphicFramePr>
          <p:nvPr>
            <p:extLst>
              <p:ext uri="{D42A27DB-BD31-4B8C-83A1-F6EECF244321}">
                <p14:modId xmlns:p14="http://schemas.microsoft.com/office/powerpoint/2010/main" val="1239808388"/>
              </p:ext>
            </p:extLst>
          </p:nvPr>
        </p:nvGraphicFramePr>
        <p:xfrm>
          <a:off x="5512511" y="969826"/>
          <a:ext cx="5444836" cy="1828800"/>
        </p:xfrm>
        <a:graphic>
          <a:graphicData uri="http://schemas.openxmlformats.org/drawingml/2006/table">
            <a:tbl>
              <a:tblPr firstRow="1" bandRow="1">
                <a:tableStyleId>{69CF1AB2-1976-4502-BF36-3FF5EA218861}</a:tableStyleId>
              </a:tblPr>
              <a:tblGrid>
                <a:gridCol w="3588327">
                  <a:extLst>
                    <a:ext uri="{9D8B030D-6E8A-4147-A177-3AD203B41FA5}">
                      <a16:colId xmlns:a16="http://schemas.microsoft.com/office/drawing/2014/main" val="20000"/>
                    </a:ext>
                  </a:extLst>
                </a:gridCol>
                <a:gridCol w="1856509">
                  <a:extLst>
                    <a:ext uri="{9D8B030D-6E8A-4147-A177-3AD203B41FA5}">
                      <a16:colId xmlns:a16="http://schemas.microsoft.com/office/drawing/2014/main" val="20001"/>
                    </a:ext>
                  </a:extLst>
                </a:gridCol>
              </a:tblGrid>
              <a:tr h="227040">
                <a:tc>
                  <a:txBody>
                    <a:bodyPr/>
                    <a:lstStyle/>
                    <a:p>
                      <a:r>
                        <a:rPr lang="es-ES_tradnl" sz="1800" b="1" dirty="0">
                          <a:solidFill>
                            <a:schemeClr val="accent2">
                              <a:lumMod val="75000"/>
                            </a:schemeClr>
                          </a:solidFill>
                          <a:latin typeface="Montserrat" panose="00000500000000000000"/>
                        </a:rPr>
                        <a:t>Carcinoma de pulm</a:t>
                      </a:r>
                      <a:r>
                        <a:rPr lang="es-ES" sz="1800" b="1" dirty="0">
                          <a:solidFill>
                            <a:schemeClr val="accent2">
                              <a:lumMod val="75000"/>
                            </a:schemeClr>
                          </a:solidFill>
                          <a:latin typeface="Montserrat" panose="00000500000000000000"/>
                        </a:rPr>
                        <a:t>ón</a:t>
                      </a:r>
                      <a:endParaRPr lang="es-ES_tradnl" sz="1800" b="1" dirty="0">
                        <a:solidFill>
                          <a:schemeClr val="accent2">
                            <a:lumMod val="75000"/>
                          </a:schemeClr>
                        </a:solidFill>
                        <a:latin typeface="Montserrat" panose="00000500000000000000"/>
                      </a:endParaRPr>
                    </a:p>
                  </a:txBody>
                  <a:tcPr/>
                </a:tc>
                <a:tc>
                  <a:txBody>
                    <a:bodyPr/>
                    <a:lstStyle/>
                    <a:p>
                      <a:pPr algn="ctr"/>
                      <a:r>
                        <a:rPr lang="es-ES_tradnl" sz="1800" b="0" dirty="0">
                          <a:latin typeface="Montserrat" panose="00000500000000000000"/>
                        </a:rPr>
                        <a:t>40-60%</a:t>
                      </a:r>
                    </a:p>
                  </a:txBody>
                  <a:tcPr anchor="ctr"/>
                </a:tc>
                <a:extLst>
                  <a:ext uri="{0D108BD9-81ED-4DB2-BD59-A6C34878D82A}">
                    <a16:rowId xmlns:a16="http://schemas.microsoft.com/office/drawing/2014/main" val="10000"/>
                  </a:ext>
                </a:extLst>
              </a:tr>
              <a:tr h="297180">
                <a:tc>
                  <a:txBody>
                    <a:bodyPr/>
                    <a:lstStyle/>
                    <a:p>
                      <a:r>
                        <a:rPr lang="es-ES_tradnl" sz="1800" dirty="0">
                          <a:latin typeface="Montserrat" panose="00000500000000000000"/>
                        </a:rPr>
                        <a:t>Carcinoma de seno</a:t>
                      </a:r>
                    </a:p>
                  </a:txBody>
                  <a:tcPr/>
                </a:tc>
                <a:tc>
                  <a:txBody>
                    <a:bodyPr/>
                    <a:lstStyle/>
                    <a:p>
                      <a:pPr algn="ctr"/>
                      <a:r>
                        <a:rPr lang="es-ES_tradnl" sz="1800" dirty="0">
                          <a:latin typeface="Montserrat" panose="00000500000000000000"/>
                        </a:rPr>
                        <a:t>15-20%</a:t>
                      </a:r>
                    </a:p>
                  </a:txBody>
                  <a:tcPr anchor="ctr"/>
                </a:tc>
                <a:extLst>
                  <a:ext uri="{0D108BD9-81ED-4DB2-BD59-A6C34878D82A}">
                    <a16:rowId xmlns:a16="http://schemas.microsoft.com/office/drawing/2014/main" val="10001"/>
                  </a:ext>
                </a:extLst>
              </a:tr>
              <a:tr h="297180">
                <a:tc>
                  <a:txBody>
                    <a:bodyPr/>
                    <a:lstStyle/>
                    <a:p>
                      <a:r>
                        <a:rPr lang="es-ES_tradnl" sz="1800" b="1" dirty="0">
                          <a:solidFill>
                            <a:srgbClr val="00B050"/>
                          </a:solidFill>
                          <a:latin typeface="Montserrat" panose="00000500000000000000"/>
                        </a:rPr>
                        <a:t>Melanoma</a:t>
                      </a:r>
                    </a:p>
                  </a:txBody>
                  <a:tcPr/>
                </a:tc>
                <a:tc>
                  <a:txBody>
                    <a:bodyPr/>
                    <a:lstStyle/>
                    <a:p>
                      <a:pPr algn="ctr"/>
                      <a:r>
                        <a:rPr lang="es-ES_tradnl" sz="1800" dirty="0">
                          <a:latin typeface="Montserrat" panose="00000500000000000000"/>
                        </a:rPr>
                        <a:t>10-20%</a:t>
                      </a:r>
                    </a:p>
                  </a:txBody>
                  <a:tcPr anchor="ctr"/>
                </a:tc>
                <a:extLst>
                  <a:ext uri="{0D108BD9-81ED-4DB2-BD59-A6C34878D82A}">
                    <a16:rowId xmlns:a16="http://schemas.microsoft.com/office/drawing/2014/main" val="10002"/>
                  </a:ext>
                </a:extLst>
              </a:tr>
              <a:tr h="297180">
                <a:tc>
                  <a:txBody>
                    <a:bodyPr/>
                    <a:lstStyle/>
                    <a:p>
                      <a:r>
                        <a:rPr lang="es-ES_tradnl" sz="1800" dirty="0">
                          <a:latin typeface="Montserrat" panose="00000500000000000000"/>
                        </a:rPr>
                        <a:t>Carcinoma de c</a:t>
                      </a:r>
                      <a:r>
                        <a:rPr lang="es-ES" sz="1800" dirty="0">
                          <a:latin typeface="Montserrat" panose="00000500000000000000"/>
                        </a:rPr>
                        <a:t>é</a:t>
                      </a:r>
                      <a:r>
                        <a:rPr lang="es-ES_tradnl" sz="1800" dirty="0">
                          <a:latin typeface="Montserrat" panose="00000500000000000000"/>
                        </a:rPr>
                        <a:t>lulas renales</a:t>
                      </a:r>
                    </a:p>
                  </a:txBody>
                  <a:tcPr/>
                </a:tc>
                <a:tc>
                  <a:txBody>
                    <a:bodyPr/>
                    <a:lstStyle/>
                    <a:p>
                      <a:pPr algn="ctr"/>
                      <a:r>
                        <a:rPr lang="es-ES_tradnl" sz="1800" dirty="0">
                          <a:latin typeface="Montserrat" panose="00000500000000000000"/>
                        </a:rPr>
                        <a:t>5-10%</a:t>
                      </a:r>
                    </a:p>
                  </a:txBody>
                  <a:tcPr anchor="ctr"/>
                </a:tc>
                <a:extLst>
                  <a:ext uri="{0D108BD9-81ED-4DB2-BD59-A6C34878D82A}">
                    <a16:rowId xmlns:a16="http://schemas.microsoft.com/office/drawing/2014/main" val="10003"/>
                  </a:ext>
                </a:extLst>
              </a:tr>
              <a:tr h="297180">
                <a:tc>
                  <a:txBody>
                    <a:bodyPr/>
                    <a:lstStyle/>
                    <a:p>
                      <a:r>
                        <a:rPr lang="es-ES_tradnl" sz="1800" dirty="0">
                          <a:latin typeface="Montserrat" panose="00000500000000000000"/>
                        </a:rPr>
                        <a:t>Carcinoma colorrectal</a:t>
                      </a:r>
                    </a:p>
                  </a:txBody>
                  <a:tcPr/>
                </a:tc>
                <a:tc>
                  <a:txBody>
                    <a:bodyPr/>
                    <a:lstStyle/>
                    <a:p>
                      <a:pPr algn="ctr"/>
                      <a:r>
                        <a:rPr lang="es-ES_tradnl" sz="1800" dirty="0">
                          <a:latin typeface="Montserrat" panose="00000500000000000000"/>
                        </a:rPr>
                        <a:t>5-10%</a:t>
                      </a:r>
                    </a:p>
                  </a:txBody>
                  <a:tcPr anchor="ctr"/>
                </a:tc>
                <a:extLst>
                  <a:ext uri="{0D108BD9-81ED-4DB2-BD59-A6C34878D82A}">
                    <a16:rowId xmlns:a16="http://schemas.microsoft.com/office/drawing/2014/main" val="10004"/>
                  </a:ext>
                </a:extLst>
              </a:tr>
            </a:tbl>
          </a:graphicData>
        </a:graphic>
      </p:graphicFrame>
      <p:sp>
        <p:nvSpPr>
          <p:cNvPr id="19" name="Rectángulo 18">
            <a:extLst>
              <a:ext uri="{FF2B5EF4-FFF2-40B4-BE49-F238E27FC236}">
                <a16:creationId xmlns:a16="http://schemas.microsoft.com/office/drawing/2014/main" id="{51BCBF84-D1FB-4D72-B682-720CE95FD6F2}"/>
              </a:ext>
            </a:extLst>
          </p:cNvPr>
          <p:cNvSpPr/>
          <p:nvPr/>
        </p:nvSpPr>
        <p:spPr>
          <a:xfrm>
            <a:off x="6213638" y="250616"/>
            <a:ext cx="3296095" cy="584775"/>
          </a:xfrm>
          <a:prstGeom prst="rect">
            <a:avLst/>
          </a:prstGeom>
        </p:spPr>
        <p:txBody>
          <a:bodyPr wrap="none">
            <a:spAutoFit/>
          </a:bodyPr>
          <a:lstStyle/>
          <a:p>
            <a:r>
              <a:rPr lang="es-ES" sz="3200" dirty="0">
                <a:solidFill>
                  <a:srgbClr val="FF0000"/>
                </a:solidFill>
                <a:latin typeface="Montserrat" panose="02000505000000020004"/>
              </a:rPr>
              <a:t>Metástasis adultos</a:t>
            </a:r>
          </a:p>
        </p:txBody>
      </p:sp>
    </p:spTree>
    <p:extLst>
      <p:ext uri="{BB962C8B-B14F-4D97-AF65-F5344CB8AC3E}">
        <p14:creationId xmlns:p14="http://schemas.microsoft.com/office/powerpoint/2010/main" val="15470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 calcmode="lin" valueType="num">
                                      <p:cBhvr additive="base">
                                        <p:cTn id="1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9" grpId="0" animBg="1"/>
      <p:bldP spid="3" grpId="0"/>
    </p:bldLst>
  </p:timing>
</p:sld>
</file>

<file path=ppt/theme/theme1.xml><?xml version="1.0" encoding="utf-8"?>
<a:theme xmlns:a="http://schemas.openxmlformats.org/drawingml/2006/main" name="PlantillaNuevoFR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565</TotalTime>
  <Words>8413</Words>
  <Application>Microsoft Office PowerPoint</Application>
  <PresentationFormat>Panorámica</PresentationFormat>
  <Paragraphs>867</Paragraphs>
  <Slides>77</Slides>
  <Notes>34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77</vt:i4>
      </vt:variant>
    </vt:vector>
  </HeadingPairs>
  <TitlesOfParts>
    <vt:vector size="83" baseType="lpstr">
      <vt:lpstr>Arial</vt:lpstr>
      <vt:lpstr>Calibri</vt:lpstr>
      <vt:lpstr>Montserrat</vt:lpstr>
      <vt:lpstr>Symbol</vt:lpstr>
      <vt:lpstr>Wingdings</vt:lpstr>
      <vt:lpstr>PlantillaNuevoFR2020</vt:lpstr>
      <vt:lpstr>Tumores del Sistema  Nervioso Central</vt:lpstr>
      <vt:lpstr>Presentación de PowerPoint</vt:lpstr>
      <vt:lpstr>Presentación de PowerPoint</vt:lpstr>
      <vt:lpstr>Estadística general</vt:lpstr>
      <vt:lpstr>Estadística: adultos</vt:lpstr>
      <vt:lpstr>Estadística: adultos según localización</vt:lpstr>
      <vt:lpstr>Estadística: niños</vt:lpstr>
      <vt:lpstr>Estadística: niños según localización</vt:lpstr>
      <vt:lpstr>Presentación de PowerPoint</vt:lpstr>
      <vt:lpstr>Estadística: metástasis</vt:lpstr>
      <vt:lpstr>Manejo de metástasis</vt:lpstr>
      <vt:lpstr>Manejo de metástasis</vt:lpstr>
      <vt:lpstr>Estadística adulto</vt:lpstr>
      <vt:lpstr>Presentación de PowerPoint</vt:lpstr>
      <vt:lpstr>Presentación de PowerPoint</vt:lpstr>
      <vt:lpstr>Clasificación de los Tumores Espinales</vt:lpstr>
      <vt:lpstr>Edema Cerebral</vt:lpstr>
      <vt:lpstr>Edema Cerebral Vasogénico</vt:lpstr>
      <vt:lpstr>Disrupción BHE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Herniación cerebral </vt:lpstr>
      <vt:lpstr>Presentación de PowerPoint</vt:lpstr>
      <vt:lpstr>Presentación de PowerPoint</vt:lpstr>
      <vt:lpstr>Presentación de PowerPoint</vt:lpstr>
      <vt:lpstr>Presentación de PowerPoint</vt:lpstr>
      <vt:lpstr>Presentación de PowerPoint</vt:lpstr>
      <vt:lpstr>Agentes Osmóticos</vt:lpstr>
      <vt:lpstr>Presentación de PowerPoint</vt:lpstr>
      <vt:lpstr>Agentes Osmóticos</vt:lpstr>
      <vt:lpstr>Agentes Osmóticos</vt:lpstr>
      <vt:lpstr>Agentes Osmóticos</vt:lpstr>
      <vt:lpstr>Agentes Osmóticos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Gliomas</vt:lpstr>
      <vt:lpstr>Introducción</vt:lpstr>
      <vt:lpstr>Introducción</vt:lpstr>
      <vt:lpstr>Presentación de PowerPoint</vt:lpstr>
      <vt:lpstr>Incidencia gliomas: sexo, etnicidad, geografía</vt:lpstr>
      <vt:lpstr>Incidencia gliomas: sexo, etnicidad, geografía</vt:lpstr>
      <vt:lpstr>Incidencia gliomas: sexo, etnicidad, geografía</vt:lpstr>
      <vt:lpstr>Presentación de PowerPoint</vt:lpstr>
      <vt:lpstr>Gliomas</vt:lpstr>
      <vt:lpstr>Presentación de PowerPoint</vt:lpstr>
      <vt:lpstr>Histología OMS</vt:lpstr>
      <vt:lpstr>Isocitrato Deshidrogenasa</vt:lpstr>
      <vt:lpstr>1p/19q Co-deleción</vt:lpstr>
      <vt:lpstr>Nomenclatura </vt:lpstr>
      <vt:lpstr>Nomenclatura </vt:lpstr>
      <vt:lpstr>Meningiomas </vt:lpstr>
      <vt:lpstr>  Generalidades</vt:lpstr>
      <vt:lpstr>Generalidades</vt:lpstr>
      <vt:lpstr>Presentación de PowerPoint</vt:lpstr>
      <vt:lpstr>Presentación de PowerPoint</vt:lpstr>
      <vt:lpstr>Localización: supra/infratentorial</vt:lpstr>
      <vt:lpstr>Presentación de PowerPoint</vt:lpstr>
      <vt:lpstr>Diagnóstico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Andres Guerra</cp:lastModifiedBy>
  <cp:revision>93</cp:revision>
  <dcterms:created xsi:type="dcterms:W3CDTF">2020-11-06T17:03:47Z</dcterms:created>
  <dcterms:modified xsi:type="dcterms:W3CDTF">2022-02-01T22:38:47Z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7028521</vt:lpwstr>
  </property>
  <property fmtid="{D5CDD505-2E9C-101B-9397-08002B2CF9AE}" name="NXPowerLiteSettings" pid="3">
    <vt:lpwstr>F7000400038000</vt:lpwstr>
  </property>
  <property fmtid="{D5CDD505-2E9C-101B-9397-08002B2CF9AE}" name="NXPowerLiteVersion" pid="4">
    <vt:lpwstr>S9.1.2</vt:lpwstr>
  </property>
</Properties>
</file>