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docProps/core.xml" Type="http://schemas.openxmlformats.org/package/2006/relationships/metadata/core-properties"/><Relationship Id="rId2" Target="ppt/presentation.xml" Type="http://schemas.openxmlformats.org/officeDocument/2006/relationships/officeDocument"/><Relationship Id="rId3"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12192000"/>
  <p:notesSz cx="6858000" cy="9144000"/>
  <p:embeddedFontLst>
    <p:embeddedFont>
      <p:font typeface="Libre Franklin"/>
      <p:regular r:id="rId50"/>
      <p:bold r:id="rId51"/>
      <p:italic r:id="rId52"/>
      <p:boldItalic r:id="rId53"/>
    </p:embeddedFont>
    <p:embeddedFont>
      <p:font typeface="Montserra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8" roundtripDataSignature="AMtx7mi1x9mK1n+7/wZ6NR1KZnSzGlFv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D56F1F0-9466-4CCF-9CCA-1835D879DC6B}">
  <a:tblStyle styleId="{5D56F1F0-9466-4CCF-9CCA-1835D879DC6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F68AF356-F9D4-4C95-B3F7-EB66340763B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ibreFranklin-bold.fntdata"/><Relationship Id="rId50" Type="http://schemas.openxmlformats.org/officeDocument/2006/relationships/font" Target="fonts/LibreFranklin-regular.fntdata"/><Relationship Id="rId53" Type="http://schemas.openxmlformats.org/officeDocument/2006/relationships/font" Target="fonts/LibreFranklin-boldItalic.fntdata"/><Relationship Id="rId52" Type="http://schemas.openxmlformats.org/officeDocument/2006/relationships/font" Target="fonts/LibreFranklin-italic.fntdata"/><Relationship Id="rId11" Type="http://schemas.openxmlformats.org/officeDocument/2006/relationships/slide" Target="slides/slide6.xml"/><Relationship Id="rId55" Type="http://schemas.openxmlformats.org/officeDocument/2006/relationships/font" Target="fonts/Montserrat-bold.fntdata"/><Relationship Id="rId10" Type="http://schemas.openxmlformats.org/officeDocument/2006/relationships/slide" Target="slides/slide5.xml"/><Relationship Id="rId54" Type="http://schemas.openxmlformats.org/officeDocument/2006/relationships/font" Target="fonts/Montserrat-regular.fntdata"/><Relationship Id="rId13" Type="http://schemas.openxmlformats.org/officeDocument/2006/relationships/slide" Target="slides/slide8.xml"/><Relationship Id="rId57" Type="http://schemas.openxmlformats.org/officeDocument/2006/relationships/font" Target="fonts/Montserrat-boldItalic.fntdata"/><Relationship Id="rId12" Type="http://schemas.openxmlformats.org/officeDocument/2006/relationships/slide" Target="slides/slide7.xml"/><Relationship Id="rId56" Type="http://schemas.openxmlformats.org/officeDocument/2006/relationships/font" Target="fonts/Montserrat-italic.fntdata"/><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4" name="Google Shape;24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El SCI cervical o torácico alto se asocia con una disregulación autonómica que causa disfunción cardíaca, vesical, intestinal, de temperatura y sexual. La disreflexia autonómica (AD) se caracteriza por episodios transitorios de hipertensión acompañados de alteraciones en la frecuencia cardíaca o el ritmo que conducen a hemorragia intracerebral, convulsiones, isquemia miocárdica o muerte súbita. AD se produce en el 48-90% de los casos de SCI por encima del nivel T6. La gravedad de la AD se correlaciona con la integridad SCI por el deterioro de la escala de ASIA. Sólo el 27% de los pacientes con SCI incompleta desarrollan disreflexia autonómica en comparación con el 91% de aquellos con lesión completa</a:t>
            </a:r>
            <a:endParaRPr/>
          </a:p>
          <a:p>
            <a:pPr indent="0" lvl="0" marL="0" rtl="0" algn="l">
              <a:spcBef>
                <a:spcPts val="0"/>
              </a:spcBef>
              <a:spcAft>
                <a:spcPts val="0"/>
              </a:spcAft>
              <a:buNone/>
            </a:pPr>
            <a:r>
              <a:t/>
            </a:r>
            <a:endParaRPr/>
          </a:p>
          <a:p>
            <a:pPr indent="0" lvl="0" marL="0" rtl="0" algn="l">
              <a:spcBef>
                <a:spcPts val="0"/>
              </a:spcBef>
              <a:spcAft>
                <a:spcPts val="0"/>
              </a:spcAft>
              <a:buNone/>
            </a:pPr>
            <a:r>
              <a:rPr lang="es-CO"/>
              <a:t>Elevación aguda de la presión arterial y bradicardia, aunque también puede ocurrir taquicardia. Objetivamente, un aumento de la presión arterial sistólica mayor de 20 a 30 mmHg se considera un episo- do disreflexo2. Sin embargo, debido a que la presión sanguínea arterial en reposo habitual en sujetos con SCI cervical y torácica alta es aproximadamente de 15 a 20 mmHg inferior a En sujetos sanos, 3,4 elevación aguda de la presión arterial a niveles sanos o ligeramente elevados podría indicar AD en esta población. La AD puede presentarse con una variedad de síntomas (apéndice 1) y puede variar en intensidad desde asintomática, 5,6 a una leve incomodidad y dolor de cabeza, hasta una emergencia que pone en peligro la vida, como cuando la presión arterial sistólica sube a 300mmHg.3 Sin tratar Episodios de EA pueden tener consecuencias graves, incluyendo hemorragia intracraneal, desprendimiento de retina, convulsiones y muerte</a:t>
            </a:r>
            <a:endParaRPr/>
          </a:p>
          <a:p>
            <a:pPr indent="0" lvl="0" marL="0" rtl="0" algn="l">
              <a:spcBef>
                <a:spcPts val="0"/>
              </a:spcBef>
              <a:spcAft>
                <a:spcPts val="0"/>
              </a:spcAft>
              <a:buNone/>
            </a:pPr>
            <a:r>
              <a:t/>
            </a:r>
            <a:endParaRPr/>
          </a:p>
          <a:p>
            <a:pPr indent="0" lvl="0" marL="0" rtl="0" algn="l">
              <a:spcBef>
                <a:spcPts val="0"/>
              </a:spcBef>
              <a:spcAft>
                <a:spcPts val="0"/>
              </a:spcAft>
              <a:buNone/>
            </a:pPr>
            <a:r>
              <a:rPr lang="es-CO"/>
              <a:t>Se ha observado que cuanto mayor es el nivel de lesión, mayor es el grado de disfunción cardiovascular clínicamente manifiesta12-14. Otro factor importante relacionado con la gravedad de la EA es la integridad de la lesión medular; Sólo el 27% de los pacientes con tetraplejía incompleta presentan signos de EA, en comparación con el 91% de los pacientes con tetraplejia con lesiones completas.13 Mientras que la EA ocurre con más frecuencia en la fase crónica de la SCI en o por encima del sexto segmento torácico, también hay Evidencia clínica de episodios de EA en los primeros días y semanas después de la lesión.</a:t>
            </a:r>
            <a:endParaRPr/>
          </a:p>
          <a:p>
            <a:pPr indent="0" lvl="0" marL="0" rtl="0" algn="l">
              <a:spcBef>
                <a:spcPts val="0"/>
              </a:spcBef>
              <a:spcAft>
                <a:spcPts val="0"/>
              </a:spcAft>
              <a:buNone/>
            </a:pPr>
            <a:r>
              <a:t/>
            </a:r>
            <a:endParaRPr/>
          </a:p>
          <a:p>
            <a:pPr indent="0" lvl="0" marL="0" rtl="0" algn="l">
              <a:spcBef>
                <a:spcPts val="0"/>
              </a:spcBef>
              <a:spcAft>
                <a:spcPts val="0"/>
              </a:spcAft>
              <a:buNone/>
            </a:pPr>
            <a:r>
              <a:rPr lang="es-CO"/>
              <a:t>Complicaciones</a:t>
            </a:r>
            <a:endParaRPr/>
          </a:p>
          <a:p>
            <a:pPr indent="0" lvl="0" marL="0" rtl="0" algn="l">
              <a:spcBef>
                <a:spcPts val="0"/>
              </a:spcBef>
              <a:spcAft>
                <a:spcPts val="0"/>
              </a:spcAft>
              <a:buNone/>
            </a:pPr>
            <a:r>
              <a:rPr lang="es-CO"/>
              <a:t>intracranial</a:t>
            </a:r>
            <a:endParaRPr/>
          </a:p>
          <a:p>
            <a:pPr indent="0" lvl="0" marL="0" rtl="0" algn="l">
              <a:spcBef>
                <a:spcPts val="0"/>
              </a:spcBef>
              <a:spcAft>
                <a:spcPts val="0"/>
              </a:spcAft>
              <a:buNone/>
            </a:pPr>
            <a:r>
              <a:rPr lang="es-CO"/>
              <a:t>hemorrhage, retinal detachment, seizures, and death</a:t>
            </a:r>
            <a:endParaRPr/>
          </a:p>
        </p:txBody>
      </p:sp>
      <p:sp>
        <p:nvSpPr>
          <p:cNvPr id="245" name="Google Shape;24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3" name="Google Shape;25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 Dolor de cabeza severo</a:t>
            </a:r>
            <a:endParaRPr/>
          </a:p>
          <a:p>
            <a:pPr indent="0" lvl="0" marL="0" rtl="0" algn="l">
              <a:spcBef>
                <a:spcPts val="0"/>
              </a:spcBef>
              <a:spcAft>
                <a:spcPts val="0"/>
              </a:spcAft>
              <a:buNone/>
            </a:pPr>
            <a:r>
              <a:rPr lang="es-CO"/>
              <a:t>● Sensación de ansiedad</a:t>
            </a:r>
            <a:endParaRPr/>
          </a:p>
          <a:p>
            <a:pPr indent="0" lvl="0" marL="0" rtl="0" algn="l">
              <a:spcBef>
                <a:spcPts val="0"/>
              </a:spcBef>
              <a:spcAft>
                <a:spcPts val="0"/>
              </a:spcAft>
              <a:buNone/>
            </a:pPr>
            <a:r>
              <a:rPr lang="es-CO"/>
              <a:t>● Sudoración profusa por encima del nivel de lesión</a:t>
            </a:r>
            <a:endParaRPr/>
          </a:p>
          <a:p>
            <a:pPr indent="0" lvl="0" marL="0" rtl="0" algn="l">
              <a:spcBef>
                <a:spcPts val="0"/>
              </a:spcBef>
              <a:spcAft>
                <a:spcPts val="0"/>
              </a:spcAft>
              <a:buNone/>
            </a:pPr>
            <a:r>
              <a:rPr lang="es-CO"/>
              <a:t>● Flushing y piloerection (el pelo del cuerpo "se coloca en el extremo") por encima del</a:t>
            </a:r>
            <a:endParaRPr/>
          </a:p>
          <a:p>
            <a:pPr indent="0" lvl="0" marL="0" rtl="0" algn="l">
              <a:spcBef>
                <a:spcPts val="0"/>
              </a:spcBef>
              <a:spcAft>
                <a:spcPts val="0"/>
              </a:spcAft>
              <a:buNone/>
            </a:pPr>
            <a:r>
              <a:rPr lang="es-CO"/>
              <a:t>lesión</a:t>
            </a:r>
            <a:endParaRPr/>
          </a:p>
          <a:p>
            <a:pPr indent="0" lvl="0" marL="0" rtl="0" algn="l">
              <a:spcBef>
                <a:spcPts val="0"/>
              </a:spcBef>
              <a:spcAft>
                <a:spcPts val="0"/>
              </a:spcAft>
              <a:buNone/>
            </a:pPr>
            <a:r>
              <a:rPr lang="es-CO"/>
              <a:t>● Piel seca y pálida causada por vasoconstricción por debajo del nivel de</a:t>
            </a:r>
            <a:endParaRPr/>
          </a:p>
          <a:p>
            <a:pPr indent="0" lvl="0" marL="0" rtl="0" algn="l">
              <a:spcBef>
                <a:spcPts val="0"/>
              </a:spcBef>
              <a:spcAft>
                <a:spcPts val="0"/>
              </a:spcAft>
              <a:buNone/>
            </a:pPr>
            <a:r>
              <a:rPr lang="es-CO"/>
              <a:t>lesión</a:t>
            </a:r>
            <a:endParaRPr/>
          </a:p>
          <a:p>
            <a:pPr indent="0" lvl="0" marL="0" rtl="0" algn="l">
              <a:spcBef>
                <a:spcPts val="0"/>
              </a:spcBef>
              <a:spcAft>
                <a:spcPts val="0"/>
              </a:spcAft>
              <a:buNone/>
            </a:pPr>
            <a:r>
              <a:rPr lang="es-CO"/>
              <a:t>● Visión borrosa</a:t>
            </a:r>
            <a:endParaRPr/>
          </a:p>
          <a:p>
            <a:pPr indent="0" lvl="0" marL="0" rtl="0" algn="l">
              <a:spcBef>
                <a:spcPts val="0"/>
              </a:spcBef>
              <a:spcAft>
                <a:spcPts val="0"/>
              </a:spcAft>
              <a:buNone/>
            </a:pPr>
            <a:r>
              <a:rPr lang="es-CO"/>
              <a:t>● Congestión nasal</a:t>
            </a:r>
            <a:endParaRPr/>
          </a:p>
          <a:p>
            <a:pPr indent="0" lvl="0" marL="0" rtl="0" algn="l">
              <a:spcBef>
                <a:spcPts val="0"/>
              </a:spcBef>
              <a:spcAft>
                <a:spcPts val="0"/>
              </a:spcAft>
              <a:buNone/>
            </a:pPr>
            <a:r>
              <a:rPr lang="es-CO"/>
              <a:t>● Bradicardia, arritmias cardíacas, fibrilación auricular</a:t>
            </a:r>
            <a:endParaRPr/>
          </a:p>
        </p:txBody>
      </p:sp>
      <p:sp>
        <p:nvSpPr>
          <p:cNvPr id="254" name="Google Shape;25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3" name="Google Shape;26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s-CO"/>
              <a:t>1. Estímulo sensorial fuerte desde el nivel inferior de la lesión (por ejemplo, vejiga distendida) transportado a la médula espinal</a:t>
            </a:r>
            <a:endParaRPr/>
          </a:p>
          <a:p>
            <a:pPr indent="0" lvl="0" marL="0" rtl="0" algn="l">
              <a:spcBef>
                <a:spcPts val="0"/>
              </a:spcBef>
              <a:spcAft>
                <a:spcPts val="0"/>
              </a:spcAft>
              <a:buNone/>
            </a:pPr>
            <a:r>
              <a:t/>
            </a:r>
            <a:endParaRPr/>
          </a:p>
          <a:p>
            <a:pPr indent="0" lvl="0" marL="0" rtl="0" algn="l">
              <a:spcBef>
                <a:spcPts val="0"/>
              </a:spcBef>
              <a:spcAft>
                <a:spcPts val="0"/>
              </a:spcAft>
              <a:buNone/>
            </a:pPr>
            <a:r>
              <a:rPr lang="es-CO"/>
              <a:t>2. Las señales transmitidas por la médula espinal inician una activación simpática excesiva, causando una vasoconstricción generalizada (que involucra vasos sanguíneos esplácnicos) y resulta en hipertensión grave.</a:t>
            </a:r>
            <a:endParaRPr/>
          </a:p>
          <a:p>
            <a:pPr indent="0" lvl="0" marL="0" rtl="0" algn="l">
              <a:spcBef>
                <a:spcPts val="0"/>
              </a:spcBef>
              <a:spcAft>
                <a:spcPts val="0"/>
              </a:spcAft>
              <a:buNone/>
            </a:pPr>
            <a:r>
              <a:t/>
            </a:r>
            <a:endParaRPr/>
          </a:p>
          <a:p>
            <a:pPr indent="0" lvl="0" marL="0" rtl="0" algn="l">
              <a:spcBef>
                <a:spcPts val="0"/>
              </a:spcBef>
              <a:spcAft>
                <a:spcPts val="0"/>
              </a:spcAft>
              <a:buNone/>
            </a:pPr>
            <a:r>
              <a:rPr lang="es-CO"/>
              <a:t>3. El cerebro detecta un repentino aumento de la presión sanguínea (a través de las señales de los barorreceptores en vasos aórticos y carotídeos transportados en CN IX y X)</a:t>
            </a:r>
            <a:endParaRPr/>
          </a:p>
          <a:p>
            <a:pPr indent="0" lvl="0" marL="0" rtl="0" algn="l">
              <a:spcBef>
                <a:spcPts val="0"/>
              </a:spcBef>
              <a:spcAft>
                <a:spcPts val="0"/>
              </a:spcAft>
              <a:buNone/>
            </a:pPr>
            <a:r>
              <a:t/>
            </a:r>
            <a:endParaRPr/>
          </a:p>
          <a:p>
            <a:pPr indent="0" lvl="0" marL="0" rtl="0" algn="l">
              <a:spcBef>
                <a:spcPts val="0"/>
              </a:spcBef>
              <a:spcAft>
                <a:spcPts val="0"/>
              </a:spcAft>
              <a:buNone/>
            </a:pPr>
            <a:r>
              <a:rPr lang="es-CO"/>
              <a:t>4. El cerebro responde e intenta controlar la PA enviando impulsos inhibidores primarios descendentes desde el tronco cerebral a través de la médula espinal (que están bloqueados). Los impulsos que viajan a través del nervio vago causan bradicardia secundaria</a:t>
            </a:r>
            <a:endParaRPr/>
          </a:p>
        </p:txBody>
      </p:sp>
      <p:sp>
        <p:nvSpPr>
          <p:cNvPr id="264" name="Google Shape;26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7" name="Google Shape;29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Toxina Botulinica Nivel 4</a:t>
            </a:r>
            <a:endParaRPr/>
          </a:p>
          <a:p>
            <a:pPr indent="0" lvl="0" marL="0" rtl="0" algn="l">
              <a:spcBef>
                <a:spcPts val="0"/>
              </a:spcBef>
              <a:spcAft>
                <a:spcPts val="0"/>
              </a:spcAft>
              <a:buNone/>
            </a:pPr>
            <a:r>
              <a:rPr lang="es-CO"/>
              <a:t>Denervacion Sacra se desconoce el efecto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8" name="Google Shape;29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9" name="Google Shape;31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Se cree que una postura erguida induce la acumulación de sangre en la extremidad abdominal y en las extremidades inferiores Debido a la pérdida de vasoconstricción periférica que sigue al SCI, provocando así una reducción de la presión arterial</a:t>
            </a:r>
            <a:endParaRPr/>
          </a:p>
          <a:p>
            <a:pPr indent="0" lvl="0" marL="0" rtl="0" algn="l">
              <a:spcBef>
                <a:spcPts val="0"/>
              </a:spcBef>
              <a:spcAft>
                <a:spcPts val="0"/>
              </a:spcAft>
              <a:buNone/>
            </a:pPr>
            <a:r>
              <a:t/>
            </a:r>
            <a:endParaRPr/>
          </a:p>
          <a:p>
            <a:pPr indent="0" lvl="0" marL="0" rtl="0" algn="l">
              <a:spcBef>
                <a:spcPts val="0"/>
              </a:spcBef>
              <a:spcAft>
                <a:spcPts val="0"/>
              </a:spcAft>
              <a:buNone/>
            </a:pPr>
            <a:r>
              <a:rPr lang="es-CO"/>
              <a:t>Este procedimiento permite una mayor acumulación de sangre en los lechos de vasos por debajo del nivel de lesión y elimina posibles desencadenantes de la estimulación sensorial periférica</a:t>
            </a:r>
            <a:endParaRPr/>
          </a:p>
        </p:txBody>
      </p:sp>
      <p:sp>
        <p:nvSpPr>
          <p:cNvPr id="320" name="Google Shape;32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Canadian C-spine rule</a:t>
            </a:r>
            <a:endParaRPr/>
          </a:p>
        </p:txBody>
      </p:sp>
      <p:sp>
        <p:nvSpPr>
          <p:cNvPr id="371" name="Google Shape;37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Manejo</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Atencion medica: los pacientes requieren manejo en la unidad</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de cuidados intensivos (UCI) para monitoreo continuo</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de presion arterial y oxigenacion. Se requiere un manejo</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temprano de las complicaciones mas comunes como tromboembolismo</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pulmonar, sepsis urinaria y neumonia.</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Complicaciones cardiovasculares: el shock neurogenico</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hace referencia a la hipotension, generalmente, con bradicardia,</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atribuida a la interrupcion de las vias autonomicas</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en la medula espinal que causa una disminucion de la resistencia</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vascular. Los pacientes con TRM tambien pueden</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sufrir un shock hemodinamico relacionado con la perdida</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de sangre y otras complicaciones. Se sabe que una presion</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arterial adecuada es prioritaria para mantener una perfusion</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adecuada de la medula espinal lesionada y, por lo tanto,</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limitar la lesion isquemica secundaria.</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La bradicardia puede requerir estimulacion externa o administracion</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de atropina. Esta complicacion, generalmente,</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ocurre en lesiones cervicales severas y altas (C1 a C5) en</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las primeras dos semanas despues del TRM.</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La disreflexia autonomica es una complicacion tardia que</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consiste en la hipertension por encima de la lesion (cabeza</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y brazos) e hipotension por debajo de la lesion. Se asocia</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con ACV de tipo hipertensivo.</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Complicaciones respiratorias: las complicaciones pulmonares</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son las mas frecuentes e incluyen insuficiencia respiratoria,</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edema pulmonar, neumonia y embolia pulmonar.</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La debilidad del diafragma (C3 a C5) y de los musculos de</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la pared toracica conducen a un deterioro en el manejo de</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las secreciones, tos ineficaz, atelectasia e hipoventilacion.</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Los signos de insuficiencia respiratoria inminente requieren</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la intubacion y ventilacion mecanica. El paciente debe recibir</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una intensa terapia respiratoria.</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Tromboembolismo venoso y embolia pulmonar: la</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trombosis venosa profunda (TVP) es una complicacion frecuente</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del TRM. Su incidencia es del 50 al 100 % si no</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reciben tratamiento profilactico (todos los pacientes deben</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recibir profilaxis).</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Se recomienda profilaxis por un periodo de 2-3 meses. Se</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puede suspender cuando el paciente tenga automatismo y</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recupere el arco reflejo.</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Prevención de escaras: las escaras aparecen rapidamente</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luego de la inmovilizacion (horas), maxime en pacientes</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con alteracion en la sensibilidad. Son de localizacion principalmente</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sacra y en talones.</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Una vez formada una escara puede tardar hasta seis meses</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en mejorarse mediante cirugias para desbridamiento</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del tejido necrotico y rotacion de colgajos. Las escaras se</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previenen mediante el cambio de posicion cada dos horas.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Cateterismo urinario: durante la estancia en UCI y mientras</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el paciente recupera la estabilidad hemodinamica requiere</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sonda vesical permanente. Una vez este estable se</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maneja con sondaje intermitente cada seis horas. El cateterismo</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intermitente disminuye la incidencia de infecciones</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urinarias, litiasis renal, reflujo vesicoureteral e hidronefrosis.</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Mediante el uso de cateterismo intermitente se restablece</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el arco reflejo vesical.</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Ulceración por estrés gastrointestinal: los pacientes con</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TRM, particularmente aquellos con lesion cervical, tienen</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un alto riesgo de ulceracion por estres. Se recomienda la</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profilaxis con inhibidores de la bomba de protones al ingreso</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y durante cuatro semanas.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Control de temperatura: los pacientes con una lesion</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de la medula espinal cervical pueden carecer de control</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vasomotor y no pueden sudar por debajo de la lesion. Su</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temperatura puede variar con el ambiente y necesita ser</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mantenida.</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Fisioterapia: la fisioterapia y el trabajo deberian comenzar</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tan pronto como sea posible. El asesoramiento psicologico</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tambien se debe ofrecer a los pacientes y familiares tan</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pronto como sea posible.</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Glucocorticoides: las ultimas guias, consensos cientificos</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y trabajos han demostrado que no tienen utilidad (por ahora).</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Se ha visto que aumentan las complicaciones sobre</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todo de tipo gastrointestinal y sepsis.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Cirugía</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En el TRM hay tres indicaciones para cirugia:</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 Compresión neurológica</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 Inestabilidad vertebral</a:t>
            </a:r>
            <a:endParaRPr/>
          </a:p>
          <a:p>
            <a:pPr indent="0" lvl="0" marL="0" rtl="0" algn="l">
              <a:spcBef>
                <a:spcPts val="0"/>
              </a:spcBef>
              <a:spcAft>
                <a:spcPts val="0"/>
              </a:spcAft>
              <a:buNone/>
            </a:pPr>
            <a:r>
              <a:rPr b="0" i="0" lang="es-CO" sz="1200" u="none" strike="noStrike">
                <a:solidFill>
                  <a:schemeClr val="dk1"/>
                </a:solidFill>
                <a:latin typeface="Calibri"/>
                <a:ea typeface="Calibri"/>
                <a:cs typeface="Calibri"/>
                <a:sym typeface="Calibri"/>
              </a:rPr>
              <a:t>• Deterioro neurológico</a:t>
            </a:r>
            <a:endParaRPr/>
          </a:p>
        </p:txBody>
      </p:sp>
      <p:sp>
        <p:nvSpPr>
          <p:cNvPr id="391" name="Google Shape;39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Tabla Rígida solo durante el transporte</a:t>
            </a:r>
            <a:endParaRPr/>
          </a:p>
        </p:txBody>
      </p:sp>
      <p:sp>
        <p:nvSpPr>
          <p:cNvPr id="482" name="Google Shape;482;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15" name="Google Shape;515;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s-CO" sz="1200">
                <a:solidFill>
                  <a:schemeClr val="dk1"/>
                </a:solidFill>
                <a:latin typeface="Calibri"/>
                <a:ea typeface="Calibri"/>
                <a:cs typeface="Calibri"/>
                <a:sym typeface="Calibri"/>
              </a:rPr>
              <a:t>Both drugs administered in a bolus over 15 min</a:t>
            </a:r>
            <a:endParaRPr/>
          </a:p>
          <a:p>
            <a:pPr indent="0" lvl="0" marL="0" rtl="0" algn="l">
              <a:spcBef>
                <a:spcPts val="0"/>
              </a:spcBef>
              <a:spcAft>
                <a:spcPts val="0"/>
              </a:spcAft>
              <a:buNone/>
            </a:pPr>
            <a:r>
              <a:rPr lang="es-CO" sz="1200">
                <a:solidFill>
                  <a:schemeClr val="dk1"/>
                </a:solidFill>
                <a:latin typeface="Calibri"/>
                <a:ea typeface="Calibri"/>
                <a:cs typeface="Calibri"/>
                <a:sym typeface="Calibri"/>
              </a:rPr>
              <a:t>with a 45-min pause, then followed by a 23-h</a:t>
            </a:r>
            <a:endParaRPr/>
          </a:p>
          <a:p>
            <a:pPr indent="0" lvl="0" marL="0" rtl="0" algn="l">
              <a:spcBef>
                <a:spcPts val="0"/>
              </a:spcBef>
              <a:spcAft>
                <a:spcPts val="0"/>
              </a:spcAft>
              <a:buNone/>
            </a:pPr>
            <a:r>
              <a:rPr lang="es-CO" sz="1200">
                <a:solidFill>
                  <a:schemeClr val="dk1"/>
                </a:solidFill>
                <a:latin typeface="Calibri"/>
                <a:ea typeface="Calibri"/>
                <a:cs typeface="Calibri"/>
                <a:sym typeface="Calibri"/>
              </a:rPr>
              <a:t>maintenance infusion</a:t>
            </a:r>
            <a:endParaRPr/>
          </a:p>
        </p:txBody>
      </p:sp>
      <p:sp>
        <p:nvSpPr>
          <p:cNvPr id="529" name="Google Shape;529;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s-CO" sz="1200">
                <a:solidFill>
                  <a:schemeClr val="dk1"/>
                </a:solidFill>
                <a:latin typeface="Calibri"/>
                <a:ea typeface="Calibri"/>
                <a:cs typeface="Calibri"/>
                <a:sym typeface="Calibri"/>
              </a:rPr>
              <a:t>Improved motor recovery was greater for the 48-h</a:t>
            </a:r>
            <a:endParaRPr/>
          </a:p>
          <a:p>
            <a:pPr indent="0" lvl="0" marL="0" rtl="0" algn="l">
              <a:spcBef>
                <a:spcPts val="0"/>
              </a:spcBef>
              <a:spcAft>
                <a:spcPts val="0"/>
              </a:spcAft>
              <a:buNone/>
            </a:pPr>
            <a:r>
              <a:rPr lang="es-CO" sz="1200">
                <a:solidFill>
                  <a:schemeClr val="dk1"/>
                </a:solidFill>
                <a:latin typeface="Calibri"/>
                <a:ea typeface="Calibri"/>
                <a:cs typeface="Calibri"/>
                <a:sym typeface="Calibri"/>
              </a:rPr>
              <a:t>treatment group of MPSS than for the 24-h treatment</a:t>
            </a:r>
            <a:endParaRPr/>
          </a:p>
          <a:p>
            <a:pPr indent="0" lvl="0" marL="0" rtl="0" algn="l">
              <a:spcBef>
                <a:spcPts val="0"/>
              </a:spcBef>
              <a:spcAft>
                <a:spcPts val="0"/>
              </a:spcAft>
              <a:buNone/>
            </a:pPr>
            <a:r>
              <a:rPr lang="es-CO" sz="1200">
                <a:solidFill>
                  <a:schemeClr val="dk1"/>
                </a:solidFill>
                <a:latin typeface="Calibri"/>
                <a:ea typeface="Calibri"/>
                <a:cs typeface="Calibri"/>
                <a:sym typeface="Calibri"/>
              </a:rPr>
              <a:t>group at 6 wk (12.5 vs 7.6; P = .04) and 6 mo (17.6 vs 11.2;</a:t>
            </a:r>
            <a:endParaRPr/>
          </a:p>
          <a:p>
            <a:pPr indent="0" lvl="0" marL="0" rtl="0" algn="l">
              <a:spcBef>
                <a:spcPts val="0"/>
              </a:spcBef>
              <a:spcAft>
                <a:spcPts val="0"/>
              </a:spcAft>
              <a:buNone/>
            </a:pPr>
            <a:r>
              <a:rPr lang="es-CO" sz="1200">
                <a:solidFill>
                  <a:schemeClr val="dk1"/>
                </a:solidFill>
                <a:latin typeface="Calibri"/>
                <a:ea typeface="Calibri"/>
                <a:cs typeface="Calibri"/>
                <a:sym typeface="Calibri"/>
              </a:rPr>
              <a:t>P = .01), but only for the groups receiving MPSS</a:t>
            </a:r>
            <a:endParaRPr/>
          </a:p>
          <a:p>
            <a:pPr indent="0" lvl="0" marL="0" rtl="0" algn="l">
              <a:spcBef>
                <a:spcPts val="0"/>
              </a:spcBef>
              <a:spcAft>
                <a:spcPts val="0"/>
              </a:spcAft>
              <a:buNone/>
            </a:pPr>
            <a:r>
              <a:rPr lang="es-CO" sz="1200">
                <a:solidFill>
                  <a:schemeClr val="dk1"/>
                </a:solidFill>
                <a:latin typeface="Calibri"/>
                <a:ea typeface="Calibri"/>
                <a:cs typeface="Calibri"/>
                <a:sym typeface="Calibri"/>
              </a:rPr>
              <a:t>between 3 and 8 h postinjury</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s-CO" sz="1200">
                <a:solidFill>
                  <a:schemeClr val="dk1"/>
                </a:solidFill>
                <a:latin typeface="Calibri"/>
                <a:ea typeface="Calibri"/>
                <a:cs typeface="Calibri"/>
                <a:sym typeface="Calibri"/>
              </a:rPr>
              <a:t>No differences in survival between groups but greater</a:t>
            </a:r>
            <a:endParaRPr/>
          </a:p>
          <a:p>
            <a:pPr indent="0" lvl="0" marL="0" rtl="0" algn="l">
              <a:spcBef>
                <a:spcPts val="0"/>
              </a:spcBef>
              <a:spcAft>
                <a:spcPts val="0"/>
              </a:spcAft>
              <a:buNone/>
            </a:pPr>
            <a:r>
              <a:rPr lang="es-CO" sz="1200">
                <a:solidFill>
                  <a:schemeClr val="dk1"/>
                </a:solidFill>
                <a:latin typeface="Calibri"/>
                <a:ea typeface="Calibri"/>
                <a:cs typeface="Calibri"/>
                <a:sym typeface="Calibri"/>
              </a:rPr>
              <a:t>rates of severe sepsis and pneumonia in</a:t>
            </a:r>
            <a:endParaRPr/>
          </a:p>
          <a:p>
            <a:pPr indent="0" lvl="0" marL="0" rtl="0" algn="l">
              <a:spcBef>
                <a:spcPts val="0"/>
              </a:spcBef>
              <a:spcAft>
                <a:spcPts val="0"/>
              </a:spcAft>
              <a:buNone/>
            </a:pPr>
            <a:r>
              <a:rPr lang="es-CO" sz="1200">
                <a:solidFill>
                  <a:schemeClr val="dk1"/>
                </a:solidFill>
                <a:latin typeface="Calibri"/>
                <a:ea typeface="Calibri"/>
                <a:cs typeface="Calibri"/>
                <a:sym typeface="Calibri"/>
              </a:rPr>
              <a:t>48-h methylprednisolone protocol</a:t>
            </a:r>
            <a:endParaRPr/>
          </a:p>
        </p:txBody>
      </p:sp>
      <p:sp>
        <p:nvSpPr>
          <p:cNvPr id="545" name="Google Shape;545;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3" name="Shape 13"/>
        <p:cNvGrpSpPr/>
        <p:nvPr/>
      </p:nvGrpSpPr>
      <p:grpSpPr>
        <a:xfrm>
          <a:off x="0" y="0"/>
          <a:ext cx="0" cy="0"/>
          <a:chOff x="0" y="0"/>
          <a:chExt cx="0" cy="0"/>
        </a:xfrm>
      </p:grpSpPr>
      <p:sp>
        <p:nvSpPr>
          <p:cNvPr id="14" name="Google Shape;14;p46"/>
          <p:cNvSpPr txBox="1"/>
          <p:nvPr>
            <p:ph type="ctrTitle"/>
          </p:nvPr>
        </p:nvSpPr>
        <p:spPr>
          <a:xfrm>
            <a:off x="1524000" y="914972"/>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6AEAA"/>
              </a:buClr>
              <a:buSzPts val="6000"/>
              <a:buFont typeface="Montserrat"/>
              <a:buNone/>
              <a:defRPr sz="6000">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46"/>
          <p:cNvSpPr txBox="1"/>
          <p:nvPr>
            <p:ph idx="1" type="subTitle"/>
          </p:nvPr>
        </p:nvSpPr>
        <p:spPr>
          <a:xfrm>
            <a:off x="1524000" y="3394647"/>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152B48"/>
              </a:buClr>
              <a:buSzPts val="2400"/>
              <a:buNone/>
              <a:defRPr sz="2400">
                <a:solidFill>
                  <a:srgbClr val="152B48"/>
                </a:solidFill>
                <a:latin typeface="Montserrat"/>
                <a:ea typeface="Montserrat"/>
                <a:cs typeface="Montserrat"/>
                <a:sym typeface="Montserrat"/>
              </a:defRPr>
            </a:lvl1pPr>
            <a:lvl2pPr lvl="1" algn="ctr">
              <a:lnSpc>
                <a:spcPct val="90000"/>
              </a:lnSpc>
              <a:spcBef>
                <a:spcPts val="500"/>
              </a:spcBef>
              <a:spcAft>
                <a:spcPts val="0"/>
              </a:spcAft>
              <a:buClr>
                <a:srgbClr val="152B48"/>
              </a:buClr>
              <a:buSzPts val="2000"/>
              <a:buNone/>
              <a:defRPr sz="2000"/>
            </a:lvl2pPr>
            <a:lvl3pPr lvl="2" algn="ctr">
              <a:lnSpc>
                <a:spcPct val="90000"/>
              </a:lnSpc>
              <a:spcBef>
                <a:spcPts val="500"/>
              </a:spcBef>
              <a:spcAft>
                <a:spcPts val="0"/>
              </a:spcAft>
              <a:buClr>
                <a:srgbClr val="152B48"/>
              </a:buClr>
              <a:buSzPts val="1800"/>
              <a:buNone/>
              <a:defRPr sz="1800"/>
            </a:lvl3pPr>
            <a:lvl4pPr lvl="3" algn="ctr">
              <a:lnSpc>
                <a:spcPct val="90000"/>
              </a:lnSpc>
              <a:spcBef>
                <a:spcPts val="500"/>
              </a:spcBef>
              <a:spcAft>
                <a:spcPts val="0"/>
              </a:spcAft>
              <a:buClr>
                <a:srgbClr val="152B48"/>
              </a:buClr>
              <a:buSzPts val="1600"/>
              <a:buNone/>
              <a:defRPr sz="1600"/>
            </a:lvl4pPr>
            <a:lvl5pPr lvl="4" algn="ctr">
              <a:lnSpc>
                <a:spcPct val="90000"/>
              </a:lnSpc>
              <a:spcBef>
                <a:spcPts val="500"/>
              </a:spcBef>
              <a:spcAft>
                <a:spcPts val="0"/>
              </a:spcAft>
              <a:buClr>
                <a:srgbClr val="152B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46"/>
          <p:cNvSpPr txBox="1"/>
          <p:nvPr>
            <p:ph idx="11" type="ftr"/>
          </p:nvPr>
        </p:nvSpPr>
        <p:spPr>
          <a:xfrm>
            <a:off x="838200" y="6324011"/>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52" name="Shape 52"/>
        <p:cNvGrpSpPr/>
        <p:nvPr/>
      </p:nvGrpSpPr>
      <p:grpSpPr>
        <a:xfrm>
          <a:off x="0" y="0"/>
          <a:ext cx="0" cy="0"/>
          <a:chOff x="0" y="0"/>
          <a:chExt cx="0" cy="0"/>
        </a:xfrm>
      </p:grpSpPr>
      <p:sp>
        <p:nvSpPr>
          <p:cNvPr id="53" name="Google Shape;53;p55"/>
          <p:cNvSpPr txBox="1"/>
          <p:nvPr>
            <p:ph type="title"/>
          </p:nvPr>
        </p:nvSpPr>
        <p:spPr>
          <a:xfrm>
            <a:off x="838200" y="365126"/>
            <a:ext cx="10515600" cy="7943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55"/>
          <p:cNvSpPr txBox="1"/>
          <p:nvPr>
            <p:ph idx="1" type="body"/>
          </p:nvPr>
        </p:nvSpPr>
        <p:spPr>
          <a:xfrm rot="5400000">
            <a:off x="4158792" y="-2057399"/>
            <a:ext cx="3874416"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indent="-381000" lvl="1" marL="9144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indent="-355600" lvl="2" marL="1371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indent="-342900" lvl="3" marL="18288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indent="-342900" lvl="4" marL="22860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55"/>
          <p:cNvSpPr txBox="1"/>
          <p:nvPr>
            <p:ph idx="11" type="ftr"/>
          </p:nvPr>
        </p:nvSpPr>
        <p:spPr>
          <a:xfrm>
            <a:off x="838200" y="6324011"/>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56" name="Shape 56"/>
        <p:cNvGrpSpPr/>
        <p:nvPr/>
      </p:nvGrpSpPr>
      <p:grpSpPr>
        <a:xfrm>
          <a:off x="0" y="0"/>
          <a:ext cx="0" cy="0"/>
          <a:chOff x="0" y="0"/>
          <a:chExt cx="0" cy="0"/>
        </a:xfrm>
      </p:grpSpPr>
      <p:sp>
        <p:nvSpPr>
          <p:cNvPr id="57" name="Google Shape;57;p56"/>
          <p:cNvSpPr txBox="1"/>
          <p:nvPr>
            <p:ph type="title"/>
          </p:nvPr>
        </p:nvSpPr>
        <p:spPr>
          <a:xfrm rot="5400000">
            <a:off x="7535273" y="1554752"/>
            <a:ext cx="5008153"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56"/>
          <p:cNvSpPr txBox="1"/>
          <p:nvPr>
            <p:ph idx="1" type="body"/>
          </p:nvPr>
        </p:nvSpPr>
        <p:spPr>
          <a:xfrm rot="5400000">
            <a:off x="2201274" y="-997948"/>
            <a:ext cx="5008153"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indent="-381000" lvl="1" marL="9144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indent="-355600" lvl="2" marL="1371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indent="-342900" lvl="3" marL="18288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indent="-342900" lvl="4" marL="22860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56"/>
          <p:cNvSpPr txBox="1"/>
          <p:nvPr>
            <p:ph idx="11" type="ftr"/>
          </p:nvPr>
        </p:nvSpPr>
        <p:spPr>
          <a:xfrm>
            <a:off x="838200" y="6324011"/>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47"/>
          <p:cNvSpPr txBox="1"/>
          <p:nvPr>
            <p:ph type="title"/>
          </p:nvPr>
        </p:nvSpPr>
        <p:spPr>
          <a:xfrm>
            <a:off x="838200" y="4876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7"/>
          <p:cNvSpPr txBox="1"/>
          <p:nvPr>
            <p:ph idx="1" type="body"/>
          </p:nvPr>
        </p:nvSpPr>
        <p:spPr>
          <a:xfrm>
            <a:off x="838200" y="1948176"/>
            <a:ext cx="10515600" cy="314230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indent="-381000" lvl="1" marL="9144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indent="-355600" lvl="2" marL="1371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indent="-342900" lvl="3" marL="18288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indent="-342900" lvl="4" marL="22860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47"/>
          <p:cNvSpPr txBox="1"/>
          <p:nvPr>
            <p:ph idx="11" type="ftr"/>
          </p:nvPr>
        </p:nvSpPr>
        <p:spPr>
          <a:xfrm>
            <a:off x="838200" y="6324011"/>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1" name="Shape 21"/>
        <p:cNvGrpSpPr/>
        <p:nvPr/>
      </p:nvGrpSpPr>
      <p:grpSpPr>
        <a:xfrm>
          <a:off x="0" y="0"/>
          <a:ext cx="0" cy="0"/>
          <a:chOff x="0" y="0"/>
          <a:chExt cx="0" cy="0"/>
        </a:xfrm>
      </p:grpSpPr>
      <p:sp>
        <p:nvSpPr>
          <p:cNvPr id="22" name="Google Shape;22;p48"/>
          <p:cNvSpPr txBox="1"/>
          <p:nvPr>
            <p:ph type="title"/>
          </p:nvPr>
        </p:nvSpPr>
        <p:spPr>
          <a:xfrm>
            <a:off x="839788" y="365126"/>
            <a:ext cx="10515600" cy="823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8"/>
          <p:cNvSpPr txBox="1"/>
          <p:nvPr>
            <p:ph idx="1" type="body"/>
          </p:nvPr>
        </p:nvSpPr>
        <p:spPr>
          <a:xfrm>
            <a:off x="839788" y="1266385"/>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52B48"/>
              </a:buClr>
              <a:buSzPts val="2400"/>
              <a:buNone/>
              <a:defRPr b="1" sz="2400">
                <a:solidFill>
                  <a:srgbClr val="152B48"/>
                </a:solidFill>
                <a:latin typeface="Montserrat"/>
                <a:ea typeface="Montserrat"/>
                <a:cs typeface="Montserrat"/>
                <a:sym typeface="Montserrat"/>
              </a:defRPr>
            </a:lvl1pPr>
            <a:lvl2pPr indent="-228600" lvl="1" marL="914400" algn="l">
              <a:lnSpc>
                <a:spcPct val="90000"/>
              </a:lnSpc>
              <a:spcBef>
                <a:spcPts val="500"/>
              </a:spcBef>
              <a:spcAft>
                <a:spcPts val="0"/>
              </a:spcAft>
              <a:buClr>
                <a:srgbClr val="152B48"/>
              </a:buClr>
              <a:buSzPts val="2000"/>
              <a:buNone/>
              <a:defRPr b="1" sz="2000"/>
            </a:lvl2pPr>
            <a:lvl3pPr indent="-228600" lvl="2" marL="1371600" algn="l">
              <a:lnSpc>
                <a:spcPct val="90000"/>
              </a:lnSpc>
              <a:spcBef>
                <a:spcPts val="500"/>
              </a:spcBef>
              <a:spcAft>
                <a:spcPts val="0"/>
              </a:spcAft>
              <a:buClr>
                <a:srgbClr val="152B48"/>
              </a:buClr>
              <a:buSzPts val="1800"/>
              <a:buNone/>
              <a:defRPr b="1" sz="1800"/>
            </a:lvl3pPr>
            <a:lvl4pPr indent="-228600" lvl="3" marL="1828800" algn="l">
              <a:lnSpc>
                <a:spcPct val="90000"/>
              </a:lnSpc>
              <a:spcBef>
                <a:spcPts val="500"/>
              </a:spcBef>
              <a:spcAft>
                <a:spcPts val="0"/>
              </a:spcAft>
              <a:buClr>
                <a:srgbClr val="152B48"/>
              </a:buClr>
              <a:buSzPts val="1600"/>
              <a:buNone/>
              <a:defRPr b="1" sz="1600"/>
            </a:lvl4pPr>
            <a:lvl5pPr indent="-228600" lvl="4" marL="2286000" algn="l">
              <a:lnSpc>
                <a:spcPct val="90000"/>
              </a:lnSpc>
              <a:spcBef>
                <a:spcPts val="500"/>
              </a:spcBef>
              <a:spcAft>
                <a:spcPts val="0"/>
              </a:spcAft>
              <a:buClr>
                <a:srgbClr val="152B48"/>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48"/>
          <p:cNvSpPr txBox="1"/>
          <p:nvPr>
            <p:ph idx="2" type="body"/>
          </p:nvPr>
        </p:nvSpPr>
        <p:spPr>
          <a:xfrm>
            <a:off x="839788" y="2090296"/>
            <a:ext cx="5157787" cy="333245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indent="-381000" lvl="1" marL="9144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indent="-355600" lvl="2" marL="1371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indent="-342900" lvl="3" marL="18288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indent="-342900" lvl="4" marL="22860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8"/>
          <p:cNvSpPr txBox="1"/>
          <p:nvPr>
            <p:ph idx="3" type="body"/>
          </p:nvPr>
        </p:nvSpPr>
        <p:spPr>
          <a:xfrm>
            <a:off x="6172200" y="1266385"/>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52B48"/>
              </a:buClr>
              <a:buSzPts val="2400"/>
              <a:buNone/>
              <a:defRPr b="1" sz="2400">
                <a:solidFill>
                  <a:srgbClr val="152B48"/>
                </a:solidFill>
                <a:latin typeface="Montserrat"/>
                <a:ea typeface="Montserrat"/>
                <a:cs typeface="Montserrat"/>
                <a:sym typeface="Montserrat"/>
              </a:defRPr>
            </a:lvl1pPr>
            <a:lvl2pPr indent="-228600" lvl="1" marL="914400" algn="l">
              <a:lnSpc>
                <a:spcPct val="90000"/>
              </a:lnSpc>
              <a:spcBef>
                <a:spcPts val="500"/>
              </a:spcBef>
              <a:spcAft>
                <a:spcPts val="0"/>
              </a:spcAft>
              <a:buClr>
                <a:srgbClr val="152B48"/>
              </a:buClr>
              <a:buSzPts val="2000"/>
              <a:buNone/>
              <a:defRPr b="1" sz="2000"/>
            </a:lvl2pPr>
            <a:lvl3pPr indent="-228600" lvl="2" marL="1371600" algn="l">
              <a:lnSpc>
                <a:spcPct val="90000"/>
              </a:lnSpc>
              <a:spcBef>
                <a:spcPts val="500"/>
              </a:spcBef>
              <a:spcAft>
                <a:spcPts val="0"/>
              </a:spcAft>
              <a:buClr>
                <a:srgbClr val="152B48"/>
              </a:buClr>
              <a:buSzPts val="1800"/>
              <a:buNone/>
              <a:defRPr b="1" sz="1800"/>
            </a:lvl3pPr>
            <a:lvl4pPr indent="-228600" lvl="3" marL="1828800" algn="l">
              <a:lnSpc>
                <a:spcPct val="90000"/>
              </a:lnSpc>
              <a:spcBef>
                <a:spcPts val="500"/>
              </a:spcBef>
              <a:spcAft>
                <a:spcPts val="0"/>
              </a:spcAft>
              <a:buClr>
                <a:srgbClr val="152B48"/>
              </a:buClr>
              <a:buSzPts val="1600"/>
              <a:buNone/>
              <a:defRPr b="1" sz="1600"/>
            </a:lvl4pPr>
            <a:lvl5pPr indent="-228600" lvl="4" marL="2286000" algn="l">
              <a:lnSpc>
                <a:spcPct val="90000"/>
              </a:lnSpc>
              <a:spcBef>
                <a:spcPts val="500"/>
              </a:spcBef>
              <a:spcAft>
                <a:spcPts val="0"/>
              </a:spcAft>
              <a:buClr>
                <a:srgbClr val="152B48"/>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48"/>
          <p:cNvSpPr txBox="1"/>
          <p:nvPr>
            <p:ph idx="4" type="body"/>
          </p:nvPr>
        </p:nvSpPr>
        <p:spPr>
          <a:xfrm>
            <a:off x="6172200" y="2090297"/>
            <a:ext cx="5183188" cy="3332454"/>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indent="-381000" lvl="1" marL="9144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indent="-355600" lvl="2" marL="1371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indent="-342900" lvl="3" marL="18288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indent="-342900" lvl="4" marL="22860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8"/>
          <p:cNvSpPr txBox="1"/>
          <p:nvPr>
            <p:ph idx="11" type="ftr"/>
          </p:nvPr>
        </p:nvSpPr>
        <p:spPr>
          <a:xfrm>
            <a:off x="838200" y="6324011"/>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8" name="Shape 28"/>
        <p:cNvGrpSpPr/>
        <p:nvPr/>
      </p:nvGrpSpPr>
      <p:grpSpPr>
        <a:xfrm>
          <a:off x="0" y="0"/>
          <a:ext cx="0" cy="0"/>
          <a:chOff x="0" y="0"/>
          <a:chExt cx="0" cy="0"/>
        </a:xfrm>
      </p:grpSpPr>
      <p:sp>
        <p:nvSpPr>
          <p:cNvPr id="29" name="Google Shape;29;p49"/>
          <p:cNvSpPr txBox="1"/>
          <p:nvPr>
            <p:ph type="title"/>
          </p:nvPr>
        </p:nvSpPr>
        <p:spPr>
          <a:xfrm>
            <a:off x="831850" y="616229"/>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6AEAA"/>
              </a:buClr>
              <a:buSzPts val="6000"/>
              <a:buFont typeface="Montserrat"/>
              <a:buNone/>
              <a:defRPr sz="6000">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9"/>
          <p:cNvSpPr txBox="1"/>
          <p:nvPr>
            <p:ph idx="1" type="body"/>
          </p:nvPr>
        </p:nvSpPr>
        <p:spPr>
          <a:xfrm>
            <a:off x="831850" y="3495954"/>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52B48"/>
              </a:buClr>
              <a:buSzPts val="2400"/>
              <a:buNone/>
              <a:defRPr sz="2400">
                <a:solidFill>
                  <a:srgbClr val="152B48"/>
                </a:solidFill>
                <a:latin typeface="Montserrat"/>
                <a:ea typeface="Montserrat"/>
                <a:cs typeface="Montserrat"/>
                <a:sym typeface="Montserrat"/>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49"/>
          <p:cNvSpPr txBox="1"/>
          <p:nvPr>
            <p:ph idx="11" type="ftr"/>
          </p:nvPr>
        </p:nvSpPr>
        <p:spPr>
          <a:xfrm>
            <a:off x="838200" y="6324011"/>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2" name="Shape 32"/>
        <p:cNvGrpSpPr/>
        <p:nvPr/>
      </p:nvGrpSpPr>
      <p:grpSpPr>
        <a:xfrm>
          <a:off x="0" y="0"/>
          <a:ext cx="0" cy="0"/>
          <a:chOff x="0" y="0"/>
          <a:chExt cx="0" cy="0"/>
        </a:xfrm>
      </p:grpSpPr>
      <p:sp>
        <p:nvSpPr>
          <p:cNvPr id="33" name="Google Shape;33;p50"/>
          <p:cNvSpPr txBox="1"/>
          <p:nvPr>
            <p:ph type="title"/>
          </p:nvPr>
        </p:nvSpPr>
        <p:spPr>
          <a:xfrm>
            <a:off x="838200" y="365126"/>
            <a:ext cx="10515600" cy="7472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0"/>
          <p:cNvSpPr txBox="1"/>
          <p:nvPr>
            <p:ph idx="1" type="body"/>
          </p:nvPr>
        </p:nvSpPr>
        <p:spPr>
          <a:xfrm>
            <a:off x="838200" y="1310327"/>
            <a:ext cx="5181600" cy="39875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indent="-381000" lvl="1" marL="9144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indent="-355600" lvl="2" marL="1371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indent="-342900" lvl="3" marL="18288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indent="-342900" lvl="4" marL="22860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0"/>
          <p:cNvSpPr txBox="1"/>
          <p:nvPr>
            <p:ph idx="2" type="body"/>
          </p:nvPr>
        </p:nvSpPr>
        <p:spPr>
          <a:xfrm>
            <a:off x="6172200" y="1310327"/>
            <a:ext cx="5181600" cy="39875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indent="-381000" lvl="1" marL="9144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indent="-355600" lvl="2" marL="1371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indent="-342900" lvl="3" marL="18288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indent="-342900" lvl="4" marL="22860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0"/>
          <p:cNvSpPr txBox="1"/>
          <p:nvPr>
            <p:ph idx="11" type="ftr"/>
          </p:nvPr>
        </p:nvSpPr>
        <p:spPr>
          <a:xfrm>
            <a:off x="838200" y="6324011"/>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7" name="Shape 37"/>
        <p:cNvGrpSpPr/>
        <p:nvPr/>
      </p:nvGrpSpPr>
      <p:grpSpPr>
        <a:xfrm>
          <a:off x="0" y="0"/>
          <a:ext cx="0" cy="0"/>
          <a:chOff x="0" y="0"/>
          <a:chExt cx="0" cy="0"/>
        </a:xfrm>
      </p:grpSpPr>
      <p:sp>
        <p:nvSpPr>
          <p:cNvPr id="38" name="Google Shape;38;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1"/>
          <p:cNvSpPr txBox="1"/>
          <p:nvPr>
            <p:ph idx="11" type="ftr"/>
          </p:nvPr>
        </p:nvSpPr>
        <p:spPr>
          <a:xfrm>
            <a:off x="838200" y="6324011"/>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0" name="Shape 40"/>
        <p:cNvGrpSpPr/>
        <p:nvPr/>
      </p:nvGrpSpPr>
      <p:grpSpPr>
        <a:xfrm>
          <a:off x="0" y="0"/>
          <a:ext cx="0" cy="0"/>
          <a:chOff x="0" y="0"/>
          <a:chExt cx="0" cy="0"/>
        </a:xfrm>
      </p:grpSpPr>
      <p:sp>
        <p:nvSpPr>
          <p:cNvPr id="41" name="Google Shape;41;p52"/>
          <p:cNvSpPr txBox="1"/>
          <p:nvPr>
            <p:ph idx="11" type="ftr"/>
          </p:nvPr>
        </p:nvSpPr>
        <p:spPr>
          <a:xfrm>
            <a:off x="838200" y="6324011"/>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2" name="Shape 42"/>
        <p:cNvGrpSpPr/>
        <p:nvPr/>
      </p:nvGrpSpPr>
      <p:grpSpPr>
        <a:xfrm>
          <a:off x="0" y="0"/>
          <a:ext cx="0" cy="0"/>
          <a:chOff x="0" y="0"/>
          <a:chExt cx="0" cy="0"/>
        </a:xfrm>
      </p:grpSpPr>
      <p:sp>
        <p:nvSpPr>
          <p:cNvPr id="43" name="Google Shape;43;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6AEAA"/>
              </a:buClr>
              <a:buSzPts val="3200"/>
              <a:buFont typeface="Montserrat"/>
              <a:buNone/>
              <a:defRPr sz="3200">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53"/>
          <p:cNvSpPr txBox="1"/>
          <p:nvPr>
            <p:ph idx="1" type="body"/>
          </p:nvPr>
        </p:nvSpPr>
        <p:spPr>
          <a:xfrm>
            <a:off x="5183188" y="987426"/>
            <a:ext cx="6172200" cy="4319866"/>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52B48"/>
              </a:buClr>
              <a:buSzPts val="3200"/>
              <a:buChar char="•"/>
              <a:defRPr sz="3200">
                <a:solidFill>
                  <a:srgbClr val="152B48"/>
                </a:solidFill>
                <a:latin typeface="Montserrat"/>
                <a:ea typeface="Montserrat"/>
                <a:cs typeface="Montserrat"/>
                <a:sym typeface="Montserrat"/>
              </a:defRPr>
            </a:lvl1pPr>
            <a:lvl2pPr indent="-406400" lvl="1" marL="914400" algn="l">
              <a:lnSpc>
                <a:spcPct val="90000"/>
              </a:lnSpc>
              <a:spcBef>
                <a:spcPts val="500"/>
              </a:spcBef>
              <a:spcAft>
                <a:spcPts val="0"/>
              </a:spcAft>
              <a:buClr>
                <a:srgbClr val="152B48"/>
              </a:buClr>
              <a:buSzPts val="2800"/>
              <a:buChar char="•"/>
              <a:defRPr sz="2800">
                <a:solidFill>
                  <a:srgbClr val="152B48"/>
                </a:solidFill>
                <a:latin typeface="Montserrat"/>
                <a:ea typeface="Montserrat"/>
                <a:cs typeface="Montserrat"/>
                <a:sym typeface="Montserrat"/>
              </a:defRPr>
            </a:lvl2pPr>
            <a:lvl3pPr indent="-381000" lvl="2" marL="1371600" algn="l">
              <a:lnSpc>
                <a:spcPct val="90000"/>
              </a:lnSpc>
              <a:spcBef>
                <a:spcPts val="500"/>
              </a:spcBef>
              <a:spcAft>
                <a:spcPts val="0"/>
              </a:spcAft>
              <a:buClr>
                <a:srgbClr val="152B48"/>
              </a:buClr>
              <a:buSzPts val="2400"/>
              <a:buChar char="•"/>
              <a:defRPr sz="2400">
                <a:solidFill>
                  <a:srgbClr val="152B48"/>
                </a:solidFill>
                <a:latin typeface="Montserrat"/>
                <a:ea typeface="Montserrat"/>
                <a:cs typeface="Montserrat"/>
                <a:sym typeface="Montserrat"/>
              </a:defRPr>
            </a:lvl3pPr>
            <a:lvl4pPr indent="-355600" lvl="3" marL="1828800" algn="l">
              <a:lnSpc>
                <a:spcPct val="90000"/>
              </a:lnSpc>
              <a:spcBef>
                <a:spcPts val="500"/>
              </a:spcBef>
              <a:spcAft>
                <a:spcPts val="0"/>
              </a:spcAft>
              <a:buClr>
                <a:srgbClr val="152B48"/>
              </a:buClr>
              <a:buSzPts val="2000"/>
              <a:buChar char="•"/>
              <a:defRPr sz="2000">
                <a:solidFill>
                  <a:srgbClr val="152B48"/>
                </a:solidFill>
                <a:latin typeface="Montserrat"/>
                <a:ea typeface="Montserrat"/>
                <a:cs typeface="Montserrat"/>
                <a:sym typeface="Montserrat"/>
              </a:defRPr>
            </a:lvl4pPr>
            <a:lvl5pPr indent="-355600" lvl="4" marL="2286000" algn="l">
              <a:lnSpc>
                <a:spcPct val="90000"/>
              </a:lnSpc>
              <a:spcBef>
                <a:spcPts val="500"/>
              </a:spcBef>
              <a:spcAft>
                <a:spcPts val="0"/>
              </a:spcAft>
              <a:buClr>
                <a:srgbClr val="152B48"/>
              </a:buClr>
              <a:buSzPts val="2000"/>
              <a:buChar char="•"/>
              <a:defRPr sz="2000">
                <a:solidFill>
                  <a:srgbClr val="152B48"/>
                </a:solidFill>
                <a:latin typeface="Montserrat"/>
                <a:ea typeface="Montserrat"/>
                <a:cs typeface="Montserrat"/>
                <a:sym typeface="Montserrat"/>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5" name="Google Shape;45;p53"/>
          <p:cNvSpPr txBox="1"/>
          <p:nvPr>
            <p:ph idx="2" type="body"/>
          </p:nvPr>
        </p:nvSpPr>
        <p:spPr>
          <a:xfrm>
            <a:off x="839788" y="2057400"/>
            <a:ext cx="3932237" cy="32498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52B48"/>
              </a:buClr>
              <a:buSzPts val="1600"/>
              <a:buNone/>
              <a:defRPr sz="1600">
                <a:solidFill>
                  <a:srgbClr val="152B48"/>
                </a:solidFill>
                <a:latin typeface="Montserrat"/>
                <a:ea typeface="Montserrat"/>
                <a:cs typeface="Montserrat"/>
                <a:sym typeface="Montserrat"/>
              </a:defRPr>
            </a:lvl1pPr>
            <a:lvl2pPr indent="-228600" lvl="1" marL="914400" algn="l">
              <a:lnSpc>
                <a:spcPct val="90000"/>
              </a:lnSpc>
              <a:spcBef>
                <a:spcPts val="500"/>
              </a:spcBef>
              <a:spcAft>
                <a:spcPts val="0"/>
              </a:spcAft>
              <a:buClr>
                <a:srgbClr val="152B48"/>
              </a:buClr>
              <a:buSzPts val="1400"/>
              <a:buNone/>
              <a:defRPr sz="1400"/>
            </a:lvl2pPr>
            <a:lvl3pPr indent="-228600" lvl="2" marL="1371600" algn="l">
              <a:lnSpc>
                <a:spcPct val="90000"/>
              </a:lnSpc>
              <a:spcBef>
                <a:spcPts val="500"/>
              </a:spcBef>
              <a:spcAft>
                <a:spcPts val="0"/>
              </a:spcAft>
              <a:buClr>
                <a:srgbClr val="152B48"/>
              </a:buClr>
              <a:buSzPts val="1200"/>
              <a:buNone/>
              <a:defRPr sz="1200"/>
            </a:lvl3pPr>
            <a:lvl4pPr indent="-228600" lvl="3" marL="1828800" algn="l">
              <a:lnSpc>
                <a:spcPct val="90000"/>
              </a:lnSpc>
              <a:spcBef>
                <a:spcPts val="500"/>
              </a:spcBef>
              <a:spcAft>
                <a:spcPts val="0"/>
              </a:spcAft>
              <a:buClr>
                <a:srgbClr val="152B48"/>
              </a:buClr>
              <a:buSzPts val="1000"/>
              <a:buNone/>
              <a:defRPr sz="1000"/>
            </a:lvl4pPr>
            <a:lvl5pPr indent="-228600" lvl="4" marL="2286000" algn="l">
              <a:lnSpc>
                <a:spcPct val="90000"/>
              </a:lnSpc>
              <a:spcBef>
                <a:spcPts val="500"/>
              </a:spcBef>
              <a:spcAft>
                <a:spcPts val="0"/>
              </a:spcAft>
              <a:buClr>
                <a:srgbClr val="152B48"/>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53"/>
          <p:cNvSpPr txBox="1"/>
          <p:nvPr>
            <p:ph idx="11" type="ftr"/>
          </p:nvPr>
        </p:nvSpPr>
        <p:spPr>
          <a:xfrm>
            <a:off x="838200" y="6324011"/>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47" name="Shape 47"/>
        <p:cNvGrpSpPr/>
        <p:nvPr/>
      </p:nvGrpSpPr>
      <p:grpSpPr>
        <a:xfrm>
          <a:off x="0" y="0"/>
          <a:ext cx="0" cy="0"/>
          <a:chOff x="0" y="0"/>
          <a:chExt cx="0" cy="0"/>
        </a:xfrm>
      </p:grpSpPr>
      <p:sp>
        <p:nvSpPr>
          <p:cNvPr id="48" name="Google Shape;48;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6AEAA"/>
              </a:buClr>
              <a:buSzPts val="3200"/>
              <a:buFont typeface="Montserrat"/>
              <a:buNone/>
              <a:defRPr sz="3200">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54"/>
          <p:cNvSpPr/>
          <p:nvPr>
            <p:ph idx="2" type="pic"/>
          </p:nvPr>
        </p:nvSpPr>
        <p:spPr>
          <a:xfrm>
            <a:off x="5180012" y="457200"/>
            <a:ext cx="6172200" cy="4404707"/>
          </a:xfrm>
          <a:prstGeom prst="rect">
            <a:avLst/>
          </a:prstGeom>
          <a:noFill/>
          <a:ln>
            <a:noFill/>
          </a:ln>
        </p:spPr>
      </p:sp>
      <p:sp>
        <p:nvSpPr>
          <p:cNvPr id="50" name="Google Shape;50;p54"/>
          <p:cNvSpPr txBox="1"/>
          <p:nvPr>
            <p:ph idx="1" type="body"/>
          </p:nvPr>
        </p:nvSpPr>
        <p:spPr>
          <a:xfrm>
            <a:off x="839788" y="2057400"/>
            <a:ext cx="3932237" cy="33347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52B48"/>
              </a:buClr>
              <a:buSzPts val="1600"/>
              <a:buNone/>
              <a:defRPr sz="1600">
                <a:solidFill>
                  <a:srgbClr val="152B48"/>
                </a:solidFill>
                <a:latin typeface="Montserrat"/>
                <a:ea typeface="Montserrat"/>
                <a:cs typeface="Montserrat"/>
                <a:sym typeface="Montserrat"/>
              </a:defRPr>
            </a:lvl1pPr>
            <a:lvl2pPr indent="-228600" lvl="1" marL="914400" algn="l">
              <a:lnSpc>
                <a:spcPct val="90000"/>
              </a:lnSpc>
              <a:spcBef>
                <a:spcPts val="500"/>
              </a:spcBef>
              <a:spcAft>
                <a:spcPts val="0"/>
              </a:spcAft>
              <a:buClr>
                <a:srgbClr val="152B48"/>
              </a:buClr>
              <a:buSzPts val="1400"/>
              <a:buNone/>
              <a:defRPr sz="1400"/>
            </a:lvl2pPr>
            <a:lvl3pPr indent="-228600" lvl="2" marL="1371600" algn="l">
              <a:lnSpc>
                <a:spcPct val="90000"/>
              </a:lnSpc>
              <a:spcBef>
                <a:spcPts val="500"/>
              </a:spcBef>
              <a:spcAft>
                <a:spcPts val="0"/>
              </a:spcAft>
              <a:buClr>
                <a:srgbClr val="152B48"/>
              </a:buClr>
              <a:buSzPts val="1200"/>
              <a:buNone/>
              <a:defRPr sz="1200"/>
            </a:lvl3pPr>
            <a:lvl4pPr indent="-228600" lvl="3" marL="1828800" algn="l">
              <a:lnSpc>
                <a:spcPct val="90000"/>
              </a:lnSpc>
              <a:spcBef>
                <a:spcPts val="500"/>
              </a:spcBef>
              <a:spcAft>
                <a:spcPts val="0"/>
              </a:spcAft>
              <a:buClr>
                <a:srgbClr val="152B48"/>
              </a:buClr>
              <a:buSzPts val="1000"/>
              <a:buNone/>
              <a:defRPr sz="1000"/>
            </a:lvl4pPr>
            <a:lvl5pPr indent="-228600" lvl="4" marL="2286000" algn="l">
              <a:lnSpc>
                <a:spcPct val="90000"/>
              </a:lnSpc>
              <a:spcBef>
                <a:spcPts val="500"/>
              </a:spcBef>
              <a:spcAft>
                <a:spcPts val="0"/>
              </a:spcAft>
              <a:buClr>
                <a:srgbClr val="152B48"/>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 name="Google Shape;51;p54"/>
          <p:cNvSpPr txBox="1"/>
          <p:nvPr>
            <p:ph idx="11" type="ftr"/>
          </p:nvPr>
        </p:nvSpPr>
        <p:spPr>
          <a:xfrm>
            <a:off x="838200" y="6324011"/>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4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6AEAA"/>
              </a:buClr>
              <a:buSzPts val="4400"/>
              <a:buFont typeface="Montserrat"/>
              <a:buNone/>
              <a:defRPr b="0" i="0" sz="4400" u="none" cap="none" strike="noStrike">
                <a:solidFill>
                  <a:srgbClr val="06AEAA"/>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5"/>
          <p:cNvSpPr txBox="1"/>
          <p:nvPr>
            <p:ph idx="1" type="body"/>
          </p:nvPr>
        </p:nvSpPr>
        <p:spPr>
          <a:xfrm>
            <a:off x="838200" y="1825625"/>
            <a:ext cx="10515600" cy="353822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52B48"/>
              </a:buClr>
              <a:buSzPts val="2800"/>
              <a:buFont typeface="Arial"/>
              <a:buChar char="•"/>
              <a:defRPr b="0" i="0" sz="2800" u="none" cap="none" strike="noStrike">
                <a:solidFill>
                  <a:srgbClr val="152B48"/>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rgbClr val="152B48"/>
              </a:buClr>
              <a:buSzPts val="2400"/>
              <a:buFont typeface="Arial"/>
              <a:buChar char="•"/>
              <a:defRPr b="0" i="0" sz="2400" u="none" cap="none" strike="noStrike">
                <a:solidFill>
                  <a:srgbClr val="152B48"/>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rgbClr val="152B48"/>
              </a:buClr>
              <a:buSzPts val="2000"/>
              <a:buFont typeface="Arial"/>
              <a:buChar char="•"/>
              <a:defRPr b="0" i="0" sz="2000" u="none" cap="none" strike="noStrike">
                <a:solidFill>
                  <a:srgbClr val="152B48"/>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rgbClr val="152B48"/>
              </a:buClr>
              <a:buSzPts val="1800"/>
              <a:buFont typeface="Arial"/>
              <a:buChar char="•"/>
              <a:defRPr b="0" i="0" sz="1800" u="none" cap="none" strike="noStrike">
                <a:solidFill>
                  <a:srgbClr val="152B48"/>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rgbClr val="152B48"/>
              </a:buClr>
              <a:buSzPts val="1800"/>
              <a:buFont typeface="Arial"/>
              <a:buChar char="•"/>
              <a:defRPr b="0" i="0" sz="1800" u="none" cap="none" strike="noStrike">
                <a:solidFill>
                  <a:srgbClr val="152B48"/>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5"/>
          <p:cNvSpPr txBox="1"/>
          <p:nvPr>
            <p:ph idx="11" type="ftr"/>
          </p:nvPr>
        </p:nvSpPr>
        <p:spPr>
          <a:xfrm>
            <a:off x="838200" y="6324011"/>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0.jpeg" Type="http://schemas.openxmlformats.org/officeDocument/2006/relationships/image"/></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0" Target="../media/image29.png" Type="http://schemas.openxmlformats.org/officeDocument/2006/relationships/image"/><Relationship Id="rId11" Target="../media/image22.png" Type="http://schemas.openxmlformats.org/officeDocument/2006/relationships/image"/><Relationship Id="rId22" Target="../media/image37.jpeg" Type="http://schemas.openxmlformats.org/officeDocument/2006/relationships/image"/><Relationship Id="rId10" Target="../media/image20.png" Type="http://schemas.openxmlformats.org/officeDocument/2006/relationships/image"/><Relationship Id="rId21" Target="../media/image33.jpeg" Type="http://schemas.openxmlformats.org/officeDocument/2006/relationships/image"/><Relationship Id="rId13" Target="../media/image23.png" Type="http://schemas.openxmlformats.org/officeDocument/2006/relationships/image"/><Relationship Id="rId12" Target="../media/image27.png" Type="http://schemas.openxmlformats.org/officeDocument/2006/relationships/image"/><Relationship Id="rId23" Target="../media/image38.jpeg" Type="http://schemas.openxmlformats.org/officeDocument/2006/relationships/image"/><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7.jpeg" Type="http://schemas.openxmlformats.org/officeDocument/2006/relationships/image"/><Relationship Id="rId4" Target="../media/image9.jpeg" Type="http://schemas.openxmlformats.org/officeDocument/2006/relationships/image"/><Relationship Id="rId9" Target="../media/image25.jpeg" Type="http://schemas.openxmlformats.org/officeDocument/2006/relationships/image"/><Relationship Id="rId15" Target="../media/image31.png" Type="http://schemas.openxmlformats.org/officeDocument/2006/relationships/image"/><Relationship Id="rId14" Target="../media/image35.png" Type="http://schemas.openxmlformats.org/officeDocument/2006/relationships/image"/><Relationship Id="rId17" Target="../media/image30.png" Type="http://schemas.openxmlformats.org/officeDocument/2006/relationships/image"/><Relationship Id="rId16" Target="../media/image32.png" Type="http://schemas.openxmlformats.org/officeDocument/2006/relationships/image"/><Relationship Id="rId5" Target="../media/image19.jpeg" Type="http://schemas.openxmlformats.org/officeDocument/2006/relationships/image"/><Relationship Id="rId19" Target="../media/image36.png" Type="http://schemas.openxmlformats.org/officeDocument/2006/relationships/image"/><Relationship Id="rId6" Target="../media/image21.jpeg" Type="http://schemas.openxmlformats.org/officeDocument/2006/relationships/image"/><Relationship Id="rId18" Target="../media/image26.png" Type="http://schemas.openxmlformats.org/officeDocument/2006/relationships/image"/><Relationship Id="rId7" Target="../media/image24.png" Type="http://schemas.openxmlformats.org/officeDocument/2006/relationships/image"/><Relationship Id="rId8" Target="../media/image28.jpeg" Type="http://schemas.openxmlformats.org/officeDocument/2006/relationships/image"/></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0.jpg"/><Relationship Id="rId4" Type="http://schemas.openxmlformats.org/officeDocument/2006/relationships/image" Target="../media/image39.jpg"/><Relationship Id="rId5" Type="http://schemas.openxmlformats.org/officeDocument/2006/relationships/image" Target="../media/image4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2.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45.jpeg" Type="http://schemas.openxmlformats.org/officeDocument/2006/relationships/image"/><Relationship Id="rId4" Target="../media/image47.jpeg" Type="http://schemas.openxmlformats.org/officeDocument/2006/relationships/image"/><Relationship Id="rId5" Target="../media/image48.png" Type="http://schemas.openxmlformats.org/officeDocument/2006/relationships/image"/><Relationship Id="rId6" Target="../media/image49.png" Type="http://schemas.openxmlformats.org/officeDocument/2006/relationships/image"/></Relationships>
</file>

<file path=ppt/slides/_rels/slide23.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50.jpeg" Type="http://schemas.openxmlformats.org/officeDocument/2006/relationships/image"/><Relationship Id="rId4" Target="../media/image54.jpeg" Type="http://schemas.openxmlformats.org/officeDocument/2006/relationships/image"/><Relationship Id="rId5" Target="../media/image49.png" Type="http://schemas.openxmlformats.org/officeDocument/2006/relationships/image"/></Relationships>
</file>

<file path=ppt/slides/_rels/slide24.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51.jpeg" Type="http://schemas.openxmlformats.org/officeDocument/2006/relationships/image"/><Relationship Id="rId4" Target="../media/image55.jpeg" Type="http://schemas.openxmlformats.org/officeDocument/2006/relationships/image"/></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9.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57.jpeg" Type="http://schemas.openxmlformats.org/officeDocument/2006/relationships/image"/></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5.jpg"/><Relationship Id="rId5" Type="http://schemas.openxmlformats.org/officeDocument/2006/relationships/image" Target="../media/image5.jpg"/><Relationship Id="rId6"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34.xml" Type="http://schemas.openxmlformats.org/officeDocument/2006/relationships/notesSlide"/><Relationship Id="rId3" Target="../media/image58.jpeg" Type="http://schemas.openxmlformats.org/officeDocument/2006/relationships/image"/><Relationship Id="rId4" Target="../media/image56.jpeg" Type="http://schemas.openxmlformats.org/officeDocument/2006/relationships/image"/><Relationship Id="rId5" Target="../media/image60.jpeg" Type="http://schemas.openxmlformats.org/officeDocument/2006/relationships/image"/><Relationship Id="rId6" Target="../media/image61.jpeg" Type="http://schemas.openxmlformats.org/officeDocument/2006/relationships/image"/></Relationships>
</file>

<file path=ppt/slides/_rels/slide35.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35.xml" Type="http://schemas.openxmlformats.org/officeDocument/2006/relationships/notesSlide"/><Relationship Id="rId3" Target="../media/image62.jpeg" Type="http://schemas.openxmlformats.org/officeDocument/2006/relationships/image"/><Relationship Id="rId4" Target="../media/image63.jpeg" Type="http://schemas.openxmlformats.org/officeDocument/2006/relationships/image"/></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 Id="rId3" Target="../media/image68.jpeg" Type="http://schemas.openxmlformats.org/officeDocument/2006/relationships/image"/></Relationships>
</file>

<file path=ppt/slides/_rels/slide39.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39.xml" Type="http://schemas.openxmlformats.org/officeDocument/2006/relationships/notesSlide"/><Relationship Id="rId3" Target="../media/image66.jpeg" Type="http://schemas.openxmlformats.org/officeDocument/2006/relationships/image"/><Relationship Id="rId4" Target="../media/image64.jpeg" Type="http://schemas.openxmlformats.org/officeDocument/2006/relationships/image"/><Relationship Id="rId5" Target="../media/image65.jpeg" Type="http://schemas.openxmlformats.org/officeDocument/2006/relationships/image"/></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6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arget="../media/image6.png" Type="http://schemas.openxmlformats.org/officeDocument/2006/relationships/image"/><Relationship Id="rId10" Target="../media/image2.png" Type="http://schemas.openxmlformats.org/officeDocument/2006/relationships/image"/><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7.jpg" Type="http://schemas.openxmlformats.org/officeDocument/2006/relationships/image"/><Relationship Id="rId4" Target="../media/image11.png" Type="http://schemas.openxmlformats.org/officeDocument/2006/relationships/image"/><Relationship Id="rId9" Target="../media/image12.jpeg" Type="http://schemas.openxmlformats.org/officeDocument/2006/relationships/image"/><Relationship Id="rId5" Target="../media/image14.png" Type="http://schemas.openxmlformats.org/officeDocument/2006/relationships/image"/><Relationship Id="rId6" Target="../media/image18.png" Type="http://schemas.openxmlformats.org/officeDocument/2006/relationships/image"/><Relationship Id="rId7" Target="../media/image34.png" Type="http://schemas.openxmlformats.org/officeDocument/2006/relationships/image"/><Relationship Id="rId8" Target="../media/image8.png" Type="http://schemas.openxmlformats.org/officeDocument/2006/relationships/image"/></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3.png" Type="http://schemas.openxmlformats.org/officeDocument/2006/relationships/image"/><Relationship Id="rId4" Target="../media/image16.jpeg" Type="http://schemas.openxmlformats.org/officeDocument/2006/relationships/image"/></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ph type="ctrTitle"/>
          </p:nvPr>
        </p:nvSpPr>
        <p:spPr>
          <a:xfrm>
            <a:off x="2081212" y="514033"/>
            <a:ext cx="8029575"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6AEAA"/>
              </a:buClr>
              <a:buSzPts val="6000"/>
              <a:buFont typeface="Montserrat"/>
              <a:buNone/>
            </a:pPr>
            <a:r>
              <a:rPr b="1" lang="es-CO"/>
              <a:t>TRAUMA RAQUIMEDULAR</a:t>
            </a:r>
            <a:endParaRPr/>
          </a:p>
        </p:txBody>
      </p:sp>
      <p:sp>
        <p:nvSpPr>
          <p:cNvPr id="65" name="Google Shape;65;p1"/>
          <p:cNvSpPr txBox="1"/>
          <p:nvPr>
            <p:ph idx="1" type="subTitle"/>
          </p:nvPr>
        </p:nvSpPr>
        <p:spPr>
          <a:xfrm>
            <a:off x="1667827" y="3128487"/>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152B48"/>
              </a:buClr>
              <a:buSzPts val="2400"/>
              <a:buNone/>
            </a:pPr>
            <a:r>
              <a:rPr lang="es-CO"/>
              <a:t>Juan Felipe Peláez Pérez</a:t>
            </a:r>
            <a:endParaRPr/>
          </a:p>
          <a:p>
            <a:pPr indent="0" lvl="0" marL="0" rtl="0" algn="ctr">
              <a:lnSpc>
                <a:spcPct val="90000"/>
              </a:lnSpc>
              <a:spcBef>
                <a:spcPts val="1000"/>
              </a:spcBef>
              <a:spcAft>
                <a:spcPts val="0"/>
              </a:spcAft>
              <a:buClr>
                <a:srgbClr val="152B48"/>
              </a:buClr>
              <a:buSzPts val="2400"/>
              <a:buNone/>
            </a:pPr>
            <a:r>
              <a:rPr lang="es-CO"/>
              <a:t>Neurocirugía </a:t>
            </a:r>
            <a:endParaRPr/>
          </a:p>
          <a:p>
            <a:pPr indent="0" lvl="0" marL="0" rtl="0" algn="ctr">
              <a:lnSpc>
                <a:spcPct val="90000"/>
              </a:lnSpc>
              <a:spcBef>
                <a:spcPts val="1000"/>
              </a:spcBef>
              <a:spcAft>
                <a:spcPts val="0"/>
              </a:spcAft>
              <a:buClr>
                <a:srgbClr val="152B48"/>
              </a:buClr>
              <a:buSzPts val="2400"/>
              <a:buNone/>
            </a:pPr>
            <a:r>
              <a:rPr lang="es-CO"/>
              <a:t>Universidad de Antioquia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0"/>
          <p:cNvPicPr preferRelativeResize="0"/>
          <p:nvPr/>
        </p:nvPicPr>
        <p:blipFill rotWithShape="1">
          <a:blip r:embed="rId3">
            <a:alphaModFix/>
          </a:blip>
          <a:srcRect b="0" l="0" r="0" t="0"/>
          <a:stretch/>
        </p:blipFill>
        <p:spPr>
          <a:xfrm>
            <a:off x="4380522" y="580497"/>
            <a:ext cx="7424485" cy="56970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nvSpPr>
        <p:spPr>
          <a:xfrm>
            <a:off x="695282" y="287675"/>
            <a:ext cx="7011200" cy="599811"/>
          </a:xfrm>
          <a:prstGeom prst="rect">
            <a:avLst/>
          </a:prstGeom>
          <a:noFill/>
          <a:ln>
            <a:noFill/>
          </a:ln>
        </p:spPr>
        <p:txBody>
          <a:bodyPr anchorCtr="0" anchor="b" bIns="45700" lIns="91425" spcFirstLastPara="1" rIns="91425" wrap="square" tIns="45700">
            <a:normAutofit fontScale="97500"/>
          </a:bodyPr>
          <a:lstStyle/>
          <a:p>
            <a:pPr indent="0" lvl="0" marL="0" marR="0" rtl="0" algn="l">
              <a:lnSpc>
                <a:spcPct val="90000"/>
              </a:lnSpc>
              <a:spcBef>
                <a:spcPts val="0"/>
              </a:spcBef>
              <a:spcAft>
                <a:spcPts val="0"/>
              </a:spcAft>
              <a:buClr>
                <a:srgbClr val="06AEAA"/>
              </a:buClr>
              <a:buSzPct val="100000"/>
              <a:buFont typeface="Montserrat"/>
              <a:buNone/>
            </a:pPr>
            <a:r>
              <a:rPr b="1" lang="es-CO" sz="3200">
                <a:solidFill>
                  <a:srgbClr val="06AEAA"/>
                </a:solidFill>
                <a:latin typeface="Montserrat"/>
                <a:ea typeface="Montserrat"/>
                <a:cs typeface="Montserrat"/>
                <a:sym typeface="Montserrat"/>
              </a:rPr>
              <a:t>ESTADO NEUROLÓGICO</a:t>
            </a:r>
            <a:endParaRPr b="1" sz="3200">
              <a:solidFill>
                <a:srgbClr val="06AEAA"/>
              </a:solidFill>
              <a:latin typeface="Montserrat"/>
              <a:ea typeface="Montserrat"/>
              <a:cs typeface="Montserrat"/>
              <a:sym typeface="Montserrat"/>
            </a:endParaRPr>
          </a:p>
        </p:txBody>
      </p:sp>
      <p:sp>
        <p:nvSpPr>
          <p:cNvPr id="165" name="Google Shape;165;p11"/>
          <p:cNvSpPr txBox="1"/>
          <p:nvPr/>
        </p:nvSpPr>
        <p:spPr>
          <a:xfrm>
            <a:off x="1187154" y="1240850"/>
            <a:ext cx="4504400" cy="36324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52B48"/>
              </a:buClr>
              <a:buSzPts val="2000"/>
              <a:buFont typeface="Arial"/>
              <a:buNone/>
            </a:pPr>
            <a:r>
              <a:rPr lang="es-CO" sz="2000">
                <a:solidFill>
                  <a:srgbClr val="152B48"/>
                </a:solidFill>
                <a:latin typeface="Montserrat"/>
                <a:ea typeface="Montserrat"/>
                <a:cs typeface="Montserrat"/>
                <a:sym typeface="Montserrat"/>
              </a:rPr>
              <a:t>N0: neurológicamente intacto. </a:t>
            </a:r>
            <a:endParaRPr/>
          </a:p>
          <a:p>
            <a:pPr indent="0" lvl="0" marL="0" marR="0" rtl="0" algn="l">
              <a:lnSpc>
                <a:spcPct val="90000"/>
              </a:lnSpc>
              <a:spcBef>
                <a:spcPts val="1000"/>
              </a:spcBef>
              <a:spcAft>
                <a:spcPts val="0"/>
              </a:spcAft>
              <a:buClr>
                <a:srgbClr val="152B48"/>
              </a:buClr>
              <a:buSzPts val="2000"/>
              <a:buFont typeface="Arial"/>
              <a:buNone/>
            </a:pPr>
            <a:r>
              <a:t/>
            </a:r>
            <a:endParaRPr sz="2000">
              <a:solidFill>
                <a:srgbClr val="152B48"/>
              </a:solidFill>
              <a:latin typeface="Montserrat"/>
              <a:ea typeface="Montserrat"/>
              <a:cs typeface="Montserrat"/>
              <a:sym typeface="Montserrat"/>
            </a:endParaRPr>
          </a:p>
          <a:p>
            <a:pPr indent="0" lvl="0" marL="0" marR="0" rtl="0" algn="l">
              <a:lnSpc>
                <a:spcPct val="90000"/>
              </a:lnSpc>
              <a:spcBef>
                <a:spcPts val="1000"/>
              </a:spcBef>
              <a:spcAft>
                <a:spcPts val="0"/>
              </a:spcAft>
              <a:buClr>
                <a:srgbClr val="152B48"/>
              </a:buClr>
              <a:buSzPts val="2000"/>
              <a:buFont typeface="Arial"/>
              <a:buNone/>
            </a:pPr>
            <a:r>
              <a:rPr lang="es-CO" sz="2000">
                <a:solidFill>
                  <a:srgbClr val="152B48"/>
                </a:solidFill>
                <a:latin typeface="Montserrat"/>
                <a:ea typeface="Montserrat"/>
                <a:cs typeface="Montserrat"/>
                <a:sym typeface="Montserrat"/>
              </a:rPr>
              <a:t>N1: déficit neurológico transitorio. </a:t>
            </a:r>
            <a:endParaRPr/>
          </a:p>
          <a:p>
            <a:pPr indent="0" lvl="0" marL="0" marR="0" rtl="0" algn="l">
              <a:lnSpc>
                <a:spcPct val="90000"/>
              </a:lnSpc>
              <a:spcBef>
                <a:spcPts val="1000"/>
              </a:spcBef>
              <a:spcAft>
                <a:spcPts val="0"/>
              </a:spcAft>
              <a:buClr>
                <a:srgbClr val="152B48"/>
              </a:buClr>
              <a:buSzPts val="2000"/>
              <a:buFont typeface="Arial"/>
              <a:buNone/>
            </a:pPr>
            <a:r>
              <a:t/>
            </a:r>
            <a:endParaRPr sz="2000">
              <a:solidFill>
                <a:srgbClr val="152B48"/>
              </a:solidFill>
              <a:latin typeface="Montserrat"/>
              <a:ea typeface="Montserrat"/>
              <a:cs typeface="Montserrat"/>
              <a:sym typeface="Montserrat"/>
            </a:endParaRPr>
          </a:p>
          <a:p>
            <a:pPr indent="0" lvl="0" marL="0" marR="0" rtl="0" algn="l">
              <a:lnSpc>
                <a:spcPct val="90000"/>
              </a:lnSpc>
              <a:spcBef>
                <a:spcPts val="1000"/>
              </a:spcBef>
              <a:spcAft>
                <a:spcPts val="0"/>
              </a:spcAft>
              <a:buClr>
                <a:srgbClr val="152B48"/>
              </a:buClr>
              <a:buSzPts val="2000"/>
              <a:buFont typeface="Arial"/>
              <a:buNone/>
            </a:pPr>
            <a:r>
              <a:rPr lang="es-CO" sz="2000">
                <a:solidFill>
                  <a:srgbClr val="152B48"/>
                </a:solidFill>
                <a:latin typeface="Montserrat"/>
                <a:ea typeface="Montserrat"/>
                <a:cs typeface="Montserrat"/>
                <a:sym typeface="Montserrat"/>
              </a:rPr>
              <a:t>N2: radiculopatía. </a:t>
            </a:r>
            <a:endParaRPr sz="2000">
              <a:solidFill>
                <a:srgbClr val="152B48"/>
              </a:solidFill>
              <a:latin typeface="Montserrat"/>
              <a:ea typeface="Montserrat"/>
              <a:cs typeface="Montserrat"/>
              <a:sym typeface="Montserrat"/>
            </a:endParaRPr>
          </a:p>
        </p:txBody>
      </p:sp>
      <p:sp>
        <p:nvSpPr>
          <p:cNvPr id="166" name="Google Shape;166;p11"/>
          <p:cNvSpPr txBox="1"/>
          <p:nvPr/>
        </p:nvSpPr>
        <p:spPr>
          <a:xfrm>
            <a:off x="6081485" y="1240850"/>
            <a:ext cx="4930680" cy="36324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152B48"/>
              </a:buClr>
              <a:buSzPts val="2000"/>
              <a:buFont typeface="Arial"/>
              <a:buChar char="•"/>
            </a:pPr>
            <a:r>
              <a:rPr lang="es-CO" sz="2000">
                <a:solidFill>
                  <a:srgbClr val="152B48"/>
                </a:solidFill>
                <a:latin typeface="Montserrat"/>
                <a:ea typeface="Montserrat"/>
                <a:cs typeface="Montserrat"/>
                <a:sym typeface="Montserrat"/>
              </a:rPr>
              <a:t>N3: lesión medular incompleta.</a:t>
            </a:r>
            <a:endParaRPr/>
          </a:p>
          <a:p>
            <a:pPr indent="-101600" lvl="0" marL="228600" marR="0" rtl="0" algn="l">
              <a:lnSpc>
                <a:spcPct val="90000"/>
              </a:lnSpc>
              <a:spcBef>
                <a:spcPts val="1000"/>
              </a:spcBef>
              <a:spcAft>
                <a:spcPts val="0"/>
              </a:spcAft>
              <a:buClr>
                <a:srgbClr val="152B48"/>
              </a:buClr>
              <a:buSzPts val="2000"/>
              <a:buFont typeface="Arial"/>
              <a:buNone/>
            </a:pPr>
            <a:r>
              <a:t/>
            </a:r>
            <a:endParaRPr sz="2000">
              <a:solidFill>
                <a:srgbClr val="152B48"/>
              </a:solidFill>
              <a:latin typeface="Montserrat"/>
              <a:ea typeface="Montserrat"/>
              <a:cs typeface="Montserrat"/>
              <a:sym typeface="Montserrat"/>
            </a:endParaRPr>
          </a:p>
          <a:p>
            <a:pPr indent="-228600" lvl="0" marL="228600" marR="0" rtl="0" algn="l">
              <a:lnSpc>
                <a:spcPct val="90000"/>
              </a:lnSpc>
              <a:spcBef>
                <a:spcPts val="1000"/>
              </a:spcBef>
              <a:spcAft>
                <a:spcPts val="0"/>
              </a:spcAft>
              <a:buClr>
                <a:srgbClr val="152B48"/>
              </a:buClr>
              <a:buSzPts val="2000"/>
              <a:buFont typeface="Arial"/>
              <a:buChar char="•"/>
            </a:pPr>
            <a:r>
              <a:rPr lang="es-CO" sz="2000">
                <a:solidFill>
                  <a:srgbClr val="152B48"/>
                </a:solidFill>
                <a:latin typeface="Montserrat"/>
                <a:ea typeface="Montserrat"/>
                <a:cs typeface="Montserrat"/>
                <a:sym typeface="Montserrat"/>
              </a:rPr>
              <a:t>N4: lesión medular completa.</a:t>
            </a:r>
            <a:endParaRPr/>
          </a:p>
          <a:p>
            <a:pPr indent="-101600" lvl="0" marL="228600" marR="0" rtl="0" algn="l">
              <a:lnSpc>
                <a:spcPct val="90000"/>
              </a:lnSpc>
              <a:spcBef>
                <a:spcPts val="1000"/>
              </a:spcBef>
              <a:spcAft>
                <a:spcPts val="0"/>
              </a:spcAft>
              <a:buClr>
                <a:srgbClr val="152B48"/>
              </a:buClr>
              <a:buSzPts val="2000"/>
              <a:buFont typeface="Arial"/>
              <a:buNone/>
            </a:pPr>
            <a:r>
              <a:t/>
            </a:r>
            <a:endParaRPr sz="2000">
              <a:solidFill>
                <a:srgbClr val="152B48"/>
              </a:solidFill>
              <a:latin typeface="Montserrat"/>
              <a:ea typeface="Montserrat"/>
              <a:cs typeface="Montserrat"/>
              <a:sym typeface="Montserrat"/>
            </a:endParaRPr>
          </a:p>
          <a:p>
            <a:pPr indent="-228600" lvl="0" marL="228600" marR="0" rtl="0" algn="l">
              <a:lnSpc>
                <a:spcPct val="90000"/>
              </a:lnSpc>
              <a:spcBef>
                <a:spcPts val="1000"/>
              </a:spcBef>
              <a:spcAft>
                <a:spcPts val="0"/>
              </a:spcAft>
              <a:buClr>
                <a:srgbClr val="152B48"/>
              </a:buClr>
              <a:buSzPts val="2000"/>
              <a:buFont typeface="Arial"/>
              <a:buChar char="•"/>
            </a:pPr>
            <a:r>
              <a:rPr lang="es-CO" sz="2000">
                <a:solidFill>
                  <a:srgbClr val="152B48"/>
                </a:solidFill>
                <a:latin typeface="Montserrat"/>
                <a:ea typeface="Montserrat"/>
                <a:cs typeface="Montserrat"/>
                <a:sym typeface="Montserrat"/>
              </a:rPr>
              <a:t>Nx: no se pudo realizar el examen neurológico. </a:t>
            </a:r>
            <a:endParaRPr/>
          </a:p>
          <a:p>
            <a:pPr indent="-101600" lvl="0" marL="228600" marR="0" rtl="0" algn="l">
              <a:lnSpc>
                <a:spcPct val="90000"/>
              </a:lnSpc>
              <a:spcBef>
                <a:spcPts val="1000"/>
              </a:spcBef>
              <a:spcAft>
                <a:spcPts val="0"/>
              </a:spcAft>
              <a:buClr>
                <a:srgbClr val="152B48"/>
              </a:buClr>
              <a:buSzPts val="2000"/>
              <a:buFont typeface="Arial"/>
              <a:buNone/>
            </a:pPr>
            <a:r>
              <a:t/>
            </a:r>
            <a:endParaRPr sz="2000">
              <a:solidFill>
                <a:srgbClr val="152B48"/>
              </a:solidFill>
              <a:latin typeface="Montserrat"/>
              <a:ea typeface="Montserrat"/>
              <a:cs typeface="Montserrat"/>
              <a:sym typeface="Montserrat"/>
            </a:endParaRPr>
          </a:p>
        </p:txBody>
      </p:sp>
      <p:sp>
        <p:nvSpPr>
          <p:cNvPr id="167" name="Google Shape;167;p11"/>
          <p:cNvSpPr txBox="1"/>
          <p:nvPr/>
        </p:nvSpPr>
        <p:spPr>
          <a:xfrm>
            <a:off x="2127457" y="6370270"/>
            <a:ext cx="11853333" cy="20005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700">
                <a:solidFill>
                  <a:schemeClr val="dk1"/>
                </a:solidFill>
                <a:latin typeface="Montserrat"/>
                <a:ea typeface="Montserrat"/>
                <a:cs typeface="Montserrat"/>
                <a:sym typeface="Montserrat"/>
              </a:rPr>
              <a:t>Vaccaro AR, Oner C, Kepler CK, Dvorak M, Schnake K, Bellabarba C, et al. AOSpine Thoracolumbar Spine Injury Classification System. Spine (Phila Pa 1976). 2013;38(23):2028–37. </a:t>
            </a:r>
            <a:endParaRPr/>
          </a:p>
        </p:txBody>
      </p:sp>
    </p:spTree>
  </p:cSld>
  <p:clrMapOvr>
    <a:masterClrMapping/>
  </p:clrMapOvr>
</p:sld>
</file>

<file path=ppt/slides/slide12.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71" name="Shape 171"/>
        <p:cNvGrpSpPr/>
        <p:nvPr/>
      </p:nvGrpSpPr>
      <p:grpSpPr>
        <a:xfrm>
          <a:off x="0" y="0"/>
          <a:ext cx="0" cy="0"/>
          <a:chOff x="0" y="0"/>
          <a:chExt cx="0" cy="0"/>
        </a:xfrm>
      </p:grpSpPr>
      <p:grpSp>
        <p:nvGrpSpPr>
          <p:cNvPr id="172" name="Google Shape;172;p12"/>
          <p:cNvGrpSpPr/>
          <p:nvPr/>
        </p:nvGrpSpPr>
        <p:grpSpPr>
          <a:xfrm>
            <a:off x="569940" y="1008058"/>
            <a:ext cx="11057206" cy="3756074"/>
            <a:chOff x="534572" y="2363370"/>
            <a:chExt cx="11057206" cy="3756074"/>
          </a:xfrm>
        </p:grpSpPr>
        <p:sp>
          <p:nvSpPr>
            <p:cNvPr id="173" name="Google Shape;173;p12"/>
            <p:cNvSpPr/>
            <p:nvPr/>
          </p:nvSpPr>
          <p:spPr>
            <a:xfrm>
              <a:off x="534572" y="2363370"/>
              <a:ext cx="11057206" cy="3756074"/>
            </a:xfrm>
            <a:prstGeom prst="rect">
              <a:avLst/>
            </a:prstGeom>
            <a:solidFill>
              <a:schemeClr val="lt1"/>
            </a:solidFill>
            <a:ln cap="flat" cmpd="sng" w="12700">
              <a:solidFill>
                <a:schemeClr val="accent6"/>
              </a:solidFill>
              <a:prstDash val="solid"/>
              <a:miter lim="800000"/>
              <a:headEnd len="sm" type="none" w="sm"/>
              <a:tailEnd len="sm" type="none" w="sm"/>
            </a:ln>
          </p:spPr>
          <p:txBody>
            <a:bodyPr anchor="ctr" anchorCtr="0" bIns="45700" lIns="91425" rIns="91425" spcFirstLastPara="1" tIns="45700" wrap="square">
              <a:noAutofit/>
            </a:bodyPr>
            <a:lstStyle/>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l" indent="0" lvl="0" marL="0" marR="0" rtl="0">
                <a:spcBef>
                  <a:spcPts val="0"/>
                </a:spcBef>
                <a:spcAft>
                  <a:spcPts val="0"/>
                </a:spcAft>
                <a:buNone/>
              </a:pPr>
              <a:r>
                <a:rPr i="1" lang="es-CO" sz="1600">
                  <a:solidFill>
                    <a:schemeClr val="dk1"/>
                  </a:solidFill>
                  <a:latin typeface="Montserrat"/>
                  <a:ea typeface="Montserrat"/>
                  <a:cs typeface="Montserrat"/>
                  <a:sym typeface="Montserrat"/>
                </a:rPr>
                <a:t>Nivel sensitivo</a:t>
              </a:r>
              <a:r>
                <a:rPr lang="es-CO" sz="1600">
                  <a:solidFill>
                    <a:schemeClr val="dk1"/>
                  </a:solidFill>
                  <a:latin typeface="Montserrat"/>
                  <a:ea typeface="Montserrat"/>
                  <a:cs typeface="Montserrat"/>
                  <a:sym typeface="Montserrat"/>
                </a:rPr>
                <a:t>:</a:t>
              </a:r>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l" indent="0" lvl="0" marL="0" marR="0" rtl="0">
                <a:spcBef>
                  <a:spcPts val="0"/>
                </a:spcBef>
                <a:spcAft>
                  <a:spcPts val="0"/>
                </a:spcAft>
                <a:buNone/>
              </a:pPr>
              <a:r>
                <a:rPr lang="es-CO" sz="1600">
                  <a:solidFill>
                    <a:schemeClr val="dk1"/>
                  </a:solidFill>
                  <a:latin typeface="Montserrat"/>
                  <a:ea typeface="Montserrat"/>
                  <a:cs typeface="Montserrat"/>
                  <a:sym typeface="Montserrat"/>
                </a:rPr>
                <a:t>Dermatoma más caudal con función sensitiva </a:t>
              </a:r>
              <a:r>
                <a:rPr b="1" lang="es-CO" sz="1600">
                  <a:solidFill>
                    <a:schemeClr val="dk1"/>
                  </a:solidFill>
                  <a:latin typeface="Montserrat"/>
                  <a:ea typeface="Montserrat"/>
                  <a:cs typeface="Montserrat"/>
                  <a:sym typeface="Montserrat"/>
                </a:rPr>
                <a:t>normal</a:t>
              </a:r>
              <a:endParaRPr/>
            </a:p>
            <a:p>
              <a:pPr algn="l" indent="0" lvl="0" marL="0" marR="0" rtl="0">
                <a:spcBef>
                  <a:spcPts val="0"/>
                </a:spcBef>
                <a:spcAft>
                  <a:spcPts val="0"/>
                </a:spcAft>
                <a:buNone/>
              </a:pPr>
              <a:r>
                <a:rPr lang="es-CO" sz="1600">
                  <a:solidFill>
                    <a:schemeClr val="dk1"/>
                  </a:solidFill>
                  <a:latin typeface="Montserrat"/>
                  <a:ea typeface="Montserrat"/>
                  <a:cs typeface="Montserrat"/>
                  <a:sym typeface="Montserrat"/>
                </a:rPr>
                <a:t>(pinchazo y tacto suave) de manera bilateral.</a:t>
              </a:r>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l" indent="0" lvl="0" marL="0" marR="0" rtl="0">
                <a:spcBef>
                  <a:spcPts val="0"/>
                </a:spcBef>
                <a:spcAft>
                  <a:spcPts val="0"/>
                </a:spcAft>
                <a:buNone/>
              </a:pPr>
              <a:r>
                <a:rPr lang="es-CO" sz="1600">
                  <a:solidFill>
                    <a:schemeClr val="dk1"/>
                  </a:solidFill>
                  <a:latin typeface="Montserrat"/>
                  <a:ea typeface="Montserrat"/>
                  <a:cs typeface="Montserrat"/>
                  <a:sym typeface="Montserrat"/>
                </a:rPr>
                <a:t>Grado de sensación:</a:t>
              </a:r>
              <a:endParaRPr/>
            </a:p>
            <a:p>
              <a:pPr algn="l" indent="0" lvl="0" marL="0" marR="0" rtl="0">
                <a:spcBef>
                  <a:spcPts val="0"/>
                </a:spcBef>
                <a:spcAft>
                  <a:spcPts val="0"/>
                </a:spcAft>
                <a:buNone/>
              </a:pPr>
              <a:r>
                <a:rPr b="1" lang="es-CO" sz="1600">
                  <a:solidFill>
                    <a:schemeClr val="dk1"/>
                  </a:solidFill>
                  <a:latin typeface="Montserrat"/>
                  <a:ea typeface="Montserrat"/>
                  <a:cs typeface="Montserrat"/>
                  <a:sym typeface="Montserrat"/>
                </a:rPr>
                <a:t>0</a:t>
              </a:r>
              <a:r>
                <a:rPr lang="es-CO" sz="1600">
                  <a:solidFill>
                    <a:schemeClr val="dk1"/>
                  </a:solidFill>
                  <a:latin typeface="Montserrat"/>
                  <a:ea typeface="Montserrat"/>
                  <a:cs typeface="Montserrat"/>
                  <a:sym typeface="Montserrat"/>
                </a:rPr>
                <a:t> = ausencia</a:t>
              </a:r>
              <a:endParaRPr/>
            </a:p>
            <a:p>
              <a:pPr algn="l" indent="0" lvl="0" marL="0" marR="0" rtl="0">
                <a:spcBef>
                  <a:spcPts val="0"/>
                </a:spcBef>
                <a:spcAft>
                  <a:spcPts val="0"/>
                </a:spcAft>
                <a:buNone/>
              </a:pPr>
              <a:r>
                <a:rPr b="1" lang="es-CO" sz="1600">
                  <a:solidFill>
                    <a:schemeClr val="dk1"/>
                  </a:solidFill>
                  <a:latin typeface="Montserrat"/>
                  <a:ea typeface="Montserrat"/>
                  <a:cs typeface="Montserrat"/>
                  <a:sym typeface="Montserrat"/>
                </a:rPr>
                <a:t>1</a:t>
              </a:r>
              <a:r>
                <a:rPr lang="es-CO" sz="1600">
                  <a:solidFill>
                    <a:schemeClr val="dk1"/>
                  </a:solidFill>
                  <a:latin typeface="Montserrat"/>
                  <a:ea typeface="Montserrat"/>
                  <a:cs typeface="Montserrat"/>
                  <a:sym typeface="Montserrat"/>
                </a:rPr>
                <a:t> = alterado (disminuido, hipersensibilidad, etc)</a:t>
              </a:r>
              <a:endParaRPr/>
            </a:p>
            <a:p>
              <a:pPr algn="l" indent="0" lvl="0" marL="0" marR="0" rtl="0">
                <a:spcBef>
                  <a:spcPts val="0"/>
                </a:spcBef>
                <a:spcAft>
                  <a:spcPts val="0"/>
                </a:spcAft>
                <a:buNone/>
              </a:pPr>
              <a:r>
                <a:rPr b="1" lang="es-CO" sz="1600">
                  <a:solidFill>
                    <a:schemeClr val="dk1"/>
                  </a:solidFill>
                  <a:latin typeface="Montserrat"/>
                  <a:ea typeface="Montserrat"/>
                  <a:cs typeface="Montserrat"/>
                  <a:sym typeface="Montserrat"/>
                </a:rPr>
                <a:t>2</a:t>
              </a:r>
              <a:r>
                <a:rPr lang="es-CO" sz="1600">
                  <a:solidFill>
                    <a:schemeClr val="dk1"/>
                  </a:solidFill>
                  <a:latin typeface="Montserrat"/>
                  <a:ea typeface="Montserrat"/>
                  <a:cs typeface="Montserrat"/>
                  <a:sym typeface="Montserrat"/>
                </a:rPr>
                <a:t> = normal</a:t>
              </a:r>
              <a:endParaRPr/>
            </a:p>
            <a:p>
              <a:pPr algn="l" indent="0" lvl="0" marL="0" marR="0" rtl="0">
                <a:spcBef>
                  <a:spcPts val="0"/>
                </a:spcBef>
                <a:spcAft>
                  <a:spcPts val="0"/>
                </a:spcAft>
                <a:buNone/>
              </a:pPr>
              <a:r>
                <a:rPr b="1" lang="es-CO" sz="1600">
                  <a:solidFill>
                    <a:schemeClr val="dk1"/>
                  </a:solidFill>
                  <a:latin typeface="Montserrat"/>
                  <a:ea typeface="Montserrat"/>
                  <a:cs typeface="Montserrat"/>
                  <a:sym typeface="Montserrat"/>
                </a:rPr>
                <a:t>NE</a:t>
              </a:r>
              <a:r>
                <a:rPr lang="es-CO" sz="1600">
                  <a:solidFill>
                    <a:schemeClr val="dk1"/>
                  </a:solidFill>
                  <a:latin typeface="Montserrat"/>
                  <a:ea typeface="Montserrat"/>
                  <a:cs typeface="Montserrat"/>
                  <a:sym typeface="Montserrat"/>
                </a:rPr>
                <a:t>= no evaluable </a:t>
              </a:r>
              <a:endParaRPr sz="1600">
                <a:solidFill>
                  <a:schemeClr val="dk1"/>
                </a:solidFill>
                <a:latin typeface="Montserrat"/>
                <a:ea typeface="Montserrat"/>
                <a:cs typeface="Montserrat"/>
                <a:sym typeface="Montserrat"/>
              </a:endParaRPr>
            </a:p>
          </p:txBody>
        </p:sp>
        <p:pic>
          <p:nvPicPr>
            <p:cNvPr id="174" name="Google Shape;174;p12"/>
            <p:cNvPicPr preferRelativeResize="0"/>
            <p:nvPr/>
          </p:nvPicPr>
          <p:blipFill rotWithShape="1">
            <a:blip r:embed="rId3">
              <a:alphaModFix/>
            </a:blip>
            <a:srcRect b="0" l="0" r="0" t="0"/>
            <a:stretch/>
          </p:blipFill>
          <p:spPr>
            <a:xfrm>
              <a:off x="7595336" y="3344986"/>
              <a:ext cx="3911075" cy="2652228"/>
            </a:xfrm>
            <a:prstGeom prst="rect">
              <a:avLst/>
            </a:prstGeom>
            <a:noFill/>
            <a:ln>
              <a:noFill/>
            </a:ln>
          </p:spPr>
        </p:pic>
        <p:pic>
          <p:nvPicPr>
            <p:cNvPr id="175" name="Google Shape;175;p12"/>
            <p:cNvPicPr preferRelativeResize="0"/>
            <p:nvPr/>
          </p:nvPicPr>
          <p:blipFill rotWithShape="1">
            <a:blip r:embed="rId4">
              <a:alphaModFix/>
            </a:blip>
            <a:srcRect b="0" l="0" r="0" t="0"/>
            <a:stretch/>
          </p:blipFill>
          <p:spPr>
            <a:xfrm>
              <a:off x="5927186" y="3671668"/>
              <a:ext cx="1526515" cy="2430272"/>
            </a:xfrm>
            <a:prstGeom prst="rect">
              <a:avLst/>
            </a:prstGeom>
            <a:noFill/>
            <a:ln>
              <a:noFill/>
            </a:ln>
          </p:spPr>
        </p:pic>
        <p:pic>
          <p:nvPicPr>
            <p:cNvPr id="176" name="Google Shape;176;p12"/>
            <p:cNvPicPr preferRelativeResize="0"/>
            <p:nvPr/>
          </p:nvPicPr>
          <p:blipFill rotWithShape="1">
            <a:blip r:embed="rId5">
              <a:alphaModFix/>
            </a:blip>
            <a:srcRect b="0" l="0" r="0" t="0"/>
            <a:stretch/>
          </p:blipFill>
          <p:spPr>
            <a:xfrm>
              <a:off x="2222481" y="2406835"/>
              <a:ext cx="7878411" cy="949295"/>
            </a:xfrm>
            <a:prstGeom prst="rect">
              <a:avLst/>
            </a:prstGeom>
            <a:noFill/>
            <a:ln>
              <a:noFill/>
            </a:ln>
          </p:spPr>
        </p:pic>
      </p:grpSp>
      <p:grpSp>
        <p:nvGrpSpPr>
          <p:cNvPr id="177" name="Google Shape;177;p12"/>
          <p:cNvGrpSpPr/>
          <p:nvPr/>
        </p:nvGrpSpPr>
        <p:grpSpPr>
          <a:xfrm>
            <a:off x="569940" y="1008058"/>
            <a:ext cx="11057206" cy="3756074"/>
            <a:chOff x="534572" y="2363370"/>
            <a:chExt cx="11057206" cy="3756074"/>
          </a:xfrm>
        </p:grpSpPr>
        <p:sp>
          <p:nvSpPr>
            <p:cNvPr id="178" name="Google Shape;178;p12"/>
            <p:cNvSpPr/>
            <p:nvPr/>
          </p:nvSpPr>
          <p:spPr>
            <a:xfrm>
              <a:off x="534572" y="2363370"/>
              <a:ext cx="11057206" cy="3756074"/>
            </a:xfrm>
            <a:prstGeom prst="rect">
              <a:avLst/>
            </a:prstGeom>
            <a:solidFill>
              <a:schemeClr val="lt1"/>
            </a:solidFill>
            <a:ln cap="flat" cmpd="sng" w="12700">
              <a:solidFill>
                <a:schemeClr val="accent6"/>
              </a:solidFill>
              <a:prstDash val="solid"/>
              <a:miter lim="800000"/>
              <a:headEnd len="sm" type="none" w="sm"/>
              <a:tailEnd len="sm" type="none" w="sm"/>
            </a:ln>
          </p:spPr>
          <p:txBody>
            <a:bodyPr anchor="ctr" anchorCtr="0" bIns="45700" lIns="91425" rIns="91425" spcFirstLastPara="1" tIns="45700" wrap="square">
              <a:noAutofit/>
            </a:bodyPr>
            <a:lstStyle/>
            <a:p>
              <a:pPr algn="l" indent="0" lvl="0" marL="0" marR="0" rtl="0">
                <a:spcBef>
                  <a:spcPts val="0"/>
                </a:spcBef>
                <a:spcAft>
                  <a:spcPts val="0"/>
                </a:spcAft>
                <a:buNone/>
              </a:pPr>
              <a:r>
                <a:rPr i="1" lang="es-CO" sz="1600">
                  <a:solidFill>
                    <a:schemeClr val="dk1"/>
                  </a:solidFill>
                  <a:latin typeface="Montserrat"/>
                  <a:ea typeface="Montserrat"/>
                  <a:cs typeface="Montserrat"/>
                  <a:sym typeface="Montserrat"/>
                </a:rPr>
                <a:t>Nivel motor</a:t>
              </a:r>
              <a:r>
                <a:rPr lang="es-CO" sz="1600">
                  <a:solidFill>
                    <a:schemeClr val="dk1"/>
                  </a:solidFill>
                  <a:latin typeface="Montserrat"/>
                  <a:ea typeface="Montserrat"/>
                  <a:cs typeface="Montserrat"/>
                  <a:sym typeface="Montserrat"/>
                </a:rPr>
                <a:t>:</a:t>
              </a:r>
              <a:endParaRPr/>
            </a:p>
            <a:p>
              <a:pPr algn="l" indent="0" lvl="0" marL="0" marR="0" rtl="0">
                <a:spcBef>
                  <a:spcPts val="0"/>
                </a:spcBef>
                <a:spcAft>
                  <a:spcPts val="0"/>
                </a:spcAft>
                <a:buNone/>
              </a:pPr>
              <a:r>
                <a:rPr lang="es-CO" sz="1600">
                  <a:solidFill>
                    <a:schemeClr val="dk1"/>
                  </a:solidFill>
                  <a:latin typeface="Montserrat"/>
                  <a:ea typeface="Montserrat"/>
                  <a:cs typeface="Montserrat"/>
                  <a:sym typeface="Montserrat"/>
                </a:rPr>
                <a:t>Miotoma clave más caudal con fuerza motora ≥ 3/5 </a:t>
              </a:r>
              <a:endParaRPr/>
            </a:p>
            <a:p>
              <a:pPr algn="l" indent="0" lvl="0" marL="0" marR="0" rtl="0">
                <a:spcBef>
                  <a:spcPts val="0"/>
                </a:spcBef>
                <a:spcAft>
                  <a:spcPts val="0"/>
                </a:spcAft>
                <a:buNone/>
              </a:pPr>
              <a:r>
                <a:rPr lang="es-CO" sz="1600">
                  <a:solidFill>
                    <a:schemeClr val="dk1"/>
                  </a:solidFill>
                  <a:latin typeface="Montserrat"/>
                  <a:ea typeface="Montserrat"/>
                  <a:cs typeface="Montserrat"/>
                  <a:sym typeface="Montserrat"/>
                </a:rPr>
                <a:t>de manera bilateral</a:t>
              </a:r>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p:txBody>
        </p:sp>
        <p:pic>
          <p:nvPicPr>
            <p:cNvPr id="179" name="Google Shape;179;p12"/>
            <p:cNvPicPr preferRelativeResize="0"/>
            <p:nvPr/>
          </p:nvPicPr>
          <p:blipFill rotWithShape="1">
            <a:blip r:embed="rId6">
              <a:alphaModFix/>
            </a:blip>
            <a:srcRect b="0" l="0" r="0" t="0"/>
            <a:stretch/>
          </p:blipFill>
          <p:spPr>
            <a:xfrm>
              <a:off x="2252998" y="2411927"/>
              <a:ext cx="7901784" cy="959531"/>
            </a:xfrm>
            <a:prstGeom prst="rect">
              <a:avLst/>
            </a:prstGeom>
            <a:noFill/>
            <a:ln>
              <a:noFill/>
            </a:ln>
          </p:spPr>
        </p:pic>
        <p:pic>
          <p:nvPicPr>
            <p:cNvPr id="180" name="Google Shape;180;p12"/>
            <p:cNvPicPr preferRelativeResize="0"/>
            <p:nvPr/>
          </p:nvPicPr>
          <p:blipFill rotWithShape="1">
            <a:blip r:embed="rId7">
              <a:alphaModFix/>
            </a:blip>
            <a:srcRect b="0" l="0" r="0" t="0"/>
            <a:stretch/>
          </p:blipFill>
          <p:spPr>
            <a:xfrm>
              <a:off x="563080" y="4447925"/>
              <a:ext cx="4361087" cy="1654015"/>
            </a:xfrm>
            <a:prstGeom prst="rect">
              <a:avLst/>
            </a:prstGeom>
            <a:noFill/>
            <a:ln>
              <a:noFill/>
            </a:ln>
          </p:spPr>
        </p:pic>
        <p:pic>
          <p:nvPicPr>
            <p:cNvPr id="181" name="Google Shape;181;p12"/>
            <p:cNvPicPr preferRelativeResize="0"/>
            <p:nvPr/>
          </p:nvPicPr>
          <p:blipFill rotWithShape="1">
            <a:blip r:embed="rId8">
              <a:alphaModFix/>
            </a:blip>
            <a:srcRect b="0" l="0" r="0" t="0"/>
            <a:stretch/>
          </p:blipFill>
          <p:spPr>
            <a:xfrm>
              <a:off x="663333" y="4254015"/>
              <a:ext cx="2592684" cy="195959"/>
            </a:xfrm>
            <a:prstGeom prst="rect">
              <a:avLst/>
            </a:prstGeom>
            <a:noFill/>
            <a:ln>
              <a:noFill/>
            </a:ln>
          </p:spPr>
        </p:pic>
        <p:pic>
          <p:nvPicPr>
            <p:cNvPr id="182" name="Google Shape;182;p12"/>
            <p:cNvPicPr preferRelativeResize="0"/>
            <p:nvPr/>
          </p:nvPicPr>
          <p:blipFill rotWithShape="1">
            <a:blip r:embed="rId9">
              <a:alphaModFix/>
            </a:blip>
            <a:srcRect b="0" l="0" r="0" t="0"/>
            <a:stretch/>
          </p:blipFill>
          <p:spPr>
            <a:xfrm>
              <a:off x="3256017" y="4252628"/>
              <a:ext cx="1060963" cy="192030"/>
            </a:xfrm>
            <a:prstGeom prst="rect">
              <a:avLst/>
            </a:prstGeom>
            <a:noFill/>
            <a:ln>
              <a:noFill/>
            </a:ln>
          </p:spPr>
        </p:pic>
      </p:grpSp>
      <p:pic>
        <p:nvPicPr>
          <p:cNvPr id="183" name="Google Shape;183;p12"/>
          <p:cNvPicPr preferRelativeResize="0"/>
          <p:nvPr/>
        </p:nvPicPr>
        <p:blipFill rotWithShape="1">
          <a:blip r:embed="rId10">
            <a:alphaModFix/>
          </a:blip>
          <a:srcRect b="112" r="230"/>
          <a:stretch/>
        </p:blipFill>
        <p:spPr>
          <a:xfrm>
            <a:off x="5884070" y="1989674"/>
            <a:ext cx="1339890" cy="2756954"/>
          </a:xfrm>
          <a:prstGeom prst="rect">
            <a:avLst/>
          </a:prstGeom>
          <a:noFill/>
          <a:ln>
            <a:noFill/>
          </a:ln>
        </p:spPr>
      </p:pic>
      <p:pic>
        <p:nvPicPr>
          <p:cNvPr descr="https://www2.aofoundation.org/AOFileServerSurgery/MyPortalFiles?FilePath=/Surgery/es/_img/52/52_D300_i020_540.png" id="184" name="Google Shape;184;p12"/>
          <p:cNvPicPr preferRelativeResize="0"/>
          <p:nvPr/>
        </p:nvPicPr>
        <p:blipFill rotWithShape="1">
          <a:blip r:embed="rId11">
            <a:alphaModFix/>
          </a:blip>
          <a:srcRect b="14" r="-91"/>
          <a:stretch/>
        </p:blipFill>
        <p:spPr>
          <a:xfrm>
            <a:off x="7348340" y="1772215"/>
            <a:ext cx="3760801" cy="2865398"/>
          </a:xfrm>
          <a:prstGeom prst="roundRect">
            <a:avLst>
              <a:gd fmla="val 16667" name="adj"/>
            </a:avLst>
          </a:prstGeom>
          <a:noFill/>
          <a:ln>
            <a:noFill/>
          </a:ln>
        </p:spPr>
      </p:pic>
      <p:sp>
        <p:nvSpPr>
          <p:cNvPr id="185" name="Google Shape;185;p12"/>
          <p:cNvSpPr/>
          <p:nvPr/>
        </p:nvSpPr>
        <p:spPr>
          <a:xfrm>
            <a:off x="6717522" y="2218278"/>
            <a:ext cx="126609" cy="140677"/>
          </a:xfrm>
          <a:prstGeom prst="ellipse">
            <a:avLst/>
          </a:prstGeom>
          <a:gradFill>
            <a:gsLst>
              <a:gs pos="0">
                <a:srgbClr val="474747"/>
              </a:gs>
              <a:gs pos="50000">
                <a:schemeClr val="dk1"/>
              </a:gs>
              <a:gs pos="100000">
                <a:schemeClr val="dk1"/>
              </a:gs>
            </a:gsLst>
            <a:lin ang="5400000" scaled="0"/>
          </a:gradFill>
          <a:ln>
            <a:noFill/>
          </a:ln>
          <a:effectLst>
            <a:outerShdw algn="ctr" blurRad="57150" dir="5400000" dist="19050" rotWithShape="0">
              <a:srgbClr val="000000">
                <a:alpha val="62745"/>
              </a:srgbClr>
            </a:outerShdw>
          </a:effectLst>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600">
              <a:solidFill>
                <a:schemeClr val="lt1"/>
              </a:solidFill>
              <a:latin typeface="Montserrat"/>
              <a:ea typeface="Montserrat"/>
              <a:cs typeface="Montserrat"/>
              <a:sym typeface="Montserrat"/>
            </a:endParaRPr>
          </a:p>
        </p:txBody>
      </p:sp>
      <p:sp>
        <p:nvSpPr>
          <p:cNvPr id="186" name="Google Shape;186;p12"/>
          <p:cNvSpPr/>
          <p:nvPr/>
        </p:nvSpPr>
        <p:spPr>
          <a:xfrm>
            <a:off x="6717521" y="2440321"/>
            <a:ext cx="126609" cy="140677"/>
          </a:xfrm>
          <a:prstGeom prst="ellipse">
            <a:avLst/>
          </a:prstGeom>
          <a:gradFill>
            <a:gsLst>
              <a:gs pos="0">
                <a:srgbClr val="474747"/>
              </a:gs>
              <a:gs pos="50000">
                <a:schemeClr val="dk1"/>
              </a:gs>
              <a:gs pos="100000">
                <a:schemeClr val="dk1"/>
              </a:gs>
            </a:gsLst>
            <a:lin ang="5400000" scaled="0"/>
          </a:gradFill>
          <a:ln>
            <a:noFill/>
          </a:ln>
          <a:effectLst>
            <a:outerShdw algn="ctr" blurRad="57150" dir="5400000" dist="19050" rotWithShape="0">
              <a:srgbClr val="000000">
                <a:alpha val="62745"/>
              </a:srgbClr>
            </a:outerShdw>
          </a:effectLst>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600">
              <a:solidFill>
                <a:schemeClr val="lt1"/>
              </a:solidFill>
              <a:latin typeface="Montserrat"/>
              <a:ea typeface="Montserrat"/>
              <a:cs typeface="Montserrat"/>
              <a:sym typeface="Montserrat"/>
            </a:endParaRPr>
          </a:p>
        </p:txBody>
      </p:sp>
      <p:pic>
        <p:nvPicPr>
          <p:cNvPr descr="https://www2.aofoundation.org/AOFileServerSurgery/MyPortalFiles?FilePath=/Surgery/es/_img/52/52_D300_i030_540.png" id="187" name="Google Shape;187;p12"/>
          <p:cNvPicPr preferRelativeResize="0"/>
          <p:nvPr/>
        </p:nvPicPr>
        <p:blipFill rotWithShape="1">
          <a:blip r:embed="rId12">
            <a:alphaModFix/>
          </a:blip>
          <a:srcRect b="-139" r="-23"/>
          <a:stretch/>
        </p:blipFill>
        <p:spPr>
          <a:xfrm>
            <a:off x="7348340" y="2053809"/>
            <a:ext cx="3760801" cy="2527532"/>
          </a:xfrm>
          <a:prstGeom prst="rect">
            <a:avLst/>
          </a:prstGeom>
          <a:noFill/>
          <a:ln>
            <a:noFill/>
          </a:ln>
        </p:spPr>
      </p:pic>
      <p:pic>
        <p:nvPicPr>
          <p:cNvPr descr="https://www2.aofoundation.org/AOFileServerSurgery/MyPortalFiles?FilePath=/Surgery/es/_img/52/52_D300_i040_540.png" id="188" name="Google Shape;188;p12"/>
          <p:cNvPicPr preferRelativeResize="0"/>
          <p:nvPr/>
        </p:nvPicPr>
        <p:blipFill rotWithShape="1">
          <a:blip r:embed="rId13">
            <a:alphaModFix/>
          </a:blip>
          <a:srcRect r="9"/>
          <a:stretch/>
        </p:blipFill>
        <p:spPr>
          <a:xfrm>
            <a:off x="7350597" y="2016146"/>
            <a:ext cx="3758544" cy="2565195"/>
          </a:xfrm>
          <a:prstGeom prst="rect">
            <a:avLst/>
          </a:prstGeom>
          <a:noFill/>
          <a:ln>
            <a:noFill/>
          </a:ln>
        </p:spPr>
      </p:pic>
      <p:sp>
        <p:nvSpPr>
          <p:cNvPr id="189" name="Google Shape;189;p12"/>
          <p:cNvSpPr/>
          <p:nvPr/>
        </p:nvSpPr>
        <p:spPr>
          <a:xfrm>
            <a:off x="6715448" y="2659165"/>
            <a:ext cx="126609" cy="140677"/>
          </a:xfrm>
          <a:prstGeom prst="ellipse">
            <a:avLst/>
          </a:prstGeom>
          <a:gradFill>
            <a:gsLst>
              <a:gs pos="0">
                <a:srgbClr val="474747"/>
              </a:gs>
              <a:gs pos="50000">
                <a:schemeClr val="dk1"/>
              </a:gs>
              <a:gs pos="100000">
                <a:schemeClr val="dk1"/>
              </a:gs>
            </a:gsLst>
            <a:lin ang="5400000" scaled="0"/>
          </a:gradFill>
          <a:ln>
            <a:noFill/>
          </a:ln>
          <a:effectLst>
            <a:outerShdw algn="ctr" blurRad="57150" dir="5400000" dist="19050" rotWithShape="0">
              <a:srgbClr val="000000">
                <a:alpha val="62745"/>
              </a:srgbClr>
            </a:outerShdw>
          </a:effectLst>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600">
              <a:solidFill>
                <a:schemeClr val="lt1"/>
              </a:solidFill>
              <a:latin typeface="Montserrat"/>
              <a:ea typeface="Montserrat"/>
              <a:cs typeface="Montserrat"/>
              <a:sym typeface="Montserrat"/>
            </a:endParaRPr>
          </a:p>
        </p:txBody>
      </p:sp>
      <p:pic>
        <p:nvPicPr>
          <p:cNvPr descr="https://www2.aofoundation.org/AOFileServerSurgery/MyPortalFiles?FilePath=/Surgery/es/_img/52/52_D300_i060_540.png" id="190" name="Google Shape;190;p12"/>
          <p:cNvPicPr preferRelativeResize="0"/>
          <p:nvPr/>
        </p:nvPicPr>
        <p:blipFill rotWithShape="1">
          <a:blip r:embed="rId14">
            <a:alphaModFix/>
          </a:blip>
          <a:srcRect b="128"/>
          <a:stretch/>
        </p:blipFill>
        <p:spPr>
          <a:xfrm>
            <a:off x="7362024" y="1948335"/>
            <a:ext cx="3718981" cy="2693567"/>
          </a:xfrm>
          <a:prstGeom prst="rect">
            <a:avLst/>
          </a:prstGeom>
          <a:noFill/>
          <a:ln>
            <a:noFill/>
          </a:ln>
        </p:spPr>
      </p:pic>
      <p:sp>
        <p:nvSpPr>
          <p:cNvPr id="191" name="Google Shape;191;p12"/>
          <p:cNvSpPr/>
          <p:nvPr/>
        </p:nvSpPr>
        <p:spPr>
          <a:xfrm>
            <a:off x="6712498" y="2881903"/>
            <a:ext cx="126609" cy="140677"/>
          </a:xfrm>
          <a:prstGeom prst="ellipse">
            <a:avLst/>
          </a:prstGeom>
          <a:gradFill>
            <a:gsLst>
              <a:gs pos="0">
                <a:srgbClr val="474747"/>
              </a:gs>
              <a:gs pos="50000">
                <a:schemeClr val="dk1"/>
              </a:gs>
              <a:gs pos="100000">
                <a:schemeClr val="dk1"/>
              </a:gs>
            </a:gsLst>
            <a:lin ang="5400000" scaled="0"/>
          </a:gradFill>
          <a:ln>
            <a:noFill/>
          </a:ln>
          <a:effectLst>
            <a:outerShdw algn="ctr" blurRad="57150" dir="5400000" dist="19050" rotWithShape="0">
              <a:srgbClr val="000000">
                <a:alpha val="62745"/>
              </a:srgbClr>
            </a:outerShdw>
          </a:effectLst>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600">
              <a:solidFill>
                <a:schemeClr val="lt1"/>
              </a:solidFill>
              <a:latin typeface="Montserrat"/>
              <a:ea typeface="Montserrat"/>
              <a:cs typeface="Montserrat"/>
              <a:sym typeface="Montserrat"/>
            </a:endParaRPr>
          </a:p>
        </p:txBody>
      </p:sp>
      <p:pic>
        <p:nvPicPr>
          <p:cNvPr descr="https://www2.aofoundation.org/AOFileServerSurgery/MyPortalFiles?FilePath=/Surgery/es/_img/52/52_D300_i080_540.png" id="192" name="Google Shape;192;p12"/>
          <p:cNvPicPr preferRelativeResize="0"/>
          <p:nvPr/>
        </p:nvPicPr>
        <p:blipFill rotWithShape="1">
          <a:blip r:embed="rId15">
            <a:alphaModFix/>
          </a:blip>
          <a:srcRect b="-120"/>
          <a:stretch/>
        </p:blipFill>
        <p:spPr>
          <a:xfrm>
            <a:off x="7350597" y="1989674"/>
            <a:ext cx="3760801" cy="2565195"/>
          </a:xfrm>
          <a:prstGeom prst="rect">
            <a:avLst/>
          </a:prstGeom>
          <a:noFill/>
          <a:ln>
            <a:noFill/>
          </a:ln>
        </p:spPr>
      </p:pic>
      <p:sp>
        <p:nvSpPr>
          <p:cNvPr id="193" name="Google Shape;193;p12"/>
          <p:cNvSpPr/>
          <p:nvPr/>
        </p:nvSpPr>
        <p:spPr>
          <a:xfrm>
            <a:off x="6710908" y="3104641"/>
            <a:ext cx="126609" cy="140677"/>
          </a:xfrm>
          <a:prstGeom prst="ellipse">
            <a:avLst/>
          </a:prstGeom>
          <a:gradFill>
            <a:gsLst>
              <a:gs pos="0">
                <a:srgbClr val="474747"/>
              </a:gs>
              <a:gs pos="50000">
                <a:schemeClr val="dk1"/>
              </a:gs>
              <a:gs pos="100000">
                <a:schemeClr val="dk1"/>
              </a:gs>
            </a:gsLst>
            <a:lin ang="5400000" scaled="0"/>
          </a:gradFill>
          <a:ln>
            <a:noFill/>
          </a:ln>
          <a:effectLst>
            <a:outerShdw algn="ctr" blurRad="57150" dir="5400000" dist="19050" rotWithShape="0">
              <a:srgbClr val="000000">
                <a:alpha val="62745"/>
              </a:srgbClr>
            </a:outerShdw>
          </a:effectLst>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600">
              <a:solidFill>
                <a:schemeClr val="lt1"/>
              </a:solidFill>
              <a:latin typeface="Montserrat"/>
              <a:ea typeface="Montserrat"/>
              <a:cs typeface="Montserrat"/>
              <a:sym typeface="Montserrat"/>
            </a:endParaRPr>
          </a:p>
        </p:txBody>
      </p:sp>
      <p:pic>
        <p:nvPicPr>
          <p:cNvPr descr="https://www2.aofoundation.org/AOFileServerSurgery/MyPortalFiles?FilePath=/Surgery/es/_img/52/52_D300_i100_540.png" id="194" name="Google Shape;194;p12"/>
          <p:cNvPicPr preferRelativeResize="0"/>
          <p:nvPr/>
        </p:nvPicPr>
        <p:blipFill rotWithShape="1">
          <a:blip r:embed="rId16">
            <a:alphaModFix/>
          </a:blip>
          <a:srcRect b="0" l="0" r="25648" t="7181"/>
          <a:stretch/>
        </p:blipFill>
        <p:spPr>
          <a:xfrm>
            <a:off x="7323395" y="1912473"/>
            <a:ext cx="3806708" cy="2825284"/>
          </a:xfrm>
          <a:prstGeom prst="rect">
            <a:avLst/>
          </a:prstGeom>
          <a:noFill/>
          <a:ln>
            <a:noFill/>
          </a:ln>
        </p:spPr>
      </p:pic>
      <p:sp>
        <p:nvSpPr>
          <p:cNvPr id="195" name="Google Shape;195;p12"/>
          <p:cNvSpPr/>
          <p:nvPr/>
        </p:nvSpPr>
        <p:spPr>
          <a:xfrm>
            <a:off x="6711569" y="3533117"/>
            <a:ext cx="126609" cy="140677"/>
          </a:xfrm>
          <a:prstGeom prst="ellipse">
            <a:avLst/>
          </a:prstGeom>
          <a:gradFill>
            <a:gsLst>
              <a:gs pos="0">
                <a:srgbClr val="474747"/>
              </a:gs>
              <a:gs pos="50000">
                <a:schemeClr val="dk1"/>
              </a:gs>
              <a:gs pos="100000">
                <a:schemeClr val="dk1"/>
              </a:gs>
            </a:gsLst>
            <a:lin ang="5400000" scaled="0"/>
          </a:gradFill>
          <a:ln>
            <a:noFill/>
          </a:ln>
          <a:effectLst>
            <a:outerShdw algn="ctr" blurRad="57150" dir="5400000" dist="19050" rotWithShape="0">
              <a:srgbClr val="000000">
                <a:alpha val="62745"/>
              </a:srgbClr>
            </a:outerShdw>
          </a:effectLst>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600">
              <a:solidFill>
                <a:schemeClr val="lt1"/>
              </a:solidFill>
              <a:latin typeface="Montserrat"/>
              <a:ea typeface="Montserrat"/>
              <a:cs typeface="Montserrat"/>
              <a:sym typeface="Montserrat"/>
            </a:endParaRPr>
          </a:p>
        </p:txBody>
      </p:sp>
      <p:pic>
        <p:nvPicPr>
          <p:cNvPr descr="https://www2.aofoundation.org/AOFileServerSurgery/MyPortalFiles?FilePath=/Surgery/es/_img/52/52_D300_i120_540.png" id="196" name="Google Shape;196;p12"/>
          <p:cNvPicPr preferRelativeResize="0"/>
          <p:nvPr/>
        </p:nvPicPr>
        <p:blipFill rotWithShape="1">
          <a:blip r:embed="rId17">
            <a:alphaModFix/>
          </a:blip>
          <a:srcRect b="10622" l="0" r="13170" t="14897"/>
          <a:stretch/>
        </p:blipFill>
        <p:spPr>
          <a:xfrm>
            <a:off x="7313724" y="1902830"/>
            <a:ext cx="3854788" cy="2851426"/>
          </a:xfrm>
          <a:prstGeom prst="rect">
            <a:avLst/>
          </a:prstGeom>
          <a:noFill/>
          <a:ln>
            <a:noFill/>
          </a:ln>
        </p:spPr>
      </p:pic>
      <p:sp>
        <p:nvSpPr>
          <p:cNvPr id="197" name="Google Shape;197;p12"/>
          <p:cNvSpPr/>
          <p:nvPr/>
        </p:nvSpPr>
        <p:spPr>
          <a:xfrm>
            <a:off x="6711569" y="3755855"/>
            <a:ext cx="126609" cy="140677"/>
          </a:xfrm>
          <a:prstGeom prst="ellipse">
            <a:avLst/>
          </a:prstGeom>
          <a:gradFill>
            <a:gsLst>
              <a:gs pos="0">
                <a:srgbClr val="474747"/>
              </a:gs>
              <a:gs pos="50000">
                <a:schemeClr val="dk1"/>
              </a:gs>
              <a:gs pos="100000">
                <a:schemeClr val="dk1"/>
              </a:gs>
            </a:gsLst>
            <a:lin ang="5400000" scaled="0"/>
          </a:gradFill>
          <a:ln>
            <a:noFill/>
          </a:ln>
          <a:effectLst>
            <a:outerShdw algn="ctr" blurRad="57150" dir="5400000" dist="19050" rotWithShape="0">
              <a:srgbClr val="000000">
                <a:alpha val="62745"/>
              </a:srgbClr>
            </a:outerShdw>
          </a:effectLst>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600">
              <a:solidFill>
                <a:schemeClr val="lt1"/>
              </a:solidFill>
              <a:latin typeface="Montserrat"/>
              <a:ea typeface="Montserrat"/>
              <a:cs typeface="Montserrat"/>
              <a:sym typeface="Montserrat"/>
            </a:endParaRPr>
          </a:p>
        </p:txBody>
      </p:sp>
      <p:pic>
        <p:nvPicPr>
          <p:cNvPr descr="https://www2.aofoundation.org/AOFileServerSurgery/MyPortalFiles?FilePath=/Surgery/es/_img/52/52_D300_i140_540.png" id="198" name="Google Shape;198;p12"/>
          <p:cNvPicPr preferRelativeResize="0"/>
          <p:nvPr/>
        </p:nvPicPr>
        <p:blipFill rotWithShape="1">
          <a:blip r:embed="rId18">
            <a:alphaModFix/>
          </a:blip>
          <a:srcRect b="10812" l="261" r="11984" t="-3133"/>
          <a:stretch/>
        </p:blipFill>
        <p:spPr>
          <a:xfrm>
            <a:off x="7264364" y="1776921"/>
            <a:ext cx="3913870" cy="2964929"/>
          </a:xfrm>
          <a:prstGeom prst="rect">
            <a:avLst/>
          </a:prstGeom>
          <a:noFill/>
          <a:ln>
            <a:noFill/>
          </a:ln>
        </p:spPr>
      </p:pic>
      <p:sp>
        <p:nvSpPr>
          <p:cNvPr id="199" name="Google Shape;199;p12"/>
          <p:cNvSpPr/>
          <p:nvPr/>
        </p:nvSpPr>
        <p:spPr>
          <a:xfrm>
            <a:off x="6711569" y="3964525"/>
            <a:ext cx="126609" cy="140677"/>
          </a:xfrm>
          <a:prstGeom prst="ellipse">
            <a:avLst/>
          </a:prstGeom>
          <a:gradFill>
            <a:gsLst>
              <a:gs pos="0">
                <a:srgbClr val="474747"/>
              </a:gs>
              <a:gs pos="50000">
                <a:schemeClr val="dk1"/>
              </a:gs>
              <a:gs pos="100000">
                <a:schemeClr val="dk1"/>
              </a:gs>
            </a:gsLst>
            <a:lin ang="5400000" scaled="0"/>
          </a:gradFill>
          <a:ln>
            <a:noFill/>
          </a:ln>
          <a:effectLst>
            <a:outerShdw algn="ctr" blurRad="57150" dir="5400000" dist="19050" rotWithShape="0">
              <a:srgbClr val="000000">
                <a:alpha val="62745"/>
              </a:srgbClr>
            </a:outerShdw>
          </a:effectLst>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600">
              <a:solidFill>
                <a:schemeClr val="lt1"/>
              </a:solidFill>
              <a:latin typeface="Montserrat"/>
              <a:ea typeface="Montserrat"/>
              <a:cs typeface="Montserrat"/>
              <a:sym typeface="Montserrat"/>
            </a:endParaRPr>
          </a:p>
        </p:txBody>
      </p:sp>
      <p:pic>
        <p:nvPicPr>
          <p:cNvPr descr="https://www2.aofoundation.org/AOFileServerSurgery/MyPortalFiles?FilePath=/Surgery/es/_img/52/52_D300_i160_540.png" id="200" name="Google Shape;200;p12"/>
          <p:cNvPicPr preferRelativeResize="0"/>
          <p:nvPr/>
        </p:nvPicPr>
        <p:blipFill rotWithShape="1">
          <a:blip r:embed="rId19">
            <a:alphaModFix/>
          </a:blip>
          <a:srcRect b="0" l="0" r="16526" t="0"/>
          <a:stretch/>
        </p:blipFill>
        <p:spPr>
          <a:xfrm>
            <a:off x="7221481" y="1877461"/>
            <a:ext cx="3940450" cy="2865002"/>
          </a:xfrm>
          <a:prstGeom prst="rect">
            <a:avLst/>
          </a:prstGeom>
          <a:noFill/>
          <a:ln>
            <a:noFill/>
          </a:ln>
        </p:spPr>
      </p:pic>
      <p:sp>
        <p:nvSpPr>
          <p:cNvPr id="201" name="Google Shape;201;p12"/>
          <p:cNvSpPr/>
          <p:nvPr/>
        </p:nvSpPr>
        <p:spPr>
          <a:xfrm>
            <a:off x="6723711" y="4187263"/>
            <a:ext cx="126609" cy="140677"/>
          </a:xfrm>
          <a:prstGeom prst="ellipse">
            <a:avLst/>
          </a:prstGeom>
          <a:gradFill>
            <a:gsLst>
              <a:gs pos="0">
                <a:srgbClr val="474747"/>
              </a:gs>
              <a:gs pos="50000">
                <a:schemeClr val="dk1"/>
              </a:gs>
              <a:gs pos="100000">
                <a:schemeClr val="dk1"/>
              </a:gs>
            </a:gsLst>
            <a:lin ang="5400000" scaled="0"/>
          </a:gradFill>
          <a:ln>
            <a:noFill/>
          </a:ln>
          <a:effectLst>
            <a:outerShdw algn="ctr" blurRad="57150" dir="5400000" dist="19050" rotWithShape="0">
              <a:srgbClr val="000000">
                <a:alpha val="62745"/>
              </a:srgbClr>
            </a:outerShdw>
          </a:effectLst>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600">
              <a:solidFill>
                <a:schemeClr val="lt1"/>
              </a:solidFill>
              <a:latin typeface="Montserrat"/>
              <a:ea typeface="Montserrat"/>
              <a:cs typeface="Montserrat"/>
              <a:sym typeface="Montserrat"/>
            </a:endParaRPr>
          </a:p>
        </p:txBody>
      </p:sp>
      <p:pic>
        <p:nvPicPr>
          <p:cNvPr descr="https://www2.aofoundation.org/AOFileServerSurgery/MyPortalFiles?FilePath=/Surgery/es/_img/52/52_D300_i180_540.png" id="202" name="Google Shape;202;p12"/>
          <p:cNvPicPr preferRelativeResize="0"/>
          <p:nvPr/>
        </p:nvPicPr>
        <p:blipFill rotWithShape="1">
          <a:blip r:embed="rId20">
            <a:alphaModFix/>
          </a:blip>
          <a:srcRect b="0" l="0" r="0" t="0"/>
          <a:stretch/>
        </p:blipFill>
        <p:spPr>
          <a:xfrm>
            <a:off x="7241147" y="1871931"/>
            <a:ext cx="3941433" cy="2807135"/>
          </a:xfrm>
          <a:prstGeom prst="rect">
            <a:avLst/>
          </a:prstGeom>
          <a:noFill/>
          <a:ln>
            <a:noFill/>
          </a:ln>
        </p:spPr>
      </p:pic>
      <p:sp>
        <p:nvSpPr>
          <p:cNvPr id="203" name="Google Shape;203;p12"/>
          <p:cNvSpPr/>
          <p:nvPr/>
        </p:nvSpPr>
        <p:spPr>
          <a:xfrm>
            <a:off x="6723711" y="4410001"/>
            <a:ext cx="126609" cy="140677"/>
          </a:xfrm>
          <a:prstGeom prst="ellipse">
            <a:avLst/>
          </a:prstGeom>
          <a:gradFill>
            <a:gsLst>
              <a:gs pos="0">
                <a:srgbClr val="474747"/>
              </a:gs>
              <a:gs pos="50000">
                <a:schemeClr val="dk1"/>
              </a:gs>
              <a:gs pos="100000">
                <a:schemeClr val="dk1"/>
              </a:gs>
            </a:gsLst>
            <a:lin ang="5400000" scaled="0"/>
          </a:gradFill>
          <a:ln>
            <a:noFill/>
          </a:ln>
          <a:effectLst>
            <a:outerShdw algn="ctr" blurRad="57150" dir="5400000" dist="19050" rotWithShape="0">
              <a:srgbClr val="000000">
                <a:alpha val="62745"/>
              </a:srgbClr>
            </a:outerShdw>
          </a:effectLst>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600">
              <a:solidFill>
                <a:schemeClr val="lt1"/>
              </a:solidFill>
              <a:latin typeface="Montserrat"/>
              <a:ea typeface="Montserrat"/>
              <a:cs typeface="Montserrat"/>
              <a:sym typeface="Montserrat"/>
            </a:endParaRPr>
          </a:p>
        </p:txBody>
      </p:sp>
      <p:sp>
        <p:nvSpPr>
          <p:cNvPr id="204" name="Google Shape;204;p12"/>
          <p:cNvSpPr/>
          <p:nvPr/>
        </p:nvSpPr>
        <p:spPr>
          <a:xfrm>
            <a:off x="569940" y="1003866"/>
            <a:ext cx="11057206" cy="3756074"/>
          </a:xfrm>
          <a:prstGeom prst="rect">
            <a:avLst/>
          </a:prstGeom>
          <a:solidFill>
            <a:schemeClr val="lt1"/>
          </a:solidFill>
          <a:ln cap="flat" cmpd="sng" w="12700">
            <a:solidFill>
              <a:schemeClr val="accent6"/>
            </a:solidFill>
            <a:prstDash val="solid"/>
            <a:miter lim="800000"/>
            <a:headEnd len="sm" type="none" w="sm"/>
            <a:tailEnd len="sm" type="none" w="sm"/>
          </a:ln>
        </p:spPr>
        <p:txBody>
          <a:bodyPr anchor="ctr" anchorCtr="0" bIns="45700" lIns="91425" rIns="91425" spcFirstLastPara="1" tIns="45700" wrap="square">
            <a:noAutofit/>
          </a:bodyPr>
          <a:lstStyle/>
          <a:p>
            <a:pPr algn="l" indent="0" lvl="0" marL="0" marR="0" rtl="0">
              <a:spcBef>
                <a:spcPts val="0"/>
              </a:spcBef>
              <a:spcAft>
                <a:spcPts val="0"/>
              </a:spcAft>
              <a:buNone/>
            </a:pPr>
            <a:r>
              <a:t/>
            </a:r>
            <a:endParaRPr i="1" sz="1600">
              <a:solidFill>
                <a:schemeClr val="dk1"/>
              </a:solidFill>
              <a:latin typeface="Montserrat"/>
              <a:ea typeface="Montserrat"/>
              <a:cs typeface="Montserrat"/>
              <a:sym typeface="Montserrat"/>
            </a:endParaRPr>
          </a:p>
          <a:p>
            <a:pPr algn="l" indent="0" lvl="0" marL="0" marR="0" rtl="0">
              <a:spcBef>
                <a:spcPts val="0"/>
              </a:spcBef>
              <a:spcAft>
                <a:spcPts val="0"/>
              </a:spcAft>
              <a:buNone/>
            </a:pPr>
            <a:r>
              <a:rPr i="1" lang="es-CO" sz="1600">
                <a:solidFill>
                  <a:schemeClr val="dk1"/>
                </a:solidFill>
                <a:latin typeface="Montserrat"/>
                <a:ea typeface="Montserrat"/>
                <a:cs typeface="Montserrat"/>
                <a:sym typeface="Montserrat"/>
              </a:rPr>
              <a:t>Nivel neurológico de la lesión</a:t>
            </a:r>
            <a:r>
              <a:rPr lang="es-CO" sz="1600">
                <a:solidFill>
                  <a:schemeClr val="dk1"/>
                </a:solidFill>
                <a:latin typeface="Montserrat"/>
                <a:ea typeface="Montserrat"/>
                <a:cs typeface="Montserrat"/>
                <a:sym typeface="Montserrat"/>
              </a:rPr>
              <a:t>:</a:t>
            </a:r>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ctr" indent="0" lvl="0" marL="0" marR="0" rtl="0">
              <a:spcBef>
                <a:spcPts val="0"/>
              </a:spcBef>
              <a:spcAft>
                <a:spcPts val="0"/>
              </a:spcAft>
              <a:buNone/>
            </a:pPr>
            <a:r>
              <a:rPr lang="es-CO" sz="1600">
                <a:solidFill>
                  <a:schemeClr val="dk1"/>
                </a:solidFill>
                <a:latin typeface="Montserrat"/>
                <a:ea typeface="Montserrat"/>
                <a:cs typeface="Montserrat"/>
                <a:sym typeface="Montserrat"/>
              </a:rPr>
              <a:t>Segmento medular más caudal con niveles sensitivos intactos  y motor antigravitatorio ( ≥ 3)</a:t>
            </a:r>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p:txBody>
      </p:sp>
      <p:sp>
        <p:nvSpPr>
          <p:cNvPr id="205" name="Google Shape;205;p12"/>
          <p:cNvSpPr/>
          <p:nvPr/>
        </p:nvSpPr>
        <p:spPr>
          <a:xfrm>
            <a:off x="4599164" y="3362051"/>
            <a:ext cx="711591" cy="576775"/>
          </a:xfrm>
          <a:prstGeom prst="ellipse">
            <a:avLst/>
          </a:prstGeom>
          <a:gradFill>
            <a:gsLst>
              <a:gs pos="0">
                <a:srgbClr val="70A5DA"/>
              </a:gs>
              <a:gs pos="50000">
                <a:srgbClr val="539BDB"/>
              </a:gs>
              <a:gs pos="100000">
                <a:srgbClr val="4288C8"/>
              </a:gs>
            </a:gsLst>
            <a:lin ang="5400000" scaled="0"/>
          </a:gradFill>
          <a:ln>
            <a:noFill/>
          </a:ln>
          <a:effectLst>
            <a:outerShdw algn="ctr" blurRad="57150" dir="5400000" dist="19050" rotWithShape="0">
              <a:srgbClr val="000000">
                <a:alpha val="62745"/>
              </a:srgbClr>
            </a:outerShdw>
          </a:effectLst>
        </p:spPr>
        <p:txBody>
          <a:bodyPr anchor="ctr" anchorCtr="0" bIns="45700" lIns="91425" rIns="91425" spcFirstLastPara="1" tIns="45700" wrap="square">
            <a:noAutofit/>
          </a:bodyPr>
          <a:lstStyle/>
          <a:p>
            <a:pPr algn="ctr" indent="0" lvl="0" marL="0" marR="0" rtl="0">
              <a:spcBef>
                <a:spcPts val="0"/>
              </a:spcBef>
              <a:spcAft>
                <a:spcPts val="0"/>
              </a:spcAft>
              <a:buNone/>
            </a:pPr>
            <a:r>
              <a:rPr b="1" lang="es-CO" sz="2000">
                <a:solidFill>
                  <a:schemeClr val="lt1"/>
                </a:solidFill>
                <a:latin typeface="Montserrat"/>
                <a:ea typeface="Montserrat"/>
                <a:cs typeface="Montserrat"/>
                <a:sym typeface="Montserrat"/>
              </a:rPr>
              <a:t>1</a:t>
            </a:r>
            <a:endParaRPr/>
          </a:p>
        </p:txBody>
      </p:sp>
      <p:sp>
        <p:nvSpPr>
          <p:cNvPr id="206" name="Google Shape;206;p12"/>
          <p:cNvSpPr/>
          <p:nvPr/>
        </p:nvSpPr>
        <p:spPr>
          <a:xfrm>
            <a:off x="5619899" y="3453536"/>
            <a:ext cx="436099" cy="393804"/>
          </a:xfrm>
          <a:prstGeom prst="mathPlus">
            <a:avLst>
              <a:gd fmla="val 23520" name="adj1"/>
            </a:avLst>
          </a:prstGeom>
          <a:solidFill>
            <a:schemeClr val="accent1"/>
          </a:solidFill>
          <a:ln cap="flat" cmpd="sng" w="12700">
            <a:solidFill>
              <a:srgbClr val="31538F"/>
            </a:solidFill>
            <a:prstDash val="solid"/>
            <a:miter lim="800000"/>
            <a:headEnd len="sm" type="none" w="sm"/>
            <a:tailEnd len="sm" type="none" w="sm"/>
          </a:ln>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600">
              <a:solidFill>
                <a:schemeClr val="lt1"/>
              </a:solidFill>
              <a:latin typeface="Montserrat"/>
              <a:ea typeface="Montserrat"/>
              <a:cs typeface="Montserrat"/>
              <a:sym typeface="Montserrat"/>
            </a:endParaRPr>
          </a:p>
        </p:txBody>
      </p:sp>
      <p:sp>
        <p:nvSpPr>
          <p:cNvPr id="207" name="Google Shape;207;p12"/>
          <p:cNvSpPr/>
          <p:nvPr/>
        </p:nvSpPr>
        <p:spPr>
          <a:xfrm>
            <a:off x="6370015" y="3374438"/>
            <a:ext cx="711591" cy="576775"/>
          </a:xfrm>
          <a:prstGeom prst="ellipse">
            <a:avLst/>
          </a:prstGeom>
          <a:gradFill>
            <a:gsLst>
              <a:gs pos="0">
                <a:srgbClr val="70A5DA"/>
              </a:gs>
              <a:gs pos="50000">
                <a:srgbClr val="539BDB"/>
              </a:gs>
              <a:gs pos="100000">
                <a:srgbClr val="4288C8"/>
              </a:gs>
            </a:gsLst>
            <a:lin ang="5400000" scaled="0"/>
          </a:gradFill>
          <a:ln>
            <a:noFill/>
          </a:ln>
          <a:effectLst>
            <a:outerShdw algn="ctr" blurRad="57150" dir="5400000" dist="19050" rotWithShape="0">
              <a:srgbClr val="000000">
                <a:alpha val="62745"/>
              </a:srgbClr>
            </a:outerShdw>
          </a:effectLst>
        </p:spPr>
        <p:txBody>
          <a:bodyPr anchor="ctr" anchorCtr="0" bIns="45700" lIns="91425" rIns="91425" spcFirstLastPara="1" tIns="45700" wrap="square">
            <a:noAutofit/>
          </a:bodyPr>
          <a:lstStyle/>
          <a:p>
            <a:pPr algn="ctr" indent="0" lvl="0" marL="0" marR="0" rtl="0">
              <a:spcBef>
                <a:spcPts val="0"/>
              </a:spcBef>
              <a:spcAft>
                <a:spcPts val="0"/>
              </a:spcAft>
              <a:buNone/>
            </a:pPr>
            <a:r>
              <a:rPr b="1" lang="es-CO" sz="2000">
                <a:solidFill>
                  <a:schemeClr val="lt1"/>
                </a:solidFill>
                <a:latin typeface="Montserrat"/>
                <a:ea typeface="Montserrat"/>
                <a:cs typeface="Montserrat"/>
                <a:sym typeface="Montserrat"/>
              </a:rPr>
              <a:t>2</a:t>
            </a:r>
            <a:endParaRPr/>
          </a:p>
        </p:txBody>
      </p:sp>
      <p:pic>
        <p:nvPicPr>
          <p:cNvPr id="208" name="Google Shape;208;p12"/>
          <p:cNvPicPr preferRelativeResize="0"/>
          <p:nvPr/>
        </p:nvPicPr>
        <p:blipFill rotWithShape="1">
          <a:blip r:embed="rId21">
            <a:alphaModFix/>
          </a:blip>
          <a:srcRect b="0" l="0" r="0" t="0"/>
          <a:stretch/>
        </p:blipFill>
        <p:spPr>
          <a:xfrm>
            <a:off x="2198123" y="1080034"/>
            <a:ext cx="7961422" cy="840823"/>
          </a:xfrm>
          <a:prstGeom prst="rect">
            <a:avLst/>
          </a:prstGeom>
          <a:noFill/>
          <a:ln>
            <a:noFill/>
          </a:ln>
        </p:spPr>
      </p:pic>
      <p:sp>
        <p:nvSpPr>
          <p:cNvPr id="209" name="Google Shape;209;p12"/>
          <p:cNvSpPr/>
          <p:nvPr/>
        </p:nvSpPr>
        <p:spPr>
          <a:xfrm>
            <a:off x="569940" y="999674"/>
            <a:ext cx="11057206" cy="3756074"/>
          </a:xfrm>
          <a:prstGeom prst="rect">
            <a:avLst/>
          </a:prstGeom>
          <a:solidFill>
            <a:schemeClr val="lt1"/>
          </a:solidFill>
          <a:ln cap="flat" cmpd="sng" w="12700">
            <a:solidFill>
              <a:schemeClr val="accent6"/>
            </a:solidFill>
            <a:prstDash val="solid"/>
            <a:miter lim="800000"/>
            <a:headEnd len="sm" type="none" w="sm"/>
            <a:tailEnd len="sm" type="none" w="sm"/>
          </a:ln>
        </p:spPr>
        <p:txBody>
          <a:bodyPr anchor="ctr" anchorCtr="0" bIns="45700" lIns="91425" rIns="91425" spcFirstLastPara="1" tIns="45700" wrap="square">
            <a:noAutofit/>
          </a:bodyPr>
          <a:lstStyle/>
          <a:p>
            <a:pPr algn="l" indent="0" lvl="0" marL="0" marR="0" rtl="0">
              <a:spcBef>
                <a:spcPts val="0"/>
              </a:spcBef>
              <a:spcAft>
                <a:spcPts val="0"/>
              </a:spcAft>
              <a:buNone/>
            </a:pPr>
            <a:r>
              <a:t/>
            </a:r>
            <a:endParaRPr i="1" sz="1600">
              <a:solidFill>
                <a:schemeClr val="dk1"/>
              </a:solidFill>
              <a:latin typeface="Montserrat"/>
              <a:ea typeface="Montserrat"/>
              <a:cs typeface="Montserrat"/>
              <a:sym typeface="Montserrat"/>
            </a:endParaRPr>
          </a:p>
          <a:p>
            <a:pPr algn="l" indent="0" lvl="0" marL="0" marR="0" rtl="0">
              <a:spcBef>
                <a:spcPts val="0"/>
              </a:spcBef>
              <a:spcAft>
                <a:spcPts val="0"/>
              </a:spcAft>
              <a:buNone/>
            </a:pPr>
            <a:r>
              <a:rPr b="1" i="1" lang="es-CO" sz="1600">
                <a:solidFill>
                  <a:schemeClr val="dk1"/>
                </a:solidFill>
                <a:latin typeface="Montserrat"/>
                <a:ea typeface="Montserrat"/>
                <a:cs typeface="Montserrat"/>
                <a:sym typeface="Montserrat"/>
              </a:rPr>
              <a:t>Definir si la lesión es completa o incompleta</a:t>
            </a:r>
            <a:r>
              <a:rPr i="1" lang="es-CO" sz="1600">
                <a:solidFill>
                  <a:schemeClr val="dk1"/>
                </a:solidFill>
                <a:latin typeface="Montserrat"/>
                <a:ea typeface="Montserrat"/>
                <a:cs typeface="Montserrat"/>
                <a:sym typeface="Montserrat"/>
              </a:rPr>
              <a:t> </a:t>
            </a:r>
            <a:r>
              <a:rPr lang="es-CO" sz="1600">
                <a:solidFill>
                  <a:schemeClr val="dk1"/>
                </a:solidFill>
                <a:latin typeface="Montserrat"/>
                <a:ea typeface="Montserrat"/>
                <a:cs typeface="Montserrat"/>
                <a:sym typeface="Montserrat"/>
              </a:rPr>
              <a:t>(Conservación sacra motora y/o sensitiva):</a:t>
            </a:r>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l" indent="0" lvl="0" marL="0" marR="0" rtl="0">
              <a:spcBef>
                <a:spcPts val="0"/>
              </a:spcBef>
              <a:spcAft>
                <a:spcPts val="0"/>
              </a:spcAft>
              <a:buNone/>
            </a:pPr>
            <a:r>
              <a:rPr lang="es-CO" sz="1600">
                <a:solidFill>
                  <a:schemeClr val="dk1"/>
                </a:solidFill>
                <a:latin typeface="Montserrat"/>
                <a:ea typeface="Montserrat"/>
                <a:cs typeface="Montserrat"/>
                <a:sym typeface="Montserrat"/>
              </a:rPr>
              <a:t>Si contracción anal = </a:t>
            </a:r>
            <a:r>
              <a:rPr i="1" lang="es-CO" sz="1600">
                <a:solidFill>
                  <a:schemeClr val="dk1"/>
                </a:solidFill>
                <a:latin typeface="Montserrat"/>
                <a:ea typeface="Montserrat"/>
                <a:cs typeface="Montserrat"/>
                <a:sym typeface="Montserrat"/>
              </a:rPr>
              <a:t>NO</a:t>
            </a:r>
            <a:r>
              <a:rPr lang="es-CO" sz="1600">
                <a:solidFill>
                  <a:schemeClr val="dk1"/>
                </a:solidFill>
                <a:latin typeface="Montserrat"/>
                <a:ea typeface="Montserrat"/>
                <a:cs typeface="Montserrat"/>
                <a:sym typeface="Montserrat"/>
              </a:rPr>
              <a:t> y sensibilidad S4/S5= </a:t>
            </a:r>
            <a:r>
              <a:rPr i="1" lang="es-CO" sz="1600">
                <a:solidFill>
                  <a:schemeClr val="dk1"/>
                </a:solidFill>
                <a:latin typeface="Montserrat"/>
                <a:ea typeface="Montserrat"/>
                <a:cs typeface="Montserrat"/>
                <a:sym typeface="Montserrat"/>
              </a:rPr>
              <a:t>0</a:t>
            </a:r>
            <a:r>
              <a:rPr lang="es-CO" sz="1600">
                <a:solidFill>
                  <a:schemeClr val="dk1"/>
                </a:solidFill>
                <a:latin typeface="Montserrat"/>
                <a:ea typeface="Montserrat"/>
                <a:cs typeface="Montserrat"/>
                <a:sym typeface="Montserrat"/>
              </a:rPr>
              <a:t>  </a:t>
            </a:r>
            <a:endParaRPr/>
          </a:p>
          <a:p>
            <a:pPr algn="l" indent="0" lvl="0" marL="0" marR="0" rtl="0">
              <a:spcBef>
                <a:spcPts val="0"/>
              </a:spcBef>
              <a:spcAft>
                <a:spcPts val="0"/>
              </a:spcAft>
              <a:buNone/>
            </a:pPr>
            <a:r>
              <a:rPr lang="es-CO" sz="1600">
                <a:solidFill>
                  <a:schemeClr val="dk1"/>
                </a:solidFill>
                <a:latin typeface="Montserrat"/>
                <a:ea typeface="Montserrat"/>
                <a:cs typeface="Montserrat"/>
                <a:sym typeface="Montserrat"/>
              </a:rPr>
              <a:t>y presión anal profunda = </a:t>
            </a:r>
            <a:r>
              <a:rPr i="1" lang="es-CO" sz="1600">
                <a:solidFill>
                  <a:schemeClr val="dk1"/>
                </a:solidFill>
                <a:latin typeface="Montserrat"/>
                <a:ea typeface="Montserrat"/>
                <a:cs typeface="Montserrat"/>
                <a:sym typeface="Montserrat"/>
              </a:rPr>
              <a:t>NO                                COMPLETO</a:t>
            </a:r>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l" indent="0" lvl="0" marL="0" marR="0" rtl="0">
              <a:spcBef>
                <a:spcPts val="0"/>
              </a:spcBef>
              <a:spcAft>
                <a:spcPts val="0"/>
              </a:spcAft>
              <a:buNone/>
            </a:pPr>
            <a:r>
              <a:rPr lang="es-CO" sz="1600">
                <a:solidFill>
                  <a:schemeClr val="dk1"/>
                </a:solidFill>
                <a:latin typeface="Montserrat"/>
                <a:ea typeface="Montserrat"/>
                <a:cs typeface="Montserrat"/>
                <a:sym typeface="Montserrat"/>
              </a:rPr>
              <a:t>Alguna respuesta </a:t>
            </a:r>
            <a:r>
              <a:rPr i="1" lang="es-CO" sz="1600">
                <a:solidFill>
                  <a:schemeClr val="dk1"/>
                </a:solidFill>
                <a:latin typeface="Montserrat"/>
                <a:ea typeface="Montserrat"/>
                <a:cs typeface="Montserrat"/>
                <a:sym typeface="Montserrat"/>
              </a:rPr>
              <a:t>SI </a:t>
            </a:r>
            <a:r>
              <a:rPr lang="es-CO" sz="1600">
                <a:solidFill>
                  <a:schemeClr val="dk1"/>
                </a:solidFill>
                <a:latin typeface="Montserrat"/>
                <a:ea typeface="Montserrat"/>
                <a:cs typeface="Montserrat"/>
                <a:sym typeface="Montserrat"/>
              </a:rPr>
              <a:t>o &gt; </a:t>
            </a:r>
            <a:r>
              <a:rPr i="1" lang="es-CO" sz="1600">
                <a:solidFill>
                  <a:schemeClr val="dk1"/>
                </a:solidFill>
                <a:latin typeface="Montserrat"/>
                <a:ea typeface="Montserrat"/>
                <a:cs typeface="Montserrat"/>
                <a:sym typeface="Montserrat"/>
              </a:rPr>
              <a:t>0</a:t>
            </a:r>
            <a:r>
              <a:rPr lang="es-CO" sz="1600">
                <a:solidFill>
                  <a:schemeClr val="dk1"/>
                </a:solidFill>
                <a:latin typeface="Montserrat"/>
                <a:ea typeface="Montserrat"/>
                <a:cs typeface="Montserrat"/>
                <a:sym typeface="Montserrat"/>
              </a:rPr>
              <a:t>                                       </a:t>
            </a:r>
            <a:r>
              <a:rPr i="1" lang="es-CO" sz="1600">
                <a:solidFill>
                  <a:schemeClr val="dk1"/>
                </a:solidFill>
                <a:latin typeface="Montserrat"/>
                <a:ea typeface="Montserrat"/>
                <a:cs typeface="Montserrat"/>
                <a:sym typeface="Montserrat"/>
              </a:rPr>
              <a:t>INCOMPLETO</a:t>
            </a:r>
            <a:r>
              <a:rPr lang="es-CO" sz="1600">
                <a:solidFill>
                  <a:schemeClr val="dk1"/>
                </a:solidFill>
                <a:latin typeface="Montserrat"/>
                <a:ea typeface="Montserrat"/>
                <a:cs typeface="Montserrat"/>
                <a:sym typeface="Montserrat"/>
              </a:rPr>
              <a:t>   </a:t>
            </a:r>
            <a:endParaRPr sz="1600">
              <a:solidFill>
                <a:schemeClr val="dk1"/>
              </a:solidFill>
              <a:latin typeface="Montserrat"/>
              <a:ea typeface="Montserrat"/>
              <a:cs typeface="Montserrat"/>
              <a:sym typeface="Montserrat"/>
            </a:endParaRPr>
          </a:p>
        </p:txBody>
      </p:sp>
      <p:pic>
        <p:nvPicPr>
          <p:cNvPr id="210" name="Google Shape;210;p12"/>
          <p:cNvPicPr preferRelativeResize="0"/>
          <p:nvPr/>
        </p:nvPicPr>
        <p:blipFill rotWithShape="1">
          <a:blip r:embed="rId22">
            <a:alphaModFix/>
          </a:blip>
          <a:srcRect b="0" l="0" r="0" t="0"/>
          <a:stretch/>
        </p:blipFill>
        <p:spPr>
          <a:xfrm>
            <a:off x="2233685" y="1064515"/>
            <a:ext cx="7968743" cy="857945"/>
          </a:xfrm>
          <a:prstGeom prst="rect">
            <a:avLst/>
          </a:prstGeom>
          <a:noFill/>
          <a:ln>
            <a:noFill/>
          </a:ln>
        </p:spPr>
      </p:pic>
      <p:sp>
        <p:nvSpPr>
          <p:cNvPr id="211" name="Google Shape;211;p12"/>
          <p:cNvSpPr/>
          <p:nvPr/>
        </p:nvSpPr>
        <p:spPr>
          <a:xfrm>
            <a:off x="3833459" y="2959459"/>
            <a:ext cx="1204560" cy="178582"/>
          </a:xfrm>
          <a:prstGeom prst="rightArrow">
            <a:avLst>
              <a:gd fmla="val 50000" name="adj1"/>
              <a:gd fmla="val 50000" name="adj2"/>
            </a:avLst>
          </a:prstGeom>
          <a:solidFill>
            <a:schemeClr val="accent1"/>
          </a:solidFill>
          <a:ln cap="flat" cmpd="sng" w="12700">
            <a:solidFill>
              <a:srgbClr val="31538F"/>
            </a:solidFill>
            <a:prstDash val="solid"/>
            <a:miter lim="800000"/>
            <a:headEnd len="sm" type="none" w="sm"/>
            <a:tailEnd len="sm" type="none" w="sm"/>
          </a:ln>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600">
              <a:solidFill>
                <a:schemeClr val="lt1"/>
              </a:solidFill>
              <a:latin typeface="Montserrat"/>
              <a:ea typeface="Montserrat"/>
              <a:cs typeface="Montserrat"/>
              <a:sym typeface="Montserrat"/>
            </a:endParaRPr>
          </a:p>
        </p:txBody>
      </p:sp>
      <p:sp>
        <p:nvSpPr>
          <p:cNvPr id="212" name="Google Shape;212;p12"/>
          <p:cNvSpPr/>
          <p:nvPr/>
        </p:nvSpPr>
        <p:spPr>
          <a:xfrm>
            <a:off x="3821866" y="3717950"/>
            <a:ext cx="1204560" cy="178582"/>
          </a:xfrm>
          <a:prstGeom prst="rightArrow">
            <a:avLst>
              <a:gd fmla="val 50000" name="adj1"/>
              <a:gd fmla="val 50000" name="adj2"/>
            </a:avLst>
          </a:prstGeom>
          <a:solidFill>
            <a:schemeClr val="accent1"/>
          </a:solidFill>
          <a:ln cap="flat" cmpd="sng" w="12700">
            <a:solidFill>
              <a:srgbClr val="31538F"/>
            </a:solidFill>
            <a:prstDash val="solid"/>
            <a:miter lim="800000"/>
            <a:headEnd len="sm" type="none" w="sm"/>
            <a:tailEnd len="sm" type="none" w="sm"/>
          </a:ln>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600">
              <a:solidFill>
                <a:schemeClr val="lt1"/>
              </a:solidFill>
              <a:latin typeface="Montserrat"/>
              <a:ea typeface="Montserrat"/>
              <a:cs typeface="Montserrat"/>
              <a:sym typeface="Montserrat"/>
            </a:endParaRPr>
          </a:p>
        </p:txBody>
      </p:sp>
      <p:sp>
        <p:nvSpPr>
          <p:cNvPr id="213" name="Google Shape;213;p12"/>
          <p:cNvSpPr/>
          <p:nvPr/>
        </p:nvSpPr>
        <p:spPr>
          <a:xfrm>
            <a:off x="563459" y="1002546"/>
            <a:ext cx="11304694" cy="3756074"/>
          </a:xfrm>
          <a:prstGeom prst="rect">
            <a:avLst/>
          </a:prstGeom>
          <a:solidFill>
            <a:schemeClr val="lt1"/>
          </a:solidFill>
          <a:ln cap="flat" cmpd="sng" w="12700">
            <a:solidFill>
              <a:schemeClr val="accent6"/>
            </a:solidFill>
            <a:prstDash val="solid"/>
            <a:miter lim="800000"/>
            <a:headEnd len="sm" type="none" w="sm"/>
            <a:tailEnd len="sm" type="none" w="sm"/>
          </a:ln>
        </p:spPr>
        <p:txBody>
          <a:bodyPr anchor="ctr" anchorCtr="0" bIns="45700" lIns="91425" rIns="91425" spcFirstLastPara="1" tIns="45700" wrap="square">
            <a:noAutofit/>
          </a:bodyPr>
          <a:lstStyle/>
          <a:p>
            <a:pPr algn="l" indent="0" lvl="0" marL="0" marR="0" rtl="0">
              <a:spcBef>
                <a:spcPts val="0"/>
              </a:spcBef>
              <a:spcAft>
                <a:spcPts val="0"/>
              </a:spcAft>
              <a:buNone/>
            </a:pPr>
            <a:r>
              <a:rPr b="1" lang="es-CO" sz="1600">
                <a:solidFill>
                  <a:schemeClr val="dk1"/>
                </a:solidFill>
                <a:latin typeface="Montserrat"/>
                <a:ea typeface="Montserrat"/>
                <a:cs typeface="Montserrat"/>
                <a:sym typeface="Montserrat"/>
              </a:rPr>
              <a:t>ASIA definitivo del paciente:</a:t>
            </a:r>
            <a:endParaRPr/>
          </a:p>
          <a:p>
            <a:pPr algn="l" indent="0" lvl="0" marL="0" marR="0" rtl="0">
              <a:spcBef>
                <a:spcPts val="0"/>
              </a:spcBef>
              <a:spcAft>
                <a:spcPts val="0"/>
              </a:spcAft>
              <a:buNone/>
            </a:pPr>
            <a:r>
              <a:t/>
            </a:r>
            <a:endParaRPr b="1" sz="16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b="1" sz="16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b="1" sz="16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b="1" sz="16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p:txBody>
      </p:sp>
      <p:pic>
        <p:nvPicPr>
          <p:cNvPr id="214" name="Google Shape;214;p12"/>
          <p:cNvPicPr preferRelativeResize="0"/>
          <p:nvPr/>
        </p:nvPicPr>
        <p:blipFill rotWithShape="1">
          <a:blip r:embed="rId23">
            <a:alphaModFix/>
          </a:blip>
          <a:srcRect b="0" l="0" r="0" t="0"/>
          <a:stretch/>
        </p:blipFill>
        <p:spPr>
          <a:xfrm>
            <a:off x="2226791" y="1059553"/>
            <a:ext cx="7913360" cy="947313"/>
          </a:xfrm>
          <a:prstGeom prst="rect">
            <a:avLst/>
          </a:prstGeom>
          <a:noFill/>
          <a:ln>
            <a:noFill/>
          </a:ln>
        </p:spPr>
      </p:pic>
      <p:sp>
        <p:nvSpPr>
          <p:cNvPr id="215" name="Google Shape;215;p12"/>
          <p:cNvSpPr txBox="1"/>
          <p:nvPr/>
        </p:nvSpPr>
        <p:spPr>
          <a:xfrm>
            <a:off x="4374661" y="1888538"/>
            <a:ext cx="2413470" cy="338554"/>
          </a:xfrm>
          <a:prstGeom prst="rect">
            <a:avLst/>
          </a:prstGeom>
          <a:noFill/>
          <a:ln>
            <a:noFill/>
          </a:ln>
        </p:spPr>
        <p:txBody>
          <a:bodyPr anchor="t" anchorCtr="0" bIns="45700" lIns="91425" rIns="91425" spcFirstLastPara="1" tIns="45700" wrap="square">
            <a:spAutoFit/>
          </a:bodyPr>
          <a:lstStyle/>
          <a:p>
            <a:pPr algn="l" indent="0" lvl="0" marL="0" marR="0" rtl="0">
              <a:spcBef>
                <a:spcPts val="0"/>
              </a:spcBef>
              <a:spcAft>
                <a:spcPts val="0"/>
              </a:spcAft>
              <a:buNone/>
            </a:pPr>
            <a:r>
              <a:rPr lang="es-CO" sz="1600">
                <a:solidFill>
                  <a:schemeClr val="dk1"/>
                </a:solidFill>
                <a:latin typeface="Montserrat"/>
                <a:ea typeface="Montserrat"/>
                <a:cs typeface="Montserrat"/>
                <a:sym typeface="Montserrat"/>
              </a:rPr>
              <a:t>¿Hay lesión completa?</a:t>
            </a:r>
            <a:endParaRPr/>
          </a:p>
        </p:txBody>
      </p:sp>
      <p:sp>
        <p:nvSpPr>
          <p:cNvPr id="216" name="Google Shape;216;p12"/>
          <p:cNvSpPr txBox="1"/>
          <p:nvPr/>
        </p:nvSpPr>
        <p:spPr>
          <a:xfrm>
            <a:off x="3972148" y="2615695"/>
            <a:ext cx="3543315" cy="338554"/>
          </a:xfrm>
          <a:prstGeom prst="rect">
            <a:avLst/>
          </a:prstGeom>
          <a:noFill/>
          <a:ln>
            <a:noFill/>
          </a:ln>
        </p:spPr>
        <p:txBody>
          <a:bodyPr anchor="t" anchorCtr="0" bIns="45700" lIns="91425" rIns="91425" spcFirstLastPara="1" tIns="45700" wrap="square">
            <a:spAutoFit/>
          </a:bodyPr>
          <a:lstStyle/>
          <a:p>
            <a:pPr algn="l" indent="0" lvl="0" marL="0" marR="0" rtl="0">
              <a:spcBef>
                <a:spcPts val="0"/>
              </a:spcBef>
              <a:spcAft>
                <a:spcPts val="0"/>
              </a:spcAft>
              <a:buNone/>
            </a:pPr>
            <a:r>
              <a:rPr lang="es-CO" sz="1600">
                <a:solidFill>
                  <a:schemeClr val="dk1"/>
                </a:solidFill>
                <a:latin typeface="Montserrat"/>
                <a:ea typeface="Montserrat"/>
                <a:cs typeface="Montserrat"/>
                <a:sym typeface="Montserrat"/>
              </a:rPr>
              <a:t>¿Hay lesión motora completa?</a:t>
            </a:r>
            <a:endParaRPr/>
          </a:p>
        </p:txBody>
      </p:sp>
      <p:sp>
        <p:nvSpPr>
          <p:cNvPr id="217" name="Google Shape;217;p12"/>
          <p:cNvSpPr txBox="1"/>
          <p:nvPr/>
        </p:nvSpPr>
        <p:spPr>
          <a:xfrm>
            <a:off x="2778991" y="3314475"/>
            <a:ext cx="5781821" cy="523220"/>
          </a:xfrm>
          <a:prstGeom prst="rect">
            <a:avLst/>
          </a:prstGeom>
          <a:noFill/>
          <a:ln>
            <a:noFill/>
          </a:ln>
        </p:spPr>
        <p:txBody>
          <a:bodyPr anchor="t" anchorCtr="0" bIns="45700" lIns="91425" rIns="91425" spcFirstLastPara="1" tIns="45700" wrap="square">
            <a:spAutoFit/>
          </a:bodyPr>
          <a:lstStyle/>
          <a:p>
            <a:pPr algn="ctr" indent="0" lvl="0" marL="0" marR="0" rtl="0">
              <a:spcBef>
                <a:spcPts val="0"/>
              </a:spcBef>
              <a:spcAft>
                <a:spcPts val="0"/>
              </a:spcAft>
              <a:buNone/>
            </a:pPr>
            <a:r>
              <a:rPr lang="es-CO" sz="1400">
                <a:solidFill>
                  <a:schemeClr val="dk1"/>
                </a:solidFill>
                <a:latin typeface="Montserrat"/>
                <a:ea typeface="Montserrat"/>
                <a:cs typeface="Montserrat"/>
                <a:sym typeface="Montserrat"/>
              </a:rPr>
              <a:t>¿Al menos la mitad de los miotomas clave bajo el nivel neurológico conservan fuerza de 3 o más?</a:t>
            </a:r>
            <a:endParaRPr/>
          </a:p>
        </p:txBody>
      </p:sp>
      <p:sp>
        <p:nvSpPr>
          <p:cNvPr id="218" name="Google Shape;218;p12"/>
          <p:cNvSpPr txBox="1"/>
          <p:nvPr/>
        </p:nvSpPr>
        <p:spPr>
          <a:xfrm>
            <a:off x="4004599" y="4429943"/>
            <a:ext cx="1094811" cy="338554"/>
          </a:xfrm>
          <a:prstGeom prst="rect">
            <a:avLst/>
          </a:prstGeom>
          <a:noFill/>
          <a:ln>
            <a:noFill/>
          </a:ln>
        </p:spPr>
        <p:txBody>
          <a:bodyPr anchor="t" anchorCtr="0" bIns="45700" lIns="91425" rIns="91425" spcFirstLastPara="1" tIns="45700" wrap="square">
            <a:spAutoFit/>
          </a:bodyPr>
          <a:lstStyle/>
          <a:p>
            <a:pPr algn="ctr" indent="0" lvl="0" marL="0" marR="0" rtl="0">
              <a:spcBef>
                <a:spcPts val="0"/>
              </a:spcBef>
              <a:spcAft>
                <a:spcPts val="0"/>
              </a:spcAft>
              <a:buNone/>
            </a:pPr>
            <a:r>
              <a:rPr b="1" lang="es-CO" sz="1600">
                <a:solidFill>
                  <a:srgbClr val="0070C0"/>
                </a:solidFill>
                <a:latin typeface="Montserrat"/>
                <a:ea typeface="Montserrat"/>
                <a:cs typeface="Montserrat"/>
                <a:sym typeface="Montserrat"/>
              </a:rPr>
              <a:t>ASIA C</a:t>
            </a:r>
            <a:endParaRPr/>
          </a:p>
        </p:txBody>
      </p:sp>
      <p:sp>
        <p:nvSpPr>
          <p:cNvPr id="219" name="Google Shape;219;p12"/>
          <p:cNvSpPr txBox="1"/>
          <p:nvPr/>
        </p:nvSpPr>
        <p:spPr>
          <a:xfrm>
            <a:off x="6037851" y="4390986"/>
            <a:ext cx="1070674" cy="338554"/>
          </a:xfrm>
          <a:prstGeom prst="rect">
            <a:avLst/>
          </a:prstGeom>
          <a:noFill/>
          <a:ln>
            <a:noFill/>
          </a:ln>
        </p:spPr>
        <p:txBody>
          <a:bodyPr anchor="t" anchorCtr="0" bIns="45700" lIns="91425" rIns="91425" spcFirstLastPara="1" tIns="45700" wrap="square">
            <a:spAutoFit/>
          </a:bodyPr>
          <a:lstStyle/>
          <a:p>
            <a:pPr algn="ctr" indent="0" lvl="0" marL="0" marR="0" rtl="0">
              <a:spcBef>
                <a:spcPts val="0"/>
              </a:spcBef>
              <a:spcAft>
                <a:spcPts val="0"/>
              </a:spcAft>
              <a:buNone/>
            </a:pPr>
            <a:r>
              <a:rPr b="1" lang="es-CO" sz="1600">
                <a:solidFill>
                  <a:srgbClr val="0070C0"/>
                </a:solidFill>
                <a:latin typeface="Montserrat"/>
                <a:ea typeface="Montserrat"/>
                <a:cs typeface="Montserrat"/>
                <a:sym typeface="Montserrat"/>
              </a:rPr>
              <a:t>ASIA D</a:t>
            </a:r>
            <a:endParaRPr/>
          </a:p>
        </p:txBody>
      </p:sp>
      <p:sp>
        <p:nvSpPr>
          <p:cNvPr id="220" name="Google Shape;220;p12"/>
          <p:cNvSpPr txBox="1"/>
          <p:nvPr/>
        </p:nvSpPr>
        <p:spPr>
          <a:xfrm>
            <a:off x="7383646" y="1863957"/>
            <a:ext cx="2562002" cy="707886"/>
          </a:xfrm>
          <a:prstGeom prst="rect">
            <a:avLst/>
          </a:prstGeom>
          <a:solidFill>
            <a:schemeClr val="lt1"/>
          </a:solidFill>
          <a:ln cap="flat" cmpd="sng" w="12700">
            <a:solidFill>
              <a:schemeClr val="dk1"/>
            </a:solidFill>
            <a:prstDash val="solid"/>
            <a:miter lim="800000"/>
            <a:headEnd len="sm" type="none" w="sm"/>
            <a:tailEnd len="sm" type="none" w="sm"/>
          </a:ln>
        </p:spPr>
        <p:txBody>
          <a:bodyPr anchor="t" anchorCtr="0" bIns="45700" lIns="91425" rIns="91425" spcFirstLastPara="1" tIns="45700" wrap="square">
            <a:spAutoFit/>
          </a:bodyPr>
          <a:lstStyle/>
          <a:p>
            <a:pPr algn="just" indent="0" lvl="0" marL="0" marR="0" rtl="0">
              <a:spcBef>
                <a:spcPts val="0"/>
              </a:spcBef>
              <a:spcAft>
                <a:spcPts val="0"/>
              </a:spcAft>
              <a:buNone/>
            </a:pPr>
            <a:r>
              <a:rPr lang="es-CO" sz="1200">
                <a:solidFill>
                  <a:schemeClr val="dk1"/>
                </a:solidFill>
                <a:latin typeface="Montserrat"/>
                <a:ea typeface="Montserrat"/>
                <a:cs typeface="Montserrat"/>
                <a:sym typeface="Montserrat"/>
              </a:rPr>
              <a:t>Si </a:t>
            </a:r>
            <a:r>
              <a:rPr i="1" lang="es-CO" sz="1200">
                <a:solidFill>
                  <a:srgbClr val="FF0000"/>
                </a:solidFill>
                <a:latin typeface="Montserrat"/>
                <a:ea typeface="Montserrat"/>
                <a:cs typeface="Montserrat"/>
                <a:sym typeface="Montserrat"/>
              </a:rPr>
              <a:t>SÍ</a:t>
            </a:r>
            <a:r>
              <a:rPr lang="es-CO" sz="1200">
                <a:solidFill>
                  <a:schemeClr val="dk1"/>
                </a:solidFill>
                <a:latin typeface="Montserrat"/>
                <a:ea typeface="Montserrat"/>
                <a:cs typeface="Montserrat"/>
                <a:sym typeface="Montserrat"/>
              </a:rPr>
              <a:t>  = </a:t>
            </a:r>
            <a:r>
              <a:rPr b="1" lang="es-CO" sz="1600">
                <a:solidFill>
                  <a:srgbClr val="0070C0"/>
                </a:solidFill>
                <a:latin typeface="Montserrat"/>
                <a:ea typeface="Montserrat"/>
                <a:cs typeface="Montserrat"/>
                <a:sym typeface="Montserrat"/>
              </a:rPr>
              <a:t>ASIA A</a:t>
            </a:r>
            <a:r>
              <a:rPr lang="es-CO" sz="1200">
                <a:solidFill>
                  <a:schemeClr val="dk1"/>
                </a:solidFill>
                <a:latin typeface="Montserrat"/>
                <a:ea typeface="Montserrat"/>
                <a:cs typeface="Montserrat"/>
                <a:sym typeface="Montserrat"/>
              </a:rPr>
              <a:t>, registrar el dermatoma o miotoma de cada lado con alguna preservación.</a:t>
            </a:r>
            <a:endParaRPr/>
          </a:p>
        </p:txBody>
      </p:sp>
      <p:sp>
        <p:nvSpPr>
          <p:cNvPr id="221" name="Google Shape;221;p12"/>
          <p:cNvSpPr txBox="1"/>
          <p:nvPr/>
        </p:nvSpPr>
        <p:spPr>
          <a:xfrm>
            <a:off x="7384788" y="2909996"/>
            <a:ext cx="1733789" cy="338554"/>
          </a:xfrm>
          <a:prstGeom prst="rect">
            <a:avLst/>
          </a:prstGeom>
          <a:solidFill>
            <a:schemeClr val="lt1"/>
          </a:solidFill>
          <a:ln cap="flat" cmpd="sng" w="12700">
            <a:solidFill>
              <a:schemeClr val="dk1"/>
            </a:solidFill>
            <a:prstDash val="solid"/>
            <a:miter lim="800000"/>
            <a:headEnd len="sm" type="none" w="sm"/>
            <a:tailEnd len="sm" type="none" w="sm"/>
          </a:ln>
        </p:spPr>
        <p:txBody>
          <a:bodyPr anchor="t" anchorCtr="0" bIns="45700" lIns="91425" rIns="91425" spcFirstLastPara="1" tIns="45700" wrap="square">
            <a:spAutoFit/>
          </a:bodyPr>
          <a:lstStyle/>
          <a:p>
            <a:pPr algn="l" indent="0" lvl="0" marL="0" marR="0" rtl="0">
              <a:spcBef>
                <a:spcPts val="0"/>
              </a:spcBef>
              <a:spcAft>
                <a:spcPts val="0"/>
              </a:spcAft>
              <a:buNone/>
            </a:pPr>
            <a:r>
              <a:rPr lang="es-CO" sz="1400">
                <a:solidFill>
                  <a:schemeClr val="dk1"/>
                </a:solidFill>
                <a:latin typeface="Montserrat"/>
                <a:ea typeface="Montserrat"/>
                <a:cs typeface="Montserrat"/>
                <a:sym typeface="Montserrat"/>
              </a:rPr>
              <a:t>Si </a:t>
            </a:r>
            <a:r>
              <a:rPr i="1" lang="es-CO" sz="1400">
                <a:solidFill>
                  <a:srgbClr val="FF0000"/>
                </a:solidFill>
                <a:latin typeface="Montserrat"/>
                <a:ea typeface="Montserrat"/>
                <a:cs typeface="Montserrat"/>
                <a:sym typeface="Montserrat"/>
              </a:rPr>
              <a:t>SÍ</a:t>
            </a:r>
            <a:r>
              <a:rPr lang="es-CO" sz="1400">
                <a:solidFill>
                  <a:schemeClr val="dk1"/>
                </a:solidFill>
                <a:latin typeface="Montserrat"/>
                <a:ea typeface="Montserrat"/>
                <a:cs typeface="Montserrat"/>
                <a:sym typeface="Montserrat"/>
              </a:rPr>
              <a:t> = </a:t>
            </a:r>
            <a:r>
              <a:rPr b="1" lang="es-CO" sz="1600">
                <a:solidFill>
                  <a:srgbClr val="0070C0"/>
                </a:solidFill>
                <a:latin typeface="Montserrat"/>
                <a:ea typeface="Montserrat"/>
                <a:cs typeface="Montserrat"/>
                <a:sym typeface="Montserrat"/>
              </a:rPr>
              <a:t>ASIA B</a:t>
            </a:r>
            <a:endParaRPr/>
          </a:p>
        </p:txBody>
      </p:sp>
      <p:sp>
        <p:nvSpPr>
          <p:cNvPr id="222" name="Google Shape;222;p12"/>
          <p:cNvSpPr/>
          <p:nvPr/>
        </p:nvSpPr>
        <p:spPr>
          <a:xfrm>
            <a:off x="5041707" y="2218278"/>
            <a:ext cx="835480" cy="440887"/>
          </a:xfrm>
          <a:prstGeom prst="downArrow">
            <a:avLst>
              <a:gd fmla="val 50000" name="adj1"/>
              <a:gd fmla="val 50000" name="adj2"/>
            </a:avLst>
          </a:prstGeom>
          <a:solidFill>
            <a:schemeClr val="accent5"/>
          </a:solidFill>
          <a:ln cap="flat" cmpd="sng" w="12700">
            <a:solidFill>
              <a:srgbClr val="42719B"/>
            </a:solidFill>
            <a:prstDash val="solid"/>
            <a:miter lim="800000"/>
            <a:headEnd len="sm" type="none" w="sm"/>
            <a:tailEnd len="sm" type="none" w="sm"/>
          </a:ln>
        </p:spPr>
        <p:txBody>
          <a:bodyPr anchor="ctr" anchorCtr="0" bIns="45700" lIns="91425" rIns="91425" spcFirstLastPara="1" tIns="45700" wrap="square">
            <a:noAutofit/>
          </a:bodyPr>
          <a:lstStyle/>
          <a:p>
            <a:pPr algn="ctr" indent="0" lvl="0" marL="0" marR="0" rtl="0">
              <a:spcBef>
                <a:spcPts val="0"/>
              </a:spcBef>
              <a:spcAft>
                <a:spcPts val="0"/>
              </a:spcAft>
              <a:buNone/>
            </a:pPr>
            <a:r>
              <a:rPr b="1" lang="es-CO" sz="900">
                <a:solidFill>
                  <a:srgbClr val="1E4E79"/>
                </a:solidFill>
                <a:latin typeface="Montserrat"/>
                <a:ea typeface="Montserrat"/>
                <a:cs typeface="Montserrat"/>
                <a:sym typeface="Montserrat"/>
              </a:rPr>
              <a:t>NO</a:t>
            </a:r>
            <a:endParaRPr/>
          </a:p>
        </p:txBody>
      </p:sp>
      <p:sp>
        <p:nvSpPr>
          <p:cNvPr id="223" name="Google Shape;223;p12"/>
          <p:cNvSpPr/>
          <p:nvPr/>
        </p:nvSpPr>
        <p:spPr>
          <a:xfrm>
            <a:off x="5040494" y="2949543"/>
            <a:ext cx="822614" cy="440887"/>
          </a:xfrm>
          <a:prstGeom prst="downArrow">
            <a:avLst>
              <a:gd fmla="val 50000" name="adj1"/>
              <a:gd fmla="val 50000" name="adj2"/>
            </a:avLst>
          </a:prstGeom>
          <a:solidFill>
            <a:schemeClr val="accent5"/>
          </a:solidFill>
          <a:ln cap="flat" cmpd="sng" w="12700">
            <a:solidFill>
              <a:srgbClr val="42719B"/>
            </a:solidFill>
            <a:prstDash val="solid"/>
            <a:miter lim="800000"/>
            <a:headEnd len="sm" type="none" w="sm"/>
            <a:tailEnd len="sm" type="none" w="sm"/>
          </a:ln>
        </p:spPr>
        <p:txBody>
          <a:bodyPr anchor="ctr" anchorCtr="0" bIns="45700" lIns="91425" rIns="91425" spcFirstLastPara="1" tIns="45700" wrap="square">
            <a:noAutofit/>
          </a:bodyPr>
          <a:lstStyle/>
          <a:p>
            <a:pPr algn="ctr" indent="0" lvl="0" marL="0" marR="0" rtl="0">
              <a:spcBef>
                <a:spcPts val="0"/>
              </a:spcBef>
              <a:spcAft>
                <a:spcPts val="0"/>
              </a:spcAft>
              <a:buNone/>
            </a:pPr>
            <a:r>
              <a:rPr b="1" lang="es-CO" sz="900">
                <a:solidFill>
                  <a:srgbClr val="1E4E79"/>
                </a:solidFill>
                <a:latin typeface="Montserrat"/>
                <a:ea typeface="Montserrat"/>
                <a:cs typeface="Montserrat"/>
                <a:sym typeface="Montserrat"/>
              </a:rPr>
              <a:t>NO</a:t>
            </a:r>
            <a:endParaRPr/>
          </a:p>
        </p:txBody>
      </p:sp>
      <p:sp>
        <p:nvSpPr>
          <p:cNvPr id="224" name="Google Shape;224;p12"/>
          <p:cNvSpPr/>
          <p:nvPr/>
        </p:nvSpPr>
        <p:spPr>
          <a:xfrm>
            <a:off x="4168763" y="3896532"/>
            <a:ext cx="825388" cy="491181"/>
          </a:xfrm>
          <a:prstGeom prst="downArrow">
            <a:avLst>
              <a:gd fmla="val 50000" name="adj1"/>
              <a:gd fmla="val 50000" name="adj2"/>
            </a:avLst>
          </a:prstGeom>
          <a:solidFill>
            <a:schemeClr val="accent5"/>
          </a:solidFill>
          <a:ln cap="flat" cmpd="sng" w="12700">
            <a:solidFill>
              <a:srgbClr val="42719B"/>
            </a:solidFill>
            <a:prstDash val="solid"/>
            <a:miter lim="800000"/>
            <a:headEnd len="sm" type="none" w="sm"/>
            <a:tailEnd len="sm" type="none" w="sm"/>
          </a:ln>
        </p:spPr>
        <p:txBody>
          <a:bodyPr anchor="ctr" anchorCtr="0" bIns="45700" lIns="91425" rIns="91425" spcFirstLastPara="1" tIns="45700" wrap="square">
            <a:noAutofit/>
          </a:bodyPr>
          <a:lstStyle/>
          <a:p>
            <a:pPr algn="ctr" indent="0" lvl="0" marL="0" marR="0" rtl="0">
              <a:spcBef>
                <a:spcPts val="0"/>
              </a:spcBef>
              <a:spcAft>
                <a:spcPts val="0"/>
              </a:spcAft>
              <a:buNone/>
            </a:pPr>
            <a:r>
              <a:rPr b="1" lang="es-CO" sz="900">
                <a:solidFill>
                  <a:srgbClr val="1E4E79"/>
                </a:solidFill>
                <a:latin typeface="Montserrat"/>
                <a:ea typeface="Montserrat"/>
                <a:cs typeface="Montserrat"/>
                <a:sym typeface="Montserrat"/>
              </a:rPr>
              <a:t>NO</a:t>
            </a:r>
            <a:endParaRPr/>
          </a:p>
        </p:txBody>
      </p:sp>
      <p:sp>
        <p:nvSpPr>
          <p:cNvPr id="225" name="Google Shape;225;p12"/>
          <p:cNvSpPr/>
          <p:nvPr/>
        </p:nvSpPr>
        <p:spPr>
          <a:xfrm>
            <a:off x="6094523" y="3912397"/>
            <a:ext cx="868455" cy="492850"/>
          </a:xfrm>
          <a:prstGeom prst="downArrow">
            <a:avLst>
              <a:gd fmla="val 50000" name="adj1"/>
              <a:gd fmla="val 50000" name="adj2"/>
            </a:avLst>
          </a:prstGeom>
          <a:solidFill>
            <a:schemeClr val="accent5"/>
          </a:solidFill>
          <a:ln cap="flat" cmpd="sng" w="12700">
            <a:solidFill>
              <a:srgbClr val="42719B"/>
            </a:solidFill>
            <a:prstDash val="solid"/>
            <a:miter lim="800000"/>
            <a:headEnd len="sm" type="none" w="sm"/>
            <a:tailEnd len="sm" type="none" w="sm"/>
          </a:ln>
        </p:spPr>
        <p:txBody>
          <a:bodyPr anchor="ctr" anchorCtr="0" bIns="45700" lIns="91425" rIns="91425" spcFirstLastPara="1" tIns="45700" wrap="square">
            <a:noAutofit/>
          </a:bodyPr>
          <a:lstStyle/>
          <a:p>
            <a:pPr algn="ctr" indent="0" lvl="0" marL="0" marR="0" rtl="0">
              <a:spcBef>
                <a:spcPts val="0"/>
              </a:spcBef>
              <a:spcAft>
                <a:spcPts val="0"/>
              </a:spcAft>
              <a:buNone/>
            </a:pPr>
            <a:r>
              <a:rPr b="1" lang="es-CO" sz="1100">
                <a:solidFill>
                  <a:srgbClr val="1E4E79"/>
                </a:solidFill>
                <a:latin typeface="Montserrat"/>
                <a:ea typeface="Montserrat"/>
                <a:cs typeface="Montserrat"/>
                <a:sym typeface="Montserrat"/>
              </a:rPr>
              <a:t>SÍ</a:t>
            </a:r>
            <a:endParaRPr/>
          </a:p>
        </p:txBody>
      </p:sp>
      <p:sp>
        <p:nvSpPr>
          <p:cNvPr id="226" name="Google Shape;226;p12"/>
          <p:cNvSpPr txBox="1"/>
          <p:nvPr/>
        </p:nvSpPr>
        <p:spPr>
          <a:xfrm>
            <a:off x="569940" y="208122"/>
            <a:ext cx="10515600" cy="791552"/>
          </a:xfrm>
          <a:prstGeom prst="rect">
            <a:avLst/>
          </a:prstGeom>
          <a:noFill/>
          <a:ln>
            <a:noFill/>
          </a:ln>
        </p:spPr>
        <p:txBody>
          <a:bodyPr anchor="ctr" anchorCtr="0" bIns="45700" lIns="91425" rIns="91425" spcFirstLastPara="1" tIns="45700" wrap="square">
            <a:normAutofit/>
          </a:bodyPr>
          <a:lstStyle/>
          <a:p>
            <a:pPr algn="l" indent="0" lvl="0" marL="0" marR="0" rtl="0">
              <a:lnSpc>
                <a:spcPct val="90000"/>
              </a:lnSpc>
              <a:spcBef>
                <a:spcPts val="0"/>
              </a:spcBef>
              <a:spcAft>
                <a:spcPts val="0"/>
              </a:spcAft>
              <a:buClr>
                <a:srgbClr val="06AEAA"/>
              </a:buClr>
              <a:buSzPts val="2800"/>
              <a:buFont typeface="Montserrat"/>
              <a:buNone/>
            </a:pPr>
            <a:r>
              <a:rPr b="1" lang="es-CO" sz="2800">
                <a:solidFill>
                  <a:srgbClr val="06AEAA"/>
                </a:solidFill>
                <a:latin typeface="Montserrat"/>
                <a:ea typeface="Montserrat"/>
                <a:cs typeface="Montserrat"/>
                <a:sym typeface="Montserrat"/>
              </a:rPr>
              <a:t>Evaluación secundaria </a:t>
            </a:r>
            <a:r>
              <a:rPr b="1" lang="es-CO" sz="2000">
                <a:solidFill>
                  <a:srgbClr val="06AEAA"/>
                </a:solidFill>
                <a:latin typeface="Montserrat"/>
                <a:ea typeface="Montserrat"/>
                <a:cs typeface="Montserrat"/>
                <a:sym typeface="Montserrat"/>
              </a:rPr>
              <a:t>(</a:t>
            </a:r>
            <a:r>
              <a:rPr b="1" lang="es-CO" sz="1600">
                <a:solidFill>
                  <a:srgbClr val="06AEAA"/>
                </a:solidFill>
                <a:latin typeface="Montserrat"/>
                <a:ea typeface="Montserrat"/>
                <a:cs typeface="Montserrat"/>
                <a:sym typeface="Montserrat"/>
              </a:rPr>
              <a:t>trauma medular</a:t>
            </a:r>
            <a:r>
              <a:rPr b="1" lang="es-CO" sz="2000">
                <a:solidFill>
                  <a:srgbClr val="06AEAA"/>
                </a:solidFill>
                <a:latin typeface="Montserrat"/>
                <a:ea typeface="Montserrat"/>
                <a:cs typeface="Montserrat"/>
                <a:sym typeface="Montserrat"/>
              </a:rPr>
              <a:t>)</a:t>
            </a:r>
            <a:endParaRPr/>
          </a:p>
        </p:txBody>
      </p:sp>
      <p:sp>
        <p:nvSpPr>
          <p:cNvPr id="227" name="Google Shape;227;p12"/>
          <p:cNvSpPr txBox="1"/>
          <p:nvPr/>
        </p:nvSpPr>
        <p:spPr>
          <a:xfrm>
            <a:off x="9321266" y="3283053"/>
            <a:ext cx="2493019" cy="1261884"/>
          </a:xfrm>
          <a:prstGeom prst="rect">
            <a:avLst/>
          </a:prstGeom>
          <a:solidFill>
            <a:schemeClr val="lt1"/>
          </a:solidFill>
          <a:ln cap="flat" cmpd="sng" w="38100">
            <a:solidFill>
              <a:schemeClr val="accent4"/>
            </a:solidFill>
            <a:prstDash val="solid"/>
            <a:miter lim="800000"/>
            <a:headEnd len="sm" type="none" w="sm"/>
            <a:tailEnd len="sm" type="none" w="sm"/>
          </a:ln>
        </p:spPr>
        <p:txBody>
          <a:bodyPr anchor="t" anchorCtr="0" bIns="45700" lIns="91425" rIns="91425" spcFirstLastPara="1" tIns="45700" wrap="square">
            <a:spAutoFit/>
          </a:bodyPr>
          <a:lstStyle/>
          <a:p>
            <a:pPr algn="ctr" indent="0" lvl="0" marL="0" marR="0" rtl="0">
              <a:spcBef>
                <a:spcPts val="0"/>
              </a:spcBef>
              <a:spcAft>
                <a:spcPts val="0"/>
              </a:spcAft>
              <a:buNone/>
            </a:pPr>
            <a:r>
              <a:rPr b="1" i="1" lang="es-CO" sz="1600">
                <a:solidFill>
                  <a:srgbClr val="0070C0"/>
                </a:solidFill>
                <a:latin typeface="Montserrat"/>
                <a:ea typeface="Montserrat"/>
                <a:cs typeface="Montserrat"/>
                <a:sym typeface="Montserrat"/>
              </a:rPr>
              <a:t>Descartar choque medular</a:t>
            </a:r>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ctr" indent="0" lvl="0" marL="0" marR="0" rtl="0">
              <a:spcBef>
                <a:spcPts val="0"/>
              </a:spcBef>
              <a:spcAft>
                <a:spcPts val="0"/>
              </a:spcAft>
              <a:buNone/>
            </a:pPr>
            <a:r>
              <a:rPr b="1" lang="es-CO" sz="1400">
                <a:solidFill>
                  <a:srgbClr val="FF0000"/>
                </a:solidFill>
                <a:latin typeface="Montserrat"/>
                <a:ea typeface="Montserrat"/>
                <a:cs typeface="Montserrat"/>
                <a:sym typeface="Montserrat"/>
              </a:rPr>
              <a:t>Reflejo bulbocavernoso </a:t>
            </a:r>
            <a:r>
              <a:rPr b="1" lang="es-CO" sz="1400">
                <a:solidFill>
                  <a:schemeClr val="dk1"/>
                </a:solidFill>
                <a:latin typeface="Montserrat"/>
                <a:ea typeface="Montserrat"/>
                <a:cs typeface="Montserrat"/>
                <a:sym typeface="Montserrat"/>
              </a:rPr>
              <a:t>(72 horas)</a:t>
            </a:r>
            <a:endParaRPr b="1" sz="1200">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31" name="Shape 231"/>
        <p:cNvGrpSpPr/>
        <p:nvPr/>
      </p:nvGrpSpPr>
      <p:grpSpPr>
        <a:xfrm>
          <a:off x="0" y="0"/>
          <a:ext cx="0" cy="0"/>
          <a:chOff x="0" y="0"/>
          <a:chExt cx="0" cy="0"/>
        </a:xfrm>
      </p:grpSpPr>
      <p:pic>
        <p:nvPicPr>
          <p:cNvPr id="232" name="Google Shape;232;p13"/>
          <p:cNvPicPr preferRelativeResize="0"/>
          <p:nvPr/>
        </p:nvPicPr>
        <p:blipFill rotWithShape="1">
          <a:blip r:embed="rId3">
            <a:alphaModFix/>
          </a:blip>
          <a:srcRect b="-94"/>
          <a:stretch/>
        </p:blipFill>
        <p:spPr>
          <a:xfrm>
            <a:off x="4381888" y="215872"/>
            <a:ext cx="3548477" cy="1675905"/>
          </a:xfrm>
          <a:prstGeom prst="rect">
            <a:avLst/>
          </a:prstGeom>
          <a:noFill/>
          <a:ln>
            <a:noFill/>
          </a:ln>
        </p:spPr>
      </p:pic>
      <p:sp>
        <p:nvSpPr>
          <p:cNvPr id="233" name="Google Shape;233;p13"/>
          <p:cNvSpPr txBox="1"/>
          <p:nvPr>
            <p:ph type="title"/>
          </p:nvPr>
        </p:nvSpPr>
        <p:spPr>
          <a:xfrm>
            <a:off x="554564" y="351774"/>
            <a:ext cx="10515600" cy="601385"/>
          </a:xfrm>
          <a:prstGeom prst="rect">
            <a:avLst/>
          </a:prstGeom>
          <a:noFill/>
          <a:ln>
            <a:noFill/>
          </a:ln>
        </p:spPr>
        <p:txBody>
          <a:bodyPr anchor="ctr" anchorCtr="0" bIns="45700" lIns="91425" rIns="91425" spcFirstLastPara="1" tIns="45700" wrap="square">
            <a:normAutofit/>
          </a:bodyPr>
          <a:lstStyle/>
          <a:p>
            <a:pPr algn="l" indent="0" lvl="0" marL="0" rtl="0">
              <a:lnSpc>
                <a:spcPct val="90000"/>
              </a:lnSpc>
              <a:spcBef>
                <a:spcPts val="0"/>
              </a:spcBef>
              <a:spcAft>
                <a:spcPts val="0"/>
              </a:spcAft>
              <a:buClr>
                <a:srgbClr val="06AEAA"/>
              </a:buClr>
              <a:buSzPts val="3200"/>
              <a:buFont typeface="Montserrat"/>
              <a:buNone/>
            </a:pPr>
            <a:r>
              <a:rPr b="1" lang="es-CO" sz="3200"/>
              <a:t>Definiciones</a:t>
            </a:r>
            <a:endParaRPr/>
          </a:p>
        </p:txBody>
      </p:sp>
      <p:sp>
        <p:nvSpPr>
          <p:cNvPr id="234" name="Google Shape;234;p13"/>
          <p:cNvSpPr txBox="1"/>
          <p:nvPr/>
        </p:nvSpPr>
        <p:spPr>
          <a:xfrm>
            <a:off x="554564" y="648717"/>
            <a:ext cx="5715347" cy="3323987"/>
          </a:xfrm>
          <a:prstGeom prst="rect">
            <a:avLst/>
          </a:prstGeom>
          <a:noFill/>
          <a:ln>
            <a:noFill/>
          </a:ln>
        </p:spPr>
        <p:txBody>
          <a:bodyPr anchor="t" anchorCtr="0" bIns="45700" lIns="91425" rIns="91425" spcFirstLastPara="1" tIns="45700" wrap="square">
            <a:spAutoFit/>
          </a:bodyPr>
          <a:lstStyle/>
          <a:p>
            <a:pPr algn="l" indent="0" lvl="0" marL="0" marR="0" rtl="0">
              <a:spcBef>
                <a:spcPts val="0"/>
              </a:spcBef>
              <a:spcAft>
                <a:spcPts val="0"/>
              </a:spcAft>
              <a:buNone/>
            </a:pPr>
            <a:r>
              <a:t/>
            </a:r>
            <a:endParaRPr sz="1400">
              <a:solidFill>
                <a:srgbClr val="152B48"/>
              </a:solidFill>
              <a:latin typeface="Montserrat"/>
              <a:ea typeface="Montserrat"/>
              <a:cs typeface="Montserrat"/>
              <a:sym typeface="Montserrat"/>
            </a:endParaRPr>
          </a:p>
          <a:p>
            <a:pPr algn="l" indent="0" lvl="0" marL="0" marR="0" rtl="0">
              <a:spcBef>
                <a:spcPts val="0"/>
              </a:spcBef>
              <a:spcAft>
                <a:spcPts val="0"/>
              </a:spcAft>
              <a:buNone/>
            </a:pPr>
            <a:r>
              <a:t/>
            </a:r>
            <a:endParaRPr b="1" sz="1400">
              <a:solidFill>
                <a:srgbClr val="152B48"/>
              </a:solidFill>
              <a:latin typeface="Montserrat"/>
              <a:ea typeface="Montserrat"/>
              <a:cs typeface="Montserrat"/>
              <a:sym typeface="Montserrat"/>
            </a:endParaRPr>
          </a:p>
          <a:p>
            <a:pPr algn="l" indent="0" lvl="0" marL="0" marR="0" rtl="0">
              <a:spcBef>
                <a:spcPts val="0"/>
              </a:spcBef>
              <a:spcAft>
                <a:spcPts val="0"/>
              </a:spcAft>
              <a:buNone/>
            </a:pPr>
            <a:r>
              <a:rPr b="1" lang="es-CO" sz="1400">
                <a:solidFill>
                  <a:srgbClr val="152B48"/>
                </a:solidFill>
                <a:latin typeface="Montserrat"/>
                <a:ea typeface="Montserrat"/>
                <a:cs typeface="Montserrat"/>
                <a:sym typeface="Montserrat"/>
              </a:rPr>
              <a:t>CHOQUE NEUROGÉNICO</a:t>
            </a:r>
            <a:endParaRPr/>
          </a:p>
          <a:p>
            <a:pPr algn="l" indent="0" lvl="0" marL="0" marR="0" rtl="0">
              <a:spcBef>
                <a:spcPts val="0"/>
              </a:spcBef>
              <a:spcAft>
                <a:spcPts val="0"/>
              </a:spcAft>
              <a:buNone/>
            </a:pPr>
            <a:r>
              <a:t/>
            </a:r>
            <a:endParaRPr sz="1400">
              <a:solidFill>
                <a:srgbClr val="152B48"/>
              </a:solidFill>
              <a:latin typeface="Montserrat"/>
              <a:ea typeface="Montserrat"/>
              <a:cs typeface="Montserrat"/>
              <a:sym typeface="Montserrat"/>
            </a:endParaRPr>
          </a:p>
          <a:p>
            <a:pPr algn="l" indent="-285750" lvl="1" marL="742950" marR="0" rtl="0">
              <a:spcBef>
                <a:spcPts val="0"/>
              </a:spcBef>
              <a:spcAft>
                <a:spcPts val="0"/>
              </a:spcAft>
              <a:buClr>
                <a:srgbClr val="152B48"/>
              </a:buClr>
              <a:buSzPts val="1400"/>
              <a:buFont typeface="Montserrat"/>
              <a:buChar char="-"/>
            </a:pPr>
            <a:r>
              <a:rPr b="0" cap="none" i="0" lang="es-CO" strike="noStrike" sz="1400" u="none">
                <a:solidFill>
                  <a:srgbClr val="152B48"/>
                </a:solidFill>
                <a:latin typeface="Montserrat"/>
                <a:ea typeface="Montserrat"/>
                <a:cs typeface="Montserrat"/>
                <a:sym typeface="Montserrat"/>
              </a:rPr>
              <a:t>Por alteración de vías simpáticas descendentes.</a:t>
            </a:r>
            <a:endParaRPr/>
          </a:p>
          <a:p>
            <a:pPr algn="l" indent="-285750" lvl="2" marL="1200150" marR="0" rtl="0">
              <a:spcBef>
                <a:spcPts val="0"/>
              </a:spcBef>
              <a:spcAft>
                <a:spcPts val="0"/>
              </a:spcAft>
              <a:buClr>
                <a:srgbClr val="152B48"/>
              </a:buClr>
              <a:buSzPts val="1400"/>
              <a:buFont typeface="Noto Sans Symbols"/>
              <a:buChar char="❖"/>
            </a:pPr>
            <a:r>
              <a:rPr b="1" cap="none" i="0" lang="es-CO" strike="noStrike" sz="1400" u="none">
                <a:solidFill>
                  <a:srgbClr val="152B48"/>
                </a:solidFill>
                <a:latin typeface="Montserrat"/>
                <a:ea typeface="Montserrat"/>
                <a:cs typeface="Montserrat"/>
                <a:sym typeface="Montserrat"/>
              </a:rPr>
              <a:t>Lesión por encima de T6.</a:t>
            </a:r>
            <a:endParaRPr/>
          </a:p>
          <a:p>
            <a:pPr algn="l" indent="-285750" lvl="1" marL="742950" marR="0" rtl="0">
              <a:spcBef>
                <a:spcPts val="0"/>
              </a:spcBef>
              <a:spcAft>
                <a:spcPts val="0"/>
              </a:spcAft>
              <a:buClr>
                <a:srgbClr val="152B48"/>
              </a:buClr>
              <a:buSzPts val="1400"/>
              <a:buFont typeface="Montserrat"/>
              <a:buChar char="-"/>
            </a:pPr>
            <a:r>
              <a:rPr b="0" cap="none" i="0" lang="es-CO" strike="noStrike" sz="1400" u="none">
                <a:solidFill>
                  <a:srgbClr val="152B48"/>
                </a:solidFill>
                <a:latin typeface="Montserrat"/>
                <a:ea typeface="Montserrat"/>
                <a:cs typeface="Montserrat"/>
                <a:sym typeface="Montserrat"/>
              </a:rPr>
              <a:t>Pérdida del tono vasomotor y la inervación simpática del corazón.</a:t>
            </a:r>
            <a:endParaRPr/>
          </a:p>
          <a:p>
            <a:pPr algn="l" indent="-285750" lvl="1" marL="742950" marR="0" rtl="0">
              <a:spcBef>
                <a:spcPts val="0"/>
              </a:spcBef>
              <a:spcAft>
                <a:spcPts val="0"/>
              </a:spcAft>
              <a:buClr>
                <a:srgbClr val="152B48"/>
              </a:buClr>
              <a:buSzPts val="1400"/>
              <a:buFont typeface="Montserrat"/>
              <a:buChar char="-"/>
            </a:pPr>
            <a:r>
              <a:rPr b="0" cap="none" i="0" lang="es-CO" strike="noStrike" sz="1400" u="none">
                <a:solidFill>
                  <a:srgbClr val="152B48"/>
                </a:solidFill>
                <a:latin typeface="Montserrat"/>
                <a:ea typeface="Montserrat"/>
                <a:cs typeface="Montserrat"/>
                <a:sym typeface="Montserrat"/>
              </a:rPr>
              <a:t>HIPOTENSIÓN - BRADICARDIA – PIEL CALIENTE.</a:t>
            </a:r>
            <a:endParaRPr/>
          </a:p>
          <a:p>
            <a:pPr algn="l" indent="-196850" lvl="0" marL="285750" marR="0" rtl="0">
              <a:spcBef>
                <a:spcPts val="0"/>
              </a:spcBef>
              <a:spcAft>
                <a:spcPts val="0"/>
              </a:spcAft>
              <a:buClr>
                <a:schemeClr val="dk1"/>
              </a:buClr>
              <a:buSzPts val="1400"/>
              <a:buFont typeface="Calibri"/>
              <a:buNone/>
            </a:pPr>
            <a:r>
              <a:t/>
            </a:r>
            <a:endParaRPr sz="1400">
              <a:solidFill>
                <a:srgbClr val="152B48"/>
              </a:solidFill>
              <a:latin typeface="Montserrat"/>
              <a:ea typeface="Montserrat"/>
              <a:cs typeface="Montserrat"/>
              <a:sym typeface="Montserrat"/>
            </a:endParaRPr>
          </a:p>
          <a:p>
            <a:pPr algn="l" indent="0" lvl="0" marL="0" marR="0" rtl="0">
              <a:spcBef>
                <a:spcPts val="0"/>
              </a:spcBef>
              <a:spcAft>
                <a:spcPts val="0"/>
              </a:spcAft>
              <a:buNone/>
            </a:pPr>
            <a:r>
              <a:t/>
            </a:r>
            <a:endParaRPr b="1" sz="1400">
              <a:solidFill>
                <a:srgbClr val="152B48"/>
              </a:solidFill>
              <a:latin typeface="Montserrat"/>
              <a:ea typeface="Montserrat"/>
              <a:cs typeface="Montserrat"/>
              <a:sym typeface="Montserrat"/>
            </a:endParaRPr>
          </a:p>
          <a:p>
            <a:pPr algn="l" indent="0" lvl="0" marL="0" marR="0" rtl="0">
              <a:spcBef>
                <a:spcPts val="0"/>
              </a:spcBef>
              <a:spcAft>
                <a:spcPts val="0"/>
              </a:spcAft>
              <a:buNone/>
            </a:pPr>
            <a:r>
              <a:rPr b="1" lang="es-CO" sz="1400">
                <a:solidFill>
                  <a:srgbClr val="152B48"/>
                </a:solidFill>
                <a:latin typeface="Montserrat"/>
                <a:ea typeface="Montserrat"/>
                <a:cs typeface="Montserrat"/>
                <a:sym typeface="Montserrat"/>
              </a:rPr>
              <a:t>CHOQUE MEDULAR</a:t>
            </a:r>
            <a:endParaRPr/>
          </a:p>
          <a:p>
            <a:pPr algn="l" indent="0" lvl="0" marL="0" marR="0" rtl="0">
              <a:spcBef>
                <a:spcPts val="0"/>
              </a:spcBef>
              <a:spcAft>
                <a:spcPts val="0"/>
              </a:spcAft>
              <a:buNone/>
            </a:pPr>
            <a:r>
              <a:t/>
            </a:r>
            <a:endParaRPr sz="1400">
              <a:solidFill>
                <a:srgbClr val="152B48"/>
              </a:solidFill>
              <a:latin typeface="Montserrat"/>
              <a:ea typeface="Montserrat"/>
              <a:cs typeface="Montserrat"/>
              <a:sym typeface="Montserrat"/>
            </a:endParaRPr>
          </a:p>
          <a:p>
            <a:pPr algn="l" indent="-285750" lvl="1" marL="742950" marR="0" rtl="0">
              <a:spcBef>
                <a:spcPts val="0"/>
              </a:spcBef>
              <a:spcAft>
                <a:spcPts val="0"/>
              </a:spcAft>
              <a:buClr>
                <a:srgbClr val="152B48"/>
              </a:buClr>
              <a:buSzPts val="1400"/>
              <a:buFont typeface="Montserrat"/>
              <a:buChar char="-"/>
            </a:pPr>
            <a:r>
              <a:rPr b="0" cap="none" i="0" lang="es-CO" strike="noStrike" sz="1400" u="none">
                <a:solidFill>
                  <a:srgbClr val="152B48"/>
                </a:solidFill>
                <a:latin typeface="Montserrat"/>
                <a:ea typeface="Montserrat"/>
                <a:cs typeface="Montserrat"/>
                <a:sym typeface="Montserrat"/>
              </a:rPr>
              <a:t>Ausencia completa de funciones por debajo del nivel lesionado.</a:t>
            </a:r>
            <a:endParaRPr/>
          </a:p>
          <a:p>
            <a:pPr algn="l" indent="-285750" lvl="1" marL="742950" marR="0" rtl="0">
              <a:spcBef>
                <a:spcPts val="0"/>
              </a:spcBef>
              <a:spcAft>
                <a:spcPts val="0"/>
              </a:spcAft>
              <a:buClr>
                <a:srgbClr val="152B48"/>
              </a:buClr>
              <a:buSzPts val="1400"/>
              <a:buFont typeface="Montserrat"/>
              <a:buChar char="-"/>
            </a:pPr>
            <a:r>
              <a:rPr b="0" cap="none" i="0" lang="es-CO" strike="noStrike" sz="1400" u="none">
                <a:solidFill>
                  <a:srgbClr val="152B48"/>
                </a:solidFill>
                <a:latin typeface="Montserrat"/>
                <a:ea typeface="Montserrat"/>
                <a:cs typeface="Montserrat"/>
                <a:sym typeface="Montserrat"/>
              </a:rPr>
              <a:t>Pérdida del tono muscular y REM (duración variable).</a:t>
            </a:r>
            <a:endParaRPr/>
          </a:p>
          <a:p>
            <a:pPr algn="l" indent="-196850" lvl="1" marL="742950" marR="0" rtl="0">
              <a:spcBef>
                <a:spcPts val="0"/>
              </a:spcBef>
              <a:spcAft>
                <a:spcPts val="0"/>
              </a:spcAft>
              <a:buClr>
                <a:schemeClr val="dk1"/>
              </a:buClr>
              <a:buSzPts val="1400"/>
              <a:buFont typeface="Calibri"/>
              <a:buNone/>
            </a:pPr>
            <a:r>
              <a:t/>
            </a:r>
            <a:endParaRPr b="0" cap="none" i="0" strike="noStrike" sz="1400" u="none">
              <a:solidFill>
                <a:srgbClr val="152B48"/>
              </a:solidFill>
              <a:latin typeface="Montserrat"/>
              <a:ea typeface="Montserrat"/>
              <a:cs typeface="Montserrat"/>
              <a:sym typeface="Montserrat"/>
            </a:endParaRPr>
          </a:p>
        </p:txBody>
      </p:sp>
      <p:pic>
        <p:nvPicPr>
          <p:cNvPr descr="tomografia_computarizada_columna_cervical-2.jpg" id="235" name="Google Shape;235;p13"/>
          <p:cNvPicPr preferRelativeResize="0"/>
          <p:nvPr/>
        </p:nvPicPr>
        <p:blipFill rotWithShape="1">
          <a:blip r:embed="rId4">
            <a:alphaModFix/>
          </a:blip>
          <a:srcRect b="0" l="0" r="0" t="0"/>
          <a:stretch/>
        </p:blipFill>
        <p:spPr>
          <a:xfrm>
            <a:off x="7566689" y="1089061"/>
            <a:ext cx="4191000" cy="2400300"/>
          </a:xfrm>
          <a:prstGeom prst="rect">
            <a:avLst/>
          </a:prstGeom>
          <a:noFill/>
          <a:ln>
            <a:noFill/>
          </a:ln>
        </p:spPr>
      </p:pic>
      <p:pic>
        <p:nvPicPr>
          <p:cNvPr descr="0000447003.jpg" id="236" name="Google Shape;236;p13"/>
          <p:cNvPicPr preferRelativeResize="0"/>
          <p:nvPr/>
        </p:nvPicPr>
        <p:blipFill rotWithShape="1">
          <a:blip r:embed="rId5">
            <a:alphaModFix/>
          </a:blip>
          <a:srcRect b="0" l="0" r="0" t="0"/>
          <a:stretch/>
        </p:blipFill>
        <p:spPr>
          <a:xfrm>
            <a:off x="8169188" y="3625263"/>
            <a:ext cx="3362403" cy="23536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4"/>
          <p:cNvSpPr/>
          <p:nvPr/>
        </p:nvSpPr>
        <p:spPr>
          <a:xfrm>
            <a:off x="1750098" y="2133392"/>
            <a:ext cx="678346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5400">
                <a:solidFill>
                  <a:srgbClr val="06AEAA"/>
                </a:solidFill>
                <a:latin typeface="Montserrat"/>
                <a:ea typeface="Montserrat"/>
                <a:cs typeface="Montserrat"/>
                <a:sym typeface="Montserrat"/>
              </a:rPr>
              <a:t>Disreflexia autonómica</a:t>
            </a:r>
            <a:endParaRPr b="1" sz="5400">
              <a:solidFill>
                <a:srgbClr val="06AEAA"/>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5"/>
          <p:cNvSpPr txBox="1"/>
          <p:nvPr>
            <p:ph type="title"/>
          </p:nvPr>
        </p:nvSpPr>
        <p:spPr>
          <a:xfrm>
            <a:off x="797719" y="454819"/>
            <a:ext cx="10515600" cy="7905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AEAA"/>
              </a:buClr>
              <a:buSzPts val="3200"/>
              <a:buFont typeface="Montserrat"/>
              <a:buNone/>
            </a:pPr>
            <a:r>
              <a:rPr b="1" lang="es-CO" sz="3200"/>
              <a:t>Disreflexia autonómica</a:t>
            </a:r>
            <a:endParaRPr/>
          </a:p>
        </p:txBody>
      </p:sp>
      <p:sp>
        <p:nvSpPr>
          <p:cNvPr id="248" name="Google Shape;248;p15"/>
          <p:cNvSpPr/>
          <p:nvPr/>
        </p:nvSpPr>
        <p:spPr>
          <a:xfrm>
            <a:off x="7712413" y="6287765"/>
            <a:ext cx="982980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900">
                <a:solidFill>
                  <a:srgbClr val="152B48"/>
                </a:solidFill>
                <a:latin typeface="Montserrat"/>
                <a:ea typeface="Montserrat"/>
                <a:cs typeface="Montserrat"/>
                <a:sym typeface="Montserrat"/>
              </a:rPr>
              <a:t>Curr Neurol Neurosci Rep (2017) 17: 8 DOI 10.1007/s11910-017-0715-4</a:t>
            </a:r>
            <a:endParaRPr sz="900">
              <a:solidFill>
                <a:srgbClr val="152B48"/>
              </a:solidFill>
              <a:latin typeface="Montserrat"/>
              <a:ea typeface="Montserrat"/>
              <a:cs typeface="Montserrat"/>
              <a:sym typeface="Montserrat"/>
            </a:endParaRPr>
          </a:p>
        </p:txBody>
      </p:sp>
      <p:sp>
        <p:nvSpPr>
          <p:cNvPr id="249" name="Google Shape;249;p15"/>
          <p:cNvSpPr txBox="1"/>
          <p:nvPr/>
        </p:nvSpPr>
        <p:spPr>
          <a:xfrm>
            <a:off x="1103313" y="1341094"/>
            <a:ext cx="9904412" cy="1093787"/>
          </a:xfrm>
          <a:prstGeom prst="rect">
            <a:avLst/>
          </a:prstGeom>
          <a:noFill/>
          <a:ln>
            <a:noFill/>
          </a:ln>
        </p:spPr>
        <p:txBody>
          <a:bodyPr anchorCtr="0" anchor="t" bIns="45700" lIns="91425" spcFirstLastPara="1" rIns="91425" wrap="square" tIns="45700">
            <a:normAutofit/>
          </a:bodyPr>
          <a:lstStyle/>
          <a:p>
            <a:pPr indent="0" lvl="0" marL="0" marR="0" rtl="0" algn="ctr">
              <a:lnSpc>
                <a:spcPct val="80000"/>
              </a:lnSpc>
              <a:spcBef>
                <a:spcPts val="0"/>
              </a:spcBef>
              <a:spcAft>
                <a:spcPts val="0"/>
              </a:spcAft>
              <a:buClr>
                <a:srgbClr val="80B606"/>
              </a:buClr>
              <a:buSzPts val="1620"/>
              <a:buFont typeface="Noto Sans Symbols"/>
              <a:buNone/>
            </a:pPr>
            <a:r>
              <a:rPr lang="es-CO" sz="1800">
                <a:solidFill>
                  <a:srgbClr val="152B48"/>
                </a:solidFill>
                <a:latin typeface="Montserrat"/>
                <a:ea typeface="Montserrat"/>
                <a:cs typeface="Montserrat"/>
                <a:sym typeface="Montserrat"/>
              </a:rPr>
              <a:t>“Episodios transitorios de crisis hipertensivas (aumento de la TAS&gt;20 mmHg) acompañados de alteraciones en la frecuencia o el ritmo cardíaco</a:t>
            </a:r>
            <a:r>
              <a:rPr lang="es-CO" sz="1400">
                <a:solidFill>
                  <a:srgbClr val="152B48"/>
                </a:solidFill>
                <a:latin typeface="Montserrat"/>
                <a:ea typeface="Montserrat"/>
                <a:cs typeface="Montserrat"/>
                <a:sym typeface="Montserrat"/>
              </a:rPr>
              <a:t>”.</a:t>
            </a:r>
            <a:endParaRPr sz="1400">
              <a:solidFill>
                <a:srgbClr val="152B48"/>
              </a:solidFill>
              <a:latin typeface="Montserrat"/>
              <a:ea typeface="Montserrat"/>
              <a:cs typeface="Montserrat"/>
              <a:sym typeface="Montserrat"/>
            </a:endParaRPr>
          </a:p>
        </p:txBody>
      </p:sp>
      <p:sp>
        <p:nvSpPr>
          <p:cNvPr id="250" name="Google Shape;250;p15"/>
          <p:cNvSpPr txBox="1"/>
          <p:nvPr/>
        </p:nvSpPr>
        <p:spPr>
          <a:xfrm>
            <a:off x="2267480" y="2141088"/>
            <a:ext cx="8740245" cy="240982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80B606"/>
              </a:buClr>
              <a:buSzPts val="1440"/>
              <a:buFont typeface="Noto Sans Symbols"/>
              <a:buChar char="💧"/>
            </a:pPr>
            <a:r>
              <a:rPr lang="es-CO" sz="1600">
                <a:solidFill>
                  <a:srgbClr val="152B48"/>
                </a:solidFill>
                <a:latin typeface="Montserrat"/>
                <a:ea typeface="Montserrat"/>
                <a:cs typeface="Montserrat"/>
                <a:sym typeface="Montserrat"/>
              </a:rPr>
              <a:t>Ocurre en el 48 - 90% de las lesiones por encima de T6 (riesgo alto).</a:t>
            </a:r>
            <a:endParaRPr/>
          </a:p>
          <a:p>
            <a:pPr indent="-342900" lvl="0" marL="342900" marR="0" rtl="0" algn="l">
              <a:spcBef>
                <a:spcPts val="2000"/>
              </a:spcBef>
              <a:spcAft>
                <a:spcPts val="0"/>
              </a:spcAft>
              <a:buClr>
                <a:srgbClr val="80B606"/>
              </a:buClr>
              <a:buSzPts val="1440"/>
              <a:buFont typeface="Noto Sans Symbols"/>
              <a:buChar char="💧"/>
            </a:pPr>
            <a:r>
              <a:rPr lang="es-CO" sz="1600">
                <a:solidFill>
                  <a:srgbClr val="152B48"/>
                </a:solidFill>
                <a:latin typeface="Montserrat"/>
                <a:ea typeface="Montserrat"/>
                <a:cs typeface="Montserrat"/>
                <a:sym typeface="Montserrat"/>
              </a:rPr>
              <a:t>Entre T6 – T10 (riesgo moderado).</a:t>
            </a:r>
            <a:endParaRPr/>
          </a:p>
          <a:p>
            <a:pPr indent="-342900" lvl="0" marL="342900" marR="0" rtl="0" algn="l">
              <a:spcBef>
                <a:spcPts val="2000"/>
              </a:spcBef>
              <a:spcAft>
                <a:spcPts val="0"/>
              </a:spcAft>
              <a:buClr>
                <a:srgbClr val="80B606"/>
              </a:buClr>
              <a:buSzPts val="1440"/>
              <a:buFont typeface="Noto Sans Symbols"/>
              <a:buChar char="💧"/>
            </a:pPr>
            <a:r>
              <a:rPr lang="es-CO" sz="1600">
                <a:solidFill>
                  <a:srgbClr val="152B48"/>
                </a:solidFill>
                <a:latin typeface="Montserrat"/>
                <a:ea typeface="Montserrat"/>
                <a:cs typeface="Montserrat"/>
                <a:sym typeface="Montserrat"/>
              </a:rPr>
              <a:t>La manifestación se relaciona con el grado de compromiso medular. </a:t>
            </a:r>
            <a:endParaRPr/>
          </a:p>
          <a:p>
            <a:pPr indent="-342900" lvl="0" marL="342900" marR="0" rtl="0" algn="l">
              <a:spcBef>
                <a:spcPts val="2000"/>
              </a:spcBef>
              <a:spcAft>
                <a:spcPts val="0"/>
              </a:spcAft>
              <a:buClr>
                <a:srgbClr val="80B606"/>
              </a:buClr>
              <a:buSzPts val="1440"/>
              <a:buFont typeface="Noto Sans Symbols"/>
              <a:buChar char="💧"/>
            </a:pPr>
            <a:r>
              <a:rPr lang="es-CO" sz="1600">
                <a:solidFill>
                  <a:srgbClr val="152B48"/>
                </a:solidFill>
                <a:latin typeface="Montserrat"/>
                <a:ea typeface="Montserrat"/>
                <a:cs typeface="Montserrat"/>
                <a:sym typeface="Montserrat"/>
              </a:rPr>
              <a:t>Estadio tardío del choque neurogénico.</a:t>
            </a:r>
            <a:endParaRPr/>
          </a:p>
          <a:p>
            <a:pPr indent="-251459" lvl="0" marL="342900" marR="0" rtl="0" algn="l">
              <a:spcBef>
                <a:spcPts val="2000"/>
              </a:spcBef>
              <a:spcAft>
                <a:spcPts val="0"/>
              </a:spcAft>
              <a:buClr>
                <a:srgbClr val="80B606"/>
              </a:buClr>
              <a:buSzPts val="1440"/>
              <a:buFont typeface="Noto Sans Symbols"/>
              <a:buNone/>
            </a:pPr>
            <a:r>
              <a:t/>
            </a:r>
            <a:endParaRPr sz="1600">
              <a:solidFill>
                <a:srgbClr val="152B48"/>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6"/>
          <p:cNvSpPr txBox="1"/>
          <p:nvPr>
            <p:ph type="title"/>
          </p:nvPr>
        </p:nvSpPr>
        <p:spPr>
          <a:xfrm>
            <a:off x="838200" y="446814"/>
            <a:ext cx="10515600" cy="7905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AEAA"/>
              </a:buClr>
              <a:buSzPts val="4000"/>
              <a:buFont typeface="Montserrat"/>
              <a:buNone/>
            </a:pPr>
            <a:r>
              <a:rPr b="1" lang="es-CO" sz="4000"/>
              <a:t>Signos y síntomas</a:t>
            </a:r>
            <a:endParaRPr/>
          </a:p>
        </p:txBody>
      </p:sp>
      <p:pic>
        <p:nvPicPr>
          <p:cNvPr descr="Cefalea.jpg" id="257" name="Google Shape;257;p16"/>
          <p:cNvPicPr preferRelativeResize="0"/>
          <p:nvPr/>
        </p:nvPicPr>
        <p:blipFill rotWithShape="1">
          <a:blip r:embed="rId3">
            <a:alphaModFix/>
          </a:blip>
          <a:srcRect b="0" l="0" r="0" t="0"/>
          <a:stretch/>
        </p:blipFill>
        <p:spPr>
          <a:xfrm>
            <a:off x="7119402" y="1854134"/>
            <a:ext cx="3659187" cy="1747837"/>
          </a:xfrm>
          <a:prstGeom prst="rect">
            <a:avLst/>
          </a:prstGeom>
          <a:noFill/>
          <a:ln>
            <a:noFill/>
          </a:ln>
        </p:spPr>
      </p:pic>
      <p:sp>
        <p:nvSpPr>
          <p:cNvPr id="258" name="Google Shape;258;p16"/>
          <p:cNvSpPr txBox="1"/>
          <p:nvPr>
            <p:ph idx="1" type="body"/>
          </p:nvPr>
        </p:nvSpPr>
        <p:spPr>
          <a:xfrm>
            <a:off x="838200" y="1648552"/>
            <a:ext cx="10515600" cy="363378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52B48"/>
              </a:buClr>
              <a:buSzPts val="2000"/>
              <a:buFont typeface="Noto Sans Symbols"/>
              <a:buChar char="💧"/>
            </a:pPr>
            <a:r>
              <a:rPr b="0" lang="es-CO" sz="2000"/>
              <a:t>Cefalea severa.</a:t>
            </a:r>
            <a:endParaRPr/>
          </a:p>
          <a:p>
            <a:pPr indent="-228600" lvl="0" marL="228600" rtl="0" algn="l">
              <a:lnSpc>
                <a:spcPct val="90000"/>
              </a:lnSpc>
              <a:spcBef>
                <a:spcPts val="1000"/>
              </a:spcBef>
              <a:spcAft>
                <a:spcPts val="0"/>
              </a:spcAft>
              <a:buClr>
                <a:srgbClr val="152B48"/>
              </a:buClr>
              <a:buSzPts val="2000"/>
              <a:buFont typeface="Noto Sans Symbols"/>
              <a:buChar char="💧"/>
            </a:pPr>
            <a:r>
              <a:rPr b="0" lang="es-CO" sz="2000"/>
              <a:t>Ansiedad, agitación.</a:t>
            </a:r>
            <a:endParaRPr/>
          </a:p>
          <a:p>
            <a:pPr indent="-228600" lvl="0" marL="228600" rtl="0" algn="l">
              <a:lnSpc>
                <a:spcPct val="90000"/>
              </a:lnSpc>
              <a:spcBef>
                <a:spcPts val="1000"/>
              </a:spcBef>
              <a:spcAft>
                <a:spcPts val="0"/>
              </a:spcAft>
              <a:buClr>
                <a:srgbClr val="152B48"/>
              </a:buClr>
              <a:buSzPts val="2000"/>
              <a:buFont typeface="Noto Sans Symbols"/>
              <a:buChar char="💧"/>
            </a:pPr>
            <a:r>
              <a:rPr b="0" lang="es-CO" sz="2000"/>
              <a:t>Diaforesis o piel seca.</a:t>
            </a:r>
            <a:endParaRPr/>
          </a:p>
          <a:p>
            <a:pPr indent="-228600" lvl="0" marL="228600" rtl="0" algn="l">
              <a:lnSpc>
                <a:spcPct val="90000"/>
              </a:lnSpc>
              <a:spcBef>
                <a:spcPts val="1000"/>
              </a:spcBef>
              <a:spcAft>
                <a:spcPts val="0"/>
              </a:spcAft>
              <a:buClr>
                <a:srgbClr val="152B48"/>
              </a:buClr>
              <a:buSzPts val="2000"/>
              <a:buFont typeface="Noto Sans Symbols"/>
              <a:buChar char="💧"/>
            </a:pPr>
            <a:r>
              <a:rPr b="0" lang="es-CO" sz="2000"/>
              <a:t>Flushing y piloerección.</a:t>
            </a:r>
            <a:endParaRPr/>
          </a:p>
          <a:p>
            <a:pPr indent="-228600" lvl="0" marL="228600" rtl="0" algn="l">
              <a:lnSpc>
                <a:spcPct val="90000"/>
              </a:lnSpc>
              <a:spcBef>
                <a:spcPts val="1000"/>
              </a:spcBef>
              <a:spcAft>
                <a:spcPts val="0"/>
              </a:spcAft>
              <a:buClr>
                <a:srgbClr val="152B48"/>
              </a:buClr>
              <a:buSzPts val="2000"/>
              <a:buFont typeface="Noto Sans Symbols"/>
              <a:buChar char="💧"/>
            </a:pPr>
            <a:r>
              <a:rPr b="0" lang="es-CO" sz="2000"/>
              <a:t>Visión borrosa.</a:t>
            </a:r>
            <a:endParaRPr/>
          </a:p>
          <a:p>
            <a:pPr indent="-228600" lvl="0" marL="228600" rtl="0" algn="l">
              <a:lnSpc>
                <a:spcPct val="90000"/>
              </a:lnSpc>
              <a:spcBef>
                <a:spcPts val="1000"/>
              </a:spcBef>
              <a:spcAft>
                <a:spcPts val="0"/>
              </a:spcAft>
              <a:buClr>
                <a:srgbClr val="152B48"/>
              </a:buClr>
              <a:buSzPts val="2000"/>
              <a:buFont typeface="Noto Sans Symbols"/>
              <a:buChar char="💧"/>
            </a:pPr>
            <a:r>
              <a:rPr b="0" lang="es-CO" sz="2000"/>
              <a:t>Congestión nasal.</a:t>
            </a:r>
            <a:endParaRPr/>
          </a:p>
          <a:p>
            <a:pPr indent="-101600" lvl="0" marL="228600" rtl="0" algn="l">
              <a:lnSpc>
                <a:spcPct val="90000"/>
              </a:lnSpc>
              <a:spcBef>
                <a:spcPts val="1000"/>
              </a:spcBef>
              <a:spcAft>
                <a:spcPts val="0"/>
              </a:spcAft>
              <a:buClr>
                <a:srgbClr val="152B48"/>
              </a:buClr>
              <a:buSzPts val="2000"/>
              <a:buFont typeface="Noto Sans Symbols"/>
              <a:buNone/>
            </a:pPr>
            <a:r>
              <a:t/>
            </a:r>
            <a:endParaRPr sz="2000"/>
          </a:p>
          <a:p>
            <a:pPr indent="-101600" lvl="0" marL="228600" rtl="0" algn="l">
              <a:lnSpc>
                <a:spcPct val="90000"/>
              </a:lnSpc>
              <a:spcBef>
                <a:spcPts val="1000"/>
              </a:spcBef>
              <a:spcAft>
                <a:spcPts val="0"/>
              </a:spcAft>
              <a:buClr>
                <a:srgbClr val="152B48"/>
              </a:buClr>
              <a:buSzPts val="2000"/>
              <a:buFont typeface="Noto Sans Symbols"/>
              <a:buNone/>
            </a:pPr>
            <a:r>
              <a:t/>
            </a:r>
            <a:endParaRPr sz="2000"/>
          </a:p>
          <a:p>
            <a:pPr indent="-101600" lvl="0" marL="228600" rtl="0" algn="l">
              <a:lnSpc>
                <a:spcPct val="90000"/>
              </a:lnSpc>
              <a:spcBef>
                <a:spcPts val="1000"/>
              </a:spcBef>
              <a:spcAft>
                <a:spcPts val="0"/>
              </a:spcAft>
              <a:buClr>
                <a:srgbClr val="152B48"/>
              </a:buClr>
              <a:buSzPts val="2000"/>
              <a:buFont typeface="Noto Sans Symbols"/>
              <a:buNone/>
            </a:pPr>
            <a:r>
              <a:t/>
            </a:r>
            <a:endParaRPr sz="2000"/>
          </a:p>
        </p:txBody>
      </p:sp>
      <p:sp>
        <p:nvSpPr>
          <p:cNvPr id="259" name="Google Shape;259;p16"/>
          <p:cNvSpPr txBox="1"/>
          <p:nvPr/>
        </p:nvSpPr>
        <p:spPr>
          <a:xfrm>
            <a:off x="7179461" y="857977"/>
            <a:ext cx="3539067" cy="790575"/>
          </a:xfrm>
          <a:prstGeom prst="rect">
            <a:avLst/>
          </a:prstGeom>
          <a:solidFill>
            <a:srgbClr val="152B48"/>
          </a:solid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lt1"/>
              </a:buClr>
              <a:buSzPts val="2400"/>
              <a:buFont typeface="Montserrat"/>
              <a:buNone/>
            </a:pPr>
            <a:r>
              <a:rPr b="0" lang="es-CO" sz="2400">
                <a:solidFill>
                  <a:schemeClr val="lt1"/>
                </a:solidFill>
                <a:latin typeface="Montserrat"/>
                <a:ea typeface="Montserrat"/>
                <a:cs typeface="Montserrat"/>
                <a:sym typeface="Montserrat"/>
              </a:rPr>
              <a:t>Disreflexia autonómica</a:t>
            </a:r>
            <a:endParaRPr/>
          </a:p>
        </p:txBody>
      </p:sp>
      <p:pic>
        <p:nvPicPr>
          <p:cNvPr descr="Bradicardia.jpg" id="260" name="Google Shape;260;p16"/>
          <p:cNvPicPr preferRelativeResize="0"/>
          <p:nvPr/>
        </p:nvPicPr>
        <p:blipFill rotWithShape="1">
          <a:blip r:embed="rId4">
            <a:alphaModFix/>
          </a:blip>
          <a:srcRect b="0" l="0" r="0" t="0"/>
          <a:stretch/>
        </p:blipFill>
        <p:spPr>
          <a:xfrm>
            <a:off x="7119402" y="3807553"/>
            <a:ext cx="3659187" cy="2057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7"/>
          <p:cNvSpPr txBox="1"/>
          <p:nvPr>
            <p:ph type="title"/>
          </p:nvPr>
        </p:nvSpPr>
        <p:spPr>
          <a:xfrm>
            <a:off x="529975" y="282574"/>
            <a:ext cx="10515600" cy="7905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AEAA"/>
              </a:buClr>
              <a:buSzPts val="4000"/>
              <a:buFont typeface="Montserrat"/>
              <a:buNone/>
            </a:pPr>
            <a:r>
              <a:rPr b="1" lang="es-CO" sz="4000"/>
              <a:t>Fisiopatología</a:t>
            </a:r>
            <a:endParaRPr/>
          </a:p>
        </p:txBody>
      </p:sp>
      <p:sp>
        <p:nvSpPr>
          <p:cNvPr id="267" name="Google Shape;267;p17"/>
          <p:cNvSpPr txBox="1"/>
          <p:nvPr>
            <p:ph idx="1" type="body"/>
          </p:nvPr>
        </p:nvSpPr>
        <p:spPr>
          <a:xfrm>
            <a:off x="529975" y="1166448"/>
            <a:ext cx="7096125" cy="308705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52B48"/>
              </a:buClr>
              <a:buSzPts val="1800"/>
              <a:buChar char="•"/>
            </a:pPr>
            <a:r>
              <a:rPr b="0" lang="es-CO" sz="1800"/>
              <a:t>Estímulo sensorial fuerte desde el nivel inferior de la lesión.</a:t>
            </a:r>
            <a:endParaRPr/>
          </a:p>
          <a:p>
            <a:pPr indent="-228600" lvl="0" marL="228600" rtl="0" algn="l">
              <a:lnSpc>
                <a:spcPct val="90000"/>
              </a:lnSpc>
              <a:spcBef>
                <a:spcPts val="2200"/>
              </a:spcBef>
              <a:spcAft>
                <a:spcPts val="0"/>
              </a:spcAft>
              <a:buClr>
                <a:srgbClr val="152B48"/>
              </a:buClr>
              <a:buSzPts val="1800"/>
              <a:buChar char="•"/>
            </a:pPr>
            <a:r>
              <a:rPr b="0" lang="es-CO" sz="1800"/>
              <a:t>Activación simpática excesiva, causando una vasoconstricción generalizada.</a:t>
            </a:r>
            <a:endParaRPr/>
          </a:p>
          <a:p>
            <a:pPr indent="-228600" lvl="0" marL="228600" rtl="0" algn="l">
              <a:lnSpc>
                <a:spcPct val="90000"/>
              </a:lnSpc>
              <a:spcBef>
                <a:spcPts val="2200"/>
              </a:spcBef>
              <a:spcAft>
                <a:spcPts val="0"/>
              </a:spcAft>
              <a:buClr>
                <a:srgbClr val="152B48"/>
              </a:buClr>
              <a:buSzPts val="1800"/>
              <a:buChar char="•"/>
            </a:pPr>
            <a:r>
              <a:rPr b="0" lang="es-CO" sz="1800"/>
              <a:t> El cerebro detecta un repentino aumento de la presión sanguínea.</a:t>
            </a:r>
            <a:endParaRPr/>
          </a:p>
          <a:p>
            <a:pPr indent="-228600" lvl="0" marL="228600" rtl="0" algn="l">
              <a:lnSpc>
                <a:spcPct val="90000"/>
              </a:lnSpc>
              <a:spcBef>
                <a:spcPts val="2200"/>
              </a:spcBef>
              <a:spcAft>
                <a:spcPts val="0"/>
              </a:spcAft>
              <a:buClr>
                <a:srgbClr val="152B48"/>
              </a:buClr>
              <a:buSzPts val="1800"/>
              <a:buChar char="•"/>
            </a:pPr>
            <a:r>
              <a:rPr b="0" lang="es-CO" sz="1800"/>
              <a:t>Envía impulsos inhibidores primarios descendentes desde el tronco cerebral a través de la médula espinal.</a:t>
            </a:r>
            <a:endParaRPr/>
          </a:p>
        </p:txBody>
      </p:sp>
      <p:pic>
        <p:nvPicPr>
          <p:cNvPr id="268" name="Google Shape;268;p17"/>
          <p:cNvPicPr preferRelativeResize="0"/>
          <p:nvPr/>
        </p:nvPicPr>
        <p:blipFill rotWithShape="1">
          <a:blip r:embed="rId3">
            <a:alphaModFix/>
          </a:blip>
          <a:srcRect b="0" l="0" r="0" t="0"/>
          <a:stretch/>
        </p:blipFill>
        <p:spPr>
          <a:xfrm>
            <a:off x="7723052" y="1481770"/>
            <a:ext cx="4148137" cy="4154487"/>
          </a:xfrm>
          <a:prstGeom prst="rect">
            <a:avLst/>
          </a:prstGeom>
          <a:noFill/>
          <a:ln>
            <a:noFill/>
          </a:ln>
        </p:spPr>
      </p:pic>
      <p:sp>
        <p:nvSpPr>
          <p:cNvPr id="269" name="Google Shape;269;p17"/>
          <p:cNvSpPr txBox="1"/>
          <p:nvPr/>
        </p:nvSpPr>
        <p:spPr>
          <a:xfrm>
            <a:off x="7814733" y="189276"/>
            <a:ext cx="3539067" cy="790575"/>
          </a:xfrm>
          <a:prstGeom prst="rect">
            <a:avLst/>
          </a:prstGeom>
          <a:solidFill>
            <a:srgbClr val="06AEAA"/>
          </a:solid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lt1"/>
              </a:buClr>
              <a:buSzPts val="2000"/>
              <a:buFont typeface="Montserrat"/>
              <a:buNone/>
            </a:pPr>
            <a:r>
              <a:rPr b="0" lang="es-CO" sz="2000">
                <a:solidFill>
                  <a:schemeClr val="lt1"/>
                </a:solidFill>
                <a:latin typeface="Montserrat"/>
                <a:ea typeface="Montserrat"/>
                <a:cs typeface="Montserrat"/>
                <a:sym typeface="Montserrat"/>
              </a:rPr>
              <a:t>Disreflexia autonómica</a:t>
            </a:r>
            <a:endParaRPr/>
          </a:p>
        </p:txBody>
      </p:sp>
      <p:sp>
        <p:nvSpPr>
          <p:cNvPr id="270" name="Google Shape;270;p17"/>
          <p:cNvSpPr/>
          <p:nvPr/>
        </p:nvSpPr>
        <p:spPr>
          <a:xfrm>
            <a:off x="6427759" y="6236872"/>
            <a:ext cx="544343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800">
                <a:solidFill>
                  <a:srgbClr val="152B48"/>
                </a:solidFill>
                <a:latin typeface="Montserrat"/>
                <a:ea typeface="Montserrat"/>
                <a:cs typeface="Montserrat"/>
                <a:sym typeface="Montserrat"/>
              </a:rPr>
              <a:t>Krassioukov A, Warburton DE, Teasell R, Eng JJ. A systematic review of the management of autonomic dysreflexia after spinal cord injury. Arch Phys Med Rehabil, 2009; 90: 682–695.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8"/>
          <p:cNvSpPr txBox="1"/>
          <p:nvPr>
            <p:ph type="title"/>
          </p:nvPr>
        </p:nvSpPr>
        <p:spPr>
          <a:xfrm>
            <a:off x="2717824" y="380446"/>
            <a:ext cx="10515600" cy="7905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6AEAA"/>
              </a:buClr>
              <a:buSzPts val="4800"/>
              <a:buFont typeface="Montserrat"/>
              <a:buNone/>
            </a:pPr>
            <a:r>
              <a:rPr b="1" lang="es-CO" sz="4800"/>
              <a:t>Causas de la DA</a:t>
            </a:r>
            <a:endParaRPr/>
          </a:p>
        </p:txBody>
      </p:sp>
      <p:sp>
        <p:nvSpPr>
          <p:cNvPr id="276" name="Google Shape;276;p18"/>
          <p:cNvSpPr/>
          <p:nvPr/>
        </p:nvSpPr>
        <p:spPr>
          <a:xfrm>
            <a:off x="2378625" y="6385221"/>
            <a:ext cx="11345333" cy="1846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600">
                <a:solidFill>
                  <a:schemeClr val="dk1"/>
                </a:solidFill>
                <a:latin typeface="Montserrat"/>
                <a:ea typeface="Montserrat"/>
                <a:cs typeface="Montserrat"/>
                <a:sym typeface="Montserrat"/>
              </a:rPr>
              <a:t>Krassioukov A, Warburton DE, Teasell R, Eng JJ. A systematic review of the management of autonomic dysreflexia after spinal cord injury. Arch Phys Med Rehabil, 2009; 90: 682–695.</a:t>
            </a:r>
            <a:endParaRPr/>
          </a:p>
        </p:txBody>
      </p:sp>
      <p:grpSp>
        <p:nvGrpSpPr>
          <p:cNvPr id="277" name="Google Shape;277;p18"/>
          <p:cNvGrpSpPr/>
          <p:nvPr/>
        </p:nvGrpSpPr>
        <p:grpSpPr>
          <a:xfrm>
            <a:off x="4739562" y="1544265"/>
            <a:ext cx="6691193" cy="4042902"/>
            <a:chOff x="761244" y="1023"/>
            <a:chExt cx="6691193" cy="4042902"/>
          </a:xfrm>
        </p:grpSpPr>
        <p:sp>
          <p:nvSpPr>
            <p:cNvPr id="278" name="Google Shape;278;p18"/>
            <p:cNvSpPr/>
            <p:nvPr/>
          </p:nvSpPr>
          <p:spPr>
            <a:xfrm>
              <a:off x="3245968" y="2322181"/>
              <a:ext cx="1721744" cy="1721744"/>
            </a:xfrm>
            <a:prstGeom prst="ellipse">
              <a:avLst/>
            </a:pr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8"/>
            <p:cNvSpPr txBox="1"/>
            <p:nvPr/>
          </p:nvSpPr>
          <p:spPr>
            <a:xfrm>
              <a:off x="3498112" y="2574325"/>
              <a:ext cx="1217456" cy="1217456"/>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chemeClr val="lt1"/>
                </a:buClr>
                <a:buSzPts val="1900"/>
                <a:buFont typeface="Montserrat"/>
                <a:buNone/>
              </a:pPr>
              <a:r>
                <a:rPr lang="es-CO" sz="1900">
                  <a:solidFill>
                    <a:schemeClr val="lt1"/>
                  </a:solidFill>
                  <a:latin typeface="Montserrat"/>
                  <a:ea typeface="Montserrat"/>
                  <a:cs typeface="Montserrat"/>
                  <a:sym typeface="Montserrat"/>
                </a:rPr>
                <a:t>Disreflexia autonómica</a:t>
              </a:r>
              <a:endParaRPr/>
            </a:p>
          </p:txBody>
        </p:sp>
        <p:sp>
          <p:nvSpPr>
            <p:cNvPr id="280" name="Google Shape;280;p18"/>
            <p:cNvSpPr/>
            <p:nvPr/>
          </p:nvSpPr>
          <p:spPr>
            <a:xfrm rot="10800000">
              <a:off x="1579072" y="2937705"/>
              <a:ext cx="1575216" cy="490697"/>
            </a:xfrm>
            <a:prstGeom prst="leftArrow">
              <a:avLst>
                <a:gd fmla="val 60000" name="adj1"/>
                <a:gd fmla="val 50000" name="adj2"/>
              </a:avLst>
            </a:prstGeom>
            <a:gradFill>
              <a:gsLst>
                <a:gs pos="0">
                  <a:srgbClr val="B6BAC0"/>
                </a:gs>
                <a:gs pos="50000">
                  <a:srgbClr val="ADB1B8"/>
                </a:gs>
                <a:gs pos="100000">
                  <a:srgbClr val="989CA3"/>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
            <p:cNvSpPr/>
            <p:nvPr/>
          </p:nvSpPr>
          <p:spPr>
            <a:xfrm>
              <a:off x="761244" y="2528791"/>
              <a:ext cx="1635657" cy="1308526"/>
            </a:xfrm>
            <a:prstGeom prst="roundRect">
              <a:avLst>
                <a:gd fmla="val 10000" name="adj"/>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8"/>
            <p:cNvSpPr txBox="1"/>
            <p:nvPr/>
          </p:nvSpPr>
          <p:spPr>
            <a:xfrm>
              <a:off x="799569" y="2567116"/>
              <a:ext cx="1559007" cy="1231876"/>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Clr>
                  <a:schemeClr val="lt1"/>
                </a:buClr>
                <a:buSzPts val="2100"/>
                <a:buFont typeface="Montserrat"/>
                <a:buNone/>
              </a:pPr>
              <a:r>
                <a:rPr lang="es-CO" sz="2100">
                  <a:solidFill>
                    <a:schemeClr val="lt1"/>
                  </a:solidFill>
                  <a:latin typeface="Montserrat"/>
                  <a:ea typeface="Montserrat"/>
                  <a:cs typeface="Montserrat"/>
                  <a:sym typeface="Montserrat"/>
                </a:rPr>
                <a:t>Distención vesical (75-85%)</a:t>
              </a:r>
              <a:endParaRPr/>
            </a:p>
          </p:txBody>
        </p:sp>
        <p:sp>
          <p:nvSpPr>
            <p:cNvPr id="283" name="Google Shape;283;p18"/>
            <p:cNvSpPr/>
            <p:nvPr/>
          </p:nvSpPr>
          <p:spPr>
            <a:xfrm rot="-8100000">
              <a:off x="2088753" y="1707226"/>
              <a:ext cx="1575216" cy="490697"/>
            </a:xfrm>
            <a:prstGeom prst="leftArrow">
              <a:avLst>
                <a:gd fmla="val 60000" name="adj1"/>
                <a:gd fmla="val 50000" name="adj2"/>
              </a:avLst>
            </a:prstGeom>
            <a:gradFill>
              <a:gsLst>
                <a:gs pos="0">
                  <a:srgbClr val="B6BAC0"/>
                </a:gs>
                <a:gs pos="50000">
                  <a:srgbClr val="ADB1B8"/>
                </a:gs>
                <a:gs pos="100000">
                  <a:srgbClr val="989CA3"/>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8"/>
            <p:cNvSpPr/>
            <p:nvPr/>
          </p:nvSpPr>
          <p:spPr>
            <a:xfrm>
              <a:off x="1501610" y="741389"/>
              <a:ext cx="1635657" cy="1308526"/>
            </a:xfrm>
            <a:prstGeom prst="roundRect">
              <a:avLst>
                <a:gd fmla="val 10000" name="adj"/>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txBox="1"/>
            <p:nvPr/>
          </p:nvSpPr>
          <p:spPr>
            <a:xfrm>
              <a:off x="1539935" y="779714"/>
              <a:ext cx="1559007" cy="1231876"/>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Clr>
                  <a:schemeClr val="lt1"/>
                </a:buClr>
                <a:buSzPts val="2100"/>
                <a:buFont typeface="Montserrat"/>
                <a:buNone/>
              </a:pPr>
              <a:r>
                <a:rPr lang="es-CO" sz="2100">
                  <a:solidFill>
                    <a:schemeClr val="lt1"/>
                  </a:solidFill>
                  <a:latin typeface="Montserrat"/>
                  <a:ea typeface="Montserrat"/>
                  <a:cs typeface="Montserrat"/>
                  <a:sym typeface="Montserrat"/>
                </a:rPr>
                <a:t>Impactación fecal (13-19%)</a:t>
              </a:r>
              <a:endParaRPr/>
            </a:p>
          </p:txBody>
        </p:sp>
        <p:sp>
          <p:nvSpPr>
            <p:cNvPr id="286" name="Google Shape;286;p18"/>
            <p:cNvSpPr/>
            <p:nvPr/>
          </p:nvSpPr>
          <p:spPr>
            <a:xfrm rot="-5400000">
              <a:off x="3319232" y="1197545"/>
              <a:ext cx="1575216" cy="490697"/>
            </a:xfrm>
            <a:prstGeom prst="leftArrow">
              <a:avLst>
                <a:gd fmla="val 60000" name="adj1"/>
                <a:gd fmla="val 50000" name="adj2"/>
              </a:avLst>
            </a:prstGeom>
            <a:gradFill>
              <a:gsLst>
                <a:gs pos="0">
                  <a:srgbClr val="B6BAC0"/>
                </a:gs>
                <a:gs pos="50000">
                  <a:srgbClr val="ADB1B8"/>
                </a:gs>
                <a:gs pos="100000">
                  <a:srgbClr val="989CA3"/>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
            <p:cNvSpPr/>
            <p:nvPr/>
          </p:nvSpPr>
          <p:spPr>
            <a:xfrm>
              <a:off x="3289012" y="1023"/>
              <a:ext cx="1635657" cy="1308526"/>
            </a:xfrm>
            <a:prstGeom prst="roundRect">
              <a:avLst>
                <a:gd fmla="val 10000" name="adj"/>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8"/>
            <p:cNvSpPr txBox="1"/>
            <p:nvPr/>
          </p:nvSpPr>
          <p:spPr>
            <a:xfrm>
              <a:off x="3327337" y="39348"/>
              <a:ext cx="1559007" cy="1231876"/>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Clr>
                  <a:schemeClr val="lt1"/>
                </a:buClr>
                <a:buSzPts val="2100"/>
                <a:buFont typeface="Montserrat"/>
                <a:buNone/>
              </a:pPr>
              <a:r>
                <a:rPr lang="es-CO" sz="2100">
                  <a:solidFill>
                    <a:schemeClr val="lt1"/>
                  </a:solidFill>
                  <a:latin typeface="Montserrat"/>
                  <a:ea typeface="Montserrat"/>
                  <a:cs typeface="Montserrat"/>
                  <a:sym typeface="Montserrat"/>
                </a:rPr>
                <a:t>Hemorroides trombosadas</a:t>
              </a:r>
              <a:endParaRPr/>
            </a:p>
          </p:txBody>
        </p:sp>
        <p:sp>
          <p:nvSpPr>
            <p:cNvPr id="289" name="Google Shape;289;p18"/>
            <p:cNvSpPr/>
            <p:nvPr/>
          </p:nvSpPr>
          <p:spPr>
            <a:xfrm rot="-2700000">
              <a:off x="4549711" y="1707226"/>
              <a:ext cx="1575216" cy="490697"/>
            </a:xfrm>
            <a:prstGeom prst="leftArrow">
              <a:avLst>
                <a:gd fmla="val 60000" name="adj1"/>
                <a:gd fmla="val 50000" name="adj2"/>
              </a:avLst>
            </a:prstGeom>
            <a:gradFill>
              <a:gsLst>
                <a:gs pos="0">
                  <a:srgbClr val="B6BAC0"/>
                </a:gs>
                <a:gs pos="50000">
                  <a:srgbClr val="ADB1B8"/>
                </a:gs>
                <a:gs pos="100000">
                  <a:srgbClr val="989CA3"/>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8"/>
            <p:cNvSpPr/>
            <p:nvPr/>
          </p:nvSpPr>
          <p:spPr>
            <a:xfrm>
              <a:off x="5076414" y="741389"/>
              <a:ext cx="1635657" cy="1308526"/>
            </a:xfrm>
            <a:prstGeom prst="roundRect">
              <a:avLst>
                <a:gd fmla="val 10000" name="adj"/>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
            <p:cNvSpPr txBox="1"/>
            <p:nvPr/>
          </p:nvSpPr>
          <p:spPr>
            <a:xfrm>
              <a:off x="5114739" y="779714"/>
              <a:ext cx="1559007" cy="1231876"/>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Clr>
                  <a:schemeClr val="lt1"/>
                </a:buClr>
                <a:buSzPts val="2100"/>
                <a:buFont typeface="Montserrat"/>
                <a:buNone/>
              </a:pPr>
              <a:r>
                <a:rPr lang="es-CO" sz="2100">
                  <a:solidFill>
                    <a:schemeClr val="lt1"/>
                  </a:solidFill>
                  <a:latin typeface="Montserrat"/>
                  <a:ea typeface="Montserrat"/>
                  <a:cs typeface="Montserrat"/>
                  <a:sym typeface="Montserrat"/>
                </a:rPr>
                <a:t>Fisuras anales</a:t>
              </a:r>
              <a:endParaRPr/>
            </a:p>
          </p:txBody>
        </p:sp>
        <p:sp>
          <p:nvSpPr>
            <p:cNvPr id="292" name="Google Shape;292;p18"/>
            <p:cNvSpPr/>
            <p:nvPr/>
          </p:nvSpPr>
          <p:spPr>
            <a:xfrm>
              <a:off x="5059392" y="2937705"/>
              <a:ext cx="1575216" cy="490697"/>
            </a:xfrm>
            <a:prstGeom prst="leftArrow">
              <a:avLst>
                <a:gd fmla="val 60000" name="adj1"/>
                <a:gd fmla="val 50000" name="adj2"/>
              </a:avLst>
            </a:prstGeom>
            <a:gradFill>
              <a:gsLst>
                <a:gs pos="0">
                  <a:srgbClr val="B6BAC0"/>
                </a:gs>
                <a:gs pos="50000">
                  <a:srgbClr val="ADB1B8"/>
                </a:gs>
                <a:gs pos="100000">
                  <a:srgbClr val="989CA3"/>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p:nvPr/>
          </p:nvSpPr>
          <p:spPr>
            <a:xfrm>
              <a:off x="5816780" y="2528791"/>
              <a:ext cx="1635657" cy="1308526"/>
            </a:xfrm>
            <a:prstGeom prst="roundRect">
              <a:avLst>
                <a:gd fmla="val 10000" name="adj"/>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8"/>
            <p:cNvSpPr txBox="1"/>
            <p:nvPr/>
          </p:nvSpPr>
          <p:spPr>
            <a:xfrm>
              <a:off x="5855105" y="2567116"/>
              <a:ext cx="1559007" cy="1231876"/>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Clr>
                  <a:schemeClr val="lt1"/>
                </a:buClr>
                <a:buSzPts val="2100"/>
                <a:buFont typeface="Montserrat"/>
                <a:buNone/>
              </a:pPr>
              <a:r>
                <a:rPr lang="es-CO" sz="2100">
                  <a:solidFill>
                    <a:schemeClr val="lt1"/>
                  </a:solidFill>
                  <a:latin typeface="Montserrat"/>
                  <a:ea typeface="Montserrat"/>
                  <a:cs typeface="Montserrat"/>
                  <a:sym typeface="Montserrat"/>
                </a:rPr>
                <a:t>Trabajo de parto</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9"/>
          <p:cNvSpPr txBox="1"/>
          <p:nvPr>
            <p:ph type="title"/>
          </p:nvPr>
        </p:nvSpPr>
        <p:spPr>
          <a:xfrm>
            <a:off x="3284358" y="4940814"/>
            <a:ext cx="10515600" cy="7905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6AEAA"/>
              </a:buClr>
              <a:buSzPts val="2800"/>
              <a:buFont typeface="Montserrat"/>
              <a:buNone/>
            </a:pPr>
            <a:r>
              <a:rPr b="1" lang="es-CO" sz="2800"/>
              <a:t>Intervención en D. Autonómica</a:t>
            </a:r>
            <a:endParaRPr/>
          </a:p>
        </p:txBody>
      </p:sp>
      <p:grpSp>
        <p:nvGrpSpPr>
          <p:cNvPr id="301" name="Google Shape;301;p19"/>
          <p:cNvGrpSpPr/>
          <p:nvPr/>
        </p:nvGrpSpPr>
        <p:grpSpPr>
          <a:xfrm>
            <a:off x="1793206" y="1286066"/>
            <a:ext cx="9429762" cy="2479344"/>
            <a:chOff x="2948" y="521619"/>
            <a:chExt cx="9429762" cy="2479344"/>
          </a:xfrm>
        </p:grpSpPr>
        <p:sp>
          <p:nvSpPr>
            <p:cNvPr id="302" name="Google Shape;302;p19"/>
            <p:cNvSpPr/>
            <p:nvPr/>
          </p:nvSpPr>
          <p:spPr>
            <a:xfrm>
              <a:off x="2948" y="521619"/>
              <a:ext cx="2874927" cy="1117824"/>
            </a:xfrm>
            <a:prstGeom prst="rect">
              <a:avLst/>
            </a:prstGeom>
            <a:gradFill>
              <a:gsLst>
                <a:gs pos="0">
                  <a:srgbClr val="5E697B"/>
                </a:gs>
                <a:gs pos="50000">
                  <a:srgbClr val="42536A"/>
                </a:gs>
                <a:gs pos="100000">
                  <a:srgbClr val="38495F"/>
                </a:gs>
              </a:gsLst>
              <a:lin ang="5400000" scaled="0"/>
            </a:gra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9"/>
            <p:cNvSpPr txBox="1"/>
            <p:nvPr/>
          </p:nvSpPr>
          <p:spPr>
            <a:xfrm>
              <a:off x="2948" y="521619"/>
              <a:ext cx="2874927" cy="1117824"/>
            </a:xfrm>
            <a:prstGeom prst="rect">
              <a:avLst/>
            </a:prstGeom>
            <a:noFill/>
            <a:ln>
              <a:noFill/>
            </a:ln>
          </p:spPr>
          <p:txBody>
            <a:bodyPr anchorCtr="0" anchor="ctr" bIns="125975" lIns="220450" spcFirstLastPara="1" rIns="220450" wrap="square" tIns="125975">
              <a:noAutofit/>
            </a:bodyPr>
            <a:lstStyle/>
            <a:p>
              <a:pPr indent="0" lvl="0" marL="0" marR="0" rtl="0" algn="ctr">
                <a:lnSpc>
                  <a:spcPct val="90000"/>
                </a:lnSpc>
                <a:spcBef>
                  <a:spcPts val="0"/>
                </a:spcBef>
                <a:spcAft>
                  <a:spcPts val="0"/>
                </a:spcAft>
                <a:buClr>
                  <a:schemeClr val="lt1"/>
                </a:buClr>
                <a:buSzPts val="3100"/>
                <a:buFont typeface="Montserrat"/>
                <a:buNone/>
              </a:pPr>
              <a:r>
                <a:rPr lang="es-CO" sz="3100">
                  <a:solidFill>
                    <a:schemeClr val="lt1"/>
                  </a:solidFill>
                  <a:latin typeface="Montserrat"/>
                  <a:ea typeface="Montserrat"/>
                  <a:cs typeface="Montserrat"/>
                  <a:sym typeface="Montserrat"/>
                </a:rPr>
                <a:t>Irritación vesical</a:t>
              </a:r>
              <a:endParaRPr/>
            </a:p>
          </p:txBody>
        </p:sp>
        <p:sp>
          <p:nvSpPr>
            <p:cNvPr id="304" name="Google Shape;304;p19"/>
            <p:cNvSpPr/>
            <p:nvPr/>
          </p:nvSpPr>
          <p:spPr>
            <a:xfrm>
              <a:off x="2948" y="1639443"/>
              <a:ext cx="2874927" cy="1361520"/>
            </a:xfrm>
            <a:prstGeom prst="rect">
              <a:avLst/>
            </a:prstGeom>
            <a:solidFill>
              <a:srgbClr val="CDCFD3">
                <a:alpha val="89803"/>
              </a:srgbClr>
            </a:solidFill>
            <a:ln cap="flat" cmpd="sng" w="9525">
              <a:solidFill>
                <a:srgbClr val="CDCFD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9"/>
            <p:cNvSpPr txBox="1"/>
            <p:nvPr/>
          </p:nvSpPr>
          <p:spPr>
            <a:xfrm>
              <a:off x="2948" y="1639443"/>
              <a:ext cx="2874927" cy="136152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Montserrat"/>
                <a:buChar char="•"/>
              </a:pPr>
              <a:r>
                <a:rPr b="0" i="0" lang="es-CO" sz="1600" u="none" cap="none" strike="noStrike">
                  <a:solidFill>
                    <a:schemeClr val="dk1"/>
                  </a:solidFill>
                  <a:latin typeface="Montserrat"/>
                  <a:ea typeface="Montserrat"/>
                  <a:cs typeface="Montserrat"/>
                  <a:sym typeface="Montserrat"/>
                </a:rPr>
                <a:t>Cateterismos 4 veces al día.</a:t>
              </a:r>
              <a:endParaRPr/>
            </a:p>
            <a:p>
              <a:pPr indent="-6350" lvl="1" marL="57150" marR="0" rtl="0" algn="l">
                <a:lnSpc>
                  <a:spcPct val="90000"/>
                </a:lnSpc>
                <a:spcBef>
                  <a:spcPts val="240"/>
                </a:spcBef>
                <a:spcAft>
                  <a:spcPts val="0"/>
                </a:spcAft>
                <a:buClr>
                  <a:schemeClr val="dk1"/>
                </a:buClr>
                <a:buSzPts val="800"/>
                <a:buFont typeface="Calibri"/>
                <a:buNone/>
              </a:pPr>
              <a:r>
                <a:t/>
              </a:r>
              <a:endParaRPr b="0" i="0" sz="800" u="none" cap="none" strike="noStrike">
                <a:solidFill>
                  <a:srgbClr val="000000"/>
                </a:solidFill>
                <a:latin typeface="Montserrat"/>
                <a:ea typeface="Montserrat"/>
                <a:cs typeface="Montserrat"/>
                <a:sym typeface="Montserrat"/>
              </a:endParaRPr>
            </a:p>
            <a:p>
              <a:pPr indent="-171450" lvl="1" marL="171450" marR="0" rtl="0" algn="l">
                <a:lnSpc>
                  <a:spcPct val="90000"/>
                </a:lnSpc>
                <a:spcBef>
                  <a:spcPts val="120"/>
                </a:spcBef>
                <a:spcAft>
                  <a:spcPts val="0"/>
                </a:spcAft>
                <a:buClr>
                  <a:schemeClr val="dk1"/>
                </a:buClr>
                <a:buSzPts val="1600"/>
                <a:buFont typeface="Montserrat"/>
                <a:buChar char="•"/>
              </a:pPr>
              <a:r>
                <a:rPr b="0" i="0" lang="es-CO" sz="1600" u="none" cap="none" strike="noStrike">
                  <a:solidFill>
                    <a:schemeClr val="dk1"/>
                  </a:solidFill>
                  <a:latin typeface="Montserrat"/>
                  <a:ea typeface="Montserrat"/>
                  <a:cs typeface="Montserrat"/>
                  <a:sym typeface="Montserrat"/>
                </a:rPr>
                <a:t>Infecciones urinarias.</a:t>
              </a:r>
              <a:endParaRPr/>
            </a:p>
            <a:p>
              <a:pPr indent="-6350" lvl="1" marL="57150" marR="0" rtl="0" algn="l">
                <a:lnSpc>
                  <a:spcPct val="90000"/>
                </a:lnSpc>
                <a:spcBef>
                  <a:spcPts val="240"/>
                </a:spcBef>
                <a:spcAft>
                  <a:spcPts val="0"/>
                </a:spcAft>
                <a:buClr>
                  <a:schemeClr val="dk1"/>
                </a:buClr>
                <a:buSzPts val="800"/>
                <a:buFont typeface="Calibri"/>
                <a:buNone/>
              </a:pPr>
              <a:r>
                <a:t/>
              </a:r>
              <a:endParaRPr b="0" i="0" sz="800" u="none" cap="none" strike="noStrike">
                <a:solidFill>
                  <a:srgbClr val="000000"/>
                </a:solidFill>
                <a:latin typeface="Montserrat"/>
                <a:ea typeface="Montserrat"/>
                <a:cs typeface="Montserrat"/>
                <a:sym typeface="Montserrat"/>
              </a:endParaRPr>
            </a:p>
            <a:p>
              <a:pPr indent="-171450" lvl="1" marL="171450" marR="0" rtl="0" algn="l">
                <a:lnSpc>
                  <a:spcPct val="90000"/>
                </a:lnSpc>
                <a:spcBef>
                  <a:spcPts val="120"/>
                </a:spcBef>
                <a:spcAft>
                  <a:spcPts val="0"/>
                </a:spcAft>
                <a:buClr>
                  <a:schemeClr val="dk1"/>
                </a:buClr>
                <a:buSzPts val="1600"/>
                <a:buFont typeface="Montserrat"/>
                <a:buChar char="•"/>
              </a:pPr>
              <a:r>
                <a:rPr b="0" i="0" lang="es-CO" sz="1600" u="none" cap="none" strike="noStrike">
                  <a:solidFill>
                    <a:schemeClr val="dk1"/>
                  </a:solidFill>
                  <a:latin typeface="Montserrat"/>
                  <a:ea typeface="Montserrat"/>
                  <a:cs typeface="Montserrat"/>
                  <a:sym typeface="Montserrat"/>
                </a:rPr>
                <a:t>Anticolinérgicos (Ev nivel 5).</a:t>
              </a:r>
              <a:endParaRPr/>
            </a:p>
          </p:txBody>
        </p:sp>
        <p:sp>
          <p:nvSpPr>
            <p:cNvPr id="306" name="Google Shape;306;p19"/>
            <p:cNvSpPr/>
            <p:nvPr/>
          </p:nvSpPr>
          <p:spPr>
            <a:xfrm>
              <a:off x="3280366" y="521619"/>
              <a:ext cx="2874927" cy="1117824"/>
            </a:xfrm>
            <a:prstGeom prst="rect">
              <a:avLst/>
            </a:prstGeom>
            <a:gradFill>
              <a:gsLst>
                <a:gs pos="0">
                  <a:srgbClr val="5E697B"/>
                </a:gs>
                <a:gs pos="50000">
                  <a:srgbClr val="42536A"/>
                </a:gs>
                <a:gs pos="100000">
                  <a:srgbClr val="38495F"/>
                </a:gs>
              </a:gsLst>
              <a:lin ang="5400000" scaled="0"/>
            </a:gra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9"/>
            <p:cNvSpPr txBox="1"/>
            <p:nvPr/>
          </p:nvSpPr>
          <p:spPr>
            <a:xfrm>
              <a:off x="3280366" y="521619"/>
              <a:ext cx="2874927" cy="1117824"/>
            </a:xfrm>
            <a:prstGeom prst="rect">
              <a:avLst/>
            </a:prstGeom>
            <a:noFill/>
            <a:ln>
              <a:noFill/>
            </a:ln>
          </p:spPr>
          <p:txBody>
            <a:bodyPr anchorCtr="0" anchor="ctr" bIns="125975" lIns="220450" spcFirstLastPara="1" rIns="220450" wrap="square" tIns="125975">
              <a:noAutofit/>
            </a:bodyPr>
            <a:lstStyle/>
            <a:p>
              <a:pPr indent="0" lvl="0" marL="0" marR="0" rtl="0" algn="ctr">
                <a:lnSpc>
                  <a:spcPct val="90000"/>
                </a:lnSpc>
                <a:spcBef>
                  <a:spcPts val="0"/>
                </a:spcBef>
                <a:spcAft>
                  <a:spcPts val="0"/>
                </a:spcAft>
                <a:buClr>
                  <a:schemeClr val="lt1"/>
                </a:buClr>
                <a:buSzPts val="3100"/>
                <a:buFont typeface="Montserrat"/>
                <a:buNone/>
              </a:pPr>
              <a:r>
                <a:rPr lang="es-CO" sz="3100">
                  <a:solidFill>
                    <a:schemeClr val="lt1"/>
                  </a:solidFill>
                  <a:latin typeface="Montserrat"/>
                  <a:ea typeface="Montserrat"/>
                  <a:cs typeface="Montserrat"/>
                  <a:sym typeface="Montserrat"/>
                </a:rPr>
                <a:t>Impactación fecal</a:t>
              </a:r>
              <a:endParaRPr/>
            </a:p>
          </p:txBody>
        </p:sp>
        <p:sp>
          <p:nvSpPr>
            <p:cNvPr id="308" name="Google Shape;308;p19"/>
            <p:cNvSpPr/>
            <p:nvPr/>
          </p:nvSpPr>
          <p:spPr>
            <a:xfrm>
              <a:off x="3280366" y="1639443"/>
              <a:ext cx="2874927" cy="1361520"/>
            </a:xfrm>
            <a:prstGeom prst="rect">
              <a:avLst/>
            </a:prstGeom>
            <a:solidFill>
              <a:srgbClr val="CDCFD3">
                <a:alpha val="89803"/>
              </a:srgbClr>
            </a:solidFill>
            <a:ln cap="flat" cmpd="sng" w="9525">
              <a:solidFill>
                <a:srgbClr val="CDCFD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9"/>
            <p:cNvSpPr txBox="1"/>
            <p:nvPr/>
          </p:nvSpPr>
          <p:spPr>
            <a:xfrm>
              <a:off x="3280366" y="1639443"/>
              <a:ext cx="2874927" cy="136152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Montserrat"/>
                <a:buChar char="•"/>
              </a:pPr>
              <a:r>
                <a:rPr b="0" i="0" lang="es-CO" sz="1600" u="none" cap="none" strike="noStrike">
                  <a:solidFill>
                    <a:schemeClr val="dk1"/>
                  </a:solidFill>
                  <a:latin typeface="Montserrat"/>
                  <a:ea typeface="Montserrat"/>
                  <a:cs typeface="Montserrat"/>
                  <a:sym typeface="Montserrat"/>
                </a:rPr>
                <a:t>Supositorios de glicerina.</a:t>
              </a:r>
              <a:endParaRPr/>
            </a:p>
            <a:p>
              <a:pPr indent="-171450" lvl="1" marL="171450" marR="0" rtl="0" algn="l">
                <a:lnSpc>
                  <a:spcPct val="90000"/>
                </a:lnSpc>
                <a:spcBef>
                  <a:spcPts val="240"/>
                </a:spcBef>
                <a:spcAft>
                  <a:spcPts val="0"/>
                </a:spcAft>
                <a:buClr>
                  <a:schemeClr val="dk1"/>
                </a:buClr>
                <a:buSzPts val="1600"/>
                <a:buFont typeface="Montserrat"/>
                <a:buChar char="•"/>
              </a:pPr>
              <a:r>
                <a:rPr b="0" i="0" lang="es-CO" sz="1600" u="none" cap="none" strike="noStrike">
                  <a:solidFill>
                    <a:schemeClr val="dk1"/>
                  </a:solidFill>
                  <a:latin typeface="Montserrat"/>
                  <a:ea typeface="Montserrat"/>
                  <a:cs typeface="Montserrat"/>
                  <a:sym typeface="Montserrat"/>
                </a:rPr>
                <a:t>Bisacodilo.</a:t>
              </a:r>
              <a:endParaRPr/>
            </a:p>
          </p:txBody>
        </p:sp>
        <p:sp>
          <p:nvSpPr>
            <p:cNvPr id="310" name="Google Shape;310;p19"/>
            <p:cNvSpPr/>
            <p:nvPr/>
          </p:nvSpPr>
          <p:spPr>
            <a:xfrm>
              <a:off x="6557783" y="521619"/>
              <a:ext cx="2874927" cy="1117824"/>
            </a:xfrm>
            <a:prstGeom prst="rect">
              <a:avLst/>
            </a:prstGeom>
            <a:gradFill>
              <a:gsLst>
                <a:gs pos="0">
                  <a:srgbClr val="5E697B"/>
                </a:gs>
                <a:gs pos="50000">
                  <a:srgbClr val="42536A"/>
                </a:gs>
                <a:gs pos="100000">
                  <a:srgbClr val="38495F"/>
                </a:gs>
              </a:gsLst>
              <a:lin ang="5400000" scaled="0"/>
            </a:gra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9"/>
            <p:cNvSpPr txBox="1"/>
            <p:nvPr/>
          </p:nvSpPr>
          <p:spPr>
            <a:xfrm>
              <a:off x="6557783" y="521619"/>
              <a:ext cx="2874927" cy="1117824"/>
            </a:xfrm>
            <a:prstGeom prst="rect">
              <a:avLst/>
            </a:prstGeom>
            <a:noFill/>
            <a:ln>
              <a:noFill/>
            </a:ln>
          </p:spPr>
          <p:txBody>
            <a:bodyPr anchorCtr="0" anchor="ctr" bIns="125975" lIns="220450" spcFirstLastPara="1" rIns="220450" wrap="square" tIns="125975">
              <a:noAutofit/>
            </a:bodyPr>
            <a:lstStyle/>
            <a:p>
              <a:pPr indent="0" lvl="0" marL="0" marR="0" rtl="0" algn="ctr">
                <a:lnSpc>
                  <a:spcPct val="90000"/>
                </a:lnSpc>
                <a:spcBef>
                  <a:spcPts val="0"/>
                </a:spcBef>
                <a:spcAft>
                  <a:spcPts val="0"/>
                </a:spcAft>
                <a:buClr>
                  <a:schemeClr val="lt1"/>
                </a:buClr>
                <a:buSzPts val="3100"/>
                <a:buFont typeface="Montserrat"/>
                <a:buNone/>
              </a:pPr>
              <a:r>
                <a:rPr lang="es-CO" sz="3100">
                  <a:solidFill>
                    <a:schemeClr val="lt1"/>
                  </a:solidFill>
                  <a:latin typeface="Montserrat"/>
                  <a:ea typeface="Montserrat"/>
                  <a:cs typeface="Montserrat"/>
                  <a:sym typeface="Montserrat"/>
                </a:rPr>
                <a:t>Trabajo de parto</a:t>
              </a:r>
              <a:endParaRPr/>
            </a:p>
          </p:txBody>
        </p:sp>
        <p:sp>
          <p:nvSpPr>
            <p:cNvPr id="312" name="Google Shape;312;p19"/>
            <p:cNvSpPr/>
            <p:nvPr/>
          </p:nvSpPr>
          <p:spPr>
            <a:xfrm>
              <a:off x="6557783" y="1639443"/>
              <a:ext cx="2874927" cy="1361520"/>
            </a:xfrm>
            <a:prstGeom prst="rect">
              <a:avLst/>
            </a:prstGeom>
            <a:solidFill>
              <a:srgbClr val="CDCFD3">
                <a:alpha val="89803"/>
              </a:srgbClr>
            </a:solidFill>
            <a:ln cap="flat" cmpd="sng" w="9525">
              <a:solidFill>
                <a:srgbClr val="CDCFD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9"/>
            <p:cNvSpPr txBox="1"/>
            <p:nvPr/>
          </p:nvSpPr>
          <p:spPr>
            <a:xfrm>
              <a:off x="6557783" y="1639443"/>
              <a:ext cx="2874927" cy="136152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Montserrat"/>
                <a:buChar char="•"/>
              </a:pPr>
              <a:r>
                <a:rPr b="0" i="0" lang="es-CO" sz="1600" u="none" cap="none" strike="noStrike">
                  <a:solidFill>
                    <a:schemeClr val="dk1"/>
                  </a:solidFill>
                  <a:latin typeface="Montserrat"/>
                  <a:ea typeface="Montserrat"/>
                  <a:cs typeface="Montserrat"/>
                  <a:sym typeface="Montserrat"/>
                </a:rPr>
                <a:t>Independiente de la vía se requiere anestesia epidural.</a:t>
              </a:r>
              <a:endParaRPr/>
            </a:p>
            <a:p>
              <a:pPr indent="-69850" lvl="1" marL="171450" marR="0" rtl="0" algn="l">
                <a:lnSpc>
                  <a:spcPct val="90000"/>
                </a:lnSpc>
                <a:spcBef>
                  <a:spcPts val="240"/>
                </a:spcBef>
                <a:spcAft>
                  <a:spcPts val="0"/>
                </a:spcAft>
                <a:buClr>
                  <a:schemeClr val="dk1"/>
                </a:buClr>
                <a:buSzPts val="1600"/>
                <a:buFont typeface="Calibri"/>
                <a:buNone/>
              </a:pPr>
              <a:r>
                <a:t/>
              </a:r>
              <a:endParaRPr b="0" i="0" sz="1600" u="none" cap="none" strike="noStrike">
                <a:solidFill>
                  <a:srgbClr val="000000"/>
                </a:solidFill>
                <a:latin typeface="Montserrat"/>
                <a:ea typeface="Montserrat"/>
                <a:cs typeface="Montserrat"/>
                <a:sym typeface="Montserrat"/>
              </a:endParaRPr>
            </a:p>
          </p:txBody>
        </p:sp>
      </p:grpSp>
      <p:sp>
        <p:nvSpPr>
          <p:cNvPr id="314" name="Google Shape;314;p19"/>
          <p:cNvSpPr/>
          <p:nvPr/>
        </p:nvSpPr>
        <p:spPr>
          <a:xfrm>
            <a:off x="952124" y="283110"/>
            <a:ext cx="2089240" cy="611486"/>
          </a:xfrm>
          <a:prstGeom prst="roundRect">
            <a:avLst>
              <a:gd fmla="val 16667" name="adj"/>
            </a:avLst>
          </a:prstGeom>
          <a:solidFill>
            <a:srgbClr val="152B48"/>
          </a:solidFill>
          <a:ln cap="flat" cmpd="sng" w="12700">
            <a:solidFill>
              <a:srgbClr val="7EB500"/>
            </a:solidFill>
            <a:prstDash val="solid"/>
            <a:round/>
            <a:headEnd len="sm" w="sm" type="none"/>
            <a:tailEnd len="sm" w="sm" type="none"/>
          </a:ln>
          <a:effectLst>
            <a:outerShdw blurRad="88900" sx="102000" rotWithShape="0" algn="tl" dir="11400000" dist="50800" sy="101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CO" sz="2400">
                <a:solidFill>
                  <a:srgbClr val="FFFFFF"/>
                </a:solidFill>
                <a:latin typeface="Montserrat"/>
                <a:ea typeface="Montserrat"/>
                <a:cs typeface="Montserrat"/>
                <a:sym typeface="Montserrat"/>
              </a:rPr>
              <a:t>Prevención</a:t>
            </a:r>
            <a:endParaRPr/>
          </a:p>
        </p:txBody>
      </p:sp>
      <p:pic>
        <p:nvPicPr>
          <p:cNvPr id="315" name="Google Shape;315;p19"/>
          <p:cNvPicPr preferRelativeResize="0"/>
          <p:nvPr/>
        </p:nvPicPr>
        <p:blipFill rotWithShape="1">
          <a:blip r:embed="rId3">
            <a:alphaModFix/>
          </a:blip>
          <a:srcRect b="-1906" l="0" r="0" t="-1282"/>
          <a:stretch/>
        </p:blipFill>
        <p:spPr>
          <a:xfrm>
            <a:off x="1996744" y="1736692"/>
            <a:ext cx="9015413" cy="1814513"/>
          </a:xfrm>
          <a:prstGeom prst="rect">
            <a:avLst/>
          </a:prstGeom>
          <a:noFill/>
          <a:ln>
            <a:noFill/>
          </a:ln>
        </p:spPr>
      </p:pic>
      <p:sp>
        <p:nvSpPr>
          <p:cNvPr id="316" name="Google Shape;316;p19"/>
          <p:cNvSpPr/>
          <p:nvPr/>
        </p:nvSpPr>
        <p:spPr>
          <a:xfrm>
            <a:off x="423333" y="6552597"/>
            <a:ext cx="11345333"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100">
                <a:solidFill>
                  <a:schemeClr val="dk1"/>
                </a:solidFill>
                <a:latin typeface="Libre Franklin"/>
                <a:ea typeface="Libre Franklin"/>
                <a:cs typeface="Libre Franklin"/>
                <a:sym typeface="Libre Franklin"/>
              </a:rPr>
              <a:t>Krassioukov A, Warburton DE, Teasell R, Eng JJ. A systematic review of the management of autonomic dysreflexia after spinal cord injury. Arch Phys Med Rehabil, 2009; 90: 682–695.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p:nvPr/>
        </p:nvSpPr>
        <p:spPr>
          <a:xfrm>
            <a:off x="3241339" y="1608573"/>
            <a:ext cx="5709320"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CO" sz="4800" u="none" cap="none" strike="noStrike">
                <a:solidFill>
                  <a:srgbClr val="06AEAA"/>
                </a:solidFill>
                <a:latin typeface="Montserrat"/>
                <a:ea typeface="Montserrat"/>
                <a:cs typeface="Montserrat"/>
                <a:sym typeface="Montserrat"/>
              </a:rPr>
              <a:t>EPIDEMIOLOGÍA</a:t>
            </a:r>
            <a:endParaRPr/>
          </a:p>
          <a:p>
            <a:pPr indent="0" lvl="0" marL="0" marR="0" rtl="0" algn="ctr">
              <a:spcBef>
                <a:spcPts val="0"/>
              </a:spcBef>
              <a:spcAft>
                <a:spcPts val="0"/>
              </a:spcAft>
              <a:buNone/>
            </a:pPr>
            <a:r>
              <a:rPr b="1" i="0" lang="es-CO" sz="4800" u="none" cap="none" strike="noStrike">
                <a:solidFill>
                  <a:srgbClr val="002060"/>
                </a:solidFill>
                <a:latin typeface="Montserrat"/>
                <a:ea typeface="Montserrat"/>
                <a:cs typeface="Montserrat"/>
                <a:sym typeface="Montserrat"/>
              </a:rPr>
              <a:t>Trauma raquimedular</a:t>
            </a:r>
            <a:endParaRPr b="1" i="0" sz="4800" u="none" cap="none" strike="noStrike">
              <a:solidFill>
                <a:srgbClr val="002060"/>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0"/>
          <p:cNvSpPr txBox="1"/>
          <p:nvPr>
            <p:ph type="title"/>
          </p:nvPr>
        </p:nvSpPr>
        <p:spPr>
          <a:xfrm>
            <a:off x="647337" y="156973"/>
            <a:ext cx="10515600" cy="7905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AEAA"/>
              </a:buClr>
              <a:buSzPts val="2400"/>
              <a:buFont typeface="Montserrat"/>
              <a:buNone/>
            </a:pPr>
            <a:r>
              <a:rPr b="1" lang="es-CO" sz="2400"/>
              <a:t>Intervención en D. Autonómica</a:t>
            </a:r>
            <a:endParaRPr/>
          </a:p>
        </p:txBody>
      </p:sp>
      <p:sp>
        <p:nvSpPr>
          <p:cNvPr id="323" name="Google Shape;323;p20"/>
          <p:cNvSpPr/>
          <p:nvPr/>
        </p:nvSpPr>
        <p:spPr>
          <a:xfrm>
            <a:off x="7171579" y="6218319"/>
            <a:ext cx="492303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700">
                <a:solidFill>
                  <a:schemeClr val="dk1"/>
                </a:solidFill>
                <a:latin typeface="Montserrat"/>
                <a:ea typeface="Montserrat"/>
                <a:cs typeface="Montserrat"/>
                <a:sym typeface="Montserrat"/>
              </a:rPr>
              <a:t>Krassioukov A, Warburton DE, Teasell R, Eng JJ. A systematic review of the management of autonomic dysreflexia after spinal cord injury. Arch Phys Med Rehabil, 2009; 90: 682–695.</a:t>
            </a:r>
            <a:endParaRPr/>
          </a:p>
        </p:txBody>
      </p:sp>
      <p:sp>
        <p:nvSpPr>
          <p:cNvPr id="324" name="Google Shape;324;p20"/>
          <p:cNvSpPr txBox="1"/>
          <p:nvPr/>
        </p:nvSpPr>
        <p:spPr>
          <a:xfrm>
            <a:off x="1199404" y="1032927"/>
            <a:ext cx="5972175" cy="3267075"/>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rgbClr val="80B606"/>
              </a:buClr>
              <a:buSzPts val="1440"/>
              <a:buFont typeface="Noto Sans Symbols"/>
              <a:buChar char="💧"/>
            </a:pPr>
            <a:r>
              <a:rPr lang="es-CO" sz="1600">
                <a:solidFill>
                  <a:srgbClr val="595959"/>
                </a:solidFill>
                <a:latin typeface="Montserrat"/>
                <a:ea typeface="Montserrat"/>
                <a:cs typeface="Montserrat"/>
                <a:sym typeface="Montserrat"/>
              </a:rPr>
              <a:t>Paciente en posición vertical.</a:t>
            </a:r>
            <a:endParaRPr/>
          </a:p>
          <a:p>
            <a:pPr indent="-342900" lvl="0" marL="342900" marR="0" rtl="0" algn="l">
              <a:lnSpc>
                <a:spcPct val="80000"/>
              </a:lnSpc>
              <a:spcBef>
                <a:spcPts val="2000"/>
              </a:spcBef>
              <a:spcAft>
                <a:spcPts val="0"/>
              </a:spcAft>
              <a:buClr>
                <a:srgbClr val="80B606"/>
              </a:buClr>
              <a:buSzPts val="1440"/>
              <a:buFont typeface="Noto Sans Symbols"/>
              <a:buChar char="💧"/>
            </a:pPr>
            <a:r>
              <a:rPr lang="es-CO" sz="1600">
                <a:solidFill>
                  <a:srgbClr val="595959"/>
                </a:solidFill>
                <a:latin typeface="Montserrat"/>
                <a:ea typeface="Montserrat"/>
                <a:cs typeface="Montserrat"/>
                <a:sym typeface="Montserrat"/>
              </a:rPr>
              <a:t>Retirar prendas apretadas o dispositivos que generen constricción.</a:t>
            </a:r>
            <a:endParaRPr/>
          </a:p>
          <a:p>
            <a:pPr indent="-342900" lvl="0" marL="342900" marR="0" rtl="0" algn="l">
              <a:lnSpc>
                <a:spcPct val="80000"/>
              </a:lnSpc>
              <a:spcBef>
                <a:spcPts val="2000"/>
              </a:spcBef>
              <a:spcAft>
                <a:spcPts val="0"/>
              </a:spcAft>
              <a:buClr>
                <a:srgbClr val="80B606"/>
              </a:buClr>
              <a:buSzPts val="1440"/>
              <a:buFont typeface="Noto Sans Symbols"/>
              <a:buChar char="💧"/>
            </a:pPr>
            <a:r>
              <a:rPr lang="es-CO" sz="1600">
                <a:solidFill>
                  <a:srgbClr val="595959"/>
                </a:solidFill>
                <a:latin typeface="Montserrat"/>
                <a:ea typeface="Montserrat"/>
                <a:cs typeface="Montserrat"/>
                <a:sym typeface="Montserrat"/>
              </a:rPr>
              <a:t>Descartar: </a:t>
            </a:r>
            <a:endParaRPr/>
          </a:p>
          <a:p>
            <a:pPr indent="-285750" lvl="1" marL="742950" marR="0" rtl="0" algn="l">
              <a:lnSpc>
                <a:spcPct val="80000"/>
              </a:lnSpc>
              <a:spcBef>
                <a:spcPts val="2000"/>
              </a:spcBef>
              <a:spcAft>
                <a:spcPts val="0"/>
              </a:spcAft>
              <a:buClr>
                <a:srgbClr val="80B606"/>
              </a:buClr>
              <a:buSzPts val="1440"/>
              <a:buFont typeface="Noto Sans Symbols"/>
              <a:buNone/>
            </a:pPr>
            <a:r>
              <a:rPr b="0" i="0" lang="es-CO" sz="1600" u="none" cap="none" strike="noStrike">
                <a:solidFill>
                  <a:srgbClr val="595959"/>
                </a:solidFill>
                <a:latin typeface="Montserrat"/>
                <a:ea typeface="Montserrat"/>
                <a:cs typeface="Montserrat"/>
                <a:sym typeface="Montserrat"/>
              </a:rPr>
              <a:t> - Distensión vesical.</a:t>
            </a:r>
            <a:endParaRPr/>
          </a:p>
          <a:p>
            <a:pPr indent="-285750" lvl="1" marL="742950" marR="0" rtl="0" algn="l">
              <a:lnSpc>
                <a:spcPct val="80000"/>
              </a:lnSpc>
              <a:spcBef>
                <a:spcPts val="2000"/>
              </a:spcBef>
              <a:spcAft>
                <a:spcPts val="0"/>
              </a:spcAft>
              <a:buClr>
                <a:srgbClr val="80B606"/>
              </a:buClr>
              <a:buSzPts val="1440"/>
              <a:buFont typeface="Noto Sans Symbols"/>
              <a:buNone/>
            </a:pPr>
            <a:r>
              <a:rPr b="0" i="0" lang="es-CO" sz="1600" u="none" cap="none" strike="noStrike">
                <a:solidFill>
                  <a:srgbClr val="595959"/>
                </a:solidFill>
                <a:latin typeface="Montserrat"/>
                <a:ea typeface="Montserrat"/>
                <a:cs typeface="Montserrat"/>
                <a:sym typeface="Montserrat"/>
              </a:rPr>
              <a:t> - Tracción de la sonda urinaria.</a:t>
            </a:r>
            <a:endParaRPr/>
          </a:p>
          <a:p>
            <a:pPr indent="-285750" lvl="1" marL="742950" marR="0" rtl="0" algn="l">
              <a:lnSpc>
                <a:spcPct val="80000"/>
              </a:lnSpc>
              <a:spcBef>
                <a:spcPts val="2000"/>
              </a:spcBef>
              <a:spcAft>
                <a:spcPts val="0"/>
              </a:spcAft>
              <a:buClr>
                <a:srgbClr val="80B606"/>
              </a:buClr>
              <a:buSzPts val="1440"/>
              <a:buFont typeface="Noto Sans Symbols"/>
              <a:buNone/>
            </a:pPr>
            <a:r>
              <a:rPr b="0" i="0" lang="es-CO" sz="1600" u="none" cap="none" strike="noStrike">
                <a:solidFill>
                  <a:srgbClr val="595959"/>
                </a:solidFill>
                <a:latin typeface="Montserrat"/>
                <a:ea typeface="Montserrat"/>
                <a:cs typeface="Montserrat"/>
                <a:sym typeface="Montserrat"/>
              </a:rPr>
              <a:t> - Impactación fecal.</a:t>
            </a:r>
            <a:endParaRPr/>
          </a:p>
          <a:p>
            <a:pPr indent="-194309" lvl="1" marL="742950" marR="0" rtl="0" algn="l">
              <a:lnSpc>
                <a:spcPct val="80000"/>
              </a:lnSpc>
              <a:spcBef>
                <a:spcPts val="2000"/>
              </a:spcBef>
              <a:spcAft>
                <a:spcPts val="0"/>
              </a:spcAft>
              <a:buClr>
                <a:srgbClr val="80B606"/>
              </a:buClr>
              <a:buSzPts val="1440"/>
              <a:buFont typeface="Noto Sans Symbols"/>
              <a:buNone/>
            </a:pPr>
            <a:r>
              <a:t/>
            </a:r>
            <a:endParaRPr b="0" i="0" sz="1600" u="none" cap="none" strike="noStrike">
              <a:solidFill>
                <a:srgbClr val="595959"/>
              </a:solidFill>
              <a:latin typeface="Montserrat"/>
              <a:ea typeface="Montserrat"/>
              <a:cs typeface="Montserrat"/>
              <a:sym typeface="Montserrat"/>
            </a:endParaRPr>
          </a:p>
          <a:p>
            <a:pPr indent="-251459" lvl="0" marL="342900" marR="0" rtl="0" algn="l">
              <a:lnSpc>
                <a:spcPct val="80000"/>
              </a:lnSpc>
              <a:spcBef>
                <a:spcPts val="2000"/>
              </a:spcBef>
              <a:spcAft>
                <a:spcPts val="0"/>
              </a:spcAft>
              <a:buClr>
                <a:srgbClr val="80B606"/>
              </a:buClr>
              <a:buSzPts val="1440"/>
              <a:buFont typeface="Noto Sans Symbols"/>
              <a:buNone/>
            </a:pPr>
            <a:r>
              <a:t/>
            </a:r>
            <a:endParaRPr sz="1600">
              <a:solidFill>
                <a:srgbClr val="595959"/>
              </a:solidFill>
              <a:latin typeface="Montserrat"/>
              <a:ea typeface="Montserrat"/>
              <a:cs typeface="Montserrat"/>
              <a:sym typeface="Montserrat"/>
            </a:endParaRPr>
          </a:p>
        </p:txBody>
      </p:sp>
      <p:sp>
        <p:nvSpPr>
          <p:cNvPr id="325" name="Google Shape;325;p20"/>
          <p:cNvSpPr/>
          <p:nvPr/>
        </p:nvSpPr>
        <p:spPr>
          <a:xfrm>
            <a:off x="9021592" y="3196795"/>
            <a:ext cx="1971004" cy="957018"/>
          </a:xfrm>
          <a:prstGeom prst="roundRect">
            <a:avLst>
              <a:gd fmla="val 16667" name="adj"/>
            </a:avLst>
          </a:prstGeom>
          <a:solidFill>
            <a:schemeClr val="dk2"/>
          </a:solidFill>
          <a:ln cap="flat" cmpd="sng" w="12700">
            <a:solidFill>
              <a:srgbClr val="7EB500"/>
            </a:solidFill>
            <a:prstDash val="solid"/>
            <a:round/>
            <a:headEnd len="sm" w="sm" type="none"/>
            <a:tailEnd len="sm" w="sm" type="none"/>
          </a:ln>
          <a:effectLst>
            <a:outerShdw blurRad="88900" sx="102000" rotWithShape="0" algn="tl" dir="11400000" dist="50800" sy="101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CO" sz="1400">
                <a:solidFill>
                  <a:srgbClr val="FFFFFF"/>
                </a:solidFill>
                <a:latin typeface="Montserrat"/>
                <a:ea typeface="Montserrat"/>
                <a:cs typeface="Montserrat"/>
                <a:sym typeface="Montserrat"/>
              </a:rPr>
              <a:t>Si TAS &gt;150mmHg</a:t>
            </a:r>
            <a:endParaRPr/>
          </a:p>
        </p:txBody>
      </p:sp>
      <p:graphicFrame>
        <p:nvGraphicFramePr>
          <p:cNvPr id="326" name="Google Shape;326;p20"/>
          <p:cNvGraphicFramePr/>
          <p:nvPr/>
        </p:nvGraphicFramePr>
        <p:xfrm>
          <a:off x="2140380" y="1433772"/>
          <a:ext cx="3000000" cy="3000000"/>
        </p:xfrm>
        <a:graphic>
          <a:graphicData uri="http://schemas.openxmlformats.org/drawingml/2006/table">
            <a:tbl>
              <a:tblPr>
                <a:noFill/>
                <a:tableStyleId>{F68AF356-F9D4-4C95-B3F7-EB66340763BF}</a:tableStyleId>
              </a:tblPr>
              <a:tblGrid>
                <a:gridCol w="2509850"/>
                <a:gridCol w="2509850"/>
                <a:gridCol w="2487525"/>
              </a:tblGrid>
              <a:tr h="413475">
                <a:tc>
                  <a:txBody>
                    <a:bodyPr/>
                    <a:lstStyle/>
                    <a:p>
                      <a:pPr indent="0" lvl="0" marL="0" marR="0" rtl="0" algn="l">
                        <a:spcBef>
                          <a:spcPts val="0"/>
                        </a:spcBef>
                        <a:spcAft>
                          <a:spcPts val="0"/>
                        </a:spcAft>
                        <a:buNone/>
                      </a:pPr>
                      <a:r>
                        <a:rPr lang="es-CO" sz="1800">
                          <a:latin typeface="Montserrat"/>
                          <a:ea typeface="Montserrat"/>
                          <a:cs typeface="Montserrat"/>
                          <a:sym typeface="Montserrat"/>
                        </a:rPr>
                        <a:t>Vasodilatador</a:t>
                      </a:r>
                      <a:endParaRPr/>
                    </a:p>
                  </a:txBody>
                  <a:tcPr marT="45775" marB="4577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lang="es-CO" sz="1800">
                          <a:latin typeface="Montserrat"/>
                          <a:ea typeface="Montserrat"/>
                          <a:cs typeface="Montserrat"/>
                          <a:sym typeface="Montserrat"/>
                        </a:rPr>
                        <a:t>Dosis</a:t>
                      </a:r>
                      <a:endParaRPr/>
                    </a:p>
                  </a:txBody>
                  <a:tcPr marT="45775" marB="4577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lang="es-CO" sz="1800">
                          <a:latin typeface="Montserrat"/>
                          <a:ea typeface="Montserrat"/>
                          <a:cs typeface="Montserrat"/>
                          <a:sym typeface="Montserrat"/>
                        </a:rPr>
                        <a:t>Efecto</a:t>
                      </a:r>
                      <a:endParaRPr/>
                    </a:p>
                  </a:txBody>
                  <a:tcPr marT="45775" marB="4577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0B0F0"/>
                    </a:solidFill>
                  </a:tcPr>
                </a:tc>
              </a:tr>
              <a:tr h="1025950">
                <a:tc>
                  <a:txBody>
                    <a:bodyPr/>
                    <a:lstStyle/>
                    <a:p>
                      <a:pPr indent="0" lvl="0" marL="0" marR="0" rtl="0" algn="l">
                        <a:spcBef>
                          <a:spcPts val="0"/>
                        </a:spcBef>
                        <a:spcAft>
                          <a:spcPts val="0"/>
                        </a:spcAft>
                        <a:buNone/>
                      </a:pPr>
                      <a:r>
                        <a:rPr lang="es-CO" sz="1800">
                          <a:latin typeface="Montserrat"/>
                          <a:ea typeface="Montserrat"/>
                          <a:cs typeface="Montserrat"/>
                          <a:sym typeface="Montserrat"/>
                        </a:rPr>
                        <a:t>Nitroprusiato</a:t>
                      </a:r>
                      <a:endParaRPr sz="1800">
                        <a:latin typeface="Montserrat"/>
                        <a:ea typeface="Montserrat"/>
                        <a:cs typeface="Montserrat"/>
                        <a:sym typeface="Montserrat"/>
                      </a:endParaRPr>
                    </a:p>
                  </a:txBody>
                  <a:tcPr marT="45775" marB="4577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7E5CA"/>
                    </a:solidFill>
                  </a:tcPr>
                </a:tc>
                <a:tc>
                  <a:txBody>
                    <a:bodyPr/>
                    <a:lstStyle/>
                    <a:p>
                      <a:pPr indent="0" lvl="0" marL="0" marR="0" rtl="0" algn="l">
                        <a:spcBef>
                          <a:spcPts val="0"/>
                        </a:spcBef>
                        <a:spcAft>
                          <a:spcPts val="0"/>
                        </a:spcAft>
                        <a:buNone/>
                      </a:pPr>
                      <a:r>
                        <a:rPr lang="es-CO" sz="1800">
                          <a:latin typeface="Montserrat"/>
                          <a:ea typeface="Montserrat"/>
                          <a:cs typeface="Montserrat"/>
                          <a:sym typeface="Montserrat"/>
                        </a:rPr>
                        <a:t>0,5-10mcg/kg/min</a:t>
                      </a:r>
                      <a:endParaRPr/>
                    </a:p>
                  </a:txBody>
                  <a:tcPr marT="45775" marB="4577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7E5CA"/>
                    </a:solidFill>
                  </a:tcPr>
                </a:tc>
                <a:tc>
                  <a:txBody>
                    <a:bodyPr/>
                    <a:lstStyle/>
                    <a:p>
                      <a:pPr indent="0" lvl="0" marL="0" marR="0" rtl="0" algn="l">
                        <a:spcBef>
                          <a:spcPts val="0"/>
                        </a:spcBef>
                        <a:spcAft>
                          <a:spcPts val="0"/>
                        </a:spcAft>
                        <a:buNone/>
                      </a:pPr>
                      <a:r>
                        <a:rPr lang="es-CO" sz="1800">
                          <a:latin typeface="Montserrat"/>
                          <a:ea typeface="Montserrat"/>
                          <a:cs typeface="Montserrat"/>
                          <a:sym typeface="Montserrat"/>
                        </a:rPr>
                        <a:t>Vasodilatador A/V, Enfermedad R Crónica</a:t>
                      </a:r>
                      <a:endParaRPr/>
                    </a:p>
                  </a:txBody>
                  <a:tcPr marT="45775" marB="4577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7E5CA"/>
                    </a:solidFill>
                  </a:tcPr>
                </a:tc>
              </a:tr>
              <a:tr h="1025950">
                <a:tc>
                  <a:txBody>
                    <a:bodyPr/>
                    <a:lstStyle/>
                    <a:p>
                      <a:pPr indent="0" lvl="0" marL="0" marR="0" rtl="0" algn="l">
                        <a:spcBef>
                          <a:spcPts val="0"/>
                        </a:spcBef>
                        <a:spcAft>
                          <a:spcPts val="0"/>
                        </a:spcAft>
                        <a:buNone/>
                      </a:pPr>
                      <a:r>
                        <a:rPr lang="es-CO" sz="1800">
                          <a:latin typeface="Montserrat"/>
                          <a:ea typeface="Montserrat"/>
                          <a:cs typeface="Montserrat"/>
                          <a:sym typeface="Montserrat"/>
                        </a:rPr>
                        <a:t>Nitroglicerina</a:t>
                      </a:r>
                      <a:endParaRPr/>
                    </a:p>
                  </a:txBody>
                  <a:tcPr marT="45775" marB="4577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CF2E6"/>
                    </a:solidFill>
                  </a:tcPr>
                </a:tc>
                <a:tc>
                  <a:txBody>
                    <a:bodyPr/>
                    <a:lstStyle/>
                    <a:p>
                      <a:pPr indent="0" lvl="0" marL="0" marR="0" rtl="0" algn="l">
                        <a:spcBef>
                          <a:spcPts val="0"/>
                        </a:spcBef>
                        <a:spcAft>
                          <a:spcPts val="0"/>
                        </a:spcAft>
                        <a:buNone/>
                      </a:pPr>
                      <a:r>
                        <a:rPr lang="es-CO" sz="1800">
                          <a:latin typeface="Montserrat"/>
                          <a:ea typeface="Montserrat"/>
                          <a:cs typeface="Montserrat"/>
                          <a:sym typeface="Montserrat"/>
                        </a:rPr>
                        <a:t>5-200mcg/min</a:t>
                      </a:r>
                      <a:endParaRPr/>
                    </a:p>
                  </a:txBody>
                  <a:tcPr marT="45775" marB="4577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CF2E6"/>
                    </a:solidFill>
                  </a:tcPr>
                </a:tc>
                <a:tc>
                  <a:txBody>
                    <a:bodyPr/>
                    <a:lstStyle/>
                    <a:p>
                      <a:pPr indent="0" lvl="0" marL="0" marR="0" rtl="0" algn="l">
                        <a:spcBef>
                          <a:spcPts val="0"/>
                        </a:spcBef>
                        <a:spcAft>
                          <a:spcPts val="0"/>
                        </a:spcAft>
                        <a:buNone/>
                      </a:pPr>
                      <a:r>
                        <a:rPr lang="es-CO" sz="1800">
                          <a:latin typeface="Montserrat"/>
                          <a:ea typeface="Montserrat"/>
                          <a:cs typeface="Montserrat"/>
                          <a:sym typeface="Montserrat"/>
                        </a:rPr>
                        <a:t>Vaso</a:t>
                      </a:r>
                      <a:r>
                        <a:rPr lang="es-CO" sz="1800">
                          <a:latin typeface="Montserrat"/>
                          <a:ea typeface="Montserrat"/>
                          <a:cs typeface="Montserrat"/>
                          <a:sym typeface="Montserrat"/>
                        </a:rPr>
                        <a:t>dilatador Venoso&gt;Arterial, Aumenta la PIC</a:t>
                      </a:r>
                      <a:endParaRPr sz="1800">
                        <a:latin typeface="Montserrat"/>
                        <a:ea typeface="Montserrat"/>
                        <a:cs typeface="Montserrat"/>
                        <a:sym typeface="Montserrat"/>
                      </a:endParaRPr>
                    </a:p>
                  </a:txBody>
                  <a:tcPr marT="45775" marB="4577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CF2E6"/>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4">
                                            <p:txEl>
                                              <p:pRg end="0" st="0"/>
                                            </p:txEl>
                                          </p:spTgt>
                                        </p:tgtEl>
                                      </p:cBhvr>
                                    </p:animEffect>
                                    <p:set>
                                      <p:cBhvr>
                                        <p:cTn dur="1" fill="hold">
                                          <p:stCondLst>
                                            <p:cond delay="500"/>
                                          </p:stCondLst>
                                        </p:cTn>
                                        <p:tgtEl>
                                          <p:spTgt spid="324">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4">
                                            <p:txEl>
                                              <p:pRg end="1" st="1"/>
                                            </p:txEl>
                                          </p:spTgt>
                                        </p:tgtEl>
                                      </p:cBhvr>
                                    </p:animEffect>
                                    <p:set>
                                      <p:cBhvr>
                                        <p:cTn dur="1" fill="hold">
                                          <p:stCondLst>
                                            <p:cond delay="500"/>
                                          </p:stCondLst>
                                        </p:cTn>
                                        <p:tgtEl>
                                          <p:spTgt spid="324">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4">
                                            <p:txEl>
                                              <p:pRg end="2" st="2"/>
                                            </p:txEl>
                                          </p:spTgt>
                                        </p:tgtEl>
                                      </p:cBhvr>
                                    </p:animEffect>
                                    <p:set>
                                      <p:cBhvr>
                                        <p:cTn dur="1" fill="hold">
                                          <p:stCondLst>
                                            <p:cond delay="500"/>
                                          </p:stCondLst>
                                        </p:cTn>
                                        <p:tgtEl>
                                          <p:spTgt spid="324">
                                            <p:txEl>
                                              <p:pRg end="2" st="2"/>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4">
                                            <p:txEl>
                                              <p:pRg end="3" st="3"/>
                                            </p:txEl>
                                          </p:spTgt>
                                        </p:tgtEl>
                                      </p:cBhvr>
                                    </p:animEffect>
                                    <p:set>
                                      <p:cBhvr>
                                        <p:cTn dur="1" fill="hold">
                                          <p:stCondLst>
                                            <p:cond delay="500"/>
                                          </p:stCondLst>
                                        </p:cTn>
                                        <p:tgtEl>
                                          <p:spTgt spid="324">
                                            <p:txEl>
                                              <p:pRg end="3" st="3"/>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4">
                                            <p:txEl>
                                              <p:pRg end="4" st="4"/>
                                            </p:txEl>
                                          </p:spTgt>
                                        </p:tgtEl>
                                      </p:cBhvr>
                                    </p:animEffect>
                                    <p:set>
                                      <p:cBhvr>
                                        <p:cTn dur="1" fill="hold">
                                          <p:stCondLst>
                                            <p:cond delay="500"/>
                                          </p:stCondLst>
                                        </p:cTn>
                                        <p:tgtEl>
                                          <p:spTgt spid="324">
                                            <p:txEl>
                                              <p:pRg end="4" st="4"/>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4">
                                            <p:txEl>
                                              <p:pRg end="5" st="5"/>
                                            </p:txEl>
                                          </p:spTgt>
                                        </p:tgtEl>
                                      </p:cBhvr>
                                    </p:animEffect>
                                    <p:set>
                                      <p:cBhvr>
                                        <p:cTn dur="1" fill="hold">
                                          <p:stCondLst>
                                            <p:cond delay="500"/>
                                          </p:stCondLst>
                                        </p:cTn>
                                        <p:tgtEl>
                                          <p:spTgt spid="324">
                                            <p:txEl>
                                              <p:pRg end="5" st="5"/>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4">
                                            <p:txEl>
                                              <p:pRg end="6" st="6"/>
                                            </p:txEl>
                                          </p:spTgt>
                                        </p:tgtEl>
                                      </p:cBhvr>
                                    </p:animEffect>
                                    <p:set>
                                      <p:cBhvr>
                                        <p:cTn dur="1" fill="hold">
                                          <p:stCondLst>
                                            <p:cond delay="500"/>
                                          </p:stCondLst>
                                        </p:cTn>
                                        <p:tgtEl>
                                          <p:spTgt spid="324">
                                            <p:txEl>
                                              <p:pRg end="6" st="6"/>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4">
                                            <p:txEl>
                                              <p:pRg end="7" st="7"/>
                                            </p:txEl>
                                          </p:spTgt>
                                        </p:tgtEl>
                                      </p:cBhvr>
                                    </p:animEffect>
                                    <p:set>
                                      <p:cBhvr>
                                        <p:cTn dur="1" fill="hold">
                                          <p:stCondLst>
                                            <p:cond delay="500"/>
                                          </p:stCondLst>
                                        </p:cTn>
                                        <p:tgtEl>
                                          <p:spTgt spid="324">
                                            <p:txEl>
                                              <p:pRg end="7" st="7"/>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1"/>
          <p:cNvSpPr/>
          <p:nvPr/>
        </p:nvSpPr>
        <p:spPr>
          <a:xfrm>
            <a:off x="1750098" y="2133392"/>
            <a:ext cx="945643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5400">
                <a:solidFill>
                  <a:srgbClr val="06AEAA"/>
                </a:solidFill>
                <a:latin typeface="Montserrat"/>
                <a:ea typeface="Montserrat"/>
                <a:cs typeface="Montserrat"/>
                <a:sym typeface="Montserrat"/>
              </a:rPr>
              <a:t>SÍNDROMES MEDULARES</a:t>
            </a:r>
            <a:endParaRPr b="1" sz="5400">
              <a:solidFill>
                <a:srgbClr val="06AEAA"/>
              </a:solidFill>
              <a:latin typeface="Montserrat"/>
              <a:ea typeface="Montserrat"/>
              <a:cs typeface="Montserrat"/>
              <a:sym typeface="Montserrat"/>
            </a:endParaRPr>
          </a:p>
        </p:txBody>
      </p:sp>
    </p:spTree>
  </p:cSld>
  <p:clrMapOvr>
    <a:masterClrMapping/>
  </p:clrMapOvr>
</p:sld>
</file>

<file path=ppt/slides/slide22.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336" name="Shape 336"/>
        <p:cNvGrpSpPr/>
        <p:nvPr/>
      </p:nvGrpSpPr>
      <p:grpSpPr>
        <a:xfrm>
          <a:off x="0" y="0"/>
          <a:ext cx="0" cy="0"/>
          <a:chOff x="0" y="0"/>
          <a:chExt cx="0" cy="0"/>
        </a:xfrm>
      </p:grpSpPr>
      <p:sp>
        <p:nvSpPr>
          <p:cNvPr id="337" name="Google Shape;337;p22"/>
          <p:cNvSpPr txBox="1"/>
          <p:nvPr>
            <p:ph type="title"/>
          </p:nvPr>
        </p:nvSpPr>
        <p:spPr>
          <a:xfrm>
            <a:off x="520975" y="345088"/>
            <a:ext cx="10515600" cy="436433"/>
          </a:xfrm>
          <a:prstGeom prst="rect">
            <a:avLst/>
          </a:prstGeom>
          <a:noFill/>
          <a:ln>
            <a:noFill/>
          </a:ln>
        </p:spPr>
        <p:txBody>
          <a:bodyPr anchor="ctr" anchorCtr="0" bIns="45700" lIns="91425" rIns="91425" spcFirstLastPara="1" tIns="45700" wrap="square">
            <a:noAutofit/>
          </a:bodyPr>
          <a:lstStyle/>
          <a:p>
            <a:pPr algn="l" indent="0" lvl="0" marL="0" rtl="0">
              <a:lnSpc>
                <a:spcPct val="90000"/>
              </a:lnSpc>
              <a:spcBef>
                <a:spcPts val="0"/>
              </a:spcBef>
              <a:spcAft>
                <a:spcPts val="0"/>
              </a:spcAft>
              <a:buClr>
                <a:srgbClr val="06AEAA"/>
              </a:buClr>
              <a:buSzPts val="2000"/>
              <a:buFont typeface="Montserrat"/>
              <a:buNone/>
            </a:pPr>
            <a:r>
              <a:rPr b="1" lang="es-CO" sz="2000"/>
              <a:t>Evaluación secundaria (trauma medular)</a:t>
            </a:r>
            <a:br>
              <a:rPr b="1" lang="es-CO" sz="1400"/>
            </a:br>
            <a:endParaRPr b="1" sz="1400"/>
          </a:p>
        </p:txBody>
      </p:sp>
      <p:sp>
        <p:nvSpPr>
          <p:cNvPr id="338" name="Google Shape;338;p22"/>
          <p:cNvSpPr txBox="1"/>
          <p:nvPr>
            <p:ph idx="1" type="body"/>
          </p:nvPr>
        </p:nvSpPr>
        <p:spPr>
          <a:xfrm>
            <a:off x="520975" y="2280471"/>
            <a:ext cx="5403408" cy="2504055"/>
          </a:xfrm>
          <a:prstGeom prst="rect">
            <a:avLst/>
          </a:prstGeom>
          <a:noFill/>
          <a:ln>
            <a:noFill/>
          </a:ln>
        </p:spPr>
        <p:txBody>
          <a:bodyPr anchor="t" anchorCtr="0" bIns="45700" lIns="91425" rIns="91425" spcFirstLastPara="1" tIns="45700" wrap="square">
            <a:normAutofit/>
          </a:bodyPr>
          <a:lstStyle/>
          <a:p>
            <a:pPr algn="ctr" indent="0" lvl="0" marL="0" rtl="0">
              <a:lnSpc>
                <a:spcPct val="90000"/>
              </a:lnSpc>
              <a:spcBef>
                <a:spcPts val="0"/>
              </a:spcBef>
              <a:spcAft>
                <a:spcPts val="0"/>
              </a:spcAft>
              <a:buClr>
                <a:srgbClr val="152B48"/>
              </a:buClr>
              <a:buSzPts val="1200"/>
              <a:buNone/>
            </a:pPr>
            <a:r>
              <a:rPr lang="es-CO" sz="1200"/>
              <a:t>Síndrome centro medular</a:t>
            </a:r>
            <a:endParaRPr/>
          </a:p>
          <a:p>
            <a:pPr algn="just" indent="-228600" lvl="0" marL="228600" rtl="0">
              <a:lnSpc>
                <a:spcPct val="120000"/>
              </a:lnSpc>
              <a:spcBef>
                <a:spcPts val="1000"/>
              </a:spcBef>
              <a:spcAft>
                <a:spcPts val="0"/>
              </a:spcAft>
              <a:buClr>
                <a:srgbClr val="152B48"/>
              </a:buClr>
              <a:buSzPts val="1000"/>
              <a:buChar char="•"/>
            </a:pPr>
            <a:r>
              <a:rPr b="0" lang="es-CO" sz="1000"/>
              <a:t>Hiperextensión y estenosis del canal cervical.</a:t>
            </a:r>
            <a:endParaRPr/>
          </a:p>
          <a:p>
            <a:pPr algn="just" indent="-228600" lvl="0" marL="228600" rtl="0">
              <a:lnSpc>
                <a:spcPct val="120000"/>
              </a:lnSpc>
              <a:spcBef>
                <a:spcPts val="1000"/>
              </a:spcBef>
              <a:spcAft>
                <a:spcPts val="0"/>
              </a:spcAft>
              <a:buClr>
                <a:srgbClr val="152B48"/>
              </a:buClr>
              <a:buSzPts val="1000"/>
              <a:buChar char="•"/>
            </a:pPr>
            <a:r>
              <a:rPr b="0" lang="es-CO" sz="1000"/>
              <a:t>Cuadriparesia &gt; miembros superiores.</a:t>
            </a:r>
            <a:endParaRPr/>
          </a:p>
          <a:p>
            <a:pPr algn="just" indent="-228600" lvl="0" marL="228600" rtl="0">
              <a:lnSpc>
                <a:spcPct val="120000"/>
              </a:lnSpc>
              <a:spcBef>
                <a:spcPts val="1000"/>
              </a:spcBef>
              <a:spcAft>
                <a:spcPts val="0"/>
              </a:spcAft>
              <a:buClr>
                <a:srgbClr val="152B48"/>
              </a:buClr>
              <a:buSzPts val="1000"/>
              <a:buChar char="•"/>
            </a:pPr>
            <a:r>
              <a:rPr b="0" lang="es-CO" sz="1000"/>
              <a:t>Alteración sensitiva variable.</a:t>
            </a:r>
            <a:endParaRPr/>
          </a:p>
          <a:p>
            <a:pPr algn="just" indent="-228600" lvl="0" marL="228600" rtl="0">
              <a:lnSpc>
                <a:spcPct val="120000"/>
              </a:lnSpc>
              <a:spcBef>
                <a:spcPts val="1000"/>
              </a:spcBef>
              <a:spcAft>
                <a:spcPts val="0"/>
              </a:spcAft>
              <a:buClr>
                <a:srgbClr val="152B48"/>
              </a:buClr>
              <a:buSzPts val="1000"/>
              <a:buChar char="•"/>
            </a:pPr>
            <a:r>
              <a:rPr b="0" lang="es-CO" sz="1000"/>
              <a:t>Alteración esfínteres.</a:t>
            </a:r>
            <a:endParaRPr/>
          </a:p>
          <a:p>
            <a:pPr algn="just" indent="-228600" lvl="0" marL="228600" rtl="0">
              <a:lnSpc>
                <a:spcPct val="120000"/>
              </a:lnSpc>
              <a:spcBef>
                <a:spcPts val="1000"/>
              </a:spcBef>
              <a:spcAft>
                <a:spcPts val="0"/>
              </a:spcAft>
              <a:buClr>
                <a:srgbClr val="152B48"/>
              </a:buClr>
              <a:buSzPts val="1000"/>
              <a:buChar char="•"/>
            </a:pPr>
            <a:r>
              <a:rPr b="0" lang="es-CO" sz="1000"/>
              <a:t>Reflejos aumentados.</a:t>
            </a:r>
            <a:endParaRPr/>
          </a:p>
          <a:p>
            <a:pPr algn="just" indent="-228600" lvl="0" marL="228600" rtl="0">
              <a:lnSpc>
                <a:spcPct val="120000"/>
              </a:lnSpc>
              <a:spcBef>
                <a:spcPts val="1000"/>
              </a:spcBef>
              <a:spcAft>
                <a:spcPts val="0"/>
              </a:spcAft>
              <a:buClr>
                <a:srgbClr val="152B48"/>
              </a:buClr>
              <a:buSzPts val="1000"/>
              <a:buChar char="•"/>
            </a:pPr>
            <a:r>
              <a:rPr lang="es-CO" sz="1000"/>
              <a:t>Arteria vertebral.</a:t>
            </a:r>
            <a:endParaRPr b="0" sz="1000"/>
          </a:p>
        </p:txBody>
      </p:sp>
      <p:sp>
        <p:nvSpPr>
          <p:cNvPr id="339" name="Google Shape;339;p22"/>
          <p:cNvSpPr txBox="1"/>
          <p:nvPr/>
        </p:nvSpPr>
        <p:spPr>
          <a:xfrm>
            <a:off x="6267619" y="3335622"/>
            <a:ext cx="5040000" cy="2504055"/>
          </a:xfrm>
          <a:prstGeom prst="rect">
            <a:avLst/>
          </a:prstGeom>
          <a:noFill/>
          <a:ln>
            <a:noFill/>
          </a:ln>
        </p:spPr>
        <p:txBody>
          <a:bodyPr anchor="t" anchorCtr="0" bIns="45700" lIns="91425" rIns="91425" spcFirstLastPara="1" tIns="45700" wrap="square">
            <a:normAutofit/>
          </a:bodyPr>
          <a:lstStyle/>
          <a:p>
            <a:pPr algn="ctr" indent="0" lvl="0" marL="0" marR="0" rtl="0">
              <a:lnSpc>
                <a:spcPct val="90000"/>
              </a:lnSpc>
              <a:spcBef>
                <a:spcPts val="0"/>
              </a:spcBef>
              <a:spcAft>
                <a:spcPts val="0"/>
              </a:spcAft>
              <a:buClr>
                <a:srgbClr val="152B48"/>
              </a:buClr>
              <a:buSzPts val="2000"/>
              <a:buFont typeface="Arial"/>
              <a:buNone/>
            </a:pPr>
            <a:r>
              <a:rPr lang="es-CO" sz="2000">
                <a:solidFill>
                  <a:srgbClr val="152B48"/>
                </a:solidFill>
                <a:latin typeface="Montserrat"/>
                <a:ea typeface="Montserrat"/>
                <a:cs typeface="Montserrat"/>
                <a:sym typeface="Montserrat"/>
              </a:rPr>
              <a:t>Síndrome medular anterior</a:t>
            </a:r>
            <a:endParaRPr/>
          </a:p>
          <a:p>
            <a:pPr algn="ctr" indent="0" lvl="0" marL="0" marR="0" rtl="0">
              <a:lnSpc>
                <a:spcPct val="90000"/>
              </a:lnSpc>
              <a:spcBef>
                <a:spcPts val="1000"/>
              </a:spcBef>
              <a:spcAft>
                <a:spcPts val="0"/>
              </a:spcAft>
              <a:buClr>
                <a:srgbClr val="0B2F51"/>
              </a:buClr>
              <a:buSzPts val="300"/>
              <a:buFont typeface="Arial"/>
              <a:buNone/>
            </a:pPr>
            <a:r>
              <a:t/>
            </a:r>
            <a:endParaRPr sz="300">
              <a:solidFill>
                <a:srgbClr val="152B48"/>
              </a:solidFill>
              <a:latin typeface="Montserrat"/>
              <a:ea typeface="Montserrat"/>
              <a:cs typeface="Montserrat"/>
              <a:sym typeface="Montserrat"/>
            </a:endParaRPr>
          </a:p>
          <a:p>
            <a:pPr algn="l" indent="0" lvl="0" marL="0" marR="0" rtl="0">
              <a:lnSpc>
                <a:spcPct val="90000"/>
              </a:lnSpc>
              <a:spcBef>
                <a:spcPts val="1000"/>
              </a:spcBef>
              <a:spcAft>
                <a:spcPts val="0"/>
              </a:spcAft>
              <a:buClr>
                <a:srgbClr val="152B48"/>
              </a:buClr>
              <a:buSzPts val="1200"/>
              <a:buFont typeface="Arial"/>
              <a:buNone/>
            </a:pPr>
            <a:r>
              <a:rPr lang="es-CO" sz="1200">
                <a:solidFill>
                  <a:srgbClr val="152B48"/>
                </a:solidFill>
                <a:latin typeface="Montserrat"/>
                <a:ea typeface="Montserrat"/>
                <a:cs typeface="Montserrat"/>
                <a:sym typeface="Montserrat"/>
              </a:rPr>
              <a:t>Alteración de:</a:t>
            </a:r>
            <a:endParaRPr/>
          </a:p>
          <a:p>
            <a:pPr algn="l" indent="-228600" lvl="1" marL="685800" marR="0" rtl="0">
              <a:lnSpc>
                <a:spcPct val="90000"/>
              </a:lnSpc>
              <a:spcBef>
                <a:spcPts val="500"/>
              </a:spcBef>
              <a:spcAft>
                <a:spcPts val="0"/>
              </a:spcAft>
              <a:buClr>
                <a:srgbClr val="152B48"/>
              </a:buClr>
              <a:buSzPts val="1200"/>
              <a:buFont typeface="Arial"/>
              <a:buChar char="•"/>
            </a:pPr>
            <a:r>
              <a:rPr b="0" cap="none" i="0" lang="es-CO" strike="noStrike" sz="1200" u="none">
                <a:solidFill>
                  <a:srgbClr val="152B48"/>
                </a:solidFill>
                <a:latin typeface="Montserrat"/>
                <a:ea typeface="Montserrat"/>
                <a:cs typeface="Montserrat"/>
                <a:sym typeface="Montserrat"/>
              </a:rPr>
              <a:t>Sensibilidad termoalgésica.</a:t>
            </a:r>
            <a:endParaRPr/>
          </a:p>
          <a:p>
            <a:pPr algn="l" indent="-152400" lvl="1" marL="685800" marR="0" rtl="0">
              <a:lnSpc>
                <a:spcPct val="90000"/>
              </a:lnSpc>
              <a:spcBef>
                <a:spcPts val="500"/>
              </a:spcBef>
              <a:spcAft>
                <a:spcPts val="0"/>
              </a:spcAft>
              <a:buClr>
                <a:srgbClr val="0B2F51"/>
              </a:buClr>
              <a:buSzPts val="1200"/>
              <a:buFont typeface="Arial"/>
              <a:buNone/>
            </a:pPr>
            <a:r>
              <a:t/>
            </a:r>
            <a:endParaRPr b="0" cap="none" i="0" strike="noStrike" sz="1200" u="none">
              <a:solidFill>
                <a:srgbClr val="152B48"/>
              </a:solidFill>
              <a:latin typeface="Montserrat"/>
              <a:ea typeface="Montserrat"/>
              <a:cs typeface="Montserrat"/>
              <a:sym typeface="Montserrat"/>
            </a:endParaRPr>
          </a:p>
          <a:p>
            <a:pPr algn="l" indent="-228600" lvl="1" marL="685800" marR="0" rtl="0">
              <a:lnSpc>
                <a:spcPct val="90000"/>
              </a:lnSpc>
              <a:spcBef>
                <a:spcPts val="500"/>
              </a:spcBef>
              <a:spcAft>
                <a:spcPts val="0"/>
              </a:spcAft>
              <a:buClr>
                <a:srgbClr val="152B48"/>
              </a:buClr>
              <a:buSzPts val="1200"/>
              <a:buFont typeface="Arial"/>
              <a:buChar char="•"/>
            </a:pPr>
            <a:r>
              <a:rPr b="0" cap="none" i="0" lang="es-CO" strike="noStrike" sz="1200" u="none">
                <a:solidFill>
                  <a:srgbClr val="152B48"/>
                </a:solidFill>
                <a:latin typeface="Montserrat"/>
                <a:ea typeface="Montserrat"/>
                <a:cs typeface="Montserrat"/>
                <a:sym typeface="Montserrat"/>
              </a:rPr>
              <a:t>Función motora bajo nivel de la lesión.</a:t>
            </a:r>
            <a:endParaRPr/>
          </a:p>
          <a:p>
            <a:pPr algn="l" indent="-152400" lvl="1" marL="685800" marR="0" rtl="0">
              <a:lnSpc>
                <a:spcPct val="90000"/>
              </a:lnSpc>
              <a:spcBef>
                <a:spcPts val="500"/>
              </a:spcBef>
              <a:spcAft>
                <a:spcPts val="0"/>
              </a:spcAft>
              <a:buClr>
                <a:srgbClr val="0B2F51"/>
              </a:buClr>
              <a:buSzPts val="1200"/>
              <a:buFont typeface="Arial"/>
              <a:buNone/>
            </a:pPr>
            <a:r>
              <a:t/>
            </a:r>
            <a:endParaRPr b="0" cap="none" i="0" strike="noStrike" sz="1200" u="none">
              <a:solidFill>
                <a:srgbClr val="152B48"/>
              </a:solidFill>
              <a:latin typeface="Montserrat"/>
              <a:ea typeface="Montserrat"/>
              <a:cs typeface="Montserrat"/>
              <a:sym typeface="Montserrat"/>
            </a:endParaRPr>
          </a:p>
          <a:p>
            <a:pPr algn="l" indent="-228600" lvl="1" marL="685800" marR="0" rtl="0">
              <a:lnSpc>
                <a:spcPct val="90000"/>
              </a:lnSpc>
              <a:spcBef>
                <a:spcPts val="500"/>
              </a:spcBef>
              <a:spcAft>
                <a:spcPts val="0"/>
              </a:spcAft>
              <a:buClr>
                <a:srgbClr val="152B48"/>
              </a:buClr>
              <a:buSzPts val="1200"/>
              <a:buFont typeface="Arial"/>
              <a:buChar char="•"/>
            </a:pPr>
            <a:r>
              <a:rPr b="0" cap="none" i="0" lang="es-CO" strike="noStrike" sz="1200" u="none">
                <a:solidFill>
                  <a:srgbClr val="152B48"/>
                </a:solidFill>
                <a:latin typeface="Montserrat"/>
                <a:ea typeface="Montserrat"/>
                <a:cs typeface="Montserrat"/>
                <a:sym typeface="Montserrat"/>
              </a:rPr>
              <a:t>Vibración, propiocepción y tacto grueso conservados.</a:t>
            </a:r>
            <a:endParaRPr/>
          </a:p>
          <a:p>
            <a:pPr algn="l" indent="-152400" lvl="1" marL="685800" marR="0" rtl="0">
              <a:lnSpc>
                <a:spcPct val="90000"/>
              </a:lnSpc>
              <a:spcBef>
                <a:spcPts val="500"/>
              </a:spcBef>
              <a:spcAft>
                <a:spcPts val="0"/>
              </a:spcAft>
              <a:buClr>
                <a:srgbClr val="0B2F51"/>
              </a:buClr>
              <a:buSzPts val="1200"/>
              <a:buFont typeface="Arial"/>
              <a:buNone/>
            </a:pPr>
            <a:r>
              <a:t/>
            </a:r>
            <a:endParaRPr b="0" cap="none" i="0" strike="noStrike" sz="1200" u="none">
              <a:solidFill>
                <a:srgbClr val="152B48"/>
              </a:solidFill>
              <a:latin typeface="Montserrat"/>
              <a:ea typeface="Montserrat"/>
              <a:cs typeface="Montserrat"/>
              <a:sym typeface="Montserrat"/>
            </a:endParaRPr>
          </a:p>
          <a:p>
            <a:pPr algn="l" indent="-228600" lvl="1" marL="685800" marR="0" rtl="0">
              <a:lnSpc>
                <a:spcPct val="90000"/>
              </a:lnSpc>
              <a:spcBef>
                <a:spcPts val="500"/>
              </a:spcBef>
              <a:spcAft>
                <a:spcPts val="0"/>
              </a:spcAft>
              <a:buClr>
                <a:srgbClr val="152B48"/>
              </a:buClr>
              <a:buSzPts val="1200"/>
              <a:buFont typeface="Arial"/>
              <a:buChar char="•"/>
            </a:pPr>
            <a:r>
              <a:rPr b="0" cap="none" i="0" lang="es-CO" strike="noStrike" sz="1200" u="none">
                <a:solidFill>
                  <a:srgbClr val="152B48"/>
                </a:solidFill>
                <a:latin typeface="Montserrat"/>
                <a:ea typeface="Montserrat"/>
                <a:cs typeface="Montserrat"/>
                <a:sym typeface="Montserrat"/>
              </a:rPr>
              <a:t>Infarto A. Espinal anterior.</a:t>
            </a:r>
            <a:endParaRPr/>
          </a:p>
        </p:txBody>
      </p:sp>
      <p:sp>
        <p:nvSpPr>
          <p:cNvPr id="340" name="Google Shape;340;p22"/>
          <p:cNvSpPr txBox="1"/>
          <p:nvPr/>
        </p:nvSpPr>
        <p:spPr>
          <a:xfrm>
            <a:off x="7408515" y="554680"/>
            <a:ext cx="3899104" cy="436433"/>
          </a:xfrm>
          <a:prstGeom prst="rect">
            <a:avLst/>
          </a:prstGeom>
          <a:solidFill>
            <a:srgbClr val="002060"/>
          </a:solidFill>
          <a:ln cap="flat" cmpd="sng" w="19050">
            <a:solidFill>
              <a:schemeClr val="lt1"/>
            </a:solidFill>
            <a:prstDash val="solid"/>
            <a:miter lim="800000"/>
            <a:headEnd len="sm" type="none" w="sm"/>
            <a:tailEnd len="sm" type="none" w="sm"/>
          </a:ln>
        </p:spPr>
        <p:txBody>
          <a:bodyPr anchor="t" anchorCtr="0" bIns="45700" lIns="91425" rIns="91425" spcFirstLastPara="1" tIns="45700" wrap="square">
            <a:normAutofit/>
          </a:bodyPr>
          <a:lstStyle/>
          <a:p>
            <a:pPr algn="ctr" indent="0" lvl="0" marL="0" marR="0" rtl="0">
              <a:lnSpc>
                <a:spcPct val="90000"/>
              </a:lnSpc>
              <a:spcBef>
                <a:spcPts val="0"/>
              </a:spcBef>
              <a:spcAft>
                <a:spcPts val="0"/>
              </a:spcAft>
              <a:buClr>
                <a:schemeClr val="lt1"/>
              </a:buClr>
              <a:buSzPts val="2000"/>
              <a:buFont typeface="Arial"/>
              <a:buNone/>
            </a:pPr>
            <a:r>
              <a:rPr lang="es-CO" sz="2000">
                <a:solidFill>
                  <a:schemeClr val="lt1"/>
                </a:solidFill>
                <a:latin typeface="Montserrat"/>
                <a:ea typeface="Montserrat"/>
                <a:cs typeface="Montserrat"/>
                <a:sym typeface="Montserrat"/>
              </a:rPr>
              <a:t>Síndrome clínicos medulares</a:t>
            </a:r>
            <a:endParaRPr/>
          </a:p>
        </p:txBody>
      </p:sp>
      <p:pic>
        <p:nvPicPr>
          <p:cNvPr id="341" name="Google Shape;341;p22"/>
          <p:cNvPicPr preferRelativeResize="0"/>
          <p:nvPr/>
        </p:nvPicPr>
        <p:blipFill rotWithShape="1">
          <a:blip r:embed="rId3">
            <a:alphaModFix/>
          </a:blip>
          <a:srcRect b="0" l="0" r="0" t="0"/>
          <a:stretch/>
        </p:blipFill>
        <p:spPr>
          <a:xfrm>
            <a:off x="3077688" y="676291"/>
            <a:ext cx="2089132" cy="1398304"/>
          </a:xfrm>
          <a:prstGeom prst="rect">
            <a:avLst/>
          </a:prstGeom>
          <a:noFill/>
          <a:ln>
            <a:noFill/>
          </a:ln>
        </p:spPr>
      </p:pic>
      <p:pic>
        <p:nvPicPr>
          <p:cNvPr id="342" name="Google Shape;342;p22"/>
          <p:cNvPicPr preferRelativeResize="0"/>
          <p:nvPr/>
        </p:nvPicPr>
        <p:blipFill rotWithShape="1">
          <a:blip r:embed="rId4">
            <a:alphaModFix/>
          </a:blip>
          <a:srcRect b="0" l="0" r="0" t="0"/>
          <a:stretch/>
        </p:blipFill>
        <p:spPr>
          <a:xfrm>
            <a:off x="7089824" y="1243334"/>
            <a:ext cx="2238505" cy="1519306"/>
          </a:xfrm>
          <a:prstGeom prst="rect">
            <a:avLst/>
          </a:prstGeom>
          <a:noFill/>
          <a:ln>
            <a:noFill/>
          </a:ln>
        </p:spPr>
      </p:pic>
      <p:pic>
        <p:nvPicPr>
          <p:cNvPr descr="288px-Cord_pt.svg.png" id="343" name="Google Shape;343;p22"/>
          <p:cNvPicPr preferRelativeResize="0"/>
          <p:nvPr/>
        </p:nvPicPr>
        <p:blipFill rotWithShape="1">
          <a:blip r:embed="rId5">
            <a:alphaModFix/>
          </a:blip>
          <a:srcRect b="-259" r="-85"/>
          <a:stretch/>
        </p:blipFill>
        <p:spPr>
          <a:xfrm>
            <a:off x="1014750" y="676291"/>
            <a:ext cx="2077170" cy="1503309"/>
          </a:xfrm>
          <a:prstGeom prst="rect">
            <a:avLst/>
          </a:prstGeom>
          <a:noFill/>
          <a:ln>
            <a:noFill/>
          </a:ln>
        </p:spPr>
      </p:pic>
      <p:sp>
        <p:nvSpPr>
          <p:cNvPr id="344" name="Google Shape;344;p22"/>
          <p:cNvSpPr/>
          <p:nvPr/>
        </p:nvSpPr>
        <p:spPr>
          <a:xfrm>
            <a:off x="2883353" y="3438716"/>
            <a:ext cx="2632985" cy="830997"/>
          </a:xfrm>
          <a:prstGeom prst="rect">
            <a:avLst/>
          </a:prstGeom>
          <a:solidFill>
            <a:srgbClr val="06AEAA"/>
          </a:solidFill>
          <a:ln cap="flat" cmpd="sng" w="12700">
            <a:solidFill>
              <a:srgbClr val="787878"/>
            </a:solidFill>
            <a:prstDash val="solid"/>
            <a:miter lim="800000"/>
            <a:headEnd len="sm" type="none" w="sm"/>
            <a:tailEnd len="sm" type="none" w="sm"/>
          </a:ln>
        </p:spPr>
        <p:txBody>
          <a:bodyPr anchor="t" anchorCtr="0" bIns="45700" lIns="91425" rIns="91425" spcFirstLastPara="1" tIns="45700" wrap="square">
            <a:spAutoFit/>
          </a:bodyPr>
          <a:lstStyle/>
          <a:p>
            <a:pPr algn="l" indent="0" lvl="0" marL="0" marR="0" rtl="0">
              <a:spcBef>
                <a:spcPts val="0"/>
              </a:spcBef>
              <a:spcAft>
                <a:spcPts val="0"/>
              </a:spcAft>
              <a:buNone/>
            </a:pPr>
            <a:r>
              <a:rPr lang="es-CO" sz="1200">
                <a:solidFill>
                  <a:schemeClr val="lt1"/>
                </a:solidFill>
                <a:latin typeface="Calibri"/>
                <a:ea typeface="Calibri"/>
                <a:cs typeface="Calibri"/>
                <a:sym typeface="Calibri"/>
              </a:rPr>
              <a:t>Patrón de recuperación:   </a:t>
            </a:r>
            <a:endParaRPr/>
          </a:p>
          <a:p>
            <a:pPr algn="l" indent="-171450" lvl="1" marL="628650" marR="0" rtl="0">
              <a:spcBef>
                <a:spcPts val="0"/>
              </a:spcBef>
              <a:spcAft>
                <a:spcPts val="0"/>
              </a:spcAft>
              <a:buClr>
                <a:schemeClr val="lt1"/>
              </a:buClr>
              <a:buSzPts val="1200"/>
              <a:buFont typeface="Arial"/>
              <a:buChar char="•"/>
            </a:pPr>
            <a:r>
              <a:rPr b="0" cap="none" i="0" lang="es-CO" strike="noStrike" sz="1200" u="none">
                <a:solidFill>
                  <a:schemeClr val="lt1"/>
                </a:solidFill>
                <a:latin typeface="Calibri"/>
                <a:ea typeface="Calibri"/>
                <a:cs typeface="Calibri"/>
                <a:sym typeface="Calibri"/>
              </a:rPr>
              <a:t>MsIs.</a:t>
            </a:r>
            <a:endParaRPr/>
          </a:p>
          <a:p>
            <a:pPr algn="l" indent="-171450" lvl="1" marL="628650" marR="0" rtl="0">
              <a:spcBef>
                <a:spcPts val="0"/>
              </a:spcBef>
              <a:spcAft>
                <a:spcPts val="0"/>
              </a:spcAft>
              <a:buClr>
                <a:schemeClr val="lt1"/>
              </a:buClr>
              <a:buSzPts val="1200"/>
              <a:buFont typeface="Arial"/>
              <a:buChar char="•"/>
            </a:pPr>
            <a:r>
              <a:rPr b="0" cap="none" i="0" lang="es-CO" strike="noStrike" sz="1200" u="none">
                <a:solidFill>
                  <a:schemeClr val="lt1"/>
                </a:solidFill>
                <a:latin typeface="Calibri"/>
                <a:ea typeface="Calibri"/>
                <a:cs typeface="Calibri"/>
                <a:sym typeface="Calibri"/>
              </a:rPr>
              <a:t>Función vesical.</a:t>
            </a:r>
            <a:endParaRPr/>
          </a:p>
          <a:p>
            <a:pPr algn="l" indent="-171450" lvl="1" marL="628650" marR="0" rtl="0">
              <a:spcBef>
                <a:spcPts val="0"/>
              </a:spcBef>
              <a:spcAft>
                <a:spcPts val="0"/>
              </a:spcAft>
              <a:buClr>
                <a:schemeClr val="lt1"/>
              </a:buClr>
              <a:buSzPts val="1200"/>
              <a:buFont typeface="Arial"/>
              <a:buChar char="•"/>
            </a:pPr>
            <a:r>
              <a:rPr b="0" cap="none" i="0" lang="es-CO" strike="noStrike" sz="1200" u="none">
                <a:solidFill>
                  <a:schemeClr val="lt1"/>
                </a:solidFill>
                <a:latin typeface="Calibri"/>
                <a:ea typeface="Calibri"/>
                <a:cs typeface="Calibri"/>
                <a:sym typeface="Calibri"/>
              </a:rPr>
              <a:t>Porción proximal de MsSs.</a:t>
            </a:r>
            <a:endParaRPr/>
          </a:p>
        </p:txBody>
      </p:sp>
      <p:pic>
        <p:nvPicPr>
          <p:cNvPr descr="288px-Cord_pt.svg.png" id="345" name="Google Shape;345;p22"/>
          <p:cNvPicPr preferRelativeResize="0"/>
          <p:nvPr/>
        </p:nvPicPr>
        <p:blipFill rotWithShape="1">
          <a:blip r:embed="rId6">
            <a:alphaModFix/>
          </a:blip>
          <a:srcRect b="55725" l="17535" r="14235"/>
          <a:stretch/>
        </p:blipFill>
        <p:spPr>
          <a:xfrm>
            <a:off x="9571330" y="1243334"/>
            <a:ext cx="2244328" cy="1785172"/>
          </a:xfrm>
          <a:prstGeom prst="rect">
            <a:avLst/>
          </a:prstGeom>
          <a:noFill/>
          <a:ln>
            <a:noFill/>
          </a:ln>
        </p:spPr>
      </p:pic>
      <p:sp>
        <p:nvSpPr>
          <p:cNvPr id="346" name="Google Shape;346;p22"/>
          <p:cNvSpPr/>
          <p:nvPr/>
        </p:nvSpPr>
        <p:spPr>
          <a:xfrm>
            <a:off x="10062918" y="4019890"/>
            <a:ext cx="1667444" cy="369332"/>
          </a:xfrm>
          <a:prstGeom prst="rect">
            <a:avLst/>
          </a:prstGeom>
          <a:solidFill>
            <a:srgbClr val="06AEAA"/>
          </a:solidFill>
          <a:ln cap="flat" cmpd="sng" w="12700">
            <a:solidFill>
              <a:srgbClr val="787878"/>
            </a:solidFill>
            <a:prstDash val="solid"/>
            <a:miter lim="800000"/>
            <a:headEnd len="sm" type="none" w="sm"/>
            <a:tailEnd len="sm" type="none" w="sm"/>
          </a:ln>
        </p:spPr>
        <p:txBody>
          <a:bodyPr anchor="t" anchorCtr="0" bIns="45700" lIns="91425" rIns="91425" spcFirstLastPara="1" tIns="45700" wrap="square">
            <a:spAutoFit/>
          </a:bodyPr>
          <a:lstStyle/>
          <a:p>
            <a:pPr algn="ctr" indent="0" lvl="0" marL="0" marR="0" rtl="0">
              <a:spcBef>
                <a:spcPts val="0"/>
              </a:spcBef>
              <a:spcAft>
                <a:spcPts val="0"/>
              </a:spcAft>
              <a:buNone/>
            </a:pPr>
            <a:r>
              <a:rPr lang="es-CO" sz="1800">
                <a:solidFill>
                  <a:schemeClr val="lt1"/>
                </a:solidFill>
                <a:latin typeface="Calibri"/>
                <a:ea typeface="Calibri"/>
                <a:cs typeface="Calibri"/>
                <a:sym typeface="Calibri"/>
              </a:rPr>
              <a:t>Peor pronóstico</a:t>
            </a:r>
            <a:endParaRPr/>
          </a:p>
        </p:txBody>
      </p:sp>
    </p:spTree>
  </p:cSld>
  <p:clrMapOvr>
    <a:masterClrMapping/>
  </p:clrMapOvr>
</p:sld>
</file>

<file path=ppt/slides/slide23.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350" name="Shape 350"/>
        <p:cNvGrpSpPr/>
        <p:nvPr/>
      </p:nvGrpSpPr>
      <p:grpSpPr>
        <a:xfrm>
          <a:off x="0" y="0"/>
          <a:ext cx="0" cy="0"/>
          <a:chOff x="0" y="0"/>
          <a:chExt cx="0" cy="0"/>
        </a:xfrm>
      </p:grpSpPr>
      <p:sp>
        <p:nvSpPr>
          <p:cNvPr id="351" name="Google Shape;351;p23"/>
          <p:cNvSpPr txBox="1"/>
          <p:nvPr/>
        </p:nvSpPr>
        <p:spPr>
          <a:xfrm>
            <a:off x="7367460" y="848232"/>
            <a:ext cx="4135512" cy="385975"/>
          </a:xfrm>
          <a:prstGeom prst="rect">
            <a:avLst/>
          </a:prstGeom>
          <a:solidFill>
            <a:srgbClr val="06AEAA"/>
          </a:solidFill>
          <a:ln cap="flat" cmpd="sng" w="19050">
            <a:solidFill>
              <a:schemeClr val="lt1"/>
            </a:solidFill>
            <a:prstDash val="solid"/>
            <a:miter lim="800000"/>
            <a:headEnd len="sm" type="none" w="sm"/>
            <a:tailEnd len="sm" type="none" w="sm"/>
          </a:ln>
        </p:spPr>
        <p:txBody>
          <a:bodyPr anchor="t" anchorCtr="0" bIns="45700" lIns="91425" rIns="91425" spcFirstLastPara="1" tIns="45700" wrap="square">
            <a:normAutofit/>
          </a:bodyPr>
          <a:lstStyle/>
          <a:p>
            <a:pPr algn="ctr" indent="0" lvl="0" marL="0" marR="0" rtl="0">
              <a:lnSpc>
                <a:spcPct val="90000"/>
              </a:lnSpc>
              <a:spcBef>
                <a:spcPts val="0"/>
              </a:spcBef>
              <a:spcAft>
                <a:spcPts val="0"/>
              </a:spcAft>
              <a:buClr>
                <a:schemeClr val="lt1"/>
              </a:buClr>
              <a:buSzPts val="1600"/>
              <a:buFont typeface="Arial"/>
              <a:buNone/>
            </a:pPr>
            <a:r>
              <a:rPr lang="es-CO" sz="1600">
                <a:solidFill>
                  <a:schemeClr val="lt1"/>
                </a:solidFill>
                <a:latin typeface="Montserrat"/>
                <a:ea typeface="Montserrat"/>
                <a:cs typeface="Montserrat"/>
                <a:sym typeface="Montserrat"/>
              </a:rPr>
              <a:t>Síndrome clínicos medulares</a:t>
            </a:r>
            <a:endParaRPr/>
          </a:p>
        </p:txBody>
      </p:sp>
      <p:sp>
        <p:nvSpPr>
          <p:cNvPr id="352" name="Google Shape;352;p23"/>
          <p:cNvSpPr txBox="1"/>
          <p:nvPr>
            <p:ph idx="1" type="body"/>
          </p:nvPr>
        </p:nvSpPr>
        <p:spPr>
          <a:xfrm>
            <a:off x="1114872" y="2591957"/>
            <a:ext cx="5449721" cy="1814733"/>
          </a:xfrm>
          <a:prstGeom prst="rect">
            <a:avLst/>
          </a:prstGeom>
          <a:noFill/>
          <a:ln>
            <a:noFill/>
          </a:ln>
        </p:spPr>
        <p:txBody>
          <a:bodyPr anchor="t" anchorCtr="0" bIns="45700" lIns="91425" rIns="91425" spcFirstLastPara="1" tIns="45700" wrap="square">
            <a:normAutofit/>
          </a:bodyPr>
          <a:lstStyle/>
          <a:p>
            <a:pPr algn="ctr" indent="0" lvl="0" marL="0" rtl="0">
              <a:lnSpc>
                <a:spcPct val="90000"/>
              </a:lnSpc>
              <a:spcBef>
                <a:spcPts val="0"/>
              </a:spcBef>
              <a:spcAft>
                <a:spcPts val="0"/>
              </a:spcAft>
              <a:buClr>
                <a:srgbClr val="152B48"/>
              </a:buClr>
              <a:buSzPts val="1600"/>
              <a:buNone/>
            </a:pPr>
            <a:r>
              <a:rPr lang="es-CO" sz="1600"/>
              <a:t>Síndrome Brown-Séquart /</a:t>
            </a:r>
            <a:r>
              <a:rPr i="1" lang="es-CO" sz="1600"/>
              <a:t>plus</a:t>
            </a:r>
            <a:endParaRPr b="0" sz="1600"/>
          </a:p>
          <a:p>
            <a:pPr algn="l" indent="0" lvl="0" marL="0" rtl="0">
              <a:lnSpc>
                <a:spcPct val="90000"/>
              </a:lnSpc>
              <a:spcBef>
                <a:spcPts val="1000"/>
              </a:spcBef>
              <a:spcAft>
                <a:spcPts val="0"/>
              </a:spcAft>
              <a:buClr>
                <a:srgbClr val="152B48"/>
              </a:buClr>
              <a:buSzPts val="1400"/>
              <a:buNone/>
            </a:pPr>
            <a:r>
              <a:rPr b="0" lang="es-CO" sz="1400"/>
              <a:t>Pérdida </a:t>
            </a:r>
            <a:r>
              <a:rPr b="0" i="1" lang="es-CO" sz="1400"/>
              <a:t>ipsilateral</a:t>
            </a:r>
            <a:r>
              <a:rPr b="0" lang="es-CO" sz="1400"/>
              <a:t> de:</a:t>
            </a:r>
            <a:endParaRPr/>
          </a:p>
          <a:p>
            <a:pPr algn="l" indent="-228600" lvl="1" marL="685800" rtl="0">
              <a:lnSpc>
                <a:spcPct val="90000"/>
              </a:lnSpc>
              <a:spcBef>
                <a:spcPts val="500"/>
              </a:spcBef>
              <a:spcAft>
                <a:spcPts val="0"/>
              </a:spcAft>
              <a:buClr>
                <a:srgbClr val="152B48"/>
              </a:buClr>
              <a:buSzPts val="1200"/>
              <a:buChar char="•"/>
            </a:pPr>
            <a:r>
              <a:rPr b="0" lang="es-CO" sz="1200"/>
              <a:t>Función motora.</a:t>
            </a:r>
            <a:endParaRPr/>
          </a:p>
          <a:p>
            <a:pPr algn="l" indent="-228600" lvl="1" marL="685800" rtl="0">
              <a:lnSpc>
                <a:spcPct val="90000"/>
              </a:lnSpc>
              <a:spcBef>
                <a:spcPts val="500"/>
              </a:spcBef>
              <a:spcAft>
                <a:spcPts val="0"/>
              </a:spcAft>
              <a:buClr>
                <a:srgbClr val="152B48"/>
              </a:buClr>
              <a:buSzPts val="1200"/>
              <a:buChar char="•"/>
            </a:pPr>
            <a:r>
              <a:rPr b="0" lang="es-CO" sz="1200"/>
              <a:t>Vibración, discriminación, propiocepción.</a:t>
            </a:r>
            <a:endParaRPr/>
          </a:p>
          <a:p>
            <a:pPr algn="l" indent="0" lvl="0" marL="0" rtl="0">
              <a:lnSpc>
                <a:spcPct val="90000"/>
              </a:lnSpc>
              <a:spcBef>
                <a:spcPts val="1000"/>
              </a:spcBef>
              <a:spcAft>
                <a:spcPts val="0"/>
              </a:spcAft>
              <a:buClr>
                <a:srgbClr val="152B48"/>
              </a:buClr>
              <a:buSzPts val="1400"/>
              <a:buNone/>
            </a:pPr>
            <a:r>
              <a:rPr b="0" i="1" lang="es-CO" sz="1400"/>
              <a:t>Contralateral:</a:t>
            </a:r>
            <a:endParaRPr/>
          </a:p>
          <a:p>
            <a:pPr algn="l" indent="-228600" lvl="1" marL="685800" rtl="0">
              <a:lnSpc>
                <a:spcPct val="90000"/>
              </a:lnSpc>
              <a:spcBef>
                <a:spcPts val="500"/>
              </a:spcBef>
              <a:spcAft>
                <a:spcPts val="0"/>
              </a:spcAft>
              <a:buClr>
                <a:srgbClr val="152B48"/>
              </a:buClr>
              <a:buSzPts val="1100"/>
              <a:buChar char="•"/>
            </a:pPr>
            <a:r>
              <a:rPr b="0" lang="es-CO" sz="1100"/>
              <a:t>Sensibilidad dolor y temperatura.</a:t>
            </a:r>
            <a:endParaRPr/>
          </a:p>
        </p:txBody>
      </p:sp>
      <p:sp>
        <p:nvSpPr>
          <p:cNvPr id="353" name="Google Shape;353;p23"/>
          <p:cNvSpPr txBox="1"/>
          <p:nvPr/>
        </p:nvSpPr>
        <p:spPr>
          <a:xfrm>
            <a:off x="6783221" y="4179742"/>
            <a:ext cx="5408779" cy="1814733"/>
          </a:xfrm>
          <a:prstGeom prst="rect">
            <a:avLst/>
          </a:prstGeom>
          <a:noFill/>
          <a:ln>
            <a:noFill/>
          </a:ln>
        </p:spPr>
        <p:txBody>
          <a:bodyPr anchor="t" anchorCtr="0" bIns="45700" lIns="91425" rIns="91425" spcFirstLastPara="1" tIns="45700" wrap="square">
            <a:normAutofit/>
          </a:bodyPr>
          <a:lstStyle/>
          <a:p>
            <a:pPr algn="ctr" indent="0" lvl="0" marL="0" marR="0" rtl="0">
              <a:lnSpc>
                <a:spcPct val="90000"/>
              </a:lnSpc>
              <a:spcBef>
                <a:spcPts val="0"/>
              </a:spcBef>
              <a:spcAft>
                <a:spcPts val="0"/>
              </a:spcAft>
              <a:buClr>
                <a:srgbClr val="152B48"/>
              </a:buClr>
              <a:buSzPts val="1800"/>
              <a:buFont typeface="Arial"/>
              <a:buNone/>
            </a:pPr>
            <a:r>
              <a:rPr lang="es-CO" sz="1800">
                <a:solidFill>
                  <a:srgbClr val="152B48"/>
                </a:solidFill>
                <a:latin typeface="Montserrat"/>
                <a:ea typeface="Montserrat"/>
                <a:cs typeface="Montserrat"/>
                <a:sym typeface="Montserrat"/>
              </a:rPr>
              <a:t>Síndrome Cervicobulbar</a:t>
            </a:r>
            <a:endParaRPr sz="1800">
              <a:solidFill>
                <a:srgbClr val="152B48"/>
              </a:solidFill>
              <a:latin typeface="Montserrat"/>
              <a:ea typeface="Montserrat"/>
              <a:cs typeface="Montserrat"/>
              <a:sym typeface="Montserrat"/>
            </a:endParaRPr>
          </a:p>
          <a:p>
            <a:pPr algn="l" indent="-114300" lvl="0" marL="228600" marR="0" rtl="0">
              <a:lnSpc>
                <a:spcPct val="90000"/>
              </a:lnSpc>
              <a:spcBef>
                <a:spcPts val="1000"/>
              </a:spcBef>
              <a:spcAft>
                <a:spcPts val="0"/>
              </a:spcAft>
              <a:buClr>
                <a:srgbClr val="0B2F51"/>
              </a:buClr>
              <a:buSzPts val="1800"/>
              <a:buFont typeface="Arial"/>
              <a:buNone/>
            </a:pPr>
            <a:r>
              <a:t/>
            </a:r>
            <a:endParaRPr sz="1800">
              <a:solidFill>
                <a:srgbClr val="152B48"/>
              </a:solidFill>
              <a:latin typeface="Montserrat"/>
              <a:ea typeface="Montserrat"/>
              <a:cs typeface="Montserrat"/>
              <a:sym typeface="Montserrat"/>
            </a:endParaRPr>
          </a:p>
          <a:p>
            <a:pPr algn="l" indent="-228600" lvl="1" marL="685800" marR="0" rtl="0">
              <a:lnSpc>
                <a:spcPct val="90000"/>
              </a:lnSpc>
              <a:spcBef>
                <a:spcPts val="500"/>
              </a:spcBef>
              <a:spcAft>
                <a:spcPts val="0"/>
              </a:spcAft>
              <a:buClr>
                <a:srgbClr val="152B48"/>
              </a:buClr>
              <a:buSzPts val="1600"/>
              <a:buFont typeface="Arial"/>
              <a:buChar char="•"/>
            </a:pPr>
            <a:r>
              <a:rPr b="0" cap="none" i="0" lang="es-CO" strike="noStrike" sz="1600" u="none">
                <a:solidFill>
                  <a:srgbClr val="152B48"/>
                </a:solidFill>
                <a:latin typeface="Montserrat"/>
                <a:ea typeface="Montserrat"/>
                <a:cs typeface="Montserrat"/>
                <a:sym typeface="Montserrat"/>
              </a:rPr>
              <a:t>Compromiso respiratorio – Hipotensión.</a:t>
            </a:r>
            <a:endParaRPr/>
          </a:p>
          <a:p>
            <a:pPr algn="l" indent="-228600" lvl="1" marL="685800" marR="0" rtl="0">
              <a:lnSpc>
                <a:spcPct val="90000"/>
              </a:lnSpc>
              <a:spcBef>
                <a:spcPts val="500"/>
              </a:spcBef>
              <a:spcAft>
                <a:spcPts val="0"/>
              </a:spcAft>
              <a:buClr>
                <a:srgbClr val="152B48"/>
              </a:buClr>
              <a:buSzPts val="1600"/>
              <a:buFont typeface="Arial"/>
              <a:buChar char="•"/>
            </a:pPr>
            <a:r>
              <a:rPr b="0" cap="none" i="0" lang="es-CO" strike="noStrike" sz="1600" u="none">
                <a:solidFill>
                  <a:srgbClr val="152B48"/>
                </a:solidFill>
                <a:latin typeface="Montserrat"/>
                <a:ea typeface="Montserrat"/>
                <a:cs typeface="Montserrat"/>
                <a:sym typeface="Montserrat"/>
              </a:rPr>
              <a:t>Cuadriparesia &gt; MMSS.</a:t>
            </a:r>
            <a:endParaRPr/>
          </a:p>
          <a:p>
            <a:pPr algn="l" indent="-228600" lvl="1" marL="685800" marR="0" rtl="0">
              <a:lnSpc>
                <a:spcPct val="90000"/>
              </a:lnSpc>
              <a:spcBef>
                <a:spcPts val="500"/>
              </a:spcBef>
              <a:spcAft>
                <a:spcPts val="0"/>
              </a:spcAft>
              <a:buClr>
                <a:srgbClr val="152B48"/>
              </a:buClr>
              <a:buSzPts val="1600"/>
              <a:buFont typeface="Arial"/>
              <a:buChar char="•"/>
            </a:pPr>
            <a:r>
              <a:rPr b="0" cap="none" i="0" lang="es-CO" strike="noStrike" sz="1600" u="none">
                <a:solidFill>
                  <a:srgbClr val="152B48"/>
                </a:solidFill>
                <a:latin typeface="Montserrat"/>
                <a:ea typeface="Montserrat"/>
                <a:cs typeface="Montserrat"/>
                <a:sym typeface="Montserrat"/>
              </a:rPr>
              <a:t>Hipostesia facial en piel de cebolla.</a:t>
            </a:r>
            <a:endParaRPr/>
          </a:p>
        </p:txBody>
      </p:sp>
      <p:pic>
        <p:nvPicPr>
          <p:cNvPr id="354" name="Google Shape;354;p23"/>
          <p:cNvPicPr preferRelativeResize="0"/>
          <p:nvPr/>
        </p:nvPicPr>
        <p:blipFill rotWithShape="1">
          <a:blip r:embed="rId3">
            <a:alphaModFix/>
          </a:blip>
          <a:srcRect b="0" l="0" r="0" t="0"/>
          <a:stretch/>
        </p:blipFill>
        <p:spPr>
          <a:xfrm>
            <a:off x="3839733" y="908797"/>
            <a:ext cx="2256267" cy="1562031"/>
          </a:xfrm>
          <a:prstGeom prst="rect">
            <a:avLst/>
          </a:prstGeom>
          <a:noFill/>
          <a:ln>
            <a:noFill/>
          </a:ln>
        </p:spPr>
      </p:pic>
      <p:pic>
        <p:nvPicPr>
          <p:cNvPr id="355" name="Google Shape;355;p23"/>
          <p:cNvPicPr preferRelativeResize="0"/>
          <p:nvPr/>
        </p:nvPicPr>
        <p:blipFill rotWithShape="1">
          <a:blip r:embed="rId4">
            <a:alphaModFix/>
          </a:blip>
          <a:srcRect r="203"/>
          <a:stretch/>
        </p:blipFill>
        <p:spPr>
          <a:xfrm>
            <a:off x="8312959" y="1485565"/>
            <a:ext cx="2349304" cy="2694177"/>
          </a:xfrm>
          <a:prstGeom prst="rect">
            <a:avLst/>
          </a:prstGeom>
          <a:noFill/>
          <a:ln>
            <a:noFill/>
          </a:ln>
        </p:spPr>
      </p:pic>
      <p:sp>
        <p:nvSpPr>
          <p:cNvPr id="356" name="Google Shape;356;p23"/>
          <p:cNvSpPr txBox="1"/>
          <p:nvPr/>
        </p:nvSpPr>
        <p:spPr>
          <a:xfrm>
            <a:off x="689028" y="-3201"/>
            <a:ext cx="10515600" cy="1200150"/>
          </a:xfrm>
          <a:prstGeom prst="rect">
            <a:avLst/>
          </a:prstGeom>
          <a:noFill/>
          <a:ln>
            <a:noFill/>
          </a:ln>
        </p:spPr>
        <p:txBody>
          <a:bodyPr anchor="ctr" anchorCtr="0" bIns="45700" lIns="91425" rIns="91425" spcFirstLastPara="1" tIns="45700" wrap="square">
            <a:noAutofit/>
          </a:bodyPr>
          <a:lstStyle/>
          <a:p>
            <a:pPr algn="l" indent="0" lvl="0" marL="0" marR="0" rtl="0">
              <a:lnSpc>
                <a:spcPct val="90000"/>
              </a:lnSpc>
              <a:spcBef>
                <a:spcPts val="0"/>
              </a:spcBef>
              <a:spcAft>
                <a:spcPts val="0"/>
              </a:spcAft>
              <a:buClr>
                <a:srgbClr val="3CB0B0"/>
              </a:buClr>
              <a:buSzPts val="2000"/>
              <a:buFont typeface="Montserrat"/>
              <a:buNone/>
            </a:pPr>
            <a:r>
              <a:rPr b="1" lang="es-CO" sz="2000">
                <a:solidFill>
                  <a:srgbClr val="3CB0B0"/>
                </a:solidFill>
                <a:latin typeface="Montserrat"/>
                <a:ea typeface="Montserrat"/>
                <a:cs typeface="Montserrat"/>
                <a:sym typeface="Montserrat"/>
              </a:rPr>
              <a:t>Evaluación secundaria (trauma medular)</a:t>
            </a:r>
            <a:br>
              <a:rPr b="1" lang="es-CO" sz="1400">
                <a:solidFill>
                  <a:srgbClr val="3CB0B0"/>
                </a:solidFill>
                <a:latin typeface="Montserrat"/>
                <a:ea typeface="Montserrat"/>
                <a:cs typeface="Montserrat"/>
                <a:sym typeface="Montserrat"/>
              </a:rPr>
            </a:br>
            <a:endParaRPr b="1" sz="1400">
              <a:solidFill>
                <a:srgbClr val="3CB0B0"/>
              </a:solidFill>
              <a:latin typeface="Montserrat"/>
              <a:ea typeface="Montserrat"/>
              <a:cs typeface="Montserrat"/>
              <a:sym typeface="Montserrat"/>
            </a:endParaRPr>
          </a:p>
        </p:txBody>
      </p:sp>
      <p:pic>
        <p:nvPicPr>
          <p:cNvPr descr="288px-Cord_pt.svg.png" id="357" name="Google Shape;357;p23"/>
          <p:cNvPicPr preferRelativeResize="0"/>
          <p:nvPr/>
        </p:nvPicPr>
        <p:blipFill rotWithShape="1">
          <a:blip r:embed="rId5">
            <a:alphaModFix/>
          </a:blip>
          <a:srcRect b="60" t="51643"/>
          <a:stretch/>
        </p:blipFill>
        <p:spPr>
          <a:xfrm>
            <a:off x="1338398" y="848232"/>
            <a:ext cx="2843289" cy="16831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24"/>
          <p:cNvPicPr preferRelativeResize="0"/>
          <p:nvPr/>
        </p:nvPicPr>
        <p:blipFill rotWithShape="1">
          <a:blip r:embed="rId3">
            <a:alphaModFix/>
          </a:blip>
          <a:srcRect b="0" l="0" r="0" t="0"/>
          <a:stretch/>
        </p:blipFill>
        <p:spPr>
          <a:xfrm>
            <a:off x="586353" y="795126"/>
            <a:ext cx="2518100" cy="2860064"/>
          </a:xfrm>
          <a:prstGeom prst="rect">
            <a:avLst/>
          </a:prstGeom>
          <a:noFill/>
          <a:ln>
            <a:noFill/>
          </a:ln>
        </p:spPr>
      </p:pic>
      <p:pic>
        <p:nvPicPr>
          <p:cNvPr id="363" name="Google Shape;363;p24"/>
          <p:cNvPicPr preferRelativeResize="0"/>
          <p:nvPr/>
        </p:nvPicPr>
        <p:blipFill rotWithShape="1">
          <a:blip r:embed="rId4">
            <a:alphaModFix/>
          </a:blip>
          <a:srcRect b="0" l="0" r="0" t="0"/>
          <a:stretch/>
        </p:blipFill>
        <p:spPr>
          <a:xfrm>
            <a:off x="4246393" y="807977"/>
            <a:ext cx="2518100" cy="2847213"/>
          </a:xfrm>
          <a:prstGeom prst="rect">
            <a:avLst/>
          </a:prstGeom>
          <a:noFill/>
          <a:ln>
            <a:noFill/>
          </a:ln>
        </p:spPr>
      </p:pic>
      <p:graphicFrame>
        <p:nvGraphicFramePr>
          <p:cNvPr id="364" name="Google Shape;364;p24"/>
          <p:cNvGraphicFramePr/>
          <p:nvPr/>
        </p:nvGraphicFramePr>
        <p:xfrm>
          <a:off x="7194780" y="1967545"/>
          <a:ext cx="3000000" cy="3000000"/>
        </p:xfrm>
        <a:graphic>
          <a:graphicData uri="http://schemas.openxmlformats.org/drawingml/2006/table">
            <a:tbl>
              <a:tblPr bandRow="1" firstRow="1">
                <a:noFill/>
                <a:tableStyleId>{F68AF356-F9D4-4C95-B3F7-EB66340763BF}</a:tableStyleId>
              </a:tblPr>
              <a:tblGrid>
                <a:gridCol w="1392700"/>
                <a:gridCol w="1611575"/>
                <a:gridCol w="1497400"/>
              </a:tblGrid>
              <a:tr h="594125">
                <a:tc>
                  <a:txBody>
                    <a:bodyPr/>
                    <a:lstStyle/>
                    <a:p>
                      <a:pPr indent="0" lvl="0" marL="0" marR="0" rtl="0" algn="l">
                        <a:spcBef>
                          <a:spcPts val="0"/>
                        </a:spcBef>
                        <a:spcAft>
                          <a:spcPts val="0"/>
                        </a:spcAft>
                        <a:buNone/>
                      </a:pPr>
                      <a:r>
                        <a:t/>
                      </a:r>
                      <a:endParaRPr sz="1600"/>
                    </a:p>
                  </a:txBody>
                  <a:tcPr marT="45725" marB="45725" marR="91450" marL="91450"/>
                </a:tc>
                <a:tc>
                  <a:txBody>
                    <a:bodyPr/>
                    <a:lstStyle/>
                    <a:p>
                      <a:pPr indent="0" lvl="0" marL="0" marR="0" rtl="0" algn="ctr">
                        <a:spcBef>
                          <a:spcPts val="0"/>
                        </a:spcBef>
                        <a:spcAft>
                          <a:spcPts val="0"/>
                        </a:spcAft>
                        <a:buNone/>
                      </a:pPr>
                      <a:r>
                        <a:rPr lang="es-CO" sz="1600">
                          <a:solidFill>
                            <a:srgbClr val="1E4E79"/>
                          </a:solidFill>
                        </a:rPr>
                        <a:t>Cono medular</a:t>
                      </a:r>
                      <a:endParaRPr/>
                    </a:p>
                  </a:txBody>
                  <a:tcPr marT="45725" marB="45725" marR="91450" marL="91450"/>
                </a:tc>
                <a:tc>
                  <a:txBody>
                    <a:bodyPr/>
                    <a:lstStyle/>
                    <a:p>
                      <a:pPr indent="0" lvl="0" marL="0" marR="0" rtl="0" algn="ctr">
                        <a:spcBef>
                          <a:spcPts val="0"/>
                        </a:spcBef>
                        <a:spcAft>
                          <a:spcPts val="0"/>
                        </a:spcAft>
                        <a:buNone/>
                      </a:pPr>
                      <a:r>
                        <a:rPr lang="es-CO" sz="1600">
                          <a:solidFill>
                            <a:srgbClr val="1E4E79"/>
                          </a:solidFill>
                        </a:rPr>
                        <a:t>Cola de caballo</a:t>
                      </a:r>
                      <a:endParaRPr/>
                    </a:p>
                  </a:txBody>
                  <a:tcPr marT="45725" marB="45725" marR="91450" marL="91450"/>
                </a:tc>
              </a:tr>
              <a:tr h="343975">
                <a:tc>
                  <a:txBody>
                    <a:bodyPr/>
                    <a:lstStyle/>
                    <a:p>
                      <a:pPr indent="0" lvl="0" marL="0" marR="0" rtl="0" algn="ctr">
                        <a:spcBef>
                          <a:spcPts val="0"/>
                        </a:spcBef>
                        <a:spcAft>
                          <a:spcPts val="0"/>
                        </a:spcAft>
                        <a:buNone/>
                      </a:pPr>
                      <a:r>
                        <a:rPr lang="es-CO" sz="1600"/>
                        <a:t>Ubicación</a:t>
                      </a:r>
                      <a:endParaRPr/>
                    </a:p>
                  </a:txBody>
                  <a:tcPr marT="45725" marB="45725" marR="91450" marL="91450"/>
                </a:tc>
                <a:tc>
                  <a:txBody>
                    <a:bodyPr/>
                    <a:lstStyle/>
                    <a:p>
                      <a:pPr indent="0" lvl="0" marL="0" marR="0" rtl="0" algn="ctr">
                        <a:spcBef>
                          <a:spcPts val="0"/>
                        </a:spcBef>
                        <a:spcAft>
                          <a:spcPts val="0"/>
                        </a:spcAft>
                        <a:buNone/>
                      </a:pPr>
                      <a:r>
                        <a:rPr lang="es-CO" sz="1600"/>
                        <a:t>Toracolumbar</a:t>
                      </a:r>
                      <a:endParaRPr sz="1600"/>
                    </a:p>
                  </a:txBody>
                  <a:tcPr marT="45725" marB="45725" marR="91450" marL="91450"/>
                </a:tc>
                <a:tc>
                  <a:txBody>
                    <a:bodyPr/>
                    <a:lstStyle/>
                    <a:p>
                      <a:pPr indent="0" lvl="0" marL="0" marR="0" rtl="0" algn="ctr">
                        <a:spcBef>
                          <a:spcPts val="0"/>
                        </a:spcBef>
                        <a:spcAft>
                          <a:spcPts val="0"/>
                        </a:spcAft>
                        <a:buNone/>
                      </a:pPr>
                      <a:r>
                        <a:rPr lang="es-CO" sz="1600"/>
                        <a:t>Lumbar baja</a:t>
                      </a:r>
                      <a:endParaRPr/>
                    </a:p>
                  </a:txBody>
                  <a:tcPr marT="45725" marB="45725" marR="91450" marL="91450"/>
                </a:tc>
              </a:tr>
              <a:tr h="343975">
                <a:tc>
                  <a:txBody>
                    <a:bodyPr/>
                    <a:lstStyle/>
                    <a:p>
                      <a:pPr indent="0" lvl="0" marL="0" marR="0" rtl="0" algn="ctr">
                        <a:spcBef>
                          <a:spcPts val="0"/>
                        </a:spcBef>
                        <a:spcAft>
                          <a:spcPts val="0"/>
                        </a:spcAft>
                        <a:buNone/>
                      </a:pPr>
                      <a:r>
                        <a:rPr lang="es-CO" sz="1600"/>
                        <a:t>Fuerza</a:t>
                      </a:r>
                      <a:endParaRPr/>
                    </a:p>
                  </a:txBody>
                  <a:tcPr marT="45725" marB="45725" marR="91450" marL="91450"/>
                </a:tc>
                <a:tc>
                  <a:txBody>
                    <a:bodyPr/>
                    <a:lstStyle/>
                    <a:p>
                      <a:pPr indent="0" lvl="0" marL="0" marR="0" rtl="0" algn="ctr">
                        <a:spcBef>
                          <a:spcPts val="0"/>
                        </a:spcBef>
                        <a:spcAft>
                          <a:spcPts val="0"/>
                        </a:spcAft>
                        <a:buNone/>
                      </a:pPr>
                      <a:r>
                        <a:rPr lang="es-CO" sz="1600"/>
                        <a:t>Disminuida</a:t>
                      </a:r>
                      <a:endParaRPr/>
                    </a:p>
                  </a:txBody>
                  <a:tcPr marT="45725" marB="45725" marR="91450" marL="91450"/>
                </a:tc>
                <a:tc>
                  <a:txBody>
                    <a:bodyPr/>
                    <a:lstStyle/>
                    <a:p>
                      <a:pPr indent="0" lvl="0" marL="0" marR="0" rtl="0" algn="ctr">
                        <a:spcBef>
                          <a:spcPts val="0"/>
                        </a:spcBef>
                        <a:spcAft>
                          <a:spcPts val="0"/>
                        </a:spcAft>
                        <a:buNone/>
                      </a:pPr>
                      <a:r>
                        <a:rPr lang="es-CO" sz="1600"/>
                        <a:t>Disminuida</a:t>
                      </a:r>
                      <a:endParaRPr/>
                    </a:p>
                  </a:txBody>
                  <a:tcPr marT="45725" marB="45725" marR="91450" marL="91450"/>
                </a:tc>
              </a:tr>
              <a:tr h="343975">
                <a:tc>
                  <a:txBody>
                    <a:bodyPr/>
                    <a:lstStyle/>
                    <a:p>
                      <a:pPr indent="0" lvl="0" marL="0" marR="0" rtl="0" algn="ctr">
                        <a:spcBef>
                          <a:spcPts val="0"/>
                        </a:spcBef>
                        <a:spcAft>
                          <a:spcPts val="0"/>
                        </a:spcAft>
                        <a:buNone/>
                      </a:pPr>
                      <a:r>
                        <a:rPr lang="es-CO" sz="1600"/>
                        <a:t>Simetría</a:t>
                      </a:r>
                      <a:endParaRPr/>
                    </a:p>
                  </a:txBody>
                  <a:tcPr marT="45725" marB="45725" marR="91450" marL="91450"/>
                </a:tc>
                <a:tc>
                  <a:txBody>
                    <a:bodyPr/>
                    <a:lstStyle/>
                    <a:p>
                      <a:pPr indent="0" lvl="0" marL="0" marR="0" rtl="0" algn="ctr">
                        <a:spcBef>
                          <a:spcPts val="0"/>
                        </a:spcBef>
                        <a:spcAft>
                          <a:spcPts val="0"/>
                        </a:spcAft>
                        <a:buNone/>
                      </a:pPr>
                      <a:r>
                        <a:rPr lang="es-CO" sz="1600"/>
                        <a:t>Simétrico</a:t>
                      </a:r>
                      <a:endParaRPr/>
                    </a:p>
                  </a:txBody>
                  <a:tcPr marT="45725" marB="45725" marR="91450" marL="91450"/>
                </a:tc>
                <a:tc>
                  <a:txBody>
                    <a:bodyPr/>
                    <a:lstStyle/>
                    <a:p>
                      <a:pPr indent="0" lvl="0" marL="0" marR="0" rtl="0" algn="ctr">
                        <a:spcBef>
                          <a:spcPts val="0"/>
                        </a:spcBef>
                        <a:spcAft>
                          <a:spcPts val="0"/>
                        </a:spcAft>
                        <a:buNone/>
                      </a:pPr>
                      <a:r>
                        <a:rPr lang="es-CO" sz="1600"/>
                        <a:t>Asimétrico</a:t>
                      </a:r>
                      <a:endParaRPr/>
                    </a:p>
                  </a:txBody>
                  <a:tcPr marT="45725" marB="45725" marR="91450" marL="91450"/>
                </a:tc>
              </a:tr>
              <a:tr h="512250">
                <a:tc>
                  <a:txBody>
                    <a:bodyPr/>
                    <a:lstStyle/>
                    <a:p>
                      <a:pPr indent="0" lvl="0" marL="0" marR="0" rtl="0" algn="ctr">
                        <a:spcBef>
                          <a:spcPts val="0"/>
                        </a:spcBef>
                        <a:spcAft>
                          <a:spcPts val="0"/>
                        </a:spcAft>
                        <a:buNone/>
                      </a:pPr>
                      <a:r>
                        <a:rPr lang="es-CO" sz="1600"/>
                        <a:t>Reflejos de estiramiento</a:t>
                      </a:r>
                      <a:endParaRPr/>
                    </a:p>
                  </a:txBody>
                  <a:tcPr marT="45725" marB="45725" marR="91450" marL="91450"/>
                </a:tc>
                <a:tc>
                  <a:txBody>
                    <a:bodyPr/>
                    <a:lstStyle/>
                    <a:p>
                      <a:pPr indent="0" lvl="0" marL="0" marR="0" rtl="0" algn="ctr">
                        <a:spcBef>
                          <a:spcPts val="0"/>
                        </a:spcBef>
                        <a:spcAft>
                          <a:spcPts val="0"/>
                        </a:spcAft>
                        <a:buNone/>
                      </a:pPr>
                      <a:r>
                        <a:rPr lang="es-CO" sz="1600"/>
                        <a:t>+ o ++++</a:t>
                      </a:r>
                      <a:endParaRPr/>
                    </a:p>
                  </a:txBody>
                  <a:tcPr marT="45725" marB="45725" marR="91450" marL="91450"/>
                </a:tc>
                <a:tc>
                  <a:txBody>
                    <a:bodyPr/>
                    <a:lstStyle/>
                    <a:p>
                      <a:pPr indent="0" lvl="0" marL="0" marR="0" rtl="0" algn="ctr">
                        <a:spcBef>
                          <a:spcPts val="0"/>
                        </a:spcBef>
                        <a:spcAft>
                          <a:spcPts val="0"/>
                        </a:spcAft>
                        <a:buNone/>
                      </a:pPr>
                      <a:r>
                        <a:rPr lang="es-CO" sz="1600"/>
                        <a:t>+</a:t>
                      </a:r>
                      <a:endParaRPr/>
                    </a:p>
                  </a:txBody>
                  <a:tcPr marT="45725" marB="45725" marR="91450" marL="91450"/>
                </a:tc>
              </a:tr>
              <a:tr h="365675">
                <a:tc>
                  <a:txBody>
                    <a:bodyPr/>
                    <a:lstStyle/>
                    <a:p>
                      <a:pPr indent="0" lvl="0" marL="0" marR="0" rtl="0" algn="ctr">
                        <a:spcBef>
                          <a:spcPts val="0"/>
                        </a:spcBef>
                        <a:spcAft>
                          <a:spcPts val="0"/>
                        </a:spcAft>
                        <a:buNone/>
                      </a:pPr>
                      <a:r>
                        <a:rPr lang="es-CO" sz="1600"/>
                        <a:t>Sensibilidad</a:t>
                      </a:r>
                      <a:endParaRPr/>
                    </a:p>
                  </a:txBody>
                  <a:tcPr marT="45725" marB="45725" marR="91450" marL="91450"/>
                </a:tc>
                <a:tc>
                  <a:txBody>
                    <a:bodyPr/>
                    <a:lstStyle/>
                    <a:p>
                      <a:pPr indent="0" lvl="0" marL="0" marR="0" rtl="0" algn="ctr">
                        <a:spcBef>
                          <a:spcPts val="0"/>
                        </a:spcBef>
                        <a:spcAft>
                          <a:spcPts val="0"/>
                        </a:spcAft>
                        <a:buNone/>
                      </a:pPr>
                      <a:r>
                        <a:rPr lang="es-CO" sz="1600"/>
                        <a:t>Anestesia silla de montar</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600"/>
                        <a:buFont typeface="Calibri"/>
                        <a:buNone/>
                      </a:pPr>
                      <a:r>
                        <a:rPr lang="es-CO" sz="1600"/>
                        <a:t>Anestesia silla de montar</a:t>
                      </a:r>
                      <a:endParaRPr/>
                    </a:p>
                    <a:p>
                      <a:pPr indent="0" lvl="0" marL="0" marR="0" rtl="0" algn="ctr">
                        <a:spcBef>
                          <a:spcPts val="0"/>
                        </a:spcBef>
                        <a:spcAft>
                          <a:spcPts val="0"/>
                        </a:spcAft>
                        <a:buNone/>
                      </a:pPr>
                      <a:r>
                        <a:t/>
                      </a:r>
                      <a:endParaRPr sz="1600"/>
                    </a:p>
                  </a:txBody>
                  <a:tcPr marT="45725" marB="45725" marR="91450" marL="91450"/>
                </a:tc>
              </a:tr>
              <a:tr h="594125">
                <a:tc>
                  <a:txBody>
                    <a:bodyPr/>
                    <a:lstStyle/>
                    <a:p>
                      <a:pPr indent="0" lvl="0" marL="0" marR="0" rtl="0" algn="ctr">
                        <a:spcBef>
                          <a:spcPts val="0"/>
                        </a:spcBef>
                        <a:spcAft>
                          <a:spcPts val="0"/>
                        </a:spcAft>
                        <a:buNone/>
                      </a:pPr>
                      <a:r>
                        <a:rPr lang="es-CO" sz="1600"/>
                        <a:t>Tiempo de dolor</a:t>
                      </a:r>
                      <a:endParaRPr/>
                    </a:p>
                  </a:txBody>
                  <a:tcPr marT="45725" marB="45725" marR="91450" marL="91450"/>
                </a:tc>
                <a:tc>
                  <a:txBody>
                    <a:bodyPr/>
                    <a:lstStyle/>
                    <a:p>
                      <a:pPr indent="0" lvl="0" marL="0" marR="0" rtl="0" algn="ctr">
                        <a:spcBef>
                          <a:spcPts val="0"/>
                        </a:spcBef>
                        <a:spcAft>
                          <a:spcPts val="0"/>
                        </a:spcAft>
                        <a:buNone/>
                      </a:pPr>
                      <a:r>
                        <a:rPr lang="es-CO" sz="1600"/>
                        <a:t>Al final</a:t>
                      </a:r>
                      <a:endParaRPr/>
                    </a:p>
                  </a:txBody>
                  <a:tcPr marT="45725" marB="45725" marR="91450" marL="91450"/>
                </a:tc>
                <a:tc>
                  <a:txBody>
                    <a:bodyPr/>
                    <a:lstStyle/>
                    <a:p>
                      <a:pPr indent="0" lvl="0" marL="0" marR="0" rtl="0" algn="ctr">
                        <a:spcBef>
                          <a:spcPts val="0"/>
                        </a:spcBef>
                        <a:spcAft>
                          <a:spcPts val="0"/>
                        </a:spcAft>
                        <a:buNone/>
                      </a:pPr>
                      <a:r>
                        <a:rPr lang="es-CO" sz="1600"/>
                        <a:t>Desde el inicio</a:t>
                      </a:r>
                      <a:endParaRPr/>
                    </a:p>
                  </a:txBody>
                  <a:tcPr marT="45725" marB="45725" marR="91450" marL="91450"/>
                </a:tc>
              </a:tr>
              <a:tr h="343975">
                <a:tc>
                  <a:txBody>
                    <a:bodyPr/>
                    <a:lstStyle/>
                    <a:p>
                      <a:pPr indent="0" lvl="0" marL="0" marR="0" rtl="0" algn="ctr">
                        <a:spcBef>
                          <a:spcPts val="0"/>
                        </a:spcBef>
                        <a:spcAft>
                          <a:spcPts val="0"/>
                        </a:spcAft>
                        <a:buNone/>
                      </a:pPr>
                      <a:r>
                        <a:rPr lang="es-CO" sz="1600"/>
                        <a:t>Esfínteres</a:t>
                      </a:r>
                      <a:endParaRPr/>
                    </a:p>
                  </a:txBody>
                  <a:tcPr marT="45725" marB="45725" marR="91450" marL="91450"/>
                </a:tc>
                <a:tc>
                  <a:txBody>
                    <a:bodyPr/>
                    <a:lstStyle/>
                    <a:p>
                      <a:pPr indent="0" lvl="0" marL="0" marR="0" rtl="0" algn="ctr">
                        <a:spcBef>
                          <a:spcPts val="0"/>
                        </a:spcBef>
                        <a:spcAft>
                          <a:spcPts val="0"/>
                        </a:spcAft>
                        <a:buNone/>
                      </a:pPr>
                      <a:r>
                        <a:rPr lang="es-CO" sz="1600"/>
                        <a:t>Variable</a:t>
                      </a:r>
                      <a:endParaRPr/>
                    </a:p>
                  </a:txBody>
                  <a:tcPr marT="45725" marB="45725" marR="91450" marL="91450"/>
                </a:tc>
                <a:tc>
                  <a:txBody>
                    <a:bodyPr/>
                    <a:lstStyle/>
                    <a:p>
                      <a:pPr indent="0" lvl="0" marL="0" marR="0" rtl="0" algn="ctr">
                        <a:spcBef>
                          <a:spcPts val="0"/>
                        </a:spcBef>
                        <a:spcAft>
                          <a:spcPts val="0"/>
                        </a:spcAft>
                        <a:buNone/>
                      </a:pPr>
                      <a:r>
                        <a:rPr lang="es-CO" sz="1600"/>
                        <a:t>Flácido</a:t>
                      </a:r>
                      <a:endParaRPr/>
                    </a:p>
                  </a:txBody>
                  <a:tcPr marT="45725" marB="45725" marR="91450" marL="91450"/>
                </a:tc>
              </a:tr>
            </a:tbl>
          </a:graphicData>
        </a:graphic>
      </p:graphicFrame>
      <p:sp>
        <p:nvSpPr>
          <p:cNvPr id="365" name="Google Shape;365;p24"/>
          <p:cNvSpPr txBox="1"/>
          <p:nvPr/>
        </p:nvSpPr>
        <p:spPr>
          <a:xfrm>
            <a:off x="495556" y="0"/>
            <a:ext cx="10515600" cy="120015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CB0B0"/>
              </a:buClr>
              <a:buSzPts val="2400"/>
              <a:buFont typeface="Montserrat"/>
              <a:buNone/>
            </a:pPr>
            <a:r>
              <a:rPr b="1" lang="es-CO" sz="2400">
                <a:solidFill>
                  <a:srgbClr val="3CB0B0"/>
                </a:solidFill>
                <a:latin typeface="Montserrat"/>
                <a:ea typeface="Montserrat"/>
                <a:cs typeface="Montserrat"/>
                <a:sym typeface="Montserrat"/>
              </a:rPr>
              <a:t>Evaluación secundaria (trauma medular)</a:t>
            </a:r>
            <a:br>
              <a:rPr b="1" lang="es-CO" sz="1600">
                <a:solidFill>
                  <a:srgbClr val="3CB0B0"/>
                </a:solidFill>
                <a:latin typeface="Montserrat"/>
                <a:ea typeface="Montserrat"/>
                <a:cs typeface="Montserrat"/>
                <a:sym typeface="Montserrat"/>
              </a:rPr>
            </a:br>
            <a:endParaRPr b="1" sz="1600">
              <a:solidFill>
                <a:srgbClr val="3CB0B0"/>
              </a:solidFill>
              <a:latin typeface="Montserrat"/>
              <a:ea typeface="Montserrat"/>
              <a:cs typeface="Montserrat"/>
              <a:sym typeface="Montserrat"/>
            </a:endParaRPr>
          </a:p>
        </p:txBody>
      </p:sp>
      <p:sp>
        <p:nvSpPr>
          <p:cNvPr id="366" name="Google Shape;366;p24"/>
          <p:cNvSpPr txBox="1"/>
          <p:nvPr/>
        </p:nvSpPr>
        <p:spPr>
          <a:xfrm>
            <a:off x="7560932" y="1200150"/>
            <a:ext cx="4135512" cy="385975"/>
          </a:xfrm>
          <a:prstGeom prst="rect">
            <a:avLst/>
          </a:prstGeom>
          <a:solidFill>
            <a:srgbClr val="002060"/>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lang="es-CO" sz="1800">
                <a:solidFill>
                  <a:schemeClr val="lt1"/>
                </a:solidFill>
                <a:latin typeface="Montserrat"/>
                <a:ea typeface="Montserrat"/>
                <a:cs typeface="Montserrat"/>
                <a:sym typeface="Montserrat"/>
              </a:rPr>
              <a:t>Síndrome clínicos medulares</a:t>
            </a:r>
            <a:endParaRPr/>
          </a:p>
        </p:txBody>
      </p:sp>
      <p:sp>
        <p:nvSpPr>
          <p:cNvPr id="367" name="Google Shape;367;p24"/>
          <p:cNvSpPr/>
          <p:nvPr/>
        </p:nvSpPr>
        <p:spPr>
          <a:xfrm>
            <a:off x="3328532" y="3105834"/>
            <a:ext cx="69378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3600" cap="none">
                <a:solidFill>
                  <a:srgbClr val="1E4E79"/>
                </a:solidFill>
                <a:latin typeface="Calibri"/>
                <a:ea typeface="Calibri"/>
                <a:cs typeface="Calibri"/>
                <a:sym typeface="Calibri"/>
              </a:rPr>
              <a:t>VS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372" name="Shape 372"/>
        <p:cNvGrpSpPr/>
        <p:nvPr/>
      </p:nvGrpSpPr>
      <p:grpSpPr>
        <a:xfrm>
          <a:off x="0" y="0"/>
          <a:ext cx="0" cy="0"/>
          <a:chOff x="0" y="0"/>
          <a:chExt cx="0" cy="0"/>
        </a:xfrm>
      </p:grpSpPr>
      <p:sp>
        <p:nvSpPr>
          <p:cNvPr id="373" name="Google Shape;373;p25"/>
          <p:cNvSpPr txBox="1"/>
          <p:nvPr>
            <p:ph type="title"/>
          </p:nvPr>
        </p:nvSpPr>
        <p:spPr>
          <a:xfrm>
            <a:off x="393667" y="31727"/>
            <a:ext cx="8315325" cy="1200150"/>
          </a:xfrm>
          <a:prstGeom prst="rect">
            <a:avLst/>
          </a:prstGeom>
          <a:noFill/>
          <a:ln>
            <a:noFill/>
          </a:ln>
        </p:spPr>
        <p:txBody>
          <a:bodyPr anchor="ctr" anchorCtr="0" bIns="45700" lIns="91425" rIns="91425" spcFirstLastPara="1" tIns="45700" wrap="square">
            <a:normAutofit/>
          </a:bodyPr>
          <a:lstStyle/>
          <a:p>
            <a:pPr algn="l" indent="0" lvl="0" marL="0" rtl="0">
              <a:lnSpc>
                <a:spcPct val="90000"/>
              </a:lnSpc>
              <a:spcBef>
                <a:spcPts val="0"/>
              </a:spcBef>
              <a:spcAft>
                <a:spcPts val="0"/>
              </a:spcAft>
              <a:buClr>
                <a:srgbClr val="06AEAA"/>
              </a:buClr>
              <a:buSzPts val="2800"/>
              <a:buFont typeface="Montserrat"/>
              <a:buNone/>
            </a:pPr>
            <a:r>
              <a:rPr b="1" lang="es-CO" sz="2800"/>
              <a:t>¿A quién realizarle estudios?</a:t>
            </a:r>
            <a:endParaRPr/>
          </a:p>
        </p:txBody>
      </p:sp>
      <p:pic>
        <p:nvPicPr>
          <p:cNvPr id="374" name="Google Shape;374;p25"/>
          <p:cNvPicPr preferRelativeResize="0"/>
          <p:nvPr/>
        </p:nvPicPr>
        <p:blipFill rotWithShape="1">
          <a:blip r:embed="rId3">
            <a:alphaModFix/>
          </a:blip>
          <a:srcRect b="0" l="0" r="0" t="0"/>
          <a:stretch/>
        </p:blipFill>
        <p:spPr>
          <a:xfrm>
            <a:off x="7874128" y="1082795"/>
            <a:ext cx="3559521" cy="4644063"/>
          </a:xfrm>
          <a:prstGeom prst="rect">
            <a:avLst/>
          </a:prstGeom>
          <a:noFill/>
          <a:ln>
            <a:noFill/>
          </a:ln>
        </p:spPr>
      </p:pic>
      <p:pic>
        <p:nvPicPr>
          <p:cNvPr id="375" name="Google Shape;375;p25"/>
          <p:cNvPicPr preferRelativeResize="0"/>
          <p:nvPr/>
        </p:nvPicPr>
        <p:blipFill rotWithShape="1">
          <a:blip r:embed="rId4">
            <a:alphaModFix/>
          </a:blip>
          <a:srcRect b="-36" r="19"/>
          <a:stretch/>
        </p:blipFill>
        <p:spPr>
          <a:xfrm>
            <a:off x="510284" y="1589781"/>
            <a:ext cx="4041046" cy="4359146"/>
          </a:xfrm>
          <a:prstGeom prst="rect">
            <a:avLst/>
          </a:prstGeom>
          <a:noFill/>
          <a:ln>
            <a:noFill/>
          </a:ln>
        </p:spPr>
      </p:pic>
      <p:sp>
        <p:nvSpPr>
          <p:cNvPr id="376" name="Google Shape;376;p25"/>
          <p:cNvSpPr/>
          <p:nvPr/>
        </p:nvSpPr>
        <p:spPr>
          <a:xfrm>
            <a:off x="7905136" y="6150114"/>
            <a:ext cx="3864076" cy="577081"/>
          </a:xfrm>
          <a:prstGeom prst="rect">
            <a:avLst/>
          </a:prstGeom>
          <a:noFill/>
          <a:ln>
            <a:noFill/>
          </a:ln>
        </p:spPr>
        <p:txBody>
          <a:bodyPr anchor="t" anchorCtr="0" bIns="45700" lIns="91425" rIns="91425" spcFirstLastPara="1" tIns="45700" wrap="square">
            <a:spAutoFit/>
          </a:bodyPr>
          <a:lstStyle/>
          <a:p>
            <a:pPr algn="just" indent="0" lvl="0" marL="0" marR="0" rtl="0">
              <a:spcBef>
                <a:spcPts val="0"/>
              </a:spcBef>
              <a:spcAft>
                <a:spcPts val="0"/>
              </a:spcAft>
              <a:buNone/>
            </a:pPr>
            <a:r>
              <a:rPr i="1" lang="es-CO" sz="1050">
                <a:solidFill>
                  <a:schemeClr val="dk1"/>
                </a:solidFill>
                <a:latin typeface="Montserrat"/>
                <a:ea typeface="Montserrat"/>
                <a:cs typeface="Montserrat"/>
                <a:sym typeface="Montserrat"/>
              </a:rPr>
              <a:t>Stiell IG, Wells GA, Vandemheen KL, et al. The Canadian C-Spine rule of radiography in alert and stable trauma patients. JAMA 2001;286:1841–1848.</a:t>
            </a:r>
            <a:endParaRPr/>
          </a:p>
        </p:txBody>
      </p:sp>
      <p:sp>
        <p:nvSpPr>
          <p:cNvPr id="377" name="Google Shape;377;p25"/>
          <p:cNvSpPr/>
          <p:nvPr/>
        </p:nvSpPr>
        <p:spPr>
          <a:xfrm>
            <a:off x="8458736" y="727719"/>
            <a:ext cx="2329484" cy="307777"/>
          </a:xfrm>
          <a:prstGeom prst="rect">
            <a:avLst/>
          </a:prstGeom>
          <a:solidFill>
            <a:srgbClr val="002060"/>
          </a:solidFill>
          <a:ln>
            <a:noFill/>
          </a:ln>
          <a:effectLst>
            <a:outerShdw algn="ctr" blurRad="44450" dir="5400000" dist="27940">
              <a:srgbClr val="000000">
                <a:alpha val="31764"/>
              </a:srgbClr>
            </a:outerShdw>
          </a:effectLst>
        </p:spPr>
        <p:txBody>
          <a:bodyPr anchor="t" anchorCtr="0" bIns="45700" lIns="91425" rIns="91425" spcFirstLastPara="1" tIns="45700" wrap="square">
            <a:spAutoFit/>
          </a:bodyPr>
          <a:lstStyle/>
          <a:p>
            <a:pPr algn="l" indent="0" lvl="0" marL="0" marR="0" rtl="0">
              <a:spcBef>
                <a:spcPts val="0"/>
              </a:spcBef>
              <a:spcAft>
                <a:spcPts val="0"/>
              </a:spcAft>
              <a:buNone/>
            </a:pPr>
            <a:r>
              <a:rPr b="1" lang="es-CO" sz="1400">
                <a:solidFill>
                  <a:schemeClr val="lt1"/>
                </a:solidFill>
                <a:latin typeface="Montserrat"/>
                <a:ea typeface="Montserrat"/>
                <a:cs typeface="Montserrat"/>
                <a:sym typeface="Montserrat"/>
              </a:rPr>
              <a:t>Canadian C-Spine Rule</a:t>
            </a:r>
            <a:endParaRPr/>
          </a:p>
        </p:txBody>
      </p:sp>
      <p:sp>
        <p:nvSpPr>
          <p:cNvPr id="378" name="Google Shape;378;p25"/>
          <p:cNvSpPr txBox="1"/>
          <p:nvPr/>
        </p:nvSpPr>
        <p:spPr>
          <a:xfrm>
            <a:off x="4826788" y="3211396"/>
            <a:ext cx="2839878" cy="738664"/>
          </a:xfrm>
          <a:prstGeom prst="rect">
            <a:avLst/>
          </a:prstGeom>
          <a:solidFill>
            <a:srgbClr val="152B48"/>
          </a:solidFill>
          <a:ln>
            <a:noFill/>
          </a:ln>
          <a:effectLst>
            <a:outerShdw algn="ctr" blurRad="107950" dir="5400000" dist="12700">
              <a:srgbClr val="000000"/>
            </a:outerShdw>
          </a:effectLst>
        </p:spPr>
        <p:txBody>
          <a:bodyPr anchor="t" anchorCtr="0" bIns="45700" lIns="91425" rIns="91425" spcFirstLastPara="1" tIns="45700" wrap="square">
            <a:spAutoFit/>
          </a:bodyPr>
          <a:lstStyle/>
          <a:p>
            <a:pPr algn="l" indent="0" lvl="0" marL="0" marR="0" rtl="0">
              <a:spcBef>
                <a:spcPts val="0"/>
              </a:spcBef>
              <a:spcAft>
                <a:spcPts val="0"/>
              </a:spcAft>
              <a:buNone/>
            </a:pPr>
            <a:r>
              <a:rPr b="1" lang="es-CO" sz="1400">
                <a:solidFill>
                  <a:schemeClr val="lt1"/>
                </a:solidFill>
                <a:latin typeface="Montserrat"/>
                <a:ea typeface="Montserrat"/>
                <a:cs typeface="Montserrat"/>
                <a:sym typeface="Montserrat"/>
              </a:rPr>
              <a:t>Sensibilidad:</a:t>
            </a:r>
            <a:endParaRPr/>
          </a:p>
          <a:p>
            <a:pPr algn="l" indent="-285750" lvl="1" marL="742950" marR="0" rtl="0">
              <a:spcBef>
                <a:spcPts val="0"/>
              </a:spcBef>
              <a:spcAft>
                <a:spcPts val="0"/>
              </a:spcAft>
              <a:buClr>
                <a:schemeClr val="lt1"/>
              </a:buClr>
              <a:buSzPts val="1400"/>
              <a:buFont typeface="Arial"/>
              <a:buChar char="•"/>
            </a:pPr>
            <a:r>
              <a:rPr b="0" cap="none" i="0" lang="es-CO" strike="noStrike" sz="1400" u="none">
                <a:solidFill>
                  <a:schemeClr val="lt1"/>
                </a:solidFill>
                <a:latin typeface="Montserrat"/>
                <a:ea typeface="Montserrat"/>
                <a:cs typeface="Montserrat"/>
                <a:sym typeface="Montserrat"/>
              </a:rPr>
              <a:t>Radiografía: 53%</a:t>
            </a:r>
            <a:endParaRPr/>
          </a:p>
          <a:p>
            <a:pPr algn="l" indent="-285750" lvl="1" marL="742950" marR="0" rtl="0">
              <a:spcBef>
                <a:spcPts val="0"/>
              </a:spcBef>
              <a:spcAft>
                <a:spcPts val="0"/>
              </a:spcAft>
              <a:buClr>
                <a:schemeClr val="lt1"/>
              </a:buClr>
              <a:buSzPts val="1400"/>
              <a:buFont typeface="Arial"/>
              <a:buChar char="•"/>
            </a:pPr>
            <a:r>
              <a:rPr b="0" cap="none" i="0" lang="es-CO" strike="noStrike" sz="1400" u="none">
                <a:solidFill>
                  <a:schemeClr val="lt1"/>
                </a:solidFill>
                <a:latin typeface="Montserrat"/>
                <a:ea typeface="Montserrat"/>
                <a:cs typeface="Montserrat"/>
                <a:sym typeface="Montserrat"/>
              </a:rPr>
              <a:t>Tomografía: 98%</a:t>
            </a:r>
            <a:endParaRPr/>
          </a:p>
        </p:txBody>
      </p:sp>
      <p:sp>
        <p:nvSpPr>
          <p:cNvPr id="379" name="Google Shape;379;p25"/>
          <p:cNvSpPr/>
          <p:nvPr/>
        </p:nvSpPr>
        <p:spPr>
          <a:xfrm>
            <a:off x="365363" y="6115488"/>
            <a:ext cx="4222955" cy="646331"/>
          </a:xfrm>
          <a:prstGeom prst="rect">
            <a:avLst/>
          </a:prstGeom>
          <a:noFill/>
          <a:ln>
            <a:noFill/>
          </a:ln>
        </p:spPr>
        <p:txBody>
          <a:bodyPr anchor="t" anchorCtr="0" bIns="45700" lIns="91425" rIns="91425" spcFirstLastPara="1" tIns="45700" wrap="square">
            <a:spAutoFit/>
          </a:bodyPr>
          <a:lstStyle/>
          <a:p>
            <a:pPr algn="just" indent="0" lvl="0" marL="0" marR="0" rtl="0">
              <a:spcBef>
                <a:spcPts val="0"/>
              </a:spcBef>
              <a:spcAft>
                <a:spcPts val="0"/>
              </a:spcAft>
              <a:buNone/>
            </a:pPr>
            <a:r>
              <a:rPr i="1" lang="es-CO" sz="900">
                <a:solidFill>
                  <a:schemeClr val="dk1"/>
                </a:solidFill>
                <a:latin typeface="Montserrat"/>
                <a:ea typeface="Montserrat"/>
                <a:cs typeface="Montserrat"/>
                <a:sym typeface="Montserrat"/>
              </a:rPr>
              <a:t>Hoffman JR, Mower WR, Wolfson AB, et al. Validity of a set of clinical criteria to rule out injury to the cervical spine in patients with blunt trauma. National Emergency X-Radiography Utilization Study Group. N Engl J Med 2000; 343:94–99.</a:t>
            </a:r>
            <a:endParaRPr/>
          </a:p>
        </p:txBody>
      </p:sp>
      <p:sp>
        <p:nvSpPr>
          <p:cNvPr id="380" name="Google Shape;380;p25"/>
          <p:cNvSpPr/>
          <p:nvPr/>
        </p:nvSpPr>
        <p:spPr>
          <a:xfrm>
            <a:off x="4789801" y="1816710"/>
            <a:ext cx="2876865" cy="430887"/>
          </a:xfrm>
          <a:prstGeom prst="rect">
            <a:avLst/>
          </a:prstGeom>
          <a:solidFill>
            <a:schemeClr val="lt1"/>
          </a:solidFill>
          <a:ln cap="flat" cmpd="sng" w="38100">
            <a:solidFill>
              <a:srgbClr val="06AEAA"/>
            </a:solidFill>
            <a:prstDash val="solid"/>
            <a:miter lim="800000"/>
            <a:headEnd len="sm" type="none" w="sm"/>
            <a:tailEnd len="sm" type="none" w="sm"/>
          </a:ln>
        </p:spPr>
        <p:txBody>
          <a:bodyPr anchor="ctr" anchorCtr="0" bIns="0" lIns="0" rIns="0" spcFirstLastPara="1" tIns="0" wrap="square">
            <a:spAutoFit/>
          </a:bodyPr>
          <a:lstStyle/>
          <a:p>
            <a:pPr algn="ctr" indent="0" lvl="0" marL="0" marR="0" rtl="0">
              <a:lnSpc>
                <a:spcPct val="100000"/>
              </a:lnSpc>
              <a:spcBef>
                <a:spcPts val="0"/>
              </a:spcBef>
              <a:spcAft>
                <a:spcPts val="0"/>
              </a:spcAft>
              <a:buClr>
                <a:srgbClr val="212121"/>
              </a:buClr>
              <a:buSzPts val="1400"/>
              <a:buFont typeface="Montserrat"/>
              <a:buNone/>
            </a:pPr>
            <a:r>
              <a:rPr b="0" cap="none" i="0" lang="es-CO" strike="noStrike" sz="1400" u="none">
                <a:solidFill>
                  <a:srgbClr val="212121"/>
                </a:solidFill>
                <a:latin typeface="Montserrat"/>
                <a:ea typeface="Montserrat"/>
                <a:cs typeface="Montserrat"/>
                <a:sym typeface="Montserrat"/>
              </a:rPr>
              <a:t>Incapaces de describir sus síntomas </a:t>
            </a:r>
            <a:endParaRPr b="0" cap="none" i="0" strike="noStrike" sz="2000" u="none">
              <a:solidFill>
                <a:schemeClr val="dk1"/>
              </a:solidFill>
              <a:latin typeface="Montserrat"/>
              <a:ea typeface="Montserrat"/>
              <a:cs typeface="Montserrat"/>
              <a:sym typeface="Montserrat"/>
            </a:endParaRPr>
          </a:p>
        </p:txBody>
      </p:sp>
      <p:sp>
        <p:nvSpPr>
          <p:cNvPr id="381" name="Google Shape;381;p25"/>
          <p:cNvSpPr/>
          <p:nvPr/>
        </p:nvSpPr>
        <p:spPr>
          <a:xfrm>
            <a:off x="5923060" y="2442543"/>
            <a:ext cx="610346" cy="604684"/>
          </a:xfrm>
          <a:prstGeom prst="downArrow">
            <a:avLst>
              <a:gd fmla="val 50000" name="adj1"/>
              <a:gd fmla="val 50000" name="adj2"/>
            </a:avLst>
          </a:prstGeom>
          <a:solidFill>
            <a:schemeClr val="accent1"/>
          </a:solidFill>
          <a:ln cap="flat" cmpd="sng" w="12700">
            <a:solidFill>
              <a:srgbClr val="31538F"/>
            </a:solidFill>
            <a:prstDash val="solid"/>
            <a:miter lim="800000"/>
            <a:headEnd len="sm" type="none" w="sm"/>
            <a:tailEnd len="sm" type="none" w="sm"/>
          </a:ln>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5"/>
          <p:cNvSpPr txBox="1"/>
          <p:nvPr/>
        </p:nvSpPr>
        <p:spPr>
          <a:xfrm>
            <a:off x="4689059" y="6237413"/>
            <a:ext cx="3115336" cy="430887"/>
          </a:xfrm>
          <a:prstGeom prst="rect">
            <a:avLst/>
          </a:prstGeom>
          <a:noFill/>
          <a:ln>
            <a:noFill/>
          </a:ln>
        </p:spPr>
        <p:txBody>
          <a:bodyPr anchor="t" anchorCtr="0" bIns="45700" lIns="91425" rIns="91425" spcFirstLastPara="1" tIns="45700" wrap="square">
            <a:spAutoFit/>
          </a:bodyPr>
          <a:lstStyle/>
          <a:p>
            <a:pPr algn="ctr" indent="0" lvl="0" marL="0" marR="0" rtl="0">
              <a:spcBef>
                <a:spcPts val="0"/>
              </a:spcBef>
              <a:spcAft>
                <a:spcPts val="0"/>
              </a:spcAft>
              <a:buNone/>
            </a:pPr>
            <a:r>
              <a:rPr lang="es-CO" sz="1050">
                <a:solidFill>
                  <a:schemeClr val="dk1"/>
                </a:solidFill>
                <a:latin typeface="Montserrat"/>
                <a:ea typeface="Montserrat"/>
                <a:cs typeface="Montserrat"/>
                <a:sym typeface="Montserrat"/>
              </a:rPr>
              <a:t>The Committee On Trauma. (2018). </a:t>
            </a:r>
            <a:r>
              <a:rPr i="1" lang="es-CO" sz="1050">
                <a:solidFill>
                  <a:schemeClr val="dk1"/>
                </a:solidFill>
                <a:latin typeface="Montserrat"/>
                <a:ea typeface="Montserrat"/>
                <a:cs typeface="Montserrat"/>
                <a:sym typeface="Montserrat"/>
              </a:rPr>
              <a:t>ATLS: Advanced Trauma Life Support</a:t>
            </a:r>
            <a:r>
              <a:rPr lang="es-CO" sz="1050">
                <a:solidFill>
                  <a:schemeClr val="dk1"/>
                </a:solidFill>
                <a:latin typeface="Montserrat"/>
                <a:ea typeface="Montserrat"/>
                <a:cs typeface="Montserrat"/>
                <a:sym typeface="Montserrat"/>
              </a:rPr>
              <a:t> (10 ed).</a:t>
            </a:r>
            <a:endParaRPr sz="1050">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500"/>
                                        <p:tgtEl>
                                          <p:spTgt spid="3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gtEl>
                                        <p:attrNameLst>
                                          <p:attrName>style.visibility</p:attrName>
                                        </p:attrNameLst>
                                      </p:cBhvr>
                                      <p:to>
                                        <p:strVal val="visible"/>
                                      </p:to>
                                    </p:set>
                                    <p:anim calcmode="lin" valueType="num">
                                      <p:cBhvr additive="base">
                                        <p:cTn dur="500"/>
                                        <p:tgtEl>
                                          <p:spTgt spid="37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500"/>
                                        <p:tgtEl>
                                          <p:spTgt spid="3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2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2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6"/>
          <p:cNvSpPr/>
          <p:nvPr/>
        </p:nvSpPr>
        <p:spPr>
          <a:xfrm>
            <a:off x="3701338" y="2105561"/>
            <a:ext cx="4789324"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4000">
                <a:solidFill>
                  <a:srgbClr val="06AEAA"/>
                </a:solidFill>
                <a:latin typeface="Montserrat"/>
                <a:ea typeface="Montserrat"/>
                <a:cs typeface="Montserrat"/>
                <a:sym typeface="Montserrat"/>
              </a:rPr>
              <a:t>TRATAMIENTO</a:t>
            </a:r>
            <a:endParaRPr/>
          </a:p>
          <a:p>
            <a:pPr indent="0" lvl="0" marL="0" marR="0" rtl="0" algn="ctr">
              <a:spcBef>
                <a:spcPts val="0"/>
              </a:spcBef>
              <a:spcAft>
                <a:spcPts val="0"/>
              </a:spcAft>
              <a:buNone/>
            </a:pPr>
            <a:r>
              <a:rPr b="1" lang="es-CO" sz="4000">
                <a:solidFill>
                  <a:srgbClr val="06AEAA"/>
                </a:solidFill>
                <a:latin typeface="Montserrat"/>
                <a:ea typeface="Montserrat"/>
                <a:cs typeface="Montserrat"/>
                <a:sym typeface="Montserrat"/>
              </a:rPr>
              <a:t>Trauma raquimedular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7"/>
          <p:cNvSpPr txBox="1"/>
          <p:nvPr>
            <p:ph type="title"/>
          </p:nvPr>
        </p:nvSpPr>
        <p:spPr>
          <a:xfrm>
            <a:off x="5305442" y="566577"/>
            <a:ext cx="635043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AEAA"/>
              </a:buClr>
              <a:buSzPts val="4400"/>
              <a:buFont typeface="Montserrat"/>
              <a:buNone/>
            </a:pPr>
            <a:r>
              <a:rPr b="1" lang="es-CO"/>
              <a:t> Manejo inicial del TRM</a:t>
            </a:r>
            <a:endParaRPr b="1"/>
          </a:p>
        </p:txBody>
      </p:sp>
      <p:sp>
        <p:nvSpPr>
          <p:cNvPr id="394" name="Google Shape;394;p27"/>
          <p:cNvSpPr/>
          <p:nvPr/>
        </p:nvSpPr>
        <p:spPr>
          <a:xfrm>
            <a:off x="4953000" y="2033588"/>
            <a:ext cx="9144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27"/>
          <p:cNvSpPr/>
          <p:nvPr/>
        </p:nvSpPr>
        <p:spPr>
          <a:xfrm>
            <a:off x="5862870" y="1709577"/>
            <a:ext cx="5235575" cy="4392612"/>
          </a:xfrm>
          <a:prstGeom prst="rect">
            <a:avLst/>
          </a:prstGeom>
          <a:solidFill>
            <a:srgbClr val="152B48"/>
          </a:solidFill>
          <a:ln>
            <a:noFill/>
          </a:ln>
        </p:spPr>
        <p:txBody>
          <a:bodyPr anchorCtr="0" anchor="ctr" bIns="45700" lIns="91425" spcFirstLastPara="1" rIns="91425" wrap="square" tIns="45700">
            <a:noAutofit/>
          </a:bodyPr>
          <a:lstStyle/>
          <a:p>
            <a:pPr indent="-457200" lvl="0" marL="457200" marR="0" rtl="0" algn="l">
              <a:spcBef>
                <a:spcPts val="0"/>
              </a:spcBef>
              <a:spcAft>
                <a:spcPts val="0"/>
              </a:spcAft>
              <a:buClr>
                <a:schemeClr val="lt1"/>
              </a:buClr>
              <a:buSzPts val="2800"/>
              <a:buFont typeface="Noto Sans Symbols"/>
              <a:buChar char="✔"/>
            </a:pPr>
            <a:r>
              <a:rPr lang="es-CO" sz="2800">
                <a:solidFill>
                  <a:schemeClr val="lt1"/>
                </a:solidFill>
                <a:latin typeface="Montserrat"/>
                <a:ea typeface="Montserrat"/>
                <a:cs typeface="Montserrat"/>
                <a:sym typeface="Montserrat"/>
              </a:rPr>
              <a:t>ABCDE.</a:t>
            </a:r>
            <a:endParaRPr/>
          </a:p>
          <a:p>
            <a:pPr indent="-457200" lvl="0" marL="457200" marR="0" rtl="0" algn="l">
              <a:spcBef>
                <a:spcPts val="0"/>
              </a:spcBef>
              <a:spcAft>
                <a:spcPts val="0"/>
              </a:spcAft>
              <a:buClr>
                <a:schemeClr val="lt1"/>
              </a:buClr>
              <a:buSzPts val="2800"/>
              <a:buFont typeface="Noto Sans Symbols"/>
              <a:buChar char="✔"/>
            </a:pPr>
            <a:r>
              <a:rPr lang="es-CO" sz="2800">
                <a:solidFill>
                  <a:schemeClr val="lt1"/>
                </a:solidFill>
                <a:latin typeface="Montserrat"/>
                <a:ea typeface="Montserrat"/>
                <a:cs typeface="Montserrat"/>
                <a:sym typeface="Montserrat"/>
              </a:rPr>
              <a:t>Mantener PAM &gt;90.</a:t>
            </a:r>
            <a:endParaRPr/>
          </a:p>
          <a:p>
            <a:pPr indent="-457200" lvl="0" marL="457200" marR="0" rtl="0" algn="l">
              <a:spcBef>
                <a:spcPts val="0"/>
              </a:spcBef>
              <a:spcAft>
                <a:spcPts val="0"/>
              </a:spcAft>
              <a:buClr>
                <a:schemeClr val="lt1"/>
              </a:buClr>
              <a:buSzPts val="2800"/>
              <a:buFont typeface="Noto Sans Symbols"/>
              <a:buChar char="✔"/>
            </a:pPr>
            <a:r>
              <a:rPr lang="es-CO" sz="2800">
                <a:solidFill>
                  <a:schemeClr val="lt1"/>
                </a:solidFill>
                <a:latin typeface="Montserrat"/>
                <a:ea typeface="Montserrat"/>
                <a:cs typeface="Montserrat"/>
                <a:sym typeface="Montserrat"/>
              </a:rPr>
              <a:t>Mantener PO</a:t>
            </a:r>
            <a:r>
              <a:rPr lang="es-CO" sz="1600">
                <a:solidFill>
                  <a:schemeClr val="lt1"/>
                </a:solidFill>
                <a:latin typeface="Montserrat"/>
                <a:ea typeface="Montserrat"/>
                <a:cs typeface="Montserrat"/>
                <a:sym typeface="Montserrat"/>
              </a:rPr>
              <a:t>2</a:t>
            </a:r>
            <a:r>
              <a:rPr lang="es-CO" sz="2800">
                <a:solidFill>
                  <a:schemeClr val="lt1"/>
                </a:solidFill>
                <a:latin typeface="Montserrat"/>
                <a:ea typeface="Montserrat"/>
                <a:cs typeface="Montserrat"/>
                <a:sym typeface="Montserrat"/>
              </a:rPr>
              <a:t> adecuada.</a:t>
            </a:r>
            <a:endParaRPr/>
          </a:p>
          <a:p>
            <a:pPr indent="-457200" lvl="0" marL="457200" marR="0" rtl="0" algn="l">
              <a:spcBef>
                <a:spcPts val="0"/>
              </a:spcBef>
              <a:spcAft>
                <a:spcPts val="0"/>
              </a:spcAft>
              <a:buClr>
                <a:schemeClr val="lt1"/>
              </a:buClr>
              <a:buSzPts val="2800"/>
              <a:buFont typeface="Noto Sans Symbols"/>
              <a:buChar char="✔"/>
            </a:pPr>
            <a:r>
              <a:rPr lang="es-CO" sz="2800">
                <a:solidFill>
                  <a:schemeClr val="lt1"/>
                </a:solidFill>
                <a:latin typeface="Montserrat"/>
                <a:ea typeface="Montserrat"/>
                <a:cs typeface="Montserrat"/>
                <a:sym typeface="Montserrat"/>
              </a:rPr>
              <a:t>Manejo trauma asociado.</a:t>
            </a:r>
            <a:endParaRPr/>
          </a:p>
          <a:p>
            <a:pPr indent="-457200" lvl="0" marL="457200" marR="0" rtl="0" algn="l">
              <a:spcBef>
                <a:spcPts val="0"/>
              </a:spcBef>
              <a:spcAft>
                <a:spcPts val="0"/>
              </a:spcAft>
              <a:buClr>
                <a:schemeClr val="lt1"/>
              </a:buClr>
              <a:buSzPts val="2800"/>
              <a:buFont typeface="Noto Sans Symbols"/>
              <a:buChar char="✔"/>
            </a:pPr>
            <a:r>
              <a:rPr lang="es-CO" sz="2800">
                <a:solidFill>
                  <a:schemeClr val="lt1"/>
                </a:solidFill>
                <a:latin typeface="Montserrat"/>
                <a:ea typeface="Montserrat"/>
                <a:cs typeface="Montserrat"/>
                <a:sym typeface="Montserrat"/>
              </a:rPr>
              <a:t>Cateterismos vesicales.</a:t>
            </a:r>
            <a:endParaRPr/>
          </a:p>
          <a:p>
            <a:pPr indent="-457200" lvl="0" marL="457200" marR="0" rtl="0" algn="l">
              <a:spcBef>
                <a:spcPts val="0"/>
              </a:spcBef>
              <a:spcAft>
                <a:spcPts val="0"/>
              </a:spcAft>
              <a:buClr>
                <a:schemeClr val="lt1"/>
              </a:buClr>
              <a:buSzPts val="2800"/>
              <a:buFont typeface="Noto Sans Symbols"/>
              <a:buChar char="✔"/>
            </a:pPr>
            <a:r>
              <a:rPr lang="es-CO" sz="2800">
                <a:solidFill>
                  <a:schemeClr val="lt1"/>
                </a:solidFill>
                <a:latin typeface="Montserrat"/>
                <a:ea typeface="Montserrat"/>
                <a:cs typeface="Montserrat"/>
                <a:sym typeface="Montserrat"/>
              </a:rPr>
              <a:t>Prevención de escaras.</a:t>
            </a:r>
            <a:endParaRPr/>
          </a:p>
          <a:p>
            <a:pPr indent="-457200" lvl="0" marL="457200" marR="0" rtl="0" algn="l">
              <a:spcBef>
                <a:spcPts val="0"/>
              </a:spcBef>
              <a:spcAft>
                <a:spcPts val="0"/>
              </a:spcAft>
              <a:buClr>
                <a:schemeClr val="lt1"/>
              </a:buClr>
              <a:buSzPts val="2800"/>
              <a:buFont typeface="Noto Sans Symbols"/>
              <a:buChar char="✔"/>
            </a:pPr>
            <a:r>
              <a:rPr lang="es-CO" sz="2800">
                <a:solidFill>
                  <a:schemeClr val="lt1"/>
                </a:solidFill>
                <a:latin typeface="Montserrat"/>
                <a:ea typeface="Montserrat"/>
                <a:cs typeface="Montserrat"/>
                <a:sym typeface="Montserrat"/>
              </a:rPr>
              <a:t>HBPM.</a:t>
            </a:r>
            <a:endParaRPr/>
          </a:p>
          <a:p>
            <a:pPr indent="-457200" lvl="0" marL="457200" marR="0" rtl="0" algn="l">
              <a:spcBef>
                <a:spcPts val="0"/>
              </a:spcBef>
              <a:spcAft>
                <a:spcPts val="0"/>
              </a:spcAft>
              <a:buClr>
                <a:schemeClr val="lt1"/>
              </a:buClr>
              <a:buSzPts val="2800"/>
              <a:buFont typeface="Noto Sans Symbols"/>
              <a:buChar char="✔"/>
            </a:pPr>
            <a:r>
              <a:rPr lang="es-CO" sz="2800">
                <a:solidFill>
                  <a:schemeClr val="lt1"/>
                </a:solidFill>
                <a:latin typeface="Montserrat"/>
                <a:ea typeface="Montserrat"/>
                <a:cs typeface="Montserrat"/>
                <a:sym typeface="Montserrat"/>
              </a:rPr>
              <a:t>Inmovilización.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8"/>
          <p:cNvSpPr txBox="1"/>
          <p:nvPr>
            <p:ph type="title"/>
          </p:nvPr>
        </p:nvSpPr>
        <p:spPr>
          <a:xfrm>
            <a:off x="887896" y="0"/>
            <a:ext cx="1046590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AEAA"/>
              </a:buClr>
              <a:buSzPts val="3600"/>
              <a:buFont typeface="Montserrat"/>
              <a:buNone/>
            </a:pPr>
            <a:r>
              <a:rPr b="1" lang="es-CO" sz="3600"/>
              <a:t>MANEJO MÉDICO TRM</a:t>
            </a:r>
            <a:endParaRPr/>
          </a:p>
        </p:txBody>
      </p:sp>
      <p:grpSp>
        <p:nvGrpSpPr>
          <p:cNvPr id="401" name="Google Shape;401;p28"/>
          <p:cNvGrpSpPr/>
          <p:nvPr/>
        </p:nvGrpSpPr>
        <p:grpSpPr>
          <a:xfrm>
            <a:off x="887896" y="305657"/>
            <a:ext cx="10998065" cy="3997866"/>
            <a:chOff x="0" y="0"/>
            <a:chExt cx="10998065" cy="3997866"/>
          </a:xfrm>
        </p:grpSpPr>
        <p:sp>
          <p:nvSpPr>
            <p:cNvPr id="402" name="Google Shape;402;p28"/>
            <p:cNvSpPr/>
            <p:nvPr/>
          </p:nvSpPr>
          <p:spPr>
            <a:xfrm>
              <a:off x="824864" y="0"/>
              <a:ext cx="9348470" cy="3997866"/>
            </a:xfrm>
            <a:prstGeom prst="rightArrow">
              <a:avLst>
                <a:gd fmla="val 50000" name="adj1"/>
                <a:gd fmla="val 50000" name="adj2"/>
              </a:avLst>
            </a:prstGeom>
            <a:gradFill>
              <a:gsLst>
                <a:gs pos="0">
                  <a:srgbClr val="D3D5D9"/>
                </a:gs>
                <a:gs pos="50000">
                  <a:srgbClr val="CBCDD3"/>
                </a:gs>
                <a:gs pos="100000">
                  <a:srgbClr val="B3B5B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8"/>
            <p:cNvSpPr/>
            <p:nvPr/>
          </p:nvSpPr>
          <p:spPr>
            <a:xfrm>
              <a:off x="0" y="1199359"/>
              <a:ext cx="1609453" cy="1599146"/>
            </a:xfrm>
            <a:prstGeom prst="roundRect">
              <a:avLst>
                <a:gd fmla="val 16667" name="adj"/>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8"/>
            <p:cNvSpPr txBox="1"/>
            <p:nvPr/>
          </p:nvSpPr>
          <p:spPr>
            <a:xfrm>
              <a:off x="78064" y="1277423"/>
              <a:ext cx="1453325" cy="1443018"/>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Montserrat"/>
                <a:buNone/>
              </a:pPr>
              <a:r>
                <a:rPr b="1" lang="es-CO" sz="1100">
                  <a:solidFill>
                    <a:schemeClr val="lt1"/>
                  </a:solidFill>
                  <a:latin typeface="Montserrat"/>
                  <a:ea typeface="Montserrat"/>
                  <a:cs typeface="Montserrat"/>
                  <a:sym typeface="Montserrat"/>
                </a:rPr>
                <a:t>ATENCIÓN PREHOSPITALARIA</a:t>
              </a:r>
              <a:endParaRPr sz="1100">
                <a:solidFill>
                  <a:schemeClr val="lt1"/>
                </a:solidFill>
                <a:latin typeface="Montserrat"/>
                <a:ea typeface="Montserrat"/>
                <a:cs typeface="Montserrat"/>
                <a:sym typeface="Montserrat"/>
              </a:endParaRPr>
            </a:p>
          </p:txBody>
        </p:sp>
        <p:sp>
          <p:nvSpPr>
            <p:cNvPr id="405" name="Google Shape;405;p28"/>
            <p:cNvSpPr/>
            <p:nvPr/>
          </p:nvSpPr>
          <p:spPr>
            <a:xfrm>
              <a:off x="1877829" y="1199359"/>
              <a:ext cx="1609453" cy="1599146"/>
            </a:xfrm>
            <a:prstGeom prst="roundRect">
              <a:avLst>
                <a:gd fmla="val 16667" name="adj"/>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8"/>
            <p:cNvSpPr txBox="1"/>
            <p:nvPr/>
          </p:nvSpPr>
          <p:spPr>
            <a:xfrm>
              <a:off x="1955893" y="1277423"/>
              <a:ext cx="1453325" cy="144301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Montserrat"/>
                <a:buNone/>
              </a:pPr>
              <a:r>
                <a:rPr lang="es-CO" sz="1200">
                  <a:solidFill>
                    <a:schemeClr val="lt1"/>
                  </a:solidFill>
                  <a:latin typeface="Montserrat"/>
                  <a:ea typeface="Montserrat"/>
                  <a:cs typeface="Montserrat"/>
                  <a:sym typeface="Montserrat"/>
                </a:rPr>
                <a:t>Evaluación del mecanismo del trauma</a:t>
              </a:r>
              <a:endParaRPr/>
            </a:p>
          </p:txBody>
        </p:sp>
        <p:sp>
          <p:nvSpPr>
            <p:cNvPr id="407" name="Google Shape;407;p28"/>
            <p:cNvSpPr/>
            <p:nvPr/>
          </p:nvSpPr>
          <p:spPr>
            <a:xfrm>
              <a:off x="3755525" y="1199359"/>
              <a:ext cx="1609453" cy="1599146"/>
            </a:xfrm>
            <a:prstGeom prst="roundRect">
              <a:avLst>
                <a:gd fmla="val 16667" name="adj"/>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8"/>
            <p:cNvSpPr txBox="1"/>
            <p:nvPr/>
          </p:nvSpPr>
          <p:spPr>
            <a:xfrm>
              <a:off x="3833589" y="1277423"/>
              <a:ext cx="1453325" cy="144301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Montserrat"/>
                <a:buNone/>
              </a:pPr>
              <a:r>
                <a:rPr lang="es-CO" sz="1200">
                  <a:solidFill>
                    <a:schemeClr val="lt1"/>
                  </a:solidFill>
                  <a:latin typeface="Montserrat"/>
                  <a:ea typeface="Montserrat"/>
                  <a:cs typeface="Montserrat"/>
                  <a:sym typeface="Montserrat"/>
                </a:rPr>
                <a:t>Todo pte es politraumatizado</a:t>
              </a:r>
              <a:endParaRPr sz="1200">
                <a:solidFill>
                  <a:schemeClr val="lt1"/>
                </a:solidFill>
                <a:latin typeface="Montserrat"/>
                <a:ea typeface="Montserrat"/>
                <a:cs typeface="Montserrat"/>
                <a:sym typeface="Montserrat"/>
              </a:endParaRPr>
            </a:p>
          </p:txBody>
        </p:sp>
        <p:sp>
          <p:nvSpPr>
            <p:cNvPr id="409" name="Google Shape;409;p28"/>
            <p:cNvSpPr/>
            <p:nvPr/>
          </p:nvSpPr>
          <p:spPr>
            <a:xfrm>
              <a:off x="5633221" y="1199359"/>
              <a:ext cx="1609453" cy="1599146"/>
            </a:xfrm>
            <a:prstGeom prst="roundRect">
              <a:avLst>
                <a:gd fmla="val 16667" name="adj"/>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8"/>
            <p:cNvSpPr txBox="1"/>
            <p:nvPr/>
          </p:nvSpPr>
          <p:spPr>
            <a:xfrm>
              <a:off x="5711285" y="1277423"/>
              <a:ext cx="1453325" cy="144301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Montserrat"/>
                <a:buNone/>
              </a:pPr>
              <a:r>
                <a:rPr lang="es-CO" sz="1200">
                  <a:solidFill>
                    <a:schemeClr val="lt1"/>
                  </a:solidFill>
                  <a:latin typeface="Montserrat"/>
                  <a:ea typeface="Montserrat"/>
                  <a:cs typeface="Montserrat"/>
                  <a:sym typeface="Montserrat"/>
                </a:rPr>
                <a:t>Sospecha clínica</a:t>
              </a:r>
              <a:endParaRPr/>
            </a:p>
          </p:txBody>
        </p:sp>
        <p:sp>
          <p:nvSpPr>
            <p:cNvPr id="411" name="Google Shape;411;p28"/>
            <p:cNvSpPr/>
            <p:nvPr/>
          </p:nvSpPr>
          <p:spPr>
            <a:xfrm>
              <a:off x="7510916" y="1199359"/>
              <a:ext cx="1609453" cy="1599146"/>
            </a:xfrm>
            <a:prstGeom prst="roundRect">
              <a:avLst>
                <a:gd fmla="val 16667" name="adj"/>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8"/>
            <p:cNvSpPr txBox="1"/>
            <p:nvPr/>
          </p:nvSpPr>
          <p:spPr>
            <a:xfrm>
              <a:off x="7588980" y="1277423"/>
              <a:ext cx="1453325" cy="144301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Montserrat"/>
                <a:buNone/>
              </a:pPr>
              <a:r>
                <a:rPr lang="es-CO" sz="1200">
                  <a:solidFill>
                    <a:schemeClr val="lt1"/>
                  </a:solidFill>
                  <a:latin typeface="Montserrat"/>
                  <a:ea typeface="Montserrat"/>
                  <a:cs typeface="Montserrat"/>
                  <a:sym typeface="Montserrat"/>
                </a:rPr>
                <a:t>Evitar lesión primaria </a:t>
              </a:r>
              <a:endParaRPr/>
            </a:p>
          </p:txBody>
        </p:sp>
        <p:sp>
          <p:nvSpPr>
            <p:cNvPr id="413" name="Google Shape;413;p28"/>
            <p:cNvSpPr/>
            <p:nvPr/>
          </p:nvSpPr>
          <p:spPr>
            <a:xfrm>
              <a:off x="9388612" y="1199359"/>
              <a:ext cx="1609453" cy="1599146"/>
            </a:xfrm>
            <a:prstGeom prst="roundRect">
              <a:avLst>
                <a:gd fmla="val 16667" name="adj"/>
              </a:avLst>
            </a:prstGeom>
            <a:gradFill>
              <a:gsLst>
                <a:gs pos="0">
                  <a:srgbClr val="5E697B"/>
                </a:gs>
                <a:gs pos="50000">
                  <a:srgbClr val="42536A"/>
                </a:gs>
                <a:gs pos="100000">
                  <a:srgbClr val="38495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8"/>
            <p:cNvSpPr txBox="1"/>
            <p:nvPr/>
          </p:nvSpPr>
          <p:spPr>
            <a:xfrm>
              <a:off x="9466676" y="1277423"/>
              <a:ext cx="1453325" cy="144301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Montserrat"/>
                <a:buNone/>
              </a:pPr>
              <a:r>
                <a:rPr lang="es-CO" sz="1200">
                  <a:solidFill>
                    <a:schemeClr val="lt1"/>
                  </a:solidFill>
                  <a:latin typeface="Montserrat"/>
                  <a:ea typeface="Montserrat"/>
                  <a:cs typeface="Montserrat"/>
                  <a:sym typeface="Montserrat"/>
                </a:rPr>
                <a:t>Limitar lesión secundaria</a:t>
              </a:r>
              <a:endParaRPr/>
            </a:p>
          </p:txBody>
        </p:sp>
      </p:grpSp>
      <p:sp>
        <p:nvSpPr>
          <p:cNvPr id="415" name="Google Shape;415;p28"/>
          <p:cNvSpPr/>
          <p:nvPr/>
        </p:nvSpPr>
        <p:spPr>
          <a:xfrm>
            <a:off x="2037402" y="3563784"/>
            <a:ext cx="5466176" cy="369332"/>
          </a:xfrm>
          <a:prstGeom prst="rect">
            <a:avLst/>
          </a:prstGeom>
          <a:solidFill>
            <a:srgbClr val="06AEAA"/>
          </a:solidFill>
          <a:ln cap="flat" cmpd="sng" w="12700">
            <a:solidFill>
              <a:srgbClr val="517E3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lt1"/>
                </a:solidFill>
                <a:latin typeface="Montserrat"/>
                <a:ea typeface="Montserrat"/>
                <a:cs typeface="Montserrat"/>
                <a:sym typeface="Montserrat"/>
              </a:rPr>
              <a:t>Principales causas del muerte: shock y broncoaspiración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9"/>
          <p:cNvSpPr txBox="1"/>
          <p:nvPr>
            <p:ph type="title"/>
          </p:nvPr>
        </p:nvSpPr>
        <p:spPr>
          <a:xfrm>
            <a:off x="724756" y="321100"/>
            <a:ext cx="10515600" cy="54744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AEAA"/>
              </a:buClr>
              <a:buSzPts val="2400"/>
              <a:buFont typeface="Montserrat"/>
              <a:buNone/>
            </a:pPr>
            <a:r>
              <a:rPr b="1" lang="es-CO" sz="2400"/>
              <a:t>MANEJO MÉDICO TRM - APH</a:t>
            </a:r>
            <a:endParaRPr/>
          </a:p>
        </p:txBody>
      </p:sp>
      <p:sp>
        <p:nvSpPr>
          <p:cNvPr id="421" name="Google Shape;421;p29"/>
          <p:cNvSpPr txBox="1"/>
          <p:nvPr>
            <p:ph idx="1" type="body"/>
          </p:nvPr>
        </p:nvSpPr>
        <p:spPr>
          <a:xfrm>
            <a:off x="724756" y="868541"/>
            <a:ext cx="8001000" cy="337468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152B48"/>
              </a:buClr>
              <a:buSzPct val="100000"/>
              <a:buNone/>
            </a:pPr>
            <a:r>
              <a:rPr b="1" lang="es-CO" sz="1600"/>
              <a:t>ABCD DEL TRAUMA:</a:t>
            </a:r>
            <a:endParaRPr/>
          </a:p>
          <a:p>
            <a:pPr indent="0" lvl="0" marL="0" rtl="0" algn="l">
              <a:lnSpc>
                <a:spcPct val="90000"/>
              </a:lnSpc>
              <a:spcBef>
                <a:spcPts val="1000"/>
              </a:spcBef>
              <a:spcAft>
                <a:spcPts val="0"/>
              </a:spcAft>
              <a:buClr>
                <a:srgbClr val="152B48"/>
              </a:buClr>
              <a:buSzPct val="100000"/>
              <a:buNone/>
            </a:pPr>
            <a:r>
              <a:t/>
            </a:r>
            <a:endParaRPr sz="1600"/>
          </a:p>
          <a:p>
            <a:pPr indent="0" lvl="0" marL="0" rtl="0" algn="l">
              <a:lnSpc>
                <a:spcPct val="90000"/>
              </a:lnSpc>
              <a:spcBef>
                <a:spcPts val="1000"/>
              </a:spcBef>
              <a:spcAft>
                <a:spcPts val="0"/>
              </a:spcAft>
              <a:buClr>
                <a:srgbClr val="152B48"/>
              </a:buClr>
              <a:buSzPct val="100000"/>
              <a:buNone/>
            </a:pPr>
            <a:r>
              <a:rPr lang="es-CO" sz="1600"/>
              <a:t>Adecuado suministro de O2.</a:t>
            </a:r>
            <a:endParaRPr/>
          </a:p>
          <a:p>
            <a:pPr indent="-228600" lvl="1" marL="685800" rtl="0" algn="l">
              <a:lnSpc>
                <a:spcPct val="90000"/>
              </a:lnSpc>
              <a:spcBef>
                <a:spcPts val="500"/>
              </a:spcBef>
              <a:spcAft>
                <a:spcPts val="0"/>
              </a:spcAft>
              <a:buClr>
                <a:srgbClr val="152B48"/>
              </a:buClr>
              <a:buSzPct val="100000"/>
              <a:buChar char="•"/>
            </a:pPr>
            <a:r>
              <a:rPr lang="es-CO" sz="1400"/>
              <a:t>Intubación endotraqueal: nasal u orotraqueal.</a:t>
            </a:r>
            <a:endParaRPr/>
          </a:p>
          <a:p>
            <a:pPr indent="-134620" lvl="0" marL="228600" rtl="0" algn="l">
              <a:lnSpc>
                <a:spcPct val="90000"/>
              </a:lnSpc>
              <a:spcBef>
                <a:spcPts val="1000"/>
              </a:spcBef>
              <a:spcAft>
                <a:spcPts val="0"/>
              </a:spcAft>
              <a:buClr>
                <a:srgbClr val="152B48"/>
              </a:buClr>
              <a:buSzPct val="100000"/>
              <a:buNone/>
            </a:pPr>
            <a:r>
              <a:t/>
            </a:r>
            <a:endParaRPr sz="1600"/>
          </a:p>
          <a:p>
            <a:pPr indent="0" lvl="0" marL="0" rtl="0" algn="l">
              <a:lnSpc>
                <a:spcPct val="90000"/>
              </a:lnSpc>
              <a:spcBef>
                <a:spcPts val="1000"/>
              </a:spcBef>
              <a:spcAft>
                <a:spcPts val="0"/>
              </a:spcAft>
              <a:buClr>
                <a:srgbClr val="152B48"/>
              </a:buClr>
              <a:buSzPct val="100000"/>
              <a:buNone/>
            </a:pPr>
            <a:r>
              <a:rPr lang="es-CO" sz="1600"/>
              <a:t>Evitar hipoperfusión tisular:</a:t>
            </a:r>
            <a:endParaRPr/>
          </a:p>
          <a:p>
            <a:pPr indent="-228600" lvl="1" marL="685800" rtl="0" algn="l">
              <a:lnSpc>
                <a:spcPct val="90000"/>
              </a:lnSpc>
              <a:spcBef>
                <a:spcPts val="500"/>
              </a:spcBef>
              <a:spcAft>
                <a:spcPts val="0"/>
              </a:spcAft>
              <a:buClr>
                <a:srgbClr val="152B48"/>
              </a:buClr>
              <a:buSzPct val="100000"/>
              <a:buChar char="•"/>
            </a:pPr>
            <a:r>
              <a:rPr lang="es-CO" sz="1400"/>
              <a:t>Control de hemorragias.</a:t>
            </a:r>
            <a:endParaRPr/>
          </a:p>
          <a:p>
            <a:pPr indent="-228600" lvl="1" marL="685800" rtl="0" algn="l">
              <a:lnSpc>
                <a:spcPct val="90000"/>
              </a:lnSpc>
              <a:spcBef>
                <a:spcPts val="500"/>
              </a:spcBef>
              <a:spcAft>
                <a:spcPts val="0"/>
              </a:spcAft>
              <a:buClr>
                <a:srgbClr val="152B48"/>
              </a:buClr>
              <a:buSzPct val="100000"/>
              <a:buChar char="•"/>
            </a:pPr>
            <a:r>
              <a:rPr lang="es-CO" sz="1400"/>
              <a:t>LEV: cristaloides.</a:t>
            </a:r>
            <a:endParaRPr/>
          </a:p>
          <a:p>
            <a:pPr indent="-228600" lvl="1" marL="685800" rtl="0" algn="l">
              <a:lnSpc>
                <a:spcPct val="90000"/>
              </a:lnSpc>
              <a:spcBef>
                <a:spcPts val="500"/>
              </a:spcBef>
              <a:spcAft>
                <a:spcPts val="0"/>
              </a:spcAft>
              <a:buClr>
                <a:srgbClr val="152B48"/>
              </a:buClr>
              <a:buSzPct val="100000"/>
              <a:buChar char="•"/>
            </a:pPr>
            <a:r>
              <a:rPr lang="es-CO" sz="1400"/>
              <a:t>Posición de Trendelemburg.</a:t>
            </a:r>
            <a:endParaRPr/>
          </a:p>
          <a:p>
            <a:pPr indent="0" lvl="0" marL="0" rtl="0" algn="l">
              <a:lnSpc>
                <a:spcPct val="90000"/>
              </a:lnSpc>
              <a:spcBef>
                <a:spcPts val="1000"/>
              </a:spcBef>
              <a:spcAft>
                <a:spcPts val="0"/>
              </a:spcAft>
              <a:buClr>
                <a:srgbClr val="152B48"/>
              </a:buClr>
              <a:buSzPct val="100000"/>
              <a:buNone/>
            </a:pPr>
            <a:r>
              <a:t/>
            </a:r>
            <a:endParaRPr sz="1600"/>
          </a:p>
          <a:p>
            <a:pPr indent="0" lvl="0" marL="0" rtl="0" algn="l">
              <a:lnSpc>
                <a:spcPct val="90000"/>
              </a:lnSpc>
              <a:spcBef>
                <a:spcPts val="1000"/>
              </a:spcBef>
              <a:spcAft>
                <a:spcPts val="0"/>
              </a:spcAft>
              <a:buClr>
                <a:srgbClr val="152B48"/>
              </a:buClr>
              <a:buSzPct val="100000"/>
              <a:buNone/>
            </a:pPr>
            <a:r>
              <a:rPr lang="es-CO" sz="1600"/>
              <a:t>Manejo en bloque del paciente:</a:t>
            </a:r>
            <a:endParaRPr/>
          </a:p>
          <a:p>
            <a:pPr indent="-228600" lvl="1" marL="685800" rtl="0" algn="l">
              <a:lnSpc>
                <a:spcPct val="90000"/>
              </a:lnSpc>
              <a:spcBef>
                <a:spcPts val="500"/>
              </a:spcBef>
              <a:spcAft>
                <a:spcPts val="0"/>
              </a:spcAft>
              <a:buClr>
                <a:srgbClr val="152B48"/>
              </a:buClr>
              <a:buSzPct val="100000"/>
              <a:buChar char="•"/>
            </a:pPr>
            <a:r>
              <a:rPr lang="es-CO" sz="1400"/>
              <a:t>Uso de tablas rígidas.</a:t>
            </a:r>
            <a:endParaRPr/>
          </a:p>
          <a:p>
            <a:pPr indent="-228600" lvl="1" marL="685800" rtl="0" algn="l">
              <a:lnSpc>
                <a:spcPct val="90000"/>
              </a:lnSpc>
              <a:spcBef>
                <a:spcPts val="500"/>
              </a:spcBef>
              <a:spcAft>
                <a:spcPts val="0"/>
              </a:spcAft>
              <a:buClr>
                <a:srgbClr val="152B48"/>
              </a:buClr>
              <a:buSzPct val="100000"/>
              <a:buChar char="•"/>
            </a:pPr>
            <a:r>
              <a:rPr lang="es-CO" sz="1400"/>
              <a:t>Inmovilización manual y mecánica.</a:t>
            </a:r>
            <a:endParaRPr/>
          </a:p>
          <a:p>
            <a:pPr indent="-134620" lvl="0" marL="228600" rtl="0" algn="l">
              <a:lnSpc>
                <a:spcPct val="90000"/>
              </a:lnSpc>
              <a:spcBef>
                <a:spcPts val="1000"/>
              </a:spcBef>
              <a:spcAft>
                <a:spcPts val="0"/>
              </a:spcAft>
              <a:buClr>
                <a:srgbClr val="152B48"/>
              </a:buClr>
              <a:buSzPct val="100000"/>
              <a:buNone/>
            </a:pPr>
            <a:r>
              <a:t/>
            </a:r>
            <a:endParaRPr sz="1600"/>
          </a:p>
          <a:p>
            <a:pPr indent="0" lvl="0" marL="0" rtl="0" algn="l">
              <a:lnSpc>
                <a:spcPct val="90000"/>
              </a:lnSpc>
              <a:spcBef>
                <a:spcPts val="1000"/>
              </a:spcBef>
              <a:spcAft>
                <a:spcPts val="0"/>
              </a:spcAft>
              <a:buClr>
                <a:srgbClr val="152B48"/>
              </a:buClr>
              <a:buSzPct val="100000"/>
              <a:buNone/>
            </a:pPr>
            <a:r>
              <a:t/>
            </a:r>
            <a:endParaRPr sz="1600"/>
          </a:p>
        </p:txBody>
      </p:sp>
      <p:pic>
        <p:nvPicPr>
          <p:cNvPr id="422" name="Google Shape;422;p29"/>
          <p:cNvPicPr preferRelativeResize="0"/>
          <p:nvPr/>
        </p:nvPicPr>
        <p:blipFill rotWithShape="1">
          <a:blip r:embed="rId3">
            <a:alphaModFix/>
          </a:blip>
          <a:srcRect b="0" l="0" r="0" t="0"/>
          <a:stretch/>
        </p:blipFill>
        <p:spPr>
          <a:xfrm>
            <a:off x="6821362" y="1698148"/>
            <a:ext cx="4291605" cy="380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title"/>
          </p:nvPr>
        </p:nvSpPr>
        <p:spPr>
          <a:xfrm>
            <a:off x="838200" y="385689"/>
            <a:ext cx="10515600" cy="6705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AEAA"/>
              </a:buClr>
              <a:buSzPts val="3200"/>
              <a:buFont typeface="Montserrat"/>
              <a:buNone/>
            </a:pPr>
            <a:r>
              <a:rPr b="1" lang="es-CO" sz="3200"/>
              <a:t>Datos epidemiológicos</a:t>
            </a:r>
            <a:endParaRPr/>
          </a:p>
        </p:txBody>
      </p:sp>
      <p:sp>
        <p:nvSpPr>
          <p:cNvPr id="76" name="Google Shape;76;p3"/>
          <p:cNvSpPr txBox="1"/>
          <p:nvPr>
            <p:ph idx="1" type="body"/>
          </p:nvPr>
        </p:nvSpPr>
        <p:spPr>
          <a:xfrm>
            <a:off x="1254760" y="1355944"/>
            <a:ext cx="10515600" cy="41370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52B48"/>
              </a:buClr>
              <a:buSzPts val="2000"/>
              <a:buNone/>
            </a:pPr>
            <a:r>
              <a:rPr lang="es-CO" sz="2000"/>
              <a:t>                        </a:t>
            </a:r>
            <a:endParaRPr/>
          </a:p>
          <a:p>
            <a:pPr indent="-101600" lvl="0" marL="228600" rtl="0" algn="l">
              <a:lnSpc>
                <a:spcPct val="90000"/>
              </a:lnSpc>
              <a:spcBef>
                <a:spcPts val="1000"/>
              </a:spcBef>
              <a:spcAft>
                <a:spcPts val="0"/>
              </a:spcAft>
              <a:buClr>
                <a:srgbClr val="152B48"/>
              </a:buClr>
              <a:buSzPts val="2000"/>
              <a:buNone/>
            </a:pPr>
            <a:r>
              <a:t/>
            </a:r>
            <a:endParaRPr sz="2000"/>
          </a:p>
          <a:p>
            <a:pPr indent="-139700" lvl="0" marL="228600" rtl="0" algn="l">
              <a:lnSpc>
                <a:spcPct val="90000"/>
              </a:lnSpc>
              <a:spcBef>
                <a:spcPts val="1000"/>
              </a:spcBef>
              <a:spcAft>
                <a:spcPts val="0"/>
              </a:spcAft>
              <a:buClr>
                <a:srgbClr val="152B48"/>
              </a:buClr>
              <a:buSzPts val="1400"/>
              <a:buNone/>
            </a:pPr>
            <a:r>
              <a:t/>
            </a:r>
            <a:endParaRPr b="0" sz="1400"/>
          </a:p>
          <a:p>
            <a:pPr indent="-228600" lvl="0" marL="228600" rtl="0" algn="l">
              <a:lnSpc>
                <a:spcPct val="90000"/>
              </a:lnSpc>
              <a:spcBef>
                <a:spcPts val="1000"/>
              </a:spcBef>
              <a:spcAft>
                <a:spcPts val="0"/>
              </a:spcAft>
              <a:buClr>
                <a:srgbClr val="152B48"/>
              </a:buClr>
              <a:buSzPts val="1600"/>
              <a:buChar char="•"/>
            </a:pPr>
            <a:r>
              <a:rPr b="0" lang="es-CO" sz="1600"/>
              <a:t>Accidente de transito: 47%</a:t>
            </a:r>
            <a:endParaRPr/>
          </a:p>
          <a:p>
            <a:pPr indent="-228600" lvl="0" marL="228600" rtl="0" algn="l">
              <a:lnSpc>
                <a:spcPct val="90000"/>
              </a:lnSpc>
              <a:spcBef>
                <a:spcPts val="1000"/>
              </a:spcBef>
              <a:spcAft>
                <a:spcPts val="0"/>
              </a:spcAft>
              <a:buClr>
                <a:srgbClr val="152B48"/>
              </a:buClr>
              <a:buSzPts val="1600"/>
              <a:buChar char="•"/>
            </a:pPr>
            <a:r>
              <a:rPr b="0" lang="es-CO" sz="1600"/>
              <a:t>Caídas: 23% </a:t>
            </a:r>
            <a:endParaRPr/>
          </a:p>
          <a:p>
            <a:pPr indent="-228600" lvl="0" marL="228600" rtl="0" algn="l">
              <a:lnSpc>
                <a:spcPct val="90000"/>
              </a:lnSpc>
              <a:spcBef>
                <a:spcPts val="1000"/>
              </a:spcBef>
              <a:spcAft>
                <a:spcPts val="0"/>
              </a:spcAft>
              <a:buClr>
                <a:srgbClr val="152B48"/>
              </a:buClr>
              <a:buSzPts val="1600"/>
              <a:buChar char="•"/>
            </a:pPr>
            <a:r>
              <a:rPr b="0" lang="es-CO" sz="1600"/>
              <a:t>HPAF: 14% </a:t>
            </a:r>
            <a:endParaRPr/>
          </a:p>
          <a:p>
            <a:pPr indent="-228600" lvl="0" marL="228600" rtl="0" algn="l">
              <a:lnSpc>
                <a:spcPct val="90000"/>
              </a:lnSpc>
              <a:spcBef>
                <a:spcPts val="1000"/>
              </a:spcBef>
              <a:spcAft>
                <a:spcPts val="0"/>
              </a:spcAft>
              <a:buClr>
                <a:srgbClr val="152B48"/>
              </a:buClr>
              <a:buSzPts val="1600"/>
              <a:buChar char="•"/>
            </a:pPr>
            <a:r>
              <a:rPr b="0" lang="es-CO" sz="1600"/>
              <a:t>Impactos deportivos: 9%                    </a:t>
            </a:r>
            <a:endParaRPr/>
          </a:p>
        </p:txBody>
      </p:sp>
      <p:pic>
        <p:nvPicPr>
          <p:cNvPr descr="Resultado de imagen para masculino" id="77" name="Google Shape;77;p3"/>
          <p:cNvPicPr preferRelativeResize="0"/>
          <p:nvPr/>
        </p:nvPicPr>
        <p:blipFill rotWithShape="1">
          <a:blip r:embed="rId3">
            <a:alphaModFix/>
          </a:blip>
          <a:srcRect b="0" l="0" r="0" t="0"/>
          <a:stretch/>
        </p:blipFill>
        <p:spPr>
          <a:xfrm>
            <a:off x="697914" y="1355944"/>
            <a:ext cx="2682645" cy="1367718"/>
          </a:xfrm>
          <a:prstGeom prst="rect">
            <a:avLst/>
          </a:prstGeom>
          <a:noFill/>
          <a:ln>
            <a:noFill/>
          </a:ln>
        </p:spPr>
      </p:pic>
      <p:sp>
        <p:nvSpPr>
          <p:cNvPr id="78" name="Google Shape;78;p3"/>
          <p:cNvSpPr txBox="1"/>
          <p:nvPr/>
        </p:nvSpPr>
        <p:spPr>
          <a:xfrm>
            <a:off x="2808066" y="1752989"/>
            <a:ext cx="27713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CO" sz="1800" u="none" cap="none" strike="noStrike">
                <a:solidFill>
                  <a:srgbClr val="152B48"/>
                </a:solidFill>
                <a:latin typeface="Montserrat"/>
                <a:ea typeface="Montserrat"/>
                <a:cs typeface="Montserrat"/>
                <a:sym typeface="Montserrat"/>
              </a:rPr>
              <a:t>1 : 5  </a:t>
            </a:r>
            <a:r>
              <a:rPr b="0" i="0" lang="es-CO" sz="1800" u="none" cap="none" strike="noStrike">
                <a:solidFill>
                  <a:srgbClr val="152B48"/>
                </a:solidFill>
                <a:latin typeface="Montserrat"/>
                <a:ea typeface="Montserrat"/>
                <a:cs typeface="Montserrat"/>
                <a:sym typeface="Montserrat"/>
              </a:rPr>
              <a:t>(40 años)</a:t>
            </a:r>
            <a:endParaRPr/>
          </a:p>
        </p:txBody>
      </p:sp>
      <p:pic>
        <p:nvPicPr>
          <p:cNvPr descr="Resultado de imagen para planeta tierra" id="79" name="Google Shape;79;p3"/>
          <p:cNvPicPr preferRelativeResize="0"/>
          <p:nvPr/>
        </p:nvPicPr>
        <p:blipFill rotWithShape="1">
          <a:blip r:embed="rId4">
            <a:alphaModFix/>
          </a:blip>
          <a:srcRect b="0" l="0" r="0" t="0"/>
          <a:stretch/>
        </p:blipFill>
        <p:spPr>
          <a:xfrm>
            <a:off x="7712714" y="1752989"/>
            <a:ext cx="2702256" cy="2702256"/>
          </a:xfrm>
          <a:prstGeom prst="rect">
            <a:avLst/>
          </a:prstGeom>
          <a:noFill/>
          <a:ln>
            <a:noFill/>
          </a:ln>
        </p:spPr>
      </p:pic>
      <p:grpSp>
        <p:nvGrpSpPr>
          <p:cNvPr id="80" name="Google Shape;80;p3"/>
          <p:cNvGrpSpPr/>
          <p:nvPr/>
        </p:nvGrpSpPr>
        <p:grpSpPr>
          <a:xfrm>
            <a:off x="976337" y="1269291"/>
            <a:ext cx="10794023" cy="3641256"/>
            <a:chOff x="155331" y="2357841"/>
            <a:chExt cx="10794023" cy="3816608"/>
          </a:xfrm>
        </p:grpSpPr>
        <p:sp>
          <p:nvSpPr>
            <p:cNvPr id="81" name="Google Shape;81;p3"/>
            <p:cNvSpPr txBox="1"/>
            <p:nvPr/>
          </p:nvSpPr>
          <p:spPr>
            <a:xfrm>
              <a:off x="433754" y="2541247"/>
              <a:ext cx="10515600" cy="363320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E75B5"/>
                </a:buClr>
                <a:buSzPts val="1400"/>
                <a:buFont typeface="Arial"/>
                <a:buNone/>
              </a:pPr>
              <a:r>
                <a:rPr b="1" lang="es-CO" sz="2000" u="none">
                  <a:solidFill>
                    <a:srgbClr val="152B48"/>
                  </a:solidFill>
                  <a:latin typeface="Montserrat"/>
                  <a:ea typeface="Montserrat"/>
                  <a:cs typeface="Montserrat"/>
                  <a:sym typeface="Montserrat"/>
                </a:rPr>
                <a:t>                        </a:t>
              </a:r>
              <a:endParaRPr/>
            </a:p>
            <a:p>
              <a:pPr indent="-139700" lvl="0" marL="228600" marR="0" rtl="0" algn="l">
                <a:lnSpc>
                  <a:spcPct val="90000"/>
                </a:lnSpc>
                <a:spcBef>
                  <a:spcPts val="1000"/>
                </a:spcBef>
                <a:spcAft>
                  <a:spcPts val="0"/>
                </a:spcAft>
                <a:buClr>
                  <a:srgbClr val="2E75B5"/>
                </a:buClr>
                <a:buSzPts val="1400"/>
                <a:buFont typeface="Arial"/>
                <a:buNone/>
              </a:pPr>
              <a:r>
                <a:t/>
              </a:r>
              <a:endParaRPr b="1" sz="2000" u="none">
                <a:solidFill>
                  <a:srgbClr val="152B48"/>
                </a:solidFill>
                <a:latin typeface="Montserrat"/>
                <a:ea typeface="Montserrat"/>
                <a:cs typeface="Montserrat"/>
                <a:sym typeface="Montserrat"/>
              </a:endParaRPr>
            </a:p>
            <a:p>
              <a:pPr indent="-166370" lvl="0" marL="228600" marR="0" rtl="0" algn="l">
                <a:lnSpc>
                  <a:spcPct val="90000"/>
                </a:lnSpc>
                <a:spcBef>
                  <a:spcPts val="1000"/>
                </a:spcBef>
                <a:spcAft>
                  <a:spcPts val="0"/>
                </a:spcAft>
                <a:buClr>
                  <a:srgbClr val="2E75B5"/>
                </a:buClr>
                <a:buSzPts val="980"/>
                <a:buFont typeface="Arial"/>
                <a:buNone/>
              </a:pPr>
              <a:r>
                <a:t/>
              </a:r>
              <a:endParaRPr b="0" sz="1400" u="none">
                <a:solidFill>
                  <a:srgbClr val="152B48"/>
                </a:solidFill>
                <a:latin typeface="Montserrat"/>
                <a:ea typeface="Montserrat"/>
                <a:cs typeface="Montserrat"/>
                <a:sym typeface="Montserrat"/>
              </a:endParaRPr>
            </a:p>
            <a:p>
              <a:pPr indent="-228600" lvl="0" marL="228600" marR="0" rtl="0" algn="l">
                <a:lnSpc>
                  <a:spcPct val="90000"/>
                </a:lnSpc>
                <a:spcBef>
                  <a:spcPts val="1000"/>
                </a:spcBef>
                <a:spcAft>
                  <a:spcPts val="0"/>
                </a:spcAft>
                <a:buClr>
                  <a:srgbClr val="2E75B5"/>
                </a:buClr>
                <a:buSzPts val="1120"/>
                <a:buFont typeface="Arial"/>
                <a:buChar char="•"/>
              </a:pPr>
              <a:r>
                <a:rPr b="0" lang="es-CO" sz="1600" u="none">
                  <a:solidFill>
                    <a:srgbClr val="152B48"/>
                  </a:solidFill>
                  <a:latin typeface="Montserrat"/>
                  <a:ea typeface="Montserrat"/>
                  <a:cs typeface="Montserrat"/>
                  <a:sym typeface="Montserrat"/>
                </a:rPr>
                <a:t>Accidente de tránsito: 57%</a:t>
              </a:r>
              <a:endParaRPr/>
            </a:p>
            <a:p>
              <a:pPr indent="-228600" lvl="0" marL="228600" marR="0" rtl="0" algn="l">
                <a:lnSpc>
                  <a:spcPct val="90000"/>
                </a:lnSpc>
                <a:spcBef>
                  <a:spcPts val="1000"/>
                </a:spcBef>
                <a:spcAft>
                  <a:spcPts val="0"/>
                </a:spcAft>
                <a:buClr>
                  <a:srgbClr val="2E75B5"/>
                </a:buClr>
                <a:buSzPts val="1120"/>
                <a:buFont typeface="Arial"/>
                <a:buChar char="•"/>
              </a:pPr>
              <a:r>
                <a:rPr b="0" lang="es-CO" sz="1600" u="none">
                  <a:solidFill>
                    <a:srgbClr val="152B48"/>
                  </a:solidFill>
                  <a:latin typeface="Montserrat"/>
                  <a:ea typeface="Montserrat"/>
                  <a:cs typeface="Montserrat"/>
                  <a:sym typeface="Montserrat"/>
                </a:rPr>
                <a:t>HPAF: 32% </a:t>
              </a:r>
              <a:endParaRPr/>
            </a:p>
            <a:p>
              <a:pPr indent="-228600" lvl="0" marL="228600" marR="0" rtl="0" algn="l">
                <a:lnSpc>
                  <a:spcPct val="90000"/>
                </a:lnSpc>
                <a:spcBef>
                  <a:spcPts val="1000"/>
                </a:spcBef>
                <a:spcAft>
                  <a:spcPts val="0"/>
                </a:spcAft>
                <a:buClr>
                  <a:srgbClr val="2E75B5"/>
                </a:buClr>
                <a:buSzPts val="1120"/>
                <a:buFont typeface="Arial"/>
                <a:buChar char="•"/>
              </a:pPr>
              <a:r>
                <a:rPr b="0" lang="es-CO" sz="1600" u="none">
                  <a:solidFill>
                    <a:srgbClr val="152B48"/>
                  </a:solidFill>
                  <a:latin typeface="Montserrat"/>
                  <a:ea typeface="Montserrat"/>
                  <a:cs typeface="Montserrat"/>
                  <a:sym typeface="Montserrat"/>
                </a:rPr>
                <a:t>Otros: 11%      </a:t>
              </a:r>
              <a:endParaRPr/>
            </a:p>
            <a:p>
              <a:pPr indent="-228600" lvl="0" marL="228600" marR="0" rtl="0" algn="l">
                <a:lnSpc>
                  <a:spcPct val="90000"/>
                </a:lnSpc>
                <a:spcBef>
                  <a:spcPts val="1000"/>
                </a:spcBef>
                <a:spcAft>
                  <a:spcPts val="0"/>
                </a:spcAft>
                <a:buClr>
                  <a:srgbClr val="2E75B5"/>
                </a:buClr>
                <a:buSzPts val="1120"/>
                <a:buFont typeface="Arial"/>
                <a:buChar char="•"/>
              </a:pPr>
              <a:r>
                <a:rPr b="0" lang="es-CO" sz="1600" u="none">
                  <a:solidFill>
                    <a:srgbClr val="152B48"/>
                  </a:solidFill>
                  <a:latin typeface="Montserrat"/>
                  <a:ea typeface="Montserrat"/>
                  <a:cs typeface="Montserrat"/>
                  <a:sym typeface="Montserrat"/>
                </a:rPr>
                <a:t>55% columna cervical  -  45% completas</a:t>
              </a:r>
              <a:endParaRPr/>
            </a:p>
            <a:p>
              <a:pPr indent="-228600" lvl="0" marL="228600" marR="0" rtl="0" algn="l">
                <a:lnSpc>
                  <a:spcPct val="90000"/>
                </a:lnSpc>
                <a:spcBef>
                  <a:spcPts val="1000"/>
                </a:spcBef>
                <a:spcAft>
                  <a:spcPts val="0"/>
                </a:spcAft>
                <a:buClr>
                  <a:srgbClr val="2E75B5"/>
                </a:buClr>
                <a:buSzPts val="1120"/>
                <a:buFont typeface="Arial"/>
                <a:buChar char="•"/>
              </a:pPr>
              <a:r>
                <a:rPr b="0" lang="es-CO" sz="1600" u="none">
                  <a:solidFill>
                    <a:srgbClr val="152B48"/>
                  </a:solidFill>
                  <a:latin typeface="Montserrat"/>
                  <a:ea typeface="Montserrat"/>
                  <a:cs typeface="Montserrat"/>
                  <a:sym typeface="Montserrat"/>
                </a:rPr>
                <a:t>Mortalidad del 21%          </a:t>
              </a:r>
              <a:endParaRPr/>
            </a:p>
          </p:txBody>
        </p:sp>
        <p:pic>
          <p:nvPicPr>
            <p:cNvPr descr="Resultado de imagen para masculino" id="82" name="Google Shape;82;p3"/>
            <p:cNvPicPr preferRelativeResize="0"/>
            <p:nvPr/>
          </p:nvPicPr>
          <p:blipFill rotWithShape="1">
            <a:blip r:embed="rId5">
              <a:alphaModFix/>
            </a:blip>
            <a:srcRect b="0" l="0" r="0" t="0"/>
            <a:stretch/>
          </p:blipFill>
          <p:spPr>
            <a:xfrm>
              <a:off x="155331" y="2357841"/>
              <a:ext cx="2682645" cy="1367718"/>
            </a:xfrm>
            <a:prstGeom prst="rect">
              <a:avLst/>
            </a:prstGeom>
            <a:noFill/>
            <a:ln>
              <a:noFill/>
            </a:ln>
          </p:spPr>
        </p:pic>
        <p:sp>
          <p:nvSpPr>
            <p:cNvPr id="83" name="Google Shape;83;p3"/>
            <p:cNvSpPr txBox="1"/>
            <p:nvPr/>
          </p:nvSpPr>
          <p:spPr>
            <a:xfrm>
              <a:off x="2265482" y="2753328"/>
              <a:ext cx="2771337" cy="3871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152B48"/>
                  </a:solidFill>
                  <a:latin typeface="Montserrat"/>
                  <a:ea typeface="Montserrat"/>
                  <a:cs typeface="Montserrat"/>
                  <a:sym typeface="Montserrat"/>
                </a:rPr>
                <a:t>1 : 5  </a:t>
              </a:r>
              <a:r>
                <a:rPr lang="es-CO" sz="1800">
                  <a:solidFill>
                    <a:srgbClr val="152B48"/>
                  </a:solidFill>
                  <a:latin typeface="Montserrat"/>
                  <a:ea typeface="Montserrat"/>
                  <a:cs typeface="Montserrat"/>
                  <a:sym typeface="Montserrat"/>
                </a:rPr>
                <a:t>(28 años)</a:t>
              </a:r>
              <a:endParaRPr/>
            </a:p>
          </p:txBody>
        </p:sp>
      </p:grpSp>
      <p:pic>
        <p:nvPicPr>
          <p:cNvPr descr="Resultado de imagen para colombia" id="84" name="Google Shape;84;p3"/>
          <p:cNvPicPr preferRelativeResize="0"/>
          <p:nvPr/>
        </p:nvPicPr>
        <p:blipFill rotWithShape="1">
          <a:blip r:embed="rId6">
            <a:alphaModFix/>
          </a:blip>
          <a:srcRect b="0" l="0" r="0" t="0"/>
          <a:stretch/>
        </p:blipFill>
        <p:spPr>
          <a:xfrm>
            <a:off x="7187661" y="1136241"/>
            <a:ext cx="3311409" cy="3619026"/>
          </a:xfrm>
          <a:prstGeom prst="rect">
            <a:avLst/>
          </a:prstGeom>
          <a:noFill/>
          <a:ln>
            <a:noFill/>
          </a:ln>
        </p:spPr>
      </p:pic>
      <p:sp>
        <p:nvSpPr>
          <p:cNvPr id="85" name="Google Shape;85;p3"/>
          <p:cNvSpPr txBox="1"/>
          <p:nvPr/>
        </p:nvSpPr>
        <p:spPr>
          <a:xfrm>
            <a:off x="7159048" y="5882718"/>
            <a:ext cx="380958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050">
                <a:solidFill>
                  <a:srgbClr val="152B48"/>
                </a:solidFill>
                <a:latin typeface="Montserrat"/>
                <a:ea typeface="Montserrat"/>
                <a:cs typeface="Montserrat"/>
                <a:sym typeface="Montserrat"/>
              </a:rPr>
              <a:t>C. Carvajal y cols. Acta Médica Colombiana.2015</a:t>
            </a:r>
            <a:endParaRPr/>
          </a:p>
        </p:txBody>
      </p:sp>
      <p:sp>
        <p:nvSpPr>
          <p:cNvPr id="86" name="Google Shape;86;p3"/>
          <p:cNvSpPr txBox="1"/>
          <p:nvPr/>
        </p:nvSpPr>
        <p:spPr>
          <a:xfrm>
            <a:off x="4988817" y="1211533"/>
            <a:ext cx="35028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rgbClr val="152B48"/>
                </a:solidFill>
                <a:latin typeface="Montserrat"/>
                <a:ea typeface="Montserrat"/>
                <a:cs typeface="Montserrat"/>
                <a:sym typeface="Montserrat"/>
              </a:rPr>
              <a:t>25.5 millones/años</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0"/>
          <p:cNvSpPr txBox="1"/>
          <p:nvPr>
            <p:ph type="title"/>
          </p:nvPr>
        </p:nvSpPr>
        <p:spPr>
          <a:xfrm>
            <a:off x="2178257" y="1053244"/>
            <a:ext cx="8315325" cy="6111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6AEAA"/>
              </a:buClr>
              <a:buSzPts val="3200"/>
              <a:buFont typeface="Montserrat"/>
              <a:buNone/>
            </a:pPr>
            <a:r>
              <a:rPr b="1" lang="es-CO" sz="3200"/>
              <a:t>MANEJO MÉDICO TRM - APH</a:t>
            </a:r>
            <a:endParaRPr/>
          </a:p>
        </p:txBody>
      </p:sp>
      <p:sp>
        <p:nvSpPr>
          <p:cNvPr id="428" name="Google Shape;428;p30"/>
          <p:cNvSpPr txBox="1"/>
          <p:nvPr>
            <p:ph idx="1" type="body"/>
          </p:nvPr>
        </p:nvSpPr>
        <p:spPr>
          <a:xfrm>
            <a:off x="1095054" y="1793470"/>
            <a:ext cx="10515600" cy="71437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152B48"/>
              </a:buClr>
              <a:buSzPts val="2800"/>
              <a:buNone/>
            </a:pPr>
            <a:r>
              <a:rPr b="1" lang="es-CO"/>
              <a:t>MANEJO EN BLOQUE DEL PACIENTE</a:t>
            </a:r>
            <a:endParaRPr/>
          </a:p>
          <a:p>
            <a:pPr indent="0" lvl="0" marL="0" rtl="0" algn="l">
              <a:lnSpc>
                <a:spcPct val="90000"/>
              </a:lnSpc>
              <a:spcBef>
                <a:spcPts val="1000"/>
              </a:spcBef>
              <a:spcAft>
                <a:spcPts val="0"/>
              </a:spcAft>
              <a:buClr>
                <a:srgbClr val="152B48"/>
              </a:buClr>
              <a:buSzPts val="2800"/>
              <a:buNone/>
            </a:pPr>
            <a:r>
              <a:t/>
            </a:r>
            <a:endParaRPr/>
          </a:p>
          <a:p>
            <a:pPr indent="0" lvl="0" marL="0" rtl="0" algn="l">
              <a:lnSpc>
                <a:spcPct val="90000"/>
              </a:lnSpc>
              <a:spcBef>
                <a:spcPts val="1000"/>
              </a:spcBef>
              <a:spcAft>
                <a:spcPts val="0"/>
              </a:spcAft>
              <a:buClr>
                <a:srgbClr val="152B48"/>
              </a:buClr>
              <a:buSzPts val="2800"/>
              <a:buNone/>
            </a:pPr>
            <a:r>
              <a:t/>
            </a:r>
            <a:endParaRPr/>
          </a:p>
          <a:p>
            <a:pPr indent="0" lvl="0" marL="0" rtl="0" algn="l">
              <a:lnSpc>
                <a:spcPct val="90000"/>
              </a:lnSpc>
              <a:spcBef>
                <a:spcPts val="1000"/>
              </a:spcBef>
              <a:spcAft>
                <a:spcPts val="0"/>
              </a:spcAft>
              <a:buClr>
                <a:srgbClr val="152B48"/>
              </a:buClr>
              <a:buSzPts val="2800"/>
              <a:buNone/>
            </a:pPr>
            <a:r>
              <a:t/>
            </a:r>
            <a:endParaRPr/>
          </a:p>
        </p:txBody>
      </p:sp>
      <p:sp>
        <p:nvSpPr>
          <p:cNvPr id="429" name="Google Shape;429;p30"/>
          <p:cNvSpPr/>
          <p:nvPr/>
        </p:nvSpPr>
        <p:spPr>
          <a:xfrm>
            <a:off x="4117652" y="2507845"/>
            <a:ext cx="4436533" cy="1323439"/>
          </a:xfrm>
          <a:prstGeom prst="rect">
            <a:avLst/>
          </a:prstGeom>
          <a:noFill/>
          <a:ln cap="flat" cmpd="sng" w="57150">
            <a:solidFill>
              <a:srgbClr val="06AEAA"/>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2000">
                <a:solidFill>
                  <a:srgbClr val="152B48"/>
                </a:solidFill>
                <a:latin typeface="Montserrat"/>
                <a:ea typeface="Montserrat"/>
                <a:cs typeface="Montserrat"/>
                <a:sym typeface="Montserrat"/>
              </a:rPr>
              <a:t>INMOVILIZACIÓN</a:t>
            </a:r>
            <a:endParaRPr/>
          </a:p>
          <a:p>
            <a:pPr indent="0" lvl="0" marL="0" marR="0" rtl="0" algn="l">
              <a:spcBef>
                <a:spcPts val="0"/>
              </a:spcBef>
              <a:spcAft>
                <a:spcPts val="0"/>
              </a:spcAft>
              <a:buNone/>
            </a:pPr>
            <a:r>
              <a:t/>
            </a:r>
            <a:endParaRPr sz="2000">
              <a:solidFill>
                <a:srgbClr val="152B48"/>
              </a:solidFill>
              <a:latin typeface="Montserrat"/>
              <a:ea typeface="Montserrat"/>
              <a:cs typeface="Montserrat"/>
              <a:sym typeface="Montserrat"/>
            </a:endParaRPr>
          </a:p>
          <a:p>
            <a:pPr indent="-342900" lvl="0" marL="342900" marR="0" rtl="0" algn="ctr">
              <a:spcBef>
                <a:spcPts val="0"/>
              </a:spcBef>
              <a:spcAft>
                <a:spcPts val="0"/>
              </a:spcAft>
              <a:buClr>
                <a:srgbClr val="152B48"/>
              </a:buClr>
              <a:buSzPts val="2000"/>
              <a:buFont typeface="Noto Sans Symbols"/>
              <a:buChar char="✔"/>
            </a:pPr>
            <a:r>
              <a:rPr lang="es-CO" sz="2000">
                <a:solidFill>
                  <a:srgbClr val="152B48"/>
                </a:solidFill>
                <a:latin typeface="Montserrat"/>
                <a:ea typeface="Montserrat"/>
                <a:cs typeface="Montserrat"/>
                <a:sym typeface="Montserrat"/>
              </a:rPr>
              <a:t>De la cabeza y el cuello.</a:t>
            </a:r>
            <a:endParaRPr/>
          </a:p>
          <a:p>
            <a:pPr indent="-342900" lvl="0" marL="342900" marR="0" rtl="0" algn="ctr">
              <a:spcBef>
                <a:spcPts val="0"/>
              </a:spcBef>
              <a:spcAft>
                <a:spcPts val="0"/>
              </a:spcAft>
              <a:buClr>
                <a:srgbClr val="152B48"/>
              </a:buClr>
              <a:buSzPts val="2000"/>
              <a:buFont typeface="Noto Sans Symbols"/>
              <a:buChar char="✔"/>
            </a:pPr>
            <a:r>
              <a:rPr lang="es-CO" sz="2000">
                <a:solidFill>
                  <a:srgbClr val="152B48"/>
                </a:solidFill>
                <a:latin typeface="Montserrat"/>
                <a:ea typeface="Montserrat"/>
                <a:cs typeface="Montserrat"/>
                <a:sym typeface="Montserrat"/>
              </a:rPr>
              <a:t>Del tronco y extremidades.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1"/>
          <p:cNvSpPr txBox="1"/>
          <p:nvPr>
            <p:ph type="title"/>
          </p:nvPr>
        </p:nvSpPr>
        <p:spPr>
          <a:xfrm>
            <a:off x="1981200" y="468382"/>
            <a:ext cx="8229600" cy="50405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6AEAA"/>
              </a:buClr>
              <a:buSzPts val="3200"/>
              <a:buFont typeface="Montserrat"/>
              <a:buNone/>
            </a:pPr>
            <a:r>
              <a:rPr b="1" lang="es-CO" sz="3200"/>
              <a:t>MANEJO MÉDICO TRM - APH</a:t>
            </a:r>
            <a:endParaRPr/>
          </a:p>
        </p:txBody>
      </p:sp>
      <p:sp>
        <p:nvSpPr>
          <p:cNvPr id="435" name="Google Shape;435;p31"/>
          <p:cNvSpPr txBox="1"/>
          <p:nvPr>
            <p:ph idx="1" type="body"/>
          </p:nvPr>
        </p:nvSpPr>
        <p:spPr>
          <a:xfrm>
            <a:off x="820341" y="1679713"/>
            <a:ext cx="4950692" cy="2123658"/>
          </a:xfrm>
          <a:prstGeom prst="rect">
            <a:avLst/>
          </a:prstGeom>
          <a:solidFill>
            <a:srgbClr val="06AEAA"/>
          </a:solidFill>
          <a:ln>
            <a:noFill/>
          </a:ln>
          <a:effectLst>
            <a:outerShdw blurRad="57150" rotWithShape="0" algn="ctr" dir="5400000" dist="19050">
              <a:srgbClr val="000000">
                <a:alpha val="62745"/>
              </a:srgbClr>
            </a:outerShdw>
          </a:effectLst>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b="1" i="1" lang="es-CO" sz="2000">
                <a:solidFill>
                  <a:schemeClr val="lt1"/>
                </a:solidFill>
                <a:latin typeface="Calibri"/>
                <a:ea typeface="Calibri"/>
                <a:cs typeface="Calibri"/>
                <a:sym typeface="Calibri"/>
              </a:rPr>
              <a:t>Inmovilización manual alineada:</a:t>
            </a:r>
            <a:endParaRPr/>
          </a:p>
          <a:p>
            <a:pPr indent="0" lvl="0" marL="0" rtl="0" algn="l">
              <a:lnSpc>
                <a:spcPct val="90000"/>
              </a:lnSpc>
              <a:spcBef>
                <a:spcPts val="1000"/>
              </a:spcBef>
              <a:spcAft>
                <a:spcPts val="0"/>
              </a:spcAft>
              <a:buClr>
                <a:srgbClr val="152B48"/>
              </a:buClr>
              <a:buSzPts val="2000"/>
              <a:buNone/>
            </a:pPr>
            <a:r>
              <a:t/>
            </a:r>
            <a:endParaRPr b="1" sz="2000">
              <a:solidFill>
                <a:schemeClr val="lt1"/>
              </a:solidFill>
            </a:endParaRPr>
          </a:p>
          <a:p>
            <a:pPr indent="-228600" lvl="1" marL="685800" rtl="0" algn="l">
              <a:lnSpc>
                <a:spcPct val="90000"/>
              </a:lnSpc>
              <a:spcBef>
                <a:spcPts val="500"/>
              </a:spcBef>
              <a:spcAft>
                <a:spcPts val="0"/>
              </a:spcAft>
              <a:buClr>
                <a:schemeClr val="lt1"/>
              </a:buClr>
              <a:buSzPts val="1600"/>
              <a:buChar char="•"/>
            </a:pPr>
            <a:r>
              <a:rPr lang="es-CO" sz="1600">
                <a:solidFill>
                  <a:schemeClr val="lt1"/>
                </a:solidFill>
                <a:latin typeface="Calibri"/>
                <a:ea typeface="Calibri"/>
                <a:cs typeface="Calibri"/>
                <a:sym typeface="Calibri"/>
              </a:rPr>
              <a:t>Bimanual.</a:t>
            </a:r>
            <a:endParaRPr/>
          </a:p>
          <a:p>
            <a:pPr indent="-228600" lvl="1" marL="685800" rtl="0" algn="l">
              <a:lnSpc>
                <a:spcPct val="90000"/>
              </a:lnSpc>
              <a:spcBef>
                <a:spcPts val="500"/>
              </a:spcBef>
              <a:spcAft>
                <a:spcPts val="0"/>
              </a:spcAft>
              <a:buClr>
                <a:schemeClr val="lt1"/>
              </a:buClr>
              <a:buSzPts val="1600"/>
              <a:buChar char="•"/>
            </a:pPr>
            <a:r>
              <a:rPr lang="es-CO" sz="1600">
                <a:solidFill>
                  <a:schemeClr val="lt1"/>
                </a:solidFill>
                <a:latin typeface="Calibri"/>
                <a:ea typeface="Calibri"/>
                <a:cs typeface="Calibri"/>
                <a:sym typeface="Calibri"/>
              </a:rPr>
              <a:t>Vía posterior. </a:t>
            </a:r>
            <a:endParaRPr/>
          </a:p>
          <a:p>
            <a:pPr indent="-228600" lvl="1" marL="685800" rtl="0" algn="l">
              <a:lnSpc>
                <a:spcPct val="90000"/>
              </a:lnSpc>
              <a:spcBef>
                <a:spcPts val="500"/>
              </a:spcBef>
              <a:spcAft>
                <a:spcPts val="0"/>
              </a:spcAft>
              <a:buClr>
                <a:schemeClr val="lt1"/>
              </a:buClr>
              <a:buSzPts val="1600"/>
              <a:buChar char="•"/>
            </a:pPr>
            <a:r>
              <a:rPr lang="es-CO" sz="1600">
                <a:solidFill>
                  <a:schemeClr val="lt1"/>
                </a:solidFill>
                <a:latin typeface="Calibri"/>
                <a:ea typeface="Calibri"/>
                <a:cs typeface="Calibri"/>
                <a:sym typeface="Calibri"/>
              </a:rPr>
              <a:t>Posición neutral. </a:t>
            </a:r>
            <a:endParaRPr/>
          </a:p>
          <a:p>
            <a:pPr indent="-228600" lvl="1" marL="685800" rtl="0" algn="l">
              <a:lnSpc>
                <a:spcPct val="90000"/>
              </a:lnSpc>
              <a:spcBef>
                <a:spcPts val="500"/>
              </a:spcBef>
              <a:spcAft>
                <a:spcPts val="0"/>
              </a:spcAft>
              <a:buClr>
                <a:schemeClr val="lt1"/>
              </a:buClr>
              <a:buSzPts val="1600"/>
              <a:buChar char="•"/>
            </a:pPr>
            <a:r>
              <a:rPr lang="es-CO" sz="1600">
                <a:solidFill>
                  <a:schemeClr val="lt1"/>
                </a:solidFill>
                <a:latin typeface="Calibri"/>
                <a:ea typeface="Calibri"/>
                <a:cs typeface="Calibri"/>
                <a:sym typeface="Calibri"/>
              </a:rPr>
              <a:t>Hasta que se garantice inmovilización mecánica de la cabeza y el tronco.</a:t>
            </a:r>
            <a:endParaRPr/>
          </a:p>
          <a:p>
            <a:pPr indent="-127000" lvl="1" marL="685800" rtl="0" algn="l">
              <a:lnSpc>
                <a:spcPct val="90000"/>
              </a:lnSpc>
              <a:spcBef>
                <a:spcPts val="500"/>
              </a:spcBef>
              <a:spcAft>
                <a:spcPts val="0"/>
              </a:spcAft>
              <a:buClr>
                <a:srgbClr val="152B48"/>
              </a:buClr>
              <a:buSzPts val="1600"/>
              <a:buNone/>
            </a:pPr>
            <a:r>
              <a:t/>
            </a:r>
            <a:endParaRPr sz="1600">
              <a:solidFill>
                <a:schemeClr val="lt1"/>
              </a:solidFill>
            </a:endParaRPr>
          </a:p>
          <a:p>
            <a:pPr indent="-127000" lvl="1" marL="685800" rtl="0" algn="l">
              <a:lnSpc>
                <a:spcPct val="90000"/>
              </a:lnSpc>
              <a:spcBef>
                <a:spcPts val="500"/>
              </a:spcBef>
              <a:spcAft>
                <a:spcPts val="0"/>
              </a:spcAft>
              <a:buClr>
                <a:srgbClr val="152B48"/>
              </a:buClr>
              <a:buSzPts val="1600"/>
              <a:buNone/>
            </a:pPr>
            <a:r>
              <a:t/>
            </a:r>
            <a:endParaRPr sz="1600">
              <a:solidFill>
                <a:schemeClr val="lt1"/>
              </a:solidFill>
            </a:endParaRPr>
          </a:p>
        </p:txBody>
      </p:sp>
      <p:sp>
        <p:nvSpPr>
          <p:cNvPr id="436" name="Google Shape;436;p31"/>
          <p:cNvSpPr/>
          <p:nvPr/>
        </p:nvSpPr>
        <p:spPr>
          <a:xfrm>
            <a:off x="5957299" y="1679712"/>
            <a:ext cx="5847708" cy="2123658"/>
          </a:xfrm>
          <a:prstGeom prst="rect">
            <a:avLst/>
          </a:prstGeom>
          <a:solidFill>
            <a:srgbClr val="06AEAA"/>
          </a:solidFill>
          <a:ln>
            <a:noFill/>
          </a:ln>
          <a:effectLst>
            <a:outerShdw blurRad="57150" rotWithShape="0" algn="ctr" dir="5400000" dist="19050">
              <a:srgbClr val="000000">
                <a:alpha val="62745"/>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1600">
                <a:solidFill>
                  <a:schemeClr val="lt1"/>
                </a:solidFill>
                <a:latin typeface="Montserrat"/>
                <a:ea typeface="Montserrat"/>
                <a:cs typeface="Montserrat"/>
                <a:sym typeface="Montserrat"/>
              </a:rPr>
              <a:t>Contraindicaciones: </a:t>
            </a:r>
            <a:endParaRPr/>
          </a:p>
          <a:p>
            <a:pPr indent="-184150" lvl="1" marL="742950" marR="0" rtl="0" algn="l">
              <a:spcBef>
                <a:spcPts val="0"/>
              </a:spcBef>
              <a:spcAft>
                <a:spcPts val="0"/>
              </a:spcAft>
              <a:buClr>
                <a:schemeClr val="dk1"/>
              </a:buClr>
              <a:buSzPts val="1600"/>
              <a:buFont typeface="Arial"/>
              <a:buNone/>
            </a:pPr>
            <a:r>
              <a:t/>
            </a:r>
            <a:endParaRPr b="0" i="0" sz="1600" u="none" cap="none" strike="noStrike">
              <a:solidFill>
                <a:schemeClr val="lt1"/>
              </a:solidFill>
              <a:latin typeface="Montserrat"/>
              <a:ea typeface="Montserrat"/>
              <a:cs typeface="Montserrat"/>
              <a:sym typeface="Montserrat"/>
            </a:endParaRPr>
          </a:p>
          <a:p>
            <a:pPr indent="-285750" lvl="1" marL="742950" marR="0" rtl="0" algn="l">
              <a:spcBef>
                <a:spcPts val="0"/>
              </a:spcBef>
              <a:spcAft>
                <a:spcPts val="0"/>
              </a:spcAft>
              <a:buClr>
                <a:schemeClr val="lt1"/>
              </a:buClr>
              <a:buSzPts val="1600"/>
              <a:buFont typeface="Arial"/>
              <a:buChar char="•"/>
            </a:pPr>
            <a:r>
              <a:rPr b="0" i="0" lang="es-CO" sz="1600" u="none" cap="none" strike="noStrike">
                <a:solidFill>
                  <a:schemeClr val="lt1"/>
                </a:solidFill>
                <a:latin typeface="Montserrat"/>
                <a:ea typeface="Montserrat"/>
                <a:cs typeface="Montserrat"/>
                <a:sym typeface="Montserrat"/>
              </a:rPr>
              <a:t>Espasmo muscular.</a:t>
            </a:r>
            <a:endParaRPr/>
          </a:p>
          <a:p>
            <a:pPr indent="-285750" lvl="1" marL="742950" marR="0" rtl="0" algn="l">
              <a:spcBef>
                <a:spcPts val="0"/>
              </a:spcBef>
              <a:spcAft>
                <a:spcPts val="0"/>
              </a:spcAft>
              <a:buClr>
                <a:schemeClr val="lt1"/>
              </a:buClr>
              <a:buSzPts val="1600"/>
              <a:buFont typeface="Arial"/>
              <a:buChar char="•"/>
            </a:pPr>
            <a:r>
              <a:rPr b="0" i="0" lang="es-CO" sz="1600" u="none" cap="none" strike="noStrike">
                <a:solidFill>
                  <a:schemeClr val="lt1"/>
                </a:solidFill>
                <a:latin typeface="Montserrat"/>
                <a:ea typeface="Montserrat"/>
                <a:cs typeface="Montserrat"/>
                <a:sym typeface="Montserrat"/>
              </a:rPr>
              <a:t>Incremento del dolor.</a:t>
            </a:r>
            <a:endParaRPr/>
          </a:p>
          <a:p>
            <a:pPr indent="-285750" lvl="1" marL="742950" marR="0" rtl="0" algn="l">
              <a:spcBef>
                <a:spcPts val="0"/>
              </a:spcBef>
              <a:spcAft>
                <a:spcPts val="0"/>
              </a:spcAft>
              <a:buClr>
                <a:schemeClr val="lt1"/>
              </a:buClr>
              <a:buSzPts val="1600"/>
              <a:buFont typeface="Arial"/>
              <a:buChar char="•"/>
            </a:pPr>
            <a:r>
              <a:rPr b="0" i="0" lang="es-CO" sz="1600" u="none" cap="none" strike="noStrike">
                <a:solidFill>
                  <a:schemeClr val="lt1"/>
                </a:solidFill>
                <a:latin typeface="Montserrat"/>
                <a:ea typeface="Montserrat"/>
                <a:cs typeface="Montserrat"/>
                <a:sym typeface="Montserrat"/>
              </a:rPr>
              <a:t>Inicio o incremento de déficit neurológico.</a:t>
            </a:r>
            <a:endParaRPr/>
          </a:p>
          <a:p>
            <a:pPr indent="-285750" lvl="1" marL="742950" marR="0" rtl="0" algn="l">
              <a:spcBef>
                <a:spcPts val="0"/>
              </a:spcBef>
              <a:spcAft>
                <a:spcPts val="0"/>
              </a:spcAft>
              <a:buClr>
                <a:schemeClr val="lt1"/>
              </a:buClr>
              <a:buSzPts val="1600"/>
              <a:buFont typeface="Arial"/>
              <a:buChar char="•"/>
            </a:pPr>
            <a:r>
              <a:rPr b="0" i="0" lang="es-CO" sz="1600" u="none" cap="none" strike="noStrike">
                <a:solidFill>
                  <a:schemeClr val="lt1"/>
                </a:solidFill>
                <a:latin typeface="Montserrat"/>
                <a:ea typeface="Montserrat"/>
                <a:cs typeface="Montserrat"/>
                <a:sym typeface="Montserrat"/>
              </a:rPr>
              <a:t>Genere compromiso vía área o ventilación.</a:t>
            </a:r>
            <a:endParaRPr/>
          </a:p>
          <a:p>
            <a:pPr indent="-285750" lvl="1" marL="742950" marR="0" rtl="0" algn="l">
              <a:spcBef>
                <a:spcPts val="0"/>
              </a:spcBef>
              <a:spcAft>
                <a:spcPts val="0"/>
              </a:spcAft>
              <a:buClr>
                <a:schemeClr val="lt1"/>
              </a:buClr>
              <a:buSzPts val="1600"/>
              <a:buFont typeface="Arial"/>
              <a:buChar char="•"/>
            </a:pPr>
            <a:r>
              <a:rPr b="0" i="0" lang="es-CO" sz="1600" u="none" cap="none" strike="noStrike">
                <a:solidFill>
                  <a:schemeClr val="lt1"/>
                </a:solidFill>
                <a:latin typeface="Montserrat"/>
                <a:ea typeface="Montserrat"/>
                <a:cs typeface="Montserrat"/>
                <a:sym typeface="Montserrat"/>
              </a:rPr>
              <a:t>Cabeza aparenta no estar posicionada a nivel medio interescapular.</a:t>
            </a:r>
            <a:endParaRPr/>
          </a:p>
        </p:txBody>
      </p:sp>
      <p:sp>
        <p:nvSpPr>
          <p:cNvPr id="437" name="Google Shape;437;p31"/>
          <p:cNvSpPr/>
          <p:nvPr/>
        </p:nvSpPr>
        <p:spPr>
          <a:xfrm>
            <a:off x="2901054" y="1069945"/>
            <a:ext cx="494821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2000" u="sng">
                <a:solidFill>
                  <a:srgbClr val="152B48"/>
                </a:solidFill>
                <a:latin typeface="Montserrat"/>
                <a:ea typeface="Montserrat"/>
                <a:cs typeface="Montserrat"/>
                <a:sym typeface="Montserrat"/>
              </a:rPr>
              <a:t>INMOVILIZACIÓN DE LA CABEZA Y EL CUELLO</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2"/>
          <p:cNvSpPr txBox="1"/>
          <p:nvPr>
            <p:ph type="title"/>
          </p:nvPr>
        </p:nvSpPr>
        <p:spPr>
          <a:xfrm>
            <a:off x="2095500" y="282260"/>
            <a:ext cx="8001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6AEAA"/>
              </a:buClr>
              <a:buSzPts val="3600"/>
              <a:buFont typeface="Montserrat"/>
              <a:buNone/>
            </a:pPr>
            <a:r>
              <a:rPr b="1" lang="es-CO" sz="3600"/>
              <a:t>MANEJO MÉDICO TRM - APH</a:t>
            </a:r>
            <a:endParaRPr/>
          </a:p>
        </p:txBody>
      </p:sp>
      <p:sp>
        <p:nvSpPr>
          <p:cNvPr id="443" name="Google Shape;443;p32"/>
          <p:cNvSpPr txBox="1"/>
          <p:nvPr>
            <p:ph idx="1" type="body"/>
          </p:nvPr>
        </p:nvSpPr>
        <p:spPr>
          <a:xfrm>
            <a:off x="524933" y="1912314"/>
            <a:ext cx="6342305" cy="2125429"/>
          </a:xfrm>
          <a:prstGeom prst="rect">
            <a:avLst/>
          </a:prstGeom>
          <a:solidFill>
            <a:schemeClr val="lt1"/>
          </a:solidFill>
          <a:ln cap="flat" cmpd="sng" w="38100">
            <a:solidFill>
              <a:srgbClr val="06AEAA"/>
            </a:solidFill>
            <a:prstDash val="solid"/>
            <a:miter lim="800000"/>
            <a:headEnd len="sm" w="sm" type="none"/>
            <a:tailEnd len="sm" w="sm" type="none"/>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es-CO" sz="1600">
                <a:solidFill>
                  <a:schemeClr val="dk1"/>
                </a:solidFill>
                <a:latin typeface="Calibri"/>
                <a:ea typeface="Calibri"/>
                <a:cs typeface="Calibri"/>
                <a:sym typeface="Calibri"/>
              </a:rPr>
              <a:t>Collares cervicales: </a:t>
            </a:r>
            <a:endParaRPr/>
          </a:p>
          <a:p>
            <a:pPr indent="0" lvl="0" marL="0" rtl="0" algn="l">
              <a:lnSpc>
                <a:spcPct val="90000"/>
              </a:lnSpc>
              <a:spcBef>
                <a:spcPts val="1000"/>
              </a:spcBef>
              <a:spcAft>
                <a:spcPts val="0"/>
              </a:spcAft>
              <a:buClr>
                <a:srgbClr val="152B48"/>
              </a:buClr>
              <a:buSzPct val="100000"/>
              <a:buNone/>
            </a:pPr>
            <a:r>
              <a:t/>
            </a:r>
            <a:endParaRPr sz="1600"/>
          </a:p>
          <a:p>
            <a:pPr indent="-228600" lvl="1" marL="685800" rtl="0" algn="l">
              <a:lnSpc>
                <a:spcPct val="90000"/>
              </a:lnSpc>
              <a:spcBef>
                <a:spcPts val="500"/>
              </a:spcBef>
              <a:spcAft>
                <a:spcPts val="0"/>
              </a:spcAft>
              <a:buClr>
                <a:schemeClr val="dk1"/>
              </a:buClr>
              <a:buSzPct val="100000"/>
              <a:buChar char="•"/>
            </a:pPr>
            <a:r>
              <a:rPr lang="es-CO" sz="1400">
                <a:solidFill>
                  <a:schemeClr val="dk1"/>
                </a:solidFill>
                <a:latin typeface="Calibri"/>
                <a:ea typeface="Calibri"/>
                <a:cs typeface="Calibri"/>
                <a:sym typeface="Calibri"/>
              </a:rPr>
              <a:t>No garantizan la inmovilización completa.</a:t>
            </a:r>
            <a:endParaRPr/>
          </a:p>
          <a:p>
            <a:pPr indent="0" lvl="1" marL="457200" rtl="0" algn="l">
              <a:lnSpc>
                <a:spcPct val="90000"/>
              </a:lnSpc>
              <a:spcBef>
                <a:spcPts val="500"/>
              </a:spcBef>
              <a:spcAft>
                <a:spcPts val="0"/>
              </a:spcAft>
              <a:buClr>
                <a:srgbClr val="152B48"/>
              </a:buClr>
              <a:buSzPct val="100000"/>
              <a:buNone/>
            </a:pPr>
            <a:r>
              <a:t/>
            </a:r>
            <a:endParaRPr b="1" i="1" sz="1400"/>
          </a:p>
          <a:p>
            <a:pPr indent="-228600" lvl="1" marL="685800" rtl="0" algn="l">
              <a:lnSpc>
                <a:spcPct val="90000"/>
              </a:lnSpc>
              <a:spcBef>
                <a:spcPts val="500"/>
              </a:spcBef>
              <a:spcAft>
                <a:spcPts val="0"/>
              </a:spcAft>
              <a:buClr>
                <a:schemeClr val="dk1"/>
              </a:buClr>
              <a:buSzPct val="100000"/>
              <a:buChar char="•"/>
            </a:pPr>
            <a:r>
              <a:rPr b="1" i="1" lang="es-CO" sz="1400">
                <a:solidFill>
                  <a:schemeClr val="dk1"/>
                </a:solidFill>
                <a:latin typeface="Calibri"/>
                <a:ea typeface="Calibri"/>
                <a:cs typeface="Calibri"/>
                <a:sym typeface="Calibri"/>
              </a:rPr>
              <a:t>Proteger la columna cervical de la compresión.</a:t>
            </a:r>
            <a:endParaRPr/>
          </a:p>
          <a:p>
            <a:pPr indent="-146367" lvl="1" marL="685800" rtl="0" algn="l">
              <a:lnSpc>
                <a:spcPct val="90000"/>
              </a:lnSpc>
              <a:spcBef>
                <a:spcPts val="500"/>
              </a:spcBef>
              <a:spcAft>
                <a:spcPts val="0"/>
              </a:spcAft>
              <a:buClr>
                <a:srgbClr val="152B48"/>
              </a:buClr>
              <a:buSzPct val="100000"/>
              <a:buNone/>
            </a:pPr>
            <a:r>
              <a:t/>
            </a:r>
            <a:endParaRPr b="1" i="1" sz="1400"/>
          </a:p>
          <a:p>
            <a:pPr indent="-228600" lvl="1" marL="685800" rtl="0" algn="l">
              <a:lnSpc>
                <a:spcPct val="90000"/>
              </a:lnSpc>
              <a:spcBef>
                <a:spcPts val="500"/>
              </a:spcBef>
              <a:spcAft>
                <a:spcPts val="0"/>
              </a:spcAft>
              <a:buClr>
                <a:schemeClr val="dk1"/>
              </a:buClr>
              <a:buSzPct val="100000"/>
              <a:buChar char="•"/>
            </a:pPr>
            <a:r>
              <a:rPr lang="es-CO" sz="1400">
                <a:solidFill>
                  <a:schemeClr val="dk1"/>
                </a:solidFill>
                <a:latin typeface="Calibri"/>
                <a:ea typeface="Calibri"/>
                <a:cs typeface="Calibri"/>
                <a:sym typeface="Calibri"/>
              </a:rPr>
              <a:t>Carga entre la cabeza y el tronco sea transferida al collar.</a:t>
            </a:r>
            <a:endParaRPr/>
          </a:p>
          <a:p>
            <a:pPr indent="0" lvl="1" marL="457200" rtl="0" algn="l">
              <a:lnSpc>
                <a:spcPct val="90000"/>
              </a:lnSpc>
              <a:spcBef>
                <a:spcPts val="500"/>
              </a:spcBef>
              <a:spcAft>
                <a:spcPts val="0"/>
              </a:spcAft>
              <a:buClr>
                <a:srgbClr val="152B48"/>
              </a:buClr>
              <a:buSzPct val="100000"/>
              <a:buNone/>
            </a:pPr>
            <a:r>
              <a:t/>
            </a:r>
            <a:endParaRPr sz="1400"/>
          </a:p>
          <a:p>
            <a:pPr indent="-228600" lvl="1" marL="685800" rtl="0" algn="l">
              <a:lnSpc>
                <a:spcPct val="90000"/>
              </a:lnSpc>
              <a:spcBef>
                <a:spcPts val="500"/>
              </a:spcBef>
              <a:spcAft>
                <a:spcPts val="0"/>
              </a:spcAft>
              <a:buClr>
                <a:schemeClr val="dk1"/>
              </a:buClr>
              <a:buSzPct val="100000"/>
              <a:buChar char="•"/>
            </a:pPr>
            <a:r>
              <a:rPr lang="es-CO" sz="1400">
                <a:solidFill>
                  <a:schemeClr val="dk1"/>
                </a:solidFill>
                <a:latin typeface="Calibri"/>
                <a:ea typeface="Calibri"/>
                <a:cs typeface="Calibri"/>
                <a:sym typeface="Calibri"/>
              </a:rPr>
              <a:t>Siempre usarse en conjunto con otras medidas.</a:t>
            </a:r>
            <a:endParaRPr/>
          </a:p>
          <a:p>
            <a:pPr indent="-146367" lvl="1" marL="685800" rtl="0" algn="l">
              <a:lnSpc>
                <a:spcPct val="90000"/>
              </a:lnSpc>
              <a:spcBef>
                <a:spcPts val="500"/>
              </a:spcBef>
              <a:spcAft>
                <a:spcPts val="0"/>
              </a:spcAft>
              <a:buClr>
                <a:srgbClr val="152B48"/>
              </a:buClr>
              <a:buSzPct val="100000"/>
              <a:buNone/>
            </a:pPr>
            <a:r>
              <a:t/>
            </a:r>
            <a:endParaRPr sz="1400"/>
          </a:p>
          <a:p>
            <a:pPr indent="0" lvl="0" marL="0" rtl="0" algn="l">
              <a:lnSpc>
                <a:spcPct val="90000"/>
              </a:lnSpc>
              <a:spcBef>
                <a:spcPts val="1000"/>
              </a:spcBef>
              <a:spcAft>
                <a:spcPts val="0"/>
              </a:spcAft>
              <a:buClr>
                <a:srgbClr val="152B48"/>
              </a:buClr>
              <a:buSzPct val="100000"/>
              <a:buNone/>
            </a:pPr>
            <a:r>
              <a:t/>
            </a:r>
            <a:endParaRPr sz="1200"/>
          </a:p>
          <a:p>
            <a:pPr indent="0" lvl="0" marL="0" rtl="0" algn="l">
              <a:lnSpc>
                <a:spcPct val="90000"/>
              </a:lnSpc>
              <a:spcBef>
                <a:spcPts val="1000"/>
              </a:spcBef>
              <a:spcAft>
                <a:spcPts val="0"/>
              </a:spcAft>
              <a:buClr>
                <a:srgbClr val="152B48"/>
              </a:buClr>
              <a:buSzPct val="100000"/>
              <a:buNone/>
            </a:pPr>
            <a:r>
              <a:t/>
            </a:r>
            <a:endParaRPr sz="1600"/>
          </a:p>
          <a:p>
            <a:pPr indent="0" lvl="0" marL="0" rtl="0" algn="l">
              <a:lnSpc>
                <a:spcPct val="90000"/>
              </a:lnSpc>
              <a:spcBef>
                <a:spcPts val="1000"/>
              </a:spcBef>
              <a:spcAft>
                <a:spcPts val="0"/>
              </a:spcAft>
              <a:buClr>
                <a:srgbClr val="152B48"/>
              </a:buClr>
              <a:buSzPct val="100000"/>
              <a:buNone/>
            </a:pPr>
            <a:r>
              <a:t/>
            </a:r>
            <a:endParaRPr sz="1600"/>
          </a:p>
          <a:p>
            <a:pPr indent="-134620" lvl="0" marL="228600" rtl="0" algn="l">
              <a:lnSpc>
                <a:spcPct val="90000"/>
              </a:lnSpc>
              <a:spcBef>
                <a:spcPts val="1000"/>
              </a:spcBef>
              <a:spcAft>
                <a:spcPts val="0"/>
              </a:spcAft>
              <a:buClr>
                <a:srgbClr val="152B48"/>
              </a:buClr>
              <a:buSzPct val="100000"/>
              <a:buNone/>
            </a:pPr>
            <a:r>
              <a:t/>
            </a:r>
            <a:endParaRPr i="1" sz="1600"/>
          </a:p>
          <a:p>
            <a:pPr indent="0" lvl="0" marL="0" rtl="0" algn="l">
              <a:lnSpc>
                <a:spcPct val="90000"/>
              </a:lnSpc>
              <a:spcBef>
                <a:spcPts val="1000"/>
              </a:spcBef>
              <a:spcAft>
                <a:spcPts val="0"/>
              </a:spcAft>
              <a:buClr>
                <a:srgbClr val="152B48"/>
              </a:buClr>
              <a:buSzPct val="100000"/>
              <a:buNone/>
            </a:pPr>
            <a:r>
              <a:t/>
            </a:r>
            <a:endParaRPr sz="1600"/>
          </a:p>
        </p:txBody>
      </p:sp>
      <p:sp>
        <p:nvSpPr>
          <p:cNvPr id="444" name="Google Shape;444;p32"/>
          <p:cNvSpPr/>
          <p:nvPr/>
        </p:nvSpPr>
        <p:spPr>
          <a:xfrm>
            <a:off x="7247467" y="1912314"/>
            <a:ext cx="4419600" cy="2554545"/>
          </a:xfrm>
          <a:prstGeom prst="rect">
            <a:avLst/>
          </a:prstGeom>
          <a:solidFill>
            <a:srgbClr val="152B48"/>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600"/>
              <a:buFont typeface="Arial"/>
              <a:buChar char="•"/>
            </a:pPr>
            <a:r>
              <a:rPr lang="es-CO" sz="1600">
                <a:solidFill>
                  <a:schemeClr val="lt1"/>
                </a:solidFill>
                <a:latin typeface="Calibri"/>
                <a:ea typeface="Calibri"/>
                <a:cs typeface="Calibri"/>
                <a:sym typeface="Calibri"/>
              </a:rPr>
              <a:t>Reducen el rango de movimiento: </a:t>
            </a:r>
            <a:endParaRPr/>
          </a:p>
          <a:p>
            <a:pPr indent="-285750" lvl="1" marL="742950" marR="0" rtl="0" algn="l">
              <a:spcBef>
                <a:spcPts val="0"/>
              </a:spcBef>
              <a:spcAft>
                <a:spcPts val="0"/>
              </a:spcAft>
              <a:buClr>
                <a:schemeClr val="lt1"/>
              </a:buClr>
              <a:buSzPts val="1600"/>
              <a:buFont typeface="Noto Sans Symbols"/>
              <a:buChar char="✔"/>
            </a:pPr>
            <a:r>
              <a:rPr b="0" i="0" lang="es-CO" sz="1600" u="none" cap="none" strike="noStrike">
                <a:solidFill>
                  <a:schemeClr val="lt1"/>
                </a:solidFill>
                <a:latin typeface="Calibri"/>
                <a:ea typeface="Calibri"/>
                <a:cs typeface="Calibri"/>
                <a:sym typeface="Calibri"/>
              </a:rPr>
              <a:t>75 % flexión.</a:t>
            </a:r>
            <a:endParaRPr/>
          </a:p>
          <a:p>
            <a:pPr indent="-285750" lvl="1" marL="742950" marR="0" rtl="0" algn="l">
              <a:spcBef>
                <a:spcPts val="0"/>
              </a:spcBef>
              <a:spcAft>
                <a:spcPts val="0"/>
              </a:spcAft>
              <a:buClr>
                <a:schemeClr val="lt1"/>
              </a:buClr>
              <a:buSzPts val="1600"/>
              <a:buFont typeface="Noto Sans Symbols"/>
              <a:buChar char="✔"/>
            </a:pPr>
            <a:r>
              <a:rPr b="0" i="0" lang="es-CO" sz="1600" u="none" cap="none" strike="noStrike">
                <a:solidFill>
                  <a:schemeClr val="lt1"/>
                </a:solidFill>
                <a:latin typeface="Calibri"/>
                <a:ea typeface="Calibri"/>
                <a:cs typeface="Calibri"/>
                <a:sym typeface="Calibri"/>
              </a:rPr>
              <a:t>50 % o menos otros movimientos.</a:t>
            </a:r>
            <a:endParaRPr/>
          </a:p>
          <a:p>
            <a:pPr indent="0" lvl="0" marL="0" marR="0" rtl="0" algn="l">
              <a:spcBef>
                <a:spcPts val="0"/>
              </a:spcBef>
              <a:spcAft>
                <a:spcPts val="0"/>
              </a:spcAft>
              <a:buNone/>
            </a:pPr>
            <a:r>
              <a:t/>
            </a:r>
            <a:endParaRPr sz="16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600"/>
              <a:buFont typeface="Arial"/>
              <a:buChar char="•"/>
            </a:pPr>
            <a:r>
              <a:rPr lang="es-CO" sz="1600">
                <a:solidFill>
                  <a:schemeClr val="lt1"/>
                </a:solidFill>
                <a:latin typeface="Calibri"/>
                <a:ea typeface="Calibri"/>
                <a:cs typeface="Calibri"/>
                <a:sym typeface="Calibri"/>
              </a:rPr>
              <a:t>Tamaño adecuado:</a:t>
            </a:r>
            <a:endParaRPr/>
          </a:p>
          <a:p>
            <a:pPr indent="-285750" lvl="1" marL="742950" marR="0" rtl="0" algn="l">
              <a:spcBef>
                <a:spcPts val="0"/>
              </a:spcBef>
              <a:spcAft>
                <a:spcPts val="0"/>
              </a:spcAft>
              <a:buClr>
                <a:schemeClr val="lt1"/>
              </a:buClr>
              <a:buSzPts val="1600"/>
              <a:buFont typeface="Noto Sans Symbols"/>
              <a:buChar char="✔"/>
            </a:pPr>
            <a:r>
              <a:rPr b="1" i="0" lang="es-CO" sz="1600" u="none" cap="none" strike="noStrike">
                <a:solidFill>
                  <a:schemeClr val="lt1"/>
                </a:solidFill>
                <a:latin typeface="Calibri"/>
                <a:ea typeface="Calibri"/>
                <a:cs typeface="Calibri"/>
                <a:sym typeface="Calibri"/>
              </a:rPr>
              <a:t>Corto:</a:t>
            </a:r>
            <a:r>
              <a:rPr b="0" i="0" lang="es-CO" sz="1600" u="none" cap="none" strike="noStrike">
                <a:solidFill>
                  <a:schemeClr val="lt1"/>
                </a:solidFill>
                <a:latin typeface="Calibri"/>
                <a:ea typeface="Calibri"/>
                <a:cs typeface="Calibri"/>
                <a:sym typeface="Calibri"/>
              </a:rPr>
              <a:t> flexión. </a:t>
            </a:r>
            <a:r>
              <a:rPr b="1" i="0" lang="es-CO" sz="1600" u="none" cap="none" strike="noStrike">
                <a:solidFill>
                  <a:schemeClr val="lt1"/>
                </a:solidFill>
                <a:latin typeface="Calibri"/>
                <a:ea typeface="Calibri"/>
                <a:cs typeface="Calibri"/>
                <a:sym typeface="Calibri"/>
              </a:rPr>
              <a:t>Largo:</a:t>
            </a:r>
            <a:r>
              <a:rPr b="0" i="0" lang="es-CO" sz="1600" u="none" cap="none" strike="noStrike">
                <a:solidFill>
                  <a:schemeClr val="lt1"/>
                </a:solidFill>
                <a:latin typeface="Calibri"/>
                <a:ea typeface="Calibri"/>
                <a:cs typeface="Calibri"/>
                <a:sym typeface="Calibri"/>
              </a:rPr>
              <a:t> extensión.</a:t>
            </a:r>
            <a:endParaRPr/>
          </a:p>
          <a:p>
            <a:pPr indent="0" lvl="1" marL="457200" marR="0" rtl="0" algn="l">
              <a:spcBef>
                <a:spcPts val="0"/>
              </a:spcBef>
              <a:spcAft>
                <a:spcPts val="0"/>
              </a:spcAft>
              <a:buNone/>
            </a:pPr>
            <a:r>
              <a:t/>
            </a:r>
            <a:endParaRPr b="0" i="0" sz="1600" u="none" cap="none" strike="noStrike">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600"/>
              <a:buFont typeface="Arial"/>
              <a:buChar char="•"/>
            </a:pPr>
            <a:r>
              <a:rPr lang="es-CO" sz="1600">
                <a:solidFill>
                  <a:schemeClr val="lt1"/>
                </a:solidFill>
                <a:latin typeface="Calibri"/>
                <a:ea typeface="Calibri"/>
                <a:cs typeface="Calibri"/>
                <a:sym typeface="Calibri"/>
              </a:rPr>
              <a:t>Ajuste adecuado: </a:t>
            </a:r>
            <a:endParaRPr/>
          </a:p>
          <a:p>
            <a:pPr indent="-285750" lvl="1" marL="742950" marR="0" rtl="0" algn="l">
              <a:spcBef>
                <a:spcPts val="0"/>
              </a:spcBef>
              <a:spcAft>
                <a:spcPts val="0"/>
              </a:spcAft>
              <a:buClr>
                <a:schemeClr val="lt1"/>
              </a:buClr>
              <a:buSzPts val="1600"/>
              <a:buFont typeface="Noto Sans Symbols"/>
              <a:buChar char="✔"/>
            </a:pPr>
            <a:r>
              <a:rPr b="1" i="0" lang="es-CO" sz="1600" u="none" cap="none" strike="noStrike">
                <a:solidFill>
                  <a:schemeClr val="lt1"/>
                </a:solidFill>
                <a:latin typeface="Calibri"/>
                <a:ea typeface="Calibri"/>
                <a:cs typeface="Calibri"/>
                <a:sym typeface="Calibri"/>
              </a:rPr>
              <a:t>Flojo:</a:t>
            </a:r>
            <a:r>
              <a:rPr b="0" i="0" lang="es-CO" sz="1600" u="none" cap="none" strike="noStrike">
                <a:solidFill>
                  <a:schemeClr val="lt1"/>
                </a:solidFill>
                <a:latin typeface="Calibri"/>
                <a:ea typeface="Calibri"/>
                <a:cs typeface="Calibri"/>
                <a:sym typeface="Calibri"/>
              </a:rPr>
              <a:t> movimiento, obstruir VA.</a:t>
            </a:r>
            <a:endParaRPr/>
          </a:p>
          <a:p>
            <a:pPr indent="-285750" lvl="1" marL="742950" marR="0" rtl="0" algn="l">
              <a:spcBef>
                <a:spcPts val="0"/>
              </a:spcBef>
              <a:spcAft>
                <a:spcPts val="0"/>
              </a:spcAft>
              <a:buClr>
                <a:schemeClr val="lt1"/>
              </a:buClr>
              <a:buSzPts val="1600"/>
              <a:buFont typeface="Noto Sans Symbols"/>
              <a:buChar char="✔"/>
            </a:pPr>
            <a:r>
              <a:rPr b="1" i="0" lang="es-CO" sz="1600" u="none" cap="none" strike="noStrike">
                <a:solidFill>
                  <a:schemeClr val="lt1"/>
                </a:solidFill>
                <a:latin typeface="Calibri"/>
                <a:ea typeface="Calibri"/>
                <a:cs typeface="Calibri"/>
                <a:sym typeface="Calibri"/>
              </a:rPr>
              <a:t>Apretado:</a:t>
            </a:r>
            <a:r>
              <a:rPr b="0" i="0" lang="es-CO" sz="1600" u="none" cap="none" strike="noStrike">
                <a:solidFill>
                  <a:schemeClr val="lt1"/>
                </a:solidFill>
                <a:latin typeface="Calibri"/>
                <a:ea typeface="Calibri"/>
                <a:cs typeface="Calibri"/>
                <a:sym typeface="Calibri"/>
              </a:rPr>
              <a:t> compresión vertebral.</a:t>
            </a:r>
            <a:endParaRPr/>
          </a:p>
        </p:txBody>
      </p:sp>
      <p:sp>
        <p:nvSpPr>
          <p:cNvPr id="445" name="Google Shape;445;p32"/>
          <p:cNvSpPr/>
          <p:nvPr/>
        </p:nvSpPr>
        <p:spPr>
          <a:xfrm>
            <a:off x="2276685" y="1194427"/>
            <a:ext cx="76386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2400" u="sng">
                <a:solidFill>
                  <a:srgbClr val="152B48"/>
                </a:solidFill>
                <a:latin typeface="Montserrat"/>
                <a:ea typeface="Montserrat"/>
                <a:cs typeface="Montserrat"/>
                <a:sym typeface="Montserrat"/>
              </a:rPr>
              <a:t>INMOVILIZACIÓN DE LA CABEZA Y EL CUELLO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3"/>
          <p:cNvSpPr txBox="1"/>
          <p:nvPr>
            <p:ph type="title"/>
          </p:nvPr>
        </p:nvSpPr>
        <p:spPr>
          <a:xfrm>
            <a:off x="2542212" y="0"/>
            <a:ext cx="80010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AEAA"/>
              </a:buClr>
              <a:buSzPts val="3200"/>
              <a:buFont typeface="Montserrat"/>
              <a:buNone/>
            </a:pPr>
            <a:r>
              <a:rPr b="1" lang="es-CO" sz="3200"/>
              <a:t>MANEJO MÉDICO TRM - APH</a:t>
            </a:r>
            <a:endParaRPr/>
          </a:p>
        </p:txBody>
      </p:sp>
      <p:sp>
        <p:nvSpPr>
          <p:cNvPr id="451" name="Google Shape;451;p33"/>
          <p:cNvSpPr txBox="1"/>
          <p:nvPr>
            <p:ph idx="1" type="body"/>
          </p:nvPr>
        </p:nvSpPr>
        <p:spPr>
          <a:xfrm>
            <a:off x="4522983" y="1143000"/>
            <a:ext cx="5126805" cy="52372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52B48"/>
              </a:buClr>
              <a:buSzPts val="1200"/>
              <a:buNone/>
            </a:pPr>
            <a:r>
              <a:rPr b="1" lang="es-CO" sz="1200"/>
              <a:t>TIPOS DE COLLARES CERVICALES:</a:t>
            </a:r>
            <a:endParaRPr/>
          </a:p>
          <a:p>
            <a:pPr indent="0" lvl="0" marL="0" rtl="0" algn="l">
              <a:lnSpc>
                <a:spcPct val="90000"/>
              </a:lnSpc>
              <a:spcBef>
                <a:spcPts val="1000"/>
              </a:spcBef>
              <a:spcAft>
                <a:spcPts val="0"/>
              </a:spcAft>
              <a:buClr>
                <a:srgbClr val="152B48"/>
              </a:buClr>
              <a:buSzPts val="1200"/>
              <a:buNone/>
            </a:pPr>
            <a:r>
              <a:t/>
            </a:r>
            <a:endParaRPr sz="1200"/>
          </a:p>
          <a:p>
            <a:pPr indent="-228600" lvl="0" marL="228600" rtl="0" algn="l">
              <a:lnSpc>
                <a:spcPct val="90000"/>
              </a:lnSpc>
              <a:spcBef>
                <a:spcPts val="1000"/>
              </a:spcBef>
              <a:spcAft>
                <a:spcPts val="0"/>
              </a:spcAft>
              <a:buClr>
                <a:srgbClr val="152B48"/>
              </a:buClr>
              <a:buSzPts val="1200"/>
              <a:buChar char="•"/>
            </a:pPr>
            <a:r>
              <a:rPr b="1" i="1" lang="es-CO" sz="1200"/>
              <a:t>Uni-valva:</a:t>
            </a:r>
            <a:r>
              <a:rPr b="1" lang="es-CO" sz="1200"/>
              <a:t> </a:t>
            </a:r>
            <a:endParaRPr/>
          </a:p>
          <a:p>
            <a:pPr indent="-228600" lvl="1" marL="685800" rtl="0" algn="l">
              <a:lnSpc>
                <a:spcPct val="90000"/>
              </a:lnSpc>
              <a:spcBef>
                <a:spcPts val="500"/>
              </a:spcBef>
              <a:spcAft>
                <a:spcPts val="0"/>
              </a:spcAft>
              <a:buClr>
                <a:srgbClr val="152B48"/>
              </a:buClr>
              <a:buSzPts val="1100"/>
              <a:buChar char="•"/>
            </a:pPr>
            <a:r>
              <a:rPr lang="es-CO" sz="1100"/>
              <a:t>Son los llamados “de rescate” o “planos”, consistentes en una sola unidad flexible (generalmente de polietileno de alta-densidad).</a:t>
            </a:r>
            <a:endParaRPr/>
          </a:p>
          <a:p>
            <a:pPr indent="0" lvl="0" marL="0" rtl="0" algn="l">
              <a:lnSpc>
                <a:spcPct val="90000"/>
              </a:lnSpc>
              <a:spcBef>
                <a:spcPts val="1000"/>
              </a:spcBef>
              <a:spcAft>
                <a:spcPts val="0"/>
              </a:spcAft>
              <a:buClr>
                <a:srgbClr val="152B48"/>
              </a:buClr>
              <a:buSzPts val="1200"/>
              <a:buNone/>
            </a:pPr>
            <a:r>
              <a:t/>
            </a:r>
            <a:endParaRPr b="1" sz="1200"/>
          </a:p>
          <a:p>
            <a:pPr indent="-228600" lvl="0" marL="228600" rtl="0" algn="l">
              <a:lnSpc>
                <a:spcPct val="90000"/>
              </a:lnSpc>
              <a:spcBef>
                <a:spcPts val="1000"/>
              </a:spcBef>
              <a:spcAft>
                <a:spcPts val="0"/>
              </a:spcAft>
              <a:buClr>
                <a:srgbClr val="152B48"/>
              </a:buClr>
              <a:buSzPts val="1200"/>
              <a:buChar char="•"/>
            </a:pPr>
            <a:r>
              <a:rPr b="1" i="1" lang="es-CO" sz="1200"/>
              <a:t>Bi-Valva:</a:t>
            </a:r>
            <a:r>
              <a:rPr b="1" lang="es-CO" sz="1200"/>
              <a:t> tipo Filadelfia.</a:t>
            </a:r>
            <a:endParaRPr/>
          </a:p>
          <a:p>
            <a:pPr indent="0" lvl="0" marL="0" rtl="0" algn="l">
              <a:lnSpc>
                <a:spcPct val="90000"/>
              </a:lnSpc>
              <a:spcBef>
                <a:spcPts val="1000"/>
              </a:spcBef>
              <a:spcAft>
                <a:spcPts val="0"/>
              </a:spcAft>
              <a:buClr>
                <a:srgbClr val="152B48"/>
              </a:buClr>
              <a:buSzPts val="1200"/>
              <a:buNone/>
            </a:pPr>
            <a:r>
              <a:t/>
            </a:r>
            <a:endParaRPr sz="1200"/>
          </a:p>
          <a:p>
            <a:pPr indent="-228600" lvl="0" marL="228600" rtl="0" algn="l">
              <a:lnSpc>
                <a:spcPct val="90000"/>
              </a:lnSpc>
              <a:spcBef>
                <a:spcPts val="1000"/>
              </a:spcBef>
              <a:spcAft>
                <a:spcPts val="0"/>
              </a:spcAft>
              <a:buClr>
                <a:srgbClr val="152B48"/>
              </a:buClr>
              <a:buSzPts val="1200"/>
              <a:buChar char="•"/>
            </a:pPr>
            <a:r>
              <a:rPr b="1" i="1" lang="es-CO" sz="1200"/>
              <a:t>Collar cervical blando</a:t>
            </a:r>
            <a:r>
              <a:rPr lang="es-CO" sz="1200"/>
              <a:t>: </a:t>
            </a:r>
            <a:endParaRPr/>
          </a:p>
          <a:p>
            <a:pPr indent="-228600" lvl="1" marL="685800" rtl="0" algn="l">
              <a:lnSpc>
                <a:spcPct val="90000"/>
              </a:lnSpc>
              <a:spcBef>
                <a:spcPts val="500"/>
              </a:spcBef>
              <a:spcAft>
                <a:spcPts val="0"/>
              </a:spcAft>
              <a:buClr>
                <a:srgbClr val="152B48"/>
              </a:buClr>
              <a:buSzPts val="1100"/>
              <a:buChar char="•"/>
            </a:pPr>
            <a:r>
              <a:rPr lang="es-CO" sz="1100"/>
              <a:t>Disminuye la movilidad cervical, alivia el dolor?</a:t>
            </a:r>
            <a:endParaRPr/>
          </a:p>
          <a:p>
            <a:pPr indent="0" lvl="0" marL="0" rtl="0" algn="l">
              <a:lnSpc>
                <a:spcPct val="90000"/>
              </a:lnSpc>
              <a:spcBef>
                <a:spcPts val="1000"/>
              </a:spcBef>
              <a:spcAft>
                <a:spcPts val="0"/>
              </a:spcAft>
              <a:buClr>
                <a:srgbClr val="152B48"/>
              </a:buClr>
              <a:buSzPts val="1200"/>
              <a:buNone/>
            </a:pPr>
            <a:r>
              <a:t/>
            </a:r>
            <a:endParaRPr sz="1200"/>
          </a:p>
          <a:p>
            <a:pPr indent="-228600" lvl="0" marL="228600" rtl="0" algn="l">
              <a:lnSpc>
                <a:spcPct val="90000"/>
              </a:lnSpc>
              <a:spcBef>
                <a:spcPts val="1000"/>
              </a:spcBef>
              <a:spcAft>
                <a:spcPts val="0"/>
              </a:spcAft>
              <a:buClr>
                <a:srgbClr val="152B48"/>
              </a:buClr>
              <a:buSzPts val="1200"/>
              <a:buChar char="•"/>
            </a:pPr>
            <a:r>
              <a:rPr b="1" i="1" lang="es-CO" sz="1200"/>
              <a:t>Collar cervical semirrígido</a:t>
            </a:r>
            <a:r>
              <a:rPr b="1" lang="es-CO" sz="1200"/>
              <a:t>: </a:t>
            </a:r>
            <a:endParaRPr/>
          </a:p>
          <a:p>
            <a:pPr indent="-228600" lvl="1" marL="685800" rtl="0" algn="l">
              <a:lnSpc>
                <a:spcPct val="90000"/>
              </a:lnSpc>
              <a:spcBef>
                <a:spcPts val="500"/>
              </a:spcBef>
              <a:spcAft>
                <a:spcPts val="0"/>
              </a:spcAft>
              <a:buClr>
                <a:srgbClr val="152B48"/>
              </a:buClr>
              <a:buSzPts val="1100"/>
              <a:buChar char="•"/>
            </a:pPr>
            <a:r>
              <a:rPr lang="es-CO" sz="1100"/>
              <a:t>Con apoyo de mentón (tipo Philadelphia).</a:t>
            </a:r>
            <a:endParaRPr/>
          </a:p>
          <a:p>
            <a:pPr indent="-228600" lvl="1" marL="685800" rtl="0" algn="l">
              <a:lnSpc>
                <a:spcPct val="90000"/>
              </a:lnSpc>
              <a:spcBef>
                <a:spcPts val="500"/>
              </a:spcBef>
              <a:spcAft>
                <a:spcPts val="0"/>
              </a:spcAft>
              <a:buClr>
                <a:srgbClr val="152B48"/>
              </a:buClr>
              <a:buSzPts val="1100"/>
              <a:buChar char="•"/>
            </a:pPr>
            <a:r>
              <a:rPr lang="es-CO" sz="1100"/>
              <a:t>Con apoyo occipitomentoniano.</a:t>
            </a:r>
            <a:endParaRPr/>
          </a:p>
          <a:p>
            <a:pPr indent="0" lvl="0" marL="0" rtl="0" algn="l">
              <a:lnSpc>
                <a:spcPct val="90000"/>
              </a:lnSpc>
              <a:spcBef>
                <a:spcPts val="1000"/>
              </a:spcBef>
              <a:spcAft>
                <a:spcPts val="0"/>
              </a:spcAft>
              <a:buClr>
                <a:srgbClr val="152B48"/>
              </a:buClr>
              <a:buSzPts val="1200"/>
              <a:buNone/>
            </a:pPr>
            <a:r>
              <a:t/>
            </a:r>
            <a:endParaRPr sz="1200"/>
          </a:p>
          <a:p>
            <a:pPr indent="-228600" lvl="0" marL="228600" rtl="0" algn="l">
              <a:lnSpc>
                <a:spcPct val="90000"/>
              </a:lnSpc>
              <a:spcBef>
                <a:spcPts val="1000"/>
              </a:spcBef>
              <a:spcAft>
                <a:spcPts val="0"/>
              </a:spcAft>
              <a:buClr>
                <a:srgbClr val="152B48"/>
              </a:buClr>
              <a:buSzPts val="1200"/>
              <a:buChar char="•"/>
            </a:pPr>
            <a:r>
              <a:rPr b="1" i="1" lang="es-CO" sz="1200"/>
              <a:t>Minerva y Somy:</a:t>
            </a:r>
            <a:endParaRPr/>
          </a:p>
          <a:p>
            <a:pPr indent="-228600" lvl="1" marL="685800" rtl="0" algn="l">
              <a:lnSpc>
                <a:spcPct val="90000"/>
              </a:lnSpc>
              <a:spcBef>
                <a:spcPts val="500"/>
              </a:spcBef>
              <a:spcAft>
                <a:spcPts val="0"/>
              </a:spcAft>
              <a:buClr>
                <a:srgbClr val="152B48"/>
              </a:buClr>
              <a:buSzPts val="1100"/>
              <a:buChar char="•"/>
            </a:pPr>
            <a:r>
              <a:rPr lang="es-CO" sz="1100"/>
              <a:t>Protección post-operatoria e indicada en lesiones de la columna cervical superior (C1 y C2).</a:t>
            </a:r>
            <a:endParaRPr/>
          </a:p>
        </p:txBody>
      </p:sp>
      <p:sp>
        <p:nvSpPr>
          <p:cNvPr id="452" name="Google Shape;452;p33"/>
          <p:cNvSpPr/>
          <p:nvPr/>
        </p:nvSpPr>
        <p:spPr>
          <a:xfrm>
            <a:off x="9286123" y="4294331"/>
            <a:ext cx="2514177" cy="523220"/>
          </a:xfrm>
          <a:prstGeom prst="rect">
            <a:avLst/>
          </a:prstGeom>
          <a:solidFill>
            <a:srgbClr val="152B4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400">
                <a:solidFill>
                  <a:schemeClr val="lt1"/>
                </a:solidFill>
                <a:latin typeface="Montserrat"/>
                <a:ea typeface="Montserrat"/>
                <a:cs typeface="Montserrat"/>
                <a:sym typeface="Montserrat"/>
              </a:rPr>
              <a:t>Inmovilización de la cabeza y cuello</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4"/>
          <p:cNvSpPr txBox="1"/>
          <p:nvPr>
            <p:ph idx="1" type="body"/>
          </p:nvPr>
        </p:nvSpPr>
        <p:spPr>
          <a:xfrm>
            <a:off x="7556227" y="0"/>
            <a:ext cx="3123395" cy="7715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52B48"/>
              </a:buClr>
              <a:buSzPts val="2400"/>
              <a:buNone/>
            </a:pPr>
            <a:r>
              <a:rPr lang="es-CO"/>
              <a:t>Tipo Philadelphia</a:t>
            </a:r>
            <a:endParaRPr/>
          </a:p>
        </p:txBody>
      </p:sp>
      <p:pic>
        <p:nvPicPr>
          <p:cNvPr id="458" name="Google Shape;458;p34"/>
          <p:cNvPicPr preferRelativeResize="0"/>
          <p:nvPr>
            <p:ph idx="2" type="body"/>
          </p:nvPr>
        </p:nvPicPr>
        <p:blipFill rotWithShape="1">
          <a:blip r:embed="rId3">
            <a:alphaModFix/>
          </a:blip>
          <a:srcRect b="0" l="0" r="0" t="0"/>
          <a:stretch/>
        </p:blipFill>
        <p:spPr>
          <a:xfrm>
            <a:off x="7163527" y="946279"/>
            <a:ext cx="1628196" cy="2259525"/>
          </a:xfrm>
          <a:prstGeom prst="rect">
            <a:avLst/>
          </a:prstGeom>
          <a:noFill/>
          <a:ln>
            <a:noFill/>
          </a:ln>
        </p:spPr>
      </p:pic>
      <p:sp>
        <p:nvSpPr>
          <p:cNvPr id="459" name="Google Shape;459;p34"/>
          <p:cNvSpPr txBox="1"/>
          <p:nvPr>
            <p:ph idx="3" type="body"/>
          </p:nvPr>
        </p:nvSpPr>
        <p:spPr>
          <a:xfrm>
            <a:off x="1444880" y="0"/>
            <a:ext cx="3912369" cy="7715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52B48"/>
              </a:buClr>
              <a:buSzPts val="2400"/>
              <a:buNone/>
            </a:pPr>
            <a:r>
              <a:rPr lang="es-CO"/>
              <a:t>Collar cervical blando</a:t>
            </a:r>
            <a:endParaRPr/>
          </a:p>
        </p:txBody>
      </p:sp>
      <p:pic>
        <p:nvPicPr>
          <p:cNvPr id="460" name="Google Shape;460;p34"/>
          <p:cNvPicPr preferRelativeResize="0"/>
          <p:nvPr/>
        </p:nvPicPr>
        <p:blipFill rotWithShape="1">
          <a:blip r:embed="rId4">
            <a:alphaModFix/>
          </a:blip>
          <a:srcRect b="0" l="0" r="0" t="0"/>
          <a:stretch/>
        </p:blipFill>
        <p:spPr>
          <a:xfrm>
            <a:off x="9159876" y="941191"/>
            <a:ext cx="1866201" cy="2277570"/>
          </a:xfrm>
          <a:prstGeom prst="rect">
            <a:avLst/>
          </a:prstGeom>
          <a:noFill/>
          <a:ln>
            <a:noFill/>
          </a:ln>
        </p:spPr>
      </p:pic>
      <p:pic>
        <p:nvPicPr>
          <p:cNvPr id="461" name="Google Shape;461;p34"/>
          <p:cNvPicPr preferRelativeResize="0"/>
          <p:nvPr/>
        </p:nvPicPr>
        <p:blipFill rotWithShape="1">
          <a:blip r:embed="rId5">
            <a:alphaModFix/>
          </a:blip>
          <a:srcRect b="0" l="0" r="0" t="0"/>
          <a:stretch/>
        </p:blipFill>
        <p:spPr>
          <a:xfrm>
            <a:off x="1611697" y="972014"/>
            <a:ext cx="3745552" cy="2658281"/>
          </a:xfrm>
          <a:prstGeom prst="rect">
            <a:avLst/>
          </a:prstGeom>
          <a:noFill/>
          <a:ln>
            <a:noFill/>
          </a:ln>
        </p:spPr>
      </p:pic>
      <p:pic>
        <p:nvPicPr>
          <p:cNvPr id="462" name="Google Shape;462;p34"/>
          <p:cNvPicPr preferRelativeResize="0"/>
          <p:nvPr/>
        </p:nvPicPr>
        <p:blipFill rotWithShape="1">
          <a:blip r:embed="rId6">
            <a:alphaModFix/>
          </a:blip>
          <a:srcRect b="0" l="0" r="0" t="0"/>
          <a:stretch/>
        </p:blipFill>
        <p:spPr>
          <a:xfrm>
            <a:off x="6834753" y="3882874"/>
            <a:ext cx="4051773" cy="1494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5"/>
          <p:cNvSpPr txBox="1"/>
          <p:nvPr>
            <p:ph idx="1" type="body"/>
          </p:nvPr>
        </p:nvSpPr>
        <p:spPr>
          <a:xfrm>
            <a:off x="657089" y="0"/>
            <a:ext cx="5157787" cy="7715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52B48"/>
              </a:buClr>
              <a:buSzPts val="2000"/>
              <a:buNone/>
            </a:pPr>
            <a:r>
              <a:rPr lang="es-CO" sz="2000"/>
              <a:t>Collar cervical Minerva</a:t>
            </a:r>
            <a:endParaRPr/>
          </a:p>
        </p:txBody>
      </p:sp>
      <p:pic>
        <p:nvPicPr>
          <p:cNvPr id="468" name="Google Shape;468;p35"/>
          <p:cNvPicPr preferRelativeResize="0"/>
          <p:nvPr>
            <p:ph idx="2" type="body"/>
          </p:nvPr>
        </p:nvPicPr>
        <p:blipFill rotWithShape="1">
          <a:blip r:embed="rId3">
            <a:alphaModFix/>
          </a:blip>
          <a:srcRect b="0" l="0" r="0" t="0"/>
          <a:stretch/>
        </p:blipFill>
        <p:spPr>
          <a:xfrm>
            <a:off x="1899997" y="935700"/>
            <a:ext cx="2702825" cy="2941414"/>
          </a:xfrm>
          <a:prstGeom prst="rect">
            <a:avLst/>
          </a:prstGeom>
          <a:noFill/>
          <a:ln>
            <a:noFill/>
          </a:ln>
        </p:spPr>
      </p:pic>
      <p:sp>
        <p:nvSpPr>
          <p:cNvPr id="469" name="Google Shape;469;p35"/>
          <p:cNvSpPr txBox="1"/>
          <p:nvPr>
            <p:ph idx="3" type="body"/>
          </p:nvPr>
        </p:nvSpPr>
        <p:spPr>
          <a:xfrm>
            <a:off x="6525490" y="-9311"/>
            <a:ext cx="5183188" cy="7715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52B48"/>
              </a:buClr>
              <a:buSzPts val="2000"/>
              <a:buNone/>
            </a:pPr>
            <a:r>
              <a:rPr lang="es-CO" sz="2000"/>
              <a:t>Collar cervical Somi</a:t>
            </a:r>
            <a:endParaRPr sz="2000"/>
          </a:p>
        </p:txBody>
      </p:sp>
      <p:pic>
        <p:nvPicPr>
          <p:cNvPr id="470" name="Google Shape;470;p35"/>
          <p:cNvPicPr preferRelativeResize="0"/>
          <p:nvPr>
            <p:ph idx="4" type="body"/>
          </p:nvPr>
        </p:nvPicPr>
        <p:blipFill rotWithShape="1">
          <a:blip r:embed="rId4">
            <a:alphaModFix/>
          </a:blip>
          <a:srcRect b="0" l="0" r="0" t="0"/>
          <a:stretch/>
        </p:blipFill>
        <p:spPr>
          <a:xfrm>
            <a:off x="7188488" y="919402"/>
            <a:ext cx="3854071" cy="289055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6"/>
          <p:cNvSpPr txBox="1"/>
          <p:nvPr>
            <p:ph type="title"/>
          </p:nvPr>
        </p:nvSpPr>
        <p:spPr>
          <a:xfrm>
            <a:off x="2039044" y="62349"/>
            <a:ext cx="8315325" cy="12001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6AEAA"/>
              </a:buClr>
              <a:buSzPts val="3200"/>
              <a:buFont typeface="Montserrat"/>
              <a:buNone/>
            </a:pPr>
            <a:r>
              <a:rPr b="1" lang="es-CO" sz="3200"/>
              <a:t>MANEJO MÉDICO TRM - APH</a:t>
            </a:r>
            <a:endParaRPr/>
          </a:p>
        </p:txBody>
      </p:sp>
      <p:sp>
        <p:nvSpPr>
          <p:cNvPr id="476" name="Google Shape;476;p36"/>
          <p:cNvSpPr txBox="1"/>
          <p:nvPr>
            <p:ph idx="1" type="body"/>
          </p:nvPr>
        </p:nvSpPr>
        <p:spPr>
          <a:xfrm>
            <a:off x="6322190" y="1088256"/>
            <a:ext cx="4362933" cy="2733732"/>
          </a:xfrm>
          <a:prstGeom prst="rect">
            <a:avLst/>
          </a:prstGeom>
          <a:solidFill>
            <a:schemeClr val="lt1"/>
          </a:solidFill>
          <a:ln cap="flat" cmpd="sng" w="38100">
            <a:solidFill>
              <a:srgbClr val="06AEAA"/>
            </a:solidFill>
            <a:prstDash val="solid"/>
            <a:miter lim="800000"/>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600"/>
              <a:buNone/>
            </a:pPr>
            <a:r>
              <a:rPr b="1" lang="es-CO" sz="1600">
                <a:solidFill>
                  <a:schemeClr val="dk1"/>
                </a:solidFill>
                <a:latin typeface="Calibri"/>
                <a:ea typeface="Calibri"/>
                <a:cs typeface="Calibri"/>
                <a:sym typeface="Calibri"/>
              </a:rPr>
              <a:t>Mantenimiento de la posición neutral alineada de la cabeza:</a:t>
            </a:r>
            <a:endParaRPr/>
          </a:p>
          <a:p>
            <a:pPr indent="0" lvl="0" marL="0" rtl="0" algn="l">
              <a:lnSpc>
                <a:spcPct val="90000"/>
              </a:lnSpc>
              <a:spcBef>
                <a:spcPts val="1000"/>
              </a:spcBef>
              <a:spcAft>
                <a:spcPts val="0"/>
              </a:spcAft>
              <a:buClr>
                <a:srgbClr val="152B48"/>
              </a:buClr>
              <a:buSzPts val="1600"/>
              <a:buNone/>
            </a:pPr>
            <a:r>
              <a:t/>
            </a:r>
            <a:endParaRPr b="1" sz="1600"/>
          </a:p>
          <a:p>
            <a:pPr indent="0" lvl="0" marL="0" rtl="0" algn="l">
              <a:lnSpc>
                <a:spcPct val="90000"/>
              </a:lnSpc>
              <a:spcBef>
                <a:spcPts val="1000"/>
              </a:spcBef>
              <a:spcAft>
                <a:spcPts val="0"/>
              </a:spcAft>
              <a:buClr>
                <a:schemeClr val="dk1"/>
              </a:buClr>
              <a:buSzPts val="1600"/>
              <a:buNone/>
            </a:pPr>
            <a:r>
              <a:rPr b="1" i="1" lang="es-CO" sz="1600">
                <a:solidFill>
                  <a:schemeClr val="dk1"/>
                </a:solidFill>
                <a:latin typeface="Calibri"/>
                <a:ea typeface="Calibri"/>
                <a:cs typeface="Calibri"/>
                <a:sym typeface="Calibri"/>
              </a:rPr>
              <a:t>ADULTOS: </a:t>
            </a:r>
            <a:endParaRPr/>
          </a:p>
          <a:p>
            <a:pPr indent="-228600" lvl="1" marL="685800" rtl="0" algn="l">
              <a:lnSpc>
                <a:spcPct val="90000"/>
              </a:lnSpc>
              <a:spcBef>
                <a:spcPts val="500"/>
              </a:spcBef>
              <a:spcAft>
                <a:spcPts val="0"/>
              </a:spcAft>
              <a:buClr>
                <a:schemeClr val="dk1"/>
              </a:buClr>
              <a:buSzPts val="1400"/>
              <a:buChar char="•"/>
            </a:pPr>
            <a:r>
              <a:rPr lang="es-CO" sz="1400">
                <a:solidFill>
                  <a:schemeClr val="dk1"/>
                </a:solidFill>
                <a:latin typeface="Calibri"/>
                <a:ea typeface="Calibri"/>
                <a:cs typeface="Calibri"/>
                <a:sym typeface="Calibri"/>
              </a:rPr>
              <a:t>Región occipital, 1.5 a 5 cm por encima del dorso tórax.</a:t>
            </a:r>
            <a:endParaRPr/>
          </a:p>
          <a:p>
            <a:pPr indent="0" lvl="0" marL="0" rtl="0" algn="l">
              <a:lnSpc>
                <a:spcPct val="90000"/>
              </a:lnSpc>
              <a:spcBef>
                <a:spcPts val="1000"/>
              </a:spcBef>
              <a:spcAft>
                <a:spcPts val="0"/>
              </a:spcAft>
              <a:buClr>
                <a:srgbClr val="152B48"/>
              </a:buClr>
              <a:buSzPts val="1600"/>
              <a:buNone/>
            </a:pPr>
            <a:r>
              <a:t/>
            </a:r>
            <a:endParaRPr sz="1600"/>
          </a:p>
          <a:p>
            <a:pPr indent="0" lvl="0" marL="0" rtl="0" algn="l">
              <a:lnSpc>
                <a:spcPct val="90000"/>
              </a:lnSpc>
              <a:spcBef>
                <a:spcPts val="1000"/>
              </a:spcBef>
              <a:spcAft>
                <a:spcPts val="0"/>
              </a:spcAft>
              <a:buClr>
                <a:schemeClr val="dk1"/>
              </a:buClr>
              <a:buSzPts val="1600"/>
              <a:buNone/>
            </a:pPr>
            <a:r>
              <a:rPr b="1" i="1" lang="es-CO" sz="1600">
                <a:solidFill>
                  <a:schemeClr val="dk1"/>
                </a:solidFill>
                <a:latin typeface="Calibri"/>
                <a:ea typeface="Calibri"/>
                <a:cs typeface="Calibri"/>
                <a:sym typeface="Calibri"/>
              </a:rPr>
              <a:t>NIÑOS: </a:t>
            </a:r>
            <a:endParaRPr/>
          </a:p>
          <a:p>
            <a:pPr indent="-228600" lvl="1" marL="685800" rtl="0" algn="l">
              <a:lnSpc>
                <a:spcPct val="90000"/>
              </a:lnSpc>
              <a:spcBef>
                <a:spcPts val="500"/>
              </a:spcBef>
              <a:spcAft>
                <a:spcPts val="0"/>
              </a:spcAft>
              <a:buClr>
                <a:schemeClr val="dk1"/>
              </a:buClr>
              <a:buSzPts val="1400"/>
              <a:buChar char="•"/>
            </a:pPr>
            <a:r>
              <a:rPr lang="es-CO" sz="1400">
                <a:solidFill>
                  <a:schemeClr val="dk1"/>
                </a:solidFill>
                <a:latin typeface="Calibri"/>
                <a:ea typeface="Calibri"/>
                <a:cs typeface="Calibri"/>
                <a:sym typeface="Calibri"/>
              </a:rPr>
              <a:t>Cabeza sobresale 1.5 a 5 cm por debajo del dorso del tórax.</a:t>
            </a:r>
            <a:endParaRPr/>
          </a:p>
          <a:p>
            <a:pPr indent="-127000" lvl="0" marL="228600" rtl="0" algn="l">
              <a:lnSpc>
                <a:spcPct val="90000"/>
              </a:lnSpc>
              <a:spcBef>
                <a:spcPts val="1000"/>
              </a:spcBef>
              <a:spcAft>
                <a:spcPts val="0"/>
              </a:spcAft>
              <a:buClr>
                <a:srgbClr val="152B48"/>
              </a:buClr>
              <a:buSzPts val="1600"/>
              <a:buNone/>
            </a:pPr>
            <a:r>
              <a:t/>
            </a:r>
            <a:endParaRPr sz="1600"/>
          </a:p>
          <a:p>
            <a:pPr indent="0" lvl="0" marL="0" rtl="0" algn="l">
              <a:lnSpc>
                <a:spcPct val="90000"/>
              </a:lnSpc>
              <a:spcBef>
                <a:spcPts val="1000"/>
              </a:spcBef>
              <a:spcAft>
                <a:spcPts val="0"/>
              </a:spcAft>
              <a:buClr>
                <a:srgbClr val="152B48"/>
              </a:buClr>
              <a:buSzPts val="1600"/>
              <a:buNone/>
            </a:pPr>
            <a:r>
              <a:t/>
            </a:r>
            <a:endParaRPr sz="1600"/>
          </a:p>
          <a:p>
            <a:pPr indent="-127000" lvl="0" marL="228600" rtl="0" algn="l">
              <a:lnSpc>
                <a:spcPct val="90000"/>
              </a:lnSpc>
              <a:spcBef>
                <a:spcPts val="1000"/>
              </a:spcBef>
              <a:spcAft>
                <a:spcPts val="0"/>
              </a:spcAft>
              <a:buClr>
                <a:srgbClr val="152B48"/>
              </a:buClr>
              <a:buSzPts val="1600"/>
              <a:buNone/>
            </a:pPr>
            <a:r>
              <a:t/>
            </a:r>
            <a:endParaRPr sz="1600"/>
          </a:p>
        </p:txBody>
      </p:sp>
      <p:sp>
        <p:nvSpPr>
          <p:cNvPr id="477" name="Google Shape;477;p36"/>
          <p:cNvSpPr/>
          <p:nvPr/>
        </p:nvSpPr>
        <p:spPr>
          <a:xfrm>
            <a:off x="5605235" y="4189765"/>
            <a:ext cx="5796842" cy="1815882"/>
          </a:xfrm>
          <a:prstGeom prst="rect">
            <a:avLst/>
          </a:prstGeom>
          <a:solidFill>
            <a:srgbClr val="152B48"/>
          </a:solidFill>
          <a:ln>
            <a:noFill/>
          </a:ln>
        </p:spPr>
        <p:txBody>
          <a:bodyPr anchorCtr="0" anchor="t" bIns="45700" lIns="91425" spcFirstLastPara="1" rIns="91425" wrap="square" tIns="45700">
            <a:spAutoFit/>
          </a:bodyPr>
          <a:lstStyle/>
          <a:p>
            <a:pPr indent="-88900" lvl="0" marL="0" marR="0" rtl="0" algn="l">
              <a:spcBef>
                <a:spcPts val="0"/>
              </a:spcBef>
              <a:spcAft>
                <a:spcPts val="0"/>
              </a:spcAft>
              <a:buClr>
                <a:schemeClr val="lt1"/>
              </a:buClr>
              <a:buSzPts val="1400"/>
              <a:buFont typeface="Noto Sans Symbols"/>
              <a:buChar char="❖"/>
            </a:pPr>
            <a:r>
              <a:rPr lang="es-CO" sz="1400">
                <a:solidFill>
                  <a:schemeClr val="lt1"/>
                </a:solidFill>
                <a:latin typeface="Montserrat"/>
                <a:ea typeface="Montserrat"/>
                <a:cs typeface="Montserrat"/>
                <a:sym typeface="Montserrat"/>
              </a:rPr>
              <a:t> Uso de almohadillas semirrígidas o toallas dobladas en región occipital en adultos y en tórax en niños. </a:t>
            </a:r>
            <a:endParaRPr/>
          </a:p>
          <a:p>
            <a:pPr indent="0" lvl="0" marL="0" marR="0" rtl="0" algn="l">
              <a:spcBef>
                <a:spcPts val="0"/>
              </a:spcBef>
              <a:spcAft>
                <a:spcPts val="0"/>
              </a:spcAft>
              <a:buClr>
                <a:schemeClr val="dk1"/>
              </a:buClr>
              <a:buSzPts val="1400"/>
              <a:buFont typeface="Noto Sans Symbols"/>
              <a:buNone/>
            </a:pPr>
            <a:r>
              <a:t/>
            </a:r>
            <a:endParaRPr sz="1400">
              <a:solidFill>
                <a:schemeClr val="lt1"/>
              </a:solidFill>
              <a:latin typeface="Montserrat"/>
              <a:ea typeface="Montserrat"/>
              <a:cs typeface="Montserrat"/>
              <a:sym typeface="Montserrat"/>
            </a:endParaRPr>
          </a:p>
          <a:p>
            <a:pPr indent="-88900" lvl="0" marL="0" marR="0" rtl="0" algn="l">
              <a:spcBef>
                <a:spcPts val="0"/>
              </a:spcBef>
              <a:spcAft>
                <a:spcPts val="0"/>
              </a:spcAft>
              <a:buClr>
                <a:schemeClr val="lt1"/>
              </a:buClr>
              <a:buSzPts val="1400"/>
              <a:buFont typeface="Noto Sans Symbols"/>
              <a:buChar char="❖"/>
            </a:pPr>
            <a:r>
              <a:rPr lang="es-CO" sz="1400">
                <a:solidFill>
                  <a:schemeClr val="lt1"/>
                </a:solidFill>
                <a:latin typeface="Montserrat"/>
                <a:ea typeface="Montserrat"/>
                <a:cs typeface="Montserrat"/>
                <a:sym typeface="Montserrat"/>
              </a:rPr>
              <a:t>Almohadillas o sábanas enrolladas sobre caras laterales de la cabeza.</a:t>
            </a:r>
            <a:endParaRPr/>
          </a:p>
          <a:p>
            <a:pPr indent="0" lvl="0" marL="0" marR="0" rtl="0" algn="l">
              <a:spcBef>
                <a:spcPts val="0"/>
              </a:spcBef>
              <a:spcAft>
                <a:spcPts val="0"/>
              </a:spcAft>
              <a:buClr>
                <a:schemeClr val="dk1"/>
              </a:buClr>
              <a:buSzPts val="1400"/>
              <a:buFont typeface="Noto Sans Symbols"/>
              <a:buNone/>
            </a:pPr>
            <a:r>
              <a:t/>
            </a:r>
            <a:endParaRPr sz="1400">
              <a:solidFill>
                <a:schemeClr val="lt1"/>
              </a:solidFill>
              <a:latin typeface="Montserrat"/>
              <a:ea typeface="Montserrat"/>
              <a:cs typeface="Montserrat"/>
              <a:sym typeface="Montserrat"/>
            </a:endParaRPr>
          </a:p>
          <a:p>
            <a:pPr indent="-88900" lvl="0" marL="0" marR="0" rtl="0" algn="l">
              <a:spcBef>
                <a:spcPts val="0"/>
              </a:spcBef>
              <a:spcAft>
                <a:spcPts val="0"/>
              </a:spcAft>
              <a:buClr>
                <a:schemeClr val="lt1"/>
              </a:buClr>
              <a:buSzPts val="1400"/>
              <a:buFont typeface="Noto Sans Symbols"/>
              <a:buChar char="❖"/>
            </a:pPr>
            <a:r>
              <a:rPr lang="es-CO" sz="1400">
                <a:solidFill>
                  <a:schemeClr val="lt1"/>
                </a:solidFill>
                <a:latin typeface="Montserrat"/>
                <a:ea typeface="Montserrat"/>
                <a:cs typeface="Montserrat"/>
                <a:sym typeface="Montserrat"/>
              </a:rPr>
              <a:t>NO USAR: bolsas de solución iv o bolsas de arena.</a:t>
            </a:r>
            <a:endParaRPr/>
          </a:p>
          <a:p>
            <a:pPr indent="0" lvl="0" marL="0" marR="0" rtl="0" algn="l">
              <a:spcBef>
                <a:spcPts val="0"/>
              </a:spcBef>
              <a:spcAft>
                <a:spcPts val="0"/>
              </a:spcAft>
              <a:buClr>
                <a:schemeClr val="dk1"/>
              </a:buClr>
              <a:buSzPts val="1400"/>
              <a:buFont typeface="Noto Sans Symbols"/>
              <a:buNone/>
            </a:pPr>
            <a:r>
              <a:t/>
            </a:r>
            <a:endParaRPr sz="1400">
              <a:solidFill>
                <a:schemeClr val="lt1"/>
              </a:solidFill>
              <a:latin typeface="Montserrat"/>
              <a:ea typeface="Montserrat"/>
              <a:cs typeface="Montserrat"/>
              <a:sym typeface="Montserrat"/>
            </a:endParaRPr>
          </a:p>
          <a:p>
            <a:pPr indent="-88900" lvl="0" marL="0" marR="0" rtl="0" algn="l">
              <a:spcBef>
                <a:spcPts val="0"/>
              </a:spcBef>
              <a:spcAft>
                <a:spcPts val="0"/>
              </a:spcAft>
              <a:buClr>
                <a:schemeClr val="lt1"/>
              </a:buClr>
              <a:buSzPts val="1400"/>
              <a:buFont typeface="Noto Sans Symbols"/>
              <a:buChar char="❖"/>
            </a:pPr>
            <a:r>
              <a:rPr lang="es-CO" sz="1400">
                <a:solidFill>
                  <a:schemeClr val="lt1"/>
                </a:solidFill>
                <a:latin typeface="Montserrat"/>
                <a:ea typeface="Montserrat"/>
                <a:cs typeface="Montserrat"/>
                <a:sym typeface="Montserrat"/>
              </a:rPr>
              <a:t>Correas o cintas adhesivas (superior e inferior), anclada a la tabla rígida.</a:t>
            </a:r>
            <a:endParaRPr/>
          </a:p>
        </p:txBody>
      </p:sp>
      <p:sp>
        <p:nvSpPr>
          <p:cNvPr id="478" name="Google Shape;478;p36"/>
          <p:cNvSpPr/>
          <p:nvPr/>
        </p:nvSpPr>
        <p:spPr>
          <a:xfrm>
            <a:off x="3132968" y="2021904"/>
            <a:ext cx="2472267" cy="646331"/>
          </a:xfrm>
          <a:prstGeom prst="rect">
            <a:avLst/>
          </a:prstGeom>
          <a:solidFill>
            <a:srgbClr val="06AEAA"/>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800">
                <a:solidFill>
                  <a:schemeClr val="lt1"/>
                </a:solidFill>
                <a:latin typeface="Calibri"/>
                <a:ea typeface="Calibri"/>
                <a:cs typeface="Calibri"/>
                <a:sym typeface="Calibri"/>
              </a:rPr>
              <a:t>Inmovilización de la cabeza y cuello</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7"/>
          <p:cNvSpPr txBox="1"/>
          <p:nvPr>
            <p:ph type="title"/>
          </p:nvPr>
        </p:nvSpPr>
        <p:spPr>
          <a:xfrm>
            <a:off x="2006720" y="14050"/>
            <a:ext cx="8001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6AEAA"/>
              </a:buClr>
              <a:buSzPts val="2400"/>
              <a:buFont typeface="Montserrat"/>
              <a:buNone/>
            </a:pPr>
            <a:r>
              <a:rPr b="1" lang="es-CO" sz="2400"/>
              <a:t>MANEJO MÉDICO TRM - APH</a:t>
            </a:r>
            <a:endParaRPr/>
          </a:p>
        </p:txBody>
      </p:sp>
      <p:sp>
        <p:nvSpPr>
          <p:cNvPr id="485" name="Google Shape;485;p37"/>
          <p:cNvSpPr txBox="1"/>
          <p:nvPr>
            <p:ph idx="1" type="body"/>
          </p:nvPr>
        </p:nvSpPr>
        <p:spPr>
          <a:xfrm>
            <a:off x="738407" y="1507510"/>
            <a:ext cx="4978401" cy="2653524"/>
          </a:xfrm>
          <a:prstGeom prst="rect">
            <a:avLst/>
          </a:prstGeom>
          <a:solidFill>
            <a:srgbClr val="152B48"/>
          </a:solid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200"/>
              <a:buChar char="•"/>
            </a:pPr>
            <a:r>
              <a:rPr lang="es-CO" sz="1200">
                <a:solidFill>
                  <a:schemeClr val="lt1"/>
                </a:solidFill>
                <a:latin typeface="Calibri"/>
                <a:ea typeface="Calibri"/>
                <a:cs typeface="Calibri"/>
                <a:sym typeface="Calibri"/>
              </a:rPr>
              <a:t>Uso de tabla rígida de columna larga.</a:t>
            </a:r>
            <a:endParaRPr/>
          </a:p>
          <a:p>
            <a:pPr indent="-152400" lvl="0" marL="228600" rtl="0" algn="l">
              <a:lnSpc>
                <a:spcPct val="90000"/>
              </a:lnSpc>
              <a:spcBef>
                <a:spcPts val="1000"/>
              </a:spcBef>
              <a:spcAft>
                <a:spcPts val="0"/>
              </a:spcAft>
              <a:buClr>
                <a:srgbClr val="152B48"/>
              </a:buClr>
              <a:buSzPts val="1200"/>
              <a:buNone/>
            </a:pPr>
            <a:r>
              <a:t/>
            </a:r>
            <a:endParaRPr sz="1200">
              <a:solidFill>
                <a:schemeClr val="lt1"/>
              </a:solidFill>
            </a:endParaRPr>
          </a:p>
          <a:p>
            <a:pPr indent="-228600" lvl="0" marL="228600" rtl="0" algn="l">
              <a:lnSpc>
                <a:spcPct val="90000"/>
              </a:lnSpc>
              <a:spcBef>
                <a:spcPts val="1000"/>
              </a:spcBef>
              <a:spcAft>
                <a:spcPts val="0"/>
              </a:spcAft>
              <a:buClr>
                <a:schemeClr val="lt1"/>
              </a:buClr>
              <a:buSzPts val="1200"/>
              <a:buChar char="•"/>
            </a:pPr>
            <a:r>
              <a:rPr lang="es-CO" sz="1200">
                <a:solidFill>
                  <a:schemeClr val="lt1"/>
                </a:solidFill>
                <a:latin typeface="Calibri"/>
                <a:ea typeface="Calibri"/>
                <a:cs typeface="Calibri"/>
                <a:sym typeface="Calibri"/>
              </a:rPr>
              <a:t>Tabla al lado del paciente con correas listas (tronco, pelvis, muslos, tobillos).</a:t>
            </a:r>
            <a:endParaRPr/>
          </a:p>
          <a:p>
            <a:pPr indent="-152400" lvl="0" marL="228600" rtl="0" algn="l">
              <a:lnSpc>
                <a:spcPct val="90000"/>
              </a:lnSpc>
              <a:spcBef>
                <a:spcPts val="1000"/>
              </a:spcBef>
              <a:spcAft>
                <a:spcPts val="0"/>
              </a:spcAft>
              <a:buClr>
                <a:srgbClr val="152B48"/>
              </a:buClr>
              <a:buSzPts val="1200"/>
              <a:buNone/>
            </a:pPr>
            <a:r>
              <a:t/>
            </a:r>
            <a:endParaRPr sz="1200">
              <a:solidFill>
                <a:schemeClr val="lt1"/>
              </a:solidFill>
            </a:endParaRPr>
          </a:p>
          <a:p>
            <a:pPr indent="-228600" lvl="0" marL="228600" rtl="0" algn="l">
              <a:lnSpc>
                <a:spcPct val="90000"/>
              </a:lnSpc>
              <a:spcBef>
                <a:spcPts val="1000"/>
              </a:spcBef>
              <a:spcAft>
                <a:spcPts val="0"/>
              </a:spcAft>
              <a:buClr>
                <a:schemeClr val="lt1"/>
              </a:buClr>
              <a:buSzPts val="1200"/>
              <a:buChar char="•"/>
            </a:pPr>
            <a:r>
              <a:rPr b="1" lang="es-CO" sz="1200">
                <a:solidFill>
                  <a:schemeClr val="lt1"/>
                </a:solidFill>
                <a:latin typeface="Calibri"/>
                <a:ea typeface="Calibri"/>
                <a:cs typeface="Calibri"/>
                <a:sym typeface="Calibri"/>
              </a:rPr>
              <a:t>Maniobra de  Logroll: </a:t>
            </a:r>
            <a:r>
              <a:rPr lang="es-CO" sz="1200">
                <a:solidFill>
                  <a:schemeClr val="lt1"/>
                </a:solidFill>
                <a:latin typeface="Calibri"/>
                <a:ea typeface="Calibri"/>
                <a:cs typeface="Calibri"/>
                <a:sym typeface="Calibri"/>
              </a:rPr>
              <a:t>4 ayudantes (1: cabeza - 2: tronco y MSS - 3: miembros inferiores y pelvis - 4: tabla y revisión de columna).</a:t>
            </a:r>
            <a:endParaRPr/>
          </a:p>
          <a:p>
            <a:pPr indent="-152400" lvl="0" marL="228600" rtl="0" algn="l">
              <a:lnSpc>
                <a:spcPct val="90000"/>
              </a:lnSpc>
              <a:spcBef>
                <a:spcPts val="1000"/>
              </a:spcBef>
              <a:spcAft>
                <a:spcPts val="0"/>
              </a:spcAft>
              <a:buClr>
                <a:srgbClr val="152B48"/>
              </a:buClr>
              <a:buSzPts val="1200"/>
              <a:buNone/>
            </a:pPr>
            <a:r>
              <a:t/>
            </a:r>
            <a:endParaRPr sz="1200">
              <a:solidFill>
                <a:schemeClr val="lt1"/>
              </a:solidFill>
            </a:endParaRPr>
          </a:p>
          <a:p>
            <a:pPr indent="-228600" lvl="0" marL="228600" rtl="0" algn="l">
              <a:lnSpc>
                <a:spcPct val="90000"/>
              </a:lnSpc>
              <a:spcBef>
                <a:spcPts val="1000"/>
              </a:spcBef>
              <a:spcAft>
                <a:spcPts val="0"/>
              </a:spcAft>
              <a:buClr>
                <a:schemeClr val="lt1"/>
              </a:buClr>
              <a:buSzPts val="1200"/>
              <a:buChar char="•"/>
            </a:pPr>
            <a:r>
              <a:rPr lang="es-CO" sz="1200">
                <a:solidFill>
                  <a:schemeClr val="lt1"/>
                </a:solidFill>
                <a:latin typeface="Calibri"/>
                <a:ea typeface="Calibri"/>
                <a:cs typeface="Calibri"/>
                <a:sym typeface="Calibri"/>
              </a:rPr>
              <a:t>Inmovilizar previamente lesiones en extremidades.</a:t>
            </a:r>
            <a:endParaRPr/>
          </a:p>
        </p:txBody>
      </p:sp>
      <p:sp>
        <p:nvSpPr>
          <p:cNvPr id="486" name="Google Shape;486;p37"/>
          <p:cNvSpPr/>
          <p:nvPr/>
        </p:nvSpPr>
        <p:spPr>
          <a:xfrm>
            <a:off x="6271684" y="1507510"/>
            <a:ext cx="5283200" cy="1938992"/>
          </a:xfrm>
          <a:prstGeom prst="rect">
            <a:avLst/>
          </a:prstGeom>
          <a:solidFill>
            <a:srgbClr val="06AEAA"/>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200"/>
              <a:buFont typeface="Arial"/>
              <a:buChar char="•"/>
            </a:pPr>
            <a:r>
              <a:rPr lang="es-CO" sz="1200">
                <a:solidFill>
                  <a:schemeClr val="lt1"/>
                </a:solidFill>
                <a:latin typeface="Montserrat"/>
                <a:ea typeface="Montserrat"/>
                <a:cs typeface="Montserrat"/>
                <a:sym typeface="Montserrat"/>
              </a:rPr>
              <a:t>Miembros inferiores - palmas hacia adentro.</a:t>
            </a:r>
            <a:endParaRPr/>
          </a:p>
          <a:p>
            <a:pPr indent="-209550" lvl="0" marL="285750" marR="0" rtl="0" algn="l">
              <a:spcBef>
                <a:spcPts val="0"/>
              </a:spcBef>
              <a:spcAft>
                <a:spcPts val="0"/>
              </a:spcAft>
              <a:buClr>
                <a:schemeClr val="dk1"/>
              </a:buClr>
              <a:buSzPts val="1200"/>
              <a:buFont typeface="Arial"/>
              <a:buNone/>
            </a:pPr>
            <a:r>
              <a:t/>
            </a:r>
            <a:endParaRPr sz="1200">
              <a:solidFill>
                <a:schemeClr val="lt1"/>
              </a:solidFill>
              <a:latin typeface="Montserrat"/>
              <a:ea typeface="Montserrat"/>
              <a:cs typeface="Montserrat"/>
              <a:sym typeface="Montserrat"/>
            </a:endParaRPr>
          </a:p>
          <a:p>
            <a:pPr indent="-209550" lvl="0" marL="285750" marR="0" rtl="0" algn="l">
              <a:spcBef>
                <a:spcPts val="0"/>
              </a:spcBef>
              <a:spcAft>
                <a:spcPts val="0"/>
              </a:spcAft>
              <a:buClr>
                <a:schemeClr val="dk1"/>
              </a:buClr>
              <a:buSzPts val="1200"/>
              <a:buFont typeface="Arial"/>
              <a:buNone/>
            </a:pPr>
            <a:r>
              <a:t/>
            </a:r>
            <a:endParaRPr sz="1200">
              <a:solidFill>
                <a:schemeClr val="lt1"/>
              </a:solidFill>
              <a:latin typeface="Montserrat"/>
              <a:ea typeface="Montserrat"/>
              <a:cs typeface="Montserrat"/>
              <a:sym typeface="Montserrat"/>
            </a:endParaRPr>
          </a:p>
          <a:p>
            <a:pPr indent="-285750" lvl="0" marL="285750" marR="0" rtl="0" algn="l">
              <a:spcBef>
                <a:spcPts val="0"/>
              </a:spcBef>
              <a:spcAft>
                <a:spcPts val="0"/>
              </a:spcAft>
              <a:buClr>
                <a:schemeClr val="lt1"/>
              </a:buClr>
              <a:buSzPts val="1200"/>
              <a:buFont typeface="Arial"/>
              <a:buChar char="•"/>
            </a:pPr>
            <a:r>
              <a:rPr lang="es-CO" sz="1200">
                <a:solidFill>
                  <a:schemeClr val="lt1"/>
                </a:solidFill>
                <a:latin typeface="Montserrat"/>
                <a:ea typeface="Montserrat"/>
                <a:cs typeface="Montserrat"/>
                <a:sym typeface="Montserrat"/>
              </a:rPr>
              <a:t>Miembros superiores posición neutra con la columna.</a:t>
            </a:r>
            <a:endParaRPr/>
          </a:p>
          <a:p>
            <a:pPr indent="-209550" lvl="0" marL="285750" marR="0" rtl="0" algn="l">
              <a:spcBef>
                <a:spcPts val="0"/>
              </a:spcBef>
              <a:spcAft>
                <a:spcPts val="0"/>
              </a:spcAft>
              <a:buClr>
                <a:schemeClr val="dk1"/>
              </a:buClr>
              <a:buSzPts val="1200"/>
              <a:buFont typeface="Arial"/>
              <a:buNone/>
            </a:pPr>
            <a:r>
              <a:t/>
            </a:r>
            <a:endParaRPr sz="1200">
              <a:solidFill>
                <a:schemeClr val="lt1"/>
              </a:solidFill>
              <a:latin typeface="Montserrat"/>
              <a:ea typeface="Montserrat"/>
              <a:cs typeface="Montserrat"/>
              <a:sym typeface="Montserrat"/>
            </a:endParaRPr>
          </a:p>
          <a:p>
            <a:pPr indent="-209550" lvl="0" marL="285750" marR="0" rtl="0" algn="l">
              <a:spcBef>
                <a:spcPts val="0"/>
              </a:spcBef>
              <a:spcAft>
                <a:spcPts val="0"/>
              </a:spcAft>
              <a:buClr>
                <a:schemeClr val="dk1"/>
              </a:buClr>
              <a:buSzPts val="1200"/>
              <a:buFont typeface="Arial"/>
              <a:buNone/>
            </a:pPr>
            <a:r>
              <a:t/>
            </a:r>
            <a:endParaRPr sz="1200">
              <a:solidFill>
                <a:schemeClr val="lt1"/>
              </a:solidFill>
              <a:latin typeface="Montserrat"/>
              <a:ea typeface="Montserrat"/>
              <a:cs typeface="Montserrat"/>
              <a:sym typeface="Montserrat"/>
            </a:endParaRPr>
          </a:p>
          <a:p>
            <a:pPr indent="-285750" lvl="0" marL="285750" marR="0" rtl="0" algn="l">
              <a:spcBef>
                <a:spcPts val="0"/>
              </a:spcBef>
              <a:spcAft>
                <a:spcPts val="0"/>
              </a:spcAft>
              <a:buClr>
                <a:schemeClr val="lt1"/>
              </a:buClr>
              <a:buSzPts val="1200"/>
              <a:buFont typeface="Arial"/>
              <a:buChar char="•"/>
            </a:pPr>
            <a:r>
              <a:rPr lang="es-CO" sz="1200">
                <a:solidFill>
                  <a:schemeClr val="lt1"/>
                </a:solidFill>
                <a:latin typeface="Montserrat"/>
                <a:ea typeface="Montserrat"/>
                <a:cs typeface="Montserrat"/>
                <a:sym typeface="Montserrat"/>
              </a:rPr>
              <a:t>Almohadillas semirrígidas o rollos de mantas lateralmente.</a:t>
            </a:r>
            <a:endParaRPr/>
          </a:p>
          <a:p>
            <a:pPr indent="-209550" lvl="0" marL="285750" marR="0" rtl="0" algn="l">
              <a:spcBef>
                <a:spcPts val="0"/>
              </a:spcBef>
              <a:spcAft>
                <a:spcPts val="0"/>
              </a:spcAft>
              <a:buClr>
                <a:schemeClr val="dk1"/>
              </a:buClr>
              <a:buSzPts val="1200"/>
              <a:buFont typeface="Arial"/>
              <a:buNone/>
            </a:pPr>
            <a:r>
              <a:t/>
            </a:r>
            <a:endParaRPr sz="1200">
              <a:solidFill>
                <a:schemeClr val="lt1"/>
              </a:solidFill>
              <a:latin typeface="Montserrat"/>
              <a:ea typeface="Montserrat"/>
              <a:cs typeface="Montserrat"/>
              <a:sym typeface="Montserrat"/>
            </a:endParaRPr>
          </a:p>
          <a:p>
            <a:pPr indent="-209550" lvl="0" marL="285750" marR="0" rtl="0" algn="l">
              <a:spcBef>
                <a:spcPts val="0"/>
              </a:spcBef>
              <a:spcAft>
                <a:spcPts val="0"/>
              </a:spcAft>
              <a:buClr>
                <a:schemeClr val="dk1"/>
              </a:buClr>
              <a:buSzPts val="1200"/>
              <a:buFont typeface="Arial"/>
              <a:buNone/>
            </a:pPr>
            <a:r>
              <a:t/>
            </a:r>
            <a:endParaRPr sz="1200">
              <a:solidFill>
                <a:schemeClr val="lt1"/>
              </a:solidFill>
              <a:latin typeface="Montserrat"/>
              <a:ea typeface="Montserrat"/>
              <a:cs typeface="Montserrat"/>
              <a:sym typeface="Montserrat"/>
            </a:endParaRPr>
          </a:p>
          <a:p>
            <a:pPr indent="-285750" lvl="0" marL="285750" marR="0" rtl="0" algn="l">
              <a:spcBef>
                <a:spcPts val="0"/>
              </a:spcBef>
              <a:spcAft>
                <a:spcPts val="0"/>
              </a:spcAft>
              <a:buClr>
                <a:schemeClr val="lt1"/>
              </a:buClr>
              <a:buSzPts val="1200"/>
              <a:buFont typeface="Arial"/>
              <a:buChar char="•"/>
            </a:pPr>
            <a:r>
              <a:rPr lang="es-CO" sz="1200">
                <a:solidFill>
                  <a:schemeClr val="lt1"/>
                </a:solidFill>
                <a:latin typeface="Montserrat"/>
                <a:ea typeface="Montserrat"/>
                <a:cs typeface="Montserrat"/>
                <a:sym typeface="Montserrat"/>
              </a:rPr>
              <a:t>Complicaciones de la tabla: escaras (occipital, escápulas, sacro, talones).</a:t>
            </a:r>
            <a:endParaRPr/>
          </a:p>
        </p:txBody>
      </p:sp>
      <p:sp>
        <p:nvSpPr>
          <p:cNvPr id="487" name="Google Shape;487;p37"/>
          <p:cNvSpPr/>
          <p:nvPr/>
        </p:nvSpPr>
        <p:spPr>
          <a:xfrm>
            <a:off x="2999639" y="845109"/>
            <a:ext cx="619272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800" u="sng">
                <a:solidFill>
                  <a:srgbClr val="152B48"/>
                </a:solidFill>
                <a:latin typeface="Montserrat"/>
                <a:ea typeface="Montserrat"/>
                <a:cs typeface="Montserrat"/>
                <a:sym typeface="Montserrat"/>
              </a:rPr>
              <a:t>INMOVILIZACIÓN DEL TRONCO Y EXTREMIDADES</a:t>
            </a:r>
            <a:endParaRPr/>
          </a:p>
        </p:txBody>
      </p:sp>
      <p:sp>
        <p:nvSpPr>
          <p:cNvPr id="488" name="Google Shape;488;p37"/>
          <p:cNvSpPr/>
          <p:nvPr/>
        </p:nvSpPr>
        <p:spPr>
          <a:xfrm>
            <a:off x="3227607" y="2649606"/>
            <a:ext cx="3748783" cy="369332"/>
          </a:xfrm>
          <a:prstGeom prst="rect">
            <a:avLst/>
          </a:prstGeom>
          <a:solidFill>
            <a:srgbClr val="06AEAA"/>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s-CO" sz="1800">
                <a:solidFill>
                  <a:schemeClr val="lt1"/>
                </a:solidFill>
                <a:latin typeface="Montserrat"/>
                <a:ea typeface="Montserrat"/>
                <a:cs typeface="Montserrat"/>
                <a:sym typeface="Montserrat"/>
              </a:rPr>
              <a:t>Tabla rígida solo durante el transporte</a:t>
            </a:r>
            <a:endParaRPr/>
          </a:p>
        </p:txBody>
      </p:sp>
      <p:sp>
        <p:nvSpPr>
          <p:cNvPr id="489" name="Google Shape;489;p37"/>
          <p:cNvSpPr txBox="1"/>
          <p:nvPr/>
        </p:nvSpPr>
        <p:spPr>
          <a:xfrm>
            <a:off x="3145408" y="6200335"/>
            <a:ext cx="11641539"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100">
                <a:solidFill>
                  <a:schemeClr val="dk1"/>
                </a:solidFill>
                <a:latin typeface="Montserrat"/>
                <a:ea typeface="Montserrat"/>
                <a:cs typeface="Montserrat"/>
                <a:sym typeface="Montserrat"/>
              </a:rPr>
              <a:t>The Committee On Trauma. (2018). </a:t>
            </a:r>
            <a:r>
              <a:rPr i="1" lang="es-CO" sz="1100">
                <a:solidFill>
                  <a:schemeClr val="dk1"/>
                </a:solidFill>
                <a:latin typeface="Montserrat"/>
                <a:ea typeface="Montserrat"/>
                <a:cs typeface="Montserrat"/>
                <a:sym typeface="Montserrat"/>
              </a:rPr>
              <a:t>ATLS: Advanced Trauma Life Support</a:t>
            </a:r>
            <a:r>
              <a:rPr lang="es-CO" sz="1100">
                <a:solidFill>
                  <a:schemeClr val="dk1"/>
                </a:solidFill>
                <a:latin typeface="Montserrat"/>
                <a:ea typeface="Montserrat"/>
                <a:cs typeface="Montserrat"/>
                <a:sym typeface="Montserrat"/>
              </a:rPr>
              <a:t> (10 ed).</a:t>
            </a:r>
            <a:endParaRPr sz="1100">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8"/>
                                        </p:tgtEl>
                                        <p:attrNameLst>
                                          <p:attrName>style.visibility</p:attrName>
                                        </p:attrNameLst>
                                      </p:cBhvr>
                                      <p:to>
                                        <p:strVal val="visible"/>
                                      </p:to>
                                    </p:set>
                                    <p:anim calcmode="lin" valueType="num">
                                      <p:cBhvr additive="base">
                                        <p:cTn dur="500"/>
                                        <p:tgtEl>
                                          <p:spTgt spid="48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493" name="Shape 493"/>
        <p:cNvGrpSpPr/>
        <p:nvPr/>
      </p:nvGrpSpPr>
      <p:grpSpPr>
        <a:xfrm>
          <a:off x="0" y="0"/>
          <a:ext cx="0" cy="0"/>
          <a:chOff x="0" y="0"/>
          <a:chExt cx="0" cy="0"/>
        </a:xfrm>
      </p:grpSpPr>
      <p:pic>
        <p:nvPicPr>
          <p:cNvPr id="494" name="Google Shape;494;p38"/>
          <p:cNvPicPr preferRelativeResize="0"/>
          <p:nvPr/>
        </p:nvPicPr>
        <p:blipFill rotWithShape="1">
          <a:blip r:embed="rId3">
            <a:alphaModFix/>
          </a:blip>
          <a:srcRect b="69" r="-57"/>
          <a:stretch/>
        </p:blipFill>
        <p:spPr>
          <a:xfrm>
            <a:off x="4890500" y="945528"/>
            <a:ext cx="6604398" cy="4966944"/>
          </a:xfrm>
          <a:prstGeom prst="rect">
            <a:avLst/>
          </a:prstGeom>
          <a:noFill/>
          <a:ln>
            <a:noFill/>
          </a:ln>
        </p:spPr>
      </p:pic>
      <p:sp>
        <p:nvSpPr>
          <p:cNvPr id="495" name="Google Shape;495;p38"/>
          <p:cNvSpPr/>
          <p:nvPr/>
        </p:nvSpPr>
        <p:spPr>
          <a:xfrm>
            <a:off x="1200537" y="1166644"/>
            <a:ext cx="2800420" cy="400110"/>
          </a:xfrm>
          <a:prstGeom prst="rect">
            <a:avLst/>
          </a:prstGeom>
          <a:solidFill>
            <a:srgbClr val="06AEAA"/>
          </a:solidFill>
          <a:ln>
            <a:noFill/>
          </a:ln>
        </p:spPr>
        <p:txBody>
          <a:bodyPr anchor="t" anchorCtr="0" bIns="45700" lIns="91425" rIns="91425" spcFirstLastPara="1" tIns="45700" wrap="square">
            <a:spAutoFit/>
          </a:bodyPr>
          <a:lstStyle/>
          <a:p>
            <a:pPr algn="ctr" indent="0" lvl="0" marL="0" marR="0" rtl="0">
              <a:spcBef>
                <a:spcPts val="0"/>
              </a:spcBef>
              <a:spcAft>
                <a:spcPts val="0"/>
              </a:spcAft>
              <a:buNone/>
            </a:pPr>
            <a:r>
              <a:rPr b="1" lang="es-CO" sz="2000">
                <a:solidFill>
                  <a:schemeClr val="lt1"/>
                </a:solidFill>
                <a:latin typeface="Montserrat"/>
                <a:ea typeface="Montserrat"/>
                <a:cs typeface="Montserrat"/>
                <a:sym typeface="Montserrat"/>
              </a:rPr>
              <a:t>Maniobra de Logroll</a:t>
            </a:r>
            <a:endParaRPr sz="2000">
              <a:solidFill>
                <a:schemeClr val="lt1"/>
              </a:solidFill>
              <a:latin typeface="Montserrat"/>
              <a:ea typeface="Montserrat"/>
              <a:cs typeface="Montserrat"/>
              <a:sym typeface="Montserrat"/>
            </a:endParaRPr>
          </a:p>
        </p:txBody>
      </p:sp>
      <p:sp>
        <p:nvSpPr>
          <p:cNvPr id="496" name="Google Shape;496;p38"/>
          <p:cNvSpPr txBox="1"/>
          <p:nvPr/>
        </p:nvSpPr>
        <p:spPr>
          <a:xfrm>
            <a:off x="2371929" y="6265668"/>
            <a:ext cx="11641539" cy="261610"/>
          </a:xfrm>
          <a:prstGeom prst="rect">
            <a:avLst/>
          </a:prstGeom>
          <a:noFill/>
          <a:ln>
            <a:noFill/>
          </a:ln>
        </p:spPr>
        <p:txBody>
          <a:bodyPr anchor="t" anchorCtr="0" bIns="45700" lIns="91425" rIns="91425" spcFirstLastPara="1" tIns="45700" wrap="square">
            <a:spAutoFit/>
          </a:bodyPr>
          <a:lstStyle/>
          <a:p>
            <a:pPr algn="ctr" indent="0" lvl="0" marL="0" marR="0" rtl="0">
              <a:spcBef>
                <a:spcPts val="0"/>
              </a:spcBef>
              <a:spcAft>
                <a:spcPts val="0"/>
              </a:spcAft>
              <a:buNone/>
            </a:pPr>
            <a:r>
              <a:rPr lang="es-CO" sz="1100">
                <a:solidFill>
                  <a:schemeClr val="dk1"/>
                </a:solidFill>
                <a:latin typeface="Montserrat"/>
                <a:ea typeface="Montserrat"/>
                <a:cs typeface="Montserrat"/>
                <a:sym typeface="Montserrat"/>
              </a:rPr>
              <a:t>The Committee On Trauma. (2018). </a:t>
            </a:r>
            <a:r>
              <a:rPr i="1" lang="es-CO" sz="1100">
                <a:solidFill>
                  <a:schemeClr val="dk1"/>
                </a:solidFill>
                <a:latin typeface="Montserrat"/>
                <a:ea typeface="Montserrat"/>
                <a:cs typeface="Montserrat"/>
                <a:sym typeface="Montserrat"/>
              </a:rPr>
              <a:t>ATLS: Advanced Trauma Life Support</a:t>
            </a:r>
            <a:r>
              <a:rPr lang="es-CO" sz="1100">
                <a:solidFill>
                  <a:schemeClr val="dk1"/>
                </a:solidFill>
                <a:latin typeface="Montserrat"/>
                <a:ea typeface="Montserrat"/>
                <a:cs typeface="Montserrat"/>
                <a:sym typeface="Montserrat"/>
              </a:rPr>
              <a:t> (10 ed).</a:t>
            </a:r>
            <a:endParaRPr sz="1100">
              <a:solidFill>
                <a:schemeClr val="dk1"/>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39"/>
          <p:cNvPicPr preferRelativeResize="0"/>
          <p:nvPr/>
        </p:nvPicPr>
        <p:blipFill rotWithShape="1">
          <a:blip r:embed="rId3">
            <a:alphaModFix/>
          </a:blip>
          <a:srcRect b="0" l="0" r="0" t="0"/>
          <a:stretch/>
        </p:blipFill>
        <p:spPr>
          <a:xfrm>
            <a:off x="1000921" y="982489"/>
            <a:ext cx="1929527" cy="3476495"/>
          </a:xfrm>
          <a:prstGeom prst="rect">
            <a:avLst/>
          </a:prstGeom>
          <a:noFill/>
          <a:ln>
            <a:noFill/>
          </a:ln>
        </p:spPr>
      </p:pic>
      <p:pic>
        <p:nvPicPr>
          <p:cNvPr id="502" name="Google Shape;502;p39"/>
          <p:cNvPicPr preferRelativeResize="0"/>
          <p:nvPr/>
        </p:nvPicPr>
        <p:blipFill rotWithShape="1">
          <a:blip r:embed="rId4">
            <a:alphaModFix/>
          </a:blip>
          <a:srcRect b="0" l="0" r="0" t="0"/>
          <a:stretch/>
        </p:blipFill>
        <p:spPr>
          <a:xfrm>
            <a:off x="3274134" y="1861529"/>
            <a:ext cx="2477701" cy="2304256"/>
          </a:xfrm>
          <a:prstGeom prst="rect">
            <a:avLst/>
          </a:prstGeom>
          <a:noFill/>
          <a:ln>
            <a:noFill/>
          </a:ln>
        </p:spPr>
      </p:pic>
      <p:sp>
        <p:nvSpPr>
          <p:cNvPr id="503" name="Google Shape;503;p39"/>
          <p:cNvSpPr txBox="1"/>
          <p:nvPr>
            <p:ph type="title"/>
          </p:nvPr>
        </p:nvSpPr>
        <p:spPr>
          <a:xfrm>
            <a:off x="2208815" y="56491"/>
            <a:ext cx="8285162" cy="11525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6AEAA"/>
              </a:buClr>
              <a:buSzPts val="3200"/>
              <a:buFont typeface="Montserrat"/>
              <a:buNone/>
            </a:pPr>
            <a:r>
              <a:rPr b="1" lang="es-CO" sz="3200"/>
              <a:t>MANEJO MÉDICO TRM - APH</a:t>
            </a:r>
            <a:endParaRPr/>
          </a:p>
        </p:txBody>
      </p:sp>
      <p:sp>
        <p:nvSpPr>
          <p:cNvPr id="504" name="Google Shape;504;p39"/>
          <p:cNvSpPr txBox="1"/>
          <p:nvPr>
            <p:ph idx="1" type="body"/>
          </p:nvPr>
        </p:nvSpPr>
        <p:spPr>
          <a:xfrm>
            <a:off x="937735" y="810072"/>
            <a:ext cx="5157787" cy="7715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52B48"/>
              </a:buClr>
              <a:buSzPts val="2400"/>
              <a:buNone/>
            </a:pPr>
            <a:r>
              <a:rPr lang="es-CO"/>
              <a:t>Tabla rígida</a:t>
            </a:r>
            <a:endParaRPr/>
          </a:p>
        </p:txBody>
      </p:sp>
      <p:sp>
        <p:nvSpPr>
          <p:cNvPr id="505" name="Google Shape;505;p39"/>
          <p:cNvSpPr txBox="1"/>
          <p:nvPr>
            <p:ph idx="3" type="body"/>
          </p:nvPr>
        </p:nvSpPr>
        <p:spPr>
          <a:xfrm>
            <a:off x="6336160" y="810072"/>
            <a:ext cx="5183188" cy="7715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52B48"/>
              </a:buClr>
              <a:buSzPts val="2400"/>
              <a:buNone/>
            </a:pPr>
            <a:r>
              <a:rPr lang="es-CO"/>
              <a:t>Correas de sujeción</a:t>
            </a:r>
            <a:endParaRPr/>
          </a:p>
        </p:txBody>
      </p:sp>
      <p:pic>
        <p:nvPicPr>
          <p:cNvPr id="506" name="Google Shape;506;p39"/>
          <p:cNvPicPr preferRelativeResize="0"/>
          <p:nvPr>
            <p:ph idx="4" type="body"/>
          </p:nvPr>
        </p:nvPicPr>
        <p:blipFill rotWithShape="1">
          <a:blip r:embed="rId5">
            <a:alphaModFix/>
          </a:blip>
          <a:srcRect b="0" l="0" r="0" t="0"/>
          <a:stretch/>
        </p:blipFill>
        <p:spPr>
          <a:xfrm>
            <a:off x="7262195" y="1738044"/>
            <a:ext cx="3331118" cy="31499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columna1.gif" id="92" name="Google Shape;92;p4"/>
          <p:cNvPicPr preferRelativeResize="0"/>
          <p:nvPr/>
        </p:nvPicPr>
        <p:blipFill rotWithShape="1">
          <a:blip r:embed="rId3">
            <a:alphaModFix/>
          </a:blip>
          <a:srcRect b="0" l="33848" r="33418" t="0"/>
          <a:stretch/>
        </p:blipFill>
        <p:spPr>
          <a:xfrm>
            <a:off x="6106160" y="408306"/>
            <a:ext cx="2340429" cy="5476874"/>
          </a:xfrm>
          <a:prstGeom prst="rect">
            <a:avLst/>
          </a:prstGeom>
          <a:noFill/>
          <a:ln>
            <a:noFill/>
          </a:ln>
        </p:spPr>
      </p:pic>
      <p:sp>
        <p:nvSpPr>
          <p:cNvPr id="93" name="Google Shape;93;p4"/>
          <p:cNvSpPr txBox="1"/>
          <p:nvPr/>
        </p:nvSpPr>
        <p:spPr>
          <a:xfrm>
            <a:off x="8620760" y="879082"/>
            <a:ext cx="18630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6AEAA"/>
                </a:solidFill>
                <a:latin typeface="Montserrat"/>
                <a:ea typeface="Montserrat"/>
                <a:cs typeface="Montserrat"/>
                <a:sym typeface="Montserrat"/>
              </a:rPr>
              <a:t>Cervical (55%</a:t>
            </a:r>
            <a:r>
              <a:rPr b="1" lang="es-CO" sz="1600">
                <a:solidFill>
                  <a:srgbClr val="06AEAA"/>
                </a:solidFill>
                <a:latin typeface="Montserrat"/>
                <a:ea typeface="Montserrat"/>
                <a:cs typeface="Montserrat"/>
                <a:sym typeface="Montserrat"/>
              </a:rPr>
              <a:t>)</a:t>
            </a:r>
            <a:endParaRPr/>
          </a:p>
        </p:txBody>
      </p:sp>
      <p:sp>
        <p:nvSpPr>
          <p:cNvPr id="94" name="Google Shape;94;p4"/>
          <p:cNvSpPr txBox="1"/>
          <p:nvPr/>
        </p:nvSpPr>
        <p:spPr>
          <a:xfrm>
            <a:off x="9074422" y="2186242"/>
            <a:ext cx="139012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600">
                <a:solidFill>
                  <a:srgbClr val="06AEAA"/>
                </a:solidFill>
                <a:latin typeface="Montserrat"/>
                <a:ea typeface="Montserrat"/>
                <a:cs typeface="Montserrat"/>
                <a:sym typeface="Montserrat"/>
              </a:rPr>
              <a:t>Dorsal (15%)</a:t>
            </a:r>
            <a:endParaRPr/>
          </a:p>
        </p:txBody>
      </p:sp>
      <p:sp>
        <p:nvSpPr>
          <p:cNvPr id="95" name="Google Shape;95;p4"/>
          <p:cNvSpPr txBox="1"/>
          <p:nvPr/>
        </p:nvSpPr>
        <p:spPr>
          <a:xfrm>
            <a:off x="8941889" y="3601322"/>
            <a:ext cx="28777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600">
                <a:solidFill>
                  <a:srgbClr val="06AEAA"/>
                </a:solidFill>
                <a:latin typeface="Montserrat"/>
                <a:ea typeface="Montserrat"/>
                <a:cs typeface="Montserrat"/>
                <a:sym typeface="Montserrat"/>
              </a:rPr>
              <a:t>Unión tóraco lumbar (15%)</a:t>
            </a:r>
            <a:endParaRPr/>
          </a:p>
        </p:txBody>
      </p:sp>
      <p:sp>
        <p:nvSpPr>
          <p:cNvPr id="96" name="Google Shape;96;p4"/>
          <p:cNvSpPr txBox="1"/>
          <p:nvPr/>
        </p:nvSpPr>
        <p:spPr>
          <a:xfrm>
            <a:off x="8923746" y="4801268"/>
            <a:ext cx="26853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600">
                <a:solidFill>
                  <a:srgbClr val="06AEAA"/>
                </a:solidFill>
                <a:latin typeface="Montserrat"/>
                <a:ea typeface="Montserrat"/>
                <a:cs typeface="Montserrat"/>
                <a:sym typeface="Montserrat"/>
              </a:rPr>
              <a:t>Unión lumbo sacra (15%)</a:t>
            </a:r>
            <a:endParaRPr/>
          </a:p>
        </p:txBody>
      </p:sp>
      <p:cxnSp>
        <p:nvCxnSpPr>
          <p:cNvPr id="97" name="Google Shape;97;p4"/>
          <p:cNvCxnSpPr/>
          <p:nvPr/>
        </p:nvCxnSpPr>
        <p:spPr>
          <a:xfrm>
            <a:off x="7123975" y="1079137"/>
            <a:ext cx="1360714" cy="0"/>
          </a:xfrm>
          <a:prstGeom prst="straightConnector1">
            <a:avLst/>
          </a:prstGeom>
          <a:noFill/>
          <a:ln cap="flat" cmpd="sng" w="12700">
            <a:solidFill>
              <a:schemeClr val="accent1"/>
            </a:solidFill>
            <a:prstDash val="solid"/>
            <a:miter lim="800000"/>
            <a:headEnd len="sm" w="sm" type="none"/>
            <a:tailEnd len="med" w="med" type="stealth"/>
          </a:ln>
        </p:spPr>
      </p:cxnSp>
      <p:cxnSp>
        <p:nvCxnSpPr>
          <p:cNvPr id="98" name="Google Shape;98;p4"/>
          <p:cNvCxnSpPr/>
          <p:nvPr/>
        </p:nvCxnSpPr>
        <p:spPr>
          <a:xfrm>
            <a:off x="7563032" y="3770754"/>
            <a:ext cx="1360714" cy="0"/>
          </a:xfrm>
          <a:prstGeom prst="straightConnector1">
            <a:avLst/>
          </a:prstGeom>
          <a:noFill/>
          <a:ln cap="flat" cmpd="sng" w="12700">
            <a:solidFill>
              <a:schemeClr val="accent1"/>
            </a:solidFill>
            <a:prstDash val="solid"/>
            <a:miter lim="800000"/>
            <a:headEnd len="sm" w="sm" type="none"/>
            <a:tailEnd len="med" w="med" type="stealth"/>
          </a:ln>
        </p:spPr>
      </p:cxnSp>
      <p:cxnSp>
        <p:nvCxnSpPr>
          <p:cNvPr id="99" name="Google Shape;99;p4"/>
          <p:cNvCxnSpPr/>
          <p:nvPr/>
        </p:nvCxnSpPr>
        <p:spPr>
          <a:xfrm>
            <a:off x="7403375" y="5027022"/>
            <a:ext cx="1360714" cy="0"/>
          </a:xfrm>
          <a:prstGeom prst="straightConnector1">
            <a:avLst/>
          </a:prstGeom>
          <a:noFill/>
          <a:ln cap="flat" cmpd="sng" w="12700">
            <a:solidFill>
              <a:schemeClr val="accent1"/>
            </a:solidFill>
            <a:prstDash val="solid"/>
            <a:miter lim="800000"/>
            <a:headEnd len="sm" w="sm" type="none"/>
            <a:tailEnd len="med" w="med" type="stealth"/>
          </a:ln>
        </p:spPr>
      </p:cxnSp>
      <p:cxnSp>
        <p:nvCxnSpPr>
          <p:cNvPr id="100" name="Google Shape;100;p4"/>
          <p:cNvCxnSpPr/>
          <p:nvPr/>
        </p:nvCxnSpPr>
        <p:spPr>
          <a:xfrm>
            <a:off x="7581175" y="2370908"/>
            <a:ext cx="1360714" cy="0"/>
          </a:xfrm>
          <a:prstGeom prst="straightConnector1">
            <a:avLst/>
          </a:prstGeom>
          <a:noFill/>
          <a:ln cap="flat" cmpd="sng" w="12700">
            <a:solidFill>
              <a:schemeClr val="accent1"/>
            </a:solidFill>
            <a:prstDash val="solid"/>
            <a:miter lim="800000"/>
            <a:headEnd len="sm" w="sm" type="none"/>
            <a:tailEnd len="med" w="med" type="stealth"/>
          </a:ln>
        </p:spPr>
      </p:cxnSp>
      <p:sp>
        <p:nvSpPr>
          <p:cNvPr id="101" name="Google Shape;101;p4"/>
          <p:cNvSpPr txBox="1"/>
          <p:nvPr>
            <p:ph type="title"/>
          </p:nvPr>
        </p:nvSpPr>
        <p:spPr>
          <a:xfrm>
            <a:off x="463550" y="372398"/>
            <a:ext cx="11264900" cy="12001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AEAA"/>
              </a:buClr>
              <a:buSzPts val="3600"/>
              <a:buFont typeface="Montserrat"/>
              <a:buNone/>
            </a:pPr>
            <a:r>
              <a:rPr b="1" lang="es-CO" sz="3600"/>
              <a:t>Datos epidemiológicos</a:t>
            </a:r>
            <a:endParaRPr/>
          </a:p>
        </p:txBody>
      </p:sp>
      <p:sp>
        <p:nvSpPr>
          <p:cNvPr id="102" name="Google Shape;102;p4"/>
          <p:cNvSpPr/>
          <p:nvPr/>
        </p:nvSpPr>
        <p:spPr>
          <a:xfrm>
            <a:off x="660548" y="1572548"/>
            <a:ext cx="5128112" cy="1569660"/>
          </a:xfrm>
          <a:prstGeom prst="rect">
            <a:avLst/>
          </a:prstGeom>
          <a:solidFill>
            <a:srgbClr val="152B48"/>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600"/>
              <a:buFont typeface="Noto Sans Symbols"/>
              <a:buChar char="❖"/>
            </a:pPr>
            <a:r>
              <a:rPr lang="es-CO" sz="1600">
                <a:solidFill>
                  <a:schemeClr val="lt1"/>
                </a:solidFill>
                <a:latin typeface="Calibri"/>
                <a:ea typeface="Calibri"/>
                <a:cs typeface="Calibri"/>
                <a:sym typeface="Calibri"/>
              </a:rPr>
              <a:t>5% TEC tienen asociado TRM.</a:t>
            </a:r>
            <a:endParaRPr/>
          </a:p>
          <a:p>
            <a:pPr indent="-184150" lvl="0" marL="285750" marR="0" rtl="0" algn="l">
              <a:spcBef>
                <a:spcPts val="0"/>
              </a:spcBef>
              <a:spcAft>
                <a:spcPts val="0"/>
              </a:spcAft>
              <a:buClr>
                <a:schemeClr val="dk1"/>
              </a:buClr>
              <a:buSzPts val="1600"/>
              <a:buFont typeface="Noto Sans Symbols"/>
              <a:buNone/>
            </a:pPr>
            <a:r>
              <a:t/>
            </a:r>
            <a:endParaRPr sz="16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600"/>
              <a:buFont typeface="Noto Sans Symbols"/>
              <a:buChar char="❖"/>
            </a:pPr>
            <a:r>
              <a:rPr lang="es-CO" sz="1600">
                <a:solidFill>
                  <a:schemeClr val="lt1"/>
                </a:solidFill>
                <a:latin typeface="Calibri"/>
                <a:ea typeface="Calibri"/>
                <a:cs typeface="Calibri"/>
                <a:sym typeface="Calibri"/>
              </a:rPr>
              <a:t>25% TRM tiene asociado TEC leve.</a:t>
            </a:r>
            <a:endParaRPr/>
          </a:p>
          <a:p>
            <a:pPr indent="-184150" lvl="0" marL="285750" marR="0" rtl="0" algn="l">
              <a:spcBef>
                <a:spcPts val="0"/>
              </a:spcBef>
              <a:spcAft>
                <a:spcPts val="0"/>
              </a:spcAft>
              <a:buClr>
                <a:schemeClr val="dk1"/>
              </a:buClr>
              <a:buSzPts val="1600"/>
              <a:buFont typeface="Noto Sans Symbols"/>
              <a:buNone/>
            </a:pPr>
            <a:r>
              <a:t/>
            </a:r>
            <a:endParaRPr sz="16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600"/>
              <a:buFont typeface="Noto Sans Symbols"/>
              <a:buChar char="❖"/>
            </a:pPr>
            <a:r>
              <a:rPr lang="es-CO" sz="1600">
                <a:solidFill>
                  <a:schemeClr val="lt1"/>
                </a:solidFill>
                <a:latin typeface="Calibri"/>
                <a:ea typeface="Calibri"/>
                <a:cs typeface="Calibri"/>
                <a:sym typeface="Calibri"/>
              </a:rPr>
              <a:t>10% Fx cervicales tienen asociadas otras Fx no contiguas.</a:t>
            </a:r>
            <a:endParaRPr/>
          </a:p>
        </p:txBody>
      </p:sp>
      <p:sp>
        <p:nvSpPr>
          <p:cNvPr id="103" name="Google Shape;103;p4"/>
          <p:cNvSpPr txBox="1"/>
          <p:nvPr/>
        </p:nvSpPr>
        <p:spPr>
          <a:xfrm>
            <a:off x="2933159" y="6246038"/>
            <a:ext cx="1164153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1400">
                <a:solidFill>
                  <a:schemeClr val="dk1"/>
                </a:solidFill>
                <a:latin typeface="Calibri"/>
                <a:ea typeface="Calibri"/>
                <a:cs typeface="Calibri"/>
                <a:sym typeface="Calibri"/>
              </a:rPr>
              <a:t>The Committee On Trauma. (2018). </a:t>
            </a:r>
            <a:r>
              <a:rPr i="1" lang="es-CO" sz="1400">
                <a:solidFill>
                  <a:schemeClr val="dk1"/>
                </a:solidFill>
                <a:latin typeface="Calibri"/>
                <a:ea typeface="Calibri"/>
                <a:cs typeface="Calibri"/>
                <a:sym typeface="Calibri"/>
              </a:rPr>
              <a:t>ATLS: Advanced Trauma Life Support</a:t>
            </a:r>
            <a:r>
              <a:rPr lang="es-CO" sz="1400">
                <a:solidFill>
                  <a:schemeClr val="dk1"/>
                </a:solidFill>
                <a:latin typeface="Calibri"/>
                <a:ea typeface="Calibri"/>
                <a:cs typeface="Calibri"/>
                <a:sym typeface="Calibri"/>
              </a:rPr>
              <a:t> (10 ed).</a:t>
            </a:r>
            <a:endParaRPr sz="14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0"/>
          <p:cNvSpPr/>
          <p:nvPr/>
        </p:nvSpPr>
        <p:spPr>
          <a:xfrm>
            <a:off x="3643629" y="1980424"/>
            <a:ext cx="490474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4000">
                <a:solidFill>
                  <a:srgbClr val="06AEAA"/>
                </a:solidFill>
                <a:latin typeface="Montserrat"/>
                <a:ea typeface="Montserrat"/>
                <a:cs typeface="Montserrat"/>
                <a:sym typeface="Montserrat"/>
              </a:rPr>
              <a:t>ESTEROIDES</a:t>
            </a:r>
            <a:endParaRPr/>
          </a:p>
          <a:p>
            <a:pPr indent="0" lvl="0" marL="0" marR="0" rtl="0" algn="ctr">
              <a:spcBef>
                <a:spcPts val="0"/>
              </a:spcBef>
              <a:spcAft>
                <a:spcPts val="0"/>
              </a:spcAft>
              <a:buNone/>
            </a:pPr>
            <a:r>
              <a:rPr b="1" lang="es-CO" sz="4000">
                <a:solidFill>
                  <a:srgbClr val="06AEAA"/>
                </a:solidFill>
                <a:latin typeface="Montserrat"/>
                <a:ea typeface="Montserrat"/>
                <a:cs typeface="Montserrat"/>
                <a:sym typeface="Montserrat"/>
              </a:rPr>
              <a:t> Trauma raquimedular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41"/>
          <p:cNvSpPr txBox="1"/>
          <p:nvPr>
            <p:ph type="title"/>
          </p:nvPr>
        </p:nvSpPr>
        <p:spPr>
          <a:xfrm>
            <a:off x="838200" y="88915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52B48"/>
              </a:buClr>
              <a:buSzPts val="4400"/>
              <a:buFont typeface="Montserrat"/>
              <a:buNone/>
            </a:pPr>
            <a:r>
              <a:rPr lang="es-CO">
                <a:solidFill>
                  <a:srgbClr val="152B48"/>
                </a:solidFill>
              </a:rPr>
              <a:t>NASCIS I</a:t>
            </a:r>
            <a:endParaRPr/>
          </a:p>
        </p:txBody>
      </p:sp>
      <p:sp>
        <p:nvSpPr>
          <p:cNvPr id="518" name="Google Shape;518;p41"/>
          <p:cNvSpPr/>
          <p:nvPr/>
        </p:nvSpPr>
        <p:spPr>
          <a:xfrm>
            <a:off x="7341262" y="889150"/>
            <a:ext cx="1732366" cy="864096"/>
          </a:xfrm>
          <a:prstGeom prst="rect">
            <a:avLst/>
          </a:prstGeom>
          <a:solidFill>
            <a:srgbClr val="06AEA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CO" sz="1600">
                <a:solidFill>
                  <a:schemeClr val="lt1"/>
                </a:solidFill>
                <a:latin typeface="Montserrat"/>
                <a:ea typeface="Montserrat"/>
                <a:cs typeface="Montserrat"/>
                <a:sym typeface="Montserrat"/>
              </a:rPr>
              <a:t>330 pacientes aleatorizados en dos grupos</a:t>
            </a:r>
            <a:endParaRPr/>
          </a:p>
        </p:txBody>
      </p:sp>
      <p:cxnSp>
        <p:nvCxnSpPr>
          <p:cNvPr id="519" name="Google Shape;519;p41"/>
          <p:cNvCxnSpPr>
            <a:stCxn id="518" idx="3"/>
          </p:cNvCxnSpPr>
          <p:nvPr/>
        </p:nvCxnSpPr>
        <p:spPr>
          <a:xfrm>
            <a:off x="9073628" y="1321198"/>
            <a:ext cx="787800" cy="936000"/>
          </a:xfrm>
          <a:prstGeom prst="bentConnector2">
            <a:avLst/>
          </a:prstGeom>
          <a:noFill/>
          <a:ln cap="flat" cmpd="sng" w="9525">
            <a:solidFill>
              <a:schemeClr val="accent1"/>
            </a:solidFill>
            <a:prstDash val="solid"/>
            <a:miter lim="800000"/>
            <a:headEnd len="sm" w="sm" type="none"/>
            <a:tailEnd len="med" w="med" type="stealth"/>
          </a:ln>
        </p:spPr>
      </p:cxnSp>
      <p:cxnSp>
        <p:nvCxnSpPr>
          <p:cNvPr id="520" name="Google Shape;520;p41"/>
          <p:cNvCxnSpPr>
            <a:stCxn id="518" idx="1"/>
          </p:cNvCxnSpPr>
          <p:nvPr/>
        </p:nvCxnSpPr>
        <p:spPr>
          <a:xfrm flipH="1">
            <a:off x="6621262" y="1321198"/>
            <a:ext cx="720000" cy="936000"/>
          </a:xfrm>
          <a:prstGeom prst="bentConnector2">
            <a:avLst/>
          </a:prstGeom>
          <a:noFill/>
          <a:ln cap="flat" cmpd="sng" w="9525">
            <a:solidFill>
              <a:schemeClr val="accent1"/>
            </a:solidFill>
            <a:prstDash val="solid"/>
            <a:miter lim="800000"/>
            <a:headEnd len="sm" w="sm" type="none"/>
            <a:tailEnd len="med" w="med" type="stealth"/>
          </a:ln>
        </p:spPr>
      </p:cxnSp>
      <p:sp>
        <p:nvSpPr>
          <p:cNvPr id="521" name="Google Shape;521;p41"/>
          <p:cNvSpPr/>
          <p:nvPr/>
        </p:nvSpPr>
        <p:spPr>
          <a:xfrm>
            <a:off x="5325038" y="2329310"/>
            <a:ext cx="2198772" cy="1224136"/>
          </a:xfrm>
          <a:prstGeom prst="rect">
            <a:avLst/>
          </a:prstGeom>
          <a:solidFill>
            <a:srgbClr val="06AEA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CO" sz="1600">
                <a:solidFill>
                  <a:schemeClr val="lt1"/>
                </a:solidFill>
                <a:latin typeface="Montserrat"/>
                <a:ea typeface="Montserrat"/>
                <a:cs typeface="Montserrat"/>
                <a:sym typeface="Montserrat"/>
              </a:rPr>
              <a:t>100 mg MP IV y luego 25 mg IV c/6h/10 días</a:t>
            </a:r>
            <a:endParaRPr/>
          </a:p>
        </p:txBody>
      </p:sp>
      <p:sp>
        <p:nvSpPr>
          <p:cNvPr id="522" name="Google Shape;522;p41"/>
          <p:cNvSpPr/>
          <p:nvPr/>
        </p:nvSpPr>
        <p:spPr>
          <a:xfrm>
            <a:off x="8781422" y="2329310"/>
            <a:ext cx="2198772" cy="1224136"/>
          </a:xfrm>
          <a:prstGeom prst="rect">
            <a:avLst/>
          </a:prstGeom>
          <a:solidFill>
            <a:srgbClr val="06AEA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CO" sz="1600">
                <a:solidFill>
                  <a:schemeClr val="lt1"/>
                </a:solidFill>
                <a:latin typeface="Montserrat"/>
                <a:ea typeface="Montserrat"/>
                <a:cs typeface="Montserrat"/>
                <a:sym typeface="Montserrat"/>
              </a:rPr>
              <a:t>1000 mg IV MP seguidos por 250 mg IV c 6/h/10 días</a:t>
            </a:r>
            <a:endParaRPr/>
          </a:p>
        </p:txBody>
      </p:sp>
      <p:sp>
        <p:nvSpPr>
          <p:cNvPr id="523" name="Google Shape;523;p41"/>
          <p:cNvSpPr/>
          <p:nvPr/>
        </p:nvSpPr>
        <p:spPr>
          <a:xfrm>
            <a:off x="4756129" y="4069517"/>
            <a:ext cx="6902632" cy="1656184"/>
          </a:xfrm>
          <a:prstGeom prst="rect">
            <a:avLst/>
          </a:prstGeom>
          <a:solidFill>
            <a:srgbClr val="06AEAA"/>
          </a:solidFill>
          <a:ln>
            <a:noFill/>
          </a:ln>
        </p:spPr>
        <p:txBody>
          <a:bodyPr anchorCtr="0" anchor="ctr" bIns="45700" lIns="91425" spcFirstLastPara="1" rIns="91425" wrap="square" tIns="45700">
            <a:noAutofit/>
          </a:bodyPr>
          <a:lstStyle/>
          <a:p>
            <a:pPr indent="-101600" lvl="0" marL="0" marR="0" rtl="0" algn="l">
              <a:spcBef>
                <a:spcPts val="0"/>
              </a:spcBef>
              <a:spcAft>
                <a:spcPts val="0"/>
              </a:spcAft>
              <a:buClr>
                <a:schemeClr val="lt1"/>
              </a:buClr>
              <a:buSzPts val="1600"/>
              <a:buFont typeface="Arial"/>
              <a:buChar char="•"/>
            </a:pPr>
            <a:r>
              <a:rPr lang="es-CO" sz="1600">
                <a:solidFill>
                  <a:schemeClr val="lt1"/>
                </a:solidFill>
                <a:latin typeface="Montserrat"/>
                <a:ea typeface="Montserrat"/>
                <a:cs typeface="Montserrat"/>
                <a:sym typeface="Montserrat"/>
              </a:rPr>
              <a:t>No hubo diferencias significativas en función motora o sensitiva a 6 semanas y 6 meses.</a:t>
            </a:r>
            <a:endParaRPr/>
          </a:p>
          <a:p>
            <a:pPr indent="-101600" lvl="0" marL="0" marR="0" rtl="0" algn="l">
              <a:spcBef>
                <a:spcPts val="0"/>
              </a:spcBef>
              <a:spcAft>
                <a:spcPts val="0"/>
              </a:spcAft>
              <a:buClr>
                <a:schemeClr val="lt1"/>
              </a:buClr>
              <a:buSzPts val="1600"/>
              <a:buFont typeface="Arial"/>
              <a:buChar char="•"/>
            </a:pPr>
            <a:r>
              <a:rPr lang="es-CO" sz="1600">
                <a:solidFill>
                  <a:schemeClr val="lt1"/>
                </a:solidFill>
                <a:latin typeface="Montserrat"/>
                <a:ea typeface="Montserrat"/>
                <a:cs typeface="Montserrat"/>
                <a:sym typeface="Montserrat"/>
              </a:rPr>
              <a:t>3.6 veces más tasa de infección. </a:t>
            </a:r>
            <a:endParaRPr/>
          </a:p>
          <a:p>
            <a:pPr indent="-101600" lvl="0" marL="0" marR="0" rtl="0" algn="l">
              <a:spcBef>
                <a:spcPts val="0"/>
              </a:spcBef>
              <a:spcAft>
                <a:spcPts val="0"/>
              </a:spcAft>
              <a:buClr>
                <a:schemeClr val="lt1"/>
              </a:buClr>
              <a:buSzPts val="1600"/>
              <a:buFont typeface="Arial"/>
              <a:buChar char="•"/>
            </a:pPr>
            <a:r>
              <a:rPr lang="es-CO" sz="1600">
                <a:solidFill>
                  <a:schemeClr val="lt1"/>
                </a:solidFill>
                <a:latin typeface="Montserrat"/>
                <a:ea typeface="Montserrat"/>
                <a:cs typeface="Montserrat"/>
                <a:sym typeface="Montserrat"/>
              </a:rPr>
              <a:t>No hubo diferencias en mortalidad.</a:t>
            </a:r>
            <a:endParaRPr/>
          </a:p>
        </p:txBody>
      </p:sp>
      <p:sp>
        <p:nvSpPr>
          <p:cNvPr id="524" name="Google Shape;524;p41"/>
          <p:cNvSpPr txBox="1"/>
          <p:nvPr/>
        </p:nvSpPr>
        <p:spPr>
          <a:xfrm>
            <a:off x="4990942" y="6241772"/>
            <a:ext cx="914400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000">
                <a:solidFill>
                  <a:srgbClr val="152B48"/>
                </a:solidFill>
                <a:latin typeface="Montserrat"/>
                <a:ea typeface="Montserrat"/>
                <a:cs typeface="Montserrat"/>
                <a:sym typeface="Montserrat"/>
              </a:rPr>
              <a:t>Hurlbert et al. Pharmacological Therapy for Acute Spinal Cord Injury. Neurosurgery 72:93–105, 2013</a:t>
            </a:r>
            <a:endParaRPr/>
          </a:p>
        </p:txBody>
      </p:sp>
      <p:sp>
        <p:nvSpPr>
          <p:cNvPr id="525" name="Google Shape;525;p41"/>
          <p:cNvSpPr txBox="1"/>
          <p:nvPr/>
        </p:nvSpPr>
        <p:spPr>
          <a:xfrm>
            <a:off x="838200" y="96045"/>
            <a:ext cx="10083705" cy="114300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rgbClr val="3CB0B0"/>
              </a:buClr>
              <a:buSzPct val="100000"/>
              <a:buFont typeface="Montserrat"/>
              <a:buNone/>
            </a:pPr>
            <a:r>
              <a:rPr b="1" lang="es-CO" sz="2800">
                <a:solidFill>
                  <a:srgbClr val="3CB0B0"/>
                </a:solidFill>
                <a:latin typeface="Montserrat"/>
                <a:ea typeface="Montserrat"/>
                <a:cs typeface="Montserrat"/>
                <a:sym typeface="Montserrat"/>
              </a:rPr>
              <a:t>MANEJO MÉDICO TRM - Esteroides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42"/>
          <p:cNvSpPr txBox="1"/>
          <p:nvPr>
            <p:ph type="title"/>
          </p:nvPr>
        </p:nvSpPr>
        <p:spPr>
          <a:xfrm>
            <a:off x="838200" y="48767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52B48"/>
              </a:buClr>
              <a:buSzPts val="4400"/>
              <a:buFont typeface="Montserrat"/>
              <a:buNone/>
            </a:pPr>
            <a:r>
              <a:rPr lang="es-CO">
                <a:solidFill>
                  <a:srgbClr val="152B48"/>
                </a:solidFill>
              </a:rPr>
              <a:t>NASCIS II</a:t>
            </a:r>
            <a:endParaRPr/>
          </a:p>
        </p:txBody>
      </p:sp>
      <p:sp>
        <p:nvSpPr>
          <p:cNvPr id="532" name="Google Shape;532;p42"/>
          <p:cNvSpPr/>
          <p:nvPr/>
        </p:nvSpPr>
        <p:spPr>
          <a:xfrm>
            <a:off x="7153078" y="1016895"/>
            <a:ext cx="1872208" cy="864096"/>
          </a:xfrm>
          <a:prstGeom prst="rect">
            <a:avLst/>
          </a:prstGeom>
          <a:solidFill>
            <a:srgbClr val="06AEA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CO" sz="1400">
                <a:solidFill>
                  <a:schemeClr val="lt1"/>
                </a:solidFill>
                <a:latin typeface="Montserrat"/>
                <a:ea typeface="Montserrat"/>
                <a:cs typeface="Montserrat"/>
                <a:sym typeface="Montserrat"/>
              </a:rPr>
              <a:t>487 pacientes aleatorizados en 3 grupos</a:t>
            </a:r>
            <a:endParaRPr/>
          </a:p>
        </p:txBody>
      </p:sp>
      <p:cxnSp>
        <p:nvCxnSpPr>
          <p:cNvPr id="533" name="Google Shape;533;p42"/>
          <p:cNvCxnSpPr>
            <a:stCxn id="532" idx="3"/>
            <a:endCxn id="534" idx="0"/>
          </p:cNvCxnSpPr>
          <p:nvPr/>
        </p:nvCxnSpPr>
        <p:spPr>
          <a:xfrm>
            <a:off x="9025286" y="1448943"/>
            <a:ext cx="1842900" cy="1008000"/>
          </a:xfrm>
          <a:prstGeom prst="bentConnector2">
            <a:avLst/>
          </a:prstGeom>
          <a:noFill/>
          <a:ln cap="flat" cmpd="sng" w="9525">
            <a:solidFill>
              <a:schemeClr val="accent1"/>
            </a:solidFill>
            <a:prstDash val="solid"/>
            <a:miter lim="800000"/>
            <a:headEnd len="sm" w="sm" type="none"/>
            <a:tailEnd len="med" w="med" type="stealth"/>
          </a:ln>
        </p:spPr>
      </p:cxnSp>
      <p:cxnSp>
        <p:nvCxnSpPr>
          <p:cNvPr id="535" name="Google Shape;535;p42"/>
          <p:cNvCxnSpPr>
            <a:stCxn id="532" idx="1"/>
            <a:endCxn id="536" idx="0"/>
          </p:cNvCxnSpPr>
          <p:nvPr/>
        </p:nvCxnSpPr>
        <p:spPr>
          <a:xfrm flipH="1">
            <a:off x="5219878" y="1448943"/>
            <a:ext cx="1933200" cy="1008000"/>
          </a:xfrm>
          <a:prstGeom prst="bentConnector2">
            <a:avLst/>
          </a:prstGeom>
          <a:noFill/>
          <a:ln cap="flat" cmpd="sng" w="9525">
            <a:solidFill>
              <a:schemeClr val="accent1"/>
            </a:solidFill>
            <a:prstDash val="solid"/>
            <a:miter lim="800000"/>
            <a:headEnd len="sm" w="sm" type="none"/>
            <a:tailEnd len="med" w="med" type="stealth"/>
          </a:ln>
        </p:spPr>
      </p:cxnSp>
      <p:sp>
        <p:nvSpPr>
          <p:cNvPr id="536" name="Google Shape;536;p42"/>
          <p:cNvSpPr/>
          <p:nvPr/>
        </p:nvSpPr>
        <p:spPr>
          <a:xfrm>
            <a:off x="4222674" y="2457055"/>
            <a:ext cx="1994300" cy="1224136"/>
          </a:xfrm>
          <a:prstGeom prst="rect">
            <a:avLst/>
          </a:prstGeom>
          <a:solidFill>
            <a:srgbClr val="06AEA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CO" sz="1400">
                <a:solidFill>
                  <a:schemeClr val="lt1"/>
                </a:solidFill>
                <a:latin typeface="Montserrat"/>
                <a:ea typeface="Montserrat"/>
                <a:cs typeface="Montserrat"/>
                <a:sym typeface="Montserrat"/>
              </a:rPr>
              <a:t>30 mg/kg en bolo de MP y mantenimiento de 5.4 mg/kg/h</a:t>
            </a:r>
            <a:endParaRPr/>
          </a:p>
        </p:txBody>
      </p:sp>
      <p:sp>
        <p:nvSpPr>
          <p:cNvPr id="534" name="Google Shape;534;p42"/>
          <p:cNvSpPr/>
          <p:nvPr/>
        </p:nvSpPr>
        <p:spPr>
          <a:xfrm>
            <a:off x="9961390" y="2457055"/>
            <a:ext cx="1813646" cy="1224136"/>
          </a:xfrm>
          <a:prstGeom prst="rect">
            <a:avLst/>
          </a:prstGeom>
          <a:solidFill>
            <a:srgbClr val="06AEA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CO" sz="1400">
                <a:solidFill>
                  <a:schemeClr val="lt1"/>
                </a:solidFill>
                <a:latin typeface="Montserrat"/>
                <a:ea typeface="Montserrat"/>
                <a:cs typeface="Montserrat"/>
                <a:sym typeface="Montserrat"/>
              </a:rPr>
              <a:t>Placebo</a:t>
            </a:r>
            <a:endParaRPr/>
          </a:p>
        </p:txBody>
      </p:sp>
      <p:sp>
        <p:nvSpPr>
          <p:cNvPr id="537" name="Google Shape;537;p42"/>
          <p:cNvSpPr/>
          <p:nvPr/>
        </p:nvSpPr>
        <p:spPr>
          <a:xfrm>
            <a:off x="6937054" y="2457055"/>
            <a:ext cx="2376264" cy="1224136"/>
          </a:xfrm>
          <a:prstGeom prst="rect">
            <a:avLst/>
          </a:prstGeom>
          <a:solidFill>
            <a:srgbClr val="06AEA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CO" sz="1400">
                <a:solidFill>
                  <a:schemeClr val="lt1"/>
                </a:solidFill>
                <a:latin typeface="Montserrat"/>
                <a:ea typeface="Montserrat"/>
                <a:cs typeface="Montserrat"/>
                <a:sym typeface="Montserrat"/>
              </a:rPr>
              <a:t>Naloxona en bolo 5.4 mg/kg y mantenimiento de 4 mg/k/h</a:t>
            </a:r>
            <a:endParaRPr/>
          </a:p>
        </p:txBody>
      </p:sp>
      <p:cxnSp>
        <p:nvCxnSpPr>
          <p:cNvPr id="538" name="Google Shape;538;p42"/>
          <p:cNvCxnSpPr>
            <a:stCxn id="532" idx="2"/>
          </p:cNvCxnSpPr>
          <p:nvPr/>
        </p:nvCxnSpPr>
        <p:spPr>
          <a:xfrm flipH="1">
            <a:off x="8087682" y="1880991"/>
            <a:ext cx="1500" cy="504000"/>
          </a:xfrm>
          <a:prstGeom prst="straightConnector1">
            <a:avLst/>
          </a:prstGeom>
          <a:noFill/>
          <a:ln cap="flat" cmpd="sng" w="9525">
            <a:solidFill>
              <a:schemeClr val="accent1"/>
            </a:solidFill>
            <a:prstDash val="solid"/>
            <a:miter lim="800000"/>
            <a:headEnd len="sm" w="sm" type="none"/>
            <a:tailEnd len="med" w="med" type="stealth"/>
          </a:ln>
        </p:spPr>
      </p:cxnSp>
      <p:sp>
        <p:nvSpPr>
          <p:cNvPr id="539" name="Google Shape;539;p42"/>
          <p:cNvSpPr/>
          <p:nvPr/>
        </p:nvSpPr>
        <p:spPr>
          <a:xfrm>
            <a:off x="4983385" y="4184534"/>
            <a:ext cx="6166137" cy="1656184"/>
          </a:xfrm>
          <a:prstGeom prst="rect">
            <a:avLst/>
          </a:prstGeom>
          <a:solidFill>
            <a:srgbClr val="06AEAA"/>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101600" lvl="0" marL="0" marR="0" rtl="0" algn="l">
              <a:spcBef>
                <a:spcPts val="0"/>
              </a:spcBef>
              <a:spcAft>
                <a:spcPts val="0"/>
              </a:spcAft>
              <a:buClr>
                <a:schemeClr val="lt1"/>
              </a:buClr>
              <a:buSzPts val="1600"/>
              <a:buFont typeface="Arial"/>
              <a:buChar char="•"/>
            </a:pPr>
            <a:r>
              <a:rPr lang="es-CO" sz="1600">
                <a:solidFill>
                  <a:schemeClr val="lt1"/>
                </a:solidFill>
                <a:latin typeface="Montserrat"/>
                <a:ea typeface="Montserrat"/>
                <a:cs typeface="Montserrat"/>
                <a:sym typeface="Montserrat"/>
              </a:rPr>
              <a:t>No hubo diferencias significativas en tasas de infección, sangrado gastrointestinal o mortalidad entre los grupos.</a:t>
            </a:r>
            <a:endParaRPr/>
          </a:p>
          <a:p>
            <a:pPr indent="0" lvl="0" marL="0" marR="0" rtl="0" algn="l">
              <a:spcBef>
                <a:spcPts val="0"/>
              </a:spcBef>
              <a:spcAft>
                <a:spcPts val="0"/>
              </a:spcAft>
              <a:buNone/>
            </a:pPr>
            <a:r>
              <a:t/>
            </a:r>
            <a:endParaRPr sz="1600">
              <a:solidFill>
                <a:schemeClr val="lt1"/>
              </a:solidFill>
              <a:latin typeface="Montserrat"/>
              <a:ea typeface="Montserrat"/>
              <a:cs typeface="Montserrat"/>
              <a:sym typeface="Montserrat"/>
            </a:endParaRPr>
          </a:p>
          <a:p>
            <a:pPr indent="-101600" lvl="0" marL="0" marR="0" rtl="0" algn="l">
              <a:spcBef>
                <a:spcPts val="0"/>
              </a:spcBef>
              <a:spcAft>
                <a:spcPts val="0"/>
              </a:spcAft>
              <a:buClr>
                <a:schemeClr val="lt1"/>
              </a:buClr>
              <a:buSzPts val="1600"/>
              <a:buFont typeface="Arial"/>
              <a:buChar char="•"/>
            </a:pPr>
            <a:r>
              <a:rPr lang="es-CO" sz="1600">
                <a:solidFill>
                  <a:schemeClr val="lt1"/>
                </a:solidFill>
                <a:latin typeface="Montserrat"/>
                <a:ea typeface="Montserrat"/>
                <a:cs typeface="Montserrat"/>
                <a:sym typeface="Montserrat"/>
              </a:rPr>
              <a:t>MP en las primeras 8 h, mostró mejoría en la función motora a las 6 semanas y 6 meses.</a:t>
            </a:r>
            <a:endParaRPr/>
          </a:p>
        </p:txBody>
      </p:sp>
      <p:sp>
        <p:nvSpPr>
          <p:cNvPr id="540" name="Google Shape;540;p42"/>
          <p:cNvSpPr txBox="1"/>
          <p:nvPr/>
        </p:nvSpPr>
        <p:spPr>
          <a:xfrm>
            <a:off x="5556503" y="6336776"/>
            <a:ext cx="914400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800">
                <a:solidFill>
                  <a:srgbClr val="152B48"/>
                </a:solidFill>
                <a:latin typeface="Montserrat"/>
                <a:ea typeface="Montserrat"/>
                <a:cs typeface="Montserrat"/>
                <a:sym typeface="Montserrat"/>
              </a:rPr>
              <a:t>Hurlbert et al. Pharmacological Therapy for Acute Spinal Cord Injury. Neurosurgery 72:93–105, 2013</a:t>
            </a:r>
            <a:endParaRPr/>
          </a:p>
        </p:txBody>
      </p:sp>
      <p:sp>
        <p:nvSpPr>
          <p:cNvPr id="541" name="Google Shape;541;p42"/>
          <p:cNvSpPr txBox="1"/>
          <p:nvPr/>
        </p:nvSpPr>
        <p:spPr>
          <a:xfrm>
            <a:off x="838200" y="-27428"/>
            <a:ext cx="6188379" cy="114300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rgbClr val="3CB0B0"/>
              </a:buClr>
              <a:buSzPct val="100000"/>
              <a:buFont typeface="Montserrat"/>
              <a:buNone/>
            </a:pPr>
            <a:r>
              <a:rPr b="1" lang="es-CO" sz="2400">
                <a:solidFill>
                  <a:srgbClr val="3CB0B0"/>
                </a:solidFill>
                <a:latin typeface="Montserrat"/>
                <a:ea typeface="Montserrat"/>
                <a:cs typeface="Montserrat"/>
                <a:sym typeface="Montserrat"/>
              </a:rPr>
              <a:t>MANEJO MÉDICO TRM - Esteroides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43"/>
          <p:cNvSpPr txBox="1"/>
          <p:nvPr>
            <p:ph type="title"/>
          </p:nvPr>
        </p:nvSpPr>
        <p:spPr>
          <a:xfrm>
            <a:off x="514671" y="46794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52B48"/>
              </a:buClr>
              <a:buSzPts val="4400"/>
              <a:buFont typeface="Montserrat"/>
              <a:buNone/>
            </a:pPr>
            <a:r>
              <a:rPr lang="es-CO">
                <a:solidFill>
                  <a:srgbClr val="152B48"/>
                </a:solidFill>
              </a:rPr>
              <a:t>NASCIS III</a:t>
            </a:r>
            <a:endParaRPr/>
          </a:p>
        </p:txBody>
      </p:sp>
      <p:sp>
        <p:nvSpPr>
          <p:cNvPr id="548" name="Google Shape;548;p43"/>
          <p:cNvSpPr/>
          <p:nvPr/>
        </p:nvSpPr>
        <p:spPr>
          <a:xfrm>
            <a:off x="6543567" y="822285"/>
            <a:ext cx="2412326" cy="1449014"/>
          </a:xfrm>
          <a:prstGeom prst="rect">
            <a:avLst/>
          </a:prstGeom>
          <a:solidFill>
            <a:srgbClr val="06AEA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CO" sz="1600">
                <a:solidFill>
                  <a:schemeClr val="lt1"/>
                </a:solidFill>
                <a:latin typeface="Montserrat"/>
                <a:ea typeface="Montserrat"/>
                <a:cs typeface="Montserrat"/>
                <a:sym typeface="Montserrat"/>
              </a:rPr>
              <a:t>499 pacientes aleatorizados en 3 grupos luego de bolo de 20 – 40 mg /kg</a:t>
            </a:r>
            <a:endParaRPr/>
          </a:p>
        </p:txBody>
      </p:sp>
      <p:cxnSp>
        <p:nvCxnSpPr>
          <p:cNvPr id="549" name="Google Shape;549;p43"/>
          <p:cNvCxnSpPr>
            <a:stCxn id="548" idx="3"/>
            <a:endCxn id="550" idx="0"/>
          </p:cNvCxnSpPr>
          <p:nvPr/>
        </p:nvCxnSpPr>
        <p:spPr>
          <a:xfrm>
            <a:off x="8955893" y="1546792"/>
            <a:ext cx="1895100" cy="1003800"/>
          </a:xfrm>
          <a:prstGeom prst="bentConnector2">
            <a:avLst/>
          </a:prstGeom>
          <a:noFill/>
          <a:ln cap="flat" cmpd="sng" w="9525">
            <a:solidFill>
              <a:schemeClr val="accent1"/>
            </a:solidFill>
            <a:prstDash val="solid"/>
            <a:miter lim="800000"/>
            <a:headEnd len="sm" w="sm" type="none"/>
            <a:tailEnd len="med" w="med" type="stealth"/>
          </a:ln>
        </p:spPr>
      </p:cxnSp>
      <p:cxnSp>
        <p:nvCxnSpPr>
          <p:cNvPr id="551" name="Google Shape;551;p43"/>
          <p:cNvCxnSpPr>
            <a:stCxn id="548" idx="1"/>
            <a:endCxn id="552" idx="0"/>
          </p:cNvCxnSpPr>
          <p:nvPr/>
        </p:nvCxnSpPr>
        <p:spPr>
          <a:xfrm flipH="1">
            <a:off x="4730367" y="1546792"/>
            <a:ext cx="1813200" cy="1003800"/>
          </a:xfrm>
          <a:prstGeom prst="bentConnector2">
            <a:avLst/>
          </a:prstGeom>
          <a:noFill/>
          <a:ln cap="flat" cmpd="sng" w="9525">
            <a:solidFill>
              <a:schemeClr val="accent1"/>
            </a:solidFill>
            <a:prstDash val="solid"/>
            <a:miter lim="800000"/>
            <a:headEnd len="sm" w="sm" type="none"/>
            <a:tailEnd len="med" w="med" type="stealth"/>
          </a:ln>
        </p:spPr>
      </p:cxnSp>
      <p:sp>
        <p:nvSpPr>
          <p:cNvPr id="552" name="Google Shape;552;p43"/>
          <p:cNvSpPr/>
          <p:nvPr/>
        </p:nvSpPr>
        <p:spPr>
          <a:xfrm>
            <a:off x="3735255" y="2550476"/>
            <a:ext cx="1990169" cy="1539577"/>
          </a:xfrm>
          <a:prstGeom prst="rect">
            <a:avLst/>
          </a:prstGeom>
          <a:solidFill>
            <a:srgbClr val="06AEA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CO" sz="1600">
                <a:solidFill>
                  <a:schemeClr val="lt1"/>
                </a:solidFill>
                <a:latin typeface="Montserrat"/>
                <a:ea typeface="Montserrat"/>
                <a:cs typeface="Montserrat"/>
                <a:sym typeface="Montserrat"/>
              </a:rPr>
              <a:t>Infusión continua a 5.4 mg/kg/h por 24 horas</a:t>
            </a:r>
            <a:endParaRPr/>
          </a:p>
        </p:txBody>
      </p:sp>
      <p:sp>
        <p:nvSpPr>
          <p:cNvPr id="550" name="Google Shape;550;p43"/>
          <p:cNvSpPr/>
          <p:nvPr/>
        </p:nvSpPr>
        <p:spPr>
          <a:xfrm>
            <a:off x="9855935" y="2550476"/>
            <a:ext cx="1990169" cy="1539577"/>
          </a:xfrm>
          <a:prstGeom prst="rect">
            <a:avLst/>
          </a:prstGeom>
          <a:solidFill>
            <a:srgbClr val="06AEA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CO" sz="1600">
                <a:solidFill>
                  <a:schemeClr val="lt1"/>
                </a:solidFill>
                <a:latin typeface="Montserrat"/>
                <a:ea typeface="Montserrat"/>
                <a:cs typeface="Montserrat"/>
                <a:sym typeface="Montserrat"/>
              </a:rPr>
              <a:t>Mesylato de tirilazad 2.5 mg/kg en bolo cada 6 horas por 48 h</a:t>
            </a:r>
            <a:endParaRPr/>
          </a:p>
        </p:txBody>
      </p:sp>
      <p:sp>
        <p:nvSpPr>
          <p:cNvPr id="553" name="Google Shape;553;p43"/>
          <p:cNvSpPr/>
          <p:nvPr/>
        </p:nvSpPr>
        <p:spPr>
          <a:xfrm>
            <a:off x="6831599" y="2550476"/>
            <a:ext cx="1990169" cy="1539577"/>
          </a:xfrm>
          <a:prstGeom prst="rect">
            <a:avLst/>
          </a:prstGeom>
          <a:solidFill>
            <a:srgbClr val="06AEA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CO" sz="1600">
                <a:solidFill>
                  <a:schemeClr val="lt1"/>
                </a:solidFill>
                <a:latin typeface="Montserrat"/>
                <a:ea typeface="Montserrat"/>
                <a:cs typeface="Montserrat"/>
                <a:sym typeface="Montserrat"/>
              </a:rPr>
              <a:t>Infusión continua a 5.4 mg/kg/h por 48 horas</a:t>
            </a:r>
            <a:endParaRPr/>
          </a:p>
        </p:txBody>
      </p:sp>
      <p:cxnSp>
        <p:nvCxnSpPr>
          <p:cNvPr id="554" name="Google Shape;554;p43"/>
          <p:cNvCxnSpPr>
            <a:stCxn id="548" idx="2"/>
          </p:cNvCxnSpPr>
          <p:nvPr/>
        </p:nvCxnSpPr>
        <p:spPr>
          <a:xfrm>
            <a:off x="7749730" y="2271299"/>
            <a:ext cx="0" cy="184200"/>
          </a:xfrm>
          <a:prstGeom prst="straightConnector1">
            <a:avLst/>
          </a:prstGeom>
          <a:noFill/>
          <a:ln cap="flat" cmpd="sng" w="9525">
            <a:solidFill>
              <a:schemeClr val="accent1"/>
            </a:solidFill>
            <a:prstDash val="solid"/>
            <a:miter lim="800000"/>
            <a:headEnd len="sm" w="sm" type="none"/>
            <a:tailEnd len="med" w="med" type="stealth"/>
          </a:ln>
        </p:spPr>
      </p:cxnSp>
      <p:sp>
        <p:nvSpPr>
          <p:cNvPr id="555" name="Google Shape;555;p43"/>
          <p:cNvSpPr/>
          <p:nvPr/>
        </p:nvSpPr>
        <p:spPr>
          <a:xfrm>
            <a:off x="4454579" y="4379531"/>
            <a:ext cx="6744208" cy="1656184"/>
          </a:xfrm>
          <a:prstGeom prst="rect">
            <a:avLst/>
          </a:prstGeom>
          <a:solidFill>
            <a:srgbClr val="06AEAA"/>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101600" lvl="0" marL="0" marR="0" rtl="0" algn="l">
              <a:spcBef>
                <a:spcPts val="0"/>
              </a:spcBef>
              <a:spcAft>
                <a:spcPts val="0"/>
              </a:spcAft>
              <a:buClr>
                <a:schemeClr val="lt1"/>
              </a:buClr>
              <a:buSzPts val="1600"/>
              <a:buFont typeface="Arial"/>
              <a:buChar char="•"/>
            </a:pPr>
            <a:r>
              <a:rPr lang="es-CO" sz="1600">
                <a:solidFill>
                  <a:schemeClr val="lt1"/>
                </a:solidFill>
                <a:latin typeface="Montserrat"/>
                <a:ea typeface="Montserrat"/>
                <a:cs typeface="Montserrat"/>
                <a:sym typeface="Montserrat"/>
              </a:rPr>
              <a:t> Mejoría neurológica en el grupo de 48 horas comparado con el grupo de 24 horas a las 6 semanas (12.5 vs 7.6; P:0.04) y a los 6 meses (17.6 vs 11.2; P:0.01). </a:t>
            </a:r>
            <a:endParaRPr/>
          </a:p>
          <a:p>
            <a:pPr indent="0" lvl="0" marL="0" marR="0" rtl="0" algn="l">
              <a:spcBef>
                <a:spcPts val="0"/>
              </a:spcBef>
              <a:spcAft>
                <a:spcPts val="0"/>
              </a:spcAft>
              <a:buNone/>
            </a:pPr>
            <a:r>
              <a:t/>
            </a:r>
            <a:endParaRPr sz="1600">
              <a:solidFill>
                <a:schemeClr val="lt1"/>
              </a:solidFill>
              <a:latin typeface="Montserrat"/>
              <a:ea typeface="Montserrat"/>
              <a:cs typeface="Montserrat"/>
              <a:sym typeface="Montserrat"/>
            </a:endParaRPr>
          </a:p>
          <a:p>
            <a:pPr indent="-101600" lvl="0" marL="0" marR="0" rtl="0" algn="l">
              <a:spcBef>
                <a:spcPts val="0"/>
              </a:spcBef>
              <a:spcAft>
                <a:spcPts val="0"/>
              </a:spcAft>
              <a:buClr>
                <a:schemeClr val="lt1"/>
              </a:buClr>
              <a:buSzPts val="1600"/>
              <a:buFont typeface="Arial"/>
              <a:buChar char="•"/>
            </a:pPr>
            <a:r>
              <a:rPr lang="es-CO" sz="1600">
                <a:solidFill>
                  <a:schemeClr val="lt1"/>
                </a:solidFill>
                <a:latin typeface="Montserrat"/>
                <a:ea typeface="Montserrat"/>
                <a:cs typeface="Montserrat"/>
                <a:sym typeface="Montserrat"/>
              </a:rPr>
              <a:t> Mayores tasas de sepsis y neumonía en protocolo de 48 horas.</a:t>
            </a:r>
            <a:endParaRPr/>
          </a:p>
        </p:txBody>
      </p:sp>
      <p:sp>
        <p:nvSpPr>
          <p:cNvPr id="556" name="Google Shape;556;p43"/>
          <p:cNvSpPr txBox="1"/>
          <p:nvPr/>
        </p:nvSpPr>
        <p:spPr>
          <a:xfrm>
            <a:off x="4649655" y="6390058"/>
            <a:ext cx="914400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000">
                <a:solidFill>
                  <a:srgbClr val="152B48"/>
                </a:solidFill>
                <a:latin typeface="Montserrat"/>
                <a:ea typeface="Montserrat"/>
                <a:cs typeface="Montserrat"/>
                <a:sym typeface="Montserrat"/>
              </a:rPr>
              <a:t>Hurlbert et al. Pharmacological Therapy for Acute Spinal Cord Injury. Neurosurgery 72:93–105, 2013</a:t>
            </a:r>
            <a:endParaRPr/>
          </a:p>
        </p:txBody>
      </p:sp>
      <p:sp>
        <p:nvSpPr>
          <p:cNvPr id="557" name="Google Shape;557;p43"/>
          <p:cNvSpPr txBox="1"/>
          <p:nvPr/>
        </p:nvSpPr>
        <p:spPr>
          <a:xfrm>
            <a:off x="554806" y="-83490"/>
            <a:ext cx="9867948" cy="114300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rgbClr val="3CB0B0"/>
              </a:buClr>
              <a:buSzPct val="100000"/>
              <a:buFont typeface="Montserrat"/>
              <a:buNone/>
            </a:pPr>
            <a:r>
              <a:rPr b="1" lang="es-CO" sz="2800">
                <a:solidFill>
                  <a:srgbClr val="3CB0B0"/>
                </a:solidFill>
                <a:latin typeface="Montserrat"/>
                <a:ea typeface="Montserrat"/>
                <a:cs typeface="Montserrat"/>
                <a:sym typeface="Montserrat"/>
              </a:rPr>
              <a:t>MANEJO MÉDICO TRM - Esteroides</a:t>
            </a:r>
            <a:endParaRPr/>
          </a:p>
        </p:txBody>
      </p:sp>
    </p:spTree>
  </p:cSld>
  <p:clrMapOvr>
    <a:masterClrMapping/>
  </p:clrMapOvr>
</p:sld>
</file>

<file path=ppt/slides/slide44.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561" name="Shape 561"/>
        <p:cNvGrpSpPr/>
        <p:nvPr/>
      </p:nvGrpSpPr>
      <p:grpSpPr>
        <a:xfrm>
          <a:off x="0" y="0"/>
          <a:ext cx="0" cy="0"/>
          <a:chOff x="0" y="0"/>
          <a:chExt cx="0" cy="0"/>
        </a:xfrm>
      </p:grpSpPr>
      <p:pic>
        <p:nvPicPr>
          <p:cNvPr id="562" name="Google Shape;562;p44"/>
          <p:cNvPicPr preferRelativeResize="0"/>
          <p:nvPr/>
        </p:nvPicPr>
        <p:blipFill rotWithShape="1">
          <a:blip r:embed="rId3">
            <a:alphaModFix/>
          </a:blip>
          <a:srcRect b="-116" r="-30"/>
          <a:stretch/>
        </p:blipFill>
        <p:spPr>
          <a:xfrm>
            <a:off x="5830285" y="3728528"/>
            <a:ext cx="4902594" cy="1241706"/>
          </a:xfrm>
          <a:prstGeom prst="rect">
            <a:avLst/>
          </a:prstGeom>
          <a:noFill/>
          <a:ln>
            <a:noFill/>
          </a:ln>
        </p:spPr>
      </p:pic>
      <p:pic>
        <p:nvPicPr>
          <p:cNvPr id="563" name="Google Shape;563;p44"/>
          <p:cNvPicPr preferRelativeResize="0"/>
          <p:nvPr/>
        </p:nvPicPr>
        <p:blipFill rotWithShape="1">
          <a:blip r:embed="rId4">
            <a:alphaModFix/>
          </a:blip>
          <a:srcRect b="-3" r="58"/>
          <a:stretch/>
        </p:blipFill>
        <p:spPr>
          <a:xfrm>
            <a:off x="5830285" y="4970234"/>
            <a:ext cx="4902594" cy="976180"/>
          </a:xfrm>
          <a:prstGeom prst="rect">
            <a:avLst/>
          </a:prstGeom>
          <a:noFill/>
          <a:ln>
            <a:noFill/>
          </a:ln>
        </p:spPr>
      </p:pic>
      <p:sp>
        <p:nvSpPr>
          <p:cNvPr id="564" name="Google Shape;564;p44"/>
          <p:cNvSpPr txBox="1"/>
          <p:nvPr/>
        </p:nvSpPr>
        <p:spPr>
          <a:xfrm>
            <a:off x="409768" y="65129"/>
            <a:ext cx="6188379" cy="1143000"/>
          </a:xfrm>
          <a:prstGeom prst="rect">
            <a:avLst/>
          </a:prstGeom>
          <a:noFill/>
          <a:ln>
            <a:noFill/>
          </a:ln>
        </p:spPr>
        <p:txBody>
          <a:bodyPr anchor="ctr" anchorCtr="0" bIns="45700" lIns="91425" rIns="91425" spcFirstLastPara="1" tIns="45700" wrap="square">
            <a:normAutofit fontScale="97500"/>
          </a:bodyPr>
          <a:lstStyle/>
          <a:p>
            <a:pPr algn="l" indent="0" lvl="0" marL="0" marR="0" rtl="0">
              <a:lnSpc>
                <a:spcPct val="90000"/>
              </a:lnSpc>
              <a:spcBef>
                <a:spcPts val="0"/>
              </a:spcBef>
              <a:spcAft>
                <a:spcPts val="0"/>
              </a:spcAft>
              <a:buClr>
                <a:srgbClr val="3CB0B0"/>
              </a:buClr>
              <a:buSzPct val="100000"/>
              <a:buFont typeface="Montserrat"/>
              <a:buNone/>
            </a:pPr>
            <a:r>
              <a:rPr b="1" lang="es-CO" sz="2400">
                <a:solidFill>
                  <a:srgbClr val="3CB0B0"/>
                </a:solidFill>
                <a:latin typeface="Montserrat"/>
                <a:ea typeface="Montserrat"/>
                <a:cs typeface="Montserrat"/>
                <a:sym typeface="Montserrat"/>
              </a:rPr>
              <a:t>MANEJO MÉDICO TRM - Esteroides</a:t>
            </a:r>
            <a:endParaRPr/>
          </a:p>
        </p:txBody>
      </p:sp>
      <p:pic>
        <p:nvPicPr>
          <p:cNvPr id="565" name="Google Shape;565;p44"/>
          <p:cNvPicPr preferRelativeResize="0"/>
          <p:nvPr/>
        </p:nvPicPr>
        <p:blipFill rotWithShape="1">
          <a:blip r:embed="rId5">
            <a:alphaModFix/>
          </a:blip>
          <a:srcRect b="50" r="-56"/>
          <a:stretch/>
        </p:blipFill>
        <p:spPr>
          <a:xfrm>
            <a:off x="4963213" y="1208129"/>
            <a:ext cx="6636737" cy="1807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p:nvPr/>
        </p:nvSpPr>
        <p:spPr>
          <a:xfrm>
            <a:off x="2961680" y="1859340"/>
            <a:ext cx="6268639"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4800">
                <a:solidFill>
                  <a:srgbClr val="06AEAA"/>
                </a:solidFill>
                <a:latin typeface="Montserrat"/>
                <a:ea typeface="Montserrat"/>
                <a:cs typeface="Montserrat"/>
                <a:sym typeface="Montserrat"/>
              </a:rPr>
              <a:t>EVALUACIÓN PRIMARIA</a:t>
            </a:r>
            <a:endParaRPr/>
          </a:p>
          <a:p>
            <a:pPr indent="0" lvl="0" marL="0" marR="0" rtl="0" algn="ctr">
              <a:spcBef>
                <a:spcPts val="0"/>
              </a:spcBef>
              <a:spcAft>
                <a:spcPts val="0"/>
              </a:spcAft>
              <a:buNone/>
            </a:pPr>
            <a:r>
              <a:rPr b="1" lang="es-CO" sz="4800">
                <a:solidFill>
                  <a:srgbClr val="002060"/>
                </a:solidFill>
                <a:latin typeface="Montserrat"/>
                <a:ea typeface="Montserrat"/>
                <a:cs typeface="Montserrat"/>
                <a:sym typeface="Montserrat"/>
              </a:rPr>
              <a:t>Trauma raquimedular</a:t>
            </a:r>
            <a:endParaRPr b="1" sz="4800">
              <a:solidFill>
                <a:srgbClr val="002060"/>
              </a:solidFill>
              <a:latin typeface="Montserrat"/>
              <a:ea typeface="Montserrat"/>
              <a:cs typeface="Montserrat"/>
              <a:sym typeface="Montserrat"/>
            </a:endParaRPr>
          </a:p>
        </p:txBody>
      </p:sp>
    </p:spTree>
  </p:cSld>
  <p:clrMapOvr>
    <a:masterClrMapping/>
  </p:clrMapOvr>
</p:sld>
</file>

<file path=ppt/slides/slide6.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12" name="Shape 112"/>
        <p:cNvGrpSpPr/>
        <p:nvPr/>
      </p:nvGrpSpPr>
      <p:grpSpPr>
        <a:xfrm>
          <a:off x="0" y="0"/>
          <a:ext cx="0" cy="0"/>
          <a:chOff x="0" y="0"/>
          <a:chExt cx="0" cy="0"/>
        </a:xfrm>
      </p:grpSpPr>
      <p:sp>
        <p:nvSpPr>
          <p:cNvPr id="113" name="Google Shape;113;p6"/>
          <p:cNvSpPr txBox="1"/>
          <p:nvPr>
            <p:ph type="title"/>
          </p:nvPr>
        </p:nvSpPr>
        <p:spPr>
          <a:xfrm>
            <a:off x="523240" y="344482"/>
            <a:ext cx="9690100" cy="536574"/>
          </a:xfrm>
          <a:prstGeom prst="rect">
            <a:avLst/>
          </a:prstGeom>
          <a:noFill/>
          <a:ln>
            <a:noFill/>
          </a:ln>
        </p:spPr>
        <p:txBody>
          <a:bodyPr anchor="ctr" anchorCtr="0" bIns="45700" lIns="91425" rIns="91425" spcFirstLastPara="1" tIns="45700" wrap="square">
            <a:normAutofit/>
          </a:bodyPr>
          <a:lstStyle/>
          <a:p>
            <a:pPr algn="l" indent="0" lvl="0" marL="0" rtl="0">
              <a:lnSpc>
                <a:spcPct val="90000"/>
              </a:lnSpc>
              <a:spcBef>
                <a:spcPts val="0"/>
              </a:spcBef>
              <a:spcAft>
                <a:spcPts val="0"/>
              </a:spcAft>
              <a:buClr>
                <a:srgbClr val="06AEAA"/>
              </a:buClr>
              <a:buSzPts val="2800"/>
              <a:buFont typeface="Montserrat"/>
              <a:buNone/>
            </a:pPr>
            <a:r>
              <a:rPr b="1" lang="es-CO" sz="2800"/>
              <a:t>Evaluación primaria (</a:t>
            </a:r>
            <a:r>
              <a:rPr b="1" lang="es-CO" sz="1800"/>
              <a:t>Enfoque neuroquirúrgico</a:t>
            </a:r>
            <a:r>
              <a:rPr b="1" lang="es-CO" sz="2800"/>
              <a:t>)</a:t>
            </a:r>
            <a:endParaRPr/>
          </a:p>
        </p:txBody>
      </p:sp>
      <p:pic>
        <p:nvPicPr>
          <p:cNvPr descr="Resultado de imagen para ABCDE ATLS" id="114" name="Google Shape;114;p6"/>
          <p:cNvPicPr preferRelativeResize="0"/>
          <p:nvPr/>
        </p:nvPicPr>
        <p:blipFill rotWithShape="1">
          <a:blip r:embed="rId3">
            <a:alphaModFix/>
          </a:blip>
          <a:srcRect b="-89"/>
          <a:stretch/>
        </p:blipFill>
        <p:spPr>
          <a:xfrm>
            <a:off x="1955758" y="959396"/>
            <a:ext cx="4663329" cy="1191615"/>
          </a:xfrm>
          <a:prstGeom prst="rect">
            <a:avLst/>
          </a:prstGeom>
          <a:noFill/>
          <a:ln>
            <a:noFill/>
          </a:ln>
        </p:spPr>
      </p:pic>
      <p:pic>
        <p:nvPicPr>
          <p:cNvPr descr="Imagen relacionada" id="115" name="Google Shape;115;p6"/>
          <p:cNvPicPr preferRelativeResize="0"/>
          <p:nvPr/>
        </p:nvPicPr>
        <p:blipFill rotWithShape="1">
          <a:blip r:embed="rId4">
            <a:alphaModFix/>
          </a:blip>
          <a:srcRect b="0" l="0" r="0" t="0"/>
          <a:stretch/>
        </p:blipFill>
        <p:spPr>
          <a:xfrm>
            <a:off x="6979867" y="996525"/>
            <a:ext cx="2132986" cy="988930"/>
          </a:xfrm>
          <a:prstGeom prst="rect">
            <a:avLst/>
          </a:prstGeom>
          <a:noFill/>
          <a:ln>
            <a:noFill/>
          </a:ln>
        </p:spPr>
      </p:pic>
      <p:grpSp>
        <p:nvGrpSpPr>
          <p:cNvPr id="116" name="Google Shape;116;p6"/>
          <p:cNvGrpSpPr/>
          <p:nvPr/>
        </p:nvGrpSpPr>
        <p:grpSpPr>
          <a:xfrm>
            <a:off x="2738699" y="2301269"/>
            <a:ext cx="7303458" cy="1617490"/>
            <a:chOff x="816529" y="7303506"/>
            <a:chExt cx="7230195" cy="1536095"/>
          </a:xfrm>
        </p:grpSpPr>
        <p:pic>
          <p:nvPicPr>
            <p:cNvPr id="117" name="Google Shape;117;p6"/>
            <p:cNvPicPr preferRelativeResize="0"/>
            <p:nvPr/>
          </p:nvPicPr>
          <p:blipFill rotWithShape="1">
            <a:blip r:embed="rId5">
              <a:alphaModFix/>
            </a:blip>
            <a:srcRect b="0" l="0" r="0" t="0"/>
            <a:stretch/>
          </p:blipFill>
          <p:spPr>
            <a:xfrm>
              <a:off x="816529" y="7303506"/>
              <a:ext cx="1337178" cy="1345483"/>
            </a:xfrm>
            <a:prstGeom prst="rect">
              <a:avLst/>
            </a:prstGeom>
            <a:noFill/>
            <a:ln>
              <a:noFill/>
            </a:ln>
          </p:spPr>
        </p:pic>
        <p:sp>
          <p:nvSpPr>
            <p:cNvPr id="118" name="Google Shape;118;p6"/>
            <p:cNvSpPr txBox="1"/>
            <p:nvPr/>
          </p:nvSpPr>
          <p:spPr>
            <a:xfrm>
              <a:off x="2153709" y="7319700"/>
              <a:ext cx="5893015" cy="1519901"/>
            </a:xfrm>
            <a:prstGeom prst="rect">
              <a:avLst/>
            </a:prstGeom>
            <a:solidFill>
              <a:schemeClr val="lt1"/>
            </a:solidFill>
            <a:ln cap="flat" cmpd="sng" w="38100">
              <a:solidFill>
                <a:srgbClr val="FFC000"/>
              </a:solidFill>
              <a:prstDash val="solid"/>
              <a:miter lim="800000"/>
              <a:headEnd len="sm" type="none" w="sm"/>
              <a:tailEnd len="sm" type="none" w="sm"/>
            </a:ln>
          </p:spPr>
          <p:txBody>
            <a:bodyPr anchor="t" anchorCtr="0" bIns="45700" lIns="91425" rIns="91425" spcFirstLastPara="1" tIns="45700" wrap="square">
              <a:spAutoFit/>
            </a:bodyPr>
            <a:lstStyle/>
            <a:p>
              <a:pPr algn="just" indent="0" lvl="0" marL="0" marR="0" rtl="0">
                <a:spcBef>
                  <a:spcPts val="0"/>
                </a:spcBef>
                <a:spcAft>
                  <a:spcPts val="0"/>
                </a:spcAft>
                <a:buNone/>
              </a:pPr>
              <a:r>
                <a:rPr lang="es-CO" sz="1400">
                  <a:solidFill>
                    <a:schemeClr val="dk1"/>
                  </a:solidFill>
                  <a:latin typeface="Montserrat"/>
                  <a:ea typeface="Montserrat"/>
                  <a:cs typeface="Montserrat"/>
                  <a:sym typeface="Montserrat"/>
                </a:rPr>
                <a:t>Control cervical          -          5% empeoramiento pos-lesión</a:t>
              </a:r>
              <a:endParaRPr/>
            </a:p>
            <a:p>
              <a:pPr algn="just" indent="0" lvl="0" marL="0" marR="0" rtl="0">
                <a:spcBef>
                  <a:spcPts val="0"/>
                </a:spcBef>
                <a:spcAft>
                  <a:spcPts val="0"/>
                </a:spcAft>
                <a:buNone/>
              </a:pPr>
              <a:r>
                <a:t/>
              </a:r>
              <a:endParaRPr sz="1400">
                <a:solidFill>
                  <a:schemeClr val="dk1"/>
                </a:solidFill>
                <a:latin typeface="Montserrat"/>
                <a:ea typeface="Montserrat"/>
                <a:cs typeface="Montserrat"/>
                <a:sym typeface="Montserrat"/>
              </a:endParaRPr>
            </a:p>
            <a:p>
              <a:pPr algn="just" indent="0" lvl="0" marL="0" marR="0" rtl="0">
                <a:spcBef>
                  <a:spcPts val="0"/>
                </a:spcBef>
                <a:spcAft>
                  <a:spcPts val="0"/>
                </a:spcAft>
                <a:buNone/>
              </a:pPr>
              <a:r>
                <a:rPr lang="es-CO" sz="1400">
                  <a:solidFill>
                    <a:schemeClr val="dk1"/>
                  </a:solidFill>
                  <a:latin typeface="Montserrat"/>
                  <a:ea typeface="Montserrat"/>
                  <a:cs typeface="Montserrat"/>
                  <a:sym typeface="Montserrat"/>
                </a:rPr>
                <a:t>Trauma cervical asociado edema vía aérea, edema/hematoma de cuello</a:t>
              </a:r>
              <a:endParaRPr/>
            </a:p>
            <a:p>
              <a:pPr algn="just" indent="0" lvl="0" marL="0" marR="0" rtl="0">
                <a:spcBef>
                  <a:spcPts val="0"/>
                </a:spcBef>
                <a:spcAft>
                  <a:spcPts val="0"/>
                </a:spcAft>
                <a:buNone/>
              </a:pPr>
              <a:r>
                <a:t/>
              </a:r>
              <a:endParaRPr sz="1400">
                <a:solidFill>
                  <a:schemeClr val="dk1"/>
                </a:solidFill>
                <a:latin typeface="Montserrat"/>
                <a:ea typeface="Montserrat"/>
                <a:cs typeface="Montserrat"/>
                <a:sym typeface="Montserrat"/>
              </a:endParaRPr>
            </a:p>
            <a:p>
              <a:pPr algn="just" indent="0" lvl="0" marL="0" marR="0" rtl="0">
                <a:spcBef>
                  <a:spcPts val="0"/>
                </a:spcBef>
                <a:spcAft>
                  <a:spcPts val="0"/>
                </a:spcAft>
                <a:buNone/>
              </a:pPr>
              <a:r>
                <a:rPr lang="es-CO" sz="1400">
                  <a:solidFill>
                    <a:schemeClr val="dk1"/>
                  </a:solidFill>
                  <a:latin typeface="Montserrat"/>
                  <a:ea typeface="Montserrat"/>
                  <a:cs typeface="Montserrat"/>
                  <a:sym typeface="Montserrat"/>
                </a:rPr>
                <a:t>Intubación técnica adecuada – menor movimiento posible de la columna cervical</a:t>
              </a:r>
              <a:endParaRPr/>
            </a:p>
          </p:txBody>
        </p:sp>
      </p:grpSp>
      <p:pic>
        <p:nvPicPr>
          <p:cNvPr id="119" name="Google Shape;119;p6"/>
          <p:cNvPicPr preferRelativeResize="0"/>
          <p:nvPr/>
        </p:nvPicPr>
        <p:blipFill rotWithShape="1">
          <a:blip r:embed="rId6">
            <a:alphaModFix/>
          </a:blip>
          <a:srcRect b="0" l="0" r="0" t="0"/>
          <a:stretch/>
        </p:blipFill>
        <p:spPr>
          <a:xfrm>
            <a:off x="2753977" y="2344424"/>
            <a:ext cx="1350728" cy="1359170"/>
          </a:xfrm>
          <a:prstGeom prst="rect">
            <a:avLst/>
          </a:prstGeom>
          <a:noFill/>
          <a:ln>
            <a:noFill/>
          </a:ln>
        </p:spPr>
      </p:pic>
      <p:sp>
        <p:nvSpPr>
          <p:cNvPr id="120" name="Google Shape;120;p6"/>
          <p:cNvSpPr txBox="1"/>
          <p:nvPr/>
        </p:nvSpPr>
        <p:spPr>
          <a:xfrm>
            <a:off x="4059058" y="2304961"/>
            <a:ext cx="5952729" cy="1815882"/>
          </a:xfrm>
          <a:prstGeom prst="rect">
            <a:avLst/>
          </a:prstGeom>
          <a:solidFill>
            <a:schemeClr val="lt1"/>
          </a:solidFill>
          <a:ln cap="flat" cmpd="sng" w="38100">
            <a:solidFill>
              <a:schemeClr val="accent1"/>
            </a:solidFill>
            <a:prstDash val="solid"/>
            <a:miter lim="800000"/>
            <a:headEnd len="sm" type="none" w="sm"/>
            <a:tailEnd len="sm" type="none" w="sm"/>
          </a:ln>
        </p:spPr>
        <p:txBody>
          <a:bodyPr anchor="t" anchorCtr="0" bIns="45700" lIns="91425" rIns="91425" spcFirstLastPara="1" tIns="45700" wrap="square">
            <a:spAutoFit/>
          </a:bodyPr>
          <a:lstStyle/>
          <a:p>
            <a:pPr algn="just" indent="0" lvl="0" marL="0" marR="0" rtl="0">
              <a:spcBef>
                <a:spcPts val="0"/>
              </a:spcBef>
              <a:spcAft>
                <a:spcPts val="0"/>
              </a:spcAft>
              <a:buNone/>
            </a:pPr>
            <a:r>
              <a:rPr lang="es-CO" sz="1400">
                <a:solidFill>
                  <a:schemeClr val="dk1"/>
                </a:solidFill>
                <a:latin typeface="Montserrat"/>
                <a:ea typeface="Montserrat"/>
                <a:cs typeface="Montserrat"/>
                <a:sym typeface="Montserrat"/>
              </a:rPr>
              <a:t>Cuadriplejia (encima T1):          65 - 80% soporte ventilatorio</a:t>
            </a:r>
            <a:endParaRPr/>
          </a:p>
          <a:p>
            <a:pPr algn="just" indent="0" lvl="0" marL="0" marR="0" rtl="0">
              <a:spcBef>
                <a:spcPts val="0"/>
              </a:spcBef>
              <a:spcAft>
                <a:spcPts val="0"/>
              </a:spcAft>
              <a:buNone/>
            </a:pPr>
            <a:r>
              <a:t/>
            </a:r>
            <a:endParaRPr sz="1400">
              <a:solidFill>
                <a:schemeClr val="dk1"/>
              </a:solidFill>
              <a:latin typeface="Montserrat"/>
              <a:ea typeface="Montserrat"/>
              <a:cs typeface="Montserrat"/>
              <a:sym typeface="Montserrat"/>
            </a:endParaRPr>
          </a:p>
          <a:p>
            <a:pPr algn="just" indent="0" lvl="0" marL="0" marR="0" rtl="0">
              <a:spcBef>
                <a:spcPts val="0"/>
              </a:spcBef>
              <a:spcAft>
                <a:spcPts val="0"/>
              </a:spcAft>
              <a:buNone/>
            </a:pPr>
            <a:r>
              <a:rPr lang="es-CO" sz="1400">
                <a:solidFill>
                  <a:schemeClr val="dk1"/>
                </a:solidFill>
                <a:latin typeface="Montserrat"/>
                <a:ea typeface="Montserrat"/>
                <a:cs typeface="Montserrat"/>
                <a:sym typeface="Montserrat"/>
              </a:rPr>
              <a:t>Lesiones sobre C3:         paro respiratorio en la escena</a:t>
            </a:r>
            <a:endParaRPr/>
          </a:p>
          <a:p>
            <a:pPr algn="just" indent="0" lvl="0" marL="0" marR="0" rtl="0">
              <a:spcBef>
                <a:spcPts val="0"/>
              </a:spcBef>
              <a:spcAft>
                <a:spcPts val="0"/>
              </a:spcAft>
              <a:buNone/>
            </a:pPr>
            <a:r>
              <a:t/>
            </a:r>
            <a:endParaRPr sz="1400">
              <a:solidFill>
                <a:schemeClr val="dk1"/>
              </a:solidFill>
              <a:latin typeface="Montserrat"/>
              <a:ea typeface="Montserrat"/>
              <a:cs typeface="Montserrat"/>
              <a:sym typeface="Montserrat"/>
            </a:endParaRPr>
          </a:p>
          <a:p>
            <a:pPr algn="just" indent="0" lvl="0" marL="0" marR="0" rtl="0">
              <a:spcBef>
                <a:spcPts val="0"/>
              </a:spcBef>
              <a:spcAft>
                <a:spcPts val="0"/>
              </a:spcAft>
              <a:buNone/>
            </a:pPr>
            <a:r>
              <a:rPr lang="es-CO" sz="1400">
                <a:solidFill>
                  <a:schemeClr val="dk1"/>
                </a:solidFill>
                <a:latin typeface="Montserrat"/>
                <a:ea typeface="Montserrat"/>
                <a:cs typeface="Montserrat"/>
                <a:sym typeface="Montserrat"/>
              </a:rPr>
              <a:t>Deterioro: </a:t>
            </a:r>
            <a:endParaRPr/>
          </a:p>
          <a:p>
            <a:pPr algn="just" indent="-285750" lvl="1" marL="742950" marR="0" rtl="0">
              <a:spcBef>
                <a:spcPts val="0"/>
              </a:spcBef>
              <a:spcAft>
                <a:spcPts val="0"/>
              </a:spcAft>
              <a:buClr>
                <a:schemeClr val="dk1"/>
              </a:buClr>
              <a:buSzPts val="1400"/>
              <a:buFont typeface="Arial"/>
              <a:buChar char="•"/>
            </a:pPr>
            <a:r>
              <a:rPr b="0" cap="none" i="0" lang="es-CO" strike="noStrike" sz="1400" u="none">
                <a:solidFill>
                  <a:schemeClr val="dk1"/>
                </a:solidFill>
                <a:latin typeface="Montserrat"/>
                <a:ea typeface="Montserrat"/>
                <a:cs typeface="Montserrat"/>
                <a:sym typeface="Montserrat"/>
              </a:rPr>
              <a:t>"Peso en el pecho, incapacidad para capturar el respiro”</a:t>
            </a:r>
            <a:endParaRPr/>
          </a:p>
          <a:p>
            <a:pPr algn="just" indent="-285750" lvl="1" marL="742950" marR="0" rtl="0">
              <a:spcBef>
                <a:spcPts val="0"/>
              </a:spcBef>
              <a:spcAft>
                <a:spcPts val="0"/>
              </a:spcAft>
              <a:buClr>
                <a:schemeClr val="dk1"/>
              </a:buClr>
              <a:buSzPts val="1400"/>
              <a:buFont typeface="Arial"/>
              <a:buChar char="•"/>
            </a:pPr>
            <a:r>
              <a:rPr b="0" cap="none" i="0" lang="es-CO" strike="noStrike" sz="1400" u="none">
                <a:solidFill>
                  <a:schemeClr val="dk1"/>
                </a:solidFill>
                <a:latin typeface="Montserrat"/>
                <a:ea typeface="Montserrat"/>
                <a:cs typeface="Montserrat"/>
                <a:sym typeface="Montserrat"/>
              </a:rPr>
              <a:t>Voz entrecortada y “quad breathing”</a:t>
            </a:r>
            <a:endParaRPr/>
          </a:p>
          <a:p>
            <a:pPr algn="just" indent="-196850" lvl="1" marL="742950" marR="0" rtl="0">
              <a:spcBef>
                <a:spcPts val="0"/>
              </a:spcBef>
              <a:spcAft>
                <a:spcPts val="0"/>
              </a:spcAft>
              <a:buClr>
                <a:schemeClr val="dk1"/>
              </a:buClr>
              <a:buSzPts val="1400"/>
              <a:buFont typeface="Arial"/>
              <a:buNone/>
            </a:pPr>
            <a:r>
              <a:t/>
            </a:r>
            <a:endParaRPr b="0" cap="none" i="0" strike="noStrike" sz="1400" u="none">
              <a:solidFill>
                <a:schemeClr val="dk1"/>
              </a:solidFill>
              <a:latin typeface="Montserrat"/>
              <a:ea typeface="Montserrat"/>
              <a:cs typeface="Montserrat"/>
              <a:sym typeface="Montserrat"/>
            </a:endParaRPr>
          </a:p>
        </p:txBody>
      </p:sp>
      <p:sp>
        <p:nvSpPr>
          <p:cNvPr id="121" name="Google Shape;121;p6"/>
          <p:cNvSpPr/>
          <p:nvPr/>
        </p:nvSpPr>
        <p:spPr>
          <a:xfrm>
            <a:off x="6363025" y="2368748"/>
            <a:ext cx="324270" cy="162227"/>
          </a:xfrm>
          <a:prstGeom prst="rightArrow">
            <a:avLst>
              <a:gd fmla="val 50000" name="adj1"/>
              <a:gd fmla="val 50000" name="adj2"/>
            </a:avLst>
          </a:prstGeom>
          <a:solidFill>
            <a:schemeClr val="accent1"/>
          </a:solidFill>
          <a:ln cap="flat" cmpd="sng" w="12700">
            <a:solidFill>
              <a:srgbClr val="31538F"/>
            </a:solidFill>
            <a:prstDash val="solid"/>
            <a:miter lim="800000"/>
            <a:headEnd len="sm" type="none" w="sm"/>
            <a:tailEnd len="sm" type="none" w="sm"/>
          </a:ln>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6"/>
          <p:cNvSpPr/>
          <p:nvPr/>
        </p:nvSpPr>
        <p:spPr>
          <a:xfrm>
            <a:off x="5954377" y="2693082"/>
            <a:ext cx="164997" cy="291349"/>
          </a:xfrm>
          <a:prstGeom prst="upArrow">
            <a:avLst>
              <a:gd fmla="val 50000" name="adj1"/>
              <a:gd fmla="val 50000" name="adj2"/>
            </a:avLst>
          </a:prstGeom>
          <a:solidFill>
            <a:schemeClr val="accent1"/>
          </a:solidFill>
          <a:ln cap="flat" cmpd="sng" w="12700">
            <a:solidFill>
              <a:srgbClr val="31538F"/>
            </a:solidFill>
            <a:prstDash val="solid"/>
            <a:miter lim="800000"/>
            <a:headEnd len="sm" type="none" w="sm"/>
            <a:tailEnd len="sm" type="none" w="sm"/>
          </a:ln>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600">
              <a:solidFill>
                <a:schemeClr val="lt1"/>
              </a:solidFill>
              <a:latin typeface="Calibri"/>
              <a:ea typeface="Calibri"/>
              <a:cs typeface="Calibri"/>
              <a:sym typeface="Calibri"/>
            </a:endParaRPr>
          </a:p>
        </p:txBody>
      </p:sp>
      <p:pic>
        <p:nvPicPr>
          <p:cNvPr id="123" name="Google Shape;123;p6"/>
          <p:cNvPicPr preferRelativeResize="0"/>
          <p:nvPr/>
        </p:nvPicPr>
        <p:blipFill rotWithShape="1">
          <a:blip r:embed="rId7">
            <a:alphaModFix/>
          </a:blip>
          <a:srcRect b="0" l="0" r="0" t="0"/>
          <a:stretch/>
        </p:blipFill>
        <p:spPr>
          <a:xfrm>
            <a:off x="2738700" y="2349557"/>
            <a:ext cx="1502556" cy="1511889"/>
          </a:xfrm>
          <a:prstGeom prst="rect">
            <a:avLst/>
          </a:prstGeom>
          <a:noFill/>
          <a:ln>
            <a:noFill/>
          </a:ln>
        </p:spPr>
      </p:pic>
      <p:sp>
        <p:nvSpPr>
          <p:cNvPr id="124" name="Google Shape;124;p6"/>
          <p:cNvSpPr txBox="1"/>
          <p:nvPr/>
        </p:nvSpPr>
        <p:spPr>
          <a:xfrm>
            <a:off x="4222370" y="2351508"/>
            <a:ext cx="7670931" cy="2677656"/>
          </a:xfrm>
          <a:prstGeom prst="rect">
            <a:avLst/>
          </a:prstGeom>
          <a:solidFill>
            <a:schemeClr val="lt1"/>
          </a:solidFill>
          <a:ln cap="flat" cmpd="sng" w="38100">
            <a:solidFill>
              <a:srgbClr val="FF0000"/>
            </a:solidFill>
            <a:prstDash val="solid"/>
            <a:miter lim="800000"/>
            <a:headEnd len="sm" type="none" w="sm"/>
            <a:tailEnd len="sm" type="none" w="sm"/>
          </a:ln>
        </p:spPr>
        <p:txBody>
          <a:bodyPr anchor="t" anchorCtr="0" bIns="45700" lIns="91425" rIns="91425" spcFirstLastPara="1" tIns="45700" wrap="square">
            <a:spAutoFit/>
          </a:bodyPr>
          <a:lstStyle/>
          <a:p>
            <a:pPr algn="ctr" indent="0" lvl="0" marL="0" marR="0" rtl="0">
              <a:spcBef>
                <a:spcPts val="0"/>
              </a:spcBef>
              <a:spcAft>
                <a:spcPts val="0"/>
              </a:spcAft>
              <a:buNone/>
            </a:pPr>
            <a:r>
              <a:rPr i="1" lang="es-CO" sz="1800">
                <a:solidFill>
                  <a:schemeClr val="dk1"/>
                </a:solidFill>
                <a:latin typeface="Montserrat"/>
                <a:ea typeface="Montserrat"/>
                <a:cs typeface="Montserrat"/>
                <a:sym typeface="Montserrat"/>
              </a:rPr>
              <a:t>"EL CHOQUE HEMORRÁGICO ES PRIMERO“</a:t>
            </a:r>
            <a:endParaRPr/>
          </a:p>
          <a:p>
            <a:pPr algn="just" indent="0" lvl="0" marL="0" marR="0" rtl="0">
              <a:spcBef>
                <a:spcPts val="0"/>
              </a:spcBef>
              <a:spcAft>
                <a:spcPts val="0"/>
              </a:spcAft>
              <a:buNone/>
            </a:pPr>
            <a:r>
              <a:t/>
            </a:r>
            <a:endParaRPr sz="1800">
              <a:solidFill>
                <a:schemeClr val="dk1"/>
              </a:solidFill>
              <a:latin typeface="Montserrat"/>
              <a:ea typeface="Montserrat"/>
              <a:cs typeface="Montserrat"/>
              <a:sym typeface="Montserrat"/>
            </a:endParaRPr>
          </a:p>
          <a:p>
            <a:pPr algn="just" indent="0" lvl="0" marL="0" marR="0" rtl="0">
              <a:spcBef>
                <a:spcPts val="0"/>
              </a:spcBef>
              <a:spcAft>
                <a:spcPts val="0"/>
              </a:spcAft>
              <a:buNone/>
            </a:pPr>
            <a:r>
              <a:rPr lang="es-CO" sz="1800">
                <a:solidFill>
                  <a:schemeClr val="dk1"/>
                </a:solidFill>
                <a:latin typeface="Montserrat"/>
                <a:ea typeface="Montserrat"/>
                <a:cs typeface="Montserrat"/>
                <a:sym typeface="Montserrat"/>
              </a:rPr>
              <a:t>Choque neurogénico (lesión por encima de T6):</a:t>
            </a:r>
            <a:endParaRPr/>
          </a:p>
          <a:p>
            <a:pPr algn="just" indent="0" lvl="0" marL="0" marR="0" rtl="0">
              <a:spcBef>
                <a:spcPts val="0"/>
              </a:spcBef>
              <a:spcAft>
                <a:spcPts val="0"/>
              </a:spcAft>
              <a:buNone/>
            </a:pPr>
            <a:r>
              <a:t/>
            </a:r>
            <a:endParaRPr sz="1800">
              <a:solidFill>
                <a:schemeClr val="dk1"/>
              </a:solidFill>
              <a:latin typeface="Montserrat"/>
              <a:ea typeface="Montserrat"/>
              <a:cs typeface="Montserrat"/>
              <a:sym typeface="Montserrat"/>
            </a:endParaRPr>
          </a:p>
          <a:p>
            <a:pPr algn="just" indent="0" lvl="0" marL="0" marR="0" rtl="0">
              <a:spcBef>
                <a:spcPts val="0"/>
              </a:spcBef>
              <a:spcAft>
                <a:spcPts val="0"/>
              </a:spcAft>
              <a:buNone/>
            </a:pPr>
            <a:r>
              <a:t/>
            </a:r>
            <a:endParaRPr sz="1800">
              <a:solidFill>
                <a:schemeClr val="dk1"/>
              </a:solidFill>
              <a:latin typeface="Montserrat"/>
              <a:ea typeface="Montserrat"/>
              <a:cs typeface="Montserrat"/>
              <a:sym typeface="Montserrat"/>
            </a:endParaRPr>
          </a:p>
          <a:p>
            <a:pPr algn="just" indent="0" lvl="0" marL="0" marR="0" rtl="0">
              <a:spcBef>
                <a:spcPts val="0"/>
              </a:spcBef>
              <a:spcAft>
                <a:spcPts val="0"/>
              </a:spcAft>
              <a:buNone/>
            </a:pPr>
            <a:r>
              <a:t/>
            </a:r>
            <a:endParaRPr sz="1800">
              <a:solidFill>
                <a:schemeClr val="dk1"/>
              </a:solidFill>
              <a:latin typeface="Montserrat"/>
              <a:ea typeface="Montserrat"/>
              <a:cs typeface="Montserrat"/>
              <a:sym typeface="Montserrat"/>
            </a:endParaRPr>
          </a:p>
          <a:p>
            <a:pPr algn="just" indent="0" lvl="0" marL="0" marR="0" rtl="0">
              <a:spcBef>
                <a:spcPts val="0"/>
              </a:spcBef>
              <a:spcAft>
                <a:spcPts val="0"/>
              </a:spcAft>
              <a:buNone/>
            </a:pPr>
            <a:r>
              <a:t/>
            </a:r>
            <a:endParaRPr sz="1800">
              <a:solidFill>
                <a:schemeClr val="dk1"/>
              </a:solidFill>
              <a:latin typeface="Montserrat"/>
              <a:ea typeface="Montserrat"/>
              <a:cs typeface="Montserrat"/>
              <a:sym typeface="Montserrat"/>
            </a:endParaRPr>
          </a:p>
          <a:p>
            <a:pPr algn="just" indent="0" lvl="0" marL="0" marR="0" rtl="0">
              <a:spcBef>
                <a:spcPts val="0"/>
              </a:spcBef>
              <a:spcAft>
                <a:spcPts val="0"/>
              </a:spcAft>
              <a:buNone/>
            </a:pPr>
            <a:r>
              <a:t/>
            </a:r>
            <a:endParaRPr sz="1800">
              <a:solidFill>
                <a:schemeClr val="dk1"/>
              </a:solidFill>
              <a:latin typeface="Montserrat"/>
              <a:ea typeface="Montserrat"/>
              <a:cs typeface="Montserrat"/>
              <a:sym typeface="Montserrat"/>
            </a:endParaRPr>
          </a:p>
          <a:p>
            <a:pPr algn="just" indent="0" lvl="0" marL="0" marR="0" rtl="0">
              <a:spcBef>
                <a:spcPts val="0"/>
              </a:spcBef>
              <a:spcAft>
                <a:spcPts val="0"/>
              </a:spcAft>
              <a:buNone/>
            </a:pPr>
            <a:r>
              <a:t/>
            </a:r>
            <a:endParaRPr sz="1200">
              <a:solidFill>
                <a:schemeClr val="dk1"/>
              </a:solidFill>
              <a:latin typeface="Montserrat"/>
              <a:ea typeface="Montserrat"/>
              <a:cs typeface="Montserrat"/>
              <a:sym typeface="Montserrat"/>
            </a:endParaRPr>
          </a:p>
          <a:p>
            <a:pPr algn="just" indent="0" lvl="0" marL="0" marR="0" rtl="0">
              <a:spcBef>
                <a:spcPts val="0"/>
              </a:spcBef>
              <a:spcAft>
                <a:spcPts val="0"/>
              </a:spcAft>
              <a:buNone/>
            </a:pPr>
            <a:r>
              <a:t/>
            </a:r>
            <a:endParaRPr sz="1200">
              <a:solidFill>
                <a:schemeClr val="dk1"/>
              </a:solidFill>
              <a:latin typeface="Montserrat"/>
              <a:ea typeface="Montserrat"/>
              <a:cs typeface="Montserrat"/>
              <a:sym typeface="Montserrat"/>
            </a:endParaRPr>
          </a:p>
        </p:txBody>
      </p:sp>
      <p:graphicFrame>
        <p:nvGraphicFramePr>
          <p:cNvPr id="125" name="Google Shape;125;p6"/>
          <p:cNvGraphicFramePr/>
          <p:nvPr/>
        </p:nvGraphicFramePr>
        <p:xfrm>
          <a:off x="5075679" y="3263082"/>
          <a:ext cx="3000000" cy="3000000"/>
        </p:xfrm>
        <a:graphic>
          <a:graphicData uri="http://schemas.openxmlformats.org/drawingml/2006/table">
            <a:tbl>
              <a:tblPr bandRow="1" firstRow="1">
                <a:noFill/>
                <a:tableStyleId>{5D56F1F0-9466-4CCF-9CCA-1835D879DC6B}</a:tableStyleId>
              </a:tblPr>
              <a:tblGrid>
                <a:gridCol w="1290025"/>
                <a:gridCol w="2692425"/>
                <a:gridCol w="2692425"/>
              </a:tblGrid>
              <a:tr h="320950">
                <a:tc>
                  <a:txBody>
                    <a:bodyPr/>
                    <a:lstStyle/>
                    <a:p>
                      <a:pPr algn="l" indent="0" lvl="0" marL="0" marR="0" rtl="0">
                        <a:spcBef>
                          <a:spcPts val="0"/>
                        </a:spcBef>
                        <a:spcAft>
                          <a:spcPts val="0"/>
                        </a:spcAft>
                        <a:buNone/>
                      </a:pPr>
                      <a:r>
                        <a:t/>
                      </a:r>
                      <a:endParaRPr sz="1400">
                        <a:latin typeface="Montserrat"/>
                        <a:ea typeface="Montserrat"/>
                        <a:cs typeface="Montserrat"/>
                        <a:sym typeface="Montserrat"/>
                      </a:endParaRPr>
                    </a:p>
                  </a:txBody>
                  <a:tcPr marB="45725" marL="91450" marR="91450" marT="45725"/>
                </a:tc>
                <a:tc>
                  <a:txBody>
                    <a:bodyPr/>
                    <a:lstStyle/>
                    <a:p>
                      <a:pPr algn="l" indent="0" lvl="0" marL="0" marR="0" rtl="0">
                        <a:spcBef>
                          <a:spcPts val="0"/>
                        </a:spcBef>
                        <a:spcAft>
                          <a:spcPts val="0"/>
                        </a:spcAft>
                        <a:buNone/>
                      </a:pPr>
                      <a:r>
                        <a:rPr lang="es-CO" sz="1400">
                          <a:latin typeface="Montserrat"/>
                          <a:ea typeface="Montserrat"/>
                          <a:cs typeface="Montserrat"/>
                          <a:sym typeface="Montserrat"/>
                        </a:rPr>
                        <a:t>Neurogénico</a:t>
                      </a:r>
                      <a:endParaRPr sz="1400">
                        <a:latin typeface="Montserrat"/>
                        <a:ea typeface="Montserrat"/>
                        <a:cs typeface="Montserrat"/>
                        <a:sym typeface="Montserrat"/>
                      </a:endParaRPr>
                    </a:p>
                  </a:txBody>
                  <a:tcPr marB="45725" marL="91450" marR="91450" marT="45725">
                    <a:solidFill>
                      <a:srgbClr val="FF0000"/>
                    </a:solidFill>
                  </a:tcPr>
                </a:tc>
                <a:tc>
                  <a:txBody>
                    <a:bodyPr/>
                    <a:lstStyle/>
                    <a:p>
                      <a:pPr algn="l" indent="0" lvl="0" marL="0" marR="0" rtl="0">
                        <a:spcBef>
                          <a:spcPts val="0"/>
                        </a:spcBef>
                        <a:spcAft>
                          <a:spcPts val="0"/>
                        </a:spcAft>
                        <a:buNone/>
                      </a:pPr>
                      <a:r>
                        <a:rPr lang="es-CO" sz="1400">
                          <a:latin typeface="Montserrat"/>
                          <a:ea typeface="Montserrat"/>
                          <a:cs typeface="Montserrat"/>
                          <a:sym typeface="Montserrat"/>
                        </a:rPr>
                        <a:t>Hemorrágico</a:t>
                      </a:r>
                      <a:endParaRPr/>
                    </a:p>
                  </a:txBody>
                  <a:tcPr marB="45725" marL="91450" marR="91450" marT="45725">
                    <a:solidFill>
                      <a:srgbClr val="FF0000"/>
                    </a:solidFill>
                  </a:tcPr>
                </a:tc>
              </a:tr>
              <a:tr h="521525">
                <a:tc>
                  <a:txBody>
                    <a:bodyPr/>
                    <a:lstStyle/>
                    <a:p>
                      <a:pPr algn="l" indent="0" lvl="0" marL="0" marR="0" rtl="0">
                        <a:spcBef>
                          <a:spcPts val="0"/>
                        </a:spcBef>
                        <a:spcAft>
                          <a:spcPts val="0"/>
                        </a:spcAft>
                        <a:buNone/>
                      </a:pPr>
                      <a:r>
                        <a:rPr lang="es-CO" sz="1400">
                          <a:latin typeface="Montserrat"/>
                          <a:ea typeface="Montserrat"/>
                          <a:cs typeface="Montserrat"/>
                          <a:sym typeface="Montserrat"/>
                        </a:rPr>
                        <a:t>ECG:</a:t>
                      </a:r>
                      <a:endParaRPr/>
                    </a:p>
                  </a:txBody>
                  <a:tcPr marB="45725" marL="91450" marR="91450" marT="45725">
                    <a:solidFill>
                      <a:srgbClr val="F67976"/>
                    </a:solidFill>
                  </a:tcPr>
                </a:tc>
                <a:tc>
                  <a:txBody>
                    <a:bodyPr/>
                    <a:lstStyle/>
                    <a:p>
                      <a:pPr algn="l" indent="0" lvl="0" marL="0" marR="0" rtl="0">
                        <a:spcBef>
                          <a:spcPts val="0"/>
                        </a:spcBef>
                        <a:spcAft>
                          <a:spcPts val="0"/>
                        </a:spcAft>
                        <a:buNone/>
                      </a:pPr>
                      <a:r>
                        <a:rPr lang="es-CO" sz="1400">
                          <a:latin typeface="Montserrat"/>
                          <a:ea typeface="Montserrat"/>
                          <a:cs typeface="Montserrat"/>
                          <a:sym typeface="Montserrat"/>
                        </a:rPr>
                        <a:t>Bradicardia (Bloqueo AV nodal)</a:t>
                      </a:r>
                      <a:endParaRPr/>
                    </a:p>
                  </a:txBody>
                  <a:tcPr marB="45725" marL="91450" marR="91450" marT="45725">
                    <a:solidFill>
                      <a:srgbClr val="F67976"/>
                    </a:solidFill>
                  </a:tcPr>
                </a:tc>
                <a:tc>
                  <a:txBody>
                    <a:bodyPr/>
                    <a:lstStyle/>
                    <a:p>
                      <a:pPr algn="l" indent="0" lvl="0" marL="0" marR="0" rtl="0">
                        <a:spcBef>
                          <a:spcPts val="0"/>
                        </a:spcBef>
                        <a:spcAft>
                          <a:spcPts val="0"/>
                        </a:spcAft>
                        <a:buNone/>
                      </a:pPr>
                      <a:r>
                        <a:rPr lang="es-CO" sz="1400">
                          <a:latin typeface="Montserrat"/>
                          <a:ea typeface="Montserrat"/>
                          <a:cs typeface="Montserrat"/>
                          <a:sym typeface="Montserrat"/>
                        </a:rPr>
                        <a:t>Taquicardia sinusal</a:t>
                      </a:r>
                      <a:endParaRPr sz="1400">
                        <a:latin typeface="Montserrat"/>
                        <a:ea typeface="Montserrat"/>
                        <a:cs typeface="Montserrat"/>
                        <a:sym typeface="Montserrat"/>
                      </a:endParaRPr>
                    </a:p>
                  </a:txBody>
                  <a:tcPr marB="45725" marL="91450" marR="91450" marT="45725">
                    <a:solidFill>
                      <a:srgbClr val="F67976"/>
                    </a:solidFill>
                  </a:tcPr>
                </a:tc>
              </a:tr>
              <a:tr h="320950">
                <a:tc>
                  <a:txBody>
                    <a:bodyPr/>
                    <a:lstStyle/>
                    <a:p>
                      <a:pPr algn="l" indent="0" lvl="0" marL="0" marR="0" rtl="0">
                        <a:spcBef>
                          <a:spcPts val="0"/>
                        </a:spcBef>
                        <a:spcAft>
                          <a:spcPts val="0"/>
                        </a:spcAft>
                        <a:buNone/>
                      </a:pPr>
                      <a:r>
                        <a:rPr lang="es-CO" sz="1400">
                          <a:latin typeface="Montserrat"/>
                          <a:ea typeface="Montserrat"/>
                          <a:cs typeface="Montserrat"/>
                          <a:sym typeface="Montserrat"/>
                        </a:rPr>
                        <a:t>Piel</a:t>
                      </a:r>
                      <a:endParaRPr/>
                    </a:p>
                  </a:txBody>
                  <a:tcPr marB="45725" marL="91450" marR="91450" marT="45725">
                    <a:solidFill>
                      <a:srgbClr val="FFAFAF"/>
                    </a:solidFill>
                  </a:tcPr>
                </a:tc>
                <a:tc>
                  <a:txBody>
                    <a:bodyPr/>
                    <a:lstStyle/>
                    <a:p>
                      <a:pPr algn="l" indent="0" lvl="0" marL="0" marR="0" rtl="0">
                        <a:spcBef>
                          <a:spcPts val="0"/>
                        </a:spcBef>
                        <a:spcAft>
                          <a:spcPts val="0"/>
                        </a:spcAft>
                        <a:buNone/>
                      </a:pPr>
                      <a:r>
                        <a:rPr lang="es-CO" sz="1400">
                          <a:latin typeface="Montserrat"/>
                          <a:ea typeface="Montserrat"/>
                          <a:cs typeface="Montserrat"/>
                          <a:sym typeface="Montserrat"/>
                        </a:rPr>
                        <a:t>Piel seca y caliente</a:t>
                      </a:r>
                      <a:endParaRPr/>
                    </a:p>
                  </a:txBody>
                  <a:tcPr marB="45725" marL="91450" marR="91450" marT="45725">
                    <a:solidFill>
                      <a:srgbClr val="FFAFAF"/>
                    </a:solidFill>
                  </a:tcPr>
                </a:tc>
                <a:tc>
                  <a:txBody>
                    <a:bodyPr/>
                    <a:lstStyle/>
                    <a:p>
                      <a:pPr algn="l" indent="0" lvl="0" marL="0" marR="0" rtl="0">
                        <a:spcBef>
                          <a:spcPts val="0"/>
                        </a:spcBef>
                        <a:spcAft>
                          <a:spcPts val="0"/>
                        </a:spcAft>
                        <a:buNone/>
                      </a:pPr>
                      <a:r>
                        <a:rPr lang="es-CO" sz="1400">
                          <a:latin typeface="Montserrat"/>
                          <a:ea typeface="Montserrat"/>
                          <a:cs typeface="Montserrat"/>
                          <a:sym typeface="Montserrat"/>
                        </a:rPr>
                        <a:t>Húmeda y fría</a:t>
                      </a:r>
                      <a:endParaRPr/>
                    </a:p>
                  </a:txBody>
                  <a:tcPr marB="45725" marL="91450" marR="91450" marT="45725">
                    <a:solidFill>
                      <a:srgbClr val="FFAFAF"/>
                    </a:solidFill>
                  </a:tcPr>
                </a:tc>
              </a:tr>
              <a:tr h="320950">
                <a:tc>
                  <a:txBody>
                    <a:bodyPr/>
                    <a:lstStyle/>
                    <a:p>
                      <a:pPr algn="l" indent="0" lvl="0" marL="0" marR="0" rtl="0">
                        <a:spcBef>
                          <a:spcPts val="0"/>
                        </a:spcBef>
                        <a:spcAft>
                          <a:spcPts val="0"/>
                        </a:spcAft>
                        <a:buNone/>
                      </a:pPr>
                      <a:r>
                        <a:rPr lang="es-CO" sz="1400">
                          <a:latin typeface="Montserrat"/>
                          <a:ea typeface="Montserrat"/>
                          <a:cs typeface="Montserrat"/>
                          <a:sym typeface="Montserrat"/>
                        </a:rPr>
                        <a:t>Inicio</a:t>
                      </a:r>
                      <a:endParaRPr/>
                    </a:p>
                  </a:txBody>
                  <a:tcPr marB="45725" marL="91450" marR="91450" marT="45725">
                    <a:solidFill>
                      <a:srgbClr val="F67976"/>
                    </a:solidFill>
                  </a:tcPr>
                </a:tc>
                <a:tc>
                  <a:txBody>
                    <a:bodyPr/>
                    <a:lstStyle/>
                    <a:p>
                      <a:pPr algn="l" indent="0" lvl="0" marL="0" marR="0" rtl="0">
                        <a:spcBef>
                          <a:spcPts val="0"/>
                        </a:spcBef>
                        <a:spcAft>
                          <a:spcPts val="0"/>
                        </a:spcAft>
                        <a:buNone/>
                      </a:pPr>
                      <a:r>
                        <a:rPr lang="es-CO" sz="1400">
                          <a:latin typeface="Montserrat"/>
                          <a:ea typeface="Montserrat"/>
                          <a:cs typeface="Montserrat"/>
                          <a:sym typeface="Montserrat"/>
                        </a:rPr>
                        <a:t>Variable</a:t>
                      </a:r>
                      <a:endParaRPr/>
                    </a:p>
                  </a:txBody>
                  <a:tcPr marB="45725" marL="91450" marR="91450" marT="45725">
                    <a:solidFill>
                      <a:srgbClr val="F67976"/>
                    </a:solidFill>
                  </a:tcPr>
                </a:tc>
                <a:tc>
                  <a:txBody>
                    <a:bodyPr/>
                    <a:lstStyle/>
                    <a:p>
                      <a:pPr algn="l" indent="0" lvl="0" marL="0" marR="0" rtl="0">
                        <a:spcBef>
                          <a:spcPts val="0"/>
                        </a:spcBef>
                        <a:spcAft>
                          <a:spcPts val="0"/>
                        </a:spcAft>
                        <a:buNone/>
                      </a:pPr>
                      <a:r>
                        <a:rPr lang="es-CO" sz="1400">
                          <a:latin typeface="Montserrat"/>
                          <a:ea typeface="Montserrat"/>
                          <a:cs typeface="Montserrat"/>
                          <a:sym typeface="Montserrat"/>
                        </a:rPr>
                        <a:t>Inmediato</a:t>
                      </a:r>
                      <a:endParaRPr/>
                    </a:p>
                  </a:txBody>
                  <a:tcPr marB="45725" marL="91450" marR="91450" marT="45725">
                    <a:solidFill>
                      <a:srgbClr val="F67976"/>
                    </a:solidFill>
                  </a:tcPr>
                </a:tc>
              </a:tr>
              <a:tr h="320950">
                <a:tc>
                  <a:txBody>
                    <a:bodyPr/>
                    <a:lstStyle/>
                    <a:p>
                      <a:pPr algn="l" indent="0" lvl="0" marL="0" marR="0" rtl="0">
                        <a:spcBef>
                          <a:spcPts val="0"/>
                        </a:spcBef>
                        <a:spcAft>
                          <a:spcPts val="0"/>
                        </a:spcAft>
                        <a:buNone/>
                      </a:pPr>
                      <a:r>
                        <a:rPr lang="es-CO" sz="1400">
                          <a:latin typeface="Montserrat"/>
                          <a:ea typeface="Montserrat"/>
                          <a:cs typeface="Montserrat"/>
                          <a:sym typeface="Montserrat"/>
                        </a:rPr>
                        <a:t>Resolución</a:t>
                      </a:r>
                      <a:endParaRPr/>
                    </a:p>
                  </a:txBody>
                  <a:tcPr marB="45725" marL="91450" marR="91450" marT="45725">
                    <a:solidFill>
                      <a:srgbClr val="FFAFAF"/>
                    </a:solidFill>
                  </a:tcPr>
                </a:tc>
                <a:tc>
                  <a:txBody>
                    <a:bodyPr/>
                    <a:lstStyle/>
                    <a:p>
                      <a:pPr algn="l" indent="0" lvl="0" marL="0" marR="0" rtl="0">
                        <a:spcBef>
                          <a:spcPts val="0"/>
                        </a:spcBef>
                        <a:spcAft>
                          <a:spcPts val="0"/>
                        </a:spcAft>
                        <a:buNone/>
                      </a:pPr>
                      <a:r>
                        <a:rPr lang="es-CO" sz="1400">
                          <a:latin typeface="Montserrat"/>
                          <a:ea typeface="Montserrat"/>
                          <a:cs typeface="Montserrat"/>
                          <a:sym typeface="Montserrat"/>
                        </a:rPr>
                        <a:t>1 a 3 semanas</a:t>
                      </a:r>
                      <a:endParaRPr/>
                    </a:p>
                  </a:txBody>
                  <a:tcPr marB="45725" marL="91450" marR="91450" marT="45725">
                    <a:solidFill>
                      <a:srgbClr val="FFAFAF"/>
                    </a:solidFill>
                  </a:tcPr>
                </a:tc>
                <a:tc>
                  <a:txBody>
                    <a:bodyPr/>
                    <a:lstStyle/>
                    <a:p>
                      <a:pPr algn="l" indent="0" lvl="0" marL="0" marR="0" rtl="0">
                        <a:spcBef>
                          <a:spcPts val="0"/>
                        </a:spcBef>
                        <a:spcAft>
                          <a:spcPts val="0"/>
                        </a:spcAft>
                        <a:buNone/>
                      </a:pPr>
                      <a:r>
                        <a:rPr lang="es-CO" sz="1400">
                          <a:latin typeface="Montserrat"/>
                          <a:ea typeface="Montserrat"/>
                          <a:cs typeface="Montserrat"/>
                          <a:sym typeface="Montserrat"/>
                        </a:rPr>
                        <a:t>Control sangrado</a:t>
                      </a:r>
                      <a:endParaRPr/>
                    </a:p>
                  </a:txBody>
                  <a:tcPr marB="45725" marL="91450" marR="91450" marT="45725">
                    <a:solidFill>
                      <a:srgbClr val="FFAFAF"/>
                    </a:solidFill>
                  </a:tcPr>
                </a:tc>
              </a:tr>
            </a:tbl>
          </a:graphicData>
        </a:graphic>
      </p:graphicFrame>
      <p:pic>
        <p:nvPicPr>
          <p:cNvPr id="126" name="Google Shape;126;p6"/>
          <p:cNvPicPr preferRelativeResize="0"/>
          <p:nvPr/>
        </p:nvPicPr>
        <p:blipFill rotWithShape="1">
          <a:blip r:embed="rId8">
            <a:alphaModFix/>
          </a:blip>
          <a:srcRect b="0" l="0" r="0" t="0"/>
          <a:stretch/>
        </p:blipFill>
        <p:spPr>
          <a:xfrm>
            <a:off x="2796338" y="2375838"/>
            <a:ext cx="1454128" cy="1454128"/>
          </a:xfrm>
          <a:prstGeom prst="rect">
            <a:avLst/>
          </a:prstGeom>
          <a:noFill/>
          <a:ln>
            <a:noFill/>
          </a:ln>
        </p:spPr>
      </p:pic>
      <p:sp>
        <p:nvSpPr>
          <p:cNvPr id="127" name="Google Shape;127;p6"/>
          <p:cNvSpPr txBox="1"/>
          <p:nvPr/>
        </p:nvSpPr>
        <p:spPr>
          <a:xfrm>
            <a:off x="4227280" y="2367551"/>
            <a:ext cx="6863356" cy="2585323"/>
          </a:xfrm>
          <a:prstGeom prst="rect">
            <a:avLst/>
          </a:prstGeom>
          <a:solidFill>
            <a:schemeClr val="lt1"/>
          </a:solidFill>
          <a:ln cap="flat" cmpd="sng" w="38100">
            <a:solidFill>
              <a:srgbClr val="2E75B5"/>
            </a:solidFill>
            <a:prstDash val="solid"/>
            <a:miter lim="800000"/>
            <a:headEnd len="sm" type="none" w="sm"/>
            <a:tailEnd len="sm" type="none" w="sm"/>
          </a:ln>
        </p:spPr>
        <p:txBody>
          <a:bodyPr anchor="t" anchorCtr="0" bIns="45700" lIns="91425" rIns="91425" spcFirstLastPara="1" tIns="45700" wrap="square">
            <a:spAutoFit/>
          </a:bodyPr>
          <a:lstStyle/>
          <a:p>
            <a:pPr algn="l" indent="-171450" lvl="0" marL="285750" marR="0" rtl="0">
              <a:spcBef>
                <a:spcPts val="0"/>
              </a:spcBef>
              <a:spcAft>
                <a:spcPts val="0"/>
              </a:spcAft>
              <a:buClr>
                <a:schemeClr val="dk1"/>
              </a:buClr>
              <a:buSzPts val="1800"/>
              <a:buFont typeface="Arial"/>
              <a:buNone/>
            </a:pPr>
            <a:r>
              <a:t/>
            </a:r>
            <a:endParaRPr sz="1800">
              <a:solidFill>
                <a:schemeClr val="dk1"/>
              </a:solidFill>
              <a:latin typeface="Montserrat"/>
              <a:ea typeface="Montserrat"/>
              <a:cs typeface="Montserrat"/>
              <a:sym typeface="Montserrat"/>
            </a:endParaRPr>
          </a:p>
          <a:p>
            <a:pPr algn="l" indent="-285750" lvl="0" marL="285750" marR="0" rtl="0">
              <a:spcBef>
                <a:spcPts val="0"/>
              </a:spcBef>
              <a:spcAft>
                <a:spcPts val="0"/>
              </a:spcAft>
              <a:buClr>
                <a:schemeClr val="dk1"/>
              </a:buClr>
              <a:buSzPts val="1800"/>
              <a:buFont typeface="Arial"/>
              <a:buChar char="•"/>
            </a:pPr>
            <a:r>
              <a:rPr lang="es-CO" sz="1800">
                <a:solidFill>
                  <a:schemeClr val="dk1"/>
                </a:solidFill>
                <a:latin typeface="Montserrat"/>
                <a:ea typeface="Montserrat"/>
                <a:cs typeface="Montserrat"/>
                <a:sym typeface="Montserrat"/>
              </a:rPr>
              <a:t>Nivel de conciencia y estado pupilar</a:t>
            </a:r>
            <a:endParaRPr/>
          </a:p>
          <a:p>
            <a:pPr algn="l" indent="-171450" lvl="0" marL="285750" marR="0" rtl="0">
              <a:spcBef>
                <a:spcPts val="0"/>
              </a:spcBef>
              <a:spcAft>
                <a:spcPts val="0"/>
              </a:spcAft>
              <a:buClr>
                <a:schemeClr val="dk1"/>
              </a:buClr>
              <a:buSzPts val="1800"/>
              <a:buFont typeface="Arial"/>
              <a:buNone/>
            </a:pPr>
            <a:r>
              <a:t/>
            </a:r>
            <a:endParaRPr sz="1800">
              <a:solidFill>
                <a:schemeClr val="dk1"/>
              </a:solidFill>
              <a:latin typeface="Montserrat"/>
              <a:ea typeface="Montserrat"/>
              <a:cs typeface="Montserrat"/>
              <a:sym typeface="Montserrat"/>
            </a:endParaRPr>
          </a:p>
          <a:p>
            <a:pPr algn="l" indent="-171450" lvl="0" marL="285750" marR="0" rtl="0">
              <a:spcBef>
                <a:spcPts val="0"/>
              </a:spcBef>
              <a:spcAft>
                <a:spcPts val="0"/>
              </a:spcAft>
              <a:buClr>
                <a:schemeClr val="dk1"/>
              </a:buClr>
              <a:buSzPts val="1800"/>
              <a:buFont typeface="Arial"/>
              <a:buNone/>
            </a:pPr>
            <a:r>
              <a:t/>
            </a:r>
            <a:endParaRPr sz="1800">
              <a:solidFill>
                <a:schemeClr val="dk1"/>
              </a:solidFill>
              <a:latin typeface="Montserrat"/>
              <a:ea typeface="Montserrat"/>
              <a:cs typeface="Montserrat"/>
              <a:sym typeface="Montserrat"/>
            </a:endParaRPr>
          </a:p>
          <a:p>
            <a:pPr algn="l" indent="-285750" lvl="0" marL="285750" marR="0" rtl="0">
              <a:spcBef>
                <a:spcPts val="0"/>
              </a:spcBef>
              <a:spcAft>
                <a:spcPts val="0"/>
              </a:spcAft>
              <a:buClr>
                <a:schemeClr val="dk1"/>
              </a:buClr>
              <a:buSzPts val="1800"/>
              <a:buFont typeface="Arial"/>
              <a:buChar char="•"/>
            </a:pPr>
            <a:r>
              <a:rPr lang="es-CO" sz="1800">
                <a:solidFill>
                  <a:schemeClr val="dk1"/>
                </a:solidFill>
                <a:latin typeface="Montserrat"/>
                <a:ea typeface="Montserrat"/>
                <a:cs typeface="Montserrat"/>
                <a:sym typeface="Montserrat"/>
              </a:rPr>
              <a:t>Escala de coma de </a:t>
            </a:r>
            <a:r>
              <a:rPr i="1" lang="es-CO" sz="1800">
                <a:solidFill>
                  <a:schemeClr val="dk1"/>
                </a:solidFill>
                <a:latin typeface="Montserrat"/>
                <a:ea typeface="Montserrat"/>
                <a:cs typeface="Montserrat"/>
                <a:sym typeface="Montserrat"/>
              </a:rPr>
              <a:t>Glasgow</a:t>
            </a:r>
            <a:endParaRPr/>
          </a:p>
          <a:p>
            <a:pPr algn="l" indent="-171450" lvl="0" marL="285750" marR="0" rtl="0">
              <a:spcBef>
                <a:spcPts val="0"/>
              </a:spcBef>
              <a:spcAft>
                <a:spcPts val="0"/>
              </a:spcAft>
              <a:buClr>
                <a:schemeClr val="dk1"/>
              </a:buClr>
              <a:buSzPts val="1800"/>
              <a:buFont typeface="Arial"/>
              <a:buNone/>
            </a:pPr>
            <a:r>
              <a:t/>
            </a:r>
            <a:endParaRPr i="1" sz="1800">
              <a:solidFill>
                <a:schemeClr val="dk1"/>
              </a:solidFill>
              <a:latin typeface="Montserrat"/>
              <a:ea typeface="Montserrat"/>
              <a:cs typeface="Montserrat"/>
              <a:sym typeface="Montserrat"/>
            </a:endParaRPr>
          </a:p>
          <a:p>
            <a:pPr algn="l" indent="-171450" lvl="0" marL="285750" marR="0" rtl="0">
              <a:spcBef>
                <a:spcPts val="0"/>
              </a:spcBef>
              <a:spcAft>
                <a:spcPts val="0"/>
              </a:spcAft>
              <a:buClr>
                <a:schemeClr val="dk1"/>
              </a:buClr>
              <a:buSzPts val="1800"/>
              <a:buFont typeface="Arial"/>
              <a:buNone/>
            </a:pPr>
            <a:r>
              <a:t/>
            </a:r>
            <a:endParaRPr i="1" sz="1800">
              <a:solidFill>
                <a:schemeClr val="dk1"/>
              </a:solidFill>
              <a:latin typeface="Montserrat"/>
              <a:ea typeface="Montserrat"/>
              <a:cs typeface="Montserrat"/>
              <a:sym typeface="Montserrat"/>
            </a:endParaRPr>
          </a:p>
          <a:p>
            <a:pPr algn="l" indent="-285750" lvl="0" marL="285750" marR="0" rtl="0">
              <a:spcBef>
                <a:spcPts val="0"/>
              </a:spcBef>
              <a:spcAft>
                <a:spcPts val="0"/>
              </a:spcAft>
              <a:buClr>
                <a:schemeClr val="dk1"/>
              </a:buClr>
              <a:buSzPts val="1800"/>
              <a:buFont typeface="Arial"/>
              <a:buChar char="•"/>
            </a:pPr>
            <a:r>
              <a:rPr lang="es-CO" sz="1800">
                <a:solidFill>
                  <a:schemeClr val="dk1"/>
                </a:solidFill>
                <a:latin typeface="Montserrat"/>
                <a:ea typeface="Montserrat"/>
                <a:cs typeface="Montserrat"/>
                <a:sym typeface="Montserrat"/>
              </a:rPr>
              <a:t>Reconocer paresias/parálisis:</a:t>
            </a:r>
            <a:endParaRPr/>
          </a:p>
          <a:p>
            <a:pPr algn="l" indent="-285750" lvl="1" marL="742950" marR="0" rtl="0">
              <a:spcBef>
                <a:spcPts val="0"/>
              </a:spcBef>
              <a:spcAft>
                <a:spcPts val="0"/>
              </a:spcAft>
              <a:buClr>
                <a:schemeClr val="dk1"/>
              </a:buClr>
              <a:buSzPts val="1800"/>
              <a:buFont typeface="Arial"/>
              <a:buChar char="•"/>
            </a:pPr>
            <a:r>
              <a:rPr b="0" cap="none" i="0" lang="es-CO" strike="noStrike" sz="1800" u="none">
                <a:solidFill>
                  <a:schemeClr val="dk1"/>
                </a:solidFill>
                <a:latin typeface="Montserrat"/>
                <a:ea typeface="Montserrat"/>
                <a:cs typeface="Montserrat"/>
                <a:sym typeface="Montserrat"/>
              </a:rPr>
              <a:t>Movimiento activo de las 4 extremidades</a:t>
            </a:r>
            <a:endParaRPr/>
          </a:p>
        </p:txBody>
      </p:sp>
      <p:pic>
        <p:nvPicPr>
          <p:cNvPr id="128" name="Google Shape;128;p6"/>
          <p:cNvPicPr preferRelativeResize="0"/>
          <p:nvPr/>
        </p:nvPicPr>
        <p:blipFill rotWithShape="1">
          <a:blip r:embed="rId9">
            <a:alphaModFix/>
          </a:blip>
          <a:srcRect b="0" l="0" r="0" t="0"/>
          <a:stretch/>
        </p:blipFill>
        <p:spPr>
          <a:xfrm>
            <a:off x="8403181" y="3236125"/>
            <a:ext cx="2352395" cy="719161"/>
          </a:xfrm>
          <a:prstGeom prst="rect">
            <a:avLst/>
          </a:prstGeom>
          <a:noFill/>
          <a:ln>
            <a:noFill/>
          </a:ln>
        </p:spPr>
      </p:pic>
      <p:pic>
        <p:nvPicPr>
          <p:cNvPr id="129" name="Google Shape;129;p6"/>
          <p:cNvPicPr preferRelativeResize="0"/>
          <p:nvPr/>
        </p:nvPicPr>
        <p:blipFill rotWithShape="1">
          <a:blip r:embed="rId10">
            <a:alphaModFix/>
          </a:blip>
          <a:srcRect b="0" l="0" r="0" t="0"/>
          <a:stretch/>
        </p:blipFill>
        <p:spPr>
          <a:xfrm>
            <a:off x="2741252" y="2352672"/>
            <a:ext cx="1470676" cy="1466205"/>
          </a:xfrm>
          <a:prstGeom prst="rect">
            <a:avLst/>
          </a:prstGeom>
          <a:noFill/>
          <a:ln>
            <a:noFill/>
          </a:ln>
        </p:spPr>
      </p:pic>
      <p:sp>
        <p:nvSpPr>
          <p:cNvPr id="130" name="Google Shape;130;p6"/>
          <p:cNvSpPr txBox="1"/>
          <p:nvPr/>
        </p:nvSpPr>
        <p:spPr>
          <a:xfrm>
            <a:off x="4204638" y="2375838"/>
            <a:ext cx="6674868" cy="2893100"/>
          </a:xfrm>
          <a:prstGeom prst="rect">
            <a:avLst/>
          </a:prstGeom>
          <a:solidFill>
            <a:schemeClr val="lt1"/>
          </a:solidFill>
          <a:ln cap="flat" cmpd="sng" w="38100">
            <a:solidFill>
              <a:srgbClr val="7030A0"/>
            </a:solidFill>
            <a:prstDash val="solid"/>
            <a:miter lim="800000"/>
            <a:headEnd len="sm" type="none" w="sm"/>
            <a:tailEnd len="sm" type="none" w="sm"/>
          </a:ln>
        </p:spPr>
        <p:txBody>
          <a:bodyPr anchor="t" anchorCtr="0" bIns="45700" lIns="91425" rIns="91425" spcFirstLastPara="1" tIns="45700" wrap="square">
            <a:spAutoFit/>
          </a:bodyPr>
          <a:lstStyle/>
          <a:p>
            <a:pPr algn="l" indent="-285750" lvl="0" marL="285750" marR="0" rtl="0">
              <a:spcBef>
                <a:spcPts val="0"/>
              </a:spcBef>
              <a:spcAft>
                <a:spcPts val="0"/>
              </a:spcAft>
              <a:buClr>
                <a:schemeClr val="dk1"/>
              </a:buClr>
              <a:buSzPts val="1600"/>
              <a:buFont typeface="Noto Sans Symbols"/>
              <a:buChar char="✔"/>
            </a:pPr>
            <a:r>
              <a:rPr lang="es-CO" sz="1600">
                <a:solidFill>
                  <a:schemeClr val="dk1"/>
                </a:solidFill>
                <a:latin typeface="Montserrat"/>
                <a:ea typeface="Montserrat"/>
                <a:cs typeface="Montserrat"/>
                <a:sym typeface="Montserrat"/>
              </a:rPr>
              <a:t>Durante el retiro de tabla rígida  -  movimiento en bloque.</a:t>
            </a:r>
            <a:endParaRPr/>
          </a:p>
          <a:p>
            <a:pPr algn="l" indent="-184150" lvl="0" marL="285750" marR="0" rtl="0">
              <a:spcBef>
                <a:spcPts val="0"/>
              </a:spcBef>
              <a:spcAft>
                <a:spcPts val="0"/>
              </a:spcAft>
              <a:buClr>
                <a:schemeClr val="dk1"/>
              </a:buClr>
              <a:buSzPts val="1600"/>
              <a:buFont typeface="Noto Sans Symbols"/>
              <a:buNone/>
            </a:pPr>
            <a:r>
              <a:t/>
            </a:r>
            <a:endParaRPr sz="1600">
              <a:solidFill>
                <a:schemeClr val="dk1"/>
              </a:solidFill>
              <a:latin typeface="Montserrat"/>
              <a:ea typeface="Montserrat"/>
              <a:cs typeface="Montserrat"/>
              <a:sym typeface="Montserrat"/>
            </a:endParaRPr>
          </a:p>
          <a:p>
            <a:pPr algn="l" indent="-285750" lvl="0" marL="285750" marR="0" rtl="0">
              <a:spcBef>
                <a:spcPts val="0"/>
              </a:spcBef>
              <a:spcAft>
                <a:spcPts val="0"/>
              </a:spcAft>
              <a:buClr>
                <a:schemeClr val="dk1"/>
              </a:buClr>
              <a:buSzPts val="1600"/>
              <a:buFont typeface="Noto Sans Symbols"/>
              <a:buChar char="✔"/>
            </a:pPr>
            <a:r>
              <a:rPr lang="es-CO" sz="1600">
                <a:solidFill>
                  <a:schemeClr val="dk1"/>
                </a:solidFill>
                <a:latin typeface="Montserrat"/>
                <a:ea typeface="Montserrat"/>
                <a:cs typeface="Montserrat"/>
                <a:sym typeface="Montserrat"/>
              </a:rPr>
              <a:t>Inspección: heridas (sangrados, salida de LCR), alineación, depresión, protección</a:t>
            </a:r>
            <a:endParaRPr/>
          </a:p>
          <a:p>
            <a:pPr algn="l" indent="-184150" lvl="0" marL="285750" marR="0" rtl="0">
              <a:spcBef>
                <a:spcPts val="0"/>
              </a:spcBef>
              <a:spcAft>
                <a:spcPts val="0"/>
              </a:spcAft>
              <a:buClr>
                <a:schemeClr val="dk1"/>
              </a:buClr>
              <a:buSzPts val="1600"/>
              <a:buFont typeface="Noto Sans Symbols"/>
              <a:buNone/>
            </a:pPr>
            <a:r>
              <a:t/>
            </a:r>
            <a:endParaRPr sz="1600">
              <a:solidFill>
                <a:schemeClr val="dk1"/>
              </a:solidFill>
              <a:latin typeface="Montserrat"/>
              <a:ea typeface="Montserrat"/>
              <a:cs typeface="Montserrat"/>
              <a:sym typeface="Montserrat"/>
            </a:endParaRPr>
          </a:p>
          <a:p>
            <a:pPr algn="l" indent="-285750" lvl="0" marL="285750" marR="0" rtl="0">
              <a:spcBef>
                <a:spcPts val="0"/>
              </a:spcBef>
              <a:spcAft>
                <a:spcPts val="0"/>
              </a:spcAft>
              <a:buClr>
                <a:schemeClr val="dk1"/>
              </a:buClr>
              <a:buSzPts val="1600"/>
              <a:buFont typeface="Noto Sans Symbols"/>
              <a:buChar char="✔"/>
            </a:pPr>
            <a:r>
              <a:rPr lang="es-CO" sz="1600">
                <a:solidFill>
                  <a:schemeClr val="dk1"/>
                </a:solidFill>
                <a:latin typeface="Montserrat"/>
                <a:ea typeface="Montserrat"/>
                <a:cs typeface="Montserrat"/>
                <a:sym typeface="Montserrat"/>
              </a:rPr>
              <a:t>Palpación: alineación,</a:t>
            </a:r>
            <a:endParaRPr/>
          </a:p>
          <a:p>
            <a:pPr algn="l" indent="0" lvl="0" marL="0" marR="0" rtl="0">
              <a:spcBef>
                <a:spcPts val="0"/>
              </a:spcBef>
              <a:spcAft>
                <a:spcPts val="0"/>
              </a:spcAft>
              <a:buNone/>
            </a:pPr>
            <a:r>
              <a:rPr lang="es-CO" sz="1600">
                <a:solidFill>
                  <a:schemeClr val="dk1"/>
                </a:solidFill>
                <a:latin typeface="Montserrat"/>
                <a:ea typeface="Montserrat"/>
                <a:cs typeface="Montserrat"/>
                <a:sym typeface="Montserrat"/>
              </a:rPr>
              <a:t> crepitaciones, puntos dolorosos</a:t>
            </a:r>
            <a:endParaRPr/>
          </a:p>
          <a:p>
            <a:pPr algn="l" indent="0" lvl="0" marL="0" marR="0" rtl="0">
              <a:spcBef>
                <a:spcPts val="0"/>
              </a:spcBef>
              <a:spcAft>
                <a:spcPts val="0"/>
              </a:spcAft>
              <a:buNone/>
            </a:pPr>
            <a:r>
              <a:t/>
            </a:r>
            <a:endParaRPr sz="16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sz="18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sz="1800">
              <a:solidFill>
                <a:schemeClr val="dk1"/>
              </a:solidFill>
              <a:latin typeface="Montserrat"/>
              <a:ea typeface="Montserrat"/>
              <a:cs typeface="Montserrat"/>
              <a:sym typeface="Montserrat"/>
            </a:endParaRPr>
          </a:p>
          <a:p>
            <a:pPr algn="l" indent="0" lvl="0" marL="0" marR="0" rtl="0">
              <a:spcBef>
                <a:spcPts val="0"/>
              </a:spcBef>
              <a:spcAft>
                <a:spcPts val="0"/>
              </a:spcAft>
              <a:buNone/>
            </a:pPr>
            <a:r>
              <a:t/>
            </a:r>
            <a:endParaRPr sz="1800">
              <a:solidFill>
                <a:schemeClr val="dk1"/>
              </a:solidFill>
              <a:latin typeface="Montserrat"/>
              <a:ea typeface="Montserrat"/>
              <a:cs typeface="Montserrat"/>
              <a:sym typeface="Montserrat"/>
            </a:endParaRPr>
          </a:p>
        </p:txBody>
      </p:sp>
      <p:pic>
        <p:nvPicPr>
          <p:cNvPr descr="Thoracic and lumbar fractures: Patient examination - clinical evaluation" id="131" name="Google Shape;131;p6"/>
          <p:cNvPicPr preferRelativeResize="0"/>
          <p:nvPr/>
        </p:nvPicPr>
        <p:blipFill rotWithShape="1">
          <a:blip r:embed="rId11">
            <a:alphaModFix/>
          </a:blip>
          <a:srcRect b="-142" r="-15"/>
          <a:stretch/>
        </p:blipFill>
        <p:spPr>
          <a:xfrm>
            <a:off x="7710686" y="3500254"/>
            <a:ext cx="3055147" cy="1466204"/>
          </a:xfrm>
          <a:prstGeom prst="rect">
            <a:avLst/>
          </a:prstGeom>
          <a:noFill/>
          <a:ln>
            <a:noFill/>
          </a:ln>
        </p:spPr>
      </p:pic>
    </p:spTree>
  </p:cSld>
  <p:clrMapOvr>
    <a:masterClrMapping/>
  </p:clrMapOvr>
  <mc:AlternateContent>
    <mc:Choice Requires="p14">
      <p:transition p14:dur="700" spd="slow">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24"/>
                                        </p:tgtEl>
                                        <p:attrNameLst>
                                          <p:attrName>ppt_w</p:attrName>
                                        </p:attrNameLst>
                                      </p:cBhvr>
                                      <p:tavLst>
                                        <p:tav fmla="" tm="0">
                                          <p:val>
                                            <p:strVal val="#ppt_w"/>
                                          </p:val>
                                        </p:tav>
                                        <p:tav fmla="" tm="100000">
                                          <p:val>
                                            <p:strVal val="0"/>
                                          </p:val>
                                        </p:tav>
                                      </p:tavLst>
                                    </p:anim>
                                    <p:anim calcmode="lin" valueType="num">
                                      <p:cBhvr additive="base">
                                        <p:cTn dur="500"/>
                                        <p:tgtEl>
                                          <p:spTgt spid="124"/>
                                        </p:tgtEl>
                                        <p:attrNameLst>
                                          <p:attrName>ppt_h</p:attrName>
                                        </p:attrNameLst>
                                      </p:cBhvr>
                                      <p:tavLst>
                                        <p:tav fmla="" tm="0">
                                          <p:val>
                                            <p:strVal val="#ppt_h"/>
                                          </p:val>
                                        </p:tav>
                                        <p:tav fmla="" tm="100000">
                                          <p:val>
                                            <p:strVal val="0"/>
                                          </p:val>
                                        </p:tav>
                                      </p:tavLst>
                                    </p:anim>
                                    <p:set>
                                      <p:cBhvr>
                                        <p:cTn dur="1" fill="hold">
                                          <p:stCondLst>
                                            <p:cond delay="500"/>
                                          </p:stCondLst>
                                        </p:cTn>
                                        <p:tgtEl>
                                          <p:spTgt spid="124"/>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125"/>
                                        </p:tgtEl>
                                        <p:attrNameLst>
                                          <p:attrName>ppt_w</p:attrName>
                                        </p:attrNameLst>
                                      </p:cBhvr>
                                      <p:tavLst>
                                        <p:tav fmla="" tm="0">
                                          <p:val>
                                            <p:strVal val="#ppt_w"/>
                                          </p:val>
                                        </p:tav>
                                        <p:tav fmla="" tm="100000">
                                          <p:val>
                                            <p:strVal val="0"/>
                                          </p:val>
                                        </p:tav>
                                      </p:tavLst>
                                    </p:anim>
                                    <p:anim calcmode="lin" valueType="num">
                                      <p:cBhvr additive="base">
                                        <p:cTn dur="500"/>
                                        <p:tgtEl>
                                          <p:spTgt spid="125"/>
                                        </p:tgtEl>
                                        <p:attrNameLst>
                                          <p:attrName>ppt_h</p:attrName>
                                        </p:attrNameLst>
                                      </p:cBhvr>
                                      <p:tavLst>
                                        <p:tav fmla="" tm="0">
                                          <p:val>
                                            <p:strVal val="#ppt_h"/>
                                          </p:val>
                                        </p:tav>
                                        <p:tav fmla="" tm="100000">
                                          <p:val>
                                            <p:strVal val="0"/>
                                          </p:val>
                                        </p:tav>
                                      </p:tavLst>
                                    </p:anim>
                                    <p:set>
                                      <p:cBhvr>
                                        <p:cTn dur="1" fill="hold">
                                          <p:stCondLst>
                                            <p:cond delay="500"/>
                                          </p:stCondLst>
                                        </p:cTn>
                                        <p:tgtEl>
                                          <p:spTgt spid="12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p:nvPr/>
        </p:nvSpPr>
        <p:spPr>
          <a:xfrm>
            <a:off x="2604723" y="2003443"/>
            <a:ext cx="6982553"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4800">
                <a:solidFill>
                  <a:srgbClr val="06AEAA"/>
                </a:solidFill>
                <a:latin typeface="Montserrat"/>
                <a:ea typeface="Montserrat"/>
                <a:cs typeface="Montserrat"/>
                <a:sym typeface="Montserrat"/>
              </a:rPr>
              <a:t>EVALUACIÓN SECUNDARIA</a:t>
            </a:r>
            <a:endParaRPr/>
          </a:p>
          <a:p>
            <a:pPr indent="0" lvl="0" marL="0" marR="0" rtl="0" algn="ctr">
              <a:spcBef>
                <a:spcPts val="0"/>
              </a:spcBef>
              <a:spcAft>
                <a:spcPts val="0"/>
              </a:spcAft>
              <a:buNone/>
            </a:pPr>
            <a:r>
              <a:rPr b="1" lang="es-CO" sz="4800">
                <a:solidFill>
                  <a:srgbClr val="002060"/>
                </a:solidFill>
                <a:latin typeface="Montserrat"/>
                <a:ea typeface="Montserrat"/>
                <a:cs typeface="Montserrat"/>
                <a:sym typeface="Montserrat"/>
              </a:rPr>
              <a:t>Trauma raquimedular</a:t>
            </a:r>
            <a:endParaRPr b="1" sz="4800">
              <a:solidFill>
                <a:srgbClr val="00206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txBox="1"/>
          <p:nvPr>
            <p:ph type="title"/>
          </p:nvPr>
        </p:nvSpPr>
        <p:spPr>
          <a:xfrm>
            <a:off x="622443" y="81342"/>
            <a:ext cx="9448800" cy="12001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AEAA"/>
              </a:buClr>
              <a:buSzPts val="3200"/>
              <a:buFont typeface="Montserrat"/>
              <a:buNone/>
            </a:pPr>
            <a:r>
              <a:rPr b="1" lang="es-CO" sz="3200"/>
              <a:t>Evaluación secundaria </a:t>
            </a:r>
            <a:r>
              <a:rPr b="1" lang="es-CO" sz="2000"/>
              <a:t>(trauma medular)</a:t>
            </a:r>
            <a:endParaRPr/>
          </a:p>
        </p:txBody>
      </p:sp>
      <p:sp>
        <p:nvSpPr>
          <p:cNvPr id="142" name="Google Shape;142;p8"/>
          <p:cNvSpPr txBox="1"/>
          <p:nvPr>
            <p:ph idx="1" type="body"/>
          </p:nvPr>
        </p:nvSpPr>
        <p:spPr>
          <a:xfrm>
            <a:off x="961491" y="1207124"/>
            <a:ext cx="4268372" cy="1854853"/>
          </a:xfrm>
          <a:prstGeom prst="rect">
            <a:avLst/>
          </a:prstGeom>
          <a:solidFill>
            <a:srgbClr val="0B2F51"/>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rPr b="1" i="1" lang="es-CO" sz="1600">
                <a:solidFill>
                  <a:schemeClr val="lt1"/>
                </a:solidFill>
                <a:latin typeface="Calibri"/>
                <a:ea typeface="Calibri"/>
                <a:cs typeface="Calibri"/>
                <a:sym typeface="Calibri"/>
              </a:rPr>
              <a:t>OBJETIVOS:</a:t>
            </a:r>
            <a:endParaRPr/>
          </a:p>
          <a:p>
            <a:pPr indent="-228600" lvl="1" marL="685800" rtl="0" algn="l">
              <a:lnSpc>
                <a:spcPct val="90000"/>
              </a:lnSpc>
              <a:spcBef>
                <a:spcPts val="500"/>
              </a:spcBef>
              <a:spcAft>
                <a:spcPts val="0"/>
              </a:spcAft>
              <a:buClr>
                <a:schemeClr val="lt1"/>
              </a:buClr>
              <a:buSzPts val="1400"/>
              <a:buChar char="•"/>
            </a:pPr>
            <a:r>
              <a:rPr lang="es-CO" sz="1400">
                <a:solidFill>
                  <a:schemeClr val="lt1"/>
                </a:solidFill>
                <a:latin typeface="Calibri"/>
                <a:ea typeface="Calibri"/>
                <a:cs typeface="Calibri"/>
                <a:sym typeface="Calibri"/>
              </a:rPr>
              <a:t>Pronóstico:</a:t>
            </a:r>
            <a:endParaRPr/>
          </a:p>
          <a:p>
            <a:pPr indent="-228600" lvl="2" marL="1143000" rtl="0" algn="l">
              <a:lnSpc>
                <a:spcPct val="90000"/>
              </a:lnSpc>
              <a:spcBef>
                <a:spcPts val="500"/>
              </a:spcBef>
              <a:spcAft>
                <a:spcPts val="0"/>
              </a:spcAft>
              <a:buClr>
                <a:schemeClr val="lt1"/>
              </a:buClr>
              <a:buSzPts val="1100"/>
              <a:buChar char="•"/>
            </a:pPr>
            <a:r>
              <a:rPr lang="es-CO" sz="1100">
                <a:solidFill>
                  <a:schemeClr val="lt1"/>
                </a:solidFill>
                <a:latin typeface="Calibri"/>
                <a:ea typeface="Calibri"/>
                <a:cs typeface="Calibri"/>
                <a:sym typeface="Calibri"/>
              </a:rPr>
              <a:t>Terapéutica.</a:t>
            </a:r>
            <a:endParaRPr/>
          </a:p>
          <a:p>
            <a:pPr indent="-139700" lvl="1" marL="685800" rtl="0" algn="l">
              <a:lnSpc>
                <a:spcPct val="90000"/>
              </a:lnSpc>
              <a:spcBef>
                <a:spcPts val="500"/>
              </a:spcBef>
              <a:spcAft>
                <a:spcPts val="0"/>
              </a:spcAft>
              <a:buClr>
                <a:srgbClr val="152B48"/>
              </a:buClr>
              <a:buSzPts val="1400"/>
              <a:buNone/>
            </a:pPr>
            <a:r>
              <a:t/>
            </a:r>
            <a:endParaRPr sz="1400">
              <a:solidFill>
                <a:schemeClr val="lt1"/>
              </a:solidFill>
            </a:endParaRPr>
          </a:p>
          <a:p>
            <a:pPr indent="-228600" lvl="1" marL="685800" rtl="0" algn="l">
              <a:lnSpc>
                <a:spcPct val="90000"/>
              </a:lnSpc>
              <a:spcBef>
                <a:spcPts val="500"/>
              </a:spcBef>
              <a:spcAft>
                <a:spcPts val="0"/>
              </a:spcAft>
              <a:buClr>
                <a:schemeClr val="lt1"/>
              </a:buClr>
              <a:buSzPts val="1400"/>
              <a:buChar char="•"/>
            </a:pPr>
            <a:r>
              <a:rPr lang="es-CO" sz="1400">
                <a:solidFill>
                  <a:schemeClr val="lt1"/>
                </a:solidFill>
                <a:latin typeface="Calibri"/>
                <a:ea typeface="Calibri"/>
                <a:cs typeface="Calibri"/>
                <a:sym typeface="Calibri"/>
              </a:rPr>
              <a:t>Monitoreo clínico.</a:t>
            </a:r>
            <a:endParaRPr/>
          </a:p>
          <a:p>
            <a:pPr indent="-139700" lvl="1" marL="685800" rtl="0" algn="l">
              <a:lnSpc>
                <a:spcPct val="90000"/>
              </a:lnSpc>
              <a:spcBef>
                <a:spcPts val="500"/>
              </a:spcBef>
              <a:spcAft>
                <a:spcPts val="0"/>
              </a:spcAft>
              <a:buClr>
                <a:srgbClr val="152B48"/>
              </a:buClr>
              <a:buSzPts val="1400"/>
              <a:buNone/>
            </a:pPr>
            <a:r>
              <a:t/>
            </a:r>
            <a:endParaRPr sz="1400">
              <a:solidFill>
                <a:schemeClr val="lt1"/>
              </a:solidFill>
            </a:endParaRPr>
          </a:p>
          <a:p>
            <a:pPr indent="-228600" lvl="1" marL="685800" rtl="0" algn="l">
              <a:lnSpc>
                <a:spcPct val="90000"/>
              </a:lnSpc>
              <a:spcBef>
                <a:spcPts val="500"/>
              </a:spcBef>
              <a:spcAft>
                <a:spcPts val="0"/>
              </a:spcAft>
              <a:buClr>
                <a:schemeClr val="lt1"/>
              </a:buClr>
              <a:buSzPts val="1400"/>
              <a:buChar char="•"/>
            </a:pPr>
            <a:r>
              <a:rPr lang="es-CO" sz="1400">
                <a:solidFill>
                  <a:schemeClr val="lt1"/>
                </a:solidFill>
                <a:latin typeface="Calibri"/>
                <a:ea typeface="Calibri"/>
                <a:cs typeface="Calibri"/>
                <a:sym typeface="Calibri"/>
              </a:rPr>
              <a:t>Comunicación e investigación.</a:t>
            </a:r>
            <a:endParaRPr/>
          </a:p>
        </p:txBody>
      </p:sp>
      <p:pic>
        <p:nvPicPr>
          <p:cNvPr id="143" name="Google Shape;143;p8"/>
          <p:cNvPicPr preferRelativeResize="0"/>
          <p:nvPr/>
        </p:nvPicPr>
        <p:blipFill rotWithShape="1">
          <a:blip r:embed="rId3">
            <a:alphaModFix/>
          </a:blip>
          <a:srcRect b="0" l="0" r="0" t="0"/>
          <a:stretch/>
        </p:blipFill>
        <p:spPr>
          <a:xfrm>
            <a:off x="5675143" y="2036945"/>
            <a:ext cx="5458266" cy="4006450"/>
          </a:xfrm>
          <a:prstGeom prst="rect">
            <a:avLst/>
          </a:prstGeom>
          <a:noFill/>
          <a:ln>
            <a:noFill/>
          </a:ln>
        </p:spPr>
      </p:pic>
      <p:pic>
        <p:nvPicPr>
          <p:cNvPr id="144" name="Google Shape;144;p8"/>
          <p:cNvPicPr preferRelativeResize="0"/>
          <p:nvPr/>
        </p:nvPicPr>
        <p:blipFill rotWithShape="1">
          <a:blip r:embed="rId4">
            <a:alphaModFix/>
          </a:blip>
          <a:srcRect b="0" l="0" r="0" t="0"/>
          <a:stretch/>
        </p:blipFill>
        <p:spPr>
          <a:xfrm>
            <a:off x="8544459" y="136101"/>
            <a:ext cx="2686050" cy="1666875"/>
          </a:xfrm>
          <a:prstGeom prst="rect">
            <a:avLst/>
          </a:prstGeom>
          <a:noFill/>
          <a:ln>
            <a:noFill/>
          </a:ln>
        </p:spPr>
      </p:pic>
      <p:sp>
        <p:nvSpPr>
          <p:cNvPr id="145" name="Google Shape;145;p8"/>
          <p:cNvSpPr/>
          <p:nvPr/>
        </p:nvSpPr>
        <p:spPr>
          <a:xfrm>
            <a:off x="5675143" y="2134551"/>
            <a:ext cx="5331654" cy="569591"/>
          </a:xfrm>
          <a:prstGeom prst="rect">
            <a:avLst/>
          </a:prstGeom>
          <a:solidFill>
            <a:schemeClr val="dk1">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8"/>
          <p:cNvSpPr/>
          <p:nvPr/>
        </p:nvSpPr>
        <p:spPr>
          <a:xfrm>
            <a:off x="5689211" y="2732278"/>
            <a:ext cx="5331654" cy="2799471"/>
          </a:xfrm>
          <a:prstGeom prst="rect">
            <a:avLst/>
          </a:prstGeom>
          <a:solidFill>
            <a:schemeClr val="accent4">
              <a:alpha val="31764"/>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8"/>
          <p:cNvSpPr/>
          <p:nvPr/>
        </p:nvSpPr>
        <p:spPr>
          <a:xfrm>
            <a:off x="5703279" y="5562425"/>
            <a:ext cx="5331654" cy="410632"/>
          </a:xfrm>
          <a:prstGeom prst="rect">
            <a:avLst/>
          </a:prstGeom>
          <a:solidFill>
            <a:schemeClr val="accent1">
              <a:alpha val="33725"/>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aphicFrame>
        <p:nvGraphicFramePr>
          <p:cNvPr id="152" name="Google Shape;152;p9"/>
          <p:cNvGraphicFramePr/>
          <p:nvPr/>
        </p:nvGraphicFramePr>
        <p:xfrm>
          <a:off x="1668780" y="1574800"/>
          <a:ext cx="3000000" cy="3000000"/>
        </p:xfrm>
        <a:graphic>
          <a:graphicData uri="http://schemas.openxmlformats.org/drawingml/2006/table">
            <a:tbl>
              <a:tblPr bandRow="1" firstRow="1">
                <a:noFill/>
                <a:tableStyleId>{F68AF356-F9D4-4C95-B3F7-EB66340763BF}</a:tableStyleId>
              </a:tblPr>
              <a:tblGrid>
                <a:gridCol w="1213175"/>
                <a:gridCol w="5812475"/>
                <a:gridCol w="1828800"/>
              </a:tblGrid>
              <a:tr h="370850">
                <a:tc>
                  <a:txBody>
                    <a:bodyPr/>
                    <a:lstStyle/>
                    <a:p>
                      <a:pPr indent="0" lvl="0" marL="0" marR="0" rtl="0" algn="l">
                        <a:spcBef>
                          <a:spcPts val="0"/>
                        </a:spcBef>
                        <a:spcAft>
                          <a:spcPts val="0"/>
                        </a:spcAft>
                        <a:buNone/>
                      </a:pPr>
                      <a:r>
                        <a:t/>
                      </a:r>
                      <a:endParaRPr sz="1600">
                        <a:solidFill>
                          <a:srgbClr val="152B48"/>
                        </a:solidFill>
                        <a:latin typeface="Montserrat"/>
                        <a:ea typeface="Montserrat"/>
                        <a:cs typeface="Montserrat"/>
                        <a:sym typeface="Montserrat"/>
                      </a:endParaRPr>
                    </a:p>
                  </a:txBody>
                  <a:tcPr marT="45725" marB="45725" marR="91450" marL="91450"/>
                </a:tc>
                <a:tc>
                  <a:txBody>
                    <a:bodyPr/>
                    <a:lstStyle/>
                    <a:p>
                      <a:pPr indent="0" lvl="0" marL="0" marR="0" rtl="0" algn="l">
                        <a:spcBef>
                          <a:spcPts val="0"/>
                        </a:spcBef>
                        <a:spcAft>
                          <a:spcPts val="0"/>
                        </a:spcAft>
                        <a:buNone/>
                      </a:pPr>
                      <a:r>
                        <a:rPr lang="es-CO" sz="1600">
                          <a:solidFill>
                            <a:srgbClr val="152B48"/>
                          </a:solidFill>
                          <a:latin typeface="Montserrat"/>
                          <a:ea typeface="Montserrat"/>
                          <a:cs typeface="Montserrat"/>
                          <a:sym typeface="Montserrat"/>
                        </a:rPr>
                        <a:t>Mejoría</a:t>
                      </a:r>
                      <a:endParaRPr/>
                    </a:p>
                  </a:txBody>
                  <a:tcPr marT="45725" marB="45725" marR="91450" marL="91450"/>
                </a:tc>
                <a:tc>
                  <a:txBody>
                    <a:bodyPr/>
                    <a:lstStyle/>
                    <a:p>
                      <a:pPr indent="0" lvl="0" marL="0" marR="0" rtl="0" algn="l">
                        <a:spcBef>
                          <a:spcPts val="0"/>
                        </a:spcBef>
                        <a:spcAft>
                          <a:spcPts val="0"/>
                        </a:spcAft>
                        <a:buNone/>
                      </a:pPr>
                      <a:r>
                        <a:rPr lang="es-CO" sz="1400">
                          <a:solidFill>
                            <a:srgbClr val="152B48"/>
                          </a:solidFill>
                          <a:latin typeface="Montserrat"/>
                          <a:ea typeface="Montserrat"/>
                          <a:cs typeface="Montserrat"/>
                          <a:sym typeface="Montserrat"/>
                        </a:rPr>
                        <a:t>Empeoramiento</a:t>
                      </a:r>
                      <a:endParaRPr/>
                    </a:p>
                  </a:txBody>
                  <a:tcPr marT="45725" marB="45725" marR="91450" marL="91450"/>
                </a:tc>
              </a:tr>
              <a:tr h="370850">
                <a:tc>
                  <a:txBody>
                    <a:bodyPr/>
                    <a:lstStyle/>
                    <a:p>
                      <a:pPr indent="0" lvl="0" marL="0" marR="0" rtl="0" algn="l">
                        <a:spcBef>
                          <a:spcPts val="0"/>
                        </a:spcBef>
                        <a:spcAft>
                          <a:spcPts val="0"/>
                        </a:spcAft>
                        <a:buNone/>
                      </a:pPr>
                      <a:r>
                        <a:rPr b="1" lang="es-CO" sz="1600">
                          <a:solidFill>
                            <a:srgbClr val="152B48"/>
                          </a:solidFill>
                          <a:latin typeface="Montserrat"/>
                          <a:ea typeface="Montserrat"/>
                          <a:cs typeface="Montserrat"/>
                          <a:sym typeface="Montserrat"/>
                        </a:rPr>
                        <a:t>ASIA A</a:t>
                      </a:r>
                      <a:endParaRPr/>
                    </a:p>
                  </a:txBody>
                  <a:tcPr marT="45725" marB="45725" marR="91450" marL="91450"/>
                </a:tc>
                <a:tc>
                  <a:txBody>
                    <a:bodyPr/>
                    <a:lstStyle/>
                    <a:p>
                      <a:pPr indent="0" lvl="0" marL="0" marR="0" rtl="0" algn="l">
                        <a:spcBef>
                          <a:spcPts val="0"/>
                        </a:spcBef>
                        <a:spcAft>
                          <a:spcPts val="0"/>
                        </a:spcAft>
                        <a:buNone/>
                      </a:pPr>
                      <a:r>
                        <a:rPr b="1" lang="es-CO" sz="1600">
                          <a:solidFill>
                            <a:srgbClr val="152B48"/>
                          </a:solidFill>
                          <a:latin typeface="Montserrat"/>
                          <a:ea typeface="Montserrat"/>
                          <a:cs typeface="Montserrat"/>
                          <a:sym typeface="Montserrat"/>
                        </a:rPr>
                        <a:t>11%   </a:t>
                      </a:r>
                      <a:r>
                        <a:rPr b="0" lang="es-CO" sz="1600">
                          <a:solidFill>
                            <a:srgbClr val="152B48"/>
                          </a:solidFill>
                          <a:latin typeface="Montserrat"/>
                          <a:ea typeface="Montserrat"/>
                          <a:cs typeface="Montserrat"/>
                          <a:sym typeface="Montserrat"/>
                        </a:rPr>
                        <a:t>C</a:t>
                      </a:r>
                      <a:r>
                        <a:rPr lang="es-CO" sz="1600">
                          <a:solidFill>
                            <a:srgbClr val="152B48"/>
                          </a:solidFill>
                          <a:latin typeface="Montserrat"/>
                          <a:ea typeface="Montserrat"/>
                          <a:cs typeface="Montserrat"/>
                          <a:sym typeface="Montserrat"/>
                        </a:rPr>
                        <a:t>onversión a ASIA B</a:t>
                      </a:r>
                      <a:r>
                        <a:rPr lang="es-CO" sz="1600">
                          <a:solidFill>
                            <a:srgbClr val="152B48"/>
                          </a:solidFill>
                          <a:latin typeface="Montserrat"/>
                          <a:ea typeface="Montserrat"/>
                          <a:cs typeface="Montserrat"/>
                          <a:sym typeface="Montserrat"/>
                        </a:rPr>
                        <a:t>     </a:t>
                      </a:r>
                      <a:r>
                        <a:rPr b="1" lang="es-CO" sz="1600">
                          <a:solidFill>
                            <a:srgbClr val="152B48"/>
                          </a:solidFill>
                          <a:latin typeface="Montserrat"/>
                          <a:ea typeface="Montserrat"/>
                          <a:cs typeface="Montserrat"/>
                          <a:sym typeface="Montserrat"/>
                        </a:rPr>
                        <a:t> * </a:t>
                      </a:r>
                      <a:r>
                        <a:rPr b="1" lang="es-CO" sz="1600">
                          <a:solidFill>
                            <a:srgbClr val="152B48"/>
                          </a:solidFill>
                          <a:latin typeface="Montserrat"/>
                          <a:ea typeface="Montserrat"/>
                          <a:cs typeface="Montserrat"/>
                          <a:sym typeface="Montserrat"/>
                        </a:rPr>
                        <a:t>10%</a:t>
                      </a:r>
                      <a:r>
                        <a:rPr lang="es-CO" sz="1600">
                          <a:solidFill>
                            <a:srgbClr val="152B48"/>
                          </a:solidFill>
                          <a:latin typeface="Montserrat"/>
                          <a:ea typeface="Montserrat"/>
                          <a:cs typeface="Montserrat"/>
                          <a:sym typeface="Montserrat"/>
                        </a:rPr>
                        <a:t> </a:t>
                      </a:r>
                      <a:r>
                        <a:rPr lang="es-CO" sz="1600">
                          <a:solidFill>
                            <a:srgbClr val="152B48"/>
                          </a:solidFill>
                          <a:latin typeface="Montserrat"/>
                          <a:ea typeface="Montserrat"/>
                          <a:cs typeface="Montserrat"/>
                          <a:sym typeface="Montserrat"/>
                        </a:rPr>
                        <a:t> </a:t>
                      </a:r>
                      <a:r>
                        <a:rPr lang="es-CO" sz="1600">
                          <a:solidFill>
                            <a:srgbClr val="152B48"/>
                          </a:solidFill>
                          <a:latin typeface="Montserrat"/>
                          <a:ea typeface="Montserrat"/>
                          <a:cs typeface="Montserrat"/>
                          <a:sym typeface="Montserrat"/>
                        </a:rPr>
                        <a:t>ASIA C/D</a:t>
                      </a:r>
                      <a:endParaRPr/>
                    </a:p>
                  </a:txBody>
                  <a:tcPr marT="45725" marB="45725" marR="91450" marL="91450"/>
                </a:tc>
                <a:tc>
                  <a:txBody>
                    <a:bodyPr/>
                    <a:lstStyle/>
                    <a:p>
                      <a:pPr indent="0" lvl="0" marL="0" marR="0" rtl="0" algn="l">
                        <a:spcBef>
                          <a:spcPts val="0"/>
                        </a:spcBef>
                        <a:spcAft>
                          <a:spcPts val="0"/>
                        </a:spcAft>
                        <a:buNone/>
                      </a:pPr>
                      <a:r>
                        <a:t/>
                      </a:r>
                      <a:endParaRPr sz="1600">
                        <a:solidFill>
                          <a:srgbClr val="152B48"/>
                        </a:solidFill>
                        <a:latin typeface="Montserrat"/>
                        <a:ea typeface="Montserrat"/>
                        <a:cs typeface="Montserrat"/>
                        <a:sym typeface="Montserrat"/>
                      </a:endParaRPr>
                    </a:p>
                  </a:txBody>
                  <a:tcPr marT="45725" marB="45725" marR="91450" marL="91450"/>
                </a:tc>
              </a:tr>
              <a:tr h="370850">
                <a:tc>
                  <a:txBody>
                    <a:bodyPr/>
                    <a:lstStyle/>
                    <a:p>
                      <a:pPr indent="0" lvl="0" marL="0" marR="0" rtl="0" algn="l">
                        <a:spcBef>
                          <a:spcPts val="0"/>
                        </a:spcBef>
                        <a:spcAft>
                          <a:spcPts val="0"/>
                        </a:spcAft>
                        <a:buNone/>
                      </a:pPr>
                      <a:r>
                        <a:rPr b="1" lang="es-CO" sz="1600">
                          <a:solidFill>
                            <a:srgbClr val="152B48"/>
                          </a:solidFill>
                          <a:latin typeface="Montserrat"/>
                          <a:ea typeface="Montserrat"/>
                          <a:cs typeface="Montserrat"/>
                          <a:sym typeface="Montserrat"/>
                        </a:rPr>
                        <a:t>ASIA B</a:t>
                      </a:r>
                      <a:endParaRPr/>
                    </a:p>
                  </a:txBody>
                  <a:tcPr marT="45725" marB="45725" marR="91450" marL="91450"/>
                </a:tc>
                <a:tc>
                  <a:txBody>
                    <a:bodyPr/>
                    <a:lstStyle/>
                    <a:p>
                      <a:pPr indent="0" lvl="0" marL="0" marR="0" rtl="0" algn="l">
                        <a:spcBef>
                          <a:spcPts val="0"/>
                        </a:spcBef>
                        <a:spcAft>
                          <a:spcPts val="0"/>
                        </a:spcAft>
                        <a:buNone/>
                      </a:pPr>
                      <a:r>
                        <a:rPr b="1" lang="es-CO" sz="1600">
                          <a:solidFill>
                            <a:srgbClr val="152B48"/>
                          </a:solidFill>
                          <a:latin typeface="Montserrat"/>
                          <a:ea typeface="Montserrat"/>
                          <a:cs typeface="Montserrat"/>
                          <a:sym typeface="Montserrat"/>
                        </a:rPr>
                        <a:t>44%   </a:t>
                      </a:r>
                      <a:r>
                        <a:rPr b="0" lang="es-CO" sz="1600">
                          <a:solidFill>
                            <a:srgbClr val="152B48"/>
                          </a:solidFill>
                          <a:latin typeface="Montserrat"/>
                          <a:ea typeface="Montserrat"/>
                          <a:cs typeface="Montserrat"/>
                          <a:sym typeface="Montserrat"/>
                        </a:rPr>
                        <a:t>M</a:t>
                      </a:r>
                      <a:r>
                        <a:rPr lang="es-CO" sz="1600">
                          <a:solidFill>
                            <a:srgbClr val="152B48"/>
                          </a:solidFill>
                          <a:latin typeface="Montserrat"/>
                          <a:ea typeface="Montserrat"/>
                          <a:cs typeface="Montserrat"/>
                          <a:sym typeface="Montserrat"/>
                        </a:rPr>
                        <a:t>ejoran a ASIA C</a:t>
                      </a:r>
                      <a:r>
                        <a:rPr lang="es-CO" sz="1600">
                          <a:solidFill>
                            <a:srgbClr val="152B48"/>
                          </a:solidFill>
                          <a:latin typeface="Montserrat"/>
                          <a:ea typeface="Montserrat"/>
                          <a:cs typeface="Montserrat"/>
                          <a:sym typeface="Montserrat"/>
                        </a:rPr>
                        <a:t>           </a:t>
                      </a:r>
                      <a:r>
                        <a:rPr b="1" lang="es-CO" sz="1600">
                          <a:solidFill>
                            <a:srgbClr val="152B48"/>
                          </a:solidFill>
                          <a:latin typeface="Montserrat"/>
                          <a:ea typeface="Montserrat"/>
                          <a:cs typeface="Montserrat"/>
                          <a:sym typeface="Montserrat"/>
                        </a:rPr>
                        <a:t>* </a:t>
                      </a:r>
                      <a:r>
                        <a:rPr b="1" lang="es-CO" sz="1600">
                          <a:solidFill>
                            <a:srgbClr val="152B48"/>
                          </a:solidFill>
                          <a:latin typeface="Montserrat"/>
                          <a:ea typeface="Montserrat"/>
                          <a:cs typeface="Montserrat"/>
                          <a:sym typeface="Montserrat"/>
                        </a:rPr>
                        <a:t>28%</a:t>
                      </a:r>
                      <a:r>
                        <a:rPr lang="es-CO" sz="1600">
                          <a:solidFill>
                            <a:srgbClr val="152B48"/>
                          </a:solidFill>
                          <a:latin typeface="Montserrat"/>
                          <a:ea typeface="Montserrat"/>
                          <a:cs typeface="Montserrat"/>
                          <a:sym typeface="Montserrat"/>
                        </a:rPr>
                        <a:t> </a:t>
                      </a:r>
                      <a:r>
                        <a:rPr lang="es-CO" sz="1600">
                          <a:solidFill>
                            <a:srgbClr val="152B48"/>
                          </a:solidFill>
                          <a:latin typeface="Montserrat"/>
                          <a:ea typeface="Montserrat"/>
                          <a:cs typeface="Montserrat"/>
                          <a:sym typeface="Montserrat"/>
                        </a:rPr>
                        <a:t> </a:t>
                      </a:r>
                      <a:r>
                        <a:rPr lang="es-CO" sz="1600">
                          <a:solidFill>
                            <a:srgbClr val="152B48"/>
                          </a:solidFill>
                          <a:latin typeface="Montserrat"/>
                          <a:ea typeface="Montserrat"/>
                          <a:cs typeface="Montserrat"/>
                          <a:sym typeface="Montserrat"/>
                        </a:rPr>
                        <a:t>ASIA D/E</a:t>
                      </a:r>
                      <a:endParaRPr/>
                    </a:p>
                  </a:txBody>
                  <a:tcPr marT="45725" marB="45725" marR="91450" marL="91450"/>
                </a:tc>
                <a:tc>
                  <a:txBody>
                    <a:bodyPr/>
                    <a:lstStyle/>
                    <a:p>
                      <a:pPr indent="0" lvl="0" marL="0" marR="0" rtl="0" algn="l">
                        <a:spcBef>
                          <a:spcPts val="0"/>
                        </a:spcBef>
                        <a:spcAft>
                          <a:spcPts val="0"/>
                        </a:spcAft>
                        <a:buNone/>
                      </a:pPr>
                      <a:r>
                        <a:rPr lang="es-CO" sz="1600">
                          <a:solidFill>
                            <a:srgbClr val="152B48"/>
                          </a:solidFill>
                          <a:latin typeface="Montserrat"/>
                          <a:ea typeface="Montserrat"/>
                          <a:cs typeface="Montserrat"/>
                          <a:sym typeface="Montserrat"/>
                        </a:rPr>
                        <a:t>5% </a:t>
                      </a:r>
                      <a:endParaRPr/>
                    </a:p>
                  </a:txBody>
                  <a:tcPr marT="45725" marB="45725" marR="91450" marL="91450"/>
                </a:tc>
              </a:tr>
              <a:tr h="370850">
                <a:tc>
                  <a:txBody>
                    <a:bodyPr/>
                    <a:lstStyle/>
                    <a:p>
                      <a:pPr indent="0" lvl="0" marL="0" marR="0" rtl="0" algn="l">
                        <a:spcBef>
                          <a:spcPts val="0"/>
                        </a:spcBef>
                        <a:spcAft>
                          <a:spcPts val="0"/>
                        </a:spcAft>
                        <a:buNone/>
                      </a:pPr>
                      <a:r>
                        <a:rPr b="1" lang="es-CO" sz="1600">
                          <a:solidFill>
                            <a:srgbClr val="152B48"/>
                          </a:solidFill>
                          <a:latin typeface="Montserrat"/>
                          <a:ea typeface="Montserrat"/>
                          <a:cs typeface="Montserrat"/>
                          <a:sym typeface="Montserrat"/>
                        </a:rPr>
                        <a:t>ASIA C</a:t>
                      </a:r>
                      <a:endParaRPr/>
                    </a:p>
                  </a:txBody>
                  <a:tcPr marT="45725" marB="45725" marR="91450" marL="91450"/>
                </a:tc>
                <a:tc>
                  <a:txBody>
                    <a:bodyPr/>
                    <a:lstStyle/>
                    <a:p>
                      <a:pPr indent="0" lvl="0" marL="0" marR="0" rtl="0" algn="l">
                        <a:spcBef>
                          <a:spcPts val="0"/>
                        </a:spcBef>
                        <a:spcAft>
                          <a:spcPts val="0"/>
                        </a:spcAft>
                        <a:buNone/>
                      </a:pPr>
                      <a:r>
                        <a:rPr b="1" lang="es-CO" sz="1600">
                          <a:solidFill>
                            <a:srgbClr val="152B48"/>
                          </a:solidFill>
                          <a:latin typeface="Montserrat"/>
                          <a:ea typeface="Montserrat"/>
                          <a:cs typeface="Montserrat"/>
                          <a:sym typeface="Montserrat"/>
                        </a:rPr>
                        <a:t>55%   </a:t>
                      </a:r>
                      <a:r>
                        <a:rPr b="0" lang="es-CO" sz="1600">
                          <a:solidFill>
                            <a:srgbClr val="152B48"/>
                          </a:solidFill>
                          <a:latin typeface="Montserrat"/>
                          <a:ea typeface="Montserrat"/>
                          <a:cs typeface="Montserrat"/>
                          <a:sym typeface="Montserrat"/>
                        </a:rPr>
                        <a:t>M</a:t>
                      </a:r>
                      <a:r>
                        <a:rPr lang="es-CO" sz="1600">
                          <a:solidFill>
                            <a:srgbClr val="152B48"/>
                          </a:solidFill>
                          <a:latin typeface="Montserrat"/>
                          <a:ea typeface="Montserrat"/>
                          <a:cs typeface="Montserrat"/>
                          <a:sym typeface="Montserrat"/>
                        </a:rPr>
                        <a:t>ejoran a ASIA D/E</a:t>
                      </a:r>
                      <a:endParaRPr/>
                    </a:p>
                  </a:txBody>
                  <a:tcPr marT="45725" marB="45725" marR="91450" marL="91450"/>
                </a:tc>
                <a:tc>
                  <a:txBody>
                    <a:bodyPr/>
                    <a:lstStyle/>
                    <a:p>
                      <a:pPr indent="0" lvl="0" marL="0" marR="0" rtl="0" algn="l">
                        <a:spcBef>
                          <a:spcPts val="0"/>
                        </a:spcBef>
                        <a:spcAft>
                          <a:spcPts val="0"/>
                        </a:spcAft>
                        <a:buNone/>
                      </a:pPr>
                      <a:r>
                        <a:rPr lang="es-CO" sz="1600">
                          <a:solidFill>
                            <a:srgbClr val="152B48"/>
                          </a:solidFill>
                          <a:latin typeface="Montserrat"/>
                          <a:ea typeface="Montserrat"/>
                          <a:cs typeface="Montserrat"/>
                          <a:sym typeface="Montserrat"/>
                        </a:rPr>
                        <a:t>3% </a:t>
                      </a:r>
                      <a:endParaRPr/>
                    </a:p>
                  </a:txBody>
                  <a:tcPr marT="45725" marB="45725" marR="91450" marL="91450"/>
                </a:tc>
              </a:tr>
              <a:tr h="370850">
                <a:tc>
                  <a:txBody>
                    <a:bodyPr/>
                    <a:lstStyle/>
                    <a:p>
                      <a:pPr indent="0" lvl="0" marL="0" marR="0" rtl="0" algn="l">
                        <a:spcBef>
                          <a:spcPts val="0"/>
                        </a:spcBef>
                        <a:spcAft>
                          <a:spcPts val="0"/>
                        </a:spcAft>
                        <a:buNone/>
                      </a:pPr>
                      <a:r>
                        <a:rPr b="1" lang="es-CO" sz="1600">
                          <a:solidFill>
                            <a:srgbClr val="152B48"/>
                          </a:solidFill>
                          <a:latin typeface="Montserrat"/>
                          <a:ea typeface="Montserrat"/>
                          <a:cs typeface="Montserrat"/>
                          <a:sym typeface="Montserrat"/>
                        </a:rPr>
                        <a:t>ASIA D</a:t>
                      </a:r>
                      <a:endParaRPr/>
                    </a:p>
                  </a:txBody>
                  <a:tcPr marT="45725" marB="45725" marR="91450" marL="91450"/>
                </a:tc>
                <a:tc>
                  <a:txBody>
                    <a:bodyPr/>
                    <a:lstStyle/>
                    <a:p>
                      <a:pPr indent="0" lvl="0" marL="0" marR="0" rtl="0" algn="l">
                        <a:spcBef>
                          <a:spcPts val="0"/>
                        </a:spcBef>
                        <a:spcAft>
                          <a:spcPts val="0"/>
                        </a:spcAft>
                        <a:buNone/>
                      </a:pPr>
                      <a:r>
                        <a:rPr b="1" lang="es-CO" sz="1600">
                          <a:solidFill>
                            <a:srgbClr val="152B48"/>
                          </a:solidFill>
                          <a:latin typeface="Montserrat"/>
                          <a:ea typeface="Montserrat"/>
                          <a:cs typeface="Montserrat"/>
                          <a:sym typeface="Montserrat"/>
                        </a:rPr>
                        <a:t>97%   </a:t>
                      </a:r>
                      <a:r>
                        <a:rPr b="0" lang="es-CO" sz="1600">
                          <a:solidFill>
                            <a:srgbClr val="152B48"/>
                          </a:solidFill>
                          <a:latin typeface="Montserrat"/>
                          <a:ea typeface="Montserrat"/>
                          <a:cs typeface="Montserrat"/>
                          <a:sym typeface="Montserrat"/>
                        </a:rPr>
                        <a:t>S</a:t>
                      </a:r>
                      <a:r>
                        <a:rPr lang="es-CO" sz="1600">
                          <a:solidFill>
                            <a:srgbClr val="152B48"/>
                          </a:solidFill>
                          <a:latin typeface="Montserrat"/>
                          <a:ea typeface="Montserrat"/>
                          <a:cs typeface="Montserrat"/>
                          <a:sym typeface="Montserrat"/>
                        </a:rPr>
                        <a:t>e mantienen en ASIA D/E</a:t>
                      </a:r>
                      <a:endParaRPr sz="1600">
                        <a:solidFill>
                          <a:srgbClr val="152B48"/>
                        </a:solidFill>
                        <a:latin typeface="Montserrat"/>
                        <a:ea typeface="Montserrat"/>
                        <a:cs typeface="Montserrat"/>
                        <a:sym typeface="Montserrat"/>
                      </a:endParaRPr>
                    </a:p>
                  </a:txBody>
                  <a:tcPr marT="45725" marB="45725" marR="91450" marL="91450"/>
                </a:tc>
                <a:tc>
                  <a:txBody>
                    <a:bodyPr/>
                    <a:lstStyle/>
                    <a:p>
                      <a:pPr indent="0" lvl="0" marL="0" marR="0" rtl="0" algn="l">
                        <a:spcBef>
                          <a:spcPts val="0"/>
                        </a:spcBef>
                        <a:spcAft>
                          <a:spcPts val="0"/>
                        </a:spcAft>
                        <a:buNone/>
                      </a:pPr>
                      <a:r>
                        <a:rPr lang="es-CO" sz="1600">
                          <a:solidFill>
                            <a:srgbClr val="152B48"/>
                          </a:solidFill>
                          <a:latin typeface="Montserrat"/>
                          <a:ea typeface="Montserrat"/>
                          <a:cs typeface="Montserrat"/>
                          <a:sym typeface="Montserrat"/>
                        </a:rPr>
                        <a:t>2%</a:t>
                      </a:r>
                      <a:endParaRPr/>
                    </a:p>
                  </a:txBody>
                  <a:tcPr marT="45725" marB="45725" marR="91450" marL="91450"/>
                </a:tc>
              </a:tr>
            </a:tbl>
          </a:graphicData>
        </a:graphic>
      </p:graphicFrame>
      <p:sp>
        <p:nvSpPr>
          <p:cNvPr id="153" name="Google Shape;153;p9"/>
          <p:cNvSpPr txBox="1"/>
          <p:nvPr>
            <p:ph type="title"/>
          </p:nvPr>
        </p:nvSpPr>
        <p:spPr>
          <a:xfrm>
            <a:off x="571072" y="319377"/>
            <a:ext cx="10515600" cy="79155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6AEAA"/>
              </a:buClr>
              <a:buSzPts val="3600"/>
              <a:buFont typeface="Montserrat"/>
              <a:buNone/>
            </a:pPr>
            <a:r>
              <a:rPr b="1" lang="es-CO" sz="3600"/>
              <a:t>Evaluación secundaria </a:t>
            </a:r>
            <a:r>
              <a:rPr b="1" lang="es-CO" sz="2000"/>
              <a:t>(trauma medular)</a:t>
            </a:r>
            <a:endParaRPr/>
          </a:p>
        </p:txBody>
      </p:sp>
      <p:sp>
        <p:nvSpPr>
          <p:cNvPr id="154" name="Google Shape;154;p9"/>
          <p:cNvSpPr txBox="1"/>
          <p:nvPr/>
        </p:nvSpPr>
        <p:spPr>
          <a:xfrm>
            <a:off x="5165877" y="6277013"/>
            <a:ext cx="6610448" cy="2616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s-CO" sz="1100">
                <a:solidFill>
                  <a:schemeClr val="dk1"/>
                </a:solidFill>
                <a:latin typeface="Montserrat"/>
                <a:ea typeface="Montserrat"/>
                <a:cs typeface="Montserrat"/>
                <a:sym typeface="Montserrat"/>
              </a:rPr>
              <a:t>ANTHONY S. BURNS. Handbook of Clinical Neurology. Spinal Cord Injury. 2012</a:t>
            </a:r>
            <a:endParaRPr sz="1100">
              <a:solidFill>
                <a:schemeClr val="dk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2020-11-06T17:03:47Z</dcterms:created>
  <dc:creator>Sentire Taller SAS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1159818</vt:lpwstr>
  </property>
  <property fmtid="{D5CDD505-2E9C-101B-9397-08002B2CF9AE}" name="NXPowerLiteSettings" pid="3">
    <vt:lpwstr>F7000400038000</vt:lpwstr>
  </property>
  <property fmtid="{D5CDD505-2E9C-101B-9397-08002B2CF9AE}" name="NXPowerLiteVersion" pid="4">
    <vt:lpwstr>S9.1.2</vt:lpwstr>
  </property>
</Properties>
</file>