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7" r:id="rId7"/>
    <p:sldId id="263" r:id="rId8"/>
    <p:sldId id="266" r:id="rId9"/>
    <p:sldId id="264" r:id="rId10"/>
    <p:sldId id="265" r:id="rId11"/>
    <p:sldId id="268" r:id="rId12"/>
    <p:sldId id="272" r:id="rId13"/>
    <p:sldId id="273" r:id="rId14"/>
    <p:sldId id="274" r:id="rId15"/>
    <p:sldId id="270" r:id="rId16"/>
    <p:sldId id="275" r:id="rId17"/>
    <p:sldId id="276" r:id="rId18"/>
    <p:sldId id="287" r:id="rId19"/>
    <p:sldId id="277" r:id="rId20"/>
    <p:sldId id="278" r:id="rId21"/>
    <p:sldId id="279" r:id="rId22"/>
    <p:sldId id="280" r:id="rId23"/>
    <p:sldId id="281" r:id="rId24"/>
    <p:sldId id="282" r:id="rId25"/>
    <p:sldId id="283" r:id="rId26"/>
    <p:sldId id="284" r:id="rId27"/>
    <p:sldId id="286" r:id="rId28"/>
    <p:sldId id="285" r:id="rId29"/>
    <p:sldId id="288" r:id="rId30"/>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AEAA"/>
    <a:srgbClr val="152B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0047A-6EC4-4A2D-B8AF-4C5A172A4703}"/>
              </a:ext>
            </a:extLst>
          </p:cNvPr>
          <p:cNvSpPr>
            <a:spLocks noGrp="1"/>
          </p:cNvSpPr>
          <p:nvPr>
            <p:ph type="ctrTitle"/>
          </p:nvPr>
        </p:nvSpPr>
        <p:spPr>
          <a:xfrm>
            <a:off x="1524000" y="914972"/>
            <a:ext cx="9144000" cy="2387600"/>
          </a:xfrm>
        </p:spPr>
        <p:txBody>
          <a:bodyPr anchor="b">
            <a:normAutofit/>
          </a:bodyPr>
          <a:lstStyle>
            <a:lvl1pPr algn="ctr">
              <a:defRPr sz="6000">
                <a:solidFill>
                  <a:srgbClr val="06AEAA"/>
                </a:solidFill>
                <a:latin typeface="Montserrat" panose="00000500000000000000" pitchFamily="50" charset="0"/>
              </a:defRPr>
            </a:lvl1pPr>
          </a:lstStyle>
          <a:p>
            <a:r>
              <a:rPr lang="es-ES"/>
              <a:t>Haga clic para modificar el estilo de título del patrón</a:t>
            </a:r>
            <a:endParaRPr lang="es-CO" dirty="0"/>
          </a:p>
        </p:txBody>
      </p:sp>
      <p:sp>
        <p:nvSpPr>
          <p:cNvPr id="3" name="Subtitle 2">
            <a:extLst>
              <a:ext uri="{FF2B5EF4-FFF2-40B4-BE49-F238E27FC236}">
                <a16:creationId xmlns:a16="http://schemas.microsoft.com/office/drawing/2014/main" id="{FC012E75-5901-4AB9-BA44-79DAC562EF0C}"/>
              </a:ext>
            </a:extLst>
          </p:cNvPr>
          <p:cNvSpPr>
            <a:spLocks noGrp="1"/>
          </p:cNvSpPr>
          <p:nvPr>
            <p:ph type="subTitle" idx="1"/>
          </p:nvPr>
        </p:nvSpPr>
        <p:spPr>
          <a:xfrm>
            <a:off x="1524000" y="3394647"/>
            <a:ext cx="9144000" cy="1655762"/>
          </a:xfrm>
        </p:spPr>
        <p:txBody>
          <a:bodyPr/>
          <a:lstStyle>
            <a:lvl1pPr marL="0" indent="0" algn="ctr">
              <a:buNone/>
              <a:defRPr sz="2400">
                <a:solidFill>
                  <a:srgbClr val="152B48"/>
                </a:solidFill>
                <a:latin typeface="Montserrat" panose="00000500000000000000" pitchFamily="50"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dirty="0"/>
          </a:p>
        </p:txBody>
      </p:sp>
      <p:sp>
        <p:nvSpPr>
          <p:cNvPr id="7" name="Footer Placeholder 5">
            <a:extLst>
              <a:ext uri="{FF2B5EF4-FFF2-40B4-BE49-F238E27FC236}">
                <a16:creationId xmlns:a16="http://schemas.microsoft.com/office/drawing/2014/main" id="{CF14C973-513F-41DA-A3AB-77550ECE20FC}"/>
              </a:ext>
            </a:extLst>
          </p:cNvPr>
          <p:cNvSpPr>
            <a:spLocks noGrp="1"/>
          </p:cNvSpPr>
          <p:nvPr>
            <p:ph type="ftr" sz="quarter" idx="11"/>
          </p:nvPr>
        </p:nvSpPr>
        <p:spPr>
          <a:xfrm>
            <a:off x="838200" y="6324011"/>
            <a:ext cx="4114800" cy="365125"/>
          </a:xfrm>
          <a:prstGeom prst="rect">
            <a:avLst/>
          </a:prstGeom>
        </p:spPr>
        <p:txBody>
          <a:bodyPr/>
          <a:lstStyle>
            <a:lvl1pPr algn="l">
              <a:defRPr>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2057214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58FCC-6E3B-47E9-801A-B6268B66FB53}"/>
              </a:ext>
            </a:extLst>
          </p:cNvPr>
          <p:cNvSpPr>
            <a:spLocks noGrp="1"/>
          </p:cNvSpPr>
          <p:nvPr>
            <p:ph type="title"/>
          </p:nvPr>
        </p:nvSpPr>
        <p:spPr>
          <a:xfrm>
            <a:off x="838200" y="365126"/>
            <a:ext cx="10515600" cy="794372"/>
          </a:xfrm>
        </p:spPr>
        <p:txBody>
          <a:bodyPr/>
          <a:lstStyle>
            <a:lvl1pPr>
              <a:defRPr>
                <a:solidFill>
                  <a:srgbClr val="06AEAA"/>
                </a:solidFill>
                <a:latin typeface="Montserrat" panose="00000500000000000000" pitchFamily="50" charset="0"/>
              </a:defRPr>
            </a:lvl1pPr>
          </a:lstStyle>
          <a:p>
            <a:r>
              <a:rPr lang="es-ES"/>
              <a:t>Haga clic para modificar el estilo de título del patrón</a:t>
            </a:r>
            <a:endParaRPr lang="es-CO" dirty="0"/>
          </a:p>
        </p:txBody>
      </p:sp>
      <p:sp>
        <p:nvSpPr>
          <p:cNvPr id="3" name="Vertical Text Placeholder 2">
            <a:extLst>
              <a:ext uri="{FF2B5EF4-FFF2-40B4-BE49-F238E27FC236}">
                <a16:creationId xmlns:a16="http://schemas.microsoft.com/office/drawing/2014/main" id="{6E60BF2F-53A6-45FA-BA44-A39B9CD76850}"/>
              </a:ext>
            </a:extLst>
          </p:cNvPr>
          <p:cNvSpPr>
            <a:spLocks noGrp="1"/>
          </p:cNvSpPr>
          <p:nvPr>
            <p:ph type="body" orient="vert" idx="1"/>
          </p:nvPr>
        </p:nvSpPr>
        <p:spPr>
          <a:xfrm>
            <a:off x="838200" y="1263193"/>
            <a:ext cx="10515600" cy="3874416"/>
          </a:xfrm>
        </p:spPr>
        <p:txBody>
          <a:bodyPr vert="eaVert"/>
          <a:lstStyle>
            <a:lvl1pPr>
              <a:defRPr>
                <a:solidFill>
                  <a:srgbClr val="152B48"/>
                </a:solidFill>
                <a:latin typeface="Montserrat" panose="00000500000000000000" pitchFamily="50" charset="0"/>
              </a:defRPr>
            </a:lvl1pPr>
            <a:lvl2pPr>
              <a:defRPr>
                <a:solidFill>
                  <a:srgbClr val="152B48"/>
                </a:solidFill>
                <a:latin typeface="Montserrat" panose="00000500000000000000" pitchFamily="50" charset="0"/>
              </a:defRPr>
            </a:lvl2pPr>
            <a:lvl3pPr>
              <a:defRPr>
                <a:solidFill>
                  <a:srgbClr val="152B48"/>
                </a:solidFill>
                <a:latin typeface="Montserrat" panose="00000500000000000000" pitchFamily="50" charset="0"/>
              </a:defRPr>
            </a:lvl3pPr>
            <a:lvl4pPr>
              <a:defRPr>
                <a:solidFill>
                  <a:srgbClr val="152B48"/>
                </a:solidFill>
                <a:latin typeface="Montserrat" panose="00000500000000000000" pitchFamily="50" charset="0"/>
              </a:defRPr>
            </a:lvl4pPr>
            <a:lvl5pPr>
              <a:defRPr>
                <a:solidFill>
                  <a:srgbClr val="152B48"/>
                </a:solidFill>
                <a:latin typeface="Montserrat" panose="00000500000000000000" pitchFamily="50"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7" name="Footer Placeholder 5">
            <a:extLst>
              <a:ext uri="{FF2B5EF4-FFF2-40B4-BE49-F238E27FC236}">
                <a16:creationId xmlns:a16="http://schemas.microsoft.com/office/drawing/2014/main" id="{84837F9C-EF2D-4624-8666-D15412D81961}"/>
              </a:ext>
            </a:extLst>
          </p:cNvPr>
          <p:cNvSpPr>
            <a:spLocks noGrp="1"/>
          </p:cNvSpPr>
          <p:nvPr>
            <p:ph type="ftr" sz="quarter" idx="11"/>
          </p:nvPr>
        </p:nvSpPr>
        <p:spPr>
          <a:xfrm>
            <a:off x="838200" y="6324011"/>
            <a:ext cx="4114800" cy="365125"/>
          </a:xfrm>
          <a:prstGeom prst="rect">
            <a:avLst/>
          </a:prstGeom>
        </p:spPr>
        <p:txBody>
          <a:bodyPr/>
          <a:lstStyle>
            <a:lvl1pPr algn="l">
              <a:defRPr>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533537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61AAF6-645E-45DB-88C5-B685DED37FB1}"/>
              </a:ext>
            </a:extLst>
          </p:cNvPr>
          <p:cNvSpPr>
            <a:spLocks noGrp="1"/>
          </p:cNvSpPr>
          <p:nvPr>
            <p:ph type="title" orient="vert"/>
          </p:nvPr>
        </p:nvSpPr>
        <p:spPr>
          <a:xfrm>
            <a:off x="8724900" y="365125"/>
            <a:ext cx="2628900" cy="5008153"/>
          </a:xfrm>
        </p:spPr>
        <p:txBody>
          <a:bodyPr vert="eaVert"/>
          <a:lstStyle>
            <a:lvl1pPr>
              <a:defRPr>
                <a:solidFill>
                  <a:srgbClr val="06AEAA"/>
                </a:solidFill>
                <a:latin typeface="Montserrat" panose="00000500000000000000" pitchFamily="50" charset="0"/>
              </a:defRPr>
            </a:lvl1pPr>
          </a:lstStyle>
          <a:p>
            <a:r>
              <a:rPr lang="es-ES"/>
              <a:t>Haga clic para modificar el estilo de título del patrón</a:t>
            </a:r>
            <a:endParaRPr lang="es-CO" dirty="0"/>
          </a:p>
        </p:txBody>
      </p:sp>
      <p:sp>
        <p:nvSpPr>
          <p:cNvPr id="3" name="Vertical Text Placeholder 2">
            <a:extLst>
              <a:ext uri="{FF2B5EF4-FFF2-40B4-BE49-F238E27FC236}">
                <a16:creationId xmlns:a16="http://schemas.microsoft.com/office/drawing/2014/main" id="{A7EA42E8-4EE7-4CDB-82E1-0D6F70FB5ED3}"/>
              </a:ext>
            </a:extLst>
          </p:cNvPr>
          <p:cNvSpPr>
            <a:spLocks noGrp="1"/>
          </p:cNvSpPr>
          <p:nvPr>
            <p:ph type="body" orient="vert" idx="1"/>
          </p:nvPr>
        </p:nvSpPr>
        <p:spPr>
          <a:xfrm>
            <a:off x="838200" y="365125"/>
            <a:ext cx="7734300" cy="5008153"/>
          </a:xfrm>
        </p:spPr>
        <p:txBody>
          <a:bodyPr vert="eaVert"/>
          <a:lstStyle>
            <a:lvl1pPr>
              <a:defRPr>
                <a:solidFill>
                  <a:srgbClr val="152B48"/>
                </a:solidFill>
                <a:latin typeface="Montserrat" panose="00000500000000000000" pitchFamily="50" charset="0"/>
              </a:defRPr>
            </a:lvl1pPr>
            <a:lvl2pPr>
              <a:defRPr>
                <a:solidFill>
                  <a:srgbClr val="152B48"/>
                </a:solidFill>
                <a:latin typeface="Montserrat" panose="00000500000000000000" pitchFamily="50" charset="0"/>
              </a:defRPr>
            </a:lvl2pPr>
            <a:lvl3pPr>
              <a:defRPr>
                <a:solidFill>
                  <a:srgbClr val="152B48"/>
                </a:solidFill>
                <a:latin typeface="Montserrat" panose="00000500000000000000" pitchFamily="50" charset="0"/>
              </a:defRPr>
            </a:lvl3pPr>
            <a:lvl4pPr>
              <a:defRPr>
                <a:solidFill>
                  <a:srgbClr val="152B48"/>
                </a:solidFill>
                <a:latin typeface="Montserrat" panose="00000500000000000000" pitchFamily="50" charset="0"/>
              </a:defRPr>
            </a:lvl4pPr>
            <a:lvl5pPr>
              <a:defRPr>
                <a:solidFill>
                  <a:srgbClr val="152B48"/>
                </a:solidFill>
                <a:latin typeface="Montserrat" panose="00000500000000000000" pitchFamily="50"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7" name="Footer Placeholder 5">
            <a:extLst>
              <a:ext uri="{FF2B5EF4-FFF2-40B4-BE49-F238E27FC236}">
                <a16:creationId xmlns:a16="http://schemas.microsoft.com/office/drawing/2014/main" id="{416C949A-1DB0-484C-B83A-73B793034BC3}"/>
              </a:ext>
            </a:extLst>
          </p:cNvPr>
          <p:cNvSpPr>
            <a:spLocks noGrp="1"/>
          </p:cNvSpPr>
          <p:nvPr>
            <p:ph type="ftr" sz="quarter" idx="11"/>
          </p:nvPr>
        </p:nvSpPr>
        <p:spPr>
          <a:xfrm>
            <a:off x="838200" y="6324011"/>
            <a:ext cx="4114800" cy="365125"/>
          </a:xfrm>
          <a:prstGeom prst="rect">
            <a:avLst/>
          </a:prstGeom>
        </p:spPr>
        <p:txBody>
          <a:bodyPr/>
          <a:lstStyle>
            <a:lvl1pPr algn="l">
              <a:defRPr>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1060846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A07E2-18A0-4E89-8129-4F3B4CE59C57}"/>
              </a:ext>
            </a:extLst>
          </p:cNvPr>
          <p:cNvSpPr>
            <a:spLocks noGrp="1"/>
          </p:cNvSpPr>
          <p:nvPr>
            <p:ph type="title"/>
          </p:nvPr>
        </p:nvSpPr>
        <p:spPr>
          <a:xfrm>
            <a:off x="838200" y="487676"/>
            <a:ext cx="10515600" cy="1325563"/>
          </a:xfrm>
        </p:spPr>
        <p:txBody>
          <a:bodyPr/>
          <a:lstStyle>
            <a:lvl1pPr>
              <a:defRPr>
                <a:solidFill>
                  <a:srgbClr val="06AEAA"/>
                </a:solidFill>
                <a:latin typeface="Montserrat" panose="00000500000000000000" pitchFamily="50" charset="0"/>
              </a:defRPr>
            </a:lvl1pPr>
          </a:lstStyle>
          <a:p>
            <a:r>
              <a:rPr lang="es-ES"/>
              <a:t>Haga clic para modificar el estilo de título del patrón</a:t>
            </a:r>
            <a:endParaRPr lang="es-CO" dirty="0"/>
          </a:p>
        </p:txBody>
      </p:sp>
      <p:sp>
        <p:nvSpPr>
          <p:cNvPr id="3" name="Content Placeholder 2">
            <a:extLst>
              <a:ext uri="{FF2B5EF4-FFF2-40B4-BE49-F238E27FC236}">
                <a16:creationId xmlns:a16="http://schemas.microsoft.com/office/drawing/2014/main" id="{57CE751E-DC67-45AE-AC21-1BAF627AD1E8}"/>
              </a:ext>
            </a:extLst>
          </p:cNvPr>
          <p:cNvSpPr>
            <a:spLocks noGrp="1"/>
          </p:cNvSpPr>
          <p:nvPr>
            <p:ph idx="1"/>
          </p:nvPr>
        </p:nvSpPr>
        <p:spPr>
          <a:xfrm>
            <a:off x="838200" y="1948176"/>
            <a:ext cx="10515600" cy="3142301"/>
          </a:xfrm>
        </p:spPr>
        <p:txBody>
          <a:bodyPr/>
          <a:lstStyle>
            <a:lvl1pPr>
              <a:defRPr>
                <a:solidFill>
                  <a:srgbClr val="152B48"/>
                </a:solidFill>
                <a:latin typeface="Montserrat" panose="00000500000000000000" pitchFamily="50" charset="0"/>
              </a:defRPr>
            </a:lvl1pPr>
            <a:lvl2pPr>
              <a:defRPr>
                <a:solidFill>
                  <a:srgbClr val="152B48"/>
                </a:solidFill>
                <a:latin typeface="Montserrat" panose="00000500000000000000" pitchFamily="50" charset="0"/>
              </a:defRPr>
            </a:lvl2pPr>
            <a:lvl3pPr>
              <a:defRPr>
                <a:solidFill>
                  <a:srgbClr val="152B48"/>
                </a:solidFill>
                <a:latin typeface="Montserrat" panose="00000500000000000000" pitchFamily="50" charset="0"/>
              </a:defRPr>
            </a:lvl3pPr>
            <a:lvl4pPr>
              <a:defRPr>
                <a:solidFill>
                  <a:srgbClr val="152B48"/>
                </a:solidFill>
                <a:latin typeface="Montserrat" panose="00000500000000000000" pitchFamily="50" charset="0"/>
              </a:defRPr>
            </a:lvl4pPr>
            <a:lvl5pPr>
              <a:defRPr>
                <a:solidFill>
                  <a:srgbClr val="152B48"/>
                </a:solidFill>
                <a:latin typeface="Montserrat" panose="00000500000000000000" pitchFamily="50"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7" name="Footer Placeholder 5">
            <a:extLst>
              <a:ext uri="{FF2B5EF4-FFF2-40B4-BE49-F238E27FC236}">
                <a16:creationId xmlns:a16="http://schemas.microsoft.com/office/drawing/2014/main" id="{4B8CF820-BA39-44DA-B961-85651CA30197}"/>
              </a:ext>
            </a:extLst>
          </p:cNvPr>
          <p:cNvSpPr>
            <a:spLocks noGrp="1"/>
          </p:cNvSpPr>
          <p:nvPr>
            <p:ph type="ftr" sz="quarter" idx="11"/>
          </p:nvPr>
        </p:nvSpPr>
        <p:spPr>
          <a:xfrm>
            <a:off x="838200" y="6324011"/>
            <a:ext cx="4114800" cy="365125"/>
          </a:xfrm>
          <a:prstGeom prst="rect">
            <a:avLst/>
          </a:prstGeom>
        </p:spPr>
        <p:txBody>
          <a:bodyPr/>
          <a:lstStyle>
            <a:lvl1pPr algn="l">
              <a:defRPr>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1486185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DEBAD-7D2B-47CB-80B5-6403037F04E3}"/>
              </a:ext>
            </a:extLst>
          </p:cNvPr>
          <p:cNvSpPr>
            <a:spLocks noGrp="1"/>
          </p:cNvSpPr>
          <p:nvPr>
            <p:ph type="title"/>
          </p:nvPr>
        </p:nvSpPr>
        <p:spPr>
          <a:xfrm>
            <a:off x="831850" y="616229"/>
            <a:ext cx="10515600" cy="2852737"/>
          </a:xfrm>
        </p:spPr>
        <p:txBody>
          <a:bodyPr anchor="b"/>
          <a:lstStyle>
            <a:lvl1pPr>
              <a:defRPr sz="6000">
                <a:solidFill>
                  <a:srgbClr val="06AEAA"/>
                </a:solidFill>
                <a:latin typeface="Montserrat" panose="00000500000000000000" pitchFamily="50" charset="0"/>
              </a:defRPr>
            </a:lvl1pPr>
          </a:lstStyle>
          <a:p>
            <a:r>
              <a:rPr lang="es-ES"/>
              <a:t>Haga clic para modificar el estilo de título del patrón</a:t>
            </a:r>
            <a:endParaRPr lang="es-CO" dirty="0"/>
          </a:p>
        </p:txBody>
      </p:sp>
      <p:sp>
        <p:nvSpPr>
          <p:cNvPr id="3" name="Text Placeholder 2">
            <a:extLst>
              <a:ext uri="{FF2B5EF4-FFF2-40B4-BE49-F238E27FC236}">
                <a16:creationId xmlns:a16="http://schemas.microsoft.com/office/drawing/2014/main" id="{9FA489C9-371B-45E3-A6DB-E33EE1A30E07}"/>
              </a:ext>
            </a:extLst>
          </p:cNvPr>
          <p:cNvSpPr>
            <a:spLocks noGrp="1"/>
          </p:cNvSpPr>
          <p:nvPr>
            <p:ph type="body" idx="1"/>
          </p:nvPr>
        </p:nvSpPr>
        <p:spPr>
          <a:xfrm>
            <a:off x="831850" y="3495954"/>
            <a:ext cx="10515600" cy="1500187"/>
          </a:xfrm>
        </p:spPr>
        <p:txBody>
          <a:bodyPr/>
          <a:lstStyle>
            <a:lvl1pPr marL="0" indent="0">
              <a:buNone/>
              <a:defRPr sz="2400">
                <a:solidFill>
                  <a:srgbClr val="152B48"/>
                </a:solidFill>
                <a:latin typeface="Montserrat" panose="00000500000000000000" pitchFamily="5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7" name="Footer Placeholder 5">
            <a:extLst>
              <a:ext uri="{FF2B5EF4-FFF2-40B4-BE49-F238E27FC236}">
                <a16:creationId xmlns:a16="http://schemas.microsoft.com/office/drawing/2014/main" id="{0029BDD4-EE3B-47E9-A956-B5F90223CD25}"/>
              </a:ext>
            </a:extLst>
          </p:cNvPr>
          <p:cNvSpPr>
            <a:spLocks noGrp="1"/>
          </p:cNvSpPr>
          <p:nvPr>
            <p:ph type="ftr" sz="quarter" idx="11"/>
          </p:nvPr>
        </p:nvSpPr>
        <p:spPr>
          <a:xfrm>
            <a:off x="838200" y="6324011"/>
            <a:ext cx="4114800" cy="365125"/>
          </a:xfrm>
          <a:prstGeom prst="rect">
            <a:avLst/>
          </a:prstGeom>
        </p:spPr>
        <p:txBody>
          <a:bodyPr/>
          <a:lstStyle>
            <a:lvl1pPr algn="l">
              <a:defRPr>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1436847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2702F-78D2-4AF1-983C-DA18C98DF5D1}"/>
              </a:ext>
            </a:extLst>
          </p:cNvPr>
          <p:cNvSpPr>
            <a:spLocks noGrp="1"/>
          </p:cNvSpPr>
          <p:nvPr>
            <p:ph type="title"/>
          </p:nvPr>
        </p:nvSpPr>
        <p:spPr>
          <a:xfrm>
            <a:off x="838200" y="365126"/>
            <a:ext cx="10515600" cy="747238"/>
          </a:xfrm>
        </p:spPr>
        <p:txBody>
          <a:bodyPr/>
          <a:lstStyle>
            <a:lvl1pPr>
              <a:defRPr>
                <a:solidFill>
                  <a:srgbClr val="06AEAA"/>
                </a:solidFill>
                <a:latin typeface="Montserrat" panose="00000500000000000000" pitchFamily="50" charset="0"/>
              </a:defRPr>
            </a:lvl1pPr>
          </a:lstStyle>
          <a:p>
            <a:r>
              <a:rPr lang="es-ES"/>
              <a:t>Haga clic para modificar el estilo de título del patrón</a:t>
            </a:r>
            <a:endParaRPr lang="es-CO" dirty="0"/>
          </a:p>
        </p:txBody>
      </p:sp>
      <p:sp>
        <p:nvSpPr>
          <p:cNvPr id="3" name="Content Placeholder 2">
            <a:extLst>
              <a:ext uri="{FF2B5EF4-FFF2-40B4-BE49-F238E27FC236}">
                <a16:creationId xmlns:a16="http://schemas.microsoft.com/office/drawing/2014/main" id="{F6D59DBA-9112-4EFB-B9A3-F8978A8B1C16}"/>
              </a:ext>
            </a:extLst>
          </p:cNvPr>
          <p:cNvSpPr>
            <a:spLocks noGrp="1"/>
          </p:cNvSpPr>
          <p:nvPr>
            <p:ph sz="half" idx="1"/>
          </p:nvPr>
        </p:nvSpPr>
        <p:spPr>
          <a:xfrm>
            <a:off x="838200" y="1310327"/>
            <a:ext cx="5181600" cy="3987538"/>
          </a:xfrm>
        </p:spPr>
        <p:txBody>
          <a:bodyPr/>
          <a:lstStyle>
            <a:lvl1pPr>
              <a:defRPr>
                <a:solidFill>
                  <a:srgbClr val="152B48"/>
                </a:solidFill>
                <a:latin typeface="Montserrat" panose="00000500000000000000" pitchFamily="50" charset="0"/>
              </a:defRPr>
            </a:lvl1pPr>
            <a:lvl2pPr>
              <a:defRPr>
                <a:solidFill>
                  <a:srgbClr val="152B48"/>
                </a:solidFill>
                <a:latin typeface="Montserrat" panose="00000500000000000000" pitchFamily="50" charset="0"/>
              </a:defRPr>
            </a:lvl2pPr>
            <a:lvl3pPr>
              <a:defRPr>
                <a:solidFill>
                  <a:srgbClr val="152B48"/>
                </a:solidFill>
                <a:latin typeface="Montserrat" panose="00000500000000000000" pitchFamily="50" charset="0"/>
              </a:defRPr>
            </a:lvl3pPr>
            <a:lvl4pPr>
              <a:defRPr>
                <a:solidFill>
                  <a:srgbClr val="152B48"/>
                </a:solidFill>
                <a:latin typeface="Montserrat" panose="00000500000000000000" pitchFamily="50" charset="0"/>
              </a:defRPr>
            </a:lvl4pPr>
            <a:lvl5pPr>
              <a:defRPr>
                <a:solidFill>
                  <a:srgbClr val="152B48"/>
                </a:solidFill>
                <a:latin typeface="Montserrat" panose="00000500000000000000" pitchFamily="50"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4" name="Content Placeholder 3">
            <a:extLst>
              <a:ext uri="{FF2B5EF4-FFF2-40B4-BE49-F238E27FC236}">
                <a16:creationId xmlns:a16="http://schemas.microsoft.com/office/drawing/2014/main" id="{4FA2B617-1355-47D0-8D4F-5AC8EDA4C1CE}"/>
              </a:ext>
            </a:extLst>
          </p:cNvPr>
          <p:cNvSpPr>
            <a:spLocks noGrp="1"/>
          </p:cNvSpPr>
          <p:nvPr>
            <p:ph sz="half" idx="2"/>
          </p:nvPr>
        </p:nvSpPr>
        <p:spPr>
          <a:xfrm>
            <a:off x="6172200" y="1310327"/>
            <a:ext cx="5181600" cy="3987538"/>
          </a:xfrm>
        </p:spPr>
        <p:txBody>
          <a:bodyPr/>
          <a:lstStyle>
            <a:lvl1pPr>
              <a:defRPr>
                <a:solidFill>
                  <a:srgbClr val="152B48"/>
                </a:solidFill>
                <a:latin typeface="Montserrat" panose="00000500000000000000" pitchFamily="50" charset="0"/>
              </a:defRPr>
            </a:lvl1pPr>
            <a:lvl2pPr>
              <a:defRPr>
                <a:solidFill>
                  <a:srgbClr val="152B48"/>
                </a:solidFill>
                <a:latin typeface="Montserrat" panose="00000500000000000000" pitchFamily="50" charset="0"/>
              </a:defRPr>
            </a:lvl2pPr>
            <a:lvl3pPr>
              <a:defRPr>
                <a:solidFill>
                  <a:srgbClr val="152B48"/>
                </a:solidFill>
                <a:latin typeface="Montserrat" panose="00000500000000000000" pitchFamily="50" charset="0"/>
              </a:defRPr>
            </a:lvl3pPr>
            <a:lvl4pPr>
              <a:defRPr>
                <a:solidFill>
                  <a:srgbClr val="152B48"/>
                </a:solidFill>
                <a:latin typeface="Montserrat" panose="00000500000000000000" pitchFamily="50" charset="0"/>
              </a:defRPr>
            </a:lvl4pPr>
            <a:lvl5pPr>
              <a:defRPr>
                <a:solidFill>
                  <a:srgbClr val="152B48"/>
                </a:solidFill>
                <a:latin typeface="Montserrat" panose="00000500000000000000" pitchFamily="50"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6" name="Footer Placeholder 5">
            <a:extLst>
              <a:ext uri="{FF2B5EF4-FFF2-40B4-BE49-F238E27FC236}">
                <a16:creationId xmlns:a16="http://schemas.microsoft.com/office/drawing/2014/main" id="{F552D606-F212-4585-9FAA-747E2569E2CD}"/>
              </a:ext>
            </a:extLst>
          </p:cNvPr>
          <p:cNvSpPr>
            <a:spLocks noGrp="1"/>
          </p:cNvSpPr>
          <p:nvPr>
            <p:ph type="ftr" sz="quarter" idx="11"/>
          </p:nvPr>
        </p:nvSpPr>
        <p:spPr>
          <a:xfrm>
            <a:off x="838200" y="6324011"/>
            <a:ext cx="4114800" cy="365125"/>
          </a:xfrm>
          <a:prstGeom prst="rect">
            <a:avLst/>
          </a:prstGeom>
        </p:spPr>
        <p:txBody>
          <a:bodyPr/>
          <a:lstStyle>
            <a:lvl1pPr algn="l">
              <a:defRPr>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359209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CB48D-F53C-414C-84D0-89B177ABFD6D}"/>
              </a:ext>
            </a:extLst>
          </p:cNvPr>
          <p:cNvSpPr>
            <a:spLocks noGrp="1"/>
          </p:cNvSpPr>
          <p:nvPr>
            <p:ph type="title"/>
          </p:nvPr>
        </p:nvSpPr>
        <p:spPr>
          <a:xfrm>
            <a:off x="839788" y="365126"/>
            <a:ext cx="10515600" cy="823912"/>
          </a:xfrm>
        </p:spPr>
        <p:txBody>
          <a:bodyPr/>
          <a:lstStyle>
            <a:lvl1pPr>
              <a:defRPr>
                <a:solidFill>
                  <a:srgbClr val="06AEAA"/>
                </a:solidFill>
                <a:latin typeface="Montserrat" panose="00000500000000000000" pitchFamily="50" charset="0"/>
              </a:defRPr>
            </a:lvl1pPr>
          </a:lstStyle>
          <a:p>
            <a:r>
              <a:rPr lang="es-ES"/>
              <a:t>Haga clic para modificar el estilo de título del patrón</a:t>
            </a:r>
            <a:endParaRPr lang="es-CO" dirty="0"/>
          </a:p>
        </p:txBody>
      </p:sp>
      <p:sp>
        <p:nvSpPr>
          <p:cNvPr id="3" name="Text Placeholder 2">
            <a:extLst>
              <a:ext uri="{FF2B5EF4-FFF2-40B4-BE49-F238E27FC236}">
                <a16:creationId xmlns:a16="http://schemas.microsoft.com/office/drawing/2014/main" id="{902994F5-3A06-471D-814D-DC1C1A451C8D}"/>
              </a:ext>
            </a:extLst>
          </p:cNvPr>
          <p:cNvSpPr>
            <a:spLocks noGrp="1"/>
          </p:cNvSpPr>
          <p:nvPr>
            <p:ph type="body" idx="1"/>
          </p:nvPr>
        </p:nvSpPr>
        <p:spPr>
          <a:xfrm>
            <a:off x="839788" y="1266385"/>
            <a:ext cx="5157787" cy="823912"/>
          </a:xfrm>
        </p:spPr>
        <p:txBody>
          <a:bodyPr anchor="b"/>
          <a:lstStyle>
            <a:lvl1pPr marL="0" indent="0">
              <a:buNone/>
              <a:defRPr sz="2400" b="1">
                <a:solidFill>
                  <a:srgbClr val="152B48"/>
                </a:solidFill>
                <a:latin typeface="Montserrat" panose="00000500000000000000"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a:extLst>
              <a:ext uri="{FF2B5EF4-FFF2-40B4-BE49-F238E27FC236}">
                <a16:creationId xmlns:a16="http://schemas.microsoft.com/office/drawing/2014/main" id="{226751E4-B757-4C66-94E7-CE7C811370DE}"/>
              </a:ext>
            </a:extLst>
          </p:cNvPr>
          <p:cNvSpPr>
            <a:spLocks noGrp="1"/>
          </p:cNvSpPr>
          <p:nvPr>
            <p:ph sz="half" idx="2"/>
          </p:nvPr>
        </p:nvSpPr>
        <p:spPr>
          <a:xfrm>
            <a:off x="839788" y="2090296"/>
            <a:ext cx="5157787" cy="3332455"/>
          </a:xfrm>
        </p:spPr>
        <p:txBody>
          <a:bodyPr/>
          <a:lstStyle>
            <a:lvl1pPr>
              <a:defRPr>
                <a:solidFill>
                  <a:srgbClr val="152B48"/>
                </a:solidFill>
                <a:latin typeface="Montserrat" panose="00000500000000000000" pitchFamily="50" charset="0"/>
              </a:defRPr>
            </a:lvl1pPr>
            <a:lvl2pPr>
              <a:defRPr>
                <a:solidFill>
                  <a:srgbClr val="152B48"/>
                </a:solidFill>
                <a:latin typeface="Montserrat" panose="00000500000000000000" pitchFamily="50" charset="0"/>
              </a:defRPr>
            </a:lvl2pPr>
            <a:lvl3pPr>
              <a:defRPr>
                <a:solidFill>
                  <a:srgbClr val="152B48"/>
                </a:solidFill>
                <a:latin typeface="Montserrat" panose="00000500000000000000" pitchFamily="50" charset="0"/>
              </a:defRPr>
            </a:lvl3pPr>
            <a:lvl4pPr>
              <a:defRPr>
                <a:solidFill>
                  <a:srgbClr val="152B48"/>
                </a:solidFill>
                <a:latin typeface="Montserrat" panose="00000500000000000000" pitchFamily="50" charset="0"/>
              </a:defRPr>
            </a:lvl4pPr>
            <a:lvl5pPr>
              <a:defRPr>
                <a:solidFill>
                  <a:srgbClr val="152B48"/>
                </a:solidFill>
                <a:latin typeface="Montserrat" panose="00000500000000000000" pitchFamily="50"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5" name="Text Placeholder 4">
            <a:extLst>
              <a:ext uri="{FF2B5EF4-FFF2-40B4-BE49-F238E27FC236}">
                <a16:creationId xmlns:a16="http://schemas.microsoft.com/office/drawing/2014/main" id="{DB203A93-6FB4-44E7-8C29-347536F75625}"/>
              </a:ext>
            </a:extLst>
          </p:cNvPr>
          <p:cNvSpPr>
            <a:spLocks noGrp="1"/>
          </p:cNvSpPr>
          <p:nvPr>
            <p:ph type="body" sz="quarter" idx="3"/>
          </p:nvPr>
        </p:nvSpPr>
        <p:spPr>
          <a:xfrm>
            <a:off x="6172200" y="1266385"/>
            <a:ext cx="5183188" cy="823912"/>
          </a:xfrm>
        </p:spPr>
        <p:txBody>
          <a:bodyPr anchor="b"/>
          <a:lstStyle>
            <a:lvl1pPr marL="0" indent="0">
              <a:buNone/>
              <a:defRPr sz="2400" b="1">
                <a:solidFill>
                  <a:srgbClr val="152B48"/>
                </a:solidFill>
                <a:latin typeface="Montserrat" panose="00000500000000000000"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a:extLst>
              <a:ext uri="{FF2B5EF4-FFF2-40B4-BE49-F238E27FC236}">
                <a16:creationId xmlns:a16="http://schemas.microsoft.com/office/drawing/2014/main" id="{4592DC14-50BB-4409-B856-127CD069E119}"/>
              </a:ext>
            </a:extLst>
          </p:cNvPr>
          <p:cNvSpPr>
            <a:spLocks noGrp="1"/>
          </p:cNvSpPr>
          <p:nvPr>
            <p:ph sz="quarter" idx="4"/>
          </p:nvPr>
        </p:nvSpPr>
        <p:spPr>
          <a:xfrm>
            <a:off x="6172200" y="2090297"/>
            <a:ext cx="5183188" cy="3332454"/>
          </a:xfrm>
        </p:spPr>
        <p:txBody>
          <a:bodyPr/>
          <a:lstStyle>
            <a:lvl1pPr>
              <a:defRPr>
                <a:solidFill>
                  <a:srgbClr val="152B48"/>
                </a:solidFill>
                <a:latin typeface="Montserrat" panose="00000500000000000000" pitchFamily="50" charset="0"/>
              </a:defRPr>
            </a:lvl1pPr>
            <a:lvl2pPr>
              <a:defRPr>
                <a:solidFill>
                  <a:srgbClr val="152B48"/>
                </a:solidFill>
                <a:latin typeface="Montserrat" panose="00000500000000000000" pitchFamily="50" charset="0"/>
              </a:defRPr>
            </a:lvl2pPr>
            <a:lvl3pPr>
              <a:defRPr>
                <a:solidFill>
                  <a:srgbClr val="152B48"/>
                </a:solidFill>
                <a:latin typeface="Montserrat" panose="00000500000000000000" pitchFamily="50" charset="0"/>
              </a:defRPr>
            </a:lvl3pPr>
            <a:lvl4pPr>
              <a:defRPr>
                <a:solidFill>
                  <a:srgbClr val="152B48"/>
                </a:solidFill>
                <a:latin typeface="Montserrat" panose="00000500000000000000" pitchFamily="50" charset="0"/>
              </a:defRPr>
            </a:lvl4pPr>
            <a:lvl5pPr>
              <a:defRPr>
                <a:solidFill>
                  <a:srgbClr val="152B48"/>
                </a:solidFill>
                <a:latin typeface="Montserrat" panose="00000500000000000000" pitchFamily="50"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10" name="Footer Placeholder 5">
            <a:extLst>
              <a:ext uri="{FF2B5EF4-FFF2-40B4-BE49-F238E27FC236}">
                <a16:creationId xmlns:a16="http://schemas.microsoft.com/office/drawing/2014/main" id="{DAD5AE52-F7EF-4469-B97A-6232CC89BC56}"/>
              </a:ext>
            </a:extLst>
          </p:cNvPr>
          <p:cNvSpPr>
            <a:spLocks noGrp="1"/>
          </p:cNvSpPr>
          <p:nvPr>
            <p:ph type="ftr" sz="quarter" idx="11"/>
          </p:nvPr>
        </p:nvSpPr>
        <p:spPr>
          <a:xfrm>
            <a:off x="838200" y="6324011"/>
            <a:ext cx="4114800" cy="365125"/>
          </a:xfrm>
          <a:prstGeom prst="rect">
            <a:avLst/>
          </a:prstGeom>
        </p:spPr>
        <p:txBody>
          <a:bodyPr/>
          <a:lstStyle>
            <a:lvl1pPr algn="l">
              <a:defRPr>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1270240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565D4-46AF-4EC5-9850-A3103999F05F}"/>
              </a:ext>
            </a:extLst>
          </p:cNvPr>
          <p:cNvSpPr>
            <a:spLocks noGrp="1"/>
          </p:cNvSpPr>
          <p:nvPr>
            <p:ph type="title"/>
          </p:nvPr>
        </p:nvSpPr>
        <p:spPr/>
        <p:txBody>
          <a:bodyPr/>
          <a:lstStyle>
            <a:lvl1pPr>
              <a:defRPr>
                <a:solidFill>
                  <a:srgbClr val="06AEAA"/>
                </a:solidFill>
                <a:latin typeface="Montserrat" panose="00000500000000000000" pitchFamily="50" charset="0"/>
              </a:defRPr>
            </a:lvl1pPr>
          </a:lstStyle>
          <a:p>
            <a:r>
              <a:rPr lang="es-ES"/>
              <a:t>Haga clic para modificar el estilo de título del patrón</a:t>
            </a:r>
            <a:endParaRPr lang="es-CO" dirty="0"/>
          </a:p>
        </p:txBody>
      </p:sp>
      <p:sp>
        <p:nvSpPr>
          <p:cNvPr id="6" name="Footer Placeholder 5">
            <a:extLst>
              <a:ext uri="{FF2B5EF4-FFF2-40B4-BE49-F238E27FC236}">
                <a16:creationId xmlns:a16="http://schemas.microsoft.com/office/drawing/2014/main" id="{F5BD86CA-CE51-4727-B90C-9AE9BDC7B333}"/>
              </a:ext>
            </a:extLst>
          </p:cNvPr>
          <p:cNvSpPr>
            <a:spLocks noGrp="1"/>
          </p:cNvSpPr>
          <p:nvPr>
            <p:ph type="ftr" sz="quarter" idx="11"/>
          </p:nvPr>
        </p:nvSpPr>
        <p:spPr>
          <a:xfrm>
            <a:off x="838200" y="6324011"/>
            <a:ext cx="4114800" cy="365125"/>
          </a:xfrm>
          <a:prstGeom prst="rect">
            <a:avLst/>
          </a:prstGeom>
        </p:spPr>
        <p:txBody>
          <a:bodyPr/>
          <a:lstStyle>
            <a:lvl1pPr algn="l">
              <a:defRPr>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1238771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5" name="Footer Placeholder 5">
            <a:extLst>
              <a:ext uri="{FF2B5EF4-FFF2-40B4-BE49-F238E27FC236}">
                <a16:creationId xmlns:a16="http://schemas.microsoft.com/office/drawing/2014/main" id="{CD957EEA-F866-4147-A1E6-014124E687CD}"/>
              </a:ext>
            </a:extLst>
          </p:cNvPr>
          <p:cNvSpPr>
            <a:spLocks noGrp="1"/>
          </p:cNvSpPr>
          <p:nvPr>
            <p:ph type="ftr" sz="quarter" idx="11"/>
          </p:nvPr>
        </p:nvSpPr>
        <p:spPr>
          <a:xfrm>
            <a:off x="838200" y="6324011"/>
            <a:ext cx="4114800" cy="365125"/>
          </a:xfrm>
          <a:prstGeom prst="rect">
            <a:avLst/>
          </a:prstGeom>
        </p:spPr>
        <p:txBody>
          <a:bodyPr/>
          <a:lstStyle>
            <a:lvl1pPr algn="l">
              <a:defRPr>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4236643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3D072-B9E5-442A-A8D1-C784A3D0A21B}"/>
              </a:ext>
            </a:extLst>
          </p:cNvPr>
          <p:cNvSpPr>
            <a:spLocks noGrp="1"/>
          </p:cNvSpPr>
          <p:nvPr>
            <p:ph type="title"/>
          </p:nvPr>
        </p:nvSpPr>
        <p:spPr>
          <a:xfrm>
            <a:off x="839788" y="457200"/>
            <a:ext cx="3932237" cy="1600200"/>
          </a:xfrm>
        </p:spPr>
        <p:txBody>
          <a:bodyPr anchor="b"/>
          <a:lstStyle>
            <a:lvl1pPr>
              <a:defRPr sz="3200">
                <a:solidFill>
                  <a:srgbClr val="06AEAA"/>
                </a:solidFill>
                <a:latin typeface="Montserrat" panose="00000500000000000000" pitchFamily="50" charset="0"/>
              </a:defRPr>
            </a:lvl1pPr>
          </a:lstStyle>
          <a:p>
            <a:r>
              <a:rPr lang="es-ES"/>
              <a:t>Haga clic para modificar el estilo de título del patrón</a:t>
            </a:r>
            <a:endParaRPr lang="es-CO" dirty="0"/>
          </a:p>
        </p:txBody>
      </p:sp>
      <p:sp>
        <p:nvSpPr>
          <p:cNvPr id="3" name="Content Placeholder 2">
            <a:extLst>
              <a:ext uri="{FF2B5EF4-FFF2-40B4-BE49-F238E27FC236}">
                <a16:creationId xmlns:a16="http://schemas.microsoft.com/office/drawing/2014/main" id="{72139CC3-7CE2-400C-AC74-ADEF44A5A860}"/>
              </a:ext>
            </a:extLst>
          </p:cNvPr>
          <p:cNvSpPr>
            <a:spLocks noGrp="1"/>
          </p:cNvSpPr>
          <p:nvPr>
            <p:ph idx="1"/>
          </p:nvPr>
        </p:nvSpPr>
        <p:spPr>
          <a:xfrm>
            <a:off x="5183188" y="987426"/>
            <a:ext cx="6172200" cy="4319866"/>
          </a:xfrm>
        </p:spPr>
        <p:txBody>
          <a:bodyPr/>
          <a:lstStyle>
            <a:lvl1pPr>
              <a:defRPr sz="3200">
                <a:solidFill>
                  <a:srgbClr val="152B48"/>
                </a:solidFill>
                <a:latin typeface="Montserrat" panose="00000500000000000000" pitchFamily="50" charset="0"/>
              </a:defRPr>
            </a:lvl1pPr>
            <a:lvl2pPr>
              <a:defRPr sz="2800">
                <a:solidFill>
                  <a:srgbClr val="152B48"/>
                </a:solidFill>
                <a:latin typeface="Montserrat" panose="00000500000000000000" pitchFamily="50" charset="0"/>
              </a:defRPr>
            </a:lvl2pPr>
            <a:lvl3pPr>
              <a:defRPr sz="2400">
                <a:solidFill>
                  <a:srgbClr val="152B48"/>
                </a:solidFill>
                <a:latin typeface="Montserrat" panose="00000500000000000000" pitchFamily="50" charset="0"/>
              </a:defRPr>
            </a:lvl3pPr>
            <a:lvl4pPr>
              <a:defRPr sz="2000">
                <a:solidFill>
                  <a:srgbClr val="152B48"/>
                </a:solidFill>
                <a:latin typeface="Montserrat" panose="00000500000000000000" pitchFamily="50" charset="0"/>
              </a:defRPr>
            </a:lvl4pPr>
            <a:lvl5pPr>
              <a:defRPr sz="2000">
                <a:solidFill>
                  <a:srgbClr val="152B48"/>
                </a:solidFill>
                <a:latin typeface="Montserrat" panose="00000500000000000000" pitchFamily="50" charset="0"/>
              </a:defRPr>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4" name="Text Placeholder 3">
            <a:extLst>
              <a:ext uri="{FF2B5EF4-FFF2-40B4-BE49-F238E27FC236}">
                <a16:creationId xmlns:a16="http://schemas.microsoft.com/office/drawing/2014/main" id="{3BB08FEE-50F8-4AB8-BB85-E508A07F9E1E}"/>
              </a:ext>
            </a:extLst>
          </p:cNvPr>
          <p:cNvSpPr>
            <a:spLocks noGrp="1"/>
          </p:cNvSpPr>
          <p:nvPr>
            <p:ph type="body" sz="half" idx="2"/>
          </p:nvPr>
        </p:nvSpPr>
        <p:spPr>
          <a:xfrm>
            <a:off x="839788" y="2057400"/>
            <a:ext cx="3932237" cy="3249891"/>
          </a:xfrm>
        </p:spPr>
        <p:txBody>
          <a:bodyPr/>
          <a:lstStyle>
            <a:lvl1pPr marL="0" indent="0">
              <a:buNone/>
              <a:defRPr sz="1600">
                <a:solidFill>
                  <a:srgbClr val="152B48"/>
                </a:solidFill>
                <a:latin typeface="Montserrat" panose="00000500000000000000" pitchFamily="5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8" name="Footer Placeholder 5">
            <a:extLst>
              <a:ext uri="{FF2B5EF4-FFF2-40B4-BE49-F238E27FC236}">
                <a16:creationId xmlns:a16="http://schemas.microsoft.com/office/drawing/2014/main" id="{D2E27C76-4A91-47CA-B503-7097C21B35F4}"/>
              </a:ext>
            </a:extLst>
          </p:cNvPr>
          <p:cNvSpPr>
            <a:spLocks noGrp="1"/>
          </p:cNvSpPr>
          <p:nvPr>
            <p:ph type="ftr" sz="quarter" idx="11"/>
          </p:nvPr>
        </p:nvSpPr>
        <p:spPr>
          <a:xfrm>
            <a:off x="838200" y="6324011"/>
            <a:ext cx="4114800" cy="365125"/>
          </a:xfrm>
          <a:prstGeom prst="rect">
            <a:avLst/>
          </a:prstGeom>
        </p:spPr>
        <p:txBody>
          <a:bodyPr/>
          <a:lstStyle>
            <a:lvl1pPr algn="l">
              <a:defRPr>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3645948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6866C-B389-49E5-8F02-3D3335841130}"/>
              </a:ext>
            </a:extLst>
          </p:cNvPr>
          <p:cNvSpPr>
            <a:spLocks noGrp="1"/>
          </p:cNvSpPr>
          <p:nvPr>
            <p:ph type="title"/>
          </p:nvPr>
        </p:nvSpPr>
        <p:spPr>
          <a:xfrm>
            <a:off x="839788" y="457200"/>
            <a:ext cx="3932237" cy="1600200"/>
          </a:xfrm>
        </p:spPr>
        <p:txBody>
          <a:bodyPr anchor="b"/>
          <a:lstStyle>
            <a:lvl1pPr>
              <a:defRPr sz="3200">
                <a:solidFill>
                  <a:srgbClr val="06AEAA"/>
                </a:solidFill>
                <a:latin typeface="Montserrat" panose="00000500000000000000" pitchFamily="50" charset="0"/>
              </a:defRPr>
            </a:lvl1pPr>
          </a:lstStyle>
          <a:p>
            <a:r>
              <a:rPr lang="es-ES"/>
              <a:t>Haga clic para modificar el estilo de título del patrón</a:t>
            </a:r>
            <a:endParaRPr lang="es-CO" dirty="0"/>
          </a:p>
        </p:txBody>
      </p:sp>
      <p:sp>
        <p:nvSpPr>
          <p:cNvPr id="3" name="Picture Placeholder 2">
            <a:extLst>
              <a:ext uri="{FF2B5EF4-FFF2-40B4-BE49-F238E27FC236}">
                <a16:creationId xmlns:a16="http://schemas.microsoft.com/office/drawing/2014/main" id="{9156A72E-87D8-40FA-A59C-EC6BDDF6F72D}"/>
              </a:ext>
            </a:extLst>
          </p:cNvPr>
          <p:cNvSpPr>
            <a:spLocks noGrp="1"/>
          </p:cNvSpPr>
          <p:nvPr>
            <p:ph type="pic" idx="1"/>
          </p:nvPr>
        </p:nvSpPr>
        <p:spPr>
          <a:xfrm>
            <a:off x="5180012" y="457200"/>
            <a:ext cx="6172200" cy="4404707"/>
          </a:xfrm>
        </p:spPr>
        <p:txBody>
          <a:bodyPr/>
          <a:lstStyle>
            <a:lvl1pPr marL="0" indent="0">
              <a:buNone/>
              <a:defRPr sz="3200">
                <a:solidFill>
                  <a:srgbClr val="152B48"/>
                </a:solidFill>
                <a:latin typeface="Montserrat" panose="00000500000000000000" pitchFamily="5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CO" dirty="0"/>
          </a:p>
        </p:txBody>
      </p:sp>
      <p:sp>
        <p:nvSpPr>
          <p:cNvPr id="4" name="Text Placeholder 3">
            <a:extLst>
              <a:ext uri="{FF2B5EF4-FFF2-40B4-BE49-F238E27FC236}">
                <a16:creationId xmlns:a16="http://schemas.microsoft.com/office/drawing/2014/main" id="{A3D373FC-0E16-41C4-BE15-F8C74A781396}"/>
              </a:ext>
            </a:extLst>
          </p:cNvPr>
          <p:cNvSpPr>
            <a:spLocks noGrp="1"/>
          </p:cNvSpPr>
          <p:nvPr>
            <p:ph type="body" sz="half" idx="2"/>
          </p:nvPr>
        </p:nvSpPr>
        <p:spPr>
          <a:xfrm>
            <a:off x="839788" y="2057400"/>
            <a:ext cx="3932237" cy="3334732"/>
          </a:xfrm>
        </p:spPr>
        <p:txBody>
          <a:bodyPr/>
          <a:lstStyle>
            <a:lvl1pPr marL="0" indent="0">
              <a:buNone/>
              <a:defRPr sz="1600">
                <a:solidFill>
                  <a:srgbClr val="152B48"/>
                </a:solidFill>
                <a:latin typeface="Montserrat" panose="00000500000000000000" pitchFamily="5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8" name="Footer Placeholder 5">
            <a:extLst>
              <a:ext uri="{FF2B5EF4-FFF2-40B4-BE49-F238E27FC236}">
                <a16:creationId xmlns:a16="http://schemas.microsoft.com/office/drawing/2014/main" id="{DE7B3239-B346-4CBD-BEDB-FCE674D575DF}"/>
              </a:ext>
            </a:extLst>
          </p:cNvPr>
          <p:cNvSpPr>
            <a:spLocks noGrp="1"/>
          </p:cNvSpPr>
          <p:nvPr>
            <p:ph type="ftr" sz="quarter" idx="11"/>
          </p:nvPr>
        </p:nvSpPr>
        <p:spPr>
          <a:xfrm>
            <a:off x="838200" y="6324011"/>
            <a:ext cx="4114800" cy="365125"/>
          </a:xfrm>
          <a:prstGeom prst="rect">
            <a:avLst/>
          </a:prstGeom>
        </p:spPr>
        <p:txBody>
          <a:bodyPr/>
          <a:lstStyle>
            <a:lvl1pPr algn="l">
              <a:defRPr>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2806861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A1E9BE-6297-4FF5-8CFC-C0643BD20B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dirty="0"/>
          </a:p>
        </p:txBody>
      </p:sp>
      <p:sp>
        <p:nvSpPr>
          <p:cNvPr id="3" name="Text Placeholder 2">
            <a:extLst>
              <a:ext uri="{FF2B5EF4-FFF2-40B4-BE49-F238E27FC236}">
                <a16:creationId xmlns:a16="http://schemas.microsoft.com/office/drawing/2014/main" id="{9E805350-59D5-4EFA-92C0-A5BEBAD80BC9}"/>
              </a:ext>
            </a:extLst>
          </p:cNvPr>
          <p:cNvSpPr>
            <a:spLocks noGrp="1"/>
          </p:cNvSpPr>
          <p:nvPr>
            <p:ph type="body" idx="1"/>
          </p:nvPr>
        </p:nvSpPr>
        <p:spPr>
          <a:xfrm>
            <a:off x="838200" y="1825625"/>
            <a:ext cx="10515600" cy="3538227"/>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7" name="Footer Placeholder 5">
            <a:extLst>
              <a:ext uri="{FF2B5EF4-FFF2-40B4-BE49-F238E27FC236}">
                <a16:creationId xmlns:a16="http://schemas.microsoft.com/office/drawing/2014/main" id="{ECD52E45-B1F2-47DC-949B-127B2639E3CE}"/>
              </a:ext>
            </a:extLst>
          </p:cNvPr>
          <p:cNvSpPr>
            <a:spLocks noGrp="1"/>
          </p:cNvSpPr>
          <p:nvPr>
            <p:ph type="ftr" sz="quarter" idx="3"/>
          </p:nvPr>
        </p:nvSpPr>
        <p:spPr>
          <a:xfrm>
            <a:off x="838200" y="6324011"/>
            <a:ext cx="4114800" cy="365125"/>
          </a:xfrm>
          <a:prstGeom prst="rect">
            <a:avLst/>
          </a:prstGeom>
        </p:spPr>
        <p:txBody>
          <a:bodyPr/>
          <a:lstStyle>
            <a:lvl1pPr algn="l">
              <a:defRPr sz="1200">
                <a:solidFill>
                  <a:schemeClr val="bg1"/>
                </a:solidFill>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1762617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06AEAA"/>
          </a:solidFill>
          <a:latin typeface="Montserrat" panose="00000500000000000000"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52B48"/>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52B48"/>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52B48"/>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52B48"/>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arget="../media/image7.jpeg" Type="http://schemas.openxmlformats.org/officeDocument/2006/relationships/image"/><Relationship Id="rId1" Target="../slideLayouts/slideLayout2.xml" Type="http://schemas.openxmlformats.org/officeDocument/2006/relationships/slideLayout"/></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arget="../media/image21.jpeg" Type="http://schemas.openxmlformats.org/officeDocument/2006/relationships/image"/><Relationship Id="rId1" Target="../slideLayouts/slideLayout2.xml" Type="http://schemas.openxmlformats.org/officeDocument/2006/relationships/slideLayout"/></Relationships>
</file>

<file path=ppt/slides/_rels/slide25.xml.rels><?xml version="1.0" encoding="UTF-8" standalone="yes" ?><Relationships xmlns="http://schemas.openxmlformats.org/package/2006/relationships"><Relationship Id="rId2" Target="../media/image21.jpeg" Type="http://schemas.openxmlformats.org/officeDocument/2006/relationships/image"/><Relationship Id="rId1" Target="../slideLayouts/slideLayout2.xml" Type="http://schemas.openxmlformats.org/officeDocument/2006/relationships/slideLayout"/></Relationships>
</file>

<file path=ppt/slides/_rels/slide26.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arget="../media/image7.jpeg" Type="http://schemas.openxmlformats.org/officeDocument/2006/relationships/image"/><Relationship Id="rId1" Target="../slideLayouts/slideLayout2.xml" Type="http://schemas.openxmlformats.org/officeDocument/2006/relationships/slideLayout"/></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a:extLst>
              <a:ext uri="{FF2B5EF4-FFF2-40B4-BE49-F238E27FC236}">
                <a16:creationId xmlns:a16="http://schemas.microsoft.com/office/drawing/2014/main" id="{A492D827-6053-4828-82CC-A96B77A06B59}"/>
              </a:ext>
            </a:extLst>
          </p:cNvPr>
          <p:cNvSpPr txBox="1">
            <a:spLocks/>
          </p:cNvSpPr>
          <p:nvPr/>
        </p:nvSpPr>
        <p:spPr>
          <a:xfrm>
            <a:off x="335280" y="398898"/>
            <a:ext cx="11489776" cy="210046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rgbClr val="06AEAA"/>
                </a:solidFill>
                <a:latin typeface="Montserrat" panose="00000500000000000000" pitchFamily="50" charset="0"/>
                <a:ea typeface="+mj-ea"/>
                <a:cs typeface="+mj-cs"/>
              </a:defRPr>
            </a:lvl1pPr>
          </a:lstStyle>
          <a:p>
            <a:r>
              <a:rPr lang="es-CO" sz="4400" b="1" dirty="0"/>
              <a:t>URGENCIAS QUIRÚRGICAS </a:t>
            </a:r>
          </a:p>
          <a:p>
            <a:r>
              <a:rPr lang="es-CO" sz="4400" b="1" dirty="0"/>
              <a:t>EN PEDIATRÍA</a:t>
            </a:r>
          </a:p>
        </p:txBody>
      </p:sp>
      <p:sp>
        <p:nvSpPr>
          <p:cNvPr id="6" name="Marcador de contenido 2">
            <a:extLst>
              <a:ext uri="{FF2B5EF4-FFF2-40B4-BE49-F238E27FC236}">
                <a16:creationId xmlns:a16="http://schemas.microsoft.com/office/drawing/2014/main" id="{8815E256-A2E8-482E-A126-07910356310B}"/>
              </a:ext>
            </a:extLst>
          </p:cNvPr>
          <p:cNvSpPr txBox="1">
            <a:spLocks/>
          </p:cNvSpPr>
          <p:nvPr/>
        </p:nvSpPr>
        <p:spPr>
          <a:xfrm>
            <a:off x="6703695" y="3429000"/>
            <a:ext cx="3246120" cy="145223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52B48"/>
                </a:solidFill>
                <a:latin typeface="Montserrat" panose="00000500000000000000" pitchFamily="50"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52B48"/>
                </a:solidFill>
                <a:latin typeface="Montserrat" panose="00000500000000000000" pitchFamily="50"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52B48"/>
                </a:solidFill>
                <a:latin typeface="Montserrat" panose="00000500000000000000" pitchFamily="50"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0000500000000000000" pitchFamily="50"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0000500000000000000" pitchFamily="50"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s-CO" sz="2000" dirty="0"/>
              <a:t>Manuela Rendón Díez</a:t>
            </a:r>
          </a:p>
          <a:p>
            <a:pPr algn="r"/>
            <a:r>
              <a:rPr lang="es-CO" sz="2000" dirty="0"/>
              <a:t>Residente </a:t>
            </a:r>
          </a:p>
          <a:p>
            <a:pPr algn="r"/>
            <a:r>
              <a:rPr lang="es-CO" sz="2000" dirty="0"/>
              <a:t>Pediatría UPB</a:t>
            </a:r>
          </a:p>
        </p:txBody>
      </p:sp>
    </p:spTree>
    <p:extLst>
      <p:ext uri="{BB962C8B-B14F-4D97-AF65-F5344CB8AC3E}">
        <p14:creationId xmlns:p14="http://schemas.microsoft.com/office/powerpoint/2010/main" val="3036432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6A0952-4EA6-472B-BE0E-B9D58D5BD2F7}"/>
              </a:ext>
            </a:extLst>
          </p:cNvPr>
          <p:cNvSpPr>
            <a:spLocks noGrp="1"/>
          </p:cNvSpPr>
          <p:nvPr>
            <p:ph type="title"/>
          </p:nvPr>
        </p:nvSpPr>
        <p:spPr>
          <a:xfrm>
            <a:off x="4870482" y="1368642"/>
            <a:ext cx="6977848" cy="861730"/>
          </a:xfrm>
        </p:spPr>
        <p:txBody>
          <a:bodyPr>
            <a:normAutofit/>
          </a:bodyPr>
          <a:lstStyle/>
          <a:p>
            <a:pPr algn="ctr"/>
            <a:r>
              <a:rPr lang="es-CO" sz="3200" b="1" dirty="0"/>
              <a:t>ESCROTO AGUDO </a:t>
            </a:r>
          </a:p>
        </p:txBody>
      </p:sp>
      <p:sp>
        <p:nvSpPr>
          <p:cNvPr id="3" name="Marcador de contenido 2">
            <a:extLst>
              <a:ext uri="{FF2B5EF4-FFF2-40B4-BE49-F238E27FC236}">
                <a16:creationId xmlns:a16="http://schemas.microsoft.com/office/drawing/2014/main" id="{F3EB08CA-8941-4F79-8B75-C81DE46D9A47}"/>
              </a:ext>
            </a:extLst>
          </p:cNvPr>
          <p:cNvSpPr>
            <a:spLocks noGrp="1"/>
          </p:cNvSpPr>
          <p:nvPr>
            <p:ph idx="1"/>
          </p:nvPr>
        </p:nvSpPr>
        <p:spPr>
          <a:xfrm>
            <a:off x="5259768" y="2230372"/>
            <a:ext cx="6199276" cy="2791023"/>
          </a:xfrm>
          <a:ln>
            <a:solidFill>
              <a:srgbClr val="06AEAA"/>
            </a:solidFill>
          </a:ln>
        </p:spPr>
        <p:txBody>
          <a:bodyPr>
            <a:normAutofit lnSpcReduction="10000"/>
          </a:bodyPr>
          <a:lstStyle/>
          <a:p>
            <a:r>
              <a:rPr lang="es-CO" sz="2000" dirty="0"/>
              <a:t>Cualquier edad.</a:t>
            </a:r>
          </a:p>
          <a:p>
            <a:r>
              <a:rPr lang="es-CO" sz="2000" dirty="0"/>
              <a:t>Dolor insidioso progresivo; intensidad se relaciona directamente con la inflamación local.</a:t>
            </a:r>
          </a:p>
          <a:p>
            <a:r>
              <a:rPr lang="es-CO" sz="2000" dirty="0"/>
              <a:t>Frecuente síntomas miccionales acompañantes. </a:t>
            </a:r>
          </a:p>
          <a:p>
            <a:r>
              <a:rPr lang="es-CO" sz="2000" dirty="0"/>
              <a:t>Edema, eritema, tumefacción escrotal.</a:t>
            </a:r>
          </a:p>
          <a:p>
            <a:r>
              <a:rPr lang="es-CO" sz="2000" dirty="0"/>
              <a:t>Testículo aumentado de tamaño a expensas del epidídimo.  </a:t>
            </a:r>
          </a:p>
          <a:p>
            <a:r>
              <a:rPr lang="es-CO" sz="2000" dirty="0"/>
              <a:t>Dolor disminuye al elevar el testículo (signo de </a:t>
            </a:r>
            <a:r>
              <a:rPr lang="es-CO" sz="2000" dirty="0" err="1"/>
              <a:t>Prehn</a:t>
            </a:r>
            <a:r>
              <a:rPr lang="es-CO" sz="2000" dirty="0"/>
              <a:t>).</a:t>
            </a:r>
          </a:p>
        </p:txBody>
      </p:sp>
      <p:sp>
        <p:nvSpPr>
          <p:cNvPr id="5" name="Marcador de contenido 2">
            <a:extLst>
              <a:ext uri="{FF2B5EF4-FFF2-40B4-BE49-F238E27FC236}">
                <a16:creationId xmlns:a16="http://schemas.microsoft.com/office/drawing/2014/main" id="{A2C29528-635F-40A2-886F-B6392DC3A378}"/>
              </a:ext>
            </a:extLst>
          </p:cNvPr>
          <p:cNvSpPr txBox="1">
            <a:spLocks/>
          </p:cNvSpPr>
          <p:nvPr/>
        </p:nvSpPr>
        <p:spPr>
          <a:xfrm>
            <a:off x="1110053" y="751335"/>
            <a:ext cx="3004765" cy="524454"/>
          </a:xfrm>
          <a:prstGeom prst="rect">
            <a:avLst/>
          </a:prstGeom>
          <a:ln>
            <a:noFill/>
          </a:ln>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52B48"/>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52B48"/>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52B48"/>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52B48"/>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CO" sz="2400" b="1" dirty="0"/>
              <a:t>EPIDIDIMITIS AGUDA </a:t>
            </a:r>
          </a:p>
        </p:txBody>
      </p:sp>
      <p:pic>
        <p:nvPicPr>
          <p:cNvPr id="8194" name="Picture 2" descr="Orquiepididimitis - aeuexp">
            <a:extLst>
              <a:ext uri="{FF2B5EF4-FFF2-40B4-BE49-F238E27FC236}">
                <a16:creationId xmlns:a16="http://schemas.microsoft.com/office/drawing/2014/main" id="{6452C2E9-B8F4-461D-9A7F-3CA3845E72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2292" y="1302394"/>
            <a:ext cx="2576326" cy="1855956"/>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0831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6A0952-4EA6-472B-BE0E-B9D58D5BD2F7}"/>
              </a:ext>
            </a:extLst>
          </p:cNvPr>
          <p:cNvSpPr>
            <a:spLocks noGrp="1"/>
          </p:cNvSpPr>
          <p:nvPr>
            <p:ph type="title"/>
          </p:nvPr>
        </p:nvSpPr>
        <p:spPr>
          <a:xfrm>
            <a:off x="4830340" y="2236455"/>
            <a:ext cx="6977848" cy="861730"/>
          </a:xfrm>
        </p:spPr>
        <p:txBody>
          <a:bodyPr>
            <a:normAutofit/>
          </a:bodyPr>
          <a:lstStyle/>
          <a:p>
            <a:pPr algn="ctr"/>
            <a:r>
              <a:rPr lang="es-CO" sz="3200" b="1" dirty="0"/>
              <a:t>ABDOMEN AGUDO </a:t>
            </a:r>
          </a:p>
        </p:txBody>
      </p:sp>
      <p:sp>
        <p:nvSpPr>
          <p:cNvPr id="3" name="Marcador de contenido 2">
            <a:extLst>
              <a:ext uri="{FF2B5EF4-FFF2-40B4-BE49-F238E27FC236}">
                <a16:creationId xmlns:a16="http://schemas.microsoft.com/office/drawing/2014/main" id="{F3EB08CA-8941-4F79-8B75-C81DE46D9A47}"/>
              </a:ext>
            </a:extLst>
          </p:cNvPr>
          <p:cNvSpPr>
            <a:spLocks noGrp="1"/>
          </p:cNvSpPr>
          <p:nvPr>
            <p:ph idx="1"/>
          </p:nvPr>
        </p:nvSpPr>
        <p:spPr>
          <a:xfrm>
            <a:off x="5219626" y="3098185"/>
            <a:ext cx="6199276" cy="1213683"/>
          </a:xfrm>
          <a:ln>
            <a:solidFill>
              <a:srgbClr val="06AEAA"/>
            </a:solidFill>
          </a:ln>
        </p:spPr>
        <p:txBody>
          <a:bodyPr>
            <a:normAutofit/>
          </a:bodyPr>
          <a:lstStyle/>
          <a:p>
            <a:r>
              <a:rPr lang="es-CO" sz="2000" dirty="0"/>
              <a:t>Segunda causa de consulta por patología quirúrgica. </a:t>
            </a:r>
          </a:p>
          <a:p>
            <a:r>
              <a:rPr lang="es-CO" sz="2000" dirty="0"/>
              <a:t>Múltiples causas de dolor abdominal </a:t>
            </a:r>
            <a:r>
              <a:rPr lang="es-CO" sz="2000" dirty="0">
                <a:sym typeface="Wingdings" panose="05000000000000000000" pitchFamily="2" charset="2"/>
              </a:rPr>
              <a:t> edad es fundamental para orientar el diagnóstico. </a:t>
            </a:r>
            <a:endParaRPr lang="es-CO" sz="2000" dirty="0"/>
          </a:p>
        </p:txBody>
      </p:sp>
      <p:pic>
        <p:nvPicPr>
          <p:cNvPr id="9218" name="Picture 2" descr="PASE DE GUARDIA: Dolor abdominal">
            <a:extLst>
              <a:ext uri="{FF2B5EF4-FFF2-40B4-BE49-F238E27FC236}">
                <a16:creationId xmlns:a16="http://schemas.microsoft.com/office/drawing/2014/main" id="{5AC271F8-C641-42FE-85B6-6305434142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4366" y="426705"/>
            <a:ext cx="2743200" cy="3124200"/>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5876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6A0952-4EA6-472B-BE0E-B9D58D5BD2F7}"/>
              </a:ext>
            </a:extLst>
          </p:cNvPr>
          <p:cNvSpPr>
            <a:spLocks noGrp="1"/>
          </p:cNvSpPr>
          <p:nvPr>
            <p:ph type="title"/>
          </p:nvPr>
        </p:nvSpPr>
        <p:spPr>
          <a:xfrm>
            <a:off x="-460803" y="400683"/>
            <a:ext cx="6977848" cy="861730"/>
          </a:xfrm>
        </p:spPr>
        <p:txBody>
          <a:bodyPr>
            <a:normAutofit/>
          </a:bodyPr>
          <a:lstStyle/>
          <a:p>
            <a:pPr algn="ctr"/>
            <a:r>
              <a:rPr lang="es-CO" sz="2800" b="1" dirty="0"/>
              <a:t>ABDOMEN AGUDO </a:t>
            </a:r>
          </a:p>
        </p:txBody>
      </p:sp>
      <p:sp>
        <p:nvSpPr>
          <p:cNvPr id="7" name="CuadroTexto 6">
            <a:extLst>
              <a:ext uri="{FF2B5EF4-FFF2-40B4-BE49-F238E27FC236}">
                <a16:creationId xmlns:a16="http://schemas.microsoft.com/office/drawing/2014/main" id="{44049169-CD0F-4C08-8579-A646F4D48642}"/>
              </a:ext>
            </a:extLst>
          </p:cNvPr>
          <p:cNvSpPr txBox="1"/>
          <p:nvPr/>
        </p:nvSpPr>
        <p:spPr>
          <a:xfrm>
            <a:off x="1318590" y="2281723"/>
            <a:ext cx="1709531" cy="369332"/>
          </a:xfrm>
          <a:prstGeom prst="rect">
            <a:avLst/>
          </a:prstGeom>
          <a:noFill/>
          <a:ln>
            <a:solidFill>
              <a:srgbClr val="06AEAA"/>
            </a:solidFill>
          </a:ln>
        </p:spPr>
        <p:txBody>
          <a:bodyPr wrap="square" rtlCol="0">
            <a:spAutoFit/>
          </a:bodyPr>
          <a:lstStyle/>
          <a:p>
            <a:r>
              <a:rPr lang="es-CO" dirty="0"/>
              <a:t>Según su origen</a:t>
            </a:r>
          </a:p>
        </p:txBody>
      </p:sp>
      <p:sp>
        <p:nvSpPr>
          <p:cNvPr id="8" name="CuadroTexto 7">
            <a:extLst>
              <a:ext uri="{FF2B5EF4-FFF2-40B4-BE49-F238E27FC236}">
                <a16:creationId xmlns:a16="http://schemas.microsoft.com/office/drawing/2014/main" id="{4C0BCB8D-320C-47E5-8F57-0131E6F6B2D5}"/>
              </a:ext>
            </a:extLst>
          </p:cNvPr>
          <p:cNvSpPr txBox="1"/>
          <p:nvPr/>
        </p:nvSpPr>
        <p:spPr>
          <a:xfrm>
            <a:off x="3763616" y="1378658"/>
            <a:ext cx="1709531" cy="369332"/>
          </a:xfrm>
          <a:prstGeom prst="rect">
            <a:avLst/>
          </a:prstGeom>
          <a:noFill/>
          <a:ln>
            <a:solidFill>
              <a:srgbClr val="06AEAA"/>
            </a:solidFill>
          </a:ln>
        </p:spPr>
        <p:txBody>
          <a:bodyPr wrap="square" rtlCol="0">
            <a:spAutoFit/>
          </a:bodyPr>
          <a:lstStyle/>
          <a:p>
            <a:r>
              <a:rPr lang="es-CO" dirty="0"/>
              <a:t>Intraabdominal </a:t>
            </a:r>
          </a:p>
        </p:txBody>
      </p:sp>
      <p:sp>
        <p:nvSpPr>
          <p:cNvPr id="9" name="CuadroTexto 8">
            <a:extLst>
              <a:ext uri="{FF2B5EF4-FFF2-40B4-BE49-F238E27FC236}">
                <a16:creationId xmlns:a16="http://schemas.microsoft.com/office/drawing/2014/main" id="{2083FFEF-63D6-49B9-B8A5-8BDF41DDDF84}"/>
              </a:ext>
            </a:extLst>
          </p:cNvPr>
          <p:cNvSpPr txBox="1"/>
          <p:nvPr/>
        </p:nvSpPr>
        <p:spPr>
          <a:xfrm>
            <a:off x="3763615" y="3136488"/>
            <a:ext cx="1709531" cy="369332"/>
          </a:xfrm>
          <a:prstGeom prst="rect">
            <a:avLst/>
          </a:prstGeom>
          <a:noFill/>
          <a:ln>
            <a:solidFill>
              <a:srgbClr val="06AEAA"/>
            </a:solidFill>
          </a:ln>
        </p:spPr>
        <p:txBody>
          <a:bodyPr wrap="square" rtlCol="0">
            <a:spAutoFit/>
          </a:bodyPr>
          <a:lstStyle/>
          <a:p>
            <a:r>
              <a:rPr lang="es-CO" dirty="0"/>
              <a:t>Extraabdominal </a:t>
            </a:r>
          </a:p>
        </p:txBody>
      </p:sp>
      <p:sp>
        <p:nvSpPr>
          <p:cNvPr id="10" name="CuadroTexto 9">
            <a:extLst>
              <a:ext uri="{FF2B5EF4-FFF2-40B4-BE49-F238E27FC236}">
                <a16:creationId xmlns:a16="http://schemas.microsoft.com/office/drawing/2014/main" id="{496B2681-DBA0-4646-8887-22ECA1695F8E}"/>
              </a:ext>
            </a:extLst>
          </p:cNvPr>
          <p:cNvSpPr txBox="1"/>
          <p:nvPr/>
        </p:nvSpPr>
        <p:spPr>
          <a:xfrm>
            <a:off x="6301408" y="1101659"/>
            <a:ext cx="5155095" cy="923330"/>
          </a:xfrm>
          <a:prstGeom prst="rect">
            <a:avLst/>
          </a:prstGeom>
          <a:noFill/>
          <a:ln>
            <a:solidFill>
              <a:srgbClr val="06AEAA"/>
            </a:solidFill>
          </a:ln>
        </p:spPr>
        <p:txBody>
          <a:bodyPr wrap="square" rtlCol="0">
            <a:spAutoFit/>
          </a:bodyPr>
          <a:lstStyle/>
          <a:p>
            <a:r>
              <a:rPr lang="es-CO" dirty="0"/>
              <a:t>Se origina en cualquier segmento del tubo digestivo o estructura abdominal  (hígado, bazo, páncreas), piel y partes blandas de pared abdominal. </a:t>
            </a:r>
          </a:p>
        </p:txBody>
      </p:sp>
      <p:sp>
        <p:nvSpPr>
          <p:cNvPr id="11" name="CuadroTexto 10">
            <a:extLst>
              <a:ext uri="{FF2B5EF4-FFF2-40B4-BE49-F238E27FC236}">
                <a16:creationId xmlns:a16="http://schemas.microsoft.com/office/drawing/2014/main" id="{DCD76030-F44D-4CE4-8C45-B7556B8FA800}"/>
              </a:ext>
            </a:extLst>
          </p:cNvPr>
          <p:cNvSpPr txBox="1"/>
          <p:nvPr/>
        </p:nvSpPr>
        <p:spPr>
          <a:xfrm>
            <a:off x="6280454" y="3044155"/>
            <a:ext cx="5155095" cy="646331"/>
          </a:xfrm>
          <a:prstGeom prst="rect">
            <a:avLst/>
          </a:prstGeom>
          <a:noFill/>
          <a:ln>
            <a:solidFill>
              <a:srgbClr val="06AEAA"/>
            </a:solidFill>
          </a:ln>
        </p:spPr>
        <p:txBody>
          <a:bodyPr wrap="square" rtlCol="0">
            <a:spAutoFit/>
          </a:bodyPr>
          <a:lstStyle/>
          <a:p>
            <a:r>
              <a:rPr lang="es-CO" dirty="0"/>
              <a:t>Origen fuera del abdomen</a:t>
            </a:r>
            <a:r>
              <a:rPr lang="es-CO" dirty="0">
                <a:sym typeface="Wingdings" panose="05000000000000000000" pitchFamily="2" charset="2"/>
              </a:rPr>
              <a:t> tórax, estructuras ORL o neuropsicológico.</a:t>
            </a:r>
            <a:endParaRPr lang="es-CO" dirty="0"/>
          </a:p>
        </p:txBody>
      </p:sp>
      <p:cxnSp>
        <p:nvCxnSpPr>
          <p:cNvPr id="12" name="Conector recto de flecha 11">
            <a:extLst>
              <a:ext uri="{FF2B5EF4-FFF2-40B4-BE49-F238E27FC236}">
                <a16:creationId xmlns:a16="http://schemas.microsoft.com/office/drawing/2014/main" id="{D011A28D-0BC6-451F-8D91-8F9C472399E2}"/>
              </a:ext>
            </a:extLst>
          </p:cNvPr>
          <p:cNvCxnSpPr>
            <a:cxnSpLocks/>
            <a:stCxn id="8" idx="3"/>
          </p:cNvCxnSpPr>
          <p:nvPr/>
        </p:nvCxnSpPr>
        <p:spPr>
          <a:xfrm>
            <a:off x="5473147" y="1563324"/>
            <a:ext cx="6493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ector recto de flecha 12">
            <a:extLst>
              <a:ext uri="{FF2B5EF4-FFF2-40B4-BE49-F238E27FC236}">
                <a16:creationId xmlns:a16="http://schemas.microsoft.com/office/drawing/2014/main" id="{EE880BFD-5950-483D-9579-41C3EDF11B10}"/>
              </a:ext>
            </a:extLst>
          </p:cNvPr>
          <p:cNvCxnSpPr>
            <a:cxnSpLocks/>
          </p:cNvCxnSpPr>
          <p:nvPr/>
        </p:nvCxnSpPr>
        <p:spPr>
          <a:xfrm>
            <a:off x="5452191" y="3354546"/>
            <a:ext cx="6493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ector recto 13">
            <a:extLst>
              <a:ext uri="{FF2B5EF4-FFF2-40B4-BE49-F238E27FC236}">
                <a16:creationId xmlns:a16="http://schemas.microsoft.com/office/drawing/2014/main" id="{129C693E-9186-43A9-8993-61EE934F67F0}"/>
              </a:ext>
            </a:extLst>
          </p:cNvPr>
          <p:cNvCxnSpPr/>
          <p:nvPr/>
        </p:nvCxnSpPr>
        <p:spPr>
          <a:xfrm>
            <a:off x="3239079" y="1563324"/>
            <a:ext cx="0" cy="175783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ector recto 14">
            <a:extLst>
              <a:ext uri="{FF2B5EF4-FFF2-40B4-BE49-F238E27FC236}">
                <a16:creationId xmlns:a16="http://schemas.microsoft.com/office/drawing/2014/main" id="{4DC041D5-35B2-4A55-901B-C18038160140}"/>
              </a:ext>
            </a:extLst>
          </p:cNvPr>
          <p:cNvCxnSpPr>
            <a:stCxn id="7" idx="3"/>
          </p:cNvCxnSpPr>
          <p:nvPr/>
        </p:nvCxnSpPr>
        <p:spPr>
          <a:xfrm>
            <a:off x="3028121" y="2466389"/>
            <a:ext cx="2319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Conector recto de flecha 15">
            <a:extLst>
              <a:ext uri="{FF2B5EF4-FFF2-40B4-BE49-F238E27FC236}">
                <a16:creationId xmlns:a16="http://schemas.microsoft.com/office/drawing/2014/main" id="{733D9BDA-EEF6-4128-AB60-9CC82BBC68EE}"/>
              </a:ext>
            </a:extLst>
          </p:cNvPr>
          <p:cNvCxnSpPr/>
          <p:nvPr/>
        </p:nvCxnSpPr>
        <p:spPr>
          <a:xfrm>
            <a:off x="3239079" y="3317663"/>
            <a:ext cx="38431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ector recto de flecha 16">
            <a:extLst>
              <a:ext uri="{FF2B5EF4-FFF2-40B4-BE49-F238E27FC236}">
                <a16:creationId xmlns:a16="http://schemas.microsoft.com/office/drawing/2014/main" id="{D14BEE35-7F5F-401E-99A2-0A68F10C090D}"/>
              </a:ext>
            </a:extLst>
          </p:cNvPr>
          <p:cNvCxnSpPr/>
          <p:nvPr/>
        </p:nvCxnSpPr>
        <p:spPr>
          <a:xfrm>
            <a:off x="3239079" y="1563324"/>
            <a:ext cx="38431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0242" name="Picture 2" descr="La apendicitis en los niños ¿Cómo detectarla? | Revista Pediatría y Familia">
            <a:extLst>
              <a:ext uri="{FF2B5EF4-FFF2-40B4-BE49-F238E27FC236}">
                <a16:creationId xmlns:a16="http://schemas.microsoft.com/office/drawing/2014/main" id="{62675133-4E46-4243-B0AA-500CD8DFE9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57580" y="4080194"/>
            <a:ext cx="3617521" cy="2034855"/>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8345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6A0952-4EA6-472B-BE0E-B9D58D5BD2F7}"/>
              </a:ext>
            </a:extLst>
          </p:cNvPr>
          <p:cNvSpPr>
            <a:spLocks noGrp="1"/>
          </p:cNvSpPr>
          <p:nvPr>
            <p:ph type="title"/>
          </p:nvPr>
        </p:nvSpPr>
        <p:spPr>
          <a:xfrm>
            <a:off x="-1117073" y="328350"/>
            <a:ext cx="6977848" cy="861730"/>
          </a:xfrm>
        </p:spPr>
        <p:txBody>
          <a:bodyPr>
            <a:normAutofit/>
          </a:bodyPr>
          <a:lstStyle/>
          <a:p>
            <a:pPr algn="ctr"/>
            <a:r>
              <a:rPr lang="es-CO" sz="2400" b="1" dirty="0"/>
              <a:t>ABDOMEN AGUDO </a:t>
            </a:r>
          </a:p>
        </p:txBody>
      </p:sp>
      <p:sp>
        <p:nvSpPr>
          <p:cNvPr id="17" name="CuadroTexto 16">
            <a:extLst>
              <a:ext uri="{FF2B5EF4-FFF2-40B4-BE49-F238E27FC236}">
                <a16:creationId xmlns:a16="http://schemas.microsoft.com/office/drawing/2014/main" id="{F4E20595-3AD3-46AD-BE33-D15028E27036}"/>
              </a:ext>
            </a:extLst>
          </p:cNvPr>
          <p:cNvSpPr txBox="1"/>
          <p:nvPr/>
        </p:nvSpPr>
        <p:spPr>
          <a:xfrm>
            <a:off x="1557128" y="2621149"/>
            <a:ext cx="1709531" cy="369332"/>
          </a:xfrm>
          <a:prstGeom prst="rect">
            <a:avLst/>
          </a:prstGeom>
          <a:noFill/>
          <a:ln>
            <a:solidFill>
              <a:srgbClr val="06AEAA"/>
            </a:solidFill>
          </a:ln>
        </p:spPr>
        <p:txBody>
          <a:bodyPr wrap="square" rtlCol="0">
            <a:spAutoFit/>
          </a:bodyPr>
          <a:lstStyle/>
          <a:p>
            <a:r>
              <a:rPr lang="es-CO" dirty="0"/>
              <a:t>Fisiopatología</a:t>
            </a:r>
          </a:p>
        </p:txBody>
      </p:sp>
      <p:sp>
        <p:nvSpPr>
          <p:cNvPr id="18" name="CuadroTexto 17">
            <a:extLst>
              <a:ext uri="{FF2B5EF4-FFF2-40B4-BE49-F238E27FC236}">
                <a16:creationId xmlns:a16="http://schemas.microsoft.com/office/drawing/2014/main" id="{CE26B8CB-15FF-47E8-89F1-F81DD3DCCD45}"/>
              </a:ext>
            </a:extLst>
          </p:cNvPr>
          <p:cNvSpPr txBox="1"/>
          <p:nvPr/>
        </p:nvSpPr>
        <p:spPr>
          <a:xfrm>
            <a:off x="4151248" y="954261"/>
            <a:ext cx="1060167" cy="369332"/>
          </a:xfrm>
          <a:prstGeom prst="rect">
            <a:avLst/>
          </a:prstGeom>
          <a:noFill/>
          <a:ln>
            <a:solidFill>
              <a:srgbClr val="06AEAA"/>
            </a:solidFill>
          </a:ln>
        </p:spPr>
        <p:txBody>
          <a:bodyPr wrap="square" rtlCol="0">
            <a:spAutoFit/>
          </a:bodyPr>
          <a:lstStyle/>
          <a:p>
            <a:r>
              <a:rPr lang="es-CO" dirty="0"/>
              <a:t>Visceral </a:t>
            </a:r>
          </a:p>
        </p:txBody>
      </p:sp>
      <p:sp>
        <p:nvSpPr>
          <p:cNvPr id="19" name="CuadroTexto 18">
            <a:extLst>
              <a:ext uri="{FF2B5EF4-FFF2-40B4-BE49-F238E27FC236}">
                <a16:creationId xmlns:a16="http://schemas.microsoft.com/office/drawing/2014/main" id="{7469E07E-EB78-4DAE-AF67-E064ECA089EC}"/>
              </a:ext>
            </a:extLst>
          </p:cNvPr>
          <p:cNvSpPr txBox="1"/>
          <p:nvPr/>
        </p:nvSpPr>
        <p:spPr>
          <a:xfrm>
            <a:off x="4002153" y="2630460"/>
            <a:ext cx="1205950" cy="369332"/>
          </a:xfrm>
          <a:prstGeom prst="rect">
            <a:avLst/>
          </a:prstGeom>
          <a:noFill/>
          <a:ln>
            <a:solidFill>
              <a:srgbClr val="06AEAA"/>
            </a:solidFill>
          </a:ln>
        </p:spPr>
        <p:txBody>
          <a:bodyPr wrap="square" rtlCol="0">
            <a:spAutoFit/>
          </a:bodyPr>
          <a:lstStyle/>
          <a:p>
            <a:r>
              <a:rPr lang="es-CO" dirty="0"/>
              <a:t>Somático</a:t>
            </a:r>
          </a:p>
        </p:txBody>
      </p:sp>
      <p:sp>
        <p:nvSpPr>
          <p:cNvPr id="20" name="CuadroTexto 19">
            <a:extLst>
              <a:ext uri="{FF2B5EF4-FFF2-40B4-BE49-F238E27FC236}">
                <a16:creationId xmlns:a16="http://schemas.microsoft.com/office/drawing/2014/main" id="{604EF391-CDCA-4724-9C8D-D7AD894C20B2}"/>
              </a:ext>
            </a:extLst>
          </p:cNvPr>
          <p:cNvSpPr txBox="1"/>
          <p:nvPr/>
        </p:nvSpPr>
        <p:spPr>
          <a:xfrm>
            <a:off x="6539946" y="518047"/>
            <a:ext cx="5155095" cy="1754326"/>
          </a:xfrm>
          <a:prstGeom prst="rect">
            <a:avLst/>
          </a:prstGeom>
          <a:noFill/>
          <a:ln>
            <a:solidFill>
              <a:srgbClr val="06AEAA"/>
            </a:solidFill>
          </a:ln>
        </p:spPr>
        <p:txBody>
          <a:bodyPr wrap="square" rtlCol="0">
            <a:spAutoFit/>
          </a:bodyPr>
          <a:lstStyle/>
          <a:p>
            <a:r>
              <a:rPr lang="es-CO" dirty="0"/>
              <a:t>Origen en receptores de vísceras sólidas o huecas- peritoneo visceral.</a:t>
            </a:r>
          </a:p>
          <a:p>
            <a:r>
              <a:rPr lang="es-CO" dirty="0"/>
              <a:t>Dolor de transmisión lenta: fibras C</a:t>
            </a:r>
            <a:r>
              <a:rPr lang="es-CO" dirty="0">
                <a:sym typeface="Wingdings" panose="05000000000000000000" pitchFamily="2" charset="2"/>
              </a:rPr>
              <a:t> se percibe con poca precisión, mal localizado, difuso.</a:t>
            </a:r>
          </a:p>
          <a:p>
            <a:r>
              <a:rPr lang="es-CO" dirty="0">
                <a:sym typeface="Wingdings" panose="05000000000000000000" pitchFamily="2" charset="2"/>
              </a:rPr>
              <a:t>Paciente se dobla sobre sí para calmarlo, cambia de postura, inquieto; síntomas vágales asociados. </a:t>
            </a:r>
            <a:endParaRPr lang="es-CO" dirty="0"/>
          </a:p>
        </p:txBody>
      </p:sp>
      <p:sp>
        <p:nvSpPr>
          <p:cNvPr id="21" name="CuadroTexto 20">
            <a:extLst>
              <a:ext uri="{FF2B5EF4-FFF2-40B4-BE49-F238E27FC236}">
                <a16:creationId xmlns:a16="http://schemas.microsoft.com/office/drawing/2014/main" id="{0D7C2A47-9A51-49F4-A904-30DE762B82A4}"/>
              </a:ext>
            </a:extLst>
          </p:cNvPr>
          <p:cNvSpPr txBox="1"/>
          <p:nvPr/>
        </p:nvSpPr>
        <p:spPr>
          <a:xfrm>
            <a:off x="6539946" y="2538127"/>
            <a:ext cx="5155095" cy="1200329"/>
          </a:xfrm>
          <a:prstGeom prst="rect">
            <a:avLst/>
          </a:prstGeom>
          <a:noFill/>
          <a:ln>
            <a:solidFill>
              <a:srgbClr val="06AEAA"/>
            </a:solidFill>
          </a:ln>
        </p:spPr>
        <p:txBody>
          <a:bodyPr wrap="square" rtlCol="0">
            <a:spAutoFit/>
          </a:bodyPr>
          <a:lstStyle/>
          <a:p>
            <a:r>
              <a:rPr lang="es-CO" dirty="0"/>
              <a:t>Origen en peritoneo parietal, piel y músculo. </a:t>
            </a:r>
          </a:p>
          <a:p>
            <a:r>
              <a:rPr lang="es-CO" dirty="0"/>
              <a:t>Fibras de transmisión rápida: fibras A.</a:t>
            </a:r>
          </a:p>
          <a:p>
            <a:r>
              <a:rPr lang="es-CO" dirty="0"/>
              <a:t>Dolor bien localizado, punzante, muy intenso, provoca quietud absoluta</a:t>
            </a:r>
            <a:r>
              <a:rPr lang="es-CO" dirty="0">
                <a:sym typeface="Wingdings" panose="05000000000000000000" pitchFamily="2" charset="2"/>
              </a:rPr>
              <a:t> posición </a:t>
            </a:r>
            <a:r>
              <a:rPr lang="es-CO" dirty="0" err="1">
                <a:sym typeface="Wingdings" panose="05000000000000000000" pitchFamily="2" charset="2"/>
              </a:rPr>
              <a:t>antálgica</a:t>
            </a:r>
            <a:r>
              <a:rPr lang="es-CO" dirty="0">
                <a:sym typeface="Wingdings" panose="05000000000000000000" pitchFamily="2" charset="2"/>
              </a:rPr>
              <a:t>.</a:t>
            </a:r>
            <a:endParaRPr lang="es-CO" dirty="0"/>
          </a:p>
        </p:txBody>
      </p:sp>
      <p:cxnSp>
        <p:nvCxnSpPr>
          <p:cNvPr id="22" name="Conector recto de flecha 21">
            <a:extLst>
              <a:ext uri="{FF2B5EF4-FFF2-40B4-BE49-F238E27FC236}">
                <a16:creationId xmlns:a16="http://schemas.microsoft.com/office/drawing/2014/main" id="{E98C391B-B302-463C-AA03-D4DF468A8511}"/>
              </a:ext>
            </a:extLst>
          </p:cNvPr>
          <p:cNvCxnSpPr>
            <a:cxnSpLocks/>
            <a:stCxn id="18" idx="3"/>
          </p:cNvCxnSpPr>
          <p:nvPr/>
        </p:nvCxnSpPr>
        <p:spPr>
          <a:xfrm>
            <a:off x="5211415" y="1138927"/>
            <a:ext cx="129872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Conector recto de flecha 22">
            <a:extLst>
              <a:ext uri="{FF2B5EF4-FFF2-40B4-BE49-F238E27FC236}">
                <a16:creationId xmlns:a16="http://schemas.microsoft.com/office/drawing/2014/main" id="{26EFAB87-2287-43AA-98FC-2CBA37F8E1F7}"/>
              </a:ext>
            </a:extLst>
          </p:cNvPr>
          <p:cNvCxnSpPr>
            <a:cxnSpLocks/>
            <a:stCxn id="19" idx="3"/>
          </p:cNvCxnSpPr>
          <p:nvPr/>
        </p:nvCxnSpPr>
        <p:spPr>
          <a:xfrm>
            <a:off x="5208103" y="2815126"/>
            <a:ext cx="115293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Conector recto 23">
            <a:extLst>
              <a:ext uri="{FF2B5EF4-FFF2-40B4-BE49-F238E27FC236}">
                <a16:creationId xmlns:a16="http://schemas.microsoft.com/office/drawing/2014/main" id="{E425E8ED-C94B-4F99-893F-879B53A89246}"/>
              </a:ext>
            </a:extLst>
          </p:cNvPr>
          <p:cNvCxnSpPr>
            <a:cxnSpLocks/>
          </p:cNvCxnSpPr>
          <p:nvPr/>
        </p:nvCxnSpPr>
        <p:spPr>
          <a:xfrm>
            <a:off x="3498572" y="1138927"/>
            <a:ext cx="0" cy="325009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Conector recto 24">
            <a:extLst>
              <a:ext uri="{FF2B5EF4-FFF2-40B4-BE49-F238E27FC236}">
                <a16:creationId xmlns:a16="http://schemas.microsoft.com/office/drawing/2014/main" id="{F8F350E1-A306-4A43-90CC-819061179024}"/>
              </a:ext>
            </a:extLst>
          </p:cNvPr>
          <p:cNvCxnSpPr>
            <a:stCxn id="17" idx="3"/>
          </p:cNvCxnSpPr>
          <p:nvPr/>
        </p:nvCxnSpPr>
        <p:spPr>
          <a:xfrm>
            <a:off x="3266659" y="2805815"/>
            <a:ext cx="2319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Conector recto de flecha 25">
            <a:extLst>
              <a:ext uri="{FF2B5EF4-FFF2-40B4-BE49-F238E27FC236}">
                <a16:creationId xmlns:a16="http://schemas.microsoft.com/office/drawing/2014/main" id="{2588639A-F45E-4708-AE14-AFEFBA084F6C}"/>
              </a:ext>
            </a:extLst>
          </p:cNvPr>
          <p:cNvCxnSpPr>
            <a:cxnSpLocks/>
          </p:cNvCxnSpPr>
          <p:nvPr/>
        </p:nvCxnSpPr>
        <p:spPr>
          <a:xfrm>
            <a:off x="3498572" y="1138927"/>
            <a:ext cx="50358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Conector recto de flecha 26">
            <a:extLst>
              <a:ext uri="{FF2B5EF4-FFF2-40B4-BE49-F238E27FC236}">
                <a16:creationId xmlns:a16="http://schemas.microsoft.com/office/drawing/2014/main" id="{D03655A8-4AF6-4689-9550-79CDBE20DB5F}"/>
              </a:ext>
            </a:extLst>
          </p:cNvPr>
          <p:cNvCxnSpPr/>
          <p:nvPr/>
        </p:nvCxnSpPr>
        <p:spPr>
          <a:xfrm>
            <a:off x="3498572" y="2805815"/>
            <a:ext cx="38431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CuadroTexto 27">
            <a:extLst>
              <a:ext uri="{FF2B5EF4-FFF2-40B4-BE49-F238E27FC236}">
                <a16:creationId xmlns:a16="http://schemas.microsoft.com/office/drawing/2014/main" id="{70AB778D-FDA1-46FB-B377-5AFDA97C7039}"/>
              </a:ext>
            </a:extLst>
          </p:cNvPr>
          <p:cNvSpPr txBox="1"/>
          <p:nvPr/>
        </p:nvSpPr>
        <p:spPr>
          <a:xfrm>
            <a:off x="6294781" y="4204355"/>
            <a:ext cx="1046924" cy="369332"/>
          </a:xfrm>
          <a:prstGeom prst="rect">
            <a:avLst/>
          </a:prstGeom>
          <a:noFill/>
          <a:ln>
            <a:solidFill>
              <a:srgbClr val="06AEAA"/>
            </a:solidFill>
          </a:ln>
        </p:spPr>
        <p:txBody>
          <a:bodyPr wrap="square" rtlCol="0">
            <a:spAutoFit/>
          </a:bodyPr>
          <a:lstStyle/>
          <a:p>
            <a:r>
              <a:rPr lang="es-CO" dirty="0"/>
              <a:t>Referido</a:t>
            </a:r>
          </a:p>
        </p:txBody>
      </p:sp>
      <p:sp>
        <p:nvSpPr>
          <p:cNvPr id="29" name="CuadroTexto 28">
            <a:extLst>
              <a:ext uri="{FF2B5EF4-FFF2-40B4-BE49-F238E27FC236}">
                <a16:creationId xmlns:a16="http://schemas.microsoft.com/office/drawing/2014/main" id="{AA3DBE63-6518-47F0-83D8-8199AEF05575}"/>
              </a:ext>
            </a:extLst>
          </p:cNvPr>
          <p:cNvSpPr txBox="1"/>
          <p:nvPr/>
        </p:nvSpPr>
        <p:spPr>
          <a:xfrm>
            <a:off x="8640415" y="4065856"/>
            <a:ext cx="3054626" cy="646331"/>
          </a:xfrm>
          <a:prstGeom prst="rect">
            <a:avLst/>
          </a:prstGeom>
          <a:noFill/>
          <a:ln>
            <a:solidFill>
              <a:srgbClr val="06AEAA"/>
            </a:solidFill>
          </a:ln>
        </p:spPr>
        <p:txBody>
          <a:bodyPr wrap="square" rtlCol="0">
            <a:spAutoFit/>
          </a:bodyPr>
          <a:lstStyle/>
          <a:p>
            <a:r>
              <a:rPr lang="es-CO" dirty="0"/>
              <a:t>Origen en lugar alejado. </a:t>
            </a:r>
          </a:p>
          <a:p>
            <a:r>
              <a:rPr lang="es-CO" dirty="0"/>
              <a:t>Dolor de proyección cerebral.</a:t>
            </a:r>
          </a:p>
        </p:txBody>
      </p:sp>
      <p:cxnSp>
        <p:nvCxnSpPr>
          <p:cNvPr id="30" name="Conector recto de flecha 29">
            <a:extLst>
              <a:ext uri="{FF2B5EF4-FFF2-40B4-BE49-F238E27FC236}">
                <a16:creationId xmlns:a16="http://schemas.microsoft.com/office/drawing/2014/main" id="{CD8651B3-C662-4BCF-B27F-5581F7A54440}"/>
              </a:ext>
            </a:extLst>
          </p:cNvPr>
          <p:cNvCxnSpPr>
            <a:cxnSpLocks/>
          </p:cNvCxnSpPr>
          <p:nvPr/>
        </p:nvCxnSpPr>
        <p:spPr>
          <a:xfrm flipV="1">
            <a:off x="7328452" y="4389021"/>
            <a:ext cx="131196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Conector recto de flecha 30">
            <a:extLst>
              <a:ext uri="{FF2B5EF4-FFF2-40B4-BE49-F238E27FC236}">
                <a16:creationId xmlns:a16="http://schemas.microsoft.com/office/drawing/2014/main" id="{58EA5C36-32B8-472C-8F02-99B6E4917338}"/>
              </a:ext>
            </a:extLst>
          </p:cNvPr>
          <p:cNvCxnSpPr>
            <a:cxnSpLocks/>
            <a:endCxn id="28" idx="1"/>
          </p:cNvCxnSpPr>
          <p:nvPr/>
        </p:nvCxnSpPr>
        <p:spPr>
          <a:xfrm flipV="1">
            <a:off x="3498572" y="4389021"/>
            <a:ext cx="2796209" cy="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1266" name="Picture 2" descr="Los Niños Tienen Un Dolor Abdominal. Personaje En La Ilustración Del Vector  Del Estilo Flat Ilustraciones Vectoriales, Clip Art Vectorizado Libre De  Derechos. Image 60160447.">
            <a:extLst>
              <a:ext uri="{FF2B5EF4-FFF2-40B4-BE49-F238E27FC236}">
                <a16:creationId xmlns:a16="http://schemas.microsoft.com/office/drawing/2014/main" id="{93EDFFEE-0686-4D03-B3BC-028C059B44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58439" y="4712187"/>
            <a:ext cx="1865243" cy="1865243"/>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2811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6A0952-4EA6-472B-BE0E-B9D58D5BD2F7}"/>
              </a:ext>
            </a:extLst>
          </p:cNvPr>
          <p:cNvSpPr>
            <a:spLocks noGrp="1"/>
          </p:cNvSpPr>
          <p:nvPr>
            <p:ph type="title"/>
          </p:nvPr>
        </p:nvSpPr>
        <p:spPr>
          <a:xfrm>
            <a:off x="-881848" y="388296"/>
            <a:ext cx="6977848" cy="861730"/>
          </a:xfrm>
        </p:spPr>
        <p:txBody>
          <a:bodyPr>
            <a:normAutofit/>
          </a:bodyPr>
          <a:lstStyle/>
          <a:p>
            <a:pPr algn="ctr"/>
            <a:r>
              <a:rPr lang="es-CO" sz="3200" b="1" dirty="0"/>
              <a:t>ABDOMEN AGUDO </a:t>
            </a:r>
          </a:p>
        </p:txBody>
      </p:sp>
      <p:pic>
        <p:nvPicPr>
          <p:cNvPr id="3" name="Imagen 2">
            <a:extLst>
              <a:ext uri="{FF2B5EF4-FFF2-40B4-BE49-F238E27FC236}">
                <a16:creationId xmlns:a16="http://schemas.microsoft.com/office/drawing/2014/main" id="{B81675D9-9221-49AC-971E-72B92608A6A9}"/>
              </a:ext>
            </a:extLst>
          </p:cNvPr>
          <p:cNvPicPr>
            <a:picLocks noChangeAspect="1"/>
          </p:cNvPicPr>
          <p:nvPr/>
        </p:nvPicPr>
        <p:blipFill rotWithShape="1">
          <a:blip r:embed="rId2"/>
          <a:srcRect l="23769" t="16804" r="27770" b="14649"/>
          <a:stretch/>
        </p:blipFill>
        <p:spPr>
          <a:xfrm>
            <a:off x="4837312" y="1171703"/>
            <a:ext cx="6977848" cy="4514594"/>
          </a:xfrm>
          <a:prstGeom prst="rect">
            <a:avLst/>
          </a:prstGeom>
        </p:spPr>
      </p:pic>
      <p:pic>
        <p:nvPicPr>
          <p:cNvPr id="12290" name="Picture 2" descr="Dolor abdominal en niños - Síntomas y tratamientos">
            <a:extLst>
              <a:ext uri="{FF2B5EF4-FFF2-40B4-BE49-F238E27FC236}">
                <a16:creationId xmlns:a16="http://schemas.microsoft.com/office/drawing/2014/main" id="{491356E4-4B13-4E2E-9686-DCF339737B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7823" y="1250026"/>
            <a:ext cx="2162176" cy="2024063"/>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6984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6A0952-4EA6-472B-BE0E-B9D58D5BD2F7}"/>
              </a:ext>
            </a:extLst>
          </p:cNvPr>
          <p:cNvSpPr>
            <a:spLocks noGrp="1"/>
          </p:cNvSpPr>
          <p:nvPr>
            <p:ph type="title"/>
          </p:nvPr>
        </p:nvSpPr>
        <p:spPr>
          <a:xfrm>
            <a:off x="4669654" y="1575903"/>
            <a:ext cx="6977848" cy="861730"/>
          </a:xfrm>
        </p:spPr>
        <p:txBody>
          <a:bodyPr>
            <a:normAutofit/>
          </a:bodyPr>
          <a:lstStyle/>
          <a:p>
            <a:pPr algn="ctr"/>
            <a:r>
              <a:rPr lang="es-CO" sz="3200" b="1" dirty="0"/>
              <a:t>ABDOMEN AGUDO </a:t>
            </a:r>
          </a:p>
        </p:txBody>
      </p:sp>
      <p:sp>
        <p:nvSpPr>
          <p:cNvPr id="3" name="Marcador de contenido 2">
            <a:extLst>
              <a:ext uri="{FF2B5EF4-FFF2-40B4-BE49-F238E27FC236}">
                <a16:creationId xmlns:a16="http://schemas.microsoft.com/office/drawing/2014/main" id="{F3EB08CA-8941-4F79-8B75-C81DE46D9A47}"/>
              </a:ext>
            </a:extLst>
          </p:cNvPr>
          <p:cNvSpPr>
            <a:spLocks noGrp="1"/>
          </p:cNvSpPr>
          <p:nvPr>
            <p:ph idx="1"/>
          </p:nvPr>
        </p:nvSpPr>
        <p:spPr>
          <a:xfrm>
            <a:off x="5058940" y="2438202"/>
            <a:ext cx="6199276" cy="2676723"/>
          </a:xfrm>
          <a:ln>
            <a:solidFill>
              <a:srgbClr val="06AEAA"/>
            </a:solidFill>
          </a:ln>
        </p:spPr>
        <p:txBody>
          <a:bodyPr>
            <a:normAutofit/>
          </a:bodyPr>
          <a:lstStyle/>
          <a:p>
            <a:r>
              <a:rPr lang="es-CO" sz="2000" dirty="0"/>
              <a:t>Dolor abdominal quirúrgico, generalmente se acompaña de otros síntomas</a:t>
            </a:r>
            <a:r>
              <a:rPr lang="es-CO" sz="2000" dirty="0">
                <a:sym typeface="Wingdings" panose="05000000000000000000" pitchFamily="2" charset="2"/>
              </a:rPr>
              <a:t> fiebre, vómito, intolerancia a la vía oral, estreñimiento o diarrea.</a:t>
            </a:r>
          </a:p>
          <a:p>
            <a:r>
              <a:rPr lang="es-CO" sz="2000" dirty="0">
                <a:sym typeface="Wingdings" panose="05000000000000000000" pitchFamily="2" charset="2"/>
              </a:rPr>
              <a:t>Menos frecuente hematemesis, melenas. </a:t>
            </a:r>
          </a:p>
          <a:p>
            <a:r>
              <a:rPr lang="es-CO" sz="2000" dirty="0">
                <a:sym typeface="Wingdings" panose="05000000000000000000" pitchFamily="2" charset="2"/>
              </a:rPr>
              <a:t>Puede acompañarse de síntomas: respiratorios, urinarios o ginecológicos. </a:t>
            </a:r>
          </a:p>
          <a:p>
            <a:r>
              <a:rPr lang="es-CO" sz="2000" dirty="0">
                <a:sym typeface="Wingdings" panose="05000000000000000000" pitchFamily="2" charset="2"/>
              </a:rPr>
              <a:t>Determinar localización, intensidad, tiempo de evolución y tipo de dolor. </a:t>
            </a:r>
            <a:endParaRPr lang="es-CO" sz="2000" dirty="0"/>
          </a:p>
        </p:txBody>
      </p:sp>
      <p:pic>
        <p:nvPicPr>
          <p:cNvPr id="13314" name="Picture 2" descr="El Muchacho Que Tiene Dolor De Estómago, Ilustración Vectorial Estilo De  Dibujos Animados Aislado En El Fondo Blanco. El Niño Pequeño Que Tiene Dolor  En Su Abdomen, Presionando Las Manos En El">
            <a:extLst>
              <a:ext uri="{FF2B5EF4-FFF2-40B4-BE49-F238E27FC236}">
                <a16:creationId xmlns:a16="http://schemas.microsoft.com/office/drawing/2014/main" id="{7425B98D-ED20-49B4-A5AF-2FFC89D182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8042" y="561406"/>
            <a:ext cx="2676723" cy="2676723"/>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64145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6A0952-4EA6-472B-BE0E-B9D58D5BD2F7}"/>
              </a:ext>
            </a:extLst>
          </p:cNvPr>
          <p:cNvSpPr>
            <a:spLocks noGrp="1"/>
          </p:cNvSpPr>
          <p:nvPr>
            <p:ph type="title"/>
          </p:nvPr>
        </p:nvSpPr>
        <p:spPr>
          <a:xfrm>
            <a:off x="4820815" y="2062247"/>
            <a:ext cx="6977848" cy="861730"/>
          </a:xfrm>
        </p:spPr>
        <p:txBody>
          <a:bodyPr>
            <a:normAutofit/>
          </a:bodyPr>
          <a:lstStyle/>
          <a:p>
            <a:pPr algn="ctr"/>
            <a:r>
              <a:rPr lang="es-CO" sz="3200" b="1" dirty="0"/>
              <a:t>ABDOMEN AGUDO </a:t>
            </a:r>
          </a:p>
        </p:txBody>
      </p:sp>
      <p:sp>
        <p:nvSpPr>
          <p:cNvPr id="3" name="Marcador de contenido 2">
            <a:extLst>
              <a:ext uri="{FF2B5EF4-FFF2-40B4-BE49-F238E27FC236}">
                <a16:creationId xmlns:a16="http://schemas.microsoft.com/office/drawing/2014/main" id="{F3EB08CA-8941-4F79-8B75-C81DE46D9A47}"/>
              </a:ext>
            </a:extLst>
          </p:cNvPr>
          <p:cNvSpPr>
            <a:spLocks noGrp="1"/>
          </p:cNvSpPr>
          <p:nvPr>
            <p:ph idx="1"/>
          </p:nvPr>
        </p:nvSpPr>
        <p:spPr>
          <a:xfrm>
            <a:off x="5210101" y="2923977"/>
            <a:ext cx="6199276" cy="1739463"/>
          </a:xfrm>
          <a:ln>
            <a:solidFill>
              <a:srgbClr val="06AEAA"/>
            </a:solidFill>
          </a:ln>
        </p:spPr>
        <p:txBody>
          <a:bodyPr>
            <a:normAutofit/>
          </a:bodyPr>
          <a:lstStyle/>
          <a:p>
            <a:r>
              <a:rPr lang="es-CO" sz="2000" dirty="0"/>
              <a:t>Examen físico completo </a:t>
            </a:r>
            <a:r>
              <a:rPr lang="es-CO" sz="2000" dirty="0">
                <a:sym typeface="Wingdings" panose="05000000000000000000" pitchFamily="2" charset="2"/>
              </a:rPr>
              <a:t> descartar procesos inflamatorios o infecciosos que pueden cursar con síntomas abdominal  neumonía, gastroenteritis, meningitis. </a:t>
            </a:r>
          </a:p>
          <a:p>
            <a:r>
              <a:rPr lang="es-CO" sz="2000" dirty="0">
                <a:sym typeface="Wingdings" panose="05000000000000000000" pitchFamily="2" charset="2"/>
              </a:rPr>
              <a:t>Según sospecha clínica solicitar paraclínicos. </a:t>
            </a:r>
            <a:endParaRPr lang="es-CO" sz="2000" dirty="0"/>
          </a:p>
        </p:txBody>
      </p:sp>
      <p:pic>
        <p:nvPicPr>
          <p:cNvPr id="6" name="Picture 2" descr="El Muchacho Que Tiene Dolor De Estómago, Ilustración Vectorial Estilo De  Dibujos Animados Aislado En El Fondo Blanco. El Niño Pequeño Que Tiene Dolor  En Su Abdomen, Presionando Las Manos En El">
            <a:extLst>
              <a:ext uri="{FF2B5EF4-FFF2-40B4-BE49-F238E27FC236}">
                <a16:creationId xmlns:a16="http://schemas.microsoft.com/office/drawing/2014/main" id="{E922D641-6C78-4912-A2B5-96A2600B66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8042" y="561406"/>
            <a:ext cx="2676723" cy="2676723"/>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65877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6A0952-4EA6-472B-BE0E-B9D58D5BD2F7}"/>
              </a:ext>
            </a:extLst>
          </p:cNvPr>
          <p:cNvSpPr>
            <a:spLocks noGrp="1"/>
          </p:cNvSpPr>
          <p:nvPr>
            <p:ph type="title"/>
          </p:nvPr>
        </p:nvSpPr>
        <p:spPr>
          <a:xfrm>
            <a:off x="5023652" y="1420988"/>
            <a:ext cx="6977848" cy="861730"/>
          </a:xfrm>
        </p:spPr>
        <p:txBody>
          <a:bodyPr>
            <a:normAutofit/>
          </a:bodyPr>
          <a:lstStyle/>
          <a:p>
            <a:pPr algn="ctr"/>
            <a:r>
              <a:rPr lang="es-CO" sz="3200" b="1" dirty="0"/>
              <a:t>ABDOMEN AGUDO </a:t>
            </a:r>
          </a:p>
        </p:txBody>
      </p:sp>
      <p:sp>
        <p:nvSpPr>
          <p:cNvPr id="3" name="Marcador de contenido 2">
            <a:extLst>
              <a:ext uri="{FF2B5EF4-FFF2-40B4-BE49-F238E27FC236}">
                <a16:creationId xmlns:a16="http://schemas.microsoft.com/office/drawing/2014/main" id="{F3EB08CA-8941-4F79-8B75-C81DE46D9A47}"/>
              </a:ext>
            </a:extLst>
          </p:cNvPr>
          <p:cNvSpPr>
            <a:spLocks noGrp="1"/>
          </p:cNvSpPr>
          <p:nvPr>
            <p:ph idx="1"/>
          </p:nvPr>
        </p:nvSpPr>
        <p:spPr>
          <a:xfrm>
            <a:off x="5889725" y="2282718"/>
            <a:ext cx="5259531" cy="2882463"/>
          </a:xfrm>
          <a:ln>
            <a:solidFill>
              <a:srgbClr val="06AEAA"/>
            </a:solidFill>
          </a:ln>
        </p:spPr>
        <p:txBody>
          <a:bodyPr>
            <a:normAutofit/>
          </a:bodyPr>
          <a:lstStyle/>
          <a:p>
            <a:r>
              <a:rPr lang="es-CO" sz="2000" dirty="0"/>
              <a:t>De origen desconocido. </a:t>
            </a:r>
          </a:p>
          <a:p>
            <a:r>
              <a:rPr lang="es-CO" sz="2000" dirty="0"/>
              <a:t>Entre la 2-8 semana de vida. </a:t>
            </a:r>
          </a:p>
          <a:p>
            <a:r>
              <a:rPr lang="es-CO" sz="2000" dirty="0"/>
              <a:t>Hipertrofia idiopática del músculo liso pilórico, estrechez del canal pilórico y obstrucción. </a:t>
            </a:r>
          </a:p>
          <a:p>
            <a:r>
              <a:rPr lang="es-CO" sz="2000" dirty="0"/>
              <a:t>Incidencia 3/1000 nacidos vivos. </a:t>
            </a:r>
          </a:p>
          <a:p>
            <a:r>
              <a:rPr lang="es-CO" sz="2000" dirty="0"/>
              <a:t>Grupo sanguíneo B y O. </a:t>
            </a:r>
          </a:p>
          <a:p>
            <a:r>
              <a:rPr lang="es-CO" sz="2000" dirty="0"/>
              <a:t>Asociación con eritromicina. </a:t>
            </a:r>
          </a:p>
          <a:p>
            <a:endParaRPr lang="es-CO" sz="2000" dirty="0"/>
          </a:p>
        </p:txBody>
      </p:sp>
      <p:sp>
        <p:nvSpPr>
          <p:cNvPr id="6" name="Marcador de contenido 2">
            <a:extLst>
              <a:ext uri="{FF2B5EF4-FFF2-40B4-BE49-F238E27FC236}">
                <a16:creationId xmlns:a16="http://schemas.microsoft.com/office/drawing/2014/main" id="{D8285A8D-C402-4B6C-81A7-63563517D219}"/>
              </a:ext>
            </a:extLst>
          </p:cNvPr>
          <p:cNvSpPr txBox="1">
            <a:spLocks/>
          </p:cNvSpPr>
          <p:nvPr/>
        </p:nvSpPr>
        <p:spPr>
          <a:xfrm>
            <a:off x="1060174" y="482828"/>
            <a:ext cx="3803373" cy="709984"/>
          </a:xfrm>
          <a:prstGeom prst="rect">
            <a:avLst/>
          </a:prstGeom>
          <a:ln>
            <a:noFill/>
          </a:ln>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52B48"/>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52B48"/>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52B48"/>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52B48"/>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CO" sz="2400" b="1" dirty="0"/>
              <a:t>ESTENOSIS HIPERTRÓFICA DEL PÍLORO</a:t>
            </a:r>
          </a:p>
        </p:txBody>
      </p:sp>
      <p:pic>
        <p:nvPicPr>
          <p:cNvPr id="14338" name="Picture 2" descr="Estenosis pilórica: MedlinePlus enciclopedia médica illustración">
            <a:extLst>
              <a:ext uri="{FF2B5EF4-FFF2-40B4-BE49-F238E27FC236}">
                <a16:creationId xmlns:a16="http://schemas.microsoft.com/office/drawing/2014/main" id="{7ACEAD8F-0D7F-4F6B-8E3D-BF2AC7A396A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2877"/>
          <a:stretch/>
        </p:blipFill>
        <p:spPr bwMode="auto">
          <a:xfrm>
            <a:off x="1175715" y="1278650"/>
            <a:ext cx="3085235" cy="2150350"/>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49524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6A0952-4EA6-472B-BE0E-B9D58D5BD2F7}"/>
              </a:ext>
            </a:extLst>
          </p:cNvPr>
          <p:cNvSpPr>
            <a:spLocks noGrp="1"/>
          </p:cNvSpPr>
          <p:nvPr>
            <p:ph type="title"/>
          </p:nvPr>
        </p:nvSpPr>
        <p:spPr>
          <a:xfrm>
            <a:off x="4935115" y="1986048"/>
            <a:ext cx="6977848" cy="861730"/>
          </a:xfrm>
        </p:spPr>
        <p:txBody>
          <a:bodyPr>
            <a:normAutofit/>
          </a:bodyPr>
          <a:lstStyle/>
          <a:p>
            <a:pPr algn="ctr"/>
            <a:r>
              <a:rPr lang="es-CO" sz="3200" b="1" dirty="0"/>
              <a:t>ABDOMEN AGUDO </a:t>
            </a:r>
          </a:p>
        </p:txBody>
      </p:sp>
      <p:sp>
        <p:nvSpPr>
          <p:cNvPr id="3" name="Marcador de contenido 2">
            <a:extLst>
              <a:ext uri="{FF2B5EF4-FFF2-40B4-BE49-F238E27FC236}">
                <a16:creationId xmlns:a16="http://schemas.microsoft.com/office/drawing/2014/main" id="{F3EB08CA-8941-4F79-8B75-C81DE46D9A47}"/>
              </a:ext>
            </a:extLst>
          </p:cNvPr>
          <p:cNvSpPr>
            <a:spLocks noGrp="1"/>
          </p:cNvSpPr>
          <p:nvPr>
            <p:ph idx="1"/>
          </p:nvPr>
        </p:nvSpPr>
        <p:spPr>
          <a:xfrm>
            <a:off x="5324401" y="2847778"/>
            <a:ext cx="6199276" cy="2027366"/>
          </a:xfrm>
          <a:ln>
            <a:solidFill>
              <a:srgbClr val="06AEAA"/>
            </a:solidFill>
          </a:ln>
        </p:spPr>
        <p:txBody>
          <a:bodyPr>
            <a:normAutofit/>
          </a:bodyPr>
          <a:lstStyle/>
          <a:p>
            <a:r>
              <a:rPr lang="es-CO" sz="2000" dirty="0"/>
              <a:t>Vómitos frecuentes que empeoran progresivamente hasta convertirse en vómito en proyectil, ocurre después de las tomas y son no biliosos.</a:t>
            </a:r>
          </a:p>
          <a:p>
            <a:r>
              <a:rPr lang="es-CO" sz="2000" dirty="0"/>
              <a:t>Genera alteración en el crecimiento. </a:t>
            </a:r>
          </a:p>
          <a:p>
            <a:r>
              <a:rPr lang="es-CO" sz="2000" dirty="0"/>
              <a:t>Retraso en el diagnóstico</a:t>
            </a:r>
            <a:r>
              <a:rPr lang="es-CO" sz="2000" dirty="0">
                <a:sym typeface="Wingdings" panose="05000000000000000000" pitchFamily="2" charset="2"/>
              </a:rPr>
              <a:t> pérdida de peso, deshidratación, desnutrición. </a:t>
            </a:r>
            <a:r>
              <a:rPr lang="es-CO" sz="2000" dirty="0"/>
              <a:t> </a:t>
            </a:r>
          </a:p>
          <a:p>
            <a:endParaRPr lang="es-CO" sz="2000" dirty="0"/>
          </a:p>
        </p:txBody>
      </p:sp>
      <p:sp>
        <p:nvSpPr>
          <p:cNvPr id="5" name="Marcador de contenido 2">
            <a:extLst>
              <a:ext uri="{FF2B5EF4-FFF2-40B4-BE49-F238E27FC236}">
                <a16:creationId xmlns:a16="http://schemas.microsoft.com/office/drawing/2014/main" id="{AEF86D9A-0816-42A0-98F6-28D8D7329892}"/>
              </a:ext>
            </a:extLst>
          </p:cNvPr>
          <p:cNvSpPr txBox="1">
            <a:spLocks/>
          </p:cNvSpPr>
          <p:nvPr/>
        </p:nvSpPr>
        <p:spPr>
          <a:xfrm>
            <a:off x="1060174" y="482828"/>
            <a:ext cx="3803373" cy="709984"/>
          </a:xfrm>
          <a:prstGeom prst="rect">
            <a:avLst/>
          </a:prstGeom>
          <a:ln>
            <a:noFill/>
          </a:ln>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52B48"/>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52B48"/>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52B48"/>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52B48"/>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CO" sz="2400" b="1" dirty="0"/>
              <a:t>ESTENOSIS HIPERTRÓFICA DEL PÍLORO</a:t>
            </a:r>
          </a:p>
        </p:txBody>
      </p:sp>
      <p:pic>
        <p:nvPicPr>
          <p:cNvPr id="9" name="Picture 2" descr="Estenosis pilórica: MedlinePlus enciclopedia médica illustración">
            <a:extLst>
              <a:ext uri="{FF2B5EF4-FFF2-40B4-BE49-F238E27FC236}">
                <a16:creationId xmlns:a16="http://schemas.microsoft.com/office/drawing/2014/main" id="{1C59B8E4-AAE7-4340-80DD-D0E16F4478D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2877"/>
          <a:stretch/>
        </p:blipFill>
        <p:spPr bwMode="auto">
          <a:xfrm>
            <a:off x="1166190" y="1420988"/>
            <a:ext cx="3085235" cy="2150350"/>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93375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6A0952-4EA6-472B-BE0E-B9D58D5BD2F7}"/>
              </a:ext>
            </a:extLst>
          </p:cNvPr>
          <p:cNvSpPr>
            <a:spLocks noGrp="1"/>
          </p:cNvSpPr>
          <p:nvPr>
            <p:ph type="title"/>
          </p:nvPr>
        </p:nvSpPr>
        <p:spPr>
          <a:xfrm>
            <a:off x="4451653" y="1118169"/>
            <a:ext cx="6977848" cy="861730"/>
          </a:xfrm>
        </p:spPr>
        <p:txBody>
          <a:bodyPr>
            <a:normAutofit/>
          </a:bodyPr>
          <a:lstStyle/>
          <a:p>
            <a:pPr algn="ctr"/>
            <a:r>
              <a:rPr lang="es-CO" sz="3200" b="1" dirty="0"/>
              <a:t>ABDOMEN AGUDO </a:t>
            </a:r>
          </a:p>
        </p:txBody>
      </p:sp>
      <p:sp>
        <p:nvSpPr>
          <p:cNvPr id="3" name="Marcador de contenido 2">
            <a:extLst>
              <a:ext uri="{FF2B5EF4-FFF2-40B4-BE49-F238E27FC236}">
                <a16:creationId xmlns:a16="http://schemas.microsoft.com/office/drawing/2014/main" id="{F3EB08CA-8941-4F79-8B75-C81DE46D9A47}"/>
              </a:ext>
            </a:extLst>
          </p:cNvPr>
          <p:cNvSpPr>
            <a:spLocks noGrp="1"/>
          </p:cNvSpPr>
          <p:nvPr>
            <p:ph idx="1"/>
          </p:nvPr>
        </p:nvSpPr>
        <p:spPr>
          <a:xfrm>
            <a:off x="5400601" y="1979899"/>
            <a:ext cx="5521096" cy="2292411"/>
          </a:xfrm>
          <a:ln>
            <a:solidFill>
              <a:srgbClr val="06AEAA"/>
            </a:solidFill>
          </a:ln>
        </p:spPr>
        <p:txBody>
          <a:bodyPr>
            <a:normAutofit/>
          </a:bodyPr>
          <a:lstStyle/>
          <a:p>
            <a:r>
              <a:rPr lang="es-CO" sz="2000" dirty="0"/>
              <a:t>Diagnóstico diferencial</a:t>
            </a:r>
            <a:r>
              <a:rPr lang="es-CO" sz="2000" dirty="0">
                <a:sym typeface="Wingdings" panose="05000000000000000000" pitchFamily="2" charset="2"/>
              </a:rPr>
              <a:t> reflujo gastroesofágico. </a:t>
            </a:r>
          </a:p>
          <a:p>
            <a:r>
              <a:rPr lang="es-CO" sz="2000" dirty="0">
                <a:sym typeface="Wingdings" panose="05000000000000000000" pitchFamily="2" charset="2"/>
              </a:rPr>
              <a:t>Al examen físico: </a:t>
            </a:r>
          </a:p>
          <a:p>
            <a:pPr lvl="1"/>
            <a:r>
              <a:rPr lang="es-CO" sz="2000" dirty="0">
                <a:sym typeface="Wingdings" panose="05000000000000000000" pitchFamily="2" charset="2"/>
              </a:rPr>
              <a:t>En ocasiones se palpa la oliva pilórica. </a:t>
            </a:r>
          </a:p>
          <a:p>
            <a:pPr lvl="1"/>
            <a:r>
              <a:rPr lang="es-CO" sz="2000" dirty="0">
                <a:sym typeface="Wingdings" panose="05000000000000000000" pitchFamily="2" charset="2"/>
              </a:rPr>
              <a:t>Ondas peristálticas de lucha del estómago. </a:t>
            </a:r>
          </a:p>
          <a:p>
            <a:r>
              <a:rPr lang="es-CO" sz="2000" dirty="0">
                <a:sym typeface="Wingdings" panose="05000000000000000000" pitchFamily="2" charset="2"/>
              </a:rPr>
              <a:t>Diagnóstico ecografía. </a:t>
            </a:r>
          </a:p>
          <a:p>
            <a:r>
              <a:rPr lang="es-CO" sz="2000" dirty="0">
                <a:sym typeface="Wingdings" panose="05000000000000000000" pitchFamily="2" charset="2"/>
              </a:rPr>
              <a:t>Tratamiento  quirúrgico. </a:t>
            </a:r>
          </a:p>
          <a:p>
            <a:pPr marL="457200" lvl="1" indent="0">
              <a:buNone/>
            </a:pPr>
            <a:endParaRPr lang="es-CO" sz="1600" dirty="0">
              <a:sym typeface="Wingdings" panose="05000000000000000000" pitchFamily="2" charset="2"/>
            </a:endParaRPr>
          </a:p>
          <a:p>
            <a:pPr marL="457200" lvl="1" indent="0">
              <a:buNone/>
            </a:pPr>
            <a:endParaRPr lang="es-CO" sz="2000" dirty="0"/>
          </a:p>
          <a:p>
            <a:endParaRPr lang="es-CO" sz="2000" dirty="0"/>
          </a:p>
        </p:txBody>
      </p:sp>
      <p:pic>
        <p:nvPicPr>
          <p:cNvPr id="15362" name="Picture 2" descr="Urgencias Neonatales: Estenosis Pilórica – …">
            <a:extLst>
              <a:ext uri="{FF2B5EF4-FFF2-40B4-BE49-F238E27FC236}">
                <a16:creationId xmlns:a16="http://schemas.microsoft.com/office/drawing/2014/main" id="{7FD8836B-1D75-41D4-AD51-975247C597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83585" y="3530910"/>
            <a:ext cx="2334514" cy="2080260"/>
          </a:xfrm>
          <a:prstGeom prst="rect">
            <a:avLst/>
          </a:prstGeom>
          <a:noFill/>
          <a:extLst>
            <a:ext uri="{909E8E84-426E-40DD-AFC4-6F175D3DCCD1}">
              <a14:hiddenFill xmlns:a14="http://schemas.microsoft.com/office/drawing/2010/main">
                <a:solidFill>
                  <a:srgbClr val="FFFFFF"/>
                </a:solidFill>
              </a14:hiddenFill>
            </a:ext>
          </a:extLst>
        </p:spPr>
      </p:pic>
      <p:sp>
        <p:nvSpPr>
          <p:cNvPr id="5" name="Marcador de contenido 2">
            <a:extLst>
              <a:ext uri="{FF2B5EF4-FFF2-40B4-BE49-F238E27FC236}">
                <a16:creationId xmlns:a16="http://schemas.microsoft.com/office/drawing/2014/main" id="{C9D15C3D-0B1A-4594-8958-A0D9A96F8EAF}"/>
              </a:ext>
            </a:extLst>
          </p:cNvPr>
          <p:cNvSpPr txBox="1">
            <a:spLocks/>
          </p:cNvSpPr>
          <p:nvPr/>
        </p:nvSpPr>
        <p:spPr>
          <a:xfrm>
            <a:off x="1060174" y="482828"/>
            <a:ext cx="3803373" cy="709984"/>
          </a:xfrm>
          <a:prstGeom prst="rect">
            <a:avLst/>
          </a:prstGeom>
          <a:ln>
            <a:noFill/>
          </a:ln>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52B48"/>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52B48"/>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52B48"/>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52B48"/>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CO" sz="2400" b="1" dirty="0"/>
              <a:t>ESTENOSIS HIPERTRÓFICA DEL PÍLORO</a:t>
            </a:r>
          </a:p>
        </p:txBody>
      </p:sp>
      <p:pic>
        <p:nvPicPr>
          <p:cNvPr id="8" name="Picture 2" descr="Estenosis pilórica: MedlinePlus enciclopedia médica illustración">
            <a:extLst>
              <a:ext uri="{FF2B5EF4-FFF2-40B4-BE49-F238E27FC236}">
                <a16:creationId xmlns:a16="http://schemas.microsoft.com/office/drawing/2014/main" id="{68755605-8A7B-491B-BAE8-A0633FF3129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12877"/>
          <a:stretch/>
        </p:blipFill>
        <p:spPr bwMode="auto">
          <a:xfrm>
            <a:off x="1166190" y="1420988"/>
            <a:ext cx="3085235" cy="2150350"/>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9911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6A0952-4EA6-472B-BE0E-B9D58D5BD2F7}"/>
              </a:ext>
            </a:extLst>
          </p:cNvPr>
          <p:cNvSpPr>
            <a:spLocks noGrp="1"/>
          </p:cNvSpPr>
          <p:nvPr>
            <p:ph type="title"/>
          </p:nvPr>
        </p:nvSpPr>
        <p:spPr>
          <a:xfrm>
            <a:off x="4688704" y="934851"/>
            <a:ext cx="6977848" cy="861730"/>
          </a:xfrm>
        </p:spPr>
        <p:txBody>
          <a:bodyPr>
            <a:normAutofit/>
          </a:bodyPr>
          <a:lstStyle/>
          <a:p>
            <a:pPr algn="ctr"/>
            <a:r>
              <a:rPr lang="es-CO" sz="3200" b="1" dirty="0"/>
              <a:t>INTRODUCCIÓN </a:t>
            </a:r>
          </a:p>
        </p:txBody>
      </p:sp>
      <p:sp>
        <p:nvSpPr>
          <p:cNvPr id="3" name="Marcador de contenido 2">
            <a:extLst>
              <a:ext uri="{FF2B5EF4-FFF2-40B4-BE49-F238E27FC236}">
                <a16:creationId xmlns:a16="http://schemas.microsoft.com/office/drawing/2014/main" id="{F3EB08CA-8941-4F79-8B75-C81DE46D9A47}"/>
              </a:ext>
            </a:extLst>
          </p:cNvPr>
          <p:cNvSpPr>
            <a:spLocks noGrp="1"/>
          </p:cNvSpPr>
          <p:nvPr>
            <p:ph idx="1"/>
          </p:nvPr>
        </p:nvSpPr>
        <p:spPr>
          <a:xfrm>
            <a:off x="5181342" y="1808925"/>
            <a:ext cx="5992572" cy="1249560"/>
          </a:xfrm>
          <a:ln>
            <a:solidFill>
              <a:srgbClr val="06AEAA"/>
            </a:solidFill>
          </a:ln>
        </p:spPr>
        <p:txBody>
          <a:bodyPr>
            <a:normAutofit/>
          </a:bodyPr>
          <a:lstStyle/>
          <a:p>
            <a:r>
              <a:rPr lang="es-CO" sz="2000" dirty="0"/>
              <a:t>Requiere correcta comunicación entre pediatras y cirujanos pediátricos. </a:t>
            </a:r>
          </a:p>
          <a:p>
            <a:r>
              <a:rPr lang="es-CO" sz="2000" dirty="0"/>
              <a:t>Requiere actuación quirúrgica urgente. </a:t>
            </a:r>
          </a:p>
        </p:txBody>
      </p:sp>
      <p:pic>
        <p:nvPicPr>
          <p:cNvPr id="1026" name="Picture 2" descr="Niños: tienen más mortalidad después de la cirugía en los países pobres -  Noticias médicas - IntraMed">
            <a:extLst>
              <a:ext uri="{FF2B5EF4-FFF2-40B4-BE49-F238E27FC236}">
                <a16:creationId xmlns:a16="http://schemas.microsoft.com/office/drawing/2014/main" id="{2CCC0803-EBDF-4CC0-B6C4-347A793285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7043" y="694749"/>
            <a:ext cx="3310182" cy="2363736"/>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1202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6A0952-4EA6-472B-BE0E-B9D58D5BD2F7}"/>
              </a:ext>
            </a:extLst>
          </p:cNvPr>
          <p:cNvSpPr>
            <a:spLocks noGrp="1"/>
          </p:cNvSpPr>
          <p:nvPr>
            <p:ph type="title"/>
          </p:nvPr>
        </p:nvSpPr>
        <p:spPr>
          <a:xfrm>
            <a:off x="4830340" y="1585997"/>
            <a:ext cx="6977848" cy="861730"/>
          </a:xfrm>
        </p:spPr>
        <p:txBody>
          <a:bodyPr>
            <a:normAutofit/>
          </a:bodyPr>
          <a:lstStyle/>
          <a:p>
            <a:pPr algn="ctr"/>
            <a:r>
              <a:rPr lang="es-CO" sz="3200" b="1" dirty="0"/>
              <a:t>ABDOMEN AGUDO </a:t>
            </a:r>
          </a:p>
        </p:txBody>
      </p:sp>
      <p:sp>
        <p:nvSpPr>
          <p:cNvPr id="3" name="Marcador de contenido 2">
            <a:extLst>
              <a:ext uri="{FF2B5EF4-FFF2-40B4-BE49-F238E27FC236}">
                <a16:creationId xmlns:a16="http://schemas.microsoft.com/office/drawing/2014/main" id="{F3EB08CA-8941-4F79-8B75-C81DE46D9A47}"/>
              </a:ext>
            </a:extLst>
          </p:cNvPr>
          <p:cNvSpPr>
            <a:spLocks noGrp="1"/>
          </p:cNvSpPr>
          <p:nvPr>
            <p:ph idx="1"/>
          </p:nvPr>
        </p:nvSpPr>
        <p:spPr>
          <a:xfrm>
            <a:off x="5219626" y="2447727"/>
            <a:ext cx="6199276" cy="2882463"/>
          </a:xfrm>
          <a:ln>
            <a:solidFill>
              <a:srgbClr val="06AEAA"/>
            </a:solidFill>
          </a:ln>
        </p:spPr>
        <p:txBody>
          <a:bodyPr>
            <a:normAutofit fontScale="92500" lnSpcReduction="10000"/>
          </a:bodyPr>
          <a:lstStyle/>
          <a:p>
            <a:r>
              <a:rPr lang="es-CO" sz="2000" dirty="0"/>
              <a:t>Urgencia quirúrgica más frecuente en lactantes 4-12 meses. </a:t>
            </a:r>
          </a:p>
          <a:p>
            <a:r>
              <a:rPr lang="es-CO" sz="2000" dirty="0">
                <a:sym typeface="Wingdings" panose="05000000000000000000" pitchFamily="2" charset="2"/>
              </a:rPr>
              <a:t>Se produce por introducción de un segmento del intestino proximal en uno distal adyacente  produce obstrucción intestinal y compromiso vascular secundario. </a:t>
            </a:r>
          </a:p>
          <a:p>
            <a:r>
              <a:rPr lang="es-CO" sz="2000" dirty="0">
                <a:sym typeface="Wingdings" panose="05000000000000000000" pitchFamily="2" charset="2"/>
              </a:rPr>
              <a:t>&lt; 5% se reconoce la causa divertículo de Meckel, pólipos, linfomas o duplicaciones. </a:t>
            </a:r>
          </a:p>
          <a:p>
            <a:r>
              <a:rPr lang="es-CO" sz="2000" dirty="0">
                <a:sym typeface="Wingdings" panose="05000000000000000000" pitchFamily="2" charset="2"/>
              </a:rPr>
              <a:t>El resto se consideran idiopáticas.</a:t>
            </a:r>
          </a:p>
          <a:p>
            <a:r>
              <a:rPr lang="es-CO" sz="2000" dirty="0">
                <a:sym typeface="Wingdings" panose="05000000000000000000" pitchFamily="2" charset="2"/>
              </a:rPr>
              <a:t>Causa más frecuente de obstrucción intestinal. </a:t>
            </a:r>
          </a:p>
          <a:p>
            <a:pPr marL="457200" lvl="1" indent="0">
              <a:buNone/>
            </a:pPr>
            <a:endParaRPr lang="es-CO" sz="1600" dirty="0">
              <a:sym typeface="Wingdings" panose="05000000000000000000" pitchFamily="2" charset="2"/>
            </a:endParaRPr>
          </a:p>
          <a:p>
            <a:pPr marL="457200" lvl="1" indent="0">
              <a:buNone/>
            </a:pPr>
            <a:endParaRPr lang="es-CO" sz="2000" dirty="0"/>
          </a:p>
          <a:p>
            <a:endParaRPr lang="es-CO" sz="2000" dirty="0"/>
          </a:p>
        </p:txBody>
      </p:sp>
      <p:sp>
        <p:nvSpPr>
          <p:cNvPr id="6" name="Marcador de contenido 2">
            <a:extLst>
              <a:ext uri="{FF2B5EF4-FFF2-40B4-BE49-F238E27FC236}">
                <a16:creationId xmlns:a16="http://schemas.microsoft.com/office/drawing/2014/main" id="{D8285A8D-C402-4B6C-81A7-63563517D219}"/>
              </a:ext>
            </a:extLst>
          </p:cNvPr>
          <p:cNvSpPr txBox="1">
            <a:spLocks/>
          </p:cNvSpPr>
          <p:nvPr/>
        </p:nvSpPr>
        <p:spPr>
          <a:xfrm>
            <a:off x="545326" y="660590"/>
            <a:ext cx="4125156" cy="444724"/>
          </a:xfrm>
          <a:prstGeom prst="rect">
            <a:avLst/>
          </a:prstGeom>
          <a:ln>
            <a:noFill/>
          </a:ln>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52B48"/>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52B48"/>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52B48"/>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52B48"/>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CO" sz="2400" b="1" dirty="0"/>
              <a:t>INVAGINACIÓN INTESTINAL </a:t>
            </a:r>
          </a:p>
        </p:txBody>
      </p:sp>
      <p:pic>
        <p:nvPicPr>
          <p:cNvPr id="16386" name="Picture 2" descr="Invaginación Intestinal">
            <a:extLst>
              <a:ext uri="{FF2B5EF4-FFF2-40B4-BE49-F238E27FC236}">
                <a16:creationId xmlns:a16="http://schemas.microsoft.com/office/drawing/2014/main" id="{C5ECD89C-D568-4E80-A0F3-B482857A5D1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348" t="21026" r="8784" b="7811"/>
          <a:stretch/>
        </p:blipFill>
        <p:spPr bwMode="auto">
          <a:xfrm>
            <a:off x="938130" y="1275871"/>
            <a:ext cx="3339548" cy="2153129"/>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72637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6A0952-4EA6-472B-BE0E-B9D58D5BD2F7}"/>
              </a:ext>
            </a:extLst>
          </p:cNvPr>
          <p:cNvSpPr>
            <a:spLocks noGrp="1"/>
          </p:cNvSpPr>
          <p:nvPr>
            <p:ph type="title"/>
          </p:nvPr>
        </p:nvSpPr>
        <p:spPr>
          <a:xfrm>
            <a:off x="4669654" y="561407"/>
            <a:ext cx="6977848" cy="861730"/>
          </a:xfrm>
        </p:spPr>
        <p:txBody>
          <a:bodyPr>
            <a:normAutofit/>
          </a:bodyPr>
          <a:lstStyle/>
          <a:p>
            <a:pPr algn="ctr"/>
            <a:r>
              <a:rPr lang="es-CO" sz="3200" b="1" dirty="0"/>
              <a:t>ABDOMEN AGUDO </a:t>
            </a:r>
          </a:p>
        </p:txBody>
      </p:sp>
      <p:sp>
        <p:nvSpPr>
          <p:cNvPr id="3" name="Marcador de contenido 2">
            <a:extLst>
              <a:ext uri="{FF2B5EF4-FFF2-40B4-BE49-F238E27FC236}">
                <a16:creationId xmlns:a16="http://schemas.microsoft.com/office/drawing/2014/main" id="{F3EB08CA-8941-4F79-8B75-C81DE46D9A47}"/>
              </a:ext>
            </a:extLst>
          </p:cNvPr>
          <p:cNvSpPr>
            <a:spLocks noGrp="1"/>
          </p:cNvSpPr>
          <p:nvPr>
            <p:ph idx="1"/>
          </p:nvPr>
        </p:nvSpPr>
        <p:spPr>
          <a:xfrm>
            <a:off x="4999107" y="1641557"/>
            <a:ext cx="6199276" cy="2650219"/>
          </a:xfrm>
          <a:ln>
            <a:solidFill>
              <a:srgbClr val="06AEAA"/>
            </a:solidFill>
          </a:ln>
        </p:spPr>
        <p:txBody>
          <a:bodyPr>
            <a:normAutofit/>
          </a:bodyPr>
          <a:lstStyle/>
          <a:p>
            <a:r>
              <a:rPr lang="es-CO" sz="2000" dirty="0"/>
              <a:t>Crisis de dolor abdominal </a:t>
            </a:r>
            <a:r>
              <a:rPr lang="es-CO" sz="2000" dirty="0">
                <a:sym typeface="Wingdings" panose="05000000000000000000" pitchFamily="2" charset="2"/>
              </a:rPr>
              <a:t> encogimiento de las piernas, acompañadas de llanto, palidez, sudoración. </a:t>
            </a:r>
          </a:p>
          <a:p>
            <a:r>
              <a:rPr lang="es-CO" sz="2000" dirty="0">
                <a:sym typeface="Wingdings" panose="05000000000000000000" pitchFamily="2" charset="2"/>
              </a:rPr>
              <a:t>Se alterna con períodos asintomáticos. </a:t>
            </a:r>
          </a:p>
          <a:p>
            <a:r>
              <a:rPr lang="es-CO" sz="2000" dirty="0">
                <a:sym typeface="Wingdings" panose="05000000000000000000" pitchFamily="2" charset="2"/>
              </a:rPr>
              <a:t>Vómitos inicialmente alimenticios, después biliosos.</a:t>
            </a:r>
          </a:p>
          <a:p>
            <a:r>
              <a:rPr lang="es-CO" sz="2000" dirty="0">
                <a:sym typeface="Wingdings" panose="05000000000000000000" pitchFamily="2" charset="2"/>
              </a:rPr>
              <a:t>Deposiciones con moco y sangre heces en jalea de grosella  indican sufrimiento intestinal. </a:t>
            </a:r>
          </a:p>
          <a:p>
            <a:r>
              <a:rPr lang="es-CO" sz="2000" dirty="0">
                <a:sym typeface="Wingdings" panose="05000000000000000000" pitchFamily="2" charset="2"/>
              </a:rPr>
              <a:t>Estado del niño empeora en pocas horas. </a:t>
            </a:r>
          </a:p>
          <a:p>
            <a:pPr marL="457200" lvl="1" indent="0">
              <a:buNone/>
            </a:pPr>
            <a:endParaRPr lang="es-CO" sz="1600" dirty="0">
              <a:sym typeface="Wingdings" panose="05000000000000000000" pitchFamily="2" charset="2"/>
            </a:endParaRPr>
          </a:p>
          <a:p>
            <a:pPr marL="457200" lvl="1" indent="0">
              <a:buNone/>
            </a:pPr>
            <a:endParaRPr lang="es-CO" sz="2000" dirty="0"/>
          </a:p>
          <a:p>
            <a:pPr marL="0" indent="0">
              <a:buNone/>
            </a:pPr>
            <a:endParaRPr lang="es-CO" sz="2000" dirty="0"/>
          </a:p>
        </p:txBody>
      </p:sp>
      <p:sp>
        <p:nvSpPr>
          <p:cNvPr id="5" name="Marcador de contenido 2">
            <a:extLst>
              <a:ext uri="{FF2B5EF4-FFF2-40B4-BE49-F238E27FC236}">
                <a16:creationId xmlns:a16="http://schemas.microsoft.com/office/drawing/2014/main" id="{6A5DAFB2-E2D8-498B-B998-10AA213BD555}"/>
              </a:ext>
            </a:extLst>
          </p:cNvPr>
          <p:cNvSpPr txBox="1">
            <a:spLocks/>
          </p:cNvSpPr>
          <p:nvPr/>
        </p:nvSpPr>
        <p:spPr>
          <a:xfrm>
            <a:off x="544498" y="713044"/>
            <a:ext cx="4125156" cy="444724"/>
          </a:xfrm>
          <a:prstGeom prst="rect">
            <a:avLst/>
          </a:prstGeom>
          <a:ln>
            <a:noFill/>
          </a:ln>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52B48"/>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52B48"/>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52B48"/>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52B48"/>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CO" sz="2400" b="1" dirty="0"/>
              <a:t>INVAGINACIÓN INTESTINAL </a:t>
            </a:r>
          </a:p>
        </p:txBody>
      </p:sp>
      <p:pic>
        <p:nvPicPr>
          <p:cNvPr id="9" name="Picture 2" descr="Invaginación Intestinal">
            <a:extLst>
              <a:ext uri="{FF2B5EF4-FFF2-40B4-BE49-F238E27FC236}">
                <a16:creationId xmlns:a16="http://schemas.microsoft.com/office/drawing/2014/main" id="{61FFF306-05D2-4537-9884-A451BE66A8F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348" t="21026" r="8784" b="7811"/>
          <a:stretch/>
        </p:blipFill>
        <p:spPr bwMode="auto">
          <a:xfrm>
            <a:off x="937302" y="1309405"/>
            <a:ext cx="3339548" cy="2153129"/>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7410" name="Picture 2" descr="Abdomen agudo quirurgico en pediatria">
            <a:extLst>
              <a:ext uri="{FF2B5EF4-FFF2-40B4-BE49-F238E27FC236}">
                <a16:creationId xmlns:a16="http://schemas.microsoft.com/office/drawing/2014/main" id="{B1BD1DAC-4620-42AA-8791-61F7F0E2A02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6852" t="11958" r="17072" b="25529"/>
          <a:stretch/>
        </p:blipFill>
        <p:spPr bwMode="auto">
          <a:xfrm>
            <a:off x="8685130" y="4415601"/>
            <a:ext cx="2513253" cy="1785174"/>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11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6A0952-4EA6-472B-BE0E-B9D58D5BD2F7}"/>
              </a:ext>
            </a:extLst>
          </p:cNvPr>
          <p:cNvSpPr>
            <a:spLocks noGrp="1"/>
          </p:cNvSpPr>
          <p:nvPr>
            <p:ph type="title"/>
          </p:nvPr>
        </p:nvSpPr>
        <p:spPr>
          <a:xfrm>
            <a:off x="4963690" y="1881272"/>
            <a:ext cx="6977848" cy="861730"/>
          </a:xfrm>
        </p:spPr>
        <p:txBody>
          <a:bodyPr>
            <a:normAutofit/>
          </a:bodyPr>
          <a:lstStyle/>
          <a:p>
            <a:pPr algn="ctr"/>
            <a:r>
              <a:rPr lang="es-CO" sz="3200" b="1" dirty="0"/>
              <a:t>ABDOMEN AGUDO </a:t>
            </a:r>
          </a:p>
        </p:txBody>
      </p:sp>
      <p:sp>
        <p:nvSpPr>
          <p:cNvPr id="3" name="Marcador de contenido 2">
            <a:extLst>
              <a:ext uri="{FF2B5EF4-FFF2-40B4-BE49-F238E27FC236}">
                <a16:creationId xmlns:a16="http://schemas.microsoft.com/office/drawing/2014/main" id="{F3EB08CA-8941-4F79-8B75-C81DE46D9A47}"/>
              </a:ext>
            </a:extLst>
          </p:cNvPr>
          <p:cNvSpPr>
            <a:spLocks noGrp="1"/>
          </p:cNvSpPr>
          <p:nvPr>
            <p:ph idx="1"/>
          </p:nvPr>
        </p:nvSpPr>
        <p:spPr>
          <a:xfrm>
            <a:off x="5352976" y="2743002"/>
            <a:ext cx="6199276" cy="2153129"/>
          </a:xfrm>
          <a:ln>
            <a:solidFill>
              <a:srgbClr val="06AEAA"/>
            </a:solidFill>
          </a:ln>
        </p:spPr>
        <p:txBody>
          <a:bodyPr>
            <a:normAutofit/>
          </a:bodyPr>
          <a:lstStyle/>
          <a:p>
            <a:r>
              <a:rPr lang="es-CO" sz="2000" dirty="0"/>
              <a:t>Durante las crisis de dolor</a:t>
            </a:r>
            <a:r>
              <a:rPr lang="es-CO" sz="2000" dirty="0">
                <a:sym typeface="Wingdings" panose="05000000000000000000" pitchFamily="2" charset="2"/>
              </a:rPr>
              <a:t> abdomen duro y difícil de valorar. </a:t>
            </a:r>
          </a:p>
          <a:p>
            <a:r>
              <a:rPr lang="es-CO" sz="2000" dirty="0">
                <a:sym typeface="Wingdings" panose="05000000000000000000" pitchFamily="2" charset="2"/>
              </a:rPr>
              <a:t>Palpación de una masa alargada, mal definida, dolorosa, más frecuentemente en el lado derecho del abdomen. </a:t>
            </a:r>
          </a:p>
          <a:p>
            <a:r>
              <a:rPr lang="es-CO" sz="2000" dirty="0">
                <a:sym typeface="Wingdings" panose="05000000000000000000" pitchFamily="2" charset="2"/>
              </a:rPr>
              <a:t>Mandatorio  tacto rectal rectorragia. </a:t>
            </a:r>
          </a:p>
          <a:p>
            <a:pPr marL="457200" lvl="1" indent="0">
              <a:buNone/>
            </a:pPr>
            <a:endParaRPr lang="es-CO" sz="1600" dirty="0">
              <a:sym typeface="Wingdings" panose="05000000000000000000" pitchFamily="2" charset="2"/>
            </a:endParaRPr>
          </a:p>
          <a:p>
            <a:pPr marL="457200" lvl="1" indent="0">
              <a:buNone/>
            </a:pPr>
            <a:endParaRPr lang="es-CO" sz="2000" dirty="0"/>
          </a:p>
          <a:p>
            <a:endParaRPr lang="es-CO" sz="2000" dirty="0"/>
          </a:p>
        </p:txBody>
      </p:sp>
      <p:sp>
        <p:nvSpPr>
          <p:cNvPr id="5" name="Marcador de contenido 2">
            <a:extLst>
              <a:ext uri="{FF2B5EF4-FFF2-40B4-BE49-F238E27FC236}">
                <a16:creationId xmlns:a16="http://schemas.microsoft.com/office/drawing/2014/main" id="{4B655FE2-B06A-403F-AC16-5EF169BE4866}"/>
              </a:ext>
            </a:extLst>
          </p:cNvPr>
          <p:cNvSpPr txBox="1">
            <a:spLocks/>
          </p:cNvSpPr>
          <p:nvPr/>
        </p:nvSpPr>
        <p:spPr>
          <a:xfrm>
            <a:off x="688201" y="632015"/>
            <a:ext cx="4125156" cy="444724"/>
          </a:xfrm>
          <a:prstGeom prst="rect">
            <a:avLst/>
          </a:prstGeom>
          <a:ln>
            <a:noFill/>
          </a:ln>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52B48"/>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52B48"/>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52B48"/>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52B48"/>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CO" sz="2400" b="1" dirty="0"/>
              <a:t>INVAGINACIÓN INTESTINAL </a:t>
            </a:r>
          </a:p>
        </p:txBody>
      </p:sp>
      <p:pic>
        <p:nvPicPr>
          <p:cNvPr id="9" name="Picture 2" descr="Invaginación Intestinal">
            <a:extLst>
              <a:ext uri="{FF2B5EF4-FFF2-40B4-BE49-F238E27FC236}">
                <a16:creationId xmlns:a16="http://schemas.microsoft.com/office/drawing/2014/main" id="{9C80EB59-CA26-476A-8E59-025EC006080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348" t="21026" r="8784" b="7811"/>
          <a:stretch/>
        </p:blipFill>
        <p:spPr bwMode="auto">
          <a:xfrm>
            <a:off x="1081005" y="1275871"/>
            <a:ext cx="3339548" cy="2153129"/>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86597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6A0952-4EA6-472B-BE0E-B9D58D5BD2F7}"/>
              </a:ext>
            </a:extLst>
          </p:cNvPr>
          <p:cNvSpPr>
            <a:spLocks noGrp="1"/>
          </p:cNvSpPr>
          <p:nvPr>
            <p:ph type="title"/>
          </p:nvPr>
        </p:nvSpPr>
        <p:spPr>
          <a:xfrm>
            <a:off x="5058940" y="1020294"/>
            <a:ext cx="6977848" cy="861730"/>
          </a:xfrm>
        </p:spPr>
        <p:txBody>
          <a:bodyPr>
            <a:normAutofit/>
          </a:bodyPr>
          <a:lstStyle/>
          <a:p>
            <a:pPr algn="ctr"/>
            <a:r>
              <a:rPr lang="es-CO" sz="3200" b="1" dirty="0"/>
              <a:t>ABDOMEN AGUDO </a:t>
            </a:r>
          </a:p>
        </p:txBody>
      </p:sp>
      <p:sp>
        <p:nvSpPr>
          <p:cNvPr id="3" name="Marcador de contenido 2">
            <a:extLst>
              <a:ext uri="{FF2B5EF4-FFF2-40B4-BE49-F238E27FC236}">
                <a16:creationId xmlns:a16="http://schemas.microsoft.com/office/drawing/2014/main" id="{F3EB08CA-8941-4F79-8B75-C81DE46D9A47}"/>
              </a:ext>
            </a:extLst>
          </p:cNvPr>
          <p:cNvSpPr>
            <a:spLocks noGrp="1"/>
          </p:cNvSpPr>
          <p:nvPr>
            <p:ph idx="1"/>
          </p:nvPr>
        </p:nvSpPr>
        <p:spPr>
          <a:xfrm>
            <a:off x="5448226" y="1882024"/>
            <a:ext cx="6199276" cy="1232237"/>
          </a:xfrm>
          <a:ln>
            <a:solidFill>
              <a:srgbClr val="06AEAA"/>
            </a:solidFill>
          </a:ln>
        </p:spPr>
        <p:txBody>
          <a:bodyPr>
            <a:normAutofit/>
          </a:bodyPr>
          <a:lstStyle/>
          <a:p>
            <a:r>
              <a:rPr lang="es-CO" sz="2000" dirty="0"/>
              <a:t>Confirmar diagnóstico</a:t>
            </a:r>
            <a:r>
              <a:rPr lang="es-CO" sz="2000" dirty="0">
                <a:sym typeface="Wingdings" panose="05000000000000000000" pitchFamily="2" charset="2"/>
              </a:rPr>
              <a:t> ecografía (S y E 100%).</a:t>
            </a:r>
          </a:p>
          <a:p>
            <a:r>
              <a:rPr lang="es-CO" sz="2000" dirty="0">
                <a:sym typeface="Wingdings" panose="05000000000000000000" pitchFamily="2" charset="2"/>
              </a:rPr>
              <a:t>80% reduce con enema. </a:t>
            </a:r>
          </a:p>
          <a:p>
            <a:r>
              <a:rPr lang="es-CO" sz="2000" dirty="0">
                <a:sym typeface="Wingdings" panose="05000000000000000000" pitchFamily="2" charset="2"/>
              </a:rPr>
              <a:t>20% requiere intervención quirúrgica para reducción. </a:t>
            </a:r>
          </a:p>
          <a:p>
            <a:pPr marL="457200" lvl="1" indent="0">
              <a:buNone/>
            </a:pPr>
            <a:endParaRPr lang="es-CO" sz="1600" dirty="0">
              <a:sym typeface="Wingdings" panose="05000000000000000000" pitchFamily="2" charset="2"/>
            </a:endParaRPr>
          </a:p>
          <a:p>
            <a:pPr marL="457200" lvl="1" indent="0">
              <a:buNone/>
            </a:pPr>
            <a:endParaRPr lang="es-CO" sz="2000" dirty="0"/>
          </a:p>
          <a:p>
            <a:endParaRPr lang="es-CO" sz="2000" dirty="0"/>
          </a:p>
        </p:txBody>
      </p:sp>
      <p:sp>
        <p:nvSpPr>
          <p:cNvPr id="5" name="Marcador de contenido 2">
            <a:extLst>
              <a:ext uri="{FF2B5EF4-FFF2-40B4-BE49-F238E27FC236}">
                <a16:creationId xmlns:a16="http://schemas.microsoft.com/office/drawing/2014/main" id="{0368BD9A-D090-4B57-96F8-93470943B6BB}"/>
              </a:ext>
            </a:extLst>
          </p:cNvPr>
          <p:cNvSpPr txBox="1">
            <a:spLocks/>
          </p:cNvSpPr>
          <p:nvPr/>
        </p:nvSpPr>
        <p:spPr>
          <a:xfrm>
            <a:off x="812026" y="575570"/>
            <a:ext cx="4125156" cy="444724"/>
          </a:xfrm>
          <a:prstGeom prst="rect">
            <a:avLst/>
          </a:prstGeom>
          <a:ln>
            <a:noFill/>
          </a:ln>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52B48"/>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52B48"/>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52B48"/>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52B48"/>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CO" sz="2400" b="1" dirty="0"/>
              <a:t>INVAGINACIÓN INTESTINAL </a:t>
            </a:r>
          </a:p>
        </p:txBody>
      </p:sp>
      <p:pic>
        <p:nvPicPr>
          <p:cNvPr id="9" name="Picture 2" descr="Invaginación Intestinal">
            <a:extLst>
              <a:ext uri="{FF2B5EF4-FFF2-40B4-BE49-F238E27FC236}">
                <a16:creationId xmlns:a16="http://schemas.microsoft.com/office/drawing/2014/main" id="{B64BA82A-1480-48CC-8BC7-F20C7879C5B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348" t="21026" r="8784" b="7811"/>
          <a:stretch/>
        </p:blipFill>
        <p:spPr bwMode="auto">
          <a:xfrm>
            <a:off x="1045595" y="1275871"/>
            <a:ext cx="3339548" cy="2153129"/>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8434" name="Picture 2" descr="Invaginación intestinal crónica | Anales de Pediatría">
            <a:extLst>
              <a:ext uri="{FF2B5EF4-FFF2-40B4-BE49-F238E27FC236}">
                <a16:creationId xmlns:a16="http://schemas.microsoft.com/office/drawing/2014/main" id="{8B755F2F-6010-4E6C-B0D9-C3167D2AD63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4735"/>
          <a:stretch/>
        </p:blipFill>
        <p:spPr bwMode="auto">
          <a:xfrm>
            <a:off x="6838933" y="3429000"/>
            <a:ext cx="3265027" cy="2821744"/>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82175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6A0952-4EA6-472B-BE0E-B9D58D5BD2F7}"/>
              </a:ext>
            </a:extLst>
          </p:cNvPr>
          <p:cNvSpPr>
            <a:spLocks noGrp="1"/>
          </p:cNvSpPr>
          <p:nvPr>
            <p:ph type="title"/>
          </p:nvPr>
        </p:nvSpPr>
        <p:spPr>
          <a:xfrm>
            <a:off x="4839865" y="1700297"/>
            <a:ext cx="6977848" cy="861730"/>
          </a:xfrm>
        </p:spPr>
        <p:txBody>
          <a:bodyPr>
            <a:normAutofit/>
          </a:bodyPr>
          <a:lstStyle/>
          <a:p>
            <a:pPr algn="ctr"/>
            <a:r>
              <a:rPr lang="es-CO" sz="3200" b="1" dirty="0"/>
              <a:t>ABDOMEN AGUDO </a:t>
            </a:r>
          </a:p>
        </p:txBody>
      </p:sp>
      <p:sp>
        <p:nvSpPr>
          <p:cNvPr id="3" name="Marcador de contenido 2">
            <a:extLst>
              <a:ext uri="{FF2B5EF4-FFF2-40B4-BE49-F238E27FC236}">
                <a16:creationId xmlns:a16="http://schemas.microsoft.com/office/drawing/2014/main" id="{F3EB08CA-8941-4F79-8B75-C81DE46D9A47}"/>
              </a:ext>
            </a:extLst>
          </p:cNvPr>
          <p:cNvSpPr>
            <a:spLocks noGrp="1"/>
          </p:cNvSpPr>
          <p:nvPr>
            <p:ph idx="1"/>
          </p:nvPr>
        </p:nvSpPr>
        <p:spPr>
          <a:xfrm>
            <a:off x="5229151" y="2562027"/>
            <a:ext cx="6199276" cy="2530949"/>
          </a:xfrm>
          <a:ln>
            <a:solidFill>
              <a:srgbClr val="06AEAA"/>
            </a:solidFill>
          </a:ln>
        </p:spPr>
        <p:txBody>
          <a:bodyPr>
            <a:normAutofit/>
          </a:bodyPr>
          <a:lstStyle/>
          <a:p>
            <a:r>
              <a:rPr lang="es-CO" sz="2000" dirty="0"/>
              <a:t>Es la complicación más frecuente de las hernias. </a:t>
            </a:r>
          </a:p>
          <a:p>
            <a:r>
              <a:rPr lang="es-CO" sz="2000" dirty="0">
                <a:sym typeface="Wingdings" panose="05000000000000000000" pitchFamily="2" charset="2"/>
              </a:rPr>
              <a:t>No resolución oportuna compromiso vascular  cirugía urgente. </a:t>
            </a:r>
          </a:p>
          <a:p>
            <a:r>
              <a:rPr lang="es-CO" sz="2000" dirty="0">
                <a:sym typeface="Wingdings" panose="05000000000000000000" pitchFamily="2" charset="2"/>
              </a:rPr>
              <a:t>Más frecuente en lactantes irritables, cólico, llanto y vómito. </a:t>
            </a:r>
          </a:p>
          <a:p>
            <a:r>
              <a:rPr lang="es-CO" sz="2000" dirty="0">
                <a:sym typeface="Wingdings" panose="05000000000000000000" pitchFamily="2" charset="2"/>
              </a:rPr>
              <a:t>Masa inguinal dura, dolorosa y firme; en niños puede llegar al escroto (hernia </a:t>
            </a:r>
            <a:r>
              <a:rPr lang="es-CO" sz="2000" dirty="0" err="1">
                <a:sym typeface="Wingdings" panose="05000000000000000000" pitchFamily="2" charset="2"/>
              </a:rPr>
              <a:t>inguino</a:t>
            </a:r>
            <a:r>
              <a:rPr lang="es-CO" sz="2000" dirty="0">
                <a:sym typeface="Wingdings" panose="05000000000000000000" pitchFamily="2" charset="2"/>
              </a:rPr>
              <a:t>-escrotal).</a:t>
            </a:r>
          </a:p>
          <a:p>
            <a:pPr marL="457200" lvl="1" indent="0">
              <a:buNone/>
            </a:pPr>
            <a:endParaRPr lang="es-CO" sz="1600" dirty="0">
              <a:sym typeface="Wingdings" panose="05000000000000000000" pitchFamily="2" charset="2"/>
            </a:endParaRPr>
          </a:p>
          <a:p>
            <a:pPr marL="457200" lvl="1" indent="0">
              <a:buNone/>
            </a:pPr>
            <a:endParaRPr lang="es-CO" sz="2000" dirty="0"/>
          </a:p>
          <a:p>
            <a:endParaRPr lang="es-CO" sz="2000" dirty="0"/>
          </a:p>
        </p:txBody>
      </p:sp>
      <p:sp>
        <p:nvSpPr>
          <p:cNvPr id="6" name="Marcador de contenido 2">
            <a:extLst>
              <a:ext uri="{FF2B5EF4-FFF2-40B4-BE49-F238E27FC236}">
                <a16:creationId xmlns:a16="http://schemas.microsoft.com/office/drawing/2014/main" id="{D8285A8D-C402-4B6C-81A7-63563517D219}"/>
              </a:ext>
            </a:extLst>
          </p:cNvPr>
          <p:cNvSpPr txBox="1">
            <a:spLocks/>
          </p:cNvSpPr>
          <p:nvPr/>
        </p:nvSpPr>
        <p:spPr>
          <a:xfrm>
            <a:off x="1054537" y="443140"/>
            <a:ext cx="3471414" cy="789497"/>
          </a:xfrm>
          <a:prstGeom prst="rect">
            <a:avLst/>
          </a:prstGeom>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52B48"/>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52B48"/>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52B48"/>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52B48"/>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CO" sz="2400" b="1" dirty="0"/>
              <a:t>HERNIA INGUINAL INCARCERADA</a:t>
            </a:r>
          </a:p>
        </p:txBody>
      </p:sp>
      <p:pic>
        <p:nvPicPr>
          <p:cNvPr id="19458" name="Picture 2" descr="Todo lo que necesitas saber acerca de la hernia encarcelada">
            <a:extLst>
              <a:ext uri="{FF2B5EF4-FFF2-40B4-BE49-F238E27FC236}">
                <a16:creationId xmlns:a16="http://schemas.microsoft.com/office/drawing/2014/main" id="{723D4FC1-2729-455C-8ED8-9ACE745BE5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6487" y="1448901"/>
            <a:ext cx="3127513" cy="1563757"/>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36839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6A0952-4EA6-472B-BE0E-B9D58D5BD2F7}"/>
              </a:ext>
            </a:extLst>
          </p:cNvPr>
          <p:cNvSpPr>
            <a:spLocks noGrp="1"/>
          </p:cNvSpPr>
          <p:nvPr>
            <p:ph type="title"/>
          </p:nvPr>
        </p:nvSpPr>
        <p:spPr>
          <a:xfrm>
            <a:off x="4906540" y="1643147"/>
            <a:ext cx="6977848" cy="861730"/>
          </a:xfrm>
        </p:spPr>
        <p:txBody>
          <a:bodyPr>
            <a:normAutofit/>
          </a:bodyPr>
          <a:lstStyle/>
          <a:p>
            <a:pPr algn="ctr"/>
            <a:r>
              <a:rPr lang="es-CO" sz="3200" b="1" dirty="0"/>
              <a:t>ABDOMEN AGUDO </a:t>
            </a:r>
          </a:p>
        </p:txBody>
      </p:sp>
      <p:sp>
        <p:nvSpPr>
          <p:cNvPr id="3" name="Marcador de contenido 2">
            <a:extLst>
              <a:ext uri="{FF2B5EF4-FFF2-40B4-BE49-F238E27FC236}">
                <a16:creationId xmlns:a16="http://schemas.microsoft.com/office/drawing/2014/main" id="{F3EB08CA-8941-4F79-8B75-C81DE46D9A47}"/>
              </a:ext>
            </a:extLst>
          </p:cNvPr>
          <p:cNvSpPr>
            <a:spLocks noGrp="1"/>
          </p:cNvSpPr>
          <p:nvPr>
            <p:ph idx="1"/>
          </p:nvPr>
        </p:nvSpPr>
        <p:spPr>
          <a:xfrm>
            <a:off x="5295826" y="2504877"/>
            <a:ext cx="6199276" cy="2882463"/>
          </a:xfrm>
          <a:ln>
            <a:solidFill>
              <a:srgbClr val="06AEAA"/>
            </a:solidFill>
          </a:ln>
        </p:spPr>
        <p:txBody>
          <a:bodyPr>
            <a:normAutofit lnSpcReduction="10000"/>
          </a:bodyPr>
          <a:lstStyle/>
          <a:p>
            <a:r>
              <a:rPr lang="es-CO" sz="2000" dirty="0">
                <a:sym typeface="Wingdings" panose="05000000000000000000" pitchFamily="2" charset="2"/>
              </a:rPr>
              <a:t>Ante diagnóstico reducción manual urgente:</a:t>
            </a:r>
          </a:p>
          <a:p>
            <a:pPr lvl="1"/>
            <a:r>
              <a:rPr lang="es-CO" sz="2000" dirty="0">
                <a:sym typeface="Wingdings" panose="05000000000000000000" pitchFamily="2" charset="2"/>
              </a:rPr>
              <a:t>Presionar la hernia con los dedos en dirección al anillo inguinal que se fija con la otra mano.</a:t>
            </a:r>
          </a:p>
          <a:p>
            <a:pPr lvl="1"/>
            <a:r>
              <a:rPr lang="es-CO" sz="2000" dirty="0">
                <a:sym typeface="Wingdings" panose="05000000000000000000" pitchFamily="2" charset="2"/>
              </a:rPr>
              <a:t>Niño lo más relajado posible se puede indicar analgesia sedante antes de. </a:t>
            </a:r>
          </a:p>
          <a:p>
            <a:r>
              <a:rPr lang="es-CO" sz="2000" dirty="0">
                <a:sym typeface="Wingdings" panose="05000000000000000000" pitchFamily="2" charset="2"/>
              </a:rPr>
              <a:t>Valoración urgente por cirugía:</a:t>
            </a:r>
          </a:p>
          <a:p>
            <a:pPr lvl="1"/>
            <a:r>
              <a:rPr lang="es-CO" sz="2000" dirty="0">
                <a:sym typeface="Wingdings" panose="05000000000000000000" pitchFamily="2" charset="2"/>
              </a:rPr>
              <a:t>Cirugía programada si se logró reducción manual. </a:t>
            </a:r>
          </a:p>
          <a:p>
            <a:pPr lvl="1"/>
            <a:r>
              <a:rPr lang="es-CO" sz="2000" dirty="0">
                <a:sym typeface="Wingdings" panose="05000000000000000000" pitchFamily="2" charset="2"/>
              </a:rPr>
              <a:t>Cirugía urgente. </a:t>
            </a:r>
          </a:p>
          <a:p>
            <a:pPr marL="457200" lvl="1" indent="0">
              <a:buNone/>
            </a:pPr>
            <a:endParaRPr lang="es-CO" sz="2000" dirty="0">
              <a:sym typeface="Wingdings" panose="05000000000000000000" pitchFamily="2" charset="2"/>
            </a:endParaRPr>
          </a:p>
          <a:p>
            <a:pPr marL="457200" lvl="1" indent="0">
              <a:buNone/>
            </a:pPr>
            <a:endParaRPr lang="es-CO" sz="2000" dirty="0"/>
          </a:p>
          <a:p>
            <a:endParaRPr lang="es-CO" sz="2000" dirty="0"/>
          </a:p>
        </p:txBody>
      </p:sp>
      <p:sp>
        <p:nvSpPr>
          <p:cNvPr id="5" name="Marcador de contenido 2">
            <a:extLst>
              <a:ext uri="{FF2B5EF4-FFF2-40B4-BE49-F238E27FC236}">
                <a16:creationId xmlns:a16="http://schemas.microsoft.com/office/drawing/2014/main" id="{386B063D-6C0B-4A9D-BDBD-43CD04A11037}"/>
              </a:ext>
            </a:extLst>
          </p:cNvPr>
          <p:cNvSpPr txBox="1">
            <a:spLocks/>
          </p:cNvSpPr>
          <p:nvPr/>
        </p:nvSpPr>
        <p:spPr>
          <a:xfrm>
            <a:off x="1263676" y="519340"/>
            <a:ext cx="3222599" cy="789497"/>
          </a:xfrm>
          <a:prstGeom prst="rect">
            <a:avLst/>
          </a:prstGeom>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52B48"/>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52B48"/>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52B48"/>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52B48"/>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CO" sz="2400" b="1" dirty="0"/>
              <a:t>HERNIA INGUINAL INCARCERADA</a:t>
            </a:r>
          </a:p>
        </p:txBody>
      </p:sp>
      <p:pic>
        <p:nvPicPr>
          <p:cNvPr id="9" name="Picture 2" descr="Todo lo que necesitas saber acerca de la hernia encarcelada">
            <a:extLst>
              <a:ext uri="{FF2B5EF4-FFF2-40B4-BE49-F238E27FC236}">
                <a16:creationId xmlns:a16="http://schemas.microsoft.com/office/drawing/2014/main" id="{A94775F6-6376-4D09-B247-72CEF44F10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8762" y="1401276"/>
            <a:ext cx="3127513" cy="1563757"/>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1197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6A0952-4EA6-472B-BE0E-B9D58D5BD2F7}"/>
              </a:ext>
            </a:extLst>
          </p:cNvPr>
          <p:cNvSpPr>
            <a:spLocks noGrp="1"/>
          </p:cNvSpPr>
          <p:nvPr>
            <p:ph type="title"/>
          </p:nvPr>
        </p:nvSpPr>
        <p:spPr>
          <a:xfrm>
            <a:off x="4499280" y="1423137"/>
            <a:ext cx="6977848" cy="861730"/>
          </a:xfrm>
        </p:spPr>
        <p:txBody>
          <a:bodyPr>
            <a:normAutofit/>
          </a:bodyPr>
          <a:lstStyle/>
          <a:p>
            <a:pPr algn="ctr"/>
            <a:r>
              <a:rPr lang="es-CO" sz="3200" b="1" dirty="0"/>
              <a:t>ABDOMEN AGUDO </a:t>
            </a:r>
          </a:p>
        </p:txBody>
      </p:sp>
      <p:sp>
        <p:nvSpPr>
          <p:cNvPr id="3" name="Marcador de contenido 2">
            <a:extLst>
              <a:ext uri="{FF2B5EF4-FFF2-40B4-BE49-F238E27FC236}">
                <a16:creationId xmlns:a16="http://schemas.microsoft.com/office/drawing/2014/main" id="{F3EB08CA-8941-4F79-8B75-C81DE46D9A47}"/>
              </a:ext>
            </a:extLst>
          </p:cNvPr>
          <p:cNvSpPr>
            <a:spLocks noGrp="1"/>
          </p:cNvSpPr>
          <p:nvPr>
            <p:ph idx="1"/>
          </p:nvPr>
        </p:nvSpPr>
        <p:spPr>
          <a:xfrm>
            <a:off x="4888566" y="2284867"/>
            <a:ext cx="6199276" cy="2882463"/>
          </a:xfrm>
          <a:ln>
            <a:solidFill>
              <a:srgbClr val="06AEAA"/>
            </a:solidFill>
          </a:ln>
        </p:spPr>
        <p:txBody>
          <a:bodyPr>
            <a:normAutofit/>
          </a:bodyPr>
          <a:lstStyle/>
          <a:p>
            <a:r>
              <a:rPr lang="es-CO" sz="2000" dirty="0">
                <a:sym typeface="Wingdings" panose="05000000000000000000" pitchFamily="2" charset="2"/>
              </a:rPr>
              <a:t>Primera causa de abdomen quirúrgico en niños. </a:t>
            </a:r>
          </a:p>
          <a:p>
            <a:r>
              <a:rPr lang="es-CO" sz="2000" dirty="0">
                <a:sym typeface="Wingdings" panose="05000000000000000000" pitchFamily="2" charset="2"/>
              </a:rPr>
              <a:t>Principalmente 7-14 años. </a:t>
            </a:r>
          </a:p>
          <a:p>
            <a:r>
              <a:rPr lang="es-CO" sz="2000" dirty="0">
                <a:sym typeface="Wingdings" panose="05000000000000000000" pitchFamily="2" charset="2"/>
              </a:rPr>
              <a:t>Muy raro en menores de 2 años, ocasional en lactantes y recién nacidos, pero con mayor riesgo de perforación. </a:t>
            </a:r>
          </a:p>
          <a:p>
            <a:r>
              <a:rPr lang="es-CO" sz="2000" dirty="0">
                <a:sym typeface="Wingdings" panose="05000000000000000000" pitchFamily="2" charset="2"/>
              </a:rPr>
              <a:t>Más frecuente en varones. </a:t>
            </a:r>
          </a:p>
          <a:p>
            <a:r>
              <a:rPr lang="es-CO" sz="2000" dirty="0">
                <a:sym typeface="Wingdings" panose="05000000000000000000" pitchFamily="2" charset="2"/>
              </a:rPr>
              <a:t>Antecedente familiar alta incidencia. </a:t>
            </a:r>
          </a:p>
          <a:p>
            <a:r>
              <a:rPr lang="es-CO" sz="2000" dirty="0">
                <a:sym typeface="Wingdings" panose="05000000000000000000" pitchFamily="2" charset="2"/>
              </a:rPr>
              <a:t>Se produce por obstrucción de la luz del apéndice cecal. </a:t>
            </a:r>
          </a:p>
          <a:p>
            <a:pPr marL="457200" lvl="1" indent="0">
              <a:buNone/>
            </a:pPr>
            <a:endParaRPr lang="es-CO" sz="2000" dirty="0">
              <a:sym typeface="Wingdings" panose="05000000000000000000" pitchFamily="2" charset="2"/>
            </a:endParaRPr>
          </a:p>
          <a:p>
            <a:pPr marL="457200" lvl="1" indent="0">
              <a:buNone/>
            </a:pPr>
            <a:endParaRPr lang="es-CO" sz="2000" dirty="0"/>
          </a:p>
          <a:p>
            <a:endParaRPr lang="es-CO" sz="2000" dirty="0"/>
          </a:p>
        </p:txBody>
      </p:sp>
      <p:sp>
        <p:nvSpPr>
          <p:cNvPr id="6" name="Marcador de contenido 2">
            <a:extLst>
              <a:ext uri="{FF2B5EF4-FFF2-40B4-BE49-F238E27FC236}">
                <a16:creationId xmlns:a16="http://schemas.microsoft.com/office/drawing/2014/main" id="{D8285A8D-C402-4B6C-81A7-63563517D219}"/>
              </a:ext>
            </a:extLst>
          </p:cNvPr>
          <p:cNvSpPr txBox="1">
            <a:spLocks/>
          </p:cNvSpPr>
          <p:nvPr/>
        </p:nvSpPr>
        <p:spPr>
          <a:xfrm>
            <a:off x="944382" y="738809"/>
            <a:ext cx="3044522" cy="457199"/>
          </a:xfrm>
          <a:prstGeom prst="rect">
            <a:avLst/>
          </a:prstGeom>
          <a:ln>
            <a:noFill/>
          </a:ln>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52B48"/>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52B48"/>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52B48"/>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52B48"/>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CO" sz="2400" b="1" dirty="0"/>
              <a:t>APENDICITIS AGUDA </a:t>
            </a:r>
          </a:p>
        </p:txBody>
      </p:sp>
      <p:pic>
        <p:nvPicPr>
          <p:cNvPr id="20482" name="Picture 2" descr="Apendicitis Aguda. – sonodigest">
            <a:extLst>
              <a:ext uri="{FF2B5EF4-FFF2-40B4-BE49-F238E27FC236}">
                <a16:creationId xmlns:a16="http://schemas.microsoft.com/office/drawing/2014/main" id="{E3A8A2DB-2381-41B2-B5C7-4561B86AFC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4158" y="1196008"/>
            <a:ext cx="2672711" cy="1834009"/>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38885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6A0952-4EA6-472B-BE0E-B9D58D5BD2F7}"/>
              </a:ext>
            </a:extLst>
          </p:cNvPr>
          <p:cNvSpPr>
            <a:spLocks noGrp="1"/>
          </p:cNvSpPr>
          <p:nvPr>
            <p:ph type="title"/>
          </p:nvPr>
        </p:nvSpPr>
        <p:spPr>
          <a:xfrm>
            <a:off x="4926209" y="1992397"/>
            <a:ext cx="6977848" cy="861730"/>
          </a:xfrm>
        </p:spPr>
        <p:txBody>
          <a:bodyPr>
            <a:normAutofit/>
          </a:bodyPr>
          <a:lstStyle/>
          <a:p>
            <a:pPr algn="ctr"/>
            <a:r>
              <a:rPr lang="es-CO" sz="3200" b="1" dirty="0"/>
              <a:t>ABDOMEN AGUDO </a:t>
            </a:r>
          </a:p>
        </p:txBody>
      </p:sp>
      <p:sp>
        <p:nvSpPr>
          <p:cNvPr id="3" name="Marcador de contenido 2">
            <a:extLst>
              <a:ext uri="{FF2B5EF4-FFF2-40B4-BE49-F238E27FC236}">
                <a16:creationId xmlns:a16="http://schemas.microsoft.com/office/drawing/2014/main" id="{F3EB08CA-8941-4F79-8B75-C81DE46D9A47}"/>
              </a:ext>
            </a:extLst>
          </p:cNvPr>
          <p:cNvSpPr>
            <a:spLocks noGrp="1"/>
          </p:cNvSpPr>
          <p:nvPr>
            <p:ph idx="1"/>
          </p:nvPr>
        </p:nvSpPr>
        <p:spPr>
          <a:xfrm>
            <a:off x="5315495" y="2895403"/>
            <a:ext cx="6199276" cy="1904238"/>
          </a:xfrm>
          <a:ln>
            <a:solidFill>
              <a:srgbClr val="06AEAA"/>
            </a:solidFill>
          </a:ln>
        </p:spPr>
        <p:txBody>
          <a:bodyPr>
            <a:normAutofit/>
          </a:bodyPr>
          <a:lstStyle/>
          <a:p>
            <a:r>
              <a:rPr lang="es-CO" sz="2000" dirty="0">
                <a:sym typeface="Wingdings" panose="05000000000000000000" pitchFamily="2" charset="2"/>
              </a:rPr>
              <a:t>Síntomas varían con la edad y el tiempo de evolución. </a:t>
            </a:r>
          </a:p>
          <a:p>
            <a:r>
              <a:rPr lang="es-CO" sz="2000" dirty="0">
                <a:sym typeface="Wingdings" panose="05000000000000000000" pitchFamily="2" charset="2"/>
              </a:rPr>
              <a:t>Dolor abdominal periumbilical con posterior migración y localización en fosa ilíaca derecha.</a:t>
            </a:r>
          </a:p>
          <a:p>
            <a:r>
              <a:rPr lang="es-CO" sz="2000" dirty="0">
                <a:sym typeface="Wingdings" panose="05000000000000000000" pitchFamily="2" charset="2"/>
              </a:rPr>
              <a:t>Se acompaña de fiebre, vómitos e inapetencia, diarrea, síntomas urinarios, distensión abdominal. </a:t>
            </a:r>
          </a:p>
          <a:p>
            <a:pPr marL="457200" lvl="1" indent="0">
              <a:buNone/>
            </a:pPr>
            <a:endParaRPr lang="es-CO" sz="2000" dirty="0">
              <a:sym typeface="Wingdings" panose="05000000000000000000" pitchFamily="2" charset="2"/>
            </a:endParaRPr>
          </a:p>
          <a:p>
            <a:pPr marL="457200" lvl="1" indent="0">
              <a:buNone/>
            </a:pPr>
            <a:endParaRPr lang="es-CO" sz="2000" dirty="0"/>
          </a:p>
          <a:p>
            <a:endParaRPr lang="es-CO" sz="2000" dirty="0"/>
          </a:p>
        </p:txBody>
      </p:sp>
      <p:sp>
        <p:nvSpPr>
          <p:cNvPr id="5" name="Marcador de contenido 2">
            <a:extLst>
              <a:ext uri="{FF2B5EF4-FFF2-40B4-BE49-F238E27FC236}">
                <a16:creationId xmlns:a16="http://schemas.microsoft.com/office/drawing/2014/main" id="{0DB3862E-24B4-497C-9CC3-D269BCE5313F}"/>
              </a:ext>
            </a:extLst>
          </p:cNvPr>
          <p:cNvSpPr txBox="1">
            <a:spLocks/>
          </p:cNvSpPr>
          <p:nvPr/>
        </p:nvSpPr>
        <p:spPr>
          <a:xfrm>
            <a:off x="1104158" y="794488"/>
            <a:ext cx="3044522" cy="457199"/>
          </a:xfrm>
          <a:prstGeom prst="rect">
            <a:avLst/>
          </a:prstGeom>
          <a:ln>
            <a:noFill/>
          </a:ln>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52B48"/>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52B48"/>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52B48"/>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52B48"/>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CO" sz="2400" b="1" dirty="0"/>
              <a:t>APENDICITIS AGUDA </a:t>
            </a:r>
          </a:p>
        </p:txBody>
      </p:sp>
      <p:pic>
        <p:nvPicPr>
          <p:cNvPr id="9" name="Picture 2" descr="Apendicitis Aguda. – sonodigest">
            <a:extLst>
              <a:ext uri="{FF2B5EF4-FFF2-40B4-BE49-F238E27FC236}">
                <a16:creationId xmlns:a16="http://schemas.microsoft.com/office/drawing/2014/main" id="{9E621945-A222-4E16-8C66-6037D639F2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0063" y="1328291"/>
            <a:ext cx="2672711" cy="1834009"/>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37045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6A0952-4EA6-472B-BE0E-B9D58D5BD2F7}"/>
              </a:ext>
            </a:extLst>
          </p:cNvPr>
          <p:cNvSpPr>
            <a:spLocks noGrp="1"/>
          </p:cNvSpPr>
          <p:nvPr>
            <p:ph type="title"/>
          </p:nvPr>
        </p:nvSpPr>
        <p:spPr>
          <a:xfrm>
            <a:off x="4488059" y="1594991"/>
            <a:ext cx="6977848" cy="861730"/>
          </a:xfrm>
        </p:spPr>
        <p:txBody>
          <a:bodyPr>
            <a:normAutofit/>
          </a:bodyPr>
          <a:lstStyle/>
          <a:p>
            <a:pPr algn="ctr"/>
            <a:r>
              <a:rPr lang="es-CO" sz="3200" b="1" dirty="0"/>
              <a:t>ABDOMEN AGUDO </a:t>
            </a:r>
          </a:p>
        </p:txBody>
      </p:sp>
      <p:sp>
        <p:nvSpPr>
          <p:cNvPr id="3" name="Marcador de contenido 2">
            <a:extLst>
              <a:ext uri="{FF2B5EF4-FFF2-40B4-BE49-F238E27FC236}">
                <a16:creationId xmlns:a16="http://schemas.microsoft.com/office/drawing/2014/main" id="{F3EB08CA-8941-4F79-8B75-C81DE46D9A47}"/>
              </a:ext>
            </a:extLst>
          </p:cNvPr>
          <p:cNvSpPr>
            <a:spLocks noGrp="1"/>
          </p:cNvSpPr>
          <p:nvPr>
            <p:ph idx="1"/>
          </p:nvPr>
        </p:nvSpPr>
        <p:spPr>
          <a:xfrm>
            <a:off x="5010076" y="2456721"/>
            <a:ext cx="6199276" cy="2597210"/>
          </a:xfrm>
          <a:ln>
            <a:solidFill>
              <a:srgbClr val="06AEAA"/>
            </a:solidFill>
          </a:ln>
        </p:spPr>
        <p:txBody>
          <a:bodyPr>
            <a:normAutofit/>
          </a:bodyPr>
          <a:lstStyle/>
          <a:p>
            <a:r>
              <a:rPr lang="es-CO" sz="2000" dirty="0">
                <a:sym typeface="Wingdings" panose="05000000000000000000" pitchFamily="2" charset="2"/>
              </a:rPr>
              <a:t>Diagnóstico historia clínica y examen físico. </a:t>
            </a:r>
          </a:p>
          <a:p>
            <a:r>
              <a:rPr lang="es-CO" sz="2000" dirty="0">
                <a:sym typeface="Wingdings" panose="05000000000000000000" pitchFamily="2" charset="2"/>
              </a:rPr>
              <a:t>Signos de irritación peritoneal Blumberg, microblumberg, Rovsing, obturador, psoas, dumphy  orientan al diagnóstico. </a:t>
            </a:r>
          </a:p>
          <a:p>
            <a:r>
              <a:rPr lang="es-CO" sz="2000" dirty="0">
                <a:sym typeface="Wingdings" panose="05000000000000000000" pitchFamily="2" charset="2"/>
              </a:rPr>
              <a:t>Paraclínicos leucocitosis, neutrofilia, PCR elevada.</a:t>
            </a:r>
          </a:p>
          <a:p>
            <a:r>
              <a:rPr lang="es-CO" sz="2000" dirty="0">
                <a:sym typeface="Wingdings" panose="05000000000000000000" pitchFamily="2" charset="2"/>
              </a:rPr>
              <a:t>Eco útil en casos dudosos. </a:t>
            </a:r>
          </a:p>
          <a:p>
            <a:r>
              <a:rPr lang="es-CO" sz="2000" dirty="0">
                <a:sym typeface="Wingdings" panose="05000000000000000000" pitchFamily="2" charset="2"/>
              </a:rPr>
              <a:t>Tratamiento quirúrgico. </a:t>
            </a:r>
          </a:p>
          <a:p>
            <a:pPr marL="457200" lvl="1" indent="0">
              <a:buNone/>
            </a:pPr>
            <a:endParaRPr lang="es-CO" sz="2000" dirty="0">
              <a:sym typeface="Wingdings" panose="05000000000000000000" pitchFamily="2" charset="2"/>
            </a:endParaRPr>
          </a:p>
          <a:p>
            <a:pPr marL="457200" lvl="1" indent="0">
              <a:buNone/>
            </a:pPr>
            <a:endParaRPr lang="es-CO" sz="2000" dirty="0"/>
          </a:p>
          <a:p>
            <a:endParaRPr lang="es-CO" sz="2000" dirty="0"/>
          </a:p>
        </p:txBody>
      </p:sp>
      <p:sp>
        <p:nvSpPr>
          <p:cNvPr id="5" name="Marcador de contenido 2">
            <a:extLst>
              <a:ext uri="{FF2B5EF4-FFF2-40B4-BE49-F238E27FC236}">
                <a16:creationId xmlns:a16="http://schemas.microsoft.com/office/drawing/2014/main" id="{ED3E3D43-A662-4E83-9795-7DAA59E6C659}"/>
              </a:ext>
            </a:extLst>
          </p:cNvPr>
          <p:cNvSpPr txBox="1">
            <a:spLocks/>
          </p:cNvSpPr>
          <p:nvPr/>
        </p:nvSpPr>
        <p:spPr>
          <a:xfrm>
            <a:off x="1010913" y="737338"/>
            <a:ext cx="3044522" cy="457199"/>
          </a:xfrm>
          <a:prstGeom prst="rect">
            <a:avLst/>
          </a:prstGeom>
          <a:ln>
            <a:noFill/>
          </a:ln>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52B48"/>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52B48"/>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52B48"/>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52B48"/>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CO" sz="2400" b="1" dirty="0"/>
              <a:t>APENDICITIS AGUDA </a:t>
            </a:r>
          </a:p>
        </p:txBody>
      </p:sp>
      <p:pic>
        <p:nvPicPr>
          <p:cNvPr id="9" name="Picture 2" descr="Apendicitis Aguda. – sonodigest">
            <a:extLst>
              <a:ext uri="{FF2B5EF4-FFF2-40B4-BE49-F238E27FC236}">
                <a16:creationId xmlns:a16="http://schemas.microsoft.com/office/drawing/2014/main" id="{8C83D41A-1AC9-47FD-9667-9E46B88032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0689" y="1366391"/>
            <a:ext cx="2672711" cy="1834009"/>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69481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izzix Thinlits Die - Gracias (Thank You) | Cool words, Thank you quotes,  Sizzix">
            <a:extLst>
              <a:ext uri="{FF2B5EF4-FFF2-40B4-BE49-F238E27FC236}">
                <a16:creationId xmlns:a16="http://schemas.microsoft.com/office/drawing/2014/main" id="{5A2C70C3-F060-4360-A745-FF1F29CB6A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251115"/>
            <a:ext cx="6858000" cy="4887310"/>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7D320D2E-FB7E-4AE4-9676-0D4AF705227F}"/>
              </a:ext>
            </a:extLst>
          </p:cNvPr>
          <p:cNvSpPr txBox="1"/>
          <p:nvPr/>
        </p:nvSpPr>
        <p:spPr>
          <a:xfrm rot="10800000" flipH="1" flipV="1">
            <a:off x="4495969" y="3908034"/>
            <a:ext cx="4340250" cy="369331"/>
          </a:xfrm>
          <a:prstGeom prst="rect">
            <a:avLst/>
          </a:prstGeom>
          <a:noFill/>
        </p:spPr>
        <p:txBody>
          <a:bodyPr wrap="square" rtlCol="0">
            <a:spAutoFit/>
          </a:bodyPr>
          <a:lstStyle/>
          <a:p>
            <a:r>
              <a:rPr lang="es-CO" dirty="0">
                <a:solidFill>
                  <a:srgbClr val="06AEAA"/>
                </a:solidFill>
                <a:latin typeface="Montserrat" panose="00000500000000000000" pitchFamily="50" charset="0"/>
              </a:rPr>
              <a:t>Correo: mrendon.di@gmail.com</a:t>
            </a:r>
          </a:p>
        </p:txBody>
      </p:sp>
    </p:spTree>
    <p:extLst>
      <p:ext uri="{BB962C8B-B14F-4D97-AF65-F5344CB8AC3E}">
        <p14:creationId xmlns:p14="http://schemas.microsoft.com/office/powerpoint/2010/main" val="245342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6A0952-4EA6-472B-BE0E-B9D58D5BD2F7}"/>
              </a:ext>
            </a:extLst>
          </p:cNvPr>
          <p:cNvSpPr>
            <a:spLocks noGrp="1"/>
          </p:cNvSpPr>
          <p:nvPr>
            <p:ph type="title"/>
          </p:nvPr>
        </p:nvSpPr>
        <p:spPr>
          <a:xfrm>
            <a:off x="4669654" y="765190"/>
            <a:ext cx="6977848" cy="861730"/>
          </a:xfrm>
        </p:spPr>
        <p:txBody>
          <a:bodyPr>
            <a:normAutofit/>
          </a:bodyPr>
          <a:lstStyle/>
          <a:p>
            <a:pPr algn="ctr"/>
            <a:r>
              <a:rPr lang="es-CO" sz="3200" b="1" dirty="0"/>
              <a:t>ESCROTO AGUDO </a:t>
            </a:r>
          </a:p>
        </p:txBody>
      </p:sp>
      <p:sp>
        <p:nvSpPr>
          <p:cNvPr id="3" name="Marcador de contenido 2">
            <a:extLst>
              <a:ext uri="{FF2B5EF4-FFF2-40B4-BE49-F238E27FC236}">
                <a16:creationId xmlns:a16="http://schemas.microsoft.com/office/drawing/2014/main" id="{F3EB08CA-8941-4F79-8B75-C81DE46D9A47}"/>
              </a:ext>
            </a:extLst>
          </p:cNvPr>
          <p:cNvSpPr>
            <a:spLocks noGrp="1"/>
          </p:cNvSpPr>
          <p:nvPr>
            <p:ph idx="1"/>
          </p:nvPr>
        </p:nvSpPr>
        <p:spPr>
          <a:xfrm>
            <a:off x="5314876" y="1626920"/>
            <a:ext cx="6199276" cy="1802080"/>
          </a:xfrm>
          <a:ln>
            <a:solidFill>
              <a:srgbClr val="06AEAA"/>
            </a:solidFill>
          </a:ln>
        </p:spPr>
        <p:txBody>
          <a:bodyPr>
            <a:normAutofit/>
          </a:bodyPr>
          <a:lstStyle/>
          <a:p>
            <a:r>
              <a:rPr lang="es-CO" sz="2000" dirty="0"/>
              <a:t>Dolor testicular brusco + signos inflamatorios locales. </a:t>
            </a:r>
          </a:p>
          <a:p>
            <a:r>
              <a:rPr lang="es-CO" sz="2000" dirty="0"/>
              <a:t>Causas más frecuentes: </a:t>
            </a:r>
          </a:p>
          <a:p>
            <a:pPr lvl="1"/>
            <a:r>
              <a:rPr lang="es-CO" sz="2000" dirty="0"/>
              <a:t>Torsión testicular.</a:t>
            </a:r>
          </a:p>
          <a:p>
            <a:pPr lvl="1"/>
            <a:r>
              <a:rPr lang="es-CO" sz="2000" dirty="0"/>
              <a:t>Torsión de hidátide.</a:t>
            </a:r>
          </a:p>
          <a:p>
            <a:pPr lvl="1"/>
            <a:r>
              <a:rPr lang="es-CO" sz="2000" dirty="0"/>
              <a:t>Epididimitis aguda. </a:t>
            </a:r>
          </a:p>
        </p:txBody>
      </p:sp>
      <p:pic>
        <p:nvPicPr>
          <p:cNvPr id="2050" name="Picture 2" descr="Escroto agudo. Torsión testicular. Testículo inflamado - YouTube">
            <a:extLst>
              <a:ext uri="{FF2B5EF4-FFF2-40B4-BE49-F238E27FC236}">
                <a16:creationId xmlns:a16="http://schemas.microsoft.com/office/drawing/2014/main" id="{D552E2F1-4E72-4714-AC84-6A27FFD1F9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4855" y="842886"/>
            <a:ext cx="3774799" cy="2123325"/>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1696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6A0952-4EA6-472B-BE0E-B9D58D5BD2F7}"/>
              </a:ext>
            </a:extLst>
          </p:cNvPr>
          <p:cNvSpPr>
            <a:spLocks noGrp="1"/>
          </p:cNvSpPr>
          <p:nvPr>
            <p:ph type="title"/>
          </p:nvPr>
        </p:nvSpPr>
        <p:spPr>
          <a:xfrm>
            <a:off x="4865545" y="658562"/>
            <a:ext cx="6977848" cy="861730"/>
          </a:xfrm>
        </p:spPr>
        <p:txBody>
          <a:bodyPr>
            <a:normAutofit/>
          </a:bodyPr>
          <a:lstStyle/>
          <a:p>
            <a:pPr algn="ctr"/>
            <a:r>
              <a:rPr lang="es-CO" sz="3200" b="1" dirty="0"/>
              <a:t>ESCROTO AGUDO </a:t>
            </a:r>
          </a:p>
        </p:txBody>
      </p:sp>
      <p:pic>
        <p:nvPicPr>
          <p:cNvPr id="8" name="Imagen 7">
            <a:extLst>
              <a:ext uri="{FF2B5EF4-FFF2-40B4-BE49-F238E27FC236}">
                <a16:creationId xmlns:a16="http://schemas.microsoft.com/office/drawing/2014/main" id="{DC6DE43B-EABF-4131-85D0-24267AD8F383}"/>
              </a:ext>
            </a:extLst>
          </p:cNvPr>
          <p:cNvPicPr>
            <a:picLocks noChangeAspect="1"/>
          </p:cNvPicPr>
          <p:nvPr/>
        </p:nvPicPr>
        <p:blipFill rotWithShape="1">
          <a:blip r:embed="rId2"/>
          <a:srcRect l="4125" t="36327" r="65500" b="25988"/>
          <a:stretch/>
        </p:blipFill>
        <p:spPr>
          <a:xfrm>
            <a:off x="5340336" y="1700598"/>
            <a:ext cx="6028266" cy="4204902"/>
          </a:xfrm>
          <a:prstGeom prst="rect">
            <a:avLst/>
          </a:prstGeom>
          <a:ln>
            <a:solidFill>
              <a:schemeClr val="accent1"/>
            </a:solidFill>
          </a:ln>
        </p:spPr>
      </p:pic>
      <p:pic>
        <p:nvPicPr>
          <p:cNvPr id="3074" name="Picture 2" descr="Dolor agudo de testículos en niños y adolescentes: causas">
            <a:extLst>
              <a:ext uri="{FF2B5EF4-FFF2-40B4-BE49-F238E27FC236}">
                <a16:creationId xmlns:a16="http://schemas.microsoft.com/office/drawing/2014/main" id="{A7A4C5DE-3883-46C9-831F-DE0E5AA096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3724" y="805812"/>
            <a:ext cx="3591196" cy="2017963"/>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8204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6A0952-4EA6-472B-BE0E-B9D58D5BD2F7}"/>
              </a:ext>
            </a:extLst>
          </p:cNvPr>
          <p:cNvSpPr>
            <a:spLocks noGrp="1"/>
          </p:cNvSpPr>
          <p:nvPr>
            <p:ph type="title"/>
          </p:nvPr>
        </p:nvSpPr>
        <p:spPr>
          <a:xfrm>
            <a:off x="4718181" y="1576472"/>
            <a:ext cx="6977848" cy="861730"/>
          </a:xfrm>
        </p:spPr>
        <p:txBody>
          <a:bodyPr>
            <a:normAutofit/>
          </a:bodyPr>
          <a:lstStyle/>
          <a:p>
            <a:pPr algn="ctr"/>
            <a:r>
              <a:rPr lang="es-CO" sz="3200" b="1" dirty="0"/>
              <a:t>ESCROTO AGUDO </a:t>
            </a:r>
          </a:p>
        </p:txBody>
      </p:sp>
      <p:sp>
        <p:nvSpPr>
          <p:cNvPr id="3" name="Marcador de contenido 2">
            <a:extLst>
              <a:ext uri="{FF2B5EF4-FFF2-40B4-BE49-F238E27FC236}">
                <a16:creationId xmlns:a16="http://schemas.microsoft.com/office/drawing/2014/main" id="{F3EB08CA-8941-4F79-8B75-C81DE46D9A47}"/>
              </a:ext>
            </a:extLst>
          </p:cNvPr>
          <p:cNvSpPr>
            <a:spLocks noGrp="1"/>
          </p:cNvSpPr>
          <p:nvPr>
            <p:ph idx="1"/>
          </p:nvPr>
        </p:nvSpPr>
        <p:spPr>
          <a:xfrm>
            <a:off x="5266911" y="2438202"/>
            <a:ext cx="6199276" cy="2791023"/>
          </a:xfrm>
          <a:ln>
            <a:solidFill>
              <a:srgbClr val="06AEAA"/>
            </a:solidFill>
          </a:ln>
        </p:spPr>
        <p:txBody>
          <a:bodyPr>
            <a:normAutofit lnSpcReduction="10000"/>
          </a:bodyPr>
          <a:lstStyle/>
          <a:p>
            <a:r>
              <a:rPr lang="es-CO" sz="2000" dirty="0"/>
              <a:t>La mayoría presentan clínica similar</a:t>
            </a:r>
            <a:r>
              <a:rPr lang="es-CO" sz="2000" dirty="0">
                <a:sym typeface="Wingdings" panose="05000000000000000000" pitchFamily="2" charset="2"/>
              </a:rPr>
              <a:t> a medida que progresa el tiempo. </a:t>
            </a:r>
          </a:p>
          <a:p>
            <a:r>
              <a:rPr lang="es-CO" sz="2000" dirty="0">
                <a:sym typeface="Wingdings" panose="05000000000000000000" pitchFamily="2" charset="2"/>
              </a:rPr>
              <a:t>Requieren valoración urgente.</a:t>
            </a:r>
          </a:p>
          <a:p>
            <a:r>
              <a:rPr lang="es-CO" sz="2000" dirty="0">
                <a:sym typeface="Wingdings" panose="05000000000000000000" pitchFamily="2" charset="2"/>
              </a:rPr>
              <a:t>Retraso en tratamiento de la torsión testicular puede llevar a pérdida de la gónada. </a:t>
            </a:r>
          </a:p>
          <a:p>
            <a:r>
              <a:rPr lang="es-CO" sz="2000" dirty="0">
                <a:sym typeface="Wingdings" panose="05000000000000000000" pitchFamily="2" charset="2"/>
              </a:rPr>
              <a:t>Fundamental conocer momento de inicio del dolor y su evolución. </a:t>
            </a:r>
          </a:p>
          <a:p>
            <a:r>
              <a:rPr lang="es-CO" sz="2000" dirty="0">
                <a:sym typeface="Wingdings" panose="05000000000000000000" pitchFamily="2" charset="2"/>
              </a:rPr>
              <a:t>Siempre se debe descartar trauma previo sobre la zona.</a:t>
            </a:r>
            <a:endParaRPr lang="es-CO" sz="2000" dirty="0"/>
          </a:p>
        </p:txBody>
      </p:sp>
      <p:pic>
        <p:nvPicPr>
          <p:cNvPr id="4098" name="Picture 2" descr="FAPap -  Identificacion-y-tratamiento-de-las-principales-patologias-testiculares">
            <a:extLst>
              <a:ext uri="{FF2B5EF4-FFF2-40B4-BE49-F238E27FC236}">
                <a16:creationId xmlns:a16="http://schemas.microsoft.com/office/drawing/2014/main" id="{D46FA4F0-C3A4-4819-B10E-04B248CCDC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2370" y="639943"/>
            <a:ext cx="3371446" cy="2525330"/>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2681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6A0952-4EA6-472B-BE0E-B9D58D5BD2F7}"/>
              </a:ext>
            </a:extLst>
          </p:cNvPr>
          <p:cNvSpPr>
            <a:spLocks noGrp="1"/>
          </p:cNvSpPr>
          <p:nvPr>
            <p:ph type="title"/>
          </p:nvPr>
        </p:nvSpPr>
        <p:spPr>
          <a:xfrm>
            <a:off x="4545829" y="1528847"/>
            <a:ext cx="6977848" cy="861730"/>
          </a:xfrm>
        </p:spPr>
        <p:txBody>
          <a:bodyPr>
            <a:normAutofit/>
          </a:bodyPr>
          <a:lstStyle/>
          <a:p>
            <a:pPr algn="ctr"/>
            <a:r>
              <a:rPr lang="es-CO" sz="3200" b="1" dirty="0"/>
              <a:t>ESCROTO AGUDO </a:t>
            </a:r>
          </a:p>
        </p:txBody>
      </p:sp>
      <p:sp>
        <p:nvSpPr>
          <p:cNvPr id="3" name="Marcador de contenido 2">
            <a:extLst>
              <a:ext uri="{FF2B5EF4-FFF2-40B4-BE49-F238E27FC236}">
                <a16:creationId xmlns:a16="http://schemas.microsoft.com/office/drawing/2014/main" id="{F3EB08CA-8941-4F79-8B75-C81DE46D9A47}"/>
              </a:ext>
            </a:extLst>
          </p:cNvPr>
          <p:cNvSpPr>
            <a:spLocks noGrp="1"/>
          </p:cNvSpPr>
          <p:nvPr>
            <p:ph idx="1"/>
          </p:nvPr>
        </p:nvSpPr>
        <p:spPr>
          <a:xfrm>
            <a:off x="5114851" y="2390577"/>
            <a:ext cx="6199276" cy="2791023"/>
          </a:xfrm>
          <a:ln>
            <a:solidFill>
              <a:srgbClr val="06AEAA"/>
            </a:solidFill>
          </a:ln>
        </p:spPr>
        <p:txBody>
          <a:bodyPr>
            <a:normAutofit/>
          </a:bodyPr>
          <a:lstStyle/>
          <a:p>
            <a:r>
              <a:rPr lang="es-CO" sz="2000" dirty="0"/>
              <a:t>Con el paso del tiempo, es frecuente la presencia de hidrocele reactivo y la inflamación de todos los tejidos que forman el escroto </a:t>
            </a:r>
            <a:r>
              <a:rPr lang="es-CO" sz="2000" dirty="0">
                <a:sym typeface="Wingdings" panose="05000000000000000000" pitchFamily="2" charset="2"/>
              </a:rPr>
              <a:t> tumefacción escrotal importante, lo que hace difícil el examen físico. </a:t>
            </a:r>
          </a:p>
          <a:p>
            <a:r>
              <a:rPr lang="es-CO" sz="2000" dirty="0">
                <a:sym typeface="Wingdings" panose="05000000000000000000" pitchFamily="2" charset="2"/>
              </a:rPr>
              <a:t>Es fundamental el diagnóstico etiológico:</a:t>
            </a:r>
          </a:p>
          <a:p>
            <a:pPr lvl="1"/>
            <a:r>
              <a:rPr lang="es-CO" sz="2000" dirty="0">
                <a:sym typeface="Wingdings" panose="05000000000000000000" pitchFamily="2" charset="2"/>
              </a:rPr>
              <a:t>Torsión testicular supervivencia del testículo es proporcional al tiempo.  </a:t>
            </a:r>
          </a:p>
          <a:p>
            <a:r>
              <a:rPr lang="es-CO" sz="2000" dirty="0">
                <a:sym typeface="Wingdings" panose="05000000000000000000" pitchFamily="2" charset="2"/>
              </a:rPr>
              <a:t>Ante la duda eco Doppler. </a:t>
            </a:r>
          </a:p>
          <a:p>
            <a:pPr lvl="1"/>
            <a:endParaRPr lang="es-CO" sz="2000" dirty="0"/>
          </a:p>
        </p:txBody>
      </p:sp>
      <p:pic>
        <p:nvPicPr>
          <p:cNvPr id="5122" name="Picture 2" descr="Orquiepididimitis - aeuexp">
            <a:extLst>
              <a:ext uri="{FF2B5EF4-FFF2-40B4-BE49-F238E27FC236}">
                <a16:creationId xmlns:a16="http://schemas.microsoft.com/office/drawing/2014/main" id="{58CCFA86-F261-4470-AD3B-B0C8483AD9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5457" y="768419"/>
            <a:ext cx="3190822" cy="2298631"/>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8740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6A0952-4EA6-472B-BE0E-B9D58D5BD2F7}"/>
              </a:ext>
            </a:extLst>
          </p:cNvPr>
          <p:cNvSpPr>
            <a:spLocks noGrp="1"/>
          </p:cNvSpPr>
          <p:nvPr>
            <p:ph type="title"/>
          </p:nvPr>
        </p:nvSpPr>
        <p:spPr>
          <a:xfrm>
            <a:off x="5020840" y="1454316"/>
            <a:ext cx="6977848" cy="861730"/>
          </a:xfrm>
        </p:spPr>
        <p:txBody>
          <a:bodyPr>
            <a:normAutofit/>
          </a:bodyPr>
          <a:lstStyle/>
          <a:p>
            <a:pPr algn="ctr"/>
            <a:r>
              <a:rPr lang="es-CO" sz="3200" b="1" dirty="0"/>
              <a:t>ESCROTO AGUDO </a:t>
            </a:r>
          </a:p>
        </p:txBody>
      </p:sp>
      <p:sp>
        <p:nvSpPr>
          <p:cNvPr id="3" name="Marcador de contenido 2">
            <a:extLst>
              <a:ext uri="{FF2B5EF4-FFF2-40B4-BE49-F238E27FC236}">
                <a16:creationId xmlns:a16="http://schemas.microsoft.com/office/drawing/2014/main" id="{F3EB08CA-8941-4F79-8B75-C81DE46D9A47}"/>
              </a:ext>
            </a:extLst>
          </p:cNvPr>
          <p:cNvSpPr>
            <a:spLocks noGrp="1"/>
          </p:cNvSpPr>
          <p:nvPr>
            <p:ph idx="1"/>
          </p:nvPr>
        </p:nvSpPr>
        <p:spPr>
          <a:xfrm>
            <a:off x="5410126" y="2347780"/>
            <a:ext cx="6199276" cy="2562423"/>
          </a:xfrm>
          <a:ln>
            <a:solidFill>
              <a:srgbClr val="06AEAA"/>
            </a:solidFill>
          </a:ln>
        </p:spPr>
        <p:txBody>
          <a:bodyPr>
            <a:normAutofit/>
          </a:bodyPr>
          <a:lstStyle/>
          <a:p>
            <a:r>
              <a:rPr lang="es-CO" sz="2000" dirty="0"/>
              <a:t>Dos grupos de edad: </a:t>
            </a:r>
          </a:p>
          <a:p>
            <a:pPr lvl="1"/>
            <a:r>
              <a:rPr lang="es-CO" sz="2000" dirty="0"/>
              <a:t>Prenatal</a:t>
            </a:r>
            <a:r>
              <a:rPr lang="es-CO" sz="2000" dirty="0">
                <a:sym typeface="Wingdings" panose="05000000000000000000" pitchFamily="2" charset="2"/>
              </a:rPr>
              <a:t> torsión </a:t>
            </a:r>
            <a:r>
              <a:rPr lang="es-CO" sz="2000" dirty="0" err="1">
                <a:sym typeface="Wingdings" panose="05000000000000000000" pitchFamily="2" charset="2"/>
              </a:rPr>
              <a:t>extravaginal</a:t>
            </a:r>
            <a:r>
              <a:rPr lang="es-CO" sz="2000" dirty="0">
                <a:sym typeface="Wingdings" panose="05000000000000000000" pitchFamily="2" charset="2"/>
              </a:rPr>
              <a:t>. </a:t>
            </a:r>
          </a:p>
          <a:p>
            <a:pPr lvl="1"/>
            <a:r>
              <a:rPr lang="es-CO" sz="2000" dirty="0">
                <a:sym typeface="Wingdings" panose="05000000000000000000" pitchFamily="2" charset="2"/>
              </a:rPr>
              <a:t>Adolescencia torsión intravaginal. </a:t>
            </a:r>
            <a:endParaRPr lang="es-CO" sz="2000" dirty="0"/>
          </a:p>
          <a:p>
            <a:r>
              <a:rPr lang="es-CO" sz="2000" dirty="0"/>
              <a:t>Dolor de inicio brusco, con frecuencia en la noche. </a:t>
            </a:r>
          </a:p>
          <a:p>
            <a:r>
              <a:rPr lang="es-CO" sz="2000" dirty="0"/>
              <a:t>Con el paso del tiempo el dolor desaparece, mientras sigue aumentando la inflamación escrotal, acompañada de afectación general y vómito. </a:t>
            </a:r>
          </a:p>
        </p:txBody>
      </p:sp>
      <p:sp>
        <p:nvSpPr>
          <p:cNvPr id="5" name="Marcador de contenido 2">
            <a:extLst>
              <a:ext uri="{FF2B5EF4-FFF2-40B4-BE49-F238E27FC236}">
                <a16:creationId xmlns:a16="http://schemas.microsoft.com/office/drawing/2014/main" id="{A2C29528-635F-40A2-886F-B6392DC3A378}"/>
              </a:ext>
            </a:extLst>
          </p:cNvPr>
          <p:cNvSpPr txBox="1">
            <a:spLocks/>
          </p:cNvSpPr>
          <p:nvPr/>
        </p:nvSpPr>
        <p:spPr>
          <a:xfrm>
            <a:off x="1213150" y="629522"/>
            <a:ext cx="3568400" cy="516619"/>
          </a:xfrm>
          <a:prstGeom prst="rect">
            <a:avLst/>
          </a:prstGeom>
          <a:ln>
            <a:noFill/>
          </a:ln>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52B48"/>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52B48"/>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52B48"/>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52B48"/>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CO" sz="2400" b="1" dirty="0"/>
              <a:t>TORSIÓN TESTICULAR</a:t>
            </a:r>
          </a:p>
        </p:txBody>
      </p:sp>
      <p:pic>
        <p:nvPicPr>
          <p:cNvPr id="6146" name="Picture 2" descr="Qué es una torsión testicular? ¿Por qué es una verdadera urgencia?">
            <a:extLst>
              <a:ext uri="{FF2B5EF4-FFF2-40B4-BE49-F238E27FC236}">
                <a16:creationId xmlns:a16="http://schemas.microsoft.com/office/drawing/2014/main" id="{6DDCF7DF-2A20-4F18-8080-30CF37748C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5942" y="1220473"/>
            <a:ext cx="3721037" cy="2232622"/>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0509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6A0952-4EA6-472B-BE0E-B9D58D5BD2F7}"/>
              </a:ext>
            </a:extLst>
          </p:cNvPr>
          <p:cNvSpPr>
            <a:spLocks noGrp="1"/>
          </p:cNvSpPr>
          <p:nvPr>
            <p:ph type="title"/>
          </p:nvPr>
        </p:nvSpPr>
        <p:spPr>
          <a:xfrm>
            <a:off x="4963690" y="1890798"/>
            <a:ext cx="6977848" cy="861730"/>
          </a:xfrm>
        </p:spPr>
        <p:txBody>
          <a:bodyPr>
            <a:normAutofit/>
          </a:bodyPr>
          <a:lstStyle/>
          <a:p>
            <a:pPr algn="ctr"/>
            <a:r>
              <a:rPr lang="es-CO" sz="3200" b="1" dirty="0"/>
              <a:t>ESCROTO AGUDO </a:t>
            </a:r>
          </a:p>
        </p:txBody>
      </p:sp>
      <p:sp>
        <p:nvSpPr>
          <p:cNvPr id="3" name="Marcador de contenido 2">
            <a:extLst>
              <a:ext uri="{FF2B5EF4-FFF2-40B4-BE49-F238E27FC236}">
                <a16:creationId xmlns:a16="http://schemas.microsoft.com/office/drawing/2014/main" id="{F3EB08CA-8941-4F79-8B75-C81DE46D9A47}"/>
              </a:ext>
            </a:extLst>
          </p:cNvPr>
          <p:cNvSpPr>
            <a:spLocks noGrp="1"/>
          </p:cNvSpPr>
          <p:nvPr>
            <p:ph idx="1"/>
          </p:nvPr>
        </p:nvSpPr>
        <p:spPr>
          <a:xfrm>
            <a:off x="5352976" y="2752528"/>
            <a:ext cx="6199276" cy="2146636"/>
          </a:xfrm>
          <a:ln>
            <a:solidFill>
              <a:srgbClr val="06AEAA"/>
            </a:solidFill>
          </a:ln>
        </p:spPr>
        <p:txBody>
          <a:bodyPr>
            <a:normAutofit/>
          </a:bodyPr>
          <a:lstStyle/>
          <a:p>
            <a:r>
              <a:rPr lang="es-CO" sz="2000" dirty="0"/>
              <a:t>Testículo engrosado de consistencia muy dura, muy adherido a los tejidos adyacentes, elevado, en posición transversa en el escroto. </a:t>
            </a:r>
          </a:p>
          <a:p>
            <a:r>
              <a:rPr lang="es-CO" sz="2000" dirty="0"/>
              <a:t>Reflejo cremastérico ausente. </a:t>
            </a:r>
          </a:p>
          <a:p>
            <a:r>
              <a:rPr lang="es-CO" sz="2000" dirty="0"/>
              <a:t>Dolor no disminuye al elevar el escroto. </a:t>
            </a:r>
          </a:p>
          <a:p>
            <a:r>
              <a:rPr lang="es-CO" sz="2000" dirty="0"/>
              <a:t>Transiluminación es negativa. </a:t>
            </a:r>
          </a:p>
        </p:txBody>
      </p:sp>
      <p:sp>
        <p:nvSpPr>
          <p:cNvPr id="7" name="Marcador de contenido 2">
            <a:extLst>
              <a:ext uri="{FF2B5EF4-FFF2-40B4-BE49-F238E27FC236}">
                <a16:creationId xmlns:a16="http://schemas.microsoft.com/office/drawing/2014/main" id="{1EF1B39B-6E6B-4D71-812C-FA5496CA9BBB}"/>
              </a:ext>
            </a:extLst>
          </p:cNvPr>
          <p:cNvSpPr txBox="1">
            <a:spLocks/>
          </p:cNvSpPr>
          <p:nvPr/>
        </p:nvSpPr>
        <p:spPr>
          <a:xfrm>
            <a:off x="1357190" y="772397"/>
            <a:ext cx="3816050" cy="516619"/>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52B48"/>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52B48"/>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52B48"/>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52B48"/>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CO" sz="1800" b="1" dirty="0"/>
              <a:t>TORSIÓN TESTICULAR</a:t>
            </a:r>
          </a:p>
        </p:txBody>
      </p:sp>
      <p:pic>
        <p:nvPicPr>
          <p:cNvPr id="9" name="Picture 2" descr="Qué es una torsión testicular? ¿Por qué es una verdadera urgencia?">
            <a:extLst>
              <a:ext uri="{FF2B5EF4-FFF2-40B4-BE49-F238E27FC236}">
                <a16:creationId xmlns:a16="http://schemas.microsoft.com/office/drawing/2014/main" id="{C3DB9592-C831-44B2-B0D6-333A433CAC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3813" y="1289016"/>
            <a:ext cx="3580591" cy="2148355"/>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8986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6A0952-4EA6-472B-BE0E-B9D58D5BD2F7}"/>
              </a:ext>
            </a:extLst>
          </p:cNvPr>
          <p:cNvSpPr>
            <a:spLocks noGrp="1"/>
          </p:cNvSpPr>
          <p:nvPr>
            <p:ph type="title"/>
          </p:nvPr>
        </p:nvSpPr>
        <p:spPr>
          <a:xfrm>
            <a:off x="5020840" y="1812555"/>
            <a:ext cx="6977848" cy="861730"/>
          </a:xfrm>
        </p:spPr>
        <p:txBody>
          <a:bodyPr>
            <a:normAutofit/>
          </a:bodyPr>
          <a:lstStyle/>
          <a:p>
            <a:pPr algn="ctr"/>
            <a:r>
              <a:rPr lang="es-CO" sz="3200" b="1" dirty="0"/>
              <a:t>ESCROTO AGUDO </a:t>
            </a:r>
          </a:p>
        </p:txBody>
      </p:sp>
      <p:sp>
        <p:nvSpPr>
          <p:cNvPr id="3" name="Marcador de contenido 2">
            <a:extLst>
              <a:ext uri="{FF2B5EF4-FFF2-40B4-BE49-F238E27FC236}">
                <a16:creationId xmlns:a16="http://schemas.microsoft.com/office/drawing/2014/main" id="{F3EB08CA-8941-4F79-8B75-C81DE46D9A47}"/>
              </a:ext>
            </a:extLst>
          </p:cNvPr>
          <p:cNvSpPr>
            <a:spLocks noGrp="1"/>
          </p:cNvSpPr>
          <p:nvPr>
            <p:ph idx="1"/>
          </p:nvPr>
        </p:nvSpPr>
        <p:spPr>
          <a:xfrm>
            <a:off x="5410126" y="2674285"/>
            <a:ext cx="6199276" cy="2085015"/>
          </a:xfrm>
          <a:ln>
            <a:solidFill>
              <a:srgbClr val="06AEAA"/>
            </a:solidFill>
          </a:ln>
        </p:spPr>
        <p:txBody>
          <a:bodyPr>
            <a:normAutofit/>
          </a:bodyPr>
          <a:lstStyle/>
          <a:p>
            <a:r>
              <a:rPr lang="es-CO" sz="2000" dirty="0"/>
              <a:t>Entre los 7-14 años.</a:t>
            </a:r>
          </a:p>
          <a:p>
            <a:r>
              <a:rPr lang="es-CO" sz="2000" dirty="0"/>
              <a:t>Dolor escrotal menos agudo y con pocos síntomas acompañantes. </a:t>
            </a:r>
          </a:p>
          <a:p>
            <a:r>
              <a:rPr lang="es-CO" sz="2000" dirty="0"/>
              <a:t>Palpación de nódulo duro, hipersensible y móvil en el polo superior del testículo acompañado de escasos signos inflamatorios escrotales. </a:t>
            </a:r>
          </a:p>
        </p:txBody>
      </p:sp>
      <p:sp>
        <p:nvSpPr>
          <p:cNvPr id="5" name="Marcador de contenido 2">
            <a:extLst>
              <a:ext uri="{FF2B5EF4-FFF2-40B4-BE49-F238E27FC236}">
                <a16:creationId xmlns:a16="http://schemas.microsoft.com/office/drawing/2014/main" id="{A2C29528-635F-40A2-886F-B6392DC3A378}"/>
              </a:ext>
            </a:extLst>
          </p:cNvPr>
          <p:cNvSpPr txBox="1">
            <a:spLocks/>
          </p:cNvSpPr>
          <p:nvPr/>
        </p:nvSpPr>
        <p:spPr>
          <a:xfrm>
            <a:off x="942312" y="792247"/>
            <a:ext cx="3137288" cy="458193"/>
          </a:xfrm>
          <a:prstGeom prst="rect">
            <a:avLst/>
          </a:prstGeom>
          <a:ln>
            <a:noFill/>
          </a:ln>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52B48"/>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52B48"/>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52B48"/>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52B48"/>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CO" sz="2400" b="1" dirty="0"/>
              <a:t>TORSIÓN DE HIDÁTIDE</a:t>
            </a:r>
          </a:p>
        </p:txBody>
      </p:sp>
      <p:pic>
        <p:nvPicPr>
          <p:cNvPr id="7170" name="Picture 2" descr="Torsión de hidátide | EnFamilia">
            <a:extLst>
              <a:ext uri="{FF2B5EF4-FFF2-40B4-BE49-F238E27FC236}">
                <a16:creationId xmlns:a16="http://schemas.microsoft.com/office/drawing/2014/main" id="{1F75F10E-A847-49CC-A1A8-A0D8066321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312" y="1388410"/>
            <a:ext cx="3375039" cy="1710020"/>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635056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7E1B3DF-0BB0-4C66-B149-D1D47889E4A5}" vid="{BF97386F-A394-4AC0-8781-7EAE8F5D2577}"/>
    </a:ext>
  </a:extLst>
</a:theme>
</file>

<file path=docProps/app.xml><?xml version="1.0" encoding="utf-8"?>
<Properties xmlns="http://schemas.openxmlformats.org/officeDocument/2006/extended-properties" xmlns:vt="http://schemas.openxmlformats.org/officeDocument/2006/docPropsVTypes">
  <Template>COM_FR_2020</Template>
  <TotalTime>1446</TotalTime>
  <Words>1232</Words>
  <Application>Microsoft Office PowerPoint</Application>
  <PresentationFormat>Panorámica</PresentationFormat>
  <Paragraphs>173</Paragraphs>
  <Slides>29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29</vt:i4>
      </vt:variant>
    </vt:vector>
  </HeadingPairs>
  <TitlesOfParts>
    <vt:vector size="33" baseType="lpstr">
      <vt:lpstr>Arial</vt:lpstr>
      <vt:lpstr>Calibri</vt:lpstr>
      <vt:lpstr>Montserrat</vt:lpstr>
      <vt:lpstr>Tema de Office</vt:lpstr>
      <vt:lpstr>Presentación de PowerPoint</vt:lpstr>
      <vt:lpstr>INTRODUCCIÓN </vt:lpstr>
      <vt:lpstr>ESCROTO AGUDO </vt:lpstr>
      <vt:lpstr>ESCROTO AGUDO </vt:lpstr>
      <vt:lpstr>ESCROTO AGUDO </vt:lpstr>
      <vt:lpstr>ESCROTO AGUDO </vt:lpstr>
      <vt:lpstr>ESCROTO AGUDO </vt:lpstr>
      <vt:lpstr>ESCROTO AGUDO </vt:lpstr>
      <vt:lpstr>ESCROTO AGUDO </vt:lpstr>
      <vt:lpstr>ESCROTO AGUDO </vt:lpstr>
      <vt:lpstr>ABDOMEN AGUDO </vt:lpstr>
      <vt:lpstr>ABDOMEN AGUDO </vt:lpstr>
      <vt:lpstr>ABDOMEN AGUDO </vt:lpstr>
      <vt:lpstr>ABDOMEN AGUDO </vt:lpstr>
      <vt:lpstr>ABDOMEN AGUDO </vt:lpstr>
      <vt:lpstr>ABDOMEN AGUDO </vt:lpstr>
      <vt:lpstr>ABDOMEN AGUDO </vt:lpstr>
      <vt:lpstr>ABDOMEN AGUDO </vt:lpstr>
      <vt:lpstr>ABDOMEN AGUDO </vt:lpstr>
      <vt:lpstr>ABDOMEN AGUDO </vt:lpstr>
      <vt:lpstr>ABDOMEN AGUDO </vt:lpstr>
      <vt:lpstr>ABDOMEN AGUDO </vt:lpstr>
      <vt:lpstr>ABDOMEN AGUDO </vt:lpstr>
      <vt:lpstr>ABDOMEN AGUDO </vt:lpstr>
      <vt:lpstr>ABDOMEN AGUDO </vt:lpstr>
      <vt:lpstr>ABDOMEN AGUDO </vt:lpstr>
      <vt:lpstr>ABDOMEN AGUDO </vt:lpstr>
      <vt:lpstr>ABDOMEN AGUDO </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Sentire Taller SAS</dc:creator>
  <cp:lastModifiedBy>Comunicaciones</cp:lastModifiedBy>
  <cp:revision>37</cp:revision>
  <dcterms:created xsi:type="dcterms:W3CDTF">2020-11-06T17:03:47Z</dcterms:created>
  <dcterms:modified xsi:type="dcterms:W3CDTF">2020-11-19T17:34:12Z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418504</vt:lpwstr>
  </property>
  <property fmtid="{D5CDD505-2E9C-101B-9397-08002B2CF9AE}" name="NXPowerLiteSettings" pid="3">
    <vt:lpwstr>C7000400038000</vt:lpwstr>
  </property>
  <property fmtid="{D5CDD505-2E9C-101B-9397-08002B2CF9AE}" name="NXPowerLiteVersion" pid="4">
    <vt:lpwstr>S9.0.3</vt:lpwstr>
  </property>
</Properties>
</file>