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5"/>
  </p:notesMasterIdLst>
  <p:sldIdLst>
    <p:sldId id="256" r:id="rId2"/>
    <p:sldId id="258" r:id="rId3"/>
    <p:sldId id="330" r:id="rId4"/>
    <p:sldId id="331" r:id="rId5"/>
    <p:sldId id="332" r:id="rId6"/>
    <p:sldId id="273" r:id="rId7"/>
    <p:sldId id="333" r:id="rId8"/>
    <p:sldId id="334" r:id="rId9"/>
    <p:sldId id="278" r:id="rId10"/>
    <p:sldId id="315" r:id="rId11"/>
    <p:sldId id="316" r:id="rId12"/>
    <p:sldId id="336" r:id="rId13"/>
    <p:sldId id="335" r:id="rId14"/>
    <p:sldId id="337" r:id="rId15"/>
    <p:sldId id="318" r:id="rId16"/>
    <p:sldId id="319" r:id="rId17"/>
    <p:sldId id="320" r:id="rId18"/>
    <p:sldId id="272" r:id="rId19"/>
    <p:sldId id="338" r:id="rId20"/>
    <p:sldId id="299" r:id="rId21"/>
    <p:sldId id="339" r:id="rId22"/>
    <p:sldId id="340" r:id="rId23"/>
    <p:sldId id="341" r:id="rId24"/>
    <p:sldId id="296" r:id="rId25"/>
    <p:sldId id="321" r:id="rId26"/>
    <p:sldId id="342" r:id="rId27"/>
    <p:sldId id="343" r:id="rId28"/>
    <p:sldId id="344" r:id="rId29"/>
    <p:sldId id="264" r:id="rId30"/>
    <p:sldId id="345" r:id="rId31"/>
    <p:sldId id="284" r:id="rId32"/>
    <p:sldId id="311" r:id="rId33"/>
    <p:sldId id="346" r:id="rId34"/>
    <p:sldId id="349" r:id="rId35"/>
    <p:sldId id="263" r:id="rId36"/>
    <p:sldId id="312" r:id="rId37"/>
    <p:sldId id="283" r:id="rId38"/>
    <p:sldId id="350" r:id="rId39"/>
    <p:sldId id="322" r:id="rId40"/>
    <p:sldId id="323" r:id="rId41"/>
    <p:sldId id="325" r:id="rId42"/>
    <p:sldId id="324" r:id="rId43"/>
    <p:sldId id="326" r:id="rId4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2B48"/>
    <a:srgbClr val="152A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5256" autoAdjust="0"/>
  </p:normalViewPr>
  <p:slideViewPr>
    <p:cSldViewPr snapToGrid="0">
      <p:cViewPr varScale="1">
        <p:scale>
          <a:sx n="78" d="100"/>
          <a:sy n="78" d="100"/>
        </p:scale>
        <p:origin x="43"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82FD16-13DF-7B42-B1D3-6358A49F3BFC}" type="datetimeFigureOut">
              <a:rPr lang="es-CO" smtClean="0"/>
              <a:t>10/11/2020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85F8E-9217-354F-A70F-1D5CD7E1345E}" type="slidenum">
              <a:rPr lang="es-CO" smtClean="0"/>
              <a:t>‹Nº›</a:t>
            </a:fld>
            <a:endParaRPr lang="es-CO"/>
          </a:p>
        </p:txBody>
      </p:sp>
    </p:spTree>
    <p:extLst>
      <p:ext uri="{BB962C8B-B14F-4D97-AF65-F5344CB8AC3E}">
        <p14:creationId xmlns:p14="http://schemas.microsoft.com/office/powerpoint/2010/main" val="29996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plicacionesbiblioteca.udea.edu.co:2077/f0025"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aplicacionesbiblioteca.udea.edu.co:2077/f003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8F85F8E-9217-354F-A70F-1D5CD7E1345E}" type="slidenum">
              <a:rPr lang="es-CO" smtClean="0"/>
              <a:t>1</a:t>
            </a:fld>
            <a:endParaRPr lang="es-CO"/>
          </a:p>
        </p:txBody>
      </p:sp>
    </p:spTree>
    <p:extLst>
      <p:ext uri="{BB962C8B-B14F-4D97-AF65-F5344CB8AC3E}">
        <p14:creationId xmlns:p14="http://schemas.microsoft.com/office/powerpoint/2010/main" val="4195895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a:solidFill>
                  <a:schemeClr val="tx1"/>
                </a:solidFill>
                <a:effectLst/>
                <a:latin typeface="+mn-lt"/>
                <a:ea typeface="+mn-ea"/>
                <a:cs typeface="+mn-cs"/>
              </a:rPr>
              <a:t>la mayoría de los músculos intrínsecos de la mano están inervados por el cúbito, la debilidad de estos músculos conduce a la pérdida de la destreza y la disminución del agarre y la fuerza de pellizco. Estas son a menudo las quejas que llevan al paciente a la atención médica. Puede haber atrofia tanto de las eminencias hipotenar como del tenar (el aductor pollicis inervado en cubital y la cabeza profunda del flexor pollicis brevis se encuentran en la eminencia tenar). Casos moderados o avanzados posturas de manos por la debilidad de los  músculos inervados  cubital. La más reconocida es la </a:t>
            </a:r>
            <a:r>
              <a:rPr lang="es-CO" sz="1200" b="0" i="1" kern="1200" dirty="0">
                <a:solidFill>
                  <a:schemeClr val="tx1"/>
                </a:solidFill>
                <a:effectLst/>
                <a:latin typeface="+mn-lt"/>
                <a:ea typeface="+mn-ea"/>
                <a:cs typeface="+mn-cs"/>
              </a:rPr>
              <a:t>postura de bendición </a:t>
            </a:r>
            <a:r>
              <a:rPr lang="es-CO" sz="1200" b="0" i="0" kern="1200" dirty="0">
                <a:solidFill>
                  <a:schemeClr val="tx1"/>
                </a:solidFill>
                <a:effectLst/>
                <a:latin typeface="+mn-lt"/>
                <a:ea typeface="+mn-ea"/>
                <a:cs typeface="+mn-cs"/>
              </a:rPr>
              <a:t> Los dedos anular y meñique están arañados, con las articulaciones metacarpofalángicas hiperextendidas y las articulaciones interfalángicas proximales y distales flexionadas (desde la tercera y cuarta debilidad lumbar), mientras que los dedos pulgar y pulgar están ligeramente abducidos (desde la debilidad interósea y aductiva del pollicis). El </a:t>
            </a:r>
            <a:r>
              <a:rPr lang="es-CO" sz="1200" b="0" i="1" kern="1200" dirty="0">
                <a:solidFill>
                  <a:schemeClr val="tx1"/>
                </a:solidFill>
                <a:effectLst/>
                <a:latin typeface="+mn-lt"/>
                <a:ea typeface="+mn-ea"/>
                <a:cs typeface="+mn-cs"/>
              </a:rPr>
              <a:t>signo de Wartenberg </a:t>
            </a:r>
            <a:r>
              <a:rPr lang="es-CO" sz="1200" b="0" i="0" kern="1200" dirty="0">
                <a:solidFill>
                  <a:schemeClr val="tx1"/>
                </a:solidFill>
                <a:effectLst/>
                <a:latin typeface="+mn-lt"/>
                <a:ea typeface="+mn-ea"/>
                <a:cs typeface="+mn-cs"/>
              </a:rPr>
              <a:t>se reconoce como un dedo meñique abducido pasivamente debido a la debilidad del tercer músculo interóseo palmar ( </a:t>
            </a:r>
            <a:r>
              <a:rPr lang="es-CO" sz="1200" b="0" i="0" u="none" strike="noStrike" kern="1200" dirty="0">
                <a:solidFill>
                  <a:schemeClr val="tx1"/>
                </a:solidFill>
                <a:effectLst/>
                <a:latin typeface="+mn-lt"/>
                <a:ea typeface="+mn-ea"/>
                <a:cs typeface="+mn-cs"/>
                <a:hlinkClick r:id="rId3"/>
              </a:rPr>
              <a:t>figura 19-4 </a:t>
            </a:r>
            <a:r>
              <a:rPr lang="es-CO" sz="1200" b="0" i="0" kern="1200" dirty="0">
                <a:solidFill>
                  <a:schemeClr val="tx1"/>
                </a:solidFill>
                <a:effectLst/>
                <a:latin typeface="+mn-lt"/>
                <a:ea typeface="+mn-ea"/>
                <a:cs typeface="+mn-cs"/>
              </a:rPr>
              <a:t>). La correlación clínica con este signo es que el paciente informa que el dedo meñique fue atrapado al tratar de meterse la mano en el bolsillo. El </a:t>
            </a:r>
            <a:r>
              <a:rPr lang="es-CO" sz="1200" b="0" i="1" kern="1200" dirty="0">
                <a:solidFill>
                  <a:schemeClr val="tx1"/>
                </a:solidFill>
                <a:effectLst/>
                <a:latin typeface="+mn-lt"/>
                <a:ea typeface="+mn-ea"/>
                <a:cs typeface="+mn-cs"/>
              </a:rPr>
              <a:t>signo de Froment </a:t>
            </a:r>
            <a:r>
              <a:rPr lang="es-CO" sz="1200" b="0" i="0" kern="1200" dirty="0">
                <a:solidFill>
                  <a:schemeClr val="tx1"/>
                </a:solidFill>
                <a:effectLst/>
                <a:latin typeface="+mn-lt"/>
                <a:ea typeface="+mn-ea"/>
                <a:cs typeface="+mn-cs"/>
              </a:rPr>
              <a:t>aparece cuando el paciente intenta pellizcar un objeto o un pedazo de papel ( </a:t>
            </a:r>
            <a:r>
              <a:rPr lang="es-CO" sz="1200" b="0" i="0" u="none" strike="noStrike" kern="1200" dirty="0">
                <a:solidFill>
                  <a:schemeClr val="tx1"/>
                </a:solidFill>
                <a:effectLst/>
                <a:latin typeface="+mn-lt"/>
                <a:ea typeface="+mn-ea"/>
                <a:cs typeface="+mn-cs"/>
                <a:hlinkClick r:id="rId4"/>
              </a:rPr>
              <a:t>figura 19-5). </a:t>
            </a:r>
            <a:r>
              <a:rPr lang="es-CO" sz="1200" b="0" i="0" kern="1200" dirty="0">
                <a:solidFill>
                  <a:schemeClr val="tx1"/>
                </a:solidFill>
                <a:effectLst/>
                <a:latin typeface="+mn-lt"/>
                <a:ea typeface="+mn-ea"/>
                <a:cs typeface="+mn-cs"/>
              </a:rPr>
              <a:t>). Para compensar la debilidad intrínseca de la mano cubital, se utilizan los flexores largos del pulgar y el índice (inervado medio), lo que crea una postura flexionada del pulgar y el índice. </a:t>
            </a:r>
          </a:p>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24</a:t>
            </a:fld>
            <a:endParaRPr lang="es-CO"/>
          </a:p>
        </p:txBody>
      </p:sp>
    </p:spTree>
    <p:extLst>
      <p:ext uri="{BB962C8B-B14F-4D97-AF65-F5344CB8AC3E}">
        <p14:creationId xmlns:p14="http://schemas.microsoft.com/office/powerpoint/2010/main" val="1659521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25</a:t>
            </a:fld>
            <a:endParaRPr lang="es-CO"/>
          </a:p>
        </p:txBody>
      </p:sp>
    </p:spTree>
    <p:extLst>
      <p:ext uri="{BB962C8B-B14F-4D97-AF65-F5344CB8AC3E}">
        <p14:creationId xmlns:p14="http://schemas.microsoft.com/office/powerpoint/2010/main" val="3710202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(solo déficits sensoriales leves y / o debilidad sin atrofia, sin signos de pérdida de axones en los EDX), un ensayo de tratamiento conservador es razonable. </a:t>
            </a:r>
            <a:r>
              <a:rPr lang="es-CO" baseline="30000" dirty="0"/>
              <a:t>33</a:t>
            </a:r>
            <a:r>
              <a:rPr lang="es-CO" dirty="0"/>
              <a:t> </a:t>
            </a:r>
          </a:p>
          <a:p>
            <a:r>
              <a:rPr lang="es-CO" dirty="0"/>
              <a:t>, evitando la flexión prolongada en el codo (p. Ej., Uso del teléfono celular), cruzando los brazos o descansando los codos cuando se está sentado o conduciendo. </a:t>
            </a:r>
            <a:r>
              <a:rPr lang="es-CO" baseline="30000" dirty="0"/>
              <a:t>34</a:t>
            </a:r>
            <a:r>
              <a:rPr lang="es-CO" dirty="0"/>
              <a:t> </a:t>
            </a:r>
          </a:p>
        </p:txBody>
      </p:sp>
      <p:sp>
        <p:nvSpPr>
          <p:cNvPr id="4" name="Marcador de número de diapositiva 3"/>
          <p:cNvSpPr>
            <a:spLocks noGrp="1"/>
          </p:cNvSpPr>
          <p:nvPr>
            <p:ph type="sldNum" sz="quarter" idx="5"/>
          </p:nvPr>
        </p:nvSpPr>
        <p:spPr/>
        <p:txBody>
          <a:bodyPr/>
          <a:lstStyle/>
          <a:p>
            <a:fld id="{C8F85F8E-9217-354F-A70F-1D5CD7E1345E}" type="slidenum">
              <a:rPr lang="es-CO" smtClean="0"/>
              <a:t>27</a:t>
            </a:fld>
            <a:endParaRPr lang="es-CO"/>
          </a:p>
        </p:txBody>
      </p:sp>
    </p:spTree>
    <p:extLst>
      <p:ext uri="{BB962C8B-B14F-4D97-AF65-F5344CB8AC3E}">
        <p14:creationId xmlns:p14="http://schemas.microsoft.com/office/powerpoint/2010/main" val="103095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déficit clínico es similar al observado en la neuropatía radial en el surco espiral</a:t>
            </a:r>
          </a:p>
          <a:p>
            <a:r>
              <a:rPr lang="es-ES" dirty="0"/>
              <a:t>Axila: debilidad adicional de la extensión del brazo (tríceps braquial) y la perturbación sensorial que se extiende hacia el antebrazo y el brazo posteriores (nervios cutáneos posteriores del antebrazo y brazo)  y se diferencia de lesiones  más proximales del cordón posterior por la fuerza normal del deltoides (nervio axilar) y el dorsal ancho (nervio </a:t>
            </a:r>
            <a:r>
              <a:rPr lang="es-ES" dirty="0" err="1"/>
              <a:t>toracodorsal</a:t>
            </a:r>
            <a:r>
              <a:rPr lang="es-ES" dirty="0"/>
              <a:t>).</a:t>
            </a:r>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31</a:t>
            </a:fld>
            <a:endParaRPr lang="es-CO"/>
          </a:p>
        </p:txBody>
      </p:sp>
    </p:spTree>
    <p:extLst>
      <p:ext uri="{BB962C8B-B14F-4D97-AF65-F5344CB8AC3E}">
        <p14:creationId xmlns:p14="http://schemas.microsoft.com/office/powerpoint/2010/main" val="1820960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a:solidFill>
                  <a:schemeClr val="tx1"/>
                </a:solidFill>
                <a:effectLst/>
                <a:latin typeface="+mn-lt"/>
                <a:ea typeface="+mn-ea"/>
                <a:cs typeface="+mn-cs"/>
              </a:rPr>
              <a:t>La neuropatía radial puede ocurrir en la axila por compresión prolongada. El déficit clínico es similar al observado en la neuropatía radial en el surco espiral, con la notable excepción de la debilidad adicional de la extensión del brazo (tríceps braquial) y la perturbación sensorial que se extiende hacia el antebrazo y el brazo posteriores (nervios cutáneos posteriores del antebrazo y brazo) . La neuropatía radial en la axila se diferencia de lesiones aún más proximales del cordón posterior por la fuerza normal del deltoides (nervio axilar) y el dorsal ancho (nervio toracodorsal).</a:t>
            </a:r>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32</a:t>
            </a:fld>
            <a:endParaRPr lang="es-CO"/>
          </a:p>
        </p:txBody>
      </p:sp>
    </p:spTree>
    <p:extLst>
      <p:ext uri="{BB962C8B-B14F-4D97-AF65-F5344CB8AC3E}">
        <p14:creationId xmlns:p14="http://schemas.microsoft.com/office/powerpoint/2010/main" val="316769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como resultado de una presión sostenida contra la parte superior del brazo posterior (parálisis del sábado por la noche). </a:t>
            </a:r>
          </a:p>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33</a:t>
            </a:fld>
            <a:endParaRPr lang="es-CO"/>
          </a:p>
        </p:txBody>
      </p:sp>
    </p:spTree>
    <p:extLst>
      <p:ext uri="{BB962C8B-B14F-4D97-AF65-F5344CB8AC3E}">
        <p14:creationId xmlns:p14="http://schemas.microsoft.com/office/powerpoint/2010/main" val="3254974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a:solidFill>
                  <a:schemeClr val="tx1"/>
                </a:solidFill>
                <a:effectLst/>
                <a:latin typeface="+mn-lt"/>
                <a:ea typeface="+mn-ea"/>
                <a:cs typeface="+mn-cs"/>
              </a:rPr>
              <a:t>Caída de la muñeca y caída de los dedos con preservación de la extensión del codo. </a:t>
            </a:r>
          </a:p>
          <a:p>
            <a:r>
              <a:rPr lang="es-CO" sz="1200" b="0" i="0" kern="1200" dirty="0">
                <a:solidFill>
                  <a:schemeClr val="tx1"/>
                </a:solidFill>
                <a:effectLst/>
                <a:latin typeface="+mn-lt"/>
                <a:ea typeface="+mn-ea"/>
                <a:cs typeface="+mn-cs"/>
              </a:rPr>
              <a:t>Conserva braquiorradial, cabezas largas y cortas del extensor del carpo radial, tríceps. </a:t>
            </a:r>
          </a:p>
          <a:p>
            <a:r>
              <a:rPr lang="es-CO" sz="1200" b="0" i="0" kern="1200" dirty="0">
                <a:solidFill>
                  <a:schemeClr val="tx1"/>
                </a:solidFill>
                <a:effectLst/>
                <a:latin typeface="+mn-lt"/>
                <a:ea typeface="+mn-ea"/>
                <a:cs typeface="+mn-cs"/>
              </a:rPr>
              <a:t>Puede extender la muñeca, pero débilmente, con una desviación radial. Esto se debe a la preservación relativa del extensor carpi radialis longus y brevis que surge proximal al nervio interóseo posterior, con un extensor ulnar del carpo débil. </a:t>
            </a:r>
          </a:p>
          <a:p>
            <a:r>
              <a:rPr lang="es-CO" sz="1200" b="0" i="0" kern="1200" dirty="0">
                <a:solidFill>
                  <a:schemeClr val="tx1"/>
                </a:solidFill>
                <a:effectLst/>
                <a:latin typeface="+mn-lt"/>
                <a:ea typeface="+mn-ea"/>
                <a:cs typeface="+mn-cs"/>
              </a:rPr>
              <a:t>Puede haber dolor en el antebrazo por la participación de las fibras sensoriales profundas del nervio interóseo posterior que suministran la membrana interósea y las cápsulas articulares.</a:t>
            </a:r>
          </a:p>
          <a:p>
            <a:r>
              <a:rPr lang="es-CO" sz="1200" b="0" i="0" kern="1200" dirty="0">
                <a:solidFill>
                  <a:schemeClr val="tx1"/>
                </a:solidFill>
                <a:effectLst/>
                <a:latin typeface="+mn-lt"/>
                <a:ea typeface="+mn-ea"/>
                <a:cs typeface="+mn-cs"/>
              </a:rPr>
              <a:t>El PIN usualmente ocurre como una neuropatía por atrapamiento bajo la tendinosa Arcade de Frohse. </a:t>
            </a:r>
          </a:p>
        </p:txBody>
      </p:sp>
      <p:sp>
        <p:nvSpPr>
          <p:cNvPr id="4" name="Marcador de número de diapositiva 3"/>
          <p:cNvSpPr>
            <a:spLocks noGrp="1"/>
          </p:cNvSpPr>
          <p:nvPr>
            <p:ph type="sldNum" sz="quarter" idx="5"/>
          </p:nvPr>
        </p:nvSpPr>
        <p:spPr/>
        <p:txBody>
          <a:bodyPr/>
          <a:lstStyle/>
          <a:p>
            <a:fld id="{C8F85F8E-9217-354F-A70F-1D5CD7E1345E}" type="slidenum">
              <a:rPr lang="es-CO" smtClean="0"/>
              <a:t>35</a:t>
            </a:fld>
            <a:endParaRPr lang="es-CO"/>
          </a:p>
        </p:txBody>
      </p:sp>
    </p:spTree>
    <p:extLst>
      <p:ext uri="{BB962C8B-B14F-4D97-AF65-F5344CB8AC3E}">
        <p14:creationId xmlns:p14="http://schemas.microsoft.com/office/powerpoint/2010/main" val="179831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38</a:t>
            </a:fld>
            <a:endParaRPr lang="es-CO"/>
          </a:p>
        </p:txBody>
      </p:sp>
    </p:spTree>
    <p:extLst>
      <p:ext uri="{BB962C8B-B14F-4D97-AF65-F5344CB8AC3E}">
        <p14:creationId xmlns:p14="http://schemas.microsoft.com/office/powerpoint/2010/main" val="113692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a:solidFill>
                  <a:schemeClr val="tx1"/>
                </a:solidFill>
                <a:effectLst/>
                <a:latin typeface="+mn-lt"/>
                <a:ea typeface="+mn-ea"/>
                <a:cs typeface="+mn-cs"/>
              </a:rPr>
              <a:t>Por lo general, el diagnóstico no requiere más pruebas que un examen neurológico completo. Se debe examinar toda la extremidad inferior. El tacto ligero y el examen de pinchazo suelen ser anormales en un área de forma ovalada en el muslo anterolateral. No debe haber ninguna anormalidad en la prueba de la pierna recta, y no debe haber hallazgos que sugieran la participación de la cadera, la espalda o la articulación sacroilíaca. La fuerza motora y los reflejos tendinosos profundos deben ser normales. En ocasiones, el diagnóstico preciso puede requerir un examen abdominal y / o pélvico para excluir problemas en esas áreas.</a:t>
            </a:r>
          </a:p>
          <a:p>
            <a:r>
              <a:rPr lang="es-CO" sz="1200" b="0" i="0" kern="1200" dirty="0">
                <a:solidFill>
                  <a:schemeClr val="tx1"/>
                </a:solidFill>
                <a:effectLst/>
                <a:latin typeface="+mn-lt"/>
                <a:ea typeface="+mn-ea"/>
                <a:cs typeface="+mn-cs"/>
              </a:rPr>
              <a:t>Los parches de lidocaína y los parches de dióxido de titanio se pueden utilizar como modos adicionales de tratamiento para casos más refractarios.</a:t>
            </a:r>
          </a:p>
          <a:p>
            <a:r>
              <a:rPr lang="es-CO" dirty="0">
                <a:effectLst/>
              </a:rPr>
              <a:t>También se puede obtener una opinión quirúrgica para realizar la descompresión o seccionamiento de los nervios quirúrgicos. Los predictores de buenos resultados quirúrgicos incluyen la presencia de un estudio electromiográfico anormal (EMG) antes de la cirugía y el alivio inmediato de los síntomas después del bloqueo del nervio cutáneo femoral lateral.</a:t>
            </a:r>
          </a:p>
          <a:p>
            <a:r>
              <a:rPr lang="es-CO" dirty="0">
                <a:effectLst/>
              </a:rPr>
              <a:t>• Algunos informes han mencionado la utilidad de la ablación nerviosa por radiofrecuencia en el tratamiento de la afección, pero esto no se ha estudiado adecuadamente.</a:t>
            </a:r>
          </a:p>
          <a:p>
            <a:r>
              <a:rPr lang="es-CO" b="0" dirty="0">
                <a:effectLst/>
              </a:rPr>
              <a:t>provisión</a:t>
            </a:r>
          </a:p>
          <a:p>
            <a:r>
              <a:rPr lang="es-CO" dirty="0">
                <a:effectLst/>
              </a:rPr>
              <a:t>Esta es una condición autolimitada y no amenazadora en la mayoría de los pacientes. Las medidas conservadoras son suficientes para&gt; 90% de los pacientes, pero la recurrencia de los síntomas es común</a:t>
            </a:r>
          </a:p>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39</a:t>
            </a:fld>
            <a:endParaRPr lang="es-CO"/>
          </a:p>
        </p:txBody>
      </p:sp>
    </p:spTree>
    <p:extLst>
      <p:ext uri="{BB962C8B-B14F-4D97-AF65-F5344CB8AC3E}">
        <p14:creationId xmlns:p14="http://schemas.microsoft.com/office/powerpoint/2010/main" val="2183739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40</a:t>
            </a:fld>
            <a:endParaRPr lang="es-CO"/>
          </a:p>
        </p:txBody>
      </p:sp>
    </p:spTree>
    <p:extLst>
      <p:ext uri="{BB962C8B-B14F-4D97-AF65-F5344CB8AC3E}">
        <p14:creationId xmlns:p14="http://schemas.microsoft.com/office/powerpoint/2010/main" val="276434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6</a:t>
            </a:fld>
            <a:endParaRPr lang="es-CO"/>
          </a:p>
        </p:txBody>
      </p:sp>
    </p:spTree>
    <p:extLst>
      <p:ext uri="{BB962C8B-B14F-4D97-AF65-F5344CB8AC3E}">
        <p14:creationId xmlns:p14="http://schemas.microsoft.com/office/powerpoint/2010/main" val="839125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a:solidFill>
                  <a:schemeClr val="tx1"/>
                </a:solidFill>
                <a:effectLst/>
                <a:latin typeface="+mn-lt"/>
                <a:ea typeface="+mn-ea"/>
                <a:cs typeface="+mn-cs"/>
              </a:rPr>
              <a:t>Más a menudo, los nervios peroneos profundos y superficiales se ven afectados. La afectación del nervio peroneo profundo conduce a la debilidad de la dorsiflexión del dedo del pie y del tobillo, lo que resulta en una caída del pie y el dedo del pie. La disfunción del nervio peroneo superficial produce debilidad en la eversión del pie. Clínicamente, la debilidad de estos músculos da como resultado un conjunto estereotipado de síntomas. Los pacientes notan una palmada en la calidad de su pie cuando toca el suelo mientras caminan. La debilidad de la eversión conduce a una tendencia a tropezar, especialmente en aceras o bordillos irregulares, y a un mayor riesgo de torceduras en los tobillos. Cuando se observa mientras se camina, los pacientes tienen un llamado </a:t>
            </a:r>
            <a:r>
              <a:rPr lang="es-CO" sz="1200" b="0" i="1" kern="1200" dirty="0">
                <a:solidFill>
                  <a:schemeClr val="tx1"/>
                </a:solidFill>
                <a:effectLst/>
                <a:latin typeface="+mn-lt"/>
                <a:ea typeface="+mn-ea"/>
                <a:cs typeface="+mn-cs"/>
              </a:rPr>
              <a:t>paso a paso</a:t>
            </a:r>
            <a:r>
              <a:rPr lang="es-CO" sz="1200" b="0" i="0" kern="1200" dirty="0">
                <a:solidFill>
                  <a:schemeClr val="tx1"/>
                </a:solidFill>
                <a:effectLst/>
                <a:latin typeface="+mn-lt"/>
                <a:ea typeface="+mn-ea"/>
                <a:cs typeface="+mn-cs"/>
              </a:rPr>
              <a:t>por el que levantan la rodilla más arriba de lo normal para que el pie caído despeje el piso. </a:t>
            </a:r>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41</a:t>
            </a:fld>
            <a:endParaRPr lang="es-CO"/>
          </a:p>
        </p:txBody>
      </p:sp>
    </p:spTree>
    <p:extLst>
      <p:ext uri="{BB962C8B-B14F-4D97-AF65-F5344CB8AC3E}">
        <p14:creationId xmlns:p14="http://schemas.microsoft.com/office/powerpoint/2010/main" val="1590722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a:solidFill>
                  <a:schemeClr val="tx1"/>
                </a:solidFill>
                <a:effectLst/>
                <a:latin typeface="+mn-lt"/>
                <a:ea typeface="+mn-ea"/>
                <a:cs typeface="+mn-cs"/>
              </a:rPr>
              <a:t>Más a menudo, los nervios peroneos profundos y superficiales se ven afectados. La afectación del nervio peroneo profundo conduce a la debilidad de la dorsiflexión del dedo del pie y del tobillo, lo que resulta en una caída del pie y el dedo del pie. La disfunción del nervio peroneo superficial produce debilidad en la eversión del pie. Clínicamente, la debilidad de estos músculos da como resultado un conjunto estereotipado de síntomas. Los pacientes notan una palmada en la calidad de su pie cuando toca el suelo mientras caminan. La debilidad de la eversión conduce a una tendencia a tropezar, especialmente en aceras o bordillos irregulares, y a un mayor riesgo de torceduras en los tobillos. Cuando se observa mientras se camina, los pacientes tienen un llamado </a:t>
            </a:r>
            <a:r>
              <a:rPr lang="es-CO" sz="1200" b="0" i="1" kern="1200" dirty="0">
                <a:solidFill>
                  <a:schemeClr val="tx1"/>
                </a:solidFill>
                <a:effectLst/>
                <a:latin typeface="+mn-lt"/>
                <a:ea typeface="+mn-ea"/>
                <a:cs typeface="+mn-cs"/>
              </a:rPr>
              <a:t>paso a paso</a:t>
            </a:r>
            <a:r>
              <a:rPr lang="es-CO" sz="1200" b="0" i="0" kern="1200" dirty="0">
                <a:solidFill>
                  <a:schemeClr val="tx1"/>
                </a:solidFill>
                <a:effectLst/>
                <a:latin typeface="+mn-lt"/>
                <a:ea typeface="+mn-ea"/>
                <a:cs typeface="+mn-cs"/>
              </a:rPr>
              <a:t>por el que levantan la rodilla más arriba de lo normal para que el pie caído despeje el piso. La perturbación sensorial se desarrolla en la pantorrilla lateral media y baja y en el dorso del pie. Puede haber dolor local y un signo de Tinel sobre el cuello peroneal lateral.</a:t>
            </a:r>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42</a:t>
            </a:fld>
            <a:endParaRPr lang="es-CO"/>
          </a:p>
        </p:txBody>
      </p:sp>
    </p:spTree>
    <p:extLst>
      <p:ext uri="{BB962C8B-B14F-4D97-AF65-F5344CB8AC3E}">
        <p14:creationId xmlns:p14="http://schemas.microsoft.com/office/powerpoint/2010/main" val="2983042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8F85F8E-9217-354F-A70F-1D5CD7E1345E}" type="slidenum">
              <a:rPr lang="es-CO" smtClean="0"/>
              <a:t>43</a:t>
            </a:fld>
            <a:endParaRPr lang="es-CO"/>
          </a:p>
        </p:txBody>
      </p:sp>
    </p:spTree>
    <p:extLst>
      <p:ext uri="{BB962C8B-B14F-4D97-AF65-F5344CB8AC3E}">
        <p14:creationId xmlns:p14="http://schemas.microsoft.com/office/powerpoint/2010/main" val="199395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Las condiciones que disminuyen el tamaño del túnel carpiano o aumentan el tamaño de su contenido pueden conducir a la compresión del nervio mediano. </a:t>
            </a:r>
          </a:p>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8</a:t>
            </a:fld>
            <a:endParaRPr lang="es-CO"/>
          </a:p>
        </p:txBody>
      </p:sp>
    </p:spTree>
    <p:extLst>
      <p:ext uri="{BB962C8B-B14F-4D97-AF65-F5344CB8AC3E}">
        <p14:creationId xmlns:p14="http://schemas.microsoft.com/office/powerpoint/2010/main" val="263109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a:solidFill>
                  <a:schemeClr val="tx1"/>
                </a:solidFill>
                <a:effectLst/>
                <a:latin typeface="+mn-lt"/>
                <a:ea typeface="+mn-ea"/>
                <a:cs typeface="+mn-cs"/>
              </a:rPr>
              <a:t>Las mujeres son afectadas con más frecuencia que los hombres. </a:t>
            </a:r>
          </a:p>
          <a:p>
            <a:r>
              <a:rPr lang="es-CO" sz="1200" b="0" i="0" kern="1200" dirty="0">
                <a:solidFill>
                  <a:schemeClr val="tx1"/>
                </a:solidFill>
                <a:effectLst/>
                <a:latin typeface="+mn-lt"/>
                <a:ea typeface="+mn-ea"/>
                <a:cs typeface="+mn-cs"/>
              </a:rPr>
              <a:t>suele ser bilateral</a:t>
            </a:r>
          </a:p>
          <a:p>
            <a:r>
              <a:rPr lang="es-CO" sz="1200" b="0" i="0" kern="1200" dirty="0">
                <a:solidFill>
                  <a:schemeClr val="tx1"/>
                </a:solidFill>
                <a:effectLst/>
                <a:latin typeface="+mn-lt"/>
                <a:ea typeface="+mn-ea"/>
                <a:cs typeface="+mn-cs"/>
              </a:rPr>
              <a:t>la mano dominante suele verse más gravemente afectada</a:t>
            </a:r>
          </a:p>
          <a:p>
            <a:endParaRPr lang="es-CO" sz="1200" b="0" i="0" kern="1200" dirty="0">
              <a:solidFill>
                <a:schemeClr val="tx1"/>
              </a:solidFill>
              <a:effectLst/>
              <a:latin typeface="+mn-lt"/>
              <a:ea typeface="+mn-ea"/>
              <a:cs typeface="+mn-cs"/>
            </a:endParaRPr>
          </a:p>
          <a:p>
            <a:r>
              <a:rPr lang="es-CO" sz="1200" b="0" i="0" kern="1200" dirty="0">
                <a:solidFill>
                  <a:schemeClr val="tx1"/>
                </a:solidFill>
                <a:effectLst/>
                <a:latin typeface="+mn-lt"/>
                <a:ea typeface="+mn-ea"/>
                <a:cs typeface="+mn-cs"/>
              </a:rPr>
              <a:t>El dolor puede estar localizado en la muñeca o puede irradiarse hacia el antebrazo, el brazo o, raramente, el hombro; </a:t>
            </a:r>
            <a:r>
              <a:rPr lang="es-CO" sz="1200" b="0" i="1" kern="1200" dirty="0">
                <a:solidFill>
                  <a:schemeClr val="tx1"/>
                </a:solidFill>
                <a:effectLst/>
                <a:latin typeface="+mn-lt"/>
                <a:ea typeface="+mn-ea"/>
                <a:cs typeface="+mn-cs"/>
              </a:rPr>
              <a:t>el cuello no esta afectado </a:t>
            </a:r>
            <a:r>
              <a:rPr lang="es-CO" sz="1200" b="0" i="0" kern="1200" dirty="0">
                <a:solidFill>
                  <a:schemeClr val="tx1"/>
                </a:solidFill>
                <a:effectLst/>
                <a:latin typeface="+mn-lt"/>
                <a:ea typeface="+mn-ea"/>
                <a:cs typeface="+mn-cs"/>
              </a:rPr>
              <a:t>. </a:t>
            </a:r>
          </a:p>
          <a:p>
            <a:endParaRPr lang="es-CO" sz="1200" b="0" i="0" kern="1200" dirty="0">
              <a:solidFill>
                <a:schemeClr val="tx1"/>
              </a:solidFill>
              <a:effectLst/>
              <a:latin typeface="+mn-lt"/>
              <a:ea typeface="+mn-ea"/>
              <a:cs typeface="+mn-cs"/>
            </a:endParaRPr>
          </a:p>
          <a:p>
            <a:r>
              <a:rPr lang="es-CO" sz="1200" b="0" i="0" kern="1200" dirty="0">
                <a:solidFill>
                  <a:schemeClr val="tx1"/>
                </a:solidFill>
                <a:effectLst/>
                <a:latin typeface="+mn-lt"/>
                <a:ea typeface="+mn-ea"/>
                <a:cs typeface="+mn-cs"/>
              </a:rPr>
              <a:t>Parestesias en la distribución del nervio mediano (pulgar medio, índice, medio y anular lateral). </a:t>
            </a:r>
          </a:p>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9</a:t>
            </a:fld>
            <a:endParaRPr lang="es-CO"/>
          </a:p>
        </p:txBody>
      </p:sp>
    </p:spTree>
    <p:extLst>
      <p:ext uri="{BB962C8B-B14F-4D97-AF65-F5344CB8AC3E}">
        <p14:creationId xmlns:p14="http://schemas.microsoft.com/office/powerpoint/2010/main" val="3759149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 Durante el sueño, la flexión o extensión persistente de la muñeca provoca un aumento de la presión del túnel carpiano, isquemia nerviosa y parestesias posteriores.</a:t>
            </a:r>
          </a:p>
          <a:p>
            <a:r>
              <a:rPr lang="es-CO" dirty="0"/>
              <a:t>Con frecuencia, los pacientes se despiertan del sueño y sacuden o retuercen las manos o las sostienen bajo agua corriente tibia.</a:t>
            </a:r>
          </a:p>
          <a:p>
            <a:r>
              <a:rPr lang="es-CO" dirty="0"/>
              <a:t>Algunos pacientes describen la dificultad de abotonar camisas, abrir frascos o girar los pomos de las puertas. </a:t>
            </a:r>
          </a:p>
          <a:p>
            <a:r>
              <a:rPr lang="es-CO" sz="1200" dirty="0"/>
              <a:t>El </a:t>
            </a:r>
            <a:r>
              <a:rPr lang="es-CO" sz="1200" i="1" dirty="0"/>
              <a:t>signo de Tinel </a:t>
            </a:r>
            <a:r>
              <a:rPr lang="es-CO" sz="1200" dirty="0"/>
              <a:t>a menudo está presente cuando se hace tapping sobre el nervio mediano en la muñeca, lo que produce parestesias en los dedos inervados por la mediana</a:t>
            </a:r>
          </a:p>
          <a:p>
            <a:r>
              <a:rPr lang="es-CO" sz="1200" i="1" dirty="0"/>
              <a:t> </a:t>
            </a:r>
            <a:r>
              <a:rPr lang="es-CO" sz="1200" dirty="0"/>
              <a:t>El signo de Tinel está presente en más de la mitad de los casos de CTS; sin embargo, los signos de Tinel positivos falsos son comunes en la población general. La maniobra de un Phalen generalmente produce parestesias dentro de 30 segundos a 2 minutos en CTS;</a:t>
            </a:r>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10</a:t>
            </a:fld>
            <a:endParaRPr lang="es-CO"/>
          </a:p>
        </p:txBody>
      </p:sp>
    </p:spTree>
    <p:extLst>
      <p:ext uri="{BB962C8B-B14F-4D97-AF65-F5344CB8AC3E}">
        <p14:creationId xmlns:p14="http://schemas.microsoft.com/office/powerpoint/2010/main" val="229532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El diagnóstico </a:t>
            </a:r>
            <a:r>
              <a:rPr lang="es-CO" b="1" dirty="0"/>
              <a:t>clínico.</a:t>
            </a:r>
          </a:p>
          <a:p>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11</a:t>
            </a:fld>
            <a:endParaRPr lang="es-CO"/>
          </a:p>
        </p:txBody>
      </p:sp>
    </p:spTree>
    <p:extLst>
      <p:ext uri="{BB962C8B-B14F-4D97-AF65-F5344CB8AC3E}">
        <p14:creationId xmlns:p14="http://schemas.microsoft.com/office/powerpoint/2010/main" val="96023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Hay evidencia fuerte de la superioridad del consumo por dos semanas de prednisona al placebo y evidencia moderada del consumo por cuatro semanas.</a:t>
            </a:r>
          </a:p>
          <a:p>
            <a:endParaRPr lang="es-CO" dirty="0"/>
          </a:p>
          <a:p>
            <a:r>
              <a:rPr lang="es-CO" dirty="0"/>
              <a:t>Hay evidencia de la superioridad de una infiltración con esteroides al placebo luego de un mes • </a:t>
            </a:r>
          </a:p>
          <a:p>
            <a:r>
              <a:rPr lang="es-CO" dirty="0"/>
              <a:t>Hay evidencia de la superioridad de una infiltración con esteroides a los esteroides orales luego de tres meses •</a:t>
            </a:r>
          </a:p>
          <a:p>
            <a:r>
              <a:rPr lang="es-CO" dirty="0"/>
              <a:t> No hay evidencia de la superioridad de una infiltración con esteroides al uso de una férula mas tto anti inflamatorio luego de dos meses • </a:t>
            </a:r>
          </a:p>
          <a:p>
            <a:r>
              <a:rPr lang="es-CO" dirty="0"/>
              <a:t>No hay evidencia de la superioridad de dos infiltraciones con esteroides a una infiltración</a:t>
            </a:r>
          </a:p>
        </p:txBody>
      </p:sp>
      <p:sp>
        <p:nvSpPr>
          <p:cNvPr id="4" name="Marcador de número de diapositiva 3"/>
          <p:cNvSpPr>
            <a:spLocks noGrp="1"/>
          </p:cNvSpPr>
          <p:nvPr>
            <p:ph type="sldNum" sz="quarter" idx="5"/>
          </p:nvPr>
        </p:nvSpPr>
        <p:spPr/>
        <p:txBody>
          <a:bodyPr/>
          <a:lstStyle/>
          <a:p>
            <a:fld id="{C8F85F8E-9217-354F-A70F-1D5CD7E1345E}" type="slidenum">
              <a:rPr lang="es-CO" smtClean="0"/>
              <a:t>16</a:t>
            </a:fld>
            <a:endParaRPr lang="es-CO"/>
          </a:p>
        </p:txBody>
      </p:sp>
    </p:spTree>
    <p:extLst>
      <p:ext uri="{BB962C8B-B14F-4D97-AF65-F5344CB8AC3E}">
        <p14:creationId xmlns:p14="http://schemas.microsoft.com/office/powerpoint/2010/main" val="381668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No hay evidencia que la cirugía deba ser la primera línea de tratamiento. Debe considerarse luego de falla del tratamiento conservador. Mayores complicaciones</a:t>
            </a:r>
          </a:p>
        </p:txBody>
      </p:sp>
      <p:sp>
        <p:nvSpPr>
          <p:cNvPr id="4" name="Marcador de número de diapositiva 3"/>
          <p:cNvSpPr>
            <a:spLocks noGrp="1"/>
          </p:cNvSpPr>
          <p:nvPr>
            <p:ph type="sldNum" sz="quarter" idx="5"/>
          </p:nvPr>
        </p:nvSpPr>
        <p:spPr/>
        <p:txBody>
          <a:bodyPr/>
          <a:lstStyle/>
          <a:p>
            <a:fld id="{C8F85F8E-9217-354F-A70F-1D5CD7E1345E}" type="slidenum">
              <a:rPr lang="es-CO" smtClean="0"/>
              <a:t>17</a:t>
            </a:fld>
            <a:endParaRPr lang="es-CO"/>
          </a:p>
        </p:txBody>
      </p:sp>
    </p:spTree>
    <p:extLst>
      <p:ext uri="{BB962C8B-B14F-4D97-AF65-F5344CB8AC3E}">
        <p14:creationId xmlns:p14="http://schemas.microsoft.com/office/powerpoint/2010/main" val="83660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a:solidFill>
                  <a:schemeClr val="tx1"/>
                </a:solidFill>
                <a:effectLst/>
                <a:latin typeface="+mn-lt"/>
                <a:ea typeface="+mn-ea"/>
                <a:cs typeface="+mn-cs"/>
              </a:rPr>
              <a:t>La UNE usualmente ocurre como resultado de la compresión mecánica crónica o el estiramiento, ya sea en la ranura o en el túnel cubital. Aunque los casos raros de neuropatía cubital en el surco son causados ​​por ganglios, tumores, bandas fibrosas o músculos accesorios, la mayoría son causados ​​por compresión externa y trauma repetido.</a:t>
            </a:r>
            <a:endParaRPr lang="es-CO" dirty="0"/>
          </a:p>
        </p:txBody>
      </p:sp>
      <p:sp>
        <p:nvSpPr>
          <p:cNvPr id="4" name="Marcador de número de diapositiva 3"/>
          <p:cNvSpPr>
            <a:spLocks noGrp="1"/>
          </p:cNvSpPr>
          <p:nvPr>
            <p:ph type="sldNum" sz="quarter" idx="5"/>
          </p:nvPr>
        </p:nvSpPr>
        <p:spPr/>
        <p:txBody>
          <a:bodyPr/>
          <a:lstStyle/>
          <a:p>
            <a:fld id="{C8F85F8E-9217-354F-A70F-1D5CD7E1345E}" type="slidenum">
              <a:rPr lang="es-CO" smtClean="0"/>
              <a:t>20</a:t>
            </a:fld>
            <a:endParaRPr lang="es-CO"/>
          </a:p>
        </p:txBody>
      </p:sp>
    </p:spTree>
    <p:extLst>
      <p:ext uri="{BB962C8B-B14F-4D97-AF65-F5344CB8AC3E}">
        <p14:creationId xmlns:p14="http://schemas.microsoft.com/office/powerpoint/2010/main" val="106794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73B1F-FCB5-450B-BBDB-3A3005398858}"/>
              </a:ext>
            </a:extLst>
          </p:cNvPr>
          <p:cNvSpPr>
            <a:spLocks noGrp="1"/>
          </p:cNvSpPr>
          <p:nvPr>
            <p:ph type="ctrTitle"/>
          </p:nvPr>
        </p:nvSpPr>
        <p:spPr>
          <a:xfrm>
            <a:off x="1200150" y="1103313"/>
            <a:ext cx="8029575"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DA26399E-5033-468C-8C4F-39AD9278F0CB}"/>
              </a:ext>
            </a:extLst>
          </p:cNvPr>
          <p:cNvSpPr>
            <a:spLocks noGrp="1"/>
          </p:cNvSpPr>
          <p:nvPr>
            <p:ph type="subTitle" idx="1"/>
          </p:nvPr>
        </p:nvSpPr>
        <p:spPr>
          <a:xfrm>
            <a:off x="695325" y="358298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Tree>
    <p:extLst>
      <p:ext uri="{BB962C8B-B14F-4D97-AF65-F5344CB8AC3E}">
        <p14:creationId xmlns:p14="http://schemas.microsoft.com/office/powerpoint/2010/main" val="2745076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266EF6-0AC3-472A-8AF2-7009B45CACEB}"/>
              </a:ext>
            </a:extLst>
          </p:cNvPr>
          <p:cNvSpPr>
            <a:spLocks noGrp="1"/>
          </p:cNvSpPr>
          <p:nvPr>
            <p:ph type="title"/>
          </p:nvPr>
        </p:nvSpPr>
        <p:spPr>
          <a:xfrm>
            <a:off x="819150" y="647701"/>
            <a:ext cx="8401050" cy="1200150"/>
          </a:xfrm>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F47B890-2FED-4388-80A0-4AC024D6F84C}"/>
              </a:ext>
            </a:extLst>
          </p:cNvPr>
          <p:cNvSpPr>
            <a:spLocks noGrp="1"/>
          </p:cNvSpPr>
          <p:nvPr>
            <p:ph type="body" orient="vert" idx="1"/>
          </p:nvPr>
        </p:nvSpPr>
        <p:spPr>
          <a:xfrm>
            <a:off x="838200" y="2028825"/>
            <a:ext cx="10515600" cy="393382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960745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18A3B87-14BB-44BE-B3F4-9531BA6AD17A}"/>
              </a:ext>
            </a:extLst>
          </p:cNvPr>
          <p:cNvSpPr>
            <a:spLocks noGrp="1"/>
          </p:cNvSpPr>
          <p:nvPr>
            <p:ph type="title" orient="vert"/>
          </p:nvPr>
        </p:nvSpPr>
        <p:spPr>
          <a:xfrm>
            <a:off x="6716994" y="638175"/>
            <a:ext cx="2500357" cy="5324475"/>
          </a:xfrm>
        </p:spPr>
        <p:txBody>
          <a:bodyPr vert="eaVert"/>
          <a:lstStyle/>
          <a:p>
            <a:r>
              <a:rPr lang="es-ES"/>
              <a:t>Haga clic para modificar el estilo de título del patrón</a:t>
            </a:r>
            <a:endParaRPr lang="es-CO" dirty="0"/>
          </a:p>
        </p:txBody>
      </p:sp>
      <p:sp>
        <p:nvSpPr>
          <p:cNvPr id="3" name="Marcador de texto vertical 2">
            <a:extLst>
              <a:ext uri="{FF2B5EF4-FFF2-40B4-BE49-F238E27FC236}">
                <a16:creationId xmlns:a16="http://schemas.microsoft.com/office/drawing/2014/main" id="{672BA6D5-623F-4FDC-B9ED-FDD595A0E839}"/>
              </a:ext>
            </a:extLst>
          </p:cNvPr>
          <p:cNvSpPr>
            <a:spLocks noGrp="1"/>
          </p:cNvSpPr>
          <p:nvPr>
            <p:ph type="body" orient="vert" idx="1"/>
          </p:nvPr>
        </p:nvSpPr>
        <p:spPr>
          <a:xfrm>
            <a:off x="838200" y="638175"/>
            <a:ext cx="5818974" cy="53244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dirty="0"/>
          </a:p>
        </p:txBody>
      </p:sp>
    </p:spTree>
    <p:extLst>
      <p:ext uri="{BB962C8B-B14F-4D97-AF65-F5344CB8AC3E}">
        <p14:creationId xmlns:p14="http://schemas.microsoft.com/office/powerpoint/2010/main" val="4127482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7EE720-E610-B546-842C-ED652D2E5F10}"/>
              </a:ext>
            </a:extLst>
          </p:cNvPr>
          <p:cNvSpPr>
            <a:spLocks noGrp="1"/>
          </p:cNvSpPr>
          <p:nvPr>
            <p:ph type="title"/>
          </p:nvPr>
        </p:nvSpPr>
        <p:spPr/>
        <p:txBody>
          <a:body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1729D4EB-5D42-CD45-A61A-8384C56878E6}"/>
              </a:ext>
            </a:extLst>
          </p:cNvPr>
          <p:cNvSpPr>
            <a:spLocks noGrp="1"/>
          </p:cNvSpPr>
          <p:nvPr>
            <p:ph type="dt" sz="half" idx="10"/>
          </p:nvPr>
        </p:nvSpPr>
        <p:spPr>
          <a:xfrm>
            <a:off x="838200" y="6356350"/>
            <a:ext cx="2743200" cy="365125"/>
          </a:xfrm>
          <a:prstGeom prst="rect">
            <a:avLst/>
          </a:prstGeom>
        </p:spPr>
        <p:txBody>
          <a:bodyPr/>
          <a:lstStyle/>
          <a:p>
            <a:fld id="{40005918-57A5-4127-96CD-1EEED5DAC729}" type="datetimeFigureOut">
              <a:rPr lang="es-CO" smtClean="0"/>
              <a:t>10/11/2020</a:t>
            </a:fld>
            <a:endParaRPr lang="es-CO"/>
          </a:p>
        </p:txBody>
      </p:sp>
      <p:sp>
        <p:nvSpPr>
          <p:cNvPr id="4" name="Marcador de pie de página 3">
            <a:extLst>
              <a:ext uri="{FF2B5EF4-FFF2-40B4-BE49-F238E27FC236}">
                <a16:creationId xmlns:a16="http://schemas.microsoft.com/office/drawing/2014/main" id="{0FFA5EC5-68E3-0342-B70F-5AB204B90EBF}"/>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97CA1905-6271-1A46-B184-2861C4483E9A}"/>
              </a:ext>
            </a:extLst>
          </p:cNvPr>
          <p:cNvSpPr>
            <a:spLocks noGrp="1"/>
          </p:cNvSpPr>
          <p:nvPr>
            <p:ph type="sldNum" sz="quarter" idx="12"/>
          </p:nvPr>
        </p:nvSpPr>
        <p:spPr>
          <a:xfrm>
            <a:off x="8610600" y="6356350"/>
            <a:ext cx="2743200" cy="365125"/>
          </a:xfrm>
          <a:prstGeom prst="rect">
            <a:avLst/>
          </a:prstGeom>
        </p:spPr>
        <p:txBody>
          <a:bodyPr/>
          <a:lstStyle/>
          <a:p>
            <a:fld id="{0EA90D5E-2B50-482D-A7E0-AFDDF7A84BEE}" type="slidenum">
              <a:rPr lang="es-CO" smtClean="0"/>
              <a:t>‹Nº›</a:t>
            </a:fld>
            <a:endParaRPr lang="es-CO"/>
          </a:p>
        </p:txBody>
      </p:sp>
    </p:spTree>
    <p:extLst>
      <p:ext uri="{BB962C8B-B14F-4D97-AF65-F5344CB8AC3E}">
        <p14:creationId xmlns:p14="http://schemas.microsoft.com/office/powerpoint/2010/main" val="731472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4DA13C-1EDD-FF4A-AEC9-89E8322BA81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ACAE28B-1B94-0740-9D62-9C6FA06A3232}"/>
              </a:ext>
            </a:extLst>
          </p:cNvPr>
          <p:cNvSpPr>
            <a:spLocks noGrp="1"/>
          </p:cNvSpPr>
          <p:nvPr>
            <p:ph type="dt" sz="half" idx="10"/>
          </p:nvPr>
        </p:nvSpPr>
        <p:spPr>
          <a:xfrm>
            <a:off x="838200" y="6356350"/>
            <a:ext cx="2743200" cy="365125"/>
          </a:xfrm>
          <a:prstGeom prst="rect">
            <a:avLst/>
          </a:prstGeom>
        </p:spPr>
        <p:txBody>
          <a:bodyPr/>
          <a:lstStyle/>
          <a:p>
            <a:fld id="{40005918-57A5-4127-96CD-1EEED5DAC729}" type="datetimeFigureOut">
              <a:rPr lang="es-CO" smtClean="0"/>
              <a:t>10/11/2020</a:t>
            </a:fld>
            <a:endParaRPr lang="es-CO"/>
          </a:p>
        </p:txBody>
      </p:sp>
      <p:sp>
        <p:nvSpPr>
          <p:cNvPr id="4" name="Marcador de pie de página 3">
            <a:extLst>
              <a:ext uri="{FF2B5EF4-FFF2-40B4-BE49-F238E27FC236}">
                <a16:creationId xmlns:a16="http://schemas.microsoft.com/office/drawing/2014/main" id="{54B8274C-111E-4545-928A-148080FF1D2D}"/>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3D3FEA55-7376-AE48-B3AE-504858335F5D}"/>
              </a:ext>
            </a:extLst>
          </p:cNvPr>
          <p:cNvSpPr>
            <a:spLocks noGrp="1"/>
          </p:cNvSpPr>
          <p:nvPr>
            <p:ph type="sldNum" sz="quarter" idx="12"/>
          </p:nvPr>
        </p:nvSpPr>
        <p:spPr>
          <a:xfrm>
            <a:off x="8610600" y="6356350"/>
            <a:ext cx="2743200" cy="365125"/>
          </a:xfrm>
          <a:prstGeom prst="rect">
            <a:avLst/>
          </a:prstGeom>
        </p:spPr>
        <p:txBody>
          <a:bodyPr/>
          <a:lstStyle/>
          <a:p>
            <a:fld id="{0EA90D5E-2B50-482D-A7E0-AFDDF7A84BEE}" type="slidenum">
              <a:rPr lang="es-CO" smtClean="0"/>
              <a:t>‹Nº›</a:t>
            </a:fld>
            <a:endParaRPr lang="es-CO"/>
          </a:p>
        </p:txBody>
      </p:sp>
    </p:spTree>
    <p:extLst>
      <p:ext uri="{BB962C8B-B14F-4D97-AF65-F5344CB8AC3E}">
        <p14:creationId xmlns:p14="http://schemas.microsoft.com/office/powerpoint/2010/main" val="50408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04A97-A48D-42D9-84B7-CE28CC91B49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82E0296-A005-4C63-9E45-AE692E049F3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752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7ABFD1-7318-400F-A95E-9C39CED2D1D6}"/>
              </a:ext>
            </a:extLst>
          </p:cNvPr>
          <p:cNvSpPr>
            <a:spLocks noGrp="1"/>
          </p:cNvSpPr>
          <p:nvPr>
            <p:ph type="title"/>
          </p:nvPr>
        </p:nvSpPr>
        <p:spPr>
          <a:xfrm>
            <a:off x="831850" y="2095500"/>
            <a:ext cx="10515600" cy="2466975"/>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9B0CA20-E020-466D-930D-11B5018948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32609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395B9C-34AA-4C85-9E0C-976F3FF5DD4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FA2C204-FA52-4BF0-B468-130FE06029C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62373D24-6290-440D-8D8B-8C3DA73375A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621379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B15667-A33F-4B59-B7C5-F60A019F443D}"/>
              </a:ext>
            </a:extLst>
          </p:cNvPr>
          <p:cNvSpPr>
            <a:spLocks noGrp="1"/>
          </p:cNvSpPr>
          <p:nvPr>
            <p:ph type="title"/>
          </p:nvPr>
        </p:nvSpPr>
        <p:spPr>
          <a:xfrm>
            <a:off x="839788" y="638175"/>
            <a:ext cx="8285162" cy="1152525"/>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B177030-0118-4D03-972C-8941B490CC9B}"/>
              </a:ext>
            </a:extLst>
          </p:cNvPr>
          <p:cNvSpPr>
            <a:spLocks noGrp="1"/>
          </p:cNvSpPr>
          <p:nvPr>
            <p:ph type="body" idx="1"/>
          </p:nvPr>
        </p:nvSpPr>
        <p:spPr>
          <a:xfrm>
            <a:off x="839788" y="1809749"/>
            <a:ext cx="5157787" cy="771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DC6DBC3-850A-46C3-BEB1-C66B61F2D72D}"/>
              </a:ext>
            </a:extLst>
          </p:cNvPr>
          <p:cNvSpPr>
            <a:spLocks noGrp="1"/>
          </p:cNvSpPr>
          <p:nvPr>
            <p:ph sz="half" idx="2"/>
          </p:nvPr>
        </p:nvSpPr>
        <p:spPr>
          <a:xfrm>
            <a:off x="839788" y="2590799"/>
            <a:ext cx="5157787" cy="34385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BF73539-7978-41CA-9B40-760501F85E61}"/>
              </a:ext>
            </a:extLst>
          </p:cNvPr>
          <p:cNvSpPr>
            <a:spLocks noGrp="1"/>
          </p:cNvSpPr>
          <p:nvPr>
            <p:ph type="body" sz="quarter" idx="3"/>
          </p:nvPr>
        </p:nvSpPr>
        <p:spPr>
          <a:xfrm>
            <a:off x="6172200" y="1800224"/>
            <a:ext cx="5183188" cy="771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A011BA-52B9-42A7-9653-614842EFDF85}"/>
              </a:ext>
            </a:extLst>
          </p:cNvPr>
          <p:cNvSpPr>
            <a:spLocks noGrp="1"/>
          </p:cNvSpPr>
          <p:nvPr>
            <p:ph sz="quarter" idx="4"/>
          </p:nvPr>
        </p:nvSpPr>
        <p:spPr>
          <a:xfrm>
            <a:off x="6172200" y="2581275"/>
            <a:ext cx="5183188" cy="34385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dirty="0"/>
          </a:p>
        </p:txBody>
      </p:sp>
    </p:spTree>
    <p:extLst>
      <p:ext uri="{BB962C8B-B14F-4D97-AF65-F5344CB8AC3E}">
        <p14:creationId xmlns:p14="http://schemas.microsoft.com/office/powerpoint/2010/main" val="48483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BB20D8-8DBB-48AA-ABA1-5BBB4A42F150}"/>
              </a:ext>
            </a:extLst>
          </p:cNvPr>
          <p:cNvSpPr>
            <a:spLocks noGrp="1"/>
          </p:cNvSpPr>
          <p:nvPr>
            <p:ph type="title"/>
          </p:nvPr>
        </p:nvSpPr>
        <p:spPr>
          <a:xfrm>
            <a:off x="828675" y="619126"/>
            <a:ext cx="8391525" cy="1200150"/>
          </a:xfr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739272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59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1B52AD-DEB8-4A9F-9153-876DF8F93368}"/>
              </a:ext>
            </a:extLst>
          </p:cNvPr>
          <p:cNvSpPr>
            <a:spLocks noGrp="1"/>
          </p:cNvSpPr>
          <p:nvPr>
            <p:ph type="title"/>
          </p:nvPr>
        </p:nvSpPr>
        <p:spPr>
          <a:xfrm>
            <a:off x="811213" y="876299"/>
            <a:ext cx="3932237" cy="1438275"/>
          </a:xfrm>
        </p:spPr>
        <p:txBody>
          <a:bodyPr anchor="b"/>
          <a:lstStyle>
            <a:lvl1pPr>
              <a:defRPr sz="3200"/>
            </a:lvl1pPr>
          </a:lstStyle>
          <a:p>
            <a:r>
              <a:rPr lang="es-ES"/>
              <a:t>Haga clic para modificar el estilo de título del patrón</a:t>
            </a:r>
            <a:endParaRPr lang="es-CO" dirty="0"/>
          </a:p>
        </p:txBody>
      </p:sp>
      <p:sp>
        <p:nvSpPr>
          <p:cNvPr id="3" name="Marcador de contenido 2">
            <a:extLst>
              <a:ext uri="{FF2B5EF4-FFF2-40B4-BE49-F238E27FC236}">
                <a16:creationId xmlns:a16="http://schemas.microsoft.com/office/drawing/2014/main" id="{6DF0294B-9143-41A1-826E-3A27E3A070F8}"/>
              </a:ext>
            </a:extLst>
          </p:cNvPr>
          <p:cNvSpPr>
            <a:spLocks noGrp="1"/>
          </p:cNvSpPr>
          <p:nvPr>
            <p:ph idx="1"/>
          </p:nvPr>
        </p:nvSpPr>
        <p:spPr>
          <a:xfrm>
            <a:off x="5164138" y="2057400"/>
            <a:ext cx="6172200" cy="3832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11F5FD01-58F3-4D30-9F79-CB76CB29A459}"/>
              </a:ext>
            </a:extLst>
          </p:cNvPr>
          <p:cNvSpPr>
            <a:spLocks noGrp="1"/>
          </p:cNvSpPr>
          <p:nvPr>
            <p:ph type="body" sz="half" idx="2"/>
          </p:nvPr>
        </p:nvSpPr>
        <p:spPr>
          <a:xfrm>
            <a:off x="830263" y="2324100"/>
            <a:ext cx="3932237" cy="3533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427002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224174-C5CF-4D47-BB67-75DC9CE8CF85}"/>
              </a:ext>
            </a:extLst>
          </p:cNvPr>
          <p:cNvSpPr>
            <a:spLocks noGrp="1"/>
          </p:cNvSpPr>
          <p:nvPr>
            <p:ph type="title"/>
          </p:nvPr>
        </p:nvSpPr>
        <p:spPr>
          <a:xfrm>
            <a:off x="839788" y="723900"/>
            <a:ext cx="3932237" cy="16383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56111F4D-A454-448B-B8D3-9C7FF990EFF2}"/>
              </a:ext>
            </a:extLst>
          </p:cNvPr>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O"/>
          </a:p>
        </p:txBody>
      </p:sp>
      <p:sp>
        <p:nvSpPr>
          <p:cNvPr id="4" name="Marcador de texto 3">
            <a:extLst>
              <a:ext uri="{FF2B5EF4-FFF2-40B4-BE49-F238E27FC236}">
                <a16:creationId xmlns:a16="http://schemas.microsoft.com/office/drawing/2014/main" id="{95B545B6-1717-4A35-A7DF-F6DF84C114EA}"/>
              </a:ext>
            </a:extLst>
          </p:cNvPr>
          <p:cNvSpPr>
            <a:spLocks noGrp="1"/>
          </p:cNvSpPr>
          <p:nvPr>
            <p:ph type="body" sz="half" idx="2"/>
          </p:nvPr>
        </p:nvSpPr>
        <p:spPr>
          <a:xfrm>
            <a:off x="839788" y="2371724"/>
            <a:ext cx="3932237" cy="34972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1525453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501373-A6A7-4720-AF76-16E03112BEA4}"/>
              </a:ext>
            </a:extLst>
          </p:cNvPr>
          <p:cNvSpPr>
            <a:spLocks noGrp="1"/>
          </p:cNvSpPr>
          <p:nvPr>
            <p:ph type="title"/>
          </p:nvPr>
        </p:nvSpPr>
        <p:spPr>
          <a:xfrm>
            <a:off x="838200" y="581026"/>
            <a:ext cx="8315325" cy="1200150"/>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B73C9E7-8C04-4811-A298-DDBB2D7A1729}"/>
              </a:ext>
            </a:extLst>
          </p:cNvPr>
          <p:cNvSpPr>
            <a:spLocks noGrp="1"/>
          </p:cNvSpPr>
          <p:nvPr>
            <p:ph type="body" idx="1"/>
          </p:nvPr>
        </p:nvSpPr>
        <p:spPr>
          <a:xfrm>
            <a:off x="838200" y="1825625"/>
            <a:ext cx="10515600" cy="4137025"/>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412045215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84" r:id="rId12"/>
    <p:sldLayoutId id="2147483685" r:id="rId13"/>
  </p:sldLayoutIdLst>
  <p:txStyles>
    <p:titleStyle>
      <a:lvl1pPr algn="l" defTabSz="914400" rtl="0" eaLnBrk="1" latinLnBrk="0" hangingPunct="1">
        <a:lnSpc>
          <a:spcPct val="90000"/>
        </a:lnSpc>
        <a:spcBef>
          <a:spcPct val="0"/>
        </a:spcBef>
        <a:buNone/>
        <a:defRPr sz="4400" b="1" kern="1200">
          <a:solidFill>
            <a:srgbClr val="3CB0B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B2F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B2F5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B2F5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B2F5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B2F5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tiff"/><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664972"/>
            <a:ext cx="9144000" cy="2764028"/>
          </a:xfrm>
        </p:spPr>
        <p:txBody>
          <a:bodyPr anchor="ctr">
            <a:normAutofit/>
          </a:bodyPr>
          <a:lstStyle/>
          <a:p>
            <a:r>
              <a:rPr lang="es-CO" sz="5000" dirty="0"/>
              <a:t>Neuropatías por atrapamiento</a:t>
            </a:r>
          </a:p>
        </p:txBody>
      </p:sp>
      <p:sp>
        <p:nvSpPr>
          <p:cNvPr id="3" name="Subtítulo 2"/>
          <p:cNvSpPr>
            <a:spLocks noGrp="1"/>
          </p:cNvSpPr>
          <p:nvPr>
            <p:ph type="subTitle" idx="1"/>
          </p:nvPr>
        </p:nvSpPr>
        <p:spPr>
          <a:xfrm>
            <a:off x="1966912" y="3019116"/>
            <a:ext cx="8258176" cy="631825"/>
          </a:xfrm>
        </p:spPr>
        <p:txBody>
          <a:bodyPr anchor="ctr">
            <a:noAutofit/>
          </a:bodyPr>
          <a:lstStyle/>
          <a:p>
            <a:r>
              <a:rPr lang="es-CO" dirty="0"/>
              <a:t>Juliana Ortiz Ospina</a:t>
            </a:r>
          </a:p>
          <a:p>
            <a:r>
              <a:rPr lang="es-CO" dirty="0"/>
              <a:t>Medicina física y rehabilitación </a:t>
            </a:r>
          </a:p>
        </p:txBody>
      </p:sp>
    </p:spTree>
    <p:extLst>
      <p:ext uri="{BB962C8B-B14F-4D97-AF65-F5344CB8AC3E}">
        <p14:creationId xmlns:p14="http://schemas.microsoft.com/office/powerpoint/2010/main" val="165531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44C2B4-B77F-DE41-843B-76BCF8299E63}"/>
              </a:ext>
            </a:extLst>
          </p:cNvPr>
          <p:cNvSpPr>
            <a:spLocks noGrp="1"/>
          </p:cNvSpPr>
          <p:nvPr>
            <p:ph type="title"/>
          </p:nvPr>
        </p:nvSpPr>
        <p:spPr>
          <a:xfrm>
            <a:off x="5573110" y="761266"/>
            <a:ext cx="4231598" cy="1200150"/>
          </a:xfrm>
        </p:spPr>
        <p:txBody>
          <a:bodyPr>
            <a:normAutofit/>
          </a:bodyPr>
          <a:lstStyle/>
          <a:p>
            <a:r>
              <a:rPr lang="es-CO" sz="4000" b="1" dirty="0"/>
              <a:t>Clínica</a:t>
            </a:r>
          </a:p>
        </p:txBody>
      </p:sp>
      <p:sp>
        <p:nvSpPr>
          <p:cNvPr id="3" name="Marcador de contenido 2">
            <a:extLst>
              <a:ext uri="{FF2B5EF4-FFF2-40B4-BE49-F238E27FC236}">
                <a16:creationId xmlns:a16="http://schemas.microsoft.com/office/drawing/2014/main" id="{B989C82D-0BE1-C245-A4FF-30D5CC52C553}"/>
              </a:ext>
            </a:extLst>
          </p:cNvPr>
          <p:cNvSpPr>
            <a:spLocks noGrp="1"/>
          </p:cNvSpPr>
          <p:nvPr>
            <p:ph idx="1"/>
          </p:nvPr>
        </p:nvSpPr>
        <p:spPr>
          <a:xfrm>
            <a:off x="5573110" y="1668168"/>
            <a:ext cx="5651378" cy="4459701"/>
          </a:xfrm>
        </p:spPr>
        <p:txBody>
          <a:bodyPr>
            <a:noAutofit/>
          </a:bodyPr>
          <a:lstStyle/>
          <a:p>
            <a:pPr>
              <a:lnSpc>
                <a:spcPct val="100000"/>
              </a:lnSpc>
            </a:pPr>
            <a:r>
              <a:rPr lang="es-CO" sz="2000" dirty="0"/>
              <a:t>Inicialmente entumecimiento intermitente y parestesias de los dedos.</a:t>
            </a:r>
          </a:p>
          <a:p>
            <a:pPr>
              <a:lnSpc>
                <a:spcPct val="100000"/>
              </a:lnSpc>
            </a:pPr>
            <a:r>
              <a:rPr lang="es-CO" sz="2000" dirty="0"/>
              <a:t>Síntomas más frecuentes por la noche o por actividades que estrechan el túnel carpiano.</a:t>
            </a:r>
          </a:p>
          <a:p>
            <a:pPr>
              <a:lnSpc>
                <a:spcPct val="100000"/>
              </a:lnSpc>
            </a:pPr>
            <a:r>
              <a:rPr lang="es-CO" sz="2000" dirty="0"/>
              <a:t>Sacudir las muñecas puede aliviar las molestias.</a:t>
            </a:r>
          </a:p>
          <a:p>
            <a:pPr>
              <a:lnSpc>
                <a:spcPct val="100000"/>
              </a:lnSpc>
            </a:pPr>
            <a:r>
              <a:rPr lang="es-CO" sz="2000" dirty="0"/>
              <a:t>A medida que progresa, los síntomas se vuelven más constantes y se delimitan.</a:t>
            </a:r>
          </a:p>
          <a:p>
            <a:pPr>
              <a:lnSpc>
                <a:spcPct val="100000"/>
              </a:lnSpc>
            </a:pPr>
            <a:r>
              <a:rPr lang="es-CO" sz="2000" dirty="0"/>
              <a:t>Debilidad de los músculos tenares ocurre tardíamente.</a:t>
            </a:r>
          </a:p>
        </p:txBody>
      </p:sp>
      <p:sp>
        <p:nvSpPr>
          <p:cNvPr id="5" name="Marcador de contenido 2">
            <a:extLst>
              <a:ext uri="{FF2B5EF4-FFF2-40B4-BE49-F238E27FC236}">
                <a16:creationId xmlns:a16="http://schemas.microsoft.com/office/drawing/2014/main" id="{C15A6AFC-00AD-1043-9E30-0175F9C89D58}"/>
              </a:ext>
            </a:extLst>
          </p:cNvPr>
          <p:cNvSpPr txBox="1">
            <a:spLocks/>
          </p:cNvSpPr>
          <p:nvPr/>
        </p:nvSpPr>
        <p:spPr>
          <a:xfrm>
            <a:off x="5573110" y="1179896"/>
            <a:ext cx="6618890" cy="52183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CO" sz="2000" dirty="0"/>
          </a:p>
          <a:p>
            <a:pPr marL="0" indent="0">
              <a:buNone/>
            </a:pPr>
            <a:endParaRPr lang="es-CO" sz="2000" dirty="0"/>
          </a:p>
        </p:txBody>
      </p:sp>
    </p:spTree>
    <p:extLst>
      <p:ext uri="{BB962C8B-B14F-4D97-AF65-F5344CB8AC3E}">
        <p14:creationId xmlns:p14="http://schemas.microsoft.com/office/powerpoint/2010/main" val="1003302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368D6C-5B8D-DF46-9ED9-7E32852487D3}"/>
              </a:ext>
            </a:extLst>
          </p:cNvPr>
          <p:cNvPicPr>
            <a:picLocks noChangeAspect="1"/>
          </p:cNvPicPr>
          <p:nvPr/>
        </p:nvPicPr>
        <p:blipFill>
          <a:blip r:embed="rId3"/>
          <a:stretch>
            <a:fillRect/>
          </a:stretch>
        </p:blipFill>
        <p:spPr>
          <a:xfrm>
            <a:off x="1260096" y="282395"/>
            <a:ext cx="2459650" cy="3712555"/>
          </a:xfrm>
          <a:prstGeom prst="rect">
            <a:avLst/>
          </a:prstGeom>
          <a:ln>
            <a:solidFill>
              <a:schemeClr val="accent1"/>
            </a:solidFill>
          </a:ln>
        </p:spPr>
      </p:pic>
      <p:pic>
        <p:nvPicPr>
          <p:cNvPr id="3" name="Imagen 2">
            <a:extLst>
              <a:ext uri="{FF2B5EF4-FFF2-40B4-BE49-F238E27FC236}">
                <a16:creationId xmlns:a16="http://schemas.microsoft.com/office/drawing/2014/main" id="{C9B60D01-1A92-A547-B71A-C96F0213D8AD}"/>
              </a:ext>
            </a:extLst>
          </p:cNvPr>
          <p:cNvPicPr>
            <a:picLocks noChangeAspect="1"/>
          </p:cNvPicPr>
          <p:nvPr/>
        </p:nvPicPr>
        <p:blipFill>
          <a:blip r:embed="rId4"/>
          <a:stretch>
            <a:fillRect/>
          </a:stretch>
        </p:blipFill>
        <p:spPr>
          <a:xfrm>
            <a:off x="4100188" y="1135116"/>
            <a:ext cx="3561244" cy="2625582"/>
          </a:xfrm>
          <a:prstGeom prst="rect">
            <a:avLst/>
          </a:prstGeom>
          <a:ln>
            <a:solidFill>
              <a:schemeClr val="accent1"/>
            </a:solidFill>
          </a:ln>
        </p:spPr>
      </p:pic>
      <p:pic>
        <p:nvPicPr>
          <p:cNvPr id="4" name="Imagen 3">
            <a:extLst>
              <a:ext uri="{FF2B5EF4-FFF2-40B4-BE49-F238E27FC236}">
                <a16:creationId xmlns:a16="http://schemas.microsoft.com/office/drawing/2014/main" id="{DA569DEE-06A7-8B41-97B8-DB98C12BCAC7}"/>
              </a:ext>
            </a:extLst>
          </p:cNvPr>
          <p:cNvPicPr>
            <a:picLocks noChangeAspect="1"/>
          </p:cNvPicPr>
          <p:nvPr/>
        </p:nvPicPr>
        <p:blipFill>
          <a:blip r:embed="rId5"/>
          <a:stretch>
            <a:fillRect/>
          </a:stretch>
        </p:blipFill>
        <p:spPr>
          <a:xfrm>
            <a:off x="8041874" y="282395"/>
            <a:ext cx="2966439" cy="3737872"/>
          </a:xfrm>
          <a:prstGeom prst="rect">
            <a:avLst/>
          </a:prstGeom>
          <a:solidFill>
            <a:schemeClr val="accent2"/>
          </a:solidFill>
          <a:ln>
            <a:solidFill>
              <a:schemeClr val="accent1"/>
            </a:solidFill>
          </a:ln>
        </p:spPr>
      </p:pic>
    </p:spTree>
    <p:extLst>
      <p:ext uri="{BB962C8B-B14F-4D97-AF65-F5344CB8AC3E}">
        <p14:creationId xmlns:p14="http://schemas.microsoft.com/office/powerpoint/2010/main" val="3046443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de un celular&#10;&#10;Descripción generada automáticamente">
            <a:extLst>
              <a:ext uri="{FF2B5EF4-FFF2-40B4-BE49-F238E27FC236}">
                <a16:creationId xmlns:a16="http://schemas.microsoft.com/office/drawing/2014/main" id="{85DC211B-8F7E-7F40-A987-5168B9E9E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36" y="364212"/>
            <a:ext cx="8888528" cy="3630738"/>
          </a:xfrm>
          <a:prstGeom prst="rect">
            <a:avLst/>
          </a:prstGeom>
        </p:spPr>
      </p:pic>
    </p:spTree>
    <p:extLst>
      <p:ext uri="{BB962C8B-B14F-4D97-AF65-F5344CB8AC3E}">
        <p14:creationId xmlns:p14="http://schemas.microsoft.com/office/powerpoint/2010/main" val="2608801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B0EAA-3F22-9E4D-92CD-14150C91E0B2}"/>
              </a:ext>
            </a:extLst>
          </p:cNvPr>
          <p:cNvSpPr>
            <a:spLocks noGrp="1"/>
          </p:cNvSpPr>
          <p:nvPr>
            <p:ph type="title"/>
          </p:nvPr>
        </p:nvSpPr>
        <p:spPr>
          <a:xfrm>
            <a:off x="5312546" y="1202461"/>
            <a:ext cx="4911155" cy="1200150"/>
          </a:xfrm>
        </p:spPr>
        <p:txBody>
          <a:bodyPr>
            <a:normAutofit/>
          </a:bodyPr>
          <a:lstStyle/>
          <a:p>
            <a:r>
              <a:rPr lang="es-CO" sz="3000" dirty="0"/>
              <a:t>Criterios diagnósticos</a:t>
            </a:r>
          </a:p>
        </p:txBody>
      </p:sp>
      <p:sp>
        <p:nvSpPr>
          <p:cNvPr id="3" name="Marcador de contenido 2">
            <a:extLst>
              <a:ext uri="{FF2B5EF4-FFF2-40B4-BE49-F238E27FC236}">
                <a16:creationId xmlns:a16="http://schemas.microsoft.com/office/drawing/2014/main" id="{70DA70D5-AA3B-D146-9D2E-8B5A68245A30}"/>
              </a:ext>
            </a:extLst>
          </p:cNvPr>
          <p:cNvSpPr>
            <a:spLocks noGrp="1"/>
          </p:cNvSpPr>
          <p:nvPr>
            <p:ph idx="1"/>
          </p:nvPr>
        </p:nvSpPr>
        <p:spPr>
          <a:xfrm>
            <a:off x="5312546" y="2216241"/>
            <a:ext cx="6210670" cy="4137025"/>
          </a:xfrm>
        </p:spPr>
        <p:txBody>
          <a:bodyPr>
            <a:normAutofit/>
          </a:bodyPr>
          <a:lstStyle/>
          <a:p>
            <a:r>
              <a:rPr lang="es-CO" sz="2000" dirty="0"/>
              <a:t>Alteración sensitiva en el territorio del mediano.</a:t>
            </a:r>
          </a:p>
          <a:p>
            <a:r>
              <a:rPr lang="es-CO" sz="2000" dirty="0"/>
              <a:t>Parestesias nocturnas.</a:t>
            </a:r>
          </a:p>
          <a:p>
            <a:r>
              <a:rPr lang="es-CO" sz="2000" dirty="0"/>
              <a:t>Prueba de </a:t>
            </a:r>
            <a:r>
              <a:rPr lang="es-CO" sz="2000" dirty="0" err="1"/>
              <a:t>Tinel</a:t>
            </a:r>
            <a:r>
              <a:rPr lang="es-CO" sz="2000" dirty="0"/>
              <a:t> positiva.</a:t>
            </a:r>
          </a:p>
          <a:p>
            <a:r>
              <a:rPr lang="es-CO" sz="2000" dirty="0"/>
              <a:t>Prueba de </a:t>
            </a:r>
            <a:r>
              <a:rPr lang="es-CO" sz="2000" dirty="0" err="1"/>
              <a:t>Phalen</a:t>
            </a:r>
            <a:r>
              <a:rPr lang="es-CO" sz="2000" dirty="0"/>
              <a:t> positiva.</a:t>
            </a:r>
          </a:p>
          <a:p>
            <a:r>
              <a:rPr lang="es-CO" sz="2000" dirty="0"/>
              <a:t>Debilidad o atrofia del abductor corto del pulgar.</a:t>
            </a:r>
          </a:p>
          <a:p>
            <a:r>
              <a:rPr lang="es-CO" sz="2000" dirty="0"/>
              <a:t>Pérdida de la discriminación de 2 puntos.</a:t>
            </a:r>
          </a:p>
        </p:txBody>
      </p:sp>
    </p:spTree>
    <p:extLst>
      <p:ext uri="{BB962C8B-B14F-4D97-AF65-F5344CB8AC3E}">
        <p14:creationId xmlns:p14="http://schemas.microsoft.com/office/powerpoint/2010/main" val="609817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D113A-5216-8F4E-8F55-DB0C0C2E883A}"/>
              </a:ext>
            </a:extLst>
          </p:cNvPr>
          <p:cNvSpPr>
            <a:spLocks noGrp="1"/>
          </p:cNvSpPr>
          <p:nvPr>
            <p:ph type="title"/>
          </p:nvPr>
        </p:nvSpPr>
        <p:spPr>
          <a:xfrm>
            <a:off x="5250404" y="772834"/>
            <a:ext cx="4833934" cy="1200150"/>
          </a:xfrm>
        </p:spPr>
        <p:txBody>
          <a:bodyPr>
            <a:normAutofit/>
          </a:bodyPr>
          <a:lstStyle/>
          <a:p>
            <a:r>
              <a:rPr lang="es-CO" sz="3000" dirty="0"/>
              <a:t>Pruebas diagnósticas</a:t>
            </a:r>
          </a:p>
        </p:txBody>
      </p:sp>
      <p:sp>
        <p:nvSpPr>
          <p:cNvPr id="3" name="Marcador de contenido 2">
            <a:extLst>
              <a:ext uri="{FF2B5EF4-FFF2-40B4-BE49-F238E27FC236}">
                <a16:creationId xmlns:a16="http://schemas.microsoft.com/office/drawing/2014/main" id="{DBBDBAA9-B061-1C4B-BCDC-31D43AE95B24}"/>
              </a:ext>
            </a:extLst>
          </p:cNvPr>
          <p:cNvSpPr>
            <a:spLocks noGrp="1"/>
          </p:cNvSpPr>
          <p:nvPr>
            <p:ph idx="1"/>
          </p:nvPr>
        </p:nvSpPr>
        <p:spPr>
          <a:xfrm>
            <a:off x="5250404" y="1804369"/>
            <a:ext cx="6113016" cy="4137025"/>
          </a:xfrm>
        </p:spPr>
        <p:txBody>
          <a:bodyPr>
            <a:normAutofit/>
          </a:bodyPr>
          <a:lstStyle/>
          <a:p>
            <a:r>
              <a:rPr lang="es-CO" sz="1800" b="1" dirty="0"/>
              <a:t>STC diagnóstico clínico basado en síntomas y signos característicos.</a:t>
            </a:r>
          </a:p>
          <a:p>
            <a:endParaRPr lang="es-CO" sz="1800" b="1" dirty="0"/>
          </a:p>
          <a:p>
            <a:r>
              <a:rPr lang="es-CO" sz="1800" dirty="0"/>
              <a:t>Electrodiagnóstico ayuda a detectar otras patologías concurrentes, clasificación y pronóstico.</a:t>
            </a:r>
          </a:p>
          <a:p>
            <a:endParaRPr lang="es-CO" sz="1800" dirty="0"/>
          </a:p>
          <a:p>
            <a:r>
              <a:rPr lang="es-CO" sz="1800" dirty="0"/>
              <a:t>15% al ​​25% de los pacientes con CTS clínicamente definido tendrán EDX normales.</a:t>
            </a:r>
          </a:p>
          <a:p>
            <a:endParaRPr lang="es-CO" sz="1800" dirty="0"/>
          </a:p>
          <a:p>
            <a:r>
              <a:rPr lang="es-CO" sz="1800" dirty="0"/>
              <a:t>Ecografía: pacientes no pueden tolerar el EDX, respaldar un diagnóstico clínico de CTS.</a:t>
            </a:r>
          </a:p>
        </p:txBody>
      </p:sp>
    </p:spTree>
    <p:extLst>
      <p:ext uri="{BB962C8B-B14F-4D97-AF65-F5344CB8AC3E}">
        <p14:creationId xmlns:p14="http://schemas.microsoft.com/office/powerpoint/2010/main" val="2114311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D9D96-0843-EA47-9890-A07CCB5E9BCE}"/>
              </a:ext>
            </a:extLst>
          </p:cNvPr>
          <p:cNvSpPr>
            <a:spLocks noGrp="1"/>
          </p:cNvSpPr>
          <p:nvPr>
            <p:ph type="title"/>
          </p:nvPr>
        </p:nvSpPr>
        <p:spPr>
          <a:xfrm>
            <a:off x="1953419" y="145695"/>
            <a:ext cx="8285162" cy="1152525"/>
          </a:xfrm>
        </p:spPr>
        <p:txBody>
          <a:bodyPr>
            <a:normAutofit/>
          </a:bodyPr>
          <a:lstStyle/>
          <a:p>
            <a:pPr algn="ctr"/>
            <a:r>
              <a:rPr lang="es-CO" sz="3000" b="1" dirty="0"/>
              <a:t>Ayudas diagnósticas</a:t>
            </a:r>
          </a:p>
        </p:txBody>
      </p:sp>
      <p:sp>
        <p:nvSpPr>
          <p:cNvPr id="3" name="Marcador de texto 2">
            <a:extLst>
              <a:ext uri="{FF2B5EF4-FFF2-40B4-BE49-F238E27FC236}">
                <a16:creationId xmlns:a16="http://schemas.microsoft.com/office/drawing/2014/main" id="{B67B83B5-6AC1-134F-91D7-DF081475CDAE}"/>
              </a:ext>
            </a:extLst>
          </p:cNvPr>
          <p:cNvSpPr>
            <a:spLocks noGrp="1"/>
          </p:cNvSpPr>
          <p:nvPr>
            <p:ph type="body" idx="1"/>
          </p:nvPr>
        </p:nvSpPr>
        <p:spPr>
          <a:xfrm>
            <a:off x="1310305" y="762184"/>
            <a:ext cx="5157787" cy="771525"/>
          </a:xfrm>
        </p:spPr>
        <p:txBody>
          <a:bodyPr>
            <a:normAutofit/>
          </a:bodyPr>
          <a:lstStyle/>
          <a:p>
            <a:pPr algn="ctr"/>
            <a:r>
              <a:rPr lang="es-CO" sz="2000" dirty="0"/>
              <a:t>Electrodiagnóstico </a:t>
            </a:r>
          </a:p>
        </p:txBody>
      </p:sp>
      <p:sp>
        <p:nvSpPr>
          <p:cNvPr id="4" name="Marcador de contenido 3">
            <a:extLst>
              <a:ext uri="{FF2B5EF4-FFF2-40B4-BE49-F238E27FC236}">
                <a16:creationId xmlns:a16="http://schemas.microsoft.com/office/drawing/2014/main" id="{A7645DA1-A3ED-5943-B1A5-E49AFFC1294B}"/>
              </a:ext>
            </a:extLst>
          </p:cNvPr>
          <p:cNvSpPr>
            <a:spLocks noGrp="1"/>
          </p:cNvSpPr>
          <p:nvPr>
            <p:ph sz="half" idx="2"/>
          </p:nvPr>
        </p:nvSpPr>
        <p:spPr>
          <a:xfrm>
            <a:off x="1310305" y="1640891"/>
            <a:ext cx="5157787" cy="3438525"/>
          </a:xfrm>
        </p:spPr>
        <p:txBody>
          <a:bodyPr>
            <a:normAutofit/>
          </a:bodyPr>
          <a:lstStyle/>
          <a:p>
            <a:r>
              <a:rPr lang="es-CO" sz="2000" dirty="0"/>
              <a:t>Leve: alteración sensitiva.</a:t>
            </a:r>
          </a:p>
          <a:p>
            <a:r>
              <a:rPr lang="es-CO" sz="2000" dirty="0"/>
              <a:t>Moderado: alteración sensitiva y motora.</a:t>
            </a:r>
          </a:p>
          <a:p>
            <a:r>
              <a:rPr lang="es-CO" sz="2000" dirty="0"/>
              <a:t>Grave: alteración sensitiva y motora, con daño axonal en la EMG.</a:t>
            </a:r>
          </a:p>
          <a:p>
            <a:r>
              <a:rPr lang="es-CO" sz="2000" dirty="0"/>
              <a:t>S: 85% y E:82%.</a:t>
            </a:r>
          </a:p>
        </p:txBody>
      </p:sp>
      <p:sp>
        <p:nvSpPr>
          <p:cNvPr id="5" name="Marcador de texto 4">
            <a:extLst>
              <a:ext uri="{FF2B5EF4-FFF2-40B4-BE49-F238E27FC236}">
                <a16:creationId xmlns:a16="http://schemas.microsoft.com/office/drawing/2014/main" id="{A0C76E45-9C2F-1D49-BE1C-1B8EE8509AD6}"/>
              </a:ext>
            </a:extLst>
          </p:cNvPr>
          <p:cNvSpPr>
            <a:spLocks noGrp="1"/>
          </p:cNvSpPr>
          <p:nvPr>
            <p:ph type="body" sz="quarter" idx="3"/>
          </p:nvPr>
        </p:nvSpPr>
        <p:spPr>
          <a:xfrm>
            <a:off x="6642717" y="752659"/>
            <a:ext cx="5183188" cy="771525"/>
          </a:xfrm>
        </p:spPr>
        <p:txBody>
          <a:bodyPr>
            <a:normAutofit/>
          </a:bodyPr>
          <a:lstStyle/>
          <a:p>
            <a:pPr algn="ctr"/>
            <a:r>
              <a:rPr lang="es-CO" sz="2000" dirty="0"/>
              <a:t>Imágenes</a:t>
            </a:r>
          </a:p>
        </p:txBody>
      </p:sp>
      <p:sp>
        <p:nvSpPr>
          <p:cNvPr id="6" name="Marcador de contenido 5">
            <a:extLst>
              <a:ext uri="{FF2B5EF4-FFF2-40B4-BE49-F238E27FC236}">
                <a16:creationId xmlns:a16="http://schemas.microsoft.com/office/drawing/2014/main" id="{2D145AAB-3DE7-A945-B63B-2021DEB0CCB3}"/>
              </a:ext>
            </a:extLst>
          </p:cNvPr>
          <p:cNvSpPr>
            <a:spLocks noGrp="1"/>
          </p:cNvSpPr>
          <p:nvPr>
            <p:ph sz="quarter" idx="4"/>
          </p:nvPr>
        </p:nvSpPr>
        <p:spPr>
          <a:xfrm>
            <a:off x="6642717" y="1631367"/>
            <a:ext cx="5183188" cy="3438525"/>
          </a:xfrm>
        </p:spPr>
        <p:txBody>
          <a:bodyPr>
            <a:normAutofit/>
          </a:bodyPr>
          <a:lstStyle/>
          <a:p>
            <a:r>
              <a:rPr lang="es-CO" sz="2000" dirty="0"/>
              <a:t>Ecografía.</a:t>
            </a:r>
          </a:p>
          <a:p>
            <a:endParaRPr lang="es-CO" sz="2000" dirty="0"/>
          </a:p>
          <a:p>
            <a:r>
              <a:rPr lang="es-CO" sz="2000" dirty="0"/>
              <a:t>Resonancia magnética.</a:t>
            </a:r>
          </a:p>
        </p:txBody>
      </p:sp>
    </p:spTree>
    <p:extLst>
      <p:ext uri="{BB962C8B-B14F-4D97-AF65-F5344CB8AC3E}">
        <p14:creationId xmlns:p14="http://schemas.microsoft.com/office/powerpoint/2010/main" val="4191533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E991F2C-6750-4841-83CE-3F4E3114C6DE}"/>
              </a:ext>
            </a:extLst>
          </p:cNvPr>
          <p:cNvPicPr>
            <a:picLocks noChangeAspect="1"/>
          </p:cNvPicPr>
          <p:nvPr/>
        </p:nvPicPr>
        <p:blipFill>
          <a:blip r:embed="rId3"/>
          <a:stretch>
            <a:fillRect/>
          </a:stretch>
        </p:blipFill>
        <p:spPr>
          <a:xfrm>
            <a:off x="7817585" y="3491805"/>
            <a:ext cx="3983797" cy="2661307"/>
          </a:xfrm>
          <a:prstGeom prst="rect">
            <a:avLst/>
          </a:prstGeom>
        </p:spPr>
      </p:pic>
      <p:sp>
        <p:nvSpPr>
          <p:cNvPr id="2" name="Título 1">
            <a:extLst>
              <a:ext uri="{FF2B5EF4-FFF2-40B4-BE49-F238E27FC236}">
                <a16:creationId xmlns:a16="http://schemas.microsoft.com/office/drawing/2014/main" id="{D65A153D-F488-8843-98D5-50341142E0B0}"/>
              </a:ext>
            </a:extLst>
          </p:cNvPr>
          <p:cNvSpPr>
            <a:spLocks noGrp="1"/>
          </p:cNvSpPr>
          <p:nvPr>
            <p:ph type="title"/>
          </p:nvPr>
        </p:nvSpPr>
        <p:spPr>
          <a:xfrm>
            <a:off x="767179" y="359057"/>
            <a:ext cx="8315325" cy="1200150"/>
          </a:xfrm>
        </p:spPr>
        <p:txBody>
          <a:bodyPr>
            <a:normAutofit/>
          </a:bodyPr>
          <a:lstStyle/>
          <a:p>
            <a:r>
              <a:rPr lang="es-CO" sz="3000" dirty="0"/>
              <a:t>Tratamiento conservador</a:t>
            </a:r>
          </a:p>
        </p:txBody>
      </p:sp>
      <p:sp>
        <p:nvSpPr>
          <p:cNvPr id="3" name="Marcador de contenido 2">
            <a:extLst>
              <a:ext uri="{FF2B5EF4-FFF2-40B4-BE49-F238E27FC236}">
                <a16:creationId xmlns:a16="http://schemas.microsoft.com/office/drawing/2014/main" id="{D51679C0-C110-E143-A242-AC13F1D8122D}"/>
              </a:ext>
            </a:extLst>
          </p:cNvPr>
          <p:cNvSpPr>
            <a:spLocks noGrp="1"/>
          </p:cNvSpPr>
          <p:nvPr>
            <p:ph idx="1"/>
          </p:nvPr>
        </p:nvSpPr>
        <p:spPr>
          <a:xfrm>
            <a:off x="767179" y="1423293"/>
            <a:ext cx="10515600" cy="4137025"/>
          </a:xfrm>
        </p:spPr>
        <p:txBody>
          <a:bodyPr>
            <a:normAutofit/>
          </a:bodyPr>
          <a:lstStyle/>
          <a:p>
            <a:r>
              <a:rPr lang="es-CO" sz="2400" dirty="0"/>
              <a:t>Férula.</a:t>
            </a:r>
          </a:p>
          <a:p>
            <a:endParaRPr lang="es-CO" sz="2400" dirty="0"/>
          </a:p>
          <a:p>
            <a:r>
              <a:rPr lang="es-CO" sz="2400" dirty="0"/>
              <a:t>Indicaciones ergonómicas.</a:t>
            </a:r>
          </a:p>
          <a:p>
            <a:endParaRPr lang="es-CO" sz="2400" dirty="0"/>
          </a:p>
          <a:p>
            <a:r>
              <a:rPr lang="es-CO" sz="2400" dirty="0"/>
              <a:t>Infiltración.</a:t>
            </a:r>
          </a:p>
          <a:p>
            <a:endParaRPr lang="es-CO" sz="2400" dirty="0"/>
          </a:p>
        </p:txBody>
      </p:sp>
      <p:pic>
        <p:nvPicPr>
          <p:cNvPr id="7" name="Imagen 6">
            <a:extLst>
              <a:ext uri="{FF2B5EF4-FFF2-40B4-BE49-F238E27FC236}">
                <a16:creationId xmlns:a16="http://schemas.microsoft.com/office/drawing/2014/main" id="{AA07CA0E-5059-7B46-9703-4CFD59DEE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078" y="359056"/>
            <a:ext cx="3685455" cy="4053145"/>
          </a:xfrm>
          <a:prstGeom prst="rect">
            <a:avLst/>
          </a:prstGeom>
        </p:spPr>
      </p:pic>
    </p:spTree>
    <p:extLst>
      <p:ext uri="{BB962C8B-B14F-4D97-AF65-F5344CB8AC3E}">
        <p14:creationId xmlns:p14="http://schemas.microsoft.com/office/powerpoint/2010/main" val="1163288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A1903-7A38-814C-AEBA-E09624A6AD61}"/>
              </a:ext>
            </a:extLst>
          </p:cNvPr>
          <p:cNvSpPr>
            <a:spLocks noGrp="1"/>
          </p:cNvSpPr>
          <p:nvPr>
            <p:ph type="title"/>
          </p:nvPr>
        </p:nvSpPr>
        <p:spPr>
          <a:xfrm>
            <a:off x="838200" y="220159"/>
            <a:ext cx="8315325" cy="1200150"/>
          </a:xfrm>
        </p:spPr>
        <p:txBody>
          <a:bodyPr>
            <a:normAutofit/>
          </a:bodyPr>
          <a:lstStyle/>
          <a:p>
            <a:r>
              <a:rPr lang="es-CO" sz="4000" dirty="0"/>
              <a:t>Cirugía</a:t>
            </a:r>
          </a:p>
        </p:txBody>
      </p:sp>
      <p:sp>
        <p:nvSpPr>
          <p:cNvPr id="3" name="Marcador de contenido 2">
            <a:extLst>
              <a:ext uri="{FF2B5EF4-FFF2-40B4-BE49-F238E27FC236}">
                <a16:creationId xmlns:a16="http://schemas.microsoft.com/office/drawing/2014/main" id="{05D932BC-D626-254E-82CA-C09D53EFFC01}"/>
              </a:ext>
            </a:extLst>
          </p:cNvPr>
          <p:cNvSpPr>
            <a:spLocks noGrp="1"/>
          </p:cNvSpPr>
          <p:nvPr>
            <p:ph idx="1"/>
          </p:nvPr>
        </p:nvSpPr>
        <p:spPr>
          <a:xfrm>
            <a:off x="838200" y="1276384"/>
            <a:ext cx="4299164" cy="4351338"/>
          </a:xfrm>
        </p:spPr>
        <p:txBody>
          <a:bodyPr>
            <a:normAutofit/>
          </a:bodyPr>
          <a:lstStyle/>
          <a:p>
            <a:r>
              <a:rPr lang="es-CO" sz="2000" dirty="0"/>
              <a:t>No hay mejoría con tratamiento conservador.</a:t>
            </a:r>
          </a:p>
          <a:p>
            <a:endParaRPr lang="es-CO" sz="2000" dirty="0"/>
          </a:p>
          <a:p>
            <a:r>
              <a:rPr lang="es-CO" sz="2000" dirty="0"/>
              <a:t>En casos graves cuando se confirma el diagnóstico.</a:t>
            </a:r>
          </a:p>
          <a:p>
            <a:endParaRPr lang="es-CO" sz="2000" dirty="0"/>
          </a:p>
          <a:p>
            <a:r>
              <a:rPr lang="es-CO" sz="2000" dirty="0"/>
              <a:t>Síntomas graves.</a:t>
            </a:r>
          </a:p>
        </p:txBody>
      </p:sp>
      <p:pic>
        <p:nvPicPr>
          <p:cNvPr id="4" name="Imagen 3" descr="Imagen que contiene persona, cielo&#10;&#10;Descripción generada automáticamente">
            <a:extLst>
              <a:ext uri="{FF2B5EF4-FFF2-40B4-BE49-F238E27FC236}">
                <a16:creationId xmlns:a16="http://schemas.microsoft.com/office/drawing/2014/main" id="{9BE3F661-1872-8445-AE91-D19C82C45B69}"/>
              </a:ext>
            </a:extLst>
          </p:cNvPr>
          <p:cNvPicPr>
            <a:picLocks noChangeAspect="1"/>
          </p:cNvPicPr>
          <p:nvPr/>
        </p:nvPicPr>
        <p:blipFill rotWithShape="1">
          <a:blip r:embed="rId3"/>
          <a:srcRect t="14315" r="1" b="1"/>
          <a:stretch/>
        </p:blipFill>
        <p:spPr>
          <a:xfrm>
            <a:off x="5298193" y="1420309"/>
            <a:ext cx="6233160" cy="4272681"/>
          </a:xfrm>
          <a:prstGeom prst="rect">
            <a:avLst/>
          </a:prstGeom>
        </p:spPr>
      </p:pic>
      <p:sp>
        <p:nvSpPr>
          <p:cNvPr id="5" name="Rectángulo 4">
            <a:extLst>
              <a:ext uri="{FF2B5EF4-FFF2-40B4-BE49-F238E27FC236}">
                <a16:creationId xmlns:a16="http://schemas.microsoft.com/office/drawing/2014/main" id="{F8B25EF1-E2EB-9348-8F40-2EEBE36D7B83}"/>
              </a:ext>
            </a:extLst>
          </p:cNvPr>
          <p:cNvSpPr/>
          <p:nvPr/>
        </p:nvSpPr>
        <p:spPr>
          <a:xfrm>
            <a:off x="10109829" y="3875192"/>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ángulo 5">
            <a:extLst>
              <a:ext uri="{FF2B5EF4-FFF2-40B4-BE49-F238E27FC236}">
                <a16:creationId xmlns:a16="http://schemas.microsoft.com/office/drawing/2014/main" id="{02D66493-5F16-1940-BE03-C83397007321}"/>
              </a:ext>
            </a:extLst>
          </p:cNvPr>
          <p:cNvSpPr/>
          <p:nvPr/>
        </p:nvSpPr>
        <p:spPr>
          <a:xfrm>
            <a:off x="9479209" y="3902990"/>
            <a:ext cx="630620" cy="677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9E72DEEB-E69B-C54F-A519-884EDC544847}"/>
              </a:ext>
            </a:extLst>
          </p:cNvPr>
          <p:cNvSpPr/>
          <p:nvPr/>
        </p:nvSpPr>
        <p:spPr>
          <a:xfrm>
            <a:off x="10262228" y="4387573"/>
            <a:ext cx="1455683" cy="1463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Triángulo 7">
            <a:extLst>
              <a:ext uri="{FF2B5EF4-FFF2-40B4-BE49-F238E27FC236}">
                <a16:creationId xmlns:a16="http://schemas.microsoft.com/office/drawing/2014/main" id="{0CF6148C-5272-7A41-AEA3-08BA8FED3083}"/>
              </a:ext>
            </a:extLst>
          </p:cNvPr>
          <p:cNvSpPr/>
          <p:nvPr/>
        </p:nvSpPr>
        <p:spPr>
          <a:xfrm rot="3719202">
            <a:off x="9916894" y="4337300"/>
            <a:ext cx="1060704" cy="9144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61237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070" y="-279895"/>
            <a:ext cx="5711089" cy="3708895"/>
          </a:xfrm>
          <a:prstGeom prst="ellipse">
            <a:avLst/>
          </a:prstGeom>
          <a:noFill/>
        </p:spPr>
        <p:txBody>
          <a:bodyPr vert="horz" lIns="91440" tIns="45720" rIns="91440" bIns="45720" rtlCol="0" anchor="b">
            <a:normAutofit/>
          </a:bodyPr>
          <a:lstStyle/>
          <a:p>
            <a:r>
              <a:rPr lang="en-US" sz="4400" b="1" dirty="0" err="1"/>
              <a:t>Nervio</a:t>
            </a:r>
            <a:r>
              <a:rPr lang="en-US" sz="4400" b="1" dirty="0"/>
              <a:t> ulnar </a:t>
            </a:r>
          </a:p>
        </p:txBody>
      </p:sp>
      <p:pic>
        <p:nvPicPr>
          <p:cNvPr id="7" name="Imagen 6" descr="Diagrama&#10;&#10;Descripción generada automáticamente">
            <a:extLst>
              <a:ext uri="{FF2B5EF4-FFF2-40B4-BE49-F238E27FC236}">
                <a16:creationId xmlns:a16="http://schemas.microsoft.com/office/drawing/2014/main" id="{0F0DB3C2-5E07-F244-8180-382A105A1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159" y="371688"/>
            <a:ext cx="5666737" cy="6114624"/>
          </a:xfrm>
          <a:prstGeom prst="rect">
            <a:avLst/>
          </a:prstGeom>
          <a:ln>
            <a:solidFill>
              <a:schemeClr val="accent6">
                <a:lumMod val="75000"/>
              </a:schemeClr>
            </a:solidFill>
          </a:ln>
        </p:spPr>
      </p:pic>
    </p:spTree>
    <p:extLst>
      <p:ext uri="{BB962C8B-B14F-4D97-AF65-F5344CB8AC3E}">
        <p14:creationId xmlns:p14="http://schemas.microsoft.com/office/powerpoint/2010/main" val="2333482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C66454-DAA5-CA4C-A39C-E3FEF662F5E6}"/>
              </a:ext>
            </a:extLst>
          </p:cNvPr>
          <p:cNvSpPr>
            <a:spLocks noGrp="1"/>
          </p:cNvSpPr>
          <p:nvPr>
            <p:ph type="title"/>
          </p:nvPr>
        </p:nvSpPr>
        <p:spPr>
          <a:xfrm>
            <a:off x="5041906" y="821668"/>
            <a:ext cx="7238391" cy="1200150"/>
          </a:xfrm>
        </p:spPr>
        <p:txBody>
          <a:bodyPr>
            <a:normAutofit/>
          </a:bodyPr>
          <a:lstStyle/>
          <a:p>
            <a:r>
              <a:rPr lang="es-CO" sz="4000" dirty="0"/>
              <a:t>Anatomía</a:t>
            </a:r>
          </a:p>
        </p:txBody>
      </p:sp>
      <p:sp>
        <p:nvSpPr>
          <p:cNvPr id="3" name="Marcador de contenido 2">
            <a:extLst>
              <a:ext uri="{FF2B5EF4-FFF2-40B4-BE49-F238E27FC236}">
                <a16:creationId xmlns:a16="http://schemas.microsoft.com/office/drawing/2014/main" id="{84136B40-DCD9-7A45-9398-79F59FDCEAFD}"/>
              </a:ext>
            </a:extLst>
          </p:cNvPr>
          <p:cNvSpPr>
            <a:spLocks noGrp="1"/>
          </p:cNvSpPr>
          <p:nvPr>
            <p:ph idx="1"/>
          </p:nvPr>
        </p:nvSpPr>
        <p:spPr>
          <a:xfrm>
            <a:off x="5041906" y="1901486"/>
            <a:ext cx="6606751" cy="4137025"/>
          </a:xfrm>
        </p:spPr>
        <p:txBody>
          <a:bodyPr>
            <a:noAutofit/>
          </a:bodyPr>
          <a:lstStyle/>
          <a:p>
            <a:r>
              <a:rPr lang="es-CO" sz="2000" dirty="0"/>
              <a:t>Raíces nerviosas C8-T1.</a:t>
            </a:r>
          </a:p>
          <a:p>
            <a:endParaRPr lang="es-CO" sz="2000" dirty="0"/>
          </a:p>
          <a:p>
            <a:r>
              <a:rPr lang="es-CO" sz="2000" b="1" dirty="0"/>
              <a:t>Pasa entre el epicóndilo medial y el olécranon. </a:t>
            </a:r>
          </a:p>
          <a:p>
            <a:pPr>
              <a:buFont typeface="Wingdings" pitchFamily="2" charset="2"/>
              <a:buChar char="v"/>
            </a:pPr>
            <a:r>
              <a:rPr lang="es-CO" sz="2000" dirty="0"/>
              <a:t> Inerva el flexor ulnar del carpo y el flexor profundo de los dedos a los dígitos 4 y 5.</a:t>
            </a:r>
          </a:p>
          <a:p>
            <a:pPr>
              <a:buFont typeface="Wingdings" pitchFamily="2" charset="2"/>
              <a:buChar char="v"/>
            </a:pPr>
            <a:endParaRPr lang="es-CO" sz="2000" dirty="0"/>
          </a:p>
          <a:p>
            <a:r>
              <a:rPr lang="es-CO" sz="2000" b="1" dirty="0"/>
              <a:t>Ingresa a la mano a través del canal Guyon.</a:t>
            </a:r>
          </a:p>
          <a:p>
            <a:pPr>
              <a:buFont typeface="Wingdings" pitchFamily="2" charset="2"/>
              <a:buChar char="v"/>
            </a:pPr>
            <a:r>
              <a:rPr lang="es-CO" sz="2000" dirty="0"/>
              <a:t> Inerva abductor digiti minimi (ADM), el tercer y cuarto lumbricales, los músculos interóseos y el aductor del pulgar.</a:t>
            </a:r>
          </a:p>
          <a:p>
            <a:endParaRPr lang="es-CO" sz="2000" dirty="0"/>
          </a:p>
        </p:txBody>
      </p:sp>
      <p:pic>
        <p:nvPicPr>
          <p:cNvPr id="6" name="Imagen 5" descr="Imagen que contiene texto, mapa&#10;&#10;Descripción generada automáticamente">
            <a:extLst>
              <a:ext uri="{FF2B5EF4-FFF2-40B4-BE49-F238E27FC236}">
                <a16:creationId xmlns:a16="http://schemas.microsoft.com/office/drawing/2014/main" id="{CDE0EB05-7476-D84B-AA70-31F3C546C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71" y="720407"/>
            <a:ext cx="4021442" cy="2936222"/>
          </a:xfrm>
          <a:prstGeom prst="rect">
            <a:avLst/>
          </a:prstGeom>
        </p:spPr>
      </p:pic>
    </p:spTree>
    <p:extLst>
      <p:ext uri="{BB962C8B-B14F-4D97-AF65-F5344CB8AC3E}">
        <p14:creationId xmlns:p14="http://schemas.microsoft.com/office/powerpoint/2010/main" val="1917590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46066" y="396891"/>
            <a:ext cx="8315325" cy="1200150"/>
          </a:xfrm>
        </p:spPr>
        <p:txBody>
          <a:bodyPr>
            <a:normAutofit/>
          </a:bodyPr>
          <a:lstStyle/>
          <a:p>
            <a:r>
              <a:rPr lang="es-CO" sz="4000" b="1" dirty="0"/>
              <a:t>Contenido</a:t>
            </a:r>
          </a:p>
        </p:txBody>
      </p:sp>
      <p:sp>
        <p:nvSpPr>
          <p:cNvPr id="3" name="Marcador de contenido 2"/>
          <p:cNvSpPr>
            <a:spLocks noGrp="1"/>
          </p:cNvSpPr>
          <p:nvPr>
            <p:ph idx="1"/>
          </p:nvPr>
        </p:nvSpPr>
        <p:spPr>
          <a:xfrm>
            <a:off x="5446066" y="1232359"/>
            <a:ext cx="10058400" cy="4178406"/>
          </a:xfrm>
        </p:spPr>
        <p:txBody>
          <a:bodyPr>
            <a:noAutofit/>
          </a:bodyPr>
          <a:lstStyle/>
          <a:p>
            <a:pPr>
              <a:lnSpc>
                <a:spcPct val="150000"/>
              </a:lnSpc>
            </a:pPr>
            <a:r>
              <a:rPr lang="es-CO" sz="2000" dirty="0"/>
              <a:t>Generalidades</a:t>
            </a:r>
          </a:p>
          <a:p>
            <a:pPr>
              <a:lnSpc>
                <a:spcPct val="150000"/>
              </a:lnSpc>
            </a:pPr>
            <a:r>
              <a:rPr lang="es-CO" sz="2000" dirty="0"/>
              <a:t>Mediano</a:t>
            </a:r>
          </a:p>
          <a:p>
            <a:pPr>
              <a:lnSpc>
                <a:spcPct val="150000"/>
              </a:lnSpc>
              <a:buFont typeface="Arial" panose="020B0604020202020204" pitchFamily="34" charset="0"/>
              <a:buChar char="•"/>
            </a:pPr>
            <a:r>
              <a:rPr lang="es-CO" sz="2000" dirty="0"/>
              <a:t>Ulnar</a:t>
            </a:r>
          </a:p>
          <a:p>
            <a:pPr>
              <a:lnSpc>
                <a:spcPct val="150000"/>
              </a:lnSpc>
              <a:buFont typeface="Arial" panose="020B0604020202020204" pitchFamily="34" charset="0"/>
              <a:buChar char="•"/>
            </a:pPr>
            <a:r>
              <a:rPr lang="es-CO" sz="2000" dirty="0"/>
              <a:t>Radial</a:t>
            </a:r>
          </a:p>
          <a:p>
            <a:pPr>
              <a:lnSpc>
                <a:spcPct val="150000"/>
              </a:lnSpc>
              <a:buFont typeface="Arial" panose="020B0604020202020204" pitchFamily="34" charset="0"/>
              <a:buChar char="•"/>
            </a:pPr>
            <a:r>
              <a:rPr lang="es-CO" sz="2000" dirty="0"/>
              <a:t>Peroneal </a:t>
            </a:r>
          </a:p>
          <a:p>
            <a:pPr>
              <a:lnSpc>
                <a:spcPct val="150000"/>
              </a:lnSpc>
              <a:buFont typeface="Arial" panose="020B0604020202020204" pitchFamily="34" charset="0"/>
              <a:buChar char="•"/>
            </a:pPr>
            <a:r>
              <a:rPr lang="es-CO" sz="2000" dirty="0"/>
              <a:t>Femorocutáneo lateral</a:t>
            </a:r>
          </a:p>
          <a:p>
            <a:pPr>
              <a:buFont typeface="Arial" panose="020B0604020202020204" pitchFamily="34" charset="0"/>
              <a:buChar char="•"/>
            </a:pPr>
            <a:endParaRPr lang="es-CO" sz="2000" dirty="0"/>
          </a:p>
          <a:p>
            <a:pPr>
              <a:buFont typeface="Arial" panose="020B0604020202020204" pitchFamily="34" charset="0"/>
              <a:buChar char="•"/>
            </a:pPr>
            <a:endParaRPr lang="es-CO" sz="2000" dirty="0"/>
          </a:p>
        </p:txBody>
      </p:sp>
      <p:pic>
        <p:nvPicPr>
          <p:cNvPr id="4" name="Imagen 3">
            <a:extLst>
              <a:ext uri="{FF2B5EF4-FFF2-40B4-BE49-F238E27FC236}">
                <a16:creationId xmlns:a16="http://schemas.microsoft.com/office/drawing/2014/main" id="{A43E2C0C-6E1C-D840-A9E7-EDEE2D573146}"/>
              </a:ext>
            </a:extLst>
          </p:cNvPr>
          <p:cNvPicPr>
            <a:picLocks noChangeAspect="1"/>
          </p:cNvPicPr>
          <p:nvPr/>
        </p:nvPicPr>
        <p:blipFill rotWithShape="1">
          <a:blip r:embed="rId2"/>
          <a:srcRect b="11203"/>
          <a:stretch/>
        </p:blipFill>
        <p:spPr>
          <a:xfrm>
            <a:off x="2222090" y="673739"/>
            <a:ext cx="3102884" cy="2755261"/>
          </a:xfrm>
          <a:prstGeom prst="rect">
            <a:avLst/>
          </a:prstGeom>
        </p:spPr>
      </p:pic>
    </p:spTree>
    <p:extLst>
      <p:ext uri="{BB962C8B-B14F-4D97-AF65-F5344CB8AC3E}">
        <p14:creationId xmlns:p14="http://schemas.microsoft.com/office/powerpoint/2010/main" val="4176432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834" y="2386336"/>
            <a:ext cx="4911852" cy="3269147"/>
          </a:xfrm>
          <a:prstGeom prst="rect">
            <a:avLst/>
          </a:prstGeom>
        </p:spPr>
      </p:pic>
      <p:sp>
        <p:nvSpPr>
          <p:cNvPr id="2" name="Título 1"/>
          <p:cNvSpPr>
            <a:spLocks noGrp="1"/>
          </p:cNvSpPr>
          <p:nvPr>
            <p:ph type="title"/>
          </p:nvPr>
        </p:nvSpPr>
        <p:spPr>
          <a:xfrm>
            <a:off x="682244" y="727712"/>
            <a:ext cx="8315325" cy="1200150"/>
          </a:xfrm>
        </p:spPr>
        <p:txBody>
          <a:bodyPr>
            <a:normAutofit/>
          </a:bodyPr>
          <a:lstStyle/>
          <a:p>
            <a:r>
              <a:rPr lang="es-CO" sz="3000" dirty="0"/>
              <a:t>Atrapamiento del </a:t>
            </a:r>
            <a:r>
              <a:rPr lang="es-CO" sz="3000" dirty="0" err="1"/>
              <a:t>ulnar</a:t>
            </a:r>
            <a:r>
              <a:rPr lang="es-CO" sz="3000" dirty="0"/>
              <a:t> en el codo</a:t>
            </a:r>
          </a:p>
        </p:txBody>
      </p:sp>
      <p:sp>
        <p:nvSpPr>
          <p:cNvPr id="3" name="Marcador de contenido 2"/>
          <p:cNvSpPr>
            <a:spLocks noGrp="1"/>
          </p:cNvSpPr>
          <p:nvPr>
            <p:ph idx="1"/>
          </p:nvPr>
        </p:nvSpPr>
        <p:spPr>
          <a:xfrm>
            <a:off x="682244" y="1781176"/>
            <a:ext cx="7117588" cy="4023360"/>
          </a:xfrm>
        </p:spPr>
        <p:txBody>
          <a:bodyPr>
            <a:normAutofit/>
          </a:bodyPr>
          <a:lstStyle/>
          <a:p>
            <a:r>
              <a:rPr lang="es-CO" sz="2600" dirty="0"/>
              <a:t>Segundo atrapamiento más frecuente. </a:t>
            </a:r>
          </a:p>
          <a:p>
            <a:endParaRPr lang="es-CO" sz="2600" dirty="0"/>
          </a:p>
          <a:p>
            <a:r>
              <a:rPr lang="es-CO" sz="2600" dirty="0"/>
              <a:t>Etiología multifactorial. </a:t>
            </a:r>
          </a:p>
          <a:p>
            <a:endParaRPr lang="es-CO" sz="2600" dirty="0"/>
          </a:p>
          <a:p>
            <a:endParaRPr lang="es-CO" sz="2600" dirty="0"/>
          </a:p>
        </p:txBody>
      </p:sp>
    </p:spTree>
    <p:extLst>
      <p:ext uri="{BB962C8B-B14F-4D97-AF65-F5344CB8AC3E}">
        <p14:creationId xmlns:p14="http://schemas.microsoft.com/office/powerpoint/2010/main" val="3950772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6624CF-1723-994A-84F6-C251C831174D}"/>
              </a:ext>
            </a:extLst>
          </p:cNvPr>
          <p:cNvSpPr>
            <a:spLocks noGrp="1"/>
          </p:cNvSpPr>
          <p:nvPr>
            <p:ph type="title"/>
          </p:nvPr>
        </p:nvSpPr>
        <p:spPr>
          <a:xfrm>
            <a:off x="5134814" y="755738"/>
            <a:ext cx="4883144" cy="1200150"/>
          </a:xfrm>
        </p:spPr>
        <p:txBody>
          <a:bodyPr>
            <a:normAutofit/>
          </a:bodyPr>
          <a:lstStyle/>
          <a:p>
            <a:r>
              <a:rPr lang="es-CO" sz="2600" dirty="0"/>
              <a:t>Generalidades</a:t>
            </a:r>
          </a:p>
        </p:txBody>
      </p:sp>
      <p:sp>
        <p:nvSpPr>
          <p:cNvPr id="3" name="Marcador de contenido 2">
            <a:extLst>
              <a:ext uri="{FF2B5EF4-FFF2-40B4-BE49-F238E27FC236}">
                <a16:creationId xmlns:a16="http://schemas.microsoft.com/office/drawing/2014/main" id="{0EC477A6-6CB6-7D41-9181-B6945F49EB68}"/>
              </a:ext>
            </a:extLst>
          </p:cNvPr>
          <p:cNvSpPr>
            <a:spLocks noGrp="1"/>
          </p:cNvSpPr>
          <p:nvPr>
            <p:ph idx="1"/>
          </p:nvPr>
        </p:nvSpPr>
        <p:spPr>
          <a:xfrm>
            <a:off x="5134814" y="1690647"/>
            <a:ext cx="6175248" cy="4137025"/>
          </a:xfrm>
        </p:spPr>
        <p:txBody>
          <a:bodyPr>
            <a:normAutofit/>
          </a:bodyPr>
          <a:lstStyle/>
          <a:p>
            <a:r>
              <a:rPr lang="es-CO" sz="1800" dirty="0"/>
              <a:t>Incidencia mayor en hombres que en mujeres.</a:t>
            </a:r>
          </a:p>
          <a:p>
            <a:endParaRPr lang="es-CO" sz="1800" dirty="0"/>
          </a:p>
          <a:p>
            <a:r>
              <a:rPr lang="es-CO" sz="1800" dirty="0"/>
              <a:t>El nervio se encuentra superficialmente en el surco cubital, por lo que es propenso a la compresión externa.</a:t>
            </a:r>
          </a:p>
          <a:p>
            <a:endParaRPr lang="es-CO" sz="1800" dirty="0"/>
          </a:p>
          <a:p>
            <a:r>
              <a:rPr lang="es-CO" sz="1800" dirty="0"/>
              <a:t>La flexión del codo estrecha el espacio dentro del túnel cubital, promueve la compresión y alarga el nervio.</a:t>
            </a:r>
          </a:p>
          <a:p>
            <a:endParaRPr lang="es-CO" sz="1800" dirty="0"/>
          </a:p>
          <a:p>
            <a:r>
              <a:rPr lang="es-CO" sz="1800" dirty="0"/>
              <a:t>Se asocia con actividades y ocupaciones que requieren flexión y extensión del codo repetitivas y trauma.</a:t>
            </a:r>
          </a:p>
        </p:txBody>
      </p:sp>
    </p:spTree>
    <p:extLst>
      <p:ext uri="{BB962C8B-B14F-4D97-AF65-F5344CB8AC3E}">
        <p14:creationId xmlns:p14="http://schemas.microsoft.com/office/powerpoint/2010/main" val="3783664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13A165-9A18-4547-8814-44ABDB1533F0}"/>
              </a:ext>
            </a:extLst>
          </p:cNvPr>
          <p:cNvSpPr>
            <a:spLocks noGrp="1"/>
          </p:cNvSpPr>
          <p:nvPr>
            <p:ph type="title"/>
          </p:nvPr>
        </p:nvSpPr>
        <p:spPr>
          <a:xfrm>
            <a:off x="5181600" y="909790"/>
            <a:ext cx="4738530" cy="1200150"/>
          </a:xfrm>
        </p:spPr>
        <p:txBody>
          <a:bodyPr>
            <a:normAutofit/>
          </a:bodyPr>
          <a:lstStyle/>
          <a:p>
            <a:r>
              <a:rPr lang="es-CO" sz="3000" dirty="0"/>
              <a:t>Síntomas</a:t>
            </a:r>
          </a:p>
        </p:txBody>
      </p:sp>
      <p:sp>
        <p:nvSpPr>
          <p:cNvPr id="3" name="Marcador de contenido 2">
            <a:extLst>
              <a:ext uri="{FF2B5EF4-FFF2-40B4-BE49-F238E27FC236}">
                <a16:creationId xmlns:a16="http://schemas.microsoft.com/office/drawing/2014/main" id="{609B52ED-137A-3C46-BC02-B15C0B6B9CAA}"/>
              </a:ext>
            </a:extLst>
          </p:cNvPr>
          <p:cNvSpPr>
            <a:spLocks noGrp="1"/>
          </p:cNvSpPr>
          <p:nvPr>
            <p:ph idx="1"/>
          </p:nvPr>
        </p:nvSpPr>
        <p:spPr>
          <a:xfrm>
            <a:off x="5181600" y="1890484"/>
            <a:ext cx="5992368" cy="4137025"/>
          </a:xfrm>
        </p:spPr>
        <p:txBody>
          <a:bodyPr>
            <a:normAutofit/>
          </a:bodyPr>
          <a:lstStyle/>
          <a:p>
            <a:r>
              <a:rPr lang="es-CO" sz="1800" dirty="0"/>
              <a:t>Entumecimiento y/o parestesias en región medial de la mano y los dedos cuarto y quinto. </a:t>
            </a:r>
          </a:p>
          <a:p>
            <a:r>
              <a:rPr lang="es-CO" sz="1800" dirty="0"/>
              <a:t>Casos leves, síntomas intermitentes y provocados por una flexión prolongada en el codo. </a:t>
            </a:r>
          </a:p>
          <a:p>
            <a:r>
              <a:rPr lang="es-CO" sz="1800" dirty="0"/>
              <a:t>Agarre débil o dificultad con tareas motoras finas, como abotonarse. </a:t>
            </a:r>
          </a:p>
          <a:p>
            <a:r>
              <a:rPr lang="es-CO" sz="1800" dirty="0"/>
              <a:t>Cruzar los dedos puede ser difícil por debilidad interósea.</a:t>
            </a:r>
          </a:p>
          <a:p>
            <a:r>
              <a:rPr lang="es-CO" sz="1800" dirty="0"/>
              <a:t>El quinto dígito queda por fuera del bolsillo.</a:t>
            </a:r>
          </a:p>
          <a:p>
            <a:r>
              <a:rPr lang="es-CO" sz="1800" dirty="0"/>
              <a:t>Las maniobras provocativas no son sensibles o específicas.</a:t>
            </a:r>
          </a:p>
        </p:txBody>
      </p:sp>
    </p:spTree>
    <p:extLst>
      <p:ext uri="{BB962C8B-B14F-4D97-AF65-F5344CB8AC3E}">
        <p14:creationId xmlns:p14="http://schemas.microsoft.com/office/powerpoint/2010/main" val="1610577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A8DBDD-8822-E743-A2B4-83ED1192A122}"/>
              </a:ext>
            </a:extLst>
          </p:cNvPr>
          <p:cNvSpPr>
            <a:spLocks noGrp="1"/>
          </p:cNvSpPr>
          <p:nvPr>
            <p:ph type="title"/>
          </p:nvPr>
        </p:nvSpPr>
        <p:spPr>
          <a:xfrm>
            <a:off x="4966317" y="657426"/>
            <a:ext cx="5486804" cy="1200150"/>
          </a:xfrm>
        </p:spPr>
        <p:txBody>
          <a:bodyPr>
            <a:normAutofit/>
          </a:bodyPr>
          <a:lstStyle/>
          <a:p>
            <a:r>
              <a:rPr lang="es-CO" sz="4000" dirty="0"/>
              <a:t>Examen físico</a:t>
            </a:r>
          </a:p>
        </p:txBody>
      </p:sp>
      <p:sp>
        <p:nvSpPr>
          <p:cNvPr id="3" name="Marcador de contenido 2">
            <a:extLst>
              <a:ext uri="{FF2B5EF4-FFF2-40B4-BE49-F238E27FC236}">
                <a16:creationId xmlns:a16="http://schemas.microsoft.com/office/drawing/2014/main" id="{CFF14141-75B0-204B-AE0D-81336F6633FE}"/>
              </a:ext>
            </a:extLst>
          </p:cNvPr>
          <p:cNvSpPr>
            <a:spLocks noGrp="1"/>
          </p:cNvSpPr>
          <p:nvPr>
            <p:ph idx="1"/>
          </p:nvPr>
        </p:nvSpPr>
        <p:spPr>
          <a:xfrm>
            <a:off x="4966317" y="1733349"/>
            <a:ext cx="6414855" cy="4472142"/>
          </a:xfrm>
        </p:spPr>
        <p:txBody>
          <a:bodyPr>
            <a:normAutofit/>
          </a:bodyPr>
          <a:lstStyle/>
          <a:p>
            <a:r>
              <a:rPr lang="es-CO" sz="2600" dirty="0"/>
              <a:t>Déficit sensitivo en el territorio del </a:t>
            </a:r>
            <a:r>
              <a:rPr lang="es-CO" sz="2600" dirty="0" err="1"/>
              <a:t>ulnar</a:t>
            </a:r>
            <a:r>
              <a:rPr lang="es-CO" sz="2600" dirty="0"/>
              <a:t>.</a:t>
            </a:r>
          </a:p>
          <a:p>
            <a:r>
              <a:rPr lang="es-CO" sz="2600" dirty="0"/>
              <a:t>Debilidad en el primer interóseo o en el abductor del quinto dedo.</a:t>
            </a:r>
          </a:p>
          <a:p>
            <a:r>
              <a:rPr lang="es-CO" sz="2600" dirty="0"/>
              <a:t>Debilidad severa o atrofia muscular sugiere daño axonal.</a:t>
            </a:r>
          </a:p>
          <a:p>
            <a:r>
              <a:rPr lang="es-CO" sz="2600" b="1" dirty="0"/>
              <a:t>Diagnóstico diferencial: </a:t>
            </a:r>
            <a:r>
              <a:rPr lang="es-CO" sz="2600" dirty="0"/>
              <a:t>radiculopatía C8/T1 o </a:t>
            </a:r>
            <a:r>
              <a:rPr lang="es-CO" sz="2600" dirty="0" err="1"/>
              <a:t>plexopatía</a:t>
            </a:r>
            <a:r>
              <a:rPr lang="es-CO" sz="2600" dirty="0"/>
              <a:t> braquial inferior, epicondilitis medial.</a:t>
            </a:r>
          </a:p>
        </p:txBody>
      </p:sp>
    </p:spTree>
    <p:extLst>
      <p:ext uri="{BB962C8B-B14F-4D97-AF65-F5344CB8AC3E}">
        <p14:creationId xmlns:p14="http://schemas.microsoft.com/office/powerpoint/2010/main" val="2803338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671" y="569254"/>
            <a:ext cx="8315325" cy="1200150"/>
          </a:xfrm>
        </p:spPr>
        <p:txBody>
          <a:bodyPr>
            <a:normAutofit/>
          </a:bodyPr>
          <a:lstStyle/>
          <a:p>
            <a:r>
              <a:rPr lang="es-CO" sz="4000" dirty="0"/>
              <a:t>Hallazgos clínicos </a:t>
            </a:r>
          </a:p>
        </p:txBody>
      </p:sp>
      <p:sp>
        <p:nvSpPr>
          <p:cNvPr id="3" name="Marcador de contenido 2"/>
          <p:cNvSpPr>
            <a:spLocks noGrp="1"/>
          </p:cNvSpPr>
          <p:nvPr>
            <p:ph idx="1"/>
          </p:nvPr>
        </p:nvSpPr>
        <p:spPr>
          <a:xfrm>
            <a:off x="618671" y="1602446"/>
            <a:ext cx="4770120" cy="4023360"/>
          </a:xfrm>
        </p:spPr>
        <p:txBody>
          <a:bodyPr>
            <a:normAutofit/>
          </a:bodyPr>
          <a:lstStyle/>
          <a:p>
            <a:pPr>
              <a:buFont typeface="Arial" panose="020B0604020202020204" pitchFamily="34" charset="0"/>
              <a:buChar char="•"/>
            </a:pPr>
            <a:r>
              <a:rPr lang="es-CO" sz="3000" dirty="0"/>
              <a:t>Signo de </a:t>
            </a:r>
            <a:r>
              <a:rPr lang="es-CO" sz="3000" dirty="0" err="1"/>
              <a:t>Wartemberg</a:t>
            </a:r>
            <a:r>
              <a:rPr lang="es-CO" sz="3000" dirty="0"/>
              <a:t>. </a:t>
            </a:r>
          </a:p>
          <a:p>
            <a:pPr>
              <a:buFont typeface="Arial" panose="020B0604020202020204" pitchFamily="34" charset="0"/>
              <a:buChar char="•"/>
            </a:pPr>
            <a:r>
              <a:rPr lang="es-CO" sz="3000" dirty="0"/>
              <a:t>Signo de </a:t>
            </a:r>
            <a:r>
              <a:rPr lang="es-CO" sz="3000" dirty="0" err="1"/>
              <a:t>Froment</a:t>
            </a:r>
            <a:r>
              <a:rPr lang="es-CO" sz="3000" dirty="0"/>
              <a:t>. </a:t>
            </a:r>
          </a:p>
          <a:p>
            <a:pPr>
              <a:buFont typeface="Arial" panose="020B0604020202020204" pitchFamily="34" charset="0"/>
              <a:buChar char="•"/>
            </a:pPr>
            <a:r>
              <a:rPr lang="es-CO" sz="3000" dirty="0"/>
              <a:t>Signo de </a:t>
            </a:r>
            <a:r>
              <a:rPr lang="es-CO" sz="3000" dirty="0" err="1"/>
              <a:t>Egawa</a:t>
            </a:r>
            <a:r>
              <a:rPr lang="es-CO" sz="3000" dirty="0"/>
              <a:t>. </a:t>
            </a:r>
          </a:p>
          <a:p>
            <a:pPr marL="0" indent="0">
              <a:buNone/>
            </a:pPr>
            <a:endParaRPr lang="es-CO" sz="3000" dirty="0"/>
          </a:p>
        </p:txBody>
      </p:sp>
      <p:pic>
        <p:nvPicPr>
          <p:cNvPr id="4" name="Imagen 3"/>
          <p:cNvPicPr>
            <a:picLocks noChangeAspect="1"/>
          </p:cNvPicPr>
          <p:nvPr/>
        </p:nvPicPr>
        <p:blipFill>
          <a:blip r:embed="rId3"/>
          <a:stretch>
            <a:fillRect/>
          </a:stretch>
        </p:blipFill>
        <p:spPr>
          <a:xfrm>
            <a:off x="5690216" y="3425697"/>
            <a:ext cx="3311960" cy="2863049"/>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206" y="378559"/>
            <a:ext cx="3580077" cy="2660839"/>
          </a:xfrm>
          <a:prstGeom prst="rect">
            <a:avLst/>
          </a:prstGeom>
        </p:spPr>
      </p:pic>
    </p:spTree>
    <p:extLst>
      <p:ext uri="{BB962C8B-B14F-4D97-AF65-F5344CB8AC3E}">
        <p14:creationId xmlns:p14="http://schemas.microsoft.com/office/powerpoint/2010/main" val="321780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EF54AE-3B31-344F-8EEF-06A3833722EA}"/>
              </a:ext>
            </a:extLst>
          </p:cNvPr>
          <p:cNvPicPr>
            <a:picLocks noChangeAspect="1"/>
          </p:cNvPicPr>
          <p:nvPr/>
        </p:nvPicPr>
        <p:blipFill rotWithShape="1">
          <a:blip r:embed="rId3"/>
          <a:srcRect l="50000" t="10681" b="29740"/>
          <a:stretch/>
        </p:blipFill>
        <p:spPr>
          <a:xfrm>
            <a:off x="6202533" y="2128529"/>
            <a:ext cx="5320683" cy="3861786"/>
          </a:xfrm>
          <a:prstGeom prst="rect">
            <a:avLst/>
          </a:prstGeom>
        </p:spPr>
      </p:pic>
      <p:pic>
        <p:nvPicPr>
          <p:cNvPr id="5" name="Imagen 4">
            <a:extLst>
              <a:ext uri="{FF2B5EF4-FFF2-40B4-BE49-F238E27FC236}">
                <a16:creationId xmlns:a16="http://schemas.microsoft.com/office/drawing/2014/main" id="{273C143B-70FD-3C45-9257-ADB2C48C1788}"/>
              </a:ext>
            </a:extLst>
          </p:cNvPr>
          <p:cNvPicPr>
            <a:picLocks noChangeAspect="1"/>
          </p:cNvPicPr>
          <p:nvPr/>
        </p:nvPicPr>
        <p:blipFill>
          <a:blip r:embed="rId4"/>
          <a:stretch>
            <a:fillRect/>
          </a:stretch>
        </p:blipFill>
        <p:spPr>
          <a:xfrm>
            <a:off x="919998" y="333128"/>
            <a:ext cx="4797221" cy="3590802"/>
          </a:xfrm>
          <a:prstGeom prst="rect">
            <a:avLst/>
          </a:prstGeom>
        </p:spPr>
      </p:pic>
    </p:spTree>
    <p:extLst>
      <p:ext uri="{BB962C8B-B14F-4D97-AF65-F5344CB8AC3E}">
        <p14:creationId xmlns:p14="http://schemas.microsoft.com/office/powerpoint/2010/main" val="224592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A3A5F-45A8-2246-98FC-E7B379FFD1FE}"/>
              </a:ext>
            </a:extLst>
          </p:cNvPr>
          <p:cNvSpPr>
            <a:spLocks noGrp="1"/>
          </p:cNvSpPr>
          <p:nvPr>
            <p:ph type="title"/>
          </p:nvPr>
        </p:nvSpPr>
        <p:spPr>
          <a:xfrm>
            <a:off x="5055094" y="808407"/>
            <a:ext cx="5285563" cy="1200150"/>
          </a:xfrm>
        </p:spPr>
        <p:txBody>
          <a:bodyPr>
            <a:normAutofit/>
          </a:bodyPr>
          <a:lstStyle/>
          <a:p>
            <a:r>
              <a:rPr lang="es-CO" sz="3000" dirty="0"/>
              <a:t>Diagnóstico</a:t>
            </a:r>
          </a:p>
        </p:txBody>
      </p:sp>
      <p:sp>
        <p:nvSpPr>
          <p:cNvPr id="3" name="Marcador de contenido 2">
            <a:extLst>
              <a:ext uri="{FF2B5EF4-FFF2-40B4-BE49-F238E27FC236}">
                <a16:creationId xmlns:a16="http://schemas.microsoft.com/office/drawing/2014/main" id="{0B4B0302-6AE5-A64A-8A3D-80604244477F}"/>
              </a:ext>
            </a:extLst>
          </p:cNvPr>
          <p:cNvSpPr>
            <a:spLocks noGrp="1"/>
          </p:cNvSpPr>
          <p:nvPr>
            <p:ph idx="1"/>
          </p:nvPr>
        </p:nvSpPr>
        <p:spPr>
          <a:xfrm>
            <a:off x="5055094" y="1804370"/>
            <a:ext cx="6684148" cy="4137025"/>
          </a:xfrm>
        </p:spPr>
        <p:txBody>
          <a:bodyPr>
            <a:normAutofit/>
          </a:bodyPr>
          <a:lstStyle/>
          <a:p>
            <a:r>
              <a:rPr lang="es-CO" sz="2000" dirty="0"/>
              <a:t>Es difícil localizar la neuropatía cubital en el codo basándose solo en el examen clínico.</a:t>
            </a:r>
          </a:p>
          <a:p>
            <a:endParaRPr lang="es-CO" sz="2000" dirty="0"/>
          </a:p>
          <a:p>
            <a:r>
              <a:rPr lang="es-CO" sz="2000" dirty="0"/>
              <a:t>Se solicitan rutinariamente EDX.</a:t>
            </a:r>
          </a:p>
          <a:p>
            <a:endParaRPr lang="es-CO" sz="2000" dirty="0"/>
          </a:p>
          <a:p>
            <a:r>
              <a:rPr lang="es-CO" sz="2000" dirty="0"/>
              <a:t>Bloqueo de la conducción indica buen pronóstico. </a:t>
            </a:r>
          </a:p>
          <a:p>
            <a:endParaRPr lang="es-CO" sz="2000" dirty="0"/>
          </a:p>
          <a:p>
            <a:r>
              <a:rPr lang="es-CO" sz="2000" dirty="0"/>
              <a:t>La ecografía puede ser útil para pacientes para quienes los EDX son normales o no pueden localizar la neuropatía cubital. </a:t>
            </a:r>
          </a:p>
        </p:txBody>
      </p:sp>
    </p:spTree>
    <p:extLst>
      <p:ext uri="{BB962C8B-B14F-4D97-AF65-F5344CB8AC3E}">
        <p14:creationId xmlns:p14="http://schemas.microsoft.com/office/powerpoint/2010/main" val="1780487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92EB71-B462-6943-8CE4-D2D463C6FEF1}"/>
              </a:ext>
            </a:extLst>
          </p:cNvPr>
          <p:cNvSpPr>
            <a:spLocks noGrp="1"/>
          </p:cNvSpPr>
          <p:nvPr>
            <p:ph type="title"/>
          </p:nvPr>
        </p:nvSpPr>
        <p:spPr>
          <a:xfrm>
            <a:off x="5223770" y="755079"/>
            <a:ext cx="5793417" cy="1200150"/>
          </a:xfrm>
        </p:spPr>
        <p:txBody>
          <a:bodyPr>
            <a:normAutofit/>
          </a:bodyPr>
          <a:lstStyle/>
          <a:p>
            <a:r>
              <a:rPr lang="es-CO" sz="3200" dirty="0"/>
              <a:t>Tratamiento conservador </a:t>
            </a:r>
          </a:p>
        </p:txBody>
      </p:sp>
      <p:sp>
        <p:nvSpPr>
          <p:cNvPr id="3" name="Marcador de contenido 2">
            <a:extLst>
              <a:ext uri="{FF2B5EF4-FFF2-40B4-BE49-F238E27FC236}">
                <a16:creationId xmlns:a16="http://schemas.microsoft.com/office/drawing/2014/main" id="{0CDA2EA2-770F-CB41-9994-AFEF6522B42B}"/>
              </a:ext>
            </a:extLst>
          </p:cNvPr>
          <p:cNvSpPr>
            <a:spLocks noGrp="1"/>
          </p:cNvSpPr>
          <p:nvPr>
            <p:ph idx="1"/>
          </p:nvPr>
        </p:nvSpPr>
        <p:spPr>
          <a:xfrm>
            <a:off x="5223770" y="1795491"/>
            <a:ext cx="5713520" cy="4137025"/>
          </a:xfrm>
        </p:spPr>
        <p:txBody>
          <a:bodyPr>
            <a:normAutofit/>
          </a:bodyPr>
          <a:lstStyle/>
          <a:p>
            <a:r>
              <a:rPr lang="es-CO" sz="2400" dirty="0"/>
              <a:t>Compresión leve a moderada. </a:t>
            </a:r>
          </a:p>
          <a:p>
            <a:r>
              <a:rPr lang="es-CO" sz="2400" dirty="0"/>
              <a:t>Hasta el 50% de los pacientes pueden mejorar con la modificación de la actividad.</a:t>
            </a:r>
          </a:p>
          <a:p>
            <a:r>
              <a:rPr lang="es-CO" sz="2400" dirty="0"/>
              <a:t>Las férulas que limitan la flexión del codo de 45° a 90° se pueden usar por la noche.</a:t>
            </a:r>
          </a:p>
          <a:p>
            <a:r>
              <a:rPr lang="es-CO" sz="2400" dirty="0"/>
              <a:t>La inyección de corticosteroides en el codo no tiene ningún beneficio. </a:t>
            </a:r>
          </a:p>
        </p:txBody>
      </p:sp>
    </p:spTree>
    <p:extLst>
      <p:ext uri="{BB962C8B-B14F-4D97-AF65-F5344CB8AC3E}">
        <p14:creationId xmlns:p14="http://schemas.microsoft.com/office/powerpoint/2010/main" val="734439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0F27C3-AA0C-F34D-A154-33B2634B158C}"/>
              </a:ext>
            </a:extLst>
          </p:cNvPr>
          <p:cNvSpPr>
            <a:spLocks noGrp="1"/>
          </p:cNvSpPr>
          <p:nvPr>
            <p:ph type="title"/>
          </p:nvPr>
        </p:nvSpPr>
        <p:spPr>
          <a:xfrm>
            <a:off x="5090605" y="1397771"/>
            <a:ext cx="5255140" cy="1200150"/>
          </a:xfrm>
        </p:spPr>
        <p:txBody>
          <a:bodyPr>
            <a:normAutofit/>
          </a:bodyPr>
          <a:lstStyle/>
          <a:p>
            <a:r>
              <a:rPr lang="es-CO" sz="3200" dirty="0"/>
              <a:t>Tratamiento quirúrgico</a:t>
            </a:r>
          </a:p>
        </p:txBody>
      </p:sp>
      <p:sp>
        <p:nvSpPr>
          <p:cNvPr id="3" name="Marcador de contenido 2">
            <a:extLst>
              <a:ext uri="{FF2B5EF4-FFF2-40B4-BE49-F238E27FC236}">
                <a16:creationId xmlns:a16="http://schemas.microsoft.com/office/drawing/2014/main" id="{0F106B9C-6C75-EA45-B136-C9224DB2842C}"/>
              </a:ext>
            </a:extLst>
          </p:cNvPr>
          <p:cNvSpPr>
            <a:spLocks noGrp="1"/>
          </p:cNvSpPr>
          <p:nvPr>
            <p:ph idx="1"/>
          </p:nvPr>
        </p:nvSpPr>
        <p:spPr>
          <a:xfrm>
            <a:off x="5090604" y="2642370"/>
            <a:ext cx="6645676" cy="4137025"/>
          </a:xfrm>
        </p:spPr>
        <p:txBody>
          <a:bodyPr>
            <a:normAutofit/>
          </a:bodyPr>
          <a:lstStyle/>
          <a:p>
            <a:r>
              <a:rPr lang="es-CO" sz="2400" dirty="0"/>
              <a:t>No mejoran con la terapia conservadora.</a:t>
            </a:r>
          </a:p>
          <a:p>
            <a:endParaRPr lang="es-CO" sz="2400" dirty="0"/>
          </a:p>
          <a:p>
            <a:r>
              <a:rPr lang="es-CO" sz="2400" dirty="0"/>
              <a:t>Enfermedad grave al inicio (debilidad severa o pérdida sensorial, atrofia, signos de pérdida de axones en los EDX). </a:t>
            </a:r>
          </a:p>
        </p:txBody>
      </p:sp>
    </p:spTree>
    <p:extLst>
      <p:ext uri="{BB962C8B-B14F-4D97-AF65-F5344CB8AC3E}">
        <p14:creationId xmlns:p14="http://schemas.microsoft.com/office/powerpoint/2010/main" val="882658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5635" y="-279895"/>
            <a:ext cx="5615739" cy="3708895"/>
          </a:xfrm>
          <a:prstGeom prst="ellipse">
            <a:avLst/>
          </a:prstGeom>
          <a:noFill/>
        </p:spPr>
        <p:txBody>
          <a:bodyPr vert="horz" lIns="91440" tIns="45720" rIns="91440" bIns="45720" rtlCol="0" anchor="b">
            <a:normAutofit/>
          </a:bodyPr>
          <a:lstStyle/>
          <a:p>
            <a:r>
              <a:rPr lang="en-US" sz="4400" b="1" dirty="0" err="1"/>
              <a:t>Nervio</a:t>
            </a:r>
            <a:r>
              <a:rPr lang="en-US" sz="4400" b="1" dirty="0"/>
              <a:t> radial</a:t>
            </a:r>
          </a:p>
        </p:txBody>
      </p:sp>
      <p:pic>
        <p:nvPicPr>
          <p:cNvPr id="8" name="Imagen 7" descr="Diagrama&#10;&#10;Descripción generada automáticamente">
            <a:extLst>
              <a:ext uri="{FF2B5EF4-FFF2-40B4-BE49-F238E27FC236}">
                <a16:creationId xmlns:a16="http://schemas.microsoft.com/office/drawing/2014/main" id="{9741A3B2-6B15-9E4E-800C-270E91CFD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617" y="307225"/>
            <a:ext cx="4743635" cy="6243550"/>
          </a:xfrm>
          <a:prstGeom prst="rect">
            <a:avLst/>
          </a:prstGeom>
        </p:spPr>
      </p:pic>
    </p:spTree>
    <p:extLst>
      <p:ext uri="{BB962C8B-B14F-4D97-AF65-F5344CB8AC3E}">
        <p14:creationId xmlns:p14="http://schemas.microsoft.com/office/powerpoint/2010/main" val="148370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23CAC2-76CD-E84A-9FA2-63D04CDDEAD5}"/>
              </a:ext>
            </a:extLst>
          </p:cNvPr>
          <p:cNvSpPr>
            <a:spLocks noGrp="1"/>
          </p:cNvSpPr>
          <p:nvPr>
            <p:ph type="title"/>
          </p:nvPr>
        </p:nvSpPr>
        <p:spPr>
          <a:xfrm>
            <a:off x="4806519" y="1184705"/>
            <a:ext cx="8315325" cy="1200150"/>
          </a:xfrm>
        </p:spPr>
        <p:txBody>
          <a:bodyPr>
            <a:normAutofit/>
          </a:bodyPr>
          <a:lstStyle/>
          <a:p>
            <a:r>
              <a:rPr lang="es-CO" sz="3200" dirty="0"/>
              <a:t>Neuropatías por compresión</a:t>
            </a:r>
          </a:p>
        </p:txBody>
      </p:sp>
      <p:sp>
        <p:nvSpPr>
          <p:cNvPr id="3" name="Marcador de contenido 2">
            <a:extLst>
              <a:ext uri="{FF2B5EF4-FFF2-40B4-BE49-F238E27FC236}">
                <a16:creationId xmlns:a16="http://schemas.microsoft.com/office/drawing/2014/main" id="{1AE6772A-2F22-FD40-8645-0FEDDC715D3D}"/>
              </a:ext>
            </a:extLst>
          </p:cNvPr>
          <p:cNvSpPr>
            <a:spLocks noGrp="1"/>
          </p:cNvSpPr>
          <p:nvPr>
            <p:ph idx="1"/>
          </p:nvPr>
        </p:nvSpPr>
        <p:spPr>
          <a:xfrm>
            <a:off x="4806519" y="2260629"/>
            <a:ext cx="6592410" cy="4137025"/>
          </a:xfrm>
        </p:spPr>
        <p:txBody>
          <a:bodyPr>
            <a:normAutofit/>
          </a:bodyPr>
          <a:lstStyle/>
          <a:p>
            <a:r>
              <a:rPr lang="es-CO" sz="2000" dirty="0">
                <a:latin typeface="+mj-lt"/>
              </a:rPr>
              <a:t>Las neuropatías por atrapamiento de las extremidades superiores son comunes.</a:t>
            </a:r>
          </a:p>
          <a:p>
            <a:endParaRPr lang="es-CO" sz="2000" dirty="0">
              <a:latin typeface="+mj-lt"/>
            </a:endParaRPr>
          </a:p>
          <a:p>
            <a:r>
              <a:rPr lang="es-CO" sz="2000" dirty="0">
                <a:latin typeface="+mj-lt"/>
              </a:rPr>
              <a:t> Causan dolor, alteración sensitiva y debilidad muscular.</a:t>
            </a:r>
          </a:p>
          <a:p>
            <a:endParaRPr lang="es-CO" sz="2000" dirty="0">
              <a:latin typeface="+mj-lt"/>
            </a:endParaRPr>
          </a:p>
          <a:p>
            <a:r>
              <a:rPr lang="es-CO" sz="2000" dirty="0">
                <a:latin typeface="+mj-lt"/>
              </a:rPr>
              <a:t> Conducen a una discapacidad funcional. </a:t>
            </a:r>
          </a:p>
        </p:txBody>
      </p:sp>
    </p:spTree>
    <p:extLst>
      <p:ext uri="{BB962C8B-B14F-4D97-AF65-F5344CB8AC3E}">
        <p14:creationId xmlns:p14="http://schemas.microsoft.com/office/powerpoint/2010/main" val="2500038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A0A374-0FE0-D24D-8CB1-6ED06A4CE0BB}"/>
              </a:ext>
            </a:extLst>
          </p:cNvPr>
          <p:cNvSpPr>
            <a:spLocks noGrp="1"/>
          </p:cNvSpPr>
          <p:nvPr>
            <p:ph type="title"/>
          </p:nvPr>
        </p:nvSpPr>
        <p:spPr>
          <a:xfrm>
            <a:off x="396240" y="320156"/>
            <a:ext cx="8315325" cy="699134"/>
          </a:xfrm>
        </p:spPr>
        <p:txBody>
          <a:bodyPr>
            <a:normAutofit/>
          </a:bodyPr>
          <a:lstStyle/>
          <a:p>
            <a:r>
              <a:rPr lang="es-CO" sz="3600" dirty="0"/>
              <a:t>Anatomía</a:t>
            </a:r>
          </a:p>
        </p:txBody>
      </p:sp>
      <p:sp>
        <p:nvSpPr>
          <p:cNvPr id="3" name="Marcador de contenido 2">
            <a:extLst>
              <a:ext uri="{FF2B5EF4-FFF2-40B4-BE49-F238E27FC236}">
                <a16:creationId xmlns:a16="http://schemas.microsoft.com/office/drawing/2014/main" id="{8F6C7169-28F0-7F43-8FF1-D9A2346480AB}"/>
              </a:ext>
            </a:extLst>
          </p:cNvPr>
          <p:cNvSpPr>
            <a:spLocks noGrp="1"/>
          </p:cNvSpPr>
          <p:nvPr>
            <p:ph idx="1"/>
          </p:nvPr>
        </p:nvSpPr>
        <p:spPr>
          <a:xfrm>
            <a:off x="396240" y="962406"/>
            <a:ext cx="7948770" cy="4469130"/>
          </a:xfrm>
        </p:spPr>
        <p:txBody>
          <a:bodyPr>
            <a:normAutofit/>
          </a:bodyPr>
          <a:lstStyle/>
          <a:p>
            <a:r>
              <a:rPr lang="es-CO" sz="1800" dirty="0"/>
              <a:t>Raíces nerviosas C5-C8.</a:t>
            </a:r>
          </a:p>
          <a:p>
            <a:r>
              <a:rPr lang="es-CO" sz="1800" dirty="0"/>
              <a:t>Surco espiral: inerva el tríceps.</a:t>
            </a:r>
          </a:p>
          <a:p>
            <a:r>
              <a:rPr lang="es-CO" sz="1800" dirty="0"/>
              <a:t>Distal al surco espiral, inerva braquiorradial y extensores radiales de la muñeca. </a:t>
            </a:r>
          </a:p>
          <a:p>
            <a:r>
              <a:rPr lang="es-CO" sz="1800" dirty="0"/>
              <a:t>En el codo, el nervio radial se divide en una rama motora profunda (el nervio interóseo posterior) y una rama sensorial superficial. </a:t>
            </a:r>
          </a:p>
          <a:p>
            <a:r>
              <a:rPr lang="es-CO" sz="1800" dirty="0"/>
              <a:t>El nervio interóseo posterior inerva los músculos de la supinación del antebrazo y la extensión de la muñeca y los dedos.</a:t>
            </a:r>
          </a:p>
        </p:txBody>
      </p:sp>
      <p:sp>
        <p:nvSpPr>
          <p:cNvPr id="4" name="AutoShape 2">
            <a:extLst>
              <a:ext uri="{FF2B5EF4-FFF2-40B4-BE49-F238E27FC236}">
                <a16:creationId xmlns:a16="http://schemas.microsoft.com/office/drawing/2014/main" id="{A870E54A-9F4C-AD4D-8BC2-CCBB149EFC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Imagen 5" descr="Diagrama&#10;&#10;Descripción generada automáticamente">
            <a:extLst>
              <a:ext uri="{FF2B5EF4-FFF2-40B4-BE49-F238E27FC236}">
                <a16:creationId xmlns:a16="http://schemas.microsoft.com/office/drawing/2014/main" id="{80A3B938-4619-D741-8B3D-2660EA1A3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960" y="1174989"/>
            <a:ext cx="3274695" cy="4508022"/>
          </a:xfrm>
          <a:prstGeom prst="rect">
            <a:avLst/>
          </a:prstGeom>
          <a:ln>
            <a:solidFill>
              <a:schemeClr val="accent3">
                <a:lumMod val="75000"/>
              </a:schemeClr>
            </a:solidFill>
          </a:ln>
        </p:spPr>
      </p:pic>
    </p:spTree>
    <p:extLst>
      <p:ext uri="{BB962C8B-B14F-4D97-AF65-F5344CB8AC3E}">
        <p14:creationId xmlns:p14="http://schemas.microsoft.com/office/powerpoint/2010/main" val="2516463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6193" y="234926"/>
            <a:ext cx="8315325" cy="1200150"/>
          </a:xfrm>
        </p:spPr>
        <p:txBody>
          <a:bodyPr>
            <a:normAutofit/>
          </a:bodyPr>
          <a:lstStyle/>
          <a:p>
            <a:r>
              <a:rPr lang="es-CO" sz="3200" dirty="0"/>
              <a:t>Atrapamiento en la axila</a:t>
            </a:r>
          </a:p>
        </p:txBody>
      </p:sp>
      <p:sp>
        <p:nvSpPr>
          <p:cNvPr id="3" name="Marcador de contenido 2"/>
          <p:cNvSpPr>
            <a:spLocks noGrp="1"/>
          </p:cNvSpPr>
          <p:nvPr>
            <p:ph idx="1"/>
          </p:nvPr>
        </p:nvSpPr>
        <p:spPr>
          <a:xfrm>
            <a:off x="716193" y="1435076"/>
            <a:ext cx="5506720" cy="4023360"/>
          </a:xfrm>
        </p:spPr>
        <p:txBody>
          <a:bodyPr>
            <a:noAutofit/>
          </a:bodyPr>
          <a:lstStyle/>
          <a:p>
            <a:r>
              <a:rPr lang="es-CO" sz="2000" dirty="0"/>
              <a:t>Neuropatía en la axila por muletas.</a:t>
            </a:r>
          </a:p>
          <a:p>
            <a:endParaRPr lang="es-CO" sz="2000" dirty="0"/>
          </a:p>
          <a:p>
            <a:r>
              <a:rPr lang="es-CO" sz="2000" dirty="0"/>
              <a:t>Debilidad del tríceps y déficit sensitivo.</a:t>
            </a:r>
          </a:p>
          <a:p>
            <a:endParaRPr lang="es-CO" sz="2000" dirty="0"/>
          </a:p>
          <a:p>
            <a:r>
              <a:rPr lang="es-CO" sz="2000" dirty="0"/>
              <a:t>Atrapamiento por procedimientos quirúrgicos o fracturas.</a:t>
            </a:r>
          </a:p>
        </p:txBody>
      </p:sp>
      <p:pic>
        <p:nvPicPr>
          <p:cNvPr id="7" name="Imagen 6">
            <a:extLst>
              <a:ext uri="{FF2B5EF4-FFF2-40B4-BE49-F238E27FC236}">
                <a16:creationId xmlns:a16="http://schemas.microsoft.com/office/drawing/2014/main" id="{C115F4E8-4C6E-A749-99E4-3EEB18165802}"/>
              </a:ext>
            </a:extLst>
          </p:cNvPr>
          <p:cNvPicPr>
            <a:picLocks noChangeAspect="1"/>
          </p:cNvPicPr>
          <p:nvPr/>
        </p:nvPicPr>
        <p:blipFill rotWithShape="1">
          <a:blip r:embed="rId3">
            <a:extLst>
              <a:ext uri="{28A0092B-C50C-407E-A947-70E740481C1C}">
                <a14:useLocalDpi xmlns:a14="http://schemas.microsoft.com/office/drawing/2010/main" val="0"/>
              </a:ext>
            </a:extLst>
          </a:blip>
          <a:srcRect b="22036"/>
          <a:stretch/>
        </p:blipFill>
        <p:spPr>
          <a:xfrm>
            <a:off x="7318145" y="1015302"/>
            <a:ext cx="3645707" cy="4827397"/>
          </a:xfrm>
          <a:prstGeom prst="rect">
            <a:avLst/>
          </a:prstGeom>
        </p:spPr>
      </p:pic>
    </p:spTree>
    <p:extLst>
      <p:ext uri="{BB962C8B-B14F-4D97-AF65-F5344CB8AC3E}">
        <p14:creationId xmlns:p14="http://schemas.microsoft.com/office/powerpoint/2010/main" val="3913577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7014297" y="1213737"/>
            <a:ext cx="5177703" cy="4295140"/>
          </a:xfrm>
          <a:prstGeom prst="rect">
            <a:avLst/>
          </a:prstGeom>
        </p:spPr>
      </p:pic>
      <p:sp>
        <p:nvSpPr>
          <p:cNvPr id="2" name="Título 1"/>
          <p:cNvSpPr>
            <a:spLocks noGrp="1"/>
          </p:cNvSpPr>
          <p:nvPr>
            <p:ph type="title"/>
          </p:nvPr>
        </p:nvSpPr>
        <p:spPr>
          <a:xfrm>
            <a:off x="793812" y="934096"/>
            <a:ext cx="8315325" cy="1200150"/>
          </a:xfrm>
        </p:spPr>
        <p:txBody>
          <a:bodyPr>
            <a:normAutofit/>
          </a:bodyPr>
          <a:lstStyle/>
          <a:p>
            <a:r>
              <a:rPr lang="es-CO" sz="3600" dirty="0"/>
              <a:t>Axila - Hallazgos clínicos </a:t>
            </a:r>
          </a:p>
        </p:txBody>
      </p:sp>
      <p:pic>
        <p:nvPicPr>
          <p:cNvPr id="7" name="Imagen 6">
            <a:extLst>
              <a:ext uri="{FF2B5EF4-FFF2-40B4-BE49-F238E27FC236}">
                <a16:creationId xmlns:a16="http://schemas.microsoft.com/office/drawing/2014/main" id="{DF62DB94-88B9-EB4B-87CE-195763F65C89}"/>
              </a:ext>
            </a:extLst>
          </p:cNvPr>
          <p:cNvPicPr>
            <a:picLocks noChangeAspect="1"/>
          </p:cNvPicPr>
          <p:nvPr/>
        </p:nvPicPr>
        <p:blipFill>
          <a:blip r:embed="rId4"/>
          <a:stretch>
            <a:fillRect/>
          </a:stretch>
        </p:blipFill>
        <p:spPr>
          <a:xfrm>
            <a:off x="4869077" y="3022984"/>
            <a:ext cx="3728840" cy="2485893"/>
          </a:xfrm>
          <a:prstGeom prst="rect">
            <a:avLst/>
          </a:prstGeom>
        </p:spPr>
      </p:pic>
    </p:spTree>
    <p:extLst>
      <p:ext uri="{BB962C8B-B14F-4D97-AF65-F5344CB8AC3E}">
        <p14:creationId xmlns:p14="http://schemas.microsoft.com/office/powerpoint/2010/main" val="2153192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12A735-3CED-9C44-86DD-A54C489CCFE2}"/>
              </a:ext>
            </a:extLst>
          </p:cNvPr>
          <p:cNvSpPr>
            <a:spLocks noGrp="1"/>
          </p:cNvSpPr>
          <p:nvPr>
            <p:ph type="title"/>
          </p:nvPr>
        </p:nvSpPr>
        <p:spPr>
          <a:xfrm>
            <a:off x="765048" y="58408"/>
            <a:ext cx="9417639" cy="1200150"/>
          </a:xfrm>
        </p:spPr>
        <p:txBody>
          <a:bodyPr>
            <a:normAutofit fontScale="90000"/>
          </a:bodyPr>
          <a:lstStyle/>
          <a:p>
            <a:r>
              <a:rPr lang="es-CO" dirty="0"/>
              <a:t>Atrapamiento en el surco espiral</a:t>
            </a:r>
          </a:p>
        </p:txBody>
      </p:sp>
      <p:sp>
        <p:nvSpPr>
          <p:cNvPr id="3" name="Marcador de contenido 2">
            <a:extLst>
              <a:ext uri="{FF2B5EF4-FFF2-40B4-BE49-F238E27FC236}">
                <a16:creationId xmlns:a16="http://schemas.microsoft.com/office/drawing/2014/main" id="{A52B215C-6D22-4444-BF91-D05F91D7C68D}"/>
              </a:ext>
            </a:extLst>
          </p:cNvPr>
          <p:cNvSpPr>
            <a:spLocks noGrp="1"/>
          </p:cNvSpPr>
          <p:nvPr>
            <p:ph idx="1"/>
          </p:nvPr>
        </p:nvSpPr>
        <p:spPr>
          <a:xfrm>
            <a:off x="517584" y="1075679"/>
            <a:ext cx="7931471" cy="2901518"/>
          </a:xfrm>
        </p:spPr>
        <p:txBody>
          <a:bodyPr>
            <a:normAutofit fontScale="77500" lnSpcReduction="20000"/>
          </a:bodyPr>
          <a:lstStyle/>
          <a:p>
            <a:r>
              <a:rPr lang="es-CO" sz="2000" dirty="0"/>
              <a:t>Etiología más común es el trauma.</a:t>
            </a:r>
          </a:p>
          <a:p>
            <a:endParaRPr lang="es-CO" sz="2000" dirty="0"/>
          </a:p>
          <a:p>
            <a:r>
              <a:rPr lang="es-CO" sz="2000" dirty="0"/>
              <a:t>Neuropatía compresiva más frecuente en el surco espiral.</a:t>
            </a:r>
          </a:p>
          <a:p>
            <a:endParaRPr lang="es-CO" sz="2000" dirty="0"/>
          </a:p>
          <a:p>
            <a:r>
              <a:rPr lang="es-CO" sz="2000" b="1" dirty="0"/>
              <a:t>Braquiorradial débil.</a:t>
            </a:r>
          </a:p>
          <a:p>
            <a:endParaRPr lang="es-CO" sz="2000" dirty="0"/>
          </a:p>
          <a:p>
            <a:r>
              <a:rPr lang="es-CO" sz="2000" dirty="0"/>
              <a:t>Pacientes despiertan con debilidad aguda de los extensores de muñeca y dedos.</a:t>
            </a:r>
          </a:p>
          <a:p>
            <a:endParaRPr lang="es-CO" sz="2000" dirty="0"/>
          </a:p>
          <a:p>
            <a:r>
              <a:rPr lang="es-CO" sz="2000" dirty="0"/>
              <a:t>Los síntomas sensoriales son menos comunes que la debilidad.</a:t>
            </a:r>
          </a:p>
        </p:txBody>
      </p:sp>
      <p:pic>
        <p:nvPicPr>
          <p:cNvPr id="4" name="Imagen 3">
            <a:extLst>
              <a:ext uri="{FF2B5EF4-FFF2-40B4-BE49-F238E27FC236}">
                <a16:creationId xmlns:a16="http://schemas.microsoft.com/office/drawing/2014/main" id="{4C63E8C2-50AE-9E45-A03D-2114579FE0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8" r="8626"/>
          <a:stretch/>
        </p:blipFill>
        <p:spPr>
          <a:xfrm>
            <a:off x="7934743" y="3502047"/>
            <a:ext cx="3608120" cy="2760453"/>
          </a:xfrm>
          <a:prstGeom prst="rect">
            <a:avLst/>
          </a:prstGeom>
        </p:spPr>
      </p:pic>
    </p:spTree>
    <p:extLst>
      <p:ext uri="{BB962C8B-B14F-4D97-AF65-F5344CB8AC3E}">
        <p14:creationId xmlns:p14="http://schemas.microsoft.com/office/powerpoint/2010/main" val="219163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448F7-B90C-4A4B-B748-5338BAC4BB63}"/>
              </a:ext>
            </a:extLst>
          </p:cNvPr>
          <p:cNvSpPr>
            <a:spLocks noGrp="1"/>
          </p:cNvSpPr>
          <p:nvPr>
            <p:ph type="title"/>
          </p:nvPr>
        </p:nvSpPr>
        <p:spPr>
          <a:xfrm>
            <a:off x="5001827" y="764020"/>
            <a:ext cx="5917707" cy="1200150"/>
          </a:xfrm>
        </p:spPr>
        <p:txBody>
          <a:bodyPr>
            <a:normAutofit/>
          </a:bodyPr>
          <a:lstStyle/>
          <a:p>
            <a:r>
              <a:rPr lang="es-CO" sz="2400" dirty="0"/>
              <a:t>Atrapamiento en el surco espiral - tratamiento</a:t>
            </a:r>
          </a:p>
        </p:txBody>
      </p:sp>
      <p:sp>
        <p:nvSpPr>
          <p:cNvPr id="3" name="Marcador de contenido 2">
            <a:extLst>
              <a:ext uri="{FF2B5EF4-FFF2-40B4-BE49-F238E27FC236}">
                <a16:creationId xmlns:a16="http://schemas.microsoft.com/office/drawing/2014/main" id="{5260B33F-5D5F-8E4A-A084-540526E47B14}"/>
              </a:ext>
            </a:extLst>
          </p:cNvPr>
          <p:cNvSpPr>
            <a:spLocks noGrp="1"/>
          </p:cNvSpPr>
          <p:nvPr>
            <p:ph idx="1"/>
          </p:nvPr>
        </p:nvSpPr>
        <p:spPr>
          <a:xfrm>
            <a:off x="5001827" y="1839881"/>
            <a:ext cx="5917707" cy="4137025"/>
          </a:xfrm>
        </p:spPr>
        <p:txBody>
          <a:bodyPr>
            <a:normAutofit/>
          </a:bodyPr>
          <a:lstStyle/>
          <a:p>
            <a:r>
              <a:rPr lang="es-CO" sz="1800" dirty="0"/>
              <a:t>Conservador.</a:t>
            </a:r>
          </a:p>
          <a:p>
            <a:endParaRPr lang="es-CO" sz="1800" dirty="0"/>
          </a:p>
          <a:p>
            <a:r>
              <a:rPr lang="es-CO" sz="1800" dirty="0"/>
              <a:t>La mayoría se recuperan por completo después de 2 a 3 meses.</a:t>
            </a:r>
          </a:p>
          <a:p>
            <a:endParaRPr lang="es-CO" sz="1800" dirty="0"/>
          </a:p>
          <a:p>
            <a:r>
              <a:rPr lang="es-CO" sz="1800" dirty="0"/>
              <a:t>La atención de apoyo incluye fisioterapia para mantener el rango de movimiento y evitar el desuso.</a:t>
            </a:r>
          </a:p>
          <a:p>
            <a:endParaRPr lang="es-CO" sz="1800" dirty="0"/>
          </a:p>
          <a:p>
            <a:r>
              <a:rPr lang="es-CO" sz="1800" dirty="0"/>
              <a:t>Férula dorsal para mantener la muñeca en una posición que permita que los músculos normales de la mano funcionen adecuadamente.</a:t>
            </a:r>
          </a:p>
        </p:txBody>
      </p:sp>
    </p:spTree>
    <p:extLst>
      <p:ext uri="{BB962C8B-B14F-4D97-AF65-F5344CB8AC3E}">
        <p14:creationId xmlns:p14="http://schemas.microsoft.com/office/powerpoint/2010/main" val="1829513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3414" y="554789"/>
            <a:ext cx="8315325" cy="1200150"/>
          </a:xfrm>
        </p:spPr>
        <p:txBody>
          <a:bodyPr>
            <a:normAutofit/>
          </a:bodyPr>
          <a:lstStyle/>
          <a:p>
            <a:r>
              <a:rPr lang="es-CO" sz="2800" dirty="0"/>
              <a:t>Síndrome interóseo posterior</a:t>
            </a:r>
          </a:p>
        </p:txBody>
      </p:sp>
      <p:sp>
        <p:nvSpPr>
          <p:cNvPr id="3" name="Marcador de contenido 2"/>
          <p:cNvSpPr>
            <a:spLocks noGrp="1"/>
          </p:cNvSpPr>
          <p:nvPr>
            <p:ph idx="1"/>
          </p:nvPr>
        </p:nvSpPr>
        <p:spPr>
          <a:xfrm>
            <a:off x="803414" y="1614317"/>
            <a:ext cx="4859020" cy="2821094"/>
          </a:xfrm>
        </p:spPr>
        <p:txBody>
          <a:bodyPr>
            <a:normAutofit/>
          </a:bodyPr>
          <a:lstStyle/>
          <a:p>
            <a:r>
              <a:rPr lang="es-CO" sz="2400" dirty="0"/>
              <a:t>Puede extender débilmente la muñeca.</a:t>
            </a:r>
          </a:p>
          <a:p>
            <a:endParaRPr lang="es-CO" sz="2400" dirty="0"/>
          </a:p>
          <a:p>
            <a:r>
              <a:rPr lang="es-CO" sz="2400" dirty="0"/>
              <a:t>No hay pérdida sensitiva.</a:t>
            </a:r>
          </a:p>
        </p:txBody>
      </p:sp>
      <p:pic>
        <p:nvPicPr>
          <p:cNvPr id="4" name="Imagen 3"/>
          <p:cNvPicPr>
            <a:picLocks noChangeAspect="1"/>
          </p:cNvPicPr>
          <p:nvPr/>
        </p:nvPicPr>
        <p:blipFill rotWithShape="1">
          <a:blip r:embed="rId3"/>
          <a:srcRect l="5489" t="9766" r="1416" b="5159"/>
          <a:stretch/>
        </p:blipFill>
        <p:spPr>
          <a:xfrm>
            <a:off x="6571067" y="1385716"/>
            <a:ext cx="5095343" cy="4086568"/>
          </a:xfrm>
          <a:prstGeom prst="rect">
            <a:avLst/>
          </a:prstGeom>
        </p:spPr>
      </p:pic>
    </p:spTree>
    <p:extLst>
      <p:ext uri="{BB962C8B-B14F-4D97-AF65-F5344CB8AC3E}">
        <p14:creationId xmlns:p14="http://schemas.microsoft.com/office/powerpoint/2010/main" val="3388858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1358" y="279471"/>
            <a:ext cx="5182808" cy="347680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937" y="1313587"/>
            <a:ext cx="4194509" cy="4230825"/>
          </a:xfrm>
          <a:prstGeom prst="rect">
            <a:avLst/>
          </a:prstGeom>
        </p:spPr>
      </p:pic>
    </p:spTree>
    <p:extLst>
      <p:ext uri="{BB962C8B-B14F-4D97-AF65-F5344CB8AC3E}">
        <p14:creationId xmlns:p14="http://schemas.microsoft.com/office/powerpoint/2010/main" val="4257508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5022" y="621030"/>
            <a:ext cx="8315325" cy="1200150"/>
          </a:xfrm>
        </p:spPr>
        <p:txBody>
          <a:bodyPr>
            <a:normAutofit/>
          </a:bodyPr>
          <a:lstStyle/>
          <a:p>
            <a:r>
              <a:rPr lang="es-CO" sz="2800" dirty="0"/>
              <a:t>Queralgia parestésica </a:t>
            </a:r>
            <a:br>
              <a:rPr lang="es-CO" sz="2800" dirty="0"/>
            </a:br>
            <a:r>
              <a:rPr lang="es-CO" sz="2800" dirty="0"/>
              <a:t>(</a:t>
            </a:r>
            <a:r>
              <a:rPr lang="es-CO" sz="2800" b="1" dirty="0"/>
              <a:t>Síndrome de </a:t>
            </a:r>
            <a:r>
              <a:rPr lang="es-CO" sz="2800" b="1" dirty="0" err="1"/>
              <a:t>Wartenberg</a:t>
            </a:r>
            <a:r>
              <a:rPr lang="es-CO" sz="2800" dirty="0"/>
              <a:t>)</a:t>
            </a:r>
          </a:p>
        </p:txBody>
      </p:sp>
      <p:sp>
        <p:nvSpPr>
          <p:cNvPr id="3" name="Marcador de contenido 2"/>
          <p:cNvSpPr>
            <a:spLocks noGrp="1"/>
          </p:cNvSpPr>
          <p:nvPr>
            <p:ph idx="1"/>
          </p:nvPr>
        </p:nvSpPr>
        <p:spPr>
          <a:xfrm>
            <a:off x="919726" y="1821180"/>
            <a:ext cx="5087620" cy="4023360"/>
          </a:xfrm>
        </p:spPr>
        <p:txBody>
          <a:bodyPr>
            <a:normAutofit/>
          </a:bodyPr>
          <a:lstStyle/>
          <a:p>
            <a:r>
              <a:rPr lang="es-CO" dirty="0"/>
              <a:t>Neuropatía de la rama sensitiva superficial del radial por compresión externa. </a:t>
            </a:r>
          </a:p>
        </p:txBody>
      </p:sp>
      <p:pic>
        <p:nvPicPr>
          <p:cNvPr id="4" name="Imagen 3"/>
          <p:cNvPicPr>
            <a:picLocks noChangeAspect="1"/>
          </p:cNvPicPr>
          <p:nvPr/>
        </p:nvPicPr>
        <p:blipFill rotWithShape="1">
          <a:blip r:embed="rId2"/>
          <a:srcRect l="4747" r="2966"/>
          <a:stretch/>
        </p:blipFill>
        <p:spPr>
          <a:xfrm>
            <a:off x="6233881" y="3033976"/>
            <a:ext cx="4630195" cy="3127127"/>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69139" y="1063535"/>
            <a:ext cx="2970496" cy="2470551"/>
          </a:xfrm>
          <a:prstGeom prst="rect">
            <a:avLst/>
          </a:prstGeom>
        </p:spPr>
      </p:pic>
    </p:spTree>
    <p:extLst>
      <p:ext uri="{BB962C8B-B14F-4D97-AF65-F5344CB8AC3E}">
        <p14:creationId xmlns:p14="http://schemas.microsoft.com/office/powerpoint/2010/main" val="34247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98B5994E-7CF6-A746-A8BA-312CDF0AC754}"/>
              </a:ext>
            </a:extLst>
          </p:cNvPr>
          <p:cNvGraphicFramePr>
            <a:graphicFrameLocks noGrp="1"/>
          </p:cNvGraphicFramePr>
          <p:nvPr>
            <p:extLst>
              <p:ext uri="{D42A27DB-BD31-4B8C-83A1-F6EECF244321}">
                <p14:modId xmlns:p14="http://schemas.microsoft.com/office/powerpoint/2010/main" val="2981906027"/>
              </p:ext>
            </p:extLst>
          </p:nvPr>
        </p:nvGraphicFramePr>
        <p:xfrm>
          <a:off x="2012506" y="348333"/>
          <a:ext cx="8166988" cy="3642641"/>
        </p:xfrm>
        <a:graphic>
          <a:graphicData uri="http://schemas.openxmlformats.org/drawingml/2006/table">
            <a:tbl>
              <a:tblPr/>
              <a:tblGrid>
                <a:gridCol w="923758">
                  <a:extLst>
                    <a:ext uri="{9D8B030D-6E8A-4147-A177-3AD203B41FA5}">
                      <a16:colId xmlns:a16="http://schemas.microsoft.com/office/drawing/2014/main" val="2460134279"/>
                    </a:ext>
                  </a:extLst>
                </a:gridCol>
                <a:gridCol w="878130">
                  <a:extLst>
                    <a:ext uri="{9D8B030D-6E8A-4147-A177-3AD203B41FA5}">
                      <a16:colId xmlns:a16="http://schemas.microsoft.com/office/drawing/2014/main" val="1533835632"/>
                    </a:ext>
                  </a:extLst>
                </a:gridCol>
                <a:gridCol w="976843">
                  <a:extLst>
                    <a:ext uri="{9D8B030D-6E8A-4147-A177-3AD203B41FA5}">
                      <a16:colId xmlns:a16="http://schemas.microsoft.com/office/drawing/2014/main" val="157451216"/>
                    </a:ext>
                  </a:extLst>
                </a:gridCol>
                <a:gridCol w="1364241">
                  <a:extLst>
                    <a:ext uri="{9D8B030D-6E8A-4147-A177-3AD203B41FA5}">
                      <a16:colId xmlns:a16="http://schemas.microsoft.com/office/drawing/2014/main" val="4234424293"/>
                    </a:ext>
                  </a:extLst>
                </a:gridCol>
                <a:gridCol w="645697">
                  <a:extLst>
                    <a:ext uri="{9D8B030D-6E8A-4147-A177-3AD203B41FA5}">
                      <a16:colId xmlns:a16="http://schemas.microsoft.com/office/drawing/2014/main" val="1912493110"/>
                    </a:ext>
                  </a:extLst>
                </a:gridCol>
                <a:gridCol w="616993">
                  <a:extLst>
                    <a:ext uri="{9D8B030D-6E8A-4147-A177-3AD203B41FA5}">
                      <a16:colId xmlns:a16="http://schemas.microsoft.com/office/drawing/2014/main" val="1856067679"/>
                    </a:ext>
                  </a:extLst>
                </a:gridCol>
                <a:gridCol w="1019035">
                  <a:extLst>
                    <a:ext uri="{9D8B030D-6E8A-4147-A177-3AD203B41FA5}">
                      <a16:colId xmlns:a16="http://schemas.microsoft.com/office/drawing/2014/main" val="1681488409"/>
                    </a:ext>
                  </a:extLst>
                </a:gridCol>
                <a:gridCol w="620974">
                  <a:extLst>
                    <a:ext uri="{9D8B030D-6E8A-4147-A177-3AD203B41FA5}">
                      <a16:colId xmlns:a16="http://schemas.microsoft.com/office/drawing/2014/main" val="918146867"/>
                    </a:ext>
                  </a:extLst>
                </a:gridCol>
                <a:gridCol w="1121317">
                  <a:extLst>
                    <a:ext uri="{9D8B030D-6E8A-4147-A177-3AD203B41FA5}">
                      <a16:colId xmlns:a16="http://schemas.microsoft.com/office/drawing/2014/main" val="2381495156"/>
                    </a:ext>
                  </a:extLst>
                </a:gridCol>
              </a:tblGrid>
              <a:tr h="211551">
                <a:tc rowSpan="2">
                  <a:txBody>
                    <a:bodyPr/>
                    <a:lstStyle/>
                    <a:p>
                      <a:pPr algn="ctr" fontAlgn="t"/>
                      <a:r>
                        <a:rPr lang="es-CO" sz="1100" b="1" dirty="0">
                          <a:solidFill>
                            <a:schemeClr val="accent6">
                              <a:lumMod val="50000"/>
                            </a:schemeClr>
                          </a:solidFill>
                          <a:effectLst/>
                        </a:rPr>
                        <a:t>Sitio </a:t>
                      </a:r>
                    </a:p>
                  </a:txBody>
                  <a:tcPr marL="27536" marR="27536" marT="27536" marB="27536">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gridSpan="4">
                  <a:txBody>
                    <a:bodyPr/>
                    <a:lstStyle/>
                    <a:p>
                      <a:pPr algn="ctr" fontAlgn="t"/>
                      <a:r>
                        <a:rPr lang="es-CO" sz="1100" b="1" dirty="0">
                          <a:solidFill>
                            <a:schemeClr val="accent6">
                              <a:lumMod val="50000"/>
                            </a:schemeClr>
                          </a:solidFill>
                          <a:effectLst/>
                        </a:rPr>
                        <a:t>Debilidad motora</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fontAlgn="t"/>
                      <a:r>
                        <a:rPr lang="es-CO" sz="1100" b="1" dirty="0">
                          <a:solidFill>
                            <a:schemeClr val="accent6">
                              <a:lumMod val="50000"/>
                            </a:schemeClr>
                          </a:solidFill>
                          <a:effectLst/>
                        </a:rPr>
                        <a:t>Pérdida sensorial</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rowSpan="2">
                  <a:txBody>
                    <a:bodyPr/>
                    <a:lstStyle/>
                    <a:p>
                      <a:pPr algn="ctr" fontAlgn="t"/>
                      <a:r>
                        <a:rPr lang="es-CO" sz="1100" b="1" dirty="0">
                          <a:solidFill>
                            <a:schemeClr val="accent6">
                              <a:lumMod val="50000"/>
                            </a:schemeClr>
                          </a:solidFill>
                          <a:effectLst/>
                        </a:rPr>
                        <a:t>Reflejos disminuidos</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3338110053"/>
                  </a:ext>
                </a:extLst>
              </a:tr>
              <a:tr h="574963">
                <a:tc vMerge="1">
                  <a:txBody>
                    <a:bodyPr/>
                    <a:lstStyle/>
                    <a:p>
                      <a:endParaRPr lang="es-CO"/>
                    </a:p>
                  </a:txBody>
                  <a:tcPr/>
                </a:tc>
                <a:tc>
                  <a:txBody>
                    <a:bodyPr/>
                    <a:lstStyle/>
                    <a:p>
                      <a:pPr algn="l" fontAlgn="t"/>
                      <a:r>
                        <a:rPr lang="es-CO" sz="1100" b="1" dirty="0">
                          <a:solidFill>
                            <a:schemeClr val="accent6">
                              <a:lumMod val="50000"/>
                            </a:schemeClr>
                          </a:solidFill>
                          <a:effectLst/>
                        </a:rPr>
                        <a:t>Extensión dedos</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es-CO" sz="1100" b="1" dirty="0">
                          <a:solidFill>
                            <a:schemeClr val="accent6">
                              <a:lumMod val="50000"/>
                            </a:schemeClr>
                          </a:solidFill>
                          <a:effectLst/>
                        </a:rPr>
                        <a:t>Extensión muñeca</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es-CO" sz="1100" b="1" dirty="0" err="1">
                          <a:solidFill>
                            <a:schemeClr val="accent6">
                              <a:lumMod val="50000"/>
                            </a:schemeClr>
                          </a:solidFill>
                          <a:effectLst/>
                        </a:rPr>
                        <a:t>Braquioradialis</a:t>
                      </a:r>
                      <a:endParaRPr lang="es-CO" sz="1100" b="1" dirty="0">
                        <a:solidFill>
                          <a:schemeClr val="accent6">
                            <a:lumMod val="50000"/>
                          </a:schemeClr>
                        </a:solidFill>
                        <a:effectLst/>
                      </a:endParaRP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es-CO" sz="1100" b="1">
                          <a:solidFill>
                            <a:schemeClr val="accent6">
                              <a:lumMod val="50000"/>
                            </a:schemeClr>
                          </a:solidFill>
                          <a:effectLst/>
                        </a:rPr>
                        <a:t>Tríceps</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es-CO" sz="1100" b="1" dirty="0">
                          <a:solidFill>
                            <a:schemeClr val="accent6">
                              <a:lumMod val="50000"/>
                            </a:schemeClr>
                          </a:solidFill>
                          <a:effectLst/>
                        </a:rPr>
                        <a:t>Mano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es-CO" sz="1100" b="1" dirty="0">
                          <a:solidFill>
                            <a:schemeClr val="accent6">
                              <a:lumMod val="50000"/>
                            </a:schemeClr>
                          </a:solidFill>
                          <a:effectLst/>
                        </a:rPr>
                        <a:t>Antebrazo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es-CO" sz="1100" b="1" dirty="0">
                          <a:solidFill>
                            <a:schemeClr val="accent6">
                              <a:lumMod val="50000"/>
                            </a:schemeClr>
                          </a:solidFill>
                          <a:effectLst/>
                        </a:rPr>
                        <a:t>Brazo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vMerge="1">
                  <a:txBody>
                    <a:bodyPr/>
                    <a:lstStyle/>
                    <a:p>
                      <a:endParaRPr lang="es-CO"/>
                    </a:p>
                  </a:txBody>
                  <a:tcPr/>
                </a:tc>
                <a:extLst>
                  <a:ext uri="{0D108BD9-81ED-4DB2-BD59-A6C34878D82A}">
                    <a16:rowId xmlns:a16="http://schemas.microsoft.com/office/drawing/2014/main" val="3487962041"/>
                  </a:ext>
                </a:extLst>
              </a:tr>
              <a:tr h="393257">
                <a:tc>
                  <a:txBody>
                    <a:bodyPr/>
                    <a:lstStyle/>
                    <a:p>
                      <a:pPr fontAlgn="t"/>
                      <a:r>
                        <a:rPr lang="es-CO" sz="1100">
                          <a:solidFill>
                            <a:schemeClr val="accent6">
                              <a:lumMod val="50000"/>
                            </a:schemeClr>
                          </a:solidFill>
                          <a:effectLst/>
                        </a:rPr>
                        <a:t>Axila</a:t>
                      </a:r>
                    </a:p>
                  </a:txBody>
                  <a:tcPr marL="27536" marR="27536" marT="27536" marB="27536">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fontAlgn="t"/>
                      <a:r>
                        <a:rPr lang="es-CO" sz="1100" dirty="0">
                          <a:solidFill>
                            <a:schemeClr val="accent6">
                              <a:lumMod val="50000"/>
                            </a:schemeClr>
                          </a:solidFill>
                          <a:effectLst/>
                        </a:rPr>
                        <a:t>BraquioR y tríceps</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423318129"/>
                  </a:ext>
                </a:extLst>
              </a:tr>
              <a:tr h="393257">
                <a:tc>
                  <a:txBody>
                    <a:bodyPr/>
                    <a:lstStyle/>
                    <a:p>
                      <a:pPr fontAlgn="t"/>
                      <a:r>
                        <a:rPr lang="es-CO" sz="1100">
                          <a:solidFill>
                            <a:schemeClr val="accent6">
                              <a:lumMod val="50000"/>
                            </a:schemeClr>
                          </a:solidFill>
                          <a:effectLst/>
                        </a:rPr>
                        <a:t>Surco espiral</a:t>
                      </a:r>
                    </a:p>
                  </a:txBody>
                  <a:tcPr marL="27536" marR="27536" marT="27536" marB="27536">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fontAlgn="t"/>
                      <a:r>
                        <a:rPr lang="es-CO" sz="1100" dirty="0">
                          <a:solidFill>
                            <a:schemeClr val="accent6">
                              <a:lumMod val="50000"/>
                            </a:schemeClr>
                          </a:solidFill>
                          <a:effectLst/>
                        </a:rPr>
                        <a:t>BraquioR </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3513173216"/>
                  </a:ext>
                </a:extLst>
              </a:tr>
              <a:tr h="1301784">
                <a:tc>
                  <a:txBody>
                    <a:bodyPr/>
                    <a:lstStyle/>
                    <a:p>
                      <a:pPr fontAlgn="t"/>
                      <a:r>
                        <a:rPr lang="es-CO" sz="1100" dirty="0">
                          <a:solidFill>
                            <a:schemeClr val="accent6">
                              <a:lumMod val="50000"/>
                            </a:schemeClr>
                          </a:solidFill>
                          <a:effectLst/>
                        </a:rPr>
                        <a:t>Arcada de Fröhse Interóseo posterior</a:t>
                      </a:r>
                    </a:p>
                  </a:txBody>
                  <a:tcPr marL="27536" marR="27536" marT="27536" marB="27536">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fontAlgn="t"/>
                      <a:r>
                        <a:rPr lang="es-CO" sz="1100" dirty="0">
                          <a:solidFill>
                            <a:schemeClr val="accent6">
                              <a:lumMod val="50000"/>
                            </a:schemeClr>
                          </a:solidFill>
                          <a:effectLst/>
                        </a:rPr>
                        <a:t>Parcial/ débil, con desviación radial </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fontAlgn="t"/>
                      <a:endParaRPr lang="es-CO" sz="1100" dirty="0">
                        <a:solidFill>
                          <a:schemeClr val="accent6">
                            <a:lumMod val="50000"/>
                          </a:schemeClr>
                        </a:solidFill>
                        <a:effectLst/>
                      </a:endParaRP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72231158"/>
                  </a:ext>
                </a:extLst>
              </a:tr>
              <a:tr h="756668">
                <a:tc>
                  <a:txBody>
                    <a:bodyPr/>
                    <a:lstStyle/>
                    <a:p>
                      <a:pPr fontAlgn="t"/>
                      <a:r>
                        <a:rPr lang="es-CO" sz="1100" dirty="0">
                          <a:solidFill>
                            <a:schemeClr val="accent6">
                              <a:lumMod val="50000"/>
                            </a:schemeClr>
                          </a:solidFill>
                          <a:effectLst/>
                        </a:rPr>
                        <a:t>Muñeca Radial superficial</a:t>
                      </a:r>
                    </a:p>
                  </a:txBody>
                  <a:tcPr marL="27536" marR="27536" marT="27536" marB="27536">
                    <a:lnL>
                      <a:noFill/>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Sí</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fontAlgn="t"/>
                      <a:r>
                        <a:rPr lang="es-CO" sz="1100" dirty="0">
                          <a:solidFill>
                            <a:schemeClr val="accent6">
                              <a:lumMod val="50000"/>
                            </a:schemeClr>
                          </a:solidFill>
                          <a:effectLst/>
                        </a:rPr>
                        <a:t>No</a:t>
                      </a: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fontAlgn="t"/>
                      <a:endParaRPr lang="es-CO" sz="1100" dirty="0">
                        <a:solidFill>
                          <a:schemeClr val="accent6">
                            <a:lumMod val="50000"/>
                          </a:schemeClr>
                        </a:solidFill>
                        <a:effectLst/>
                      </a:endParaRPr>
                    </a:p>
                  </a:txBody>
                  <a:tcPr marL="27536" marR="27536" marT="27536" marB="27536">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3640047474"/>
                  </a:ext>
                </a:extLst>
              </a:tr>
            </a:tbl>
          </a:graphicData>
        </a:graphic>
      </p:graphicFrame>
    </p:spTree>
    <p:extLst>
      <p:ext uri="{BB962C8B-B14F-4D97-AF65-F5344CB8AC3E}">
        <p14:creationId xmlns:p14="http://schemas.microsoft.com/office/powerpoint/2010/main" val="1285670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57BBE8-1F23-AE4B-A087-7955254AF95E}"/>
              </a:ext>
            </a:extLst>
          </p:cNvPr>
          <p:cNvSpPr>
            <a:spLocks noGrp="1"/>
          </p:cNvSpPr>
          <p:nvPr>
            <p:ph type="title"/>
          </p:nvPr>
        </p:nvSpPr>
        <p:spPr>
          <a:xfrm>
            <a:off x="712076" y="0"/>
            <a:ext cx="8315325" cy="1200150"/>
          </a:xfrm>
        </p:spPr>
        <p:txBody>
          <a:bodyPr>
            <a:normAutofit/>
          </a:bodyPr>
          <a:lstStyle/>
          <a:p>
            <a:r>
              <a:rPr lang="es-CO" sz="2400" b="1" dirty="0"/>
              <a:t>Meralgia parestésica</a:t>
            </a:r>
          </a:p>
        </p:txBody>
      </p:sp>
      <p:sp>
        <p:nvSpPr>
          <p:cNvPr id="3" name="Marcador de contenido 2">
            <a:extLst>
              <a:ext uri="{FF2B5EF4-FFF2-40B4-BE49-F238E27FC236}">
                <a16:creationId xmlns:a16="http://schemas.microsoft.com/office/drawing/2014/main" id="{0FEAAAFB-3AC6-C843-A43F-97E6C2B64D0F}"/>
              </a:ext>
            </a:extLst>
          </p:cNvPr>
          <p:cNvSpPr>
            <a:spLocks noGrp="1"/>
          </p:cNvSpPr>
          <p:nvPr>
            <p:ph idx="1"/>
          </p:nvPr>
        </p:nvSpPr>
        <p:spPr>
          <a:xfrm>
            <a:off x="712076" y="924858"/>
            <a:ext cx="7226808" cy="4351338"/>
          </a:xfrm>
        </p:spPr>
        <p:txBody>
          <a:bodyPr>
            <a:normAutofit/>
          </a:bodyPr>
          <a:lstStyle/>
          <a:p>
            <a:pPr marL="0" indent="0">
              <a:buNone/>
            </a:pPr>
            <a:r>
              <a:rPr lang="es-CO" sz="1600" dirty="0"/>
              <a:t>Atrapamiento del nervio cutáneo femoral lateral en ligamento inguinal.</a:t>
            </a:r>
          </a:p>
          <a:p>
            <a:pPr marL="0" indent="0">
              <a:buNone/>
            </a:pPr>
            <a:endParaRPr lang="es-CO" sz="1600" dirty="0"/>
          </a:p>
          <a:p>
            <a:pPr marL="0" indent="0">
              <a:buNone/>
            </a:pPr>
            <a:r>
              <a:rPr lang="es-CO" sz="1600" dirty="0"/>
              <a:t>Solo síntomas sensitivos.</a:t>
            </a:r>
          </a:p>
          <a:p>
            <a:pPr marL="0" indent="0">
              <a:buNone/>
            </a:pPr>
            <a:r>
              <a:rPr lang="es-CO" sz="1600" dirty="0"/>
              <a:t>Unilateral 90% casos, hombres/mujeres - 3/1.</a:t>
            </a:r>
          </a:p>
          <a:p>
            <a:r>
              <a:rPr lang="es-CO" sz="1600" dirty="0"/>
              <a:t>Idiopática.</a:t>
            </a:r>
          </a:p>
          <a:p>
            <a:r>
              <a:rPr lang="es-CO" sz="1600" dirty="0"/>
              <a:t>Estiramiento crónico.</a:t>
            </a:r>
          </a:p>
          <a:p>
            <a:r>
              <a:rPr lang="es-CO" sz="1600" dirty="0"/>
              <a:t>Aumento presión abdominal.</a:t>
            </a:r>
          </a:p>
          <a:p>
            <a:r>
              <a:rPr lang="es-CO" sz="1600" dirty="0"/>
              <a:t>Cinturones. </a:t>
            </a:r>
          </a:p>
          <a:p>
            <a:endParaRPr lang="es-CO" sz="1600" dirty="0"/>
          </a:p>
        </p:txBody>
      </p:sp>
      <p:pic>
        <p:nvPicPr>
          <p:cNvPr id="5" name="Imagen 4">
            <a:extLst>
              <a:ext uri="{FF2B5EF4-FFF2-40B4-BE49-F238E27FC236}">
                <a16:creationId xmlns:a16="http://schemas.microsoft.com/office/drawing/2014/main" id="{3A149E2B-9EBC-DE4E-8F47-6334F7180742}"/>
              </a:ext>
            </a:extLst>
          </p:cNvPr>
          <p:cNvPicPr>
            <a:picLocks noChangeAspect="1"/>
          </p:cNvPicPr>
          <p:nvPr/>
        </p:nvPicPr>
        <p:blipFill>
          <a:blip r:embed="rId3"/>
          <a:stretch>
            <a:fillRect/>
          </a:stretch>
        </p:blipFill>
        <p:spPr>
          <a:xfrm>
            <a:off x="7245825" y="606979"/>
            <a:ext cx="4343460" cy="5644041"/>
          </a:xfrm>
          <a:prstGeom prst="rect">
            <a:avLst/>
          </a:prstGeom>
        </p:spPr>
      </p:pic>
    </p:spTree>
    <p:extLst>
      <p:ext uri="{BB962C8B-B14F-4D97-AF65-F5344CB8AC3E}">
        <p14:creationId xmlns:p14="http://schemas.microsoft.com/office/powerpoint/2010/main" val="748226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A20DE-1B6A-144D-9E3B-12C66CE418E8}"/>
              </a:ext>
            </a:extLst>
          </p:cNvPr>
          <p:cNvSpPr>
            <a:spLocks noGrp="1"/>
          </p:cNvSpPr>
          <p:nvPr>
            <p:ph type="title"/>
          </p:nvPr>
        </p:nvSpPr>
        <p:spPr>
          <a:xfrm>
            <a:off x="4916010" y="998276"/>
            <a:ext cx="6767004" cy="1200150"/>
          </a:xfrm>
        </p:spPr>
        <p:txBody>
          <a:bodyPr>
            <a:normAutofit/>
          </a:bodyPr>
          <a:lstStyle/>
          <a:p>
            <a:r>
              <a:rPr lang="es-CO" sz="3200" dirty="0"/>
              <a:t>Neuropatías por compresión</a:t>
            </a:r>
          </a:p>
        </p:txBody>
      </p:sp>
      <p:sp>
        <p:nvSpPr>
          <p:cNvPr id="3" name="Marcador de contenido 2">
            <a:extLst>
              <a:ext uri="{FF2B5EF4-FFF2-40B4-BE49-F238E27FC236}">
                <a16:creationId xmlns:a16="http://schemas.microsoft.com/office/drawing/2014/main" id="{6991C8BB-8457-8B49-BDB2-AD4DB0B5179E}"/>
              </a:ext>
            </a:extLst>
          </p:cNvPr>
          <p:cNvSpPr>
            <a:spLocks noGrp="1"/>
          </p:cNvSpPr>
          <p:nvPr>
            <p:ph idx="1"/>
          </p:nvPr>
        </p:nvSpPr>
        <p:spPr>
          <a:xfrm>
            <a:off x="4916010" y="2059604"/>
            <a:ext cx="6669350" cy="4137025"/>
          </a:xfrm>
        </p:spPr>
        <p:txBody>
          <a:bodyPr>
            <a:normAutofit/>
          </a:bodyPr>
          <a:lstStyle/>
          <a:p>
            <a:r>
              <a:rPr lang="es-CO" sz="2400" dirty="0"/>
              <a:t>Un examen neurológico eficiente puede diagnosticar la mayoría de las neuropatías compresivas y diferenciarlas de imitadores comunes.</a:t>
            </a:r>
          </a:p>
          <a:p>
            <a:endParaRPr lang="es-CO" sz="2400" dirty="0"/>
          </a:p>
          <a:p>
            <a:r>
              <a:rPr lang="es-CO" sz="2400" dirty="0"/>
              <a:t>Los estudios electrodiagnósticos ayudan a localizar las neuropatías compresivas cuando el examen neurológico deja dudas y brinda información pronóstica.</a:t>
            </a:r>
          </a:p>
          <a:p>
            <a:endParaRPr lang="es-CO" sz="2400" dirty="0"/>
          </a:p>
        </p:txBody>
      </p:sp>
    </p:spTree>
    <p:extLst>
      <p:ext uri="{BB962C8B-B14F-4D97-AF65-F5344CB8AC3E}">
        <p14:creationId xmlns:p14="http://schemas.microsoft.com/office/powerpoint/2010/main" val="3220685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DE01A4-B312-8940-AB36-47B823119731}"/>
              </a:ext>
            </a:extLst>
          </p:cNvPr>
          <p:cNvSpPr>
            <a:spLocks noGrp="1"/>
          </p:cNvSpPr>
          <p:nvPr>
            <p:ph type="title"/>
          </p:nvPr>
        </p:nvSpPr>
        <p:spPr>
          <a:xfrm>
            <a:off x="627993" y="297002"/>
            <a:ext cx="8315325" cy="1200150"/>
          </a:xfrm>
        </p:spPr>
        <p:txBody>
          <a:bodyPr>
            <a:normAutofit/>
          </a:bodyPr>
          <a:lstStyle/>
          <a:p>
            <a:r>
              <a:rPr lang="es-CO" sz="2800" dirty="0"/>
              <a:t>Atrapamiento del </a:t>
            </a:r>
            <a:br>
              <a:rPr lang="es-CO" sz="2800" dirty="0"/>
            </a:br>
            <a:r>
              <a:rPr lang="es-CO" sz="2800" dirty="0"/>
              <a:t>nervio peroneal común</a:t>
            </a:r>
          </a:p>
        </p:txBody>
      </p:sp>
      <p:sp>
        <p:nvSpPr>
          <p:cNvPr id="3" name="Marcador de contenido 2">
            <a:extLst>
              <a:ext uri="{FF2B5EF4-FFF2-40B4-BE49-F238E27FC236}">
                <a16:creationId xmlns:a16="http://schemas.microsoft.com/office/drawing/2014/main" id="{35CF5303-3AF0-FE4B-8939-43F517250E57}"/>
              </a:ext>
            </a:extLst>
          </p:cNvPr>
          <p:cNvSpPr>
            <a:spLocks noGrp="1"/>
          </p:cNvSpPr>
          <p:nvPr>
            <p:ph idx="1"/>
          </p:nvPr>
        </p:nvSpPr>
        <p:spPr>
          <a:xfrm>
            <a:off x="627993" y="1497152"/>
            <a:ext cx="5468007" cy="4351338"/>
          </a:xfrm>
        </p:spPr>
        <p:txBody>
          <a:bodyPr>
            <a:normAutofit/>
          </a:bodyPr>
          <a:lstStyle/>
          <a:p>
            <a:pPr algn="just"/>
            <a:r>
              <a:rPr lang="es-CO" sz="2000" dirty="0"/>
              <a:t>Neuropatía por atrapamiento más frecuente en miembros inferiores.</a:t>
            </a:r>
          </a:p>
          <a:p>
            <a:pPr algn="just"/>
            <a:endParaRPr lang="es-CO" sz="2000" dirty="0"/>
          </a:p>
          <a:p>
            <a:pPr algn="just"/>
            <a:r>
              <a:rPr lang="es-CO" sz="2000" dirty="0"/>
              <a:t>Región más común: cabeza del peroné.</a:t>
            </a:r>
          </a:p>
          <a:p>
            <a:pPr algn="just"/>
            <a:endParaRPr lang="es-CO" sz="2000" dirty="0"/>
          </a:p>
          <a:p>
            <a:pPr algn="just"/>
            <a:r>
              <a:rPr lang="es-CO" sz="2000" dirty="0"/>
              <a:t> Compresión externa.</a:t>
            </a:r>
          </a:p>
        </p:txBody>
      </p:sp>
      <p:pic>
        <p:nvPicPr>
          <p:cNvPr id="4" name="Imagen 3">
            <a:extLst>
              <a:ext uri="{FF2B5EF4-FFF2-40B4-BE49-F238E27FC236}">
                <a16:creationId xmlns:a16="http://schemas.microsoft.com/office/drawing/2014/main" id="{3FACE3AA-39D5-EF48-BC0C-64135C2EC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562" y="1253664"/>
            <a:ext cx="5610076" cy="4350671"/>
          </a:xfrm>
          <a:prstGeom prst="rect">
            <a:avLst/>
          </a:prstGeom>
        </p:spPr>
      </p:pic>
    </p:spTree>
    <p:extLst>
      <p:ext uri="{BB962C8B-B14F-4D97-AF65-F5344CB8AC3E}">
        <p14:creationId xmlns:p14="http://schemas.microsoft.com/office/powerpoint/2010/main" val="2329308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C95DDB-6B17-AE49-BAB3-A5A5A25A10F3}"/>
              </a:ext>
            </a:extLst>
          </p:cNvPr>
          <p:cNvSpPr>
            <a:spLocks noGrp="1"/>
          </p:cNvSpPr>
          <p:nvPr>
            <p:ph type="title"/>
          </p:nvPr>
        </p:nvSpPr>
        <p:spPr>
          <a:xfrm>
            <a:off x="653360" y="554393"/>
            <a:ext cx="7793752" cy="1200150"/>
          </a:xfrm>
        </p:spPr>
        <p:txBody>
          <a:bodyPr>
            <a:normAutofit/>
          </a:bodyPr>
          <a:lstStyle/>
          <a:p>
            <a:r>
              <a:rPr lang="es-CO" sz="2800" b="1" dirty="0"/>
              <a:t>Clínica</a:t>
            </a:r>
          </a:p>
        </p:txBody>
      </p:sp>
      <p:sp>
        <p:nvSpPr>
          <p:cNvPr id="3" name="Marcador de contenido 2">
            <a:extLst>
              <a:ext uri="{FF2B5EF4-FFF2-40B4-BE49-F238E27FC236}">
                <a16:creationId xmlns:a16="http://schemas.microsoft.com/office/drawing/2014/main" id="{C767C0AD-6805-0C4E-AC4B-C640C414728C}"/>
              </a:ext>
            </a:extLst>
          </p:cNvPr>
          <p:cNvSpPr>
            <a:spLocks noGrp="1"/>
          </p:cNvSpPr>
          <p:nvPr>
            <p:ph idx="1"/>
          </p:nvPr>
        </p:nvSpPr>
        <p:spPr>
          <a:xfrm>
            <a:off x="653360" y="1624806"/>
            <a:ext cx="5362741" cy="4351338"/>
          </a:xfrm>
        </p:spPr>
        <p:txBody>
          <a:bodyPr>
            <a:normAutofit/>
          </a:bodyPr>
          <a:lstStyle/>
          <a:p>
            <a:r>
              <a:rPr lang="es-CO" sz="1800" dirty="0"/>
              <a:t>Perturbación sensorial en pantorrilla lateral y en el dorso del pie. </a:t>
            </a:r>
          </a:p>
          <a:p>
            <a:endParaRPr lang="es-CO" sz="1800" dirty="0"/>
          </a:p>
          <a:p>
            <a:r>
              <a:rPr lang="es-CO" sz="1800" dirty="0"/>
              <a:t>Dolor local y Tinel sobre el cuello peroneal lateral.</a:t>
            </a:r>
          </a:p>
        </p:txBody>
      </p:sp>
      <p:pic>
        <p:nvPicPr>
          <p:cNvPr id="4" name="Imagen 3">
            <a:extLst>
              <a:ext uri="{FF2B5EF4-FFF2-40B4-BE49-F238E27FC236}">
                <a16:creationId xmlns:a16="http://schemas.microsoft.com/office/drawing/2014/main" id="{C3170E47-989F-7A47-85BC-B48BC1299921}"/>
              </a:ext>
            </a:extLst>
          </p:cNvPr>
          <p:cNvPicPr>
            <a:picLocks noChangeAspect="1"/>
          </p:cNvPicPr>
          <p:nvPr/>
        </p:nvPicPr>
        <p:blipFill>
          <a:blip r:embed="rId3"/>
          <a:stretch>
            <a:fillRect/>
          </a:stretch>
        </p:blipFill>
        <p:spPr>
          <a:xfrm>
            <a:off x="6435924" y="1082845"/>
            <a:ext cx="5102716" cy="4692310"/>
          </a:xfrm>
          <a:prstGeom prst="rect">
            <a:avLst/>
          </a:prstGeom>
        </p:spPr>
      </p:pic>
    </p:spTree>
    <p:extLst>
      <p:ext uri="{BB962C8B-B14F-4D97-AF65-F5344CB8AC3E}">
        <p14:creationId xmlns:p14="http://schemas.microsoft.com/office/powerpoint/2010/main" val="2931830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C8DE5A-36AB-2140-A16A-993540E86B4A}"/>
              </a:ext>
            </a:extLst>
          </p:cNvPr>
          <p:cNvSpPr>
            <a:spLocks noGrp="1"/>
          </p:cNvSpPr>
          <p:nvPr>
            <p:ph type="title"/>
          </p:nvPr>
        </p:nvSpPr>
        <p:spPr>
          <a:xfrm>
            <a:off x="848666" y="247648"/>
            <a:ext cx="8285162" cy="1152525"/>
          </a:xfrm>
        </p:spPr>
        <p:txBody>
          <a:bodyPr/>
          <a:lstStyle/>
          <a:p>
            <a:r>
              <a:rPr lang="es-CO" dirty="0"/>
              <a:t>Diferencias</a:t>
            </a:r>
          </a:p>
        </p:txBody>
      </p:sp>
      <p:sp>
        <p:nvSpPr>
          <p:cNvPr id="3" name="Marcador de texto 2">
            <a:extLst>
              <a:ext uri="{FF2B5EF4-FFF2-40B4-BE49-F238E27FC236}">
                <a16:creationId xmlns:a16="http://schemas.microsoft.com/office/drawing/2014/main" id="{014C85C0-6B70-9045-A382-20FA20A228D5}"/>
              </a:ext>
            </a:extLst>
          </p:cNvPr>
          <p:cNvSpPr>
            <a:spLocks noGrp="1"/>
          </p:cNvSpPr>
          <p:nvPr>
            <p:ph type="body" idx="1"/>
          </p:nvPr>
        </p:nvSpPr>
        <p:spPr>
          <a:xfrm>
            <a:off x="938213" y="1214945"/>
            <a:ext cx="5157787" cy="771525"/>
          </a:xfrm>
        </p:spPr>
        <p:txBody>
          <a:bodyPr>
            <a:normAutofit/>
          </a:bodyPr>
          <a:lstStyle/>
          <a:p>
            <a:pPr algn="ctr"/>
            <a:r>
              <a:rPr lang="es-CO" sz="3600" dirty="0">
                <a:solidFill>
                  <a:srgbClr val="152A48"/>
                </a:solidFill>
              </a:rPr>
              <a:t>Profundo</a:t>
            </a:r>
          </a:p>
        </p:txBody>
      </p:sp>
      <p:sp>
        <p:nvSpPr>
          <p:cNvPr id="4" name="Marcador de contenido 3">
            <a:extLst>
              <a:ext uri="{FF2B5EF4-FFF2-40B4-BE49-F238E27FC236}">
                <a16:creationId xmlns:a16="http://schemas.microsoft.com/office/drawing/2014/main" id="{C1D231D7-2E36-834C-98CE-59E65495FC28}"/>
              </a:ext>
            </a:extLst>
          </p:cNvPr>
          <p:cNvSpPr>
            <a:spLocks noGrp="1"/>
          </p:cNvSpPr>
          <p:nvPr>
            <p:ph sz="half" idx="2"/>
          </p:nvPr>
        </p:nvSpPr>
        <p:spPr>
          <a:xfrm>
            <a:off x="938213" y="1995995"/>
            <a:ext cx="5157787" cy="3438525"/>
          </a:xfrm>
        </p:spPr>
        <p:txBody>
          <a:bodyPr/>
          <a:lstStyle/>
          <a:p>
            <a:r>
              <a:rPr lang="es-CO" dirty="0">
                <a:solidFill>
                  <a:srgbClr val="152A48"/>
                </a:solidFill>
              </a:rPr>
              <a:t>Pie caído.</a:t>
            </a:r>
          </a:p>
          <a:p>
            <a:r>
              <a:rPr lang="es-CO" dirty="0">
                <a:solidFill>
                  <a:srgbClr val="152A48"/>
                </a:solidFill>
              </a:rPr>
              <a:t>Debilidad en dorsiflexión.</a:t>
            </a:r>
          </a:p>
          <a:p>
            <a:r>
              <a:rPr lang="es-CO" dirty="0">
                <a:solidFill>
                  <a:srgbClr val="152A48"/>
                </a:solidFill>
              </a:rPr>
              <a:t>Levantan la rodilla más de lo normal.</a:t>
            </a:r>
          </a:p>
        </p:txBody>
      </p:sp>
      <p:sp>
        <p:nvSpPr>
          <p:cNvPr id="5" name="Marcador de texto 4">
            <a:extLst>
              <a:ext uri="{FF2B5EF4-FFF2-40B4-BE49-F238E27FC236}">
                <a16:creationId xmlns:a16="http://schemas.microsoft.com/office/drawing/2014/main" id="{DD4988A9-46A1-B341-9A60-CE49E3BA4AB0}"/>
              </a:ext>
            </a:extLst>
          </p:cNvPr>
          <p:cNvSpPr>
            <a:spLocks noGrp="1"/>
          </p:cNvSpPr>
          <p:nvPr>
            <p:ph type="body" sz="quarter" idx="3"/>
          </p:nvPr>
        </p:nvSpPr>
        <p:spPr>
          <a:xfrm>
            <a:off x="6270625" y="1205420"/>
            <a:ext cx="5183188" cy="771525"/>
          </a:xfrm>
        </p:spPr>
        <p:txBody>
          <a:bodyPr>
            <a:normAutofit/>
          </a:bodyPr>
          <a:lstStyle/>
          <a:p>
            <a:pPr algn="ctr"/>
            <a:r>
              <a:rPr lang="es-CO" sz="3600" dirty="0">
                <a:solidFill>
                  <a:srgbClr val="152A48"/>
                </a:solidFill>
              </a:rPr>
              <a:t>Superficial</a:t>
            </a:r>
          </a:p>
        </p:txBody>
      </p:sp>
      <p:sp>
        <p:nvSpPr>
          <p:cNvPr id="6" name="Marcador de contenido 5">
            <a:extLst>
              <a:ext uri="{FF2B5EF4-FFF2-40B4-BE49-F238E27FC236}">
                <a16:creationId xmlns:a16="http://schemas.microsoft.com/office/drawing/2014/main" id="{732D2688-84F8-3C4F-9CAE-D074F3B9BAE4}"/>
              </a:ext>
            </a:extLst>
          </p:cNvPr>
          <p:cNvSpPr>
            <a:spLocks noGrp="1"/>
          </p:cNvSpPr>
          <p:nvPr>
            <p:ph sz="quarter" idx="4"/>
          </p:nvPr>
        </p:nvSpPr>
        <p:spPr>
          <a:xfrm>
            <a:off x="6270625" y="1986471"/>
            <a:ext cx="5183188" cy="3438525"/>
          </a:xfrm>
        </p:spPr>
        <p:txBody>
          <a:bodyPr/>
          <a:lstStyle/>
          <a:p>
            <a:r>
              <a:rPr lang="es-CO" dirty="0">
                <a:solidFill>
                  <a:srgbClr val="152A48"/>
                </a:solidFill>
              </a:rPr>
              <a:t>Debilidad de la eversión.</a:t>
            </a:r>
          </a:p>
          <a:p>
            <a:r>
              <a:rPr lang="es-CO" dirty="0">
                <a:solidFill>
                  <a:srgbClr val="152A48"/>
                </a:solidFill>
              </a:rPr>
              <a:t>Mayor riesgo de esguince.</a:t>
            </a:r>
          </a:p>
        </p:txBody>
      </p:sp>
    </p:spTree>
    <p:extLst>
      <p:ext uri="{BB962C8B-B14F-4D97-AF65-F5344CB8AC3E}">
        <p14:creationId xmlns:p14="http://schemas.microsoft.com/office/powerpoint/2010/main" val="2512988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83799" y="-93879"/>
            <a:ext cx="9144000" cy="2840037"/>
          </a:xfrm>
        </p:spPr>
        <p:txBody>
          <a:bodyPr>
            <a:normAutofit/>
          </a:bodyPr>
          <a:lstStyle/>
          <a:p>
            <a:r>
              <a:rPr lang="es-CO" sz="5800" dirty="0"/>
              <a:t>Neuropatías por atrapamiento</a:t>
            </a:r>
          </a:p>
        </p:txBody>
      </p:sp>
      <p:sp>
        <p:nvSpPr>
          <p:cNvPr id="3" name="Subtítulo 2"/>
          <p:cNvSpPr>
            <a:spLocks noGrp="1"/>
          </p:cNvSpPr>
          <p:nvPr>
            <p:ph type="subTitle" idx="1"/>
          </p:nvPr>
        </p:nvSpPr>
        <p:spPr>
          <a:xfrm>
            <a:off x="1524000" y="3031317"/>
            <a:ext cx="9144000" cy="1600818"/>
          </a:xfrm>
        </p:spPr>
        <p:txBody>
          <a:bodyPr>
            <a:normAutofit/>
          </a:bodyPr>
          <a:lstStyle/>
          <a:p>
            <a:r>
              <a:rPr lang="es-CO" dirty="0">
                <a:solidFill>
                  <a:srgbClr val="152B48"/>
                </a:solidFill>
              </a:rPr>
              <a:t>Juliana Ortiz Ospina</a:t>
            </a:r>
          </a:p>
          <a:p>
            <a:r>
              <a:rPr lang="es-CO" dirty="0">
                <a:solidFill>
                  <a:srgbClr val="152B48"/>
                </a:solidFill>
              </a:rPr>
              <a:t>Medicina física y rehabilitación </a:t>
            </a:r>
          </a:p>
        </p:txBody>
      </p:sp>
    </p:spTree>
    <p:extLst>
      <p:ext uri="{BB962C8B-B14F-4D97-AF65-F5344CB8AC3E}">
        <p14:creationId xmlns:p14="http://schemas.microsoft.com/office/powerpoint/2010/main" val="326658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F4A74-54D7-4741-91E0-A69168139B91}"/>
              </a:ext>
            </a:extLst>
          </p:cNvPr>
          <p:cNvSpPr>
            <a:spLocks noGrp="1"/>
          </p:cNvSpPr>
          <p:nvPr>
            <p:ph type="title"/>
          </p:nvPr>
        </p:nvSpPr>
        <p:spPr>
          <a:xfrm>
            <a:off x="6489192" y="954971"/>
            <a:ext cx="8315325" cy="1200150"/>
          </a:xfrm>
        </p:spPr>
        <p:txBody>
          <a:bodyPr>
            <a:normAutofit/>
          </a:bodyPr>
          <a:lstStyle/>
          <a:p>
            <a:r>
              <a:rPr lang="es-CO" sz="4000" dirty="0"/>
              <a:t>Clasificación</a:t>
            </a:r>
          </a:p>
        </p:txBody>
      </p:sp>
      <p:sp>
        <p:nvSpPr>
          <p:cNvPr id="3" name="Marcador de contenido 2">
            <a:extLst>
              <a:ext uri="{FF2B5EF4-FFF2-40B4-BE49-F238E27FC236}">
                <a16:creationId xmlns:a16="http://schemas.microsoft.com/office/drawing/2014/main" id="{C93BC96A-1B4A-574B-B015-73A8AFC73E39}"/>
              </a:ext>
            </a:extLst>
          </p:cNvPr>
          <p:cNvSpPr>
            <a:spLocks noGrp="1"/>
          </p:cNvSpPr>
          <p:nvPr>
            <p:ph idx="1"/>
          </p:nvPr>
        </p:nvSpPr>
        <p:spPr>
          <a:xfrm>
            <a:off x="6489192" y="1905058"/>
            <a:ext cx="5257800" cy="4137025"/>
          </a:xfrm>
        </p:spPr>
        <p:txBody>
          <a:bodyPr>
            <a:noAutofit/>
          </a:bodyPr>
          <a:lstStyle/>
          <a:p>
            <a:r>
              <a:rPr lang="es-CO" sz="2400" b="1" dirty="0"/>
              <a:t>Neuropraxia: </a:t>
            </a:r>
            <a:r>
              <a:rPr lang="es-CO" sz="2400" dirty="0"/>
              <a:t>fragmentación de la mielina, es reversible.</a:t>
            </a:r>
          </a:p>
          <a:p>
            <a:endParaRPr lang="es-CO" sz="2400" dirty="0"/>
          </a:p>
          <a:p>
            <a:r>
              <a:rPr lang="es-CO" sz="2400" b="1" dirty="0"/>
              <a:t>Axonotmesis: </a:t>
            </a:r>
            <a:r>
              <a:rPr lang="es-CO" sz="2400" dirty="0"/>
              <a:t>lesión del axón, hay regeneración espontánea.</a:t>
            </a:r>
          </a:p>
          <a:p>
            <a:endParaRPr lang="es-CO" sz="2400" dirty="0"/>
          </a:p>
          <a:p>
            <a:r>
              <a:rPr lang="es-CO" sz="2400" b="1" dirty="0"/>
              <a:t>Neurotmesis: </a:t>
            </a:r>
            <a:r>
              <a:rPr lang="es-CO" sz="2400" dirty="0"/>
              <a:t>disrupción completa del axón y la mielina. No hay regeneración espontánea.</a:t>
            </a:r>
          </a:p>
        </p:txBody>
      </p:sp>
      <p:pic>
        <p:nvPicPr>
          <p:cNvPr id="4" name="Imagen 3">
            <a:extLst>
              <a:ext uri="{FF2B5EF4-FFF2-40B4-BE49-F238E27FC236}">
                <a16:creationId xmlns:a16="http://schemas.microsoft.com/office/drawing/2014/main" id="{218136BF-C24B-E341-B4E2-998D1180910F}"/>
              </a:ext>
            </a:extLst>
          </p:cNvPr>
          <p:cNvPicPr>
            <a:picLocks noChangeAspect="1"/>
          </p:cNvPicPr>
          <p:nvPr/>
        </p:nvPicPr>
        <p:blipFill rotWithShape="1">
          <a:blip r:embed="rId2"/>
          <a:srcRect t="9599"/>
          <a:stretch/>
        </p:blipFill>
        <p:spPr>
          <a:xfrm>
            <a:off x="550507" y="316865"/>
            <a:ext cx="5571045" cy="3235825"/>
          </a:xfrm>
          <a:prstGeom prst="rect">
            <a:avLst/>
          </a:prstGeom>
        </p:spPr>
      </p:pic>
    </p:spTree>
    <p:extLst>
      <p:ext uri="{BB962C8B-B14F-4D97-AF65-F5344CB8AC3E}">
        <p14:creationId xmlns:p14="http://schemas.microsoft.com/office/powerpoint/2010/main" val="3743041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987" y="-330942"/>
            <a:ext cx="7473064" cy="3708895"/>
          </a:xfrm>
          <a:prstGeom prst="ellipse">
            <a:avLst/>
          </a:prstGeom>
          <a:noFill/>
        </p:spPr>
        <p:txBody>
          <a:bodyPr vert="horz" lIns="91440" tIns="45720" rIns="91440" bIns="45720" rtlCol="0" anchor="b">
            <a:normAutofit/>
          </a:bodyPr>
          <a:lstStyle/>
          <a:p>
            <a:r>
              <a:rPr lang="en-US" sz="4400" b="1" dirty="0" err="1"/>
              <a:t>Nervio</a:t>
            </a:r>
            <a:r>
              <a:rPr lang="en-US" sz="4400" b="1" dirty="0"/>
              <a:t> </a:t>
            </a:r>
            <a:r>
              <a:rPr lang="en-US" sz="4400" b="1" dirty="0" err="1"/>
              <a:t>mediano</a:t>
            </a:r>
            <a:endParaRPr lang="en-US" sz="4400" b="1" dirty="0"/>
          </a:p>
        </p:txBody>
      </p:sp>
      <p:pic>
        <p:nvPicPr>
          <p:cNvPr id="15" name="Imagen 14" descr="Imagen que contiene Diagrama&#10;&#10;Descripción generada automáticamente">
            <a:extLst>
              <a:ext uri="{FF2B5EF4-FFF2-40B4-BE49-F238E27FC236}">
                <a16:creationId xmlns:a16="http://schemas.microsoft.com/office/drawing/2014/main" id="{CEEB7096-A1ED-8E44-90AD-050EF2E33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449" y="466920"/>
            <a:ext cx="5207016" cy="5827347"/>
          </a:xfrm>
          <a:prstGeom prst="rect">
            <a:avLst/>
          </a:prstGeom>
          <a:ln>
            <a:solidFill>
              <a:schemeClr val="accent6">
                <a:lumMod val="75000"/>
              </a:schemeClr>
            </a:solidFill>
          </a:ln>
        </p:spPr>
      </p:pic>
    </p:spTree>
    <p:extLst>
      <p:ext uri="{BB962C8B-B14F-4D97-AF65-F5344CB8AC3E}">
        <p14:creationId xmlns:p14="http://schemas.microsoft.com/office/powerpoint/2010/main" val="1765787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51A6C1-D8A6-854A-8346-CE252FD5DB80}"/>
              </a:ext>
            </a:extLst>
          </p:cNvPr>
          <p:cNvSpPr>
            <a:spLocks noGrp="1"/>
          </p:cNvSpPr>
          <p:nvPr>
            <p:ph type="title"/>
          </p:nvPr>
        </p:nvSpPr>
        <p:spPr>
          <a:xfrm>
            <a:off x="5672834" y="927364"/>
            <a:ext cx="8315325" cy="1200150"/>
          </a:xfrm>
        </p:spPr>
        <p:txBody>
          <a:bodyPr/>
          <a:lstStyle/>
          <a:p>
            <a:r>
              <a:rPr lang="es-CO" dirty="0"/>
              <a:t>Anatomía</a:t>
            </a:r>
          </a:p>
        </p:txBody>
      </p:sp>
      <p:sp>
        <p:nvSpPr>
          <p:cNvPr id="3" name="Marcador de contenido 2">
            <a:extLst>
              <a:ext uri="{FF2B5EF4-FFF2-40B4-BE49-F238E27FC236}">
                <a16:creationId xmlns:a16="http://schemas.microsoft.com/office/drawing/2014/main" id="{5D3CDB02-E88D-9246-8F00-E53E8B912B12}"/>
              </a:ext>
            </a:extLst>
          </p:cNvPr>
          <p:cNvSpPr>
            <a:spLocks noGrp="1"/>
          </p:cNvSpPr>
          <p:nvPr>
            <p:ph idx="1"/>
          </p:nvPr>
        </p:nvSpPr>
        <p:spPr>
          <a:xfrm>
            <a:off x="5672834" y="1925874"/>
            <a:ext cx="5890954" cy="4137025"/>
          </a:xfrm>
        </p:spPr>
        <p:txBody>
          <a:bodyPr>
            <a:normAutofit fontScale="85000" lnSpcReduction="20000"/>
          </a:bodyPr>
          <a:lstStyle/>
          <a:p>
            <a:r>
              <a:rPr lang="es-CO" dirty="0"/>
              <a:t>Raíces nerviosas C6-T1. </a:t>
            </a:r>
          </a:p>
          <a:p>
            <a:r>
              <a:rPr lang="es-CO" dirty="0"/>
              <a:t>Inerva pronadores del antebrazo, la mayoría de los flexores.</a:t>
            </a:r>
          </a:p>
          <a:p>
            <a:r>
              <a:rPr lang="es-CO" dirty="0"/>
              <a:t>Ingresa a la mano a través del túnel carpiano.</a:t>
            </a:r>
          </a:p>
          <a:p>
            <a:r>
              <a:rPr lang="es-CO" dirty="0"/>
              <a:t>Inerva los músculos de la eminencia tenar (abductor, oponente pollicis y flexor corto del pulgar), y los lumbricales 1 y 2. </a:t>
            </a:r>
          </a:p>
          <a:p>
            <a:r>
              <a:rPr lang="es-CO" dirty="0"/>
              <a:t>Territorio sensorial distal a la muñeca. </a:t>
            </a:r>
          </a:p>
          <a:p>
            <a:r>
              <a:rPr lang="es-CO" dirty="0"/>
              <a:t>La rama palmar no ingresa por el túnel del carpo.</a:t>
            </a:r>
          </a:p>
        </p:txBody>
      </p:sp>
      <p:pic>
        <p:nvPicPr>
          <p:cNvPr id="4" name="Imagen 3">
            <a:extLst>
              <a:ext uri="{FF2B5EF4-FFF2-40B4-BE49-F238E27FC236}">
                <a16:creationId xmlns:a16="http://schemas.microsoft.com/office/drawing/2014/main" id="{843638C1-3A46-5D46-B827-40B740BC3237}"/>
              </a:ext>
            </a:extLst>
          </p:cNvPr>
          <p:cNvPicPr>
            <a:picLocks noChangeAspect="1"/>
          </p:cNvPicPr>
          <p:nvPr/>
        </p:nvPicPr>
        <p:blipFill>
          <a:blip r:embed="rId2"/>
          <a:stretch>
            <a:fillRect/>
          </a:stretch>
        </p:blipFill>
        <p:spPr>
          <a:xfrm>
            <a:off x="625255" y="470643"/>
            <a:ext cx="4495800" cy="3073400"/>
          </a:xfrm>
          <a:prstGeom prst="rect">
            <a:avLst/>
          </a:prstGeom>
          <a:ln>
            <a:solidFill>
              <a:schemeClr val="accent1"/>
            </a:solidFill>
          </a:ln>
        </p:spPr>
      </p:pic>
    </p:spTree>
    <p:extLst>
      <p:ext uri="{BB962C8B-B14F-4D97-AF65-F5344CB8AC3E}">
        <p14:creationId xmlns:p14="http://schemas.microsoft.com/office/powerpoint/2010/main" val="252417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632A27-9DB0-3943-881A-2B36FD52285E}"/>
              </a:ext>
            </a:extLst>
          </p:cNvPr>
          <p:cNvSpPr>
            <a:spLocks noGrp="1"/>
          </p:cNvSpPr>
          <p:nvPr>
            <p:ph type="title"/>
          </p:nvPr>
        </p:nvSpPr>
        <p:spPr>
          <a:xfrm>
            <a:off x="5181977" y="988357"/>
            <a:ext cx="5115271" cy="1200150"/>
          </a:xfrm>
        </p:spPr>
        <p:txBody>
          <a:bodyPr>
            <a:normAutofit/>
          </a:bodyPr>
          <a:lstStyle/>
          <a:p>
            <a:r>
              <a:rPr lang="es-CO" sz="3000" dirty="0"/>
              <a:t>Generalidades</a:t>
            </a:r>
          </a:p>
        </p:txBody>
      </p:sp>
      <p:sp>
        <p:nvSpPr>
          <p:cNvPr id="3" name="Marcador de contenido 2">
            <a:extLst>
              <a:ext uri="{FF2B5EF4-FFF2-40B4-BE49-F238E27FC236}">
                <a16:creationId xmlns:a16="http://schemas.microsoft.com/office/drawing/2014/main" id="{10965795-0340-A94B-BB56-7816AD35CBC7}"/>
              </a:ext>
            </a:extLst>
          </p:cNvPr>
          <p:cNvSpPr>
            <a:spLocks noGrp="1"/>
          </p:cNvSpPr>
          <p:nvPr>
            <p:ph idx="1"/>
          </p:nvPr>
        </p:nvSpPr>
        <p:spPr>
          <a:xfrm>
            <a:off x="5181977" y="1969051"/>
            <a:ext cx="6665186" cy="4137025"/>
          </a:xfrm>
        </p:spPr>
        <p:txBody>
          <a:bodyPr>
            <a:normAutofit lnSpcReduction="10000"/>
          </a:bodyPr>
          <a:lstStyle/>
          <a:p>
            <a:r>
              <a:rPr lang="es-CO" sz="2000" dirty="0"/>
              <a:t>Neuropatía compresiva más común.</a:t>
            </a:r>
          </a:p>
          <a:p>
            <a:endParaRPr lang="es-CO" sz="2000" dirty="0"/>
          </a:p>
          <a:p>
            <a:r>
              <a:rPr lang="es-CO" sz="2000" dirty="0"/>
              <a:t>Incidencia aumenta con la edad, mujeres más afectadas.</a:t>
            </a:r>
          </a:p>
          <a:p>
            <a:endParaRPr lang="es-CO" sz="2000" dirty="0"/>
          </a:p>
          <a:p>
            <a:r>
              <a:rPr lang="es-CO" sz="2000" dirty="0"/>
              <a:t>Mayor incidencia: el embarazo, la obesidad, la artritis reumatoide, la diabetes, el hipotiroidismo, la tenosinovitis y la acromegalia.</a:t>
            </a:r>
          </a:p>
          <a:p>
            <a:endParaRPr lang="es-CO" sz="2000" dirty="0"/>
          </a:p>
          <a:p>
            <a:r>
              <a:rPr lang="es-CO" sz="2000" dirty="0"/>
              <a:t>Las actividades y ocupaciones que involucran tareas repetitivas de flexión de la mano / muñeca.</a:t>
            </a:r>
          </a:p>
          <a:p>
            <a:endParaRPr lang="es-CO" sz="2000" dirty="0"/>
          </a:p>
        </p:txBody>
      </p:sp>
    </p:spTree>
    <p:extLst>
      <p:ext uri="{BB962C8B-B14F-4D97-AF65-F5344CB8AC3E}">
        <p14:creationId xmlns:p14="http://schemas.microsoft.com/office/powerpoint/2010/main" val="3931545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0831" y="-82750"/>
            <a:ext cx="5127031" cy="1676603"/>
          </a:xfrm>
        </p:spPr>
        <p:txBody>
          <a:bodyPr>
            <a:normAutofit/>
          </a:bodyPr>
          <a:lstStyle/>
          <a:p>
            <a:r>
              <a:rPr lang="es-CO" sz="2600" dirty="0"/>
              <a:t>Atrapamiento túnel carpo</a:t>
            </a:r>
          </a:p>
        </p:txBody>
      </p:sp>
      <p:sp>
        <p:nvSpPr>
          <p:cNvPr id="5" name="Marcador de contenido 4"/>
          <p:cNvSpPr>
            <a:spLocks noGrp="1"/>
          </p:cNvSpPr>
          <p:nvPr>
            <p:ph idx="1"/>
          </p:nvPr>
        </p:nvSpPr>
        <p:spPr>
          <a:xfrm>
            <a:off x="840831" y="1219314"/>
            <a:ext cx="5127029" cy="3785419"/>
          </a:xfrm>
        </p:spPr>
        <p:txBody>
          <a:bodyPr>
            <a:normAutofit/>
          </a:bodyPr>
          <a:lstStyle/>
          <a:p>
            <a:r>
              <a:rPr lang="es-CO" sz="1800" dirty="0"/>
              <a:t>Compresión crónica.</a:t>
            </a:r>
          </a:p>
          <a:p>
            <a:r>
              <a:rPr lang="es-CO" sz="1800" dirty="0"/>
              <a:t>Aumento de volumen.</a:t>
            </a:r>
          </a:p>
          <a:p>
            <a:r>
              <a:rPr lang="es-CO" sz="1800" dirty="0"/>
              <a:t>Aumenta la presión.</a:t>
            </a:r>
          </a:p>
          <a:p>
            <a:r>
              <a:rPr lang="es-CO" sz="1800" dirty="0"/>
              <a:t>Isquemia.</a:t>
            </a:r>
          </a:p>
          <a:p>
            <a:r>
              <a:rPr lang="es-CO" sz="1800" dirty="0"/>
              <a:t>Desmielinización.</a:t>
            </a:r>
          </a:p>
          <a:p>
            <a:r>
              <a:rPr lang="es-CO" sz="1800" dirty="0"/>
              <a:t>Daño axonal.</a:t>
            </a:r>
          </a:p>
          <a:p>
            <a:endParaRPr lang="es-CO" sz="1800" dirty="0"/>
          </a:p>
          <a:p>
            <a:endParaRPr lang="es-CO" sz="1800" dirty="0"/>
          </a:p>
        </p:txBody>
      </p:sp>
      <p:pic>
        <p:nvPicPr>
          <p:cNvPr id="6" name="Marcador de contenido 3"/>
          <p:cNvPicPr>
            <a:picLocks noChangeAspect="1"/>
          </p:cNvPicPr>
          <p:nvPr/>
        </p:nvPicPr>
        <p:blipFill rotWithShape="1">
          <a:blip r:embed="rId3">
            <a:extLst>
              <a:ext uri="{28A0092B-C50C-407E-A947-70E740481C1C}">
                <a14:useLocalDpi xmlns:a14="http://schemas.microsoft.com/office/drawing/2010/main" val="0"/>
              </a:ext>
            </a:extLst>
          </a:blip>
          <a:srcRect l="11836" r="7873" b="2"/>
          <a:stretch/>
        </p:blipFill>
        <p:spPr>
          <a:xfrm>
            <a:off x="6343421" y="679586"/>
            <a:ext cx="5384360" cy="5498828"/>
          </a:xfrm>
          <a:prstGeom prst="rect">
            <a:avLst/>
          </a:prstGeom>
          <a:effectLst/>
        </p:spPr>
      </p:pic>
    </p:spTree>
    <p:extLst>
      <p:ext uri="{BB962C8B-B14F-4D97-AF65-F5344CB8AC3E}">
        <p14:creationId xmlns:p14="http://schemas.microsoft.com/office/powerpoint/2010/main" val="164667015"/>
      </p:ext>
    </p:extLst>
  </p:cSld>
  <p:clrMapOvr>
    <a:masterClrMapping/>
  </p:clrMapOvr>
</p:sld>
</file>

<file path=ppt/theme/theme1.xml><?xml version="1.0" encoding="utf-8"?>
<a:theme xmlns:a="http://schemas.openxmlformats.org/drawingml/2006/main" name="PlatillaCursoFR2018">
  <a:themeElements>
    <a:clrScheme name="Verde 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soFR" id="{A52AF2E6-2C70-4146-ABB2-2352175225AA}" vid="{A2036A21-B2D9-4419-B998-1D2B6BFBA23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PlatillaCursoFR2018</Template>
  <TotalTime>495</TotalTime>
  <Words>3092</Words>
  <Application>Microsoft Office PowerPoint</Application>
  <PresentationFormat>Panorámica</PresentationFormat>
  <Paragraphs>323</Paragraphs>
  <Slides>43</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43</vt:i4>
      </vt:variant>
    </vt:vector>
  </HeadingPairs>
  <TitlesOfParts>
    <vt:vector size="48" baseType="lpstr">
      <vt:lpstr>Arial</vt:lpstr>
      <vt:lpstr>Calibri</vt:lpstr>
      <vt:lpstr>Montserrat</vt:lpstr>
      <vt:lpstr>Wingdings</vt:lpstr>
      <vt:lpstr>PlatillaCursoFR2018</vt:lpstr>
      <vt:lpstr>Neuropatías por atrapamiento</vt:lpstr>
      <vt:lpstr>Contenido</vt:lpstr>
      <vt:lpstr>Neuropatías por compresión</vt:lpstr>
      <vt:lpstr>Neuropatías por compresión</vt:lpstr>
      <vt:lpstr>Clasificación</vt:lpstr>
      <vt:lpstr>Nervio mediano</vt:lpstr>
      <vt:lpstr>Anatomía</vt:lpstr>
      <vt:lpstr>Generalidades</vt:lpstr>
      <vt:lpstr>Atrapamiento túnel carpo</vt:lpstr>
      <vt:lpstr>Clínica</vt:lpstr>
      <vt:lpstr>Presentación de PowerPoint</vt:lpstr>
      <vt:lpstr>Presentación de PowerPoint</vt:lpstr>
      <vt:lpstr>Criterios diagnósticos</vt:lpstr>
      <vt:lpstr>Pruebas diagnósticas</vt:lpstr>
      <vt:lpstr>Ayudas diagnósticas</vt:lpstr>
      <vt:lpstr>Tratamiento conservador</vt:lpstr>
      <vt:lpstr>Cirugía</vt:lpstr>
      <vt:lpstr>Nervio ulnar </vt:lpstr>
      <vt:lpstr>Anatomía</vt:lpstr>
      <vt:lpstr>Atrapamiento del ulnar en el codo</vt:lpstr>
      <vt:lpstr>Generalidades</vt:lpstr>
      <vt:lpstr>Síntomas</vt:lpstr>
      <vt:lpstr>Examen físico</vt:lpstr>
      <vt:lpstr>Hallazgos clínicos </vt:lpstr>
      <vt:lpstr>Presentación de PowerPoint</vt:lpstr>
      <vt:lpstr>Diagnóstico</vt:lpstr>
      <vt:lpstr>Tratamiento conservador </vt:lpstr>
      <vt:lpstr>Tratamiento quirúrgico</vt:lpstr>
      <vt:lpstr>Nervio radial</vt:lpstr>
      <vt:lpstr>Anatomía</vt:lpstr>
      <vt:lpstr>Atrapamiento en la axila</vt:lpstr>
      <vt:lpstr>Axila - Hallazgos clínicos </vt:lpstr>
      <vt:lpstr>Atrapamiento en el surco espiral</vt:lpstr>
      <vt:lpstr>Atrapamiento en el surco espiral - tratamiento</vt:lpstr>
      <vt:lpstr>Síndrome interóseo posterior</vt:lpstr>
      <vt:lpstr>Presentación de PowerPoint</vt:lpstr>
      <vt:lpstr>Queralgia parestésica  (Síndrome de Wartenberg)</vt:lpstr>
      <vt:lpstr>Presentación de PowerPoint</vt:lpstr>
      <vt:lpstr>Meralgia parestésica</vt:lpstr>
      <vt:lpstr>Atrapamiento del  nervio peroneal común</vt:lpstr>
      <vt:lpstr>Clínica</vt:lpstr>
      <vt:lpstr>Diferencias</vt:lpstr>
      <vt:lpstr>Neuropatías por atrapamiento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Neuropatías por atrapamiento</dc:title>
  <dc:creator>Juliana Ortiz Ospina</dc:creator>
  <cp:lastModifiedBy>Sentire Taller SAS</cp:lastModifiedBy>
  <cp:revision>36</cp:revision>
  <dcterms:created xsi:type="dcterms:W3CDTF">2019-12-14T16:39:38Z</dcterms:created>
  <dcterms:modified xsi:type="dcterms:W3CDTF">2020-11-11T01:53:36Z</dcterms:modified>
</cp:coreProperties>
</file>