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8" r:id="rId2"/>
    <p:sldId id="351" r:id="rId3"/>
    <p:sldId id="344" r:id="rId4"/>
    <p:sldId id="345" r:id="rId5"/>
    <p:sldId id="302" r:id="rId6"/>
    <p:sldId id="348" r:id="rId7"/>
    <p:sldId id="308" r:id="rId8"/>
    <p:sldId id="278" r:id="rId9"/>
    <p:sldId id="279" r:id="rId10"/>
    <p:sldId id="280" r:id="rId11"/>
    <p:sldId id="346" r:id="rId12"/>
    <p:sldId id="347" r:id="rId13"/>
    <p:sldId id="352" r:id="rId14"/>
    <p:sldId id="283" r:id="rId15"/>
    <p:sldId id="317" r:id="rId16"/>
    <p:sldId id="353" r:id="rId17"/>
    <p:sldId id="354" r:id="rId18"/>
    <p:sldId id="357" r:id="rId19"/>
    <p:sldId id="310" r:id="rId20"/>
    <p:sldId id="309" r:id="rId21"/>
    <p:sldId id="274" r:id="rId22"/>
    <p:sldId id="311" r:id="rId23"/>
    <p:sldId id="294" r:id="rId24"/>
    <p:sldId id="277" r:id="rId25"/>
    <p:sldId id="355" r:id="rId26"/>
    <p:sldId id="312" r:id="rId27"/>
    <p:sldId id="316" r:id="rId28"/>
    <p:sldId id="356" r:id="rId29"/>
    <p:sldId id="318" r:id="rId30"/>
    <p:sldId id="306" r:id="rId31"/>
    <p:sldId id="307" r:id="rId32"/>
    <p:sldId id="360" r:id="rId33"/>
    <p:sldId id="362" r:id="rId34"/>
    <p:sldId id="359" r:id="rId35"/>
    <p:sldId id="361" r:id="rId36"/>
    <p:sldId id="281" r:id="rId37"/>
    <p:sldId id="285" r:id="rId38"/>
    <p:sldId id="324" r:id="rId39"/>
    <p:sldId id="287" r:id="rId40"/>
    <p:sldId id="325" r:id="rId41"/>
    <p:sldId id="286" r:id="rId4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ontoya Roldan" initials="DMR" lastIdx="1" clrIdx="0">
    <p:extLst>
      <p:ext uri="{19B8F6BF-5375-455C-9EA6-DF929625EA0E}">
        <p15:presenceInfo xmlns:p15="http://schemas.microsoft.com/office/powerpoint/2012/main" userId="S::daniel.montoyar@upb.edu.co::01b16e97-7050-4e3d-be06-5ae3b10628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6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043ED-0DB2-1C40-A0E1-20B0CA754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75CFC5-548A-7744-B01D-C8DA089C92E3}">
      <dgm:prSet custT="1"/>
      <dgm:spPr/>
      <dgm:t>
        <a:bodyPr/>
        <a:lstStyle/>
        <a:p>
          <a:r>
            <a:rPr lang="es-CO" sz="2800" dirty="0">
              <a:latin typeface="Montserrat" panose="00000500000000000000" pitchFamily="50" charset="0"/>
            </a:rPr>
            <a:t>Venía tomando TAR antes de diagnóstico TB</a:t>
          </a:r>
        </a:p>
      </dgm:t>
    </dgm:pt>
    <dgm:pt modelId="{11E9F5A3-93DA-B44A-A8F4-4916FD555939}" type="parTrans" cxnId="{F108B52C-ABEE-F24D-A442-002844412422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B026DE16-6206-4746-8A5B-DD2EBB587178}" type="sibTrans" cxnId="{F108B52C-ABEE-F24D-A442-002844412422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60F83080-5CD1-9A45-9792-B02B9E77D02D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Debe continuar TAR.</a:t>
          </a:r>
        </a:p>
      </dgm:t>
    </dgm:pt>
    <dgm:pt modelId="{072104CA-5277-FB44-B472-4DB4E6449196}" type="parTrans" cxnId="{0397D99F-1BDD-264B-BF11-3BB431B135C0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24FFC166-9C0F-654B-92C0-B916EE4BB74F}" type="sibTrans" cxnId="{0397D99F-1BDD-264B-BF11-3BB431B135C0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EAF6D740-26DF-3743-AE39-4382D14B08B5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Modificar TAR en caso de ser necesario. </a:t>
          </a:r>
        </a:p>
      </dgm:t>
    </dgm:pt>
    <dgm:pt modelId="{78577643-FAFA-5543-A88F-C0844BDAED65}" type="parTrans" cxnId="{CBBF906A-83C8-4849-A68C-8483D40668CC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D6FA02D7-F4A7-B94B-9751-2A55C8169056}" type="sibTrans" cxnId="{CBBF906A-83C8-4849-A68C-8483D40668CC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517D072A-782A-8444-AABB-9AE978A49DEA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Iniciar tratamiento TB.</a:t>
          </a:r>
        </a:p>
      </dgm:t>
    </dgm:pt>
    <dgm:pt modelId="{B8C0F22B-FB64-AF47-83D1-8DC95FB96188}" type="parTrans" cxnId="{8C479ADF-9302-6B4C-A4B2-73A7728ACA91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9965318B-6222-3749-9364-30C358E2273E}" type="sibTrans" cxnId="{8C479ADF-9302-6B4C-A4B2-73A7728ACA91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C9F3DF28-5253-6D47-8194-E24B8B780C30}">
      <dgm:prSet custT="1"/>
      <dgm:spPr/>
      <dgm:t>
        <a:bodyPr/>
        <a:lstStyle/>
        <a:p>
          <a:r>
            <a:rPr lang="es-CO" sz="2800" dirty="0">
              <a:latin typeface="Montserrat" panose="00000500000000000000" pitchFamily="50" charset="0"/>
            </a:rPr>
            <a:t>Diagnóstico TB en paciente sin TAR</a:t>
          </a:r>
        </a:p>
      </dgm:t>
    </dgm:pt>
    <dgm:pt modelId="{D5DF1C05-0F14-694B-9248-B4705075E7D9}" type="parTrans" cxnId="{CC1BCBAD-34C1-2F42-8D94-717C6C87B874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98A1DEE5-C877-7545-B64E-6BF6F118BB82}" type="sibTrans" cxnId="{CC1BCBAD-34C1-2F42-8D94-717C6C87B874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3BD14894-B62D-7044-B7DD-55B4062A7B16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Tratamiento de TB es la prioridad.</a:t>
          </a:r>
        </a:p>
      </dgm:t>
    </dgm:pt>
    <dgm:pt modelId="{BD82AFD9-1623-4248-86A9-6DEFF3EFB679}" type="parTrans" cxnId="{7CC8EE04-FEFA-204B-B903-3514863B16DC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16267432-BA8E-BB4E-ACC2-0DA340506571}" type="sibTrans" cxnId="{7CC8EE04-FEFA-204B-B903-3514863B16DC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A7C5A523-89DA-DC4B-A37E-F6B2DE7C9685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Riesgo de reconstitución inmunológica.</a:t>
          </a:r>
        </a:p>
      </dgm:t>
    </dgm:pt>
    <dgm:pt modelId="{D5A9BF98-5E0A-5545-A8F0-EEF25AACCF70}" type="parTrans" cxnId="{AA038661-6E19-A54B-8F70-A6D1D6EBE0AB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6BEA5007-443E-1646-9485-3549C6009332}" type="sibTrans" cxnId="{AA038661-6E19-A54B-8F70-A6D1D6EBE0AB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D2F4DDAB-00A8-3048-832D-7062BACA5746}">
      <dgm:prSet custT="1"/>
      <dgm:spPr/>
      <dgm:t>
        <a:bodyPr/>
        <a:lstStyle/>
        <a:p>
          <a:r>
            <a:rPr lang="es-CO" sz="2000" dirty="0">
              <a:latin typeface="Montserrat" panose="00000500000000000000" pitchFamily="50" charset="0"/>
            </a:rPr>
            <a:t>Inicio posterior de TAR.</a:t>
          </a:r>
        </a:p>
      </dgm:t>
    </dgm:pt>
    <dgm:pt modelId="{D664D348-72F1-E14D-A98D-729DFF645800}" type="parTrans" cxnId="{5B6AE2A1-37F9-7144-ADCE-8EA4D45BFF60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26C0EE4F-DA3B-D34F-BD4D-074A8A6DAAC3}" type="sibTrans" cxnId="{5B6AE2A1-37F9-7144-ADCE-8EA4D45BFF60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44C7CA84-37D4-8745-8E12-5858BB9D7AF1}" type="pres">
      <dgm:prSet presAssocID="{8CB043ED-0DB2-1C40-A0E1-20B0CA754D17}" presName="linear" presStyleCnt="0">
        <dgm:presLayoutVars>
          <dgm:animLvl val="lvl"/>
          <dgm:resizeHandles val="exact"/>
        </dgm:presLayoutVars>
      </dgm:prSet>
      <dgm:spPr/>
    </dgm:pt>
    <dgm:pt modelId="{DD348A7B-34B5-EC44-A441-53CC91360C33}" type="pres">
      <dgm:prSet presAssocID="{8D75CFC5-548A-7744-B01D-C8DA089C92E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4C1B09-4A41-A54A-9DF9-0DE43CD5AD6E}" type="pres">
      <dgm:prSet presAssocID="{8D75CFC5-548A-7744-B01D-C8DA089C92E3}" presName="childText" presStyleLbl="revTx" presStyleIdx="0" presStyleCnt="2">
        <dgm:presLayoutVars>
          <dgm:bulletEnabled val="1"/>
        </dgm:presLayoutVars>
      </dgm:prSet>
      <dgm:spPr/>
    </dgm:pt>
    <dgm:pt modelId="{7C3339E6-292A-EA46-A6FB-40ED88B589B5}" type="pres">
      <dgm:prSet presAssocID="{C9F3DF28-5253-6D47-8194-E24B8B780C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82731D-6598-F142-9FB7-A6BEB1F548A2}" type="pres">
      <dgm:prSet presAssocID="{C9F3DF28-5253-6D47-8194-E24B8B780C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CC8EE04-FEFA-204B-B903-3514863B16DC}" srcId="{C9F3DF28-5253-6D47-8194-E24B8B780C30}" destId="{3BD14894-B62D-7044-B7DD-55B4062A7B16}" srcOrd="0" destOrd="0" parTransId="{BD82AFD9-1623-4248-86A9-6DEFF3EFB679}" sibTransId="{16267432-BA8E-BB4E-ACC2-0DA340506571}"/>
    <dgm:cxn modelId="{93659115-9197-A549-A3DA-3985481D554F}" type="presOf" srcId="{8D75CFC5-548A-7744-B01D-C8DA089C92E3}" destId="{DD348A7B-34B5-EC44-A441-53CC91360C33}" srcOrd="0" destOrd="0" presId="urn:microsoft.com/office/officeart/2005/8/layout/vList2"/>
    <dgm:cxn modelId="{F108B52C-ABEE-F24D-A442-002844412422}" srcId="{8CB043ED-0DB2-1C40-A0E1-20B0CA754D17}" destId="{8D75CFC5-548A-7744-B01D-C8DA089C92E3}" srcOrd="0" destOrd="0" parTransId="{11E9F5A3-93DA-B44A-A8F4-4916FD555939}" sibTransId="{B026DE16-6206-4746-8A5B-DD2EBB587178}"/>
    <dgm:cxn modelId="{AA038661-6E19-A54B-8F70-A6D1D6EBE0AB}" srcId="{C9F3DF28-5253-6D47-8194-E24B8B780C30}" destId="{A7C5A523-89DA-DC4B-A37E-F6B2DE7C9685}" srcOrd="1" destOrd="0" parTransId="{D5A9BF98-5E0A-5545-A8F0-EEF25AACCF70}" sibTransId="{6BEA5007-443E-1646-9485-3549C6009332}"/>
    <dgm:cxn modelId="{01EC9645-21D7-BC42-8544-4ADE468F7E4E}" type="presOf" srcId="{D2F4DDAB-00A8-3048-832D-7062BACA5746}" destId="{2382731D-6598-F142-9FB7-A6BEB1F548A2}" srcOrd="0" destOrd="2" presId="urn:microsoft.com/office/officeart/2005/8/layout/vList2"/>
    <dgm:cxn modelId="{E1316768-DE7C-CB46-845F-283256A78E1E}" type="presOf" srcId="{3BD14894-B62D-7044-B7DD-55B4062A7B16}" destId="{2382731D-6598-F142-9FB7-A6BEB1F548A2}" srcOrd="0" destOrd="0" presId="urn:microsoft.com/office/officeart/2005/8/layout/vList2"/>
    <dgm:cxn modelId="{CBBF906A-83C8-4849-A68C-8483D40668CC}" srcId="{8D75CFC5-548A-7744-B01D-C8DA089C92E3}" destId="{EAF6D740-26DF-3743-AE39-4382D14B08B5}" srcOrd="1" destOrd="0" parTransId="{78577643-FAFA-5543-A88F-C0844BDAED65}" sibTransId="{D6FA02D7-F4A7-B94B-9751-2A55C8169056}"/>
    <dgm:cxn modelId="{7861606F-68B1-E544-B4D5-B735F32629E6}" type="presOf" srcId="{517D072A-782A-8444-AABB-9AE978A49DEA}" destId="{D74C1B09-4A41-A54A-9DF9-0DE43CD5AD6E}" srcOrd="0" destOrd="2" presId="urn:microsoft.com/office/officeart/2005/8/layout/vList2"/>
    <dgm:cxn modelId="{1D181950-CDE0-EC42-A7D5-C93FF386565D}" type="presOf" srcId="{C9F3DF28-5253-6D47-8194-E24B8B780C30}" destId="{7C3339E6-292A-EA46-A6FB-40ED88B589B5}" srcOrd="0" destOrd="0" presId="urn:microsoft.com/office/officeart/2005/8/layout/vList2"/>
    <dgm:cxn modelId="{9B1A5A7C-1A46-B447-9426-63A92EEFB38E}" type="presOf" srcId="{A7C5A523-89DA-DC4B-A37E-F6B2DE7C9685}" destId="{2382731D-6598-F142-9FB7-A6BEB1F548A2}" srcOrd="0" destOrd="1" presId="urn:microsoft.com/office/officeart/2005/8/layout/vList2"/>
    <dgm:cxn modelId="{0397D99F-1BDD-264B-BF11-3BB431B135C0}" srcId="{8D75CFC5-548A-7744-B01D-C8DA089C92E3}" destId="{60F83080-5CD1-9A45-9792-B02B9E77D02D}" srcOrd="0" destOrd="0" parTransId="{072104CA-5277-FB44-B472-4DB4E6449196}" sibTransId="{24FFC166-9C0F-654B-92C0-B916EE4BB74F}"/>
    <dgm:cxn modelId="{5B6AE2A1-37F9-7144-ADCE-8EA4D45BFF60}" srcId="{C9F3DF28-5253-6D47-8194-E24B8B780C30}" destId="{D2F4DDAB-00A8-3048-832D-7062BACA5746}" srcOrd="2" destOrd="0" parTransId="{D664D348-72F1-E14D-A98D-729DFF645800}" sibTransId="{26C0EE4F-DA3B-D34F-BD4D-074A8A6DAAC3}"/>
    <dgm:cxn modelId="{CC1BCBAD-34C1-2F42-8D94-717C6C87B874}" srcId="{8CB043ED-0DB2-1C40-A0E1-20B0CA754D17}" destId="{C9F3DF28-5253-6D47-8194-E24B8B780C30}" srcOrd="1" destOrd="0" parTransId="{D5DF1C05-0F14-694B-9248-B4705075E7D9}" sibTransId="{98A1DEE5-C877-7545-B64E-6BF6F118BB82}"/>
    <dgm:cxn modelId="{A60AEAB7-9CC5-9B4A-B1B8-0D08A2E65C74}" type="presOf" srcId="{60F83080-5CD1-9A45-9792-B02B9E77D02D}" destId="{D74C1B09-4A41-A54A-9DF9-0DE43CD5AD6E}" srcOrd="0" destOrd="0" presId="urn:microsoft.com/office/officeart/2005/8/layout/vList2"/>
    <dgm:cxn modelId="{3AA695BB-1B6C-0047-BA49-8929DD03DCDA}" type="presOf" srcId="{8CB043ED-0DB2-1C40-A0E1-20B0CA754D17}" destId="{44C7CA84-37D4-8745-8E12-5858BB9D7AF1}" srcOrd="0" destOrd="0" presId="urn:microsoft.com/office/officeart/2005/8/layout/vList2"/>
    <dgm:cxn modelId="{E6C188C2-D667-3841-B633-B32502573145}" type="presOf" srcId="{EAF6D740-26DF-3743-AE39-4382D14B08B5}" destId="{D74C1B09-4A41-A54A-9DF9-0DE43CD5AD6E}" srcOrd="0" destOrd="1" presId="urn:microsoft.com/office/officeart/2005/8/layout/vList2"/>
    <dgm:cxn modelId="{8C479ADF-9302-6B4C-A4B2-73A7728ACA91}" srcId="{8D75CFC5-548A-7744-B01D-C8DA089C92E3}" destId="{517D072A-782A-8444-AABB-9AE978A49DEA}" srcOrd="2" destOrd="0" parTransId="{B8C0F22B-FB64-AF47-83D1-8DC95FB96188}" sibTransId="{9965318B-6222-3749-9364-30C358E2273E}"/>
    <dgm:cxn modelId="{87E63DA1-0A97-924C-9158-20FF30CAB9A0}" type="presParOf" srcId="{44C7CA84-37D4-8745-8E12-5858BB9D7AF1}" destId="{DD348A7B-34B5-EC44-A441-53CC91360C33}" srcOrd="0" destOrd="0" presId="urn:microsoft.com/office/officeart/2005/8/layout/vList2"/>
    <dgm:cxn modelId="{1C0C629C-926D-2848-A31B-F4D0E689C537}" type="presParOf" srcId="{44C7CA84-37D4-8745-8E12-5858BB9D7AF1}" destId="{D74C1B09-4A41-A54A-9DF9-0DE43CD5AD6E}" srcOrd="1" destOrd="0" presId="urn:microsoft.com/office/officeart/2005/8/layout/vList2"/>
    <dgm:cxn modelId="{4194A74F-B1DE-AD4B-B784-4E74A288B674}" type="presParOf" srcId="{44C7CA84-37D4-8745-8E12-5858BB9D7AF1}" destId="{7C3339E6-292A-EA46-A6FB-40ED88B589B5}" srcOrd="2" destOrd="0" presId="urn:microsoft.com/office/officeart/2005/8/layout/vList2"/>
    <dgm:cxn modelId="{9C73ED30-CA44-9948-9232-B1AA73080BF4}" type="presParOf" srcId="{44C7CA84-37D4-8745-8E12-5858BB9D7AF1}" destId="{2382731D-6598-F142-9FB7-A6BEB1F548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FD9BF5-F4D3-6643-AA6E-716F38709672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8B176BF5-484E-4642-B9D0-026372749BE0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Análogos de nucleótidos</a:t>
          </a:r>
        </a:p>
      </dgm:t>
    </dgm:pt>
    <dgm:pt modelId="{15A55D1A-3CB5-B741-9769-1463C9663031}" type="parTrans" cxnId="{F7D6FBF9-1A8A-6446-8252-B9850943411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880D3AB-9686-B54A-8C95-5D5F8645EFCD}" type="sibTrans" cxnId="{F7D6FBF9-1A8A-6446-8252-B9850943411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3F6DFCA-AE45-BE4B-8514-250FF2C78C6A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Baja barrera genética</a:t>
          </a:r>
          <a:r>
            <a:rPr lang="es-CO" dirty="0">
              <a:latin typeface="Montserrat" panose="00000500000000000000" pitchFamily="50" charset="0"/>
            </a:rPr>
            <a:t>: </a:t>
          </a:r>
          <a:r>
            <a:rPr lang="es-CO" dirty="0" err="1">
              <a:latin typeface="Montserrat" panose="00000500000000000000" pitchFamily="50" charset="0"/>
            </a:rPr>
            <a:t>Lamivudina</a:t>
          </a:r>
          <a:r>
            <a:rPr lang="es-CO" dirty="0">
              <a:latin typeface="Montserrat" panose="00000500000000000000" pitchFamily="50" charset="0"/>
            </a:rPr>
            <a:t>, Adefovir y </a:t>
          </a:r>
          <a:r>
            <a:rPr lang="es-CO" dirty="0" err="1">
              <a:latin typeface="Montserrat" panose="00000500000000000000" pitchFamily="50" charset="0"/>
            </a:rPr>
            <a:t>Telbivudina</a:t>
          </a:r>
          <a:r>
            <a:rPr lang="es-CO" dirty="0">
              <a:latin typeface="Montserrat" panose="00000500000000000000" pitchFamily="50" charset="0"/>
            </a:rPr>
            <a:t>.</a:t>
          </a:r>
        </a:p>
      </dgm:t>
    </dgm:pt>
    <dgm:pt modelId="{601C8374-0AAA-904C-B52A-0995140EC72F}" type="parTrans" cxnId="{6C7F6B18-BE32-6F4F-96AE-5AADA0BB7EC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A459015-56D9-7A41-80AD-CBAD97D7966D}" type="sibTrans" cxnId="{6C7F6B18-BE32-6F4F-96AE-5AADA0BB7EC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DAC988C-9AE0-C047-B341-927239EA2126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Alta barrera genética</a:t>
          </a:r>
          <a:r>
            <a:rPr lang="es-CO" dirty="0">
              <a:latin typeface="Montserrat" panose="00000500000000000000" pitchFamily="50" charset="0"/>
            </a:rPr>
            <a:t>: </a:t>
          </a:r>
          <a:r>
            <a:rPr lang="es-CO" dirty="0" err="1">
              <a:latin typeface="Montserrat" panose="00000500000000000000" pitchFamily="50" charset="0"/>
            </a:rPr>
            <a:t>Entecavir</a:t>
          </a:r>
          <a:r>
            <a:rPr lang="es-CO" dirty="0">
              <a:latin typeface="Montserrat" panose="00000500000000000000" pitchFamily="50" charset="0"/>
            </a:rPr>
            <a:t> y Tenofovir alafenamida o </a:t>
          </a:r>
          <a:r>
            <a:rPr lang="es-CO" dirty="0" err="1">
              <a:latin typeface="Montserrat" panose="00000500000000000000" pitchFamily="50" charset="0"/>
            </a:rPr>
            <a:t>disoproxil</a:t>
          </a:r>
          <a:r>
            <a:rPr lang="es-CO" dirty="0">
              <a:latin typeface="Montserrat" panose="00000500000000000000" pitchFamily="50" charset="0"/>
            </a:rPr>
            <a:t> fumarato.</a:t>
          </a:r>
        </a:p>
      </dgm:t>
    </dgm:pt>
    <dgm:pt modelId="{60F9E2F7-F05E-2F4E-B17B-B53D939A9886}" type="parTrans" cxnId="{87BF30FB-7E57-644A-9BA3-6444DB31E5F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84DF352-D50D-304A-A365-22BD09A2755B}" type="sibTrans" cxnId="{87BF30FB-7E57-644A-9BA3-6444DB31E5F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84CEA1B-5002-DD4E-88F3-BE5AE3FA6895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Interferón pegilado</a:t>
          </a:r>
        </a:p>
      </dgm:t>
    </dgm:pt>
    <dgm:pt modelId="{95E24A30-D175-5A47-B2A7-29E43CA61046}" type="parTrans" cxnId="{6E4CD4CE-5FB0-5D46-80B7-6E452B560C1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612D9D5-E8E2-854D-9324-32514910DA5B}" type="sibTrans" cxnId="{6E4CD4CE-5FB0-5D46-80B7-6E452B560C1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5E9A18A-D541-1D45-B294-9056F5445495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Inducción de control inmunológico.</a:t>
          </a:r>
        </a:p>
      </dgm:t>
    </dgm:pt>
    <dgm:pt modelId="{BB228E43-41E9-B54E-A28F-3709994B3CF0}" type="parTrans" cxnId="{20B6C736-E5DA-D246-AE03-0E735C2369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8BC7526-9548-B348-AEAC-CD64F5BF0D7B}" type="sibTrans" cxnId="{20B6C736-E5DA-D246-AE03-0E735C2369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B390548-3444-0540-A1DD-43D3E3F4F336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Alta variabilidad de respuesta y perfil de seguridad no favorable.</a:t>
          </a:r>
        </a:p>
      </dgm:t>
    </dgm:pt>
    <dgm:pt modelId="{E632532C-4038-4E46-9646-EBF6940AE7DA}" type="parTrans" cxnId="{D23F8E77-7BFE-204D-86EF-2C7CE4D8E4E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DBF20D3-24F8-9743-BCC8-A530F3E06A70}" type="sibTrans" cxnId="{D23F8E77-7BFE-204D-86EF-2C7CE4D8E4E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7E5527E-2D38-4244-AF91-495AF0F66021}">
      <dgm:prSet/>
      <dgm:spPr/>
      <dgm:t>
        <a:bodyPr/>
        <a:lstStyle/>
        <a:p>
          <a:r>
            <a:rPr lang="es-ES" b="1" u="sng" dirty="0">
              <a:latin typeface="Montserrat" panose="00000500000000000000" pitchFamily="50" charset="0"/>
            </a:rPr>
            <a:t>Individualizar tratamiento</a:t>
          </a:r>
        </a:p>
      </dgm:t>
    </dgm:pt>
    <dgm:pt modelId="{8E5F86C9-C11A-1A44-BCFE-33AC96D1F5DE}" type="parTrans" cxnId="{B85A81AB-77E2-2146-AC52-2E5A4DCB79D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E8AF2B7-9331-1846-B814-18E0D4F845DB}" type="sibTrans" cxnId="{B85A81AB-77E2-2146-AC52-2E5A4DCB79D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9F4A7F3-90D7-A042-889F-82B59A4D6DFE}" type="pres">
      <dgm:prSet presAssocID="{DCFD9BF5-F4D3-6643-AA6E-716F38709672}" presName="linear" presStyleCnt="0">
        <dgm:presLayoutVars>
          <dgm:animLvl val="lvl"/>
          <dgm:resizeHandles val="exact"/>
        </dgm:presLayoutVars>
      </dgm:prSet>
      <dgm:spPr/>
    </dgm:pt>
    <dgm:pt modelId="{5C1190AB-11B3-6F4C-BEB3-48D64FFA9C14}" type="pres">
      <dgm:prSet presAssocID="{8B176BF5-484E-4642-B9D0-026372749B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53BA9D-85E5-254D-89E2-3EEB05DC04DF}" type="pres">
      <dgm:prSet presAssocID="{8B176BF5-484E-4642-B9D0-026372749BE0}" presName="childText" presStyleLbl="revTx" presStyleIdx="0" presStyleCnt="2">
        <dgm:presLayoutVars>
          <dgm:bulletEnabled val="1"/>
        </dgm:presLayoutVars>
      </dgm:prSet>
      <dgm:spPr/>
    </dgm:pt>
    <dgm:pt modelId="{B78DD7BD-81F9-664C-97C5-FE8EB45CD2E1}" type="pres">
      <dgm:prSet presAssocID="{384CEA1B-5002-DD4E-88F3-BE5AE3FA68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459730-C2E0-F94F-AC38-B2683623B9DD}" type="pres">
      <dgm:prSet presAssocID="{384CEA1B-5002-DD4E-88F3-BE5AE3FA6895}" presName="childText" presStyleLbl="revTx" presStyleIdx="1" presStyleCnt="2">
        <dgm:presLayoutVars>
          <dgm:bulletEnabled val="1"/>
        </dgm:presLayoutVars>
      </dgm:prSet>
      <dgm:spPr/>
    </dgm:pt>
    <dgm:pt modelId="{70BEDCAF-B0D6-094B-B067-C24CD364B792}" type="pres">
      <dgm:prSet presAssocID="{57E5527E-2D38-4244-AF91-495AF0F660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47A10C-1E29-0E44-A7DF-33612E597B06}" type="presOf" srcId="{7DAC988C-9AE0-C047-B341-927239EA2126}" destId="{3653BA9D-85E5-254D-89E2-3EEB05DC04DF}" srcOrd="0" destOrd="1" presId="urn:microsoft.com/office/officeart/2005/8/layout/vList2"/>
    <dgm:cxn modelId="{7CD51018-BE3D-4A43-BDA5-945D7822742E}" type="presOf" srcId="{DCFD9BF5-F4D3-6643-AA6E-716F38709672}" destId="{39F4A7F3-90D7-A042-889F-82B59A4D6DFE}" srcOrd="0" destOrd="0" presId="urn:microsoft.com/office/officeart/2005/8/layout/vList2"/>
    <dgm:cxn modelId="{6C7F6B18-BE32-6F4F-96AE-5AADA0BB7ECE}" srcId="{8B176BF5-484E-4642-B9D0-026372749BE0}" destId="{43F6DFCA-AE45-BE4B-8514-250FF2C78C6A}" srcOrd="0" destOrd="0" parTransId="{601C8374-0AAA-904C-B52A-0995140EC72F}" sibTransId="{8A459015-56D9-7A41-80AD-CBAD97D7966D}"/>
    <dgm:cxn modelId="{907F0D20-E6B6-1D40-8B4F-5D503DE93A6B}" type="presOf" srcId="{65E9A18A-D541-1D45-B294-9056F5445495}" destId="{91459730-C2E0-F94F-AC38-B2683623B9DD}" srcOrd="0" destOrd="0" presId="urn:microsoft.com/office/officeart/2005/8/layout/vList2"/>
    <dgm:cxn modelId="{130A1C2B-A2C1-9740-A567-4DA810755771}" type="presOf" srcId="{384CEA1B-5002-DD4E-88F3-BE5AE3FA6895}" destId="{B78DD7BD-81F9-664C-97C5-FE8EB45CD2E1}" srcOrd="0" destOrd="0" presId="urn:microsoft.com/office/officeart/2005/8/layout/vList2"/>
    <dgm:cxn modelId="{20B6C736-E5DA-D246-AE03-0E735C2369F4}" srcId="{384CEA1B-5002-DD4E-88F3-BE5AE3FA6895}" destId="{65E9A18A-D541-1D45-B294-9056F5445495}" srcOrd="0" destOrd="0" parTransId="{BB228E43-41E9-B54E-A28F-3709994B3CF0}" sibTransId="{78BC7526-9548-B348-AEAC-CD64F5BF0D7B}"/>
    <dgm:cxn modelId="{D23F8E77-7BFE-204D-86EF-2C7CE4D8E4E6}" srcId="{384CEA1B-5002-DD4E-88F3-BE5AE3FA6895}" destId="{DB390548-3444-0540-A1DD-43D3E3F4F336}" srcOrd="1" destOrd="0" parTransId="{E632532C-4038-4E46-9646-EBF6940AE7DA}" sibTransId="{3DBF20D3-24F8-9743-BCC8-A530F3E06A70}"/>
    <dgm:cxn modelId="{DFC0A188-7C11-C247-A7A6-2DB287BA2F5E}" type="presOf" srcId="{DB390548-3444-0540-A1DD-43D3E3F4F336}" destId="{91459730-C2E0-F94F-AC38-B2683623B9DD}" srcOrd="0" destOrd="1" presId="urn:microsoft.com/office/officeart/2005/8/layout/vList2"/>
    <dgm:cxn modelId="{0519FD9F-FFFC-D247-BF38-689BCD435FA0}" type="presOf" srcId="{57E5527E-2D38-4244-AF91-495AF0F66021}" destId="{70BEDCAF-B0D6-094B-B067-C24CD364B792}" srcOrd="0" destOrd="0" presId="urn:microsoft.com/office/officeart/2005/8/layout/vList2"/>
    <dgm:cxn modelId="{C4D345A4-49BC-CB4D-8A6E-E3CA72CA54E5}" type="presOf" srcId="{43F6DFCA-AE45-BE4B-8514-250FF2C78C6A}" destId="{3653BA9D-85E5-254D-89E2-3EEB05DC04DF}" srcOrd="0" destOrd="0" presId="urn:microsoft.com/office/officeart/2005/8/layout/vList2"/>
    <dgm:cxn modelId="{B85A81AB-77E2-2146-AC52-2E5A4DCB79D9}" srcId="{DCFD9BF5-F4D3-6643-AA6E-716F38709672}" destId="{57E5527E-2D38-4244-AF91-495AF0F66021}" srcOrd="2" destOrd="0" parTransId="{8E5F86C9-C11A-1A44-BCFE-33AC96D1F5DE}" sibTransId="{8E8AF2B7-9331-1846-B814-18E0D4F845DB}"/>
    <dgm:cxn modelId="{6E4CD4CE-5FB0-5D46-80B7-6E452B560C10}" srcId="{DCFD9BF5-F4D3-6643-AA6E-716F38709672}" destId="{384CEA1B-5002-DD4E-88F3-BE5AE3FA6895}" srcOrd="1" destOrd="0" parTransId="{95E24A30-D175-5A47-B2A7-29E43CA61046}" sibTransId="{4612D9D5-E8E2-854D-9324-32514910DA5B}"/>
    <dgm:cxn modelId="{83F03FD4-DF89-4049-9930-8E7F3D6ADB4C}" type="presOf" srcId="{8B176BF5-484E-4642-B9D0-026372749BE0}" destId="{5C1190AB-11B3-6F4C-BEB3-48D64FFA9C14}" srcOrd="0" destOrd="0" presId="urn:microsoft.com/office/officeart/2005/8/layout/vList2"/>
    <dgm:cxn modelId="{F7D6FBF9-1A8A-6446-8252-B9850943411D}" srcId="{DCFD9BF5-F4D3-6643-AA6E-716F38709672}" destId="{8B176BF5-484E-4642-B9D0-026372749BE0}" srcOrd="0" destOrd="0" parTransId="{15A55D1A-3CB5-B741-9769-1463C9663031}" sibTransId="{6880D3AB-9686-B54A-8C95-5D5F8645EFCD}"/>
    <dgm:cxn modelId="{87BF30FB-7E57-644A-9BA3-6444DB31E5F5}" srcId="{8B176BF5-484E-4642-B9D0-026372749BE0}" destId="{7DAC988C-9AE0-C047-B341-927239EA2126}" srcOrd="1" destOrd="0" parTransId="{60F9E2F7-F05E-2F4E-B17B-B53D939A9886}" sibTransId="{D84DF352-D50D-304A-A365-22BD09A2755B}"/>
    <dgm:cxn modelId="{1DF6EB32-FBA2-6547-9C8B-B2B2AB1F1CB6}" type="presParOf" srcId="{39F4A7F3-90D7-A042-889F-82B59A4D6DFE}" destId="{5C1190AB-11B3-6F4C-BEB3-48D64FFA9C14}" srcOrd="0" destOrd="0" presId="urn:microsoft.com/office/officeart/2005/8/layout/vList2"/>
    <dgm:cxn modelId="{29AFCA09-5DFE-E442-8B5A-97455D5B6D39}" type="presParOf" srcId="{39F4A7F3-90D7-A042-889F-82B59A4D6DFE}" destId="{3653BA9D-85E5-254D-89E2-3EEB05DC04DF}" srcOrd="1" destOrd="0" presId="urn:microsoft.com/office/officeart/2005/8/layout/vList2"/>
    <dgm:cxn modelId="{B42CE710-AA33-8142-8898-425A9034BC01}" type="presParOf" srcId="{39F4A7F3-90D7-A042-889F-82B59A4D6DFE}" destId="{B78DD7BD-81F9-664C-97C5-FE8EB45CD2E1}" srcOrd="2" destOrd="0" presId="urn:microsoft.com/office/officeart/2005/8/layout/vList2"/>
    <dgm:cxn modelId="{050F3127-2BCC-964B-8986-E3903EB62791}" type="presParOf" srcId="{39F4A7F3-90D7-A042-889F-82B59A4D6DFE}" destId="{91459730-C2E0-F94F-AC38-B2683623B9DD}" srcOrd="3" destOrd="0" presId="urn:microsoft.com/office/officeart/2005/8/layout/vList2"/>
    <dgm:cxn modelId="{D9D7B9DF-C189-2349-9610-3C65CF9CE14D}" type="presParOf" srcId="{39F4A7F3-90D7-A042-889F-82B59A4D6DFE}" destId="{70BEDCAF-B0D6-094B-B067-C24CD364B7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8DC66F-B614-6E4D-B800-0D5E54A3912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F360B8-1199-8248-8B29-7B19B6FF1B92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Embarazo </a:t>
          </a:r>
        </a:p>
      </dgm:t>
    </dgm:pt>
    <dgm:pt modelId="{84980A84-A854-894B-891B-367D8355234A}" type="parTrans" cxnId="{6F6C5422-0F7A-F442-B45E-73271879F70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3041833-5797-8F46-97DA-ED75D9B75E8B}" type="sibTrans" cxnId="{6F6C5422-0F7A-F442-B45E-73271879F70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DC4B853-0D4F-AB48-AE81-1976651AFCB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Lamivudina y tenofovir seguros en embarazo.</a:t>
          </a:r>
        </a:p>
      </dgm:t>
    </dgm:pt>
    <dgm:pt modelId="{2C731FE1-4F4F-2D44-99C1-75B3397C635C}" type="parTrans" cxnId="{DF22BBDF-FF25-9F4A-A11A-4CB6CB9089D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05043F7-CA73-F44B-877C-9F0C8CECF9FC}" type="sibTrans" cxnId="{DF22BBDF-FF25-9F4A-A11A-4CB6CB9089D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8F26464-1B04-264C-B22D-07DAE8D1E21F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Tercer trimestre &gt;2 × 105 IU/mL. HBeAg-positivo alto riesgo transmisión vertical, tratamiento disminuye riesgo.</a:t>
          </a:r>
        </a:p>
      </dgm:t>
    </dgm:pt>
    <dgm:pt modelId="{EBB58E4C-1FCA-9442-B121-13FE268573F5}" type="parTrans" cxnId="{E545B316-034A-864F-BA5D-D1F40A7936E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E901FF7-8A4B-A241-86C9-068E409177D2}" type="sibTrans" cxnId="{E545B316-034A-864F-BA5D-D1F40A7936E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0B71762-359D-2A4C-882B-5E7B2F7893A4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Trasplante </a:t>
          </a:r>
        </a:p>
      </dgm:t>
    </dgm:pt>
    <dgm:pt modelId="{D89C146C-112F-384E-8151-80E898FB63EC}" type="parTrans" cxnId="{81A0580E-CE21-C84F-8008-411A3727EF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A6B1EAF-2269-7843-B960-F36E9107D799}" type="sibTrans" cxnId="{81A0580E-CE21-C84F-8008-411A3727EFF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09A6026-2851-474C-95BF-E654AD40F138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Profilaxis lamivudina,, alto riesgo HBIG.</a:t>
          </a:r>
        </a:p>
      </dgm:t>
    </dgm:pt>
    <dgm:pt modelId="{3F2D7752-A52C-E449-B2EC-DA5F9374C550}" type="parTrans" cxnId="{2A8C224C-46D0-4A41-BFB5-82655B6A9CA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FD2B543-873B-B843-B3D2-21D863C5212B}" type="sibTrans" cxnId="{2A8C224C-46D0-4A41-BFB5-82655B6A9CA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29CE410-7FD2-2642-9F1E-930B0D301135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VIH</a:t>
          </a:r>
        </a:p>
      </dgm:t>
    </dgm:pt>
    <dgm:pt modelId="{C9F70A8F-0FBC-604C-B332-A08DD02DD2F4}" type="parTrans" cxnId="{D8B5DD21-26A8-644D-87B0-2A23FD4F156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494D482-6C9D-BD4F-BDE9-9E23A6F107E3}" type="sibTrans" cxnId="{D8B5DD21-26A8-644D-87B0-2A23FD4F156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567D803-2677-A34E-B71A-D5107D3EF311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Tratamiento a todos, tenofovir primera línea nunca monoterapia.</a:t>
          </a:r>
        </a:p>
      </dgm:t>
    </dgm:pt>
    <dgm:pt modelId="{925E5399-24D0-A240-9F80-42CF9F758915}" type="parTrans" cxnId="{73D9D68B-432C-5F47-A189-8A6A0A720C2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3A02AEA-67B6-4F44-921E-81A406BD2A21}" type="sibTrans" cxnId="{73D9D68B-432C-5F47-A189-8A6A0A720C2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95C117F-CD21-0549-BDEB-E1F8AFBB7AD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Inmunosupresión</a:t>
          </a:r>
        </a:p>
      </dgm:t>
    </dgm:pt>
    <dgm:pt modelId="{0195E096-56E3-404F-9746-832AF05F6ED1}" type="parTrans" cxnId="{C53EB610-A57F-B240-8FAC-38B47F0F51F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2BBE8E2-97BE-2C4A-97A1-FFD3D29C72D6}" type="sibTrans" cxnId="{C53EB610-A57F-B240-8FAC-38B47F0F51F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CBC1673-7DB8-B747-ACCE-5926DC7D3862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Antiviral según riesgo de reactivación, mayor riesgo </a:t>
          </a:r>
          <a:r>
            <a:rPr lang="es-CO" dirty="0" err="1">
              <a:latin typeface="Montserrat" panose="00000500000000000000" pitchFamily="50" charset="0"/>
            </a:rPr>
            <a:t>rituximab</a:t>
          </a:r>
          <a:r>
            <a:rPr lang="es-CO" dirty="0">
              <a:latin typeface="Montserrat" panose="00000500000000000000" pitchFamily="50" charset="0"/>
            </a:rPr>
            <a:t>.</a:t>
          </a:r>
        </a:p>
      </dgm:t>
    </dgm:pt>
    <dgm:pt modelId="{C132D79E-FCC3-3A49-A4DE-8848DF091356}" type="parTrans" cxnId="{4A4B4417-30F7-0847-960A-41D2112A2AE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5DAE853-EF00-1242-86DF-9516E839D5A3}" type="sibTrans" cxnId="{4A4B4417-30F7-0847-960A-41D2112A2AE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FD9D469-818D-6C47-B9F2-15412CE130A0}" type="pres">
      <dgm:prSet presAssocID="{F38DC66F-B614-6E4D-B800-0D5E54A39126}" presName="Name0" presStyleCnt="0">
        <dgm:presLayoutVars>
          <dgm:dir/>
          <dgm:animLvl val="lvl"/>
          <dgm:resizeHandles val="exact"/>
        </dgm:presLayoutVars>
      </dgm:prSet>
      <dgm:spPr/>
    </dgm:pt>
    <dgm:pt modelId="{DD901D9E-F6EB-3F47-9C90-5E26ECD6E6E7}" type="pres">
      <dgm:prSet presAssocID="{9EF360B8-1199-8248-8B29-7B19B6FF1B92}" presName="linNode" presStyleCnt="0"/>
      <dgm:spPr/>
    </dgm:pt>
    <dgm:pt modelId="{98DCBA19-53A7-DC44-BAF2-34D871D76F74}" type="pres">
      <dgm:prSet presAssocID="{9EF360B8-1199-8248-8B29-7B19B6FF1B9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6AF15ED-7E5E-0F4E-B259-0F82ECF55545}" type="pres">
      <dgm:prSet presAssocID="{9EF360B8-1199-8248-8B29-7B19B6FF1B92}" presName="descendantText" presStyleLbl="alignAccFollowNode1" presStyleIdx="0" presStyleCnt="4">
        <dgm:presLayoutVars>
          <dgm:bulletEnabled val="1"/>
        </dgm:presLayoutVars>
      </dgm:prSet>
      <dgm:spPr/>
    </dgm:pt>
    <dgm:pt modelId="{5002A5C1-4E56-D248-8F43-237953FC52A5}" type="pres">
      <dgm:prSet presAssocID="{43041833-5797-8F46-97DA-ED75D9B75E8B}" presName="sp" presStyleCnt="0"/>
      <dgm:spPr/>
    </dgm:pt>
    <dgm:pt modelId="{1A51434C-2982-5445-99E9-A1A7AF978D9B}" type="pres">
      <dgm:prSet presAssocID="{50B71762-359D-2A4C-882B-5E7B2F7893A4}" presName="linNode" presStyleCnt="0"/>
      <dgm:spPr/>
    </dgm:pt>
    <dgm:pt modelId="{D226AE31-01E0-1543-B526-33658C3FB29B}" type="pres">
      <dgm:prSet presAssocID="{50B71762-359D-2A4C-882B-5E7B2F7893A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097A7AD-B274-8A47-9B36-428AF0015642}" type="pres">
      <dgm:prSet presAssocID="{50B71762-359D-2A4C-882B-5E7B2F7893A4}" presName="descendantText" presStyleLbl="alignAccFollowNode1" presStyleIdx="1" presStyleCnt="4">
        <dgm:presLayoutVars>
          <dgm:bulletEnabled val="1"/>
        </dgm:presLayoutVars>
      </dgm:prSet>
      <dgm:spPr/>
    </dgm:pt>
    <dgm:pt modelId="{3B7D1D1F-F88B-A041-B72C-DE8B16469C0D}" type="pres">
      <dgm:prSet presAssocID="{BA6B1EAF-2269-7843-B960-F36E9107D799}" presName="sp" presStyleCnt="0"/>
      <dgm:spPr/>
    </dgm:pt>
    <dgm:pt modelId="{4134DE64-DE8A-CF44-8D01-C134709247CE}" type="pres">
      <dgm:prSet presAssocID="{929CE410-7FD2-2642-9F1E-930B0D301135}" presName="linNode" presStyleCnt="0"/>
      <dgm:spPr/>
    </dgm:pt>
    <dgm:pt modelId="{61995962-AD96-E44C-9434-0E230AC1B3D1}" type="pres">
      <dgm:prSet presAssocID="{929CE410-7FD2-2642-9F1E-930B0D3011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BFDF294-DDC9-474A-A76F-DA118303B621}" type="pres">
      <dgm:prSet presAssocID="{929CE410-7FD2-2642-9F1E-930B0D301135}" presName="descendantText" presStyleLbl="alignAccFollowNode1" presStyleIdx="2" presStyleCnt="4">
        <dgm:presLayoutVars>
          <dgm:bulletEnabled val="1"/>
        </dgm:presLayoutVars>
      </dgm:prSet>
      <dgm:spPr/>
    </dgm:pt>
    <dgm:pt modelId="{A0BB853B-ABC8-5F48-A000-E31C0FABB3CB}" type="pres">
      <dgm:prSet presAssocID="{0494D482-6C9D-BD4F-BDE9-9E23A6F107E3}" presName="sp" presStyleCnt="0"/>
      <dgm:spPr/>
    </dgm:pt>
    <dgm:pt modelId="{7E304D87-0EEA-9242-B4A6-7B5E2BFBCABC}" type="pres">
      <dgm:prSet presAssocID="{995C117F-CD21-0549-BDEB-E1F8AFBB7AD9}" presName="linNode" presStyleCnt="0"/>
      <dgm:spPr/>
    </dgm:pt>
    <dgm:pt modelId="{5C8100CB-54A2-9945-B785-AB17F3DB193B}" type="pres">
      <dgm:prSet presAssocID="{995C117F-CD21-0549-BDEB-E1F8AFBB7AD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95226CA-3D9D-734F-A958-47CAB8AFF600}" type="pres">
      <dgm:prSet presAssocID="{995C117F-CD21-0549-BDEB-E1F8AFBB7AD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BD0A202-849F-324E-843C-03EDA5F3E856}" type="presOf" srcId="{9EF360B8-1199-8248-8B29-7B19B6FF1B92}" destId="{98DCBA19-53A7-DC44-BAF2-34D871D76F74}" srcOrd="0" destOrd="0" presId="urn:microsoft.com/office/officeart/2005/8/layout/vList5"/>
    <dgm:cxn modelId="{8790FF0D-3005-A34B-B23C-13EF0BD72031}" type="presOf" srcId="{F8F26464-1B04-264C-B22D-07DAE8D1E21F}" destId="{86AF15ED-7E5E-0F4E-B259-0F82ECF55545}" srcOrd="0" destOrd="1" presId="urn:microsoft.com/office/officeart/2005/8/layout/vList5"/>
    <dgm:cxn modelId="{81A0580E-CE21-C84F-8008-411A3727EFF4}" srcId="{F38DC66F-B614-6E4D-B800-0D5E54A39126}" destId="{50B71762-359D-2A4C-882B-5E7B2F7893A4}" srcOrd="1" destOrd="0" parTransId="{D89C146C-112F-384E-8151-80E898FB63EC}" sibTransId="{BA6B1EAF-2269-7843-B960-F36E9107D799}"/>
    <dgm:cxn modelId="{C53EB610-A57F-B240-8FAC-38B47F0F51FB}" srcId="{F38DC66F-B614-6E4D-B800-0D5E54A39126}" destId="{995C117F-CD21-0549-BDEB-E1F8AFBB7AD9}" srcOrd="3" destOrd="0" parTransId="{0195E096-56E3-404F-9746-832AF05F6ED1}" sibTransId="{42BBE8E2-97BE-2C4A-97A1-FFD3D29C72D6}"/>
    <dgm:cxn modelId="{E545B316-034A-864F-BA5D-D1F40A7936EB}" srcId="{9EF360B8-1199-8248-8B29-7B19B6FF1B92}" destId="{F8F26464-1B04-264C-B22D-07DAE8D1E21F}" srcOrd="1" destOrd="0" parTransId="{EBB58E4C-1FCA-9442-B121-13FE268573F5}" sibTransId="{8E901FF7-8A4B-A241-86C9-068E409177D2}"/>
    <dgm:cxn modelId="{4A4B4417-30F7-0847-960A-41D2112A2AEA}" srcId="{995C117F-CD21-0549-BDEB-E1F8AFBB7AD9}" destId="{9CBC1673-7DB8-B747-ACCE-5926DC7D3862}" srcOrd="0" destOrd="0" parTransId="{C132D79E-FCC3-3A49-A4DE-8848DF091356}" sibTransId="{75DAE853-EF00-1242-86DF-9516E839D5A3}"/>
    <dgm:cxn modelId="{D8B5DD21-26A8-644D-87B0-2A23FD4F1561}" srcId="{F38DC66F-B614-6E4D-B800-0D5E54A39126}" destId="{929CE410-7FD2-2642-9F1E-930B0D301135}" srcOrd="2" destOrd="0" parTransId="{C9F70A8F-0FBC-604C-B332-A08DD02DD2F4}" sibTransId="{0494D482-6C9D-BD4F-BDE9-9E23A6F107E3}"/>
    <dgm:cxn modelId="{6F6C5422-0F7A-F442-B45E-73271879F70C}" srcId="{F38DC66F-B614-6E4D-B800-0D5E54A39126}" destId="{9EF360B8-1199-8248-8B29-7B19B6FF1B92}" srcOrd="0" destOrd="0" parTransId="{84980A84-A854-894B-891B-367D8355234A}" sibTransId="{43041833-5797-8F46-97DA-ED75D9B75E8B}"/>
    <dgm:cxn modelId="{DEDCE530-B967-1741-A507-BD5C72321991}" type="presOf" srcId="{9CBC1673-7DB8-B747-ACCE-5926DC7D3862}" destId="{595226CA-3D9D-734F-A958-47CAB8AFF600}" srcOrd="0" destOrd="0" presId="urn:microsoft.com/office/officeart/2005/8/layout/vList5"/>
    <dgm:cxn modelId="{2A8C224C-46D0-4A41-BFB5-82655B6A9CA0}" srcId="{50B71762-359D-2A4C-882B-5E7B2F7893A4}" destId="{709A6026-2851-474C-95BF-E654AD40F138}" srcOrd="0" destOrd="0" parTransId="{3F2D7752-A52C-E449-B2EC-DA5F9374C550}" sibTransId="{2FD2B543-873B-B843-B3D2-21D863C5212B}"/>
    <dgm:cxn modelId="{653B9158-D791-A845-8224-CC8E1AABBE68}" type="presOf" srcId="{995C117F-CD21-0549-BDEB-E1F8AFBB7AD9}" destId="{5C8100CB-54A2-9945-B785-AB17F3DB193B}" srcOrd="0" destOrd="0" presId="urn:microsoft.com/office/officeart/2005/8/layout/vList5"/>
    <dgm:cxn modelId="{F074F783-4EFB-D349-BAA1-EDF260F2C248}" type="presOf" srcId="{929CE410-7FD2-2642-9F1E-930B0D301135}" destId="{61995962-AD96-E44C-9434-0E230AC1B3D1}" srcOrd="0" destOrd="0" presId="urn:microsoft.com/office/officeart/2005/8/layout/vList5"/>
    <dgm:cxn modelId="{73D9D68B-432C-5F47-A189-8A6A0A720C24}" srcId="{929CE410-7FD2-2642-9F1E-930B0D301135}" destId="{A567D803-2677-A34E-B71A-D5107D3EF311}" srcOrd="0" destOrd="0" parTransId="{925E5399-24D0-A240-9F80-42CF9F758915}" sibTransId="{33A02AEA-67B6-4F44-921E-81A406BD2A21}"/>
    <dgm:cxn modelId="{7B1EFD9D-5981-A44A-817C-BBA95081B046}" type="presOf" srcId="{709A6026-2851-474C-95BF-E654AD40F138}" destId="{5097A7AD-B274-8A47-9B36-428AF0015642}" srcOrd="0" destOrd="0" presId="urn:microsoft.com/office/officeart/2005/8/layout/vList5"/>
    <dgm:cxn modelId="{A37F7FBF-D6C8-CE41-A8F4-52C6AE5424F8}" type="presOf" srcId="{F38DC66F-B614-6E4D-B800-0D5E54A39126}" destId="{8FD9D469-818D-6C47-B9F2-15412CE130A0}" srcOrd="0" destOrd="0" presId="urn:microsoft.com/office/officeart/2005/8/layout/vList5"/>
    <dgm:cxn modelId="{DF22BBDF-FF25-9F4A-A11A-4CB6CB9089DE}" srcId="{9EF360B8-1199-8248-8B29-7B19B6FF1B92}" destId="{ADC4B853-0D4F-AB48-AE81-1976651AFCB9}" srcOrd="0" destOrd="0" parTransId="{2C731FE1-4F4F-2D44-99C1-75B3397C635C}" sibTransId="{705043F7-CA73-F44B-877C-9F0C8CECF9FC}"/>
    <dgm:cxn modelId="{D980ABE0-AC05-AC46-90FC-A1CE6ED850A2}" type="presOf" srcId="{50B71762-359D-2A4C-882B-5E7B2F7893A4}" destId="{D226AE31-01E0-1543-B526-33658C3FB29B}" srcOrd="0" destOrd="0" presId="urn:microsoft.com/office/officeart/2005/8/layout/vList5"/>
    <dgm:cxn modelId="{1DE0DEE5-51E3-5149-AD86-F15ADDF2F5EA}" type="presOf" srcId="{ADC4B853-0D4F-AB48-AE81-1976651AFCB9}" destId="{86AF15ED-7E5E-0F4E-B259-0F82ECF55545}" srcOrd="0" destOrd="0" presId="urn:microsoft.com/office/officeart/2005/8/layout/vList5"/>
    <dgm:cxn modelId="{6FBF7FF3-FD62-B244-B387-7A5D7956B059}" type="presOf" srcId="{A567D803-2677-A34E-B71A-D5107D3EF311}" destId="{CBFDF294-DDC9-474A-A76F-DA118303B621}" srcOrd="0" destOrd="0" presId="urn:microsoft.com/office/officeart/2005/8/layout/vList5"/>
    <dgm:cxn modelId="{9F9F6C06-94C7-024A-AC34-80CC0C82B5ED}" type="presParOf" srcId="{8FD9D469-818D-6C47-B9F2-15412CE130A0}" destId="{DD901D9E-F6EB-3F47-9C90-5E26ECD6E6E7}" srcOrd="0" destOrd="0" presId="urn:microsoft.com/office/officeart/2005/8/layout/vList5"/>
    <dgm:cxn modelId="{E02C9C2C-88F4-7C4F-BC8D-9A628307440E}" type="presParOf" srcId="{DD901D9E-F6EB-3F47-9C90-5E26ECD6E6E7}" destId="{98DCBA19-53A7-DC44-BAF2-34D871D76F74}" srcOrd="0" destOrd="0" presId="urn:microsoft.com/office/officeart/2005/8/layout/vList5"/>
    <dgm:cxn modelId="{14E272F2-E6C0-3E45-A7E2-74152FBFA328}" type="presParOf" srcId="{DD901D9E-F6EB-3F47-9C90-5E26ECD6E6E7}" destId="{86AF15ED-7E5E-0F4E-B259-0F82ECF55545}" srcOrd="1" destOrd="0" presId="urn:microsoft.com/office/officeart/2005/8/layout/vList5"/>
    <dgm:cxn modelId="{6F2C6157-5C79-8141-BAF4-5768E9C91455}" type="presParOf" srcId="{8FD9D469-818D-6C47-B9F2-15412CE130A0}" destId="{5002A5C1-4E56-D248-8F43-237953FC52A5}" srcOrd="1" destOrd="0" presId="urn:microsoft.com/office/officeart/2005/8/layout/vList5"/>
    <dgm:cxn modelId="{511B3A72-E2F0-7349-B277-41E93C55ADD1}" type="presParOf" srcId="{8FD9D469-818D-6C47-B9F2-15412CE130A0}" destId="{1A51434C-2982-5445-99E9-A1A7AF978D9B}" srcOrd="2" destOrd="0" presId="urn:microsoft.com/office/officeart/2005/8/layout/vList5"/>
    <dgm:cxn modelId="{E538C29B-1D9A-4348-BBFE-AFC25360878F}" type="presParOf" srcId="{1A51434C-2982-5445-99E9-A1A7AF978D9B}" destId="{D226AE31-01E0-1543-B526-33658C3FB29B}" srcOrd="0" destOrd="0" presId="urn:microsoft.com/office/officeart/2005/8/layout/vList5"/>
    <dgm:cxn modelId="{0BE10488-8C92-3F46-8390-7B83A011E693}" type="presParOf" srcId="{1A51434C-2982-5445-99E9-A1A7AF978D9B}" destId="{5097A7AD-B274-8A47-9B36-428AF0015642}" srcOrd="1" destOrd="0" presId="urn:microsoft.com/office/officeart/2005/8/layout/vList5"/>
    <dgm:cxn modelId="{E1C556E8-FEA1-2A4F-9A39-0573991D1A1B}" type="presParOf" srcId="{8FD9D469-818D-6C47-B9F2-15412CE130A0}" destId="{3B7D1D1F-F88B-A041-B72C-DE8B16469C0D}" srcOrd="3" destOrd="0" presId="urn:microsoft.com/office/officeart/2005/8/layout/vList5"/>
    <dgm:cxn modelId="{6DE7022D-3CE8-844F-B868-1CEBAEAB92AC}" type="presParOf" srcId="{8FD9D469-818D-6C47-B9F2-15412CE130A0}" destId="{4134DE64-DE8A-CF44-8D01-C134709247CE}" srcOrd="4" destOrd="0" presId="urn:microsoft.com/office/officeart/2005/8/layout/vList5"/>
    <dgm:cxn modelId="{A6122F4B-4455-EC48-8C6F-0E998E551B58}" type="presParOf" srcId="{4134DE64-DE8A-CF44-8D01-C134709247CE}" destId="{61995962-AD96-E44C-9434-0E230AC1B3D1}" srcOrd="0" destOrd="0" presId="urn:microsoft.com/office/officeart/2005/8/layout/vList5"/>
    <dgm:cxn modelId="{A2D69E09-8388-304B-AD4A-027F39F5B236}" type="presParOf" srcId="{4134DE64-DE8A-CF44-8D01-C134709247CE}" destId="{CBFDF294-DDC9-474A-A76F-DA118303B621}" srcOrd="1" destOrd="0" presId="urn:microsoft.com/office/officeart/2005/8/layout/vList5"/>
    <dgm:cxn modelId="{D7D520C8-7B7C-494D-9B70-C695D1719694}" type="presParOf" srcId="{8FD9D469-818D-6C47-B9F2-15412CE130A0}" destId="{A0BB853B-ABC8-5F48-A000-E31C0FABB3CB}" srcOrd="5" destOrd="0" presId="urn:microsoft.com/office/officeart/2005/8/layout/vList5"/>
    <dgm:cxn modelId="{11E03668-3284-5341-8DEB-46B6DE304E5C}" type="presParOf" srcId="{8FD9D469-818D-6C47-B9F2-15412CE130A0}" destId="{7E304D87-0EEA-9242-B4A6-7B5E2BFBCABC}" srcOrd="6" destOrd="0" presId="urn:microsoft.com/office/officeart/2005/8/layout/vList5"/>
    <dgm:cxn modelId="{94BB1DA9-93D5-A848-AD59-CA3B1F6E1292}" type="presParOf" srcId="{7E304D87-0EEA-9242-B4A6-7B5E2BFBCABC}" destId="{5C8100CB-54A2-9945-B785-AB17F3DB193B}" srcOrd="0" destOrd="0" presId="urn:microsoft.com/office/officeart/2005/8/layout/vList5"/>
    <dgm:cxn modelId="{17B231D6-68AF-094D-BF2E-531484A50B81}" type="presParOf" srcId="{7E304D87-0EEA-9242-B4A6-7B5E2BFBCABC}" destId="{595226CA-3D9D-734F-A958-47CAB8AFF6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5F5D0-1229-894B-83BD-F66CDC38E2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56DAF0-6C64-EA43-AEE1-3273347B7DC5}">
      <dgm:prSet/>
      <dgm:spPr/>
      <dgm:t>
        <a:bodyPr/>
        <a:lstStyle/>
        <a:p>
          <a:r>
            <a:rPr lang="es-CO"/>
            <a:t>Opciones seguras:</a:t>
          </a:r>
        </a:p>
      </dgm:t>
    </dgm:pt>
    <dgm:pt modelId="{DF182B9A-4EDA-3B45-841D-7755C1955727}" type="parTrans" cxnId="{CDC6951A-6D16-6C4E-ADEA-1202D6B8B7EA}">
      <dgm:prSet/>
      <dgm:spPr/>
      <dgm:t>
        <a:bodyPr/>
        <a:lstStyle/>
        <a:p>
          <a:endParaRPr lang="es-ES"/>
        </a:p>
      </dgm:t>
    </dgm:pt>
    <dgm:pt modelId="{8FC75D6E-5FC9-8A43-817E-509BE1EB8A76}" type="sibTrans" cxnId="{CDC6951A-6D16-6C4E-ADEA-1202D6B8B7EA}">
      <dgm:prSet/>
      <dgm:spPr/>
      <dgm:t>
        <a:bodyPr/>
        <a:lstStyle/>
        <a:p>
          <a:endParaRPr lang="es-ES"/>
        </a:p>
      </dgm:t>
    </dgm:pt>
    <dgm:pt modelId="{469B4C5D-62FD-F747-BD0E-E8847DA5AC79}">
      <dgm:prSet/>
      <dgm:spPr/>
      <dgm:t>
        <a:bodyPr/>
        <a:lstStyle/>
        <a:p>
          <a:r>
            <a:rPr lang="es-CO" dirty="0"/>
            <a:t>Efavirenz e inhibidores de integrasa.</a:t>
          </a:r>
        </a:p>
      </dgm:t>
    </dgm:pt>
    <dgm:pt modelId="{B76FC8ED-F6EB-FD46-A360-304FCD76331A}" type="parTrans" cxnId="{E5E15278-EA00-034B-93D1-71E232C1A54B}">
      <dgm:prSet/>
      <dgm:spPr/>
      <dgm:t>
        <a:bodyPr/>
        <a:lstStyle/>
        <a:p>
          <a:endParaRPr lang="es-ES"/>
        </a:p>
      </dgm:t>
    </dgm:pt>
    <dgm:pt modelId="{1307CE90-3507-344E-BC65-6AFFFAEE9AE4}" type="sibTrans" cxnId="{E5E15278-EA00-034B-93D1-71E232C1A54B}">
      <dgm:prSet/>
      <dgm:spPr/>
      <dgm:t>
        <a:bodyPr/>
        <a:lstStyle/>
        <a:p>
          <a:endParaRPr lang="es-ES"/>
        </a:p>
      </dgm:t>
    </dgm:pt>
    <dgm:pt modelId="{C4D8C863-8B78-E542-B2AE-65BB8443CBA9}">
      <dgm:prSet/>
      <dgm:spPr/>
      <dgm:t>
        <a:bodyPr/>
        <a:lstStyle/>
        <a:p>
          <a:r>
            <a:rPr lang="es-CO"/>
            <a:t>Tener en cuenta:</a:t>
          </a:r>
        </a:p>
      </dgm:t>
    </dgm:pt>
    <dgm:pt modelId="{E0AD5C1D-06F1-744B-B94F-9AA30C044A25}" type="parTrans" cxnId="{A2EF53C1-8053-D740-98A7-39B1194A1F9D}">
      <dgm:prSet/>
      <dgm:spPr/>
      <dgm:t>
        <a:bodyPr/>
        <a:lstStyle/>
        <a:p>
          <a:endParaRPr lang="es-ES"/>
        </a:p>
      </dgm:t>
    </dgm:pt>
    <dgm:pt modelId="{D70254AF-32ED-6D4F-9471-310BA7277216}" type="sibTrans" cxnId="{A2EF53C1-8053-D740-98A7-39B1194A1F9D}">
      <dgm:prSet/>
      <dgm:spPr/>
      <dgm:t>
        <a:bodyPr/>
        <a:lstStyle/>
        <a:p>
          <a:endParaRPr lang="es-ES"/>
        </a:p>
      </dgm:t>
    </dgm:pt>
    <dgm:pt modelId="{FC5C1085-2E0A-D648-905E-7EE4BE72F3F5}">
      <dgm:prSet/>
      <dgm:spPr/>
      <dgm:t>
        <a:bodyPr/>
        <a:lstStyle/>
        <a:p>
          <a:r>
            <a:rPr lang="es-CO" dirty="0"/>
            <a:t>Rifampicina induce metabolismo de inhibidores de integrasa. (usar dosis más altas)</a:t>
          </a:r>
        </a:p>
      </dgm:t>
    </dgm:pt>
    <dgm:pt modelId="{80CDF082-68D2-B449-9AF2-64F5C26C1F71}" type="parTrans" cxnId="{E129B704-3E53-D949-AE5A-B7E6AAFBEADC}">
      <dgm:prSet/>
      <dgm:spPr/>
      <dgm:t>
        <a:bodyPr/>
        <a:lstStyle/>
        <a:p>
          <a:endParaRPr lang="es-ES"/>
        </a:p>
      </dgm:t>
    </dgm:pt>
    <dgm:pt modelId="{D4A52C8A-EDC0-9247-B0C5-665F115EECAA}" type="sibTrans" cxnId="{E129B704-3E53-D949-AE5A-B7E6AAFBEADC}">
      <dgm:prSet/>
      <dgm:spPr/>
      <dgm:t>
        <a:bodyPr/>
        <a:lstStyle/>
        <a:p>
          <a:endParaRPr lang="es-ES"/>
        </a:p>
      </dgm:t>
    </dgm:pt>
    <dgm:pt modelId="{CF83068E-F79F-844F-BE6F-5FCB6D9DB555}">
      <dgm:prSet/>
      <dgm:spPr/>
      <dgm:t>
        <a:bodyPr/>
        <a:lstStyle/>
        <a:p>
          <a:r>
            <a:rPr lang="es-CO" dirty="0"/>
            <a:t>Evitar combinar:</a:t>
          </a:r>
        </a:p>
      </dgm:t>
    </dgm:pt>
    <dgm:pt modelId="{97A52E54-DB60-124C-9528-6DBDF7EF009E}" type="parTrans" cxnId="{E7AD24D0-C433-FC43-A67E-24E3B076E83C}">
      <dgm:prSet/>
      <dgm:spPr/>
      <dgm:t>
        <a:bodyPr/>
        <a:lstStyle/>
        <a:p>
          <a:endParaRPr lang="es-ES"/>
        </a:p>
      </dgm:t>
    </dgm:pt>
    <dgm:pt modelId="{19847CB1-3CC5-054E-A486-EEC719814EA1}" type="sibTrans" cxnId="{E7AD24D0-C433-FC43-A67E-24E3B076E83C}">
      <dgm:prSet/>
      <dgm:spPr/>
      <dgm:t>
        <a:bodyPr/>
        <a:lstStyle/>
        <a:p>
          <a:endParaRPr lang="es-ES"/>
        </a:p>
      </dgm:t>
    </dgm:pt>
    <dgm:pt modelId="{130B65E1-DE3E-554E-AA62-90CF90C58ED7}">
      <dgm:prSet/>
      <dgm:spPr/>
      <dgm:t>
        <a:bodyPr/>
        <a:lstStyle/>
        <a:p>
          <a:r>
            <a:rPr lang="es-CO" dirty="0"/>
            <a:t>Inhibidores de proteasa con rifampicina.</a:t>
          </a:r>
        </a:p>
      </dgm:t>
    </dgm:pt>
    <dgm:pt modelId="{CACB1211-FE7E-9649-B5FC-0ED1E0E5C303}" type="parTrans" cxnId="{347D40A2-828A-DA44-B1EB-12D6D49E62F7}">
      <dgm:prSet/>
      <dgm:spPr/>
      <dgm:t>
        <a:bodyPr/>
        <a:lstStyle/>
        <a:p>
          <a:endParaRPr lang="es-ES"/>
        </a:p>
      </dgm:t>
    </dgm:pt>
    <dgm:pt modelId="{8D2DCF98-97CC-C44B-A87F-EEE8CF881AAA}" type="sibTrans" cxnId="{347D40A2-828A-DA44-B1EB-12D6D49E62F7}">
      <dgm:prSet/>
      <dgm:spPr/>
      <dgm:t>
        <a:bodyPr/>
        <a:lstStyle/>
        <a:p>
          <a:endParaRPr lang="es-ES"/>
        </a:p>
      </dgm:t>
    </dgm:pt>
    <dgm:pt modelId="{DB33073D-A68F-024F-A5BA-41026C557231}" type="pres">
      <dgm:prSet presAssocID="{ED25F5D0-1229-894B-83BD-F66CDC38E2A2}" presName="linear" presStyleCnt="0">
        <dgm:presLayoutVars>
          <dgm:animLvl val="lvl"/>
          <dgm:resizeHandles val="exact"/>
        </dgm:presLayoutVars>
      </dgm:prSet>
      <dgm:spPr/>
    </dgm:pt>
    <dgm:pt modelId="{96BA19BF-7039-2B46-92B5-4BF13546B0EF}" type="pres">
      <dgm:prSet presAssocID="{7C56DAF0-6C64-EA43-AEE1-3273347B7D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B48415-DC97-4B4C-95D4-436BCEF64EC5}" type="pres">
      <dgm:prSet presAssocID="{7C56DAF0-6C64-EA43-AEE1-3273347B7DC5}" presName="childText" presStyleLbl="revTx" presStyleIdx="0" presStyleCnt="3">
        <dgm:presLayoutVars>
          <dgm:bulletEnabled val="1"/>
        </dgm:presLayoutVars>
      </dgm:prSet>
      <dgm:spPr/>
    </dgm:pt>
    <dgm:pt modelId="{41CA4743-A80C-F142-A469-21073ECAC4FF}" type="pres">
      <dgm:prSet presAssocID="{C4D8C863-8B78-E542-B2AE-65BB8443CB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CC9C6A-F190-A847-8538-6DDD76376EE1}" type="pres">
      <dgm:prSet presAssocID="{C4D8C863-8B78-E542-B2AE-65BB8443CBA9}" presName="childText" presStyleLbl="revTx" presStyleIdx="1" presStyleCnt="3">
        <dgm:presLayoutVars>
          <dgm:bulletEnabled val="1"/>
        </dgm:presLayoutVars>
      </dgm:prSet>
      <dgm:spPr/>
    </dgm:pt>
    <dgm:pt modelId="{B1001AE8-E382-5C41-9D92-52E75084AFBC}" type="pres">
      <dgm:prSet presAssocID="{CF83068E-F79F-844F-BE6F-5FCB6D9DB5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1A62F9-7255-2246-9470-D0841DD9C61A}" type="pres">
      <dgm:prSet presAssocID="{CF83068E-F79F-844F-BE6F-5FCB6D9DB55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129B704-3E53-D949-AE5A-B7E6AAFBEADC}" srcId="{C4D8C863-8B78-E542-B2AE-65BB8443CBA9}" destId="{FC5C1085-2E0A-D648-905E-7EE4BE72F3F5}" srcOrd="0" destOrd="0" parTransId="{80CDF082-68D2-B449-9AF2-64F5C26C1F71}" sibTransId="{D4A52C8A-EDC0-9247-B0C5-665F115EECAA}"/>
    <dgm:cxn modelId="{D7A3B507-E704-BF4F-B014-CD8E3C79D70A}" type="presOf" srcId="{ED25F5D0-1229-894B-83BD-F66CDC38E2A2}" destId="{DB33073D-A68F-024F-A5BA-41026C557231}" srcOrd="0" destOrd="0" presId="urn:microsoft.com/office/officeart/2005/8/layout/vList2"/>
    <dgm:cxn modelId="{CDC6951A-6D16-6C4E-ADEA-1202D6B8B7EA}" srcId="{ED25F5D0-1229-894B-83BD-F66CDC38E2A2}" destId="{7C56DAF0-6C64-EA43-AEE1-3273347B7DC5}" srcOrd="0" destOrd="0" parTransId="{DF182B9A-4EDA-3B45-841D-7755C1955727}" sibTransId="{8FC75D6E-5FC9-8A43-817E-509BE1EB8A76}"/>
    <dgm:cxn modelId="{D00F7520-A365-E34C-9C31-1AF716BCC978}" type="presOf" srcId="{469B4C5D-62FD-F747-BD0E-E8847DA5AC79}" destId="{44B48415-DC97-4B4C-95D4-436BCEF64EC5}" srcOrd="0" destOrd="0" presId="urn:microsoft.com/office/officeart/2005/8/layout/vList2"/>
    <dgm:cxn modelId="{6DA73B2B-4C89-B946-B57C-FC4A0FB4315C}" type="presOf" srcId="{FC5C1085-2E0A-D648-905E-7EE4BE72F3F5}" destId="{ACCC9C6A-F190-A847-8538-6DDD76376EE1}" srcOrd="0" destOrd="0" presId="urn:microsoft.com/office/officeart/2005/8/layout/vList2"/>
    <dgm:cxn modelId="{2DA1642E-7C19-0144-AD33-A1559EFF402B}" type="presOf" srcId="{7C56DAF0-6C64-EA43-AEE1-3273347B7DC5}" destId="{96BA19BF-7039-2B46-92B5-4BF13546B0EF}" srcOrd="0" destOrd="0" presId="urn:microsoft.com/office/officeart/2005/8/layout/vList2"/>
    <dgm:cxn modelId="{E5E15278-EA00-034B-93D1-71E232C1A54B}" srcId="{7C56DAF0-6C64-EA43-AEE1-3273347B7DC5}" destId="{469B4C5D-62FD-F747-BD0E-E8847DA5AC79}" srcOrd="0" destOrd="0" parTransId="{B76FC8ED-F6EB-FD46-A360-304FCD76331A}" sibTransId="{1307CE90-3507-344E-BC65-6AFFFAEE9AE4}"/>
    <dgm:cxn modelId="{30389A80-082E-CD46-B1A1-87C2213BC81B}" type="presOf" srcId="{C4D8C863-8B78-E542-B2AE-65BB8443CBA9}" destId="{41CA4743-A80C-F142-A469-21073ECAC4FF}" srcOrd="0" destOrd="0" presId="urn:microsoft.com/office/officeart/2005/8/layout/vList2"/>
    <dgm:cxn modelId="{9070C39A-7E41-934E-9E33-8202C5B6620C}" type="presOf" srcId="{130B65E1-DE3E-554E-AA62-90CF90C58ED7}" destId="{D21A62F9-7255-2246-9470-D0841DD9C61A}" srcOrd="0" destOrd="0" presId="urn:microsoft.com/office/officeart/2005/8/layout/vList2"/>
    <dgm:cxn modelId="{347D40A2-828A-DA44-B1EB-12D6D49E62F7}" srcId="{CF83068E-F79F-844F-BE6F-5FCB6D9DB555}" destId="{130B65E1-DE3E-554E-AA62-90CF90C58ED7}" srcOrd="0" destOrd="0" parTransId="{CACB1211-FE7E-9649-B5FC-0ED1E0E5C303}" sibTransId="{8D2DCF98-97CC-C44B-A87F-EEE8CF881AAA}"/>
    <dgm:cxn modelId="{A2EF53C1-8053-D740-98A7-39B1194A1F9D}" srcId="{ED25F5D0-1229-894B-83BD-F66CDC38E2A2}" destId="{C4D8C863-8B78-E542-B2AE-65BB8443CBA9}" srcOrd="1" destOrd="0" parTransId="{E0AD5C1D-06F1-744B-B94F-9AA30C044A25}" sibTransId="{D70254AF-32ED-6D4F-9471-310BA7277216}"/>
    <dgm:cxn modelId="{CBB55DC3-F846-F941-8437-9B722921607E}" type="presOf" srcId="{CF83068E-F79F-844F-BE6F-5FCB6D9DB555}" destId="{B1001AE8-E382-5C41-9D92-52E75084AFBC}" srcOrd="0" destOrd="0" presId="urn:microsoft.com/office/officeart/2005/8/layout/vList2"/>
    <dgm:cxn modelId="{E7AD24D0-C433-FC43-A67E-24E3B076E83C}" srcId="{ED25F5D0-1229-894B-83BD-F66CDC38E2A2}" destId="{CF83068E-F79F-844F-BE6F-5FCB6D9DB555}" srcOrd="2" destOrd="0" parTransId="{97A52E54-DB60-124C-9528-6DBDF7EF009E}" sibTransId="{19847CB1-3CC5-054E-A486-EEC719814EA1}"/>
    <dgm:cxn modelId="{664E5083-2EBE-834D-B55E-297FEF976EF5}" type="presParOf" srcId="{DB33073D-A68F-024F-A5BA-41026C557231}" destId="{96BA19BF-7039-2B46-92B5-4BF13546B0EF}" srcOrd="0" destOrd="0" presId="urn:microsoft.com/office/officeart/2005/8/layout/vList2"/>
    <dgm:cxn modelId="{ED90D4FC-B7CE-D641-9552-53AEE150B3D1}" type="presParOf" srcId="{DB33073D-A68F-024F-A5BA-41026C557231}" destId="{44B48415-DC97-4B4C-95D4-436BCEF64EC5}" srcOrd="1" destOrd="0" presId="urn:microsoft.com/office/officeart/2005/8/layout/vList2"/>
    <dgm:cxn modelId="{392CDF63-9FAA-524E-92FD-A0A2DBE17DD2}" type="presParOf" srcId="{DB33073D-A68F-024F-A5BA-41026C557231}" destId="{41CA4743-A80C-F142-A469-21073ECAC4FF}" srcOrd="2" destOrd="0" presId="urn:microsoft.com/office/officeart/2005/8/layout/vList2"/>
    <dgm:cxn modelId="{CD6338B7-7E06-2043-91C8-D72194FEF897}" type="presParOf" srcId="{DB33073D-A68F-024F-A5BA-41026C557231}" destId="{ACCC9C6A-F190-A847-8538-6DDD76376EE1}" srcOrd="3" destOrd="0" presId="urn:microsoft.com/office/officeart/2005/8/layout/vList2"/>
    <dgm:cxn modelId="{423EADA9-AA7F-A149-B0BA-32C66C0798CA}" type="presParOf" srcId="{DB33073D-A68F-024F-A5BA-41026C557231}" destId="{B1001AE8-E382-5C41-9D92-52E75084AFBC}" srcOrd="4" destOrd="0" presId="urn:microsoft.com/office/officeart/2005/8/layout/vList2"/>
    <dgm:cxn modelId="{9AE8EA0B-78C2-B94F-90BB-DD5304775BA8}" type="presParOf" srcId="{DB33073D-A68F-024F-A5BA-41026C557231}" destId="{D21A62F9-7255-2246-9470-D0841DD9C6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55F63-1F1E-4D45-8DA2-3E7478ED39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845BBE-C36C-184C-ADFE-AD9D0141959D}">
      <dgm:prSet custT="1"/>
      <dgm:spPr>
        <a:solidFill>
          <a:srgbClr val="152B48"/>
        </a:solidFill>
      </dgm:spPr>
      <dgm:t>
        <a:bodyPr/>
        <a:lstStyle/>
        <a:p>
          <a:r>
            <a:rPr lang="es-CO" sz="2800" dirty="0"/>
            <a:t>Duración normal 2 meses HRZE + 4 HR</a:t>
          </a:r>
        </a:p>
      </dgm:t>
    </dgm:pt>
    <dgm:pt modelId="{8E3CA05C-4FBD-E24F-9185-4A6C51DACA42}" type="parTrans" cxnId="{32C57B4E-15B4-1049-BDDC-727C82E8F957}">
      <dgm:prSet/>
      <dgm:spPr/>
      <dgm:t>
        <a:bodyPr/>
        <a:lstStyle/>
        <a:p>
          <a:endParaRPr lang="es-ES"/>
        </a:p>
      </dgm:t>
    </dgm:pt>
    <dgm:pt modelId="{E4072057-CD34-4A42-9557-8F6D86CA2131}" type="sibTrans" cxnId="{32C57B4E-15B4-1049-BDDC-727C82E8F957}">
      <dgm:prSet/>
      <dgm:spPr/>
      <dgm:t>
        <a:bodyPr/>
        <a:lstStyle/>
        <a:p>
          <a:endParaRPr lang="es-ES"/>
        </a:p>
      </dgm:t>
    </dgm:pt>
    <dgm:pt modelId="{8D1DAFAD-B757-154E-AD9C-58979EA6B795}">
      <dgm:prSet custT="1"/>
      <dgm:spPr>
        <a:solidFill>
          <a:srgbClr val="152B48"/>
        </a:solidFill>
      </dgm:spPr>
      <dgm:t>
        <a:bodyPr/>
        <a:lstStyle/>
        <a:p>
          <a:r>
            <a:rPr lang="es-CO" sz="2800" dirty="0"/>
            <a:t>Extensión de tratamiento a 2 meses HRZE + 7 HR</a:t>
          </a:r>
        </a:p>
      </dgm:t>
    </dgm:pt>
    <dgm:pt modelId="{406DCB65-FB2C-7A4D-88A0-E2C6C1A03E53}" type="parTrans" cxnId="{F26B8BC1-4252-3741-AFE9-8D54716B2011}">
      <dgm:prSet/>
      <dgm:spPr/>
      <dgm:t>
        <a:bodyPr/>
        <a:lstStyle/>
        <a:p>
          <a:endParaRPr lang="es-ES"/>
        </a:p>
      </dgm:t>
    </dgm:pt>
    <dgm:pt modelId="{BE965509-B6E6-AA4D-BCA9-DB52B424C25C}" type="sibTrans" cxnId="{F26B8BC1-4252-3741-AFE9-8D54716B2011}">
      <dgm:prSet/>
      <dgm:spPr/>
      <dgm:t>
        <a:bodyPr/>
        <a:lstStyle/>
        <a:p>
          <a:endParaRPr lang="es-ES"/>
        </a:p>
      </dgm:t>
    </dgm:pt>
    <dgm:pt modelId="{CA76E35F-A3BC-D14B-8254-447929D57A46}" type="pres">
      <dgm:prSet presAssocID="{23155F63-1F1E-4D45-8DA2-3E7478ED39CA}" presName="linear" presStyleCnt="0">
        <dgm:presLayoutVars>
          <dgm:animLvl val="lvl"/>
          <dgm:resizeHandles val="exact"/>
        </dgm:presLayoutVars>
      </dgm:prSet>
      <dgm:spPr/>
    </dgm:pt>
    <dgm:pt modelId="{F634D055-AE42-894B-A5F6-5C046379E801}" type="pres">
      <dgm:prSet presAssocID="{1C845BBE-C36C-184C-ADFE-AD9D0141959D}" presName="parentText" presStyleLbl="node1" presStyleIdx="0" presStyleCnt="2" custLinFactY="-17588" custLinFactNeighborX="0" custLinFactNeighborY="-100000">
        <dgm:presLayoutVars>
          <dgm:chMax val="0"/>
          <dgm:bulletEnabled val="1"/>
        </dgm:presLayoutVars>
      </dgm:prSet>
      <dgm:spPr/>
    </dgm:pt>
    <dgm:pt modelId="{6CD8988E-5BA5-614B-A60A-363DD41D498B}" type="pres">
      <dgm:prSet presAssocID="{E4072057-CD34-4A42-9557-8F6D86CA2131}" presName="spacer" presStyleCnt="0"/>
      <dgm:spPr/>
    </dgm:pt>
    <dgm:pt modelId="{BBF0C6AC-E87C-7348-98AA-F0878FF1641F}" type="pres">
      <dgm:prSet presAssocID="{8D1DAFAD-B757-154E-AD9C-58979EA6B795}" presName="parentText" presStyleLbl="node1" presStyleIdx="1" presStyleCnt="2" custLinFactY="2656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A2AA7609-DCF9-2847-92FA-0EDAD381C795}" type="presOf" srcId="{23155F63-1F1E-4D45-8DA2-3E7478ED39CA}" destId="{CA76E35F-A3BC-D14B-8254-447929D57A46}" srcOrd="0" destOrd="0" presId="urn:microsoft.com/office/officeart/2005/8/layout/vList2"/>
    <dgm:cxn modelId="{B44E592F-A355-E34F-970E-FD719D86F186}" type="presOf" srcId="{8D1DAFAD-B757-154E-AD9C-58979EA6B795}" destId="{BBF0C6AC-E87C-7348-98AA-F0878FF1641F}" srcOrd="0" destOrd="0" presId="urn:microsoft.com/office/officeart/2005/8/layout/vList2"/>
    <dgm:cxn modelId="{32C57B4E-15B4-1049-BDDC-727C82E8F957}" srcId="{23155F63-1F1E-4D45-8DA2-3E7478ED39CA}" destId="{1C845BBE-C36C-184C-ADFE-AD9D0141959D}" srcOrd="0" destOrd="0" parTransId="{8E3CA05C-4FBD-E24F-9185-4A6C51DACA42}" sibTransId="{E4072057-CD34-4A42-9557-8F6D86CA2131}"/>
    <dgm:cxn modelId="{F26B8BC1-4252-3741-AFE9-8D54716B2011}" srcId="{23155F63-1F1E-4D45-8DA2-3E7478ED39CA}" destId="{8D1DAFAD-B757-154E-AD9C-58979EA6B795}" srcOrd="1" destOrd="0" parTransId="{406DCB65-FB2C-7A4D-88A0-E2C6C1A03E53}" sibTransId="{BE965509-B6E6-AA4D-BCA9-DB52B424C25C}"/>
    <dgm:cxn modelId="{539FCDE4-C103-344D-9D76-11C9A9443458}" type="presOf" srcId="{1C845BBE-C36C-184C-ADFE-AD9D0141959D}" destId="{F634D055-AE42-894B-A5F6-5C046379E801}" srcOrd="0" destOrd="0" presId="urn:microsoft.com/office/officeart/2005/8/layout/vList2"/>
    <dgm:cxn modelId="{0B113C83-8AAD-BE4E-9282-E01AB177882A}" type="presParOf" srcId="{CA76E35F-A3BC-D14B-8254-447929D57A46}" destId="{F634D055-AE42-894B-A5F6-5C046379E801}" srcOrd="0" destOrd="0" presId="urn:microsoft.com/office/officeart/2005/8/layout/vList2"/>
    <dgm:cxn modelId="{A5DA26DF-7ED2-0A49-956E-1D1A4E8198F3}" type="presParOf" srcId="{CA76E35F-A3BC-D14B-8254-447929D57A46}" destId="{6CD8988E-5BA5-614B-A60A-363DD41D498B}" srcOrd="1" destOrd="0" presId="urn:microsoft.com/office/officeart/2005/8/layout/vList2"/>
    <dgm:cxn modelId="{93B5BA1C-4BFB-9241-91A1-D170E5A8B877}" type="presParOf" srcId="{CA76E35F-A3BC-D14B-8254-447929D57A46}" destId="{BBF0C6AC-E87C-7348-98AA-F0878FF164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2AA12-636E-BC40-B430-54904FEF90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6CA46A-52BD-CD47-96DB-33B97EDCA438}">
      <dgm:prSet custT="1"/>
      <dgm:spPr>
        <a:solidFill>
          <a:srgbClr val="152B48"/>
        </a:solidFill>
      </dgm:spPr>
      <dgm:t>
        <a:bodyPr/>
        <a:lstStyle/>
        <a:p>
          <a:r>
            <a:rPr lang="es-CO" sz="3200">
              <a:latin typeface="Montserrat" panose="00000500000000000000" pitchFamily="50" charset="0"/>
            </a:rPr>
            <a:t>Inicio de tratamiento anti TB es la prioridad</a:t>
          </a:r>
        </a:p>
      </dgm:t>
    </dgm:pt>
    <dgm:pt modelId="{B8FD6D25-5479-624D-A8E2-AE7129B73B12}" type="parTrans" cxnId="{9EF61F0C-0C34-2B4B-86A6-A421E05F481B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C3D5A7C2-3693-C340-9592-7A3E9A203CA4}" type="sibTrans" cxnId="{9EF61F0C-0C34-2B4B-86A6-A421E05F481B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7983A92C-5466-704C-BF81-F909F8C5660C}">
      <dgm:prSet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Si CD4+ es menor a 50, iniciar TAR en las 2 primeras semanas luego de inicio de anti TB.</a:t>
          </a:r>
        </a:p>
      </dgm:t>
    </dgm:pt>
    <dgm:pt modelId="{17ADFC67-D1BD-804F-84FA-E3259E303975}" type="parTrans" cxnId="{BC981AD0-C51A-E549-ADDA-71026B768FA2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DF11E78D-E24B-3447-9292-9E1E48D2EF84}" type="sibTrans" cxnId="{BC981AD0-C51A-E549-ADDA-71026B768FA2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901C68DA-7229-6D41-9622-57A4FC42D833}">
      <dgm:prSet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Si CD4+ es mayor a 50, iniciar TAR en las siguientes 2 a 8 semanas luego de inicio de anti TB.</a:t>
          </a:r>
        </a:p>
      </dgm:t>
    </dgm:pt>
    <dgm:pt modelId="{193482EB-4D56-A344-8ACD-17FA5AE07A6B}" type="parTrans" cxnId="{B331ABDA-2D6B-CC48-921E-40411986A383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A80F91E8-714D-094D-90F6-7DD7402FC7F8}" type="sibTrans" cxnId="{B331ABDA-2D6B-CC48-921E-40411986A383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BE0C98C2-F28C-1F40-AB7B-7E0F08672A9A}">
      <dgm:prSet custT="1"/>
      <dgm:spPr/>
      <dgm:t>
        <a:bodyPr/>
        <a:lstStyle/>
        <a:p>
          <a:r>
            <a:rPr lang="es-CO" sz="2400" dirty="0">
              <a:latin typeface="Montserrat" panose="00000500000000000000" pitchFamily="50" charset="0"/>
            </a:rPr>
            <a:t>En caso de TB meníngea, el inicio de TAR siempre deberá retrasarse hasta las 8 semanas.</a:t>
          </a:r>
        </a:p>
      </dgm:t>
    </dgm:pt>
    <dgm:pt modelId="{066B644A-173F-B14C-8847-CA130F6ECF8A}" type="parTrans" cxnId="{C3C91B61-1E15-EB47-9610-B5C55A6FCF11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B57C1E34-01A8-634B-B9BE-34F362CAF2AA}" type="sibTrans" cxnId="{C3C91B61-1E15-EB47-9610-B5C55A6FCF11}">
      <dgm:prSet/>
      <dgm:spPr/>
      <dgm:t>
        <a:bodyPr/>
        <a:lstStyle/>
        <a:p>
          <a:endParaRPr lang="es-ES" sz="1800">
            <a:latin typeface="Montserrat" panose="00000500000000000000" pitchFamily="50" charset="0"/>
          </a:endParaRPr>
        </a:p>
      </dgm:t>
    </dgm:pt>
    <dgm:pt modelId="{84D7A53C-3BD3-1242-A7DA-26A8467F8FDA}" type="pres">
      <dgm:prSet presAssocID="{BE22AA12-636E-BC40-B430-54904FEF904F}" presName="linear" presStyleCnt="0">
        <dgm:presLayoutVars>
          <dgm:animLvl val="lvl"/>
          <dgm:resizeHandles val="exact"/>
        </dgm:presLayoutVars>
      </dgm:prSet>
      <dgm:spPr/>
    </dgm:pt>
    <dgm:pt modelId="{6A55FA3C-CB97-7D48-A568-F15B03B0AF51}" type="pres">
      <dgm:prSet presAssocID="{8A6CA46A-52BD-CD47-96DB-33B97EDCA43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E26431-E561-1F40-AD13-0B11A453900B}" type="pres">
      <dgm:prSet presAssocID="{8A6CA46A-52BD-CD47-96DB-33B97EDCA4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EF61F0C-0C34-2B4B-86A6-A421E05F481B}" srcId="{BE22AA12-636E-BC40-B430-54904FEF904F}" destId="{8A6CA46A-52BD-CD47-96DB-33B97EDCA438}" srcOrd="0" destOrd="0" parTransId="{B8FD6D25-5479-624D-A8E2-AE7129B73B12}" sibTransId="{C3D5A7C2-3693-C340-9592-7A3E9A203CA4}"/>
    <dgm:cxn modelId="{926C3E3B-5DC3-3540-B8FA-9CD3FB076BA6}" type="presOf" srcId="{BE0C98C2-F28C-1F40-AB7B-7E0F08672A9A}" destId="{D2E26431-E561-1F40-AD13-0B11A453900B}" srcOrd="0" destOrd="2" presId="urn:microsoft.com/office/officeart/2005/8/layout/vList2"/>
    <dgm:cxn modelId="{C3C91B61-1E15-EB47-9610-B5C55A6FCF11}" srcId="{8A6CA46A-52BD-CD47-96DB-33B97EDCA438}" destId="{BE0C98C2-F28C-1F40-AB7B-7E0F08672A9A}" srcOrd="2" destOrd="0" parTransId="{066B644A-173F-B14C-8847-CA130F6ECF8A}" sibTransId="{B57C1E34-01A8-634B-B9BE-34F362CAF2AA}"/>
    <dgm:cxn modelId="{39053B72-1967-3846-8925-CF1D2517C563}" type="presOf" srcId="{BE22AA12-636E-BC40-B430-54904FEF904F}" destId="{84D7A53C-3BD3-1242-A7DA-26A8467F8FDA}" srcOrd="0" destOrd="0" presId="urn:microsoft.com/office/officeart/2005/8/layout/vList2"/>
    <dgm:cxn modelId="{BC981AD0-C51A-E549-ADDA-71026B768FA2}" srcId="{8A6CA46A-52BD-CD47-96DB-33B97EDCA438}" destId="{7983A92C-5466-704C-BF81-F909F8C5660C}" srcOrd="0" destOrd="0" parTransId="{17ADFC67-D1BD-804F-84FA-E3259E303975}" sibTransId="{DF11E78D-E24B-3447-9292-9E1E48D2EF84}"/>
    <dgm:cxn modelId="{A27AE6D8-8F46-8B46-8718-E2155A64E1DE}" type="presOf" srcId="{8A6CA46A-52BD-CD47-96DB-33B97EDCA438}" destId="{6A55FA3C-CB97-7D48-A568-F15B03B0AF51}" srcOrd="0" destOrd="0" presId="urn:microsoft.com/office/officeart/2005/8/layout/vList2"/>
    <dgm:cxn modelId="{B331ABDA-2D6B-CC48-921E-40411986A383}" srcId="{8A6CA46A-52BD-CD47-96DB-33B97EDCA438}" destId="{901C68DA-7229-6D41-9622-57A4FC42D833}" srcOrd="1" destOrd="0" parTransId="{193482EB-4D56-A344-8ACD-17FA5AE07A6B}" sibTransId="{A80F91E8-714D-094D-90F6-7DD7402FC7F8}"/>
    <dgm:cxn modelId="{9FBA4FDC-4062-8546-99C9-65BA20820A6A}" type="presOf" srcId="{901C68DA-7229-6D41-9622-57A4FC42D833}" destId="{D2E26431-E561-1F40-AD13-0B11A453900B}" srcOrd="0" destOrd="1" presId="urn:microsoft.com/office/officeart/2005/8/layout/vList2"/>
    <dgm:cxn modelId="{93D44DF4-E429-F542-A390-B2805FFEC077}" type="presOf" srcId="{7983A92C-5466-704C-BF81-F909F8C5660C}" destId="{D2E26431-E561-1F40-AD13-0B11A453900B}" srcOrd="0" destOrd="0" presId="urn:microsoft.com/office/officeart/2005/8/layout/vList2"/>
    <dgm:cxn modelId="{AC94CE1B-CDF3-394C-93E4-CDEA14EB0B26}" type="presParOf" srcId="{84D7A53C-3BD3-1242-A7DA-26A8467F8FDA}" destId="{6A55FA3C-CB97-7D48-A568-F15B03B0AF51}" srcOrd="0" destOrd="0" presId="urn:microsoft.com/office/officeart/2005/8/layout/vList2"/>
    <dgm:cxn modelId="{C3A331E8-B34B-5247-B12A-DC4C21AFE35B}" type="presParOf" srcId="{84D7A53C-3BD3-1242-A7DA-26A8467F8FDA}" destId="{D2E26431-E561-1F40-AD13-0B11A45390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E6155-3DFE-4C0D-9C5E-D962FFF24FA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3F6CA8-CA2A-4FD9-86CE-0BAA2CB0563F}">
      <dgm:prSet/>
      <dgm:spPr/>
      <dgm:t>
        <a:bodyPr/>
        <a:lstStyle/>
        <a:p>
          <a:r>
            <a:rPr lang="es-CO" dirty="0"/>
            <a:t>Cirrosis</a:t>
          </a:r>
          <a:endParaRPr lang="en-US" dirty="0"/>
        </a:p>
      </dgm:t>
    </dgm:pt>
    <dgm:pt modelId="{47A20E45-4421-48C0-B48E-44D360E72553}" type="parTrans" cxnId="{287D30AE-A320-4197-8F29-4B995C4CD4AD}">
      <dgm:prSet/>
      <dgm:spPr/>
      <dgm:t>
        <a:bodyPr/>
        <a:lstStyle/>
        <a:p>
          <a:endParaRPr lang="en-US"/>
        </a:p>
      </dgm:t>
    </dgm:pt>
    <dgm:pt modelId="{6F666E79-C2AE-4C0A-8561-413664224CD8}" type="sibTrans" cxnId="{287D30AE-A320-4197-8F29-4B995C4CD4AD}">
      <dgm:prSet/>
      <dgm:spPr/>
      <dgm:t>
        <a:bodyPr/>
        <a:lstStyle/>
        <a:p>
          <a:endParaRPr lang="en-US"/>
        </a:p>
      </dgm:t>
    </dgm:pt>
    <dgm:pt modelId="{5349FABA-C552-4900-9518-5D7996594E92}">
      <dgm:prSet/>
      <dgm:spPr/>
      <dgm:t>
        <a:bodyPr/>
        <a:lstStyle/>
        <a:p>
          <a:r>
            <a:rPr lang="es-CO" dirty="0"/>
            <a:t>Descompensación</a:t>
          </a:r>
        </a:p>
        <a:p>
          <a:r>
            <a:rPr lang="es-CO" dirty="0"/>
            <a:t>cirrosis </a:t>
          </a:r>
          <a:endParaRPr lang="en-US" dirty="0"/>
        </a:p>
      </dgm:t>
    </dgm:pt>
    <dgm:pt modelId="{CF079E4A-96DC-48F5-A03F-5E6DBE35578E}" type="parTrans" cxnId="{44DA1FCF-19FB-4F03-8CF5-E98DA36AFBF3}">
      <dgm:prSet/>
      <dgm:spPr/>
      <dgm:t>
        <a:bodyPr/>
        <a:lstStyle/>
        <a:p>
          <a:endParaRPr lang="en-US"/>
        </a:p>
      </dgm:t>
    </dgm:pt>
    <dgm:pt modelId="{6A1A268D-777C-4B18-9139-881B7A629777}" type="sibTrans" cxnId="{44DA1FCF-19FB-4F03-8CF5-E98DA36AFBF3}">
      <dgm:prSet/>
      <dgm:spPr/>
      <dgm:t>
        <a:bodyPr/>
        <a:lstStyle/>
        <a:p>
          <a:endParaRPr lang="en-US"/>
        </a:p>
      </dgm:t>
    </dgm:pt>
    <dgm:pt modelId="{837E3A2D-6A69-4936-95DF-09D243DCEF70}">
      <dgm:prSet/>
      <dgm:spPr/>
      <dgm:t>
        <a:bodyPr/>
        <a:lstStyle/>
        <a:p>
          <a:r>
            <a:rPr lang="es-CO" dirty="0"/>
            <a:t>Hepatocarcinoma</a:t>
          </a:r>
          <a:endParaRPr lang="en-US" dirty="0"/>
        </a:p>
      </dgm:t>
    </dgm:pt>
    <dgm:pt modelId="{8E283F19-3FE8-4DB4-95B2-358E96809B8B}" type="parTrans" cxnId="{D047D4AF-8800-4735-BC19-9026A4F06566}">
      <dgm:prSet/>
      <dgm:spPr/>
      <dgm:t>
        <a:bodyPr/>
        <a:lstStyle/>
        <a:p>
          <a:endParaRPr lang="en-US"/>
        </a:p>
      </dgm:t>
    </dgm:pt>
    <dgm:pt modelId="{D64910E1-6E57-4422-98C4-AD65F9C987AE}" type="sibTrans" cxnId="{D047D4AF-8800-4735-BC19-9026A4F06566}">
      <dgm:prSet/>
      <dgm:spPr/>
      <dgm:t>
        <a:bodyPr/>
        <a:lstStyle/>
        <a:p>
          <a:endParaRPr lang="en-US"/>
        </a:p>
      </dgm:t>
    </dgm:pt>
    <dgm:pt modelId="{6AB24905-079D-664F-A76C-2A036D581D15}">
      <dgm:prSet/>
      <dgm:spPr/>
      <dgm:t>
        <a:bodyPr/>
        <a:lstStyle/>
        <a:p>
          <a:r>
            <a:rPr lang="es-ES" dirty="0"/>
            <a:t>Carga viral.</a:t>
          </a:r>
        </a:p>
        <a:p>
          <a:r>
            <a:rPr lang="es-ES" dirty="0"/>
            <a:t>Fibrosis y ALT elevado.</a:t>
          </a:r>
        </a:p>
        <a:p>
          <a:r>
            <a:rPr lang="es-ES" dirty="0"/>
            <a:t>Genotipo y </a:t>
          </a:r>
          <a:r>
            <a:rPr lang="es-ES" dirty="0" err="1"/>
            <a:t>HBeAg</a:t>
          </a:r>
          <a:r>
            <a:rPr lang="es-ES" dirty="0"/>
            <a:t>.</a:t>
          </a:r>
        </a:p>
        <a:p>
          <a:r>
            <a:rPr lang="es-ES" dirty="0"/>
            <a:t>Coinfecciones y OH.</a:t>
          </a:r>
        </a:p>
      </dgm:t>
    </dgm:pt>
    <dgm:pt modelId="{388796C4-64E5-794F-9C11-46A05FA0B272}" type="parTrans" cxnId="{BE7D90CD-2F52-BB4A-A88D-5C5A0246CF9C}">
      <dgm:prSet/>
      <dgm:spPr/>
      <dgm:t>
        <a:bodyPr/>
        <a:lstStyle/>
        <a:p>
          <a:endParaRPr lang="es-ES"/>
        </a:p>
      </dgm:t>
    </dgm:pt>
    <dgm:pt modelId="{8AB517DE-F808-3E4B-996B-6D519F55CF17}" type="sibTrans" cxnId="{BE7D90CD-2F52-BB4A-A88D-5C5A0246CF9C}">
      <dgm:prSet/>
      <dgm:spPr/>
      <dgm:t>
        <a:bodyPr/>
        <a:lstStyle/>
        <a:p>
          <a:endParaRPr lang="es-ES"/>
        </a:p>
      </dgm:t>
    </dgm:pt>
    <dgm:pt modelId="{CA4920F4-54BA-724D-8E8B-2C3FBD1DFA24}">
      <dgm:prSet/>
      <dgm:spPr/>
      <dgm:t>
        <a:bodyPr/>
        <a:lstStyle/>
        <a:p>
          <a:r>
            <a:rPr lang="es-ES" dirty="0"/>
            <a:t>23% a 5 años.</a:t>
          </a:r>
        </a:p>
        <a:p>
          <a:r>
            <a:rPr lang="es-ES" dirty="0"/>
            <a:t>Edad, viremia. </a:t>
          </a:r>
        </a:p>
        <a:p>
          <a:r>
            <a:rPr lang="es-ES" dirty="0"/>
            <a:t>Sobrevida 5 años 14-35%.</a:t>
          </a:r>
        </a:p>
      </dgm:t>
    </dgm:pt>
    <dgm:pt modelId="{38919B9E-8C33-DB40-BA59-1498226A8989}" type="parTrans" cxnId="{2D546847-3732-BD4D-9808-DBCDB4F334BA}">
      <dgm:prSet/>
      <dgm:spPr/>
      <dgm:t>
        <a:bodyPr/>
        <a:lstStyle/>
        <a:p>
          <a:endParaRPr lang="es-ES"/>
        </a:p>
      </dgm:t>
    </dgm:pt>
    <dgm:pt modelId="{CACEC193-9F3D-7644-8F5B-4BCE0C896C56}" type="sibTrans" cxnId="{2D546847-3732-BD4D-9808-DBCDB4F334BA}">
      <dgm:prSet/>
      <dgm:spPr/>
      <dgm:t>
        <a:bodyPr/>
        <a:lstStyle/>
        <a:p>
          <a:endParaRPr lang="es-ES"/>
        </a:p>
      </dgm:t>
    </dgm:pt>
    <dgm:pt modelId="{4FAA669A-405D-D14F-A833-EA97B35EF55E}">
      <dgm:prSet/>
      <dgm:spPr/>
      <dgm:t>
        <a:bodyPr/>
        <a:lstStyle/>
        <a:p>
          <a:r>
            <a:rPr lang="es-ES" dirty="0"/>
            <a:t>Seropositividad HBsAg 7 a 90 veces más.</a:t>
          </a:r>
        </a:p>
        <a:p>
          <a:r>
            <a:rPr lang="es-ES" dirty="0"/>
            <a:t>Carga viral.</a:t>
          </a:r>
        </a:p>
        <a:p>
          <a:r>
            <a:rPr lang="es-ES" dirty="0"/>
            <a:t>Mutaciones BCP.</a:t>
          </a:r>
        </a:p>
      </dgm:t>
    </dgm:pt>
    <dgm:pt modelId="{F30AA6F1-16C9-EB49-966B-B836C2BD8156}" type="parTrans" cxnId="{6C4FF060-BA04-AF49-841E-03408CECA26A}">
      <dgm:prSet/>
      <dgm:spPr/>
      <dgm:t>
        <a:bodyPr/>
        <a:lstStyle/>
        <a:p>
          <a:endParaRPr lang="es-ES"/>
        </a:p>
      </dgm:t>
    </dgm:pt>
    <dgm:pt modelId="{E8E9044F-7EB9-1E4D-A47A-0E94B0584E4E}" type="sibTrans" cxnId="{6C4FF060-BA04-AF49-841E-03408CECA26A}">
      <dgm:prSet/>
      <dgm:spPr/>
      <dgm:t>
        <a:bodyPr/>
        <a:lstStyle/>
        <a:p>
          <a:endParaRPr lang="es-ES"/>
        </a:p>
      </dgm:t>
    </dgm:pt>
    <dgm:pt modelId="{7EE91C1B-6036-FB41-9BB4-B8D2AE73CB77}" type="pres">
      <dgm:prSet presAssocID="{C44E6155-3DFE-4C0D-9C5E-D962FFF24F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015193-E1A7-5A4A-AC5F-90E94CE1672C}" type="pres">
      <dgm:prSet presAssocID="{D53F6CA8-CA2A-4FD9-86CE-0BAA2CB0563F}" presName="hierRoot1" presStyleCnt="0"/>
      <dgm:spPr/>
    </dgm:pt>
    <dgm:pt modelId="{C08CD1C5-CDDF-C144-9FB4-30BB3C1447D6}" type="pres">
      <dgm:prSet presAssocID="{D53F6CA8-CA2A-4FD9-86CE-0BAA2CB0563F}" presName="composite" presStyleCnt="0"/>
      <dgm:spPr/>
    </dgm:pt>
    <dgm:pt modelId="{7067E349-BC2F-D540-9464-C252413937B8}" type="pres">
      <dgm:prSet presAssocID="{D53F6CA8-CA2A-4FD9-86CE-0BAA2CB0563F}" presName="background" presStyleLbl="node0" presStyleIdx="0" presStyleCnt="3"/>
      <dgm:spPr/>
    </dgm:pt>
    <dgm:pt modelId="{AD5ACF22-2446-D441-8171-A004E86B7564}" type="pres">
      <dgm:prSet presAssocID="{D53F6CA8-CA2A-4FD9-86CE-0BAA2CB0563F}" presName="text" presStyleLbl="fgAcc0" presStyleIdx="0" presStyleCnt="3">
        <dgm:presLayoutVars>
          <dgm:chPref val="3"/>
        </dgm:presLayoutVars>
      </dgm:prSet>
      <dgm:spPr/>
    </dgm:pt>
    <dgm:pt modelId="{FF6CF63F-12B3-8E47-878D-9975EDB67E42}" type="pres">
      <dgm:prSet presAssocID="{D53F6CA8-CA2A-4FD9-86CE-0BAA2CB0563F}" presName="hierChild2" presStyleCnt="0"/>
      <dgm:spPr/>
    </dgm:pt>
    <dgm:pt modelId="{BB9C6B2B-E258-CF46-95AD-78A4AF1484EA}" type="pres">
      <dgm:prSet presAssocID="{388796C4-64E5-794F-9C11-46A05FA0B272}" presName="Name10" presStyleLbl="parChTrans1D2" presStyleIdx="0" presStyleCnt="3"/>
      <dgm:spPr/>
    </dgm:pt>
    <dgm:pt modelId="{2E887C1A-8872-8540-9F90-F40761CB6AA9}" type="pres">
      <dgm:prSet presAssocID="{6AB24905-079D-664F-A76C-2A036D581D15}" presName="hierRoot2" presStyleCnt="0"/>
      <dgm:spPr/>
    </dgm:pt>
    <dgm:pt modelId="{EFC08B7D-7341-A648-A52A-074883D97BDF}" type="pres">
      <dgm:prSet presAssocID="{6AB24905-079D-664F-A76C-2A036D581D15}" presName="composite2" presStyleCnt="0"/>
      <dgm:spPr/>
    </dgm:pt>
    <dgm:pt modelId="{251741E2-D1AF-F84F-9659-59B2491F1505}" type="pres">
      <dgm:prSet presAssocID="{6AB24905-079D-664F-A76C-2A036D581D15}" presName="background2" presStyleLbl="node2" presStyleIdx="0" presStyleCnt="3"/>
      <dgm:spPr/>
    </dgm:pt>
    <dgm:pt modelId="{452A5C41-C4FF-174B-BC4F-5429F47E9602}" type="pres">
      <dgm:prSet presAssocID="{6AB24905-079D-664F-A76C-2A036D581D15}" presName="text2" presStyleLbl="fgAcc2" presStyleIdx="0" presStyleCnt="3">
        <dgm:presLayoutVars>
          <dgm:chPref val="3"/>
        </dgm:presLayoutVars>
      </dgm:prSet>
      <dgm:spPr/>
    </dgm:pt>
    <dgm:pt modelId="{900A20F7-83E3-544B-A8BA-482C4C01E909}" type="pres">
      <dgm:prSet presAssocID="{6AB24905-079D-664F-A76C-2A036D581D15}" presName="hierChild3" presStyleCnt="0"/>
      <dgm:spPr/>
    </dgm:pt>
    <dgm:pt modelId="{AA4AEC40-0016-5248-B640-519405863281}" type="pres">
      <dgm:prSet presAssocID="{5349FABA-C552-4900-9518-5D7996594E92}" presName="hierRoot1" presStyleCnt="0"/>
      <dgm:spPr/>
    </dgm:pt>
    <dgm:pt modelId="{E61B4D47-AB21-BB43-AB0A-85E053CA4737}" type="pres">
      <dgm:prSet presAssocID="{5349FABA-C552-4900-9518-5D7996594E92}" presName="composite" presStyleCnt="0"/>
      <dgm:spPr/>
    </dgm:pt>
    <dgm:pt modelId="{1E6CE962-26AF-E140-B06D-515B57019E68}" type="pres">
      <dgm:prSet presAssocID="{5349FABA-C552-4900-9518-5D7996594E92}" presName="background" presStyleLbl="node0" presStyleIdx="1" presStyleCnt="3"/>
      <dgm:spPr/>
    </dgm:pt>
    <dgm:pt modelId="{35A14D41-3421-D34B-9B87-BFB36A27E474}" type="pres">
      <dgm:prSet presAssocID="{5349FABA-C552-4900-9518-5D7996594E92}" presName="text" presStyleLbl="fgAcc0" presStyleIdx="1" presStyleCnt="3">
        <dgm:presLayoutVars>
          <dgm:chPref val="3"/>
        </dgm:presLayoutVars>
      </dgm:prSet>
      <dgm:spPr/>
    </dgm:pt>
    <dgm:pt modelId="{9921C694-DE58-7048-BEC3-65AC509EB524}" type="pres">
      <dgm:prSet presAssocID="{5349FABA-C552-4900-9518-5D7996594E92}" presName="hierChild2" presStyleCnt="0"/>
      <dgm:spPr/>
    </dgm:pt>
    <dgm:pt modelId="{C3EC871B-FCE4-8C47-A0CB-290BB157CCC0}" type="pres">
      <dgm:prSet presAssocID="{38919B9E-8C33-DB40-BA59-1498226A8989}" presName="Name10" presStyleLbl="parChTrans1D2" presStyleIdx="1" presStyleCnt="3"/>
      <dgm:spPr/>
    </dgm:pt>
    <dgm:pt modelId="{CC0C9B7A-B3CE-894B-AC89-1660B04CA1DC}" type="pres">
      <dgm:prSet presAssocID="{CA4920F4-54BA-724D-8E8B-2C3FBD1DFA24}" presName="hierRoot2" presStyleCnt="0"/>
      <dgm:spPr/>
    </dgm:pt>
    <dgm:pt modelId="{4F86F2D0-8827-634D-9F14-BB499651C97F}" type="pres">
      <dgm:prSet presAssocID="{CA4920F4-54BA-724D-8E8B-2C3FBD1DFA24}" presName="composite2" presStyleCnt="0"/>
      <dgm:spPr/>
    </dgm:pt>
    <dgm:pt modelId="{1E4D4572-1236-9942-A75E-629EE0CB667A}" type="pres">
      <dgm:prSet presAssocID="{CA4920F4-54BA-724D-8E8B-2C3FBD1DFA24}" presName="background2" presStyleLbl="node2" presStyleIdx="1" presStyleCnt="3"/>
      <dgm:spPr/>
    </dgm:pt>
    <dgm:pt modelId="{31E6AB0E-BAA7-EC45-AF6E-C2B11765261F}" type="pres">
      <dgm:prSet presAssocID="{CA4920F4-54BA-724D-8E8B-2C3FBD1DFA24}" presName="text2" presStyleLbl="fgAcc2" presStyleIdx="1" presStyleCnt="3">
        <dgm:presLayoutVars>
          <dgm:chPref val="3"/>
        </dgm:presLayoutVars>
      </dgm:prSet>
      <dgm:spPr/>
    </dgm:pt>
    <dgm:pt modelId="{3141576E-038C-374D-A057-0FC40BCA8B69}" type="pres">
      <dgm:prSet presAssocID="{CA4920F4-54BA-724D-8E8B-2C3FBD1DFA24}" presName="hierChild3" presStyleCnt="0"/>
      <dgm:spPr/>
    </dgm:pt>
    <dgm:pt modelId="{E75DF867-9EF9-9644-BC0F-4C83E9B865C7}" type="pres">
      <dgm:prSet presAssocID="{837E3A2D-6A69-4936-95DF-09D243DCEF70}" presName="hierRoot1" presStyleCnt="0"/>
      <dgm:spPr/>
    </dgm:pt>
    <dgm:pt modelId="{5342836B-3340-3249-9FF9-7BAD5E318C14}" type="pres">
      <dgm:prSet presAssocID="{837E3A2D-6A69-4936-95DF-09D243DCEF70}" presName="composite" presStyleCnt="0"/>
      <dgm:spPr/>
    </dgm:pt>
    <dgm:pt modelId="{16E704B8-D7CA-E742-8F88-459ACB8AA03C}" type="pres">
      <dgm:prSet presAssocID="{837E3A2D-6A69-4936-95DF-09D243DCEF70}" presName="background" presStyleLbl="node0" presStyleIdx="2" presStyleCnt="3"/>
      <dgm:spPr/>
    </dgm:pt>
    <dgm:pt modelId="{92012D1E-3812-7344-8DCB-96FC8A43782E}" type="pres">
      <dgm:prSet presAssocID="{837E3A2D-6A69-4936-95DF-09D243DCEF70}" presName="text" presStyleLbl="fgAcc0" presStyleIdx="2" presStyleCnt="3">
        <dgm:presLayoutVars>
          <dgm:chPref val="3"/>
        </dgm:presLayoutVars>
      </dgm:prSet>
      <dgm:spPr/>
    </dgm:pt>
    <dgm:pt modelId="{0397D8EF-47B1-A84A-B2E8-76F11C2BE934}" type="pres">
      <dgm:prSet presAssocID="{837E3A2D-6A69-4936-95DF-09D243DCEF70}" presName="hierChild2" presStyleCnt="0"/>
      <dgm:spPr/>
    </dgm:pt>
    <dgm:pt modelId="{181CB793-7223-804F-BD55-D15D62D45875}" type="pres">
      <dgm:prSet presAssocID="{F30AA6F1-16C9-EB49-966B-B836C2BD8156}" presName="Name10" presStyleLbl="parChTrans1D2" presStyleIdx="2" presStyleCnt="3"/>
      <dgm:spPr/>
    </dgm:pt>
    <dgm:pt modelId="{3542BA18-7790-9B4F-90FF-D80F358EBE17}" type="pres">
      <dgm:prSet presAssocID="{4FAA669A-405D-D14F-A833-EA97B35EF55E}" presName="hierRoot2" presStyleCnt="0"/>
      <dgm:spPr/>
    </dgm:pt>
    <dgm:pt modelId="{8E2B5795-A15F-BA43-A80D-31229AA0909C}" type="pres">
      <dgm:prSet presAssocID="{4FAA669A-405D-D14F-A833-EA97B35EF55E}" presName="composite2" presStyleCnt="0"/>
      <dgm:spPr/>
    </dgm:pt>
    <dgm:pt modelId="{02FFD08C-42CA-C640-B810-82FF2ABA68C3}" type="pres">
      <dgm:prSet presAssocID="{4FAA669A-405D-D14F-A833-EA97B35EF55E}" presName="background2" presStyleLbl="node2" presStyleIdx="2" presStyleCnt="3"/>
      <dgm:spPr/>
    </dgm:pt>
    <dgm:pt modelId="{0AD395DA-C72E-6341-B61F-5B9E0A75C1FC}" type="pres">
      <dgm:prSet presAssocID="{4FAA669A-405D-D14F-A833-EA97B35EF55E}" presName="text2" presStyleLbl="fgAcc2" presStyleIdx="2" presStyleCnt="3">
        <dgm:presLayoutVars>
          <dgm:chPref val="3"/>
        </dgm:presLayoutVars>
      </dgm:prSet>
      <dgm:spPr/>
    </dgm:pt>
    <dgm:pt modelId="{75D1C607-274C-9740-A231-341BC9314BD0}" type="pres">
      <dgm:prSet presAssocID="{4FAA669A-405D-D14F-A833-EA97B35EF55E}" presName="hierChild3" presStyleCnt="0"/>
      <dgm:spPr/>
    </dgm:pt>
  </dgm:ptLst>
  <dgm:cxnLst>
    <dgm:cxn modelId="{E55FDF2E-AFC8-6440-A308-4D6FC1AA629D}" type="presOf" srcId="{4FAA669A-405D-D14F-A833-EA97B35EF55E}" destId="{0AD395DA-C72E-6341-B61F-5B9E0A75C1FC}" srcOrd="0" destOrd="0" presId="urn:microsoft.com/office/officeart/2005/8/layout/hierarchy1"/>
    <dgm:cxn modelId="{6F0AD05C-3874-F545-AE43-621C3F609DE4}" type="presOf" srcId="{C44E6155-3DFE-4C0D-9C5E-D962FFF24FAE}" destId="{7EE91C1B-6036-FB41-9BB4-B8D2AE73CB77}" srcOrd="0" destOrd="0" presId="urn:microsoft.com/office/officeart/2005/8/layout/hierarchy1"/>
    <dgm:cxn modelId="{6C4FF060-BA04-AF49-841E-03408CECA26A}" srcId="{837E3A2D-6A69-4936-95DF-09D243DCEF70}" destId="{4FAA669A-405D-D14F-A833-EA97B35EF55E}" srcOrd="0" destOrd="0" parTransId="{F30AA6F1-16C9-EB49-966B-B836C2BD8156}" sibTransId="{E8E9044F-7EB9-1E4D-A47A-0E94B0584E4E}"/>
    <dgm:cxn modelId="{2D546847-3732-BD4D-9808-DBCDB4F334BA}" srcId="{5349FABA-C552-4900-9518-5D7996594E92}" destId="{CA4920F4-54BA-724D-8E8B-2C3FBD1DFA24}" srcOrd="0" destOrd="0" parTransId="{38919B9E-8C33-DB40-BA59-1498226A8989}" sibTransId="{CACEC193-9F3D-7644-8F5B-4BCE0C896C56}"/>
    <dgm:cxn modelId="{286FD447-A400-7949-8613-E6FF76510BA4}" type="presOf" srcId="{837E3A2D-6A69-4936-95DF-09D243DCEF70}" destId="{92012D1E-3812-7344-8DCB-96FC8A43782E}" srcOrd="0" destOrd="0" presId="urn:microsoft.com/office/officeart/2005/8/layout/hierarchy1"/>
    <dgm:cxn modelId="{2D03DE9F-444D-9647-A54F-2A7654F215D0}" type="presOf" srcId="{38919B9E-8C33-DB40-BA59-1498226A8989}" destId="{C3EC871B-FCE4-8C47-A0CB-290BB157CCC0}" srcOrd="0" destOrd="0" presId="urn:microsoft.com/office/officeart/2005/8/layout/hierarchy1"/>
    <dgm:cxn modelId="{0010C4A6-9414-3041-86E2-AF08778F4F35}" type="presOf" srcId="{388796C4-64E5-794F-9C11-46A05FA0B272}" destId="{BB9C6B2B-E258-CF46-95AD-78A4AF1484EA}" srcOrd="0" destOrd="0" presId="urn:microsoft.com/office/officeart/2005/8/layout/hierarchy1"/>
    <dgm:cxn modelId="{6DE59AA7-0C9D-294E-9403-028142AB7CD7}" type="presOf" srcId="{CA4920F4-54BA-724D-8E8B-2C3FBD1DFA24}" destId="{31E6AB0E-BAA7-EC45-AF6E-C2B11765261F}" srcOrd="0" destOrd="0" presId="urn:microsoft.com/office/officeart/2005/8/layout/hierarchy1"/>
    <dgm:cxn modelId="{55AA3FAA-F33A-6A46-8D27-D6316E6C3CC2}" type="presOf" srcId="{F30AA6F1-16C9-EB49-966B-B836C2BD8156}" destId="{181CB793-7223-804F-BD55-D15D62D45875}" srcOrd="0" destOrd="0" presId="urn:microsoft.com/office/officeart/2005/8/layout/hierarchy1"/>
    <dgm:cxn modelId="{287D30AE-A320-4197-8F29-4B995C4CD4AD}" srcId="{C44E6155-3DFE-4C0D-9C5E-D962FFF24FAE}" destId="{D53F6CA8-CA2A-4FD9-86CE-0BAA2CB0563F}" srcOrd="0" destOrd="0" parTransId="{47A20E45-4421-48C0-B48E-44D360E72553}" sibTransId="{6F666E79-C2AE-4C0A-8561-413664224CD8}"/>
    <dgm:cxn modelId="{D047D4AF-8800-4735-BC19-9026A4F06566}" srcId="{C44E6155-3DFE-4C0D-9C5E-D962FFF24FAE}" destId="{837E3A2D-6A69-4936-95DF-09D243DCEF70}" srcOrd="2" destOrd="0" parTransId="{8E283F19-3FE8-4DB4-95B2-358E96809B8B}" sibTransId="{D64910E1-6E57-4422-98C4-AD65F9C987AE}"/>
    <dgm:cxn modelId="{F0F9F4BA-789A-8D4F-BE31-36734A06A6C1}" type="presOf" srcId="{6AB24905-079D-664F-A76C-2A036D581D15}" destId="{452A5C41-C4FF-174B-BC4F-5429F47E9602}" srcOrd="0" destOrd="0" presId="urn:microsoft.com/office/officeart/2005/8/layout/hierarchy1"/>
    <dgm:cxn modelId="{B82E08C5-65CE-BB46-9737-F16D8F5590C4}" type="presOf" srcId="{5349FABA-C552-4900-9518-5D7996594E92}" destId="{35A14D41-3421-D34B-9B87-BFB36A27E474}" srcOrd="0" destOrd="0" presId="urn:microsoft.com/office/officeart/2005/8/layout/hierarchy1"/>
    <dgm:cxn modelId="{BE7D90CD-2F52-BB4A-A88D-5C5A0246CF9C}" srcId="{D53F6CA8-CA2A-4FD9-86CE-0BAA2CB0563F}" destId="{6AB24905-079D-664F-A76C-2A036D581D15}" srcOrd="0" destOrd="0" parTransId="{388796C4-64E5-794F-9C11-46A05FA0B272}" sibTransId="{8AB517DE-F808-3E4B-996B-6D519F55CF17}"/>
    <dgm:cxn modelId="{44DA1FCF-19FB-4F03-8CF5-E98DA36AFBF3}" srcId="{C44E6155-3DFE-4C0D-9C5E-D962FFF24FAE}" destId="{5349FABA-C552-4900-9518-5D7996594E92}" srcOrd="1" destOrd="0" parTransId="{CF079E4A-96DC-48F5-A03F-5E6DBE35578E}" sibTransId="{6A1A268D-777C-4B18-9139-881B7A629777}"/>
    <dgm:cxn modelId="{1AB5F6EF-5377-1F44-AD62-A86FC2ADA9E5}" type="presOf" srcId="{D53F6CA8-CA2A-4FD9-86CE-0BAA2CB0563F}" destId="{AD5ACF22-2446-D441-8171-A004E86B7564}" srcOrd="0" destOrd="0" presId="urn:microsoft.com/office/officeart/2005/8/layout/hierarchy1"/>
    <dgm:cxn modelId="{0FB78DC0-75AD-C648-802F-402AA31BB3AC}" type="presParOf" srcId="{7EE91C1B-6036-FB41-9BB4-B8D2AE73CB77}" destId="{65015193-E1A7-5A4A-AC5F-90E94CE1672C}" srcOrd="0" destOrd="0" presId="urn:microsoft.com/office/officeart/2005/8/layout/hierarchy1"/>
    <dgm:cxn modelId="{0F1117F9-90F5-0547-B892-E7CF9A333A04}" type="presParOf" srcId="{65015193-E1A7-5A4A-AC5F-90E94CE1672C}" destId="{C08CD1C5-CDDF-C144-9FB4-30BB3C1447D6}" srcOrd="0" destOrd="0" presId="urn:microsoft.com/office/officeart/2005/8/layout/hierarchy1"/>
    <dgm:cxn modelId="{EF55C319-99AC-5745-83C4-47B0542F9061}" type="presParOf" srcId="{C08CD1C5-CDDF-C144-9FB4-30BB3C1447D6}" destId="{7067E349-BC2F-D540-9464-C252413937B8}" srcOrd="0" destOrd="0" presId="urn:microsoft.com/office/officeart/2005/8/layout/hierarchy1"/>
    <dgm:cxn modelId="{B9156F3C-E8BB-E943-9003-03902653996B}" type="presParOf" srcId="{C08CD1C5-CDDF-C144-9FB4-30BB3C1447D6}" destId="{AD5ACF22-2446-D441-8171-A004E86B7564}" srcOrd="1" destOrd="0" presId="urn:microsoft.com/office/officeart/2005/8/layout/hierarchy1"/>
    <dgm:cxn modelId="{9212937D-A38E-154A-9C30-051A17D8633E}" type="presParOf" srcId="{65015193-E1A7-5A4A-AC5F-90E94CE1672C}" destId="{FF6CF63F-12B3-8E47-878D-9975EDB67E42}" srcOrd="1" destOrd="0" presId="urn:microsoft.com/office/officeart/2005/8/layout/hierarchy1"/>
    <dgm:cxn modelId="{2379897D-291E-1B4E-8517-EC949F62BF3E}" type="presParOf" srcId="{FF6CF63F-12B3-8E47-878D-9975EDB67E42}" destId="{BB9C6B2B-E258-CF46-95AD-78A4AF1484EA}" srcOrd="0" destOrd="0" presId="urn:microsoft.com/office/officeart/2005/8/layout/hierarchy1"/>
    <dgm:cxn modelId="{AEC5AEC2-B249-BB40-9F9F-864A0ABAE3BC}" type="presParOf" srcId="{FF6CF63F-12B3-8E47-878D-9975EDB67E42}" destId="{2E887C1A-8872-8540-9F90-F40761CB6AA9}" srcOrd="1" destOrd="0" presId="urn:microsoft.com/office/officeart/2005/8/layout/hierarchy1"/>
    <dgm:cxn modelId="{4865DEA4-FCC5-2842-A354-639D1E69E588}" type="presParOf" srcId="{2E887C1A-8872-8540-9F90-F40761CB6AA9}" destId="{EFC08B7D-7341-A648-A52A-074883D97BDF}" srcOrd="0" destOrd="0" presId="urn:microsoft.com/office/officeart/2005/8/layout/hierarchy1"/>
    <dgm:cxn modelId="{59661FB3-66F1-6E4E-A813-60E24FDFA7BE}" type="presParOf" srcId="{EFC08B7D-7341-A648-A52A-074883D97BDF}" destId="{251741E2-D1AF-F84F-9659-59B2491F1505}" srcOrd="0" destOrd="0" presId="urn:microsoft.com/office/officeart/2005/8/layout/hierarchy1"/>
    <dgm:cxn modelId="{317F5635-8BFE-F84D-9585-37200FC5DD84}" type="presParOf" srcId="{EFC08B7D-7341-A648-A52A-074883D97BDF}" destId="{452A5C41-C4FF-174B-BC4F-5429F47E9602}" srcOrd="1" destOrd="0" presId="urn:microsoft.com/office/officeart/2005/8/layout/hierarchy1"/>
    <dgm:cxn modelId="{E748CECE-FE7A-E545-8BAA-627F57B42419}" type="presParOf" srcId="{2E887C1A-8872-8540-9F90-F40761CB6AA9}" destId="{900A20F7-83E3-544B-A8BA-482C4C01E909}" srcOrd="1" destOrd="0" presId="urn:microsoft.com/office/officeart/2005/8/layout/hierarchy1"/>
    <dgm:cxn modelId="{4692FA2C-D431-724C-8A11-48D67747CABD}" type="presParOf" srcId="{7EE91C1B-6036-FB41-9BB4-B8D2AE73CB77}" destId="{AA4AEC40-0016-5248-B640-519405863281}" srcOrd="1" destOrd="0" presId="urn:microsoft.com/office/officeart/2005/8/layout/hierarchy1"/>
    <dgm:cxn modelId="{711BC8F8-41B1-E54E-9298-6183D9C5CABA}" type="presParOf" srcId="{AA4AEC40-0016-5248-B640-519405863281}" destId="{E61B4D47-AB21-BB43-AB0A-85E053CA4737}" srcOrd="0" destOrd="0" presId="urn:microsoft.com/office/officeart/2005/8/layout/hierarchy1"/>
    <dgm:cxn modelId="{733D2B01-6B1F-2441-AF79-C838F43893B4}" type="presParOf" srcId="{E61B4D47-AB21-BB43-AB0A-85E053CA4737}" destId="{1E6CE962-26AF-E140-B06D-515B57019E68}" srcOrd="0" destOrd="0" presId="urn:microsoft.com/office/officeart/2005/8/layout/hierarchy1"/>
    <dgm:cxn modelId="{74231553-C620-7F4A-81DD-2FCEC6BD806E}" type="presParOf" srcId="{E61B4D47-AB21-BB43-AB0A-85E053CA4737}" destId="{35A14D41-3421-D34B-9B87-BFB36A27E474}" srcOrd="1" destOrd="0" presId="urn:microsoft.com/office/officeart/2005/8/layout/hierarchy1"/>
    <dgm:cxn modelId="{064A7142-3F8A-4C4E-8995-A5F5BA36F27A}" type="presParOf" srcId="{AA4AEC40-0016-5248-B640-519405863281}" destId="{9921C694-DE58-7048-BEC3-65AC509EB524}" srcOrd="1" destOrd="0" presId="urn:microsoft.com/office/officeart/2005/8/layout/hierarchy1"/>
    <dgm:cxn modelId="{D76DBA5C-0FFB-A143-8134-114E74D93C85}" type="presParOf" srcId="{9921C694-DE58-7048-BEC3-65AC509EB524}" destId="{C3EC871B-FCE4-8C47-A0CB-290BB157CCC0}" srcOrd="0" destOrd="0" presId="urn:microsoft.com/office/officeart/2005/8/layout/hierarchy1"/>
    <dgm:cxn modelId="{30B1DB59-7B32-FA40-BF79-E79775CF8654}" type="presParOf" srcId="{9921C694-DE58-7048-BEC3-65AC509EB524}" destId="{CC0C9B7A-B3CE-894B-AC89-1660B04CA1DC}" srcOrd="1" destOrd="0" presId="urn:microsoft.com/office/officeart/2005/8/layout/hierarchy1"/>
    <dgm:cxn modelId="{4D294F6C-3D93-C64E-B021-A0437BC10836}" type="presParOf" srcId="{CC0C9B7A-B3CE-894B-AC89-1660B04CA1DC}" destId="{4F86F2D0-8827-634D-9F14-BB499651C97F}" srcOrd="0" destOrd="0" presId="urn:microsoft.com/office/officeart/2005/8/layout/hierarchy1"/>
    <dgm:cxn modelId="{62ADB80E-E595-B448-9BB8-683D7FA1FB9B}" type="presParOf" srcId="{4F86F2D0-8827-634D-9F14-BB499651C97F}" destId="{1E4D4572-1236-9942-A75E-629EE0CB667A}" srcOrd="0" destOrd="0" presId="urn:microsoft.com/office/officeart/2005/8/layout/hierarchy1"/>
    <dgm:cxn modelId="{319AA87B-340A-6549-9BA9-4AC04396A0E4}" type="presParOf" srcId="{4F86F2D0-8827-634D-9F14-BB499651C97F}" destId="{31E6AB0E-BAA7-EC45-AF6E-C2B11765261F}" srcOrd="1" destOrd="0" presId="urn:microsoft.com/office/officeart/2005/8/layout/hierarchy1"/>
    <dgm:cxn modelId="{3DE356F9-3219-AB4F-B45E-E831ECB975DD}" type="presParOf" srcId="{CC0C9B7A-B3CE-894B-AC89-1660B04CA1DC}" destId="{3141576E-038C-374D-A057-0FC40BCA8B69}" srcOrd="1" destOrd="0" presId="urn:microsoft.com/office/officeart/2005/8/layout/hierarchy1"/>
    <dgm:cxn modelId="{1126990B-1BE5-F44F-8266-54D985F2C95D}" type="presParOf" srcId="{7EE91C1B-6036-FB41-9BB4-B8D2AE73CB77}" destId="{E75DF867-9EF9-9644-BC0F-4C83E9B865C7}" srcOrd="2" destOrd="0" presId="urn:microsoft.com/office/officeart/2005/8/layout/hierarchy1"/>
    <dgm:cxn modelId="{1A89F18B-36DC-BC4F-AC33-42BFAB3D5570}" type="presParOf" srcId="{E75DF867-9EF9-9644-BC0F-4C83E9B865C7}" destId="{5342836B-3340-3249-9FF9-7BAD5E318C14}" srcOrd="0" destOrd="0" presId="urn:microsoft.com/office/officeart/2005/8/layout/hierarchy1"/>
    <dgm:cxn modelId="{441FD298-B124-024C-B352-C846910503CB}" type="presParOf" srcId="{5342836B-3340-3249-9FF9-7BAD5E318C14}" destId="{16E704B8-D7CA-E742-8F88-459ACB8AA03C}" srcOrd="0" destOrd="0" presId="urn:microsoft.com/office/officeart/2005/8/layout/hierarchy1"/>
    <dgm:cxn modelId="{E67405BE-9F5F-5649-8BCE-E1B00EFDF3DF}" type="presParOf" srcId="{5342836B-3340-3249-9FF9-7BAD5E318C14}" destId="{92012D1E-3812-7344-8DCB-96FC8A43782E}" srcOrd="1" destOrd="0" presId="urn:microsoft.com/office/officeart/2005/8/layout/hierarchy1"/>
    <dgm:cxn modelId="{5E9A85BE-66F2-DA48-9FA2-CC6B05D27748}" type="presParOf" srcId="{E75DF867-9EF9-9644-BC0F-4C83E9B865C7}" destId="{0397D8EF-47B1-A84A-B2E8-76F11C2BE934}" srcOrd="1" destOrd="0" presId="urn:microsoft.com/office/officeart/2005/8/layout/hierarchy1"/>
    <dgm:cxn modelId="{8FF68BC3-F48D-4748-B1E0-AC2FDCDE9545}" type="presParOf" srcId="{0397D8EF-47B1-A84A-B2E8-76F11C2BE934}" destId="{181CB793-7223-804F-BD55-D15D62D45875}" srcOrd="0" destOrd="0" presId="urn:microsoft.com/office/officeart/2005/8/layout/hierarchy1"/>
    <dgm:cxn modelId="{77C43A26-9D8B-094D-BF3D-4FD7BF6DAC4C}" type="presParOf" srcId="{0397D8EF-47B1-A84A-B2E8-76F11C2BE934}" destId="{3542BA18-7790-9B4F-90FF-D80F358EBE17}" srcOrd="1" destOrd="0" presId="urn:microsoft.com/office/officeart/2005/8/layout/hierarchy1"/>
    <dgm:cxn modelId="{2D15D3FB-C4E4-5945-9D87-FA49DA71EA52}" type="presParOf" srcId="{3542BA18-7790-9B4F-90FF-D80F358EBE17}" destId="{8E2B5795-A15F-BA43-A80D-31229AA0909C}" srcOrd="0" destOrd="0" presId="urn:microsoft.com/office/officeart/2005/8/layout/hierarchy1"/>
    <dgm:cxn modelId="{E812D696-76EE-8843-9112-6684E7819F90}" type="presParOf" srcId="{8E2B5795-A15F-BA43-A80D-31229AA0909C}" destId="{02FFD08C-42CA-C640-B810-82FF2ABA68C3}" srcOrd="0" destOrd="0" presId="urn:microsoft.com/office/officeart/2005/8/layout/hierarchy1"/>
    <dgm:cxn modelId="{8A4AC123-F278-9249-9C10-9D28C38A2A25}" type="presParOf" srcId="{8E2B5795-A15F-BA43-A80D-31229AA0909C}" destId="{0AD395DA-C72E-6341-B61F-5B9E0A75C1FC}" srcOrd="1" destOrd="0" presId="urn:microsoft.com/office/officeart/2005/8/layout/hierarchy1"/>
    <dgm:cxn modelId="{68ADB341-19C2-5B45-80ED-08A8A06DF3B0}" type="presParOf" srcId="{3542BA18-7790-9B4F-90FF-D80F358EBE17}" destId="{75D1C607-274C-9740-A231-341BC9314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1C4EE9-BB2A-2145-A526-7CDD60AB305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485B611-40A8-2041-9AAC-EC8F78DF98EC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Artritis dermatitis</a:t>
          </a:r>
        </a:p>
      </dgm:t>
    </dgm:pt>
    <dgm:pt modelId="{A953E13B-D50F-1344-86FE-55AF213DE7EA}" type="parTrans" cxnId="{F29801FA-2D32-3C4E-9215-47F9623B3F9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25F7BB1-5F89-464F-9388-F9268796D28A}" type="sibTrans" cxnId="{F29801FA-2D32-3C4E-9215-47F9623B3F9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43CD46E-67CD-9A49-A53F-7A38EF3605A4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Poliarteritis nodosa</a:t>
          </a:r>
        </a:p>
      </dgm:t>
    </dgm:pt>
    <dgm:pt modelId="{4E346F14-CE77-094B-801F-306E3D63FC51}" type="parTrans" cxnId="{A4AD2E2B-EA90-7F40-A8C6-78A59934F32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C52B680-6F44-794E-873E-A25BD222AE06}" type="sibTrans" cxnId="{A4AD2E2B-EA90-7F40-A8C6-78A59934F32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BC95A6B-1599-5840-B2E0-D780A0B648A7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Glomerulopatía</a:t>
          </a:r>
        </a:p>
      </dgm:t>
    </dgm:pt>
    <dgm:pt modelId="{313813EE-A060-6F42-9BC3-82AC3C8F68C0}" type="parTrans" cxnId="{1604246D-A93D-2843-9B93-ED5BB46C8BF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4BC5E32-57DB-C547-AAA5-FAEC5CF3D2F2}" type="sibTrans" cxnId="{1604246D-A93D-2843-9B93-ED5BB46C8BF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D2C8EFB-38A9-014E-9701-7E9BC559D661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Crioglobulinemia</a:t>
          </a:r>
        </a:p>
      </dgm:t>
    </dgm:pt>
    <dgm:pt modelId="{B741909B-16DD-5047-B85B-174039EA74E4}" type="parTrans" cxnId="{DC2EA438-85C9-174D-958A-29D0E32CE58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34E8A6C-F3FF-0048-AA67-C3063D0F1C98}" type="sibTrans" cxnId="{DC2EA438-85C9-174D-958A-29D0E32CE58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762CF74-DEED-C949-A9EF-8D351BF7DFAE}">
      <dgm:prSet/>
      <dgm:spPr/>
      <dgm:t>
        <a:bodyPr/>
        <a:lstStyle/>
        <a:p>
          <a:r>
            <a:rPr lang="es-CO" dirty="0" err="1">
              <a:latin typeface="Montserrat" panose="00000500000000000000" pitchFamily="50" charset="0"/>
            </a:rPr>
            <a:t>Mononeuritis</a:t>
          </a:r>
          <a:r>
            <a:rPr lang="es-CO" dirty="0">
              <a:latin typeface="Montserrat" panose="00000500000000000000" pitchFamily="50" charset="0"/>
            </a:rPr>
            <a:t> múltiple</a:t>
          </a:r>
        </a:p>
      </dgm:t>
    </dgm:pt>
    <dgm:pt modelId="{DA14943B-698F-9040-99C6-4562461D82A4}" type="parTrans" cxnId="{FB2A57B6-FCCB-B94E-9B56-AB5AE63FD9A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CBA6639-A36F-5D4C-B039-2C474534DD0C}" type="sibTrans" cxnId="{FB2A57B6-FCCB-B94E-9B56-AB5AE63FD9A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D5B96E7-CB2E-5B4A-9729-59761447923F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Polimialgia reumática</a:t>
          </a:r>
        </a:p>
      </dgm:t>
    </dgm:pt>
    <dgm:pt modelId="{8C0FA51E-B814-B149-9ACE-22EA46D763B9}" type="parTrans" cxnId="{C5FE01F8-E303-5847-996E-45961A43E8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B71D681-8539-7C4C-B2F9-6E4A21159BF9}" type="sibTrans" cxnId="{C5FE01F8-E303-5847-996E-45961A43E8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3856BFE-1B11-1D41-9FEB-B3E0C5C88369}" type="pres">
      <dgm:prSet presAssocID="{9E1C4EE9-BB2A-2145-A526-7CDD60AB3058}" presName="linear" presStyleCnt="0">
        <dgm:presLayoutVars>
          <dgm:animLvl val="lvl"/>
          <dgm:resizeHandles val="exact"/>
        </dgm:presLayoutVars>
      </dgm:prSet>
      <dgm:spPr/>
    </dgm:pt>
    <dgm:pt modelId="{DE69EC3E-4381-7041-8777-AA91717FB44E}" type="pres">
      <dgm:prSet presAssocID="{8485B611-40A8-2041-9AAC-EC8F78DF98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CAFAC87-145E-B34E-A413-876FC0B4BBA2}" type="pres">
      <dgm:prSet presAssocID="{425F7BB1-5F89-464F-9388-F9268796D28A}" presName="spacer" presStyleCnt="0"/>
      <dgm:spPr/>
    </dgm:pt>
    <dgm:pt modelId="{2CF5260A-EA51-314F-9151-6DCE0FE64D51}" type="pres">
      <dgm:prSet presAssocID="{B43CD46E-67CD-9A49-A53F-7A38EF3605A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23A6E4-C0FD-1E48-AD9E-82D29E2C63BF}" type="pres">
      <dgm:prSet presAssocID="{FC52B680-6F44-794E-873E-A25BD222AE06}" presName="spacer" presStyleCnt="0"/>
      <dgm:spPr/>
    </dgm:pt>
    <dgm:pt modelId="{7DDBBF3E-14CC-A24A-812C-76848486C3FA}" type="pres">
      <dgm:prSet presAssocID="{5BC95A6B-1599-5840-B2E0-D780A0B648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F205CF-8B04-3047-A861-0ADBA9CBD46E}" type="pres">
      <dgm:prSet presAssocID="{54BC5E32-57DB-C547-AAA5-FAEC5CF3D2F2}" presName="spacer" presStyleCnt="0"/>
      <dgm:spPr/>
    </dgm:pt>
    <dgm:pt modelId="{9A0D1D48-9EF4-DD4E-ACF0-9D58CDE86883}" type="pres">
      <dgm:prSet presAssocID="{7D2C8EFB-38A9-014E-9701-7E9BC559D66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60A4B77-5FEF-6141-BE05-ADD7E51053F6}" type="pres">
      <dgm:prSet presAssocID="{F34E8A6C-F3FF-0048-AA67-C3063D0F1C98}" presName="spacer" presStyleCnt="0"/>
      <dgm:spPr/>
    </dgm:pt>
    <dgm:pt modelId="{AA83FD2D-7C8B-C340-990D-B0507D49504E}" type="pres">
      <dgm:prSet presAssocID="{9762CF74-DEED-C949-A9EF-8D351BF7DF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CC0181-D467-784D-8026-C4BF7B9E0A23}" type="pres">
      <dgm:prSet presAssocID="{CCBA6639-A36F-5D4C-B039-2C474534DD0C}" presName="spacer" presStyleCnt="0"/>
      <dgm:spPr/>
    </dgm:pt>
    <dgm:pt modelId="{0FB24F27-01C5-4549-8D45-D248CBFD974D}" type="pres">
      <dgm:prSet presAssocID="{8D5B96E7-CB2E-5B4A-9729-59761447923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4AD2E2B-EA90-7F40-A8C6-78A59934F322}" srcId="{9E1C4EE9-BB2A-2145-A526-7CDD60AB3058}" destId="{B43CD46E-67CD-9A49-A53F-7A38EF3605A4}" srcOrd="1" destOrd="0" parTransId="{4E346F14-CE77-094B-801F-306E3D63FC51}" sibTransId="{FC52B680-6F44-794E-873E-A25BD222AE06}"/>
    <dgm:cxn modelId="{DC2EA438-85C9-174D-958A-29D0E32CE580}" srcId="{9E1C4EE9-BB2A-2145-A526-7CDD60AB3058}" destId="{7D2C8EFB-38A9-014E-9701-7E9BC559D661}" srcOrd="3" destOrd="0" parTransId="{B741909B-16DD-5047-B85B-174039EA74E4}" sibTransId="{F34E8A6C-F3FF-0048-AA67-C3063D0F1C98}"/>
    <dgm:cxn modelId="{8A903A5F-B1B7-8243-8057-872F22D4A02F}" type="presOf" srcId="{5BC95A6B-1599-5840-B2E0-D780A0B648A7}" destId="{7DDBBF3E-14CC-A24A-812C-76848486C3FA}" srcOrd="0" destOrd="0" presId="urn:microsoft.com/office/officeart/2005/8/layout/vList2"/>
    <dgm:cxn modelId="{7F787D62-05D8-3F45-9FCF-7B696C81478B}" type="presOf" srcId="{7D2C8EFB-38A9-014E-9701-7E9BC559D661}" destId="{9A0D1D48-9EF4-DD4E-ACF0-9D58CDE86883}" srcOrd="0" destOrd="0" presId="urn:microsoft.com/office/officeart/2005/8/layout/vList2"/>
    <dgm:cxn modelId="{FEC5254A-0883-DE43-95C0-EF0DD4F5BCAF}" type="presOf" srcId="{B43CD46E-67CD-9A49-A53F-7A38EF3605A4}" destId="{2CF5260A-EA51-314F-9151-6DCE0FE64D51}" srcOrd="0" destOrd="0" presId="urn:microsoft.com/office/officeart/2005/8/layout/vList2"/>
    <dgm:cxn modelId="{1604246D-A93D-2843-9B93-ED5BB46C8BF2}" srcId="{9E1C4EE9-BB2A-2145-A526-7CDD60AB3058}" destId="{5BC95A6B-1599-5840-B2E0-D780A0B648A7}" srcOrd="2" destOrd="0" parTransId="{313813EE-A060-6F42-9BC3-82AC3C8F68C0}" sibTransId="{54BC5E32-57DB-C547-AAA5-FAEC5CF3D2F2}"/>
    <dgm:cxn modelId="{F5CDDE7E-ADDC-F246-8C47-521D19953EB6}" type="presOf" srcId="{9762CF74-DEED-C949-A9EF-8D351BF7DFAE}" destId="{AA83FD2D-7C8B-C340-990D-B0507D49504E}" srcOrd="0" destOrd="0" presId="urn:microsoft.com/office/officeart/2005/8/layout/vList2"/>
    <dgm:cxn modelId="{CB414A98-71C6-BB40-9EBB-90FA778BDB00}" type="presOf" srcId="{8D5B96E7-CB2E-5B4A-9729-59761447923F}" destId="{0FB24F27-01C5-4549-8D45-D248CBFD974D}" srcOrd="0" destOrd="0" presId="urn:microsoft.com/office/officeart/2005/8/layout/vList2"/>
    <dgm:cxn modelId="{E075BAA4-2B94-864F-A8C7-EFFD89155B1F}" type="presOf" srcId="{8485B611-40A8-2041-9AAC-EC8F78DF98EC}" destId="{DE69EC3E-4381-7041-8777-AA91717FB44E}" srcOrd="0" destOrd="0" presId="urn:microsoft.com/office/officeart/2005/8/layout/vList2"/>
    <dgm:cxn modelId="{FB2A57B6-FCCB-B94E-9B56-AB5AE63FD9A2}" srcId="{9E1C4EE9-BB2A-2145-A526-7CDD60AB3058}" destId="{9762CF74-DEED-C949-A9EF-8D351BF7DFAE}" srcOrd="4" destOrd="0" parTransId="{DA14943B-698F-9040-99C6-4562461D82A4}" sibTransId="{CCBA6639-A36F-5D4C-B039-2C474534DD0C}"/>
    <dgm:cxn modelId="{D909FDD7-ED77-884C-B871-13E687004EF1}" type="presOf" srcId="{9E1C4EE9-BB2A-2145-A526-7CDD60AB3058}" destId="{93856BFE-1B11-1D41-9FEB-B3E0C5C88369}" srcOrd="0" destOrd="0" presId="urn:microsoft.com/office/officeart/2005/8/layout/vList2"/>
    <dgm:cxn modelId="{C5FE01F8-E303-5847-996E-45961A43E83A}" srcId="{9E1C4EE9-BB2A-2145-A526-7CDD60AB3058}" destId="{8D5B96E7-CB2E-5B4A-9729-59761447923F}" srcOrd="5" destOrd="0" parTransId="{8C0FA51E-B814-B149-9ACE-22EA46D763B9}" sibTransId="{AB71D681-8539-7C4C-B2F9-6E4A21159BF9}"/>
    <dgm:cxn modelId="{F29801FA-2D32-3C4E-9215-47F9623B3F99}" srcId="{9E1C4EE9-BB2A-2145-A526-7CDD60AB3058}" destId="{8485B611-40A8-2041-9AAC-EC8F78DF98EC}" srcOrd="0" destOrd="0" parTransId="{A953E13B-D50F-1344-86FE-55AF213DE7EA}" sibTransId="{425F7BB1-5F89-464F-9388-F9268796D28A}"/>
    <dgm:cxn modelId="{94DAFC3A-DA4A-C146-830F-6DCBAEBEDD84}" type="presParOf" srcId="{93856BFE-1B11-1D41-9FEB-B3E0C5C88369}" destId="{DE69EC3E-4381-7041-8777-AA91717FB44E}" srcOrd="0" destOrd="0" presId="urn:microsoft.com/office/officeart/2005/8/layout/vList2"/>
    <dgm:cxn modelId="{34D1DD77-1ECD-F044-AE37-B6E1F83A46D7}" type="presParOf" srcId="{93856BFE-1B11-1D41-9FEB-B3E0C5C88369}" destId="{5CAFAC87-145E-B34E-A413-876FC0B4BBA2}" srcOrd="1" destOrd="0" presId="urn:microsoft.com/office/officeart/2005/8/layout/vList2"/>
    <dgm:cxn modelId="{A4A5B9A8-360D-A842-853D-D133088FDB7C}" type="presParOf" srcId="{93856BFE-1B11-1D41-9FEB-B3E0C5C88369}" destId="{2CF5260A-EA51-314F-9151-6DCE0FE64D51}" srcOrd="2" destOrd="0" presId="urn:microsoft.com/office/officeart/2005/8/layout/vList2"/>
    <dgm:cxn modelId="{2D3C748E-8282-AE49-8616-1A74B814E578}" type="presParOf" srcId="{93856BFE-1B11-1D41-9FEB-B3E0C5C88369}" destId="{6F23A6E4-C0FD-1E48-AD9E-82D29E2C63BF}" srcOrd="3" destOrd="0" presId="urn:microsoft.com/office/officeart/2005/8/layout/vList2"/>
    <dgm:cxn modelId="{9021BE91-6FDB-504A-A56B-3C54DA3423AB}" type="presParOf" srcId="{93856BFE-1B11-1D41-9FEB-B3E0C5C88369}" destId="{7DDBBF3E-14CC-A24A-812C-76848486C3FA}" srcOrd="4" destOrd="0" presId="urn:microsoft.com/office/officeart/2005/8/layout/vList2"/>
    <dgm:cxn modelId="{CD85CE1A-619F-1245-B887-6CF030D48E80}" type="presParOf" srcId="{93856BFE-1B11-1D41-9FEB-B3E0C5C88369}" destId="{08F205CF-8B04-3047-A861-0ADBA9CBD46E}" srcOrd="5" destOrd="0" presId="urn:microsoft.com/office/officeart/2005/8/layout/vList2"/>
    <dgm:cxn modelId="{BD164F99-5EE1-5445-8CD2-67FE471F61F7}" type="presParOf" srcId="{93856BFE-1B11-1D41-9FEB-B3E0C5C88369}" destId="{9A0D1D48-9EF4-DD4E-ACF0-9D58CDE86883}" srcOrd="6" destOrd="0" presId="urn:microsoft.com/office/officeart/2005/8/layout/vList2"/>
    <dgm:cxn modelId="{42EF7DF0-EB59-0746-BE70-204858F241AE}" type="presParOf" srcId="{93856BFE-1B11-1D41-9FEB-B3E0C5C88369}" destId="{760A4B77-5FEF-6141-BE05-ADD7E51053F6}" srcOrd="7" destOrd="0" presId="urn:microsoft.com/office/officeart/2005/8/layout/vList2"/>
    <dgm:cxn modelId="{567821E5-C307-0245-B067-B5A23D33E946}" type="presParOf" srcId="{93856BFE-1B11-1D41-9FEB-B3E0C5C88369}" destId="{AA83FD2D-7C8B-C340-990D-B0507D49504E}" srcOrd="8" destOrd="0" presId="urn:microsoft.com/office/officeart/2005/8/layout/vList2"/>
    <dgm:cxn modelId="{127B68E1-3420-8E40-8980-C792AC34CFE7}" type="presParOf" srcId="{93856BFE-1B11-1D41-9FEB-B3E0C5C88369}" destId="{76CC0181-D467-784D-8026-C4BF7B9E0A23}" srcOrd="9" destOrd="0" presId="urn:microsoft.com/office/officeart/2005/8/layout/vList2"/>
    <dgm:cxn modelId="{B529B3C7-37D4-8540-973C-9D899922D5A5}" type="presParOf" srcId="{93856BFE-1B11-1D41-9FEB-B3E0C5C88369}" destId="{0FB24F27-01C5-4549-8D45-D248CBFD97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0002F1-5FCF-9E45-8EBD-AABEF15A413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2EB446-B924-BC45-8135-1910AED0C8C9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Mejorar calidad de vida y sobrevida</a:t>
          </a:r>
        </a:p>
      </dgm:t>
    </dgm:pt>
    <dgm:pt modelId="{969BA30D-71DD-164C-8A4F-A495E9891F33}" type="parTrans" cxnId="{DD845B3C-0ABA-364C-B181-7C660AE6A38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03F259A-E427-D94D-BF1E-287919262730}" type="sibTrans" cxnId="{DD845B3C-0ABA-364C-B181-7C660AE6A38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AACD48A-971F-9B40-BFA5-B03CD8EAB6F3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Evitar cirrosis</a:t>
          </a:r>
        </a:p>
      </dgm:t>
    </dgm:pt>
    <dgm:pt modelId="{3058D8C0-6850-FD48-92A7-1717A2ED2B3E}" type="parTrans" cxnId="{815496B1-DE5B-AD4C-A580-FC4CBC16355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C23F1AD-8F4A-EE4F-8862-91CC6B72A242}" type="sibTrans" cxnId="{815496B1-DE5B-AD4C-A580-FC4CBC16355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81EFAAC-96C1-D643-99B5-C448AB873313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Evitar hepatocarcinoma</a:t>
          </a:r>
        </a:p>
      </dgm:t>
    </dgm:pt>
    <dgm:pt modelId="{7CDDBF84-A1B9-D242-BE76-6A84BDDA545A}" type="parTrans" cxnId="{054705C2-56FF-B74A-B5E5-000D85B4EFA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577B689-376A-414A-9526-E0AE33087CF8}" type="sibTrans" cxnId="{054705C2-56FF-B74A-B5E5-000D85B4EFA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E7F0D17-8B8D-5649-B4D8-F1F1C9B03809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Prevenir transmisión vertical</a:t>
          </a:r>
        </a:p>
      </dgm:t>
    </dgm:pt>
    <dgm:pt modelId="{DC66CEAD-2886-074C-9809-2540C51B2D2E}" type="parTrans" cxnId="{48AB5D4F-F0D1-9649-8188-0D41BB4226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0CD852D-E999-9941-9089-46E794302103}" type="sibTrans" cxnId="{48AB5D4F-F0D1-9649-8188-0D41BB4226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94DC3BB-1C5C-B143-BDF5-961147911174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Evitar reactivación</a:t>
          </a:r>
        </a:p>
      </dgm:t>
    </dgm:pt>
    <dgm:pt modelId="{E34381C1-B966-CD4C-9245-5FF3B915016C}" type="parTrans" cxnId="{B4FE3F73-C9BF-BB44-81F5-4242E8CDE65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9253D36-C61B-7C41-8B3A-36ED81016432}" type="sibTrans" cxnId="{B4FE3F73-C9BF-BB44-81F5-4242E8CDE65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040C10D-ECE3-F441-9F80-9B6489A0A58A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Control de manifestaciones extrahepáticas</a:t>
          </a:r>
        </a:p>
      </dgm:t>
    </dgm:pt>
    <dgm:pt modelId="{6332D24F-FC81-4F49-A1B7-098AC4773B81}" type="parTrans" cxnId="{F43CE02C-8A65-EF4F-96C2-E239D333CB1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7480027-CC45-B947-A499-1AC946962119}" type="sibTrans" cxnId="{F43CE02C-8A65-EF4F-96C2-E239D333CB1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73C35E0-45DB-D843-B1D0-4878B4C07C5D}">
      <dgm:prSet/>
      <dgm:spPr/>
      <dgm:t>
        <a:bodyPr/>
        <a:lstStyle/>
        <a:p>
          <a:r>
            <a:rPr lang="es-CO">
              <a:latin typeface="Montserrat" panose="00000500000000000000" pitchFamily="50" charset="0"/>
            </a:rPr>
            <a:t>En aguda evitar falla hepática</a:t>
          </a:r>
        </a:p>
      </dgm:t>
    </dgm:pt>
    <dgm:pt modelId="{A17BB1F7-53FD-5040-95B2-C80860327215}" type="parTrans" cxnId="{F029726C-09C2-D14D-A7D9-7AB976C605A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EE90B9D-4B5A-9A40-A244-AE250F7D07D0}" type="sibTrans" cxnId="{F029726C-09C2-D14D-A7D9-7AB976C605A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ABBF329-B28B-6347-AE27-2C3DE04C252E}" type="pres">
      <dgm:prSet presAssocID="{700002F1-5FCF-9E45-8EBD-AABEF15A4130}" presName="linear" presStyleCnt="0">
        <dgm:presLayoutVars>
          <dgm:animLvl val="lvl"/>
          <dgm:resizeHandles val="exact"/>
        </dgm:presLayoutVars>
      </dgm:prSet>
      <dgm:spPr/>
    </dgm:pt>
    <dgm:pt modelId="{835776BD-2E40-B047-9C54-AD479DFD98D4}" type="pres">
      <dgm:prSet presAssocID="{372EB446-B924-BC45-8135-1910AED0C8C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7710820-0852-A74A-9924-6C0688F3E283}" type="pres">
      <dgm:prSet presAssocID="{803F259A-E427-D94D-BF1E-287919262730}" presName="spacer" presStyleCnt="0"/>
      <dgm:spPr/>
    </dgm:pt>
    <dgm:pt modelId="{D7DF0424-562B-654D-8139-A2DE21185342}" type="pres">
      <dgm:prSet presAssocID="{6AACD48A-971F-9B40-BFA5-B03CD8EAB6F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A6F18DE-3258-A54B-984A-DA32276CEB7F}" type="pres">
      <dgm:prSet presAssocID="{CC23F1AD-8F4A-EE4F-8862-91CC6B72A242}" presName="spacer" presStyleCnt="0"/>
      <dgm:spPr/>
    </dgm:pt>
    <dgm:pt modelId="{477685EA-A173-E449-BAA7-8D8C9620E32E}" type="pres">
      <dgm:prSet presAssocID="{B81EFAAC-96C1-D643-99B5-C448AB87331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4D14E16-9BFF-1C4A-A13C-35B3482730D1}" type="pres">
      <dgm:prSet presAssocID="{8577B689-376A-414A-9526-E0AE33087CF8}" presName="spacer" presStyleCnt="0"/>
      <dgm:spPr/>
    </dgm:pt>
    <dgm:pt modelId="{58A29D77-1CB8-5D46-B623-7D98D11F8474}" type="pres">
      <dgm:prSet presAssocID="{AE7F0D17-8B8D-5649-B4D8-F1F1C9B0380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EFDA0EB-6853-E04F-943F-323184368437}" type="pres">
      <dgm:prSet presAssocID="{10CD852D-E999-9941-9089-46E794302103}" presName="spacer" presStyleCnt="0"/>
      <dgm:spPr/>
    </dgm:pt>
    <dgm:pt modelId="{298013A3-12F3-AD4D-984F-9214BDBE43BB}" type="pres">
      <dgm:prSet presAssocID="{F94DC3BB-1C5C-B143-BDF5-96114791117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D3C5193-1342-424F-BC97-7823D896164E}" type="pres">
      <dgm:prSet presAssocID="{89253D36-C61B-7C41-8B3A-36ED81016432}" presName="spacer" presStyleCnt="0"/>
      <dgm:spPr/>
    </dgm:pt>
    <dgm:pt modelId="{B9E8F5D9-7C06-7D42-AEC2-1D82112785CE}" type="pres">
      <dgm:prSet presAssocID="{4040C10D-ECE3-F441-9F80-9B6489A0A58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4801694-C55A-FD4E-96EA-94A958430FE0}" type="pres">
      <dgm:prSet presAssocID="{87480027-CC45-B947-A499-1AC946962119}" presName="spacer" presStyleCnt="0"/>
      <dgm:spPr/>
    </dgm:pt>
    <dgm:pt modelId="{B5505BE5-EE25-4145-BBBD-7149270948B2}" type="pres">
      <dgm:prSet presAssocID="{F73C35E0-45DB-D843-B1D0-4878B4C07C5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811DE05-7581-8048-8254-32B2A796AB44}" type="presOf" srcId="{AE7F0D17-8B8D-5649-B4D8-F1F1C9B03809}" destId="{58A29D77-1CB8-5D46-B623-7D98D11F8474}" srcOrd="0" destOrd="0" presId="urn:microsoft.com/office/officeart/2005/8/layout/vList2"/>
    <dgm:cxn modelId="{F397581B-C79E-5540-8B42-13C991227CDB}" type="presOf" srcId="{B81EFAAC-96C1-D643-99B5-C448AB873313}" destId="{477685EA-A173-E449-BAA7-8D8C9620E32E}" srcOrd="0" destOrd="0" presId="urn:microsoft.com/office/officeart/2005/8/layout/vList2"/>
    <dgm:cxn modelId="{F7E95927-58D4-6D44-88B9-4BC1E0416306}" type="presOf" srcId="{372EB446-B924-BC45-8135-1910AED0C8C9}" destId="{835776BD-2E40-B047-9C54-AD479DFD98D4}" srcOrd="0" destOrd="0" presId="urn:microsoft.com/office/officeart/2005/8/layout/vList2"/>
    <dgm:cxn modelId="{F43CE02C-8A65-EF4F-96C2-E239D333CB12}" srcId="{700002F1-5FCF-9E45-8EBD-AABEF15A4130}" destId="{4040C10D-ECE3-F441-9F80-9B6489A0A58A}" srcOrd="5" destOrd="0" parTransId="{6332D24F-FC81-4F49-A1B7-098AC4773B81}" sibTransId="{87480027-CC45-B947-A499-1AC946962119}"/>
    <dgm:cxn modelId="{DD845B3C-0ABA-364C-B181-7C660AE6A38C}" srcId="{700002F1-5FCF-9E45-8EBD-AABEF15A4130}" destId="{372EB446-B924-BC45-8135-1910AED0C8C9}" srcOrd="0" destOrd="0" parTransId="{969BA30D-71DD-164C-8A4F-A495E9891F33}" sibTransId="{803F259A-E427-D94D-BF1E-287919262730}"/>
    <dgm:cxn modelId="{5D1E7446-FF09-6D46-AA45-A3DFFC71392C}" type="presOf" srcId="{F73C35E0-45DB-D843-B1D0-4878B4C07C5D}" destId="{B5505BE5-EE25-4145-BBBD-7149270948B2}" srcOrd="0" destOrd="0" presId="urn:microsoft.com/office/officeart/2005/8/layout/vList2"/>
    <dgm:cxn modelId="{F029726C-09C2-D14D-A7D9-7AB976C605A4}" srcId="{700002F1-5FCF-9E45-8EBD-AABEF15A4130}" destId="{F73C35E0-45DB-D843-B1D0-4878B4C07C5D}" srcOrd="6" destOrd="0" parTransId="{A17BB1F7-53FD-5040-95B2-C80860327215}" sibTransId="{5EE90B9D-4B5A-9A40-A244-AE250F7D07D0}"/>
    <dgm:cxn modelId="{48AB5D4F-F0D1-9649-8188-0D41BB42263A}" srcId="{700002F1-5FCF-9E45-8EBD-AABEF15A4130}" destId="{AE7F0D17-8B8D-5649-B4D8-F1F1C9B03809}" srcOrd="3" destOrd="0" parTransId="{DC66CEAD-2886-074C-9809-2540C51B2D2E}" sibTransId="{10CD852D-E999-9941-9089-46E794302103}"/>
    <dgm:cxn modelId="{49A65A6F-24F1-4A44-ABDD-269A4C644C80}" type="presOf" srcId="{F94DC3BB-1C5C-B143-BDF5-961147911174}" destId="{298013A3-12F3-AD4D-984F-9214BDBE43BB}" srcOrd="0" destOrd="0" presId="urn:microsoft.com/office/officeart/2005/8/layout/vList2"/>
    <dgm:cxn modelId="{B4FE3F73-C9BF-BB44-81F5-4242E8CDE65C}" srcId="{700002F1-5FCF-9E45-8EBD-AABEF15A4130}" destId="{F94DC3BB-1C5C-B143-BDF5-961147911174}" srcOrd="4" destOrd="0" parTransId="{E34381C1-B966-CD4C-9245-5FF3B915016C}" sibTransId="{89253D36-C61B-7C41-8B3A-36ED81016432}"/>
    <dgm:cxn modelId="{CDBDB155-6F2B-5845-999C-2C2279F3CF3E}" type="presOf" srcId="{4040C10D-ECE3-F441-9F80-9B6489A0A58A}" destId="{B9E8F5D9-7C06-7D42-AEC2-1D82112785CE}" srcOrd="0" destOrd="0" presId="urn:microsoft.com/office/officeart/2005/8/layout/vList2"/>
    <dgm:cxn modelId="{A8BC0EA2-7370-3849-8AB5-E349F96DC7EF}" type="presOf" srcId="{700002F1-5FCF-9E45-8EBD-AABEF15A4130}" destId="{3ABBF329-B28B-6347-AE27-2C3DE04C252E}" srcOrd="0" destOrd="0" presId="urn:microsoft.com/office/officeart/2005/8/layout/vList2"/>
    <dgm:cxn modelId="{815496B1-DE5B-AD4C-A580-FC4CBC163553}" srcId="{700002F1-5FCF-9E45-8EBD-AABEF15A4130}" destId="{6AACD48A-971F-9B40-BFA5-B03CD8EAB6F3}" srcOrd="1" destOrd="0" parTransId="{3058D8C0-6850-FD48-92A7-1717A2ED2B3E}" sibTransId="{CC23F1AD-8F4A-EE4F-8862-91CC6B72A242}"/>
    <dgm:cxn modelId="{054705C2-56FF-B74A-B5E5-000D85B4EFA3}" srcId="{700002F1-5FCF-9E45-8EBD-AABEF15A4130}" destId="{B81EFAAC-96C1-D643-99B5-C448AB873313}" srcOrd="2" destOrd="0" parTransId="{7CDDBF84-A1B9-D242-BE76-6A84BDDA545A}" sibTransId="{8577B689-376A-414A-9526-E0AE33087CF8}"/>
    <dgm:cxn modelId="{3735CDC7-C0BE-A34F-84F7-27CF4507EDF4}" type="presOf" srcId="{6AACD48A-971F-9B40-BFA5-B03CD8EAB6F3}" destId="{D7DF0424-562B-654D-8139-A2DE21185342}" srcOrd="0" destOrd="0" presId="urn:microsoft.com/office/officeart/2005/8/layout/vList2"/>
    <dgm:cxn modelId="{5434C5E3-DD13-2B40-98CB-FA2883E54973}" type="presParOf" srcId="{3ABBF329-B28B-6347-AE27-2C3DE04C252E}" destId="{835776BD-2E40-B047-9C54-AD479DFD98D4}" srcOrd="0" destOrd="0" presId="urn:microsoft.com/office/officeart/2005/8/layout/vList2"/>
    <dgm:cxn modelId="{5960B19A-08A3-7A44-9520-841834DB857F}" type="presParOf" srcId="{3ABBF329-B28B-6347-AE27-2C3DE04C252E}" destId="{67710820-0852-A74A-9924-6C0688F3E283}" srcOrd="1" destOrd="0" presId="urn:microsoft.com/office/officeart/2005/8/layout/vList2"/>
    <dgm:cxn modelId="{3A69800F-622B-0140-AF40-299582EC3881}" type="presParOf" srcId="{3ABBF329-B28B-6347-AE27-2C3DE04C252E}" destId="{D7DF0424-562B-654D-8139-A2DE21185342}" srcOrd="2" destOrd="0" presId="urn:microsoft.com/office/officeart/2005/8/layout/vList2"/>
    <dgm:cxn modelId="{CCBBFED1-05A9-5741-A301-A22A1399FEEA}" type="presParOf" srcId="{3ABBF329-B28B-6347-AE27-2C3DE04C252E}" destId="{5A6F18DE-3258-A54B-984A-DA32276CEB7F}" srcOrd="3" destOrd="0" presId="urn:microsoft.com/office/officeart/2005/8/layout/vList2"/>
    <dgm:cxn modelId="{67B01310-6AF6-EA47-8614-9847CAFDB3D2}" type="presParOf" srcId="{3ABBF329-B28B-6347-AE27-2C3DE04C252E}" destId="{477685EA-A173-E449-BAA7-8D8C9620E32E}" srcOrd="4" destOrd="0" presId="urn:microsoft.com/office/officeart/2005/8/layout/vList2"/>
    <dgm:cxn modelId="{0B890072-DCBF-C840-AA57-A87EFAE856F5}" type="presParOf" srcId="{3ABBF329-B28B-6347-AE27-2C3DE04C252E}" destId="{64D14E16-9BFF-1C4A-A13C-35B3482730D1}" srcOrd="5" destOrd="0" presId="urn:microsoft.com/office/officeart/2005/8/layout/vList2"/>
    <dgm:cxn modelId="{B6B3DCF3-F976-C541-897D-9D019BD74D2B}" type="presParOf" srcId="{3ABBF329-B28B-6347-AE27-2C3DE04C252E}" destId="{58A29D77-1CB8-5D46-B623-7D98D11F8474}" srcOrd="6" destOrd="0" presId="urn:microsoft.com/office/officeart/2005/8/layout/vList2"/>
    <dgm:cxn modelId="{F4DE2442-E413-AE40-9EFE-7EF91E3E2F96}" type="presParOf" srcId="{3ABBF329-B28B-6347-AE27-2C3DE04C252E}" destId="{7EFDA0EB-6853-E04F-943F-323184368437}" srcOrd="7" destOrd="0" presId="urn:microsoft.com/office/officeart/2005/8/layout/vList2"/>
    <dgm:cxn modelId="{43408EE4-A2A1-DD46-A3C2-7B8C4FE7B94A}" type="presParOf" srcId="{3ABBF329-B28B-6347-AE27-2C3DE04C252E}" destId="{298013A3-12F3-AD4D-984F-9214BDBE43BB}" srcOrd="8" destOrd="0" presId="urn:microsoft.com/office/officeart/2005/8/layout/vList2"/>
    <dgm:cxn modelId="{5269D328-E6EE-6043-BAB6-E3E496DB184C}" type="presParOf" srcId="{3ABBF329-B28B-6347-AE27-2C3DE04C252E}" destId="{6D3C5193-1342-424F-BC97-7823D896164E}" srcOrd="9" destOrd="0" presId="urn:microsoft.com/office/officeart/2005/8/layout/vList2"/>
    <dgm:cxn modelId="{FD6EF6CE-3DBE-7F48-B4A0-1679084F525C}" type="presParOf" srcId="{3ABBF329-B28B-6347-AE27-2C3DE04C252E}" destId="{B9E8F5D9-7C06-7D42-AEC2-1D82112785CE}" srcOrd="10" destOrd="0" presId="urn:microsoft.com/office/officeart/2005/8/layout/vList2"/>
    <dgm:cxn modelId="{8FAEC22F-58A1-D744-8630-FD8FC75B34B6}" type="presParOf" srcId="{3ABBF329-B28B-6347-AE27-2C3DE04C252E}" destId="{E4801694-C55A-FD4E-96EA-94A958430FE0}" srcOrd="11" destOrd="0" presId="urn:microsoft.com/office/officeart/2005/8/layout/vList2"/>
    <dgm:cxn modelId="{4CE26EFE-ADA2-DB4E-ABCB-E2573D1DB8A3}" type="presParOf" srcId="{3ABBF329-B28B-6347-AE27-2C3DE04C252E}" destId="{B5505BE5-EE25-4145-BBBD-7149270948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4CAAB4-E2B6-DD4E-9F8C-1E1F187EB41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BDBE211-4B8D-0148-A1A2-A2AD90B0655B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Supresión a largo plazo DNA viral.</a:t>
          </a:r>
        </a:p>
      </dgm:t>
    </dgm:pt>
    <dgm:pt modelId="{FD567356-6FA4-034A-9430-9BB79B0C978F}" type="parTrans" cxnId="{01459706-AB7D-634A-AEE0-9179A6114CA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F9C535A-C571-BF4E-8D06-BC8564C46D68}" type="sibTrans" cxnId="{01459706-AB7D-634A-AEE0-9179A6114CA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38D6BC4-D322-1F45-83DD-F841E2A8B49E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Pérdida de HBeAg con o sin seroconversión (</a:t>
          </a:r>
          <a:r>
            <a:rPr lang="es-CO" b="1" dirty="0">
              <a:latin typeface="Montserrat" panose="00000500000000000000" pitchFamily="50" charset="0"/>
            </a:rPr>
            <a:t>control parcial).</a:t>
          </a:r>
        </a:p>
      </dgm:t>
    </dgm:pt>
    <dgm:pt modelId="{A4043A98-10AE-0741-BD0B-191CA75BE571}" type="parTrans" cxnId="{2478CBEF-4815-0E4F-B5CE-D3D067A418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7ADA4A2-CB44-594E-AE95-39B762099796}" type="sibTrans" cxnId="{2478CBEF-4815-0E4F-B5CE-D3D067A4180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D473E13-6115-E24B-91DF-C89B6971D13C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Normalización de la ALT.</a:t>
          </a:r>
        </a:p>
      </dgm:t>
    </dgm:pt>
    <dgm:pt modelId="{86124A7F-736E-3A4C-AF1D-2553EF20408E}" type="parTrans" cxnId="{25C23A05-633D-5646-95E9-E387EA4D251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BF233F1-69AD-274A-8025-F893AE5EAEFC}" type="sibTrans" cxnId="{25C23A05-633D-5646-95E9-E387EA4D251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118DD54-3C8C-D54F-BE1D-AF9F35B0FD44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Negativización del HBsAg con o sin seroconversión (</a:t>
          </a:r>
          <a:r>
            <a:rPr lang="es-CO" b="1" dirty="0">
              <a:latin typeface="Montserrat" panose="00000500000000000000" pitchFamily="50" charset="0"/>
            </a:rPr>
            <a:t>desenlace óptimo</a:t>
          </a:r>
          <a:r>
            <a:rPr lang="es-CO" dirty="0">
              <a:latin typeface="Montserrat" panose="00000500000000000000" pitchFamily="50" charset="0"/>
            </a:rPr>
            <a:t>).</a:t>
          </a:r>
        </a:p>
      </dgm:t>
    </dgm:pt>
    <dgm:pt modelId="{770C1C46-072A-FF4C-B9F4-6071AA43FDCF}" type="parTrans" cxnId="{34DA8C7F-C97D-9247-B71E-D64B85DBFE8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3D5A950-5484-2D42-B8CD-38C5EBAF6DB4}" type="sibTrans" cxnId="{34DA8C7F-C97D-9247-B71E-D64B85DBFE8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AB2FEF4-D902-4D49-8D84-ABD891947C2D}" type="pres">
      <dgm:prSet presAssocID="{944CAAB4-E2B6-DD4E-9F8C-1E1F187EB41E}" presName="diagram" presStyleCnt="0">
        <dgm:presLayoutVars>
          <dgm:dir/>
          <dgm:resizeHandles val="exact"/>
        </dgm:presLayoutVars>
      </dgm:prSet>
      <dgm:spPr/>
    </dgm:pt>
    <dgm:pt modelId="{8EBF9FA7-EDC8-4441-83D0-3C279EF54F8A}" type="pres">
      <dgm:prSet presAssocID="{4BDBE211-4B8D-0148-A1A2-A2AD90B0655B}" presName="node" presStyleLbl="node1" presStyleIdx="0" presStyleCnt="4">
        <dgm:presLayoutVars>
          <dgm:bulletEnabled val="1"/>
        </dgm:presLayoutVars>
      </dgm:prSet>
      <dgm:spPr/>
    </dgm:pt>
    <dgm:pt modelId="{F0D6CB5C-7CBF-9447-B8B3-849D47F2E0FF}" type="pres">
      <dgm:prSet presAssocID="{9F9C535A-C571-BF4E-8D06-BC8564C46D68}" presName="sibTrans" presStyleCnt="0"/>
      <dgm:spPr/>
    </dgm:pt>
    <dgm:pt modelId="{05CD8D5E-403C-0140-A022-2F1F69CB9678}" type="pres">
      <dgm:prSet presAssocID="{338D6BC4-D322-1F45-83DD-F841E2A8B49E}" presName="node" presStyleLbl="node1" presStyleIdx="1" presStyleCnt="4">
        <dgm:presLayoutVars>
          <dgm:bulletEnabled val="1"/>
        </dgm:presLayoutVars>
      </dgm:prSet>
      <dgm:spPr/>
    </dgm:pt>
    <dgm:pt modelId="{A99FD2AD-4663-9D42-86EB-00AFFFB44449}" type="pres">
      <dgm:prSet presAssocID="{D7ADA4A2-CB44-594E-AE95-39B762099796}" presName="sibTrans" presStyleCnt="0"/>
      <dgm:spPr/>
    </dgm:pt>
    <dgm:pt modelId="{564225C0-A7AF-0743-A2A5-023CCF0D4029}" type="pres">
      <dgm:prSet presAssocID="{DD473E13-6115-E24B-91DF-C89B6971D13C}" presName="node" presStyleLbl="node1" presStyleIdx="2" presStyleCnt="4">
        <dgm:presLayoutVars>
          <dgm:bulletEnabled val="1"/>
        </dgm:presLayoutVars>
      </dgm:prSet>
      <dgm:spPr/>
    </dgm:pt>
    <dgm:pt modelId="{87FAF0B7-F82D-C74F-9AF2-7670DD1BB445}" type="pres">
      <dgm:prSet presAssocID="{1BF233F1-69AD-274A-8025-F893AE5EAEFC}" presName="sibTrans" presStyleCnt="0"/>
      <dgm:spPr/>
    </dgm:pt>
    <dgm:pt modelId="{2C7DD302-CB4E-3942-9D74-AA283EB6D876}" type="pres">
      <dgm:prSet presAssocID="{F118DD54-3C8C-D54F-BE1D-AF9F35B0FD44}" presName="node" presStyleLbl="node1" presStyleIdx="3" presStyleCnt="4">
        <dgm:presLayoutVars>
          <dgm:bulletEnabled val="1"/>
        </dgm:presLayoutVars>
      </dgm:prSet>
      <dgm:spPr/>
    </dgm:pt>
  </dgm:ptLst>
  <dgm:cxnLst>
    <dgm:cxn modelId="{25C23A05-633D-5646-95E9-E387EA4D2514}" srcId="{944CAAB4-E2B6-DD4E-9F8C-1E1F187EB41E}" destId="{DD473E13-6115-E24B-91DF-C89B6971D13C}" srcOrd="2" destOrd="0" parTransId="{86124A7F-736E-3A4C-AF1D-2553EF20408E}" sibTransId="{1BF233F1-69AD-274A-8025-F893AE5EAEFC}"/>
    <dgm:cxn modelId="{01459706-AB7D-634A-AEE0-9179A6114CA7}" srcId="{944CAAB4-E2B6-DD4E-9F8C-1E1F187EB41E}" destId="{4BDBE211-4B8D-0148-A1A2-A2AD90B0655B}" srcOrd="0" destOrd="0" parTransId="{FD567356-6FA4-034A-9430-9BB79B0C978F}" sibTransId="{9F9C535A-C571-BF4E-8D06-BC8564C46D68}"/>
    <dgm:cxn modelId="{FE73A414-EE4D-0643-BF9C-C669701B8F5C}" type="presOf" srcId="{F118DD54-3C8C-D54F-BE1D-AF9F35B0FD44}" destId="{2C7DD302-CB4E-3942-9D74-AA283EB6D876}" srcOrd="0" destOrd="0" presId="urn:microsoft.com/office/officeart/2005/8/layout/default"/>
    <dgm:cxn modelId="{48443275-2F7F-7F4B-BEFC-112876EDE3D1}" type="presOf" srcId="{944CAAB4-E2B6-DD4E-9F8C-1E1F187EB41E}" destId="{1AB2FEF4-D902-4D49-8D84-ABD891947C2D}" srcOrd="0" destOrd="0" presId="urn:microsoft.com/office/officeart/2005/8/layout/default"/>
    <dgm:cxn modelId="{D0DE487F-89A0-6B40-9459-448837D2B1D1}" type="presOf" srcId="{4BDBE211-4B8D-0148-A1A2-A2AD90B0655B}" destId="{8EBF9FA7-EDC8-4441-83D0-3C279EF54F8A}" srcOrd="0" destOrd="0" presId="urn:microsoft.com/office/officeart/2005/8/layout/default"/>
    <dgm:cxn modelId="{34DA8C7F-C97D-9247-B71E-D64B85DBFE89}" srcId="{944CAAB4-E2B6-DD4E-9F8C-1E1F187EB41E}" destId="{F118DD54-3C8C-D54F-BE1D-AF9F35B0FD44}" srcOrd="3" destOrd="0" parTransId="{770C1C46-072A-FF4C-B9F4-6071AA43FDCF}" sibTransId="{B3D5A950-5484-2D42-B8CD-38C5EBAF6DB4}"/>
    <dgm:cxn modelId="{F87B82EB-C4D9-B548-947B-FD4C4706207A}" type="presOf" srcId="{338D6BC4-D322-1F45-83DD-F841E2A8B49E}" destId="{05CD8D5E-403C-0140-A022-2F1F69CB9678}" srcOrd="0" destOrd="0" presId="urn:microsoft.com/office/officeart/2005/8/layout/default"/>
    <dgm:cxn modelId="{2478CBEF-4815-0E4F-B5CE-D3D067A41802}" srcId="{944CAAB4-E2B6-DD4E-9F8C-1E1F187EB41E}" destId="{338D6BC4-D322-1F45-83DD-F841E2A8B49E}" srcOrd="1" destOrd="0" parTransId="{A4043A98-10AE-0741-BD0B-191CA75BE571}" sibTransId="{D7ADA4A2-CB44-594E-AE95-39B762099796}"/>
    <dgm:cxn modelId="{5A8BC4F2-BB9A-D141-96A2-B817058B9F43}" type="presOf" srcId="{DD473E13-6115-E24B-91DF-C89B6971D13C}" destId="{564225C0-A7AF-0743-A2A5-023CCF0D4029}" srcOrd="0" destOrd="0" presId="urn:microsoft.com/office/officeart/2005/8/layout/default"/>
    <dgm:cxn modelId="{949BDA23-2F8D-DD4D-9664-194B3BE57505}" type="presParOf" srcId="{1AB2FEF4-D902-4D49-8D84-ABD891947C2D}" destId="{8EBF9FA7-EDC8-4441-83D0-3C279EF54F8A}" srcOrd="0" destOrd="0" presId="urn:microsoft.com/office/officeart/2005/8/layout/default"/>
    <dgm:cxn modelId="{59589ED9-C96E-9A4E-B7FE-80CE2D4DB669}" type="presParOf" srcId="{1AB2FEF4-D902-4D49-8D84-ABD891947C2D}" destId="{F0D6CB5C-7CBF-9447-B8B3-849D47F2E0FF}" srcOrd="1" destOrd="0" presId="urn:microsoft.com/office/officeart/2005/8/layout/default"/>
    <dgm:cxn modelId="{CC9B7BB9-548F-4541-98AB-36BE40547EF2}" type="presParOf" srcId="{1AB2FEF4-D902-4D49-8D84-ABD891947C2D}" destId="{05CD8D5E-403C-0140-A022-2F1F69CB9678}" srcOrd="2" destOrd="0" presId="urn:microsoft.com/office/officeart/2005/8/layout/default"/>
    <dgm:cxn modelId="{6FD9384E-5BF9-4543-BB97-8D41BC1FE9BE}" type="presParOf" srcId="{1AB2FEF4-D902-4D49-8D84-ABD891947C2D}" destId="{A99FD2AD-4663-9D42-86EB-00AFFFB44449}" srcOrd="3" destOrd="0" presId="urn:microsoft.com/office/officeart/2005/8/layout/default"/>
    <dgm:cxn modelId="{EA4D0C2B-8A7B-184A-986D-5EE0206FA0D8}" type="presParOf" srcId="{1AB2FEF4-D902-4D49-8D84-ABD891947C2D}" destId="{564225C0-A7AF-0743-A2A5-023CCF0D4029}" srcOrd="4" destOrd="0" presId="urn:microsoft.com/office/officeart/2005/8/layout/default"/>
    <dgm:cxn modelId="{F69CB71E-8960-DA40-B680-4DF1D3BD229E}" type="presParOf" srcId="{1AB2FEF4-D902-4D49-8D84-ABD891947C2D}" destId="{87FAF0B7-F82D-C74F-9AF2-7670DD1BB445}" srcOrd="5" destOrd="0" presId="urn:microsoft.com/office/officeart/2005/8/layout/default"/>
    <dgm:cxn modelId="{725F6C0B-1401-E44C-90FE-D4C997BAEC92}" type="presParOf" srcId="{1AB2FEF4-D902-4D49-8D84-ABD891947C2D}" destId="{2C7DD302-CB4E-3942-9D74-AA283EB6D8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DC2E9-63BE-B04D-A87B-D18D3C3CA6A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45942D-6954-5049-828E-F353A4DBA646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Todos los pacientes con hepatitis crónica HBeAg positivo o negativo </a:t>
          </a:r>
          <a:endParaRPr lang="es-CO" dirty="0">
            <a:latin typeface="Montserrat" panose="00000500000000000000" pitchFamily="50" charset="0"/>
          </a:endParaRPr>
        </a:p>
      </dgm:t>
    </dgm:pt>
    <dgm:pt modelId="{B73C3B15-B9C1-584C-BBB6-54AE2AC2A035}" type="parTrans" cxnId="{ED3D3A22-BD13-0246-87CC-78E9DE944C1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391429C-F182-494F-B188-A31F13CE138F}" type="sibTrans" cxnId="{ED3D3A22-BD13-0246-87CC-78E9DE944C1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6EF9D0F-B06F-4F47-9819-5C097D7CC0A5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HBV DNA &gt;2,000 IU/ml, ALT &gt; LSN y actividad necroinflamatoria o fibrosis.</a:t>
          </a:r>
        </a:p>
      </dgm:t>
    </dgm:pt>
    <dgm:pt modelId="{8E74B1F6-BCB1-7641-BDEB-A34EF0DEE9E6}" type="parTrans" cxnId="{71E5557A-3E06-2C43-8DA1-79A05FC788C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27AAA6F-2032-5A4F-89F2-CCC869E0D7C8}" type="sibTrans" cxnId="{71E5557A-3E06-2C43-8DA1-79A05FC788C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284FCAC-E448-F74C-A30C-03015A2BD4E6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Todos los cirróticos compensados o descompensados</a:t>
          </a:r>
          <a:endParaRPr lang="es-CO" dirty="0">
            <a:latin typeface="Montserrat" panose="00000500000000000000" pitchFamily="50" charset="0"/>
          </a:endParaRPr>
        </a:p>
      </dgm:t>
    </dgm:pt>
    <dgm:pt modelId="{27CC4E07-3AF9-3345-B227-5B01511EA993}" type="parTrans" cxnId="{767C613E-6B44-D348-AB15-559875C3CF9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DF0CCE3-ED98-FE40-8B13-EE2FDAE8B2BA}" type="sibTrans" cxnId="{767C613E-6B44-D348-AB15-559875C3CF9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65B5AFE-3257-D048-A88A-CBFB0F14601D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Independiente de carga viral e independiente de ALT.</a:t>
          </a:r>
        </a:p>
      </dgm:t>
    </dgm:pt>
    <dgm:pt modelId="{E14489CE-E3DE-8547-83D6-62A116E139B1}" type="parTrans" cxnId="{F24DBBEE-01A5-604B-BDCD-6BD673C2E42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BC2FFA3-3A38-704A-867B-D1FFCA85F49D}" type="sibTrans" cxnId="{F24DBBEE-01A5-604B-BDCD-6BD673C2E42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9A973C3-8E02-134B-B514-1D22BA2A338D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HBV DNA &gt;20,000 IU/ml y ALT &gt;2 veces LSN</a:t>
          </a:r>
          <a:endParaRPr lang="es-CO" dirty="0">
            <a:latin typeface="Montserrat" panose="00000500000000000000" pitchFamily="50" charset="0"/>
          </a:endParaRPr>
        </a:p>
      </dgm:t>
    </dgm:pt>
    <dgm:pt modelId="{2ADB8A5A-8D75-F54E-9466-AC017706359D}" type="parTrans" cxnId="{C5D94D2D-C87A-6D4D-80EC-9D757E6A6E2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E1C0997-4112-FF4A-8493-33E193851DA8}" type="sibTrans" cxnId="{C5D94D2D-C87A-6D4D-80EC-9D757E6A6E2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66F61A4-8FD4-2742-B2C5-7078373EA6DC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Independiente de grado de fibrosis.</a:t>
          </a:r>
        </a:p>
      </dgm:t>
    </dgm:pt>
    <dgm:pt modelId="{B97B5DF5-055F-FA4A-AC6F-9C0C84322C79}" type="parTrans" cxnId="{E88279EF-D3D5-E948-A660-E95520834CB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7D51787-FA9B-DF45-8ECB-CBC7BB0EE605}" type="sibTrans" cxnId="{E88279EF-D3D5-E948-A660-E95520834CB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9B0CEA0-6AD5-3044-88AD-9A5A5E353363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Infección crónica HBeAg positivo en mayores de 30 años</a:t>
          </a:r>
          <a:endParaRPr lang="es-CO" dirty="0">
            <a:latin typeface="Montserrat" panose="00000500000000000000" pitchFamily="50" charset="0"/>
          </a:endParaRPr>
        </a:p>
      </dgm:t>
    </dgm:pt>
    <dgm:pt modelId="{A877D2DA-AB1F-FC4D-89F7-83438EB6D80C}" type="parTrans" cxnId="{568C6BEC-A93A-AC43-9B63-332B1353AF6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0783BD6-3495-FA41-A5D7-1C74D84631B2}" type="sibTrans" cxnId="{568C6BEC-A93A-AC43-9B63-332B1353AF6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7C595DE-4F07-D049-B2C6-A1A11ABA8254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ALT persistentemente normal y HBV DNA elevado, independiente de lesión histológica.</a:t>
          </a:r>
        </a:p>
      </dgm:t>
    </dgm:pt>
    <dgm:pt modelId="{716FAEA3-DC27-254B-8D12-954849718A5F}" type="parTrans" cxnId="{552EF1B5-FC92-5A48-8EFC-55A7F8E50E3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3313B23-6C08-C440-9043-05934DDA4DC2}" type="sibTrans" cxnId="{552EF1B5-FC92-5A48-8EFC-55A7F8E50E3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AE23E48-B2F7-9741-BF72-F2AC3D804707}">
      <dgm:prSet/>
      <dgm:spPr/>
      <dgm:t>
        <a:bodyPr/>
        <a:lstStyle/>
        <a:p>
          <a:r>
            <a:rPr lang="es-CO" b="1" dirty="0">
              <a:latin typeface="Montserrat" panose="00000500000000000000" pitchFamily="50" charset="0"/>
            </a:rPr>
            <a:t>Infección crónica HBeAg positivo o negativo</a:t>
          </a:r>
          <a:endParaRPr lang="es-CO" dirty="0">
            <a:latin typeface="Montserrat" panose="00000500000000000000" pitchFamily="50" charset="0"/>
          </a:endParaRPr>
        </a:p>
      </dgm:t>
    </dgm:pt>
    <dgm:pt modelId="{3516A1FD-4C9E-394A-BAE4-FE668279191F}" type="parTrans" cxnId="{2118DF51-D9FD-B44D-95E7-9B0F15C3240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C4352F2-3FAA-3B42-AD5C-A271FAA43F46}" type="sibTrans" cxnId="{2118DF51-D9FD-B44D-95E7-9B0F15C3240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66A3786-9BFB-AD42-AB08-A9358F479759}">
      <dgm:prSet/>
      <dgm:spPr/>
      <dgm:t>
        <a:bodyPr/>
        <a:lstStyle/>
        <a:p>
          <a:r>
            <a:rPr lang="es-CO" dirty="0">
              <a:latin typeface="Montserrat" panose="00000500000000000000" pitchFamily="50" charset="0"/>
            </a:rPr>
            <a:t>Historia familiar de HCC o manifestaciones extrahepáticas.</a:t>
          </a:r>
        </a:p>
      </dgm:t>
    </dgm:pt>
    <dgm:pt modelId="{8AC51737-4825-B14A-8993-6D5011B35583}" type="parTrans" cxnId="{66EC4E6D-098E-8149-AE32-A1EC1ED8F68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56B84A9-6462-3942-88D5-DE446DAEC17A}" type="sibTrans" cxnId="{66EC4E6D-098E-8149-AE32-A1EC1ED8F68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3687DE3-6231-8E4D-BA8F-24318050540D}" type="pres">
      <dgm:prSet presAssocID="{F5FDC2E9-63BE-B04D-A87B-D18D3C3CA6A5}" presName="linear" presStyleCnt="0">
        <dgm:presLayoutVars>
          <dgm:animLvl val="lvl"/>
          <dgm:resizeHandles val="exact"/>
        </dgm:presLayoutVars>
      </dgm:prSet>
      <dgm:spPr/>
    </dgm:pt>
    <dgm:pt modelId="{87E27FC8-FBDB-864C-B6F4-86D3275FE628}" type="pres">
      <dgm:prSet presAssocID="{7345942D-6954-5049-828E-F353A4DBA6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85158DA-F31E-9E47-9F11-FE94BE1024A5}" type="pres">
      <dgm:prSet presAssocID="{7345942D-6954-5049-828E-F353A4DBA646}" presName="childText" presStyleLbl="revTx" presStyleIdx="0" presStyleCnt="5">
        <dgm:presLayoutVars>
          <dgm:bulletEnabled val="1"/>
        </dgm:presLayoutVars>
      </dgm:prSet>
      <dgm:spPr/>
    </dgm:pt>
    <dgm:pt modelId="{A783BB5A-74BF-DF49-AE8E-64C3260397C0}" type="pres">
      <dgm:prSet presAssocID="{2284FCAC-E448-F74C-A30C-03015A2BD4E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E77746-508B-984B-AEBE-DCB9C8D651FD}" type="pres">
      <dgm:prSet presAssocID="{2284FCAC-E448-F74C-A30C-03015A2BD4E6}" presName="childText" presStyleLbl="revTx" presStyleIdx="1" presStyleCnt="5">
        <dgm:presLayoutVars>
          <dgm:bulletEnabled val="1"/>
        </dgm:presLayoutVars>
      </dgm:prSet>
      <dgm:spPr/>
    </dgm:pt>
    <dgm:pt modelId="{AF31ED9A-24FC-0F40-BD43-51610C582C41}" type="pres">
      <dgm:prSet presAssocID="{19A973C3-8E02-134B-B514-1D22BA2A33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2B8049-8397-5C42-B29F-0BF2505656EE}" type="pres">
      <dgm:prSet presAssocID="{19A973C3-8E02-134B-B514-1D22BA2A338D}" presName="childText" presStyleLbl="revTx" presStyleIdx="2" presStyleCnt="5">
        <dgm:presLayoutVars>
          <dgm:bulletEnabled val="1"/>
        </dgm:presLayoutVars>
      </dgm:prSet>
      <dgm:spPr/>
    </dgm:pt>
    <dgm:pt modelId="{046D6AC6-5ED1-5240-BB10-E7F3DB9F421B}" type="pres">
      <dgm:prSet presAssocID="{19B0CEA0-6AD5-3044-88AD-9A5A5E3533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17D33B-0269-DF4F-B26B-1C144FF3D8D7}" type="pres">
      <dgm:prSet presAssocID="{19B0CEA0-6AD5-3044-88AD-9A5A5E353363}" presName="childText" presStyleLbl="revTx" presStyleIdx="3" presStyleCnt="5">
        <dgm:presLayoutVars>
          <dgm:bulletEnabled val="1"/>
        </dgm:presLayoutVars>
      </dgm:prSet>
      <dgm:spPr/>
    </dgm:pt>
    <dgm:pt modelId="{627BD53E-01ED-0D45-938F-60EC47C0DF70}" type="pres">
      <dgm:prSet presAssocID="{BAE23E48-B2F7-9741-BF72-F2AC3D80470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749E884-422E-8F4F-87DC-F1D4EE0FA6C7}" type="pres">
      <dgm:prSet presAssocID="{BAE23E48-B2F7-9741-BF72-F2AC3D80470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47E900C-A963-8947-9E1E-59E7D46309CC}" type="presOf" srcId="{BAE23E48-B2F7-9741-BF72-F2AC3D804707}" destId="{627BD53E-01ED-0D45-938F-60EC47C0DF70}" srcOrd="0" destOrd="0" presId="urn:microsoft.com/office/officeart/2005/8/layout/vList2"/>
    <dgm:cxn modelId="{434DE60E-93E7-3C46-9CFA-9B76500FCA99}" type="presOf" srcId="{7345942D-6954-5049-828E-F353A4DBA646}" destId="{87E27FC8-FBDB-864C-B6F4-86D3275FE628}" srcOrd="0" destOrd="0" presId="urn:microsoft.com/office/officeart/2005/8/layout/vList2"/>
    <dgm:cxn modelId="{ED3D3A22-BD13-0246-87CC-78E9DE944C1A}" srcId="{F5FDC2E9-63BE-B04D-A87B-D18D3C3CA6A5}" destId="{7345942D-6954-5049-828E-F353A4DBA646}" srcOrd="0" destOrd="0" parTransId="{B73C3B15-B9C1-584C-BBB6-54AE2AC2A035}" sibTransId="{7391429C-F182-494F-B188-A31F13CE138F}"/>
    <dgm:cxn modelId="{C5D94D2D-C87A-6D4D-80EC-9D757E6A6E2C}" srcId="{F5FDC2E9-63BE-B04D-A87B-D18D3C3CA6A5}" destId="{19A973C3-8E02-134B-B514-1D22BA2A338D}" srcOrd="2" destOrd="0" parTransId="{2ADB8A5A-8D75-F54E-9466-AC017706359D}" sibTransId="{FE1C0997-4112-FF4A-8493-33E193851DA8}"/>
    <dgm:cxn modelId="{4C64BC3D-6CBC-294D-971D-9C5F68C6D7B8}" type="presOf" srcId="{19B0CEA0-6AD5-3044-88AD-9A5A5E353363}" destId="{046D6AC6-5ED1-5240-BB10-E7F3DB9F421B}" srcOrd="0" destOrd="0" presId="urn:microsoft.com/office/officeart/2005/8/layout/vList2"/>
    <dgm:cxn modelId="{767C613E-6B44-D348-AB15-559875C3CF98}" srcId="{F5FDC2E9-63BE-B04D-A87B-D18D3C3CA6A5}" destId="{2284FCAC-E448-F74C-A30C-03015A2BD4E6}" srcOrd="1" destOrd="0" parTransId="{27CC4E07-3AF9-3345-B227-5B01511EA993}" sibTransId="{2DF0CCE3-ED98-FE40-8B13-EE2FDAE8B2BA}"/>
    <dgm:cxn modelId="{3229185D-7FFC-FE49-9FB0-3619F11D92AC}" type="presOf" srcId="{19A973C3-8E02-134B-B514-1D22BA2A338D}" destId="{AF31ED9A-24FC-0F40-BD43-51610C582C41}" srcOrd="0" destOrd="0" presId="urn:microsoft.com/office/officeart/2005/8/layout/vList2"/>
    <dgm:cxn modelId="{07969946-34E1-C842-A2E4-65A6EF875EEC}" type="presOf" srcId="{47C595DE-4F07-D049-B2C6-A1A11ABA8254}" destId="{9017D33B-0269-DF4F-B26B-1C144FF3D8D7}" srcOrd="0" destOrd="0" presId="urn:microsoft.com/office/officeart/2005/8/layout/vList2"/>
    <dgm:cxn modelId="{5BBB646B-AE1E-1B46-9177-F4088040ADA7}" type="presOf" srcId="{965B5AFE-3257-D048-A88A-CBFB0F14601D}" destId="{F6E77746-508B-984B-AEBE-DCB9C8D651FD}" srcOrd="0" destOrd="0" presId="urn:microsoft.com/office/officeart/2005/8/layout/vList2"/>
    <dgm:cxn modelId="{66EC4E6D-098E-8149-AE32-A1EC1ED8F68D}" srcId="{BAE23E48-B2F7-9741-BF72-F2AC3D804707}" destId="{566A3786-9BFB-AD42-AB08-A9358F479759}" srcOrd="0" destOrd="0" parTransId="{8AC51737-4825-B14A-8993-6D5011B35583}" sibTransId="{E56B84A9-6462-3942-88D5-DE446DAEC17A}"/>
    <dgm:cxn modelId="{2118DF51-D9FD-B44D-95E7-9B0F15C3240B}" srcId="{F5FDC2E9-63BE-B04D-A87B-D18D3C3CA6A5}" destId="{BAE23E48-B2F7-9741-BF72-F2AC3D804707}" srcOrd="4" destOrd="0" parTransId="{3516A1FD-4C9E-394A-BAE4-FE668279191F}" sibTransId="{DC4352F2-3FAA-3B42-AD5C-A271FAA43F46}"/>
    <dgm:cxn modelId="{71E5557A-3E06-2C43-8DA1-79A05FC788CB}" srcId="{7345942D-6954-5049-828E-F353A4DBA646}" destId="{06EF9D0F-B06F-4F47-9819-5C097D7CC0A5}" srcOrd="0" destOrd="0" parTransId="{8E74B1F6-BCB1-7641-BDEB-A34EF0DEE9E6}" sibTransId="{527AAA6F-2032-5A4F-89F2-CCC869E0D7C8}"/>
    <dgm:cxn modelId="{F116889C-3FA1-3542-886E-6AD78AB7D7B9}" type="presOf" srcId="{566A3786-9BFB-AD42-AB08-A9358F479759}" destId="{8749E884-422E-8F4F-87DC-F1D4EE0FA6C7}" srcOrd="0" destOrd="0" presId="urn:microsoft.com/office/officeart/2005/8/layout/vList2"/>
    <dgm:cxn modelId="{552EF1B5-FC92-5A48-8EFC-55A7F8E50E31}" srcId="{19B0CEA0-6AD5-3044-88AD-9A5A5E353363}" destId="{47C595DE-4F07-D049-B2C6-A1A11ABA8254}" srcOrd="0" destOrd="0" parTransId="{716FAEA3-DC27-254B-8D12-954849718A5F}" sibTransId="{53313B23-6C08-C440-9043-05934DDA4DC2}"/>
    <dgm:cxn modelId="{76E31DB9-3429-E847-9983-B561E18933C4}" type="presOf" srcId="{06EF9D0F-B06F-4F47-9819-5C097D7CC0A5}" destId="{985158DA-F31E-9E47-9F11-FE94BE1024A5}" srcOrd="0" destOrd="0" presId="urn:microsoft.com/office/officeart/2005/8/layout/vList2"/>
    <dgm:cxn modelId="{86A853C4-89D8-A64D-9B57-B4F044719F20}" type="presOf" srcId="{D66F61A4-8FD4-2742-B2C5-7078373EA6DC}" destId="{982B8049-8397-5C42-B29F-0BF2505656EE}" srcOrd="0" destOrd="0" presId="urn:microsoft.com/office/officeart/2005/8/layout/vList2"/>
    <dgm:cxn modelId="{390D07E2-213A-2448-B6F9-3325519C92AB}" type="presOf" srcId="{F5FDC2E9-63BE-B04D-A87B-D18D3C3CA6A5}" destId="{D3687DE3-6231-8E4D-BA8F-24318050540D}" srcOrd="0" destOrd="0" presId="urn:microsoft.com/office/officeart/2005/8/layout/vList2"/>
    <dgm:cxn modelId="{568C6BEC-A93A-AC43-9B63-332B1353AF64}" srcId="{F5FDC2E9-63BE-B04D-A87B-D18D3C3CA6A5}" destId="{19B0CEA0-6AD5-3044-88AD-9A5A5E353363}" srcOrd="3" destOrd="0" parTransId="{A877D2DA-AB1F-FC4D-89F7-83438EB6D80C}" sibTransId="{C0783BD6-3495-FA41-A5D7-1C74D84631B2}"/>
    <dgm:cxn modelId="{F24DBBEE-01A5-604B-BDCD-6BD673C2E42C}" srcId="{2284FCAC-E448-F74C-A30C-03015A2BD4E6}" destId="{965B5AFE-3257-D048-A88A-CBFB0F14601D}" srcOrd="0" destOrd="0" parTransId="{E14489CE-E3DE-8547-83D6-62A116E139B1}" sibTransId="{2BC2FFA3-3A38-704A-867B-D1FFCA85F49D}"/>
    <dgm:cxn modelId="{136608EF-7961-F54E-8CCC-2DBFA2F3DB0F}" type="presOf" srcId="{2284FCAC-E448-F74C-A30C-03015A2BD4E6}" destId="{A783BB5A-74BF-DF49-AE8E-64C3260397C0}" srcOrd="0" destOrd="0" presId="urn:microsoft.com/office/officeart/2005/8/layout/vList2"/>
    <dgm:cxn modelId="{E88279EF-D3D5-E948-A660-E95520834CBB}" srcId="{19A973C3-8E02-134B-B514-1D22BA2A338D}" destId="{D66F61A4-8FD4-2742-B2C5-7078373EA6DC}" srcOrd="0" destOrd="0" parTransId="{B97B5DF5-055F-FA4A-AC6F-9C0C84322C79}" sibTransId="{B7D51787-FA9B-DF45-8ECB-CBC7BB0EE605}"/>
    <dgm:cxn modelId="{612D1B88-2069-FA48-8AD9-89644AE90419}" type="presParOf" srcId="{D3687DE3-6231-8E4D-BA8F-24318050540D}" destId="{87E27FC8-FBDB-864C-B6F4-86D3275FE628}" srcOrd="0" destOrd="0" presId="urn:microsoft.com/office/officeart/2005/8/layout/vList2"/>
    <dgm:cxn modelId="{A6036394-EE26-694B-9973-1411EA81914A}" type="presParOf" srcId="{D3687DE3-6231-8E4D-BA8F-24318050540D}" destId="{985158DA-F31E-9E47-9F11-FE94BE1024A5}" srcOrd="1" destOrd="0" presId="urn:microsoft.com/office/officeart/2005/8/layout/vList2"/>
    <dgm:cxn modelId="{A92114B6-6581-AC4B-BFA2-2F6B084A746B}" type="presParOf" srcId="{D3687DE3-6231-8E4D-BA8F-24318050540D}" destId="{A783BB5A-74BF-DF49-AE8E-64C3260397C0}" srcOrd="2" destOrd="0" presId="urn:microsoft.com/office/officeart/2005/8/layout/vList2"/>
    <dgm:cxn modelId="{B8A2CF9B-8239-584F-9286-81F474A90497}" type="presParOf" srcId="{D3687DE3-6231-8E4D-BA8F-24318050540D}" destId="{F6E77746-508B-984B-AEBE-DCB9C8D651FD}" srcOrd="3" destOrd="0" presId="urn:microsoft.com/office/officeart/2005/8/layout/vList2"/>
    <dgm:cxn modelId="{88D166BC-B9D3-2645-8D49-ABE3423CA0CF}" type="presParOf" srcId="{D3687DE3-6231-8E4D-BA8F-24318050540D}" destId="{AF31ED9A-24FC-0F40-BD43-51610C582C41}" srcOrd="4" destOrd="0" presId="urn:microsoft.com/office/officeart/2005/8/layout/vList2"/>
    <dgm:cxn modelId="{CE5267FD-812F-F946-A57E-2BCA5454FF3F}" type="presParOf" srcId="{D3687DE3-6231-8E4D-BA8F-24318050540D}" destId="{982B8049-8397-5C42-B29F-0BF2505656EE}" srcOrd="5" destOrd="0" presId="urn:microsoft.com/office/officeart/2005/8/layout/vList2"/>
    <dgm:cxn modelId="{ED028B94-6157-064B-A36A-822AE545634A}" type="presParOf" srcId="{D3687DE3-6231-8E4D-BA8F-24318050540D}" destId="{046D6AC6-5ED1-5240-BB10-E7F3DB9F421B}" srcOrd="6" destOrd="0" presId="urn:microsoft.com/office/officeart/2005/8/layout/vList2"/>
    <dgm:cxn modelId="{48120699-25F3-E342-980F-C98B2436ED5B}" type="presParOf" srcId="{D3687DE3-6231-8E4D-BA8F-24318050540D}" destId="{9017D33B-0269-DF4F-B26B-1C144FF3D8D7}" srcOrd="7" destOrd="0" presId="urn:microsoft.com/office/officeart/2005/8/layout/vList2"/>
    <dgm:cxn modelId="{1ECD7D4A-6A0A-BB43-8501-56EA16C7CE73}" type="presParOf" srcId="{D3687DE3-6231-8E4D-BA8F-24318050540D}" destId="{627BD53E-01ED-0D45-938F-60EC47C0DF70}" srcOrd="8" destOrd="0" presId="urn:microsoft.com/office/officeart/2005/8/layout/vList2"/>
    <dgm:cxn modelId="{EE5F25A4-639F-8D4C-8704-91345AA86855}" type="presParOf" srcId="{D3687DE3-6231-8E4D-BA8F-24318050540D}" destId="{8749E884-422E-8F4F-87DC-F1D4EE0FA6C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48A7B-34B5-EC44-A441-53CC91360C33}">
      <dsp:nvSpPr>
        <dsp:cNvPr id="0" name=""/>
        <dsp:cNvSpPr/>
      </dsp:nvSpPr>
      <dsp:spPr>
        <a:xfrm>
          <a:off x="0" y="266352"/>
          <a:ext cx="693421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Montserrat" panose="00000500000000000000" pitchFamily="50" charset="0"/>
            </a:rPr>
            <a:t>Venía tomando TAR antes de diagnóstico TB</a:t>
          </a:r>
        </a:p>
      </dsp:txBody>
      <dsp:txXfrm>
        <a:off x="59399" y="325751"/>
        <a:ext cx="6815420" cy="1098002"/>
      </dsp:txXfrm>
    </dsp:sp>
    <dsp:sp modelId="{D74C1B09-4A41-A54A-9DF9-0DE43CD5AD6E}">
      <dsp:nvSpPr>
        <dsp:cNvPr id="0" name=""/>
        <dsp:cNvSpPr/>
      </dsp:nvSpPr>
      <dsp:spPr>
        <a:xfrm>
          <a:off x="0" y="1483152"/>
          <a:ext cx="693421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Debe continuar TAR.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Modificar TAR en caso de ser necesario.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Iniciar tratamiento TB.</a:t>
          </a:r>
        </a:p>
      </dsp:txBody>
      <dsp:txXfrm>
        <a:off x="0" y="1483152"/>
        <a:ext cx="6934218" cy="1076400"/>
      </dsp:txXfrm>
    </dsp:sp>
    <dsp:sp modelId="{7C3339E6-292A-EA46-A6FB-40ED88B589B5}">
      <dsp:nvSpPr>
        <dsp:cNvPr id="0" name=""/>
        <dsp:cNvSpPr/>
      </dsp:nvSpPr>
      <dsp:spPr>
        <a:xfrm>
          <a:off x="0" y="2559552"/>
          <a:ext cx="693421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Montserrat" panose="00000500000000000000" pitchFamily="50" charset="0"/>
            </a:rPr>
            <a:t>Diagnóstico TB en paciente sin TAR</a:t>
          </a:r>
        </a:p>
      </dsp:txBody>
      <dsp:txXfrm>
        <a:off x="59399" y="2618951"/>
        <a:ext cx="6815420" cy="1098002"/>
      </dsp:txXfrm>
    </dsp:sp>
    <dsp:sp modelId="{2382731D-6598-F142-9FB7-A6BEB1F548A2}">
      <dsp:nvSpPr>
        <dsp:cNvPr id="0" name=""/>
        <dsp:cNvSpPr/>
      </dsp:nvSpPr>
      <dsp:spPr>
        <a:xfrm>
          <a:off x="0" y="3776352"/>
          <a:ext cx="693421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Tratamiento de TB es la prioridad.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Riesgo de reconstitución inmunológica.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000" kern="1200" dirty="0">
              <a:latin typeface="Montserrat" panose="00000500000000000000" pitchFamily="50" charset="0"/>
            </a:rPr>
            <a:t>Inicio posterior de TAR.</a:t>
          </a:r>
        </a:p>
      </dsp:txBody>
      <dsp:txXfrm>
        <a:off x="0" y="3776352"/>
        <a:ext cx="6934218" cy="1076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190AB-11B3-6F4C-BEB3-48D64FFA9C14}">
      <dsp:nvSpPr>
        <dsp:cNvPr id="0" name=""/>
        <dsp:cNvSpPr/>
      </dsp:nvSpPr>
      <dsp:spPr>
        <a:xfrm>
          <a:off x="0" y="7063"/>
          <a:ext cx="4503066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anose="00000500000000000000" pitchFamily="50" charset="0"/>
            </a:rPr>
            <a:t>Análogos de nucleótidos</a:t>
          </a:r>
        </a:p>
      </dsp:txBody>
      <dsp:txXfrm>
        <a:off x="25759" y="32822"/>
        <a:ext cx="4451548" cy="476152"/>
      </dsp:txXfrm>
    </dsp:sp>
    <dsp:sp modelId="{3653BA9D-85E5-254D-89E2-3EEB05DC04DF}">
      <dsp:nvSpPr>
        <dsp:cNvPr id="0" name=""/>
        <dsp:cNvSpPr/>
      </dsp:nvSpPr>
      <dsp:spPr>
        <a:xfrm>
          <a:off x="0" y="534733"/>
          <a:ext cx="4503066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700" b="1" kern="1200" dirty="0">
              <a:latin typeface="Montserrat" panose="00000500000000000000" pitchFamily="50" charset="0"/>
            </a:rPr>
            <a:t>Baja barrera genética</a:t>
          </a:r>
          <a:r>
            <a:rPr lang="es-CO" sz="1700" kern="1200" dirty="0">
              <a:latin typeface="Montserrat" panose="00000500000000000000" pitchFamily="50" charset="0"/>
            </a:rPr>
            <a:t>: </a:t>
          </a:r>
          <a:r>
            <a:rPr lang="es-CO" sz="1700" kern="1200" dirty="0" err="1">
              <a:latin typeface="Montserrat" panose="00000500000000000000" pitchFamily="50" charset="0"/>
            </a:rPr>
            <a:t>Lamivudina</a:t>
          </a:r>
          <a:r>
            <a:rPr lang="es-CO" sz="1700" kern="1200" dirty="0">
              <a:latin typeface="Montserrat" panose="00000500000000000000" pitchFamily="50" charset="0"/>
            </a:rPr>
            <a:t>, Adefovir y </a:t>
          </a:r>
          <a:r>
            <a:rPr lang="es-CO" sz="1700" kern="1200" dirty="0" err="1">
              <a:latin typeface="Montserrat" panose="00000500000000000000" pitchFamily="50" charset="0"/>
            </a:rPr>
            <a:t>Telbivudina</a:t>
          </a:r>
          <a:r>
            <a:rPr lang="es-CO" sz="1700" kern="1200" dirty="0">
              <a:latin typeface="Montserrat" panose="00000500000000000000" pitchFamily="50" charset="0"/>
            </a:rPr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700" b="1" kern="1200" dirty="0">
              <a:latin typeface="Montserrat" panose="00000500000000000000" pitchFamily="50" charset="0"/>
            </a:rPr>
            <a:t>Alta barrera genética</a:t>
          </a:r>
          <a:r>
            <a:rPr lang="es-CO" sz="1700" kern="1200" dirty="0">
              <a:latin typeface="Montserrat" panose="00000500000000000000" pitchFamily="50" charset="0"/>
            </a:rPr>
            <a:t>: </a:t>
          </a:r>
          <a:r>
            <a:rPr lang="es-CO" sz="1700" kern="1200" dirty="0" err="1">
              <a:latin typeface="Montserrat" panose="00000500000000000000" pitchFamily="50" charset="0"/>
            </a:rPr>
            <a:t>Entecavir</a:t>
          </a:r>
          <a:r>
            <a:rPr lang="es-CO" sz="1700" kern="1200" dirty="0">
              <a:latin typeface="Montserrat" panose="00000500000000000000" pitchFamily="50" charset="0"/>
            </a:rPr>
            <a:t> y Tenofovir alafenamida o </a:t>
          </a:r>
          <a:r>
            <a:rPr lang="es-CO" sz="1700" kern="1200" dirty="0" err="1">
              <a:latin typeface="Montserrat" panose="00000500000000000000" pitchFamily="50" charset="0"/>
            </a:rPr>
            <a:t>disoproxil</a:t>
          </a:r>
          <a:r>
            <a:rPr lang="es-CO" sz="1700" kern="1200" dirty="0">
              <a:latin typeface="Montserrat" panose="00000500000000000000" pitchFamily="50" charset="0"/>
            </a:rPr>
            <a:t> fumarato.</a:t>
          </a:r>
        </a:p>
      </dsp:txBody>
      <dsp:txXfrm>
        <a:off x="0" y="534733"/>
        <a:ext cx="4503066" cy="1070190"/>
      </dsp:txXfrm>
    </dsp:sp>
    <dsp:sp modelId="{B78DD7BD-81F9-664C-97C5-FE8EB45CD2E1}">
      <dsp:nvSpPr>
        <dsp:cNvPr id="0" name=""/>
        <dsp:cNvSpPr/>
      </dsp:nvSpPr>
      <dsp:spPr>
        <a:xfrm>
          <a:off x="0" y="1604924"/>
          <a:ext cx="4503066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Montserrat" panose="00000500000000000000" pitchFamily="50" charset="0"/>
            </a:rPr>
            <a:t>Interferón pegilado</a:t>
          </a:r>
        </a:p>
      </dsp:txBody>
      <dsp:txXfrm>
        <a:off x="25759" y="1630683"/>
        <a:ext cx="4451548" cy="476152"/>
      </dsp:txXfrm>
    </dsp:sp>
    <dsp:sp modelId="{91459730-C2E0-F94F-AC38-B2683623B9DD}">
      <dsp:nvSpPr>
        <dsp:cNvPr id="0" name=""/>
        <dsp:cNvSpPr/>
      </dsp:nvSpPr>
      <dsp:spPr>
        <a:xfrm>
          <a:off x="0" y="2132594"/>
          <a:ext cx="4503066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700" kern="1200" dirty="0">
              <a:latin typeface="Montserrat" panose="00000500000000000000" pitchFamily="50" charset="0"/>
            </a:rPr>
            <a:t>Inducción de control inmunológico.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700" kern="1200" dirty="0">
              <a:latin typeface="Montserrat" panose="00000500000000000000" pitchFamily="50" charset="0"/>
            </a:rPr>
            <a:t>Alta variabilidad de respuesta y perfil de seguridad no favorable.</a:t>
          </a:r>
        </a:p>
      </dsp:txBody>
      <dsp:txXfrm>
        <a:off x="0" y="2132594"/>
        <a:ext cx="4503066" cy="842490"/>
      </dsp:txXfrm>
    </dsp:sp>
    <dsp:sp modelId="{70BEDCAF-B0D6-094B-B067-C24CD364B792}">
      <dsp:nvSpPr>
        <dsp:cNvPr id="0" name=""/>
        <dsp:cNvSpPr/>
      </dsp:nvSpPr>
      <dsp:spPr>
        <a:xfrm>
          <a:off x="0" y="2975084"/>
          <a:ext cx="4503066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sng" kern="1200" dirty="0">
              <a:latin typeface="Montserrat" panose="00000500000000000000" pitchFamily="50" charset="0"/>
            </a:rPr>
            <a:t>Individualizar tratamiento</a:t>
          </a:r>
        </a:p>
      </dsp:txBody>
      <dsp:txXfrm>
        <a:off x="25759" y="3000843"/>
        <a:ext cx="4451548" cy="4761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15ED-7E5E-0F4E-B259-0F82ECF55545}">
      <dsp:nvSpPr>
        <dsp:cNvPr id="0" name=""/>
        <dsp:cNvSpPr/>
      </dsp:nvSpPr>
      <dsp:spPr>
        <a:xfrm rot="5400000">
          <a:off x="4974477" y="-2092027"/>
          <a:ext cx="634463" cy="49804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Lamivudina y tenofovir seguros en embarazo.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Tercer trimestre &gt;2 × 105 IU/mL. HBeAg-positivo alto riesgo transmisión vertical, tratamiento disminuye riesgo.</a:t>
          </a:r>
        </a:p>
      </dsp:txBody>
      <dsp:txXfrm rot="-5400000">
        <a:off x="2801493" y="111929"/>
        <a:ext cx="4949460" cy="572519"/>
      </dsp:txXfrm>
    </dsp:sp>
    <dsp:sp modelId="{98DCBA19-53A7-DC44-BAF2-34D871D76F74}">
      <dsp:nvSpPr>
        <dsp:cNvPr id="0" name=""/>
        <dsp:cNvSpPr/>
      </dsp:nvSpPr>
      <dsp:spPr>
        <a:xfrm>
          <a:off x="0" y="1648"/>
          <a:ext cx="2801493" cy="793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>
              <a:latin typeface="Montserrat" panose="00000500000000000000" pitchFamily="50" charset="0"/>
            </a:rPr>
            <a:t>Embarazo </a:t>
          </a:r>
        </a:p>
      </dsp:txBody>
      <dsp:txXfrm>
        <a:off x="38715" y="40363"/>
        <a:ext cx="2724063" cy="715649"/>
      </dsp:txXfrm>
    </dsp:sp>
    <dsp:sp modelId="{5097A7AD-B274-8A47-9B36-428AF0015642}">
      <dsp:nvSpPr>
        <dsp:cNvPr id="0" name=""/>
        <dsp:cNvSpPr/>
      </dsp:nvSpPr>
      <dsp:spPr>
        <a:xfrm rot="5400000">
          <a:off x="4974477" y="-1259294"/>
          <a:ext cx="634463" cy="49804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Profilaxis lamivudina,, alto riesgo HBIG.</a:t>
          </a:r>
        </a:p>
      </dsp:txBody>
      <dsp:txXfrm rot="-5400000">
        <a:off x="2801493" y="944662"/>
        <a:ext cx="4949460" cy="572519"/>
      </dsp:txXfrm>
    </dsp:sp>
    <dsp:sp modelId="{D226AE31-01E0-1543-B526-33658C3FB29B}">
      <dsp:nvSpPr>
        <dsp:cNvPr id="0" name=""/>
        <dsp:cNvSpPr/>
      </dsp:nvSpPr>
      <dsp:spPr>
        <a:xfrm>
          <a:off x="0" y="834381"/>
          <a:ext cx="2801493" cy="793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Trasplante </a:t>
          </a:r>
        </a:p>
      </dsp:txBody>
      <dsp:txXfrm>
        <a:off x="38715" y="873096"/>
        <a:ext cx="2724063" cy="715649"/>
      </dsp:txXfrm>
    </dsp:sp>
    <dsp:sp modelId="{CBFDF294-DDC9-474A-A76F-DA118303B621}">
      <dsp:nvSpPr>
        <dsp:cNvPr id="0" name=""/>
        <dsp:cNvSpPr/>
      </dsp:nvSpPr>
      <dsp:spPr>
        <a:xfrm rot="5400000">
          <a:off x="4974477" y="-426561"/>
          <a:ext cx="634463" cy="49804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Tratamiento a todos, tenofovir primera línea nunca monoterapia.</a:t>
          </a:r>
        </a:p>
      </dsp:txBody>
      <dsp:txXfrm rot="-5400000">
        <a:off x="2801493" y="1777395"/>
        <a:ext cx="4949460" cy="572519"/>
      </dsp:txXfrm>
    </dsp:sp>
    <dsp:sp modelId="{61995962-AD96-E44C-9434-0E230AC1B3D1}">
      <dsp:nvSpPr>
        <dsp:cNvPr id="0" name=""/>
        <dsp:cNvSpPr/>
      </dsp:nvSpPr>
      <dsp:spPr>
        <a:xfrm>
          <a:off x="0" y="1667114"/>
          <a:ext cx="2801493" cy="7930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VIH</a:t>
          </a:r>
        </a:p>
      </dsp:txBody>
      <dsp:txXfrm>
        <a:off x="38715" y="1705829"/>
        <a:ext cx="2724063" cy="715649"/>
      </dsp:txXfrm>
    </dsp:sp>
    <dsp:sp modelId="{595226CA-3D9D-734F-A958-47CAB8AFF600}">
      <dsp:nvSpPr>
        <dsp:cNvPr id="0" name=""/>
        <dsp:cNvSpPr/>
      </dsp:nvSpPr>
      <dsp:spPr>
        <a:xfrm rot="5400000">
          <a:off x="4974477" y="406171"/>
          <a:ext cx="634463" cy="498043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Antiviral según riesgo de reactivación, mayor riesgo </a:t>
          </a:r>
          <a:r>
            <a:rPr lang="es-CO" sz="1100" kern="1200" dirty="0" err="1">
              <a:latin typeface="Montserrat" panose="00000500000000000000" pitchFamily="50" charset="0"/>
            </a:rPr>
            <a:t>rituximab</a:t>
          </a:r>
          <a:r>
            <a:rPr lang="es-CO" sz="1100" kern="1200" dirty="0">
              <a:latin typeface="Montserrat" panose="00000500000000000000" pitchFamily="50" charset="0"/>
            </a:rPr>
            <a:t>.</a:t>
          </a:r>
        </a:p>
      </dsp:txBody>
      <dsp:txXfrm rot="-5400000">
        <a:off x="2801493" y="2610127"/>
        <a:ext cx="4949460" cy="572519"/>
      </dsp:txXfrm>
    </dsp:sp>
    <dsp:sp modelId="{5C8100CB-54A2-9945-B785-AB17F3DB193B}">
      <dsp:nvSpPr>
        <dsp:cNvPr id="0" name=""/>
        <dsp:cNvSpPr/>
      </dsp:nvSpPr>
      <dsp:spPr>
        <a:xfrm>
          <a:off x="0" y="2499848"/>
          <a:ext cx="2801493" cy="793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Montserrat" panose="00000500000000000000" pitchFamily="50" charset="0"/>
            </a:rPr>
            <a:t>Inmunosupresión</a:t>
          </a:r>
        </a:p>
      </dsp:txBody>
      <dsp:txXfrm>
        <a:off x="38715" y="2538563"/>
        <a:ext cx="2724063" cy="715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19BF-7039-2B46-92B5-4BF13546B0EF}">
      <dsp:nvSpPr>
        <dsp:cNvPr id="0" name=""/>
        <dsp:cNvSpPr/>
      </dsp:nvSpPr>
      <dsp:spPr>
        <a:xfrm>
          <a:off x="0" y="20393"/>
          <a:ext cx="61087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Opciones seguras:</a:t>
          </a:r>
        </a:p>
      </dsp:txBody>
      <dsp:txXfrm>
        <a:off x="17563" y="37956"/>
        <a:ext cx="6073574" cy="324648"/>
      </dsp:txXfrm>
    </dsp:sp>
    <dsp:sp modelId="{44B48415-DC97-4B4C-95D4-436BCEF64EC5}">
      <dsp:nvSpPr>
        <dsp:cNvPr id="0" name=""/>
        <dsp:cNvSpPr/>
      </dsp:nvSpPr>
      <dsp:spPr>
        <a:xfrm>
          <a:off x="0" y="380168"/>
          <a:ext cx="61087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200" kern="1200" dirty="0"/>
            <a:t>Efavirenz e inhibidores de integrasa.</a:t>
          </a:r>
        </a:p>
      </dsp:txBody>
      <dsp:txXfrm>
        <a:off x="0" y="380168"/>
        <a:ext cx="6108700" cy="248400"/>
      </dsp:txXfrm>
    </dsp:sp>
    <dsp:sp modelId="{41CA4743-A80C-F142-A469-21073ECAC4FF}">
      <dsp:nvSpPr>
        <dsp:cNvPr id="0" name=""/>
        <dsp:cNvSpPr/>
      </dsp:nvSpPr>
      <dsp:spPr>
        <a:xfrm>
          <a:off x="0" y="628568"/>
          <a:ext cx="61087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/>
            <a:t>Tener en cuenta:</a:t>
          </a:r>
        </a:p>
      </dsp:txBody>
      <dsp:txXfrm>
        <a:off x="17563" y="646131"/>
        <a:ext cx="6073574" cy="324648"/>
      </dsp:txXfrm>
    </dsp:sp>
    <dsp:sp modelId="{ACCC9C6A-F190-A847-8538-6DDD76376EE1}">
      <dsp:nvSpPr>
        <dsp:cNvPr id="0" name=""/>
        <dsp:cNvSpPr/>
      </dsp:nvSpPr>
      <dsp:spPr>
        <a:xfrm>
          <a:off x="0" y="988343"/>
          <a:ext cx="61087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200" kern="1200" dirty="0"/>
            <a:t>Rifampicina induce metabolismo de inhibidores de integrasa. (usar dosis más altas)</a:t>
          </a:r>
        </a:p>
      </dsp:txBody>
      <dsp:txXfrm>
        <a:off x="0" y="988343"/>
        <a:ext cx="6108700" cy="248400"/>
      </dsp:txXfrm>
    </dsp:sp>
    <dsp:sp modelId="{B1001AE8-E382-5C41-9D92-52E75084AFBC}">
      <dsp:nvSpPr>
        <dsp:cNvPr id="0" name=""/>
        <dsp:cNvSpPr/>
      </dsp:nvSpPr>
      <dsp:spPr>
        <a:xfrm>
          <a:off x="0" y="1236743"/>
          <a:ext cx="61087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Evitar combinar:</a:t>
          </a:r>
        </a:p>
      </dsp:txBody>
      <dsp:txXfrm>
        <a:off x="17563" y="1254306"/>
        <a:ext cx="6073574" cy="324648"/>
      </dsp:txXfrm>
    </dsp:sp>
    <dsp:sp modelId="{D21A62F9-7255-2246-9470-D0841DD9C61A}">
      <dsp:nvSpPr>
        <dsp:cNvPr id="0" name=""/>
        <dsp:cNvSpPr/>
      </dsp:nvSpPr>
      <dsp:spPr>
        <a:xfrm>
          <a:off x="0" y="1596518"/>
          <a:ext cx="61087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51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200" kern="1200" dirty="0"/>
            <a:t>Inhibidores de proteasa con rifampicina.</a:t>
          </a:r>
        </a:p>
      </dsp:txBody>
      <dsp:txXfrm>
        <a:off x="0" y="1596518"/>
        <a:ext cx="6108700" cy="24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4D055-AE42-894B-A5F6-5C046379E801}">
      <dsp:nvSpPr>
        <dsp:cNvPr id="0" name=""/>
        <dsp:cNvSpPr/>
      </dsp:nvSpPr>
      <dsp:spPr>
        <a:xfrm>
          <a:off x="0" y="0"/>
          <a:ext cx="3788690" cy="154440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Duración normal 2 meses HRZE + 4 HR</a:t>
          </a:r>
        </a:p>
      </dsp:txBody>
      <dsp:txXfrm>
        <a:off x="75391" y="75391"/>
        <a:ext cx="3637908" cy="1393618"/>
      </dsp:txXfrm>
    </dsp:sp>
    <dsp:sp modelId="{BBF0C6AC-E87C-7348-98AA-F0878FF1641F}">
      <dsp:nvSpPr>
        <dsp:cNvPr id="0" name=""/>
        <dsp:cNvSpPr/>
      </dsp:nvSpPr>
      <dsp:spPr>
        <a:xfrm>
          <a:off x="0" y="1674737"/>
          <a:ext cx="3788690" cy="154440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Extensión de tratamiento a 2 meses HRZE + 7 HR</a:t>
          </a:r>
        </a:p>
      </dsp:txBody>
      <dsp:txXfrm>
        <a:off x="75391" y="1750128"/>
        <a:ext cx="3637908" cy="1393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FA3C-CB97-7D48-A568-F15B03B0AF51}">
      <dsp:nvSpPr>
        <dsp:cNvPr id="0" name=""/>
        <dsp:cNvSpPr/>
      </dsp:nvSpPr>
      <dsp:spPr>
        <a:xfrm>
          <a:off x="0" y="518349"/>
          <a:ext cx="8204200" cy="121680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>
              <a:latin typeface="Montserrat" panose="00000500000000000000" pitchFamily="50" charset="0"/>
            </a:rPr>
            <a:t>Inicio de tratamiento anti TB es la prioridad</a:t>
          </a:r>
        </a:p>
      </dsp:txBody>
      <dsp:txXfrm>
        <a:off x="59399" y="577748"/>
        <a:ext cx="8085402" cy="1098002"/>
      </dsp:txXfrm>
    </dsp:sp>
    <dsp:sp modelId="{D2E26431-E561-1F40-AD13-0B11A453900B}">
      <dsp:nvSpPr>
        <dsp:cNvPr id="0" name=""/>
        <dsp:cNvSpPr/>
      </dsp:nvSpPr>
      <dsp:spPr>
        <a:xfrm>
          <a:off x="0" y="1735149"/>
          <a:ext cx="82042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48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latin typeface="Montserrat" panose="00000500000000000000" pitchFamily="50" charset="0"/>
            </a:rPr>
            <a:t>Si CD4+ es menor a 50, iniciar TAR en las 2 primeras semanas luego de inicio de anti TB.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latin typeface="Montserrat" panose="00000500000000000000" pitchFamily="50" charset="0"/>
            </a:rPr>
            <a:t>Si CD4+ es mayor a 50, iniciar TAR en las siguientes 2 a 8 semanas luego de inicio de anti TB.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400" kern="1200" dirty="0">
              <a:latin typeface="Montserrat" panose="00000500000000000000" pitchFamily="50" charset="0"/>
            </a:rPr>
            <a:t>En caso de TB meníngea, el inicio de TAR siempre deberá retrasarse hasta las 8 semanas.</a:t>
          </a:r>
        </a:p>
      </dsp:txBody>
      <dsp:txXfrm>
        <a:off x="0" y="1735149"/>
        <a:ext cx="8204200" cy="2220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CB793-7223-804F-BD55-D15D62D45875}">
      <dsp:nvSpPr>
        <dsp:cNvPr id="0" name=""/>
        <dsp:cNvSpPr/>
      </dsp:nvSpPr>
      <dsp:spPr>
        <a:xfrm>
          <a:off x="7584842" y="1282519"/>
          <a:ext cx="91440" cy="586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7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C871B-FCE4-8C47-A0CB-290BB157CCC0}">
      <dsp:nvSpPr>
        <dsp:cNvPr id="0" name=""/>
        <dsp:cNvSpPr/>
      </dsp:nvSpPr>
      <dsp:spPr>
        <a:xfrm>
          <a:off x="5119048" y="1282519"/>
          <a:ext cx="91440" cy="586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7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C6B2B-E258-CF46-95AD-78A4AF1484EA}">
      <dsp:nvSpPr>
        <dsp:cNvPr id="0" name=""/>
        <dsp:cNvSpPr/>
      </dsp:nvSpPr>
      <dsp:spPr>
        <a:xfrm>
          <a:off x="2653254" y="1282519"/>
          <a:ext cx="91440" cy="586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74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349-BC2F-D540-9464-C252413937B8}">
      <dsp:nvSpPr>
        <dsp:cNvPr id="0" name=""/>
        <dsp:cNvSpPr/>
      </dsp:nvSpPr>
      <dsp:spPr>
        <a:xfrm>
          <a:off x="1690241" y="1427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ACF22-2446-D441-8171-A004E86B7564}">
      <dsp:nvSpPr>
        <dsp:cNvPr id="0" name=""/>
        <dsp:cNvSpPr/>
      </dsp:nvSpPr>
      <dsp:spPr>
        <a:xfrm>
          <a:off x="1914404" y="214382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Cirrosis</a:t>
          </a:r>
          <a:endParaRPr lang="en-US" sz="1500" kern="1200" dirty="0"/>
        </a:p>
      </dsp:txBody>
      <dsp:txXfrm>
        <a:off x="1951926" y="251904"/>
        <a:ext cx="1942423" cy="1206047"/>
      </dsp:txXfrm>
    </dsp:sp>
    <dsp:sp modelId="{251741E2-D1AF-F84F-9659-59B2491F1505}">
      <dsp:nvSpPr>
        <dsp:cNvPr id="0" name=""/>
        <dsp:cNvSpPr/>
      </dsp:nvSpPr>
      <dsp:spPr>
        <a:xfrm>
          <a:off x="1690241" y="1869266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A5C41-C4FF-174B-BC4F-5429F47E9602}">
      <dsp:nvSpPr>
        <dsp:cNvPr id="0" name=""/>
        <dsp:cNvSpPr/>
      </dsp:nvSpPr>
      <dsp:spPr>
        <a:xfrm>
          <a:off x="1914404" y="2082221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Carga viral.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Fibrosis y ALT elevado.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Genotipo y </a:t>
          </a:r>
          <a:r>
            <a:rPr lang="es-ES" sz="1500" kern="1200" dirty="0" err="1"/>
            <a:t>HBeAg</a:t>
          </a:r>
          <a:r>
            <a:rPr lang="es-ES" sz="1500" kern="1200" dirty="0"/>
            <a:t>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Coinfecciones y OH.</a:t>
          </a:r>
        </a:p>
      </dsp:txBody>
      <dsp:txXfrm>
        <a:off x="1951926" y="2119743"/>
        <a:ext cx="1942423" cy="1206047"/>
      </dsp:txXfrm>
    </dsp:sp>
    <dsp:sp modelId="{1E6CE962-26AF-E140-B06D-515B57019E68}">
      <dsp:nvSpPr>
        <dsp:cNvPr id="0" name=""/>
        <dsp:cNvSpPr/>
      </dsp:nvSpPr>
      <dsp:spPr>
        <a:xfrm>
          <a:off x="4156034" y="1427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14D41-3421-D34B-9B87-BFB36A27E474}">
      <dsp:nvSpPr>
        <dsp:cNvPr id="0" name=""/>
        <dsp:cNvSpPr/>
      </dsp:nvSpPr>
      <dsp:spPr>
        <a:xfrm>
          <a:off x="4380197" y="214382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Descompensación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cirrosis </a:t>
          </a:r>
          <a:endParaRPr lang="en-US" sz="1500" kern="1200" dirty="0"/>
        </a:p>
      </dsp:txBody>
      <dsp:txXfrm>
        <a:off x="4417719" y="251904"/>
        <a:ext cx="1942423" cy="1206047"/>
      </dsp:txXfrm>
    </dsp:sp>
    <dsp:sp modelId="{1E4D4572-1236-9942-A75E-629EE0CB667A}">
      <dsp:nvSpPr>
        <dsp:cNvPr id="0" name=""/>
        <dsp:cNvSpPr/>
      </dsp:nvSpPr>
      <dsp:spPr>
        <a:xfrm>
          <a:off x="4156034" y="1869266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6AB0E-BAA7-EC45-AF6E-C2B11765261F}">
      <dsp:nvSpPr>
        <dsp:cNvPr id="0" name=""/>
        <dsp:cNvSpPr/>
      </dsp:nvSpPr>
      <dsp:spPr>
        <a:xfrm>
          <a:off x="4380197" y="2082221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23% a 5 años.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Edad, viremia.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Sobrevida 5 años 14-35%.</a:t>
          </a:r>
        </a:p>
      </dsp:txBody>
      <dsp:txXfrm>
        <a:off x="4417719" y="2119743"/>
        <a:ext cx="1942423" cy="1206047"/>
      </dsp:txXfrm>
    </dsp:sp>
    <dsp:sp modelId="{16E704B8-D7CA-E742-8F88-459ACB8AA03C}">
      <dsp:nvSpPr>
        <dsp:cNvPr id="0" name=""/>
        <dsp:cNvSpPr/>
      </dsp:nvSpPr>
      <dsp:spPr>
        <a:xfrm>
          <a:off x="6621828" y="1427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12D1E-3812-7344-8DCB-96FC8A43782E}">
      <dsp:nvSpPr>
        <dsp:cNvPr id="0" name=""/>
        <dsp:cNvSpPr/>
      </dsp:nvSpPr>
      <dsp:spPr>
        <a:xfrm>
          <a:off x="6845991" y="214382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Hepatocarcinoma</a:t>
          </a:r>
          <a:endParaRPr lang="en-US" sz="1500" kern="1200" dirty="0"/>
        </a:p>
      </dsp:txBody>
      <dsp:txXfrm>
        <a:off x="6883513" y="251904"/>
        <a:ext cx="1942423" cy="1206047"/>
      </dsp:txXfrm>
    </dsp:sp>
    <dsp:sp modelId="{02FFD08C-42CA-C640-B810-82FF2ABA68C3}">
      <dsp:nvSpPr>
        <dsp:cNvPr id="0" name=""/>
        <dsp:cNvSpPr/>
      </dsp:nvSpPr>
      <dsp:spPr>
        <a:xfrm>
          <a:off x="6621828" y="1869266"/>
          <a:ext cx="2017467" cy="1281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395DA-C72E-6341-B61F-5B9E0A75C1FC}">
      <dsp:nvSpPr>
        <dsp:cNvPr id="0" name=""/>
        <dsp:cNvSpPr/>
      </dsp:nvSpPr>
      <dsp:spPr>
        <a:xfrm>
          <a:off x="6845991" y="2082221"/>
          <a:ext cx="2017467" cy="128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Seropositividad HBsAg 7 a 90 veces más.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Carga viral.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Mutaciones BCP.</a:t>
          </a:r>
        </a:p>
      </dsp:txBody>
      <dsp:txXfrm>
        <a:off x="6883513" y="2119743"/>
        <a:ext cx="1942423" cy="1206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EC3E-4381-7041-8777-AA91717FB44E}">
      <dsp:nvSpPr>
        <dsp:cNvPr id="0" name=""/>
        <dsp:cNvSpPr/>
      </dsp:nvSpPr>
      <dsp:spPr>
        <a:xfrm>
          <a:off x="0" y="75356"/>
          <a:ext cx="5830952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latin typeface="Montserrat" panose="00000500000000000000" pitchFamily="50" charset="0"/>
            </a:rPr>
            <a:t>Artritis dermatitis</a:t>
          </a:r>
        </a:p>
      </dsp:txBody>
      <dsp:txXfrm>
        <a:off x="35125" y="110481"/>
        <a:ext cx="5760702" cy="649299"/>
      </dsp:txXfrm>
    </dsp:sp>
    <dsp:sp modelId="{2CF5260A-EA51-314F-9151-6DCE0FE64D51}">
      <dsp:nvSpPr>
        <dsp:cNvPr id="0" name=""/>
        <dsp:cNvSpPr/>
      </dsp:nvSpPr>
      <dsp:spPr>
        <a:xfrm>
          <a:off x="0" y="881306"/>
          <a:ext cx="5830952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>
              <a:latin typeface="Montserrat" panose="00000500000000000000" pitchFamily="50" charset="0"/>
            </a:rPr>
            <a:t>Poliarteritis nodosa</a:t>
          </a:r>
        </a:p>
      </dsp:txBody>
      <dsp:txXfrm>
        <a:off x="35125" y="916431"/>
        <a:ext cx="5760702" cy="649299"/>
      </dsp:txXfrm>
    </dsp:sp>
    <dsp:sp modelId="{7DDBBF3E-14CC-A24A-812C-76848486C3FA}">
      <dsp:nvSpPr>
        <dsp:cNvPr id="0" name=""/>
        <dsp:cNvSpPr/>
      </dsp:nvSpPr>
      <dsp:spPr>
        <a:xfrm>
          <a:off x="0" y="1687256"/>
          <a:ext cx="5830952" cy="719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>
              <a:latin typeface="Montserrat" panose="00000500000000000000" pitchFamily="50" charset="0"/>
            </a:rPr>
            <a:t>Glomerulopatía</a:t>
          </a:r>
        </a:p>
      </dsp:txBody>
      <dsp:txXfrm>
        <a:off x="35125" y="1722381"/>
        <a:ext cx="5760702" cy="649299"/>
      </dsp:txXfrm>
    </dsp:sp>
    <dsp:sp modelId="{9A0D1D48-9EF4-DD4E-ACF0-9D58CDE86883}">
      <dsp:nvSpPr>
        <dsp:cNvPr id="0" name=""/>
        <dsp:cNvSpPr/>
      </dsp:nvSpPr>
      <dsp:spPr>
        <a:xfrm>
          <a:off x="0" y="2493206"/>
          <a:ext cx="5830952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>
              <a:latin typeface="Montserrat" panose="00000500000000000000" pitchFamily="50" charset="0"/>
            </a:rPr>
            <a:t>Crioglobulinemia</a:t>
          </a:r>
        </a:p>
      </dsp:txBody>
      <dsp:txXfrm>
        <a:off x="35125" y="2528331"/>
        <a:ext cx="5760702" cy="649299"/>
      </dsp:txXfrm>
    </dsp:sp>
    <dsp:sp modelId="{AA83FD2D-7C8B-C340-990D-B0507D49504E}">
      <dsp:nvSpPr>
        <dsp:cNvPr id="0" name=""/>
        <dsp:cNvSpPr/>
      </dsp:nvSpPr>
      <dsp:spPr>
        <a:xfrm>
          <a:off x="0" y="3299156"/>
          <a:ext cx="5830952" cy="7195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 err="1">
              <a:latin typeface="Montserrat" panose="00000500000000000000" pitchFamily="50" charset="0"/>
            </a:rPr>
            <a:t>Mononeuritis</a:t>
          </a:r>
          <a:r>
            <a:rPr lang="es-CO" sz="3000" kern="1200" dirty="0">
              <a:latin typeface="Montserrat" panose="00000500000000000000" pitchFamily="50" charset="0"/>
            </a:rPr>
            <a:t> múltiple</a:t>
          </a:r>
        </a:p>
      </dsp:txBody>
      <dsp:txXfrm>
        <a:off x="35125" y="3334281"/>
        <a:ext cx="5760702" cy="649299"/>
      </dsp:txXfrm>
    </dsp:sp>
    <dsp:sp modelId="{0FB24F27-01C5-4549-8D45-D248CBFD974D}">
      <dsp:nvSpPr>
        <dsp:cNvPr id="0" name=""/>
        <dsp:cNvSpPr/>
      </dsp:nvSpPr>
      <dsp:spPr>
        <a:xfrm>
          <a:off x="0" y="4105107"/>
          <a:ext cx="5830952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>
              <a:latin typeface="Montserrat" panose="00000500000000000000" pitchFamily="50" charset="0"/>
            </a:rPr>
            <a:t>Polimialgia reumática</a:t>
          </a:r>
        </a:p>
      </dsp:txBody>
      <dsp:txXfrm>
        <a:off x="35125" y="4140232"/>
        <a:ext cx="5760702" cy="649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776BD-2E40-B047-9C54-AD479DFD98D4}">
      <dsp:nvSpPr>
        <dsp:cNvPr id="0" name=""/>
        <dsp:cNvSpPr/>
      </dsp:nvSpPr>
      <dsp:spPr>
        <a:xfrm>
          <a:off x="0" y="59093"/>
          <a:ext cx="7316074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Mejorar calidad de vida y sobrevida</a:t>
          </a:r>
        </a:p>
      </dsp:txBody>
      <dsp:txXfrm>
        <a:off x="22246" y="81339"/>
        <a:ext cx="7271582" cy="411223"/>
      </dsp:txXfrm>
    </dsp:sp>
    <dsp:sp modelId="{D7DF0424-562B-654D-8139-A2DE21185342}">
      <dsp:nvSpPr>
        <dsp:cNvPr id="0" name=""/>
        <dsp:cNvSpPr/>
      </dsp:nvSpPr>
      <dsp:spPr>
        <a:xfrm>
          <a:off x="0" y="569528"/>
          <a:ext cx="7316074" cy="455715"/>
        </a:xfrm>
        <a:prstGeom prst="round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Evitar cirrosis</a:t>
          </a:r>
        </a:p>
      </dsp:txBody>
      <dsp:txXfrm>
        <a:off x="22246" y="591774"/>
        <a:ext cx="7271582" cy="411223"/>
      </dsp:txXfrm>
    </dsp:sp>
    <dsp:sp modelId="{477685EA-A173-E449-BAA7-8D8C9620E32E}">
      <dsp:nvSpPr>
        <dsp:cNvPr id="0" name=""/>
        <dsp:cNvSpPr/>
      </dsp:nvSpPr>
      <dsp:spPr>
        <a:xfrm>
          <a:off x="0" y="1079963"/>
          <a:ext cx="7316074" cy="455715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Evitar hepatocarcinoma</a:t>
          </a:r>
        </a:p>
      </dsp:txBody>
      <dsp:txXfrm>
        <a:off x="22246" y="1102209"/>
        <a:ext cx="7271582" cy="411223"/>
      </dsp:txXfrm>
    </dsp:sp>
    <dsp:sp modelId="{58A29D77-1CB8-5D46-B623-7D98D11F8474}">
      <dsp:nvSpPr>
        <dsp:cNvPr id="0" name=""/>
        <dsp:cNvSpPr/>
      </dsp:nvSpPr>
      <dsp:spPr>
        <a:xfrm>
          <a:off x="0" y="1590398"/>
          <a:ext cx="7316074" cy="45571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Prevenir transmisión vertical</a:t>
          </a:r>
        </a:p>
      </dsp:txBody>
      <dsp:txXfrm>
        <a:off x="22246" y="1612644"/>
        <a:ext cx="7271582" cy="411223"/>
      </dsp:txXfrm>
    </dsp:sp>
    <dsp:sp modelId="{298013A3-12F3-AD4D-984F-9214BDBE43BB}">
      <dsp:nvSpPr>
        <dsp:cNvPr id="0" name=""/>
        <dsp:cNvSpPr/>
      </dsp:nvSpPr>
      <dsp:spPr>
        <a:xfrm>
          <a:off x="0" y="2100833"/>
          <a:ext cx="7316074" cy="455715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Evitar reactivación</a:t>
          </a:r>
        </a:p>
      </dsp:txBody>
      <dsp:txXfrm>
        <a:off x="22246" y="2123079"/>
        <a:ext cx="7271582" cy="411223"/>
      </dsp:txXfrm>
    </dsp:sp>
    <dsp:sp modelId="{B9E8F5D9-7C06-7D42-AEC2-1D82112785CE}">
      <dsp:nvSpPr>
        <dsp:cNvPr id="0" name=""/>
        <dsp:cNvSpPr/>
      </dsp:nvSpPr>
      <dsp:spPr>
        <a:xfrm>
          <a:off x="0" y="2611267"/>
          <a:ext cx="7316074" cy="455715"/>
        </a:xfrm>
        <a:prstGeom prst="round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Control de manifestaciones extrahepáticas</a:t>
          </a:r>
        </a:p>
      </dsp:txBody>
      <dsp:txXfrm>
        <a:off x="22246" y="2633513"/>
        <a:ext cx="7271582" cy="411223"/>
      </dsp:txXfrm>
    </dsp:sp>
    <dsp:sp modelId="{B5505BE5-EE25-4145-BBBD-7149270948B2}">
      <dsp:nvSpPr>
        <dsp:cNvPr id="0" name=""/>
        <dsp:cNvSpPr/>
      </dsp:nvSpPr>
      <dsp:spPr>
        <a:xfrm>
          <a:off x="0" y="3121703"/>
          <a:ext cx="7316074" cy="45571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Montserrat" panose="00000500000000000000" pitchFamily="50" charset="0"/>
            </a:rPr>
            <a:t>En aguda evitar falla hepática</a:t>
          </a:r>
        </a:p>
      </dsp:txBody>
      <dsp:txXfrm>
        <a:off x="22246" y="3143949"/>
        <a:ext cx="7271582" cy="41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F9FA7-EDC8-4441-83D0-3C279EF54F8A}">
      <dsp:nvSpPr>
        <dsp:cNvPr id="0" name=""/>
        <dsp:cNvSpPr/>
      </dsp:nvSpPr>
      <dsp:spPr>
        <a:xfrm>
          <a:off x="808084" y="2642"/>
          <a:ext cx="2793251" cy="167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Supresión a largo plazo DNA viral.</a:t>
          </a:r>
        </a:p>
      </dsp:txBody>
      <dsp:txXfrm>
        <a:off x="808084" y="2642"/>
        <a:ext cx="2793251" cy="1675950"/>
      </dsp:txXfrm>
    </dsp:sp>
    <dsp:sp modelId="{05CD8D5E-403C-0140-A022-2F1F69CB9678}">
      <dsp:nvSpPr>
        <dsp:cNvPr id="0" name=""/>
        <dsp:cNvSpPr/>
      </dsp:nvSpPr>
      <dsp:spPr>
        <a:xfrm>
          <a:off x="3880661" y="2642"/>
          <a:ext cx="2793251" cy="1675950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Pérdida de HBeAg con o sin seroconversión (</a:t>
          </a:r>
          <a:r>
            <a:rPr lang="es-CO" sz="2400" b="1" kern="1200" dirty="0">
              <a:latin typeface="Montserrat" panose="00000500000000000000" pitchFamily="50" charset="0"/>
            </a:rPr>
            <a:t>control parcial).</a:t>
          </a:r>
        </a:p>
      </dsp:txBody>
      <dsp:txXfrm>
        <a:off x="3880661" y="2642"/>
        <a:ext cx="2793251" cy="1675950"/>
      </dsp:txXfrm>
    </dsp:sp>
    <dsp:sp modelId="{564225C0-A7AF-0743-A2A5-023CCF0D4029}">
      <dsp:nvSpPr>
        <dsp:cNvPr id="0" name=""/>
        <dsp:cNvSpPr/>
      </dsp:nvSpPr>
      <dsp:spPr>
        <a:xfrm>
          <a:off x="6953237" y="2642"/>
          <a:ext cx="2793251" cy="167595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Normalización de la ALT.</a:t>
          </a:r>
        </a:p>
      </dsp:txBody>
      <dsp:txXfrm>
        <a:off x="6953237" y="2642"/>
        <a:ext cx="2793251" cy="1675950"/>
      </dsp:txXfrm>
    </dsp:sp>
    <dsp:sp modelId="{2C7DD302-CB4E-3942-9D74-AA283EB6D876}">
      <dsp:nvSpPr>
        <dsp:cNvPr id="0" name=""/>
        <dsp:cNvSpPr/>
      </dsp:nvSpPr>
      <dsp:spPr>
        <a:xfrm>
          <a:off x="3880661" y="1957918"/>
          <a:ext cx="2793251" cy="16759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Montserrat" panose="00000500000000000000" pitchFamily="50" charset="0"/>
            </a:rPr>
            <a:t>Negativización del HBsAg con o sin seroconversión (</a:t>
          </a:r>
          <a:r>
            <a:rPr lang="es-CO" sz="2400" b="1" kern="1200" dirty="0">
              <a:latin typeface="Montserrat" panose="00000500000000000000" pitchFamily="50" charset="0"/>
            </a:rPr>
            <a:t>desenlace óptimo</a:t>
          </a:r>
          <a:r>
            <a:rPr lang="es-CO" sz="2400" kern="1200" dirty="0">
              <a:latin typeface="Montserrat" panose="00000500000000000000" pitchFamily="50" charset="0"/>
            </a:rPr>
            <a:t>).</a:t>
          </a:r>
        </a:p>
      </dsp:txBody>
      <dsp:txXfrm>
        <a:off x="3880661" y="1957918"/>
        <a:ext cx="2793251" cy="16759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27FC8-FBDB-864C-B6F4-86D3275FE628}">
      <dsp:nvSpPr>
        <dsp:cNvPr id="0" name=""/>
        <dsp:cNvSpPr/>
      </dsp:nvSpPr>
      <dsp:spPr>
        <a:xfrm>
          <a:off x="0" y="44661"/>
          <a:ext cx="7843874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anose="00000500000000000000" pitchFamily="50" charset="0"/>
            </a:rPr>
            <a:t>Todos los pacientes con hepatitis crónica HBeAg positivo o negativo </a:t>
          </a:r>
          <a:endParaRPr lang="es-CO" sz="1900" kern="1200" dirty="0">
            <a:latin typeface="Montserrat" panose="00000500000000000000" pitchFamily="50" charset="0"/>
          </a:endParaRPr>
        </a:p>
      </dsp:txBody>
      <dsp:txXfrm>
        <a:off x="22246" y="66907"/>
        <a:ext cx="7799382" cy="411223"/>
      </dsp:txXfrm>
    </dsp:sp>
    <dsp:sp modelId="{985158DA-F31E-9E47-9F11-FE94BE1024A5}">
      <dsp:nvSpPr>
        <dsp:cNvPr id="0" name=""/>
        <dsp:cNvSpPr/>
      </dsp:nvSpPr>
      <dsp:spPr>
        <a:xfrm>
          <a:off x="0" y="500376"/>
          <a:ext cx="784387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4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500" kern="1200" dirty="0">
              <a:latin typeface="Montserrat" panose="00000500000000000000" pitchFamily="50" charset="0"/>
            </a:rPr>
            <a:t>HBV DNA &gt;2,000 IU/ml, ALT &gt; LSN y actividad necroinflamatoria o fibrosis.</a:t>
          </a:r>
        </a:p>
      </dsp:txBody>
      <dsp:txXfrm>
        <a:off x="0" y="500376"/>
        <a:ext cx="7843874" cy="314640"/>
      </dsp:txXfrm>
    </dsp:sp>
    <dsp:sp modelId="{A783BB5A-74BF-DF49-AE8E-64C3260397C0}">
      <dsp:nvSpPr>
        <dsp:cNvPr id="0" name=""/>
        <dsp:cNvSpPr/>
      </dsp:nvSpPr>
      <dsp:spPr>
        <a:xfrm>
          <a:off x="0" y="815016"/>
          <a:ext cx="7843874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anose="00000500000000000000" pitchFamily="50" charset="0"/>
            </a:rPr>
            <a:t>Todos los cirróticos compensados o descompensados</a:t>
          </a:r>
          <a:endParaRPr lang="es-CO" sz="1900" kern="1200" dirty="0">
            <a:latin typeface="Montserrat" panose="00000500000000000000" pitchFamily="50" charset="0"/>
          </a:endParaRPr>
        </a:p>
      </dsp:txBody>
      <dsp:txXfrm>
        <a:off x="22246" y="837262"/>
        <a:ext cx="7799382" cy="411223"/>
      </dsp:txXfrm>
    </dsp:sp>
    <dsp:sp modelId="{F6E77746-508B-984B-AEBE-DCB9C8D651FD}">
      <dsp:nvSpPr>
        <dsp:cNvPr id="0" name=""/>
        <dsp:cNvSpPr/>
      </dsp:nvSpPr>
      <dsp:spPr>
        <a:xfrm>
          <a:off x="0" y="1270731"/>
          <a:ext cx="784387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4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500" kern="1200" dirty="0">
              <a:latin typeface="Montserrat" panose="00000500000000000000" pitchFamily="50" charset="0"/>
            </a:rPr>
            <a:t>Independiente de carga viral e independiente de ALT.</a:t>
          </a:r>
        </a:p>
      </dsp:txBody>
      <dsp:txXfrm>
        <a:off x="0" y="1270731"/>
        <a:ext cx="7843874" cy="314640"/>
      </dsp:txXfrm>
    </dsp:sp>
    <dsp:sp modelId="{AF31ED9A-24FC-0F40-BD43-51610C582C41}">
      <dsp:nvSpPr>
        <dsp:cNvPr id="0" name=""/>
        <dsp:cNvSpPr/>
      </dsp:nvSpPr>
      <dsp:spPr>
        <a:xfrm>
          <a:off x="0" y="1585371"/>
          <a:ext cx="7843874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anose="00000500000000000000" pitchFamily="50" charset="0"/>
            </a:rPr>
            <a:t>HBV DNA &gt;20,000 IU/ml y ALT &gt;2 veces LSN</a:t>
          </a:r>
          <a:endParaRPr lang="es-CO" sz="1900" kern="1200" dirty="0">
            <a:latin typeface="Montserrat" panose="00000500000000000000" pitchFamily="50" charset="0"/>
          </a:endParaRPr>
        </a:p>
      </dsp:txBody>
      <dsp:txXfrm>
        <a:off x="22246" y="1607617"/>
        <a:ext cx="7799382" cy="411223"/>
      </dsp:txXfrm>
    </dsp:sp>
    <dsp:sp modelId="{982B8049-8397-5C42-B29F-0BF2505656EE}">
      <dsp:nvSpPr>
        <dsp:cNvPr id="0" name=""/>
        <dsp:cNvSpPr/>
      </dsp:nvSpPr>
      <dsp:spPr>
        <a:xfrm>
          <a:off x="0" y="2041086"/>
          <a:ext cx="784387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4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500" kern="1200" dirty="0">
              <a:latin typeface="Montserrat" panose="00000500000000000000" pitchFamily="50" charset="0"/>
            </a:rPr>
            <a:t>Independiente de grado de fibrosis.</a:t>
          </a:r>
        </a:p>
      </dsp:txBody>
      <dsp:txXfrm>
        <a:off x="0" y="2041086"/>
        <a:ext cx="7843874" cy="314640"/>
      </dsp:txXfrm>
    </dsp:sp>
    <dsp:sp modelId="{046D6AC6-5ED1-5240-BB10-E7F3DB9F421B}">
      <dsp:nvSpPr>
        <dsp:cNvPr id="0" name=""/>
        <dsp:cNvSpPr/>
      </dsp:nvSpPr>
      <dsp:spPr>
        <a:xfrm>
          <a:off x="0" y="2355726"/>
          <a:ext cx="7843874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anose="00000500000000000000" pitchFamily="50" charset="0"/>
            </a:rPr>
            <a:t>Infección crónica HBeAg positivo en mayores de 30 años</a:t>
          </a:r>
          <a:endParaRPr lang="es-CO" sz="1900" kern="1200" dirty="0">
            <a:latin typeface="Montserrat" panose="00000500000000000000" pitchFamily="50" charset="0"/>
          </a:endParaRPr>
        </a:p>
      </dsp:txBody>
      <dsp:txXfrm>
        <a:off x="22246" y="2377972"/>
        <a:ext cx="7799382" cy="411223"/>
      </dsp:txXfrm>
    </dsp:sp>
    <dsp:sp modelId="{9017D33B-0269-DF4F-B26B-1C144FF3D8D7}">
      <dsp:nvSpPr>
        <dsp:cNvPr id="0" name=""/>
        <dsp:cNvSpPr/>
      </dsp:nvSpPr>
      <dsp:spPr>
        <a:xfrm>
          <a:off x="0" y="2811441"/>
          <a:ext cx="784387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4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500" kern="1200" dirty="0">
              <a:latin typeface="Montserrat" panose="00000500000000000000" pitchFamily="50" charset="0"/>
            </a:rPr>
            <a:t>ALT persistentemente normal y HBV DNA elevado, independiente de lesión histológica.</a:t>
          </a:r>
        </a:p>
      </dsp:txBody>
      <dsp:txXfrm>
        <a:off x="0" y="2811441"/>
        <a:ext cx="7843874" cy="314640"/>
      </dsp:txXfrm>
    </dsp:sp>
    <dsp:sp modelId="{627BD53E-01ED-0D45-938F-60EC47C0DF70}">
      <dsp:nvSpPr>
        <dsp:cNvPr id="0" name=""/>
        <dsp:cNvSpPr/>
      </dsp:nvSpPr>
      <dsp:spPr>
        <a:xfrm>
          <a:off x="0" y="3126081"/>
          <a:ext cx="7843874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Montserrat" panose="00000500000000000000" pitchFamily="50" charset="0"/>
            </a:rPr>
            <a:t>Infección crónica HBeAg positivo o negativo</a:t>
          </a:r>
          <a:endParaRPr lang="es-CO" sz="1900" kern="1200" dirty="0">
            <a:latin typeface="Montserrat" panose="00000500000000000000" pitchFamily="50" charset="0"/>
          </a:endParaRPr>
        </a:p>
      </dsp:txBody>
      <dsp:txXfrm>
        <a:off x="22246" y="3148327"/>
        <a:ext cx="7799382" cy="411223"/>
      </dsp:txXfrm>
    </dsp:sp>
    <dsp:sp modelId="{8749E884-422E-8F4F-87DC-F1D4EE0FA6C7}">
      <dsp:nvSpPr>
        <dsp:cNvPr id="0" name=""/>
        <dsp:cNvSpPr/>
      </dsp:nvSpPr>
      <dsp:spPr>
        <a:xfrm>
          <a:off x="0" y="3581796"/>
          <a:ext cx="784387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4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500" kern="1200" dirty="0">
              <a:latin typeface="Montserrat" panose="00000500000000000000" pitchFamily="50" charset="0"/>
            </a:rPr>
            <a:t>Historia familiar de HCC o manifestaciones extrahepáticas.</a:t>
          </a:r>
        </a:p>
      </dsp:txBody>
      <dsp:txXfrm>
        <a:off x="0" y="3581796"/>
        <a:ext cx="7843874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7T23:56:17.80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1,'78'5,"-7"2,-29 4,-2 1,-7-1,0 0,-6-5,-1-1,-6-5,0 4,-5-3,4 4,1-1,-4-3,7 4,-2-5,0 0,11 0,-5 0,6 0,0 0,0 5,7-4,-5 9,-1-9,-2 9,-5-9,0 4,-1-1,-11-3,4 4,-4-1,4-3,1 3,-5-4,4 0,-4 0,5 0,-5 4,4-3,-4 3,0 0,2-3,-3 3,9-4,3 0,0 0,0 0,-6 0,-5 0,4 0,-5 0,1 0,2 0,2 0,-3 0,7 0,-8 0,5 0,0 0,0 0,0 0,1 0,-1 0,6-5,1 4,6-4,7 0,1 3,1-3,-3 5,-16 0,14 0,-6 0,17 0,0-6,16 5,4-11,7 11,7-12,-22 12,11-5,-21 6,6 0,-8 0,-7 0,6 0,-6 0,7 0,0 0,8 0,-6 0,6 0,-15 0,5 0,-11 0,5 0,-13 0,5 0,-11 0,11 0,-5 0,1 0,3 0,3 0,1 5,12 1,-13 0,6 5,-7-10,7 4,9-5,8 0,1 0,5 0,3 0,9 0,9 0,0 0,-8 0,-10 0,-3 0,-20 0,4 0,-13 0,-7 0,4-5,-9 3,4-7,-6 8,20-4,5 5,29 0,-7 0,6 0,1 0,1-6,1 4,-3-10,-8 11,-14-5,3 1,-19 3,4-3,-11 5,-2 0,-6 0,-5 0,4 0,9 0,7 0,13 0,16 0,14 0,-8 0,19 0,-29 6,22 1,-15 6,-1 0,-3-6,-6 5,1-11,5 11,-13-11,-1 10,-3-10,-11 4,5-5,-7 0,0 0,-11 0,9 0,5 0,24 0,-1 0,-4 0,1 0,3 0,1 0,0 0,10 0,24 0,-10 0,-32 0,-1 0,22 0,26 0,-39 0,13 0,-8 0,-7 0,-9 0,-9 0,-13 0,11 0,-2 0,20 0,9 0,3 0,13 0,-13 0,13 0,-13 0,5 0,-8 0,0 0,18 0,-5 0,-8 0,9 0,-27 0,14 0,-10 0,-15 0,-7 0,5 0,-4 0,29-6,-4 4,-10-4,1-1,14-1,-11 1,0-1,17 1,14-5,-12 10,-8-9,-7 9,5-4,-13 6,-1 0,-3 0,-11 0,5 0,-7 0,-6 0,-1 0,-6 0,0 0,-5 0,3 0,-3 0,3 0,0 0,-4 0,4 0,-3 0,5 0,6 0,2 0,5 0,0 0,-6 0,-1 0,-6 0,-5 0,3 0,-3-4,-1 3,4-3,-3 4,11 0,1 0,6 0,0 0,-5 0,-7 0,-3 0,-7 0,7 0,-4 0,5 0,-5 0,9 0,-11 0,6 0,-1 0,-6 0,11 0,3 0,-2 0,7 0,-15 0,4 0,-5 0,1 0,2 0,2 0,-3 0,7 0,-13 0,8 0,-4 0,4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7T23:56:51.4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7T23:56:51.89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7T23:56:52.0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D993-F2E5-6A48-9715-2BBE205369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655C4-0850-AA4E-9793-8B1F0F597B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08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55D3-FADE-AD43-84DE-9F21738C91ED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80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047A-6EC4-4A2D-B8AF-4C5A172A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12E75-5901-4AB9-BA44-79DAC562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4C973-513F-41DA-A3AB-77550EC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2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FCC-6E3B-47E9-801A-B6268B6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BF2F-53A6-45FA-BA44-A39B9CD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3193"/>
            <a:ext cx="10515600" cy="3874416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837F9C-EF2D-4624-8666-D15412D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53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AAF6-645E-45DB-88C5-B685DED3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8153"/>
          </a:xfrm>
        </p:spPr>
        <p:txBody>
          <a:bodyPr vert="eaVert"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42E8-4EE7-4CDB-82E1-0D6F70FB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8153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6C949A-1DB0-484C-B83A-73B793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084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1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BAD-7D2B-47CB-80B5-6403037F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89C9-371B-45E3-A6DB-E33EE1A3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29BDD4-EE3B-47E9-A956-B5F90223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68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02F-78D2-4AF1-983C-DA18C98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9DBA-9112-4EFB-B9A3-F8978A8B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B617-1355-47D0-8D4F-5AC8EDA4C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D606-F212-4585-9FAA-747E256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2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48D-F53C-414C-84D0-89B177AB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94F5-3A06-471D-814D-DC1C1A4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751E4-B757-4C66-94E7-CE7C8113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0296"/>
            <a:ext cx="5157787" cy="3332455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3A93-6FB4-44E7-8C29-347536F7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38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DC14-50BB-4409-B856-127CD069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0297"/>
            <a:ext cx="5183188" cy="3332454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AD5AE52-F7EF-4469-B97A-6232CC8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02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5D4-46AF-4EC5-9850-A310399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86CA-CE51-4727-B90C-9AE9BDC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7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957EEA-F866-4147-A1E6-014124E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6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072-B9E5-442A-A8D1-C784A3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9CC3-7CE2-400C-AC74-ADEF44A5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19866"/>
          </a:xfrm>
        </p:spPr>
        <p:txBody>
          <a:bodyPr/>
          <a:lstStyle>
            <a:lvl1pPr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 sz="2800"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8FEE-50F8-4AB8-BB85-E508A07F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9891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E27C76-4A91-47CA-B503-7097C21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59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66C-B389-49E5-8F02-3D333584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A72E-87D8-40FA-A59C-EC6BDDF6F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04707"/>
          </a:xfrm>
        </p:spPr>
        <p:txBody>
          <a:bodyPr/>
          <a:lstStyle>
            <a:lvl1pPr marL="0" indent="0">
              <a:buNone/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73FC-0E16-41C4-BE15-F8C74A78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4732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7B3239-B346-4CBD-BEDB-FCE674D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8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E9BE-6297-4FF5-8CFC-C0643BD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5350-59D5-4EFA-92C0-A5BEBAD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D52E45-B1F2-47DC-949B-127B2639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26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AEAA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customXml" Target="../ink/ink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7" Type="http://schemas.openxmlformats.org/officeDocument/2006/relationships/customXml" Target="../ink/ink3.xml"/><Relationship Id="rId2" Type="http://schemas.openxmlformats.org/officeDocument/2006/relationships/diagramData" Target="../diagrams/data3.xml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customXml" Target="../ink/ink2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2.emf"/><Relationship Id="rId4" Type="http://schemas.openxmlformats.org/officeDocument/2006/relationships/diagramQuickStyle" Target="../diagrams/quickStyle3.xml"/><Relationship Id="rId9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DD394-88A1-5F48-9BA4-982C955D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32"/>
            <a:ext cx="10515600" cy="2852737"/>
          </a:xfrm>
        </p:spPr>
        <p:txBody>
          <a:bodyPr/>
          <a:lstStyle/>
          <a:p>
            <a:pPr algn="ctr"/>
            <a:r>
              <a:rPr lang="es-CO" b="1" dirty="0"/>
              <a:t>Coinfección VIH-TB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3B9A9-E869-BD42-A385-280285F4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34005"/>
            <a:ext cx="10515600" cy="1500187"/>
          </a:xfrm>
        </p:spPr>
        <p:txBody>
          <a:bodyPr/>
          <a:lstStyle/>
          <a:p>
            <a:pPr algn="ctr"/>
            <a:r>
              <a:rPr lang="es-CO" dirty="0"/>
              <a:t>Daniel Montoya Roldán</a:t>
            </a:r>
          </a:p>
          <a:p>
            <a:pPr algn="ctr"/>
            <a:r>
              <a:rPr lang="es-CO" dirty="0"/>
              <a:t>Médico Internista</a:t>
            </a:r>
          </a:p>
          <a:p>
            <a:pPr algn="ctr"/>
            <a:r>
              <a:rPr lang="es-CO" dirty="0"/>
              <a:t>Residente Enfermedades infecciosas</a:t>
            </a:r>
          </a:p>
        </p:txBody>
      </p:sp>
    </p:spTree>
    <p:extLst>
      <p:ext uri="{BB962C8B-B14F-4D97-AF65-F5344CB8AC3E}">
        <p14:creationId xmlns:p14="http://schemas.microsoft.com/office/powerpoint/2010/main" val="253008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4B68D-07CB-0B46-9B15-2E715475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3700" y="-182492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s-CO" b="1" dirty="0"/>
              <a:t>Resultados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795E63-2A12-8C4E-AFE3-B549F159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8" y="497666"/>
            <a:ext cx="4765597" cy="1930066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CBBF1A-0B57-2944-84F5-ECDFD1CE5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39" y="2666998"/>
            <a:ext cx="4765597" cy="2728303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B506-D0C5-0946-BD35-89FDE2FB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36" y="1313924"/>
            <a:ext cx="5435760" cy="2248426"/>
          </a:xfrm>
        </p:spPr>
        <p:txBody>
          <a:bodyPr>
            <a:normAutofit/>
          </a:bodyPr>
          <a:lstStyle/>
          <a:p>
            <a:r>
              <a:rPr lang="es-CO" sz="2000" dirty="0"/>
              <a:t>DTG controló rapido carga viral.</a:t>
            </a:r>
          </a:p>
          <a:p>
            <a:r>
              <a:rPr lang="es-CO" sz="2000" dirty="0"/>
              <a:t>La muestra no tiene suficiente poder para demostrar no inferioridad.</a:t>
            </a:r>
          </a:p>
          <a:p>
            <a:r>
              <a:rPr lang="es-CO" sz="2000" dirty="0"/>
              <a:t>Tasa descontinuación mayor en dtg y carga viral más alta al inicio.</a:t>
            </a:r>
          </a:p>
          <a:p>
            <a:r>
              <a:rPr lang="es-CO" sz="2000" dirty="0"/>
              <a:t>Podría ser una opción.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A4C4F81-8E05-A14B-AE92-8B9B27869125}"/>
              </a:ext>
            </a:extLst>
          </p:cNvPr>
          <p:cNvSpPr/>
          <p:nvPr/>
        </p:nvSpPr>
        <p:spPr>
          <a:xfrm>
            <a:off x="9324915" y="6237223"/>
            <a:ext cx="2561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</a:rPr>
              <a:t>Clin Infect Dis. 2019 Mar 28. pii: ciz256</a:t>
            </a:r>
          </a:p>
        </p:txBody>
      </p:sp>
    </p:spTree>
    <p:extLst>
      <p:ext uri="{BB962C8B-B14F-4D97-AF65-F5344CB8AC3E}">
        <p14:creationId xmlns:p14="http://schemas.microsoft.com/office/powerpoint/2010/main" val="208491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34428-B97D-6D44-BE35-4231912D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r>
              <a:rPr lang="es-CO" b="1" dirty="0"/>
              <a:t>Alternativas de tratamiento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B9D18E-9F55-CE44-91F6-38872BEAA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700" y="1846846"/>
            <a:ext cx="6769100" cy="31643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A844C2-EA9E-5640-A4A2-3A7AD62AA51A}"/>
              </a:ext>
            </a:extLst>
          </p:cNvPr>
          <p:cNvSpPr txBox="1"/>
          <p:nvPr/>
        </p:nvSpPr>
        <p:spPr>
          <a:xfrm>
            <a:off x="2781300" y="6241534"/>
            <a:ext cx="857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dirty="0">
                <a:latin typeface="Montserrat" panose="00000500000000000000" pitchFamily="50" charset="0"/>
              </a:rPr>
              <a:t>Resolución 0027 de 2020. Lineamientos técnicos plan nacional de tuberculosis</a:t>
            </a:r>
          </a:p>
        </p:txBody>
      </p:sp>
    </p:spTree>
    <p:extLst>
      <p:ext uri="{BB962C8B-B14F-4D97-AF65-F5344CB8AC3E}">
        <p14:creationId xmlns:p14="http://schemas.microsoft.com/office/powerpoint/2010/main" val="374214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30871-D653-224E-9401-67C2052D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b="1" dirty="0"/>
              <a:t>¿Cúanto dura el tratamiento de TB en VIH?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FC5AF5A-DAAA-4743-AA89-1D46D9A52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884566"/>
              </p:ext>
            </p:extLst>
          </p:nvPr>
        </p:nvGraphicFramePr>
        <p:xfrm>
          <a:off x="8060410" y="1506022"/>
          <a:ext cx="3788690" cy="321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BA2454E-7A86-3643-AE49-6CDC52BE6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025" y="1553647"/>
            <a:ext cx="4783810" cy="15122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626F38-A97A-4347-9069-7C1815420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124" y="3279326"/>
            <a:ext cx="3908425" cy="1370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71780DE-3C43-AF4B-997E-C8393434031E}"/>
                  </a:ext>
                </a:extLst>
              </p14:cNvPr>
              <p14:cNvContentPartPr/>
              <p14:nvPr/>
            </p14:nvContentPartPr>
            <p14:xfrm>
              <a:off x="3381334" y="2569613"/>
              <a:ext cx="4231440" cy="576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71780DE-3C43-AF4B-997E-C839343403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7334" y="2460934"/>
                <a:ext cx="4339080" cy="274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A5348F80-C7C1-0141-8D72-555E320FBC05}"/>
                  </a:ext>
                </a:extLst>
              </p14:cNvPr>
              <p14:cNvContentPartPr/>
              <p14:nvPr/>
            </p14:nvContentPartPr>
            <p14:xfrm>
              <a:off x="-650620" y="538000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5348F80-C7C1-0141-8D72-555E320FBC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704260" y="430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18E0FF3-DCC3-9546-A965-ED1B3BCD24E9}"/>
                  </a:ext>
                </a:extLst>
              </p14:cNvPr>
              <p14:cNvContentPartPr/>
              <p14:nvPr/>
            </p14:nvContentPartPr>
            <p14:xfrm>
              <a:off x="-650620" y="538000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18E0FF3-DCC3-9546-A965-ED1B3BCD24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704260" y="4303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D3453BBC-59B9-C84A-87F2-8620EBD9502A}"/>
                  </a:ext>
                </a:extLst>
              </p14:cNvPr>
              <p14:cNvContentPartPr/>
              <p14:nvPr/>
            </p14:nvContentPartPr>
            <p14:xfrm>
              <a:off x="-650620" y="538000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D3453BBC-59B9-C84A-87F2-8620EBD950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704260" y="43036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0C82785A-3205-2246-A581-838A7DCE4121}"/>
              </a:ext>
            </a:extLst>
          </p:cNvPr>
          <p:cNvSpPr txBox="1"/>
          <p:nvPr/>
        </p:nvSpPr>
        <p:spPr>
          <a:xfrm>
            <a:off x="3276600" y="6136759"/>
            <a:ext cx="857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dirty="0">
                <a:latin typeface="Montserrat" panose="00000500000000000000" pitchFamily="50" charset="0"/>
              </a:rPr>
              <a:t>Resolución 0027 de 2020. Lineamientos técnicos plan nacional de tuberculosis</a:t>
            </a:r>
          </a:p>
        </p:txBody>
      </p:sp>
    </p:spTree>
    <p:extLst>
      <p:ext uri="{BB962C8B-B14F-4D97-AF65-F5344CB8AC3E}">
        <p14:creationId xmlns:p14="http://schemas.microsoft.com/office/powerpoint/2010/main" val="323550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109461-3D03-0645-858E-FC5CE02F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11" y="530581"/>
            <a:ext cx="9436100" cy="1261241"/>
          </a:xfrm>
          <a:prstGeom prst="rect">
            <a:avLst/>
          </a:prstGeom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229B87-527B-F74C-9ABF-B9E40AA0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61" y="1922929"/>
            <a:ext cx="8509000" cy="5461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F55F0F2-50AB-D04D-831E-E8FC723EEDC0}"/>
              </a:ext>
            </a:extLst>
          </p:cNvPr>
          <p:cNvSpPr txBox="1"/>
          <p:nvPr/>
        </p:nvSpPr>
        <p:spPr>
          <a:xfrm>
            <a:off x="1533848" y="2600136"/>
            <a:ext cx="981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6AEAA"/>
                </a:solidFill>
                <a:latin typeface="Montserrat" panose="00000500000000000000" pitchFamily="50" charset="0"/>
              </a:rPr>
              <a:t>Coinfección  &lt; 350 CD4, sin coinfección &lt; 200 CD4</a:t>
            </a:r>
          </a:p>
        </p:txBody>
      </p:sp>
    </p:spTree>
    <p:extLst>
      <p:ext uri="{BB962C8B-B14F-4D97-AF65-F5344CB8AC3E}">
        <p14:creationId xmlns:p14="http://schemas.microsoft.com/office/powerpoint/2010/main" val="10958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72F64-F012-B546-857E-6AE2F36B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0"/>
            <a:ext cx="10515600" cy="1325563"/>
          </a:xfrm>
        </p:spPr>
        <p:txBody>
          <a:bodyPr/>
          <a:lstStyle/>
          <a:p>
            <a:r>
              <a:rPr lang="es-CO" b="1" dirty="0"/>
              <a:t>VIH- TB sin TAR previo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5749B02-37AE-E540-B8E1-D5F89F5AA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08497"/>
              </p:ext>
            </p:extLst>
          </p:nvPr>
        </p:nvGraphicFramePr>
        <p:xfrm>
          <a:off x="3559175" y="1192212"/>
          <a:ext cx="8204200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BA8FD70-2D9C-6948-8624-82E7A19ED588}"/>
              </a:ext>
            </a:extLst>
          </p:cNvPr>
          <p:cNvSpPr txBox="1"/>
          <p:nvPr/>
        </p:nvSpPr>
        <p:spPr>
          <a:xfrm>
            <a:off x="2892425" y="6108184"/>
            <a:ext cx="85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Montserrat" panose="00000500000000000000" pitchFamily="50" charset="0"/>
              </a:rPr>
              <a:t>Resolución 0027 de 2020. Lineamientos técnicos plan nacional de tuberculosis</a:t>
            </a:r>
          </a:p>
        </p:txBody>
      </p:sp>
    </p:spTree>
    <p:extLst>
      <p:ext uri="{BB962C8B-B14F-4D97-AF65-F5344CB8AC3E}">
        <p14:creationId xmlns:p14="http://schemas.microsoft.com/office/powerpoint/2010/main" val="3797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420766"/>
            <a:ext cx="8887710" cy="520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90" y="0"/>
            <a:ext cx="8887710" cy="54991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961793" y="6306429"/>
            <a:ext cx="3948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100" dirty="0">
                <a:latin typeface="Montserrat" panose="00000500000000000000" pitchFamily="50" charset="0"/>
              </a:rPr>
              <a:t>HIV/AIDS – </a:t>
            </a:r>
            <a:r>
              <a:rPr lang="es-ES_tradnl" sz="1100" dirty="0" err="1">
                <a:latin typeface="Montserrat" panose="00000500000000000000" pitchFamily="50" charset="0"/>
              </a:rPr>
              <a:t>Research</a:t>
            </a:r>
            <a:r>
              <a:rPr lang="es-ES_tradnl" sz="1100" dirty="0">
                <a:latin typeface="Montserrat" panose="00000500000000000000" pitchFamily="50" charset="0"/>
              </a:rPr>
              <a:t> and </a:t>
            </a:r>
            <a:r>
              <a:rPr lang="es-ES_tradnl" sz="1100" dirty="0" err="1">
                <a:latin typeface="Montserrat" panose="00000500000000000000" pitchFamily="50" charset="0"/>
              </a:rPr>
              <a:t>Palliative</a:t>
            </a:r>
            <a:r>
              <a:rPr lang="es-ES_tradnl" sz="1100" dirty="0">
                <a:latin typeface="Montserrat" panose="00000500000000000000" pitchFamily="50" charset="0"/>
              </a:rPr>
              <a:t> </a:t>
            </a:r>
            <a:r>
              <a:rPr lang="es-ES_tradnl" sz="1100" dirty="0" err="1">
                <a:latin typeface="Montserrat" panose="00000500000000000000" pitchFamily="50" charset="0"/>
              </a:rPr>
              <a:t>Care</a:t>
            </a:r>
            <a:r>
              <a:rPr lang="es-ES_tradnl" sz="1100" dirty="0">
                <a:latin typeface="Montserrat" panose="00000500000000000000" pitchFamily="50" charset="0"/>
              </a:rPr>
              <a:t> 2015:7 49–64 </a:t>
            </a:r>
          </a:p>
        </p:txBody>
      </p:sp>
    </p:spTree>
    <p:extLst>
      <p:ext uri="{BB962C8B-B14F-4D97-AF65-F5344CB8AC3E}">
        <p14:creationId xmlns:p14="http://schemas.microsoft.com/office/powerpoint/2010/main" val="20980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520AE-5685-934C-A4DF-A2CECC0D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0"/>
            <a:ext cx="4832802" cy="1243584"/>
          </a:xfrm>
        </p:spPr>
        <p:txBody>
          <a:bodyPr>
            <a:normAutofit/>
          </a:bodyPr>
          <a:lstStyle/>
          <a:p>
            <a:r>
              <a:rPr lang="es-CO" sz="3400" b="1" dirty="0"/>
              <a:t>Pacientes &gt;200 CD4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9A7156-1FDF-3840-BD4C-95B837EE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1" y="984030"/>
            <a:ext cx="5911089" cy="2216371"/>
          </a:xfrm>
        </p:spPr>
        <p:txBody>
          <a:bodyPr>
            <a:normAutofit fontScale="92500" lnSpcReduction="10000"/>
          </a:bodyPr>
          <a:lstStyle/>
          <a:p>
            <a:r>
              <a:rPr lang="es-CO" sz="1800" dirty="0"/>
              <a:t>1675 pacientes , 834 TAR temprana (después de 2 semanas)  y 841 TAR tardía (luego de 6 meses).</a:t>
            </a:r>
          </a:p>
          <a:p>
            <a:r>
              <a:rPr lang="es-CO" sz="1800" dirty="0"/>
              <a:t>Pacientes con más de 220 CD4.</a:t>
            </a:r>
          </a:p>
          <a:p>
            <a:r>
              <a:rPr lang="es-CO" sz="1800" dirty="0"/>
              <a:t>Muerte, falla del tratamiento anti TB o recurrencia.</a:t>
            </a:r>
          </a:p>
          <a:p>
            <a:r>
              <a:rPr lang="es-CO" sz="1800" dirty="0"/>
              <a:t>No diferencias entre inicio temprano o inicio tardío.</a:t>
            </a:r>
          </a:p>
          <a:p>
            <a:r>
              <a:rPr lang="es-CO" sz="1800" dirty="0"/>
              <a:t>Mortalidad (RR 1·4, 95% CI 0·8–2·3; p=0·23).</a:t>
            </a:r>
          </a:p>
          <a:p>
            <a:r>
              <a:rPr lang="es-CO" sz="1800" dirty="0"/>
              <a:t>No diferencia en eventos adversos ni en riesgo de IRIS.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9ECC9B-7071-3445-8947-2F9F4DA2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8" y="984030"/>
            <a:ext cx="5135719" cy="18103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58B864-330C-E440-A83F-28CCDBD9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20" y="3657600"/>
            <a:ext cx="6085370" cy="22163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7509FB5-F4F4-CD48-922C-6FD8CE7163C2}"/>
              </a:ext>
            </a:extLst>
          </p:cNvPr>
          <p:cNvSpPr/>
          <p:nvPr/>
        </p:nvSpPr>
        <p:spPr>
          <a:xfrm>
            <a:off x="9563861" y="6318853"/>
            <a:ext cx="23871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050" dirty="0">
                <a:latin typeface="Montserrat" panose="00000500000000000000" pitchFamily="50" charset="0"/>
              </a:rPr>
              <a:t>Lancet Infect Dis 2014; 14: 563–71 </a:t>
            </a:r>
          </a:p>
        </p:txBody>
      </p:sp>
    </p:spTree>
    <p:extLst>
      <p:ext uri="{BB962C8B-B14F-4D97-AF65-F5344CB8AC3E}">
        <p14:creationId xmlns:p14="http://schemas.microsoft.com/office/powerpoint/2010/main" val="35630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AF31-513A-DD45-8A63-6E28AFD2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Estudios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principales</a:t>
            </a:r>
            <a:r>
              <a:rPr lang="en-US" sz="3600" dirty="0">
                <a:solidFill>
                  <a:srgbClr val="FFFFFF"/>
                </a:solidFill>
              </a:rPr>
              <a:t> TB y VIH, </a:t>
            </a:r>
            <a:r>
              <a:rPr lang="en-US" sz="3600" dirty="0" err="1">
                <a:solidFill>
                  <a:srgbClr val="FFFFFF"/>
                </a:solidFill>
              </a:rPr>
              <a:t>inicio</a:t>
            </a:r>
            <a:r>
              <a:rPr lang="en-US" sz="3600" dirty="0">
                <a:solidFill>
                  <a:srgbClr val="FFFFFF"/>
                </a:solidFill>
              </a:rPr>
              <a:t> de TAR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1C817A-5262-844E-94CF-BB6E94CC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24" y="14144"/>
            <a:ext cx="8115510" cy="5745912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F157B8B-0B4E-B046-A5A2-ECC6C2E3B907}"/>
              </a:ext>
            </a:extLst>
          </p:cNvPr>
          <p:cNvSpPr/>
          <p:nvPr/>
        </p:nvSpPr>
        <p:spPr>
          <a:xfrm>
            <a:off x="10737734" y="0"/>
            <a:ext cx="1282700" cy="5724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F91D1B71-4B79-904B-86B3-0FD75B7DF88D}"/>
              </a:ext>
            </a:extLst>
          </p:cNvPr>
          <p:cNvSpPr/>
          <p:nvPr/>
        </p:nvSpPr>
        <p:spPr>
          <a:xfrm>
            <a:off x="7311641" y="14144"/>
            <a:ext cx="1282700" cy="5724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7861A65-736D-214F-BB4E-CD357C783A32}"/>
              </a:ext>
            </a:extLst>
          </p:cNvPr>
          <p:cNvSpPr/>
          <p:nvPr/>
        </p:nvSpPr>
        <p:spPr>
          <a:xfrm>
            <a:off x="438911" y="617696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Lancet Infect Dis 2014; 14: 563–71 </a:t>
            </a:r>
          </a:p>
        </p:txBody>
      </p:sp>
    </p:spTree>
    <p:extLst>
      <p:ext uri="{BB962C8B-B14F-4D97-AF65-F5344CB8AC3E}">
        <p14:creationId xmlns:p14="http://schemas.microsoft.com/office/powerpoint/2010/main" val="41060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FB978-10FF-5543-941E-011F3773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Hepatitis B</a:t>
            </a:r>
          </a:p>
        </p:txBody>
      </p:sp>
    </p:spTree>
    <p:extLst>
      <p:ext uri="{BB962C8B-B14F-4D97-AF65-F5344CB8AC3E}">
        <p14:creationId xmlns:p14="http://schemas.microsoft.com/office/powerpoint/2010/main" val="201814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7DA33-EE49-E04A-89EE-3488BA57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58" y="229424"/>
            <a:ext cx="9603275" cy="1049235"/>
          </a:xfrm>
        </p:spPr>
        <p:txBody>
          <a:bodyPr>
            <a:normAutofit/>
          </a:bodyPr>
          <a:lstStyle/>
          <a:p>
            <a:r>
              <a:rPr lang="es-CO" b="1" dirty="0"/>
              <a:t>Nueva clasificación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03305-F533-3041-8607-AFC46B00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565" y="1358075"/>
            <a:ext cx="4774631" cy="33081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sz="1700" dirty="0"/>
              <a:t>1 Infeccción crónica con </a:t>
            </a:r>
            <a:r>
              <a:rPr lang="es-CO" sz="1700" dirty="0" err="1"/>
              <a:t>HBeAg</a:t>
            </a:r>
            <a:r>
              <a:rPr lang="es-CO" sz="1700" dirty="0"/>
              <a:t>-positivo.</a:t>
            </a:r>
          </a:p>
          <a:p>
            <a:pPr>
              <a:lnSpc>
                <a:spcPct val="110000"/>
              </a:lnSpc>
            </a:pPr>
            <a:r>
              <a:rPr lang="es-CO" sz="1700" dirty="0"/>
              <a:t>2 Hepatitis crónica con </a:t>
            </a:r>
            <a:r>
              <a:rPr lang="es-CO" sz="1700" dirty="0" err="1"/>
              <a:t>HBeAg</a:t>
            </a:r>
            <a:r>
              <a:rPr lang="es-CO" sz="1700" dirty="0"/>
              <a:t>-positivo.</a:t>
            </a:r>
          </a:p>
          <a:p>
            <a:pPr>
              <a:lnSpc>
                <a:spcPct val="110000"/>
              </a:lnSpc>
            </a:pPr>
            <a:r>
              <a:rPr lang="es-CO" sz="1700" dirty="0"/>
              <a:t>3 Infección crónica con </a:t>
            </a:r>
            <a:r>
              <a:rPr lang="es-CO" sz="1700" dirty="0" err="1"/>
              <a:t>HBeAg</a:t>
            </a:r>
            <a:r>
              <a:rPr lang="es-CO" sz="1700" dirty="0"/>
              <a:t>-negativo. </a:t>
            </a:r>
          </a:p>
          <a:p>
            <a:pPr>
              <a:lnSpc>
                <a:spcPct val="110000"/>
              </a:lnSpc>
            </a:pPr>
            <a:r>
              <a:rPr lang="es-CO" sz="1700" dirty="0"/>
              <a:t>4 Hepatitis crónica con </a:t>
            </a:r>
            <a:r>
              <a:rPr lang="es-CO" sz="1700" dirty="0" err="1"/>
              <a:t>HBeAg</a:t>
            </a:r>
            <a:r>
              <a:rPr lang="es-CO" sz="1700" dirty="0"/>
              <a:t>-negativo.</a:t>
            </a:r>
          </a:p>
          <a:p>
            <a:pPr>
              <a:lnSpc>
                <a:spcPct val="110000"/>
              </a:lnSpc>
            </a:pPr>
            <a:r>
              <a:rPr lang="es-CO" sz="1700" dirty="0"/>
              <a:t>5 Fase de HBsAg-negativo.</a:t>
            </a:r>
          </a:p>
          <a:p>
            <a:pPr>
              <a:lnSpc>
                <a:spcPct val="110000"/>
              </a:lnSpc>
            </a:pPr>
            <a:r>
              <a:rPr lang="es-CO" sz="1800" dirty="0"/>
              <a:t>Madres con HBeAg y carga viral ≥10 6 IU/ </a:t>
            </a:r>
            <a:r>
              <a:rPr lang="es-CO" sz="1800" dirty="0" err="1"/>
              <a:t>mL</a:t>
            </a:r>
            <a:r>
              <a:rPr lang="es-CO" sz="1800" dirty="0"/>
              <a:t> riesgo transmisión 90% vs 10% cargas bajas.</a:t>
            </a:r>
          </a:p>
          <a:p>
            <a:pPr>
              <a:lnSpc>
                <a:spcPct val="110000"/>
              </a:lnSpc>
            </a:pPr>
            <a:endParaRPr lang="es-CO" sz="17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8AAB6F-F46F-2346-BDAB-8F32B498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8075"/>
            <a:ext cx="5048908" cy="35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E6D53-CC28-B44D-8415-9DE9A382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32" y="-173858"/>
            <a:ext cx="7030568" cy="1939158"/>
          </a:xfrm>
        </p:spPr>
        <p:txBody>
          <a:bodyPr>
            <a:normAutofit/>
          </a:bodyPr>
          <a:lstStyle/>
          <a:p>
            <a:r>
              <a:rPr lang="es-CO" sz="4000" b="1" dirty="0"/>
              <a:t>Coinfección VIH-TB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E0EDE-7208-3043-A6E3-9FA1C369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842" y="817918"/>
            <a:ext cx="5948831" cy="5570586"/>
          </a:xfrm>
        </p:spPr>
        <p:txBody>
          <a:bodyPr anchor="ctr">
            <a:normAutofit/>
          </a:bodyPr>
          <a:lstStyle/>
          <a:p>
            <a:r>
              <a:rPr lang="es-CO" sz="2000" dirty="0"/>
              <a:t>De los 10 millones de casos anuales de VIH:</a:t>
            </a:r>
          </a:p>
          <a:p>
            <a:r>
              <a:rPr lang="es-CO" sz="2000" dirty="0"/>
              <a:t>9% desarrollan tuberculosis.</a:t>
            </a:r>
          </a:p>
          <a:p>
            <a:r>
              <a:rPr lang="es-CO" sz="2000" dirty="0"/>
              <a:t>En países de alta prevalencia el problema es mucho mayor.</a:t>
            </a:r>
          </a:p>
          <a:p>
            <a:r>
              <a:rPr lang="es-CO" sz="2000" dirty="0"/>
              <a:t>TB es la principal causa de muerte (40%), admisión hospitalaria(18%) y muerte hospitalaria en pacientes VIH.</a:t>
            </a:r>
          </a:p>
          <a:p>
            <a:r>
              <a:rPr lang="es-CO" sz="2000" dirty="0"/>
              <a:t>El 20% de las 1.6 millones de muertes anuales por TB tienen coinfección por VIH.</a:t>
            </a:r>
          </a:p>
          <a:p>
            <a:r>
              <a:rPr lang="es-CO" sz="2000" dirty="0"/>
              <a:t>Progreso más rapido y desarrollo de formas diseminadas.</a:t>
            </a:r>
          </a:p>
          <a:p>
            <a:r>
              <a:rPr lang="es-CO" sz="2000" dirty="0"/>
              <a:t>Siempre debe estudiarse la otra cuando aparezca una.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D8B293-7045-854B-A52A-ABAAE408E5B5}"/>
              </a:ext>
            </a:extLst>
          </p:cNvPr>
          <p:cNvSpPr/>
          <p:nvPr/>
        </p:nvSpPr>
        <p:spPr>
          <a:xfrm>
            <a:off x="9967327" y="6366048"/>
            <a:ext cx="15135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700" b="1" i="1" dirty="0">
                <a:latin typeface="Montserrat" panose="00000500000000000000" pitchFamily="50" charset="0"/>
              </a:rPr>
              <a:t>Lancet HIV </a:t>
            </a:r>
            <a:r>
              <a:rPr lang="es-CO" sz="700" b="1" dirty="0">
                <a:latin typeface="Montserrat" panose="00000500000000000000" pitchFamily="50" charset="0"/>
              </a:rPr>
              <a:t>2019; 6: e463–74 </a:t>
            </a:r>
            <a:endParaRPr lang="es-CO" sz="7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1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0434BE-C37B-3D43-9229-B764041C4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341" y="110728"/>
            <a:ext cx="8507659" cy="43357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3E6DCDA-5C05-7545-8849-943DD80A6449}"/>
              </a:ext>
            </a:extLst>
          </p:cNvPr>
          <p:cNvSpPr/>
          <p:nvPr/>
        </p:nvSpPr>
        <p:spPr>
          <a:xfrm>
            <a:off x="8411337" y="6210062"/>
            <a:ext cx="3533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latin typeface="Montserrat" panose="00000500000000000000" pitchFamily="50" charset="0"/>
              </a:rPr>
              <a:t>Journal of Hepatology 2017 vol. 67 </a:t>
            </a:r>
            <a:r>
              <a:rPr lang="es-CO" sz="500" dirty="0">
                <a:latin typeface="Montserrat" panose="00000500000000000000" pitchFamily="50" charset="0"/>
              </a:rPr>
              <a:t>j </a:t>
            </a:r>
            <a:r>
              <a:rPr lang="es-CO" sz="1200" dirty="0">
                <a:latin typeface="Montserrat" panose="00000500000000000000" pitchFamily="50" charset="0"/>
              </a:rPr>
              <a:t>370–398 </a:t>
            </a:r>
          </a:p>
        </p:txBody>
      </p:sp>
    </p:spTree>
    <p:extLst>
      <p:ext uri="{BB962C8B-B14F-4D97-AF65-F5344CB8AC3E}">
        <p14:creationId xmlns:p14="http://schemas.microsoft.com/office/powerpoint/2010/main" val="328991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A0C55-F0F0-184A-BA96-C6DF122F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Caracteristicas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D85F9-3F21-1B4A-B0AC-DB92BC72B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13239"/>
            <a:ext cx="8026400" cy="3142301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Infección crónica sin necroinflamación 1-2% seroconversión anual.</a:t>
            </a:r>
          </a:p>
          <a:p>
            <a:r>
              <a:rPr lang="es-CO" dirty="0"/>
              <a:t>Riesgo de reactivación con inmunosupresión.</a:t>
            </a:r>
          </a:p>
          <a:p>
            <a:r>
              <a:rPr lang="es-CO" dirty="0"/>
              <a:t>Incorporación de DNA viral a célula hospedero.</a:t>
            </a:r>
          </a:p>
          <a:p>
            <a:r>
              <a:rPr lang="es-CO" dirty="0"/>
              <a:t>Riesgo de cronificación mucho mayor en neonatos.</a:t>
            </a:r>
          </a:p>
          <a:p>
            <a:r>
              <a:rPr lang="es-CO" dirty="0"/>
              <a:t>Adultos muy bajo riesgo de cronificación.</a:t>
            </a:r>
          </a:p>
          <a:p>
            <a:r>
              <a:rPr lang="es-CO" dirty="0"/>
              <a:t>Inmunotolerancia.</a:t>
            </a:r>
          </a:p>
        </p:txBody>
      </p:sp>
    </p:spTree>
    <p:extLst>
      <p:ext uri="{BB962C8B-B14F-4D97-AF65-F5344CB8AC3E}">
        <p14:creationId xmlns:p14="http://schemas.microsoft.com/office/powerpoint/2010/main" val="173489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E2BD4-F418-4543-A8B1-E010F434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51" y="290955"/>
            <a:ext cx="10571998" cy="970450"/>
          </a:xfrm>
        </p:spPr>
        <p:txBody>
          <a:bodyPr>
            <a:normAutofit/>
          </a:bodyPr>
          <a:lstStyle/>
          <a:p>
            <a:r>
              <a:rPr lang="es-CO" b="1" dirty="0"/>
              <a:t>Complicaciones hepatitis crónica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F96EB3F-3B15-4DF3-B8DC-161779489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630705"/>
              </p:ext>
            </p:extLst>
          </p:nvPr>
        </p:nvGraphicFramePr>
        <p:xfrm>
          <a:off x="2711449" y="1558754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00D0E96-C957-D445-89A3-8B180D25CB4C}"/>
              </a:ext>
            </a:extLst>
          </p:cNvPr>
          <p:cNvSpPr txBox="1"/>
          <p:nvPr/>
        </p:nvSpPr>
        <p:spPr>
          <a:xfrm>
            <a:off x="3086100" y="6259268"/>
            <a:ext cx="854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Montserrat" panose="00000500000000000000" pitchFamily="50" charset="0"/>
              </a:rPr>
              <a:t>15-40% van a presentar al menos una</a:t>
            </a:r>
          </a:p>
        </p:txBody>
      </p:sp>
    </p:spTree>
    <p:extLst>
      <p:ext uri="{BB962C8B-B14F-4D97-AF65-F5344CB8AC3E}">
        <p14:creationId xmlns:p14="http://schemas.microsoft.com/office/powerpoint/2010/main" val="2797006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A88BA-2EEA-CC42-AB86-3311DD5C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25" y="-1057275"/>
            <a:ext cx="4251300" cy="4251775"/>
          </a:xfrm>
          <a:effectLst/>
        </p:spPr>
        <p:txBody>
          <a:bodyPr anchor="ctr">
            <a:normAutofit/>
          </a:bodyPr>
          <a:lstStyle/>
          <a:p>
            <a:r>
              <a:rPr lang="es-CO" sz="3100" b="1" dirty="0"/>
              <a:t>Manifestaciones extrahepáticas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8D6655B-6A22-EF43-BCB5-E0846A59C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53685"/>
              </p:ext>
            </p:extLst>
          </p:nvPr>
        </p:nvGraphicFramePr>
        <p:xfrm>
          <a:off x="5849014" y="978993"/>
          <a:ext cx="5830952" cy="490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44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B5ECF-EE05-4F46-8C51-214629D5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-95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¿Cómo  interpretar la serología?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E861F-FED4-F544-9A64-E771BA3B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7329"/>
            <a:ext cx="8890000" cy="32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6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9BB0A-CDB6-5D4D-BA0D-5EE84EE2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5251"/>
            <a:ext cx="10515600" cy="1325563"/>
          </a:xfrm>
        </p:spPr>
        <p:txBody>
          <a:bodyPr/>
          <a:lstStyle/>
          <a:p>
            <a:r>
              <a:rPr lang="es-CO" b="1" dirty="0"/>
              <a:t>Objetivos terapia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DE00D5-BBF6-9745-8E92-03BAE75BA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14257"/>
              </p:ext>
            </p:extLst>
          </p:nvPr>
        </p:nvGraphicFramePr>
        <p:xfrm>
          <a:off x="4371975" y="1886969"/>
          <a:ext cx="73160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24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42C97-A91B-5A4F-B953-59770136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95"/>
            <a:ext cx="10515600" cy="1325563"/>
          </a:xfrm>
        </p:spPr>
        <p:txBody>
          <a:bodyPr/>
          <a:lstStyle/>
          <a:p>
            <a:r>
              <a:rPr lang="es-CO" b="1" dirty="0"/>
              <a:t>Objetivos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05FB915-0150-FB46-9AD2-C28579B8C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925110"/>
              </p:ext>
            </p:extLst>
          </p:nvPr>
        </p:nvGraphicFramePr>
        <p:xfrm>
          <a:off x="951626" y="1496444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4DA02E0-7185-A64B-BB70-8F65CAE10B9C}"/>
              </a:ext>
            </a:extLst>
          </p:cNvPr>
          <p:cNvSpPr txBox="1"/>
          <p:nvPr/>
        </p:nvSpPr>
        <p:spPr>
          <a:xfrm>
            <a:off x="7892614" y="3378629"/>
            <a:ext cx="378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Es más seguro para suspensión de la terapia que el </a:t>
            </a:r>
            <a:r>
              <a:rPr lang="es-CO" dirty="0" err="1">
                <a:solidFill>
                  <a:srgbClr val="152B48"/>
                </a:solidFill>
                <a:latin typeface="Montserrat" panose="00000500000000000000" pitchFamily="50" charset="0"/>
              </a:rPr>
              <a:t>HBeAg</a:t>
            </a: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.</a:t>
            </a:r>
          </a:p>
          <a:p>
            <a:endParaRPr lang="es-CO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152B48"/>
                </a:solidFill>
                <a:latin typeface="Montserrat" panose="00000500000000000000" pitchFamily="50" charset="0"/>
              </a:rPr>
              <a:t>Control disminuye riesgo HCC.</a:t>
            </a:r>
          </a:p>
        </p:txBody>
      </p:sp>
    </p:spTree>
    <p:extLst>
      <p:ext uri="{BB962C8B-B14F-4D97-AF65-F5344CB8AC3E}">
        <p14:creationId xmlns:p14="http://schemas.microsoft.com/office/powerpoint/2010/main" val="238402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C59D2-0F60-4C48-B7D1-43B9114A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1" y="458102"/>
            <a:ext cx="3708400" cy="1325563"/>
          </a:xfrm>
        </p:spPr>
        <p:txBody>
          <a:bodyPr>
            <a:noAutofit/>
          </a:bodyPr>
          <a:lstStyle/>
          <a:p>
            <a:r>
              <a:rPr lang="es-CO" sz="3200" b="1" dirty="0"/>
              <a:t>Indicaciones tratamiento (americanos)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324EAD-7F18-8244-93E3-7AA50FD0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1" y="458102"/>
            <a:ext cx="7937499" cy="49511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C80C5E-88AF-954D-94E6-A1C64BD9AFEB}"/>
              </a:ext>
            </a:extLst>
          </p:cNvPr>
          <p:cNvSpPr/>
          <p:nvPr/>
        </p:nvSpPr>
        <p:spPr>
          <a:xfrm>
            <a:off x="9156797" y="6276787"/>
            <a:ext cx="27446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rgbClr val="152B48"/>
                </a:solidFill>
                <a:latin typeface="Montserrat" panose="00000500000000000000" pitchFamily="50" charset="0"/>
              </a:rPr>
              <a:t>Hepatology. 2018 April ; 67(4): 1560–1599 </a:t>
            </a:r>
          </a:p>
        </p:txBody>
      </p:sp>
    </p:spTree>
    <p:extLst>
      <p:ext uri="{BB962C8B-B14F-4D97-AF65-F5344CB8AC3E}">
        <p14:creationId xmlns:p14="http://schemas.microsoft.com/office/powerpoint/2010/main" val="241290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4F55E-7F8D-FE41-832E-07D74F07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414651"/>
            <a:ext cx="4057553" cy="1325563"/>
          </a:xfrm>
        </p:spPr>
        <p:txBody>
          <a:bodyPr>
            <a:noAutofit/>
          </a:bodyPr>
          <a:lstStyle/>
          <a:p>
            <a:r>
              <a:rPr lang="es-CO" sz="3200" b="1" dirty="0"/>
              <a:t>Indicaciones tratamiento (americanos)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4EC866-B7F3-A64B-9A8E-93464194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11138"/>
            <a:ext cx="8509000" cy="536416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8E3E965-342D-ED45-B5BD-7006EB5282AC}"/>
              </a:ext>
            </a:extLst>
          </p:cNvPr>
          <p:cNvSpPr/>
          <p:nvPr/>
        </p:nvSpPr>
        <p:spPr>
          <a:xfrm>
            <a:off x="8718647" y="6220312"/>
            <a:ext cx="3256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rgbClr val="152B48"/>
                </a:solidFill>
                <a:latin typeface="Montserrat" panose="00000500000000000000" pitchFamily="50" charset="0"/>
              </a:rPr>
              <a:t>Hepatology. 2018 April ; 67(4): 1560–1599 </a:t>
            </a:r>
          </a:p>
        </p:txBody>
      </p:sp>
    </p:spTree>
    <p:extLst>
      <p:ext uri="{BB962C8B-B14F-4D97-AF65-F5344CB8AC3E}">
        <p14:creationId xmlns:p14="http://schemas.microsoft.com/office/powerpoint/2010/main" val="1337541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30F74-B5BC-8940-87A8-8EE9BFC8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7188"/>
            <a:ext cx="10515600" cy="1325563"/>
          </a:xfrm>
        </p:spPr>
        <p:txBody>
          <a:bodyPr/>
          <a:lstStyle/>
          <a:p>
            <a:r>
              <a:rPr lang="es-CO" b="1" dirty="0"/>
              <a:t>Indicaciones de tratamiento (europeos)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DA4C629-8820-414F-BF80-89D90E2C2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36536"/>
              </p:ext>
            </p:extLst>
          </p:nvPr>
        </p:nvGraphicFramePr>
        <p:xfrm>
          <a:off x="4095750" y="1772751"/>
          <a:ext cx="7843874" cy="394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C06422A-8B06-2644-9D81-853ADADC26EF}"/>
              </a:ext>
            </a:extLst>
          </p:cNvPr>
          <p:cNvSpPr/>
          <p:nvPr/>
        </p:nvSpPr>
        <p:spPr>
          <a:xfrm>
            <a:off x="8948099" y="6185958"/>
            <a:ext cx="29915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rgbClr val="152B48"/>
                </a:solidFill>
                <a:latin typeface="Montserrat" panose="00000500000000000000" pitchFamily="50" charset="0"/>
              </a:rPr>
              <a:t>Journal of Hepatology 2017 vol. 67 </a:t>
            </a:r>
            <a:r>
              <a:rPr lang="es-CO" sz="200" dirty="0">
                <a:solidFill>
                  <a:srgbClr val="152B48"/>
                </a:solidFill>
                <a:latin typeface="Montserrat" panose="00000500000000000000" pitchFamily="50" charset="0"/>
              </a:rPr>
              <a:t>j </a:t>
            </a:r>
            <a:r>
              <a:rPr lang="es-CO" sz="1000" dirty="0">
                <a:solidFill>
                  <a:srgbClr val="152B48"/>
                </a:solidFill>
                <a:latin typeface="Montserrat" panose="00000500000000000000" pitchFamily="50" charset="0"/>
              </a:rPr>
              <a:t>370–398 </a:t>
            </a:r>
          </a:p>
        </p:txBody>
      </p:sp>
    </p:spTree>
    <p:extLst>
      <p:ext uri="{BB962C8B-B14F-4D97-AF65-F5344CB8AC3E}">
        <p14:creationId xmlns:p14="http://schemas.microsoft.com/office/powerpoint/2010/main" val="413002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05537-4FE9-B943-AC97-CC45796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</a:rPr>
              <a:t>Coinfección VIH-TB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7BCC45-10D7-4FE3-BAC5-7BB1CD57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471" y="681037"/>
            <a:ext cx="914400" cy="914400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79590E-1172-744B-A6F6-A2C4F6A06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32977"/>
              </p:ext>
            </p:extLst>
          </p:nvPr>
        </p:nvGraphicFramePr>
        <p:xfrm>
          <a:off x="4767580" y="1057858"/>
          <a:ext cx="6934218" cy="511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9905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6CBE0-5048-4B4D-91B0-D5B75F76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88" y="511630"/>
            <a:ext cx="4507707" cy="104923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Estrategias de tratamiento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999E83-0668-4D4F-B807-85D47A27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05" y="499251"/>
            <a:ext cx="5930001" cy="2997380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36FAC8-FEA6-474E-88C9-BB3B8FD6D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830808"/>
              </p:ext>
            </p:extLst>
          </p:nvPr>
        </p:nvGraphicFramePr>
        <p:xfrm>
          <a:off x="6927204" y="1976582"/>
          <a:ext cx="4503066" cy="350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94D1F-DA21-8942-B5E3-031BC403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92076"/>
            <a:ext cx="10515600" cy="1060450"/>
          </a:xfrm>
        </p:spPr>
        <p:txBody>
          <a:bodyPr/>
          <a:lstStyle/>
          <a:p>
            <a:r>
              <a:rPr lang="es-CO" b="1" dirty="0"/>
              <a:t>Estrategias de manejo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D52795-1332-624D-B28E-E0707AEB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4" y="1152526"/>
            <a:ext cx="8639175" cy="365254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9F0FBE-F718-B64B-AA4C-F29E6A4C552C}"/>
              </a:ext>
            </a:extLst>
          </p:cNvPr>
          <p:cNvSpPr/>
          <p:nvPr/>
        </p:nvSpPr>
        <p:spPr>
          <a:xfrm>
            <a:off x="8639550" y="6239519"/>
            <a:ext cx="32544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100" dirty="0">
                <a:solidFill>
                  <a:srgbClr val="152B48"/>
                </a:solidFill>
                <a:latin typeface="Montserrat" panose="00000500000000000000" pitchFamily="50" charset="0"/>
              </a:rPr>
              <a:t>Journal of Hepatology 2017 vol. 67 </a:t>
            </a:r>
            <a:r>
              <a:rPr lang="es-CO" sz="400" dirty="0">
                <a:solidFill>
                  <a:srgbClr val="152B48"/>
                </a:solidFill>
                <a:latin typeface="Montserrat" panose="00000500000000000000" pitchFamily="50" charset="0"/>
              </a:rPr>
              <a:t>j </a:t>
            </a:r>
            <a:r>
              <a:rPr lang="es-CO" sz="1100" dirty="0">
                <a:solidFill>
                  <a:srgbClr val="152B48"/>
                </a:solidFill>
                <a:latin typeface="Montserrat" panose="00000500000000000000" pitchFamily="50" charset="0"/>
              </a:rPr>
              <a:t>370–398 </a:t>
            </a:r>
          </a:p>
        </p:txBody>
      </p:sp>
    </p:spTree>
    <p:extLst>
      <p:ext uri="{BB962C8B-B14F-4D97-AF65-F5344CB8AC3E}">
        <p14:creationId xmlns:p14="http://schemas.microsoft.com/office/powerpoint/2010/main" val="1759692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9EB57-FFFC-1644-B55C-FFD760D8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73376"/>
            <a:ext cx="10515600" cy="721999"/>
          </a:xfrm>
        </p:spPr>
        <p:txBody>
          <a:bodyPr/>
          <a:lstStyle/>
          <a:p>
            <a:r>
              <a:rPr lang="es-CO" b="1" dirty="0"/>
              <a:t>Poblaciones especiales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CF92578-EE37-B448-8FBF-C6B250D88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359126"/>
              </p:ext>
            </p:extLst>
          </p:nvPr>
        </p:nvGraphicFramePr>
        <p:xfrm>
          <a:off x="4114800" y="1781712"/>
          <a:ext cx="7781925" cy="329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83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EE5505-32E5-E045-BC62-23B1B4FAD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36" y="182876"/>
            <a:ext cx="8018213" cy="423672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9A13FA-2A04-C14E-AF2B-604D8611E7A7}"/>
              </a:ext>
            </a:extLst>
          </p:cNvPr>
          <p:cNvSpPr/>
          <p:nvPr/>
        </p:nvSpPr>
        <p:spPr>
          <a:xfrm>
            <a:off x="9740657" y="6313174"/>
            <a:ext cx="21771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" dirty="0">
                <a:latin typeface="Montserrat" panose="00000500000000000000" pitchFamily="50" charset="0"/>
              </a:rPr>
              <a:t>Infect Dis Clin N Am 28 (2014) 477–499 </a:t>
            </a:r>
            <a:endParaRPr lang="es-CO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37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B27ED-6C0F-FE4F-B468-39C3A7A1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30"/>
            <a:ext cx="10515600" cy="2403196"/>
          </a:xfrm>
        </p:spPr>
        <p:txBody>
          <a:bodyPr/>
          <a:lstStyle/>
          <a:p>
            <a:pPr algn="ctr"/>
            <a:r>
              <a:rPr lang="es-CO" b="1" dirty="0"/>
              <a:t>Hepatitis C</a:t>
            </a:r>
          </a:p>
        </p:txBody>
      </p:sp>
    </p:spTree>
    <p:extLst>
      <p:ext uri="{BB962C8B-B14F-4D97-AF65-F5344CB8AC3E}">
        <p14:creationId xmlns:p14="http://schemas.microsoft.com/office/powerpoint/2010/main" val="334199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B5F44-D5A0-574D-930A-BB959F2F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851"/>
            <a:ext cx="10515600" cy="1325563"/>
          </a:xfrm>
        </p:spPr>
        <p:txBody>
          <a:bodyPr/>
          <a:lstStyle/>
          <a:p>
            <a:r>
              <a:rPr lang="es-CO" b="1" dirty="0"/>
              <a:t>Hepatitis C crónica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2B25E-5A57-F44D-847E-AB69D8FE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900" y="1948176"/>
            <a:ext cx="7327900" cy="3142301"/>
          </a:xfrm>
        </p:spPr>
        <p:txBody>
          <a:bodyPr>
            <a:normAutofit fontScale="92500"/>
          </a:bodyPr>
          <a:lstStyle/>
          <a:p>
            <a:r>
              <a:rPr lang="es-CO" dirty="0"/>
              <a:t>Alta replicación diaria 1011–1012 viriones por día.</a:t>
            </a:r>
          </a:p>
          <a:p>
            <a:r>
              <a:rPr lang="es-CO" dirty="0"/>
              <a:t>Alta tasa de mutación.</a:t>
            </a:r>
          </a:p>
          <a:p>
            <a:r>
              <a:rPr lang="es-CO" dirty="0"/>
              <a:t>6 genotipos con diversidad genética importante.</a:t>
            </a:r>
          </a:p>
          <a:p>
            <a:r>
              <a:rPr lang="es-CO" dirty="0"/>
              <a:t>Disminución de casos por transfusión sanguínea debido a vigilancia activa 1 en 103000.</a:t>
            </a:r>
          </a:p>
          <a:p>
            <a:r>
              <a:rPr lang="es-CO" dirty="0"/>
              <a:t>Baby boomes 3,2% prevalencia y 0,8% otros grupos.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150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1D05B-41C4-6341-9B2E-44AB1B47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Factores que favorecen cronicidad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426AC-C69E-F942-BB9A-A5438346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2062476"/>
            <a:ext cx="7569200" cy="3142301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Hombres.</a:t>
            </a:r>
          </a:p>
          <a:p>
            <a:r>
              <a:rPr lang="es-CO" dirty="0"/>
              <a:t>Edad avanzada.</a:t>
            </a:r>
          </a:p>
          <a:p>
            <a:r>
              <a:rPr lang="es-CO" dirty="0"/>
              <a:t>Afrodescendientes.</a:t>
            </a:r>
          </a:p>
          <a:p>
            <a:r>
              <a:rPr lang="es-CO" dirty="0"/>
              <a:t>Algunos HLA.</a:t>
            </a:r>
          </a:p>
          <a:p>
            <a:r>
              <a:rPr lang="es-CO" dirty="0"/>
              <a:t>Acumulación hepática de hierro.</a:t>
            </a:r>
          </a:p>
          <a:p>
            <a:r>
              <a:rPr lang="es-CO" dirty="0"/>
              <a:t>85-90% se cronifican.</a:t>
            </a:r>
          </a:p>
          <a:p>
            <a:r>
              <a:rPr lang="es-CO" dirty="0"/>
              <a:t>25% progresan a cirrosis en 20 años.</a:t>
            </a:r>
          </a:p>
        </p:txBody>
      </p:sp>
    </p:spTree>
    <p:extLst>
      <p:ext uri="{BB962C8B-B14F-4D97-AF65-F5344CB8AC3E}">
        <p14:creationId xmlns:p14="http://schemas.microsoft.com/office/powerpoint/2010/main" val="189201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43BF-53D4-CE4A-8DC1-1F19B2CF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613"/>
            <a:ext cx="10515600" cy="631987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Ahora es más sencillo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8B1ED8-4CEF-1344-89D4-BB1CF21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1226976"/>
            <a:ext cx="7906879" cy="36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47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E6584A-26FF-FC42-ACE0-B7386BB5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46" y="165100"/>
            <a:ext cx="8593303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5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9874E-FD04-8E48-9287-C84A4ABB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Consideraciones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61EAC-FAEA-B940-AB9B-4E3F9FC8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1902461"/>
            <a:ext cx="7962900" cy="3142301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Riesgo reactivación hepatitis B.</a:t>
            </a:r>
          </a:p>
          <a:p>
            <a:r>
              <a:rPr lang="es-CO" dirty="0"/>
              <a:t>Vigilancia en el tiempo para hepatocarcinoma.</a:t>
            </a:r>
          </a:p>
          <a:p>
            <a:r>
              <a:rPr lang="es-CO" dirty="0"/>
              <a:t>Tratar a todos con RNA detectable con o sin cirrosis o inflamación.</a:t>
            </a:r>
          </a:p>
          <a:p>
            <a:r>
              <a:rPr lang="es-CO" dirty="0"/>
              <a:t>Excepción pacientes con corta expectativa de vida.</a:t>
            </a:r>
          </a:p>
          <a:p>
            <a:r>
              <a:rPr lang="es-CO" dirty="0"/>
              <a:t>Tener en cuenta medicamentos </a:t>
            </a:r>
            <a:r>
              <a:rPr lang="es-CO" dirty="0" err="1"/>
              <a:t>pangenotípicos</a:t>
            </a:r>
            <a:r>
              <a:rPr lang="es-CO" dirty="0"/>
              <a:t>. </a:t>
            </a:r>
          </a:p>
          <a:p>
            <a:r>
              <a:rPr lang="es-CO" dirty="0"/>
              <a:t>¿Riesgo de progresión? Vs costo del medicamento.</a:t>
            </a:r>
          </a:p>
          <a:p>
            <a:r>
              <a:rPr lang="es-CO" dirty="0"/>
              <a:t>¿Beneficio clínico en enfermedad a largo plazo y muchas veces asintomática?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26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AE362-5505-2E4D-AD36-9A84A9A7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¿Cúal es la TAR ideal en pacientes con TB?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9C2191-171A-2442-A58C-44FBBCC08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1" y="3468155"/>
            <a:ext cx="6832600" cy="1556805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6332239-EB15-DB43-B051-9412EECD8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693045"/>
              </p:ext>
            </p:extLst>
          </p:nvPr>
        </p:nvGraphicFramePr>
        <p:xfrm>
          <a:off x="617220" y="1298889"/>
          <a:ext cx="6108700" cy="186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3726F3D-D36F-2349-84A9-1615DB797039}"/>
              </a:ext>
            </a:extLst>
          </p:cNvPr>
          <p:cNvSpPr txBox="1"/>
          <p:nvPr/>
        </p:nvSpPr>
        <p:spPr>
          <a:xfrm>
            <a:off x="3238500" y="6239371"/>
            <a:ext cx="857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 dirty="0">
                <a:latin typeface="Montserrat" panose="00000500000000000000" pitchFamily="50" charset="0"/>
              </a:rPr>
              <a:t>Resolución 0027 de 2020. Lineamientos técnicos plan nacional de tuberculosis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32883D-1A99-5742-9A7D-E61F2AD7E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600" y="1037479"/>
            <a:ext cx="7137400" cy="40083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8F16C7C-8AE6-074E-AAF9-1D375760E4EE}"/>
              </a:ext>
            </a:extLst>
          </p:cNvPr>
          <p:cNvSpPr/>
          <p:nvPr/>
        </p:nvSpPr>
        <p:spPr>
          <a:xfrm>
            <a:off x="9630595" y="6477337"/>
            <a:ext cx="21804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050" b="1" i="1" dirty="0">
                <a:latin typeface="Montserrat" panose="00000500000000000000" pitchFamily="50" charset="0"/>
              </a:rPr>
              <a:t>Lancet HIV </a:t>
            </a:r>
            <a:r>
              <a:rPr lang="es-CO" sz="1050" b="1" dirty="0">
                <a:latin typeface="Montserrat" panose="00000500000000000000" pitchFamily="50" charset="0"/>
              </a:rPr>
              <a:t>2019; 6: e463–74 </a:t>
            </a:r>
            <a:endParaRPr lang="es-CO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566B3-C8AA-2140-BABE-B6F7C5B5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Población especial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5C974-5EB1-1A46-9D25-D5903DC6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902461"/>
            <a:ext cx="8293100" cy="3142301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Trasplante hepático:</a:t>
            </a:r>
          </a:p>
          <a:p>
            <a:pPr marL="0" indent="0">
              <a:buNone/>
            </a:pPr>
            <a:r>
              <a:rPr lang="es-CO" dirty="0"/>
              <a:t>Terapia con antiviral </a:t>
            </a:r>
            <a:r>
              <a:rPr lang="es-CO" dirty="0" err="1"/>
              <a:t>pangenotípico</a:t>
            </a:r>
            <a:r>
              <a:rPr lang="es-CO" dirty="0"/>
              <a:t> antes del trasplante o post.</a:t>
            </a:r>
          </a:p>
          <a:p>
            <a:r>
              <a:rPr lang="es-CO" dirty="0"/>
              <a:t>VIH:</a:t>
            </a:r>
          </a:p>
          <a:p>
            <a:pPr marL="0" indent="0">
              <a:buNone/>
            </a:pPr>
            <a:r>
              <a:rPr lang="es-CO" dirty="0"/>
              <a:t>Estrategias con IFN y ribavirina por 48 semanas.</a:t>
            </a:r>
          </a:p>
          <a:p>
            <a:pPr marL="0" indent="0">
              <a:buNone/>
            </a:pPr>
            <a:r>
              <a:rPr lang="es-CO" dirty="0"/>
              <a:t>Medicamentos de nueva generación, según interacciones con esquema ARV.</a:t>
            </a:r>
          </a:p>
          <a:p>
            <a:r>
              <a:rPr lang="es-CO" dirty="0"/>
              <a:t>Mejoría manifestaciones extrahepáticas.</a:t>
            </a:r>
          </a:p>
          <a:p>
            <a:r>
              <a:rPr lang="es-CO" dirty="0"/>
              <a:t>Elbasvir-grazoprevir y GLE-PIB en caso de enfermedad renal &lt;30 VFG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8376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0F39A8-89A4-484B-9F5A-5B82F51C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149" y="257175"/>
            <a:ext cx="8038851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B4AA1E-5687-4D40-823F-E8C39DAB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99419"/>
            <a:ext cx="8978900" cy="49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1C57E2-3266-AD43-8563-48C98BAA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189947"/>
            <a:ext cx="8826500" cy="49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F91922-E2DD-9041-9A5F-E7EFCB44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92284"/>
            <a:ext cx="8928100" cy="46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7F93118-B920-1145-90D6-837838769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567" y="375582"/>
            <a:ext cx="10905066" cy="305341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FADB7A2-B4C6-CE4F-A1ED-161ADD2CE5DD}"/>
              </a:ext>
            </a:extLst>
          </p:cNvPr>
          <p:cNvSpPr/>
          <p:nvPr/>
        </p:nvSpPr>
        <p:spPr>
          <a:xfrm>
            <a:off x="9756974" y="6343918"/>
            <a:ext cx="20858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800" dirty="0">
                <a:solidFill>
                  <a:srgbClr val="000000"/>
                </a:solidFill>
                <a:latin typeface="Montserrat" panose="00000500000000000000" pitchFamily="50" charset="0"/>
              </a:rPr>
              <a:t>Clin Infect Dis. 2019 Mar 28. pii: ciz256</a:t>
            </a:r>
            <a:endParaRPr lang="es-CO" sz="8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F9B2F-7E4A-C34C-9D95-60E2B3D5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1" y="38100"/>
            <a:ext cx="6573685" cy="1905000"/>
          </a:xfrm>
        </p:spPr>
        <p:txBody>
          <a:bodyPr>
            <a:normAutofit/>
          </a:bodyPr>
          <a:lstStyle/>
          <a:p>
            <a:r>
              <a:rPr lang="es-CO" b="1" dirty="0"/>
              <a:t>Población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ECA73-705D-0340-B8CC-0F78CA37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92" y="1409700"/>
            <a:ext cx="6573684" cy="21621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600" dirty="0"/>
              <a:t>37 instituciones en 7 países </a:t>
            </a:r>
            <a:r>
              <a:rPr lang="es-CO" sz="1600" dirty="0">
                <a:effectLst/>
              </a:rPr>
              <a:t>(Argentina, Brasil, México, Perú, Rusia, Sudáfrica y Tailandia).</a:t>
            </a:r>
            <a:endParaRPr lang="es-CO" sz="1600" dirty="0"/>
          </a:p>
          <a:p>
            <a:pPr>
              <a:lnSpc>
                <a:spcPct val="90000"/>
              </a:lnSpc>
            </a:pPr>
            <a:r>
              <a:rPr lang="es-CO" sz="1600" dirty="0"/>
              <a:t>Adultos naive &gt;50 cd4 y CV &gt;1000 copias.</a:t>
            </a:r>
          </a:p>
          <a:p>
            <a:pPr>
              <a:lnSpc>
                <a:spcPct val="90000"/>
              </a:lnSpc>
            </a:pPr>
            <a:r>
              <a:rPr lang="es-CO" sz="1600" dirty="0"/>
              <a:t>50 mg 2 veces al día DTG o efavirenz 600 mg/d.</a:t>
            </a:r>
          </a:p>
          <a:p>
            <a:pPr>
              <a:lnSpc>
                <a:spcPct val="90000"/>
              </a:lnSpc>
            </a:pPr>
            <a:r>
              <a:rPr lang="es-CO" sz="1600" dirty="0"/>
              <a:t>Backbone lo dejaban a discreción del tratante.</a:t>
            </a:r>
          </a:p>
          <a:p>
            <a:pPr>
              <a:lnSpc>
                <a:spcPct val="90000"/>
              </a:lnSpc>
            </a:pPr>
            <a:r>
              <a:rPr lang="es-CO" sz="1600" dirty="0"/>
              <a:t>Evaluar carga viral &gt;50 copias a semana 48 y 24.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F5CF46-3C43-174B-A8C9-0EB7ED7D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39" y="1071859"/>
            <a:ext cx="3976788" cy="43942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55E706-9AAD-C643-B431-9AB575BF94B9}"/>
              </a:ext>
            </a:extLst>
          </p:cNvPr>
          <p:cNvSpPr/>
          <p:nvPr/>
        </p:nvSpPr>
        <p:spPr>
          <a:xfrm>
            <a:off x="8985708" y="6199108"/>
            <a:ext cx="2561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</a:rPr>
              <a:t>Clin Infect Dis. 2019 Mar 28. pii: ciz256</a:t>
            </a:r>
          </a:p>
        </p:txBody>
      </p:sp>
    </p:spTree>
    <p:extLst>
      <p:ext uri="{BB962C8B-B14F-4D97-AF65-F5344CB8AC3E}">
        <p14:creationId xmlns:p14="http://schemas.microsoft.com/office/powerpoint/2010/main" val="366859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E1B3DF-0BB0-4C66-B149-D1D47889E4A5}" vid="{BF97386F-A394-4AC0-8781-7EAE8F5D25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COM_FR_2020</Template>
  <TotalTime>1597</TotalTime>
  <Words>1345</Words>
  <Application>Microsoft Office PowerPoint</Application>
  <PresentationFormat>Panorámica</PresentationFormat>
  <Paragraphs>195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Montserrat</vt:lpstr>
      <vt:lpstr>Tema de Office</vt:lpstr>
      <vt:lpstr>Coinfección VIH-TB</vt:lpstr>
      <vt:lpstr>Coinfección VIH-TB</vt:lpstr>
      <vt:lpstr>Coinfección VIH-TB</vt:lpstr>
      <vt:lpstr>¿Cúal es la TAR ideal en pacientes con TB?</vt:lpstr>
      <vt:lpstr>Presentación de PowerPoint</vt:lpstr>
      <vt:lpstr>Presentación de PowerPoint</vt:lpstr>
      <vt:lpstr>Presentación de PowerPoint</vt:lpstr>
      <vt:lpstr>Presentación de PowerPoint</vt:lpstr>
      <vt:lpstr>Población </vt:lpstr>
      <vt:lpstr>Resultados</vt:lpstr>
      <vt:lpstr>Alternativas de tratamiento</vt:lpstr>
      <vt:lpstr>¿Cúanto dura el tratamiento de TB en VIH?</vt:lpstr>
      <vt:lpstr>Presentación de PowerPoint</vt:lpstr>
      <vt:lpstr>VIH- TB sin TAR previo</vt:lpstr>
      <vt:lpstr>Presentación de PowerPoint</vt:lpstr>
      <vt:lpstr>Pacientes &gt;200 CD4</vt:lpstr>
      <vt:lpstr>Estudios principales TB y VIH, inicio de TAR</vt:lpstr>
      <vt:lpstr>Hepatitis B</vt:lpstr>
      <vt:lpstr>Nueva clasificación</vt:lpstr>
      <vt:lpstr>Presentación de PowerPoint</vt:lpstr>
      <vt:lpstr>Caracteristicas</vt:lpstr>
      <vt:lpstr>Complicaciones hepatitis crónica</vt:lpstr>
      <vt:lpstr>Manifestaciones extrahepáticas</vt:lpstr>
      <vt:lpstr>¿Cómo  interpretar la serología?</vt:lpstr>
      <vt:lpstr>Objetivos terapia</vt:lpstr>
      <vt:lpstr>Objetivos </vt:lpstr>
      <vt:lpstr>Indicaciones tratamiento (americanos)</vt:lpstr>
      <vt:lpstr>Indicaciones tratamiento (americanos)</vt:lpstr>
      <vt:lpstr>Indicaciones de tratamiento (europeos)</vt:lpstr>
      <vt:lpstr>Estrategias de tratamiento</vt:lpstr>
      <vt:lpstr>Estrategias de manejo</vt:lpstr>
      <vt:lpstr>Poblaciones especiales</vt:lpstr>
      <vt:lpstr>Presentación de PowerPoint</vt:lpstr>
      <vt:lpstr>Hepatitis C</vt:lpstr>
      <vt:lpstr>Hepatitis C crónica</vt:lpstr>
      <vt:lpstr>Factores que favorecen cronicidad</vt:lpstr>
      <vt:lpstr>Ahora es más sencillo</vt:lpstr>
      <vt:lpstr>Presentación de PowerPoint</vt:lpstr>
      <vt:lpstr>Consideraciones</vt:lpstr>
      <vt:lpstr>Población especial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Sentire Taller SAS</dc:creator>
  <cp:lastModifiedBy>User</cp:lastModifiedBy>
  <cp:revision>61</cp:revision>
  <dcterms:created xsi:type="dcterms:W3CDTF">2020-11-06T17:03:47Z</dcterms:created>
  <dcterms:modified xsi:type="dcterms:W3CDTF">2021-04-29T20:05:00Z</dcterms:modified>
</cp:coreProperties>
</file>