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9" r:id="rId2"/>
    <p:sldId id="339" r:id="rId3"/>
    <p:sldId id="393" r:id="rId4"/>
    <p:sldId id="413" r:id="rId5"/>
    <p:sldId id="341" r:id="rId6"/>
    <p:sldId id="342" r:id="rId7"/>
    <p:sldId id="343" r:id="rId8"/>
    <p:sldId id="344" r:id="rId9"/>
    <p:sldId id="345" r:id="rId10"/>
    <p:sldId id="391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258" r:id="rId21"/>
    <p:sldId id="368" r:id="rId22"/>
    <p:sldId id="355" r:id="rId23"/>
    <p:sldId id="357" r:id="rId24"/>
    <p:sldId id="415" r:id="rId25"/>
    <p:sldId id="356" r:id="rId26"/>
    <p:sldId id="362" r:id="rId27"/>
    <p:sldId id="363" r:id="rId28"/>
    <p:sldId id="358" r:id="rId29"/>
    <p:sldId id="359" r:id="rId30"/>
    <p:sldId id="410" r:id="rId31"/>
    <p:sldId id="416" r:id="rId32"/>
    <p:sldId id="371" r:id="rId33"/>
    <p:sldId id="411" r:id="rId34"/>
    <p:sldId id="417" r:id="rId3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A7"/>
    <a:srgbClr val="152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6EDDDF-9ABE-B241-B97D-EC3F1C586919}" v="20" dt="2023-05-15T01:18:49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2" autoAdjust="0"/>
    <p:restoredTop sz="95782"/>
  </p:normalViewPr>
  <p:slideViewPr>
    <p:cSldViewPr snapToGrid="0" showGuides="1">
      <p:cViewPr varScale="1">
        <p:scale>
          <a:sx n="109" d="100"/>
          <a:sy n="109" d="100"/>
        </p:scale>
        <p:origin x="1292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F5B6F-F65C-4F5E-A6A6-D2DA89F128B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D5087E5-AEE3-4051-89BF-1A02B28D3359}">
      <dgm:prSet phldrT="[Texto]"/>
      <dgm:spPr>
        <a:solidFill>
          <a:srgbClr val="00AAA7"/>
        </a:solidFill>
      </dgm:spPr>
      <dgm:t>
        <a:bodyPr/>
        <a:lstStyle/>
        <a:p>
          <a:r>
            <a:rPr lang="es-CO" dirty="0">
              <a:latin typeface="Montserrat" panose="00000500000000000000" pitchFamily="2" charset="0"/>
            </a:rPr>
            <a:t>Finalidad del estudio.</a:t>
          </a:r>
        </a:p>
      </dgm:t>
    </dgm:pt>
    <dgm:pt modelId="{9E3F3A72-DF1E-477A-BDEB-F4ACA8CBADE3}" type="parTrans" cxnId="{8D853B5C-1B5F-4C72-81B1-D65F9B926344}">
      <dgm:prSet/>
      <dgm:spPr/>
      <dgm:t>
        <a:bodyPr/>
        <a:lstStyle/>
        <a:p>
          <a:endParaRPr lang="es-CO">
            <a:latin typeface="Montserrat" panose="00000500000000000000" pitchFamily="2" charset="0"/>
          </a:endParaRPr>
        </a:p>
      </dgm:t>
    </dgm:pt>
    <dgm:pt modelId="{B850AA49-2692-48E0-98BC-25734DA8494A}" type="sibTrans" cxnId="{8D853B5C-1B5F-4C72-81B1-D65F9B926344}">
      <dgm:prSet/>
      <dgm:spPr/>
      <dgm:t>
        <a:bodyPr/>
        <a:lstStyle/>
        <a:p>
          <a:endParaRPr lang="es-CO">
            <a:latin typeface="Montserrat" panose="00000500000000000000" pitchFamily="2" charset="0"/>
          </a:endParaRPr>
        </a:p>
      </dgm:t>
    </dgm:pt>
    <dgm:pt modelId="{07D35100-4E90-4E66-995D-B00C62DF5DC7}">
      <dgm:prSet phldrT="[Texto]"/>
      <dgm:spPr>
        <a:solidFill>
          <a:srgbClr val="00AAA7"/>
        </a:solidFill>
      </dgm:spPr>
      <dgm:t>
        <a:bodyPr/>
        <a:lstStyle/>
        <a:p>
          <a:r>
            <a:rPr lang="es-CO" dirty="0">
              <a:latin typeface="Montserrat" panose="00000500000000000000" pitchFamily="2" charset="0"/>
            </a:rPr>
            <a:t>Secuencia temporal.</a:t>
          </a:r>
        </a:p>
      </dgm:t>
    </dgm:pt>
    <dgm:pt modelId="{DD87DF24-5F53-4768-A8A6-137EE75D251F}" type="parTrans" cxnId="{60C01098-1032-4C66-BC91-3FDD086DDE78}">
      <dgm:prSet/>
      <dgm:spPr/>
      <dgm:t>
        <a:bodyPr/>
        <a:lstStyle/>
        <a:p>
          <a:endParaRPr lang="es-CO">
            <a:latin typeface="Montserrat" panose="00000500000000000000" pitchFamily="2" charset="0"/>
          </a:endParaRPr>
        </a:p>
      </dgm:t>
    </dgm:pt>
    <dgm:pt modelId="{51D0E465-03E9-470D-9252-9D1F6CA642FA}" type="sibTrans" cxnId="{60C01098-1032-4C66-BC91-3FDD086DDE78}">
      <dgm:prSet/>
      <dgm:spPr/>
      <dgm:t>
        <a:bodyPr/>
        <a:lstStyle/>
        <a:p>
          <a:endParaRPr lang="es-CO">
            <a:latin typeface="Montserrat" panose="00000500000000000000" pitchFamily="2" charset="0"/>
          </a:endParaRPr>
        </a:p>
      </dgm:t>
    </dgm:pt>
    <dgm:pt modelId="{AAD111D7-FFB5-4545-8035-9D4AAD556B24}">
      <dgm:prSet phldrT="[Texto]"/>
      <dgm:spPr>
        <a:solidFill>
          <a:srgbClr val="00AAA7"/>
        </a:solidFill>
      </dgm:spPr>
      <dgm:t>
        <a:bodyPr/>
        <a:lstStyle/>
        <a:p>
          <a:r>
            <a:rPr lang="es-CO" dirty="0">
              <a:latin typeface="Montserrat" panose="00000500000000000000" pitchFamily="2" charset="0"/>
            </a:rPr>
            <a:t>Control de la asignación de las exposiciones.</a:t>
          </a:r>
        </a:p>
      </dgm:t>
    </dgm:pt>
    <dgm:pt modelId="{801C57BB-2A3C-4137-A4C7-2A0E4542DEA9}" type="parTrans" cxnId="{9410078C-F756-4653-9240-7FADD8A0B2B9}">
      <dgm:prSet/>
      <dgm:spPr/>
      <dgm:t>
        <a:bodyPr/>
        <a:lstStyle/>
        <a:p>
          <a:endParaRPr lang="es-CO">
            <a:latin typeface="Montserrat" panose="00000500000000000000" pitchFamily="2" charset="0"/>
          </a:endParaRPr>
        </a:p>
      </dgm:t>
    </dgm:pt>
    <dgm:pt modelId="{F072E342-7EC8-471A-9A5B-C704EAF192D9}" type="sibTrans" cxnId="{9410078C-F756-4653-9240-7FADD8A0B2B9}">
      <dgm:prSet/>
      <dgm:spPr/>
      <dgm:t>
        <a:bodyPr/>
        <a:lstStyle/>
        <a:p>
          <a:endParaRPr lang="es-CO">
            <a:latin typeface="Montserrat" panose="00000500000000000000" pitchFamily="2" charset="0"/>
          </a:endParaRPr>
        </a:p>
      </dgm:t>
    </dgm:pt>
    <dgm:pt modelId="{66F6CC18-F489-40B4-98D8-A97EF1CA44D5}">
      <dgm:prSet phldrT="[Texto]"/>
      <dgm:spPr>
        <a:solidFill>
          <a:srgbClr val="00AAA7"/>
        </a:solidFill>
      </dgm:spPr>
      <dgm:t>
        <a:bodyPr/>
        <a:lstStyle/>
        <a:p>
          <a:r>
            <a:rPr lang="es-CO" dirty="0">
              <a:latin typeface="Montserrat" panose="00000500000000000000" pitchFamily="2" charset="0"/>
            </a:rPr>
            <a:t>Inicio del estudio en relación a la cronología de los hechos.</a:t>
          </a:r>
        </a:p>
      </dgm:t>
    </dgm:pt>
    <dgm:pt modelId="{26FC35DA-3167-485A-A4E0-BFE2B54104B3}" type="parTrans" cxnId="{5B86B8CB-BB4E-41D4-BA62-E1F0BBD96289}">
      <dgm:prSet/>
      <dgm:spPr/>
      <dgm:t>
        <a:bodyPr/>
        <a:lstStyle/>
        <a:p>
          <a:endParaRPr lang="es-CO">
            <a:latin typeface="Montserrat" panose="00000500000000000000" pitchFamily="2" charset="0"/>
          </a:endParaRPr>
        </a:p>
      </dgm:t>
    </dgm:pt>
    <dgm:pt modelId="{E1479CB8-7673-41CB-9B5D-4DF1EF921D35}" type="sibTrans" cxnId="{5B86B8CB-BB4E-41D4-BA62-E1F0BBD96289}">
      <dgm:prSet/>
      <dgm:spPr/>
      <dgm:t>
        <a:bodyPr/>
        <a:lstStyle/>
        <a:p>
          <a:endParaRPr lang="es-CO">
            <a:latin typeface="Montserrat" panose="00000500000000000000" pitchFamily="2" charset="0"/>
          </a:endParaRPr>
        </a:p>
      </dgm:t>
    </dgm:pt>
    <dgm:pt modelId="{D4435497-2FA5-4B32-AB78-DA7425AB1302}" type="pres">
      <dgm:prSet presAssocID="{604F5B6F-F65C-4F5E-A6A6-D2DA89F128B9}" presName="Name0" presStyleCnt="0">
        <dgm:presLayoutVars>
          <dgm:chMax val="7"/>
          <dgm:chPref val="7"/>
          <dgm:dir/>
        </dgm:presLayoutVars>
      </dgm:prSet>
      <dgm:spPr/>
    </dgm:pt>
    <dgm:pt modelId="{036EAC28-6C7C-45D6-B58B-71FBADB9E7B5}" type="pres">
      <dgm:prSet presAssocID="{604F5B6F-F65C-4F5E-A6A6-D2DA89F128B9}" presName="Name1" presStyleCnt="0"/>
      <dgm:spPr/>
    </dgm:pt>
    <dgm:pt modelId="{F99296A7-AC32-4895-87F3-AFBB9933F607}" type="pres">
      <dgm:prSet presAssocID="{604F5B6F-F65C-4F5E-A6A6-D2DA89F128B9}" presName="cycle" presStyleCnt="0"/>
      <dgm:spPr/>
    </dgm:pt>
    <dgm:pt modelId="{54A83900-86E3-4646-9956-298A8B8668AE}" type="pres">
      <dgm:prSet presAssocID="{604F5B6F-F65C-4F5E-A6A6-D2DA89F128B9}" presName="srcNode" presStyleLbl="node1" presStyleIdx="0" presStyleCnt="4"/>
      <dgm:spPr/>
    </dgm:pt>
    <dgm:pt modelId="{E5EA7DBD-E47B-4603-BC50-F290DB4CF90C}" type="pres">
      <dgm:prSet presAssocID="{604F5B6F-F65C-4F5E-A6A6-D2DA89F128B9}" presName="conn" presStyleLbl="parChTrans1D2" presStyleIdx="0" presStyleCnt="1"/>
      <dgm:spPr/>
    </dgm:pt>
    <dgm:pt modelId="{9B806679-5F62-4635-A0F4-7F7735A41591}" type="pres">
      <dgm:prSet presAssocID="{604F5B6F-F65C-4F5E-A6A6-D2DA89F128B9}" presName="extraNode" presStyleLbl="node1" presStyleIdx="0" presStyleCnt="4"/>
      <dgm:spPr/>
    </dgm:pt>
    <dgm:pt modelId="{350C2F63-0A45-4AC8-978D-D656A5C0624E}" type="pres">
      <dgm:prSet presAssocID="{604F5B6F-F65C-4F5E-A6A6-D2DA89F128B9}" presName="dstNode" presStyleLbl="node1" presStyleIdx="0" presStyleCnt="4"/>
      <dgm:spPr/>
    </dgm:pt>
    <dgm:pt modelId="{BEFA0D17-FA6D-454C-A43A-10EB597993F2}" type="pres">
      <dgm:prSet presAssocID="{3D5087E5-AEE3-4051-89BF-1A02B28D3359}" presName="text_1" presStyleLbl="node1" presStyleIdx="0" presStyleCnt="4">
        <dgm:presLayoutVars>
          <dgm:bulletEnabled val="1"/>
        </dgm:presLayoutVars>
      </dgm:prSet>
      <dgm:spPr/>
    </dgm:pt>
    <dgm:pt modelId="{0271CEF6-CE47-4341-BD8E-EBC0AC474DF9}" type="pres">
      <dgm:prSet presAssocID="{3D5087E5-AEE3-4051-89BF-1A02B28D3359}" presName="accent_1" presStyleCnt="0"/>
      <dgm:spPr/>
    </dgm:pt>
    <dgm:pt modelId="{7B9416D1-31B5-469D-8929-5B3CA7B9D2FB}" type="pres">
      <dgm:prSet presAssocID="{3D5087E5-AEE3-4051-89BF-1A02B28D3359}" presName="accentRepeatNode" presStyleLbl="solidFgAcc1" presStyleIdx="0" presStyleCnt="4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6D6D5E6-B4FC-4735-97F9-7A1551CABC84}" type="pres">
      <dgm:prSet presAssocID="{07D35100-4E90-4E66-995D-B00C62DF5DC7}" presName="text_2" presStyleLbl="node1" presStyleIdx="1" presStyleCnt="4">
        <dgm:presLayoutVars>
          <dgm:bulletEnabled val="1"/>
        </dgm:presLayoutVars>
      </dgm:prSet>
      <dgm:spPr/>
    </dgm:pt>
    <dgm:pt modelId="{14729848-4936-4AA0-A30F-3F8670F71A87}" type="pres">
      <dgm:prSet presAssocID="{07D35100-4E90-4E66-995D-B00C62DF5DC7}" presName="accent_2" presStyleCnt="0"/>
      <dgm:spPr/>
    </dgm:pt>
    <dgm:pt modelId="{0726D7AA-6599-403C-9BE2-79FFBF6EE053}" type="pres">
      <dgm:prSet presAssocID="{07D35100-4E90-4E66-995D-B00C62DF5DC7}" presName="accentRepeatNode" presStyleLbl="solidFgAcc1" presStyleIdx="1" presStyleCnt="4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6F10676-B938-4C8B-9141-D2A666BC693A}" type="pres">
      <dgm:prSet presAssocID="{AAD111D7-FFB5-4545-8035-9D4AAD556B24}" presName="text_3" presStyleLbl="node1" presStyleIdx="2" presStyleCnt="4">
        <dgm:presLayoutVars>
          <dgm:bulletEnabled val="1"/>
        </dgm:presLayoutVars>
      </dgm:prSet>
      <dgm:spPr/>
    </dgm:pt>
    <dgm:pt modelId="{167599B3-0D1F-4956-8C14-01970DE9EC1E}" type="pres">
      <dgm:prSet presAssocID="{AAD111D7-FFB5-4545-8035-9D4AAD556B24}" presName="accent_3" presStyleCnt="0"/>
      <dgm:spPr/>
    </dgm:pt>
    <dgm:pt modelId="{88F68F58-6F34-439C-89D6-DDA9C18AD10D}" type="pres">
      <dgm:prSet presAssocID="{AAD111D7-FFB5-4545-8035-9D4AAD556B24}" presName="accentRepeatNode" presStyleLbl="solidFgAcc1" presStyleIdx="2" presStyleCnt="4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F2879F3-FE3C-41B4-A67A-BFF49F6BF48B}" type="pres">
      <dgm:prSet presAssocID="{66F6CC18-F489-40B4-98D8-A97EF1CA44D5}" presName="text_4" presStyleLbl="node1" presStyleIdx="3" presStyleCnt="4">
        <dgm:presLayoutVars>
          <dgm:bulletEnabled val="1"/>
        </dgm:presLayoutVars>
      </dgm:prSet>
      <dgm:spPr/>
    </dgm:pt>
    <dgm:pt modelId="{E4FBB8CE-4903-49C8-AC73-C37761998724}" type="pres">
      <dgm:prSet presAssocID="{66F6CC18-F489-40B4-98D8-A97EF1CA44D5}" presName="accent_4" presStyleCnt="0"/>
      <dgm:spPr/>
    </dgm:pt>
    <dgm:pt modelId="{66F2AF80-20CD-44A5-A257-214CB3D6B0EC}" type="pres">
      <dgm:prSet presAssocID="{66F6CC18-F489-40B4-98D8-A97EF1CA44D5}" presName="accentRepeatNode" presStyleLbl="solidFgAcc1" presStyleIdx="3" presStyleCnt="4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6533140B-258E-4AFE-B841-0B3D19435EA1}" type="presOf" srcId="{07D35100-4E90-4E66-995D-B00C62DF5DC7}" destId="{66D6D5E6-B4FC-4735-97F9-7A1551CABC84}" srcOrd="0" destOrd="0" presId="urn:microsoft.com/office/officeart/2008/layout/VerticalCurvedList"/>
    <dgm:cxn modelId="{8D853B5C-1B5F-4C72-81B1-D65F9B926344}" srcId="{604F5B6F-F65C-4F5E-A6A6-D2DA89F128B9}" destId="{3D5087E5-AEE3-4051-89BF-1A02B28D3359}" srcOrd="0" destOrd="0" parTransId="{9E3F3A72-DF1E-477A-BDEB-F4ACA8CBADE3}" sibTransId="{B850AA49-2692-48E0-98BC-25734DA8494A}"/>
    <dgm:cxn modelId="{672D9161-7619-48B4-9204-D13A4D00E9CB}" type="presOf" srcId="{AAD111D7-FFB5-4545-8035-9D4AAD556B24}" destId="{06F10676-B938-4C8B-9141-D2A666BC693A}" srcOrd="0" destOrd="0" presId="urn:microsoft.com/office/officeart/2008/layout/VerticalCurvedList"/>
    <dgm:cxn modelId="{ECAA914F-7113-43CE-9C41-05C387F3FF12}" type="presOf" srcId="{B850AA49-2692-48E0-98BC-25734DA8494A}" destId="{E5EA7DBD-E47B-4603-BC50-F290DB4CF90C}" srcOrd="0" destOrd="0" presId="urn:microsoft.com/office/officeart/2008/layout/VerticalCurvedList"/>
    <dgm:cxn modelId="{B7889C81-79E9-40E0-B37A-F22A431507C7}" type="presOf" srcId="{604F5B6F-F65C-4F5E-A6A6-D2DA89F128B9}" destId="{D4435497-2FA5-4B32-AB78-DA7425AB1302}" srcOrd="0" destOrd="0" presId="urn:microsoft.com/office/officeart/2008/layout/VerticalCurvedList"/>
    <dgm:cxn modelId="{9410078C-F756-4653-9240-7FADD8A0B2B9}" srcId="{604F5B6F-F65C-4F5E-A6A6-D2DA89F128B9}" destId="{AAD111D7-FFB5-4545-8035-9D4AAD556B24}" srcOrd="2" destOrd="0" parTransId="{801C57BB-2A3C-4137-A4C7-2A0E4542DEA9}" sibTransId="{F072E342-7EC8-471A-9A5B-C704EAF192D9}"/>
    <dgm:cxn modelId="{60C01098-1032-4C66-BC91-3FDD086DDE78}" srcId="{604F5B6F-F65C-4F5E-A6A6-D2DA89F128B9}" destId="{07D35100-4E90-4E66-995D-B00C62DF5DC7}" srcOrd="1" destOrd="0" parTransId="{DD87DF24-5F53-4768-A8A6-137EE75D251F}" sibTransId="{51D0E465-03E9-470D-9252-9D1F6CA642FA}"/>
    <dgm:cxn modelId="{BA9C94C3-3161-4BA6-83F8-17DF4121C56F}" type="presOf" srcId="{3D5087E5-AEE3-4051-89BF-1A02B28D3359}" destId="{BEFA0D17-FA6D-454C-A43A-10EB597993F2}" srcOrd="0" destOrd="0" presId="urn:microsoft.com/office/officeart/2008/layout/VerticalCurvedList"/>
    <dgm:cxn modelId="{5B86B8CB-BB4E-41D4-BA62-E1F0BBD96289}" srcId="{604F5B6F-F65C-4F5E-A6A6-D2DA89F128B9}" destId="{66F6CC18-F489-40B4-98D8-A97EF1CA44D5}" srcOrd="3" destOrd="0" parTransId="{26FC35DA-3167-485A-A4E0-BFE2B54104B3}" sibTransId="{E1479CB8-7673-41CB-9B5D-4DF1EF921D35}"/>
    <dgm:cxn modelId="{EAA8E8D7-6085-4F3D-9CE7-646507C4945A}" type="presOf" srcId="{66F6CC18-F489-40B4-98D8-A97EF1CA44D5}" destId="{3F2879F3-FE3C-41B4-A67A-BFF49F6BF48B}" srcOrd="0" destOrd="0" presId="urn:microsoft.com/office/officeart/2008/layout/VerticalCurvedList"/>
    <dgm:cxn modelId="{720785AC-5DFC-4879-9BB7-2E523856AE33}" type="presParOf" srcId="{D4435497-2FA5-4B32-AB78-DA7425AB1302}" destId="{036EAC28-6C7C-45D6-B58B-71FBADB9E7B5}" srcOrd="0" destOrd="0" presId="urn:microsoft.com/office/officeart/2008/layout/VerticalCurvedList"/>
    <dgm:cxn modelId="{3AEB5F4A-7289-4E7B-9500-5138FC62A942}" type="presParOf" srcId="{036EAC28-6C7C-45D6-B58B-71FBADB9E7B5}" destId="{F99296A7-AC32-4895-87F3-AFBB9933F607}" srcOrd="0" destOrd="0" presId="urn:microsoft.com/office/officeart/2008/layout/VerticalCurvedList"/>
    <dgm:cxn modelId="{99AB1AA3-E088-4F63-9BF4-64EAA43F0D08}" type="presParOf" srcId="{F99296A7-AC32-4895-87F3-AFBB9933F607}" destId="{54A83900-86E3-4646-9956-298A8B8668AE}" srcOrd="0" destOrd="0" presId="urn:microsoft.com/office/officeart/2008/layout/VerticalCurvedList"/>
    <dgm:cxn modelId="{B66793F6-414D-49A3-B096-78CD35F6728B}" type="presParOf" srcId="{F99296A7-AC32-4895-87F3-AFBB9933F607}" destId="{E5EA7DBD-E47B-4603-BC50-F290DB4CF90C}" srcOrd="1" destOrd="0" presId="urn:microsoft.com/office/officeart/2008/layout/VerticalCurvedList"/>
    <dgm:cxn modelId="{CED241B3-A568-4B47-ADD4-0FE476686356}" type="presParOf" srcId="{F99296A7-AC32-4895-87F3-AFBB9933F607}" destId="{9B806679-5F62-4635-A0F4-7F7735A41591}" srcOrd="2" destOrd="0" presId="urn:microsoft.com/office/officeart/2008/layout/VerticalCurvedList"/>
    <dgm:cxn modelId="{78CA51A1-8207-47D4-A529-AFD25DDE6036}" type="presParOf" srcId="{F99296A7-AC32-4895-87F3-AFBB9933F607}" destId="{350C2F63-0A45-4AC8-978D-D656A5C0624E}" srcOrd="3" destOrd="0" presId="urn:microsoft.com/office/officeart/2008/layout/VerticalCurvedList"/>
    <dgm:cxn modelId="{F6CDBD30-7BF5-44E5-BAC0-40BAB3293DAE}" type="presParOf" srcId="{036EAC28-6C7C-45D6-B58B-71FBADB9E7B5}" destId="{BEFA0D17-FA6D-454C-A43A-10EB597993F2}" srcOrd="1" destOrd="0" presId="urn:microsoft.com/office/officeart/2008/layout/VerticalCurvedList"/>
    <dgm:cxn modelId="{CFCB9E3C-38E3-41DB-B53C-41B32F49CA5B}" type="presParOf" srcId="{036EAC28-6C7C-45D6-B58B-71FBADB9E7B5}" destId="{0271CEF6-CE47-4341-BD8E-EBC0AC474DF9}" srcOrd="2" destOrd="0" presId="urn:microsoft.com/office/officeart/2008/layout/VerticalCurvedList"/>
    <dgm:cxn modelId="{9C3F9D4D-BFCC-451B-B1D5-623A7FBFF35D}" type="presParOf" srcId="{0271CEF6-CE47-4341-BD8E-EBC0AC474DF9}" destId="{7B9416D1-31B5-469D-8929-5B3CA7B9D2FB}" srcOrd="0" destOrd="0" presId="urn:microsoft.com/office/officeart/2008/layout/VerticalCurvedList"/>
    <dgm:cxn modelId="{B7ED06C1-D449-4F7E-A58F-36D5CC0D9229}" type="presParOf" srcId="{036EAC28-6C7C-45D6-B58B-71FBADB9E7B5}" destId="{66D6D5E6-B4FC-4735-97F9-7A1551CABC84}" srcOrd="3" destOrd="0" presId="urn:microsoft.com/office/officeart/2008/layout/VerticalCurvedList"/>
    <dgm:cxn modelId="{3215513B-9544-4AD3-80B5-526CB06E4295}" type="presParOf" srcId="{036EAC28-6C7C-45D6-B58B-71FBADB9E7B5}" destId="{14729848-4936-4AA0-A30F-3F8670F71A87}" srcOrd="4" destOrd="0" presId="urn:microsoft.com/office/officeart/2008/layout/VerticalCurvedList"/>
    <dgm:cxn modelId="{73C00F46-59E9-43AF-8C5B-FFD7D48B1F29}" type="presParOf" srcId="{14729848-4936-4AA0-A30F-3F8670F71A87}" destId="{0726D7AA-6599-403C-9BE2-79FFBF6EE053}" srcOrd="0" destOrd="0" presId="urn:microsoft.com/office/officeart/2008/layout/VerticalCurvedList"/>
    <dgm:cxn modelId="{7F440EB3-ACD7-4267-BB6A-2E87135A4C68}" type="presParOf" srcId="{036EAC28-6C7C-45D6-B58B-71FBADB9E7B5}" destId="{06F10676-B938-4C8B-9141-D2A666BC693A}" srcOrd="5" destOrd="0" presId="urn:microsoft.com/office/officeart/2008/layout/VerticalCurvedList"/>
    <dgm:cxn modelId="{A98AA177-D861-4B0C-88A8-D9F3005B5EA5}" type="presParOf" srcId="{036EAC28-6C7C-45D6-B58B-71FBADB9E7B5}" destId="{167599B3-0D1F-4956-8C14-01970DE9EC1E}" srcOrd="6" destOrd="0" presId="urn:microsoft.com/office/officeart/2008/layout/VerticalCurvedList"/>
    <dgm:cxn modelId="{FD426CA5-5A6C-42A2-ACD6-8A5E6B0527AF}" type="presParOf" srcId="{167599B3-0D1F-4956-8C14-01970DE9EC1E}" destId="{88F68F58-6F34-439C-89D6-DDA9C18AD10D}" srcOrd="0" destOrd="0" presId="urn:microsoft.com/office/officeart/2008/layout/VerticalCurvedList"/>
    <dgm:cxn modelId="{F69FC67A-6A7A-4543-BB00-F6A0DEBB5FDF}" type="presParOf" srcId="{036EAC28-6C7C-45D6-B58B-71FBADB9E7B5}" destId="{3F2879F3-FE3C-41B4-A67A-BFF49F6BF48B}" srcOrd="7" destOrd="0" presId="urn:microsoft.com/office/officeart/2008/layout/VerticalCurvedList"/>
    <dgm:cxn modelId="{10BCB994-EA1C-43C0-A980-1F8260E1FF92}" type="presParOf" srcId="{036EAC28-6C7C-45D6-B58B-71FBADB9E7B5}" destId="{E4FBB8CE-4903-49C8-AC73-C37761998724}" srcOrd="8" destOrd="0" presId="urn:microsoft.com/office/officeart/2008/layout/VerticalCurvedList"/>
    <dgm:cxn modelId="{6AB3F35D-DB07-4F92-8B41-3881ECFA1F0B}" type="presParOf" srcId="{E4FBB8CE-4903-49C8-AC73-C37761998724}" destId="{66F2AF80-20CD-44A5-A257-214CB3D6B0E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0956E5-8B01-6D49-9664-7F6135D2BB84}" type="doc">
      <dgm:prSet loTypeId="urn:microsoft.com/office/officeart/2005/8/layout/hierarchy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ES_tradnl"/>
        </a:p>
      </dgm:t>
    </dgm:pt>
    <dgm:pt modelId="{9EA7010A-3392-2448-8FA1-6A8DBF41D208}">
      <dgm:prSet phldrT="[Texto]"/>
      <dgm:spPr>
        <a:solidFill>
          <a:srgbClr val="00AAA7"/>
        </a:solidFill>
      </dgm:spPr>
      <dgm:t>
        <a:bodyPr/>
        <a:lstStyle/>
        <a:p>
          <a:r>
            <a:rPr lang="es-ES_tradnl" dirty="0">
              <a:latin typeface="Montserrat" pitchFamily="2" charset="77"/>
            </a:rPr>
            <a:t>Experimentales</a:t>
          </a:r>
        </a:p>
      </dgm:t>
    </dgm:pt>
    <dgm:pt modelId="{0F3FECA3-C5A2-5243-A2E5-1F7516205080}" type="parTrans" cxnId="{66D2503A-E933-8440-9839-734BA4A951BB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430B4E30-9932-8E4B-A7A6-51E04D58C388}" type="sibTrans" cxnId="{66D2503A-E933-8440-9839-734BA4A951BB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C7B4A772-C3AE-DD47-8630-E39DD58D9235}">
      <dgm:prSet phldrT="[Texto]"/>
      <dgm:spPr>
        <a:solidFill>
          <a:srgbClr val="00AAA7"/>
        </a:solidFill>
      </dgm:spPr>
      <dgm:t>
        <a:bodyPr/>
        <a:lstStyle/>
        <a:p>
          <a:r>
            <a:rPr lang="es-ES_tradnl" dirty="0">
              <a:latin typeface="Montserrat" pitchFamily="2" charset="77"/>
            </a:rPr>
            <a:t>Aleatorios</a:t>
          </a:r>
        </a:p>
      </dgm:t>
    </dgm:pt>
    <dgm:pt modelId="{3022909C-BB9E-AB4E-89CC-23BF0C5D87B7}" type="parTrans" cxnId="{CCB44995-0B3D-C443-A998-F058953795CE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8387F512-B8A5-074C-8E8C-908EEBA5864B}" type="sibTrans" cxnId="{CCB44995-0B3D-C443-A998-F058953795CE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8798DFA4-885C-5146-B880-A725B997659E}">
      <dgm:prSet phldrT="[Texto]"/>
      <dgm:spPr>
        <a:solidFill>
          <a:srgbClr val="00AAA7"/>
        </a:solidFill>
      </dgm:spPr>
      <dgm:t>
        <a:bodyPr/>
        <a:lstStyle/>
        <a:p>
          <a:r>
            <a:rPr lang="es-ES_tradnl" dirty="0">
              <a:latin typeface="Montserrat" pitchFamily="2" charset="77"/>
            </a:rPr>
            <a:t>No aleatorios</a:t>
          </a:r>
        </a:p>
      </dgm:t>
    </dgm:pt>
    <dgm:pt modelId="{5329ED8E-311F-644A-B767-CC67AF16C781}" type="parTrans" cxnId="{7BC59DB3-8A2B-8548-ABAD-EAC336A09F77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11370F61-86C4-CA4D-8D83-4EC6A73EEDED}" type="sibTrans" cxnId="{7BC59DB3-8A2B-8548-ABAD-EAC336A09F77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3EE4AE66-F274-6945-BC07-596875B7B21C}">
      <dgm:prSet phldrT="[Texto]"/>
      <dgm:spPr>
        <a:solidFill>
          <a:srgbClr val="00AAA7"/>
        </a:solidFill>
      </dgm:spPr>
      <dgm:t>
        <a:bodyPr/>
        <a:lstStyle/>
        <a:p>
          <a:r>
            <a:rPr lang="es-ES_tradnl" dirty="0">
              <a:latin typeface="Montserrat" pitchFamily="2" charset="77"/>
            </a:rPr>
            <a:t>Observacionales</a:t>
          </a:r>
        </a:p>
      </dgm:t>
    </dgm:pt>
    <dgm:pt modelId="{133B7F00-216B-A64F-B8E2-E40FC904D3F0}" type="parTrans" cxnId="{B0D4223C-FC69-A84E-843A-8B6D52D83EFA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6CBBBE65-5FBC-6D4E-B79A-254E852CEDB7}" type="sibTrans" cxnId="{B0D4223C-FC69-A84E-843A-8B6D52D83EFA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BE02C853-A785-1344-9237-D6B33A281D84}">
      <dgm:prSet phldrT="[Texto]"/>
      <dgm:spPr>
        <a:solidFill>
          <a:srgbClr val="00AAA7"/>
        </a:solidFill>
      </dgm:spPr>
      <dgm:t>
        <a:bodyPr/>
        <a:lstStyle/>
        <a:p>
          <a:r>
            <a:rPr lang="es-ES_tradnl" dirty="0">
              <a:latin typeface="Montserrat" pitchFamily="2" charset="77"/>
            </a:rPr>
            <a:t>Analíticos</a:t>
          </a:r>
        </a:p>
      </dgm:t>
    </dgm:pt>
    <dgm:pt modelId="{4D63A86A-CC53-0047-84C7-A64B575124F2}" type="parTrans" cxnId="{A22690A1-8E13-6D48-A803-D38D26B34091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101552DF-DE14-284B-9E01-067472FC09A8}" type="sibTrans" cxnId="{A22690A1-8E13-6D48-A803-D38D26B34091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418B964A-4407-044D-B738-381B695DEED9}">
      <dgm:prSet/>
      <dgm:spPr>
        <a:solidFill>
          <a:srgbClr val="00AAA7"/>
        </a:solidFill>
      </dgm:spPr>
      <dgm:t>
        <a:bodyPr/>
        <a:lstStyle/>
        <a:p>
          <a:r>
            <a:rPr lang="es-ES_tradnl" dirty="0">
              <a:latin typeface="Montserrat" pitchFamily="2" charset="77"/>
            </a:rPr>
            <a:t>Descriptivos</a:t>
          </a:r>
        </a:p>
      </dgm:t>
    </dgm:pt>
    <dgm:pt modelId="{9214DD8A-9BED-FC4C-A431-2E1C3DA133E0}" type="parTrans" cxnId="{26141A52-5997-1745-B07C-D681F72360C9}">
      <dgm:prSet/>
      <dgm:spPr>
        <a:ln w="19050">
          <a:solidFill>
            <a:schemeClr val="accent1"/>
          </a:solidFill>
        </a:ln>
      </dgm:spPr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30CCDE1C-7D5A-CE4C-BF49-BA88D01131B9}" type="sibTrans" cxnId="{26141A52-5997-1745-B07C-D681F72360C9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9C41AC6E-340B-5B40-A785-BAAE9EAB8360}">
      <dgm:prSet phldrT="[Texto]"/>
      <dgm:spPr>
        <a:solidFill>
          <a:srgbClr val="00AAA7"/>
        </a:solidFill>
      </dgm:spPr>
      <dgm:t>
        <a:bodyPr/>
        <a:lstStyle/>
        <a:p>
          <a:r>
            <a:rPr lang="es-ES_tradnl" dirty="0">
              <a:solidFill>
                <a:srgbClr val="152B48"/>
              </a:solidFill>
              <a:latin typeface="Montserrat" pitchFamily="2" charset="77"/>
            </a:rPr>
            <a:t>TIPOS</a:t>
          </a:r>
          <a:r>
            <a:rPr lang="es-ES_tradnl" baseline="0" dirty="0">
              <a:solidFill>
                <a:srgbClr val="152B48"/>
              </a:solidFill>
              <a:latin typeface="Montserrat" pitchFamily="2" charset="77"/>
            </a:rPr>
            <a:t> DE ESTUDIOS</a:t>
          </a:r>
          <a:endParaRPr lang="es-ES_tradnl" dirty="0">
            <a:solidFill>
              <a:srgbClr val="152B48"/>
            </a:solidFill>
            <a:latin typeface="Montserrat" pitchFamily="2" charset="77"/>
          </a:endParaRPr>
        </a:p>
      </dgm:t>
    </dgm:pt>
    <dgm:pt modelId="{A8F36381-07AD-7A49-A818-2610DA4A8B0E}" type="sibTrans" cxnId="{61CCFB91-28F3-9248-A0DD-14C83552D612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7807F87C-4585-D249-B305-F9B919586322}" type="parTrans" cxnId="{61CCFB91-28F3-9248-A0DD-14C83552D612}">
      <dgm:prSet/>
      <dgm:spPr/>
      <dgm:t>
        <a:bodyPr/>
        <a:lstStyle/>
        <a:p>
          <a:endParaRPr lang="es-ES_tradnl">
            <a:latin typeface="Montserrat" pitchFamily="2" charset="77"/>
          </a:endParaRPr>
        </a:p>
      </dgm:t>
    </dgm:pt>
    <dgm:pt modelId="{5975C363-81C3-7F4F-BA47-5FDD39AB91AE}" type="pres">
      <dgm:prSet presAssocID="{E70956E5-8B01-6D49-9664-7F6135D2BB8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4B638BA-A062-244A-8CB3-58E092DC4D82}" type="pres">
      <dgm:prSet presAssocID="{9C41AC6E-340B-5B40-A785-BAAE9EAB8360}" presName="root1" presStyleCnt="0"/>
      <dgm:spPr/>
    </dgm:pt>
    <dgm:pt modelId="{19D2F2DA-692F-5B42-A316-5263F81960F5}" type="pres">
      <dgm:prSet presAssocID="{9C41AC6E-340B-5B40-A785-BAAE9EAB8360}" presName="LevelOneTextNode" presStyleLbl="node0" presStyleIdx="0" presStyleCnt="1">
        <dgm:presLayoutVars>
          <dgm:chPref val="3"/>
        </dgm:presLayoutVars>
      </dgm:prSet>
      <dgm:spPr/>
    </dgm:pt>
    <dgm:pt modelId="{BB4B3D17-0475-CA46-B0B7-0A12A72CD351}" type="pres">
      <dgm:prSet presAssocID="{9C41AC6E-340B-5B40-A785-BAAE9EAB8360}" presName="level2hierChild" presStyleCnt="0"/>
      <dgm:spPr/>
    </dgm:pt>
    <dgm:pt modelId="{03DFD4C7-4724-7D4C-9010-F178430DC406}" type="pres">
      <dgm:prSet presAssocID="{0F3FECA3-C5A2-5243-A2E5-1F7516205080}" presName="conn2-1" presStyleLbl="parChTrans1D2" presStyleIdx="0" presStyleCnt="2"/>
      <dgm:spPr/>
    </dgm:pt>
    <dgm:pt modelId="{70038E4E-D4BA-8D4A-B36C-3FD1DE4C6FCC}" type="pres">
      <dgm:prSet presAssocID="{0F3FECA3-C5A2-5243-A2E5-1F7516205080}" presName="connTx" presStyleLbl="parChTrans1D2" presStyleIdx="0" presStyleCnt="2"/>
      <dgm:spPr/>
    </dgm:pt>
    <dgm:pt modelId="{C76623AC-5A52-3F41-90D3-EEC524B326ED}" type="pres">
      <dgm:prSet presAssocID="{9EA7010A-3392-2448-8FA1-6A8DBF41D208}" presName="root2" presStyleCnt="0"/>
      <dgm:spPr/>
    </dgm:pt>
    <dgm:pt modelId="{357467DE-97BA-4F4C-984B-5D6F7EFCE1A5}" type="pres">
      <dgm:prSet presAssocID="{9EA7010A-3392-2448-8FA1-6A8DBF41D208}" presName="LevelTwoTextNode" presStyleLbl="node2" presStyleIdx="0" presStyleCnt="2">
        <dgm:presLayoutVars>
          <dgm:chPref val="3"/>
        </dgm:presLayoutVars>
      </dgm:prSet>
      <dgm:spPr/>
    </dgm:pt>
    <dgm:pt modelId="{4F78551A-B056-694E-ADD9-230A9E3E3A7C}" type="pres">
      <dgm:prSet presAssocID="{9EA7010A-3392-2448-8FA1-6A8DBF41D208}" presName="level3hierChild" presStyleCnt="0"/>
      <dgm:spPr/>
    </dgm:pt>
    <dgm:pt modelId="{F874B77D-2E7A-6246-BE5C-B35E1FF9D861}" type="pres">
      <dgm:prSet presAssocID="{3022909C-BB9E-AB4E-89CC-23BF0C5D87B7}" presName="conn2-1" presStyleLbl="parChTrans1D3" presStyleIdx="0" presStyleCnt="4"/>
      <dgm:spPr/>
    </dgm:pt>
    <dgm:pt modelId="{7A8EA6D8-EF6E-7448-BF54-43EB3823C2B2}" type="pres">
      <dgm:prSet presAssocID="{3022909C-BB9E-AB4E-89CC-23BF0C5D87B7}" presName="connTx" presStyleLbl="parChTrans1D3" presStyleIdx="0" presStyleCnt="4"/>
      <dgm:spPr/>
    </dgm:pt>
    <dgm:pt modelId="{826A1369-3A85-0644-96B4-7E9A60D8BC90}" type="pres">
      <dgm:prSet presAssocID="{C7B4A772-C3AE-DD47-8630-E39DD58D9235}" presName="root2" presStyleCnt="0"/>
      <dgm:spPr/>
    </dgm:pt>
    <dgm:pt modelId="{4CA2EFF0-EEA0-1D4B-9F17-2AC35C588DC1}" type="pres">
      <dgm:prSet presAssocID="{C7B4A772-C3AE-DD47-8630-E39DD58D9235}" presName="LevelTwoTextNode" presStyleLbl="node3" presStyleIdx="0" presStyleCnt="4">
        <dgm:presLayoutVars>
          <dgm:chPref val="3"/>
        </dgm:presLayoutVars>
      </dgm:prSet>
      <dgm:spPr/>
    </dgm:pt>
    <dgm:pt modelId="{4DC6A7B6-9F2F-C44D-A54A-79885EE438AA}" type="pres">
      <dgm:prSet presAssocID="{C7B4A772-C3AE-DD47-8630-E39DD58D9235}" presName="level3hierChild" presStyleCnt="0"/>
      <dgm:spPr/>
    </dgm:pt>
    <dgm:pt modelId="{855844E4-2B32-C24F-9F49-C22EB0ED990F}" type="pres">
      <dgm:prSet presAssocID="{5329ED8E-311F-644A-B767-CC67AF16C781}" presName="conn2-1" presStyleLbl="parChTrans1D3" presStyleIdx="1" presStyleCnt="4"/>
      <dgm:spPr/>
    </dgm:pt>
    <dgm:pt modelId="{3CB007CA-3E7F-CC47-B73D-FD764CF1DBD4}" type="pres">
      <dgm:prSet presAssocID="{5329ED8E-311F-644A-B767-CC67AF16C781}" presName="connTx" presStyleLbl="parChTrans1D3" presStyleIdx="1" presStyleCnt="4"/>
      <dgm:spPr/>
    </dgm:pt>
    <dgm:pt modelId="{DE620EC4-19E8-0A4B-821F-2AC22EF03200}" type="pres">
      <dgm:prSet presAssocID="{8798DFA4-885C-5146-B880-A725B997659E}" presName="root2" presStyleCnt="0"/>
      <dgm:spPr/>
    </dgm:pt>
    <dgm:pt modelId="{B70E1848-3C4D-F34D-9DCD-F14D14029214}" type="pres">
      <dgm:prSet presAssocID="{8798DFA4-885C-5146-B880-A725B997659E}" presName="LevelTwoTextNode" presStyleLbl="node3" presStyleIdx="1" presStyleCnt="4">
        <dgm:presLayoutVars>
          <dgm:chPref val="3"/>
        </dgm:presLayoutVars>
      </dgm:prSet>
      <dgm:spPr/>
    </dgm:pt>
    <dgm:pt modelId="{29F1C790-0180-B348-9CDA-D9510E05433E}" type="pres">
      <dgm:prSet presAssocID="{8798DFA4-885C-5146-B880-A725B997659E}" presName="level3hierChild" presStyleCnt="0"/>
      <dgm:spPr/>
    </dgm:pt>
    <dgm:pt modelId="{DB0D66EA-14CF-3F41-A71F-13DB0E9636F8}" type="pres">
      <dgm:prSet presAssocID="{133B7F00-216B-A64F-B8E2-E40FC904D3F0}" presName="conn2-1" presStyleLbl="parChTrans1D2" presStyleIdx="1" presStyleCnt="2"/>
      <dgm:spPr/>
    </dgm:pt>
    <dgm:pt modelId="{4ACE40A1-91D4-DD4F-9A56-7198B8E4896A}" type="pres">
      <dgm:prSet presAssocID="{133B7F00-216B-A64F-B8E2-E40FC904D3F0}" presName="connTx" presStyleLbl="parChTrans1D2" presStyleIdx="1" presStyleCnt="2"/>
      <dgm:spPr/>
    </dgm:pt>
    <dgm:pt modelId="{711A434B-AF7D-F64D-8DE5-2E760F00745C}" type="pres">
      <dgm:prSet presAssocID="{3EE4AE66-F274-6945-BC07-596875B7B21C}" presName="root2" presStyleCnt="0"/>
      <dgm:spPr/>
    </dgm:pt>
    <dgm:pt modelId="{ABB1EC70-01E4-244D-87FB-D3C37ABF0525}" type="pres">
      <dgm:prSet presAssocID="{3EE4AE66-F274-6945-BC07-596875B7B21C}" presName="LevelTwoTextNode" presStyleLbl="node2" presStyleIdx="1" presStyleCnt="2">
        <dgm:presLayoutVars>
          <dgm:chPref val="3"/>
        </dgm:presLayoutVars>
      </dgm:prSet>
      <dgm:spPr/>
    </dgm:pt>
    <dgm:pt modelId="{08466EAE-1CFF-8D4E-ACEB-4F5AAA8CDF99}" type="pres">
      <dgm:prSet presAssocID="{3EE4AE66-F274-6945-BC07-596875B7B21C}" presName="level3hierChild" presStyleCnt="0"/>
      <dgm:spPr/>
    </dgm:pt>
    <dgm:pt modelId="{9B20EE5C-A07D-C14D-91D1-33F768ABD2B2}" type="pres">
      <dgm:prSet presAssocID="{4D63A86A-CC53-0047-84C7-A64B575124F2}" presName="conn2-1" presStyleLbl="parChTrans1D3" presStyleIdx="2" presStyleCnt="4"/>
      <dgm:spPr/>
    </dgm:pt>
    <dgm:pt modelId="{0B8F8DE9-ADBC-DD4B-A130-833294C7836C}" type="pres">
      <dgm:prSet presAssocID="{4D63A86A-CC53-0047-84C7-A64B575124F2}" presName="connTx" presStyleLbl="parChTrans1D3" presStyleIdx="2" presStyleCnt="4"/>
      <dgm:spPr/>
    </dgm:pt>
    <dgm:pt modelId="{A3327460-A9E5-B940-9173-47A570E155A9}" type="pres">
      <dgm:prSet presAssocID="{BE02C853-A785-1344-9237-D6B33A281D84}" presName="root2" presStyleCnt="0"/>
      <dgm:spPr/>
    </dgm:pt>
    <dgm:pt modelId="{E027C1FE-5F2C-5949-A00E-E737D743C99B}" type="pres">
      <dgm:prSet presAssocID="{BE02C853-A785-1344-9237-D6B33A281D84}" presName="LevelTwoTextNode" presStyleLbl="node3" presStyleIdx="2" presStyleCnt="4">
        <dgm:presLayoutVars>
          <dgm:chPref val="3"/>
        </dgm:presLayoutVars>
      </dgm:prSet>
      <dgm:spPr/>
    </dgm:pt>
    <dgm:pt modelId="{7B860203-9A60-B249-92DB-0C58E8BABE8F}" type="pres">
      <dgm:prSet presAssocID="{BE02C853-A785-1344-9237-D6B33A281D84}" presName="level3hierChild" presStyleCnt="0"/>
      <dgm:spPr/>
    </dgm:pt>
    <dgm:pt modelId="{FA3A0A52-ED50-BF4D-ABFB-69FA00214FE1}" type="pres">
      <dgm:prSet presAssocID="{9214DD8A-9BED-FC4C-A431-2E1C3DA133E0}" presName="conn2-1" presStyleLbl="parChTrans1D3" presStyleIdx="3" presStyleCnt="4"/>
      <dgm:spPr/>
    </dgm:pt>
    <dgm:pt modelId="{BEBF2F31-42EE-034E-826A-F25621968A4E}" type="pres">
      <dgm:prSet presAssocID="{9214DD8A-9BED-FC4C-A431-2E1C3DA133E0}" presName="connTx" presStyleLbl="parChTrans1D3" presStyleIdx="3" presStyleCnt="4"/>
      <dgm:spPr/>
    </dgm:pt>
    <dgm:pt modelId="{1B4774DC-1CA5-5046-8EF6-3E43656B9FDB}" type="pres">
      <dgm:prSet presAssocID="{418B964A-4407-044D-B738-381B695DEED9}" presName="root2" presStyleCnt="0"/>
      <dgm:spPr/>
    </dgm:pt>
    <dgm:pt modelId="{3318446C-40E6-3740-ADDF-B4CE1FE4E91D}" type="pres">
      <dgm:prSet presAssocID="{418B964A-4407-044D-B738-381B695DEED9}" presName="LevelTwoTextNode" presStyleLbl="node3" presStyleIdx="3" presStyleCnt="4">
        <dgm:presLayoutVars>
          <dgm:chPref val="3"/>
        </dgm:presLayoutVars>
      </dgm:prSet>
      <dgm:spPr/>
    </dgm:pt>
    <dgm:pt modelId="{34AB39CE-EAEF-924A-BBD0-68E122AE8CB0}" type="pres">
      <dgm:prSet presAssocID="{418B964A-4407-044D-B738-381B695DEED9}" presName="level3hierChild" presStyleCnt="0"/>
      <dgm:spPr/>
    </dgm:pt>
  </dgm:ptLst>
  <dgm:cxnLst>
    <dgm:cxn modelId="{66D2503A-E933-8440-9839-734BA4A951BB}" srcId="{9C41AC6E-340B-5B40-A785-BAAE9EAB8360}" destId="{9EA7010A-3392-2448-8FA1-6A8DBF41D208}" srcOrd="0" destOrd="0" parTransId="{0F3FECA3-C5A2-5243-A2E5-1F7516205080}" sibTransId="{430B4E30-9932-8E4B-A7A6-51E04D58C388}"/>
    <dgm:cxn modelId="{B0D4223C-FC69-A84E-843A-8B6D52D83EFA}" srcId="{9C41AC6E-340B-5B40-A785-BAAE9EAB8360}" destId="{3EE4AE66-F274-6945-BC07-596875B7B21C}" srcOrd="1" destOrd="0" parTransId="{133B7F00-216B-A64F-B8E2-E40FC904D3F0}" sibTransId="{6CBBBE65-5FBC-6D4E-B79A-254E852CEDB7}"/>
    <dgm:cxn modelId="{DAC86B3E-83CE-8241-BB03-AD18E31E597A}" type="presOf" srcId="{5329ED8E-311F-644A-B767-CC67AF16C781}" destId="{3CB007CA-3E7F-CC47-B73D-FD764CF1DBD4}" srcOrd="1" destOrd="0" presId="urn:microsoft.com/office/officeart/2005/8/layout/hierarchy2"/>
    <dgm:cxn modelId="{55CE3B5C-F6E6-B14B-A0E9-A54308D99331}" type="presOf" srcId="{E70956E5-8B01-6D49-9664-7F6135D2BB84}" destId="{5975C363-81C3-7F4F-BA47-5FDD39AB91AE}" srcOrd="0" destOrd="0" presId="urn:microsoft.com/office/officeart/2005/8/layout/hierarchy2"/>
    <dgm:cxn modelId="{1E61FE44-5405-A945-9714-86862CBC0EA2}" type="presOf" srcId="{C7B4A772-C3AE-DD47-8630-E39DD58D9235}" destId="{4CA2EFF0-EEA0-1D4B-9F17-2AC35C588DC1}" srcOrd="0" destOrd="0" presId="urn:microsoft.com/office/officeart/2005/8/layout/hierarchy2"/>
    <dgm:cxn modelId="{9EFB7E6D-5D3C-314F-A72A-4124C3C545EF}" type="presOf" srcId="{9C41AC6E-340B-5B40-A785-BAAE9EAB8360}" destId="{19D2F2DA-692F-5B42-A316-5263F81960F5}" srcOrd="0" destOrd="0" presId="urn:microsoft.com/office/officeart/2005/8/layout/hierarchy2"/>
    <dgm:cxn modelId="{8703D56E-18D0-B447-AF22-89923E3203AE}" type="presOf" srcId="{8798DFA4-885C-5146-B880-A725B997659E}" destId="{B70E1848-3C4D-F34D-9DCD-F14D14029214}" srcOrd="0" destOrd="0" presId="urn:microsoft.com/office/officeart/2005/8/layout/hierarchy2"/>
    <dgm:cxn modelId="{C9E0B76F-EF1F-6B4C-AAD4-4FDF26200188}" type="presOf" srcId="{BE02C853-A785-1344-9237-D6B33A281D84}" destId="{E027C1FE-5F2C-5949-A00E-E737D743C99B}" srcOrd="0" destOrd="0" presId="urn:microsoft.com/office/officeart/2005/8/layout/hierarchy2"/>
    <dgm:cxn modelId="{26141A52-5997-1745-B07C-D681F72360C9}" srcId="{3EE4AE66-F274-6945-BC07-596875B7B21C}" destId="{418B964A-4407-044D-B738-381B695DEED9}" srcOrd="1" destOrd="0" parTransId="{9214DD8A-9BED-FC4C-A431-2E1C3DA133E0}" sibTransId="{30CCDE1C-7D5A-CE4C-BF49-BA88D01131B9}"/>
    <dgm:cxn modelId="{CF929473-AFDB-AD46-A6A7-2ECCF799920D}" type="presOf" srcId="{418B964A-4407-044D-B738-381B695DEED9}" destId="{3318446C-40E6-3740-ADDF-B4CE1FE4E91D}" srcOrd="0" destOrd="0" presId="urn:microsoft.com/office/officeart/2005/8/layout/hierarchy2"/>
    <dgm:cxn modelId="{3BD4B482-FDE1-AE43-9891-A1DD2979E3E5}" type="presOf" srcId="{0F3FECA3-C5A2-5243-A2E5-1F7516205080}" destId="{03DFD4C7-4724-7D4C-9010-F178430DC406}" srcOrd="0" destOrd="0" presId="urn:microsoft.com/office/officeart/2005/8/layout/hierarchy2"/>
    <dgm:cxn modelId="{79EB018E-03D5-F344-B50F-D94B69C4A73B}" type="presOf" srcId="{4D63A86A-CC53-0047-84C7-A64B575124F2}" destId="{0B8F8DE9-ADBC-DD4B-A130-833294C7836C}" srcOrd="1" destOrd="0" presId="urn:microsoft.com/office/officeart/2005/8/layout/hierarchy2"/>
    <dgm:cxn modelId="{61CCFB91-28F3-9248-A0DD-14C83552D612}" srcId="{E70956E5-8B01-6D49-9664-7F6135D2BB84}" destId="{9C41AC6E-340B-5B40-A785-BAAE9EAB8360}" srcOrd="0" destOrd="0" parTransId="{7807F87C-4585-D249-B305-F9B919586322}" sibTransId="{A8F36381-07AD-7A49-A818-2610DA4A8B0E}"/>
    <dgm:cxn modelId="{CCB44995-0B3D-C443-A998-F058953795CE}" srcId="{9EA7010A-3392-2448-8FA1-6A8DBF41D208}" destId="{C7B4A772-C3AE-DD47-8630-E39DD58D9235}" srcOrd="0" destOrd="0" parTransId="{3022909C-BB9E-AB4E-89CC-23BF0C5D87B7}" sibTransId="{8387F512-B8A5-074C-8E8C-908EEBA5864B}"/>
    <dgm:cxn modelId="{F3E8DBA0-E30D-0041-8FE6-FA2B22A79ABE}" type="presOf" srcId="{9214DD8A-9BED-FC4C-A431-2E1C3DA133E0}" destId="{FA3A0A52-ED50-BF4D-ABFB-69FA00214FE1}" srcOrd="0" destOrd="0" presId="urn:microsoft.com/office/officeart/2005/8/layout/hierarchy2"/>
    <dgm:cxn modelId="{A22690A1-8E13-6D48-A803-D38D26B34091}" srcId="{3EE4AE66-F274-6945-BC07-596875B7B21C}" destId="{BE02C853-A785-1344-9237-D6B33A281D84}" srcOrd="0" destOrd="0" parTransId="{4D63A86A-CC53-0047-84C7-A64B575124F2}" sibTransId="{101552DF-DE14-284B-9E01-067472FC09A8}"/>
    <dgm:cxn modelId="{09EAC5A2-6B2A-2D44-9323-82A97959E4F8}" type="presOf" srcId="{133B7F00-216B-A64F-B8E2-E40FC904D3F0}" destId="{DB0D66EA-14CF-3F41-A71F-13DB0E9636F8}" srcOrd="0" destOrd="0" presId="urn:microsoft.com/office/officeart/2005/8/layout/hierarchy2"/>
    <dgm:cxn modelId="{8B7A5FA4-C38A-954E-B9BB-93C157C1497D}" type="presOf" srcId="{4D63A86A-CC53-0047-84C7-A64B575124F2}" destId="{9B20EE5C-A07D-C14D-91D1-33F768ABD2B2}" srcOrd="0" destOrd="0" presId="urn:microsoft.com/office/officeart/2005/8/layout/hierarchy2"/>
    <dgm:cxn modelId="{7BC59DB3-8A2B-8548-ABAD-EAC336A09F77}" srcId="{9EA7010A-3392-2448-8FA1-6A8DBF41D208}" destId="{8798DFA4-885C-5146-B880-A725B997659E}" srcOrd="1" destOrd="0" parTransId="{5329ED8E-311F-644A-B767-CC67AF16C781}" sibTransId="{11370F61-86C4-CA4D-8D83-4EC6A73EEDED}"/>
    <dgm:cxn modelId="{13D634BA-C881-1340-9616-466FA794EDB4}" type="presOf" srcId="{5329ED8E-311F-644A-B767-CC67AF16C781}" destId="{855844E4-2B32-C24F-9F49-C22EB0ED990F}" srcOrd="0" destOrd="0" presId="urn:microsoft.com/office/officeart/2005/8/layout/hierarchy2"/>
    <dgm:cxn modelId="{EAA3F5CA-4123-CA45-96F3-3E1524C320C9}" type="presOf" srcId="{0F3FECA3-C5A2-5243-A2E5-1F7516205080}" destId="{70038E4E-D4BA-8D4A-B36C-3FD1DE4C6FCC}" srcOrd="1" destOrd="0" presId="urn:microsoft.com/office/officeart/2005/8/layout/hierarchy2"/>
    <dgm:cxn modelId="{6B4103D0-E224-3A4E-8B5D-D3DF03960865}" type="presOf" srcId="{133B7F00-216B-A64F-B8E2-E40FC904D3F0}" destId="{4ACE40A1-91D4-DD4F-9A56-7198B8E4896A}" srcOrd="1" destOrd="0" presId="urn:microsoft.com/office/officeart/2005/8/layout/hierarchy2"/>
    <dgm:cxn modelId="{7C2EC1D7-EFE1-B448-BD93-2099508EB46B}" type="presOf" srcId="{3EE4AE66-F274-6945-BC07-596875B7B21C}" destId="{ABB1EC70-01E4-244D-87FB-D3C37ABF0525}" srcOrd="0" destOrd="0" presId="urn:microsoft.com/office/officeart/2005/8/layout/hierarchy2"/>
    <dgm:cxn modelId="{088A2EDF-8F15-1442-98E0-1E1284E3C701}" type="presOf" srcId="{9EA7010A-3392-2448-8FA1-6A8DBF41D208}" destId="{357467DE-97BA-4F4C-984B-5D6F7EFCE1A5}" srcOrd="0" destOrd="0" presId="urn:microsoft.com/office/officeart/2005/8/layout/hierarchy2"/>
    <dgm:cxn modelId="{7986ECE1-B6CF-E041-9391-A1FA39F80314}" type="presOf" srcId="{3022909C-BB9E-AB4E-89CC-23BF0C5D87B7}" destId="{7A8EA6D8-EF6E-7448-BF54-43EB3823C2B2}" srcOrd="1" destOrd="0" presId="urn:microsoft.com/office/officeart/2005/8/layout/hierarchy2"/>
    <dgm:cxn modelId="{EB32B6F2-D8BF-7344-B52D-1BD436AAEBB1}" type="presOf" srcId="{9214DD8A-9BED-FC4C-A431-2E1C3DA133E0}" destId="{BEBF2F31-42EE-034E-826A-F25621968A4E}" srcOrd="1" destOrd="0" presId="urn:microsoft.com/office/officeart/2005/8/layout/hierarchy2"/>
    <dgm:cxn modelId="{D3513FF6-C8FA-0542-B573-41C9A989354F}" type="presOf" srcId="{3022909C-BB9E-AB4E-89CC-23BF0C5D87B7}" destId="{F874B77D-2E7A-6246-BE5C-B35E1FF9D861}" srcOrd="0" destOrd="0" presId="urn:microsoft.com/office/officeart/2005/8/layout/hierarchy2"/>
    <dgm:cxn modelId="{DF2C148F-16B3-EE48-8CE8-209CB57CC587}" type="presParOf" srcId="{5975C363-81C3-7F4F-BA47-5FDD39AB91AE}" destId="{24B638BA-A062-244A-8CB3-58E092DC4D82}" srcOrd="0" destOrd="0" presId="urn:microsoft.com/office/officeart/2005/8/layout/hierarchy2"/>
    <dgm:cxn modelId="{B4530B5F-C00D-5F46-AEF7-E0F80A433C87}" type="presParOf" srcId="{24B638BA-A062-244A-8CB3-58E092DC4D82}" destId="{19D2F2DA-692F-5B42-A316-5263F81960F5}" srcOrd="0" destOrd="0" presId="urn:microsoft.com/office/officeart/2005/8/layout/hierarchy2"/>
    <dgm:cxn modelId="{E48C90CE-8DFC-174A-936D-5D5557FA641D}" type="presParOf" srcId="{24B638BA-A062-244A-8CB3-58E092DC4D82}" destId="{BB4B3D17-0475-CA46-B0B7-0A12A72CD351}" srcOrd="1" destOrd="0" presId="urn:microsoft.com/office/officeart/2005/8/layout/hierarchy2"/>
    <dgm:cxn modelId="{82AC1894-03C7-7D44-AE2C-E7B94378F77E}" type="presParOf" srcId="{BB4B3D17-0475-CA46-B0B7-0A12A72CD351}" destId="{03DFD4C7-4724-7D4C-9010-F178430DC406}" srcOrd="0" destOrd="0" presId="urn:microsoft.com/office/officeart/2005/8/layout/hierarchy2"/>
    <dgm:cxn modelId="{809443FB-C897-274C-86D9-44C185F94259}" type="presParOf" srcId="{03DFD4C7-4724-7D4C-9010-F178430DC406}" destId="{70038E4E-D4BA-8D4A-B36C-3FD1DE4C6FCC}" srcOrd="0" destOrd="0" presId="urn:microsoft.com/office/officeart/2005/8/layout/hierarchy2"/>
    <dgm:cxn modelId="{06A6B3D8-D9E5-E343-9CA9-C835F0DF0330}" type="presParOf" srcId="{BB4B3D17-0475-CA46-B0B7-0A12A72CD351}" destId="{C76623AC-5A52-3F41-90D3-EEC524B326ED}" srcOrd="1" destOrd="0" presId="urn:microsoft.com/office/officeart/2005/8/layout/hierarchy2"/>
    <dgm:cxn modelId="{68AAB52A-41D0-8345-B948-B8C601A50FDC}" type="presParOf" srcId="{C76623AC-5A52-3F41-90D3-EEC524B326ED}" destId="{357467DE-97BA-4F4C-984B-5D6F7EFCE1A5}" srcOrd="0" destOrd="0" presId="urn:microsoft.com/office/officeart/2005/8/layout/hierarchy2"/>
    <dgm:cxn modelId="{4C9CA1A3-156C-3743-8E3B-B86C0CB3EF96}" type="presParOf" srcId="{C76623AC-5A52-3F41-90D3-EEC524B326ED}" destId="{4F78551A-B056-694E-ADD9-230A9E3E3A7C}" srcOrd="1" destOrd="0" presId="urn:microsoft.com/office/officeart/2005/8/layout/hierarchy2"/>
    <dgm:cxn modelId="{479417C2-0C32-8C4C-8FFA-5D5E26A99A87}" type="presParOf" srcId="{4F78551A-B056-694E-ADD9-230A9E3E3A7C}" destId="{F874B77D-2E7A-6246-BE5C-B35E1FF9D861}" srcOrd="0" destOrd="0" presId="urn:microsoft.com/office/officeart/2005/8/layout/hierarchy2"/>
    <dgm:cxn modelId="{4389446E-BA45-0747-B3B1-C90D62401B16}" type="presParOf" srcId="{F874B77D-2E7A-6246-BE5C-B35E1FF9D861}" destId="{7A8EA6D8-EF6E-7448-BF54-43EB3823C2B2}" srcOrd="0" destOrd="0" presId="urn:microsoft.com/office/officeart/2005/8/layout/hierarchy2"/>
    <dgm:cxn modelId="{72110A4E-F704-3342-9FA6-E8CA9B572CE3}" type="presParOf" srcId="{4F78551A-B056-694E-ADD9-230A9E3E3A7C}" destId="{826A1369-3A85-0644-96B4-7E9A60D8BC90}" srcOrd="1" destOrd="0" presId="urn:microsoft.com/office/officeart/2005/8/layout/hierarchy2"/>
    <dgm:cxn modelId="{2C8ABFB0-243B-F448-AC3F-8734D837243E}" type="presParOf" srcId="{826A1369-3A85-0644-96B4-7E9A60D8BC90}" destId="{4CA2EFF0-EEA0-1D4B-9F17-2AC35C588DC1}" srcOrd="0" destOrd="0" presId="urn:microsoft.com/office/officeart/2005/8/layout/hierarchy2"/>
    <dgm:cxn modelId="{BCC5BC24-9C91-E24F-993C-3B37B8D7031C}" type="presParOf" srcId="{826A1369-3A85-0644-96B4-7E9A60D8BC90}" destId="{4DC6A7B6-9F2F-C44D-A54A-79885EE438AA}" srcOrd="1" destOrd="0" presId="urn:microsoft.com/office/officeart/2005/8/layout/hierarchy2"/>
    <dgm:cxn modelId="{53762241-1755-8D4E-A9EA-5BFFB82BBA6C}" type="presParOf" srcId="{4F78551A-B056-694E-ADD9-230A9E3E3A7C}" destId="{855844E4-2B32-C24F-9F49-C22EB0ED990F}" srcOrd="2" destOrd="0" presId="urn:microsoft.com/office/officeart/2005/8/layout/hierarchy2"/>
    <dgm:cxn modelId="{B4840C09-F562-374C-98D7-5DD3DF6277F2}" type="presParOf" srcId="{855844E4-2B32-C24F-9F49-C22EB0ED990F}" destId="{3CB007CA-3E7F-CC47-B73D-FD764CF1DBD4}" srcOrd="0" destOrd="0" presId="urn:microsoft.com/office/officeart/2005/8/layout/hierarchy2"/>
    <dgm:cxn modelId="{9781B308-6681-F44E-A679-A4D449F2847F}" type="presParOf" srcId="{4F78551A-B056-694E-ADD9-230A9E3E3A7C}" destId="{DE620EC4-19E8-0A4B-821F-2AC22EF03200}" srcOrd="3" destOrd="0" presId="urn:microsoft.com/office/officeart/2005/8/layout/hierarchy2"/>
    <dgm:cxn modelId="{A2969211-154C-EF40-821A-3C9D2A3F5786}" type="presParOf" srcId="{DE620EC4-19E8-0A4B-821F-2AC22EF03200}" destId="{B70E1848-3C4D-F34D-9DCD-F14D14029214}" srcOrd="0" destOrd="0" presId="urn:microsoft.com/office/officeart/2005/8/layout/hierarchy2"/>
    <dgm:cxn modelId="{F9792F57-871B-5C4E-80CB-23ABD43D0864}" type="presParOf" srcId="{DE620EC4-19E8-0A4B-821F-2AC22EF03200}" destId="{29F1C790-0180-B348-9CDA-D9510E05433E}" srcOrd="1" destOrd="0" presId="urn:microsoft.com/office/officeart/2005/8/layout/hierarchy2"/>
    <dgm:cxn modelId="{DAA77449-E0A4-6E4E-8363-B6EF6F8DFFD5}" type="presParOf" srcId="{BB4B3D17-0475-CA46-B0B7-0A12A72CD351}" destId="{DB0D66EA-14CF-3F41-A71F-13DB0E9636F8}" srcOrd="2" destOrd="0" presId="urn:microsoft.com/office/officeart/2005/8/layout/hierarchy2"/>
    <dgm:cxn modelId="{54B3E4A3-1B30-BB46-8164-4F6EF7CF6387}" type="presParOf" srcId="{DB0D66EA-14CF-3F41-A71F-13DB0E9636F8}" destId="{4ACE40A1-91D4-DD4F-9A56-7198B8E4896A}" srcOrd="0" destOrd="0" presId="urn:microsoft.com/office/officeart/2005/8/layout/hierarchy2"/>
    <dgm:cxn modelId="{CE276A7C-BAA1-814D-92B5-DF39B9A7A474}" type="presParOf" srcId="{BB4B3D17-0475-CA46-B0B7-0A12A72CD351}" destId="{711A434B-AF7D-F64D-8DE5-2E760F00745C}" srcOrd="3" destOrd="0" presId="urn:microsoft.com/office/officeart/2005/8/layout/hierarchy2"/>
    <dgm:cxn modelId="{64FF2A7B-C9B5-294F-BE10-8CF878E4B176}" type="presParOf" srcId="{711A434B-AF7D-F64D-8DE5-2E760F00745C}" destId="{ABB1EC70-01E4-244D-87FB-D3C37ABF0525}" srcOrd="0" destOrd="0" presId="urn:microsoft.com/office/officeart/2005/8/layout/hierarchy2"/>
    <dgm:cxn modelId="{EC48A41E-5072-2C48-ACB6-5E91B72D0B8E}" type="presParOf" srcId="{711A434B-AF7D-F64D-8DE5-2E760F00745C}" destId="{08466EAE-1CFF-8D4E-ACEB-4F5AAA8CDF99}" srcOrd="1" destOrd="0" presId="urn:microsoft.com/office/officeart/2005/8/layout/hierarchy2"/>
    <dgm:cxn modelId="{8C61FE98-4B7F-E348-A01E-48D7EE4A539A}" type="presParOf" srcId="{08466EAE-1CFF-8D4E-ACEB-4F5AAA8CDF99}" destId="{9B20EE5C-A07D-C14D-91D1-33F768ABD2B2}" srcOrd="0" destOrd="0" presId="urn:microsoft.com/office/officeart/2005/8/layout/hierarchy2"/>
    <dgm:cxn modelId="{93AF0BE1-7FE3-464D-A731-32919B9C109C}" type="presParOf" srcId="{9B20EE5C-A07D-C14D-91D1-33F768ABD2B2}" destId="{0B8F8DE9-ADBC-DD4B-A130-833294C7836C}" srcOrd="0" destOrd="0" presId="urn:microsoft.com/office/officeart/2005/8/layout/hierarchy2"/>
    <dgm:cxn modelId="{60DE2D0C-2248-D048-9F6A-CA4489B7975F}" type="presParOf" srcId="{08466EAE-1CFF-8D4E-ACEB-4F5AAA8CDF99}" destId="{A3327460-A9E5-B940-9173-47A570E155A9}" srcOrd="1" destOrd="0" presId="urn:microsoft.com/office/officeart/2005/8/layout/hierarchy2"/>
    <dgm:cxn modelId="{1BCE1A6D-55A2-B442-8268-61934E25F8A5}" type="presParOf" srcId="{A3327460-A9E5-B940-9173-47A570E155A9}" destId="{E027C1FE-5F2C-5949-A00E-E737D743C99B}" srcOrd="0" destOrd="0" presId="urn:microsoft.com/office/officeart/2005/8/layout/hierarchy2"/>
    <dgm:cxn modelId="{C01B86D7-8651-F340-8CD3-92A99BB77AED}" type="presParOf" srcId="{A3327460-A9E5-B940-9173-47A570E155A9}" destId="{7B860203-9A60-B249-92DB-0C58E8BABE8F}" srcOrd="1" destOrd="0" presId="urn:microsoft.com/office/officeart/2005/8/layout/hierarchy2"/>
    <dgm:cxn modelId="{E0C5179D-9045-5A43-8556-70938EB440E6}" type="presParOf" srcId="{08466EAE-1CFF-8D4E-ACEB-4F5AAA8CDF99}" destId="{FA3A0A52-ED50-BF4D-ABFB-69FA00214FE1}" srcOrd="2" destOrd="0" presId="urn:microsoft.com/office/officeart/2005/8/layout/hierarchy2"/>
    <dgm:cxn modelId="{4E7F9D23-8196-9541-B188-8BF51CA0E70D}" type="presParOf" srcId="{FA3A0A52-ED50-BF4D-ABFB-69FA00214FE1}" destId="{BEBF2F31-42EE-034E-826A-F25621968A4E}" srcOrd="0" destOrd="0" presId="urn:microsoft.com/office/officeart/2005/8/layout/hierarchy2"/>
    <dgm:cxn modelId="{C4662378-A171-2E40-90DD-2B41910B1068}" type="presParOf" srcId="{08466EAE-1CFF-8D4E-ACEB-4F5AAA8CDF99}" destId="{1B4774DC-1CA5-5046-8EF6-3E43656B9FDB}" srcOrd="3" destOrd="0" presId="urn:microsoft.com/office/officeart/2005/8/layout/hierarchy2"/>
    <dgm:cxn modelId="{50B412F2-449F-784B-BE60-F2D818DB0CF8}" type="presParOf" srcId="{1B4774DC-1CA5-5046-8EF6-3E43656B9FDB}" destId="{3318446C-40E6-3740-ADDF-B4CE1FE4E91D}" srcOrd="0" destOrd="0" presId="urn:microsoft.com/office/officeart/2005/8/layout/hierarchy2"/>
    <dgm:cxn modelId="{BC893363-53D1-9945-8EA4-67A03890EFE9}" type="presParOf" srcId="{1B4774DC-1CA5-5046-8EF6-3E43656B9FDB}" destId="{34AB39CE-EAEF-924A-BBD0-68E122AE8CB0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01AB92-E0C7-B04F-B504-99F7F452E5FC}" type="doc">
      <dgm:prSet loTypeId="urn:microsoft.com/office/officeart/2005/8/layout/pyramid1" loCatId="" qsTypeId="urn:microsoft.com/office/officeart/2005/8/quickstyle/simple4" qsCatId="simple" csTypeId="urn:microsoft.com/office/officeart/2005/8/colors/colorful5" csCatId="colorful" phldr="1"/>
      <dgm:spPr/>
    </dgm:pt>
    <dgm:pt modelId="{7F624433-6E29-C748-99E9-E42F9B8992B7}">
      <dgm:prSet phldrT="[Texto]" custT="1"/>
      <dgm:spPr/>
      <dgm:t>
        <a:bodyPr/>
        <a:lstStyle/>
        <a:p>
          <a:r>
            <a:rPr lang="es-ES_tradnl" sz="2000" b="1" dirty="0">
              <a:solidFill>
                <a:srgbClr val="152B48"/>
              </a:solidFill>
              <a:latin typeface="Montserrat" pitchFamily="2" charset="77"/>
            </a:rPr>
            <a:t>R.</a:t>
          </a:r>
          <a:r>
            <a:rPr lang="es-ES_tradnl" sz="2000" b="1" baseline="0" dirty="0">
              <a:solidFill>
                <a:srgbClr val="152B48"/>
              </a:solidFill>
              <a:latin typeface="Montserrat" pitchFamily="2" charset="77"/>
            </a:rPr>
            <a:t> S</a:t>
          </a:r>
          <a:endParaRPr lang="es-ES_tradnl" sz="2000" b="1" dirty="0">
            <a:solidFill>
              <a:srgbClr val="152B48"/>
            </a:solidFill>
            <a:latin typeface="Montserrat" pitchFamily="2" charset="77"/>
          </a:endParaRPr>
        </a:p>
      </dgm:t>
    </dgm:pt>
    <dgm:pt modelId="{42617245-C263-3049-8BF1-96321B5CB05A}" type="parTrans" cxnId="{625D80C1-79C8-B14C-B210-ED7648BF7FB0}">
      <dgm:prSet/>
      <dgm:spPr/>
      <dgm:t>
        <a:bodyPr/>
        <a:lstStyle/>
        <a:p>
          <a:endParaRPr lang="es-ES_tradnl" sz="1600" b="1">
            <a:solidFill>
              <a:srgbClr val="152B48"/>
            </a:solidFill>
            <a:latin typeface="Montserrat" pitchFamily="2" charset="77"/>
          </a:endParaRPr>
        </a:p>
      </dgm:t>
    </dgm:pt>
    <dgm:pt modelId="{0751E698-4097-0D4E-B194-6C9465EFBB49}" type="sibTrans" cxnId="{625D80C1-79C8-B14C-B210-ED7648BF7FB0}">
      <dgm:prSet/>
      <dgm:spPr/>
      <dgm:t>
        <a:bodyPr/>
        <a:lstStyle/>
        <a:p>
          <a:endParaRPr lang="es-ES_tradnl" sz="1600" b="1">
            <a:solidFill>
              <a:srgbClr val="152B48"/>
            </a:solidFill>
            <a:latin typeface="Montserrat" pitchFamily="2" charset="77"/>
          </a:endParaRPr>
        </a:p>
      </dgm:t>
    </dgm:pt>
    <dgm:pt modelId="{D4031DA4-BC9F-2A4A-A066-E5A86E5BC12A}">
      <dgm:prSet phldrT="[Texto]" custT="1"/>
      <dgm:spPr/>
      <dgm:t>
        <a:bodyPr/>
        <a:lstStyle/>
        <a:p>
          <a:r>
            <a:rPr lang="es-ES_tradnl" sz="2000" b="1" dirty="0">
              <a:solidFill>
                <a:srgbClr val="152B48"/>
              </a:solidFill>
              <a:latin typeface="Montserrat" pitchFamily="2" charset="77"/>
            </a:rPr>
            <a:t>Ensayos</a:t>
          </a:r>
          <a:r>
            <a:rPr lang="es-ES_tradnl" sz="2000" b="1" baseline="0" dirty="0">
              <a:solidFill>
                <a:srgbClr val="152B48"/>
              </a:solidFill>
              <a:latin typeface="Montserrat" pitchFamily="2" charset="77"/>
            </a:rPr>
            <a:t> clínicos</a:t>
          </a:r>
          <a:endParaRPr lang="es-ES_tradnl" sz="2000" b="1" dirty="0">
            <a:solidFill>
              <a:srgbClr val="152B48"/>
            </a:solidFill>
            <a:latin typeface="Montserrat" pitchFamily="2" charset="77"/>
          </a:endParaRPr>
        </a:p>
      </dgm:t>
    </dgm:pt>
    <dgm:pt modelId="{46816BAD-9F69-CF46-BE50-1651A6CA23AA}" type="parTrans" cxnId="{896DECB7-AFC2-5043-93D5-58EFCD7CD862}">
      <dgm:prSet/>
      <dgm:spPr/>
      <dgm:t>
        <a:bodyPr/>
        <a:lstStyle/>
        <a:p>
          <a:endParaRPr lang="es-ES_tradnl" sz="1600" b="1">
            <a:solidFill>
              <a:srgbClr val="152B48"/>
            </a:solidFill>
            <a:latin typeface="Montserrat" pitchFamily="2" charset="77"/>
          </a:endParaRPr>
        </a:p>
      </dgm:t>
    </dgm:pt>
    <dgm:pt modelId="{4FBEA285-A5D4-1B4B-A623-C8752766214A}" type="sibTrans" cxnId="{896DECB7-AFC2-5043-93D5-58EFCD7CD862}">
      <dgm:prSet/>
      <dgm:spPr/>
      <dgm:t>
        <a:bodyPr/>
        <a:lstStyle/>
        <a:p>
          <a:endParaRPr lang="es-ES_tradnl" sz="1600" b="1">
            <a:solidFill>
              <a:srgbClr val="152B48"/>
            </a:solidFill>
            <a:latin typeface="Montserrat" pitchFamily="2" charset="77"/>
          </a:endParaRPr>
        </a:p>
      </dgm:t>
    </dgm:pt>
    <dgm:pt modelId="{FDE44796-0A1F-2D45-9028-1019507A82D5}">
      <dgm:prSet phldrT="[Texto]" custT="1"/>
      <dgm:spPr/>
      <dgm:t>
        <a:bodyPr/>
        <a:lstStyle/>
        <a:p>
          <a:r>
            <a:rPr lang="es-ES_tradnl" sz="2000" b="1" dirty="0">
              <a:solidFill>
                <a:srgbClr val="152B48"/>
              </a:solidFill>
              <a:latin typeface="Montserrat" pitchFamily="2" charset="77"/>
            </a:rPr>
            <a:t>Estudios</a:t>
          </a:r>
          <a:r>
            <a:rPr lang="es-ES_tradnl" sz="2000" b="1" baseline="0" dirty="0">
              <a:solidFill>
                <a:srgbClr val="152B48"/>
              </a:solidFill>
              <a:latin typeface="Montserrat" pitchFamily="2" charset="77"/>
            </a:rPr>
            <a:t> de cohorte</a:t>
          </a:r>
          <a:endParaRPr lang="es-ES_tradnl" sz="2000" b="1" dirty="0">
            <a:solidFill>
              <a:srgbClr val="152B48"/>
            </a:solidFill>
            <a:latin typeface="Montserrat" pitchFamily="2" charset="77"/>
          </a:endParaRPr>
        </a:p>
      </dgm:t>
    </dgm:pt>
    <dgm:pt modelId="{38C12C64-A17F-DB4E-A846-4A4772ACB933}" type="parTrans" cxnId="{076D4E81-0221-D142-9247-4503FF65F54A}">
      <dgm:prSet/>
      <dgm:spPr/>
      <dgm:t>
        <a:bodyPr/>
        <a:lstStyle/>
        <a:p>
          <a:endParaRPr lang="es-ES_tradnl" sz="1600" b="1">
            <a:solidFill>
              <a:srgbClr val="152B48"/>
            </a:solidFill>
            <a:latin typeface="Montserrat" pitchFamily="2" charset="77"/>
          </a:endParaRPr>
        </a:p>
      </dgm:t>
    </dgm:pt>
    <dgm:pt modelId="{0F82C7DB-291A-654C-9038-B2569980DE4B}" type="sibTrans" cxnId="{076D4E81-0221-D142-9247-4503FF65F54A}">
      <dgm:prSet/>
      <dgm:spPr/>
      <dgm:t>
        <a:bodyPr/>
        <a:lstStyle/>
        <a:p>
          <a:endParaRPr lang="es-ES_tradnl" sz="1600" b="1">
            <a:solidFill>
              <a:srgbClr val="152B48"/>
            </a:solidFill>
            <a:latin typeface="Montserrat" pitchFamily="2" charset="77"/>
          </a:endParaRPr>
        </a:p>
      </dgm:t>
    </dgm:pt>
    <dgm:pt modelId="{EA9F7A18-A9A7-EC4C-B303-BF43ECA8F18F}">
      <dgm:prSet custT="1"/>
      <dgm:spPr/>
      <dgm:t>
        <a:bodyPr/>
        <a:lstStyle/>
        <a:p>
          <a:r>
            <a:rPr lang="es-ES_tradnl" sz="2000" b="1" dirty="0">
              <a:solidFill>
                <a:srgbClr val="152B48"/>
              </a:solidFill>
              <a:latin typeface="Montserrat" pitchFamily="2" charset="77"/>
            </a:rPr>
            <a:t>Casos y controles</a:t>
          </a:r>
        </a:p>
      </dgm:t>
    </dgm:pt>
    <dgm:pt modelId="{782CD266-A8C3-5540-9A4E-BD05FC79A83E}" type="parTrans" cxnId="{644AD560-697C-D94C-AB93-7E76C8135B79}">
      <dgm:prSet/>
      <dgm:spPr/>
      <dgm:t>
        <a:bodyPr/>
        <a:lstStyle/>
        <a:p>
          <a:endParaRPr lang="es-ES_tradnl" sz="1600" b="1">
            <a:solidFill>
              <a:srgbClr val="152B48"/>
            </a:solidFill>
            <a:latin typeface="Montserrat" pitchFamily="2" charset="77"/>
          </a:endParaRPr>
        </a:p>
      </dgm:t>
    </dgm:pt>
    <dgm:pt modelId="{1B446F05-697C-474B-AE54-EE3D217F7CCD}" type="sibTrans" cxnId="{644AD560-697C-D94C-AB93-7E76C8135B79}">
      <dgm:prSet/>
      <dgm:spPr/>
      <dgm:t>
        <a:bodyPr/>
        <a:lstStyle/>
        <a:p>
          <a:endParaRPr lang="es-ES_tradnl" sz="1600" b="1">
            <a:solidFill>
              <a:srgbClr val="152B48"/>
            </a:solidFill>
            <a:latin typeface="Montserrat" pitchFamily="2" charset="77"/>
          </a:endParaRPr>
        </a:p>
      </dgm:t>
    </dgm:pt>
    <dgm:pt modelId="{8B4825BE-B996-4246-A9BA-B55C0649B51D}">
      <dgm:prSet custT="1"/>
      <dgm:spPr/>
      <dgm:t>
        <a:bodyPr/>
        <a:lstStyle/>
        <a:p>
          <a:r>
            <a:rPr lang="es-ES_tradnl" sz="2000" b="1" dirty="0">
              <a:solidFill>
                <a:srgbClr val="152B48"/>
              </a:solidFill>
              <a:latin typeface="Montserrat" pitchFamily="2" charset="77"/>
            </a:rPr>
            <a:t>Series de casos y otros descriptivos</a:t>
          </a:r>
          <a:r>
            <a:rPr lang="es-ES_tradnl" sz="2000" b="1" baseline="0" dirty="0">
              <a:solidFill>
                <a:srgbClr val="152B48"/>
              </a:solidFill>
              <a:latin typeface="Montserrat" pitchFamily="2" charset="77"/>
            </a:rPr>
            <a:t> </a:t>
          </a:r>
          <a:endParaRPr lang="es-ES_tradnl" sz="2000" b="1" dirty="0">
            <a:solidFill>
              <a:srgbClr val="152B48"/>
            </a:solidFill>
            <a:latin typeface="Montserrat" pitchFamily="2" charset="77"/>
          </a:endParaRPr>
        </a:p>
      </dgm:t>
    </dgm:pt>
    <dgm:pt modelId="{49F76228-95E3-5541-81EF-A85E7D1D0082}" type="parTrans" cxnId="{DD446A1F-8CBB-5F4C-BC38-4E10C5000016}">
      <dgm:prSet/>
      <dgm:spPr/>
      <dgm:t>
        <a:bodyPr/>
        <a:lstStyle/>
        <a:p>
          <a:endParaRPr lang="es-ES_tradnl" sz="1600" b="1">
            <a:solidFill>
              <a:srgbClr val="152B48"/>
            </a:solidFill>
            <a:latin typeface="Montserrat" pitchFamily="2" charset="77"/>
          </a:endParaRPr>
        </a:p>
      </dgm:t>
    </dgm:pt>
    <dgm:pt modelId="{7EEA509B-C9A2-614B-9877-CCE9A94025A1}" type="sibTrans" cxnId="{DD446A1F-8CBB-5F4C-BC38-4E10C5000016}">
      <dgm:prSet/>
      <dgm:spPr/>
      <dgm:t>
        <a:bodyPr/>
        <a:lstStyle/>
        <a:p>
          <a:endParaRPr lang="es-ES_tradnl" sz="1600" b="1">
            <a:solidFill>
              <a:srgbClr val="152B48"/>
            </a:solidFill>
            <a:latin typeface="Montserrat" pitchFamily="2" charset="77"/>
          </a:endParaRPr>
        </a:p>
      </dgm:t>
    </dgm:pt>
    <dgm:pt modelId="{C84BC367-93C6-A246-8429-52F6DFB4FECE}">
      <dgm:prSet custT="1"/>
      <dgm:spPr/>
      <dgm:t>
        <a:bodyPr/>
        <a:lstStyle/>
        <a:p>
          <a:r>
            <a:rPr lang="es-ES_tradnl" sz="2000" b="1" dirty="0">
              <a:solidFill>
                <a:srgbClr val="152B48"/>
              </a:solidFill>
              <a:latin typeface="Montserrat" pitchFamily="2" charset="77"/>
            </a:rPr>
            <a:t>Opinión de expertos, editoriales</a:t>
          </a:r>
        </a:p>
      </dgm:t>
    </dgm:pt>
    <dgm:pt modelId="{422EB6F6-0945-7A4D-9BDB-7152D1E016A0}" type="parTrans" cxnId="{B2402647-A115-5F4D-84EE-76E4E08A0CE2}">
      <dgm:prSet/>
      <dgm:spPr/>
      <dgm:t>
        <a:bodyPr/>
        <a:lstStyle/>
        <a:p>
          <a:endParaRPr lang="es-ES_tradnl" sz="1600" b="1">
            <a:solidFill>
              <a:srgbClr val="152B48"/>
            </a:solidFill>
            <a:latin typeface="Montserrat" pitchFamily="2" charset="77"/>
          </a:endParaRPr>
        </a:p>
      </dgm:t>
    </dgm:pt>
    <dgm:pt modelId="{37AEDEEB-075A-4A4C-9082-207A532529F2}" type="sibTrans" cxnId="{B2402647-A115-5F4D-84EE-76E4E08A0CE2}">
      <dgm:prSet/>
      <dgm:spPr/>
      <dgm:t>
        <a:bodyPr/>
        <a:lstStyle/>
        <a:p>
          <a:endParaRPr lang="es-ES_tradnl" sz="1600" b="1">
            <a:solidFill>
              <a:srgbClr val="152B48"/>
            </a:solidFill>
            <a:latin typeface="Montserrat" pitchFamily="2" charset="77"/>
          </a:endParaRPr>
        </a:p>
      </dgm:t>
    </dgm:pt>
    <dgm:pt modelId="{0FA8BB5E-5E0D-A341-B841-1B2B51A8716E}">
      <dgm:prSet custT="1"/>
      <dgm:spPr/>
      <dgm:t>
        <a:bodyPr/>
        <a:lstStyle/>
        <a:p>
          <a:r>
            <a:rPr lang="es-ES_tradnl" sz="2000" b="1" dirty="0">
              <a:solidFill>
                <a:srgbClr val="152B48"/>
              </a:solidFill>
              <a:latin typeface="Montserrat" pitchFamily="2" charset="77"/>
            </a:rPr>
            <a:t>Plausibilidad</a:t>
          </a:r>
          <a:r>
            <a:rPr lang="es-ES_tradnl" sz="2000" b="1" baseline="0" dirty="0">
              <a:solidFill>
                <a:srgbClr val="152B48"/>
              </a:solidFill>
              <a:latin typeface="Montserrat" pitchFamily="2" charset="77"/>
            </a:rPr>
            <a:t> biológica en estudios experimentales</a:t>
          </a:r>
          <a:endParaRPr lang="es-ES_tradnl" sz="2000" b="1" dirty="0">
            <a:solidFill>
              <a:srgbClr val="152B48"/>
            </a:solidFill>
            <a:latin typeface="Montserrat" pitchFamily="2" charset="77"/>
          </a:endParaRPr>
        </a:p>
      </dgm:t>
    </dgm:pt>
    <dgm:pt modelId="{36A4BC08-ADBC-4B4A-B2B4-EE39C58837AC}" type="parTrans" cxnId="{BE4159A6-6CDA-524E-B756-ACAE734A95E4}">
      <dgm:prSet/>
      <dgm:spPr/>
      <dgm:t>
        <a:bodyPr/>
        <a:lstStyle/>
        <a:p>
          <a:endParaRPr lang="es-ES_tradnl" sz="1600" b="1">
            <a:solidFill>
              <a:srgbClr val="152B48"/>
            </a:solidFill>
            <a:latin typeface="Montserrat" pitchFamily="2" charset="77"/>
          </a:endParaRPr>
        </a:p>
      </dgm:t>
    </dgm:pt>
    <dgm:pt modelId="{FDEE6629-1780-3245-AB3E-E4E88E5152A9}" type="sibTrans" cxnId="{BE4159A6-6CDA-524E-B756-ACAE734A95E4}">
      <dgm:prSet/>
      <dgm:spPr/>
      <dgm:t>
        <a:bodyPr/>
        <a:lstStyle/>
        <a:p>
          <a:endParaRPr lang="es-ES_tradnl" sz="1600" b="1">
            <a:solidFill>
              <a:srgbClr val="152B48"/>
            </a:solidFill>
            <a:latin typeface="Montserrat" pitchFamily="2" charset="77"/>
          </a:endParaRPr>
        </a:p>
      </dgm:t>
    </dgm:pt>
    <dgm:pt modelId="{ED469511-F692-9140-A970-630308DC1586}" type="pres">
      <dgm:prSet presAssocID="{F101AB92-E0C7-B04F-B504-99F7F452E5FC}" presName="Name0" presStyleCnt="0">
        <dgm:presLayoutVars>
          <dgm:dir/>
          <dgm:animLvl val="lvl"/>
          <dgm:resizeHandles val="exact"/>
        </dgm:presLayoutVars>
      </dgm:prSet>
      <dgm:spPr/>
    </dgm:pt>
    <dgm:pt modelId="{565AEF6E-BD70-FD4D-9441-DADA71591F0D}" type="pres">
      <dgm:prSet presAssocID="{7F624433-6E29-C748-99E9-E42F9B8992B7}" presName="Name8" presStyleCnt="0"/>
      <dgm:spPr/>
    </dgm:pt>
    <dgm:pt modelId="{3475B4E1-B619-FA41-B475-C9720EE13697}" type="pres">
      <dgm:prSet presAssocID="{7F624433-6E29-C748-99E9-E42F9B8992B7}" presName="level" presStyleLbl="node1" presStyleIdx="0" presStyleCnt="7">
        <dgm:presLayoutVars>
          <dgm:chMax val="1"/>
          <dgm:bulletEnabled val="1"/>
        </dgm:presLayoutVars>
      </dgm:prSet>
      <dgm:spPr/>
    </dgm:pt>
    <dgm:pt modelId="{B25DA269-D8EB-C745-8D1F-EA6C1FF1D15A}" type="pres">
      <dgm:prSet presAssocID="{7F624433-6E29-C748-99E9-E42F9B8992B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A38CBC7-38DB-4649-B297-99FF51F32359}" type="pres">
      <dgm:prSet presAssocID="{D4031DA4-BC9F-2A4A-A066-E5A86E5BC12A}" presName="Name8" presStyleCnt="0"/>
      <dgm:spPr/>
    </dgm:pt>
    <dgm:pt modelId="{B3AA4392-75BB-0540-9CD3-60A59A7D4AA6}" type="pres">
      <dgm:prSet presAssocID="{D4031DA4-BC9F-2A4A-A066-E5A86E5BC12A}" presName="level" presStyleLbl="node1" presStyleIdx="1" presStyleCnt="7">
        <dgm:presLayoutVars>
          <dgm:chMax val="1"/>
          <dgm:bulletEnabled val="1"/>
        </dgm:presLayoutVars>
      </dgm:prSet>
      <dgm:spPr/>
    </dgm:pt>
    <dgm:pt modelId="{A8B9129F-8DC1-BE46-8EB6-BD624595D0F3}" type="pres">
      <dgm:prSet presAssocID="{D4031DA4-BC9F-2A4A-A066-E5A86E5BC12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ED71A28-461D-7048-8357-9232BB34EDBE}" type="pres">
      <dgm:prSet presAssocID="{FDE44796-0A1F-2D45-9028-1019507A82D5}" presName="Name8" presStyleCnt="0"/>
      <dgm:spPr/>
    </dgm:pt>
    <dgm:pt modelId="{62327EBD-E623-2946-BD19-159B11E77846}" type="pres">
      <dgm:prSet presAssocID="{FDE44796-0A1F-2D45-9028-1019507A82D5}" presName="level" presStyleLbl="node1" presStyleIdx="2" presStyleCnt="7">
        <dgm:presLayoutVars>
          <dgm:chMax val="1"/>
          <dgm:bulletEnabled val="1"/>
        </dgm:presLayoutVars>
      </dgm:prSet>
      <dgm:spPr/>
    </dgm:pt>
    <dgm:pt modelId="{C1D94BF2-FADC-664F-9E66-7B09E0881549}" type="pres">
      <dgm:prSet presAssocID="{FDE44796-0A1F-2D45-9028-1019507A82D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06E2F62-D7FB-194E-A0F8-59B4258F4549}" type="pres">
      <dgm:prSet presAssocID="{EA9F7A18-A9A7-EC4C-B303-BF43ECA8F18F}" presName="Name8" presStyleCnt="0"/>
      <dgm:spPr/>
    </dgm:pt>
    <dgm:pt modelId="{02D5EC46-9647-1845-9A9E-2A972E7DE035}" type="pres">
      <dgm:prSet presAssocID="{EA9F7A18-A9A7-EC4C-B303-BF43ECA8F18F}" presName="level" presStyleLbl="node1" presStyleIdx="3" presStyleCnt="7">
        <dgm:presLayoutVars>
          <dgm:chMax val="1"/>
          <dgm:bulletEnabled val="1"/>
        </dgm:presLayoutVars>
      </dgm:prSet>
      <dgm:spPr/>
    </dgm:pt>
    <dgm:pt modelId="{804C0D2E-B646-0E44-940B-60B0BF0D4F85}" type="pres">
      <dgm:prSet presAssocID="{EA9F7A18-A9A7-EC4C-B303-BF43ECA8F18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CC101FF-D199-E34D-91F0-42047AE82E08}" type="pres">
      <dgm:prSet presAssocID="{8B4825BE-B996-4246-A9BA-B55C0649B51D}" presName="Name8" presStyleCnt="0"/>
      <dgm:spPr/>
    </dgm:pt>
    <dgm:pt modelId="{75C505F9-7A17-074A-8ABE-1D6A90E449BF}" type="pres">
      <dgm:prSet presAssocID="{8B4825BE-B996-4246-A9BA-B55C0649B51D}" presName="level" presStyleLbl="node1" presStyleIdx="4" presStyleCnt="7">
        <dgm:presLayoutVars>
          <dgm:chMax val="1"/>
          <dgm:bulletEnabled val="1"/>
        </dgm:presLayoutVars>
      </dgm:prSet>
      <dgm:spPr/>
    </dgm:pt>
    <dgm:pt modelId="{02728A94-C60D-0A4F-8C72-1E1251A0356F}" type="pres">
      <dgm:prSet presAssocID="{8B4825BE-B996-4246-A9BA-B55C0649B51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F76E125-EB6B-ED49-95FF-30DD6148E957}" type="pres">
      <dgm:prSet presAssocID="{C84BC367-93C6-A246-8429-52F6DFB4FECE}" presName="Name8" presStyleCnt="0"/>
      <dgm:spPr/>
    </dgm:pt>
    <dgm:pt modelId="{1924A6AA-778C-F84C-9AF1-1A9547CF1B47}" type="pres">
      <dgm:prSet presAssocID="{C84BC367-93C6-A246-8429-52F6DFB4FECE}" presName="level" presStyleLbl="node1" presStyleIdx="5" presStyleCnt="7">
        <dgm:presLayoutVars>
          <dgm:chMax val="1"/>
          <dgm:bulletEnabled val="1"/>
        </dgm:presLayoutVars>
      </dgm:prSet>
      <dgm:spPr/>
    </dgm:pt>
    <dgm:pt modelId="{38989B2B-54EB-E54C-B85C-97000C71B1C6}" type="pres">
      <dgm:prSet presAssocID="{C84BC367-93C6-A246-8429-52F6DFB4FEC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8017C20-E67D-1C47-AE90-73CBF5A74118}" type="pres">
      <dgm:prSet presAssocID="{0FA8BB5E-5E0D-A341-B841-1B2B51A8716E}" presName="Name8" presStyleCnt="0"/>
      <dgm:spPr/>
    </dgm:pt>
    <dgm:pt modelId="{E40ED2D2-3747-6947-AB1E-A9EBF317DF57}" type="pres">
      <dgm:prSet presAssocID="{0FA8BB5E-5E0D-A341-B841-1B2B51A8716E}" presName="level" presStyleLbl="node1" presStyleIdx="6" presStyleCnt="7">
        <dgm:presLayoutVars>
          <dgm:chMax val="1"/>
          <dgm:bulletEnabled val="1"/>
        </dgm:presLayoutVars>
      </dgm:prSet>
      <dgm:spPr/>
    </dgm:pt>
    <dgm:pt modelId="{A02993C0-8F47-164C-A79D-06837AF2C312}" type="pres">
      <dgm:prSet presAssocID="{0FA8BB5E-5E0D-A341-B841-1B2B51A8716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B8F890E-042B-C74C-B939-067A6ACFCFCD}" type="presOf" srcId="{EA9F7A18-A9A7-EC4C-B303-BF43ECA8F18F}" destId="{02D5EC46-9647-1845-9A9E-2A972E7DE035}" srcOrd="0" destOrd="0" presId="urn:microsoft.com/office/officeart/2005/8/layout/pyramid1"/>
    <dgm:cxn modelId="{B3E1C213-ED48-E54E-B1A7-DA810D30F24E}" type="presOf" srcId="{7F624433-6E29-C748-99E9-E42F9B8992B7}" destId="{3475B4E1-B619-FA41-B475-C9720EE13697}" srcOrd="0" destOrd="0" presId="urn:microsoft.com/office/officeart/2005/8/layout/pyramid1"/>
    <dgm:cxn modelId="{DD446A1F-8CBB-5F4C-BC38-4E10C5000016}" srcId="{F101AB92-E0C7-B04F-B504-99F7F452E5FC}" destId="{8B4825BE-B996-4246-A9BA-B55C0649B51D}" srcOrd="4" destOrd="0" parTransId="{49F76228-95E3-5541-81EF-A85E7D1D0082}" sibTransId="{7EEA509B-C9A2-614B-9877-CCE9A94025A1}"/>
    <dgm:cxn modelId="{1B193537-FB4E-D541-8270-44AAC1FACBFD}" type="presOf" srcId="{F101AB92-E0C7-B04F-B504-99F7F452E5FC}" destId="{ED469511-F692-9140-A970-630308DC1586}" srcOrd="0" destOrd="0" presId="urn:microsoft.com/office/officeart/2005/8/layout/pyramid1"/>
    <dgm:cxn modelId="{6FF22C3F-E5F3-7C4C-B5A6-7FE6C8BEE9A6}" type="presOf" srcId="{8B4825BE-B996-4246-A9BA-B55C0649B51D}" destId="{02728A94-C60D-0A4F-8C72-1E1251A0356F}" srcOrd="1" destOrd="0" presId="urn:microsoft.com/office/officeart/2005/8/layout/pyramid1"/>
    <dgm:cxn modelId="{DD1F9A5B-471E-824E-B7F5-22C5ABB6E971}" type="presOf" srcId="{7F624433-6E29-C748-99E9-E42F9B8992B7}" destId="{B25DA269-D8EB-C745-8D1F-EA6C1FF1D15A}" srcOrd="1" destOrd="0" presId="urn:microsoft.com/office/officeart/2005/8/layout/pyramid1"/>
    <dgm:cxn modelId="{644AD560-697C-D94C-AB93-7E76C8135B79}" srcId="{F101AB92-E0C7-B04F-B504-99F7F452E5FC}" destId="{EA9F7A18-A9A7-EC4C-B303-BF43ECA8F18F}" srcOrd="3" destOrd="0" parTransId="{782CD266-A8C3-5540-9A4E-BD05FC79A83E}" sibTransId="{1B446F05-697C-474B-AE54-EE3D217F7CCD}"/>
    <dgm:cxn modelId="{B2402647-A115-5F4D-84EE-76E4E08A0CE2}" srcId="{F101AB92-E0C7-B04F-B504-99F7F452E5FC}" destId="{C84BC367-93C6-A246-8429-52F6DFB4FECE}" srcOrd="5" destOrd="0" parTransId="{422EB6F6-0945-7A4D-9BDB-7152D1E016A0}" sibTransId="{37AEDEEB-075A-4A4C-9082-207A532529F2}"/>
    <dgm:cxn modelId="{58FAC147-3803-2943-856D-54185C510757}" type="presOf" srcId="{FDE44796-0A1F-2D45-9028-1019507A82D5}" destId="{62327EBD-E623-2946-BD19-159B11E77846}" srcOrd="0" destOrd="0" presId="urn:microsoft.com/office/officeart/2005/8/layout/pyramid1"/>
    <dgm:cxn modelId="{14F88653-34ED-A149-8588-AA10F6B3A927}" type="presOf" srcId="{D4031DA4-BC9F-2A4A-A066-E5A86E5BC12A}" destId="{A8B9129F-8DC1-BE46-8EB6-BD624595D0F3}" srcOrd="1" destOrd="0" presId="urn:microsoft.com/office/officeart/2005/8/layout/pyramid1"/>
    <dgm:cxn modelId="{076D4E81-0221-D142-9247-4503FF65F54A}" srcId="{F101AB92-E0C7-B04F-B504-99F7F452E5FC}" destId="{FDE44796-0A1F-2D45-9028-1019507A82D5}" srcOrd="2" destOrd="0" parTransId="{38C12C64-A17F-DB4E-A846-4A4772ACB933}" sibTransId="{0F82C7DB-291A-654C-9038-B2569980DE4B}"/>
    <dgm:cxn modelId="{92CE6099-EB45-1F42-8128-91AB15757043}" type="presOf" srcId="{EA9F7A18-A9A7-EC4C-B303-BF43ECA8F18F}" destId="{804C0D2E-B646-0E44-940B-60B0BF0D4F85}" srcOrd="1" destOrd="0" presId="urn:microsoft.com/office/officeart/2005/8/layout/pyramid1"/>
    <dgm:cxn modelId="{BE4159A6-6CDA-524E-B756-ACAE734A95E4}" srcId="{F101AB92-E0C7-B04F-B504-99F7F452E5FC}" destId="{0FA8BB5E-5E0D-A341-B841-1B2B51A8716E}" srcOrd="6" destOrd="0" parTransId="{36A4BC08-ADBC-4B4A-B2B4-EE39C58837AC}" sibTransId="{FDEE6629-1780-3245-AB3E-E4E88E5152A9}"/>
    <dgm:cxn modelId="{D49B28AE-A6BA-CC41-A943-987A93C366AF}" type="presOf" srcId="{FDE44796-0A1F-2D45-9028-1019507A82D5}" destId="{C1D94BF2-FADC-664F-9E66-7B09E0881549}" srcOrd="1" destOrd="0" presId="urn:microsoft.com/office/officeart/2005/8/layout/pyramid1"/>
    <dgm:cxn modelId="{80325DAF-BCF1-1A47-9428-674168443FC3}" type="presOf" srcId="{8B4825BE-B996-4246-A9BA-B55C0649B51D}" destId="{75C505F9-7A17-074A-8ABE-1D6A90E449BF}" srcOrd="0" destOrd="0" presId="urn:microsoft.com/office/officeart/2005/8/layout/pyramid1"/>
    <dgm:cxn modelId="{0C95FEAF-D5C6-2B4D-A586-B191333547F1}" type="presOf" srcId="{C84BC367-93C6-A246-8429-52F6DFB4FECE}" destId="{1924A6AA-778C-F84C-9AF1-1A9547CF1B47}" srcOrd="0" destOrd="0" presId="urn:microsoft.com/office/officeart/2005/8/layout/pyramid1"/>
    <dgm:cxn modelId="{896DECB7-AFC2-5043-93D5-58EFCD7CD862}" srcId="{F101AB92-E0C7-B04F-B504-99F7F452E5FC}" destId="{D4031DA4-BC9F-2A4A-A066-E5A86E5BC12A}" srcOrd="1" destOrd="0" parTransId="{46816BAD-9F69-CF46-BE50-1651A6CA23AA}" sibTransId="{4FBEA285-A5D4-1B4B-A623-C8752766214A}"/>
    <dgm:cxn modelId="{625D80C1-79C8-B14C-B210-ED7648BF7FB0}" srcId="{F101AB92-E0C7-B04F-B504-99F7F452E5FC}" destId="{7F624433-6E29-C748-99E9-E42F9B8992B7}" srcOrd="0" destOrd="0" parTransId="{42617245-C263-3049-8BF1-96321B5CB05A}" sibTransId="{0751E698-4097-0D4E-B194-6C9465EFBB49}"/>
    <dgm:cxn modelId="{DF1AE7CA-0C9B-AB4F-AB77-4B92D568AFCA}" type="presOf" srcId="{0FA8BB5E-5E0D-A341-B841-1B2B51A8716E}" destId="{E40ED2D2-3747-6947-AB1E-A9EBF317DF57}" srcOrd="0" destOrd="0" presId="urn:microsoft.com/office/officeart/2005/8/layout/pyramid1"/>
    <dgm:cxn modelId="{BA758CDD-4E95-0D4D-A443-3E4F259417ED}" type="presOf" srcId="{C84BC367-93C6-A246-8429-52F6DFB4FECE}" destId="{38989B2B-54EB-E54C-B85C-97000C71B1C6}" srcOrd="1" destOrd="0" presId="urn:microsoft.com/office/officeart/2005/8/layout/pyramid1"/>
    <dgm:cxn modelId="{967D8DE3-49E3-7040-900F-F738699C4425}" type="presOf" srcId="{D4031DA4-BC9F-2A4A-A066-E5A86E5BC12A}" destId="{B3AA4392-75BB-0540-9CD3-60A59A7D4AA6}" srcOrd="0" destOrd="0" presId="urn:microsoft.com/office/officeart/2005/8/layout/pyramid1"/>
    <dgm:cxn modelId="{E9AE61E9-4451-4B49-9FD2-D677068173F4}" type="presOf" srcId="{0FA8BB5E-5E0D-A341-B841-1B2B51A8716E}" destId="{A02993C0-8F47-164C-A79D-06837AF2C312}" srcOrd="1" destOrd="0" presId="urn:microsoft.com/office/officeart/2005/8/layout/pyramid1"/>
    <dgm:cxn modelId="{D037170F-55A5-3140-A2E4-583DF2CE9D02}" type="presParOf" srcId="{ED469511-F692-9140-A970-630308DC1586}" destId="{565AEF6E-BD70-FD4D-9441-DADA71591F0D}" srcOrd="0" destOrd="0" presId="urn:microsoft.com/office/officeart/2005/8/layout/pyramid1"/>
    <dgm:cxn modelId="{D9FC9F36-0471-8244-8AAE-35FB61B8C721}" type="presParOf" srcId="{565AEF6E-BD70-FD4D-9441-DADA71591F0D}" destId="{3475B4E1-B619-FA41-B475-C9720EE13697}" srcOrd="0" destOrd="0" presId="urn:microsoft.com/office/officeart/2005/8/layout/pyramid1"/>
    <dgm:cxn modelId="{B823AA7B-249A-004C-8172-DB209EC65886}" type="presParOf" srcId="{565AEF6E-BD70-FD4D-9441-DADA71591F0D}" destId="{B25DA269-D8EB-C745-8D1F-EA6C1FF1D15A}" srcOrd="1" destOrd="0" presId="urn:microsoft.com/office/officeart/2005/8/layout/pyramid1"/>
    <dgm:cxn modelId="{7A6E743C-A3B2-734B-AF7A-5DCA9E98EC8C}" type="presParOf" srcId="{ED469511-F692-9140-A970-630308DC1586}" destId="{0A38CBC7-38DB-4649-B297-99FF51F32359}" srcOrd="1" destOrd="0" presId="urn:microsoft.com/office/officeart/2005/8/layout/pyramid1"/>
    <dgm:cxn modelId="{BA6B28F0-DCFB-F740-BBB1-93EE14BF2EC8}" type="presParOf" srcId="{0A38CBC7-38DB-4649-B297-99FF51F32359}" destId="{B3AA4392-75BB-0540-9CD3-60A59A7D4AA6}" srcOrd="0" destOrd="0" presId="urn:microsoft.com/office/officeart/2005/8/layout/pyramid1"/>
    <dgm:cxn modelId="{6E640500-FEF4-3C45-9CDA-1C6258B11D4E}" type="presParOf" srcId="{0A38CBC7-38DB-4649-B297-99FF51F32359}" destId="{A8B9129F-8DC1-BE46-8EB6-BD624595D0F3}" srcOrd="1" destOrd="0" presId="urn:microsoft.com/office/officeart/2005/8/layout/pyramid1"/>
    <dgm:cxn modelId="{7C2141DF-B43D-7F4F-A032-7AA8951445CF}" type="presParOf" srcId="{ED469511-F692-9140-A970-630308DC1586}" destId="{3ED71A28-461D-7048-8357-9232BB34EDBE}" srcOrd="2" destOrd="0" presId="urn:microsoft.com/office/officeart/2005/8/layout/pyramid1"/>
    <dgm:cxn modelId="{43848F4D-9B45-5542-8CD8-BC3CB1CA7A76}" type="presParOf" srcId="{3ED71A28-461D-7048-8357-9232BB34EDBE}" destId="{62327EBD-E623-2946-BD19-159B11E77846}" srcOrd="0" destOrd="0" presId="urn:microsoft.com/office/officeart/2005/8/layout/pyramid1"/>
    <dgm:cxn modelId="{27987C12-8EED-214A-84DF-B82CD625B05F}" type="presParOf" srcId="{3ED71A28-461D-7048-8357-9232BB34EDBE}" destId="{C1D94BF2-FADC-664F-9E66-7B09E0881549}" srcOrd="1" destOrd="0" presId="urn:microsoft.com/office/officeart/2005/8/layout/pyramid1"/>
    <dgm:cxn modelId="{561D99FC-791D-AC4A-B9B8-4B57062B5219}" type="presParOf" srcId="{ED469511-F692-9140-A970-630308DC1586}" destId="{606E2F62-D7FB-194E-A0F8-59B4258F4549}" srcOrd="3" destOrd="0" presId="urn:microsoft.com/office/officeart/2005/8/layout/pyramid1"/>
    <dgm:cxn modelId="{76DC0FAE-C676-9341-96AF-42EFC279E9A1}" type="presParOf" srcId="{606E2F62-D7FB-194E-A0F8-59B4258F4549}" destId="{02D5EC46-9647-1845-9A9E-2A972E7DE035}" srcOrd="0" destOrd="0" presId="urn:microsoft.com/office/officeart/2005/8/layout/pyramid1"/>
    <dgm:cxn modelId="{EB1984FB-2126-4249-9491-ADCF6AB9DAAF}" type="presParOf" srcId="{606E2F62-D7FB-194E-A0F8-59B4258F4549}" destId="{804C0D2E-B646-0E44-940B-60B0BF0D4F85}" srcOrd="1" destOrd="0" presId="urn:microsoft.com/office/officeart/2005/8/layout/pyramid1"/>
    <dgm:cxn modelId="{4415E7E2-FB54-FA41-B70F-3C23958ABA97}" type="presParOf" srcId="{ED469511-F692-9140-A970-630308DC1586}" destId="{CCC101FF-D199-E34D-91F0-42047AE82E08}" srcOrd="4" destOrd="0" presId="urn:microsoft.com/office/officeart/2005/8/layout/pyramid1"/>
    <dgm:cxn modelId="{6FE07231-82D3-BD4E-BA66-F30B682396D8}" type="presParOf" srcId="{CCC101FF-D199-E34D-91F0-42047AE82E08}" destId="{75C505F9-7A17-074A-8ABE-1D6A90E449BF}" srcOrd="0" destOrd="0" presId="urn:microsoft.com/office/officeart/2005/8/layout/pyramid1"/>
    <dgm:cxn modelId="{B81E6893-5DD9-5542-AF87-ECA8BAE22738}" type="presParOf" srcId="{CCC101FF-D199-E34D-91F0-42047AE82E08}" destId="{02728A94-C60D-0A4F-8C72-1E1251A0356F}" srcOrd="1" destOrd="0" presId="urn:microsoft.com/office/officeart/2005/8/layout/pyramid1"/>
    <dgm:cxn modelId="{70387AA6-FC6B-C24A-87BE-DDF4A0CD8A46}" type="presParOf" srcId="{ED469511-F692-9140-A970-630308DC1586}" destId="{DF76E125-EB6B-ED49-95FF-30DD6148E957}" srcOrd="5" destOrd="0" presId="urn:microsoft.com/office/officeart/2005/8/layout/pyramid1"/>
    <dgm:cxn modelId="{CA939F00-79B5-3A44-B4A0-B143B0C5D315}" type="presParOf" srcId="{DF76E125-EB6B-ED49-95FF-30DD6148E957}" destId="{1924A6AA-778C-F84C-9AF1-1A9547CF1B47}" srcOrd="0" destOrd="0" presId="urn:microsoft.com/office/officeart/2005/8/layout/pyramid1"/>
    <dgm:cxn modelId="{9EB5231A-EC23-5544-A3DB-B4930A56C8F0}" type="presParOf" srcId="{DF76E125-EB6B-ED49-95FF-30DD6148E957}" destId="{38989B2B-54EB-E54C-B85C-97000C71B1C6}" srcOrd="1" destOrd="0" presId="urn:microsoft.com/office/officeart/2005/8/layout/pyramid1"/>
    <dgm:cxn modelId="{DB809EC6-DC72-3847-A3EC-C582E42930A4}" type="presParOf" srcId="{ED469511-F692-9140-A970-630308DC1586}" destId="{D8017C20-E67D-1C47-AE90-73CBF5A74118}" srcOrd="6" destOrd="0" presId="urn:microsoft.com/office/officeart/2005/8/layout/pyramid1"/>
    <dgm:cxn modelId="{02B47F57-924A-3143-9127-9FC159F51380}" type="presParOf" srcId="{D8017C20-E67D-1C47-AE90-73CBF5A74118}" destId="{E40ED2D2-3747-6947-AB1E-A9EBF317DF57}" srcOrd="0" destOrd="0" presId="urn:microsoft.com/office/officeart/2005/8/layout/pyramid1"/>
    <dgm:cxn modelId="{61E09EAA-3B4B-F444-9154-281239ABCF49}" type="presParOf" srcId="{D8017C20-E67D-1C47-AE90-73CBF5A74118}" destId="{A02993C0-8F47-164C-A79D-06837AF2C31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B1CD7A-871D-DD40-864E-942630E85B8E}" type="doc">
      <dgm:prSet loTypeId="urn:microsoft.com/office/officeart/2005/8/layout/hierarchy2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_tradnl"/>
        </a:p>
      </dgm:t>
    </dgm:pt>
    <dgm:pt modelId="{89F285E3-9A4C-9244-8B6F-22803BB53BCD}">
      <dgm:prSet phldrT="[Texto]" custT="1"/>
      <dgm:spPr>
        <a:solidFill>
          <a:srgbClr val="00AAA7"/>
        </a:solidFill>
      </dgm:spPr>
      <dgm:t>
        <a:bodyPr/>
        <a:lstStyle/>
        <a:p>
          <a:r>
            <a:rPr lang="es-ES_tradnl" sz="2400" dirty="0">
              <a:latin typeface="Montserrat" panose="00000500000000000000" pitchFamily="2" charset="0"/>
            </a:rPr>
            <a:t>Errores</a:t>
          </a:r>
        </a:p>
      </dgm:t>
    </dgm:pt>
    <dgm:pt modelId="{8972223B-9B25-5A4E-AB6A-0A3D2031EFF5}" type="parTrans" cxnId="{1986DE73-054F-9443-A39C-EF39A82762F7}">
      <dgm:prSet/>
      <dgm:spPr/>
      <dgm:t>
        <a:bodyPr/>
        <a:lstStyle/>
        <a:p>
          <a:endParaRPr lang="es-ES_tradnl" sz="1600">
            <a:latin typeface="Montserrat" panose="00000500000000000000" pitchFamily="2" charset="0"/>
          </a:endParaRPr>
        </a:p>
      </dgm:t>
    </dgm:pt>
    <dgm:pt modelId="{EBC0A22F-610D-084C-9709-9B4F3BD8F034}" type="sibTrans" cxnId="{1986DE73-054F-9443-A39C-EF39A82762F7}">
      <dgm:prSet/>
      <dgm:spPr/>
      <dgm:t>
        <a:bodyPr/>
        <a:lstStyle/>
        <a:p>
          <a:endParaRPr lang="es-ES_tradnl" sz="1600">
            <a:latin typeface="Montserrat" panose="00000500000000000000" pitchFamily="2" charset="0"/>
          </a:endParaRPr>
        </a:p>
      </dgm:t>
    </dgm:pt>
    <dgm:pt modelId="{4567123A-9582-654F-8F52-6222A7FB9DEA}">
      <dgm:prSet phldrT="[Texto]" custT="1"/>
      <dgm:spPr>
        <a:solidFill>
          <a:srgbClr val="00AAA7"/>
        </a:solidFill>
      </dgm:spPr>
      <dgm:t>
        <a:bodyPr/>
        <a:lstStyle/>
        <a:p>
          <a:r>
            <a:rPr lang="es-ES_tradnl" sz="2400" dirty="0">
              <a:latin typeface="Montserrat" panose="00000500000000000000" pitchFamily="2" charset="0"/>
            </a:rPr>
            <a:t>Sistemáticos</a:t>
          </a:r>
        </a:p>
        <a:p>
          <a:r>
            <a:rPr lang="es-ES_tradnl" sz="2400" dirty="0">
              <a:latin typeface="Montserrat" panose="00000500000000000000" pitchFamily="2" charset="0"/>
            </a:rPr>
            <a:t>(Sesgos) </a:t>
          </a:r>
        </a:p>
      </dgm:t>
    </dgm:pt>
    <dgm:pt modelId="{506ED154-7A05-9645-BC47-86F6863C687F}" type="parTrans" cxnId="{B760DAF6-4181-3849-8389-E44E18D83DE6}">
      <dgm:prSet custT="1"/>
      <dgm:spPr>
        <a:ln w="19050">
          <a:solidFill>
            <a:schemeClr val="accent1"/>
          </a:solidFill>
        </a:ln>
      </dgm:spPr>
      <dgm:t>
        <a:bodyPr/>
        <a:lstStyle/>
        <a:p>
          <a:endParaRPr lang="es-ES_tradnl" sz="400">
            <a:latin typeface="Montserrat" panose="00000500000000000000" pitchFamily="2" charset="0"/>
          </a:endParaRPr>
        </a:p>
      </dgm:t>
    </dgm:pt>
    <dgm:pt modelId="{43C7444E-819A-384C-90E5-CFFFC188CE6D}" type="sibTrans" cxnId="{B760DAF6-4181-3849-8389-E44E18D83DE6}">
      <dgm:prSet/>
      <dgm:spPr/>
      <dgm:t>
        <a:bodyPr/>
        <a:lstStyle/>
        <a:p>
          <a:endParaRPr lang="es-ES_tradnl" sz="1600">
            <a:latin typeface="Montserrat" panose="00000500000000000000" pitchFamily="2" charset="0"/>
          </a:endParaRPr>
        </a:p>
      </dgm:t>
    </dgm:pt>
    <dgm:pt modelId="{7C11C9F3-995E-7B47-AC0B-4D5BC9CE45B6}">
      <dgm:prSet phldrT="[Texto]" custT="1"/>
      <dgm:spPr>
        <a:solidFill>
          <a:srgbClr val="00AAA7"/>
        </a:solidFill>
      </dgm:spPr>
      <dgm:t>
        <a:bodyPr/>
        <a:lstStyle/>
        <a:p>
          <a:r>
            <a:rPr lang="es-ES_tradnl" sz="2400" dirty="0">
              <a:latin typeface="Montserrat" panose="00000500000000000000" pitchFamily="2" charset="0"/>
            </a:rPr>
            <a:t>Aleatorios</a:t>
          </a:r>
        </a:p>
      </dgm:t>
    </dgm:pt>
    <dgm:pt modelId="{A45F390F-B247-C640-A7EA-FFF183A1C5C3}" type="parTrans" cxnId="{8069A513-90B1-D648-9890-FEF15B1FD097}">
      <dgm:prSet custT="1"/>
      <dgm:spPr>
        <a:ln w="19050">
          <a:solidFill>
            <a:schemeClr val="accent1"/>
          </a:solidFill>
        </a:ln>
      </dgm:spPr>
      <dgm:t>
        <a:bodyPr/>
        <a:lstStyle/>
        <a:p>
          <a:endParaRPr lang="es-ES_tradnl" sz="400">
            <a:latin typeface="Montserrat" panose="00000500000000000000" pitchFamily="2" charset="0"/>
          </a:endParaRPr>
        </a:p>
      </dgm:t>
    </dgm:pt>
    <dgm:pt modelId="{0A22F15E-025F-4C49-8E36-D7568DCA6E30}" type="sibTrans" cxnId="{8069A513-90B1-D648-9890-FEF15B1FD097}">
      <dgm:prSet/>
      <dgm:spPr/>
      <dgm:t>
        <a:bodyPr/>
        <a:lstStyle/>
        <a:p>
          <a:endParaRPr lang="es-ES_tradnl" sz="1600">
            <a:latin typeface="Montserrat" panose="00000500000000000000" pitchFamily="2" charset="0"/>
          </a:endParaRPr>
        </a:p>
      </dgm:t>
    </dgm:pt>
    <dgm:pt modelId="{F788E3CF-B273-614C-8086-334AFA9F7335}" type="pres">
      <dgm:prSet presAssocID="{34B1CD7A-871D-DD40-864E-942630E85B8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BA904FE-63ED-8943-AB26-7CF674897C0C}" type="pres">
      <dgm:prSet presAssocID="{89F285E3-9A4C-9244-8B6F-22803BB53BCD}" presName="root1" presStyleCnt="0"/>
      <dgm:spPr/>
    </dgm:pt>
    <dgm:pt modelId="{8CD6E8A7-DD14-1349-A7B3-6EAB3A8C4722}" type="pres">
      <dgm:prSet presAssocID="{89F285E3-9A4C-9244-8B6F-22803BB53BCD}" presName="LevelOneTextNode" presStyleLbl="node0" presStyleIdx="0" presStyleCnt="1">
        <dgm:presLayoutVars>
          <dgm:chPref val="3"/>
        </dgm:presLayoutVars>
      </dgm:prSet>
      <dgm:spPr/>
    </dgm:pt>
    <dgm:pt modelId="{D21EB0E8-8645-6F45-A76E-F0034C8D465B}" type="pres">
      <dgm:prSet presAssocID="{89F285E3-9A4C-9244-8B6F-22803BB53BCD}" presName="level2hierChild" presStyleCnt="0"/>
      <dgm:spPr/>
    </dgm:pt>
    <dgm:pt modelId="{24801727-B4E3-9547-8581-644B6A588E96}" type="pres">
      <dgm:prSet presAssocID="{506ED154-7A05-9645-BC47-86F6863C687F}" presName="conn2-1" presStyleLbl="parChTrans1D2" presStyleIdx="0" presStyleCnt="2"/>
      <dgm:spPr/>
    </dgm:pt>
    <dgm:pt modelId="{DCA823B8-C8A8-064E-B864-4DE54C400E30}" type="pres">
      <dgm:prSet presAssocID="{506ED154-7A05-9645-BC47-86F6863C687F}" presName="connTx" presStyleLbl="parChTrans1D2" presStyleIdx="0" presStyleCnt="2"/>
      <dgm:spPr/>
    </dgm:pt>
    <dgm:pt modelId="{A3C5DAE1-F950-504F-8ED2-04FC75DED534}" type="pres">
      <dgm:prSet presAssocID="{4567123A-9582-654F-8F52-6222A7FB9DEA}" presName="root2" presStyleCnt="0"/>
      <dgm:spPr/>
    </dgm:pt>
    <dgm:pt modelId="{3C6444F1-F8D5-5E4D-878C-63B4ABC073B6}" type="pres">
      <dgm:prSet presAssocID="{4567123A-9582-654F-8F52-6222A7FB9DEA}" presName="LevelTwoTextNode" presStyleLbl="node2" presStyleIdx="0" presStyleCnt="2" custLinFactNeighborX="15682" custLinFactNeighborY="6328">
        <dgm:presLayoutVars>
          <dgm:chPref val="3"/>
        </dgm:presLayoutVars>
      </dgm:prSet>
      <dgm:spPr/>
    </dgm:pt>
    <dgm:pt modelId="{C2790B6C-CB63-7A4D-9320-1A70D0512102}" type="pres">
      <dgm:prSet presAssocID="{4567123A-9582-654F-8F52-6222A7FB9DEA}" presName="level3hierChild" presStyleCnt="0"/>
      <dgm:spPr/>
    </dgm:pt>
    <dgm:pt modelId="{303E719A-009B-554E-B9D9-A7AACC92598E}" type="pres">
      <dgm:prSet presAssocID="{A45F390F-B247-C640-A7EA-FFF183A1C5C3}" presName="conn2-1" presStyleLbl="parChTrans1D2" presStyleIdx="1" presStyleCnt="2"/>
      <dgm:spPr/>
    </dgm:pt>
    <dgm:pt modelId="{03BBD490-B1E9-7242-871F-F3628623B530}" type="pres">
      <dgm:prSet presAssocID="{A45F390F-B247-C640-A7EA-FFF183A1C5C3}" presName="connTx" presStyleLbl="parChTrans1D2" presStyleIdx="1" presStyleCnt="2"/>
      <dgm:spPr/>
    </dgm:pt>
    <dgm:pt modelId="{F0450B88-F9BD-1144-B9FF-0B4744C0BC64}" type="pres">
      <dgm:prSet presAssocID="{7C11C9F3-995E-7B47-AC0B-4D5BC9CE45B6}" presName="root2" presStyleCnt="0"/>
      <dgm:spPr/>
    </dgm:pt>
    <dgm:pt modelId="{06148CCA-B65F-8F48-AB92-6CAE4FDA9DA2}" type="pres">
      <dgm:prSet presAssocID="{7C11C9F3-995E-7B47-AC0B-4D5BC9CE45B6}" presName="LevelTwoTextNode" presStyleLbl="node2" presStyleIdx="1" presStyleCnt="2" custLinFactNeighborX="29670" custLinFactNeighborY="5766">
        <dgm:presLayoutVars>
          <dgm:chPref val="3"/>
        </dgm:presLayoutVars>
      </dgm:prSet>
      <dgm:spPr/>
    </dgm:pt>
    <dgm:pt modelId="{B8502FA3-F30C-8244-A0A0-FED0037B0EFA}" type="pres">
      <dgm:prSet presAssocID="{7C11C9F3-995E-7B47-AC0B-4D5BC9CE45B6}" presName="level3hierChild" presStyleCnt="0"/>
      <dgm:spPr/>
    </dgm:pt>
  </dgm:ptLst>
  <dgm:cxnLst>
    <dgm:cxn modelId="{48BEE801-E697-E944-9C92-9B939C24A5C6}" type="presOf" srcId="{7C11C9F3-995E-7B47-AC0B-4D5BC9CE45B6}" destId="{06148CCA-B65F-8F48-AB92-6CAE4FDA9DA2}" srcOrd="0" destOrd="0" presId="urn:microsoft.com/office/officeart/2005/8/layout/hierarchy2"/>
    <dgm:cxn modelId="{F423ED07-2F35-1D41-93E9-113BE7EFE333}" type="presOf" srcId="{A45F390F-B247-C640-A7EA-FFF183A1C5C3}" destId="{303E719A-009B-554E-B9D9-A7AACC92598E}" srcOrd="0" destOrd="0" presId="urn:microsoft.com/office/officeart/2005/8/layout/hierarchy2"/>
    <dgm:cxn modelId="{8069A513-90B1-D648-9890-FEF15B1FD097}" srcId="{89F285E3-9A4C-9244-8B6F-22803BB53BCD}" destId="{7C11C9F3-995E-7B47-AC0B-4D5BC9CE45B6}" srcOrd="1" destOrd="0" parTransId="{A45F390F-B247-C640-A7EA-FFF183A1C5C3}" sibTransId="{0A22F15E-025F-4C49-8E36-D7568DCA6E30}"/>
    <dgm:cxn modelId="{50515325-B4F4-0041-992D-A151B305530C}" type="presOf" srcId="{34B1CD7A-871D-DD40-864E-942630E85B8E}" destId="{F788E3CF-B273-614C-8086-334AFA9F7335}" srcOrd="0" destOrd="0" presId="urn:microsoft.com/office/officeart/2005/8/layout/hierarchy2"/>
    <dgm:cxn modelId="{C38FA253-C574-274F-93BD-DF864B204C5B}" type="presOf" srcId="{A45F390F-B247-C640-A7EA-FFF183A1C5C3}" destId="{03BBD490-B1E9-7242-871F-F3628623B530}" srcOrd="1" destOrd="0" presId="urn:microsoft.com/office/officeart/2005/8/layout/hierarchy2"/>
    <dgm:cxn modelId="{1986DE73-054F-9443-A39C-EF39A82762F7}" srcId="{34B1CD7A-871D-DD40-864E-942630E85B8E}" destId="{89F285E3-9A4C-9244-8B6F-22803BB53BCD}" srcOrd="0" destOrd="0" parTransId="{8972223B-9B25-5A4E-AB6A-0A3D2031EFF5}" sibTransId="{EBC0A22F-610D-084C-9709-9B4F3BD8F034}"/>
    <dgm:cxn modelId="{8B314A99-9FE5-F948-8709-2326A1D56376}" type="presOf" srcId="{4567123A-9582-654F-8F52-6222A7FB9DEA}" destId="{3C6444F1-F8D5-5E4D-878C-63B4ABC073B6}" srcOrd="0" destOrd="0" presId="urn:microsoft.com/office/officeart/2005/8/layout/hierarchy2"/>
    <dgm:cxn modelId="{14AAB4B4-206E-7D45-AE91-2F94B41B7A96}" type="presOf" srcId="{89F285E3-9A4C-9244-8B6F-22803BB53BCD}" destId="{8CD6E8A7-DD14-1349-A7B3-6EAB3A8C4722}" srcOrd="0" destOrd="0" presId="urn:microsoft.com/office/officeart/2005/8/layout/hierarchy2"/>
    <dgm:cxn modelId="{AA1E57C8-0267-F247-968D-6B48733F7E25}" type="presOf" srcId="{506ED154-7A05-9645-BC47-86F6863C687F}" destId="{DCA823B8-C8A8-064E-B864-4DE54C400E30}" srcOrd="1" destOrd="0" presId="urn:microsoft.com/office/officeart/2005/8/layout/hierarchy2"/>
    <dgm:cxn modelId="{F5D72EE9-E11D-A141-AD5A-C6D543896234}" type="presOf" srcId="{506ED154-7A05-9645-BC47-86F6863C687F}" destId="{24801727-B4E3-9547-8581-644B6A588E96}" srcOrd="0" destOrd="0" presId="urn:microsoft.com/office/officeart/2005/8/layout/hierarchy2"/>
    <dgm:cxn modelId="{B760DAF6-4181-3849-8389-E44E18D83DE6}" srcId="{89F285E3-9A4C-9244-8B6F-22803BB53BCD}" destId="{4567123A-9582-654F-8F52-6222A7FB9DEA}" srcOrd="0" destOrd="0" parTransId="{506ED154-7A05-9645-BC47-86F6863C687F}" sibTransId="{43C7444E-819A-384C-90E5-CFFFC188CE6D}"/>
    <dgm:cxn modelId="{9E22608A-BD17-9E49-9762-AA890D205A18}" type="presParOf" srcId="{F788E3CF-B273-614C-8086-334AFA9F7335}" destId="{EBA904FE-63ED-8943-AB26-7CF674897C0C}" srcOrd="0" destOrd="0" presId="urn:microsoft.com/office/officeart/2005/8/layout/hierarchy2"/>
    <dgm:cxn modelId="{F9DCE15E-92C3-4441-A933-088969428EA2}" type="presParOf" srcId="{EBA904FE-63ED-8943-AB26-7CF674897C0C}" destId="{8CD6E8A7-DD14-1349-A7B3-6EAB3A8C4722}" srcOrd="0" destOrd="0" presId="urn:microsoft.com/office/officeart/2005/8/layout/hierarchy2"/>
    <dgm:cxn modelId="{CC602B7A-B51D-054E-A9BA-29673BD24853}" type="presParOf" srcId="{EBA904FE-63ED-8943-AB26-7CF674897C0C}" destId="{D21EB0E8-8645-6F45-A76E-F0034C8D465B}" srcOrd="1" destOrd="0" presId="urn:microsoft.com/office/officeart/2005/8/layout/hierarchy2"/>
    <dgm:cxn modelId="{2C5C6B4F-39FE-F741-A56C-3C48B84A2723}" type="presParOf" srcId="{D21EB0E8-8645-6F45-A76E-F0034C8D465B}" destId="{24801727-B4E3-9547-8581-644B6A588E96}" srcOrd="0" destOrd="0" presId="urn:microsoft.com/office/officeart/2005/8/layout/hierarchy2"/>
    <dgm:cxn modelId="{A35AA904-EF32-6647-A16C-3734A1EDF1E4}" type="presParOf" srcId="{24801727-B4E3-9547-8581-644B6A588E96}" destId="{DCA823B8-C8A8-064E-B864-4DE54C400E30}" srcOrd="0" destOrd="0" presId="urn:microsoft.com/office/officeart/2005/8/layout/hierarchy2"/>
    <dgm:cxn modelId="{CA117009-D078-A144-8B3D-2DD9E8C48D07}" type="presParOf" srcId="{D21EB0E8-8645-6F45-A76E-F0034C8D465B}" destId="{A3C5DAE1-F950-504F-8ED2-04FC75DED534}" srcOrd="1" destOrd="0" presId="urn:microsoft.com/office/officeart/2005/8/layout/hierarchy2"/>
    <dgm:cxn modelId="{A767F70C-4620-E34C-8BA6-5BE83C6D231B}" type="presParOf" srcId="{A3C5DAE1-F950-504F-8ED2-04FC75DED534}" destId="{3C6444F1-F8D5-5E4D-878C-63B4ABC073B6}" srcOrd="0" destOrd="0" presId="urn:microsoft.com/office/officeart/2005/8/layout/hierarchy2"/>
    <dgm:cxn modelId="{7CD6B297-7BF7-7B40-BB66-6EE675108C4F}" type="presParOf" srcId="{A3C5DAE1-F950-504F-8ED2-04FC75DED534}" destId="{C2790B6C-CB63-7A4D-9320-1A70D0512102}" srcOrd="1" destOrd="0" presId="urn:microsoft.com/office/officeart/2005/8/layout/hierarchy2"/>
    <dgm:cxn modelId="{CAAE87E5-F096-B347-8F25-A0DEEC100D3D}" type="presParOf" srcId="{D21EB0E8-8645-6F45-A76E-F0034C8D465B}" destId="{303E719A-009B-554E-B9D9-A7AACC92598E}" srcOrd="2" destOrd="0" presId="urn:microsoft.com/office/officeart/2005/8/layout/hierarchy2"/>
    <dgm:cxn modelId="{FD62CF19-0CB2-E34B-BF34-442A9D890E5B}" type="presParOf" srcId="{303E719A-009B-554E-B9D9-A7AACC92598E}" destId="{03BBD490-B1E9-7242-871F-F3628623B530}" srcOrd="0" destOrd="0" presId="urn:microsoft.com/office/officeart/2005/8/layout/hierarchy2"/>
    <dgm:cxn modelId="{ADEA71B4-433A-FC4C-ABB1-A5EEEF67593D}" type="presParOf" srcId="{D21EB0E8-8645-6F45-A76E-F0034C8D465B}" destId="{F0450B88-F9BD-1144-B9FF-0B4744C0BC64}" srcOrd="3" destOrd="0" presId="urn:microsoft.com/office/officeart/2005/8/layout/hierarchy2"/>
    <dgm:cxn modelId="{44E62BAB-0EF3-FC4D-ACBC-7AC9E024BBA0}" type="presParOf" srcId="{F0450B88-F9BD-1144-B9FF-0B4744C0BC64}" destId="{06148CCA-B65F-8F48-AB92-6CAE4FDA9DA2}" srcOrd="0" destOrd="0" presId="urn:microsoft.com/office/officeart/2005/8/layout/hierarchy2"/>
    <dgm:cxn modelId="{6C68EECB-42E8-364D-A5D1-1CA6DA84A948}" type="presParOf" srcId="{F0450B88-F9BD-1144-B9FF-0B4744C0BC64}" destId="{B8502FA3-F30C-8244-A0A0-FED0037B0EFA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203B9D-C28D-3540-AF4F-C06122C577D6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601308E-7ECB-EA41-BF1C-B2F77C1CBBCC}">
      <dgm:prSet custT="1"/>
      <dgm:spPr>
        <a:solidFill>
          <a:srgbClr val="00AAA7"/>
        </a:solidFill>
      </dgm:spPr>
      <dgm:t>
        <a:bodyPr/>
        <a:lstStyle/>
        <a:p>
          <a:r>
            <a:rPr lang="es-CO" sz="1500" b="0" i="0" dirty="0">
              <a:latin typeface="Montserrat" pitchFamily="2" charset="77"/>
            </a:rPr>
            <a:t>La epidemiología es una herramienta para orientar la toma de decisiones. </a:t>
          </a:r>
          <a:endParaRPr lang="es-CO" sz="1500" dirty="0">
            <a:latin typeface="Montserrat" pitchFamily="2" charset="77"/>
          </a:endParaRPr>
        </a:p>
      </dgm:t>
    </dgm:pt>
    <dgm:pt modelId="{0FC33DA2-D38B-6444-847D-0125D3DBB090}" type="parTrans" cxnId="{7DD0A58E-7BBD-B74E-8750-E83DA881FA16}">
      <dgm:prSet/>
      <dgm:spPr/>
      <dgm:t>
        <a:bodyPr/>
        <a:lstStyle/>
        <a:p>
          <a:endParaRPr lang="es-MX" sz="1500">
            <a:solidFill>
              <a:srgbClr val="152B48"/>
            </a:solidFill>
            <a:latin typeface="Montserrat" pitchFamily="2" charset="77"/>
          </a:endParaRPr>
        </a:p>
      </dgm:t>
    </dgm:pt>
    <dgm:pt modelId="{1DEAD0F8-4811-9849-B2E6-552468910E0E}" type="sibTrans" cxnId="{7DD0A58E-7BBD-B74E-8750-E83DA881FA16}">
      <dgm:prSet/>
      <dgm:spPr/>
      <dgm:t>
        <a:bodyPr/>
        <a:lstStyle/>
        <a:p>
          <a:endParaRPr lang="es-MX" sz="1500">
            <a:solidFill>
              <a:srgbClr val="152B48"/>
            </a:solidFill>
            <a:latin typeface="Montserrat" pitchFamily="2" charset="77"/>
          </a:endParaRPr>
        </a:p>
      </dgm:t>
    </dgm:pt>
    <dgm:pt modelId="{126EA48D-8872-AD45-943E-9AC8B2160BBE}">
      <dgm:prSet custT="1"/>
      <dgm:spPr>
        <a:solidFill>
          <a:srgbClr val="00AAA7"/>
        </a:solidFill>
      </dgm:spPr>
      <dgm:t>
        <a:bodyPr/>
        <a:lstStyle/>
        <a:p>
          <a:r>
            <a:rPr lang="es-CO" sz="1500" b="0" i="0" dirty="0">
              <a:latin typeface="Montserrat" pitchFamily="2" charset="77"/>
            </a:rPr>
            <a:t>Es importante conocer </a:t>
          </a:r>
          <a:r>
            <a:rPr lang="es-CO" sz="1500" dirty="0">
              <a:latin typeface="Montserrat" pitchFamily="2" charset="77"/>
            </a:rPr>
            <a:t>el </a:t>
          </a:r>
          <a:r>
            <a:rPr lang="es-CO" sz="1500" b="0" i="0" dirty="0">
              <a:latin typeface="Montserrat" pitchFamily="2" charset="77"/>
            </a:rPr>
            <a:t>diseño de los estudios para poder interpretar y evaluar críticamente la evidencia.</a:t>
          </a:r>
          <a:endParaRPr lang="es-CO" sz="1500" dirty="0">
            <a:latin typeface="Montserrat" pitchFamily="2" charset="77"/>
          </a:endParaRPr>
        </a:p>
      </dgm:t>
    </dgm:pt>
    <dgm:pt modelId="{AF3F215E-F3A9-D04A-A88F-501209F71C79}" type="parTrans" cxnId="{BF49C50E-C4B4-3449-B39D-649D4FC3CBAC}">
      <dgm:prSet/>
      <dgm:spPr/>
      <dgm:t>
        <a:bodyPr/>
        <a:lstStyle/>
        <a:p>
          <a:endParaRPr lang="es-MX" sz="1500">
            <a:solidFill>
              <a:srgbClr val="152B48"/>
            </a:solidFill>
            <a:latin typeface="Montserrat" pitchFamily="2" charset="77"/>
          </a:endParaRPr>
        </a:p>
      </dgm:t>
    </dgm:pt>
    <dgm:pt modelId="{433E20A2-F543-7542-B4A7-90205FF58E2F}" type="sibTrans" cxnId="{BF49C50E-C4B4-3449-B39D-649D4FC3CBAC}">
      <dgm:prSet/>
      <dgm:spPr/>
      <dgm:t>
        <a:bodyPr/>
        <a:lstStyle/>
        <a:p>
          <a:endParaRPr lang="es-MX" sz="1500">
            <a:solidFill>
              <a:srgbClr val="152B48"/>
            </a:solidFill>
            <a:latin typeface="Montserrat" pitchFamily="2" charset="77"/>
          </a:endParaRPr>
        </a:p>
      </dgm:t>
    </dgm:pt>
    <dgm:pt modelId="{749EBBC8-E01B-9044-89EC-44780B2BEA1C}">
      <dgm:prSet custT="1"/>
      <dgm:spPr>
        <a:solidFill>
          <a:srgbClr val="00AAA7"/>
        </a:solidFill>
      </dgm:spPr>
      <dgm:t>
        <a:bodyPr/>
        <a:lstStyle/>
        <a:p>
          <a:r>
            <a:rPr lang="es-CO" sz="1500" b="0" i="0" dirty="0">
              <a:latin typeface="Montserrat" pitchFamily="2" charset="77"/>
            </a:rPr>
            <a:t>Cada estudio tiene una utilidad particular en epidemiología clínica, además de ventajas y desventajas.</a:t>
          </a:r>
          <a:endParaRPr lang="es-CO" sz="1500" dirty="0">
            <a:latin typeface="Montserrat" pitchFamily="2" charset="77"/>
          </a:endParaRPr>
        </a:p>
      </dgm:t>
    </dgm:pt>
    <dgm:pt modelId="{ACC33C1A-ABAA-CB4B-9F93-31B40F4CD4F0}" type="parTrans" cxnId="{B51E0EEB-39A3-384A-848A-51D6F3034563}">
      <dgm:prSet/>
      <dgm:spPr/>
      <dgm:t>
        <a:bodyPr/>
        <a:lstStyle/>
        <a:p>
          <a:endParaRPr lang="es-MX" sz="1500">
            <a:solidFill>
              <a:srgbClr val="152B48"/>
            </a:solidFill>
            <a:latin typeface="Montserrat" pitchFamily="2" charset="77"/>
          </a:endParaRPr>
        </a:p>
      </dgm:t>
    </dgm:pt>
    <dgm:pt modelId="{A0113245-9217-EE43-A36A-5119D84883FE}" type="sibTrans" cxnId="{B51E0EEB-39A3-384A-848A-51D6F3034563}">
      <dgm:prSet/>
      <dgm:spPr/>
      <dgm:t>
        <a:bodyPr/>
        <a:lstStyle/>
        <a:p>
          <a:endParaRPr lang="es-MX" sz="1500">
            <a:solidFill>
              <a:srgbClr val="152B48"/>
            </a:solidFill>
            <a:latin typeface="Montserrat" pitchFamily="2" charset="77"/>
          </a:endParaRPr>
        </a:p>
      </dgm:t>
    </dgm:pt>
    <dgm:pt modelId="{736DC973-275B-F040-93DD-71959D6C85B1}" type="pres">
      <dgm:prSet presAssocID="{3B203B9D-C28D-3540-AF4F-C06122C577D6}" presName="linear" presStyleCnt="0">
        <dgm:presLayoutVars>
          <dgm:dir/>
          <dgm:animLvl val="lvl"/>
          <dgm:resizeHandles val="exact"/>
        </dgm:presLayoutVars>
      </dgm:prSet>
      <dgm:spPr/>
    </dgm:pt>
    <dgm:pt modelId="{E8B20BA2-0197-A844-A620-E16B1B7D8E7A}" type="pres">
      <dgm:prSet presAssocID="{9601308E-7ECB-EA41-BF1C-B2F77C1CBBCC}" presName="parentLin" presStyleCnt="0"/>
      <dgm:spPr/>
    </dgm:pt>
    <dgm:pt modelId="{B4C5E9B5-A91B-CD4B-BB8C-AA05DEB8639B}" type="pres">
      <dgm:prSet presAssocID="{9601308E-7ECB-EA41-BF1C-B2F77C1CBBCC}" presName="parentLeftMargin" presStyleLbl="node1" presStyleIdx="0" presStyleCnt="3"/>
      <dgm:spPr/>
    </dgm:pt>
    <dgm:pt modelId="{6E0AD521-49F9-5346-B82C-F978AAD3C62F}" type="pres">
      <dgm:prSet presAssocID="{9601308E-7ECB-EA41-BF1C-B2F77C1CBBC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5EA831D-191C-9048-BFA0-A54C492BC102}" type="pres">
      <dgm:prSet presAssocID="{9601308E-7ECB-EA41-BF1C-B2F77C1CBBCC}" presName="negativeSpace" presStyleCnt="0"/>
      <dgm:spPr/>
    </dgm:pt>
    <dgm:pt modelId="{0B5595A5-E950-0E41-A0DD-8997C7945A96}" type="pres">
      <dgm:prSet presAssocID="{9601308E-7ECB-EA41-BF1C-B2F77C1CBBCC}" presName="childText" presStyleLbl="conFgAcc1" presStyleIdx="0" presStyleCnt="3">
        <dgm:presLayoutVars>
          <dgm:bulletEnabled val="1"/>
        </dgm:presLayoutVars>
      </dgm:prSet>
      <dgm:spPr/>
    </dgm:pt>
    <dgm:pt modelId="{2E6A00FB-5F3E-DC41-81C5-40973882F65E}" type="pres">
      <dgm:prSet presAssocID="{1DEAD0F8-4811-9849-B2E6-552468910E0E}" presName="spaceBetweenRectangles" presStyleCnt="0"/>
      <dgm:spPr/>
    </dgm:pt>
    <dgm:pt modelId="{5F2BBA35-5464-D04D-A74C-25FAE15339F5}" type="pres">
      <dgm:prSet presAssocID="{126EA48D-8872-AD45-943E-9AC8B2160BBE}" presName="parentLin" presStyleCnt="0"/>
      <dgm:spPr/>
    </dgm:pt>
    <dgm:pt modelId="{9BB83305-1B9B-ED4E-9D4B-362E695DF963}" type="pres">
      <dgm:prSet presAssocID="{126EA48D-8872-AD45-943E-9AC8B2160BBE}" presName="parentLeftMargin" presStyleLbl="node1" presStyleIdx="0" presStyleCnt="3"/>
      <dgm:spPr/>
    </dgm:pt>
    <dgm:pt modelId="{AB36948B-3AAB-B442-B38D-A3830AED5B97}" type="pres">
      <dgm:prSet presAssocID="{126EA48D-8872-AD45-943E-9AC8B2160BB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CC3DD97-277B-5B49-A337-90A6B38BFF9D}" type="pres">
      <dgm:prSet presAssocID="{126EA48D-8872-AD45-943E-9AC8B2160BBE}" presName="negativeSpace" presStyleCnt="0"/>
      <dgm:spPr/>
    </dgm:pt>
    <dgm:pt modelId="{93430333-A0E7-524E-A93E-E40B0D00CB8A}" type="pres">
      <dgm:prSet presAssocID="{126EA48D-8872-AD45-943E-9AC8B2160BBE}" presName="childText" presStyleLbl="conFgAcc1" presStyleIdx="1" presStyleCnt="3">
        <dgm:presLayoutVars>
          <dgm:bulletEnabled val="1"/>
        </dgm:presLayoutVars>
      </dgm:prSet>
      <dgm:spPr/>
    </dgm:pt>
    <dgm:pt modelId="{2B051A2F-D4E9-F04D-ADE4-D767F7EB9542}" type="pres">
      <dgm:prSet presAssocID="{433E20A2-F543-7542-B4A7-90205FF58E2F}" presName="spaceBetweenRectangles" presStyleCnt="0"/>
      <dgm:spPr/>
    </dgm:pt>
    <dgm:pt modelId="{B3B74B06-3F6E-8E4F-AF84-A476A8530405}" type="pres">
      <dgm:prSet presAssocID="{749EBBC8-E01B-9044-89EC-44780B2BEA1C}" presName="parentLin" presStyleCnt="0"/>
      <dgm:spPr/>
    </dgm:pt>
    <dgm:pt modelId="{A9E2B40F-351F-9A4E-8A98-A31BBCD7880D}" type="pres">
      <dgm:prSet presAssocID="{749EBBC8-E01B-9044-89EC-44780B2BEA1C}" presName="parentLeftMargin" presStyleLbl="node1" presStyleIdx="1" presStyleCnt="3"/>
      <dgm:spPr/>
    </dgm:pt>
    <dgm:pt modelId="{B4717B10-2822-3F4C-947B-19AB80542F9A}" type="pres">
      <dgm:prSet presAssocID="{749EBBC8-E01B-9044-89EC-44780B2BEA1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3E78AA3-F50F-D74C-9514-B9357CFBF156}" type="pres">
      <dgm:prSet presAssocID="{749EBBC8-E01B-9044-89EC-44780B2BEA1C}" presName="negativeSpace" presStyleCnt="0"/>
      <dgm:spPr/>
    </dgm:pt>
    <dgm:pt modelId="{8206853E-4CDB-A544-81EE-82FC8DD9D855}" type="pres">
      <dgm:prSet presAssocID="{749EBBC8-E01B-9044-89EC-44780B2BEA1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F49C50E-C4B4-3449-B39D-649D4FC3CBAC}" srcId="{3B203B9D-C28D-3540-AF4F-C06122C577D6}" destId="{126EA48D-8872-AD45-943E-9AC8B2160BBE}" srcOrd="1" destOrd="0" parTransId="{AF3F215E-F3A9-D04A-A88F-501209F71C79}" sibTransId="{433E20A2-F543-7542-B4A7-90205FF58E2F}"/>
    <dgm:cxn modelId="{437BA860-E3EF-1A44-8A87-0C42EB1E27B7}" type="presOf" srcId="{126EA48D-8872-AD45-943E-9AC8B2160BBE}" destId="{AB36948B-3AAB-B442-B38D-A3830AED5B97}" srcOrd="1" destOrd="0" presId="urn:microsoft.com/office/officeart/2005/8/layout/list1"/>
    <dgm:cxn modelId="{A6C5A746-BB18-5249-9DA6-052AC76E66A1}" type="presOf" srcId="{3B203B9D-C28D-3540-AF4F-C06122C577D6}" destId="{736DC973-275B-F040-93DD-71959D6C85B1}" srcOrd="0" destOrd="0" presId="urn:microsoft.com/office/officeart/2005/8/layout/list1"/>
    <dgm:cxn modelId="{33AD2E8C-0A36-6940-AF3D-C4FEDE883CFF}" type="presOf" srcId="{9601308E-7ECB-EA41-BF1C-B2F77C1CBBCC}" destId="{B4C5E9B5-A91B-CD4B-BB8C-AA05DEB8639B}" srcOrd="0" destOrd="0" presId="urn:microsoft.com/office/officeart/2005/8/layout/list1"/>
    <dgm:cxn modelId="{7DD0A58E-7BBD-B74E-8750-E83DA881FA16}" srcId="{3B203B9D-C28D-3540-AF4F-C06122C577D6}" destId="{9601308E-7ECB-EA41-BF1C-B2F77C1CBBCC}" srcOrd="0" destOrd="0" parTransId="{0FC33DA2-D38B-6444-847D-0125D3DBB090}" sibTransId="{1DEAD0F8-4811-9849-B2E6-552468910E0E}"/>
    <dgm:cxn modelId="{DD18ABA9-B66A-2546-93A1-04D093A52243}" type="presOf" srcId="{749EBBC8-E01B-9044-89EC-44780B2BEA1C}" destId="{A9E2B40F-351F-9A4E-8A98-A31BBCD7880D}" srcOrd="0" destOrd="0" presId="urn:microsoft.com/office/officeart/2005/8/layout/list1"/>
    <dgm:cxn modelId="{E77E9CB7-C834-3645-AA7F-C5F8AE329673}" type="presOf" srcId="{9601308E-7ECB-EA41-BF1C-B2F77C1CBBCC}" destId="{6E0AD521-49F9-5346-B82C-F978AAD3C62F}" srcOrd="1" destOrd="0" presId="urn:microsoft.com/office/officeart/2005/8/layout/list1"/>
    <dgm:cxn modelId="{AEF21BD7-0A54-4E41-B6CA-67AB7C7A5CD4}" type="presOf" srcId="{749EBBC8-E01B-9044-89EC-44780B2BEA1C}" destId="{B4717B10-2822-3F4C-947B-19AB80542F9A}" srcOrd="1" destOrd="0" presId="urn:microsoft.com/office/officeart/2005/8/layout/list1"/>
    <dgm:cxn modelId="{B51E0EEB-39A3-384A-848A-51D6F3034563}" srcId="{3B203B9D-C28D-3540-AF4F-C06122C577D6}" destId="{749EBBC8-E01B-9044-89EC-44780B2BEA1C}" srcOrd="2" destOrd="0" parTransId="{ACC33C1A-ABAA-CB4B-9F93-31B40F4CD4F0}" sibTransId="{A0113245-9217-EE43-A36A-5119D84883FE}"/>
    <dgm:cxn modelId="{DF041BF9-7B65-174A-87CB-E482C676CC2E}" type="presOf" srcId="{126EA48D-8872-AD45-943E-9AC8B2160BBE}" destId="{9BB83305-1B9B-ED4E-9D4B-362E695DF963}" srcOrd="0" destOrd="0" presId="urn:microsoft.com/office/officeart/2005/8/layout/list1"/>
    <dgm:cxn modelId="{149E7DB7-29B5-9B49-8BC1-ADCC987C98D5}" type="presParOf" srcId="{736DC973-275B-F040-93DD-71959D6C85B1}" destId="{E8B20BA2-0197-A844-A620-E16B1B7D8E7A}" srcOrd="0" destOrd="0" presId="urn:microsoft.com/office/officeart/2005/8/layout/list1"/>
    <dgm:cxn modelId="{CDCE1F81-F876-0145-8643-1CB036E80FCB}" type="presParOf" srcId="{E8B20BA2-0197-A844-A620-E16B1B7D8E7A}" destId="{B4C5E9B5-A91B-CD4B-BB8C-AA05DEB8639B}" srcOrd="0" destOrd="0" presId="urn:microsoft.com/office/officeart/2005/8/layout/list1"/>
    <dgm:cxn modelId="{6AB4204D-E3A5-404E-8B98-40345E0CBF6E}" type="presParOf" srcId="{E8B20BA2-0197-A844-A620-E16B1B7D8E7A}" destId="{6E0AD521-49F9-5346-B82C-F978AAD3C62F}" srcOrd="1" destOrd="0" presId="urn:microsoft.com/office/officeart/2005/8/layout/list1"/>
    <dgm:cxn modelId="{0FA7C709-8737-E74D-990F-818E65C688C9}" type="presParOf" srcId="{736DC973-275B-F040-93DD-71959D6C85B1}" destId="{75EA831D-191C-9048-BFA0-A54C492BC102}" srcOrd="1" destOrd="0" presId="urn:microsoft.com/office/officeart/2005/8/layout/list1"/>
    <dgm:cxn modelId="{40846CB1-3FAD-5F46-952B-6442A5E27B6C}" type="presParOf" srcId="{736DC973-275B-F040-93DD-71959D6C85B1}" destId="{0B5595A5-E950-0E41-A0DD-8997C7945A96}" srcOrd="2" destOrd="0" presId="urn:microsoft.com/office/officeart/2005/8/layout/list1"/>
    <dgm:cxn modelId="{C77837DC-6305-F244-B597-F3D8BCEEE755}" type="presParOf" srcId="{736DC973-275B-F040-93DD-71959D6C85B1}" destId="{2E6A00FB-5F3E-DC41-81C5-40973882F65E}" srcOrd="3" destOrd="0" presId="urn:microsoft.com/office/officeart/2005/8/layout/list1"/>
    <dgm:cxn modelId="{DC52A21E-C16E-8B47-BE88-006FE5006CCE}" type="presParOf" srcId="{736DC973-275B-F040-93DD-71959D6C85B1}" destId="{5F2BBA35-5464-D04D-A74C-25FAE15339F5}" srcOrd="4" destOrd="0" presId="urn:microsoft.com/office/officeart/2005/8/layout/list1"/>
    <dgm:cxn modelId="{8E1A9929-3961-EA4F-9D81-D3F8A6AE61D3}" type="presParOf" srcId="{5F2BBA35-5464-D04D-A74C-25FAE15339F5}" destId="{9BB83305-1B9B-ED4E-9D4B-362E695DF963}" srcOrd="0" destOrd="0" presId="urn:microsoft.com/office/officeart/2005/8/layout/list1"/>
    <dgm:cxn modelId="{3E302F91-5336-4340-8659-BF7F2BC547DE}" type="presParOf" srcId="{5F2BBA35-5464-D04D-A74C-25FAE15339F5}" destId="{AB36948B-3AAB-B442-B38D-A3830AED5B97}" srcOrd="1" destOrd="0" presId="urn:microsoft.com/office/officeart/2005/8/layout/list1"/>
    <dgm:cxn modelId="{6529CACF-660D-C946-A0B0-EE3DCD555940}" type="presParOf" srcId="{736DC973-275B-F040-93DD-71959D6C85B1}" destId="{5CC3DD97-277B-5B49-A337-90A6B38BFF9D}" srcOrd="5" destOrd="0" presId="urn:microsoft.com/office/officeart/2005/8/layout/list1"/>
    <dgm:cxn modelId="{A1F06A73-579B-8246-AD3B-DB04629AAC43}" type="presParOf" srcId="{736DC973-275B-F040-93DD-71959D6C85B1}" destId="{93430333-A0E7-524E-A93E-E40B0D00CB8A}" srcOrd="6" destOrd="0" presId="urn:microsoft.com/office/officeart/2005/8/layout/list1"/>
    <dgm:cxn modelId="{E4057A83-9326-DF4D-835B-6F51B8024390}" type="presParOf" srcId="{736DC973-275B-F040-93DD-71959D6C85B1}" destId="{2B051A2F-D4E9-F04D-ADE4-D767F7EB9542}" srcOrd="7" destOrd="0" presId="urn:microsoft.com/office/officeart/2005/8/layout/list1"/>
    <dgm:cxn modelId="{2C71895C-F510-8F47-A48E-2A34476523FF}" type="presParOf" srcId="{736DC973-275B-F040-93DD-71959D6C85B1}" destId="{B3B74B06-3F6E-8E4F-AF84-A476A8530405}" srcOrd="8" destOrd="0" presId="urn:microsoft.com/office/officeart/2005/8/layout/list1"/>
    <dgm:cxn modelId="{AEE5C440-0C17-E346-A132-420983B66A92}" type="presParOf" srcId="{B3B74B06-3F6E-8E4F-AF84-A476A8530405}" destId="{A9E2B40F-351F-9A4E-8A98-A31BBCD7880D}" srcOrd="0" destOrd="0" presId="urn:microsoft.com/office/officeart/2005/8/layout/list1"/>
    <dgm:cxn modelId="{9224A373-ED0B-5948-9F19-9EB0DA34F699}" type="presParOf" srcId="{B3B74B06-3F6E-8E4F-AF84-A476A8530405}" destId="{B4717B10-2822-3F4C-947B-19AB80542F9A}" srcOrd="1" destOrd="0" presId="urn:microsoft.com/office/officeart/2005/8/layout/list1"/>
    <dgm:cxn modelId="{4CC9C32E-19FE-3246-B11B-BCEFE4D2E9A4}" type="presParOf" srcId="{736DC973-275B-F040-93DD-71959D6C85B1}" destId="{03E78AA3-F50F-D74C-9514-B9357CFBF156}" srcOrd="9" destOrd="0" presId="urn:microsoft.com/office/officeart/2005/8/layout/list1"/>
    <dgm:cxn modelId="{AACF8F0F-E044-584D-9310-AF077DF9A090}" type="presParOf" srcId="{736DC973-275B-F040-93DD-71959D6C85B1}" destId="{8206853E-4CDB-A544-81EE-82FC8DD9D85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A7DBD-E47B-4603-BC50-F290DB4CF90C}">
      <dsp:nvSpPr>
        <dsp:cNvPr id="0" name=""/>
        <dsp:cNvSpPr/>
      </dsp:nvSpPr>
      <dsp:spPr>
        <a:xfrm>
          <a:off x="-3422172" y="-526208"/>
          <a:ext cx="4080370" cy="4080370"/>
        </a:xfrm>
        <a:prstGeom prst="blockArc">
          <a:avLst>
            <a:gd name="adj1" fmla="val 18900000"/>
            <a:gd name="adj2" fmla="val 2700000"/>
            <a:gd name="adj3" fmla="val 52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A0D17-FA6D-454C-A43A-10EB597993F2}">
      <dsp:nvSpPr>
        <dsp:cNvPr id="0" name=""/>
        <dsp:cNvSpPr/>
      </dsp:nvSpPr>
      <dsp:spPr>
        <a:xfrm>
          <a:off x="345121" y="232789"/>
          <a:ext cx="7502755" cy="465820"/>
        </a:xfrm>
        <a:prstGeom prst="rect">
          <a:avLst/>
        </a:prstGeom>
        <a:solidFill>
          <a:srgbClr val="00AA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74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>
              <a:latin typeface="Montserrat" panose="00000500000000000000" pitchFamily="2" charset="0"/>
            </a:rPr>
            <a:t>Finalidad del estudio.</a:t>
          </a:r>
        </a:p>
      </dsp:txBody>
      <dsp:txXfrm>
        <a:off x="345121" y="232789"/>
        <a:ext cx="7502755" cy="465820"/>
      </dsp:txXfrm>
    </dsp:sp>
    <dsp:sp modelId="{7B9416D1-31B5-469D-8929-5B3CA7B9D2FB}">
      <dsp:nvSpPr>
        <dsp:cNvPr id="0" name=""/>
        <dsp:cNvSpPr/>
      </dsp:nvSpPr>
      <dsp:spPr>
        <a:xfrm>
          <a:off x="53983" y="174561"/>
          <a:ext cx="582275" cy="58227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6D5E6-B4FC-4735-97F9-7A1551CABC84}">
      <dsp:nvSpPr>
        <dsp:cNvPr id="0" name=""/>
        <dsp:cNvSpPr/>
      </dsp:nvSpPr>
      <dsp:spPr>
        <a:xfrm>
          <a:off x="612186" y="931640"/>
          <a:ext cx="7235689" cy="465820"/>
        </a:xfrm>
        <a:prstGeom prst="rect">
          <a:avLst/>
        </a:prstGeom>
        <a:solidFill>
          <a:srgbClr val="00AA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74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>
              <a:latin typeface="Montserrat" panose="00000500000000000000" pitchFamily="2" charset="0"/>
            </a:rPr>
            <a:t>Secuencia temporal.</a:t>
          </a:r>
        </a:p>
      </dsp:txBody>
      <dsp:txXfrm>
        <a:off x="612186" y="931640"/>
        <a:ext cx="7235689" cy="465820"/>
      </dsp:txXfrm>
    </dsp:sp>
    <dsp:sp modelId="{0726D7AA-6599-403C-9BE2-79FFBF6EE053}">
      <dsp:nvSpPr>
        <dsp:cNvPr id="0" name=""/>
        <dsp:cNvSpPr/>
      </dsp:nvSpPr>
      <dsp:spPr>
        <a:xfrm>
          <a:off x="321049" y="873413"/>
          <a:ext cx="582275" cy="58227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10676-B938-4C8B-9141-D2A666BC693A}">
      <dsp:nvSpPr>
        <dsp:cNvPr id="0" name=""/>
        <dsp:cNvSpPr/>
      </dsp:nvSpPr>
      <dsp:spPr>
        <a:xfrm>
          <a:off x="612186" y="1630492"/>
          <a:ext cx="7235689" cy="465820"/>
        </a:xfrm>
        <a:prstGeom prst="rect">
          <a:avLst/>
        </a:prstGeom>
        <a:solidFill>
          <a:srgbClr val="00AA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74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>
              <a:latin typeface="Montserrat" panose="00000500000000000000" pitchFamily="2" charset="0"/>
            </a:rPr>
            <a:t>Control de la asignación de las exposiciones.</a:t>
          </a:r>
        </a:p>
      </dsp:txBody>
      <dsp:txXfrm>
        <a:off x="612186" y="1630492"/>
        <a:ext cx="7235689" cy="465820"/>
      </dsp:txXfrm>
    </dsp:sp>
    <dsp:sp modelId="{88F68F58-6F34-439C-89D6-DDA9C18AD10D}">
      <dsp:nvSpPr>
        <dsp:cNvPr id="0" name=""/>
        <dsp:cNvSpPr/>
      </dsp:nvSpPr>
      <dsp:spPr>
        <a:xfrm>
          <a:off x="321049" y="1572265"/>
          <a:ext cx="582275" cy="58227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879F3-FE3C-41B4-A67A-BFF49F6BF48B}">
      <dsp:nvSpPr>
        <dsp:cNvPr id="0" name=""/>
        <dsp:cNvSpPr/>
      </dsp:nvSpPr>
      <dsp:spPr>
        <a:xfrm>
          <a:off x="345121" y="2329344"/>
          <a:ext cx="7502755" cy="465820"/>
        </a:xfrm>
        <a:prstGeom prst="rect">
          <a:avLst/>
        </a:prstGeom>
        <a:solidFill>
          <a:srgbClr val="00AA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74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>
              <a:latin typeface="Montserrat" panose="00000500000000000000" pitchFamily="2" charset="0"/>
            </a:rPr>
            <a:t>Inicio del estudio en relación a la cronología de los hechos.</a:t>
          </a:r>
        </a:p>
      </dsp:txBody>
      <dsp:txXfrm>
        <a:off x="345121" y="2329344"/>
        <a:ext cx="7502755" cy="465820"/>
      </dsp:txXfrm>
    </dsp:sp>
    <dsp:sp modelId="{66F2AF80-20CD-44A5-A257-214CB3D6B0EC}">
      <dsp:nvSpPr>
        <dsp:cNvPr id="0" name=""/>
        <dsp:cNvSpPr/>
      </dsp:nvSpPr>
      <dsp:spPr>
        <a:xfrm>
          <a:off x="53983" y="2271116"/>
          <a:ext cx="582275" cy="58227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2F2DA-692F-5B42-A316-5263F81960F5}">
      <dsp:nvSpPr>
        <dsp:cNvPr id="0" name=""/>
        <dsp:cNvSpPr/>
      </dsp:nvSpPr>
      <dsp:spPr>
        <a:xfrm>
          <a:off x="1199212" y="1317867"/>
          <a:ext cx="1527000" cy="763500"/>
        </a:xfrm>
        <a:prstGeom prst="roundRect">
          <a:avLst>
            <a:gd name="adj" fmla="val 10000"/>
          </a:avLst>
        </a:prstGeom>
        <a:solidFill>
          <a:srgbClr val="00AAA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>
              <a:solidFill>
                <a:srgbClr val="152B48"/>
              </a:solidFill>
              <a:latin typeface="Montserrat" pitchFamily="2" charset="77"/>
            </a:rPr>
            <a:t>TIPOS</a:t>
          </a:r>
          <a:r>
            <a:rPr lang="es-ES_tradnl" sz="1400" kern="1200" baseline="0" dirty="0">
              <a:solidFill>
                <a:srgbClr val="152B48"/>
              </a:solidFill>
              <a:latin typeface="Montserrat" pitchFamily="2" charset="77"/>
            </a:rPr>
            <a:t> DE ESTUDIOS</a:t>
          </a:r>
          <a:endParaRPr lang="es-ES_tradnl" sz="1400" kern="1200" dirty="0">
            <a:solidFill>
              <a:srgbClr val="152B48"/>
            </a:solidFill>
            <a:latin typeface="Montserrat" pitchFamily="2" charset="77"/>
          </a:endParaRPr>
        </a:p>
      </dsp:txBody>
      <dsp:txXfrm>
        <a:off x="1221574" y="1340229"/>
        <a:ext cx="1482276" cy="718776"/>
      </dsp:txXfrm>
    </dsp:sp>
    <dsp:sp modelId="{03DFD4C7-4724-7D4C-9010-F178430DC406}">
      <dsp:nvSpPr>
        <dsp:cNvPr id="0" name=""/>
        <dsp:cNvSpPr/>
      </dsp:nvSpPr>
      <dsp:spPr>
        <a:xfrm rot="18289469">
          <a:off x="2496821" y="1240390"/>
          <a:ext cx="106958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69581" y="20214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500" kern="1200">
            <a:latin typeface="Montserrat" pitchFamily="2" charset="77"/>
          </a:endParaRPr>
        </a:p>
      </dsp:txBody>
      <dsp:txXfrm>
        <a:off x="3004872" y="1233865"/>
        <a:ext cx="53479" cy="53479"/>
      </dsp:txXfrm>
    </dsp:sp>
    <dsp:sp modelId="{357467DE-97BA-4F4C-984B-5D6F7EFCE1A5}">
      <dsp:nvSpPr>
        <dsp:cNvPr id="0" name=""/>
        <dsp:cNvSpPr/>
      </dsp:nvSpPr>
      <dsp:spPr>
        <a:xfrm>
          <a:off x="3337012" y="439842"/>
          <a:ext cx="1527000" cy="763500"/>
        </a:xfrm>
        <a:prstGeom prst="roundRect">
          <a:avLst>
            <a:gd name="adj" fmla="val 10000"/>
          </a:avLst>
        </a:prstGeom>
        <a:solidFill>
          <a:srgbClr val="00AAA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>
              <a:latin typeface="Montserrat" pitchFamily="2" charset="77"/>
            </a:rPr>
            <a:t>Experimentales</a:t>
          </a:r>
        </a:p>
      </dsp:txBody>
      <dsp:txXfrm>
        <a:off x="3359374" y="462204"/>
        <a:ext cx="1482276" cy="718776"/>
      </dsp:txXfrm>
    </dsp:sp>
    <dsp:sp modelId="{F874B77D-2E7A-6246-BE5C-B35E1FF9D861}">
      <dsp:nvSpPr>
        <dsp:cNvPr id="0" name=""/>
        <dsp:cNvSpPr/>
      </dsp:nvSpPr>
      <dsp:spPr>
        <a:xfrm rot="19457599">
          <a:off x="4793311" y="581871"/>
          <a:ext cx="75220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52202" y="20214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500" kern="1200">
            <a:latin typeface="Montserrat" pitchFamily="2" charset="77"/>
          </a:endParaRPr>
        </a:p>
      </dsp:txBody>
      <dsp:txXfrm>
        <a:off x="5150607" y="583281"/>
        <a:ext cx="37610" cy="37610"/>
      </dsp:txXfrm>
    </dsp:sp>
    <dsp:sp modelId="{4CA2EFF0-EEA0-1D4B-9F17-2AC35C588DC1}">
      <dsp:nvSpPr>
        <dsp:cNvPr id="0" name=""/>
        <dsp:cNvSpPr/>
      </dsp:nvSpPr>
      <dsp:spPr>
        <a:xfrm>
          <a:off x="5474812" y="829"/>
          <a:ext cx="1527000" cy="763500"/>
        </a:xfrm>
        <a:prstGeom prst="roundRect">
          <a:avLst>
            <a:gd name="adj" fmla="val 10000"/>
          </a:avLst>
        </a:prstGeom>
        <a:solidFill>
          <a:srgbClr val="00AAA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>
              <a:latin typeface="Montserrat" pitchFamily="2" charset="77"/>
            </a:rPr>
            <a:t>Aleatorios</a:t>
          </a:r>
        </a:p>
      </dsp:txBody>
      <dsp:txXfrm>
        <a:off x="5497174" y="23191"/>
        <a:ext cx="1482276" cy="718776"/>
      </dsp:txXfrm>
    </dsp:sp>
    <dsp:sp modelId="{855844E4-2B32-C24F-9F49-C22EB0ED990F}">
      <dsp:nvSpPr>
        <dsp:cNvPr id="0" name=""/>
        <dsp:cNvSpPr/>
      </dsp:nvSpPr>
      <dsp:spPr>
        <a:xfrm rot="2142401">
          <a:off x="4793311" y="1020883"/>
          <a:ext cx="75220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52202" y="20214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500" kern="1200">
            <a:latin typeface="Montserrat" pitchFamily="2" charset="77"/>
          </a:endParaRPr>
        </a:p>
      </dsp:txBody>
      <dsp:txXfrm>
        <a:off x="5150607" y="1022293"/>
        <a:ext cx="37610" cy="37610"/>
      </dsp:txXfrm>
    </dsp:sp>
    <dsp:sp modelId="{B70E1848-3C4D-F34D-9DCD-F14D14029214}">
      <dsp:nvSpPr>
        <dsp:cNvPr id="0" name=""/>
        <dsp:cNvSpPr/>
      </dsp:nvSpPr>
      <dsp:spPr>
        <a:xfrm>
          <a:off x="5474812" y="878854"/>
          <a:ext cx="1527000" cy="763500"/>
        </a:xfrm>
        <a:prstGeom prst="roundRect">
          <a:avLst>
            <a:gd name="adj" fmla="val 10000"/>
          </a:avLst>
        </a:prstGeom>
        <a:solidFill>
          <a:srgbClr val="00AAA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>
              <a:latin typeface="Montserrat" pitchFamily="2" charset="77"/>
            </a:rPr>
            <a:t>No aleatorios</a:t>
          </a:r>
        </a:p>
      </dsp:txBody>
      <dsp:txXfrm>
        <a:off x="5497174" y="901216"/>
        <a:ext cx="1482276" cy="718776"/>
      </dsp:txXfrm>
    </dsp:sp>
    <dsp:sp modelId="{DB0D66EA-14CF-3F41-A71F-13DB0E9636F8}">
      <dsp:nvSpPr>
        <dsp:cNvPr id="0" name=""/>
        <dsp:cNvSpPr/>
      </dsp:nvSpPr>
      <dsp:spPr>
        <a:xfrm rot="3310531">
          <a:off x="2496821" y="2118415"/>
          <a:ext cx="106958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69581" y="20214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500" kern="1200">
            <a:latin typeface="Montserrat" pitchFamily="2" charset="77"/>
          </a:endParaRPr>
        </a:p>
      </dsp:txBody>
      <dsp:txXfrm>
        <a:off x="3004872" y="2111890"/>
        <a:ext cx="53479" cy="53479"/>
      </dsp:txXfrm>
    </dsp:sp>
    <dsp:sp modelId="{ABB1EC70-01E4-244D-87FB-D3C37ABF0525}">
      <dsp:nvSpPr>
        <dsp:cNvPr id="0" name=""/>
        <dsp:cNvSpPr/>
      </dsp:nvSpPr>
      <dsp:spPr>
        <a:xfrm>
          <a:off x="3337012" y="2195892"/>
          <a:ext cx="1527000" cy="763500"/>
        </a:xfrm>
        <a:prstGeom prst="roundRect">
          <a:avLst>
            <a:gd name="adj" fmla="val 10000"/>
          </a:avLst>
        </a:prstGeom>
        <a:solidFill>
          <a:srgbClr val="00AAA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>
              <a:latin typeface="Montserrat" pitchFamily="2" charset="77"/>
            </a:rPr>
            <a:t>Observacionales</a:t>
          </a:r>
        </a:p>
      </dsp:txBody>
      <dsp:txXfrm>
        <a:off x="3359374" y="2218254"/>
        <a:ext cx="1482276" cy="718776"/>
      </dsp:txXfrm>
    </dsp:sp>
    <dsp:sp modelId="{9B20EE5C-A07D-C14D-91D1-33F768ABD2B2}">
      <dsp:nvSpPr>
        <dsp:cNvPr id="0" name=""/>
        <dsp:cNvSpPr/>
      </dsp:nvSpPr>
      <dsp:spPr>
        <a:xfrm rot="19457599">
          <a:off x="4793311" y="2337921"/>
          <a:ext cx="75220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52202" y="20214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500" kern="1200">
            <a:latin typeface="Montserrat" pitchFamily="2" charset="77"/>
          </a:endParaRPr>
        </a:p>
      </dsp:txBody>
      <dsp:txXfrm>
        <a:off x="5150607" y="2339331"/>
        <a:ext cx="37610" cy="37610"/>
      </dsp:txXfrm>
    </dsp:sp>
    <dsp:sp modelId="{E027C1FE-5F2C-5949-A00E-E737D743C99B}">
      <dsp:nvSpPr>
        <dsp:cNvPr id="0" name=""/>
        <dsp:cNvSpPr/>
      </dsp:nvSpPr>
      <dsp:spPr>
        <a:xfrm>
          <a:off x="5474812" y="1756880"/>
          <a:ext cx="1527000" cy="763500"/>
        </a:xfrm>
        <a:prstGeom prst="roundRect">
          <a:avLst>
            <a:gd name="adj" fmla="val 10000"/>
          </a:avLst>
        </a:prstGeom>
        <a:solidFill>
          <a:srgbClr val="00AAA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>
              <a:latin typeface="Montserrat" pitchFamily="2" charset="77"/>
            </a:rPr>
            <a:t>Analíticos</a:t>
          </a:r>
        </a:p>
      </dsp:txBody>
      <dsp:txXfrm>
        <a:off x="5497174" y="1779242"/>
        <a:ext cx="1482276" cy="718776"/>
      </dsp:txXfrm>
    </dsp:sp>
    <dsp:sp modelId="{FA3A0A52-ED50-BF4D-ABFB-69FA00214FE1}">
      <dsp:nvSpPr>
        <dsp:cNvPr id="0" name=""/>
        <dsp:cNvSpPr/>
      </dsp:nvSpPr>
      <dsp:spPr>
        <a:xfrm rot="2142401">
          <a:off x="4793311" y="2776933"/>
          <a:ext cx="75220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52202" y="20214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500" kern="1200">
            <a:latin typeface="Montserrat" pitchFamily="2" charset="77"/>
          </a:endParaRPr>
        </a:p>
      </dsp:txBody>
      <dsp:txXfrm>
        <a:off x="5150607" y="2778343"/>
        <a:ext cx="37610" cy="37610"/>
      </dsp:txXfrm>
    </dsp:sp>
    <dsp:sp modelId="{3318446C-40E6-3740-ADDF-B4CE1FE4E91D}">
      <dsp:nvSpPr>
        <dsp:cNvPr id="0" name=""/>
        <dsp:cNvSpPr/>
      </dsp:nvSpPr>
      <dsp:spPr>
        <a:xfrm>
          <a:off x="5474812" y="2634905"/>
          <a:ext cx="1527000" cy="763500"/>
        </a:xfrm>
        <a:prstGeom prst="roundRect">
          <a:avLst>
            <a:gd name="adj" fmla="val 10000"/>
          </a:avLst>
        </a:prstGeom>
        <a:solidFill>
          <a:srgbClr val="00AAA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>
              <a:latin typeface="Montserrat" pitchFamily="2" charset="77"/>
            </a:rPr>
            <a:t>Descriptivos</a:t>
          </a:r>
        </a:p>
      </dsp:txBody>
      <dsp:txXfrm>
        <a:off x="5497174" y="2657267"/>
        <a:ext cx="1482276" cy="718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5B4E1-B619-FA41-B475-C9720EE13697}">
      <dsp:nvSpPr>
        <dsp:cNvPr id="0" name=""/>
        <dsp:cNvSpPr/>
      </dsp:nvSpPr>
      <dsp:spPr>
        <a:xfrm>
          <a:off x="3218260" y="0"/>
          <a:ext cx="1072753" cy="648011"/>
        </a:xfrm>
        <a:prstGeom prst="trapezoid">
          <a:avLst>
            <a:gd name="adj" fmla="val 82773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solidFill>
                <a:srgbClr val="152B48"/>
              </a:solidFill>
              <a:latin typeface="Montserrat" pitchFamily="2" charset="77"/>
            </a:rPr>
            <a:t>R.</a:t>
          </a:r>
          <a:r>
            <a:rPr lang="es-ES_tradnl" sz="2000" b="1" kern="1200" baseline="0" dirty="0">
              <a:solidFill>
                <a:srgbClr val="152B48"/>
              </a:solidFill>
              <a:latin typeface="Montserrat" pitchFamily="2" charset="77"/>
            </a:rPr>
            <a:t> S</a:t>
          </a:r>
          <a:endParaRPr lang="es-ES_tradnl" sz="2000" b="1" kern="1200" dirty="0">
            <a:solidFill>
              <a:srgbClr val="152B48"/>
            </a:solidFill>
            <a:latin typeface="Montserrat" pitchFamily="2" charset="77"/>
          </a:endParaRPr>
        </a:p>
      </dsp:txBody>
      <dsp:txXfrm>
        <a:off x="3218260" y="0"/>
        <a:ext cx="1072753" cy="648011"/>
      </dsp:txXfrm>
    </dsp:sp>
    <dsp:sp modelId="{B3AA4392-75BB-0540-9CD3-60A59A7D4AA6}">
      <dsp:nvSpPr>
        <dsp:cNvPr id="0" name=""/>
        <dsp:cNvSpPr/>
      </dsp:nvSpPr>
      <dsp:spPr>
        <a:xfrm>
          <a:off x="2681883" y="648011"/>
          <a:ext cx="2145506" cy="648011"/>
        </a:xfrm>
        <a:prstGeom prst="trapezoid">
          <a:avLst>
            <a:gd name="adj" fmla="val 82773"/>
          </a:avLst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solidFill>
                <a:srgbClr val="152B48"/>
              </a:solidFill>
              <a:latin typeface="Montserrat" pitchFamily="2" charset="77"/>
            </a:rPr>
            <a:t>Ensayos</a:t>
          </a:r>
          <a:r>
            <a:rPr lang="es-ES_tradnl" sz="2000" b="1" kern="1200" baseline="0" dirty="0">
              <a:solidFill>
                <a:srgbClr val="152B48"/>
              </a:solidFill>
              <a:latin typeface="Montserrat" pitchFamily="2" charset="77"/>
            </a:rPr>
            <a:t> clínicos</a:t>
          </a:r>
          <a:endParaRPr lang="es-ES_tradnl" sz="2000" b="1" kern="1200" dirty="0">
            <a:solidFill>
              <a:srgbClr val="152B48"/>
            </a:solidFill>
            <a:latin typeface="Montserrat" pitchFamily="2" charset="77"/>
          </a:endParaRPr>
        </a:p>
      </dsp:txBody>
      <dsp:txXfrm>
        <a:off x="3057347" y="648011"/>
        <a:ext cx="1394579" cy="648011"/>
      </dsp:txXfrm>
    </dsp:sp>
    <dsp:sp modelId="{62327EBD-E623-2946-BD19-159B11E77846}">
      <dsp:nvSpPr>
        <dsp:cNvPr id="0" name=""/>
        <dsp:cNvSpPr/>
      </dsp:nvSpPr>
      <dsp:spPr>
        <a:xfrm>
          <a:off x="2145506" y="1296022"/>
          <a:ext cx="3218260" cy="648011"/>
        </a:xfrm>
        <a:prstGeom prst="trapezoid">
          <a:avLst>
            <a:gd name="adj" fmla="val 82773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solidFill>
                <a:srgbClr val="152B48"/>
              </a:solidFill>
              <a:latin typeface="Montserrat" pitchFamily="2" charset="77"/>
            </a:rPr>
            <a:t>Estudios</a:t>
          </a:r>
          <a:r>
            <a:rPr lang="es-ES_tradnl" sz="2000" b="1" kern="1200" baseline="0" dirty="0">
              <a:solidFill>
                <a:srgbClr val="152B48"/>
              </a:solidFill>
              <a:latin typeface="Montserrat" pitchFamily="2" charset="77"/>
            </a:rPr>
            <a:t> de cohorte</a:t>
          </a:r>
          <a:endParaRPr lang="es-ES_tradnl" sz="2000" b="1" kern="1200" dirty="0">
            <a:solidFill>
              <a:srgbClr val="152B48"/>
            </a:solidFill>
            <a:latin typeface="Montserrat" pitchFamily="2" charset="77"/>
          </a:endParaRPr>
        </a:p>
      </dsp:txBody>
      <dsp:txXfrm>
        <a:off x="2708702" y="1296022"/>
        <a:ext cx="2091869" cy="648011"/>
      </dsp:txXfrm>
    </dsp:sp>
    <dsp:sp modelId="{02D5EC46-9647-1845-9A9E-2A972E7DE035}">
      <dsp:nvSpPr>
        <dsp:cNvPr id="0" name=""/>
        <dsp:cNvSpPr/>
      </dsp:nvSpPr>
      <dsp:spPr>
        <a:xfrm>
          <a:off x="1609130" y="1944033"/>
          <a:ext cx="4291013" cy="648011"/>
        </a:xfrm>
        <a:prstGeom prst="trapezoid">
          <a:avLst>
            <a:gd name="adj" fmla="val 82773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solidFill>
                <a:srgbClr val="152B48"/>
              </a:solidFill>
              <a:latin typeface="Montserrat" pitchFamily="2" charset="77"/>
            </a:rPr>
            <a:t>Casos y controles</a:t>
          </a:r>
        </a:p>
      </dsp:txBody>
      <dsp:txXfrm>
        <a:off x="2360057" y="1944033"/>
        <a:ext cx="2789158" cy="648011"/>
      </dsp:txXfrm>
    </dsp:sp>
    <dsp:sp modelId="{75C505F9-7A17-074A-8ABE-1D6A90E449BF}">
      <dsp:nvSpPr>
        <dsp:cNvPr id="0" name=""/>
        <dsp:cNvSpPr/>
      </dsp:nvSpPr>
      <dsp:spPr>
        <a:xfrm>
          <a:off x="1072753" y="2592044"/>
          <a:ext cx="5363767" cy="648011"/>
        </a:xfrm>
        <a:prstGeom prst="trapezoid">
          <a:avLst>
            <a:gd name="adj" fmla="val 82773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solidFill>
                <a:srgbClr val="152B48"/>
              </a:solidFill>
              <a:latin typeface="Montserrat" pitchFamily="2" charset="77"/>
            </a:rPr>
            <a:t>Series de casos y otros descriptivos</a:t>
          </a:r>
          <a:r>
            <a:rPr lang="es-ES_tradnl" sz="2000" b="1" kern="1200" baseline="0" dirty="0">
              <a:solidFill>
                <a:srgbClr val="152B48"/>
              </a:solidFill>
              <a:latin typeface="Montserrat" pitchFamily="2" charset="77"/>
            </a:rPr>
            <a:t> </a:t>
          </a:r>
          <a:endParaRPr lang="es-ES_tradnl" sz="2000" b="1" kern="1200" dirty="0">
            <a:solidFill>
              <a:srgbClr val="152B48"/>
            </a:solidFill>
            <a:latin typeface="Montserrat" pitchFamily="2" charset="77"/>
          </a:endParaRPr>
        </a:p>
      </dsp:txBody>
      <dsp:txXfrm>
        <a:off x="2011412" y="2592044"/>
        <a:ext cx="3486448" cy="648011"/>
      </dsp:txXfrm>
    </dsp:sp>
    <dsp:sp modelId="{1924A6AA-778C-F84C-9AF1-1A9547CF1B47}">
      <dsp:nvSpPr>
        <dsp:cNvPr id="0" name=""/>
        <dsp:cNvSpPr/>
      </dsp:nvSpPr>
      <dsp:spPr>
        <a:xfrm>
          <a:off x="536376" y="3240055"/>
          <a:ext cx="6436520" cy="648011"/>
        </a:xfrm>
        <a:prstGeom prst="trapezoid">
          <a:avLst>
            <a:gd name="adj" fmla="val 82773"/>
          </a:avLst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solidFill>
                <a:srgbClr val="152B48"/>
              </a:solidFill>
              <a:latin typeface="Montserrat" pitchFamily="2" charset="77"/>
            </a:rPr>
            <a:t>Opinión de expertos, editoriales</a:t>
          </a:r>
        </a:p>
      </dsp:txBody>
      <dsp:txXfrm>
        <a:off x="1662767" y="3240055"/>
        <a:ext cx="4183738" cy="648011"/>
      </dsp:txXfrm>
    </dsp:sp>
    <dsp:sp modelId="{E40ED2D2-3747-6947-AB1E-A9EBF317DF57}">
      <dsp:nvSpPr>
        <dsp:cNvPr id="0" name=""/>
        <dsp:cNvSpPr/>
      </dsp:nvSpPr>
      <dsp:spPr>
        <a:xfrm>
          <a:off x="0" y="3888066"/>
          <a:ext cx="7509274" cy="648011"/>
        </a:xfrm>
        <a:prstGeom prst="trapezoid">
          <a:avLst>
            <a:gd name="adj" fmla="val 82773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solidFill>
                <a:srgbClr val="152B48"/>
              </a:solidFill>
              <a:latin typeface="Montserrat" pitchFamily="2" charset="77"/>
            </a:rPr>
            <a:t>Plausibilidad</a:t>
          </a:r>
          <a:r>
            <a:rPr lang="es-ES_tradnl" sz="2000" b="1" kern="1200" baseline="0" dirty="0">
              <a:solidFill>
                <a:srgbClr val="152B48"/>
              </a:solidFill>
              <a:latin typeface="Montserrat" pitchFamily="2" charset="77"/>
            </a:rPr>
            <a:t> biológica en estudios experimentales</a:t>
          </a:r>
          <a:endParaRPr lang="es-ES_tradnl" sz="2000" b="1" kern="1200" dirty="0">
            <a:solidFill>
              <a:srgbClr val="152B48"/>
            </a:solidFill>
            <a:latin typeface="Montserrat" pitchFamily="2" charset="77"/>
          </a:endParaRPr>
        </a:p>
      </dsp:txBody>
      <dsp:txXfrm>
        <a:off x="1314122" y="3888066"/>
        <a:ext cx="4881028" cy="6480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6E8A7-DD14-1349-A7B3-6EAB3A8C4722}">
      <dsp:nvSpPr>
        <dsp:cNvPr id="0" name=""/>
        <dsp:cNvSpPr/>
      </dsp:nvSpPr>
      <dsp:spPr>
        <a:xfrm>
          <a:off x="178895" y="659281"/>
          <a:ext cx="2290642" cy="1145321"/>
        </a:xfrm>
        <a:prstGeom prst="roundRect">
          <a:avLst>
            <a:gd name="adj" fmla="val 10000"/>
          </a:avLst>
        </a:prstGeom>
        <a:solidFill>
          <a:srgbClr val="00AAA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dirty="0">
              <a:latin typeface="Montserrat" panose="00000500000000000000" pitchFamily="2" charset="0"/>
            </a:rPr>
            <a:t>Errores</a:t>
          </a:r>
        </a:p>
      </dsp:txBody>
      <dsp:txXfrm>
        <a:off x="212440" y="692826"/>
        <a:ext cx="2223552" cy="1078231"/>
      </dsp:txXfrm>
    </dsp:sp>
    <dsp:sp modelId="{24801727-B4E3-9547-8581-644B6A588E96}">
      <dsp:nvSpPr>
        <dsp:cNvPr id="0" name=""/>
        <dsp:cNvSpPr/>
      </dsp:nvSpPr>
      <dsp:spPr>
        <a:xfrm rot="19910761">
          <a:off x="2396056" y="897064"/>
          <a:ext cx="1242116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242116" y="41835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400" kern="1200">
            <a:latin typeface="Montserrat" panose="00000500000000000000" pitchFamily="2" charset="0"/>
          </a:endParaRPr>
        </a:p>
      </dsp:txBody>
      <dsp:txXfrm>
        <a:off x="2986061" y="907847"/>
        <a:ext cx="62105" cy="62105"/>
      </dsp:txXfrm>
    </dsp:sp>
    <dsp:sp modelId="{3C6444F1-F8D5-5E4D-878C-63B4ABC073B6}">
      <dsp:nvSpPr>
        <dsp:cNvPr id="0" name=""/>
        <dsp:cNvSpPr/>
      </dsp:nvSpPr>
      <dsp:spPr>
        <a:xfrm>
          <a:off x="3564690" y="73197"/>
          <a:ext cx="2290642" cy="1145321"/>
        </a:xfrm>
        <a:prstGeom prst="roundRect">
          <a:avLst>
            <a:gd name="adj" fmla="val 10000"/>
          </a:avLst>
        </a:prstGeom>
        <a:solidFill>
          <a:srgbClr val="00AAA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dirty="0">
              <a:latin typeface="Montserrat" panose="00000500000000000000" pitchFamily="2" charset="0"/>
            </a:rPr>
            <a:t>Sistemáticos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dirty="0">
              <a:latin typeface="Montserrat" panose="00000500000000000000" pitchFamily="2" charset="0"/>
            </a:rPr>
            <a:t>(Sesgos) </a:t>
          </a:r>
        </a:p>
      </dsp:txBody>
      <dsp:txXfrm>
        <a:off x="3598235" y="106742"/>
        <a:ext cx="2223552" cy="1078231"/>
      </dsp:txXfrm>
    </dsp:sp>
    <dsp:sp modelId="{303E719A-009B-554E-B9D9-A7AACC92598E}">
      <dsp:nvSpPr>
        <dsp:cNvPr id="0" name=""/>
        <dsp:cNvSpPr/>
      </dsp:nvSpPr>
      <dsp:spPr>
        <a:xfrm rot="1862875">
          <a:off x="2377972" y="1519746"/>
          <a:ext cx="1278284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278284" y="41835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400" kern="1200">
            <a:latin typeface="Montserrat" panose="00000500000000000000" pitchFamily="2" charset="0"/>
          </a:endParaRPr>
        </a:p>
      </dsp:txBody>
      <dsp:txXfrm>
        <a:off x="2985157" y="1529625"/>
        <a:ext cx="63914" cy="63914"/>
      </dsp:txXfrm>
    </dsp:sp>
    <dsp:sp modelId="{06148CCA-B65F-8F48-AB92-6CAE4FDA9DA2}">
      <dsp:nvSpPr>
        <dsp:cNvPr id="0" name=""/>
        <dsp:cNvSpPr/>
      </dsp:nvSpPr>
      <dsp:spPr>
        <a:xfrm>
          <a:off x="3564690" y="1318562"/>
          <a:ext cx="2290642" cy="1145321"/>
        </a:xfrm>
        <a:prstGeom prst="roundRect">
          <a:avLst>
            <a:gd name="adj" fmla="val 10000"/>
          </a:avLst>
        </a:prstGeom>
        <a:solidFill>
          <a:srgbClr val="00AAA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dirty="0">
              <a:latin typeface="Montserrat" panose="00000500000000000000" pitchFamily="2" charset="0"/>
            </a:rPr>
            <a:t>Aleatorios</a:t>
          </a:r>
        </a:p>
      </dsp:txBody>
      <dsp:txXfrm>
        <a:off x="3598235" y="1352107"/>
        <a:ext cx="2223552" cy="10782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595A5-E950-0E41-A0DD-8997C7945A96}">
      <dsp:nvSpPr>
        <dsp:cNvPr id="0" name=""/>
        <dsp:cNvSpPr/>
      </dsp:nvSpPr>
      <dsp:spPr>
        <a:xfrm>
          <a:off x="0" y="477725"/>
          <a:ext cx="6483927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AD521-49F9-5346-B82C-F978AAD3C62F}">
      <dsp:nvSpPr>
        <dsp:cNvPr id="0" name=""/>
        <dsp:cNvSpPr/>
      </dsp:nvSpPr>
      <dsp:spPr>
        <a:xfrm>
          <a:off x="324196" y="64445"/>
          <a:ext cx="4538748" cy="826560"/>
        </a:xfrm>
        <a:prstGeom prst="roundRect">
          <a:avLst/>
        </a:prstGeom>
        <a:solidFill>
          <a:srgbClr val="00AAA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554" tIns="0" rIns="17155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0" i="0" kern="1200" dirty="0">
              <a:latin typeface="Montserrat" pitchFamily="2" charset="77"/>
            </a:rPr>
            <a:t>La epidemiología es una herramienta para orientar la toma de decisiones. </a:t>
          </a:r>
          <a:endParaRPr lang="es-CO" sz="1500" kern="1200" dirty="0">
            <a:latin typeface="Montserrat" pitchFamily="2" charset="77"/>
          </a:endParaRPr>
        </a:p>
      </dsp:txBody>
      <dsp:txXfrm>
        <a:off x="364545" y="104794"/>
        <a:ext cx="4458050" cy="745862"/>
      </dsp:txXfrm>
    </dsp:sp>
    <dsp:sp modelId="{93430333-A0E7-524E-A93E-E40B0D00CB8A}">
      <dsp:nvSpPr>
        <dsp:cNvPr id="0" name=""/>
        <dsp:cNvSpPr/>
      </dsp:nvSpPr>
      <dsp:spPr>
        <a:xfrm>
          <a:off x="0" y="1747805"/>
          <a:ext cx="6483927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6948B-3AAB-B442-B38D-A3830AED5B97}">
      <dsp:nvSpPr>
        <dsp:cNvPr id="0" name=""/>
        <dsp:cNvSpPr/>
      </dsp:nvSpPr>
      <dsp:spPr>
        <a:xfrm>
          <a:off x="324196" y="1334525"/>
          <a:ext cx="4538748" cy="826560"/>
        </a:xfrm>
        <a:prstGeom prst="roundRect">
          <a:avLst/>
        </a:prstGeom>
        <a:solidFill>
          <a:srgbClr val="00AAA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554" tIns="0" rIns="17155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0" i="0" kern="1200" dirty="0">
              <a:latin typeface="Montserrat" pitchFamily="2" charset="77"/>
            </a:rPr>
            <a:t>Es importante conocer </a:t>
          </a:r>
          <a:r>
            <a:rPr lang="es-CO" sz="1500" kern="1200" dirty="0">
              <a:latin typeface="Montserrat" pitchFamily="2" charset="77"/>
            </a:rPr>
            <a:t>el </a:t>
          </a:r>
          <a:r>
            <a:rPr lang="es-CO" sz="1500" b="0" i="0" kern="1200" dirty="0">
              <a:latin typeface="Montserrat" pitchFamily="2" charset="77"/>
            </a:rPr>
            <a:t>diseño de los estudios para poder interpretar y evaluar críticamente la evidencia.</a:t>
          </a:r>
          <a:endParaRPr lang="es-CO" sz="1500" kern="1200" dirty="0">
            <a:latin typeface="Montserrat" pitchFamily="2" charset="77"/>
          </a:endParaRPr>
        </a:p>
      </dsp:txBody>
      <dsp:txXfrm>
        <a:off x="364545" y="1374874"/>
        <a:ext cx="4458050" cy="745862"/>
      </dsp:txXfrm>
    </dsp:sp>
    <dsp:sp modelId="{8206853E-4CDB-A544-81EE-82FC8DD9D855}">
      <dsp:nvSpPr>
        <dsp:cNvPr id="0" name=""/>
        <dsp:cNvSpPr/>
      </dsp:nvSpPr>
      <dsp:spPr>
        <a:xfrm>
          <a:off x="0" y="3017885"/>
          <a:ext cx="6483927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17B10-2822-3F4C-947B-19AB80542F9A}">
      <dsp:nvSpPr>
        <dsp:cNvPr id="0" name=""/>
        <dsp:cNvSpPr/>
      </dsp:nvSpPr>
      <dsp:spPr>
        <a:xfrm>
          <a:off x="324196" y="2604605"/>
          <a:ext cx="4538748" cy="826560"/>
        </a:xfrm>
        <a:prstGeom prst="roundRect">
          <a:avLst/>
        </a:prstGeom>
        <a:solidFill>
          <a:srgbClr val="00AAA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554" tIns="0" rIns="17155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0" i="0" kern="1200" dirty="0">
              <a:latin typeface="Montserrat" pitchFamily="2" charset="77"/>
            </a:rPr>
            <a:t>Cada estudio tiene una utilidad particular en epidemiología clínica, además de ventajas y desventajas.</a:t>
          </a:r>
          <a:endParaRPr lang="es-CO" sz="1500" kern="1200" dirty="0">
            <a:latin typeface="Montserrat" pitchFamily="2" charset="77"/>
          </a:endParaRPr>
        </a:p>
      </dsp:txBody>
      <dsp:txXfrm>
        <a:off x="364545" y="2644954"/>
        <a:ext cx="4458050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81FCF-DC43-5444-8B95-CBE4B7EF5D91}" type="datetimeFigureOut">
              <a:rPr lang="es-CO" smtClean="0"/>
              <a:t>23/05/2023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BDA3F-C105-6A4A-97DE-8C7799282B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684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“Conocer</a:t>
            </a:r>
            <a:r>
              <a:rPr lang="es-ES_tradnl" baseline="0" dirty="0"/>
              <a:t> algo, es haber logrado las respuestas al </a:t>
            </a:r>
            <a:r>
              <a:rPr lang="es-ES_tradnl" baseline="0" dirty="0" err="1"/>
              <a:t>qu</a:t>
            </a:r>
            <a:r>
              <a:rPr lang="es-ES" baseline="0" dirty="0"/>
              <a:t>é, cuándo, cómo de ese algo” Sócrates Ciencia que estudia la distribución, frecuencia, determinantes, relaciones, predicciones y control de los factores relacionados con la salid y enfermedad en poblaciones humanas. Deriva del </a:t>
            </a:r>
            <a:r>
              <a:rPr lang="es-ES" baseline="0" dirty="0" err="1"/>
              <a:t>girgo</a:t>
            </a:r>
            <a:r>
              <a:rPr lang="es-ES" baseline="0" dirty="0"/>
              <a:t>: Epi (sobre) demos (pueblo) y logos (ciencia)</a:t>
            </a:r>
            <a:endParaRPr lang="es-ES_tradnl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4C54C-CEA0-5D4D-9D0E-EB82D3559DC2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4141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sz="1200" b="1" dirty="0"/>
              <a:t>1. Finalidad del estudio: </a:t>
            </a:r>
            <a:r>
              <a:rPr lang="es-CO" sz="1200" dirty="0"/>
              <a:t>anal</a:t>
            </a:r>
            <a:r>
              <a:rPr lang="es-ES" sz="1200" dirty="0"/>
              <a:t>í</a:t>
            </a:r>
            <a:r>
              <a:rPr lang="es-CO" sz="1200" dirty="0"/>
              <a:t>tica o descriptiva</a:t>
            </a:r>
          </a:p>
          <a:p>
            <a:pPr marL="0" indent="0">
              <a:buNone/>
            </a:pPr>
            <a:r>
              <a:rPr lang="es-CO" sz="1200" b="1" dirty="0"/>
              <a:t>2. Secuencia temporal: </a:t>
            </a:r>
            <a:r>
              <a:rPr lang="es-CO" sz="1200" dirty="0"/>
              <a:t>transversal o longitudinal</a:t>
            </a:r>
          </a:p>
          <a:p>
            <a:pPr marL="0" indent="0">
              <a:buNone/>
            </a:pPr>
            <a:r>
              <a:rPr lang="es-CO" sz="1200" b="1" dirty="0"/>
              <a:t>3. Control de la </a:t>
            </a:r>
            <a:r>
              <a:rPr lang="es-CO" sz="1200" b="1" dirty="0" err="1"/>
              <a:t>asignaci</a:t>
            </a:r>
            <a:r>
              <a:rPr lang="es-ES" sz="1200" b="1" dirty="0" err="1"/>
              <a:t>ón</a:t>
            </a:r>
            <a:r>
              <a:rPr lang="es-ES" sz="1200" b="1" dirty="0"/>
              <a:t> de los factores de estudio: </a:t>
            </a:r>
            <a:r>
              <a:rPr lang="es-ES" sz="1200" dirty="0"/>
              <a:t>experimental u observacional</a:t>
            </a:r>
          </a:p>
          <a:p>
            <a:pPr marL="0" indent="0">
              <a:buNone/>
            </a:pPr>
            <a:r>
              <a:rPr lang="es-ES" sz="1200" b="1" dirty="0"/>
              <a:t>4. Inicio del estudio en relación a la cronología de los hechos: </a:t>
            </a:r>
            <a:r>
              <a:rPr lang="es-ES" sz="1200" dirty="0"/>
              <a:t>prospectivo o retrospectivo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4C54C-CEA0-5D4D-9D0E-EB82D3559DC2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9286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Error tipo I: falsos positivos</a:t>
            </a:r>
          </a:p>
          <a:p>
            <a:r>
              <a:rPr lang="es-CO" dirty="0"/>
              <a:t>Error tipo II: falsos negativos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4C54C-CEA0-5D4D-9D0E-EB82D3559DC2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3714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sz="1200" b="1" dirty="0"/>
              <a:t>1. Finalidad del estudio: </a:t>
            </a:r>
            <a:r>
              <a:rPr lang="es-CO" sz="1200" dirty="0"/>
              <a:t>anal</a:t>
            </a:r>
            <a:r>
              <a:rPr lang="es-ES" sz="1200" dirty="0"/>
              <a:t>í</a:t>
            </a:r>
            <a:r>
              <a:rPr lang="es-CO" sz="1200" dirty="0"/>
              <a:t>tica o descriptiva</a:t>
            </a:r>
          </a:p>
          <a:p>
            <a:pPr marL="0" indent="0">
              <a:buNone/>
            </a:pPr>
            <a:r>
              <a:rPr lang="es-CO" sz="1200" b="1" dirty="0"/>
              <a:t>2. Secuencia temporal: </a:t>
            </a:r>
            <a:r>
              <a:rPr lang="es-CO" sz="1200" dirty="0"/>
              <a:t>transversal o longitudinal</a:t>
            </a:r>
          </a:p>
          <a:p>
            <a:pPr marL="0" indent="0">
              <a:buNone/>
            </a:pPr>
            <a:r>
              <a:rPr lang="es-CO" sz="1200" b="1" dirty="0"/>
              <a:t>3. Control de la </a:t>
            </a:r>
            <a:r>
              <a:rPr lang="es-CO" sz="1200" b="1" dirty="0" err="1"/>
              <a:t>asignaci</a:t>
            </a:r>
            <a:r>
              <a:rPr lang="es-ES" sz="1200" b="1" dirty="0" err="1"/>
              <a:t>ón</a:t>
            </a:r>
            <a:r>
              <a:rPr lang="es-ES" sz="1200" b="1" dirty="0"/>
              <a:t> de los factores de estudio: </a:t>
            </a:r>
            <a:r>
              <a:rPr lang="es-ES" sz="1200" dirty="0"/>
              <a:t>experimental u observacional</a:t>
            </a:r>
          </a:p>
          <a:p>
            <a:pPr marL="0" indent="0">
              <a:buNone/>
            </a:pPr>
            <a:r>
              <a:rPr lang="es-ES" sz="1200" b="1" dirty="0"/>
              <a:t>4. Inicio del estudio en relación a la cronología de los hechos: </a:t>
            </a:r>
            <a:r>
              <a:rPr lang="es-ES" sz="1200" dirty="0"/>
              <a:t>prospectivo o retrospectivo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4C54C-CEA0-5D4D-9D0E-EB82D3559DC2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6748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El fenómeno en estudio sigue su curso en la naturaleza sin manipular los sujetos del estudio</a:t>
            </a:r>
          </a:p>
          <a:p>
            <a:r>
              <a:rPr lang="es-ES_tradnl" dirty="0"/>
              <a:t>Observación</a:t>
            </a:r>
            <a:r>
              <a:rPr lang="es-ES" dirty="0"/>
              <a:t> y registro de presencia, frecuencia y distribución, población</a:t>
            </a:r>
          </a:p>
          <a:p>
            <a:r>
              <a:rPr lang="es-ES" dirty="0"/>
              <a:t>Tiempo y espacio de enfermedad</a:t>
            </a:r>
          </a:p>
          <a:p>
            <a:r>
              <a:rPr lang="es-ES" dirty="0"/>
              <a:t>Posibles factores causales</a:t>
            </a:r>
          </a:p>
          <a:p>
            <a:r>
              <a:rPr lang="es-ES" dirty="0"/>
              <a:t>Comparación de grupos de estudio </a:t>
            </a:r>
          </a:p>
          <a:p>
            <a:r>
              <a:rPr lang="es-ES" dirty="0"/>
              <a:t>Estimar asociación entre la enfermedad y factores causales</a:t>
            </a:r>
            <a:endParaRPr lang="es-ES_tradnl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4C54C-CEA0-5D4D-9D0E-EB82D3559DC2}" type="slidenum">
              <a:rPr lang="es-CO" smtClean="0"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0881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Puede ajustar por los factores de riesgo conocidos y los que no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Uno de los estudios con más valor en medicina son los RCT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O" b="0" i="0" dirty="0">
                <a:solidFill>
                  <a:srgbClr val="2E2E2E"/>
                </a:solidFill>
                <a:effectLst/>
                <a:latin typeface="NexusSans"/>
              </a:rPr>
              <a:t>Ensayos de campo: Tratan con sujetos que aún no han adquirido la enfermedad o con aquéllos que estén en riesgo de adquirirla y estudian factores preventivos de enfermedades como pueden ser la administración de vacunas o el seguimiento de dietas.</a:t>
            </a:r>
            <a:endParaRPr lang="es-ES" b="0" i="0" dirty="0">
              <a:solidFill>
                <a:srgbClr val="2E2E2E"/>
              </a:solidFill>
              <a:effectLst/>
              <a:latin typeface="NexusSan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O" b="0" i="0" dirty="0">
                <a:solidFill>
                  <a:srgbClr val="2E2E2E"/>
                </a:solidFill>
                <a:effectLst/>
                <a:latin typeface="NexusSans"/>
              </a:rPr>
              <a:t>Ensayos comunitarios: Incluyen intervenciones sobre bases comunitarias amplias. Este tipo de diseños suelen ser cuasiexperimentales (existe manipulación pero no aleatorización), en los que una o varias comunidades recibirán la intervención, mientras que otras servirán como control.</a:t>
            </a:r>
            <a:endParaRPr lang="es-ES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4C54C-CEA0-5D4D-9D0E-EB82D3559DC2}" type="slidenum">
              <a:rPr lang="es-CO" smtClean="0"/>
              <a:t>29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3516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b="1" dirty="0"/>
              <a:t>Ensayos de historia natural</a:t>
            </a:r>
            <a:r>
              <a:rPr lang="es-ES_tradnl" dirty="0"/>
              <a:t>: nos dan información sobre cómo evolucionan las enfermedades y los niveles de salud.</a:t>
            </a:r>
          </a:p>
          <a:p>
            <a:r>
              <a:rPr lang="es-ES_tradnl" b="1" dirty="0"/>
              <a:t>Preventivos</a:t>
            </a:r>
            <a:r>
              <a:rPr lang="es-ES_tradnl" dirty="0"/>
              <a:t>: se centran en las formas de prevención de una determinada enfermedad. Para ello, utilizan personas que nunca han tenido la enfermedad o personas que ya la han pasado, y comparan los resultados. Se usan medicamentos, vacunas o cambios de los hábitos de vida de los pacientes para ver qué es efectivo y qué no, contra esa enfermedad.</a:t>
            </a:r>
          </a:p>
          <a:p>
            <a:r>
              <a:rPr lang="es-ES_tradnl" b="1" dirty="0"/>
              <a:t>De detección:</a:t>
            </a:r>
            <a:r>
              <a:rPr lang="es-ES_tradnl" dirty="0"/>
              <a:t> prueban el mejor método para detectar enfermedades.</a:t>
            </a:r>
          </a:p>
          <a:p>
            <a:r>
              <a:rPr lang="es-ES_tradnl" b="1" dirty="0"/>
              <a:t>De diagnóstico</a:t>
            </a:r>
            <a:r>
              <a:rPr lang="es-ES_tradnl" dirty="0"/>
              <a:t>: centrados en conocer cuál es la mejor prueba o procedimiento para el diagnóstico de una enfermedad.</a:t>
            </a:r>
          </a:p>
          <a:p>
            <a:r>
              <a:rPr lang="es-ES_tradnl" b="1" dirty="0"/>
              <a:t>De tratamiento</a:t>
            </a:r>
            <a:r>
              <a:rPr lang="es-ES_tradnl" dirty="0"/>
              <a:t>: investigan nuevos tratamientos, medicamentos, técnicas quirúrgicas o nuevos procesos de radioterapia, entre muchas otras cosas.</a:t>
            </a:r>
          </a:p>
          <a:p>
            <a:r>
              <a:rPr lang="es-ES_tradnl" b="1" dirty="0"/>
              <a:t>De calidad de vida</a:t>
            </a:r>
            <a:r>
              <a:rPr lang="es-ES_tradnl" dirty="0"/>
              <a:t>: se centran en cómo mejorar el confort y calidad de vida de las personas con enfermedades crónicas.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4C54C-CEA0-5D4D-9D0E-EB82D3559DC2}" type="slidenum">
              <a:rPr lang="es-CO" smtClean="0"/>
              <a:t>30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5451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E37DF-EC54-4263-8F2E-675F09D36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E48E76-FA62-4A64-B559-E0990333E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3FB237-85B5-4E59-B1F1-B1270528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23/05/2023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8A0BE-4588-4000-BB99-7E87239B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2783A1-00AF-4EC7-A6EC-7F516605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19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129AD-ECE5-474A-B387-D1DB95CB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7BA0B1-5703-4417-8EBC-2B452AB88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628651" y="1825626"/>
            <a:ext cx="7844459" cy="4337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CDD7C9-0917-4A0B-B8A9-9E5FB50D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23/05/2023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11FD9F-47C6-487B-ADEA-D7CBC8BA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79742-8F91-422B-ACE1-ECE7A871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69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709C36-9BD2-4D6A-BAFE-594FC6E00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550067" y="365124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7868E-B92C-4F91-9B8A-C374BE835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5686428" y="365125"/>
            <a:ext cx="308610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300ABA-6F60-480A-91BE-73DEB6CC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23/05/2023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8D68B3-2C5D-4908-94A6-5DDD186B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73D45F-3A7A-45C9-9A79-640C4410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texto vertical 2">
            <a:extLst>
              <a:ext uri="{FF2B5EF4-FFF2-40B4-BE49-F238E27FC236}">
                <a16:creationId xmlns:a16="http://schemas.microsoft.com/office/drawing/2014/main" id="{B82BB312-C856-43C9-8F5C-0C179D08EDB8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 rot="10800000">
            <a:off x="2600326" y="365125"/>
            <a:ext cx="3086101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1951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AB230-510B-46BA-A458-30415A44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852972-705E-4EE7-8C92-A2ECFCE60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886700" cy="2090392"/>
          </a:xfrm>
        </p:spPr>
        <p:txBody>
          <a:bodyPr/>
          <a:lstStyle>
            <a:lvl1pPr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7B5BA6-96B9-4621-B526-119BBB5F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23/05/2023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8D5DBF-74C2-43DA-BA08-F929BB9B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88F0D5-E917-4FE5-8E29-10C8AAF7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12CB0F7-CC93-4978-8EAB-608B0E4AA3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48" y="4081808"/>
            <a:ext cx="7886702" cy="2090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66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1A1B7-772D-4D75-892B-27B117D8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1957801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9B326C-5AAD-4A5D-9296-5664DBF19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2" y="3675066"/>
            <a:ext cx="7886699" cy="1500187"/>
          </a:xfrm>
        </p:spPr>
        <p:txBody>
          <a:bodyPr/>
          <a:lstStyle>
            <a:lvl1pPr marL="0" indent="0" algn="ctr">
              <a:buNone/>
              <a:defRPr sz="1350">
                <a:solidFill>
                  <a:srgbClr val="152B48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C6101B-76EA-4336-A5AF-59DE7ADA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23/05/2023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32D21D-9C42-4277-85E1-AB84A87F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5D6901-65A5-489B-8A2A-AC46A185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743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94B4E-5A7E-47AC-84D3-3F40ADCC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D664EE-6701-4718-9054-5109FF57E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49F008-5191-4482-9476-FAD016A6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23/05/2023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74705-EC7E-43CD-A8BA-700FE6E2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98F706-3B1B-4FF9-88B2-38308E9F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64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59AB5-B49C-4FFE-8A17-CE1143B3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4D0541-6456-44EA-8EDE-0DA35BC4B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60" y="1681163"/>
            <a:ext cx="7889083" cy="823912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D6A3DD-A066-4224-8516-F51699A7A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60" y="2505075"/>
            <a:ext cx="788908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B1CEC8-2EE5-4FC9-94AA-7C888ABF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23/05/2023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828688-3403-4A3E-BE99-690BD45B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F64CFD-C2A2-4388-BBFA-BD36C2F2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945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5552E-E0E0-4B03-B999-37BDBB2B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ED610B-0321-476E-9BDD-9AF9E1F64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23/05/2023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4B43B3-517F-4151-8DE4-861C3C25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0816D1-42B2-40D3-B7F5-3134B038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883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101B7F-8231-49AA-9066-E09F3127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23/05/2023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C27FB9-FFA6-4E46-B67E-824570F8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6F992B-FA33-4EF0-A371-7FB8AB4E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61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55C37-8A66-4194-8B48-3492CE49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828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4EE391-0CA3-46D5-BA01-0747611F5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9004" y="457203"/>
            <a:ext cx="4752095" cy="551414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470823-846D-4C9D-A634-758AADAE9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" y="2263775"/>
            <a:ext cx="2949178" cy="3707572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B5D89-E0B9-4201-893E-1DC7B83C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23/05/2023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78A9D8-E9CE-48AA-B8A0-C3101523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DD2967-F181-41FE-9E18-6D7ED3CC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424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50178-0339-493E-A5F4-3BED390B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2"/>
            <a:ext cx="2949178" cy="1938129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48A928-B801-4B0F-B845-F5F594E35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457202"/>
            <a:ext cx="4629150" cy="540385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3A892E-8CD1-4179-BB23-621C0A023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459" y="2395328"/>
            <a:ext cx="2949178" cy="3465722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7A5898-E776-4E35-9018-F93701CB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23/05/2023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735FD8-D311-44BB-B68C-AF313C5A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19E25C-900D-4F62-A21D-CCF3C63E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723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7114FF-0857-4F90-9F06-BB381537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C99329-E129-454C-ABE2-297FFEBB8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7916" y="1825627"/>
            <a:ext cx="5275193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A192E3-AE8E-451E-B7EA-62C5FC52A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F6315-8EFA-4957-8B1F-343D251DE1AB}" type="datetimeFigureOut">
              <a:rPr lang="es-CO" smtClean="0"/>
              <a:t>23/05/2023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0D69EF-6718-4696-9E2F-7A83A62FB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317729-648F-433D-B41C-1A360C5F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46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1" kern="1200">
          <a:solidFill>
            <a:srgbClr val="00AAA7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125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ww.fisterra.com/formacion/metodologia-investigacion/tipos-estudios-clinico-epidemiologicos/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sterra.com/formacion/metodologia-investigacion/tipos-estudios-clinico-epidemiologico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sterra.com/formacion/metodologia-investigacion/tipos-estudios-clinico-epidemiologicos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sterra.com/formacion/metodologia-investigacion/tipos-estudios-clinico-epidemiologicos/" TargetMode="Externa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isterra.com/formacion/metodologia-investigacion/tipos-estudios-clinico-epidemiologicos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fisterra.com/formacion/metodologia-investigacion/tipos-estudios-clinico-epidemiologicos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sterra.com/formacion/metodologia-investigacion/tipos-estudios-clinico-epidemiologicos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sterra.com/formacion/metodologia-investigacion/tipos-estudios-clinico-epidemiologico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sterra.com/formacion/metodologia-investigacion/tipos-estudios-clinico-epidemiologico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7675" y="1983308"/>
            <a:ext cx="7914905" cy="1630662"/>
          </a:xfrm>
        </p:spPr>
        <p:txBody>
          <a:bodyPr>
            <a:normAutofit/>
          </a:bodyPr>
          <a:lstStyle/>
          <a:p>
            <a:r>
              <a:rPr lang="es-CO" sz="5400" dirty="0"/>
              <a:t>Conceptos </a:t>
            </a:r>
            <a:r>
              <a:rPr lang="es-ES" sz="5400" dirty="0"/>
              <a:t>básicos de epidemiología</a:t>
            </a:r>
            <a:r>
              <a:rPr lang="es-CO" sz="5400" dirty="0"/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5029" y="3861599"/>
            <a:ext cx="6858000" cy="126186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CO" sz="2100" b="1" dirty="0"/>
              <a:t>Juli</a:t>
            </a:r>
            <a:r>
              <a:rPr lang="es-ES" sz="2100" b="1" dirty="0" err="1"/>
              <a:t>án</a:t>
            </a:r>
            <a:r>
              <a:rPr lang="es-ES" sz="2100" b="1" dirty="0"/>
              <a:t> Felipe Ramírez Osorio</a:t>
            </a:r>
            <a:endParaRPr lang="es-CO" sz="2100" b="1" dirty="0"/>
          </a:p>
        </p:txBody>
      </p:sp>
    </p:spTree>
    <p:extLst>
      <p:ext uri="{BB962C8B-B14F-4D97-AF65-F5344CB8AC3E}">
        <p14:creationId xmlns:p14="http://schemas.microsoft.com/office/powerpoint/2010/main" val="689082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14727A5-7C84-6B84-0417-09926B42E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19" y="1447438"/>
            <a:ext cx="8261342" cy="960835"/>
          </a:xfrm>
        </p:spPr>
        <p:txBody>
          <a:bodyPr>
            <a:normAutofit/>
          </a:bodyPr>
          <a:lstStyle/>
          <a:p>
            <a:pPr algn="ctr"/>
            <a:r>
              <a:rPr lang="es-CO" sz="3200" dirty="0"/>
              <a:t>¿C</a:t>
            </a:r>
            <a:r>
              <a:rPr lang="es-ES" sz="3200" dirty="0" err="1"/>
              <a:t>ómo</a:t>
            </a:r>
            <a:r>
              <a:rPr lang="es-ES" sz="3200" dirty="0"/>
              <a:t> clasificar un estudio?</a:t>
            </a:r>
            <a:endParaRPr lang="es-CO" sz="32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8AF2046-19D6-A783-F955-EC1E2EB34320}"/>
              </a:ext>
            </a:extLst>
          </p:cNvPr>
          <p:cNvSpPr txBox="1"/>
          <p:nvPr/>
        </p:nvSpPr>
        <p:spPr>
          <a:xfrm>
            <a:off x="560419" y="6305490"/>
            <a:ext cx="87384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i="1" dirty="0">
                <a:solidFill>
                  <a:srgbClr val="152B48"/>
                </a:solidFill>
                <a:latin typeface="Montserrat" pitchFamily="2" charset="77"/>
              </a:rPr>
              <a:t>Fisterra</a:t>
            </a:r>
            <a:r>
              <a:rPr lang="es-CO" sz="1000" dirty="0">
                <a:solidFill>
                  <a:srgbClr val="152B48"/>
                </a:solidFill>
                <a:latin typeface="Montserrat" pitchFamily="2" charset="77"/>
              </a:rPr>
              <a:t>. Pita Fernández </a:t>
            </a:r>
            <a:r>
              <a:rPr lang="es-CO" sz="1000" i="1" dirty="0">
                <a:solidFill>
                  <a:srgbClr val="152B48"/>
                </a:solidFill>
                <a:latin typeface="Montserrat" pitchFamily="2" charset="77"/>
              </a:rPr>
              <a:t>Elsevier</a:t>
            </a:r>
            <a:r>
              <a:rPr lang="es-CO" sz="1000" dirty="0">
                <a:solidFill>
                  <a:srgbClr val="152B48"/>
                </a:solidFill>
                <a:latin typeface="Montserrat" pitchFamily="2" charset="77"/>
              </a:rPr>
              <a:t>. </a:t>
            </a:r>
            <a:r>
              <a:rPr lang="es-CO" sz="1000" dirty="0" err="1">
                <a:solidFill>
                  <a:srgbClr val="152B48"/>
                </a:solidFill>
                <a:latin typeface="Montserrat" pitchFamily="2" charset="77"/>
              </a:rPr>
              <a:t>Available</a:t>
            </a:r>
            <a:r>
              <a:rPr lang="es-CO" sz="1000" dirty="0">
                <a:solidFill>
                  <a:srgbClr val="152B48"/>
                </a:solidFill>
                <a:latin typeface="Montserrat" pitchFamily="2" charset="77"/>
              </a:rPr>
              <a:t> at: </a:t>
            </a:r>
            <a:r>
              <a:rPr lang="es-CO" sz="1000" dirty="0">
                <a:latin typeface="Montserrat" pitchFamily="2" charset="77"/>
                <a:hlinkClick r:id="rId3"/>
              </a:rPr>
              <a:t>https://www.fisterra.com/formacion/metodologia-investigacion/tipos-estudios-clinico-epidemiologicos/</a:t>
            </a:r>
            <a:r>
              <a:rPr lang="es-CO" sz="1000" dirty="0">
                <a:latin typeface="Montserrat" pitchFamily="2" charset="77"/>
              </a:rPr>
              <a:t>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A5AA92B-9325-D5F8-8154-141BBEDE6D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97313"/>
              </p:ext>
            </p:extLst>
          </p:nvPr>
        </p:nvGraphicFramePr>
        <p:xfrm>
          <a:off x="747740" y="2605501"/>
          <a:ext cx="7886700" cy="3027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665F25D5-E75F-16DC-53A7-014951DA1D58}"/>
              </a:ext>
            </a:extLst>
          </p:cNvPr>
          <p:cNvSpPr txBox="1">
            <a:spLocks/>
          </p:cNvSpPr>
          <p:nvPr/>
        </p:nvSpPr>
        <p:spPr>
          <a:xfrm>
            <a:off x="650796" y="812064"/>
            <a:ext cx="8113858" cy="960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b="1" kern="1200">
                <a:solidFill>
                  <a:srgbClr val="00AAA7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ES_tradnl" sz="3200" dirty="0"/>
              <a:t>PASO 2: </a:t>
            </a:r>
            <a:r>
              <a:rPr lang="es-CO" sz="3200" b="0" dirty="0"/>
              <a:t>selección el tipo de estudio</a:t>
            </a:r>
            <a:endParaRPr lang="es-ES_tradnl" sz="3200" b="0" dirty="0"/>
          </a:p>
        </p:txBody>
      </p:sp>
    </p:spTree>
    <p:extLst>
      <p:ext uri="{BB962C8B-B14F-4D97-AF65-F5344CB8AC3E}">
        <p14:creationId xmlns:p14="http://schemas.microsoft.com/office/powerpoint/2010/main" val="201087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3E43C450-6893-3FF0-6292-E7C4BCAB1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796" y="812064"/>
            <a:ext cx="8113858" cy="960835"/>
          </a:xfrm>
        </p:spPr>
        <p:txBody>
          <a:bodyPr>
            <a:normAutofit/>
          </a:bodyPr>
          <a:lstStyle/>
          <a:p>
            <a:pPr algn="ctr"/>
            <a:r>
              <a:rPr lang="es-ES_tradnl" sz="3200" dirty="0"/>
              <a:t>PASO 2: </a:t>
            </a:r>
            <a:r>
              <a:rPr lang="es-CO" sz="3200" b="0" dirty="0"/>
              <a:t>selección el tipo de estudio</a:t>
            </a:r>
            <a:endParaRPr lang="es-ES_tradnl" sz="3200" b="0" dirty="0"/>
          </a:p>
        </p:txBody>
      </p:sp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AE490D38-3C7D-AF9D-2816-DDFA31DED6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00759" y="2124075"/>
          <a:ext cx="8201025" cy="3399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2C2724D4-0087-7CD9-B035-1376BD163523}"/>
              </a:ext>
            </a:extLst>
          </p:cNvPr>
          <p:cNvSpPr txBox="1"/>
          <p:nvPr/>
        </p:nvSpPr>
        <p:spPr>
          <a:xfrm>
            <a:off x="5393059" y="1847076"/>
            <a:ext cx="19653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50" dirty="0">
                <a:solidFill>
                  <a:srgbClr val="152B48"/>
                </a:solidFill>
                <a:latin typeface="Montserrat" pitchFamily="2" charset="77"/>
              </a:rPr>
              <a:t>Según la asignación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032B3C-1C15-4408-EB42-39BD9B32AD11}"/>
              </a:ext>
            </a:extLst>
          </p:cNvPr>
          <p:cNvSpPr txBox="1"/>
          <p:nvPr/>
        </p:nvSpPr>
        <p:spPr>
          <a:xfrm>
            <a:off x="3384789" y="3338944"/>
            <a:ext cx="16070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50" dirty="0">
                <a:solidFill>
                  <a:srgbClr val="152B48"/>
                </a:solidFill>
                <a:latin typeface="Montserrat" pitchFamily="2" charset="77"/>
              </a:rPr>
              <a:t>Interviene el investigador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C630A92-210E-8C67-2992-A719B4D0E292}"/>
              </a:ext>
            </a:extLst>
          </p:cNvPr>
          <p:cNvSpPr txBox="1"/>
          <p:nvPr/>
        </p:nvSpPr>
        <p:spPr>
          <a:xfrm>
            <a:off x="3249674" y="5038562"/>
            <a:ext cx="14580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50" dirty="0">
                <a:solidFill>
                  <a:srgbClr val="152B48"/>
                </a:solidFill>
                <a:latin typeface="Montserrat" pitchFamily="2" charset="77"/>
              </a:rPr>
              <a:t>NO Interviene el investigador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C6D0E3F-7EC6-E6A1-1477-D2381738C5BE}"/>
              </a:ext>
            </a:extLst>
          </p:cNvPr>
          <p:cNvSpPr txBox="1"/>
          <p:nvPr/>
        </p:nvSpPr>
        <p:spPr>
          <a:xfrm>
            <a:off x="6727184" y="3956070"/>
            <a:ext cx="19515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350" dirty="0">
                <a:latin typeface="Montserrat" pitchFamily="2" charset="77"/>
              </a:rPr>
              <a:t>Casos y controles</a:t>
            </a:r>
          </a:p>
          <a:p>
            <a:pPr algn="ctr"/>
            <a:r>
              <a:rPr lang="es-ES_tradnl" sz="1350" dirty="0">
                <a:latin typeface="Montserrat" pitchFamily="2" charset="77"/>
              </a:rPr>
              <a:t>Cohortes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98269CE-8B35-D29E-74FA-6C8A22F1F6BF}"/>
              </a:ext>
            </a:extLst>
          </p:cNvPr>
          <p:cNvSpPr txBox="1"/>
          <p:nvPr/>
        </p:nvSpPr>
        <p:spPr>
          <a:xfrm>
            <a:off x="6899431" y="2382558"/>
            <a:ext cx="16070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50" dirty="0" err="1">
                <a:solidFill>
                  <a:srgbClr val="152B48"/>
                </a:solidFill>
                <a:latin typeface="Montserrat" pitchFamily="2" charset="77"/>
              </a:rPr>
              <a:t>RCTs</a:t>
            </a:r>
            <a:endParaRPr lang="es-ES_tradnl" sz="1350" dirty="0">
              <a:solidFill>
                <a:srgbClr val="152B48"/>
              </a:solidFill>
              <a:latin typeface="Montserrat" pitchFamily="2" charset="77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DE86324-E999-173E-5F4D-9C5CE6BA7B38}"/>
              </a:ext>
            </a:extLst>
          </p:cNvPr>
          <p:cNvSpPr txBox="1"/>
          <p:nvPr/>
        </p:nvSpPr>
        <p:spPr>
          <a:xfrm>
            <a:off x="469123" y="6468876"/>
            <a:ext cx="625806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Guyatt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G.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Users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' guides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to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the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medical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literature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. New York [etc.]: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McGrawHill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Education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; 2015</a:t>
            </a:r>
          </a:p>
        </p:txBody>
      </p:sp>
    </p:spTree>
    <p:extLst>
      <p:ext uri="{BB962C8B-B14F-4D97-AF65-F5344CB8AC3E}">
        <p14:creationId xmlns:p14="http://schemas.microsoft.com/office/powerpoint/2010/main" val="1521427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57F79E-06F9-80E2-86A7-1295790BC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12" y="411931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s-CO" sz="3200" dirty="0"/>
              <a:t>Pirámide de la evidencia</a:t>
            </a:r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111D4C56-CB6B-D0B7-06ED-4E72FE2EC9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062127"/>
              </p:ext>
            </p:extLst>
          </p:nvPr>
        </p:nvGraphicFramePr>
        <p:xfrm>
          <a:off x="1120139" y="1567543"/>
          <a:ext cx="7509274" cy="4536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BFCC0F2-5E34-4EF0-E0D4-236D453166FE}"/>
              </a:ext>
            </a:extLst>
          </p:cNvPr>
          <p:cNvSpPr txBox="1"/>
          <p:nvPr/>
        </p:nvSpPr>
        <p:spPr>
          <a:xfrm>
            <a:off x="452872" y="6446069"/>
            <a:ext cx="676653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Guyatt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G.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Users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' guides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to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the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medical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literature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. New York [etc.]: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McGrawHill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Education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; 2015</a:t>
            </a:r>
          </a:p>
        </p:txBody>
      </p:sp>
    </p:spTree>
    <p:extLst>
      <p:ext uri="{BB962C8B-B14F-4D97-AF65-F5344CB8AC3E}">
        <p14:creationId xmlns:p14="http://schemas.microsoft.com/office/powerpoint/2010/main" val="2998360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947BB6C-946A-DE96-DD24-29C3DAD3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989" y="707944"/>
            <a:ext cx="5912827" cy="960835"/>
          </a:xfrm>
        </p:spPr>
        <p:txBody>
          <a:bodyPr>
            <a:normAutofit/>
          </a:bodyPr>
          <a:lstStyle/>
          <a:p>
            <a:r>
              <a:rPr lang="es-ES_tradnl" sz="3200" dirty="0"/>
              <a:t>PASO 3: </a:t>
            </a:r>
            <a:r>
              <a:rPr lang="es-ES_tradnl" sz="3200" b="0" dirty="0"/>
              <a:t>análisis del estudio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0625312-9AC0-CAF6-B4EA-2F017E2D6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4" y="2713740"/>
            <a:ext cx="3806609" cy="2093462"/>
          </a:xfrm>
        </p:spPr>
        <p:txBody>
          <a:bodyPr>
            <a:normAutofit lnSpcReduction="10000"/>
          </a:bodyPr>
          <a:lstStyle/>
          <a:p>
            <a:pPr marL="385763" indent="-385763">
              <a:buClr>
                <a:srgbClr val="00AAA7"/>
              </a:buClr>
              <a:buFont typeface="+mj-lt"/>
              <a:buAutoNum type="arabicPeriod"/>
            </a:pPr>
            <a:r>
              <a:rPr lang="es-ES_tradnl" sz="1800" b="1" dirty="0">
                <a:solidFill>
                  <a:srgbClr val="00AAA7"/>
                </a:solidFill>
              </a:rPr>
              <a:t>Validez interna:  </a:t>
            </a:r>
            <a:r>
              <a:rPr lang="es-ES_tradnl" sz="1800" dirty="0"/>
              <a:t>diseño del estudio: sesgos y evaluación de la muestra.</a:t>
            </a:r>
          </a:p>
          <a:p>
            <a:pPr marL="385763" indent="-385763">
              <a:buClr>
                <a:srgbClr val="00AAA7"/>
              </a:buClr>
              <a:buFont typeface="+mj-lt"/>
              <a:buAutoNum type="arabicPeriod"/>
            </a:pPr>
            <a:r>
              <a:rPr lang="es-ES_tradnl" sz="1800" b="1" dirty="0">
                <a:solidFill>
                  <a:srgbClr val="00AAA7"/>
                </a:solidFill>
              </a:rPr>
              <a:t>Resultados: </a:t>
            </a:r>
            <a:r>
              <a:rPr lang="es-ES_tradnl" sz="1800" dirty="0"/>
              <a:t>medidas del efecto.</a:t>
            </a:r>
          </a:p>
          <a:p>
            <a:pPr marL="385763" indent="-385763">
              <a:buClr>
                <a:srgbClr val="00AAA7"/>
              </a:buClr>
              <a:buFont typeface="+mj-lt"/>
              <a:buAutoNum type="arabicPeriod"/>
            </a:pPr>
            <a:r>
              <a:rPr lang="es-ES_tradnl" sz="1800" b="1" dirty="0">
                <a:solidFill>
                  <a:srgbClr val="00AAA7"/>
                </a:solidFill>
              </a:rPr>
              <a:t>Validez externa: </a:t>
            </a:r>
            <a:r>
              <a:rPr lang="es-ES_tradnl" sz="1800" dirty="0"/>
              <a:t>si es aplicable o no a mi paciente.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C034825-78F3-4653-0EDB-75CE1BC2A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746" y="2364378"/>
            <a:ext cx="4034120" cy="260265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F2970D2-8E83-4684-A7DB-6DCA2FBD532A}"/>
              </a:ext>
            </a:extLst>
          </p:cNvPr>
          <p:cNvSpPr txBox="1"/>
          <p:nvPr/>
        </p:nvSpPr>
        <p:spPr>
          <a:xfrm>
            <a:off x="504134" y="6454308"/>
            <a:ext cx="626859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Guyatt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G.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Users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' guides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to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the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medical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literature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. New York [etc.]: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McGrawHill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Education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; 2015</a:t>
            </a:r>
          </a:p>
        </p:txBody>
      </p:sp>
    </p:spTree>
    <p:extLst>
      <p:ext uri="{BB962C8B-B14F-4D97-AF65-F5344CB8AC3E}">
        <p14:creationId xmlns:p14="http://schemas.microsoft.com/office/powerpoint/2010/main" val="3641880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793651D-180A-940A-E6F1-09D0C5A1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62" y="575196"/>
            <a:ext cx="8375813" cy="960835"/>
          </a:xfrm>
        </p:spPr>
        <p:txBody>
          <a:bodyPr>
            <a:normAutofit/>
          </a:bodyPr>
          <a:lstStyle/>
          <a:p>
            <a:pPr algn="ctr"/>
            <a:r>
              <a:rPr lang="es-CO" sz="3200" dirty="0"/>
              <a:t>Selección de la poblaci</a:t>
            </a:r>
            <a:r>
              <a:rPr lang="es-ES" sz="3200" dirty="0" err="1"/>
              <a:t>ón</a:t>
            </a:r>
            <a:r>
              <a:rPr lang="es-ES" sz="3200" dirty="0"/>
              <a:t> </a:t>
            </a:r>
            <a:endParaRPr lang="es-ES_tradnl" sz="3200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03FDD45-E7D6-CF4F-F753-15F1786A1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862" y="1486020"/>
            <a:ext cx="8375813" cy="3399729"/>
          </a:xfrm>
        </p:spPr>
        <p:txBody>
          <a:bodyPr>
            <a:normAutofit/>
          </a:bodyPr>
          <a:lstStyle/>
          <a:p>
            <a:r>
              <a:rPr lang="es-ES_tradnl" sz="1600" b="1" dirty="0">
                <a:solidFill>
                  <a:srgbClr val="00AAA7"/>
                </a:solidFill>
              </a:rPr>
              <a:t>Población: </a:t>
            </a:r>
            <a:r>
              <a:rPr lang="es-ES_tradnl" sz="1600" dirty="0"/>
              <a:t>parte del universo que se tomará para el estudio.</a:t>
            </a:r>
          </a:p>
          <a:p>
            <a:pPr marL="0" indent="0">
              <a:buNone/>
            </a:pPr>
            <a:endParaRPr lang="es-ES_tradnl" sz="1600" dirty="0"/>
          </a:p>
          <a:p>
            <a:r>
              <a:rPr lang="es-ES_tradnl" sz="1600" b="1" dirty="0">
                <a:solidFill>
                  <a:srgbClr val="00AAA7"/>
                </a:solidFill>
              </a:rPr>
              <a:t>Universo: </a:t>
            </a:r>
            <a:r>
              <a:rPr lang="es-ES_tradnl" sz="1600" dirty="0"/>
              <a:t>totalidad de individuos o elementos con una característica susceptible a ser estudiada.</a:t>
            </a:r>
          </a:p>
          <a:p>
            <a:pPr marL="0" indent="0">
              <a:buNone/>
            </a:pPr>
            <a:endParaRPr lang="es-ES_tradnl" sz="1600" dirty="0"/>
          </a:p>
          <a:p>
            <a:r>
              <a:rPr lang="es-ES_tradnl" sz="1600" b="1" dirty="0">
                <a:solidFill>
                  <a:srgbClr val="00AAA7"/>
                </a:solidFill>
              </a:rPr>
              <a:t>Muestra: </a:t>
            </a:r>
            <a:r>
              <a:rPr lang="es-ES_tradnl" sz="1600" dirty="0"/>
              <a:t>subgrupo representativo de la población a ser estudiada.</a:t>
            </a:r>
          </a:p>
          <a:p>
            <a:pPr marL="0" indent="0" algn="ctr">
              <a:buNone/>
            </a:pPr>
            <a:endParaRPr lang="es-ES_tradnl" sz="1600" b="1" dirty="0"/>
          </a:p>
          <a:p>
            <a:pPr marL="0" indent="0" algn="ctr">
              <a:buNone/>
            </a:pPr>
            <a:r>
              <a:rPr lang="es-ES_tradnl" sz="1600" b="1" dirty="0"/>
              <a:t>¿Qu</a:t>
            </a:r>
            <a:r>
              <a:rPr lang="es-ES" sz="1600" b="1" dirty="0"/>
              <a:t>é</a:t>
            </a:r>
            <a:r>
              <a:rPr lang="es-ES_tradnl" sz="1600" b="1" dirty="0"/>
              <a:t> es una muestra representativa?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501937E-12E0-2D5D-693E-3F90D2289B39}"/>
              </a:ext>
            </a:extLst>
          </p:cNvPr>
          <p:cNvSpPr txBox="1"/>
          <p:nvPr/>
        </p:nvSpPr>
        <p:spPr>
          <a:xfrm>
            <a:off x="436575" y="6465194"/>
            <a:ext cx="66211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Guyatt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G.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Users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' guides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to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the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medical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literature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. New York [etc.]: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McGrawHill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Education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; 2015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AE1530B-EB74-EB93-E5EF-D6AA8EC9F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983" y="3927787"/>
            <a:ext cx="3443570" cy="213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381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62E4037-84B4-20AB-86DA-E097692AA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336" y="487601"/>
            <a:ext cx="5912827" cy="960835"/>
          </a:xfrm>
        </p:spPr>
        <p:txBody>
          <a:bodyPr>
            <a:normAutofit/>
          </a:bodyPr>
          <a:lstStyle/>
          <a:p>
            <a:pPr algn="ctr"/>
            <a:r>
              <a:rPr lang="es-ES_tradnl" sz="3200" dirty="0"/>
              <a:t>Errores</a:t>
            </a:r>
          </a:p>
        </p:txBody>
      </p:sp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9BF6EB66-4FAC-BA02-1B4A-04C235303E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64029" y="2577193"/>
          <a:ext cx="5855333" cy="2463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D7A438F-6FA2-DED1-8451-35F1A2FE33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500" y="2638920"/>
            <a:ext cx="1023938" cy="11702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2708F11-6E35-C345-B17A-14E309143C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900" y="3937353"/>
            <a:ext cx="1285137" cy="11960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6649BD1-27C5-39DA-907D-BF7FB57BCAAA}"/>
              </a:ext>
            </a:extLst>
          </p:cNvPr>
          <p:cNvSpPr txBox="1"/>
          <p:nvPr/>
        </p:nvSpPr>
        <p:spPr>
          <a:xfrm>
            <a:off x="494781" y="6497851"/>
            <a:ext cx="669795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Guyatt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G.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Users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' guides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to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the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medical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literature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. New York [etc.]: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McGrawHill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Education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; 2015</a:t>
            </a:r>
          </a:p>
        </p:txBody>
      </p:sp>
    </p:spTree>
    <p:extLst>
      <p:ext uri="{BB962C8B-B14F-4D97-AF65-F5344CB8AC3E}">
        <p14:creationId xmlns:p14="http://schemas.microsoft.com/office/powerpoint/2010/main" val="2113655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B967EB20-F6B2-E82A-49C1-30CCBF4E4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30" y="758587"/>
            <a:ext cx="7988643" cy="960835"/>
          </a:xfrm>
        </p:spPr>
        <p:txBody>
          <a:bodyPr>
            <a:normAutofit/>
          </a:bodyPr>
          <a:lstStyle/>
          <a:p>
            <a:pPr algn="ctr"/>
            <a:r>
              <a:rPr lang="es-ES_tradnl" sz="3200" dirty="0"/>
              <a:t>Errores</a:t>
            </a:r>
          </a:p>
        </p:txBody>
      </p: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3D489660-1627-FBCE-33F0-DC27B6F60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904" y="2104004"/>
            <a:ext cx="1292517" cy="391097"/>
          </a:xfrm>
        </p:spPr>
        <p:txBody>
          <a:bodyPr>
            <a:noAutofit/>
          </a:bodyPr>
          <a:lstStyle/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s-ES_tradnl" sz="2800" b="1" dirty="0">
                <a:solidFill>
                  <a:srgbClr val="00AAA7"/>
                </a:solidFill>
              </a:rPr>
              <a:t>Tipo 1 </a:t>
            </a:r>
          </a:p>
        </p:txBody>
      </p:sp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8B18C9B7-DACE-5DB9-4C42-05BA439F848F}"/>
              </a:ext>
            </a:extLst>
          </p:cNvPr>
          <p:cNvSpPr txBox="1">
            <a:spLocks/>
          </p:cNvSpPr>
          <p:nvPr/>
        </p:nvSpPr>
        <p:spPr>
          <a:xfrm>
            <a:off x="5940581" y="2104003"/>
            <a:ext cx="1292517" cy="39109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b="1" dirty="0">
                <a:solidFill>
                  <a:srgbClr val="00AAA7"/>
                </a:solidFill>
                <a:latin typeface="Montserrat" pitchFamily="2" charset="77"/>
              </a:rPr>
              <a:t>Tipo 2</a:t>
            </a:r>
          </a:p>
        </p:txBody>
      </p:sp>
      <p:pic>
        <p:nvPicPr>
          <p:cNvPr id="1026" name="Picture 2" descr="Tienes poder estadístico? Considerando el error tipo II en la educación  médica*">
            <a:extLst>
              <a:ext uri="{FF2B5EF4-FFF2-40B4-BE49-F238E27FC236}">
                <a16:creationId xmlns:a16="http://schemas.microsoft.com/office/drawing/2014/main" id="{60A8073E-5261-5820-07EF-854DA26126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" t="22574" r="980" b="4707"/>
          <a:stretch/>
        </p:blipFill>
        <p:spPr bwMode="auto">
          <a:xfrm>
            <a:off x="741406" y="2639049"/>
            <a:ext cx="7837743" cy="277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C696813-7D3B-D796-7918-55254442B8D9}"/>
              </a:ext>
            </a:extLst>
          </p:cNvPr>
          <p:cNvSpPr txBox="1"/>
          <p:nvPr/>
        </p:nvSpPr>
        <p:spPr>
          <a:xfrm>
            <a:off x="471378" y="6486965"/>
            <a:ext cx="621789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Guyatt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G.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Users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' guides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to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the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medical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literature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. New York [etc.]: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McGrawHill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Education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; 2015</a:t>
            </a:r>
          </a:p>
        </p:txBody>
      </p:sp>
    </p:spTree>
    <p:extLst>
      <p:ext uri="{BB962C8B-B14F-4D97-AF65-F5344CB8AC3E}">
        <p14:creationId xmlns:p14="http://schemas.microsoft.com/office/powerpoint/2010/main" val="2188035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B5D1BCB1-893E-776D-AFA6-D4D94A460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50" y="527226"/>
            <a:ext cx="8333087" cy="960835"/>
          </a:xfrm>
        </p:spPr>
        <p:txBody>
          <a:bodyPr>
            <a:normAutofit/>
          </a:bodyPr>
          <a:lstStyle/>
          <a:p>
            <a:pPr algn="ctr"/>
            <a:r>
              <a:rPr lang="es-ES_tradnl" sz="3200" dirty="0"/>
              <a:t>Resultados: </a:t>
            </a:r>
            <a:r>
              <a:rPr lang="es-ES_tradnl" sz="3200" b="0" dirty="0"/>
              <a:t>medidas del efecto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7BF501C-1BE8-E3A9-97F5-6ADA75204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421" y="1729135"/>
            <a:ext cx="8252928" cy="339972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000" b="1" dirty="0">
                <a:solidFill>
                  <a:srgbClr val="00AAA7"/>
                </a:solidFill>
              </a:rPr>
              <a:t>Eficacia: </a:t>
            </a:r>
            <a:r>
              <a:rPr lang="es-ES_tradnl" sz="2000" dirty="0"/>
              <a:t>obtener resultados.</a:t>
            </a:r>
            <a:endParaRPr lang="es-ES_tradnl" sz="2000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000" b="1" dirty="0">
                <a:solidFill>
                  <a:srgbClr val="00AAA7"/>
                </a:solidFill>
              </a:rPr>
              <a:t>Efectividad: </a:t>
            </a:r>
            <a:r>
              <a:rPr lang="es-ES_tradnl" sz="2000" dirty="0"/>
              <a:t>resultados en forma oportuna.</a:t>
            </a:r>
            <a:endParaRPr lang="es-ES_tradnl" sz="2000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000" b="1" dirty="0">
                <a:solidFill>
                  <a:srgbClr val="00AAA7"/>
                </a:solidFill>
              </a:rPr>
              <a:t>Eficiencia: </a:t>
            </a:r>
            <a:r>
              <a:rPr lang="es-ES" sz="2000" dirty="0"/>
              <a:t>óptima utilización de los recursos.</a:t>
            </a:r>
            <a:endParaRPr lang="es-ES_tradnl" sz="2000" b="1" dirty="0">
              <a:solidFill>
                <a:srgbClr val="FF0000"/>
              </a:solidFill>
            </a:endParaRPr>
          </a:p>
          <a:p>
            <a:pPr defTabSz="6858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000" b="1" dirty="0">
                <a:solidFill>
                  <a:srgbClr val="00AAA7"/>
                </a:solidFill>
              </a:rPr>
              <a:t>Medidas dicotómicas del efecto: </a:t>
            </a:r>
            <a:r>
              <a:rPr lang="es-ES_tradnl" sz="2000" dirty="0"/>
              <a:t>RR, RAR, RRR, OR, HR.</a:t>
            </a: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s-ES_tradnl" dirty="0"/>
          </a:p>
        </p:txBody>
      </p:sp>
      <p:pic>
        <p:nvPicPr>
          <p:cNvPr id="7" name="Picture 2" descr="esultado de imagen para resultados">
            <a:extLst>
              <a:ext uri="{FF2B5EF4-FFF2-40B4-BE49-F238E27FC236}">
                <a16:creationId xmlns:a16="http://schemas.microsoft.com/office/drawing/2014/main" id="{D09CC31D-9F2F-DEA0-47CF-72B07ACAD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21" y="3429000"/>
            <a:ext cx="4651958" cy="267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A6087BC-D1B4-0442-0D55-A14434B0D9BC}"/>
              </a:ext>
            </a:extLst>
          </p:cNvPr>
          <p:cNvSpPr txBox="1"/>
          <p:nvPr/>
        </p:nvSpPr>
        <p:spPr>
          <a:xfrm>
            <a:off x="493250" y="6486965"/>
            <a:ext cx="610359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Guyatt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G.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Users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' guides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to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the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medical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literature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. New York [etc.]: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McGrawHill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Education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; 2015</a:t>
            </a:r>
          </a:p>
        </p:txBody>
      </p:sp>
    </p:spTree>
    <p:extLst>
      <p:ext uri="{BB962C8B-B14F-4D97-AF65-F5344CB8AC3E}">
        <p14:creationId xmlns:p14="http://schemas.microsoft.com/office/powerpoint/2010/main" val="1347497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96F66D4-BDDF-B115-9DA8-0786A10AE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247" y="690711"/>
            <a:ext cx="6483506" cy="960835"/>
          </a:xfrm>
        </p:spPr>
        <p:txBody>
          <a:bodyPr>
            <a:normAutofit/>
          </a:bodyPr>
          <a:lstStyle/>
          <a:p>
            <a:pPr algn="ctr"/>
            <a:r>
              <a:rPr lang="es-ES_tradnl" sz="3200" dirty="0"/>
              <a:t>Validez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6E3363E-11BB-2EBA-14F1-C65FCCEAB12C}"/>
              </a:ext>
            </a:extLst>
          </p:cNvPr>
          <p:cNvSpPr txBox="1"/>
          <p:nvPr/>
        </p:nvSpPr>
        <p:spPr>
          <a:xfrm>
            <a:off x="486525" y="6454308"/>
            <a:ext cx="36103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>
                <a:solidFill>
                  <a:srgbClr val="152B48"/>
                </a:solidFill>
                <a:latin typeface="Montserrat" pitchFamily="2" charset="77"/>
              </a:rPr>
              <a:t>L. García e at. </a:t>
            </a:r>
            <a:r>
              <a:rPr lang="es-CO" sz="1000" dirty="0" err="1">
                <a:solidFill>
                  <a:srgbClr val="152B48"/>
                </a:solidFill>
                <a:latin typeface="Montserrat" pitchFamily="2" charset="77"/>
              </a:rPr>
              <a:t>An</a:t>
            </a:r>
            <a:r>
              <a:rPr lang="es-CO" sz="10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CO" sz="1000" dirty="0" err="1">
                <a:solidFill>
                  <a:srgbClr val="152B48"/>
                </a:solidFill>
                <a:latin typeface="Montserrat" pitchFamily="2" charset="77"/>
              </a:rPr>
              <a:t>Esp</a:t>
            </a:r>
            <a:r>
              <a:rPr lang="es-CO" sz="10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CO" sz="1000" dirty="0" err="1">
                <a:solidFill>
                  <a:srgbClr val="152B48"/>
                </a:solidFill>
                <a:latin typeface="Montserrat" pitchFamily="2" charset="77"/>
              </a:rPr>
              <a:t>Pediatr</a:t>
            </a:r>
            <a:r>
              <a:rPr lang="es-CO" sz="1000" dirty="0">
                <a:solidFill>
                  <a:srgbClr val="152B48"/>
                </a:solidFill>
                <a:latin typeface="Montserrat" pitchFamily="2" charset="77"/>
              </a:rPr>
              <a:t> 1999;50:519-524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3524004D-E8D2-87A2-CE51-30111ACC7DC4}"/>
              </a:ext>
            </a:extLst>
          </p:cNvPr>
          <p:cNvSpPr txBox="1">
            <a:spLocks/>
          </p:cNvSpPr>
          <p:nvPr/>
        </p:nvSpPr>
        <p:spPr>
          <a:xfrm>
            <a:off x="721506" y="2466923"/>
            <a:ext cx="4306180" cy="283426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2B48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/>
              <a:t>Propiedad de obtener resultados verdaderos.</a:t>
            </a:r>
          </a:p>
          <a:p>
            <a:r>
              <a:rPr lang="es-ES" sz="1800" dirty="0"/>
              <a:t>Interna: en la muestra.</a:t>
            </a:r>
          </a:p>
          <a:p>
            <a:pPr lvl="1"/>
            <a:r>
              <a:rPr lang="es-ES" sz="1800" dirty="0"/>
              <a:t>Metodología.</a:t>
            </a:r>
          </a:p>
          <a:p>
            <a:pPr lvl="1"/>
            <a:r>
              <a:rPr lang="es-ES" sz="1800" dirty="0"/>
              <a:t>Errores.</a:t>
            </a:r>
          </a:p>
          <a:p>
            <a:pPr lvl="1"/>
            <a:r>
              <a:rPr lang="es-ES" sz="1800" dirty="0"/>
              <a:t>Sesgos.</a:t>
            </a:r>
          </a:p>
          <a:p>
            <a:r>
              <a:rPr lang="es-ES" sz="1800" dirty="0"/>
              <a:t>Externa: capacidad de generalizar.</a:t>
            </a:r>
          </a:p>
          <a:p>
            <a:pPr lvl="1"/>
            <a:r>
              <a:rPr lang="es-ES" sz="1800" dirty="0"/>
              <a:t>Reflejo de población.</a:t>
            </a:r>
          </a:p>
          <a:p>
            <a:endParaRPr lang="es-ES" sz="18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7475402-A594-0CC7-3B22-1B7C6D01A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400" y="1957501"/>
            <a:ext cx="3038628" cy="38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12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D987BA1-3398-5CA3-B53F-85E61ABC8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99" y="574277"/>
            <a:ext cx="8306367" cy="960835"/>
          </a:xfrm>
        </p:spPr>
        <p:txBody>
          <a:bodyPr>
            <a:normAutofit/>
          </a:bodyPr>
          <a:lstStyle/>
          <a:p>
            <a:pPr algn="ctr"/>
            <a:r>
              <a:rPr lang="es-ES_tradnl" sz="3200" dirty="0"/>
              <a:t>¿</a:t>
            </a:r>
            <a:r>
              <a:rPr lang="es-ES_tradnl" sz="3200" dirty="0" err="1"/>
              <a:t>Qu</a:t>
            </a:r>
            <a:r>
              <a:rPr lang="es-ES" sz="3200" dirty="0"/>
              <a:t>é leer?</a:t>
            </a:r>
            <a:endParaRPr lang="es-ES_tradnl" sz="3200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0537855-DD5B-2774-43DA-3A4C56689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296" y="2066160"/>
            <a:ext cx="4258333" cy="3052287"/>
          </a:xfrm>
        </p:spPr>
        <p:txBody>
          <a:bodyPr>
            <a:normAutofit/>
          </a:bodyPr>
          <a:lstStyle/>
          <a:p>
            <a:r>
              <a:rPr lang="es-ES_tradnl" sz="2000" dirty="0"/>
              <a:t>Fuentes primarias</a:t>
            </a:r>
            <a:r>
              <a:rPr lang="es-ES_tradnl" sz="2000" dirty="0">
                <a:sym typeface="Wingdings"/>
              </a:rPr>
              <a:t> estudios epidemiológicos.</a:t>
            </a:r>
            <a:endParaRPr lang="es-ES" sz="2000" dirty="0">
              <a:sym typeface="Wingdings"/>
            </a:endParaRPr>
          </a:p>
          <a:p>
            <a:r>
              <a:rPr lang="es-ES" sz="2000" dirty="0">
                <a:sym typeface="Wingdings"/>
              </a:rPr>
              <a:t>Revisiones sistemáticas.</a:t>
            </a:r>
          </a:p>
          <a:p>
            <a:r>
              <a:rPr lang="es-ES" sz="2000" dirty="0">
                <a:sym typeface="Wingdings"/>
              </a:rPr>
              <a:t>Meta-análisis.</a:t>
            </a:r>
          </a:p>
          <a:p>
            <a:r>
              <a:rPr lang="es-ES" sz="2000" b="1" dirty="0">
                <a:sym typeface="Wingdings"/>
              </a:rPr>
              <a:t>Bases de datos </a:t>
            </a:r>
            <a:r>
              <a:rPr lang="es-ES" sz="2000" b="1" dirty="0" err="1">
                <a:sym typeface="Wingdings"/>
              </a:rPr>
              <a:t>pre-apreciadas</a:t>
            </a:r>
            <a:r>
              <a:rPr lang="es-ES" sz="2000" b="1" dirty="0">
                <a:sym typeface="Wingdings"/>
              </a:rPr>
              <a:t>.</a:t>
            </a:r>
          </a:p>
          <a:p>
            <a:r>
              <a:rPr lang="es-ES" sz="2000" b="1" dirty="0">
                <a:sym typeface="Wingdings"/>
              </a:rPr>
              <a:t>Libros de texto.</a:t>
            </a:r>
          </a:p>
          <a:p>
            <a:r>
              <a:rPr lang="es-ES" sz="2000" b="1" dirty="0">
                <a:sym typeface="Wingdings"/>
              </a:rPr>
              <a:t>Revisiones narrativas.</a:t>
            </a:r>
          </a:p>
          <a:p>
            <a:r>
              <a:rPr lang="es-ES" sz="2000" b="1" dirty="0">
                <a:sym typeface="Wingdings"/>
              </a:rPr>
              <a:t>Guías de práctica clínica.</a:t>
            </a:r>
            <a:endParaRPr lang="es-ES_tradnl" sz="2000" dirty="0">
              <a:sym typeface="Wingdings"/>
            </a:endParaRPr>
          </a:p>
          <a:p>
            <a:endParaRPr lang="es-ES" dirty="0">
              <a:sym typeface="Wingdings"/>
            </a:endParaRPr>
          </a:p>
        </p:txBody>
      </p:sp>
      <p:pic>
        <p:nvPicPr>
          <p:cNvPr id="7" name="Picture 2" descr="esultado de imagen para uptodate logo">
            <a:extLst>
              <a:ext uri="{FF2B5EF4-FFF2-40B4-BE49-F238E27FC236}">
                <a16:creationId xmlns:a16="http://schemas.microsoft.com/office/drawing/2014/main" id="{F8E88AE2-B706-4126-ACEE-B84150312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66" y="2066160"/>
            <a:ext cx="3206061" cy="92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sultado de imagen para dynamed plus">
            <a:extLst>
              <a:ext uri="{FF2B5EF4-FFF2-40B4-BE49-F238E27FC236}">
                <a16:creationId xmlns:a16="http://schemas.microsoft.com/office/drawing/2014/main" id="{A1A9EA47-6F4A-5379-CE20-60781AA80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022" y="3518951"/>
            <a:ext cx="3057549" cy="15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478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9E243-3E12-FBA4-449D-79397E2C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200" dirty="0"/>
              <a:t>Derrotero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37B6AF-6742-9A2C-EEAF-6587895F4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39433"/>
            <a:ext cx="4857750" cy="3155279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O" sz="2400" b="1" dirty="0"/>
              <a:t>Conceptos básicos y tipos de estudios.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2400" dirty="0"/>
              <a:t>RCT y metaanálisis.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2400" dirty="0"/>
              <a:t>Estudios observacionales .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2400" dirty="0"/>
              <a:t>Estudios de pruebas diagnósticas.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2400" dirty="0"/>
              <a:t>Medicina basada en la evidencia y lectura crítica.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2400" dirty="0"/>
              <a:t>Bases de datos y actualidad.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188994-EE9A-AD23-DD9A-212927358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0002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72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9A32E86-0C68-F363-3839-220884AB2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178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5102" y="2278424"/>
            <a:ext cx="7353795" cy="1812472"/>
          </a:xfrm>
        </p:spPr>
        <p:txBody>
          <a:bodyPr>
            <a:normAutofit/>
          </a:bodyPr>
          <a:lstStyle/>
          <a:p>
            <a:r>
              <a:rPr lang="es-CO" sz="5400" dirty="0"/>
              <a:t>Tipos de estudios epidemiol</a:t>
            </a:r>
            <a:r>
              <a:rPr lang="es-ES" sz="5400" dirty="0" err="1"/>
              <a:t>ó</a:t>
            </a:r>
            <a:r>
              <a:rPr lang="es-CO" sz="5400" dirty="0"/>
              <a:t>gicos </a:t>
            </a:r>
          </a:p>
        </p:txBody>
      </p:sp>
    </p:spTree>
    <p:extLst>
      <p:ext uri="{BB962C8B-B14F-4D97-AF65-F5344CB8AC3E}">
        <p14:creationId xmlns:p14="http://schemas.microsoft.com/office/powerpoint/2010/main" val="3419790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14727A5-7C84-6B84-0417-09926B42E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16" y="682822"/>
            <a:ext cx="8261342" cy="960835"/>
          </a:xfrm>
        </p:spPr>
        <p:txBody>
          <a:bodyPr>
            <a:normAutofit/>
          </a:bodyPr>
          <a:lstStyle/>
          <a:p>
            <a:pPr algn="ctr"/>
            <a:r>
              <a:rPr lang="es-CO" dirty="0"/>
              <a:t>¿C</a:t>
            </a:r>
            <a:r>
              <a:rPr lang="es-ES" dirty="0" err="1"/>
              <a:t>ómo</a:t>
            </a:r>
            <a:r>
              <a:rPr lang="es-ES" dirty="0"/>
              <a:t> clasificar un estudio?</a:t>
            </a:r>
            <a:endParaRPr lang="es-CO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9D62EB10-0C1C-F2E5-DC2D-C6E8917B5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002" y="1727386"/>
            <a:ext cx="8436676" cy="1378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1800" dirty="0"/>
              <a:t>1. Finalidad del estudio.</a:t>
            </a:r>
          </a:p>
          <a:p>
            <a:pPr marL="0" indent="0">
              <a:buNone/>
            </a:pPr>
            <a:r>
              <a:rPr lang="es-CO" sz="1800" dirty="0"/>
              <a:t>2. Secuencia temporal.</a:t>
            </a:r>
          </a:p>
          <a:p>
            <a:pPr marL="0" indent="0">
              <a:buNone/>
            </a:pPr>
            <a:r>
              <a:rPr lang="es-CO" sz="1800" dirty="0"/>
              <a:t>3. Control de la asignaci</a:t>
            </a:r>
            <a:r>
              <a:rPr lang="es-ES" sz="1800" dirty="0" err="1"/>
              <a:t>ón</a:t>
            </a:r>
            <a:r>
              <a:rPr lang="es-ES" sz="1800" dirty="0"/>
              <a:t> de los factores de estudio.</a:t>
            </a:r>
          </a:p>
          <a:p>
            <a:pPr marL="0" indent="0">
              <a:buNone/>
            </a:pPr>
            <a:r>
              <a:rPr lang="es-ES" sz="1800" dirty="0"/>
              <a:t>4. Inicio del estudio en relación a la cronología de los hechos.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8AF2046-19D6-A783-F955-EC1E2EB34320}"/>
              </a:ext>
            </a:extLst>
          </p:cNvPr>
          <p:cNvSpPr txBox="1"/>
          <p:nvPr/>
        </p:nvSpPr>
        <p:spPr>
          <a:xfrm>
            <a:off x="493248" y="6341862"/>
            <a:ext cx="84366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i="1" dirty="0">
                <a:solidFill>
                  <a:srgbClr val="152B48"/>
                </a:solidFill>
                <a:latin typeface="Montserrat" pitchFamily="2" charset="77"/>
              </a:rPr>
              <a:t>Fisterra</a:t>
            </a:r>
            <a:r>
              <a:rPr lang="es-CO" sz="1000" dirty="0">
                <a:solidFill>
                  <a:srgbClr val="152B48"/>
                </a:solidFill>
                <a:latin typeface="Montserrat" pitchFamily="2" charset="77"/>
              </a:rPr>
              <a:t>. Pita Fernández </a:t>
            </a:r>
            <a:r>
              <a:rPr lang="es-CO" sz="1000" i="1" dirty="0">
                <a:solidFill>
                  <a:srgbClr val="152B48"/>
                </a:solidFill>
                <a:latin typeface="Montserrat" pitchFamily="2" charset="77"/>
              </a:rPr>
              <a:t>Elsevier</a:t>
            </a:r>
            <a:r>
              <a:rPr lang="es-CO" sz="1000" dirty="0">
                <a:solidFill>
                  <a:srgbClr val="152B48"/>
                </a:solidFill>
                <a:latin typeface="Montserrat" pitchFamily="2" charset="77"/>
              </a:rPr>
              <a:t>. </a:t>
            </a:r>
            <a:r>
              <a:rPr lang="es-CO" sz="1000" dirty="0" err="1">
                <a:solidFill>
                  <a:srgbClr val="152B48"/>
                </a:solidFill>
                <a:latin typeface="Montserrat" pitchFamily="2" charset="77"/>
              </a:rPr>
              <a:t>Available</a:t>
            </a:r>
            <a:r>
              <a:rPr lang="es-CO" sz="1000" dirty="0">
                <a:solidFill>
                  <a:srgbClr val="152B48"/>
                </a:solidFill>
                <a:latin typeface="Montserrat" pitchFamily="2" charset="77"/>
              </a:rPr>
              <a:t> at: </a:t>
            </a:r>
            <a:r>
              <a:rPr lang="es-CO" sz="1000" dirty="0">
                <a:latin typeface="Montserrat" pitchFamily="2" charset="77"/>
                <a:hlinkClick r:id="rId3"/>
              </a:rPr>
              <a:t>https://www.fisterra.com/formacion/metodologia-investigacion/tipos-estudios-clinico-epidemiologicos/</a:t>
            </a:r>
            <a:r>
              <a:rPr lang="es-CO" sz="1000" dirty="0">
                <a:latin typeface="Montserrat" pitchFamily="2" charset="77"/>
              </a:rPr>
              <a:t> </a:t>
            </a:r>
          </a:p>
        </p:txBody>
      </p:sp>
      <p:pic>
        <p:nvPicPr>
          <p:cNvPr id="4098" name="Picture 2" descr="Ensayo Clínico">
            <a:extLst>
              <a:ext uri="{FF2B5EF4-FFF2-40B4-BE49-F238E27FC236}">
                <a16:creationId xmlns:a16="http://schemas.microsoft.com/office/drawing/2014/main" id="{206E8FBB-C44C-41F5-DE7F-4B7DD759F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6"/>
          <a:stretch/>
        </p:blipFill>
        <p:spPr bwMode="auto">
          <a:xfrm>
            <a:off x="895920" y="3367241"/>
            <a:ext cx="2582900" cy="211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nsayo Clínico">
            <a:extLst>
              <a:ext uri="{FF2B5EF4-FFF2-40B4-BE49-F238E27FC236}">
                <a16:creationId xmlns:a16="http://schemas.microsoft.com/office/drawing/2014/main" id="{9369AB65-BF67-7774-F21D-F8E6A9F33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31"/>
          <a:stretch/>
        </p:blipFill>
        <p:spPr bwMode="auto">
          <a:xfrm>
            <a:off x="3739925" y="3752125"/>
            <a:ext cx="4747891" cy="126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1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8CEAA3F-70F1-F560-E5FA-E62672E07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380" y="643271"/>
            <a:ext cx="8030266" cy="960835"/>
          </a:xfrm>
        </p:spPr>
        <p:txBody>
          <a:bodyPr>
            <a:normAutofit/>
          </a:bodyPr>
          <a:lstStyle/>
          <a:p>
            <a:pPr algn="ctr"/>
            <a:r>
              <a:rPr lang="es-ES_tradnl" sz="3200" dirty="0"/>
              <a:t>Estudios en epidemiología</a:t>
            </a:r>
            <a:r>
              <a:rPr lang="es-ES" sz="3200" dirty="0"/>
              <a:t> clínica</a:t>
            </a:r>
            <a:endParaRPr lang="es-ES_tradnl" sz="3200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4ED5FC2-FCE8-7C80-8151-BE8EB91F3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380" y="1889360"/>
            <a:ext cx="4661681" cy="3705105"/>
          </a:xfrm>
        </p:spPr>
        <p:txBody>
          <a:bodyPr>
            <a:normAutofit/>
          </a:bodyPr>
          <a:lstStyle/>
          <a:p>
            <a:r>
              <a:rPr lang="es-ES_tradnl" sz="1800" dirty="0"/>
              <a:t>Primarios</a:t>
            </a:r>
          </a:p>
          <a:p>
            <a:pPr lvl="1"/>
            <a:r>
              <a:rPr lang="es-ES_tradnl" sz="1800" dirty="0"/>
              <a:t>Casos controles.</a:t>
            </a:r>
          </a:p>
          <a:p>
            <a:pPr lvl="1"/>
            <a:r>
              <a:rPr lang="es-ES_tradnl" sz="1800" dirty="0"/>
              <a:t>Cohortes.</a:t>
            </a:r>
          </a:p>
          <a:p>
            <a:pPr lvl="1"/>
            <a:r>
              <a:rPr lang="es-ES_tradnl" sz="1800" b="1" dirty="0"/>
              <a:t>Ensayos </a:t>
            </a:r>
            <a:r>
              <a:rPr lang="es-ES_tradnl" sz="1800" b="1" dirty="0" err="1"/>
              <a:t>cl</a:t>
            </a:r>
            <a:r>
              <a:rPr lang="es-ES" sz="1800" b="1" dirty="0" err="1"/>
              <a:t>ínicos</a:t>
            </a:r>
            <a:r>
              <a:rPr lang="es-ES" sz="1800" b="1" dirty="0"/>
              <a:t>.</a:t>
            </a:r>
          </a:p>
          <a:p>
            <a:pPr marL="257175" lvl="1" indent="0">
              <a:buNone/>
            </a:pPr>
            <a:endParaRPr lang="es-ES" sz="1800" b="1" dirty="0"/>
          </a:p>
          <a:p>
            <a:r>
              <a:rPr lang="es-ES" sz="1800" dirty="0"/>
              <a:t>Secundarios</a:t>
            </a:r>
          </a:p>
          <a:p>
            <a:pPr lvl="1"/>
            <a:r>
              <a:rPr lang="es-ES" sz="1800" dirty="0"/>
              <a:t>Revisiones narrativas.</a:t>
            </a:r>
          </a:p>
          <a:p>
            <a:pPr lvl="1"/>
            <a:r>
              <a:rPr lang="es-ES" sz="1800" dirty="0"/>
              <a:t>Revisiones sistemáticas.</a:t>
            </a:r>
          </a:p>
          <a:p>
            <a:pPr lvl="1"/>
            <a:r>
              <a:rPr lang="es-ES" sz="1800" dirty="0"/>
              <a:t>Meta-análisis.</a:t>
            </a:r>
          </a:p>
          <a:p>
            <a:pPr lvl="1"/>
            <a:r>
              <a:rPr lang="es-ES" sz="1800" dirty="0"/>
              <a:t>Guías de práctica clínica.</a:t>
            </a:r>
          </a:p>
          <a:p>
            <a:pPr lvl="1"/>
            <a:r>
              <a:rPr lang="es-ES" sz="1800" b="1" dirty="0"/>
              <a:t>Bases de datos basadas en la evidencia.</a:t>
            </a:r>
          </a:p>
        </p:txBody>
      </p:sp>
      <p:pic>
        <p:nvPicPr>
          <p:cNvPr id="7" name="Picture 2" descr="esultado de imagen para tipos de estudios epidemiologicos">
            <a:extLst>
              <a:ext uri="{FF2B5EF4-FFF2-40B4-BE49-F238E27FC236}">
                <a16:creationId xmlns:a16="http://schemas.microsoft.com/office/drawing/2014/main" id="{9F5FAFB7-F532-B560-9662-7F2999705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603" y="1889360"/>
            <a:ext cx="3237071" cy="323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2BDF00C-B82E-766D-CC8D-C1DA5584DCC4}"/>
              </a:ext>
            </a:extLst>
          </p:cNvPr>
          <p:cNvSpPr txBox="1"/>
          <p:nvPr/>
        </p:nvSpPr>
        <p:spPr>
          <a:xfrm>
            <a:off x="527833" y="6214729"/>
            <a:ext cx="87903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i="1" dirty="0">
                <a:solidFill>
                  <a:srgbClr val="152B48"/>
                </a:solidFill>
                <a:latin typeface="Montserrat" pitchFamily="2" charset="77"/>
              </a:rPr>
              <a:t>Fisterra</a:t>
            </a:r>
            <a:r>
              <a:rPr lang="es-CO" sz="1000" dirty="0">
                <a:solidFill>
                  <a:srgbClr val="152B48"/>
                </a:solidFill>
                <a:latin typeface="Montserrat" pitchFamily="2" charset="77"/>
              </a:rPr>
              <a:t>. Pita Fernández </a:t>
            </a:r>
            <a:r>
              <a:rPr lang="es-CO" sz="1000" i="1" dirty="0">
                <a:solidFill>
                  <a:srgbClr val="152B48"/>
                </a:solidFill>
                <a:latin typeface="Montserrat" pitchFamily="2" charset="77"/>
              </a:rPr>
              <a:t>Elsevier</a:t>
            </a:r>
            <a:r>
              <a:rPr lang="es-CO" sz="1000" dirty="0">
                <a:solidFill>
                  <a:srgbClr val="152B48"/>
                </a:solidFill>
                <a:latin typeface="Montserrat" pitchFamily="2" charset="77"/>
              </a:rPr>
              <a:t>. </a:t>
            </a:r>
            <a:r>
              <a:rPr lang="es-CO" sz="1000" dirty="0" err="1">
                <a:solidFill>
                  <a:srgbClr val="152B48"/>
                </a:solidFill>
                <a:latin typeface="Montserrat" pitchFamily="2" charset="77"/>
              </a:rPr>
              <a:t>Available</a:t>
            </a:r>
            <a:r>
              <a:rPr lang="es-CO" sz="1000" dirty="0">
                <a:solidFill>
                  <a:srgbClr val="152B48"/>
                </a:solidFill>
                <a:latin typeface="Montserrat" pitchFamily="2" charset="77"/>
              </a:rPr>
              <a:t> at</a:t>
            </a:r>
            <a:r>
              <a:rPr lang="es-CO" sz="1000" dirty="0">
                <a:latin typeface="Montserrat" pitchFamily="2" charset="77"/>
              </a:rPr>
              <a:t>: </a:t>
            </a:r>
            <a:r>
              <a:rPr lang="es-CO" sz="1000" dirty="0">
                <a:latin typeface="Montserrat" pitchFamily="2" charset="77"/>
                <a:hlinkClick r:id="rId3"/>
              </a:rPr>
              <a:t>https://www.fisterra.com/formacion/metodologia-investigacion/tipos-estudios-clinico-epidemiologicos/</a:t>
            </a:r>
            <a:r>
              <a:rPr lang="es-CO" sz="1000" dirty="0">
                <a:latin typeface="Montserrat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2992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21F2354-34DB-CA93-B828-EC3C3674C859}"/>
              </a:ext>
            </a:extLst>
          </p:cNvPr>
          <p:cNvSpPr txBox="1">
            <a:spLocks/>
          </p:cNvSpPr>
          <p:nvPr/>
        </p:nvSpPr>
        <p:spPr>
          <a:xfrm>
            <a:off x="1182430" y="3021853"/>
            <a:ext cx="6779139" cy="814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b="1" kern="1200">
                <a:solidFill>
                  <a:srgbClr val="00AAA7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800"/>
              <a:t>Estudios primarios</a:t>
            </a:r>
            <a:endParaRPr lang="es-CO" sz="4800" dirty="0"/>
          </a:p>
        </p:txBody>
      </p:sp>
    </p:spTree>
    <p:extLst>
      <p:ext uri="{BB962C8B-B14F-4D97-AF65-F5344CB8AC3E}">
        <p14:creationId xmlns:p14="http://schemas.microsoft.com/office/powerpoint/2010/main" val="2465768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>
            <a:extLst>
              <a:ext uri="{FF2B5EF4-FFF2-40B4-BE49-F238E27FC236}">
                <a16:creationId xmlns:a16="http://schemas.microsoft.com/office/drawing/2014/main" id="{B45B6579-CA19-B3B2-7C7A-9038EBF3B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132" y="1717557"/>
            <a:ext cx="514350" cy="171450"/>
          </a:xfrm>
          <a:prstGeom prst="flowChartInputOutput">
            <a:avLst/>
          </a:prstGeom>
          <a:noFill/>
          <a:ln w="9525">
            <a:solidFill>
              <a:srgbClr val="152B4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ES" altLang="es-ES_tradnl" sz="1050" dirty="0">
                <a:solidFill>
                  <a:srgbClr val="152B48"/>
                </a:solidFill>
                <a:latin typeface="Montserrat" pitchFamily="2" charset="77"/>
              </a:rPr>
              <a:t>Sí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49FF9C97-CE7F-42A7-5B66-72049966B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1306" y="1864936"/>
            <a:ext cx="514350" cy="171450"/>
          </a:xfrm>
          <a:prstGeom prst="flowChartInputOutput">
            <a:avLst/>
          </a:prstGeom>
          <a:noFill/>
          <a:ln w="9525">
            <a:solidFill>
              <a:srgbClr val="152B4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s-ES" sz="1050" dirty="0">
                <a:solidFill>
                  <a:srgbClr val="152B48"/>
                </a:solidFill>
                <a:latin typeface="Montserrat" pitchFamily="2" charset="77"/>
                <a:ea typeface="ＭＳ Ｐゴシック" charset="0"/>
                <a:cs typeface="Times New Roman" charset="0"/>
              </a:rPr>
              <a:t>No</a:t>
            </a:r>
          </a:p>
        </p:txBody>
      </p:sp>
      <p:cxnSp>
        <p:nvCxnSpPr>
          <p:cNvPr id="7" name="AutoShape 7">
            <a:extLst>
              <a:ext uri="{FF2B5EF4-FFF2-40B4-BE49-F238E27FC236}">
                <a16:creationId xmlns:a16="http://schemas.microsoft.com/office/drawing/2014/main" id="{A50CA3B7-CAC7-6541-4E9E-A564D928B3D0}"/>
              </a:ext>
            </a:extLst>
          </p:cNvPr>
          <p:cNvCxnSpPr>
            <a:cxnSpLocks noChangeShapeType="1"/>
            <a:stCxn id="32" idx="1"/>
          </p:cNvCxnSpPr>
          <p:nvPr/>
        </p:nvCxnSpPr>
        <p:spPr bwMode="auto">
          <a:xfrm flipH="1">
            <a:off x="4055897" y="1524692"/>
            <a:ext cx="363297" cy="19286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AutoShape 8">
            <a:extLst>
              <a:ext uri="{FF2B5EF4-FFF2-40B4-BE49-F238E27FC236}">
                <a16:creationId xmlns:a16="http://schemas.microsoft.com/office/drawing/2014/main" id="{25F5E3BE-924A-9BCC-1AE7-1E7C53AAB6E0}"/>
              </a:ext>
            </a:extLst>
          </p:cNvPr>
          <p:cNvCxnSpPr>
            <a:cxnSpLocks noChangeShapeType="1"/>
            <a:stCxn id="32" idx="3"/>
            <a:endCxn id="6" idx="1"/>
          </p:cNvCxnSpPr>
          <p:nvPr/>
        </p:nvCxnSpPr>
        <p:spPr bwMode="auto">
          <a:xfrm>
            <a:off x="6476594" y="1524692"/>
            <a:ext cx="471887" cy="3402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AutoShape 9" descr="Diagonal hacia abajo clara">
            <a:hlinkClick r:id="" action="ppaction://noaction"/>
            <a:extLst>
              <a:ext uri="{FF2B5EF4-FFF2-40B4-BE49-F238E27FC236}">
                <a16:creationId xmlns:a16="http://schemas.microsoft.com/office/drawing/2014/main" id="{B32C8C16-2C4F-11DF-A1EE-9F9D259B6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073" y="2310638"/>
            <a:ext cx="1604816" cy="313116"/>
          </a:xfrm>
          <a:prstGeom prst="flowChartTerminator">
            <a:avLst/>
          </a:prstGeom>
          <a:solidFill>
            <a:srgbClr val="00AAA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s-ES" sz="1125" dirty="0">
                <a:solidFill>
                  <a:srgbClr val="152B48"/>
                </a:solidFill>
                <a:latin typeface="Montserrat" pitchFamily="2" charset="77"/>
                <a:ea typeface="ＭＳ Ｐゴシック" charset="0"/>
                <a:cs typeface="Times New Roman" charset="0"/>
              </a:rPr>
              <a:t>Estudio descriptivo</a:t>
            </a:r>
          </a:p>
        </p:txBody>
      </p:sp>
      <p:cxnSp>
        <p:nvCxnSpPr>
          <p:cNvPr id="10" name="AutoShape 10">
            <a:extLst>
              <a:ext uri="{FF2B5EF4-FFF2-40B4-BE49-F238E27FC236}">
                <a16:creationId xmlns:a16="http://schemas.microsoft.com/office/drawing/2014/main" id="{0A83787D-500E-05AE-2B46-708A25BF33C5}"/>
              </a:ext>
            </a:extLst>
          </p:cNvPr>
          <p:cNvCxnSpPr>
            <a:cxnSpLocks noChangeShapeType="1"/>
            <a:stCxn id="6" idx="4"/>
            <a:endCxn id="9" idx="0"/>
          </p:cNvCxnSpPr>
          <p:nvPr/>
        </p:nvCxnSpPr>
        <p:spPr bwMode="auto">
          <a:xfrm>
            <a:off x="6948481" y="2036386"/>
            <a:ext cx="0" cy="27425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AutoShape 14" descr="Diagonal hacia abajo clara">
            <a:hlinkClick r:id="rId2" action="ppaction://hlinksldjump"/>
            <a:extLst>
              <a:ext uri="{FF2B5EF4-FFF2-40B4-BE49-F238E27FC236}">
                <a16:creationId xmlns:a16="http://schemas.microsoft.com/office/drawing/2014/main" id="{203D58A0-A8C1-4290-0691-D338A398D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181" y="2207293"/>
            <a:ext cx="1528271" cy="285750"/>
          </a:xfrm>
          <a:prstGeom prst="flowChartTerminator">
            <a:avLst/>
          </a:prstGeom>
          <a:solidFill>
            <a:srgbClr val="00AAA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ES" altLang="es-ES_tradnl" sz="1125" dirty="0">
                <a:solidFill>
                  <a:srgbClr val="152B48"/>
                </a:solidFill>
                <a:latin typeface="Montserrat" pitchFamily="2" charset="77"/>
              </a:rPr>
              <a:t>Estudio analítico</a:t>
            </a:r>
          </a:p>
        </p:txBody>
      </p:sp>
      <p:cxnSp>
        <p:nvCxnSpPr>
          <p:cNvPr id="12" name="AutoShape 15">
            <a:extLst>
              <a:ext uri="{FF2B5EF4-FFF2-40B4-BE49-F238E27FC236}">
                <a16:creationId xmlns:a16="http://schemas.microsoft.com/office/drawing/2014/main" id="{1F4C2827-1AB4-365C-AB3B-02B3931E16C9}"/>
              </a:ext>
            </a:extLst>
          </p:cNvPr>
          <p:cNvCxnSpPr>
            <a:cxnSpLocks noChangeShapeType="1"/>
            <a:stCxn id="5" idx="3"/>
            <a:endCxn id="11" idx="0"/>
          </p:cNvCxnSpPr>
          <p:nvPr/>
        </p:nvCxnSpPr>
        <p:spPr bwMode="auto">
          <a:xfrm flipH="1">
            <a:off x="3881317" y="1889007"/>
            <a:ext cx="14555" cy="3182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AutoShape 18">
            <a:extLst>
              <a:ext uri="{FF2B5EF4-FFF2-40B4-BE49-F238E27FC236}">
                <a16:creationId xmlns:a16="http://schemas.microsoft.com/office/drawing/2014/main" id="{A684C0EA-017C-08D9-98E8-EAC46C8B7CF0}"/>
              </a:ext>
            </a:extLst>
          </p:cNvPr>
          <p:cNvCxnSpPr>
            <a:cxnSpLocks noChangeShapeType="1"/>
            <a:stCxn id="11" idx="2"/>
            <a:endCxn id="34" idx="0"/>
          </p:cNvCxnSpPr>
          <p:nvPr/>
        </p:nvCxnSpPr>
        <p:spPr bwMode="auto">
          <a:xfrm>
            <a:off x="3881317" y="2493043"/>
            <a:ext cx="0" cy="36920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AutoShape 19">
            <a:extLst>
              <a:ext uri="{FF2B5EF4-FFF2-40B4-BE49-F238E27FC236}">
                <a16:creationId xmlns:a16="http://schemas.microsoft.com/office/drawing/2014/main" id="{7EB254A9-592B-3C45-E3D7-B11575088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623" y="3541761"/>
            <a:ext cx="514350" cy="171450"/>
          </a:xfrm>
          <a:prstGeom prst="flowChartInputOutput">
            <a:avLst/>
          </a:prstGeom>
          <a:noFill/>
          <a:ln w="9525">
            <a:solidFill>
              <a:srgbClr val="152B4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ES" altLang="es-ES_tradnl" sz="1050" dirty="0">
                <a:solidFill>
                  <a:srgbClr val="152B48"/>
                </a:solidFill>
                <a:latin typeface="Montserrat" pitchFamily="2" charset="77"/>
              </a:rPr>
              <a:t>Sí</a:t>
            </a:r>
          </a:p>
        </p:txBody>
      </p:sp>
      <p:sp>
        <p:nvSpPr>
          <p:cNvPr id="15" name="AutoShape 20">
            <a:extLst>
              <a:ext uri="{FF2B5EF4-FFF2-40B4-BE49-F238E27FC236}">
                <a16:creationId xmlns:a16="http://schemas.microsoft.com/office/drawing/2014/main" id="{9BC595B5-9E92-4B17-C3AA-B6C1CF026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110" y="3614287"/>
            <a:ext cx="514350" cy="171450"/>
          </a:xfrm>
          <a:prstGeom prst="flowChartInputOutput">
            <a:avLst/>
          </a:prstGeom>
          <a:noFill/>
          <a:ln w="9525">
            <a:solidFill>
              <a:srgbClr val="152B4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s-ES" sz="1050" dirty="0">
                <a:solidFill>
                  <a:srgbClr val="152B48"/>
                </a:solidFill>
                <a:latin typeface="Montserrat" pitchFamily="2" charset="77"/>
                <a:ea typeface="ＭＳ Ｐゴシック" charset="0"/>
                <a:cs typeface="Times New Roman" charset="0"/>
              </a:rPr>
              <a:t>No</a:t>
            </a:r>
          </a:p>
        </p:txBody>
      </p:sp>
      <p:cxnSp>
        <p:nvCxnSpPr>
          <p:cNvPr id="16" name="AutoShape 21">
            <a:extLst>
              <a:ext uri="{FF2B5EF4-FFF2-40B4-BE49-F238E27FC236}">
                <a16:creationId xmlns:a16="http://schemas.microsoft.com/office/drawing/2014/main" id="{4B2B7E68-4609-4087-C0B9-3F779A023E2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50735" y="3225783"/>
            <a:ext cx="1366257" cy="29641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AutoShape 22">
            <a:extLst>
              <a:ext uri="{FF2B5EF4-FFF2-40B4-BE49-F238E27FC236}">
                <a16:creationId xmlns:a16="http://schemas.microsoft.com/office/drawing/2014/main" id="{AA9C0DF4-7AB6-EB9E-5333-3D805506FC1A}"/>
              </a:ext>
            </a:extLst>
          </p:cNvPr>
          <p:cNvCxnSpPr>
            <a:cxnSpLocks noChangeShapeType="1"/>
            <a:endCxn id="15" idx="1"/>
          </p:cNvCxnSpPr>
          <p:nvPr/>
        </p:nvCxnSpPr>
        <p:spPr bwMode="auto">
          <a:xfrm>
            <a:off x="4192281" y="3216441"/>
            <a:ext cx="924004" cy="3978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AutoShape 23">
            <a:extLst>
              <a:ext uri="{FF2B5EF4-FFF2-40B4-BE49-F238E27FC236}">
                <a16:creationId xmlns:a16="http://schemas.microsoft.com/office/drawing/2014/main" id="{E1B8C1D2-8215-5685-325B-A5C8B112E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180" y="4082895"/>
            <a:ext cx="1806177" cy="285750"/>
          </a:xfrm>
          <a:prstGeom prst="flowChartTerminator">
            <a:avLst/>
          </a:prstGeom>
          <a:solidFill>
            <a:srgbClr val="00AAA7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s-ES" sz="1125" dirty="0">
                <a:solidFill>
                  <a:srgbClr val="152B48"/>
                </a:solidFill>
                <a:latin typeface="Montserrat" pitchFamily="2" charset="77"/>
                <a:ea typeface="ＭＳ Ｐゴシック" charset="0"/>
                <a:cs typeface="Times New Roman" charset="0"/>
              </a:rPr>
              <a:t>Estudio observacional</a:t>
            </a:r>
          </a:p>
        </p:txBody>
      </p:sp>
      <p:sp>
        <p:nvSpPr>
          <p:cNvPr id="19" name="AutoShape 26" descr="Diagonal hacia abajo clara">
            <a:hlinkClick r:id="" action="ppaction://noaction"/>
            <a:extLst>
              <a:ext uri="{FF2B5EF4-FFF2-40B4-BE49-F238E27FC236}">
                <a16:creationId xmlns:a16="http://schemas.microsoft.com/office/drawing/2014/main" id="{F60E8F9F-549D-A99F-E092-03C96FDD8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325" y="4570117"/>
            <a:ext cx="1543919" cy="342900"/>
          </a:xfrm>
          <a:prstGeom prst="flowChartDecis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ES" altLang="es-ES_tradnl" sz="1050" dirty="0">
                <a:solidFill>
                  <a:srgbClr val="152B48"/>
                </a:solidFill>
                <a:latin typeface="Montserrat" pitchFamily="2" charset="77"/>
              </a:rPr>
              <a:t>Causalidad</a:t>
            </a:r>
          </a:p>
        </p:txBody>
      </p:sp>
      <p:sp>
        <p:nvSpPr>
          <p:cNvPr id="20" name="AutoShape 27">
            <a:extLst>
              <a:ext uri="{FF2B5EF4-FFF2-40B4-BE49-F238E27FC236}">
                <a16:creationId xmlns:a16="http://schemas.microsoft.com/office/drawing/2014/main" id="{0A41E683-033D-E714-266C-3AAB30DE4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8887" y="5006142"/>
            <a:ext cx="499406" cy="171450"/>
          </a:xfrm>
          <a:prstGeom prst="flowChartInputOutput">
            <a:avLst/>
          </a:prstGeom>
          <a:noFill/>
          <a:ln w="9525">
            <a:solidFill>
              <a:srgbClr val="152B4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s-ES" sz="1050" dirty="0">
                <a:solidFill>
                  <a:srgbClr val="152B48"/>
                </a:solidFill>
                <a:latin typeface="Montserrat" pitchFamily="2" charset="77"/>
                <a:ea typeface="ＭＳ Ｐゴシック" charset="0"/>
                <a:cs typeface="Times New Roman" charset="0"/>
              </a:rPr>
              <a:t>No</a:t>
            </a:r>
          </a:p>
        </p:txBody>
      </p:sp>
      <p:sp>
        <p:nvSpPr>
          <p:cNvPr id="21" name="AutoShape 28" descr="Diagonal hacia abajo clara">
            <a:hlinkClick r:id="" action="ppaction://noaction"/>
            <a:extLst>
              <a:ext uri="{FF2B5EF4-FFF2-40B4-BE49-F238E27FC236}">
                <a16:creationId xmlns:a16="http://schemas.microsoft.com/office/drawing/2014/main" id="{E96E1497-0A34-5B18-84C3-3CA80F50F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944" y="5534653"/>
            <a:ext cx="1433142" cy="224143"/>
          </a:xfrm>
          <a:prstGeom prst="flowChartInputOutput">
            <a:avLst/>
          </a:prstGeom>
          <a:gradFill flip="none" rotWithShape="1">
            <a:gsLst>
              <a:gs pos="0">
                <a:srgbClr val="00AAA7">
                  <a:tint val="66000"/>
                  <a:satMod val="160000"/>
                </a:srgbClr>
              </a:gs>
              <a:gs pos="50000">
                <a:srgbClr val="00AAA7">
                  <a:tint val="44500"/>
                  <a:satMod val="160000"/>
                </a:srgbClr>
              </a:gs>
              <a:gs pos="100000">
                <a:srgbClr val="00AAA7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rgbClr val="152B4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s-ES" sz="1050" dirty="0">
                <a:solidFill>
                  <a:srgbClr val="152B48"/>
                </a:solidFill>
                <a:latin typeface="Montserrat" pitchFamily="2" charset="77"/>
                <a:ea typeface="ＭＳ Ｐゴシック" charset="0"/>
                <a:cs typeface="Times New Roman" charset="0"/>
              </a:rPr>
              <a:t>Transversal</a:t>
            </a:r>
          </a:p>
        </p:txBody>
      </p:sp>
      <p:sp>
        <p:nvSpPr>
          <p:cNvPr id="22" name="AutoShape 32">
            <a:extLst>
              <a:ext uri="{FF2B5EF4-FFF2-40B4-BE49-F238E27FC236}">
                <a16:creationId xmlns:a16="http://schemas.microsoft.com/office/drawing/2014/main" id="{6643B77E-721E-10A9-7A43-3ADFE89F4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082" y="4980398"/>
            <a:ext cx="440531" cy="171450"/>
          </a:xfrm>
          <a:prstGeom prst="flowChartInputOutput">
            <a:avLst/>
          </a:prstGeom>
          <a:noFill/>
          <a:ln w="9525">
            <a:solidFill>
              <a:srgbClr val="152B4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ES" altLang="es-ES_tradnl" sz="1050" dirty="0">
                <a:solidFill>
                  <a:srgbClr val="152B48"/>
                </a:solidFill>
                <a:latin typeface="Montserrat" pitchFamily="2" charset="77"/>
              </a:rPr>
              <a:t>Sí</a:t>
            </a:r>
          </a:p>
        </p:txBody>
      </p:sp>
      <p:sp>
        <p:nvSpPr>
          <p:cNvPr id="23" name="AutoShape 41" descr="Diagonal hacia abajo clara">
            <a:hlinkClick r:id="" action="ppaction://noaction"/>
            <a:extLst>
              <a:ext uri="{FF2B5EF4-FFF2-40B4-BE49-F238E27FC236}">
                <a16:creationId xmlns:a16="http://schemas.microsoft.com/office/drawing/2014/main" id="{D12DA642-5EB0-77D2-EB28-A74BD5D6A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95" y="5579848"/>
            <a:ext cx="1563464" cy="210576"/>
          </a:xfrm>
          <a:prstGeom prst="flowChartInputOutput">
            <a:avLst/>
          </a:prstGeom>
          <a:gradFill flip="none" rotWithShape="1">
            <a:gsLst>
              <a:gs pos="0">
                <a:srgbClr val="00AAA7">
                  <a:tint val="66000"/>
                  <a:satMod val="160000"/>
                </a:srgbClr>
              </a:gs>
              <a:gs pos="50000">
                <a:srgbClr val="00AAA7">
                  <a:tint val="44500"/>
                  <a:satMod val="160000"/>
                </a:srgbClr>
              </a:gs>
              <a:gs pos="100000">
                <a:srgbClr val="00AAA7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rgbClr val="152B4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s-ES" sz="1050" dirty="0">
                <a:solidFill>
                  <a:srgbClr val="152B48"/>
                </a:solidFill>
                <a:latin typeface="Montserrat" pitchFamily="2" charset="77"/>
                <a:ea typeface="ＭＳ Ｐゴシック" charset="0"/>
                <a:cs typeface="Times New Roman" charset="0"/>
              </a:rPr>
              <a:t>Caso-control</a:t>
            </a:r>
          </a:p>
        </p:txBody>
      </p:sp>
      <p:sp>
        <p:nvSpPr>
          <p:cNvPr id="24" name="AutoShape 46" descr="Diagonal hacia abajo clara">
            <a:hlinkClick r:id="" action="ppaction://noaction"/>
            <a:extLst>
              <a:ext uri="{FF2B5EF4-FFF2-40B4-BE49-F238E27FC236}">
                <a16:creationId xmlns:a16="http://schemas.microsoft.com/office/drawing/2014/main" id="{C41B663B-684F-2CAD-3807-58A434973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863" y="5585886"/>
            <a:ext cx="1165850" cy="210576"/>
          </a:xfrm>
          <a:prstGeom prst="flowChartInputOutput">
            <a:avLst/>
          </a:prstGeom>
          <a:gradFill flip="none" rotWithShape="1">
            <a:gsLst>
              <a:gs pos="0">
                <a:srgbClr val="00AAA7">
                  <a:tint val="66000"/>
                  <a:satMod val="160000"/>
                </a:srgbClr>
              </a:gs>
              <a:gs pos="50000">
                <a:srgbClr val="00AAA7">
                  <a:tint val="44500"/>
                  <a:satMod val="160000"/>
                </a:srgbClr>
              </a:gs>
              <a:gs pos="100000">
                <a:srgbClr val="00AAA7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rgbClr val="152B4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s-ES" sz="1050" dirty="0">
                <a:solidFill>
                  <a:srgbClr val="152B48"/>
                </a:solidFill>
                <a:latin typeface="Montserrat" pitchFamily="2" charset="77"/>
                <a:ea typeface="ＭＳ Ｐゴシック" charset="0"/>
                <a:cs typeface="Times New Roman" charset="0"/>
              </a:rPr>
              <a:t>Cohortes</a:t>
            </a:r>
          </a:p>
        </p:txBody>
      </p:sp>
      <p:sp>
        <p:nvSpPr>
          <p:cNvPr id="25" name="AutoShape 51">
            <a:extLst>
              <a:ext uri="{FF2B5EF4-FFF2-40B4-BE49-F238E27FC236}">
                <a16:creationId xmlns:a16="http://schemas.microsoft.com/office/drawing/2014/main" id="{9BB9AE36-1A64-8C46-7A1E-D80675E49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996" y="4671564"/>
            <a:ext cx="514350" cy="171450"/>
          </a:xfrm>
          <a:prstGeom prst="flowChartInputOutput">
            <a:avLst/>
          </a:prstGeom>
          <a:noFill/>
          <a:ln w="9525">
            <a:solidFill>
              <a:srgbClr val="152B4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ES" altLang="es-ES_tradnl" sz="1050" dirty="0">
                <a:solidFill>
                  <a:srgbClr val="152B48"/>
                </a:solidFill>
                <a:latin typeface="Montserrat" pitchFamily="2" charset="77"/>
              </a:rPr>
              <a:t>Sí</a:t>
            </a:r>
          </a:p>
        </p:txBody>
      </p:sp>
      <p:sp>
        <p:nvSpPr>
          <p:cNvPr id="26" name="AutoShape 52">
            <a:extLst>
              <a:ext uri="{FF2B5EF4-FFF2-40B4-BE49-F238E27FC236}">
                <a16:creationId xmlns:a16="http://schemas.microsoft.com/office/drawing/2014/main" id="{329AD600-FD48-C2BF-A6B4-7BA8D42E4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641" y="4678942"/>
            <a:ext cx="514350" cy="171450"/>
          </a:xfrm>
          <a:prstGeom prst="flowChartInputOutput">
            <a:avLst/>
          </a:prstGeom>
          <a:noFill/>
          <a:ln w="9525">
            <a:solidFill>
              <a:srgbClr val="152B4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s-ES" sz="1050" dirty="0">
                <a:solidFill>
                  <a:srgbClr val="152B48"/>
                </a:solidFill>
                <a:latin typeface="Montserrat" pitchFamily="2" charset="77"/>
                <a:ea typeface="ＭＳ Ｐゴシック" charset="0"/>
                <a:cs typeface="Times New Roman" charset="0"/>
              </a:rPr>
              <a:t>No</a:t>
            </a:r>
          </a:p>
        </p:txBody>
      </p:sp>
      <p:cxnSp>
        <p:nvCxnSpPr>
          <p:cNvPr id="27" name="AutoShape 53">
            <a:extLst>
              <a:ext uri="{FF2B5EF4-FFF2-40B4-BE49-F238E27FC236}">
                <a16:creationId xmlns:a16="http://schemas.microsoft.com/office/drawing/2014/main" id="{A23590CD-CBD8-6059-BD87-045009D22E8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57057" y="4182355"/>
            <a:ext cx="783127" cy="498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54">
            <a:extLst>
              <a:ext uri="{FF2B5EF4-FFF2-40B4-BE49-F238E27FC236}">
                <a16:creationId xmlns:a16="http://schemas.microsoft.com/office/drawing/2014/main" id="{5E2D18D9-063C-8B4A-4963-C0E1C1154A2F}"/>
              </a:ext>
            </a:extLst>
          </p:cNvPr>
          <p:cNvCxnSpPr>
            <a:cxnSpLocks noChangeShapeType="1"/>
            <a:stCxn id="35" idx="2"/>
          </p:cNvCxnSpPr>
          <p:nvPr/>
        </p:nvCxnSpPr>
        <p:spPr bwMode="auto">
          <a:xfrm>
            <a:off x="2265049" y="4357278"/>
            <a:ext cx="403921" cy="3143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AutoShape 56" descr="Diagonal hacia abajo clara">
            <a:hlinkClick r:id="" action="ppaction://noaction"/>
            <a:extLst>
              <a:ext uri="{FF2B5EF4-FFF2-40B4-BE49-F238E27FC236}">
                <a16:creationId xmlns:a16="http://schemas.microsoft.com/office/drawing/2014/main" id="{06D8ECD0-E951-8AE3-30D6-0260B4E17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724" y="5081091"/>
            <a:ext cx="1787131" cy="210576"/>
          </a:xfrm>
          <a:prstGeom prst="flowChartInputOutput">
            <a:avLst/>
          </a:prstGeom>
          <a:gradFill flip="none" rotWithShape="1">
            <a:gsLst>
              <a:gs pos="0">
                <a:srgbClr val="00AAA7">
                  <a:tint val="66000"/>
                  <a:satMod val="160000"/>
                </a:srgbClr>
              </a:gs>
              <a:gs pos="50000">
                <a:srgbClr val="00AAA7">
                  <a:tint val="44500"/>
                  <a:satMod val="160000"/>
                </a:srgbClr>
              </a:gs>
              <a:gs pos="100000">
                <a:srgbClr val="00AAA7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rgbClr val="152B4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s-ES" sz="900" dirty="0">
                <a:solidFill>
                  <a:srgbClr val="152B48"/>
                </a:solidFill>
                <a:latin typeface="Montserrat" pitchFamily="2" charset="77"/>
                <a:ea typeface="ＭＳ Ｐゴシック" charset="0"/>
                <a:cs typeface="Times New Roman" charset="0"/>
              </a:rPr>
              <a:t>Cuasi-experimental</a:t>
            </a:r>
          </a:p>
        </p:txBody>
      </p:sp>
      <p:cxnSp>
        <p:nvCxnSpPr>
          <p:cNvPr id="30" name="AutoShape 61">
            <a:extLst>
              <a:ext uri="{FF2B5EF4-FFF2-40B4-BE49-F238E27FC236}">
                <a16:creationId xmlns:a16="http://schemas.microsoft.com/office/drawing/2014/main" id="{767685B2-1DE1-1CBD-E8B9-F215EDAAEEB0}"/>
              </a:ext>
            </a:extLst>
          </p:cNvPr>
          <p:cNvCxnSpPr>
            <a:cxnSpLocks noChangeShapeType="1"/>
            <a:stCxn id="9" idx="2"/>
            <a:endCxn id="39" idx="1"/>
          </p:cNvCxnSpPr>
          <p:nvPr/>
        </p:nvCxnSpPr>
        <p:spPr bwMode="auto">
          <a:xfrm flipH="1">
            <a:off x="6937861" y="2623754"/>
            <a:ext cx="10620" cy="592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65">
            <a:extLst>
              <a:ext uri="{FF2B5EF4-FFF2-40B4-BE49-F238E27FC236}">
                <a16:creationId xmlns:a16="http://schemas.microsoft.com/office/drawing/2014/main" id="{6502ABA7-3373-4FB0-19DF-7EBBA8F024D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46798" y="3735296"/>
            <a:ext cx="0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Rombo 31">
            <a:extLst>
              <a:ext uri="{FF2B5EF4-FFF2-40B4-BE49-F238E27FC236}">
                <a16:creationId xmlns:a16="http://schemas.microsoft.com/office/drawing/2014/main" id="{ED404D06-E902-E363-0567-C02EEC9544AF}"/>
              </a:ext>
            </a:extLst>
          </p:cNvPr>
          <p:cNvSpPr/>
          <p:nvPr/>
        </p:nvSpPr>
        <p:spPr>
          <a:xfrm>
            <a:off x="4419194" y="1175197"/>
            <a:ext cx="2057400" cy="698989"/>
          </a:xfrm>
          <a:prstGeom prst="diamond">
            <a:avLst/>
          </a:prstGeom>
          <a:solidFill>
            <a:srgbClr val="00A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srgbClr val="152B48"/>
              </a:solidFill>
              <a:latin typeface="Montserrat" pitchFamily="2" charset="77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E4CA9A6-142D-DD1A-6BB6-CF3FBF259A1B}"/>
              </a:ext>
            </a:extLst>
          </p:cNvPr>
          <p:cNvSpPr txBox="1"/>
          <p:nvPr/>
        </p:nvSpPr>
        <p:spPr>
          <a:xfrm>
            <a:off x="4691718" y="1389507"/>
            <a:ext cx="1534056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25" dirty="0">
                <a:solidFill>
                  <a:srgbClr val="152B48"/>
                </a:solidFill>
                <a:latin typeface="Montserrat" pitchFamily="2" charset="77"/>
              </a:rPr>
              <a:t>¿Existe inferencia?</a:t>
            </a:r>
          </a:p>
        </p:txBody>
      </p:sp>
      <p:sp>
        <p:nvSpPr>
          <p:cNvPr id="34" name="Rombo 33">
            <a:extLst>
              <a:ext uri="{FF2B5EF4-FFF2-40B4-BE49-F238E27FC236}">
                <a16:creationId xmlns:a16="http://schemas.microsoft.com/office/drawing/2014/main" id="{1EA32818-CC35-3FEB-0227-E5271BA34CBD}"/>
              </a:ext>
            </a:extLst>
          </p:cNvPr>
          <p:cNvSpPr/>
          <p:nvPr/>
        </p:nvSpPr>
        <p:spPr>
          <a:xfrm>
            <a:off x="2833565" y="2862251"/>
            <a:ext cx="2095503" cy="572343"/>
          </a:xfrm>
          <a:prstGeom prst="diamond">
            <a:avLst/>
          </a:prstGeom>
          <a:solidFill>
            <a:srgbClr val="00A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900" dirty="0">
                <a:solidFill>
                  <a:srgbClr val="152B48"/>
                </a:solidFill>
                <a:latin typeface="Montserrat" pitchFamily="2" charset="77"/>
              </a:rPr>
              <a:t>¿Intervención</a:t>
            </a:r>
            <a:r>
              <a:rPr lang="es-ES" sz="900" dirty="0">
                <a:solidFill>
                  <a:srgbClr val="152B48"/>
                </a:solidFill>
                <a:latin typeface="Montserrat" pitchFamily="2" charset="77"/>
              </a:rPr>
              <a:t>?</a:t>
            </a:r>
            <a:endParaRPr lang="es-ES_tradnl" sz="900" dirty="0">
              <a:solidFill>
                <a:srgbClr val="152B48"/>
              </a:solidFill>
              <a:latin typeface="Montserrat" pitchFamily="2" charset="77"/>
            </a:endParaRPr>
          </a:p>
        </p:txBody>
      </p:sp>
      <p:sp>
        <p:nvSpPr>
          <p:cNvPr id="35" name="AutoShape 9" descr="Diagonal hacia abajo clara">
            <a:hlinkClick r:id="" action="ppaction://noaction"/>
            <a:extLst>
              <a:ext uri="{FF2B5EF4-FFF2-40B4-BE49-F238E27FC236}">
                <a16:creationId xmlns:a16="http://schemas.microsoft.com/office/drawing/2014/main" id="{943E5621-411A-B391-FB2C-21CE7FC06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824" y="4071528"/>
            <a:ext cx="1314449" cy="285750"/>
          </a:xfrm>
          <a:prstGeom prst="flowChartTerminator">
            <a:avLst/>
          </a:prstGeom>
          <a:solidFill>
            <a:srgbClr val="00AAA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s-ES" sz="1125" dirty="0">
                <a:solidFill>
                  <a:srgbClr val="152B48"/>
                </a:solidFill>
                <a:latin typeface="Montserrat" pitchFamily="2" charset="77"/>
                <a:ea typeface="ＭＳ Ｐゴシック" charset="0"/>
                <a:cs typeface="Times New Roman" charset="0"/>
              </a:rPr>
              <a:t>Aleatorización</a:t>
            </a:r>
          </a:p>
        </p:txBody>
      </p:sp>
      <p:sp>
        <p:nvSpPr>
          <p:cNvPr id="36" name="AutoShape 55" descr="Diagonal hacia abajo clara">
            <a:hlinkClick r:id="" action="ppaction://noaction"/>
            <a:extLst>
              <a:ext uri="{FF2B5EF4-FFF2-40B4-BE49-F238E27FC236}">
                <a16:creationId xmlns:a16="http://schemas.microsoft.com/office/drawing/2014/main" id="{8EAA5A09-16E5-9D46-6952-A7B2C0105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156" y="5096402"/>
            <a:ext cx="1311800" cy="210576"/>
          </a:xfrm>
          <a:prstGeom prst="flowChartInputOutput">
            <a:avLst/>
          </a:prstGeom>
          <a:gradFill flip="none" rotWithShape="1">
            <a:gsLst>
              <a:gs pos="0">
                <a:srgbClr val="00AAA7">
                  <a:tint val="66000"/>
                  <a:satMod val="160000"/>
                </a:srgbClr>
              </a:gs>
              <a:gs pos="50000">
                <a:srgbClr val="00AAA7">
                  <a:tint val="44500"/>
                  <a:satMod val="160000"/>
                </a:srgbClr>
              </a:gs>
              <a:gs pos="100000">
                <a:srgbClr val="00AAA7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rgbClr val="152B4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s-ES" sz="900" dirty="0">
                <a:solidFill>
                  <a:srgbClr val="152B48"/>
                </a:solidFill>
                <a:latin typeface="Montserrat" pitchFamily="2" charset="77"/>
                <a:ea typeface="ＭＳ Ｐゴシック" charset="0"/>
                <a:cs typeface="Times New Roman" charset="0"/>
              </a:rPr>
              <a:t>Experimental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A9F93AFF-E7F5-B512-E06E-5B5F13DDD160}"/>
              </a:ext>
            </a:extLst>
          </p:cNvPr>
          <p:cNvCxnSpPr>
            <a:cxnSpLocks/>
            <a:stCxn id="26" idx="4"/>
          </p:cNvCxnSpPr>
          <p:nvPr/>
        </p:nvCxnSpPr>
        <p:spPr>
          <a:xfrm>
            <a:off x="2624816" y="4850392"/>
            <a:ext cx="0" cy="3216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6226B55F-1939-B154-CFA5-759DDABE8CF3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1529736" y="4843014"/>
            <a:ext cx="1800" cy="255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utoShape 12">
            <a:extLst>
              <a:ext uri="{FF2B5EF4-FFF2-40B4-BE49-F238E27FC236}">
                <a16:creationId xmlns:a16="http://schemas.microsoft.com/office/drawing/2014/main" id="{B444EC4F-FECA-75D4-35AC-1D8D8161D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272" y="3216441"/>
            <a:ext cx="2207177" cy="342900"/>
          </a:xfrm>
          <a:prstGeom prst="flowChartInputOutput">
            <a:avLst/>
          </a:prstGeom>
          <a:gradFill flip="none" rotWithShape="1">
            <a:gsLst>
              <a:gs pos="0">
                <a:srgbClr val="00AAA7">
                  <a:tint val="66000"/>
                  <a:satMod val="160000"/>
                </a:srgbClr>
              </a:gs>
              <a:gs pos="50000">
                <a:srgbClr val="00AAA7">
                  <a:tint val="44500"/>
                  <a:satMod val="160000"/>
                </a:srgbClr>
              </a:gs>
              <a:gs pos="100000">
                <a:srgbClr val="00AAA7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rgbClr val="152B4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s-ES" altLang="es-ES_tradnl" sz="1050" dirty="0">
                <a:solidFill>
                  <a:srgbClr val="152B48"/>
                </a:solidFill>
                <a:latin typeface="Montserrat" pitchFamily="2" charset="77"/>
              </a:rPr>
              <a:t>Series de casos</a:t>
            </a:r>
          </a:p>
          <a:p>
            <a:pPr eaLnBrk="1" hangingPunct="1"/>
            <a:r>
              <a:rPr lang="es-ES" altLang="es-ES_tradnl" sz="1050" dirty="0">
                <a:solidFill>
                  <a:srgbClr val="152B48"/>
                </a:solidFill>
                <a:latin typeface="Montserrat" pitchFamily="2" charset="77"/>
              </a:rPr>
              <a:t>Estudios ecológicos</a:t>
            </a:r>
          </a:p>
        </p:txBody>
      </p: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54B926FF-EE73-D3DC-E622-AEF68EE99874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flipH="1">
            <a:off x="5116285" y="4368645"/>
            <a:ext cx="5984" cy="2014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F5E67796-3FD3-30CF-0BBB-DB45118AD9C1}"/>
              </a:ext>
            </a:extLst>
          </p:cNvPr>
          <p:cNvCxnSpPr>
            <a:stCxn id="15" idx="4"/>
            <a:endCxn id="18" idx="0"/>
          </p:cNvCxnSpPr>
          <p:nvPr/>
        </p:nvCxnSpPr>
        <p:spPr>
          <a:xfrm>
            <a:off x="5116285" y="3785737"/>
            <a:ext cx="5984" cy="2971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D060A643-19D4-A8B0-DD3F-0AC14F02994B}"/>
              </a:ext>
            </a:extLst>
          </p:cNvPr>
          <p:cNvCxnSpPr>
            <a:cxnSpLocks/>
            <a:stCxn id="19" idx="2"/>
            <a:endCxn id="22" idx="1"/>
          </p:cNvCxnSpPr>
          <p:nvPr/>
        </p:nvCxnSpPr>
        <p:spPr>
          <a:xfrm flipH="1">
            <a:off x="4300348" y="4913017"/>
            <a:ext cx="815937" cy="673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7D102FAA-B872-14B6-E7E6-A0C3795BD161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>
            <a:off x="5116285" y="4913017"/>
            <a:ext cx="812246" cy="931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212D58EF-718B-DD56-102D-79E970976A75}"/>
              </a:ext>
            </a:extLst>
          </p:cNvPr>
          <p:cNvCxnSpPr>
            <a:cxnSpLocks/>
            <a:stCxn id="22" idx="3"/>
            <a:endCxn id="24" idx="0"/>
          </p:cNvCxnSpPr>
          <p:nvPr/>
        </p:nvCxnSpPr>
        <p:spPr>
          <a:xfrm flipH="1">
            <a:off x="3733373" y="5151848"/>
            <a:ext cx="522921" cy="4340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04691754-FEF5-FC13-5329-3693CF96BA63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>
            <a:off x="4256294" y="5151848"/>
            <a:ext cx="743433" cy="428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C3CABE03-B0B2-48E5-06A8-A0206FA57321}"/>
              </a:ext>
            </a:extLst>
          </p:cNvPr>
          <p:cNvCxnSpPr>
            <a:cxnSpLocks/>
            <a:stCxn id="20" idx="4"/>
            <a:endCxn id="21" idx="1"/>
          </p:cNvCxnSpPr>
          <p:nvPr/>
        </p:nvCxnSpPr>
        <p:spPr>
          <a:xfrm>
            <a:off x="5878590" y="5177592"/>
            <a:ext cx="505925" cy="3570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uadroTexto 60">
            <a:extLst>
              <a:ext uri="{FF2B5EF4-FFF2-40B4-BE49-F238E27FC236}">
                <a16:creationId xmlns:a16="http://schemas.microsoft.com/office/drawing/2014/main" id="{786610B2-6B9C-A42C-B3BC-7CB2A90657D3}"/>
              </a:ext>
            </a:extLst>
          </p:cNvPr>
          <p:cNvSpPr txBox="1"/>
          <p:nvPr/>
        </p:nvSpPr>
        <p:spPr>
          <a:xfrm>
            <a:off x="489977" y="6351891"/>
            <a:ext cx="84366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i="1" dirty="0">
                <a:solidFill>
                  <a:srgbClr val="152B48"/>
                </a:solidFill>
                <a:latin typeface="Montserrat" pitchFamily="2" charset="77"/>
              </a:rPr>
              <a:t>Fisterra</a:t>
            </a:r>
            <a:r>
              <a:rPr lang="es-CO" sz="1000" dirty="0">
                <a:solidFill>
                  <a:srgbClr val="152B48"/>
                </a:solidFill>
                <a:latin typeface="Montserrat" pitchFamily="2" charset="77"/>
              </a:rPr>
              <a:t>. Pita Fernández </a:t>
            </a:r>
            <a:r>
              <a:rPr lang="es-CO" sz="1000" i="1" dirty="0">
                <a:solidFill>
                  <a:srgbClr val="152B48"/>
                </a:solidFill>
                <a:latin typeface="Montserrat" pitchFamily="2" charset="77"/>
              </a:rPr>
              <a:t>Elsevier</a:t>
            </a:r>
            <a:r>
              <a:rPr lang="es-CO" sz="1000" dirty="0">
                <a:solidFill>
                  <a:srgbClr val="152B48"/>
                </a:solidFill>
                <a:latin typeface="Montserrat" pitchFamily="2" charset="77"/>
              </a:rPr>
              <a:t>. </a:t>
            </a:r>
            <a:r>
              <a:rPr lang="es-CO" sz="1000" dirty="0" err="1">
                <a:solidFill>
                  <a:srgbClr val="152B48"/>
                </a:solidFill>
                <a:latin typeface="Montserrat" pitchFamily="2" charset="77"/>
              </a:rPr>
              <a:t>Available</a:t>
            </a:r>
            <a:r>
              <a:rPr lang="es-CO" sz="1000" dirty="0">
                <a:solidFill>
                  <a:srgbClr val="152B48"/>
                </a:solidFill>
                <a:latin typeface="Montserrat" pitchFamily="2" charset="77"/>
              </a:rPr>
              <a:t> at: </a:t>
            </a:r>
            <a:r>
              <a:rPr lang="es-CO" sz="1000" dirty="0">
                <a:latin typeface="Montserrat" pitchFamily="2" charset="77"/>
                <a:hlinkClick r:id="rId3"/>
              </a:rPr>
              <a:t>https://www.fisterra.com/formacion/metodologia-investigacion/tipos-estudios-clinico-epidemiologicos/</a:t>
            </a:r>
            <a:r>
              <a:rPr lang="es-CO" sz="1000" dirty="0">
                <a:latin typeface="Montserrat" pitchFamily="2" charset="77"/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B1754E1-E479-F68C-7780-61FA0B45F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20" y="182783"/>
            <a:ext cx="1620657" cy="1620657"/>
          </a:xfrm>
          <a:prstGeom prst="rect">
            <a:avLst/>
          </a:prstGeom>
          <a:ln>
            <a:solidFill>
              <a:srgbClr val="00AAA7"/>
            </a:solidFill>
          </a:ln>
        </p:spPr>
      </p:pic>
    </p:spTree>
    <p:extLst>
      <p:ext uri="{BB962C8B-B14F-4D97-AF65-F5344CB8AC3E}">
        <p14:creationId xmlns:p14="http://schemas.microsoft.com/office/powerpoint/2010/main" val="3065171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cono de color RGB de estudios observacionales Imagen Vector de stock -  Alamy">
            <a:extLst>
              <a:ext uri="{FF2B5EF4-FFF2-40B4-BE49-F238E27FC236}">
                <a16:creationId xmlns:a16="http://schemas.microsoft.com/office/drawing/2014/main" id="{69A36E9E-89B3-9F38-09F2-86A6C346CF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0"/>
          <a:stretch/>
        </p:blipFill>
        <p:spPr bwMode="auto">
          <a:xfrm>
            <a:off x="5599998" y="2339164"/>
            <a:ext cx="3093836" cy="2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4F9318E7-7D7A-8415-DE87-0B3DA42DE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49" y="602788"/>
            <a:ext cx="8200585" cy="960835"/>
          </a:xfrm>
        </p:spPr>
        <p:txBody>
          <a:bodyPr>
            <a:normAutofit/>
          </a:bodyPr>
          <a:lstStyle/>
          <a:p>
            <a:pPr algn="ctr"/>
            <a:r>
              <a:rPr lang="es-ES_tradnl" sz="3200" dirty="0"/>
              <a:t>Observacionales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1221BF8C-C0DC-CBAF-BC9D-D00DC7B75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764" y="1665463"/>
            <a:ext cx="5062060" cy="4214802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s-ES_tradnl" sz="2400" dirty="0"/>
              <a:t>El fenómeno en estudio sigue su curso en la naturaleza sin manipular los sujetos del estudio.</a:t>
            </a:r>
          </a:p>
          <a:p>
            <a:pPr>
              <a:lnSpc>
                <a:spcPct val="110000"/>
              </a:lnSpc>
            </a:pPr>
            <a:r>
              <a:rPr lang="es-ES" sz="2400" dirty="0"/>
              <a:t>Comparación de grupos de estudio.</a:t>
            </a:r>
          </a:p>
          <a:p>
            <a:pPr>
              <a:lnSpc>
                <a:spcPct val="110000"/>
              </a:lnSpc>
            </a:pPr>
            <a:r>
              <a:rPr lang="es-ES" sz="2400" dirty="0"/>
              <a:t>Estimar asociación entre la enfermedad y factores causales.</a:t>
            </a:r>
            <a:endParaRPr lang="es-ES_tradnl" sz="2400" dirty="0"/>
          </a:p>
          <a:p>
            <a:pPr>
              <a:lnSpc>
                <a:spcPct val="110000"/>
              </a:lnSpc>
            </a:pPr>
            <a:r>
              <a:rPr lang="es-ES_tradnl" sz="2400" b="1" dirty="0"/>
              <a:t>Tipos:</a:t>
            </a:r>
          </a:p>
          <a:p>
            <a:pPr lvl="1">
              <a:lnSpc>
                <a:spcPct val="110000"/>
              </a:lnSpc>
            </a:pPr>
            <a:r>
              <a:rPr lang="es-ES_tradnl" sz="2400" dirty="0"/>
              <a:t>Descriptivos.</a:t>
            </a:r>
          </a:p>
          <a:p>
            <a:pPr lvl="1">
              <a:lnSpc>
                <a:spcPct val="110000"/>
              </a:lnSpc>
            </a:pPr>
            <a:r>
              <a:rPr lang="es-ES_tradnl" sz="2400" dirty="0"/>
              <a:t>Analíticos.</a:t>
            </a:r>
          </a:p>
          <a:p>
            <a:pPr lvl="1">
              <a:lnSpc>
                <a:spcPct val="110000"/>
              </a:lnSpc>
            </a:pPr>
            <a:endParaRPr lang="es-ES_tradn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B0D764-8C2E-E26B-0C6A-45CEB43632A3}"/>
              </a:ext>
            </a:extLst>
          </p:cNvPr>
          <p:cNvSpPr txBox="1"/>
          <p:nvPr/>
        </p:nvSpPr>
        <p:spPr>
          <a:xfrm>
            <a:off x="493249" y="6339884"/>
            <a:ext cx="84366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i="1" dirty="0">
                <a:solidFill>
                  <a:srgbClr val="152B48"/>
                </a:solidFill>
                <a:latin typeface="Montserrat" pitchFamily="2" charset="77"/>
              </a:rPr>
              <a:t>Fisterra</a:t>
            </a:r>
            <a:r>
              <a:rPr lang="es-CO" sz="1000" dirty="0">
                <a:solidFill>
                  <a:srgbClr val="152B48"/>
                </a:solidFill>
                <a:latin typeface="Montserrat" pitchFamily="2" charset="77"/>
              </a:rPr>
              <a:t>. Pita Fernández </a:t>
            </a:r>
            <a:r>
              <a:rPr lang="es-CO" sz="1000" i="1" dirty="0">
                <a:solidFill>
                  <a:srgbClr val="152B48"/>
                </a:solidFill>
                <a:latin typeface="Montserrat" pitchFamily="2" charset="77"/>
              </a:rPr>
              <a:t>Elsevier</a:t>
            </a:r>
            <a:r>
              <a:rPr lang="es-CO" sz="1000" dirty="0">
                <a:solidFill>
                  <a:srgbClr val="152B48"/>
                </a:solidFill>
                <a:latin typeface="Montserrat" pitchFamily="2" charset="77"/>
              </a:rPr>
              <a:t>. </a:t>
            </a:r>
            <a:r>
              <a:rPr lang="es-CO" sz="1000" dirty="0" err="1">
                <a:solidFill>
                  <a:srgbClr val="152B48"/>
                </a:solidFill>
                <a:latin typeface="Montserrat" pitchFamily="2" charset="77"/>
              </a:rPr>
              <a:t>Available</a:t>
            </a:r>
            <a:r>
              <a:rPr lang="es-CO" sz="1000" dirty="0">
                <a:solidFill>
                  <a:srgbClr val="152B48"/>
                </a:solidFill>
                <a:latin typeface="Montserrat" pitchFamily="2" charset="77"/>
              </a:rPr>
              <a:t> a</a:t>
            </a:r>
            <a:r>
              <a:rPr lang="es-CO" sz="1000" dirty="0">
                <a:latin typeface="Montserrat" pitchFamily="2" charset="77"/>
              </a:rPr>
              <a:t>t: </a:t>
            </a:r>
            <a:r>
              <a:rPr lang="es-CO" sz="1000" dirty="0">
                <a:latin typeface="Montserrat" pitchFamily="2" charset="77"/>
                <a:hlinkClick r:id="rId4"/>
              </a:rPr>
              <a:t>https://www.fisterra.com/formacion/metodologia-investigacion/tipos-estudios-clinico-epidemiologicos/</a:t>
            </a:r>
            <a:r>
              <a:rPr lang="es-CO" sz="1000" dirty="0">
                <a:latin typeface="Montserrat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7886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27E712BC-940F-D9CB-EBA3-65FF05D34D11}"/>
              </a:ext>
            </a:extLst>
          </p:cNvPr>
          <p:cNvSpPr txBox="1">
            <a:spLocks/>
          </p:cNvSpPr>
          <p:nvPr/>
        </p:nvSpPr>
        <p:spPr>
          <a:xfrm>
            <a:off x="606025" y="416096"/>
            <a:ext cx="8042181" cy="9608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AAA7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ES_tradnl" sz="3200" dirty="0"/>
              <a:t>Estudios descriptivos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42051218-3E08-C3F5-62A9-2E5A45EC1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699" y="1745479"/>
            <a:ext cx="4786323" cy="4252793"/>
          </a:xfrm>
        </p:spPr>
        <p:txBody>
          <a:bodyPr>
            <a:normAutofit/>
          </a:bodyPr>
          <a:lstStyle/>
          <a:p>
            <a:r>
              <a:rPr lang="es-ES_tradnl" sz="2400" dirty="0"/>
              <a:t>Primer paso en la investigación</a:t>
            </a:r>
            <a:r>
              <a:rPr lang="es-ES" sz="2400" dirty="0"/>
              <a:t> epidemiológica.</a:t>
            </a:r>
            <a:endParaRPr lang="es-ES_tradnl" sz="2400" dirty="0"/>
          </a:p>
          <a:p>
            <a:r>
              <a:rPr lang="es-ES_tradnl" sz="2400" dirty="0"/>
              <a:t>Describen frecuencia y características.</a:t>
            </a:r>
          </a:p>
          <a:p>
            <a:r>
              <a:rPr lang="es-ES_tradnl" sz="2400" b="1" dirty="0"/>
              <a:t>Tipos:</a:t>
            </a:r>
          </a:p>
          <a:p>
            <a:pPr lvl="1"/>
            <a:r>
              <a:rPr lang="es-ES_tradnl" sz="2400" dirty="0"/>
              <a:t>Series de casos.</a:t>
            </a:r>
          </a:p>
          <a:p>
            <a:pPr lvl="1"/>
            <a:r>
              <a:rPr lang="es-ES_tradnl" sz="2400" dirty="0"/>
              <a:t>Estudios ecológicos.</a:t>
            </a:r>
          </a:p>
          <a:p>
            <a:pPr lvl="1"/>
            <a:r>
              <a:rPr lang="es-ES_tradnl" sz="2400" dirty="0"/>
              <a:t>Transversales o de prevalencia.</a:t>
            </a:r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B72775A-244A-69A9-CA17-F6EC33364379}"/>
              </a:ext>
            </a:extLst>
          </p:cNvPr>
          <p:cNvSpPr txBox="1"/>
          <p:nvPr/>
        </p:nvSpPr>
        <p:spPr>
          <a:xfrm>
            <a:off x="493248" y="6275784"/>
            <a:ext cx="84366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i="1" dirty="0">
                <a:solidFill>
                  <a:srgbClr val="152B48"/>
                </a:solidFill>
                <a:latin typeface="Montserrat" pitchFamily="2" charset="77"/>
              </a:rPr>
              <a:t>Fisterra</a:t>
            </a:r>
            <a:r>
              <a:rPr lang="es-CO" sz="1000" dirty="0">
                <a:solidFill>
                  <a:srgbClr val="152B48"/>
                </a:solidFill>
                <a:latin typeface="Montserrat" pitchFamily="2" charset="77"/>
              </a:rPr>
              <a:t>. Pita Fernández </a:t>
            </a:r>
            <a:r>
              <a:rPr lang="es-CO" sz="1000" i="1" dirty="0">
                <a:solidFill>
                  <a:srgbClr val="152B48"/>
                </a:solidFill>
                <a:latin typeface="Montserrat" pitchFamily="2" charset="77"/>
              </a:rPr>
              <a:t>Elsevier</a:t>
            </a:r>
            <a:r>
              <a:rPr lang="es-CO" sz="1000" dirty="0">
                <a:solidFill>
                  <a:srgbClr val="152B48"/>
                </a:solidFill>
                <a:latin typeface="Montserrat" pitchFamily="2" charset="77"/>
              </a:rPr>
              <a:t>. </a:t>
            </a:r>
            <a:r>
              <a:rPr lang="es-CO" sz="1000" dirty="0" err="1">
                <a:solidFill>
                  <a:srgbClr val="152B48"/>
                </a:solidFill>
                <a:latin typeface="Montserrat" pitchFamily="2" charset="77"/>
              </a:rPr>
              <a:t>Available</a:t>
            </a:r>
            <a:r>
              <a:rPr lang="es-CO" sz="1000" dirty="0">
                <a:solidFill>
                  <a:srgbClr val="152B48"/>
                </a:solidFill>
                <a:latin typeface="Montserrat" pitchFamily="2" charset="77"/>
              </a:rPr>
              <a:t> at</a:t>
            </a:r>
            <a:r>
              <a:rPr lang="es-CO" sz="1000" dirty="0">
                <a:latin typeface="Montserrat" pitchFamily="2" charset="77"/>
              </a:rPr>
              <a:t>: </a:t>
            </a:r>
            <a:r>
              <a:rPr lang="es-CO" sz="1000" dirty="0">
                <a:latin typeface="Montserrat" pitchFamily="2" charset="77"/>
                <a:hlinkClick r:id="rId2"/>
              </a:rPr>
              <a:t>https://www.fisterra.com/formacion/metodologia-investigacion/tipos-estudios-clinico-epidemiologicos/</a:t>
            </a:r>
            <a:r>
              <a:rPr lang="es-CO" sz="1000" dirty="0">
                <a:latin typeface="Montserrat" pitchFamily="2" charset="77"/>
              </a:rPr>
              <a:t> </a:t>
            </a:r>
          </a:p>
        </p:txBody>
      </p:sp>
      <p:pic>
        <p:nvPicPr>
          <p:cNvPr id="12290" name="Picture 2" descr="Módulo 2: Diseño de Investigaciones - Sección 1 | ORI - The Office of  Research Integrity">
            <a:extLst>
              <a:ext uri="{FF2B5EF4-FFF2-40B4-BE49-F238E27FC236}">
                <a16:creationId xmlns:a16="http://schemas.microsoft.com/office/drawing/2014/main" id="{B0DF2FF7-E785-FB76-FFFE-4D87BFF4E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708" y="2737080"/>
            <a:ext cx="2227992" cy="188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971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35A3B55D-02E5-2306-18BD-628F41C4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03" y="545724"/>
            <a:ext cx="8157503" cy="960835"/>
          </a:xfrm>
        </p:spPr>
        <p:txBody>
          <a:bodyPr>
            <a:normAutofit/>
          </a:bodyPr>
          <a:lstStyle/>
          <a:p>
            <a:pPr algn="ctr"/>
            <a:r>
              <a:rPr lang="es-CO" sz="3200" dirty="0"/>
              <a:t>Estudios anal</a:t>
            </a:r>
            <a:r>
              <a:rPr lang="es-ES" sz="3200" dirty="0"/>
              <a:t>í</a:t>
            </a:r>
            <a:r>
              <a:rPr lang="es-CO" sz="3200" dirty="0"/>
              <a:t>ticos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58BE154-D6C1-487F-8BE3-663EB512D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592" y="1793104"/>
            <a:ext cx="4078751" cy="3860249"/>
          </a:xfrm>
        </p:spPr>
        <p:txBody>
          <a:bodyPr>
            <a:normAutofit fontScale="92500"/>
          </a:bodyPr>
          <a:lstStyle/>
          <a:p>
            <a:r>
              <a:rPr lang="es-CO" sz="2400" dirty="0"/>
              <a:t>Estimar el valor de determinadas cualidades de una población.</a:t>
            </a:r>
          </a:p>
          <a:p>
            <a:r>
              <a:rPr lang="es-CO" sz="2400" dirty="0"/>
              <a:t>A partir de una muestra representativa.</a:t>
            </a:r>
          </a:p>
          <a:p>
            <a:r>
              <a:rPr lang="es-CO" sz="2400" dirty="0"/>
              <a:t>Detectando si presentan o no el efecto estudiado.</a:t>
            </a:r>
          </a:p>
          <a:p>
            <a:r>
              <a:rPr lang="es-CO" sz="2400" b="1" dirty="0"/>
              <a:t>Tipos</a:t>
            </a:r>
            <a:r>
              <a:rPr lang="es-CO" sz="2400" dirty="0"/>
              <a:t>:</a:t>
            </a:r>
          </a:p>
          <a:p>
            <a:pPr lvl="1"/>
            <a:r>
              <a:rPr lang="es-CO" sz="2400" dirty="0"/>
              <a:t>Casos y controles.</a:t>
            </a:r>
          </a:p>
          <a:p>
            <a:pPr lvl="1"/>
            <a:r>
              <a:rPr lang="es-CO" sz="2400" dirty="0"/>
              <a:t>Cohortes (prospectivos y retrospectivos).</a:t>
            </a:r>
          </a:p>
          <a:p>
            <a:endParaRPr lang="es-CO" b="1" dirty="0"/>
          </a:p>
          <a:p>
            <a:endParaRPr lang="es-CO" sz="2700" b="1" dirty="0"/>
          </a:p>
        </p:txBody>
      </p:sp>
      <p:pic>
        <p:nvPicPr>
          <p:cNvPr id="7" name="Picture 2" descr="esultado de imagen para inferir">
            <a:extLst>
              <a:ext uri="{FF2B5EF4-FFF2-40B4-BE49-F238E27FC236}">
                <a16:creationId xmlns:a16="http://schemas.microsoft.com/office/drawing/2014/main" id="{61E2C860-8978-68DD-9A7B-F25369E05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37" y="2560703"/>
            <a:ext cx="3484855" cy="232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6D1C49C-8EB1-9414-1AA9-DDADD6656E25}"/>
              </a:ext>
            </a:extLst>
          </p:cNvPr>
          <p:cNvSpPr txBox="1"/>
          <p:nvPr/>
        </p:nvSpPr>
        <p:spPr>
          <a:xfrm>
            <a:off x="490703" y="6312276"/>
            <a:ext cx="84366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i="1" dirty="0">
                <a:solidFill>
                  <a:srgbClr val="152B48"/>
                </a:solidFill>
                <a:latin typeface="Montserrat" pitchFamily="2" charset="77"/>
              </a:rPr>
              <a:t>Fisterra</a:t>
            </a:r>
            <a:r>
              <a:rPr lang="es-CO" sz="1000" dirty="0">
                <a:solidFill>
                  <a:srgbClr val="152B48"/>
                </a:solidFill>
                <a:latin typeface="Montserrat" pitchFamily="2" charset="77"/>
              </a:rPr>
              <a:t>. Pita Fernández </a:t>
            </a:r>
            <a:r>
              <a:rPr lang="es-CO" sz="1000" i="1" dirty="0">
                <a:solidFill>
                  <a:srgbClr val="152B48"/>
                </a:solidFill>
                <a:latin typeface="Montserrat" pitchFamily="2" charset="77"/>
              </a:rPr>
              <a:t>Elsevier</a:t>
            </a:r>
            <a:r>
              <a:rPr lang="es-CO" sz="1000" dirty="0">
                <a:solidFill>
                  <a:srgbClr val="152B48"/>
                </a:solidFill>
                <a:latin typeface="Montserrat" pitchFamily="2" charset="77"/>
              </a:rPr>
              <a:t>. </a:t>
            </a:r>
            <a:r>
              <a:rPr lang="es-CO" sz="1000" dirty="0" err="1">
                <a:solidFill>
                  <a:srgbClr val="152B48"/>
                </a:solidFill>
                <a:latin typeface="Montserrat" pitchFamily="2" charset="77"/>
              </a:rPr>
              <a:t>Available</a:t>
            </a:r>
            <a:r>
              <a:rPr lang="es-CO" sz="1000" dirty="0">
                <a:solidFill>
                  <a:srgbClr val="152B48"/>
                </a:solidFill>
                <a:latin typeface="Montserrat" pitchFamily="2" charset="77"/>
              </a:rPr>
              <a:t> at</a:t>
            </a:r>
            <a:r>
              <a:rPr lang="es-CO" sz="1000" dirty="0">
                <a:latin typeface="Montserrat" pitchFamily="2" charset="77"/>
              </a:rPr>
              <a:t>: </a:t>
            </a:r>
            <a:r>
              <a:rPr lang="es-CO" sz="1000" dirty="0">
                <a:latin typeface="Montserrat" pitchFamily="2" charset="77"/>
                <a:hlinkClick r:id="rId3"/>
              </a:rPr>
              <a:t>https://www.fisterra.com/formacion/metodologia-investigacion/tipos-estudios-clinico-epidemiologicos/</a:t>
            </a:r>
            <a:r>
              <a:rPr lang="es-CO" sz="1000" dirty="0">
                <a:latin typeface="Montserrat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3677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43FA62A-3A2B-6DC6-B8F1-B3EA48F45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97" y="650468"/>
            <a:ext cx="8200585" cy="960835"/>
          </a:xfrm>
        </p:spPr>
        <p:txBody>
          <a:bodyPr>
            <a:normAutofit/>
          </a:bodyPr>
          <a:lstStyle/>
          <a:p>
            <a:pPr algn="ctr"/>
            <a:r>
              <a:rPr lang="es-ES_tradnl" sz="3200" dirty="0"/>
              <a:t>Experimentales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39D94E2-FA8E-EC85-1F92-23590C90D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592" y="1997869"/>
            <a:ext cx="4296465" cy="3399729"/>
          </a:xfrm>
        </p:spPr>
        <p:txBody>
          <a:bodyPr>
            <a:normAutofit fontScale="92500" lnSpcReduction="10000"/>
          </a:bodyPr>
          <a:lstStyle/>
          <a:p>
            <a:r>
              <a:rPr lang="es-ES_tradnl" sz="2400" dirty="0"/>
              <a:t>Hay intervención</a:t>
            </a:r>
            <a:r>
              <a:rPr lang="es-ES" sz="2400" dirty="0"/>
              <a:t> del investigador.</a:t>
            </a:r>
          </a:p>
          <a:p>
            <a:r>
              <a:rPr lang="es-ES" sz="2400" dirty="0"/>
              <a:t>Asigna el factor de riesgo a los grupos de estudio.</a:t>
            </a:r>
          </a:p>
          <a:p>
            <a:r>
              <a:rPr lang="es-ES" sz="2400" dirty="0"/>
              <a:t>Media la aleatorización como método para disminuir sesgos.</a:t>
            </a:r>
          </a:p>
          <a:p>
            <a:r>
              <a:rPr lang="es-ES" sz="2400" b="1" dirty="0"/>
              <a:t>Tipos:</a:t>
            </a:r>
          </a:p>
          <a:p>
            <a:pPr lvl="1"/>
            <a:r>
              <a:rPr lang="es-ES" sz="2400" dirty="0"/>
              <a:t>Ensayos clínicos.</a:t>
            </a:r>
          </a:p>
          <a:p>
            <a:pPr lvl="1"/>
            <a:r>
              <a:rPr lang="es-ES" sz="2400" dirty="0"/>
              <a:t>Ensayos de campo.</a:t>
            </a:r>
          </a:p>
          <a:p>
            <a:pPr lvl="1"/>
            <a:r>
              <a:rPr lang="es-ES" sz="2400" dirty="0"/>
              <a:t>Ensayos comunitarios.</a:t>
            </a:r>
          </a:p>
          <a:p>
            <a:pPr lvl="1"/>
            <a:endParaRPr lang="es-ES" dirty="0"/>
          </a:p>
          <a:p>
            <a:endParaRPr lang="es-ES_tradn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3B914CC-187E-9D0B-E1BD-8B02DC6C8D84}"/>
              </a:ext>
            </a:extLst>
          </p:cNvPr>
          <p:cNvSpPr txBox="1"/>
          <p:nvPr/>
        </p:nvSpPr>
        <p:spPr>
          <a:xfrm>
            <a:off x="513797" y="6285696"/>
            <a:ext cx="87903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i="1" dirty="0">
                <a:solidFill>
                  <a:srgbClr val="152B48"/>
                </a:solidFill>
                <a:latin typeface="Montserrat" pitchFamily="2" charset="77"/>
              </a:rPr>
              <a:t>Fisterra</a:t>
            </a:r>
            <a:r>
              <a:rPr lang="es-CO" sz="1000" dirty="0">
                <a:solidFill>
                  <a:srgbClr val="152B48"/>
                </a:solidFill>
                <a:latin typeface="Montserrat" pitchFamily="2" charset="77"/>
              </a:rPr>
              <a:t>. Pita Fernández </a:t>
            </a:r>
            <a:r>
              <a:rPr lang="es-CO" sz="1000" i="1" dirty="0">
                <a:solidFill>
                  <a:srgbClr val="152B48"/>
                </a:solidFill>
                <a:latin typeface="Montserrat" pitchFamily="2" charset="77"/>
              </a:rPr>
              <a:t>Elsevier</a:t>
            </a:r>
            <a:r>
              <a:rPr lang="es-CO" sz="1000" dirty="0">
                <a:solidFill>
                  <a:srgbClr val="152B48"/>
                </a:solidFill>
                <a:latin typeface="Montserrat" pitchFamily="2" charset="77"/>
              </a:rPr>
              <a:t>. </a:t>
            </a:r>
            <a:r>
              <a:rPr lang="es-CO" sz="1000" dirty="0" err="1">
                <a:solidFill>
                  <a:srgbClr val="152B48"/>
                </a:solidFill>
                <a:latin typeface="Montserrat" pitchFamily="2" charset="77"/>
              </a:rPr>
              <a:t>Available</a:t>
            </a:r>
            <a:r>
              <a:rPr lang="es-CO" sz="1000" dirty="0">
                <a:solidFill>
                  <a:srgbClr val="152B48"/>
                </a:solidFill>
                <a:latin typeface="Montserrat" pitchFamily="2" charset="77"/>
              </a:rPr>
              <a:t> at</a:t>
            </a:r>
            <a:r>
              <a:rPr lang="es-CO" sz="1000" dirty="0">
                <a:latin typeface="Montserrat" pitchFamily="2" charset="77"/>
              </a:rPr>
              <a:t>: </a:t>
            </a:r>
            <a:r>
              <a:rPr lang="es-CO" sz="1000" dirty="0">
                <a:latin typeface="Montserrat" pitchFamily="2" charset="77"/>
                <a:hlinkClick r:id="rId3"/>
              </a:rPr>
              <a:t>https://www.fisterra.com/formacion/metodologia-investigacion/tipos-estudios-clinico-epidemiologicos/</a:t>
            </a:r>
            <a:r>
              <a:rPr lang="es-CO" sz="1000" dirty="0">
                <a:latin typeface="Montserrat" pitchFamily="2" charset="77"/>
              </a:rPr>
              <a:t> </a:t>
            </a:r>
          </a:p>
        </p:txBody>
      </p:sp>
      <p:pic>
        <p:nvPicPr>
          <p:cNvPr id="8194" name="Picture 2" descr="Enfoque Ocupacional en la Red.Salud y Seguridad Laboral: Los Estudios  Experimentales o de Intervencion">
            <a:extLst>
              <a:ext uri="{FF2B5EF4-FFF2-40B4-BE49-F238E27FC236}">
                <a16:creationId xmlns:a16="http://schemas.microsoft.com/office/drawing/2014/main" id="{282BD414-21AC-36E3-C4FF-C26EC69EB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972" y="2257819"/>
            <a:ext cx="3663410" cy="23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164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3C72AB-190F-A9F6-C932-10FC99E7E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200" dirty="0"/>
              <a:t>¿Qu</a:t>
            </a:r>
            <a:r>
              <a:rPr lang="es-ES" sz="3200" dirty="0"/>
              <a:t>é es la epidemiología</a:t>
            </a:r>
            <a:r>
              <a:rPr lang="es-CO" sz="3200" dirty="0"/>
              <a:t>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857CE3-B720-482F-B206-4385E8F3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3377"/>
            <a:ext cx="8416637" cy="44532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ES" sz="2400" i="1" dirty="0"/>
              <a:t>Deriva del griego: </a:t>
            </a:r>
            <a:r>
              <a:rPr lang="es-ES" sz="2400" b="1" dirty="0"/>
              <a:t>Epi </a:t>
            </a:r>
            <a:r>
              <a:rPr lang="es-ES" sz="2400" dirty="0"/>
              <a:t>(sobre) </a:t>
            </a:r>
            <a:r>
              <a:rPr lang="es-ES" sz="2400" b="1" dirty="0"/>
              <a:t>demos </a:t>
            </a:r>
            <a:r>
              <a:rPr lang="es-ES" sz="2400" dirty="0"/>
              <a:t>(pueblo) y </a:t>
            </a:r>
            <a:r>
              <a:rPr lang="es-ES" sz="2400" b="1" dirty="0"/>
              <a:t>logos </a:t>
            </a:r>
            <a:r>
              <a:rPr lang="es-ES" sz="2400" dirty="0"/>
              <a:t>(ciencia)</a:t>
            </a:r>
          </a:p>
          <a:p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7CFA9E-1E9B-D0EB-1613-706F060DF82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4511" y="2893019"/>
            <a:ext cx="4683579" cy="22062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400" dirty="0">
                <a:latin typeface="Montserrat" pitchFamily="2" charset="77"/>
                <a:ea typeface="Microsoft JhengHei" charset="-120"/>
                <a:cs typeface="Microsoft JhengHei" charset="-120"/>
              </a:rPr>
              <a:t>Estudia la </a:t>
            </a:r>
            <a:r>
              <a:rPr lang="es-ES" sz="2400" b="1" dirty="0">
                <a:latin typeface="Montserrat" pitchFamily="2" charset="77"/>
                <a:ea typeface="Microsoft JhengHei" charset="-120"/>
                <a:cs typeface="Microsoft JhengHei" charset="-120"/>
              </a:rPr>
              <a:t>distribución</a:t>
            </a:r>
            <a:r>
              <a:rPr lang="es-ES" sz="2400" dirty="0">
                <a:latin typeface="Montserrat" pitchFamily="2" charset="77"/>
                <a:ea typeface="Microsoft JhengHei" charset="-120"/>
                <a:cs typeface="Microsoft JhengHei" charset="-120"/>
              </a:rPr>
              <a:t>, </a:t>
            </a:r>
            <a:r>
              <a:rPr lang="es-ES" sz="2400" b="1" dirty="0">
                <a:latin typeface="Montserrat" pitchFamily="2" charset="77"/>
                <a:ea typeface="Microsoft JhengHei" charset="-120"/>
                <a:cs typeface="Microsoft JhengHei" charset="-120"/>
              </a:rPr>
              <a:t>frecuencia, determinantes, relaciones, predicciones</a:t>
            </a:r>
            <a:r>
              <a:rPr lang="es-ES" sz="2400" dirty="0">
                <a:latin typeface="Montserrat" pitchFamily="2" charset="77"/>
                <a:ea typeface="Microsoft JhengHei" charset="-120"/>
                <a:cs typeface="Microsoft JhengHei" charset="-120"/>
              </a:rPr>
              <a:t> y control de </a:t>
            </a:r>
            <a:r>
              <a:rPr lang="es-ES" sz="2400" b="1" dirty="0">
                <a:latin typeface="Montserrat" pitchFamily="2" charset="77"/>
                <a:ea typeface="Microsoft JhengHei" charset="-120"/>
                <a:cs typeface="Microsoft JhengHei" charset="-120"/>
              </a:rPr>
              <a:t>los factores </a:t>
            </a:r>
            <a:r>
              <a:rPr lang="es-ES" sz="2400" dirty="0">
                <a:latin typeface="Montserrat" pitchFamily="2" charset="77"/>
                <a:ea typeface="Microsoft JhengHei" charset="-120"/>
                <a:cs typeface="Microsoft JhengHei" charset="-120"/>
              </a:rPr>
              <a:t>relacionados con la </a:t>
            </a:r>
            <a:r>
              <a:rPr lang="es-ES" sz="2400" b="1" dirty="0">
                <a:solidFill>
                  <a:srgbClr val="00AAA7"/>
                </a:solidFill>
                <a:latin typeface="Montserrat" pitchFamily="2" charset="77"/>
                <a:ea typeface="Microsoft JhengHei" charset="-120"/>
                <a:cs typeface="Microsoft JhengHei" charset="-120"/>
              </a:rPr>
              <a:t>salud</a:t>
            </a:r>
            <a:r>
              <a:rPr lang="es-ES" sz="2400" dirty="0">
                <a:latin typeface="Montserrat" pitchFamily="2" charset="77"/>
                <a:ea typeface="Microsoft JhengHei" charset="-120"/>
                <a:cs typeface="Microsoft JhengHei" charset="-120"/>
              </a:rPr>
              <a:t> y </a:t>
            </a:r>
            <a:r>
              <a:rPr lang="es-ES" sz="2400" b="1" dirty="0">
                <a:solidFill>
                  <a:srgbClr val="00AAA7"/>
                </a:solidFill>
                <a:latin typeface="Montserrat" pitchFamily="2" charset="77"/>
                <a:ea typeface="Microsoft JhengHei" charset="-120"/>
                <a:cs typeface="Microsoft JhengHei" charset="-120"/>
              </a:rPr>
              <a:t>enfermedad</a:t>
            </a:r>
            <a:r>
              <a:rPr lang="es-ES" sz="2400" dirty="0">
                <a:latin typeface="Montserrat" pitchFamily="2" charset="77"/>
                <a:ea typeface="Microsoft JhengHei" charset="-120"/>
                <a:cs typeface="Microsoft JhengHei" charset="-120"/>
              </a:rPr>
              <a:t> en </a:t>
            </a:r>
            <a:r>
              <a:rPr lang="es-ES" sz="2400" b="1" dirty="0">
                <a:latin typeface="Montserrat" pitchFamily="2" charset="77"/>
                <a:ea typeface="Microsoft JhengHei" charset="-120"/>
                <a:cs typeface="Microsoft JhengHei" charset="-120"/>
              </a:rPr>
              <a:t>poblaciones humanas.</a:t>
            </a:r>
            <a:endParaRPr lang="es-CO" sz="2400" dirty="0">
              <a:latin typeface="Montserrat" pitchFamily="2" charset="77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96510E5-E563-36F0-A5A8-B32E7F668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973" y="2718682"/>
            <a:ext cx="2869639" cy="255490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8948337-27C5-5799-D5DB-4DD6D81B3A10}"/>
              </a:ext>
            </a:extLst>
          </p:cNvPr>
          <p:cNvSpPr txBox="1"/>
          <p:nvPr/>
        </p:nvSpPr>
        <p:spPr>
          <a:xfrm>
            <a:off x="456138" y="6492872"/>
            <a:ext cx="62544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Guyatt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G.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Users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' guides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to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the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medical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literature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. New York [etc.]: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McGrawHill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Education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; 2015</a:t>
            </a:r>
          </a:p>
        </p:txBody>
      </p:sp>
    </p:spTree>
    <p:extLst>
      <p:ext uri="{BB962C8B-B14F-4D97-AF65-F5344CB8AC3E}">
        <p14:creationId xmlns:p14="http://schemas.microsoft.com/office/powerpoint/2010/main" val="3446186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310F389-FA97-6F31-BEDF-4EC4628BE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49" y="682824"/>
            <a:ext cx="8200585" cy="960835"/>
          </a:xfrm>
        </p:spPr>
        <p:txBody>
          <a:bodyPr>
            <a:normAutofit/>
          </a:bodyPr>
          <a:lstStyle/>
          <a:p>
            <a:pPr algn="ctr"/>
            <a:r>
              <a:rPr lang="es-ES_tradnl" sz="3200" dirty="0"/>
              <a:t>Ensayos cl</a:t>
            </a:r>
            <a:r>
              <a:rPr lang="es-ES" sz="3200" dirty="0" err="1"/>
              <a:t>ínicos</a:t>
            </a:r>
            <a:endParaRPr lang="es-ES_tradnl" sz="3200" dirty="0"/>
          </a:p>
        </p:txBody>
      </p:sp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75096F64-2807-039B-C845-C4A106585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508" y="2147474"/>
            <a:ext cx="3930702" cy="3286027"/>
          </a:xfrm>
        </p:spPr>
        <p:txBody>
          <a:bodyPr>
            <a:normAutofit fontScale="92500" lnSpcReduction="10000"/>
          </a:bodyPr>
          <a:lstStyle/>
          <a:p>
            <a:r>
              <a:rPr lang="es-ES" sz="2400" dirty="0"/>
              <a:t>Estudio experimental por excelencia.</a:t>
            </a:r>
          </a:p>
          <a:p>
            <a:r>
              <a:rPr lang="es-ES" sz="2400" dirty="0"/>
              <a:t>Uno de los estudios con más valor en medicina. </a:t>
            </a:r>
            <a:endParaRPr lang="es-ES_tradnl" sz="2400" dirty="0"/>
          </a:p>
          <a:p>
            <a:r>
              <a:rPr lang="es-ES_tradnl" sz="2400" dirty="0"/>
              <a:t>La aleatorización permite ajustar por lo conocido y lo que no.</a:t>
            </a:r>
          </a:p>
          <a:p>
            <a:r>
              <a:rPr lang="es-ES_tradnl" sz="2400" dirty="0"/>
              <a:t>Existen de varios tipos.</a:t>
            </a:r>
          </a:p>
          <a:p>
            <a:r>
              <a:rPr lang="es-ES_tradnl" sz="2400" dirty="0"/>
              <a:t>Diseño y rigurosidad para disminuir sesgos.</a:t>
            </a:r>
          </a:p>
          <a:p>
            <a:endParaRPr lang="es-ES_tradn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8B74EE-EB0C-C080-69A6-B530205907E8}"/>
              </a:ext>
            </a:extLst>
          </p:cNvPr>
          <p:cNvSpPr txBox="1"/>
          <p:nvPr/>
        </p:nvSpPr>
        <p:spPr>
          <a:xfrm>
            <a:off x="466871" y="6269251"/>
            <a:ext cx="84366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i="1" dirty="0">
                <a:solidFill>
                  <a:srgbClr val="152B48"/>
                </a:solidFill>
                <a:latin typeface="Montserrat" pitchFamily="2" charset="77"/>
              </a:rPr>
              <a:t>Fisterra</a:t>
            </a:r>
            <a:r>
              <a:rPr lang="es-CO" sz="1000" dirty="0">
                <a:solidFill>
                  <a:srgbClr val="152B48"/>
                </a:solidFill>
                <a:latin typeface="Montserrat" pitchFamily="2" charset="77"/>
              </a:rPr>
              <a:t>. Pita Fernández </a:t>
            </a:r>
            <a:r>
              <a:rPr lang="es-CO" sz="1000" i="1" dirty="0">
                <a:solidFill>
                  <a:srgbClr val="152B48"/>
                </a:solidFill>
                <a:latin typeface="Montserrat" pitchFamily="2" charset="77"/>
              </a:rPr>
              <a:t>Elsevier</a:t>
            </a:r>
            <a:r>
              <a:rPr lang="es-CO" sz="1000" dirty="0">
                <a:solidFill>
                  <a:srgbClr val="152B48"/>
                </a:solidFill>
                <a:latin typeface="Montserrat" pitchFamily="2" charset="77"/>
              </a:rPr>
              <a:t>. </a:t>
            </a:r>
            <a:r>
              <a:rPr lang="es-CO" sz="1000" dirty="0" err="1">
                <a:solidFill>
                  <a:srgbClr val="152B48"/>
                </a:solidFill>
                <a:latin typeface="Montserrat" pitchFamily="2" charset="77"/>
              </a:rPr>
              <a:t>Available</a:t>
            </a:r>
            <a:r>
              <a:rPr lang="es-CO" sz="1000" dirty="0">
                <a:solidFill>
                  <a:srgbClr val="152B48"/>
                </a:solidFill>
                <a:latin typeface="Montserrat" pitchFamily="2" charset="77"/>
              </a:rPr>
              <a:t> a</a:t>
            </a:r>
            <a:r>
              <a:rPr lang="es-CO" sz="1000" dirty="0">
                <a:latin typeface="Montserrat" pitchFamily="2" charset="77"/>
              </a:rPr>
              <a:t>t: </a:t>
            </a:r>
            <a:r>
              <a:rPr lang="es-CO" sz="1000" dirty="0">
                <a:latin typeface="Montserrat" pitchFamily="2" charset="77"/>
                <a:hlinkClick r:id="rId3"/>
              </a:rPr>
              <a:t>https://www.fisterra.com/formacion/metodologia-investigacion/tipos-estudios-clinico-epidemiologicos/</a:t>
            </a:r>
            <a:r>
              <a:rPr lang="es-CO" sz="1000" dirty="0">
                <a:latin typeface="Montserrat" pitchFamily="2" charset="77"/>
              </a:rPr>
              <a:t> </a:t>
            </a:r>
          </a:p>
        </p:txBody>
      </p:sp>
      <p:pic>
        <p:nvPicPr>
          <p:cNvPr id="9218" name="Picture 2" descr="Avances de la IA en medicina y los ensayos clínicos | MIT SMR México">
            <a:extLst>
              <a:ext uri="{FF2B5EF4-FFF2-40B4-BE49-F238E27FC236}">
                <a16:creationId xmlns:a16="http://schemas.microsoft.com/office/drawing/2014/main" id="{1ECCE33B-64B7-D812-DF65-143C50BE0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36" y="2332530"/>
            <a:ext cx="3930702" cy="262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280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73831-E4A1-24D5-AF0B-AEFC23AC7D5E}"/>
              </a:ext>
            </a:extLst>
          </p:cNvPr>
          <p:cNvSpPr txBox="1">
            <a:spLocks/>
          </p:cNvSpPr>
          <p:nvPr/>
        </p:nvSpPr>
        <p:spPr>
          <a:xfrm>
            <a:off x="1144330" y="3066045"/>
            <a:ext cx="6855339" cy="307190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b="1" kern="1200">
                <a:solidFill>
                  <a:srgbClr val="00AAA7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000"/>
              <a:t>Estudios Secundarios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4021322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680F9-8F41-26F5-A109-645C176E4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200" dirty="0"/>
              <a:t>Revisiones sistemáticas y 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4A6177-1897-0591-E027-3E49A47C0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921" y="1690691"/>
            <a:ext cx="3602125" cy="2606397"/>
          </a:xfrm>
        </p:spPr>
        <p:txBody>
          <a:bodyPr>
            <a:noAutofit/>
          </a:bodyPr>
          <a:lstStyle/>
          <a:p>
            <a:r>
              <a:rPr lang="es-CO" sz="2400" dirty="0"/>
              <a:t>Sintetizar la evidencia existente.</a:t>
            </a:r>
          </a:p>
          <a:p>
            <a:pPr marL="0" indent="0">
              <a:buNone/>
            </a:pPr>
            <a:endParaRPr lang="es-CO" sz="2400" dirty="0"/>
          </a:p>
          <a:p>
            <a:r>
              <a:rPr lang="es-CO" sz="2400" dirty="0"/>
              <a:t>Revisión sistemática</a:t>
            </a:r>
          </a:p>
          <a:p>
            <a:pPr lvl="1"/>
            <a:r>
              <a:rPr lang="es-CO" sz="2400" dirty="0"/>
              <a:t>Rigurosa.</a:t>
            </a:r>
          </a:p>
          <a:p>
            <a:pPr lvl="1"/>
            <a:r>
              <a:rPr lang="es-CO" sz="2400" dirty="0"/>
              <a:t>Reproducible.</a:t>
            </a:r>
          </a:p>
          <a:p>
            <a:pPr lvl="1"/>
            <a:r>
              <a:rPr lang="es-CO" sz="2400" dirty="0"/>
              <a:t>Circunscrita.</a:t>
            </a:r>
          </a:p>
          <a:p>
            <a:pPr marL="257175" lvl="1" indent="0">
              <a:buNone/>
            </a:pPr>
            <a:endParaRPr lang="es-CO" sz="2400" dirty="0"/>
          </a:p>
          <a:p>
            <a:r>
              <a:rPr lang="es-CO" sz="2400" dirty="0"/>
              <a:t>Meta-análisis</a:t>
            </a:r>
          </a:p>
          <a:p>
            <a:pPr lvl="1"/>
            <a:r>
              <a:rPr lang="es-CO" sz="2400" dirty="0"/>
              <a:t>Combinar estudios.</a:t>
            </a:r>
          </a:p>
          <a:p>
            <a:pPr lvl="1"/>
            <a:r>
              <a:rPr lang="es-CO" sz="2400" dirty="0"/>
              <a:t>Estimar magnitud.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62A297B-1555-9B16-77E5-CF36849BA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350" y="4738480"/>
            <a:ext cx="1254444" cy="15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EB5D445-1608-85C8-892F-8F57812D0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90691"/>
            <a:ext cx="4221145" cy="29076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45A5803-2016-2D52-1E2A-9C90CEF931A4}"/>
              </a:ext>
            </a:extLst>
          </p:cNvPr>
          <p:cNvSpPr txBox="1"/>
          <p:nvPr/>
        </p:nvSpPr>
        <p:spPr>
          <a:xfrm>
            <a:off x="471586" y="6492872"/>
            <a:ext cx="55837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>
                <a:solidFill>
                  <a:srgbClr val="152B48"/>
                </a:solidFill>
                <a:effectLst/>
                <a:latin typeface="Montserrat" pitchFamily="2" charset="77"/>
              </a:rPr>
              <a:t>Fletcher, R. and Fletcher, S.W. (2016) </a:t>
            </a:r>
            <a:r>
              <a:rPr lang="es-CO" sz="1000" i="1" dirty="0">
                <a:solidFill>
                  <a:srgbClr val="152B48"/>
                </a:solidFill>
                <a:effectLst/>
                <a:latin typeface="Montserrat" pitchFamily="2" charset="77"/>
              </a:rPr>
              <a:t>Epidemiologia </a:t>
            </a:r>
            <a:r>
              <a:rPr lang="es-CO" sz="1000" i="1" dirty="0" err="1">
                <a:solidFill>
                  <a:srgbClr val="152B48"/>
                </a:solidFill>
                <a:effectLst/>
                <a:latin typeface="Montserrat" pitchFamily="2" charset="77"/>
              </a:rPr>
              <a:t>Clínica</a:t>
            </a:r>
            <a:r>
              <a:rPr lang="es-CO" sz="1000" dirty="0">
                <a:solidFill>
                  <a:srgbClr val="152B48"/>
                </a:solidFill>
                <a:effectLst/>
                <a:latin typeface="Montserrat" pitchFamily="2" charset="77"/>
              </a:rPr>
              <a:t>. Wolters </a:t>
            </a:r>
            <a:r>
              <a:rPr lang="es-CO" sz="1000" dirty="0" err="1">
                <a:solidFill>
                  <a:srgbClr val="152B48"/>
                </a:solidFill>
                <a:effectLst/>
                <a:latin typeface="Montserrat" pitchFamily="2" charset="77"/>
              </a:rPr>
              <a:t>Kluwer</a:t>
            </a:r>
            <a:r>
              <a:rPr lang="es-CO" sz="1000" dirty="0">
                <a:solidFill>
                  <a:srgbClr val="152B48"/>
                </a:solidFill>
                <a:effectLst/>
                <a:latin typeface="Montserrat" pitchFamily="2" charset="77"/>
              </a:rPr>
              <a:t> </a:t>
            </a:r>
            <a:r>
              <a:rPr lang="es-CO" sz="1000" dirty="0" err="1">
                <a:solidFill>
                  <a:srgbClr val="152B48"/>
                </a:solidFill>
                <a:effectLst/>
                <a:latin typeface="Montserrat" pitchFamily="2" charset="77"/>
              </a:rPr>
              <a:t>Health</a:t>
            </a:r>
            <a:r>
              <a:rPr lang="es-CO" sz="1000" dirty="0">
                <a:solidFill>
                  <a:srgbClr val="152B48"/>
                </a:solidFill>
                <a:effectLst/>
                <a:latin typeface="Montserrat" pitchFamily="2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14055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76DA071-B14E-8C15-5843-891D331C1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055" y="1128851"/>
            <a:ext cx="6434775" cy="720626"/>
          </a:xfrm>
        </p:spPr>
        <p:txBody>
          <a:bodyPr>
            <a:normAutofit/>
          </a:bodyPr>
          <a:lstStyle/>
          <a:p>
            <a:pPr algn="ctr"/>
            <a:r>
              <a:rPr lang="es-ES_tradnl" sz="2400" dirty="0"/>
              <a:t>Conclusiones</a:t>
            </a:r>
          </a:p>
        </p:txBody>
      </p:sp>
      <p:graphicFrame>
        <p:nvGraphicFramePr>
          <p:cNvPr id="3" name="Marcador de contenido 2">
            <a:extLst>
              <a:ext uri="{FF2B5EF4-FFF2-40B4-BE49-F238E27FC236}">
                <a16:creationId xmlns:a16="http://schemas.microsoft.com/office/drawing/2014/main" id="{D284E4D5-A65C-00D9-46B8-332793B536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292383"/>
              </p:ext>
            </p:extLst>
          </p:nvPr>
        </p:nvGraphicFramePr>
        <p:xfrm>
          <a:off x="1517073" y="1985704"/>
          <a:ext cx="6483927" cy="3787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1382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9F8B07-C73C-12B6-B8F2-840EC40A5B08}"/>
              </a:ext>
            </a:extLst>
          </p:cNvPr>
          <p:cNvSpPr txBox="1">
            <a:spLocks/>
          </p:cNvSpPr>
          <p:nvPr/>
        </p:nvSpPr>
        <p:spPr>
          <a:xfrm>
            <a:off x="1972735" y="2336123"/>
            <a:ext cx="5198529" cy="1154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b="1" kern="1200">
                <a:solidFill>
                  <a:srgbClr val="00AAA7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pPr algn="ctr" defTabSz="905256"/>
            <a:r>
              <a:rPr lang="en-US" sz="4400" dirty="0">
                <a:latin typeface="Montserrat" pitchFamily="2" charset="77"/>
              </a:rPr>
              <a:t>¡</a:t>
            </a:r>
            <a:r>
              <a:rPr lang="en-US" sz="4400" dirty="0" err="1">
                <a:latin typeface="Montserrat" pitchFamily="2" charset="77"/>
              </a:rPr>
              <a:t>Muchas</a:t>
            </a:r>
            <a:r>
              <a:rPr lang="en-US" sz="4400" dirty="0">
                <a:latin typeface="Montserrat" pitchFamily="2" charset="77"/>
              </a:rPr>
              <a:t> gracias!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3077C8-4C23-D43E-B37A-E5EED150BDF6}"/>
              </a:ext>
            </a:extLst>
          </p:cNvPr>
          <p:cNvSpPr txBox="1"/>
          <p:nvPr/>
        </p:nvSpPr>
        <p:spPr>
          <a:xfrm>
            <a:off x="2175773" y="3306923"/>
            <a:ext cx="4792452" cy="36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5256">
              <a:spcAft>
                <a:spcPts val="600"/>
              </a:spcAft>
            </a:pPr>
            <a:r>
              <a:rPr lang="es-CO" sz="1782" kern="1200" dirty="0">
                <a:solidFill>
                  <a:srgbClr val="00AAA7"/>
                </a:solidFill>
                <a:latin typeface="Montserrat" pitchFamily="2" charset="77"/>
                <a:ea typeface="+mn-ea"/>
                <a:cs typeface="+mn-cs"/>
              </a:rPr>
              <a:t>Correo: </a:t>
            </a:r>
            <a:r>
              <a:rPr lang="es-CO" sz="1782" kern="1200" dirty="0" err="1">
                <a:solidFill>
                  <a:srgbClr val="00AAA7"/>
                </a:solidFill>
                <a:latin typeface="Montserrat" pitchFamily="2" charset="77"/>
                <a:ea typeface="+mn-ea"/>
                <a:cs typeface="+mn-cs"/>
              </a:rPr>
              <a:t>julianf.ramirez@udea.edu.co</a:t>
            </a:r>
            <a:endParaRPr lang="es-CO" dirty="0">
              <a:solidFill>
                <a:srgbClr val="00AAA7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54829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3">
            <a:extLst>
              <a:ext uri="{FF2B5EF4-FFF2-40B4-BE49-F238E27FC236}">
                <a16:creationId xmlns:a16="http://schemas.microsoft.com/office/drawing/2014/main" id="{6D59EADB-87E7-050C-2B68-801CD2356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96" y="1136207"/>
            <a:ext cx="7711807" cy="458558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12E237B-A396-00EA-EB44-FCC74DD3778E}"/>
              </a:ext>
            </a:extLst>
          </p:cNvPr>
          <p:cNvSpPr txBox="1"/>
          <p:nvPr/>
        </p:nvSpPr>
        <p:spPr>
          <a:xfrm>
            <a:off x="4206252" y="1859339"/>
            <a:ext cx="4070241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bg1"/>
                </a:solidFill>
                <a:latin typeface="Montserrat" pitchFamily="2" charset="77"/>
                <a:ea typeface="American Typewriter" charset="0"/>
                <a:cs typeface="American Typewriter" charset="0"/>
              </a:rPr>
              <a:t>“Conocer algo, es haber logrado las respuestas al </a:t>
            </a:r>
            <a:r>
              <a:rPr lang="es-ES_tradnl" sz="2400" dirty="0" err="1">
                <a:solidFill>
                  <a:schemeClr val="bg1"/>
                </a:solidFill>
                <a:latin typeface="Montserrat" pitchFamily="2" charset="77"/>
                <a:ea typeface="American Typewriter" charset="0"/>
                <a:cs typeface="American Typewriter" charset="0"/>
              </a:rPr>
              <a:t>qu</a:t>
            </a:r>
            <a:r>
              <a:rPr lang="es-ES" sz="2400" dirty="0">
                <a:solidFill>
                  <a:schemeClr val="bg1"/>
                </a:solidFill>
                <a:latin typeface="Montserrat" pitchFamily="2" charset="77"/>
                <a:ea typeface="American Typewriter" charset="0"/>
                <a:cs typeface="American Typewriter" charset="0"/>
              </a:rPr>
              <a:t>é, cuándo, cómo de ese algo” </a:t>
            </a:r>
            <a:endParaRPr lang="es-ES_tradnl" sz="2400" dirty="0">
              <a:solidFill>
                <a:schemeClr val="bg1"/>
              </a:solidFill>
              <a:latin typeface="Montserrat" pitchFamily="2" charset="77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91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3336C1E-223D-76BB-B011-D901AF7A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389" y="346040"/>
            <a:ext cx="5148561" cy="960835"/>
          </a:xfrm>
        </p:spPr>
        <p:txBody>
          <a:bodyPr>
            <a:normAutofit/>
          </a:bodyPr>
          <a:lstStyle/>
          <a:p>
            <a:pPr algn="ctr"/>
            <a:r>
              <a:rPr lang="es-ES_tradnl" sz="3200" dirty="0"/>
              <a:t>¿Para qué</a:t>
            </a:r>
            <a:r>
              <a:rPr lang="es-ES" sz="3200" dirty="0"/>
              <a:t> sirve</a:t>
            </a:r>
            <a:r>
              <a:rPr lang="es-ES_tradnl" sz="3200" dirty="0"/>
              <a:t>?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EB04B1F-8D36-7824-01D3-2EA8F3331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99" y="1467484"/>
            <a:ext cx="8200585" cy="507831"/>
          </a:xfrm>
        </p:spPr>
        <p:txBody>
          <a:bodyPr>
            <a:normAutofit/>
          </a:bodyPr>
          <a:lstStyle/>
          <a:p>
            <a:pPr marL="0" indent="0" algn="ctr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s-ES_tradnl" sz="1800" dirty="0"/>
              <a:t>Cambiar el paradigma médico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DF7309-5360-D50E-A155-0E43C6077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24" y="3084095"/>
            <a:ext cx="1369023" cy="205353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A84257F-3B33-622D-8268-223BD1F7D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54" y="3102935"/>
            <a:ext cx="2940096" cy="207677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1D69BEF-0277-7A36-37B2-803FE83860FF}"/>
              </a:ext>
            </a:extLst>
          </p:cNvPr>
          <p:cNvSpPr txBox="1"/>
          <p:nvPr/>
        </p:nvSpPr>
        <p:spPr>
          <a:xfrm>
            <a:off x="645656" y="3429000"/>
            <a:ext cx="2131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>
              <a:solidFill>
                <a:srgbClr val="152B48"/>
              </a:solidFill>
              <a:latin typeface="Montserrat" pitchFamily="2" charset="77"/>
              <a:ea typeface="Microsoft JhengHei" charset="-120"/>
              <a:cs typeface="Microsoft JhengHei" charset="-120"/>
            </a:endParaRPr>
          </a:p>
          <a:p>
            <a:r>
              <a:rPr lang="es-ES_tradnl" b="1" dirty="0">
                <a:solidFill>
                  <a:srgbClr val="00AAA7"/>
                </a:solidFill>
                <a:latin typeface="Montserrat" pitchFamily="2" charset="77"/>
                <a:ea typeface="Microsoft JhengHei" charset="-120"/>
                <a:cs typeface="Microsoft JhengHei" charset="-120"/>
              </a:rPr>
              <a:t>1. </a:t>
            </a:r>
            <a:r>
              <a:rPr lang="es-ES_tradnl" dirty="0">
                <a:solidFill>
                  <a:srgbClr val="152B48"/>
                </a:solidFill>
                <a:latin typeface="Montserrat" pitchFamily="2" charset="77"/>
                <a:ea typeface="Microsoft JhengHei" charset="-120"/>
                <a:cs typeface="Microsoft JhengHei" charset="-120"/>
              </a:rPr>
              <a:t>Fisiopatología</a:t>
            </a:r>
          </a:p>
          <a:p>
            <a:r>
              <a:rPr lang="es-ES_tradnl" b="1" dirty="0">
                <a:solidFill>
                  <a:srgbClr val="00AAA7"/>
                </a:solidFill>
                <a:latin typeface="Montserrat" pitchFamily="2" charset="77"/>
                <a:ea typeface="Microsoft JhengHei" charset="-120"/>
                <a:cs typeface="Microsoft JhengHei" charset="-120"/>
              </a:rPr>
              <a:t>2. </a:t>
            </a:r>
            <a:r>
              <a:rPr lang="es-ES_tradnl" dirty="0">
                <a:solidFill>
                  <a:srgbClr val="152B48"/>
                </a:solidFill>
                <a:latin typeface="Montserrat" pitchFamily="2" charset="77"/>
                <a:ea typeface="Microsoft JhengHei" charset="-120"/>
                <a:cs typeface="Microsoft JhengHei" charset="-120"/>
              </a:rPr>
              <a:t>Experiencia</a:t>
            </a:r>
            <a:endParaRPr lang="es-ES_tradnl" dirty="0">
              <a:solidFill>
                <a:srgbClr val="152B48"/>
              </a:solidFill>
              <a:latin typeface="Montserrat" pitchFamily="2" charset="77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FA8C0C3-3D5E-E57D-9487-23872EF686F4}"/>
              </a:ext>
            </a:extLst>
          </p:cNvPr>
          <p:cNvSpPr txBox="1"/>
          <p:nvPr/>
        </p:nvSpPr>
        <p:spPr>
          <a:xfrm>
            <a:off x="3264094" y="1893525"/>
            <a:ext cx="3227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AAA7"/>
                </a:solidFill>
                <a:latin typeface="Montserrat" pitchFamily="2" charset="77"/>
                <a:ea typeface="Microsoft JhengHei" charset="-120"/>
                <a:cs typeface="Microsoft JhengHei" charset="-120"/>
              </a:rPr>
              <a:t>Toma de decisiones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641D561-77A2-2043-C6A6-77CF5DEAD710}"/>
              </a:ext>
            </a:extLst>
          </p:cNvPr>
          <p:cNvSpPr txBox="1"/>
          <p:nvPr/>
        </p:nvSpPr>
        <p:spPr>
          <a:xfrm>
            <a:off x="376933" y="3358332"/>
            <a:ext cx="2131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AAA7"/>
                </a:solidFill>
                <a:latin typeface="Montserrat" pitchFamily="2" charset="77"/>
                <a:ea typeface="Microsoft JhengHei" charset="-120"/>
                <a:cs typeface="Microsoft JhengHei" charset="-120"/>
              </a:rPr>
              <a:t>Partir de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79D4633-B630-2FAF-BD34-8701807E929F}"/>
              </a:ext>
            </a:extLst>
          </p:cNvPr>
          <p:cNvSpPr txBox="1"/>
          <p:nvPr/>
        </p:nvSpPr>
        <p:spPr>
          <a:xfrm>
            <a:off x="5564068" y="2679717"/>
            <a:ext cx="2684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220F"/>
                </a:solidFill>
                <a:latin typeface="Montserrat" pitchFamily="2" charset="77"/>
                <a:ea typeface="Microsoft JhengHei" charset="-120"/>
                <a:cs typeface="Microsoft JhengHei" charset="-120"/>
              </a:rPr>
              <a:t> </a:t>
            </a:r>
            <a:r>
              <a:rPr lang="es-ES_tradnl" sz="2000" b="1" dirty="0">
                <a:solidFill>
                  <a:srgbClr val="00AAA7"/>
                </a:solidFill>
                <a:latin typeface="Montserrat" pitchFamily="2" charset="77"/>
                <a:ea typeface="Microsoft JhengHei" charset="-120"/>
                <a:cs typeface="Microsoft JhengHei" charset="-120"/>
              </a:rPr>
              <a:t>Evidencia</a:t>
            </a:r>
          </a:p>
        </p:txBody>
      </p:sp>
      <p:sp>
        <p:nvSpPr>
          <p:cNvPr id="14" name="Flecha derecha 13">
            <a:extLst>
              <a:ext uri="{FF2B5EF4-FFF2-40B4-BE49-F238E27FC236}">
                <a16:creationId xmlns:a16="http://schemas.microsoft.com/office/drawing/2014/main" id="{41006609-5D73-D389-DA82-3DC896F2C8AE}"/>
              </a:ext>
            </a:extLst>
          </p:cNvPr>
          <p:cNvSpPr/>
          <p:nvPr/>
        </p:nvSpPr>
        <p:spPr>
          <a:xfrm>
            <a:off x="4482642" y="3696534"/>
            <a:ext cx="742501" cy="504854"/>
          </a:xfrm>
          <a:prstGeom prst="rightArrow">
            <a:avLst/>
          </a:prstGeom>
          <a:solidFill>
            <a:srgbClr val="00AAA7"/>
          </a:solidFill>
          <a:ln>
            <a:solidFill>
              <a:srgbClr val="00A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2BB4963-E7DE-9CEB-E6DD-27CD1A74BFBD}"/>
              </a:ext>
            </a:extLst>
          </p:cNvPr>
          <p:cNvSpPr txBox="1"/>
          <p:nvPr/>
        </p:nvSpPr>
        <p:spPr>
          <a:xfrm>
            <a:off x="496959" y="6454759"/>
            <a:ext cx="667509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Guyatt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G.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Users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' guides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to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the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medical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literature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. New York [etc.]: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McGrawHill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Education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; 2015</a:t>
            </a:r>
          </a:p>
        </p:txBody>
      </p:sp>
    </p:spTree>
    <p:extLst>
      <p:ext uri="{BB962C8B-B14F-4D97-AF65-F5344CB8AC3E}">
        <p14:creationId xmlns:p14="http://schemas.microsoft.com/office/powerpoint/2010/main" val="3520908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A6633C2-FB58-0483-0230-1EE5B7A7E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245" y="502677"/>
            <a:ext cx="4993151" cy="960835"/>
          </a:xfrm>
        </p:spPr>
        <p:txBody>
          <a:bodyPr>
            <a:normAutofit/>
          </a:bodyPr>
          <a:lstStyle/>
          <a:p>
            <a:r>
              <a:rPr lang="es-ES_tradnl" sz="3200" dirty="0"/>
              <a:t>¿</a:t>
            </a:r>
            <a:r>
              <a:rPr lang="es-ES_tradnl" sz="3200" dirty="0" err="1"/>
              <a:t>Qu</a:t>
            </a:r>
            <a:r>
              <a:rPr lang="es-ES" sz="3200" dirty="0"/>
              <a:t>é</a:t>
            </a:r>
            <a:r>
              <a:rPr lang="es-ES_tradnl" sz="3200" dirty="0"/>
              <a:t> es la evidencia?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B451CDD-600A-B4A4-6197-28F05836F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55" y="2500790"/>
            <a:ext cx="3959545" cy="26999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400" dirty="0"/>
              <a:t>Serie de eventos observables que permite un determinado </a:t>
            </a:r>
            <a:r>
              <a:rPr lang="es-ES_tradnl" sz="2400" b="1" dirty="0"/>
              <a:t>nivel de confianza </a:t>
            </a:r>
            <a:r>
              <a:rPr lang="es-ES_tradnl" sz="2400" dirty="0"/>
              <a:t>en una </a:t>
            </a:r>
            <a:r>
              <a:rPr lang="es-ES_tradnl" sz="2400" dirty="0" err="1"/>
              <a:t>afirmació</a:t>
            </a:r>
            <a:r>
              <a:rPr lang="es-ES" sz="2400" dirty="0"/>
              <a:t>n.</a:t>
            </a:r>
            <a:endParaRPr lang="es-ES_tradnl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FA7764A-CF59-E9F7-A7E0-BD14B3162E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7" t="6158" r="6447"/>
          <a:stretch/>
        </p:blipFill>
        <p:spPr>
          <a:xfrm>
            <a:off x="4572000" y="2307711"/>
            <a:ext cx="3769104" cy="241187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050C092-EAB5-2BB9-95AE-167F0281F37E}"/>
              </a:ext>
            </a:extLst>
          </p:cNvPr>
          <p:cNvSpPr txBox="1"/>
          <p:nvPr/>
        </p:nvSpPr>
        <p:spPr>
          <a:xfrm>
            <a:off x="484361" y="6476080"/>
            <a:ext cx="72717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Guyatt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G.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Users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' guides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to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the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medical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literature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. New York [etc.]: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McGrawHill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Education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; 2015</a:t>
            </a:r>
          </a:p>
        </p:txBody>
      </p:sp>
    </p:spTree>
    <p:extLst>
      <p:ext uri="{BB962C8B-B14F-4D97-AF65-F5344CB8AC3E}">
        <p14:creationId xmlns:p14="http://schemas.microsoft.com/office/powerpoint/2010/main" val="190523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34DD426D-E082-A235-CFA0-CC097CB64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076" y="570272"/>
            <a:ext cx="7212330" cy="960835"/>
          </a:xfrm>
        </p:spPr>
        <p:txBody>
          <a:bodyPr>
            <a:noAutofit/>
          </a:bodyPr>
          <a:lstStyle/>
          <a:p>
            <a:pPr algn="ctr"/>
            <a:r>
              <a:rPr lang="es-ES_tradnl" sz="3200" dirty="0"/>
              <a:t>Medicina basada en la evidencia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945B576F-E1CC-EDAD-9823-55BBACDB0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171" y="2612069"/>
            <a:ext cx="4159070" cy="2443757"/>
          </a:xfrm>
        </p:spPr>
        <p:txBody>
          <a:bodyPr>
            <a:normAutofit/>
          </a:bodyPr>
          <a:lstStyle/>
          <a:p>
            <a:pPr marL="0" indent="0" algn="ctr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s-ES_tradnl" sz="2400" dirty="0"/>
              <a:t>Uso consciente, explicativo y juicioso de la mejor evidencia para la toma de decisiones en el </a:t>
            </a:r>
            <a:r>
              <a:rPr lang="es-ES_tradnl" sz="2400" b="1" dirty="0">
                <a:solidFill>
                  <a:srgbClr val="00AAA7"/>
                </a:solidFill>
              </a:rPr>
              <a:t>cuidado del paciente. </a:t>
            </a:r>
          </a:p>
        </p:txBody>
      </p:sp>
      <p:pic>
        <p:nvPicPr>
          <p:cNvPr id="7" name="Picture 2" descr="esultado de imagen para acto medico">
            <a:extLst>
              <a:ext uri="{FF2B5EF4-FFF2-40B4-BE49-F238E27FC236}">
                <a16:creationId xmlns:a16="http://schemas.microsoft.com/office/drawing/2014/main" id="{21BD4C76-6DD0-F9E0-F28A-E8666D14D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449" y="2541563"/>
            <a:ext cx="3318500" cy="21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157F8F6-6D47-3F34-78E3-EC75990F3DF6}"/>
              </a:ext>
            </a:extLst>
          </p:cNvPr>
          <p:cNvSpPr txBox="1"/>
          <p:nvPr/>
        </p:nvSpPr>
        <p:spPr>
          <a:xfrm>
            <a:off x="473011" y="6476080"/>
            <a:ext cx="64122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Guyatt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G.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Users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' guides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to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the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medical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literature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. New York [etc.]: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McGrawHill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Education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; 2015</a:t>
            </a:r>
          </a:p>
        </p:txBody>
      </p:sp>
    </p:spTree>
    <p:extLst>
      <p:ext uri="{BB962C8B-B14F-4D97-AF65-F5344CB8AC3E}">
        <p14:creationId xmlns:p14="http://schemas.microsoft.com/office/powerpoint/2010/main" val="518937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33781-07A9-0C97-4184-ECB4B1716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12" y="2014425"/>
            <a:ext cx="8563232" cy="994172"/>
          </a:xfrm>
        </p:spPr>
        <p:txBody>
          <a:bodyPr>
            <a:noAutofit/>
          </a:bodyPr>
          <a:lstStyle/>
          <a:p>
            <a:pPr algn="ctr"/>
            <a:r>
              <a:rPr lang="es-CO" sz="5400" dirty="0"/>
              <a:t>Pasos fundamentales en la aplicación de la epidemiología</a:t>
            </a:r>
          </a:p>
        </p:txBody>
      </p:sp>
      <p:pic>
        <p:nvPicPr>
          <p:cNvPr id="1026" name="Picture 2" descr="Como triunfar en Internet - Korucom Digital">
            <a:extLst>
              <a:ext uri="{FF2B5EF4-FFF2-40B4-BE49-F238E27FC236}">
                <a16:creationId xmlns:a16="http://schemas.microsoft.com/office/drawing/2014/main" id="{74CA3C50-5B07-D0F7-5BBA-DD0E70D77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115" y="3926412"/>
            <a:ext cx="2549770" cy="191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547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BAFCC69D-7A81-59C3-DB47-64D7A390D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91" y="963520"/>
            <a:ext cx="8211617" cy="960835"/>
          </a:xfrm>
        </p:spPr>
        <p:txBody>
          <a:bodyPr>
            <a:noAutofit/>
          </a:bodyPr>
          <a:lstStyle/>
          <a:p>
            <a:pPr algn="ctr"/>
            <a:r>
              <a:rPr lang="es-ES_tradnl" sz="3200" dirty="0"/>
              <a:t>PASO 1: </a:t>
            </a:r>
            <a:r>
              <a:rPr lang="es-ES_tradnl" sz="3200" b="0" dirty="0"/>
              <a:t>formular preguntas clínicas reproducibles</a:t>
            </a:r>
          </a:p>
        </p:txBody>
      </p:sp>
      <p:sp>
        <p:nvSpPr>
          <p:cNvPr id="6" name="Marcador de contenido 4">
            <a:extLst>
              <a:ext uri="{FF2B5EF4-FFF2-40B4-BE49-F238E27FC236}">
                <a16:creationId xmlns:a16="http://schemas.microsoft.com/office/drawing/2014/main" id="{F0DE73EA-5B9F-131E-57B2-99613ABFA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296" y="2881414"/>
            <a:ext cx="4948880" cy="2244026"/>
          </a:xfrm>
        </p:spPr>
        <p:txBody>
          <a:bodyPr>
            <a:noAutofit/>
          </a:bodyPr>
          <a:lstStyle/>
          <a:p>
            <a:pPr marL="0" indent="0" algn="just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s-ES_tradnl" sz="3300" b="1" dirty="0">
                <a:solidFill>
                  <a:srgbClr val="00AAA7"/>
                </a:solidFill>
              </a:rPr>
              <a:t>P</a:t>
            </a:r>
            <a:r>
              <a:rPr lang="es-ES_tradnl" sz="3300" dirty="0"/>
              <a:t>aciente</a:t>
            </a:r>
          </a:p>
          <a:p>
            <a:pPr marL="0" indent="0" algn="just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s-ES_tradnl" sz="3300" b="1" dirty="0">
                <a:solidFill>
                  <a:srgbClr val="00AAA7"/>
                </a:solidFill>
              </a:rPr>
              <a:t>I</a:t>
            </a:r>
            <a:r>
              <a:rPr lang="es-ES_tradnl" sz="3300" dirty="0"/>
              <a:t>ntervención</a:t>
            </a:r>
          </a:p>
          <a:p>
            <a:pPr marL="0" indent="0" algn="just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s-ES_tradnl" sz="3300" b="1" dirty="0">
                <a:solidFill>
                  <a:srgbClr val="00AAA7"/>
                </a:solidFill>
              </a:rPr>
              <a:t>C</a:t>
            </a:r>
            <a:r>
              <a:rPr lang="es-ES_tradnl" sz="3300" dirty="0"/>
              <a:t>omparación</a:t>
            </a:r>
          </a:p>
          <a:p>
            <a:pPr marL="0" indent="0" algn="just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s-ES_tradnl" sz="3300" b="1" dirty="0" err="1">
                <a:solidFill>
                  <a:srgbClr val="00AAA7"/>
                </a:solidFill>
              </a:rPr>
              <a:t>O</a:t>
            </a:r>
            <a:r>
              <a:rPr lang="es-ES_tradnl" sz="3300" dirty="0" err="1"/>
              <a:t>utcome</a:t>
            </a:r>
            <a:r>
              <a:rPr lang="es-ES_tradnl" sz="3300" dirty="0"/>
              <a:t> (desenlace)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E64C781-B6CD-A0FC-4D6B-7AC9688FC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219" y="2232932"/>
            <a:ext cx="2071600" cy="309018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1D12EAC-64FE-21E3-A581-F6691FD86B81}"/>
              </a:ext>
            </a:extLst>
          </p:cNvPr>
          <p:cNvSpPr txBox="1"/>
          <p:nvPr/>
        </p:nvSpPr>
        <p:spPr>
          <a:xfrm>
            <a:off x="466191" y="6465194"/>
            <a:ext cx="667509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Guyatt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G.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Users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' guides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to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the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medical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literature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. New York [etc.]: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McGrawHill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 </a:t>
            </a:r>
            <a:r>
              <a:rPr lang="es-ES_tradnl" sz="1000" dirty="0" err="1">
                <a:solidFill>
                  <a:srgbClr val="152B48"/>
                </a:solidFill>
                <a:latin typeface="Montserrat" pitchFamily="2" charset="77"/>
              </a:rPr>
              <a:t>Education</a:t>
            </a:r>
            <a:r>
              <a:rPr lang="es-ES_tradnl" sz="1000" dirty="0">
                <a:solidFill>
                  <a:srgbClr val="152B48"/>
                </a:solidFill>
                <a:latin typeface="Montserrat" pitchFamily="2" charset="77"/>
              </a:rPr>
              <a:t>; 2015</a:t>
            </a:r>
          </a:p>
        </p:txBody>
      </p:sp>
    </p:spTree>
    <p:extLst>
      <p:ext uri="{BB962C8B-B14F-4D97-AF65-F5344CB8AC3E}">
        <p14:creationId xmlns:p14="http://schemas.microsoft.com/office/powerpoint/2010/main" val="4502115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D1CFEA7-C285-4D64-B998-B77C0839C080}" vid="{BECAA0F5-D504-4101-B8E0-AAB2FE77096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PlantillaNuevoFR2020</Template>
  <TotalTime>1775</TotalTime>
  <Words>1898</Words>
  <Application>Microsoft Office PowerPoint</Application>
  <PresentationFormat>Presentación en pantalla (4:3)</PresentationFormat>
  <Paragraphs>251</Paragraphs>
  <Slides>34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Arial</vt:lpstr>
      <vt:lpstr>Calibri</vt:lpstr>
      <vt:lpstr>Montserrat</vt:lpstr>
      <vt:lpstr>NexusSans</vt:lpstr>
      <vt:lpstr>Tema de Office</vt:lpstr>
      <vt:lpstr>Conceptos básicos de epidemiología </vt:lpstr>
      <vt:lpstr>Derrotero</vt:lpstr>
      <vt:lpstr>¿Qué es la epidemiología?</vt:lpstr>
      <vt:lpstr>Presentación de PowerPoint</vt:lpstr>
      <vt:lpstr>¿Para qué sirve?</vt:lpstr>
      <vt:lpstr>¿Qué es la evidencia?</vt:lpstr>
      <vt:lpstr>Medicina basada en la evidencia</vt:lpstr>
      <vt:lpstr>Pasos fundamentales en la aplicación de la epidemiología</vt:lpstr>
      <vt:lpstr>PASO 1: formular preguntas clínicas reproducibles</vt:lpstr>
      <vt:lpstr>¿Cómo clasificar un estudio?</vt:lpstr>
      <vt:lpstr>PASO 2: selección el tipo de estudio</vt:lpstr>
      <vt:lpstr>Pirámide de la evidencia</vt:lpstr>
      <vt:lpstr>PASO 3: análisis del estudio</vt:lpstr>
      <vt:lpstr>Selección de la población </vt:lpstr>
      <vt:lpstr>Errores</vt:lpstr>
      <vt:lpstr>Errores</vt:lpstr>
      <vt:lpstr>Resultados: medidas del efecto</vt:lpstr>
      <vt:lpstr>Validez</vt:lpstr>
      <vt:lpstr>¿Qué leer?</vt:lpstr>
      <vt:lpstr>Presentación de PowerPoint</vt:lpstr>
      <vt:lpstr>Tipos de estudios epidemiológicos </vt:lpstr>
      <vt:lpstr>¿Cómo clasificar un estudio?</vt:lpstr>
      <vt:lpstr>Estudios en epidemiología clínica</vt:lpstr>
      <vt:lpstr>Presentación de PowerPoint</vt:lpstr>
      <vt:lpstr>Presentación de PowerPoint</vt:lpstr>
      <vt:lpstr>Observacionales</vt:lpstr>
      <vt:lpstr>Presentación de PowerPoint</vt:lpstr>
      <vt:lpstr>Estudios analíticos</vt:lpstr>
      <vt:lpstr>Experimentales</vt:lpstr>
      <vt:lpstr>Ensayos clínicos</vt:lpstr>
      <vt:lpstr>Presentación de PowerPoint</vt:lpstr>
      <vt:lpstr>Revisiones sistemáticas y MA</vt:lpstr>
      <vt:lpstr>Conclusiones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ana.cardonaga@outlook.es</dc:creator>
  <cp:lastModifiedBy>Ana María</cp:lastModifiedBy>
  <cp:revision>16</cp:revision>
  <dcterms:created xsi:type="dcterms:W3CDTF">2020-11-12T02:46:13Z</dcterms:created>
  <dcterms:modified xsi:type="dcterms:W3CDTF">2023-05-23T14:06:36Z</dcterms:modified>
</cp:coreProperties>
</file>