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8" r:id="rId3"/>
    <p:sldId id="263" r:id="rId4"/>
    <p:sldId id="265" r:id="rId5"/>
    <p:sldId id="264" r:id="rId6"/>
    <p:sldId id="299" r:id="rId7"/>
    <p:sldId id="257" r:id="rId8"/>
    <p:sldId id="276" r:id="rId9"/>
    <p:sldId id="280" r:id="rId10"/>
    <p:sldId id="281" r:id="rId11"/>
    <p:sldId id="282" r:id="rId12"/>
    <p:sldId id="288" r:id="rId13"/>
    <p:sldId id="291" r:id="rId14"/>
    <p:sldId id="290" r:id="rId15"/>
    <p:sldId id="289" r:id="rId16"/>
    <p:sldId id="267" r:id="rId17"/>
    <p:sldId id="268" r:id="rId18"/>
    <p:sldId id="269" r:id="rId19"/>
    <p:sldId id="300" r:id="rId20"/>
    <p:sldId id="271" r:id="rId21"/>
    <p:sldId id="301" r:id="rId22"/>
    <p:sldId id="272" r:id="rId23"/>
    <p:sldId id="275" r:id="rId24"/>
    <p:sldId id="279" r:id="rId25"/>
    <p:sldId id="283" r:id="rId26"/>
    <p:sldId id="284" r:id="rId27"/>
    <p:sldId id="285" r:id="rId28"/>
    <p:sldId id="292" r:id="rId29"/>
    <p:sldId id="293" r:id="rId30"/>
    <p:sldId id="294" r:id="rId31"/>
    <p:sldId id="296" r:id="rId32"/>
    <p:sldId id="286" r:id="rId33"/>
    <p:sldId id="287" r:id="rId34"/>
    <p:sldId id="302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F51"/>
    <a:srgbClr val="3C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5285"/>
  </p:normalViewPr>
  <p:slideViewPr>
    <p:cSldViewPr snapToGrid="0" showGuides="1">
      <p:cViewPr varScale="1">
        <p:scale>
          <a:sx n="73" d="100"/>
          <a:sy n="73" d="100"/>
        </p:scale>
        <p:origin x="30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B85D4-6227-5649-85EC-C3EA3F4B9D8F}" type="datetimeFigureOut">
              <a:rPr lang="es-CO" smtClean="0"/>
              <a:t>10/11/2020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29EA-44EA-D241-BFAC-5EBF812FDD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07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grupos de cuerpos de células nerviosas sensoriales derivados de las células de la cresta neural y ubicados fuera del SNC forman ganglios sensoriales.</a:t>
            </a:r>
          </a:p>
          <a:p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Generalmente, toda la información sensorial pasa a la cara posterior de la médula espinal y todas las fibras motoras salen por delante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E29EA-44EA-D241-BFAC-5EBF812FDD10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255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Un </a:t>
            </a:r>
            <a:r>
              <a:rPr lang="es-CO" b="1" dirty="0"/>
              <a:t>dermatoma</a:t>
            </a:r>
            <a:r>
              <a:rPr lang="es-CO" dirty="0"/>
              <a:t> es el área de la piel irrigada por un solo nivel de la médula espinal, o en un lado, por un solo nervio espinal.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E29EA-44EA-D241-BFAC-5EBF812FDD10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25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Anatomia de gray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E29EA-44EA-D241-BFAC-5EBF812FDD10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440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E29EA-44EA-D241-BFAC-5EBF812FDD10}" type="slidenum">
              <a:rPr lang="es-CO" smtClean="0"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094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73B1F-FCB5-450B-BBDB-3A3005398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03313"/>
            <a:ext cx="80295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26399E-5033-468C-8C4F-39AD9278F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82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07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66EF6-0AC3-472A-8AF2-7009B45C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647701"/>
            <a:ext cx="8401050" cy="12001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47B890-2FED-4388-80A0-4AC024D6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028825"/>
            <a:ext cx="10515600" cy="39338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34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8A3B87-14BB-44BE-B3F4-9531BA6AD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16994" y="638175"/>
            <a:ext cx="2500357" cy="5324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2BA6D5-623F-4FDC-B9ED-FDD595A0E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38175"/>
            <a:ext cx="5818974" cy="5324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23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4A97-A48D-42D9-84B7-CE28CC91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E0296-A005-4C63-9E45-AE692E04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44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ABFD1-7318-400F-A95E-9C39CED2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95500"/>
            <a:ext cx="10515600" cy="2466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0CA20-E020-466D-930D-11B50189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852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95B9C-34AA-4C85-9E0C-976F3FF5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2C204-FA52-4BF0-B468-130FE0602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73D24-6290-440D-8D8B-8C3DA7337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04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15667-A33F-4B59-B7C5-F60A019F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8175"/>
            <a:ext cx="8285162" cy="11525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77030-0118-4D03-972C-8941B490C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9749"/>
            <a:ext cx="5157787" cy="771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C6DBC3-850A-46C3-BEB1-C66B61F2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90799"/>
            <a:ext cx="5157787" cy="3438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F73539-7978-41CA-9B40-760501F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0224"/>
            <a:ext cx="5183188" cy="771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011BA-52B9-42A7-9653-614842EFD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81275"/>
            <a:ext cx="5183188" cy="3438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46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B20D8-8DBB-48AA-ABA1-5BBB4A42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19126"/>
            <a:ext cx="8391525" cy="12001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233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0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B52AD-DEB8-4A9F-9153-876DF8F9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3" y="876299"/>
            <a:ext cx="3932237" cy="14382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0294B-9143-41A1-826E-3A27E3A0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138" y="2057400"/>
            <a:ext cx="6172200" cy="3832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F5FD01-58F3-4D30-9F79-CB76CB29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263" y="2324100"/>
            <a:ext cx="3932237" cy="3533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662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24174-C5CF-4D47-BB67-75DC9CE8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38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111F4D-A454-448B-B8D3-9C7FF990E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B545B6-1717-4A35-A7DF-F6DF84C11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724"/>
            <a:ext cx="3932237" cy="34972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301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501373-A6A7-4720-AF76-16E03112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6"/>
            <a:ext cx="8315325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3C9E7-8C04-4811-A298-DDBB2D7A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13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CB0B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B2F5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B2F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B2F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2F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2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C95F3F-1564-43A7-8059-A0B97B22A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568" y="-1455293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s-CO" sz="4000" dirty="0"/>
              <a:t>Dermatomas y miotomas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03FAE8-D773-45DC-A9A4-1A487C3DF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568" y="2059557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s-CO" sz="3000" dirty="0"/>
              <a:t>Juliana Ortiz Ospina</a:t>
            </a:r>
          </a:p>
          <a:p>
            <a:pPr algn="l"/>
            <a:r>
              <a:rPr lang="es-CO" sz="3000" dirty="0"/>
              <a:t>Medicina física y rehabilitación</a:t>
            </a:r>
          </a:p>
        </p:txBody>
      </p:sp>
      <p:pic>
        <p:nvPicPr>
          <p:cNvPr id="5" name="Imagen 4" descr="Imagen que contiene persona, ropa, mujer, sostener&#10;&#10;Descripción generada automáticamente">
            <a:extLst>
              <a:ext uri="{FF2B5EF4-FFF2-40B4-BE49-F238E27FC236}">
                <a16:creationId xmlns:a16="http://schemas.microsoft.com/office/drawing/2014/main" id="{7BEDD19D-9C1B-EB4E-8CC6-54F06B839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12"/>
          <a:stretch/>
        </p:blipFill>
        <p:spPr>
          <a:xfrm>
            <a:off x="6666867" y="768544"/>
            <a:ext cx="3748880" cy="51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7243-86D1-3A4A-9A49-8B2E4F09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0" y="0"/>
            <a:ext cx="5100956" cy="1200150"/>
          </a:xfrm>
        </p:spPr>
        <p:txBody>
          <a:bodyPr>
            <a:normAutofit/>
          </a:bodyPr>
          <a:lstStyle/>
          <a:p>
            <a:r>
              <a:rPr lang="es-CO" sz="2600" dirty="0"/>
              <a:t>Origen dermatoma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02ED3B-ECD5-7E4D-B13A-92A87D30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40" y="933264"/>
            <a:ext cx="5673860" cy="3364624"/>
          </a:xfrm>
        </p:spPr>
        <p:txBody>
          <a:bodyPr>
            <a:noAutofit/>
          </a:bodyPr>
          <a:lstStyle/>
          <a:p>
            <a:r>
              <a:rPr lang="es-CO" sz="1600" dirty="0"/>
              <a:t>Células de un soma específico se desarrollan en la dermis en una ubicación precisa.</a:t>
            </a:r>
          </a:p>
          <a:p>
            <a:endParaRPr lang="es-CO" sz="1600" dirty="0"/>
          </a:p>
          <a:p>
            <a:r>
              <a:rPr lang="es-CO" sz="1600" dirty="0"/>
              <a:t>Fibras sensoriales ingresan a región posterior de la médula espinal y pasan a un nervio espinal específico. </a:t>
            </a:r>
          </a:p>
          <a:p>
            <a:endParaRPr lang="es-CO" sz="1600" dirty="0"/>
          </a:p>
          <a:p>
            <a:r>
              <a:rPr lang="es-CO" sz="1600" dirty="0"/>
              <a:t>Cada nervio espinal transporta información sensorial somática de un área específica de la piel en la superficie del cuerpo. 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4C1F878-E289-B345-9496-D81D0D4FD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E8947FE8-3DE0-404E-9B49-77A60A392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8" y="768206"/>
            <a:ext cx="5521460" cy="53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4CD2C-38BF-3D4F-A037-CFBADA0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076" y="909255"/>
            <a:ext cx="4664644" cy="1200150"/>
          </a:xfrm>
        </p:spPr>
        <p:txBody>
          <a:bodyPr>
            <a:normAutofit/>
          </a:bodyPr>
          <a:lstStyle/>
          <a:p>
            <a:r>
              <a:rPr lang="es-CO" sz="3000" dirty="0"/>
              <a:t>Superposición de dermatomas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BF884-EAF0-B646-BC71-E98E2FAC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076" y="2109405"/>
            <a:ext cx="5898931" cy="4137025"/>
          </a:xfrm>
        </p:spPr>
        <p:txBody>
          <a:bodyPr>
            <a:normAutofit/>
          </a:bodyPr>
          <a:lstStyle/>
          <a:p>
            <a:r>
              <a:rPr lang="es-CO" sz="2000" dirty="0"/>
              <a:t>Una región específica dentro de cada dermatoma puede identificarse como un área irrigada por un solo nivel de la médula espinal.</a:t>
            </a:r>
          </a:p>
          <a:p>
            <a:endParaRPr lang="es-CO" sz="2000" dirty="0"/>
          </a:p>
          <a:p>
            <a:r>
              <a:rPr lang="es-CO" sz="2000" dirty="0"/>
              <a:t>La prueba del tacto en paciente consciente.</a:t>
            </a:r>
          </a:p>
          <a:p>
            <a:endParaRPr lang="es-CO" sz="2000" dirty="0"/>
          </a:p>
          <a:p>
            <a:r>
              <a:rPr lang="es-CO" sz="2000" dirty="0"/>
              <a:t>Localizar lesiones en un nervio espinal específico o en un nivel específico de la médula espinal.</a:t>
            </a:r>
          </a:p>
        </p:txBody>
      </p:sp>
    </p:spTree>
    <p:extLst>
      <p:ext uri="{BB962C8B-B14F-4D97-AF65-F5344CB8AC3E}">
        <p14:creationId xmlns:p14="http://schemas.microsoft.com/office/powerpoint/2010/main" val="219638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0949761E-BB59-554C-AA87-6FD1DD741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7906"/>
          <a:stretch/>
        </p:blipFill>
        <p:spPr>
          <a:xfrm>
            <a:off x="1090161" y="145363"/>
            <a:ext cx="5527965" cy="37012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F90EAD-E057-9D42-82F0-58740B65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91" y="332957"/>
            <a:ext cx="8391525" cy="1200150"/>
          </a:xfrm>
        </p:spPr>
        <p:txBody>
          <a:bodyPr>
            <a:normAutofit/>
          </a:bodyPr>
          <a:lstStyle/>
          <a:p>
            <a:r>
              <a:rPr lang="es-CO" sz="3500" dirty="0"/>
              <a:t>Dermatomas ASIA</a:t>
            </a:r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1BC03727-30CE-EF4E-A8DF-1C4EF8079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78" y="857533"/>
            <a:ext cx="4495044" cy="51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90EAD-E057-9D42-82F0-58740B65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39" y="1494498"/>
            <a:ext cx="5225760" cy="1200150"/>
          </a:xfrm>
        </p:spPr>
        <p:txBody>
          <a:bodyPr>
            <a:normAutofit fontScale="90000"/>
          </a:bodyPr>
          <a:lstStyle/>
          <a:p>
            <a:r>
              <a:rPr lang="es-CO" dirty="0"/>
              <a:t>Dermatomas ASIA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38136BDC-8D6A-A34E-9458-0D278A7A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83" y="433614"/>
            <a:ext cx="5522744" cy="59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1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64732BC-6C04-9C48-BF9A-47CC1179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57" y="153251"/>
            <a:ext cx="3632489" cy="37917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F90EAD-E057-9D42-82F0-58740B65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62" y="2145925"/>
            <a:ext cx="8391525" cy="1200150"/>
          </a:xfrm>
        </p:spPr>
        <p:txBody>
          <a:bodyPr>
            <a:normAutofit/>
          </a:bodyPr>
          <a:lstStyle/>
          <a:p>
            <a:r>
              <a:rPr lang="es-CO" sz="2000" dirty="0"/>
              <a:t>Dermatomas ASIA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90374D90-A23D-0F4C-B7C7-67E5950AE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39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sostener, hombre&#10;&#10;Descripción generada automáticamente">
            <a:extLst>
              <a:ext uri="{FF2B5EF4-FFF2-40B4-BE49-F238E27FC236}">
                <a16:creationId xmlns:a16="http://schemas.microsoft.com/office/drawing/2014/main" id="{9563A1FA-709B-3E4C-9970-EAE504348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/>
          <a:stretch/>
        </p:blipFill>
        <p:spPr>
          <a:xfrm>
            <a:off x="5828185" y="241737"/>
            <a:ext cx="4556036" cy="61421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3A856A-F485-734D-B93E-C95EE980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7" y="2112643"/>
            <a:ext cx="5834883" cy="1200150"/>
          </a:xfrm>
        </p:spPr>
        <p:txBody>
          <a:bodyPr>
            <a:normAutofit/>
          </a:bodyPr>
          <a:lstStyle/>
          <a:p>
            <a:r>
              <a:rPr lang="es-CO" sz="4000" dirty="0"/>
              <a:t>Dermatomas ASIA</a:t>
            </a:r>
          </a:p>
        </p:txBody>
      </p:sp>
    </p:spTree>
    <p:extLst>
      <p:ext uri="{BB962C8B-B14F-4D97-AF65-F5344CB8AC3E}">
        <p14:creationId xmlns:p14="http://schemas.microsoft.com/office/powerpoint/2010/main" val="146524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FC7DA-EFEE-2142-9D9A-752844CD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255" y="749190"/>
            <a:ext cx="8315325" cy="1200150"/>
          </a:xfrm>
        </p:spPr>
        <p:txBody>
          <a:bodyPr>
            <a:normAutofit/>
          </a:bodyPr>
          <a:lstStyle/>
          <a:p>
            <a:r>
              <a:rPr lang="es-CO" dirty="0"/>
              <a:t>Dermatomas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0FE57-C39B-7446-8E05-B777A5C3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255" y="1821246"/>
            <a:ext cx="5993524" cy="4137025"/>
          </a:xfrm>
        </p:spPr>
        <p:txBody>
          <a:bodyPr>
            <a:normAutofit/>
          </a:bodyPr>
          <a:lstStyle/>
          <a:p>
            <a:r>
              <a:rPr lang="es-CO" sz="2400" dirty="0"/>
              <a:t>Región de la piel inervada por los axones nerviosos sensitivos asociados con el ganglio espinal.</a:t>
            </a:r>
          </a:p>
          <a:p>
            <a:endParaRPr lang="es-CO" sz="2400" dirty="0"/>
          </a:p>
          <a:p>
            <a:r>
              <a:rPr lang="es-CO" sz="2400" dirty="0"/>
              <a:t>El primer nivel de la médula espinal cervical (C1) posee fibras sensitivas, pero estos aportan una contribución mínima a la piel.</a:t>
            </a:r>
          </a:p>
          <a:p>
            <a:endParaRPr lang="es-CO" sz="2400" dirty="0"/>
          </a:p>
          <a:p>
            <a:r>
              <a:rPr lang="es-CO" sz="2400" dirty="0"/>
              <a:t>El dermatoma comienza con C2.</a:t>
            </a:r>
          </a:p>
        </p:txBody>
      </p:sp>
    </p:spTree>
    <p:extLst>
      <p:ext uri="{BB962C8B-B14F-4D97-AF65-F5344CB8AC3E}">
        <p14:creationId xmlns:p14="http://schemas.microsoft.com/office/powerpoint/2010/main" val="106744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camiseta&#10;&#10;Descripción generada automáticamente">
            <a:extLst>
              <a:ext uri="{FF2B5EF4-FFF2-40B4-BE49-F238E27FC236}">
                <a16:creationId xmlns:a16="http://schemas.microsoft.com/office/drawing/2014/main" id="{65755134-1C5D-3549-85F8-0F02D4EC3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t="3713" r="2635"/>
          <a:stretch/>
        </p:blipFill>
        <p:spPr>
          <a:xfrm>
            <a:off x="3907423" y="315309"/>
            <a:ext cx="8158451" cy="46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4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20B2C-56DB-674C-B696-CE5B6205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60" y="265716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Dermatomas cervicales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D776D-2DC1-F54B-A30F-CC140871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0" y="1178480"/>
            <a:ext cx="4868919" cy="4137025"/>
          </a:xfrm>
        </p:spPr>
        <p:txBody>
          <a:bodyPr>
            <a:normAutofit/>
          </a:bodyPr>
          <a:lstStyle/>
          <a:p>
            <a:r>
              <a:rPr lang="es-CO" sz="1700" dirty="0"/>
              <a:t>C2- </a:t>
            </a:r>
            <a:r>
              <a:rPr lang="es-ES" sz="1700" dirty="0"/>
              <a:t>un cm lateral a la protuberancia occipital en la base del cráneo. Alternativamente, se puede ubicar 3 cm detrás de la oreja.</a:t>
            </a:r>
          </a:p>
          <a:p>
            <a:endParaRPr lang="es-ES" sz="1700" dirty="0"/>
          </a:p>
          <a:p>
            <a:r>
              <a:rPr lang="es-CO" sz="1700" dirty="0"/>
              <a:t>C3- fosa supraclavicular.</a:t>
            </a:r>
          </a:p>
          <a:p>
            <a:endParaRPr lang="es-CO" sz="1700" dirty="0"/>
          </a:p>
          <a:p>
            <a:r>
              <a:rPr lang="es-CO" sz="1700" dirty="0"/>
              <a:t>C4- articulación acromioclavicular.</a:t>
            </a:r>
          </a:p>
          <a:p>
            <a:endParaRPr lang="es-CO" sz="1700" dirty="0"/>
          </a:p>
          <a:p>
            <a:endParaRPr lang="es-CO" sz="1700" dirty="0"/>
          </a:p>
          <a:p>
            <a:endParaRPr lang="es-CO" sz="1700" dirty="0"/>
          </a:p>
        </p:txBody>
      </p:sp>
      <p:pic>
        <p:nvPicPr>
          <p:cNvPr id="5" name="Imagen 4" descr="Imagen que contiene persona, ropa, posando, mujer&#10;&#10;Descripción generada automáticamente">
            <a:extLst>
              <a:ext uri="{FF2B5EF4-FFF2-40B4-BE49-F238E27FC236}">
                <a16:creationId xmlns:a16="http://schemas.microsoft.com/office/drawing/2014/main" id="{7DF0764E-6EB7-5A4F-8CF5-FDC06B9A3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16" y="1156777"/>
            <a:ext cx="5689569" cy="45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8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20B2C-56DB-674C-B696-CE5B6205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60" y="265716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Dermatomas cervicales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D776D-2DC1-F54B-A30F-CC140871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0" y="1178480"/>
            <a:ext cx="5594131" cy="2941575"/>
          </a:xfrm>
        </p:spPr>
        <p:txBody>
          <a:bodyPr>
            <a:normAutofit/>
          </a:bodyPr>
          <a:lstStyle/>
          <a:p>
            <a:r>
              <a:rPr lang="es-CO" sz="1600" dirty="0"/>
              <a:t>C5- lateral (radial) de la fosa </a:t>
            </a:r>
            <a:r>
              <a:rPr lang="es-CO" sz="1600" dirty="0" err="1"/>
              <a:t>antecubital</a:t>
            </a:r>
            <a:r>
              <a:rPr lang="es-CO" sz="1600" dirty="0"/>
              <a:t>, justo proximal al codo.</a:t>
            </a:r>
          </a:p>
          <a:p>
            <a:pPr marL="0" indent="0">
              <a:buNone/>
            </a:pPr>
            <a:endParaRPr lang="es-CO" sz="1600" dirty="0"/>
          </a:p>
          <a:p>
            <a:r>
              <a:rPr lang="es-CO" sz="1600" dirty="0"/>
              <a:t>C6- </a:t>
            </a:r>
            <a:r>
              <a:rPr lang="es-ES" sz="1600" dirty="0"/>
              <a:t>falange proximal del pulgar.</a:t>
            </a:r>
          </a:p>
          <a:p>
            <a:endParaRPr lang="es-ES" sz="1600" dirty="0"/>
          </a:p>
          <a:p>
            <a:r>
              <a:rPr lang="es-ES" sz="1600" dirty="0"/>
              <a:t>C7- dedo medio.</a:t>
            </a:r>
          </a:p>
          <a:p>
            <a:endParaRPr lang="es-ES" sz="1600" dirty="0"/>
          </a:p>
          <a:p>
            <a:r>
              <a:rPr lang="es-ES" sz="1600" dirty="0"/>
              <a:t>C8- Dedo meñique.</a:t>
            </a:r>
            <a:endParaRPr lang="es-CO" sz="1600" dirty="0"/>
          </a:p>
          <a:p>
            <a:endParaRPr lang="es-CO" sz="1600" dirty="0"/>
          </a:p>
          <a:p>
            <a:endParaRPr lang="es-CO" sz="1600" dirty="0"/>
          </a:p>
          <a:p>
            <a:endParaRPr lang="es-CO" sz="1600" dirty="0"/>
          </a:p>
        </p:txBody>
      </p:sp>
      <p:pic>
        <p:nvPicPr>
          <p:cNvPr id="5" name="Imagen 4" descr="Imagen que contiene persona, ropa, posando, mujer&#10;&#10;Descripción generada automáticamente">
            <a:extLst>
              <a:ext uri="{FF2B5EF4-FFF2-40B4-BE49-F238E27FC236}">
                <a16:creationId xmlns:a16="http://schemas.microsoft.com/office/drawing/2014/main" id="{7DF0764E-6EB7-5A4F-8CF5-FDC06B9A3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10" y="1011518"/>
            <a:ext cx="5981230" cy="48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27D272-F1C0-9F49-9774-A6B74DA8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471" y="1360487"/>
            <a:ext cx="5963307" cy="413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/>
              <a:t>Conocer los dermatomas y miotomas es fundamental para un examen neurológico.</a:t>
            </a:r>
          </a:p>
        </p:txBody>
      </p:sp>
      <p:pic>
        <p:nvPicPr>
          <p:cNvPr id="6146" name="Picture 2" descr="El arte de preguntar: no se trata de lo que sabes, sino de saber qué  preguntar | Compartir Palabra maestra">
            <a:extLst>
              <a:ext uri="{FF2B5EF4-FFF2-40B4-BE49-F238E27FC236}">
                <a16:creationId xmlns:a16="http://schemas.microsoft.com/office/drawing/2014/main" id="{FDFE5058-2579-E94B-8FA3-05F40592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03" y="2171526"/>
            <a:ext cx="5673725" cy="30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2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4BF46-12AF-CA45-BC5E-1E375E3B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0897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Dermatomas torácicos</a:t>
            </a:r>
          </a:p>
        </p:txBody>
      </p:sp>
      <p:pic>
        <p:nvPicPr>
          <p:cNvPr id="6" name="Marcador de contenido 5" descr="Imagen que contiene tabla, par, parado, hecho de madera&#10;&#10;Descripción generada automáticamente">
            <a:extLst>
              <a:ext uri="{FF2B5EF4-FFF2-40B4-BE49-F238E27FC236}">
                <a16:creationId xmlns:a16="http://schemas.microsoft.com/office/drawing/2014/main" id="{B40F621C-1BC0-B143-AB97-F85B09F72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14" y="1724371"/>
            <a:ext cx="5914019" cy="3409258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7B495B-693A-2E43-A7A1-9A0EFCBCD62E}"/>
              </a:ext>
            </a:extLst>
          </p:cNvPr>
          <p:cNvSpPr/>
          <p:nvPr/>
        </p:nvSpPr>
        <p:spPr>
          <a:xfrm>
            <a:off x="533399" y="1027498"/>
            <a:ext cx="58148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B2F51"/>
                </a:solidFill>
              </a:rPr>
              <a:t>T1- Región medial de la fosa antecubital, proximal al epicóndilo medial del húmero. </a:t>
            </a:r>
          </a:p>
          <a:p>
            <a:endParaRPr lang="es-CO" dirty="0">
              <a:solidFill>
                <a:srgbClr val="0B2F51"/>
              </a:solidFill>
            </a:endParaRPr>
          </a:p>
          <a:p>
            <a:r>
              <a:rPr lang="es-CO" dirty="0">
                <a:solidFill>
                  <a:srgbClr val="0B2F51"/>
                </a:solidFill>
              </a:rPr>
              <a:t>T2- ápice de la axila. </a:t>
            </a:r>
          </a:p>
          <a:p>
            <a:endParaRPr lang="es-CO" dirty="0">
              <a:solidFill>
                <a:srgbClr val="0B2F51"/>
              </a:solidFill>
            </a:endParaRPr>
          </a:p>
          <a:p>
            <a:r>
              <a:rPr lang="es-CO" dirty="0">
                <a:solidFill>
                  <a:srgbClr val="0B2F51"/>
                </a:solidFill>
              </a:rPr>
              <a:t>T3- línea medioclavicular y el tercer espacio intercostal.</a:t>
            </a:r>
          </a:p>
          <a:p>
            <a:endParaRPr lang="es-CO" dirty="0">
              <a:solidFill>
                <a:srgbClr val="0B2F51"/>
              </a:solidFill>
            </a:endParaRPr>
          </a:p>
          <a:p>
            <a:r>
              <a:rPr lang="es-CO" dirty="0">
                <a:solidFill>
                  <a:srgbClr val="0B2F51"/>
                </a:solidFill>
              </a:rPr>
              <a:t>T4- línea medioclavicular y el cuarto espacio intercostal, al nivel de los pezones.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734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4BF46-12AF-CA45-BC5E-1E375E3B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50897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Dermatomas torácicos</a:t>
            </a:r>
          </a:p>
        </p:txBody>
      </p:sp>
      <p:pic>
        <p:nvPicPr>
          <p:cNvPr id="6" name="Marcador de contenido 5" descr="Imagen que contiene tabla, par, parado, hecho de madera&#10;&#10;Descripción generada automáticamente">
            <a:extLst>
              <a:ext uri="{FF2B5EF4-FFF2-40B4-BE49-F238E27FC236}">
                <a16:creationId xmlns:a16="http://schemas.microsoft.com/office/drawing/2014/main" id="{B40F621C-1BC0-B143-AB97-F85B09F72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47" y="1577251"/>
            <a:ext cx="6424436" cy="3703498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7B495B-693A-2E43-A7A1-9A0EFCBCD62E}"/>
              </a:ext>
            </a:extLst>
          </p:cNvPr>
          <p:cNvSpPr/>
          <p:nvPr/>
        </p:nvSpPr>
        <p:spPr>
          <a:xfrm>
            <a:off x="533399" y="1027498"/>
            <a:ext cx="52472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B2F51"/>
                </a:solidFill>
              </a:rPr>
              <a:t>T5- </a:t>
            </a:r>
            <a:r>
              <a:rPr lang="es-ES" sz="1800" dirty="0">
                <a:solidFill>
                  <a:srgbClr val="0B2F51"/>
                </a:solidFill>
              </a:rPr>
              <a:t>línea </a:t>
            </a:r>
            <a:r>
              <a:rPr lang="es-ES" sz="1800" dirty="0" err="1">
                <a:solidFill>
                  <a:srgbClr val="0B2F51"/>
                </a:solidFill>
              </a:rPr>
              <a:t>medioclavicular</a:t>
            </a:r>
            <a:r>
              <a:rPr lang="es-ES" sz="1800" dirty="0">
                <a:solidFill>
                  <a:srgbClr val="0B2F51"/>
                </a:solidFill>
              </a:rPr>
              <a:t> (LMC) y 5To espacio intercostal, entre el pezón y la apófisis del esternón.</a:t>
            </a:r>
          </a:p>
          <a:p>
            <a:endParaRPr lang="es-ES" sz="1800" dirty="0">
              <a:solidFill>
                <a:srgbClr val="0B2F51"/>
              </a:solidFill>
            </a:endParaRPr>
          </a:p>
          <a:p>
            <a:r>
              <a:rPr lang="es-ES" sz="1800" dirty="0">
                <a:solidFill>
                  <a:srgbClr val="0B2F51"/>
                </a:solidFill>
              </a:rPr>
              <a:t>T6. LMC y apófisis del esternón.</a:t>
            </a:r>
          </a:p>
          <a:p>
            <a:endParaRPr lang="es-ES" sz="1800" dirty="0">
              <a:solidFill>
                <a:srgbClr val="0B2F51"/>
              </a:solidFill>
            </a:endParaRPr>
          </a:p>
          <a:p>
            <a:r>
              <a:rPr lang="es-ES" sz="1800" dirty="0">
                <a:solidFill>
                  <a:srgbClr val="0B2F51"/>
                </a:solidFill>
              </a:rPr>
              <a:t>T10- LMC y el ombligo. </a:t>
            </a:r>
          </a:p>
          <a:p>
            <a:endParaRPr lang="es-ES" sz="1800" dirty="0">
              <a:solidFill>
                <a:srgbClr val="0B2F51"/>
              </a:solidFill>
            </a:endParaRPr>
          </a:p>
          <a:p>
            <a:r>
              <a:rPr lang="es-ES" sz="1800" dirty="0">
                <a:solidFill>
                  <a:srgbClr val="0B2F51"/>
                </a:solidFill>
              </a:rPr>
              <a:t>T12 LMC y punto medio del ligamento inguinal.</a:t>
            </a:r>
            <a:endParaRPr lang="es-CO" sz="1800" dirty="0">
              <a:solidFill>
                <a:srgbClr val="0B2F5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512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92047-8639-D141-9BDB-DD204BBF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66" y="117328"/>
            <a:ext cx="4914483" cy="1200150"/>
          </a:xfrm>
        </p:spPr>
        <p:txBody>
          <a:bodyPr>
            <a:normAutofit/>
          </a:bodyPr>
          <a:lstStyle/>
          <a:p>
            <a:r>
              <a:rPr lang="es-CO" sz="3000" dirty="0"/>
              <a:t>Dermatomas lumbares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24B793-A9C2-D742-9236-723E8B038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87" y="354195"/>
            <a:ext cx="6364439" cy="56156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FA4ED81-E703-864A-B6F8-C26204660E11}"/>
              </a:ext>
            </a:extLst>
          </p:cNvPr>
          <p:cNvSpPr/>
          <p:nvPr/>
        </p:nvSpPr>
        <p:spPr>
          <a:xfrm>
            <a:off x="508666" y="1096760"/>
            <a:ext cx="72658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B2F51"/>
                </a:solidFill>
              </a:rPr>
              <a:t>L1- entre T12 y L2.</a:t>
            </a:r>
          </a:p>
          <a:p>
            <a:endParaRPr lang="es-CO" dirty="0">
              <a:solidFill>
                <a:srgbClr val="0B2F51"/>
              </a:solidFill>
            </a:endParaRPr>
          </a:p>
          <a:p>
            <a:r>
              <a:rPr lang="es-CO" dirty="0">
                <a:solidFill>
                  <a:srgbClr val="0B2F51"/>
                </a:solidFill>
              </a:rPr>
              <a:t>L2- región medial anterior del muslo.</a:t>
            </a:r>
          </a:p>
          <a:p>
            <a:endParaRPr lang="es-CO" dirty="0">
              <a:solidFill>
                <a:srgbClr val="0B2F51"/>
              </a:solidFill>
            </a:endParaRPr>
          </a:p>
          <a:p>
            <a:r>
              <a:rPr lang="es-CO" dirty="0">
                <a:solidFill>
                  <a:srgbClr val="0B2F51"/>
                </a:solidFill>
              </a:rPr>
              <a:t>L3- cóndilo femoral medial. </a:t>
            </a:r>
          </a:p>
          <a:p>
            <a:endParaRPr lang="es-CO" dirty="0">
              <a:solidFill>
                <a:srgbClr val="0B2F51"/>
              </a:solidFill>
            </a:endParaRPr>
          </a:p>
          <a:p>
            <a:r>
              <a:rPr lang="es-CO" dirty="0">
                <a:solidFill>
                  <a:srgbClr val="0B2F51"/>
                </a:solidFill>
              </a:rPr>
              <a:t>L4- sobre el maléolo medial.</a:t>
            </a:r>
          </a:p>
          <a:p>
            <a:endParaRPr lang="es-CO" dirty="0">
              <a:solidFill>
                <a:srgbClr val="0B2F51"/>
              </a:solidFill>
            </a:endParaRPr>
          </a:p>
          <a:p>
            <a:r>
              <a:rPr lang="es-CO" dirty="0">
                <a:solidFill>
                  <a:srgbClr val="0B2F51"/>
                </a:solidFill>
              </a:rPr>
              <a:t>L5- dorso del pie, a nivel del tercer metatarsiano.</a:t>
            </a:r>
          </a:p>
        </p:txBody>
      </p:sp>
    </p:spTree>
    <p:extLst>
      <p:ext uri="{BB962C8B-B14F-4D97-AF65-F5344CB8AC3E}">
        <p14:creationId xmlns:p14="http://schemas.microsoft.com/office/powerpoint/2010/main" val="136549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B2BFC-95DC-B048-A0F3-AA02305D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67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Dermatomas sacros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2CD3EA-2529-8048-9B87-0D9CF3508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498"/>
            <a:ext cx="4931979" cy="4137025"/>
          </a:xfrm>
        </p:spPr>
        <p:txBody>
          <a:bodyPr>
            <a:normAutofit/>
          </a:bodyPr>
          <a:lstStyle/>
          <a:p>
            <a:r>
              <a:rPr lang="es-ES" sz="1800" dirty="0"/>
              <a:t>S1- cara lateral del calcáneo.</a:t>
            </a:r>
          </a:p>
          <a:p>
            <a:endParaRPr lang="es-ES" sz="1800" dirty="0"/>
          </a:p>
          <a:p>
            <a:r>
              <a:rPr lang="es-ES" sz="1800" dirty="0"/>
              <a:t>S2- punto medio de la fosa poplítea.</a:t>
            </a:r>
          </a:p>
          <a:p>
            <a:endParaRPr lang="es-ES" sz="1800" dirty="0"/>
          </a:p>
          <a:p>
            <a:r>
              <a:rPr lang="es-ES" sz="1800" dirty="0"/>
              <a:t>S3- sobre la tuberosidad isquiática.</a:t>
            </a:r>
          </a:p>
          <a:p>
            <a:endParaRPr lang="es-ES" sz="1800" dirty="0"/>
          </a:p>
          <a:p>
            <a:r>
              <a:rPr lang="es-ES" sz="1800" dirty="0"/>
              <a:t>S4/5- área perianal lateral a la unión mucocutánea.</a:t>
            </a:r>
            <a:endParaRPr lang="es-CO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714B59-C577-A142-9B18-0CD37A8B0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72" y="445679"/>
            <a:ext cx="6395621" cy="56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5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9E8DB-2D0C-C14A-8C82-6DF2DE8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28" y="1438931"/>
            <a:ext cx="8315325" cy="1200150"/>
          </a:xfrm>
        </p:spPr>
        <p:txBody>
          <a:bodyPr/>
          <a:lstStyle/>
          <a:p>
            <a:r>
              <a:rPr lang="es-CO" dirty="0"/>
              <a:t>Dermatomas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D66C10-9890-9246-8EA8-FB54145C4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063271"/>
              </p:ext>
            </p:extLst>
          </p:nvPr>
        </p:nvGraphicFramePr>
        <p:xfrm>
          <a:off x="5062568" y="977445"/>
          <a:ext cx="6687997" cy="4903110"/>
        </p:xfrm>
        <a:graphic>
          <a:graphicData uri="http://schemas.openxmlformats.org/drawingml/2006/table">
            <a:tbl>
              <a:tblPr/>
              <a:tblGrid>
                <a:gridCol w="3596669">
                  <a:extLst>
                    <a:ext uri="{9D8B030D-6E8A-4147-A177-3AD203B41FA5}">
                      <a16:colId xmlns:a16="http://schemas.microsoft.com/office/drawing/2014/main" val="1766277554"/>
                    </a:ext>
                  </a:extLst>
                </a:gridCol>
                <a:gridCol w="3091328">
                  <a:extLst>
                    <a:ext uri="{9D8B030D-6E8A-4147-A177-3AD203B41FA5}">
                      <a16:colId xmlns:a16="http://schemas.microsoft.com/office/drawing/2014/main" val="1077133107"/>
                    </a:ext>
                  </a:extLst>
                </a:gridCol>
              </a:tblGrid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C5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Clavículas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68676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C5-C7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Región lateral del miembro superior 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54051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C6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Pulgar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8100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C7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Dedo medio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08166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C8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Dedo meñique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86255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C8-T2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Región medial del miembro superior 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55633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T4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Pezón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28099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T10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 err="1">
                          <a:solidFill>
                            <a:srgbClr val="0B2F51"/>
                          </a:solidFill>
                          <a:effectLst/>
                        </a:rPr>
                        <a:t>Umbilicus</a:t>
                      </a:r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 (ombligo)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12311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T12-L1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Región inguinal 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57354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L1-L4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Superficies anterior e interna de miembros inferiores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39022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L4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Rodilla, región medial del dedo gordo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76496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L5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2do a 4to dedo del pie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16252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L4-S1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Pie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60577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S1-S2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Región posterior del miembro inferior posterior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91111"/>
                  </a:ext>
                </a:extLst>
              </a:tr>
              <a:tr h="275802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>
                          <a:solidFill>
                            <a:srgbClr val="0B2F51"/>
                          </a:solidFill>
                          <a:effectLst/>
                        </a:rPr>
                        <a:t>S2-S4</a:t>
                      </a:r>
                    </a:p>
                  </a:txBody>
                  <a:tcPr marL="35541" marR="35541" marT="35541" marB="35541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dirty="0">
                          <a:solidFill>
                            <a:srgbClr val="0B2F51"/>
                          </a:solidFill>
                          <a:effectLst/>
                        </a:rPr>
                        <a:t>Periné</a:t>
                      </a:r>
                    </a:p>
                  </a:txBody>
                  <a:tcPr marL="35541" marR="35541" marT="35541" marB="35541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83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FC24E-7CD1-784B-BC00-6057EDF8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16" y="738681"/>
            <a:ext cx="8315325" cy="1200150"/>
          </a:xfrm>
        </p:spPr>
        <p:txBody>
          <a:bodyPr>
            <a:normAutofit/>
          </a:bodyPr>
          <a:lstStyle/>
          <a:p>
            <a:r>
              <a:rPr lang="es-CO" sz="4000" dirty="0"/>
              <a:t>Miotomas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1F641-EEC1-B740-AB21-258FB98B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16" y="1825625"/>
            <a:ext cx="10515600" cy="4137025"/>
          </a:xfrm>
        </p:spPr>
        <p:txBody>
          <a:bodyPr>
            <a:normAutofit/>
          </a:bodyPr>
          <a:lstStyle/>
          <a:p>
            <a:r>
              <a:rPr lang="es-CO" sz="2000" dirty="0"/>
              <a:t>Los nervios motores emergen de la región anterior de la médula espinal. </a:t>
            </a:r>
          </a:p>
          <a:p>
            <a:r>
              <a:rPr lang="es-CO" sz="2000" dirty="0"/>
              <a:t>Junto con los nervios sensoriales del mismo nivel forman el nervio espinal.</a:t>
            </a:r>
          </a:p>
          <a:p>
            <a:r>
              <a:rPr lang="es-CO" sz="2000" dirty="0"/>
              <a:t>Cada nervio espinal transporta fibras motoras a los músculos. </a:t>
            </a:r>
          </a:p>
          <a:p>
            <a:r>
              <a:rPr lang="es-CO" sz="2000" dirty="0"/>
              <a:t>Un </a:t>
            </a:r>
            <a:r>
              <a:rPr lang="es-CO" sz="2000" b="1" dirty="0"/>
              <a:t>miotoma</a:t>
            </a:r>
            <a:r>
              <a:rPr lang="es-CO" sz="2000" dirty="0"/>
              <a:t> es la porción de un músculo esquelético inervado por un solo nivel de la médula espinal o, en un lado, por un solo nervio espinal.</a:t>
            </a:r>
          </a:p>
        </p:txBody>
      </p:sp>
    </p:spTree>
    <p:extLst>
      <p:ext uri="{BB962C8B-B14F-4D97-AF65-F5344CB8AC3E}">
        <p14:creationId xmlns:p14="http://schemas.microsoft.com/office/powerpoint/2010/main" val="280138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A4DAE-A2B0-AD4F-A11D-A5B9D8DD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17" y="238618"/>
            <a:ext cx="8315325" cy="1200150"/>
          </a:xfrm>
        </p:spPr>
        <p:txBody>
          <a:bodyPr>
            <a:normAutofit/>
          </a:bodyPr>
          <a:lstStyle/>
          <a:p>
            <a:r>
              <a:rPr lang="es-CO" sz="4000" dirty="0"/>
              <a:t>Miotomas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6F2D56-0723-5E4F-92F6-D5EB275D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7" y="1220459"/>
            <a:ext cx="6162675" cy="4137025"/>
          </a:xfrm>
        </p:spPr>
        <p:txBody>
          <a:bodyPr>
            <a:normAutofit/>
          </a:bodyPr>
          <a:lstStyle/>
          <a:p>
            <a:r>
              <a:rPr lang="es-CO" sz="2000" dirty="0"/>
              <a:t>Más difíciles de probar que los dermatomas.</a:t>
            </a:r>
          </a:p>
          <a:p>
            <a:endParaRPr lang="es-CO" sz="2000" dirty="0"/>
          </a:p>
          <a:p>
            <a:r>
              <a:rPr lang="es-CO" sz="2000" dirty="0"/>
              <a:t>Cada músculo del cuerpo a menudo se desarrolla a partir de más de un soma.</a:t>
            </a:r>
          </a:p>
          <a:p>
            <a:endParaRPr lang="es-CO" sz="2000" dirty="0"/>
          </a:p>
          <a:p>
            <a:r>
              <a:rPr lang="es-CO" sz="2000" dirty="0"/>
              <a:t>Músculo está inervado por nervios derivados de más de un nivel de la médula espinal.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D2AAE0B2-21AC-F84A-9EC8-A50EC6A23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91" y="604159"/>
            <a:ext cx="4928367" cy="55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18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30603-2032-B34F-8135-D605F307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849" y="686128"/>
            <a:ext cx="5412649" cy="1200150"/>
          </a:xfrm>
        </p:spPr>
        <p:txBody>
          <a:bodyPr>
            <a:normAutofit/>
          </a:bodyPr>
          <a:lstStyle/>
          <a:p>
            <a:r>
              <a:rPr lang="es-CO" sz="3000" dirty="0"/>
              <a:t>Evaluación de miotomas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8D549-DE9A-A940-B4EF-2EFCD0BE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849" y="1692812"/>
            <a:ext cx="6844862" cy="413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800" b="1" dirty="0"/>
              <a:t>Probar movimientos en articulaciones puede ayudar a localizar.</a:t>
            </a:r>
          </a:p>
          <a:p>
            <a:pPr marL="0" indent="0">
              <a:buNone/>
            </a:pPr>
            <a:r>
              <a:rPr lang="es-CO" sz="1800" b="1" dirty="0"/>
              <a:t> </a:t>
            </a:r>
          </a:p>
          <a:p>
            <a:r>
              <a:rPr lang="es-CO" sz="1800" dirty="0"/>
              <a:t>Músculos que mueven articulación del hombro inervados principalmente por nervios espinales de los niveles C5 y C6.</a:t>
            </a:r>
          </a:p>
          <a:p>
            <a:endParaRPr lang="es-CO" sz="1800" dirty="0"/>
          </a:p>
          <a:p>
            <a:r>
              <a:rPr lang="es-CO" sz="1800" dirty="0"/>
              <a:t>Músculos que mueven el codo están inervados principalmente por nervios espinales C6 y C7 Músculos de la mano.</a:t>
            </a:r>
          </a:p>
          <a:p>
            <a:endParaRPr lang="es-CO" sz="1800" dirty="0"/>
          </a:p>
          <a:p>
            <a:r>
              <a:rPr lang="es-CO" sz="1800" dirty="0"/>
              <a:t> Músculos de la mano inervados principalmente por nervios espinales C8 y T1.</a:t>
            </a:r>
          </a:p>
        </p:txBody>
      </p:sp>
    </p:spTree>
    <p:extLst>
      <p:ext uri="{BB962C8B-B14F-4D97-AF65-F5344CB8AC3E}">
        <p14:creationId xmlns:p14="http://schemas.microsoft.com/office/powerpoint/2010/main" val="370669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8D637-6041-EF4D-9004-A210F27D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67" y="109133"/>
            <a:ext cx="8315325" cy="1200150"/>
          </a:xfrm>
        </p:spPr>
        <p:txBody>
          <a:bodyPr>
            <a:normAutofit/>
          </a:bodyPr>
          <a:lstStyle/>
          <a:p>
            <a:r>
              <a:rPr lang="es-CO" sz="2600" dirty="0"/>
              <a:t>Miotomas cervicales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5DC29-C6DC-8944-B1FF-4C13D1FB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67" y="1002950"/>
            <a:ext cx="6172200" cy="4137025"/>
          </a:xfrm>
        </p:spPr>
        <p:txBody>
          <a:bodyPr>
            <a:normAutofit/>
          </a:bodyPr>
          <a:lstStyle/>
          <a:p>
            <a:r>
              <a:rPr lang="es-CO" sz="1800" dirty="0"/>
              <a:t>Flexión del cuello: C1 a C2</a:t>
            </a:r>
          </a:p>
          <a:p>
            <a:r>
              <a:rPr lang="es-CO" sz="1800" dirty="0"/>
              <a:t>Flexión lateral del cuello: C3 y par craneal XI</a:t>
            </a:r>
          </a:p>
          <a:p>
            <a:r>
              <a:rPr lang="es-CO" sz="1800" dirty="0"/>
              <a:t>Elevación del hombro: C4 y par craneal XI</a:t>
            </a:r>
          </a:p>
          <a:p>
            <a:r>
              <a:rPr lang="es-CO" sz="1800" dirty="0"/>
              <a:t>Abducción del hombro y flexores codo: C5</a:t>
            </a:r>
          </a:p>
          <a:p>
            <a:r>
              <a:rPr lang="es-CO" sz="1800" dirty="0"/>
              <a:t>Extensión de muñeca: C6</a:t>
            </a:r>
          </a:p>
          <a:p>
            <a:r>
              <a:rPr lang="es-CO" sz="1800" dirty="0"/>
              <a:t>Extensión de codo : C7</a:t>
            </a:r>
          </a:p>
          <a:p>
            <a:r>
              <a:rPr lang="es-CO" sz="1800" dirty="0"/>
              <a:t>Flexor profundo dedos: C8</a:t>
            </a:r>
          </a:p>
          <a:p>
            <a:r>
              <a:rPr lang="es-CO" sz="1800" dirty="0"/>
              <a:t>Abducción intrínsecos de la mano: T1</a:t>
            </a:r>
          </a:p>
          <a:p>
            <a:endParaRPr lang="es-CO" sz="1800" dirty="0"/>
          </a:p>
        </p:txBody>
      </p:sp>
      <p:pic>
        <p:nvPicPr>
          <p:cNvPr id="6" name="Imagen 5" descr="Imagen que contiene persona, interior, mujer, gente&#10;&#10;Descripción generada automáticamente">
            <a:extLst>
              <a:ext uri="{FF2B5EF4-FFF2-40B4-BE49-F238E27FC236}">
                <a16:creationId xmlns:a16="http://schemas.microsoft.com/office/drawing/2014/main" id="{78BC98ED-81A9-A940-A29E-133B052A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17" y="894919"/>
            <a:ext cx="5640532" cy="2151050"/>
          </a:xfrm>
          <a:prstGeom prst="rect">
            <a:avLst/>
          </a:prstGeom>
        </p:spPr>
      </p:pic>
      <p:pic>
        <p:nvPicPr>
          <p:cNvPr id="8" name="Imagen 7" descr="Imagen que contiene persona, interior, mujer, ropa&#10;&#10;Descripción generada automáticamente">
            <a:extLst>
              <a:ext uri="{FF2B5EF4-FFF2-40B4-BE49-F238E27FC236}">
                <a16:creationId xmlns:a16="http://schemas.microsoft.com/office/drawing/2014/main" id="{4858F8E0-9BDB-3D4C-930F-F64468667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17" y="3180919"/>
            <a:ext cx="2578099" cy="2674131"/>
          </a:xfrm>
          <a:prstGeom prst="rect">
            <a:avLst/>
          </a:prstGeom>
        </p:spPr>
      </p:pic>
      <p:pic>
        <p:nvPicPr>
          <p:cNvPr id="10" name="Imagen 9" descr="Imagen que contiene interior, persona, mujer, pastel&#10;&#10;Descripción generada automáticamente">
            <a:extLst>
              <a:ext uri="{FF2B5EF4-FFF2-40B4-BE49-F238E27FC236}">
                <a16:creationId xmlns:a16="http://schemas.microsoft.com/office/drawing/2014/main" id="{2DE69CE3-63F0-2440-A616-A82DFE77B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92" y="3349227"/>
            <a:ext cx="2890837" cy="23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2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4BABB1F-249C-1046-9B60-3F70562E8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94237"/>
              </p:ext>
            </p:extLst>
          </p:nvPr>
        </p:nvGraphicFramePr>
        <p:xfrm>
          <a:off x="5073602" y="991954"/>
          <a:ext cx="6855640" cy="4874092"/>
        </p:xfrm>
        <a:graphic>
          <a:graphicData uri="http://schemas.openxmlformats.org/drawingml/2006/table">
            <a:tbl>
              <a:tblPr/>
              <a:tblGrid>
                <a:gridCol w="617409">
                  <a:extLst>
                    <a:ext uri="{9D8B030D-6E8A-4147-A177-3AD203B41FA5}">
                      <a16:colId xmlns:a16="http://schemas.microsoft.com/office/drawing/2014/main" val="874872280"/>
                    </a:ext>
                  </a:extLst>
                </a:gridCol>
                <a:gridCol w="1659781">
                  <a:extLst>
                    <a:ext uri="{9D8B030D-6E8A-4147-A177-3AD203B41FA5}">
                      <a16:colId xmlns:a16="http://schemas.microsoft.com/office/drawing/2014/main" val="417627831"/>
                    </a:ext>
                  </a:extLst>
                </a:gridCol>
                <a:gridCol w="4578450">
                  <a:extLst>
                    <a:ext uri="{9D8B030D-6E8A-4147-A177-3AD203B41FA5}">
                      <a16:colId xmlns:a16="http://schemas.microsoft.com/office/drawing/2014/main" val="1946673784"/>
                    </a:ext>
                  </a:extLst>
                </a:gridCol>
              </a:tblGrid>
              <a:tr h="54281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C1 – C2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Flexión cuello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Recto lateral, recto anterior de la cabeza, longus colli, esternocleidomastoideo.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90187"/>
                  </a:ext>
                </a:extLst>
              </a:tr>
              <a:tr h="54281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C3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Flexión lateral cuello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Longus capitis, músculo longus del cuello, esternocleidomastoideo, escaleno.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353404"/>
                  </a:ext>
                </a:extLst>
              </a:tr>
              <a:tr h="54281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C4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Elevación del hombro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Diafragma, trapecio, elevador de la escápula, escaleno anterior y medio.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65780"/>
                  </a:ext>
                </a:extLst>
              </a:tr>
              <a:tr h="95170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C5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Abducción hombro y flexores de codo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Deltoides, supraespinoso, infraespinoso, bíceps.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60171"/>
                  </a:ext>
                </a:extLst>
              </a:tr>
              <a:tr h="63221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C6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Extensión de muñeca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Extensor largo y corto del carpo.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296738"/>
                  </a:ext>
                </a:extLst>
              </a:tr>
              <a:tr h="40595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C7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Extensión de codo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Tríceps.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53833"/>
                  </a:ext>
                </a:extLst>
              </a:tr>
              <a:tr h="719282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C8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Flexores falange distal dedos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Flexor profundo de los dedos.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425"/>
                  </a:ext>
                </a:extLst>
              </a:tr>
              <a:tr h="48685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T1</a:t>
                      </a:r>
                    </a:p>
                  </a:txBody>
                  <a:tcPr marL="14429" marR="14429" marT="14429" marB="144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Intrínsecos de la mano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0B2F51"/>
                          </a:solidFill>
                          <a:effectLst/>
                        </a:rPr>
                        <a:t>Músculos intrínsecos de la mano, abductor del meñique.</a:t>
                      </a:r>
                    </a:p>
                  </a:txBody>
                  <a:tcPr marL="14429" marR="14429" marT="14429" marB="144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92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9CD9A-7FBA-E54D-9DB0-9D7695D8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82" y="1666876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Características </a:t>
            </a:r>
            <a:br>
              <a:rPr lang="es-CO" sz="3000" dirty="0"/>
            </a:br>
            <a:r>
              <a:rPr lang="es-CO" sz="3000" dirty="0"/>
              <a:t>de la médula espinal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AC37C0-C224-CA4C-ABAF-1BFB8F96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1684" y="1271587"/>
            <a:ext cx="3978881" cy="4137025"/>
          </a:xfrm>
        </p:spPr>
        <p:txBody>
          <a:bodyPr>
            <a:noAutofit/>
          </a:bodyPr>
          <a:lstStyle/>
          <a:p>
            <a:r>
              <a:rPr lang="es-CO" sz="1300" dirty="0"/>
              <a:t>Los 31 pares de nervios espinales (8 C, 12 T, 5 L, 5 S y 1 C).</a:t>
            </a:r>
          </a:p>
          <a:p>
            <a:endParaRPr lang="es-CO" sz="1300" dirty="0"/>
          </a:p>
          <a:p>
            <a:r>
              <a:rPr lang="es-CO" sz="1300" dirty="0"/>
              <a:t>Cada nervio espinal está formado por una raíz posterior (dorsal) y anterior (ventral).</a:t>
            </a:r>
          </a:p>
          <a:p>
            <a:endParaRPr lang="es-CO" sz="1300" dirty="0"/>
          </a:p>
          <a:p>
            <a:r>
              <a:rPr lang="es-CO" sz="1300" dirty="0"/>
              <a:t>Las neuronas motoras pertenecen a la materia gris (asta anterior).</a:t>
            </a:r>
          </a:p>
          <a:p>
            <a:endParaRPr lang="es-CO" sz="1300" dirty="0"/>
          </a:p>
          <a:p>
            <a:r>
              <a:rPr lang="es-CO" sz="1300" dirty="0"/>
              <a:t>Las neuronas sensitivas provienen los ganglios espinales.</a:t>
            </a:r>
          </a:p>
          <a:p>
            <a:endParaRPr lang="es-CO" sz="1300" dirty="0"/>
          </a:p>
          <a:p>
            <a:r>
              <a:rPr lang="es-CO" sz="1300" dirty="0"/>
              <a:t>Las ramas anteriores forman </a:t>
            </a:r>
            <a:r>
              <a:rPr lang="es-CO" sz="1300" b="1" dirty="0"/>
              <a:t>plexos </a:t>
            </a:r>
            <a:r>
              <a:rPr lang="es-CO" sz="1300" dirty="0"/>
              <a:t>o nervios torácicos segmentarios.</a:t>
            </a:r>
          </a:p>
          <a:p>
            <a:endParaRPr lang="es-CO" sz="1300" dirty="0"/>
          </a:p>
          <a:p>
            <a:r>
              <a:rPr lang="es-CO" sz="1300" dirty="0"/>
              <a:t>Las ramas posteriores inervan músculos de la espalda y de la región suboccipital.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A1DDCB-876D-9846-822E-32D7C6769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98" y="650817"/>
            <a:ext cx="2444949" cy="55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6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23462-6A3B-224E-8B71-D25B442E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6" y="75156"/>
            <a:ext cx="8315325" cy="1200150"/>
          </a:xfrm>
        </p:spPr>
        <p:txBody>
          <a:bodyPr/>
          <a:lstStyle/>
          <a:p>
            <a:r>
              <a:rPr lang="es-CO" dirty="0"/>
              <a:t>Miotomas lumbares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38240-FDEE-0342-A3FC-8B82E881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56" y="980638"/>
            <a:ext cx="6366164" cy="4137025"/>
          </a:xfrm>
        </p:spPr>
        <p:txBody>
          <a:bodyPr/>
          <a:lstStyle/>
          <a:p>
            <a:r>
              <a:rPr lang="es-CO" sz="2400" dirty="0"/>
              <a:t>L2: flexión de cadera.</a:t>
            </a:r>
          </a:p>
          <a:p>
            <a:r>
              <a:rPr lang="es-CO" sz="2400" dirty="0"/>
              <a:t>L3: extensión de rodilla.</a:t>
            </a:r>
          </a:p>
          <a:p>
            <a:r>
              <a:rPr lang="es-CO" sz="2400" dirty="0"/>
              <a:t>L4: dorsiflexión del tobillo.</a:t>
            </a:r>
          </a:p>
          <a:p>
            <a:r>
              <a:rPr lang="es-CO" sz="2400" dirty="0"/>
              <a:t>L5: extensión del dedo gordo.</a:t>
            </a:r>
          </a:p>
          <a:p>
            <a:r>
              <a:rPr lang="es-CO" sz="2400" dirty="0"/>
              <a:t>S1: flexión plantar del tobillo, eversión del tobillo, extensión de la cadera.</a:t>
            </a:r>
          </a:p>
          <a:p>
            <a:r>
              <a:rPr lang="es-CO" sz="2400" dirty="0"/>
              <a:t>S2: flexión de rodilla.</a:t>
            </a:r>
          </a:p>
          <a:p>
            <a:endParaRPr lang="es-CO" dirty="0"/>
          </a:p>
        </p:txBody>
      </p:sp>
      <p:pic>
        <p:nvPicPr>
          <p:cNvPr id="5" name="Imagen 4" descr="Imagen que contiene persona, foto, mujer, gente&#10;&#10;Descripción generada automáticamente">
            <a:extLst>
              <a:ext uri="{FF2B5EF4-FFF2-40B4-BE49-F238E27FC236}">
                <a16:creationId xmlns:a16="http://schemas.microsoft.com/office/drawing/2014/main" id="{784DBD39-47E3-B54C-8771-CAF0D21D5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0" y="419005"/>
            <a:ext cx="4500285" cy="60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1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CE59DF-E5AD-7A48-82EC-0CDA526B5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0891"/>
              </p:ext>
            </p:extLst>
          </p:nvPr>
        </p:nvGraphicFramePr>
        <p:xfrm>
          <a:off x="5157458" y="809298"/>
          <a:ext cx="6677189" cy="5155053"/>
        </p:xfrm>
        <a:graphic>
          <a:graphicData uri="http://schemas.openxmlformats.org/drawingml/2006/table">
            <a:tbl>
              <a:tblPr/>
              <a:tblGrid>
                <a:gridCol w="977714">
                  <a:extLst>
                    <a:ext uri="{9D8B030D-6E8A-4147-A177-3AD203B41FA5}">
                      <a16:colId xmlns:a16="http://schemas.microsoft.com/office/drawing/2014/main" val="221276181"/>
                    </a:ext>
                  </a:extLst>
                </a:gridCol>
                <a:gridCol w="1507073">
                  <a:extLst>
                    <a:ext uri="{9D8B030D-6E8A-4147-A177-3AD203B41FA5}">
                      <a16:colId xmlns:a16="http://schemas.microsoft.com/office/drawing/2014/main" val="4149162141"/>
                    </a:ext>
                  </a:extLst>
                </a:gridCol>
                <a:gridCol w="4192402">
                  <a:extLst>
                    <a:ext uri="{9D8B030D-6E8A-4147-A177-3AD203B41FA5}">
                      <a16:colId xmlns:a16="http://schemas.microsoft.com/office/drawing/2014/main" val="1054306865"/>
                    </a:ext>
                  </a:extLst>
                </a:gridCol>
              </a:tblGrid>
              <a:tr h="521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0" dirty="0">
                          <a:effectLst/>
                        </a:rPr>
                        <a:t>Raíz nerviosa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0" dirty="0">
                          <a:effectLst/>
                        </a:rPr>
                        <a:t>Acción de prueba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0" dirty="0">
                          <a:effectLst/>
                        </a:rPr>
                        <a:t>Músculos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63190"/>
                  </a:ext>
                </a:extLst>
              </a:tr>
              <a:tr h="55114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L1 - L2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Flexión de cadera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Psoas, ilíaco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50620"/>
                  </a:ext>
                </a:extLst>
              </a:tr>
              <a:tr h="5212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L3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Extensión de rodilla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Cuádriceps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60689"/>
                  </a:ext>
                </a:extLst>
              </a:tr>
              <a:tr h="55114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L4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Dorsiflexión del tobillo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Tibial anterior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3985"/>
                  </a:ext>
                </a:extLst>
              </a:tr>
              <a:tr h="76580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L5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Extensión dedos del pie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Extensor largo del hallux, extensor largo de los dedos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55577"/>
                  </a:ext>
                </a:extLst>
              </a:tr>
              <a:tr h="73818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S1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Flexión plantar y eversión del tobillo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Gastrocnemio, sóleo, peroneo largo y corto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143026"/>
                  </a:ext>
                </a:extLst>
              </a:tr>
              <a:tr h="955092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S2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Extensión de cadera y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>
                          <a:effectLst/>
                        </a:rPr>
                        <a:t>flexión de rodilla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Glúteo máximo, isquitibiales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42149"/>
                  </a:ext>
                </a:extLst>
              </a:tr>
              <a:tr h="55114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S3</a:t>
                      </a:r>
                    </a:p>
                  </a:txBody>
                  <a:tcPr marL="43012" marR="43012" marT="43012" marB="43012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effectLst/>
                        </a:rPr>
                        <a:t>Flexión de rodilla</a:t>
                      </a: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400" dirty="0">
                        <a:effectLst/>
                      </a:endParaRPr>
                    </a:p>
                  </a:txBody>
                  <a:tcPr marL="43012" marR="43012" marT="43012" marB="43012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0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861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E453B-1D6F-DD4F-AA3B-254B4CE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52" y="770420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Nervios sensitivos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4E0CB63E-9FD7-6146-BED0-E8D62451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61" y="1150316"/>
            <a:ext cx="3935577" cy="4557368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4491281E-14D8-7D49-8B61-77DA283BE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97" y="1150316"/>
            <a:ext cx="3536819" cy="45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34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DBAE020-4972-034C-AA5B-A6454151B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7951897" y="928977"/>
            <a:ext cx="3954189" cy="5074895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7DACE31F-E163-E646-B105-73D58A296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4" y="1336837"/>
            <a:ext cx="3513085" cy="45635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045744-F174-4E46-B501-6BED7EA9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1" y="957631"/>
            <a:ext cx="8315325" cy="1200150"/>
          </a:xfrm>
        </p:spPr>
        <p:txBody>
          <a:bodyPr>
            <a:normAutofit/>
          </a:bodyPr>
          <a:lstStyle/>
          <a:p>
            <a:r>
              <a:rPr lang="es-CO" sz="3000" dirty="0"/>
              <a:t>Nervios sensitivos</a:t>
            </a:r>
          </a:p>
        </p:txBody>
      </p:sp>
    </p:spTree>
    <p:extLst>
      <p:ext uri="{BB962C8B-B14F-4D97-AF65-F5344CB8AC3E}">
        <p14:creationId xmlns:p14="http://schemas.microsoft.com/office/powerpoint/2010/main" val="2129864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C95F3F-1564-43A7-8059-A0B97B22A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568" y="-1455293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s-CO" sz="4000" dirty="0"/>
              <a:t>Dermatomas y miotomas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03FAE8-D773-45DC-A9A4-1A487C3DF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568" y="2059557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s-CO" sz="3000" dirty="0"/>
              <a:t>Juliana Ortiz Ospina</a:t>
            </a:r>
          </a:p>
          <a:p>
            <a:pPr algn="l"/>
            <a:r>
              <a:rPr lang="es-CO" sz="3000" dirty="0"/>
              <a:t>Medicina física y rehabilitación</a:t>
            </a:r>
          </a:p>
        </p:txBody>
      </p:sp>
      <p:pic>
        <p:nvPicPr>
          <p:cNvPr id="5" name="Imagen 4" descr="Imagen que contiene persona, ropa, mujer, sostener&#10;&#10;Descripción generada automáticamente">
            <a:extLst>
              <a:ext uri="{FF2B5EF4-FFF2-40B4-BE49-F238E27FC236}">
                <a16:creationId xmlns:a16="http://schemas.microsoft.com/office/drawing/2014/main" id="{7BEDD19D-9C1B-EB4E-8CC6-54F06B839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12"/>
          <a:stretch/>
        </p:blipFill>
        <p:spPr>
          <a:xfrm>
            <a:off x="6067776" y="224655"/>
            <a:ext cx="4526651" cy="6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C676B8-731D-4C48-8E53-22B74E533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77"/>
          <a:stretch/>
        </p:blipFill>
        <p:spPr>
          <a:xfrm>
            <a:off x="466587" y="709725"/>
            <a:ext cx="5976955" cy="28453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CE7953-BED2-0B44-9D4C-4B6C69A15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58"/>
          <a:stretch/>
        </p:blipFill>
        <p:spPr>
          <a:xfrm>
            <a:off x="5988541" y="1479987"/>
            <a:ext cx="5980011" cy="43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3960E-A227-8141-8D94-7F01A4F3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41" y="1855077"/>
            <a:ext cx="8315325" cy="1200150"/>
          </a:xfrm>
        </p:spPr>
        <p:txBody>
          <a:bodyPr/>
          <a:lstStyle/>
          <a:p>
            <a:r>
              <a:rPr lang="es-CO" dirty="0"/>
              <a:t>Nervio espinal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8B088-97D9-8D46-9B7C-3DAF54106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728" y="980419"/>
            <a:ext cx="4663476" cy="4405312"/>
          </a:xfrm>
        </p:spPr>
        <p:txBody>
          <a:bodyPr>
            <a:noAutofit/>
          </a:bodyPr>
          <a:lstStyle/>
          <a:p>
            <a:r>
              <a:rPr lang="es-CO" sz="1500" dirty="0"/>
              <a:t>Cada par de nervios espinales sale de la médula espinal y pasa a través del agujero intervertebral.</a:t>
            </a:r>
          </a:p>
          <a:p>
            <a:endParaRPr lang="es-CO" sz="1500" dirty="0"/>
          </a:p>
          <a:p>
            <a:r>
              <a:rPr lang="es-CO" sz="1500" dirty="0"/>
              <a:t>C1 pasa entre el cráneo y el atlas.</a:t>
            </a:r>
          </a:p>
          <a:p>
            <a:endParaRPr lang="es-CO" sz="1500" dirty="0"/>
          </a:p>
          <a:p>
            <a:r>
              <a:rPr lang="es-CO" sz="1500" dirty="0"/>
              <a:t>C2 sale a través del agujero intervertebral superior a la vértebra C2.</a:t>
            </a:r>
          </a:p>
          <a:p>
            <a:endParaRPr lang="es-CO" sz="1500" dirty="0"/>
          </a:p>
          <a:p>
            <a:r>
              <a:rPr lang="es-CO" sz="1500" dirty="0"/>
              <a:t>C8 emerge del agujero intervertebral por encima de la vértebra T1.</a:t>
            </a:r>
          </a:p>
          <a:p>
            <a:endParaRPr lang="es-CO" sz="1500" dirty="0"/>
          </a:p>
          <a:p>
            <a:r>
              <a:rPr lang="es-CO" sz="1500" dirty="0"/>
              <a:t>Todos los nervios torácicos, lumbares y sacros restantes emergen a través del agujero intervertebral debajo de la vértebra del mismo número.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15E8E0-8DB8-384F-9A6A-BA4274C2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57" y="833356"/>
            <a:ext cx="2310116" cy="52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F9B7A99-E42F-4DEC-8E32-831109247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78" y="348269"/>
            <a:ext cx="3438239" cy="61672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C29178-207B-4F69-A40E-973241E6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121" y="419854"/>
            <a:ext cx="2663093" cy="60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3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AE699-CAD0-264A-B80D-E271D89C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61264"/>
            <a:ext cx="4616368" cy="1200150"/>
          </a:xfrm>
        </p:spPr>
        <p:txBody>
          <a:bodyPr>
            <a:normAutofit/>
          </a:bodyPr>
          <a:lstStyle/>
          <a:p>
            <a:r>
              <a:rPr lang="es-CO" sz="3200" dirty="0"/>
              <a:t>Anatomía</a:t>
            </a:r>
            <a:br>
              <a:rPr lang="es-CO" sz="3200" dirty="0"/>
            </a:br>
            <a:r>
              <a:rPr lang="es-CO" sz="3200" dirty="0"/>
              <a:t>nervio espinal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A08A5-4BF0-2545-8C09-1BDC9B4C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2565"/>
            <a:ext cx="4669655" cy="413702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s-CO" sz="2400" dirty="0"/>
          </a:p>
          <a:p>
            <a:pPr fontAlgn="base"/>
            <a:r>
              <a:rPr lang="es-CO" sz="2400" dirty="0"/>
              <a:t>La raíz ventral (porción motora del nervio) sale de la médula espinal hacia delante y la raíz del nervio dorsal (porción sensitiva) sale hacia atrás y forma el ganglio de la raíz dorsal.</a:t>
            </a:r>
          </a:p>
          <a:p>
            <a:pPr fontAlgn="base"/>
            <a:endParaRPr lang="es-CO" sz="2400" dirty="0"/>
          </a:p>
          <a:p>
            <a:pPr fontAlgn="base"/>
            <a:r>
              <a:rPr lang="es-CO" sz="2400" dirty="0"/>
              <a:t>El ganglio de la raíz dorsal y la raíz ventral se combinan para formar un nervio espinal mixto.</a:t>
            </a:r>
          </a:p>
          <a:p>
            <a:pPr marL="0" indent="0">
              <a:buNone/>
            </a:pPr>
            <a:endParaRPr lang="es-CO" sz="2400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AC1E0EFA-5632-EE4E-B5EC-97BD50061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4" y="244256"/>
            <a:ext cx="3098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14E65C-C46F-1742-B1B8-C4E5AEC35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58"/>
          <a:stretch/>
        </p:blipFill>
        <p:spPr>
          <a:xfrm>
            <a:off x="4669654" y="669904"/>
            <a:ext cx="7353135" cy="53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FC786-A7CE-CA4E-BC1F-D49AD8F3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7286"/>
            <a:ext cx="8285162" cy="1152525"/>
          </a:xfrm>
        </p:spPr>
        <p:txBody>
          <a:bodyPr>
            <a:normAutofit/>
          </a:bodyPr>
          <a:lstStyle/>
          <a:p>
            <a:r>
              <a:rPr lang="es-CO" sz="3000" dirty="0"/>
              <a:t>Transmisión de la información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FC9A74-91F7-BE48-9B41-91695637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3075"/>
            <a:ext cx="5157787" cy="771525"/>
          </a:xfrm>
        </p:spPr>
        <p:txBody>
          <a:bodyPr>
            <a:normAutofit/>
          </a:bodyPr>
          <a:lstStyle/>
          <a:p>
            <a:r>
              <a:rPr lang="es-CO" sz="2000" dirty="0"/>
              <a:t>Fibras sensoriales somáticas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08D7CB-7578-C048-B602-C6AF1ED6E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94125"/>
            <a:ext cx="5157787" cy="3438525"/>
          </a:xfrm>
        </p:spPr>
        <p:txBody>
          <a:bodyPr>
            <a:normAutofit/>
          </a:bodyPr>
          <a:lstStyle/>
          <a:p>
            <a:r>
              <a:rPr lang="es-CO" sz="2000" dirty="0"/>
              <a:t>Información de periferia al SNC. </a:t>
            </a:r>
          </a:p>
          <a:p>
            <a:r>
              <a:rPr lang="es-CO" sz="2000" dirty="0"/>
              <a:t>Temperatura.</a:t>
            </a:r>
          </a:p>
          <a:p>
            <a:r>
              <a:rPr lang="es-CO" sz="2000" dirty="0"/>
              <a:t>Dolor.</a:t>
            </a:r>
          </a:p>
          <a:p>
            <a:r>
              <a:rPr lang="es-CO" sz="2000" dirty="0"/>
              <a:t>Tacto. </a:t>
            </a:r>
          </a:p>
          <a:p>
            <a:r>
              <a:rPr lang="es-CO" sz="2000" dirty="0"/>
              <a:t>Propiocepción. 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0C29AD-9665-7245-A2FF-147F4EB25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813074"/>
            <a:ext cx="5183188" cy="771525"/>
          </a:xfrm>
        </p:spPr>
        <p:txBody>
          <a:bodyPr>
            <a:normAutofit/>
          </a:bodyPr>
          <a:lstStyle/>
          <a:p>
            <a:r>
              <a:rPr lang="es-CO" sz="2000" dirty="0"/>
              <a:t>Fibras motoras somáticas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195E7C-A645-CF4B-88A4-4985928D4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584600"/>
            <a:ext cx="5183188" cy="3438525"/>
          </a:xfrm>
        </p:spPr>
        <p:txBody>
          <a:bodyPr>
            <a:normAutofit/>
          </a:bodyPr>
          <a:lstStyle/>
          <a:p>
            <a:r>
              <a:rPr lang="es-CO" sz="2000" dirty="0"/>
              <a:t>Información de SNC a músculos esqueléticos. </a:t>
            </a:r>
          </a:p>
          <a:p>
            <a:r>
              <a:rPr lang="es-CO" sz="2000" dirty="0"/>
              <a:t>Se extienden desde los cuerpos celulares de la médula espinal hasta las células musculares que inervan.</a:t>
            </a:r>
          </a:p>
        </p:txBody>
      </p:sp>
    </p:spTree>
    <p:extLst>
      <p:ext uri="{BB962C8B-B14F-4D97-AF65-F5344CB8AC3E}">
        <p14:creationId xmlns:p14="http://schemas.microsoft.com/office/powerpoint/2010/main" val="506158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soFR" id="{A52AF2E6-2C70-4146-ABB2-2352175225AA}" vid="{A2036A21-B2D9-4419-B998-1D2B6BFBA2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1313</Words>
  <Application>Microsoft Office PowerPoint</Application>
  <PresentationFormat>Panorámica</PresentationFormat>
  <Paragraphs>239</Paragraphs>
  <Slides>34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Montserrat</vt:lpstr>
      <vt:lpstr>Tema de Office</vt:lpstr>
      <vt:lpstr>Dermatomas y miotomas</vt:lpstr>
      <vt:lpstr>Presentación de PowerPoint</vt:lpstr>
      <vt:lpstr>Características  de la médula espinal</vt:lpstr>
      <vt:lpstr>Presentación de PowerPoint</vt:lpstr>
      <vt:lpstr>Nervio espinal</vt:lpstr>
      <vt:lpstr>Presentación de PowerPoint</vt:lpstr>
      <vt:lpstr>Anatomía nervio espinal</vt:lpstr>
      <vt:lpstr>Presentación de PowerPoint</vt:lpstr>
      <vt:lpstr>Transmisión de la información</vt:lpstr>
      <vt:lpstr>Origen dermatoma</vt:lpstr>
      <vt:lpstr>Superposición de dermatomas</vt:lpstr>
      <vt:lpstr>Dermatomas ASIA</vt:lpstr>
      <vt:lpstr>Dermatomas ASIA</vt:lpstr>
      <vt:lpstr>Dermatomas ASIA</vt:lpstr>
      <vt:lpstr>Dermatomas ASIA</vt:lpstr>
      <vt:lpstr>Dermatomas</vt:lpstr>
      <vt:lpstr>Presentación de PowerPoint</vt:lpstr>
      <vt:lpstr>Dermatomas cervicales</vt:lpstr>
      <vt:lpstr>Dermatomas cervicales</vt:lpstr>
      <vt:lpstr>Dermatomas torácicos</vt:lpstr>
      <vt:lpstr>Dermatomas torácicos</vt:lpstr>
      <vt:lpstr>Dermatomas lumbares</vt:lpstr>
      <vt:lpstr>Dermatomas sacros</vt:lpstr>
      <vt:lpstr>Dermatomas</vt:lpstr>
      <vt:lpstr>Miotomas</vt:lpstr>
      <vt:lpstr>Miotomas </vt:lpstr>
      <vt:lpstr>Evaluación de miotomas</vt:lpstr>
      <vt:lpstr>Miotomas cervicales</vt:lpstr>
      <vt:lpstr>Presentación de PowerPoint</vt:lpstr>
      <vt:lpstr>Miotomas lumbares</vt:lpstr>
      <vt:lpstr>Presentación de PowerPoint</vt:lpstr>
      <vt:lpstr>Nervios sensitivos</vt:lpstr>
      <vt:lpstr>Nervios sensitivos</vt:lpstr>
      <vt:lpstr>Dermatomas y miotomas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Dermatomas y miotomas</dc:title>
  <dc:creator>Juliana Ortiz Ospina</dc:creator>
  <cp:lastModifiedBy>Sentire Taller SAS</cp:lastModifiedBy>
  <cp:revision>15</cp:revision>
  <dcterms:created xsi:type="dcterms:W3CDTF">2020-10-31T20:56:37Z</dcterms:created>
  <dcterms:modified xsi:type="dcterms:W3CDTF">2020-11-11T01:55:03Z</dcterms:modified>
</cp:coreProperties>
</file>