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1" r:id="rId4"/>
    <p:sldId id="262" r:id="rId5"/>
    <p:sldId id="272" r:id="rId6"/>
    <p:sldId id="276" r:id="rId7"/>
    <p:sldId id="260" r:id="rId8"/>
    <p:sldId id="274" r:id="rId9"/>
    <p:sldId id="268" r:id="rId10"/>
    <p:sldId id="273" r:id="rId11"/>
    <p:sldId id="277" r:id="rId12"/>
    <p:sldId id="278" r:id="rId13"/>
    <p:sldId id="300" r:id="rId14"/>
    <p:sldId id="279" r:id="rId15"/>
    <p:sldId id="280" r:id="rId16"/>
    <p:sldId id="269" r:id="rId17"/>
    <p:sldId id="263" r:id="rId18"/>
    <p:sldId id="264" r:id="rId19"/>
    <p:sldId id="270" r:id="rId20"/>
    <p:sldId id="271" r:id="rId21"/>
    <p:sldId id="283" r:id="rId22"/>
    <p:sldId id="281" r:id="rId23"/>
    <p:sldId id="284" r:id="rId24"/>
    <p:sldId id="285" r:id="rId25"/>
    <p:sldId id="265" r:id="rId26"/>
    <p:sldId id="286" r:id="rId27"/>
    <p:sldId id="287" r:id="rId28"/>
    <p:sldId id="291" r:id="rId29"/>
    <p:sldId id="289" r:id="rId30"/>
    <p:sldId id="266" r:id="rId31"/>
    <p:sldId id="292" r:id="rId32"/>
    <p:sldId id="293" r:id="rId33"/>
    <p:sldId id="298" r:id="rId34"/>
    <p:sldId id="267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F51"/>
    <a:srgbClr val="3C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3B1F-FCB5-450B-BBDB-3A3005398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03313"/>
            <a:ext cx="80295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6399E-5033-468C-8C4F-39AD9278F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82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7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66EF6-0AC3-472A-8AF2-7009B45C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647701"/>
            <a:ext cx="8401050" cy="12001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47B890-2FED-4388-80A0-4AC024D6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028825"/>
            <a:ext cx="10515600" cy="39338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34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8A3B87-14BB-44BE-B3F4-9531BA6AD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16994" y="638175"/>
            <a:ext cx="2500357" cy="5324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2BA6D5-623F-4FDC-B9ED-FDD595A0E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38175"/>
            <a:ext cx="5818974" cy="5324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23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4A97-A48D-42D9-84B7-CE28CC91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E0296-A005-4C63-9E45-AE692E04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4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ABFD1-7318-400F-A95E-9C39CED2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95500"/>
            <a:ext cx="10515600" cy="2466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0CA20-E020-466D-930D-11B50189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52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5B9C-34AA-4C85-9E0C-976F3FF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2C204-FA52-4BF0-B468-130FE0602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73D24-6290-440D-8D8B-8C3DA7337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04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15667-A33F-4B59-B7C5-F60A019F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8175"/>
            <a:ext cx="8285162" cy="1152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77030-0118-4D03-972C-8941B490C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9749"/>
            <a:ext cx="5157787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6DBC3-850A-46C3-BEB1-C66B61F2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0799"/>
            <a:ext cx="5157787" cy="3438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F73539-7978-41CA-9B40-760501F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0224"/>
            <a:ext cx="5183188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011BA-52B9-42A7-9653-614842EFD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1275"/>
            <a:ext cx="5183188" cy="3438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46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B20D8-8DBB-48AA-ABA1-5BBB4A42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19126"/>
            <a:ext cx="8391525" cy="12001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3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B52AD-DEB8-4A9F-9153-876DF8F9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876299"/>
            <a:ext cx="3932237" cy="14382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0294B-9143-41A1-826E-3A27E3A0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138" y="2057400"/>
            <a:ext cx="6172200" cy="3832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5FD01-58F3-4D30-9F79-CB76CB29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263" y="2324100"/>
            <a:ext cx="3932237" cy="3533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66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24174-C5CF-4D47-BB67-75DC9CE8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111F4D-A454-448B-B8D3-9C7FF990E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B545B6-1717-4A35-A7DF-F6DF84C11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724"/>
            <a:ext cx="3932237" cy="3497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301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501373-A6A7-4720-AF76-16E03112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6"/>
            <a:ext cx="8315325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3C9E7-8C04-4811-A298-DDBB2D7A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13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CB0B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B2F5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B2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B2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2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2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95F3F-1564-43A7-8059-A0B97B22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363" y="715146"/>
            <a:ext cx="8029575" cy="2387600"/>
          </a:xfrm>
        </p:spPr>
        <p:txBody>
          <a:bodyPr/>
          <a:lstStyle/>
          <a:p>
            <a:r>
              <a:rPr lang="es-CO" dirty="0"/>
              <a:t>Dolor cervicobraquial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03FAE8-D773-45DC-A9A4-1A487C3D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538" y="3194821"/>
            <a:ext cx="9144000" cy="1655762"/>
          </a:xfrm>
        </p:spPr>
        <p:txBody>
          <a:bodyPr/>
          <a:lstStyle/>
          <a:p>
            <a:r>
              <a:rPr lang="es-CO" dirty="0"/>
              <a:t>Juliana Ortiz Ospina</a:t>
            </a:r>
          </a:p>
          <a:p>
            <a:r>
              <a:rPr lang="es-CO" dirty="0"/>
              <a:t>Medicina física y rehabilitación</a:t>
            </a:r>
          </a:p>
        </p:txBody>
      </p:sp>
    </p:spTree>
    <p:extLst>
      <p:ext uri="{BB962C8B-B14F-4D97-AF65-F5344CB8AC3E}">
        <p14:creationId xmlns:p14="http://schemas.microsoft.com/office/powerpoint/2010/main" val="115088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9D1B9-1AEB-F24A-865E-633EAD6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1" y="1021181"/>
            <a:ext cx="8315325" cy="1200150"/>
          </a:xfrm>
        </p:spPr>
        <p:txBody>
          <a:bodyPr>
            <a:normAutofit/>
          </a:bodyPr>
          <a:lstStyle/>
          <a:p>
            <a:r>
              <a:rPr lang="es-CO" sz="4000" dirty="0"/>
              <a:t>Factores de riesgo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F3FB2-7790-AB45-A6D6-97C85702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1" y="2265780"/>
            <a:ext cx="10515600" cy="4137025"/>
          </a:xfrm>
        </p:spPr>
        <p:txBody>
          <a:bodyPr>
            <a:normAutofit/>
          </a:bodyPr>
          <a:lstStyle/>
          <a:p>
            <a:r>
              <a:rPr lang="es-CO" sz="3200" dirty="0"/>
              <a:t>Edad≥ 20 años.</a:t>
            </a:r>
          </a:p>
          <a:p>
            <a:endParaRPr lang="es-CO" sz="3200" dirty="0"/>
          </a:p>
          <a:p>
            <a:r>
              <a:rPr lang="es-CO" sz="3200" dirty="0"/>
              <a:t>Sexo femenino.</a:t>
            </a:r>
          </a:p>
          <a:p>
            <a:endParaRPr lang="es-CO" sz="3200" dirty="0"/>
          </a:p>
          <a:p>
            <a:r>
              <a:rPr lang="es-CO" sz="3200" dirty="0"/>
              <a:t> Raza caucásica.</a:t>
            </a:r>
          </a:p>
        </p:txBody>
      </p:sp>
    </p:spTree>
    <p:extLst>
      <p:ext uri="{BB962C8B-B14F-4D97-AF65-F5344CB8AC3E}">
        <p14:creationId xmlns:p14="http://schemas.microsoft.com/office/powerpoint/2010/main" val="66202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97E99-B5E3-814D-841A-5F31C4A5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10" y="164745"/>
            <a:ext cx="8315325" cy="1200150"/>
          </a:xfrm>
        </p:spPr>
        <p:txBody>
          <a:bodyPr>
            <a:normAutofit/>
          </a:bodyPr>
          <a:lstStyle/>
          <a:p>
            <a:r>
              <a:rPr lang="es-CO" sz="3200" dirty="0"/>
              <a:t>Examen físico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D9862-D2A9-814F-B16A-912329CF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59" y="1151832"/>
            <a:ext cx="7014210" cy="4181474"/>
          </a:xfrm>
        </p:spPr>
        <p:txBody>
          <a:bodyPr>
            <a:normAutofit/>
          </a:bodyPr>
          <a:lstStyle/>
          <a:p>
            <a:pPr lvl="1" fontAlgn="base"/>
            <a:r>
              <a:rPr lang="es-CO" sz="2000" dirty="0"/>
              <a:t>Prueba </a:t>
            </a:r>
            <a:r>
              <a:rPr lang="es-CO" sz="2000" dirty="0" err="1"/>
              <a:t>spurling</a:t>
            </a:r>
            <a:r>
              <a:rPr lang="es-CO" sz="2000" dirty="0"/>
              <a:t>:</a:t>
            </a:r>
          </a:p>
          <a:p>
            <a:pPr lvl="2" fontAlgn="base"/>
            <a:r>
              <a:rPr lang="es-CO" dirty="0"/>
              <a:t>Cuello extendido con la cabeza hacia el hombro afectado, se aplica carga axial.</a:t>
            </a:r>
          </a:p>
          <a:p>
            <a:pPr lvl="2" fontAlgn="base"/>
            <a:endParaRPr lang="es-CO" dirty="0"/>
          </a:p>
          <a:p>
            <a:pPr lvl="2" fontAlgn="base"/>
            <a:r>
              <a:rPr lang="es-CO" dirty="0"/>
              <a:t>Dolor de hombro o brazo sugiere compresión de la raíz cervical.</a:t>
            </a:r>
          </a:p>
          <a:p>
            <a:pPr lvl="2" fontAlgn="base"/>
            <a:endParaRPr lang="es-CO" dirty="0"/>
          </a:p>
          <a:p>
            <a:pPr lvl="2" fontAlgn="base"/>
            <a:r>
              <a:rPr lang="es-CO" b="1" dirty="0"/>
              <a:t>No descarta la radiculopatía cervical. </a:t>
            </a:r>
          </a:p>
          <a:p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424EF8-83F8-DD4E-A234-3AEF1659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88" y="1096103"/>
            <a:ext cx="4173294" cy="46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97E99-B5E3-814D-841A-5F31C4A5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04" y="341329"/>
            <a:ext cx="8315325" cy="1200150"/>
          </a:xfrm>
        </p:spPr>
        <p:txBody>
          <a:bodyPr/>
          <a:lstStyle/>
          <a:p>
            <a:r>
              <a:rPr lang="es-CO" dirty="0"/>
              <a:t>Examen físico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D9862-D2A9-814F-B16A-912329CF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409" y="1338263"/>
            <a:ext cx="10515600" cy="2896386"/>
          </a:xfrm>
        </p:spPr>
        <p:txBody>
          <a:bodyPr>
            <a:normAutofit/>
          </a:bodyPr>
          <a:lstStyle/>
          <a:p>
            <a:pPr lvl="1" fontAlgn="base"/>
            <a:r>
              <a:rPr lang="es-CO" dirty="0"/>
              <a:t>Prueba de abducción de hombro:</a:t>
            </a:r>
          </a:p>
          <a:p>
            <a:pPr lvl="2" fontAlgn="base"/>
            <a:r>
              <a:rPr lang="es-CO" dirty="0"/>
              <a:t>Positiva: disminución o desaparición de los síntomas radiculares.</a:t>
            </a:r>
          </a:p>
          <a:p>
            <a:pPr lvl="2" fontAlgn="base"/>
            <a:endParaRPr lang="es-CO" dirty="0"/>
          </a:p>
          <a:p>
            <a:pPr lvl="2" fontAlgn="base"/>
            <a:endParaRPr lang="es-CO" dirty="0"/>
          </a:p>
          <a:p>
            <a:pPr lvl="1" fontAlgn="base"/>
            <a:r>
              <a:rPr lang="es-CO" dirty="0"/>
              <a:t>Maniobra de Valsalva: </a:t>
            </a:r>
          </a:p>
          <a:p>
            <a:pPr lvl="2" fontAlgn="base"/>
            <a:r>
              <a:rPr lang="es-CO" dirty="0"/>
              <a:t>Es más probable que exacerbe la radiculopatía si es causada por osteocondroma o </a:t>
            </a:r>
            <a:r>
              <a:rPr lang="es-CO" dirty="0" err="1"/>
              <a:t>schwannoma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181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D460-468E-6947-9CC4-506B779A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90" y="2218586"/>
            <a:ext cx="3985377" cy="1200150"/>
          </a:xfrm>
        </p:spPr>
        <p:txBody>
          <a:bodyPr>
            <a:normAutofit fontScale="90000"/>
          </a:bodyPr>
          <a:lstStyle/>
          <a:p>
            <a:r>
              <a:rPr lang="es-CO" dirty="0"/>
              <a:t>Radiculopatía cervical</a:t>
            </a:r>
          </a:p>
        </p:txBody>
      </p:sp>
      <p:pic>
        <p:nvPicPr>
          <p:cNvPr id="3" name="Imagen 2" descr="Calendario&#10;&#10;Descripción generada automáticamente">
            <a:extLst>
              <a:ext uri="{FF2B5EF4-FFF2-40B4-BE49-F238E27FC236}">
                <a16:creationId xmlns:a16="http://schemas.microsoft.com/office/drawing/2014/main" id="{55792EAB-6C32-BB4E-90F7-5D306822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10" y="450921"/>
            <a:ext cx="4718665" cy="59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FDF3-1B95-DA48-BFFA-B619DC4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260" y="752921"/>
            <a:ext cx="5950258" cy="1200150"/>
          </a:xfrm>
        </p:spPr>
        <p:txBody>
          <a:bodyPr>
            <a:normAutofit/>
          </a:bodyPr>
          <a:lstStyle/>
          <a:p>
            <a:r>
              <a:rPr lang="es-CO" sz="3600" dirty="0"/>
              <a:t>Diagnóstico diferencial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9B4D9-E367-4747-A616-3CA9939C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260" y="1953071"/>
            <a:ext cx="6260976" cy="4137025"/>
          </a:xfrm>
        </p:spPr>
        <p:txBody>
          <a:bodyPr>
            <a:normAutofit/>
          </a:bodyPr>
          <a:lstStyle/>
          <a:p>
            <a:r>
              <a:rPr lang="es-CO" sz="2400" dirty="0"/>
              <a:t>Los síntomas que afectan a los primeros 3 dígitos, la hipopalgesia y la abducción débil del pulgar sugieren el 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síndrome del carpo </a:t>
            </a:r>
            <a:r>
              <a:rPr lang="es-CO" sz="2400" dirty="0"/>
              <a:t>como posible diagnóstico alternativo.</a:t>
            </a:r>
          </a:p>
          <a:p>
            <a:endParaRPr lang="es-CO" sz="2400" dirty="0"/>
          </a:p>
          <a:p>
            <a:r>
              <a:rPr lang="es-CO" sz="2400" dirty="0"/>
              <a:t>Neuropatía cubital en el codo.</a:t>
            </a:r>
          </a:p>
          <a:p>
            <a:endParaRPr lang="es-CO" sz="2400" dirty="0"/>
          </a:p>
          <a:p>
            <a:r>
              <a:rPr lang="es-CO" sz="2400" dirty="0"/>
              <a:t>Sindrome de Manguito rotador.</a:t>
            </a:r>
          </a:p>
        </p:txBody>
      </p:sp>
    </p:spTree>
    <p:extLst>
      <p:ext uri="{BB962C8B-B14F-4D97-AF65-F5344CB8AC3E}">
        <p14:creationId xmlns:p14="http://schemas.microsoft.com/office/powerpoint/2010/main" val="88158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BFDF3-1B95-DA48-BFFA-B619DC4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810" y="714635"/>
            <a:ext cx="5873319" cy="1200150"/>
          </a:xfrm>
        </p:spPr>
        <p:txBody>
          <a:bodyPr>
            <a:normAutofit/>
          </a:bodyPr>
          <a:lstStyle/>
          <a:p>
            <a:r>
              <a:rPr lang="es-CO" sz="3600" dirty="0"/>
              <a:t>Diagnóstico diferencial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9B4D9-E367-4747-A616-3CA9939C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811" y="1846536"/>
            <a:ext cx="5482702" cy="4137025"/>
          </a:xfrm>
        </p:spPr>
        <p:txBody>
          <a:bodyPr>
            <a:normAutofit/>
          </a:bodyPr>
          <a:lstStyle/>
          <a:p>
            <a:pPr fontAlgn="base"/>
            <a:r>
              <a:rPr lang="es-CO" dirty="0"/>
              <a:t>Tumorales:</a:t>
            </a:r>
          </a:p>
          <a:p>
            <a:pPr lvl="1" fontAlgn="base"/>
            <a:r>
              <a:rPr lang="es-CO" sz="2800" dirty="0"/>
              <a:t>Tumor </a:t>
            </a:r>
            <a:r>
              <a:rPr lang="es-CO" sz="2800" dirty="0" err="1"/>
              <a:t>pancoast</a:t>
            </a:r>
            <a:r>
              <a:rPr lang="es-CO" sz="2800" dirty="0"/>
              <a:t> </a:t>
            </a:r>
          </a:p>
          <a:p>
            <a:pPr marL="457200" lvl="1" indent="0" fontAlgn="base">
              <a:buNone/>
            </a:pPr>
            <a:r>
              <a:rPr lang="es-CO" sz="2800" dirty="0"/>
              <a:t>(y síndrome de Horner asociado).</a:t>
            </a:r>
          </a:p>
          <a:p>
            <a:pPr lvl="1" fontAlgn="base"/>
            <a:r>
              <a:rPr lang="es-CO" sz="2800" dirty="0" err="1"/>
              <a:t>Schwannomas</a:t>
            </a:r>
            <a:r>
              <a:rPr lang="es-CO" sz="2800" dirty="0"/>
              <a:t>.</a:t>
            </a:r>
          </a:p>
          <a:p>
            <a:pPr lvl="1" fontAlgn="base"/>
            <a:endParaRPr lang="es-CO" sz="2800" dirty="0"/>
          </a:p>
          <a:p>
            <a:pPr fontAlgn="base"/>
            <a:r>
              <a:rPr lang="es-CO" dirty="0"/>
              <a:t>Infección:</a:t>
            </a:r>
          </a:p>
          <a:p>
            <a:pPr lvl="1" fontAlgn="base"/>
            <a:r>
              <a:rPr lang="es-CO" sz="2800" dirty="0"/>
              <a:t>Herpes zoster.</a:t>
            </a:r>
          </a:p>
          <a:p>
            <a:pPr lvl="1" fontAlgn="base"/>
            <a:r>
              <a:rPr lang="es-CO" sz="2800" dirty="0" err="1"/>
              <a:t>Discitis</a:t>
            </a:r>
            <a:r>
              <a:rPr lang="es-CO" sz="2800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312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87978-8ED7-C141-8975-DA2E76CC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568" y="918437"/>
            <a:ext cx="5296270" cy="1200150"/>
          </a:xfrm>
        </p:spPr>
        <p:txBody>
          <a:bodyPr>
            <a:normAutofit/>
          </a:bodyPr>
          <a:lstStyle/>
          <a:p>
            <a:r>
              <a:rPr lang="es-CO" sz="3200" dirty="0"/>
              <a:t>Estudios complementarios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45BB3-D570-7C43-92FC-CA952CDB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568" y="2118587"/>
            <a:ext cx="6095260" cy="4137025"/>
          </a:xfrm>
        </p:spPr>
        <p:txBody>
          <a:bodyPr>
            <a:normAutofit/>
          </a:bodyPr>
          <a:lstStyle/>
          <a:p>
            <a:pPr fontAlgn="base"/>
            <a:r>
              <a:rPr lang="es-CO" sz="2000" dirty="0"/>
              <a:t>RM sospecha de mielopatía o absceso paraespinal o ninguna mejoría o el déficit neurológico progresivo – IMAGEN DE ELECCIÓN.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/>
              <a:t>Rx sospecha de malignidad, trauma o ausencia de mejoría.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 err="1"/>
              <a:t>Electrodiagnósticos</a:t>
            </a:r>
            <a:r>
              <a:rPr lang="es-CO" sz="2000" dirty="0"/>
              <a:t> ayudan a diferenciar radiculopatía cervical de síndrome de atrapamiento en la extremidad superior.</a:t>
            </a:r>
          </a:p>
        </p:txBody>
      </p:sp>
    </p:spTree>
    <p:extLst>
      <p:ext uri="{BB962C8B-B14F-4D97-AF65-F5344CB8AC3E}">
        <p14:creationId xmlns:p14="http://schemas.microsoft.com/office/powerpoint/2010/main" val="1067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B79CE-0016-4142-A131-F7EFC9FC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02" y="1807115"/>
            <a:ext cx="5029940" cy="1200150"/>
          </a:xfrm>
        </p:spPr>
        <p:txBody>
          <a:bodyPr>
            <a:normAutofit/>
          </a:bodyPr>
          <a:lstStyle/>
          <a:p>
            <a:r>
              <a:rPr lang="es-CO" sz="2800" dirty="0"/>
              <a:t>Radiculopatía cervical – Criterios diagnósticos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946FD-4261-7443-97CC-30C5B19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178" y="457870"/>
            <a:ext cx="6130771" cy="5942259"/>
          </a:xfrm>
        </p:spPr>
        <p:txBody>
          <a:bodyPr>
            <a:noAutofit/>
          </a:bodyPr>
          <a:lstStyle/>
          <a:p>
            <a:r>
              <a:rPr lang="es-CO" sz="1400" i="1" u="sng" dirty="0"/>
              <a:t>1. Síntomas: 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Dolor en el cuello, miembro superior o combinado.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Parestesia, disestesia o hiperestesia en una distribución radicular.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Debilidad muscular.</a:t>
            </a:r>
          </a:p>
          <a:p>
            <a:r>
              <a:rPr lang="es-CO" sz="1400" i="1" u="sng" dirty="0"/>
              <a:t>2. Signos: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Alteración sensitiva en el territorio de un dermatoma.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Debilidad, atrofia o fasciculación en la distribución de un </a:t>
            </a:r>
            <a:r>
              <a:rPr lang="es-CO" sz="1400" dirty="0" err="1"/>
              <a:t>miotoma</a:t>
            </a:r>
            <a:r>
              <a:rPr lang="es-CO" sz="1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Reflejos profundos disminuidos de forma unilateral.</a:t>
            </a:r>
          </a:p>
          <a:p>
            <a:r>
              <a:rPr lang="es-CO" sz="1400" i="1" u="sng" dirty="0"/>
              <a:t>3. Pruebas diagnósticas/Verificación en cirugía: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Evidencia por EMG de denervación aguda en Mm </a:t>
            </a:r>
            <a:r>
              <a:rPr lang="es-CO" sz="1400" dirty="0" err="1"/>
              <a:t>paraespinales</a:t>
            </a:r>
            <a:r>
              <a:rPr lang="es-CO" sz="1400" dirty="0"/>
              <a:t> y/o </a:t>
            </a:r>
            <a:r>
              <a:rPr lang="es-CO" sz="1400" dirty="0" err="1"/>
              <a:t>miotoma</a:t>
            </a:r>
            <a:r>
              <a:rPr lang="es-CO" sz="1400" dirty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Anormalidad demostrable en mielografía o RMN.</a:t>
            </a:r>
          </a:p>
          <a:p>
            <a:pPr marL="457200" indent="-457200">
              <a:buFont typeface="+mj-lt"/>
              <a:buAutoNum type="alphaLcPeriod"/>
            </a:pPr>
            <a:r>
              <a:rPr lang="es-CO" sz="1400" dirty="0"/>
              <a:t>Identificación de la raíz cervical afectada en cirugía.</a:t>
            </a:r>
          </a:p>
          <a:p>
            <a:r>
              <a:rPr lang="es-CO" sz="1400" dirty="0"/>
              <a:t>Definitiva: 3c, 3a, 2a +2b + 2c ,  3b+1a+1b /1c.</a:t>
            </a:r>
          </a:p>
          <a:p>
            <a:r>
              <a:rPr lang="es-CO" sz="1400" dirty="0"/>
              <a:t>Probable: más de un síntoma presente con cualquiera de los signos, o cualquiera de los síntomas +3b o 1aa + dos signos.</a:t>
            </a:r>
          </a:p>
          <a:p>
            <a:r>
              <a:rPr lang="es-CO" sz="1400" dirty="0"/>
              <a:t>Posible: más de un síntoma presente.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989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D554D-BA79-DA49-8DE3-146E1661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185" y="345034"/>
            <a:ext cx="8315325" cy="1200150"/>
          </a:xfrm>
        </p:spPr>
        <p:txBody>
          <a:bodyPr>
            <a:normAutofit/>
          </a:bodyPr>
          <a:lstStyle/>
          <a:p>
            <a:r>
              <a:rPr lang="es-CO" sz="2800" dirty="0"/>
              <a:t>Radiculopatía cervical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A160FD-AAE7-1A4C-B2F1-D2CBD074F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88" y="1166467"/>
            <a:ext cx="5802297" cy="11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78F67D-5453-7B4A-9299-DD2E9CA7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63" y="2812284"/>
            <a:ext cx="5436215" cy="32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painmd.tv/wp-content/uploads/2011/04/Radic-Cervical1.jpg">
            <a:extLst>
              <a:ext uri="{FF2B5EF4-FFF2-40B4-BE49-F238E27FC236}">
                <a16:creationId xmlns:a16="http://schemas.microsoft.com/office/drawing/2014/main" id="{F1AEF7B1-F50B-194C-8D06-450A8D823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10145" r="3465"/>
          <a:stretch/>
        </p:blipFill>
        <p:spPr bwMode="auto">
          <a:xfrm>
            <a:off x="733423" y="533791"/>
            <a:ext cx="4661537" cy="28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2576B-C1B7-F544-AB81-C1840C41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80" y="672695"/>
            <a:ext cx="4622839" cy="1200150"/>
          </a:xfrm>
        </p:spPr>
        <p:txBody>
          <a:bodyPr>
            <a:normAutofit/>
          </a:bodyPr>
          <a:lstStyle/>
          <a:p>
            <a:r>
              <a:rPr lang="es-CO" sz="4000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564B5-75AB-1442-B94D-34DEC8AB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080" y="1780134"/>
            <a:ext cx="5846064" cy="4137025"/>
          </a:xfrm>
        </p:spPr>
        <p:txBody>
          <a:bodyPr>
            <a:normAutofit/>
          </a:bodyPr>
          <a:lstStyle/>
          <a:p>
            <a:pPr fontAlgn="base"/>
            <a:r>
              <a:rPr lang="es-CO" sz="2400" dirty="0"/>
              <a:t>Considere fisioterapia y ejercicio.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Considere AINES.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La Asociación Americana de Medicina Neuromuscular y Electrodiagnóstica (AANEM) no recomienda los opioides como tratamiento de primera línea para el dolor neuropático.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8010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0180-E6EA-784C-965F-FA60EEC9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472" y="909322"/>
            <a:ext cx="8315325" cy="1200150"/>
          </a:xfrm>
        </p:spPr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21C078-A908-C742-856F-50BF6C14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472" y="2153921"/>
            <a:ext cx="10515600" cy="4137025"/>
          </a:xfrm>
        </p:spPr>
        <p:txBody>
          <a:bodyPr/>
          <a:lstStyle/>
          <a:p>
            <a:r>
              <a:rPr lang="es-CO" dirty="0"/>
              <a:t>Dolor cervical radicular</a:t>
            </a:r>
          </a:p>
          <a:p>
            <a:endParaRPr lang="es-CO" dirty="0"/>
          </a:p>
          <a:p>
            <a:r>
              <a:rPr lang="es-CO" dirty="0"/>
              <a:t>Dolor miofacial</a:t>
            </a:r>
          </a:p>
          <a:p>
            <a:endParaRPr lang="es-CO" dirty="0"/>
          </a:p>
          <a:p>
            <a:r>
              <a:rPr lang="es-CO" dirty="0"/>
              <a:t>Dolor facetario</a:t>
            </a:r>
          </a:p>
          <a:p>
            <a:endParaRPr lang="es-CO" dirty="0"/>
          </a:p>
          <a:p>
            <a:r>
              <a:rPr lang="es-CO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0749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033EF-57E8-F041-B678-B857BCCC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344" y="489586"/>
            <a:ext cx="4181765" cy="1200150"/>
          </a:xfrm>
        </p:spPr>
        <p:txBody>
          <a:bodyPr>
            <a:normAutofit/>
          </a:bodyPr>
          <a:lstStyle/>
          <a:p>
            <a:r>
              <a:rPr lang="es-CO" sz="3600" dirty="0"/>
              <a:t>Remisión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C5828-E1BB-B541-99A6-DF576E58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344" y="1533017"/>
            <a:ext cx="5288280" cy="4137025"/>
          </a:xfrm>
        </p:spPr>
        <p:txBody>
          <a:bodyPr>
            <a:noAutofit/>
          </a:bodyPr>
          <a:lstStyle/>
          <a:p>
            <a:r>
              <a:rPr lang="es-CO" sz="2400" dirty="0"/>
              <a:t>No mejoría después del tratamiento no quirúrgico.</a:t>
            </a:r>
          </a:p>
          <a:p>
            <a:endParaRPr lang="es-CO" sz="2400" dirty="0"/>
          </a:p>
          <a:p>
            <a:r>
              <a:rPr lang="es-CO" sz="2400" dirty="0"/>
              <a:t>Absceso paraespinal o mielopatía confirmadas por RM.</a:t>
            </a:r>
          </a:p>
          <a:p>
            <a:endParaRPr lang="es-CO" sz="2400" dirty="0"/>
          </a:p>
          <a:p>
            <a:r>
              <a:rPr lang="es-CO" sz="2400" dirty="0"/>
              <a:t>Déficit neurológico progresivo a las 3 semanas.</a:t>
            </a:r>
          </a:p>
          <a:p>
            <a:endParaRPr lang="es-CO" sz="2400" dirty="0"/>
          </a:p>
          <a:p>
            <a:r>
              <a:rPr lang="es-CO" sz="2400" dirty="0"/>
              <a:t>Fuerza muscular &lt;3.</a:t>
            </a:r>
          </a:p>
        </p:txBody>
      </p:sp>
    </p:spTree>
    <p:extLst>
      <p:ext uri="{BB962C8B-B14F-4D97-AF65-F5344CB8AC3E}">
        <p14:creationId xmlns:p14="http://schemas.microsoft.com/office/powerpoint/2010/main" val="274804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2831F-E488-1044-933C-2C93FF62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27" y="918378"/>
            <a:ext cx="6166281" cy="1200150"/>
          </a:xfrm>
        </p:spPr>
        <p:txBody>
          <a:bodyPr>
            <a:normAutofit/>
          </a:bodyPr>
          <a:lstStyle/>
          <a:p>
            <a:r>
              <a:rPr lang="es-CO" sz="3600" dirty="0"/>
              <a:t>Síndrome miofascial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6FC69-2BB3-0A4A-BCF9-DACED2DC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827" y="1941035"/>
            <a:ext cx="6388223" cy="4137025"/>
          </a:xfrm>
        </p:spPr>
        <p:txBody>
          <a:bodyPr>
            <a:normAutofit/>
          </a:bodyPr>
          <a:lstStyle/>
          <a:p>
            <a:r>
              <a:rPr lang="es-CO" sz="2000" dirty="0"/>
              <a:t>Las estructuras miofasciales están implicadas en prácticamente todos los síndromes de dolor agudo y crónico.</a:t>
            </a:r>
          </a:p>
          <a:p>
            <a:r>
              <a:rPr lang="es-CO" sz="2000" dirty="0"/>
              <a:t>Dolor local y referido que se origina en un punto gatillo miofascial. </a:t>
            </a:r>
          </a:p>
          <a:p>
            <a:r>
              <a:rPr lang="es-CO" sz="2000" dirty="0"/>
              <a:t>La prevalencia varía desde el 30%, 85% al ​​93% de los pacientes que acuden a centros especializados en el manejo del dolor. </a:t>
            </a:r>
          </a:p>
          <a:p>
            <a:r>
              <a:rPr lang="es-CO" sz="2000" dirty="0"/>
              <a:t>Las mujeres tienen muchas más probabilidades de sufrir MTrP.</a:t>
            </a:r>
          </a:p>
        </p:txBody>
      </p:sp>
    </p:spTree>
    <p:extLst>
      <p:ext uri="{BB962C8B-B14F-4D97-AF65-F5344CB8AC3E}">
        <p14:creationId xmlns:p14="http://schemas.microsoft.com/office/powerpoint/2010/main" val="123993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C12AD-A48A-DA47-B6AB-CB53691B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338" y="761736"/>
            <a:ext cx="5430643" cy="1200150"/>
          </a:xfrm>
        </p:spPr>
        <p:txBody>
          <a:bodyPr>
            <a:normAutofit/>
          </a:bodyPr>
          <a:lstStyle/>
          <a:p>
            <a:r>
              <a:rPr lang="es-CO" sz="4000" dirty="0"/>
              <a:t>Síndrome miofacial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9794C-50B5-AE48-A585-FAA64392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338" y="1819904"/>
            <a:ext cx="6867617" cy="4137025"/>
          </a:xfrm>
        </p:spPr>
        <p:txBody>
          <a:bodyPr>
            <a:noAutofit/>
          </a:bodyPr>
          <a:lstStyle/>
          <a:p>
            <a:r>
              <a:rPr lang="es-CO" sz="2400" dirty="0"/>
              <a:t>Dolor musculoesquelético caracterizado por dolor referido producido por la presión en los puntos gatillo.</a:t>
            </a:r>
          </a:p>
          <a:p>
            <a:endParaRPr lang="es-CO" sz="2400" dirty="0"/>
          </a:p>
          <a:p>
            <a:pPr fontAlgn="base"/>
            <a:r>
              <a:rPr lang="es-CO" sz="2400" dirty="0"/>
              <a:t>Punto gatillo: área nodular, dolorosa a la palpación, ubicada dentro del músculo o la fascia. </a:t>
            </a:r>
            <a:endParaRPr lang="es-CO" sz="2400" baseline="30000" dirty="0"/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Signo de salto o retirada: cuando se palpa el punto activo, el paciente puede retirarse involuntariamente.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6593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59145-4291-D349-B933-E89EBF21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094" y="136171"/>
            <a:ext cx="5002417" cy="1200150"/>
          </a:xfrm>
        </p:spPr>
        <p:txBody>
          <a:bodyPr>
            <a:normAutofit/>
          </a:bodyPr>
          <a:lstStyle/>
          <a:p>
            <a:r>
              <a:rPr lang="es-CO" sz="3600" dirty="0"/>
              <a:t>Fisiopatología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1B96E-F42A-E844-AB32-AD1F2FA6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094" y="1166458"/>
            <a:ext cx="6326080" cy="5021278"/>
          </a:xfrm>
        </p:spPr>
        <p:txBody>
          <a:bodyPr>
            <a:noAutofit/>
          </a:bodyPr>
          <a:lstStyle/>
          <a:p>
            <a:r>
              <a:rPr lang="es-CO" sz="2000" dirty="0"/>
              <a:t>Alteraciones posturales, sobrecarga muscular, distonía y fatiga.</a:t>
            </a:r>
          </a:p>
          <a:p>
            <a:endParaRPr lang="es-CO" sz="2000" dirty="0"/>
          </a:p>
          <a:p>
            <a:r>
              <a:rPr lang="es-CO" sz="2000" dirty="0"/>
              <a:t>La anomalía postural puede reflejar un tono extensor o flexor asimétrico en un grupo de músculos </a:t>
            </a:r>
            <a:r>
              <a:rPr lang="es-CO" sz="2000" dirty="0" err="1"/>
              <a:t>paraespinales</a:t>
            </a:r>
            <a:r>
              <a:rPr lang="es-CO" sz="2000" dirty="0"/>
              <a:t>.</a:t>
            </a:r>
          </a:p>
          <a:p>
            <a:endParaRPr lang="es-CO" sz="2000" dirty="0"/>
          </a:p>
          <a:p>
            <a:r>
              <a:rPr lang="es-CO" sz="2000" dirty="0"/>
              <a:t>Causas secundarias son comunes: espasmo doloroso con espondilolistesis o aumentos de tono con el estrés emocional.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s-CO" sz="2000" dirty="0"/>
              <a:t>La causa más común de formación de puntos gatillo miofasciales (MTrP) es el estrés repetitivo en los músculos.</a:t>
            </a:r>
          </a:p>
        </p:txBody>
      </p:sp>
    </p:spTree>
    <p:extLst>
      <p:ext uri="{BB962C8B-B14F-4D97-AF65-F5344CB8AC3E}">
        <p14:creationId xmlns:p14="http://schemas.microsoft.com/office/powerpoint/2010/main" val="312377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59145-4291-D349-B933-E89EBF21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48" y="148935"/>
            <a:ext cx="5184939" cy="1200150"/>
          </a:xfrm>
        </p:spPr>
        <p:txBody>
          <a:bodyPr>
            <a:normAutofit/>
          </a:bodyPr>
          <a:lstStyle/>
          <a:p>
            <a:r>
              <a:rPr lang="es-CO" sz="3600" dirty="0"/>
              <a:t>Punto gatillo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1B96E-F42A-E844-AB32-AD1F2FA6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8" y="1193508"/>
            <a:ext cx="6556899" cy="5038616"/>
          </a:xfrm>
        </p:spPr>
        <p:txBody>
          <a:bodyPr>
            <a:noAutofit/>
          </a:bodyPr>
          <a:lstStyle/>
          <a:p>
            <a:r>
              <a:rPr lang="es-CO" sz="1600" dirty="0"/>
              <a:t>Es un punto hiperirritable dentro del músculo asociado con un nódulo palpable hipersensible en una banda tensa.</a:t>
            </a:r>
          </a:p>
          <a:p>
            <a:endParaRPr lang="es-CO" sz="1600" dirty="0"/>
          </a:p>
          <a:p>
            <a:r>
              <a:rPr lang="es-CO" sz="1600" dirty="0"/>
              <a:t>Centro muscular cerca de su zona de placa motora terminal.</a:t>
            </a:r>
          </a:p>
          <a:p>
            <a:endParaRPr lang="es-CO" sz="1600" dirty="0"/>
          </a:p>
          <a:p>
            <a:r>
              <a:rPr lang="es-CO" sz="1600" dirty="0"/>
              <a:t>Factores precipitantes facilitan la liberación de acetilcolina en placas terminales motoras, contracciones sostenidas de fibras musculares, liberación de sustancias vasculares y </a:t>
            </a:r>
            <a:r>
              <a:rPr lang="es-CO" sz="1600" dirty="0" err="1"/>
              <a:t>neuroactivas</a:t>
            </a:r>
            <a:r>
              <a:rPr lang="es-CO" sz="1600" dirty="0"/>
              <a:t>, y perpetúan el espasmo muscular.</a:t>
            </a:r>
          </a:p>
          <a:p>
            <a:endParaRPr lang="es-CO" sz="1600" dirty="0"/>
          </a:p>
          <a:p>
            <a:r>
              <a:rPr lang="es-CO" sz="1600" dirty="0"/>
              <a:t>La abundancia de nociceptores músculos, articulaciones, piel y vasos sanguíneos explica la severidad del dolor y sensibilidad muscular a la palpación.</a:t>
            </a:r>
          </a:p>
          <a:p>
            <a:endParaRPr lang="es-CO" sz="1600" dirty="0"/>
          </a:p>
          <a:p>
            <a:r>
              <a:rPr lang="es-CO" sz="1600" dirty="0"/>
              <a:t>Sensibilización central.</a:t>
            </a:r>
          </a:p>
        </p:txBody>
      </p:sp>
    </p:spTree>
    <p:extLst>
      <p:ext uri="{BB962C8B-B14F-4D97-AF65-F5344CB8AC3E}">
        <p14:creationId xmlns:p14="http://schemas.microsoft.com/office/powerpoint/2010/main" val="255529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996F8-91AD-084F-AAE6-0C045A28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3" y="259108"/>
            <a:ext cx="8315325" cy="1200150"/>
          </a:xfrm>
        </p:spPr>
        <p:txBody>
          <a:bodyPr>
            <a:normAutofit/>
          </a:bodyPr>
          <a:lstStyle/>
          <a:p>
            <a:r>
              <a:rPr lang="es-CO" sz="3200" dirty="0"/>
              <a:t>Síndrome miofascial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C7A73-6856-2346-AB1C-71920882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83" y="1566301"/>
            <a:ext cx="3262313" cy="20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A8ACCD-B2A0-9A43-8356-42295099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2551"/>
            <a:ext cx="57483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B8F18E7-E1AE-F246-BD1B-C80C02B7B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4"/>
          <a:stretch/>
        </p:blipFill>
        <p:spPr bwMode="auto">
          <a:xfrm>
            <a:off x="436075" y="1566301"/>
            <a:ext cx="2359351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39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246CD-29A9-6C4B-91B5-7C398BE6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769" y="750147"/>
            <a:ext cx="5793418" cy="1200150"/>
          </a:xfrm>
        </p:spPr>
        <p:txBody>
          <a:bodyPr>
            <a:normAutofit/>
          </a:bodyPr>
          <a:lstStyle/>
          <a:p>
            <a:r>
              <a:rPr lang="es-CO" sz="3600" dirty="0"/>
              <a:t>Manifestaciones clínicas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353A9-4BE7-8745-B071-E8470C05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769" y="1926438"/>
            <a:ext cx="5997606" cy="4137025"/>
          </a:xfrm>
        </p:spPr>
        <p:txBody>
          <a:bodyPr>
            <a:normAutofit/>
          </a:bodyPr>
          <a:lstStyle/>
          <a:p>
            <a:r>
              <a:rPr lang="es-CO" sz="2400" dirty="0"/>
              <a:t>Después de un traumatismo discreto o de forma insidiosa. </a:t>
            </a:r>
          </a:p>
          <a:p>
            <a:r>
              <a:rPr lang="es-CO" sz="2400" dirty="0"/>
              <a:t>Dolor profundo regional. </a:t>
            </a:r>
          </a:p>
          <a:p>
            <a:r>
              <a:rPr lang="es-CO" sz="2400" dirty="0"/>
              <a:t>Disminución de la tolerancia al trabajo.</a:t>
            </a:r>
          </a:p>
          <a:p>
            <a:r>
              <a:rPr lang="es-CO" sz="2400" dirty="0"/>
              <a:t>Alteración de la coordinación muscular.</a:t>
            </a:r>
          </a:p>
          <a:p>
            <a:r>
              <a:rPr lang="es-CO" sz="2400" dirty="0"/>
              <a:t>Fatiga y debilidad.</a:t>
            </a:r>
          </a:p>
          <a:p>
            <a:r>
              <a:rPr lang="es-CO" sz="2400" dirty="0"/>
              <a:t>Trastornos del sueño, cambios de humor y estrés. </a:t>
            </a:r>
          </a:p>
        </p:txBody>
      </p:sp>
    </p:spTree>
    <p:extLst>
      <p:ext uri="{BB962C8B-B14F-4D97-AF65-F5344CB8AC3E}">
        <p14:creationId xmlns:p14="http://schemas.microsoft.com/office/powerpoint/2010/main" val="308310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7F7D3-88C9-F24C-A8D2-B3F96F45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785" y="275745"/>
            <a:ext cx="5285563" cy="1200150"/>
          </a:xfrm>
        </p:spPr>
        <p:txBody>
          <a:bodyPr>
            <a:normAutofit/>
          </a:bodyPr>
          <a:lstStyle/>
          <a:p>
            <a:r>
              <a:rPr lang="es-CO" sz="3600" dirty="0"/>
              <a:t>Signos clínicos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E55D1-4CE8-E945-8D75-546B2B85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85" y="1307219"/>
            <a:ext cx="6684148" cy="4871639"/>
          </a:xfrm>
        </p:spPr>
        <p:txBody>
          <a:bodyPr>
            <a:noAutofit/>
          </a:bodyPr>
          <a:lstStyle/>
          <a:p>
            <a:r>
              <a:rPr lang="es-CO" sz="1800" dirty="0"/>
              <a:t>Reconocimiento del dolor, la banda tensada, el punto sensible, el dolor referido y la respuesta local de contracción.</a:t>
            </a:r>
          </a:p>
          <a:p>
            <a:endParaRPr lang="es-CO" sz="1800" dirty="0"/>
          </a:p>
          <a:p>
            <a:r>
              <a:rPr lang="es-CO" sz="1800" dirty="0"/>
              <a:t>Los MTrP suelen aparecer en estructuras musculares que mantienen la postura.</a:t>
            </a:r>
          </a:p>
          <a:p>
            <a:endParaRPr lang="es-CO" sz="1800" dirty="0"/>
          </a:p>
          <a:p>
            <a:r>
              <a:rPr lang="es-CO" sz="1800" dirty="0"/>
              <a:t>La palpación de MTrP reproducirá o aumentará el dolor regional, posiblemente provocando patrones de dolor referido e irradiado.</a:t>
            </a:r>
          </a:p>
          <a:p>
            <a:endParaRPr lang="es-CO" sz="1800" dirty="0"/>
          </a:p>
          <a:p>
            <a:r>
              <a:rPr lang="es-CO" sz="1800" dirty="0"/>
              <a:t>A veces, la activación de MTrP puede evocar fenómenos autónomos, que incluyen enrojecimiento dérmico, lagrimeo, sudoración y cambios de temperatura.</a:t>
            </a:r>
          </a:p>
        </p:txBody>
      </p:sp>
    </p:spTree>
    <p:extLst>
      <p:ext uri="{BB962C8B-B14F-4D97-AF65-F5344CB8AC3E}">
        <p14:creationId xmlns:p14="http://schemas.microsoft.com/office/powerpoint/2010/main" val="379964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9F8D-083E-234A-A1EF-0A4E25D6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95644"/>
            <a:ext cx="8285162" cy="1152525"/>
          </a:xfrm>
        </p:spPr>
        <p:txBody>
          <a:bodyPr/>
          <a:lstStyle/>
          <a:p>
            <a:r>
              <a:rPr lang="es-CO" dirty="0"/>
              <a:t>Tratamiento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37BD7-5416-5344-97AE-66D6F1357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1931"/>
            <a:ext cx="5157787" cy="771525"/>
          </a:xfrm>
        </p:spPr>
        <p:txBody>
          <a:bodyPr>
            <a:normAutofit/>
          </a:bodyPr>
          <a:lstStyle/>
          <a:p>
            <a:r>
              <a:rPr lang="es-CO" sz="1800" dirty="0"/>
              <a:t>FASES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C6C900-FEF1-8448-A909-34642940E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52981"/>
            <a:ext cx="5157787" cy="3438525"/>
          </a:xfrm>
        </p:spPr>
        <p:txBody>
          <a:bodyPr>
            <a:normAutofit/>
          </a:bodyPr>
          <a:lstStyle/>
          <a:p>
            <a:r>
              <a:rPr lang="es-CO" sz="1800" dirty="0"/>
              <a:t>Rehabilitación integral.</a:t>
            </a:r>
          </a:p>
          <a:p>
            <a:endParaRPr lang="es-CO" sz="1800" dirty="0"/>
          </a:p>
          <a:p>
            <a:r>
              <a:rPr lang="es-CO" sz="1800" dirty="0"/>
              <a:t>Medicación.</a:t>
            </a:r>
          </a:p>
          <a:p>
            <a:endParaRPr lang="es-CO" sz="1800" dirty="0"/>
          </a:p>
          <a:p>
            <a:r>
              <a:rPr lang="es-CO" sz="1800" dirty="0"/>
              <a:t>Intervenciones locales. </a:t>
            </a:r>
          </a:p>
          <a:p>
            <a:endParaRPr lang="es-CO" sz="1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BD174D-6BD7-E54C-9899-54959B5FC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2406"/>
            <a:ext cx="5183188" cy="771525"/>
          </a:xfrm>
        </p:spPr>
        <p:txBody>
          <a:bodyPr>
            <a:normAutofit/>
          </a:bodyPr>
          <a:lstStyle/>
          <a:p>
            <a:r>
              <a:rPr lang="es-CO" sz="1800" dirty="0"/>
              <a:t>OBJETIVOS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BCE62D-5111-F24D-B29E-A978AE807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3457"/>
            <a:ext cx="5183188" cy="3438525"/>
          </a:xfrm>
        </p:spPr>
        <p:txBody>
          <a:bodyPr>
            <a:normAutofit/>
          </a:bodyPr>
          <a:lstStyle/>
          <a:p>
            <a:r>
              <a:rPr lang="es-CO" sz="1800" dirty="0"/>
              <a:t>Anular MTrP y puntos sensibles. </a:t>
            </a:r>
          </a:p>
          <a:p>
            <a:r>
              <a:rPr lang="es-CO" sz="1800" dirty="0"/>
              <a:t>Restaurar la flexibilidad. </a:t>
            </a:r>
          </a:p>
          <a:p>
            <a:r>
              <a:rPr lang="es-CO" sz="1800" dirty="0"/>
              <a:t>Modificar factores precipitantes.</a:t>
            </a:r>
          </a:p>
          <a:p>
            <a:r>
              <a:rPr lang="es-CO" sz="1800" dirty="0"/>
              <a:t>Acetaminofén o AINE en inflamación local. </a:t>
            </a:r>
          </a:p>
          <a:p>
            <a:r>
              <a:rPr lang="es-CO" sz="1800" dirty="0"/>
              <a:t>Analgésicos adyuvantes, antidepresivos.</a:t>
            </a:r>
          </a:p>
        </p:txBody>
      </p:sp>
    </p:spTree>
    <p:extLst>
      <p:ext uri="{BB962C8B-B14F-4D97-AF65-F5344CB8AC3E}">
        <p14:creationId xmlns:p14="http://schemas.microsoft.com/office/powerpoint/2010/main" val="98195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C3D9C-8800-974F-8E0D-0A2E853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171" y="697436"/>
            <a:ext cx="8315325" cy="1200150"/>
          </a:xfrm>
        </p:spPr>
        <p:txBody>
          <a:bodyPr>
            <a:normAutofit/>
          </a:bodyPr>
          <a:lstStyle/>
          <a:p>
            <a:r>
              <a:rPr lang="es-CO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852E4-A35C-6242-B339-699594FA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171" y="1897586"/>
            <a:ext cx="10515600" cy="4137025"/>
          </a:xfrm>
        </p:spPr>
        <p:txBody>
          <a:bodyPr>
            <a:normAutofit/>
          </a:bodyPr>
          <a:lstStyle/>
          <a:p>
            <a:r>
              <a:rPr lang="es-CO" sz="2000" dirty="0"/>
              <a:t>Técnicas de relajación neuromuscular.</a:t>
            </a:r>
          </a:p>
          <a:p>
            <a:endParaRPr lang="es-CO" sz="2000" dirty="0"/>
          </a:p>
          <a:p>
            <a:r>
              <a:rPr lang="es-CO" sz="2000" dirty="0"/>
              <a:t>Medios físicos.</a:t>
            </a:r>
          </a:p>
          <a:p>
            <a:endParaRPr lang="es-CO" sz="2000" dirty="0"/>
          </a:p>
          <a:p>
            <a:r>
              <a:rPr lang="es-CO" sz="2000" dirty="0"/>
              <a:t>Estiramiento.</a:t>
            </a:r>
          </a:p>
          <a:p>
            <a:endParaRPr lang="es-CO" sz="2000" dirty="0"/>
          </a:p>
          <a:p>
            <a:r>
              <a:rPr lang="es-CO" sz="2000" dirty="0"/>
              <a:t>Terapia de masajes, presión directa y sostenida.</a:t>
            </a:r>
          </a:p>
          <a:p>
            <a:endParaRPr lang="es-CO" sz="2000" dirty="0"/>
          </a:p>
          <a:p>
            <a:r>
              <a:rPr lang="es-CO" sz="2000" dirty="0"/>
              <a:t>Bloqueo con anestésico local o aguja seca.</a:t>
            </a:r>
          </a:p>
        </p:txBody>
      </p:sp>
    </p:spTree>
    <p:extLst>
      <p:ext uri="{BB962C8B-B14F-4D97-AF65-F5344CB8AC3E}">
        <p14:creationId xmlns:p14="http://schemas.microsoft.com/office/powerpoint/2010/main" val="37373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177D143-0F40-4C29-B6F4-D3064C65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384" y="1483649"/>
            <a:ext cx="11201400" cy="1106424"/>
          </a:xfrm>
        </p:spPr>
        <p:txBody>
          <a:bodyPr>
            <a:normAutofit/>
          </a:bodyPr>
          <a:lstStyle/>
          <a:p>
            <a:r>
              <a:rPr lang="es-CO" sz="4000" dirty="0"/>
              <a:t>Cervicobraquialgia</a:t>
            </a:r>
          </a:p>
        </p:txBody>
      </p:sp>
      <p:pic>
        <p:nvPicPr>
          <p:cNvPr id="10" name="Picture 2" descr="Imagen que contiene persona, ropa, hombre, sostener&#10;&#10;Descripción generada automáticamente">
            <a:extLst>
              <a:ext uri="{FF2B5EF4-FFF2-40B4-BE49-F238E27FC236}">
                <a16:creationId xmlns:a16="http://schemas.microsoft.com/office/drawing/2014/main" id="{052F7597-322C-45CE-B844-F15B49AB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916" y="698594"/>
            <a:ext cx="4523972" cy="3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D7B0FFA-A48C-463F-B267-11095E40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290" y="2036861"/>
            <a:ext cx="5405333" cy="3959352"/>
          </a:xfrm>
        </p:spPr>
        <p:txBody>
          <a:bodyPr anchor="ctr">
            <a:normAutofit/>
          </a:bodyPr>
          <a:lstStyle/>
          <a:p>
            <a:r>
              <a:rPr lang="es-CO" dirty="0"/>
              <a:t>Dolor en la región cervical y el miembro superior.</a:t>
            </a:r>
          </a:p>
          <a:p>
            <a:pPr>
              <a:buFont typeface="Wingdings" pitchFamily="2" charset="2"/>
              <a:buChar char="§"/>
            </a:pPr>
            <a:endParaRPr lang="es-CO" dirty="0"/>
          </a:p>
          <a:p>
            <a:r>
              <a:rPr lang="es-CO" dirty="0"/>
              <a:t>Puede acompañarse de déficit neurológico.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15618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7FFEC28-FD46-D347-89E6-C2AB7D89A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69" y="727524"/>
            <a:ext cx="3844408" cy="540295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287BB64-CB97-9C4C-BE03-819B160A6C70}"/>
              </a:ext>
            </a:extLst>
          </p:cNvPr>
          <p:cNvSpPr/>
          <p:nvPr/>
        </p:nvSpPr>
        <p:spPr>
          <a:xfrm>
            <a:off x="7732069" y="2610035"/>
            <a:ext cx="2063457" cy="205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74E921-7685-D84B-A8F3-DA51565E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5" y="42922"/>
            <a:ext cx="8315325" cy="1200150"/>
          </a:xfrm>
        </p:spPr>
        <p:txBody>
          <a:bodyPr>
            <a:normAutofit/>
          </a:bodyPr>
          <a:lstStyle/>
          <a:p>
            <a:r>
              <a:rPr lang="es-CO" sz="2400" dirty="0"/>
              <a:t>Dolor facetario y discopatía</a:t>
            </a:r>
          </a:p>
        </p:txBody>
      </p:sp>
      <p:pic>
        <p:nvPicPr>
          <p:cNvPr id="4" name="Picture 2" descr="http://3.bp.blogspot.com/-syiYky9kpz8/UdwJzzs-2yI/AAAAAAAAAHo/VToN85Za6lQ/s1600/discogenic+pain.jpg">
            <a:extLst>
              <a:ext uri="{FF2B5EF4-FFF2-40B4-BE49-F238E27FC236}">
                <a16:creationId xmlns:a16="http://schemas.microsoft.com/office/drawing/2014/main" id="{3F687DA0-03FD-094C-AC08-D51756D45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0" y="1127372"/>
            <a:ext cx="2991526" cy="27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91DBE1-3619-AA49-B36E-87C720AC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01" y="1287460"/>
            <a:ext cx="3632768" cy="25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9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8C82F-60E1-C34C-A7F1-2981E315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/>
              <a:t>Dolor facetario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942191-0B85-0646-A4C5-FBE4B073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3523" cy="4137025"/>
          </a:xfrm>
        </p:spPr>
        <p:txBody>
          <a:bodyPr>
            <a:normAutofit/>
          </a:bodyPr>
          <a:lstStyle/>
          <a:p>
            <a:r>
              <a:rPr lang="es-CO" sz="2000" dirty="0"/>
              <a:t>Dolor multifactorial y relacionado con la degeneración del disco intervertebral.</a:t>
            </a:r>
          </a:p>
          <a:p>
            <a:r>
              <a:rPr lang="es-CO" sz="2000" dirty="0"/>
              <a:t>Se origina en cualquier estructura: cápsula fibrosa, membrana sinovial, las superficies del cartílago hialino y las articulaciones óseas. 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342546B1-B18C-5443-82F2-7096ABB8C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4" y="895350"/>
            <a:ext cx="4126523" cy="47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E8BA8-54DF-ED4E-A48D-4E9A424F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462" y="222480"/>
            <a:ext cx="4960296" cy="1200150"/>
          </a:xfrm>
        </p:spPr>
        <p:txBody>
          <a:bodyPr>
            <a:normAutofit/>
          </a:bodyPr>
          <a:lstStyle/>
          <a:p>
            <a:r>
              <a:rPr lang="es-CO" sz="2800" dirty="0"/>
              <a:t>FISIOPATOLOGÍA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E7356-3F95-604A-8A1C-B317AD64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461" y="1179743"/>
            <a:ext cx="6272814" cy="5203302"/>
          </a:xfrm>
        </p:spPr>
        <p:txBody>
          <a:bodyPr>
            <a:noAutofit/>
          </a:bodyPr>
          <a:lstStyle/>
          <a:p>
            <a:r>
              <a:rPr lang="es-CO" sz="1800" dirty="0"/>
              <a:t>Tensión repetitiva acumulada durante la vida.</a:t>
            </a:r>
          </a:p>
          <a:p>
            <a:endParaRPr lang="es-CO" sz="1800" dirty="0"/>
          </a:p>
          <a:p>
            <a:r>
              <a:rPr lang="es-CO" sz="1800" dirty="0"/>
              <a:t>Mediana edad: cambios cartilaginosos, esclerosis subcondral y osteofitos.</a:t>
            </a:r>
          </a:p>
          <a:p>
            <a:endParaRPr lang="es-CO" sz="1800" dirty="0"/>
          </a:p>
          <a:p>
            <a:r>
              <a:rPr lang="es-CO" sz="1800" dirty="0"/>
              <a:t>Disco intervertebral es el sitio inicial de la degeneración espinal.</a:t>
            </a:r>
          </a:p>
          <a:p>
            <a:endParaRPr lang="es-CO" sz="1800" dirty="0"/>
          </a:p>
          <a:p>
            <a:r>
              <a:rPr lang="es-CO" sz="1800" dirty="0"/>
              <a:t>Deterioro de la articulación facetaria se desarrolla como consecuencia de efectos biomecánicos (altura reducida del disco, microinestabilidad segmentaria, mayor carga en facetas).</a:t>
            </a:r>
          </a:p>
          <a:p>
            <a:endParaRPr lang="es-CO" sz="1800" dirty="0"/>
          </a:p>
          <a:p>
            <a:r>
              <a:rPr lang="es-CO" sz="1800" dirty="0"/>
              <a:t>Subluxación articular y alteración del cartílago con degeneración de la faceta.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742587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F0EDF-B405-9C43-89E8-808D9B16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95" y="927255"/>
            <a:ext cx="5339382" cy="1200150"/>
          </a:xfrm>
        </p:spPr>
        <p:txBody>
          <a:bodyPr>
            <a:normAutofit/>
          </a:bodyPr>
          <a:lstStyle/>
          <a:p>
            <a:r>
              <a:rPr lang="es-CO" sz="3600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0B41A-E03E-2D41-8D4B-7C09067E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95" y="1958790"/>
            <a:ext cx="6752208" cy="4137025"/>
          </a:xfrm>
        </p:spPr>
        <p:txBody>
          <a:bodyPr>
            <a:normAutofit/>
          </a:bodyPr>
          <a:lstStyle/>
          <a:p>
            <a:r>
              <a:rPr lang="es-CO" sz="2000" dirty="0"/>
              <a:t>Los tratamientos conservadores, incluidos los medicamentos, la fisioterapia o la terapia manual, carecen de una eficacia analgésica específica para el dolor articular per se.</a:t>
            </a:r>
          </a:p>
          <a:p>
            <a:endParaRPr lang="es-CO" sz="2000" dirty="0"/>
          </a:p>
          <a:p>
            <a:r>
              <a:rPr lang="es-CO" sz="2000" dirty="0"/>
              <a:t>La inyección de esteroides intraarticulares puede proporcionar un alivio a medio plazo.</a:t>
            </a:r>
          </a:p>
          <a:p>
            <a:endParaRPr lang="es-CO" sz="2000" dirty="0"/>
          </a:p>
          <a:p>
            <a:r>
              <a:rPr lang="es-CO" sz="2000" dirty="0"/>
              <a:t>La neurotomía de la rama medial lumbar (LMBN) tiene el mayor respaldo basado en la evidencia.</a:t>
            </a:r>
          </a:p>
        </p:txBody>
      </p:sp>
    </p:spTree>
    <p:extLst>
      <p:ext uri="{BB962C8B-B14F-4D97-AF65-F5344CB8AC3E}">
        <p14:creationId xmlns:p14="http://schemas.microsoft.com/office/powerpoint/2010/main" val="3657279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9FC78-6F45-8C41-A366-5340B891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83" y="785212"/>
            <a:ext cx="5072617" cy="1200150"/>
          </a:xfrm>
        </p:spPr>
        <p:txBody>
          <a:bodyPr>
            <a:normAutofit/>
          </a:bodyPr>
          <a:lstStyle/>
          <a:p>
            <a:r>
              <a:rPr lang="es-CO" sz="4800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CD7A4-D952-2E44-A216-9F0271B3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583" y="1852258"/>
            <a:ext cx="6414856" cy="4137025"/>
          </a:xfrm>
        </p:spPr>
        <p:txBody>
          <a:bodyPr>
            <a:noAutofit/>
          </a:bodyPr>
          <a:lstStyle/>
          <a:p>
            <a:pPr fontAlgn="base"/>
            <a:r>
              <a:rPr lang="es-CO" sz="2400" dirty="0"/>
              <a:t>El dolor radicular cervical afecta el nervio espinal o la raíz nerviosa.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Dolor punzante unilateral en la extremidad superior, dolor de cuello y, en caso de radiculopatía, déficit sensorial, motor y de los reflejos.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dirty="0"/>
              <a:t>La patología subyacente de la radiculopatía cervical suele ser degenerativa.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8829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8CE4D-854A-2F4F-A027-1421D3AF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47" y="276083"/>
            <a:ext cx="8315325" cy="1200150"/>
          </a:xfrm>
        </p:spPr>
        <p:txBody>
          <a:bodyPr>
            <a:normAutofit/>
          </a:bodyPr>
          <a:lstStyle/>
          <a:p>
            <a:r>
              <a:rPr lang="es-CO" sz="3200" dirty="0"/>
              <a:t>Radiculopatía cervical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08990-5159-B440-9E76-B73F5088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47" y="1361930"/>
            <a:ext cx="6928556" cy="4137025"/>
          </a:xfrm>
        </p:spPr>
        <p:txBody>
          <a:bodyPr>
            <a:normAutofit/>
          </a:bodyPr>
          <a:lstStyle/>
          <a:p>
            <a:r>
              <a:rPr lang="es-CO" sz="2000" dirty="0"/>
              <a:t>Afectación de una raíz nerviosa espinal cervical.</a:t>
            </a:r>
          </a:p>
          <a:p>
            <a:r>
              <a:rPr lang="es-CO" sz="2000" dirty="0"/>
              <a:t>Dolor y signos objetivos de pérdida de la función neurológica (sensibilidad, fuerza o reflejos) en una distribución segmentaria.</a:t>
            </a:r>
          </a:p>
          <a:p>
            <a:endParaRPr lang="es-CO" sz="2000" dirty="0"/>
          </a:p>
          <a:p>
            <a:r>
              <a:rPr lang="es-CO" sz="2000" dirty="0"/>
              <a:t>4ª y 5ª décadas de la vida.</a:t>
            </a:r>
          </a:p>
          <a:p>
            <a:endParaRPr lang="es-CO" sz="2000" dirty="0"/>
          </a:p>
        </p:txBody>
      </p:sp>
      <p:pic>
        <p:nvPicPr>
          <p:cNvPr id="4" name="Picture 2" descr="http://www.iqb.es/anestesia/atlas/cap1/pcervical01/dermatoma01.jpg">
            <a:extLst>
              <a:ext uri="{FF2B5EF4-FFF2-40B4-BE49-F238E27FC236}">
                <a16:creationId xmlns:a16="http://schemas.microsoft.com/office/drawing/2014/main" id="{3D231120-4982-2E4E-AB74-F7095A06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0" y="3513200"/>
            <a:ext cx="2314228" cy="23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qb.es/anestesia/atlas/cap1/pcervical01/dermatoma02.jpg">
            <a:extLst>
              <a:ext uri="{FF2B5EF4-FFF2-40B4-BE49-F238E27FC236}">
                <a16:creationId xmlns:a16="http://schemas.microsoft.com/office/drawing/2014/main" id="{39A96FDE-028D-3F48-A10C-BB1AC14D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0" y="986051"/>
            <a:ext cx="2314228" cy="23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4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5B3C3-D6EB-1A4D-920D-AB542260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503" y="510977"/>
            <a:ext cx="4805853" cy="1200150"/>
          </a:xfrm>
        </p:spPr>
        <p:txBody>
          <a:bodyPr>
            <a:normAutofit/>
          </a:bodyPr>
          <a:lstStyle/>
          <a:p>
            <a:r>
              <a:rPr lang="es-CO" sz="3600" dirty="0"/>
              <a:t>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5081C-AC0E-4B46-8FF5-A741607F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503" y="1613472"/>
            <a:ext cx="6077505" cy="4137025"/>
          </a:xfrm>
        </p:spPr>
        <p:txBody>
          <a:bodyPr>
            <a:noAutofit/>
          </a:bodyPr>
          <a:lstStyle/>
          <a:p>
            <a:pPr fontAlgn="base"/>
            <a:r>
              <a:rPr lang="es-CO" sz="1800" dirty="0"/>
              <a:t>Dolor radicular cervical: lesión de un nervio espinal cervical, dolor punzante o tipo corrientazo en la extremidad superior, no hay síntomas sensitivos ni motores.</a:t>
            </a:r>
          </a:p>
          <a:p>
            <a:pPr fontAlgn="base"/>
            <a:endParaRPr lang="es-CO" sz="1800" dirty="0"/>
          </a:p>
          <a:p>
            <a:pPr fontAlgn="base"/>
            <a:r>
              <a:rPr lang="es-CO" sz="1800" dirty="0"/>
              <a:t>Radiculopatía cervical: dolor radicular cervical asociado con déficit sensitivo, motor y alteración de los reflejos. </a:t>
            </a:r>
          </a:p>
          <a:p>
            <a:pPr fontAlgn="base"/>
            <a:endParaRPr lang="es-CO" sz="1800" dirty="0"/>
          </a:p>
          <a:p>
            <a:pPr fontAlgn="base"/>
            <a:r>
              <a:rPr lang="es-CO" sz="1800" dirty="0"/>
              <a:t>Mielopatía: disfunción de la médula espinal, dificultad con la destreza manual, entumecimiento, debilidad, alteración de la marcha, signos de la neurona motora superior (Hoffman, ataxia, hiperreflexia, urgencia urinaria y </a:t>
            </a:r>
            <a:r>
              <a:rPr lang="es-CO" sz="1800" dirty="0" err="1"/>
              <a:t>clonus</a:t>
            </a:r>
            <a:r>
              <a:rPr lang="es-CO" sz="1800" dirty="0"/>
              <a:t>).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0758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4D7D3-0988-6B40-A74F-374ED7F0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096" y="903778"/>
            <a:ext cx="5276198" cy="1200150"/>
          </a:xfrm>
        </p:spPr>
        <p:txBody>
          <a:bodyPr>
            <a:normAutofit/>
          </a:bodyPr>
          <a:lstStyle/>
          <a:p>
            <a:r>
              <a:rPr lang="es-CO" sz="3600" dirty="0"/>
              <a:t>Fisiopatología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E59F9-680A-6841-AD5B-4A2E14725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096" y="1953069"/>
            <a:ext cx="6672306" cy="4137025"/>
          </a:xfrm>
        </p:spPr>
        <p:txBody>
          <a:bodyPr>
            <a:normAutofit/>
          </a:bodyPr>
          <a:lstStyle/>
          <a:p>
            <a:pPr fontAlgn="base"/>
            <a:r>
              <a:rPr lang="es-CO" sz="2000" dirty="0"/>
              <a:t>Degenerativa – la más común.</a:t>
            </a:r>
          </a:p>
          <a:p>
            <a:pPr lvl="1" fontAlgn="base"/>
            <a:r>
              <a:rPr lang="es-CO" sz="2000" dirty="0"/>
              <a:t>Espondilosis (osteoartritis) puede causar hipertrofia ósea en las articulaciones, que genera atrapamiento del nervio en los agujeros </a:t>
            </a:r>
            <a:r>
              <a:rPr lang="es-CO" sz="2000" dirty="0" err="1"/>
              <a:t>foraminales</a:t>
            </a:r>
            <a:r>
              <a:rPr lang="es-CO" sz="2000" dirty="0"/>
              <a:t>.</a:t>
            </a:r>
          </a:p>
          <a:p>
            <a:pPr lvl="1" fontAlgn="base"/>
            <a:r>
              <a:rPr lang="es-CO" sz="2000" dirty="0"/>
              <a:t>Hernia de disco.</a:t>
            </a:r>
          </a:p>
          <a:p>
            <a:pPr lvl="1" fontAlgn="base"/>
            <a:r>
              <a:rPr lang="es-CO" sz="2000" dirty="0"/>
              <a:t>Pérdida degenerativa de la altura del disco, puede reducir el diámetro del agujero </a:t>
            </a:r>
            <a:r>
              <a:rPr lang="es-CO" sz="2000" dirty="0" err="1"/>
              <a:t>foraminal</a:t>
            </a:r>
            <a:r>
              <a:rPr lang="es-CO" sz="2000" dirty="0"/>
              <a:t>.</a:t>
            </a:r>
          </a:p>
          <a:p>
            <a:pPr lvl="1" fontAlgn="base"/>
            <a:endParaRPr lang="es-CO" sz="2000" dirty="0"/>
          </a:p>
          <a:p>
            <a:pPr fontAlgn="base"/>
            <a:r>
              <a:rPr lang="es-CO" sz="2000" dirty="0"/>
              <a:t>Inestabilidad de la columna por traumatismo.</a:t>
            </a:r>
          </a:p>
        </p:txBody>
      </p:sp>
    </p:spTree>
    <p:extLst>
      <p:ext uri="{BB962C8B-B14F-4D97-AF65-F5344CB8AC3E}">
        <p14:creationId xmlns:p14="http://schemas.microsoft.com/office/powerpoint/2010/main" val="32422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97C49-B12D-0C47-BC39-60672518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0"/>
            <a:ext cx="8315325" cy="1200150"/>
          </a:xfrm>
        </p:spPr>
        <p:txBody>
          <a:bodyPr>
            <a:normAutofit/>
          </a:bodyPr>
          <a:lstStyle/>
          <a:p>
            <a:r>
              <a:rPr lang="es-CO" sz="2800" dirty="0"/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AD0BB-3D5E-F446-8EFB-4322D32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007"/>
            <a:ext cx="5788378" cy="4137025"/>
          </a:xfrm>
        </p:spPr>
        <p:txBody>
          <a:bodyPr>
            <a:normAutofit/>
          </a:bodyPr>
          <a:lstStyle/>
          <a:p>
            <a:r>
              <a:rPr lang="es-CO" sz="2000" dirty="0"/>
              <a:t>Somáticas: músculos del cuello o cintura escapular, articulaciones facetarias, discos intervertebrales.</a:t>
            </a:r>
          </a:p>
          <a:p>
            <a:endParaRPr lang="es-CO" sz="2000" dirty="0"/>
          </a:p>
          <a:p>
            <a:r>
              <a:rPr lang="es-CO" sz="2000" dirty="0"/>
              <a:t>Neuropáticas: radiculopatía, plexopatía, lesión de nervio periférico.</a:t>
            </a:r>
            <a:endParaRPr lang="en-US" sz="2000" dirty="0"/>
          </a:p>
          <a:p>
            <a:endParaRPr lang="es-C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59D6-03D8-154B-A392-2435EB9F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78" y="347059"/>
            <a:ext cx="2588896" cy="23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F5DB15E-5339-694D-8A63-E553F58F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78" y="3048866"/>
            <a:ext cx="5147741" cy="29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81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A387B-2CB9-4140-9D61-4EA4973B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243" y="759026"/>
            <a:ext cx="4637370" cy="1200150"/>
          </a:xfrm>
        </p:spPr>
        <p:txBody>
          <a:bodyPr>
            <a:normAutofit/>
          </a:bodyPr>
          <a:lstStyle/>
          <a:p>
            <a:r>
              <a:rPr lang="es-CO" sz="4800" dirty="0"/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59B0D-9123-B740-8869-6F09B019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243" y="1890927"/>
            <a:ext cx="5864441" cy="4137025"/>
          </a:xfrm>
        </p:spPr>
        <p:txBody>
          <a:bodyPr>
            <a:normAutofit/>
          </a:bodyPr>
          <a:lstStyle/>
          <a:p>
            <a:pPr fontAlgn="base"/>
            <a:r>
              <a:rPr lang="es-CO" sz="2400" dirty="0"/>
              <a:t>Estrechamiento del agujero intervertebral (disminución de la altura del disco o cambios articulares degenerativos).</a:t>
            </a:r>
          </a:p>
          <a:p>
            <a:pPr fontAlgn="base"/>
            <a:r>
              <a:rPr lang="es-CO" sz="2400" dirty="0"/>
              <a:t>Hernia de disco intervertebral.</a:t>
            </a:r>
          </a:p>
          <a:p>
            <a:pPr fontAlgn="base"/>
            <a:r>
              <a:rPr lang="es-CO" sz="2400" dirty="0"/>
              <a:t>Infección.</a:t>
            </a:r>
          </a:p>
          <a:p>
            <a:pPr fontAlgn="base"/>
            <a:r>
              <a:rPr lang="es-CO" sz="2400" dirty="0"/>
              <a:t>Exudado inflamatorio.</a:t>
            </a:r>
          </a:p>
          <a:p>
            <a:pPr fontAlgn="base"/>
            <a:r>
              <a:rPr lang="es-CO" sz="2400" dirty="0"/>
              <a:t>Lesión física o trauma.</a:t>
            </a:r>
          </a:p>
          <a:p>
            <a:pPr fontAlgn="base"/>
            <a:r>
              <a:rPr lang="es-CO" sz="2400" dirty="0"/>
              <a:t>Tumores espinales.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910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68312-97F3-6F4E-AEF2-7BD62D5F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366" y="275207"/>
            <a:ext cx="4616310" cy="1200150"/>
          </a:xfrm>
        </p:spPr>
        <p:txBody>
          <a:bodyPr>
            <a:normAutofit/>
          </a:bodyPr>
          <a:lstStyle/>
          <a:p>
            <a:r>
              <a:rPr lang="es-CO" sz="3600" dirty="0"/>
              <a:t>Historia 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495A0-CB75-FD4A-A08F-CDBD3A4C7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366" y="1271171"/>
            <a:ext cx="5837808" cy="5102996"/>
          </a:xfrm>
        </p:spPr>
        <p:txBody>
          <a:bodyPr>
            <a:noAutofit/>
          </a:bodyPr>
          <a:lstStyle/>
          <a:p>
            <a:pPr fontAlgn="base"/>
            <a:r>
              <a:rPr lang="es-CO" sz="2000" dirty="0"/>
              <a:t>Dolor tipo corrientazo en la extremidad superior y dolor en el cuello.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/>
              <a:t>Síntomas desencadenados por extensión rotación del cuello.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/>
              <a:t>Síntomas sensitivos, debilidad en la extremidad.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/>
              <a:t>Indagar por síntomas sistémicos.</a:t>
            </a:r>
          </a:p>
          <a:p>
            <a:pPr fontAlgn="base"/>
            <a:endParaRPr lang="es-CO" sz="2000" dirty="0"/>
          </a:p>
          <a:p>
            <a:pPr fontAlgn="base"/>
            <a:r>
              <a:rPr lang="es-CO" sz="2000" dirty="0"/>
              <a:t>Antecedentes: cáncer, drogas por vía IV (absceso paraespinal), inmunosupresión (absceso paraespinal).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79855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soFR" id="{A52AF2E6-2C70-4146-ABB2-2352175225AA}" vid="{A2036A21-B2D9-4419-B998-1D2B6BFBA2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1451</Words>
  <Application>Microsoft Office PowerPoint</Application>
  <PresentationFormat>Panorámica</PresentationFormat>
  <Paragraphs>221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Montserrat</vt:lpstr>
      <vt:lpstr>Wingdings</vt:lpstr>
      <vt:lpstr>Tema de Office</vt:lpstr>
      <vt:lpstr>Dolor cervicobraquial</vt:lpstr>
      <vt:lpstr>Temas</vt:lpstr>
      <vt:lpstr>Cervicobraquialgia</vt:lpstr>
      <vt:lpstr>Radiculopatía cervical</vt:lpstr>
      <vt:lpstr>Definiciones</vt:lpstr>
      <vt:lpstr>Fisiopatología</vt:lpstr>
      <vt:lpstr>Causas</vt:lpstr>
      <vt:lpstr>Causas</vt:lpstr>
      <vt:lpstr>Historia clínica</vt:lpstr>
      <vt:lpstr>Factores de riesgo</vt:lpstr>
      <vt:lpstr>Examen físico</vt:lpstr>
      <vt:lpstr>Examen físico</vt:lpstr>
      <vt:lpstr>Radiculopatía cervical</vt:lpstr>
      <vt:lpstr>Diagnóstico diferencial</vt:lpstr>
      <vt:lpstr>Diagnóstico diferencial</vt:lpstr>
      <vt:lpstr>Estudios complementarios</vt:lpstr>
      <vt:lpstr>Radiculopatía cervical – Criterios diagnósticos</vt:lpstr>
      <vt:lpstr>Radiculopatía cervical</vt:lpstr>
      <vt:lpstr>Tratamiento</vt:lpstr>
      <vt:lpstr>Remisión </vt:lpstr>
      <vt:lpstr>Síndrome miofascial</vt:lpstr>
      <vt:lpstr>Síndrome miofacial</vt:lpstr>
      <vt:lpstr>Fisiopatología</vt:lpstr>
      <vt:lpstr>Punto gatillo </vt:lpstr>
      <vt:lpstr>Síndrome miofascial</vt:lpstr>
      <vt:lpstr>Manifestaciones clínicas</vt:lpstr>
      <vt:lpstr>Signos clínicos</vt:lpstr>
      <vt:lpstr>Tratamiento</vt:lpstr>
      <vt:lpstr>Tratamiento</vt:lpstr>
      <vt:lpstr>Dolor facetario y discopatía</vt:lpstr>
      <vt:lpstr>Dolor facetario</vt:lpstr>
      <vt:lpstr>FISIOPATOLOGÍA</vt:lpstr>
      <vt:lpstr>Tratamiento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Cervicalgia</dc:title>
  <dc:creator>Juliana Ortiz Ospina</dc:creator>
  <cp:lastModifiedBy>Sentire Taller SAS</cp:lastModifiedBy>
  <cp:revision>43</cp:revision>
  <dcterms:created xsi:type="dcterms:W3CDTF">2019-12-12T23:58:03Z</dcterms:created>
  <dcterms:modified xsi:type="dcterms:W3CDTF">2020-11-11T01:56:03Z</dcterms:modified>
</cp:coreProperties>
</file>