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83" r:id="rId4"/>
    <p:sldId id="409" r:id="rId5"/>
    <p:sldId id="278" r:id="rId6"/>
    <p:sldId id="275" r:id="rId7"/>
    <p:sldId id="262" r:id="rId8"/>
    <p:sldId id="263" r:id="rId9"/>
    <p:sldId id="410" r:id="rId10"/>
    <p:sldId id="265" r:id="rId11"/>
    <p:sldId id="411" r:id="rId12"/>
    <p:sldId id="267" r:id="rId13"/>
    <p:sldId id="268" r:id="rId14"/>
    <p:sldId id="269" r:id="rId15"/>
    <p:sldId id="270" r:id="rId16"/>
    <p:sldId id="412" r:id="rId17"/>
    <p:sldId id="272" r:id="rId18"/>
    <p:sldId id="370" r:id="rId19"/>
    <p:sldId id="383" r:id="rId20"/>
    <p:sldId id="386" r:id="rId21"/>
    <p:sldId id="385" r:id="rId22"/>
    <p:sldId id="259" r:id="rId23"/>
    <p:sldId id="260" r:id="rId24"/>
    <p:sldId id="261" r:id="rId25"/>
    <p:sldId id="279" r:id="rId26"/>
    <p:sldId id="280" r:id="rId27"/>
    <p:sldId id="284" r:id="rId28"/>
    <p:sldId id="285" r:id="rId29"/>
    <p:sldId id="281" r:id="rId30"/>
    <p:sldId id="274" r:id="rId31"/>
    <p:sldId id="413" r:id="rId32"/>
    <p:sldId id="408" r:id="rId33"/>
    <p:sldId id="258" r:id="rId34"/>
    <p:sldId id="276" r:id="rId35"/>
    <p:sldId id="282"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C6BBE9B-B7DB-4463-93C9-00AF80B89E9D}">
          <p14:sldIdLst>
            <p14:sldId id="256"/>
            <p14:sldId id="257"/>
            <p14:sldId id="283"/>
            <p14:sldId id="409"/>
            <p14:sldId id="278"/>
            <p14:sldId id="275"/>
            <p14:sldId id="262"/>
            <p14:sldId id="263"/>
            <p14:sldId id="410"/>
            <p14:sldId id="265"/>
            <p14:sldId id="411"/>
          </p14:sldIdLst>
        </p14:section>
        <p14:section name="Sección sin título" id="{A8913CA6-FBEE-40B0-8A21-98A2C9D71569}">
          <p14:sldIdLst>
            <p14:sldId id="267"/>
            <p14:sldId id="268"/>
            <p14:sldId id="269"/>
            <p14:sldId id="270"/>
            <p14:sldId id="412"/>
            <p14:sldId id="272"/>
            <p14:sldId id="370"/>
            <p14:sldId id="383"/>
            <p14:sldId id="386"/>
            <p14:sldId id="385"/>
            <p14:sldId id="259"/>
            <p14:sldId id="260"/>
            <p14:sldId id="261"/>
            <p14:sldId id="279"/>
            <p14:sldId id="280"/>
            <p14:sldId id="284"/>
            <p14:sldId id="285"/>
            <p14:sldId id="281"/>
            <p14:sldId id="274"/>
            <p14:sldId id="413"/>
            <p14:sldId id="408"/>
            <p14:sldId id="258"/>
            <p14:sldId id="276"/>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C44"/>
    <a:srgbClr val="4FA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81329"/>
  </p:normalViewPr>
  <p:slideViewPr>
    <p:cSldViewPr snapToGrid="0" snapToObjects="1">
      <p:cViewPr varScale="1">
        <p:scale>
          <a:sx n="79" d="100"/>
          <a:sy n="79" d="100"/>
        </p:scale>
        <p:origin x="101"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16.png"/><Relationship Id="rId4" Type="http://schemas.openxmlformats.org/officeDocument/2006/relationships/image" Target="../media/image27.svg"/></Relationships>
</file>

<file path=ppt/diagrams/_rels/data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16.png"/><Relationship Id="rId4" Type="http://schemas.openxmlformats.org/officeDocument/2006/relationships/image" Target="../media/image2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5C9D7-4D83-421D-8EFE-E6C87AEBDA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9AF680-F91C-4000-B3F7-9FFE3B15DC1F}">
      <dgm:prSet/>
      <dgm:spPr/>
      <dgm:t>
        <a:bodyPr/>
        <a:lstStyle/>
        <a:p>
          <a:r>
            <a:rPr lang="es-CO" dirty="0">
              <a:latin typeface="Montserrat" panose="00000500000000000000" pitchFamily="50" charset="0"/>
            </a:rPr>
            <a:t>Cáncer</a:t>
          </a:r>
          <a:endParaRPr lang="en-US" dirty="0">
            <a:latin typeface="Montserrat" panose="00000500000000000000" pitchFamily="50" charset="0"/>
          </a:endParaRPr>
        </a:p>
      </dgm:t>
    </dgm:pt>
    <dgm:pt modelId="{903A7D1E-D869-49FE-878C-D1FF49779108}" type="parTrans" cxnId="{D9F222EC-F07C-435A-82D7-A0391F4C8C15}">
      <dgm:prSet/>
      <dgm:spPr/>
      <dgm:t>
        <a:bodyPr/>
        <a:lstStyle/>
        <a:p>
          <a:endParaRPr lang="en-US">
            <a:latin typeface="Montserrat" panose="00000500000000000000" pitchFamily="50" charset="0"/>
          </a:endParaRPr>
        </a:p>
      </dgm:t>
    </dgm:pt>
    <dgm:pt modelId="{31B9893F-A851-4DCD-BFAA-1E21A1B203E4}" type="sibTrans" cxnId="{D9F222EC-F07C-435A-82D7-A0391F4C8C15}">
      <dgm:prSet/>
      <dgm:spPr/>
      <dgm:t>
        <a:bodyPr/>
        <a:lstStyle/>
        <a:p>
          <a:endParaRPr lang="en-US">
            <a:latin typeface="Montserrat" panose="00000500000000000000" pitchFamily="50" charset="0"/>
          </a:endParaRPr>
        </a:p>
      </dgm:t>
    </dgm:pt>
    <dgm:pt modelId="{B2D71A50-B04C-4B7B-B0D8-37D035B910B8}">
      <dgm:prSet/>
      <dgm:spPr/>
      <dgm:t>
        <a:bodyPr/>
        <a:lstStyle/>
        <a:p>
          <a:r>
            <a:rPr lang="es-CO">
              <a:latin typeface="Montserrat" panose="00000500000000000000" pitchFamily="50" charset="0"/>
            </a:rPr>
            <a:t>Infección</a:t>
          </a:r>
          <a:endParaRPr lang="en-US">
            <a:latin typeface="Montserrat" panose="00000500000000000000" pitchFamily="50" charset="0"/>
          </a:endParaRPr>
        </a:p>
      </dgm:t>
    </dgm:pt>
    <dgm:pt modelId="{79088124-82CF-4E28-BDF9-877E6762BB74}" type="parTrans" cxnId="{6CBEA71F-F0AE-4044-AB34-5BA075DB3E1E}">
      <dgm:prSet/>
      <dgm:spPr/>
      <dgm:t>
        <a:bodyPr/>
        <a:lstStyle/>
        <a:p>
          <a:endParaRPr lang="en-US">
            <a:latin typeface="Montserrat" panose="00000500000000000000" pitchFamily="50" charset="0"/>
          </a:endParaRPr>
        </a:p>
      </dgm:t>
    </dgm:pt>
    <dgm:pt modelId="{67B65CAF-B69E-4748-AD41-3503BFDE8EF9}" type="sibTrans" cxnId="{6CBEA71F-F0AE-4044-AB34-5BA075DB3E1E}">
      <dgm:prSet/>
      <dgm:spPr/>
      <dgm:t>
        <a:bodyPr/>
        <a:lstStyle/>
        <a:p>
          <a:endParaRPr lang="en-US">
            <a:latin typeface="Montserrat" panose="00000500000000000000" pitchFamily="50" charset="0"/>
          </a:endParaRPr>
        </a:p>
      </dgm:t>
    </dgm:pt>
    <dgm:pt modelId="{905BEFC2-B4FF-4FEE-8F78-E25D3CBC1750}">
      <dgm:prSet/>
      <dgm:spPr/>
      <dgm:t>
        <a:bodyPr/>
        <a:lstStyle/>
        <a:p>
          <a:r>
            <a:rPr lang="es-CO">
              <a:latin typeface="Montserrat" panose="00000500000000000000" pitchFamily="50" charset="0"/>
            </a:rPr>
            <a:t>Osteomilitis</a:t>
          </a:r>
          <a:endParaRPr lang="en-US">
            <a:latin typeface="Montserrat" panose="00000500000000000000" pitchFamily="50" charset="0"/>
          </a:endParaRPr>
        </a:p>
      </dgm:t>
    </dgm:pt>
    <dgm:pt modelId="{EC09A5B3-78AF-4C01-A69C-F5832F470902}" type="parTrans" cxnId="{55AAE728-CFF8-46AF-AA91-0325A6815955}">
      <dgm:prSet/>
      <dgm:spPr/>
      <dgm:t>
        <a:bodyPr/>
        <a:lstStyle/>
        <a:p>
          <a:endParaRPr lang="en-US">
            <a:latin typeface="Montserrat" panose="00000500000000000000" pitchFamily="50" charset="0"/>
          </a:endParaRPr>
        </a:p>
      </dgm:t>
    </dgm:pt>
    <dgm:pt modelId="{6A9EE370-03B3-49F1-8873-BBCD029BE50D}" type="sibTrans" cxnId="{55AAE728-CFF8-46AF-AA91-0325A6815955}">
      <dgm:prSet/>
      <dgm:spPr/>
      <dgm:t>
        <a:bodyPr/>
        <a:lstStyle/>
        <a:p>
          <a:endParaRPr lang="en-US">
            <a:latin typeface="Montserrat" panose="00000500000000000000" pitchFamily="50" charset="0"/>
          </a:endParaRPr>
        </a:p>
      </dgm:t>
    </dgm:pt>
    <dgm:pt modelId="{6AC05542-8227-446E-9868-475E74F5FA20}">
      <dgm:prSet/>
      <dgm:spPr/>
      <dgm:t>
        <a:bodyPr/>
        <a:lstStyle/>
        <a:p>
          <a:r>
            <a:rPr lang="es-CO">
              <a:latin typeface="Montserrat" panose="00000500000000000000" pitchFamily="50" charset="0"/>
            </a:rPr>
            <a:t>Discitis séptica</a:t>
          </a:r>
          <a:endParaRPr lang="en-US">
            <a:latin typeface="Montserrat" panose="00000500000000000000" pitchFamily="50" charset="0"/>
          </a:endParaRPr>
        </a:p>
      </dgm:t>
    </dgm:pt>
    <dgm:pt modelId="{ED932BE6-46BC-4068-A2A7-6922AE2D023B}" type="parTrans" cxnId="{A817AA5A-5198-4B67-BAD3-E1FE095C6C48}">
      <dgm:prSet/>
      <dgm:spPr/>
      <dgm:t>
        <a:bodyPr/>
        <a:lstStyle/>
        <a:p>
          <a:endParaRPr lang="en-US">
            <a:latin typeface="Montserrat" panose="00000500000000000000" pitchFamily="50" charset="0"/>
          </a:endParaRPr>
        </a:p>
      </dgm:t>
    </dgm:pt>
    <dgm:pt modelId="{21272694-2DD5-4B7E-822F-D07F4E1A8FE6}" type="sibTrans" cxnId="{A817AA5A-5198-4B67-BAD3-E1FE095C6C48}">
      <dgm:prSet/>
      <dgm:spPr/>
      <dgm:t>
        <a:bodyPr/>
        <a:lstStyle/>
        <a:p>
          <a:endParaRPr lang="en-US">
            <a:latin typeface="Montserrat" panose="00000500000000000000" pitchFamily="50" charset="0"/>
          </a:endParaRPr>
        </a:p>
      </dgm:t>
    </dgm:pt>
    <dgm:pt modelId="{1BC1E8B4-29BE-48F8-92AB-07ACA1618C3C}">
      <dgm:prSet/>
      <dgm:spPr/>
      <dgm:t>
        <a:bodyPr/>
        <a:lstStyle/>
        <a:p>
          <a:r>
            <a:rPr lang="es-CO">
              <a:latin typeface="Montserrat" panose="00000500000000000000" pitchFamily="50" charset="0"/>
            </a:rPr>
            <a:t>Absceso </a:t>
          </a:r>
          <a:endParaRPr lang="en-US">
            <a:latin typeface="Montserrat" panose="00000500000000000000" pitchFamily="50" charset="0"/>
          </a:endParaRPr>
        </a:p>
      </dgm:t>
    </dgm:pt>
    <dgm:pt modelId="{9CA336C7-0618-4DB4-9D04-376A70EAD459}" type="parTrans" cxnId="{9C9E2203-15B1-4B9F-AF45-75C6FE11B067}">
      <dgm:prSet/>
      <dgm:spPr/>
      <dgm:t>
        <a:bodyPr/>
        <a:lstStyle/>
        <a:p>
          <a:endParaRPr lang="en-US">
            <a:latin typeface="Montserrat" panose="00000500000000000000" pitchFamily="50" charset="0"/>
          </a:endParaRPr>
        </a:p>
      </dgm:t>
    </dgm:pt>
    <dgm:pt modelId="{8DEA92C5-270D-4F4F-BDC8-A82C824E1ECE}" type="sibTrans" cxnId="{9C9E2203-15B1-4B9F-AF45-75C6FE11B067}">
      <dgm:prSet/>
      <dgm:spPr/>
      <dgm:t>
        <a:bodyPr/>
        <a:lstStyle/>
        <a:p>
          <a:endParaRPr lang="en-US">
            <a:latin typeface="Montserrat" panose="00000500000000000000" pitchFamily="50" charset="0"/>
          </a:endParaRPr>
        </a:p>
      </dgm:t>
    </dgm:pt>
    <dgm:pt modelId="{ABD5702D-4C52-4574-8402-1A8A7FAB1096}">
      <dgm:prSet/>
      <dgm:spPr/>
      <dgm:t>
        <a:bodyPr/>
        <a:lstStyle/>
        <a:p>
          <a:r>
            <a:rPr lang="es-CO">
              <a:latin typeface="Montserrat" panose="00000500000000000000" pitchFamily="50" charset="0"/>
            </a:rPr>
            <a:t>Artritis inflamatoria</a:t>
          </a:r>
          <a:endParaRPr lang="en-US">
            <a:latin typeface="Montserrat" panose="00000500000000000000" pitchFamily="50" charset="0"/>
          </a:endParaRPr>
        </a:p>
      </dgm:t>
    </dgm:pt>
    <dgm:pt modelId="{FA33AFB7-176E-461E-8AE7-209E06ED93C6}" type="parTrans" cxnId="{7E0DD655-628A-4830-B2C2-F70C31B3AE0D}">
      <dgm:prSet/>
      <dgm:spPr/>
      <dgm:t>
        <a:bodyPr/>
        <a:lstStyle/>
        <a:p>
          <a:endParaRPr lang="en-US">
            <a:latin typeface="Montserrat" panose="00000500000000000000" pitchFamily="50" charset="0"/>
          </a:endParaRPr>
        </a:p>
      </dgm:t>
    </dgm:pt>
    <dgm:pt modelId="{2140F544-0F6C-4932-BCE8-3A49359855A1}" type="sibTrans" cxnId="{7E0DD655-628A-4830-B2C2-F70C31B3AE0D}">
      <dgm:prSet/>
      <dgm:spPr/>
      <dgm:t>
        <a:bodyPr/>
        <a:lstStyle/>
        <a:p>
          <a:endParaRPr lang="en-US">
            <a:latin typeface="Montserrat" panose="00000500000000000000" pitchFamily="50" charset="0"/>
          </a:endParaRPr>
        </a:p>
      </dgm:t>
    </dgm:pt>
    <dgm:pt modelId="{94DBBCA5-4F49-43E6-A7E6-906F0ABDA7F6}">
      <dgm:prSet/>
      <dgm:spPr/>
      <dgm:t>
        <a:bodyPr/>
        <a:lstStyle/>
        <a:p>
          <a:r>
            <a:rPr lang="es-CO" dirty="0">
              <a:latin typeface="Montserrat" panose="00000500000000000000" pitchFamily="50" charset="0"/>
            </a:rPr>
            <a:t>Espondilitis anquilosante</a:t>
          </a:r>
          <a:endParaRPr lang="en-US" dirty="0">
            <a:latin typeface="Montserrat" panose="00000500000000000000" pitchFamily="50" charset="0"/>
          </a:endParaRPr>
        </a:p>
      </dgm:t>
    </dgm:pt>
    <dgm:pt modelId="{8A8E5004-75B8-429D-98BB-817E8775011B}" type="parTrans" cxnId="{8E65EAF2-144B-4D5A-B9A8-02E6E8B46BCB}">
      <dgm:prSet/>
      <dgm:spPr/>
      <dgm:t>
        <a:bodyPr/>
        <a:lstStyle/>
        <a:p>
          <a:endParaRPr lang="en-US">
            <a:latin typeface="Montserrat" panose="00000500000000000000" pitchFamily="50" charset="0"/>
          </a:endParaRPr>
        </a:p>
      </dgm:t>
    </dgm:pt>
    <dgm:pt modelId="{CF071000-272F-4D76-A45C-87E474488D50}" type="sibTrans" cxnId="{8E65EAF2-144B-4D5A-B9A8-02E6E8B46BCB}">
      <dgm:prSet/>
      <dgm:spPr/>
      <dgm:t>
        <a:bodyPr/>
        <a:lstStyle/>
        <a:p>
          <a:endParaRPr lang="en-US">
            <a:latin typeface="Montserrat" panose="00000500000000000000" pitchFamily="50" charset="0"/>
          </a:endParaRPr>
        </a:p>
      </dgm:t>
    </dgm:pt>
    <dgm:pt modelId="{2E0178D7-8288-4F9C-9BC7-6598A0689948}">
      <dgm:prSet/>
      <dgm:spPr/>
      <dgm:t>
        <a:bodyPr/>
        <a:lstStyle/>
        <a:p>
          <a:r>
            <a:rPr lang="es-CO">
              <a:latin typeface="Montserrat" panose="00000500000000000000" pitchFamily="50" charset="0"/>
            </a:rPr>
            <a:t>Espondilitis psoriática</a:t>
          </a:r>
          <a:endParaRPr lang="en-US">
            <a:latin typeface="Montserrat" panose="00000500000000000000" pitchFamily="50" charset="0"/>
          </a:endParaRPr>
        </a:p>
      </dgm:t>
    </dgm:pt>
    <dgm:pt modelId="{80E686C0-1BA6-4FA2-BBE6-97356DDDE1AC}" type="parTrans" cxnId="{AA3BA256-BC59-437A-BB27-093E18EDF358}">
      <dgm:prSet/>
      <dgm:spPr/>
      <dgm:t>
        <a:bodyPr/>
        <a:lstStyle/>
        <a:p>
          <a:endParaRPr lang="en-US">
            <a:latin typeface="Montserrat" panose="00000500000000000000" pitchFamily="50" charset="0"/>
          </a:endParaRPr>
        </a:p>
      </dgm:t>
    </dgm:pt>
    <dgm:pt modelId="{D4B24998-8C2C-43CA-815F-EEAE08957166}" type="sibTrans" cxnId="{AA3BA256-BC59-437A-BB27-093E18EDF358}">
      <dgm:prSet/>
      <dgm:spPr/>
      <dgm:t>
        <a:bodyPr/>
        <a:lstStyle/>
        <a:p>
          <a:endParaRPr lang="en-US">
            <a:latin typeface="Montserrat" panose="00000500000000000000" pitchFamily="50" charset="0"/>
          </a:endParaRPr>
        </a:p>
      </dgm:t>
    </dgm:pt>
    <dgm:pt modelId="{932CE18B-612E-4D90-BA6E-088C627B14D7}">
      <dgm:prSet/>
      <dgm:spPr/>
      <dgm:t>
        <a:bodyPr/>
        <a:lstStyle/>
        <a:p>
          <a:r>
            <a:rPr lang="es-CO">
              <a:latin typeface="Montserrat" panose="00000500000000000000" pitchFamily="50" charset="0"/>
            </a:rPr>
            <a:t>Artritis reactiva</a:t>
          </a:r>
          <a:endParaRPr lang="en-US">
            <a:latin typeface="Montserrat" panose="00000500000000000000" pitchFamily="50" charset="0"/>
          </a:endParaRPr>
        </a:p>
      </dgm:t>
    </dgm:pt>
    <dgm:pt modelId="{E9E8645F-7954-401D-9670-C73EAE545CF9}" type="parTrans" cxnId="{115A1C9C-C9CD-4834-B3D2-F93BF46AB9FC}">
      <dgm:prSet/>
      <dgm:spPr/>
      <dgm:t>
        <a:bodyPr/>
        <a:lstStyle/>
        <a:p>
          <a:endParaRPr lang="en-US">
            <a:latin typeface="Montserrat" panose="00000500000000000000" pitchFamily="50" charset="0"/>
          </a:endParaRPr>
        </a:p>
      </dgm:t>
    </dgm:pt>
    <dgm:pt modelId="{AE93AC27-7E3D-48CB-BB8F-959EDE559002}" type="sibTrans" cxnId="{115A1C9C-C9CD-4834-B3D2-F93BF46AB9FC}">
      <dgm:prSet/>
      <dgm:spPr/>
      <dgm:t>
        <a:bodyPr/>
        <a:lstStyle/>
        <a:p>
          <a:endParaRPr lang="en-US">
            <a:latin typeface="Montserrat" panose="00000500000000000000" pitchFamily="50" charset="0"/>
          </a:endParaRPr>
        </a:p>
      </dgm:t>
    </dgm:pt>
    <dgm:pt modelId="{BEACAB0C-D8E6-495D-9BEB-EB5DB4042E90}" type="pres">
      <dgm:prSet presAssocID="{B805C9D7-4D83-421D-8EFE-E6C87AEBDA3C}" presName="root" presStyleCnt="0">
        <dgm:presLayoutVars>
          <dgm:dir/>
          <dgm:resizeHandles val="exact"/>
        </dgm:presLayoutVars>
      </dgm:prSet>
      <dgm:spPr/>
    </dgm:pt>
    <dgm:pt modelId="{A1190569-6CBD-4318-9506-A32E52BC75F1}" type="pres">
      <dgm:prSet presAssocID="{C39AF680-F91C-4000-B3F7-9FFE3B15DC1F}" presName="compNode" presStyleCnt="0"/>
      <dgm:spPr/>
    </dgm:pt>
    <dgm:pt modelId="{84514B45-744E-43C3-AD88-B4B6EF8B3AFC}" type="pres">
      <dgm:prSet presAssocID="{C39AF680-F91C-4000-B3F7-9FFE3B15DC1F}" presName="bgRect" presStyleLbl="bgShp" presStyleIdx="0" presStyleCnt="3"/>
      <dgm:spPr/>
    </dgm:pt>
    <dgm:pt modelId="{32FA29D9-6255-4860-9408-039ED2F30FFE}" type="pres">
      <dgm:prSet presAssocID="{C39AF680-F91C-4000-B3F7-9FFE3B15DC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7FD11B8C-532D-4502-A5A3-8B80C48537DC}" type="pres">
      <dgm:prSet presAssocID="{C39AF680-F91C-4000-B3F7-9FFE3B15DC1F}" presName="spaceRect" presStyleCnt="0"/>
      <dgm:spPr/>
    </dgm:pt>
    <dgm:pt modelId="{EA70326A-7467-499A-8CDC-8E672489BC92}" type="pres">
      <dgm:prSet presAssocID="{C39AF680-F91C-4000-B3F7-9FFE3B15DC1F}" presName="parTx" presStyleLbl="revTx" presStyleIdx="0" presStyleCnt="5">
        <dgm:presLayoutVars>
          <dgm:chMax val="0"/>
          <dgm:chPref val="0"/>
        </dgm:presLayoutVars>
      </dgm:prSet>
      <dgm:spPr/>
    </dgm:pt>
    <dgm:pt modelId="{A803CE29-B6B1-4C96-A149-CB008A253111}" type="pres">
      <dgm:prSet presAssocID="{31B9893F-A851-4DCD-BFAA-1E21A1B203E4}" presName="sibTrans" presStyleCnt="0"/>
      <dgm:spPr/>
    </dgm:pt>
    <dgm:pt modelId="{2C8091AE-EB7C-4201-93B3-5B5332E84D42}" type="pres">
      <dgm:prSet presAssocID="{B2D71A50-B04C-4B7B-B0D8-37D035B910B8}" presName="compNode" presStyleCnt="0"/>
      <dgm:spPr/>
    </dgm:pt>
    <dgm:pt modelId="{CCBF3380-7777-49D1-97A4-3C860E34549F}" type="pres">
      <dgm:prSet presAssocID="{B2D71A50-B04C-4B7B-B0D8-37D035B910B8}" presName="bgRect" presStyleLbl="bgShp" presStyleIdx="1" presStyleCnt="3"/>
      <dgm:spPr/>
    </dgm:pt>
    <dgm:pt modelId="{BF063577-B72F-49B5-AAC1-8D2A5060A5A7}" type="pres">
      <dgm:prSet presAssocID="{B2D71A50-B04C-4B7B-B0D8-37D035B910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6DB99FF1-C064-40CD-AB55-64EFD56AEB04}" type="pres">
      <dgm:prSet presAssocID="{B2D71A50-B04C-4B7B-B0D8-37D035B910B8}" presName="spaceRect" presStyleCnt="0"/>
      <dgm:spPr/>
    </dgm:pt>
    <dgm:pt modelId="{3CFB4990-6347-4EF0-9271-4D506061F07C}" type="pres">
      <dgm:prSet presAssocID="{B2D71A50-B04C-4B7B-B0D8-37D035B910B8}" presName="parTx" presStyleLbl="revTx" presStyleIdx="1" presStyleCnt="5">
        <dgm:presLayoutVars>
          <dgm:chMax val="0"/>
          <dgm:chPref val="0"/>
        </dgm:presLayoutVars>
      </dgm:prSet>
      <dgm:spPr/>
    </dgm:pt>
    <dgm:pt modelId="{96243031-F681-4CBF-85C3-6E24AFEC0A4F}" type="pres">
      <dgm:prSet presAssocID="{B2D71A50-B04C-4B7B-B0D8-37D035B910B8}" presName="desTx" presStyleLbl="revTx" presStyleIdx="2" presStyleCnt="5">
        <dgm:presLayoutVars/>
      </dgm:prSet>
      <dgm:spPr/>
    </dgm:pt>
    <dgm:pt modelId="{CB2361AD-5633-4D5C-A651-BF4EDAEA84DB}" type="pres">
      <dgm:prSet presAssocID="{67B65CAF-B69E-4748-AD41-3503BFDE8EF9}" presName="sibTrans" presStyleCnt="0"/>
      <dgm:spPr/>
    </dgm:pt>
    <dgm:pt modelId="{85CEAEAF-11F1-4A98-AC77-361275CD033A}" type="pres">
      <dgm:prSet presAssocID="{ABD5702D-4C52-4574-8402-1A8A7FAB1096}" presName="compNode" presStyleCnt="0"/>
      <dgm:spPr/>
    </dgm:pt>
    <dgm:pt modelId="{AA5219E8-7E7E-41E2-867B-F37A6F92F663}" type="pres">
      <dgm:prSet presAssocID="{ABD5702D-4C52-4574-8402-1A8A7FAB1096}" presName="bgRect" presStyleLbl="bgShp" presStyleIdx="2" presStyleCnt="3"/>
      <dgm:spPr/>
    </dgm:pt>
    <dgm:pt modelId="{228F0D2C-5DF2-4B44-AAED-569B6EE5571C}" type="pres">
      <dgm:prSet presAssocID="{ABD5702D-4C52-4574-8402-1A8A7FAB10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EF13DF08-4449-4510-9362-F3AADA8F9161}" type="pres">
      <dgm:prSet presAssocID="{ABD5702D-4C52-4574-8402-1A8A7FAB1096}" presName="spaceRect" presStyleCnt="0"/>
      <dgm:spPr/>
    </dgm:pt>
    <dgm:pt modelId="{3458C38D-95B8-4C60-A9B4-411685B4ADEC}" type="pres">
      <dgm:prSet presAssocID="{ABD5702D-4C52-4574-8402-1A8A7FAB1096}" presName="parTx" presStyleLbl="revTx" presStyleIdx="3" presStyleCnt="5">
        <dgm:presLayoutVars>
          <dgm:chMax val="0"/>
          <dgm:chPref val="0"/>
        </dgm:presLayoutVars>
      </dgm:prSet>
      <dgm:spPr/>
    </dgm:pt>
    <dgm:pt modelId="{512BB777-A4A3-4F46-B176-8930754590FD}" type="pres">
      <dgm:prSet presAssocID="{ABD5702D-4C52-4574-8402-1A8A7FAB1096}" presName="desTx" presStyleLbl="revTx" presStyleIdx="4" presStyleCnt="5">
        <dgm:presLayoutVars/>
      </dgm:prSet>
      <dgm:spPr/>
    </dgm:pt>
  </dgm:ptLst>
  <dgm:cxnLst>
    <dgm:cxn modelId="{9C9E2203-15B1-4B9F-AF45-75C6FE11B067}" srcId="{B2D71A50-B04C-4B7B-B0D8-37D035B910B8}" destId="{1BC1E8B4-29BE-48F8-92AB-07ACA1618C3C}" srcOrd="2" destOrd="0" parTransId="{9CA336C7-0618-4DB4-9D04-376A70EAD459}" sibTransId="{8DEA92C5-270D-4F4F-BDC8-A82C824E1ECE}"/>
    <dgm:cxn modelId="{81C90F16-F3E5-4EA5-B68D-E3FD2ECF2C1E}" type="presOf" srcId="{932CE18B-612E-4D90-BA6E-088C627B14D7}" destId="{512BB777-A4A3-4F46-B176-8930754590FD}" srcOrd="0" destOrd="2" presId="urn:microsoft.com/office/officeart/2018/2/layout/IconVerticalSolidList"/>
    <dgm:cxn modelId="{6CBEA71F-F0AE-4044-AB34-5BA075DB3E1E}" srcId="{B805C9D7-4D83-421D-8EFE-E6C87AEBDA3C}" destId="{B2D71A50-B04C-4B7B-B0D8-37D035B910B8}" srcOrd="1" destOrd="0" parTransId="{79088124-82CF-4E28-BDF9-877E6762BB74}" sibTransId="{67B65CAF-B69E-4748-AD41-3503BFDE8EF9}"/>
    <dgm:cxn modelId="{A7D74C28-E052-428A-B6F9-4AA1C8B7A254}" type="presOf" srcId="{905BEFC2-B4FF-4FEE-8F78-E25D3CBC1750}" destId="{96243031-F681-4CBF-85C3-6E24AFEC0A4F}" srcOrd="0" destOrd="0" presId="urn:microsoft.com/office/officeart/2018/2/layout/IconVerticalSolidList"/>
    <dgm:cxn modelId="{55AAE728-CFF8-46AF-AA91-0325A6815955}" srcId="{B2D71A50-B04C-4B7B-B0D8-37D035B910B8}" destId="{905BEFC2-B4FF-4FEE-8F78-E25D3CBC1750}" srcOrd="0" destOrd="0" parTransId="{EC09A5B3-78AF-4C01-A69C-F5832F470902}" sibTransId="{6A9EE370-03B3-49F1-8873-BBCD029BE50D}"/>
    <dgm:cxn modelId="{721BF82C-4DB4-4A4D-A7CC-F896667A7B64}" type="presOf" srcId="{1BC1E8B4-29BE-48F8-92AB-07ACA1618C3C}" destId="{96243031-F681-4CBF-85C3-6E24AFEC0A4F}" srcOrd="0" destOrd="2" presId="urn:microsoft.com/office/officeart/2018/2/layout/IconVerticalSolidList"/>
    <dgm:cxn modelId="{571D192F-1C0F-4C73-9184-DC0AA8B6DF6C}" type="presOf" srcId="{B805C9D7-4D83-421D-8EFE-E6C87AEBDA3C}" destId="{BEACAB0C-D8E6-495D-9BEB-EB5DB4042E90}" srcOrd="0" destOrd="0" presId="urn:microsoft.com/office/officeart/2018/2/layout/IconVerticalSolidList"/>
    <dgm:cxn modelId="{69E17D45-F633-4857-9BAB-39C7FEB7A111}" type="presOf" srcId="{ABD5702D-4C52-4574-8402-1A8A7FAB1096}" destId="{3458C38D-95B8-4C60-A9B4-411685B4ADEC}" srcOrd="0" destOrd="0" presId="urn:microsoft.com/office/officeart/2018/2/layout/IconVerticalSolidList"/>
    <dgm:cxn modelId="{7E0DD655-628A-4830-B2C2-F70C31B3AE0D}" srcId="{B805C9D7-4D83-421D-8EFE-E6C87AEBDA3C}" destId="{ABD5702D-4C52-4574-8402-1A8A7FAB1096}" srcOrd="2" destOrd="0" parTransId="{FA33AFB7-176E-461E-8AE7-209E06ED93C6}" sibTransId="{2140F544-0F6C-4932-BCE8-3A49359855A1}"/>
    <dgm:cxn modelId="{AA3BA256-BC59-437A-BB27-093E18EDF358}" srcId="{ABD5702D-4C52-4574-8402-1A8A7FAB1096}" destId="{2E0178D7-8288-4F9C-9BC7-6598A0689948}" srcOrd="1" destOrd="0" parTransId="{80E686C0-1BA6-4FA2-BBE6-97356DDDE1AC}" sibTransId="{D4B24998-8C2C-43CA-815F-EEAE08957166}"/>
    <dgm:cxn modelId="{A817AA5A-5198-4B67-BAD3-E1FE095C6C48}" srcId="{B2D71A50-B04C-4B7B-B0D8-37D035B910B8}" destId="{6AC05542-8227-446E-9868-475E74F5FA20}" srcOrd="1" destOrd="0" parTransId="{ED932BE6-46BC-4068-A2A7-6922AE2D023B}" sibTransId="{21272694-2DD5-4B7E-822F-D07F4E1A8FE6}"/>
    <dgm:cxn modelId="{491DB598-433D-41CB-8138-09436B8B2048}" type="presOf" srcId="{2E0178D7-8288-4F9C-9BC7-6598A0689948}" destId="{512BB777-A4A3-4F46-B176-8930754590FD}" srcOrd="0" destOrd="1" presId="urn:microsoft.com/office/officeart/2018/2/layout/IconVerticalSolidList"/>
    <dgm:cxn modelId="{115A1C9C-C9CD-4834-B3D2-F93BF46AB9FC}" srcId="{ABD5702D-4C52-4574-8402-1A8A7FAB1096}" destId="{932CE18B-612E-4D90-BA6E-088C627B14D7}" srcOrd="2" destOrd="0" parTransId="{E9E8645F-7954-401D-9670-C73EAE545CF9}" sibTransId="{AE93AC27-7E3D-48CB-BB8F-959EDE559002}"/>
    <dgm:cxn modelId="{2B2CA6A6-DEEC-4CC1-A3D4-235FFB2A18D0}" type="presOf" srcId="{94DBBCA5-4F49-43E6-A7E6-906F0ABDA7F6}" destId="{512BB777-A4A3-4F46-B176-8930754590FD}" srcOrd="0" destOrd="0" presId="urn:microsoft.com/office/officeart/2018/2/layout/IconVerticalSolidList"/>
    <dgm:cxn modelId="{932D28C2-BB02-4A1A-87ED-C5433A962ACA}" type="presOf" srcId="{C39AF680-F91C-4000-B3F7-9FFE3B15DC1F}" destId="{EA70326A-7467-499A-8CDC-8E672489BC92}" srcOrd="0" destOrd="0" presId="urn:microsoft.com/office/officeart/2018/2/layout/IconVerticalSolidList"/>
    <dgm:cxn modelId="{934894C9-C2CC-4E1A-BCAF-0110171E1A7A}" type="presOf" srcId="{B2D71A50-B04C-4B7B-B0D8-37D035B910B8}" destId="{3CFB4990-6347-4EF0-9271-4D506061F07C}" srcOrd="0" destOrd="0" presId="urn:microsoft.com/office/officeart/2018/2/layout/IconVerticalSolidList"/>
    <dgm:cxn modelId="{AE80F7CB-D8E0-4D57-A366-699D40732CC1}" type="presOf" srcId="{6AC05542-8227-446E-9868-475E74F5FA20}" destId="{96243031-F681-4CBF-85C3-6E24AFEC0A4F}" srcOrd="0" destOrd="1" presId="urn:microsoft.com/office/officeart/2018/2/layout/IconVerticalSolidList"/>
    <dgm:cxn modelId="{D9F222EC-F07C-435A-82D7-A0391F4C8C15}" srcId="{B805C9D7-4D83-421D-8EFE-E6C87AEBDA3C}" destId="{C39AF680-F91C-4000-B3F7-9FFE3B15DC1F}" srcOrd="0" destOrd="0" parTransId="{903A7D1E-D869-49FE-878C-D1FF49779108}" sibTransId="{31B9893F-A851-4DCD-BFAA-1E21A1B203E4}"/>
    <dgm:cxn modelId="{8E65EAF2-144B-4D5A-B9A8-02E6E8B46BCB}" srcId="{ABD5702D-4C52-4574-8402-1A8A7FAB1096}" destId="{94DBBCA5-4F49-43E6-A7E6-906F0ABDA7F6}" srcOrd="0" destOrd="0" parTransId="{8A8E5004-75B8-429D-98BB-817E8775011B}" sibTransId="{CF071000-272F-4D76-A45C-87E474488D50}"/>
    <dgm:cxn modelId="{438716FA-6C7E-4EF8-9173-57315210D941}" type="presParOf" srcId="{BEACAB0C-D8E6-495D-9BEB-EB5DB4042E90}" destId="{A1190569-6CBD-4318-9506-A32E52BC75F1}" srcOrd="0" destOrd="0" presId="urn:microsoft.com/office/officeart/2018/2/layout/IconVerticalSolidList"/>
    <dgm:cxn modelId="{DD56AC50-7DDC-424D-9AAB-B12787C8C97E}" type="presParOf" srcId="{A1190569-6CBD-4318-9506-A32E52BC75F1}" destId="{84514B45-744E-43C3-AD88-B4B6EF8B3AFC}" srcOrd="0" destOrd="0" presId="urn:microsoft.com/office/officeart/2018/2/layout/IconVerticalSolidList"/>
    <dgm:cxn modelId="{0C45A492-19BC-4680-AE4B-175874E45CF8}" type="presParOf" srcId="{A1190569-6CBD-4318-9506-A32E52BC75F1}" destId="{32FA29D9-6255-4860-9408-039ED2F30FFE}" srcOrd="1" destOrd="0" presId="urn:microsoft.com/office/officeart/2018/2/layout/IconVerticalSolidList"/>
    <dgm:cxn modelId="{C2A2D19C-DDCC-42F6-B1B7-2E5432814110}" type="presParOf" srcId="{A1190569-6CBD-4318-9506-A32E52BC75F1}" destId="{7FD11B8C-532D-4502-A5A3-8B80C48537DC}" srcOrd="2" destOrd="0" presId="urn:microsoft.com/office/officeart/2018/2/layout/IconVerticalSolidList"/>
    <dgm:cxn modelId="{ECEB72AE-D52A-4842-9CCB-035CD47F8202}" type="presParOf" srcId="{A1190569-6CBD-4318-9506-A32E52BC75F1}" destId="{EA70326A-7467-499A-8CDC-8E672489BC92}" srcOrd="3" destOrd="0" presId="urn:microsoft.com/office/officeart/2018/2/layout/IconVerticalSolidList"/>
    <dgm:cxn modelId="{C70979C4-755D-44D3-BA11-CA016A7F164F}" type="presParOf" srcId="{BEACAB0C-D8E6-495D-9BEB-EB5DB4042E90}" destId="{A803CE29-B6B1-4C96-A149-CB008A253111}" srcOrd="1" destOrd="0" presId="urn:microsoft.com/office/officeart/2018/2/layout/IconVerticalSolidList"/>
    <dgm:cxn modelId="{7DE48CA2-C4C4-4EEC-9B81-603AC8BE0EBD}" type="presParOf" srcId="{BEACAB0C-D8E6-495D-9BEB-EB5DB4042E90}" destId="{2C8091AE-EB7C-4201-93B3-5B5332E84D42}" srcOrd="2" destOrd="0" presId="urn:microsoft.com/office/officeart/2018/2/layout/IconVerticalSolidList"/>
    <dgm:cxn modelId="{893FD6D6-8054-4A5E-AB79-624B55115AB6}" type="presParOf" srcId="{2C8091AE-EB7C-4201-93B3-5B5332E84D42}" destId="{CCBF3380-7777-49D1-97A4-3C860E34549F}" srcOrd="0" destOrd="0" presId="urn:microsoft.com/office/officeart/2018/2/layout/IconVerticalSolidList"/>
    <dgm:cxn modelId="{6DA72C4C-EA66-4EFF-8D04-B699A1233469}" type="presParOf" srcId="{2C8091AE-EB7C-4201-93B3-5B5332E84D42}" destId="{BF063577-B72F-49B5-AAC1-8D2A5060A5A7}" srcOrd="1" destOrd="0" presId="urn:microsoft.com/office/officeart/2018/2/layout/IconVerticalSolidList"/>
    <dgm:cxn modelId="{4ECF7C3F-2FB5-4BCF-944A-6BD5ED75A004}" type="presParOf" srcId="{2C8091AE-EB7C-4201-93B3-5B5332E84D42}" destId="{6DB99FF1-C064-40CD-AB55-64EFD56AEB04}" srcOrd="2" destOrd="0" presId="urn:microsoft.com/office/officeart/2018/2/layout/IconVerticalSolidList"/>
    <dgm:cxn modelId="{44C33350-4439-4945-9366-A982512F3E62}" type="presParOf" srcId="{2C8091AE-EB7C-4201-93B3-5B5332E84D42}" destId="{3CFB4990-6347-4EF0-9271-4D506061F07C}" srcOrd="3" destOrd="0" presId="urn:microsoft.com/office/officeart/2018/2/layout/IconVerticalSolidList"/>
    <dgm:cxn modelId="{7BBAB741-F935-4F23-BFBF-3804F216D426}" type="presParOf" srcId="{2C8091AE-EB7C-4201-93B3-5B5332E84D42}" destId="{96243031-F681-4CBF-85C3-6E24AFEC0A4F}" srcOrd="4" destOrd="0" presId="urn:microsoft.com/office/officeart/2018/2/layout/IconVerticalSolidList"/>
    <dgm:cxn modelId="{C7477A4F-0AE7-42F1-8BFD-64522879D53D}" type="presParOf" srcId="{BEACAB0C-D8E6-495D-9BEB-EB5DB4042E90}" destId="{CB2361AD-5633-4D5C-A651-BF4EDAEA84DB}" srcOrd="3" destOrd="0" presId="urn:microsoft.com/office/officeart/2018/2/layout/IconVerticalSolidList"/>
    <dgm:cxn modelId="{66D8EEDA-266A-4CAD-8FAA-FC2A86C27373}" type="presParOf" srcId="{BEACAB0C-D8E6-495D-9BEB-EB5DB4042E90}" destId="{85CEAEAF-11F1-4A98-AC77-361275CD033A}" srcOrd="4" destOrd="0" presId="urn:microsoft.com/office/officeart/2018/2/layout/IconVerticalSolidList"/>
    <dgm:cxn modelId="{64A43EE4-1E09-477B-92EE-0D708796D9CC}" type="presParOf" srcId="{85CEAEAF-11F1-4A98-AC77-361275CD033A}" destId="{AA5219E8-7E7E-41E2-867B-F37A6F92F663}" srcOrd="0" destOrd="0" presId="urn:microsoft.com/office/officeart/2018/2/layout/IconVerticalSolidList"/>
    <dgm:cxn modelId="{195F8906-7C5B-49A6-9084-C0CEB399F3A0}" type="presParOf" srcId="{85CEAEAF-11F1-4A98-AC77-361275CD033A}" destId="{228F0D2C-5DF2-4B44-AAED-569B6EE5571C}" srcOrd="1" destOrd="0" presId="urn:microsoft.com/office/officeart/2018/2/layout/IconVerticalSolidList"/>
    <dgm:cxn modelId="{99184425-8D8C-4F53-A77F-3EA8AFD2179C}" type="presParOf" srcId="{85CEAEAF-11F1-4A98-AC77-361275CD033A}" destId="{EF13DF08-4449-4510-9362-F3AADA8F9161}" srcOrd="2" destOrd="0" presId="urn:microsoft.com/office/officeart/2018/2/layout/IconVerticalSolidList"/>
    <dgm:cxn modelId="{7D6B8902-3ED9-41EC-B16A-53F8844F3907}" type="presParOf" srcId="{85CEAEAF-11F1-4A98-AC77-361275CD033A}" destId="{3458C38D-95B8-4C60-A9B4-411685B4ADEC}" srcOrd="3" destOrd="0" presId="urn:microsoft.com/office/officeart/2018/2/layout/IconVerticalSolidList"/>
    <dgm:cxn modelId="{A763F942-AD33-4288-9EC8-C90D485EB297}" type="presParOf" srcId="{85CEAEAF-11F1-4A98-AC77-361275CD033A}" destId="{512BB777-A4A3-4F46-B176-8930754590F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AAF45-B06C-43D4-ACAD-A13DB67B0A0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E3E1D5-72A9-49C0-9ACB-297946CB15EE}">
      <dgm:prSet custT="1"/>
      <dgm:spPr/>
      <dgm:t>
        <a:bodyPr/>
        <a:lstStyle/>
        <a:p>
          <a:r>
            <a:rPr lang="es-CO" sz="1300" dirty="0">
              <a:latin typeface="Montserrat" panose="00000500000000000000" pitchFamily="50" charset="0"/>
            </a:rPr>
            <a:t>Abdominal</a:t>
          </a:r>
          <a:endParaRPr lang="en-US" sz="1300" dirty="0">
            <a:latin typeface="Montserrat" panose="00000500000000000000" pitchFamily="50" charset="0"/>
          </a:endParaRPr>
        </a:p>
      </dgm:t>
    </dgm:pt>
    <dgm:pt modelId="{EBD5D5CD-1A7E-4868-9D90-B42131F9805B}" type="parTrans" cxnId="{9EED80DF-E73D-4190-9293-97880E39C871}">
      <dgm:prSet/>
      <dgm:spPr/>
      <dgm:t>
        <a:bodyPr/>
        <a:lstStyle/>
        <a:p>
          <a:endParaRPr lang="en-US" sz="1300">
            <a:latin typeface="Montserrat" panose="00000500000000000000" pitchFamily="50" charset="0"/>
          </a:endParaRPr>
        </a:p>
      </dgm:t>
    </dgm:pt>
    <dgm:pt modelId="{E3B3F8FB-CFF7-4C8D-A325-DDED2996C76D}" type="sibTrans" cxnId="{9EED80DF-E73D-4190-9293-97880E39C871}">
      <dgm:prSet/>
      <dgm:spPr/>
      <dgm:t>
        <a:bodyPr/>
        <a:lstStyle/>
        <a:p>
          <a:endParaRPr lang="en-US" sz="1300">
            <a:latin typeface="Montserrat" panose="00000500000000000000" pitchFamily="50" charset="0"/>
          </a:endParaRPr>
        </a:p>
      </dgm:t>
    </dgm:pt>
    <dgm:pt modelId="{2DAE8B18-D6CF-469F-BE03-4EF8740CB30A}">
      <dgm:prSet custT="1"/>
      <dgm:spPr/>
      <dgm:t>
        <a:bodyPr/>
        <a:lstStyle/>
        <a:p>
          <a:r>
            <a:rPr lang="es-CO" sz="1300" dirty="0">
              <a:latin typeface="Montserrat" panose="00000500000000000000" pitchFamily="50" charset="0"/>
            </a:rPr>
            <a:t>Prostatitis</a:t>
          </a:r>
          <a:endParaRPr lang="en-US" sz="1300" dirty="0">
            <a:latin typeface="Montserrat" panose="00000500000000000000" pitchFamily="50" charset="0"/>
          </a:endParaRPr>
        </a:p>
      </dgm:t>
    </dgm:pt>
    <dgm:pt modelId="{EE3C925B-D65F-42E2-913C-3AF1D3F01A8D}" type="parTrans" cxnId="{5A3BD704-BAE9-4249-A74F-8FA44187E356}">
      <dgm:prSet/>
      <dgm:spPr/>
      <dgm:t>
        <a:bodyPr/>
        <a:lstStyle/>
        <a:p>
          <a:endParaRPr lang="en-US" sz="1300">
            <a:latin typeface="Montserrat" panose="00000500000000000000" pitchFamily="50" charset="0"/>
          </a:endParaRPr>
        </a:p>
      </dgm:t>
    </dgm:pt>
    <dgm:pt modelId="{62A1CEEF-B7B2-40C3-9F27-2D4A80F26FC9}" type="sibTrans" cxnId="{5A3BD704-BAE9-4249-A74F-8FA44187E356}">
      <dgm:prSet/>
      <dgm:spPr/>
      <dgm:t>
        <a:bodyPr/>
        <a:lstStyle/>
        <a:p>
          <a:endParaRPr lang="en-US" sz="1300">
            <a:latin typeface="Montserrat" panose="00000500000000000000" pitchFamily="50" charset="0"/>
          </a:endParaRPr>
        </a:p>
      </dgm:t>
    </dgm:pt>
    <dgm:pt modelId="{B26775C0-52CE-4FAB-A041-48062E5F8007}">
      <dgm:prSet custT="1"/>
      <dgm:spPr/>
      <dgm:t>
        <a:bodyPr/>
        <a:lstStyle/>
        <a:p>
          <a:r>
            <a:rPr lang="es-CO" sz="1300" dirty="0">
              <a:latin typeface="Montserrat" panose="00000500000000000000" pitchFamily="50" charset="0"/>
            </a:rPr>
            <a:t>Endometriosis</a:t>
          </a:r>
          <a:endParaRPr lang="en-US" sz="1300" dirty="0">
            <a:latin typeface="Montserrat" panose="00000500000000000000" pitchFamily="50" charset="0"/>
          </a:endParaRPr>
        </a:p>
      </dgm:t>
    </dgm:pt>
    <dgm:pt modelId="{B5AA31A2-5F8F-400C-A1A3-EABC2FF8E76E}" type="parTrans" cxnId="{18752E51-2F39-4B19-895B-AAE153CF2C6A}">
      <dgm:prSet/>
      <dgm:spPr/>
      <dgm:t>
        <a:bodyPr/>
        <a:lstStyle/>
        <a:p>
          <a:endParaRPr lang="en-US" sz="1300">
            <a:latin typeface="Montserrat" panose="00000500000000000000" pitchFamily="50" charset="0"/>
          </a:endParaRPr>
        </a:p>
      </dgm:t>
    </dgm:pt>
    <dgm:pt modelId="{604FD307-D0AD-42D0-B6EF-283FC055B117}" type="sibTrans" cxnId="{18752E51-2F39-4B19-895B-AAE153CF2C6A}">
      <dgm:prSet/>
      <dgm:spPr/>
      <dgm:t>
        <a:bodyPr/>
        <a:lstStyle/>
        <a:p>
          <a:endParaRPr lang="en-US" sz="1300">
            <a:latin typeface="Montserrat" panose="00000500000000000000" pitchFamily="50" charset="0"/>
          </a:endParaRPr>
        </a:p>
      </dgm:t>
    </dgm:pt>
    <dgm:pt modelId="{6E24B55D-0BDD-42DC-B45C-BFC3F88BCDCB}">
      <dgm:prSet custT="1"/>
      <dgm:spPr/>
      <dgm:t>
        <a:bodyPr/>
        <a:lstStyle/>
        <a:p>
          <a:r>
            <a:rPr lang="es-CO" sz="1300" dirty="0">
              <a:latin typeface="Montserrat" panose="00000500000000000000" pitchFamily="50" charset="0"/>
            </a:rPr>
            <a:t>Renal</a:t>
          </a:r>
          <a:endParaRPr lang="en-US" sz="1300" dirty="0">
            <a:latin typeface="Montserrat" panose="00000500000000000000" pitchFamily="50" charset="0"/>
          </a:endParaRPr>
        </a:p>
      </dgm:t>
    </dgm:pt>
    <dgm:pt modelId="{21ED9CFC-C789-4177-A79E-DC12572B7623}" type="parTrans" cxnId="{5F4E7AA2-BFCD-48E9-828C-FAFECE69FECA}">
      <dgm:prSet/>
      <dgm:spPr/>
      <dgm:t>
        <a:bodyPr/>
        <a:lstStyle/>
        <a:p>
          <a:endParaRPr lang="en-US" sz="1300">
            <a:latin typeface="Montserrat" panose="00000500000000000000" pitchFamily="50" charset="0"/>
          </a:endParaRPr>
        </a:p>
      </dgm:t>
    </dgm:pt>
    <dgm:pt modelId="{66A59437-FEBF-48EB-BDF5-F8E6CEE9F6D2}" type="sibTrans" cxnId="{5F4E7AA2-BFCD-48E9-828C-FAFECE69FECA}">
      <dgm:prSet/>
      <dgm:spPr/>
      <dgm:t>
        <a:bodyPr/>
        <a:lstStyle/>
        <a:p>
          <a:endParaRPr lang="en-US" sz="1300">
            <a:latin typeface="Montserrat" panose="00000500000000000000" pitchFamily="50" charset="0"/>
          </a:endParaRPr>
        </a:p>
      </dgm:t>
    </dgm:pt>
    <dgm:pt modelId="{2DF53B0C-51D4-4527-A365-BC544CE4CC4F}">
      <dgm:prSet custT="1"/>
      <dgm:spPr/>
      <dgm:t>
        <a:bodyPr/>
        <a:lstStyle/>
        <a:p>
          <a:r>
            <a:rPr lang="es-CO" sz="1300" dirty="0">
              <a:latin typeface="Montserrat" panose="00000500000000000000" pitchFamily="50" charset="0"/>
            </a:rPr>
            <a:t>Pielonefritis</a:t>
          </a:r>
          <a:endParaRPr lang="en-US" sz="1300" dirty="0">
            <a:latin typeface="Montserrat" panose="00000500000000000000" pitchFamily="50" charset="0"/>
          </a:endParaRPr>
        </a:p>
      </dgm:t>
    </dgm:pt>
    <dgm:pt modelId="{71E33DE0-3D7A-4D5D-9380-4D69DE7D6379}" type="parTrans" cxnId="{BA8AA393-C305-438B-9D34-48EE4999A7B8}">
      <dgm:prSet/>
      <dgm:spPr/>
      <dgm:t>
        <a:bodyPr/>
        <a:lstStyle/>
        <a:p>
          <a:endParaRPr lang="en-US" sz="1300">
            <a:latin typeface="Montserrat" panose="00000500000000000000" pitchFamily="50" charset="0"/>
          </a:endParaRPr>
        </a:p>
      </dgm:t>
    </dgm:pt>
    <dgm:pt modelId="{7FA44679-DACB-4DC0-A5F9-77F5D5DFCA43}" type="sibTrans" cxnId="{BA8AA393-C305-438B-9D34-48EE4999A7B8}">
      <dgm:prSet/>
      <dgm:spPr/>
      <dgm:t>
        <a:bodyPr/>
        <a:lstStyle/>
        <a:p>
          <a:endParaRPr lang="en-US" sz="1300">
            <a:latin typeface="Montserrat" panose="00000500000000000000" pitchFamily="50" charset="0"/>
          </a:endParaRPr>
        </a:p>
      </dgm:t>
    </dgm:pt>
    <dgm:pt modelId="{EA877371-B29C-4A5B-92C5-1FB6F191D78A}">
      <dgm:prSet custT="1"/>
      <dgm:spPr/>
      <dgm:t>
        <a:bodyPr/>
        <a:lstStyle/>
        <a:p>
          <a:r>
            <a:rPr lang="es-CO" sz="1300">
              <a:latin typeface="Montserrat" panose="00000500000000000000" pitchFamily="50" charset="0"/>
            </a:rPr>
            <a:t>Urolitiasis</a:t>
          </a:r>
          <a:endParaRPr lang="en-US" sz="1300">
            <a:latin typeface="Montserrat" panose="00000500000000000000" pitchFamily="50" charset="0"/>
          </a:endParaRPr>
        </a:p>
      </dgm:t>
    </dgm:pt>
    <dgm:pt modelId="{8154E241-6C30-4B91-8DD5-8B18DCAB97D1}" type="parTrans" cxnId="{47AD2F41-30F6-4661-A25D-2D7FCCC628D1}">
      <dgm:prSet/>
      <dgm:spPr/>
      <dgm:t>
        <a:bodyPr/>
        <a:lstStyle/>
        <a:p>
          <a:endParaRPr lang="en-US" sz="1300">
            <a:latin typeface="Montserrat" panose="00000500000000000000" pitchFamily="50" charset="0"/>
          </a:endParaRPr>
        </a:p>
      </dgm:t>
    </dgm:pt>
    <dgm:pt modelId="{FDB3A367-122F-4AB9-A76C-1F4A8055C885}" type="sibTrans" cxnId="{47AD2F41-30F6-4661-A25D-2D7FCCC628D1}">
      <dgm:prSet/>
      <dgm:spPr/>
      <dgm:t>
        <a:bodyPr/>
        <a:lstStyle/>
        <a:p>
          <a:endParaRPr lang="en-US" sz="1300">
            <a:latin typeface="Montserrat" panose="00000500000000000000" pitchFamily="50" charset="0"/>
          </a:endParaRPr>
        </a:p>
      </dgm:t>
    </dgm:pt>
    <dgm:pt modelId="{5F897583-9373-46DD-AF85-0D667A758ADD}">
      <dgm:prSet custT="1"/>
      <dgm:spPr/>
      <dgm:t>
        <a:bodyPr/>
        <a:lstStyle/>
        <a:p>
          <a:r>
            <a:rPr lang="es-CO" sz="1300" dirty="0">
              <a:latin typeface="Montserrat" panose="00000500000000000000" pitchFamily="50" charset="0"/>
            </a:rPr>
            <a:t>Absceso perinéfrico</a:t>
          </a:r>
          <a:endParaRPr lang="en-US" sz="1300" dirty="0">
            <a:latin typeface="Montserrat" panose="00000500000000000000" pitchFamily="50" charset="0"/>
          </a:endParaRPr>
        </a:p>
      </dgm:t>
    </dgm:pt>
    <dgm:pt modelId="{C26261E6-4683-461F-ADB8-EDD10FF835B3}" type="parTrans" cxnId="{6C8979A8-5ED5-4316-BA0C-66B67F1CEC16}">
      <dgm:prSet/>
      <dgm:spPr/>
      <dgm:t>
        <a:bodyPr/>
        <a:lstStyle/>
        <a:p>
          <a:endParaRPr lang="en-US" sz="1300">
            <a:latin typeface="Montserrat" panose="00000500000000000000" pitchFamily="50" charset="0"/>
          </a:endParaRPr>
        </a:p>
      </dgm:t>
    </dgm:pt>
    <dgm:pt modelId="{28153CB0-CA4C-457D-BEBA-2131FF5ED587}" type="sibTrans" cxnId="{6C8979A8-5ED5-4316-BA0C-66B67F1CEC16}">
      <dgm:prSet/>
      <dgm:spPr/>
      <dgm:t>
        <a:bodyPr/>
        <a:lstStyle/>
        <a:p>
          <a:endParaRPr lang="en-US" sz="1300">
            <a:latin typeface="Montserrat" panose="00000500000000000000" pitchFamily="50" charset="0"/>
          </a:endParaRPr>
        </a:p>
      </dgm:t>
    </dgm:pt>
    <dgm:pt modelId="{D3704F03-BC87-4924-8500-4F62695F914A}">
      <dgm:prSet custT="1"/>
      <dgm:spPr/>
      <dgm:t>
        <a:bodyPr/>
        <a:lstStyle/>
        <a:p>
          <a:r>
            <a:rPr lang="es-CO" sz="1300" dirty="0">
              <a:latin typeface="Montserrat" panose="00000500000000000000" pitchFamily="50" charset="0"/>
            </a:rPr>
            <a:t>Aneurisma de aorta</a:t>
          </a:r>
          <a:endParaRPr lang="en-US" sz="1300" dirty="0">
            <a:latin typeface="Montserrat" panose="00000500000000000000" pitchFamily="50" charset="0"/>
          </a:endParaRPr>
        </a:p>
      </dgm:t>
    </dgm:pt>
    <dgm:pt modelId="{895A9477-420E-4FD4-ABE4-C5E471B678B4}" type="parTrans" cxnId="{D7D7ACFF-6729-4219-9739-F66636BFCDEA}">
      <dgm:prSet/>
      <dgm:spPr/>
      <dgm:t>
        <a:bodyPr/>
        <a:lstStyle/>
        <a:p>
          <a:endParaRPr lang="en-US" sz="1300">
            <a:latin typeface="Montserrat" panose="00000500000000000000" pitchFamily="50" charset="0"/>
          </a:endParaRPr>
        </a:p>
      </dgm:t>
    </dgm:pt>
    <dgm:pt modelId="{A75D11CF-2A1B-4F2F-B810-C99842A5A2B3}" type="sibTrans" cxnId="{D7D7ACFF-6729-4219-9739-F66636BFCDEA}">
      <dgm:prSet/>
      <dgm:spPr/>
      <dgm:t>
        <a:bodyPr/>
        <a:lstStyle/>
        <a:p>
          <a:endParaRPr lang="en-US" sz="1300">
            <a:latin typeface="Montserrat" panose="00000500000000000000" pitchFamily="50" charset="0"/>
          </a:endParaRPr>
        </a:p>
      </dgm:t>
    </dgm:pt>
    <dgm:pt modelId="{081D16F5-1CA7-4522-96C8-441F2C9C325A}">
      <dgm:prSet custT="1"/>
      <dgm:spPr/>
      <dgm:t>
        <a:bodyPr/>
        <a:lstStyle/>
        <a:p>
          <a:r>
            <a:rPr lang="es-CO" sz="1300" dirty="0">
              <a:latin typeface="Montserrat" panose="00000500000000000000" pitchFamily="50" charset="0"/>
            </a:rPr>
            <a:t>Herpes</a:t>
          </a:r>
          <a:endParaRPr lang="en-US" sz="1300" dirty="0">
            <a:latin typeface="Montserrat" panose="00000500000000000000" pitchFamily="50" charset="0"/>
          </a:endParaRPr>
        </a:p>
      </dgm:t>
    </dgm:pt>
    <dgm:pt modelId="{66F5C796-66C5-4DF2-BA7D-6103597C0289}" type="parTrans" cxnId="{A6F5BDE5-33BF-4762-BAAC-704480038010}">
      <dgm:prSet/>
      <dgm:spPr/>
      <dgm:t>
        <a:bodyPr/>
        <a:lstStyle/>
        <a:p>
          <a:endParaRPr lang="en-US" sz="1300">
            <a:latin typeface="Montserrat" panose="00000500000000000000" pitchFamily="50" charset="0"/>
          </a:endParaRPr>
        </a:p>
      </dgm:t>
    </dgm:pt>
    <dgm:pt modelId="{0667E392-FD26-475B-9E16-F8F7C2F7A1C2}" type="sibTrans" cxnId="{A6F5BDE5-33BF-4762-BAAC-704480038010}">
      <dgm:prSet/>
      <dgm:spPr/>
      <dgm:t>
        <a:bodyPr/>
        <a:lstStyle/>
        <a:p>
          <a:endParaRPr lang="en-US" sz="1300">
            <a:latin typeface="Montserrat" panose="00000500000000000000" pitchFamily="50" charset="0"/>
          </a:endParaRPr>
        </a:p>
      </dgm:t>
    </dgm:pt>
    <dgm:pt modelId="{28F76AAD-2206-4F51-86EF-CBD422671BA0}">
      <dgm:prSet custT="1"/>
      <dgm:spPr/>
      <dgm:t>
        <a:bodyPr/>
        <a:lstStyle/>
        <a:p>
          <a:r>
            <a:rPr lang="es-CO" sz="1300" dirty="0">
              <a:latin typeface="Montserrat" panose="00000500000000000000" pitchFamily="50" charset="0"/>
            </a:rPr>
            <a:t>Enfermedad gastrointestinal</a:t>
          </a:r>
          <a:endParaRPr lang="en-US" sz="1300" dirty="0">
            <a:latin typeface="Montserrat" panose="00000500000000000000" pitchFamily="50" charset="0"/>
          </a:endParaRPr>
        </a:p>
      </dgm:t>
    </dgm:pt>
    <dgm:pt modelId="{08B91B92-CC93-4DFA-B596-3D205EE859BB}" type="parTrans" cxnId="{5B5F31C3-FA2D-448F-B127-ACE7674290DF}">
      <dgm:prSet/>
      <dgm:spPr/>
      <dgm:t>
        <a:bodyPr/>
        <a:lstStyle/>
        <a:p>
          <a:endParaRPr lang="en-US" sz="1300">
            <a:latin typeface="Montserrat" panose="00000500000000000000" pitchFamily="50" charset="0"/>
          </a:endParaRPr>
        </a:p>
      </dgm:t>
    </dgm:pt>
    <dgm:pt modelId="{A4CDE526-315D-421B-94DD-9E0B4F28FFB6}" type="sibTrans" cxnId="{5B5F31C3-FA2D-448F-B127-ACE7674290DF}">
      <dgm:prSet/>
      <dgm:spPr/>
      <dgm:t>
        <a:bodyPr/>
        <a:lstStyle/>
        <a:p>
          <a:endParaRPr lang="en-US" sz="1300">
            <a:latin typeface="Montserrat" panose="00000500000000000000" pitchFamily="50" charset="0"/>
          </a:endParaRPr>
        </a:p>
      </dgm:t>
    </dgm:pt>
    <dgm:pt modelId="{1447BFED-78DB-4A42-B3C8-ED6C1E5CC7BD}" type="pres">
      <dgm:prSet presAssocID="{0C2AAF45-B06C-43D4-ACAD-A13DB67B0A02}" presName="root" presStyleCnt="0">
        <dgm:presLayoutVars>
          <dgm:dir/>
          <dgm:resizeHandles val="exact"/>
        </dgm:presLayoutVars>
      </dgm:prSet>
      <dgm:spPr/>
    </dgm:pt>
    <dgm:pt modelId="{EBE9A140-34EC-4DCD-924B-339FD125BD1D}" type="pres">
      <dgm:prSet presAssocID="{24E3E1D5-72A9-49C0-9ACB-297946CB15EE}" presName="compNode" presStyleCnt="0"/>
      <dgm:spPr/>
    </dgm:pt>
    <dgm:pt modelId="{A2A0DEFF-46CC-40F2-A332-FAC03E5E7D70}" type="pres">
      <dgm:prSet presAssocID="{24E3E1D5-72A9-49C0-9ACB-297946CB15EE}" presName="bgRect" presStyleLbl="bgShp" presStyleIdx="0" presStyleCnt="5"/>
      <dgm:spPr/>
    </dgm:pt>
    <dgm:pt modelId="{245E4E89-B611-4E0F-B0EE-794F08884517}" type="pres">
      <dgm:prSet presAssocID="{24E3E1D5-72A9-49C0-9ACB-297946CB15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D6BA1FE-E35D-4E0F-8A6A-BC36444E650B}" type="pres">
      <dgm:prSet presAssocID="{24E3E1D5-72A9-49C0-9ACB-297946CB15EE}" presName="spaceRect" presStyleCnt="0"/>
      <dgm:spPr/>
    </dgm:pt>
    <dgm:pt modelId="{212F9313-EF4F-4201-AADA-0B4BF89A9609}" type="pres">
      <dgm:prSet presAssocID="{24E3E1D5-72A9-49C0-9ACB-297946CB15EE}" presName="parTx" presStyleLbl="revTx" presStyleIdx="0" presStyleCnt="7">
        <dgm:presLayoutVars>
          <dgm:chMax val="0"/>
          <dgm:chPref val="0"/>
        </dgm:presLayoutVars>
      </dgm:prSet>
      <dgm:spPr/>
    </dgm:pt>
    <dgm:pt modelId="{71679F7E-1EEF-47E9-AD0C-0424C91512E0}" type="pres">
      <dgm:prSet presAssocID="{24E3E1D5-72A9-49C0-9ACB-297946CB15EE}" presName="desTx" presStyleLbl="revTx" presStyleIdx="1" presStyleCnt="7">
        <dgm:presLayoutVars/>
      </dgm:prSet>
      <dgm:spPr/>
    </dgm:pt>
    <dgm:pt modelId="{4BFDA417-C616-452D-9FF7-397BEBD40550}" type="pres">
      <dgm:prSet presAssocID="{E3B3F8FB-CFF7-4C8D-A325-DDED2996C76D}" presName="sibTrans" presStyleCnt="0"/>
      <dgm:spPr/>
    </dgm:pt>
    <dgm:pt modelId="{D88CCD7E-451C-4F32-9A48-75F83A47A5CA}" type="pres">
      <dgm:prSet presAssocID="{6E24B55D-0BDD-42DC-B45C-BFC3F88BCDCB}" presName="compNode" presStyleCnt="0"/>
      <dgm:spPr/>
    </dgm:pt>
    <dgm:pt modelId="{66850941-7B9A-49B6-B37E-7A0E706B46E9}" type="pres">
      <dgm:prSet presAssocID="{6E24B55D-0BDD-42DC-B45C-BFC3F88BCDCB}" presName="bgRect" presStyleLbl="bgShp" presStyleIdx="1" presStyleCnt="5"/>
      <dgm:spPr/>
    </dgm:pt>
    <dgm:pt modelId="{65E19D96-9F48-4B6C-A806-AB0AD365B94A}" type="pres">
      <dgm:prSet presAssocID="{6E24B55D-0BDD-42DC-B45C-BFC3F88BCD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34EA02DD-E9FC-41E9-A52E-5A51196642CF}" type="pres">
      <dgm:prSet presAssocID="{6E24B55D-0BDD-42DC-B45C-BFC3F88BCDCB}" presName="spaceRect" presStyleCnt="0"/>
      <dgm:spPr/>
    </dgm:pt>
    <dgm:pt modelId="{AC8CC092-1FDD-4225-A88D-46BAC34E0662}" type="pres">
      <dgm:prSet presAssocID="{6E24B55D-0BDD-42DC-B45C-BFC3F88BCDCB}" presName="parTx" presStyleLbl="revTx" presStyleIdx="2" presStyleCnt="7">
        <dgm:presLayoutVars>
          <dgm:chMax val="0"/>
          <dgm:chPref val="0"/>
        </dgm:presLayoutVars>
      </dgm:prSet>
      <dgm:spPr/>
    </dgm:pt>
    <dgm:pt modelId="{88E36DFA-1671-46C5-9E50-A6D0FDC1E262}" type="pres">
      <dgm:prSet presAssocID="{6E24B55D-0BDD-42DC-B45C-BFC3F88BCDCB}" presName="desTx" presStyleLbl="revTx" presStyleIdx="3" presStyleCnt="7">
        <dgm:presLayoutVars/>
      </dgm:prSet>
      <dgm:spPr/>
    </dgm:pt>
    <dgm:pt modelId="{EB271711-068E-4374-B85B-11D6EC3D4898}" type="pres">
      <dgm:prSet presAssocID="{66A59437-FEBF-48EB-BDF5-F8E6CEE9F6D2}" presName="sibTrans" presStyleCnt="0"/>
      <dgm:spPr/>
    </dgm:pt>
    <dgm:pt modelId="{00992560-0D73-49E1-84F1-BB2699732DDC}" type="pres">
      <dgm:prSet presAssocID="{D3704F03-BC87-4924-8500-4F62695F914A}" presName="compNode" presStyleCnt="0"/>
      <dgm:spPr/>
    </dgm:pt>
    <dgm:pt modelId="{6DBAB014-C312-40B5-A3FC-A639BF26F25C}" type="pres">
      <dgm:prSet presAssocID="{D3704F03-BC87-4924-8500-4F62695F914A}" presName="bgRect" presStyleLbl="bgShp" presStyleIdx="2" presStyleCnt="5"/>
      <dgm:spPr/>
    </dgm:pt>
    <dgm:pt modelId="{C7DEB878-023F-4A26-8362-55C3AE81E655}" type="pres">
      <dgm:prSet presAssocID="{D3704F03-BC87-4924-8500-4F62695F914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with Pulse"/>
        </a:ext>
      </dgm:extLst>
    </dgm:pt>
    <dgm:pt modelId="{CB727EB3-FD3E-4D2C-807A-172569B8202F}" type="pres">
      <dgm:prSet presAssocID="{D3704F03-BC87-4924-8500-4F62695F914A}" presName="spaceRect" presStyleCnt="0"/>
      <dgm:spPr/>
    </dgm:pt>
    <dgm:pt modelId="{BC164486-8349-4CD8-A0BA-2370664CC9D5}" type="pres">
      <dgm:prSet presAssocID="{D3704F03-BC87-4924-8500-4F62695F914A}" presName="parTx" presStyleLbl="revTx" presStyleIdx="4" presStyleCnt="7">
        <dgm:presLayoutVars>
          <dgm:chMax val="0"/>
          <dgm:chPref val="0"/>
        </dgm:presLayoutVars>
      </dgm:prSet>
      <dgm:spPr/>
    </dgm:pt>
    <dgm:pt modelId="{7C8C44FA-A942-4EEB-9E3A-73BCA054B490}" type="pres">
      <dgm:prSet presAssocID="{A75D11CF-2A1B-4F2F-B810-C99842A5A2B3}" presName="sibTrans" presStyleCnt="0"/>
      <dgm:spPr/>
    </dgm:pt>
    <dgm:pt modelId="{EF59B0BE-9AF0-4FAD-8682-BF8E5B063E8B}" type="pres">
      <dgm:prSet presAssocID="{081D16F5-1CA7-4522-96C8-441F2C9C325A}" presName="compNode" presStyleCnt="0"/>
      <dgm:spPr/>
    </dgm:pt>
    <dgm:pt modelId="{EBB4D2E2-9B2D-4813-AC82-AFB46D31357F}" type="pres">
      <dgm:prSet presAssocID="{081D16F5-1CA7-4522-96C8-441F2C9C325A}" presName="bgRect" presStyleLbl="bgShp" presStyleIdx="3" presStyleCnt="5"/>
      <dgm:spPr/>
    </dgm:pt>
    <dgm:pt modelId="{B73C2A75-5DC0-4A50-B7F1-355E31876A69}" type="pres">
      <dgm:prSet presAssocID="{081D16F5-1CA7-4522-96C8-441F2C9C32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BC84763C-220E-4748-B098-472EBE2CA9D2}" type="pres">
      <dgm:prSet presAssocID="{081D16F5-1CA7-4522-96C8-441F2C9C325A}" presName="spaceRect" presStyleCnt="0"/>
      <dgm:spPr/>
    </dgm:pt>
    <dgm:pt modelId="{2AFA4EEE-1BAF-4E76-A5C1-80FD2004914E}" type="pres">
      <dgm:prSet presAssocID="{081D16F5-1CA7-4522-96C8-441F2C9C325A}" presName="parTx" presStyleLbl="revTx" presStyleIdx="5" presStyleCnt="7">
        <dgm:presLayoutVars>
          <dgm:chMax val="0"/>
          <dgm:chPref val="0"/>
        </dgm:presLayoutVars>
      </dgm:prSet>
      <dgm:spPr/>
    </dgm:pt>
    <dgm:pt modelId="{8D7D221C-7260-4DA1-854C-7D4A2ECAFCF0}" type="pres">
      <dgm:prSet presAssocID="{0667E392-FD26-475B-9E16-F8F7C2F7A1C2}" presName="sibTrans" presStyleCnt="0"/>
      <dgm:spPr/>
    </dgm:pt>
    <dgm:pt modelId="{C4F532B6-6C9D-401F-ABBC-BC0BCE4E25DD}" type="pres">
      <dgm:prSet presAssocID="{28F76AAD-2206-4F51-86EF-CBD422671BA0}" presName="compNode" presStyleCnt="0"/>
      <dgm:spPr/>
    </dgm:pt>
    <dgm:pt modelId="{59815FC6-6979-4045-9305-4F66835D1C79}" type="pres">
      <dgm:prSet presAssocID="{28F76AAD-2206-4F51-86EF-CBD422671BA0}" presName="bgRect" presStyleLbl="bgShp" presStyleIdx="4" presStyleCnt="5"/>
      <dgm:spPr/>
    </dgm:pt>
    <dgm:pt modelId="{3D7D928A-0D29-4CE7-ABD9-E9445B9ADA00}" type="pres">
      <dgm:prSet presAssocID="{28F76AAD-2206-4F51-86EF-CBD422671BA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D63A9A6D-8DAB-475F-952C-829620538C2A}" type="pres">
      <dgm:prSet presAssocID="{28F76AAD-2206-4F51-86EF-CBD422671BA0}" presName="spaceRect" presStyleCnt="0"/>
      <dgm:spPr/>
    </dgm:pt>
    <dgm:pt modelId="{DD15173B-1808-479B-A16D-584A71253F76}" type="pres">
      <dgm:prSet presAssocID="{28F76AAD-2206-4F51-86EF-CBD422671BA0}" presName="parTx" presStyleLbl="revTx" presStyleIdx="6" presStyleCnt="7">
        <dgm:presLayoutVars>
          <dgm:chMax val="0"/>
          <dgm:chPref val="0"/>
        </dgm:presLayoutVars>
      </dgm:prSet>
      <dgm:spPr/>
    </dgm:pt>
  </dgm:ptLst>
  <dgm:cxnLst>
    <dgm:cxn modelId="{5A3BD704-BAE9-4249-A74F-8FA44187E356}" srcId="{24E3E1D5-72A9-49C0-9ACB-297946CB15EE}" destId="{2DAE8B18-D6CF-469F-BE03-4EF8740CB30A}" srcOrd="0" destOrd="0" parTransId="{EE3C925B-D65F-42E2-913C-3AF1D3F01A8D}" sibTransId="{62A1CEEF-B7B2-40C3-9F27-2D4A80F26FC9}"/>
    <dgm:cxn modelId="{D85FFE29-B93F-42E0-9890-B2B74AB2BD9D}" type="presOf" srcId="{081D16F5-1CA7-4522-96C8-441F2C9C325A}" destId="{2AFA4EEE-1BAF-4E76-A5C1-80FD2004914E}" srcOrd="0" destOrd="0" presId="urn:microsoft.com/office/officeart/2018/2/layout/IconVerticalSolidList"/>
    <dgm:cxn modelId="{47AD2F41-30F6-4661-A25D-2D7FCCC628D1}" srcId="{6E24B55D-0BDD-42DC-B45C-BFC3F88BCDCB}" destId="{EA877371-B29C-4A5B-92C5-1FB6F191D78A}" srcOrd="1" destOrd="0" parTransId="{8154E241-6C30-4B91-8DD5-8B18DCAB97D1}" sibTransId="{FDB3A367-122F-4AB9-A76C-1F4A8055C885}"/>
    <dgm:cxn modelId="{F6E2A369-3332-46FD-82E7-137639E65832}" type="presOf" srcId="{2DF53B0C-51D4-4527-A365-BC544CE4CC4F}" destId="{88E36DFA-1671-46C5-9E50-A6D0FDC1E262}" srcOrd="0" destOrd="0" presId="urn:microsoft.com/office/officeart/2018/2/layout/IconVerticalSolidList"/>
    <dgm:cxn modelId="{A3075F6D-5B4A-4781-8665-48A2DB1A7A54}" type="presOf" srcId="{28F76AAD-2206-4F51-86EF-CBD422671BA0}" destId="{DD15173B-1808-479B-A16D-584A71253F76}" srcOrd="0" destOrd="0" presId="urn:microsoft.com/office/officeart/2018/2/layout/IconVerticalSolidList"/>
    <dgm:cxn modelId="{A1F0B070-8D4B-434A-BAC7-48D6705B4DDF}" type="presOf" srcId="{0C2AAF45-B06C-43D4-ACAD-A13DB67B0A02}" destId="{1447BFED-78DB-4A42-B3C8-ED6C1E5CC7BD}" srcOrd="0" destOrd="0" presId="urn:microsoft.com/office/officeart/2018/2/layout/IconVerticalSolidList"/>
    <dgm:cxn modelId="{18752E51-2F39-4B19-895B-AAE153CF2C6A}" srcId="{24E3E1D5-72A9-49C0-9ACB-297946CB15EE}" destId="{B26775C0-52CE-4FAB-A041-48062E5F8007}" srcOrd="1" destOrd="0" parTransId="{B5AA31A2-5F8F-400C-A1A3-EABC2FF8E76E}" sibTransId="{604FD307-D0AD-42D0-B6EF-283FC055B117}"/>
    <dgm:cxn modelId="{BA8AA393-C305-438B-9D34-48EE4999A7B8}" srcId="{6E24B55D-0BDD-42DC-B45C-BFC3F88BCDCB}" destId="{2DF53B0C-51D4-4527-A365-BC544CE4CC4F}" srcOrd="0" destOrd="0" parTransId="{71E33DE0-3D7A-4D5D-9380-4D69DE7D6379}" sibTransId="{7FA44679-DACB-4DC0-A5F9-77F5D5DFCA43}"/>
    <dgm:cxn modelId="{FEAF739B-622F-4CBB-8DE5-00F1A4FC4670}" type="presOf" srcId="{5F897583-9373-46DD-AF85-0D667A758ADD}" destId="{88E36DFA-1671-46C5-9E50-A6D0FDC1E262}" srcOrd="0" destOrd="2" presId="urn:microsoft.com/office/officeart/2018/2/layout/IconVerticalSolidList"/>
    <dgm:cxn modelId="{55D7369E-E994-4E29-934D-B7EAA0A51AE6}" type="presOf" srcId="{EA877371-B29C-4A5B-92C5-1FB6F191D78A}" destId="{88E36DFA-1671-46C5-9E50-A6D0FDC1E262}" srcOrd="0" destOrd="1" presId="urn:microsoft.com/office/officeart/2018/2/layout/IconVerticalSolidList"/>
    <dgm:cxn modelId="{012B44A1-5055-4CB4-8156-443887F590CA}" type="presOf" srcId="{2DAE8B18-D6CF-469F-BE03-4EF8740CB30A}" destId="{71679F7E-1EEF-47E9-AD0C-0424C91512E0}" srcOrd="0" destOrd="0" presId="urn:microsoft.com/office/officeart/2018/2/layout/IconVerticalSolidList"/>
    <dgm:cxn modelId="{5F4E7AA2-BFCD-48E9-828C-FAFECE69FECA}" srcId="{0C2AAF45-B06C-43D4-ACAD-A13DB67B0A02}" destId="{6E24B55D-0BDD-42DC-B45C-BFC3F88BCDCB}" srcOrd="1" destOrd="0" parTransId="{21ED9CFC-C789-4177-A79E-DC12572B7623}" sibTransId="{66A59437-FEBF-48EB-BDF5-F8E6CEE9F6D2}"/>
    <dgm:cxn modelId="{301CC0A2-80F9-4271-AC1D-3DB306E38D5F}" type="presOf" srcId="{6E24B55D-0BDD-42DC-B45C-BFC3F88BCDCB}" destId="{AC8CC092-1FDD-4225-A88D-46BAC34E0662}" srcOrd="0" destOrd="0" presId="urn:microsoft.com/office/officeart/2018/2/layout/IconVerticalSolidList"/>
    <dgm:cxn modelId="{33F591A3-82AC-47B2-B6CD-936027B88CCA}" type="presOf" srcId="{B26775C0-52CE-4FAB-A041-48062E5F8007}" destId="{71679F7E-1EEF-47E9-AD0C-0424C91512E0}" srcOrd="0" destOrd="1" presId="urn:microsoft.com/office/officeart/2018/2/layout/IconVerticalSolidList"/>
    <dgm:cxn modelId="{6C8979A8-5ED5-4316-BA0C-66B67F1CEC16}" srcId="{6E24B55D-0BDD-42DC-B45C-BFC3F88BCDCB}" destId="{5F897583-9373-46DD-AF85-0D667A758ADD}" srcOrd="2" destOrd="0" parTransId="{C26261E6-4683-461F-ADB8-EDD10FF835B3}" sibTransId="{28153CB0-CA4C-457D-BEBA-2131FF5ED587}"/>
    <dgm:cxn modelId="{BFFB37B5-FF45-4139-B8D3-CF4CCA5253B2}" type="presOf" srcId="{D3704F03-BC87-4924-8500-4F62695F914A}" destId="{BC164486-8349-4CD8-A0BA-2370664CC9D5}" srcOrd="0" destOrd="0" presId="urn:microsoft.com/office/officeart/2018/2/layout/IconVerticalSolidList"/>
    <dgm:cxn modelId="{5B5F31C3-FA2D-448F-B127-ACE7674290DF}" srcId="{0C2AAF45-B06C-43D4-ACAD-A13DB67B0A02}" destId="{28F76AAD-2206-4F51-86EF-CBD422671BA0}" srcOrd="4" destOrd="0" parTransId="{08B91B92-CC93-4DFA-B596-3D205EE859BB}" sibTransId="{A4CDE526-315D-421B-94DD-9E0B4F28FFB6}"/>
    <dgm:cxn modelId="{9EED80DF-E73D-4190-9293-97880E39C871}" srcId="{0C2AAF45-B06C-43D4-ACAD-A13DB67B0A02}" destId="{24E3E1D5-72A9-49C0-9ACB-297946CB15EE}" srcOrd="0" destOrd="0" parTransId="{EBD5D5CD-1A7E-4868-9D90-B42131F9805B}" sibTransId="{E3B3F8FB-CFF7-4C8D-A325-DDED2996C76D}"/>
    <dgm:cxn modelId="{A6F5BDE5-33BF-4762-BAAC-704480038010}" srcId="{0C2AAF45-B06C-43D4-ACAD-A13DB67B0A02}" destId="{081D16F5-1CA7-4522-96C8-441F2C9C325A}" srcOrd="3" destOrd="0" parTransId="{66F5C796-66C5-4DF2-BA7D-6103597C0289}" sibTransId="{0667E392-FD26-475B-9E16-F8F7C2F7A1C2}"/>
    <dgm:cxn modelId="{B79CFCEB-EB88-45C5-971B-A729E03964C7}" type="presOf" srcId="{24E3E1D5-72A9-49C0-9ACB-297946CB15EE}" destId="{212F9313-EF4F-4201-AADA-0B4BF89A9609}" srcOrd="0" destOrd="0" presId="urn:microsoft.com/office/officeart/2018/2/layout/IconVerticalSolidList"/>
    <dgm:cxn modelId="{D7D7ACFF-6729-4219-9739-F66636BFCDEA}" srcId="{0C2AAF45-B06C-43D4-ACAD-A13DB67B0A02}" destId="{D3704F03-BC87-4924-8500-4F62695F914A}" srcOrd="2" destOrd="0" parTransId="{895A9477-420E-4FD4-ABE4-C5E471B678B4}" sibTransId="{A75D11CF-2A1B-4F2F-B810-C99842A5A2B3}"/>
    <dgm:cxn modelId="{E9A820B5-7081-4C6A-85B7-7A9991CF256C}" type="presParOf" srcId="{1447BFED-78DB-4A42-B3C8-ED6C1E5CC7BD}" destId="{EBE9A140-34EC-4DCD-924B-339FD125BD1D}" srcOrd="0" destOrd="0" presId="urn:microsoft.com/office/officeart/2018/2/layout/IconVerticalSolidList"/>
    <dgm:cxn modelId="{2F564F6B-93F8-4C2F-8EC9-549A2DAD2ADF}" type="presParOf" srcId="{EBE9A140-34EC-4DCD-924B-339FD125BD1D}" destId="{A2A0DEFF-46CC-40F2-A332-FAC03E5E7D70}" srcOrd="0" destOrd="0" presId="urn:microsoft.com/office/officeart/2018/2/layout/IconVerticalSolidList"/>
    <dgm:cxn modelId="{8E535380-C2A6-42E5-B18A-A3EB28D9E353}" type="presParOf" srcId="{EBE9A140-34EC-4DCD-924B-339FD125BD1D}" destId="{245E4E89-B611-4E0F-B0EE-794F08884517}" srcOrd="1" destOrd="0" presId="urn:microsoft.com/office/officeart/2018/2/layout/IconVerticalSolidList"/>
    <dgm:cxn modelId="{08ECE2E9-E268-40A7-9735-14439C22F471}" type="presParOf" srcId="{EBE9A140-34EC-4DCD-924B-339FD125BD1D}" destId="{7D6BA1FE-E35D-4E0F-8A6A-BC36444E650B}" srcOrd="2" destOrd="0" presId="urn:microsoft.com/office/officeart/2018/2/layout/IconVerticalSolidList"/>
    <dgm:cxn modelId="{D03ADCA6-111C-4EBF-B011-B48A50841A57}" type="presParOf" srcId="{EBE9A140-34EC-4DCD-924B-339FD125BD1D}" destId="{212F9313-EF4F-4201-AADA-0B4BF89A9609}" srcOrd="3" destOrd="0" presId="urn:microsoft.com/office/officeart/2018/2/layout/IconVerticalSolidList"/>
    <dgm:cxn modelId="{A03CDC7C-843A-400E-9A9E-6D0D6F6E1AB3}" type="presParOf" srcId="{EBE9A140-34EC-4DCD-924B-339FD125BD1D}" destId="{71679F7E-1EEF-47E9-AD0C-0424C91512E0}" srcOrd="4" destOrd="0" presId="urn:microsoft.com/office/officeart/2018/2/layout/IconVerticalSolidList"/>
    <dgm:cxn modelId="{ED856AF4-5F45-42E7-A31E-879AD5F8A9BC}" type="presParOf" srcId="{1447BFED-78DB-4A42-B3C8-ED6C1E5CC7BD}" destId="{4BFDA417-C616-452D-9FF7-397BEBD40550}" srcOrd="1" destOrd="0" presId="urn:microsoft.com/office/officeart/2018/2/layout/IconVerticalSolidList"/>
    <dgm:cxn modelId="{11C691B2-0A8B-4EC4-89A4-BBD7BF503602}" type="presParOf" srcId="{1447BFED-78DB-4A42-B3C8-ED6C1E5CC7BD}" destId="{D88CCD7E-451C-4F32-9A48-75F83A47A5CA}" srcOrd="2" destOrd="0" presId="urn:microsoft.com/office/officeart/2018/2/layout/IconVerticalSolidList"/>
    <dgm:cxn modelId="{A2DB795E-BF8F-40C0-A18F-6F1F21EACFF5}" type="presParOf" srcId="{D88CCD7E-451C-4F32-9A48-75F83A47A5CA}" destId="{66850941-7B9A-49B6-B37E-7A0E706B46E9}" srcOrd="0" destOrd="0" presId="urn:microsoft.com/office/officeart/2018/2/layout/IconVerticalSolidList"/>
    <dgm:cxn modelId="{F22CB638-5C6C-48D1-8852-B33577B47A24}" type="presParOf" srcId="{D88CCD7E-451C-4F32-9A48-75F83A47A5CA}" destId="{65E19D96-9F48-4B6C-A806-AB0AD365B94A}" srcOrd="1" destOrd="0" presId="urn:microsoft.com/office/officeart/2018/2/layout/IconVerticalSolidList"/>
    <dgm:cxn modelId="{ADAFC20A-92A5-42EA-A748-13C241837E29}" type="presParOf" srcId="{D88CCD7E-451C-4F32-9A48-75F83A47A5CA}" destId="{34EA02DD-E9FC-41E9-A52E-5A51196642CF}" srcOrd="2" destOrd="0" presId="urn:microsoft.com/office/officeart/2018/2/layout/IconVerticalSolidList"/>
    <dgm:cxn modelId="{3A9E3FB3-209A-4A9D-9F0D-696A06DACF9E}" type="presParOf" srcId="{D88CCD7E-451C-4F32-9A48-75F83A47A5CA}" destId="{AC8CC092-1FDD-4225-A88D-46BAC34E0662}" srcOrd="3" destOrd="0" presId="urn:microsoft.com/office/officeart/2018/2/layout/IconVerticalSolidList"/>
    <dgm:cxn modelId="{DAF79BFE-D6A2-4C0C-AD9E-2C71331975B1}" type="presParOf" srcId="{D88CCD7E-451C-4F32-9A48-75F83A47A5CA}" destId="{88E36DFA-1671-46C5-9E50-A6D0FDC1E262}" srcOrd="4" destOrd="0" presId="urn:microsoft.com/office/officeart/2018/2/layout/IconVerticalSolidList"/>
    <dgm:cxn modelId="{FCC7A15A-91DB-4AFC-9D5D-5AF3D092D9BF}" type="presParOf" srcId="{1447BFED-78DB-4A42-B3C8-ED6C1E5CC7BD}" destId="{EB271711-068E-4374-B85B-11D6EC3D4898}" srcOrd="3" destOrd="0" presId="urn:microsoft.com/office/officeart/2018/2/layout/IconVerticalSolidList"/>
    <dgm:cxn modelId="{CD48FEA9-4832-46AF-AE9A-F470D9BF83E4}" type="presParOf" srcId="{1447BFED-78DB-4A42-B3C8-ED6C1E5CC7BD}" destId="{00992560-0D73-49E1-84F1-BB2699732DDC}" srcOrd="4" destOrd="0" presId="urn:microsoft.com/office/officeart/2018/2/layout/IconVerticalSolidList"/>
    <dgm:cxn modelId="{13E09ABC-52C9-45D9-A99F-3B676B7EBF4C}" type="presParOf" srcId="{00992560-0D73-49E1-84F1-BB2699732DDC}" destId="{6DBAB014-C312-40B5-A3FC-A639BF26F25C}" srcOrd="0" destOrd="0" presId="urn:microsoft.com/office/officeart/2018/2/layout/IconVerticalSolidList"/>
    <dgm:cxn modelId="{E4FC1C93-A473-4ACC-80F0-4530C9076DE4}" type="presParOf" srcId="{00992560-0D73-49E1-84F1-BB2699732DDC}" destId="{C7DEB878-023F-4A26-8362-55C3AE81E655}" srcOrd="1" destOrd="0" presId="urn:microsoft.com/office/officeart/2018/2/layout/IconVerticalSolidList"/>
    <dgm:cxn modelId="{EAAA3D8A-C28C-40BD-9838-84129B20E7D3}" type="presParOf" srcId="{00992560-0D73-49E1-84F1-BB2699732DDC}" destId="{CB727EB3-FD3E-4D2C-807A-172569B8202F}" srcOrd="2" destOrd="0" presId="urn:microsoft.com/office/officeart/2018/2/layout/IconVerticalSolidList"/>
    <dgm:cxn modelId="{6A1EE588-67B6-4918-8F58-1A3177595871}" type="presParOf" srcId="{00992560-0D73-49E1-84F1-BB2699732DDC}" destId="{BC164486-8349-4CD8-A0BA-2370664CC9D5}" srcOrd="3" destOrd="0" presId="urn:microsoft.com/office/officeart/2018/2/layout/IconVerticalSolidList"/>
    <dgm:cxn modelId="{218D07B3-6FEC-42A5-8AFD-145D2227B88E}" type="presParOf" srcId="{1447BFED-78DB-4A42-B3C8-ED6C1E5CC7BD}" destId="{7C8C44FA-A942-4EEB-9E3A-73BCA054B490}" srcOrd="5" destOrd="0" presId="urn:microsoft.com/office/officeart/2018/2/layout/IconVerticalSolidList"/>
    <dgm:cxn modelId="{9FD5B976-963E-4AC1-868D-A417C11660B9}" type="presParOf" srcId="{1447BFED-78DB-4A42-B3C8-ED6C1E5CC7BD}" destId="{EF59B0BE-9AF0-4FAD-8682-BF8E5B063E8B}" srcOrd="6" destOrd="0" presId="urn:microsoft.com/office/officeart/2018/2/layout/IconVerticalSolidList"/>
    <dgm:cxn modelId="{7A828AA3-842F-44A6-91C6-28EA37FBF1D3}" type="presParOf" srcId="{EF59B0BE-9AF0-4FAD-8682-BF8E5B063E8B}" destId="{EBB4D2E2-9B2D-4813-AC82-AFB46D31357F}" srcOrd="0" destOrd="0" presId="urn:microsoft.com/office/officeart/2018/2/layout/IconVerticalSolidList"/>
    <dgm:cxn modelId="{6A236467-3C33-4B3D-9DE0-F4C96107BA37}" type="presParOf" srcId="{EF59B0BE-9AF0-4FAD-8682-BF8E5B063E8B}" destId="{B73C2A75-5DC0-4A50-B7F1-355E31876A69}" srcOrd="1" destOrd="0" presId="urn:microsoft.com/office/officeart/2018/2/layout/IconVerticalSolidList"/>
    <dgm:cxn modelId="{2ABF179D-DD98-4A95-84BE-045D0D878F9E}" type="presParOf" srcId="{EF59B0BE-9AF0-4FAD-8682-BF8E5B063E8B}" destId="{BC84763C-220E-4748-B098-472EBE2CA9D2}" srcOrd="2" destOrd="0" presId="urn:microsoft.com/office/officeart/2018/2/layout/IconVerticalSolidList"/>
    <dgm:cxn modelId="{759B520C-06C0-4424-BB48-77222F515423}" type="presParOf" srcId="{EF59B0BE-9AF0-4FAD-8682-BF8E5B063E8B}" destId="{2AFA4EEE-1BAF-4E76-A5C1-80FD2004914E}" srcOrd="3" destOrd="0" presId="urn:microsoft.com/office/officeart/2018/2/layout/IconVerticalSolidList"/>
    <dgm:cxn modelId="{1FDC24B5-FA09-4B42-B856-3A7F76F76BB5}" type="presParOf" srcId="{1447BFED-78DB-4A42-B3C8-ED6C1E5CC7BD}" destId="{8D7D221C-7260-4DA1-854C-7D4A2ECAFCF0}" srcOrd="7" destOrd="0" presId="urn:microsoft.com/office/officeart/2018/2/layout/IconVerticalSolidList"/>
    <dgm:cxn modelId="{D81AA856-C935-43BE-A6C3-CFE4F0C11755}" type="presParOf" srcId="{1447BFED-78DB-4A42-B3C8-ED6C1E5CC7BD}" destId="{C4F532B6-6C9D-401F-ABBC-BC0BCE4E25DD}" srcOrd="8" destOrd="0" presId="urn:microsoft.com/office/officeart/2018/2/layout/IconVerticalSolidList"/>
    <dgm:cxn modelId="{BE18148F-E3BB-4115-9E1E-3B977781BE1C}" type="presParOf" srcId="{C4F532B6-6C9D-401F-ABBC-BC0BCE4E25DD}" destId="{59815FC6-6979-4045-9305-4F66835D1C79}" srcOrd="0" destOrd="0" presId="urn:microsoft.com/office/officeart/2018/2/layout/IconVerticalSolidList"/>
    <dgm:cxn modelId="{EFD2AFA0-1353-4C10-9D7B-C2A7E1F05446}" type="presParOf" srcId="{C4F532B6-6C9D-401F-ABBC-BC0BCE4E25DD}" destId="{3D7D928A-0D29-4CE7-ABD9-E9445B9ADA00}" srcOrd="1" destOrd="0" presId="urn:microsoft.com/office/officeart/2018/2/layout/IconVerticalSolidList"/>
    <dgm:cxn modelId="{5625144F-78DA-462E-9D78-692093293D3A}" type="presParOf" srcId="{C4F532B6-6C9D-401F-ABBC-BC0BCE4E25DD}" destId="{D63A9A6D-8DAB-475F-952C-829620538C2A}" srcOrd="2" destOrd="0" presId="urn:microsoft.com/office/officeart/2018/2/layout/IconVerticalSolidList"/>
    <dgm:cxn modelId="{987A9252-EA02-4F72-8DCB-1FA9E38AF749}" type="presParOf" srcId="{C4F532B6-6C9D-401F-ABBC-BC0BCE4E25DD}" destId="{DD15173B-1808-479B-A16D-584A71253F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F2899-A0E5-4B18-8B32-1259B67AD1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BBDA373-21FC-43CF-93B5-12C62EC1DFF3}">
      <dgm:prSet custT="1"/>
      <dgm:spPr/>
      <dgm:t>
        <a:bodyPr/>
        <a:lstStyle/>
        <a:p>
          <a:r>
            <a:rPr lang="es-CO" sz="1400" dirty="0">
              <a:latin typeface="Montserrat" panose="00000500000000000000" pitchFamily="50" charset="0"/>
            </a:rPr>
            <a:t>Edad ≥ 50 años sensibilidad 77% y especificidad 71%.</a:t>
          </a:r>
          <a:endParaRPr lang="en-US" sz="1400" dirty="0">
            <a:latin typeface="Montserrat" panose="00000500000000000000" pitchFamily="50" charset="0"/>
          </a:endParaRPr>
        </a:p>
      </dgm:t>
    </dgm:pt>
    <dgm:pt modelId="{7EC448B3-2C22-4B39-974D-4AA9678E69D9}" type="parTrans" cxnId="{0A5DBCAF-BA35-4822-9A77-488F273CC1AC}">
      <dgm:prSet/>
      <dgm:spPr/>
      <dgm:t>
        <a:bodyPr/>
        <a:lstStyle/>
        <a:p>
          <a:endParaRPr lang="en-US" sz="1400">
            <a:latin typeface="Montserrat" panose="00000500000000000000" pitchFamily="50" charset="0"/>
          </a:endParaRPr>
        </a:p>
      </dgm:t>
    </dgm:pt>
    <dgm:pt modelId="{2A9B14BF-C9F7-4957-843F-1A40A9748AFD}" type="sibTrans" cxnId="{0A5DBCAF-BA35-4822-9A77-488F273CC1AC}">
      <dgm:prSet/>
      <dgm:spPr/>
      <dgm:t>
        <a:bodyPr/>
        <a:lstStyle/>
        <a:p>
          <a:endParaRPr lang="en-US" sz="1400">
            <a:latin typeface="Montserrat" panose="00000500000000000000" pitchFamily="50" charset="0"/>
          </a:endParaRPr>
        </a:p>
      </dgm:t>
    </dgm:pt>
    <dgm:pt modelId="{74DFD9D5-4CAD-4B83-B5B2-A31394031F13}">
      <dgm:prSet custT="1"/>
      <dgm:spPr/>
      <dgm:t>
        <a:bodyPr/>
        <a:lstStyle/>
        <a:p>
          <a:r>
            <a:rPr lang="es-CO" sz="1400" dirty="0">
              <a:latin typeface="Montserrat" panose="00000500000000000000" pitchFamily="50" charset="0"/>
            </a:rPr>
            <a:t>La historia previa de cáncer sensibilidad del 31% y especificidad del 98%.</a:t>
          </a:r>
          <a:endParaRPr lang="en-US" sz="1400" dirty="0">
            <a:latin typeface="Montserrat" panose="00000500000000000000" pitchFamily="50" charset="0"/>
          </a:endParaRPr>
        </a:p>
      </dgm:t>
    </dgm:pt>
    <dgm:pt modelId="{73FD536C-58C5-41B3-B3EB-0D3D1892F29B}" type="parTrans" cxnId="{D9ED8DCB-5DFF-4FB4-92F2-71F9A9622E03}">
      <dgm:prSet/>
      <dgm:spPr/>
      <dgm:t>
        <a:bodyPr/>
        <a:lstStyle/>
        <a:p>
          <a:endParaRPr lang="en-US" sz="1400">
            <a:latin typeface="Montserrat" panose="00000500000000000000" pitchFamily="50" charset="0"/>
          </a:endParaRPr>
        </a:p>
      </dgm:t>
    </dgm:pt>
    <dgm:pt modelId="{7CB7F709-903C-4C54-BA2A-0CA0C3147D56}" type="sibTrans" cxnId="{D9ED8DCB-5DFF-4FB4-92F2-71F9A9622E03}">
      <dgm:prSet/>
      <dgm:spPr/>
      <dgm:t>
        <a:bodyPr/>
        <a:lstStyle/>
        <a:p>
          <a:endParaRPr lang="en-US" sz="1400">
            <a:latin typeface="Montserrat" panose="00000500000000000000" pitchFamily="50" charset="0"/>
          </a:endParaRPr>
        </a:p>
      </dgm:t>
    </dgm:pt>
    <dgm:pt modelId="{1F159E65-C3AD-4678-9112-54A7AC7D54E8}">
      <dgm:prSet custT="1"/>
      <dgm:spPr/>
      <dgm:t>
        <a:bodyPr/>
        <a:lstStyle/>
        <a:p>
          <a:r>
            <a:rPr lang="es-CO" sz="1400" dirty="0">
              <a:latin typeface="Montserrat" panose="00000500000000000000" pitchFamily="50" charset="0"/>
            </a:rPr>
            <a:t>Pérdida de peso inexplicable sensibilidad del 15% y especificidad del 94%.</a:t>
          </a:r>
          <a:endParaRPr lang="en-US" sz="1400" dirty="0">
            <a:latin typeface="Montserrat" panose="00000500000000000000" pitchFamily="50" charset="0"/>
          </a:endParaRPr>
        </a:p>
      </dgm:t>
    </dgm:pt>
    <dgm:pt modelId="{B9753F1D-36A2-407D-BD52-9EB807C41463}" type="parTrans" cxnId="{993424D3-E65C-446E-91B5-66E4CC0FDAF6}">
      <dgm:prSet/>
      <dgm:spPr/>
      <dgm:t>
        <a:bodyPr/>
        <a:lstStyle/>
        <a:p>
          <a:endParaRPr lang="en-US" sz="1400">
            <a:latin typeface="Montserrat" panose="00000500000000000000" pitchFamily="50" charset="0"/>
          </a:endParaRPr>
        </a:p>
      </dgm:t>
    </dgm:pt>
    <dgm:pt modelId="{9F0B461C-311F-42E4-9891-5E8353C243E6}" type="sibTrans" cxnId="{993424D3-E65C-446E-91B5-66E4CC0FDAF6}">
      <dgm:prSet/>
      <dgm:spPr/>
      <dgm:t>
        <a:bodyPr/>
        <a:lstStyle/>
        <a:p>
          <a:endParaRPr lang="en-US" sz="1400">
            <a:latin typeface="Montserrat" panose="00000500000000000000" pitchFamily="50" charset="0"/>
          </a:endParaRPr>
        </a:p>
      </dgm:t>
    </dgm:pt>
    <dgm:pt modelId="{AD77E7F8-1B86-4680-B98E-164EF1315538}">
      <dgm:prSet custT="1"/>
      <dgm:spPr/>
      <dgm:t>
        <a:bodyPr/>
        <a:lstStyle/>
        <a:p>
          <a:r>
            <a:rPr lang="es-CO" sz="1400" dirty="0">
              <a:latin typeface="Montserrat" panose="00000500000000000000" pitchFamily="50" charset="0"/>
            </a:rPr>
            <a:t>No mejoría después de 1 mes sensibilidad del 31% y especificidad del 90%.</a:t>
          </a:r>
          <a:endParaRPr lang="en-US" sz="1400" dirty="0">
            <a:latin typeface="Montserrat" panose="00000500000000000000" pitchFamily="50" charset="0"/>
          </a:endParaRPr>
        </a:p>
      </dgm:t>
    </dgm:pt>
    <dgm:pt modelId="{FA57153F-78FB-40B2-A0F0-85F9507949E1}" type="parTrans" cxnId="{330D93AE-2140-47C3-B2D5-786C49344E52}">
      <dgm:prSet/>
      <dgm:spPr/>
      <dgm:t>
        <a:bodyPr/>
        <a:lstStyle/>
        <a:p>
          <a:endParaRPr lang="en-US" sz="1400">
            <a:latin typeface="Montserrat" panose="00000500000000000000" pitchFamily="50" charset="0"/>
          </a:endParaRPr>
        </a:p>
      </dgm:t>
    </dgm:pt>
    <dgm:pt modelId="{EFDB9276-A25E-4DEF-BE5A-D11DF4D47C19}" type="sibTrans" cxnId="{330D93AE-2140-47C3-B2D5-786C49344E52}">
      <dgm:prSet/>
      <dgm:spPr/>
      <dgm:t>
        <a:bodyPr/>
        <a:lstStyle/>
        <a:p>
          <a:endParaRPr lang="en-US" sz="1400">
            <a:latin typeface="Montserrat" panose="00000500000000000000" pitchFamily="50" charset="0"/>
          </a:endParaRPr>
        </a:p>
      </dgm:t>
    </dgm:pt>
    <dgm:pt modelId="{0B18AECB-FECF-4FDB-BF5B-93E9DB867F26}">
      <dgm:prSet custT="1"/>
      <dgm:spPr/>
      <dgm:t>
        <a:bodyPr/>
        <a:lstStyle/>
        <a:p>
          <a:r>
            <a:rPr lang="es-CO" sz="1400" dirty="0">
              <a:latin typeface="Montserrat" panose="00000500000000000000" pitchFamily="50" charset="0"/>
            </a:rPr>
            <a:t>No mejora con el reposo sensibilidad&gt; 90% y especificidad 46%.</a:t>
          </a:r>
          <a:endParaRPr lang="en-US" sz="1400" dirty="0">
            <a:latin typeface="Montserrat" panose="00000500000000000000" pitchFamily="50" charset="0"/>
          </a:endParaRPr>
        </a:p>
      </dgm:t>
    </dgm:pt>
    <dgm:pt modelId="{AD36626F-0DCF-4A96-8B45-8CF82D0D78D9}" type="parTrans" cxnId="{3A7A5CDA-8DE0-4582-8C1A-1F5C56CA1442}">
      <dgm:prSet/>
      <dgm:spPr/>
      <dgm:t>
        <a:bodyPr/>
        <a:lstStyle/>
        <a:p>
          <a:endParaRPr lang="en-US" sz="1400">
            <a:latin typeface="Montserrat" panose="00000500000000000000" pitchFamily="50" charset="0"/>
          </a:endParaRPr>
        </a:p>
      </dgm:t>
    </dgm:pt>
    <dgm:pt modelId="{ABC4F3FA-4E8F-4F05-B99A-64DDF710184A}" type="sibTrans" cxnId="{3A7A5CDA-8DE0-4582-8C1A-1F5C56CA1442}">
      <dgm:prSet/>
      <dgm:spPr/>
      <dgm:t>
        <a:bodyPr/>
        <a:lstStyle/>
        <a:p>
          <a:endParaRPr lang="en-US" sz="1400">
            <a:latin typeface="Montserrat" panose="00000500000000000000" pitchFamily="50" charset="0"/>
          </a:endParaRPr>
        </a:p>
      </dgm:t>
    </dgm:pt>
    <dgm:pt modelId="{32A1C74E-D2DA-4CB2-9773-AE9BF9069CC5}">
      <dgm:prSet custT="1"/>
      <dgm:spPr/>
      <dgm:t>
        <a:bodyPr/>
        <a:lstStyle/>
        <a:p>
          <a:r>
            <a:rPr lang="es-CO" sz="1400" dirty="0">
              <a:latin typeface="Montserrat" panose="00000500000000000000" pitchFamily="50" charset="0"/>
            </a:rPr>
            <a:t>Duración del dolor &gt; 1 mes tiene sensibilidad 50% y especificidad 81%.</a:t>
          </a:r>
          <a:endParaRPr lang="en-US" sz="1400" dirty="0">
            <a:latin typeface="Montserrat" panose="00000500000000000000" pitchFamily="50" charset="0"/>
          </a:endParaRPr>
        </a:p>
      </dgm:t>
    </dgm:pt>
    <dgm:pt modelId="{B610577A-86E2-4546-B5F2-5DAC7A653A83}" type="parTrans" cxnId="{F124B268-8491-4E81-8520-B5D87F4FC29F}">
      <dgm:prSet/>
      <dgm:spPr/>
      <dgm:t>
        <a:bodyPr/>
        <a:lstStyle/>
        <a:p>
          <a:endParaRPr lang="en-US" sz="1400">
            <a:latin typeface="Montserrat" panose="00000500000000000000" pitchFamily="50" charset="0"/>
          </a:endParaRPr>
        </a:p>
      </dgm:t>
    </dgm:pt>
    <dgm:pt modelId="{8D42B70C-0D54-4A67-9F32-5C2E08294486}" type="sibTrans" cxnId="{F124B268-8491-4E81-8520-B5D87F4FC29F}">
      <dgm:prSet/>
      <dgm:spPr/>
      <dgm:t>
        <a:bodyPr/>
        <a:lstStyle/>
        <a:p>
          <a:endParaRPr lang="en-US" sz="1400">
            <a:latin typeface="Montserrat" panose="00000500000000000000" pitchFamily="50" charset="0"/>
          </a:endParaRPr>
        </a:p>
      </dgm:t>
    </dgm:pt>
    <dgm:pt modelId="{9A4FA5B6-6262-8E48-8150-0D0BFBC24BF1}" type="pres">
      <dgm:prSet presAssocID="{D70F2899-A0E5-4B18-8B32-1259B67AD10D}" presName="linear" presStyleCnt="0">
        <dgm:presLayoutVars>
          <dgm:animLvl val="lvl"/>
          <dgm:resizeHandles val="exact"/>
        </dgm:presLayoutVars>
      </dgm:prSet>
      <dgm:spPr/>
    </dgm:pt>
    <dgm:pt modelId="{5883D0D2-65E8-064B-9973-355C404F7E5A}" type="pres">
      <dgm:prSet presAssocID="{6BBDA373-21FC-43CF-93B5-12C62EC1DFF3}" presName="parentText" presStyleLbl="node1" presStyleIdx="0" presStyleCnt="6">
        <dgm:presLayoutVars>
          <dgm:chMax val="0"/>
          <dgm:bulletEnabled val="1"/>
        </dgm:presLayoutVars>
      </dgm:prSet>
      <dgm:spPr/>
    </dgm:pt>
    <dgm:pt modelId="{65E9E83B-674D-8046-B793-173C1FAA6C3E}" type="pres">
      <dgm:prSet presAssocID="{2A9B14BF-C9F7-4957-843F-1A40A9748AFD}" presName="spacer" presStyleCnt="0"/>
      <dgm:spPr/>
    </dgm:pt>
    <dgm:pt modelId="{6D4B6048-0455-C940-BBB8-FF3A99894239}" type="pres">
      <dgm:prSet presAssocID="{74DFD9D5-4CAD-4B83-B5B2-A31394031F13}" presName="parentText" presStyleLbl="node1" presStyleIdx="1" presStyleCnt="6">
        <dgm:presLayoutVars>
          <dgm:chMax val="0"/>
          <dgm:bulletEnabled val="1"/>
        </dgm:presLayoutVars>
      </dgm:prSet>
      <dgm:spPr/>
    </dgm:pt>
    <dgm:pt modelId="{AEE0E91D-CDBF-3A47-AE62-11308F1FCD01}" type="pres">
      <dgm:prSet presAssocID="{7CB7F709-903C-4C54-BA2A-0CA0C3147D56}" presName="spacer" presStyleCnt="0"/>
      <dgm:spPr/>
    </dgm:pt>
    <dgm:pt modelId="{A7873AB5-6277-F14D-BE9A-868A51EFF462}" type="pres">
      <dgm:prSet presAssocID="{1F159E65-C3AD-4678-9112-54A7AC7D54E8}" presName="parentText" presStyleLbl="node1" presStyleIdx="2" presStyleCnt="6">
        <dgm:presLayoutVars>
          <dgm:chMax val="0"/>
          <dgm:bulletEnabled val="1"/>
        </dgm:presLayoutVars>
      </dgm:prSet>
      <dgm:spPr/>
    </dgm:pt>
    <dgm:pt modelId="{69489DAB-8A92-C549-8430-14B8598306A6}" type="pres">
      <dgm:prSet presAssocID="{9F0B461C-311F-42E4-9891-5E8353C243E6}" presName="spacer" presStyleCnt="0"/>
      <dgm:spPr/>
    </dgm:pt>
    <dgm:pt modelId="{B5FA5A1C-7F0C-2A4A-9C8F-3ABA721DB870}" type="pres">
      <dgm:prSet presAssocID="{AD77E7F8-1B86-4680-B98E-164EF1315538}" presName="parentText" presStyleLbl="node1" presStyleIdx="3" presStyleCnt="6">
        <dgm:presLayoutVars>
          <dgm:chMax val="0"/>
          <dgm:bulletEnabled val="1"/>
        </dgm:presLayoutVars>
      </dgm:prSet>
      <dgm:spPr/>
    </dgm:pt>
    <dgm:pt modelId="{C53D82D5-DAF2-2B41-942F-798481DFE7A4}" type="pres">
      <dgm:prSet presAssocID="{EFDB9276-A25E-4DEF-BE5A-D11DF4D47C19}" presName="spacer" presStyleCnt="0"/>
      <dgm:spPr/>
    </dgm:pt>
    <dgm:pt modelId="{DCEFF4D6-AA3D-6048-B403-4E659903BC7B}" type="pres">
      <dgm:prSet presAssocID="{0B18AECB-FECF-4FDB-BF5B-93E9DB867F26}" presName="parentText" presStyleLbl="node1" presStyleIdx="4" presStyleCnt="6">
        <dgm:presLayoutVars>
          <dgm:chMax val="0"/>
          <dgm:bulletEnabled val="1"/>
        </dgm:presLayoutVars>
      </dgm:prSet>
      <dgm:spPr/>
    </dgm:pt>
    <dgm:pt modelId="{FE31A863-644A-AD47-B91C-AE0FF76D7AAA}" type="pres">
      <dgm:prSet presAssocID="{ABC4F3FA-4E8F-4F05-B99A-64DDF710184A}" presName="spacer" presStyleCnt="0"/>
      <dgm:spPr/>
    </dgm:pt>
    <dgm:pt modelId="{369E49F1-F2CA-534D-907A-044C1227DD0F}" type="pres">
      <dgm:prSet presAssocID="{32A1C74E-D2DA-4CB2-9773-AE9BF9069CC5}" presName="parentText" presStyleLbl="node1" presStyleIdx="5" presStyleCnt="6">
        <dgm:presLayoutVars>
          <dgm:chMax val="0"/>
          <dgm:bulletEnabled val="1"/>
        </dgm:presLayoutVars>
      </dgm:prSet>
      <dgm:spPr/>
    </dgm:pt>
  </dgm:ptLst>
  <dgm:cxnLst>
    <dgm:cxn modelId="{3BCD9E21-4F0D-F54A-94CF-6197F7FD05E6}" type="presOf" srcId="{0B18AECB-FECF-4FDB-BF5B-93E9DB867F26}" destId="{DCEFF4D6-AA3D-6048-B403-4E659903BC7B}" srcOrd="0" destOrd="0" presId="urn:microsoft.com/office/officeart/2005/8/layout/vList2"/>
    <dgm:cxn modelId="{FF45F82D-4C10-4040-8605-DD1B4E597EFC}" type="presOf" srcId="{D70F2899-A0E5-4B18-8B32-1259B67AD10D}" destId="{9A4FA5B6-6262-8E48-8150-0D0BFBC24BF1}" srcOrd="0" destOrd="0" presId="urn:microsoft.com/office/officeart/2005/8/layout/vList2"/>
    <dgm:cxn modelId="{FD23B346-E5E4-9948-8EE9-52DD588E522F}" type="presOf" srcId="{6BBDA373-21FC-43CF-93B5-12C62EC1DFF3}" destId="{5883D0D2-65E8-064B-9973-355C404F7E5A}" srcOrd="0" destOrd="0" presId="urn:microsoft.com/office/officeart/2005/8/layout/vList2"/>
    <dgm:cxn modelId="{F124B268-8491-4E81-8520-B5D87F4FC29F}" srcId="{D70F2899-A0E5-4B18-8B32-1259B67AD10D}" destId="{32A1C74E-D2DA-4CB2-9773-AE9BF9069CC5}" srcOrd="5" destOrd="0" parTransId="{B610577A-86E2-4546-B5F2-5DAC7A653A83}" sibTransId="{8D42B70C-0D54-4A67-9F32-5C2E08294486}"/>
    <dgm:cxn modelId="{55218E89-A01E-A54B-AC47-34AA7BCA0796}" type="presOf" srcId="{1F159E65-C3AD-4678-9112-54A7AC7D54E8}" destId="{A7873AB5-6277-F14D-BE9A-868A51EFF462}" srcOrd="0" destOrd="0" presId="urn:microsoft.com/office/officeart/2005/8/layout/vList2"/>
    <dgm:cxn modelId="{330D93AE-2140-47C3-B2D5-786C49344E52}" srcId="{D70F2899-A0E5-4B18-8B32-1259B67AD10D}" destId="{AD77E7F8-1B86-4680-B98E-164EF1315538}" srcOrd="3" destOrd="0" parTransId="{FA57153F-78FB-40B2-A0F0-85F9507949E1}" sibTransId="{EFDB9276-A25E-4DEF-BE5A-D11DF4D47C19}"/>
    <dgm:cxn modelId="{0A5DBCAF-BA35-4822-9A77-488F273CC1AC}" srcId="{D70F2899-A0E5-4B18-8B32-1259B67AD10D}" destId="{6BBDA373-21FC-43CF-93B5-12C62EC1DFF3}" srcOrd="0" destOrd="0" parTransId="{7EC448B3-2C22-4B39-974D-4AA9678E69D9}" sibTransId="{2A9B14BF-C9F7-4957-843F-1A40A9748AFD}"/>
    <dgm:cxn modelId="{D9ED8DCB-5DFF-4FB4-92F2-71F9A9622E03}" srcId="{D70F2899-A0E5-4B18-8B32-1259B67AD10D}" destId="{74DFD9D5-4CAD-4B83-B5B2-A31394031F13}" srcOrd="1" destOrd="0" parTransId="{73FD536C-58C5-41B3-B3EB-0D3D1892F29B}" sibTransId="{7CB7F709-903C-4C54-BA2A-0CA0C3147D56}"/>
    <dgm:cxn modelId="{93EAEAD2-585F-284E-A61D-4A44EB53EA21}" type="presOf" srcId="{AD77E7F8-1B86-4680-B98E-164EF1315538}" destId="{B5FA5A1C-7F0C-2A4A-9C8F-3ABA721DB870}" srcOrd="0" destOrd="0" presId="urn:microsoft.com/office/officeart/2005/8/layout/vList2"/>
    <dgm:cxn modelId="{993424D3-E65C-446E-91B5-66E4CC0FDAF6}" srcId="{D70F2899-A0E5-4B18-8B32-1259B67AD10D}" destId="{1F159E65-C3AD-4678-9112-54A7AC7D54E8}" srcOrd="2" destOrd="0" parTransId="{B9753F1D-36A2-407D-BD52-9EB807C41463}" sibTransId="{9F0B461C-311F-42E4-9891-5E8353C243E6}"/>
    <dgm:cxn modelId="{3A7A5CDA-8DE0-4582-8C1A-1F5C56CA1442}" srcId="{D70F2899-A0E5-4B18-8B32-1259B67AD10D}" destId="{0B18AECB-FECF-4FDB-BF5B-93E9DB867F26}" srcOrd="4" destOrd="0" parTransId="{AD36626F-0DCF-4A96-8B45-8CF82D0D78D9}" sibTransId="{ABC4F3FA-4E8F-4F05-B99A-64DDF710184A}"/>
    <dgm:cxn modelId="{81BA49DB-23CE-0E42-AE4D-2C23F853205B}" type="presOf" srcId="{32A1C74E-D2DA-4CB2-9773-AE9BF9069CC5}" destId="{369E49F1-F2CA-534D-907A-044C1227DD0F}" srcOrd="0" destOrd="0" presId="urn:microsoft.com/office/officeart/2005/8/layout/vList2"/>
    <dgm:cxn modelId="{106D93E5-1E4D-704B-A57E-563446ADEE00}" type="presOf" srcId="{74DFD9D5-4CAD-4B83-B5B2-A31394031F13}" destId="{6D4B6048-0455-C940-BBB8-FF3A99894239}" srcOrd="0" destOrd="0" presId="urn:microsoft.com/office/officeart/2005/8/layout/vList2"/>
    <dgm:cxn modelId="{04482256-BC13-4A47-98B3-7F121FA544CF}" type="presParOf" srcId="{9A4FA5B6-6262-8E48-8150-0D0BFBC24BF1}" destId="{5883D0D2-65E8-064B-9973-355C404F7E5A}" srcOrd="0" destOrd="0" presId="urn:microsoft.com/office/officeart/2005/8/layout/vList2"/>
    <dgm:cxn modelId="{E554728D-282A-E342-B47A-01DC353BCEBB}" type="presParOf" srcId="{9A4FA5B6-6262-8E48-8150-0D0BFBC24BF1}" destId="{65E9E83B-674D-8046-B793-173C1FAA6C3E}" srcOrd="1" destOrd="0" presId="urn:microsoft.com/office/officeart/2005/8/layout/vList2"/>
    <dgm:cxn modelId="{F03FDA09-B225-9846-ABE6-A0A5CC0E9C01}" type="presParOf" srcId="{9A4FA5B6-6262-8E48-8150-0D0BFBC24BF1}" destId="{6D4B6048-0455-C940-BBB8-FF3A99894239}" srcOrd="2" destOrd="0" presId="urn:microsoft.com/office/officeart/2005/8/layout/vList2"/>
    <dgm:cxn modelId="{D58132E7-1175-6C4B-8D41-E40C31E48EC2}" type="presParOf" srcId="{9A4FA5B6-6262-8E48-8150-0D0BFBC24BF1}" destId="{AEE0E91D-CDBF-3A47-AE62-11308F1FCD01}" srcOrd="3" destOrd="0" presId="urn:microsoft.com/office/officeart/2005/8/layout/vList2"/>
    <dgm:cxn modelId="{8DD52B0A-E785-BD4F-BB59-5B072F1D6DE7}" type="presParOf" srcId="{9A4FA5B6-6262-8E48-8150-0D0BFBC24BF1}" destId="{A7873AB5-6277-F14D-BE9A-868A51EFF462}" srcOrd="4" destOrd="0" presId="urn:microsoft.com/office/officeart/2005/8/layout/vList2"/>
    <dgm:cxn modelId="{07C5009E-5D70-EC4C-B147-7278D5223943}" type="presParOf" srcId="{9A4FA5B6-6262-8E48-8150-0D0BFBC24BF1}" destId="{69489DAB-8A92-C549-8430-14B8598306A6}" srcOrd="5" destOrd="0" presId="urn:microsoft.com/office/officeart/2005/8/layout/vList2"/>
    <dgm:cxn modelId="{022C5D70-52FB-CD4F-8005-1A4875968D2A}" type="presParOf" srcId="{9A4FA5B6-6262-8E48-8150-0D0BFBC24BF1}" destId="{B5FA5A1C-7F0C-2A4A-9C8F-3ABA721DB870}" srcOrd="6" destOrd="0" presId="urn:microsoft.com/office/officeart/2005/8/layout/vList2"/>
    <dgm:cxn modelId="{BC23C767-82E9-8548-8DDD-2FF29B9FEF1C}" type="presParOf" srcId="{9A4FA5B6-6262-8E48-8150-0D0BFBC24BF1}" destId="{C53D82D5-DAF2-2B41-942F-798481DFE7A4}" srcOrd="7" destOrd="0" presId="urn:microsoft.com/office/officeart/2005/8/layout/vList2"/>
    <dgm:cxn modelId="{41BCF941-D59C-EC4E-B20C-159ECF10B694}" type="presParOf" srcId="{9A4FA5B6-6262-8E48-8150-0D0BFBC24BF1}" destId="{DCEFF4D6-AA3D-6048-B403-4E659903BC7B}" srcOrd="8" destOrd="0" presId="urn:microsoft.com/office/officeart/2005/8/layout/vList2"/>
    <dgm:cxn modelId="{E2F49D02-FEC0-D542-B741-58E47A93866F}" type="presParOf" srcId="{9A4FA5B6-6262-8E48-8150-0D0BFBC24BF1}" destId="{FE31A863-644A-AD47-B91C-AE0FF76D7AAA}" srcOrd="9" destOrd="0" presId="urn:microsoft.com/office/officeart/2005/8/layout/vList2"/>
    <dgm:cxn modelId="{C7829182-F5C2-994C-9A20-E5FA3CB7CD0D}" type="presParOf" srcId="{9A4FA5B6-6262-8E48-8150-0D0BFBC24BF1}" destId="{369E49F1-F2CA-534D-907A-044C1227DD0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FB63D-0827-4DA5-926E-4FB41F5F3168}"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453D2ECB-148F-43DB-AA07-6A4C8C8D16B9}">
      <dgm:prSet/>
      <dgm:spPr/>
      <dgm:t>
        <a:bodyPr/>
        <a:lstStyle/>
        <a:p>
          <a:r>
            <a:rPr lang="es-CO" dirty="0">
              <a:latin typeface="Montserrat" panose="00000500000000000000" pitchFamily="50" charset="0"/>
            </a:rPr>
            <a:t>Edad ≥ 50 años sensibilidad 84% y especificidad 61%.</a:t>
          </a:r>
          <a:endParaRPr lang="en-US" dirty="0">
            <a:latin typeface="Montserrat" panose="00000500000000000000" pitchFamily="50" charset="0"/>
          </a:endParaRPr>
        </a:p>
      </dgm:t>
    </dgm:pt>
    <dgm:pt modelId="{9866DB6B-E89F-45DC-AE8D-87F1AF5031EE}" type="parTrans" cxnId="{B28E356B-9E3E-4435-8AAE-396670EAD872}">
      <dgm:prSet/>
      <dgm:spPr/>
      <dgm:t>
        <a:bodyPr/>
        <a:lstStyle/>
        <a:p>
          <a:endParaRPr lang="en-US">
            <a:latin typeface="Montserrat" panose="00000500000000000000" pitchFamily="50" charset="0"/>
          </a:endParaRPr>
        </a:p>
      </dgm:t>
    </dgm:pt>
    <dgm:pt modelId="{E8B300C9-D15A-4799-B04B-3AF2D77FB34D}" type="sibTrans" cxnId="{B28E356B-9E3E-4435-8AAE-396670EAD872}">
      <dgm:prSet/>
      <dgm:spPr/>
      <dgm:t>
        <a:bodyPr/>
        <a:lstStyle/>
        <a:p>
          <a:endParaRPr lang="en-US">
            <a:latin typeface="Montserrat" panose="00000500000000000000" pitchFamily="50" charset="0"/>
          </a:endParaRPr>
        </a:p>
      </dgm:t>
    </dgm:pt>
    <dgm:pt modelId="{542664AE-CFE2-4C44-AA5E-98F86D7BFFBF}">
      <dgm:prSet/>
      <dgm:spPr/>
      <dgm:t>
        <a:bodyPr/>
        <a:lstStyle/>
        <a:p>
          <a:r>
            <a:rPr lang="es-CO" dirty="0">
              <a:latin typeface="Montserrat" panose="00000500000000000000" pitchFamily="50" charset="0"/>
            </a:rPr>
            <a:t>Edad ≥ 70 años sensibilidad 22% y especificidad 96%.</a:t>
          </a:r>
          <a:endParaRPr lang="en-US" dirty="0">
            <a:latin typeface="Montserrat" panose="00000500000000000000" pitchFamily="50" charset="0"/>
          </a:endParaRPr>
        </a:p>
      </dgm:t>
    </dgm:pt>
    <dgm:pt modelId="{B79AAEE5-A6D8-43A6-8148-A2E10F8234E4}" type="parTrans" cxnId="{D73B03AD-127F-487F-8415-8B15036A4067}">
      <dgm:prSet/>
      <dgm:spPr/>
      <dgm:t>
        <a:bodyPr/>
        <a:lstStyle/>
        <a:p>
          <a:endParaRPr lang="en-US">
            <a:latin typeface="Montserrat" panose="00000500000000000000" pitchFamily="50" charset="0"/>
          </a:endParaRPr>
        </a:p>
      </dgm:t>
    </dgm:pt>
    <dgm:pt modelId="{E3B18729-6877-47A0-B54A-9CBB079A69F1}" type="sibTrans" cxnId="{D73B03AD-127F-487F-8415-8B15036A4067}">
      <dgm:prSet/>
      <dgm:spPr/>
      <dgm:t>
        <a:bodyPr/>
        <a:lstStyle/>
        <a:p>
          <a:endParaRPr lang="en-US">
            <a:latin typeface="Montserrat" panose="00000500000000000000" pitchFamily="50" charset="0"/>
          </a:endParaRPr>
        </a:p>
      </dgm:t>
    </dgm:pt>
    <dgm:pt modelId="{31FB72BD-6FB7-44C8-A0B4-CAFFE5F09AB0}">
      <dgm:prSet/>
      <dgm:spPr/>
      <dgm:t>
        <a:bodyPr/>
        <a:lstStyle/>
        <a:p>
          <a:r>
            <a:rPr lang="es-CO" dirty="0">
              <a:latin typeface="Montserrat" panose="00000500000000000000" pitchFamily="50" charset="0"/>
            </a:rPr>
            <a:t>Trauma sensibilidad 30% y especificidad 85%.</a:t>
          </a:r>
          <a:endParaRPr lang="en-US" dirty="0">
            <a:latin typeface="Montserrat" panose="00000500000000000000" pitchFamily="50" charset="0"/>
          </a:endParaRPr>
        </a:p>
      </dgm:t>
    </dgm:pt>
    <dgm:pt modelId="{3D59772E-5497-4462-A9BA-40614FA72022}" type="parTrans" cxnId="{B41BF854-FA6A-4D3D-965F-E2691F18370D}">
      <dgm:prSet/>
      <dgm:spPr/>
      <dgm:t>
        <a:bodyPr/>
        <a:lstStyle/>
        <a:p>
          <a:endParaRPr lang="en-US">
            <a:latin typeface="Montserrat" panose="00000500000000000000" pitchFamily="50" charset="0"/>
          </a:endParaRPr>
        </a:p>
      </dgm:t>
    </dgm:pt>
    <dgm:pt modelId="{B270DB64-B680-43D7-AE46-148A356423DB}" type="sibTrans" cxnId="{B41BF854-FA6A-4D3D-965F-E2691F18370D}">
      <dgm:prSet/>
      <dgm:spPr/>
      <dgm:t>
        <a:bodyPr/>
        <a:lstStyle/>
        <a:p>
          <a:endParaRPr lang="en-US">
            <a:latin typeface="Montserrat" panose="00000500000000000000" pitchFamily="50" charset="0"/>
          </a:endParaRPr>
        </a:p>
      </dgm:t>
    </dgm:pt>
    <dgm:pt modelId="{6DAE69A9-F3EB-4E92-9635-DFBE9ED3AE12}">
      <dgm:prSet/>
      <dgm:spPr/>
      <dgm:t>
        <a:bodyPr/>
        <a:lstStyle/>
        <a:p>
          <a:r>
            <a:rPr lang="es-CO" dirty="0">
              <a:latin typeface="Montserrat" panose="00000500000000000000" pitchFamily="50" charset="0"/>
            </a:rPr>
            <a:t>Uso de corticosteroides sensibilidad del 6% y una especificidad del 99,5%.</a:t>
          </a:r>
          <a:endParaRPr lang="en-US" dirty="0">
            <a:latin typeface="Montserrat" panose="00000500000000000000" pitchFamily="50" charset="0"/>
          </a:endParaRPr>
        </a:p>
      </dgm:t>
    </dgm:pt>
    <dgm:pt modelId="{32D3A69D-0E96-44EC-87AB-91827F7602C7}" type="parTrans" cxnId="{BDF1ACC8-1BDF-499C-B1D8-E33AB7C6C85D}">
      <dgm:prSet/>
      <dgm:spPr/>
      <dgm:t>
        <a:bodyPr/>
        <a:lstStyle/>
        <a:p>
          <a:endParaRPr lang="en-US">
            <a:latin typeface="Montserrat" panose="00000500000000000000" pitchFamily="50" charset="0"/>
          </a:endParaRPr>
        </a:p>
      </dgm:t>
    </dgm:pt>
    <dgm:pt modelId="{BA87F1F7-CE4D-4FCA-9965-D01389EEEADE}" type="sibTrans" cxnId="{BDF1ACC8-1BDF-499C-B1D8-E33AB7C6C85D}">
      <dgm:prSet/>
      <dgm:spPr/>
      <dgm:t>
        <a:bodyPr/>
        <a:lstStyle/>
        <a:p>
          <a:endParaRPr lang="en-US">
            <a:latin typeface="Montserrat" panose="00000500000000000000" pitchFamily="50" charset="0"/>
          </a:endParaRPr>
        </a:p>
      </dgm:t>
    </dgm:pt>
    <dgm:pt modelId="{78FBD3F5-3168-6D48-A3B1-63096F2AD21A}" type="pres">
      <dgm:prSet presAssocID="{576FB63D-0827-4DA5-926E-4FB41F5F3168}" presName="matrix" presStyleCnt="0">
        <dgm:presLayoutVars>
          <dgm:chMax val="1"/>
          <dgm:dir/>
          <dgm:resizeHandles val="exact"/>
        </dgm:presLayoutVars>
      </dgm:prSet>
      <dgm:spPr/>
    </dgm:pt>
    <dgm:pt modelId="{CA2B4F78-22A2-A34C-9763-C3BF1561E2EE}" type="pres">
      <dgm:prSet presAssocID="{576FB63D-0827-4DA5-926E-4FB41F5F3168}" presName="diamond" presStyleLbl="bgShp" presStyleIdx="0" presStyleCnt="1"/>
      <dgm:spPr/>
    </dgm:pt>
    <dgm:pt modelId="{1646B956-18F1-064D-878E-E1BA3B6F3E8A}" type="pres">
      <dgm:prSet presAssocID="{576FB63D-0827-4DA5-926E-4FB41F5F3168}" presName="quad1" presStyleLbl="node1" presStyleIdx="0" presStyleCnt="4">
        <dgm:presLayoutVars>
          <dgm:chMax val="0"/>
          <dgm:chPref val="0"/>
          <dgm:bulletEnabled val="1"/>
        </dgm:presLayoutVars>
      </dgm:prSet>
      <dgm:spPr/>
    </dgm:pt>
    <dgm:pt modelId="{E2AF75A6-9E9B-294F-9284-1BA2DB1C131A}" type="pres">
      <dgm:prSet presAssocID="{576FB63D-0827-4DA5-926E-4FB41F5F3168}" presName="quad2" presStyleLbl="node1" presStyleIdx="1" presStyleCnt="4">
        <dgm:presLayoutVars>
          <dgm:chMax val="0"/>
          <dgm:chPref val="0"/>
          <dgm:bulletEnabled val="1"/>
        </dgm:presLayoutVars>
      </dgm:prSet>
      <dgm:spPr/>
    </dgm:pt>
    <dgm:pt modelId="{A18D78DA-F5AD-B74C-85FC-1C0442D67346}" type="pres">
      <dgm:prSet presAssocID="{576FB63D-0827-4DA5-926E-4FB41F5F3168}" presName="quad3" presStyleLbl="node1" presStyleIdx="2" presStyleCnt="4">
        <dgm:presLayoutVars>
          <dgm:chMax val="0"/>
          <dgm:chPref val="0"/>
          <dgm:bulletEnabled val="1"/>
        </dgm:presLayoutVars>
      </dgm:prSet>
      <dgm:spPr/>
    </dgm:pt>
    <dgm:pt modelId="{B0B593EC-44A2-904F-932A-1EECB0E977C1}" type="pres">
      <dgm:prSet presAssocID="{576FB63D-0827-4DA5-926E-4FB41F5F3168}" presName="quad4" presStyleLbl="node1" presStyleIdx="3" presStyleCnt="4">
        <dgm:presLayoutVars>
          <dgm:chMax val="0"/>
          <dgm:chPref val="0"/>
          <dgm:bulletEnabled val="1"/>
        </dgm:presLayoutVars>
      </dgm:prSet>
      <dgm:spPr/>
    </dgm:pt>
  </dgm:ptLst>
  <dgm:cxnLst>
    <dgm:cxn modelId="{B28E356B-9E3E-4435-8AAE-396670EAD872}" srcId="{576FB63D-0827-4DA5-926E-4FB41F5F3168}" destId="{453D2ECB-148F-43DB-AA07-6A4C8C8D16B9}" srcOrd="0" destOrd="0" parTransId="{9866DB6B-E89F-45DC-AE8D-87F1AF5031EE}" sibTransId="{E8B300C9-D15A-4799-B04B-3AF2D77FB34D}"/>
    <dgm:cxn modelId="{5D3F5E6D-8237-854B-87BE-4BD0B11E430A}" type="presOf" srcId="{542664AE-CFE2-4C44-AA5E-98F86D7BFFBF}" destId="{E2AF75A6-9E9B-294F-9284-1BA2DB1C131A}" srcOrd="0" destOrd="0" presId="urn:microsoft.com/office/officeart/2005/8/layout/matrix3"/>
    <dgm:cxn modelId="{B41BF854-FA6A-4D3D-965F-E2691F18370D}" srcId="{576FB63D-0827-4DA5-926E-4FB41F5F3168}" destId="{31FB72BD-6FB7-44C8-A0B4-CAFFE5F09AB0}" srcOrd="2" destOrd="0" parTransId="{3D59772E-5497-4462-A9BA-40614FA72022}" sibTransId="{B270DB64-B680-43D7-AE46-148A356423DB}"/>
    <dgm:cxn modelId="{D73B03AD-127F-487F-8415-8B15036A4067}" srcId="{576FB63D-0827-4DA5-926E-4FB41F5F3168}" destId="{542664AE-CFE2-4C44-AA5E-98F86D7BFFBF}" srcOrd="1" destOrd="0" parTransId="{B79AAEE5-A6D8-43A6-8148-A2E10F8234E4}" sibTransId="{E3B18729-6877-47A0-B54A-9CBB079A69F1}"/>
    <dgm:cxn modelId="{8043F0AE-B314-8840-8C51-CA6319C8AFBC}" type="presOf" srcId="{31FB72BD-6FB7-44C8-A0B4-CAFFE5F09AB0}" destId="{A18D78DA-F5AD-B74C-85FC-1C0442D67346}" srcOrd="0" destOrd="0" presId="urn:microsoft.com/office/officeart/2005/8/layout/matrix3"/>
    <dgm:cxn modelId="{729D44C2-9E0F-EB4F-A11A-0055A96FCEB1}" type="presOf" srcId="{576FB63D-0827-4DA5-926E-4FB41F5F3168}" destId="{78FBD3F5-3168-6D48-A3B1-63096F2AD21A}" srcOrd="0" destOrd="0" presId="urn:microsoft.com/office/officeart/2005/8/layout/matrix3"/>
    <dgm:cxn modelId="{CA8CD2C4-7953-0144-87B9-5B750A6FCF84}" type="presOf" srcId="{6DAE69A9-F3EB-4E92-9635-DFBE9ED3AE12}" destId="{B0B593EC-44A2-904F-932A-1EECB0E977C1}" srcOrd="0" destOrd="0" presId="urn:microsoft.com/office/officeart/2005/8/layout/matrix3"/>
    <dgm:cxn modelId="{BDF1ACC8-1BDF-499C-B1D8-E33AB7C6C85D}" srcId="{576FB63D-0827-4DA5-926E-4FB41F5F3168}" destId="{6DAE69A9-F3EB-4E92-9635-DFBE9ED3AE12}" srcOrd="3" destOrd="0" parTransId="{32D3A69D-0E96-44EC-87AB-91827F7602C7}" sibTransId="{BA87F1F7-CE4D-4FCA-9965-D01389EEEADE}"/>
    <dgm:cxn modelId="{60BE25D7-1477-CA4D-8B16-0CF822EC7F4E}" type="presOf" srcId="{453D2ECB-148F-43DB-AA07-6A4C8C8D16B9}" destId="{1646B956-18F1-064D-878E-E1BA3B6F3E8A}" srcOrd="0" destOrd="0" presId="urn:microsoft.com/office/officeart/2005/8/layout/matrix3"/>
    <dgm:cxn modelId="{5E728CCF-F9D6-BC4A-86AF-BF3DEEBC4B21}" type="presParOf" srcId="{78FBD3F5-3168-6D48-A3B1-63096F2AD21A}" destId="{CA2B4F78-22A2-A34C-9763-C3BF1561E2EE}" srcOrd="0" destOrd="0" presId="urn:microsoft.com/office/officeart/2005/8/layout/matrix3"/>
    <dgm:cxn modelId="{865A63BF-C1A7-5548-9E07-BE898E424DED}" type="presParOf" srcId="{78FBD3F5-3168-6D48-A3B1-63096F2AD21A}" destId="{1646B956-18F1-064D-878E-E1BA3B6F3E8A}" srcOrd="1" destOrd="0" presId="urn:microsoft.com/office/officeart/2005/8/layout/matrix3"/>
    <dgm:cxn modelId="{65587DA5-BBDF-8C4B-BC22-3AE2950A7DDA}" type="presParOf" srcId="{78FBD3F5-3168-6D48-A3B1-63096F2AD21A}" destId="{E2AF75A6-9E9B-294F-9284-1BA2DB1C131A}" srcOrd="2" destOrd="0" presId="urn:microsoft.com/office/officeart/2005/8/layout/matrix3"/>
    <dgm:cxn modelId="{EEA9F356-2E52-064B-AF63-D23EC1C80A5B}" type="presParOf" srcId="{78FBD3F5-3168-6D48-A3B1-63096F2AD21A}" destId="{A18D78DA-F5AD-B74C-85FC-1C0442D67346}" srcOrd="3" destOrd="0" presId="urn:microsoft.com/office/officeart/2005/8/layout/matrix3"/>
    <dgm:cxn modelId="{89D361B3-5593-9B4C-8603-B57272D7DADC}" type="presParOf" srcId="{78FBD3F5-3168-6D48-A3B1-63096F2AD21A}" destId="{B0B593EC-44A2-904F-932A-1EECB0E977C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FF0B8F-ACBC-4A23-A854-16DEE8A9394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CC0E3B5-6903-4019-9F93-6133BCEA0029}">
      <dgm:prSet/>
      <dgm:spPr/>
      <dgm:t>
        <a:bodyPr/>
        <a:lstStyle/>
        <a:p>
          <a:r>
            <a:rPr lang="es-CO" dirty="0">
              <a:latin typeface="Montserrat" panose="00000500000000000000" pitchFamily="50" charset="0"/>
            </a:rPr>
            <a:t>Edad de inicio ≤ 40 años sensibilidad 100% y especificidad 7%.</a:t>
          </a:r>
          <a:endParaRPr lang="en-US" dirty="0">
            <a:latin typeface="Montserrat" panose="00000500000000000000" pitchFamily="50" charset="0"/>
          </a:endParaRPr>
        </a:p>
      </dgm:t>
    </dgm:pt>
    <dgm:pt modelId="{D30FFCD9-9242-4ABB-B88B-BD75991F29F1}" type="parTrans" cxnId="{C329FC11-CE7B-40B1-9BF1-C1C060E4B9FD}">
      <dgm:prSet/>
      <dgm:spPr/>
      <dgm:t>
        <a:bodyPr/>
        <a:lstStyle/>
        <a:p>
          <a:endParaRPr lang="en-US">
            <a:latin typeface="Montserrat" panose="00000500000000000000" pitchFamily="50" charset="0"/>
          </a:endParaRPr>
        </a:p>
      </dgm:t>
    </dgm:pt>
    <dgm:pt modelId="{70D1A325-6224-4ED0-A557-C2496817CDA4}" type="sibTrans" cxnId="{C329FC11-CE7B-40B1-9BF1-C1C060E4B9FD}">
      <dgm:prSet/>
      <dgm:spPr/>
      <dgm:t>
        <a:bodyPr/>
        <a:lstStyle/>
        <a:p>
          <a:endParaRPr lang="en-US">
            <a:latin typeface="Montserrat" panose="00000500000000000000" pitchFamily="50" charset="0"/>
          </a:endParaRPr>
        </a:p>
      </dgm:t>
    </dgm:pt>
    <dgm:pt modelId="{6723C3DF-8D7B-4164-9EA4-851FF53A2350}">
      <dgm:prSet/>
      <dgm:spPr/>
      <dgm:t>
        <a:bodyPr/>
        <a:lstStyle/>
        <a:p>
          <a:r>
            <a:rPr lang="es-CO" dirty="0">
              <a:latin typeface="Montserrat" panose="00000500000000000000" pitchFamily="50" charset="0"/>
            </a:rPr>
            <a:t>Dolor no mejora en decúbito supino sensibilidad 80% y especificidad 49%.</a:t>
          </a:r>
          <a:endParaRPr lang="en-US" dirty="0">
            <a:latin typeface="Montserrat" panose="00000500000000000000" pitchFamily="50" charset="0"/>
          </a:endParaRPr>
        </a:p>
      </dgm:t>
    </dgm:pt>
    <dgm:pt modelId="{F48BA5B1-8281-4F66-B62B-7A057B577632}" type="parTrans" cxnId="{F4DEA1A7-3212-4500-AD0C-4DDE28B95B73}">
      <dgm:prSet/>
      <dgm:spPr/>
      <dgm:t>
        <a:bodyPr/>
        <a:lstStyle/>
        <a:p>
          <a:endParaRPr lang="en-US">
            <a:latin typeface="Montserrat" panose="00000500000000000000" pitchFamily="50" charset="0"/>
          </a:endParaRPr>
        </a:p>
      </dgm:t>
    </dgm:pt>
    <dgm:pt modelId="{5700F2B0-D392-4C63-9DB8-D6C4331C545F}" type="sibTrans" cxnId="{F4DEA1A7-3212-4500-AD0C-4DDE28B95B73}">
      <dgm:prSet/>
      <dgm:spPr/>
      <dgm:t>
        <a:bodyPr/>
        <a:lstStyle/>
        <a:p>
          <a:endParaRPr lang="en-US">
            <a:latin typeface="Montserrat" panose="00000500000000000000" pitchFamily="50" charset="0"/>
          </a:endParaRPr>
        </a:p>
      </dgm:t>
    </dgm:pt>
    <dgm:pt modelId="{0DEC2F1B-1B49-4965-8D0B-9D791D9C78A1}">
      <dgm:prSet/>
      <dgm:spPr/>
      <dgm:t>
        <a:bodyPr/>
        <a:lstStyle/>
        <a:p>
          <a:r>
            <a:rPr lang="es-CO" dirty="0">
              <a:latin typeface="Montserrat" panose="00000500000000000000" pitchFamily="50" charset="0"/>
            </a:rPr>
            <a:t>Rigidez matutina sensibilidad del 64% y especificidad del 59%.</a:t>
          </a:r>
          <a:endParaRPr lang="en-US" dirty="0">
            <a:latin typeface="Montserrat" panose="00000500000000000000" pitchFamily="50" charset="0"/>
          </a:endParaRPr>
        </a:p>
      </dgm:t>
    </dgm:pt>
    <dgm:pt modelId="{F94F3EF6-65C2-4C26-A323-050602A19DED}" type="parTrans" cxnId="{FDAC44D3-C9FD-489E-9B44-85C626E6B208}">
      <dgm:prSet/>
      <dgm:spPr/>
      <dgm:t>
        <a:bodyPr/>
        <a:lstStyle/>
        <a:p>
          <a:endParaRPr lang="en-US">
            <a:latin typeface="Montserrat" panose="00000500000000000000" pitchFamily="50" charset="0"/>
          </a:endParaRPr>
        </a:p>
      </dgm:t>
    </dgm:pt>
    <dgm:pt modelId="{AFFC1E5D-8CF9-45EB-8D6D-27263CEF2C60}" type="sibTrans" cxnId="{FDAC44D3-C9FD-489E-9B44-85C626E6B208}">
      <dgm:prSet/>
      <dgm:spPr/>
      <dgm:t>
        <a:bodyPr/>
        <a:lstStyle/>
        <a:p>
          <a:endParaRPr lang="en-US">
            <a:latin typeface="Montserrat" panose="00000500000000000000" pitchFamily="50" charset="0"/>
          </a:endParaRPr>
        </a:p>
      </dgm:t>
    </dgm:pt>
    <dgm:pt modelId="{DF07808D-582C-43D8-8805-B35BB00FCF7A}">
      <dgm:prSet/>
      <dgm:spPr/>
      <dgm:t>
        <a:bodyPr/>
        <a:lstStyle/>
        <a:p>
          <a:r>
            <a:rPr lang="es-CO" dirty="0">
              <a:latin typeface="Montserrat" panose="00000500000000000000" pitchFamily="50" charset="0"/>
            </a:rPr>
            <a:t>Duración del dolor ≥ 3 meses sensibilidad 71% y especificidad 54%.</a:t>
          </a:r>
          <a:endParaRPr lang="en-US" dirty="0">
            <a:latin typeface="Montserrat" panose="00000500000000000000" pitchFamily="50" charset="0"/>
          </a:endParaRPr>
        </a:p>
      </dgm:t>
    </dgm:pt>
    <dgm:pt modelId="{E87FE476-FF39-4231-8348-2A3EC335B1DB}" type="parTrans" cxnId="{A3C57229-84C7-446E-96B8-D0828214D62B}">
      <dgm:prSet/>
      <dgm:spPr/>
      <dgm:t>
        <a:bodyPr/>
        <a:lstStyle/>
        <a:p>
          <a:endParaRPr lang="en-US">
            <a:latin typeface="Montserrat" panose="00000500000000000000" pitchFamily="50" charset="0"/>
          </a:endParaRPr>
        </a:p>
      </dgm:t>
    </dgm:pt>
    <dgm:pt modelId="{8CF0E97E-7898-40D3-8FB5-B95C4484B7A2}" type="sibTrans" cxnId="{A3C57229-84C7-446E-96B8-D0828214D62B}">
      <dgm:prSet/>
      <dgm:spPr/>
      <dgm:t>
        <a:bodyPr/>
        <a:lstStyle/>
        <a:p>
          <a:endParaRPr lang="en-US">
            <a:latin typeface="Montserrat" panose="00000500000000000000" pitchFamily="50" charset="0"/>
          </a:endParaRPr>
        </a:p>
      </dgm:t>
    </dgm:pt>
    <dgm:pt modelId="{4831CB16-74E5-4042-81C7-AC3EE1A87E3F}" type="pres">
      <dgm:prSet presAssocID="{03FF0B8F-ACBC-4A23-A854-16DEE8A93947}" presName="linear" presStyleCnt="0">
        <dgm:presLayoutVars>
          <dgm:animLvl val="lvl"/>
          <dgm:resizeHandles val="exact"/>
        </dgm:presLayoutVars>
      </dgm:prSet>
      <dgm:spPr/>
    </dgm:pt>
    <dgm:pt modelId="{90D88BE8-FE32-DF48-8CEF-5D97C2544124}" type="pres">
      <dgm:prSet presAssocID="{5CC0E3B5-6903-4019-9F93-6133BCEA0029}" presName="parentText" presStyleLbl="node1" presStyleIdx="0" presStyleCnt="4">
        <dgm:presLayoutVars>
          <dgm:chMax val="0"/>
          <dgm:bulletEnabled val="1"/>
        </dgm:presLayoutVars>
      </dgm:prSet>
      <dgm:spPr/>
    </dgm:pt>
    <dgm:pt modelId="{2BC0FFCC-4513-504B-96D9-9680C92123D6}" type="pres">
      <dgm:prSet presAssocID="{70D1A325-6224-4ED0-A557-C2496817CDA4}" presName="spacer" presStyleCnt="0"/>
      <dgm:spPr/>
    </dgm:pt>
    <dgm:pt modelId="{EFFEF1A1-223F-614F-BF05-D3733744B131}" type="pres">
      <dgm:prSet presAssocID="{6723C3DF-8D7B-4164-9EA4-851FF53A2350}" presName="parentText" presStyleLbl="node1" presStyleIdx="1" presStyleCnt="4">
        <dgm:presLayoutVars>
          <dgm:chMax val="0"/>
          <dgm:bulletEnabled val="1"/>
        </dgm:presLayoutVars>
      </dgm:prSet>
      <dgm:spPr/>
    </dgm:pt>
    <dgm:pt modelId="{5B9794DF-10FE-BF41-8CF9-5F349D0C4F9A}" type="pres">
      <dgm:prSet presAssocID="{5700F2B0-D392-4C63-9DB8-D6C4331C545F}" presName="spacer" presStyleCnt="0"/>
      <dgm:spPr/>
    </dgm:pt>
    <dgm:pt modelId="{AFC865B8-48BC-1147-A236-45243F53BC6A}" type="pres">
      <dgm:prSet presAssocID="{0DEC2F1B-1B49-4965-8D0B-9D791D9C78A1}" presName="parentText" presStyleLbl="node1" presStyleIdx="2" presStyleCnt="4">
        <dgm:presLayoutVars>
          <dgm:chMax val="0"/>
          <dgm:bulletEnabled val="1"/>
        </dgm:presLayoutVars>
      </dgm:prSet>
      <dgm:spPr/>
    </dgm:pt>
    <dgm:pt modelId="{2AE00BE6-F627-C445-A465-828B706092D3}" type="pres">
      <dgm:prSet presAssocID="{AFFC1E5D-8CF9-45EB-8D6D-27263CEF2C60}" presName="spacer" presStyleCnt="0"/>
      <dgm:spPr/>
    </dgm:pt>
    <dgm:pt modelId="{85225D7C-56BA-8544-81C0-9B42F284A049}" type="pres">
      <dgm:prSet presAssocID="{DF07808D-582C-43D8-8805-B35BB00FCF7A}" presName="parentText" presStyleLbl="node1" presStyleIdx="3" presStyleCnt="4">
        <dgm:presLayoutVars>
          <dgm:chMax val="0"/>
          <dgm:bulletEnabled val="1"/>
        </dgm:presLayoutVars>
      </dgm:prSet>
      <dgm:spPr/>
    </dgm:pt>
  </dgm:ptLst>
  <dgm:cxnLst>
    <dgm:cxn modelId="{D884ED0C-A78A-8143-AB31-3F2F916224BE}" type="presOf" srcId="{03FF0B8F-ACBC-4A23-A854-16DEE8A93947}" destId="{4831CB16-74E5-4042-81C7-AC3EE1A87E3F}" srcOrd="0" destOrd="0" presId="urn:microsoft.com/office/officeart/2005/8/layout/vList2"/>
    <dgm:cxn modelId="{C329FC11-CE7B-40B1-9BF1-C1C060E4B9FD}" srcId="{03FF0B8F-ACBC-4A23-A854-16DEE8A93947}" destId="{5CC0E3B5-6903-4019-9F93-6133BCEA0029}" srcOrd="0" destOrd="0" parTransId="{D30FFCD9-9242-4ABB-B88B-BD75991F29F1}" sibTransId="{70D1A325-6224-4ED0-A557-C2496817CDA4}"/>
    <dgm:cxn modelId="{A3C57229-84C7-446E-96B8-D0828214D62B}" srcId="{03FF0B8F-ACBC-4A23-A854-16DEE8A93947}" destId="{DF07808D-582C-43D8-8805-B35BB00FCF7A}" srcOrd="3" destOrd="0" parTransId="{E87FE476-FF39-4231-8348-2A3EC335B1DB}" sibTransId="{8CF0E97E-7898-40D3-8FB5-B95C4484B7A2}"/>
    <dgm:cxn modelId="{6FED2D46-55FE-B742-A87B-F5F07C2046EF}" type="presOf" srcId="{0DEC2F1B-1B49-4965-8D0B-9D791D9C78A1}" destId="{AFC865B8-48BC-1147-A236-45243F53BC6A}" srcOrd="0" destOrd="0" presId="urn:microsoft.com/office/officeart/2005/8/layout/vList2"/>
    <dgm:cxn modelId="{B37B9F69-5503-A84C-A113-FD047A0B77AC}" type="presOf" srcId="{5CC0E3B5-6903-4019-9F93-6133BCEA0029}" destId="{90D88BE8-FE32-DF48-8CEF-5D97C2544124}" srcOrd="0" destOrd="0" presId="urn:microsoft.com/office/officeart/2005/8/layout/vList2"/>
    <dgm:cxn modelId="{F4DEA1A7-3212-4500-AD0C-4DDE28B95B73}" srcId="{03FF0B8F-ACBC-4A23-A854-16DEE8A93947}" destId="{6723C3DF-8D7B-4164-9EA4-851FF53A2350}" srcOrd="1" destOrd="0" parTransId="{F48BA5B1-8281-4F66-B62B-7A057B577632}" sibTransId="{5700F2B0-D392-4C63-9DB8-D6C4331C545F}"/>
    <dgm:cxn modelId="{512D20CD-2F50-7D42-A81C-CA4F9644B372}" type="presOf" srcId="{DF07808D-582C-43D8-8805-B35BB00FCF7A}" destId="{85225D7C-56BA-8544-81C0-9B42F284A049}" srcOrd="0" destOrd="0" presId="urn:microsoft.com/office/officeart/2005/8/layout/vList2"/>
    <dgm:cxn modelId="{FDAC44D3-C9FD-489E-9B44-85C626E6B208}" srcId="{03FF0B8F-ACBC-4A23-A854-16DEE8A93947}" destId="{0DEC2F1B-1B49-4965-8D0B-9D791D9C78A1}" srcOrd="2" destOrd="0" parTransId="{F94F3EF6-65C2-4C26-A323-050602A19DED}" sibTransId="{AFFC1E5D-8CF9-45EB-8D6D-27263CEF2C60}"/>
    <dgm:cxn modelId="{90BC4EF2-3E9A-6148-A4E1-865B297CE94B}" type="presOf" srcId="{6723C3DF-8D7B-4164-9EA4-851FF53A2350}" destId="{EFFEF1A1-223F-614F-BF05-D3733744B131}" srcOrd="0" destOrd="0" presId="urn:microsoft.com/office/officeart/2005/8/layout/vList2"/>
    <dgm:cxn modelId="{431CE697-3784-0048-B608-B37F603F8B51}" type="presParOf" srcId="{4831CB16-74E5-4042-81C7-AC3EE1A87E3F}" destId="{90D88BE8-FE32-DF48-8CEF-5D97C2544124}" srcOrd="0" destOrd="0" presId="urn:microsoft.com/office/officeart/2005/8/layout/vList2"/>
    <dgm:cxn modelId="{A4DA1493-9FF4-4D42-9039-5BF184558A3D}" type="presParOf" srcId="{4831CB16-74E5-4042-81C7-AC3EE1A87E3F}" destId="{2BC0FFCC-4513-504B-96D9-9680C92123D6}" srcOrd="1" destOrd="0" presId="urn:microsoft.com/office/officeart/2005/8/layout/vList2"/>
    <dgm:cxn modelId="{3DFA0199-C1AC-A84A-8256-900768FC7CD7}" type="presParOf" srcId="{4831CB16-74E5-4042-81C7-AC3EE1A87E3F}" destId="{EFFEF1A1-223F-614F-BF05-D3733744B131}" srcOrd="2" destOrd="0" presId="urn:microsoft.com/office/officeart/2005/8/layout/vList2"/>
    <dgm:cxn modelId="{43DE75B4-7CED-2F43-ACCB-A1E2247BC0EA}" type="presParOf" srcId="{4831CB16-74E5-4042-81C7-AC3EE1A87E3F}" destId="{5B9794DF-10FE-BF41-8CF9-5F349D0C4F9A}" srcOrd="3" destOrd="0" presId="urn:microsoft.com/office/officeart/2005/8/layout/vList2"/>
    <dgm:cxn modelId="{5FB5AA83-61C4-A34C-A1FC-70187F563FE0}" type="presParOf" srcId="{4831CB16-74E5-4042-81C7-AC3EE1A87E3F}" destId="{AFC865B8-48BC-1147-A236-45243F53BC6A}" srcOrd="4" destOrd="0" presId="urn:microsoft.com/office/officeart/2005/8/layout/vList2"/>
    <dgm:cxn modelId="{1EF1E072-71D7-A247-86DA-4C804C76EE0B}" type="presParOf" srcId="{4831CB16-74E5-4042-81C7-AC3EE1A87E3F}" destId="{2AE00BE6-F627-C445-A465-828B706092D3}" srcOrd="5" destOrd="0" presId="urn:microsoft.com/office/officeart/2005/8/layout/vList2"/>
    <dgm:cxn modelId="{BBABA707-6E93-7842-98FC-1F3B9B4A07DC}" type="presParOf" srcId="{4831CB16-74E5-4042-81C7-AC3EE1A87E3F}" destId="{85225D7C-56BA-8544-81C0-9B42F284A04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F8BF20-83B2-48FE-8CF6-F781116EE92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3AB2DA5-CF2E-4679-8BF5-E86CFC91EB09}">
      <dgm:prSet custT="1"/>
      <dgm:spPr/>
      <dgm:t>
        <a:bodyPr/>
        <a:lstStyle/>
        <a:p>
          <a:r>
            <a:rPr lang="es-CO" sz="2000" dirty="0"/>
            <a:t>Reflejos </a:t>
          </a:r>
          <a:r>
            <a:rPr lang="es-CO" sz="2000" dirty="0" err="1"/>
            <a:t>miotendinosos</a:t>
          </a:r>
          <a:r>
            <a:rPr lang="es-CO" sz="2000" dirty="0"/>
            <a:t> profundos.</a:t>
          </a:r>
          <a:endParaRPr lang="en-US" sz="2000" dirty="0"/>
        </a:p>
      </dgm:t>
    </dgm:pt>
    <dgm:pt modelId="{C220A04C-516D-4F9E-8F8A-BA2E8FABF253}" type="parTrans" cxnId="{5C19737C-8567-4A34-91BB-EACACECABF8C}">
      <dgm:prSet/>
      <dgm:spPr/>
      <dgm:t>
        <a:bodyPr/>
        <a:lstStyle/>
        <a:p>
          <a:endParaRPr lang="en-US"/>
        </a:p>
      </dgm:t>
    </dgm:pt>
    <dgm:pt modelId="{BA00C370-D8E4-4161-89F5-DADB5D3F53E1}" type="sibTrans" cxnId="{5C19737C-8567-4A34-91BB-EACACECABF8C}">
      <dgm:prSet/>
      <dgm:spPr/>
      <dgm:t>
        <a:bodyPr/>
        <a:lstStyle/>
        <a:p>
          <a:endParaRPr lang="en-US"/>
        </a:p>
      </dgm:t>
    </dgm:pt>
    <dgm:pt modelId="{6B1C9448-EDCC-4C58-9715-65D4CA2E60C0}">
      <dgm:prSet custT="1"/>
      <dgm:spPr/>
      <dgm:t>
        <a:bodyPr/>
        <a:lstStyle/>
        <a:p>
          <a:r>
            <a:rPr lang="es-CO" sz="2000" dirty="0"/>
            <a:t>Fuerza muscular.</a:t>
          </a:r>
          <a:endParaRPr lang="en-US" sz="2000" dirty="0"/>
        </a:p>
      </dgm:t>
    </dgm:pt>
    <dgm:pt modelId="{82EE14B3-82EB-4BC6-A9A4-CF1E160CDBA3}" type="parTrans" cxnId="{0D11401A-F049-4136-9CC4-03398E4DB9BE}">
      <dgm:prSet/>
      <dgm:spPr/>
      <dgm:t>
        <a:bodyPr/>
        <a:lstStyle/>
        <a:p>
          <a:endParaRPr lang="en-US"/>
        </a:p>
      </dgm:t>
    </dgm:pt>
    <dgm:pt modelId="{8D3D5A6D-64CE-4DF0-9625-34ECEF1E6228}" type="sibTrans" cxnId="{0D11401A-F049-4136-9CC4-03398E4DB9BE}">
      <dgm:prSet/>
      <dgm:spPr/>
      <dgm:t>
        <a:bodyPr/>
        <a:lstStyle/>
        <a:p>
          <a:endParaRPr lang="en-US"/>
        </a:p>
      </dgm:t>
    </dgm:pt>
    <dgm:pt modelId="{F64378EA-94BE-4267-85A3-8C157C72978B}">
      <dgm:prSet custT="1"/>
      <dgm:spPr/>
      <dgm:t>
        <a:bodyPr/>
        <a:lstStyle/>
        <a:p>
          <a:r>
            <a:rPr lang="es-CO" sz="2000" dirty="0"/>
            <a:t>Sensibilidad según dermatomas.</a:t>
          </a:r>
          <a:endParaRPr lang="en-US" sz="2000" dirty="0"/>
        </a:p>
      </dgm:t>
    </dgm:pt>
    <dgm:pt modelId="{8138671F-3F0D-4138-804D-B3E659BBD1B6}" type="parTrans" cxnId="{5F9C6FD0-1BC3-4DAE-9F13-44935502B966}">
      <dgm:prSet/>
      <dgm:spPr/>
      <dgm:t>
        <a:bodyPr/>
        <a:lstStyle/>
        <a:p>
          <a:endParaRPr lang="en-US"/>
        </a:p>
      </dgm:t>
    </dgm:pt>
    <dgm:pt modelId="{FC57E32E-3D57-4407-88D2-8E3777B5C870}" type="sibTrans" cxnId="{5F9C6FD0-1BC3-4DAE-9F13-44935502B966}">
      <dgm:prSet/>
      <dgm:spPr/>
      <dgm:t>
        <a:bodyPr/>
        <a:lstStyle/>
        <a:p>
          <a:endParaRPr lang="en-US"/>
        </a:p>
      </dgm:t>
    </dgm:pt>
    <dgm:pt modelId="{36804135-C535-4734-9CC0-92B1B430FAEA}">
      <dgm:prSet custT="1"/>
      <dgm:spPr/>
      <dgm:t>
        <a:bodyPr/>
        <a:lstStyle/>
        <a:p>
          <a:r>
            <a:rPr lang="es-CO" sz="2000" dirty="0"/>
            <a:t>Hallazgos sugestivos de dolor neuropático.</a:t>
          </a:r>
          <a:endParaRPr lang="en-US" sz="2000" dirty="0"/>
        </a:p>
      </dgm:t>
    </dgm:pt>
    <dgm:pt modelId="{608A8171-A1DA-48B2-90DD-CA1EC0E3B46A}" type="parTrans" cxnId="{B2911751-D414-4CDA-A61B-A005E332BBC5}">
      <dgm:prSet/>
      <dgm:spPr/>
      <dgm:t>
        <a:bodyPr/>
        <a:lstStyle/>
        <a:p>
          <a:endParaRPr lang="en-US"/>
        </a:p>
      </dgm:t>
    </dgm:pt>
    <dgm:pt modelId="{C9CE7E5A-80D4-4FCC-80E4-322B0824CBDF}" type="sibTrans" cxnId="{B2911751-D414-4CDA-A61B-A005E332BBC5}">
      <dgm:prSet/>
      <dgm:spPr/>
      <dgm:t>
        <a:bodyPr/>
        <a:lstStyle/>
        <a:p>
          <a:endParaRPr lang="en-US"/>
        </a:p>
      </dgm:t>
    </dgm:pt>
    <dgm:pt modelId="{81E4F100-F692-40FA-B0B8-BE26B5ABBF1F}">
      <dgm:prSet custT="1"/>
      <dgm:spPr/>
      <dgm:t>
        <a:bodyPr/>
        <a:lstStyle/>
        <a:p>
          <a:r>
            <a:rPr lang="es-CO" sz="1400" dirty="0">
              <a:latin typeface="Montserrat" panose="00000500000000000000" pitchFamily="50" charset="0"/>
            </a:rPr>
            <a:t>Distribución dermatómica del dolor </a:t>
          </a:r>
          <a:r>
            <a:rPr lang="es-CO" sz="1400" b="1" u="sng" dirty="0">
              <a:latin typeface="Montserrat" panose="00000500000000000000" pitchFamily="50" charset="0"/>
            </a:rPr>
            <a:t>sugiere</a:t>
          </a:r>
          <a:r>
            <a:rPr lang="es-CO" sz="1400" dirty="0">
              <a:latin typeface="Montserrat" panose="00000500000000000000" pitchFamily="50" charset="0"/>
            </a:rPr>
            <a:t> radiculopatía, mientras que la distribución difusa sugiere sensibilización central.</a:t>
          </a:r>
          <a:endParaRPr lang="en-US" sz="1400" dirty="0">
            <a:latin typeface="Montserrat" panose="00000500000000000000" pitchFamily="50" charset="0"/>
          </a:endParaRPr>
        </a:p>
      </dgm:t>
    </dgm:pt>
    <dgm:pt modelId="{5E2D4F47-1A0B-43E0-A2F8-16D3FCD66EA8}" type="parTrans" cxnId="{B535E188-6386-4B56-9D88-31E5E7EB3B31}">
      <dgm:prSet/>
      <dgm:spPr/>
      <dgm:t>
        <a:bodyPr/>
        <a:lstStyle/>
        <a:p>
          <a:endParaRPr lang="en-US"/>
        </a:p>
      </dgm:t>
    </dgm:pt>
    <dgm:pt modelId="{AF52A333-776E-4A4A-AE11-83A24351DACB}" type="sibTrans" cxnId="{B535E188-6386-4B56-9D88-31E5E7EB3B31}">
      <dgm:prSet/>
      <dgm:spPr/>
      <dgm:t>
        <a:bodyPr/>
        <a:lstStyle/>
        <a:p>
          <a:endParaRPr lang="en-US"/>
        </a:p>
      </dgm:t>
    </dgm:pt>
    <dgm:pt modelId="{65A9EF45-CDBD-C446-8C52-DBFA38C6E1CC}" type="pres">
      <dgm:prSet presAssocID="{ACF8BF20-83B2-48FE-8CF6-F781116EE926}" presName="outerComposite" presStyleCnt="0">
        <dgm:presLayoutVars>
          <dgm:chMax val="5"/>
          <dgm:dir/>
          <dgm:resizeHandles val="exact"/>
        </dgm:presLayoutVars>
      </dgm:prSet>
      <dgm:spPr/>
    </dgm:pt>
    <dgm:pt modelId="{F2328419-57A0-014E-91CA-B56C2E14D9AA}" type="pres">
      <dgm:prSet presAssocID="{ACF8BF20-83B2-48FE-8CF6-F781116EE926}" presName="dummyMaxCanvas" presStyleCnt="0">
        <dgm:presLayoutVars/>
      </dgm:prSet>
      <dgm:spPr/>
    </dgm:pt>
    <dgm:pt modelId="{028E590F-F403-4E40-BDAE-83879AD2F7FE}" type="pres">
      <dgm:prSet presAssocID="{ACF8BF20-83B2-48FE-8CF6-F781116EE926}" presName="FiveNodes_1" presStyleLbl="node1" presStyleIdx="0" presStyleCnt="5">
        <dgm:presLayoutVars>
          <dgm:bulletEnabled val="1"/>
        </dgm:presLayoutVars>
      </dgm:prSet>
      <dgm:spPr/>
    </dgm:pt>
    <dgm:pt modelId="{2317D3E0-489F-994F-AB2C-34936766B41F}" type="pres">
      <dgm:prSet presAssocID="{ACF8BF20-83B2-48FE-8CF6-F781116EE926}" presName="FiveNodes_2" presStyleLbl="node1" presStyleIdx="1" presStyleCnt="5">
        <dgm:presLayoutVars>
          <dgm:bulletEnabled val="1"/>
        </dgm:presLayoutVars>
      </dgm:prSet>
      <dgm:spPr/>
    </dgm:pt>
    <dgm:pt modelId="{4B5846E1-8578-974E-8397-CC4E7C9D5BA9}" type="pres">
      <dgm:prSet presAssocID="{ACF8BF20-83B2-48FE-8CF6-F781116EE926}" presName="FiveNodes_3" presStyleLbl="node1" presStyleIdx="2" presStyleCnt="5">
        <dgm:presLayoutVars>
          <dgm:bulletEnabled val="1"/>
        </dgm:presLayoutVars>
      </dgm:prSet>
      <dgm:spPr/>
    </dgm:pt>
    <dgm:pt modelId="{E6DBD9DD-6020-2C41-B699-C9E8CA345D22}" type="pres">
      <dgm:prSet presAssocID="{ACF8BF20-83B2-48FE-8CF6-F781116EE926}" presName="FiveNodes_4" presStyleLbl="node1" presStyleIdx="3" presStyleCnt="5">
        <dgm:presLayoutVars>
          <dgm:bulletEnabled val="1"/>
        </dgm:presLayoutVars>
      </dgm:prSet>
      <dgm:spPr/>
    </dgm:pt>
    <dgm:pt modelId="{01ABC0C9-765E-7845-8E51-7D1AC4A51AC9}" type="pres">
      <dgm:prSet presAssocID="{ACF8BF20-83B2-48FE-8CF6-F781116EE926}" presName="FiveNodes_5" presStyleLbl="node1" presStyleIdx="4" presStyleCnt="5">
        <dgm:presLayoutVars>
          <dgm:bulletEnabled val="1"/>
        </dgm:presLayoutVars>
      </dgm:prSet>
      <dgm:spPr/>
    </dgm:pt>
    <dgm:pt modelId="{3418EBED-62B7-604D-8D84-6C381F1E85D7}" type="pres">
      <dgm:prSet presAssocID="{ACF8BF20-83B2-48FE-8CF6-F781116EE926}" presName="FiveConn_1-2" presStyleLbl="fgAccFollowNode1" presStyleIdx="0" presStyleCnt="4">
        <dgm:presLayoutVars>
          <dgm:bulletEnabled val="1"/>
        </dgm:presLayoutVars>
      </dgm:prSet>
      <dgm:spPr/>
    </dgm:pt>
    <dgm:pt modelId="{C7396667-5288-C143-8BC4-CB5B1372F73B}" type="pres">
      <dgm:prSet presAssocID="{ACF8BF20-83B2-48FE-8CF6-F781116EE926}" presName="FiveConn_2-3" presStyleLbl="fgAccFollowNode1" presStyleIdx="1" presStyleCnt="4">
        <dgm:presLayoutVars>
          <dgm:bulletEnabled val="1"/>
        </dgm:presLayoutVars>
      </dgm:prSet>
      <dgm:spPr/>
    </dgm:pt>
    <dgm:pt modelId="{2F324A09-0FC7-DC40-96CF-9C919228322E}" type="pres">
      <dgm:prSet presAssocID="{ACF8BF20-83B2-48FE-8CF6-F781116EE926}" presName="FiveConn_3-4" presStyleLbl="fgAccFollowNode1" presStyleIdx="2" presStyleCnt="4">
        <dgm:presLayoutVars>
          <dgm:bulletEnabled val="1"/>
        </dgm:presLayoutVars>
      </dgm:prSet>
      <dgm:spPr/>
    </dgm:pt>
    <dgm:pt modelId="{28A1275E-B4FB-B34D-955D-DF06452F53CD}" type="pres">
      <dgm:prSet presAssocID="{ACF8BF20-83B2-48FE-8CF6-F781116EE926}" presName="FiveConn_4-5" presStyleLbl="fgAccFollowNode1" presStyleIdx="3" presStyleCnt="4">
        <dgm:presLayoutVars>
          <dgm:bulletEnabled val="1"/>
        </dgm:presLayoutVars>
      </dgm:prSet>
      <dgm:spPr/>
    </dgm:pt>
    <dgm:pt modelId="{BDDD03A1-B804-0846-A277-FB500A8177FC}" type="pres">
      <dgm:prSet presAssocID="{ACF8BF20-83B2-48FE-8CF6-F781116EE926}" presName="FiveNodes_1_text" presStyleLbl="node1" presStyleIdx="4" presStyleCnt="5">
        <dgm:presLayoutVars>
          <dgm:bulletEnabled val="1"/>
        </dgm:presLayoutVars>
      </dgm:prSet>
      <dgm:spPr/>
    </dgm:pt>
    <dgm:pt modelId="{BD1001E3-1E5A-4248-84C8-283BA1DDB791}" type="pres">
      <dgm:prSet presAssocID="{ACF8BF20-83B2-48FE-8CF6-F781116EE926}" presName="FiveNodes_2_text" presStyleLbl="node1" presStyleIdx="4" presStyleCnt="5">
        <dgm:presLayoutVars>
          <dgm:bulletEnabled val="1"/>
        </dgm:presLayoutVars>
      </dgm:prSet>
      <dgm:spPr/>
    </dgm:pt>
    <dgm:pt modelId="{A44C221D-C90F-F044-92CF-59E528893869}" type="pres">
      <dgm:prSet presAssocID="{ACF8BF20-83B2-48FE-8CF6-F781116EE926}" presName="FiveNodes_3_text" presStyleLbl="node1" presStyleIdx="4" presStyleCnt="5">
        <dgm:presLayoutVars>
          <dgm:bulletEnabled val="1"/>
        </dgm:presLayoutVars>
      </dgm:prSet>
      <dgm:spPr/>
    </dgm:pt>
    <dgm:pt modelId="{AC628066-4370-1D40-ACC2-6F870D37FC7F}" type="pres">
      <dgm:prSet presAssocID="{ACF8BF20-83B2-48FE-8CF6-F781116EE926}" presName="FiveNodes_4_text" presStyleLbl="node1" presStyleIdx="4" presStyleCnt="5">
        <dgm:presLayoutVars>
          <dgm:bulletEnabled val="1"/>
        </dgm:presLayoutVars>
      </dgm:prSet>
      <dgm:spPr/>
    </dgm:pt>
    <dgm:pt modelId="{16EBF00F-7E40-2C4D-AD21-A4496F2B3563}" type="pres">
      <dgm:prSet presAssocID="{ACF8BF20-83B2-48FE-8CF6-F781116EE926}" presName="FiveNodes_5_text" presStyleLbl="node1" presStyleIdx="4" presStyleCnt="5">
        <dgm:presLayoutVars>
          <dgm:bulletEnabled val="1"/>
        </dgm:presLayoutVars>
      </dgm:prSet>
      <dgm:spPr/>
    </dgm:pt>
  </dgm:ptLst>
  <dgm:cxnLst>
    <dgm:cxn modelId="{806C1511-0198-5249-B2EB-E4A7AD6E89CB}" type="presOf" srcId="{B3AB2DA5-CF2E-4679-8BF5-E86CFC91EB09}" destId="{BDDD03A1-B804-0846-A277-FB500A8177FC}" srcOrd="1" destOrd="0" presId="urn:microsoft.com/office/officeart/2005/8/layout/vProcess5"/>
    <dgm:cxn modelId="{0D11401A-F049-4136-9CC4-03398E4DB9BE}" srcId="{ACF8BF20-83B2-48FE-8CF6-F781116EE926}" destId="{6B1C9448-EDCC-4C58-9715-65D4CA2E60C0}" srcOrd="1" destOrd="0" parTransId="{82EE14B3-82EB-4BC6-A9A4-CF1E160CDBA3}" sibTransId="{8D3D5A6D-64CE-4DF0-9625-34ECEF1E6228}"/>
    <dgm:cxn modelId="{5A788723-EA55-0B46-93A0-C8CDEEB71995}" type="presOf" srcId="{ACF8BF20-83B2-48FE-8CF6-F781116EE926}" destId="{65A9EF45-CDBD-C446-8C52-DBFA38C6E1CC}" srcOrd="0" destOrd="0" presId="urn:microsoft.com/office/officeart/2005/8/layout/vProcess5"/>
    <dgm:cxn modelId="{F1FF512D-6848-F549-8566-8BBB72F294BB}" type="presOf" srcId="{FC57E32E-3D57-4407-88D2-8E3777B5C870}" destId="{2F324A09-0FC7-DC40-96CF-9C919228322E}" srcOrd="0" destOrd="0" presId="urn:microsoft.com/office/officeart/2005/8/layout/vProcess5"/>
    <dgm:cxn modelId="{EB59CE5E-FF58-9D45-91CE-45DF67799E31}" type="presOf" srcId="{81E4F100-F692-40FA-B0B8-BE26B5ABBF1F}" destId="{01ABC0C9-765E-7845-8E51-7D1AC4A51AC9}" srcOrd="0" destOrd="0" presId="urn:microsoft.com/office/officeart/2005/8/layout/vProcess5"/>
    <dgm:cxn modelId="{59F1C368-D60D-BA45-B56C-B2DF7C066203}" type="presOf" srcId="{C9CE7E5A-80D4-4FCC-80E4-322B0824CBDF}" destId="{28A1275E-B4FB-B34D-955D-DF06452F53CD}" srcOrd="0" destOrd="0" presId="urn:microsoft.com/office/officeart/2005/8/layout/vProcess5"/>
    <dgm:cxn modelId="{B2911751-D414-4CDA-A61B-A005E332BBC5}" srcId="{ACF8BF20-83B2-48FE-8CF6-F781116EE926}" destId="{36804135-C535-4734-9CC0-92B1B430FAEA}" srcOrd="3" destOrd="0" parTransId="{608A8171-A1DA-48B2-90DD-CA1EC0E3B46A}" sibTransId="{C9CE7E5A-80D4-4FCC-80E4-322B0824CBDF}"/>
    <dgm:cxn modelId="{68FC6851-6507-3343-A2BC-78F693F254AF}" type="presOf" srcId="{BA00C370-D8E4-4161-89F5-DADB5D3F53E1}" destId="{3418EBED-62B7-604D-8D84-6C381F1E85D7}" srcOrd="0" destOrd="0" presId="urn:microsoft.com/office/officeart/2005/8/layout/vProcess5"/>
    <dgm:cxn modelId="{50326253-63F0-7B43-ABE4-9915D64A13DB}" type="presOf" srcId="{6B1C9448-EDCC-4C58-9715-65D4CA2E60C0}" destId="{BD1001E3-1E5A-4248-84C8-283BA1DDB791}" srcOrd="1" destOrd="0" presId="urn:microsoft.com/office/officeart/2005/8/layout/vProcess5"/>
    <dgm:cxn modelId="{F40CDE56-978B-4147-952B-5CDDBCA88AFE}" type="presOf" srcId="{36804135-C535-4734-9CC0-92B1B430FAEA}" destId="{AC628066-4370-1D40-ACC2-6F870D37FC7F}" srcOrd="1" destOrd="0" presId="urn:microsoft.com/office/officeart/2005/8/layout/vProcess5"/>
    <dgm:cxn modelId="{932E865A-F476-4C4C-A833-AA70A819A66D}" type="presOf" srcId="{36804135-C535-4734-9CC0-92B1B430FAEA}" destId="{E6DBD9DD-6020-2C41-B699-C9E8CA345D22}" srcOrd="0" destOrd="0" presId="urn:microsoft.com/office/officeart/2005/8/layout/vProcess5"/>
    <dgm:cxn modelId="{5C19737C-8567-4A34-91BB-EACACECABF8C}" srcId="{ACF8BF20-83B2-48FE-8CF6-F781116EE926}" destId="{B3AB2DA5-CF2E-4679-8BF5-E86CFC91EB09}" srcOrd="0" destOrd="0" parTransId="{C220A04C-516D-4F9E-8F8A-BA2E8FABF253}" sibTransId="{BA00C370-D8E4-4161-89F5-DADB5D3F53E1}"/>
    <dgm:cxn modelId="{B535E188-6386-4B56-9D88-31E5E7EB3B31}" srcId="{ACF8BF20-83B2-48FE-8CF6-F781116EE926}" destId="{81E4F100-F692-40FA-B0B8-BE26B5ABBF1F}" srcOrd="4" destOrd="0" parTransId="{5E2D4F47-1A0B-43E0-A2F8-16D3FCD66EA8}" sibTransId="{AF52A333-776E-4A4A-AE11-83A24351DACB}"/>
    <dgm:cxn modelId="{BCF68E8D-6F67-A54C-AB5E-429130BD5906}" type="presOf" srcId="{81E4F100-F692-40FA-B0B8-BE26B5ABBF1F}" destId="{16EBF00F-7E40-2C4D-AD21-A4496F2B3563}" srcOrd="1" destOrd="0" presId="urn:microsoft.com/office/officeart/2005/8/layout/vProcess5"/>
    <dgm:cxn modelId="{037CAF9B-C8EA-7E4C-9871-F23A09EA9A5E}" type="presOf" srcId="{F64378EA-94BE-4267-85A3-8C157C72978B}" destId="{4B5846E1-8578-974E-8397-CC4E7C9D5BA9}" srcOrd="0" destOrd="0" presId="urn:microsoft.com/office/officeart/2005/8/layout/vProcess5"/>
    <dgm:cxn modelId="{EB9EBFB8-5917-EC47-8AC5-0ED684C5F6F4}" type="presOf" srcId="{B3AB2DA5-CF2E-4679-8BF5-E86CFC91EB09}" destId="{028E590F-F403-4E40-BDAE-83879AD2F7FE}" srcOrd="0" destOrd="0" presId="urn:microsoft.com/office/officeart/2005/8/layout/vProcess5"/>
    <dgm:cxn modelId="{5F9C6FD0-1BC3-4DAE-9F13-44935502B966}" srcId="{ACF8BF20-83B2-48FE-8CF6-F781116EE926}" destId="{F64378EA-94BE-4267-85A3-8C157C72978B}" srcOrd="2" destOrd="0" parTransId="{8138671F-3F0D-4138-804D-B3E659BBD1B6}" sibTransId="{FC57E32E-3D57-4407-88D2-8E3777B5C870}"/>
    <dgm:cxn modelId="{243B9EE5-92B1-F045-9AD2-AC2AA9FD1C82}" type="presOf" srcId="{6B1C9448-EDCC-4C58-9715-65D4CA2E60C0}" destId="{2317D3E0-489F-994F-AB2C-34936766B41F}" srcOrd="0" destOrd="0" presId="urn:microsoft.com/office/officeart/2005/8/layout/vProcess5"/>
    <dgm:cxn modelId="{7A6068F2-E6C3-F041-A63E-F69F9CB35A83}" type="presOf" srcId="{8D3D5A6D-64CE-4DF0-9625-34ECEF1E6228}" destId="{C7396667-5288-C143-8BC4-CB5B1372F73B}" srcOrd="0" destOrd="0" presId="urn:microsoft.com/office/officeart/2005/8/layout/vProcess5"/>
    <dgm:cxn modelId="{CCC24DFD-4797-5647-8B9B-46422EFAD31F}" type="presOf" srcId="{F64378EA-94BE-4267-85A3-8C157C72978B}" destId="{A44C221D-C90F-F044-92CF-59E528893869}" srcOrd="1" destOrd="0" presId="urn:microsoft.com/office/officeart/2005/8/layout/vProcess5"/>
    <dgm:cxn modelId="{3845BCBD-5A93-CE44-A19E-8451F73FB146}" type="presParOf" srcId="{65A9EF45-CDBD-C446-8C52-DBFA38C6E1CC}" destId="{F2328419-57A0-014E-91CA-B56C2E14D9AA}" srcOrd="0" destOrd="0" presId="urn:microsoft.com/office/officeart/2005/8/layout/vProcess5"/>
    <dgm:cxn modelId="{37F73EB9-8510-BA4D-A231-5EEA2C9B1F42}" type="presParOf" srcId="{65A9EF45-CDBD-C446-8C52-DBFA38C6E1CC}" destId="{028E590F-F403-4E40-BDAE-83879AD2F7FE}" srcOrd="1" destOrd="0" presId="urn:microsoft.com/office/officeart/2005/8/layout/vProcess5"/>
    <dgm:cxn modelId="{6F9157B9-D73C-7F43-9D56-D0A61FA4D6BB}" type="presParOf" srcId="{65A9EF45-CDBD-C446-8C52-DBFA38C6E1CC}" destId="{2317D3E0-489F-994F-AB2C-34936766B41F}" srcOrd="2" destOrd="0" presId="urn:microsoft.com/office/officeart/2005/8/layout/vProcess5"/>
    <dgm:cxn modelId="{195F79DE-E00B-CF4D-AC6E-EE0C4C6B4DD6}" type="presParOf" srcId="{65A9EF45-CDBD-C446-8C52-DBFA38C6E1CC}" destId="{4B5846E1-8578-974E-8397-CC4E7C9D5BA9}" srcOrd="3" destOrd="0" presId="urn:microsoft.com/office/officeart/2005/8/layout/vProcess5"/>
    <dgm:cxn modelId="{EDA9EF9F-F853-1540-A110-FB9F8C2A009C}" type="presParOf" srcId="{65A9EF45-CDBD-C446-8C52-DBFA38C6E1CC}" destId="{E6DBD9DD-6020-2C41-B699-C9E8CA345D22}" srcOrd="4" destOrd="0" presId="urn:microsoft.com/office/officeart/2005/8/layout/vProcess5"/>
    <dgm:cxn modelId="{2570AF1E-BA0B-6440-A10F-97C95F6DA739}" type="presParOf" srcId="{65A9EF45-CDBD-C446-8C52-DBFA38C6E1CC}" destId="{01ABC0C9-765E-7845-8E51-7D1AC4A51AC9}" srcOrd="5" destOrd="0" presId="urn:microsoft.com/office/officeart/2005/8/layout/vProcess5"/>
    <dgm:cxn modelId="{910DF89B-1D2C-2A4C-B9F8-AE6F5BB6A25B}" type="presParOf" srcId="{65A9EF45-CDBD-C446-8C52-DBFA38C6E1CC}" destId="{3418EBED-62B7-604D-8D84-6C381F1E85D7}" srcOrd="6" destOrd="0" presId="urn:microsoft.com/office/officeart/2005/8/layout/vProcess5"/>
    <dgm:cxn modelId="{3BA4981C-92E1-E948-B40F-8F2C142AAB35}" type="presParOf" srcId="{65A9EF45-CDBD-C446-8C52-DBFA38C6E1CC}" destId="{C7396667-5288-C143-8BC4-CB5B1372F73B}" srcOrd="7" destOrd="0" presId="urn:microsoft.com/office/officeart/2005/8/layout/vProcess5"/>
    <dgm:cxn modelId="{1EFAA522-2ADC-214E-881F-161DE319D0F8}" type="presParOf" srcId="{65A9EF45-CDBD-C446-8C52-DBFA38C6E1CC}" destId="{2F324A09-0FC7-DC40-96CF-9C919228322E}" srcOrd="8" destOrd="0" presId="urn:microsoft.com/office/officeart/2005/8/layout/vProcess5"/>
    <dgm:cxn modelId="{033FF3EF-E4A1-0A4D-A052-034E12A7C839}" type="presParOf" srcId="{65A9EF45-CDBD-C446-8C52-DBFA38C6E1CC}" destId="{28A1275E-B4FB-B34D-955D-DF06452F53CD}" srcOrd="9" destOrd="0" presId="urn:microsoft.com/office/officeart/2005/8/layout/vProcess5"/>
    <dgm:cxn modelId="{7BD89554-EEFE-DD40-9BC2-D68B346E1D08}" type="presParOf" srcId="{65A9EF45-CDBD-C446-8C52-DBFA38C6E1CC}" destId="{BDDD03A1-B804-0846-A277-FB500A8177FC}" srcOrd="10" destOrd="0" presId="urn:microsoft.com/office/officeart/2005/8/layout/vProcess5"/>
    <dgm:cxn modelId="{13C6A8A6-BFA3-6149-B941-B5B8CA3989BA}" type="presParOf" srcId="{65A9EF45-CDBD-C446-8C52-DBFA38C6E1CC}" destId="{BD1001E3-1E5A-4248-84C8-283BA1DDB791}" srcOrd="11" destOrd="0" presId="urn:microsoft.com/office/officeart/2005/8/layout/vProcess5"/>
    <dgm:cxn modelId="{F8DC0AC5-9C78-004C-9FC4-82B865203C1E}" type="presParOf" srcId="{65A9EF45-CDBD-C446-8C52-DBFA38C6E1CC}" destId="{A44C221D-C90F-F044-92CF-59E528893869}" srcOrd="12" destOrd="0" presId="urn:microsoft.com/office/officeart/2005/8/layout/vProcess5"/>
    <dgm:cxn modelId="{B67C8B71-58B4-C64C-BCEA-3C1269B442CD}" type="presParOf" srcId="{65A9EF45-CDBD-C446-8C52-DBFA38C6E1CC}" destId="{AC628066-4370-1D40-ACC2-6F870D37FC7F}" srcOrd="13" destOrd="0" presId="urn:microsoft.com/office/officeart/2005/8/layout/vProcess5"/>
    <dgm:cxn modelId="{D6787A13-63E5-6F43-AE41-9FD3513E72B5}" type="presParOf" srcId="{65A9EF45-CDBD-C446-8C52-DBFA38C6E1CC}" destId="{16EBF00F-7E40-2C4D-AD21-A4496F2B356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CBDB9A-03A0-4D80-BC3B-098F037903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CAA7175-A075-4968-988F-1D60DC5C999D}">
      <dgm:prSet/>
      <dgm:spPr/>
      <dgm:t>
        <a:bodyPr/>
        <a:lstStyle/>
        <a:p>
          <a:pPr>
            <a:lnSpc>
              <a:spcPct val="100000"/>
            </a:lnSpc>
          </a:pPr>
          <a:r>
            <a:rPr lang="es-CO" dirty="0">
              <a:latin typeface="Montserrat" panose="00000500000000000000" pitchFamily="50" charset="0"/>
            </a:rPr>
            <a:t>Historia clínica y examen físico para clasificar el dolor lumbar.</a:t>
          </a:r>
          <a:endParaRPr lang="en-US" dirty="0">
            <a:latin typeface="Montserrat" panose="00000500000000000000" pitchFamily="50" charset="0"/>
          </a:endParaRPr>
        </a:p>
      </dgm:t>
    </dgm:pt>
    <dgm:pt modelId="{96630596-3D9E-4A7F-8D1A-4C0CFDB938F4}" type="parTrans" cxnId="{3C66984A-EC2B-4BE3-AF20-EBFFB80D111F}">
      <dgm:prSet/>
      <dgm:spPr/>
      <dgm:t>
        <a:bodyPr/>
        <a:lstStyle/>
        <a:p>
          <a:endParaRPr lang="en-US">
            <a:latin typeface="Montserrat" panose="00000500000000000000" pitchFamily="50" charset="0"/>
          </a:endParaRPr>
        </a:p>
      </dgm:t>
    </dgm:pt>
    <dgm:pt modelId="{9DE2134C-EFDA-4FAF-83C2-980944871DFE}" type="sibTrans" cxnId="{3C66984A-EC2B-4BE3-AF20-EBFFB80D111F}">
      <dgm:prSet/>
      <dgm:spPr/>
      <dgm:t>
        <a:bodyPr/>
        <a:lstStyle/>
        <a:p>
          <a:endParaRPr lang="en-US">
            <a:latin typeface="Montserrat" panose="00000500000000000000" pitchFamily="50" charset="0"/>
          </a:endParaRPr>
        </a:p>
      </dgm:t>
    </dgm:pt>
    <dgm:pt modelId="{6DCA6366-8B57-4E3E-AE39-66982E14B113}">
      <dgm:prSet/>
      <dgm:spPr/>
      <dgm:t>
        <a:bodyPr/>
        <a:lstStyle/>
        <a:p>
          <a:pPr>
            <a:lnSpc>
              <a:spcPct val="100000"/>
            </a:lnSpc>
            <a:buFont typeface="Arial" panose="020B0604020202020204" pitchFamily="34" charset="0"/>
            <a:buChar char="•"/>
          </a:pPr>
          <a:r>
            <a:rPr lang="es-CO" dirty="0">
              <a:latin typeface="Montserrat" panose="00000500000000000000" pitchFamily="50" charset="0"/>
            </a:rPr>
            <a:t>Dolor lumbar inespecífico.</a:t>
          </a:r>
          <a:endParaRPr lang="en-US" dirty="0">
            <a:latin typeface="Montserrat" panose="00000500000000000000" pitchFamily="50" charset="0"/>
          </a:endParaRPr>
        </a:p>
      </dgm:t>
    </dgm:pt>
    <dgm:pt modelId="{E24C2754-8A18-4E8F-A2C5-9C4E86633B7B}" type="parTrans" cxnId="{A3957F11-883B-4F6E-96E9-1AD468F6A5D6}">
      <dgm:prSet/>
      <dgm:spPr/>
      <dgm:t>
        <a:bodyPr/>
        <a:lstStyle/>
        <a:p>
          <a:endParaRPr lang="en-US">
            <a:latin typeface="Montserrat" panose="00000500000000000000" pitchFamily="50" charset="0"/>
          </a:endParaRPr>
        </a:p>
      </dgm:t>
    </dgm:pt>
    <dgm:pt modelId="{2B74B9AF-EE5C-45E1-A496-47BA11780868}" type="sibTrans" cxnId="{A3957F11-883B-4F6E-96E9-1AD468F6A5D6}">
      <dgm:prSet/>
      <dgm:spPr/>
      <dgm:t>
        <a:bodyPr/>
        <a:lstStyle/>
        <a:p>
          <a:endParaRPr lang="en-US">
            <a:latin typeface="Montserrat" panose="00000500000000000000" pitchFamily="50" charset="0"/>
          </a:endParaRPr>
        </a:p>
      </dgm:t>
    </dgm:pt>
    <dgm:pt modelId="{96ECB30B-9342-4C35-AF12-7A28A0267B84}">
      <dgm:prSet/>
      <dgm:spPr/>
      <dgm:t>
        <a:bodyPr/>
        <a:lstStyle/>
        <a:p>
          <a:pPr>
            <a:lnSpc>
              <a:spcPct val="100000"/>
            </a:lnSpc>
            <a:buFont typeface="Arial" panose="020B0604020202020204" pitchFamily="34" charset="0"/>
            <a:buChar char="•"/>
          </a:pPr>
          <a:r>
            <a:rPr lang="es-CO" dirty="0">
              <a:latin typeface="Montserrat" panose="00000500000000000000" pitchFamily="50" charset="0"/>
            </a:rPr>
            <a:t>Dolor lumbar asociado con radiculopatía o estenosis espinal.</a:t>
          </a:r>
          <a:endParaRPr lang="en-US" dirty="0">
            <a:latin typeface="Montserrat" panose="00000500000000000000" pitchFamily="50" charset="0"/>
          </a:endParaRPr>
        </a:p>
      </dgm:t>
    </dgm:pt>
    <dgm:pt modelId="{E95A95A3-F1C7-494A-9258-87687D535436}" type="parTrans" cxnId="{E4637CDA-1C12-47A8-BD58-24E0626BB017}">
      <dgm:prSet/>
      <dgm:spPr/>
      <dgm:t>
        <a:bodyPr/>
        <a:lstStyle/>
        <a:p>
          <a:endParaRPr lang="en-US">
            <a:latin typeface="Montserrat" panose="00000500000000000000" pitchFamily="50" charset="0"/>
          </a:endParaRPr>
        </a:p>
      </dgm:t>
    </dgm:pt>
    <dgm:pt modelId="{95C82413-7F88-4507-99CF-038C6E837A77}" type="sibTrans" cxnId="{E4637CDA-1C12-47A8-BD58-24E0626BB017}">
      <dgm:prSet/>
      <dgm:spPr/>
      <dgm:t>
        <a:bodyPr/>
        <a:lstStyle/>
        <a:p>
          <a:endParaRPr lang="en-US">
            <a:latin typeface="Montserrat" panose="00000500000000000000" pitchFamily="50" charset="0"/>
          </a:endParaRPr>
        </a:p>
      </dgm:t>
    </dgm:pt>
    <dgm:pt modelId="{9F3B7D83-F959-4792-89E5-26952B6BF636}">
      <dgm:prSet/>
      <dgm:spPr/>
      <dgm:t>
        <a:bodyPr/>
        <a:lstStyle/>
        <a:p>
          <a:pPr>
            <a:lnSpc>
              <a:spcPct val="100000"/>
            </a:lnSpc>
            <a:buFont typeface="Arial" panose="020B0604020202020204" pitchFamily="34" charset="0"/>
            <a:buChar char="•"/>
          </a:pPr>
          <a:r>
            <a:rPr lang="es-CO" dirty="0">
              <a:latin typeface="Montserrat" panose="00000500000000000000" pitchFamily="50" charset="0"/>
            </a:rPr>
            <a:t>Dolor lumbar asociado con otra causa espinal específica.</a:t>
          </a:r>
          <a:endParaRPr lang="en-US" dirty="0">
            <a:latin typeface="Montserrat" panose="00000500000000000000" pitchFamily="50" charset="0"/>
          </a:endParaRPr>
        </a:p>
      </dgm:t>
    </dgm:pt>
    <dgm:pt modelId="{BED6788D-B514-453B-BC48-4589BC5DB51B}" type="parTrans" cxnId="{1F4E5607-FB7D-4BAC-B333-3556227FDA8A}">
      <dgm:prSet/>
      <dgm:spPr/>
      <dgm:t>
        <a:bodyPr/>
        <a:lstStyle/>
        <a:p>
          <a:endParaRPr lang="en-US">
            <a:latin typeface="Montserrat" panose="00000500000000000000" pitchFamily="50" charset="0"/>
          </a:endParaRPr>
        </a:p>
      </dgm:t>
    </dgm:pt>
    <dgm:pt modelId="{C3EAA56D-DAFD-410F-99E3-477CCACE6B81}" type="sibTrans" cxnId="{1F4E5607-FB7D-4BAC-B333-3556227FDA8A}">
      <dgm:prSet/>
      <dgm:spPr/>
      <dgm:t>
        <a:bodyPr/>
        <a:lstStyle/>
        <a:p>
          <a:endParaRPr lang="en-US">
            <a:latin typeface="Montserrat" panose="00000500000000000000" pitchFamily="50" charset="0"/>
          </a:endParaRPr>
        </a:p>
      </dgm:t>
    </dgm:pt>
    <dgm:pt modelId="{A582FAEA-3F05-421F-8151-681D57426D0A}">
      <dgm:prSet/>
      <dgm:spPr/>
      <dgm:t>
        <a:bodyPr/>
        <a:lstStyle/>
        <a:p>
          <a:pPr>
            <a:lnSpc>
              <a:spcPct val="100000"/>
            </a:lnSpc>
          </a:pPr>
          <a:r>
            <a:rPr lang="es-CO" dirty="0">
              <a:latin typeface="Montserrat" panose="00000500000000000000" pitchFamily="50" charset="0"/>
            </a:rPr>
            <a:t>No obtenga estudios de imagen en pacientes con dolor lumbar inespecífico. </a:t>
          </a:r>
          <a:endParaRPr lang="en-US" dirty="0">
            <a:latin typeface="Montserrat" panose="00000500000000000000" pitchFamily="50" charset="0"/>
          </a:endParaRPr>
        </a:p>
      </dgm:t>
    </dgm:pt>
    <dgm:pt modelId="{99B4BC4C-79A3-4073-89A7-EF95A5D6DC12}" type="parTrans" cxnId="{6421F632-10C3-4C25-83EB-78E5FA25887F}">
      <dgm:prSet/>
      <dgm:spPr/>
      <dgm:t>
        <a:bodyPr/>
        <a:lstStyle/>
        <a:p>
          <a:endParaRPr lang="en-US">
            <a:latin typeface="Montserrat" panose="00000500000000000000" pitchFamily="50" charset="0"/>
          </a:endParaRPr>
        </a:p>
      </dgm:t>
    </dgm:pt>
    <dgm:pt modelId="{6DD9013A-7256-41EA-8E74-DE889E161E9F}" type="sibTrans" cxnId="{6421F632-10C3-4C25-83EB-78E5FA25887F}">
      <dgm:prSet/>
      <dgm:spPr/>
      <dgm:t>
        <a:bodyPr/>
        <a:lstStyle/>
        <a:p>
          <a:endParaRPr lang="en-US">
            <a:latin typeface="Montserrat" panose="00000500000000000000" pitchFamily="50" charset="0"/>
          </a:endParaRPr>
        </a:p>
      </dgm:t>
    </dgm:pt>
    <dgm:pt modelId="{8C77A5A4-4406-44E4-B8F1-882B1FF852F0}">
      <dgm:prSet/>
      <dgm:spPr/>
      <dgm:t>
        <a:bodyPr/>
        <a:lstStyle/>
        <a:p>
          <a:pPr>
            <a:lnSpc>
              <a:spcPct val="100000"/>
            </a:lnSpc>
          </a:pPr>
          <a:r>
            <a:rPr lang="es-CO" dirty="0">
              <a:latin typeface="Montserrat" panose="00000500000000000000" pitchFamily="50" charset="0"/>
            </a:rPr>
            <a:t>Evalúe a los pacientes con dolor lumbar persistente y signos o síntomas de radiculopatía o estenosis espinal con IRM (preferido) o TAC, SOLAMENTE si son candidatos para cirugía o inyección epidural de esteroides.</a:t>
          </a:r>
          <a:endParaRPr lang="en-US" dirty="0">
            <a:latin typeface="Montserrat" panose="00000500000000000000" pitchFamily="50" charset="0"/>
          </a:endParaRPr>
        </a:p>
      </dgm:t>
    </dgm:pt>
    <dgm:pt modelId="{BF3CAB87-C444-4B91-8701-AC8F173FA73C}" type="parTrans" cxnId="{E82CC3C6-6F0D-44FB-9D01-12B9B09FC8C8}">
      <dgm:prSet/>
      <dgm:spPr/>
      <dgm:t>
        <a:bodyPr/>
        <a:lstStyle/>
        <a:p>
          <a:endParaRPr lang="en-US">
            <a:latin typeface="Montserrat" panose="00000500000000000000" pitchFamily="50" charset="0"/>
          </a:endParaRPr>
        </a:p>
      </dgm:t>
    </dgm:pt>
    <dgm:pt modelId="{0B8779A7-A066-4A67-BC74-E429A4A21D47}" type="sibTrans" cxnId="{E82CC3C6-6F0D-44FB-9D01-12B9B09FC8C8}">
      <dgm:prSet/>
      <dgm:spPr/>
      <dgm:t>
        <a:bodyPr/>
        <a:lstStyle/>
        <a:p>
          <a:endParaRPr lang="en-US">
            <a:latin typeface="Montserrat" panose="00000500000000000000" pitchFamily="50" charset="0"/>
          </a:endParaRPr>
        </a:p>
      </dgm:t>
    </dgm:pt>
    <dgm:pt modelId="{92706114-134B-46C8-A0F1-832749C75D2D}" type="pres">
      <dgm:prSet presAssocID="{9ECBDB9A-03A0-4D80-BC3B-098F037903F3}" presName="root" presStyleCnt="0">
        <dgm:presLayoutVars>
          <dgm:dir/>
          <dgm:resizeHandles val="exact"/>
        </dgm:presLayoutVars>
      </dgm:prSet>
      <dgm:spPr/>
    </dgm:pt>
    <dgm:pt modelId="{4387CCCE-5FAC-4BC9-88E4-FD4C868EB87E}" type="pres">
      <dgm:prSet presAssocID="{CCAA7175-A075-4968-988F-1D60DC5C999D}" presName="compNode" presStyleCnt="0"/>
      <dgm:spPr/>
    </dgm:pt>
    <dgm:pt modelId="{85B382FF-3223-4A54-B903-C037DC98090F}" type="pres">
      <dgm:prSet presAssocID="{CCAA7175-A075-4968-988F-1D60DC5C999D}" presName="bgRect" presStyleLbl="bgShp" presStyleIdx="0" presStyleCnt="3" custLinFactNeighborY="-43"/>
      <dgm:spPr/>
    </dgm:pt>
    <dgm:pt modelId="{6B41ED4B-04CA-4FB2-9C43-71EC2083CD7A}" type="pres">
      <dgm:prSet presAssocID="{CCAA7175-A075-4968-988F-1D60DC5C99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4C366B9-EA3E-4109-A645-91FBA96ED720}" type="pres">
      <dgm:prSet presAssocID="{CCAA7175-A075-4968-988F-1D60DC5C999D}" presName="spaceRect" presStyleCnt="0"/>
      <dgm:spPr/>
    </dgm:pt>
    <dgm:pt modelId="{26110A39-A78D-4DCE-B5D7-233FACFA3D64}" type="pres">
      <dgm:prSet presAssocID="{CCAA7175-A075-4968-988F-1D60DC5C999D}" presName="parTx" presStyleLbl="revTx" presStyleIdx="0" presStyleCnt="4">
        <dgm:presLayoutVars>
          <dgm:chMax val="0"/>
          <dgm:chPref val="0"/>
        </dgm:presLayoutVars>
      </dgm:prSet>
      <dgm:spPr/>
    </dgm:pt>
    <dgm:pt modelId="{482D7496-2EE4-4CEA-BD5B-8E6BF8BFEC6E}" type="pres">
      <dgm:prSet presAssocID="{CCAA7175-A075-4968-988F-1D60DC5C999D}" presName="desTx" presStyleLbl="revTx" presStyleIdx="1" presStyleCnt="4">
        <dgm:presLayoutVars/>
      </dgm:prSet>
      <dgm:spPr/>
    </dgm:pt>
    <dgm:pt modelId="{47C8AAAC-55EC-4304-9059-073507B6DE75}" type="pres">
      <dgm:prSet presAssocID="{9DE2134C-EFDA-4FAF-83C2-980944871DFE}" presName="sibTrans" presStyleCnt="0"/>
      <dgm:spPr/>
    </dgm:pt>
    <dgm:pt modelId="{D5C84E4A-57F7-4BAF-A493-E02C47B9AD18}" type="pres">
      <dgm:prSet presAssocID="{A582FAEA-3F05-421F-8151-681D57426D0A}" presName="compNode" presStyleCnt="0"/>
      <dgm:spPr/>
    </dgm:pt>
    <dgm:pt modelId="{8547A133-784E-4881-9C80-C0B65010FC5B}" type="pres">
      <dgm:prSet presAssocID="{A582FAEA-3F05-421F-8151-681D57426D0A}" presName="bgRect" presStyleLbl="bgShp" presStyleIdx="1" presStyleCnt="3"/>
      <dgm:spPr/>
    </dgm:pt>
    <dgm:pt modelId="{EB390347-6CA5-445C-B245-324FC08A9D84}" type="pres">
      <dgm:prSet presAssocID="{A582FAEA-3F05-421F-8151-681D57426D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0B2C818-6F0C-4DC4-A5C0-00BD2F42C81F}" type="pres">
      <dgm:prSet presAssocID="{A582FAEA-3F05-421F-8151-681D57426D0A}" presName="spaceRect" presStyleCnt="0"/>
      <dgm:spPr/>
    </dgm:pt>
    <dgm:pt modelId="{B3755D11-C8FD-4B9C-B12D-58DE44BB1221}" type="pres">
      <dgm:prSet presAssocID="{A582FAEA-3F05-421F-8151-681D57426D0A}" presName="parTx" presStyleLbl="revTx" presStyleIdx="2" presStyleCnt="4">
        <dgm:presLayoutVars>
          <dgm:chMax val="0"/>
          <dgm:chPref val="0"/>
        </dgm:presLayoutVars>
      </dgm:prSet>
      <dgm:spPr/>
    </dgm:pt>
    <dgm:pt modelId="{3A0907FD-4CDD-4E9F-AAB5-D1BC4922A107}" type="pres">
      <dgm:prSet presAssocID="{6DD9013A-7256-41EA-8E74-DE889E161E9F}" presName="sibTrans" presStyleCnt="0"/>
      <dgm:spPr/>
    </dgm:pt>
    <dgm:pt modelId="{49DD8EF8-8909-46F2-B7A5-0AB72120F128}" type="pres">
      <dgm:prSet presAssocID="{8C77A5A4-4406-44E4-B8F1-882B1FF852F0}" presName="compNode" presStyleCnt="0"/>
      <dgm:spPr/>
    </dgm:pt>
    <dgm:pt modelId="{A94C7341-226A-448C-9976-D3DE75065666}" type="pres">
      <dgm:prSet presAssocID="{8C77A5A4-4406-44E4-B8F1-882B1FF852F0}" presName="bgRect" presStyleLbl="bgShp" presStyleIdx="2" presStyleCnt="3"/>
      <dgm:spPr/>
    </dgm:pt>
    <dgm:pt modelId="{367C8939-FFAE-470D-94D0-CFA0CA2CC2D3}" type="pres">
      <dgm:prSet presAssocID="{8C77A5A4-4406-44E4-B8F1-882B1FF852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E5DFD3CC-C9AF-497E-A8FF-265D55928505}" type="pres">
      <dgm:prSet presAssocID="{8C77A5A4-4406-44E4-B8F1-882B1FF852F0}" presName="spaceRect" presStyleCnt="0"/>
      <dgm:spPr/>
    </dgm:pt>
    <dgm:pt modelId="{7EAD9395-BF7F-4C71-B387-3B94D846C2CD}" type="pres">
      <dgm:prSet presAssocID="{8C77A5A4-4406-44E4-B8F1-882B1FF852F0}" presName="parTx" presStyleLbl="revTx" presStyleIdx="3" presStyleCnt="4">
        <dgm:presLayoutVars>
          <dgm:chMax val="0"/>
          <dgm:chPref val="0"/>
        </dgm:presLayoutVars>
      </dgm:prSet>
      <dgm:spPr/>
    </dgm:pt>
  </dgm:ptLst>
  <dgm:cxnLst>
    <dgm:cxn modelId="{1F4E5607-FB7D-4BAC-B333-3556227FDA8A}" srcId="{CCAA7175-A075-4968-988F-1D60DC5C999D}" destId="{9F3B7D83-F959-4792-89E5-26952B6BF636}" srcOrd="2" destOrd="0" parTransId="{BED6788D-B514-453B-BC48-4589BC5DB51B}" sibTransId="{C3EAA56D-DAFD-410F-99E3-477CCACE6B81}"/>
    <dgm:cxn modelId="{A3957F11-883B-4F6E-96E9-1AD468F6A5D6}" srcId="{CCAA7175-A075-4968-988F-1D60DC5C999D}" destId="{6DCA6366-8B57-4E3E-AE39-66982E14B113}" srcOrd="0" destOrd="0" parTransId="{E24C2754-8A18-4E8F-A2C5-9C4E86633B7B}" sibTransId="{2B74B9AF-EE5C-45E1-A496-47BA11780868}"/>
    <dgm:cxn modelId="{0695AC18-F5CD-4DE6-9674-00C0BE904BA6}" type="presOf" srcId="{6DCA6366-8B57-4E3E-AE39-66982E14B113}" destId="{482D7496-2EE4-4CEA-BD5B-8E6BF8BFEC6E}" srcOrd="0" destOrd="0" presId="urn:microsoft.com/office/officeart/2018/2/layout/IconVerticalSolidList"/>
    <dgm:cxn modelId="{6421F632-10C3-4C25-83EB-78E5FA25887F}" srcId="{9ECBDB9A-03A0-4D80-BC3B-098F037903F3}" destId="{A582FAEA-3F05-421F-8151-681D57426D0A}" srcOrd="1" destOrd="0" parTransId="{99B4BC4C-79A3-4073-89A7-EF95A5D6DC12}" sibTransId="{6DD9013A-7256-41EA-8E74-DE889E161E9F}"/>
    <dgm:cxn modelId="{5AA6CC3C-A7EE-44BC-9192-50B223283BF4}" type="presOf" srcId="{96ECB30B-9342-4C35-AF12-7A28A0267B84}" destId="{482D7496-2EE4-4CEA-BD5B-8E6BF8BFEC6E}" srcOrd="0" destOrd="1" presId="urn:microsoft.com/office/officeart/2018/2/layout/IconVerticalSolidList"/>
    <dgm:cxn modelId="{3C66984A-EC2B-4BE3-AF20-EBFFB80D111F}" srcId="{9ECBDB9A-03A0-4D80-BC3B-098F037903F3}" destId="{CCAA7175-A075-4968-988F-1D60DC5C999D}" srcOrd="0" destOrd="0" parTransId="{96630596-3D9E-4A7F-8D1A-4C0CFDB938F4}" sibTransId="{9DE2134C-EFDA-4FAF-83C2-980944871DFE}"/>
    <dgm:cxn modelId="{1E3DBE56-547A-452B-B07C-4F79A62C80A5}" type="presOf" srcId="{8C77A5A4-4406-44E4-B8F1-882B1FF852F0}" destId="{7EAD9395-BF7F-4C71-B387-3B94D846C2CD}" srcOrd="0" destOrd="0" presId="urn:microsoft.com/office/officeart/2018/2/layout/IconVerticalSolidList"/>
    <dgm:cxn modelId="{1894C18A-D84E-47DE-ABEC-D6E6FB11CA9F}" type="presOf" srcId="{A582FAEA-3F05-421F-8151-681D57426D0A}" destId="{B3755D11-C8FD-4B9C-B12D-58DE44BB1221}" srcOrd="0" destOrd="0" presId="urn:microsoft.com/office/officeart/2018/2/layout/IconVerticalSolidList"/>
    <dgm:cxn modelId="{D9287EA2-F50E-44DF-8661-FE2051A72609}" type="presOf" srcId="{9F3B7D83-F959-4792-89E5-26952B6BF636}" destId="{482D7496-2EE4-4CEA-BD5B-8E6BF8BFEC6E}" srcOrd="0" destOrd="2" presId="urn:microsoft.com/office/officeart/2018/2/layout/IconVerticalSolidList"/>
    <dgm:cxn modelId="{E82CC3C6-6F0D-44FB-9D01-12B9B09FC8C8}" srcId="{9ECBDB9A-03A0-4D80-BC3B-098F037903F3}" destId="{8C77A5A4-4406-44E4-B8F1-882B1FF852F0}" srcOrd="2" destOrd="0" parTransId="{BF3CAB87-C444-4B91-8701-AC8F173FA73C}" sibTransId="{0B8779A7-A066-4A67-BC74-E429A4A21D47}"/>
    <dgm:cxn modelId="{E4637CDA-1C12-47A8-BD58-24E0626BB017}" srcId="{CCAA7175-A075-4968-988F-1D60DC5C999D}" destId="{96ECB30B-9342-4C35-AF12-7A28A0267B84}" srcOrd="1" destOrd="0" parTransId="{E95A95A3-F1C7-494A-9258-87687D535436}" sibTransId="{95C82413-7F88-4507-99CF-038C6E837A77}"/>
    <dgm:cxn modelId="{B316A0F1-4046-43C0-9FB0-A2659439ADE6}" type="presOf" srcId="{CCAA7175-A075-4968-988F-1D60DC5C999D}" destId="{26110A39-A78D-4DCE-B5D7-233FACFA3D64}" srcOrd="0" destOrd="0" presId="urn:microsoft.com/office/officeart/2018/2/layout/IconVerticalSolidList"/>
    <dgm:cxn modelId="{83C923F7-7744-4C90-AF52-E87384FBEAF4}" type="presOf" srcId="{9ECBDB9A-03A0-4D80-BC3B-098F037903F3}" destId="{92706114-134B-46C8-A0F1-832749C75D2D}" srcOrd="0" destOrd="0" presId="urn:microsoft.com/office/officeart/2018/2/layout/IconVerticalSolidList"/>
    <dgm:cxn modelId="{2CC761FD-1B9E-4BB9-A9BE-5B51C02B3E27}" type="presParOf" srcId="{92706114-134B-46C8-A0F1-832749C75D2D}" destId="{4387CCCE-5FAC-4BC9-88E4-FD4C868EB87E}" srcOrd="0" destOrd="0" presId="urn:microsoft.com/office/officeart/2018/2/layout/IconVerticalSolidList"/>
    <dgm:cxn modelId="{1829B576-B33B-4F23-8712-59CABA6210C4}" type="presParOf" srcId="{4387CCCE-5FAC-4BC9-88E4-FD4C868EB87E}" destId="{85B382FF-3223-4A54-B903-C037DC98090F}" srcOrd="0" destOrd="0" presId="urn:microsoft.com/office/officeart/2018/2/layout/IconVerticalSolidList"/>
    <dgm:cxn modelId="{758796E4-9ACD-4ECC-9FB0-4D516F11E910}" type="presParOf" srcId="{4387CCCE-5FAC-4BC9-88E4-FD4C868EB87E}" destId="{6B41ED4B-04CA-4FB2-9C43-71EC2083CD7A}" srcOrd="1" destOrd="0" presId="urn:microsoft.com/office/officeart/2018/2/layout/IconVerticalSolidList"/>
    <dgm:cxn modelId="{AB4CF444-0EC9-4AC3-9D45-0F75BD646932}" type="presParOf" srcId="{4387CCCE-5FAC-4BC9-88E4-FD4C868EB87E}" destId="{34C366B9-EA3E-4109-A645-91FBA96ED720}" srcOrd="2" destOrd="0" presId="urn:microsoft.com/office/officeart/2018/2/layout/IconVerticalSolidList"/>
    <dgm:cxn modelId="{DAC8A876-059B-4289-BA0D-0D021C33CADE}" type="presParOf" srcId="{4387CCCE-5FAC-4BC9-88E4-FD4C868EB87E}" destId="{26110A39-A78D-4DCE-B5D7-233FACFA3D64}" srcOrd="3" destOrd="0" presId="urn:microsoft.com/office/officeart/2018/2/layout/IconVerticalSolidList"/>
    <dgm:cxn modelId="{A4154DEE-9E8D-4C84-8636-9E9E2A1A7E10}" type="presParOf" srcId="{4387CCCE-5FAC-4BC9-88E4-FD4C868EB87E}" destId="{482D7496-2EE4-4CEA-BD5B-8E6BF8BFEC6E}" srcOrd="4" destOrd="0" presId="urn:microsoft.com/office/officeart/2018/2/layout/IconVerticalSolidList"/>
    <dgm:cxn modelId="{D7DCD974-AB85-4675-8CCF-867D2FACEE25}" type="presParOf" srcId="{92706114-134B-46C8-A0F1-832749C75D2D}" destId="{47C8AAAC-55EC-4304-9059-073507B6DE75}" srcOrd="1" destOrd="0" presId="urn:microsoft.com/office/officeart/2018/2/layout/IconVerticalSolidList"/>
    <dgm:cxn modelId="{3DABABC0-7622-4CAA-ADBA-5F23C72DDC3A}" type="presParOf" srcId="{92706114-134B-46C8-A0F1-832749C75D2D}" destId="{D5C84E4A-57F7-4BAF-A493-E02C47B9AD18}" srcOrd="2" destOrd="0" presId="urn:microsoft.com/office/officeart/2018/2/layout/IconVerticalSolidList"/>
    <dgm:cxn modelId="{5CD9D21E-1F52-4E12-9D5F-0365AD88AA2E}" type="presParOf" srcId="{D5C84E4A-57F7-4BAF-A493-E02C47B9AD18}" destId="{8547A133-784E-4881-9C80-C0B65010FC5B}" srcOrd="0" destOrd="0" presId="urn:microsoft.com/office/officeart/2018/2/layout/IconVerticalSolidList"/>
    <dgm:cxn modelId="{CE7EC1C5-8618-4FB1-A457-D582F782BF99}" type="presParOf" srcId="{D5C84E4A-57F7-4BAF-A493-E02C47B9AD18}" destId="{EB390347-6CA5-445C-B245-324FC08A9D84}" srcOrd="1" destOrd="0" presId="urn:microsoft.com/office/officeart/2018/2/layout/IconVerticalSolidList"/>
    <dgm:cxn modelId="{723588DB-86F2-4AB6-96D3-6D7C9DFD6DBC}" type="presParOf" srcId="{D5C84E4A-57F7-4BAF-A493-E02C47B9AD18}" destId="{A0B2C818-6F0C-4DC4-A5C0-00BD2F42C81F}" srcOrd="2" destOrd="0" presId="urn:microsoft.com/office/officeart/2018/2/layout/IconVerticalSolidList"/>
    <dgm:cxn modelId="{6D863B85-D3E4-4E2B-AE32-D4409D9282F5}" type="presParOf" srcId="{D5C84E4A-57F7-4BAF-A493-E02C47B9AD18}" destId="{B3755D11-C8FD-4B9C-B12D-58DE44BB1221}" srcOrd="3" destOrd="0" presId="urn:microsoft.com/office/officeart/2018/2/layout/IconVerticalSolidList"/>
    <dgm:cxn modelId="{8301F6F1-9404-4825-9955-8AFE351DBE24}" type="presParOf" srcId="{92706114-134B-46C8-A0F1-832749C75D2D}" destId="{3A0907FD-4CDD-4E9F-AAB5-D1BC4922A107}" srcOrd="3" destOrd="0" presId="urn:microsoft.com/office/officeart/2018/2/layout/IconVerticalSolidList"/>
    <dgm:cxn modelId="{C909DEAA-4A45-4D98-BE7C-367F4569877B}" type="presParOf" srcId="{92706114-134B-46C8-A0F1-832749C75D2D}" destId="{49DD8EF8-8909-46F2-B7A5-0AB72120F128}" srcOrd="4" destOrd="0" presId="urn:microsoft.com/office/officeart/2018/2/layout/IconVerticalSolidList"/>
    <dgm:cxn modelId="{D2C16329-044F-4DDF-A88D-3242C8534E95}" type="presParOf" srcId="{49DD8EF8-8909-46F2-B7A5-0AB72120F128}" destId="{A94C7341-226A-448C-9976-D3DE75065666}" srcOrd="0" destOrd="0" presId="urn:microsoft.com/office/officeart/2018/2/layout/IconVerticalSolidList"/>
    <dgm:cxn modelId="{99D91665-119D-43A7-B0B9-B0446E08E944}" type="presParOf" srcId="{49DD8EF8-8909-46F2-B7A5-0AB72120F128}" destId="{367C8939-FFAE-470D-94D0-CFA0CA2CC2D3}" srcOrd="1" destOrd="0" presId="urn:microsoft.com/office/officeart/2018/2/layout/IconVerticalSolidList"/>
    <dgm:cxn modelId="{E2B7FF45-F818-432F-BF9E-1CE89988B692}" type="presParOf" srcId="{49DD8EF8-8909-46F2-B7A5-0AB72120F128}" destId="{E5DFD3CC-C9AF-497E-A8FF-265D55928505}" srcOrd="2" destOrd="0" presId="urn:microsoft.com/office/officeart/2018/2/layout/IconVerticalSolidList"/>
    <dgm:cxn modelId="{1229E2AF-495E-4817-8BE8-590A34D4622C}" type="presParOf" srcId="{49DD8EF8-8909-46F2-B7A5-0AB72120F128}" destId="{7EAD9395-BF7F-4C71-B387-3B94D846C2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5998F2-F8CE-46C0-845F-636ED909F29F}"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E495FB6-28D5-412A-B0DF-64A8AFD113E7}">
      <dgm:prSet custT="1"/>
      <dgm:spPr/>
      <dgm:t>
        <a:bodyPr/>
        <a:lstStyle/>
        <a:p>
          <a:pPr>
            <a:defRPr b="1"/>
          </a:pPr>
          <a:r>
            <a:rPr lang="es-CO" sz="1600" dirty="0">
              <a:solidFill>
                <a:srgbClr val="112C44"/>
              </a:solidFill>
              <a:latin typeface="Montserrat" panose="00000500000000000000" pitchFamily="50" charset="0"/>
            </a:rPr>
            <a:t>Considerar si hay banderas rojas.</a:t>
          </a:r>
          <a:endParaRPr lang="en-US" sz="1600" dirty="0">
            <a:solidFill>
              <a:srgbClr val="112C44"/>
            </a:solidFill>
            <a:latin typeface="Montserrat" panose="00000500000000000000" pitchFamily="50" charset="0"/>
          </a:endParaRPr>
        </a:p>
      </dgm:t>
    </dgm:pt>
    <dgm:pt modelId="{14971721-223D-490C-8561-57C677098C92}" type="parTrans" cxnId="{593D7F32-77C8-4A7B-A608-E8778FF33861}">
      <dgm:prSet/>
      <dgm:spPr/>
      <dgm:t>
        <a:bodyPr/>
        <a:lstStyle/>
        <a:p>
          <a:endParaRPr lang="en-US" sz="1600">
            <a:solidFill>
              <a:srgbClr val="112C44"/>
            </a:solidFill>
            <a:latin typeface="Montserrat" panose="00000500000000000000" pitchFamily="50" charset="0"/>
          </a:endParaRPr>
        </a:p>
      </dgm:t>
    </dgm:pt>
    <dgm:pt modelId="{112F9ACF-377A-4C06-BE7B-D70AA265BA3F}" type="sibTrans" cxnId="{593D7F32-77C8-4A7B-A608-E8778FF33861}">
      <dgm:prSet/>
      <dgm:spPr/>
      <dgm:t>
        <a:bodyPr/>
        <a:lstStyle/>
        <a:p>
          <a:endParaRPr lang="en-US" sz="1600">
            <a:solidFill>
              <a:srgbClr val="112C44"/>
            </a:solidFill>
            <a:latin typeface="Montserrat" panose="00000500000000000000" pitchFamily="50" charset="0"/>
          </a:endParaRPr>
        </a:p>
      </dgm:t>
    </dgm:pt>
    <dgm:pt modelId="{E63007B2-3E0F-4A50-86D0-2B5C6FE3DD11}">
      <dgm:prSet custT="1"/>
      <dgm:spPr/>
      <dgm:t>
        <a:bodyPr/>
        <a:lstStyle/>
        <a:p>
          <a:pPr>
            <a:defRPr b="1"/>
          </a:pPr>
          <a:r>
            <a:rPr lang="es-CO" sz="1600" dirty="0">
              <a:solidFill>
                <a:srgbClr val="112C44"/>
              </a:solidFill>
              <a:latin typeface="Montserrat" panose="00000500000000000000" pitchFamily="50" charset="0"/>
            </a:rPr>
            <a:t>Las imágenes deben retrasarse 1-2 meses en pacientes con dolor lumbar crónico inespecífico sin bandera roja.</a:t>
          </a:r>
          <a:endParaRPr lang="en-US" sz="1600" dirty="0">
            <a:solidFill>
              <a:srgbClr val="112C44"/>
            </a:solidFill>
            <a:latin typeface="Montserrat" panose="00000500000000000000" pitchFamily="50" charset="0"/>
          </a:endParaRPr>
        </a:p>
      </dgm:t>
    </dgm:pt>
    <dgm:pt modelId="{49073583-113C-4B99-B991-BE6E03D372EF}" type="parTrans" cxnId="{499A9CBB-DFA2-42B3-89DB-F629C76D2628}">
      <dgm:prSet/>
      <dgm:spPr/>
      <dgm:t>
        <a:bodyPr/>
        <a:lstStyle/>
        <a:p>
          <a:endParaRPr lang="en-US" sz="1600">
            <a:solidFill>
              <a:srgbClr val="112C44"/>
            </a:solidFill>
            <a:latin typeface="Montserrat" panose="00000500000000000000" pitchFamily="50" charset="0"/>
          </a:endParaRPr>
        </a:p>
      </dgm:t>
    </dgm:pt>
    <dgm:pt modelId="{AF642262-E3D3-484A-944A-02FC51E19BE9}" type="sibTrans" cxnId="{499A9CBB-DFA2-42B3-89DB-F629C76D2628}">
      <dgm:prSet/>
      <dgm:spPr/>
      <dgm:t>
        <a:bodyPr/>
        <a:lstStyle/>
        <a:p>
          <a:endParaRPr lang="en-US" sz="1600">
            <a:solidFill>
              <a:srgbClr val="112C44"/>
            </a:solidFill>
            <a:latin typeface="Montserrat" panose="00000500000000000000" pitchFamily="50" charset="0"/>
          </a:endParaRPr>
        </a:p>
      </dgm:t>
    </dgm:pt>
    <dgm:pt modelId="{67FFB86A-6EC1-4209-88F8-97F611E53FD2}">
      <dgm:prSet custT="1"/>
      <dgm:spPr/>
      <dgm:t>
        <a:bodyPr/>
        <a:lstStyle/>
        <a:p>
          <a:pPr>
            <a:defRPr b="1"/>
          </a:pPr>
          <a:r>
            <a:rPr lang="es-CO" sz="1600" dirty="0">
              <a:solidFill>
                <a:srgbClr val="112C44"/>
              </a:solidFill>
              <a:latin typeface="Montserrat" panose="00000500000000000000" pitchFamily="50" charset="0"/>
            </a:rPr>
            <a:t>Justificación para evitar las imágenes 1-2 meses.</a:t>
          </a:r>
          <a:endParaRPr lang="en-US" sz="1600" dirty="0">
            <a:solidFill>
              <a:srgbClr val="112C44"/>
            </a:solidFill>
            <a:latin typeface="Montserrat" panose="00000500000000000000" pitchFamily="50" charset="0"/>
          </a:endParaRPr>
        </a:p>
      </dgm:t>
    </dgm:pt>
    <dgm:pt modelId="{DDA216A3-DD23-4832-8190-850BD19CA299}" type="parTrans" cxnId="{90D1BFA2-0C5A-40C0-BD72-289FC3A87F55}">
      <dgm:prSet/>
      <dgm:spPr/>
      <dgm:t>
        <a:bodyPr/>
        <a:lstStyle/>
        <a:p>
          <a:endParaRPr lang="en-US" sz="1600">
            <a:solidFill>
              <a:srgbClr val="112C44"/>
            </a:solidFill>
            <a:latin typeface="Montserrat" panose="00000500000000000000" pitchFamily="50" charset="0"/>
          </a:endParaRPr>
        </a:p>
      </dgm:t>
    </dgm:pt>
    <dgm:pt modelId="{AA9714C7-BA3D-4FB0-A5A3-9B1393BBD0EC}" type="sibTrans" cxnId="{90D1BFA2-0C5A-40C0-BD72-289FC3A87F55}">
      <dgm:prSet/>
      <dgm:spPr/>
      <dgm:t>
        <a:bodyPr/>
        <a:lstStyle/>
        <a:p>
          <a:endParaRPr lang="en-US" sz="1600">
            <a:solidFill>
              <a:srgbClr val="112C44"/>
            </a:solidFill>
            <a:latin typeface="Montserrat" panose="00000500000000000000" pitchFamily="50" charset="0"/>
          </a:endParaRPr>
        </a:p>
      </dgm:t>
    </dgm:pt>
    <dgm:pt modelId="{CB6A40EC-85D9-4F05-A5EC-C5FA514A4875}">
      <dgm:prSet custT="1"/>
      <dgm:spPr/>
      <dgm:t>
        <a:bodyPr/>
        <a:lstStyle/>
        <a:p>
          <a:pPr algn="ctr">
            <a:buFont typeface="Arial" panose="020B0604020202020204" pitchFamily="34" charset="0"/>
            <a:buChar char="•"/>
          </a:pPr>
          <a:r>
            <a:rPr lang="es-CO" sz="1600" dirty="0">
              <a:solidFill>
                <a:srgbClr val="112C44"/>
              </a:solidFill>
              <a:latin typeface="Montserrat" panose="00000500000000000000" pitchFamily="50" charset="0"/>
            </a:rPr>
            <a:t>Daño innecesario al paciente.</a:t>
          </a:r>
          <a:endParaRPr lang="en-US" sz="1600" dirty="0">
            <a:solidFill>
              <a:srgbClr val="112C44"/>
            </a:solidFill>
            <a:latin typeface="Montserrat" panose="00000500000000000000" pitchFamily="50" charset="0"/>
          </a:endParaRPr>
        </a:p>
      </dgm:t>
    </dgm:pt>
    <dgm:pt modelId="{3A89A14B-FE34-4CBA-B70C-9C4E1F31DD91}" type="parTrans" cxnId="{F869B3E2-FC59-4848-BA9E-0198BEA11523}">
      <dgm:prSet/>
      <dgm:spPr/>
      <dgm:t>
        <a:bodyPr/>
        <a:lstStyle/>
        <a:p>
          <a:endParaRPr lang="en-US" sz="1600">
            <a:solidFill>
              <a:srgbClr val="112C44"/>
            </a:solidFill>
            <a:latin typeface="Montserrat" panose="00000500000000000000" pitchFamily="50" charset="0"/>
          </a:endParaRPr>
        </a:p>
      </dgm:t>
    </dgm:pt>
    <dgm:pt modelId="{D57F6F8D-859D-4443-8EE1-E81D5A3B36BD}" type="sibTrans" cxnId="{F869B3E2-FC59-4848-BA9E-0198BEA11523}">
      <dgm:prSet/>
      <dgm:spPr/>
      <dgm:t>
        <a:bodyPr/>
        <a:lstStyle/>
        <a:p>
          <a:endParaRPr lang="en-US" sz="1600">
            <a:solidFill>
              <a:srgbClr val="112C44"/>
            </a:solidFill>
            <a:latin typeface="Montserrat" panose="00000500000000000000" pitchFamily="50" charset="0"/>
          </a:endParaRPr>
        </a:p>
      </dgm:t>
    </dgm:pt>
    <dgm:pt modelId="{47AB7652-14C6-40E2-8597-1A6223E19693}">
      <dgm:prSet custT="1"/>
      <dgm:spPr/>
      <dgm:t>
        <a:bodyPr/>
        <a:lstStyle/>
        <a:p>
          <a:pPr algn="ctr">
            <a:buFont typeface="Arial" panose="020B0604020202020204" pitchFamily="34" charset="0"/>
            <a:buChar char="•"/>
          </a:pPr>
          <a:r>
            <a:rPr lang="es-CO" sz="1600" dirty="0">
              <a:solidFill>
                <a:srgbClr val="112C44"/>
              </a:solidFill>
              <a:latin typeface="Montserrat" panose="00000500000000000000" pitchFamily="50" charset="0"/>
            </a:rPr>
            <a:t>Pruebas de diagnóstico y tratamiento innecesarios.</a:t>
          </a:r>
          <a:endParaRPr lang="en-US" sz="1600" dirty="0">
            <a:solidFill>
              <a:srgbClr val="112C44"/>
            </a:solidFill>
            <a:latin typeface="Montserrat" panose="00000500000000000000" pitchFamily="50" charset="0"/>
          </a:endParaRPr>
        </a:p>
      </dgm:t>
    </dgm:pt>
    <dgm:pt modelId="{BC45272A-47A4-4C5E-B2DF-80BF106C7511}" type="parTrans" cxnId="{B6CF6125-D497-48F2-BFE4-B15074E63FE8}">
      <dgm:prSet/>
      <dgm:spPr/>
      <dgm:t>
        <a:bodyPr/>
        <a:lstStyle/>
        <a:p>
          <a:endParaRPr lang="en-US" sz="1600">
            <a:solidFill>
              <a:srgbClr val="112C44"/>
            </a:solidFill>
            <a:latin typeface="Montserrat" panose="00000500000000000000" pitchFamily="50" charset="0"/>
          </a:endParaRPr>
        </a:p>
      </dgm:t>
    </dgm:pt>
    <dgm:pt modelId="{46143DB5-9C49-4D45-8842-0021D6DB5D55}" type="sibTrans" cxnId="{B6CF6125-D497-48F2-BFE4-B15074E63FE8}">
      <dgm:prSet/>
      <dgm:spPr/>
      <dgm:t>
        <a:bodyPr/>
        <a:lstStyle/>
        <a:p>
          <a:endParaRPr lang="en-US" sz="1600">
            <a:solidFill>
              <a:srgbClr val="112C44"/>
            </a:solidFill>
            <a:latin typeface="Montserrat" panose="00000500000000000000" pitchFamily="50" charset="0"/>
          </a:endParaRPr>
        </a:p>
      </dgm:t>
    </dgm:pt>
    <dgm:pt modelId="{5D1F9CC8-1D41-4688-9D1E-92896EE24691}">
      <dgm:prSet custT="1"/>
      <dgm:spPr/>
      <dgm:t>
        <a:bodyPr/>
        <a:lstStyle/>
        <a:p>
          <a:pPr algn="ctr">
            <a:buFont typeface="Arial" panose="020B0604020202020204" pitchFamily="34" charset="0"/>
            <a:buChar char="•"/>
          </a:pPr>
          <a:r>
            <a:rPr lang="es-CO" sz="1600" dirty="0">
              <a:solidFill>
                <a:srgbClr val="112C44"/>
              </a:solidFill>
              <a:latin typeface="Montserrat" panose="00000500000000000000" pitchFamily="50" charset="0"/>
            </a:rPr>
            <a:t>Preocupación innecesaria del paciente.</a:t>
          </a:r>
          <a:endParaRPr lang="en-US" sz="1600" dirty="0">
            <a:solidFill>
              <a:srgbClr val="112C44"/>
            </a:solidFill>
            <a:latin typeface="Montserrat" panose="00000500000000000000" pitchFamily="50" charset="0"/>
          </a:endParaRPr>
        </a:p>
      </dgm:t>
    </dgm:pt>
    <dgm:pt modelId="{AF4F94F3-1442-44B7-9850-994AC47DF54A}" type="parTrans" cxnId="{29CCBCCE-0BD1-49D2-A425-A9A4D2117B77}">
      <dgm:prSet/>
      <dgm:spPr/>
      <dgm:t>
        <a:bodyPr/>
        <a:lstStyle/>
        <a:p>
          <a:endParaRPr lang="en-US" sz="1600">
            <a:solidFill>
              <a:srgbClr val="112C44"/>
            </a:solidFill>
            <a:latin typeface="Montserrat" panose="00000500000000000000" pitchFamily="50" charset="0"/>
          </a:endParaRPr>
        </a:p>
      </dgm:t>
    </dgm:pt>
    <dgm:pt modelId="{02EFCFFE-FD78-4C53-968C-F46859EE02B3}" type="sibTrans" cxnId="{29CCBCCE-0BD1-49D2-A425-A9A4D2117B77}">
      <dgm:prSet/>
      <dgm:spPr/>
      <dgm:t>
        <a:bodyPr/>
        <a:lstStyle/>
        <a:p>
          <a:endParaRPr lang="en-US" sz="1600">
            <a:solidFill>
              <a:srgbClr val="112C44"/>
            </a:solidFill>
            <a:latin typeface="Montserrat" panose="00000500000000000000" pitchFamily="50" charset="0"/>
          </a:endParaRPr>
        </a:p>
      </dgm:t>
    </dgm:pt>
    <dgm:pt modelId="{6547FDB5-95A4-4CC5-ADAC-2075E6576EBD}" type="pres">
      <dgm:prSet presAssocID="{5A5998F2-F8CE-46C0-845F-636ED909F29F}" presName="root" presStyleCnt="0">
        <dgm:presLayoutVars>
          <dgm:dir/>
          <dgm:resizeHandles val="exact"/>
        </dgm:presLayoutVars>
      </dgm:prSet>
      <dgm:spPr/>
    </dgm:pt>
    <dgm:pt modelId="{AB3429FC-5DA7-423A-BB78-1A3CDC9EA3C4}" type="pres">
      <dgm:prSet presAssocID="{DE495FB6-28D5-412A-B0DF-64A8AFD113E7}" presName="compNode" presStyleCnt="0"/>
      <dgm:spPr/>
    </dgm:pt>
    <dgm:pt modelId="{63A78B4F-F191-4DC4-8C75-C9468ED60395}" type="pres">
      <dgm:prSet presAssocID="{DE495FB6-28D5-412A-B0DF-64A8AFD113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g"/>
        </a:ext>
      </dgm:extLst>
    </dgm:pt>
    <dgm:pt modelId="{9A25819D-3CE0-4253-B3D9-F2D8152AC0BA}" type="pres">
      <dgm:prSet presAssocID="{DE495FB6-28D5-412A-B0DF-64A8AFD113E7}" presName="iconSpace" presStyleCnt="0"/>
      <dgm:spPr/>
    </dgm:pt>
    <dgm:pt modelId="{570E783B-71DF-45A5-A1C6-BC83FCC9EC26}" type="pres">
      <dgm:prSet presAssocID="{DE495FB6-28D5-412A-B0DF-64A8AFD113E7}" presName="parTx" presStyleLbl="revTx" presStyleIdx="0" presStyleCnt="6">
        <dgm:presLayoutVars>
          <dgm:chMax val="0"/>
          <dgm:chPref val="0"/>
        </dgm:presLayoutVars>
      </dgm:prSet>
      <dgm:spPr/>
    </dgm:pt>
    <dgm:pt modelId="{9ECABB1F-145E-42B1-BE7C-F9B370E5CBD2}" type="pres">
      <dgm:prSet presAssocID="{DE495FB6-28D5-412A-B0DF-64A8AFD113E7}" presName="txSpace" presStyleCnt="0"/>
      <dgm:spPr/>
    </dgm:pt>
    <dgm:pt modelId="{484B887D-EF7B-4219-B47E-2C73042CF745}" type="pres">
      <dgm:prSet presAssocID="{DE495FB6-28D5-412A-B0DF-64A8AFD113E7}" presName="desTx" presStyleLbl="revTx" presStyleIdx="1" presStyleCnt="6">
        <dgm:presLayoutVars/>
      </dgm:prSet>
      <dgm:spPr/>
    </dgm:pt>
    <dgm:pt modelId="{D01BE231-572D-480D-A95C-E48F6DC30ABA}" type="pres">
      <dgm:prSet presAssocID="{112F9ACF-377A-4C06-BE7B-D70AA265BA3F}" presName="sibTrans" presStyleCnt="0"/>
      <dgm:spPr/>
    </dgm:pt>
    <dgm:pt modelId="{BB34744A-8750-4FFB-B982-C6A092366882}" type="pres">
      <dgm:prSet presAssocID="{E63007B2-3E0F-4A50-86D0-2B5C6FE3DD11}" presName="compNode" presStyleCnt="0"/>
      <dgm:spPr/>
    </dgm:pt>
    <dgm:pt modelId="{9AC55426-AC81-48C1-8C38-EC07D63FA9F1}" type="pres">
      <dgm:prSet presAssocID="{E63007B2-3E0F-4A50-86D0-2B5C6FE3DD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65BE087-F768-4595-9EB9-7D612BE54847}" type="pres">
      <dgm:prSet presAssocID="{E63007B2-3E0F-4A50-86D0-2B5C6FE3DD11}" presName="iconSpace" presStyleCnt="0"/>
      <dgm:spPr/>
    </dgm:pt>
    <dgm:pt modelId="{11A8A64A-82D2-42C2-A82E-AD91DDE5C553}" type="pres">
      <dgm:prSet presAssocID="{E63007B2-3E0F-4A50-86D0-2B5C6FE3DD11}" presName="parTx" presStyleLbl="revTx" presStyleIdx="2" presStyleCnt="6" custScaleY="206928" custLinFactNeighborX="0" custLinFactNeighborY="56415">
        <dgm:presLayoutVars>
          <dgm:chMax val="0"/>
          <dgm:chPref val="0"/>
        </dgm:presLayoutVars>
      </dgm:prSet>
      <dgm:spPr/>
    </dgm:pt>
    <dgm:pt modelId="{678DB39E-BD2D-4D2B-8ADE-DF56F01DCF09}" type="pres">
      <dgm:prSet presAssocID="{E63007B2-3E0F-4A50-86D0-2B5C6FE3DD11}" presName="txSpace" presStyleCnt="0"/>
      <dgm:spPr/>
    </dgm:pt>
    <dgm:pt modelId="{8352C292-97F4-4F22-9C55-95AD64189E14}" type="pres">
      <dgm:prSet presAssocID="{E63007B2-3E0F-4A50-86D0-2B5C6FE3DD11}" presName="desTx" presStyleLbl="revTx" presStyleIdx="3" presStyleCnt="6">
        <dgm:presLayoutVars/>
      </dgm:prSet>
      <dgm:spPr/>
    </dgm:pt>
    <dgm:pt modelId="{882A4BB7-6EA6-45ED-B1F3-EE71A9810795}" type="pres">
      <dgm:prSet presAssocID="{AF642262-E3D3-484A-944A-02FC51E19BE9}" presName="sibTrans" presStyleCnt="0"/>
      <dgm:spPr/>
    </dgm:pt>
    <dgm:pt modelId="{96359000-CE9A-4617-A03C-7E64B3374E1F}" type="pres">
      <dgm:prSet presAssocID="{67FFB86A-6EC1-4209-88F8-97F611E53FD2}" presName="compNode" presStyleCnt="0"/>
      <dgm:spPr/>
    </dgm:pt>
    <dgm:pt modelId="{9DC081F3-6D76-4D8D-A71D-718162F41F93}" type="pres">
      <dgm:prSet presAssocID="{67FFB86A-6EC1-4209-88F8-97F611E53F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99CC6708-6E39-4BAB-A11E-63AE0148722E}" type="pres">
      <dgm:prSet presAssocID="{67FFB86A-6EC1-4209-88F8-97F611E53FD2}" presName="iconSpace" presStyleCnt="0"/>
      <dgm:spPr/>
    </dgm:pt>
    <dgm:pt modelId="{81A61EB9-CE2D-4C52-8AB8-B67CA9BF2E5B}" type="pres">
      <dgm:prSet presAssocID="{67FFB86A-6EC1-4209-88F8-97F611E53FD2}" presName="parTx" presStyleLbl="revTx" presStyleIdx="4" presStyleCnt="6">
        <dgm:presLayoutVars>
          <dgm:chMax val="0"/>
          <dgm:chPref val="0"/>
        </dgm:presLayoutVars>
      </dgm:prSet>
      <dgm:spPr/>
    </dgm:pt>
    <dgm:pt modelId="{DC1A922F-8D00-4486-BED4-A63DAD3FBD55}" type="pres">
      <dgm:prSet presAssocID="{67FFB86A-6EC1-4209-88F8-97F611E53FD2}" presName="txSpace" presStyleCnt="0"/>
      <dgm:spPr/>
    </dgm:pt>
    <dgm:pt modelId="{F678B3F0-3B66-416E-81C6-B7A8577DCF6B}" type="pres">
      <dgm:prSet presAssocID="{67FFB86A-6EC1-4209-88F8-97F611E53FD2}" presName="desTx" presStyleLbl="revTx" presStyleIdx="5" presStyleCnt="6" custLinFactNeighborX="13" custLinFactNeighborY="-12095">
        <dgm:presLayoutVars/>
      </dgm:prSet>
      <dgm:spPr/>
    </dgm:pt>
  </dgm:ptLst>
  <dgm:cxnLst>
    <dgm:cxn modelId="{B642AF11-0E7F-4AE8-ADA6-53DE91AF180C}" type="presOf" srcId="{67FFB86A-6EC1-4209-88F8-97F611E53FD2}" destId="{81A61EB9-CE2D-4C52-8AB8-B67CA9BF2E5B}" srcOrd="0" destOrd="0" presId="urn:microsoft.com/office/officeart/2018/5/layout/CenteredIconLabelDescriptionList"/>
    <dgm:cxn modelId="{B6CF6125-D497-48F2-BFE4-B15074E63FE8}" srcId="{67FFB86A-6EC1-4209-88F8-97F611E53FD2}" destId="{47AB7652-14C6-40E2-8597-1A6223E19693}" srcOrd="1" destOrd="0" parTransId="{BC45272A-47A4-4C5E-B2DF-80BF106C7511}" sibTransId="{46143DB5-9C49-4D45-8842-0021D6DB5D55}"/>
    <dgm:cxn modelId="{593D7F32-77C8-4A7B-A608-E8778FF33861}" srcId="{5A5998F2-F8CE-46C0-845F-636ED909F29F}" destId="{DE495FB6-28D5-412A-B0DF-64A8AFD113E7}" srcOrd="0" destOrd="0" parTransId="{14971721-223D-490C-8561-57C677098C92}" sibTransId="{112F9ACF-377A-4C06-BE7B-D70AA265BA3F}"/>
    <dgm:cxn modelId="{2FB1FF5C-0F8C-49D8-9CB1-6D26A79F79A2}" type="presOf" srcId="{5A5998F2-F8CE-46C0-845F-636ED909F29F}" destId="{6547FDB5-95A4-4CC5-ADAC-2075E6576EBD}" srcOrd="0" destOrd="0" presId="urn:microsoft.com/office/officeart/2018/5/layout/CenteredIconLabelDescriptionList"/>
    <dgm:cxn modelId="{DD89737B-2F13-4D13-93B4-68A3DE1C3E6C}" type="presOf" srcId="{DE495FB6-28D5-412A-B0DF-64A8AFD113E7}" destId="{570E783B-71DF-45A5-A1C6-BC83FCC9EC26}" srcOrd="0" destOrd="0" presId="urn:microsoft.com/office/officeart/2018/5/layout/CenteredIconLabelDescriptionList"/>
    <dgm:cxn modelId="{36332EA2-47EE-4534-A6A8-8075E5467F76}" type="presOf" srcId="{CB6A40EC-85D9-4F05-A5EC-C5FA514A4875}" destId="{F678B3F0-3B66-416E-81C6-B7A8577DCF6B}" srcOrd="0" destOrd="0" presId="urn:microsoft.com/office/officeart/2018/5/layout/CenteredIconLabelDescriptionList"/>
    <dgm:cxn modelId="{90D1BFA2-0C5A-40C0-BD72-289FC3A87F55}" srcId="{5A5998F2-F8CE-46C0-845F-636ED909F29F}" destId="{67FFB86A-6EC1-4209-88F8-97F611E53FD2}" srcOrd="2" destOrd="0" parTransId="{DDA216A3-DD23-4832-8190-850BD19CA299}" sibTransId="{AA9714C7-BA3D-4FB0-A5A3-9B1393BBD0EC}"/>
    <dgm:cxn modelId="{499A9CBB-DFA2-42B3-89DB-F629C76D2628}" srcId="{5A5998F2-F8CE-46C0-845F-636ED909F29F}" destId="{E63007B2-3E0F-4A50-86D0-2B5C6FE3DD11}" srcOrd="1" destOrd="0" parTransId="{49073583-113C-4B99-B991-BE6E03D372EF}" sibTransId="{AF642262-E3D3-484A-944A-02FC51E19BE9}"/>
    <dgm:cxn modelId="{D6BF72BF-8C96-4971-81C5-493C8849432F}" type="presOf" srcId="{E63007B2-3E0F-4A50-86D0-2B5C6FE3DD11}" destId="{11A8A64A-82D2-42C2-A82E-AD91DDE5C553}" srcOrd="0" destOrd="0" presId="urn:microsoft.com/office/officeart/2018/5/layout/CenteredIconLabelDescriptionList"/>
    <dgm:cxn modelId="{2986B3C9-5574-4E4A-B707-F5EF04609436}" type="presOf" srcId="{5D1F9CC8-1D41-4688-9D1E-92896EE24691}" destId="{F678B3F0-3B66-416E-81C6-B7A8577DCF6B}" srcOrd="0" destOrd="2" presId="urn:microsoft.com/office/officeart/2018/5/layout/CenteredIconLabelDescriptionList"/>
    <dgm:cxn modelId="{29CCBCCE-0BD1-49D2-A425-A9A4D2117B77}" srcId="{67FFB86A-6EC1-4209-88F8-97F611E53FD2}" destId="{5D1F9CC8-1D41-4688-9D1E-92896EE24691}" srcOrd="2" destOrd="0" parTransId="{AF4F94F3-1442-44B7-9850-994AC47DF54A}" sibTransId="{02EFCFFE-FD78-4C53-968C-F46859EE02B3}"/>
    <dgm:cxn modelId="{F869B3E2-FC59-4848-BA9E-0198BEA11523}" srcId="{67FFB86A-6EC1-4209-88F8-97F611E53FD2}" destId="{CB6A40EC-85D9-4F05-A5EC-C5FA514A4875}" srcOrd="0" destOrd="0" parTransId="{3A89A14B-FE34-4CBA-B70C-9C4E1F31DD91}" sibTransId="{D57F6F8D-859D-4443-8EE1-E81D5A3B36BD}"/>
    <dgm:cxn modelId="{0422AEEA-C5DC-4AE7-9682-3A5E96E35CE1}" type="presOf" srcId="{47AB7652-14C6-40E2-8597-1A6223E19693}" destId="{F678B3F0-3B66-416E-81C6-B7A8577DCF6B}" srcOrd="0" destOrd="1" presId="urn:microsoft.com/office/officeart/2018/5/layout/CenteredIconLabelDescriptionList"/>
    <dgm:cxn modelId="{2875516F-79A4-4600-9FF0-FB53737EA587}" type="presParOf" srcId="{6547FDB5-95A4-4CC5-ADAC-2075E6576EBD}" destId="{AB3429FC-5DA7-423A-BB78-1A3CDC9EA3C4}" srcOrd="0" destOrd="0" presId="urn:microsoft.com/office/officeart/2018/5/layout/CenteredIconLabelDescriptionList"/>
    <dgm:cxn modelId="{5E405E26-137C-4403-94C3-7653487BFEE7}" type="presParOf" srcId="{AB3429FC-5DA7-423A-BB78-1A3CDC9EA3C4}" destId="{63A78B4F-F191-4DC4-8C75-C9468ED60395}" srcOrd="0" destOrd="0" presId="urn:microsoft.com/office/officeart/2018/5/layout/CenteredIconLabelDescriptionList"/>
    <dgm:cxn modelId="{4DA364DC-09E9-471B-B9BA-FCED0ADD7F9B}" type="presParOf" srcId="{AB3429FC-5DA7-423A-BB78-1A3CDC9EA3C4}" destId="{9A25819D-3CE0-4253-B3D9-F2D8152AC0BA}" srcOrd="1" destOrd="0" presId="urn:microsoft.com/office/officeart/2018/5/layout/CenteredIconLabelDescriptionList"/>
    <dgm:cxn modelId="{2F0D42F7-52D6-4814-A6A9-58ABCE6A97EB}" type="presParOf" srcId="{AB3429FC-5DA7-423A-BB78-1A3CDC9EA3C4}" destId="{570E783B-71DF-45A5-A1C6-BC83FCC9EC26}" srcOrd="2" destOrd="0" presId="urn:microsoft.com/office/officeart/2018/5/layout/CenteredIconLabelDescriptionList"/>
    <dgm:cxn modelId="{68A9A727-6907-4A2F-B47D-C4DBB7DBC452}" type="presParOf" srcId="{AB3429FC-5DA7-423A-BB78-1A3CDC9EA3C4}" destId="{9ECABB1F-145E-42B1-BE7C-F9B370E5CBD2}" srcOrd="3" destOrd="0" presId="urn:microsoft.com/office/officeart/2018/5/layout/CenteredIconLabelDescriptionList"/>
    <dgm:cxn modelId="{6D532309-D06B-4E77-8D19-71477F3487C1}" type="presParOf" srcId="{AB3429FC-5DA7-423A-BB78-1A3CDC9EA3C4}" destId="{484B887D-EF7B-4219-B47E-2C73042CF745}" srcOrd="4" destOrd="0" presId="urn:microsoft.com/office/officeart/2018/5/layout/CenteredIconLabelDescriptionList"/>
    <dgm:cxn modelId="{FF110141-1C54-4FC3-ABD5-2099C51B57EE}" type="presParOf" srcId="{6547FDB5-95A4-4CC5-ADAC-2075E6576EBD}" destId="{D01BE231-572D-480D-A95C-E48F6DC30ABA}" srcOrd="1" destOrd="0" presId="urn:microsoft.com/office/officeart/2018/5/layout/CenteredIconLabelDescriptionList"/>
    <dgm:cxn modelId="{40630828-B1B2-4A28-895C-90A109DE2DCD}" type="presParOf" srcId="{6547FDB5-95A4-4CC5-ADAC-2075E6576EBD}" destId="{BB34744A-8750-4FFB-B982-C6A092366882}" srcOrd="2" destOrd="0" presId="urn:microsoft.com/office/officeart/2018/5/layout/CenteredIconLabelDescriptionList"/>
    <dgm:cxn modelId="{6CC10253-6FD5-4362-AF89-BB4765C489CB}" type="presParOf" srcId="{BB34744A-8750-4FFB-B982-C6A092366882}" destId="{9AC55426-AC81-48C1-8C38-EC07D63FA9F1}" srcOrd="0" destOrd="0" presId="urn:microsoft.com/office/officeart/2018/5/layout/CenteredIconLabelDescriptionList"/>
    <dgm:cxn modelId="{7E84EAD0-6112-4D63-93CA-2BEF4CFC4955}" type="presParOf" srcId="{BB34744A-8750-4FFB-B982-C6A092366882}" destId="{965BE087-F768-4595-9EB9-7D612BE54847}" srcOrd="1" destOrd="0" presId="urn:microsoft.com/office/officeart/2018/5/layout/CenteredIconLabelDescriptionList"/>
    <dgm:cxn modelId="{28A1A4C0-38C6-427D-ACD9-7D340E208022}" type="presParOf" srcId="{BB34744A-8750-4FFB-B982-C6A092366882}" destId="{11A8A64A-82D2-42C2-A82E-AD91DDE5C553}" srcOrd="2" destOrd="0" presId="urn:microsoft.com/office/officeart/2018/5/layout/CenteredIconLabelDescriptionList"/>
    <dgm:cxn modelId="{57EF198D-B215-4C04-83D3-3F5F1A7943EE}" type="presParOf" srcId="{BB34744A-8750-4FFB-B982-C6A092366882}" destId="{678DB39E-BD2D-4D2B-8ADE-DF56F01DCF09}" srcOrd="3" destOrd="0" presId="urn:microsoft.com/office/officeart/2018/5/layout/CenteredIconLabelDescriptionList"/>
    <dgm:cxn modelId="{32258A91-B9C4-4A43-8A8C-AEA752940704}" type="presParOf" srcId="{BB34744A-8750-4FFB-B982-C6A092366882}" destId="{8352C292-97F4-4F22-9C55-95AD64189E14}" srcOrd="4" destOrd="0" presId="urn:microsoft.com/office/officeart/2018/5/layout/CenteredIconLabelDescriptionList"/>
    <dgm:cxn modelId="{C4004B26-7394-4CD5-AFDD-C2789B4B0AD2}" type="presParOf" srcId="{6547FDB5-95A4-4CC5-ADAC-2075E6576EBD}" destId="{882A4BB7-6EA6-45ED-B1F3-EE71A9810795}" srcOrd="3" destOrd="0" presId="urn:microsoft.com/office/officeart/2018/5/layout/CenteredIconLabelDescriptionList"/>
    <dgm:cxn modelId="{2219A1C4-3225-4A79-97AC-D5AE2A68AE00}" type="presParOf" srcId="{6547FDB5-95A4-4CC5-ADAC-2075E6576EBD}" destId="{96359000-CE9A-4617-A03C-7E64B3374E1F}" srcOrd="4" destOrd="0" presId="urn:microsoft.com/office/officeart/2018/5/layout/CenteredIconLabelDescriptionList"/>
    <dgm:cxn modelId="{6E9537A0-179D-4CA8-AD73-9503449747AB}" type="presParOf" srcId="{96359000-CE9A-4617-A03C-7E64B3374E1F}" destId="{9DC081F3-6D76-4D8D-A71D-718162F41F93}" srcOrd="0" destOrd="0" presId="urn:microsoft.com/office/officeart/2018/5/layout/CenteredIconLabelDescriptionList"/>
    <dgm:cxn modelId="{E5F36C8E-5867-4235-9BE1-A1E88BD6F795}" type="presParOf" srcId="{96359000-CE9A-4617-A03C-7E64B3374E1F}" destId="{99CC6708-6E39-4BAB-A11E-63AE0148722E}" srcOrd="1" destOrd="0" presId="urn:microsoft.com/office/officeart/2018/5/layout/CenteredIconLabelDescriptionList"/>
    <dgm:cxn modelId="{F9E06420-35BB-40CA-B970-9FAE3DAC99D3}" type="presParOf" srcId="{96359000-CE9A-4617-A03C-7E64B3374E1F}" destId="{81A61EB9-CE2D-4C52-8AB8-B67CA9BF2E5B}" srcOrd="2" destOrd="0" presId="urn:microsoft.com/office/officeart/2018/5/layout/CenteredIconLabelDescriptionList"/>
    <dgm:cxn modelId="{EE69E37E-35D1-476F-B725-A4C4C62C97DE}" type="presParOf" srcId="{96359000-CE9A-4617-A03C-7E64B3374E1F}" destId="{DC1A922F-8D00-4486-BED4-A63DAD3FBD55}" srcOrd="3" destOrd="0" presId="urn:microsoft.com/office/officeart/2018/5/layout/CenteredIconLabelDescriptionList"/>
    <dgm:cxn modelId="{1F42E1FB-7AB3-43E9-9CAF-CE14EB405E18}" type="presParOf" srcId="{96359000-CE9A-4617-A03C-7E64B3374E1F}" destId="{F678B3F0-3B66-416E-81C6-B7A8577DCF6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C87C37-153F-4A63-A629-01F39B63C3C1}"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1E28C0FD-1C9C-4244-9C4D-567FCDD18251}">
      <dgm:prSet custT="1"/>
      <dgm:spPr/>
      <dgm:t>
        <a:bodyPr/>
        <a:lstStyle/>
        <a:p>
          <a:pPr>
            <a:lnSpc>
              <a:spcPct val="100000"/>
            </a:lnSpc>
          </a:pPr>
          <a:r>
            <a:rPr lang="es-CO" sz="1200" dirty="0">
              <a:latin typeface="Montserrat" panose="00000500000000000000" pitchFamily="50" charset="0"/>
            </a:rPr>
            <a:t>Actividad física como tratamiento inicial no farmacológico de pacientes con dolor lumbar crónico.</a:t>
          </a:r>
          <a:endParaRPr lang="en-US" sz="1200" dirty="0">
            <a:latin typeface="Montserrat" panose="00000500000000000000" pitchFamily="50" charset="0"/>
          </a:endParaRPr>
        </a:p>
      </dgm:t>
    </dgm:pt>
    <dgm:pt modelId="{0A3307EC-FE7F-471A-8B1B-A38FB27F869A}" type="parTrans" cxnId="{C128F979-9EF9-40B9-8BD8-C09817E59269}">
      <dgm:prSet/>
      <dgm:spPr/>
      <dgm:t>
        <a:bodyPr/>
        <a:lstStyle/>
        <a:p>
          <a:endParaRPr lang="en-US" sz="1200">
            <a:latin typeface="Montserrat" panose="00000500000000000000" pitchFamily="50" charset="0"/>
          </a:endParaRPr>
        </a:p>
      </dgm:t>
    </dgm:pt>
    <dgm:pt modelId="{FBBE4698-037F-4B5E-BE89-E227D3B4E8FA}" type="sibTrans" cxnId="{C128F979-9EF9-40B9-8BD8-C09817E59269}">
      <dgm:prSet/>
      <dgm:spPr/>
      <dgm:t>
        <a:bodyPr/>
        <a:lstStyle/>
        <a:p>
          <a:endParaRPr lang="en-US" sz="1200">
            <a:latin typeface="Montserrat" panose="00000500000000000000" pitchFamily="50" charset="0"/>
          </a:endParaRPr>
        </a:p>
      </dgm:t>
    </dgm:pt>
    <dgm:pt modelId="{7C3C8C7C-2AE6-4106-B4C2-F89E5A873F1D}">
      <dgm:prSet custT="1"/>
      <dgm:spPr/>
      <dgm:t>
        <a:bodyPr/>
        <a:lstStyle/>
        <a:p>
          <a:pPr>
            <a:lnSpc>
              <a:spcPct val="100000"/>
            </a:lnSpc>
          </a:pPr>
          <a:r>
            <a:rPr lang="es-CO" sz="1200" dirty="0">
              <a:latin typeface="Montserrat" panose="00000500000000000000" pitchFamily="50" charset="0"/>
            </a:rPr>
            <a:t>Yoga, </a:t>
          </a:r>
          <a:r>
            <a:rPr lang="es-CO" sz="1200" dirty="0" err="1">
              <a:latin typeface="Montserrat" panose="00000500000000000000" pitchFamily="50" charset="0"/>
            </a:rPr>
            <a:t>Tai</a:t>
          </a:r>
          <a:r>
            <a:rPr lang="es-CO" sz="1200" dirty="0">
              <a:latin typeface="Montserrat" panose="00000500000000000000" pitchFamily="50" charset="0"/>
            </a:rPr>
            <a:t> Chi. </a:t>
          </a:r>
          <a:endParaRPr lang="en-US" sz="1200" dirty="0">
            <a:latin typeface="Montserrat" panose="00000500000000000000" pitchFamily="50" charset="0"/>
          </a:endParaRPr>
        </a:p>
      </dgm:t>
    </dgm:pt>
    <dgm:pt modelId="{EECBD8F7-1C5E-4569-9CBE-3F108D10C09D}" type="parTrans" cxnId="{AA0F1A1B-AE29-47AA-A268-3753676F73C0}">
      <dgm:prSet/>
      <dgm:spPr/>
      <dgm:t>
        <a:bodyPr/>
        <a:lstStyle/>
        <a:p>
          <a:endParaRPr lang="en-US" sz="1200">
            <a:latin typeface="Montserrat" panose="00000500000000000000" pitchFamily="50" charset="0"/>
          </a:endParaRPr>
        </a:p>
      </dgm:t>
    </dgm:pt>
    <dgm:pt modelId="{0A87C2C1-3D18-4384-AFA2-7BA75614C54A}" type="sibTrans" cxnId="{AA0F1A1B-AE29-47AA-A268-3753676F73C0}">
      <dgm:prSet/>
      <dgm:spPr/>
      <dgm:t>
        <a:bodyPr/>
        <a:lstStyle/>
        <a:p>
          <a:endParaRPr lang="en-US" sz="1200">
            <a:latin typeface="Montserrat" panose="00000500000000000000" pitchFamily="50" charset="0"/>
          </a:endParaRPr>
        </a:p>
      </dgm:t>
    </dgm:pt>
    <dgm:pt modelId="{16685ADF-474E-4452-AB48-2FF3C10A999D}">
      <dgm:prSet custT="1"/>
      <dgm:spPr/>
      <dgm:t>
        <a:bodyPr/>
        <a:lstStyle/>
        <a:p>
          <a:pPr>
            <a:lnSpc>
              <a:spcPct val="100000"/>
            </a:lnSpc>
          </a:pPr>
          <a:r>
            <a:rPr lang="es-CO" sz="1200" dirty="0">
              <a:latin typeface="Montserrat" panose="00000500000000000000" pitchFamily="50" charset="0"/>
            </a:rPr>
            <a:t>No se ofrecen recomendaciones sobre un tipo específico de ejercicio.</a:t>
          </a:r>
          <a:endParaRPr lang="en-US" sz="1200" dirty="0">
            <a:latin typeface="Montserrat" panose="00000500000000000000" pitchFamily="50" charset="0"/>
          </a:endParaRPr>
        </a:p>
      </dgm:t>
    </dgm:pt>
    <dgm:pt modelId="{9BA95868-0A97-40BB-A6B1-967643A24ABE}" type="parTrans" cxnId="{51EEAE35-697B-419F-B6DC-4FE6253CC987}">
      <dgm:prSet/>
      <dgm:spPr/>
      <dgm:t>
        <a:bodyPr/>
        <a:lstStyle/>
        <a:p>
          <a:endParaRPr lang="en-US" sz="1200">
            <a:latin typeface="Montserrat" panose="00000500000000000000" pitchFamily="50" charset="0"/>
          </a:endParaRPr>
        </a:p>
      </dgm:t>
    </dgm:pt>
    <dgm:pt modelId="{D66BB9EA-DF86-4067-925C-F8520A470FCA}" type="sibTrans" cxnId="{51EEAE35-697B-419F-B6DC-4FE6253CC987}">
      <dgm:prSet/>
      <dgm:spPr/>
      <dgm:t>
        <a:bodyPr/>
        <a:lstStyle/>
        <a:p>
          <a:endParaRPr lang="en-US" sz="1200">
            <a:latin typeface="Montserrat" panose="00000500000000000000" pitchFamily="50" charset="0"/>
          </a:endParaRPr>
        </a:p>
      </dgm:t>
    </dgm:pt>
    <dgm:pt modelId="{956E6CA4-ACDC-464E-ABE3-A4F049237324}">
      <dgm:prSet custT="1"/>
      <dgm:spPr/>
      <dgm:t>
        <a:bodyPr/>
        <a:lstStyle/>
        <a:p>
          <a:pPr>
            <a:lnSpc>
              <a:spcPct val="100000"/>
            </a:lnSpc>
          </a:pPr>
          <a:r>
            <a:rPr lang="es-CO" sz="1200" dirty="0">
              <a:latin typeface="Montserrat" panose="00000500000000000000" pitchFamily="50" charset="0"/>
            </a:rPr>
            <a:t>Ejercicio que incorpora adaptación individual, la supervisión, el estiramiento y el fortalecimiento asociados tienen mejores resultados.</a:t>
          </a:r>
          <a:endParaRPr lang="en-US" sz="1200" dirty="0">
            <a:latin typeface="Montserrat" panose="00000500000000000000" pitchFamily="50" charset="0"/>
          </a:endParaRPr>
        </a:p>
      </dgm:t>
    </dgm:pt>
    <dgm:pt modelId="{F1FC9625-0BC3-4D76-863B-E53BC507E6CA}" type="parTrans" cxnId="{24B59AA4-AC9A-45A9-8BA2-2B0CC3E26F96}">
      <dgm:prSet/>
      <dgm:spPr/>
      <dgm:t>
        <a:bodyPr/>
        <a:lstStyle/>
        <a:p>
          <a:endParaRPr lang="en-US" sz="1200">
            <a:latin typeface="Montserrat" panose="00000500000000000000" pitchFamily="50" charset="0"/>
          </a:endParaRPr>
        </a:p>
      </dgm:t>
    </dgm:pt>
    <dgm:pt modelId="{E9C7B695-A10B-4E36-A4E9-A3FDDBECD275}" type="sibTrans" cxnId="{24B59AA4-AC9A-45A9-8BA2-2B0CC3E26F96}">
      <dgm:prSet/>
      <dgm:spPr/>
      <dgm:t>
        <a:bodyPr/>
        <a:lstStyle/>
        <a:p>
          <a:endParaRPr lang="en-US" sz="1200">
            <a:latin typeface="Montserrat" panose="00000500000000000000" pitchFamily="50" charset="0"/>
          </a:endParaRPr>
        </a:p>
      </dgm:t>
    </dgm:pt>
    <dgm:pt modelId="{E05F8926-8DEA-4F6F-AA13-FF74BA08D48C}" type="pres">
      <dgm:prSet presAssocID="{21C87C37-153F-4A63-A629-01F39B63C3C1}" presName="root" presStyleCnt="0">
        <dgm:presLayoutVars>
          <dgm:dir/>
          <dgm:resizeHandles val="exact"/>
        </dgm:presLayoutVars>
      </dgm:prSet>
      <dgm:spPr/>
    </dgm:pt>
    <dgm:pt modelId="{141F8157-717F-4BBE-AC47-1C885253D8A5}" type="pres">
      <dgm:prSet presAssocID="{1E28C0FD-1C9C-4244-9C4D-567FCDD18251}" presName="compNode" presStyleCnt="0"/>
      <dgm:spPr/>
    </dgm:pt>
    <dgm:pt modelId="{FD38096A-261C-4651-B8A1-5EAF43B026F9}" type="pres">
      <dgm:prSet presAssocID="{1E28C0FD-1C9C-4244-9C4D-567FCDD18251}" presName="bgRect" presStyleLbl="bgShp" presStyleIdx="0" presStyleCnt="4"/>
      <dgm:spPr/>
    </dgm:pt>
    <dgm:pt modelId="{26B4F25D-5F45-4D33-9C5F-586BBD271FC8}" type="pres">
      <dgm:prSet presAssocID="{1E28C0FD-1C9C-4244-9C4D-567FCDD182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9EE1E148-2DCB-4324-9E55-D3E02F37E712}" type="pres">
      <dgm:prSet presAssocID="{1E28C0FD-1C9C-4244-9C4D-567FCDD18251}" presName="spaceRect" presStyleCnt="0"/>
      <dgm:spPr/>
    </dgm:pt>
    <dgm:pt modelId="{66238F8C-A4F3-453A-A768-AC848F9AED4A}" type="pres">
      <dgm:prSet presAssocID="{1E28C0FD-1C9C-4244-9C4D-567FCDD18251}" presName="parTx" presStyleLbl="revTx" presStyleIdx="0" presStyleCnt="4">
        <dgm:presLayoutVars>
          <dgm:chMax val="0"/>
          <dgm:chPref val="0"/>
        </dgm:presLayoutVars>
      </dgm:prSet>
      <dgm:spPr/>
    </dgm:pt>
    <dgm:pt modelId="{46936D9C-81DD-4870-A009-25EA6F759F5E}" type="pres">
      <dgm:prSet presAssocID="{FBBE4698-037F-4B5E-BE89-E227D3B4E8FA}" presName="sibTrans" presStyleCnt="0"/>
      <dgm:spPr/>
    </dgm:pt>
    <dgm:pt modelId="{5B8CB8CE-50A4-4DDD-8E3D-246717789158}" type="pres">
      <dgm:prSet presAssocID="{7C3C8C7C-2AE6-4106-B4C2-F89E5A873F1D}" presName="compNode" presStyleCnt="0"/>
      <dgm:spPr/>
    </dgm:pt>
    <dgm:pt modelId="{4FE19413-DCC8-4E88-8C87-3D7B3B2FC3B7}" type="pres">
      <dgm:prSet presAssocID="{7C3C8C7C-2AE6-4106-B4C2-F89E5A873F1D}" presName="bgRect" presStyleLbl="bgShp" presStyleIdx="1" presStyleCnt="4"/>
      <dgm:spPr/>
    </dgm:pt>
    <dgm:pt modelId="{043DAA65-82F3-409F-A920-82CD9955A38A}" type="pres">
      <dgm:prSet presAssocID="{7C3C8C7C-2AE6-4106-B4C2-F89E5A873F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95D1ACE-355E-45A9-8F61-4725EA8AAE03}" type="pres">
      <dgm:prSet presAssocID="{7C3C8C7C-2AE6-4106-B4C2-F89E5A873F1D}" presName="spaceRect" presStyleCnt="0"/>
      <dgm:spPr/>
    </dgm:pt>
    <dgm:pt modelId="{014C1A7D-D77D-4671-87DC-575A2B0ADF50}" type="pres">
      <dgm:prSet presAssocID="{7C3C8C7C-2AE6-4106-B4C2-F89E5A873F1D}" presName="parTx" presStyleLbl="revTx" presStyleIdx="1" presStyleCnt="4">
        <dgm:presLayoutVars>
          <dgm:chMax val="0"/>
          <dgm:chPref val="0"/>
        </dgm:presLayoutVars>
      </dgm:prSet>
      <dgm:spPr/>
    </dgm:pt>
    <dgm:pt modelId="{CE258E1F-0AF5-49EA-A24A-8C21600ECAF8}" type="pres">
      <dgm:prSet presAssocID="{0A87C2C1-3D18-4384-AFA2-7BA75614C54A}" presName="sibTrans" presStyleCnt="0"/>
      <dgm:spPr/>
    </dgm:pt>
    <dgm:pt modelId="{D222A815-0EF1-46EA-9416-01A7EA0D5BE3}" type="pres">
      <dgm:prSet presAssocID="{16685ADF-474E-4452-AB48-2FF3C10A999D}" presName="compNode" presStyleCnt="0"/>
      <dgm:spPr/>
    </dgm:pt>
    <dgm:pt modelId="{F1A242FA-02C7-4970-96CE-BE30211EF9D9}" type="pres">
      <dgm:prSet presAssocID="{16685ADF-474E-4452-AB48-2FF3C10A999D}" presName="bgRect" presStyleLbl="bgShp" presStyleIdx="2" presStyleCnt="4"/>
      <dgm:spPr/>
    </dgm:pt>
    <dgm:pt modelId="{9D6E809F-2851-4743-89D9-C1E6689E6A91}" type="pres">
      <dgm:prSet presAssocID="{16685ADF-474E-4452-AB48-2FF3C10A99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F51B53-16E2-4A88-92C6-75CA4E338DC1}" type="pres">
      <dgm:prSet presAssocID="{16685ADF-474E-4452-AB48-2FF3C10A999D}" presName="spaceRect" presStyleCnt="0"/>
      <dgm:spPr/>
    </dgm:pt>
    <dgm:pt modelId="{8648E48E-E4F5-432D-8193-AE4BDADA53E4}" type="pres">
      <dgm:prSet presAssocID="{16685ADF-474E-4452-AB48-2FF3C10A999D}" presName="parTx" presStyleLbl="revTx" presStyleIdx="2" presStyleCnt="4">
        <dgm:presLayoutVars>
          <dgm:chMax val="0"/>
          <dgm:chPref val="0"/>
        </dgm:presLayoutVars>
      </dgm:prSet>
      <dgm:spPr/>
    </dgm:pt>
    <dgm:pt modelId="{9A99A22F-C4A0-4F0A-908F-B0A813E148B9}" type="pres">
      <dgm:prSet presAssocID="{D66BB9EA-DF86-4067-925C-F8520A470FCA}" presName="sibTrans" presStyleCnt="0"/>
      <dgm:spPr/>
    </dgm:pt>
    <dgm:pt modelId="{4414FC54-FF42-4D08-BBB2-80708F21027F}" type="pres">
      <dgm:prSet presAssocID="{956E6CA4-ACDC-464E-ABE3-A4F049237324}" presName="compNode" presStyleCnt="0"/>
      <dgm:spPr/>
    </dgm:pt>
    <dgm:pt modelId="{BD3D72EC-C565-4F54-9E78-D1A46E5B8692}" type="pres">
      <dgm:prSet presAssocID="{956E6CA4-ACDC-464E-ABE3-A4F049237324}" presName="bgRect" presStyleLbl="bgShp" presStyleIdx="3" presStyleCnt="4"/>
      <dgm:spPr/>
    </dgm:pt>
    <dgm:pt modelId="{CAF334C8-DD51-4117-B51F-02EF55B7663C}" type="pres">
      <dgm:prSet presAssocID="{956E6CA4-ACDC-464E-ABE3-A4F0492373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5FF43A55-223E-4F9D-A955-767C38333129}" type="pres">
      <dgm:prSet presAssocID="{956E6CA4-ACDC-464E-ABE3-A4F049237324}" presName="spaceRect" presStyleCnt="0"/>
      <dgm:spPr/>
    </dgm:pt>
    <dgm:pt modelId="{909D83A4-F3F8-45A2-BF18-19D48F6E343B}" type="pres">
      <dgm:prSet presAssocID="{956E6CA4-ACDC-464E-ABE3-A4F049237324}" presName="parTx" presStyleLbl="revTx" presStyleIdx="3" presStyleCnt="4">
        <dgm:presLayoutVars>
          <dgm:chMax val="0"/>
          <dgm:chPref val="0"/>
        </dgm:presLayoutVars>
      </dgm:prSet>
      <dgm:spPr/>
    </dgm:pt>
  </dgm:ptLst>
  <dgm:cxnLst>
    <dgm:cxn modelId="{AA0F1A1B-AE29-47AA-A268-3753676F73C0}" srcId="{21C87C37-153F-4A63-A629-01F39B63C3C1}" destId="{7C3C8C7C-2AE6-4106-B4C2-F89E5A873F1D}" srcOrd="1" destOrd="0" parTransId="{EECBD8F7-1C5E-4569-9CBE-3F108D10C09D}" sibTransId="{0A87C2C1-3D18-4384-AFA2-7BA75614C54A}"/>
    <dgm:cxn modelId="{0AB73C29-B0FE-4750-8D94-F2A3D4412425}" type="presOf" srcId="{16685ADF-474E-4452-AB48-2FF3C10A999D}" destId="{8648E48E-E4F5-432D-8193-AE4BDADA53E4}" srcOrd="0" destOrd="0" presId="urn:microsoft.com/office/officeart/2018/2/layout/IconVerticalSolidList"/>
    <dgm:cxn modelId="{51EEAE35-697B-419F-B6DC-4FE6253CC987}" srcId="{21C87C37-153F-4A63-A629-01F39B63C3C1}" destId="{16685ADF-474E-4452-AB48-2FF3C10A999D}" srcOrd="2" destOrd="0" parTransId="{9BA95868-0A97-40BB-A6B1-967643A24ABE}" sibTransId="{D66BB9EA-DF86-4067-925C-F8520A470FCA}"/>
    <dgm:cxn modelId="{CDE9664D-8B47-4108-9EBC-BE5B6A9F2EEE}" type="presOf" srcId="{21C87C37-153F-4A63-A629-01F39B63C3C1}" destId="{E05F8926-8DEA-4F6F-AA13-FF74BA08D48C}" srcOrd="0" destOrd="0" presId="urn:microsoft.com/office/officeart/2018/2/layout/IconVerticalSolidList"/>
    <dgm:cxn modelId="{30205E70-64D2-4FA8-AD50-EA89BC561E4A}" type="presOf" srcId="{7C3C8C7C-2AE6-4106-B4C2-F89E5A873F1D}" destId="{014C1A7D-D77D-4671-87DC-575A2B0ADF50}" srcOrd="0" destOrd="0" presId="urn:microsoft.com/office/officeart/2018/2/layout/IconVerticalSolidList"/>
    <dgm:cxn modelId="{C128F979-9EF9-40B9-8BD8-C09817E59269}" srcId="{21C87C37-153F-4A63-A629-01F39B63C3C1}" destId="{1E28C0FD-1C9C-4244-9C4D-567FCDD18251}" srcOrd="0" destOrd="0" parTransId="{0A3307EC-FE7F-471A-8B1B-A38FB27F869A}" sibTransId="{FBBE4698-037F-4B5E-BE89-E227D3B4E8FA}"/>
    <dgm:cxn modelId="{24B59AA4-AC9A-45A9-8BA2-2B0CC3E26F96}" srcId="{21C87C37-153F-4A63-A629-01F39B63C3C1}" destId="{956E6CA4-ACDC-464E-ABE3-A4F049237324}" srcOrd="3" destOrd="0" parTransId="{F1FC9625-0BC3-4D76-863B-E53BC507E6CA}" sibTransId="{E9C7B695-A10B-4E36-A4E9-A3FDDBECD275}"/>
    <dgm:cxn modelId="{409C8BB0-A123-4262-B5A6-5224000225AA}" type="presOf" srcId="{956E6CA4-ACDC-464E-ABE3-A4F049237324}" destId="{909D83A4-F3F8-45A2-BF18-19D48F6E343B}" srcOrd="0" destOrd="0" presId="urn:microsoft.com/office/officeart/2018/2/layout/IconVerticalSolidList"/>
    <dgm:cxn modelId="{978D58F5-103C-4D22-A6C3-70D932AF629F}" type="presOf" srcId="{1E28C0FD-1C9C-4244-9C4D-567FCDD18251}" destId="{66238F8C-A4F3-453A-A768-AC848F9AED4A}" srcOrd="0" destOrd="0" presId="urn:microsoft.com/office/officeart/2018/2/layout/IconVerticalSolidList"/>
    <dgm:cxn modelId="{11273915-DAC7-4688-81BA-5EDAE6F5C5CA}" type="presParOf" srcId="{E05F8926-8DEA-4F6F-AA13-FF74BA08D48C}" destId="{141F8157-717F-4BBE-AC47-1C885253D8A5}" srcOrd="0" destOrd="0" presId="urn:microsoft.com/office/officeart/2018/2/layout/IconVerticalSolidList"/>
    <dgm:cxn modelId="{CB147FE0-0BA0-4A6D-9E1E-0387E360EC01}" type="presParOf" srcId="{141F8157-717F-4BBE-AC47-1C885253D8A5}" destId="{FD38096A-261C-4651-B8A1-5EAF43B026F9}" srcOrd="0" destOrd="0" presId="urn:microsoft.com/office/officeart/2018/2/layout/IconVerticalSolidList"/>
    <dgm:cxn modelId="{34708B78-6C81-4A21-BF55-39CC74A1F5A8}" type="presParOf" srcId="{141F8157-717F-4BBE-AC47-1C885253D8A5}" destId="{26B4F25D-5F45-4D33-9C5F-586BBD271FC8}" srcOrd="1" destOrd="0" presId="urn:microsoft.com/office/officeart/2018/2/layout/IconVerticalSolidList"/>
    <dgm:cxn modelId="{DFA538FC-5489-426F-816D-6669DB356D6B}" type="presParOf" srcId="{141F8157-717F-4BBE-AC47-1C885253D8A5}" destId="{9EE1E148-2DCB-4324-9E55-D3E02F37E712}" srcOrd="2" destOrd="0" presId="urn:microsoft.com/office/officeart/2018/2/layout/IconVerticalSolidList"/>
    <dgm:cxn modelId="{EF565C0C-C967-4531-9530-FAE0615C7A67}" type="presParOf" srcId="{141F8157-717F-4BBE-AC47-1C885253D8A5}" destId="{66238F8C-A4F3-453A-A768-AC848F9AED4A}" srcOrd="3" destOrd="0" presId="urn:microsoft.com/office/officeart/2018/2/layout/IconVerticalSolidList"/>
    <dgm:cxn modelId="{0D49E234-427E-4AB7-B4B5-943614391670}" type="presParOf" srcId="{E05F8926-8DEA-4F6F-AA13-FF74BA08D48C}" destId="{46936D9C-81DD-4870-A009-25EA6F759F5E}" srcOrd="1" destOrd="0" presId="urn:microsoft.com/office/officeart/2018/2/layout/IconVerticalSolidList"/>
    <dgm:cxn modelId="{CB50E639-7256-4282-91C9-09F6DE6B130C}" type="presParOf" srcId="{E05F8926-8DEA-4F6F-AA13-FF74BA08D48C}" destId="{5B8CB8CE-50A4-4DDD-8E3D-246717789158}" srcOrd="2" destOrd="0" presId="urn:microsoft.com/office/officeart/2018/2/layout/IconVerticalSolidList"/>
    <dgm:cxn modelId="{BD06E337-D3DA-4E22-AB55-77E6778DD7C9}" type="presParOf" srcId="{5B8CB8CE-50A4-4DDD-8E3D-246717789158}" destId="{4FE19413-DCC8-4E88-8C87-3D7B3B2FC3B7}" srcOrd="0" destOrd="0" presId="urn:microsoft.com/office/officeart/2018/2/layout/IconVerticalSolidList"/>
    <dgm:cxn modelId="{F40B32F1-BE1E-4543-8559-40EA8E450A73}" type="presParOf" srcId="{5B8CB8CE-50A4-4DDD-8E3D-246717789158}" destId="{043DAA65-82F3-409F-A920-82CD9955A38A}" srcOrd="1" destOrd="0" presId="urn:microsoft.com/office/officeart/2018/2/layout/IconVerticalSolidList"/>
    <dgm:cxn modelId="{6A6CA2AD-EE71-4944-BEFA-5FC9DAE56681}" type="presParOf" srcId="{5B8CB8CE-50A4-4DDD-8E3D-246717789158}" destId="{395D1ACE-355E-45A9-8F61-4725EA8AAE03}" srcOrd="2" destOrd="0" presId="urn:microsoft.com/office/officeart/2018/2/layout/IconVerticalSolidList"/>
    <dgm:cxn modelId="{C35123F3-0DFE-42B7-9A38-F75A8EA95C2A}" type="presParOf" srcId="{5B8CB8CE-50A4-4DDD-8E3D-246717789158}" destId="{014C1A7D-D77D-4671-87DC-575A2B0ADF50}" srcOrd="3" destOrd="0" presId="urn:microsoft.com/office/officeart/2018/2/layout/IconVerticalSolidList"/>
    <dgm:cxn modelId="{62F0C745-EED7-4B2E-94FC-A1FDF9461445}" type="presParOf" srcId="{E05F8926-8DEA-4F6F-AA13-FF74BA08D48C}" destId="{CE258E1F-0AF5-49EA-A24A-8C21600ECAF8}" srcOrd="3" destOrd="0" presId="urn:microsoft.com/office/officeart/2018/2/layout/IconVerticalSolidList"/>
    <dgm:cxn modelId="{784C8ED8-A1DF-4B23-8B54-98D022DDA24C}" type="presParOf" srcId="{E05F8926-8DEA-4F6F-AA13-FF74BA08D48C}" destId="{D222A815-0EF1-46EA-9416-01A7EA0D5BE3}" srcOrd="4" destOrd="0" presId="urn:microsoft.com/office/officeart/2018/2/layout/IconVerticalSolidList"/>
    <dgm:cxn modelId="{82DBCED9-2773-47E9-9CC2-CD7023823B47}" type="presParOf" srcId="{D222A815-0EF1-46EA-9416-01A7EA0D5BE3}" destId="{F1A242FA-02C7-4970-96CE-BE30211EF9D9}" srcOrd="0" destOrd="0" presId="urn:microsoft.com/office/officeart/2018/2/layout/IconVerticalSolidList"/>
    <dgm:cxn modelId="{2BA4DA1F-61CA-4F21-A6C7-74FD12CC0C68}" type="presParOf" srcId="{D222A815-0EF1-46EA-9416-01A7EA0D5BE3}" destId="{9D6E809F-2851-4743-89D9-C1E6689E6A91}" srcOrd="1" destOrd="0" presId="urn:microsoft.com/office/officeart/2018/2/layout/IconVerticalSolidList"/>
    <dgm:cxn modelId="{F698C0FC-5B2D-4780-8B30-0E07AF02CCDD}" type="presParOf" srcId="{D222A815-0EF1-46EA-9416-01A7EA0D5BE3}" destId="{75F51B53-16E2-4A88-92C6-75CA4E338DC1}" srcOrd="2" destOrd="0" presId="urn:microsoft.com/office/officeart/2018/2/layout/IconVerticalSolidList"/>
    <dgm:cxn modelId="{21B2CA98-8A9D-4015-9C80-0EECC1380EF5}" type="presParOf" srcId="{D222A815-0EF1-46EA-9416-01A7EA0D5BE3}" destId="{8648E48E-E4F5-432D-8193-AE4BDADA53E4}" srcOrd="3" destOrd="0" presId="urn:microsoft.com/office/officeart/2018/2/layout/IconVerticalSolidList"/>
    <dgm:cxn modelId="{84476C65-45E0-4A4E-BEA1-BE3A59816BDA}" type="presParOf" srcId="{E05F8926-8DEA-4F6F-AA13-FF74BA08D48C}" destId="{9A99A22F-C4A0-4F0A-908F-B0A813E148B9}" srcOrd="5" destOrd="0" presId="urn:microsoft.com/office/officeart/2018/2/layout/IconVerticalSolidList"/>
    <dgm:cxn modelId="{80D6DC32-46E0-4364-9C23-E295525C5740}" type="presParOf" srcId="{E05F8926-8DEA-4F6F-AA13-FF74BA08D48C}" destId="{4414FC54-FF42-4D08-BBB2-80708F21027F}" srcOrd="6" destOrd="0" presId="urn:microsoft.com/office/officeart/2018/2/layout/IconVerticalSolidList"/>
    <dgm:cxn modelId="{7A90624F-55A7-4E0C-A689-B87AD40EF562}" type="presParOf" srcId="{4414FC54-FF42-4D08-BBB2-80708F21027F}" destId="{BD3D72EC-C565-4F54-9E78-D1A46E5B8692}" srcOrd="0" destOrd="0" presId="urn:microsoft.com/office/officeart/2018/2/layout/IconVerticalSolidList"/>
    <dgm:cxn modelId="{42089F3B-4B2B-4A31-A329-6B8B3861244F}" type="presParOf" srcId="{4414FC54-FF42-4D08-BBB2-80708F21027F}" destId="{CAF334C8-DD51-4117-B51F-02EF55B7663C}" srcOrd="1" destOrd="0" presId="urn:microsoft.com/office/officeart/2018/2/layout/IconVerticalSolidList"/>
    <dgm:cxn modelId="{CD5472C5-9D39-4567-90D1-28AAE463409C}" type="presParOf" srcId="{4414FC54-FF42-4D08-BBB2-80708F21027F}" destId="{5FF43A55-223E-4F9D-A955-767C38333129}" srcOrd="2" destOrd="0" presId="urn:microsoft.com/office/officeart/2018/2/layout/IconVerticalSolidList"/>
    <dgm:cxn modelId="{E6E087AE-897E-48C4-AD32-32B11AC90356}" type="presParOf" srcId="{4414FC54-FF42-4D08-BBB2-80708F21027F}" destId="{909D83A4-F3F8-45A2-BF18-19D48F6E34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14B45-744E-43C3-AD88-B4B6EF8B3AFC}">
      <dsp:nvSpPr>
        <dsp:cNvPr id="0" name=""/>
        <dsp:cNvSpPr/>
      </dsp:nvSpPr>
      <dsp:spPr>
        <a:xfrm>
          <a:off x="0" y="607"/>
          <a:ext cx="5511951" cy="1422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29D9-6255-4860-9408-039ED2F30FFE}">
      <dsp:nvSpPr>
        <dsp:cNvPr id="0" name=""/>
        <dsp:cNvSpPr/>
      </dsp:nvSpPr>
      <dsp:spPr>
        <a:xfrm>
          <a:off x="430341" y="320696"/>
          <a:ext cx="782438" cy="7824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70326A-7467-499A-8CDC-8E672489BC92}">
      <dsp:nvSpPr>
        <dsp:cNvPr id="0" name=""/>
        <dsp:cNvSpPr/>
      </dsp:nvSpPr>
      <dsp:spPr>
        <a:xfrm>
          <a:off x="1643121" y="607"/>
          <a:ext cx="3868829" cy="142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60" tIns="150560" rIns="150560" bIns="150560" numCol="1" spcCol="1270" anchor="ctr" anchorCtr="0">
          <a:noAutofit/>
        </a:bodyPr>
        <a:lstStyle/>
        <a:p>
          <a:pPr marL="0" lvl="0" indent="0" algn="l" defTabSz="1111250">
            <a:lnSpc>
              <a:spcPct val="90000"/>
            </a:lnSpc>
            <a:spcBef>
              <a:spcPct val="0"/>
            </a:spcBef>
            <a:spcAft>
              <a:spcPct val="35000"/>
            </a:spcAft>
            <a:buNone/>
          </a:pPr>
          <a:r>
            <a:rPr lang="es-CO" sz="2500" kern="1200" dirty="0">
              <a:latin typeface="Montserrat" panose="00000500000000000000" pitchFamily="50" charset="0"/>
            </a:rPr>
            <a:t>Cáncer</a:t>
          </a:r>
          <a:endParaRPr lang="en-US" sz="2500" kern="1200" dirty="0">
            <a:latin typeface="Montserrat" panose="00000500000000000000" pitchFamily="50" charset="0"/>
          </a:endParaRPr>
        </a:p>
      </dsp:txBody>
      <dsp:txXfrm>
        <a:off x="1643121" y="607"/>
        <a:ext cx="3868829" cy="1422616"/>
      </dsp:txXfrm>
    </dsp:sp>
    <dsp:sp modelId="{CCBF3380-7777-49D1-97A4-3C860E34549F}">
      <dsp:nvSpPr>
        <dsp:cNvPr id="0" name=""/>
        <dsp:cNvSpPr/>
      </dsp:nvSpPr>
      <dsp:spPr>
        <a:xfrm>
          <a:off x="0" y="1778878"/>
          <a:ext cx="5511951" cy="14226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63577-B72F-49B5-AAC1-8D2A5060A5A7}">
      <dsp:nvSpPr>
        <dsp:cNvPr id="0" name=""/>
        <dsp:cNvSpPr/>
      </dsp:nvSpPr>
      <dsp:spPr>
        <a:xfrm>
          <a:off x="430341" y="2098967"/>
          <a:ext cx="782438" cy="7824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B4990-6347-4EF0-9271-4D506061F07C}">
      <dsp:nvSpPr>
        <dsp:cNvPr id="0" name=""/>
        <dsp:cNvSpPr/>
      </dsp:nvSpPr>
      <dsp:spPr>
        <a:xfrm>
          <a:off x="1643121" y="1778878"/>
          <a:ext cx="2480377" cy="142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60" tIns="150560" rIns="150560" bIns="150560" numCol="1" spcCol="1270" anchor="ctr" anchorCtr="0">
          <a:noAutofit/>
        </a:bodyPr>
        <a:lstStyle/>
        <a:p>
          <a:pPr marL="0" lvl="0" indent="0" algn="l" defTabSz="1111250">
            <a:lnSpc>
              <a:spcPct val="90000"/>
            </a:lnSpc>
            <a:spcBef>
              <a:spcPct val="0"/>
            </a:spcBef>
            <a:spcAft>
              <a:spcPct val="35000"/>
            </a:spcAft>
            <a:buNone/>
          </a:pPr>
          <a:r>
            <a:rPr lang="es-CO" sz="2500" kern="1200">
              <a:latin typeface="Montserrat" panose="00000500000000000000" pitchFamily="50" charset="0"/>
            </a:rPr>
            <a:t>Infección</a:t>
          </a:r>
          <a:endParaRPr lang="en-US" sz="2500" kern="1200">
            <a:latin typeface="Montserrat" panose="00000500000000000000" pitchFamily="50" charset="0"/>
          </a:endParaRPr>
        </a:p>
      </dsp:txBody>
      <dsp:txXfrm>
        <a:off x="1643121" y="1778878"/>
        <a:ext cx="2480377" cy="1422616"/>
      </dsp:txXfrm>
    </dsp:sp>
    <dsp:sp modelId="{96243031-F681-4CBF-85C3-6E24AFEC0A4F}">
      <dsp:nvSpPr>
        <dsp:cNvPr id="0" name=""/>
        <dsp:cNvSpPr/>
      </dsp:nvSpPr>
      <dsp:spPr>
        <a:xfrm>
          <a:off x="4123499" y="1778878"/>
          <a:ext cx="1388451" cy="142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60" tIns="150560" rIns="150560" bIns="150560" numCol="1" spcCol="1270" anchor="ctr" anchorCtr="0">
          <a:noAutofit/>
        </a:bodyPr>
        <a:lstStyle/>
        <a:p>
          <a:pPr marL="0" lvl="0" indent="0" algn="l" defTabSz="488950">
            <a:lnSpc>
              <a:spcPct val="90000"/>
            </a:lnSpc>
            <a:spcBef>
              <a:spcPct val="0"/>
            </a:spcBef>
            <a:spcAft>
              <a:spcPct val="35000"/>
            </a:spcAft>
            <a:buNone/>
          </a:pPr>
          <a:r>
            <a:rPr lang="es-CO" sz="1100" kern="1200">
              <a:latin typeface="Montserrat" panose="00000500000000000000" pitchFamily="50" charset="0"/>
            </a:rPr>
            <a:t>Osteomilitis</a:t>
          </a:r>
          <a:endParaRPr lang="en-US" sz="1100" kern="1200">
            <a:latin typeface="Montserrat" panose="00000500000000000000" pitchFamily="50" charset="0"/>
          </a:endParaRPr>
        </a:p>
        <a:p>
          <a:pPr marL="0" lvl="0" indent="0" algn="l" defTabSz="488950">
            <a:lnSpc>
              <a:spcPct val="90000"/>
            </a:lnSpc>
            <a:spcBef>
              <a:spcPct val="0"/>
            </a:spcBef>
            <a:spcAft>
              <a:spcPct val="35000"/>
            </a:spcAft>
            <a:buNone/>
          </a:pPr>
          <a:r>
            <a:rPr lang="es-CO" sz="1100" kern="1200">
              <a:latin typeface="Montserrat" panose="00000500000000000000" pitchFamily="50" charset="0"/>
            </a:rPr>
            <a:t>Discitis séptica</a:t>
          </a:r>
          <a:endParaRPr lang="en-US" sz="1100" kern="1200">
            <a:latin typeface="Montserrat" panose="00000500000000000000" pitchFamily="50" charset="0"/>
          </a:endParaRPr>
        </a:p>
        <a:p>
          <a:pPr marL="0" lvl="0" indent="0" algn="l" defTabSz="488950">
            <a:lnSpc>
              <a:spcPct val="90000"/>
            </a:lnSpc>
            <a:spcBef>
              <a:spcPct val="0"/>
            </a:spcBef>
            <a:spcAft>
              <a:spcPct val="35000"/>
            </a:spcAft>
            <a:buNone/>
          </a:pPr>
          <a:r>
            <a:rPr lang="es-CO" sz="1100" kern="1200">
              <a:latin typeface="Montserrat" panose="00000500000000000000" pitchFamily="50" charset="0"/>
            </a:rPr>
            <a:t>Absceso </a:t>
          </a:r>
          <a:endParaRPr lang="en-US" sz="1100" kern="1200">
            <a:latin typeface="Montserrat" panose="00000500000000000000" pitchFamily="50" charset="0"/>
          </a:endParaRPr>
        </a:p>
      </dsp:txBody>
      <dsp:txXfrm>
        <a:off x="4123499" y="1778878"/>
        <a:ext cx="1388451" cy="1422616"/>
      </dsp:txXfrm>
    </dsp:sp>
    <dsp:sp modelId="{AA5219E8-7E7E-41E2-867B-F37A6F92F663}">
      <dsp:nvSpPr>
        <dsp:cNvPr id="0" name=""/>
        <dsp:cNvSpPr/>
      </dsp:nvSpPr>
      <dsp:spPr>
        <a:xfrm>
          <a:off x="0" y="3557148"/>
          <a:ext cx="5511951" cy="14226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F0D2C-5DF2-4B44-AAED-569B6EE5571C}">
      <dsp:nvSpPr>
        <dsp:cNvPr id="0" name=""/>
        <dsp:cNvSpPr/>
      </dsp:nvSpPr>
      <dsp:spPr>
        <a:xfrm>
          <a:off x="430341" y="3877237"/>
          <a:ext cx="782438" cy="7824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8C38D-95B8-4C60-A9B4-411685B4ADEC}">
      <dsp:nvSpPr>
        <dsp:cNvPr id="0" name=""/>
        <dsp:cNvSpPr/>
      </dsp:nvSpPr>
      <dsp:spPr>
        <a:xfrm>
          <a:off x="1643121" y="3557148"/>
          <a:ext cx="2480377" cy="142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60" tIns="150560" rIns="150560" bIns="150560" numCol="1" spcCol="1270" anchor="ctr" anchorCtr="0">
          <a:noAutofit/>
        </a:bodyPr>
        <a:lstStyle/>
        <a:p>
          <a:pPr marL="0" lvl="0" indent="0" algn="l" defTabSz="1111250">
            <a:lnSpc>
              <a:spcPct val="90000"/>
            </a:lnSpc>
            <a:spcBef>
              <a:spcPct val="0"/>
            </a:spcBef>
            <a:spcAft>
              <a:spcPct val="35000"/>
            </a:spcAft>
            <a:buNone/>
          </a:pPr>
          <a:r>
            <a:rPr lang="es-CO" sz="2500" kern="1200">
              <a:latin typeface="Montserrat" panose="00000500000000000000" pitchFamily="50" charset="0"/>
            </a:rPr>
            <a:t>Artritis inflamatoria</a:t>
          </a:r>
          <a:endParaRPr lang="en-US" sz="2500" kern="1200">
            <a:latin typeface="Montserrat" panose="00000500000000000000" pitchFamily="50" charset="0"/>
          </a:endParaRPr>
        </a:p>
      </dsp:txBody>
      <dsp:txXfrm>
        <a:off x="1643121" y="3557148"/>
        <a:ext cx="2480377" cy="1422616"/>
      </dsp:txXfrm>
    </dsp:sp>
    <dsp:sp modelId="{512BB777-A4A3-4F46-B176-8930754590FD}">
      <dsp:nvSpPr>
        <dsp:cNvPr id="0" name=""/>
        <dsp:cNvSpPr/>
      </dsp:nvSpPr>
      <dsp:spPr>
        <a:xfrm>
          <a:off x="4123499" y="3557148"/>
          <a:ext cx="1388451" cy="142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60" tIns="150560" rIns="150560" bIns="15056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Montserrat" panose="00000500000000000000" pitchFamily="50" charset="0"/>
            </a:rPr>
            <a:t>Espondilitis anquilosante</a:t>
          </a:r>
          <a:endParaRPr lang="en-US" sz="1100" kern="1200" dirty="0">
            <a:latin typeface="Montserrat" panose="00000500000000000000" pitchFamily="50" charset="0"/>
          </a:endParaRPr>
        </a:p>
        <a:p>
          <a:pPr marL="0" lvl="0" indent="0" algn="l" defTabSz="488950">
            <a:lnSpc>
              <a:spcPct val="90000"/>
            </a:lnSpc>
            <a:spcBef>
              <a:spcPct val="0"/>
            </a:spcBef>
            <a:spcAft>
              <a:spcPct val="35000"/>
            </a:spcAft>
            <a:buNone/>
          </a:pPr>
          <a:r>
            <a:rPr lang="es-CO" sz="1100" kern="1200">
              <a:latin typeface="Montserrat" panose="00000500000000000000" pitchFamily="50" charset="0"/>
            </a:rPr>
            <a:t>Espondilitis psoriática</a:t>
          </a:r>
          <a:endParaRPr lang="en-US" sz="1100" kern="1200">
            <a:latin typeface="Montserrat" panose="00000500000000000000" pitchFamily="50" charset="0"/>
          </a:endParaRPr>
        </a:p>
        <a:p>
          <a:pPr marL="0" lvl="0" indent="0" algn="l" defTabSz="488950">
            <a:lnSpc>
              <a:spcPct val="90000"/>
            </a:lnSpc>
            <a:spcBef>
              <a:spcPct val="0"/>
            </a:spcBef>
            <a:spcAft>
              <a:spcPct val="35000"/>
            </a:spcAft>
            <a:buNone/>
          </a:pPr>
          <a:r>
            <a:rPr lang="es-CO" sz="1100" kern="1200">
              <a:latin typeface="Montserrat" panose="00000500000000000000" pitchFamily="50" charset="0"/>
            </a:rPr>
            <a:t>Artritis reactiva</a:t>
          </a:r>
          <a:endParaRPr lang="en-US" sz="1100" kern="1200">
            <a:latin typeface="Montserrat" panose="00000500000000000000" pitchFamily="50" charset="0"/>
          </a:endParaRPr>
        </a:p>
      </dsp:txBody>
      <dsp:txXfrm>
        <a:off x="4123499" y="3557148"/>
        <a:ext cx="1388451" cy="1422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0DEFF-46CC-40F2-A332-FAC03E5E7D70}">
      <dsp:nvSpPr>
        <dsp:cNvPr id="0" name=""/>
        <dsp:cNvSpPr/>
      </dsp:nvSpPr>
      <dsp:spPr>
        <a:xfrm>
          <a:off x="0" y="6084"/>
          <a:ext cx="5439104" cy="7972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E4E89-B611-4E0F-B0EE-794F08884517}">
      <dsp:nvSpPr>
        <dsp:cNvPr id="0" name=""/>
        <dsp:cNvSpPr/>
      </dsp:nvSpPr>
      <dsp:spPr>
        <a:xfrm>
          <a:off x="241154" y="185455"/>
          <a:ext cx="438463" cy="438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F9313-EF4F-4201-AADA-0B4BF89A9609}">
      <dsp:nvSpPr>
        <dsp:cNvPr id="0" name=""/>
        <dsp:cNvSpPr/>
      </dsp:nvSpPr>
      <dsp:spPr>
        <a:xfrm>
          <a:off x="920773" y="6084"/>
          <a:ext cx="2447596"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Abdominal</a:t>
          </a:r>
          <a:endParaRPr lang="en-US" sz="1300" kern="1200" dirty="0">
            <a:latin typeface="Montserrat" panose="00000500000000000000" pitchFamily="50" charset="0"/>
          </a:endParaRPr>
        </a:p>
      </dsp:txBody>
      <dsp:txXfrm>
        <a:off x="920773" y="6084"/>
        <a:ext cx="2447596" cy="797206"/>
      </dsp:txXfrm>
    </dsp:sp>
    <dsp:sp modelId="{71679F7E-1EEF-47E9-AD0C-0424C91512E0}">
      <dsp:nvSpPr>
        <dsp:cNvPr id="0" name=""/>
        <dsp:cNvSpPr/>
      </dsp:nvSpPr>
      <dsp:spPr>
        <a:xfrm>
          <a:off x="3368370" y="6084"/>
          <a:ext cx="2069833"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Prostatitis</a:t>
          </a:r>
          <a:endParaRPr lang="en-US" sz="1300" kern="1200" dirty="0">
            <a:latin typeface="Montserrat" panose="00000500000000000000" pitchFamily="50" charset="0"/>
          </a:endParaRPr>
        </a:p>
        <a:p>
          <a:pPr marL="0" lvl="0" indent="0" algn="l" defTabSz="577850">
            <a:lnSpc>
              <a:spcPct val="90000"/>
            </a:lnSpc>
            <a:spcBef>
              <a:spcPct val="0"/>
            </a:spcBef>
            <a:spcAft>
              <a:spcPct val="35000"/>
            </a:spcAft>
            <a:buNone/>
          </a:pPr>
          <a:r>
            <a:rPr lang="es-CO" sz="1300" kern="1200" dirty="0">
              <a:latin typeface="Montserrat" panose="00000500000000000000" pitchFamily="50" charset="0"/>
            </a:rPr>
            <a:t>Endometriosis</a:t>
          </a:r>
          <a:endParaRPr lang="en-US" sz="1300" kern="1200" dirty="0">
            <a:latin typeface="Montserrat" panose="00000500000000000000" pitchFamily="50" charset="0"/>
          </a:endParaRPr>
        </a:p>
      </dsp:txBody>
      <dsp:txXfrm>
        <a:off x="3368370" y="6084"/>
        <a:ext cx="2069833" cy="797206"/>
      </dsp:txXfrm>
    </dsp:sp>
    <dsp:sp modelId="{66850941-7B9A-49B6-B37E-7A0E706B46E9}">
      <dsp:nvSpPr>
        <dsp:cNvPr id="0" name=""/>
        <dsp:cNvSpPr/>
      </dsp:nvSpPr>
      <dsp:spPr>
        <a:xfrm>
          <a:off x="0" y="1002592"/>
          <a:ext cx="5439104" cy="7972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19D96-9F48-4B6C-A806-AB0AD365B94A}">
      <dsp:nvSpPr>
        <dsp:cNvPr id="0" name=""/>
        <dsp:cNvSpPr/>
      </dsp:nvSpPr>
      <dsp:spPr>
        <a:xfrm>
          <a:off x="241154" y="1181963"/>
          <a:ext cx="438463" cy="438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CC092-1FDD-4225-A88D-46BAC34E0662}">
      <dsp:nvSpPr>
        <dsp:cNvPr id="0" name=""/>
        <dsp:cNvSpPr/>
      </dsp:nvSpPr>
      <dsp:spPr>
        <a:xfrm>
          <a:off x="920773" y="1002592"/>
          <a:ext cx="2447596"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Renal</a:t>
          </a:r>
          <a:endParaRPr lang="en-US" sz="1300" kern="1200" dirty="0">
            <a:latin typeface="Montserrat" panose="00000500000000000000" pitchFamily="50" charset="0"/>
          </a:endParaRPr>
        </a:p>
      </dsp:txBody>
      <dsp:txXfrm>
        <a:off x="920773" y="1002592"/>
        <a:ext cx="2447596" cy="797206"/>
      </dsp:txXfrm>
    </dsp:sp>
    <dsp:sp modelId="{88E36DFA-1671-46C5-9E50-A6D0FDC1E262}">
      <dsp:nvSpPr>
        <dsp:cNvPr id="0" name=""/>
        <dsp:cNvSpPr/>
      </dsp:nvSpPr>
      <dsp:spPr>
        <a:xfrm>
          <a:off x="3368370" y="1002592"/>
          <a:ext cx="2069833"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Pielonefritis</a:t>
          </a:r>
          <a:endParaRPr lang="en-US" sz="1300" kern="1200" dirty="0">
            <a:latin typeface="Montserrat" panose="00000500000000000000" pitchFamily="50" charset="0"/>
          </a:endParaRPr>
        </a:p>
        <a:p>
          <a:pPr marL="0" lvl="0" indent="0" algn="l" defTabSz="577850">
            <a:lnSpc>
              <a:spcPct val="90000"/>
            </a:lnSpc>
            <a:spcBef>
              <a:spcPct val="0"/>
            </a:spcBef>
            <a:spcAft>
              <a:spcPct val="35000"/>
            </a:spcAft>
            <a:buNone/>
          </a:pPr>
          <a:r>
            <a:rPr lang="es-CO" sz="1300" kern="1200">
              <a:latin typeface="Montserrat" panose="00000500000000000000" pitchFamily="50" charset="0"/>
            </a:rPr>
            <a:t>Urolitiasis</a:t>
          </a:r>
          <a:endParaRPr lang="en-US" sz="1300" kern="1200">
            <a:latin typeface="Montserrat" panose="00000500000000000000" pitchFamily="50" charset="0"/>
          </a:endParaRPr>
        </a:p>
        <a:p>
          <a:pPr marL="0" lvl="0" indent="0" algn="l" defTabSz="577850">
            <a:lnSpc>
              <a:spcPct val="90000"/>
            </a:lnSpc>
            <a:spcBef>
              <a:spcPct val="0"/>
            </a:spcBef>
            <a:spcAft>
              <a:spcPct val="35000"/>
            </a:spcAft>
            <a:buNone/>
          </a:pPr>
          <a:r>
            <a:rPr lang="es-CO" sz="1300" kern="1200" dirty="0">
              <a:latin typeface="Montserrat" panose="00000500000000000000" pitchFamily="50" charset="0"/>
            </a:rPr>
            <a:t>Absceso perinéfrico</a:t>
          </a:r>
          <a:endParaRPr lang="en-US" sz="1300" kern="1200" dirty="0">
            <a:latin typeface="Montserrat" panose="00000500000000000000" pitchFamily="50" charset="0"/>
          </a:endParaRPr>
        </a:p>
      </dsp:txBody>
      <dsp:txXfrm>
        <a:off x="3368370" y="1002592"/>
        <a:ext cx="2069833" cy="797206"/>
      </dsp:txXfrm>
    </dsp:sp>
    <dsp:sp modelId="{6DBAB014-C312-40B5-A3FC-A639BF26F25C}">
      <dsp:nvSpPr>
        <dsp:cNvPr id="0" name=""/>
        <dsp:cNvSpPr/>
      </dsp:nvSpPr>
      <dsp:spPr>
        <a:xfrm>
          <a:off x="0" y="1999100"/>
          <a:ext cx="5439104" cy="7972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EB878-023F-4A26-8362-55C3AE81E655}">
      <dsp:nvSpPr>
        <dsp:cNvPr id="0" name=""/>
        <dsp:cNvSpPr/>
      </dsp:nvSpPr>
      <dsp:spPr>
        <a:xfrm>
          <a:off x="241154" y="2178472"/>
          <a:ext cx="438463" cy="4384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164486-8349-4CD8-A0BA-2370664CC9D5}">
      <dsp:nvSpPr>
        <dsp:cNvPr id="0" name=""/>
        <dsp:cNvSpPr/>
      </dsp:nvSpPr>
      <dsp:spPr>
        <a:xfrm>
          <a:off x="920773" y="1999100"/>
          <a:ext cx="4517430"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Aneurisma de aorta</a:t>
          </a:r>
          <a:endParaRPr lang="en-US" sz="1300" kern="1200" dirty="0">
            <a:latin typeface="Montserrat" panose="00000500000000000000" pitchFamily="50" charset="0"/>
          </a:endParaRPr>
        </a:p>
      </dsp:txBody>
      <dsp:txXfrm>
        <a:off x="920773" y="1999100"/>
        <a:ext cx="4517430" cy="797206"/>
      </dsp:txXfrm>
    </dsp:sp>
    <dsp:sp modelId="{EBB4D2E2-9B2D-4813-AC82-AFB46D31357F}">
      <dsp:nvSpPr>
        <dsp:cNvPr id="0" name=""/>
        <dsp:cNvSpPr/>
      </dsp:nvSpPr>
      <dsp:spPr>
        <a:xfrm>
          <a:off x="0" y="2995608"/>
          <a:ext cx="5439104" cy="7972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3C2A75-5DC0-4A50-B7F1-355E31876A69}">
      <dsp:nvSpPr>
        <dsp:cNvPr id="0" name=""/>
        <dsp:cNvSpPr/>
      </dsp:nvSpPr>
      <dsp:spPr>
        <a:xfrm>
          <a:off x="241154" y="3174980"/>
          <a:ext cx="438463" cy="4384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FA4EEE-1BAF-4E76-A5C1-80FD2004914E}">
      <dsp:nvSpPr>
        <dsp:cNvPr id="0" name=""/>
        <dsp:cNvSpPr/>
      </dsp:nvSpPr>
      <dsp:spPr>
        <a:xfrm>
          <a:off x="920773" y="2995608"/>
          <a:ext cx="4517430"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Herpes</a:t>
          </a:r>
          <a:endParaRPr lang="en-US" sz="1300" kern="1200" dirty="0">
            <a:latin typeface="Montserrat" panose="00000500000000000000" pitchFamily="50" charset="0"/>
          </a:endParaRPr>
        </a:p>
      </dsp:txBody>
      <dsp:txXfrm>
        <a:off x="920773" y="2995608"/>
        <a:ext cx="4517430" cy="797206"/>
      </dsp:txXfrm>
    </dsp:sp>
    <dsp:sp modelId="{59815FC6-6979-4045-9305-4F66835D1C79}">
      <dsp:nvSpPr>
        <dsp:cNvPr id="0" name=""/>
        <dsp:cNvSpPr/>
      </dsp:nvSpPr>
      <dsp:spPr>
        <a:xfrm>
          <a:off x="0" y="3992117"/>
          <a:ext cx="5439104" cy="7972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D928A-0D29-4CE7-ABD9-E9445B9ADA00}">
      <dsp:nvSpPr>
        <dsp:cNvPr id="0" name=""/>
        <dsp:cNvSpPr/>
      </dsp:nvSpPr>
      <dsp:spPr>
        <a:xfrm>
          <a:off x="241154" y="4171488"/>
          <a:ext cx="438463" cy="4384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15173B-1808-479B-A16D-584A71253F76}">
      <dsp:nvSpPr>
        <dsp:cNvPr id="0" name=""/>
        <dsp:cNvSpPr/>
      </dsp:nvSpPr>
      <dsp:spPr>
        <a:xfrm>
          <a:off x="920773" y="3992117"/>
          <a:ext cx="4517430" cy="79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71" tIns="84371" rIns="84371" bIns="84371"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Enfermedad gastrointestinal</a:t>
          </a:r>
          <a:endParaRPr lang="en-US" sz="1300" kern="1200" dirty="0">
            <a:latin typeface="Montserrat" panose="00000500000000000000" pitchFamily="50" charset="0"/>
          </a:endParaRPr>
        </a:p>
      </dsp:txBody>
      <dsp:txXfrm>
        <a:off x="920773" y="3992117"/>
        <a:ext cx="4517430" cy="797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3D0D2-65E8-064B-9973-355C404F7E5A}">
      <dsp:nvSpPr>
        <dsp:cNvPr id="0" name=""/>
        <dsp:cNvSpPr/>
      </dsp:nvSpPr>
      <dsp:spPr>
        <a:xfrm>
          <a:off x="0" y="5172"/>
          <a:ext cx="6598297" cy="71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Edad ≥ 50 años sensibilidad 77% y especificidad 71%.</a:t>
          </a:r>
          <a:endParaRPr lang="en-US" sz="1400" kern="1200" dirty="0">
            <a:latin typeface="Montserrat" panose="00000500000000000000" pitchFamily="50" charset="0"/>
          </a:endParaRPr>
        </a:p>
      </dsp:txBody>
      <dsp:txXfrm>
        <a:off x="34726" y="39898"/>
        <a:ext cx="6528845" cy="641908"/>
      </dsp:txXfrm>
    </dsp:sp>
    <dsp:sp modelId="{6D4B6048-0455-C940-BBB8-FF3A99894239}">
      <dsp:nvSpPr>
        <dsp:cNvPr id="0" name=""/>
        <dsp:cNvSpPr/>
      </dsp:nvSpPr>
      <dsp:spPr>
        <a:xfrm>
          <a:off x="0" y="825972"/>
          <a:ext cx="6598297" cy="71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La historia previa de cáncer sensibilidad del 31% y especificidad del 98%.</a:t>
          </a:r>
          <a:endParaRPr lang="en-US" sz="1400" kern="1200" dirty="0">
            <a:latin typeface="Montserrat" panose="00000500000000000000" pitchFamily="50" charset="0"/>
          </a:endParaRPr>
        </a:p>
      </dsp:txBody>
      <dsp:txXfrm>
        <a:off x="34726" y="860698"/>
        <a:ext cx="6528845" cy="641908"/>
      </dsp:txXfrm>
    </dsp:sp>
    <dsp:sp modelId="{A7873AB5-6277-F14D-BE9A-868A51EFF462}">
      <dsp:nvSpPr>
        <dsp:cNvPr id="0" name=""/>
        <dsp:cNvSpPr/>
      </dsp:nvSpPr>
      <dsp:spPr>
        <a:xfrm>
          <a:off x="0" y="1646772"/>
          <a:ext cx="6598297" cy="71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Pérdida de peso inexplicable sensibilidad del 15% y especificidad del 94%.</a:t>
          </a:r>
          <a:endParaRPr lang="en-US" sz="1400" kern="1200" dirty="0">
            <a:latin typeface="Montserrat" panose="00000500000000000000" pitchFamily="50" charset="0"/>
          </a:endParaRPr>
        </a:p>
      </dsp:txBody>
      <dsp:txXfrm>
        <a:off x="34726" y="1681498"/>
        <a:ext cx="6528845" cy="641908"/>
      </dsp:txXfrm>
    </dsp:sp>
    <dsp:sp modelId="{B5FA5A1C-7F0C-2A4A-9C8F-3ABA721DB870}">
      <dsp:nvSpPr>
        <dsp:cNvPr id="0" name=""/>
        <dsp:cNvSpPr/>
      </dsp:nvSpPr>
      <dsp:spPr>
        <a:xfrm>
          <a:off x="0" y="2467573"/>
          <a:ext cx="6598297" cy="71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No mejoría después de 1 mes sensibilidad del 31% y especificidad del 90%.</a:t>
          </a:r>
          <a:endParaRPr lang="en-US" sz="1400" kern="1200" dirty="0">
            <a:latin typeface="Montserrat" panose="00000500000000000000" pitchFamily="50" charset="0"/>
          </a:endParaRPr>
        </a:p>
      </dsp:txBody>
      <dsp:txXfrm>
        <a:off x="34726" y="2502299"/>
        <a:ext cx="6528845" cy="641908"/>
      </dsp:txXfrm>
    </dsp:sp>
    <dsp:sp modelId="{DCEFF4D6-AA3D-6048-B403-4E659903BC7B}">
      <dsp:nvSpPr>
        <dsp:cNvPr id="0" name=""/>
        <dsp:cNvSpPr/>
      </dsp:nvSpPr>
      <dsp:spPr>
        <a:xfrm>
          <a:off x="0" y="3288373"/>
          <a:ext cx="6598297" cy="71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No mejora con el reposo sensibilidad&gt; 90% y especificidad 46%.</a:t>
          </a:r>
          <a:endParaRPr lang="en-US" sz="1400" kern="1200" dirty="0">
            <a:latin typeface="Montserrat" panose="00000500000000000000" pitchFamily="50" charset="0"/>
          </a:endParaRPr>
        </a:p>
      </dsp:txBody>
      <dsp:txXfrm>
        <a:off x="34726" y="3323099"/>
        <a:ext cx="6528845" cy="641908"/>
      </dsp:txXfrm>
    </dsp:sp>
    <dsp:sp modelId="{369E49F1-F2CA-534D-907A-044C1227DD0F}">
      <dsp:nvSpPr>
        <dsp:cNvPr id="0" name=""/>
        <dsp:cNvSpPr/>
      </dsp:nvSpPr>
      <dsp:spPr>
        <a:xfrm>
          <a:off x="0" y="4109173"/>
          <a:ext cx="6598297" cy="71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Duración del dolor &gt; 1 mes tiene sensibilidad 50% y especificidad 81%.</a:t>
          </a:r>
          <a:endParaRPr lang="en-US" sz="1400" kern="1200" dirty="0">
            <a:latin typeface="Montserrat" panose="00000500000000000000" pitchFamily="50" charset="0"/>
          </a:endParaRPr>
        </a:p>
      </dsp:txBody>
      <dsp:txXfrm>
        <a:off x="34726" y="4143899"/>
        <a:ext cx="6528845"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B4F78-22A2-A34C-9763-C3BF1561E2EE}">
      <dsp:nvSpPr>
        <dsp:cNvPr id="0" name=""/>
        <dsp:cNvSpPr/>
      </dsp:nvSpPr>
      <dsp:spPr>
        <a:xfrm>
          <a:off x="258762" y="0"/>
          <a:ext cx="5572125" cy="557212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6B956-18F1-064D-878E-E1BA3B6F3E8A}">
      <dsp:nvSpPr>
        <dsp:cNvPr id="0" name=""/>
        <dsp:cNvSpPr/>
      </dsp:nvSpPr>
      <dsp:spPr>
        <a:xfrm>
          <a:off x="788114" y="529351"/>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Edad ≥ 50 años sensibilidad 84% y especificidad 61%.</a:t>
          </a:r>
          <a:endParaRPr lang="en-US" sz="1700" kern="1200" dirty="0">
            <a:latin typeface="Montserrat" panose="00000500000000000000" pitchFamily="50" charset="0"/>
          </a:endParaRPr>
        </a:p>
      </dsp:txBody>
      <dsp:txXfrm>
        <a:off x="894197" y="635434"/>
        <a:ext cx="1960962" cy="1960962"/>
      </dsp:txXfrm>
    </dsp:sp>
    <dsp:sp modelId="{E2AF75A6-9E9B-294F-9284-1BA2DB1C131A}">
      <dsp:nvSpPr>
        <dsp:cNvPr id="0" name=""/>
        <dsp:cNvSpPr/>
      </dsp:nvSpPr>
      <dsp:spPr>
        <a:xfrm>
          <a:off x="3128406" y="529351"/>
          <a:ext cx="2173128" cy="217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Edad ≥ 70 años sensibilidad 22% y especificidad 96%.</a:t>
          </a:r>
          <a:endParaRPr lang="en-US" sz="1700" kern="1200" dirty="0">
            <a:latin typeface="Montserrat" panose="00000500000000000000" pitchFamily="50" charset="0"/>
          </a:endParaRPr>
        </a:p>
      </dsp:txBody>
      <dsp:txXfrm>
        <a:off x="3234489" y="635434"/>
        <a:ext cx="1960962" cy="1960962"/>
      </dsp:txXfrm>
    </dsp:sp>
    <dsp:sp modelId="{A18D78DA-F5AD-B74C-85FC-1C0442D67346}">
      <dsp:nvSpPr>
        <dsp:cNvPr id="0" name=""/>
        <dsp:cNvSpPr/>
      </dsp:nvSpPr>
      <dsp:spPr>
        <a:xfrm>
          <a:off x="788114" y="2869644"/>
          <a:ext cx="2173128" cy="217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Trauma sensibilidad 30% y especificidad 85%.</a:t>
          </a:r>
          <a:endParaRPr lang="en-US" sz="1700" kern="1200" dirty="0">
            <a:latin typeface="Montserrat" panose="00000500000000000000" pitchFamily="50" charset="0"/>
          </a:endParaRPr>
        </a:p>
      </dsp:txBody>
      <dsp:txXfrm>
        <a:off x="894197" y="2975727"/>
        <a:ext cx="1960962" cy="1960962"/>
      </dsp:txXfrm>
    </dsp:sp>
    <dsp:sp modelId="{B0B593EC-44A2-904F-932A-1EECB0E977C1}">
      <dsp:nvSpPr>
        <dsp:cNvPr id="0" name=""/>
        <dsp:cNvSpPr/>
      </dsp:nvSpPr>
      <dsp:spPr>
        <a:xfrm>
          <a:off x="3128406" y="2869644"/>
          <a:ext cx="2173128" cy="217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Uso de corticosteroides sensibilidad del 6% y una especificidad del 99,5%.</a:t>
          </a:r>
          <a:endParaRPr lang="en-US" sz="1700" kern="1200" dirty="0">
            <a:latin typeface="Montserrat" panose="00000500000000000000" pitchFamily="50" charset="0"/>
          </a:endParaRPr>
        </a:p>
      </dsp:txBody>
      <dsp:txXfrm>
        <a:off x="3234489" y="2975727"/>
        <a:ext cx="1960962" cy="1960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88BE8-FE32-DF48-8CEF-5D97C2544124}">
      <dsp:nvSpPr>
        <dsp:cNvPr id="0" name=""/>
        <dsp:cNvSpPr/>
      </dsp:nvSpPr>
      <dsp:spPr>
        <a:xfrm>
          <a:off x="0" y="97746"/>
          <a:ext cx="5749555" cy="1022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latin typeface="Montserrat" panose="00000500000000000000" pitchFamily="50" charset="0"/>
            </a:rPr>
            <a:t>Edad de inicio ≤ 40 años sensibilidad 100% y especificidad 7%.</a:t>
          </a:r>
          <a:endParaRPr lang="en-US" sz="2300" kern="1200" dirty="0">
            <a:latin typeface="Montserrat" panose="00000500000000000000" pitchFamily="50" charset="0"/>
          </a:endParaRPr>
        </a:p>
      </dsp:txBody>
      <dsp:txXfrm>
        <a:off x="49918" y="147664"/>
        <a:ext cx="5649719" cy="922744"/>
      </dsp:txXfrm>
    </dsp:sp>
    <dsp:sp modelId="{EFFEF1A1-223F-614F-BF05-D3733744B131}">
      <dsp:nvSpPr>
        <dsp:cNvPr id="0" name=""/>
        <dsp:cNvSpPr/>
      </dsp:nvSpPr>
      <dsp:spPr>
        <a:xfrm>
          <a:off x="0" y="1186566"/>
          <a:ext cx="5749555" cy="1022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latin typeface="Montserrat" panose="00000500000000000000" pitchFamily="50" charset="0"/>
            </a:rPr>
            <a:t>Dolor no mejora en decúbito supino sensibilidad 80% y especificidad 49%.</a:t>
          </a:r>
          <a:endParaRPr lang="en-US" sz="2300" kern="1200" dirty="0">
            <a:latin typeface="Montserrat" panose="00000500000000000000" pitchFamily="50" charset="0"/>
          </a:endParaRPr>
        </a:p>
      </dsp:txBody>
      <dsp:txXfrm>
        <a:off x="49918" y="1236484"/>
        <a:ext cx="5649719" cy="922744"/>
      </dsp:txXfrm>
    </dsp:sp>
    <dsp:sp modelId="{AFC865B8-48BC-1147-A236-45243F53BC6A}">
      <dsp:nvSpPr>
        <dsp:cNvPr id="0" name=""/>
        <dsp:cNvSpPr/>
      </dsp:nvSpPr>
      <dsp:spPr>
        <a:xfrm>
          <a:off x="0" y="2275387"/>
          <a:ext cx="5749555" cy="1022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latin typeface="Montserrat" panose="00000500000000000000" pitchFamily="50" charset="0"/>
            </a:rPr>
            <a:t>Rigidez matutina sensibilidad del 64% y especificidad del 59%.</a:t>
          </a:r>
          <a:endParaRPr lang="en-US" sz="2300" kern="1200" dirty="0">
            <a:latin typeface="Montserrat" panose="00000500000000000000" pitchFamily="50" charset="0"/>
          </a:endParaRPr>
        </a:p>
      </dsp:txBody>
      <dsp:txXfrm>
        <a:off x="49918" y="2325305"/>
        <a:ext cx="5649719" cy="922744"/>
      </dsp:txXfrm>
    </dsp:sp>
    <dsp:sp modelId="{85225D7C-56BA-8544-81C0-9B42F284A049}">
      <dsp:nvSpPr>
        <dsp:cNvPr id="0" name=""/>
        <dsp:cNvSpPr/>
      </dsp:nvSpPr>
      <dsp:spPr>
        <a:xfrm>
          <a:off x="0" y="3364207"/>
          <a:ext cx="5749555" cy="1022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latin typeface="Montserrat" panose="00000500000000000000" pitchFamily="50" charset="0"/>
            </a:rPr>
            <a:t>Duración del dolor ≥ 3 meses sensibilidad 71% y especificidad 54%.</a:t>
          </a:r>
          <a:endParaRPr lang="en-US" sz="2300" kern="1200" dirty="0">
            <a:latin typeface="Montserrat" panose="00000500000000000000" pitchFamily="50" charset="0"/>
          </a:endParaRPr>
        </a:p>
      </dsp:txBody>
      <dsp:txXfrm>
        <a:off x="49918" y="3414125"/>
        <a:ext cx="5649719" cy="922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E590F-F403-4E40-BDAE-83879AD2F7FE}">
      <dsp:nvSpPr>
        <dsp:cNvPr id="0" name=""/>
        <dsp:cNvSpPr/>
      </dsp:nvSpPr>
      <dsp:spPr>
        <a:xfrm>
          <a:off x="0" y="0"/>
          <a:ext cx="7322894" cy="627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t>Reflejos </a:t>
          </a:r>
          <a:r>
            <a:rPr lang="es-CO" sz="2000" kern="1200" dirty="0" err="1"/>
            <a:t>miotendinosos</a:t>
          </a:r>
          <a:r>
            <a:rPr lang="es-CO" sz="2000" kern="1200" dirty="0"/>
            <a:t> profundos.</a:t>
          </a:r>
          <a:endParaRPr lang="en-US" sz="2000" kern="1200" dirty="0"/>
        </a:p>
      </dsp:txBody>
      <dsp:txXfrm>
        <a:off x="18367" y="18367"/>
        <a:ext cx="6572853" cy="590348"/>
      </dsp:txXfrm>
    </dsp:sp>
    <dsp:sp modelId="{2317D3E0-489F-994F-AB2C-34936766B41F}">
      <dsp:nvSpPr>
        <dsp:cNvPr id="0" name=""/>
        <dsp:cNvSpPr/>
      </dsp:nvSpPr>
      <dsp:spPr>
        <a:xfrm>
          <a:off x="546839" y="714177"/>
          <a:ext cx="7322894" cy="627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t>Fuerza muscular.</a:t>
          </a:r>
          <a:endParaRPr lang="en-US" sz="2000" kern="1200" dirty="0"/>
        </a:p>
      </dsp:txBody>
      <dsp:txXfrm>
        <a:off x="565206" y="732544"/>
        <a:ext cx="6331716" cy="590348"/>
      </dsp:txXfrm>
    </dsp:sp>
    <dsp:sp modelId="{4B5846E1-8578-974E-8397-CC4E7C9D5BA9}">
      <dsp:nvSpPr>
        <dsp:cNvPr id="0" name=""/>
        <dsp:cNvSpPr/>
      </dsp:nvSpPr>
      <dsp:spPr>
        <a:xfrm>
          <a:off x="1093678" y="1428355"/>
          <a:ext cx="7322894" cy="627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t>Sensibilidad según dermatomas.</a:t>
          </a:r>
          <a:endParaRPr lang="en-US" sz="2000" kern="1200" dirty="0"/>
        </a:p>
      </dsp:txBody>
      <dsp:txXfrm>
        <a:off x="1112045" y="1446722"/>
        <a:ext cx="6331716" cy="590348"/>
      </dsp:txXfrm>
    </dsp:sp>
    <dsp:sp modelId="{E6DBD9DD-6020-2C41-B699-C9E8CA345D22}">
      <dsp:nvSpPr>
        <dsp:cNvPr id="0" name=""/>
        <dsp:cNvSpPr/>
      </dsp:nvSpPr>
      <dsp:spPr>
        <a:xfrm>
          <a:off x="1640518" y="2142533"/>
          <a:ext cx="7322894" cy="627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t>Hallazgos sugestivos de dolor neuropático.</a:t>
          </a:r>
          <a:endParaRPr lang="en-US" sz="2000" kern="1200" dirty="0"/>
        </a:p>
      </dsp:txBody>
      <dsp:txXfrm>
        <a:off x="1658885" y="2160900"/>
        <a:ext cx="6331716" cy="590348"/>
      </dsp:txXfrm>
    </dsp:sp>
    <dsp:sp modelId="{01ABC0C9-765E-7845-8E51-7D1AC4A51AC9}">
      <dsp:nvSpPr>
        <dsp:cNvPr id="0" name=""/>
        <dsp:cNvSpPr/>
      </dsp:nvSpPr>
      <dsp:spPr>
        <a:xfrm>
          <a:off x="2187357" y="2856711"/>
          <a:ext cx="7322894" cy="627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Distribución dermatómica del dolor </a:t>
          </a:r>
          <a:r>
            <a:rPr lang="es-CO" sz="1400" b="1" u="sng" kern="1200" dirty="0">
              <a:latin typeface="Montserrat" panose="00000500000000000000" pitchFamily="50" charset="0"/>
            </a:rPr>
            <a:t>sugiere</a:t>
          </a:r>
          <a:r>
            <a:rPr lang="es-CO" sz="1400" kern="1200" dirty="0">
              <a:latin typeface="Montserrat" panose="00000500000000000000" pitchFamily="50" charset="0"/>
            </a:rPr>
            <a:t> radiculopatía, mientras que la distribución difusa sugiere sensibilización central.</a:t>
          </a:r>
          <a:endParaRPr lang="en-US" sz="1400" kern="1200" dirty="0">
            <a:latin typeface="Montserrat" panose="00000500000000000000" pitchFamily="50" charset="0"/>
          </a:endParaRPr>
        </a:p>
      </dsp:txBody>
      <dsp:txXfrm>
        <a:off x="2205724" y="2875078"/>
        <a:ext cx="6331716" cy="590348"/>
      </dsp:txXfrm>
    </dsp:sp>
    <dsp:sp modelId="{3418EBED-62B7-604D-8D84-6C381F1E85D7}">
      <dsp:nvSpPr>
        <dsp:cNvPr id="0" name=""/>
        <dsp:cNvSpPr/>
      </dsp:nvSpPr>
      <dsp:spPr>
        <a:xfrm>
          <a:off x="6915290" y="458118"/>
          <a:ext cx="407603" cy="407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07001" y="458118"/>
        <a:ext cx="224181" cy="306721"/>
      </dsp:txXfrm>
    </dsp:sp>
    <dsp:sp modelId="{C7396667-5288-C143-8BC4-CB5B1372F73B}">
      <dsp:nvSpPr>
        <dsp:cNvPr id="0" name=""/>
        <dsp:cNvSpPr/>
      </dsp:nvSpPr>
      <dsp:spPr>
        <a:xfrm>
          <a:off x="7462129" y="1172296"/>
          <a:ext cx="407603" cy="407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553840" y="1172296"/>
        <a:ext cx="224181" cy="306721"/>
      </dsp:txXfrm>
    </dsp:sp>
    <dsp:sp modelId="{2F324A09-0FC7-DC40-96CF-9C919228322E}">
      <dsp:nvSpPr>
        <dsp:cNvPr id="0" name=""/>
        <dsp:cNvSpPr/>
      </dsp:nvSpPr>
      <dsp:spPr>
        <a:xfrm>
          <a:off x="8008969" y="1876023"/>
          <a:ext cx="407603" cy="407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100680" y="1876023"/>
        <a:ext cx="224181" cy="306721"/>
      </dsp:txXfrm>
    </dsp:sp>
    <dsp:sp modelId="{28A1275E-B4FB-B34D-955D-DF06452F53CD}">
      <dsp:nvSpPr>
        <dsp:cNvPr id="0" name=""/>
        <dsp:cNvSpPr/>
      </dsp:nvSpPr>
      <dsp:spPr>
        <a:xfrm>
          <a:off x="8555808" y="2597168"/>
          <a:ext cx="407603" cy="407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647519" y="2597168"/>
        <a:ext cx="224181" cy="3067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382FF-3223-4A54-B903-C037DC98090F}">
      <dsp:nvSpPr>
        <dsp:cNvPr id="0" name=""/>
        <dsp:cNvSpPr/>
      </dsp:nvSpPr>
      <dsp:spPr>
        <a:xfrm>
          <a:off x="0" y="2860"/>
          <a:ext cx="7977326" cy="9643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1ED4B-04CA-4FB2-9C43-71EC2083CD7A}">
      <dsp:nvSpPr>
        <dsp:cNvPr id="0" name=""/>
        <dsp:cNvSpPr/>
      </dsp:nvSpPr>
      <dsp:spPr>
        <a:xfrm>
          <a:off x="291707" y="220248"/>
          <a:ext cx="530895" cy="530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110A39-A78D-4DCE-B5D7-233FACFA3D64}">
      <dsp:nvSpPr>
        <dsp:cNvPr id="0" name=""/>
        <dsp:cNvSpPr/>
      </dsp:nvSpPr>
      <dsp:spPr>
        <a:xfrm>
          <a:off x="1114310" y="3275"/>
          <a:ext cx="3589796" cy="965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57" tIns="102157" rIns="102157" bIns="102157" numCol="1" spcCol="1270" anchor="ctr" anchorCtr="0">
          <a:noAutofit/>
        </a:bodyPr>
        <a:lstStyle/>
        <a:p>
          <a:pPr marL="0" lvl="0" indent="0" algn="l" defTabSz="622300">
            <a:lnSpc>
              <a:spcPct val="100000"/>
            </a:lnSpc>
            <a:spcBef>
              <a:spcPct val="0"/>
            </a:spcBef>
            <a:spcAft>
              <a:spcPct val="35000"/>
            </a:spcAft>
            <a:buNone/>
          </a:pPr>
          <a:r>
            <a:rPr lang="es-CO" sz="1400" kern="1200" dirty="0">
              <a:latin typeface="Montserrat" panose="00000500000000000000" pitchFamily="50" charset="0"/>
            </a:rPr>
            <a:t>Historia clínica y examen físico para clasificar el dolor lumbar.</a:t>
          </a:r>
          <a:endParaRPr lang="en-US" sz="1400" kern="1200" dirty="0">
            <a:latin typeface="Montserrat" panose="00000500000000000000" pitchFamily="50" charset="0"/>
          </a:endParaRPr>
        </a:p>
      </dsp:txBody>
      <dsp:txXfrm>
        <a:off x="1114310" y="3275"/>
        <a:ext cx="3589796" cy="965265"/>
      </dsp:txXfrm>
    </dsp:sp>
    <dsp:sp modelId="{482D7496-2EE4-4CEA-BD5B-8E6BF8BFEC6E}">
      <dsp:nvSpPr>
        <dsp:cNvPr id="0" name=""/>
        <dsp:cNvSpPr/>
      </dsp:nvSpPr>
      <dsp:spPr>
        <a:xfrm>
          <a:off x="4704107" y="3275"/>
          <a:ext cx="3109764" cy="74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90" tIns="78390" rIns="78390" bIns="78390" numCol="1" spcCol="1270" anchor="ctr"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es-CO" sz="1100" kern="1200" dirty="0">
              <a:latin typeface="Montserrat" panose="00000500000000000000" pitchFamily="50" charset="0"/>
            </a:rPr>
            <a:t>Dolor lumbar inespecífico.</a:t>
          </a:r>
          <a:endParaRPr lang="en-US" sz="1100" kern="1200" dirty="0">
            <a:latin typeface="Montserrat" panose="00000500000000000000" pitchFamily="50" charset="0"/>
          </a:endParaRPr>
        </a:p>
        <a:p>
          <a:pPr marL="0" lvl="0" indent="0" algn="l" defTabSz="488950">
            <a:lnSpc>
              <a:spcPct val="100000"/>
            </a:lnSpc>
            <a:spcBef>
              <a:spcPct val="0"/>
            </a:spcBef>
            <a:spcAft>
              <a:spcPct val="35000"/>
            </a:spcAft>
            <a:buFont typeface="Arial" panose="020B0604020202020204" pitchFamily="34" charset="0"/>
            <a:buNone/>
          </a:pPr>
          <a:r>
            <a:rPr lang="es-CO" sz="1100" kern="1200" dirty="0">
              <a:latin typeface="Montserrat" panose="00000500000000000000" pitchFamily="50" charset="0"/>
            </a:rPr>
            <a:t>Dolor lumbar asociado con radiculopatía o estenosis espinal.</a:t>
          </a:r>
          <a:endParaRPr lang="en-US" sz="1100" kern="1200" dirty="0">
            <a:latin typeface="Montserrat" panose="00000500000000000000" pitchFamily="50" charset="0"/>
          </a:endParaRPr>
        </a:p>
        <a:p>
          <a:pPr marL="0" lvl="0" indent="0" algn="l" defTabSz="488950">
            <a:lnSpc>
              <a:spcPct val="100000"/>
            </a:lnSpc>
            <a:spcBef>
              <a:spcPct val="0"/>
            </a:spcBef>
            <a:spcAft>
              <a:spcPct val="35000"/>
            </a:spcAft>
            <a:buFont typeface="Arial" panose="020B0604020202020204" pitchFamily="34" charset="0"/>
            <a:buNone/>
          </a:pPr>
          <a:r>
            <a:rPr lang="es-CO" sz="1100" kern="1200" dirty="0">
              <a:latin typeface="Montserrat" panose="00000500000000000000" pitchFamily="50" charset="0"/>
            </a:rPr>
            <a:t>Dolor lumbar asociado con otra causa espinal específica.</a:t>
          </a:r>
          <a:endParaRPr lang="en-US" sz="1100" kern="1200" dirty="0">
            <a:latin typeface="Montserrat" panose="00000500000000000000" pitchFamily="50" charset="0"/>
          </a:endParaRPr>
        </a:p>
      </dsp:txBody>
      <dsp:txXfrm>
        <a:off x="4704107" y="3275"/>
        <a:ext cx="3109764" cy="740696"/>
      </dsp:txXfrm>
    </dsp:sp>
    <dsp:sp modelId="{8547A133-784E-4881-9C80-C0B65010FC5B}">
      <dsp:nvSpPr>
        <dsp:cNvPr id="0" name=""/>
        <dsp:cNvSpPr/>
      </dsp:nvSpPr>
      <dsp:spPr>
        <a:xfrm>
          <a:off x="0" y="1156884"/>
          <a:ext cx="7977326" cy="9643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90347-6CA5-445C-B245-324FC08A9D84}">
      <dsp:nvSpPr>
        <dsp:cNvPr id="0" name=""/>
        <dsp:cNvSpPr/>
      </dsp:nvSpPr>
      <dsp:spPr>
        <a:xfrm>
          <a:off x="291707" y="1373857"/>
          <a:ext cx="530895" cy="530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755D11-C8FD-4B9C-B12D-58DE44BB1221}">
      <dsp:nvSpPr>
        <dsp:cNvPr id="0" name=""/>
        <dsp:cNvSpPr/>
      </dsp:nvSpPr>
      <dsp:spPr>
        <a:xfrm>
          <a:off x="1114310" y="1156884"/>
          <a:ext cx="6699561" cy="965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57" tIns="102157" rIns="102157" bIns="102157" numCol="1" spcCol="1270" anchor="ctr" anchorCtr="0">
          <a:noAutofit/>
        </a:bodyPr>
        <a:lstStyle/>
        <a:p>
          <a:pPr marL="0" lvl="0" indent="0" algn="l" defTabSz="622300">
            <a:lnSpc>
              <a:spcPct val="100000"/>
            </a:lnSpc>
            <a:spcBef>
              <a:spcPct val="0"/>
            </a:spcBef>
            <a:spcAft>
              <a:spcPct val="35000"/>
            </a:spcAft>
            <a:buNone/>
          </a:pPr>
          <a:r>
            <a:rPr lang="es-CO" sz="1400" kern="1200" dirty="0">
              <a:latin typeface="Montserrat" panose="00000500000000000000" pitchFamily="50" charset="0"/>
            </a:rPr>
            <a:t>No obtenga estudios de imagen en pacientes con dolor lumbar inespecífico. </a:t>
          </a:r>
          <a:endParaRPr lang="en-US" sz="1400" kern="1200" dirty="0">
            <a:latin typeface="Montserrat" panose="00000500000000000000" pitchFamily="50" charset="0"/>
          </a:endParaRPr>
        </a:p>
      </dsp:txBody>
      <dsp:txXfrm>
        <a:off x="1114310" y="1156884"/>
        <a:ext cx="6699561" cy="965265"/>
      </dsp:txXfrm>
    </dsp:sp>
    <dsp:sp modelId="{A94C7341-226A-448C-9976-D3DE75065666}">
      <dsp:nvSpPr>
        <dsp:cNvPr id="0" name=""/>
        <dsp:cNvSpPr/>
      </dsp:nvSpPr>
      <dsp:spPr>
        <a:xfrm>
          <a:off x="0" y="2310494"/>
          <a:ext cx="7977326" cy="9643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C8939-FFAE-470D-94D0-CFA0CA2CC2D3}">
      <dsp:nvSpPr>
        <dsp:cNvPr id="0" name=""/>
        <dsp:cNvSpPr/>
      </dsp:nvSpPr>
      <dsp:spPr>
        <a:xfrm>
          <a:off x="291992" y="2527466"/>
          <a:ext cx="530895" cy="5303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AD9395-BF7F-4C71-B387-3B94D846C2CD}">
      <dsp:nvSpPr>
        <dsp:cNvPr id="0" name=""/>
        <dsp:cNvSpPr/>
      </dsp:nvSpPr>
      <dsp:spPr>
        <a:xfrm>
          <a:off x="1114881" y="2310494"/>
          <a:ext cx="6699561" cy="965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57" tIns="102157" rIns="102157" bIns="102157" numCol="1" spcCol="1270" anchor="ctr" anchorCtr="0">
          <a:noAutofit/>
        </a:bodyPr>
        <a:lstStyle/>
        <a:p>
          <a:pPr marL="0" lvl="0" indent="0" algn="l" defTabSz="622300">
            <a:lnSpc>
              <a:spcPct val="100000"/>
            </a:lnSpc>
            <a:spcBef>
              <a:spcPct val="0"/>
            </a:spcBef>
            <a:spcAft>
              <a:spcPct val="35000"/>
            </a:spcAft>
            <a:buNone/>
          </a:pPr>
          <a:r>
            <a:rPr lang="es-CO" sz="1400" kern="1200" dirty="0">
              <a:latin typeface="Montserrat" panose="00000500000000000000" pitchFamily="50" charset="0"/>
            </a:rPr>
            <a:t>Evalúe a los pacientes con dolor lumbar persistente y signos o síntomas de radiculopatía o estenosis espinal con IRM (preferido) o TAC, SOLAMENTE si son candidatos para cirugía o inyección epidural de esteroides.</a:t>
          </a:r>
          <a:endParaRPr lang="en-US" sz="1400" kern="1200" dirty="0">
            <a:latin typeface="Montserrat" panose="00000500000000000000" pitchFamily="50" charset="0"/>
          </a:endParaRPr>
        </a:p>
      </dsp:txBody>
      <dsp:txXfrm>
        <a:off x="1114881" y="2310494"/>
        <a:ext cx="6699561" cy="965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78B4F-F191-4DC4-8C75-C9468ED60395}">
      <dsp:nvSpPr>
        <dsp:cNvPr id="0" name=""/>
        <dsp:cNvSpPr/>
      </dsp:nvSpPr>
      <dsp:spPr>
        <a:xfrm>
          <a:off x="1020487" y="126038"/>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E783B-71DF-45A5-A1C6-BC83FCC9EC26}">
      <dsp:nvSpPr>
        <dsp:cNvPr id="0" name=""/>
        <dsp:cNvSpPr/>
      </dsp:nvSpPr>
      <dsp:spPr>
        <a:xfrm>
          <a:off x="393" y="1400869"/>
          <a:ext cx="3138750" cy="127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s-CO" sz="1600" kern="1200" dirty="0">
              <a:solidFill>
                <a:srgbClr val="112C44"/>
              </a:solidFill>
              <a:latin typeface="Montserrat" panose="00000500000000000000" pitchFamily="50" charset="0"/>
            </a:rPr>
            <a:t>Considerar si hay banderas rojas.</a:t>
          </a:r>
          <a:endParaRPr lang="en-US" sz="1600" kern="1200" dirty="0">
            <a:solidFill>
              <a:srgbClr val="112C44"/>
            </a:solidFill>
            <a:latin typeface="Montserrat" panose="00000500000000000000" pitchFamily="50" charset="0"/>
          </a:endParaRPr>
        </a:p>
      </dsp:txBody>
      <dsp:txXfrm>
        <a:off x="393" y="1400869"/>
        <a:ext cx="3138750" cy="1274484"/>
      </dsp:txXfrm>
    </dsp:sp>
    <dsp:sp modelId="{484B887D-EF7B-4219-B47E-2C73042CF745}">
      <dsp:nvSpPr>
        <dsp:cNvPr id="0" name=""/>
        <dsp:cNvSpPr/>
      </dsp:nvSpPr>
      <dsp:spPr>
        <a:xfrm>
          <a:off x="393" y="2757338"/>
          <a:ext cx="3138750" cy="1467961"/>
        </a:xfrm>
        <a:prstGeom prst="rect">
          <a:avLst/>
        </a:prstGeom>
        <a:noFill/>
        <a:ln>
          <a:noFill/>
        </a:ln>
        <a:effectLst/>
      </dsp:spPr>
      <dsp:style>
        <a:lnRef idx="0">
          <a:scrgbClr r="0" g="0" b="0"/>
        </a:lnRef>
        <a:fillRef idx="0">
          <a:scrgbClr r="0" g="0" b="0"/>
        </a:fillRef>
        <a:effectRef idx="0">
          <a:scrgbClr r="0" g="0" b="0"/>
        </a:effectRef>
        <a:fontRef idx="minor"/>
      </dsp:style>
    </dsp:sp>
    <dsp:sp modelId="{9AC55426-AC81-48C1-8C38-EC07D63FA9F1}">
      <dsp:nvSpPr>
        <dsp:cNvPr id="0" name=""/>
        <dsp:cNvSpPr/>
      </dsp:nvSpPr>
      <dsp:spPr>
        <a:xfrm>
          <a:off x="4708518" y="12603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A8A64A-82D2-42C2-A82E-AD91DDE5C553}">
      <dsp:nvSpPr>
        <dsp:cNvPr id="0" name=""/>
        <dsp:cNvSpPr/>
      </dsp:nvSpPr>
      <dsp:spPr>
        <a:xfrm>
          <a:off x="3688425" y="1438479"/>
          <a:ext cx="3138750" cy="263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s-CO" sz="1600" kern="1200" dirty="0">
              <a:solidFill>
                <a:srgbClr val="112C44"/>
              </a:solidFill>
              <a:latin typeface="Montserrat" panose="00000500000000000000" pitchFamily="50" charset="0"/>
            </a:rPr>
            <a:t>Las imágenes deben retrasarse 1-2 meses en pacientes con dolor lumbar crónico inespecífico sin bandera roja.</a:t>
          </a:r>
          <a:endParaRPr lang="en-US" sz="1600" kern="1200" dirty="0">
            <a:solidFill>
              <a:srgbClr val="112C44"/>
            </a:solidFill>
            <a:latin typeface="Montserrat" panose="00000500000000000000" pitchFamily="50" charset="0"/>
          </a:endParaRPr>
        </a:p>
      </dsp:txBody>
      <dsp:txXfrm>
        <a:off x="3688425" y="1438479"/>
        <a:ext cx="3138750" cy="2637265"/>
      </dsp:txXfrm>
    </dsp:sp>
    <dsp:sp modelId="{8352C292-97F4-4F22-9C55-95AD64189E14}">
      <dsp:nvSpPr>
        <dsp:cNvPr id="0" name=""/>
        <dsp:cNvSpPr/>
      </dsp:nvSpPr>
      <dsp:spPr>
        <a:xfrm>
          <a:off x="3688425" y="2757338"/>
          <a:ext cx="3138750" cy="1467961"/>
        </a:xfrm>
        <a:prstGeom prst="rect">
          <a:avLst/>
        </a:prstGeom>
        <a:noFill/>
        <a:ln>
          <a:noFill/>
        </a:ln>
        <a:effectLst/>
      </dsp:spPr>
      <dsp:style>
        <a:lnRef idx="0">
          <a:scrgbClr r="0" g="0" b="0"/>
        </a:lnRef>
        <a:fillRef idx="0">
          <a:scrgbClr r="0" g="0" b="0"/>
        </a:fillRef>
        <a:effectRef idx="0">
          <a:scrgbClr r="0" g="0" b="0"/>
        </a:effectRef>
        <a:fontRef idx="minor"/>
      </dsp:style>
    </dsp:sp>
    <dsp:sp modelId="{9DC081F3-6D76-4D8D-A71D-718162F41F93}">
      <dsp:nvSpPr>
        <dsp:cNvPr id="0" name=""/>
        <dsp:cNvSpPr/>
      </dsp:nvSpPr>
      <dsp:spPr>
        <a:xfrm>
          <a:off x="8396550" y="12603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A61EB9-CE2D-4C52-8AB8-B67CA9BF2E5B}">
      <dsp:nvSpPr>
        <dsp:cNvPr id="0" name=""/>
        <dsp:cNvSpPr/>
      </dsp:nvSpPr>
      <dsp:spPr>
        <a:xfrm>
          <a:off x="7376456" y="1400869"/>
          <a:ext cx="3138750" cy="127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s-CO" sz="1600" kern="1200" dirty="0">
              <a:solidFill>
                <a:srgbClr val="112C44"/>
              </a:solidFill>
              <a:latin typeface="Montserrat" panose="00000500000000000000" pitchFamily="50" charset="0"/>
            </a:rPr>
            <a:t>Justificación para evitar las imágenes 1-2 meses.</a:t>
          </a:r>
          <a:endParaRPr lang="en-US" sz="1600" kern="1200" dirty="0">
            <a:solidFill>
              <a:srgbClr val="112C44"/>
            </a:solidFill>
            <a:latin typeface="Montserrat" panose="00000500000000000000" pitchFamily="50" charset="0"/>
          </a:endParaRPr>
        </a:p>
      </dsp:txBody>
      <dsp:txXfrm>
        <a:off x="7376456" y="1400869"/>
        <a:ext cx="3138750" cy="1274484"/>
      </dsp:txXfrm>
    </dsp:sp>
    <dsp:sp modelId="{F678B3F0-3B66-416E-81C6-B7A8577DCF6B}">
      <dsp:nvSpPr>
        <dsp:cNvPr id="0" name=""/>
        <dsp:cNvSpPr/>
      </dsp:nvSpPr>
      <dsp:spPr>
        <a:xfrm>
          <a:off x="7376850" y="2579788"/>
          <a:ext cx="3138750" cy="1467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O" sz="1600" kern="1200" dirty="0">
              <a:solidFill>
                <a:srgbClr val="112C44"/>
              </a:solidFill>
              <a:latin typeface="Montserrat" panose="00000500000000000000" pitchFamily="50" charset="0"/>
            </a:rPr>
            <a:t>Daño innecesario al paciente.</a:t>
          </a:r>
          <a:endParaRPr lang="en-US" sz="1600" kern="1200" dirty="0">
            <a:solidFill>
              <a:srgbClr val="112C44"/>
            </a:solidFill>
            <a:latin typeface="Montserrat" panose="00000500000000000000" pitchFamily="50" charset="0"/>
          </a:endParaRPr>
        </a:p>
        <a:p>
          <a:pPr marL="0" lvl="0" indent="0" algn="ctr" defTabSz="711200">
            <a:lnSpc>
              <a:spcPct val="90000"/>
            </a:lnSpc>
            <a:spcBef>
              <a:spcPct val="0"/>
            </a:spcBef>
            <a:spcAft>
              <a:spcPct val="35000"/>
            </a:spcAft>
            <a:buFont typeface="Arial" panose="020B0604020202020204" pitchFamily="34" charset="0"/>
            <a:buNone/>
          </a:pPr>
          <a:r>
            <a:rPr lang="es-CO" sz="1600" kern="1200" dirty="0">
              <a:solidFill>
                <a:srgbClr val="112C44"/>
              </a:solidFill>
              <a:latin typeface="Montserrat" panose="00000500000000000000" pitchFamily="50" charset="0"/>
            </a:rPr>
            <a:t>Pruebas de diagnóstico y tratamiento innecesarios.</a:t>
          </a:r>
          <a:endParaRPr lang="en-US" sz="1600" kern="1200" dirty="0">
            <a:solidFill>
              <a:srgbClr val="112C44"/>
            </a:solidFill>
            <a:latin typeface="Montserrat" panose="00000500000000000000" pitchFamily="50" charset="0"/>
          </a:endParaRPr>
        </a:p>
        <a:p>
          <a:pPr marL="0" lvl="0" indent="0" algn="ctr" defTabSz="711200">
            <a:lnSpc>
              <a:spcPct val="90000"/>
            </a:lnSpc>
            <a:spcBef>
              <a:spcPct val="0"/>
            </a:spcBef>
            <a:spcAft>
              <a:spcPct val="35000"/>
            </a:spcAft>
            <a:buFont typeface="Arial" panose="020B0604020202020204" pitchFamily="34" charset="0"/>
            <a:buNone/>
          </a:pPr>
          <a:r>
            <a:rPr lang="es-CO" sz="1600" kern="1200" dirty="0">
              <a:solidFill>
                <a:srgbClr val="112C44"/>
              </a:solidFill>
              <a:latin typeface="Montserrat" panose="00000500000000000000" pitchFamily="50" charset="0"/>
            </a:rPr>
            <a:t>Preocupación innecesaria del paciente.</a:t>
          </a:r>
          <a:endParaRPr lang="en-US" sz="1600" kern="1200" dirty="0">
            <a:solidFill>
              <a:srgbClr val="112C44"/>
            </a:solidFill>
            <a:latin typeface="Montserrat" panose="00000500000000000000" pitchFamily="50" charset="0"/>
          </a:endParaRPr>
        </a:p>
      </dsp:txBody>
      <dsp:txXfrm>
        <a:off x="7376850" y="2579788"/>
        <a:ext cx="3138750" cy="14679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8096A-261C-4651-B8A1-5EAF43B026F9}">
      <dsp:nvSpPr>
        <dsp:cNvPr id="0" name=""/>
        <dsp:cNvSpPr/>
      </dsp:nvSpPr>
      <dsp:spPr>
        <a:xfrm>
          <a:off x="0" y="1674"/>
          <a:ext cx="6885372" cy="8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4F25D-5F45-4D33-9C5F-586BBD271FC8}">
      <dsp:nvSpPr>
        <dsp:cNvPr id="0" name=""/>
        <dsp:cNvSpPr/>
      </dsp:nvSpPr>
      <dsp:spPr>
        <a:xfrm>
          <a:off x="256665" y="192582"/>
          <a:ext cx="466664" cy="466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238F8C-A4F3-453A-A768-AC848F9AED4A}">
      <dsp:nvSpPr>
        <dsp:cNvPr id="0" name=""/>
        <dsp:cNvSpPr/>
      </dsp:nvSpPr>
      <dsp:spPr>
        <a:xfrm>
          <a:off x="979996" y="1674"/>
          <a:ext cx="5905375" cy="8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8" tIns="89798" rIns="89798" bIns="89798" numCol="1" spcCol="1270" anchor="ctr" anchorCtr="0">
          <a:noAutofit/>
        </a:bodyPr>
        <a:lstStyle/>
        <a:p>
          <a:pPr marL="0" lvl="0" indent="0" algn="l" defTabSz="533400">
            <a:lnSpc>
              <a:spcPct val="100000"/>
            </a:lnSpc>
            <a:spcBef>
              <a:spcPct val="0"/>
            </a:spcBef>
            <a:spcAft>
              <a:spcPct val="35000"/>
            </a:spcAft>
            <a:buNone/>
          </a:pPr>
          <a:r>
            <a:rPr lang="es-CO" sz="1200" kern="1200" dirty="0">
              <a:latin typeface="Montserrat" panose="00000500000000000000" pitchFamily="50" charset="0"/>
            </a:rPr>
            <a:t>Actividad física como tratamiento inicial no farmacológico de pacientes con dolor lumbar crónico.</a:t>
          </a:r>
          <a:endParaRPr lang="en-US" sz="1200" kern="1200" dirty="0">
            <a:latin typeface="Montserrat" panose="00000500000000000000" pitchFamily="50" charset="0"/>
          </a:endParaRPr>
        </a:p>
      </dsp:txBody>
      <dsp:txXfrm>
        <a:off x="979996" y="1674"/>
        <a:ext cx="5905375" cy="848481"/>
      </dsp:txXfrm>
    </dsp:sp>
    <dsp:sp modelId="{4FE19413-DCC8-4E88-8C87-3D7B3B2FC3B7}">
      <dsp:nvSpPr>
        <dsp:cNvPr id="0" name=""/>
        <dsp:cNvSpPr/>
      </dsp:nvSpPr>
      <dsp:spPr>
        <a:xfrm>
          <a:off x="0" y="1062276"/>
          <a:ext cx="6885372" cy="8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DAA65-82F3-409F-A920-82CD9955A38A}">
      <dsp:nvSpPr>
        <dsp:cNvPr id="0" name=""/>
        <dsp:cNvSpPr/>
      </dsp:nvSpPr>
      <dsp:spPr>
        <a:xfrm>
          <a:off x="256665" y="1253184"/>
          <a:ext cx="466664" cy="466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4C1A7D-D77D-4671-87DC-575A2B0ADF50}">
      <dsp:nvSpPr>
        <dsp:cNvPr id="0" name=""/>
        <dsp:cNvSpPr/>
      </dsp:nvSpPr>
      <dsp:spPr>
        <a:xfrm>
          <a:off x="979996" y="1062276"/>
          <a:ext cx="5905375" cy="8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8" tIns="89798" rIns="89798" bIns="89798" numCol="1" spcCol="1270" anchor="ctr" anchorCtr="0">
          <a:noAutofit/>
        </a:bodyPr>
        <a:lstStyle/>
        <a:p>
          <a:pPr marL="0" lvl="0" indent="0" algn="l" defTabSz="533400">
            <a:lnSpc>
              <a:spcPct val="100000"/>
            </a:lnSpc>
            <a:spcBef>
              <a:spcPct val="0"/>
            </a:spcBef>
            <a:spcAft>
              <a:spcPct val="35000"/>
            </a:spcAft>
            <a:buNone/>
          </a:pPr>
          <a:r>
            <a:rPr lang="es-CO" sz="1200" kern="1200" dirty="0">
              <a:latin typeface="Montserrat" panose="00000500000000000000" pitchFamily="50" charset="0"/>
            </a:rPr>
            <a:t>Yoga, </a:t>
          </a:r>
          <a:r>
            <a:rPr lang="es-CO" sz="1200" kern="1200" dirty="0" err="1">
              <a:latin typeface="Montserrat" panose="00000500000000000000" pitchFamily="50" charset="0"/>
            </a:rPr>
            <a:t>Tai</a:t>
          </a:r>
          <a:r>
            <a:rPr lang="es-CO" sz="1200" kern="1200" dirty="0">
              <a:latin typeface="Montserrat" panose="00000500000000000000" pitchFamily="50" charset="0"/>
            </a:rPr>
            <a:t> Chi. </a:t>
          </a:r>
          <a:endParaRPr lang="en-US" sz="1200" kern="1200" dirty="0">
            <a:latin typeface="Montserrat" panose="00000500000000000000" pitchFamily="50" charset="0"/>
          </a:endParaRPr>
        </a:p>
      </dsp:txBody>
      <dsp:txXfrm>
        <a:off x="979996" y="1062276"/>
        <a:ext cx="5905375" cy="848481"/>
      </dsp:txXfrm>
    </dsp:sp>
    <dsp:sp modelId="{F1A242FA-02C7-4970-96CE-BE30211EF9D9}">
      <dsp:nvSpPr>
        <dsp:cNvPr id="0" name=""/>
        <dsp:cNvSpPr/>
      </dsp:nvSpPr>
      <dsp:spPr>
        <a:xfrm>
          <a:off x="0" y="2122878"/>
          <a:ext cx="6885372" cy="8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E809F-2851-4743-89D9-C1E6689E6A91}">
      <dsp:nvSpPr>
        <dsp:cNvPr id="0" name=""/>
        <dsp:cNvSpPr/>
      </dsp:nvSpPr>
      <dsp:spPr>
        <a:xfrm>
          <a:off x="256665" y="2313786"/>
          <a:ext cx="466664" cy="466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48E48E-E4F5-432D-8193-AE4BDADA53E4}">
      <dsp:nvSpPr>
        <dsp:cNvPr id="0" name=""/>
        <dsp:cNvSpPr/>
      </dsp:nvSpPr>
      <dsp:spPr>
        <a:xfrm>
          <a:off x="979996" y="2122878"/>
          <a:ext cx="5905375" cy="8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8" tIns="89798" rIns="89798" bIns="89798" numCol="1" spcCol="1270" anchor="ctr" anchorCtr="0">
          <a:noAutofit/>
        </a:bodyPr>
        <a:lstStyle/>
        <a:p>
          <a:pPr marL="0" lvl="0" indent="0" algn="l" defTabSz="533400">
            <a:lnSpc>
              <a:spcPct val="100000"/>
            </a:lnSpc>
            <a:spcBef>
              <a:spcPct val="0"/>
            </a:spcBef>
            <a:spcAft>
              <a:spcPct val="35000"/>
            </a:spcAft>
            <a:buNone/>
          </a:pPr>
          <a:r>
            <a:rPr lang="es-CO" sz="1200" kern="1200" dirty="0">
              <a:latin typeface="Montserrat" panose="00000500000000000000" pitchFamily="50" charset="0"/>
            </a:rPr>
            <a:t>No se ofrecen recomendaciones sobre un tipo específico de ejercicio.</a:t>
          </a:r>
          <a:endParaRPr lang="en-US" sz="1200" kern="1200" dirty="0">
            <a:latin typeface="Montserrat" panose="00000500000000000000" pitchFamily="50" charset="0"/>
          </a:endParaRPr>
        </a:p>
      </dsp:txBody>
      <dsp:txXfrm>
        <a:off x="979996" y="2122878"/>
        <a:ext cx="5905375" cy="848481"/>
      </dsp:txXfrm>
    </dsp:sp>
    <dsp:sp modelId="{BD3D72EC-C565-4F54-9E78-D1A46E5B8692}">
      <dsp:nvSpPr>
        <dsp:cNvPr id="0" name=""/>
        <dsp:cNvSpPr/>
      </dsp:nvSpPr>
      <dsp:spPr>
        <a:xfrm>
          <a:off x="0" y="3183480"/>
          <a:ext cx="6885372" cy="8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334C8-DD51-4117-B51F-02EF55B7663C}">
      <dsp:nvSpPr>
        <dsp:cNvPr id="0" name=""/>
        <dsp:cNvSpPr/>
      </dsp:nvSpPr>
      <dsp:spPr>
        <a:xfrm>
          <a:off x="256665" y="3374388"/>
          <a:ext cx="466664" cy="466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9D83A4-F3F8-45A2-BF18-19D48F6E343B}">
      <dsp:nvSpPr>
        <dsp:cNvPr id="0" name=""/>
        <dsp:cNvSpPr/>
      </dsp:nvSpPr>
      <dsp:spPr>
        <a:xfrm>
          <a:off x="979996" y="3183480"/>
          <a:ext cx="5905375" cy="8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8" tIns="89798" rIns="89798" bIns="89798" numCol="1" spcCol="1270" anchor="ctr" anchorCtr="0">
          <a:noAutofit/>
        </a:bodyPr>
        <a:lstStyle/>
        <a:p>
          <a:pPr marL="0" lvl="0" indent="0" algn="l" defTabSz="533400">
            <a:lnSpc>
              <a:spcPct val="100000"/>
            </a:lnSpc>
            <a:spcBef>
              <a:spcPct val="0"/>
            </a:spcBef>
            <a:spcAft>
              <a:spcPct val="35000"/>
            </a:spcAft>
            <a:buNone/>
          </a:pPr>
          <a:r>
            <a:rPr lang="es-CO" sz="1200" kern="1200" dirty="0">
              <a:latin typeface="Montserrat" panose="00000500000000000000" pitchFamily="50" charset="0"/>
            </a:rPr>
            <a:t>Ejercicio que incorpora adaptación individual, la supervisión, el estiramiento y el fortalecimiento asociados tienen mejores resultados.</a:t>
          </a:r>
          <a:endParaRPr lang="en-US" sz="1200" kern="1200" dirty="0">
            <a:latin typeface="Montserrat" panose="00000500000000000000" pitchFamily="50" charset="0"/>
          </a:endParaRPr>
        </a:p>
      </dsp:txBody>
      <dsp:txXfrm>
        <a:off x="979996" y="3183480"/>
        <a:ext cx="5905375" cy="8484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706D2-E5FF-DC4B-9AFB-DDD5F7B1DEC3}" type="datetimeFigureOut">
              <a:rPr lang="es-CO" smtClean="0"/>
              <a:t>10/11/2020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131FE-91C4-F446-B879-0D261B5A251B}" type="slidenum">
              <a:rPr lang="es-CO" smtClean="0"/>
              <a:t>‹Nº›</a:t>
            </a:fld>
            <a:endParaRPr lang="es-CO"/>
          </a:p>
        </p:txBody>
      </p:sp>
    </p:spTree>
    <p:extLst>
      <p:ext uri="{BB962C8B-B14F-4D97-AF65-F5344CB8AC3E}">
        <p14:creationId xmlns:p14="http://schemas.microsoft.com/office/powerpoint/2010/main" val="25744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licacionesbiblioteca.udea.edu.co:2062/topics/medicine-and-dentistry/central-nervous-system-depress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 presencia de estas afecciones también aumenta el riesgo de que el episodio de dolor de espalda de un paciente dure lo suficiente como para considerarse crónico</a:t>
            </a:r>
          </a:p>
        </p:txBody>
      </p:sp>
      <p:sp>
        <p:nvSpPr>
          <p:cNvPr id="4" name="Marcador de número de diapositiva 3"/>
          <p:cNvSpPr>
            <a:spLocks noGrp="1"/>
          </p:cNvSpPr>
          <p:nvPr>
            <p:ph type="sldNum" sz="quarter" idx="5"/>
          </p:nvPr>
        </p:nvSpPr>
        <p:spPr/>
        <p:txBody>
          <a:bodyPr/>
          <a:lstStyle/>
          <a:p>
            <a:fld id="{199131FE-91C4-F446-B879-0D261B5A251B}" type="slidenum">
              <a:rPr lang="es-CO" smtClean="0"/>
              <a:t>3</a:t>
            </a:fld>
            <a:endParaRPr lang="es-CO"/>
          </a:p>
        </p:txBody>
      </p:sp>
    </p:spTree>
    <p:extLst>
      <p:ext uri="{BB962C8B-B14F-4D97-AF65-F5344CB8AC3E}">
        <p14:creationId xmlns:p14="http://schemas.microsoft.com/office/powerpoint/2010/main" val="63692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s-ES" sz="2400" b="0" i="0" u="none" strike="noStrike" kern="1200" cap="none" spc="0" normalizeH="0" baseline="0" noProof="0" dirty="0">
              <a:ln>
                <a:noFill/>
              </a:ln>
              <a:solidFill>
                <a:schemeClr val="tx2"/>
              </a:solidFill>
              <a:effectLst/>
              <a:uLnTx/>
              <a:uFillTx/>
              <a:latin typeface="+mn-lt"/>
              <a:ea typeface="+mn-ea"/>
              <a:cs typeface="+mn-cs"/>
            </a:endParaRPr>
          </a:p>
          <a:p>
            <a:endParaRPr lang="es-CO" dirty="0"/>
          </a:p>
        </p:txBody>
      </p:sp>
    </p:spTree>
    <p:extLst>
      <p:ext uri="{BB962C8B-B14F-4D97-AF65-F5344CB8AC3E}">
        <p14:creationId xmlns:p14="http://schemas.microsoft.com/office/powerpoint/2010/main" val="193836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del uso de opioides, incluida</a:t>
            </a:r>
            <a:r>
              <a:rPr lang="es-CO" dirty="0">
                <a:hlinkClick r:id="rId3" tooltip="Obtenga más información sobre la depresión del sistema nervioso central en las páginas temáticas generadas por IA de ScienceDirect"/>
              </a:rPr>
              <a:t> la depresión del sistema nervioso central</a:t>
            </a:r>
            <a:r>
              <a:rPr lang="es-CO" dirty="0"/>
              <a:t> , estreñimiento, desarrollo de tolerancia y comportamiento aberrante. </a:t>
            </a:r>
          </a:p>
        </p:txBody>
      </p:sp>
      <p:sp>
        <p:nvSpPr>
          <p:cNvPr id="4" name="Marcador de número de diapositiva 3"/>
          <p:cNvSpPr>
            <a:spLocks noGrp="1"/>
          </p:cNvSpPr>
          <p:nvPr>
            <p:ph type="sldNum" sz="quarter" idx="5"/>
          </p:nvPr>
        </p:nvSpPr>
        <p:spPr/>
        <p:txBody>
          <a:bodyPr/>
          <a:lstStyle/>
          <a:p>
            <a:fld id="{199131FE-91C4-F446-B879-0D261B5A251B}" type="slidenum">
              <a:rPr lang="es-CO" smtClean="0"/>
              <a:t>25</a:t>
            </a:fld>
            <a:endParaRPr lang="es-CO"/>
          </a:p>
        </p:txBody>
      </p:sp>
    </p:spTree>
    <p:extLst>
      <p:ext uri="{BB962C8B-B14F-4D97-AF65-F5344CB8AC3E}">
        <p14:creationId xmlns:p14="http://schemas.microsoft.com/office/powerpoint/2010/main" val="192062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 presencia de estas afecciones también aumenta el riesgo de que el episodio de dolor de espalda de un paciente dure lo suficiente como para considerarse crónico</a:t>
            </a:r>
          </a:p>
        </p:txBody>
      </p:sp>
      <p:sp>
        <p:nvSpPr>
          <p:cNvPr id="4" name="Marcador de número de diapositiva 3"/>
          <p:cNvSpPr>
            <a:spLocks noGrp="1"/>
          </p:cNvSpPr>
          <p:nvPr>
            <p:ph type="sldNum" sz="quarter" idx="5"/>
          </p:nvPr>
        </p:nvSpPr>
        <p:spPr/>
        <p:txBody>
          <a:bodyPr/>
          <a:lstStyle/>
          <a:p>
            <a:fld id="{199131FE-91C4-F446-B879-0D261B5A251B}" type="slidenum">
              <a:rPr lang="es-CO" smtClean="0"/>
              <a:t>4</a:t>
            </a:fld>
            <a:endParaRPr lang="es-CO"/>
          </a:p>
        </p:txBody>
      </p:sp>
    </p:spTree>
    <p:extLst>
      <p:ext uri="{BB962C8B-B14F-4D97-AF65-F5344CB8AC3E}">
        <p14:creationId xmlns:p14="http://schemas.microsoft.com/office/powerpoint/2010/main" val="258509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4 de 5 respuestas positivas tienen sensibilidad del 23% y especificidad del 82%</a:t>
            </a:r>
          </a:p>
          <a:p>
            <a:endParaRPr lang="es-CO" dirty="0"/>
          </a:p>
        </p:txBody>
      </p:sp>
      <p:sp>
        <p:nvSpPr>
          <p:cNvPr id="4" name="Marcador de número de diapositiva 3"/>
          <p:cNvSpPr>
            <a:spLocks noGrp="1"/>
          </p:cNvSpPr>
          <p:nvPr>
            <p:ph type="sldNum" sz="quarter" idx="5"/>
          </p:nvPr>
        </p:nvSpPr>
        <p:spPr/>
        <p:txBody>
          <a:bodyPr/>
          <a:lstStyle/>
          <a:p>
            <a:fld id="{199131FE-91C4-F446-B879-0D261B5A251B}" type="slidenum">
              <a:rPr lang="es-CO" smtClean="0"/>
              <a:t>14</a:t>
            </a:fld>
            <a:endParaRPr lang="es-CO"/>
          </a:p>
        </p:txBody>
      </p:sp>
    </p:spTree>
    <p:extLst>
      <p:ext uri="{BB962C8B-B14F-4D97-AF65-F5344CB8AC3E}">
        <p14:creationId xmlns:p14="http://schemas.microsoft.com/office/powerpoint/2010/main" val="293321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incluyen hiperestesia, hipoestesia, hiperalgesia, hipoalgesia, alodinia, parestesia, disestesia y reacciones posteriores.</a:t>
            </a:r>
            <a:endParaRPr lang="es-ES" dirty="0"/>
          </a:p>
          <a:p>
            <a:endParaRPr lang="es-CO" dirty="0"/>
          </a:p>
        </p:txBody>
      </p:sp>
      <p:sp>
        <p:nvSpPr>
          <p:cNvPr id="4" name="Marcador de número de diapositiva 3"/>
          <p:cNvSpPr>
            <a:spLocks noGrp="1"/>
          </p:cNvSpPr>
          <p:nvPr>
            <p:ph type="sldNum" sz="quarter" idx="5"/>
          </p:nvPr>
        </p:nvSpPr>
        <p:spPr/>
        <p:txBody>
          <a:bodyPr/>
          <a:lstStyle/>
          <a:p>
            <a:fld id="{199131FE-91C4-F446-B879-0D261B5A251B}" type="slidenum">
              <a:rPr lang="es-CO" smtClean="0"/>
              <a:t>15</a:t>
            </a:fld>
            <a:endParaRPr lang="es-CO"/>
          </a:p>
        </p:txBody>
      </p:sp>
    </p:spTree>
    <p:extLst>
      <p:ext uri="{BB962C8B-B14F-4D97-AF65-F5344CB8AC3E}">
        <p14:creationId xmlns:p14="http://schemas.microsoft.com/office/powerpoint/2010/main" val="373803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incluyen hiperestesia, hipoestesia, hiperalgesia, hipoalgesia, alodinia, parestesia, disestesia y reacciones posteriores.</a:t>
            </a:r>
            <a:endParaRPr lang="es-ES" dirty="0"/>
          </a:p>
          <a:p>
            <a:endParaRPr lang="es-CO" dirty="0"/>
          </a:p>
        </p:txBody>
      </p:sp>
      <p:sp>
        <p:nvSpPr>
          <p:cNvPr id="4" name="Marcador de número de diapositiva 3"/>
          <p:cNvSpPr>
            <a:spLocks noGrp="1"/>
          </p:cNvSpPr>
          <p:nvPr>
            <p:ph type="sldNum" sz="quarter" idx="5"/>
          </p:nvPr>
        </p:nvSpPr>
        <p:spPr/>
        <p:txBody>
          <a:bodyPr/>
          <a:lstStyle/>
          <a:p>
            <a:fld id="{199131FE-91C4-F446-B879-0D261B5A251B}" type="slidenum">
              <a:rPr lang="es-CO" smtClean="0"/>
              <a:t>16</a:t>
            </a:fld>
            <a:endParaRPr lang="es-CO"/>
          </a:p>
        </p:txBody>
      </p:sp>
    </p:spTree>
    <p:extLst>
      <p:ext uri="{BB962C8B-B14F-4D97-AF65-F5344CB8AC3E}">
        <p14:creationId xmlns:p14="http://schemas.microsoft.com/office/powerpoint/2010/main" val="179185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Recomendaciones conjuntas del American College of Physicians (ACP) y la American Pain Society (APS)</a:t>
            </a:r>
            <a:endParaRPr lang="es-CO" dirty="0"/>
          </a:p>
        </p:txBody>
      </p:sp>
      <p:sp>
        <p:nvSpPr>
          <p:cNvPr id="4" name="Marcador de número de diapositiva 3"/>
          <p:cNvSpPr>
            <a:spLocks noGrp="1"/>
          </p:cNvSpPr>
          <p:nvPr>
            <p:ph type="sldNum" sz="quarter" idx="5"/>
          </p:nvPr>
        </p:nvSpPr>
        <p:spPr/>
        <p:txBody>
          <a:bodyPr/>
          <a:lstStyle/>
          <a:p>
            <a:fld id="{199131FE-91C4-F446-B879-0D261B5A251B}" type="slidenum">
              <a:rPr lang="es-CO" smtClean="0"/>
              <a:t>17</a:t>
            </a:fld>
            <a:endParaRPr lang="es-CO"/>
          </a:p>
        </p:txBody>
      </p:sp>
    </p:spTree>
    <p:extLst>
      <p:ext uri="{BB962C8B-B14F-4D97-AF65-F5344CB8AC3E}">
        <p14:creationId xmlns:p14="http://schemas.microsoft.com/office/powerpoint/2010/main" val="257748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pPr marL="780287" marR="0" lvl="0" indent="-780287" algn="l" defTabSz="792479" rtl="0" eaLnBrk="1" fontAlgn="auto" latinLnBrk="0" hangingPunct="1">
              <a:lnSpc>
                <a:spcPct val="100000"/>
              </a:lnSpc>
              <a:spcBef>
                <a:spcPts val="900"/>
              </a:spcBef>
              <a:spcAft>
                <a:spcPts val="0"/>
              </a:spcAft>
              <a:buClr>
                <a:schemeClr val="accent1"/>
              </a:buClr>
              <a:buSzPct val="76000"/>
              <a:buFont typeface="Wingdings 2" pitchFamily="18" charset="2"/>
              <a:buBlip>
                <a:blip r:embed="rId3"/>
              </a:buBlip>
              <a:tabLst/>
              <a:defRPr sz="1800">
                <a:solidFill>
                  <a:srgbClr val="000000"/>
                </a:solidFill>
              </a:defRPr>
            </a:pPr>
            <a:r>
              <a:rPr kumimoji="0" lang="es-ES" sz="4416" b="0" i="0" u="none" strike="noStrike" kern="1200" cap="none" spc="0" normalizeH="0" baseline="0" noProof="0" dirty="0">
                <a:ln>
                  <a:noFill/>
                </a:ln>
                <a:solidFill>
                  <a:srgbClr val="292934"/>
                </a:solidFill>
                <a:effectLst/>
                <a:uLnTx/>
                <a:uFillTx/>
                <a:latin typeface="+mn-lt"/>
                <a:ea typeface="+mn-ea"/>
                <a:cs typeface="+mn-cs"/>
              </a:rPr>
              <a:t>Indicadores de problemas en la raíz nerviosa</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Dolor en un solo miembro inferior mayor que el dolor de espalda</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Irradiación al pie o a los dedos</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Entumecimiento y parestesias en la misma distribución</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La elevación del miembro inferior incrementa el dolor</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Síntomas neurológicos correspondientes a una raíz</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endParaRPr kumimoji="0" lang="es-ES" sz="2880" b="0" i="0" u="none" strike="noStrike" kern="1200" cap="none" spc="0" normalizeH="0" baseline="0" noProof="0" dirty="0">
              <a:ln>
                <a:noFill/>
              </a:ln>
              <a:solidFill>
                <a:srgbClr val="292934"/>
              </a:solidFill>
              <a:effectLst/>
              <a:uLnTx/>
              <a:uFillTx/>
              <a:latin typeface="+mn-lt"/>
              <a:ea typeface="+mn-ea"/>
              <a:cs typeface="+mn-cs"/>
            </a:endParaRPr>
          </a:p>
          <a:p>
            <a:pPr>
              <a:buFont typeface="Arial" panose="020B0604020202020204" pitchFamily="34" charset="0"/>
              <a:buChar char="•"/>
            </a:pPr>
            <a:r>
              <a:rPr lang="es-CO" dirty="0">
                <a:solidFill>
                  <a:srgbClr val="505050"/>
                </a:solidFill>
                <a:latin typeface="Georgia" panose="02040502050405020303" pitchFamily="18" charset="0"/>
              </a:rPr>
              <a:t>de sudores nocturnos, escalofríos, fiebre, pérdida de peso involuntaria, fatiga y disminución del apetito</a:t>
            </a:r>
          </a:p>
        </p:txBody>
      </p:sp>
    </p:spTree>
    <p:extLst>
      <p:ext uri="{BB962C8B-B14F-4D97-AF65-F5344CB8AC3E}">
        <p14:creationId xmlns:p14="http://schemas.microsoft.com/office/powerpoint/2010/main" val="269675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s-ES" sz="2400" b="0" i="0" u="none" strike="noStrike" kern="1200" cap="none" spc="0" normalizeH="0" baseline="0" noProof="0" dirty="0">
              <a:ln>
                <a:noFill/>
              </a:ln>
              <a:solidFill>
                <a:schemeClr val="tx2"/>
              </a:solidFill>
              <a:effectLst/>
              <a:uLnTx/>
              <a:uFillTx/>
              <a:latin typeface="+mn-lt"/>
              <a:ea typeface="+mn-ea"/>
              <a:cs typeface="+mn-cs"/>
            </a:endParaRPr>
          </a:p>
          <a:p>
            <a:r>
              <a:rPr lang="es-CO" dirty="0"/>
              <a:t>Riesgo de no volver a trabajar por incapacidad 6 meses 59%</a:t>
            </a:r>
          </a:p>
          <a:p>
            <a:r>
              <a:rPr lang="es-CO" dirty="0"/>
              <a:t>Dos años nadie</a:t>
            </a:r>
          </a:p>
          <a:p>
            <a:r>
              <a:rPr lang="es-CO" dirty="0"/>
              <a:t>1 año 75%</a:t>
            </a:r>
          </a:p>
        </p:txBody>
      </p:sp>
    </p:spTree>
    <p:extLst>
      <p:ext uri="{BB962C8B-B14F-4D97-AF65-F5344CB8AC3E}">
        <p14:creationId xmlns:p14="http://schemas.microsoft.com/office/powerpoint/2010/main" val="414600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62500" lnSpcReduction="20000"/>
          </a:bodyPr>
          <a:lstStyle/>
          <a:p>
            <a:pPr marL="780287" marR="0" lvl="0" indent="-780287" algn="l" defTabSz="792479" rtl="0" eaLnBrk="1" fontAlgn="auto" latinLnBrk="0" hangingPunct="1">
              <a:lnSpc>
                <a:spcPct val="100000"/>
              </a:lnSpc>
              <a:spcBef>
                <a:spcPts val="900"/>
              </a:spcBef>
              <a:spcAft>
                <a:spcPts val="0"/>
              </a:spcAft>
              <a:buClr>
                <a:schemeClr val="accent1"/>
              </a:buClr>
              <a:buSzPct val="76000"/>
              <a:buFont typeface="Wingdings 2" pitchFamily="18" charset="2"/>
              <a:buBlip>
                <a:blip r:embed="rId3"/>
              </a:buBlip>
              <a:tabLst/>
              <a:defRPr sz="1800">
                <a:solidFill>
                  <a:srgbClr val="000000"/>
                </a:solidFill>
              </a:defRPr>
            </a:pPr>
            <a:r>
              <a:rPr kumimoji="0" lang="es-ES" sz="4416" b="0" i="0" u="none" strike="noStrike" kern="1200" cap="none" spc="0" normalizeH="0" baseline="0" noProof="0" dirty="0">
                <a:ln>
                  <a:noFill/>
                </a:ln>
                <a:solidFill>
                  <a:srgbClr val="292934"/>
                </a:solidFill>
                <a:effectLst/>
                <a:uLnTx/>
                <a:uFillTx/>
                <a:latin typeface="+mn-lt"/>
                <a:ea typeface="+mn-ea"/>
                <a:cs typeface="+mn-cs"/>
              </a:rPr>
              <a:t>Indicadores de problemas en la raíz nerviosa</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Dolor en un solo miembro inferior mayor que el dolor de espalda</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Irradiación al pie o a los dedos</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Entumecimiento y parestesias en la misma distribución</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La elevación del miembro inferior incrementa el dolor</a:t>
            </a:r>
          </a:p>
          <a:p>
            <a:pPr marL="1194815" marR="0" lvl="1" indent="-414527" algn="l" defTabSz="792479" rtl="0" eaLnBrk="1" fontAlgn="auto" latinLnBrk="0" hangingPunct="1">
              <a:lnSpc>
                <a:spcPct val="100000"/>
              </a:lnSpc>
              <a:spcBef>
                <a:spcPts val="900"/>
              </a:spcBef>
              <a:spcAft>
                <a:spcPts val="0"/>
              </a:spcAft>
              <a:buClr>
                <a:schemeClr val="accent1"/>
              </a:buClr>
              <a:buSzPct val="125000"/>
              <a:buFontTx/>
              <a:buChar char="•"/>
              <a:tabLst/>
              <a:defRPr sz="1800">
                <a:solidFill>
                  <a:srgbClr val="000000"/>
                </a:solidFill>
              </a:defRPr>
            </a:pPr>
            <a:r>
              <a:rPr kumimoji="0" lang="es-ES" sz="2880" b="0" i="0" u="none" strike="noStrike" kern="1200" cap="none" spc="0" normalizeH="0" baseline="0" noProof="0" dirty="0">
                <a:ln>
                  <a:noFill/>
                </a:ln>
                <a:solidFill>
                  <a:srgbClr val="292934"/>
                </a:solidFill>
                <a:effectLst/>
                <a:uLnTx/>
                <a:uFillTx/>
                <a:latin typeface="+mn-lt"/>
                <a:ea typeface="+mn-ea"/>
                <a:cs typeface="+mn-cs"/>
              </a:rPr>
              <a:t>Síntomas neurológicos correspondientes a una raíz</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s-ES" sz="2400" b="0" i="0" u="none" strike="noStrike" kern="1200" cap="none" spc="0" normalizeH="0" baseline="0" noProof="0" dirty="0">
              <a:ln>
                <a:noFill/>
              </a:ln>
              <a:solidFill>
                <a:schemeClr val="tx2"/>
              </a:solidFill>
              <a:effectLst/>
              <a:uLnTx/>
              <a:uFillTx/>
              <a:latin typeface="+mn-lt"/>
              <a:ea typeface="+mn-ea"/>
              <a:cs typeface="+mn-cs"/>
            </a:endParaRPr>
          </a:p>
          <a:p>
            <a:endParaRPr lang="es-CO" dirty="0"/>
          </a:p>
        </p:txBody>
      </p:sp>
    </p:spTree>
    <p:extLst>
      <p:ext uri="{BB962C8B-B14F-4D97-AF65-F5344CB8AC3E}">
        <p14:creationId xmlns:p14="http://schemas.microsoft.com/office/powerpoint/2010/main" val="384969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182B7-E986-C34D-A50F-9738AF7467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DE45AFF-0545-C846-BF15-DF4C2595B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F2FC574-5804-C740-B79C-96A5D5D71302}"/>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5" name="Marcador de pie de página 4">
            <a:extLst>
              <a:ext uri="{FF2B5EF4-FFF2-40B4-BE49-F238E27FC236}">
                <a16:creationId xmlns:a16="http://schemas.microsoft.com/office/drawing/2014/main" id="{26401033-96D0-3B4C-BD51-D676367C21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62742FB-E7D3-8D47-ADAA-AB73398ECD93}"/>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348508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D6A1C-E0B3-1243-8DB7-5988E3ED9D1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24F837B-EAC7-3F4D-9D72-83924C9902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BEAFF45-C634-2047-83CB-C84868DEF41F}"/>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5" name="Marcador de pie de página 4">
            <a:extLst>
              <a:ext uri="{FF2B5EF4-FFF2-40B4-BE49-F238E27FC236}">
                <a16:creationId xmlns:a16="http://schemas.microsoft.com/office/drawing/2014/main" id="{70C0ABCA-2D38-A441-9086-364FE6F872E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3A31164-6976-3C41-BA54-7DCFDB12A7A7}"/>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258098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83F8A0-17F0-454D-88D5-699068174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0844252-914C-764E-B332-EFDEDB8B0E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CEEFC61-C387-D44B-B297-590225AB6E62}"/>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5" name="Marcador de pie de página 4">
            <a:extLst>
              <a:ext uri="{FF2B5EF4-FFF2-40B4-BE49-F238E27FC236}">
                <a16:creationId xmlns:a16="http://schemas.microsoft.com/office/drawing/2014/main" id="{A0F0ADBE-2911-6C46-A40F-56AA34C685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F8FA89B-E0FA-6D4C-B1D2-FF33DC6C3800}"/>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341489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13E3B-F76F-3740-ABCB-6798A2C5DD3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A12B965-4516-E940-B10C-2311E29B768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D7E7A65-36F2-0D41-A825-564AD86A543A}"/>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5" name="Marcador de pie de página 4">
            <a:extLst>
              <a:ext uri="{FF2B5EF4-FFF2-40B4-BE49-F238E27FC236}">
                <a16:creationId xmlns:a16="http://schemas.microsoft.com/office/drawing/2014/main" id="{1FCDAE50-6DD9-644C-B5DD-F6B2F40E208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B54D98-B2B0-CD42-B1B4-499AE6173877}"/>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380553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D2C15-D7D0-4249-92AC-41A570F4F2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4544FD4-9E13-814C-9719-A7FA3C3F5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2B10CE-F543-AE41-B62F-649655C6E43F}"/>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5" name="Marcador de pie de página 4">
            <a:extLst>
              <a:ext uri="{FF2B5EF4-FFF2-40B4-BE49-F238E27FC236}">
                <a16:creationId xmlns:a16="http://schemas.microsoft.com/office/drawing/2014/main" id="{F5946AC1-1939-8241-87D3-BF3B8FD2D4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E1ADA9-AFC0-1248-9626-C1198BFE8E52}"/>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77489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7226F-4A63-E14A-9C47-40B9C3BB63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A39E4E9-0B7E-F243-8808-142EF04486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ECF2F20-83CE-854D-86C3-632970C0C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135E67B-CD0B-9540-A8EF-A596B053EEE5}"/>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6" name="Marcador de pie de página 5">
            <a:extLst>
              <a:ext uri="{FF2B5EF4-FFF2-40B4-BE49-F238E27FC236}">
                <a16:creationId xmlns:a16="http://schemas.microsoft.com/office/drawing/2014/main" id="{84A3A161-669D-0249-9166-C73BF2F6EE1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A087DE4-A0C2-1C46-A37C-2B6666EA2F54}"/>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78087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677D0-5B54-CC45-B5A8-62443DBBBC1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BF35ADD-4784-2A40-B7A7-ED4407AED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42EF1F-31C1-2147-B78C-5D429F74F4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474B424-1313-8F4C-87DD-337E46171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D5A0B0-4B56-9C42-B93A-A85ACE99C9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C7D56AE-2990-0643-93B1-A7B96E9A4A05}"/>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8" name="Marcador de pie de página 7">
            <a:extLst>
              <a:ext uri="{FF2B5EF4-FFF2-40B4-BE49-F238E27FC236}">
                <a16:creationId xmlns:a16="http://schemas.microsoft.com/office/drawing/2014/main" id="{94B6F5DD-322A-E943-801A-9E79DE3774C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51276D3-F091-1F47-9C14-BB8DBAA4D1AC}"/>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258718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2B4C3-81C4-534E-AAB7-DF41CABE09B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9342344-551D-AF4C-A9E3-A0362BAA2DD6}"/>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4" name="Marcador de pie de página 3">
            <a:extLst>
              <a:ext uri="{FF2B5EF4-FFF2-40B4-BE49-F238E27FC236}">
                <a16:creationId xmlns:a16="http://schemas.microsoft.com/office/drawing/2014/main" id="{11919739-976D-9F47-AD9B-8953B96454A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E8E1D8E-3FD5-6945-A201-D467BC04241F}"/>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83111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62659D0-ED3B-1D41-A272-214777B554A8}"/>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3" name="Marcador de pie de página 2">
            <a:extLst>
              <a:ext uri="{FF2B5EF4-FFF2-40B4-BE49-F238E27FC236}">
                <a16:creationId xmlns:a16="http://schemas.microsoft.com/office/drawing/2014/main" id="{63F073DB-8D55-5245-AC1B-918FE13E156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384A156-1422-8847-A572-E4C96303FCDC}"/>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100208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E86E0-BECE-2947-A8A4-F8857A1538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0134FE9-B43F-A04D-8B37-2351A85E5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EC2CCEA-491B-A343-8E4F-8F1D0C813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191A2A-13E4-9041-95E9-43BEEB0CD5D0}"/>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6" name="Marcador de pie de página 5">
            <a:extLst>
              <a:ext uri="{FF2B5EF4-FFF2-40B4-BE49-F238E27FC236}">
                <a16:creationId xmlns:a16="http://schemas.microsoft.com/office/drawing/2014/main" id="{C0888153-4BF8-9A47-95AC-33DA95E67B6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DB3B41-7B49-2F43-B7E3-86A2933F9B45}"/>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39634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BF169-F59B-FB47-9904-80C2751B23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BF7B24B-2220-094A-965E-0E94E7D51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27A7B42-7213-AF4B-96B0-DD1BECF72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B6FBB0-7613-D647-A58F-F973732B7F68}"/>
              </a:ext>
            </a:extLst>
          </p:cNvPr>
          <p:cNvSpPr>
            <a:spLocks noGrp="1"/>
          </p:cNvSpPr>
          <p:nvPr>
            <p:ph type="dt" sz="half" idx="10"/>
          </p:nvPr>
        </p:nvSpPr>
        <p:spPr/>
        <p:txBody>
          <a:bodyPr/>
          <a:lstStyle/>
          <a:p>
            <a:fld id="{AAB10F71-A3DA-B945-A173-893541A1BEE3}" type="datetimeFigureOut">
              <a:rPr lang="es-CO" smtClean="0"/>
              <a:t>10/11/2020</a:t>
            </a:fld>
            <a:endParaRPr lang="es-CO"/>
          </a:p>
        </p:txBody>
      </p:sp>
      <p:sp>
        <p:nvSpPr>
          <p:cNvPr id="6" name="Marcador de pie de página 5">
            <a:extLst>
              <a:ext uri="{FF2B5EF4-FFF2-40B4-BE49-F238E27FC236}">
                <a16:creationId xmlns:a16="http://schemas.microsoft.com/office/drawing/2014/main" id="{E3232293-768D-3F46-8C06-F1C403DEF4D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A383376-A258-8247-97C8-311AC54D1DD1}"/>
              </a:ext>
            </a:extLst>
          </p:cNvPr>
          <p:cNvSpPr>
            <a:spLocks noGrp="1"/>
          </p:cNvSpPr>
          <p:nvPr>
            <p:ph type="sldNum" sz="quarter" idx="12"/>
          </p:nvPr>
        </p:nvSpPr>
        <p:spPr/>
        <p:txBody>
          <a:bodyPr/>
          <a:lstStyle/>
          <a:p>
            <a:fld id="{88C87E9A-C4F4-E54B-8238-B55D48251CF2}" type="slidenum">
              <a:rPr lang="es-CO" smtClean="0"/>
              <a:t>‹Nº›</a:t>
            </a:fld>
            <a:endParaRPr lang="es-CO"/>
          </a:p>
        </p:txBody>
      </p:sp>
    </p:spTree>
    <p:extLst>
      <p:ext uri="{BB962C8B-B14F-4D97-AF65-F5344CB8AC3E}">
        <p14:creationId xmlns:p14="http://schemas.microsoft.com/office/powerpoint/2010/main" val="298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A8B172-2A91-2E4E-88FA-F82775AA3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0AD1191-A92E-544A-B43C-14F843326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B9D3E6-5143-AA46-9812-B835C45A1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10F71-A3DA-B945-A173-893541A1BEE3}" type="datetimeFigureOut">
              <a:rPr lang="es-CO" smtClean="0"/>
              <a:t>10/11/2020</a:t>
            </a:fld>
            <a:endParaRPr lang="es-CO"/>
          </a:p>
        </p:txBody>
      </p:sp>
      <p:sp>
        <p:nvSpPr>
          <p:cNvPr id="5" name="Marcador de pie de página 4">
            <a:extLst>
              <a:ext uri="{FF2B5EF4-FFF2-40B4-BE49-F238E27FC236}">
                <a16:creationId xmlns:a16="http://schemas.microsoft.com/office/drawing/2014/main" id="{D2335AB0-5A35-D144-AA2E-1C3C7B7A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D9889FB-96A5-F846-9914-AB87AEA2F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87E9A-C4F4-E54B-8238-B55D48251CF2}" type="slidenum">
              <a:rPr lang="es-CO" smtClean="0"/>
              <a:t>‹Nº›</a:t>
            </a:fld>
            <a:endParaRPr lang="es-CO"/>
          </a:p>
        </p:txBody>
      </p:sp>
    </p:spTree>
    <p:extLst>
      <p:ext uri="{BB962C8B-B14F-4D97-AF65-F5344CB8AC3E}">
        <p14:creationId xmlns:p14="http://schemas.microsoft.com/office/powerpoint/2010/main" val="364578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plicacionesbiblioteca.udea.edu.co:2062/topics/medicine-and-dentistry/anody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aplicacionesbiblioteca.udea.edu.co:2062/topics/medicine-and-dentistry/gastrointestinal-distress" TargetMode="External"/><Relationship Id="rId4" Type="http://schemas.openxmlformats.org/officeDocument/2006/relationships/hyperlink" Target="https://aplicacionesbiblioteca.udea.edu.co:2062/topics/medicine-and-dentistry/paracetamo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plicacionesbiblioteca.udea.edu.co:2062/topics/medicine-and-dentistry/short-course-therap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licacionesbiblioteca.udea.edu.co:2062/topics/medicine-and-dentistry/whole-body-vibr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029EF-1C21-DF48-8CE2-5A280081D85E}"/>
              </a:ext>
            </a:extLst>
          </p:cNvPr>
          <p:cNvSpPr>
            <a:spLocks noGrp="1"/>
          </p:cNvSpPr>
          <p:nvPr>
            <p:ph type="ctrTitle"/>
          </p:nvPr>
        </p:nvSpPr>
        <p:spPr>
          <a:xfrm>
            <a:off x="2695339" y="1308450"/>
            <a:ext cx="7096731" cy="1737360"/>
          </a:xfrm>
        </p:spPr>
        <p:txBody>
          <a:bodyPr anchor="ctr">
            <a:normAutofit/>
          </a:bodyPr>
          <a:lstStyle/>
          <a:p>
            <a:r>
              <a:rPr lang="es-CO" sz="4800" b="1" dirty="0">
                <a:solidFill>
                  <a:srgbClr val="4FABA7"/>
                </a:solidFill>
                <a:latin typeface="Montserrat" panose="00000500000000000000" pitchFamily="50" charset="0"/>
              </a:rPr>
              <a:t>Dolor lumbar crónico</a:t>
            </a:r>
          </a:p>
        </p:txBody>
      </p:sp>
      <p:sp>
        <p:nvSpPr>
          <p:cNvPr id="3" name="Subtítulo 2">
            <a:extLst>
              <a:ext uri="{FF2B5EF4-FFF2-40B4-BE49-F238E27FC236}">
                <a16:creationId xmlns:a16="http://schemas.microsoft.com/office/drawing/2014/main" id="{5B0F86D9-8721-FD41-B00F-EBEAAB0F93AA}"/>
              </a:ext>
            </a:extLst>
          </p:cNvPr>
          <p:cNvSpPr>
            <a:spLocks noGrp="1"/>
          </p:cNvSpPr>
          <p:nvPr>
            <p:ph type="subTitle" idx="1"/>
          </p:nvPr>
        </p:nvSpPr>
        <p:spPr>
          <a:xfrm>
            <a:off x="2695338" y="2573962"/>
            <a:ext cx="6801321" cy="1737360"/>
          </a:xfrm>
        </p:spPr>
        <p:txBody>
          <a:bodyPr anchor="ctr">
            <a:normAutofit/>
          </a:bodyPr>
          <a:lstStyle/>
          <a:p>
            <a:r>
              <a:rPr lang="es-CO" dirty="0">
                <a:solidFill>
                  <a:srgbClr val="112C44"/>
                </a:solidFill>
                <a:latin typeface="Montserrat" panose="00000500000000000000" pitchFamily="50" charset="0"/>
              </a:rPr>
              <a:t>Juliana Ortiz Ospina</a:t>
            </a:r>
          </a:p>
          <a:p>
            <a:r>
              <a:rPr lang="es-CO" dirty="0">
                <a:solidFill>
                  <a:srgbClr val="112C44"/>
                </a:solidFill>
                <a:latin typeface="Montserrat" panose="00000500000000000000" pitchFamily="50" charset="0"/>
              </a:rPr>
              <a:t>Medicina física y rehabilitación</a:t>
            </a:r>
          </a:p>
        </p:txBody>
      </p:sp>
    </p:spTree>
    <p:extLst>
      <p:ext uri="{BB962C8B-B14F-4D97-AF65-F5344CB8AC3E}">
        <p14:creationId xmlns:p14="http://schemas.microsoft.com/office/powerpoint/2010/main" val="302552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ACB65-7B76-5F4C-BE90-CDC5E4785DDF}"/>
              </a:ext>
            </a:extLst>
          </p:cNvPr>
          <p:cNvSpPr>
            <a:spLocks noGrp="1"/>
          </p:cNvSpPr>
          <p:nvPr>
            <p:ph type="title"/>
          </p:nvPr>
        </p:nvSpPr>
        <p:spPr>
          <a:xfrm>
            <a:off x="978439" y="0"/>
            <a:ext cx="3416158" cy="4795408"/>
          </a:xfrm>
        </p:spPr>
        <p:txBody>
          <a:bodyPr>
            <a:normAutofit/>
          </a:bodyPr>
          <a:lstStyle/>
          <a:p>
            <a:r>
              <a:rPr lang="es-CO" sz="3200" b="1" dirty="0">
                <a:solidFill>
                  <a:srgbClr val="4FABA7"/>
                </a:solidFill>
                <a:latin typeface="Montserrat" panose="00000500000000000000" pitchFamily="50" charset="0"/>
              </a:rPr>
              <a:t>Dolor de origen visceral</a:t>
            </a:r>
          </a:p>
        </p:txBody>
      </p:sp>
      <p:graphicFrame>
        <p:nvGraphicFramePr>
          <p:cNvPr id="5" name="Marcador de contenido 2">
            <a:extLst>
              <a:ext uri="{FF2B5EF4-FFF2-40B4-BE49-F238E27FC236}">
                <a16:creationId xmlns:a16="http://schemas.microsoft.com/office/drawing/2014/main" id="{08B9BE08-2CD7-4BF3-9D89-3A264FF68F53}"/>
              </a:ext>
            </a:extLst>
          </p:cNvPr>
          <p:cNvGraphicFramePr>
            <a:graphicFrameLocks noGrp="1"/>
          </p:cNvGraphicFramePr>
          <p:nvPr>
            <p:ph idx="1"/>
            <p:extLst>
              <p:ext uri="{D42A27DB-BD31-4B8C-83A1-F6EECF244321}">
                <p14:modId xmlns:p14="http://schemas.microsoft.com/office/powerpoint/2010/main" val="1361741558"/>
              </p:ext>
            </p:extLst>
          </p:nvPr>
        </p:nvGraphicFramePr>
        <p:xfrm>
          <a:off x="5560330" y="1031296"/>
          <a:ext cx="5439104" cy="479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53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BC29E5DA-5944-42FD-9613-A4543B4A1537}"/>
              </a:ext>
            </a:extLst>
          </p:cNvPr>
          <p:cNvSpPr txBox="1">
            <a:spLocks/>
          </p:cNvSpPr>
          <p:nvPr/>
        </p:nvSpPr>
        <p:spPr>
          <a:xfrm>
            <a:off x="934396" y="-148102"/>
            <a:ext cx="3370998" cy="5502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4FABA7"/>
                </a:solidFill>
                <a:latin typeface="Montserrat" panose="00000500000000000000" pitchFamily="50" charset="0"/>
              </a:rPr>
              <a:t>Lesión tumoral</a:t>
            </a:r>
          </a:p>
        </p:txBody>
      </p:sp>
      <p:graphicFrame>
        <p:nvGraphicFramePr>
          <p:cNvPr id="10" name="Marcador de contenido 2">
            <a:extLst>
              <a:ext uri="{FF2B5EF4-FFF2-40B4-BE49-F238E27FC236}">
                <a16:creationId xmlns:a16="http://schemas.microsoft.com/office/drawing/2014/main" id="{A545476F-094C-4E5E-9F4C-4D37A5823E92}"/>
              </a:ext>
            </a:extLst>
          </p:cNvPr>
          <p:cNvGraphicFramePr>
            <a:graphicFrameLocks noGrp="1"/>
          </p:cNvGraphicFramePr>
          <p:nvPr>
            <p:ph idx="1"/>
            <p:extLst>
              <p:ext uri="{D42A27DB-BD31-4B8C-83A1-F6EECF244321}">
                <p14:modId xmlns:p14="http://schemas.microsoft.com/office/powerpoint/2010/main" val="2774274496"/>
              </p:ext>
            </p:extLst>
          </p:nvPr>
        </p:nvGraphicFramePr>
        <p:xfrm>
          <a:off x="4898282" y="1016147"/>
          <a:ext cx="6598297" cy="4825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73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710E0-1679-E84A-B37D-7BE85A9D3A67}"/>
              </a:ext>
            </a:extLst>
          </p:cNvPr>
          <p:cNvSpPr>
            <a:spLocks noGrp="1"/>
          </p:cNvSpPr>
          <p:nvPr>
            <p:ph type="title"/>
          </p:nvPr>
        </p:nvSpPr>
        <p:spPr>
          <a:xfrm>
            <a:off x="838200" y="496229"/>
            <a:ext cx="3494362" cy="4930246"/>
          </a:xfrm>
        </p:spPr>
        <p:txBody>
          <a:bodyPr>
            <a:normAutofit/>
          </a:bodyPr>
          <a:lstStyle/>
          <a:p>
            <a:pPr algn="r"/>
            <a:r>
              <a:rPr lang="es-CO" sz="4000" b="1" dirty="0">
                <a:solidFill>
                  <a:srgbClr val="4FABA7"/>
                </a:solidFill>
                <a:latin typeface="Montserrat" panose="00000500000000000000" pitchFamily="50" charset="0"/>
              </a:rPr>
              <a:t>Osteomilitis</a:t>
            </a:r>
          </a:p>
        </p:txBody>
      </p:sp>
      <p:sp>
        <p:nvSpPr>
          <p:cNvPr id="3" name="Marcador de contenido 2">
            <a:extLst>
              <a:ext uri="{FF2B5EF4-FFF2-40B4-BE49-F238E27FC236}">
                <a16:creationId xmlns:a16="http://schemas.microsoft.com/office/drawing/2014/main" id="{E71DD87C-AC5B-F242-8DC3-972579923E2A}"/>
              </a:ext>
            </a:extLst>
          </p:cNvPr>
          <p:cNvSpPr>
            <a:spLocks noGrp="1"/>
          </p:cNvSpPr>
          <p:nvPr>
            <p:ph idx="1"/>
          </p:nvPr>
        </p:nvSpPr>
        <p:spPr>
          <a:xfrm>
            <a:off x="4976031" y="963877"/>
            <a:ext cx="6377769" cy="4930246"/>
          </a:xfrm>
        </p:spPr>
        <p:txBody>
          <a:bodyPr anchor="ctr">
            <a:normAutofit/>
          </a:bodyPr>
          <a:lstStyle/>
          <a:p>
            <a:pPr marL="0" indent="0">
              <a:buNone/>
            </a:pPr>
            <a:r>
              <a:rPr lang="es-CO" sz="2400" dirty="0">
                <a:solidFill>
                  <a:srgbClr val="112C44"/>
                </a:solidFill>
                <a:latin typeface="Montserrat" panose="00000500000000000000" pitchFamily="50" charset="0"/>
              </a:rPr>
              <a:t>Cualquiera de los siguientes tiene una sensibilidad del 40%:</a:t>
            </a:r>
          </a:p>
          <a:p>
            <a:pPr marL="0" indent="0">
              <a:buNone/>
            </a:pPr>
            <a:endParaRPr lang="es-CO" sz="2400" dirty="0">
              <a:solidFill>
                <a:srgbClr val="112C44"/>
              </a:solidFill>
              <a:latin typeface="Montserrat" panose="00000500000000000000" pitchFamily="50" charset="0"/>
            </a:endParaRPr>
          </a:p>
          <a:p>
            <a:pPr fontAlgn="base"/>
            <a:r>
              <a:rPr lang="es-CO" sz="2400" dirty="0">
                <a:solidFill>
                  <a:srgbClr val="112C44"/>
                </a:solidFill>
                <a:latin typeface="Montserrat" panose="00000500000000000000" pitchFamily="50" charset="0"/>
              </a:rPr>
              <a:t>IV abuso de drogas.</a:t>
            </a:r>
          </a:p>
          <a:p>
            <a:pPr fontAlgn="base"/>
            <a:r>
              <a:rPr lang="es-CO" sz="2400" dirty="0">
                <a:solidFill>
                  <a:srgbClr val="112C44"/>
                </a:solidFill>
                <a:latin typeface="Montserrat" panose="00000500000000000000" pitchFamily="50" charset="0"/>
              </a:rPr>
              <a:t>Infección del tracto urinario.</a:t>
            </a:r>
          </a:p>
          <a:p>
            <a:pPr fontAlgn="base"/>
            <a:r>
              <a:rPr lang="es-CO" sz="2400" dirty="0">
                <a:solidFill>
                  <a:srgbClr val="112C44"/>
                </a:solidFill>
                <a:latin typeface="Montserrat" panose="00000500000000000000" pitchFamily="50" charset="0"/>
              </a:rPr>
              <a:t>Infección en la piel.</a:t>
            </a:r>
          </a:p>
          <a:p>
            <a:pPr marL="0" indent="0">
              <a:buNone/>
            </a:pPr>
            <a:endParaRPr lang="es-CO" sz="24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12343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C8BDA-19EE-F340-ACD0-C9A0E2580F79}"/>
              </a:ext>
            </a:extLst>
          </p:cNvPr>
          <p:cNvSpPr>
            <a:spLocks noGrp="1"/>
          </p:cNvSpPr>
          <p:nvPr>
            <p:ph type="title"/>
          </p:nvPr>
        </p:nvSpPr>
        <p:spPr>
          <a:xfrm>
            <a:off x="838200" y="185738"/>
            <a:ext cx="3335594" cy="5403370"/>
          </a:xfrm>
        </p:spPr>
        <p:txBody>
          <a:bodyPr>
            <a:normAutofit/>
          </a:bodyPr>
          <a:lstStyle/>
          <a:p>
            <a:r>
              <a:rPr lang="es-CO" sz="3200" b="1" dirty="0">
                <a:solidFill>
                  <a:srgbClr val="4FABA7"/>
                </a:solidFill>
                <a:latin typeface="Montserrat" panose="00000500000000000000" pitchFamily="50" charset="0"/>
              </a:rPr>
              <a:t>Fractura por compresión</a:t>
            </a:r>
          </a:p>
        </p:txBody>
      </p:sp>
      <p:graphicFrame>
        <p:nvGraphicFramePr>
          <p:cNvPr id="5" name="Marcador de contenido 2">
            <a:extLst>
              <a:ext uri="{FF2B5EF4-FFF2-40B4-BE49-F238E27FC236}">
                <a16:creationId xmlns:a16="http://schemas.microsoft.com/office/drawing/2014/main" id="{6DB5FF45-DC17-4342-BD26-C1821961B2F3}"/>
              </a:ext>
            </a:extLst>
          </p:cNvPr>
          <p:cNvGraphicFramePr>
            <a:graphicFrameLocks noGrp="1"/>
          </p:cNvGraphicFramePr>
          <p:nvPr>
            <p:ph idx="1"/>
            <p:extLst>
              <p:ext uri="{D42A27DB-BD31-4B8C-83A1-F6EECF244321}">
                <p14:modId xmlns:p14="http://schemas.microsoft.com/office/powerpoint/2010/main" val="1135754899"/>
              </p:ext>
            </p:extLst>
          </p:nvPr>
        </p:nvGraphicFramePr>
        <p:xfrm>
          <a:off x="4973383" y="642937"/>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35498-6CB7-4E41-993A-8A1657521C3F}"/>
              </a:ext>
            </a:extLst>
          </p:cNvPr>
          <p:cNvSpPr>
            <a:spLocks noGrp="1"/>
          </p:cNvSpPr>
          <p:nvPr>
            <p:ph type="title"/>
          </p:nvPr>
        </p:nvSpPr>
        <p:spPr>
          <a:xfrm>
            <a:off x="969560" y="0"/>
            <a:ext cx="4152855" cy="4795408"/>
          </a:xfrm>
        </p:spPr>
        <p:txBody>
          <a:bodyPr>
            <a:normAutofit/>
          </a:bodyPr>
          <a:lstStyle/>
          <a:p>
            <a:r>
              <a:rPr lang="es-CO" b="1" dirty="0">
                <a:solidFill>
                  <a:srgbClr val="4FABA7"/>
                </a:solidFill>
                <a:latin typeface="Montserrat" panose="00000500000000000000" pitchFamily="50" charset="0"/>
              </a:rPr>
              <a:t>Esponditis anquilosante</a:t>
            </a:r>
          </a:p>
        </p:txBody>
      </p:sp>
      <p:graphicFrame>
        <p:nvGraphicFramePr>
          <p:cNvPr id="5" name="Marcador de contenido 2">
            <a:extLst>
              <a:ext uri="{FF2B5EF4-FFF2-40B4-BE49-F238E27FC236}">
                <a16:creationId xmlns:a16="http://schemas.microsoft.com/office/drawing/2014/main" id="{4CD601F1-6FAB-4D5D-A8D1-7D86F204BFA5}"/>
              </a:ext>
            </a:extLst>
          </p:cNvPr>
          <p:cNvGraphicFramePr>
            <a:graphicFrameLocks noGrp="1"/>
          </p:cNvGraphicFramePr>
          <p:nvPr>
            <p:ph idx="1"/>
            <p:extLst>
              <p:ext uri="{D42A27DB-BD31-4B8C-83A1-F6EECF244321}">
                <p14:modId xmlns:p14="http://schemas.microsoft.com/office/powerpoint/2010/main" val="3582764735"/>
              </p:ext>
            </p:extLst>
          </p:nvPr>
        </p:nvGraphicFramePr>
        <p:xfrm>
          <a:off x="5576608" y="1186733"/>
          <a:ext cx="5749555" cy="448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244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99ADD-07C4-BA46-936A-931AD59CEFD1}"/>
              </a:ext>
            </a:extLst>
          </p:cNvPr>
          <p:cNvSpPr>
            <a:spLocks noGrp="1"/>
          </p:cNvSpPr>
          <p:nvPr>
            <p:ph type="title"/>
          </p:nvPr>
        </p:nvSpPr>
        <p:spPr>
          <a:xfrm>
            <a:off x="838200" y="0"/>
            <a:ext cx="10515600" cy="1325563"/>
          </a:xfrm>
        </p:spPr>
        <p:txBody>
          <a:bodyPr>
            <a:normAutofit/>
          </a:bodyPr>
          <a:lstStyle/>
          <a:p>
            <a:pPr algn="ctr"/>
            <a:r>
              <a:rPr lang="es-CO" sz="4000" b="1" dirty="0">
                <a:solidFill>
                  <a:srgbClr val="4FABA7"/>
                </a:solidFill>
                <a:latin typeface="Montserrat" panose="00000500000000000000" pitchFamily="50" charset="0"/>
              </a:rPr>
              <a:t>Evaluación neuromuscular</a:t>
            </a:r>
          </a:p>
        </p:txBody>
      </p:sp>
      <p:graphicFrame>
        <p:nvGraphicFramePr>
          <p:cNvPr id="5" name="Marcador de contenido 2">
            <a:extLst>
              <a:ext uri="{FF2B5EF4-FFF2-40B4-BE49-F238E27FC236}">
                <a16:creationId xmlns:a16="http://schemas.microsoft.com/office/drawing/2014/main" id="{6D1B71D1-EC08-4FC4-AEEF-E32C25B70E56}"/>
              </a:ext>
            </a:extLst>
          </p:cNvPr>
          <p:cNvGraphicFramePr>
            <a:graphicFrameLocks noGrp="1"/>
          </p:cNvGraphicFramePr>
          <p:nvPr>
            <p:ph idx="1"/>
            <p:extLst>
              <p:ext uri="{D42A27DB-BD31-4B8C-83A1-F6EECF244321}">
                <p14:modId xmlns:p14="http://schemas.microsoft.com/office/powerpoint/2010/main" val="3384406745"/>
              </p:ext>
            </p:extLst>
          </p:nvPr>
        </p:nvGraphicFramePr>
        <p:xfrm>
          <a:off x="2540016" y="1192398"/>
          <a:ext cx="9510252" cy="3483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59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1952BB0C-19B8-4FF2-9869-D90CDD2BC65D}"/>
              </a:ext>
            </a:extLst>
          </p:cNvPr>
          <p:cNvSpPr>
            <a:spLocks noGrp="1"/>
          </p:cNvSpPr>
          <p:nvPr>
            <p:ph type="title"/>
          </p:nvPr>
        </p:nvSpPr>
        <p:spPr>
          <a:xfrm>
            <a:off x="589625" y="1541731"/>
            <a:ext cx="10515600" cy="1325563"/>
          </a:xfrm>
        </p:spPr>
        <p:txBody>
          <a:bodyPr>
            <a:normAutofit/>
          </a:bodyPr>
          <a:lstStyle/>
          <a:p>
            <a:r>
              <a:rPr lang="es-CO" sz="3200" b="1" dirty="0">
                <a:solidFill>
                  <a:srgbClr val="4FABA7"/>
                </a:solidFill>
                <a:latin typeface="Montserrat" panose="00000500000000000000" pitchFamily="50" charset="0"/>
              </a:rPr>
              <a:t>Diagnóstico</a:t>
            </a:r>
          </a:p>
        </p:txBody>
      </p:sp>
      <p:graphicFrame>
        <p:nvGraphicFramePr>
          <p:cNvPr id="12" name="Marcador de contenido 2">
            <a:extLst>
              <a:ext uri="{FF2B5EF4-FFF2-40B4-BE49-F238E27FC236}">
                <a16:creationId xmlns:a16="http://schemas.microsoft.com/office/drawing/2014/main" id="{2AB0F2CC-A3A4-4729-B272-968C143BA535}"/>
              </a:ext>
            </a:extLst>
          </p:cNvPr>
          <p:cNvGraphicFramePr>
            <a:graphicFrameLocks noGrp="1"/>
          </p:cNvGraphicFramePr>
          <p:nvPr>
            <p:ph idx="1"/>
            <p:extLst>
              <p:ext uri="{D42A27DB-BD31-4B8C-83A1-F6EECF244321}">
                <p14:modId xmlns:p14="http://schemas.microsoft.com/office/powerpoint/2010/main" val="1710738422"/>
              </p:ext>
            </p:extLst>
          </p:nvPr>
        </p:nvGraphicFramePr>
        <p:xfrm>
          <a:off x="3812219" y="564996"/>
          <a:ext cx="7977326" cy="3279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09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5E009-A698-084D-8BA2-09B8E0EEF67E}"/>
              </a:ext>
            </a:extLst>
          </p:cNvPr>
          <p:cNvSpPr>
            <a:spLocks noGrp="1"/>
          </p:cNvSpPr>
          <p:nvPr>
            <p:ph type="title"/>
          </p:nvPr>
        </p:nvSpPr>
        <p:spPr>
          <a:xfrm>
            <a:off x="838200" y="18255"/>
            <a:ext cx="10515600" cy="1325563"/>
          </a:xfrm>
        </p:spPr>
        <p:txBody>
          <a:bodyPr>
            <a:normAutofit/>
          </a:bodyPr>
          <a:lstStyle/>
          <a:p>
            <a:r>
              <a:rPr lang="es-CO" b="1" dirty="0">
                <a:solidFill>
                  <a:srgbClr val="4FABA7"/>
                </a:solidFill>
                <a:latin typeface="Montserrat" panose="00000500000000000000" pitchFamily="50" charset="0"/>
              </a:rPr>
              <a:t>Enfoque de imágenes</a:t>
            </a:r>
          </a:p>
        </p:txBody>
      </p:sp>
      <p:graphicFrame>
        <p:nvGraphicFramePr>
          <p:cNvPr id="12" name="Marcador de contenido 2">
            <a:extLst>
              <a:ext uri="{FF2B5EF4-FFF2-40B4-BE49-F238E27FC236}">
                <a16:creationId xmlns:a16="http://schemas.microsoft.com/office/drawing/2014/main" id="{ED30209B-F84E-455C-AC3E-7405AA8554DC}"/>
              </a:ext>
            </a:extLst>
          </p:cNvPr>
          <p:cNvGraphicFramePr>
            <a:graphicFrameLocks noGrp="1"/>
          </p:cNvGraphicFramePr>
          <p:nvPr>
            <p:ph idx="1"/>
            <p:extLst>
              <p:ext uri="{D42A27DB-BD31-4B8C-83A1-F6EECF244321}">
                <p14:modId xmlns:p14="http://schemas.microsoft.com/office/powerpoint/2010/main" val="3108362592"/>
              </p:ext>
            </p:extLst>
          </p:nvPr>
        </p:nvGraphicFramePr>
        <p:xfrm>
          <a:off x="827749" y="111770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70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877965" y="235891"/>
            <a:ext cx="4542504" cy="1067927"/>
          </a:xfrm>
          <a:prstGeom prst="rect">
            <a:avLst/>
          </a:prstGeom>
        </p:spPr>
        <p:txBody>
          <a:bodyPr vert="horz" lIns="91440" tIns="45720" rIns="91440" bIns="45720" rtlCol="0" anchor="b">
            <a:normAutofit/>
          </a:bodyPr>
          <a:lstStyle/>
          <a:p>
            <a:pPr>
              <a:spcBef>
                <a:spcPct val="0"/>
              </a:spcBef>
              <a:defRPr/>
            </a:pPr>
            <a:r>
              <a:rPr lang="es-ES_tradnl" sz="2800" b="1" dirty="0">
                <a:solidFill>
                  <a:srgbClr val="4FABA7"/>
                </a:solidFill>
                <a:latin typeface="Montserrat" panose="00000500000000000000" pitchFamily="50" charset="0"/>
                <a:ea typeface="+mj-ea"/>
                <a:cs typeface="+mj-cs"/>
              </a:rPr>
              <a:t>Banderas rojas</a:t>
            </a:r>
            <a:endParaRPr lang="es-ES" sz="2800" b="1" dirty="0">
              <a:solidFill>
                <a:srgbClr val="4FABA7"/>
              </a:solidFill>
              <a:latin typeface="Montserrat" panose="00000500000000000000" pitchFamily="50" charset="0"/>
              <a:ea typeface="+mj-ea"/>
              <a:cs typeface="+mj-cs"/>
            </a:endParaRPr>
          </a:p>
        </p:txBody>
      </p:sp>
      <p:sp>
        <p:nvSpPr>
          <p:cNvPr id="8" name="Rectangle 3"/>
          <p:cNvSpPr txBox="1">
            <a:spLocks noChangeArrowheads="1"/>
          </p:cNvSpPr>
          <p:nvPr/>
        </p:nvSpPr>
        <p:spPr>
          <a:xfrm>
            <a:off x="2121878" y="1723292"/>
            <a:ext cx="7666892" cy="4659922"/>
          </a:xfrm>
          <a:prstGeom prst="rect">
            <a:avLst/>
          </a:prstGeom>
        </p:spPr>
        <p:txBody>
          <a:bodyPr vert="horz" lIns="91440" tIns="45720" rIns="91440" bIns="45720" rtlCol="0">
            <a:normAutofit/>
          </a:bodyPr>
          <a:lstStyle/>
          <a:p>
            <a:pPr marL="342900" indent="-274320">
              <a:spcBef>
                <a:spcPct val="20000"/>
              </a:spcBef>
              <a:buClr>
                <a:schemeClr val="accent1"/>
              </a:buClr>
              <a:buSzPct val="76000"/>
              <a:buFont typeface="Wingdings 2" pitchFamily="18" charset="2"/>
              <a:buChar char=""/>
              <a:defRPr/>
            </a:pPr>
            <a:endParaRPr lang="es-ES" sz="2400" dirty="0">
              <a:solidFill>
                <a:schemeClr val="tx2"/>
              </a:solidFill>
            </a:endParaRPr>
          </a:p>
          <a:p>
            <a:pPr marL="640080" lvl="1" indent="-274320">
              <a:spcBef>
                <a:spcPct val="20000"/>
              </a:spcBef>
              <a:buClr>
                <a:schemeClr val="accent1"/>
              </a:buClr>
              <a:buSzPct val="76000"/>
              <a:buFont typeface="Wingdings 2" pitchFamily="18" charset="2"/>
              <a:buChar char=""/>
              <a:defRPr/>
            </a:pPr>
            <a:endParaRPr lang="es-ES" sz="2200" dirty="0">
              <a:solidFill>
                <a:schemeClr val="tx2"/>
              </a:solidFill>
            </a:endParaRPr>
          </a:p>
        </p:txBody>
      </p:sp>
      <p:sp>
        <p:nvSpPr>
          <p:cNvPr id="2" name="Rectángulo 1">
            <a:extLst>
              <a:ext uri="{FF2B5EF4-FFF2-40B4-BE49-F238E27FC236}">
                <a16:creationId xmlns:a16="http://schemas.microsoft.com/office/drawing/2014/main" id="{74AF2E31-CD0F-D74E-AC77-F191717F5A80}"/>
              </a:ext>
            </a:extLst>
          </p:cNvPr>
          <p:cNvSpPr/>
          <p:nvPr/>
        </p:nvSpPr>
        <p:spPr>
          <a:xfrm>
            <a:off x="1877965" y="1443643"/>
            <a:ext cx="3893568" cy="2633541"/>
          </a:xfrm>
          <a:prstGeom prst="rect">
            <a:avLst/>
          </a:prstGeom>
        </p:spPr>
        <p:txBody>
          <a:bodyPr wrap="square">
            <a:spAutoFit/>
          </a:bodyPr>
          <a:lstStyle/>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Mayor de 50 años.</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Síntomas sistémicos. </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Dolor no mecánico.</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Dolor nocturno.</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Historia de malignidad.</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Infección bacteriana. </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Inmunosupresión.</a:t>
            </a:r>
          </a:p>
        </p:txBody>
      </p:sp>
      <p:sp>
        <p:nvSpPr>
          <p:cNvPr id="3" name="Rectángulo 2">
            <a:extLst>
              <a:ext uri="{FF2B5EF4-FFF2-40B4-BE49-F238E27FC236}">
                <a16:creationId xmlns:a16="http://schemas.microsoft.com/office/drawing/2014/main" id="{D7AA6690-DC37-C046-B991-E030FAC1233F}"/>
              </a:ext>
            </a:extLst>
          </p:cNvPr>
          <p:cNvSpPr/>
          <p:nvPr/>
        </p:nvSpPr>
        <p:spPr>
          <a:xfrm>
            <a:off x="6420468" y="1467930"/>
            <a:ext cx="3893568" cy="1894878"/>
          </a:xfrm>
          <a:prstGeom prst="rect">
            <a:avLst/>
          </a:prstGeom>
        </p:spPr>
        <p:txBody>
          <a:bodyPr wrap="square">
            <a:spAutoFit/>
          </a:bodyPr>
          <a:lstStyle/>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Uso de drogas IV y esteroides.</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Osteoporosis.</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Trauma de espalda.</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Fracaso terapia inicial.</a:t>
            </a:r>
          </a:p>
          <a:p>
            <a:pPr marL="457200" indent="-457200">
              <a:lnSpc>
                <a:spcPct val="150000"/>
              </a:lnSpc>
              <a:buFont typeface="Wingdings" pitchFamily="2" charset="2"/>
              <a:buChar char="§"/>
            </a:pPr>
            <a:r>
              <a:rPr lang="es-CO" sz="1600" dirty="0">
                <a:solidFill>
                  <a:srgbClr val="112C44"/>
                </a:solidFill>
                <a:latin typeface="Montserrat" panose="00000500000000000000" pitchFamily="50" charset="0"/>
              </a:rPr>
              <a:t>Síntomas neurológicos.</a:t>
            </a:r>
          </a:p>
        </p:txBody>
      </p:sp>
      <p:pic>
        <p:nvPicPr>
          <p:cNvPr id="5" name="Imagen 4">
            <a:extLst>
              <a:ext uri="{FF2B5EF4-FFF2-40B4-BE49-F238E27FC236}">
                <a16:creationId xmlns:a16="http://schemas.microsoft.com/office/drawing/2014/main" id="{FDBBC8E9-A3D0-0341-A070-0C78B8DDFBDB}"/>
              </a:ext>
            </a:extLst>
          </p:cNvPr>
          <p:cNvPicPr>
            <a:picLocks noChangeAspect="1"/>
          </p:cNvPicPr>
          <p:nvPr/>
        </p:nvPicPr>
        <p:blipFill>
          <a:blip r:embed="rId3"/>
          <a:stretch>
            <a:fillRect/>
          </a:stretch>
        </p:blipFill>
        <p:spPr>
          <a:xfrm>
            <a:off x="7069403" y="163552"/>
            <a:ext cx="1697111" cy="1419916"/>
          </a:xfrm>
          <a:prstGeom prst="rect">
            <a:avLst/>
          </a:prstGeom>
        </p:spPr>
      </p:pic>
    </p:spTree>
    <p:extLst>
      <p:ext uri="{BB962C8B-B14F-4D97-AF65-F5344CB8AC3E}">
        <p14:creationId xmlns:p14="http://schemas.microsoft.com/office/powerpoint/2010/main" val="200678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619027" y="-68166"/>
            <a:ext cx="6762292" cy="1067927"/>
          </a:xfrm>
          <a:prstGeom prst="rect">
            <a:avLst/>
          </a:prstGeom>
        </p:spPr>
        <p:txBody>
          <a:bodyPr vert="horz" lIns="91440" tIns="45720" rIns="91440" bIns="45720" rtlCol="0" anchor="b">
            <a:noAutofit/>
          </a:bodyPr>
          <a:lstStyle/>
          <a:p>
            <a:pPr>
              <a:spcBef>
                <a:spcPct val="0"/>
              </a:spcBef>
              <a:defRPr/>
            </a:pPr>
            <a:r>
              <a:rPr lang="es-ES_tradnl" sz="2800" b="1" dirty="0">
                <a:solidFill>
                  <a:srgbClr val="4FABA7"/>
                </a:solidFill>
                <a:latin typeface="Montserrat" panose="00000500000000000000" pitchFamily="50" charset="0"/>
                <a:ea typeface="+mj-ea"/>
                <a:cs typeface="+mj-cs"/>
              </a:rPr>
              <a:t>Banderas amarillas</a:t>
            </a:r>
            <a:endParaRPr lang="es-ES" sz="2800" b="1" dirty="0">
              <a:solidFill>
                <a:srgbClr val="4FABA7"/>
              </a:solidFill>
              <a:latin typeface="Montserrat" panose="00000500000000000000" pitchFamily="50" charset="0"/>
              <a:ea typeface="+mj-ea"/>
              <a:cs typeface="+mj-cs"/>
            </a:endParaRPr>
          </a:p>
        </p:txBody>
      </p:sp>
      <p:sp>
        <p:nvSpPr>
          <p:cNvPr id="8" name="Rectangle 3"/>
          <p:cNvSpPr txBox="1">
            <a:spLocks noChangeArrowheads="1"/>
          </p:cNvSpPr>
          <p:nvPr/>
        </p:nvSpPr>
        <p:spPr>
          <a:xfrm>
            <a:off x="1861898" y="1083078"/>
            <a:ext cx="7455874" cy="4062042"/>
          </a:xfrm>
          <a:prstGeom prst="rect">
            <a:avLst/>
          </a:prstGeom>
        </p:spPr>
        <p:txBody>
          <a:bodyPr vert="horz" lIns="91440" tIns="45720" rIns="91440" bIns="45720" rtlCol="0">
            <a:normAutofit/>
          </a:bodyPr>
          <a:lstStyle/>
          <a:p>
            <a:pPr marL="1194815" lvl="1" indent="-414527"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Riesgo de discapacidad a largo plazo.</a:t>
            </a:r>
          </a:p>
          <a:p>
            <a:pPr marL="1194815" lvl="1" indent="-414527" defTabSz="792479">
              <a:lnSpc>
                <a:spcPct val="80000"/>
              </a:lnSpc>
              <a:spcBef>
                <a:spcPts val="900"/>
              </a:spcBef>
              <a:buClr>
                <a:srgbClr val="FFC000"/>
              </a:buClr>
              <a:buSzPct val="125000"/>
              <a:defRPr sz="1800">
                <a:solidFill>
                  <a:srgbClr val="000000"/>
                </a:solidFill>
              </a:defRPr>
            </a:pPr>
            <a:endParaRPr lang="es-CO" sz="1600" dirty="0">
              <a:latin typeface="Montserrat" panose="00000500000000000000" pitchFamily="50" charset="0"/>
            </a:endParaRP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A 		Actitudes y creencias. </a:t>
            </a: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B 		</a:t>
            </a:r>
            <a:r>
              <a:rPr lang="es-CO" sz="1600" dirty="0" err="1">
                <a:latin typeface="Montserrat" panose="00000500000000000000" pitchFamily="50" charset="0"/>
              </a:rPr>
              <a:t>Behaviors</a:t>
            </a:r>
            <a:r>
              <a:rPr lang="es-CO" sz="1600" dirty="0">
                <a:latin typeface="Montserrat" panose="00000500000000000000" pitchFamily="50" charset="0"/>
              </a:rPr>
              <a:t> - conductas.  </a:t>
            </a: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C  	          Compensación.</a:t>
            </a: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D	 	</a:t>
            </a:r>
            <a:r>
              <a:rPr lang="es-CO" sz="1600" dirty="0" err="1">
                <a:latin typeface="Montserrat" panose="00000500000000000000" pitchFamily="50" charset="0"/>
              </a:rPr>
              <a:t>Dx</a:t>
            </a:r>
            <a:r>
              <a:rPr lang="es-CO" sz="1600" dirty="0">
                <a:latin typeface="Montserrat" panose="00000500000000000000" pitchFamily="50" charset="0"/>
              </a:rPr>
              <a:t> y TTO inadecuado.</a:t>
            </a: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E   	          Emociones.</a:t>
            </a: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F 		Factores familiares.</a:t>
            </a:r>
          </a:p>
          <a:p>
            <a:pPr marL="780288" lvl="1"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W		Trabajo.</a:t>
            </a:r>
          </a:p>
          <a:p>
            <a:pPr marL="1194815" lvl="1" indent="-414527" defTabSz="792479">
              <a:spcBef>
                <a:spcPts val="900"/>
              </a:spcBef>
              <a:buClr>
                <a:srgbClr val="FFC000"/>
              </a:buClr>
              <a:buSzPct val="125000"/>
              <a:buFontTx/>
              <a:buChar char="•"/>
              <a:defRPr sz="1800">
                <a:solidFill>
                  <a:srgbClr val="000000"/>
                </a:solidFill>
              </a:defRPr>
            </a:pPr>
            <a:endParaRPr lang="es-ES" sz="1600" dirty="0">
              <a:solidFill>
                <a:srgbClr val="FF0000"/>
              </a:solidFill>
              <a:latin typeface="Montserrat" panose="00000500000000000000" pitchFamily="50" charset="0"/>
            </a:endParaRPr>
          </a:p>
          <a:p>
            <a:pPr marL="342900" indent="-274320">
              <a:spcBef>
                <a:spcPct val="20000"/>
              </a:spcBef>
              <a:buClr>
                <a:schemeClr val="accent1"/>
              </a:buClr>
              <a:buSzPct val="76000"/>
              <a:buFont typeface="Wingdings 2" pitchFamily="18" charset="2"/>
              <a:buChar char=""/>
              <a:defRPr/>
            </a:pPr>
            <a:endParaRPr lang="es-ES" sz="1600" dirty="0">
              <a:solidFill>
                <a:schemeClr val="tx2"/>
              </a:solidFill>
              <a:latin typeface="Montserrat" panose="00000500000000000000" pitchFamily="50" charset="0"/>
            </a:endParaRPr>
          </a:p>
          <a:p>
            <a:pPr marL="640080" lvl="1" indent="-274320">
              <a:spcBef>
                <a:spcPct val="20000"/>
              </a:spcBef>
              <a:buClr>
                <a:schemeClr val="accent1"/>
              </a:buClr>
              <a:buSzPct val="76000"/>
              <a:buFont typeface="Wingdings 2" pitchFamily="18" charset="2"/>
              <a:buChar char=""/>
              <a:defRPr/>
            </a:pPr>
            <a:endParaRPr lang="es-ES" sz="1600" dirty="0">
              <a:solidFill>
                <a:schemeClr val="tx2"/>
              </a:solidFill>
              <a:latin typeface="Montserrat" panose="00000500000000000000" pitchFamily="50" charset="0"/>
            </a:endParaRPr>
          </a:p>
        </p:txBody>
      </p:sp>
      <p:pic>
        <p:nvPicPr>
          <p:cNvPr id="2" name="Imagen 1">
            <a:extLst>
              <a:ext uri="{FF2B5EF4-FFF2-40B4-BE49-F238E27FC236}">
                <a16:creationId xmlns:a16="http://schemas.microsoft.com/office/drawing/2014/main" id="{E97BC565-9997-FC43-B03B-E28BE5F410AB}"/>
              </a:ext>
            </a:extLst>
          </p:cNvPr>
          <p:cNvPicPr>
            <a:picLocks noChangeAspect="1"/>
          </p:cNvPicPr>
          <p:nvPr/>
        </p:nvPicPr>
        <p:blipFill>
          <a:blip r:embed="rId3"/>
          <a:stretch>
            <a:fillRect/>
          </a:stretch>
        </p:blipFill>
        <p:spPr>
          <a:xfrm>
            <a:off x="7485614" y="1619854"/>
            <a:ext cx="2264452" cy="2264452"/>
          </a:xfrm>
          <a:prstGeom prst="rect">
            <a:avLst/>
          </a:prstGeom>
        </p:spPr>
      </p:pic>
    </p:spTree>
    <p:extLst>
      <p:ext uri="{BB962C8B-B14F-4D97-AF65-F5344CB8AC3E}">
        <p14:creationId xmlns:p14="http://schemas.microsoft.com/office/powerpoint/2010/main" val="428603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BD2D3-8379-6B49-A6B9-27CE2C3EB347}"/>
              </a:ext>
            </a:extLst>
          </p:cNvPr>
          <p:cNvSpPr>
            <a:spLocks noGrp="1"/>
          </p:cNvSpPr>
          <p:nvPr>
            <p:ph type="title"/>
          </p:nvPr>
        </p:nvSpPr>
        <p:spPr>
          <a:xfrm>
            <a:off x="4988606" y="1226278"/>
            <a:ext cx="3451730" cy="2399869"/>
          </a:xfrm>
        </p:spPr>
        <p:txBody>
          <a:bodyPr>
            <a:normAutofit/>
          </a:bodyPr>
          <a:lstStyle/>
          <a:p>
            <a:pPr algn="ctr"/>
            <a:r>
              <a:rPr lang="es-CO" b="1" dirty="0">
                <a:solidFill>
                  <a:srgbClr val="4FABA7"/>
                </a:solidFill>
                <a:latin typeface="Montserrat" panose="00000500000000000000" pitchFamily="50" charset="0"/>
              </a:rPr>
              <a:t>Definición</a:t>
            </a:r>
          </a:p>
        </p:txBody>
      </p:sp>
      <p:sp>
        <p:nvSpPr>
          <p:cNvPr id="3" name="Marcador de contenido 2">
            <a:extLst>
              <a:ext uri="{FF2B5EF4-FFF2-40B4-BE49-F238E27FC236}">
                <a16:creationId xmlns:a16="http://schemas.microsoft.com/office/drawing/2014/main" id="{38FBF0AB-5CA3-8540-AE28-C6B1938179A5}"/>
              </a:ext>
            </a:extLst>
          </p:cNvPr>
          <p:cNvSpPr>
            <a:spLocks noGrp="1"/>
          </p:cNvSpPr>
          <p:nvPr>
            <p:ph idx="1"/>
          </p:nvPr>
        </p:nvSpPr>
        <p:spPr>
          <a:xfrm>
            <a:off x="5120640" y="1001819"/>
            <a:ext cx="6281928" cy="5248656"/>
          </a:xfrm>
        </p:spPr>
        <p:txBody>
          <a:bodyPr anchor="ctr">
            <a:normAutofit/>
          </a:bodyPr>
          <a:lstStyle/>
          <a:p>
            <a:pPr marL="0" indent="0">
              <a:buNone/>
            </a:pPr>
            <a:r>
              <a:rPr lang="es-CO" dirty="0">
                <a:solidFill>
                  <a:srgbClr val="112C44"/>
                </a:solidFill>
                <a:latin typeface="Montserrat" panose="00000500000000000000" pitchFamily="50" charset="0"/>
              </a:rPr>
              <a:t>Diagnóstico de exclusión en pacientes con dolor lumbar que dura más de 3 meses sin una causa patológica identificada.</a:t>
            </a:r>
          </a:p>
        </p:txBody>
      </p:sp>
    </p:spTree>
    <p:extLst>
      <p:ext uri="{BB962C8B-B14F-4D97-AF65-F5344CB8AC3E}">
        <p14:creationId xmlns:p14="http://schemas.microsoft.com/office/powerpoint/2010/main" val="148835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48235" y="73876"/>
            <a:ext cx="5062098" cy="1067927"/>
          </a:xfrm>
          <a:prstGeom prst="rect">
            <a:avLst/>
          </a:prstGeom>
        </p:spPr>
        <p:txBody>
          <a:bodyPr vert="horz" lIns="91440" tIns="45720" rIns="91440" bIns="45720" rtlCol="0" anchor="b">
            <a:normAutofit/>
          </a:bodyPr>
          <a:lstStyle/>
          <a:p>
            <a:pPr algn="ctr">
              <a:spcBef>
                <a:spcPct val="0"/>
              </a:spcBef>
              <a:defRPr/>
            </a:pPr>
            <a:r>
              <a:rPr lang="es-ES_tradnl" sz="3200" b="1" dirty="0">
                <a:solidFill>
                  <a:srgbClr val="4FABA7"/>
                </a:solidFill>
                <a:latin typeface="Montserrat" panose="00000500000000000000" pitchFamily="50" charset="0"/>
                <a:ea typeface="+mj-ea"/>
                <a:cs typeface="+mj-cs"/>
              </a:rPr>
              <a:t>Banderas azules</a:t>
            </a:r>
            <a:endParaRPr lang="es-ES" sz="3200" b="1" dirty="0">
              <a:solidFill>
                <a:srgbClr val="4FABA7"/>
              </a:solidFill>
              <a:latin typeface="Montserrat" panose="00000500000000000000" pitchFamily="50" charset="0"/>
              <a:ea typeface="+mj-ea"/>
              <a:cs typeface="+mj-cs"/>
            </a:endParaRPr>
          </a:p>
        </p:txBody>
      </p:sp>
      <p:sp>
        <p:nvSpPr>
          <p:cNvPr id="8" name="Rectangle 3"/>
          <p:cNvSpPr txBox="1">
            <a:spLocks noChangeArrowheads="1"/>
          </p:cNvSpPr>
          <p:nvPr/>
        </p:nvSpPr>
        <p:spPr>
          <a:xfrm>
            <a:off x="1748235" y="1258447"/>
            <a:ext cx="7455874" cy="4062042"/>
          </a:xfrm>
          <a:prstGeom prst="rect">
            <a:avLst/>
          </a:prstGeom>
        </p:spPr>
        <p:txBody>
          <a:bodyPr vert="horz" lIns="91440" tIns="45720" rIns="91440" bIns="45720" rtlCol="0">
            <a:normAutofit/>
          </a:bodyPr>
          <a:lstStyle/>
          <a:p>
            <a:pPr marL="1194815" lvl="1" indent="-414527" defTabSz="792479">
              <a:lnSpc>
                <a:spcPct val="80000"/>
              </a:lnSpc>
              <a:spcBef>
                <a:spcPts val="900"/>
              </a:spcBef>
              <a:buClr>
                <a:srgbClr val="FFC000"/>
              </a:buClr>
              <a:buSzPct val="125000"/>
              <a:defRPr sz="1800">
                <a:solidFill>
                  <a:srgbClr val="000000"/>
                </a:solidFill>
              </a:defRPr>
            </a:pPr>
            <a:r>
              <a:rPr lang="es-CO" sz="1600" dirty="0">
                <a:latin typeface="Montserrat" panose="00000500000000000000" pitchFamily="50" charset="0"/>
              </a:rPr>
              <a:t>“Dificultades recuperación en el trabajo”.</a:t>
            </a:r>
          </a:p>
          <a:p>
            <a:pPr marL="1237488" lvl="1" indent="-457200" defTabSz="792479">
              <a:lnSpc>
                <a:spcPct val="80000"/>
              </a:lnSpc>
              <a:spcBef>
                <a:spcPts val="900"/>
              </a:spcBef>
              <a:buClr>
                <a:srgbClr val="FFC000"/>
              </a:buClr>
              <a:buSzPct val="125000"/>
              <a:buFont typeface="Wingdings" pitchFamily="2" charset="2"/>
              <a:buChar char="§"/>
              <a:defRPr sz="1800">
                <a:solidFill>
                  <a:srgbClr val="000000"/>
                </a:solidFill>
              </a:defRPr>
            </a:pPr>
            <a:endParaRPr lang="es-CO" sz="1600" dirty="0">
              <a:latin typeface="Montserrat" panose="00000500000000000000" pitchFamily="50" charset="0"/>
            </a:endParaRPr>
          </a:p>
          <a:p>
            <a:pPr marL="1237488" lvl="1" indent="-457200" defTabSz="792479">
              <a:lnSpc>
                <a:spcPct val="110000"/>
              </a:lnSpc>
              <a:spcBef>
                <a:spcPts val="900"/>
              </a:spcBef>
              <a:buClr>
                <a:srgbClr val="0070C0"/>
              </a:buClr>
              <a:buSzPct val="125000"/>
              <a:buFont typeface="Wingdings" pitchFamily="2" charset="2"/>
              <a:buChar char="§"/>
              <a:defRPr sz="1800">
                <a:solidFill>
                  <a:srgbClr val="000000"/>
                </a:solidFill>
              </a:defRPr>
            </a:pPr>
            <a:r>
              <a:rPr lang="es-CO" sz="1600" dirty="0">
                <a:latin typeface="Montserrat" panose="00000500000000000000" pitchFamily="50" charset="0"/>
              </a:rPr>
              <a:t>Alta demanda laboral.</a:t>
            </a:r>
          </a:p>
          <a:p>
            <a:pPr marL="1237488" lvl="1" indent="-457200" defTabSz="792479">
              <a:lnSpc>
                <a:spcPct val="110000"/>
              </a:lnSpc>
              <a:spcBef>
                <a:spcPts val="900"/>
              </a:spcBef>
              <a:buClr>
                <a:srgbClr val="0070C0"/>
              </a:buClr>
              <a:buSzPct val="125000"/>
              <a:buFont typeface="Wingdings" pitchFamily="2" charset="2"/>
              <a:buChar char="§"/>
              <a:defRPr sz="1800">
                <a:solidFill>
                  <a:srgbClr val="000000"/>
                </a:solidFill>
              </a:defRPr>
            </a:pPr>
            <a:r>
              <a:rPr lang="es-CO" sz="1600" dirty="0">
                <a:latin typeface="Montserrat" panose="00000500000000000000" pitchFamily="50" charset="0"/>
              </a:rPr>
              <a:t>Trabajo bajo presión de tiempo. </a:t>
            </a:r>
          </a:p>
          <a:p>
            <a:pPr marL="1237488" lvl="1" indent="-457200" defTabSz="792479">
              <a:lnSpc>
                <a:spcPct val="110000"/>
              </a:lnSpc>
              <a:spcBef>
                <a:spcPts val="900"/>
              </a:spcBef>
              <a:buClr>
                <a:srgbClr val="0070C0"/>
              </a:buClr>
              <a:buSzPct val="125000"/>
              <a:buFont typeface="Wingdings" pitchFamily="2" charset="2"/>
              <a:buChar char="§"/>
              <a:defRPr sz="1800">
                <a:solidFill>
                  <a:srgbClr val="000000"/>
                </a:solidFill>
              </a:defRPr>
            </a:pPr>
            <a:r>
              <a:rPr lang="es-CO" sz="1600" dirty="0">
                <a:latin typeface="Montserrat" panose="00000500000000000000" pitchFamily="50" charset="0"/>
              </a:rPr>
              <a:t>Gerencia inadecuada.</a:t>
            </a:r>
          </a:p>
          <a:p>
            <a:pPr marL="1237488" lvl="1" indent="-457200" defTabSz="792479">
              <a:lnSpc>
                <a:spcPct val="110000"/>
              </a:lnSpc>
              <a:spcBef>
                <a:spcPts val="900"/>
              </a:spcBef>
              <a:buClr>
                <a:srgbClr val="0070C0"/>
              </a:buClr>
              <a:buSzPct val="125000"/>
              <a:buFont typeface="Wingdings" pitchFamily="2" charset="2"/>
              <a:buChar char="§"/>
              <a:defRPr sz="1800">
                <a:solidFill>
                  <a:srgbClr val="000000"/>
                </a:solidFill>
              </a:defRPr>
            </a:pPr>
            <a:r>
              <a:rPr lang="es-CO" sz="1600" dirty="0">
                <a:latin typeface="Montserrat" panose="00000500000000000000" pitchFamily="50" charset="0"/>
              </a:rPr>
              <a:t>Pobre acompañamiento de sus colegas.</a:t>
            </a:r>
          </a:p>
          <a:p>
            <a:pPr marL="1237488" lvl="1" indent="-457200" defTabSz="792479">
              <a:lnSpc>
                <a:spcPct val="110000"/>
              </a:lnSpc>
              <a:spcBef>
                <a:spcPts val="900"/>
              </a:spcBef>
              <a:buClr>
                <a:srgbClr val="0070C0"/>
              </a:buClr>
              <a:buSzPct val="125000"/>
              <a:buFont typeface="Wingdings" pitchFamily="2" charset="2"/>
              <a:buChar char="§"/>
              <a:defRPr sz="1800">
                <a:solidFill>
                  <a:srgbClr val="000000"/>
                </a:solidFill>
              </a:defRPr>
            </a:pPr>
            <a:r>
              <a:rPr lang="es-CO" sz="1600" dirty="0">
                <a:latin typeface="Montserrat" panose="00000500000000000000" pitchFamily="50" charset="0"/>
              </a:rPr>
              <a:t>Disgusto con sus trabajos.</a:t>
            </a:r>
          </a:p>
          <a:p>
            <a:pPr marL="1194815" lvl="1" indent="-414527" defTabSz="792479">
              <a:spcBef>
                <a:spcPts val="900"/>
              </a:spcBef>
              <a:buClr>
                <a:srgbClr val="FFC000"/>
              </a:buClr>
              <a:buSzPct val="125000"/>
              <a:buFontTx/>
              <a:buChar char="•"/>
              <a:defRPr sz="1800">
                <a:solidFill>
                  <a:srgbClr val="000000"/>
                </a:solidFill>
              </a:defRPr>
            </a:pPr>
            <a:endParaRPr lang="es-ES" sz="1600" dirty="0">
              <a:solidFill>
                <a:srgbClr val="FF0000"/>
              </a:solidFill>
              <a:latin typeface="Montserrat" panose="00000500000000000000" pitchFamily="50" charset="0"/>
            </a:endParaRPr>
          </a:p>
          <a:p>
            <a:pPr marL="342900" indent="-274320">
              <a:spcBef>
                <a:spcPct val="20000"/>
              </a:spcBef>
              <a:buClr>
                <a:schemeClr val="accent1"/>
              </a:buClr>
              <a:buSzPct val="76000"/>
              <a:buFont typeface="Wingdings 2" pitchFamily="18" charset="2"/>
              <a:buChar char=""/>
              <a:defRPr/>
            </a:pPr>
            <a:endParaRPr lang="es-ES" sz="1600" dirty="0">
              <a:solidFill>
                <a:schemeClr val="tx2"/>
              </a:solidFill>
              <a:latin typeface="Montserrat" panose="00000500000000000000" pitchFamily="50" charset="0"/>
            </a:endParaRPr>
          </a:p>
          <a:p>
            <a:pPr marL="640080" lvl="1" indent="-274320">
              <a:spcBef>
                <a:spcPct val="20000"/>
              </a:spcBef>
              <a:buClr>
                <a:schemeClr val="accent1"/>
              </a:buClr>
              <a:buSzPct val="76000"/>
              <a:buFont typeface="Wingdings 2" pitchFamily="18" charset="2"/>
              <a:buChar char=""/>
              <a:defRPr/>
            </a:pPr>
            <a:endParaRPr lang="es-ES" sz="1600" dirty="0">
              <a:solidFill>
                <a:schemeClr val="tx2"/>
              </a:solidFill>
              <a:latin typeface="Montserrat" panose="00000500000000000000" pitchFamily="50" charset="0"/>
            </a:endParaRPr>
          </a:p>
        </p:txBody>
      </p:sp>
      <p:pic>
        <p:nvPicPr>
          <p:cNvPr id="2" name="Imagen 1">
            <a:extLst>
              <a:ext uri="{FF2B5EF4-FFF2-40B4-BE49-F238E27FC236}">
                <a16:creationId xmlns:a16="http://schemas.microsoft.com/office/drawing/2014/main" id="{82D5F52A-44F8-3C43-866A-A402BD4837AA}"/>
              </a:ext>
            </a:extLst>
          </p:cNvPr>
          <p:cNvPicPr>
            <a:picLocks noChangeAspect="1"/>
          </p:cNvPicPr>
          <p:nvPr/>
        </p:nvPicPr>
        <p:blipFill>
          <a:blip r:embed="rId3"/>
          <a:stretch>
            <a:fillRect/>
          </a:stretch>
        </p:blipFill>
        <p:spPr>
          <a:xfrm>
            <a:off x="7816265" y="1349406"/>
            <a:ext cx="2540000" cy="2540000"/>
          </a:xfrm>
          <a:prstGeom prst="rect">
            <a:avLst/>
          </a:prstGeom>
        </p:spPr>
      </p:pic>
    </p:spTree>
    <p:extLst>
      <p:ext uri="{BB962C8B-B14F-4D97-AF65-F5344CB8AC3E}">
        <p14:creationId xmlns:p14="http://schemas.microsoft.com/office/powerpoint/2010/main" val="288220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88434" y="121203"/>
            <a:ext cx="5876176" cy="1067927"/>
          </a:xfrm>
          <a:prstGeom prst="rect">
            <a:avLst/>
          </a:prstGeom>
        </p:spPr>
        <p:txBody>
          <a:bodyPr vert="horz" lIns="91440" tIns="45720" rIns="91440" bIns="45720" rtlCol="0" anchor="b">
            <a:noAutofit/>
          </a:bodyPr>
          <a:lstStyle/>
          <a:p>
            <a:pPr>
              <a:spcBef>
                <a:spcPct val="0"/>
              </a:spcBef>
              <a:defRPr/>
            </a:pPr>
            <a:r>
              <a:rPr lang="es-ES_tradnl" sz="3200" b="1" dirty="0">
                <a:solidFill>
                  <a:srgbClr val="4FABA7"/>
                </a:solidFill>
                <a:latin typeface="Montserrat" panose="00000500000000000000" pitchFamily="50" charset="0"/>
                <a:ea typeface="+mj-ea"/>
                <a:cs typeface="+mj-cs"/>
              </a:rPr>
              <a:t>Banderas negras</a:t>
            </a:r>
            <a:endParaRPr lang="es-ES" sz="3200" b="1" dirty="0">
              <a:solidFill>
                <a:srgbClr val="4FABA7"/>
              </a:solidFill>
              <a:latin typeface="Montserrat" panose="00000500000000000000" pitchFamily="50" charset="0"/>
              <a:ea typeface="+mj-ea"/>
              <a:cs typeface="+mj-cs"/>
            </a:endParaRPr>
          </a:p>
        </p:txBody>
      </p:sp>
      <p:sp>
        <p:nvSpPr>
          <p:cNvPr id="8" name="Rectangle 3"/>
          <p:cNvSpPr txBox="1">
            <a:spLocks noChangeArrowheads="1"/>
          </p:cNvSpPr>
          <p:nvPr/>
        </p:nvSpPr>
        <p:spPr>
          <a:xfrm>
            <a:off x="1703882" y="1242877"/>
            <a:ext cx="6100998" cy="3732550"/>
          </a:xfrm>
          <a:prstGeom prst="rect">
            <a:avLst/>
          </a:prstGeom>
        </p:spPr>
        <p:txBody>
          <a:bodyPr vert="horz" lIns="91440" tIns="45720" rIns="91440" bIns="45720" rtlCol="0">
            <a:normAutofit/>
          </a:bodyPr>
          <a:lstStyle/>
          <a:p>
            <a:pPr marL="1237488" lvl="1" indent="-457200" defTabSz="792479">
              <a:lnSpc>
                <a:spcPct val="150000"/>
              </a:lnSpc>
              <a:spcBef>
                <a:spcPts val="900"/>
              </a:spcBef>
              <a:buClr>
                <a:schemeClr val="tx1"/>
              </a:buClr>
              <a:buSzPct val="125000"/>
              <a:buFont typeface="Wingdings" pitchFamily="2" charset="2"/>
              <a:buChar char="§"/>
              <a:defRPr sz="1800">
                <a:solidFill>
                  <a:srgbClr val="000000"/>
                </a:solidFill>
              </a:defRPr>
            </a:pPr>
            <a:r>
              <a:rPr lang="es-CO" dirty="0">
                <a:solidFill>
                  <a:srgbClr val="112C44"/>
                </a:solidFill>
                <a:latin typeface="Montserrat" panose="00000500000000000000" pitchFamily="50" charset="0"/>
              </a:rPr>
              <a:t>Factores de riesgo ocupacionales.</a:t>
            </a:r>
          </a:p>
          <a:p>
            <a:pPr marL="1237488" lvl="1" indent="-457200" defTabSz="792479">
              <a:lnSpc>
                <a:spcPct val="150000"/>
              </a:lnSpc>
              <a:spcBef>
                <a:spcPts val="900"/>
              </a:spcBef>
              <a:buClr>
                <a:schemeClr val="tx1"/>
              </a:buClr>
              <a:buSzPct val="125000"/>
              <a:buFont typeface="Wingdings" pitchFamily="2" charset="2"/>
              <a:buChar char="§"/>
              <a:defRPr sz="1800">
                <a:solidFill>
                  <a:srgbClr val="000000"/>
                </a:solidFill>
              </a:defRPr>
            </a:pPr>
            <a:r>
              <a:rPr lang="es-CO" dirty="0">
                <a:solidFill>
                  <a:srgbClr val="112C44"/>
                </a:solidFill>
                <a:latin typeface="Montserrat" panose="00000500000000000000" pitchFamily="50" charset="0"/>
              </a:rPr>
              <a:t>Incapacidades remuneradas.</a:t>
            </a:r>
          </a:p>
          <a:p>
            <a:pPr marL="1237488" lvl="1" indent="-457200" defTabSz="792479">
              <a:lnSpc>
                <a:spcPct val="150000"/>
              </a:lnSpc>
              <a:spcBef>
                <a:spcPts val="900"/>
              </a:spcBef>
              <a:buClr>
                <a:schemeClr val="tx1"/>
              </a:buClr>
              <a:buSzPct val="125000"/>
              <a:buFont typeface="Wingdings" pitchFamily="2" charset="2"/>
              <a:buChar char="§"/>
              <a:defRPr sz="1800">
                <a:solidFill>
                  <a:srgbClr val="000000"/>
                </a:solidFill>
              </a:defRPr>
            </a:pPr>
            <a:r>
              <a:rPr lang="es-CO" dirty="0">
                <a:solidFill>
                  <a:srgbClr val="112C44"/>
                </a:solidFill>
                <a:latin typeface="Montserrat" panose="00000500000000000000" pitchFamily="50" charset="0"/>
              </a:rPr>
              <a:t>Compensaciones económicas.</a:t>
            </a:r>
          </a:p>
          <a:p>
            <a:pPr marL="1237488" lvl="1" indent="-457200" defTabSz="792479">
              <a:lnSpc>
                <a:spcPct val="150000"/>
              </a:lnSpc>
              <a:spcBef>
                <a:spcPts val="900"/>
              </a:spcBef>
              <a:buClr>
                <a:schemeClr val="tx1"/>
              </a:buClr>
              <a:buSzPct val="125000"/>
              <a:buFont typeface="Wingdings" pitchFamily="2" charset="2"/>
              <a:buChar char="§"/>
              <a:defRPr sz="1800">
                <a:solidFill>
                  <a:srgbClr val="000000"/>
                </a:solidFill>
              </a:defRPr>
            </a:pPr>
            <a:r>
              <a:rPr lang="es-CO" dirty="0">
                <a:solidFill>
                  <a:srgbClr val="112C44"/>
                </a:solidFill>
                <a:latin typeface="Montserrat" panose="00000500000000000000" pitchFamily="50" charset="0"/>
              </a:rPr>
              <a:t>Ergonomía.</a:t>
            </a:r>
          </a:p>
          <a:p>
            <a:pPr marL="1237488" lvl="1" indent="-457200" defTabSz="792479">
              <a:lnSpc>
                <a:spcPct val="150000"/>
              </a:lnSpc>
              <a:spcBef>
                <a:spcPts val="900"/>
              </a:spcBef>
              <a:buClr>
                <a:schemeClr val="tx1"/>
              </a:buClr>
              <a:buSzPct val="125000"/>
              <a:buFont typeface="Wingdings" pitchFamily="2" charset="2"/>
              <a:buChar char="§"/>
              <a:defRPr sz="1800">
                <a:solidFill>
                  <a:srgbClr val="000000"/>
                </a:solidFill>
              </a:defRPr>
            </a:pPr>
            <a:r>
              <a:rPr lang="es-CO" dirty="0">
                <a:solidFill>
                  <a:srgbClr val="112C44"/>
                </a:solidFill>
                <a:latin typeface="Montserrat" panose="00000500000000000000" pitchFamily="50" charset="0"/>
              </a:rPr>
              <a:t>Políticas empresariales.</a:t>
            </a:r>
          </a:p>
          <a:p>
            <a:pPr marL="342900" indent="-274320">
              <a:spcBef>
                <a:spcPct val="20000"/>
              </a:spcBef>
              <a:buClr>
                <a:schemeClr val="accent1"/>
              </a:buClr>
              <a:buSzPct val="76000"/>
              <a:buFont typeface="Wingdings 2" pitchFamily="18" charset="2"/>
              <a:buChar char=""/>
              <a:defRPr/>
            </a:pPr>
            <a:endParaRPr lang="es-ES" dirty="0">
              <a:solidFill>
                <a:srgbClr val="112C44"/>
              </a:solidFill>
              <a:latin typeface="Montserrat" panose="00000500000000000000" pitchFamily="50" charset="0"/>
            </a:endParaRPr>
          </a:p>
          <a:p>
            <a:pPr marL="640080" lvl="1" indent="-274320">
              <a:spcBef>
                <a:spcPct val="20000"/>
              </a:spcBef>
              <a:buClr>
                <a:schemeClr val="accent1"/>
              </a:buClr>
              <a:buSzPct val="76000"/>
              <a:buFont typeface="Wingdings 2" pitchFamily="18" charset="2"/>
              <a:buChar char=""/>
              <a:defRPr/>
            </a:pPr>
            <a:endParaRPr lang="es-ES" dirty="0">
              <a:solidFill>
                <a:srgbClr val="112C44"/>
              </a:solidFill>
              <a:latin typeface="Montserrat" panose="00000500000000000000" pitchFamily="50" charset="0"/>
            </a:endParaRPr>
          </a:p>
        </p:txBody>
      </p:sp>
      <p:pic>
        <p:nvPicPr>
          <p:cNvPr id="3" name="Imagen 2">
            <a:extLst>
              <a:ext uri="{FF2B5EF4-FFF2-40B4-BE49-F238E27FC236}">
                <a16:creationId xmlns:a16="http://schemas.microsoft.com/office/drawing/2014/main" id="{3C292201-3523-3244-9DB6-6021C84559AE}"/>
              </a:ext>
            </a:extLst>
          </p:cNvPr>
          <p:cNvPicPr>
            <a:picLocks noChangeAspect="1"/>
          </p:cNvPicPr>
          <p:nvPr/>
        </p:nvPicPr>
        <p:blipFill>
          <a:blip r:embed="rId3"/>
          <a:stretch>
            <a:fillRect/>
          </a:stretch>
        </p:blipFill>
        <p:spPr>
          <a:xfrm>
            <a:off x="7137161" y="1329724"/>
            <a:ext cx="3057993" cy="3057993"/>
          </a:xfrm>
          <a:prstGeom prst="rect">
            <a:avLst/>
          </a:prstGeom>
        </p:spPr>
      </p:pic>
    </p:spTree>
    <p:extLst>
      <p:ext uri="{BB962C8B-B14F-4D97-AF65-F5344CB8AC3E}">
        <p14:creationId xmlns:p14="http://schemas.microsoft.com/office/powerpoint/2010/main" val="88473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55BBD-3736-674D-8451-EF17BE75145A}"/>
              </a:ext>
            </a:extLst>
          </p:cNvPr>
          <p:cNvSpPr>
            <a:spLocks noGrp="1"/>
          </p:cNvSpPr>
          <p:nvPr>
            <p:ph type="title"/>
          </p:nvPr>
        </p:nvSpPr>
        <p:spPr>
          <a:xfrm>
            <a:off x="838200" y="233949"/>
            <a:ext cx="4053396" cy="5412920"/>
          </a:xfrm>
        </p:spPr>
        <p:txBody>
          <a:bodyPr>
            <a:normAutofit/>
          </a:bodyPr>
          <a:lstStyle/>
          <a:p>
            <a:r>
              <a:rPr lang="es-CO" b="1" dirty="0">
                <a:solidFill>
                  <a:srgbClr val="4FABA7"/>
                </a:solidFill>
                <a:latin typeface="Montserrat" panose="00000500000000000000" pitchFamily="50" charset="0"/>
              </a:rPr>
              <a:t>Tratamiento</a:t>
            </a:r>
          </a:p>
        </p:txBody>
      </p:sp>
      <p:sp>
        <p:nvSpPr>
          <p:cNvPr id="3" name="Marcador de contenido 2">
            <a:extLst>
              <a:ext uri="{FF2B5EF4-FFF2-40B4-BE49-F238E27FC236}">
                <a16:creationId xmlns:a16="http://schemas.microsoft.com/office/drawing/2014/main" id="{338C171D-62E9-4644-9975-CC121D9CECD2}"/>
              </a:ext>
            </a:extLst>
          </p:cNvPr>
          <p:cNvSpPr>
            <a:spLocks noGrp="1"/>
          </p:cNvSpPr>
          <p:nvPr>
            <p:ph idx="1"/>
          </p:nvPr>
        </p:nvSpPr>
        <p:spPr>
          <a:xfrm>
            <a:off x="5029202" y="64129"/>
            <a:ext cx="6324598" cy="5412920"/>
          </a:xfrm>
        </p:spPr>
        <p:txBody>
          <a:bodyPr anchor="ctr">
            <a:normAutofit/>
          </a:bodyPr>
          <a:lstStyle/>
          <a:p>
            <a:pPr marL="0" indent="0" fontAlgn="base">
              <a:buNone/>
            </a:pPr>
            <a:r>
              <a:rPr lang="es-CO" sz="1600" b="1" dirty="0">
                <a:latin typeface="Montserrat" panose="00000500000000000000" pitchFamily="50" charset="0"/>
              </a:rPr>
              <a:t>Intervenciones educativas breves:</a:t>
            </a:r>
          </a:p>
          <a:p>
            <a:pPr marL="514350" indent="-514350" fontAlgn="base">
              <a:buFont typeface="+mj-lt"/>
              <a:buAutoNum type="arabicPeriod"/>
            </a:pPr>
            <a:r>
              <a:rPr lang="es-CO" sz="1600" dirty="0">
                <a:latin typeface="Montserrat" panose="00000500000000000000" pitchFamily="50" charset="0"/>
              </a:rPr>
              <a:t>Consejos para mantenerse activo.</a:t>
            </a:r>
          </a:p>
          <a:p>
            <a:pPr marL="514350" indent="-514350" fontAlgn="base">
              <a:buFont typeface="+mj-lt"/>
              <a:buAutoNum type="arabicPeriod"/>
            </a:pPr>
            <a:r>
              <a:rPr lang="es-CO" sz="1600" dirty="0">
                <a:latin typeface="Montserrat" panose="00000500000000000000" pitchFamily="50" charset="0"/>
              </a:rPr>
              <a:t>Hacer ejercicio.</a:t>
            </a:r>
          </a:p>
          <a:p>
            <a:pPr marL="514350" indent="-514350" fontAlgn="base">
              <a:buFont typeface="+mj-lt"/>
              <a:buAutoNum type="arabicPeriod"/>
            </a:pPr>
            <a:r>
              <a:rPr lang="es-CO" sz="1600" dirty="0">
                <a:latin typeface="Montserrat" panose="00000500000000000000" pitchFamily="50" charset="0"/>
              </a:rPr>
              <a:t>Permanecer en el trabajo o regresar a él.</a:t>
            </a:r>
          </a:p>
          <a:p>
            <a:pPr marL="514350" indent="-514350" fontAlgn="base">
              <a:buFont typeface="+mj-lt"/>
              <a:buAutoNum type="arabicPeriod"/>
            </a:pPr>
            <a:r>
              <a:rPr lang="es-CO" sz="1600" dirty="0">
                <a:latin typeface="Montserrat" panose="00000500000000000000" pitchFamily="50" charset="0"/>
              </a:rPr>
              <a:t>Estrategias de afrontamiento.</a:t>
            </a:r>
          </a:p>
          <a:p>
            <a:pPr marL="514350" indent="-514350" fontAlgn="base">
              <a:buFont typeface="+mj-lt"/>
              <a:buAutoNum type="arabicPeriod"/>
            </a:pPr>
            <a:endParaRPr lang="es-CO" sz="1600" dirty="0">
              <a:latin typeface="Montserrat" panose="00000500000000000000" pitchFamily="50" charset="0"/>
            </a:endParaRPr>
          </a:p>
          <a:p>
            <a:pPr marL="0" indent="0" fontAlgn="base">
              <a:buNone/>
            </a:pPr>
            <a:r>
              <a:rPr lang="es-CO" sz="1600" b="1" dirty="0">
                <a:latin typeface="Montserrat" panose="00000500000000000000" pitchFamily="50" charset="0"/>
              </a:rPr>
              <a:t>Ofrecer las terapias no farmacológicas como tratamiento inicial:</a:t>
            </a:r>
          </a:p>
          <a:p>
            <a:pPr marL="514350" indent="-514350" fontAlgn="base">
              <a:buFont typeface="+mj-lt"/>
              <a:buAutoNum type="arabicPeriod"/>
            </a:pPr>
            <a:r>
              <a:rPr lang="es-CO" sz="1600" dirty="0">
                <a:latin typeface="Montserrat" panose="00000500000000000000" pitchFamily="50" charset="0"/>
              </a:rPr>
              <a:t>Terapia con ejercicios.</a:t>
            </a:r>
          </a:p>
          <a:p>
            <a:pPr marL="514350" indent="-514350" fontAlgn="base">
              <a:buFont typeface="+mj-lt"/>
              <a:buAutoNum type="arabicPeriod"/>
            </a:pPr>
            <a:r>
              <a:rPr lang="es-CO" sz="1600" dirty="0">
                <a:solidFill>
                  <a:srgbClr val="112C44"/>
                </a:solidFill>
                <a:latin typeface="Montserrat" panose="00000500000000000000" pitchFamily="50" charset="0"/>
              </a:rPr>
              <a:t>Rehabilitación</a:t>
            </a:r>
            <a:r>
              <a:rPr lang="es-CO" sz="1600" dirty="0">
                <a:latin typeface="Montserrat" panose="00000500000000000000" pitchFamily="50" charset="0"/>
              </a:rPr>
              <a:t> multidisciplinaria, reducción del estrés.</a:t>
            </a:r>
          </a:p>
        </p:txBody>
      </p:sp>
    </p:spTree>
    <p:extLst>
      <p:ext uri="{BB962C8B-B14F-4D97-AF65-F5344CB8AC3E}">
        <p14:creationId xmlns:p14="http://schemas.microsoft.com/office/powerpoint/2010/main" val="147512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FDAD8-CF69-6241-AB5B-1C16CC88B4EA}"/>
              </a:ext>
            </a:extLst>
          </p:cNvPr>
          <p:cNvSpPr>
            <a:spLocks noGrp="1"/>
          </p:cNvSpPr>
          <p:nvPr>
            <p:ph type="title"/>
          </p:nvPr>
        </p:nvSpPr>
        <p:spPr>
          <a:xfrm>
            <a:off x="4868662" y="1092963"/>
            <a:ext cx="6849862" cy="1325563"/>
          </a:xfrm>
        </p:spPr>
        <p:txBody>
          <a:bodyPr>
            <a:normAutofit/>
          </a:bodyPr>
          <a:lstStyle/>
          <a:p>
            <a:r>
              <a:rPr lang="es-CO" sz="2800" b="1" dirty="0">
                <a:solidFill>
                  <a:srgbClr val="4FABA7"/>
                </a:solidFill>
                <a:latin typeface="Montserrat" panose="00000500000000000000" pitchFamily="50" charset="0"/>
              </a:rPr>
              <a:t>Tratamiento médico Recomendaciones</a:t>
            </a:r>
          </a:p>
        </p:txBody>
      </p:sp>
      <p:sp>
        <p:nvSpPr>
          <p:cNvPr id="3" name="Marcador de contenido 2">
            <a:extLst>
              <a:ext uri="{FF2B5EF4-FFF2-40B4-BE49-F238E27FC236}">
                <a16:creationId xmlns:a16="http://schemas.microsoft.com/office/drawing/2014/main" id="{948BA82B-AECA-7C4F-8283-D2053181BD89}"/>
              </a:ext>
            </a:extLst>
          </p:cNvPr>
          <p:cNvSpPr>
            <a:spLocks noGrp="1"/>
          </p:cNvSpPr>
          <p:nvPr>
            <p:ph idx="1"/>
          </p:nvPr>
        </p:nvSpPr>
        <p:spPr>
          <a:xfrm>
            <a:off x="4868662" y="2444018"/>
            <a:ext cx="6849862" cy="4351338"/>
          </a:xfrm>
        </p:spPr>
        <p:txBody>
          <a:bodyPr>
            <a:normAutofit/>
          </a:bodyPr>
          <a:lstStyle/>
          <a:p>
            <a:pPr fontAlgn="base"/>
            <a:r>
              <a:rPr lang="es-CO" sz="1800" dirty="0">
                <a:solidFill>
                  <a:srgbClr val="112C44"/>
                </a:solidFill>
                <a:latin typeface="Montserrat" panose="00000500000000000000" pitchFamily="50" charset="0"/>
              </a:rPr>
              <a:t>Considere AINES o IRSN como la duloxetina si la terapia no farmacológica falla.</a:t>
            </a:r>
          </a:p>
          <a:p>
            <a:pPr fontAlgn="base"/>
            <a:endParaRPr lang="es-CO" sz="1800" dirty="0">
              <a:solidFill>
                <a:srgbClr val="112C44"/>
              </a:solidFill>
              <a:latin typeface="Montserrat" panose="00000500000000000000" pitchFamily="50" charset="0"/>
            </a:endParaRPr>
          </a:p>
          <a:p>
            <a:pPr fontAlgn="base"/>
            <a:r>
              <a:rPr lang="es-CO" sz="1800" dirty="0">
                <a:solidFill>
                  <a:srgbClr val="112C44"/>
                </a:solidFill>
                <a:latin typeface="Montserrat" panose="00000500000000000000" pitchFamily="50" charset="0"/>
              </a:rPr>
              <a:t>Considere antidepresivos tricíclicos si el paciente no ha respondido a los AINE e IRSN.</a:t>
            </a:r>
          </a:p>
          <a:p>
            <a:pPr fontAlgn="base"/>
            <a:endParaRPr lang="es-CO" sz="1800" dirty="0">
              <a:solidFill>
                <a:srgbClr val="112C44"/>
              </a:solidFill>
              <a:latin typeface="Montserrat" panose="00000500000000000000" pitchFamily="50" charset="0"/>
            </a:endParaRPr>
          </a:p>
          <a:p>
            <a:pPr fontAlgn="base"/>
            <a:r>
              <a:rPr lang="es-CO" sz="1800" dirty="0">
                <a:solidFill>
                  <a:srgbClr val="112C44"/>
                </a:solidFill>
                <a:latin typeface="Montserrat" panose="00000500000000000000" pitchFamily="50" charset="0"/>
              </a:rPr>
              <a:t>Considere los opioides si el paciente no ha respondido a otros tratamientos farmacológicos, pero solo si los beneficios potenciales superan los riesgos y estos se han comunicado adecuadamente al paciente.</a:t>
            </a:r>
          </a:p>
          <a:p>
            <a:endParaRPr lang="es-CO" sz="18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306508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FDAD8-CF69-6241-AB5B-1C16CC88B4EA}"/>
              </a:ext>
            </a:extLst>
          </p:cNvPr>
          <p:cNvSpPr>
            <a:spLocks noGrp="1"/>
          </p:cNvSpPr>
          <p:nvPr>
            <p:ph type="title"/>
          </p:nvPr>
        </p:nvSpPr>
        <p:spPr>
          <a:xfrm>
            <a:off x="5481221" y="1101037"/>
            <a:ext cx="6272814" cy="1273233"/>
          </a:xfrm>
        </p:spPr>
        <p:txBody>
          <a:bodyPr>
            <a:normAutofit/>
          </a:bodyPr>
          <a:lstStyle/>
          <a:p>
            <a:r>
              <a:rPr lang="es-CO" sz="2000" b="1" dirty="0">
                <a:solidFill>
                  <a:srgbClr val="4FABA7"/>
                </a:solidFill>
                <a:latin typeface="Montserrat" panose="00000500000000000000" pitchFamily="50" charset="0"/>
              </a:rPr>
              <a:t>Recomendaciones para recetar opioides </a:t>
            </a:r>
            <a:br>
              <a:rPr lang="es-CO" sz="2000" b="1" dirty="0">
                <a:solidFill>
                  <a:srgbClr val="4FABA7"/>
                </a:solidFill>
                <a:latin typeface="Montserrat" panose="00000500000000000000" pitchFamily="50" charset="0"/>
              </a:rPr>
            </a:br>
            <a:r>
              <a:rPr lang="es-CO" sz="2000" b="1" dirty="0">
                <a:solidFill>
                  <a:srgbClr val="4FABA7"/>
                </a:solidFill>
                <a:latin typeface="Montserrat" panose="00000500000000000000" pitchFamily="50" charset="0"/>
              </a:rPr>
              <a:t>en dolor crónico no oncológico</a:t>
            </a:r>
          </a:p>
        </p:txBody>
      </p:sp>
      <p:sp>
        <p:nvSpPr>
          <p:cNvPr id="3" name="Marcador de contenido 2">
            <a:extLst>
              <a:ext uri="{FF2B5EF4-FFF2-40B4-BE49-F238E27FC236}">
                <a16:creationId xmlns:a16="http://schemas.microsoft.com/office/drawing/2014/main" id="{948BA82B-AECA-7C4F-8283-D2053181BD89}"/>
              </a:ext>
            </a:extLst>
          </p:cNvPr>
          <p:cNvSpPr>
            <a:spLocks noGrp="1"/>
          </p:cNvSpPr>
          <p:nvPr>
            <p:ph idx="1"/>
          </p:nvPr>
        </p:nvSpPr>
        <p:spPr>
          <a:xfrm>
            <a:off x="5019582" y="2396081"/>
            <a:ext cx="6272814" cy="3694176"/>
          </a:xfrm>
        </p:spPr>
        <p:txBody>
          <a:bodyPr>
            <a:normAutofit/>
          </a:bodyPr>
          <a:lstStyle/>
          <a:p>
            <a:pPr lvl="1" fontAlgn="base"/>
            <a:r>
              <a:rPr lang="es-CO" sz="1600" dirty="0">
                <a:solidFill>
                  <a:srgbClr val="112C44"/>
                </a:solidFill>
                <a:latin typeface="Montserrat" panose="00000500000000000000" pitchFamily="50" charset="0"/>
              </a:rPr>
              <a:t>Evalúe las contraindicaciones, el riesgo de trastorno por uso de opioides y el riesgo de otros eventos adversos.</a:t>
            </a:r>
          </a:p>
          <a:p>
            <a:pPr lvl="1" fontAlgn="base"/>
            <a:endParaRPr lang="es-CO" sz="1600" dirty="0">
              <a:solidFill>
                <a:srgbClr val="112C44"/>
              </a:solidFill>
              <a:latin typeface="Montserrat" panose="00000500000000000000" pitchFamily="50" charset="0"/>
            </a:endParaRPr>
          </a:p>
          <a:p>
            <a:pPr lvl="1" fontAlgn="base"/>
            <a:r>
              <a:rPr lang="es-CO" sz="1600" dirty="0">
                <a:solidFill>
                  <a:srgbClr val="112C44"/>
                </a:solidFill>
                <a:latin typeface="Montserrat" panose="00000500000000000000" pitchFamily="50" charset="0"/>
              </a:rPr>
              <a:t>Iniciar con medicamentos de acción corta a la dosis más baja posible.</a:t>
            </a:r>
          </a:p>
          <a:p>
            <a:pPr lvl="1" fontAlgn="base"/>
            <a:endParaRPr lang="es-CO" sz="1600" dirty="0">
              <a:solidFill>
                <a:srgbClr val="112C44"/>
              </a:solidFill>
              <a:latin typeface="Montserrat" panose="00000500000000000000" pitchFamily="50" charset="0"/>
            </a:endParaRPr>
          </a:p>
          <a:p>
            <a:pPr lvl="1" fontAlgn="base"/>
            <a:r>
              <a:rPr lang="es-CO" sz="1600" dirty="0">
                <a:solidFill>
                  <a:srgbClr val="112C44"/>
                </a:solidFill>
                <a:latin typeface="Montserrat" panose="00000500000000000000" pitchFamily="50" charset="0"/>
              </a:rPr>
              <a:t>Reevaluar riesgos y beneficios individuales antes de considerar el aumento de dosis de morfina equiavantes a ≥ 50 mg día.</a:t>
            </a:r>
          </a:p>
          <a:p>
            <a:pPr lvl="1" fontAlgn="base"/>
            <a:endParaRPr lang="es-CO" sz="1600" dirty="0">
              <a:solidFill>
                <a:srgbClr val="112C44"/>
              </a:solidFill>
              <a:latin typeface="Montserrat" panose="00000500000000000000" pitchFamily="50" charset="0"/>
            </a:endParaRPr>
          </a:p>
          <a:p>
            <a:pPr lvl="1" fontAlgn="base"/>
            <a:r>
              <a:rPr lang="es-CO" sz="1600" dirty="0">
                <a:solidFill>
                  <a:srgbClr val="112C44"/>
                </a:solidFill>
                <a:latin typeface="Montserrat" panose="00000500000000000000" pitchFamily="50" charset="0"/>
              </a:rPr>
              <a:t>Considere un programa de monitoreo de medicamentos.</a:t>
            </a:r>
          </a:p>
        </p:txBody>
      </p:sp>
    </p:spTree>
    <p:extLst>
      <p:ext uri="{BB962C8B-B14F-4D97-AF65-F5344CB8AC3E}">
        <p14:creationId xmlns:p14="http://schemas.microsoft.com/office/powerpoint/2010/main" val="147663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D5D1C-DAC9-E748-9A8E-FAF100E5ED47}"/>
              </a:ext>
            </a:extLst>
          </p:cNvPr>
          <p:cNvSpPr>
            <a:spLocks noGrp="1"/>
          </p:cNvSpPr>
          <p:nvPr>
            <p:ph type="title"/>
          </p:nvPr>
        </p:nvSpPr>
        <p:spPr>
          <a:xfrm>
            <a:off x="5081726" y="740205"/>
            <a:ext cx="6317202" cy="1325563"/>
          </a:xfrm>
        </p:spPr>
        <p:txBody>
          <a:bodyPr>
            <a:normAutofit/>
          </a:bodyPr>
          <a:lstStyle/>
          <a:p>
            <a:r>
              <a:rPr lang="es-CO" sz="3200" b="1" dirty="0">
                <a:solidFill>
                  <a:srgbClr val="4FABA7"/>
                </a:solidFill>
                <a:latin typeface="Montserrat" panose="00000500000000000000" pitchFamily="50" charset="0"/>
              </a:rPr>
              <a:t>Otros analgésicos</a:t>
            </a:r>
          </a:p>
        </p:txBody>
      </p:sp>
      <p:sp>
        <p:nvSpPr>
          <p:cNvPr id="3" name="Marcador de contenido 2">
            <a:extLst>
              <a:ext uri="{FF2B5EF4-FFF2-40B4-BE49-F238E27FC236}">
                <a16:creationId xmlns:a16="http://schemas.microsoft.com/office/drawing/2014/main" id="{8E9B0A1F-AEE1-944E-B6CC-2DDEF7CC8B6E}"/>
              </a:ext>
            </a:extLst>
          </p:cNvPr>
          <p:cNvSpPr>
            <a:spLocks noGrp="1"/>
          </p:cNvSpPr>
          <p:nvPr>
            <p:ph idx="1"/>
          </p:nvPr>
        </p:nvSpPr>
        <p:spPr>
          <a:xfrm>
            <a:off x="5081726" y="1907741"/>
            <a:ext cx="6317202" cy="4351338"/>
          </a:xfrm>
        </p:spPr>
        <p:txBody>
          <a:bodyPr>
            <a:normAutofit/>
          </a:bodyPr>
          <a:lstStyle/>
          <a:p>
            <a:r>
              <a:rPr lang="es-CO" sz="1800" dirty="0">
                <a:solidFill>
                  <a:srgbClr val="112C44"/>
                </a:solidFill>
                <a:latin typeface="Montserrat" panose="00000500000000000000" pitchFamily="50" charset="0"/>
              </a:rPr>
              <a:t>En pacientes con dolor axial crónico, el uso de</a:t>
            </a:r>
            <a:r>
              <a:rPr lang="es-CO" sz="1800" dirty="0">
                <a:solidFill>
                  <a:srgbClr val="112C44"/>
                </a:solidFill>
                <a:latin typeface="Montserrat" panose="00000500000000000000" pitchFamily="50" charset="0"/>
                <a:hlinkClick r:id="rId3" tooltip="Obtenga más información sobre Anodyne en las páginas temáticas generadas por IA de ScienceDirect">
                  <a:extLst>
                    <a:ext uri="{A12FA001-AC4F-418D-AE19-62706E023703}">
                      <ahyp:hlinkClr xmlns:ahyp="http://schemas.microsoft.com/office/drawing/2018/hyperlinkcolor" val="tx"/>
                    </a:ext>
                  </a:extLst>
                </a:hlinkClick>
              </a:rPr>
              <a:t> analgésicos </a:t>
            </a:r>
            <a:r>
              <a:rPr lang="es-CO" sz="1800" dirty="0">
                <a:solidFill>
                  <a:srgbClr val="112C44"/>
                </a:solidFill>
                <a:latin typeface="Montserrat" panose="00000500000000000000" pitchFamily="50" charset="0"/>
              </a:rPr>
              <a:t>simples, como </a:t>
            </a:r>
            <a:r>
              <a:rPr lang="es-CO" sz="1800" dirty="0">
                <a:solidFill>
                  <a:srgbClr val="112C44"/>
                </a:solidFill>
                <a:latin typeface="Montserrat" panose="00000500000000000000" pitchFamily="50" charset="0"/>
                <a:hlinkClick r:id="rId4" tooltip="Obtenga más información sobre el paracetamol en las páginas temáticas generadas por IA de ScienceDirect">
                  <a:extLst>
                    <a:ext uri="{A12FA001-AC4F-418D-AE19-62706E023703}">
                      <ahyp:hlinkClr xmlns:ahyp="http://schemas.microsoft.com/office/drawing/2018/hyperlinkcolor" val="tx"/>
                    </a:ext>
                  </a:extLst>
                </a:hlinkClick>
              </a:rPr>
              <a:t>acetaminofén</a:t>
            </a:r>
            <a:r>
              <a:rPr lang="es-CO" sz="1800" dirty="0">
                <a:solidFill>
                  <a:srgbClr val="112C44"/>
                </a:solidFill>
                <a:latin typeface="Montserrat" panose="00000500000000000000" pitchFamily="50" charset="0"/>
              </a:rPr>
              <a:t> o tramadol, en combinación con un antidepresivo, parece tener la mayor eficacia. </a:t>
            </a:r>
            <a:endParaRPr lang="es-CO" sz="1800" baseline="300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Opioides a largo plazo para el tratamiento del dolor lumbar crónico parece ser seguro, pero solo moderadamente efectivo. </a:t>
            </a:r>
          </a:p>
          <a:p>
            <a:r>
              <a:rPr lang="es-CO" sz="1800" dirty="0">
                <a:solidFill>
                  <a:srgbClr val="112C44"/>
                </a:solidFill>
                <a:latin typeface="Montserrat" panose="00000500000000000000" pitchFamily="50" charset="0"/>
              </a:rPr>
              <a:t>Poca mejoría funcional con el uso de medicamentos.</a:t>
            </a:r>
          </a:p>
          <a:p>
            <a:r>
              <a:rPr lang="es-CO" sz="1800" dirty="0">
                <a:solidFill>
                  <a:srgbClr val="112C44"/>
                </a:solidFill>
                <a:latin typeface="Montserrat" panose="00000500000000000000" pitchFamily="50" charset="0"/>
              </a:rPr>
              <a:t>Los AINE son tan eficaces, pero tienen el potencial de </a:t>
            </a:r>
            <a:r>
              <a:rPr lang="es-CO" sz="1800" dirty="0">
                <a:solidFill>
                  <a:srgbClr val="112C44"/>
                </a:solidFill>
                <a:latin typeface="Montserrat" panose="00000500000000000000" pitchFamily="50" charset="0"/>
                <a:hlinkClick r:id="rId5" tooltip="Obtenga más información sobre el malestar gastrointestinal en las páginas temáticas generadas por IA de ScienceDirect">
                  <a:extLst>
                    <a:ext uri="{A12FA001-AC4F-418D-AE19-62706E023703}">
                      <ahyp:hlinkClr xmlns:ahyp="http://schemas.microsoft.com/office/drawing/2018/hyperlinkcolor" val="tx"/>
                    </a:ext>
                  </a:extLst>
                </a:hlinkClick>
              </a:rPr>
              <a:t>producir efectos secundarios gastrointestinales</a:t>
            </a:r>
            <a:r>
              <a:rPr lang="es-CO" sz="1800" dirty="0">
                <a:solidFill>
                  <a:srgbClr val="112C44"/>
                </a:solidFill>
                <a:latin typeface="Montserrat" panose="00000500000000000000" pitchFamily="50" charset="0"/>
              </a:rPr>
              <a:t> y cardiovasculares. </a:t>
            </a:r>
          </a:p>
        </p:txBody>
      </p:sp>
    </p:spTree>
    <p:extLst>
      <p:ext uri="{BB962C8B-B14F-4D97-AF65-F5344CB8AC3E}">
        <p14:creationId xmlns:p14="http://schemas.microsoft.com/office/powerpoint/2010/main" val="285695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7DE7F-34D9-6C4F-B9D9-6276BEE0C92C}"/>
              </a:ext>
            </a:extLst>
          </p:cNvPr>
          <p:cNvSpPr>
            <a:spLocks noGrp="1"/>
          </p:cNvSpPr>
          <p:nvPr>
            <p:ph type="title"/>
          </p:nvPr>
        </p:nvSpPr>
        <p:spPr>
          <a:xfrm>
            <a:off x="5055093" y="919973"/>
            <a:ext cx="7071804" cy="1325563"/>
          </a:xfrm>
        </p:spPr>
        <p:txBody>
          <a:bodyPr>
            <a:normAutofit/>
          </a:bodyPr>
          <a:lstStyle/>
          <a:p>
            <a:r>
              <a:rPr lang="es-CO" sz="3200" b="1" dirty="0">
                <a:solidFill>
                  <a:srgbClr val="4FABA7"/>
                </a:solidFill>
                <a:latin typeface="Montserrat" panose="00000500000000000000" pitchFamily="50" charset="0"/>
              </a:rPr>
              <a:t>Tratamiento complementario</a:t>
            </a:r>
          </a:p>
        </p:txBody>
      </p:sp>
      <p:sp>
        <p:nvSpPr>
          <p:cNvPr id="3" name="Marcador de contenido 2">
            <a:extLst>
              <a:ext uri="{FF2B5EF4-FFF2-40B4-BE49-F238E27FC236}">
                <a16:creationId xmlns:a16="http://schemas.microsoft.com/office/drawing/2014/main" id="{8A927A94-6890-1F47-8A35-E48B99A85869}"/>
              </a:ext>
            </a:extLst>
          </p:cNvPr>
          <p:cNvSpPr>
            <a:spLocks noGrp="1"/>
          </p:cNvSpPr>
          <p:nvPr>
            <p:ph idx="1"/>
          </p:nvPr>
        </p:nvSpPr>
        <p:spPr>
          <a:xfrm>
            <a:off x="5055093" y="2123023"/>
            <a:ext cx="7071804" cy="4351338"/>
          </a:xfrm>
        </p:spPr>
        <p:txBody>
          <a:bodyPr>
            <a:normAutofit/>
          </a:bodyPr>
          <a:lstStyle/>
          <a:p>
            <a:r>
              <a:rPr lang="es-CO" dirty="0">
                <a:solidFill>
                  <a:srgbClr val="112C44"/>
                </a:solidFill>
                <a:latin typeface="Montserrat" panose="00000500000000000000" pitchFamily="50" charset="0"/>
              </a:rPr>
              <a:t>Fisioterapia.</a:t>
            </a:r>
          </a:p>
          <a:p>
            <a:endParaRPr lang="es-CO" dirty="0">
              <a:solidFill>
                <a:srgbClr val="112C44"/>
              </a:solidFill>
              <a:latin typeface="Montserrat" panose="00000500000000000000" pitchFamily="50" charset="0"/>
            </a:endParaRPr>
          </a:p>
          <a:p>
            <a:r>
              <a:rPr lang="es-CO" dirty="0">
                <a:solidFill>
                  <a:srgbClr val="112C44"/>
                </a:solidFill>
                <a:latin typeface="Montserrat" panose="00000500000000000000" pitchFamily="50" charset="0"/>
              </a:rPr>
              <a:t>Reposo relativo.</a:t>
            </a:r>
          </a:p>
          <a:p>
            <a:endParaRPr lang="es-CO" dirty="0">
              <a:solidFill>
                <a:srgbClr val="112C44"/>
              </a:solidFill>
              <a:latin typeface="Montserrat" panose="00000500000000000000" pitchFamily="50" charset="0"/>
            </a:endParaRPr>
          </a:p>
          <a:p>
            <a:r>
              <a:rPr lang="es-CO" dirty="0">
                <a:solidFill>
                  <a:srgbClr val="112C44"/>
                </a:solidFill>
                <a:latin typeface="Montserrat" panose="00000500000000000000" pitchFamily="50" charset="0"/>
              </a:rPr>
              <a:t>Tratamiento local calor, hielo, ultrasonido, masaje.</a:t>
            </a:r>
          </a:p>
        </p:txBody>
      </p:sp>
    </p:spTree>
    <p:extLst>
      <p:ext uri="{BB962C8B-B14F-4D97-AF65-F5344CB8AC3E}">
        <p14:creationId xmlns:p14="http://schemas.microsoft.com/office/powerpoint/2010/main" val="353416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7DE7F-34D9-6C4F-B9D9-6276BEE0C92C}"/>
              </a:ext>
            </a:extLst>
          </p:cNvPr>
          <p:cNvSpPr>
            <a:spLocks noGrp="1"/>
          </p:cNvSpPr>
          <p:nvPr>
            <p:ph type="title"/>
          </p:nvPr>
        </p:nvSpPr>
        <p:spPr>
          <a:xfrm>
            <a:off x="5015883" y="1329238"/>
            <a:ext cx="6205492" cy="1325563"/>
          </a:xfrm>
        </p:spPr>
        <p:txBody>
          <a:bodyPr>
            <a:normAutofit/>
          </a:bodyPr>
          <a:lstStyle/>
          <a:p>
            <a:r>
              <a:rPr lang="es-CO" sz="3200" b="1" dirty="0">
                <a:solidFill>
                  <a:srgbClr val="4FABA7"/>
                </a:solidFill>
                <a:latin typeface="Montserrat" panose="00000500000000000000" pitchFamily="50" charset="0"/>
              </a:rPr>
              <a:t>Tratamiento alternativo</a:t>
            </a:r>
          </a:p>
        </p:txBody>
      </p:sp>
      <p:sp>
        <p:nvSpPr>
          <p:cNvPr id="3" name="Marcador de contenido 2">
            <a:extLst>
              <a:ext uri="{FF2B5EF4-FFF2-40B4-BE49-F238E27FC236}">
                <a16:creationId xmlns:a16="http://schemas.microsoft.com/office/drawing/2014/main" id="{8A927A94-6890-1F47-8A35-E48B99A85869}"/>
              </a:ext>
            </a:extLst>
          </p:cNvPr>
          <p:cNvSpPr>
            <a:spLocks noGrp="1"/>
          </p:cNvSpPr>
          <p:nvPr>
            <p:ph idx="1"/>
          </p:nvPr>
        </p:nvSpPr>
        <p:spPr>
          <a:xfrm>
            <a:off x="5086905" y="2502986"/>
            <a:ext cx="6205492" cy="4351338"/>
          </a:xfrm>
        </p:spPr>
        <p:txBody>
          <a:bodyPr>
            <a:normAutofit/>
          </a:bodyPr>
          <a:lstStyle/>
          <a:p>
            <a:r>
              <a:rPr lang="es-CO" sz="2000" dirty="0">
                <a:solidFill>
                  <a:srgbClr val="112C44"/>
                </a:solidFill>
                <a:latin typeface="Montserrat" panose="00000500000000000000" pitchFamily="50" charset="0"/>
              </a:rPr>
              <a:t>Manipulación espinal.</a:t>
            </a:r>
          </a:p>
          <a:p>
            <a:r>
              <a:rPr lang="es-CO" sz="2000" dirty="0">
                <a:solidFill>
                  <a:srgbClr val="112C44"/>
                </a:solidFill>
                <a:latin typeface="Montserrat" panose="00000500000000000000" pitchFamily="50" charset="0"/>
              </a:rPr>
              <a:t>Acupuntura.</a:t>
            </a:r>
          </a:p>
          <a:p>
            <a:r>
              <a:rPr lang="es-CO" sz="2000" dirty="0">
                <a:solidFill>
                  <a:srgbClr val="112C44"/>
                </a:solidFill>
                <a:latin typeface="Montserrat" panose="00000500000000000000" pitchFamily="50" charset="0"/>
              </a:rPr>
              <a:t>Yoga.</a:t>
            </a:r>
          </a:p>
          <a:p>
            <a:r>
              <a:rPr lang="es-CO" sz="2000" dirty="0">
                <a:solidFill>
                  <a:srgbClr val="112C44"/>
                </a:solidFill>
                <a:latin typeface="Montserrat" panose="00000500000000000000" pitchFamily="50" charset="0"/>
              </a:rPr>
              <a:t>Carecen de evidencia científica concluyente que respalde su eficacia. </a:t>
            </a:r>
          </a:p>
          <a:p>
            <a:r>
              <a:rPr lang="es-CO" sz="2000" dirty="0">
                <a:solidFill>
                  <a:srgbClr val="112C44"/>
                </a:solidFill>
                <a:latin typeface="Montserrat" panose="00000500000000000000" pitchFamily="50" charset="0"/>
              </a:rPr>
              <a:t>Hay pacientes que buscan estas opciones y muchos se benefician al menos en cierta medida. </a:t>
            </a:r>
          </a:p>
        </p:txBody>
      </p:sp>
    </p:spTree>
    <p:extLst>
      <p:ext uri="{BB962C8B-B14F-4D97-AF65-F5344CB8AC3E}">
        <p14:creationId xmlns:p14="http://schemas.microsoft.com/office/powerpoint/2010/main" val="332839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FCEFC-9359-3D4E-946B-DA1B577C31F8}"/>
              </a:ext>
            </a:extLst>
          </p:cNvPr>
          <p:cNvSpPr>
            <a:spLocks noGrp="1"/>
          </p:cNvSpPr>
          <p:nvPr>
            <p:ph type="title"/>
          </p:nvPr>
        </p:nvSpPr>
        <p:spPr>
          <a:xfrm>
            <a:off x="5001828" y="862274"/>
            <a:ext cx="6494756" cy="1325563"/>
          </a:xfrm>
        </p:spPr>
        <p:txBody>
          <a:bodyPr>
            <a:normAutofit/>
          </a:bodyPr>
          <a:lstStyle/>
          <a:p>
            <a:r>
              <a:rPr lang="es-CO" sz="4000" b="1" dirty="0">
                <a:solidFill>
                  <a:srgbClr val="4FABA7"/>
                </a:solidFill>
                <a:latin typeface="Montserrat" panose="00000500000000000000" pitchFamily="50" charset="0"/>
              </a:rPr>
              <a:t>Fisioterapia y ejercicio</a:t>
            </a:r>
          </a:p>
        </p:txBody>
      </p:sp>
      <p:sp>
        <p:nvSpPr>
          <p:cNvPr id="3" name="Marcador de contenido 2">
            <a:extLst>
              <a:ext uri="{FF2B5EF4-FFF2-40B4-BE49-F238E27FC236}">
                <a16:creationId xmlns:a16="http://schemas.microsoft.com/office/drawing/2014/main" id="{A4B03FB2-ED59-5344-9987-9DB0BA38D2AC}"/>
              </a:ext>
            </a:extLst>
          </p:cNvPr>
          <p:cNvSpPr>
            <a:spLocks noGrp="1"/>
          </p:cNvSpPr>
          <p:nvPr>
            <p:ph idx="1"/>
          </p:nvPr>
        </p:nvSpPr>
        <p:spPr>
          <a:xfrm>
            <a:off x="5001828" y="2020933"/>
            <a:ext cx="6494756" cy="4351338"/>
          </a:xfrm>
        </p:spPr>
        <p:txBody>
          <a:bodyPr>
            <a:normAutofit/>
          </a:bodyPr>
          <a:lstStyle/>
          <a:p>
            <a:r>
              <a:rPr lang="es-CO" sz="2400" dirty="0">
                <a:solidFill>
                  <a:srgbClr val="112C44"/>
                </a:solidFill>
                <a:latin typeface="Montserrat" panose="00000500000000000000" pitchFamily="50" charset="0"/>
              </a:rPr>
              <a:t>Fortalecimiento de los músculos centrales y el acondicionamiento aeróbico. </a:t>
            </a:r>
          </a:p>
          <a:p>
            <a:endParaRPr lang="es-CO" sz="2400" dirty="0">
              <a:solidFill>
                <a:srgbClr val="112C44"/>
              </a:solidFill>
              <a:latin typeface="Montserrat" panose="00000500000000000000" pitchFamily="50" charset="0"/>
            </a:endParaRPr>
          </a:p>
          <a:p>
            <a:r>
              <a:rPr lang="es-CO" sz="2400" dirty="0">
                <a:solidFill>
                  <a:srgbClr val="112C44"/>
                </a:solidFill>
                <a:latin typeface="Montserrat" panose="00000500000000000000" pitchFamily="50" charset="0"/>
              </a:rPr>
              <a:t>No se han encontrado diferencias al comparar la efectividad de los programas de ejercicio supervisados ​​con los basados ​​en el hogar.</a:t>
            </a:r>
          </a:p>
          <a:p>
            <a:endParaRPr lang="es-CO" sz="24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362024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7DE7F-34D9-6C4F-B9D9-6276BEE0C92C}"/>
              </a:ext>
            </a:extLst>
          </p:cNvPr>
          <p:cNvSpPr>
            <a:spLocks noGrp="1"/>
          </p:cNvSpPr>
          <p:nvPr>
            <p:ph type="title"/>
          </p:nvPr>
        </p:nvSpPr>
        <p:spPr>
          <a:xfrm>
            <a:off x="5090604" y="746864"/>
            <a:ext cx="6157404" cy="1325563"/>
          </a:xfrm>
        </p:spPr>
        <p:txBody>
          <a:bodyPr>
            <a:normAutofit/>
          </a:bodyPr>
          <a:lstStyle/>
          <a:p>
            <a:r>
              <a:rPr lang="es-CO" sz="3200" b="1" dirty="0">
                <a:solidFill>
                  <a:srgbClr val="4FABA7"/>
                </a:solidFill>
                <a:latin typeface="Montserrat" panose="00000500000000000000" pitchFamily="50" charset="0"/>
              </a:rPr>
              <a:t>Terapias invasivas</a:t>
            </a:r>
          </a:p>
        </p:txBody>
      </p:sp>
      <p:sp>
        <p:nvSpPr>
          <p:cNvPr id="3" name="Marcador de contenido 2">
            <a:extLst>
              <a:ext uri="{FF2B5EF4-FFF2-40B4-BE49-F238E27FC236}">
                <a16:creationId xmlns:a16="http://schemas.microsoft.com/office/drawing/2014/main" id="{8A927A94-6890-1F47-8A35-E48B99A85869}"/>
              </a:ext>
            </a:extLst>
          </p:cNvPr>
          <p:cNvSpPr>
            <a:spLocks noGrp="1"/>
          </p:cNvSpPr>
          <p:nvPr>
            <p:ph idx="1"/>
          </p:nvPr>
        </p:nvSpPr>
        <p:spPr>
          <a:xfrm>
            <a:off x="5090604" y="1932156"/>
            <a:ext cx="6157404" cy="4351338"/>
          </a:xfrm>
        </p:spPr>
        <p:txBody>
          <a:bodyPr>
            <a:normAutofit/>
          </a:bodyPr>
          <a:lstStyle/>
          <a:p>
            <a:r>
              <a:rPr lang="es-CO" sz="1800" dirty="0">
                <a:solidFill>
                  <a:srgbClr val="112C44"/>
                </a:solidFill>
                <a:latin typeface="Montserrat" panose="00000500000000000000" pitchFamily="50" charset="0"/>
              </a:rPr>
              <a:t>Infiltraciones espinales tienen un papel limitado en el tratamiento del dolor lumbar mecánico crónico.</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Existe alguna evidencia de que las infiltraciones de esteroides epidurales intralaminares pueden desempeñar un papel pequeño en el </a:t>
            </a:r>
            <a:r>
              <a:rPr lang="es-CO" sz="1800" dirty="0">
                <a:solidFill>
                  <a:srgbClr val="112C44"/>
                </a:solidFill>
                <a:latin typeface="Montserrat" panose="00000500000000000000" pitchFamily="50" charset="0"/>
                <a:hlinkClick r:id="rId2" tooltip="Obtenga más información sobre la terapia de cursos cortos en las páginas temáticas generadas por IA de ScienceDirect">
                  <a:extLst>
                    <a:ext uri="{A12FA001-AC4F-418D-AE19-62706E023703}">
                      <ahyp:hlinkClr xmlns:ahyp="http://schemas.microsoft.com/office/drawing/2018/hyperlinkcolor" val="tx"/>
                    </a:ext>
                  </a:extLst>
                </a:hlinkClick>
              </a:rPr>
              <a:t>tratamiento a corto plazo</a:t>
            </a:r>
            <a:r>
              <a:rPr lang="es-CO" sz="1800" dirty="0">
                <a:solidFill>
                  <a:srgbClr val="112C44"/>
                </a:solidFill>
                <a:latin typeface="Montserrat" panose="00000500000000000000" pitchFamily="50" charset="0"/>
              </a:rPr>
              <a:t>. </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Algunos pacientes pueden beneficiarse de infiltraciones facetarias o bloqueos facetarios cuando se han agotado otras modalidades de tratamiento conservador.</a:t>
            </a:r>
          </a:p>
          <a:p>
            <a:endParaRPr lang="es-CO" sz="18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345925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F8347-9572-B743-B223-D1D1E64F5B1A}"/>
              </a:ext>
            </a:extLst>
          </p:cNvPr>
          <p:cNvSpPr>
            <a:spLocks noGrp="1"/>
          </p:cNvSpPr>
          <p:nvPr>
            <p:ph type="title"/>
          </p:nvPr>
        </p:nvSpPr>
        <p:spPr>
          <a:xfrm>
            <a:off x="5069150" y="582630"/>
            <a:ext cx="6525087" cy="1325563"/>
          </a:xfrm>
        </p:spPr>
        <p:txBody>
          <a:bodyPr>
            <a:normAutofit/>
          </a:bodyPr>
          <a:lstStyle/>
          <a:p>
            <a:r>
              <a:rPr lang="es-CO" sz="4000" b="1" dirty="0">
                <a:solidFill>
                  <a:srgbClr val="4FABA7"/>
                </a:solidFill>
                <a:latin typeface="Montserrat" panose="00000500000000000000" pitchFamily="50" charset="0"/>
              </a:rPr>
              <a:t>Factores de riesgo</a:t>
            </a:r>
          </a:p>
        </p:txBody>
      </p:sp>
      <p:sp>
        <p:nvSpPr>
          <p:cNvPr id="3" name="Marcador de contenido 2">
            <a:extLst>
              <a:ext uri="{FF2B5EF4-FFF2-40B4-BE49-F238E27FC236}">
                <a16:creationId xmlns:a16="http://schemas.microsoft.com/office/drawing/2014/main" id="{435A816A-591F-994E-A03A-0C50D0064B8B}"/>
              </a:ext>
            </a:extLst>
          </p:cNvPr>
          <p:cNvSpPr>
            <a:spLocks noGrp="1"/>
          </p:cNvSpPr>
          <p:nvPr>
            <p:ph idx="1"/>
          </p:nvPr>
        </p:nvSpPr>
        <p:spPr>
          <a:xfrm>
            <a:off x="5069150" y="1688477"/>
            <a:ext cx="6525087" cy="4351338"/>
          </a:xfrm>
        </p:spPr>
        <p:txBody>
          <a:bodyPr>
            <a:normAutofit/>
          </a:bodyPr>
          <a:lstStyle/>
          <a:p>
            <a:r>
              <a:rPr lang="es-CO" sz="1800" dirty="0">
                <a:solidFill>
                  <a:srgbClr val="112C44"/>
                </a:solidFill>
                <a:latin typeface="Montserrat" panose="00000500000000000000" pitchFamily="50" charset="0"/>
              </a:rPr>
              <a:t>Mayor prevalencia de dolor lumbar en bajo nivel educativo.</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Niveles educativos más bajos, predictor de duración más prolongada y peores resultados.</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Factores psicosociales: estrés, ansiedad, depresión y comportamiento doloroso, mayores tasas de dolor lumbar.</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Pacientes no satisfechos con su situación de trabajo están en riesgo de sufrir un episodio agudo de dolor de espalda, transición a situación crónica.</a:t>
            </a:r>
            <a:endParaRPr lang="es-CO" sz="1800" baseline="300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2623525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9159D-88A7-E444-B41F-D3D020995083}"/>
              </a:ext>
            </a:extLst>
          </p:cNvPr>
          <p:cNvSpPr>
            <a:spLocks noGrp="1"/>
          </p:cNvSpPr>
          <p:nvPr>
            <p:ph type="title"/>
          </p:nvPr>
        </p:nvSpPr>
        <p:spPr>
          <a:xfrm>
            <a:off x="838200" y="919625"/>
            <a:ext cx="10515600" cy="2852737"/>
          </a:xfrm>
        </p:spPr>
        <p:txBody>
          <a:bodyPr/>
          <a:lstStyle/>
          <a:p>
            <a:pPr algn="ctr"/>
            <a:r>
              <a:rPr lang="es-CO" b="1" dirty="0">
                <a:solidFill>
                  <a:srgbClr val="4FABA7"/>
                </a:solidFill>
                <a:latin typeface="Montserrat" panose="00000500000000000000" pitchFamily="50" charset="0"/>
              </a:rPr>
              <a:t>Tratamiento no farmacológico</a:t>
            </a:r>
          </a:p>
        </p:txBody>
      </p:sp>
    </p:spTree>
    <p:extLst>
      <p:ext uri="{BB962C8B-B14F-4D97-AF65-F5344CB8AC3E}">
        <p14:creationId xmlns:p14="http://schemas.microsoft.com/office/powerpoint/2010/main" val="6953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2">
            <a:extLst>
              <a:ext uri="{FF2B5EF4-FFF2-40B4-BE49-F238E27FC236}">
                <a16:creationId xmlns:a16="http://schemas.microsoft.com/office/drawing/2014/main" id="{E26C484F-55AB-4776-A03A-37DAAC7C9CA6}"/>
              </a:ext>
            </a:extLst>
          </p:cNvPr>
          <p:cNvGraphicFramePr>
            <a:graphicFrameLocks/>
          </p:cNvGraphicFramePr>
          <p:nvPr>
            <p:extLst>
              <p:ext uri="{D42A27DB-BD31-4B8C-83A1-F6EECF244321}">
                <p14:modId xmlns:p14="http://schemas.microsoft.com/office/powerpoint/2010/main" val="1142984483"/>
              </p:ext>
            </p:extLst>
          </p:nvPr>
        </p:nvGraphicFramePr>
        <p:xfrm>
          <a:off x="4877541" y="1412182"/>
          <a:ext cx="6885372" cy="403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D14DA5DC-CE50-4B74-B18B-F84EFAE00A81}"/>
              </a:ext>
            </a:extLst>
          </p:cNvPr>
          <p:cNvSpPr>
            <a:spLocks noGrp="1"/>
          </p:cNvSpPr>
          <p:nvPr>
            <p:ph type="title"/>
          </p:nvPr>
        </p:nvSpPr>
        <p:spPr>
          <a:xfrm>
            <a:off x="838200" y="1545776"/>
            <a:ext cx="10515600" cy="1133693"/>
          </a:xfrm>
        </p:spPr>
        <p:txBody>
          <a:bodyPr>
            <a:normAutofit/>
          </a:bodyPr>
          <a:lstStyle/>
          <a:p>
            <a:r>
              <a:rPr lang="es-CO" sz="5200" b="1" dirty="0">
                <a:solidFill>
                  <a:srgbClr val="4FABA7"/>
                </a:solidFill>
                <a:latin typeface="Montserrat" panose="00000500000000000000" pitchFamily="50" charset="0"/>
              </a:rPr>
              <a:t>Ejercicio</a:t>
            </a:r>
          </a:p>
        </p:txBody>
      </p:sp>
    </p:spTree>
    <p:extLst>
      <p:ext uri="{BB962C8B-B14F-4D97-AF65-F5344CB8AC3E}">
        <p14:creationId xmlns:p14="http://schemas.microsoft.com/office/powerpoint/2010/main" val="233945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176929-289D-2A40-A272-18A52AE9C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41" y="1207935"/>
            <a:ext cx="8381121" cy="2804771"/>
          </a:xfrm>
          <a:prstGeom prst="rect">
            <a:avLst/>
          </a:prstGeom>
        </p:spPr>
      </p:pic>
      <p:sp>
        <p:nvSpPr>
          <p:cNvPr id="2" name="CuadroTexto 1">
            <a:extLst>
              <a:ext uri="{FF2B5EF4-FFF2-40B4-BE49-F238E27FC236}">
                <a16:creationId xmlns:a16="http://schemas.microsoft.com/office/drawing/2014/main" id="{22027566-32C9-2345-983C-F5D2140C06B8}"/>
              </a:ext>
            </a:extLst>
          </p:cNvPr>
          <p:cNvSpPr txBox="1"/>
          <p:nvPr/>
        </p:nvSpPr>
        <p:spPr>
          <a:xfrm>
            <a:off x="3335457" y="284605"/>
            <a:ext cx="5521086" cy="923330"/>
          </a:xfrm>
          <a:prstGeom prst="rect">
            <a:avLst/>
          </a:prstGeom>
          <a:noFill/>
        </p:spPr>
        <p:txBody>
          <a:bodyPr wrap="square" rtlCol="0">
            <a:spAutoFit/>
          </a:bodyPr>
          <a:lstStyle/>
          <a:p>
            <a:r>
              <a:rPr lang="es-CO" sz="5400" b="1" dirty="0">
                <a:solidFill>
                  <a:srgbClr val="4FABA7"/>
                </a:solidFill>
                <a:latin typeface="Montserrat" panose="00000500000000000000" pitchFamily="50" charset="0"/>
              </a:rPr>
              <a:t>Terapia física</a:t>
            </a:r>
          </a:p>
        </p:txBody>
      </p:sp>
    </p:spTree>
    <p:extLst>
      <p:ext uri="{BB962C8B-B14F-4D97-AF65-F5344CB8AC3E}">
        <p14:creationId xmlns:p14="http://schemas.microsoft.com/office/powerpoint/2010/main" val="3465900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3399C-E52E-FB4A-934C-307E07E7ECA0}"/>
              </a:ext>
            </a:extLst>
          </p:cNvPr>
          <p:cNvSpPr>
            <a:spLocks noGrp="1"/>
          </p:cNvSpPr>
          <p:nvPr>
            <p:ph type="title"/>
          </p:nvPr>
        </p:nvSpPr>
        <p:spPr>
          <a:xfrm>
            <a:off x="5250402" y="526006"/>
            <a:ext cx="6317202" cy="1325563"/>
          </a:xfrm>
        </p:spPr>
        <p:txBody>
          <a:bodyPr>
            <a:normAutofit/>
          </a:bodyPr>
          <a:lstStyle/>
          <a:p>
            <a:r>
              <a:rPr lang="es-CO" sz="3200" b="1" dirty="0">
                <a:solidFill>
                  <a:srgbClr val="4FABA7"/>
                </a:solidFill>
                <a:latin typeface="Montserrat" panose="00000500000000000000" pitchFamily="50" charset="0"/>
              </a:rPr>
              <a:t>Conclusiones</a:t>
            </a:r>
          </a:p>
        </p:txBody>
      </p:sp>
      <p:sp>
        <p:nvSpPr>
          <p:cNvPr id="3" name="Marcador de contenido 2">
            <a:extLst>
              <a:ext uri="{FF2B5EF4-FFF2-40B4-BE49-F238E27FC236}">
                <a16:creationId xmlns:a16="http://schemas.microsoft.com/office/drawing/2014/main" id="{D47E5AC6-F5BA-8A4A-A83C-1EDEED838636}"/>
              </a:ext>
            </a:extLst>
          </p:cNvPr>
          <p:cNvSpPr>
            <a:spLocks noGrp="1"/>
          </p:cNvSpPr>
          <p:nvPr>
            <p:ph idx="1"/>
          </p:nvPr>
        </p:nvSpPr>
        <p:spPr>
          <a:xfrm>
            <a:off x="5250402" y="1558802"/>
            <a:ext cx="6317202" cy="4524617"/>
          </a:xfrm>
        </p:spPr>
        <p:txBody>
          <a:bodyPr>
            <a:normAutofit/>
          </a:bodyPr>
          <a:lstStyle/>
          <a:p>
            <a:pPr fontAlgn="base"/>
            <a:r>
              <a:rPr lang="es-CO" sz="1800" dirty="0">
                <a:solidFill>
                  <a:srgbClr val="112C44"/>
                </a:solidFill>
                <a:latin typeface="Montserrat" panose="00000500000000000000" pitchFamily="50" charset="0"/>
              </a:rPr>
              <a:t>Historia clínica y examen físico para identificar radiculopatía, estenosis espinal o una causa específica de dolor de espalda.</a:t>
            </a:r>
          </a:p>
          <a:p>
            <a:pPr fontAlgn="base"/>
            <a:r>
              <a:rPr lang="es-CO" sz="1800" dirty="0">
                <a:solidFill>
                  <a:srgbClr val="112C44"/>
                </a:solidFill>
                <a:latin typeface="Montserrat" panose="00000500000000000000" pitchFamily="50" charset="0"/>
              </a:rPr>
              <a:t>No obtenga estudios de imagen en pacientes con dolor lumbar inespecífico.</a:t>
            </a:r>
          </a:p>
          <a:p>
            <a:pPr fontAlgn="base"/>
            <a:r>
              <a:rPr lang="es-CO" sz="1800" dirty="0">
                <a:solidFill>
                  <a:srgbClr val="112C44"/>
                </a:solidFill>
                <a:latin typeface="Montserrat" panose="00000500000000000000" pitchFamily="50" charset="0"/>
              </a:rPr>
              <a:t>Indicación de imágenes:</a:t>
            </a:r>
          </a:p>
          <a:p>
            <a:pPr lvl="1" fontAlgn="base"/>
            <a:r>
              <a:rPr lang="es-CO" sz="1800" dirty="0">
                <a:solidFill>
                  <a:srgbClr val="112C44"/>
                </a:solidFill>
                <a:latin typeface="Montserrat" panose="00000500000000000000" pitchFamily="50" charset="0"/>
              </a:rPr>
              <a:t>Déficit neurológico grave o progresivo. </a:t>
            </a:r>
          </a:p>
          <a:p>
            <a:pPr lvl="1" fontAlgn="base"/>
            <a:r>
              <a:rPr lang="es-CO" sz="1800" dirty="0">
                <a:solidFill>
                  <a:srgbClr val="112C44"/>
                </a:solidFill>
                <a:latin typeface="Montserrat" panose="00000500000000000000" pitchFamily="50" charset="0"/>
              </a:rPr>
              <a:t>Signos de "banderas rojas“. </a:t>
            </a:r>
          </a:p>
          <a:p>
            <a:pPr lvl="1" fontAlgn="base"/>
            <a:r>
              <a:rPr lang="es-CO" sz="1800" dirty="0">
                <a:solidFill>
                  <a:srgbClr val="112C44"/>
                </a:solidFill>
                <a:latin typeface="Montserrat" panose="00000500000000000000" pitchFamily="50" charset="0"/>
              </a:rPr>
              <a:t>Dolor lumbar persistente con síntomas neurológicos y posible necesidad de cirugía o intervención.</a:t>
            </a:r>
          </a:p>
          <a:p>
            <a:pPr fontAlgn="base"/>
            <a:r>
              <a:rPr lang="es-CO" sz="1800" dirty="0">
                <a:solidFill>
                  <a:srgbClr val="112C44"/>
                </a:solidFill>
                <a:latin typeface="Montserrat" panose="00000500000000000000" pitchFamily="50" charset="0"/>
              </a:rPr>
              <a:t>RM si sospecha radiculopatía o neoplasia.</a:t>
            </a:r>
          </a:p>
          <a:p>
            <a:pPr fontAlgn="base"/>
            <a:r>
              <a:rPr lang="es-CO" sz="1800" dirty="0">
                <a:solidFill>
                  <a:srgbClr val="112C44"/>
                </a:solidFill>
                <a:latin typeface="Montserrat" panose="00000500000000000000" pitchFamily="50" charset="0"/>
              </a:rPr>
              <a:t>Radiografía si sospecha de deformidades estructurales.</a:t>
            </a:r>
          </a:p>
          <a:p>
            <a:endParaRPr lang="es-CO" sz="18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1808464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DA750-8B40-2447-B223-3823C95BBDB7}"/>
              </a:ext>
            </a:extLst>
          </p:cNvPr>
          <p:cNvSpPr>
            <a:spLocks noGrp="1"/>
          </p:cNvSpPr>
          <p:nvPr>
            <p:ph type="title"/>
          </p:nvPr>
        </p:nvSpPr>
        <p:spPr>
          <a:xfrm>
            <a:off x="4921928" y="939129"/>
            <a:ext cx="10515600" cy="1325563"/>
          </a:xfrm>
        </p:spPr>
        <p:txBody>
          <a:bodyPr>
            <a:normAutofit/>
          </a:bodyPr>
          <a:lstStyle/>
          <a:p>
            <a:r>
              <a:rPr lang="es-CO" b="1" dirty="0">
                <a:solidFill>
                  <a:srgbClr val="4FABA7"/>
                </a:solidFill>
                <a:latin typeface="Montserrat" panose="00000500000000000000" pitchFamily="50" charset="0"/>
              </a:rPr>
              <a:t>Conclusiones</a:t>
            </a:r>
          </a:p>
        </p:txBody>
      </p:sp>
      <p:sp>
        <p:nvSpPr>
          <p:cNvPr id="3" name="Marcador de contenido 2">
            <a:extLst>
              <a:ext uri="{FF2B5EF4-FFF2-40B4-BE49-F238E27FC236}">
                <a16:creationId xmlns:a16="http://schemas.microsoft.com/office/drawing/2014/main" id="{5E854D79-6582-5D4A-B61A-4FD117519716}"/>
              </a:ext>
            </a:extLst>
          </p:cNvPr>
          <p:cNvSpPr>
            <a:spLocks noGrp="1"/>
          </p:cNvSpPr>
          <p:nvPr>
            <p:ph idx="1"/>
          </p:nvPr>
        </p:nvSpPr>
        <p:spPr>
          <a:xfrm>
            <a:off x="4921928" y="2036916"/>
            <a:ext cx="6601288" cy="4351338"/>
          </a:xfrm>
        </p:spPr>
        <p:txBody>
          <a:bodyPr>
            <a:normAutofit/>
          </a:bodyPr>
          <a:lstStyle/>
          <a:p>
            <a:r>
              <a:rPr lang="es-CO" sz="2000" dirty="0">
                <a:solidFill>
                  <a:srgbClr val="112C44"/>
                </a:solidFill>
                <a:latin typeface="Montserrat" panose="00000500000000000000" pitchFamily="50" charset="0"/>
              </a:rPr>
              <a:t>Factores de riesgo para desarrollar dolor lumbar crónico, incluida la edad, el nivel educativo, los factores psicosociales, los factores ocupacionales y la obesidad.</a:t>
            </a:r>
          </a:p>
          <a:p>
            <a:endParaRPr lang="es-CO" sz="2000" dirty="0">
              <a:solidFill>
                <a:srgbClr val="112C44"/>
              </a:solidFill>
              <a:latin typeface="Montserrat" panose="00000500000000000000" pitchFamily="50" charset="0"/>
            </a:endParaRPr>
          </a:p>
          <a:p>
            <a:r>
              <a:rPr lang="es-CO" sz="2000" dirty="0">
                <a:solidFill>
                  <a:srgbClr val="112C44"/>
                </a:solidFill>
                <a:latin typeface="Montserrat" panose="00000500000000000000" pitchFamily="50" charset="0"/>
              </a:rPr>
              <a:t>El dolor de espalda crónico (&gt; 6 meses de duración) se desarrolla en un pequeño porcentaje de pacientes. La capacidad de los médicos para diagnosticar la fuente patológica exacta de estos síntomas es muy limitada, lo que hace poco probable una cura. </a:t>
            </a:r>
          </a:p>
        </p:txBody>
      </p:sp>
    </p:spTree>
    <p:extLst>
      <p:ext uri="{BB962C8B-B14F-4D97-AF65-F5344CB8AC3E}">
        <p14:creationId xmlns:p14="http://schemas.microsoft.com/office/powerpoint/2010/main" val="1409453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927A94-6890-1F47-8A35-E48B99A85869}"/>
              </a:ext>
            </a:extLst>
          </p:cNvPr>
          <p:cNvSpPr>
            <a:spLocks noGrp="1"/>
          </p:cNvSpPr>
          <p:nvPr>
            <p:ph idx="1"/>
          </p:nvPr>
        </p:nvSpPr>
        <p:spPr>
          <a:xfrm>
            <a:off x="838200" y="1825625"/>
            <a:ext cx="10515600" cy="1991773"/>
          </a:xfrm>
        </p:spPr>
        <p:txBody>
          <a:bodyPr>
            <a:normAutofit/>
          </a:bodyPr>
          <a:lstStyle/>
          <a:p>
            <a:r>
              <a:rPr lang="es-CO" dirty="0">
                <a:solidFill>
                  <a:srgbClr val="112C44"/>
                </a:solidFill>
                <a:latin typeface="Montserrat" panose="00000500000000000000" pitchFamily="50" charset="0"/>
              </a:rPr>
              <a:t>Los objetivos del tratamiento para estos pacientes deben alejarse de una “cura” y centrarse en disminuir los síntomas y los efectos que tienen en el paciente, además de mejorar la función.</a:t>
            </a:r>
          </a:p>
          <a:p>
            <a:endParaRPr lang="es-CO"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396097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F8347-9572-B743-B223-D1D1E64F5B1A}"/>
              </a:ext>
            </a:extLst>
          </p:cNvPr>
          <p:cNvSpPr>
            <a:spLocks noGrp="1"/>
          </p:cNvSpPr>
          <p:nvPr>
            <p:ph type="title"/>
          </p:nvPr>
        </p:nvSpPr>
        <p:spPr>
          <a:xfrm>
            <a:off x="5069150" y="777120"/>
            <a:ext cx="6525087" cy="1325563"/>
          </a:xfrm>
        </p:spPr>
        <p:txBody>
          <a:bodyPr>
            <a:normAutofit/>
          </a:bodyPr>
          <a:lstStyle/>
          <a:p>
            <a:r>
              <a:rPr lang="es-CO" sz="4000" b="1" dirty="0">
                <a:solidFill>
                  <a:srgbClr val="4FABA7"/>
                </a:solidFill>
                <a:latin typeface="Montserrat" panose="00000500000000000000" pitchFamily="50" charset="0"/>
              </a:rPr>
              <a:t>Factores de riesgo</a:t>
            </a:r>
          </a:p>
        </p:txBody>
      </p:sp>
      <p:sp>
        <p:nvSpPr>
          <p:cNvPr id="3" name="Marcador de contenido 2">
            <a:extLst>
              <a:ext uri="{FF2B5EF4-FFF2-40B4-BE49-F238E27FC236}">
                <a16:creationId xmlns:a16="http://schemas.microsoft.com/office/drawing/2014/main" id="{435A816A-591F-994E-A03A-0C50D0064B8B}"/>
              </a:ext>
            </a:extLst>
          </p:cNvPr>
          <p:cNvSpPr>
            <a:spLocks noGrp="1"/>
          </p:cNvSpPr>
          <p:nvPr>
            <p:ph idx="1"/>
          </p:nvPr>
        </p:nvSpPr>
        <p:spPr>
          <a:xfrm>
            <a:off x="5069150" y="1882967"/>
            <a:ext cx="6525087" cy="4351338"/>
          </a:xfrm>
        </p:spPr>
        <p:txBody>
          <a:bodyPr>
            <a:normAutofit/>
          </a:bodyPr>
          <a:lstStyle/>
          <a:p>
            <a:r>
              <a:rPr lang="es-CO" sz="1800" dirty="0">
                <a:solidFill>
                  <a:srgbClr val="112C44"/>
                </a:solidFill>
                <a:latin typeface="Montserrat" panose="00000500000000000000" pitchFamily="50" charset="0"/>
              </a:rPr>
              <a:t>Factores ocupacionales asociados con mayor prevalencia de lumbalgia.</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Prevalencia de dolor lumbar del 39% en los trabajadores manuales y 18,3% trabajadores sedentarios.</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Manipulación manual, flexión, torsión y </a:t>
            </a:r>
            <a:r>
              <a:rPr lang="es-CO" sz="1800" dirty="0">
                <a:solidFill>
                  <a:srgbClr val="112C44"/>
                </a:solidFill>
                <a:latin typeface="Montserrat" panose="00000500000000000000" pitchFamily="50" charset="0"/>
                <a:hlinkClick r:id="rId3" tooltip="Obtenga más información sobre la vibración de todo el cuerpo en las páginas temáticas generadas por IA de ScienceDirect">
                  <a:extLst>
                    <a:ext uri="{A12FA001-AC4F-418D-AE19-62706E023703}">
                      <ahyp:hlinkClr xmlns:ahyp="http://schemas.microsoft.com/office/drawing/2018/hyperlinkcolor" val="tx"/>
                    </a:ext>
                  </a:extLst>
                </a:hlinkClick>
              </a:rPr>
              <a:t>la vibración de todo el cuerpo</a:t>
            </a:r>
            <a:r>
              <a:rPr lang="es-CO" sz="1800" dirty="0">
                <a:solidFill>
                  <a:srgbClr val="112C44"/>
                </a:solidFill>
                <a:latin typeface="Montserrat" panose="00000500000000000000" pitchFamily="50" charset="0"/>
              </a:rPr>
              <a:t> son factores de riesgo para el dolor lumbar.</a:t>
            </a:r>
          </a:p>
          <a:p>
            <a:endParaRPr lang="es-CO" sz="1800" baseline="300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Obesidad o IMC &gt; a 30 kg/m</a:t>
            </a:r>
            <a:r>
              <a:rPr lang="es-CO" sz="1800" baseline="30000" dirty="0">
                <a:solidFill>
                  <a:srgbClr val="112C44"/>
                </a:solidFill>
                <a:latin typeface="Montserrat" panose="00000500000000000000" pitchFamily="50" charset="0"/>
              </a:rPr>
              <a:t>2</a:t>
            </a:r>
            <a:r>
              <a:rPr lang="es-CO" sz="1800" dirty="0">
                <a:solidFill>
                  <a:srgbClr val="112C44"/>
                </a:solidFill>
                <a:latin typeface="Montserrat" panose="00000500000000000000" pitchFamily="50" charset="0"/>
              </a:rPr>
              <a:t> mayor incidencia de lumbalgia.</a:t>
            </a:r>
          </a:p>
        </p:txBody>
      </p:sp>
    </p:spTree>
    <p:extLst>
      <p:ext uri="{BB962C8B-B14F-4D97-AF65-F5344CB8AC3E}">
        <p14:creationId xmlns:p14="http://schemas.microsoft.com/office/powerpoint/2010/main" val="392907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E21EE-7DCE-1241-B8BD-4FEE7323F3AE}"/>
              </a:ext>
            </a:extLst>
          </p:cNvPr>
          <p:cNvSpPr>
            <a:spLocks noGrp="1"/>
          </p:cNvSpPr>
          <p:nvPr>
            <p:ph type="title"/>
          </p:nvPr>
        </p:nvSpPr>
        <p:spPr>
          <a:xfrm>
            <a:off x="5525610" y="746865"/>
            <a:ext cx="5820052" cy="1325563"/>
          </a:xfrm>
        </p:spPr>
        <p:txBody>
          <a:bodyPr>
            <a:normAutofit/>
          </a:bodyPr>
          <a:lstStyle/>
          <a:p>
            <a:r>
              <a:rPr lang="es-CO" sz="3600" b="1" dirty="0">
                <a:solidFill>
                  <a:srgbClr val="4FABA7"/>
                </a:solidFill>
                <a:latin typeface="Montserrat" panose="00000500000000000000" pitchFamily="50" charset="0"/>
              </a:rPr>
              <a:t>Evolución</a:t>
            </a:r>
          </a:p>
        </p:txBody>
      </p:sp>
      <p:sp>
        <p:nvSpPr>
          <p:cNvPr id="3" name="Marcador de contenido 2">
            <a:extLst>
              <a:ext uri="{FF2B5EF4-FFF2-40B4-BE49-F238E27FC236}">
                <a16:creationId xmlns:a16="http://schemas.microsoft.com/office/drawing/2014/main" id="{4C48BBF0-63BC-2F4A-B594-8D2DE018AD35}"/>
              </a:ext>
            </a:extLst>
          </p:cNvPr>
          <p:cNvSpPr>
            <a:spLocks noGrp="1"/>
          </p:cNvSpPr>
          <p:nvPr>
            <p:ph idx="1"/>
          </p:nvPr>
        </p:nvSpPr>
        <p:spPr>
          <a:xfrm>
            <a:off x="5525610" y="1809158"/>
            <a:ext cx="5820052" cy="4351338"/>
          </a:xfrm>
        </p:spPr>
        <p:txBody>
          <a:bodyPr>
            <a:normAutofit/>
          </a:bodyPr>
          <a:lstStyle/>
          <a:p>
            <a:r>
              <a:rPr lang="es-CO" sz="1800" dirty="0">
                <a:solidFill>
                  <a:srgbClr val="112C44"/>
                </a:solidFill>
                <a:latin typeface="Montserrat" panose="00000500000000000000" pitchFamily="50" charset="0"/>
              </a:rPr>
              <a:t>Un episodio de dolor lumbar agudo por lo general es autolimitado y no requiere ningún tratamiento activo.</a:t>
            </a:r>
          </a:p>
          <a:p>
            <a:endParaRPr lang="es-CO" sz="1800" dirty="0">
              <a:solidFill>
                <a:srgbClr val="112C44"/>
              </a:solidFill>
              <a:latin typeface="Montserrat" panose="00000500000000000000" pitchFamily="50" charset="0"/>
            </a:endParaRPr>
          </a:p>
          <a:p>
            <a:r>
              <a:rPr lang="es-CO" sz="1800" dirty="0">
                <a:solidFill>
                  <a:srgbClr val="112C44"/>
                </a:solidFill>
                <a:latin typeface="Montserrat" panose="00000500000000000000" pitchFamily="50" charset="0"/>
              </a:rPr>
              <a:t>Entre quienes buscan atención médica, sus síntomas y discapacidad mejoran rápidamente y la mayoría puede regresar al trabajo y a sus actividades dentro del primer mes.</a:t>
            </a:r>
          </a:p>
          <a:p>
            <a:endParaRPr lang="es-CO" sz="1800" dirty="0">
              <a:solidFill>
                <a:srgbClr val="112C44"/>
              </a:solidFill>
              <a:latin typeface="Montserrat" panose="00000500000000000000" pitchFamily="50" charset="0"/>
            </a:endParaRPr>
          </a:p>
          <a:p>
            <a:pPr marL="0" indent="0">
              <a:buNone/>
            </a:pPr>
            <a:r>
              <a:rPr lang="es-CO" sz="1800" b="1" dirty="0">
                <a:solidFill>
                  <a:srgbClr val="112C44"/>
                </a:solidFill>
                <a:latin typeface="Montserrat" panose="00000500000000000000" pitchFamily="50" charset="0"/>
              </a:rPr>
              <a:t>Dolor lumbar persistente:</a:t>
            </a:r>
          </a:p>
          <a:p>
            <a:r>
              <a:rPr lang="es-CO" sz="1800" dirty="0">
                <a:solidFill>
                  <a:srgbClr val="112C44"/>
                </a:solidFill>
                <a:latin typeface="Montserrat" panose="00000500000000000000" pitchFamily="50" charset="0"/>
              </a:rPr>
              <a:t>1 de cada 3 pacientes continúan con dolor de intensidad moderada 1 año después de un episodio agudo.</a:t>
            </a:r>
          </a:p>
        </p:txBody>
      </p:sp>
    </p:spTree>
    <p:extLst>
      <p:ext uri="{BB962C8B-B14F-4D97-AF65-F5344CB8AC3E}">
        <p14:creationId xmlns:p14="http://schemas.microsoft.com/office/powerpoint/2010/main" val="380616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91C62-EF96-664E-9C60-34ADBE9AEACB}"/>
              </a:ext>
            </a:extLst>
          </p:cNvPr>
          <p:cNvSpPr>
            <a:spLocks noGrp="1"/>
          </p:cNvSpPr>
          <p:nvPr>
            <p:ph type="title"/>
          </p:nvPr>
        </p:nvSpPr>
        <p:spPr>
          <a:xfrm>
            <a:off x="5037338" y="729353"/>
            <a:ext cx="6379346" cy="1325563"/>
          </a:xfrm>
        </p:spPr>
        <p:txBody>
          <a:bodyPr>
            <a:normAutofit/>
          </a:bodyPr>
          <a:lstStyle/>
          <a:p>
            <a:r>
              <a:rPr lang="es-CO" sz="4000" b="1" dirty="0">
                <a:solidFill>
                  <a:srgbClr val="4FABA7"/>
                </a:solidFill>
                <a:latin typeface="Montserrat" panose="00000500000000000000" pitchFamily="50" charset="0"/>
              </a:rPr>
              <a:t>Dolor lumbar crónico</a:t>
            </a:r>
          </a:p>
        </p:txBody>
      </p:sp>
      <p:sp>
        <p:nvSpPr>
          <p:cNvPr id="3" name="Marcador de contenido 2">
            <a:extLst>
              <a:ext uri="{FF2B5EF4-FFF2-40B4-BE49-F238E27FC236}">
                <a16:creationId xmlns:a16="http://schemas.microsoft.com/office/drawing/2014/main" id="{5093EBA3-5C22-BA48-833F-4AB8E33B8D42}"/>
              </a:ext>
            </a:extLst>
          </p:cNvPr>
          <p:cNvSpPr>
            <a:spLocks noGrp="1"/>
          </p:cNvSpPr>
          <p:nvPr>
            <p:ph idx="1"/>
          </p:nvPr>
        </p:nvSpPr>
        <p:spPr>
          <a:xfrm>
            <a:off x="5037338" y="1887766"/>
            <a:ext cx="6379346" cy="4351338"/>
          </a:xfrm>
        </p:spPr>
        <p:txBody>
          <a:bodyPr>
            <a:normAutofit/>
          </a:bodyPr>
          <a:lstStyle/>
          <a:p>
            <a:r>
              <a:rPr lang="es-CO" sz="2000" dirty="0">
                <a:solidFill>
                  <a:srgbClr val="112C44"/>
                </a:solidFill>
                <a:latin typeface="Montserrat" panose="00000500000000000000" pitchFamily="50" charset="0"/>
              </a:rPr>
              <a:t>Fuente más común cambios degenerativos.</a:t>
            </a:r>
          </a:p>
          <a:p>
            <a:endParaRPr lang="es-CO" sz="2000" dirty="0">
              <a:solidFill>
                <a:srgbClr val="112C44"/>
              </a:solidFill>
              <a:latin typeface="Montserrat" panose="00000500000000000000" pitchFamily="50" charset="0"/>
            </a:endParaRPr>
          </a:p>
          <a:p>
            <a:r>
              <a:rPr lang="es-CO" sz="2000" dirty="0">
                <a:solidFill>
                  <a:srgbClr val="112C44"/>
                </a:solidFill>
                <a:latin typeface="Montserrat" panose="00000500000000000000" pitchFamily="50" charset="0"/>
              </a:rPr>
              <a:t>Espondilosis es un proceso natural.</a:t>
            </a:r>
          </a:p>
          <a:p>
            <a:endParaRPr lang="es-CO" sz="2000" dirty="0">
              <a:solidFill>
                <a:srgbClr val="112C44"/>
              </a:solidFill>
              <a:latin typeface="Montserrat" panose="00000500000000000000" pitchFamily="50" charset="0"/>
            </a:endParaRPr>
          </a:p>
          <a:p>
            <a:r>
              <a:rPr lang="es-CO" sz="2000" dirty="0">
                <a:solidFill>
                  <a:srgbClr val="112C44"/>
                </a:solidFill>
                <a:latin typeface="Montserrat" panose="00000500000000000000" pitchFamily="50" charset="0"/>
              </a:rPr>
              <a:t>A los 49 años, el 60% de las mujeres y el 80% de los hombres presentan cambios.</a:t>
            </a:r>
          </a:p>
          <a:p>
            <a:endParaRPr lang="es-CO" sz="2000" dirty="0">
              <a:solidFill>
                <a:srgbClr val="112C44"/>
              </a:solidFill>
              <a:latin typeface="Montserrat" panose="00000500000000000000" pitchFamily="50" charset="0"/>
            </a:endParaRPr>
          </a:p>
          <a:p>
            <a:r>
              <a:rPr lang="es-CO" sz="2000" dirty="0">
                <a:solidFill>
                  <a:srgbClr val="112C44"/>
                </a:solidFill>
                <a:latin typeface="Montserrat" panose="00000500000000000000" pitchFamily="50" charset="0"/>
              </a:rPr>
              <a:t>A los 79 años, casi todas las personas tienen evidencia de espondilosis en radiografías simples. </a:t>
            </a:r>
          </a:p>
        </p:txBody>
      </p:sp>
    </p:spTree>
    <p:extLst>
      <p:ext uri="{BB962C8B-B14F-4D97-AF65-F5344CB8AC3E}">
        <p14:creationId xmlns:p14="http://schemas.microsoft.com/office/powerpoint/2010/main" val="1360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4C42A-8AE9-434D-871E-A711AB8F8A1C}"/>
              </a:ext>
            </a:extLst>
          </p:cNvPr>
          <p:cNvSpPr>
            <a:spLocks noGrp="1"/>
          </p:cNvSpPr>
          <p:nvPr>
            <p:ph type="title"/>
          </p:nvPr>
        </p:nvSpPr>
        <p:spPr>
          <a:xfrm>
            <a:off x="838200" y="397926"/>
            <a:ext cx="3494362" cy="4930246"/>
          </a:xfrm>
        </p:spPr>
        <p:txBody>
          <a:bodyPr>
            <a:normAutofit/>
          </a:bodyPr>
          <a:lstStyle/>
          <a:p>
            <a:pPr algn="r"/>
            <a:r>
              <a:rPr lang="es-CO" sz="4800" b="1" dirty="0">
                <a:solidFill>
                  <a:srgbClr val="4FABA7"/>
                </a:solidFill>
                <a:latin typeface="Montserrat" panose="00000500000000000000" pitchFamily="50" charset="0"/>
              </a:rPr>
              <a:t>Etiología</a:t>
            </a:r>
          </a:p>
        </p:txBody>
      </p:sp>
      <p:sp>
        <p:nvSpPr>
          <p:cNvPr id="3" name="Marcador de contenido 2">
            <a:extLst>
              <a:ext uri="{FF2B5EF4-FFF2-40B4-BE49-F238E27FC236}">
                <a16:creationId xmlns:a16="http://schemas.microsoft.com/office/drawing/2014/main" id="{6A1545AC-520E-744C-AE74-3BB52EC3F75E}"/>
              </a:ext>
            </a:extLst>
          </p:cNvPr>
          <p:cNvSpPr>
            <a:spLocks noGrp="1"/>
          </p:cNvSpPr>
          <p:nvPr>
            <p:ph idx="1"/>
          </p:nvPr>
        </p:nvSpPr>
        <p:spPr>
          <a:xfrm>
            <a:off x="4976031" y="397926"/>
            <a:ext cx="6377769" cy="4930246"/>
          </a:xfrm>
        </p:spPr>
        <p:txBody>
          <a:bodyPr anchor="ctr">
            <a:normAutofit/>
          </a:bodyPr>
          <a:lstStyle/>
          <a:p>
            <a:r>
              <a:rPr lang="es-CO" dirty="0">
                <a:solidFill>
                  <a:srgbClr val="112C44"/>
                </a:solidFill>
                <a:latin typeface="Montserrat" panose="00000500000000000000" pitchFamily="50" charset="0"/>
              </a:rPr>
              <a:t>Síndrome de cauda equina.</a:t>
            </a:r>
          </a:p>
          <a:p>
            <a:endParaRPr lang="es-CO" dirty="0">
              <a:solidFill>
                <a:srgbClr val="112C44"/>
              </a:solidFill>
              <a:latin typeface="Montserrat" panose="00000500000000000000" pitchFamily="50" charset="0"/>
            </a:endParaRPr>
          </a:p>
          <a:p>
            <a:r>
              <a:rPr lang="es-CO" dirty="0">
                <a:solidFill>
                  <a:srgbClr val="112C44"/>
                </a:solidFill>
                <a:latin typeface="Montserrat" panose="00000500000000000000" pitchFamily="50" charset="0"/>
              </a:rPr>
              <a:t>Lesiones mecánicas y no mecánicas.</a:t>
            </a:r>
          </a:p>
          <a:p>
            <a:endParaRPr lang="es-CO" dirty="0">
              <a:solidFill>
                <a:srgbClr val="112C44"/>
              </a:solidFill>
              <a:latin typeface="Montserrat" panose="00000500000000000000" pitchFamily="50" charset="0"/>
            </a:endParaRPr>
          </a:p>
          <a:p>
            <a:r>
              <a:rPr lang="es-CO" dirty="0">
                <a:solidFill>
                  <a:srgbClr val="112C44"/>
                </a:solidFill>
                <a:latin typeface="Montserrat" panose="00000500000000000000" pitchFamily="50" charset="0"/>
              </a:rPr>
              <a:t>Dolor de origen visceral.</a:t>
            </a:r>
          </a:p>
        </p:txBody>
      </p:sp>
    </p:spTree>
    <p:extLst>
      <p:ext uri="{BB962C8B-B14F-4D97-AF65-F5344CB8AC3E}">
        <p14:creationId xmlns:p14="http://schemas.microsoft.com/office/powerpoint/2010/main" val="251099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770BA-A168-AF47-AB1D-1C2E19C40939}"/>
              </a:ext>
            </a:extLst>
          </p:cNvPr>
          <p:cNvSpPr>
            <a:spLocks noGrp="1"/>
          </p:cNvSpPr>
          <p:nvPr>
            <p:ph type="title"/>
          </p:nvPr>
        </p:nvSpPr>
        <p:spPr>
          <a:xfrm>
            <a:off x="-115410" y="693757"/>
            <a:ext cx="5167064" cy="4930246"/>
          </a:xfrm>
        </p:spPr>
        <p:txBody>
          <a:bodyPr>
            <a:normAutofit/>
          </a:bodyPr>
          <a:lstStyle/>
          <a:p>
            <a:pPr algn="r"/>
            <a:r>
              <a:rPr lang="es-CO" sz="3600" b="1" dirty="0">
                <a:solidFill>
                  <a:srgbClr val="4FABA7"/>
                </a:solidFill>
                <a:latin typeface="Montserrat" panose="00000500000000000000" pitchFamily="50" charset="0"/>
              </a:rPr>
              <a:t>Dolor lumbar mecánico</a:t>
            </a:r>
          </a:p>
        </p:txBody>
      </p:sp>
      <p:sp>
        <p:nvSpPr>
          <p:cNvPr id="3" name="Marcador de contenido 2">
            <a:extLst>
              <a:ext uri="{FF2B5EF4-FFF2-40B4-BE49-F238E27FC236}">
                <a16:creationId xmlns:a16="http://schemas.microsoft.com/office/drawing/2014/main" id="{D9325747-FBF8-6C43-8B76-3DEA7D2A2CD9}"/>
              </a:ext>
            </a:extLst>
          </p:cNvPr>
          <p:cNvSpPr>
            <a:spLocks noGrp="1"/>
          </p:cNvSpPr>
          <p:nvPr>
            <p:ph idx="1"/>
          </p:nvPr>
        </p:nvSpPr>
        <p:spPr>
          <a:xfrm>
            <a:off x="5695123" y="836720"/>
            <a:ext cx="6377769" cy="4930246"/>
          </a:xfrm>
        </p:spPr>
        <p:txBody>
          <a:bodyPr anchor="ctr">
            <a:normAutofit/>
          </a:bodyPr>
          <a:lstStyle/>
          <a:p>
            <a:pPr fontAlgn="base"/>
            <a:r>
              <a:rPr lang="es-CO" sz="2400" dirty="0">
                <a:solidFill>
                  <a:srgbClr val="112C44"/>
                </a:solidFill>
                <a:latin typeface="Montserrat" panose="00000500000000000000" pitchFamily="50" charset="0"/>
              </a:rPr>
              <a:t>Enfermedad articular degenerativa.</a:t>
            </a:r>
          </a:p>
          <a:p>
            <a:pPr fontAlgn="base"/>
            <a:r>
              <a:rPr lang="es-CO" sz="2400" dirty="0">
                <a:solidFill>
                  <a:srgbClr val="112C44"/>
                </a:solidFill>
                <a:latin typeface="Montserrat" panose="00000500000000000000" pitchFamily="50" charset="0"/>
              </a:rPr>
              <a:t>Hernia de disco.</a:t>
            </a:r>
          </a:p>
          <a:p>
            <a:pPr fontAlgn="base"/>
            <a:r>
              <a:rPr lang="es-CO" sz="2400" dirty="0">
                <a:solidFill>
                  <a:srgbClr val="112C44"/>
                </a:solidFill>
                <a:latin typeface="Montserrat" panose="00000500000000000000" pitchFamily="50" charset="0"/>
              </a:rPr>
              <a:t>Estenosis espinal.</a:t>
            </a:r>
          </a:p>
          <a:p>
            <a:pPr fontAlgn="base"/>
            <a:r>
              <a:rPr lang="es-CO" sz="2400" dirty="0">
                <a:solidFill>
                  <a:srgbClr val="112C44"/>
                </a:solidFill>
                <a:latin typeface="Montserrat" panose="00000500000000000000" pitchFamily="50" charset="0"/>
              </a:rPr>
              <a:t>Fractura vertebral.</a:t>
            </a:r>
          </a:p>
          <a:p>
            <a:pPr fontAlgn="base"/>
            <a:r>
              <a:rPr lang="es-CO" sz="2400" dirty="0">
                <a:solidFill>
                  <a:srgbClr val="112C44"/>
                </a:solidFill>
                <a:latin typeface="Montserrat" panose="00000500000000000000" pitchFamily="50" charset="0"/>
              </a:rPr>
              <a:t>Espondilólisis.</a:t>
            </a:r>
          </a:p>
          <a:p>
            <a:pPr fontAlgn="base"/>
            <a:r>
              <a:rPr lang="es-CO" sz="2400" dirty="0">
                <a:solidFill>
                  <a:srgbClr val="112C44"/>
                </a:solidFill>
                <a:latin typeface="Montserrat" panose="00000500000000000000" pitchFamily="50" charset="0"/>
              </a:rPr>
              <a:t>Espondilolistesis.</a:t>
            </a:r>
          </a:p>
          <a:p>
            <a:pPr fontAlgn="base"/>
            <a:r>
              <a:rPr lang="es-CO" sz="2400" dirty="0">
                <a:solidFill>
                  <a:srgbClr val="112C44"/>
                </a:solidFill>
                <a:latin typeface="Montserrat" panose="00000500000000000000" pitchFamily="50" charset="0"/>
              </a:rPr>
              <a:t>Escoliosis.</a:t>
            </a:r>
          </a:p>
          <a:p>
            <a:endParaRPr lang="es-CO" sz="2400" dirty="0">
              <a:solidFill>
                <a:srgbClr val="112C44"/>
              </a:solidFill>
              <a:latin typeface="Montserrat" panose="00000500000000000000" pitchFamily="50" charset="0"/>
            </a:endParaRPr>
          </a:p>
        </p:txBody>
      </p:sp>
    </p:spTree>
    <p:extLst>
      <p:ext uri="{BB962C8B-B14F-4D97-AF65-F5344CB8AC3E}">
        <p14:creationId xmlns:p14="http://schemas.microsoft.com/office/powerpoint/2010/main" val="138035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D8114A6A-B3D6-48F8-9ECF-1E81884AAB05}"/>
              </a:ext>
            </a:extLst>
          </p:cNvPr>
          <p:cNvSpPr>
            <a:spLocks noGrp="1"/>
          </p:cNvSpPr>
          <p:nvPr>
            <p:ph type="title"/>
          </p:nvPr>
        </p:nvSpPr>
        <p:spPr>
          <a:xfrm>
            <a:off x="1049460" y="57705"/>
            <a:ext cx="3416158" cy="4795408"/>
          </a:xfrm>
        </p:spPr>
        <p:txBody>
          <a:bodyPr>
            <a:normAutofit/>
          </a:bodyPr>
          <a:lstStyle/>
          <a:p>
            <a:r>
              <a:rPr lang="es-CO" b="1" dirty="0">
                <a:solidFill>
                  <a:srgbClr val="4FABA7"/>
                </a:solidFill>
                <a:latin typeface="Montserrat" panose="00000500000000000000" pitchFamily="50" charset="0"/>
              </a:rPr>
              <a:t>Dolor lumbar no mecánico</a:t>
            </a:r>
          </a:p>
        </p:txBody>
      </p:sp>
      <p:graphicFrame>
        <p:nvGraphicFramePr>
          <p:cNvPr id="10" name="Marcador de contenido 2">
            <a:extLst>
              <a:ext uri="{FF2B5EF4-FFF2-40B4-BE49-F238E27FC236}">
                <a16:creationId xmlns:a16="http://schemas.microsoft.com/office/drawing/2014/main" id="{85A8611E-3F4B-4886-B92F-FA27D35E296D}"/>
              </a:ext>
            </a:extLst>
          </p:cNvPr>
          <p:cNvGraphicFramePr>
            <a:graphicFrameLocks noGrp="1"/>
          </p:cNvGraphicFramePr>
          <p:nvPr>
            <p:ph idx="1"/>
            <p:extLst>
              <p:ext uri="{D42A27DB-BD31-4B8C-83A1-F6EECF244321}">
                <p14:modId xmlns:p14="http://schemas.microsoft.com/office/powerpoint/2010/main" val="1188907465"/>
              </p:ext>
            </p:extLst>
          </p:nvPr>
        </p:nvGraphicFramePr>
        <p:xfrm>
          <a:off x="5194300" y="938813"/>
          <a:ext cx="5511951" cy="498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7766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1826</Words>
  <Application>Microsoft Office PowerPoint</Application>
  <PresentationFormat>Panorámica</PresentationFormat>
  <Paragraphs>257</Paragraphs>
  <Slides>35</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Calibri Light</vt:lpstr>
      <vt:lpstr>Georgia</vt:lpstr>
      <vt:lpstr>Montserrat</vt:lpstr>
      <vt:lpstr>Wingdings</vt:lpstr>
      <vt:lpstr>Wingdings 2</vt:lpstr>
      <vt:lpstr>Tema de Office</vt:lpstr>
      <vt:lpstr>Dolor lumbar crónico</vt:lpstr>
      <vt:lpstr>Definición</vt:lpstr>
      <vt:lpstr>Factores de riesgo</vt:lpstr>
      <vt:lpstr>Factores de riesgo</vt:lpstr>
      <vt:lpstr>Evolución</vt:lpstr>
      <vt:lpstr>Dolor lumbar crónico</vt:lpstr>
      <vt:lpstr>Etiología</vt:lpstr>
      <vt:lpstr>Dolor lumbar mecánico</vt:lpstr>
      <vt:lpstr>Dolor lumbar no mecánico</vt:lpstr>
      <vt:lpstr>Dolor de origen visceral</vt:lpstr>
      <vt:lpstr>Presentación de PowerPoint</vt:lpstr>
      <vt:lpstr>Osteomilitis</vt:lpstr>
      <vt:lpstr>Fractura por compresión</vt:lpstr>
      <vt:lpstr>Esponditis anquilosante</vt:lpstr>
      <vt:lpstr>Evaluación neuromuscular</vt:lpstr>
      <vt:lpstr>Diagnóstico</vt:lpstr>
      <vt:lpstr>Enfoque de imágenes</vt:lpstr>
      <vt:lpstr>Presentación de PowerPoint</vt:lpstr>
      <vt:lpstr>Presentación de PowerPoint</vt:lpstr>
      <vt:lpstr>Presentación de PowerPoint</vt:lpstr>
      <vt:lpstr>Presentación de PowerPoint</vt:lpstr>
      <vt:lpstr>Tratamiento</vt:lpstr>
      <vt:lpstr>Tratamiento médico Recomendaciones</vt:lpstr>
      <vt:lpstr>Recomendaciones para recetar opioides  en dolor crónico no oncológico</vt:lpstr>
      <vt:lpstr>Otros analgésicos</vt:lpstr>
      <vt:lpstr>Tratamiento complementario</vt:lpstr>
      <vt:lpstr>Tratamiento alternativo</vt:lpstr>
      <vt:lpstr>Fisioterapia y ejercicio</vt:lpstr>
      <vt:lpstr>Terapias invasivas</vt:lpstr>
      <vt:lpstr>Tratamiento no farmacológico</vt:lpstr>
      <vt:lpstr>Ejercicio</vt:lpstr>
      <vt:lpstr>Presentación de PowerPoint</vt:lpstr>
      <vt:lpstr>Conclusiones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Dolor lumbar crónico</dc:title>
  <dc:creator>Juliana Ortiz Ospina</dc:creator>
  <cp:lastModifiedBy>Sentire Taller SAS</cp:lastModifiedBy>
  <cp:revision>16</cp:revision>
  <dcterms:created xsi:type="dcterms:W3CDTF">2020-10-31T21:09:29Z</dcterms:created>
  <dcterms:modified xsi:type="dcterms:W3CDTF">2020-11-11T01:56:34Z</dcterms:modified>
</cp:coreProperties>
</file>